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56" r:id="rId2"/>
    <p:sldId id="298" r:id="rId3"/>
    <p:sldId id="275"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4"/>
  </p:normalViewPr>
  <p:slideViewPr>
    <p:cSldViewPr snapToGrid="0" snapToObjects="1">
      <p:cViewPr>
        <p:scale>
          <a:sx n="125" d="100"/>
          <a:sy n="125" d="100"/>
        </p:scale>
        <p:origin x="1240" y="-6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83660C-BB2C-0F4A-86E8-BD5DA7846CC2}" type="doc">
      <dgm:prSet loTypeId="urn:microsoft.com/office/officeart/2005/8/layout/cycle3" loCatId="" qsTypeId="urn:microsoft.com/office/officeart/2005/8/quickstyle/simple4" qsCatId="simple" csTypeId="urn:microsoft.com/office/officeart/2005/8/colors/accent0_1" csCatId="mainScheme" phldr="1"/>
      <dgm:spPr/>
      <dgm:t>
        <a:bodyPr/>
        <a:lstStyle/>
        <a:p>
          <a:endParaRPr lang="en-US"/>
        </a:p>
      </dgm:t>
    </dgm:pt>
    <dgm:pt modelId="{3EEEE90F-F435-5D45-82EC-F5F4A982F417}">
      <dgm:prSet phldrT="[Text]" custT="1"/>
      <dgm:spPr>
        <a:ln>
          <a:solidFill>
            <a:srgbClr val="10253F"/>
          </a:solidFill>
        </a:ln>
      </dgm:spPr>
      <dgm:t>
        <a:bodyPr/>
        <a:lstStyle/>
        <a:p>
          <a:pPr algn="ctr"/>
          <a:r>
            <a:rPr lang="el-GR" sz="1200" b="1" dirty="0" smtClean="0">
              <a:latin typeface="+mn-lt"/>
            </a:rPr>
            <a:t>Προετοιμασία κειμένων πολιτικής με στρατηγικές και  στόχους </a:t>
          </a:r>
        </a:p>
      </dgm:t>
    </dgm:pt>
    <dgm:pt modelId="{ACDAA28F-D990-D64D-B4D6-0036E7EAED54}" type="parTrans" cxnId="{33C0D9A2-32B6-4644-9D5D-9611AC218A64}">
      <dgm:prSet/>
      <dgm:spPr/>
      <dgm:t>
        <a:bodyPr/>
        <a:lstStyle/>
        <a:p>
          <a:pPr algn="ctr"/>
          <a:endParaRPr lang="en-US" sz="1100">
            <a:latin typeface="Century Gothic" pitchFamily="34" charset="0"/>
          </a:endParaRPr>
        </a:p>
      </dgm:t>
    </dgm:pt>
    <dgm:pt modelId="{DD223784-07A0-AE46-A12F-1FB76CDC65C0}" type="sibTrans" cxnId="{33C0D9A2-32B6-4644-9D5D-9611AC218A64}">
      <dgm:prSet/>
      <dgm:spPr/>
      <dgm:t>
        <a:bodyPr/>
        <a:lstStyle/>
        <a:p>
          <a:pPr algn="ctr"/>
          <a:endParaRPr lang="en-US" sz="1200">
            <a:latin typeface="+mn-lt"/>
          </a:endParaRPr>
        </a:p>
      </dgm:t>
    </dgm:pt>
    <dgm:pt modelId="{83DEA868-202D-DC48-90A4-9399B8035131}">
      <dgm:prSet phldrT="[Text]" custT="1"/>
      <dgm:spPr>
        <a:ln>
          <a:solidFill>
            <a:srgbClr val="10253F"/>
          </a:solidFill>
        </a:ln>
      </dgm:spPr>
      <dgm:t>
        <a:bodyPr/>
        <a:lstStyle/>
        <a:p>
          <a:pPr algn="ctr"/>
          <a:r>
            <a:rPr lang="el-GR" sz="1200" b="1" dirty="0" smtClean="0">
              <a:latin typeface="+mn-lt"/>
            </a:rPr>
            <a:t>Εξειδικευμένο προσωπικό: Επιστημονικός Υπεύθυνος και Συμβουλευτικές ομάδες (</a:t>
          </a:r>
          <a:r>
            <a:rPr lang="en-US" sz="1200" b="1" dirty="0" smtClean="0">
              <a:latin typeface="+mn-lt"/>
            </a:rPr>
            <a:t>steering group)</a:t>
          </a:r>
          <a:r>
            <a:rPr lang="el-GR" sz="1200" b="1" dirty="0" smtClean="0">
              <a:latin typeface="+mn-lt"/>
            </a:rPr>
            <a:t> για κάθε Πλατφόρμα</a:t>
          </a:r>
          <a:endParaRPr lang="en-US" sz="1200" b="1" i="0" dirty="0">
            <a:latin typeface="+mn-lt"/>
          </a:endParaRPr>
        </a:p>
      </dgm:t>
    </dgm:pt>
    <dgm:pt modelId="{1F64D4C2-37AC-9649-B70B-E7142645BB5A}" type="parTrans" cxnId="{0B56297C-2B4B-A54E-AE1C-088922271A01}">
      <dgm:prSet/>
      <dgm:spPr/>
      <dgm:t>
        <a:bodyPr/>
        <a:lstStyle/>
        <a:p>
          <a:pPr algn="ctr"/>
          <a:endParaRPr lang="en-US" sz="1100">
            <a:latin typeface="Century Gothic" pitchFamily="34" charset="0"/>
          </a:endParaRPr>
        </a:p>
      </dgm:t>
    </dgm:pt>
    <dgm:pt modelId="{759BB60A-DA7B-2146-AACA-4A341F500603}" type="sibTrans" cxnId="{0B56297C-2B4B-A54E-AE1C-088922271A01}">
      <dgm:prSet/>
      <dgm:spPr/>
      <dgm:t>
        <a:bodyPr/>
        <a:lstStyle/>
        <a:p>
          <a:pPr algn="ctr"/>
          <a:endParaRPr lang="en-US" sz="1100">
            <a:latin typeface="Century Gothic" pitchFamily="34" charset="0"/>
          </a:endParaRPr>
        </a:p>
      </dgm:t>
    </dgm:pt>
    <dgm:pt modelId="{9F3D5112-5A4B-A14A-A623-F55C3BA176C9}">
      <dgm:prSet phldrT="[Text]" custT="1"/>
      <dgm:spPr>
        <a:ln>
          <a:solidFill>
            <a:srgbClr val="10253F"/>
          </a:solidFill>
        </a:ln>
      </dgm:spPr>
      <dgm:t>
        <a:bodyPr/>
        <a:lstStyle/>
        <a:p>
          <a:pPr algn="ctr"/>
          <a:r>
            <a:rPr lang="el-GR" sz="1200" b="1" i="0" dirty="0" smtClean="0">
              <a:latin typeface="+mn-lt"/>
            </a:rPr>
            <a:t>Εξασφάλιση όσο γίνεται μεγαλύτερης συμμετοχής των ενδιαφερόμενων μερών</a:t>
          </a:r>
          <a:endParaRPr lang="en-US" sz="1200" b="1" i="0" dirty="0">
            <a:latin typeface="+mn-lt"/>
          </a:endParaRPr>
        </a:p>
      </dgm:t>
    </dgm:pt>
    <dgm:pt modelId="{ABEC1AE8-A4B5-4E46-AF12-55935EA46D0B}" type="parTrans" cxnId="{B66E7BB0-8B5B-6547-809E-428DA46AF128}">
      <dgm:prSet/>
      <dgm:spPr/>
      <dgm:t>
        <a:bodyPr/>
        <a:lstStyle/>
        <a:p>
          <a:pPr algn="ctr"/>
          <a:endParaRPr lang="en-US" sz="1100">
            <a:latin typeface="Century Gothic" pitchFamily="34" charset="0"/>
          </a:endParaRPr>
        </a:p>
      </dgm:t>
    </dgm:pt>
    <dgm:pt modelId="{232FDD28-EDBC-284D-A3BB-82D83F126118}" type="sibTrans" cxnId="{B66E7BB0-8B5B-6547-809E-428DA46AF128}">
      <dgm:prSet/>
      <dgm:spPr/>
      <dgm:t>
        <a:bodyPr/>
        <a:lstStyle/>
        <a:p>
          <a:pPr algn="ctr"/>
          <a:endParaRPr lang="en-US" sz="1100">
            <a:latin typeface="Century Gothic" pitchFamily="34" charset="0"/>
          </a:endParaRPr>
        </a:p>
      </dgm:t>
    </dgm:pt>
    <dgm:pt modelId="{D7795C85-3414-3644-9509-F121B8051C5D}">
      <dgm:prSet phldrT="[Text]" custT="1"/>
      <dgm:spPr>
        <a:ln>
          <a:solidFill>
            <a:srgbClr val="10253F"/>
          </a:solidFill>
        </a:ln>
      </dgm:spPr>
      <dgm:t>
        <a:bodyPr/>
        <a:lstStyle/>
        <a:p>
          <a:pPr algn="ctr"/>
          <a:r>
            <a:rPr lang="el-GR" sz="1200" b="1" i="0" dirty="0" smtClean="0">
              <a:latin typeface="+mn-lt"/>
            </a:rPr>
            <a:t>Αξιολόγηση και επαναχεδιασμός δράσεων</a:t>
          </a:r>
          <a:endParaRPr lang="en-US" sz="1200" b="1" i="0" dirty="0">
            <a:latin typeface="+mn-lt"/>
          </a:endParaRPr>
        </a:p>
      </dgm:t>
    </dgm:pt>
    <dgm:pt modelId="{91913526-A29D-6743-801F-7A760ED7567A}" type="parTrans" cxnId="{49E24F37-7324-D94B-83D3-EA9308FEC485}">
      <dgm:prSet/>
      <dgm:spPr/>
      <dgm:t>
        <a:bodyPr/>
        <a:lstStyle/>
        <a:p>
          <a:pPr algn="ctr"/>
          <a:endParaRPr lang="en-US" sz="1100">
            <a:latin typeface="Century Gothic" pitchFamily="34" charset="0"/>
          </a:endParaRPr>
        </a:p>
      </dgm:t>
    </dgm:pt>
    <dgm:pt modelId="{EEA246CA-4089-5F4D-8791-F623BC7880D7}" type="sibTrans" cxnId="{49E24F37-7324-D94B-83D3-EA9308FEC485}">
      <dgm:prSet/>
      <dgm:spPr/>
      <dgm:t>
        <a:bodyPr/>
        <a:lstStyle/>
        <a:p>
          <a:pPr algn="ctr"/>
          <a:endParaRPr lang="en-US" sz="1100">
            <a:latin typeface="Century Gothic" pitchFamily="34" charset="0"/>
          </a:endParaRPr>
        </a:p>
      </dgm:t>
    </dgm:pt>
    <dgm:pt modelId="{7B97EC3F-1A52-C346-BA5D-50351302AE37}">
      <dgm:prSet custT="1"/>
      <dgm:spPr>
        <a:ln>
          <a:solidFill>
            <a:srgbClr val="10253F"/>
          </a:solidFill>
        </a:ln>
      </dgm:spPr>
      <dgm:t>
        <a:bodyPr/>
        <a:lstStyle/>
        <a:p>
          <a:pPr algn="ctr"/>
          <a:r>
            <a:rPr lang="el-GR" sz="1200" b="1" i="0" dirty="0" smtClean="0">
              <a:latin typeface="+mn-lt"/>
            </a:rPr>
            <a:t>Σύνδεση εθνικού &amp; περιφερειακού επιπέδου</a:t>
          </a:r>
          <a:endParaRPr lang="en-US" sz="1200" b="1" i="0" dirty="0">
            <a:latin typeface="+mn-lt"/>
          </a:endParaRPr>
        </a:p>
      </dgm:t>
    </dgm:pt>
    <dgm:pt modelId="{C428461D-F5F8-A846-845D-59C2B789B475}" type="parTrans" cxnId="{65A5EBCD-B584-D049-A77E-DDBC8C53FC08}">
      <dgm:prSet/>
      <dgm:spPr/>
      <dgm:t>
        <a:bodyPr/>
        <a:lstStyle/>
        <a:p>
          <a:pPr algn="ctr"/>
          <a:endParaRPr lang="en-US" sz="1100">
            <a:latin typeface="Century Gothic" pitchFamily="34" charset="0"/>
          </a:endParaRPr>
        </a:p>
      </dgm:t>
    </dgm:pt>
    <dgm:pt modelId="{0D3B8C69-52CB-434B-8BBD-DD204C66AC6B}" type="sibTrans" cxnId="{65A5EBCD-B584-D049-A77E-DDBC8C53FC08}">
      <dgm:prSet/>
      <dgm:spPr/>
      <dgm:t>
        <a:bodyPr/>
        <a:lstStyle/>
        <a:p>
          <a:pPr algn="ctr"/>
          <a:endParaRPr lang="en-US" sz="1100">
            <a:latin typeface="Century Gothic" pitchFamily="34" charset="0"/>
          </a:endParaRPr>
        </a:p>
      </dgm:t>
    </dgm:pt>
    <dgm:pt modelId="{AF2AF07A-F510-4A3F-ADB1-2A3571ECC5A2}">
      <dgm:prSet custT="1"/>
      <dgm:spPr>
        <a:ln>
          <a:solidFill>
            <a:srgbClr val="10253F"/>
          </a:solidFill>
        </a:ln>
      </dgm:spPr>
      <dgm:t>
        <a:bodyPr/>
        <a:lstStyle/>
        <a:p>
          <a:pPr algn="ctr"/>
          <a:r>
            <a:rPr lang="el-GR" sz="1200" b="1" dirty="0" smtClean="0">
              <a:latin typeface="+mn-lt"/>
            </a:rPr>
            <a:t>Σχεδιασμός παρεμβάσεων και δράσεων στους τομείς έξυπνης εξειδίκευσης με δείκτες και αποτελέσματα</a:t>
          </a:r>
          <a:endParaRPr lang="en-US" sz="1200" b="1" i="0" dirty="0">
            <a:latin typeface="+mn-lt"/>
          </a:endParaRPr>
        </a:p>
      </dgm:t>
    </dgm:pt>
    <dgm:pt modelId="{34844C37-6AA7-416D-B4EE-0FB35AB5ACAD}" type="parTrans" cxnId="{CD80E037-0595-42AB-95B2-7F1140EE53BB}">
      <dgm:prSet/>
      <dgm:spPr/>
      <dgm:t>
        <a:bodyPr/>
        <a:lstStyle/>
        <a:p>
          <a:pPr algn="ctr"/>
          <a:endParaRPr lang="en-GB"/>
        </a:p>
      </dgm:t>
    </dgm:pt>
    <dgm:pt modelId="{9B11E68A-033E-43F2-84FD-F152362E65BE}" type="sibTrans" cxnId="{CD80E037-0595-42AB-95B2-7F1140EE53BB}">
      <dgm:prSet/>
      <dgm:spPr/>
      <dgm:t>
        <a:bodyPr/>
        <a:lstStyle/>
        <a:p>
          <a:pPr algn="ctr"/>
          <a:endParaRPr lang="en-GB"/>
        </a:p>
      </dgm:t>
    </dgm:pt>
    <dgm:pt modelId="{994C6891-403C-E44E-A10A-3FA52388DDC1}" type="pres">
      <dgm:prSet presAssocID="{D683660C-BB2C-0F4A-86E8-BD5DA7846CC2}" presName="Name0" presStyleCnt="0">
        <dgm:presLayoutVars>
          <dgm:dir/>
          <dgm:resizeHandles val="exact"/>
        </dgm:presLayoutVars>
      </dgm:prSet>
      <dgm:spPr/>
      <dgm:t>
        <a:bodyPr/>
        <a:lstStyle/>
        <a:p>
          <a:endParaRPr lang="en-US"/>
        </a:p>
      </dgm:t>
    </dgm:pt>
    <dgm:pt modelId="{ED0B2D7D-2217-FE4B-9769-96BA63FD946F}" type="pres">
      <dgm:prSet presAssocID="{D683660C-BB2C-0F4A-86E8-BD5DA7846CC2}" presName="cycle" presStyleCnt="0"/>
      <dgm:spPr/>
      <dgm:t>
        <a:bodyPr/>
        <a:lstStyle/>
        <a:p>
          <a:endParaRPr lang="en-GB"/>
        </a:p>
      </dgm:t>
    </dgm:pt>
    <dgm:pt modelId="{4F7C69F4-5979-1840-A2F6-4847BFF6EAF8}" type="pres">
      <dgm:prSet presAssocID="{3EEEE90F-F435-5D45-82EC-F5F4A982F417}" presName="nodeFirstNode" presStyleLbl="node1" presStyleIdx="0" presStyleCnt="6" custScaleX="110019" custScaleY="107108" custRadScaleRad="98597" custRadScaleInc="-4551">
        <dgm:presLayoutVars>
          <dgm:bulletEnabled val="1"/>
        </dgm:presLayoutVars>
      </dgm:prSet>
      <dgm:spPr/>
      <dgm:t>
        <a:bodyPr/>
        <a:lstStyle/>
        <a:p>
          <a:endParaRPr lang="en-US"/>
        </a:p>
      </dgm:t>
    </dgm:pt>
    <dgm:pt modelId="{386326A2-C056-924F-B2B8-10765E360D4E}" type="pres">
      <dgm:prSet presAssocID="{DD223784-07A0-AE46-A12F-1FB76CDC65C0}" presName="sibTransFirstNode" presStyleLbl="bgShp" presStyleIdx="0" presStyleCnt="1" custScaleX="100602"/>
      <dgm:spPr/>
      <dgm:t>
        <a:bodyPr/>
        <a:lstStyle/>
        <a:p>
          <a:endParaRPr lang="en-US"/>
        </a:p>
      </dgm:t>
    </dgm:pt>
    <dgm:pt modelId="{31C8FFEB-3675-4130-84C9-AC3929EE418F}" type="pres">
      <dgm:prSet presAssocID="{AF2AF07A-F510-4A3F-ADB1-2A3571ECC5A2}" presName="nodeFollowingNodes" presStyleLbl="node1" presStyleIdx="1" presStyleCnt="6" custScaleX="135225" custScaleY="120333" custRadScaleRad="98006" custRadScaleInc="14131">
        <dgm:presLayoutVars>
          <dgm:bulletEnabled val="1"/>
        </dgm:presLayoutVars>
      </dgm:prSet>
      <dgm:spPr/>
      <dgm:t>
        <a:bodyPr/>
        <a:lstStyle/>
        <a:p>
          <a:endParaRPr lang="en-GB"/>
        </a:p>
      </dgm:t>
    </dgm:pt>
    <dgm:pt modelId="{56B15CA5-FF94-9940-A339-79E0D9EA016C}" type="pres">
      <dgm:prSet presAssocID="{83DEA868-202D-DC48-90A4-9399B8035131}" presName="nodeFollowingNodes" presStyleLbl="node1" presStyleIdx="2" presStyleCnt="6" custScaleX="135091" custScaleY="139083" custRadScaleRad="99304" custRadScaleInc="-17862">
        <dgm:presLayoutVars>
          <dgm:bulletEnabled val="1"/>
        </dgm:presLayoutVars>
      </dgm:prSet>
      <dgm:spPr/>
      <dgm:t>
        <a:bodyPr/>
        <a:lstStyle/>
        <a:p>
          <a:endParaRPr lang="en-US"/>
        </a:p>
      </dgm:t>
    </dgm:pt>
    <dgm:pt modelId="{91F8D8BB-3607-FB44-82FC-8F10FA89E141}" type="pres">
      <dgm:prSet presAssocID="{7B97EC3F-1A52-C346-BA5D-50351302AE37}" presName="nodeFollowingNodes" presStyleLbl="node1" presStyleIdx="3" presStyleCnt="6" custRadScaleRad="109117" custRadScaleInc="111565">
        <dgm:presLayoutVars>
          <dgm:bulletEnabled val="1"/>
        </dgm:presLayoutVars>
      </dgm:prSet>
      <dgm:spPr/>
      <dgm:t>
        <a:bodyPr/>
        <a:lstStyle/>
        <a:p>
          <a:endParaRPr lang="en-US"/>
        </a:p>
      </dgm:t>
    </dgm:pt>
    <dgm:pt modelId="{E2B97FA9-29C3-6F44-9D22-3B9D7FB81A9C}" type="pres">
      <dgm:prSet presAssocID="{9F3D5112-5A4B-A14A-A623-F55C3BA176C9}" presName="nodeFollowingNodes" presStyleLbl="node1" presStyleIdx="4" presStyleCnt="6" custRadScaleRad="101178" custRadScaleInc="-132050">
        <dgm:presLayoutVars>
          <dgm:bulletEnabled val="1"/>
        </dgm:presLayoutVars>
      </dgm:prSet>
      <dgm:spPr/>
      <dgm:t>
        <a:bodyPr/>
        <a:lstStyle/>
        <a:p>
          <a:endParaRPr lang="en-US"/>
        </a:p>
      </dgm:t>
    </dgm:pt>
    <dgm:pt modelId="{DFDB39DC-F591-4043-9790-BC2F2EBD47DB}" type="pres">
      <dgm:prSet presAssocID="{D7795C85-3414-3644-9509-F121B8051C5D}" presName="nodeFollowingNodes" presStyleLbl="node1" presStyleIdx="5" presStyleCnt="6" custRadScaleRad="96621" custRadScaleInc="-35135">
        <dgm:presLayoutVars>
          <dgm:bulletEnabled val="1"/>
        </dgm:presLayoutVars>
      </dgm:prSet>
      <dgm:spPr/>
      <dgm:t>
        <a:bodyPr/>
        <a:lstStyle/>
        <a:p>
          <a:endParaRPr lang="en-US"/>
        </a:p>
      </dgm:t>
    </dgm:pt>
  </dgm:ptLst>
  <dgm:cxnLst>
    <dgm:cxn modelId="{49E24F37-7324-D94B-83D3-EA9308FEC485}" srcId="{D683660C-BB2C-0F4A-86E8-BD5DA7846CC2}" destId="{D7795C85-3414-3644-9509-F121B8051C5D}" srcOrd="5" destOrd="0" parTransId="{91913526-A29D-6743-801F-7A760ED7567A}" sibTransId="{EEA246CA-4089-5F4D-8791-F623BC7880D7}"/>
    <dgm:cxn modelId="{33C0D9A2-32B6-4644-9D5D-9611AC218A64}" srcId="{D683660C-BB2C-0F4A-86E8-BD5DA7846CC2}" destId="{3EEEE90F-F435-5D45-82EC-F5F4A982F417}" srcOrd="0" destOrd="0" parTransId="{ACDAA28F-D990-D64D-B4D6-0036E7EAED54}" sibTransId="{DD223784-07A0-AE46-A12F-1FB76CDC65C0}"/>
    <dgm:cxn modelId="{E54C2E4B-B09A-9F43-92A0-8204B5072479}" type="presOf" srcId="{D683660C-BB2C-0F4A-86E8-BD5DA7846CC2}" destId="{994C6891-403C-E44E-A10A-3FA52388DDC1}" srcOrd="0" destOrd="0" presId="urn:microsoft.com/office/officeart/2005/8/layout/cycle3"/>
    <dgm:cxn modelId="{C52C7865-263E-4844-B362-8C1C2C3D0A62}" type="presOf" srcId="{83DEA868-202D-DC48-90A4-9399B8035131}" destId="{56B15CA5-FF94-9940-A339-79E0D9EA016C}" srcOrd="0" destOrd="0" presId="urn:microsoft.com/office/officeart/2005/8/layout/cycle3"/>
    <dgm:cxn modelId="{EEA9EEA5-71D0-0443-B3B2-55DD5C1DCB8C}" type="presOf" srcId="{7B97EC3F-1A52-C346-BA5D-50351302AE37}" destId="{91F8D8BB-3607-FB44-82FC-8F10FA89E141}" srcOrd="0" destOrd="0" presId="urn:microsoft.com/office/officeart/2005/8/layout/cycle3"/>
    <dgm:cxn modelId="{65A5EBCD-B584-D049-A77E-DDBC8C53FC08}" srcId="{D683660C-BB2C-0F4A-86E8-BD5DA7846CC2}" destId="{7B97EC3F-1A52-C346-BA5D-50351302AE37}" srcOrd="3" destOrd="0" parTransId="{C428461D-F5F8-A846-845D-59C2B789B475}" sibTransId="{0D3B8C69-52CB-434B-8BBD-DD204C66AC6B}"/>
    <dgm:cxn modelId="{4C94D347-A7A0-0541-84FA-222D6929D969}" type="presOf" srcId="{9F3D5112-5A4B-A14A-A623-F55C3BA176C9}" destId="{E2B97FA9-29C3-6F44-9D22-3B9D7FB81A9C}" srcOrd="0" destOrd="0" presId="urn:microsoft.com/office/officeart/2005/8/layout/cycle3"/>
    <dgm:cxn modelId="{0F704FEF-6001-4141-AA59-2049BC222813}" type="presOf" srcId="{D7795C85-3414-3644-9509-F121B8051C5D}" destId="{DFDB39DC-F591-4043-9790-BC2F2EBD47DB}" srcOrd="0" destOrd="0" presId="urn:microsoft.com/office/officeart/2005/8/layout/cycle3"/>
    <dgm:cxn modelId="{CD80E037-0595-42AB-95B2-7F1140EE53BB}" srcId="{D683660C-BB2C-0F4A-86E8-BD5DA7846CC2}" destId="{AF2AF07A-F510-4A3F-ADB1-2A3571ECC5A2}" srcOrd="1" destOrd="0" parTransId="{34844C37-6AA7-416D-B4EE-0FB35AB5ACAD}" sibTransId="{9B11E68A-033E-43F2-84FD-F152362E65BE}"/>
    <dgm:cxn modelId="{B66E7BB0-8B5B-6547-809E-428DA46AF128}" srcId="{D683660C-BB2C-0F4A-86E8-BD5DA7846CC2}" destId="{9F3D5112-5A4B-A14A-A623-F55C3BA176C9}" srcOrd="4" destOrd="0" parTransId="{ABEC1AE8-A4B5-4E46-AF12-55935EA46D0B}" sibTransId="{232FDD28-EDBC-284D-A3BB-82D83F126118}"/>
    <dgm:cxn modelId="{25A92649-E630-CC4F-B7E1-43E678AA0FE9}" type="presOf" srcId="{3EEEE90F-F435-5D45-82EC-F5F4A982F417}" destId="{4F7C69F4-5979-1840-A2F6-4847BFF6EAF8}" srcOrd="0" destOrd="0" presId="urn:microsoft.com/office/officeart/2005/8/layout/cycle3"/>
    <dgm:cxn modelId="{1997FAAD-856D-7340-9C63-A96A7503039B}" type="presOf" srcId="{AF2AF07A-F510-4A3F-ADB1-2A3571ECC5A2}" destId="{31C8FFEB-3675-4130-84C9-AC3929EE418F}" srcOrd="0" destOrd="0" presId="urn:microsoft.com/office/officeart/2005/8/layout/cycle3"/>
    <dgm:cxn modelId="{276EA66E-5587-EA45-9B1A-867597AB0777}" type="presOf" srcId="{DD223784-07A0-AE46-A12F-1FB76CDC65C0}" destId="{386326A2-C056-924F-B2B8-10765E360D4E}" srcOrd="0" destOrd="0" presId="urn:microsoft.com/office/officeart/2005/8/layout/cycle3"/>
    <dgm:cxn modelId="{0B56297C-2B4B-A54E-AE1C-088922271A01}" srcId="{D683660C-BB2C-0F4A-86E8-BD5DA7846CC2}" destId="{83DEA868-202D-DC48-90A4-9399B8035131}" srcOrd="2" destOrd="0" parTransId="{1F64D4C2-37AC-9649-B70B-E7142645BB5A}" sibTransId="{759BB60A-DA7B-2146-AACA-4A341F500603}"/>
    <dgm:cxn modelId="{1DE234BC-79F0-A548-95EF-1D3CFC0F16B8}" type="presParOf" srcId="{994C6891-403C-E44E-A10A-3FA52388DDC1}" destId="{ED0B2D7D-2217-FE4B-9769-96BA63FD946F}" srcOrd="0" destOrd="0" presId="urn:microsoft.com/office/officeart/2005/8/layout/cycle3"/>
    <dgm:cxn modelId="{D4953BC9-805F-C34A-A470-9D3A1FD22726}" type="presParOf" srcId="{ED0B2D7D-2217-FE4B-9769-96BA63FD946F}" destId="{4F7C69F4-5979-1840-A2F6-4847BFF6EAF8}" srcOrd="0" destOrd="0" presId="urn:microsoft.com/office/officeart/2005/8/layout/cycle3"/>
    <dgm:cxn modelId="{1FDB76A0-7AD0-FB47-9DC2-789DD19B33D2}" type="presParOf" srcId="{ED0B2D7D-2217-FE4B-9769-96BA63FD946F}" destId="{386326A2-C056-924F-B2B8-10765E360D4E}" srcOrd="1" destOrd="0" presId="urn:microsoft.com/office/officeart/2005/8/layout/cycle3"/>
    <dgm:cxn modelId="{241AD511-4B95-7447-BB83-1938F3ED5125}" type="presParOf" srcId="{ED0B2D7D-2217-FE4B-9769-96BA63FD946F}" destId="{31C8FFEB-3675-4130-84C9-AC3929EE418F}" srcOrd="2" destOrd="0" presId="urn:microsoft.com/office/officeart/2005/8/layout/cycle3"/>
    <dgm:cxn modelId="{BA5B133D-5821-B44C-8A6A-4255E17BBFF3}" type="presParOf" srcId="{ED0B2D7D-2217-FE4B-9769-96BA63FD946F}" destId="{56B15CA5-FF94-9940-A339-79E0D9EA016C}" srcOrd="3" destOrd="0" presId="urn:microsoft.com/office/officeart/2005/8/layout/cycle3"/>
    <dgm:cxn modelId="{2F406B73-9574-6B48-96E7-A7C0A518C09D}" type="presParOf" srcId="{ED0B2D7D-2217-FE4B-9769-96BA63FD946F}" destId="{91F8D8BB-3607-FB44-82FC-8F10FA89E141}" srcOrd="4" destOrd="0" presId="urn:microsoft.com/office/officeart/2005/8/layout/cycle3"/>
    <dgm:cxn modelId="{B96792D2-0826-7747-B85E-A5F2AB64E275}" type="presParOf" srcId="{ED0B2D7D-2217-FE4B-9769-96BA63FD946F}" destId="{E2B97FA9-29C3-6F44-9D22-3B9D7FB81A9C}" srcOrd="5" destOrd="0" presId="urn:microsoft.com/office/officeart/2005/8/layout/cycle3"/>
    <dgm:cxn modelId="{8400D9F0-4AE6-2C49-B409-32FCEE561B07}" type="presParOf" srcId="{ED0B2D7D-2217-FE4B-9769-96BA63FD946F}" destId="{DFDB39DC-F591-4043-9790-BC2F2EBD47DB}" srcOrd="6" destOrd="0" presId="urn:microsoft.com/office/officeart/2005/8/layout/cycle3"/>
  </dgm:cxnLst>
  <dgm:bg/>
  <dgm:whole>
    <a:ln>
      <a:solidFill>
        <a:schemeClr val="tx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326A2-C056-924F-B2B8-10765E360D4E}">
      <dsp:nvSpPr>
        <dsp:cNvPr id="0" name=""/>
        <dsp:cNvSpPr/>
      </dsp:nvSpPr>
      <dsp:spPr>
        <a:xfrm>
          <a:off x="520082" y="-3733"/>
          <a:ext cx="4611948" cy="4584350"/>
        </a:xfrm>
        <a:prstGeom prst="circularArrow">
          <a:avLst>
            <a:gd name="adj1" fmla="val 5274"/>
            <a:gd name="adj2" fmla="val 312630"/>
            <a:gd name="adj3" fmla="val 14089727"/>
            <a:gd name="adj4" fmla="val 17208478"/>
            <a:gd name="adj5" fmla="val 5477"/>
          </a:avLst>
        </a:prstGeom>
        <a:solidFill>
          <a:schemeClr val="dk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F7C69F4-5979-1840-A2F6-4847BFF6EAF8}">
      <dsp:nvSpPr>
        <dsp:cNvPr id="0" name=""/>
        <dsp:cNvSpPr/>
      </dsp:nvSpPr>
      <dsp:spPr>
        <a:xfrm>
          <a:off x="1886814" y="13848"/>
          <a:ext cx="1878483" cy="91439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solidFill>
            <a:srgbClr val="10253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latin typeface="+mn-lt"/>
            </a:rPr>
            <a:t>Προετοιμασία κειμένων πολιτικής με στρατηγικές και  στόχους </a:t>
          </a:r>
        </a:p>
      </dsp:txBody>
      <dsp:txXfrm>
        <a:off x="1931451" y="58485"/>
        <a:ext cx="1789209" cy="825116"/>
      </dsp:txXfrm>
    </dsp:sp>
    <dsp:sp modelId="{31C8FFEB-3675-4130-84C9-AC3929EE418F}">
      <dsp:nvSpPr>
        <dsp:cNvPr id="0" name=""/>
        <dsp:cNvSpPr/>
      </dsp:nvSpPr>
      <dsp:spPr>
        <a:xfrm>
          <a:off x="3427616" y="1085205"/>
          <a:ext cx="2308854" cy="1027293"/>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solidFill>
            <a:srgbClr val="10253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latin typeface="+mn-lt"/>
            </a:rPr>
            <a:t>Σχεδιασμός παρεμβάσεων και δράσεων στους τομείς έξυπνης εξειδίκευσης με δείκτες και αποτελέσματα</a:t>
          </a:r>
          <a:endParaRPr lang="en-US" sz="1200" b="1" i="0" kern="1200" dirty="0">
            <a:latin typeface="+mn-lt"/>
          </a:endParaRPr>
        </a:p>
      </dsp:txBody>
      <dsp:txXfrm>
        <a:off x="3477764" y="1135353"/>
        <a:ext cx="2208558" cy="926997"/>
      </dsp:txXfrm>
    </dsp:sp>
    <dsp:sp modelId="{56B15CA5-FF94-9940-A339-79E0D9EA016C}">
      <dsp:nvSpPr>
        <dsp:cNvPr id="0" name=""/>
        <dsp:cNvSpPr/>
      </dsp:nvSpPr>
      <dsp:spPr>
        <a:xfrm>
          <a:off x="3473966" y="2365756"/>
          <a:ext cx="2306566" cy="1187363"/>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solidFill>
            <a:srgbClr val="10253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latin typeface="+mn-lt"/>
            </a:rPr>
            <a:t>Εξειδικευμένο προσωπικό: Επιστημονικός Υπεύθυνος και Συμβουλευτικές ομάδες (</a:t>
          </a:r>
          <a:r>
            <a:rPr lang="en-US" sz="1200" b="1" kern="1200" dirty="0" smtClean="0">
              <a:latin typeface="+mn-lt"/>
            </a:rPr>
            <a:t>steering group)</a:t>
          </a:r>
          <a:r>
            <a:rPr lang="el-GR" sz="1200" b="1" kern="1200" dirty="0" smtClean="0">
              <a:latin typeface="+mn-lt"/>
            </a:rPr>
            <a:t> για κάθε Πλατφόρμα</a:t>
          </a:r>
          <a:endParaRPr lang="en-US" sz="1200" b="1" i="0" kern="1200" dirty="0">
            <a:latin typeface="+mn-lt"/>
          </a:endParaRPr>
        </a:p>
      </dsp:txBody>
      <dsp:txXfrm>
        <a:off x="3531928" y="2423718"/>
        <a:ext cx="2190642" cy="1071439"/>
      </dsp:txXfrm>
    </dsp:sp>
    <dsp:sp modelId="{91F8D8BB-3607-FB44-82FC-8F10FA89E141}">
      <dsp:nvSpPr>
        <dsp:cNvPr id="0" name=""/>
        <dsp:cNvSpPr/>
      </dsp:nvSpPr>
      <dsp:spPr>
        <a:xfrm>
          <a:off x="338068" y="2970396"/>
          <a:ext cx="1707417" cy="853708"/>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solidFill>
            <a:srgbClr val="10253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i="0" kern="1200" dirty="0" smtClean="0">
              <a:latin typeface="+mn-lt"/>
            </a:rPr>
            <a:t>Σύνδεση εθνικού &amp; περιφερειακού επιπέδου</a:t>
          </a:r>
          <a:endParaRPr lang="en-US" sz="1200" b="1" i="0" kern="1200" dirty="0">
            <a:latin typeface="+mn-lt"/>
          </a:endParaRPr>
        </a:p>
      </dsp:txBody>
      <dsp:txXfrm>
        <a:off x="379743" y="3012071"/>
        <a:ext cx="1624067" cy="770358"/>
      </dsp:txXfrm>
    </dsp:sp>
    <dsp:sp modelId="{E2B97FA9-29C3-6F44-9D22-3B9D7FB81A9C}">
      <dsp:nvSpPr>
        <dsp:cNvPr id="0" name=""/>
        <dsp:cNvSpPr/>
      </dsp:nvSpPr>
      <dsp:spPr>
        <a:xfrm>
          <a:off x="2306231" y="3722346"/>
          <a:ext cx="1707417" cy="853708"/>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solidFill>
            <a:srgbClr val="10253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i="0" kern="1200" dirty="0" smtClean="0">
              <a:latin typeface="+mn-lt"/>
            </a:rPr>
            <a:t>Εξασφάλιση όσο γίνεται μεγαλύτερης συμμετοχής των ενδιαφερόμενων μερών</a:t>
          </a:r>
          <a:endParaRPr lang="en-US" sz="1200" b="1" i="0" kern="1200" dirty="0">
            <a:latin typeface="+mn-lt"/>
          </a:endParaRPr>
        </a:p>
      </dsp:txBody>
      <dsp:txXfrm>
        <a:off x="2347906" y="3764021"/>
        <a:ext cx="1624067" cy="770358"/>
      </dsp:txXfrm>
    </dsp:sp>
    <dsp:sp modelId="{DFDB39DC-F591-4043-9790-BC2F2EBD47DB}">
      <dsp:nvSpPr>
        <dsp:cNvPr id="0" name=""/>
        <dsp:cNvSpPr/>
      </dsp:nvSpPr>
      <dsp:spPr>
        <a:xfrm>
          <a:off x="289113" y="1504869"/>
          <a:ext cx="1707417" cy="853708"/>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solidFill>
            <a:srgbClr val="10253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i="0" kern="1200" dirty="0" smtClean="0">
              <a:latin typeface="+mn-lt"/>
            </a:rPr>
            <a:t>Αξιολόγηση και επαναχεδιασμός δράσεων</a:t>
          </a:r>
          <a:endParaRPr lang="en-US" sz="1200" b="1" i="0" kern="1200" dirty="0">
            <a:latin typeface="+mn-lt"/>
          </a:endParaRPr>
        </a:p>
      </dsp:txBody>
      <dsp:txXfrm>
        <a:off x="330788" y="1546544"/>
        <a:ext cx="1624067" cy="77035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D96DB2-95BF-0A45-AD99-FE5AAFE2F474}" type="datetimeFigureOut">
              <a:rPr lang="en-US" smtClean="0"/>
              <a:t>4/27/16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617138-B371-AE4D-BA89-F453524777E3}" type="slidenum">
              <a:rPr lang="en-US" smtClean="0"/>
              <a:t>‹#›</a:t>
            </a:fld>
            <a:endParaRPr lang="en-US"/>
          </a:p>
        </p:txBody>
      </p:sp>
    </p:spTree>
    <p:extLst>
      <p:ext uri="{BB962C8B-B14F-4D97-AF65-F5344CB8AC3E}">
        <p14:creationId xmlns:p14="http://schemas.microsoft.com/office/powerpoint/2010/main" val="18253204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073DCF-D133-6A47-BFE0-14EFEA2C6932}" type="datetimeFigureOut">
              <a:rPr lang="en-US" smtClean="0"/>
              <a:t>4/27/16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81AB51-EE5D-5C47-BCA7-2138F6245AC3}" type="slidenum">
              <a:rPr lang="en-US" smtClean="0"/>
              <a:t>‹#›</a:t>
            </a:fld>
            <a:endParaRPr lang="en-US"/>
          </a:p>
        </p:txBody>
      </p:sp>
    </p:spTree>
    <p:extLst>
      <p:ext uri="{BB962C8B-B14F-4D97-AF65-F5344CB8AC3E}">
        <p14:creationId xmlns:p14="http://schemas.microsoft.com/office/powerpoint/2010/main" val="37380329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81AB51-EE5D-5C47-BCA7-2138F6245AC3}" type="slidenum">
              <a:rPr lang="en-US" smtClean="0"/>
              <a:t>11</a:t>
            </a:fld>
            <a:endParaRPr lang="en-US"/>
          </a:p>
        </p:txBody>
      </p:sp>
    </p:spTree>
    <p:extLst>
      <p:ext uri="{BB962C8B-B14F-4D97-AF65-F5344CB8AC3E}">
        <p14:creationId xmlns:p14="http://schemas.microsoft.com/office/powerpoint/2010/main" val="3677079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81AB51-EE5D-5C47-BCA7-2138F6245AC3}" type="slidenum">
              <a:rPr lang="en-US" smtClean="0"/>
              <a:t>19</a:t>
            </a:fld>
            <a:endParaRPr lang="en-US"/>
          </a:p>
        </p:txBody>
      </p:sp>
    </p:spTree>
    <p:extLst>
      <p:ext uri="{BB962C8B-B14F-4D97-AF65-F5344CB8AC3E}">
        <p14:creationId xmlns:p14="http://schemas.microsoft.com/office/powerpoint/2010/main" val="373718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fld id="{9144DBDD-4BB2-3548-865E-E923B8218BA9}" type="datetime5">
              <a:rPr lang="en-US" smtClean="0"/>
              <a:t>27-Apr-16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1019359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036EE5B0-A8F3-1B4F-9A0D-D654D03EC1E9}" type="datetime5">
              <a:rPr lang="en-US" smtClean="0"/>
              <a:t>27-Apr-16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422442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46FD8864-DF8A-B943-A09A-6253A516C1D5}" type="datetime5">
              <a:rPr lang="en-US" smtClean="0"/>
              <a:t>27-Apr-16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17883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0C09A2B4-03BC-444E-9D31-46C8CE3B785A}" type="datetime5">
              <a:rPr lang="en-US" smtClean="0"/>
              <a:t>27-Apr-16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66E14-5165-954C-A197-E19131D12C4C}" type="slidenum">
              <a:rPr lang="en-US" smtClean="0"/>
              <a:t>‹#›</a:t>
            </a:fld>
            <a:endParaRPr lang="en-US" dirty="0"/>
          </a:p>
        </p:txBody>
      </p:sp>
      <p:pic>
        <p:nvPicPr>
          <p:cNvPr id="7" name="Picture 6"/>
          <p:cNvPicPr/>
          <p:nvPr userDrawn="1"/>
        </p:nvPicPr>
        <p:blipFill>
          <a:blip r:embed="rId2">
            <a:extLst>
              <a:ext uri="{28A0092B-C50C-407E-A947-70E740481C1C}">
                <a14:useLocalDpi xmlns:a14="http://schemas.microsoft.com/office/drawing/2010/main" val="0"/>
              </a:ext>
            </a:extLst>
          </a:blip>
          <a:stretch>
            <a:fillRect/>
          </a:stretch>
        </p:blipFill>
        <p:spPr>
          <a:xfrm>
            <a:off x="3940811" y="6150580"/>
            <a:ext cx="1323337" cy="570895"/>
          </a:xfrm>
          <a:prstGeom prst="rect">
            <a:avLst/>
          </a:prstGeom>
          <a:extLst>
            <a:ext uri="{FAA26D3D-D897-4be2-8F04-BA451C77F1D7}">
              <ma14:placeholderFlag xmlns:ma14="http://schemas.microsoft.com/office/mac/drawingml/2011/main"/>
            </a:ext>
          </a:extLst>
        </p:spPr>
      </p:pic>
    </p:spTree>
    <p:extLst>
      <p:ext uri="{BB962C8B-B14F-4D97-AF65-F5344CB8AC3E}">
        <p14:creationId xmlns:p14="http://schemas.microsoft.com/office/powerpoint/2010/main" val="282454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169D78DB-EB1E-354A-B660-198EEF8C2966}" type="datetime5">
              <a:rPr lang="en-US" smtClean="0"/>
              <a:t>27-Apr-16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377338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5B439642-06A3-C849-9862-016C17CA742A}" type="datetime5">
              <a:rPr lang="en-US" smtClean="0"/>
              <a:t>27-Apr-16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709886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4D04230D-B017-DE42-BA1C-AF91E64855AF}" type="datetime5">
              <a:rPr lang="en-US" smtClean="0"/>
              <a:t>27-Apr-16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39795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1EACF642-2038-7345-B735-6E7D7B69D84D}" type="datetime5">
              <a:rPr lang="en-US" smtClean="0"/>
              <a:t>27-Apr-16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376515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B0F40-E844-0B46-8A90-E7A3E7A9AA01}" type="datetime5">
              <a:rPr lang="en-US" smtClean="0"/>
              <a:t>27-Apr-16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2320516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B8710103-EE6A-7248-A954-9E32A6C62898}" type="datetime5">
              <a:rPr lang="en-US" smtClean="0"/>
              <a:t>27-Apr-16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3665834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17D1A4E9-4EE8-FF4A-A33E-504232FCC2FC}" type="datetime5">
              <a:rPr lang="en-US" smtClean="0"/>
              <a:t>27-Apr-16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D7A37-C5B9-C14D-99B2-2B466A5C76FB}" type="slidenum">
              <a:rPr lang="en-US" smtClean="0"/>
              <a:t>‹#›</a:t>
            </a:fld>
            <a:endParaRPr lang="en-US"/>
          </a:p>
        </p:txBody>
      </p:sp>
    </p:spTree>
    <p:extLst>
      <p:ext uri="{BB962C8B-B14F-4D97-AF65-F5344CB8AC3E}">
        <p14:creationId xmlns:p14="http://schemas.microsoft.com/office/powerpoint/2010/main" val="26098416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8E226-0205-764F-A614-48B9A9C59A57}" type="datetime5">
              <a:rPr lang="en-US" smtClean="0"/>
              <a:t>27-Apr-16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0D7A37-C5B9-C14D-99B2-2B466A5C76FB}" type="slidenum">
              <a:rPr lang="en-US" smtClean="0"/>
              <a:t>‹#›</a:t>
            </a:fld>
            <a:endParaRPr lang="en-US" dirty="0"/>
          </a:p>
        </p:txBody>
      </p:sp>
    </p:spTree>
    <p:extLst>
      <p:ext uri="{BB962C8B-B14F-4D97-AF65-F5344CB8AC3E}">
        <p14:creationId xmlns:p14="http://schemas.microsoft.com/office/powerpoint/2010/main" val="1422870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l-GR" dirty="0" smtClean="0"/>
              <a:t>Περιγραφή </a:t>
            </a:r>
            <a:r>
              <a:rPr lang="el-GR" dirty="0"/>
              <a:t>Τομέα Προτεραιότητας</a:t>
            </a:r>
            <a:br>
              <a:rPr lang="el-GR" dirty="0"/>
            </a:br>
            <a:r>
              <a:rPr lang="el-GR" dirty="0" smtClean="0"/>
              <a:t>Υγεία </a:t>
            </a:r>
            <a:r>
              <a:rPr lang="el-GR" dirty="0"/>
              <a:t>και </a:t>
            </a:r>
            <a:r>
              <a:rPr lang="el-GR" dirty="0" smtClean="0"/>
              <a:t>Φάρμακα</a:t>
            </a:r>
            <a:endParaRPr lang="en-US" dirty="0"/>
          </a:p>
        </p:txBody>
      </p:sp>
      <p:sp>
        <p:nvSpPr>
          <p:cNvPr id="3" name="Subtitle 2"/>
          <p:cNvSpPr>
            <a:spLocks noGrp="1"/>
          </p:cNvSpPr>
          <p:nvPr>
            <p:ph type="subTitle" idx="1"/>
          </p:nvPr>
        </p:nvSpPr>
        <p:spPr/>
        <p:txBody>
          <a:bodyPr>
            <a:normAutofit fontScale="70000" lnSpcReduction="20000"/>
          </a:bodyPr>
          <a:lstStyle/>
          <a:p>
            <a:endParaRPr lang="en-US" dirty="0" smtClean="0"/>
          </a:p>
          <a:p>
            <a:r>
              <a:rPr lang="el-GR" dirty="0" smtClean="0"/>
              <a:t>Πρώτη </a:t>
            </a:r>
            <a:r>
              <a:rPr lang="el-GR" dirty="0"/>
              <a:t>συνάντηση της συμβουλευτικής ομάδας εργασίας της πλατφόρμας </a:t>
            </a:r>
            <a:endParaRPr lang="en-US" dirty="0" smtClean="0"/>
          </a:p>
          <a:p>
            <a:r>
              <a:rPr lang="el-GR" dirty="0" smtClean="0"/>
              <a:t>«</a:t>
            </a:r>
            <a:r>
              <a:rPr lang="el-GR" dirty="0"/>
              <a:t>Βιοεπιστήμες, Υγεία και Φάρμακα»</a:t>
            </a:r>
          </a:p>
          <a:p>
            <a:r>
              <a:rPr lang="el-GR" dirty="0"/>
              <a:t>Πέμπτη 21/</a:t>
            </a:r>
            <a:r>
              <a:rPr lang="el-GR" dirty="0" smtClean="0"/>
              <a:t>04</a:t>
            </a:r>
            <a:r>
              <a:rPr lang="en-US" dirty="0" smtClean="0"/>
              <a:t>/2016</a:t>
            </a:r>
            <a:endParaRPr lang="el-GR"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423602" y="1298574"/>
            <a:ext cx="2288855" cy="987425"/>
          </a:xfrm>
          <a:prstGeom prst="rect">
            <a:avLst/>
          </a:prstGeom>
          <a:extLst>
            <a:ext uri="{FAA26D3D-D897-4be2-8F04-BA451C77F1D7}">
              <ma14:placeholderFlag xmlns:ma14="http://schemas.microsoft.com/office/mac/drawingml/2011/main"/>
            </a:ext>
          </a:extLst>
        </p:spPr>
      </p:pic>
      <p:sp>
        <p:nvSpPr>
          <p:cNvPr id="5" name="Slide Number Placeholder 4"/>
          <p:cNvSpPr>
            <a:spLocks noGrp="1"/>
          </p:cNvSpPr>
          <p:nvPr>
            <p:ph type="sldNum" sz="quarter" idx="12"/>
          </p:nvPr>
        </p:nvSpPr>
        <p:spPr/>
        <p:txBody>
          <a:bodyPr/>
          <a:lstStyle/>
          <a:p>
            <a:fld id="{820D7A37-C5B9-C14D-99B2-2B466A5C76FB}" type="slidenum">
              <a:rPr lang="en-US" smtClean="0"/>
              <a:t>1</a:t>
            </a:fld>
            <a:endParaRPr lang="en-US"/>
          </a:p>
        </p:txBody>
      </p:sp>
      <p:sp>
        <p:nvSpPr>
          <p:cNvPr id="6" name="Date Placeholder 5"/>
          <p:cNvSpPr>
            <a:spLocks noGrp="1"/>
          </p:cNvSpPr>
          <p:nvPr>
            <p:ph type="dt" sz="half" idx="10"/>
          </p:nvPr>
        </p:nvSpPr>
        <p:spPr/>
        <p:txBody>
          <a:bodyPr/>
          <a:lstStyle/>
          <a:p>
            <a:fld id="{9FE3D2CD-6A77-F04D-8935-47A17049DAC4}" type="datetime5">
              <a:rPr lang="en-US" smtClean="0"/>
              <a:t>27-Apr-16</a:t>
            </a:fld>
            <a:endParaRPr lang="en-US"/>
          </a:p>
        </p:txBody>
      </p:sp>
    </p:spTree>
    <p:extLst>
      <p:ext uri="{BB962C8B-B14F-4D97-AF65-F5344CB8AC3E}">
        <p14:creationId xmlns:p14="http://schemas.microsoft.com/office/powerpoint/2010/main" val="889261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a:t>
            </a:r>
            <a:r>
              <a:rPr lang="el-GR" dirty="0" smtClean="0"/>
              <a:t>ρευνητική δραστηριότητα</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a:t>Σ</a:t>
            </a:r>
            <a:r>
              <a:rPr lang="el-GR" dirty="0" smtClean="0"/>
              <a:t>το πλαίσιο του ΕΣΠΑ (2007-2013) ο τομέας της Υγείας είναι ο δεύτερος αποσπώντας το 19% (97,5 εκ.€) της δημόσιας δαπάνης την </a:t>
            </a:r>
            <a:r>
              <a:rPr lang="el-GR" dirty="0"/>
              <a:t>περίοδο 2007-2014, οι επιχειρήσεις του τομέα απέσπασαν κονδύλια (δημόσια δαπάνη) ύψους 20,7 εκ.€ συμμετέχοντας σε ερευνητικά προγράμματα της ΓΓΕΤ σχετικά με την υγεία. </a:t>
            </a:r>
            <a:endParaRPr lang="el-GR" dirty="0" smtClean="0"/>
          </a:p>
          <a:p>
            <a:r>
              <a:rPr lang="el-GR" dirty="0" smtClean="0"/>
              <a:t>το </a:t>
            </a:r>
            <a:r>
              <a:rPr lang="el-GR" dirty="0"/>
              <a:t>μεγαλύτερο μέρος διοχετεύτηκε σε έργα που αφορούν καινοτόμες διαγνωστικές, απεικονιστικές και θεραπευτικές προσεγγίσεις, εργαλεία, διατάξεις και </a:t>
            </a:r>
            <a:r>
              <a:rPr lang="el-GR" dirty="0" smtClean="0"/>
              <a:t>μεθοδολογίες </a:t>
            </a:r>
          </a:p>
          <a:p>
            <a:r>
              <a:rPr lang="el-GR" dirty="0" smtClean="0"/>
              <a:t>το </a:t>
            </a:r>
            <a:r>
              <a:rPr lang="el-GR" dirty="0"/>
              <a:t>ενδιαφέρον των επιχειρήσεων στράφηκε και σε έργα σχετικά </a:t>
            </a:r>
            <a:r>
              <a:rPr lang="el-GR" dirty="0" smtClean="0"/>
              <a:t>με</a:t>
            </a:r>
          </a:p>
          <a:p>
            <a:pPr lvl="1"/>
            <a:r>
              <a:rPr lang="el-GR" dirty="0" smtClean="0"/>
              <a:t>την μεταφραστική </a:t>
            </a:r>
            <a:r>
              <a:rPr lang="el-GR" dirty="0"/>
              <a:t>έρευνα στην ιατρική, </a:t>
            </a:r>
            <a:endParaRPr lang="el-GR" dirty="0" smtClean="0"/>
          </a:p>
          <a:p>
            <a:pPr lvl="1"/>
            <a:r>
              <a:rPr lang="el-GR" dirty="0" smtClean="0"/>
              <a:t>την </a:t>
            </a:r>
            <a:r>
              <a:rPr lang="el-GR" dirty="0" err="1"/>
              <a:t>γονιδιωματική</a:t>
            </a:r>
            <a:r>
              <a:rPr lang="el-GR" dirty="0"/>
              <a:t> – </a:t>
            </a:r>
            <a:r>
              <a:rPr lang="el-GR" dirty="0" err="1"/>
              <a:t>πρωτεομική</a:t>
            </a:r>
            <a:r>
              <a:rPr lang="el-GR" dirty="0"/>
              <a:t> – βιολογία συστημάτων υγείας, </a:t>
            </a:r>
            <a:endParaRPr lang="el-GR" dirty="0" smtClean="0"/>
          </a:p>
          <a:p>
            <a:pPr lvl="1"/>
            <a:r>
              <a:rPr lang="el-GR" dirty="0" smtClean="0"/>
              <a:t>τη </a:t>
            </a:r>
            <a:r>
              <a:rPr lang="el-GR" dirty="0" err="1"/>
              <a:t>νανοϊατρική</a:t>
            </a:r>
            <a:r>
              <a:rPr lang="el-GR" dirty="0"/>
              <a:t> και τη </a:t>
            </a:r>
            <a:r>
              <a:rPr lang="el-GR" dirty="0" err="1"/>
              <a:t>νανοτεχνολογία</a:t>
            </a:r>
            <a:r>
              <a:rPr lang="el-GR" dirty="0"/>
              <a:t> στην </a:t>
            </a:r>
            <a:r>
              <a:rPr lang="el-GR" dirty="0" smtClean="0"/>
              <a:t>υγεία</a:t>
            </a:r>
          </a:p>
          <a:p>
            <a:pPr lvl="1"/>
            <a:r>
              <a:rPr lang="el-GR" dirty="0" smtClean="0"/>
              <a:t>τη </a:t>
            </a:r>
            <a:r>
              <a:rPr lang="el-GR" dirty="0"/>
              <a:t>δημόσια υγεία, το σύστημα υγείας και την υποστήριξη </a:t>
            </a:r>
            <a:r>
              <a:rPr lang="el-GR" dirty="0" smtClean="0"/>
              <a:t>πολιτικών</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10</a:t>
            </a:fld>
            <a:endParaRPr lang="en-US" dirty="0"/>
          </a:p>
        </p:txBody>
      </p:sp>
      <p:sp>
        <p:nvSpPr>
          <p:cNvPr id="5" name="Date Placeholder 4"/>
          <p:cNvSpPr>
            <a:spLocks noGrp="1"/>
          </p:cNvSpPr>
          <p:nvPr>
            <p:ph type="dt" sz="half" idx="10"/>
          </p:nvPr>
        </p:nvSpPr>
        <p:spPr/>
        <p:txBody>
          <a:bodyPr/>
          <a:lstStyle/>
          <a:p>
            <a:fld id="{B24E26F0-ED0C-6147-BA95-87778B94B87F}" type="datetime5">
              <a:rPr lang="en-US" smtClean="0"/>
              <a:t>27-Apr-16</a:t>
            </a:fld>
            <a:endParaRPr lang="en-US"/>
          </a:p>
        </p:txBody>
      </p:sp>
    </p:spTree>
    <p:extLst>
      <p:ext uri="{BB962C8B-B14F-4D97-AF65-F5344CB8AC3E}">
        <p14:creationId xmlns:p14="http://schemas.microsoft.com/office/powerpoint/2010/main" val="1910666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Δραστηριότητα των επιχειρήσεων στην έρευνα και καινοτομία</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l-GR" dirty="0" smtClean="0"/>
              <a:t>Έντονα </a:t>
            </a:r>
            <a:r>
              <a:rPr lang="el-GR" dirty="0"/>
              <a:t>εξωστρεφείς επιχειρήσεις παραγωγής </a:t>
            </a:r>
            <a:r>
              <a:rPr lang="el-GR" dirty="0" err="1" smtClean="0"/>
              <a:t>γενοσήμων</a:t>
            </a:r>
            <a:r>
              <a:rPr lang="el-GR" dirty="0" smtClean="0"/>
              <a:t> με εξαγωγές σε περισσότερες από 85 χώρες. </a:t>
            </a:r>
          </a:p>
          <a:p>
            <a:r>
              <a:rPr lang="el-GR" dirty="0" smtClean="0"/>
              <a:t>αποφεύγουν να επενδύσουν στην ανάπτυξη νέων πρωτότυπων φαρμάκων</a:t>
            </a:r>
          </a:p>
          <a:p>
            <a:r>
              <a:rPr lang="el-GR" dirty="0" smtClean="0"/>
              <a:t>αναπτύσσουν κυρίως σταδιακές καινοτομίες, επενδύοντας στην έρευνα γρήγορης απόδοσης</a:t>
            </a:r>
          </a:p>
          <a:p>
            <a:r>
              <a:rPr lang="el-GR" dirty="0"/>
              <a:t>ανάπτυξη εξειδικευμένων συσκευών για τη χορήγηση των φαρμάκων και στη διερεύνηση καινοτόμων οδών </a:t>
            </a:r>
            <a:r>
              <a:rPr lang="el-GR" dirty="0" smtClean="0"/>
              <a:t>χορήγησης</a:t>
            </a:r>
          </a:p>
          <a:p>
            <a:r>
              <a:rPr lang="el-GR" dirty="0" err="1" smtClean="0"/>
              <a:t>επαναστόχευση</a:t>
            </a:r>
            <a:r>
              <a:rPr lang="el-GR" dirty="0" smtClean="0"/>
              <a:t> </a:t>
            </a:r>
            <a:r>
              <a:rPr lang="el-GR" dirty="0"/>
              <a:t>φαρμάκων, και στην ανάπτυξη συνδυαστικών τεχνολογιών «Drug-Device combination </a:t>
            </a:r>
            <a:r>
              <a:rPr lang="el-GR" dirty="0" smtClean="0"/>
              <a:t>technologies»</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11</a:t>
            </a:fld>
            <a:endParaRPr lang="en-US" dirty="0"/>
          </a:p>
        </p:txBody>
      </p:sp>
      <p:sp>
        <p:nvSpPr>
          <p:cNvPr id="5" name="Date Placeholder 4"/>
          <p:cNvSpPr>
            <a:spLocks noGrp="1"/>
          </p:cNvSpPr>
          <p:nvPr>
            <p:ph type="dt" sz="half" idx="10"/>
          </p:nvPr>
        </p:nvSpPr>
        <p:spPr/>
        <p:txBody>
          <a:bodyPr/>
          <a:lstStyle/>
          <a:p>
            <a:fld id="{D5E3EB83-6717-B047-B0D6-2F91670F4BEC}" type="datetime5">
              <a:rPr lang="en-US" smtClean="0"/>
              <a:t>27-Apr-16</a:t>
            </a:fld>
            <a:endParaRPr lang="en-US"/>
          </a:p>
        </p:txBody>
      </p:sp>
    </p:spTree>
    <p:extLst>
      <p:ext uri="{BB962C8B-B14F-4D97-AF65-F5344CB8AC3E}">
        <p14:creationId xmlns:p14="http://schemas.microsoft.com/office/powerpoint/2010/main" val="266038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a:t>
            </a:r>
            <a:r>
              <a:rPr lang="el-GR" dirty="0" smtClean="0"/>
              <a:t>απάνες </a:t>
            </a:r>
            <a:r>
              <a:rPr lang="el-GR" dirty="0"/>
              <a:t>Ε&amp;Α</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Σε </a:t>
            </a:r>
            <a:r>
              <a:rPr lang="el-GR" dirty="0"/>
              <a:t>σύγκριση με την Ευρώπη οι </a:t>
            </a:r>
            <a:r>
              <a:rPr lang="el-GR" dirty="0" smtClean="0"/>
              <a:t>των </a:t>
            </a:r>
            <a:r>
              <a:rPr lang="el-GR" dirty="0"/>
              <a:t>επιχειρήσεων είναι πολύ </a:t>
            </a:r>
            <a:r>
              <a:rPr lang="el-GR" dirty="0" smtClean="0"/>
              <a:t>χαμηλές</a:t>
            </a:r>
          </a:p>
          <a:p>
            <a:r>
              <a:rPr lang="el-GR" dirty="0"/>
              <a:t>Ε</a:t>
            </a:r>
            <a:r>
              <a:rPr lang="el-GR" dirty="0" smtClean="0"/>
              <a:t>ντός </a:t>
            </a:r>
            <a:r>
              <a:rPr lang="el-GR" dirty="0"/>
              <a:t>της ελληνικής οικονομίας η φαρμακευτική βιομηχανία καταλαμβάνει </a:t>
            </a:r>
            <a:endParaRPr lang="el-GR" dirty="0" smtClean="0"/>
          </a:p>
          <a:p>
            <a:pPr lvl="1"/>
            <a:r>
              <a:rPr lang="el-GR" dirty="0" smtClean="0"/>
              <a:t>την 6</a:t>
            </a:r>
            <a:r>
              <a:rPr lang="el-GR" baseline="30000" dirty="0" smtClean="0"/>
              <a:t>η</a:t>
            </a:r>
            <a:r>
              <a:rPr lang="el-GR" dirty="0" smtClean="0"/>
              <a:t> η </a:t>
            </a:r>
            <a:r>
              <a:rPr lang="el-GR" dirty="0"/>
              <a:t>θέση στις δαπάνες Ε&amp;Α των επιχειρήσεων </a:t>
            </a:r>
            <a:endParaRPr lang="el-GR" dirty="0" smtClean="0"/>
          </a:p>
          <a:p>
            <a:pPr lvl="1"/>
            <a:r>
              <a:rPr lang="el-GR" dirty="0"/>
              <a:t>τ</a:t>
            </a:r>
            <a:r>
              <a:rPr lang="el-GR" dirty="0" smtClean="0"/>
              <a:t>ην 2</a:t>
            </a:r>
            <a:r>
              <a:rPr lang="el-GR" baseline="30000" dirty="0" smtClean="0"/>
              <a:t>η</a:t>
            </a:r>
            <a:r>
              <a:rPr lang="el-GR" dirty="0" smtClean="0"/>
              <a:t> δεύτερη </a:t>
            </a:r>
            <a:r>
              <a:rPr lang="el-GR" dirty="0"/>
              <a:t>θέση ανάμεσα στους κλάδους της </a:t>
            </a:r>
            <a:r>
              <a:rPr lang="el-GR" dirty="0" smtClean="0"/>
              <a:t>μεταποίησης</a:t>
            </a:r>
          </a:p>
          <a:p>
            <a:r>
              <a:rPr lang="el-GR" dirty="0"/>
              <a:t>Κ</a:t>
            </a:r>
            <a:r>
              <a:rPr lang="el-GR" dirty="0" smtClean="0"/>
              <a:t>άθε </a:t>
            </a:r>
            <a:r>
              <a:rPr lang="el-GR" dirty="0"/>
              <a:t>χρόνο επενδύονται στην Ελλάδα κατά μέσο όρο €84 εκ. για κλινικές </a:t>
            </a:r>
            <a:r>
              <a:rPr lang="el-GR" dirty="0" smtClean="0"/>
              <a:t>μελέτες (με δυνατότητα αύξησης στα 400 εκ)</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12</a:t>
            </a:fld>
            <a:endParaRPr lang="en-US" dirty="0"/>
          </a:p>
        </p:txBody>
      </p:sp>
      <p:sp>
        <p:nvSpPr>
          <p:cNvPr id="5" name="Date Placeholder 4"/>
          <p:cNvSpPr>
            <a:spLocks noGrp="1"/>
          </p:cNvSpPr>
          <p:nvPr>
            <p:ph type="dt" sz="half" idx="10"/>
          </p:nvPr>
        </p:nvSpPr>
        <p:spPr/>
        <p:txBody>
          <a:bodyPr/>
          <a:lstStyle/>
          <a:p>
            <a:fld id="{3DB6D0E4-2136-494A-8E2F-334EFDBA7777}" type="datetime5">
              <a:rPr lang="en-US" smtClean="0"/>
              <a:t>27-Apr-16</a:t>
            </a:fld>
            <a:endParaRPr lang="en-US"/>
          </a:p>
        </p:txBody>
      </p:sp>
    </p:spTree>
    <p:extLst>
      <p:ext uri="{BB962C8B-B14F-4D97-AF65-F5344CB8AC3E}">
        <p14:creationId xmlns:p14="http://schemas.microsoft.com/office/powerpoint/2010/main" val="1155855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Ε&amp;Α στις επιχειρήσεις</a:t>
            </a:r>
            <a:endParaRPr lang="en-US" dirty="0"/>
          </a:p>
        </p:txBody>
      </p:sp>
      <p:sp>
        <p:nvSpPr>
          <p:cNvPr id="3" name="Content Placeholder 2"/>
          <p:cNvSpPr>
            <a:spLocks noGrp="1"/>
          </p:cNvSpPr>
          <p:nvPr>
            <p:ph idx="1"/>
          </p:nvPr>
        </p:nvSpPr>
        <p:spPr>
          <a:xfrm>
            <a:off x="457200" y="1600199"/>
            <a:ext cx="8229600" cy="5151967"/>
          </a:xfrm>
        </p:spPr>
        <p:txBody>
          <a:bodyPr>
            <a:normAutofit fontScale="55000" lnSpcReduction="20000"/>
          </a:bodyPr>
          <a:lstStyle/>
          <a:p>
            <a:pPr marL="0" indent="0">
              <a:buNone/>
            </a:pPr>
            <a:r>
              <a:rPr lang="el-GR" dirty="0" smtClean="0"/>
              <a:t>Διαγνωστική:</a:t>
            </a:r>
          </a:p>
          <a:p>
            <a:r>
              <a:rPr lang="el-GR" dirty="0" smtClean="0"/>
              <a:t>παροχή </a:t>
            </a:r>
            <a:r>
              <a:rPr lang="el-GR" dirty="0"/>
              <a:t>εξειδικευμένων κλινικών και ερευνητικών διαγνωστικών υπηρεσιών </a:t>
            </a:r>
            <a:endParaRPr lang="el-GR" dirty="0" smtClean="0"/>
          </a:p>
          <a:p>
            <a:r>
              <a:rPr lang="el-GR" dirty="0" smtClean="0"/>
              <a:t>ανάπτυξη </a:t>
            </a:r>
            <a:r>
              <a:rPr lang="el-GR" dirty="0"/>
              <a:t>και υιοθέτηση καινοτομικών εφαρμογών μοριακής διαγνωστικής </a:t>
            </a:r>
            <a:r>
              <a:rPr lang="el-GR" dirty="0" smtClean="0"/>
              <a:t>και </a:t>
            </a:r>
            <a:r>
              <a:rPr lang="el-GR" dirty="0" err="1" smtClean="0"/>
              <a:t>φαρμακογονιδιωματικής</a:t>
            </a:r>
            <a:endParaRPr lang="el-GR" dirty="0" smtClean="0"/>
          </a:p>
          <a:p>
            <a:r>
              <a:rPr lang="el-GR" dirty="0" smtClean="0"/>
              <a:t>μικρός </a:t>
            </a:r>
            <a:r>
              <a:rPr lang="el-GR" dirty="0"/>
              <a:t>αριθμός επιχειρήσεων δραστηριοποιείται στον τομέα της </a:t>
            </a:r>
            <a:r>
              <a:rPr lang="el-GR" dirty="0" err="1"/>
              <a:t>βιο</a:t>
            </a:r>
            <a:r>
              <a:rPr lang="el-GR" dirty="0"/>
              <a:t>-απεικόνισης.</a:t>
            </a:r>
          </a:p>
          <a:p>
            <a:pPr marL="0" indent="0">
              <a:buNone/>
            </a:pPr>
            <a:r>
              <a:rPr lang="el-GR" dirty="0" err="1" smtClean="0"/>
              <a:t>Βιοπληροφορική</a:t>
            </a:r>
            <a:r>
              <a:rPr lang="el-GR" dirty="0" smtClean="0"/>
              <a:t>: </a:t>
            </a:r>
          </a:p>
          <a:p>
            <a:r>
              <a:rPr lang="el-GR" sz="3300" dirty="0" smtClean="0"/>
              <a:t>ανάπτυξη </a:t>
            </a:r>
            <a:r>
              <a:rPr lang="el-GR" sz="3300" dirty="0"/>
              <a:t>εργαλείων διαχείρισης ιατρικής γνώσης και βιολογικών </a:t>
            </a:r>
            <a:r>
              <a:rPr lang="el-GR" sz="3300" dirty="0" smtClean="0"/>
              <a:t>δεδομένων</a:t>
            </a:r>
            <a:endParaRPr lang="el-GR" sz="3300" dirty="0"/>
          </a:p>
          <a:p>
            <a:r>
              <a:rPr lang="el-GR" sz="3300" dirty="0" smtClean="0"/>
              <a:t>εργαλείων </a:t>
            </a:r>
            <a:r>
              <a:rPr lang="el-GR" sz="3300" dirty="0"/>
              <a:t>προσομοίωσης και μοριακής μοντελοποίησης </a:t>
            </a:r>
            <a:endParaRPr lang="el-GR" sz="3300" dirty="0" smtClean="0"/>
          </a:p>
          <a:p>
            <a:r>
              <a:rPr lang="el-GR" sz="3300" dirty="0" smtClean="0"/>
              <a:t>εξειδικευμένες </a:t>
            </a:r>
            <a:r>
              <a:rPr lang="el-GR" sz="3300" dirty="0"/>
              <a:t>τεχνολογικές πλατφόρμες για το σχεδιασμό φαρμάκων.</a:t>
            </a:r>
          </a:p>
          <a:p>
            <a:pPr marL="0" indent="0">
              <a:buNone/>
            </a:pPr>
            <a:r>
              <a:rPr lang="el-GR" dirty="0"/>
              <a:t>Μ</a:t>
            </a:r>
            <a:r>
              <a:rPr lang="el-GR" dirty="0" smtClean="0"/>
              <a:t>ικρο</a:t>
            </a:r>
            <a:r>
              <a:rPr lang="el-GR" dirty="0"/>
              <a:t>/</a:t>
            </a:r>
            <a:r>
              <a:rPr lang="el-GR" dirty="0" err="1"/>
              <a:t>νανο-</a:t>
            </a:r>
            <a:r>
              <a:rPr lang="el-GR" dirty="0" err="1" smtClean="0"/>
              <a:t>βιοϊατρικά</a:t>
            </a:r>
            <a:r>
              <a:rPr lang="el-GR" dirty="0" smtClean="0"/>
              <a:t> συστήματα </a:t>
            </a:r>
            <a:r>
              <a:rPr lang="el-GR" dirty="0"/>
              <a:t>και </a:t>
            </a:r>
            <a:r>
              <a:rPr lang="el-GR" dirty="0" smtClean="0"/>
              <a:t>συσκευές:</a:t>
            </a:r>
          </a:p>
          <a:p>
            <a:r>
              <a:rPr lang="el-GR" dirty="0" smtClean="0"/>
              <a:t>περιορισμένη επιχειρηματική δραστηριότητα</a:t>
            </a:r>
          </a:p>
          <a:p>
            <a:r>
              <a:rPr lang="el-GR" dirty="0" smtClean="0"/>
              <a:t>μικρο</a:t>
            </a:r>
            <a:r>
              <a:rPr lang="el-GR" dirty="0"/>
              <a:t>-συστήματα bio-chip για γενετικές </a:t>
            </a:r>
            <a:r>
              <a:rPr lang="el-GR" dirty="0" smtClean="0"/>
              <a:t>αναλύσεις</a:t>
            </a:r>
            <a:endParaRPr lang="el-GR" dirty="0"/>
          </a:p>
          <a:p>
            <a:r>
              <a:rPr lang="el-GR" dirty="0" smtClean="0"/>
              <a:t>εμφυτεύσιμα </a:t>
            </a:r>
            <a:r>
              <a:rPr lang="el-GR" dirty="0"/>
              <a:t>μικρο/</a:t>
            </a:r>
            <a:r>
              <a:rPr lang="el-GR" dirty="0" err="1"/>
              <a:t>νανο</a:t>
            </a:r>
            <a:r>
              <a:rPr lang="el-GR" dirty="0"/>
              <a:t>-συστήματα έγχυσης </a:t>
            </a:r>
            <a:r>
              <a:rPr lang="el-GR" dirty="0" smtClean="0"/>
              <a:t>φαρμάκων</a:t>
            </a:r>
          </a:p>
          <a:p>
            <a:pPr marL="0" indent="0">
              <a:buNone/>
            </a:pPr>
            <a:r>
              <a:rPr lang="el-GR" dirty="0" smtClean="0"/>
              <a:t>Αναγεννητική ιατρική:</a:t>
            </a:r>
          </a:p>
          <a:p>
            <a:r>
              <a:rPr lang="el-GR" sz="3300" dirty="0"/>
              <a:t>μηχανική ιστών και </a:t>
            </a:r>
            <a:r>
              <a:rPr lang="el-GR" sz="3300" dirty="0" err="1"/>
              <a:t>βιοϋλικά</a:t>
            </a:r>
            <a:r>
              <a:rPr lang="el-GR" sz="3300" dirty="0"/>
              <a:t>, </a:t>
            </a:r>
          </a:p>
          <a:p>
            <a:r>
              <a:rPr lang="el-GR" sz="3300" dirty="0"/>
              <a:t>φαρμακευτικά και καλλυντικά προϊόντα, λειτουργικά τρόφιμα και συμπληρώματα διατροφής</a:t>
            </a:r>
            <a:endParaRPr lang="en-US" sz="3300" dirty="0"/>
          </a:p>
        </p:txBody>
      </p:sp>
      <p:sp>
        <p:nvSpPr>
          <p:cNvPr id="4" name="Slide Number Placeholder 3"/>
          <p:cNvSpPr>
            <a:spLocks noGrp="1"/>
          </p:cNvSpPr>
          <p:nvPr>
            <p:ph type="sldNum" sz="quarter" idx="12"/>
          </p:nvPr>
        </p:nvSpPr>
        <p:spPr/>
        <p:txBody>
          <a:bodyPr/>
          <a:lstStyle/>
          <a:p>
            <a:fld id="{53666E14-5165-954C-A197-E19131D12C4C}" type="slidenum">
              <a:rPr lang="en-US" smtClean="0"/>
              <a:t>13</a:t>
            </a:fld>
            <a:endParaRPr lang="en-US" dirty="0"/>
          </a:p>
        </p:txBody>
      </p:sp>
      <p:sp>
        <p:nvSpPr>
          <p:cNvPr id="5" name="Date Placeholder 4"/>
          <p:cNvSpPr>
            <a:spLocks noGrp="1"/>
          </p:cNvSpPr>
          <p:nvPr>
            <p:ph type="dt" sz="half" idx="10"/>
          </p:nvPr>
        </p:nvSpPr>
        <p:spPr/>
        <p:txBody>
          <a:bodyPr/>
          <a:lstStyle/>
          <a:p>
            <a:fld id="{B299A543-20BC-3442-9B1C-58683D48F190}" type="datetime5">
              <a:rPr lang="en-US" smtClean="0"/>
              <a:t>27-Apr-16</a:t>
            </a:fld>
            <a:endParaRPr lang="en-US"/>
          </a:p>
        </p:txBody>
      </p:sp>
    </p:spTree>
    <p:extLst>
      <p:ext uri="{BB962C8B-B14F-4D97-AF65-F5344CB8AC3E}">
        <p14:creationId xmlns:p14="http://schemas.microsoft.com/office/powerpoint/2010/main" val="1957839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Δημόσιο ερευνητικό </a:t>
            </a:r>
            <a:r>
              <a:rPr lang="el-GR" dirty="0" smtClean="0"/>
              <a:t>δυναμικό</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a:t>Σ</a:t>
            </a:r>
            <a:r>
              <a:rPr lang="el-GR" dirty="0" smtClean="0"/>
              <a:t>το </a:t>
            </a:r>
            <a:r>
              <a:rPr lang="el-GR" dirty="0"/>
              <a:t>πλαίσιο του </a:t>
            </a:r>
            <a:r>
              <a:rPr lang="el-GR" dirty="0" smtClean="0"/>
              <a:t>ΕΣΠΑ</a:t>
            </a:r>
            <a:r>
              <a:rPr lang="el-GR" dirty="0"/>
              <a:t>2007-2014</a:t>
            </a:r>
            <a:r>
              <a:rPr lang="el-GR" dirty="0" smtClean="0"/>
              <a:t>, </a:t>
            </a:r>
            <a:r>
              <a:rPr lang="el-GR" dirty="0"/>
              <a:t>οι ακαδημαϊκοί και ερευνητικοί φορείς της χώρας χρηματοδοτήθηκαν με κονδύλια (δημόσια δαπάνη) ύψους 76,5 εκ. € συμμετέχοντας σε ερευνητικά προγράμματα της ΓΓΕΤ. </a:t>
            </a:r>
            <a:endParaRPr lang="el-GR" dirty="0" smtClean="0"/>
          </a:p>
          <a:p>
            <a:r>
              <a:rPr lang="el-GR" dirty="0" smtClean="0"/>
              <a:t>το </a:t>
            </a:r>
            <a:r>
              <a:rPr lang="el-GR" dirty="0"/>
              <a:t>66,0% διοχετεύτηκε σε έργα σχετικά με καινοτόμες διαγνωστικές, απεικονιστικές και θεραπευτικές προσεγγίσεις, εργαλεία, διατάξεις και </a:t>
            </a:r>
            <a:r>
              <a:rPr lang="el-GR" dirty="0" smtClean="0"/>
              <a:t>μεθοδολογίες</a:t>
            </a:r>
            <a:endParaRPr lang="el-GR" dirty="0"/>
          </a:p>
          <a:p>
            <a:r>
              <a:rPr lang="el-GR" dirty="0" smtClean="0"/>
              <a:t>το </a:t>
            </a:r>
            <a:r>
              <a:rPr lang="el-GR" dirty="0"/>
              <a:t>15,8% σε έργα σχετικά με την μεταφραστική έρευνα στην ιατρική, </a:t>
            </a:r>
            <a:endParaRPr lang="el-GR" dirty="0" smtClean="0"/>
          </a:p>
          <a:p>
            <a:r>
              <a:rPr lang="el-GR" dirty="0" smtClean="0"/>
              <a:t>το </a:t>
            </a:r>
            <a:r>
              <a:rPr lang="el-GR" dirty="0"/>
              <a:t>13,0% σε έργα που αφορούν την </a:t>
            </a:r>
            <a:r>
              <a:rPr lang="el-GR" dirty="0" err="1"/>
              <a:t>γονιδιωματική</a:t>
            </a:r>
            <a:r>
              <a:rPr lang="el-GR" dirty="0"/>
              <a:t> – </a:t>
            </a:r>
            <a:r>
              <a:rPr lang="el-GR" dirty="0" err="1"/>
              <a:t>πρωτεομική</a:t>
            </a:r>
            <a:r>
              <a:rPr lang="el-GR" dirty="0"/>
              <a:t> – βιολογία συστημάτων υγείας, </a:t>
            </a:r>
            <a:endParaRPr lang="el-GR" dirty="0" smtClean="0"/>
          </a:p>
          <a:p>
            <a:r>
              <a:rPr lang="el-GR" dirty="0" smtClean="0"/>
              <a:t>το </a:t>
            </a:r>
            <a:r>
              <a:rPr lang="el-GR" dirty="0"/>
              <a:t>2,7% σε έργα </a:t>
            </a:r>
            <a:r>
              <a:rPr lang="el-GR" dirty="0" err="1"/>
              <a:t>νανοϊατρικής</a:t>
            </a:r>
            <a:r>
              <a:rPr lang="el-GR" dirty="0"/>
              <a:t> και τη </a:t>
            </a:r>
            <a:r>
              <a:rPr lang="el-GR" dirty="0" err="1"/>
              <a:t>νανοτεχνολογίας</a:t>
            </a:r>
            <a:r>
              <a:rPr lang="el-GR" dirty="0"/>
              <a:t> στην </a:t>
            </a:r>
            <a:r>
              <a:rPr lang="el-GR" dirty="0" smtClean="0"/>
              <a:t>υγεία</a:t>
            </a:r>
          </a:p>
          <a:p>
            <a:r>
              <a:rPr lang="el-GR" dirty="0" smtClean="0"/>
              <a:t>το </a:t>
            </a:r>
            <a:r>
              <a:rPr lang="el-GR" dirty="0"/>
              <a:t>2,5% σε έργα σχετικά με δημόσια υγεία, το σύστημα υγείας και την υποστήριξη </a:t>
            </a:r>
            <a:r>
              <a:rPr lang="el-GR" dirty="0" smtClean="0"/>
              <a:t>πολιτικών</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14</a:t>
            </a:fld>
            <a:endParaRPr lang="en-US" dirty="0"/>
          </a:p>
        </p:txBody>
      </p:sp>
      <p:sp>
        <p:nvSpPr>
          <p:cNvPr id="5" name="Date Placeholder 4"/>
          <p:cNvSpPr>
            <a:spLocks noGrp="1"/>
          </p:cNvSpPr>
          <p:nvPr>
            <p:ph type="dt" sz="half" idx="10"/>
          </p:nvPr>
        </p:nvSpPr>
        <p:spPr/>
        <p:txBody>
          <a:bodyPr/>
          <a:lstStyle/>
          <a:p>
            <a:fld id="{2A8B7AAA-5F2A-8A48-8E14-D2E462A525A9}" type="datetime5">
              <a:rPr lang="en-US" smtClean="0"/>
              <a:t>27-Apr-16</a:t>
            </a:fld>
            <a:endParaRPr lang="en-US"/>
          </a:p>
        </p:txBody>
      </p:sp>
    </p:spTree>
    <p:extLst>
      <p:ext uri="{BB962C8B-B14F-4D97-AF65-F5344CB8AC3E}">
        <p14:creationId xmlns:p14="http://schemas.microsoft.com/office/powerpoint/2010/main" val="1457746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Συμμετοχή </a:t>
            </a:r>
            <a:r>
              <a:rPr lang="el-GR" dirty="0" smtClean="0"/>
              <a:t>στο 7ο ΠΠ</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113 </a:t>
            </a:r>
            <a:r>
              <a:rPr lang="el-GR" dirty="0"/>
              <a:t>έργα με 139 Ελληνικές συμμετοχές και χρηματοδότηση </a:t>
            </a:r>
            <a:r>
              <a:rPr lang="el-GR" dirty="0" smtClean="0"/>
              <a:t>46,15 </a:t>
            </a:r>
            <a:r>
              <a:rPr lang="el-GR" dirty="0"/>
              <a:t>εκ. €. (1% του συνόλου</a:t>
            </a:r>
            <a:r>
              <a:rPr lang="el-GR" dirty="0" smtClean="0"/>
              <a:t>)</a:t>
            </a:r>
          </a:p>
          <a:p>
            <a:r>
              <a:rPr lang="el-GR" dirty="0" smtClean="0"/>
              <a:t>στο πλαίσιο Innovative </a:t>
            </a:r>
            <a:r>
              <a:rPr lang="el-GR" dirty="0"/>
              <a:t>Medicine </a:t>
            </a:r>
            <a:r>
              <a:rPr lang="el-GR" dirty="0" smtClean="0"/>
              <a:t>Initiative </a:t>
            </a:r>
            <a:r>
              <a:rPr lang="el-GR" dirty="0"/>
              <a:t>εντάχθηκαν 7 έργα </a:t>
            </a:r>
            <a:r>
              <a:rPr lang="el-GR" dirty="0" smtClean="0"/>
              <a:t>και </a:t>
            </a:r>
            <a:r>
              <a:rPr lang="el-GR" dirty="0"/>
              <a:t>χρηματοδότηση </a:t>
            </a:r>
            <a:r>
              <a:rPr lang="el-GR" dirty="0" smtClean="0"/>
              <a:t>2,98εκ</a:t>
            </a:r>
            <a:r>
              <a:rPr lang="el-GR" dirty="0"/>
              <a:t>. €.</a:t>
            </a:r>
          </a:p>
          <a:p>
            <a:r>
              <a:rPr lang="el-GR" dirty="0" smtClean="0"/>
              <a:t>συμμετοχή των ερευνητικών κέντρων 51% και ακαδημαϊκών ιδρυμάτων στο 39% </a:t>
            </a:r>
            <a:r>
              <a:rPr lang="el-GR" dirty="0"/>
              <a:t>του </a:t>
            </a:r>
            <a:r>
              <a:rPr lang="el-GR" dirty="0" smtClean="0"/>
              <a:t>συνόλου</a:t>
            </a:r>
          </a:p>
          <a:p>
            <a:r>
              <a:rPr lang="el-GR" dirty="0" smtClean="0"/>
              <a:t>συμμετοχή </a:t>
            </a:r>
            <a:r>
              <a:rPr lang="el-GR" dirty="0"/>
              <a:t>των επιχειρήσεων στο 8% στο σύνολο του </a:t>
            </a:r>
            <a:r>
              <a:rPr lang="el-GR" dirty="0" smtClean="0"/>
              <a:t>προγράμματος</a:t>
            </a:r>
          </a:p>
          <a:p>
            <a:r>
              <a:rPr lang="el-GR" dirty="0"/>
              <a:t>10 φορείς </a:t>
            </a:r>
            <a:r>
              <a:rPr lang="el-GR" dirty="0" smtClean="0"/>
              <a:t>αποσπούν </a:t>
            </a:r>
            <a:r>
              <a:rPr lang="el-GR" dirty="0"/>
              <a:t>το 72,2% της Ελληνικής χρηματοδότησης)</a:t>
            </a:r>
            <a:r>
              <a:rPr lang="el-GR" dirty="0" smtClean="0"/>
              <a:t>.</a:t>
            </a:r>
          </a:p>
          <a:p>
            <a:endParaRPr lang="el-GR" dirty="0" smtClean="0"/>
          </a:p>
          <a:p>
            <a:pPr marL="0" indent="0">
              <a:buNone/>
            </a:pPr>
            <a:r>
              <a:rPr lang="el-GR" dirty="0" smtClean="0"/>
              <a:t>Περιφερειακή </a:t>
            </a:r>
            <a:r>
              <a:rPr lang="el-GR" dirty="0"/>
              <a:t>διάσταση της Ελληνικής συμμετοχής</a:t>
            </a:r>
            <a:endParaRPr lang="el-GR" dirty="0" smtClean="0"/>
          </a:p>
          <a:p>
            <a:r>
              <a:rPr lang="el-GR" dirty="0"/>
              <a:t>Περιφέρεια Αττικής </a:t>
            </a:r>
            <a:r>
              <a:rPr lang="el-GR" dirty="0" smtClean="0"/>
              <a:t>αποσπά </a:t>
            </a:r>
            <a:r>
              <a:rPr lang="el-GR" dirty="0"/>
              <a:t>66% των έργων </a:t>
            </a:r>
            <a:endParaRPr lang="el-GR" dirty="0" smtClean="0"/>
          </a:p>
          <a:p>
            <a:r>
              <a:rPr lang="el-GR" dirty="0" smtClean="0"/>
              <a:t>Περιφέρεια </a:t>
            </a:r>
            <a:r>
              <a:rPr lang="el-GR" dirty="0"/>
              <a:t>Κρήτης </a:t>
            </a:r>
            <a:r>
              <a:rPr lang="el-GR" dirty="0" smtClean="0"/>
              <a:t>13,4</a:t>
            </a:r>
            <a:r>
              <a:rPr lang="el-GR" dirty="0"/>
              <a:t>% των </a:t>
            </a:r>
            <a:r>
              <a:rPr lang="el-GR" dirty="0" smtClean="0"/>
              <a:t>έργων</a:t>
            </a:r>
          </a:p>
          <a:p>
            <a:r>
              <a:rPr lang="el-GR" dirty="0" smtClean="0"/>
              <a:t>Περιφέρεια </a:t>
            </a:r>
            <a:r>
              <a:rPr lang="el-GR" dirty="0"/>
              <a:t>Κεντρικής Μακεδονίας με 10,6% των </a:t>
            </a:r>
            <a:r>
              <a:rPr lang="el-GR" dirty="0" smtClean="0"/>
              <a:t>έργων</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15</a:t>
            </a:fld>
            <a:endParaRPr lang="en-US" dirty="0"/>
          </a:p>
        </p:txBody>
      </p:sp>
      <p:sp>
        <p:nvSpPr>
          <p:cNvPr id="5" name="Date Placeholder 4"/>
          <p:cNvSpPr>
            <a:spLocks noGrp="1"/>
          </p:cNvSpPr>
          <p:nvPr>
            <p:ph type="dt" sz="half" idx="10"/>
          </p:nvPr>
        </p:nvSpPr>
        <p:spPr/>
        <p:txBody>
          <a:bodyPr/>
          <a:lstStyle/>
          <a:p>
            <a:fld id="{891B817C-719E-A74C-AAC7-A3B1F5F38438}" type="datetime5">
              <a:rPr lang="en-US" smtClean="0"/>
              <a:t>27-Apr-16</a:t>
            </a:fld>
            <a:endParaRPr lang="en-US"/>
          </a:p>
        </p:txBody>
      </p:sp>
    </p:spTree>
    <p:extLst>
      <p:ext uri="{BB962C8B-B14F-4D97-AF65-F5344CB8AC3E}">
        <p14:creationId xmlns:p14="http://schemas.microsoft.com/office/powerpoint/2010/main" val="45708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Ευρωπαϊκό Συμβούλιο </a:t>
            </a:r>
            <a:r>
              <a:rPr lang="el-GR" dirty="0"/>
              <a:t>Έρευνας - ER</a:t>
            </a:r>
            <a:r>
              <a:rPr lang="en-US" dirty="0"/>
              <a:t>C</a:t>
            </a:r>
          </a:p>
        </p:txBody>
      </p:sp>
      <p:sp>
        <p:nvSpPr>
          <p:cNvPr id="3" name="Content Placeholder 2"/>
          <p:cNvSpPr>
            <a:spLocks noGrp="1"/>
          </p:cNvSpPr>
          <p:nvPr>
            <p:ph idx="1"/>
          </p:nvPr>
        </p:nvSpPr>
        <p:spPr/>
        <p:txBody>
          <a:bodyPr>
            <a:normAutofit lnSpcReduction="10000"/>
          </a:bodyPr>
          <a:lstStyle/>
          <a:p>
            <a:r>
              <a:rPr lang="el-GR" dirty="0"/>
              <a:t>Ε</a:t>
            </a:r>
            <a:r>
              <a:rPr lang="el-GR" dirty="0" smtClean="0"/>
              <a:t>νθαρρυντική </a:t>
            </a:r>
            <a:r>
              <a:rPr lang="el-GR" dirty="0"/>
              <a:t>συμμετοχή Ελλήνων επιστημόνων και Ελληνικών ερευνητικών φορέων </a:t>
            </a:r>
            <a:endParaRPr lang="el-GR" dirty="0" smtClean="0"/>
          </a:p>
          <a:p>
            <a:r>
              <a:rPr lang="el-GR" dirty="0" smtClean="0"/>
              <a:t>Σε </a:t>
            </a:r>
            <a:r>
              <a:rPr lang="el-GR" dirty="0"/>
              <a:t>σύνολο </a:t>
            </a:r>
            <a:r>
              <a:rPr lang="el-GR" dirty="0" smtClean="0"/>
              <a:t>39 ελληνικών </a:t>
            </a:r>
            <a:r>
              <a:rPr lang="el-GR" dirty="0"/>
              <a:t>ERC grants </a:t>
            </a:r>
            <a:r>
              <a:rPr lang="el-GR" dirty="0" smtClean="0"/>
              <a:t>(54 </a:t>
            </a:r>
            <a:r>
              <a:rPr lang="el-GR" dirty="0"/>
              <a:t>εκ.€) </a:t>
            </a:r>
            <a:r>
              <a:rPr lang="el-GR" dirty="0" smtClean="0"/>
              <a:t>τα </a:t>
            </a:r>
            <a:r>
              <a:rPr lang="el-GR" dirty="0"/>
              <a:t>14 </a:t>
            </a:r>
            <a:r>
              <a:rPr lang="el-GR" dirty="0" smtClean="0"/>
              <a:t>(21 εκ.€ )εμπίπτουν </a:t>
            </a:r>
            <a:r>
              <a:rPr lang="el-GR" dirty="0"/>
              <a:t>στον τομέα των </a:t>
            </a:r>
            <a:r>
              <a:rPr lang="el-GR" dirty="0" err="1" smtClean="0"/>
              <a:t>Βιοεπιστημών</a:t>
            </a:r>
            <a:endParaRPr lang="el-GR" dirty="0" smtClean="0"/>
          </a:p>
          <a:p>
            <a:r>
              <a:rPr lang="el-GR" dirty="0"/>
              <a:t>τα περισσότερα Ελληνικά ERC grants αφορούν σε Starting Grants (</a:t>
            </a:r>
            <a:r>
              <a:rPr lang="el-GR" dirty="0" err="1"/>
              <a:t>StG</a:t>
            </a:r>
            <a:r>
              <a:rPr lang="el-GR" dirty="0"/>
              <a:t>) τα οποία απευθύνονται σε νέους </a:t>
            </a:r>
            <a:r>
              <a:rPr lang="el-GR" dirty="0" smtClean="0"/>
              <a:t>ερευνητές</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16</a:t>
            </a:fld>
            <a:endParaRPr lang="en-US" dirty="0"/>
          </a:p>
        </p:txBody>
      </p:sp>
      <p:sp>
        <p:nvSpPr>
          <p:cNvPr id="5" name="Date Placeholder 4"/>
          <p:cNvSpPr>
            <a:spLocks noGrp="1"/>
          </p:cNvSpPr>
          <p:nvPr>
            <p:ph type="dt" sz="half" idx="10"/>
          </p:nvPr>
        </p:nvSpPr>
        <p:spPr/>
        <p:txBody>
          <a:bodyPr/>
          <a:lstStyle/>
          <a:p>
            <a:fld id="{07ED1065-BA98-0147-B397-3B15A4E9E582}" type="datetime5">
              <a:rPr lang="en-US" smtClean="0"/>
              <a:t>27-Apr-16</a:t>
            </a:fld>
            <a:endParaRPr lang="en-US"/>
          </a:p>
        </p:txBody>
      </p:sp>
    </p:spTree>
    <p:extLst>
      <p:ext uri="{BB962C8B-B14F-4D97-AF65-F5344CB8AC3E}">
        <p14:creationId xmlns:p14="http://schemas.microsoft.com/office/powerpoint/2010/main" val="1173516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Επιστημονικές Δημοσιεύσεις</a:t>
            </a:r>
            <a:br>
              <a:rPr lang="el-GR" dirty="0"/>
            </a:br>
            <a:endParaRPr lang="en-US" dirty="0"/>
          </a:p>
        </p:txBody>
      </p:sp>
      <p:sp>
        <p:nvSpPr>
          <p:cNvPr id="3" name="Content Placeholder 2"/>
          <p:cNvSpPr>
            <a:spLocks noGrp="1"/>
          </p:cNvSpPr>
          <p:nvPr>
            <p:ph idx="1"/>
          </p:nvPr>
        </p:nvSpPr>
        <p:spPr/>
        <p:txBody>
          <a:bodyPr>
            <a:normAutofit/>
          </a:bodyPr>
          <a:lstStyle/>
          <a:p>
            <a:r>
              <a:rPr lang="el-GR" dirty="0"/>
              <a:t>Ι</a:t>
            </a:r>
            <a:r>
              <a:rPr lang="el-GR" dirty="0" smtClean="0"/>
              <a:t>διαίτερα </a:t>
            </a:r>
            <a:r>
              <a:rPr lang="el-GR" dirty="0"/>
              <a:t>υψηλό δείκτη απήχησης </a:t>
            </a:r>
            <a:r>
              <a:rPr lang="el-GR" dirty="0" smtClean="0"/>
              <a:t>παρουσιάζουν </a:t>
            </a:r>
            <a:r>
              <a:rPr lang="el-GR" dirty="0"/>
              <a:t>οι Ελληνικές δημοσιεύσεις στον τομέα της μοριακής βιολογίας και γενετικής. </a:t>
            </a:r>
            <a:endParaRPr lang="el-GR" dirty="0" smtClean="0"/>
          </a:p>
          <a:p>
            <a:r>
              <a:rPr lang="el-GR" dirty="0"/>
              <a:t>Κ</a:t>
            </a:r>
            <a:r>
              <a:rPr lang="el-GR" dirty="0" smtClean="0"/>
              <a:t>αλές </a:t>
            </a:r>
            <a:r>
              <a:rPr lang="el-GR" dirty="0"/>
              <a:t>επιδόσεις ως προς τον δείκτη απήχησης (0,92) εμφανίζουν οι ελληνικές δημοσιεύσεις και στο πεδίο της φαρμακολογίας και τοξικολογίας.</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17</a:t>
            </a:fld>
            <a:endParaRPr lang="en-US" dirty="0"/>
          </a:p>
        </p:txBody>
      </p:sp>
      <p:sp>
        <p:nvSpPr>
          <p:cNvPr id="5" name="Date Placeholder 4"/>
          <p:cNvSpPr>
            <a:spLocks noGrp="1"/>
          </p:cNvSpPr>
          <p:nvPr>
            <p:ph type="dt" sz="half" idx="10"/>
          </p:nvPr>
        </p:nvSpPr>
        <p:spPr/>
        <p:txBody>
          <a:bodyPr/>
          <a:lstStyle/>
          <a:p>
            <a:fld id="{4EB7AFBE-BC3B-154E-9E1A-A8187532D42A}" type="datetime5">
              <a:rPr lang="en-US" smtClean="0"/>
              <a:t>27-Apr-16</a:t>
            </a:fld>
            <a:endParaRPr lang="en-US"/>
          </a:p>
        </p:txBody>
      </p:sp>
    </p:spTree>
    <p:extLst>
      <p:ext uri="{BB962C8B-B14F-4D97-AF65-F5344CB8AC3E}">
        <p14:creationId xmlns:p14="http://schemas.microsoft.com/office/powerpoint/2010/main" val="1435059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Δυνατά σημεία</a:t>
            </a:r>
            <a:endParaRPr lang="en-US" dirty="0"/>
          </a:p>
        </p:txBody>
      </p:sp>
      <p:sp>
        <p:nvSpPr>
          <p:cNvPr id="3" name="Content Placeholder 2"/>
          <p:cNvSpPr>
            <a:spLocks noGrp="1"/>
          </p:cNvSpPr>
          <p:nvPr>
            <p:ph idx="1"/>
          </p:nvPr>
        </p:nvSpPr>
        <p:spPr/>
        <p:txBody>
          <a:bodyPr>
            <a:normAutofit fontScale="55000" lnSpcReduction="20000"/>
          </a:bodyPr>
          <a:lstStyle/>
          <a:p>
            <a:pPr marL="514350" indent="-514350">
              <a:buFont typeface="+mj-lt"/>
              <a:buAutoNum type="arabicPeriod"/>
            </a:pPr>
            <a:r>
              <a:rPr lang="el-GR" dirty="0" smtClean="0"/>
              <a:t>Επενδυτική </a:t>
            </a:r>
            <a:r>
              <a:rPr lang="el-GR" dirty="0"/>
              <a:t>δυναμική, κερδοφορία, αναπτυξιακή πορεία και εξαγωγικός </a:t>
            </a:r>
            <a:r>
              <a:rPr lang="el-GR" dirty="0" smtClean="0"/>
              <a:t>προσανατολισμός</a:t>
            </a:r>
            <a:endParaRPr lang="en-US" dirty="0" smtClean="0"/>
          </a:p>
          <a:p>
            <a:pPr marL="514350" indent="-514350">
              <a:buFont typeface="+mj-lt"/>
              <a:buAutoNum type="arabicPeriod"/>
            </a:pPr>
            <a:r>
              <a:rPr lang="en-US" dirty="0" smtClean="0"/>
              <a:t>E</a:t>
            </a:r>
            <a:r>
              <a:rPr lang="el-GR" dirty="0" err="1" smtClean="0"/>
              <a:t>ταιρειες</a:t>
            </a:r>
            <a:r>
              <a:rPr lang="el-GR" dirty="0" smtClean="0"/>
              <a:t> </a:t>
            </a:r>
            <a:r>
              <a:rPr lang="el-GR" dirty="0"/>
              <a:t>    παραγωγής     </a:t>
            </a:r>
            <a:r>
              <a:rPr lang="el-GR" dirty="0" err="1" smtClean="0"/>
              <a:t>γενοσήμων</a:t>
            </a:r>
            <a:r>
              <a:rPr lang="el-GR" dirty="0" smtClean="0"/>
              <a:t> και </a:t>
            </a:r>
            <a:r>
              <a:rPr lang="el-GR" dirty="0"/>
              <a:t>νέων μορφών χορήγησης φαρμάκων </a:t>
            </a:r>
            <a:endParaRPr lang="el-GR" dirty="0" smtClean="0"/>
          </a:p>
          <a:p>
            <a:pPr marL="514350" indent="-514350">
              <a:buFont typeface="+mj-lt"/>
              <a:buAutoNum type="arabicPeriod"/>
            </a:pPr>
            <a:r>
              <a:rPr lang="el-GR" dirty="0" smtClean="0"/>
              <a:t>Πολύ </a:t>
            </a:r>
            <a:r>
              <a:rPr lang="el-GR" dirty="0"/>
              <a:t>ανταγωνιστικές </a:t>
            </a:r>
            <a:r>
              <a:rPr lang="el-GR" dirty="0" smtClean="0"/>
              <a:t>επιχειρήσεις/market </a:t>
            </a:r>
            <a:r>
              <a:rPr lang="el-GR" dirty="0"/>
              <a:t>leaders </a:t>
            </a:r>
            <a:r>
              <a:rPr lang="el-GR" dirty="0" smtClean="0"/>
              <a:t>σε niche </a:t>
            </a:r>
            <a:r>
              <a:rPr lang="el-GR" dirty="0"/>
              <a:t>τμήματα της </a:t>
            </a:r>
            <a:r>
              <a:rPr lang="el-GR" dirty="0" smtClean="0"/>
              <a:t>αγοράς</a:t>
            </a:r>
            <a:endParaRPr lang="el-GR" dirty="0"/>
          </a:p>
          <a:p>
            <a:pPr marL="514350" indent="-514350">
              <a:buFont typeface="+mj-lt"/>
              <a:buAutoNum type="arabicPeriod"/>
            </a:pPr>
            <a:r>
              <a:rPr lang="el-GR" dirty="0" smtClean="0"/>
              <a:t>Παραγωγικός </a:t>
            </a:r>
            <a:r>
              <a:rPr lang="el-GR" dirty="0"/>
              <a:t>ιστός στο χώρο του φαρμάκου με πιστοποίηση GMP </a:t>
            </a:r>
            <a:endParaRPr lang="el-GR" dirty="0" smtClean="0"/>
          </a:p>
          <a:p>
            <a:pPr marL="514350" indent="-514350">
              <a:buFont typeface="+mj-lt"/>
              <a:buAutoNum type="arabicPeriod"/>
            </a:pPr>
            <a:r>
              <a:rPr lang="el-GR" dirty="0" smtClean="0"/>
              <a:t>Ισχυρός </a:t>
            </a:r>
            <a:r>
              <a:rPr lang="el-GR" dirty="0"/>
              <a:t>κλάδος υπηρεσιών υγείας, δημόσιος </a:t>
            </a:r>
            <a:r>
              <a:rPr lang="el-GR" dirty="0" smtClean="0"/>
              <a:t>και ιδιωτικός</a:t>
            </a:r>
            <a:endParaRPr lang="el-GR" dirty="0"/>
          </a:p>
          <a:p>
            <a:pPr marL="514350" indent="-514350">
              <a:buFont typeface="+mj-lt"/>
              <a:buAutoNum type="arabicPeriod"/>
            </a:pPr>
            <a:r>
              <a:rPr lang="el-GR" dirty="0" smtClean="0"/>
              <a:t> </a:t>
            </a:r>
            <a:r>
              <a:rPr lang="el-GR" dirty="0"/>
              <a:t>Ύπαρξη δυναμικών νησίδων </a:t>
            </a:r>
            <a:r>
              <a:rPr lang="el-GR" dirty="0" smtClean="0"/>
              <a:t>αριστείας - κρίσιμη </a:t>
            </a:r>
            <a:r>
              <a:rPr lang="el-GR" dirty="0"/>
              <a:t>  μάζα ανθρώπινου δυναμικού </a:t>
            </a:r>
            <a:endParaRPr lang="el-GR" dirty="0" smtClean="0"/>
          </a:p>
          <a:p>
            <a:pPr marL="514350" indent="-514350">
              <a:buFont typeface="+mj-lt"/>
              <a:buAutoNum type="arabicPeriod"/>
            </a:pPr>
            <a:r>
              <a:rPr lang="el-GR" dirty="0" smtClean="0"/>
              <a:t>Ισχυροί </a:t>
            </a:r>
            <a:r>
              <a:rPr lang="el-GR" dirty="0"/>
              <a:t>δεσμοί </a:t>
            </a:r>
            <a:r>
              <a:rPr lang="el-GR" dirty="0" smtClean="0"/>
              <a:t>ερευνητικού </a:t>
            </a:r>
            <a:r>
              <a:rPr lang="el-GR" dirty="0"/>
              <a:t>και επιχειρηματικού </a:t>
            </a:r>
            <a:r>
              <a:rPr lang="el-GR" dirty="0" smtClean="0"/>
              <a:t>χώρου</a:t>
            </a:r>
            <a:r>
              <a:rPr lang="el-GR" dirty="0"/>
              <a:t> </a:t>
            </a:r>
            <a:r>
              <a:rPr lang="el-GR" dirty="0" smtClean="0"/>
              <a:t>(όχι σε στρατηγική βάση)</a:t>
            </a:r>
            <a:endParaRPr lang="el-GR" dirty="0"/>
          </a:p>
          <a:p>
            <a:pPr marL="514350" indent="-514350">
              <a:buFont typeface="+mj-lt"/>
              <a:buAutoNum type="arabicPeriod"/>
            </a:pPr>
            <a:r>
              <a:rPr lang="el-GR" dirty="0" smtClean="0"/>
              <a:t>Κλάδος </a:t>
            </a:r>
            <a:r>
              <a:rPr lang="el-GR" dirty="0"/>
              <a:t>  </a:t>
            </a:r>
            <a:r>
              <a:rPr lang="el-GR" dirty="0" smtClean="0"/>
              <a:t>πληροφορικής, </a:t>
            </a:r>
            <a:r>
              <a:rPr lang="el-GR" dirty="0"/>
              <a:t>big data analytics,   κινητές   εφαρμογές,   </a:t>
            </a:r>
            <a:r>
              <a:rPr lang="el-GR" dirty="0" smtClean="0"/>
              <a:t>τηλεϊατρική </a:t>
            </a:r>
            <a:r>
              <a:rPr lang="el-GR" dirty="0" err="1"/>
              <a:t>κ.α</a:t>
            </a:r>
            <a:r>
              <a:rPr lang="el-GR" dirty="0"/>
              <a:t>. .</a:t>
            </a:r>
          </a:p>
          <a:p>
            <a:pPr marL="514350" indent="-514350">
              <a:buFont typeface="+mj-lt"/>
              <a:buAutoNum type="arabicPeriod"/>
            </a:pPr>
            <a:r>
              <a:rPr lang="el-GR" dirty="0" smtClean="0"/>
              <a:t>Πλούσια </a:t>
            </a:r>
            <a:r>
              <a:rPr lang="el-GR" dirty="0"/>
              <a:t>εγχώρια χλωρίδα, </a:t>
            </a:r>
            <a:r>
              <a:rPr lang="el-GR" dirty="0" err="1"/>
              <a:t>βιο</a:t>
            </a:r>
            <a:r>
              <a:rPr lang="el-GR" dirty="0"/>
              <a:t>-ποικιλότητα και διεθνούς φήμης διατροφή και </a:t>
            </a:r>
            <a:r>
              <a:rPr lang="el-GR" dirty="0" smtClean="0"/>
              <a:t>κουζίνα.</a:t>
            </a:r>
          </a:p>
          <a:p>
            <a:pPr marL="514350" indent="-514350">
              <a:buFont typeface="+mj-lt"/>
              <a:buAutoNum type="arabicPeriod"/>
            </a:pPr>
            <a:r>
              <a:rPr lang="el-GR" dirty="0" smtClean="0"/>
              <a:t>Η </a:t>
            </a:r>
            <a:r>
              <a:rPr lang="el-GR" dirty="0"/>
              <a:t>Ελλάδα είναι διεθνούς φήμης τουριστικός προορισμός με εξαιρετικό κλίμα</a:t>
            </a:r>
            <a:r>
              <a:rPr lang="el-GR" dirty="0" smtClean="0"/>
              <a:t>.</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18</a:t>
            </a:fld>
            <a:endParaRPr lang="en-US" dirty="0"/>
          </a:p>
        </p:txBody>
      </p:sp>
      <p:sp>
        <p:nvSpPr>
          <p:cNvPr id="5" name="Date Placeholder 4"/>
          <p:cNvSpPr>
            <a:spLocks noGrp="1"/>
          </p:cNvSpPr>
          <p:nvPr>
            <p:ph type="dt" sz="half" idx="10"/>
          </p:nvPr>
        </p:nvSpPr>
        <p:spPr/>
        <p:txBody>
          <a:bodyPr/>
          <a:lstStyle/>
          <a:p>
            <a:fld id="{12B78DC6-6BA9-A645-B054-9419E52F4CD6}" type="datetime5">
              <a:rPr lang="en-US" smtClean="0"/>
              <a:t>27-Apr-16</a:t>
            </a:fld>
            <a:endParaRPr lang="en-US"/>
          </a:p>
        </p:txBody>
      </p:sp>
    </p:spTree>
    <p:extLst>
      <p:ext uri="{BB962C8B-B14F-4D97-AF65-F5344CB8AC3E}">
        <p14:creationId xmlns:p14="http://schemas.microsoft.com/office/powerpoint/2010/main" val="191123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Αδύναμα σημεία</a:t>
            </a:r>
            <a:endParaRPr lang="en-US" dirty="0"/>
          </a:p>
        </p:txBody>
      </p:sp>
      <p:sp>
        <p:nvSpPr>
          <p:cNvPr id="3" name="Content Placeholder 2"/>
          <p:cNvSpPr>
            <a:spLocks noGrp="1"/>
          </p:cNvSpPr>
          <p:nvPr>
            <p:ph idx="1"/>
          </p:nvPr>
        </p:nvSpPr>
        <p:spPr>
          <a:xfrm>
            <a:off x="152400" y="1600200"/>
            <a:ext cx="8869680" cy="5257800"/>
          </a:xfrm>
        </p:spPr>
        <p:txBody>
          <a:bodyPr>
            <a:normAutofit fontScale="55000" lnSpcReduction="20000"/>
          </a:bodyPr>
          <a:lstStyle/>
          <a:p>
            <a:pPr marL="514350" indent="-514350">
              <a:buFont typeface="+mj-lt"/>
              <a:buAutoNum type="arabicPeriod"/>
            </a:pPr>
            <a:r>
              <a:rPr lang="el-GR" dirty="0" smtClean="0"/>
              <a:t>Η </a:t>
            </a:r>
            <a:r>
              <a:rPr lang="el-GR" dirty="0"/>
              <a:t>Ελληνική </a:t>
            </a:r>
            <a:r>
              <a:rPr lang="el-GR" dirty="0" err="1"/>
              <a:t>βιο</a:t>
            </a:r>
            <a:r>
              <a:rPr lang="el-GR" dirty="0"/>
              <a:t>-φαρμακευτική βιομηχανία είναι μικρού μεγέθους και κατακερματισμένη και με περιορισμένες διεθνείς διασυνδέσεις.</a:t>
            </a:r>
          </a:p>
          <a:p>
            <a:pPr marL="514350" indent="-514350">
              <a:buFont typeface="+mj-lt"/>
              <a:buAutoNum type="arabicPeriod"/>
            </a:pPr>
            <a:r>
              <a:rPr lang="el-GR" dirty="0" smtClean="0"/>
              <a:t>Οι </a:t>
            </a:r>
            <a:r>
              <a:rPr lang="el-GR" dirty="0"/>
              <a:t>μεγάλες επιχειρήσεις του χώρου δεν </a:t>
            </a:r>
            <a:r>
              <a:rPr lang="el-GR" dirty="0" smtClean="0"/>
              <a:t>δρουν ως </a:t>
            </a:r>
            <a:r>
              <a:rPr lang="el-GR" dirty="0"/>
              <a:t>γέφυρες για την ένταξη ΜΜΕ και ερευνητικών ομάδων στην προμηθευτική αλυσίδα των διεθνών ομίλων.</a:t>
            </a:r>
          </a:p>
          <a:p>
            <a:pPr marL="514350" indent="-514350">
              <a:buFont typeface="+mj-lt"/>
              <a:buAutoNum type="arabicPeriod"/>
            </a:pPr>
            <a:r>
              <a:rPr lang="el-GR" dirty="0" smtClean="0"/>
              <a:t>Χαμηλή</a:t>
            </a:r>
            <a:r>
              <a:rPr lang="el-GR" dirty="0"/>
              <a:t>, έως σήμερα, εγχώρια ζήτηση για διεθνώς ανταγωνιστική έρευνα και ανάπτυξη στην μεταφραστική έρευνα στις επιχειρήσεις του τομέα.</a:t>
            </a:r>
          </a:p>
          <a:p>
            <a:pPr marL="514350" indent="-514350">
              <a:buFont typeface="+mj-lt"/>
              <a:buAutoNum type="arabicPeriod"/>
            </a:pPr>
            <a:r>
              <a:rPr lang="el-GR" dirty="0" smtClean="0"/>
              <a:t>Υστέρηση σε </a:t>
            </a:r>
            <a:r>
              <a:rPr lang="el-GR" dirty="0"/>
              <a:t>θέματα branding.</a:t>
            </a:r>
          </a:p>
          <a:p>
            <a:pPr marL="514350" indent="-514350">
              <a:buFont typeface="+mj-lt"/>
              <a:buAutoNum type="arabicPeriod"/>
            </a:pPr>
            <a:r>
              <a:rPr lang="el-GR" dirty="0" smtClean="0"/>
              <a:t>Έλλειμμα </a:t>
            </a:r>
            <a:r>
              <a:rPr lang="el-GR" dirty="0"/>
              <a:t>εξειδικευμένου προσωπικού σε θέματα κανονιστικού </a:t>
            </a:r>
            <a:r>
              <a:rPr lang="el-GR" dirty="0" smtClean="0"/>
              <a:t>πλαισίου/πνευματικών </a:t>
            </a:r>
            <a:r>
              <a:rPr lang="el-GR" dirty="0"/>
              <a:t>δικαιωμάτων.</a:t>
            </a:r>
          </a:p>
          <a:p>
            <a:pPr marL="514350" indent="-514350">
              <a:buFont typeface="+mj-lt"/>
              <a:buAutoNum type="arabicPeriod"/>
            </a:pPr>
            <a:r>
              <a:rPr lang="el-GR" dirty="0" smtClean="0"/>
              <a:t>Έλλειμμα </a:t>
            </a:r>
            <a:r>
              <a:rPr lang="el-GR" dirty="0"/>
              <a:t>υψηλόβαθμων στελεχών (C-level) με εμπειρία σε ανάπτυξη </a:t>
            </a:r>
            <a:endParaRPr lang="el-GR" dirty="0" smtClean="0"/>
          </a:p>
          <a:p>
            <a:pPr lvl="1"/>
            <a:r>
              <a:rPr lang="el-GR" dirty="0" smtClean="0"/>
              <a:t>διεθνούς </a:t>
            </a:r>
            <a:r>
              <a:rPr lang="el-GR" dirty="0"/>
              <a:t>επιχειρηματικής δραστηριότητας, </a:t>
            </a:r>
            <a:endParaRPr lang="el-GR" dirty="0" smtClean="0"/>
          </a:p>
          <a:p>
            <a:pPr lvl="1"/>
            <a:r>
              <a:rPr lang="el-GR" dirty="0" smtClean="0"/>
              <a:t>χρηματοδότηση </a:t>
            </a:r>
            <a:r>
              <a:rPr lang="el-GR" dirty="0"/>
              <a:t>υψηλής τεχνολογίας, </a:t>
            </a:r>
            <a:endParaRPr lang="el-GR" dirty="0" smtClean="0"/>
          </a:p>
          <a:p>
            <a:pPr lvl="1"/>
            <a:r>
              <a:rPr lang="el-GR" dirty="0" smtClean="0"/>
              <a:t>αξιολόγηση </a:t>
            </a:r>
            <a:r>
              <a:rPr lang="el-GR" dirty="0"/>
              <a:t>εταιρειών και άλλες παρόμοιες </a:t>
            </a:r>
            <a:r>
              <a:rPr lang="el-GR" dirty="0" smtClean="0"/>
              <a:t>ειδικότητες</a:t>
            </a:r>
            <a:endParaRPr lang="el-GR" dirty="0"/>
          </a:p>
          <a:p>
            <a:pPr marL="514350" indent="-514350">
              <a:buFont typeface="+mj-lt"/>
              <a:buAutoNum type="arabicPeriod"/>
            </a:pPr>
            <a:r>
              <a:rPr lang="el-GR" dirty="0"/>
              <a:t>Ε</a:t>
            </a:r>
            <a:r>
              <a:rPr lang="el-GR" dirty="0" smtClean="0"/>
              <a:t>υκαιριακές  </a:t>
            </a:r>
            <a:r>
              <a:rPr lang="el-GR" dirty="0"/>
              <a:t>συνεργασίες ακαδημαϊκού / ερευνητικού χώρου και επιχειρήσεων </a:t>
            </a:r>
            <a:endParaRPr lang="el-GR" dirty="0" smtClean="0"/>
          </a:p>
          <a:p>
            <a:pPr marL="514350" indent="-514350">
              <a:buFont typeface="+mj-lt"/>
              <a:buAutoNum type="arabicPeriod"/>
            </a:pPr>
            <a:r>
              <a:rPr lang="el-GR" dirty="0" smtClean="0"/>
              <a:t>Απουσία </a:t>
            </a:r>
            <a:r>
              <a:rPr lang="el-GR" dirty="0"/>
              <a:t>χρηματοδοτικών εργαλείων για τη χρηματοδότηση υψηλού ρίσκου κατά αρχικά στάδια της ανάπτυξης και πριν την κατοχύρωση με πατέντα.</a:t>
            </a:r>
          </a:p>
          <a:p>
            <a:pPr marL="514350" indent="-514350">
              <a:buFont typeface="+mj-lt"/>
              <a:buAutoNum type="arabicPeriod"/>
            </a:pPr>
            <a:r>
              <a:rPr lang="el-GR" dirty="0" smtClean="0"/>
              <a:t>Απουσία </a:t>
            </a:r>
            <a:r>
              <a:rPr lang="el-GR" dirty="0"/>
              <a:t>διεθνών πιστοποιήσεων των ιατρικών υπηρεσιών.</a:t>
            </a:r>
          </a:p>
          <a:p>
            <a:pPr marL="514350" indent="-514350">
              <a:buFont typeface="+mj-lt"/>
              <a:buAutoNum type="arabicPeriod"/>
            </a:pPr>
            <a:r>
              <a:rPr lang="el-GR" dirty="0"/>
              <a:t>Θ</a:t>
            </a:r>
            <a:r>
              <a:rPr lang="el-GR" dirty="0" smtClean="0"/>
              <a:t>εσμικό </a:t>
            </a:r>
            <a:r>
              <a:rPr lang="el-GR" dirty="0"/>
              <a:t>πλαίσιο για τις κλινικές μελέτες απαιτεί προσαρμογή </a:t>
            </a:r>
            <a:r>
              <a:rPr lang="el-GR" dirty="0" smtClean="0"/>
              <a:t>στα </a:t>
            </a:r>
            <a:r>
              <a:rPr lang="el-GR" dirty="0"/>
              <a:t>διεθνή πρότυπα.</a:t>
            </a:r>
          </a:p>
          <a:p>
            <a:pPr marL="514350" indent="-514350">
              <a:buFont typeface="+mj-lt"/>
              <a:buAutoNum type="arabicPeriod"/>
            </a:pPr>
            <a:r>
              <a:rPr lang="el-GR" dirty="0" smtClean="0"/>
              <a:t>Απουσία ισχυρών </a:t>
            </a:r>
            <a:r>
              <a:rPr lang="el-GR" dirty="0"/>
              <a:t>ερευνητικών υποδομών σε ανερχόμενους τομείς, όπως η </a:t>
            </a:r>
            <a:r>
              <a:rPr lang="el-GR" dirty="0" err="1"/>
              <a:t>βιοπληροφορική</a:t>
            </a:r>
            <a:r>
              <a:rPr lang="el-GR" dirty="0"/>
              <a:t>, η μεταφραστική έρευνα, </a:t>
            </a:r>
            <a:r>
              <a:rPr lang="el-GR" dirty="0" err="1"/>
              <a:t>βιο</a:t>
            </a:r>
            <a:r>
              <a:rPr lang="el-GR" dirty="0"/>
              <a:t>-φαρμακευτική έρευνα.</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19</a:t>
            </a:fld>
            <a:endParaRPr lang="en-US" dirty="0"/>
          </a:p>
        </p:txBody>
      </p:sp>
      <p:sp>
        <p:nvSpPr>
          <p:cNvPr id="5" name="Date Placeholder 4"/>
          <p:cNvSpPr>
            <a:spLocks noGrp="1"/>
          </p:cNvSpPr>
          <p:nvPr>
            <p:ph type="dt" sz="half" idx="10"/>
          </p:nvPr>
        </p:nvSpPr>
        <p:spPr/>
        <p:txBody>
          <a:bodyPr/>
          <a:lstStyle/>
          <a:p>
            <a:fld id="{D5F01C04-BCA0-8D4C-8A90-391F64A1D113}" type="datetime5">
              <a:rPr lang="en-US" smtClean="0"/>
              <a:t>27-Apr-16</a:t>
            </a:fld>
            <a:endParaRPr lang="en-US"/>
          </a:p>
        </p:txBody>
      </p:sp>
    </p:spTree>
    <p:extLst>
      <p:ext uri="{BB962C8B-B14F-4D97-AF65-F5344CB8AC3E}">
        <p14:creationId xmlns:p14="http://schemas.microsoft.com/office/powerpoint/2010/main" val="352843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33680" y="436880"/>
            <a:ext cx="8757920" cy="5689283"/>
          </a:xfrm>
        </p:spPr>
        <p:txBody>
          <a:bodyPr>
            <a:normAutofit fontScale="55000" lnSpcReduction="20000"/>
          </a:bodyPr>
          <a:lstStyle/>
          <a:p>
            <a:pPr marL="514350" lvl="0" indent="-514350">
              <a:buFont typeface="+mj-lt"/>
              <a:buAutoNum type="arabicPeriod"/>
            </a:pPr>
            <a:r>
              <a:rPr lang="el-GR" dirty="0"/>
              <a:t>Κ. </a:t>
            </a:r>
            <a:r>
              <a:rPr lang="el-GR" dirty="0" err="1"/>
              <a:t>Σταματόπουλος</a:t>
            </a:r>
            <a:r>
              <a:rPr lang="el-GR" dirty="0"/>
              <a:t>, ΕΚΕΤΑ – Ινστιτούτο Εφαρμοσμένων </a:t>
            </a:r>
            <a:r>
              <a:rPr lang="el-GR" dirty="0" err="1"/>
              <a:t>Βιοεπιστημών</a:t>
            </a:r>
            <a:r>
              <a:rPr lang="el-GR" dirty="0"/>
              <a:t> – ΙΝΕΒ -(Δ/</a:t>
            </a:r>
            <a:r>
              <a:rPr lang="el-GR" dirty="0" err="1"/>
              <a:t>ντης</a:t>
            </a:r>
            <a:r>
              <a:rPr lang="el-GR" dirty="0"/>
              <a:t> ΙΝΕΒ)</a:t>
            </a:r>
            <a:endParaRPr lang="en-US" dirty="0"/>
          </a:p>
          <a:p>
            <a:pPr marL="514350" lvl="0" indent="-514350">
              <a:buFont typeface="+mj-lt"/>
              <a:buAutoNum type="arabicPeriod"/>
            </a:pPr>
            <a:r>
              <a:rPr lang="el-GR" dirty="0"/>
              <a:t>Γ. </a:t>
            </a:r>
            <a:r>
              <a:rPr lang="el-GR" dirty="0" err="1"/>
              <a:t>Ζαρκάδης</a:t>
            </a:r>
            <a:r>
              <a:rPr lang="el-GR" dirty="0"/>
              <a:t>, καθηγητής, Παν. Πατρών, Ιατρική Σχολή </a:t>
            </a:r>
            <a:endParaRPr lang="en-US" dirty="0"/>
          </a:p>
          <a:p>
            <a:pPr marL="514350" lvl="0" indent="-514350">
              <a:buFont typeface="+mj-lt"/>
              <a:buAutoNum type="arabicPeriod"/>
            </a:pPr>
            <a:r>
              <a:rPr lang="en-US" dirty="0"/>
              <a:t>X</a:t>
            </a:r>
            <a:r>
              <a:rPr lang="el-GR" dirty="0"/>
              <a:t>. Γώγος, καθηγητής, Παν. Πατρών, Ιατρική Σχολή </a:t>
            </a:r>
            <a:endParaRPr lang="en-US" dirty="0"/>
          </a:p>
          <a:p>
            <a:pPr marL="514350" lvl="0" indent="-514350">
              <a:buFont typeface="+mj-lt"/>
              <a:buAutoNum type="arabicPeriod"/>
            </a:pPr>
            <a:r>
              <a:rPr lang="el-GR" dirty="0"/>
              <a:t>Β. </a:t>
            </a:r>
            <a:r>
              <a:rPr lang="el-GR" dirty="0" err="1"/>
              <a:t>Ρούσσης</a:t>
            </a:r>
            <a:r>
              <a:rPr lang="el-GR" dirty="0"/>
              <a:t>, καθηγητής, ΕΚΠΑ, Φαρμακευτική Σχολή</a:t>
            </a:r>
            <a:endParaRPr lang="en-US" dirty="0"/>
          </a:p>
          <a:p>
            <a:pPr marL="514350" lvl="0" indent="-514350">
              <a:buFont typeface="+mj-lt"/>
              <a:buAutoNum type="arabicPeriod"/>
            </a:pPr>
            <a:r>
              <a:rPr lang="el-GR" dirty="0"/>
              <a:t>Α. </a:t>
            </a:r>
            <a:r>
              <a:rPr lang="el-GR" dirty="0" err="1"/>
              <a:t>Περσίδης</a:t>
            </a:r>
            <a:r>
              <a:rPr lang="el-GR" dirty="0"/>
              <a:t>, </a:t>
            </a:r>
            <a:r>
              <a:rPr lang="el-GR" dirty="0" err="1"/>
              <a:t>Biovista</a:t>
            </a:r>
            <a:r>
              <a:rPr lang="el-GR" dirty="0"/>
              <a:t> S.A, συντονιστής  Hellenic </a:t>
            </a:r>
            <a:r>
              <a:rPr lang="el-GR" dirty="0" err="1"/>
              <a:t>Biocluster</a:t>
            </a:r>
            <a:r>
              <a:rPr lang="el-GR" dirty="0"/>
              <a:t> (</a:t>
            </a:r>
            <a:r>
              <a:rPr lang="el-GR" dirty="0" err="1"/>
              <a:t>Hbio</a:t>
            </a:r>
            <a:r>
              <a:rPr lang="el-GR" dirty="0"/>
              <a:t>) </a:t>
            </a:r>
            <a:endParaRPr lang="en-US" dirty="0"/>
          </a:p>
          <a:p>
            <a:pPr marL="514350" lvl="0" indent="-514350">
              <a:buFont typeface="+mj-lt"/>
              <a:buAutoNum type="arabicPeriod"/>
            </a:pPr>
            <a:r>
              <a:rPr lang="el-GR" dirty="0"/>
              <a:t>Κοινός εκπρόσωπος της Πανελλήνιας Ένωσης Φαρμακοβιομηχανίας και </a:t>
            </a:r>
            <a:r>
              <a:rPr lang="el-GR" dirty="0" err="1"/>
              <a:t>Σύνδεσμου</a:t>
            </a:r>
            <a:r>
              <a:rPr lang="el-GR" dirty="0"/>
              <a:t> Επιχειρήσεων και Βιομηχανιών</a:t>
            </a:r>
            <a:endParaRPr lang="en-US" dirty="0"/>
          </a:p>
          <a:p>
            <a:pPr lvl="1"/>
            <a:r>
              <a:rPr lang="el-GR" dirty="0"/>
              <a:t>Λήδα </a:t>
            </a:r>
            <a:r>
              <a:rPr lang="el-GR" dirty="0" err="1"/>
              <a:t>Καλαντζή</a:t>
            </a:r>
            <a:r>
              <a:rPr lang="el-GR" dirty="0"/>
              <a:t>, Product Design &amp; Evaluation Manager PHARMATEΝ – έχει επιβεβαιώσει</a:t>
            </a:r>
            <a:endParaRPr lang="en-US" dirty="0"/>
          </a:p>
          <a:p>
            <a:pPr marL="514350" lvl="0" indent="-514350">
              <a:buFont typeface="+mj-lt"/>
              <a:buAutoNum type="arabicPeriod"/>
            </a:pPr>
            <a:r>
              <a:rPr lang="el-GR" dirty="0"/>
              <a:t>Εκπρόσωπος Συνδέσμου Φαρμακευτικών Επιχειρήσεων  Ελλάδος (ΣΦΕΕ) – </a:t>
            </a:r>
            <a:endParaRPr lang="en-US" dirty="0"/>
          </a:p>
          <a:p>
            <a:pPr lvl="1"/>
            <a:r>
              <a:rPr lang="el-GR" dirty="0"/>
              <a:t>Κώστας </a:t>
            </a:r>
            <a:r>
              <a:rPr lang="el-GR" dirty="0" err="1"/>
              <a:t>Παναγούλιας</a:t>
            </a:r>
            <a:r>
              <a:rPr lang="el-GR" dirty="0"/>
              <a:t>, Αναπληρωτής Πρόεδρος ΣΦΕΕ και υπεύθυνος για θέματα ανάπτυξης </a:t>
            </a:r>
            <a:endParaRPr lang="en-US" dirty="0"/>
          </a:p>
          <a:p>
            <a:pPr marL="514350" lvl="0" indent="-514350">
              <a:buFont typeface="+mj-lt"/>
              <a:buAutoNum type="arabicPeriod"/>
            </a:pPr>
            <a:r>
              <a:rPr lang="el-GR" dirty="0"/>
              <a:t>Βασίλης </a:t>
            </a:r>
            <a:r>
              <a:rPr lang="el-GR" dirty="0" err="1"/>
              <a:t>Παρετζόγλου</a:t>
            </a:r>
            <a:r>
              <a:rPr lang="el-GR" dirty="0"/>
              <a:t>,  (DEMO SA  R&amp;D </a:t>
            </a:r>
            <a:r>
              <a:rPr lang="el-GR" dirty="0" err="1"/>
              <a:t>dept</a:t>
            </a:r>
            <a:r>
              <a:rPr lang="el-GR" dirty="0"/>
              <a:t>) </a:t>
            </a:r>
            <a:endParaRPr lang="en-US" dirty="0"/>
          </a:p>
          <a:p>
            <a:pPr marL="514350" lvl="0" indent="-514350">
              <a:buFont typeface="+mj-lt"/>
              <a:buAutoNum type="arabicPeriod"/>
            </a:pPr>
            <a:r>
              <a:rPr lang="el-GR" dirty="0" err="1"/>
              <a:t>Σπ</a:t>
            </a:r>
            <a:r>
              <a:rPr lang="el-GR" dirty="0"/>
              <a:t>. Φωτεινός, Γενικός Διευθυντής Έρευνας και Καινοτομίας, LAVIPHARM SA </a:t>
            </a:r>
            <a:endParaRPr lang="en-US" dirty="0"/>
          </a:p>
          <a:p>
            <a:pPr marL="514350" lvl="0" indent="-514350">
              <a:buFont typeface="+mj-lt"/>
              <a:buAutoNum type="arabicPeriod"/>
            </a:pPr>
            <a:r>
              <a:rPr lang="el-GR" dirty="0"/>
              <a:t>Κ. </a:t>
            </a:r>
            <a:r>
              <a:rPr lang="el-GR" dirty="0" err="1"/>
              <a:t>Γαρδίκης</a:t>
            </a:r>
            <a:r>
              <a:rPr lang="el-GR" dirty="0"/>
              <a:t>, Research &amp; Innovation Manager, APIVITA SA </a:t>
            </a:r>
            <a:endParaRPr lang="en-US" dirty="0"/>
          </a:p>
          <a:p>
            <a:pPr marL="514350" lvl="0" indent="-514350">
              <a:buFont typeface="+mj-lt"/>
              <a:buAutoNum type="arabicPeriod"/>
            </a:pPr>
            <a:r>
              <a:rPr lang="el-GR" dirty="0"/>
              <a:t>Μ. </a:t>
            </a:r>
            <a:r>
              <a:rPr lang="el-GR" dirty="0" err="1"/>
              <a:t>Κυπριανίδου</a:t>
            </a:r>
            <a:r>
              <a:rPr lang="el-GR" dirty="0"/>
              <a:t>, ΕΚΕΦΕ «Δ», Εργαστήριο Ραδιοϊσοτόπων κ </a:t>
            </a:r>
            <a:r>
              <a:rPr lang="el-GR" dirty="0" err="1"/>
              <a:t>Ραδιοφαρμάκων</a:t>
            </a:r>
            <a:r>
              <a:rPr lang="el-GR" dirty="0"/>
              <a:t> </a:t>
            </a:r>
            <a:endParaRPr lang="en-US" dirty="0"/>
          </a:p>
          <a:p>
            <a:pPr marL="514350" lvl="0" indent="-514350">
              <a:buFont typeface="+mj-lt"/>
              <a:buAutoNum type="arabicPeriod"/>
            </a:pPr>
            <a:r>
              <a:rPr lang="el-GR" dirty="0" err="1"/>
              <a:t>Δ.Κοντογιάννης</a:t>
            </a:r>
            <a:r>
              <a:rPr lang="el-GR" dirty="0"/>
              <a:t>, Ερευνητής Α, Αλέξανδρος Φλέμιγκ </a:t>
            </a:r>
            <a:endParaRPr lang="en-US" dirty="0"/>
          </a:p>
          <a:p>
            <a:pPr marL="514350" lvl="0" indent="-514350">
              <a:buFont typeface="+mj-lt"/>
              <a:buAutoNum type="arabicPeriod"/>
            </a:pPr>
            <a:r>
              <a:rPr lang="el-GR" dirty="0"/>
              <a:t>Γ. </a:t>
            </a:r>
            <a:r>
              <a:rPr lang="el-GR" dirty="0" err="1"/>
              <a:t>Στρουμπούλης</a:t>
            </a:r>
            <a:r>
              <a:rPr lang="el-GR" dirty="0"/>
              <a:t>, Ερευνητής Α, ΙΤΕ-Ινστιτούτο Μοριακής Βιολογίας και Βιοτεχνολογίας</a:t>
            </a:r>
            <a:endParaRPr lang="en-US" dirty="0"/>
          </a:p>
          <a:p>
            <a:pPr marL="514350" lvl="0" indent="-514350">
              <a:buFont typeface="+mj-lt"/>
              <a:buAutoNum type="arabicPeriod"/>
            </a:pPr>
            <a:r>
              <a:rPr lang="el-GR" dirty="0"/>
              <a:t>Μ. Αλέξης, Ερευνητής Α Βαθμίδας του Ινστιτούτου Βιολογίας του ΕΙΕ </a:t>
            </a:r>
            <a:endParaRPr lang="en-US" dirty="0"/>
          </a:p>
          <a:p>
            <a:pPr marL="514350" lvl="0" indent="-514350">
              <a:buFont typeface="+mj-lt"/>
              <a:buAutoNum type="arabicPeriod"/>
            </a:pPr>
            <a:r>
              <a:rPr lang="el-GR" dirty="0"/>
              <a:t>Α. Αντωνίου, Πρόεδρος ΕΟΦ, </a:t>
            </a:r>
            <a:r>
              <a:rPr lang="en-US" dirty="0" smtClean="0"/>
              <a:t>Αν. </a:t>
            </a:r>
            <a:r>
              <a:rPr lang="en-US" dirty="0"/>
              <a:t>κα</a:t>
            </a:r>
            <a:r>
              <a:rPr lang="en-US" dirty="0" err="1"/>
              <a:t>θηγήτρι</a:t>
            </a:r>
            <a:r>
              <a:rPr lang="en-US" dirty="0"/>
              <a:t>α Φα</a:t>
            </a:r>
            <a:r>
              <a:rPr lang="en-US" dirty="0" err="1"/>
              <a:t>ρμ</a:t>
            </a:r>
            <a:r>
              <a:rPr lang="en-US" dirty="0"/>
              <a:t>α</a:t>
            </a:r>
            <a:r>
              <a:rPr lang="en-US" dirty="0" err="1"/>
              <a:t>κολογί</a:t>
            </a:r>
            <a:r>
              <a:rPr lang="en-US" dirty="0"/>
              <a:t>ας του </a:t>
            </a:r>
            <a:r>
              <a:rPr lang="en-US" dirty="0" err="1"/>
              <a:t>Τμήμ</a:t>
            </a:r>
            <a:r>
              <a:rPr lang="en-US" dirty="0"/>
              <a:t>ατος Ια</a:t>
            </a:r>
            <a:r>
              <a:rPr lang="en-US" dirty="0" err="1"/>
              <a:t>τρικής</a:t>
            </a:r>
            <a:r>
              <a:rPr lang="en-US" dirty="0"/>
              <a:t> του Πα</a:t>
            </a:r>
            <a:r>
              <a:rPr lang="en-US" dirty="0" err="1"/>
              <a:t>νε</a:t>
            </a:r>
            <a:r>
              <a:rPr lang="en-US" dirty="0"/>
              <a:t>π</a:t>
            </a:r>
            <a:r>
              <a:rPr lang="en-US" dirty="0" err="1"/>
              <a:t>ιστημίου</a:t>
            </a:r>
            <a:r>
              <a:rPr lang="en-US" dirty="0"/>
              <a:t> </a:t>
            </a:r>
            <a:r>
              <a:rPr lang="en-US" dirty="0" err="1"/>
              <a:t>Ιω</a:t>
            </a:r>
            <a:r>
              <a:rPr lang="en-US" dirty="0"/>
              <a:t>α</a:t>
            </a:r>
            <a:r>
              <a:rPr lang="en-US" dirty="0" err="1"/>
              <a:t>ννίνων</a:t>
            </a:r>
            <a:r>
              <a:rPr lang="el-GR" dirty="0"/>
              <a:t> </a:t>
            </a: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fld id="{0C09A2B4-03BC-444E-9D31-46C8CE3B785A}" type="datetime5">
              <a:rPr lang="en-US" smtClean="0"/>
              <a:t>27-Apr-16</a:t>
            </a:fld>
            <a:endParaRPr lang="en-US"/>
          </a:p>
        </p:txBody>
      </p:sp>
      <p:sp>
        <p:nvSpPr>
          <p:cNvPr id="5" name="Slide Number Placeholder 4"/>
          <p:cNvSpPr>
            <a:spLocks noGrp="1"/>
          </p:cNvSpPr>
          <p:nvPr>
            <p:ph type="sldNum" sz="quarter" idx="12"/>
          </p:nvPr>
        </p:nvSpPr>
        <p:spPr/>
        <p:txBody>
          <a:bodyPr/>
          <a:lstStyle/>
          <a:p>
            <a:fld id="{53666E14-5165-954C-A197-E19131D12C4C}" type="slidenum">
              <a:rPr lang="en-US" smtClean="0"/>
              <a:t>2</a:t>
            </a:fld>
            <a:endParaRPr lang="en-US" dirty="0"/>
          </a:p>
        </p:txBody>
      </p:sp>
    </p:spTree>
    <p:extLst>
      <p:ext uri="{BB962C8B-B14F-4D97-AF65-F5344CB8AC3E}">
        <p14:creationId xmlns:p14="http://schemas.microsoft.com/office/powerpoint/2010/main" val="1911201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Ευκαιρίες </a:t>
            </a:r>
            <a:endParaRPr lang="en-US" dirty="0"/>
          </a:p>
        </p:txBody>
      </p:sp>
      <p:sp>
        <p:nvSpPr>
          <p:cNvPr id="3" name="Content Placeholder 2"/>
          <p:cNvSpPr>
            <a:spLocks noGrp="1"/>
          </p:cNvSpPr>
          <p:nvPr>
            <p:ph idx="1"/>
          </p:nvPr>
        </p:nvSpPr>
        <p:spPr/>
        <p:txBody>
          <a:bodyPr>
            <a:normAutofit fontScale="55000" lnSpcReduction="20000"/>
          </a:bodyPr>
          <a:lstStyle/>
          <a:p>
            <a:pPr marL="514350" indent="-514350">
              <a:buFont typeface="+mj-lt"/>
              <a:buAutoNum type="arabicPeriod"/>
            </a:pPr>
            <a:r>
              <a:rPr lang="el-GR" dirty="0"/>
              <a:t>Α</a:t>
            </a:r>
            <a:r>
              <a:rPr lang="el-GR" dirty="0" smtClean="0"/>
              <a:t>ναδιοργάνωση </a:t>
            </a:r>
            <a:r>
              <a:rPr lang="el-GR" dirty="0"/>
              <a:t>διεθνώς στους τομείς των </a:t>
            </a:r>
            <a:r>
              <a:rPr lang="el-GR" dirty="0" err="1"/>
              <a:t>βιο</a:t>
            </a:r>
            <a:r>
              <a:rPr lang="el-GR" dirty="0"/>
              <a:t>-φαρμακευτικών και της Υγείας </a:t>
            </a:r>
            <a:endParaRPr lang="el-GR" dirty="0" smtClean="0"/>
          </a:p>
          <a:p>
            <a:pPr marL="514350" indent="-514350">
              <a:buFont typeface="+mj-lt"/>
              <a:buAutoNum type="arabicPeriod"/>
            </a:pPr>
            <a:r>
              <a:rPr lang="el-GR" dirty="0" smtClean="0"/>
              <a:t>Ο </a:t>
            </a:r>
            <a:r>
              <a:rPr lang="el-GR" dirty="0"/>
              <a:t>συνεχώς αυξανόμενος ανταγωνισμός και οι πιέσεις για συνεχείς μειώσεις του κόστους μπορούν να οδηγήσουν τις μεγάλες, καταξιωμένες εταιρείες να ανοιχθούν σε μικρότερες/ νεότερες, οι οποίες μπορούν να προσφέρουν μοναδικά προϊόντα και υπηρεσίες.</a:t>
            </a:r>
          </a:p>
          <a:p>
            <a:pPr marL="514350" indent="-514350">
              <a:buFont typeface="+mj-lt"/>
              <a:buAutoNum type="arabicPeriod"/>
            </a:pPr>
            <a:r>
              <a:rPr lang="el-GR" dirty="0"/>
              <a:t>Π</a:t>
            </a:r>
            <a:r>
              <a:rPr lang="el-GR" dirty="0" smtClean="0"/>
              <a:t>ίεση </a:t>
            </a:r>
            <a:r>
              <a:rPr lang="el-GR" dirty="0"/>
              <a:t>για </a:t>
            </a:r>
            <a:r>
              <a:rPr lang="el-GR" dirty="0" smtClean="0"/>
              <a:t>έντονη </a:t>
            </a:r>
            <a:r>
              <a:rPr lang="el-GR" dirty="0"/>
              <a:t>διαφοροποίηση στα προϊόντα και μείωση του </a:t>
            </a:r>
            <a:r>
              <a:rPr lang="el-GR" dirty="0" smtClean="0"/>
              <a:t>κόστους (</a:t>
            </a:r>
            <a:r>
              <a:rPr lang="el-GR" dirty="0" err="1" smtClean="0"/>
              <a:t>γενόσημα</a:t>
            </a:r>
            <a:r>
              <a:rPr lang="el-GR" dirty="0" smtClean="0"/>
              <a:t>-</a:t>
            </a:r>
            <a:r>
              <a:rPr lang="el-GR" dirty="0" err="1" smtClean="0"/>
              <a:t>επαναστόχευση</a:t>
            </a:r>
            <a:r>
              <a:rPr lang="el-GR" dirty="0" smtClean="0"/>
              <a:t>-χορήγηση).</a:t>
            </a:r>
            <a:endParaRPr lang="el-GR" dirty="0"/>
          </a:p>
          <a:p>
            <a:pPr marL="514350" indent="-514350">
              <a:buFont typeface="+mj-lt"/>
              <a:buAutoNum type="arabicPeriod"/>
            </a:pPr>
            <a:r>
              <a:rPr lang="el-GR" dirty="0"/>
              <a:t>Ε</a:t>
            </a:r>
            <a:r>
              <a:rPr lang="el-GR" dirty="0" smtClean="0"/>
              <a:t>υκαιρίες </a:t>
            </a:r>
            <a:r>
              <a:rPr lang="el-GR" dirty="0"/>
              <a:t>για συνέργειες υψηλής προστιθέμενης αξίας μεταξύ του κλάδου της διατροφής-τροφίμων, της </a:t>
            </a:r>
            <a:r>
              <a:rPr lang="el-GR" dirty="0" err="1"/>
              <a:t>βιο</a:t>
            </a:r>
            <a:r>
              <a:rPr lang="el-GR" dirty="0"/>
              <a:t>-οικονομίας και της Υγείας.</a:t>
            </a:r>
          </a:p>
          <a:p>
            <a:pPr marL="514350" indent="-514350">
              <a:buFont typeface="+mj-lt"/>
              <a:buAutoNum type="arabicPeriod"/>
            </a:pPr>
            <a:r>
              <a:rPr lang="el-GR" dirty="0" smtClean="0"/>
              <a:t>Μεγάλη </a:t>
            </a:r>
            <a:r>
              <a:rPr lang="el-GR" dirty="0"/>
              <a:t>ζήτηση για τη δημιουργία κέντρων κλινικών δοκιμών.</a:t>
            </a:r>
          </a:p>
          <a:p>
            <a:pPr marL="514350" indent="-514350">
              <a:buFont typeface="+mj-lt"/>
              <a:buAutoNum type="arabicPeriod"/>
            </a:pPr>
            <a:r>
              <a:rPr lang="el-GR" dirty="0" smtClean="0"/>
              <a:t>Ύπαρξη </a:t>
            </a:r>
            <a:r>
              <a:rPr lang="el-GR" dirty="0"/>
              <a:t>πολλών αποθετηρίων δεδομένων με ανοιχτή πρόσβαση, τα οποία προσφέρουν νέες αλυσίδες αξίας στον </a:t>
            </a:r>
            <a:r>
              <a:rPr lang="el-GR" dirty="0" smtClean="0"/>
              <a:t>τομέα σε </a:t>
            </a:r>
            <a:r>
              <a:rPr lang="el-GR" dirty="0"/>
              <a:t>ομάδες ειδικών σε </a:t>
            </a:r>
            <a:r>
              <a:rPr lang="el-GR" dirty="0" smtClean="0"/>
              <a:t>ΙΤ</a:t>
            </a:r>
            <a:endParaRPr lang="el-GR" dirty="0"/>
          </a:p>
          <a:p>
            <a:pPr marL="514350" indent="-514350">
              <a:buFont typeface="+mj-lt"/>
              <a:buAutoNum type="arabicPeriod"/>
            </a:pPr>
            <a:r>
              <a:rPr lang="el-GR" dirty="0" smtClean="0"/>
              <a:t>Οι </a:t>
            </a:r>
            <a:r>
              <a:rPr lang="el-GR" dirty="0"/>
              <a:t>δημογραφικές αλλαγές και η ανάγκη «προσωποποιημένης» ιατρικής στον Δυτικό κόσμο δημιουργεί προοπτικές και ευκαιρίες σε συγκεκριμένα niche της αγοράς προϊόντων και υπηρεσιών, </a:t>
            </a:r>
            <a:endParaRPr lang="el-GR" dirty="0" smtClean="0"/>
          </a:p>
          <a:p>
            <a:pPr marL="514350" indent="-514350">
              <a:buFont typeface="+mj-lt"/>
              <a:buAutoNum type="arabicPeriod"/>
            </a:pPr>
            <a:r>
              <a:rPr lang="el-GR" dirty="0" smtClean="0"/>
              <a:t>Λύσεις στο </a:t>
            </a:r>
            <a:r>
              <a:rPr lang="el-GR" dirty="0"/>
              <a:t>πεδίο της ανθρώπινης υγείας, </a:t>
            </a:r>
            <a:r>
              <a:rPr lang="el-GR" dirty="0" smtClean="0"/>
              <a:t>την </a:t>
            </a:r>
            <a:r>
              <a:rPr lang="el-GR" dirty="0"/>
              <a:t>οποία μπορεί να εκμεταλλευθεί και ο τομέας της ζωικής παραγωγής.</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20</a:t>
            </a:fld>
            <a:endParaRPr lang="en-US" dirty="0"/>
          </a:p>
        </p:txBody>
      </p:sp>
      <p:sp>
        <p:nvSpPr>
          <p:cNvPr id="5" name="Date Placeholder 4"/>
          <p:cNvSpPr>
            <a:spLocks noGrp="1"/>
          </p:cNvSpPr>
          <p:nvPr>
            <p:ph type="dt" sz="half" idx="10"/>
          </p:nvPr>
        </p:nvSpPr>
        <p:spPr/>
        <p:txBody>
          <a:bodyPr/>
          <a:lstStyle/>
          <a:p>
            <a:fld id="{EA8A8CD5-7F8A-7747-8E0F-1B7A771A1445}" type="datetime5">
              <a:rPr lang="en-US" smtClean="0"/>
              <a:t>27-Apr-16</a:t>
            </a:fld>
            <a:endParaRPr lang="en-US"/>
          </a:p>
        </p:txBody>
      </p:sp>
    </p:spTree>
    <p:extLst>
      <p:ext uri="{BB962C8B-B14F-4D97-AF65-F5344CB8AC3E}">
        <p14:creationId xmlns:p14="http://schemas.microsoft.com/office/powerpoint/2010/main" val="3401200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Απειλές</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Οι </a:t>
            </a:r>
            <a:r>
              <a:rPr lang="el-GR" dirty="0"/>
              <a:t>συνεχώς αυξανόμενες πιέσεις στο κόστος των συστημάτων υγείας </a:t>
            </a:r>
            <a:endParaRPr lang="el-GR" dirty="0" smtClean="0"/>
          </a:p>
          <a:p>
            <a:r>
              <a:rPr lang="el-GR" dirty="0" smtClean="0"/>
              <a:t>Ανταγωνιστές </a:t>
            </a:r>
            <a:r>
              <a:rPr lang="el-GR" dirty="0"/>
              <a:t>της Ελλάδας (εντός και εκτός Ε.Ε.), οι οποίοι είναι φθηνότεροι και το ίδιο καλοί.</a:t>
            </a:r>
          </a:p>
          <a:p>
            <a:r>
              <a:rPr lang="el-GR" dirty="0" smtClean="0"/>
              <a:t>Πολυεθνικές </a:t>
            </a:r>
            <a:r>
              <a:rPr lang="el-GR" dirty="0"/>
              <a:t>φαρμακευτικές βιομηχανίες στρέφονται όλο και περισσότερο στα </a:t>
            </a:r>
            <a:r>
              <a:rPr lang="el-GR" dirty="0" err="1"/>
              <a:t>γενόσημα</a:t>
            </a:r>
            <a:r>
              <a:rPr lang="el-GR" dirty="0"/>
              <a:t>.</a:t>
            </a:r>
          </a:p>
          <a:p>
            <a:r>
              <a:rPr lang="el-GR" dirty="0" smtClean="0"/>
              <a:t>Μεγάλες </a:t>
            </a:r>
            <a:r>
              <a:rPr lang="el-GR" dirty="0"/>
              <a:t>πολυεθνικές στον χώρο της πληροφορικής εισέρχονται στον χώρο της </a:t>
            </a:r>
            <a:r>
              <a:rPr lang="el-GR" dirty="0" smtClean="0"/>
              <a:t>υγείας.</a:t>
            </a:r>
            <a:endParaRPr lang="el-GR" dirty="0"/>
          </a:p>
          <a:p>
            <a:r>
              <a:rPr lang="el-GR" dirty="0" smtClean="0"/>
              <a:t>Η </a:t>
            </a:r>
            <a:r>
              <a:rPr lang="el-GR" dirty="0"/>
              <a:t>ανάπτυξη μη-φαρμακευτικών και μη-επεμβατικών θεραπειών μπορεί να απειλήσει συμβατικές επιχειρήσεις, οι οποίες δεν προσαρμόζονται στα νέα δεδομένα.</a:t>
            </a:r>
          </a:p>
          <a:p>
            <a:r>
              <a:rPr lang="el-GR" dirty="0" smtClean="0"/>
              <a:t>Η </a:t>
            </a:r>
            <a:r>
              <a:rPr lang="el-GR" dirty="0"/>
              <a:t>μεγάλη ζήτηση από το εξωτερικό για εξειδικευμένο ανθρώπινο </a:t>
            </a:r>
            <a:r>
              <a:rPr lang="el-GR" dirty="0" smtClean="0"/>
              <a:t>και η κρίση οδηγεί </a:t>
            </a:r>
            <a:r>
              <a:rPr lang="el-GR" dirty="0"/>
              <a:t>σε brain drain.</a:t>
            </a:r>
          </a:p>
          <a:p>
            <a:r>
              <a:rPr lang="el-GR" dirty="0" smtClean="0"/>
              <a:t>Σημαντικός </a:t>
            </a:r>
            <a:r>
              <a:rPr lang="el-GR" dirty="0"/>
              <a:t>ανταγωνισμός από τρίτες χώρες, οι οποίες διαθέτουν χαμηλό κόστος και πιστοποιημένες ιατρικές υπηρεσίες.</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21</a:t>
            </a:fld>
            <a:endParaRPr lang="en-US" dirty="0"/>
          </a:p>
        </p:txBody>
      </p:sp>
      <p:sp>
        <p:nvSpPr>
          <p:cNvPr id="5" name="Date Placeholder 4"/>
          <p:cNvSpPr>
            <a:spLocks noGrp="1"/>
          </p:cNvSpPr>
          <p:nvPr>
            <p:ph type="dt" sz="half" idx="10"/>
          </p:nvPr>
        </p:nvSpPr>
        <p:spPr/>
        <p:txBody>
          <a:bodyPr/>
          <a:lstStyle/>
          <a:p>
            <a:fld id="{E3F51598-B508-6E45-A39D-AF695EF4A17C}" type="datetime5">
              <a:rPr lang="en-US" smtClean="0"/>
              <a:t>27-Apr-16</a:t>
            </a:fld>
            <a:endParaRPr lang="en-US"/>
          </a:p>
        </p:txBody>
      </p:sp>
    </p:spTree>
    <p:extLst>
      <p:ext uri="{BB962C8B-B14F-4D97-AF65-F5344CB8AC3E}">
        <p14:creationId xmlns:p14="http://schemas.microsoft.com/office/powerpoint/2010/main" val="3902366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Φαρμακευτικά προϊόντα και ιατρικές τεχνολογίες</a:t>
            </a:r>
            <a:endParaRPr lang="en-US" sz="2800" dirty="0"/>
          </a:p>
        </p:txBody>
      </p:sp>
      <p:pic>
        <p:nvPicPr>
          <p:cNvPr id="4" name="Content Placeholder 3"/>
          <p:cNvPicPr>
            <a:picLocks noGrp="1" noChangeAspect="1"/>
          </p:cNvPicPr>
          <p:nvPr>
            <p:ph idx="1"/>
          </p:nvPr>
        </p:nvPicPr>
        <p:blipFill rotWithShape="1">
          <a:blip r:embed="rId2"/>
          <a:srcRect l="19761" t="-5238" b="-5238"/>
          <a:stretch/>
        </p:blipFill>
        <p:spPr>
          <a:xfrm>
            <a:off x="1036319" y="1239520"/>
            <a:ext cx="7131143" cy="4886643"/>
          </a:xfrm>
        </p:spPr>
      </p:pic>
      <p:sp>
        <p:nvSpPr>
          <p:cNvPr id="5" name="Slide Number Placeholder 4"/>
          <p:cNvSpPr>
            <a:spLocks noGrp="1"/>
          </p:cNvSpPr>
          <p:nvPr>
            <p:ph type="sldNum" sz="quarter" idx="12"/>
          </p:nvPr>
        </p:nvSpPr>
        <p:spPr/>
        <p:txBody>
          <a:bodyPr/>
          <a:lstStyle/>
          <a:p>
            <a:fld id="{53666E14-5165-954C-A197-E19131D12C4C}" type="slidenum">
              <a:rPr lang="en-US" smtClean="0"/>
              <a:t>22</a:t>
            </a:fld>
            <a:endParaRPr lang="en-US" dirty="0"/>
          </a:p>
        </p:txBody>
      </p:sp>
      <p:sp>
        <p:nvSpPr>
          <p:cNvPr id="6" name="Date Placeholder 5"/>
          <p:cNvSpPr>
            <a:spLocks noGrp="1"/>
          </p:cNvSpPr>
          <p:nvPr>
            <p:ph type="dt" sz="half" idx="10"/>
          </p:nvPr>
        </p:nvSpPr>
        <p:spPr/>
        <p:txBody>
          <a:bodyPr/>
          <a:lstStyle/>
          <a:p>
            <a:fld id="{C03A81DA-5C0E-E84A-8640-67F11077398C}" type="datetime5">
              <a:rPr lang="en-US" smtClean="0"/>
              <a:t>27-Apr-16</a:t>
            </a:fld>
            <a:endParaRPr lang="en-US"/>
          </a:p>
        </p:txBody>
      </p:sp>
    </p:spTree>
    <p:extLst>
      <p:ext uri="{BB962C8B-B14F-4D97-AF65-F5344CB8AC3E}">
        <p14:creationId xmlns:p14="http://schemas.microsoft.com/office/powerpoint/2010/main" val="702872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19506" t="-70969" b="-70969"/>
          <a:stretch/>
        </p:blipFill>
        <p:spPr>
          <a:xfrm>
            <a:off x="441689" y="1433789"/>
            <a:ext cx="8295911" cy="5668051"/>
          </a:xfrm>
        </p:spPr>
      </p:pic>
      <p:pic>
        <p:nvPicPr>
          <p:cNvPr id="5" name="Picture 4"/>
          <p:cNvPicPr>
            <a:picLocks noChangeAspect="1"/>
          </p:cNvPicPr>
          <p:nvPr/>
        </p:nvPicPr>
        <p:blipFill rotWithShape="1">
          <a:blip r:embed="rId3"/>
          <a:srcRect l="19506"/>
          <a:stretch/>
        </p:blipFill>
        <p:spPr>
          <a:xfrm>
            <a:off x="441691" y="2770156"/>
            <a:ext cx="8295909" cy="330329"/>
          </a:xfrm>
          <a:prstGeom prst="rect">
            <a:avLst/>
          </a:prstGeom>
        </p:spPr>
      </p:pic>
      <p:sp>
        <p:nvSpPr>
          <p:cNvPr id="2" name="Title 1"/>
          <p:cNvSpPr>
            <a:spLocks noGrp="1"/>
          </p:cNvSpPr>
          <p:nvPr>
            <p:ph type="title"/>
          </p:nvPr>
        </p:nvSpPr>
        <p:spPr>
          <a:xfrm>
            <a:off x="0" y="274638"/>
            <a:ext cx="9072880" cy="1143000"/>
          </a:xfrm>
        </p:spPr>
        <p:txBody>
          <a:bodyPr>
            <a:noAutofit/>
          </a:bodyPr>
          <a:lstStyle/>
          <a:p>
            <a:r>
              <a:rPr lang="el-GR" sz="2800" dirty="0"/>
              <a:t>Συστήματα, εφαρμογές και υπηρεσίες στο χώρο της υγείας</a:t>
            </a:r>
            <a:endParaRPr lang="en-US" sz="2800" dirty="0"/>
          </a:p>
        </p:txBody>
      </p:sp>
      <p:sp>
        <p:nvSpPr>
          <p:cNvPr id="7" name="Slide Number Placeholder 6"/>
          <p:cNvSpPr>
            <a:spLocks noGrp="1"/>
          </p:cNvSpPr>
          <p:nvPr>
            <p:ph type="sldNum" sz="quarter" idx="12"/>
          </p:nvPr>
        </p:nvSpPr>
        <p:spPr/>
        <p:txBody>
          <a:bodyPr/>
          <a:lstStyle/>
          <a:p>
            <a:fld id="{53666E14-5165-954C-A197-E19131D12C4C}" type="slidenum">
              <a:rPr lang="en-US" smtClean="0"/>
              <a:t>23</a:t>
            </a:fld>
            <a:endParaRPr lang="en-US" dirty="0"/>
          </a:p>
        </p:txBody>
      </p:sp>
      <p:sp>
        <p:nvSpPr>
          <p:cNvPr id="8" name="Date Placeholder 7"/>
          <p:cNvSpPr>
            <a:spLocks noGrp="1"/>
          </p:cNvSpPr>
          <p:nvPr>
            <p:ph type="dt" sz="half" idx="10"/>
          </p:nvPr>
        </p:nvSpPr>
        <p:spPr/>
        <p:txBody>
          <a:bodyPr/>
          <a:lstStyle/>
          <a:p>
            <a:fld id="{E03DC74C-2350-6142-AAA9-5A1A6F52D0F0}" type="datetime5">
              <a:rPr lang="en-US" smtClean="0"/>
              <a:t>27-Apr-16</a:t>
            </a:fld>
            <a:endParaRPr lang="en-US"/>
          </a:p>
        </p:txBody>
      </p:sp>
    </p:spTree>
    <p:extLst>
      <p:ext uri="{BB962C8B-B14F-4D97-AF65-F5344CB8AC3E}">
        <p14:creationId xmlns:p14="http://schemas.microsoft.com/office/powerpoint/2010/main" val="1589829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Διεύρυνση των αλυσίδων αξίας με ανάπτυξη αμφίδρομων διασυνδέσεων</a:t>
            </a:r>
            <a:endParaRPr lang="en-US" sz="2800" dirty="0"/>
          </a:p>
        </p:txBody>
      </p:sp>
      <p:pic>
        <p:nvPicPr>
          <p:cNvPr id="4" name="Content Placeholder 3"/>
          <p:cNvPicPr>
            <a:picLocks noGrp="1" noChangeAspect="1"/>
          </p:cNvPicPr>
          <p:nvPr>
            <p:ph idx="1"/>
          </p:nvPr>
        </p:nvPicPr>
        <p:blipFill rotWithShape="1">
          <a:blip r:embed="rId2"/>
          <a:srcRect l="19506" t="-888440" b="-888440"/>
          <a:stretch/>
        </p:blipFill>
        <p:spPr>
          <a:xfrm>
            <a:off x="650239" y="0"/>
            <a:ext cx="7747039" cy="5293043"/>
          </a:xfrm>
        </p:spPr>
      </p:pic>
      <p:pic>
        <p:nvPicPr>
          <p:cNvPr id="5" name="Picture 4"/>
          <p:cNvPicPr>
            <a:picLocks noChangeAspect="1"/>
          </p:cNvPicPr>
          <p:nvPr/>
        </p:nvPicPr>
        <p:blipFill rotWithShape="1">
          <a:blip r:embed="rId3"/>
          <a:srcRect l="19506"/>
          <a:stretch/>
        </p:blipFill>
        <p:spPr>
          <a:xfrm>
            <a:off x="650240" y="2790402"/>
            <a:ext cx="7747040" cy="2362029"/>
          </a:xfrm>
          <a:prstGeom prst="rect">
            <a:avLst/>
          </a:prstGeom>
        </p:spPr>
      </p:pic>
      <p:sp>
        <p:nvSpPr>
          <p:cNvPr id="6" name="Slide Number Placeholder 5"/>
          <p:cNvSpPr>
            <a:spLocks noGrp="1"/>
          </p:cNvSpPr>
          <p:nvPr>
            <p:ph type="sldNum" sz="quarter" idx="12"/>
          </p:nvPr>
        </p:nvSpPr>
        <p:spPr/>
        <p:txBody>
          <a:bodyPr/>
          <a:lstStyle/>
          <a:p>
            <a:fld id="{53666E14-5165-954C-A197-E19131D12C4C}" type="slidenum">
              <a:rPr lang="en-US" smtClean="0"/>
              <a:t>24</a:t>
            </a:fld>
            <a:endParaRPr lang="en-US" dirty="0"/>
          </a:p>
        </p:txBody>
      </p:sp>
      <p:sp>
        <p:nvSpPr>
          <p:cNvPr id="7" name="Date Placeholder 6"/>
          <p:cNvSpPr>
            <a:spLocks noGrp="1"/>
          </p:cNvSpPr>
          <p:nvPr>
            <p:ph type="dt" sz="half" idx="10"/>
          </p:nvPr>
        </p:nvSpPr>
        <p:spPr/>
        <p:txBody>
          <a:bodyPr/>
          <a:lstStyle/>
          <a:p>
            <a:fld id="{E26E767A-A571-B048-A543-ED505BB3F69C}" type="datetime5">
              <a:rPr lang="en-US" smtClean="0"/>
              <a:t>27-Apr-16</a:t>
            </a:fld>
            <a:endParaRPr lang="en-US"/>
          </a:p>
        </p:txBody>
      </p:sp>
    </p:spTree>
    <p:extLst>
      <p:ext uri="{BB962C8B-B14F-4D97-AF65-F5344CB8AC3E}">
        <p14:creationId xmlns:p14="http://schemas.microsoft.com/office/powerpoint/2010/main" val="1897332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Σύνδεση με τον Οδικό Χάρτη Ερευνητικών Υποδομών</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l-GR" dirty="0"/>
              <a:t>Ο</a:t>
            </a:r>
            <a:r>
              <a:rPr lang="el-GR" dirty="0" smtClean="0"/>
              <a:t>ι </a:t>
            </a:r>
            <a:r>
              <a:rPr lang="el-GR" dirty="0"/>
              <a:t>ερευνητικές υποδομές στον τομέα της Υγείας και Φαρμάκων υποστηρίζουν:</a:t>
            </a:r>
          </a:p>
          <a:p>
            <a:r>
              <a:rPr lang="el-GR" dirty="0" smtClean="0"/>
              <a:t>Την </a:t>
            </a:r>
            <a:r>
              <a:rPr lang="el-GR" dirty="0"/>
              <a:t>ανάπτυξη εθνικής εμβέλειας δικτύου Ελληνικών </a:t>
            </a:r>
            <a:r>
              <a:rPr lang="el-GR" dirty="0" err="1"/>
              <a:t>βιοτραπεζών</a:t>
            </a:r>
            <a:r>
              <a:rPr lang="el-GR" dirty="0"/>
              <a:t> και τη σύνδεσή τους με το αντίστοιχο Ευρωπαϊκό δίκτυο.</a:t>
            </a:r>
          </a:p>
          <a:p>
            <a:r>
              <a:rPr lang="el-GR" dirty="0" smtClean="0"/>
              <a:t>Την </a:t>
            </a:r>
            <a:r>
              <a:rPr lang="el-GR" dirty="0"/>
              <a:t>υποστήριξη μεταφραστικής έρευνας, των κλινικών δοκιμών και της εξατομικευμένης ιατρικής για την ταχεία και αποτελεσματική μετάφραση των ερευνητικών ευρημάτων σε νέα προϊόντα για την πρόληψη, τη διάγνωση και την θεραπεία των νοσημάτων.</a:t>
            </a:r>
          </a:p>
          <a:p>
            <a:r>
              <a:rPr lang="el-GR" dirty="0" smtClean="0"/>
              <a:t>Την </a:t>
            </a:r>
            <a:r>
              <a:rPr lang="el-GR" dirty="0"/>
              <a:t>υποστήριξη της </a:t>
            </a:r>
            <a:r>
              <a:rPr lang="el-GR" dirty="0" err="1"/>
              <a:t>βιο</a:t>
            </a:r>
            <a:r>
              <a:rPr lang="el-GR" dirty="0"/>
              <a:t>-φαρμακευτικής έρευνας και τη διασύνδεσης βασικής έρευνας και κλινικής χρήσης (ανάπτυξη </a:t>
            </a:r>
            <a:r>
              <a:rPr lang="el-GR" dirty="0" err="1"/>
              <a:t>βιοδραστικών</a:t>
            </a:r>
            <a:r>
              <a:rPr lang="el-GR" dirty="0"/>
              <a:t> μικρών μορίων, προσδιορισμό φαρμακευτικών στόχων, δομική βιολογία, </a:t>
            </a:r>
            <a:r>
              <a:rPr lang="el-GR" dirty="0" err="1"/>
              <a:t>βιο</a:t>
            </a:r>
            <a:r>
              <a:rPr lang="el-GR" dirty="0"/>
              <a:t>-ιατρική απεικόνιση)</a:t>
            </a:r>
          </a:p>
          <a:p>
            <a:r>
              <a:rPr lang="el-GR" dirty="0" smtClean="0"/>
              <a:t>Την </a:t>
            </a:r>
            <a:r>
              <a:rPr lang="el-GR" dirty="0"/>
              <a:t>αποτελεσματική διαχείριση και διαφύλαξη μεγάλου όγκου </a:t>
            </a:r>
            <a:r>
              <a:rPr lang="el-GR" dirty="0" err="1"/>
              <a:t>βιοδεδομένων</a:t>
            </a:r>
            <a:r>
              <a:rPr lang="el-GR" dirty="0"/>
              <a:t> (e-υποδομές και κέντρα αποθήκευσης, </a:t>
            </a:r>
            <a:r>
              <a:rPr lang="el-GR" dirty="0" err="1"/>
              <a:t>βιο</a:t>
            </a:r>
            <a:r>
              <a:rPr lang="el-GR" dirty="0"/>
              <a:t>-μοριακών δεδομένων και ζωικών μοντέλων για ανθρώπινες νόσους)</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25</a:t>
            </a:fld>
            <a:endParaRPr lang="en-US" dirty="0"/>
          </a:p>
        </p:txBody>
      </p:sp>
      <p:sp>
        <p:nvSpPr>
          <p:cNvPr id="5" name="Date Placeholder 4"/>
          <p:cNvSpPr>
            <a:spLocks noGrp="1"/>
          </p:cNvSpPr>
          <p:nvPr>
            <p:ph type="dt" sz="half" idx="10"/>
          </p:nvPr>
        </p:nvSpPr>
        <p:spPr/>
        <p:txBody>
          <a:bodyPr/>
          <a:lstStyle/>
          <a:p>
            <a:fld id="{D2BA239B-EBD7-B043-A250-D62CC42A4EB9}" type="datetime5">
              <a:rPr lang="en-US" smtClean="0"/>
              <a:t>27-Apr-16</a:t>
            </a:fld>
            <a:endParaRPr lang="en-US"/>
          </a:p>
        </p:txBody>
      </p:sp>
    </p:spTree>
    <p:extLst>
      <p:ext uri="{BB962C8B-B14F-4D97-AF65-F5344CB8AC3E}">
        <p14:creationId xmlns:p14="http://schemas.microsoft.com/office/powerpoint/2010/main" val="2800393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8"/>
            <a:ext cx="8229600" cy="1143000"/>
          </a:xfrm>
        </p:spPr>
        <p:txBody>
          <a:bodyPr>
            <a:normAutofit/>
          </a:bodyPr>
          <a:lstStyle/>
          <a:p>
            <a:r>
              <a:rPr lang="el-GR" sz="2400" dirty="0" smtClean="0"/>
              <a:t>Ειδικοί στόχοι</a:t>
            </a:r>
            <a:endParaRPr lang="en-US" sz="2400" dirty="0"/>
          </a:p>
        </p:txBody>
      </p:sp>
      <p:pic>
        <p:nvPicPr>
          <p:cNvPr id="4" name="Content Placeholder 3"/>
          <p:cNvPicPr>
            <a:picLocks noGrp="1" noChangeAspect="1"/>
          </p:cNvPicPr>
          <p:nvPr>
            <p:ph idx="1"/>
          </p:nvPr>
        </p:nvPicPr>
        <p:blipFill>
          <a:blip r:embed="rId2"/>
          <a:srcRect l="-9394" r="-9394"/>
          <a:stretch>
            <a:fillRect/>
          </a:stretch>
        </p:blipFill>
        <p:spPr>
          <a:xfrm>
            <a:off x="-676747" y="985520"/>
            <a:ext cx="10511719" cy="5781040"/>
          </a:xfrm>
        </p:spPr>
      </p:pic>
      <p:sp>
        <p:nvSpPr>
          <p:cNvPr id="5" name="Slide Number Placeholder 4"/>
          <p:cNvSpPr>
            <a:spLocks noGrp="1"/>
          </p:cNvSpPr>
          <p:nvPr>
            <p:ph type="sldNum" sz="quarter" idx="12"/>
          </p:nvPr>
        </p:nvSpPr>
        <p:spPr/>
        <p:txBody>
          <a:bodyPr/>
          <a:lstStyle/>
          <a:p>
            <a:fld id="{53666E14-5165-954C-A197-E19131D12C4C}" type="slidenum">
              <a:rPr lang="en-US" smtClean="0"/>
              <a:t>26</a:t>
            </a:fld>
            <a:endParaRPr lang="en-US" dirty="0"/>
          </a:p>
        </p:txBody>
      </p:sp>
      <p:sp>
        <p:nvSpPr>
          <p:cNvPr id="6" name="Date Placeholder 5"/>
          <p:cNvSpPr>
            <a:spLocks noGrp="1"/>
          </p:cNvSpPr>
          <p:nvPr>
            <p:ph type="dt" sz="half" idx="10"/>
          </p:nvPr>
        </p:nvSpPr>
        <p:spPr/>
        <p:txBody>
          <a:bodyPr/>
          <a:lstStyle/>
          <a:p>
            <a:fld id="{977B5035-523F-D549-A370-CF71F82DA5D0}" type="datetime5">
              <a:rPr lang="en-US" smtClean="0"/>
              <a:t>27-Apr-16</a:t>
            </a:fld>
            <a:endParaRPr lang="en-US"/>
          </a:p>
        </p:txBody>
      </p:sp>
    </p:spTree>
    <p:extLst>
      <p:ext uri="{BB962C8B-B14F-4D97-AF65-F5344CB8AC3E}">
        <p14:creationId xmlns:p14="http://schemas.microsoft.com/office/powerpoint/2010/main" val="599662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Παρουσίαση</a:t>
            </a:r>
            <a:r>
              <a:rPr lang="en-US" dirty="0" smtClean="0"/>
              <a:t> </a:t>
            </a:r>
            <a:r>
              <a:rPr lang="el-GR" dirty="0" smtClean="0"/>
              <a:t>τελικών</a:t>
            </a:r>
            <a:r>
              <a:rPr lang="en-US" dirty="0" smtClean="0"/>
              <a:t> </a:t>
            </a:r>
            <a:r>
              <a:rPr lang="el-GR" dirty="0" smtClean="0"/>
              <a:t>στόχων</a:t>
            </a:r>
            <a:r>
              <a:rPr lang="en-US" dirty="0" smtClean="0"/>
              <a:t> </a:t>
            </a:r>
            <a:r>
              <a:rPr lang="el-GR" dirty="0" smtClean="0"/>
              <a:t>της</a:t>
            </a:r>
            <a:r>
              <a:rPr lang="en-US" dirty="0" smtClean="0"/>
              <a:t> </a:t>
            </a:r>
            <a:r>
              <a:rPr lang="el-GR" dirty="0" smtClean="0"/>
              <a:t>συντονιστικής</a:t>
            </a:r>
            <a:r>
              <a:rPr lang="en-US" dirty="0" smtClean="0"/>
              <a:t> </a:t>
            </a:r>
            <a:r>
              <a:rPr lang="el-GR" dirty="0" smtClean="0"/>
              <a:t>ομάδας</a:t>
            </a:r>
            <a:endParaRPr lang="en-US" dirty="0"/>
          </a:p>
        </p:txBody>
      </p:sp>
      <p:sp>
        <p:nvSpPr>
          <p:cNvPr id="3" name="Subtitle 2"/>
          <p:cNvSpPr>
            <a:spLocks noGrp="1"/>
          </p:cNvSpPr>
          <p:nvPr>
            <p:ph type="subTitle" idx="1"/>
          </p:nvPr>
        </p:nvSpPr>
        <p:spPr/>
        <p:txBody>
          <a:bodyPr>
            <a:normAutofit fontScale="92500" lnSpcReduction="20000"/>
          </a:bodyPr>
          <a:lstStyle/>
          <a:p>
            <a:r>
              <a:rPr lang="el-GR" dirty="0"/>
              <a:t>Πρώτη συνάντηση της συμβουλευτικής ομάδας εργασίας της πλατφόρμας </a:t>
            </a:r>
            <a:endParaRPr lang="en-US" dirty="0"/>
          </a:p>
          <a:p>
            <a:r>
              <a:rPr lang="el-GR" dirty="0"/>
              <a:t>«Βιοεπιστήμες, Υγεία και Φάρμακα»</a:t>
            </a:r>
          </a:p>
          <a:p>
            <a:r>
              <a:rPr lang="el-GR" dirty="0"/>
              <a:t>Πέμπτη 21/04</a:t>
            </a:r>
            <a:r>
              <a:rPr lang="en-US" dirty="0"/>
              <a:t>/</a:t>
            </a:r>
            <a:r>
              <a:rPr lang="en-US" dirty="0" smtClean="0"/>
              <a:t>2016</a:t>
            </a:r>
            <a:endParaRPr lang="el-GR"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423602" y="1298574"/>
            <a:ext cx="2288855" cy="987425"/>
          </a:xfrm>
          <a:prstGeom prst="rect">
            <a:avLst/>
          </a:prstGeom>
          <a:extLst>
            <a:ext uri="{FAA26D3D-D897-4be2-8F04-BA451C77F1D7}">
              <ma14:placeholderFlag xmlns:ma14="http://schemas.microsoft.com/office/mac/drawingml/2011/main"/>
            </a:ext>
          </a:extLst>
        </p:spPr>
      </p:pic>
    </p:spTree>
    <p:extLst>
      <p:ext uri="{BB962C8B-B14F-4D97-AF65-F5344CB8AC3E}">
        <p14:creationId xmlns:p14="http://schemas.microsoft.com/office/powerpoint/2010/main" val="313656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l-GR" dirty="0" err="1" smtClean="0"/>
              <a:t>πιχειρηματική</a:t>
            </a:r>
            <a:r>
              <a:rPr lang="el-GR" dirty="0" smtClean="0"/>
              <a:t> ανακάλυψη</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συμμετοχική, δυναμική διαδικασία εξεύρεση νέων επιχειρηματικών ευκαιριών </a:t>
            </a:r>
            <a:endParaRPr lang="el-GR" dirty="0"/>
          </a:p>
          <a:p>
            <a:r>
              <a:rPr lang="el-GR" dirty="0" smtClean="0"/>
              <a:t>αξιοποίηση της νέας γνώσης και την  ενσωμάτωσή της σε αλυσίδες αξίας. </a:t>
            </a:r>
          </a:p>
          <a:p>
            <a:r>
              <a:rPr lang="el-GR" dirty="0" smtClean="0"/>
              <a:t>εντοπισμός και </a:t>
            </a:r>
            <a:r>
              <a:rPr lang="el-GR" dirty="0" err="1" smtClean="0"/>
              <a:t>προτεραιοποίηση</a:t>
            </a:r>
            <a:r>
              <a:rPr lang="el-GR" dirty="0" smtClean="0"/>
              <a:t> δραστηριοτήτων που συνδέουν την έρευνα και την καινοτομία με την οικονομική ανάπτυξη και την κοινωνική ευημερία, </a:t>
            </a:r>
          </a:p>
          <a:p>
            <a:r>
              <a:rPr lang="el-GR" dirty="0" smtClean="0"/>
              <a:t>αξιοποίηση ιδιαιτεροτήτων σε εθνικό και περιφερειακό επίπεδο</a:t>
            </a:r>
          </a:p>
          <a:p>
            <a:r>
              <a:rPr lang="el-GR" dirty="0" smtClean="0"/>
              <a:t>συμμετοχή όλων των παραγόντων που συγκροτούν το οικοσύστημα καινοτομίας </a:t>
            </a:r>
          </a:p>
          <a:p>
            <a:r>
              <a:rPr lang="el-GR" dirty="0" smtClean="0"/>
              <a:t>πρωταγωνιστικός ο ρόλος των επιχειρήσεων και των παραγωγικών φορέων</a:t>
            </a:r>
          </a:p>
        </p:txBody>
      </p:sp>
    </p:spTree>
    <p:extLst>
      <p:ext uri="{BB962C8B-B14F-4D97-AF65-F5344CB8AC3E}">
        <p14:creationId xmlns:p14="http://schemas.microsoft.com/office/powerpoint/2010/main" val="2504111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Κύριοι στόχοι</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συμμετοχή και κινητοποίηση όλων των βασικών στοιχείων του συστήματος καινοτομίας</a:t>
            </a:r>
          </a:p>
          <a:p>
            <a:r>
              <a:rPr lang="el-GR" dirty="0" smtClean="0"/>
              <a:t>μεγαλύτερη συμμετοχή εκπροσώπων του παραγωγικού τομέα,</a:t>
            </a:r>
          </a:p>
          <a:p>
            <a:r>
              <a:rPr lang="el-GR" dirty="0" smtClean="0"/>
              <a:t>περαιτέρω εξειδίκευση της στρατηγικής με τεκμηρίωση των επιλογών </a:t>
            </a:r>
            <a:endParaRPr lang="el-GR" dirty="0"/>
          </a:p>
          <a:p>
            <a:r>
              <a:rPr lang="el-GR" dirty="0" smtClean="0"/>
              <a:t>εισαγωγή συγκεκριμένων στόχων και δεικτών</a:t>
            </a:r>
          </a:p>
          <a:p>
            <a:r>
              <a:rPr lang="el-GR" dirty="0" smtClean="0"/>
              <a:t>σχεδιασμός δράσεων και εργαλείων εφαρμογής της στρατηγικής</a:t>
            </a:r>
          </a:p>
          <a:p>
            <a:r>
              <a:rPr lang="el-GR" dirty="0"/>
              <a:t>κ</a:t>
            </a:r>
            <a:r>
              <a:rPr lang="el-GR" dirty="0" smtClean="0"/>
              <a:t>αλύτερη διασύνδεση και συνέργεια μεταξύ εθνικού και περιφερειακού επιπέδου.</a:t>
            </a:r>
          </a:p>
          <a:p>
            <a:endParaRPr lang="en-US" dirty="0"/>
          </a:p>
        </p:txBody>
      </p:sp>
    </p:spTree>
    <p:extLst>
      <p:ext uri="{BB962C8B-B14F-4D97-AF65-F5344CB8AC3E}">
        <p14:creationId xmlns:p14="http://schemas.microsoft.com/office/powerpoint/2010/main" val="3768350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Συμμετοχή στην Πλατφόρμα Καινοτομίας «Υγεία &amp; Φάρμακα» (24-1-2014) </a:t>
            </a:r>
            <a:endParaRPr lang="en-US" sz="3200" dirty="0"/>
          </a:p>
        </p:txBody>
      </p:sp>
      <p:sp>
        <p:nvSpPr>
          <p:cNvPr id="3" name="Content Placeholder 2"/>
          <p:cNvSpPr>
            <a:spLocks noGrp="1"/>
          </p:cNvSpPr>
          <p:nvPr>
            <p:ph idx="1"/>
          </p:nvPr>
        </p:nvSpPr>
        <p:spPr/>
        <p:txBody>
          <a:bodyPr>
            <a:normAutofit/>
          </a:bodyPr>
          <a:lstStyle/>
          <a:p>
            <a:r>
              <a:rPr lang="el-GR" sz="2400" dirty="0" smtClean="0"/>
              <a:t>Φορείς </a:t>
            </a:r>
            <a:r>
              <a:rPr lang="el-GR" sz="2400" dirty="0"/>
              <a:t>που προσκλήθηκαν στην 1η συνάντηση 49 </a:t>
            </a:r>
            <a:endParaRPr lang="el-GR" sz="2400" dirty="0" smtClean="0"/>
          </a:p>
          <a:p>
            <a:r>
              <a:rPr lang="el-GR" sz="2400" dirty="0" smtClean="0"/>
              <a:t>Φορείς </a:t>
            </a:r>
            <a:r>
              <a:rPr lang="el-GR" sz="2400" dirty="0"/>
              <a:t>που παραβρέθηκαν στην 1η συνάντηση 36 </a:t>
            </a:r>
            <a:endParaRPr lang="el-GR" sz="2400" dirty="0" smtClean="0"/>
          </a:p>
          <a:p>
            <a:r>
              <a:rPr lang="el-GR" sz="2400" dirty="0" smtClean="0"/>
              <a:t>Άτομα </a:t>
            </a:r>
            <a:r>
              <a:rPr lang="el-GR" sz="2400" dirty="0"/>
              <a:t>που παραβρέθηκαν στην 1η συνάντηση 52 </a:t>
            </a:r>
            <a:endParaRPr lang="el-GR" sz="2400" dirty="0" smtClean="0"/>
          </a:p>
          <a:p>
            <a:r>
              <a:rPr lang="el-GR" sz="2400" dirty="0" smtClean="0"/>
              <a:t>Φορείς </a:t>
            </a:r>
            <a:r>
              <a:rPr lang="el-GR" sz="2400" dirty="0"/>
              <a:t>που απέστειλαν προτάσεις* 14 Προτάσεις που υποβλήθηκαν </a:t>
            </a:r>
            <a:r>
              <a:rPr lang="el-GR" sz="2400" dirty="0" smtClean="0"/>
              <a:t>45</a:t>
            </a:r>
          </a:p>
          <a:p>
            <a:pPr marL="0" indent="0">
              <a:buNone/>
            </a:pPr>
            <a:endParaRPr lang="el-GR" sz="2400" dirty="0"/>
          </a:p>
          <a:p>
            <a:pPr marL="0" indent="0">
              <a:buNone/>
            </a:pPr>
            <a:r>
              <a:rPr lang="el-GR" sz="2400" dirty="0"/>
              <a:t>Το 80% των προτάσεων οι οποίες υποβλήθηκαν στο πλαίσιο των εργασιών της πλατφόρμας προέρχονται από επιχειρήσεις (κυρίως συλλογικά όργανα, συνδέσμους επιχειρήσεων και clusters) και το 20% από ερευνητικούς – ακαδημαϊκούς φορείς</a:t>
            </a:r>
            <a:r>
              <a:rPr lang="el-GR" sz="2400" dirty="0" smtClean="0"/>
              <a:t>.	</a:t>
            </a:r>
            <a:endParaRPr lang="en-US" sz="2400" dirty="0"/>
          </a:p>
        </p:txBody>
      </p:sp>
      <p:sp>
        <p:nvSpPr>
          <p:cNvPr id="5" name="Slide Number Placeholder 4"/>
          <p:cNvSpPr>
            <a:spLocks noGrp="1"/>
          </p:cNvSpPr>
          <p:nvPr>
            <p:ph type="sldNum" sz="quarter" idx="12"/>
          </p:nvPr>
        </p:nvSpPr>
        <p:spPr/>
        <p:txBody>
          <a:bodyPr/>
          <a:lstStyle/>
          <a:p>
            <a:fld id="{53666E14-5165-954C-A197-E19131D12C4C}" type="slidenum">
              <a:rPr lang="en-US" smtClean="0"/>
              <a:t>3</a:t>
            </a:fld>
            <a:endParaRPr lang="en-US" dirty="0"/>
          </a:p>
        </p:txBody>
      </p:sp>
      <p:sp>
        <p:nvSpPr>
          <p:cNvPr id="6" name="Date Placeholder 5"/>
          <p:cNvSpPr>
            <a:spLocks noGrp="1"/>
          </p:cNvSpPr>
          <p:nvPr>
            <p:ph type="dt" sz="half" idx="10"/>
          </p:nvPr>
        </p:nvSpPr>
        <p:spPr/>
        <p:txBody>
          <a:bodyPr/>
          <a:lstStyle/>
          <a:p>
            <a:fld id="{0039A091-712E-FC4F-83D1-1C756AB4527C}" type="datetime5">
              <a:rPr lang="en-US" smtClean="0"/>
              <a:t>27-Apr-16</a:t>
            </a:fld>
            <a:endParaRPr lang="en-US"/>
          </a:p>
        </p:txBody>
      </p:sp>
    </p:spTree>
    <p:extLst>
      <p:ext uri="{BB962C8B-B14F-4D97-AF65-F5344CB8AC3E}">
        <p14:creationId xmlns:p14="http://schemas.microsoft.com/office/powerpoint/2010/main" val="18762953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Λειτουργία της διαδικασίας επιχειρηματικής ανακάλυψης</a:t>
            </a:r>
            <a:endParaRPr lang="en-US" dirty="0"/>
          </a:p>
        </p:txBody>
      </p:sp>
      <p:sp>
        <p:nvSpPr>
          <p:cNvPr id="3" name="Content Placeholder 2"/>
          <p:cNvSpPr>
            <a:spLocks noGrp="1"/>
          </p:cNvSpPr>
          <p:nvPr>
            <p:ph idx="1"/>
          </p:nvPr>
        </p:nvSpPr>
        <p:spPr/>
        <p:txBody>
          <a:bodyPr/>
          <a:lstStyle/>
          <a:p>
            <a:endParaRPr lang="en-US"/>
          </a:p>
        </p:txBody>
      </p:sp>
      <p:graphicFrame>
        <p:nvGraphicFramePr>
          <p:cNvPr id="4" name="Διάγραμμα 1"/>
          <p:cNvGraphicFramePr/>
          <p:nvPr>
            <p:extLst>
              <p:ext uri="{D42A27DB-BD31-4B8C-83A1-F6EECF244321}">
                <p14:modId xmlns:p14="http://schemas.microsoft.com/office/powerpoint/2010/main" val="1083146988"/>
              </p:ext>
            </p:extLst>
          </p:nvPr>
        </p:nvGraphicFramePr>
        <p:xfrm>
          <a:off x="1520699" y="1381125"/>
          <a:ext cx="6102601" cy="4576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333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Ειδικοί στόχοι</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Να προσδιορισθούν οι δυνατότητες τεχνολογικής αναβάθμισης του υφιστάμενου παραγωγικού ιστού της χώρας  προς δραστηριότητες μεγαλύτερης προστιθέμενης αξίας</a:t>
            </a:r>
          </a:p>
          <a:p>
            <a:endParaRPr lang="el-GR" dirty="0" smtClean="0"/>
          </a:p>
          <a:p>
            <a:r>
              <a:rPr lang="el-GR" dirty="0" smtClean="0"/>
              <a:t>Να εντοπισθούν νέες, καινοτομικές δραστηριότητες σε δυναμικά εξελισσόμενους επιστημονικούς τομείς, όπου η πρωτοποριακή  έρευνα  μπορεί να αξιοποιηθεί για να δημιουργήσει πολλά υποσχόμενες επιχειρηματικές ευκαιρίες, ικανές να συμβάλουν στην αναδιάρθρωση του υφιστάμενου  παραγωγικού μοντέλου.  </a:t>
            </a:r>
          </a:p>
          <a:p>
            <a:endParaRPr lang="el-GR" dirty="0" smtClean="0"/>
          </a:p>
          <a:p>
            <a:r>
              <a:rPr lang="el-GR" dirty="0" smtClean="0"/>
              <a:t>Να παρακολουθείται η εξέλιξη της εφαρμογής της στρατηγικής και να εκτιμάται η επίτευξη ή μη των ειδικότερων στόχων κάθε τομέα, επιτρέποντας διορθωτικές ενέργειες.</a:t>
            </a:r>
          </a:p>
          <a:p>
            <a:endParaRPr lang="en-US" dirty="0"/>
          </a:p>
        </p:txBody>
      </p:sp>
    </p:spTree>
    <p:extLst>
      <p:ext uri="{BB962C8B-B14F-4D97-AF65-F5344CB8AC3E}">
        <p14:creationId xmlns:p14="http://schemas.microsoft.com/office/powerpoint/2010/main" val="3269250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Συνοπτικά</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l-GR" sz="2000" b="1" dirty="0" smtClean="0"/>
              <a:t>Τελικοί στόχοι</a:t>
            </a:r>
          </a:p>
          <a:p>
            <a:r>
              <a:rPr lang="el-GR" sz="2000" dirty="0" smtClean="0"/>
              <a:t>Εκσυγχρονισμός βιομηχανίας με την υιοθέτηση τεχνολογίας</a:t>
            </a:r>
          </a:p>
          <a:p>
            <a:r>
              <a:rPr lang="el-GR" sz="2000" dirty="0" smtClean="0"/>
              <a:t>Ανανέωση παραδοσιακών κλάδων βιομηχανίας</a:t>
            </a:r>
          </a:p>
          <a:p>
            <a:r>
              <a:rPr lang="el-GR" sz="2000" dirty="0" smtClean="0"/>
              <a:t>Διαφοροποίηση από υφιστάμενες εξειδικεύσεις</a:t>
            </a:r>
          </a:p>
          <a:p>
            <a:r>
              <a:rPr lang="el-GR" sz="2000" dirty="0" smtClean="0"/>
              <a:t>Ανάπτυξη νέων δραστηριοτήτων μέσω καινοτομίας</a:t>
            </a:r>
          </a:p>
          <a:p>
            <a:r>
              <a:rPr lang="el-GR" sz="2000" dirty="0" smtClean="0"/>
              <a:t>Αξιοποίηση νέων μορφών καινοτομίας</a:t>
            </a:r>
          </a:p>
          <a:p>
            <a:endParaRPr lang="el-GR" sz="2000" dirty="0" smtClean="0"/>
          </a:p>
          <a:p>
            <a:pPr marL="0" indent="0">
              <a:buNone/>
            </a:pPr>
            <a:r>
              <a:rPr lang="el-GR" sz="2000" b="1" dirty="0" smtClean="0"/>
              <a:t>Μέσα επίτευξης</a:t>
            </a:r>
            <a:endParaRPr lang="el-GR" sz="2000" b="1" dirty="0"/>
          </a:p>
          <a:p>
            <a:r>
              <a:rPr lang="el-GR" sz="2000" dirty="0" smtClean="0"/>
              <a:t>Βελτίωση της επίδοσης της χώρας και των ελληνικών περιφερειών στην καινοτομία</a:t>
            </a:r>
          </a:p>
          <a:p>
            <a:r>
              <a:rPr lang="el-GR" sz="2000" dirty="0"/>
              <a:t>Ε</a:t>
            </a:r>
            <a:r>
              <a:rPr lang="el-GR" sz="2000" dirty="0" smtClean="0"/>
              <a:t>νίσχυση της ανάπτυξης μέσω καινοτομίας</a:t>
            </a:r>
          </a:p>
          <a:p>
            <a:r>
              <a:rPr lang="el-GR" sz="2000" dirty="0" smtClean="0"/>
              <a:t>Αύξηση του μεριδίου της βιομηχανίας έντασης γνώσεων (υψηλής παραγωγικότητας) στην ελληνική οικονομία και ανάπτυξη</a:t>
            </a:r>
            <a:endParaRPr lang="en-US" sz="2000" dirty="0"/>
          </a:p>
        </p:txBody>
      </p:sp>
    </p:spTree>
    <p:extLst>
      <p:ext uri="{BB962C8B-B14F-4D97-AF65-F5344CB8AC3E}">
        <p14:creationId xmlns:p14="http://schemas.microsoft.com/office/powerpoint/2010/main" val="3265399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Έργο της </a:t>
            </a:r>
            <a:r>
              <a:rPr lang="el-GR" smtClean="0"/>
              <a:t>συντονιστικής ομάδας (Ι) </a:t>
            </a:r>
            <a:endParaRPr lang="en-US" dirty="0"/>
          </a:p>
        </p:txBody>
      </p:sp>
      <p:sp>
        <p:nvSpPr>
          <p:cNvPr id="3" name="Content Placeholder 2"/>
          <p:cNvSpPr>
            <a:spLocks noGrp="1"/>
          </p:cNvSpPr>
          <p:nvPr>
            <p:ph idx="1"/>
          </p:nvPr>
        </p:nvSpPr>
        <p:spPr/>
        <p:txBody>
          <a:bodyPr>
            <a:normAutofit fontScale="55000" lnSpcReduction="20000"/>
          </a:bodyPr>
          <a:lstStyle/>
          <a:p>
            <a:r>
              <a:rPr lang="el-GR" dirty="0" smtClean="0"/>
              <a:t>Προετοιμασία συνοπτικού κειμένου βάσης το οποίο θα  - περιέχει τα αποτελέσματα που έχουν προκύψει μέχρι τώρα από τις  εργασίες της πλατφόρμας, τα </a:t>
            </a:r>
            <a:r>
              <a:rPr lang="el-GR" dirty="0" err="1" smtClean="0"/>
              <a:t>διατομεακά</a:t>
            </a:r>
            <a:r>
              <a:rPr lang="el-GR" dirty="0" smtClean="0"/>
              <a:t> θέματα που άπτονται του περιεχομένου άλλων πλατφορμών της ΓΓΕΤ (και άλλων παρόμοιων πρωτοβουλιών), καθώς και των περιφερειακών Στρατηγικών Έξυπνης Εξειδίκευσης. </a:t>
            </a:r>
          </a:p>
          <a:p>
            <a:endParaRPr lang="el-GR" dirty="0" smtClean="0"/>
          </a:p>
          <a:p>
            <a:r>
              <a:rPr lang="el-GR" dirty="0" smtClean="0"/>
              <a:t>Διαμόρφωση εισηγήσεων και προτάσεων προς την ΓΓΕΤ για την βέλτιστη εφαρμογή της διαδικασίας της επιχειρηματικής ανακάλυψης στον τομέα και προετοιμασία σχετικών ερωτηματολογίων προς τα μέλη της πλατφόρμας. </a:t>
            </a:r>
          </a:p>
          <a:p>
            <a:endParaRPr lang="el-GR" dirty="0" smtClean="0"/>
          </a:p>
          <a:p>
            <a:r>
              <a:rPr lang="el-GR" dirty="0" smtClean="0"/>
              <a:t>Συμμετοχή στις συναντήσεις της  πλατφόρμας σε πλήρη σύνθεση  για την οριστική διαβούλευση των αποτελεσμάτων.</a:t>
            </a:r>
          </a:p>
          <a:p>
            <a:endParaRPr lang="el-GR" dirty="0" smtClean="0"/>
          </a:p>
          <a:p>
            <a:r>
              <a:rPr lang="el-GR" dirty="0" smtClean="0"/>
              <a:t>Αποδελτίωση των αποτελεσμάτων των διαβουλεύσεων  της πλατφόρμας και εξαγωγή πρώτων συμπερασμάτων από τις συζητήσεις  και τα ερωτηματολόγια. </a:t>
            </a:r>
          </a:p>
          <a:p>
            <a:endParaRPr lang="en-US" dirty="0"/>
          </a:p>
        </p:txBody>
      </p:sp>
    </p:spTree>
    <p:extLst>
      <p:ext uri="{BB962C8B-B14F-4D97-AF65-F5344CB8AC3E}">
        <p14:creationId xmlns:p14="http://schemas.microsoft.com/office/powerpoint/2010/main" val="2288054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Έργο της συντονιστικής ομάδας </a:t>
            </a:r>
            <a:r>
              <a:rPr lang="el-GR" dirty="0" smtClean="0"/>
              <a:t>(ΙΙ)</a:t>
            </a:r>
            <a:endParaRPr lang="en-US" dirty="0"/>
          </a:p>
        </p:txBody>
      </p:sp>
      <p:sp>
        <p:nvSpPr>
          <p:cNvPr id="3" name="Content Placeholder 2"/>
          <p:cNvSpPr>
            <a:spLocks noGrp="1"/>
          </p:cNvSpPr>
          <p:nvPr>
            <p:ph idx="1"/>
          </p:nvPr>
        </p:nvSpPr>
        <p:spPr/>
        <p:txBody>
          <a:bodyPr>
            <a:normAutofit fontScale="62500" lnSpcReduction="20000"/>
          </a:bodyPr>
          <a:lstStyle/>
          <a:p>
            <a:r>
              <a:rPr lang="el-GR" dirty="0" smtClean="0"/>
              <a:t>Προετοιμασία κειμένου εργασίας που να περιέχει:</a:t>
            </a:r>
          </a:p>
          <a:p>
            <a:pPr lvl="1"/>
            <a:r>
              <a:rPr lang="el-GR" dirty="0" smtClean="0"/>
              <a:t>προτεραιότητες του τομέα</a:t>
            </a:r>
          </a:p>
          <a:p>
            <a:pPr lvl="1"/>
            <a:r>
              <a:rPr lang="el-GR" dirty="0" smtClean="0"/>
              <a:t>τους στόχους</a:t>
            </a:r>
          </a:p>
          <a:p>
            <a:pPr lvl="1"/>
            <a:r>
              <a:rPr lang="el-GR" dirty="0" smtClean="0"/>
              <a:t>τους δείκτες αξιολόγησης αποτελεσμάτων</a:t>
            </a:r>
          </a:p>
          <a:p>
            <a:pPr lvl="1"/>
            <a:r>
              <a:rPr lang="el-GR" dirty="0" smtClean="0"/>
              <a:t>το χρονοδιάγραμμα των παρεμβάσεων</a:t>
            </a:r>
          </a:p>
          <a:p>
            <a:pPr lvl="1"/>
            <a:r>
              <a:rPr lang="el-GR" dirty="0" smtClean="0"/>
              <a:t>τις δράσεις του τομέα (προκηρύξεις)</a:t>
            </a:r>
          </a:p>
          <a:p>
            <a:pPr lvl="1"/>
            <a:r>
              <a:rPr lang="el-GR" dirty="0" smtClean="0"/>
              <a:t>χρηματοδοτικών εργαλείων και προϋπολογισμού</a:t>
            </a:r>
          </a:p>
          <a:p>
            <a:endParaRPr lang="el-GR" dirty="0" smtClean="0"/>
          </a:p>
          <a:p>
            <a:r>
              <a:rPr lang="el-GR" dirty="0" smtClean="0"/>
              <a:t>Ορισμός μετρήσιμων στόχων επίβλεψη της κατάρτισης κάθε δυο έτη της  έκθεσης και την αποτελεσματικότητα των δράσεων που έχουν προκηρυχθεί καθώς και άλλα θέματα που αφορούν την εξέλιξη του τομέα.</a:t>
            </a:r>
          </a:p>
          <a:p>
            <a:endParaRPr lang="el-GR" dirty="0" smtClean="0"/>
          </a:p>
          <a:p>
            <a:r>
              <a:rPr lang="el-GR" dirty="0" smtClean="0"/>
              <a:t>Διατύπωση προτάσεων για την </a:t>
            </a:r>
            <a:r>
              <a:rPr lang="el-GR" dirty="0" err="1" smtClean="0"/>
              <a:t>επικαιροποίηση</a:t>
            </a:r>
            <a:r>
              <a:rPr lang="el-GR" dirty="0" smtClean="0"/>
              <a:t>  ή και αναθεώρηση της στρατηγικής του τομέα, ανάλογα με τα ευρήματα της έκθεσης</a:t>
            </a:r>
            <a:endParaRPr lang="en-US" dirty="0"/>
          </a:p>
        </p:txBody>
      </p:sp>
    </p:spTree>
    <p:extLst>
      <p:ext uri="{BB962C8B-B14F-4D97-AF65-F5344CB8AC3E}">
        <p14:creationId xmlns:p14="http://schemas.microsoft.com/office/powerpoint/2010/main" val="1857074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Διαδικασία τεσσάρων σταδίων</a:t>
            </a:r>
            <a:endParaRPr lang="en-US" dirty="0"/>
          </a:p>
        </p:txBody>
      </p:sp>
      <p:pic>
        <p:nvPicPr>
          <p:cNvPr id="4" name="Εικόνα 2"/>
          <p:cNvPicPr>
            <a:picLocks noGrp="1"/>
          </p:cNvPicPr>
          <p:nvPr>
            <p:ph idx="1"/>
          </p:nvPr>
        </p:nvPicPr>
        <p:blipFill>
          <a:blip r:embed="rId2"/>
          <a:srcRect t="1115" b="1115"/>
          <a:stretch>
            <a:fillRect/>
          </a:stretch>
        </p:blipFill>
        <p:spPr>
          <a:prstGeom prst="rect">
            <a:avLst/>
          </a:prstGeom>
        </p:spPr>
      </p:pic>
    </p:spTree>
    <p:extLst>
      <p:ext uri="{BB962C8B-B14F-4D97-AF65-F5344CB8AC3E}">
        <p14:creationId xmlns:p14="http://schemas.microsoft.com/office/powerpoint/2010/main" val="3939922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Μεθοδολογία αξιολόγησης</a:t>
            </a:r>
            <a:r>
              <a:rPr lang="el-GR" dirty="0"/>
              <a:t> </a:t>
            </a:r>
            <a:r>
              <a:rPr lang="el-GR" dirty="0" smtClean="0"/>
              <a:t>υφιστάμενων</a:t>
            </a:r>
            <a:r>
              <a:rPr lang="el-GR" dirty="0"/>
              <a:t> </a:t>
            </a:r>
            <a:r>
              <a:rPr lang="el-GR" smtClean="0"/>
              <a:t>και</a:t>
            </a:r>
            <a:r>
              <a:rPr lang="el-GR"/>
              <a:t> </a:t>
            </a:r>
            <a:r>
              <a:rPr lang="el-GR" smtClean="0"/>
              <a:t>νέων</a:t>
            </a:r>
            <a:r>
              <a:rPr lang="el-GR" dirty="0"/>
              <a:t> </a:t>
            </a:r>
            <a:r>
              <a:rPr lang="el-GR" smtClean="0"/>
              <a:t>δράσεων</a:t>
            </a:r>
            <a:endParaRPr lang="en-US" dirty="0"/>
          </a:p>
        </p:txBody>
      </p:sp>
      <p:sp>
        <p:nvSpPr>
          <p:cNvPr id="3" name="Subtitle 2"/>
          <p:cNvSpPr>
            <a:spLocks noGrp="1"/>
          </p:cNvSpPr>
          <p:nvPr>
            <p:ph type="subTitle" idx="1"/>
          </p:nvPr>
        </p:nvSpPr>
        <p:spPr/>
        <p:txBody>
          <a:bodyPr>
            <a:normAutofit fontScale="92500" lnSpcReduction="20000"/>
          </a:bodyPr>
          <a:lstStyle/>
          <a:p>
            <a:r>
              <a:rPr lang="el-GR" dirty="0"/>
              <a:t>Πρώτη συνάντηση της συμβουλευτικής ομάδας εργασίας της πλατφόρμας </a:t>
            </a:r>
            <a:endParaRPr lang="en-US" dirty="0"/>
          </a:p>
          <a:p>
            <a:r>
              <a:rPr lang="el-GR" dirty="0"/>
              <a:t>«Βιοεπιστήμες, Υγεία και Φάρμακα»</a:t>
            </a:r>
          </a:p>
          <a:p>
            <a:r>
              <a:rPr lang="el-GR" dirty="0"/>
              <a:t>Πέμπτη 21/04</a:t>
            </a:r>
            <a:r>
              <a:rPr lang="en-US" dirty="0"/>
              <a:t>/2016</a:t>
            </a:r>
            <a:endParaRPr lang="el-GR" dirty="0"/>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423602" y="1166494"/>
            <a:ext cx="2288855" cy="987425"/>
          </a:xfrm>
          <a:prstGeom prst="rect">
            <a:avLst/>
          </a:prstGeom>
          <a:extLst>
            <a:ext uri="{FAA26D3D-D897-4be2-8F04-BA451C77F1D7}">
              <ma14:placeholderFlag xmlns:ma14="http://schemas.microsoft.com/office/mac/drawingml/2011/main"/>
            </a:ext>
          </a:extLst>
        </p:spPr>
      </p:pic>
    </p:spTree>
    <p:extLst>
      <p:ext uri="{BB962C8B-B14F-4D97-AF65-F5344CB8AC3E}">
        <p14:creationId xmlns:p14="http://schemas.microsoft.com/office/powerpoint/2010/main" val="19340574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Προσδιορισμός μορφής</a:t>
            </a:r>
            <a:r>
              <a:rPr lang="el-GR" sz="2800" dirty="0"/>
              <a:t>/</a:t>
            </a:r>
            <a:r>
              <a:rPr lang="el-GR" sz="2800" dirty="0" smtClean="0"/>
              <a:t>τεκμηρίωσης προτεινόμενων</a:t>
            </a:r>
            <a:r>
              <a:rPr lang="el-GR" sz="2800" dirty="0"/>
              <a:t> </a:t>
            </a:r>
            <a:r>
              <a:rPr lang="el-GR" sz="2800" dirty="0" smtClean="0"/>
              <a:t>δράσεων</a:t>
            </a:r>
            <a:endParaRPr lang="en-US" sz="2800" dirty="0"/>
          </a:p>
        </p:txBody>
      </p:sp>
      <p:sp>
        <p:nvSpPr>
          <p:cNvPr id="3" name="Content Placeholder 2"/>
          <p:cNvSpPr>
            <a:spLocks noGrp="1"/>
          </p:cNvSpPr>
          <p:nvPr>
            <p:ph idx="1"/>
          </p:nvPr>
        </p:nvSpPr>
        <p:spPr/>
        <p:txBody>
          <a:bodyPr/>
          <a:lstStyle/>
          <a:p>
            <a:endParaRPr lang="en-US"/>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711" y="1311797"/>
            <a:ext cx="8424936" cy="28114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2754366816"/>
              </p:ext>
            </p:extLst>
          </p:nvPr>
        </p:nvGraphicFramePr>
        <p:xfrm>
          <a:off x="412553" y="4062616"/>
          <a:ext cx="8352928" cy="2541392"/>
        </p:xfrm>
        <a:graphic>
          <a:graphicData uri="http://schemas.openxmlformats.org/drawingml/2006/table">
            <a:tbl>
              <a:tblPr firstRow="1" firstCol="1" lastRow="1" lastCol="1" bandRow="1" bandCol="1">
                <a:tableStyleId>{5C22544A-7EE6-4342-B048-85BDC9FD1C3A}</a:tableStyleId>
              </a:tblPr>
              <a:tblGrid>
                <a:gridCol w="2049368"/>
                <a:gridCol w="1086467"/>
                <a:gridCol w="1047746"/>
                <a:gridCol w="1047746"/>
                <a:gridCol w="1049455"/>
                <a:gridCol w="1049455"/>
                <a:gridCol w="1022691"/>
              </a:tblGrid>
              <a:tr h="794185">
                <a:tc rowSpan="2">
                  <a:txBody>
                    <a:bodyPr/>
                    <a:lstStyle/>
                    <a:p>
                      <a:pPr algn="ctr">
                        <a:lnSpc>
                          <a:spcPct val="115000"/>
                        </a:lnSpc>
                        <a:spcAft>
                          <a:spcPts val="0"/>
                        </a:spcAft>
                      </a:pPr>
                      <a:r>
                        <a:rPr lang="el-GR" sz="1000" dirty="0">
                          <a:effectLst/>
                        </a:rPr>
                        <a:t>Δραστηριότητες  που  μέσω της  εφαρμογής της  Έρευνας και Τεχνολογικής Καινοτομίας μπορούν να  προκαλέσουν διαρθρωτικές αλλαγές    στον τομέα </a:t>
                      </a:r>
                      <a:endParaRPr lang="en-US" sz="1000" dirty="0">
                        <a:effectLst/>
                      </a:endParaRPr>
                    </a:p>
                    <a:p>
                      <a:pPr algn="ctr">
                        <a:lnSpc>
                          <a:spcPct val="115000"/>
                        </a:lnSpc>
                        <a:spcAft>
                          <a:spcPts val="0"/>
                        </a:spcAft>
                      </a:pPr>
                      <a:r>
                        <a:rPr lang="el-GR" sz="900" dirty="0">
                          <a:effectLst/>
                          <a:highlight>
                            <a:srgbClr val="FFFF00"/>
                          </a:highlight>
                        </a:rPr>
                        <a:t> </a:t>
                      </a:r>
                      <a:endParaRPr lang="en-US" sz="1000" dirty="0">
                        <a:effectLst/>
                      </a:endParaRPr>
                    </a:p>
                    <a:p>
                      <a:pPr algn="ctr">
                        <a:lnSpc>
                          <a:spcPct val="115000"/>
                        </a:lnSpc>
                        <a:spcAft>
                          <a:spcPts val="0"/>
                        </a:spcAft>
                      </a:pPr>
                      <a:r>
                        <a:rPr lang="el-GR" sz="1000" dirty="0">
                          <a:effectLst/>
                        </a:rPr>
                        <a:t> </a:t>
                      </a:r>
                      <a:endParaRPr lang="en-US" sz="1000" dirty="0">
                        <a:effectLst/>
                        <a:latin typeface="Calibri"/>
                        <a:ea typeface="Times New Roman"/>
                        <a:cs typeface="Times New Roman"/>
                      </a:endParaRPr>
                    </a:p>
                  </a:txBody>
                  <a:tcPr marL="62154" marR="62154" marT="0" marB="0">
                    <a:solidFill>
                      <a:srgbClr val="B2CA86"/>
                    </a:solidFill>
                  </a:tcPr>
                </a:tc>
                <a:tc gridSpan="2">
                  <a:txBody>
                    <a:bodyPr/>
                    <a:lstStyle/>
                    <a:p>
                      <a:pPr algn="ctr">
                        <a:lnSpc>
                          <a:spcPct val="115000"/>
                        </a:lnSpc>
                        <a:spcAft>
                          <a:spcPts val="0"/>
                        </a:spcAft>
                      </a:pPr>
                      <a:r>
                        <a:rPr lang="el-GR" sz="900" dirty="0">
                          <a:effectLst/>
                        </a:rPr>
                        <a:t>ΠΡΟΤΕΙΝΟΜΕΝΕΣ ΔΡΑΣΕΙΣ </a:t>
                      </a:r>
                      <a:endParaRPr lang="en-US" sz="1000" dirty="0">
                        <a:effectLst/>
                      </a:endParaRPr>
                    </a:p>
                    <a:p>
                      <a:pPr algn="ctr">
                        <a:lnSpc>
                          <a:spcPct val="115000"/>
                        </a:lnSpc>
                        <a:spcAft>
                          <a:spcPts val="0"/>
                        </a:spcAft>
                      </a:pPr>
                      <a:r>
                        <a:rPr lang="el-GR" sz="900" dirty="0">
                          <a:effectLst/>
                        </a:rPr>
                        <a:t>ΠΟΥ ΘΑ ΠΡΕΠΕΙ ΝΑ ΑΝΑΛΑΒΕΙ Ο ΙΔΙΩΤΙΚΟΣ ΤΟΜΕΑΣ</a:t>
                      </a:r>
                      <a:endParaRPr lang="en-US" sz="1000" dirty="0">
                        <a:effectLst/>
                      </a:endParaRPr>
                    </a:p>
                    <a:p>
                      <a:pPr algn="ctr">
                        <a:lnSpc>
                          <a:spcPct val="115000"/>
                        </a:lnSpc>
                        <a:spcAft>
                          <a:spcPts val="0"/>
                        </a:spcAft>
                      </a:pPr>
                      <a:r>
                        <a:rPr lang="el-GR" sz="900" dirty="0">
                          <a:effectLst/>
                        </a:rPr>
                        <a:t>(ανά  «δραστηριότητα» )</a:t>
                      </a:r>
                      <a:endParaRPr lang="en-US" sz="1000" dirty="0">
                        <a:effectLst/>
                      </a:endParaRPr>
                    </a:p>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4CD87"/>
                    </a:solidFill>
                  </a:tcPr>
                </a:tc>
                <a:tc hMerge="1">
                  <a:txBody>
                    <a:bodyPr/>
                    <a:lstStyle/>
                    <a:p>
                      <a:endParaRPr lang="en-US"/>
                    </a:p>
                  </a:txBody>
                  <a:tcPr/>
                </a:tc>
                <a:tc gridSpan="4">
                  <a:txBody>
                    <a:bodyPr/>
                    <a:lstStyle/>
                    <a:p>
                      <a:pPr algn="ctr">
                        <a:lnSpc>
                          <a:spcPct val="115000"/>
                        </a:lnSpc>
                        <a:spcAft>
                          <a:spcPts val="0"/>
                        </a:spcAft>
                      </a:pPr>
                      <a:r>
                        <a:rPr lang="el-GR" sz="900" dirty="0">
                          <a:effectLst/>
                        </a:rPr>
                        <a:t>ΠΡΟΤΕΙΝΟΜΕΝΕΣ ΔΡΑΣΕΙΣ/ΕΡΓΑΛΕΙΑ ΠΑΡΕΜΒΑΣΗΣ ΑΠΟ ΤΟ ΚΡΑΤΟΣ </a:t>
                      </a:r>
                      <a:endParaRPr lang="en-US" sz="1000" dirty="0">
                        <a:effectLst/>
                      </a:endParaRPr>
                    </a:p>
                    <a:p>
                      <a:pPr algn="ctr">
                        <a:lnSpc>
                          <a:spcPct val="115000"/>
                        </a:lnSpc>
                        <a:spcAft>
                          <a:spcPts val="0"/>
                        </a:spcAft>
                      </a:pPr>
                      <a:r>
                        <a:rPr lang="el-GR" sz="900" dirty="0">
                          <a:effectLst/>
                        </a:rPr>
                        <a:t>(ανά  «δραστηριότητα»)</a:t>
                      </a:r>
                      <a:endParaRPr lang="en-US" sz="1000" dirty="0">
                        <a:effectLst/>
                        <a:latin typeface="Calibri"/>
                        <a:ea typeface="Times New Roman"/>
                        <a:cs typeface="Times New Roman"/>
                      </a:endParaRPr>
                    </a:p>
                  </a:txBody>
                  <a:tcPr marL="62154" marR="62154" marT="0" marB="0">
                    <a:solidFill>
                      <a:srgbClr val="B4CD87"/>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635348">
                <a:tc vMerge="1">
                  <a:txBody>
                    <a:bodyPr/>
                    <a:lstStyle/>
                    <a:p>
                      <a:endParaRPr lang="en-US"/>
                    </a:p>
                  </a:txBody>
                  <a:tcPr/>
                </a:tc>
                <a:tc>
                  <a:txBody>
                    <a:bodyPr/>
                    <a:lstStyle/>
                    <a:p>
                      <a:pPr algn="ctr">
                        <a:lnSpc>
                          <a:spcPct val="115000"/>
                        </a:lnSpc>
                        <a:spcAft>
                          <a:spcPts val="0"/>
                        </a:spcAft>
                      </a:pPr>
                      <a:r>
                        <a:rPr lang="el-GR" sz="900" dirty="0">
                          <a:effectLst/>
                        </a:rPr>
                        <a:t>Συνεργασία με άλλες </a:t>
                      </a:r>
                      <a:r>
                        <a:rPr lang="el-GR" sz="900" dirty="0" smtClean="0">
                          <a:effectLst/>
                        </a:rPr>
                        <a:t>επιχειρήσεις</a:t>
                      </a:r>
                      <a:r>
                        <a:rPr lang="en-US" sz="900" dirty="0" smtClean="0">
                          <a:effectLst/>
                        </a:rPr>
                        <a:t>/</a:t>
                      </a:r>
                      <a:r>
                        <a:rPr lang="el-GR" sz="900" dirty="0" smtClean="0">
                          <a:effectLst/>
                        </a:rPr>
                        <a:t>ερευνητικούς</a:t>
                      </a:r>
                      <a:r>
                        <a:rPr lang="el-GR" sz="900" baseline="0" dirty="0" smtClean="0">
                          <a:effectLst/>
                        </a:rPr>
                        <a:t> οργανισμούς</a:t>
                      </a:r>
                      <a:endParaRPr lang="en-US" sz="1000" dirty="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ΑΛΛΟ</a:t>
                      </a:r>
                      <a:endParaRPr lang="en-US" sz="1000" dirty="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Προτεινόμενες Δράσεις</a:t>
                      </a:r>
                      <a:endParaRPr lang="en-US" sz="1000">
                        <a:effectLst/>
                      </a:endParaRPr>
                    </a:p>
                    <a:p>
                      <a:pPr algn="ctr">
                        <a:lnSpc>
                          <a:spcPct val="115000"/>
                        </a:lnSpc>
                        <a:spcAft>
                          <a:spcPts val="0"/>
                        </a:spcAft>
                      </a:pPr>
                      <a:r>
                        <a:rPr lang="el-GR" sz="900">
                          <a:effectLst/>
                        </a:rPr>
                        <a:t>Ανθρώπινου Δυναμικού</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Προτεινόμενες Δράσεις</a:t>
                      </a:r>
                      <a:endParaRPr lang="en-US" sz="1000">
                        <a:effectLst/>
                      </a:endParaRPr>
                    </a:p>
                    <a:p>
                      <a:pPr algn="ctr">
                        <a:lnSpc>
                          <a:spcPct val="115000"/>
                        </a:lnSpc>
                        <a:spcAft>
                          <a:spcPts val="0"/>
                        </a:spcAft>
                      </a:pPr>
                      <a:r>
                        <a:rPr lang="el-GR" sz="900">
                          <a:effectLst/>
                        </a:rPr>
                        <a:t>Υποδομών</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Προτεινόμενες Δράσεις</a:t>
                      </a:r>
                      <a:endParaRPr lang="en-US" sz="1000">
                        <a:effectLst/>
                      </a:endParaRPr>
                    </a:p>
                    <a:p>
                      <a:pPr algn="ctr">
                        <a:lnSpc>
                          <a:spcPct val="115000"/>
                        </a:lnSpc>
                        <a:spcAft>
                          <a:spcPts val="0"/>
                        </a:spcAft>
                      </a:pPr>
                      <a:r>
                        <a:rPr lang="el-GR" sz="900">
                          <a:effectLst/>
                        </a:rPr>
                        <a:t>ΑΛΛΟ</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ΘΕΣΜΙΚΕΣ / ΔΙΟΙΚΗΤΙΚΕΣ ΠΑΡΕΜΒΑΣΕΙΣ</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gn="ctr">
                        <a:lnSpc>
                          <a:spcPct val="115000"/>
                        </a:lnSpc>
                        <a:spcAft>
                          <a:spcPts val="0"/>
                        </a:spcAft>
                      </a:pPr>
                      <a:r>
                        <a:rPr lang="el-GR" sz="900" dirty="0">
                          <a:effectLst/>
                        </a:rPr>
                        <a:t>(αντιγραφή από στήλη 2  Πίνακα 1)</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a:effectLst/>
                        </a:rPr>
                        <a:t> </a:t>
                      </a:r>
                      <a:endParaRPr lang="en-US" sz="1000">
                        <a:effectLst/>
                        <a:latin typeface="Calibri"/>
                        <a:ea typeface="Times New Roman"/>
                        <a:cs typeface="Times New Roman"/>
                      </a:endParaRPr>
                    </a:p>
                  </a:txBody>
                  <a:tcPr marL="62154" marR="62154" marT="0" marB="0"/>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r h="158837">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c>
                  <a:txBody>
                    <a:bodyPr/>
                    <a:lstStyle/>
                    <a:p>
                      <a:pPr algn="ctr">
                        <a:lnSpc>
                          <a:spcPct val="115000"/>
                        </a:lnSpc>
                        <a:spcAft>
                          <a:spcPts val="0"/>
                        </a:spcAft>
                      </a:pPr>
                      <a:r>
                        <a:rPr lang="el-GR" sz="900" dirty="0">
                          <a:effectLst/>
                        </a:rPr>
                        <a:t> </a:t>
                      </a:r>
                      <a:endParaRPr lang="en-US" sz="1000" dirty="0">
                        <a:effectLst/>
                        <a:latin typeface="Calibri"/>
                        <a:ea typeface="Times New Roman"/>
                        <a:cs typeface="Times New Roman"/>
                      </a:endParaRPr>
                    </a:p>
                  </a:txBody>
                  <a:tcPr marL="62154" marR="62154" marT="0" marB="0">
                    <a:solidFill>
                      <a:srgbClr val="B2CA86"/>
                    </a:solidFill>
                  </a:tcPr>
                </a:tc>
              </a:tr>
            </a:tbl>
          </a:graphicData>
        </a:graphic>
      </p:graphicFrame>
    </p:spTree>
    <p:extLst>
      <p:ext uri="{BB962C8B-B14F-4D97-AF65-F5344CB8AC3E}">
        <p14:creationId xmlns:p14="http://schemas.microsoft.com/office/powerpoint/2010/main" val="7660109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(μερικά) κριτήρια αξιολόγησης</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Χρόνος για να φτάσει στην αγορά</a:t>
            </a:r>
            <a:endParaRPr lang="en-US" dirty="0"/>
          </a:p>
          <a:p>
            <a:r>
              <a:rPr lang="el-GR" dirty="0" smtClean="0"/>
              <a:t>Ανοίγει νέο πεδίο πλούσιο με προοπτικές για καινοτομία και δευτερογενείς επιπτώσεις. </a:t>
            </a:r>
          </a:p>
          <a:p>
            <a:r>
              <a:rPr lang="el-GR" dirty="0" err="1" smtClean="0"/>
              <a:t>Συνεργατικότητα</a:t>
            </a:r>
            <a:r>
              <a:rPr lang="el-GR" dirty="0" smtClean="0"/>
              <a:t>, αριθμός εταίρων που απαιτείται</a:t>
            </a:r>
            <a:endParaRPr lang="en-US" dirty="0"/>
          </a:p>
          <a:p>
            <a:r>
              <a:rPr lang="el-GR" dirty="0" smtClean="0"/>
              <a:t>Χρειάζεται κρατική χρηματοδότηση;</a:t>
            </a:r>
            <a:endParaRPr lang="en-US" dirty="0"/>
          </a:p>
          <a:p>
            <a:r>
              <a:rPr lang="el-GR" dirty="0" smtClean="0"/>
              <a:t>Σημασία για την περιφερειακή οικονομία (με αριθμούς-στατιστικά δεδομένα) </a:t>
            </a:r>
            <a:endParaRPr lang="en-US" dirty="0"/>
          </a:p>
          <a:p>
            <a:r>
              <a:rPr lang="el-GR" dirty="0" smtClean="0"/>
              <a:t>Μπορεί η περιφέρεια να διατηρήσει τα οφέλη της καινοτομίας εντός της περιοχής της;</a:t>
            </a:r>
          </a:p>
          <a:p>
            <a:r>
              <a:rPr lang="el-GR" dirty="0" smtClean="0"/>
              <a:t>Μπορεί η δραστηριότητα να οδηγήσει την περιφέρεια σε ηγετική θέση σε </a:t>
            </a:r>
            <a:r>
              <a:rPr lang="el-GR" dirty="0"/>
              <a:t>εξειδικευμένο προσοδοφόρο μικρό τομέα της </a:t>
            </a:r>
            <a:r>
              <a:rPr lang="el-GR" dirty="0" smtClean="0"/>
              <a:t>αγοράς;</a:t>
            </a:r>
            <a:endParaRPr lang="el-GR" dirty="0"/>
          </a:p>
        </p:txBody>
      </p:sp>
    </p:spTree>
    <p:extLst>
      <p:ext uri="{BB962C8B-B14F-4D97-AF65-F5344CB8AC3E}">
        <p14:creationId xmlns:p14="http://schemas.microsoft.com/office/powerpoint/2010/main" val="2627453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47500" lnSpcReduction="20000"/>
          </a:bodyPr>
          <a:lstStyle/>
          <a:p>
            <a:r>
              <a:rPr lang="el-GR" dirty="0" smtClean="0"/>
              <a:t>Ορισμός </a:t>
            </a:r>
            <a:r>
              <a:rPr lang="el-GR" dirty="0"/>
              <a:t>προτεραιοτήτων κλάδων / τομέων προς </a:t>
            </a:r>
            <a:r>
              <a:rPr lang="el-GR" dirty="0" smtClean="0"/>
              <a:t>ενίσχυση</a:t>
            </a:r>
          </a:p>
          <a:p>
            <a:r>
              <a:rPr lang="el-GR" dirty="0"/>
              <a:t>Εντοπισμός</a:t>
            </a:r>
            <a:r>
              <a:rPr lang="en-US" dirty="0"/>
              <a:t> </a:t>
            </a:r>
            <a:r>
              <a:rPr lang="el-GR" dirty="0"/>
              <a:t>ευκαιριών επενδύσεων:</a:t>
            </a:r>
          </a:p>
          <a:p>
            <a:pPr lvl="1"/>
            <a:r>
              <a:rPr lang="el-GR" dirty="0"/>
              <a:t>Σε δραστηριότητες που υστερούν</a:t>
            </a:r>
            <a:r>
              <a:rPr lang="en-US" dirty="0"/>
              <a:t> </a:t>
            </a:r>
            <a:r>
              <a:rPr lang="el-GR" dirty="0"/>
              <a:t>σε παραγωγικότητα για να</a:t>
            </a:r>
            <a:r>
              <a:rPr lang="en-US" dirty="0"/>
              <a:t> </a:t>
            </a:r>
            <a:r>
              <a:rPr lang="el-GR" dirty="0"/>
              <a:t>βελτιωθούν</a:t>
            </a:r>
            <a:endParaRPr lang="en-US" dirty="0"/>
          </a:p>
          <a:p>
            <a:pPr lvl="1"/>
            <a:r>
              <a:rPr lang="el-GR" dirty="0"/>
              <a:t>Σε δραστηριότητες που υπερτερούν </a:t>
            </a:r>
            <a:r>
              <a:rPr lang="el-GR" dirty="0" smtClean="0"/>
              <a:t>για να </a:t>
            </a:r>
            <a:r>
              <a:rPr lang="el-GR" dirty="0"/>
              <a:t>διατηρήσουν τα συγκριτικά τους πλεονεκτήματα</a:t>
            </a:r>
          </a:p>
          <a:p>
            <a:pPr lvl="1"/>
            <a:r>
              <a:rPr lang="el-GR" dirty="0"/>
              <a:t>Σε καινοτομίες εξοικονόμησης</a:t>
            </a:r>
          </a:p>
          <a:p>
            <a:pPr lvl="1"/>
            <a:r>
              <a:rPr lang="el-GR" dirty="0"/>
              <a:t>Σε ευκαιρίες για νέα προϊόντα/υπηρεσίες</a:t>
            </a:r>
          </a:p>
          <a:p>
            <a:pPr lvl="1"/>
            <a:r>
              <a:rPr lang="el-GR" dirty="0"/>
              <a:t>Σε νέες αγορές ή θυλάκους αγορών</a:t>
            </a:r>
          </a:p>
          <a:p>
            <a:pPr lvl="1"/>
            <a:r>
              <a:rPr lang="el-GR" dirty="0"/>
              <a:t>Σε δραστηριότητες διαφοροποίησης </a:t>
            </a:r>
            <a:r>
              <a:rPr lang="el-GR" dirty="0" smtClean="0"/>
              <a:t>προϊόντων</a:t>
            </a:r>
            <a:endParaRPr lang="el-GR" dirty="0"/>
          </a:p>
          <a:p>
            <a:r>
              <a:rPr lang="el-GR" dirty="0"/>
              <a:t>Προσδιορισμός συνθηκών για μαζική ενεργοποίηση των επιχειρήσεων σε δραστηριότητες καινοτομίας</a:t>
            </a:r>
          </a:p>
          <a:p>
            <a:r>
              <a:rPr lang="el-GR" dirty="0"/>
              <a:t>Διασύνδεση των δημοσίων επενδύσεων με παραγωγικές επενδύσεις για διαφοροποίηση / εξαγωγές. </a:t>
            </a:r>
            <a:r>
              <a:rPr lang="el-GR" dirty="0" err="1"/>
              <a:t>Στοχευμένες</a:t>
            </a:r>
            <a:r>
              <a:rPr lang="el-GR" dirty="0"/>
              <a:t> δημόσιες επενδύσεις για υψηλή μόχλευση ιδιωτικών επενδύσεων</a:t>
            </a:r>
            <a:r>
              <a:rPr lang="el-GR" dirty="0" smtClean="0"/>
              <a:t>.</a:t>
            </a:r>
          </a:p>
          <a:p>
            <a:r>
              <a:rPr lang="el-GR" dirty="0" smtClean="0"/>
              <a:t>Ορισμός</a:t>
            </a:r>
            <a:endParaRPr lang="el-GR" dirty="0"/>
          </a:p>
          <a:p>
            <a:pPr marL="0" indent="0">
              <a:buNone/>
            </a:pPr>
            <a:r>
              <a:rPr lang="el-GR" b="1" dirty="0"/>
              <a:t>Κριτήρια για τον ορισμό προτεραιοτήτων / ιεράρχηση κλάδων:</a:t>
            </a:r>
          </a:p>
          <a:p>
            <a:r>
              <a:rPr lang="el-GR" dirty="0"/>
              <a:t>Παραγωγική εξειδίκευση </a:t>
            </a:r>
            <a:r>
              <a:rPr lang="el-GR" dirty="0" err="1"/>
              <a:t>τςης</a:t>
            </a:r>
            <a:r>
              <a:rPr lang="el-GR" dirty="0"/>
              <a:t> περιοχής (συντελεστές εξειδίκευσης)</a:t>
            </a:r>
          </a:p>
          <a:p>
            <a:r>
              <a:rPr lang="el-GR" dirty="0"/>
              <a:t>Κρίσιμη μάζα (επιχειρήσεις, απασχόληση, ΑΠΑ, κερδοφορία)</a:t>
            </a:r>
          </a:p>
          <a:p>
            <a:r>
              <a:rPr lang="el-GR" dirty="0"/>
              <a:t>Δυναμικότητα κλάδου (μεταβολή απασχόλησης &amp; ΑΠΑ σε περίοδο κρίσης)</a:t>
            </a:r>
          </a:p>
          <a:p>
            <a:r>
              <a:rPr lang="el-GR" dirty="0"/>
              <a:t>Εξωστρέφεια (αγορές εσωτερικού / εξωτερικού)</a:t>
            </a:r>
          </a:p>
          <a:p>
            <a:r>
              <a:rPr lang="el-GR" dirty="0"/>
              <a:t>Ερευνητική δραστηριότητα (δαπάνες έρευνας επιχειρήσεων)</a:t>
            </a:r>
          </a:p>
          <a:p>
            <a:r>
              <a:rPr lang="el-GR" dirty="0"/>
              <a:t>Καινοτομία (πωλήσεις από νέα προϊόντα)</a:t>
            </a:r>
            <a:endParaRPr lang="en-US" dirty="0"/>
          </a:p>
        </p:txBody>
      </p:sp>
    </p:spTree>
    <p:extLst>
      <p:ext uri="{BB962C8B-B14F-4D97-AF65-F5344CB8AC3E}">
        <p14:creationId xmlns:p14="http://schemas.microsoft.com/office/powerpoint/2010/main" val="250698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Η οικονομική δραστηριότητα</a:t>
            </a:r>
            <a:endParaRPr lang="en-US" dirty="0"/>
          </a:p>
        </p:txBody>
      </p:sp>
      <p:sp>
        <p:nvSpPr>
          <p:cNvPr id="3" name="Content Placeholder 2"/>
          <p:cNvSpPr>
            <a:spLocks noGrp="1"/>
          </p:cNvSpPr>
          <p:nvPr>
            <p:ph idx="1"/>
          </p:nvPr>
        </p:nvSpPr>
        <p:spPr/>
        <p:txBody>
          <a:bodyPr/>
          <a:lstStyle/>
          <a:p>
            <a:pPr marL="0" indent="0">
              <a:buNone/>
            </a:pPr>
            <a:r>
              <a:rPr lang="el-GR" dirty="0" smtClean="0"/>
              <a:t>Στην Ελλάδα το οικοσύστημα της υγείας περιλαμβάνει :</a:t>
            </a:r>
          </a:p>
          <a:p>
            <a:r>
              <a:rPr lang="el-GR" dirty="0" smtClean="0"/>
              <a:t>φαρμακοβιομηχανίες,</a:t>
            </a:r>
          </a:p>
          <a:p>
            <a:r>
              <a:rPr lang="el-GR" dirty="0" smtClean="0"/>
              <a:t>υπηρεσίες υγείας, και</a:t>
            </a:r>
          </a:p>
          <a:p>
            <a:r>
              <a:rPr lang="el-GR" dirty="0" smtClean="0"/>
              <a:t>παραγωγή εξαρτημάτων και εξοπλισμού υγείας</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4</a:t>
            </a:fld>
            <a:endParaRPr lang="en-US" dirty="0"/>
          </a:p>
        </p:txBody>
      </p:sp>
      <p:sp>
        <p:nvSpPr>
          <p:cNvPr id="5" name="Date Placeholder 4"/>
          <p:cNvSpPr>
            <a:spLocks noGrp="1"/>
          </p:cNvSpPr>
          <p:nvPr>
            <p:ph type="dt" sz="half" idx="10"/>
          </p:nvPr>
        </p:nvSpPr>
        <p:spPr/>
        <p:txBody>
          <a:bodyPr/>
          <a:lstStyle/>
          <a:p>
            <a:fld id="{4BCAD7C9-2A5C-DD42-8F9D-2DFE4CD489CE}" type="datetime5">
              <a:rPr lang="en-US" smtClean="0"/>
              <a:t>27-Apr-16</a:t>
            </a:fld>
            <a:endParaRPr lang="en-US"/>
          </a:p>
        </p:txBody>
      </p:sp>
    </p:spTree>
    <p:extLst>
      <p:ext uri="{BB962C8B-B14F-4D97-AF65-F5344CB8AC3E}">
        <p14:creationId xmlns:p14="http://schemas.microsoft.com/office/powerpoint/2010/main" val="3890662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Είδη καινοτομίας</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smtClean="0"/>
              <a:t>Τεχνολογική </a:t>
            </a:r>
            <a:r>
              <a:rPr lang="el-GR" dirty="0"/>
              <a:t>καινοτομία</a:t>
            </a:r>
          </a:p>
          <a:p>
            <a:r>
              <a:rPr lang="el-GR" dirty="0" smtClean="0"/>
              <a:t>Ε</a:t>
            </a:r>
            <a:r>
              <a:rPr lang="el-GR" dirty="0"/>
              <a:t>&amp;Α </a:t>
            </a:r>
            <a:r>
              <a:rPr lang="el-GR" dirty="0" smtClean="0"/>
              <a:t>– </a:t>
            </a:r>
            <a:r>
              <a:rPr lang="el-GR" dirty="0"/>
              <a:t>IPR</a:t>
            </a:r>
          </a:p>
          <a:p>
            <a:r>
              <a:rPr lang="el-GR" dirty="0" smtClean="0"/>
              <a:t>Νέα </a:t>
            </a:r>
            <a:r>
              <a:rPr lang="el-GR" dirty="0"/>
              <a:t>τεχνολογία παραγωγής</a:t>
            </a:r>
          </a:p>
          <a:p>
            <a:r>
              <a:rPr lang="el-GR" dirty="0" smtClean="0"/>
              <a:t>Νέο </a:t>
            </a:r>
            <a:r>
              <a:rPr lang="el-GR" dirty="0"/>
              <a:t>προϊόν / </a:t>
            </a:r>
            <a:r>
              <a:rPr lang="el-GR" dirty="0" smtClean="0"/>
              <a:t>υπηρεσία</a:t>
            </a:r>
          </a:p>
          <a:p>
            <a:r>
              <a:rPr lang="el-GR" dirty="0" smtClean="0"/>
              <a:t>Καινοτομία </a:t>
            </a:r>
            <a:r>
              <a:rPr lang="el-GR" dirty="0"/>
              <a:t>εξοικονόμησης </a:t>
            </a:r>
            <a:r>
              <a:rPr lang="el-GR" smtClean="0"/>
              <a:t>–διεργασιών</a:t>
            </a:r>
            <a:endParaRPr lang="el-GR" dirty="0"/>
          </a:p>
          <a:p>
            <a:pPr marL="0" indent="0">
              <a:buNone/>
            </a:pPr>
            <a:r>
              <a:rPr lang="el-GR" dirty="0" smtClean="0"/>
              <a:t>Μη </a:t>
            </a:r>
            <a:r>
              <a:rPr lang="el-GR" dirty="0"/>
              <a:t>τεχνολογική </a:t>
            </a:r>
            <a:r>
              <a:rPr lang="el-GR" dirty="0" smtClean="0"/>
              <a:t>καινοτομία</a:t>
            </a:r>
          </a:p>
          <a:p>
            <a:r>
              <a:rPr lang="el-GR" dirty="0" smtClean="0"/>
              <a:t>Οργανωτική </a:t>
            </a:r>
            <a:r>
              <a:rPr lang="el-GR" dirty="0"/>
              <a:t>καινοτομία</a:t>
            </a:r>
          </a:p>
          <a:p>
            <a:r>
              <a:rPr lang="el-GR" dirty="0" smtClean="0"/>
              <a:t>Καινοτομία </a:t>
            </a:r>
            <a:r>
              <a:rPr lang="el-GR" dirty="0"/>
              <a:t>στο </a:t>
            </a:r>
            <a:r>
              <a:rPr lang="el-GR" dirty="0" smtClean="0"/>
              <a:t>επιχειρηματικό μοντέλο</a:t>
            </a:r>
            <a:endParaRPr lang="el-GR" dirty="0"/>
          </a:p>
          <a:p>
            <a:r>
              <a:rPr lang="el-GR" dirty="0" smtClean="0"/>
              <a:t>Νέο </a:t>
            </a:r>
            <a:r>
              <a:rPr lang="el-GR" dirty="0"/>
              <a:t>design</a:t>
            </a:r>
          </a:p>
          <a:p>
            <a:r>
              <a:rPr lang="el-GR" dirty="0" smtClean="0"/>
              <a:t>Νέος </a:t>
            </a:r>
            <a:r>
              <a:rPr lang="el-GR" dirty="0"/>
              <a:t>τρόπος marketing</a:t>
            </a:r>
          </a:p>
          <a:p>
            <a:pPr marL="0" indent="0">
              <a:buNone/>
            </a:pPr>
            <a:r>
              <a:rPr lang="el-GR" dirty="0"/>
              <a:t>Κοινωνική καινοτομία</a:t>
            </a:r>
          </a:p>
          <a:p>
            <a:r>
              <a:rPr lang="el-GR" dirty="0" smtClean="0"/>
              <a:t>Καινοτομία </a:t>
            </a:r>
            <a:r>
              <a:rPr lang="el-GR" dirty="0"/>
              <a:t>σε </a:t>
            </a:r>
            <a:r>
              <a:rPr lang="el-GR" dirty="0" err="1"/>
              <a:t>τεχνικο</a:t>
            </a:r>
            <a:r>
              <a:rPr lang="el-GR" dirty="0"/>
              <a:t>-</a:t>
            </a:r>
            <a:r>
              <a:rPr lang="el-GR" dirty="0" smtClean="0"/>
              <a:t>κοινωνικά συστήματα</a:t>
            </a:r>
            <a:endParaRPr lang="en-US" dirty="0"/>
          </a:p>
        </p:txBody>
      </p:sp>
    </p:spTree>
    <p:extLst>
      <p:ext uri="{BB962C8B-B14F-4D97-AF65-F5344CB8AC3E}">
        <p14:creationId xmlns:p14="http://schemas.microsoft.com/office/powerpoint/2010/main" val="30458614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Χρηματοδοτικά μέσα εφαρμογής</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Πρωτοεμφανιζόμενες επιχειρήσεις στην έρευνα</a:t>
            </a:r>
          </a:p>
          <a:p>
            <a:r>
              <a:rPr lang="el-GR" dirty="0" err="1" smtClean="0"/>
              <a:t>μΜΕ</a:t>
            </a:r>
            <a:r>
              <a:rPr lang="el-GR" dirty="0" smtClean="0"/>
              <a:t> </a:t>
            </a:r>
          </a:p>
          <a:p>
            <a:pPr lvl="1"/>
            <a:r>
              <a:rPr lang="el-GR" dirty="0" smtClean="0"/>
              <a:t>Βιομηχανική έρευνα</a:t>
            </a:r>
          </a:p>
          <a:p>
            <a:pPr lvl="1"/>
            <a:r>
              <a:rPr lang="el-GR" dirty="0" smtClean="0"/>
              <a:t>Πειραματική ανάπτυξη</a:t>
            </a:r>
          </a:p>
          <a:p>
            <a:pPr lvl="1"/>
            <a:r>
              <a:rPr lang="el-GR" dirty="0" smtClean="0"/>
              <a:t>Μεμονωμένα η σε ομάδες</a:t>
            </a:r>
          </a:p>
          <a:p>
            <a:r>
              <a:rPr lang="el-GR" dirty="0" smtClean="0"/>
              <a:t>Επιχειρήσεις ώριμα ερευνητικά αποτελέσματα – πρωτότυπο/πειραματική ανάπτυξη</a:t>
            </a:r>
          </a:p>
          <a:p>
            <a:r>
              <a:rPr lang="el-GR" dirty="0" smtClean="0"/>
              <a:t>Συνεργατικά σχήματα (επιχειρήσεις και ερευνητικοί οργανισμοί)</a:t>
            </a:r>
            <a:endParaRPr lang="en-US" dirty="0"/>
          </a:p>
        </p:txBody>
      </p:sp>
    </p:spTree>
    <p:extLst>
      <p:ext uri="{BB962C8B-B14F-4D97-AF65-F5344CB8AC3E}">
        <p14:creationId xmlns:p14="http://schemas.microsoft.com/office/powerpoint/2010/main" val="24546341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Προυπολογισμός</a:t>
            </a:r>
            <a:endParaRPr lang="en-US" dirty="0"/>
          </a:p>
        </p:txBody>
      </p:sp>
      <p:sp>
        <p:nvSpPr>
          <p:cNvPr id="3" name="Content Placeholder 2"/>
          <p:cNvSpPr>
            <a:spLocks noGrp="1"/>
          </p:cNvSpPr>
          <p:nvPr>
            <p:ph idx="1"/>
          </p:nvPr>
        </p:nvSpPr>
        <p:spPr/>
        <p:txBody>
          <a:bodyPr/>
          <a:lstStyle/>
          <a:p>
            <a:r>
              <a:rPr lang="el-GR" dirty="0" smtClean="0"/>
              <a:t>Άμεσα διαθέσιμα για όλους του ς τομές 280εκ</a:t>
            </a:r>
          </a:p>
          <a:p>
            <a:r>
              <a:rPr lang="el-GR" dirty="0" smtClean="0"/>
              <a:t>18% του συνολικού προϋπολογισμού</a:t>
            </a:r>
          </a:p>
          <a:p>
            <a:endParaRPr lang="el-GR" dirty="0"/>
          </a:p>
          <a:p>
            <a:r>
              <a:rPr lang="el-GR" dirty="0" smtClean="0"/>
              <a:t>~50 εκ Βιοεπιστήμες</a:t>
            </a:r>
            <a:r>
              <a:rPr lang="el-GR" dirty="0"/>
              <a:t>, Υγεία και Φάρμακα</a:t>
            </a:r>
            <a:endParaRPr lang="el-GR" dirty="0" smtClean="0"/>
          </a:p>
          <a:p>
            <a:endParaRPr lang="en-US" dirty="0"/>
          </a:p>
        </p:txBody>
      </p:sp>
    </p:spTree>
    <p:extLst>
      <p:ext uri="{BB962C8B-B14F-4D97-AF65-F5344CB8AC3E}">
        <p14:creationId xmlns:p14="http://schemas.microsoft.com/office/powerpoint/2010/main" val="16463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Δείκτης Βιομηχανικής Παραγωγής</a:t>
            </a:r>
            <a:endParaRPr lang="en-US" dirty="0"/>
          </a:p>
        </p:txBody>
      </p:sp>
      <p:sp>
        <p:nvSpPr>
          <p:cNvPr id="3" name="Content Placeholder 2"/>
          <p:cNvSpPr>
            <a:spLocks noGrp="1"/>
          </p:cNvSpPr>
          <p:nvPr>
            <p:ph idx="1"/>
          </p:nvPr>
        </p:nvSpPr>
        <p:spPr/>
        <p:txBody>
          <a:bodyPr/>
          <a:lstStyle/>
          <a:p>
            <a:r>
              <a:rPr lang="el-GR" dirty="0" smtClean="0"/>
              <a:t>Παρουσίασε τη μεγαλύτερη μέση ετήσια μεταβολή (13,6%) ανάμεσα στις χώρες της Ε.Ε. (μέσος όρος 4,4%) την περίοδο 2000-2008. </a:t>
            </a:r>
          </a:p>
          <a:p>
            <a:r>
              <a:rPr lang="el-GR" dirty="0" smtClean="0"/>
              <a:t>Την περίοδο της κρίσης, ο μέσος ρυθμός μεταβολής του δείκτη έπεσε στο 3,0%, το οποίο παραμένει ακόμα πάνω από τον μέσο όρο της Ε.Ε.27 (2,3%)</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5</a:t>
            </a:fld>
            <a:endParaRPr lang="en-US" dirty="0"/>
          </a:p>
        </p:txBody>
      </p:sp>
      <p:sp>
        <p:nvSpPr>
          <p:cNvPr id="5" name="Date Placeholder 4"/>
          <p:cNvSpPr>
            <a:spLocks noGrp="1"/>
          </p:cNvSpPr>
          <p:nvPr>
            <p:ph type="dt" sz="half" idx="10"/>
          </p:nvPr>
        </p:nvSpPr>
        <p:spPr/>
        <p:txBody>
          <a:bodyPr/>
          <a:lstStyle/>
          <a:p>
            <a:fld id="{FF1E85A1-048E-DB42-97DA-4580F9C7C39B}" type="datetime5">
              <a:rPr lang="en-US" smtClean="0"/>
              <a:t>27-Apr-16</a:t>
            </a:fld>
            <a:endParaRPr lang="en-US"/>
          </a:p>
        </p:txBody>
      </p:sp>
    </p:spTree>
    <p:extLst>
      <p:ext uri="{BB962C8B-B14F-4D97-AF65-F5344CB8AC3E}">
        <p14:creationId xmlns:p14="http://schemas.microsoft.com/office/powerpoint/2010/main" val="904986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Παραγωγή φαρμακοβιομηχανίας</a:t>
            </a:r>
            <a:endParaRPr lang="en-US" dirty="0"/>
          </a:p>
        </p:txBody>
      </p:sp>
      <p:sp>
        <p:nvSpPr>
          <p:cNvPr id="3" name="Content Placeholder 2"/>
          <p:cNvSpPr>
            <a:spLocks noGrp="1"/>
          </p:cNvSpPr>
          <p:nvPr>
            <p:ph idx="1"/>
          </p:nvPr>
        </p:nvSpPr>
        <p:spPr/>
        <p:txBody>
          <a:bodyPr>
            <a:normAutofit/>
          </a:bodyPr>
          <a:lstStyle/>
          <a:p>
            <a:pPr marL="0" indent="0">
              <a:buNone/>
            </a:pPr>
            <a:r>
              <a:rPr lang="el-GR" dirty="0" smtClean="0"/>
              <a:t>Μία από τις μεγαλύτερες αυξήσεις μεταξύ των υπολοίπων κλάδων της εγχώριας μεταποίησης και σε σύγκριση με την Ευρωπαϊκή Ένωση </a:t>
            </a:r>
          </a:p>
          <a:p>
            <a:r>
              <a:rPr lang="el-GR" dirty="0" smtClean="0"/>
              <a:t>0,2% της συνολικής ακαθάριστης προστιθέμενης αξίας το 2000 </a:t>
            </a:r>
          </a:p>
          <a:p>
            <a:r>
              <a:rPr lang="el-GR" dirty="0" smtClean="0"/>
              <a:t>0,5% το 2010, </a:t>
            </a:r>
          </a:p>
          <a:p>
            <a:r>
              <a:rPr lang="el-GR" dirty="0" smtClean="0"/>
              <a:t>υποχώρηση στα προ της κρίσης επίπεδα (0,3%) το 2011.</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6</a:t>
            </a:fld>
            <a:endParaRPr lang="en-US" dirty="0"/>
          </a:p>
        </p:txBody>
      </p:sp>
      <p:sp>
        <p:nvSpPr>
          <p:cNvPr id="5" name="Date Placeholder 4"/>
          <p:cNvSpPr>
            <a:spLocks noGrp="1"/>
          </p:cNvSpPr>
          <p:nvPr>
            <p:ph type="dt" sz="half" idx="10"/>
          </p:nvPr>
        </p:nvSpPr>
        <p:spPr/>
        <p:txBody>
          <a:bodyPr/>
          <a:lstStyle/>
          <a:p>
            <a:fld id="{1F4B824D-79A2-4B42-ADD7-3AEAC0419E14}" type="datetime5">
              <a:rPr lang="en-US" smtClean="0"/>
              <a:t>27-Apr-16</a:t>
            </a:fld>
            <a:endParaRPr lang="en-US"/>
          </a:p>
        </p:txBody>
      </p:sp>
    </p:spTree>
    <p:extLst>
      <p:ext uri="{BB962C8B-B14F-4D97-AF65-F5344CB8AC3E}">
        <p14:creationId xmlns:p14="http://schemas.microsoft.com/office/powerpoint/2010/main" val="2793700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a:t>
            </a:r>
            <a:r>
              <a:rPr lang="el-GR" dirty="0" smtClean="0"/>
              <a:t>λληνική φαρμακοβιομηχανία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t>Περίπου 100 επιχειρήσεις (παραγωγικές και εμπορικές) </a:t>
            </a:r>
          </a:p>
          <a:p>
            <a:r>
              <a:rPr lang="el-GR" dirty="0" smtClean="0"/>
              <a:t>ο κύριος κορμός δραστηριοποιείται στην παραγωγή </a:t>
            </a:r>
            <a:r>
              <a:rPr lang="el-GR" dirty="0" err="1" smtClean="0"/>
              <a:t>γενοσήμων</a:t>
            </a:r>
            <a:r>
              <a:rPr lang="el-GR" dirty="0" smtClean="0"/>
              <a:t> φαρμακευτικών προϊόντων με εμπορική ονομασία </a:t>
            </a:r>
          </a:p>
          <a:p>
            <a:r>
              <a:rPr lang="el-GR" dirty="0" smtClean="0"/>
              <a:t>αποθήκευση και διανομή φαρμάκων περιλαμβάνει περίπου 120 φαρμακαποθήκες και 25 συνεταιρισμούς φαρμακοποιών. </a:t>
            </a:r>
          </a:p>
          <a:p>
            <a:r>
              <a:rPr lang="el-GR" dirty="0" smtClean="0"/>
              <a:t>11.000 περίπου ιδιωτικά φαρμακεία, καθώς και από τα φαρμακεία του ΙΚΑ</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7</a:t>
            </a:fld>
            <a:endParaRPr lang="en-US" dirty="0"/>
          </a:p>
        </p:txBody>
      </p:sp>
      <p:sp>
        <p:nvSpPr>
          <p:cNvPr id="5" name="Date Placeholder 4"/>
          <p:cNvSpPr>
            <a:spLocks noGrp="1"/>
          </p:cNvSpPr>
          <p:nvPr>
            <p:ph type="dt" sz="half" idx="10"/>
          </p:nvPr>
        </p:nvSpPr>
        <p:spPr/>
        <p:txBody>
          <a:bodyPr/>
          <a:lstStyle/>
          <a:p>
            <a:fld id="{C87FD509-0F5D-4345-BB05-B3F04054A75B}" type="datetime5">
              <a:rPr lang="en-US" smtClean="0"/>
              <a:t>27-Apr-16</a:t>
            </a:fld>
            <a:endParaRPr lang="en-US"/>
          </a:p>
        </p:txBody>
      </p:sp>
    </p:spTree>
    <p:extLst>
      <p:ext uri="{BB962C8B-B14F-4D97-AF65-F5344CB8AC3E}">
        <p14:creationId xmlns:p14="http://schemas.microsoft.com/office/powerpoint/2010/main" val="315897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t>
            </a:r>
            <a:r>
              <a:rPr lang="el-GR" dirty="0" err="1" smtClean="0"/>
              <a:t>πηρεσίες</a:t>
            </a:r>
            <a:r>
              <a:rPr lang="el-GR" dirty="0" smtClean="0"/>
              <a:t> υγείας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a:t>Δ</a:t>
            </a:r>
            <a:r>
              <a:rPr lang="el-GR" dirty="0" smtClean="0"/>
              <a:t>ημόσιο σύστημα και επιχειρήσεις παροχής πρωτοβάθμιας και δευτεροβάθμιας φροντίδας υγείας. Οι επιχειρήσεις παροχής υπηρεσιών πρωτοβάθμιας φροντίδας υγείας περιλαμβάνουν</a:t>
            </a:r>
            <a:r>
              <a:rPr lang="el-GR" dirty="0"/>
              <a:t>:</a:t>
            </a:r>
            <a:endParaRPr lang="el-GR" dirty="0" smtClean="0"/>
          </a:p>
          <a:p>
            <a:r>
              <a:rPr lang="el-GR" dirty="0" smtClean="0"/>
              <a:t>400 ιδιωτικά διαγνωστικά κέντρα, καθώς και εξωτερικά ιατρεία πολλών ιδιωτικών κλινικών</a:t>
            </a:r>
          </a:p>
          <a:p>
            <a:r>
              <a:rPr lang="el-GR" dirty="0" smtClean="0"/>
              <a:t>313 δημόσια και ιδιωτικά θεραπευτήρια συνολικής δυναμικότητας 54.704 κλινών. Εξ αυτών, τα </a:t>
            </a:r>
          </a:p>
          <a:p>
            <a:pPr lvl="1"/>
            <a:r>
              <a:rPr lang="el-GR" dirty="0" smtClean="0"/>
              <a:t>143 ήταν δημόσια νοσοκομεία, τα </a:t>
            </a:r>
          </a:p>
          <a:p>
            <a:pPr lvl="1"/>
            <a:r>
              <a:rPr lang="el-GR" dirty="0" smtClean="0"/>
              <a:t>166 ιδιωτικά και τα </a:t>
            </a:r>
          </a:p>
          <a:p>
            <a:pPr lvl="1"/>
            <a:r>
              <a:rPr lang="el-GR" dirty="0" smtClean="0"/>
              <a:t>5 νομικά πρόσωπα ιδιωτικού δικαίου </a:t>
            </a:r>
          </a:p>
          <a:p>
            <a:pPr lvl="1"/>
            <a:r>
              <a:rPr lang="el-GR" dirty="0" smtClean="0"/>
              <a:t>(70,0%) των διαθέσιμων νοσοκομειακών κλινών ανήκει στο δημόσιο τομέα. </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8</a:t>
            </a:fld>
            <a:endParaRPr lang="en-US" dirty="0"/>
          </a:p>
        </p:txBody>
      </p:sp>
      <p:sp>
        <p:nvSpPr>
          <p:cNvPr id="5" name="Date Placeholder 4"/>
          <p:cNvSpPr>
            <a:spLocks noGrp="1"/>
          </p:cNvSpPr>
          <p:nvPr>
            <p:ph type="dt" sz="half" idx="10"/>
          </p:nvPr>
        </p:nvSpPr>
        <p:spPr/>
        <p:txBody>
          <a:bodyPr/>
          <a:lstStyle/>
          <a:p>
            <a:fld id="{163EC2F4-6D2C-C44E-B61B-C13AE8823254}" type="datetime5">
              <a:rPr lang="en-US" smtClean="0"/>
              <a:t>27-Apr-16</a:t>
            </a:fld>
            <a:endParaRPr lang="en-US"/>
          </a:p>
        </p:txBody>
      </p:sp>
    </p:spTree>
    <p:extLst>
      <p:ext uri="{BB962C8B-B14F-4D97-AF65-F5344CB8AC3E}">
        <p14:creationId xmlns:p14="http://schemas.microsoft.com/office/powerpoint/2010/main" val="2975265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t>
            </a:r>
            <a:r>
              <a:rPr lang="el-GR" dirty="0" err="1" smtClean="0"/>
              <a:t>αραγωγής</a:t>
            </a:r>
            <a:r>
              <a:rPr lang="el-GR" dirty="0" smtClean="0"/>
              <a:t> εξαρτημάτων και εξοπλισμού υγείας </a:t>
            </a:r>
            <a:endParaRPr lang="en-US" dirty="0"/>
          </a:p>
        </p:txBody>
      </p:sp>
      <p:sp>
        <p:nvSpPr>
          <p:cNvPr id="3" name="Content Placeholder 2"/>
          <p:cNvSpPr>
            <a:spLocks noGrp="1"/>
          </p:cNvSpPr>
          <p:nvPr>
            <p:ph idx="1"/>
          </p:nvPr>
        </p:nvSpPr>
        <p:spPr/>
        <p:txBody>
          <a:bodyPr>
            <a:normAutofit fontScale="92500" lnSpcReduction="10000"/>
          </a:bodyPr>
          <a:lstStyle/>
          <a:p>
            <a:r>
              <a:rPr lang="el-GR" dirty="0"/>
              <a:t>Π</a:t>
            </a:r>
            <a:r>
              <a:rPr lang="el-GR" dirty="0" smtClean="0"/>
              <a:t>ερισσότερες από 300 επιχειρήσεις παραγωγής και εμπορίας:</a:t>
            </a:r>
          </a:p>
          <a:p>
            <a:pPr lvl="1"/>
            <a:r>
              <a:rPr lang="el-GR" dirty="0" smtClean="0"/>
              <a:t>επιστημονικών και ιατρικών μηχανημάτων διαγνωστικών μηχανημάτων </a:t>
            </a:r>
          </a:p>
          <a:p>
            <a:pPr lvl="1"/>
            <a:r>
              <a:rPr lang="el-GR" dirty="0" smtClean="0"/>
              <a:t>αντιδραστηρίων </a:t>
            </a:r>
          </a:p>
          <a:p>
            <a:pPr lvl="1"/>
            <a:r>
              <a:rPr lang="el-GR" dirty="0" smtClean="0"/>
              <a:t>ενεργών καρδιολογικών </a:t>
            </a:r>
            <a:r>
              <a:rPr lang="el-GR" dirty="0" err="1" smtClean="0"/>
              <a:t>εμφυτευμάτων</a:t>
            </a:r>
            <a:endParaRPr lang="el-GR" dirty="0" smtClean="0"/>
          </a:p>
          <a:p>
            <a:pPr lvl="1"/>
            <a:r>
              <a:rPr lang="el-GR" dirty="0" smtClean="0"/>
              <a:t>εμφυτεύσιμου ορθοπεδικού υλικού </a:t>
            </a:r>
          </a:p>
          <a:p>
            <a:pPr lvl="1"/>
            <a:r>
              <a:rPr lang="el-GR" dirty="0" smtClean="0"/>
              <a:t>ειδών χειρουργικής και επεμβατικής ιατρικής</a:t>
            </a:r>
          </a:p>
          <a:p>
            <a:pPr lvl="1"/>
            <a:r>
              <a:rPr lang="el-GR" dirty="0" smtClean="0"/>
              <a:t>απεικονιστικών ιατρικών μηχανημάτων </a:t>
            </a:r>
          </a:p>
          <a:p>
            <a:pPr lvl="1"/>
            <a:r>
              <a:rPr lang="el-GR" dirty="0" smtClean="0"/>
              <a:t>αναλώσιμου υγειονομικού υλικού.</a:t>
            </a:r>
            <a:endParaRPr lang="en-US" dirty="0"/>
          </a:p>
        </p:txBody>
      </p:sp>
      <p:sp>
        <p:nvSpPr>
          <p:cNvPr id="4" name="Slide Number Placeholder 3"/>
          <p:cNvSpPr>
            <a:spLocks noGrp="1"/>
          </p:cNvSpPr>
          <p:nvPr>
            <p:ph type="sldNum" sz="quarter" idx="12"/>
          </p:nvPr>
        </p:nvSpPr>
        <p:spPr/>
        <p:txBody>
          <a:bodyPr/>
          <a:lstStyle/>
          <a:p>
            <a:fld id="{53666E14-5165-954C-A197-E19131D12C4C}" type="slidenum">
              <a:rPr lang="en-US" smtClean="0"/>
              <a:t>9</a:t>
            </a:fld>
            <a:endParaRPr lang="en-US" dirty="0"/>
          </a:p>
        </p:txBody>
      </p:sp>
      <p:sp>
        <p:nvSpPr>
          <p:cNvPr id="5" name="Date Placeholder 4"/>
          <p:cNvSpPr>
            <a:spLocks noGrp="1"/>
          </p:cNvSpPr>
          <p:nvPr>
            <p:ph type="dt" sz="half" idx="10"/>
          </p:nvPr>
        </p:nvSpPr>
        <p:spPr/>
        <p:txBody>
          <a:bodyPr/>
          <a:lstStyle/>
          <a:p>
            <a:fld id="{B7F7CB88-84B6-6848-8434-36151C7E0D07}" type="datetime5">
              <a:rPr lang="en-US" smtClean="0"/>
              <a:t>27-Apr-16</a:t>
            </a:fld>
            <a:endParaRPr lang="en-US"/>
          </a:p>
        </p:txBody>
      </p:sp>
    </p:spTree>
    <p:extLst>
      <p:ext uri="{BB962C8B-B14F-4D97-AF65-F5344CB8AC3E}">
        <p14:creationId xmlns:p14="http://schemas.microsoft.com/office/powerpoint/2010/main" val="1488998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256</TotalTime>
  <Words>2814</Words>
  <Application>Microsoft Macintosh PowerPoint</Application>
  <PresentationFormat>On-screen Show (4:3)</PresentationFormat>
  <Paragraphs>420</Paragraphs>
  <Slides>42</Slides>
  <Notes>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Times New Roman</vt:lpstr>
      <vt:lpstr>Office Theme</vt:lpstr>
      <vt:lpstr> Περιγραφή Τομέα Προτεραιότητας Υγεία και Φάρμακα</vt:lpstr>
      <vt:lpstr>PowerPoint Presentation</vt:lpstr>
      <vt:lpstr>Συμμετοχή στην Πλατφόρμα Καινοτομίας «Υγεία &amp; Φάρμακα» (24-1-2014) </vt:lpstr>
      <vt:lpstr>Η οικονομική δραστηριότητα</vt:lpstr>
      <vt:lpstr>Δείκτης Βιομηχανικής Παραγωγής</vt:lpstr>
      <vt:lpstr>Παραγωγή φαρμακοβιομηχανίας</vt:lpstr>
      <vt:lpstr>Ελληνική φαρμακοβιομηχανία </vt:lpstr>
      <vt:lpstr>Yπηρεσίες υγείας </vt:lpstr>
      <vt:lpstr>Pαραγωγής εξαρτημάτων και εξοπλισμού υγείας </vt:lpstr>
      <vt:lpstr>Ερευνητική δραστηριότητα</vt:lpstr>
      <vt:lpstr>Δραστηριότητα των επιχειρήσεων στην έρευνα και καινοτομία</vt:lpstr>
      <vt:lpstr>Δαπάνες Ε&amp;Α</vt:lpstr>
      <vt:lpstr>Ε&amp;Α στις επιχειρήσεις</vt:lpstr>
      <vt:lpstr>Δημόσιο ερευνητικό δυναμικό</vt:lpstr>
      <vt:lpstr>Συμμετοχή στο 7ο ΠΠ</vt:lpstr>
      <vt:lpstr>Ευρωπαϊκό Συμβούλιο Έρευνας - ERC</vt:lpstr>
      <vt:lpstr>Επιστημονικές Δημοσιεύσεις </vt:lpstr>
      <vt:lpstr>Δυνατά σημεία</vt:lpstr>
      <vt:lpstr>Αδύναμα σημεία</vt:lpstr>
      <vt:lpstr>Ευκαιρίες </vt:lpstr>
      <vt:lpstr>Απειλές</vt:lpstr>
      <vt:lpstr>Φαρμακευτικά προϊόντα και ιατρικές τεχνολογίες</vt:lpstr>
      <vt:lpstr>Συστήματα, εφαρμογές και υπηρεσίες στο χώρο της υγείας</vt:lpstr>
      <vt:lpstr>Διεύρυνση των αλυσίδων αξίας με ανάπτυξη αμφίδρομων διασυνδέσεων</vt:lpstr>
      <vt:lpstr>Σύνδεση με τον Οδικό Χάρτη Ερευνητικών Υποδομών</vt:lpstr>
      <vt:lpstr>Ειδικοί στόχοι</vt:lpstr>
      <vt:lpstr>Παρουσίαση τελικών στόχων της συντονιστικής ομάδας</vt:lpstr>
      <vt:lpstr>Eπιχειρηματική ανακάλυψη</vt:lpstr>
      <vt:lpstr>Κύριοι στόχοι</vt:lpstr>
      <vt:lpstr>Λειτουργία της διαδικασίας επιχειρηματικής ανακάλυψης</vt:lpstr>
      <vt:lpstr>Ειδικοί στόχοι</vt:lpstr>
      <vt:lpstr>Συνοπτικά</vt:lpstr>
      <vt:lpstr>Έργο της συντονιστικής ομάδας (Ι) </vt:lpstr>
      <vt:lpstr>Έργο της συντονιστικής ομάδας (ΙΙ)</vt:lpstr>
      <vt:lpstr>Διαδικασία τεσσάρων σταδίων</vt:lpstr>
      <vt:lpstr>Μεθοδολογία αξιολόγησης υφιστάμενων και νέων δράσεων</vt:lpstr>
      <vt:lpstr>Προσδιορισμός μορφής/τεκμηρίωσης προτεινόμενων δράσεων</vt:lpstr>
      <vt:lpstr>(μερικά) κριτήρια αξιολόγησης</vt:lpstr>
      <vt:lpstr>PowerPoint Presentation</vt:lpstr>
      <vt:lpstr>Είδη καινοτομίας</vt:lpstr>
      <vt:lpstr>Χρηματοδοτικά μέσα εφαρμογής</vt:lpstr>
      <vt:lpstr>Προυπολογισμός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Vassilis Stamatopoulos</dc:creator>
  <cp:lastModifiedBy>Microsoft Office User</cp:lastModifiedBy>
  <cp:revision>63</cp:revision>
  <dcterms:created xsi:type="dcterms:W3CDTF">2016-04-20T17:50:19Z</dcterms:created>
  <dcterms:modified xsi:type="dcterms:W3CDTF">2016-04-27T16:00:43Z</dcterms:modified>
</cp:coreProperties>
</file>