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85" r:id="rId3"/>
    <p:sldId id="260" r:id="rId4"/>
    <p:sldId id="258" r:id="rId5"/>
    <p:sldId id="257" r:id="rId6"/>
    <p:sldId id="259" r:id="rId7"/>
    <p:sldId id="274" r:id="rId8"/>
    <p:sldId id="261" r:id="rId9"/>
    <p:sldId id="281" r:id="rId10"/>
    <p:sldId id="262" r:id="rId11"/>
    <p:sldId id="282" r:id="rId12"/>
    <p:sldId id="263" r:id="rId13"/>
    <p:sldId id="284" r:id="rId14"/>
    <p:sldId id="283" r:id="rId15"/>
    <p:sldId id="264" r:id="rId16"/>
    <p:sldId id="280" r:id="rId17"/>
    <p:sldId id="265" r:id="rId18"/>
    <p:sldId id="279" r:id="rId19"/>
    <p:sldId id="266" r:id="rId20"/>
    <p:sldId id="278" r:id="rId21"/>
    <p:sldId id="267" r:id="rId22"/>
    <p:sldId id="277" r:id="rId23"/>
    <p:sldId id="268" r:id="rId24"/>
    <p:sldId id="276" r:id="rId25"/>
    <p:sldId id="269" r:id="rId26"/>
    <p:sldId id="275" r:id="rId27"/>
    <p:sldId id="270" r:id="rId28"/>
    <p:sldId id="271" r:id="rId29"/>
    <p:sldId id="272" r:id="rId30"/>
    <p:sldId id="286" r:id="rId31"/>
    <p:sldId id="288" r:id="rId32"/>
    <p:sldId id="287" r:id="rId33"/>
    <p:sldId id="27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snapToGrid="0" snapToObjects="1">
      <p:cViewPr>
        <p:scale>
          <a:sx n="94" d="100"/>
          <a:sy n="94" d="100"/>
        </p:scale>
        <p:origin x="2160"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localhost/Users/vassilis/Desktop/Workbook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Sheet1!$A$2:$A$15</c:f>
              <c:strCache>
                <c:ptCount val="14"/>
                <c:pt idx="0">
                  <c:v>Ανάπτυξη διεθνώς ανταγωνιστικών φαρμακευτικών προϊόντων, λειτουργικών τροφίμων και καλλυντικών βασισμένων στην εγχώρια χλωρίδα</c:v>
                </c:pt>
                <c:pt idx="1">
                  <c:v>Ανάπτυξη νέων μορφών χορήγησης φαρμάκων και βελτίωση μορφοποίησης φαρμάκων</c:v>
                </c:pt>
                <c:pt idx="2">
                  <c:v>Ανάπτυξη νέων φαρμάκων, εστιασμένες δραστηριότητες έρευνας στα πρώτα στάδια παραγωγής φαρμάκων</c:v>
                </c:pt>
                <c:pt idx="3">
                  <c:v>Ανάπτυξη εξατομικευμένων θεραπευτικών προσεγγίσεων</c:v>
                </c:pt>
                <c:pt idx="4">
                  <c:v>Ανάπτυξη ζωικών μοντέλων ανθρώπινων ασθενειών για προ-κλινικές δοκιμές φαρμάκων</c:v>
                </c:pt>
                <c:pt idx="5">
                  <c:v>Συνδυασμοί φαρμάκων, και συνδυασμοί τρόπου χορήγησης φαρμάκων</c:v>
                </c:pt>
                <c:pt idx="6">
                  <c:v>Ανάδειξη και επιβεβαίωση νέων θεραπευτικών στόχων και βιοδεικτών</c:v>
                </c:pt>
                <c:pt idx="7">
                  <c:v>Κατανόηση μηχανισμών ασθενειών και χαρτογράφηση παθογένεσης ασθενειών.</c:v>
                </c:pt>
                <c:pt idx="8">
                  <c:v>Ανάπτυξη καινοτόμων προϊόντων και εφαρμογών με ψηφιακό περιεχόμενο, όπως κινητές εφαρμογές και βιοαισθητήρες και ανάπτυξη εύχρηστων, διαγνωστικών μεθόδων</c:v>
                </c:pt>
                <c:pt idx="9">
                  <c:v>Βιοπληροφορική - Big data analytics.</c:v>
                </c:pt>
                <c:pt idx="10">
                  <c:v>Προηγμένα μικρο / νανο βιοϊατρικά συστήματα και συσκευές</c:v>
                </c:pt>
                <c:pt idx="11">
                  <c:v>Ανάπτυξη νέων προ-κλινικών μοντέλων ασθενειών</c:v>
                </c:pt>
                <c:pt idx="12">
                  <c:v>Βιο-απεικόνιση</c:v>
                </c:pt>
                <c:pt idx="13">
                  <c:v>Ανάπτυξη καινοτόμων υπηρεσιών τηλεϊατρικής και εξειδικευμένων, καινοτόμων υπηρεσιών για τη φροντίδα ειδικών ομάδων του πληθυσμού, των ηλικιωμένων και την ενίσχυση του ιατρικού τουρισμού</c:v>
                </c:pt>
              </c:strCache>
            </c:strRef>
          </c:cat>
          <c:val>
            <c:numRef>
              <c:f>Sheet1!$B$2:$B$15</c:f>
              <c:numCache>
                <c:formatCode>General</c:formatCode>
                <c:ptCount val="14"/>
                <c:pt idx="0">
                  <c:v>4.0</c:v>
                </c:pt>
                <c:pt idx="1">
                  <c:v>3.0</c:v>
                </c:pt>
                <c:pt idx="2">
                  <c:v>3.0</c:v>
                </c:pt>
                <c:pt idx="3">
                  <c:v>3.0</c:v>
                </c:pt>
                <c:pt idx="4">
                  <c:v>2.0</c:v>
                </c:pt>
                <c:pt idx="5">
                  <c:v>1.0</c:v>
                </c:pt>
                <c:pt idx="6">
                  <c:v>1.0</c:v>
                </c:pt>
                <c:pt idx="7">
                  <c:v>1.0</c:v>
                </c:pt>
                <c:pt idx="8">
                  <c:v>1.0</c:v>
                </c:pt>
                <c:pt idx="9">
                  <c:v>1.0</c:v>
                </c:pt>
                <c:pt idx="10">
                  <c:v>1.0</c:v>
                </c:pt>
              </c:numCache>
            </c:numRef>
          </c:val>
        </c:ser>
        <c:dLbls>
          <c:showLegendKey val="0"/>
          <c:showVal val="0"/>
          <c:showCatName val="0"/>
          <c:showSerName val="0"/>
          <c:showPercent val="0"/>
          <c:showBubbleSize val="0"/>
        </c:dLbls>
        <c:gapWidth val="182"/>
        <c:axId val="-2137630928"/>
        <c:axId val="-2137111248"/>
      </c:barChart>
      <c:catAx>
        <c:axId val="-21376309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2137111248"/>
        <c:crosses val="autoZero"/>
        <c:auto val="1"/>
        <c:lblAlgn val="ctr"/>
        <c:lblOffset val="100"/>
        <c:noMultiLvlLbl val="0"/>
      </c:catAx>
      <c:valAx>
        <c:axId val="-2137111248"/>
        <c:scaling>
          <c:orientation val="minMax"/>
        </c:scaling>
        <c:delete val="0"/>
        <c:axPos val="b"/>
        <c:majorGridlines>
          <c:spPr>
            <a:ln w="9525" cap="flat" cmpd="sng" algn="ctr">
              <a:solidFill>
                <a:schemeClr val="tx1">
                  <a:lumMod val="15000"/>
                  <a:lumOff val="85000"/>
                </a:schemeClr>
              </a:solidFill>
              <a:round/>
            </a:ln>
            <a:effectLst/>
          </c:spPr>
        </c:majorGridlines>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7630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825396-857B-3D4D-8BC0-70DCD90EF2D1}"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284215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825396-857B-3D4D-8BC0-70DCD90EF2D1}"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29344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825396-857B-3D4D-8BC0-70DCD90EF2D1}"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41265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825396-857B-3D4D-8BC0-70DCD90EF2D1}"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604415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825396-857B-3D4D-8BC0-70DCD90EF2D1}"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61334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825396-857B-3D4D-8BC0-70DCD90EF2D1}" type="datetimeFigureOut">
              <a:rPr lang="en-US" smtClean="0"/>
              <a:t>5/19/16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32325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825396-857B-3D4D-8BC0-70DCD90EF2D1}" type="datetimeFigureOut">
              <a:rPr lang="en-US" smtClean="0"/>
              <a:t>5/19/16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641515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825396-857B-3D4D-8BC0-70DCD90EF2D1}" type="datetimeFigureOut">
              <a:rPr lang="en-US" smtClean="0"/>
              <a:t>5/19/16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58147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25396-857B-3D4D-8BC0-70DCD90EF2D1}" type="datetimeFigureOut">
              <a:rPr lang="en-US" smtClean="0"/>
              <a:t>5/19/16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3659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25396-857B-3D4D-8BC0-70DCD90EF2D1}" type="datetimeFigureOut">
              <a:rPr lang="en-US" smtClean="0"/>
              <a:t>5/19/16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166836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25396-857B-3D4D-8BC0-70DCD90EF2D1}" type="datetimeFigureOut">
              <a:rPr lang="en-US" smtClean="0"/>
              <a:t>5/19/16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173B5E-3460-7E4B-9811-4A034F926029}" type="slidenum">
              <a:rPr lang="en-US" smtClean="0"/>
              <a:t>‹#›</a:t>
            </a:fld>
            <a:endParaRPr lang="en-US"/>
          </a:p>
        </p:txBody>
      </p:sp>
    </p:spTree>
    <p:extLst>
      <p:ext uri="{BB962C8B-B14F-4D97-AF65-F5344CB8AC3E}">
        <p14:creationId xmlns:p14="http://schemas.microsoft.com/office/powerpoint/2010/main" val="4657349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25396-857B-3D4D-8BC0-70DCD90EF2D1}" type="datetimeFigureOut">
              <a:rPr lang="en-US" smtClean="0"/>
              <a:t>5/19/16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73B5E-3460-7E4B-9811-4A034F926029}" type="slidenum">
              <a:rPr lang="en-US" smtClean="0"/>
              <a:t>‹#›</a:t>
            </a:fld>
            <a:endParaRPr lang="en-US"/>
          </a:p>
        </p:txBody>
      </p:sp>
    </p:spTree>
    <p:extLst>
      <p:ext uri="{BB962C8B-B14F-4D97-AF65-F5344CB8AC3E}">
        <p14:creationId xmlns:p14="http://schemas.microsoft.com/office/powerpoint/2010/main" val="426711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2800" dirty="0" err="1"/>
              <a:t>Προτεραιοποίηση</a:t>
            </a:r>
            <a:r>
              <a:rPr lang="el-GR" sz="2800" dirty="0"/>
              <a:t> και τεκμηρίωση δραστηριοτήτων της πλατφόρμας Ευφυούς Εξειδίκευσης «</a:t>
            </a:r>
            <a:r>
              <a:rPr lang="el-GR" sz="2800" dirty="0" err="1"/>
              <a:t>Βιοεπιστήμες</a:t>
            </a:r>
            <a:r>
              <a:rPr lang="el-GR" sz="2800" dirty="0"/>
              <a:t>, Υγεία και Φάρμακα»</a:t>
            </a:r>
            <a:endParaRPr lang="en-US" sz="2800" dirty="0"/>
          </a:p>
        </p:txBody>
      </p:sp>
      <p:sp>
        <p:nvSpPr>
          <p:cNvPr id="3" name="Subtitle 2"/>
          <p:cNvSpPr>
            <a:spLocks noGrp="1"/>
          </p:cNvSpPr>
          <p:nvPr>
            <p:ph type="subTitle" idx="1"/>
          </p:nvPr>
        </p:nvSpPr>
        <p:spPr/>
        <p:txBody>
          <a:bodyPr>
            <a:normAutofit fontScale="92500" lnSpcReduction="20000"/>
          </a:bodyPr>
          <a:lstStyle/>
          <a:p>
            <a:endParaRPr lang="el-GR" dirty="0"/>
          </a:p>
          <a:p>
            <a:r>
              <a:rPr lang="el-GR" dirty="0" smtClean="0"/>
              <a:t>Δεύτερη συνάντηση </a:t>
            </a:r>
            <a:r>
              <a:rPr lang="el-GR" dirty="0"/>
              <a:t>της συμβουλευτικής ομάδας εργασίας της πλατφόρμας </a:t>
            </a:r>
          </a:p>
          <a:p>
            <a:r>
              <a:rPr lang="el-GR" dirty="0"/>
              <a:t>«</a:t>
            </a:r>
            <a:r>
              <a:rPr lang="el-GR" dirty="0" err="1"/>
              <a:t>Βιοεπιστήμες</a:t>
            </a:r>
            <a:r>
              <a:rPr lang="el-GR" dirty="0"/>
              <a:t>, Υγεία και Φάρμακα»</a:t>
            </a:r>
          </a:p>
          <a:p>
            <a:r>
              <a:rPr lang="el-GR" dirty="0"/>
              <a:t>Πέμπτη </a:t>
            </a:r>
            <a:r>
              <a:rPr lang="el-GR" dirty="0" smtClean="0"/>
              <a:t>19/05/2016</a:t>
            </a:r>
            <a:endParaRPr lang="el-GR" dirty="0"/>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427572" y="1122363"/>
            <a:ext cx="2288855" cy="987425"/>
          </a:xfrm>
          <a:prstGeom prst="rect">
            <a:avLst/>
          </a:prstGeom>
          <a:extLst>
            <a:ext uri="{FAA26D3D-D897-4be2-8F04-BA451C77F1D7}">
              <ma14:placeholderFlag xmlns:ma14="http://schemas.microsoft.com/office/mac/drawingml/2011/main"/>
            </a:ext>
          </a:extLst>
        </p:spPr>
      </p:pic>
    </p:spTree>
    <p:extLst>
      <p:ext uri="{BB962C8B-B14F-4D97-AF65-F5344CB8AC3E}">
        <p14:creationId xmlns:p14="http://schemas.microsoft.com/office/powerpoint/2010/main" val="1454272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419097" cy="1325563"/>
          </a:xfrm>
        </p:spPr>
        <p:txBody>
          <a:bodyPr>
            <a:noAutofit/>
          </a:bodyPr>
          <a:lstStyle/>
          <a:p>
            <a:r>
              <a:rPr lang="el-GR" sz="2800" dirty="0"/>
              <a:t>Ανάπτυξη νέων φαρμάκων, εστιασμένες δραστηριότητες έρευνας στα πρώτα στάδια παραγωγής φαρμάκων</a:t>
            </a:r>
            <a:endParaRPr lang="en-US" sz="2800" dirty="0"/>
          </a:p>
        </p:txBody>
      </p:sp>
      <p:sp>
        <p:nvSpPr>
          <p:cNvPr id="3" name="Content Placeholder 2"/>
          <p:cNvSpPr>
            <a:spLocks noGrp="1"/>
          </p:cNvSpPr>
          <p:nvPr>
            <p:ph idx="1"/>
          </p:nvPr>
        </p:nvSpPr>
        <p:spPr/>
        <p:txBody>
          <a:bodyPr>
            <a:normAutofit fontScale="85000" lnSpcReduction="20000"/>
          </a:bodyPr>
          <a:lstStyle/>
          <a:p>
            <a:r>
              <a:rPr lang="el-GR" dirty="0" smtClean="0"/>
              <a:t>Περιγραφή</a:t>
            </a:r>
          </a:p>
          <a:p>
            <a:pPr lvl="1"/>
            <a:r>
              <a:rPr lang="el-GR" dirty="0"/>
              <a:t>Η χρήση τεχνολογιών </a:t>
            </a:r>
            <a:r>
              <a:rPr lang="el-GR" dirty="0" err="1"/>
              <a:t>χημειοπληροφορικής</a:t>
            </a:r>
            <a:r>
              <a:rPr lang="el-GR" dirty="0"/>
              <a:t> και </a:t>
            </a:r>
            <a:r>
              <a:rPr lang="el-GR" dirty="0" err="1"/>
              <a:t>βιοπληροφορικής</a:t>
            </a:r>
            <a:r>
              <a:rPr lang="el-GR" dirty="0"/>
              <a:t> για την ανάπτυξη ή/και την </a:t>
            </a:r>
            <a:r>
              <a:rPr lang="el-GR" dirty="0" err="1"/>
              <a:t>επαναστοχευση</a:t>
            </a:r>
            <a:r>
              <a:rPr lang="el-GR" dirty="0"/>
              <a:t> φαρμάκων, καθώς και η περαιτέρω αξιολόγηση τους με καινοτόμες in </a:t>
            </a:r>
            <a:r>
              <a:rPr lang="el-GR" dirty="0" err="1"/>
              <a:t>silico</a:t>
            </a:r>
            <a:r>
              <a:rPr lang="el-GR" dirty="0"/>
              <a:t>, in </a:t>
            </a:r>
            <a:r>
              <a:rPr lang="el-GR" dirty="0" err="1"/>
              <a:t>vitro</a:t>
            </a:r>
            <a:r>
              <a:rPr lang="el-GR" dirty="0"/>
              <a:t> και in </a:t>
            </a:r>
            <a:r>
              <a:rPr lang="el-GR" dirty="0" err="1"/>
              <a:t>vivo</a:t>
            </a:r>
            <a:r>
              <a:rPr lang="el-GR" dirty="0"/>
              <a:t> δοκιμασίες (τόσο για μικρά μόρια, όσο και για αντισώματα </a:t>
            </a:r>
            <a:r>
              <a:rPr lang="el-GR" dirty="0" smtClean="0"/>
              <a:t>και </a:t>
            </a:r>
            <a:r>
              <a:rPr lang="el-GR" dirty="0"/>
              <a:t>άλλους βιολογικούς παράγοντες</a:t>
            </a:r>
            <a:r>
              <a:rPr lang="el-GR" dirty="0" smtClean="0"/>
              <a:t>).</a:t>
            </a:r>
          </a:p>
          <a:p>
            <a:r>
              <a:rPr lang="el-GR" dirty="0" smtClean="0"/>
              <a:t>Εταιρείες</a:t>
            </a:r>
          </a:p>
          <a:p>
            <a:pPr lvl="1"/>
            <a:r>
              <a:rPr lang="el-GR" dirty="0"/>
              <a:t>Εταιρίες </a:t>
            </a:r>
            <a:r>
              <a:rPr lang="el-GR" dirty="0" err="1"/>
              <a:t>βιοπληροφορικής</a:t>
            </a:r>
            <a:r>
              <a:rPr lang="el-GR" dirty="0"/>
              <a:t>/</a:t>
            </a:r>
            <a:r>
              <a:rPr lang="el-GR" dirty="0" err="1"/>
              <a:t>χημειοπληροφορικής</a:t>
            </a:r>
            <a:r>
              <a:rPr lang="el-GR" dirty="0"/>
              <a:t>, βιοτεχνολογικές εταιρίες, φαρμακευτική </a:t>
            </a:r>
            <a:r>
              <a:rPr lang="el-GR" dirty="0" smtClean="0"/>
              <a:t>βιομηχανία</a:t>
            </a:r>
          </a:p>
          <a:p>
            <a:r>
              <a:rPr lang="el-GR" dirty="0" smtClean="0"/>
              <a:t>Ερευνητικά εργαστήρια</a:t>
            </a:r>
          </a:p>
          <a:p>
            <a:pPr lvl="1"/>
            <a:r>
              <a:rPr lang="el-GR" dirty="0" smtClean="0"/>
              <a:t>όλα </a:t>
            </a:r>
            <a:r>
              <a:rPr lang="el-GR" dirty="0"/>
              <a:t>τα Τμήματα Φαρμακευτικής των ελληνικών πανεπιστημίων, ορισμένες ομάδες των Τμημάτων Χημείας, Ιατρικής και Βιολογίας των ελληνικών πανεπιστημίων, το Εθνικό </a:t>
            </a:r>
            <a:r>
              <a:rPr lang="el-GR" dirty="0" err="1"/>
              <a:t>Ιδρυμα</a:t>
            </a:r>
            <a:r>
              <a:rPr lang="el-GR" dirty="0"/>
              <a:t> Ερευνών (ΙΒΦΧΒ), το ΕΚΕΦΕ Δημόκριτος, ορισμένες ομάδες της Σχολής Χημικών Μηχανικών του ΕΜΠ, ομάδες του ΙΙΒΕΑΑ και του ΙΤΕ</a:t>
            </a:r>
            <a:r>
              <a:rPr lang="el-GR" dirty="0" smtClean="0"/>
              <a:t>.</a:t>
            </a:r>
            <a:r>
              <a:rPr lang="el-GR" dirty="0"/>
              <a:t> ΕΚΠΑ, Γεωπονικό Πανεπιστήμιο, Πανεπιστήμιο Θεσσαλίας, ΕΚΕΒΕ </a:t>
            </a:r>
            <a:r>
              <a:rPr lang="el-GR" dirty="0" err="1"/>
              <a:t>Φλέμιγκ</a:t>
            </a:r>
            <a:r>
              <a:rPr lang="el-GR" dirty="0" smtClean="0"/>
              <a:t>,</a:t>
            </a:r>
            <a:endParaRPr lang="en-US" dirty="0"/>
          </a:p>
        </p:txBody>
      </p:sp>
    </p:spTree>
    <p:extLst>
      <p:ext uri="{BB962C8B-B14F-4D97-AF65-F5344CB8AC3E}">
        <p14:creationId xmlns:p14="http://schemas.microsoft.com/office/powerpoint/2010/main" val="16687165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70000" lnSpcReduction="20000"/>
          </a:bodyPr>
          <a:lstStyle/>
          <a:p>
            <a:r>
              <a:rPr lang="el-GR" dirty="0"/>
              <a:t>Ο</a:t>
            </a:r>
            <a:r>
              <a:rPr lang="el-GR" dirty="0" smtClean="0"/>
              <a:t>ικονομική επίπτωση</a:t>
            </a:r>
          </a:p>
          <a:p>
            <a:pPr lvl="1"/>
            <a:r>
              <a:rPr lang="el-GR" dirty="0"/>
              <a:t>Η Ελληνική Φαρμακοβιομηχανία συμβάλλει σημαντικά στην ανάπτυξη της Εθνικής Οικονομίας. Η συμβολή του κλάδου στο ΑΕΠ της χώρας φτάνει στα €2,8 δισ. σε ετήσια βάση. Δεδομένου ότι η δραστηριότητα ανάπτυξης νέων φαρμάκων θα δώσει ένα στρατηγικό πλεονέκτημα στην ελληνική φαρμακοβιομηχανία αναμένεται περαιτέρω αύξηση της συμβολής της στην ανάπτυξης της Εθνικής Οικονομίας.</a:t>
            </a:r>
            <a:endParaRPr lang="el-GR" dirty="0" smtClean="0"/>
          </a:p>
          <a:p>
            <a:r>
              <a:rPr lang="el-GR" dirty="0" smtClean="0"/>
              <a:t>Διεθνής αγορά</a:t>
            </a:r>
          </a:p>
          <a:p>
            <a:pPr lvl="1"/>
            <a:r>
              <a:rPr lang="el-GR" dirty="0"/>
              <a:t>Το φάρμακο είναι απαραίτητο για τους κατοίκους όχι μόνο των ανεπτυγμένων αλλά και των αναπτυσσόμενων χωρών. Επομένως η ύπαρξη διεθνούς αγοράς είναι δεδομένη. </a:t>
            </a:r>
            <a:r>
              <a:rPr lang="el-GR" dirty="0" smtClean="0"/>
              <a:t> </a:t>
            </a:r>
          </a:p>
          <a:p>
            <a:r>
              <a:rPr lang="el-GR" dirty="0" smtClean="0"/>
              <a:t>Διαθεσιμότητα σχετικού ερευνητικού δυναμικού</a:t>
            </a:r>
          </a:p>
          <a:p>
            <a:pPr lvl="1"/>
            <a:r>
              <a:rPr lang="el-GR" dirty="0" smtClean="0"/>
              <a:t>Ναι</a:t>
            </a:r>
          </a:p>
          <a:p>
            <a:r>
              <a:rPr lang="el-GR" dirty="0" smtClean="0"/>
              <a:t>Έντασης εργασίας, δημιουργία θέσεων εργασίας</a:t>
            </a:r>
          </a:p>
          <a:p>
            <a:pPr lvl="1"/>
            <a:r>
              <a:rPr lang="el-GR" dirty="0" smtClean="0"/>
              <a:t>Ναι</a:t>
            </a:r>
          </a:p>
          <a:p>
            <a:r>
              <a:rPr lang="el-GR" dirty="0" smtClean="0"/>
              <a:t>Έντασης γνώσης, εξειδικευμένων θέσεων εργασίας</a:t>
            </a:r>
          </a:p>
          <a:p>
            <a:pPr lvl="1"/>
            <a:r>
              <a:rPr lang="el-GR" dirty="0" smtClean="0"/>
              <a:t>Ναι</a:t>
            </a:r>
          </a:p>
          <a:p>
            <a:pPr lvl="1"/>
            <a:endParaRPr lang="el-GR" dirty="0"/>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857728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599571" cy="1325563"/>
          </a:xfrm>
        </p:spPr>
        <p:txBody>
          <a:bodyPr>
            <a:normAutofit/>
          </a:bodyPr>
          <a:lstStyle/>
          <a:p>
            <a:r>
              <a:rPr lang="el-GR" sz="2800" dirty="0"/>
              <a:t>Ανάπτυξη εξατομικευμένων θεραπευτικών προσεγγίσεων</a:t>
            </a:r>
            <a:endParaRPr lang="en-US" sz="2800" dirty="0"/>
          </a:p>
        </p:txBody>
      </p:sp>
      <p:sp>
        <p:nvSpPr>
          <p:cNvPr id="3" name="Content Placeholder 2"/>
          <p:cNvSpPr>
            <a:spLocks noGrp="1"/>
          </p:cNvSpPr>
          <p:nvPr>
            <p:ph idx="1"/>
          </p:nvPr>
        </p:nvSpPr>
        <p:spPr>
          <a:xfrm>
            <a:off x="628650" y="1330036"/>
            <a:ext cx="7886700" cy="4846927"/>
          </a:xfrm>
        </p:spPr>
        <p:txBody>
          <a:bodyPr>
            <a:normAutofit fontScale="40000" lnSpcReduction="20000"/>
          </a:bodyPr>
          <a:lstStyle/>
          <a:p>
            <a:r>
              <a:rPr lang="el-GR" dirty="0" smtClean="0"/>
              <a:t>Περιγραφή</a:t>
            </a:r>
          </a:p>
          <a:p>
            <a:pPr lvl="1"/>
            <a:r>
              <a:rPr lang="el-GR" dirty="0"/>
              <a:t>Οι σύγχρονες τεχνολογικές εξελίξεις στη </a:t>
            </a:r>
            <a:r>
              <a:rPr lang="el-GR" dirty="0" err="1"/>
              <a:t>Βιοϊατρική</a:t>
            </a:r>
            <a:r>
              <a:rPr lang="el-GR" dirty="0"/>
              <a:t>, όπως η ταχεία </a:t>
            </a:r>
            <a:r>
              <a:rPr lang="el-GR" dirty="0" err="1"/>
              <a:t>αλληλούχιση</a:t>
            </a:r>
            <a:r>
              <a:rPr lang="el-GR" dirty="0"/>
              <a:t> του ανθρώπινου </a:t>
            </a:r>
            <a:r>
              <a:rPr lang="el-GR" dirty="0" err="1"/>
              <a:t>γονιδιώματος</a:t>
            </a:r>
            <a:r>
              <a:rPr lang="el-GR" dirty="0"/>
              <a:t> και η ανάλυση των </a:t>
            </a:r>
            <a:r>
              <a:rPr lang="el-GR" dirty="0" err="1"/>
              <a:t>επιγενετικών</a:t>
            </a:r>
            <a:r>
              <a:rPr lang="el-GR" dirty="0"/>
              <a:t>, μεταβολικών και περιβαλλοντικών επιδράσεων στη φυσιολογία και την ασθένεια, έχουν οδηγήσει σε βαθύτερη κατανόηση της μοριακής βάσης της </a:t>
            </a:r>
            <a:r>
              <a:rPr lang="el-GR" dirty="0" err="1"/>
              <a:t>παθοφυσιολογίας</a:t>
            </a:r>
            <a:r>
              <a:rPr lang="el-GR" dirty="0"/>
              <a:t>, αλλάζοντας άρδην τις σύγχρονες προσεγγίσεις για την πρόληψη και θεραπεία των ανθρώπινων ασθενειών. </a:t>
            </a:r>
            <a:endParaRPr lang="el-GR" dirty="0" smtClean="0"/>
          </a:p>
          <a:p>
            <a:pPr lvl="1"/>
            <a:r>
              <a:rPr lang="el-GR" dirty="0" smtClean="0"/>
              <a:t>Η </a:t>
            </a:r>
            <a:r>
              <a:rPr lang="el-GR" dirty="0"/>
              <a:t>έννοια της εξατομικευμένης ιατρικής έχει αναδειχθεί ως η κατεύθυνση του μέλλοντος για την κατανόηση, την πρόληψη και τη θεραπεία των ανθρώπινων νόσων επιτρέποντας ακριβέστερες και πιο εξειδικευμένες επιλογές υγειονομικής περίθαλψης ανάλογα με τα ατομικά χαρακτηριστικά του κάθε ασθενή. </a:t>
            </a:r>
            <a:endParaRPr lang="el-GR" dirty="0" smtClean="0"/>
          </a:p>
          <a:p>
            <a:pPr lvl="1"/>
            <a:r>
              <a:rPr lang="el-GR" dirty="0" smtClean="0"/>
              <a:t>Οι </a:t>
            </a:r>
            <a:r>
              <a:rPr lang="el-GR" dirty="0"/>
              <a:t>προσεγγίσεις αυτές αναμένεται να αλλάξουν την κλινική πράξη προς μια πιο ενεργητική και προληπτική κατεύθυνση, με σημαντικά οφέλη για τους ασθενείς, τους ιατρούς, αλλά και άλλους ενδιαφερόμενους σε εθνικό, περιφερειακό και Ευρωπαϊκό επίπεδο. </a:t>
            </a:r>
            <a:endParaRPr lang="el-GR" dirty="0" smtClean="0"/>
          </a:p>
          <a:p>
            <a:pPr lvl="1"/>
            <a:endParaRPr lang="el-GR" dirty="0" smtClean="0"/>
          </a:p>
          <a:p>
            <a:r>
              <a:rPr lang="en-US" dirty="0"/>
              <a:t>Precision Medicine: Biomarker Identification</a:t>
            </a:r>
          </a:p>
          <a:p>
            <a:pPr lvl="1"/>
            <a:r>
              <a:rPr lang="el-GR" dirty="0" err="1" smtClean="0"/>
              <a:t>Ιnteracting</a:t>
            </a:r>
            <a:r>
              <a:rPr lang="el-GR" dirty="0" smtClean="0"/>
              <a:t> </a:t>
            </a:r>
            <a:r>
              <a:rPr lang="el-GR" dirty="0" err="1"/>
              <a:t>determinants</a:t>
            </a:r>
            <a:r>
              <a:rPr lang="el-GR" dirty="0"/>
              <a:t> of </a:t>
            </a:r>
            <a:r>
              <a:rPr lang="el-GR" dirty="0" err="1"/>
              <a:t>health</a:t>
            </a:r>
            <a:r>
              <a:rPr lang="el-GR" dirty="0"/>
              <a:t>, σύμφωνα με την οποία η κατάσταση της υγείας είναι συνισταμένη της αλληλεπίδρασης μεταξύ: 1) γενετικού υποστρώματος, 2) τρόπου ζωής (διατροφή, φυσική δραστηριότητα, ύπνος, συνθήκες εργασίας, περιβάλλον), 3) παρεχόμενων υπηρεσιών υγείας.</a:t>
            </a:r>
          </a:p>
          <a:p>
            <a:pPr lvl="1"/>
            <a:r>
              <a:rPr lang="el-GR" dirty="0"/>
              <a:t>Εστιάζεται στο γενετικό/βιολογικό υπόβαθρο και απευθύνεται σε δραστηριότητες που αφορούν επιχειρήσεις βιοτεχνολογίας και </a:t>
            </a:r>
            <a:r>
              <a:rPr lang="el-GR" dirty="0" err="1"/>
              <a:t>βιοπληροφορικής</a:t>
            </a:r>
            <a:r>
              <a:rPr lang="el-GR" dirty="0"/>
              <a:t>, όπως επίσης και διαγνωστικά κέντρα και νοσοκομεία/κλινικές του δημόσιου και ιδιωτικού τομέα.</a:t>
            </a:r>
          </a:p>
          <a:p>
            <a:pPr lvl="1"/>
            <a:r>
              <a:rPr lang="el-GR" dirty="0"/>
              <a:t>Επιδιώκει την ανάπτυξη νέων διαγνωστικών εργαλείων (π.χ. </a:t>
            </a:r>
            <a:r>
              <a:rPr lang="el-GR" dirty="0" err="1"/>
              <a:t>panel</a:t>
            </a:r>
            <a:r>
              <a:rPr lang="el-GR" dirty="0"/>
              <a:t> και </a:t>
            </a:r>
            <a:r>
              <a:rPr lang="el-GR" dirty="0" err="1"/>
              <a:t>kits</a:t>
            </a:r>
            <a:r>
              <a:rPr lang="el-GR" dirty="0"/>
              <a:t> για διαγνωστική χρήση) βασισμένων ιδίως σε νέες τεχνολογίες υψηλής απόδοσης για τη διάγνωση και παρακολούθηση ασθενών σε όλο το φάσμα της παθολογίας (π.χ. κληρονομικά και επίκτητα νοσήματα, μεταδιδόμενα και μη).</a:t>
            </a:r>
          </a:p>
          <a:p>
            <a:pPr lvl="1"/>
            <a:r>
              <a:rPr lang="el-GR" dirty="0"/>
              <a:t>Η σχετική πρόταση θα συμπεριλάβει, μεταξύ άλλων, δράσεις εστιασμένες στην ανάπτυξη:</a:t>
            </a:r>
          </a:p>
          <a:p>
            <a:pPr lvl="2"/>
            <a:r>
              <a:rPr lang="el-GR" dirty="0"/>
              <a:t>- νέων, καινοτόμων προσεγγίσεων άντλησης και αξιοποίησης της γενετικής πληροφορίας με την αξιοποίηση σύγχρονων τεχνολογιών </a:t>
            </a:r>
            <a:r>
              <a:rPr lang="el-GR" dirty="0" err="1"/>
              <a:t>γονιδιωματικής</a:t>
            </a:r>
            <a:endParaRPr lang="el-GR" dirty="0"/>
          </a:p>
          <a:p>
            <a:pPr lvl="2"/>
            <a:r>
              <a:rPr lang="el-GR" dirty="0"/>
              <a:t>- μη επεμβατικών (μοριακών) μεθόδων παρακολούθησης </a:t>
            </a:r>
            <a:r>
              <a:rPr lang="el-GR" dirty="0" err="1"/>
              <a:t>νεοπλασματικών</a:t>
            </a:r>
            <a:r>
              <a:rPr lang="el-GR" dirty="0"/>
              <a:t> νοσημάτων</a:t>
            </a:r>
          </a:p>
          <a:p>
            <a:pPr lvl="2"/>
            <a:r>
              <a:rPr lang="el-GR" dirty="0"/>
              <a:t>- καινοτόμων μεθόδων IVD π.χ. με συνδυασμό </a:t>
            </a:r>
            <a:r>
              <a:rPr lang="el-GR" dirty="0" err="1"/>
              <a:t>Cytomics</a:t>
            </a:r>
            <a:r>
              <a:rPr lang="el-GR" dirty="0"/>
              <a:t>, </a:t>
            </a:r>
            <a:r>
              <a:rPr lang="el-GR" dirty="0" err="1"/>
              <a:t>Proteomics</a:t>
            </a:r>
            <a:r>
              <a:rPr lang="el-GR" dirty="0"/>
              <a:t> και </a:t>
            </a:r>
            <a:r>
              <a:rPr lang="el-GR" dirty="0" err="1"/>
              <a:t>Genomics</a:t>
            </a:r>
            <a:endParaRPr lang="el-GR" dirty="0"/>
          </a:p>
          <a:p>
            <a:pPr lvl="2"/>
            <a:r>
              <a:rPr lang="el-GR" dirty="0"/>
              <a:t>- πρωτοκόλλων για ευρεία εφαρμογή της τεχνολογίας CRISPR</a:t>
            </a:r>
          </a:p>
          <a:p>
            <a:pPr lvl="2"/>
            <a:r>
              <a:rPr lang="el-GR" dirty="0"/>
              <a:t>- μεθόδων για την αναγνώριση και επιβεβαίωση της επίδρασης περιβαλλοντικών και άλλων παραγόντων σε κυτταρικό επίπεδο με μεθόδους </a:t>
            </a:r>
            <a:r>
              <a:rPr lang="el-GR" dirty="0" err="1"/>
              <a:t>high</a:t>
            </a:r>
            <a:r>
              <a:rPr lang="el-GR" dirty="0"/>
              <a:t> </a:t>
            </a:r>
            <a:r>
              <a:rPr lang="el-GR" dirty="0" err="1"/>
              <a:t>content</a:t>
            </a:r>
            <a:r>
              <a:rPr lang="el-GR" dirty="0"/>
              <a:t> </a:t>
            </a:r>
            <a:r>
              <a:rPr lang="el-GR" dirty="0" err="1"/>
              <a:t>analysis</a:t>
            </a:r>
            <a:endParaRPr lang="el-GR" dirty="0"/>
          </a:p>
          <a:p>
            <a:pPr lvl="2"/>
            <a:r>
              <a:rPr lang="el-GR" dirty="0"/>
              <a:t>- τεχνικών οπτικής αναλυτικής για την επίλυση ανοιχτών προβλημάτων σε </a:t>
            </a:r>
            <a:r>
              <a:rPr lang="el-GR" dirty="0" err="1"/>
              <a:t>high-throughput</a:t>
            </a:r>
            <a:r>
              <a:rPr lang="el-GR" dirty="0"/>
              <a:t> </a:t>
            </a:r>
            <a:r>
              <a:rPr lang="el-GR" dirty="0" err="1"/>
              <a:t>sequencing</a:t>
            </a:r>
            <a:r>
              <a:rPr lang="el-GR" dirty="0"/>
              <a:t> (HTS) δεδομένα μεγάλου όγκου</a:t>
            </a:r>
          </a:p>
          <a:p>
            <a:pPr lvl="2"/>
            <a:r>
              <a:rPr lang="el-GR" dirty="0"/>
              <a:t>- σύγχρονων διαγνωστικών συστημάτων λήψης αποφάσεων από τους ιατρούς  και άλλους επαγγελματίες υγείας</a:t>
            </a:r>
          </a:p>
          <a:p>
            <a:pPr lvl="2"/>
            <a:r>
              <a:rPr lang="el-GR" dirty="0"/>
              <a:t>- εργαλείων/μεθόδων διαχείρισης μεγάλου όγκου </a:t>
            </a:r>
            <a:r>
              <a:rPr lang="el-GR" dirty="0" smtClean="0"/>
              <a:t>δεδομένων</a:t>
            </a:r>
          </a:p>
        </p:txBody>
      </p:sp>
    </p:spTree>
    <p:extLst>
      <p:ext uri="{BB962C8B-B14F-4D97-AF65-F5344CB8AC3E}">
        <p14:creationId xmlns:p14="http://schemas.microsoft.com/office/powerpoint/2010/main" val="2025347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650" y="365126"/>
            <a:ext cx="7886700" cy="5811837"/>
          </a:xfrm>
        </p:spPr>
        <p:txBody>
          <a:bodyPr>
            <a:normAutofit fontScale="47500" lnSpcReduction="20000"/>
          </a:bodyPr>
          <a:lstStyle/>
          <a:p>
            <a:r>
              <a:rPr lang="el-GR" dirty="0"/>
              <a:t>Εταιρείες</a:t>
            </a:r>
          </a:p>
          <a:p>
            <a:pPr marL="457200" lvl="1" indent="0">
              <a:buNone/>
            </a:pPr>
            <a:r>
              <a:rPr lang="el-GR" dirty="0"/>
              <a:t>Βιοτεχνολογία:</a:t>
            </a:r>
          </a:p>
          <a:p>
            <a:pPr lvl="1"/>
            <a:r>
              <a:rPr lang="el-GR" dirty="0"/>
              <a:t>- ΑΝΤΙΣΕΛ </a:t>
            </a:r>
            <a:r>
              <a:rPr lang="el-GR" dirty="0" err="1"/>
              <a:t>Αφοι</a:t>
            </a:r>
            <a:r>
              <a:rPr lang="el-GR" dirty="0"/>
              <a:t> </a:t>
            </a:r>
            <a:r>
              <a:rPr lang="el-GR" dirty="0" err="1"/>
              <a:t>Σελίδη</a:t>
            </a:r>
            <a:endParaRPr lang="el-GR" dirty="0"/>
          </a:p>
          <a:p>
            <a:pPr lvl="1"/>
            <a:r>
              <a:rPr lang="el-GR" dirty="0"/>
              <a:t>- </a:t>
            </a:r>
            <a:r>
              <a:rPr lang="el-GR" dirty="0" err="1"/>
              <a:t>ΒιοΙατρική</a:t>
            </a:r>
            <a:r>
              <a:rPr lang="el-GR" dirty="0"/>
              <a:t> Ιατρική Α.Ε</a:t>
            </a:r>
          </a:p>
          <a:p>
            <a:pPr lvl="1"/>
            <a:r>
              <a:rPr lang="en-US" dirty="0"/>
              <a:t>- Alpha Lab A.E</a:t>
            </a:r>
          </a:p>
          <a:p>
            <a:pPr lvl="1"/>
            <a:r>
              <a:rPr lang="en-US" dirty="0"/>
              <a:t>- EMBIO Diagnostics</a:t>
            </a:r>
          </a:p>
          <a:p>
            <a:pPr lvl="1"/>
            <a:r>
              <a:rPr lang="en-US" dirty="0"/>
              <a:t>- </a:t>
            </a:r>
            <a:r>
              <a:rPr lang="en-US" dirty="0" err="1"/>
              <a:t>FlowCytoGen</a:t>
            </a:r>
            <a:r>
              <a:rPr lang="en-US" dirty="0"/>
              <a:t> Laboratories Ltd.</a:t>
            </a:r>
          </a:p>
          <a:p>
            <a:pPr lvl="1"/>
            <a:r>
              <a:rPr lang="en-US" dirty="0"/>
              <a:t>- </a:t>
            </a:r>
            <a:r>
              <a:rPr lang="en-US" dirty="0" err="1"/>
              <a:t>GeneCore</a:t>
            </a:r>
            <a:r>
              <a:rPr lang="en-US" dirty="0"/>
              <a:t> Α.Ε</a:t>
            </a:r>
          </a:p>
          <a:p>
            <a:pPr lvl="1"/>
            <a:r>
              <a:rPr lang="en-US" dirty="0"/>
              <a:t>- P. </a:t>
            </a:r>
            <a:r>
              <a:rPr lang="en-US" dirty="0" err="1"/>
              <a:t>Zafiropoulos</a:t>
            </a:r>
            <a:r>
              <a:rPr lang="en-US" dirty="0"/>
              <a:t> S.A.</a:t>
            </a:r>
          </a:p>
          <a:p>
            <a:pPr lvl="1"/>
            <a:r>
              <a:rPr lang="en-US" dirty="0"/>
              <a:t>- </a:t>
            </a:r>
            <a:r>
              <a:rPr lang="en-US" dirty="0" err="1"/>
              <a:t>ProtATonce</a:t>
            </a:r>
            <a:r>
              <a:rPr lang="en-US" dirty="0"/>
              <a:t> Ltd.</a:t>
            </a:r>
          </a:p>
          <a:p>
            <a:pPr lvl="1"/>
            <a:r>
              <a:rPr lang="en-US" dirty="0"/>
              <a:t>- </a:t>
            </a:r>
            <a:r>
              <a:rPr lang="en-US" dirty="0" err="1"/>
              <a:t>SafeBlood-Bioanalytica</a:t>
            </a:r>
            <a:endParaRPr lang="en-US" dirty="0"/>
          </a:p>
          <a:p>
            <a:pPr marL="457200" lvl="1" indent="0">
              <a:buNone/>
            </a:pPr>
            <a:r>
              <a:rPr lang="el-GR" dirty="0"/>
              <a:t>(</a:t>
            </a:r>
            <a:r>
              <a:rPr lang="el-GR" dirty="0" err="1"/>
              <a:t>Βιο</a:t>
            </a:r>
            <a:r>
              <a:rPr lang="el-GR" dirty="0"/>
              <a:t>)Πληροφορική:</a:t>
            </a:r>
          </a:p>
          <a:p>
            <a:pPr lvl="1"/>
            <a:r>
              <a:rPr lang="en-US" dirty="0"/>
              <a:t>- </a:t>
            </a:r>
            <a:r>
              <a:rPr lang="en-US" dirty="0" err="1"/>
              <a:t>Altec</a:t>
            </a:r>
            <a:r>
              <a:rPr lang="en-US" dirty="0"/>
              <a:t> Software</a:t>
            </a:r>
          </a:p>
          <a:p>
            <a:pPr lvl="1"/>
            <a:r>
              <a:rPr lang="en-US" dirty="0"/>
              <a:t>- </a:t>
            </a:r>
            <a:r>
              <a:rPr lang="en-US" dirty="0" err="1"/>
              <a:t>DataMed</a:t>
            </a:r>
            <a:r>
              <a:rPr lang="en-US" dirty="0"/>
              <a:t> S.A.</a:t>
            </a:r>
          </a:p>
          <a:p>
            <a:pPr lvl="1"/>
            <a:r>
              <a:rPr lang="en-US" dirty="0"/>
              <a:t>- EXUS</a:t>
            </a:r>
          </a:p>
          <a:p>
            <a:pPr lvl="1"/>
            <a:r>
              <a:rPr lang="en-US" dirty="0"/>
              <a:t>- e-NIOS</a:t>
            </a:r>
          </a:p>
          <a:p>
            <a:pPr lvl="1"/>
            <a:r>
              <a:rPr lang="en-US" dirty="0"/>
              <a:t>- INSCIBIO</a:t>
            </a:r>
          </a:p>
          <a:p>
            <a:pPr lvl="1"/>
            <a:r>
              <a:rPr lang="en-US" dirty="0"/>
              <a:t>- Singular Logic</a:t>
            </a:r>
            <a:endParaRPr lang="el-GR" dirty="0"/>
          </a:p>
          <a:p>
            <a:r>
              <a:rPr lang="el-GR" dirty="0"/>
              <a:t>Ερευνητικά εργαστήρια</a:t>
            </a:r>
          </a:p>
          <a:p>
            <a:pPr lvl="1"/>
            <a:r>
              <a:rPr lang="el-GR" dirty="0"/>
              <a:t>Ινστιτούτο </a:t>
            </a:r>
            <a:r>
              <a:rPr lang="el-GR" dirty="0" err="1"/>
              <a:t>Βιοεπιστημών</a:t>
            </a:r>
            <a:r>
              <a:rPr lang="el-GR" dirty="0"/>
              <a:t> &amp; Εφαρμογών/ΕΚΕΦΕ Δημόκριτος</a:t>
            </a:r>
          </a:p>
          <a:p>
            <a:pPr lvl="1"/>
            <a:r>
              <a:rPr lang="el-GR" dirty="0"/>
              <a:t>Ινστιτούτο Πληροφορικής &amp; Τηλεπικοινωνιών/ΕΚΕΦΕ Δημόκριτος</a:t>
            </a:r>
          </a:p>
          <a:p>
            <a:pPr lvl="1"/>
            <a:r>
              <a:rPr lang="el-GR" dirty="0"/>
              <a:t>ΕΚΕΒΕ Α. ΦΛΕΜΙΝΓΚ</a:t>
            </a:r>
          </a:p>
          <a:p>
            <a:pPr lvl="1"/>
            <a:r>
              <a:rPr lang="el-GR" dirty="0"/>
              <a:t>Ελληνικό Ινστιτούτο Παστέρ</a:t>
            </a:r>
          </a:p>
          <a:p>
            <a:pPr lvl="1"/>
            <a:r>
              <a:rPr lang="el-GR" dirty="0"/>
              <a:t>ΙΒΧΧΒ-ΕΙΕ</a:t>
            </a:r>
          </a:p>
          <a:p>
            <a:pPr lvl="1"/>
            <a:r>
              <a:rPr lang="el-GR" dirty="0"/>
              <a:t>ΙΙΒΕΑΑ</a:t>
            </a:r>
          </a:p>
          <a:p>
            <a:pPr lvl="1"/>
            <a:r>
              <a:rPr lang="el-GR" dirty="0"/>
              <a:t>ΙΜΒΒ/ΙΤΕ</a:t>
            </a:r>
          </a:p>
          <a:p>
            <a:pPr lvl="1"/>
            <a:r>
              <a:rPr lang="el-GR" dirty="0"/>
              <a:t>ΙΝΕΒ/ΕΚΕΤΑ</a:t>
            </a:r>
          </a:p>
          <a:p>
            <a:pPr lvl="1"/>
            <a:r>
              <a:rPr lang="el-GR" dirty="0"/>
              <a:t>ΙΠΤΗΛ/ΕΚΕΤΑ</a:t>
            </a:r>
          </a:p>
          <a:p>
            <a:pPr lvl="1"/>
            <a:r>
              <a:rPr lang="el-GR" dirty="0"/>
              <a:t>Ιατρικές Σχολές Πανεπιστημίων της χώρας</a:t>
            </a:r>
          </a:p>
          <a:p>
            <a:pPr lvl="1"/>
            <a:endParaRPr lang="en-US" dirty="0"/>
          </a:p>
          <a:p>
            <a:endParaRPr lang="en-US" dirty="0"/>
          </a:p>
        </p:txBody>
      </p:sp>
    </p:spTree>
    <p:extLst>
      <p:ext uri="{BB962C8B-B14F-4D97-AF65-F5344CB8AC3E}">
        <p14:creationId xmlns:p14="http://schemas.microsoft.com/office/powerpoint/2010/main" val="1818647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47500" lnSpcReduction="20000"/>
          </a:bodyPr>
          <a:lstStyle/>
          <a:p>
            <a:r>
              <a:rPr lang="el-GR" dirty="0"/>
              <a:t>Ο</a:t>
            </a:r>
            <a:r>
              <a:rPr lang="el-GR" dirty="0" smtClean="0"/>
              <a:t>ικονομική επίπτωση</a:t>
            </a:r>
          </a:p>
          <a:p>
            <a:pPr lvl="1"/>
            <a:r>
              <a:rPr lang="el-GR" dirty="0"/>
              <a:t>Σήμερα υπάρχει τεράστια ζήτηση για την ανάπτυξη και διάθεση εξειδικευμένων προϊόντων και </a:t>
            </a:r>
            <a:r>
              <a:rPr lang="el-GR" dirty="0" err="1"/>
              <a:t>προτυποποιημένων</a:t>
            </a:r>
            <a:r>
              <a:rPr lang="el-GR" dirty="0"/>
              <a:t> εφαρμογών για την ανίχνευση </a:t>
            </a:r>
            <a:r>
              <a:rPr lang="el-GR" dirty="0" err="1"/>
              <a:t>βιοδεικτών</a:t>
            </a:r>
            <a:r>
              <a:rPr lang="el-GR" dirty="0"/>
              <a:t>. </a:t>
            </a:r>
            <a:endParaRPr lang="el-GR" dirty="0" smtClean="0"/>
          </a:p>
          <a:p>
            <a:pPr lvl="1"/>
            <a:r>
              <a:rPr lang="el-GR" dirty="0" smtClean="0"/>
              <a:t>Στο </a:t>
            </a:r>
            <a:r>
              <a:rPr lang="el-GR" dirty="0"/>
              <a:t>πεδίο της </a:t>
            </a:r>
            <a:r>
              <a:rPr lang="el-GR" dirty="0" err="1"/>
              <a:t>γονιδιωματικής</a:t>
            </a:r>
            <a:r>
              <a:rPr lang="el-GR" dirty="0"/>
              <a:t>, κρίσιμο μέγεθος δημιουργείται από τη σημαντική διεύρυνση των υπηρεσιών για τη διάγνωση και διερεύνηση κληρονομούμενων και επίκτητων γενετικών μεταλλάξεων που σχετίζονται με κληρονομούμενα και μη νοσήματα, κυρίως στον καρκίνο αλλά και σε </a:t>
            </a:r>
            <a:r>
              <a:rPr lang="el-GR" dirty="0" err="1"/>
              <a:t>πολυπαραγοντικές</a:t>
            </a:r>
            <a:r>
              <a:rPr lang="el-GR" dirty="0"/>
              <a:t> συστημικές νόσους όπως καρδιοπάθειες – </a:t>
            </a:r>
            <a:r>
              <a:rPr lang="el-GR" dirty="0" err="1"/>
              <a:t>αυτοάνοσα</a:t>
            </a:r>
            <a:r>
              <a:rPr lang="el-GR" dirty="0"/>
              <a:t> – μεταμοσχεύσεις κτλ. τόσο εντός της Ελλάδος αλλά και σε άλλες χώρες του εξωτερικού με έμφαση στη Μέση Ανατολή, Ανατολική Ευρώπη, Κεντρική και Δυτική Ευρώπη</a:t>
            </a:r>
            <a:r>
              <a:rPr lang="el-GR" dirty="0" smtClean="0"/>
              <a:t>.</a:t>
            </a:r>
          </a:p>
          <a:p>
            <a:r>
              <a:rPr lang="el-GR" dirty="0" smtClean="0"/>
              <a:t>Διεθνής αγορά</a:t>
            </a:r>
          </a:p>
          <a:p>
            <a:pPr lvl="1"/>
            <a:r>
              <a:rPr lang="el-GR" dirty="0"/>
              <a:t>Εκτιμάται ότι κατά την προσεχή πενταετία στην Ευρωπαϊκή αγορά τα πρωτόκολλα εργαστηριακής παρακολούθησης (</a:t>
            </a:r>
            <a:r>
              <a:rPr lang="el-GR" dirty="0" err="1"/>
              <a:t>companion</a:t>
            </a:r>
            <a:r>
              <a:rPr lang="el-GR" dirty="0"/>
              <a:t> </a:t>
            </a:r>
            <a:r>
              <a:rPr lang="el-GR" dirty="0" err="1"/>
              <a:t>diagnostics</a:t>
            </a:r>
            <a:r>
              <a:rPr lang="el-GR" dirty="0"/>
              <a:t>) νέων εξατομικευμένων θεραπευτικών σχημάτων θα αποτελούν έναν από τους σημαντικότερους τομείς επενδύσεων, καινοτομίας και ανάπτυξης της Ευρωπαϊκής Φαρμακοβιομηχανίας.</a:t>
            </a:r>
          </a:p>
          <a:p>
            <a:r>
              <a:rPr lang="el-GR" dirty="0" smtClean="0"/>
              <a:t>Διαθεσιμότητα σχετικού ερευνητικού δυναμικού</a:t>
            </a:r>
          </a:p>
          <a:p>
            <a:pPr lvl="1"/>
            <a:r>
              <a:rPr lang="el-GR" dirty="0" smtClean="0"/>
              <a:t>Ναι</a:t>
            </a:r>
          </a:p>
          <a:p>
            <a:r>
              <a:rPr lang="el-GR" dirty="0" smtClean="0"/>
              <a:t>Έντασης εργασίας, δημιουργία θέσεων εργασίας</a:t>
            </a:r>
          </a:p>
          <a:p>
            <a:pPr lvl="1"/>
            <a:r>
              <a:rPr lang="el-GR" dirty="0" smtClean="0"/>
              <a:t>Ναι</a:t>
            </a:r>
          </a:p>
          <a:p>
            <a:r>
              <a:rPr lang="el-GR" dirty="0" smtClean="0"/>
              <a:t>Έντασης γνώσης, εξειδικευμένων θέσεων εργασίας</a:t>
            </a:r>
          </a:p>
          <a:p>
            <a:pPr lvl="1"/>
            <a:r>
              <a:rPr lang="el-GR" dirty="0" smtClean="0"/>
              <a:t>Ναι</a:t>
            </a:r>
          </a:p>
          <a:p>
            <a:pPr marL="228600" lvl="1">
              <a:spcBef>
                <a:spcPts val="1000"/>
              </a:spcBef>
            </a:pPr>
            <a:r>
              <a:rPr lang="el-GR" dirty="0" smtClean="0"/>
              <a:t>Στην Ελλάδα στήνεται </a:t>
            </a:r>
            <a:r>
              <a:rPr lang="el-GR" dirty="0"/>
              <a:t>ήδη ένα δίκτυο που περιλαμβάνει Πανεπιστήμια, Ερευνητικούς φορείς, φαρμακευτικές εταιρίες και εταιρίες βιοτεχνολογίας, με σκοπό την ανάπτυξη εξατομικευμένων εφαρμογών για την πρόληψη, διάγνωση και θεραπεία των ασθενειών (</a:t>
            </a:r>
            <a:r>
              <a:rPr lang="el-GR" dirty="0" err="1"/>
              <a:t>www.precisionmedicine.gr</a:t>
            </a:r>
            <a:r>
              <a:rPr lang="el-GR" dirty="0"/>
              <a:t>) . Μέσα από τέτοιου είδους πρωτοβουλίες, δίνονται σημαντικές δυνατότητες για την ανάπτυξη καινοτομίας στον τομέα αυτό, όπου η Ελλάδα μπορεί να </a:t>
            </a:r>
            <a:r>
              <a:rPr lang="el-GR" dirty="0" err="1"/>
              <a:t>παιξει</a:t>
            </a:r>
            <a:r>
              <a:rPr lang="el-GR" dirty="0"/>
              <a:t> σημαντικό ρόλο, λόγω και της στρατηγικής γεωπολιτικής της θέσης.</a:t>
            </a:r>
          </a:p>
          <a:p>
            <a:endParaRPr lang="el-GR" dirty="0" smtClean="0"/>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2066385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Ανάπτυξη ζωικών μοντέλων ανθρώπινων ασθενειών για προ-κλινικές δοκιμές φαρμάκων</a:t>
            </a:r>
            <a:endParaRPr lang="en-US" sz="2800" dirty="0"/>
          </a:p>
        </p:txBody>
      </p:sp>
      <p:sp>
        <p:nvSpPr>
          <p:cNvPr id="3" name="Content Placeholder 2"/>
          <p:cNvSpPr>
            <a:spLocks noGrp="1"/>
          </p:cNvSpPr>
          <p:nvPr>
            <p:ph idx="1"/>
          </p:nvPr>
        </p:nvSpPr>
        <p:spPr/>
        <p:txBody>
          <a:bodyPr>
            <a:normAutofit fontScale="47500" lnSpcReduction="20000"/>
          </a:bodyPr>
          <a:lstStyle/>
          <a:p>
            <a:r>
              <a:rPr lang="el-GR" dirty="0" smtClean="0"/>
              <a:t>Περιγραφή</a:t>
            </a:r>
          </a:p>
          <a:p>
            <a:pPr lvl="1"/>
            <a:r>
              <a:rPr lang="el-GR" dirty="0"/>
              <a:t>H ΑΝΑΠΤΥΞΗ ΖΩΙΚΩΝ ΜΟΝΤΕΛΩΝ ΠΟΥ ΠΡΟΣΟΜΟΙΑΖΟΥΝ ΤΙΣ ΑΝΘΡΩΠΙΝΕΣ ΑΣΘΕΝΕΙΕΣ ΑΠΟΤΕΛΕΙ ΒΑΣΙΚΟ ΚΟΜΜΑΤΙ ΤΗΣ ΑΛΥΣΙΔΑΣ ΑΝΑΠΤΥΞΗΣ ΦΑΡΜΑΚΩΝ. </a:t>
            </a:r>
            <a:endParaRPr lang="el-GR" dirty="0" smtClean="0"/>
          </a:p>
          <a:p>
            <a:r>
              <a:rPr lang="el-GR" dirty="0"/>
              <a:t>Ζωικά μοντέλα </a:t>
            </a:r>
            <a:r>
              <a:rPr lang="el-GR" dirty="0" smtClean="0"/>
              <a:t>στην </a:t>
            </a:r>
            <a:r>
              <a:rPr lang="el-GR" dirty="0" err="1" smtClean="0"/>
              <a:t>βιοιατρικήέρευνα</a:t>
            </a:r>
            <a:r>
              <a:rPr lang="el-GR" dirty="0" smtClean="0"/>
              <a:t>  </a:t>
            </a:r>
            <a:r>
              <a:rPr lang="el-GR" dirty="0"/>
              <a:t>και στη βιοτεχνολογία, όπως και στην φαρμακοβιομηχανία για την ανάπτυξη νέων φαρμάκων, σε </a:t>
            </a:r>
            <a:r>
              <a:rPr lang="el-GR" dirty="0" err="1"/>
              <a:t>προκλινικές</a:t>
            </a:r>
            <a:r>
              <a:rPr lang="el-GR" dirty="0"/>
              <a:t> δοκιμές και τοξικολογία. </a:t>
            </a:r>
            <a:endParaRPr lang="el-GR" dirty="0" smtClean="0"/>
          </a:p>
          <a:p>
            <a:r>
              <a:rPr lang="el-GR" dirty="0" smtClean="0"/>
              <a:t>Η </a:t>
            </a:r>
            <a:r>
              <a:rPr lang="el-GR" dirty="0"/>
              <a:t>χρήση των ζωικών μοντέλων στην ανάπτυξη νέων θεραπευτικών στρατηγικών για ανθρώπινες ασθένειες συμπίπτει με τη βασική έρευνα που χρησιμοποιεί μοντέλα ζώων για την κατανόηση των φυσιολογικών και παθολογικών βιολογικών μονοπατιών. </a:t>
            </a:r>
            <a:r>
              <a:rPr lang="el-GR" dirty="0" smtClean="0"/>
              <a:t>Η</a:t>
            </a:r>
          </a:p>
          <a:p>
            <a:r>
              <a:rPr lang="el-GR" dirty="0" smtClean="0"/>
              <a:t>Η ανάπτυξη </a:t>
            </a:r>
            <a:r>
              <a:rPr lang="el-GR" dirty="0"/>
              <a:t>ζωικών μοντέλων από τρωκτικά μέχρι ασπόνδυλα, αποτελεί </a:t>
            </a:r>
            <a:r>
              <a:rPr lang="el-GR" dirty="0" smtClean="0"/>
              <a:t>μια </a:t>
            </a:r>
            <a:r>
              <a:rPr lang="el-GR" dirty="0"/>
              <a:t>οριζόντια δράση που τέμνεται με άλλες δραστηριότητες  Έρευνας και Τεχνολογικής Καινοτομίας, όπως η ανάπτυξη/βελτιστοποίηση φαρμάκων, ανάδειξη νέων θεραπευτικών στόχων και κατανόηση μηχανισμών </a:t>
            </a:r>
            <a:r>
              <a:rPr lang="el-GR" dirty="0" err="1"/>
              <a:t>παθογένεσης</a:t>
            </a:r>
            <a:r>
              <a:rPr lang="el-GR" dirty="0"/>
              <a:t> και ασθενειών</a:t>
            </a:r>
            <a:r>
              <a:rPr lang="el-GR" dirty="0" smtClean="0"/>
              <a:t>.</a:t>
            </a:r>
          </a:p>
          <a:p>
            <a:r>
              <a:rPr lang="el-GR" dirty="0" smtClean="0"/>
              <a:t>Εταιρίες</a:t>
            </a:r>
          </a:p>
          <a:p>
            <a:pPr lvl="1"/>
            <a:r>
              <a:rPr lang="en-US" dirty="0" err="1"/>
              <a:t>BioMedCode</a:t>
            </a:r>
            <a:r>
              <a:rPr lang="en-US" dirty="0"/>
              <a:t>, ΕΛΠΕΝ </a:t>
            </a:r>
            <a:endParaRPr lang="el-GR" dirty="0" smtClean="0"/>
          </a:p>
          <a:p>
            <a:r>
              <a:rPr lang="el-GR" dirty="0" smtClean="0"/>
              <a:t>Ερευνητικοί φορείς</a:t>
            </a:r>
          </a:p>
          <a:p>
            <a:pPr lvl="1"/>
            <a:r>
              <a:rPr lang="el-GR" dirty="0"/>
              <a:t/>
            </a:r>
            <a:br>
              <a:rPr lang="el-GR" dirty="0"/>
            </a:br>
            <a:r>
              <a:rPr lang="el-GR" dirty="0"/>
              <a:t>ΙΜΒΒ-ΙΤΕ: Εργαστήρια </a:t>
            </a:r>
            <a:r>
              <a:rPr lang="el-GR" dirty="0" err="1"/>
              <a:t>Γαρίνη</a:t>
            </a:r>
            <a:r>
              <a:rPr lang="el-GR" dirty="0"/>
              <a:t>, </a:t>
            </a:r>
            <a:r>
              <a:rPr lang="el-GR" dirty="0" err="1"/>
              <a:t>Στρουμπούλη</a:t>
            </a:r>
            <a:r>
              <a:rPr lang="el-GR" dirty="0"/>
              <a:t>, </a:t>
            </a:r>
            <a:r>
              <a:rPr lang="el-GR" dirty="0" err="1"/>
              <a:t>Σπηλιανάκη</a:t>
            </a:r>
            <a:r>
              <a:rPr lang="el-GR" dirty="0"/>
              <a:t> (ποντίκια), </a:t>
            </a:r>
            <a:r>
              <a:rPr lang="el-GR" dirty="0" err="1"/>
              <a:t>Δελιδάκη</a:t>
            </a:r>
            <a:r>
              <a:rPr lang="el-GR" dirty="0"/>
              <a:t> (</a:t>
            </a:r>
            <a:r>
              <a:rPr lang="el-GR" dirty="0" err="1"/>
              <a:t>Δροσόφιλα</a:t>
            </a:r>
            <a:r>
              <a:rPr lang="el-GR" dirty="0"/>
              <a:t>), </a:t>
            </a:r>
            <a:r>
              <a:rPr lang="el-GR" dirty="0" err="1"/>
              <a:t>Ταβερναράκη</a:t>
            </a:r>
            <a:r>
              <a:rPr lang="el-GR" dirty="0"/>
              <a:t> (C. </a:t>
            </a:r>
            <a:r>
              <a:rPr lang="el-GR" dirty="0" err="1"/>
              <a:t>elegans</a:t>
            </a:r>
            <a:r>
              <a:rPr lang="el-GR" dirty="0"/>
              <a:t>)</a:t>
            </a:r>
            <a:br>
              <a:rPr lang="el-GR" dirty="0"/>
            </a:br>
            <a:r>
              <a:rPr lang="el-GR" dirty="0"/>
              <a:t>Ε.ΚΕ.Β.Ε. «Αλέξανδρος </a:t>
            </a:r>
            <a:r>
              <a:rPr lang="el-GR" dirty="0" err="1"/>
              <a:t>Φλέμιγκ</a:t>
            </a:r>
            <a:r>
              <a:rPr lang="el-GR" dirty="0"/>
              <a:t>»: Εργαστήρια Κόλλια, Κοντογιάννη, </a:t>
            </a:r>
            <a:r>
              <a:rPr lang="el-GR" dirty="0" err="1"/>
              <a:t>Αïδίνη</a:t>
            </a:r>
            <a:r>
              <a:rPr lang="el-GR" dirty="0"/>
              <a:t>, </a:t>
            </a:r>
            <a:r>
              <a:rPr lang="el-GR" dirty="0" err="1"/>
              <a:t>Ντούνη</a:t>
            </a:r>
            <a:r>
              <a:rPr lang="el-GR" dirty="0"/>
              <a:t> (ποντίκια), </a:t>
            </a:r>
            <a:r>
              <a:rPr lang="el-GR" dirty="0" err="1"/>
              <a:t>Σκουλάκη</a:t>
            </a:r>
            <a:r>
              <a:rPr lang="el-GR" dirty="0"/>
              <a:t> (</a:t>
            </a:r>
            <a:r>
              <a:rPr lang="el-GR" dirty="0" err="1"/>
              <a:t>Δροσόφιλα</a:t>
            </a:r>
            <a:r>
              <a:rPr lang="el-GR" dirty="0"/>
              <a:t>)</a:t>
            </a:r>
            <a:br>
              <a:rPr lang="el-GR" dirty="0"/>
            </a:br>
            <a:r>
              <a:rPr lang="el-GR" dirty="0"/>
              <a:t>ΙΙΒΕΑΑ: Εργαστήρια Γεωργόπουλου, Καπετανάκη, </a:t>
            </a:r>
            <a:r>
              <a:rPr lang="el-GR" dirty="0" err="1"/>
              <a:t>Ανδρεάκου</a:t>
            </a:r>
            <a:r>
              <a:rPr lang="el-GR" dirty="0"/>
              <a:t>, Σιδερά, </a:t>
            </a:r>
            <a:r>
              <a:rPr lang="el-GR" dirty="0" err="1"/>
              <a:t>Πανουτσακοπούλου</a:t>
            </a:r>
            <a:r>
              <a:rPr lang="el-GR" dirty="0"/>
              <a:t>, </a:t>
            </a:r>
            <a:r>
              <a:rPr lang="el-GR" dirty="0" err="1"/>
              <a:t>Κλινάκη</a:t>
            </a:r>
            <a:r>
              <a:rPr lang="el-GR" dirty="0"/>
              <a:t> κ.ά. (ποντίκια), Ζέρβα (</a:t>
            </a:r>
            <a:r>
              <a:rPr lang="el-GR" dirty="0" err="1"/>
              <a:t>Δροσόφιλα</a:t>
            </a:r>
            <a:r>
              <a:rPr lang="el-GR" dirty="0"/>
              <a:t>), Μπέη (</a:t>
            </a:r>
            <a:r>
              <a:rPr lang="el-GR" dirty="0" err="1"/>
              <a:t>zebrafish</a:t>
            </a:r>
            <a:r>
              <a:rPr lang="el-GR" dirty="0"/>
              <a:t>)</a:t>
            </a:r>
            <a:br>
              <a:rPr lang="el-GR" dirty="0"/>
            </a:br>
            <a:r>
              <a:rPr lang="el-GR" dirty="0"/>
              <a:t>Παν/</a:t>
            </a:r>
            <a:r>
              <a:rPr lang="el-GR" dirty="0" err="1"/>
              <a:t>μιο</a:t>
            </a:r>
            <a:r>
              <a:rPr lang="el-GR" dirty="0"/>
              <a:t> Κρήτης, Ιατρική Σχολή: Εργαστήρια </a:t>
            </a:r>
            <a:r>
              <a:rPr lang="el-GR" dirty="0" err="1"/>
              <a:t>Καρδάση</a:t>
            </a:r>
            <a:r>
              <a:rPr lang="el-GR" dirty="0"/>
              <a:t>, </a:t>
            </a:r>
            <a:r>
              <a:rPr lang="el-GR" dirty="0" err="1"/>
              <a:t>Μαυροθαλασσίτη</a:t>
            </a:r>
            <a:r>
              <a:rPr lang="el-GR" dirty="0"/>
              <a:t>, </a:t>
            </a:r>
            <a:r>
              <a:rPr lang="el-GR" dirty="0" err="1"/>
              <a:t>Καραγογέως</a:t>
            </a:r>
            <a:r>
              <a:rPr lang="el-GR" dirty="0"/>
              <a:t>, Α. Ηλιόπουλου, </a:t>
            </a:r>
            <a:r>
              <a:rPr lang="el-GR" dirty="0" err="1"/>
              <a:t>Τσατσάνης</a:t>
            </a:r>
            <a:r>
              <a:rPr lang="el-GR" dirty="0"/>
              <a:t> (ποντίκια)</a:t>
            </a:r>
            <a:br>
              <a:rPr lang="el-GR" dirty="0"/>
            </a:br>
            <a:r>
              <a:rPr lang="el-GR" dirty="0"/>
              <a:t>Παν/</a:t>
            </a:r>
            <a:r>
              <a:rPr lang="el-GR" dirty="0" err="1"/>
              <a:t>μιο</a:t>
            </a:r>
            <a:r>
              <a:rPr lang="el-GR" dirty="0"/>
              <a:t> Πατρών: Εργαστήρια Λυγερού, </a:t>
            </a:r>
            <a:r>
              <a:rPr lang="el-GR" dirty="0" err="1"/>
              <a:t>Ταραβήρα</a:t>
            </a:r>
            <a:r>
              <a:rPr lang="el-GR" dirty="0"/>
              <a:t>, Σταθόπουλου (ποντίκια)</a:t>
            </a:r>
            <a:br>
              <a:rPr lang="el-GR" dirty="0"/>
            </a:br>
            <a:endParaRPr lang="el-GR" dirty="0" smtClean="0"/>
          </a:p>
          <a:p>
            <a:endParaRPr lang="en-US" dirty="0"/>
          </a:p>
        </p:txBody>
      </p:sp>
    </p:spTree>
    <p:extLst>
      <p:ext uri="{BB962C8B-B14F-4D97-AF65-F5344CB8AC3E}">
        <p14:creationId xmlns:p14="http://schemas.microsoft.com/office/powerpoint/2010/main" val="901723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40000" lnSpcReduction="20000"/>
          </a:bodyPr>
          <a:lstStyle/>
          <a:p>
            <a:r>
              <a:rPr lang="el-GR" dirty="0"/>
              <a:t>Ο</a:t>
            </a:r>
            <a:r>
              <a:rPr lang="el-GR" dirty="0" smtClean="0"/>
              <a:t>ικονομική επίπτωση</a:t>
            </a:r>
          </a:p>
          <a:p>
            <a:pPr lvl="1"/>
            <a:r>
              <a:rPr lang="el-GR" dirty="0" smtClean="0"/>
              <a:t>Πολύ </a:t>
            </a:r>
            <a:r>
              <a:rPr lang="el-GR" dirty="0"/>
              <a:t>σημαντική καθώς ο Ελληνικός χώρος διαθέτει πολύ σημαντικά ανταγωνιστικά πλεονεκτήματα:</a:t>
            </a:r>
            <a:br>
              <a:rPr lang="el-GR" dirty="0"/>
            </a:br>
            <a:r>
              <a:rPr lang="el-GR" dirty="0"/>
              <a:t>1. εξαιρετικό εξειδικευμένο επιστημονικό δυναμικό και καλές υποδομές για ανάπτυξη ζωικών μοντέλων</a:t>
            </a:r>
            <a:br>
              <a:rPr lang="el-GR" dirty="0"/>
            </a:br>
            <a:r>
              <a:rPr lang="el-GR" dirty="0"/>
              <a:t>2. χαμηλό κόστος, άρα υψηλή ανταγωνιστικότητα</a:t>
            </a:r>
            <a:br>
              <a:rPr lang="el-GR" dirty="0"/>
            </a:br>
            <a:r>
              <a:rPr lang="el-GR" dirty="0"/>
              <a:t>3. απλούστερο ρυθμιστικό πλαίσιο/διαδικασίες</a:t>
            </a:r>
            <a:br>
              <a:rPr lang="el-GR" dirty="0"/>
            </a:br>
            <a:r>
              <a:rPr lang="el-GR" dirty="0"/>
              <a:t>Σημαντικές ευκαιρίες ανάπτυξης και μελέτης νέων μοντέλων για </a:t>
            </a:r>
            <a:r>
              <a:rPr lang="el-GR" dirty="0" err="1"/>
              <a:t>βιοιατρική</a:t>
            </a:r>
            <a:r>
              <a:rPr lang="el-GR" dirty="0"/>
              <a:t> έρευνα σε συνεργασία με ερευνητικές ομάδες και εταιρίες της Ελλάδας και του εξωτερικού και σημαντικές προοπτικές παροχής υπηρεσιών στην ανάπτυξη και χρήση των ζωικών μοντέλων σε </a:t>
            </a:r>
            <a:r>
              <a:rPr lang="el-GR" dirty="0" err="1"/>
              <a:t>προκλινικές</a:t>
            </a:r>
            <a:r>
              <a:rPr lang="el-GR" dirty="0"/>
              <a:t> μελέτες, </a:t>
            </a:r>
            <a:r>
              <a:rPr lang="el-GR" dirty="0" err="1"/>
              <a:t>safety</a:t>
            </a:r>
            <a:r>
              <a:rPr lang="el-GR" dirty="0"/>
              <a:t> </a:t>
            </a:r>
            <a:r>
              <a:rPr lang="el-GR" dirty="0" err="1"/>
              <a:t>studies</a:t>
            </a:r>
            <a:r>
              <a:rPr lang="el-GR" dirty="0"/>
              <a:t> κλπ.</a:t>
            </a:r>
            <a:br>
              <a:rPr lang="el-GR" dirty="0"/>
            </a:br>
            <a:r>
              <a:rPr lang="el-GR" dirty="0"/>
              <a:t>LICENCING, ΕΞΑΓΩΓΕΣ, ΠΑΡΟΧΗ ΥΗΡΕΣΙΩΝ ΣΕ ΦΑΡΜΑΚΕΥΤΙΚΕΣ ΕΤΑΙΡΙΕΣ </a:t>
            </a:r>
            <a:endParaRPr lang="el-GR" dirty="0" smtClean="0"/>
          </a:p>
          <a:p>
            <a:r>
              <a:rPr lang="el-GR" dirty="0" smtClean="0"/>
              <a:t>Διεθνής αγορά</a:t>
            </a:r>
          </a:p>
          <a:p>
            <a:pPr lvl="1"/>
            <a:r>
              <a:rPr lang="el-GR" dirty="0"/>
              <a:t>Για τα ποντίκια και μόνο η αγορά αναμένεται να φτάσει τα $1,49 δις. μέχρι το 2020, από $1,05 δις. που ήταν το 2015, με μέσο ετήσιο ρυθμό ανάπτυξης 7,1% κατά τα επόμενα πέντε χρόνια (2015-2020</a:t>
            </a:r>
            <a:r>
              <a:rPr lang="el-GR" dirty="0" smtClean="0"/>
              <a:t>). </a:t>
            </a:r>
            <a:r>
              <a:rPr lang="el-GR" dirty="0"/>
              <a:t>Κατά τα επόμενα έτη, ο υψηλότερος ρυθμό ανάπτυξης της αγοράς αναμένεται να είναι στην περιοχή της Ασίας-Ειρηνικού. Η υψηλή ανάπτυξη στην περιοχή μπορεί να αποδοθεί σε λιγότερο αυστηρούς κανονισμούς για τη χρήση των ζωικών μοντέλων για έρευνα, σε διεθνείς συμμαχίες για δραστηριότητες Ε &amp; Α στην Κίνα, </a:t>
            </a:r>
            <a:r>
              <a:rPr lang="el-GR" dirty="0" err="1"/>
              <a:t>στηνη</a:t>
            </a:r>
            <a:r>
              <a:rPr lang="el-GR" dirty="0"/>
              <a:t> ανάπτυξη της αναγεννητικής ιατρικής, </a:t>
            </a:r>
            <a:r>
              <a:rPr lang="el-GR" dirty="0" err="1"/>
              <a:t>βιοϊατρικής</a:t>
            </a:r>
            <a:r>
              <a:rPr lang="el-GR" dirty="0"/>
              <a:t> και ιατρικής έρευνας στην Ιαπωνία, στην ανάπτυξη </a:t>
            </a:r>
            <a:r>
              <a:rPr lang="el-GR" dirty="0" err="1"/>
              <a:t>bioclusters</a:t>
            </a:r>
            <a:r>
              <a:rPr lang="el-GR" dirty="0"/>
              <a:t> βιοτεχνολογίας στην Ινδία, και στην ανάπτυξη της </a:t>
            </a:r>
            <a:r>
              <a:rPr lang="el-GR" dirty="0" err="1"/>
              <a:t>βιοϊατρικής</a:t>
            </a:r>
            <a:r>
              <a:rPr lang="el-GR" dirty="0"/>
              <a:t> έρευνας στην Αυστραλία</a:t>
            </a:r>
            <a:r>
              <a:rPr lang="el-GR" dirty="0" smtClean="0"/>
              <a:t>. </a:t>
            </a:r>
          </a:p>
          <a:p>
            <a:r>
              <a:rPr lang="el-GR" dirty="0" smtClean="0"/>
              <a:t>Διαθεσιμότητα σχετικού ερευνητικού δυναμικού</a:t>
            </a:r>
          </a:p>
          <a:p>
            <a:pPr lvl="1"/>
            <a:r>
              <a:rPr lang="el-GR" dirty="0"/>
              <a:t>ΝΑΙ</a:t>
            </a:r>
            <a:r>
              <a:rPr lang="el-GR" dirty="0" smtClean="0"/>
              <a:t>, ΥΠΟΔΟΜΕΣ ΚΑΙ </a:t>
            </a:r>
            <a:r>
              <a:rPr lang="el-GR" dirty="0"/>
              <a:t>ΑΡΙΣΤΕΙΑ ΣΤΟΝ ΤΟΜΕΑ ΟΠΩΣ ΠΡΟΚΥΠΤΕΙ ΑΠΟ ΜΕΓΑΛΟ ΑΡΙΘΜΟ ΑΝΤΑΓΩΝΙΣΤΙΚΩΝ ΠΡΟΓΡΑΜΜΑΤΩΝ</a:t>
            </a:r>
            <a:endParaRPr lang="el-GR" dirty="0" smtClean="0"/>
          </a:p>
          <a:p>
            <a:r>
              <a:rPr lang="el-GR" dirty="0" smtClean="0"/>
              <a:t>Έντασης εργασίας, δημιουργία θέσεων εργασίας</a:t>
            </a:r>
          </a:p>
          <a:p>
            <a:pPr lvl="1"/>
            <a:r>
              <a:rPr lang="el-GR" dirty="0" smtClean="0"/>
              <a:t>Ναι, σχετικά μικρή</a:t>
            </a:r>
          </a:p>
          <a:p>
            <a:r>
              <a:rPr lang="el-GR" dirty="0" smtClean="0"/>
              <a:t>Έντασης γνώσης, εξειδικευμένων θέσεων εργασίας</a:t>
            </a:r>
          </a:p>
          <a:p>
            <a:pPr lvl="1"/>
            <a:r>
              <a:rPr lang="el-GR" dirty="0" smtClean="0"/>
              <a:t>Ναι</a:t>
            </a:r>
          </a:p>
          <a:p>
            <a:pPr lvl="1"/>
            <a:endParaRPr lang="el-GR" dirty="0"/>
          </a:p>
          <a:p>
            <a:pPr lvl="1"/>
            <a:r>
              <a:rPr lang="el-GR" dirty="0"/>
              <a:t>ΥΠΑΡΧΕΙ ΗΔΗ ΛΕΙΤΟΥΡΓΙΚΗ ΥΠΟΔΟΜΗ ΜΕΓΑΛΗΣ ΚΛΙΜΑΚΑΣ Η ΟΠΟΙΑ ΕΧΕΙ ΕΝΤΑΧΘΕΙ ΣΤΟΝ ΕΘΝΙΚΟ ΧΑΡΤΗ ΥΠΟΔΟΜΩΝ ΤΟΣΟ ΓΙΑ ΑΝΑΠΤΥΞΗ ΚΑΙΝΟΤΟΜΙΑΣ ΟΣΟ ΚΑΙ ΓΙΑ ΤΗΝ ΠΑΡΟΧΗ ΥΠΗΡΕΣΙΩΝ ΣΤΗ ΦΑΡΜΑΚΟΒΙΟΜΗΧΑΝΙΑ ΑΛΛΑ ΚΑΙ ΣΕ ΑΚΑΔΗΜΑΪΚΟΥΣ ΦΟΡΕΙΣ. Η ΕΛΛΑΔΑ ΕΙΝΑΙ ΙΔΡΥΤΙΚΟ ΜΕΛΟΣ ΤΗΣ ΑΝΤΙΣΤΟΙΧΗΣ ΕΥΡΩΠΑΪΚΗΣ ΥΠΟΔΟΜΗΣ ΤΟΥ ΕSFRI (WWW.INFRAFRONTIER.GR).</a:t>
            </a:r>
            <a:endParaRPr lang="el-GR" dirty="0" smtClean="0"/>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99636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Συνδυασμοί φαρμάκων, και συνδυασμοί τρόπου χορήγησης φαρμάκων</a:t>
            </a:r>
            <a:endParaRPr lang="en-US" sz="2800" dirty="0"/>
          </a:p>
        </p:txBody>
      </p:sp>
      <p:sp>
        <p:nvSpPr>
          <p:cNvPr id="3" name="Content Placeholder 2"/>
          <p:cNvSpPr>
            <a:spLocks noGrp="1"/>
          </p:cNvSpPr>
          <p:nvPr>
            <p:ph idx="1"/>
          </p:nvPr>
        </p:nvSpPr>
        <p:spPr/>
        <p:txBody>
          <a:bodyPr/>
          <a:lstStyle/>
          <a:p>
            <a:r>
              <a:rPr lang="el-GR" dirty="0" smtClean="0"/>
              <a:t>Περιγραφή</a:t>
            </a:r>
          </a:p>
          <a:p>
            <a:pPr lvl="1"/>
            <a:r>
              <a:rPr lang="el-GR" dirty="0"/>
              <a:t>Ανάπτυξη νέων σταθερών συνδυασμών γνωστών μορίων. Ανάπτυξη ή προσαρμογή εξειδικευμένων συσκευών για την χορήγηση γνωστών </a:t>
            </a:r>
            <a:r>
              <a:rPr lang="el-GR" dirty="0" smtClean="0"/>
              <a:t>φαρμάκων</a:t>
            </a:r>
          </a:p>
          <a:p>
            <a:r>
              <a:rPr lang="el-GR" dirty="0" smtClean="0"/>
              <a:t>Εταιρίες</a:t>
            </a:r>
          </a:p>
          <a:p>
            <a:pPr lvl="1"/>
            <a:r>
              <a:rPr lang="el-GR" dirty="0" err="1"/>
              <a:t>Ολα</a:t>
            </a:r>
            <a:r>
              <a:rPr lang="el-GR" dirty="0"/>
              <a:t> τα </a:t>
            </a:r>
            <a:r>
              <a:rPr lang="el-GR" dirty="0" err="1"/>
              <a:t>μελη</a:t>
            </a:r>
            <a:r>
              <a:rPr lang="el-GR" dirty="0"/>
              <a:t> της </a:t>
            </a:r>
            <a:r>
              <a:rPr lang="el-GR" dirty="0" err="1"/>
              <a:t>Πανελληνιας</a:t>
            </a:r>
            <a:r>
              <a:rPr lang="el-GR" dirty="0"/>
              <a:t> </a:t>
            </a:r>
            <a:r>
              <a:rPr lang="el-GR" dirty="0" err="1"/>
              <a:t>Ενωσης</a:t>
            </a:r>
            <a:r>
              <a:rPr lang="el-GR" dirty="0"/>
              <a:t> </a:t>
            </a:r>
            <a:r>
              <a:rPr lang="el-GR" dirty="0" err="1"/>
              <a:t>Φαρμακοβιομηχανιας</a:t>
            </a:r>
            <a:r>
              <a:rPr lang="el-GR" dirty="0"/>
              <a:t> (ΠΕΦ</a:t>
            </a:r>
            <a:r>
              <a:rPr lang="el-GR" dirty="0" smtClean="0"/>
              <a:t>)</a:t>
            </a:r>
          </a:p>
          <a:p>
            <a:r>
              <a:rPr lang="el-GR" dirty="0" smtClean="0"/>
              <a:t>Ερευνητικά εργαστήρια</a:t>
            </a:r>
          </a:p>
          <a:p>
            <a:pPr lvl="1"/>
            <a:r>
              <a:rPr lang="el-GR" dirty="0" err="1"/>
              <a:t>Πανεπιστημια</a:t>
            </a:r>
            <a:r>
              <a:rPr lang="el-GR" dirty="0"/>
              <a:t> (ΕΚΠΑ, </a:t>
            </a:r>
            <a:r>
              <a:rPr lang="el-GR" dirty="0" err="1"/>
              <a:t>Αριστοτελειο</a:t>
            </a:r>
            <a:r>
              <a:rPr lang="el-GR" dirty="0"/>
              <a:t>, </a:t>
            </a:r>
            <a:r>
              <a:rPr lang="el-GR" dirty="0" err="1"/>
              <a:t>Πατρων</a:t>
            </a:r>
            <a:r>
              <a:rPr lang="el-GR" dirty="0"/>
              <a:t> </a:t>
            </a:r>
            <a:r>
              <a:rPr lang="el-GR" dirty="0" err="1"/>
              <a:t>κλπ</a:t>
            </a:r>
            <a:r>
              <a:rPr lang="el-GR" dirty="0"/>
              <a:t>), </a:t>
            </a:r>
            <a:r>
              <a:rPr lang="el-GR" dirty="0" err="1"/>
              <a:t>Ερευνητικα</a:t>
            </a:r>
            <a:r>
              <a:rPr lang="el-GR" dirty="0"/>
              <a:t> </a:t>
            </a:r>
            <a:r>
              <a:rPr lang="el-GR" dirty="0" err="1"/>
              <a:t>Ινστιτουτα</a:t>
            </a:r>
            <a:r>
              <a:rPr lang="el-GR" dirty="0"/>
              <a:t> (ΕΙΕ, ΙΙΒΕΑΑ </a:t>
            </a:r>
            <a:r>
              <a:rPr lang="el-GR" dirty="0" err="1"/>
              <a:t>κλπ</a:t>
            </a:r>
            <a:r>
              <a:rPr lang="el-GR" dirty="0"/>
              <a:t>), </a:t>
            </a:r>
            <a:r>
              <a:rPr lang="el-GR" dirty="0" err="1"/>
              <a:t>αλλοι</a:t>
            </a:r>
            <a:r>
              <a:rPr lang="el-GR" dirty="0"/>
              <a:t> </a:t>
            </a:r>
            <a:r>
              <a:rPr lang="el-GR" dirty="0" err="1"/>
              <a:t>φορεις</a:t>
            </a:r>
            <a:r>
              <a:rPr lang="el-GR" dirty="0"/>
              <a:t> </a:t>
            </a:r>
            <a:r>
              <a:rPr lang="el-GR" dirty="0" err="1"/>
              <a:t>ερευνας</a:t>
            </a:r>
            <a:r>
              <a:rPr lang="el-GR" dirty="0"/>
              <a:t>.</a:t>
            </a:r>
            <a:endParaRPr lang="en-US" dirty="0"/>
          </a:p>
        </p:txBody>
      </p:sp>
    </p:spTree>
    <p:extLst>
      <p:ext uri="{BB962C8B-B14F-4D97-AF65-F5344CB8AC3E}">
        <p14:creationId xmlns:p14="http://schemas.microsoft.com/office/powerpoint/2010/main" val="4836796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55000" lnSpcReduction="20000"/>
          </a:bodyPr>
          <a:lstStyle/>
          <a:p>
            <a:r>
              <a:rPr lang="el-GR" dirty="0"/>
              <a:t>Ο</a:t>
            </a:r>
            <a:r>
              <a:rPr lang="el-GR" dirty="0" smtClean="0"/>
              <a:t>ικονομική επίπτωση</a:t>
            </a:r>
          </a:p>
          <a:p>
            <a:pPr lvl="1"/>
            <a:r>
              <a:rPr lang="el-GR" dirty="0"/>
              <a:t>Η συνολική επίδραση στο ΑΕΠ από την δραστηριότητα του κλάδου εκτιμάται σε € 2,8 δισ., εκ των οποίων τα € 815 εκ. αποτελούν την άμεση επίδραση του κλάδου στο ακαθάριστο προϊόν της χώρας. </a:t>
            </a:r>
            <a:endParaRPr lang="el-GR" dirty="0"/>
          </a:p>
          <a:p>
            <a:pPr lvl="1"/>
            <a:r>
              <a:rPr lang="el-GR" dirty="0" smtClean="0"/>
              <a:t>Για </a:t>
            </a:r>
            <a:r>
              <a:rPr lang="el-GR" dirty="0"/>
              <a:t>κάθε € 1.000 που δαπανώνται για την αγορά φαρμάκων που παράγονται στην Ελλάδα, το ΑΕΠ αυξάνεται κατά € 3.200. </a:t>
            </a:r>
            <a:endParaRPr lang="el-GR" dirty="0" smtClean="0"/>
          </a:p>
          <a:p>
            <a:pPr lvl="1"/>
            <a:r>
              <a:rPr lang="el-GR" dirty="0" smtClean="0"/>
              <a:t>Τα </a:t>
            </a:r>
            <a:r>
              <a:rPr lang="el-GR" dirty="0"/>
              <a:t>συνολικά ετήσια φορολογικά έσοδα από την εγχώρια παραγωγή φαρμάκων ανέρχονται σε €147 εκατ. </a:t>
            </a:r>
            <a:endParaRPr lang="el-GR" dirty="0" smtClean="0"/>
          </a:p>
          <a:p>
            <a:r>
              <a:rPr lang="el-GR" dirty="0" smtClean="0"/>
              <a:t>Διεθνής αγορά</a:t>
            </a:r>
          </a:p>
          <a:p>
            <a:pPr lvl="1"/>
            <a:r>
              <a:rPr lang="el-GR" dirty="0"/>
              <a:t>Ναι. Στο σύνολο του μεταποιητικού τομέα, οι εξαγωγές του κλάδου Παραγωγής Φαρμακευτικών Προϊόντων κατέχουν το 3ο μεγαλύτερο μερίδιο στο σύνολο των εξαγωγών της μεταποίησης. </a:t>
            </a:r>
            <a:r>
              <a:rPr lang="el-GR" dirty="0" smtClean="0"/>
              <a:t>Ο</a:t>
            </a:r>
          </a:p>
          <a:p>
            <a:pPr lvl="1"/>
            <a:r>
              <a:rPr lang="el-GR" dirty="0" smtClean="0"/>
              <a:t>Ο </a:t>
            </a:r>
            <a:r>
              <a:rPr lang="el-GR" dirty="0"/>
              <a:t>μέσος ετήσιος ρυθμός αύξησης των εξαγωγών του κλάδου ήταν 14% στην Ελλάδα, έναντι 11% στην ΕΕ-27 την περίοδο 2000-2010 </a:t>
            </a:r>
            <a:endParaRPr lang="el-GR" dirty="0" smtClean="0"/>
          </a:p>
          <a:p>
            <a:r>
              <a:rPr lang="el-GR" dirty="0" smtClean="0"/>
              <a:t>Διαθεσιμότητα σχετικού ερευνητικού δυναμικού</a:t>
            </a:r>
          </a:p>
          <a:p>
            <a:pPr lvl="1"/>
            <a:r>
              <a:rPr lang="el-GR" dirty="0" smtClean="0"/>
              <a:t>Ναι</a:t>
            </a:r>
          </a:p>
          <a:p>
            <a:r>
              <a:rPr lang="el-GR" dirty="0"/>
              <a:t>Έντασης εργασίας, δημιουργία θέσεων </a:t>
            </a:r>
            <a:r>
              <a:rPr lang="el-GR" dirty="0" smtClean="0"/>
              <a:t>εργασίας</a:t>
            </a:r>
          </a:p>
          <a:p>
            <a:pPr lvl="1"/>
            <a:r>
              <a:rPr lang="el-GR" dirty="0" smtClean="0"/>
              <a:t>Ναι</a:t>
            </a:r>
          </a:p>
          <a:p>
            <a:r>
              <a:rPr lang="el-GR" dirty="0" smtClean="0"/>
              <a:t>Έντασης γνώσης, εξειδικευμένων θέσεων εργασίας</a:t>
            </a:r>
          </a:p>
          <a:p>
            <a:pPr lvl="1"/>
            <a:r>
              <a:rPr lang="el-GR" dirty="0" smtClean="0"/>
              <a:t>Ναι</a:t>
            </a:r>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644041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Ανάδειξη και επιβεβαίωση νέων θεραπευτικών στόχων και </a:t>
            </a:r>
            <a:r>
              <a:rPr lang="el-GR" sz="2800" dirty="0" err="1"/>
              <a:t>βιοδεικτών</a:t>
            </a:r>
            <a:endParaRPr lang="en-US" sz="2800" dirty="0"/>
          </a:p>
        </p:txBody>
      </p:sp>
      <p:sp>
        <p:nvSpPr>
          <p:cNvPr id="3" name="Content Placeholder 2"/>
          <p:cNvSpPr>
            <a:spLocks noGrp="1"/>
          </p:cNvSpPr>
          <p:nvPr>
            <p:ph idx="1"/>
          </p:nvPr>
        </p:nvSpPr>
        <p:spPr/>
        <p:txBody>
          <a:bodyPr>
            <a:normAutofit fontScale="85000" lnSpcReduction="20000"/>
          </a:bodyPr>
          <a:lstStyle/>
          <a:p>
            <a:r>
              <a:rPr lang="el-GR" dirty="0" smtClean="0"/>
              <a:t>Περιγραφή</a:t>
            </a:r>
          </a:p>
          <a:p>
            <a:pPr lvl="1"/>
            <a:r>
              <a:rPr lang="el-GR" dirty="0"/>
              <a:t>Η προτεινόμενη δράση έχει ήδη </a:t>
            </a:r>
            <a:r>
              <a:rPr lang="el-GR" dirty="0" err="1"/>
              <a:t>περιγραφεί</a:t>
            </a:r>
            <a:r>
              <a:rPr lang="el-GR" dirty="0"/>
              <a:t> αναλυτικά και έχει αναδειχθεί με τοποθέτηση/ εκδήλωση ενδιαφέροντος εκ μέρους των ερευνητικών κέντρων, των πανεπιστημίων και των ελληνικών επιχειρήσεων. Απαιτείται κρατική χρηματοδότηση με σκοπό την προαγωγή της συνεργασίας ερευνητικών κέντρων και επιχειρήσεων για την επιτυχή ολοκλήρωση της </a:t>
            </a:r>
            <a:r>
              <a:rPr lang="el-GR" dirty="0" smtClean="0"/>
              <a:t>δράσης</a:t>
            </a:r>
          </a:p>
          <a:p>
            <a:r>
              <a:rPr lang="el-GR" dirty="0" smtClean="0"/>
              <a:t>Εταιρίες</a:t>
            </a:r>
          </a:p>
          <a:p>
            <a:pPr lvl="1"/>
            <a:r>
              <a:rPr lang="el-GR" dirty="0" smtClean="0"/>
              <a:t>ΣΦΕΕ – </a:t>
            </a:r>
            <a:r>
              <a:rPr lang="el-GR" dirty="0" err="1" smtClean="0"/>
              <a:t>Ηβιο</a:t>
            </a:r>
            <a:endParaRPr lang="el-GR" dirty="0" smtClean="0"/>
          </a:p>
          <a:p>
            <a:r>
              <a:rPr lang="el-GR" dirty="0" smtClean="0"/>
              <a:t>Ερευνητικά εργαστήρια</a:t>
            </a:r>
          </a:p>
          <a:p>
            <a:pPr lvl="1"/>
            <a:r>
              <a:rPr lang="el-GR" dirty="0"/>
              <a:t>στην περιοχή δραστηριοποιούνται πολλά ερευνητικά εργαστήρια πανεπιστημίων και ερευνητικών </a:t>
            </a:r>
            <a:r>
              <a:rPr lang="el-GR" dirty="0" smtClean="0"/>
              <a:t>κέντρων με </a:t>
            </a:r>
            <a:r>
              <a:rPr lang="el-GR" dirty="0"/>
              <a:t>σημαντική τεχνογνωσία στον τομέα </a:t>
            </a:r>
            <a:endParaRPr lang="el-GR" dirty="0" smtClean="0"/>
          </a:p>
          <a:p>
            <a:pPr lvl="2"/>
            <a:r>
              <a:rPr lang="el-GR" dirty="0" smtClean="0"/>
              <a:t>ανταγωνιστικά  </a:t>
            </a:r>
            <a:r>
              <a:rPr lang="el-GR" dirty="0"/>
              <a:t>έργα της ΕΕ, </a:t>
            </a:r>
            <a:endParaRPr lang="el-GR" dirty="0" smtClean="0"/>
          </a:p>
          <a:p>
            <a:pPr lvl="2"/>
            <a:r>
              <a:rPr lang="el-GR" dirty="0" smtClean="0"/>
              <a:t>δημοσιεύσεις </a:t>
            </a:r>
            <a:r>
              <a:rPr lang="el-GR" dirty="0"/>
              <a:t>σε διεθνή περιοδικά υψηλού δείκτη απήχησης </a:t>
            </a:r>
            <a:r>
              <a:rPr lang="el-GR" dirty="0" smtClean="0"/>
              <a:t>σημαντική </a:t>
            </a:r>
            <a:r>
              <a:rPr lang="el-GR" dirty="0"/>
              <a:t>συνεργασία με επιχειρήσεις  του κλάδου</a:t>
            </a:r>
          </a:p>
          <a:p>
            <a:pPr lvl="1"/>
            <a:endParaRPr lang="el-GR" dirty="0" smtClean="0"/>
          </a:p>
          <a:p>
            <a:endParaRPr lang="en-US" dirty="0"/>
          </a:p>
        </p:txBody>
      </p:sp>
    </p:spTree>
    <p:extLst>
      <p:ext uri="{BB962C8B-B14F-4D97-AF65-F5344CB8AC3E}">
        <p14:creationId xmlns:p14="http://schemas.microsoft.com/office/powerpoint/2010/main" val="1682384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Συμβολή ομάδας</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8</a:t>
            </a:r>
            <a:r>
              <a:rPr lang="el-GR" dirty="0" smtClean="0"/>
              <a:t>+2 προτάσεις</a:t>
            </a:r>
          </a:p>
          <a:p>
            <a:r>
              <a:rPr lang="el-GR" dirty="0" smtClean="0"/>
              <a:t>21 υπάρχουσες δραστηριότητες</a:t>
            </a:r>
          </a:p>
          <a:p>
            <a:r>
              <a:rPr lang="el-GR" dirty="0" smtClean="0"/>
              <a:t>3 νέες</a:t>
            </a:r>
          </a:p>
          <a:p>
            <a:endParaRPr lang="el-GR" dirty="0"/>
          </a:p>
          <a:p>
            <a:r>
              <a:rPr lang="el-GR" dirty="0" smtClean="0"/>
              <a:t>Προτάσεις ΣΦΕΕ</a:t>
            </a:r>
            <a:endParaRPr lang="en-US" dirty="0" smtClean="0"/>
          </a:p>
          <a:p>
            <a:pPr lvl="1"/>
            <a:r>
              <a:rPr lang="el-GR" dirty="0"/>
              <a:t>Ανάπτυξη νέων μορφών χορήγησης φαρμάκων &amp; βελτίωση μορφοποίησης φαρμάκων</a:t>
            </a:r>
          </a:p>
          <a:p>
            <a:pPr lvl="1"/>
            <a:r>
              <a:rPr lang="el-GR" dirty="0"/>
              <a:t>Συνδυασμοί φαρμάκων και συνδυασμοί τρόπου χορήγησης</a:t>
            </a:r>
          </a:p>
          <a:p>
            <a:pPr lvl="1"/>
            <a:r>
              <a:rPr lang="el-GR" dirty="0"/>
              <a:t>Ανάδειξη και επιβεβαίωση νέων θεραπευτικών στόχων και </a:t>
            </a:r>
            <a:r>
              <a:rPr lang="el-GR" dirty="0" err="1"/>
              <a:t>βιοδεικτών</a:t>
            </a:r>
            <a:endParaRPr lang="el-GR" dirty="0"/>
          </a:p>
          <a:p>
            <a:pPr lvl="1"/>
            <a:r>
              <a:rPr lang="el-GR" dirty="0"/>
              <a:t>Ανάπτυξη νέων φαρμάκων, εστιασμένες δραστηριότητες έρευνας στα πρώτα στάδια παραγωγής φαρμάκων</a:t>
            </a:r>
          </a:p>
          <a:p>
            <a:pPr lvl="1"/>
            <a:r>
              <a:rPr lang="el-GR" dirty="0"/>
              <a:t>Ανάπτυξη νέων προ-κλινικών μοντέλων ασθενειών</a:t>
            </a:r>
          </a:p>
          <a:p>
            <a:pPr lvl="1"/>
            <a:endParaRPr lang="en-US" dirty="0" smtClean="0"/>
          </a:p>
          <a:p>
            <a:r>
              <a:rPr lang="el-GR" dirty="0" smtClean="0"/>
              <a:t>Προτάσεις ΗΒ</a:t>
            </a:r>
            <a:r>
              <a:rPr lang="en-US" dirty="0" err="1" smtClean="0"/>
              <a:t>io</a:t>
            </a:r>
            <a:endParaRPr lang="en-US" dirty="0" smtClean="0"/>
          </a:p>
          <a:p>
            <a:pPr lvl="1"/>
            <a:r>
              <a:rPr lang="el-GR" dirty="0"/>
              <a:t>Ανάδειξη και επιβεβαίωση νέων θεραπευτικών στόχων και </a:t>
            </a:r>
            <a:r>
              <a:rPr lang="el-GR" dirty="0" err="1"/>
              <a:t>βιοδεικτών</a:t>
            </a:r>
            <a:endParaRPr lang="el-GR" dirty="0"/>
          </a:p>
          <a:p>
            <a:pPr lvl="1"/>
            <a:r>
              <a:rPr lang="el-GR" dirty="0"/>
              <a:t>Ανάπτυξη εξατομικευμένων θεραπευτικών προσεγγίσεων</a:t>
            </a:r>
            <a:endParaRPr lang="en-US" dirty="0" smtClean="0"/>
          </a:p>
          <a:p>
            <a:pPr lvl="1"/>
            <a:endParaRPr lang="en-US" dirty="0"/>
          </a:p>
        </p:txBody>
      </p:sp>
    </p:spTree>
    <p:extLst>
      <p:ext uri="{BB962C8B-B14F-4D97-AF65-F5344CB8AC3E}">
        <p14:creationId xmlns:p14="http://schemas.microsoft.com/office/powerpoint/2010/main" val="690942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70000" lnSpcReduction="20000"/>
          </a:bodyPr>
          <a:lstStyle/>
          <a:p>
            <a:r>
              <a:rPr lang="el-GR" dirty="0"/>
              <a:t>Ο</a:t>
            </a:r>
            <a:r>
              <a:rPr lang="el-GR" dirty="0" smtClean="0"/>
              <a:t>ικονομική επίπτωση</a:t>
            </a:r>
          </a:p>
          <a:p>
            <a:pPr lvl="1"/>
            <a:r>
              <a:rPr lang="el-GR" dirty="0" smtClean="0"/>
              <a:t>τεχνολογική </a:t>
            </a:r>
            <a:r>
              <a:rPr lang="el-GR" dirty="0"/>
              <a:t>αναβάθμιση του κλάδου προάγοντας την μετάφραση καινοτομιών ( IPR, νέες υπηρεσίες) που θα μπορούσαν να τοποθετηθούν σύντομα στην αγορά </a:t>
            </a:r>
            <a:endParaRPr lang="el-GR" dirty="0" smtClean="0"/>
          </a:p>
          <a:p>
            <a:r>
              <a:rPr lang="el-GR" dirty="0" smtClean="0"/>
              <a:t>Διεθνής αγορά</a:t>
            </a:r>
          </a:p>
          <a:p>
            <a:pPr lvl="1"/>
            <a:r>
              <a:rPr lang="el-GR" dirty="0"/>
              <a:t>υπάρχει σημαντική αγορά για τη διάθεση διαγνωστικών (π.χ. αντισωμάτων, διαγνωστικών υπηρεσιών) για την κλινική αξιοποίηση των νέων </a:t>
            </a:r>
            <a:r>
              <a:rPr lang="el-GR" dirty="0" err="1"/>
              <a:t>βιοδεικτών</a:t>
            </a:r>
            <a:r>
              <a:rPr lang="el-GR" dirty="0"/>
              <a:t> </a:t>
            </a:r>
            <a:endParaRPr lang="el-GR" dirty="0" smtClean="0"/>
          </a:p>
          <a:p>
            <a:r>
              <a:rPr lang="el-GR" dirty="0" smtClean="0"/>
              <a:t>Διαθεσιμότητα </a:t>
            </a:r>
            <a:r>
              <a:rPr lang="el-GR" dirty="0"/>
              <a:t>σχετικού ερευνητικού </a:t>
            </a:r>
            <a:r>
              <a:rPr lang="el-GR" dirty="0" smtClean="0"/>
              <a:t>δυναμικού</a:t>
            </a:r>
          </a:p>
          <a:p>
            <a:pPr lvl="1"/>
            <a:r>
              <a:rPr lang="el-GR" dirty="0"/>
              <a:t>υπάρχει κρίσιμη μάζα σε επίπεδο ερευνητικού δυναμικού αλλά και αρνητική μεταβολή λόγω της κρίσης στην απασχόληση στην έρευνα που αν δεν αντιστραφεί σύντομα θα έχει αρνητικές επιπτώσεις στο δυναμικό</a:t>
            </a:r>
            <a:r>
              <a:rPr lang="el-GR" dirty="0" smtClean="0"/>
              <a:t>.</a:t>
            </a:r>
          </a:p>
          <a:p>
            <a:r>
              <a:rPr lang="el-GR" dirty="0"/>
              <a:t>Έντασης εργασίας, δημιουργία θέσεων </a:t>
            </a:r>
            <a:r>
              <a:rPr lang="el-GR" dirty="0" smtClean="0"/>
              <a:t>εργασίας</a:t>
            </a:r>
          </a:p>
          <a:p>
            <a:pPr lvl="1"/>
            <a:r>
              <a:rPr lang="el-GR" dirty="0" smtClean="0"/>
              <a:t>Ναι - σχετικά μικρή</a:t>
            </a:r>
          </a:p>
          <a:p>
            <a:r>
              <a:rPr lang="el-GR" dirty="0" smtClean="0"/>
              <a:t>Έντασης γνώσης, εξειδικευμένων θέσεων εργασίας</a:t>
            </a:r>
          </a:p>
          <a:p>
            <a:pPr lvl="1"/>
            <a:r>
              <a:rPr lang="el-GR" dirty="0" smtClean="0"/>
              <a:t>Ναι</a:t>
            </a:r>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650473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Κατανόηση μηχανισμών ασθενειών και χαρτογράφηση </a:t>
            </a:r>
            <a:r>
              <a:rPr lang="el-GR" sz="2800" dirty="0" err="1"/>
              <a:t>παθογένεσης</a:t>
            </a:r>
            <a:r>
              <a:rPr lang="el-GR" sz="2800" dirty="0"/>
              <a:t> ασθενειών.</a:t>
            </a:r>
            <a:endParaRPr lang="en-US" sz="2800" dirty="0"/>
          </a:p>
        </p:txBody>
      </p:sp>
      <p:sp>
        <p:nvSpPr>
          <p:cNvPr id="3" name="Content Placeholder 2"/>
          <p:cNvSpPr>
            <a:spLocks noGrp="1"/>
          </p:cNvSpPr>
          <p:nvPr>
            <p:ph idx="1"/>
          </p:nvPr>
        </p:nvSpPr>
        <p:spPr/>
        <p:txBody>
          <a:bodyPr>
            <a:normAutofit fontScale="92500" lnSpcReduction="10000"/>
          </a:bodyPr>
          <a:lstStyle/>
          <a:p>
            <a:r>
              <a:rPr lang="el-GR" dirty="0" smtClean="0"/>
              <a:t>Περιγραφή</a:t>
            </a:r>
          </a:p>
          <a:p>
            <a:pPr lvl="1"/>
            <a:r>
              <a:rPr lang="el-GR" dirty="0"/>
              <a:t>Η ΜΕΛΕΤΗ ΚΑΙ ΚΑΤΑΝΟΗΣΗ ΤΩΝ ΜΟΡΙΑΚΩΝ ΚΑΙ ΚΥΤΤΑΡΙΚΩΝ ΜΗΧΑΝΙΣΜΩΝ  ΠΟΥ ΔΙΕΠΟΥΝ ΤΙΣ ΑΝΘΡΩΠΙΝΕΣ ΑΣΘΕΝΕΙΕΣ ΑΠΟΤΕΛΕΙ ΒΑΣΙΚΟ ΑΡΧΙΚΟ ΣΤΑΔΙΟ ΣΤΗΝ ΑΛΥΣΙΔΑ ΑΝΑΠΤΥΞΗΣ </a:t>
            </a:r>
            <a:r>
              <a:rPr lang="el-GR" dirty="0" smtClean="0"/>
              <a:t>ΦΑΡΜΑΚΩΝ</a:t>
            </a:r>
          </a:p>
          <a:p>
            <a:pPr lvl="1"/>
            <a:r>
              <a:rPr lang="el-GR" dirty="0" smtClean="0"/>
              <a:t>ΝΕΟΙ </a:t>
            </a:r>
            <a:r>
              <a:rPr lang="el-GR" dirty="0"/>
              <a:t>ΣΤΟΧΟΙ ΓΙΑ ΤΗΝ ΚΑΤΑΠΟΛΕΜΗΣΗ ΤΩΝ ΑΣΘΕΝΕΙΩΝ ΚΑΘΩΣ ΚΑΙ ΘΕΡΑΠΕΥΤΙΚΟΙ, ΠΡΟΓΝΩΣΤΙΚΟΙ ΚΑΙ ΔΙΑΓΝΩΣΤΙΚΟΙ ΒΙΟΔΕΙΚΤΕΣ</a:t>
            </a:r>
            <a:r>
              <a:rPr lang="el-GR" dirty="0" smtClean="0"/>
              <a:t>.</a:t>
            </a:r>
          </a:p>
          <a:p>
            <a:r>
              <a:rPr lang="el-GR" dirty="0" smtClean="0"/>
              <a:t>Επιχειρήσεις</a:t>
            </a:r>
          </a:p>
          <a:p>
            <a:pPr lvl="1"/>
            <a:r>
              <a:rPr lang="el-GR" dirty="0" smtClean="0"/>
              <a:t>?</a:t>
            </a:r>
          </a:p>
          <a:p>
            <a:r>
              <a:rPr lang="el-GR" dirty="0" smtClean="0"/>
              <a:t>Ερευνητικά εργαστήρια</a:t>
            </a:r>
          </a:p>
          <a:p>
            <a:pPr lvl="1"/>
            <a:r>
              <a:rPr lang="el-GR" dirty="0"/>
              <a:t>Η ΠΛΕΙΟΝΟΤΗΤΑ ΤΩΝ ΒΙΟΛΟΓΙΚΩΝ ΚΑΙ ΒΙΟΙΑΤΡΙΚΩΝ ΕΡΕΥΝΗΤΙΚΩΝ ΦΟΡΕΩΝ ΤΗΣ ΧΩΡΑΣ</a:t>
            </a:r>
            <a:endParaRPr lang="el-GR" dirty="0" smtClean="0"/>
          </a:p>
          <a:p>
            <a:endParaRPr lang="en-US" dirty="0"/>
          </a:p>
        </p:txBody>
      </p:sp>
    </p:spTree>
    <p:extLst>
      <p:ext uri="{BB962C8B-B14F-4D97-AF65-F5344CB8AC3E}">
        <p14:creationId xmlns:p14="http://schemas.microsoft.com/office/powerpoint/2010/main" val="3752684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2"/>
          <p:cNvSpPr>
            <a:spLocks noGrp="1"/>
          </p:cNvSpPr>
          <p:nvPr>
            <p:ph idx="1"/>
          </p:nvPr>
        </p:nvSpPr>
        <p:spPr/>
        <p:txBody>
          <a:bodyPr>
            <a:normAutofit fontScale="85000" lnSpcReduction="20000"/>
          </a:bodyPr>
          <a:lstStyle/>
          <a:p>
            <a:r>
              <a:rPr lang="el-GR" dirty="0"/>
              <a:t>Ο</a:t>
            </a:r>
            <a:r>
              <a:rPr lang="el-GR" dirty="0" smtClean="0"/>
              <a:t>ικονομική επίπτωση</a:t>
            </a:r>
          </a:p>
          <a:p>
            <a:pPr lvl="1"/>
            <a:r>
              <a:rPr lang="el-GR" dirty="0"/>
              <a:t>LICENCING, PATENTS, ΘΕΡΑΠΕΥΤΙΚΟΙ ΚΑΙ ΔΙΑΓΝΩΣΤΙΚΟΙ ΣΤΟΧΟΙ, ΕΙΔΙΚΕΣ ΔΟΚΙΜΑΣΙΕΣ (IN VIVO &amp; IN VITRO), ΠΡΟΙΟΝΤΑ ΒΙΟΤΕΧΝΟΛΟΓΙΑΣ </a:t>
            </a:r>
            <a:endParaRPr lang="el-GR" dirty="0" smtClean="0"/>
          </a:p>
          <a:p>
            <a:r>
              <a:rPr lang="el-GR" dirty="0" smtClean="0"/>
              <a:t>Διεθνής αγορά</a:t>
            </a:r>
          </a:p>
          <a:p>
            <a:pPr lvl="1"/>
            <a:r>
              <a:rPr lang="el-GR" dirty="0"/>
              <a:t>ΝΑΙ-ΒΙΟΤΕΧΝΟΛΟΓΙΚΟΙ, ΦΑΡΜΑΚΕΥΤΙΚΟΙ ΚΑΙ ΑΚΑΔΗΜΑΙΚΟΙ ΦΟΡΕΙΣ </a:t>
            </a:r>
            <a:endParaRPr lang="el-GR" dirty="0" smtClean="0"/>
          </a:p>
          <a:p>
            <a:r>
              <a:rPr lang="el-GR" dirty="0" smtClean="0"/>
              <a:t>Διαθεσιμότητα </a:t>
            </a:r>
            <a:r>
              <a:rPr lang="el-GR" dirty="0"/>
              <a:t>σχετικού ερευνητικού </a:t>
            </a:r>
            <a:r>
              <a:rPr lang="el-GR" dirty="0" smtClean="0"/>
              <a:t>δυναμικού</a:t>
            </a:r>
          </a:p>
          <a:p>
            <a:pPr lvl="1"/>
            <a:r>
              <a:rPr lang="el-GR" dirty="0"/>
              <a:t>ΝΑΙ - ΥΠΑΡΧΕΙ ΚΡΙΣΙΜΗ ΜΑΖΑ ΑΡΙΣΤΟΥ ΕΡΕΥΝΗΤΙΚΟΥ ΔΥΝΑΜΙΚΟΥ ΣΤΟΝ ΤΟΜΕΑ ΑΥΤΟΝ.</a:t>
            </a:r>
            <a:endParaRPr lang="el-GR" dirty="0" smtClean="0"/>
          </a:p>
          <a:p>
            <a:r>
              <a:rPr lang="el-GR" dirty="0"/>
              <a:t>Έντασης εργασίας, δημιουργία θέσεων </a:t>
            </a:r>
            <a:r>
              <a:rPr lang="el-GR" dirty="0" smtClean="0"/>
              <a:t>εργασίας</a:t>
            </a:r>
          </a:p>
          <a:p>
            <a:pPr lvl="1"/>
            <a:r>
              <a:rPr lang="el-GR" dirty="0" smtClean="0"/>
              <a:t>Ναι - σχετικά μικρή</a:t>
            </a:r>
          </a:p>
          <a:p>
            <a:r>
              <a:rPr lang="el-GR" dirty="0" smtClean="0"/>
              <a:t>Έντασης γνώσης, εξειδικευμένων θέσεων εργασίας</a:t>
            </a:r>
          </a:p>
          <a:p>
            <a:pPr lvl="1"/>
            <a:r>
              <a:rPr lang="el-GR" dirty="0" smtClean="0"/>
              <a:t>Ναι</a:t>
            </a:r>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47090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Ανάπτυξη καινοτόμων προϊόντων και εφαρμογών με ψηφιακό περιεχόμενο, όπως κινητές εφαρμογές και </a:t>
            </a:r>
            <a:r>
              <a:rPr lang="el-GR" sz="2800" dirty="0" err="1"/>
              <a:t>βιοαισθητήρες</a:t>
            </a:r>
            <a:r>
              <a:rPr lang="el-GR" sz="2800" dirty="0"/>
              <a:t> και ανάπτυξη εύχρηστων, διαγνωστικών μεθόδων</a:t>
            </a:r>
            <a:endParaRPr lang="en-US" sz="2800" dirty="0"/>
          </a:p>
        </p:txBody>
      </p:sp>
      <p:sp>
        <p:nvSpPr>
          <p:cNvPr id="4" name="Content Placeholder 2"/>
          <p:cNvSpPr>
            <a:spLocks noGrp="1"/>
          </p:cNvSpPr>
          <p:nvPr>
            <p:ph idx="1"/>
          </p:nvPr>
        </p:nvSpPr>
        <p:spPr/>
        <p:txBody>
          <a:bodyPr>
            <a:normAutofit fontScale="40000" lnSpcReduction="20000"/>
          </a:bodyPr>
          <a:lstStyle/>
          <a:p>
            <a:r>
              <a:rPr lang="el-GR" dirty="0" smtClean="0"/>
              <a:t>Περιγραφή</a:t>
            </a:r>
          </a:p>
          <a:p>
            <a:pPr lvl="1"/>
            <a:r>
              <a:rPr lang="el-GR" dirty="0" err="1"/>
              <a:t>Patient</a:t>
            </a:r>
            <a:r>
              <a:rPr lang="el-GR" dirty="0"/>
              <a:t> </a:t>
            </a:r>
            <a:r>
              <a:rPr lang="el-GR" dirty="0" err="1"/>
              <a:t>Empowerment</a:t>
            </a:r>
            <a:r>
              <a:rPr lang="el-GR" dirty="0"/>
              <a:t> - </a:t>
            </a:r>
            <a:r>
              <a:rPr lang="el-GR" dirty="0" err="1"/>
              <a:t>Self</a:t>
            </a:r>
            <a:r>
              <a:rPr lang="el-GR" dirty="0"/>
              <a:t> </a:t>
            </a:r>
            <a:r>
              <a:rPr lang="el-GR" dirty="0" err="1" smtClean="0"/>
              <a:t>management</a:t>
            </a:r>
            <a:endParaRPr lang="el-GR" dirty="0" smtClean="0"/>
          </a:p>
          <a:p>
            <a:pPr lvl="2"/>
            <a:r>
              <a:rPr lang="el-GR" dirty="0" smtClean="0"/>
              <a:t>σχεδίαση ολοκληρωμένων προσεγγίσεων αυτοδιαχείρισης χρόνιων νοσημάτων, προκειμένου ο ασθενής να είναι σε θέση να γνωρίζει τη νόσο του, να ελέγχει πιθανές επιπλοκές, να αξιολογεί τα συμπτώματα που παρουσιάζονται και να κάνει τις απαραίτητες ενέργειες ώστε να έχει καλύτερη έκβαση σε συνεργασία με τις υπάρχουσες δομές υγείας.</a:t>
            </a:r>
          </a:p>
          <a:p>
            <a:pPr lvl="2"/>
            <a:r>
              <a:rPr lang="el-GR" dirty="0" smtClean="0"/>
              <a:t>ανάπτυξη καινοτόμων υπηρεσιών και συστημάτων αυτοδιαχείρισης με τεχνολογίες πληροφορικής και επικοινωνιών, όπως έξυπνα κινητά τηλέφωνα, φορητές συσκευές μετρήσεων </a:t>
            </a:r>
            <a:r>
              <a:rPr lang="el-GR" dirty="0" err="1" smtClean="0"/>
              <a:t>βιοσημάτων</a:t>
            </a:r>
            <a:r>
              <a:rPr lang="el-GR" dirty="0" smtClean="0"/>
              <a:t>, </a:t>
            </a:r>
            <a:r>
              <a:rPr lang="el-GR" dirty="0" err="1" smtClean="0"/>
              <a:t>IoT</a:t>
            </a:r>
            <a:r>
              <a:rPr lang="el-GR" dirty="0" smtClean="0"/>
              <a:t>, εφαρμογές </a:t>
            </a:r>
            <a:r>
              <a:rPr lang="el-GR" dirty="0" err="1" smtClean="0"/>
              <a:t>mHealth</a:t>
            </a:r>
            <a:r>
              <a:rPr lang="el-GR" dirty="0" smtClean="0"/>
              <a:t> κλπ.</a:t>
            </a:r>
          </a:p>
          <a:p>
            <a:pPr lvl="2"/>
            <a:r>
              <a:rPr lang="el-GR" dirty="0" smtClean="0"/>
              <a:t>προσαρμογή των παραπάνω με βάση κοινωνικά, γνωσιακά (π.χ. χρήση τεχνολογίας, γνώσεις σχετικά με την ασθένεια) και άλλα χαρακτηριστικά του πληθυσμού στόχευσης. </a:t>
            </a:r>
          </a:p>
          <a:p>
            <a:pPr marL="457200" lvl="1" indent="0">
              <a:buNone/>
            </a:pPr>
            <a:r>
              <a:rPr lang="el-GR" dirty="0" smtClean="0"/>
              <a:t>Η στόχευση αφορά σε πολλά μη μεταδιδόμενα χρόνια νοσήματα, όπως καρκίνος, καρδιαγγειακά νοσήματα, χρόνια αποφρακτική πνευμονοπάθεια, μεταβολικό σύνδρομο, αλλά και σπάνια νοσήματα (π.χ. κληρονομικό </a:t>
            </a:r>
            <a:r>
              <a:rPr lang="el-GR" dirty="0" err="1" smtClean="0"/>
              <a:t>αγγειοοίδημα</a:t>
            </a:r>
            <a:r>
              <a:rPr lang="el-GR" dirty="0" smtClean="0"/>
              <a:t>).</a:t>
            </a:r>
          </a:p>
          <a:p>
            <a:r>
              <a:rPr lang="el-GR" dirty="0" smtClean="0"/>
              <a:t>Εταιρίες</a:t>
            </a:r>
          </a:p>
          <a:p>
            <a:pPr lvl="1"/>
            <a:r>
              <a:rPr lang="en-US" dirty="0" err="1"/>
              <a:t>Datamed</a:t>
            </a:r>
            <a:r>
              <a:rPr lang="en-US" dirty="0"/>
              <a:t/>
            </a:r>
            <a:br>
              <a:rPr lang="en-US" dirty="0"/>
            </a:br>
            <a:r>
              <a:rPr lang="en-US" dirty="0"/>
              <a:t>EXODUS</a:t>
            </a:r>
            <a:br>
              <a:rPr lang="en-US" dirty="0"/>
            </a:br>
            <a:r>
              <a:rPr lang="en-US" dirty="0" err="1"/>
              <a:t>Intracom</a:t>
            </a:r>
            <a:r>
              <a:rPr lang="en-US" dirty="0"/>
              <a:t/>
            </a:r>
            <a:br>
              <a:rPr lang="en-US" dirty="0"/>
            </a:br>
            <a:r>
              <a:rPr lang="en-US" dirty="0"/>
              <a:t>COSMΟΤΕ</a:t>
            </a:r>
            <a:br>
              <a:rPr lang="en-US" dirty="0"/>
            </a:br>
            <a:r>
              <a:rPr lang="en-US" dirty="0"/>
              <a:t>Singular Logic</a:t>
            </a:r>
            <a:br>
              <a:rPr lang="en-US" dirty="0"/>
            </a:br>
            <a:r>
              <a:rPr lang="en-US" dirty="0" err="1"/>
              <a:t>Vidavo</a:t>
            </a:r>
            <a:r>
              <a:rPr lang="en-US" dirty="0"/>
              <a:t/>
            </a:r>
            <a:br>
              <a:rPr lang="en-US" dirty="0"/>
            </a:br>
            <a:r>
              <a:rPr lang="en-US" dirty="0" smtClean="0"/>
              <a:t>Vodafone</a:t>
            </a:r>
            <a:endParaRPr lang="el-GR" dirty="0" smtClean="0"/>
          </a:p>
          <a:p>
            <a:r>
              <a:rPr lang="el-GR" dirty="0" smtClean="0"/>
              <a:t>Ερευνητικά εργαστήρια</a:t>
            </a:r>
          </a:p>
          <a:p>
            <a:pPr lvl="1"/>
            <a:r>
              <a:rPr lang="el-GR" dirty="0" err="1" smtClean="0"/>
              <a:t>Εργ</a:t>
            </a:r>
            <a:r>
              <a:rPr lang="el-GR" dirty="0"/>
              <a:t>. </a:t>
            </a:r>
            <a:r>
              <a:rPr lang="el-GR" dirty="0" err="1"/>
              <a:t>Βιοϊατρικής</a:t>
            </a:r>
            <a:r>
              <a:rPr lang="el-GR" dirty="0"/>
              <a:t> Τεχνολογίας, </a:t>
            </a:r>
            <a:r>
              <a:rPr lang="el-GR" dirty="0" smtClean="0"/>
              <a:t>ΕΜΠ</a:t>
            </a:r>
          </a:p>
          <a:p>
            <a:pPr lvl="1"/>
            <a:r>
              <a:rPr lang="el-GR" dirty="0" err="1" smtClean="0"/>
              <a:t>Eργ</a:t>
            </a:r>
            <a:r>
              <a:rPr lang="el-GR" dirty="0" smtClean="0"/>
              <a:t>. Ιατρικής Πληροφορικής, ΑΠΘ</a:t>
            </a:r>
          </a:p>
          <a:p>
            <a:pPr lvl="1"/>
            <a:r>
              <a:rPr lang="el-GR" dirty="0" err="1" smtClean="0"/>
              <a:t>Εργ</a:t>
            </a:r>
            <a:r>
              <a:rPr lang="el-GR" dirty="0" smtClean="0"/>
              <a:t>. Ιατρικής Τεχνολογίας και Ευφυών Πληροφοριακών Συστημάτων, Παν. Ιωαννίνων</a:t>
            </a:r>
          </a:p>
          <a:p>
            <a:pPr lvl="1"/>
            <a:r>
              <a:rPr lang="el-GR" dirty="0" err="1" smtClean="0"/>
              <a:t>Εργ</a:t>
            </a:r>
            <a:r>
              <a:rPr lang="el-GR" dirty="0" smtClean="0"/>
              <a:t>. Τηλεϊατρικής, Παν. Πατρών</a:t>
            </a:r>
          </a:p>
          <a:p>
            <a:pPr lvl="1"/>
            <a:r>
              <a:rPr lang="el-GR" dirty="0" smtClean="0"/>
              <a:t>Ινστιτούτο Επιστήμης Υπολογιστών / Ίδρυμα Τεχνολογίας και Έρευνας (ΙΤΕ)</a:t>
            </a:r>
            <a:br>
              <a:rPr lang="el-GR" dirty="0" smtClean="0"/>
            </a:br>
            <a:r>
              <a:rPr lang="el-GR" dirty="0" smtClean="0"/>
              <a:t>Ινστιτούτο Εφαρμοσμένων </a:t>
            </a:r>
            <a:r>
              <a:rPr lang="el-GR" dirty="0" err="1" smtClean="0"/>
              <a:t>Βιοεπιστημών</a:t>
            </a:r>
            <a:r>
              <a:rPr lang="el-GR" dirty="0" smtClean="0"/>
              <a:t> (ΙΝΕΒ) / Εθνικό Κέντρο Έρευνας και Τεχνολογικής Ανάπτυξης (ΕΚΕΤΑ)</a:t>
            </a:r>
          </a:p>
          <a:p>
            <a:pPr lvl="1"/>
            <a:r>
              <a:rPr lang="el-GR" dirty="0" smtClean="0"/>
              <a:t>Ινστιτούτο Τεχνολογιών Πληροφορικής και Τηλεπικοινωνιών (ΙΠΤΗΛ) / Εθνικό Κέντρο Έρευνας και Τεχνολογικής Ανάπτυξης (ΕΚΕΤΑ)</a:t>
            </a:r>
          </a:p>
          <a:p>
            <a:pPr lvl="1"/>
            <a:r>
              <a:rPr lang="el-GR" dirty="0" smtClean="0"/>
              <a:t>Ινστιτούτο Πληροφορικής &amp; Τηλεπικοινωνιών/ΕΚΕΦΕ Δημόκριτος</a:t>
            </a:r>
          </a:p>
          <a:p>
            <a:endParaRPr lang="el-GR" dirty="0" smtClean="0"/>
          </a:p>
          <a:p>
            <a:endParaRPr lang="el-GR" dirty="0" smtClean="0"/>
          </a:p>
          <a:p>
            <a:endParaRPr lang="el-GR" dirty="0" smtClean="0"/>
          </a:p>
          <a:p>
            <a:endParaRPr lang="en-US" dirty="0"/>
          </a:p>
        </p:txBody>
      </p:sp>
    </p:spTree>
    <p:extLst>
      <p:ext uri="{BB962C8B-B14F-4D97-AF65-F5344CB8AC3E}">
        <p14:creationId xmlns:p14="http://schemas.microsoft.com/office/powerpoint/2010/main" val="294248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62500" lnSpcReduction="20000"/>
          </a:bodyPr>
          <a:lstStyle/>
          <a:p>
            <a:r>
              <a:rPr lang="el-GR" dirty="0"/>
              <a:t>Ο</a:t>
            </a:r>
            <a:r>
              <a:rPr lang="el-GR" dirty="0" smtClean="0"/>
              <a:t>ικονομική επίπτωση</a:t>
            </a:r>
          </a:p>
          <a:p>
            <a:pPr lvl="1"/>
            <a:r>
              <a:rPr lang="el-GR" dirty="0" smtClean="0"/>
              <a:t>Η χρήση </a:t>
            </a:r>
            <a:r>
              <a:rPr lang="el-GR" dirty="0"/>
              <a:t>ψηφιακών τεχνολογιών βοηθά στην επίτευξη βελτίωσης της υγείας και μείωσης του κόστους</a:t>
            </a:r>
            <a:r>
              <a:rPr lang="el-GR" dirty="0" smtClean="0"/>
              <a:t>.</a:t>
            </a:r>
          </a:p>
          <a:p>
            <a:pPr lvl="1"/>
            <a:r>
              <a:rPr lang="el-GR" dirty="0" smtClean="0"/>
              <a:t>Αρκετές </a:t>
            </a:r>
            <a:r>
              <a:rPr lang="el-GR" dirty="0"/>
              <a:t>από τις ελληνικές εταιρείες που δραστηριοποιούνται στο χώρο έχουν ήδη εξωστρεφή προσανατολισμό. </a:t>
            </a:r>
            <a:endParaRPr lang="el-GR" dirty="0" smtClean="0"/>
          </a:p>
          <a:p>
            <a:pPr lvl="1"/>
            <a:r>
              <a:rPr lang="el-GR" dirty="0" smtClean="0"/>
              <a:t>Η </a:t>
            </a:r>
            <a:r>
              <a:rPr lang="el-GR" dirty="0"/>
              <a:t>υποστήριξή τους ώστε να διατηρηθούν στην διεθνή τεχνολογική πρωτοπορία μέσω και της νέας προγραμματικής περιόδου, αναμένεται να τις βοηθήσει να επιτύχουν στο να κερδίσουν μέρος της τεράστιας παγκόσμιας αγοράς που τώρα διαμορφώνεται. </a:t>
            </a:r>
            <a:endParaRPr lang="el-GR" dirty="0" smtClean="0"/>
          </a:p>
          <a:p>
            <a:pPr lvl="1"/>
            <a:r>
              <a:rPr lang="el-GR" dirty="0" smtClean="0"/>
              <a:t>Το </a:t>
            </a:r>
            <a:r>
              <a:rPr lang="el-GR" dirty="0"/>
              <a:t>προσδοκώμενο όφελος για την ελληνική οικονομία το 2020 εκτιμάται σε 546 εκατ. € τζίρο και περί τις 3500 θέσεις εργασίες επιστημονικού και τεχνολογικού αντικειμένου. </a:t>
            </a:r>
            <a:endParaRPr lang="el-GR" dirty="0" smtClean="0"/>
          </a:p>
          <a:p>
            <a:r>
              <a:rPr lang="el-GR" dirty="0" smtClean="0"/>
              <a:t>Διεθνής αγορά</a:t>
            </a:r>
          </a:p>
          <a:p>
            <a:pPr lvl="1"/>
            <a:r>
              <a:rPr lang="el-GR" dirty="0"/>
              <a:t>Η αγορά </a:t>
            </a:r>
            <a:r>
              <a:rPr lang="el-GR" dirty="0" err="1"/>
              <a:t>eHealth</a:t>
            </a:r>
            <a:r>
              <a:rPr lang="el-GR" dirty="0"/>
              <a:t>/</a:t>
            </a:r>
            <a:r>
              <a:rPr lang="el-GR" dirty="0" err="1"/>
              <a:t>mHealth</a:t>
            </a:r>
            <a:r>
              <a:rPr lang="el-GR" dirty="0"/>
              <a:t> αναμένεται να αυξηθεί σε 41 δις $ το 2020.</a:t>
            </a:r>
            <a:endParaRPr lang="el-GR" dirty="0" smtClean="0"/>
          </a:p>
          <a:p>
            <a:r>
              <a:rPr lang="el-GR" dirty="0" smtClean="0"/>
              <a:t>Διαθεσιμότητα </a:t>
            </a:r>
            <a:r>
              <a:rPr lang="el-GR" dirty="0"/>
              <a:t>σχετικού ερευνητικού </a:t>
            </a:r>
            <a:r>
              <a:rPr lang="el-GR" dirty="0" smtClean="0"/>
              <a:t>δυναμικού</a:t>
            </a:r>
          </a:p>
          <a:p>
            <a:pPr lvl="1"/>
            <a:r>
              <a:rPr lang="el-GR" dirty="0" smtClean="0"/>
              <a:t>Ναι</a:t>
            </a:r>
          </a:p>
          <a:p>
            <a:r>
              <a:rPr lang="el-GR" dirty="0"/>
              <a:t>Έντασης εργασίας, δημιουργία θέσεων </a:t>
            </a:r>
            <a:r>
              <a:rPr lang="el-GR" dirty="0" smtClean="0"/>
              <a:t>εργασίας</a:t>
            </a:r>
          </a:p>
          <a:p>
            <a:pPr lvl="1"/>
            <a:r>
              <a:rPr lang="el-GR" dirty="0" smtClean="0"/>
              <a:t>Ναι</a:t>
            </a:r>
          </a:p>
          <a:p>
            <a:r>
              <a:rPr lang="el-GR" dirty="0" smtClean="0"/>
              <a:t>Έντασης γνώσης, εξειδικευμένων θέσεων εργασίας</a:t>
            </a:r>
          </a:p>
          <a:p>
            <a:pPr lvl="1"/>
            <a:r>
              <a:rPr lang="el-GR" dirty="0" smtClean="0"/>
              <a:t>Ναι</a:t>
            </a:r>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393296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err="1"/>
              <a:t>Βιοπληροφορική</a:t>
            </a:r>
            <a:r>
              <a:rPr lang="el-GR" sz="2800" dirty="0"/>
              <a:t> - </a:t>
            </a:r>
            <a:r>
              <a:rPr lang="el-GR" sz="2800" dirty="0" err="1"/>
              <a:t>Big</a:t>
            </a:r>
            <a:r>
              <a:rPr lang="el-GR" sz="2800" dirty="0"/>
              <a:t> </a:t>
            </a:r>
            <a:r>
              <a:rPr lang="el-GR" sz="2800" dirty="0" err="1"/>
              <a:t>data</a:t>
            </a:r>
            <a:r>
              <a:rPr lang="el-GR" sz="2800" dirty="0"/>
              <a:t> </a:t>
            </a:r>
            <a:r>
              <a:rPr lang="el-GR" sz="2800" dirty="0" err="1"/>
              <a:t>analytics</a:t>
            </a:r>
            <a:r>
              <a:rPr lang="el-GR" sz="2800" dirty="0"/>
              <a:t>.</a:t>
            </a:r>
            <a:endParaRPr lang="en-US" sz="2800" dirty="0"/>
          </a:p>
        </p:txBody>
      </p:sp>
      <p:sp>
        <p:nvSpPr>
          <p:cNvPr id="3" name="Content Placeholder 2"/>
          <p:cNvSpPr>
            <a:spLocks noGrp="1"/>
          </p:cNvSpPr>
          <p:nvPr>
            <p:ph idx="1"/>
          </p:nvPr>
        </p:nvSpPr>
        <p:spPr/>
        <p:txBody>
          <a:bodyPr>
            <a:normAutofit fontScale="62500" lnSpcReduction="20000"/>
          </a:bodyPr>
          <a:lstStyle/>
          <a:p>
            <a:r>
              <a:rPr lang="el-GR" dirty="0" smtClean="0"/>
              <a:t>Περιγραφή</a:t>
            </a:r>
          </a:p>
          <a:p>
            <a:pPr lvl="1"/>
            <a:r>
              <a:rPr lang="el-GR" dirty="0" smtClean="0"/>
              <a:t>Ανάπτυξη </a:t>
            </a:r>
            <a:r>
              <a:rPr lang="el-GR" dirty="0"/>
              <a:t>μεθόδων, συστημάτων, προϊόντων, υπηρεσιών ανάλυσης βιολογικών δεδομένων για την εύρεση προβλεπτικών, ή διαγνωστικών εξατομικευμένων μοντέλων, </a:t>
            </a:r>
            <a:r>
              <a:rPr lang="el-GR" dirty="0" err="1"/>
              <a:t>βιουπογραφών</a:t>
            </a:r>
            <a:r>
              <a:rPr lang="el-GR" dirty="0"/>
              <a:t> και </a:t>
            </a:r>
            <a:r>
              <a:rPr lang="el-GR" dirty="0" err="1" smtClean="0"/>
              <a:t>βιοδεικτών</a:t>
            </a:r>
            <a:endParaRPr lang="el-GR" dirty="0" smtClean="0"/>
          </a:p>
          <a:p>
            <a:pPr lvl="1"/>
            <a:r>
              <a:rPr lang="el-GR" dirty="0"/>
              <a:t>Ανάπτυξη συστημάτων, μεθόδων, αλγόριθμων για ανάλυση Μεγάλης Κλίμακας (</a:t>
            </a:r>
            <a:r>
              <a:rPr lang="el-GR" dirty="0" err="1"/>
              <a:t>Big</a:t>
            </a:r>
            <a:r>
              <a:rPr lang="el-GR" dirty="0"/>
              <a:t> </a:t>
            </a:r>
            <a:r>
              <a:rPr lang="el-GR" dirty="0" err="1"/>
              <a:t>Data</a:t>
            </a:r>
            <a:r>
              <a:rPr lang="el-GR" dirty="0"/>
              <a:t>) βιολογικών </a:t>
            </a:r>
            <a:r>
              <a:rPr lang="el-GR" dirty="0" smtClean="0"/>
              <a:t>δεδομένων</a:t>
            </a:r>
          </a:p>
          <a:p>
            <a:pPr lvl="1"/>
            <a:r>
              <a:rPr lang="el-GR" dirty="0"/>
              <a:t>Ανάπτυξη συστημάτων, μεθόδων, υπηρεσιών για την ανάλυση δεδομένων αναδυόμενων βιοτεχνολογιών, όπως ξεχωριστών κυττάρων (</a:t>
            </a:r>
            <a:r>
              <a:rPr lang="el-GR" dirty="0" err="1"/>
              <a:t>single-cell</a:t>
            </a:r>
            <a:r>
              <a:rPr lang="el-GR" dirty="0"/>
              <a:t>) </a:t>
            </a:r>
            <a:r>
              <a:rPr lang="el-GR" dirty="0" smtClean="0"/>
              <a:t>δεδομένων</a:t>
            </a:r>
          </a:p>
          <a:p>
            <a:pPr lvl="1"/>
            <a:r>
              <a:rPr lang="el-GR" dirty="0"/>
              <a:t>Ανάπτυξη συστημάτων, μεθόδων, υπηρεσιών για </a:t>
            </a:r>
            <a:r>
              <a:rPr lang="el-GR" dirty="0" err="1"/>
              <a:t>μοντελοποίηση</a:t>
            </a:r>
            <a:r>
              <a:rPr lang="el-GR" dirty="0"/>
              <a:t> και </a:t>
            </a:r>
            <a:r>
              <a:rPr lang="el-GR" dirty="0" err="1"/>
              <a:t>οπτικοποίηση</a:t>
            </a:r>
            <a:r>
              <a:rPr lang="el-GR" dirty="0"/>
              <a:t> βιολογικών συστημάτων με δίκτυα (βιολογικά μονοπάτια, </a:t>
            </a:r>
            <a:r>
              <a:rPr lang="el-GR" dirty="0" err="1"/>
              <a:t>αιτιακά</a:t>
            </a:r>
            <a:r>
              <a:rPr lang="el-GR" dirty="0"/>
              <a:t> δίκτυα, μεταβολικά δίκτυα κ.α</a:t>
            </a:r>
            <a:r>
              <a:rPr lang="el-GR" dirty="0" smtClean="0"/>
              <a:t>.)</a:t>
            </a:r>
          </a:p>
          <a:p>
            <a:r>
              <a:rPr lang="el-GR" dirty="0" smtClean="0"/>
              <a:t>Εταιρίες</a:t>
            </a:r>
          </a:p>
          <a:p>
            <a:pPr lvl="1"/>
            <a:r>
              <a:rPr lang="en-US" dirty="0"/>
              <a:t>Gnosis Data Analysis, </a:t>
            </a:r>
            <a:r>
              <a:rPr lang="en-US" dirty="0" err="1"/>
              <a:t>BioVista</a:t>
            </a:r>
            <a:r>
              <a:rPr lang="en-US" dirty="0"/>
              <a:t>, </a:t>
            </a:r>
            <a:r>
              <a:rPr lang="en-US" dirty="0" err="1"/>
              <a:t>HybridStat</a:t>
            </a:r>
            <a:r>
              <a:rPr lang="en-US" dirty="0"/>
              <a:t> </a:t>
            </a:r>
            <a:r>
              <a:rPr lang="en-US" dirty="0" err="1"/>
              <a:t>κ.ά</a:t>
            </a:r>
            <a:r>
              <a:rPr lang="en-US" dirty="0"/>
              <a:t>.</a:t>
            </a:r>
          </a:p>
          <a:p>
            <a:r>
              <a:rPr lang="el-GR" dirty="0" smtClean="0"/>
              <a:t>Ερευνητικά εργαστήρια</a:t>
            </a:r>
          </a:p>
          <a:p>
            <a:pPr lvl="1"/>
            <a:r>
              <a:rPr lang="el-GR" dirty="0"/>
              <a:t>Ιωάννης </a:t>
            </a:r>
            <a:r>
              <a:rPr lang="el-GR" dirty="0" err="1"/>
              <a:t>Τσαμαρδίνος</a:t>
            </a:r>
            <a:r>
              <a:rPr lang="el-GR" dirty="0"/>
              <a:t>, Τμήμα Επιστήμης Υπολογιστών, Πανεπιστήμιο Κρήτης</a:t>
            </a:r>
          </a:p>
          <a:p>
            <a:pPr lvl="1"/>
            <a:r>
              <a:rPr lang="el-GR" dirty="0"/>
              <a:t>Ιωάννης Ηλιόπουλος, Ιατρική Σχολή, Πανεπιστήμιο Κρήτης </a:t>
            </a:r>
          </a:p>
          <a:p>
            <a:pPr lvl="1"/>
            <a:r>
              <a:rPr lang="el-GR" dirty="0"/>
              <a:t>Χριστόφορος Νικολάου, Τμήμα </a:t>
            </a:r>
            <a:r>
              <a:rPr lang="el-GR" dirty="0" err="1"/>
              <a:t>ΒιολογίαςΠαν</a:t>
            </a:r>
            <a:r>
              <a:rPr lang="el-GR" dirty="0"/>
              <a:t>/</a:t>
            </a:r>
            <a:r>
              <a:rPr lang="el-GR" dirty="0" err="1"/>
              <a:t>μιο</a:t>
            </a:r>
            <a:r>
              <a:rPr lang="el-GR" dirty="0"/>
              <a:t> Κρήτης</a:t>
            </a:r>
          </a:p>
          <a:p>
            <a:pPr lvl="1"/>
            <a:r>
              <a:rPr lang="el-GR" dirty="0"/>
              <a:t>Άρτεμις Χατζηγεωργίου, Παν/</a:t>
            </a:r>
            <a:r>
              <a:rPr lang="el-GR" dirty="0" err="1"/>
              <a:t>μιο</a:t>
            </a:r>
            <a:r>
              <a:rPr lang="el-GR" dirty="0"/>
              <a:t> Θεσσαλίας</a:t>
            </a:r>
          </a:p>
          <a:p>
            <a:pPr lvl="1"/>
            <a:r>
              <a:rPr lang="el-GR" dirty="0"/>
              <a:t>Γιώργος Ποταμιάς, ΙΠ-ITE</a:t>
            </a:r>
            <a:endParaRPr lang="el-GR" dirty="0" smtClean="0"/>
          </a:p>
          <a:p>
            <a:pPr lvl="1"/>
            <a:endParaRPr lang="el-GR" dirty="0" smtClean="0"/>
          </a:p>
          <a:p>
            <a:endParaRPr lang="el-GR" dirty="0" smtClean="0"/>
          </a:p>
          <a:p>
            <a:endParaRPr lang="el-GR" dirty="0" smtClean="0"/>
          </a:p>
          <a:p>
            <a:endParaRPr lang="el-GR" dirty="0" smtClean="0"/>
          </a:p>
          <a:p>
            <a:endParaRPr lang="en-US" dirty="0"/>
          </a:p>
        </p:txBody>
      </p:sp>
    </p:spTree>
    <p:extLst>
      <p:ext uri="{BB962C8B-B14F-4D97-AF65-F5344CB8AC3E}">
        <p14:creationId xmlns:p14="http://schemas.microsoft.com/office/powerpoint/2010/main" val="16732317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l-GR" dirty="0"/>
              <a:t>Ο</a:t>
            </a:r>
            <a:r>
              <a:rPr lang="el-GR" dirty="0" smtClean="0"/>
              <a:t>ικονομική επίπτωση</a:t>
            </a:r>
          </a:p>
          <a:p>
            <a:pPr lvl="1"/>
            <a:r>
              <a:rPr lang="el-GR" dirty="0"/>
              <a:t>πωλήσεις προϊόντων και </a:t>
            </a:r>
            <a:r>
              <a:rPr lang="el-GR" dirty="0" err="1"/>
              <a:t>υπηρεσίων</a:t>
            </a:r>
            <a:r>
              <a:rPr lang="el-GR" dirty="0"/>
              <a:t> </a:t>
            </a:r>
            <a:r>
              <a:rPr lang="el-GR" dirty="0" err="1" smtClean="0"/>
              <a:t>βιοπληροφορικής</a:t>
            </a:r>
            <a:r>
              <a:rPr lang="el-GR" dirty="0" smtClean="0"/>
              <a:t>.</a:t>
            </a:r>
          </a:p>
          <a:p>
            <a:pPr lvl="1"/>
            <a:r>
              <a:rPr lang="el-GR" dirty="0" smtClean="0"/>
              <a:t>έμμεσες </a:t>
            </a:r>
            <a:r>
              <a:rPr lang="el-GR" dirty="0"/>
              <a:t>οικονομικές επιπτώσεις από τα νέα δεδομένα </a:t>
            </a:r>
            <a:r>
              <a:rPr lang="el-GR" dirty="0" smtClean="0"/>
              <a:t>π.χ</a:t>
            </a:r>
            <a:r>
              <a:rPr lang="el-GR" dirty="0"/>
              <a:t>. σε </a:t>
            </a:r>
            <a:r>
              <a:rPr lang="el-GR" dirty="0" err="1"/>
              <a:t>βιοδείκτες</a:t>
            </a:r>
            <a:r>
              <a:rPr lang="el-GR" dirty="0"/>
              <a:t>, </a:t>
            </a:r>
            <a:r>
              <a:rPr lang="el-GR" dirty="0" err="1"/>
              <a:t>βιουπογραφές</a:t>
            </a:r>
            <a:r>
              <a:rPr lang="el-GR" dirty="0"/>
              <a:t> κλπ</a:t>
            </a:r>
            <a:r>
              <a:rPr lang="el-GR" dirty="0" smtClean="0"/>
              <a:t>.</a:t>
            </a:r>
          </a:p>
          <a:p>
            <a:r>
              <a:rPr lang="el-GR" dirty="0" smtClean="0"/>
              <a:t>Διεθνής αγορά</a:t>
            </a:r>
          </a:p>
          <a:p>
            <a:pPr lvl="1"/>
            <a:r>
              <a:rPr lang="el-GR" dirty="0"/>
              <a:t>$4,2 δις ενώ προβλέπεται να φτάσει τα $13,3 δις μέχρι το </a:t>
            </a:r>
            <a:r>
              <a:rPr lang="el-GR" dirty="0" smtClean="0"/>
              <a:t>2020</a:t>
            </a:r>
          </a:p>
          <a:p>
            <a:r>
              <a:rPr lang="el-GR" dirty="0"/>
              <a:t>Διαθεσιμότητα σχετικού ερευνητικού </a:t>
            </a:r>
            <a:r>
              <a:rPr lang="el-GR" dirty="0" smtClean="0"/>
              <a:t>δυναμικού</a:t>
            </a:r>
          </a:p>
          <a:p>
            <a:pPr lvl="1"/>
            <a:r>
              <a:rPr lang="el-GR" dirty="0" smtClean="0"/>
              <a:t>Ναι</a:t>
            </a:r>
          </a:p>
          <a:p>
            <a:r>
              <a:rPr lang="el-GR" dirty="0"/>
              <a:t>Έντασης εργασίας, δημιουργία θέσεων </a:t>
            </a:r>
            <a:r>
              <a:rPr lang="el-GR" dirty="0" smtClean="0"/>
              <a:t>εργασίας</a:t>
            </a:r>
          </a:p>
          <a:p>
            <a:pPr lvl="1"/>
            <a:r>
              <a:rPr lang="el-GR" dirty="0" smtClean="0"/>
              <a:t>Ναι αλλά σχετικά μικρή</a:t>
            </a:r>
          </a:p>
          <a:p>
            <a:r>
              <a:rPr lang="el-GR" dirty="0"/>
              <a:t>Έντασης </a:t>
            </a:r>
            <a:r>
              <a:rPr lang="el-GR" dirty="0" smtClean="0"/>
              <a:t>γνώσης, </a:t>
            </a:r>
            <a:r>
              <a:rPr lang="el-GR" dirty="0"/>
              <a:t>εξειδικευμένων θέσεων </a:t>
            </a:r>
            <a:r>
              <a:rPr lang="el-GR" dirty="0" smtClean="0"/>
              <a:t>εργασίας</a:t>
            </a:r>
          </a:p>
          <a:p>
            <a:pPr lvl="1"/>
            <a:r>
              <a:rPr lang="el-GR" dirty="0" smtClean="0"/>
              <a:t>Ναι</a:t>
            </a:r>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452119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84" y="365126"/>
            <a:ext cx="9035716" cy="1325563"/>
          </a:xfrm>
        </p:spPr>
        <p:txBody>
          <a:bodyPr>
            <a:normAutofit/>
          </a:bodyPr>
          <a:lstStyle/>
          <a:p>
            <a:r>
              <a:rPr lang="el-GR" sz="2800" dirty="0"/>
              <a:t>Προηγμένα </a:t>
            </a:r>
            <a:r>
              <a:rPr lang="el-GR" sz="2800" dirty="0" err="1"/>
              <a:t>μικρο</a:t>
            </a:r>
            <a:r>
              <a:rPr lang="el-GR" sz="2800" dirty="0"/>
              <a:t> / </a:t>
            </a:r>
            <a:r>
              <a:rPr lang="el-GR" sz="2800" dirty="0" err="1"/>
              <a:t>νανο</a:t>
            </a:r>
            <a:r>
              <a:rPr lang="el-GR" sz="2800" dirty="0"/>
              <a:t> </a:t>
            </a:r>
            <a:r>
              <a:rPr lang="el-GR" sz="2800" dirty="0" err="1"/>
              <a:t>βιοϊατρικά</a:t>
            </a:r>
            <a:r>
              <a:rPr lang="el-GR" sz="2800" dirty="0"/>
              <a:t> συστήματα και συσκευές</a:t>
            </a:r>
            <a:endParaRPr lang="en-US" sz="2800" dirty="0"/>
          </a:p>
        </p:txBody>
      </p:sp>
      <p:sp>
        <p:nvSpPr>
          <p:cNvPr id="3" name="Content Placeholder 2"/>
          <p:cNvSpPr>
            <a:spLocks noGrp="1"/>
          </p:cNvSpPr>
          <p:nvPr>
            <p:ph idx="1"/>
          </p:nvPr>
        </p:nvSpPr>
        <p:spPr/>
        <p:txBody>
          <a:bodyPr>
            <a:normAutofit fontScale="85000" lnSpcReduction="20000"/>
          </a:bodyPr>
          <a:lstStyle/>
          <a:p>
            <a:r>
              <a:rPr lang="el-GR" dirty="0"/>
              <a:t>Περιγραφή</a:t>
            </a:r>
          </a:p>
          <a:p>
            <a:pPr lvl="1"/>
            <a:r>
              <a:rPr lang="el-GR" dirty="0"/>
              <a:t>Ανάπτυξη καινοτόμων διαγνωστικών συστημάτων για μοριακή διαγνωστική, και/ή χρήση στην ασφάλεια τροφίμων. </a:t>
            </a:r>
            <a:endParaRPr lang="el-GR" dirty="0" smtClean="0"/>
          </a:p>
          <a:p>
            <a:r>
              <a:rPr lang="el-GR" dirty="0" smtClean="0"/>
              <a:t>Εταιρίες</a:t>
            </a:r>
            <a:endParaRPr lang="el-GR" dirty="0"/>
          </a:p>
          <a:p>
            <a:pPr lvl="1"/>
            <a:r>
              <a:rPr lang="en-US" dirty="0"/>
              <a:t>Clinical/molecular diagnostics:</a:t>
            </a:r>
          </a:p>
          <a:p>
            <a:pPr lvl="1"/>
            <a:r>
              <a:rPr lang="en-US" dirty="0" err="1"/>
              <a:t>Nanometricis</a:t>
            </a:r>
            <a:r>
              <a:rPr lang="en-US" dirty="0"/>
              <a:t>, Micro2Gen, MEDICON HELLAS, </a:t>
            </a:r>
            <a:r>
              <a:rPr lang="en-US" dirty="0" err="1"/>
              <a:t>BioAnalytica</a:t>
            </a:r>
            <a:r>
              <a:rPr lang="en-US" dirty="0"/>
              <a:t> AE, </a:t>
            </a:r>
            <a:r>
              <a:rPr lang="en-US" dirty="0" err="1"/>
              <a:t>BioGenomica</a:t>
            </a:r>
            <a:r>
              <a:rPr lang="en-US" dirty="0"/>
              <a:t>, </a:t>
            </a:r>
            <a:r>
              <a:rPr lang="en-US" dirty="0" err="1"/>
              <a:t>Innovision</a:t>
            </a:r>
            <a:r>
              <a:rPr lang="en-US" dirty="0"/>
              <a:t>, EMBIO</a:t>
            </a:r>
          </a:p>
          <a:p>
            <a:pPr lvl="1"/>
            <a:r>
              <a:rPr lang="en-US" dirty="0"/>
              <a:t>Micro/</a:t>
            </a:r>
            <a:r>
              <a:rPr lang="en-US" dirty="0" err="1"/>
              <a:t>nano</a:t>
            </a:r>
            <a:r>
              <a:rPr lang="en-US" dirty="0"/>
              <a:t> technology:</a:t>
            </a:r>
          </a:p>
          <a:p>
            <a:pPr lvl="1"/>
            <a:r>
              <a:rPr lang="en-US" dirty="0"/>
              <a:t>Analogies AE, ISD Integrated Systems Development, </a:t>
            </a:r>
            <a:r>
              <a:rPr lang="en-US" dirty="0" err="1"/>
              <a:t>Intracom</a:t>
            </a:r>
            <a:r>
              <a:rPr lang="en-US" dirty="0"/>
              <a:t> Telecom, </a:t>
            </a:r>
            <a:r>
              <a:rPr lang="en-US" dirty="0" err="1"/>
              <a:t>Miltech</a:t>
            </a:r>
            <a:r>
              <a:rPr lang="en-US" dirty="0"/>
              <a:t> </a:t>
            </a:r>
            <a:r>
              <a:rPr lang="en-US" dirty="0" err="1"/>
              <a:t>Hellas</a:t>
            </a:r>
            <a:r>
              <a:rPr lang="en-US" dirty="0" err="1" smtClean="0"/>
              <a:t>Data</a:t>
            </a:r>
            <a:r>
              <a:rPr lang="en-US" dirty="0" smtClean="0"/>
              <a:t> </a:t>
            </a:r>
            <a:r>
              <a:rPr lang="en-US" dirty="0"/>
              <a:t>Analysis, </a:t>
            </a:r>
            <a:r>
              <a:rPr lang="en-US" dirty="0" err="1"/>
              <a:t>BioVista</a:t>
            </a:r>
            <a:r>
              <a:rPr lang="en-US" dirty="0"/>
              <a:t>, </a:t>
            </a:r>
            <a:r>
              <a:rPr lang="en-US" dirty="0" err="1"/>
              <a:t>HybridStat</a:t>
            </a:r>
            <a:r>
              <a:rPr lang="en-US" dirty="0"/>
              <a:t> </a:t>
            </a:r>
            <a:r>
              <a:rPr lang="en-US" dirty="0" err="1"/>
              <a:t>κ.ά</a:t>
            </a:r>
            <a:r>
              <a:rPr lang="en-US" dirty="0"/>
              <a:t>.</a:t>
            </a:r>
          </a:p>
          <a:p>
            <a:r>
              <a:rPr lang="el-GR" dirty="0"/>
              <a:t>Ερευνητικά εργαστήρια</a:t>
            </a:r>
          </a:p>
          <a:p>
            <a:pPr lvl="1"/>
            <a:r>
              <a:rPr lang="en-US" dirty="0"/>
              <a:t>IMBB-FORTH (Biosensors Lab); IESL-FORTH; NCSR-D (Inst. </a:t>
            </a:r>
            <a:r>
              <a:rPr lang="en-US" dirty="0" err="1"/>
              <a:t>Nanosciences</a:t>
            </a:r>
            <a:r>
              <a:rPr lang="en-US" dirty="0"/>
              <a:t> and Nanotechnologies); Aristotle University (Dept. of Physics); Univ. of </a:t>
            </a:r>
            <a:r>
              <a:rPr lang="en-US" dirty="0" err="1"/>
              <a:t>Patras</a:t>
            </a:r>
            <a:r>
              <a:rPr lang="en-US" dirty="0"/>
              <a:t> (Dept. of Chemistry); Univ. of Crete (Depts. Chemistry &amp; Biology); </a:t>
            </a:r>
            <a:r>
              <a:rPr lang="en-US" dirty="0" err="1"/>
              <a:t>Bioacademy</a:t>
            </a:r>
            <a:r>
              <a:rPr lang="en-US" dirty="0"/>
              <a:t>; NTUA (Physics Dept.)</a:t>
            </a:r>
          </a:p>
          <a:p>
            <a:pPr lvl="1"/>
            <a:endParaRPr lang="el-GR" dirty="0"/>
          </a:p>
          <a:p>
            <a:endParaRPr lang="el-GR" dirty="0"/>
          </a:p>
          <a:p>
            <a:endParaRPr lang="el-GR" dirty="0"/>
          </a:p>
          <a:p>
            <a:endParaRPr lang="el-GR" dirty="0"/>
          </a:p>
          <a:p>
            <a:endParaRPr lang="en-US" dirty="0"/>
          </a:p>
          <a:p>
            <a:endParaRPr lang="en-US" dirty="0"/>
          </a:p>
        </p:txBody>
      </p:sp>
    </p:spTree>
    <p:extLst>
      <p:ext uri="{BB962C8B-B14F-4D97-AF65-F5344CB8AC3E}">
        <p14:creationId xmlns:p14="http://schemas.microsoft.com/office/powerpoint/2010/main" val="21098666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a:t>Ανάπτυξη νέων προ-κλινικών μοντέλων ασθενειών</a:t>
            </a:r>
            <a:endParaRPr lang="en-US" sz="2800" dirty="0"/>
          </a:p>
        </p:txBody>
      </p:sp>
      <p:sp>
        <p:nvSpPr>
          <p:cNvPr id="5" name="Content Placeholder 2"/>
          <p:cNvSpPr>
            <a:spLocks noGrp="1"/>
          </p:cNvSpPr>
          <p:nvPr>
            <p:ph idx="1"/>
          </p:nvPr>
        </p:nvSpPr>
        <p:spPr/>
        <p:txBody>
          <a:bodyPr>
            <a:normAutofit fontScale="70000" lnSpcReduction="20000"/>
          </a:bodyPr>
          <a:lstStyle/>
          <a:p>
            <a:r>
              <a:rPr lang="el-GR" dirty="0"/>
              <a:t>Ο</a:t>
            </a:r>
            <a:r>
              <a:rPr lang="el-GR" dirty="0" smtClean="0"/>
              <a:t>ικονομική επίπτωση</a:t>
            </a:r>
          </a:p>
          <a:p>
            <a:pPr lvl="1"/>
            <a:r>
              <a:rPr lang="el-GR" dirty="0"/>
              <a:t>Δ</a:t>
            </a:r>
            <a:r>
              <a:rPr lang="el-GR" dirty="0" smtClean="0"/>
              <a:t>ημιουργία </a:t>
            </a:r>
            <a:r>
              <a:rPr lang="el-GR" dirty="0"/>
              <a:t>τοπικών αλλά και Ευρωπαϊκών/Διεθνών κοινοπραξιών και εμπορικών συναλλαγών όπου μέρος του προϊόντος μπορεί να παράγεται στην Ελλάδα μέσω ίδρυσης </a:t>
            </a:r>
            <a:r>
              <a:rPr lang="el-GR" dirty="0" smtClean="0"/>
              <a:t>ΜΜΕ. </a:t>
            </a:r>
          </a:p>
          <a:p>
            <a:pPr lvl="1"/>
            <a:r>
              <a:rPr lang="el-GR" dirty="0" smtClean="0"/>
              <a:t>Η </a:t>
            </a:r>
            <a:r>
              <a:rPr lang="el-GR" dirty="0"/>
              <a:t>δημιουργία καινοτόμου γνώσης και παραχώρησης πνευματικών δικαιωμάτων σε εταιρείες στο </a:t>
            </a:r>
            <a:r>
              <a:rPr lang="el-GR" dirty="0" smtClean="0"/>
              <a:t>εξωτερικό</a:t>
            </a:r>
          </a:p>
          <a:p>
            <a:pPr lvl="1"/>
            <a:r>
              <a:rPr lang="el-GR" dirty="0"/>
              <a:t>Η δημιουργία ΜΜΕ για την παραγωγή και πώληση μικροσυστημάτων για διασφάλιση της ποιότητας των </a:t>
            </a:r>
            <a:r>
              <a:rPr lang="el-GR" dirty="0" smtClean="0"/>
              <a:t>τροφίμων</a:t>
            </a:r>
          </a:p>
          <a:p>
            <a:r>
              <a:rPr lang="el-GR" dirty="0" smtClean="0"/>
              <a:t>Διεθνής αγορά</a:t>
            </a:r>
          </a:p>
          <a:p>
            <a:pPr lvl="1"/>
            <a:r>
              <a:rPr lang="el-GR" dirty="0" smtClean="0"/>
              <a:t>Μεγάλη</a:t>
            </a:r>
          </a:p>
          <a:p>
            <a:r>
              <a:rPr lang="el-GR" dirty="0"/>
              <a:t>Διαθεσιμότητα σχετικού ερευνητικού </a:t>
            </a:r>
            <a:r>
              <a:rPr lang="el-GR" dirty="0" smtClean="0"/>
              <a:t>δυναμικού</a:t>
            </a:r>
          </a:p>
          <a:p>
            <a:pPr lvl="1"/>
            <a:r>
              <a:rPr lang="el-GR" dirty="0" smtClean="0"/>
              <a:t>Ναι</a:t>
            </a:r>
          </a:p>
          <a:p>
            <a:r>
              <a:rPr lang="el-GR" dirty="0"/>
              <a:t>Έντασης εργασίας, δημιουργία θέσεων </a:t>
            </a:r>
            <a:r>
              <a:rPr lang="el-GR" dirty="0" smtClean="0"/>
              <a:t>εργασίας</a:t>
            </a:r>
          </a:p>
          <a:p>
            <a:pPr lvl="1"/>
            <a:r>
              <a:rPr lang="el-GR" dirty="0" smtClean="0"/>
              <a:t>Ναι αλλά σχετικά μικρή</a:t>
            </a:r>
          </a:p>
          <a:p>
            <a:r>
              <a:rPr lang="el-GR" dirty="0"/>
              <a:t>Έντασης </a:t>
            </a:r>
            <a:r>
              <a:rPr lang="el-GR" dirty="0" smtClean="0"/>
              <a:t>γνώσης, </a:t>
            </a:r>
            <a:r>
              <a:rPr lang="el-GR" dirty="0"/>
              <a:t>εξειδικευμένων θέσεων </a:t>
            </a:r>
            <a:r>
              <a:rPr lang="el-GR" dirty="0" smtClean="0"/>
              <a:t>εργασίας</a:t>
            </a:r>
          </a:p>
          <a:p>
            <a:pPr lvl="1"/>
            <a:r>
              <a:rPr lang="el-GR" dirty="0" smtClean="0"/>
              <a:t>Ναι</a:t>
            </a:r>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357409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«εκτός λίστας»</a:t>
            </a:r>
            <a:endParaRPr lang="en-US" sz="2800" dirty="0"/>
          </a:p>
        </p:txBody>
      </p:sp>
      <p:sp>
        <p:nvSpPr>
          <p:cNvPr id="3" name="Content Placeholder 2"/>
          <p:cNvSpPr>
            <a:spLocks noGrp="1"/>
          </p:cNvSpPr>
          <p:nvPr>
            <p:ph idx="1"/>
          </p:nvPr>
        </p:nvSpPr>
        <p:spPr/>
        <p:txBody>
          <a:bodyPr>
            <a:normAutofit/>
          </a:bodyPr>
          <a:lstStyle/>
          <a:p>
            <a:r>
              <a:rPr lang="el-GR" sz="2000" dirty="0"/>
              <a:t>Επανατοποθέτηση και </a:t>
            </a:r>
            <a:r>
              <a:rPr lang="el-GR" sz="2000" dirty="0" err="1"/>
              <a:t>επαναστόχευση</a:t>
            </a:r>
            <a:r>
              <a:rPr lang="el-GR" sz="2000" dirty="0"/>
              <a:t> γνωστών φαρμακευτικών μορίων σε νέες θεραπευτικές ενδείξεις (ενδείξεις </a:t>
            </a:r>
            <a:r>
              <a:rPr lang="el-GR" sz="2000" dirty="0" err="1"/>
              <a:t>χρονίων</a:t>
            </a:r>
            <a:r>
              <a:rPr lang="el-GR" sz="2000" dirty="0"/>
              <a:t> νοσημάτων, παιδιατρικών και γηριατρικών πληθυσμών κλπ.)</a:t>
            </a:r>
          </a:p>
          <a:p>
            <a:r>
              <a:rPr lang="el-GR" sz="2000" dirty="0" err="1"/>
              <a:t>Aνάπτυξη</a:t>
            </a:r>
            <a:r>
              <a:rPr lang="el-GR" sz="2000" dirty="0"/>
              <a:t> </a:t>
            </a:r>
            <a:r>
              <a:rPr lang="el-GR" sz="2000" dirty="0" err="1"/>
              <a:t>βιοομοειδών</a:t>
            </a:r>
            <a:r>
              <a:rPr lang="el-GR" sz="2000" dirty="0"/>
              <a:t> και πεπτιδίων. </a:t>
            </a:r>
          </a:p>
          <a:p>
            <a:r>
              <a:rPr lang="el-GR" sz="2000" dirty="0"/>
              <a:t>Ανάπτυξη συστημάτων στήριξης ιατρικής απόφασης για την ενίσχυση της ασφάλειας φαρμακευτικών παρεμβάσεων στο κλινικό περιβάλλον</a:t>
            </a:r>
            <a:endParaRPr lang="en-US" sz="2000" dirty="0"/>
          </a:p>
        </p:txBody>
      </p:sp>
    </p:spTree>
    <p:extLst>
      <p:ext uri="{BB962C8B-B14F-4D97-AF65-F5344CB8AC3E}">
        <p14:creationId xmlns:p14="http://schemas.microsoft.com/office/powerpoint/2010/main" val="1401488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5" name="Chart 4"/>
          <p:cNvGraphicFramePr>
            <a:graphicFrameLocks/>
          </p:cNvGraphicFramePr>
          <p:nvPr>
            <p:extLst>
              <p:ext uri="{D42A27DB-BD31-4B8C-83A1-F6EECF244321}">
                <p14:modId xmlns:p14="http://schemas.microsoft.com/office/powerpoint/2010/main" val="1110744157"/>
              </p:ext>
            </p:extLst>
          </p:nvPr>
        </p:nvGraphicFramePr>
        <p:xfrm>
          <a:off x="336883" y="0"/>
          <a:ext cx="8892841" cy="5892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7446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Επανατοποθέτηση και </a:t>
            </a:r>
            <a:r>
              <a:rPr lang="el-GR" sz="2800" dirty="0" err="1"/>
              <a:t>επαναστόχευση</a:t>
            </a:r>
            <a:r>
              <a:rPr lang="el-GR" sz="2800" dirty="0"/>
              <a:t> γνωστών φαρμακευτικών μορίων σε νέες θεραπευτικές ενδείξεις (ενδείξεις </a:t>
            </a:r>
            <a:r>
              <a:rPr lang="el-GR" sz="2800" dirty="0" err="1"/>
              <a:t>χρονίων</a:t>
            </a:r>
            <a:r>
              <a:rPr lang="el-GR" sz="2800" dirty="0"/>
              <a:t> νοσημάτων, παιδιατρικών και γηριατρικών πληθυσμών κλπ.)</a:t>
            </a:r>
            <a:br>
              <a:rPr lang="el-GR" sz="2800" dirty="0"/>
            </a:br>
            <a:endParaRPr lang="en-US" sz="2800" dirty="0"/>
          </a:p>
        </p:txBody>
      </p:sp>
      <p:sp>
        <p:nvSpPr>
          <p:cNvPr id="3" name="Content Placeholder 2"/>
          <p:cNvSpPr>
            <a:spLocks noGrp="1"/>
          </p:cNvSpPr>
          <p:nvPr>
            <p:ph idx="1"/>
          </p:nvPr>
        </p:nvSpPr>
        <p:spPr/>
        <p:txBody>
          <a:bodyPr/>
          <a:lstStyle/>
          <a:p>
            <a:r>
              <a:rPr lang="el-GR" dirty="0" smtClean="0"/>
              <a:t>Περιγραφή</a:t>
            </a:r>
          </a:p>
          <a:p>
            <a:pPr lvl="1"/>
            <a:r>
              <a:rPr lang="el-GR" dirty="0"/>
              <a:t>Επανατοποθέτηση και </a:t>
            </a:r>
            <a:r>
              <a:rPr lang="el-GR" dirty="0" err="1"/>
              <a:t>επαναστόχευση</a:t>
            </a:r>
            <a:r>
              <a:rPr lang="el-GR" dirty="0"/>
              <a:t> γνωστών φαρμακευτικών μορίων σε νέες θεραπευτικές ενδείξεις (ενδείξεις </a:t>
            </a:r>
            <a:r>
              <a:rPr lang="el-GR" dirty="0" err="1"/>
              <a:t>χρονίων</a:t>
            </a:r>
            <a:r>
              <a:rPr lang="el-GR" dirty="0"/>
              <a:t> νοσημάτων, παιδιατρικών και γηριατρικών πληθυσμών κλπ</a:t>
            </a:r>
            <a:r>
              <a:rPr lang="el-GR" dirty="0" smtClean="0"/>
              <a:t>.)</a:t>
            </a:r>
          </a:p>
          <a:p>
            <a:r>
              <a:rPr lang="el-GR" dirty="0" smtClean="0"/>
              <a:t>Εταιρείες</a:t>
            </a:r>
          </a:p>
          <a:p>
            <a:pPr lvl="1"/>
            <a:r>
              <a:rPr lang="el-GR" dirty="0" err="1"/>
              <a:t>Ολα</a:t>
            </a:r>
            <a:r>
              <a:rPr lang="el-GR" dirty="0"/>
              <a:t> τα </a:t>
            </a:r>
            <a:r>
              <a:rPr lang="el-GR" dirty="0" err="1"/>
              <a:t>μελη</a:t>
            </a:r>
            <a:r>
              <a:rPr lang="el-GR" dirty="0"/>
              <a:t> της </a:t>
            </a:r>
            <a:r>
              <a:rPr lang="el-GR" dirty="0" err="1"/>
              <a:t>Πανελληνιας</a:t>
            </a:r>
            <a:r>
              <a:rPr lang="el-GR" dirty="0"/>
              <a:t> </a:t>
            </a:r>
            <a:r>
              <a:rPr lang="el-GR" dirty="0" err="1"/>
              <a:t>Ενωσης</a:t>
            </a:r>
            <a:r>
              <a:rPr lang="el-GR" dirty="0"/>
              <a:t> </a:t>
            </a:r>
            <a:r>
              <a:rPr lang="el-GR" dirty="0" err="1"/>
              <a:t>Φαρμακοβιομηχανιας</a:t>
            </a:r>
            <a:r>
              <a:rPr lang="el-GR" dirty="0"/>
              <a:t> (ΠΕΦ</a:t>
            </a:r>
            <a:r>
              <a:rPr lang="el-GR" dirty="0" smtClean="0"/>
              <a:t>)</a:t>
            </a:r>
          </a:p>
          <a:p>
            <a:r>
              <a:rPr lang="el-GR" dirty="0" smtClean="0"/>
              <a:t>Ερευνητικά εργαστήρια</a:t>
            </a:r>
          </a:p>
          <a:p>
            <a:pPr lvl="1"/>
            <a:r>
              <a:rPr lang="el-GR" dirty="0" err="1"/>
              <a:t>Ολα</a:t>
            </a:r>
            <a:r>
              <a:rPr lang="el-GR" dirty="0"/>
              <a:t> τα </a:t>
            </a:r>
            <a:r>
              <a:rPr lang="el-GR" dirty="0" err="1"/>
              <a:t>μελη</a:t>
            </a:r>
            <a:r>
              <a:rPr lang="el-GR" dirty="0"/>
              <a:t> της </a:t>
            </a:r>
            <a:r>
              <a:rPr lang="el-GR" dirty="0" err="1"/>
              <a:t>Πανελληνιας</a:t>
            </a:r>
            <a:r>
              <a:rPr lang="el-GR" dirty="0"/>
              <a:t> </a:t>
            </a:r>
            <a:r>
              <a:rPr lang="el-GR" dirty="0" err="1"/>
              <a:t>Ενωσης</a:t>
            </a:r>
            <a:r>
              <a:rPr lang="el-GR" dirty="0"/>
              <a:t> </a:t>
            </a:r>
            <a:r>
              <a:rPr lang="el-GR" dirty="0" err="1"/>
              <a:t>Φαρμακοβιομηχανιας</a:t>
            </a:r>
            <a:r>
              <a:rPr lang="el-GR" dirty="0"/>
              <a:t> (ΠΕΦ)</a:t>
            </a:r>
            <a:endParaRPr lang="en-US" dirty="0"/>
          </a:p>
        </p:txBody>
      </p:sp>
    </p:spTree>
    <p:extLst>
      <p:ext uri="{BB962C8B-B14F-4D97-AF65-F5344CB8AC3E}">
        <p14:creationId xmlns:p14="http://schemas.microsoft.com/office/powerpoint/2010/main" val="12886316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err="1"/>
              <a:t>Aνάπτυξη</a:t>
            </a:r>
            <a:r>
              <a:rPr lang="el-GR" sz="2800" dirty="0"/>
              <a:t> </a:t>
            </a:r>
            <a:r>
              <a:rPr lang="el-GR" sz="2800" dirty="0" err="1"/>
              <a:t>βιοομοειδών</a:t>
            </a:r>
            <a:r>
              <a:rPr lang="el-GR" sz="2800" dirty="0"/>
              <a:t> και πεπτιδίων. </a:t>
            </a:r>
            <a:endParaRPr lang="el-GR" sz="2800" dirty="0"/>
          </a:p>
        </p:txBody>
      </p:sp>
      <p:sp>
        <p:nvSpPr>
          <p:cNvPr id="3" name="Content Placeholder 2"/>
          <p:cNvSpPr>
            <a:spLocks noGrp="1"/>
          </p:cNvSpPr>
          <p:nvPr>
            <p:ph idx="1"/>
          </p:nvPr>
        </p:nvSpPr>
        <p:spPr/>
        <p:txBody>
          <a:bodyPr>
            <a:normAutofit/>
          </a:bodyPr>
          <a:lstStyle/>
          <a:p>
            <a:r>
              <a:rPr lang="el-GR" sz="2000" dirty="0" err="1"/>
              <a:t>Aνάπτυξη</a:t>
            </a:r>
            <a:r>
              <a:rPr lang="el-GR" sz="2000" dirty="0"/>
              <a:t> </a:t>
            </a:r>
            <a:r>
              <a:rPr lang="el-GR" sz="2000" dirty="0" err="1"/>
              <a:t>βιοομοειδών</a:t>
            </a:r>
            <a:r>
              <a:rPr lang="el-GR" sz="2000" dirty="0"/>
              <a:t> και πεπτιδίων. </a:t>
            </a:r>
          </a:p>
          <a:p>
            <a:r>
              <a:rPr lang="el-GR" sz="2000" dirty="0" smtClean="0"/>
              <a:t>Ορισμένες εταιρίες της ΠΕΦ</a:t>
            </a:r>
          </a:p>
          <a:p>
            <a:r>
              <a:rPr lang="el-GR" sz="2000" dirty="0" smtClean="0"/>
              <a:t>Πανεπιστήμια </a:t>
            </a:r>
            <a:r>
              <a:rPr lang="el-GR" sz="2000" dirty="0"/>
              <a:t>(ΕΚΠΑ, </a:t>
            </a:r>
            <a:r>
              <a:rPr lang="el-GR" sz="2000" dirty="0" smtClean="0"/>
              <a:t>Αριστοτέλειο, Πατρών </a:t>
            </a:r>
            <a:r>
              <a:rPr lang="el-GR" sz="2000" dirty="0" err="1"/>
              <a:t>κλπ</a:t>
            </a:r>
            <a:r>
              <a:rPr lang="el-GR" sz="2000" dirty="0"/>
              <a:t>), </a:t>
            </a:r>
            <a:r>
              <a:rPr lang="el-GR" sz="2000" dirty="0" smtClean="0"/>
              <a:t>Ερευνητικά Ινστιτούτα </a:t>
            </a:r>
            <a:r>
              <a:rPr lang="el-GR" sz="2000" dirty="0"/>
              <a:t>(ΕΙΕ, ΙΙΒΕΑΑ </a:t>
            </a:r>
            <a:r>
              <a:rPr lang="el-GR" sz="2000" dirty="0" err="1"/>
              <a:t>κλπ</a:t>
            </a:r>
            <a:r>
              <a:rPr lang="el-GR" sz="2000" dirty="0"/>
              <a:t>), </a:t>
            </a:r>
            <a:r>
              <a:rPr lang="el-GR" sz="2000" dirty="0" smtClean="0"/>
              <a:t>άλλοι φορείς ερευνάς</a:t>
            </a:r>
            <a:endParaRPr lang="en-US" sz="2000" dirty="0"/>
          </a:p>
        </p:txBody>
      </p:sp>
    </p:spTree>
    <p:extLst>
      <p:ext uri="{BB962C8B-B14F-4D97-AF65-F5344CB8AC3E}">
        <p14:creationId xmlns:p14="http://schemas.microsoft.com/office/powerpoint/2010/main" val="1182516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Ανάπτυξη συστημάτων στήριξης ιατρικής απόφασης για την ενίσχυση της ασφάλειας φαρμακευτικών παρεμβάσεων στο κλινικό </a:t>
            </a:r>
            <a:r>
              <a:rPr lang="el-GR" sz="2800" dirty="0" smtClean="0"/>
              <a:t>περιβάλλον</a:t>
            </a:r>
            <a:endParaRPr lang="en-US" sz="2800" dirty="0"/>
          </a:p>
        </p:txBody>
      </p:sp>
      <p:sp>
        <p:nvSpPr>
          <p:cNvPr id="3" name="Content Placeholder 2"/>
          <p:cNvSpPr>
            <a:spLocks noGrp="1"/>
          </p:cNvSpPr>
          <p:nvPr>
            <p:ph idx="1"/>
          </p:nvPr>
        </p:nvSpPr>
        <p:spPr/>
        <p:txBody>
          <a:bodyPr>
            <a:normAutofit fontScale="47500" lnSpcReduction="20000"/>
          </a:bodyPr>
          <a:lstStyle/>
          <a:p>
            <a:r>
              <a:rPr lang="el-GR" dirty="0" smtClean="0"/>
              <a:t>Περιγραφή</a:t>
            </a:r>
          </a:p>
          <a:p>
            <a:r>
              <a:rPr lang="el-GR" dirty="0"/>
              <a:t>Συστηματικές μελέτες αποτίμησαν τις ανεπιθύμητες ενέργειες φαρμάκων (</a:t>
            </a:r>
            <a:r>
              <a:rPr lang="el-GR" dirty="0" err="1"/>
              <a:t>adverse</a:t>
            </a:r>
            <a:r>
              <a:rPr lang="el-GR" dirty="0"/>
              <a:t> </a:t>
            </a:r>
            <a:r>
              <a:rPr lang="el-GR" dirty="0" err="1"/>
              <a:t>drug</a:t>
            </a:r>
            <a:r>
              <a:rPr lang="el-GR" dirty="0"/>
              <a:t> </a:t>
            </a:r>
            <a:r>
              <a:rPr lang="el-GR" dirty="0" err="1"/>
              <a:t>events</a:t>
            </a:r>
            <a:r>
              <a:rPr lang="el-GR" dirty="0"/>
              <a:t>) ως 4η-6η πιο συχνή αιτία θανάτων στις Η.Π.Α., με καταγραφή 100.000 θανάτων ετησίως σε νοσοκομεία. </a:t>
            </a:r>
            <a:endParaRPr lang="el-GR" dirty="0" smtClean="0"/>
          </a:p>
          <a:p>
            <a:r>
              <a:rPr lang="el-GR" dirty="0"/>
              <a:t>Σ</a:t>
            </a:r>
            <a:r>
              <a:rPr lang="el-GR" dirty="0" smtClean="0"/>
              <a:t>ύνθετη </a:t>
            </a:r>
            <a:r>
              <a:rPr lang="el-GR" dirty="0"/>
              <a:t>φαρμακευτική αγωγή (π.χ. πολυφαρμακία) και τις συχνές αλληλεπιδράσεις μεταξύ φαρμάκων, ενώ αρκετά περιστατικά εκδήλωσης ανεπιθύμητων ενεργειών δεν καταγράφονται καν.</a:t>
            </a:r>
          </a:p>
          <a:p>
            <a:r>
              <a:rPr lang="el-GR" dirty="0"/>
              <a:t>Τα Συστήματα Στήριξης Απόφασης με αντικείμενο την ενίσχυση της ασφάλειας των φαρμακευτικών παρεμβάσεων </a:t>
            </a:r>
            <a:r>
              <a:rPr lang="el-GR" dirty="0" smtClean="0"/>
              <a:t>θεωρούνται </a:t>
            </a:r>
            <a:r>
              <a:rPr lang="el-GR" dirty="0"/>
              <a:t>διεθνώς μια σημαντική παρέμβαση για την αποτροπή ανεπιθύμητων ενεργειών φαρμάκων. </a:t>
            </a:r>
            <a:endParaRPr lang="el-GR" dirty="0" smtClean="0"/>
          </a:p>
          <a:p>
            <a:r>
              <a:rPr lang="el-GR" dirty="0" smtClean="0"/>
              <a:t>Η </a:t>
            </a:r>
            <a:r>
              <a:rPr lang="el-GR" dirty="0"/>
              <a:t>σχετική πρόταση θα περιλαμβάνει δράσεις εστιασμένες:</a:t>
            </a:r>
          </a:p>
          <a:p>
            <a:pPr lvl="1"/>
            <a:r>
              <a:rPr lang="el-GR" dirty="0"/>
              <a:t>στο σχεδιασμό και την ανάπτυξη καινοτόμων συστημάτων ιατρικής στήριξης απόφασης, κατάλληλων να διασυνδεθούν ή να ενσωματωθούν σε Πληροφορικά Συστήματα Υγείας </a:t>
            </a:r>
            <a:endParaRPr lang="el-GR" dirty="0" smtClean="0"/>
          </a:p>
          <a:p>
            <a:pPr lvl="1"/>
            <a:r>
              <a:rPr lang="el-GR" dirty="0" smtClean="0"/>
              <a:t>- </a:t>
            </a:r>
            <a:r>
              <a:rPr lang="el-GR" dirty="0"/>
              <a:t>στην επέκταση συστημάτων ηλεκτρονικής </a:t>
            </a:r>
            <a:r>
              <a:rPr lang="el-GR" dirty="0" err="1"/>
              <a:t>συνταγογράφησης</a:t>
            </a:r>
            <a:r>
              <a:rPr lang="el-GR" dirty="0"/>
              <a:t> πέρα από </a:t>
            </a:r>
            <a:r>
              <a:rPr lang="el-GR" dirty="0" smtClean="0"/>
              <a:t>το διαχειριστικό </a:t>
            </a:r>
            <a:r>
              <a:rPr lang="el-GR" dirty="0"/>
              <a:t>σκέλος της απλής καταγραφής δεδομένων, στην ανάλυση των δεδομένων αυτών για στήριξη ιατρικής απόφασης </a:t>
            </a:r>
          </a:p>
          <a:p>
            <a:pPr lvl="1"/>
            <a:r>
              <a:rPr lang="el-GR" dirty="0"/>
              <a:t>- στη διαρκή εκπαίδευση / κατάρτιση και υποστήριξη των επαγγελματιών υγείας για τη σωστή χρήση των φαρμάκων και την αποδοχή συστημάτων στήριξης ιατρικής </a:t>
            </a:r>
            <a:r>
              <a:rPr lang="el-GR" dirty="0" smtClean="0"/>
              <a:t>απόφασης</a:t>
            </a:r>
          </a:p>
          <a:p>
            <a:r>
              <a:rPr lang="el-GR" dirty="0" smtClean="0"/>
              <a:t>Εταιρείες</a:t>
            </a:r>
          </a:p>
          <a:p>
            <a:pPr lvl="1"/>
            <a:r>
              <a:rPr lang="el-GR" dirty="0"/>
              <a:t>Εταιρείες που αναπτύσσουν Πληροφορικά Συστήματα Υγείας, όπως (ενδεικτικά):</a:t>
            </a:r>
          </a:p>
          <a:p>
            <a:pPr lvl="1"/>
            <a:r>
              <a:rPr lang="en-US" dirty="0" err="1"/>
              <a:t>Altec</a:t>
            </a:r>
            <a:r>
              <a:rPr lang="en-US" dirty="0"/>
              <a:t> </a:t>
            </a:r>
            <a:r>
              <a:rPr lang="en-US" dirty="0" err="1" smtClean="0"/>
              <a:t>Softwar</a:t>
            </a:r>
            <a:r>
              <a:rPr lang="el-GR" dirty="0" smtClean="0"/>
              <a:t>ε, </a:t>
            </a:r>
            <a:r>
              <a:rPr lang="en-US" dirty="0" err="1" smtClean="0"/>
              <a:t>Datamed</a:t>
            </a:r>
            <a:r>
              <a:rPr lang="el-GR" dirty="0" smtClean="0"/>
              <a:t>, </a:t>
            </a:r>
            <a:r>
              <a:rPr lang="el-GR" dirty="0" err="1" smtClean="0"/>
              <a:t>Ergobyte</a:t>
            </a:r>
            <a:r>
              <a:rPr lang="el-GR" dirty="0" smtClean="0"/>
              <a:t> </a:t>
            </a:r>
            <a:r>
              <a:rPr lang="el-GR" dirty="0"/>
              <a:t>Πληροφορική </a:t>
            </a:r>
            <a:r>
              <a:rPr lang="el-GR" dirty="0" smtClean="0"/>
              <a:t>A.E., </a:t>
            </a:r>
            <a:r>
              <a:rPr lang="en-US" dirty="0" smtClean="0"/>
              <a:t>EXODUS</a:t>
            </a:r>
            <a:r>
              <a:rPr lang="el-GR" dirty="0" smtClean="0"/>
              <a:t>, </a:t>
            </a:r>
            <a:r>
              <a:rPr lang="en-US" dirty="0" smtClean="0"/>
              <a:t>Singular Logic</a:t>
            </a:r>
            <a:r>
              <a:rPr lang="el-GR" dirty="0" smtClean="0"/>
              <a:t>, ΓΝΩΜΩΝ </a:t>
            </a:r>
            <a:r>
              <a:rPr lang="el-GR" dirty="0"/>
              <a:t>ΠΛΗΡΟΦΟΡΙΚΗΣ </a:t>
            </a:r>
            <a:r>
              <a:rPr lang="el-GR" dirty="0" smtClean="0"/>
              <a:t>ΑΕ</a:t>
            </a:r>
          </a:p>
          <a:p>
            <a:r>
              <a:rPr lang="el-GR" dirty="0" smtClean="0"/>
              <a:t>Ερευνητικά Εργαστήρια</a:t>
            </a:r>
          </a:p>
          <a:p>
            <a:pPr lvl="1"/>
            <a:r>
              <a:rPr lang="el-GR" dirty="0" err="1"/>
              <a:t>Eργ</a:t>
            </a:r>
            <a:r>
              <a:rPr lang="el-GR" dirty="0"/>
              <a:t>. Ιατρικής Πληροφορικής, </a:t>
            </a:r>
            <a:r>
              <a:rPr lang="el-GR" dirty="0" smtClean="0"/>
              <a:t>ΑΠΘ, Ινστιτούτο </a:t>
            </a:r>
            <a:r>
              <a:rPr lang="el-GR" dirty="0"/>
              <a:t>Επιστήμης Υπολογιστών / Ίδρυμα Τεχνολογίας και Έρευνας (</a:t>
            </a:r>
            <a:r>
              <a:rPr lang="el-GR" dirty="0" smtClean="0"/>
              <a:t>ΙΤΕ), Ινστιτούτο </a:t>
            </a:r>
            <a:r>
              <a:rPr lang="el-GR" dirty="0"/>
              <a:t>Εφαρμοσμένων </a:t>
            </a:r>
            <a:r>
              <a:rPr lang="el-GR" dirty="0" err="1"/>
              <a:t>Βιοεπιστημών</a:t>
            </a:r>
            <a:r>
              <a:rPr lang="el-GR" dirty="0"/>
              <a:t> (ΙΝΕΒ) / Εθνικό Κέντρο Έρευνας και Τεχνολογικής Ανάπτυξης (</a:t>
            </a:r>
            <a:r>
              <a:rPr lang="el-GR" smtClean="0"/>
              <a:t>ΕΚΕΤΑ), Ινστιτούτο </a:t>
            </a:r>
            <a:r>
              <a:rPr lang="el-GR" dirty="0"/>
              <a:t>Τεχνολογιών Πληροφορικής (ΙΠΤΗΛ) / Εθνικό Κέντρο Έρευνας και Τεχνολογικής Ανάπτυξης (ΕΚΕΤΑ)</a:t>
            </a:r>
            <a:endParaRPr lang="en-US" dirty="0"/>
          </a:p>
        </p:txBody>
      </p:sp>
    </p:spTree>
    <p:extLst>
      <p:ext uri="{BB962C8B-B14F-4D97-AF65-F5344CB8AC3E}">
        <p14:creationId xmlns:p14="http://schemas.microsoft.com/office/powerpoint/2010/main" val="14723397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Καμία επιλογή</a:t>
            </a:r>
            <a:endParaRPr lang="en-US" sz="2800" dirty="0"/>
          </a:p>
        </p:txBody>
      </p:sp>
      <p:sp>
        <p:nvSpPr>
          <p:cNvPr id="3" name="Content Placeholder 2"/>
          <p:cNvSpPr>
            <a:spLocks noGrp="1"/>
          </p:cNvSpPr>
          <p:nvPr>
            <p:ph idx="1"/>
          </p:nvPr>
        </p:nvSpPr>
        <p:spPr/>
        <p:txBody>
          <a:bodyPr>
            <a:normAutofit/>
          </a:bodyPr>
          <a:lstStyle/>
          <a:p>
            <a:r>
              <a:rPr lang="el-GR" sz="2000" dirty="0"/>
              <a:t>Ανάπτυξη νέων προ-κλινικών μοντέλων ασθενειών</a:t>
            </a:r>
          </a:p>
          <a:p>
            <a:r>
              <a:rPr lang="el-GR" sz="2000" dirty="0" err="1"/>
              <a:t>Βιο</a:t>
            </a:r>
            <a:r>
              <a:rPr lang="el-GR" sz="2000" dirty="0"/>
              <a:t>-απεικόνιση</a:t>
            </a:r>
          </a:p>
          <a:p>
            <a:r>
              <a:rPr lang="el-GR" sz="2000" dirty="0"/>
              <a:t>Ανάπτυξη καινοτόμων υπηρεσιών τηλεϊατρικής και εξειδικευμένων, καινοτόμων υπηρεσιών για τη φροντίδα ειδικών ομάδων του πληθυσμού, των ηλικιωμένων και την ενίσχυση του ιατρικού τουρισμού</a:t>
            </a:r>
            <a:endParaRPr lang="en-US" sz="2000" dirty="0"/>
          </a:p>
        </p:txBody>
      </p:sp>
    </p:spTree>
    <p:extLst>
      <p:ext uri="{BB962C8B-B14F-4D97-AF65-F5344CB8AC3E}">
        <p14:creationId xmlns:p14="http://schemas.microsoft.com/office/powerpoint/2010/main" val="1217404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5717" y="1008148"/>
            <a:ext cx="7886700" cy="3245555"/>
          </a:xfrm>
        </p:spPr>
      </p:pic>
      <p:sp>
        <p:nvSpPr>
          <p:cNvPr id="5" name="Rectangle 4"/>
          <p:cNvSpPr/>
          <p:nvPr/>
        </p:nvSpPr>
        <p:spPr>
          <a:xfrm>
            <a:off x="647542" y="1716665"/>
            <a:ext cx="7549467" cy="536549"/>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760" y="3640227"/>
            <a:ext cx="7886700" cy="3217773"/>
          </a:xfrm>
          <a:prstGeom prst="rect">
            <a:avLst/>
          </a:prstGeom>
        </p:spPr>
      </p:pic>
      <p:sp>
        <p:nvSpPr>
          <p:cNvPr id="7" name="Title 6"/>
          <p:cNvSpPr>
            <a:spLocks noGrp="1"/>
          </p:cNvSpPr>
          <p:nvPr>
            <p:ph type="title"/>
          </p:nvPr>
        </p:nvSpPr>
        <p:spPr/>
        <p:txBody>
          <a:bodyPr/>
          <a:lstStyle/>
          <a:p>
            <a:endParaRPr lang="en-US"/>
          </a:p>
        </p:txBody>
      </p:sp>
      <p:pic>
        <p:nvPicPr>
          <p:cNvPr id="8"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309" y="554726"/>
            <a:ext cx="7886700" cy="3245555"/>
          </a:xfrm>
          <a:prstGeom prst="rect">
            <a:avLst/>
          </a:prstGeom>
        </p:spPr>
      </p:pic>
      <p:sp>
        <p:nvSpPr>
          <p:cNvPr id="10" name="Rectangle 9"/>
          <p:cNvSpPr/>
          <p:nvPr/>
        </p:nvSpPr>
        <p:spPr>
          <a:xfrm>
            <a:off x="1965278" y="365126"/>
            <a:ext cx="6550072" cy="7812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029801" y="3575370"/>
            <a:ext cx="5278547" cy="7270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110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Προτεινόμενες δράσεις</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8650" y="2392407"/>
            <a:ext cx="7886700" cy="3217773"/>
          </a:xfrm>
        </p:spPr>
      </p:pic>
      <p:sp>
        <p:nvSpPr>
          <p:cNvPr id="5" name="Rectangle 4"/>
          <p:cNvSpPr/>
          <p:nvPr/>
        </p:nvSpPr>
        <p:spPr>
          <a:xfrm>
            <a:off x="816159" y="2486261"/>
            <a:ext cx="7549467" cy="536549"/>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7678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Ανάπτυξη διεθνώς ανταγωνιστικών φαρμακευτικών προϊόντων, λειτουργικών τροφίμων και καλλυντικών βασισμένων στην εγχώρια χλωρίδα</a:t>
            </a:r>
            <a:endParaRPr lang="en-US" sz="2800" dirty="0"/>
          </a:p>
        </p:txBody>
      </p:sp>
      <p:sp>
        <p:nvSpPr>
          <p:cNvPr id="3" name="Content Placeholder 2"/>
          <p:cNvSpPr>
            <a:spLocks noGrp="1"/>
          </p:cNvSpPr>
          <p:nvPr>
            <p:ph idx="1"/>
          </p:nvPr>
        </p:nvSpPr>
        <p:spPr/>
        <p:txBody>
          <a:bodyPr>
            <a:normAutofit fontScale="55000" lnSpcReduction="20000"/>
          </a:bodyPr>
          <a:lstStyle/>
          <a:p>
            <a:r>
              <a:rPr lang="el-GR" dirty="0" smtClean="0"/>
              <a:t>Περιγραφή</a:t>
            </a:r>
          </a:p>
          <a:p>
            <a:pPr lvl="1"/>
            <a:r>
              <a:rPr lang="el-GR" dirty="0"/>
              <a:t>Καθετοποιημένη παραγωγή α' υλών καλλυντικών προϊόντων και συμπληρωμάτων διατροφής από ελληνικά είδη χερσαίων και θαλάσσιων φυτών και από ελληνικά μελισσοκομικά προϊόντα. </a:t>
            </a:r>
            <a:endParaRPr lang="el-GR" dirty="0" smtClean="0"/>
          </a:p>
          <a:p>
            <a:pPr lvl="1"/>
            <a:r>
              <a:rPr lang="el-GR" dirty="0" smtClean="0"/>
              <a:t>Η </a:t>
            </a:r>
            <a:r>
              <a:rPr lang="el-GR" dirty="0"/>
              <a:t>παραγωγή ξεκινάει από τον προσδιορισμό του γενετικού υλικού των φυτών, </a:t>
            </a:r>
            <a:r>
              <a:rPr lang="el-GR" dirty="0" err="1"/>
              <a:t>συναχίζεται</a:t>
            </a:r>
            <a:r>
              <a:rPr lang="el-GR" dirty="0"/>
              <a:t> με καλές και καινοτόμες αγροτικές πρακτικές για την παραγωγή φυτών, καινοτόμες μεθόδους εκχύλισης και απόσταξης, απομόνωση δραστικών συστατικών και ενσωμάτωση τους σε τελικές μορφοποιήσεις καλλυντικών, συμπληρωμάτων διατροφής και φυτικών φαρμάκων</a:t>
            </a:r>
            <a:r>
              <a:rPr lang="el-GR" dirty="0" smtClean="0"/>
              <a:t>.</a:t>
            </a:r>
          </a:p>
          <a:p>
            <a:r>
              <a:rPr lang="el-GR" dirty="0" smtClean="0"/>
              <a:t>Επιχειρήσεις</a:t>
            </a:r>
          </a:p>
          <a:p>
            <a:pPr lvl="1"/>
            <a:r>
              <a:rPr lang="en-US" dirty="0" err="1" smtClean="0"/>
              <a:t>Apivita</a:t>
            </a:r>
            <a:r>
              <a:rPr lang="en-US" dirty="0"/>
              <a:t>, </a:t>
            </a:r>
            <a:r>
              <a:rPr lang="en-US" dirty="0" err="1"/>
              <a:t>Korres</a:t>
            </a:r>
            <a:r>
              <a:rPr lang="en-US" dirty="0"/>
              <a:t>, </a:t>
            </a:r>
            <a:r>
              <a:rPr lang="en-US" dirty="0" err="1"/>
              <a:t>Macrovita</a:t>
            </a:r>
            <a:r>
              <a:rPr lang="en-US" dirty="0"/>
              <a:t>, </a:t>
            </a:r>
            <a:r>
              <a:rPr lang="en-US" dirty="0" err="1"/>
              <a:t>Intermed</a:t>
            </a:r>
            <a:r>
              <a:rPr lang="en-US" dirty="0"/>
              <a:t>, </a:t>
            </a:r>
            <a:r>
              <a:rPr lang="en-US" dirty="0" err="1"/>
              <a:t>Froika</a:t>
            </a:r>
            <a:r>
              <a:rPr lang="en-US" dirty="0"/>
              <a:t>, </a:t>
            </a:r>
            <a:r>
              <a:rPr lang="en-US" dirty="0" err="1"/>
              <a:t>Papoutsanis</a:t>
            </a:r>
            <a:r>
              <a:rPr lang="en-US" dirty="0"/>
              <a:t>, </a:t>
            </a:r>
            <a:r>
              <a:rPr lang="en-US" dirty="0" err="1"/>
              <a:t>Pharmasept</a:t>
            </a:r>
            <a:r>
              <a:rPr lang="en-US" dirty="0"/>
              <a:t>, </a:t>
            </a:r>
            <a:r>
              <a:rPr lang="en-US" dirty="0" err="1"/>
              <a:t>Frezyderm</a:t>
            </a:r>
            <a:r>
              <a:rPr lang="en-US" dirty="0"/>
              <a:t>, Flax, Yellow rose, </a:t>
            </a:r>
            <a:r>
              <a:rPr lang="en-US" dirty="0" err="1"/>
              <a:t>Bioselect</a:t>
            </a:r>
            <a:r>
              <a:rPr lang="en-US" dirty="0"/>
              <a:t>, </a:t>
            </a:r>
            <a:r>
              <a:rPr lang="en-US" dirty="0" err="1"/>
              <a:t>Benostan</a:t>
            </a:r>
            <a:r>
              <a:rPr lang="en-US" dirty="0"/>
              <a:t>, Body farm, </a:t>
            </a:r>
            <a:r>
              <a:rPr lang="en-US" dirty="0" err="1"/>
              <a:t>Bioaroma</a:t>
            </a:r>
            <a:r>
              <a:rPr lang="en-US" dirty="0"/>
              <a:t>, </a:t>
            </a:r>
            <a:r>
              <a:rPr lang="en-US" dirty="0" err="1"/>
              <a:t>Farcom</a:t>
            </a:r>
            <a:r>
              <a:rPr lang="en-US" dirty="0"/>
              <a:t>, Mastic spa, Power Health, Superfoods, </a:t>
            </a:r>
            <a:r>
              <a:rPr lang="en-US" dirty="0" err="1" smtClean="0"/>
              <a:t>Genomed</a:t>
            </a:r>
            <a:r>
              <a:rPr lang="el-GR" dirty="0" smtClean="0"/>
              <a:t>, </a:t>
            </a:r>
            <a:r>
              <a:rPr lang="en-US" dirty="0" smtClean="0"/>
              <a:t>fresh line, </a:t>
            </a:r>
            <a:r>
              <a:rPr lang="en-US" dirty="0" err="1" smtClean="0"/>
              <a:t>Unipharma</a:t>
            </a:r>
            <a:r>
              <a:rPr lang="en-US" dirty="0" smtClean="0"/>
              <a:t>, </a:t>
            </a:r>
            <a:r>
              <a:rPr lang="en-US" dirty="0" err="1" smtClean="0"/>
              <a:t>Intermed</a:t>
            </a:r>
            <a:endParaRPr lang="en-US" dirty="0"/>
          </a:p>
          <a:p>
            <a:pPr lvl="1"/>
            <a:endParaRPr lang="el-GR" dirty="0" smtClean="0"/>
          </a:p>
          <a:p>
            <a:r>
              <a:rPr lang="el-GR" dirty="0" smtClean="0"/>
              <a:t>Ερευνητικά εργαστήρια</a:t>
            </a:r>
          </a:p>
          <a:p>
            <a:pPr lvl="1"/>
            <a:r>
              <a:rPr lang="el-GR" dirty="0" err="1"/>
              <a:t>Φαρμακέυτική</a:t>
            </a:r>
            <a:r>
              <a:rPr lang="el-GR" dirty="0"/>
              <a:t> Σχολή (Αθηνών, Θεσσαλονίκης, Πατρών), Γεωπονικές Σχολές, Εθνικό Ίδρυμα Ερευνών, </a:t>
            </a:r>
            <a:r>
              <a:rPr lang="el-GR" dirty="0" smtClean="0"/>
              <a:t>ΕΚΕΤΑ</a:t>
            </a:r>
            <a:endParaRPr lang="en-US" dirty="0" smtClean="0"/>
          </a:p>
          <a:p>
            <a:pPr lvl="1"/>
            <a:r>
              <a:rPr lang="el-GR" dirty="0"/>
              <a:t>Στην απομόνωση-ταυτοποίηση και αξιολόγηση βιολογικών δράσεων αλλά και την σύνθεση </a:t>
            </a:r>
            <a:r>
              <a:rPr lang="el-GR" dirty="0" err="1"/>
              <a:t>αναλόγων</a:t>
            </a:r>
            <a:r>
              <a:rPr lang="el-GR" dirty="0"/>
              <a:t> τους δραστηριοποιούνται όλα τα Τμήματα Φαρμακευτικής των Ελληνικών πανεπιστημίων, ορισμένα εργαστήρια των Τμημάτων Χημείας, Ιατρικής και Βιολογίας των Ελληνικών πανεπιστημίων, το Εθνικό Ίδρυμα Ερευνών, το ΕΚΕΦΕ Δημόκριτος, ορισμένες ομάδες της Σχολής Χημικών Μηχανικών του ΕΜΠ, ομάδες του ΙΙΒΕΑΑ και του ΙΤΕ.</a:t>
            </a:r>
            <a:endParaRPr lang="en-US" dirty="0"/>
          </a:p>
        </p:txBody>
      </p:sp>
    </p:spTree>
    <p:extLst>
      <p:ext uri="{BB962C8B-B14F-4D97-AF65-F5344CB8AC3E}">
        <p14:creationId xmlns:p14="http://schemas.microsoft.com/office/powerpoint/2010/main" val="752966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55000" lnSpcReduction="20000"/>
          </a:bodyPr>
          <a:lstStyle/>
          <a:p>
            <a:r>
              <a:rPr lang="el-GR" dirty="0"/>
              <a:t>Ο</a:t>
            </a:r>
            <a:r>
              <a:rPr lang="el-GR" dirty="0" smtClean="0"/>
              <a:t>ικονομική επίπτωση</a:t>
            </a:r>
          </a:p>
          <a:p>
            <a:pPr lvl="1"/>
            <a:r>
              <a:rPr lang="el-GR" dirty="0"/>
              <a:t>Η βιομηχανία καλλυντικών και συμπληρωμάτων διατροφής είναι από τους υγιέστερους τομείς της Ελληνικής βιομηχανίας. Η συνεχής πρόοδος της εξαγωγικής δραστηριότητας είναι αποτέλεσμα της σταθερής βελτίωσης της ποιότητας των ελληνικών προϊόντων και των ανταγωνιστικών πλεονεκτημάτων που προσφέρει η Ελληνική βιοποικιλότητα. </a:t>
            </a:r>
            <a:endParaRPr lang="en-US" dirty="0" smtClean="0"/>
          </a:p>
          <a:p>
            <a:pPr lvl="1"/>
            <a:r>
              <a:rPr lang="el-GR" dirty="0" smtClean="0"/>
              <a:t>Η </a:t>
            </a:r>
            <a:r>
              <a:rPr lang="el-GR" dirty="0"/>
              <a:t>ενδυνάμωση της ανταγωνιστικότητας που θα οδηγήσει σε κατάκτηση μεγαλύτερου ποσοστού της ήδη αυξανόμενης αγοράς θα πρέπει να έχει σαν αιχμή την καινοτομία, την </a:t>
            </a:r>
            <a:r>
              <a:rPr lang="el-GR" dirty="0" err="1"/>
              <a:t>βιολειτουργικότητα</a:t>
            </a:r>
            <a:r>
              <a:rPr lang="el-GR" dirty="0"/>
              <a:t>, ασφάλεια και την σταθερά υψηλή ποιότητα. </a:t>
            </a:r>
            <a:r>
              <a:rPr lang="el-GR" dirty="0" smtClean="0"/>
              <a:t>σε </a:t>
            </a:r>
            <a:r>
              <a:rPr lang="el-GR" dirty="0"/>
              <a:t>κύριο πυλώνα της ελληνικής οικονομίας με διαφοροποιημένα καινοτόμα τοπικά προϊόντα </a:t>
            </a:r>
            <a:endParaRPr lang="el-GR" dirty="0" smtClean="0"/>
          </a:p>
          <a:p>
            <a:r>
              <a:rPr lang="el-GR" dirty="0" smtClean="0"/>
              <a:t>Διεθνής αγορά</a:t>
            </a:r>
          </a:p>
          <a:p>
            <a:pPr lvl="1"/>
            <a:r>
              <a:rPr lang="el-GR" dirty="0"/>
              <a:t>Ναι, με αυξανόμενο το ελληνικό </a:t>
            </a:r>
            <a:r>
              <a:rPr lang="el-GR" dirty="0" err="1"/>
              <a:t>brand</a:t>
            </a:r>
            <a:r>
              <a:rPr lang="el-GR" dirty="0"/>
              <a:t> </a:t>
            </a:r>
            <a:r>
              <a:rPr lang="el-GR" dirty="0" err="1"/>
              <a:t>name</a:t>
            </a:r>
            <a:r>
              <a:rPr lang="el-GR" dirty="0"/>
              <a:t> στο χώρο </a:t>
            </a:r>
            <a:endParaRPr lang="en-US" dirty="0" smtClean="0"/>
          </a:p>
          <a:p>
            <a:pPr lvl="1"/>
            <a:r>
              <a:rPr lang="el-GR" dirty="0"/>
              <a:t>Η βιομηχανία καλλυντικών και συμπληρωμάτων διατροφής είναι από τους υγιέστερους τομείς της Ελληνικής βιομηχανίας. Η συνεχής πρόοδος της εξαγωγικής δραστηριότητας είναι αποτέλεσμα της σταθερής βελτίωσης της ποιότητας των ελληνικών προϊόντων και των ανταγωνιστικών πλεονεκτημάτων που προσφέρει η Ελληνική βιοποικιλότητα. Η ενδυνάμωση της ανταγωνιστικότητας που θα οδηγήσει σε κατάκτηση μεγαλύτερου ποσοστού της ήδη αυξανόμενης αγοράς θα πρέπει να έχει σαν αιχμή την καινοτομία, την </a:t>
            </a:r>
            <a:r>
              <a:rPr lang="el-GR" dirty="0" err="1"/>
              <a:t>βιολειτουργικότητα</a:t>
            </a:r>
            <a:r>
              <a:rPr lang="el-GR" dirty="0"/>
              <a:t>, ασφάλεια και την σταθερά υψηλή ποιότητα.</a:t>
            </a:r>
            <a:endParaRPr lang="el-GR" dirty="0" smtClean="0"/>
          </a:p>
          <a:p>
            <a:r>
              <a:rPr lang="el-GR" dirty="0" smtClean="0"/>
              <a:t>Διαθεσιμότητα σχετικού ερευνητικού δυναμικού</a:t>
            </a:r>
          </a:p>
          <a:p>
            <a:pPr lvl="1"/>
            <a:r>
              <a:rPr lang="el-GR" dirty="0" smtClean="0"/>
              <a:t>Ναι</a:t>
            </a:r>
          </a:p>
          <a:p>
            <a:r>
              <a:rPr lang="el-GR" dirty="0" smtClean="0"/>
              <a:t>Έντασης εργασίας, δημιουργία θέσεων εργασίας</a:t>
            </a:r>
          </a:p>
          <a:p>
            <a:pPr lvl="1"/>
            <a:r>
              <a:rPr lang="el-GR" dirty="0" smtClean="0"/>
              <a:t>Ναι</a:t>
            </a:r>
          </a:p>
          <a:p>
            <a:r>
              <a:rPr lang="el-GR" dirty="0" smtClean="0"/>
              <a:t>Έντασης γνώσης, εξειδικευμένων θέσεων εργασίας</a:t>
            </a:r>
          </a:p>
          <a:p>
            <a:pPr lvl="1"/>
            <a:r>
              <a:rPr lang="el-GR" dirty="0" smtClean="0"/>
              <a:t>Ναι</a:t>
            </a:r>
          </a:p>
          <a:p>
            <a:pPr lvl="1"/>
            <a:endParaRPr lang="el-GR" dirty="0"/>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161318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Ανάπτυξη νέων μορφών χορήγησης φαρμάκων και βελτίωση μορφοποίησης φαρμάκων</a:t>
            </a:r>
            <a:endParaRPr lang="en-US" sz="2800" dirty="0"/>
          </a:p>
        </p:txBody>
      </p:sp>
      <p:sp>
        <p:nvSpPr>
          <p:cNvPr id="3" name="Content Placeholder 2"/>
          <p:cNvSpPr>
            <a:spLocks noGrp="1"/>
          </p:cNvSpPr>
          <p:nvPr>
            <p:ph idx="1"/>
          </p:nvPr>
        </p:nvSpPr>
        <p:spPr/>
        <p:txBody>
          <a:bodyPr>
            <a:normAutofit fontScale="92500" lnSpcReduction="10000"/>
          </a:bodyPr>
          <a:lstStyle/>
          <a:p>
            <a:r>
              <a:rPr lang="el-GR" dirty="0" smtClean="0"/>
              <a:t>Περιγραφή</a:t>
            </a:r>
          </a:p>
          <a:p>
            <a:pPr lvl="1"/>
            <a:r>
              <a:rPr lang="el-GR" dirty="0"/>
              <a:t>Ανάπτυξη νέων φαρμακοτεχνικών μορφών, ανάπτυξη εναλλακτικών οδών χορήγησης φαρμάκων και  βελτιστοποίηση υφισταμένων μορφών φαρμάκων, ανάπτυξη νέων περιεκτικοτήτων, βελτιωμένη μορφοποίηση φαρμάκων, ανάπτυξη γνωστών φαρμάκων με νέους οδούς χορήγησης. </a:t>
            </a:r>
            <a:endParaRPr lang="el-GR" dirty="0" smtClean="0"/>
          </a:p>
          <a:p>
            <a:r>
              <a:rPr lang="el-GR" dirty="0" smtClean="0"/>
              <a:t>Εταιρίες</a:t>
            </a:r>
          </a:p>
          <a:p>
            <a:pPr lvl="1"/>
            <a:r>
              <a:rPr lang="el-GR" dirty="0" smtClean="0"/>
              <a:t>Όλα </a:t>
            </a:r>
            <a:r>
              <a:rPr lang="el-GR" dirty="0"/>
              <a:t>τα </a:t>
            </a:r>
            <a:r>
              <a:rPr lang="el-GR" dirty="0" smtClean="0"/>
              <a:t>μέλη </a:t>
            </a:r>
            <a:r>
              <a:rPr lang="el-GR" dirty="0"/>
              <a:t>της </a:t>
            </a:r>
            <a:r>
              <a:rPr lang="el-GR" dirty="0" smtClean="0"/>
              <a:t>Πανελλήνιας Ένωσης Φαρμακοβιομηχανίας </a:t>
            </a:r>
            <a:r>
              <a:rPr lang="el-GR" dirty="0"/>
              <a:t>(ΠΕΦ</a:t>
            </a:r>
            <a:r>
              <a:rPr lang="el-GR" dirty="0" smtClean="0"/>
              <a:t>)</a:t>
            </a:r>
          </a:p>
          <a:p>
            <a:r>
              <a:rPr lang="el-GR" dirty="0" smtClean="0"/>
              <a:t>Ερευνητικά εργαστήρια</a:t>
            </a:r>
          </a:p>
          <a:p>
            <a:pPr lvl="1"/>
            <a:r>
              <a:rPr lang="el-GR" dirty="0" err="1"/>
              <a:t>Ολα</a:t>
            </a:r>
            <a:r>
              <a:rPr lang="el-GR" dirty="0"/>
              <a:t> τα </a:t>
            </a:r>
            <a:r>
              <a:rPr lang="el-GR" dirty="0" err="1"/>
              <a:t>μελη</a:t>
            </a:r>
            <a:r>
              <a:rPr lang="el-GR" dirty="0"/>
              <a:t> της </a:t>
            </a:r>
            <a:r>
              <a:rPr lang="el-GR" dirty="0" err="1"/>
              <a:t>Πανελληνιας</a:t>
            </a:r>
            <a:r>
              <a:rPr lang="el-GR" dirty="0"/>
              <a:t> </a:t>
            </a:r>
            <a:r>
              <a:rPr lang="el-GR" dirty="0" err="1"/>
              <a:t>Ενωσης</a:t>
            </a:r>
            <a:r>
              <a:rPr lang="el-GR" dirty="0"/>
              <a:t> </a:t>
            </a:r>
            <a:r>
              <a:rPr lang="el-GR" dirty="0" err="1"/>
              <a:t>Φαρμακοβιομηχανιας</a:t>
            </a:r>
            <a:r>
              <a:rPr lang="el-GR" dirty="0"/>
              <a:t> (ΠΕΦ)</a:t>
            </a:r>
            <a:endParaRPr lang="en-US" dirty="0"/>
          </a:p>
        </p:txBody>
      </p:sp>
    </p:spTree>
    <p:extLst>
      <p:ext uri="{BB962C8B-B14F-4D97-AF65-F5344CB8AC3E}">
        <p14:creationId xmlns:p14="http://schemas.microsoft.com/office/powerpoint/2010/main" val="1502471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normAutofit fontScale="55000" lnSpcReduction="20000"/>
          </a:bodyPr>
          <a:lstStyle/>
          <a:p>
            <a:r>
              <a:rPr lang="el-GR" dirty="0"/>
              <a:t>Ο</a:t>
            </a:r>
            <a:r>
              <a:rPr lang="el-GR" dirty="0" smtClean="0"/>
              <a:t>ικονομική επίπτωση</a:t>
            </a:r>
          </a:p>
          <a:p>
            <a:pPr lvl="1"/>
            <a:r>
              <a:rPr lang="el-GR" dirty="0"/>
              <a:t>Η συνολική επίδραση στο ΑΕΠ από την δραστηριότητα του κλάδου εκτιμάται σε € 2,8 δισ., εκ των οποίων τα € 815 εκ. αποτελούν την άμεση επίδραση του κλάδου στο ακαθάριστο προϊόν της </a:t>
            </a:r>
            <a:r>
              <a:rPr lang="el-GR" dirty="0" smtClean="0"/>
              <a:t>χώρας.</a:t>
            </a:r>
          </a:p>
          <a:p>
            <a:pPr lvl="1"/>
            <a:r>
              <a:rPr lang="el-GR" dirty="0"/>
              <a:t>Γ</a:t>
            </a:r>
            <a:r>
              <a:rPr lang="el-GR" dirty="0" smtClean="0"/>
              <a:t>ια </a:t>
            </a:r>
            <a:r>
              <a:rPr lang="el-GR" dirty="0"/>
              <a:t>κάθε € 1.000 που δαπανώνται για την αγορά φαρμάκων που παράγονται στην Ελλάδα, το ΑΕΠ αυξάνεται κατά € 3.200. Παράλληλα, η οικονομική δραστηριότητα της Ελληνικής Φαρμακοβιομηχανίας ενισχύει και τα φορολογικά έσοδα του Κράτους. </a:t>
            </a:r>
            <a:endParaRPr lang="el-GR" dirty="0" smtClean="0"/>
          </a:p>
          <a:p>
            <a:pPr lvl="1"/>
            <a:r>
              <a:rPr lang="el-GR" dirty="0" smtClean="0"/>
              <a:t>Τα </a:t>
            </a:r>
            <a:r>
              <a:rPr lang="el-GR" dirty="0"/>
              <a:t>συνολικά ετήσια φορολογικά έσοδα από την εγχώρια παραγωγή φαρμάκων ανέρχονται σε €147 εκατ. </a:t>
            </a:r>
            <a:endParaRPr lang="el-GR" dirty="0" smtClean="0"/>
          </a:p>
          <a:p>
            <a:r>
              <a:rPr lang="el-GR" dirty="0" smtClean="0"/>
              <a:t>Διεθνής αγορά</a:t>
            </a:r>
          </a:p>
          <a:p>
            <a:pPr lvl="1"/>
            <a:r>
              <a:rPr lang="el-GR" dirty="0"/>
              <a:t>Ναι. Στο σύνολο του μεταποιητικού τομέα, οι εξαγωγές του κλάδου Παραγωγής Φαρμακευτικών Προϊόντων κατέχουν το 3ο μεγαλύτερο μερίδιο στο σύνολο των εξαγωγών της μεταποίησης. Ενδεικτικό είναι ότι ο μέσος ετήσιος ρυθμός αύξησης των εξαγωγών του κλάδου ήταν 14% στην Ελλάδα, έναντι 11% στην ΕΕ-27 την περίοδο 2000-2010. </a:t>
            </a:r>
            <a:endParaRPr lang="el-GR" dirty="0" smtClean="0"/>
          </a:p>
          <a:p>
            <a:r>
              <a:rPr lang="el-GR" dirty="0" smtClean="0"/>
              <a:t>Διαθεσιμότητα σχετικού ερευνητικού δυναμικού</a:t>
            </a:r>
          </a:p>
          <a:p>
            <a:pPr lvl="1"/>
            <a:r>
              <a:rPr lang="el-GR" dirty="0" smtClean="0"/>
              <a:t>Ναι</a:t>
            </a:r>
          </a:p>
          <a:p>
            <a:r>
              <a:rPr lang="el-GR" dirty="0" smtClean="0"/>
              <a:t>Έντασης εργασίας, δημιουργία θέσεων εργασίας</a:t>
            </a:r>
          </a:p>
          <a:p>
            <a:pPr lvl="1"/>
            <a:r>
              <a:rPr lang="el-GR" dirty="0" smtClean="0"/>
              <a:t>Ναι</a:t>
            </a:r>
          </a:p>
          <a:p>
            <a:r>
              <a:rPr lang="el-GR" dirty="0" smtClean="0"/>
              <a:t>Έντασης γνώσης, εξειδικευμένων θέσεων εργασίας</a:t>
            </a:r>
          </a:p>
          <a:p>
            <a:pPr lvl="1"/>
            <a:r>
              <a:rPr lang="el-GR" dirty="0" smtClean="0"/>
              <a:t>Ναι</a:t>
            </a:r>
          </a:p>
          <a:p>
            <a:pPr lvl="1"/>
            <a:endParaRPr lang="el-GR" dirty="0"/>
          </a:p>
          <a:p>
            <a:pPr lvl="1"/>
            <a:endParaRPr lang="el-GR" dirty="0" smtClean="0"/>
          </a:p>
          <a:p>
            <a:pPr lvl="1"/>
            <a:endParaRPr lang="el-GR" dirty="0" smtClean="0"/>
          </a:p>
          <a:p>
            <a:pPr lvl="1"/>
            <a:endParaRPr lang="en-US" dirty="0"/>
          </a:p>
        </p:txBody>
      </p:sp>
    </p:spTree>
    <p:extLst>
      <p:ext uri="{BB962C8B-B14F-4D97-AF65-F5344CB8AC3E}">
        <p14:creationId xmlns:p14="http://schemas.microsoft.com/office/powerpoint/2010/main" val="1609783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3463</Words>
  <Application>Microsoft Macintosh PowerPoint</Application>
  <PresentationFormat>On-screen Show (4:3)</PresentationFormat>
  <Paragraphs>354</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Calibri</vt:lpstr>
      <vt:lpstr>Calibri Light</vt:lpstr>
      <vt:lpstr>Arial</vt:lpstr>
      <vt:lpstr>Office Theme</vt:lpstr>
      <vt:lpstr>Προτεραιοποίηση και τεκμηρίωση δραστηριοτήτων της πλατφόρμας Ευφυούς Εξειδίκευσης «Βιοεπιστήμες, Υγεία και Φάρμακα»</vt:lpstr>
      <vt:lpstr>Συμβολή ομάδας</vt:lpstr>
      <vt:lpstr>PowerPoint Presentation</vt:lpstr>
      <vt:lpstr>PowerPoint Presentation</vt:lpstr>
      <vt:lpstr>Προτεινόμενες δράσεις</vt:lpstr>
      <vt:lpstr>Ανάπτυξη διεθνώς ανταγωνιστικών φαρμακευτικών προϊόντων, λειτουργικών τροφίμων και καλλυντικών βασισμένων στην εγχώρια χλωρίδα</vt:lpstr>
      <vt:lpstr>PowerPoint Presentation</vt:lpstr>
      <vt:lpstr>Ανάπτυξη νέων μορφών χορήγησης φαρμάκων και βελτίωση μορφοποίησης φαρμάκων</vt:lpstr>
      <vt:lpstr>PowerPoint Presentation</vt:lpstr>
      <vt:lpstr>Ανάπτυξη νέων φαρμάκων, εστιασμένες δραστηριότητες έρευνας στα πρώτα στάδια παραγωγής φαρμάκων</vt:lpstr>
      <vt:lpstr>PowerPoint Presentation</vt:lpstr>
      <vt:lpstr>Ανάπτυξη εξατομικευμένων θεραπευτικών προσεγγίσεων</vt:lpstr>
      <vt:lpstr>PowerPoint Presentation</vt:lpstr>
      <vt:lpstr>PowerPoint Presentation</vt:lpstr>
      <vt:lpstr>Ανάπτυξη ζωικών μοντέλων ανθρώπινων ασθενειών για προ-κλινικές δοκιμές φαρμάκων</vt:lpstr>
      <vt:lpstr>PowerPoint Presentation</vt:lpstr>
      <vt:lpstr>Συνδυασμοί φαρμάκων, και συνδυασμοί τρόπου χορήγησης φαρμάκων</vt:lpstr>
      <vt:lpstr>PowerPoint Presentation</vt:lpstr>
      <vt:lpstr>Ανάδειξη και επιβεβαίωση νέων θεραπευτικών στόχων και βιοδεικτών</vt:lpstr>
      <vt:lpstr>PowerPoint Presentation</vt:lpstr>
      <vt:lpstr>Κατανόηση μηχανισμών ασθενειών και χαρτογράφηση παθογένεσης ασθενειών.</vt:lpstr>
      <vt:lpstr>PowerPoint Presentation</vt:lpstr>
      <vt:lpstr>Ανάπτυξη καινοτόμων προϊόντων και εφαρμογών με ψηφιακό περιεχόμενο, όπως κινητές εφαρμογές και βιοαισθητήρες και ανάπτυξη εύχρηστων, διαγνωστικών μεθόδων</vt:lpstr>
      <vt:lpstr>PowerPoint Presentation</vt:lpstr>
      <vt:lpstr>Βιοπληροφορική - Big data analytics.</vt:lpstr>
      <vt:lpstr>PowerPoint Presentation</vt:lpstr>
      <vt:lpstr>Προηγμένα μικρο / νανο βιοϊατρικά συστήματα και συσκευές</vt:lpstr>
      <vt:lpstr>Ανάπτυξη νέων προ-κλινικών μοντέλων ασθενειών</vt:lpstr>
      <vt:lpstr>«εκτός λίστας»</vt:lpstr>
      <vt:lpstr>Επανατοποθέτηση και επαναστόχευση γνωστών φαρμακευτικών μορίων σε νέες θεραπευτικές ενδείξεις (ενδείξεις χρονίων νοσημάτων, παιδιατρικών και γηριατρικών πληθυσμών κλπ.) </vt:lpstr>
      <vt:lpstr>Aνάπτυξη βιοομοειδών και πεπτιδίων. </vt:lpstr>
      <vt:lpstr>Ανάπτυξη συστημάτων στήριξης ιατρικής απόφασης για την ενίσχυση της ασφάλειας φαρμακευτικών παρεμβάσεων στο κλινικό περιβάλλον</vt:lpstr>
      <vt:lpstr>Καμία επιλογή</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Vasileios Stamatopoulos</dc:creator>
  <cp:lastModifiedBy>Vasileios Stamatopoulos</cp:lastModifiedBy>
  <cp:revision>41</cp:revision>
  <dcterms:created xsi:type="dcterms:W3CDTF">2016-05-19T02:41:29Z</dcterms:created>
  <dcterms:modified xsi:type="dcterms:W3CDTF">2016-05-19T08:37:33Z</dcterms:modified>
</cp:coreProperties>
</file>