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763" r:id="rId3"/>
    <p:sldId id="756" r:id="rId4"/>
    <p:sldId id="664" r:id="rId5"/>
    <p:sldId id="759" r:id="rId6"/>
    <p:sldId id="743" r:id="rId7"/>
    <p:sldId id="676" r:id="rId8"/>
    <p:sldId id="744" r:id="rId9"/>
    <p:sldId id="753" r:id="rId10"/>
    <p:sldId id="746" r:id="rId11"/>
    <p:sldId id="755" r:id="rId12"/>
    <p:sldId id="764" r:id="rId13"/>
    <p:sldId id="761" r:id="rId14"/>
    <p:sldId id="760" r:id="rId15"/>
    <p:sldId id="731" r:id="rId16"/>
    <p:sldId id="752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  <p:cmAuthor id="1" name="gsrt_vaio" initials="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99"/>
    <a:srgbClr val="66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309" autoAdjust="0"/>
  </p:normalViewPr>
  <p:slideViewPr>
    <p:cSldViewPr>
      <p:cViewPr>
        <p:scale>
          <a:sx n="100" d="100"/>
          <a:sy n="100" d="100"/>
        </p:scale>
        <p:origin x="-2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srt_vaio\Documents\PRO%20A\&#935;&#961;&#951;&#956;&#945;&#964;&#959;&#948;&#959;&#964;&#953;&#954;&#940;%20&#917;&#928;&#913;&#925;&#917;&#922;\&#922;&#945;&#964;&#945;&#957;&#959;&#956;&#942;%20280%20&#949;&#954;.%20&#922;&#961;&#945;&#964;&#953;&#954;&#974;&#957;%20&#917;&#957;&#953;&#963;&#967;&#973;&#963;&#949;&#969;&#9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60498687664039E-2"/>
          <c:y val="0.10416666666666667"/>
          <c:w val="0.6767580927384077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Lbls>
            <c:dLbl>
              <c:idx val="0"/>
              <c:layout>
                <c:manualLayout>
                  <c:x val="-0.19160728173060132"/>
                  <c:y val="-0.371990740740740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823</a:t>
                    </a:r>
                    <a:r>
                      <a:rPr lang="el-GR" b="1" dirty="0"/>
                      <a:t>.</a:t>
                    </a:r>
                    <a:r>
                      <a:rPr lang="en-US" b="1" dirty="0"/>
                      <a:t>231</a:t>
                    </a:r>
                    <a:r>
                      <a:rPr lang="el-GR" b="1" dirty="0"/>
                      <a:t>.</a:t>
                    </a:r>
                    <a:r>
                      <a:rPr lang="en-US" b="1" dirty="0"/>
                      <a:t>211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115</a:t>
                    </a:r>
                    <a:r>
                      <a:rPr lang="el-GR" sz="1800" b="1" dirty="0"/>
                      <a:t>.</a:t>
                    </a:r>
                    <a:r>
                      <a:rPr lang="en-US" sz="1800" b="1" dirty="0"/>
                      <a:t>965</a:t>
                    </a:r>
                    <a:r>
                      <a:rPr lang="el-GR" sz="1800" b="1" dirty="0"/>
                      <a:t>.</a:t>
                    </a:r>
                    <a:r>
                      <a:rPr lang="en-US" sz="1800" b="1" dirty="0"/>
                      <a:t>121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PowerPoint]Sheet1'!$A$3:$A$4</c:f>
              <c:strCache>
                <c:ptCount val="2"/>
                <c:pt idx="0">
                  <c:v>ΕΠΑΝΕΚ</c:v>
                </c:pt>
                <c:pt idx="1">
                  <c:v>ΠΕΠ</c:v>
                </c:pt>
              </c:strCache>
            </c:strRef>
          </c:cat>
          <c:val>
            <c:numRef>
              <c:f>'[Chart in Microsoft PowerPoint]Sheet1'!$B$3:$B$4</c:f>
              <c:numCache>
                <c:formatCode>#,##0</c:formatCode>
                <c:ptCount val="2"/>
                <c:pt idx="0">
                  <c:v>823231211</c:v>
                </c:pt>
                <c:pt idx="1">
                  <c:v>115965121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Κατανομή προϋπολογισμού /τομέα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31151303328905566"/>
          <c:w val="0.84104938271604934"/>
          <c:h val="0.62685125231700112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Φύλλο1!$A$2:$A$9</c:f>
              <c:strCache>
                <c:ptCount val="8"/>
                <c:pt idx="0">
                  <c:v>ΤΠΕ</c:v>
                </c:pt>
                <c:pt idx="1">
                  <c:v>Βιοεπιστήμες -Υγεία Φάρμακα</c:v>
                </c:pt>
                <c:pt idx="2">
                  <c:v>Αγροδιατροφή</c:v>
                </c:pt>
                <c:pt idx="3">
                  <c:v>Υλικά-Κατασκευές</c:v>
                </c:pt>
                <c:pt idx="4">
                  <c:v>Περιβάλλον και Βιώσιμη Ανάπτυξη</c:v>
                </c:pt>
                <c:pt idx="5">
                  <c:v>Ενέργεια</c:v>
                </c:pt>
                <c:pt idx="6">
                  <c:v>ΤΠΔΒ</c:v>
                </c:pt>
                <c:pt idx="7">
                  <c:v>Μεταφορές- Logistics</c:v>
                </c:pt>
              </c:strCache>
            </c:strRef>
          </c:cat>
          <c:val>
            <c:numRef>
              <c:f>Φύλλο1!$E$2:$E$9</c:f>
              <c:numCache>
                <c:formatCode>General</c:formatCode>
                <c:ptCount val="8"/>
                <c:pt idx="0">
                  <c:v>58.24</c:v>
                </c:pt>
                <c:pt idx="1">
                  <c:v>52.415999999999997</c:v>
                </c:pt>
                <c:pt idx="2">
                  <c:v>46.591999999999999</c:v>
                </c:pt>
                <c:pt idx="3">
                  <c:v>29.12</c:v>
                </c:pt>
                <c:pt idx="4">
                  <c:v>29.12</c:v>
                </c:pt>
                <c:pt idx="5">
                  <c:v>29.12</c:v>
                </c:pt>
                <c:pt idx="6">
                  <c:v>29.12</c:v>
                </c:pt>
                <c:pt idx="7">
                  <c:v>5.8239999999999998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wmf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wmf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9827-11D4-408C-BA57-AF323DC00B8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ADF7C-361E-4331-ACB1-87D8B328ACFB}">
      <dgm:prSet custT="1"/>
      <dgm:spPr/>
      <dgm:t>
        <a:bodyPr/>
        <a:lstStyle/>
        <a:p>
          <a:pPr rtl="0"/>
          <a:r>
            <a:rPr lang="el-GR" sz="1600" dirty="0" err="1" smtClean="0"/>
            <a:t>Αιρεσιμότητα</a:t>
          </a:r>
          <a:r>
            <a:rPr lang="el-GR" sz="1600" dirty="0" smtClean="0"/>
            <a:t> 11. «Στρατηγική έξυπνης εξειδίκευσης</a:t>
          </a:r>
          <a:r>
            <a:rPr lang="en-US" sz="1600" dirty="0" smtClean="0"/>
            <a:t> – RIS3</a:t>
          </a:r>
          <a:r>
            <a:rPr lang="el-GR" sz="1600" dirty="0" smtClean="0"/>
            <a:t>»</a:t>
          </a:r>
          <a:endParaRPr lang="en-GB" sz="1000" dirty="0"/>
        </a:p>
      </dgm:t>
    </dgm:pt>
    <dgm:pt modelId="{DFEE754A-CF6C-47D2-864F-A1867D459190}" type="parTrans" cxnId="{305C3D50-61D6-42C7-958B-F5681DA24D7A}">
      <dgm:prSet/>
      <dgm:spPr/>
      <dgm:t>
        <a:bodyPr/>
        <a:lstStyle/>
        <a:p>
          <a:endParaRPr lang="en-GB"/>
        </a:p>
      </dgm:t>
    </dgm:pt>
    <dgm:pt modelId="{220C5D7C-99D1-494E-87B4-F9DE5E1CCDE9}" type="sibTrans" cxnId="{305C3D50-61D6-42C7-958B-F5681DA24D7A}">
      <dgm:prSet/>
      <dgm:spPr/>
      <dgm:t>
        <a:bodyPr/>
        <a:lstStyle/>
        <a:p>
          <a:endParaRPr lang="en-GB"/>
        </a:p>
      </dgm:t>
    </dgm:pt>
    <dgm:pt modelId="{E6A67A4E-09C2-4A78-8FBE-31C6690C9FE4}">
      <dgm:prSet custT="1"/>
      <dgm:spPr/>
      <dgm:t>
        <a:bodyPr/>
        <a:lstStyle/>
        <a:p>
          <a:pPr rtl="0"/>
          <a:r>
            <a:rPr lang="el-GR" sz="1400" dirty="0" err="1" smtClean="0"/>
            <a:t>Αιρεσιμότητα</a:t>
          </a:r>
          <a:r>
            <a:rPr lang="el-GR" sz="1400" dirty="0" smtClean="0"/>
            <a:t> 1.2 «Πολυετές Σχέδιο Χρηματοδότησης Εθνικού Οδικού Χάρτη Ερευνητικών Υποδομών</a:t>
          </a:r>
          <a:r>
            <a:rPr lang="el-GR" sz="1300" dirty="0" smtClean="0"/>
            <a:t>»</a:t>
          </a:r>
          <a:r>
            <a:rPr lang="en-US" sz="1300" dirty="0" smtClean="0"/>
            <a:t>.</a:t>
          </a:r>
          <a:endParaRPr lang="en-GB" sz="1300" dirty="0"/>
        </a:p>
      </dgm:t>
    </dgm:pt>
    <dgm:pt modelId="{B97E9396-BA56-4A4B-904D-26E48D140968}" type="parTrans" cxnId="{8C1B99B9-F144-449B-A4C7-CC4B6FC15C13}">
      <dgm:prSet/>
      <dgm:spPr/>
      <dgm:t>
        <a:bodyPr/>
        <a:lstStyle/>
        <a:p>
          <a:endParaRPr lang="en-GB"/>
        </a:p>
      </dgm:t>
    </dgm:pt>
    <dgm:pt modelId="{CCD0845B-625E-4CC3-BCCB-C2525B56E89B}" type="sibTrans" cxnId="{8C1B99B9-F144-449B-A4C7-CC4B6FC15C13}">
      <dgm:prSet/>
      <dgm:spPr/>
      <dgm:t>
        <a:bodyPr/>
        <a:lstStyle/>
        <a:p>
          <a:endParaRPr lang="en-GB"/>
        </a:p>
      </dgm:t>
    </dgm:pt>
    <dgm:pt modelId="{176FBB6F-A8AD-4EC8-AB56-F27C009D3F62}">
      <dgm:prSet/>
      <dgm:spPr/>
      <dgm:t>
        <a:bodyPr/>
        <a:lstStyle/>
        <a:p>
          <a:pPr rtl="0"/>
          <a:r>
            <a:rPr lang="el-GR" dirty="0" smtClean="0"/>
            <a:t>Ενεργοποίηση του προϋπολογισμού ΕΤΑΚ του ΕΠΑΝΕΚ</a:t>
          </a:r>
          <a:endParaRPr lang="en-GB" dirty="0"/>
        </a:p>
      </dgm:t>
    </dgm:pt>
    <dgm:pt modelId="{2492A66F-981B-43ED-9AE7-29758AFA1082}" type="parTrans" cxnId="{C56F32F5-DDE3-443E-90F0-C9565B40BBA3}">
      <dgm:prSet/>
      <dgm:spPr/>
      <dgm:t>
        <a:bodyPr/>
        <a:lstStyle/>
        <a:p>
          <a:endParaRPr lang="en-GB"/>
        </a:p>
      </dgm:t>
    </dgm:pt>
    <dgm:pt modelId="{59224277-04B4-48E1-889F-3300F9EFDDC4}" type="sibTrans" cxnId="{C56F32F5-DDE3-443E-90F0-C9565B40BBA3}">
      <dgm:prSet/>
      <dgm:spPr/>
      <dgm:t>
        <a:bodyPr/>
        <a:lstStyle/>
        <a:p>
          <a:endParaRPr lang="en-GB"/>
        </a:p>
      </dgm:t>
    </dgm:pt>
    <dgm:pt modelId="{514A95F7-F93F-4F3A-83CE-A5D91486F452}" type="pres">
      <dgm:prSet presAssocID="{38819827-11D4-408C-BA57-AF323DC00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05088-B55B-4611-A042-0C39321CFFE6}" type="pres">
      <dgm:prSet presAssocID="{38819827-11D4-408C-BA57-AF323DC00B8C}" presName="vNodes" presStyleCnt="0"/>
      <dgm:spPr/>
    </dgm:pt>
    <dgm:pt modelId="{9316596E-94B3-4D71-8DD2-FC8AC1E0F3E3}" type="pres">
      <dgm:prSet presAssocID="{B27ADF7C-361E-4331-ACB1-87D8B328ACFB}" presName="node" presStyleLbl="node1" presStyleIdx="0" presStyleCnt="3" custScaleX="15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E8B81-7908-4E59-B2D2-A3277A67F192}" type="pres">
      <dgm:prSet presAssocID="{220C5D7C-99D1-494E-87B4-F9DE5E1CCDE9}" presName="spacerT" presStyleCnt="0"/>
      <dgm:spPr/>
    </dgm:pt>
    <dgm:pt modelId="{B0BE3FE3-9A3E-4E09-97EC-9886AC8A43F1}" type="pres">
      <dgm:prSet presAssocID="{220C5D7C-99D1-494E-87B4-F9DE5E1CCD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C230D95-A9D6-48C3-B3F6-83BA6997D970}" type="pres">
      <dgm:prSet presAssocID="{220C5D7C-99D1-494E-87B4-F9DE5E1CCDE9}" presName="spacerB" presStyleCnt="0"/>
      <dgm:spPr/>
    </dgm:pt>
    <dgm:pt modelId="{24A56B81-8782-4A87-8729-3D1F8B35E514}" type="pres">
      <dgm:prSet presAssocID="{E6A67A4E-09C2-4A78-8FBE-31C6690C9FE4}" presName="node" presStyleLbl="node1" presStyleIdx="1" presStyleCnt="3" custScaleX="164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4F923-CA90-4D49-87EF-7EFD8B2EF654}" type="pres">
      <dgm:prSet presAssocID="{38819827-11D4-408C-BA57-AF323DC00B8C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26057961-2184-4AF8-9EC9-A6BA1DE25DE1}" type="pres">
      <dgm:prSet presAssocID="{38819827-11D4-408C-BA57-AF323DC00B8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591CEF4-23EC-4085-B286-D05D2562B93A}" type="pres">
      <dgm:prSet presAssocID="{38819827-11D4-408C-BA57-AF323DC00B8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F32F5-DDE3-443E-90F0-C9565B40BBA3}" srcId="{38819827-11D4-408C-BA57-AF323DC00B8C}" destId="{176FBB6F-A8AD-4EC8-AB56-F27C009D3F62}" srcOrd="2" destOrd="0" parTransId="{2492A66F-981B-43ED-9AE7-29758AFA1082}" sibTransId="{59224277-04B4-48E1-889F-3300F9EFDDC4}"/>
    <dgm:cxn modelId="{4E3FABCA-CD05-48E1-A578-374A4C3C379E}" type="presOf" srcId="{176FBB6F-A8AD-4EC8-AB56-F27C009D3F62}" destId="{6591CEF4-23EC-4085-B286-D05D2562B93A}" srcOrd="0" destOrd="0" presId="urn:microsoft.com/office/officeart/2005/8/layout/equation2"/>
    <dgm:cxn modelId="{CE335068-F8C3-422E-91EE-0DA5F335E6A6}" type="presOf" srcId="{CCD0845B-625E-4CC3-BCCB-C2525B56E89B}" destId="{26057961-2184-4AF8-9EC9-A6BA1DE25DE1}" srcOrd="1" destOrd="0" presId="urn:microsoft.com/office/officeart/2005/8/layout/equation2"/>
    <dgm:cxn modelId="{C5FB3D65-BDD3-460C-99D8-9AA7BC756B25}" type="presOf" srcId="{38819827-11D4-408C-BA57-AF323DC00B8C}" destId="{514A95F7-F93F-4F3A-83CE-A5D91486F452}" srcOrd="0" destOrd="0" presId="urn:microsoft.com/office/officeart/2005/8/layout/equation2"/>
    <dgm:cxn modelId="{2946C4C3-DD52-4E59-BE6B-960076673718}" type="presOf" srcId="{220C5D7C-99D1-494E-87B4-F9DE5E1CCDE9}" destId="{B0BE3FE3-9A3E-4E09-97EC-9886AC8A43F1}" srcOrd="0" destOrd="0" presId="urn:microsoft.com/office/officeart/2005/8/layout/equation2"/>
    <dgm:cxn modelId="{320C21D9-B6D5-46E8-B2CF-5010E5122983}" type="presOf" srcId="{E6A67A4E-09C2-4A78-8FBE-31C6690C9FE4}" destId="{24A56B81-8782-4A87-8729-3D1F8B35E514}" srcOrd="0" destOrd="0" presId="urn:microsoft.com/office/officeart/2005/8/layout/equation2"/>
    <dgm:cxn modelId="{AD9C03DF-B2B1-4AA0-90B4-66BE34403481}" type="presOf" srcId="{CCD0845B-625E-4CC3-BCCB-C2525B56E89B}" destId="{3FA4F923-CA90-4D49-87EF-7EFD8B2EF654}" srcOrd="0" destOrd="0" presId="urn:microsoft.com/office/officeart/2005/8/layout/equation2"/>
    <dgm:cxn modelId="{305C3D50-61D6-42C7-958B-F5681DA24D7A}" srcId="{38819827-11D4-408C-BA57-AF323DC00B8C}" destId="{B27ADF7C-361E-4331-ACB1-87D8B328ACFB}" srcOrd="0" destOrd="0" parTransId="{DFEE754A-CF6C-47D2-864F-A1867D459190}" sibTransId="{220C5D7C-99D1-494E-87B4-F9DE5E1CCDE9}"/>
    <dgm:cxn modelId="{8C1B99B9-F144-449B-A4C7-CC4B6FC15C13}" srcId="{38819827-11D4-408C-BA57-AF323DC00B8C}" destId="{E6A67A4E-09C2-4A78-8FBE-31C6690C9FE4}" srcOrd="1" destOrd="0" parTransId="{B97E9396-BA56-4A4B-904D-26E48D140968}" sibTransId="{CCD0845B-625E-4CC3-BCCB-C2525B56E89B}"/>
    <dgm:cxn modelId="{DB67B38E-75F2-4486-AECE-D580A9AB6D45}" type="presOf" srcId="{B27ADF7C-361E-4331-ACB1-87D8B328ACFB}" destId="{9316596E-94B3-4D71-8DD2-FC8AC1E0F3E3}" srcOrd="0" destOrd="0" presId="urn:microsoft.com/office/officeart/2005/8/layout/equation2"/>
    <dgm:cxn modelId="{79E450B2-3EBD-4196-B5C6-326A2868F380}" type="presParOf" srcId="{514A95F7-F93F-4F3A-83CE-A5D91486F452}" destId="{DA005088-B55B-4611-A042-0C39321CFFE6}" srcOrd="0" destOrd="0" presId="urn:microsoft.com/office/officeart/2005/8/layout/equation2"/>
    <dgm:cxn modelId="{5A6A9E20-5FB6-4A34-A246-061B13D59E33}" type="presParOf" srcId="{DA005088-B55B-4611-A042-0C39321CFFE6}" destId="{9316596E-94B3-4D71-8DD2-FC8AC1E0F3E3}" srcOrd="0" destOrd="0" presId="urn:microsoft.com/office/officeart/2005/8/layout/equation2"/>
    <dgm:cxn modelId="{2F048D76-6CCA-47A2-B3CF-2D5CC9012C3B}" type="presParOf" srcId="{DA005088-B55B-4611-A042-0C39321CFFE6}" destId="{661E8B81-7908-4E59-B2D2-A3277A67F192}" srcOrd="1" destOrd="0" presId="urn:microsoft.com/office/officeart/2005/8/layout/equation2"/>
    <dgm:cxn modelId="{7C2DEC29-6E59-4046-B773-1235ED7F2F94}" type="presParOf" srcId="{DA005088-B55B-4611-A042-0C39321CFFE6}" destId="{B0BE3FE3-9A3E-4E09-97EC-9886AC8A43F1}" srcOrd="2" destOrd="0" presId="urn:microsoft.com/office/officeart/2005/8/layout/equation2"/>
    <dgm:cxn modelId="{42308D2A-9D18-4F7A-9BC8-FC01F00EFD96}" type="presParOf" srcId="{DA005088-B55B-4611-A042-0C39321CFFE6}" destId="{9C230D95-A9D6-48C3-B3F6-83BA6997D970}" srcOrd="3" destOrd="0" presId="urn:microsoft.com/office/officeart/2005/8/layout/equation2"/>
    <dgm:cxn modelId="{E4691E88-A0F6-4436-8E7A-BCF6F29F3342}" type="presParOf" srcId="{DA005088-B55B-4611-A042-0C39321CFFE6}" destId="{24A56B81-8782-4A87-8729-3D1F8B35E514}" srcOrd="4" destOrd="0" presId="urn:microsoft.com/office/officeart/2005/8/layout/equation2"/>
    <dgm:cxn modelId="{A0241E8E-16D3-4AA0-B02C-8A7BD58E1EF4}" type="presParOf" srcId="{514A95F7-F93F-4F3A-83CE-A5D91486F452}" destId="{3FA4F923-CA90-4D49-87EF-7EFD8B2EF654}" srcOrd="1" destOrd="0" presId="urn:microsoft.com/office/officeart/2005/8/layout/equation2"/>
    <dgm:cxn modelId="{78C9AF7E-B070-4862-AFF4-A05D56469B5D}" type="presParOf" srcId="{3FA4F923-CA90-4D49-87EF-7EFD8B2EF654}" destId="{26057961-2184-4AF8-9EC9-A6BA1DE25DE1}" srcOrd="0" destOrd="0" presId="urn:microsoft.com/office/officeart/2005/8/layout/equation2"/>
    <dgm:cxn modelId="{8728FAE4-3811-436E-9E80-22AAC8A15D47}" type="presParOf" srcId="{514A95F7-F93F-4F3A-83CE-A5D91486F452}" destId="{6591CEF4-23EC-4085-B286-D05D2562B9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19C6E-7BEB-4327-9BFF-4DC6676AE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3C45CA-7594-445A-850B-60068B50A664}">
      <dgm:prSet/>
      <dgm:spPr/>
      <dgm:t>
        <a:bodyPr/>
        <a:lstStyle/>
        <a:p>
          <a:pPr rtl="0"/>
          <a:r>
            <a:rPr lang="el-GR" smtClean="0"/>
            <a:t>Η ΓΓΕΤ εξέδωσε τον Δεκέμβριο του 2014 τον «Εθνικό Οδικό Χάρτη Ερευνητικών Υποδομών».</a:t>
          </a:r>
          <a:endParaRPr lang="en-GB"/>
        </a:p>
      </dgm:t>
    </dgm:pt>
    <dgm:pt modelId="{7AC17A9E-A73D-4AAE-B6F8-C9A95ADA36A8}" type="parTrans" cxnId="{B9D89F29-82D0-4EA9-B660-92860C4171BF}">
      <dgm:prSet/>
      <dgm:spPr/>
      <dgm:t>
        <a:bodyPr/>
        <a:lstStyle/>
        <a:p>
          <a:endParaRPr lang="en-GB"/>
        </a:p>
      </dgm:t>
    </dgm:pt>
    <dgm:pt modelId="{6496AE79-E4B4-405E-979F-0EB059121BDF}" type="sibTrans" cxnId="{B9D89F29-82D0-4EA9-B660-92860C4171BF}">
      <dgm:prSet/>
      <dgm:spPr/>
      <dgm:t>
        <a:bodyPr/>
        <a:lstStyle/>
        <a:p>
          <a:endParaRPr lang="en-GB"/>
        </a:p>
      </dgm:t>
    </dgm:pt>
    <dgm:pt modelId="{9599AC95-61A7-431A-B565-3624E83FF304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dirty="0" smtClean="0">
              <a:solidFill>
                <a:srgbClr val="FFFF00"/>
              </a:solidFill>
            </a:rPr>
            <a:t>RIS3.</a:t>
          </a:r>
          <a:endParaRPr lang="en-GB" dirty="0">
            <a:solidFill>
              <a:srgbClr val="FFFF00"/>
            </a:solidFill>
          </a:endParaRPr>
        </a:p>
      </dgm:t>
    </dgm:pt>
    <dgm:pt modelId="{3DEF32FB-098D-4A32-8598-25ECE8652A00}" type="parTrans" cxnId="{2B80EDBE-7530-4705-974C-D7FFDF5449D3}">
      <dgm:prSet/>
      <dgm:spPr/>
      <dgm:t>
        <a:bodyPr/>
        <a:lstStyle/>
        <a:p>
          <a:endParaRPr lang="en-GB"/>
        </a:p>
      </dgm:t>
    </dgm:pt>
    <dgm:pt modelId="{DA36B263-67AF-4144-8767-08F401FFD8C7}" type="sibTrans" cxnId="{2B80EDBE-7530-4705-974C-D7FFDF5449D3}">
      <dgm:prSet/>
      <dgm:spPr/>
      <dgm:t>
        <a:bodyPr/>
        <a:lstStyle/>
        <a:p>
          <a:endParaRPr lang="en-GB"/>
        </a:p>
      </dgm:t>
    </dgm:pt>
    <dgm:pt modelId="{081CE52E-EA16-4DA4-9547-AD9998FAA9A0}">
      <dgm:prSet/>
      <dgm:spPr/>
      <dgm:t>
        <a:bodyPr/>
        <a:lstStyle/>
        <a:p>
          <a:pPr rtl="0"/>
          <a:r>
            <a:rPr lang="el-GR" dirty="0" smtClean="0"/>
            <a:t>Αξιολόγηση της συνάφειας από Επιτροπή Εμπειρογνωμόνων Υψηλού Επιπέδου (</a:t>
          </a:r>
          <a:r>
            <a:rPr lang="el-GR" dirty="0" smtClean="0"/>
            <a:t>21-22/3/2016) -</a:t>
          </a:r>
          <a:r>
            <a:rPr lang="el-GR" dirty="0" smtClean="0">
              <a:solidFill>
                <a:srgbClr val="FFFF00"/>
              </a:solidFill>
            </a:rPr>
            <a:t>1</a:t>
          </a:r>
          <a:r>
            <a:rPr lang="el-GR" baseline="30000" dirty="0" smtClean="0">
              <a:solidFill>
                <a:srgbClr val="FFFF00"/>
              </a:solidFill>
            </a:rPr>
            <a:t>η</a:t>
          </a:r>
          <a:r>
            <a:rPr lang="el-GR" dirty="0" smtClean="0">
              <a:solidFill>
                <a:srgbClr val="FFFF00"/>
              </a:solidFill>
            </a:rPr>
            <a:t> προκήρυξη κλειστή</a:t>
          </a:r>
          <a:endParaRPr lang="en-GB" dirty="0"/>
        </a:p>
      </dgm:t>
    </dgm:pt>
    <dgm:pt modelId="{CECBB9BA-1406-45EC-AA25-8F4CA6C480C5}" type="parTrans" cxnId="{3A0F035F-3DAF-4179-89A9-D1E206BB6819}">
      <dgm:prSet/>
      <dgm:spPr/>
      <dgm:t>
        <a:bodyPr/>
        <a:lstStyle/>
        <a:p>
          <a:endParaRPr lang="en-GB"/>
        </a:p>
      </dgm:t>
    </dgm:pt>
    <dgm:pt modelId="{C7D3EFF0-1E09-47C9-98A2-AE7F9CC8B0F0}" type="sibTrans" cxnId="{3A0F035F-3DAF-4179-89A9-D1E206BB6819}">
      <dgm:prSet/>
      <dgm:spPr/>
      <dgm:t>
        <a:bodyPr/>
        <a:lstStyle/>
        <a:p>
          <a:endParaRPr lang="en-GB"/>
        </a:p>
      </dgm:t>
    </dgm:pt>
    <dgm:pt modelId="{C97CC10F-9722-493C-A59C-575D2DB0D46B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Ενεργοποίηση του 50% του προϋπολογισμού για </a:t>
          </a:r>
          <a:r>
            <a:rPr lang="el-GR" dirty="0" smtClean="0">
              <a:solidFill>
                <a:srgbClr val="FFFF00"/>
              </a:solidFill>
            </a:rPr>
            <a:t>τις υποδομές καθώς και το σύνολο για τις υπόλοιπες δράσεις ΕΤΑΚ </a:t>
          </a:r>
          <a:r>
            <a:rPr lang="el-GR" dirty="0" smtClean="0">
              <a:solidFill>
                <a:srgbClr val="FFFF00"/>
              </a:solidFill>
            </a:rPr>
            <a:t>του ΕΠΑΝΕΚ </a:t>
          </a:r>
          <a:r>
            <a:rPr lang="el-GR" dirty="0" smtClean="0">
              <a:solidFill>
                <a:srgbClr val="FFFF00"/>
              </a:solidFill>
            </a:rPr>
            <a:t> </a:t>
          </a:r>
          <a:endParaRPr lang="en-GB" dirty="0">
            <a:solidFill>
              <a:srgbClr val="FFFF00"/>
            </a:solidFill>
          </a:endParaRPr>
        </a:p>
      </dgm:t>
    </dgm:pt>
    <dgm:pt modelId="{9B833E6C-F2B8-4D9C-8D8B-5B1C0E420C71}" type="parTrans" cxnId="{2C524650-CCB7-48DF-B5E4-FD9C6A0FC185}">
      <dgm:prSet/>
      <dgm:spPr/>
      <dgm:t>
        <a:bodyPr/>
        <a:lstStyle/>
        <a:p>
          <a:endParaRPr lang="en-GB"/>
        </a:p>
      </dgm:t>
    </dgm:pt>
    <dgm:pt modelId="{C77F28BD-19EE-44E4-9F68-AAEF484C2363}" type="sibTrans" cxnId="{2C524650-CCB7-48DF-B5E4-FD9C6A0FC185}">
      <dgm:prSet/>
      <dgm:spPr/>
      <dgm:t>
        <a:bodyPr/>
        <a:lstStyle/>
        <a:p>
          <a:endParaRPr lang="en-GB"/>
        </a:p>
      </dgm:t>
    </dgm:pt>
    <dgm:pt modelId="{CBA3E55E-979C-45BD-9747-9D5FE068CC75}">
      <dgm:prSet/>
      <dgm:spPr/>
      <dgm:t>
        <a:bodyPr/>
        <a:lstStyle/>
        <a:p>
          <a:pPr rtl="0"/>
          <a:r>
            <a:rPr lang="el-GR" dirty="0" smtClean="0">
              <a:solidFill>
                <a:schemeClr val="bg1"/>
              </a:solidFill>
            </a:rPr>
            <a:t>2</a:t>
          </a:r>
          <a:r>
            <a:rPr lang="el-GR" baseline="30000" dirty="0" smtClean="0">
              <a:solidFill>
                <a:schemeClr val="bg1"/>
              </a:solidFill>
            </a:rPr>
            <a:t>η</a:t>
          </a:r>
          <a:r>
            <a:rPr lang="el-GR" dirty="0" smtClean="0">
              <a:solidFill>
                <a:schemeClr val="bg1"/>
              </a:solidFill>
            </a:rPr>
            <a:t> προκήρυξη ανοιχτή, αξιολόγηση, ενεργοποίηση του υπολοίπου 50% του προϋπολογισμού για </a:t>
          </a:r>
          <a:r>
            <a:rPr lang="el-GR" dirty="0" smtClean="0">
              <a:solidFill>
                <a:schemeClr val="bg1"/>
              </a:solidFill>
            </a:rPr>
            <a:t>τις υποδομές</a:t>
          </a:r>
          <a:endParaRPr lang="en-GB" dirty="0">
            <a:solidFill>
              <a:schemeClr val="bg1"/>
            </a:solidFill>
          </a:endParaRPr>
        </a:p>
      </dgm:t>
    </dgm:pt>
    <dgm:pt modelId="{E4D4E803-B8C9-46A1-A631-3E4FF12E5147}" type="parTrans" cxnId="{A4AF61BC-C13C-413E-9BFF-05652BE3A7F9}">
      <dgm:prSet/>
      <dgm:spPr/>
      <dgm:t>
        <a:bodyPr/>
        <a:lstStyle/>
        <a:p>
          <a:endParaRPr lang="en-GB"/>
        </a:p>
      </dgm:t>
    </dgm:pt>
    <dgm:pt modelId="{8F36A96E-74CE-47EB-BBFB-4C2A696B34B7}" type="sibTrans" cxnId="{A4AF61BC-C13C-413E-9BFF-05652BE3A7F9}">
      <dgm:prSet/>
      <dgm:spPr/>
      <dgm:t>
        <a:bodyPr/>
        <a:lstStyle/>
        <a:p>
          <a:endParaRPr lang="en-GB"/>
        </a:p>
      </dgm:t>
    </dgm:pt>
    <dgm:pt modelId="{A76BE47D-CA39-43DC-920F-D76168331A70}" type="pres">
      <dgm:prSet presAssocID="{88A19C6E-7BEB-4327-9BFF-4DC6676AE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EEA71A-4E32-4DE4-9BCA-C673772EC522}" type="pres">
      <dgm:prSet presAssocID="{8B3C45CA-7594-445A-850B-60068B50A6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F8621-BAD7-4A17-9D8A-64A783F3836A}" type="pres">
      <dgm:prSet presAssocID="{6496AE79-E4B4-405E-979F-0EB059121BDF}" presName="spacer" presStyleCnt="0"/>
      <dgm:spPr/>
    </dgm:pt>
    <dgm:pt modelId="{949C5981-0FBE-463E-BC56-13D6F7665BB4}" type="pres">
      <dgm:prSet presAssocID="{9599AC95-61A7-431A-B565-3624E83FF30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DF255-6567-4CDC-91B5-2056F47C8A8E}" type="pres">
      <dgm:prSet presAssocID="{DA36B263-67AF-4144-8767-08F401FFD8C7}" presName="spacer" presStyleCnt="0"/>
      <dgm:spPr/>
    </dgm:pt>
    <dgm:pt modelId="{07B411D5-8E96-44DA-B586-BDD063CA8DA9}" type="pres">
      <dgm:prSet presAssocID="{081CE52E-EA16-4DA4-9547-AD9998FAA9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A00F0-0AD1-410A-A139-2F3B6C5A54CD}" type="pres">
      <dgm:prSet presAssocID="{C7D3EFF0-1E09-47C9-98A2-AE7F9CC8B0F0}" presName="spacer" presStyleCnt="0"/>
      <dgm:spPr/>
    </dgm:pt>
    <dgm:pt modelId="{422D3C6C-5983-40DD-903B-2ACC6E7E5B8B}" type="pres">
      <dgm:prSet presAssocID="{C97CC10F-9722-493C-A59C-575D2DB0D4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EB553A-4461-4D22-A5AF-F101A1A7CEE2}" type="pres">
      <dgm:prSet presAssocID="{C77F28BD-19EE-44E4-9F68-AAEF484C2363}" presName="spacer" presStyleCnt="0"/>
      <dgm:spPr/>
    </dgm:pt>
    <dgm:pt modelId="{3F5A2656-088C-40ED-93DE-A983C3F5228E}" type="pres">
      <dgm:prSet presAssocID="{CBA3E55E-979C-45BD-9747-9D5FE068CC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3D109A-2C32-4600-ABE3-ECD2098A5F44}" type="presOf" srcId="{CBA3E55E-979C-45BD-9747-9D5FE068CC75}" destId="{3F5A2656-088C-40ED-93DE-A983C3F5228E}" srcOrd="0" destOrd="0" presId="urn:microsoft.com/office/officeart/2005/8/layout/vList2"/>
    <dgm:cxn modelId="{014E4768-D55C-43E5-977E-EF307D4AF4CA}" type="presOf" srcId="{9599AC95-61A7-431A-B565-3624E83FF304}" destId="{949C5981-0FBE-463E-BC56-13D6F7665BB4}" srcOrd="0" destOrd="0" presId="urn:microsoft.com/office/officeart/2005/8/layout/vList2"/>
    <dgm:cxn modelId="{AC8D812D-3C66-47B4-A0E7-C7BFA3D0C4B0}" type="presOf" srcId="{88A19C6E-7BEB-4327-9BFF-4DC6676AEBCB}" destId="{A76BE47D-CA39-43DC-920F-D76168331A70}" srcOrd="0" destOrd="0" presId="urn:microsoft.com/office/officeart/2005/8/layout/vList2"/>
    <dgm:cxn modelId="{2E8CCFE6-348B-4111-890A-EBF7F6970772}" type="presOf" srcId="{081CE52E-EA16-4DA4-9547-AD9998FAA9A0}" destId="{07B411D5-8E96-44DA-B586-BDD063CA8DA9}" srcOrd="0" destOrd="0" presId="urn:microsoft.com/office/officeart/2005/8/layout/vList2"/>
    <dgm:cxn modelId="{2B80EDBE-7530-4705-974C-D7FFDF5449D3}" srcId="{88A19C6E-7BEB-4327-9BFF-4DC6676AEBCB}" destId="{9599AC95-61A7-431A-B565-3624E83FF304}" srcOrd="1" destOrd="0" parTransId="{3DEF32FB-098D-4A32-8598-25ECE8652A00}" sibTransId="{DA36B263-67AF-4144-8767-08F401FFD8C7}"/>
    <dgm:cxn modelId="{3A0F035F-3DAF-4179-89A9-D1E206BB6819}" srcId="{88A19C6E-7BEB-4327-9BFF-4DC6676AEBCB}" destId="{081CE52E-EA16-4DA4-9547-AD9998FAA9A0}" srcOrd="2" destOrd="0" parTransId="{CECBB9BA-1406-45EC-AA25-8F4CA6C480C5}" sibTransId="{C7D3EFF0-1E09-47C9-98A2-AE7F9CC8B0F0}"/>
    <dgm:cxn modelId="{CE1337FD-BAA4-4E65-9A72-C11EC8961381}" type="presOf" srcId="{C97CC10F-9722-493C-A59C-575D2DB0D46B}" destId="{422D3C6C-5983-40DD-903B-2ACC6E7E5B8B}" srcOrd="0" destOrd="0" presId="urn:microsoft.com/office/officeart/2005/8/layout/vList2"/>
    <dgm:cxn modelId="{2C524650-CCB7-48DF-B5E4-FD9C6A0FC185}" srcId="{88A19C6E-7BEB-4327-9BFF-4DC6676AEBCB}" destId="{C97CC10F-9722-493C-A59C-575D2DB0D46B}" srcOrd="3" destOrd="0" parTransId="{9B833E6C-F2B8-4D9C-8D8B-5B1C0E420C71}" sibTransId="{C77F28BD-19EE-44E4-9F68-AAEF484C2363}"/>
    <dgm:cxn modelId="{A4AF61BC-C13C-413E-9BFF-05652BE3A7F9}" srcId="{88A19C6E-7BEB-4327-9BFF-4DC6676AEBCB}" destId="{CBA3E55E-979C-45BD-9747-9D5FE068CC75}" srcOrd="4" destOrd="0" parTransId="{E4D4E803-B8C9-46A1-A631-3E4FF12E5147}" sibTransId="{8F36A96E-74CE-47EB-BBFB-4C2A696B34B7}"/>
    <dgm:cxn modelId="{B9D89F29-82D0-4EA9-B660-92860C4171BF}" srcId="{88A19C6E-7BEB-4327-9BFF-4DC6676AEBCB}" destId="{8B3C45CA-7594-445A-850B-60068B50A664}" srcOrd="0" destOrd="0" parTransId="{7AC17A9E-A73D-4AAE-B6F8-C9A95ADA36A8}" sibTransId="{6496AE79-E4B4-405E-979F-0EB059121BDF}"/>
    <dgm:cxn modelId="{F27463AF-4BF6-46FA-A4CC-8719D2AADAA4}" type="presOf" srcId="{8B3C45CA-7594-445A-850B-60068B50A664}" destId="{4EEEA71A-4E32-4DE4-9BCA-C673772EC522}" srcOrd="0" destOrd="0" presId="urn:microsoft.com/office/officeart/2005/8/layout/vList2"/>
    <dgm:cxn modelId="{089205F6-A693-4AE0-BE00-357CB93498CE}" type="presParOf" srcId="{A76BE47D-CA39-43DC-920F-D76168331A70}" destId="{4EEEA71A-4E32-4DE4-9BCA-C673772EC522}" srcOrd="0" destOrd="0" presId="urn:microsoft.com/office/officeart/2005/8/layout/vList2"/>
    <dgm:cxn modelId="{C08D1B3F-EF3F-45D2-8F32-8D36D35448EF}" type="presParOf" srcId="{A76BE47D-CA39-43DC-920F-D76168331A70}" destId="{6C1F8621-BAD7-4A17-9D8A-64A783F3836A}" srcOrd="1" destOrd="0" presId="urn:microsoft.com/office/officeart/2005/8/layout/vList2"/>
    <dgm:cxn modelId="{9F8FD87F-FE5C-41E8-8881-0A0071D13C51}" type="presParOf" srcId="{A76BE47D-CA39-43DC-920F-D76168331A70}" destId="{949C5981-0FBE-463E-BC56-13D6F7665BB4}" srcOrd="2" destOrd="0" presId="urn:microsoft.com/office/officeart/2005/8/layout/vList2"/>
    <dgm:cxn modelId="{1CF11873-9E67-4769-805C-4849CB444FEE}" type="presParOf" srcId="{A76BE47D-CA39-43DC-920F-D76168331A70}" destId="{CFEDF255-6567-4CDC-91B5-2056F47C8A8E}" srcOrd="3" destOrd="0" presId="urn:microsoft.com/office/officeart/2005/8/layout/vList2"/>
    <dgm:cxn modelId="{AA8677C0-3C36-4F77-A7F1-719BCA7B73FA}" type="presParOf" srcId="{A76BE47D-CA39-43DC-920F-D76168331A70}" destId="{07B411D5-8E96-44DA-B586-BDD063CA8DA9}" srcOrd="4" destOrd="0" presId="urn:microsoft.com/office/officeart/2005/8/layout/vList2"/>
    <dgm:cxn modelId="{35CBC89D-2AA5-48D3-8ECD-57BA424E659A}" type="presParOf" srcId="{A76BE47D-CA39-43DC-920F-D76168331A70}" destId="{57FA00F0-0AD1-410A-A139-2F3B6C5A54CD}" srcOrd="5" destOrd="0" presId="urn:microsoft.com/office/officeart/2005/8/layout/vList2"/>
    <dgm:cxn modelId="{A672F4A5-F9D3-46E9-93D6-56594669A753}" type="presParOf" srcId="{A76BE47D-CA39-43DC-920F-D76168331A70}" destId="{422D3C6C-5983-40DD-903B-2ACC6E7E5B8B}" srcOrd="6" destOrd="0" presId="urn:microsoft.com/office/officeart/2005/8/layout/vList2"/>
    <dgm:cxn modelId="{E504E802-5283-4079-B40E-AF3137E97AA9}" type="presParOf" srcId="{A76BE47D-CA39-43DC-920F-D76168331A70}" destId="{50EB553A-4461-4D22-A5AF-F101A1A7CEE2}" srcOrd="7" destOrd="0" presId="urn:microsoft.com/office/officeart/2005/8/layout/vList2"/>
    <dgm:cxn modelId="{20FC20BB-B120-4F15-A7D4-FE704189718C}" type="presParOf" srcId="{A76BE47D-CA39-43DC-920F-D76168331A70}" destId="{3F5A2656-088C-40ED-93DE-A983C3F522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094EB-8BC9-4E0A-BC05-3A4C9B3C9F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C2B71F8-C93B-4DEA-A8B0-6F0283E12DC7}">
      <dgm:prSet/>
      <dgm:spPr>
        <a:solidFill>
          <a:srgbClr val="92D050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δημιουργία  και διάχυση της νέας γνώσης </a:t>
          </a:r>
          <a:endParaRPr lang="en-US" b="1" dirty="0" smtClean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A7F40FDB-BBC4-4774-94ED-D17E673C8E25}" type="parTrans" cxnId="{99F07DCB-9788-4361-B8D6-8D60AF112EE4}">
      <dgm:prSet/>
      <dgm:spPr/>
      <dgm:t>
        <a:bodyPr/>
        <a:lstStyle/>
        <a:p>
          <a:endParaRPr lang="el-GR"/>
        </a:p>
      </dgm:t>
    </dgm:pt>
    <dgm:pt modelId="{2E2545B8-05B9-4C1D-B5F0-C3EF91FF1809}" type="sibTrans" cxnId="{99F07DCB-9788-4361-B8D6-8D60AF112EE4}">
      <dgm:prSet/>
      <dgm:spPr/>
      <dgm:t>
        <a:bodyPr/>
        <a:lstStyle/>
        <a:p>
          <a:endParaRPr lang="el-GR"/>
        </a:p>
      </dgm:t>
    </dgm:pt>
    <dgm:pt modelId="{B15B6313-B4DD-44F9-98BB-7EB35E1AABB2}">
      <dgm:prSet/>
      <dgm:spPr>
        <a:solidFill>
          <a:srgbClr val="FFC000"/>
        </a:solidFill>
      </dgm:spPr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καινοτομία</a:t>
          </a:r>
          <a:endParaRPr lang="el-GR" b="1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gm:t>
    </dgm:pt>
    <dgm:pt modelId="{24A9CC2A-B2DB-4A93-AB99-08F3275ABC89}" type="parTrans" cxnId="{6AFEEAAF-561A-4996-A726-1E297A0133F0}">
      <dgm:prSet/>
      <dgm:spPr/>
      <dgm:t>
        <a:bodyPr/>
        <a:lstStyle/>
        <a:p>
          <a:endParaRPr lang="el-GR"/>
        </a:p>
      </dgm:t>
    </dgm:pt>
    <dgm:pt modelId="{8E23AD4F-6E1F-4A34-9F41-778256EAE29A}" type="sibTrans" cxnId="{6AFEEAAF-561A-4996-A726-1E297A0133F0}">
      <dgm:prSet/>
      <dgm:spPr/>
      <dgm:t>
        <a:bodyPr/>
        <a:lstStyle/>
        <a:p>
          <a:endParaRPr lang="el-GR"/>
        </a:p>
      </dgm:t>
    </dgm:pt>
    <dgm:pt modelId="{8F155EF6-0718-4FED-B5B0-D69BC1349AA4}">
      <dgm:prSet/>
      <dgm:spPr>
        <a:solidFill>
          <a:srgbClr val="00B0F0"/>
        </a:solidFill>
      </dgm:spPr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Ανάπτυξη καινοτομικής νοοτροπίας και θεσμών, διασύνδεση έρευνας και κοινωνίας</a:t>
          </a:r>
          <a:endParaRPr lang="el-GR" b="1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gm:t>
    </dgm:pt>
    <dgm:pt modelId="{24ED0C70-D08C-4FE8-80A3-B0514AA91474}" type="parTrans" cxnId="{D9C368D3-D2CC-41B4-A183-78203AD31776}">
      <dgm:prSet/>
      <dgm:spPr/>
      <dgm:t>
        <a:bodyPr/>
        <a:lstStyle/>
        <a:p>
          <a:endParaRPr lang="el-GR"/>
        </a:p>
      </dgm:t>
    </dgm:pt>
    <dgm:pt modelId="{AC13686D-8B4D-4C42-BEE3-A04FA3672FCB}" type="sibTrans" cxnId="{D9C368D3-D2CC-41B4-A183-78203AD31776}">
      <dgm:prSet/>
      <dgm:spPr/>
      <dgm:t>
        <a:bodyPr/>
        <a:lstStyle/>
        <a:p>
          <a:endParaRPr lang="el-GR"/>
        </a:p>
      </dgm:t>
    </dgm:pt>
    <dgm:pt modelId="{D036C351-9D79-4071-A6DC-E1E8004D269E}" type="pres">
      <dgm:prSet presAssocID="{A7C094EB-8BC9-4E0A-BC05-3A4C9B3C9F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5024F4F-E791-4A83-B49D-6E35C866CF20}" type="pres">
      <dgm:prSet presAssocID="{A7C094EB-8BC9-4E0A-BC05-3A4C9B3C9F25}" presName="fgShape" presStyleLbl="fgShp" presStyleIdx="0" presStyleCnt="1"/>
      <dgm:spPr/>
    </dgm:pt>
    <dgm:pt modelId="{1D90987E-9C3A-4CF3-8FF5-C202BDD86EDE}" type="pres">
      <dgm:prSet presAssocID="{A7C094EB-8BC9-4E0A-BC05-3A4C9B3C9F25}" presName="linComp" presStyleCnt="0"/>
      <dgm:spPr/>
    </dgm:pt>
    <dgm:pt modelId="{0CA27459-D793-482C-8DDF-374B511CE650}" type="pres">
      <dgm:prSet presAssocID="{8C2B71F8-C93B-4DEA-A8B0-6F0283E12DC7}" presName="compNode" presStyleCnt="0"/>
      <dgm:spPr/>
    </dgm:pt>
    <dgm:pt modelId="{2DEB1E6A-3F0D-4DC8-9372-B811767BE327}" type="pres">
      <dgm:prSet presAssocID="{8C2B71F8-C93B-4DEA-A8B0-6F0283E12DC7}" presName="bkgdShape" presStyleLbl="node1" presStyleIdx="0" presStyleCnt="3"/>
      <dgm:spPr/>
      <dgm:t>
        <a:bodyPr/>
        <a:lstStyle/>
        <a:p>
          <a:endParaRPr lang="el-GR"/>
        </a:p>
      </dgm:t>
    </dgm:pt>
    <dgm:pt modelId="{1DC2FADE-BE53-4160-9D99-03D7E5AA4D9B}" type="pres">
      <dgm:prSet presAssocID="{8C2B71F8-C93B-4DEA-A8B0-6F0283E12DC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A08889-2775-46E8-B76B-78996E078977}" type="pres">
      <dgm:prSet presAssocID="{8C2B71F8-C93B-4DEA-A8B0-6F0283E12DC7}" presName="invisiNode" presStyleLbl="node1" presStyleIdx="0" presStyleCnt="3"/>
      <dgm:spPr/>
    </dgm:pt>
    <dgm:pt modelId="{75B3A469-97BD-466C-A2CC-E7AD06B837B0}" type="pres">
      <dgm:prSet presAssocID="{8C2B71F8-C93B-4DEA-A8B0-6F0283E12DC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D262776-11A2-4AD8-ABE5-C8B5BCFA0631}" type="pres">
      <dgm:prSet presAssocID="{2E2545B8-05B9-4C1D-B5F0-C3EF91FF180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FA3AB07-8508-4F9F-9697-FA09249723B9}" type="pres">
      <dgm:prSet presAssocID="{B15B6313-B4DD-44F9-98BB-7EB35E1AABB2}" presName="compNode" presStyleCnt="0"/>
      <dgm:spPr/>
    </dgm:pt>
    <dgm:pt modelId="{EBC2ED2F-4FCE-4D32-8799-FB364B7B4A8B}" type="pres">
      <dgm:prSet presAssocID="{B15B6313-B4DD-44F9-98BB-7EB35E1AABB2}" presName="bkgdShape" presStyleLbl="node1" presStyleIdx="1" presStyleCnt="3"/>
      <dgm:spPr/>
      <dgm:t>
        <a:bodyPr/>
        <a:lstStyle/>
        <a:p>
          <a:endParaRPr lang="el-GR"/>
        </a:p>
      </dgm:t>
    </dgm:pt>
    <dgm:pt modelId="{C7BFAD06-4F2E-4B34-941C-AA2E416FB7B3}" type="pres">
      <dgm:prSet presAssocID="{B15B6313-B4DD-44F9-98BB-7EB35E1AAB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4793FD-05D2-4E7E-8055-304494BD8E51}" type="pres">
      <dgm:prSet presAssocID="{B15B6313-B4DD-44F9-98BB-7EB35E1AABB2}" presName="invisiNode" presStyleLbl="node1" presStyleIdx="1" presStyleCnt="3"/>
      <dgm:spPr/>
    </dgm:pt>
    <dgm:pt modelId="{623BBBA2-7F0D-45BF-9FBE-FBE0CF617872}" type="pres">
      <dgm:prSet presAssocID="{B15B6313-B4DD-44F9-98BB-7EB35E1AABB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5FE8BD-76B7-4B77-A318-23AC98E2C435}" type="pres">
      <dgm:prSet presAssocID="{8E23AD4F-6E1F-4A34-9F41-778256EAE29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C6EB80F-27A1-41E2-80A2-62A8BB8B59B4}" type="pres">
      <dgm:prSet presAssocID="{8F155EF6-0718-4FED-B5B0-D69BC1349AA4}" presName="compNode" presStyleCnt="0"/>
      <dgm:spPr/>
    </dgm:pt>
    <dgm:pt modelId="{3D4BFF25-2BBD-4B19-8838-2F22DD0CBE06}" type="pres">
      <dgm:prSet presAssocID="{8F155EF6-0718-4FED-B5B0-D69BC1349AA4}" presName="bkgdShape" presStyleLbl="node1" presStyleIdx="2" presStyleCnt="3"/>
      <dgm:spPr/>
      <dgm:t>
        <a:bodyPr/>
        <a:lstStyle/>
        <a:p>
          <a:endParaRPr lang="el-GR"/>
        </a:p>
      </dgm:t>
    </dgm:pt>
    <dgm:pt modelId="{45974BAB-6725-43FB-B06D-E7F437E01950}" type="pres">
      <dgm:prSet presAssocID="{8F155EF6-0718-4FED-B5B0-D69BC1349AA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EF8678-AC02-408D-A933-D1914D9AC2E1}" type="pres">
      <dgm:prSet presAssocID="{8F155EF6-0718-4FED-B5B0-D69BC1349AA4}" presName="invisiNode" presStyleLbl="node1" presStyleIdx="2" presStyleCnt="3"/>
      <dgm:spPr/>
    </dgm:pt>
    <dgm:pt modelId="{ACBF93B9-2E0D-4FE6-803D-BE269C849519}" type="pres">
      <dgm:prSet presAssocID="{8F155EF6-0718-4FED-B5B0-D69BC1349AA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4B2D37-6B10-4D51-86F8-2BC15FA48CEC}" type="presOf" srcId="{8F155EF6-0718-4FED-B5B0-D69BC1349AA4}" destId="{45974BAB-6725-43FB-B06D-E7F437E01950}" srcOrd="1" destOrd="0" presId="urn:microsoft.com/office/officeart/2005/8/layout/hList7"/>
    <dgm:cxn modelId="{5DEFE819-7166-401D-B1FA-3309640BEDC9}" type="presOf" srcId="{8E23AD4F-6E1F-4A34-9F41-778256EAE29A}" destId="{D45FE8BD-76B7-4B77-A318-23AC98E2C435}" srcOrd="0" destOrd="0" presId="urn:microsoft.com/office/officeart/2005/8/layout/hList7"/>
    <dgm:cxn modelId="{BF8A40B2-9758-4E99-B913-72E15931CDFC}" type="presOf" srcId="{8C2B71F8-C93B-4DEA-A8B0-6F0283E12DC7}" destId="{2DEB1E6A-3F0D-4DC8-9372-B811767BE327}" srcOrd="0" destOrd="0" presId="urn:microsoft.com/office/officeart/2005/8/layout/hList7"/>
    <dgm:cxn modelId="{DB9FB935-A22F-4CB7-B287-8D6671BE025B}" type="presOf" srcId="{2E2545B8-05B9-4C1D-B5F0-C3EF91FF1809}" destId="{DD262776-11A2-4AD8-ABE5-C8B5BCFA0631}" srcOrd="0" destOrd="0" presId="urn:microsoft.com/office/officeart/2005/8/layout/hList7"/>
    <dgm:cxn modelId="{9048DD83-6441-4792-AF75-2877A1C8B04B}" type="presOf" srcId="{8F155EF6-0718-4FED-B5B0-D69BC1349AA4}" destId="{3D4BFF25-2BBD-4B19-8838-2F22DD0CBE06}" srcOrd="0" destOrd="0" presId="urn:microsoft.com/office/officeart/2005/8/layout/hList7"/>
    <dgm:cxn modelId="{D9C368D3-D2CC-41B4-A183-78203AD31776}" srcId="{A7C094EB-8BC9-4E0A-BC05-3A4C9B3C9F25}" destId="{8F155EF6-0718-4FED-B5B0-D69BC1349AA4}" srcOrd="2" destOrd="0" parTransId="{24ED0C70-D08C-4FE8-80A3-B0514AA91474}" sibTransId="{AC13686D-8B4D-4C42-BEE3-A04FA3672FCB}"/>
    <dgm:cxn modelId="{8E278276-A92D-484F-A658-AAB9FF9BAC52}" type="presOf" srcId="{B15B6313-B4DD-44F9-98BB-7EB35E1AABB2}" destId="{C7BFAD06-4F2E-4B34-941C-AA2E416FB7B3}" srcOrd="1" destOrd="0" presId="urn:microsoft.com/office/officeart/2005/8/layout/hList7"/>
    <dgm:cxn modelId="{AB3897FB-87C9-4E2C-A49B-A274C96C79AA}" type="presOf" srcId="{B15B6313-B4DD-44F9-98BB-7EB35E1AABB2}" destId="{EBC2ED2F-4FCE-4D32-8799-FB364B7B4A8B}" srcOrd="0" destOrd="0" presId="urn:microsoft.com/office/officeart/2005/8/layout/hList7"/>
    <dgm:cxn modelId="{045C0179-FBA2-412B-8987-3BB57F4BF889}" type="presOf" srcId="{A7C094EB-8BC9-4E0A-BC05-3A4C9B3C9F25}" destId="{D036C351-9D79-4071-A6DC-E1E8004D269E}" srcOrd="0" destOrd="0" presId="urn:microsoft.com/office/officeart/2005/8/layout/hList7"/>
    <dgm:cxn modelId="{6AFEEAAF-561A-4996-A726-1E297A0133F0}" srcId="{A7C094EB-8BC9-4E0A-BC05-3A4C9B3C9F25}" destId="{B15B6313-B4DD-44F9-98BB-7EB35E1AABB2}" srcOrd="1" destOrd="0" parTransId="{24A9CC2A-B2DB-4A93-AB99-08F3275ABC89}" sibTransId="{8E23AD4F-6E1F-4A34-9F41-778256EAE29A}"/>
    <dgm:cxn modelId="{DEA8751B-031B-43F1-B683-D32F224988B3}" type="presOf" srcId="{8C2B71F8-C93B-4DEA-A8B0-6F0283E12DC7}" destId="{1DC2FADE-BE53-4160-9D99-03D7E5AA4D9B}" srcOrd="1" destOrd="0" presId="urn:microsoft.com/office/officeart/2005/8/layout/hList7"/>
    <dgm:cxn modelId="{99F07DCB-9788-4361-B8D6-8D60AF112EE4}" srcId="{A7C094EB-8BC9-4E0A-BC05-3A4C9B3C9F25}" destId="{8C2B71F8-C93B-4DEA-A8B0-6F0283E12DC7}" srcOrd="0" destOrd="0" parTransId="{A7F40FDB-BBC4-4774-94ED-D17E673C8E25}" sibTransId="{2E2545B8-05B9-4C1D-B5F0-C3EF91FF1809}"/>
    <dgm:cxn modelId="{924E65C9-94FE-4EBE-9AD9-1B3B5EA4B4BC}" type="presParOf" srcId="{D036C351-9D79-4071-A6DC-E1E8004D269E}" destId="{55024F4F-E791-4A83-B49D-6E35C866CF20}" srcOrd="0" destOrd="0" presId="urn:microsoft.com/office/officeart/2005/8/layout/hList7"/>
    <dgm:cxn modelId="{331FAEC9-570D-45AA-BB71-A5E3F240BBE0}" type="presParOf" srcId="{D036C351-9D79-4071-A6DC-E1E8004D269E}" destId="{1D90987E-9C3A-4CF3-8FF5-C202BDD86EDE}" srcOrd="1" destOrd="0" presId="urn:microsoft.com/office/officeart/2005/8/layout/hList7"/>
    <dgm:cxn modelId="{CC42CDD7-26F8-4C73-AFF4-F094A6635A89}" type="presParOf" srcId="{1D90987E-9C3A-4CF3-8FF5-C202BDD86EDE}" destId="{0CA27459-D793-482C-8DDF-374B511CE650}" srcOrd="0" destOrd="0" presId="urn:microsoft.com/office/officeart/2005/8/layout/hList7"/>
    <dgm:cxn modelId="{E1A2BF36-5E09-4120-A434-A204A932CC97}" type="presParOf" srcId="{0CA27459-D793-482C-8DDF-374B511CE650}" destId="{2DEB1E6A-3F0D-4DC8-9372-B811767BE327}" srcOrd="0" destOrd="0" presId="urn:microsoft.com/office/officeart/2005/8/layout/hList7"/>
    <dgm:cxn modelId="{A97E5E8C-B8BA-49F3-98E2-41B66BAF12FB}" type="presParOf" srcId="{0CA27459-D793-482C-8DDF-374B511CE650}" destId="{1DC2FADE-BE53-4160-9D99-03D7E5AA4D9B}" srcOrd="1" destOrd="0" presId="urn:microsoft.com/office/officeart/2005/8/layout/hList7"/>
    <dgm:cxn modelId="{F92BAA21-8919-4532-B28D-CA0A38ABB63A}" type="presParOf" srcId="{0CA27459-D793-482C-8DDF-374B511CE650}" destId="{BBA08889-2775-46E8-B76B-78996E078977}" srcOrd="2" destOrd="0" presId="urn:microsoft.com/office/officeart/2005/8/layout/hList7"/>
    <dgm:cxn modelId="{32C6A2AF-D18B-44A8-83F4-630356AA0F9E}" type="presParOf" srcId="{0CA27459-D793-482C-8DDF-374B511CE650}" destId="{75B3A469-97BD-466C-A2CC-E7AD06B837B0}" srcOrd="3" destOrd="0" presId="urn:microsoft.com/office/officeart/2005/8/layout/hList7"/>
    <dgm:cxn modelId="{A7271553-F742-4F64-90B4-9EFFE5070B5F}" type="presParOf" srcId="{1D90987E-9C3A-4CF3-8FF5-C202BDD86EDE}" destId="{DD262776-11A2-4AD8-ABE5-C8B5BCFA0631}" srcOrd="1" destOrd="0" presId="urn:microsoft.com/office/officeart/2005/8/layout/hList7"/>
    <dgm:cxn modelId="{407E7A3A-3318-467A-B4D0-647D743882B3}" type="presParOf" srcId="{1D90987E-9C3A-4CF3-8FF5-C202BDD86EDE}" destId="{2FA3AB07-8508-4F9F-9697-FA09249723B9}" srcOrd="2" destOrd="0" presId="urn:microsoft.com/office/officeart/2005/8/layout/hList7"/>
    <dgm:cxn modelId="{1E84207A-F174-47FC-905A-61E86B05CA48}" type="presParOf" srcId="{2FA3AB07-8508-4F9F-9697-FA09249723B9}" destId="{EBC2ED2F-4FCE-4D32-8799-FB364B7B4A8B}" srcOrd="0" destOrd="0" presId="urn:microsoft.com/office/officeart/2005/8/layout/hList7"/>
    <dgm:cxn modelId="{F2DE8DB9-7F48-4513-9672-9ECA3961E3D3}" type="presParOf" srcId="{2FA3AB07-8508-4F9F-9697-FA09249723B9}" destId="{C7BFAD06-4F2E-4B34-941C-AA2E416FB7B3}" srcOrd="1" destOrd="0" presId="urn:microsoft.com/office/officeart/2005/8/layout/hList7"/>
    <dgm:cxn modelId="{ED8A29C3-045C-4098-A7D5-A9AEB2B7F981}" type="presParOf" srcId="{2FA3AB07-8508-4F9F-9697-FA09249723B9}" destId="{3C4793FD-05D2-4E7E-8055-304494BD8E51}" srcOrd="2" destOrd="0" presId="urn:microsoft.com/office/officeart/2005/8/layout/hList7"/>
    <dgm:cxn modelId="{CBB69D27-FD46-497D-82C8-7B35B102DF7A}" type="presParOf" srcId="{2FA3AB07-8508-4F9F-9697-FA09249723B9}" destId="{623BBBA2-7F0D-45BF-9FBE-FBE0CF617872}" srcOrd="3" destOrd="0" presId="urn:microsoft.com/office/officeart/2005/8/layout/hList7"/>
    <dgm:cxn modelId="{F556F967-D3B1-4A61-92E0-320AF75FE904}" type="presParOf" srcId="{1D90987E-9C3A-4CF3-8FF5-C202BDD86EDE}" destId="{D45FE8BD-76B7-4B77-A318-23AC98E2C435}" srcOrd="3" destOrd="0" presId="urn:microsoft.com/office/officeart/2005/8/layout/hList7"/>
    <dgm:cxn modelId="{C839F61D-5535-409A-90A1-634C2DBE7F48}" type="presParOf" srcId="{1D90987E-9C3A-4CF3-8FF5-C202BDD86EDE}" destId="{9C6EB80F-27A1-41E2-80A2-62A8BB8B59B4}" srcOrd="4" destOrd="0" presId="urn:microsoft.com/office/officeart/2005/8/layout/hList7"/>
    <dgm:cxn modelId="{5B0B1849-EA78-46C7-983B-88079F0ECDA2}" type="presParOf" srcId="{9C6EB80F-27A1-41E2-80A2-62A8BB8B59B4}" destId="{3D4BFF25-2BBD-4B19-8838-2F22DD0CBE06}" srcOrd="0" destOrd="0" presId="urn:microsoft.com/office/officeart/2005/8/layout/hList7"/>
    <dgm:cxn modelId="{2BEE9592-FE3B-4E0C-B866-DB5BA9F4A53B}" type="presParOf" srcId="{9C6EB80F-27A1-41E2-80A2-62A8BB8B59B4}" destId="{45974BAB-6725-43FB-B06D-E7F437E01950}" srcOrd="1" destOrd="0" presId="urn:microsoft.com/office/officeart/2005/8/layout/hList7"/>
    <dgm:cxn modelId="{387E3375-68F5-4229-8BFE-0D85D59466FE}" type="presParOf" srcId="{9C6EB80F-27A1-41E2-80A2-62A8BB8B59B4}" destId="{2AEF8678-AC02-408D-A933-D1914D9AC2E1}" srcOrd="2" destOrd="0" presId="urn:microsoft.com/office/officeart/2005/8/layout/hList7"/>
    <dgm:cxn modelId="{1EE548EF-C824-4B5E-B8B9-A6F72F24260C}" type="presParOf" srcId="{9C6EB80F-27A1-41E2-80A2-62A8BB8B59B4}" destId="{ACBF93B9-2E0D-4FE6-803D-BE269C8495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Τεχνολογίες Πληροφορικής και Επικοινωνιών</a:t>
          </a:r>
          <a:endParaRPr lang="el-GR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0245B08A-1FD7-4C2A-9482-0096C1C8FA7D}" type="presOf" srcId="{F674B28F-5AF2-496F-A147-0B0DAC967A1C}" destId="{953BB999-F1CA-4F8F-BB95-1FFDD03C86A6}" srcOrd="0" destOrd="0" presId="urn:microsoft.com/office/officeart/2005/8/layout/radial1"/>
    <dgm:cxn modelId="{97295F6A-BE81-4A23-B371-D625485D2801}" type="presOf" srcId="{A15BC054-B09C-43E1-B1DF-300991E9C11E}" destId="{29C6D45E-E9CF-4107-A099-3FB4AA760C87}" srcOrd="1" destOrd="0" presId="urn:microsoft.com/office/officeart/2005/8/layout/radial1"/>
    <dgm:cxn modelId="{1006DCFC-3754-4543-976D-6234430C6681}" type="presOf" srcId="{A882896B-E55C-4626-B725-CA7F3D60E0CE}" destId="{0B0D67F7-8BCD-4BD3-A724-FCCBE5F21C43}" srcOrd="0" destOrd="0" presId="urn:microsoft.com/office/officeart/2005/8/layout/radial1"/>
    <dgm:cxn modelId="{DF59EAF7-A507-46BE-86E3-78A3F3D85C3C}" type="presOf" srcId="{E84D869D-1C12-4D55-8DA6-3DDB7AEBCCE0}" destId="{8D3E85E2-4EB4-4E82-9F5E-4918AED6A7FD}" srcOrd="0" destOrd="0" presId="urn:microsoft.com/office/officeart/2005/8/layout/radial1"/>
    <dgm:cxn modelId="{7C3B7687-533D-4BFD-8CF5-FDA5301AF9C8}" type="presOf" srcId="{A4512A78-8FD1-4310-8FD3-A05E42E31A52}" destId="{ED60EA64-B19D-42D8-B1EB-77327C8868F0}" srcOrd="1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453F770A-ECCB-46B2-9F30-07C588F3EDD6}" type="presOf" srcId="{1AAC7414-560C-4C65-A999-CEAE6A6ECB55}" destId="{C76BDC61-FDB1-4BE9-8693-655987912013}" srcOrd="0" destOrd="0" presId="urn:microsoft.com/office/officeart/2005/8/layout/radial1"/>
    <dgm:cxn modelId="{43A3F675-2929-45B8-91DA-027BC07BB22E}" type="presOf" srcId="{A4512A78-8FD1-4310-8FD3-A05E42E31A52}" destId="{92C7AE0C-074D-4C52-92B9-17836B312375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9B10F2FA-06D3-4066-8DEE-B66784535DF4}" type="presOf" srcId="{B9A7ABD4-A3A6-419E-B42A-8E4460734CD4}" destId="{E50F3457-BBE8-4ADC-860D-3E064357E018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F84AAB55-4707-4E38-91BF-522C99E00202}" type="presOf" srcId="{4D1E445F-B82C-48FF-AE26-EE69B7BE62AA}" destId="{8A54885B-3EF7-4C98-93D0-94FDE703C99C}" srcOrd="0" destOrd="0" presId="urn:microsoft.com/office/officeart/2005/8/layout/radial1"/>
    <dgm:cxn modelId="{369FA724-293E-4747-B51C-E63BFA9A66E7}" type="presOf" srcId="{F674B28F-5AF2-496F-A147-0B0DAC967A1C}" destId="{B253937C-FA11-4B51-A865-86F56CD93764}" srcOrd="1" destOrd="0" presId="urn:microsoft.com/office/officeart/2005/8/layout/radial1"/>
    <dgm:cxn modelId="{62AA5CB9-9D02-492B-B944-A4A41C8A0F00}" type="presOf" srcId="{3DACC6FA-D735-47BA-A2B7-F7FA0E7198EB}" destId="{471A3ED6-4579-4BDA-A868-3AABEF9D83BF}" srcOrd="0" destOrd="0" presId="urn:microsoft.com/office/officeart/2005/8/layout/radial1"/>
    <dgm:cxn modelId="{2FA09C44-248F-4DB3-890C-5BA2AA9D19D9}" type="presOf" srcId="{F227FF3D-9EEF-458D-9B1D-1F7B5DEED538}" destId="{60CA6C36-448B-4C18-9A80-D292CC787E7A}" srcOrd="0" destOrd="0" presId="urn:microsoft.com/office/officeart/2005/8/layout/radial1"/>
    <dgm:cxn modelId="{73A58DED-BF10-40B4-A63C-ED8AC38D1953}" type="presOf" srcId="{4C776C57-6E2A-4E65-B33C-CEDE385EE6A5}" destId="{686214CE-2424-4701-8411-78BA1E7F1BB9}" srcOrd="0" destOrd="0" presId="urn:microsoft.com/office/officeart/2005/8/layout/radial1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BA57D1AF-E00F-4AF9-A1F2-59A1C3DD01E5}" type="presOf" srcId="{8005DCB1-5A99-46D8-A78B-7565D2106131}" destId="{EE4E12AB-F779-45E0-BF3A-97037F13A71A}" srcOrd="1" destOrd="0" presId="urn:microsoft.com/office/officeart/2005/8/layout/radial1"/>
    <dgm:cxn modelId="{168BB3AB-CC39-4145-B0AF-AFC02A0CFED0}" type="presOf" srcId="{A12246B2-C39B-47A1-A6A0-3FD99F7E7484}" destId="{EC285E9C-AE59-467B-A295-9BFA3459F7DB}" srcOrd="0" destOrd="0" presId="urn:microsoft.com/office/officeart/2005/8/layout/radial1"/>
    <dgm:cxn modelId="{FC6AC812-AFA5-4A74-8D62-C4A0B00BE546}" type="presOf" srcId="{183C53B9-6D8B-4058-8AC0-18B166715453}" destId="{ED618D06-F9D9-4A0F-8428-EEB021F55EBD}" srcOrd="0" destOrd="0" presId="urn:microsoft.com/office/officeart/2005/8/layout/radial1"/>
    <dgm:cxn modelId="{53072DEF-EBFD-4785-8A0D-27ACA3DB64C9}" type="presOf" srcId="{8005DCB1-5A99-46D8-A78B-7565D2106131}" destId="{D7C705B1-C324-4020-81E9-ED8C26CB7908}" srcOrd="0" destOrd="0" presId="urn:microsoft.com/office/officeart/2005/8/layout/radial1"/>
    <dgm:cxn modelId="{0A9AADA3-2B7C-47FB-A541-6AF887000464}" type="presOf" srcId="{1AAC7414-560C-4C65-A999-CEAE6A6ECB55}" destId="{8866E751-542F-4753-A38B-FA807B6CAB14}" srcOrd="1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57A71238-25C9-4B7A-87A2-139238492CE1}" type="presOf" srcId="{41F81EA3-2A6E-4CC8-BAE0-80CBB4D64D5F}" destId="{3FF1064C-B20C-4C5B-B14A-005AB3FDF5CD}" srcOrd="1" destOrd="0" presId="urn:microsoft.com/office/officeart/2005/8/layout/radial1"/>
    <dgm:cxn modelId="{DB338510-F2AF-4D9D-A1CA-1ADACE8A277C}" type="presOf" srcId="{A15BC054-B09C-43E1-B1DF-300991E9C11E}" destId="{675333F4-41CC-41A0-BB1D-585A530D979B}" srcOrd="0" destOrd="0" presId="urn:microsoft.com/office/officeart/2005/8/layout/radial1"/>
    <dgm:cxn modelId="{FB79944C-D04C-4976-9C72-8E66B1728977}" type="presOf" srcId="{888800AA-EB57-4981-A5E9-39A02C1D2BC0}" destId="{A04DEB44-C771-409E-991E-5B9DA8D5ECD7}" srcOrd="0" destOrd="0" presId="urn:microsoft.com/office/officeart/2005/8/layout/radial1"/>
    <dgm:cxn modelId="{826081B3-6F1F-4F76-A143-1BC54EBE8351}" type="presOf" srcId="{16BAEE8F-7E15-40F7-9E5D-929218F34055}" destId="{067ADB37-1426-49EC-B409-7F4C1F78D299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86515950-D6AB-451E-BEF9-ECAE5C2F16EB}" type="presOf" srcId="{0F8B8DC9-504E-4510-88B9-242CBD83B8FB}" destId="{A39F563D-DB3C-4D00-8CB1-2A17B4B7A5CB}" srcOrd="0" destOrd="0" presId="urn:microsoft.com/office/officeart/2005/8/layout/radial1"/>
    <dgm:cxn modelId="{374BCAF8-3385-42E9-8D67-402D09C6D656}" type="presOf" srcId="{4D1E445F-B82C-48FF-AE26-EE69B7BE62AA}" destId="{2F776B99-5AC3-4C8F-992C-00E9C912750D}" srcOrd="1" destOrd="0" presId="urn:microsoft.com/office/officeart/2005/8/layout/radial1"/>
    <dgm:cxn modelId="{A121B6C7-23DF-484E-91DF-4CF2410AA388}" type="presOf" srcId="{41F81EA3-2A6E-4CC8-BAE0-80CBB4D64D5F}" destId="{839C7E6D-776E-41E8-829F-5E0871F9EACB}" srcOrd="0" destOrd="0" presId="urn:microsoft.com/office/officeart/2005/8/layout/radial1"/>
    <dgm:cxn modelId="{1ECE53B2-70D1-4987-9338-3C0031BCF202}" type="presOf" srcId="{0F8B8DC9-504E-4510-88B9-242CBD83B8FB}" destId="{08EA0314-6E3A-4FA7-BB6E-D2FBCAAF725D}" srcOrd="1" destOrd="0" presId="urn:microsoft.com/office/officeart/2005/8/layout/radial1"/>
    <dgm:cxn modelId="{31BCFF4D-5AB7-4215-82CE-A569DD73FFD5}" type="presParOf" srcId="{067ADB37-1426-49EC-B409-7F4C1F78D299}" destId="{686214CE-2424-4701-8411-78BA1E7F1BB9}" srcOrd="0" destOrd="0" presId="urn:microsoft.com/office/officeart/2005/8/layout/radial1"/>
    <dgm:cxn modelId="{9B7B89E9-FD9B-4269-B375-CFFFD48BBC63}" type="presParOf" srcId="{067ADB37-1426-49EC-B409-7F4C1F78D299}" destId="{A39F563D-DB3C-4D00-8CB1-2A17B4B7A5CB}" srcOrd="1" destOrd="0" presId="urn:microsoft.com/office/officeart/2005/8/layout/radial1"/>
    <dgm:cxn modelId="{AC3A4F5B-2600-4685-B60E-522019B6EB4E}" type="presParOf" srcId="{A39F563D-DB3C-4D00-8CB1-2A17B4B7A5CB}" destId="{08EA0314-6E3A-4FA7-BB6E-D2FBCAAF725D}" srcOrd="0" destOrd="0" presId="urn:microsoft.com/office/officeart/2005/8/layout/radial1"/>
    <dgm:cxn modelId="{ACC2BDD1-BDCA-4090-AFF6-F6261C26876E}" type="presParOf" srcId="{067ADB37-1426-49EC-B409-7F4C1F78D299}" destId="{E50F3457-BBE8-4ADC-860D-3E064357E018}" srcOrd="2" destOrd="0" presId="urn:microsoft.com/office/officeart/2005/8/layout/radial1"/>
    <dgm:cxn modelId="{B8E615F6-5894-4AA3-AB1C-91957536A7D3}" type="presParOf" srcId="{067ADB37-1426-49EC-B409-7F4C1F78D299}" destId="{953BB999-F1CA-4F8F-BB95-1FFDD03C86A6}" srcOrd="3" destOrd="0" presId="urn:microsoft.com/office/officeart/2005/8/layout/radial1"/>
    <dgm:cxn modelId="{4E3C87FD-D426-4C21-9CDA-4CBA1F9147E8}" type="presParOf" srcId="{953BB999-F1CA-4F8F-BB95-1FFDD03C86A6}" destId="{B253937C-FA11-4B51-A865-86F56CD93764}" srcOrd="0" destOrd="0" presId="urn:microsoft.com/office/officeart/2005/8/layout/radial1"/>
    <dgm:cxn modelId="{FF76A03F-22AA-40FA-B2A3-CFA727E16C33}" type="presParOf" srcId="{067ADB37-1426-49EC-B409-7F4C1F78D299}" destId="{EC285E9C-AE59-467B-A295-9BFA3459F7DB}" srcOrd="4" destOrd="0" presId="urn:microsoft.com/office/officeart/2005/8/layout/radial1"/>
    <dgm:cxn modelId="{B5F9AB27-94CB-47BE-B078-B178B8C9BB38}" type="presParOf" srcId="{067ADB37-1426-49EC-B409-7F4C1F78D299}" destId="{C76BDC61-FDB1-4BE9-8693-655987912013}" srcOrd="5" destOrd="0" presId="urn:microsoft.com/office/officeart/2005/8/layout/radial1"/>
    <dgm:cxn modelId="{0EFEAF8B-B234-43A2-9769-921BE64390D0}" type="presParOf" srcId="{C76BDC61-FDB1-4BE9-8693-655987912013}" destId="{8866E751-542F-4753-A38B-FA807B6CAB14}" srcOrd="0" destOrd="0" presId="urn:microsoft.com/office/officeart/2005/8/layout/radial1"/>
    <dgm:cxn modelId="{DDBCEA1D-CAEB-4118-A85F-C5271C5A97A2}" type="presParOf" srcId="{067ADB37-1426-49EC-B409-7F4C1F78D299}" destId="{A04DEB44-C771-409E-991E-5B9DA8D5ECD7}" srcOrd="6" destOrd="0" presId="urn:microsoft.com/office/officeart/2005/8/layout/radial1"/>
    <dgm:cxn modelId="{5F7672CE-F3E8-4F18-9954-1DE0CB47943F}" type="presParOf" srcId="{067ADB37-1426-49EC-B409-7F4C1F78D299}" destId="{839C7E6D-776E-41E8-829F-5E0871F9EACB}" srcOrd="7" destOrd="0" presId="urn:microsoft.com/office/officeart/2005/8/layout/radial1"/>
    <dgm:cxn modelId="{D690BA48-62E8-4E3A-91D8-FC0B68821CF4}" type="presParOf" srcId="{839C7E6D-776E-41E8-829F-5E0871F9EACB}" destId="{3FF1064C-B20C-4C5B-B14A-005AB3FDF5CD}" srcOrd="0" destOrd="0" presId="urn:microsoft.com/office/officeart/2005/8/layout/radial1"/>
    <dgm:cxn modelId="{A7655708-F8C0-4AE4-95F5-BAC6FE2011DB}" type="presParOf" srcId="{067ADB37-1426-49EC-B409-7F4C1F78D299}" destId="{0B0D67F7-8BCD-4BD3-A724-FCCBE5F21C43}" srcOrd="8" destOrd="0" presId="urn:microsoft.com/office/officeart/2005/8/layout/radial1"/>
    <dgm:cxn modelId="{D571494A-2F4B-4D65-BD03-247E8796011F}" type="presParOf" srcId="{067ADB37-1426-49EC-B409-7F4C1F78D299}" destId="{8A54885B-3EF7-4C98-93D0-94FDE703C99C}" srcOrd="9" destOrd="0" presId="urn:microsoft.com/office/officeart/2005/8/layout/radial1"/>
    <dgm:cxn modelId="{1DC744FA-5AA5-404C-BA2E-53A403876D3C}" type="presParOf" srcId="{8A54885B-3EF7-4C98-93D0-94FDE703C99C}" destId="{2F776B99-5AC3-4C8F-992C-00E9C912750D}" srcOrd="0" destOrd="0" presId="urn:microsoft.com/office/officeart/2005/8/layout/radial1"/>
    <dgm:cxn modelId="{A1864EDE-4738-4E9C-87B7-F15448D1DCCD}" type="presParOf" srcId="{067ADB37-1426-49EC-B409-7F4C1F78D299}" destId="{ED618D06-F9D9-4A0F-8428-EEB021F55EBD}" srcOrd="10" destOrd="0" presId="urn:microsoft.com/office/officeart/2005/8/layout/radial1"/>
    <dgm:cxn modelId="{37CC2A72-4A72-416E-B1F5-41858A2B5ADC}" type="presParOf" srcId="{067ADB37-1426-49EC-B409-7F4C1F78D299}" destId="{675333F4-41CC-41A0-BB1D-585A530D979B}" srcOrd="11" destOrd="0" presId="urn:microsoft.com/office/officeart/2005/8/layout/radial1"/>
    <dgm:cxn modelId="{F5F30F31-46D3-4C15-8808-95CF7B14BE60}" type="presParOf" srcId="{675333F4-41CC-41A0-BB1D-585A530D979B}" destId="{29C6D45E-E9CF-4107-A099-3FB4AA760C87}" srcOrd="0" destOrd="0" presId="urn:microsoft.com/office/officeart/2005/8/layout/radial1"/>
    <dgm:cxn modelId="{B81CEB28-BFD9-422C-B2A7-B14A8B77C0FE}" type="presParOf" srcId="{067ADB37-1426-49EC-B409-7F4C1F78D299}" destId="{471A3ED6-4579-4BDA-A868-3AABEF9D83BF}" srcOrd="12" destOrd="0" presId="urn:microsoft.com/office/officeart/2005/8/layout/radial1"/>
    <dgm:cxn modelId="{E6C297F6-1582-4A71-ABE0-7325E6FAFFC9}" type="presParOf" srcId="{067ADB37-1426-49EC-B409-7F4C1F78D299}" destId="{D7C705B1-C324-4020-81E9-ED8C26CB7908}" srcOrd="13" destOrd="0" presId="urn:microsoft.com/office/officeart/2005/8/layout/radial1"/>
    <dgm:cxn modelId="{AE00742F-860E-4AB5-B8E2-6985E06ABC31}" type="presParOf" srcId="{D7C705B1-C324-4020-81E9-ED8C26CB7908}" destId="{EE4E12AB-F779-45E0-BF3A-97037F13A71A}" srcOrd="0" destOrd="0" presId="urn:microsoft.com/office/officeart/2005/8/layout/radial1"/>
    <dgm:cxn modelId="{AB3BAEAA-A1AE-4473-83D9-2000F7934C52}" type="presParOf" srcId="{067ADB37-1426-49EC-B409-7F4C1F78D299}" destId="{8D3E85E2-4EB4-4E82-9F5E-4918AED6A7FD}" srcOrd="14" destOrd="0" presId="urn:microsoft.com/office/officeart/2005/8/layout/radial1"/>
    <dgm:cxn modelId="{CFA91378-43D3-4B69-9FE1-84A8155AE996}" type="presParOf" srcId="{067ADB37-1426-49EC-B409-7F4C1F78D299}" destId="{92C7AE0C-074D-4C52-92B9-17836B312375}" srcOrd="15" destOrd="0" presId="urn:microsoft.com/office/officeart/2005/8/layout/radial1"/>
    <dgm:cxn modelId="{6D4273F2-4D18-46D9-B8A7-5ADEFE1CA6E4}" type="presParOf" srcId="{92C7AE0C-074D-4C52-92B9-17836B312375}" destId="{ED60EA64-B19D-42D8-B1EB-77327C8868F0}" srcOrd="0" destOrd="0" presId="urn:microsoft.com/office/officeart/2005/8/layout/radial1"/>
    <dgm:cxn modelId="{D7767C11-22BD-4766-990D-5CBE2651A018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8AB503-7B87-49D3-BB59-CED6B558B19D}">
      <dgm:prSet/>
      <dgm:spPr/>
      <dgm:t>
        <a:bodyPr/>
        <a:lstStyle/>
        <a:p>
          <a:pPr rtl="0"/>
          <a:r>
            <a:rPr lang="el-GR" smtClean="0"/>
            <a:t>Σχέδιο Δράσης  Επιχειρηματικής Ανακάλυψης</a:t>
          </a:r>
          <a:endParaRPr lang="en-GB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/>
      <dgm:spPr/>
      <dgm:t>
        <a:bodyPr/>
        <a:lstStyle/>
        <a:p>
          <a:pPr rtl="0"/>
          <a:r>
            <a:rPr lang="el-GR" smtClean="0"/>
            <a:t>Ορισμός Συντονιστή για κάθε Τομέα (ΓΓΕΤ, εποπτευόμενοι ερευνητικοί φορείς)</a:t>
          </a:r>
          <a:endParaRPr lang="en-GB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/>
      <dgm:spPr/>
      <dgm:t>
        <a:bodyPr/>
        <a:lstStyle/>
        <a:p>
          <a:pPr rtl="0"/>
          <a:r>
            <a:rPr lang="el-GR" smtClean="0"/>
            <a:t>Συγκρότηση ολιγομελούς Συμβουλευτικής Ομάδας για κάθε Πλατφόρμα</a:t>
          </a:r>
          <a:endParaRPr lang="en-GB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/>
      <dgm:spPr/>
      <dgm:t>
        <a:bodyPr/>
        <a:lstStyle/>
        <a:p>
          <a:pPr rtl="0"/>
          <a:r>
            <a:rPr lang="el-GR" smtClean="0"/>
            <a:t>Επεξεργασία Προγράμματος Δράσης διετίας 2016-17 (δράσεις, εργαλεία εφαρμογής, προϋπολογισμός)</a:t>
          </a:r>
          <a:endParaRPr lang="en-GB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</a:t>
          </a:r>
          <a:r>
            <a:rPr lang="el-GR" dirty="0" smtClean="0"/>
            <a:t>Προκηρύξεων σε </a:t>
          </a:r>
          <a:r>
            <a:rPr lang="el-GR" dirty="0" smtClean="0"/>
            <a:t>κάθε Τομέα 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</dgm:pt>
    <dgm:pt modelId="{9CCF7F9C-B694-493D-BA7F-F3F4CDD0E6A9}" type="pres">
      <dgm:prSet presAssocID="{AE4807B9-93A3-4B11-B1EE-5A07B688234E}" presName="linearProcess" presStyleCnt="0"/>
      <dgm:spPr/>
    </dgm:pt>
    <dgm:pt modelId="{96B2C846-9F10-4B57-9B5C-E6BEDD03BD30}" type="pres">
      <dgm:prSet presAssocID="{A28AB503-7B87-49D3-BB59-CED6B558B1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</dgm:pt>
    <dgm:pt modelId="{C5C4C15C-FAB3-4703-AE50-D01F650C031E}" type="pres">
      <dgm:prSet presAssocID="{BA2D37D4-7299-4B8A-9397-075303E1A2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40DCCD-7EA9-4270-838B-33A1DC9584D4}" type="presOf" srcId="{B7515C4E-782D-404D-B6EC-078DDAA834EA}" destId="{033BAFAD-8112-4D3A-9961-861A343E1702}" srcOrd="0" destOrd="0" presId="urn:microsoft.com/office/officeart/2005/8/layout/hProcess9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4B5AA7DB-F70E-450F-ADF1-8A08909C227E}" type="presOf" srcId="{A28AB503-7B87-49D3-BB59-CED6B558B19D}" destId="{96B2C846-9F10-4B57-9B5C-E6BEDD03BD30}" srcOrd="0" destOrd="0" presId="urn:microsoft.com/office/officeart/2005/8/layout/hProcess9"/>
    <dgm:cxn modelId="{3F1781EF-73D5-46E3-8280-67F4E4883E17}" type="presOf" srcId="{DBBF9CFC-1877-4A03-807B-0B07E1F33B8C}" destId="{59F2B47E-9660-4E80-97FA-ACDD1DEFD787}" srcOrd="0" destOrd="0" presId="urn:microsoft.com/office/officeart/2005/8/layout/hProcess9"/>
    <dgm:cxn modelId="{4F6202A5-6146-4A0B-A694-12C465A09E9B}" type="presOf" srcId="{BA2D37D4-7299-4B8A-9397-075303E1A278}" destId="{C5C4C15C-FAB3-4703-AE50-D01F650C031E}" srcOrd="0" destOrd="0" presId="urn:microsoft.com/office/officeart/2005/8/layout/hProcess9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E7020B45-A107-46FE-975E-0D57B9D542A6}" type="presOf" srcId="{1695459F-C64E-4AB2-B300-EB48CE57EFCB}" destId="{48BB0B87-3923-47FE-AE52-B98BF9DDEDB9}" srcOrd="0" destOrd="0" presId="urn:microsoft.com/office/officeart/2005/8/layout/hProcess9"/>
    <dgm:cxn modelId="{F816ED0B-8839-4A58-BCDE-355153A419A4}" type="presOf" srcId="{AE4807B9-93A3-4B11-B1EE-5A07B688234E}" destId="{665122E6-60A4-46C4-95A9-0081ED062890}" srcOrd="0" destOrd="0" presId="urn:microsoft.com/office/officeart/2005/8/layout/hProcess9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807141CB-FE35-4391-A690-073FA24BB961}" type="presParOf" srcId="{665122E6-60A4-46C4-95A9-0081ED062890}" destId="{27AB6A6B-17EA-41E4-904C-0B45D58F22D7}" srcOrd="0" destOrd="0" presId="urn:microsoft.com/office/officeart/2005/8/layout/hProcess9"/>
    <dgm:cxn modelId="{E04F67B1-3CBC-4457-99B9-44F28A9D0397}" type="presParOf" srcId="{665122E6-60A4-46C4-95A9-0081ED062890}" destId="{9CCF7F9C-B694-493D-BA7F-F3F4CDD0E6A9}" srcOrd="1" destOrd="0" presId="urn:microsoft.com/office/officeart/2005/8/layout/hProcess9"/>
    <dgm:cxn modelId="{9C44B3C0-BF20-4E59-81AA-744C08666404}" type="presParOf" srcId="{9CCF7F9C-B694-493D-BA7F-F3F4CDD0E6A9}" destId="{96B2C846-9F10-4B57-9B5C-E6BEDD03BD30}" srcOrd="0" destOrd="0" presId="urn:microsoft.com/office/officeart/2005/8/layout/hProcess9"/>
    <dgm:cxn modelId="{5A1B305A-4E61-416A-A350-7E60382D83D0}" type="presParOf" srcId="{9CCF7F9C-B694-493D-BA7F-F3F4CDD0E6A9}" destId="{A6AB5064-7C93-4F12-9A10-94B5C4ACE58A}" srcOrd="1" destOrd="0" presId="urn:microsoft.com/office/officeart/2005/8/layout/hProcess9"/>
    <dgm:cxn modelId="{B3A29DDD-3DEF-4495-8972-8882D9896C54}" type="presParOf" srcId="{9CCF7F9C-B694-493D-BA7F-F3F4CDD0E6A9}" destId="{59F2B47E-9660-4E80-97FA-ACDD1DEFD787}" srcOrd="2" destOrd="0" presId="urn:microsoft.com/office/officeart/2005/8/layout/hProcess9"/>
    <dgm:cxn modelId="{CA390EF6-14D8-4CD7-802B-CFC3E778AF79}" type="presParOf" srcId="{9CCF7F9C-B694-493D-BA7F-F3F4CDD0E6A9}" destId="{0065E4EC-BB92-4422-A5E9-558FA93B6A9D}" srcOrd="3" destOrd="0" presId="urn:microsoft.com/office/officeart/2005/8/layout/hProcess9"/>
    <dgm:cxn modelId="{617597E7-9900-4B54-A48D-A38DC4368F7A}" type="presParOf" srcId="{9CCF7F9C-B694-493D-BA7F-F3F4CDD0E6A9}" destId="{48BB0B87-3923-47FE-AE52-B98BF9DDEDB9}" srcOrd="4" destOrd="0" presId="urn:microsoft.com/office/officeart/2005/8/layout/hProcess9"/>
    <dgm:cxn modelId="{AB4C25A5-C2AE-433B-9FC0-1493968892AF}" type="presParOf" srcId="{9CCF7F9C-B694-493D-BA7F-F3F4CDD0E6A9}" destId="{2744566B-9CBC-4C2C-ACA0-C88A44BFF7D3}" srcOrd="5" destOrd="0" presId="urn:microsoft.com/office/officeart/2005/8/layout/hProcess9"/>
    <dgm:cxn modelId="{079A48F9-DBAA-486C-9E1A-C85D5FB093B6}" type="presParOf" srcId="{9CCF7F9C-B694-493D-BA7F-F3F4CDD0E6A9}" destId="{033BAFAD-8112-4D3A-9961-861A343E1702}" srcOrd="6" destOrd="0" presId="urn:microsoft.com/office/officeart/2005/8/layout/hProcess9"/>
    <dgm:cxn modelId="{2AD23BF4-0D37-4C99-9E76-565EAC348141}" type="presParOf" srcId="{9CCF7F9C-B694-493D-BA7F-F3F4CDD0E6A9}" destId="{B183B750-8E22-42D8-9C93-327C279AF046}" srcOrd="7" destOrd="0" presId="urn:microsoft.com/office/officeart/2005/8/layout/hProcess9"/>
    <dgm:cxn modelId="{5F349AEB-A484-447C-93A0-7CC20CB3F1C2}" type="presParOf" srcId="{9CCF7F9C-B694-493D-BA7F-F3F4CDD0E6A9}" destId="{C5C4C15C-FAB3-4703-AE50-D01F650C03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5DBFB-DDB6-4840-B9EB-53B2163437E8}">
      <dgm:prSet/>
      <dgm:spPr/>
      <dgm:t>
        <a:bodyPr/>
        <a:lstStyle/>
        <a:p>
          <a:pPr rtl="0"/>
          <a:r>
            <a:rPr lang="el-GR" dirty="0" smtClean="0"/>
            <a:t>ενίσχυση ερευνητικής δραστηριότητας </a:t>
          </a:r>
          <a:r>
            <a:rPr lang="el-GR" dirty="0" smtClean="0"/>
            <a:t>επιχειρήσεων</a:t>
          </a:r>
          <a:r>
            <a:rPr lang="en-GB" dirty="0" smtClean="0"/>
            <a:t> (</a:t>
          </a:r>
          <a:r>
            <a:rPr lang="el-GR" dirty="0" smtClean="0"/>
            <a:t>πρωτοεμφανιζόμενες στην έρευνα επιχειρήσεις, </a:t>
          </a:r>
          <a:r>
            <a:rPr lang="el-GR" dirty="0" err="1" smtClean="0"/>
            <a:t>ΜμΕ</a:t>
          </a:r>
          <a:r>
            <a:rPr lang="el-GR" dirty="0" smtClean="0"/>
            <a:t> μεμονωμένες ή σε ομάδες) </a:t>
          </a:r>
          <a:endParaRPr lang="en-GB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0CDDBB0B-D26E-436D-9C02-5171B28E7E1F}">
      <dgm:prSet/>
      <dgm:spPr/>
      <dgm:t>
        <a:bodyPr/>
        <a:lstStyle/>
        <a:p>
          <a:pPr rtl="0"/>
          <a:r>
            <a:rPr lang="el-GR" dirty="0" smtClean="0"/>
            <a:t>συνεργασίες ερευνητικών φορέων – επιχειρήσεων</a:t>
          </a:r>
          <a:endParaRPr lang="en-GB" dirty="0"/>
        </a:p>
      </dgm:t>
    </dgm:pt>
    <dgm:pt modelId="{B344AE83-9B6D-4A14-98DA-997B94E4D7F1}" type="parTrans" cxnId="{9D6FF73D-F2B4-4160-BC87-A9708D89CE6C}">
      <dgm:prSet/>
      <dgm:spPr/>
      <dgm:t>
        <a:bodyPr/>
        <a:lstStyle/>
        <a:p>
          <a:endParaRPr lang="en-GB"/>
        </a:p>
      </dgm:t>
    </dgm:pt>
    <dgm:pt modelId="{1A019165-E1FB-46B0-98EC-0E5583450A42}" type="sibTrans" cxnId="{9D6FF73D-F2B4-4160-BC87-A9708D89CE6C}">
      <dgm:prSet/>
      <dgm:spPr/>
      <dgm:t>
        <a:bodyPr/>
        <a:lstStyle/>
        <a:p>
          <a:endParaRPr lang="en-GB"/>
        </a:p>
      </dgm:t>
    </dgm:pt>
    <dgm:pt modelId="{9100E015-32EA-4FC1-8238-D3BFFA462ED4}">
      <dgm:prSet/>
      <dgm:spPr/>
      <dgm:t>
        <a:bodyPr/>
        <a:lstStyle/>
        <a:p>
          <a:pPr rtl="0"/>
          <a:r>
            <a:rPr lang="el-GR" smtClean="0"/>
            <a:t>ενσωμάτωση ερευνητικών αποτελεσμάτων στην παραγωγική διαδικασία</a:t>
          </a:r>
          <a:endParaRPr lang="en-GB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D538CE3-58F4-42F9-9EC7-AB63B9E7C886}">
      <dgm:prSet/>
      <dgm:spPr/>
      <dgm:t>
        <a:bodyPr/>
        <a:lstStyle/>
        <a:p>
          <a:pPr rtl="0"/>
          <a:r>
            <a:rPr lang="el-GR" smtClean="0"/>
            <a:t>υποστήριξη  ερευνητικών φορέων</a:t>
          </a:r>
          <a:endParaRPr lang="en-GB"/>
        </a:p>
      </dgm:t>
    </dgm:pt>
    <dgm:pt modelId="{7202614D-DF61-4E69-B0EC-170536C7DBA0}" type="parTrans" cxnId="{959F16F6-5B8C-4505-83E4-4EAD5FDE21A4}">
      <dgm:prSet/>
      <dgm:spPr/>
      <dgm:t>
        <a:bodyPr/>
        <a:lstStyle/>
        <a:p>
          <a:endParaRPr lang="en-GB"/>
        </a:p>
      </dgm:t>
    </dgm:pt>
    <dgm:pt modelId="{B3ABEC81-E485-4550-B889-ABB7AC33B0B8}" type="sibTrans" cxnId="{959F16F6-5B8C-4505-83E4-4EAD5FDE21A4}">
      <dgm:prSet/>
      <dgm:spPr/>
      <dgm:t>
        <a:bodyPr/>
        <a:lstStyle/>
        <a:p>
          <a:endParaRPr lang="en-GB"/>
        </a:p>
      </dgm:t>
    </dgm:pt>
    <dgm:pt modelId="{07FF93C2-CE41-430D-A526-CBF38BC625E3}">
      <dgm:prSet/>
      <dgm:spPr/>
      <dgm:t>
        <a:bodyPr/>
        <a:lstStyle/>
        <a:p>
          <a:pPr rtl="0"/>
          <a:r>
            <a:rPr lang="el-GR" smtClean="0"/>
            <a:t>διεθνής &amp; ευρωπαϊκή συνεργασία</a:t>
          </a:r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B185F926-D5E9-464F-AC66-295371A65E17}" type="pres">
      <dgm:prSet presAssocID="{1B1AE1F4-2D6C-4477-BE4E-9ED92006B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7F6586-BC10-4A68-ADCC-E4AE815AE2AB}" type="pres">
      <dgm:prSet presAssocID="{E2B5DBFB-DDB6-4840-B9EB-53B2163437E8}" presName="parentText" presStyleLbl="node1" presStyleIdx="0" presStyleCnt="5" custLinFactNeighborX="1153" custLinFactNeighborY="-845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11DB84-B2A0-47B5-87B7-B2738D4EE355}" type="pres">
      <dgm:prSet presAssocID="{EAC664B6-E5F9-426E-9079-035DCCAF4F86}" presName="spacer" presStyleCnt="0"/>
      <dgm:spPr/>
    </dgm:pt>
    <dgm:pt modelId="{CA5A94B9-2B71-4E59-9BBC-D4F76B4A7BE2}" type="pres">
      <dgm:prSet presAssocID="{0CDDBB0B-D26E-436D-9C02-5171B28E7E1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5E79BC-5325-4940-BB07-9F64031C2AC7}" type="pres">
      <dgm:prSet presAssocID="{1A019165-E1FB-46B0-98EC-0E5583450A42}" presName="spacer" presStyleCnt="0"/>
      <dgm:spPr/>
    </dgm:pt>
    <dgm:pt modelId="{8690BA8D-7A9D-407F-8D3E-858E514DC8A1}" type="pres">
      <dgm:prSet presAssocID="{9100E015-32EA-4FC1-8238-D3BFFA462E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DFD32-735E-4A37-9049-32558C356AAB}" type="pres">
      <dgm:prSet presAssocID="{450F7FCC-C398-4115-B1B8-0D5F85C4A1D8}" presName="spacer" presStyleCnt="0"/>
      <dgm:spPr/>
    </dgm:pt>
    <dgm:pt modelId="{575F1D96-5E36-4832-9A6A-33DFE41164E3}" type="pres">
      <dgm:prSet presAssocID="{0D538CE3-58F4-42F9-9EC7-AB63B9E7C8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E5979-6F02-48D6-B47D-18B8B78F37ED}" type="pres">
      <dgm:prSet presAssocID="{B3ABEC81-E485-4550-B889-ABB7AC33B0B8}" presName="spacer" presStyleCnt="0"/>
      <dgm:spPr/>
    </dgm:pt>
    <dgm:pt modelId="{551A291E-9C45-497B-BAB8-4ECAD229236F}" type="pres">
      <dgm:prSet presAssocID="{07FF93C2-CE41-430D-A526-CBF38BC625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6FF73D-F2B4-4160-BC87-A9708D89CE6C}" srcId="{1B1AE1F4-2D6C-4477-BE4E-9ED92006BEDE}" destId="{0CDDBB0B-D26E-436D-9C02-5171B28E7E1F}" srcOrd="1" destOrd="0" parTransId="{B344AE83-9B6D-4A14-98DA-997B94E4D7F1}" sibTransId="{1A019165-E1FB-46B0-98EC-0E5583450A42}"/>
    <dgm:cxn modelId="{D3637E2E-4871-416D-A19C-E0DDCBEEB5FB}" type="presOf" srcId="{0CDDBB0B-D26E-436D-9C02-5171B28E7E1F}" destId="{CA5A94B9-2B71-4E59-9BBC-D4F76B4A7BE2}" srcOrd="0" destOrd="0" presId="urn:microsoft.com/office/officeart/2005/8/layout/vList2"/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0B4C4138-8F33-47EB-BD41-D18FAE8600FB}" type="presOf" srcId="{07FF93C2-CE41-430D-A526-CBF38BC625E3}" destId="{551A291E-9C45-497B-BAB8-4ECAD229236F}" srcOrd="0" destOrd="0" presId="urn:microsoft.com/office/officeart/2005/8/layout/vList2"/>
    <dgm:cxn modelId="{81DEE28A-75D2-4A65-B400-58EFC8976B84}" srcId="{1B1AE1F4-2D6C-4477-BE4E-9ED92006BEDE}" destId="{9100E015-32EA-4FC1-8238-D3BFFA462ED4}" srcOrd="2" destOrd="0" parTransId="{25018500-7863-4B42-A043-3F84E0B0C2AC}" sibTransId="{450F7FCC-C398-4115-B1B8-0D5F85C4A1D8}"/>
    <dgm:cxn modelId="{F5348209-5BF6-4825-9008-2C21F0C42648}" type="presOf" srcId="{9100E015-32EA-4FC1-8238-D3BFFA462ED4}" destId="{8690BA8D-7A9D-407F-8D3E-858E514DC8A1}" srcOrd="0" destOrd="0" presId="urn:microsoft.com/office/officeart/2005/8/layout/vList2"/>
    <dgm:cxn modelId="{36E75D66-0A58-4C48-852A-15F95CCFE036}" type="presOf" srcId="{E2B5DBFB-DDB6-4840-B9EB-53B2163437E8}" destId="{5C7F6586-BC10-4A68-ADCC-E4AE815AE2AB}" srcOrd="0" destOrd="0" presId="urn:microsoft.com/office/officeart/2005/8/layout/vList2"/>
    <dgm:cxn modelId="{AA8855C4-E28D-46C5-B8C8-73A90C1013C9}" srcId="{1B1AE1F4-2D6C-4477-BE4E-9ED92006BEDE}" destId="{07FF93C2-CE41-430D-A526-CBF38BC625E3}" srcOrd="4" destOrd="0" parTransId="{D4F9756D-0A32-47B6-8BAA-9B6DEC83C3C2}" sibTransId="{63F774D4-6B24-476D-9CE9-AD99687F5FA5}"/>
    <dgm:cxn modelId="{959F16F6-5B8C-4505-83E4-4EAD5FDE21A4}" srcId="{1B1AE1F4-2D6C-4477-BE4E-9ED92006BEDE}" destId="{0D538CE3-58F4-42F9-9EC7-AB63B9E7C886}" srcOrd="3" destOrd="0" parTransId="{7202614D-DF61-4E69-B0EC-170536C7DBA0}" sibTransId="{B3ABEC81-E485-4550-B889-ABB7AC33B0B8}"/>
    <dgm:cxn modelId="{A2B5F1BE-EC22-4453-937E-C25146ECC3CF}" type="presOf" srcId="{0D538CE3-58F4-42F9-9EC7-AB63B9E7C886}" destId="{575F1D96-5E36-4832-9A6A-33DFE41164E3}" srcOrd="0" destOrd="0" presId="urn:microsoft.com/office/officeart/2005/8/layout/vList2"/>
    <dgm:cxn modelId="{BF698425-4C0C-44B2-8745-04107B7176E2}" type="presOf" srcId="{1B1AE1F4-2D6C-4477-BE4E-9ED92006BEDE}" destId="{B185F926-D5E9-464F-AC66-295371A65E17}" srcOrd="0" destOrd="0" presId="urn:microsoft.com/office/officeart/2005/8/layout/vList2"/>
    <dgm:cxn modelId="{A0C84519-8AB8-4867-A12F-2C819B4A128B}" type="presParOf" srcId="{B185F926-D5E9-464F-AC66-295371A65E17}" destId="{5C7F6586-BC10-4A68-ADCC-E4AE815AE2AB}" srcOrd="0" destOrd="0" presId="urn:microsoft.com/office/officeart/2005/8/layout/vList2"/>
    <dgm:cxn modelId="{43BFA718-AE90-46C3-8B69-568B4AA5E55F}" type="presParOf" srcId="{B185F926-D5E9-464F-AC66-295371A65E17}" destId="{1411DB84-B2A0-47B5-87B7-B2738D4EE355}" srcOrd="1" destOrd="0" presId="urn:microsoft.com/office/officeart/2005/8/layout/vList2"/>
    <dgm:cxn modelId="{EBD186D9-3C73-4201-A13F-90A3AF0EEBA2}" type="presParOf" srcId="{B185F926-D5E9-464F-AC66-295371A65E17}" destId="{CA5A94B9-2B71-4E59-9BBC-D4F76B4A7BE2}" srcOrd="2" destOrd="0" presId="urn:microsoft.com/office/officeart/2005/8/layout/vList2"/>
    <dgm:cxn modelId="{39240A2F-9058-410B-AAAF-2F160F6F47D2}" type="presParOf" srcId="{B185F926-D5E9-464F-AC66-295371A65E17}" destId="{015E79BC-5325-4940-BB07-9F64031C2AC7}" srcOrd="3" destOrd="0" presId="urn:microsoft.com/office/officeart/2005/8/layout/vList2"/>
    <dgm:cxn modelId="{B6445FF0-225C-4C3B-9B5A-FC2AB2CC8704}" type="presParOf" srcId="{B185F926-D5E9-464F-AC66-295371A65E17}" destId="{8690BA8D-7A9D-407F-8D3E-858E514DC8A1}" srcOrd="4" destOrd="0" presId="urn:microsoft.com/office/officeart/2005/8/layout/vList2"/>
    <dgm:cxn modelId="{709B4DB9-11A4-482E-9223-A699584B196F}" type="presParOf" srcId="{B185F926-D5E9-464F-AC66-295371A65E17}" destId="{460DFD32-735E-4A37-9049-32558C356AAB}" srcOrd="5" destOrd="0" presId="urn:microsoft.com/office/officeart/2005/8/layout/vList2"/>
    <dgm:cxn modelId="{0E9DF548-AF0B-4C71-BDC2-179F9194204E}" type="presParOf" srcId="{B185F926-D5E9-464F-AC66-295371A65E17}" destId="{575F1D96-5E36-4832-9A6A-33DFE41164E3}" srcOrd="6" destOrd="0" presId="urn:microsoft.com/office/officeart/2005/8/layout/vList2"/>
    <dgm:cxn modelId="{19D4BA3D-9B54-4E0F-86BF-24FAD80E5E1B}" type="presParOf" srcId="{B185F926-D5E9-464F-AC66-295371A65E17}" destId="{8CEE5979-6F02-48D6-B47D-18B8B78F37ED}" srcOrd="7" destOrd="0" presId="urn:microsoft.com/office/officeart/2005/8/layout/vList2"/>
    <dgm:cxn modelId="{536C68FC-9C35-4CB6-A129-D1A049DC3D89}" type="presParOf" srcId="{B185F926-D5E9-464F-AC66-295371A65E17}" destId="{551A291E-9C45-497B-BAB8-4ECAD22923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smtClean="0"/>
            <a:t>Ανάδειξη μέσω της επιχειρηματικής Ανακάλυψης</a:t>
          </a:r>
          <a:endParaRPr lang="en-GB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smtClean="0"/>
            <a:t>Ύπαρξη κρίσιμης μάζας επιχειρήσεων</a:t>
          </a:r>
          <a:endParaRPr lang="en-GB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smtClean="0"/>
            <a:t>Τεχνολογική Αναβάθμιση του τομέα/κλάδου</a:t>
          </a:r>
          <a:endParaRPr lang="en-GB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dirty="0" smtClean="0"/>
            <a:t>Εξαγωγική Δραστηριότητα</a:t>
          </a:r>
          <a:endParaRPr lang="en-GB" dirty="0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</dgm:pt>
    <dgm:pt modelId="{9B4B153D-0BE9-4065-9A23-732816FDAF43}" type="pres">
      <dgm:prSet presAssocID="{7330EB56-A5B4-4909-8B8C-64F2E06EEAF3}" presName="composite" presStyleCnt="0"/>
      <dgm:spPr/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</dgm:pt>
    <dgm:pt modelId="{4ED94996-A61B-4353-B3F8-33D827F0AEF0}" type="pres">
      <dgm:prSet presAssocID="{32F2F401-5BD7-4BBB-9E7A-23680DCAB887}" presName="composite" presStyleCnt="0"/>
      <dgm:spPr/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</dgm:pt>
    <dgm:pt modelId="{02DA3893-FF4D-4BBD-84C0-D9D5686D5AF7}" type="pres">
      <dgm:prSet presAssocID="{A9A99068-3478-46A1-9D1A-50D75754C83B}" presName="composite" presStyleCnt="0"/>
      <dgm:spPr/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</dgm:pt>
    <dgm:pt modelId="{A4CA5D7B-D268-4108-9C48-51CBDA72ADB4}" type="pres">
      <dgm:prSet presAssocID="{69EBDC3E-B165-4787-AFD1-0954AB95A723}" presName="composite" presStyleCnt="0"/>
      <dgm:spPr/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</dgm:pt>
    <dgm:pt modelId="{FB0A2421-560A-4B7E-B670-C65DDF8DAC10}" type="pres">
      <dgm:prSet presAssocID="{37146DDE-76DF-4C30-85CF-97F42EE845EF}" presName="composite" presStyleCnt="0"/>
      <dgm:spPr/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30356B5E-439E-45D7-B75D-D04D8FD5BD8F}" type="presOf" srcId="{5B161AC0-DEDC-4E8F-A741-1DDF3CE55274}" destId="{EAD64C04-4854-485D-8747-951F941AD9F8}" srcOrd="0" destOrd="0" presId="urn:microsoft.com/office/officeart/2005/8/layout/vList3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B24D7800-89AC-4453-B8D6-9BFFA9ABE9E6}" type="presOf" srcId="{32F2F401-5BD7-4BBB-9E7A-23680DCAB887}" destId="{943600E8-27A1-4F5C-B44D-B6F8B73F2A03}" srcOrd="0" destOrd="0" presId="urn:microsoft.com/office/officeart/2005/8/layout/vList3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A183C819-D602-4719-86C0-D3DA28F84A6D}" type="presOf" srcId="{69EBDC3E-B165-4787-AFD1-0954AB95A723}" destId="{2A3288C3-AF81-409E-8833-9D76B4CE4950}" srcOrd="0" destOrd="0" presId="urn:microsoft.com/office/officeart/2005/8/layout/vList3"/>
    <dgm:cxn modelId="{7C3DD9AE-5CD2-479B-97B0-80740731D9E8}" type="presOf" srcId="{A9A99068-3478-46A1-9D1A-50D75754C83B}" destId="{6A6B0764-7F19-4459-911B-7E542C2EE02B}" srcOrd="0" destOrd="0" presId="urn:microsoft.com/office/officeart/2005/8/layout/vList3"/>
    <dgm:cxn modelId="{0F58BE5A-8A09-417F-ADCE-5DD1CFEC32EE}" type="presOf" srcId="{37146DDE-76DF-4C30-85CF-97F42EE845EF}" destId="{198F28AD-2DC0-48EB-8CC5-EE50A97B14DC}" srcOrd="0" destOrd="0" presId="urn:microsoft.com/office/officeart/2005/8/layout/vList3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A0637854-6C03-49C2-AB9D-2E19EF8E5939}" type="presOf" srcId="{18E9A1DC-DE13-4EBA-93B9-F76740AFD48B}" destId="{68D9C0C0-0EFE-420D-8F8E-1BABC8D15B11}" srcOrd="0" destOrd="0" presId="urn:microsoft.com/office/officeart/2005/8/layout/vList3"/>
    <dgm:cxn modelId="{6E69CB2A-E22F-4F25-9142-3F24680B6811}" type="presOf" srcId="{7330EB56-A5B4-4909-8B8C-64F2E06EEAF3}" destId="{6CCA13D8-BA63-440D-8F93-DB8C4C5A171B}" srcOrd="0" destOrd="0" presId="urn:microsoft.com/office/officeart/2005/8/layout/vList3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2B8C6711-B18D-433C-A2A7-D147EE7BF653}" type="presParOf" srcId="{68D9C0C0-0EFE-420D-8F8E-1BABC8D15B11}" destId="{B139F719-DA3F-4532-A62E-E0FCD1A9CE29}" srcOrd="0" destOrd="0" presId="urn:microsoft.com/office/officeart/2005/8/layout/vList3"/>
    <dgm:cxn modelId="{2D1368C8-962D-4444-AEB2-048EDDEF8F35}" type="presParOf" srcId="{B139F719-DA3F-4532-A62E-E0FCD1A9CE29}" destId="{F06E9372-25BF-493B-9C71-04163A0F4705}" srcOrd="0" destOrd="0" presId="urn:microsoft.com/office/officeart/2005/8/layout/vList3"/>
    <dgm:cxn modelId="{8FBC93F6-D3AA-46C1-AB53-24279C70A08F}" type="presParOf" srcId="{B139F719-DA3F-4532-A62E-E0FCD1A9CE29}" destId="{EAD64C04-4854-485D-8747-951F941AD9F8}" srcOrd="1" destOrd="0" presId="urn:microsoft.com/office/officeart/2005/8/layout/vList3"/>
    <dgm:cxn modelId="{DF6470C1-0B4E-45FD-81C1-4FDEDB1F4BA3}" type="presParOf" srcId="{68D9C0C0-0EFE-420D-8F8E-1BABC8D15B11}" destId="{BEF16E20-F0DF-4898-A61E-B96E8A514F8B}" srcOrd="1" destOrd="0" presId="urn:microsoft.com/office/officeart/2005/8/layout/vList3"/>
    <dgm:cxn modelId="{C442A680-EC0E-4505-9B40-79AF7B812CD4}" type="presParOf" srcId="{68D9C0C0-0EFE-420D-8F8E-1BABC8D15B11}" destId="{9B4B153D-0BE9-4065-9A23-732816FDAF43}" srcOrd="2" destOrd="0" presId="urn:microsoft.com/office/officeart/2005/8/layout/vList3"/>
    <dgm:cxn modelId="{346BD28D-97F3-4AE7-88FB-ED56FECABA72}" type="presParOf" srcId="{9B4B153D-0BE9-4065-9A23-732816FDAF43}" destId="{4303F806-D426-453B-A5F7-17BF7E6D762F}" srcOrd="0" destOrd="0" presId="urn:microsoft.com/office/officeart/2005/8/layout/vList3"/>
    <dgm:cxn modelId="{7212F531-B9F1-49BC-83F6-A0DBC234DE7C}" type="presParOf" srcId="{9B4B153D-0BE9-4065-9A23-732816FDAF43}" destId="{6CCA13D8-BA63-440D-8F93-DB8C4C5A171B}" srcOrd="1" destOrd="0" presId="urn:microsoft.com/office/officeart/2005/8/layout/vList3"/>
    <dgm:cxn modelId="{A1730899-CC10-4940-8981-6C835D3A8226}" type="presParOf" srcId="{68D9C0C0-0EFE-420D-8F8E-1BABC8D15B11}" destId="{4EADFFA7-AB58-4933-B66C-2F1B7FC9E489}" srcOrd="3" destOrd="0" presId="urn:microsoft.com/office/officeart/2005/8/layout/vList3"/>
    <dgm:cxn modelId="{62E5D31B-ED1F-4D26-AE65-2E69DC9E37A3}" type="presParOf" srcId="{68D9C0C0-0EFE-420D-8F8E-1BABC8D15B11}" destId="{4ED94996-A61B-4353-B3F8-33D827F0AEF0}" srcOrd="4" destOrd="0" presId="urn:microsoft.com/office/officeart/2005/8/layout/vList3"/>
    <dgm:cxn modelId="{0E2E0D1D-2310-4ACB-8685-72C8572758E1}" type="presParOf" srcId="{4ED94996-A61B-4353-B3F8-33D827F0AEF0}" destId="{91DC9705-79D6-44A6-BF39-21C34AFEAFE9}" srcOrd="0" destOrd="0" presId="urn:microsoft.com/office/officeart/2005/8/layout/vList3"/>
    <dgm:cxn modelId="{059CA19E-EE21-4FC6-B2FD-F134A1BF0212}" type="presParOf" srcId="{4ED94996-A61B-4353-B3F8-33D827F0AEF0}" destId="{943600E8-27A1-4F5C-B44D-B6F8B73F2A03}" srcOrd="1" destOrd="0" presId="urn:microsoft.com/office/officeart/2005/8/layout/vList3"/>
    <dgm:cxn modelId="{A0D168BE-35D6-4D8A-BDA4-24733E595605}" type="presParOf" srcId="{68D9C0C0-0EFE-420D-8F8E-1BABC8D15B11}" destId="{11167247-E233-4502-A06A-4E64732BC9EA}" srcOrd="5" destOrd="0" presId="urn:microsoft.com/office/officeart/2005/8/layout/vList3"/>
    <dgm:cxn modelId="{8A591C95-8D6B-4255-BA67-762B50A9BB9F}" type="presParOf" srcId="{68D9C0C0-0EFE-420D-8F8E-1BABC8D15B11}" destId="{02DA3893-FF4D-4BBD-84C0-D9D5686D5AF7}" srcOrd="6" destOrd="0" presId="urn:microsoft.com/office/officeart/2005/8/layout/vList3"/>
    <dgm:cxn modelId="{415ED98D-A77C-44E4-B4A3-40778BF00ACF}" type="presParOf" srcId="{02DA3893-FF4D-4BBD-84C0-D9D5686D5AF7}" destId="{5775441E-9E78-49D5-B8A5-776C7F25A71D}" srcOrd="0" destOrd="0" presId="urn:microsoft.com/office/officeart/2005/8/layout/vList3"/>
    <dgm:cxn modelId="{F1680D6D-986A-430E-B84E-EE35E4DEC88D}" type="presParOf" srcId="{02DA3893-FF4D-4BBD-84C0-D9D5686D5AF7}" destId="{6A6B0764-7F19-4459-911B-7E542C2EE02B}" srcOrd="1" destOrd="0" presId="urn:microsoft.com/office/officeart/2005/8/layout/vList3"/>
    <dgm:cxn modelId="{BA734CAC-6F26-42CF-A2CC-A2DECCD18501}" type="presParOf" srcId="{68D9C0C0-0EFE-420D-8F8E-1BABC8D15B11}" destId="{8DE84CD6-F55D-450E-958C-11589E7299C8}" srcOrd="7" destOrd="0" presId="urn:microsoft.com/office/officeart/2005/8/layout/vList3"/>
    <dgm:cxn modelId="{D63AC31C-E64E-4E5D-AF70-F2769B7384DC}" type="presParOf" srcId="{68D9C0C0-0EFE-420D-8F8E-1BABC8D15B11}" destId="{A4CA5D7B-D268-4108-9C48-51CBDA72ADB4}" srcOrd="8" destOrd="0" presId="urn:microsoft.com/office/officeart/2005/8/layout/vList3"/>
    <dgm:cxn modelId="{3B6BAE1B-1396-40D4-AFF3-48E7640DDCD7}" type="presParOf" srcId="{A4CA5D7B-D268-4108-9C48-51CBDA72ADB4}" destId="{0B58A4DD-4E78-4734-8464-690505D4F60C}" srcOrd="0" destOrd="0" presId="urn:microsoft.com/office/officeart/2005/8/layout/vList3"/>
    <dgm:cxn modelId="{9DB9DB18-B5CA-44F0-B356-7174D46CFA5E}" type="presParOf" srcId="{A4CA5D7B-D268-4108-9C48-51CBDA72ADB4}" destId="{2A3288C3-AF81-409E-8833-9D76B4CE4950}" srcOrd="1" destOrd="0" presId="urn:microsoft.com/office/officeart/2005/8/layout/vList3"/>
    <dgm:cxn modelId="{626FCADC-7F49-400D-A205-2C6FBAEF8E7B}" type="presParOf" srcId="{68D9C0C0-0EFE-420D-8F8E-1BABC8D15B11}" destId="{4C3387CE-7B21-4ADE-AF8F-2D85A7D607DF}" srcOrd="9" destOrd="0" presId="urn:microsoft.com/office/officeart/2005/8/layout/vList3"/>
    <dgm:cxn modelId="{B829ADB1-A0A2-47B1-924D-69E9368190EB}" type="presParOf" srcId="{68D9C0C0-0EFE-420D-8F8E-1BABC8D15B11}" destId="{FB0A2421-560A-4B7E-B670-C65DDF8DAC10}" srcOrd="10" destOrd="0" presId="urn:microsoft.com/office/officeart/2005/8/layout/vList3"/>
    <dgm:cxn modelId="{CAEB0F46-A08C-48BD-9C35-38FEF9D2BBE0}" type="presParOf" srcId="{FB0A2421-560A-4B7E-B670-C65DDF8DAC10}" destId="{E6458D55-715A-4E5E-8160-87FDEA1042A1}" srcOrd="0" destOrd="0" presId="urn:microsoft.com/office/officeart/2005/8/layout/vList3"/>
    <dgm:cxn modelId="{65280D04-E9A2-4F6F-99F9-BF256D8692A2}" type="presParOf" srcId="{FB0A2421-560A-4B7E-B670-C65DDF8DAC10}" destId="{198F28AD-2DC0-48EB-8CC5-EE50A97B14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6596E-94B3-4D71-8DD2-FC8AC1E0F3E3}">
      <dsp:nvSpPr>
        <dsp:cNvPr id="0" name=""/>
        <dsp:cNvSpPr/>
      </dsp:nvSpPr>
      <dsp:spPr>
        <a:xfrm>
          <a:off x="359871" y="934"/>
          <a:ext cx="2818823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Αιρεσιμότητα</a:t>
          </a:r>
          <a:r>
            <a:rPr lang="el-GR" sz="1600" kern="1200" dirty="0" smtClean="0"/>
            <a:t> 11. «Στρατηγική έξυπνης εξειδίκευσης</a:t>
          </a:r>
          <a:r>
            <a:rPr lang="en-US" sz="1600" kern="1200" dirty="0" smtClean="0"/>
            <a:t> – RIS3</a:t>
          </a:r>
          <a:r>
            <a:rPr lang="el-GR" sz="1600" kern="1200" dirty="0" smtClean="0"/>
            <a:t>»</a:t>
          </a:r>
          <a:endParaRPr lang="en-GB" sz="1000" kern="1200" dirty="0"/>
        </a:p>
      </dsp:txBody>
      <dsp:txXfrm>
        <a:off x="772678" y="265159"/>
        <a:ext cx="1993209" cy="1275793"/>
      </dsp:txXfrm>
    </dsp:sp>
    <dsp:sp modelId="{B0BE3FE3-9A3E-4E09-97EC-9886AC8A43F1}">
      <dsp:nvSpPr>
        <dsp:cNvPr id="0" name=""/>
        <dsp:cNvSpPr/>
      </dsp:nvSpPr>
      <dsp:spPr>
        <a:xfrm>
          <a:off x="1246053" y="1951681"/>
          <a:ext cx="1046461" cy="10464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384761" y="2351848"/>
        <a:ext cx="769045" cy="246127"/>
      </dsp:txXfrm>
    </dsp:sp>
    <dsp:sp modelId="{24A56B81-8782-4A87-8729-3D1F8B35E514}">
      <dsp:nvSpPr>
        <dsp:cNvPr id="0" name=""/>
        <dsp:cNvSpPr/>
      </dsp:nvSpPr>
      <dsp:spPr>
        <a:xfrm>
          <a:off x="287864" y="3144647"/>
          <a:ext cx="2962838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/>
            <a:t>Αιρεσιμότητα</a:t>
          </a:r>
          <a:r>
            <a:rPr lang="el-GR" sz="1400" kern="1200" dirty="0" smtClean="0"/>
            <a:t> 1.2 «Πολυετές Σχέδιο Χρηματοδότησης Εθνικού Οδικού Χάρτη Ερευνητικών Υποδομών</a:t>
          </a:r>
          <a:r>
            <a:rPr lang="el-GR" sz="1300" kern="1200" dirty="0" smtClean="0"/>
            <a:t>»</a:t>
          </a:r>
          <a:r>
            <a:rPr lang="en-US" sz="1300" kern="1200" dirty="0" smtClean="0"/>
            <a:t>.</a:t>
          </a:r>
          <a:endParaRPr lang="en-GB" sz="1300" kern="1200" dirty="0"/>
        </a:p>
      </dsp:txBody>
      <dsp:txXfrm>
        <a:off x="721762" y="3408872"/>
        <a:ext cx="2095042" cy="1275793"/>
      </dsp:txXfrm>
    </dsp:sp>
    <dsp:sp modelId="{3FA4F923-CA90-4D49-87EF-7EFD8B2EF654}">
      <dsp:nvSpPr>
        <dsp:cNvPr id="0" name=""/>
        <dsp:cNvSpPr/>
      </dsp:nvSpPr>
      <dsp:spPr>
        <a:xfrm>
          <a:off x="3521339" y="2139323"/>
          <a:ext cx="573749" cy="67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3521339" y="2273559"/>
        <a:ext cx="401624" cy="402706"/>
      </dsp:txXfrm>
    </dsp:sp>
    <dsp:sp modelId="{6591CEF4-23EC-4085-B286-D05D2562B93A}">
      <dsp:nvSpPr>
        <dsp:cNvPr id="0" name=""/>
        <dsp:cNvSpPr/>
      </dsp:nvSpPr>
      <dsp:spPr>
        <a:xfrm>
          <a:off x="4333248" y="670669"/>
          <a:ext cx="3608486" cy="3608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Ενεργοποίηση του προϋπολογισμού ΕΤΑΚ του ΕΠΑΝΕΚ</a:t>
          </a:r>
          <a:endParaRPr lang="en-GB" sz="2500" kern="1200" dirty="0"/>
        </a:p>
      </dsp:txBody>
      <dsp:txXfrm>
        <a:off x="4861699" y="1199120"/>
        <a:ext cx="2551584" cy="2551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EA71A-4E32-4DE4-9BCA-C673772EC522}">
      <dsp:nvSpPr>
        <dsp:cNvPr id="0" name=""/>
        <dsp:cNvSpPr/>
      </dsp:nvSpPr>
      <dsp:spPr>
        <a:xfrm>
          <a:off x="0" y="426790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smtClean="0"/>
            <a:t>Η ΓΓΕΤ εξέδωσε τον Δεκέμβριο του 2014 τον «Εθνικό Οδικό Χάρτη Ερευνητικών Υποδομών».</a:t>
          </a:r>
          <a:endParaRPr lang="en-GB" sz="2100" kern="1200"/>
        </a:p>
      </dsp:txBody>
      <dsp:txXfrm>
        <a:off x="39580" y="466370"/>
        <a:ext cx="8150440" cy="731649"/>
      </dsp:txXfrm>
    </dsp:sp>
    <dsp:sp modelId="{949C5981-0FBE-463E-BC56-13D6F7665BB4}">
      <dsp:nvSpPr>
        <dsp:cNvPr id="0" name=""/>
        <dsp:cNvSpPr/>
      </dsp:nvSpPr>
      <dsp:spPr>
        <a:xfrm>
          <a:off x="0" y="1298080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sz="2100" kern="1200" dirty="0" smtClean="0">
              <a:solidFill>
                <a:srgbClr val="FFFF00"/>
              </a:solidFill>
            </a:rPr>
            <a:t>RIS3.</a:t>
          </a:r>
          <a:endParaRPr lang="en-GB" sz="2100" kern="1200" dirty="0">
            <a:solidFill>
              <a:srgbClr val="FFFF00"/>
            </a:solidFill>
          </a:endParaRPr>
        </a:p>
      </dsp:txBody>
      <dsp:txXfrm>
        <a:off x="39580" y="1337660"/>
        <a:ext cx="8150440" cy="731649"/>
      </dsp:txXfrm>
    </dsp:sp>
    <dsp:sp modelId="{07B411D5-8E96-44DA-B586-BDD063CA8DA9}">
      <dsp:nvSpPr>
        <dsp:cNvPr id="0" name=""/>
        <dsp:cNvSpPr/>
      </dsp:nvSpPr>
      <dsp:spPr>
        <a:xfrm>
          <a:off x="0" y="2169370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Αξιολόγηση της συνάφειας από Επιτροπή Εμπειρογνωμόνων Υψηλού Επιπέδου (</a:t>
          </a:r>
          <a:r>
            <a:rPr lang="el-GR" sz="2100" kern="1200" dirty="0" smtClean="0"/>
            <a:t>21-22/3/2016) -</a:t>
          </a:r>
          <a:r>
            <a:rPr lang="el-GR" sz="2100" kern="1200" dirty="0" smtClean="0">
              <a:solidFill>
                <a:srgbClr val="FFFF00"/>
              </a:solidFill>
            </a:rPr>
            <a:t>1</a:t>
          </a:r>
          <a:r>
            <a:rPr lang="el-GR" sz="2100" kern="1200" baseline="30000" dirty="0" smtClean="0">
              <a:solidFill>
                <a:srgbClr val="FFFF00"/>
              </a:solidFill>
            </a:rPr>
            <a:t>η</a:t>
          </a:r>
          <a:r>
            <a:rPr lang="el-GR" sz="2100" kern="1200" dirty="0" smtClean="0">
              <a:solidFill>
                <a:srgbClr val="FFFF00"/>
              </a:solidFill>
            </a:rPr>
            <a:t> προκήρυξη κλειστή</a:t>
          </a:r>
          <a:endParaRPr lang="en-GB" sz="2100" kern="1200" dirty="0"/>
        </a:p>
      </dsp:txBody>
      <dsp:txXfrm>
        <a:off x="39580" y="2208950"/>
        <a:ext cx="8150440" cy="731649"/>
      </dsp:txXfrm>
    </dsp:sp>
    <dsp:sp modelId="{422D3C6C-5983-40DD-903B-2ACC6E7E5B8B}">
      <dsp:nvSpPr>
        <dsp:cNvPr id="0" name=""/>
        <dsp:cNvSpPr/>
      </dsp:nvSpPr>
      <dsp:spPr>
        <a:xfrm>
          <a:off x="0" y="3040660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rgbClr val="FFFF00"/>
              </a:solidFill>
            </a:rPr>
            <a:t>Ενεργοποίηση του 50% του προϋπολογισμού για </a:t>
          </a:r>
          <a:r>
            <a:rPr lang="el-GR" sz="2100" kern="1200" dirty="0" smtClean="0">
              <a:solidFill>
                <a:srgbClr val="FFFF00"/>
              </a:solidFill>
            </a:rPr>
            <a:t>τις υποδομές καθώς και το σύνολο για τις υπόλοιπες δράσεις ΕΤΑΚ </a:t>
          </a:r>
          <a:r>
            <a:rPr lang="el-GR" sz="2100" kern="1200" dirty="0" smtClean="0">
              <a:solidFill>
                <a:srgbClr val="FFFF00"/>
              </a:solidFill>
            </a:rPr>
            <a:t>του ΕΠΑΝΕΚ </a:t>
          </a:r>
          <a:r>
            <a:rPr lang="el-GR" sz="2100" kern="1200" dirty="0" smtClean="0">
              <a:solidFill>
                <a:srgbClr val="FFFF00"/>
              </a:solidFill>
            </a:rPr>
            <a:t> </a:t>
          </a:r>
          <a:endParaRPr lang="en-GB" sz="2100" kern="1200" dirty="0">
            <a:solidFill>
              <a:srgbClr val="FFFF00"/>
            </a:solidFill>
          </a:endParaRPr>
        </a:p>
      </dsp:txBody>
      <dsp:txXfrm>
        <a:off x="39580" y="3080240"/>
        <a:ext cx="8150440" cy="731649"/>
      </dsp:txXfrm>
    </dsp:sp>
    <dsp:sp modelId="{3F5A2656-088C-40ED-93DE-A983C3F5228E}">
      <dsp:nvSpPr>
        <dsp:cNvPr id="0" name=""/>
        <dsp:cNvSpPr/>
      </dsp:nvSpPr>
      <dsp:spPr>
        <a:xfrm>
          <a:off x="0" y="3911951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chemeClr val="bg1"/>
              </a:solidFill>
            </a:rPr>
            <a:t>2</a:t>
          </a:r>
          <a:r>
            <a:rPr lang="el-GR" sz="2100" kern="1200" baseline="30000" dirty="0" smtClean="0">
              <a:solidFill>
                <a:schemeClr val="bg1"/>
              </a:solidFill>
            </a:rPr>
            <a:t>η</a:t>
          </a:r>
          <a:r>
            <a:rPr lang="el-GR" sz="2100" kern="1200" dirty="0" smtClean="0">
              <a:solidFill>
                <a:schemeClr val="bg1"/>
              </a:solidFill>
            </a:rPr>
            <a:t> προκήρυξη ανοιχτή, αξιολόγηση, ενεργοποίηση του υπολοίπου 50% του προϋπολογισμού για </a:t>
          </a:r>
          <a:r>
            <a:rPr lang="el-GR" sz="2100" kern="1200" dirty="0" smtClean="0">
              <a:solidFill>
                <a:schemeClr val="bg1"/>
              </a:solidFill>
            </a:rPr>
            <a:t>τις υποδομές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39580" y="3951531"/>
        <a:ext cx="8150440" cy="73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1E6A-3F0D-4DC8-9372-B811767BE327}">
      <dsp:nvSpPr>
        <dsp:cNvPr id="0" name=""/>
        <dsp:cNvSpPr/>
      </dsp:nvSpPr>
      <dsp:spPr>
        <a:xfrm>
          <a:off x="1557" y="0"/>
          <a:ext cx="2422780" cy="442404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δημιουργία  και διάχυση της νέας γνώσης </a:t>
          </a:r>
          <a:endParaRPr lang="en-US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1557" y="1769616"/>
        <a:ext cx="2422780" cy="1769616"/>
      </dsp:txXfrm>
    </dsp:sp>
    <dsp:sp modelId="{75B3A469-97BD-466C-A2CC-E7AD06B837B0}">
      <dsp:nvSpPr>
        <dsp:cNvPr id="0" name=""/>
        <dsp:cNvSpPr/>
      </dsp:nvSpPr>
      <dsp:spPr>
        <a:xfrm>
          <a:off x="476345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2ED2F-4FCE-4D32-8799-FB364B7B4A8B}">
      <dsp:nvSpPr>
        <dsp:cNvPr id="0" name=""/>
        <dsp:cNvSpPr/>
      </dsp:nvSpPr>
      <dsp:spPr>
        <a:xfrm>
          <a:off x="2497021" y="0"/>
          <a:ext cx="2422780" cy="44240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καινοτομία</a:t>
          </a:r>
          <a:endParaRPr lang="el-GR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sp:txBody>
      <dsp:txXfrm>
        <a:off x="2497021" y="1769616"/>
        <a:ext cx="2422780" cy="1769616"/>
      </dsp:txXfrm>
    </dsp:sp>
    <dsp:sp modelId="{623BBBA2-7F0D-45BF-9FBE-FBE0CF617872}">
      <dsp:nvSpPr>
        <dsp:cNvPr id="0" name=""/>
        <dsp:cNvSpPr/>
      </dsp:nvSpPr>
      <dsp:spPr>
        <a:xfrm>
          <a:off x="2971809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FF25-2BBD-4B19-8838-2F22DD0CBE06}">
      <dsp:nvSpPr>
        <dsp:cNvPr id="0" name=""/>
        <dsp:cNvSpPr/>
      </dsp:nvSpPr>
      <dsp:spPr>
        <a:xfrm>
          <a:off x="4992485" y="0"/>
          <a:ext cx="2422780" cy="442404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Ανάπτυξη καινοτομικής νοοτροπίας και θεσμών, διασύνδεση έρευνας και κοινωνίας</a:t>
          </a:r>
          <a:endParaRPr lang="el-GR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sp:txBody>
      <dsp:txXfrm>
        <a:off x="4992485" y="1769616"/>
        <a:ext cx="2422780" cy="1769616"/>
      </dsp:txXfrm>
    </dsp:sp>
    <dsp:sp modelId="{ACBF93B9-2E0D-4FE6-803D-BE269C849519}">
      <dsp:nvSpPr>
        <dsp:cNvPr id="0" name=""/>
        <dsp:cNvSpPr/>
      </dsp:nvSpPr>
      <dsp:spPr>
        <a:xfrm>
          <a:off x="5467273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24F4F-E791-4A83-B49D-6E35C866CF20}">
      <dsp:nvSpPr>
        <dsp:cNvPr id="0" name=""/>
        <dsp:cNvSpPr/>
      </dsp:nvSpPr>
      <dsp:spPr>
        <a:xfrm>
          <a:off x="296672" y="3539232"/>
          <a:ext cx="6823478" cy="6636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2613652" y="1613928"/>
          <a:ext cx="2096016" cy="20960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 Οργανισμοί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Τεχνολογικοί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2920606" y="1920882"/>
        <a:ext cx="1482108" cy="1482108"/>
      </dsp:txXfrm>
    </dsp:sp>
    <dsp:sp modelId="{A39F563D-DB3C-4D00-8CB1-2A17B4B7A5CB}">
      <dsp:nvSpPr>
        <dsp:cNvPr id="0" name=""/>
        <dsp:cNvSpPr/>
      </dsp:nvSpPr>
      <dsp:spPr>
        <a:xfrm rot="16095851">
          <a:off x="3531883" y="1503846"/>
          <a:ext cx="19029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029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622275" y="1514545"/>
        <a:ext cx="9514" cy="9514"/>
      </dsp:txXfrm>
    </dsp:sp>
    <dsp:sp modelId="{E50F3457-BBE8-4ADC-860D-3E064357E018}">
      <dsp:nvSpPr>
        <dsp:cNvPr id="0" name=""/>
        <dsp:cNvSpPr/>
      </dsp:nvSpPr>
      <dsp:spPr>
        <a:xfrm>
          <a:off x="2816313" y="-14361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kern="1200" dirty="0" smtClean="0">
              <a:solidFill>
                <a:schemeClr val="bg1"/>
              </a:solidFill>
            </a:rPr>
            <a:t>Βιομηχανία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3045966" y="86038"/>
        <a:ext cx="1108866" cy="1108866"/>
      </dsp:txXfrm>
    </dsp:sp>
    <dsp:sp modelId="{953BB999-F1CA-4F8F-BB95-1FFDD03C86A6}">
      <dsp:nvSpPr>
        <dsp:cNvPr id="0" name=""/>
        <dsp:cNvSpPr/>
      </dsp:nvSpPr>
      <dsp:spPr>
        <a:xfrm rot="18974077">
          <a:off x="4382865" y="1832822"/>
          <a:ext cx="25659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659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504746" y="1841864"/>
        <a:ext cx="12829" cy="12829"/>
      </dsp:txXfrm>
    </dsp:sp>
    <dsp:sp modelId="{EC285E9C-AE59-467B-A295-9BFA3459F7DB}">
      <dsp:nvSpPr>
        <dsp:cNvPr id="0" name=""/>
        <dsp:cNvSpPr/>
      </dsp:nvSpPr>
      <dsp:spPr>
        <a:xfrm>
          <a:off x="4385977" y="433092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Μεταφορές </a:t>
          </a:r>
          <a:r>
            <a:rPr lang="en-US" sz="1200" b="1" kern="1200" dirty="0" smtClean="0">
              <a:solidFill>
                <a:srgbClr val="FFC000"/>
              </a:solidFill>
            </a:rPr>
            <a:t>Logistics</a:t>
          </a:r>
        </a:p>
      </dsp:txBody>
      <dsp:txXfrm>
        <a:off x="4615630" y="662745"/>
        <a:ext cx="1108866" cy="1108866"/>
      </dsp:txXfrm>
    </dsp:sp>
    <dsp:sp modelId="{C76BDC61-FDB1-4BE9-8693-655987912013}">
      <dsp:nvSpPr>
        <dsp:cNvPr id="0" name=""/>
        <dsp:cNvSpPr/>
      </dsp:nvSpPr>
      <dsp:spPr>
        <a:xfrm rot="138373">
          <a:off x="4708733" y="2692917"/>
          <a:ext cx="21202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1202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809444" y="2703073"/>
        <a:ext cx="10601" cy="10601"/>
      </dsp:txXfrm>
    </dsp:sp>
    <dsp:sp modelId="{A04DEB44-C771-409E-991E-5B9DA8D5ECD7}">
      <dsp:nvSpPr>
        <dsp:cNvPr id="0" name=""/>
        <dsp:cNvSpPr/>
      </dsp:nvSpPr>
      <dsp:spPr>
        <a:xfrm>
          <a:off x="4920034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Περιβάλλον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5149687" y="2189758"/>
        <a:ext cx="1108866" cy="1108866"/>
      </dsp:txXfrm>
    </dsp:sp>
    <dsp:sp modelId="{839C7E6D-776E-41E8-829F-5E0871F9EACB}">
      <dsp:nvSpPr>
        <dsp:cNvPr id="0" name=""/>
        <dsp:cNvSpPr/>
      </dsp:nvSpPr>
      <dsp:spPr>
        <a:xfrm rot="2864545">
          <a:off x="4319096" y="3529053"/>
          <a:ext cx="28890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8890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456324" y="3537287"/>
        <a:ext cx="14445" cy="14445"/>
      </dsp:txXfrm>
    </dsp:sp>
    <dsp:sp modelId="{0B0D67F7-8BCD-4BD3-A724-FCCBE5F21C43}">
      <dsp:nvSpPr>
        <dsp:cNvPr id="0" name=""/>
        <dsp:cNvSpPr/>
      </dsp:nvSpPr>
      <dsp:spPr>
        <a:xfrm>
          <a:off x="4303869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Ενέργεια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533522" y="3677314"/>
        <a:ext cx="1108866" cy="1108866"/>
      </dsp:txXfrm>
    </dsp:sp>
    <dsp:sp modelId="{8A54885B-3EF7-4C98-93D0-94FDE703C99C}">
      <dsp:nvSpPr>
        <dsp:cNvPr id="0" name=""/>
        <dsp:cNvSpPr/>
      </dsp:nvSpPr>
      <dsp:spPr>
        <a:xfrm rot="5579234">
          <a:off x="3438979" y="3852587"/>
          <a:ext cx="31948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1948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590733" y="3860057"/>
        <a:ext cx="15974" cy="15974"/>
      </dsp:txXfrm>
    </dsp:sp>
    <dsp:sp modelId="{ED618D06-F9D9-4A0F-8428-EEB021F55EBD}">
      <dsp:nvSpPr>
        <dsp:cNvPr id="0" name=""/>
        <dsp:cNvSpPr/>
      </dsp:nvSpPr>
      <dsp:spPr>
        <a:xfrm>
          <a:off x="2634542" y="4026785"/>
          <a:ext cx="1829954" cy="1568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Υλικά -Κατασκευές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2902533" y="4256438"/>
        <a:ext cx="1293972" cy="1108866"/>
      </dsp:txXfrm>
    </dsp:sp>
    <dsp:sp modelId="{675333F4-41CC-41A0-BB1D-585A530D979B}">
      <dsp:nvSpPr>
        <dsp:cNvPr id="0" name=""/>
        <dsp:cNvSpPr/>
      </dsp:nvSpPr>
      <dsp:spPr>
        <a:xfrm rot="8076857">
          <a:off x="2607993" y="3525321"/>
          <a:ext cx="37315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157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5243" y="3531449"/>
        <a:ext cx="18657" cy="18657"/>
      </dsp:txXfrm>
    </dsp:sp>
    <dsp:sp modelId="{471A3ED6-4579-4BDA-A868-3AABEF9D83BF}">
      <dsp:nvSpPr>
        <dsp:cNvPr id="0" name=""/>
        <dsp:cNvSpPr/>
      </dsp:nvSpPr>
      <dsp:spPr>
        <a:xfrm>
          <a:off x="1328758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kern="1200" dirty="0">
            <a:solidFill>
              <a:srgbClr val="FF0000"/>
            </a:solidFill>
          </a:endParaRPr>
        </a:p>
      </dsp:txBody>
      <dsp:txXfrm>
        <a:off x="1558411" y="3677314"/>
        <a:ext cx="1108866" cy="1108866"/>
      </dsp:txXfrm>
    </dsp:sp>
    <dsp:sp modelId="{D7C705B1-C324-4020-81E9-ED8C26CB7908}">
      <dsp:nvSpPr>
        <dsp:cNvPr id="0" name=""/>
        <dsp:cNvSpPr/>
      </dsp:nvSpPr>
      <dsp:spPr>
        <a:xfrm rot="10669450">
          <a:off x="2280079" y="2692617"/>
          <a:ext cx="33444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444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438942" y="2699713"/>
        <a:ext cx="16722" cy="16722"/>
      </dsp:txXfrm>
    </dsp:sp>
    <dsp:sp modelId="{8D3E85E2-4EB4-4E82-9F5E-4918AED6A7FD}">
      <dsp:nvSpPr>
        <dsp:cNvPr id="0" name=""/>
        <dsp:cNvSpPr/>
      </dsp:nvSpPr>
      <dsp:spPr>
        <a:xfrm>
          <a:off x="712592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Αγροδιατροφή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942245" y="2189758"/>
        <a:ext cx="1108866" cy="1108866"/>
      </dsp:txXfrm>
    </dsp:sp>
    <dsp:sp modelId="{92C7AE0C-074D-4C52-92B9-17836B312375}">
      <dsp:nvSpPr>
        <dsp:cNvPr id="0" name=""/>
        <dsp:cNvSpPr/>
      </dsp:nvSpPr>
      <dsp:spPr>
        <a:xfrm rot="13333120">
          <a:off x="2659901" y="1855156"/>
          <a:ext cx="25924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924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3042" y="1864132"/>
        <a:ext cx="12962" cy="12962"/>
      </dsp:txXfrm>
    </dsp:sp>
    <dsp:sp modelId="{60CA6C36-448B-4C18-9A80-D292CC787E7A}">
      <dsp:nvSpPr>
        <dsp:cNvPr id="0" name=""/>
        <dsp:cNvSpPr/>
      </dsp:nvSpPr>
      <dsp:spPr>
        <a:xfrm>
          <a:off x="1328758" y="472550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Τεχνολογίες Πληροφορικής και Επικοινωνιών</a:t>
          </a:r>
          <a:endParaRPr lang="el-GR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8411" y="702203"/>
        <a:ext cx="1108866" cy="1108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6A6B-17EA-41E4-904C-0B45D58F22D7}">
      <dsp:nvSpPr>
        <dsp:cNvPr id="0" name=""/>
        <dsp:cNvSpPr/>
      </dsp:nvSpPr>
      <dsp:spPr>
        <a:xfrm>
          <a:off x="621844" y="0"/>
          <a:ext cx="7047574" cy="5077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846-9F10-4B57-9B5C-E6BEDD03BD30}">
      <dsp:nvSpPr>
        <dsp:cNvPr id="0" name=""/>
        <dsp:cNvSpPr/>
      </dsp:nvSpPr>
      <dsp:spPr>
        <a:xfrm>
          <a:off x="3643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Σχέδιο Δράσης  Επιχειρηματικής Ανακάλυψης</a:t>
          </a:r>
          <a:endParaRPr lang="en-GB" sz="1300" kern="1200"/>
        </a:p>
      </dsp:txBody>
      <dsp:txXfrm>
        <a:off x="81410" y="1601030"/>
        <a:ext cx="1437538" cy="1875483"/>
      </dsp:txXfrm>
    </dsp:sp>
    <dsp:sp modelId="{59F2B47E-9660-4E80-97FA-ACDD1DEFD787}">
      <dsp:nvSpPr>
        <dsp:cNvPr id="0" name=""/>
        <dsp:cNvSpPr/>
      </dsp:nvSpPr>
      <dsp:spPr>
        <a:xfrm>
          <a:off x="1676369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Ορισμός Συντονιστή για κάθε Τομέα (ΓΓΕΤ, εποπτευόμενοι ερευνητικοί φορείς)</a:t>
          </a:r>
          <a:endParaRPr lang="en-GB" sz="1300" kern="1200"/>
        </a:p>
      </dsp:txBody>
      <dsp:txXfrm>
        <a:off x="1754136" y="1601030"/>
        <a:ext cx="1437538" cy="1875483"/>
      </dsp:txXfrm>
    </dsp:sp>
    <dsp:sp modelId="{48BB0B87-3923-47FE-AE52-B98BF9DDEDB9}">
      <dsp:nvSpPr>
        <dsp:cNvPr id="0" name=""/>
        <dsp:cNvSpPr/>
      </dsp:nvSpPr>
      <dsp:spPr>
        <a:xfrm>
          <a:off x="3349095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Συγκρότηση ολιγομελούς Συμβουλευτικής Ομάδας για κάθε Πλατφόρμα</a:t>
          </a:r>
          <a:endParaRPr lang="en-GB" sz="1300" kern="1200"/>
        </a:p>
      </dsp:txBody>
      <dsp:txXfrm>
        <a:off x="3426862" y="1601030"/>
        <a:ext cx="1437538" cy="1875483"/>
      </dsp:txXfrm>
    </dsp:sp>
    <dsp:sp modelId="{033BAFAD-8112-4D3A-9961-861A343E1702}">
      <dsp:nvSpPr>
        <dsp:cNvPr id="0" name=""/>
        <dsp:cNvSpPr/>
      </dsp:nvSpPr>
      <dsp:spPr>
        <a:xfrm>
          <a:off x="5021821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Επεξεργασία Προγράμματος Δράσης διετίας 2016-17 (δράσεις, εργαλεία εφαρμογής, προϋπολογισμός)</a:t>
          </a:r>
          <a:endParaRPr lang="en-GB" sz="1300" kern="1200"/>
        </a:p>
      </dsp:txBody>
      <dsp:txXfrm>
        <a:off x="5099588" y="1601030"/>
        <a:ext cx="1437538" cy="1875483"/>
      </dsp:txXfrm>
    </dsp:sp>
    <dsp:sp modelId="{C5C4C15C-FAB3-4703-AE50-D01F650C031E}">
      <dsp:nvSpPr>
        <dsp:cNvPr id="0" name=""/>
        <dsp:cNvSpPr/>
      </dsp:nvSpPr>
      <dsp:spPr>
        <a:xfrm>
          <a:off x="6694547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Σχεδιασμός </a:t>
          </a:r>
          <a:r>
            <a:rPr lang="el-GR" sz="1300" kern="1200" dirty="0" smtClean="0"/>
            <a:t>Προκηρύξεων σε </a:t>
          </a:r>
          <a:r>
            <a:rPr lang="el-GR" sz="1300" kern="1200" dirty="0" smtClean="0"/>
            <a:t>κάθε Τομέα </a:t>
          </a:r>
          <a:endParaRPr lang="en-GB" sz="1300" kern="1200" dirty="0"/>
        </a:p>
      </dsp:txBody>
      <dsp:txXfrm>
        <a:off x="6772314" y="1601030"/>
        <a:ext cx="1437538" cy="1875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6586-BC10-4A68-ADCC-E4AE815AE2AB}">
      <dsp:nvSpPr>
        <dsp:cNvPr id="0" name=""/>
        <dsp:cNvSpPr/>
      </dsp:nvSpPr>
      <dsp:spPr>
        <a:xfrm>
          <a:off x="0" y="18604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ενίσχυση ερευνητικής δραστηριότητας </a:t>
          </a:r>
          <a:r>
            <a:rPr lang="el-GR" sz="1400" kern="1200" dirty="0" smtClean="0"/>
            <a:t>επιχειρήσεων</a:t>
          </a:r>
          <a:r>
            <a:rPr lang="en-GB" sz="1400" kern="1200" dirty="0" smtClean="0"/>
            <a:t> (</a:t>
          </a:r>
          <a:r>
            <a:rPr lang="el-GR" sz="1400" kern="1200" dirty="0" smtClean="0"/>
            <a:t>πρωτοεμφανιζόμενες στην έρευνα επιχειρήσεις, </a:t>
          </a:r>
          <a:r>
            <a:rPr lang="el-GR" sz="1400" kern="1200" dirty="0" err="1" smtClean="0"/>
            <a:t>ΜμΕ</a:t>
          </a:r>
          <a:r>
            <a:rPr lang="el-GR" sz="1400" kern="1200" dirty="0" smtClean="0"/>
            <a:t> μεμονωμένες ή σε ομάδες) </a:t>
          </a:r>
          <a:endParaRPr lang="en-GB" sz="1400" kern="1200" dirty="0"/>
        </a:p>
      </dsp:txBody>
      <dsp:txXfrm>
        <a:off x="26387" y="212427"/>
        <a:ext cx="6193666" cy="487766"/>
      </dsp:txXfrm>
    </dsp:sp>
    <dsp:sp modelId="{CA5A94B9-2B71-4E59-9BBC-D4F76B4A7BE2}">
      <dsp:nvSpPr>
        <dsp:cNvPr id="0" name=""/>
        <dsp:cNvSpPr/>
      </dsp:nvSpPr>
      <dsp:spPr>
        <a:xfrm>
          <a:off x="0" y="800991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συνεργασίες ερευνητικών φορέων – επιχειρήσεων</a:t>
          </a:r>
          <a:endParaRPr lang="en-GB" sz="1400" kern="1200" dirty="0"/>
        </a:p>
      </dsp:txBody>
      <dsp:txXfrm>
        <a:off x="26387" y="827378"/>
        <a:ext cx="6193666" cy="487766"/>
      </dsp:txXfrm>
    </dsp:sp>
    <dsp:sp modelId="{8690BA8D-7A9D-407F-8D3E-858E514DC8A1}">
      <dsp:nvSpPr>
        <dsp:cNvPr id="0" name=""/>
        <dsp:cNvSpPr/>
      </dsp:nvSpPr>
      <dsp:spPr>
        <a:xfrm>
          <a:off x="0" y="138185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/>
            <a:t>ενσωμάτωση ερευνητικών αποτελεσμάτων στην παραγωγική διαδικασία</a:t>
          </a:r>
          <a:endParaRPr lang="en-GB" sz="1400" kern="1200"/>
        </a:p>
      </dsp:txBody>
      <dsp:txXfrm>
        <a:off x="26387" y="1408237"/>
        <a:ext cx="6193666" cy="487766"/>
      </dsp:txXfrm>
    </dsp:sp>
    <dsp:sp modelId="{575F1D96-5E36-4832-9A6A-33DFE41164E3}">
      <dsp:nvSpPr>
        <dsp:cNvPr id="0" name=""/>
        <dsp:cNvSpPr/>
      </dsp:nvSpPr>
      <dsp:spPr>
        <a:xfrm>
          <a:off x="0" y="1962711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/>
            <a:t>υποστήριξη  ερευνητικών φορέων</a:t>
          </a:r>
          <a:endParaRPr lang="en-GB" sz="1400" kern="1200"/>
        </a:p>
      </dsp:txBody>
      <dsp:txXfrm>
        <a:off x="26387" y="1989098"/>
        <a:ext cx="6193666" cy="487766"/>
      </dsp:txXfrm>
    </dsp:sp>
    <dsp:sp modelId="{551A291E-9C45-497B-BAB8-4ECAD229236F}">
      <dsp:nvSpPr>
        <dsp:cNvPr id="0" name=""/>
        <dsp:cNvSpPr/>
      </dsp:nvSpPr>
      <dsp:spPr>
        <a:xfrm>
          <a:off x="0" y="254357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/>
            <a:t>διεθνής &amp; ευρωπαϊκή συνεργασία</a:t>
          </a:r>
          <a:endParaRPr lang="en-GB" sz="1400" kern="1200"/>
        </a:p>
      </dsp:txBody>
      <dsp:txXfrm>
        <a:off x="26387" y="2569957"/>
        <a:ext cx="6193666" cy="487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4C04-4854-485D-8747-951F941AD9F8}">
      <dsp:nvSpPr>
        <dsp:cNvPr id="0" name=""/>
        <dsp:cNvSpPr/>
      </dsp:nvSpPr>
      <dsp:spPr>
        <a:xfrm rot="10800000">
          <a:off x="1543529" y="130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Ανάδειξη μέσω της επιχειρηματικής Ανακάλυψης</a:t>
          </a:r>
          <a:endParaRPr lang="en-GB" sz="1900" kern="1200"/>
        </a:p>
      </dsp:txBody>
      <dsp:txXfrm rot="10800000">
        <a:off x="1708600" y="1300"/>
        <a:ext cx="5307613" cy="660286"/>
      </dsp:txXfrm>
    </dsp:sp>
    <dsp:sp modelId="{F06E9372-25BF-493B-9C71-04163A0F4705}">
      <dsp:nvSpPr>
        <dsp:cNvPr id="0" name=""/>
        <dsp:cNvSpPr/>
      </dsp:nvSpPr>
      <dsp:spPr>
        <a:xfrm>
          <a:off x="1213386" y="130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13D8-BA63-440D-8F93-DB8C4C5A171B}">
      <dsp:nvSpPr>
        <dsp:cNvPr id="0" name=""/>
        <dsp:cNvSpPr/>
      </dsp:nvSpPr>
      <dsp:spPr>
        <a:xfrm rot="10800000">
          <a:off x="1543529" y="858688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Ύπαρξη κρίσιμης μάζας επιχειρήσεων</a:t>
          </a:r>
          <a:endParaRPr lang="en-GB" sz="1900" kern="1200"/>
        </a:p>
      </dsp:txBody>
      <dsp:txXfrm rot="10800000">
        <a:off x="1708600" y="858688"/>
        <a:ext cx="5307613" cy="660286"/>
      </dsp:txXfrm>
    </dsp:sp>
    <dsp:sp modelId="{4303F806-D426-453B-A5F7-17BF7E6D762F}">
      <dsp:nvSpPr>
        <dsp:cNvPr id="0" name=""/>
        <dsp:cNvSpPr/>
      </dsp:nvSpPr>
      <dsp:spPr>
        <a:xfrm>
          <a:off x="1213386" y="858688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00E8-27A1-4F5C-B44D-B6F8B73F2A03}">
      <dsp:nvSpPr>
        <dsp:cNvPr id="0" name=""/>
        <dsp:cNvSpPr/>
      </dsp:nvSpPr>
      <dsp:spPr>
        <a:xfrm rot="10800000">
          <a:off x="1543529" y="1716075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Ύπαρξη αξιόλογου ερευνητικού δυναμικού</a:t>
          </a:r>
          <a:endParaRPr lang="en-GB" sz="1900" kern="1200" dirty="0"/>
        </a:p>
      </dsp:txBody>
      <dsp:txXfrm rot="10800000">
        <a:off x="1708600" y="1716075"/>
        <a:ext cx="5307613" cy="660286"/>
      </dsp:txXfrm>
    </dsp:sp>
    <dsp:sp modelId="{91DC9705-79D6-44A6-BF39-21C34AFEAFE9}">
      <dsp:nvSpPr>
        <dsp:cNvPr id="0" name=""/>
        <dsp:cNvSpPr/>
      </dsp:nvSpPr>
      <dsp:spPr>
        <a:xfrm>
          <a:off x="1213386" y="1716075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0764-7F19-4459-911B-7E542C2EE02B}">
      <dsp:nvSpPr>
        <dsp:cNvPr id="0" name=""/>
        <dsp:cNvSpPr/>
      </dsp:nvSpPr>
      <dsp:spPr>
        <a:xfrm rot="10800000">
          <a:off x="1543529" y="2573462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Σημαντικές οικονομικές και κοινωνικές επιπτώσεις</a:t>
          </a:r>
          <a:endParaRPr lang="en-GB" sz="1900" kern="1200" dirty="0"/>
        </a:p>
      </dsp:txBody>
      <dsp:txXfrm rot="10800000">
        <a:off x="1708600" y="2573462"/>
        <a:ext cx="5307613" cy="660286"/>
      </dsp:txXfrm>
    </dsp:sp>
    <dsp:sp modelId="{5775441E-9E78-49D5-B8A5-776C7F25A71D}">
      <dsp:nvSpPr>
        <dsp:cNvPr id="0" name=""/>
        <dsp:cNvSpPr/>
      </dsp:nvSpPr>
      <dsp:spPr>
        <a:xfrm>
          <a:off x="1213386" y="2573462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88C3-AF81-409E-8833-9D76B4CE4950}">
      <dsp:nvSpPr>
        <dsp:cNvPr id="0" name=""/>
        <dsp:cNvSpPr/>
      </dsp:nvSpPr>
      <dsp:spPr>
        <a:xfrm rot="10800000">
          <a:off x="1543529" y="343085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Τεχνολογική Αναβάθμιση του τομέα/κλάδου</a:t>
          </a:r>
          <a:endParaRPr lang="en-GB" sz="1900" kern="1200"/>
        </a:p>
      </dsp:txBody>
      <dsp:txXfrm rot="10800000">
        <a:off x="1708600" y="3430850"/>
        <a:ext cx="5307613" cy="660286"/>
      </dsp:txXfrm>
    </dsp:sp>
    <dsp:sp modelId="{0B58A4DD-4E78-4734-8464-690505D4F60C}">
      <dsp:nvSpPr>
        <dsp:cNvPr id="0" name=""/>
        <dsp:cNvSpPr/>
      </dsp:nvSpPr>
      <dsp:spPr>
        <a:xfrm>
          <a:off x="1213386" y="343085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F28AD-2DC0-48EB-8CC5-EE50A97B14DC}">
      <dsp:nvSpPr>
        <dsp:cNvPr id="0" name=""/>
        <dsp:cNvSpPr/>
      </dsp:nvSpPr>
      <dsp:spPr>
        <a:xfrm rot="10800000">
          <a:off x="1543529" y="4288237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Εξαγωγική Δραστηριότητα</a:t>
          </a:r>
          <a:endParaRPr lang="en-GB" sz="1900" kern="1200" dirty="0"/>
        </a:p>
      </dsp:txBody>
      <dsp:txXfrm rot="10800000">
        <a:off x="1708600" y="4288237"/>
        <a:ext cx="5307613" cy="660286"/>
      </dsp:txXfrm>
    </dsp:sp>
    <dsp:sp modelId="{E6458D55-715A-4E5E-8160-87FDEA1042A1}">
      <dsp:nvSpPr>
        <dsp:cNvPr id="0" name=""/>
        <dsp:cNvSpPr/>
      </dsp:nvSpPr>
      <dsp:spPr>
        <a:xfrm>
          <a:off x="1213386" y="4288237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0.81328</cdr:x>
      <cdr:y>0.56216</cdr:y>
    </cdr:from>
    <cdr:to>
      <cdr:x>0.93217</cdr:x>
      <cdr:y>0.66007</cdr:y>
    </cdr:to>
    <cdr:sp macro="" textlink="">
      <cdr:nvSpPr>
        <cdr:cNvPr id="2" name="Left Arrow 1"/>
        <cdr:cNvSpPr/>
      </cdr:nvSpPr>
      <cdr:spPr>
        <a:xfrm xmlns:a="http://schemas.openxmlformats.org/drawingml/2006/main">
          <a:off x="6692949" y="2782580"/>
          <a:ext cx="978408" cy="484632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5636-A38D-4F6A-A913-F3AC240C6A8D}" type="datetimeFigureOut">
              <a:rPr lang="en-GB" smtClean="0"/>
              <a:t>21/04/2016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dirty="0" smtClean="0"/>
              <a:t>Δίκτυο RIS3, 17 Μαρτίου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6CCB-84CC-4062-82F7-F03895260E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66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2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990E-8B96-43CA-A06C-75903692A54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4/21/2016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15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4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D21577-5C3A-4674-912A-3477245D1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214313" y="285750"/>
            <a:ext cx="1362075" cy="936625"/>
            <a:chOff x="2330" y="1560"/>
            <a:chExt cx="858" cy="590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30" y="1560"/>
              <a:ext cx="590" cy="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25" y="1785"/>
              <a:ext cx="363" cy="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rt.g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78018" cy="2664296"/>
          </a:xfrm>
        </p:spPr>
        <p:txBody>
          <a:bodyPr/>
          <a:lstStyle/>
          <a:p>
            <a:r>
              <a:rPr lang="el-GR" sz="2800" dirty="0" smtClean="0"/>
              <a:t>Υλοποίηση της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Εθνικής Στρατηγικής Έξυπνης Εξειδίκευσης 2014-20</a:t>
            </a:r>
            <a:r>
              <a:rPr lang="el-GR" sz="2800" dirty="0" smtClean="0">
                <a:solidFill>
                  <a:srgbClr val="FFC000"/>
                </a:solidFill>
              </a:rPr>
              <a:t/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sz="2000" dirty="0"/>
              <a:t>Δρ. Αγνή </a:t>
            </a:r>
            <a:r>
              <a:rPr lang="el-GR" sz="2000" dirty="0" err="1"/>
              <a:t>Σπηλιώτη</a:t>
            </a:r>
            <a:r>
              <a:rPr lang="el-GR" sz="2000" dirty="0">
                <a:solidFill>
                  <a:srgbClr val="FFC000"/>
                </a:solidFill>
              </a:rPr>
              <a:t/>
            </a:r>
            <a:br>
              <a:rPr lang="el-GR" sz="2000" dirty="0">
                <a:solidFill>
                  <a:srgbClr val="FFC000"/>
                </a:solidFill>
              </a:rPr>
            </a:br>
            <a:r>
              <a:rPr lang="el-GR" sz="2800" dirty="0" smtClean="0">
                <a:solidFill>
                  <a:srgbClr val="FFC000"/>
                </a:solidFill>
              </a:rPr>
              <a:t>                            </a:t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7323" y="4581128"/>
            <a:ext cx="8728075" cy="12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l-GR" sz="2400" kern="1200" dirty="0" smtClean="0">
                <a:solidFill>
                  <a:schemeClr val="tx1"/>
                </a:solidFill>
                <a:effectLst/>
              </a:rPr>
              <a:t>ΓΕΝΙΚΗ ΓΡΑΜΜΑΤΕΙΑ ΕΡΕΥΝΑΣ ΚΑΙ ΤΕΧΝΟΛΟΓΙΑΣ</a:t>
            </a:r>
          </a:p>
          <a:p>
            <a:pPr marL="0" indent="0" algn="ctr"/>
            <a:r>
              <a:rPr lang="el-GR" dirty="0" smtClean="0"/>
              <a:t>ΔΙΕΥΘΥΝΣΗ ΣΧΕΔΙΑΣΜΟΥ ΚΑΙ ΠΡΟΓΡΑΜΜΑΤΙΣΜΟΥΝ ΠΟΛΙΤΙΚΩΝ ΚΑΙ ΔΡΑΣΕΩΝ ΕΤΑΚ</a:t>
            </a:r>
          </a:p>
          <a:p>
            <a:pPr marL="0" indent="0" algn="ctr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739" y="5772482"/>
            <a:ext cx="4071966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Συμβουλευτική Ομάδα </a:t>
            </a:r>
            <a:r>
              <a:rPr lang="el-GR" dirty="0" smtClean="0">
                <a:solidFill>
                  <a:schemeClr val="bg1"/>
                </a:solidFill>
              </a:rPr>
              <a:t>«</a:t>
            </a:r>
            <a:r>
              <a:rPr lang="el-GR" dirty="0" err="1" smtClean="0">
                <a:solidFill>
                  <a:schemeClr val="bg1"/>
                </a:solidFill>
              </a:rPr>
              <a:t>Βιοεπιστήμες</a:t>
            </a:r>
            <a:r>
              <a:rPr lang="el-GR" dirty="0" smtClean="0">
                <a:solidFill>
                  <a:schemeClr val="bg1"/>
                </a:solidFill>
              </a:rPr>
              <a:t>, Υγεία &amp; Φάρμακα»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Αθήνα, </a:t>
            </a:r>
            <a:r>
              <a:rPr lang="el-GR" dirty="0" smtClean="0">
                <a:solidFill>
                  <a:schemeClr val="bg1"/>
                </a:solidFill>
              </a:rPr>
              <a:t>21 Απριλίου </a:t>
            </a:r>
            <a:r>
              <a:rPr lang="el-GR" dirty="0" smtClean="0">
                <a:solidFill>
                  <a:schemeClr val="bg1"/>
                </a:solidFill>
              </a:rPr>
              <a:t>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85818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ΥΠΟΥΡΓΕΙΟ ΠΑΙΔΕΙΑΣ, ΕΡΕΥΝΑΣ ΚΑΙ ΘΡΗΣΚΕΥΜΑΤΩΝ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Γύρος Επιχειρηματικής Ανακάλυψης 2015 - 2016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282694"/>
              </p:ext>
            </p:extLst>
          </p:nvPr>
        </p:nvGraphicFramePr>
        <p:xfrm>
          <a:off x="457200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62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 Πόρων ΕΠΑΝΕΚ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Εξειδίκευση δράσεων ΕΠΑΝΕΚ συνολικής δημόσιας δαπάνης 467,05 εκ. €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0146669"/>
              </p:ext>
            </p:extLst>
          </p:nvPr>
        </p:nvGraphicFramePr>
        <p:xfrm>
          <a:off x="899592" y="2708920"/>
          <a:ext cx="6246440" cy="330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956376" y="2914092"/>
            <a:ext cx="914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280 εκ. </a:t>
            </a:r>
            <a:r>
              <a:rPr lang="el-GR" dirty="0"/>
              <a:t>€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7164288" y="306896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7168058" y="363093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164288" y="414908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sz="3200" dirty="0" smtClean="0"/>
              <a:t>Ενδεικτική Κατανομή προϋπολογισμού στους τομείς της </a:t>
            </a:r>
            <a:r>
              <a:rPr lang="en-US" sz="3200" dirty="0" smtClean="0"/>
              <a:t>RIS3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57935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0149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53 εκ. 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4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Κριτήρια </a:t>
            </a:r>
            <a:r>
              <a:rPr lang="el-GR" sz="3200" dirty="0" smtClean="0"/>
              <a:t>Επιλογής Προτεραιοτήτων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84981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1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Βραχυ</a:t>
            </a:r>
            <a:r>
              <a:rPr lang="el-GR" dirty="0" smtClean="0"/>
              <a:t>-/ </a:t>
            </a:r>
            <a:r>
              <a:rPr lang="el-GR" dirty="0" err="1" smtClean="0"/>
              <a:t>Μεσο</a:t>
            </a:r>
            <a:r>
              <a:rPr lang="el-GR" dirty="0" smtClean="0"/>
              <a:t>-</a:t>
            </a:r>
            <a:r>
              <a:rPr lang="el-GR" dirty="0" err="1" smtClean="0"/>
              <a:t>πρόθεσμοι</a:t>
            </a:r>
            <a:r>
              <a:rPr lang="el-GR" dirty="0" smtClean="0"/>
              <a:t> Στόχοι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49825"/>
          </a:xfrm>
        </p:spPr>
        <p:txBody>
          <a:bodyPr/>
          <a:lstStyle/>
          <a:p>
            <a:r>
              <a:rPr lang="el-GR" sz="3000" dirty="0"/>
              <a:t>Προετοιμασία δράσης κρατικών ενισχύσεων σύμφωνα με το νέο πρότυπο σχεδιασμού</a:t>
            </a:r>
          </a:p>
          <a:p>
            <a:r>
              <a:rPr lang="el-GR" sz="3000" dirty="0" smtClean="0"/>
              <a:t>Διετές Σχέδιο </a:t>
            </a:r>
            <a:r>
              <a:rPr lang="el-GR" sz="3000" dirty="0" smtClean="0"/>
              <a:t>Δράσης </a:t>
            </a:r>
            <a:r>
              <a:rPr lang="en-US" sz="3000" dirty="0" smtClean="0"/>
              <a:t>(Work </a:t>
            </a:r>
            <a:r>
              <a:rPr lang="en-US" sz="3000" dirty="0" err="1" smtClean="0"/>
              <a:t>Programme</a:t>
            </a:r>
            <a:r>
              <a:rPr lang="en-US" sz="3000" dirty="0" smtClean="0"/>
              <a:t>) </a:t>
            </a:r>
            <a:r>
              <a:rPr lang="el-GR" sz="3000" dirty="0" smtClean="0"/>
              <a:t>για κάθε τομέα (παρεμβάσεις, χρονοδιάγραμμα, μέσα εφαρμογής, προϋπολογισμός).</a:t>
            </a:r>
          </a:p>
          <a:p>
            <a:r>
              <a:rPr lang="el-GR" sz="3000" dirty="0" smtClean="0"/>
              <a:t>Παρακολούθηση </a:t>
            </a:r>
            <a:r>
              <a:rPr lang="el-GR" sz="3000" dirty="0" smtClean="0"/>
              <a:t>εφαρμογής του Σχεδίου Δράσης</a:t>
            </a:r>
          </a:p>
          <a:p>
            <a:r>
              <a:rPr lang="el-GR" sz="3000" dirty="0" smtClean="0"/>
              <a:t>Ενδεχόμενη </a:t>
            </a:r>
            <a:r>
              <a:rPr lang="el-GR" sz="3000" dirty="0" err="1" smtClean="0"/>
              <a:t>επικαιροποίηση</a:t>
            </a:r>
            <a:r>
              <a:rPr lang="el-GR" sz="3000" dirty="0" smtClean="0"/>
              <a:t> Στρατηγικής του τομέα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8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Χρονοδιάγραμμα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56660"/>
              </p:ext>
            </p:extLst>
          </p:nvPr>
        </p:nvGraphicFramePr>
        <p:xfrm>
          <a:off x="683568" y="1268760"/>
          <a:ext cx="8053296" cy="549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954"/>
                <a:gridCol w="511635"/>
                <a:gridCol w="511035"/>
                <a:gridCol w="596407"/>
                <a:gridCol w="511635"/>
                <a:gridCol w="596407"/>
                <a:gridCol w="685387"/>
                <a:gridCol w="661645"/>
                <a:gridCol w="576064"/>
                <a:gridCol w="648072"/>
                <a:gridCol w="504055"/>
              </a:tblGrid>
              <a:tr h="36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Ενέργεια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07/2015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09/2015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11/2015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12/2015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01/2016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02/2016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03/2016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04/2016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05/2016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06/2016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435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Έγκριση της Εθνικής RIS3 από ελληνική κυβέρνηση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595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Ανάπτυξη Σχεδίου Δράσης για την Εφαρμογή της Επιχειρηματικής Ανακάλυψης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67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Ορισμός Ε.Υ. των Πλατφορμών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r>
                        <a:rPr lang="el-GR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AGROFOOD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ENERGY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CULT</a:t>
                      </a:r>
                      <a:r>
                        <a:rPr lang="el-GR" sz="700" dirty="0">
                          <a:effectLst/>
                        </a:rPr>
                        <a:t>  </a:t>
                      </a: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HEALTH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703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Σύσταση Συμβουλευτικών Ομάδων για κάθε πλατφόρμα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 </a:t>
                      </a: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ENV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AGROFOOD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r>
                        <a:rPr lang="en-US" sz="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89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 Συναντήσεις Πλατφορμών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MAT</a:t>
                      </a:r>
                      <a:endParaRPr lang="el-GR" sz="7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7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AGROFOOD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ENERGY</a:t>
                      </a:r>
                      <a:endParaRPr lang="en-GB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 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ENV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CULT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effectLst/>
                        </a:rPr>
                        <a:t> </a:t>
                      </a:r>
                      <a:r>
                        <a:rPr lang="en-US" sz="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n-GB" sz="7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10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Σύνταξη εκθέσεων  επιχειρηματικής ανακάλυψης για κάθε τομέα - Εξειδίκευση δράσεων και παρεμβάσεων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Υδατοκαλλιέργεια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</a:t>
                      </a:r>
                      <a:r>
                        <a:rPr lang="el-GR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Βιομηχανικά Υλικά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ΜΑΤ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Πολυλειτουργικά</a:t>
                      </a:r>
                      <a:r>
                        <a:rPr lang="el-GR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Προηγμένα Υλικά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n-GB" sz="7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AGROFOOD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</a:t>
                      </a: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38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Ενημέρωση των Περιφερειών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r>
                        <a:rPr lang="el-GR" sz="1000" dirty="0" smtClean="0">
                          <a:effectLst/>
                        </a:rPr>
                        <a:t> </a:t>
                      </a: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r>
                        <a:rPr lang="el-GR" sz="700" dirty="0" smtClean="0">
                          <a:effectLst/>
                        </a:rPr>
                        <a:t> </a:t>
                      </a:r>
                      <a:r>
                        <a:rPr lang="el-GR" sz="900" dirty="0" smtClean="0">
                          <a:effectLst/>
                        </a:rPr>
                        <a:t>√</a:t>
                      </a: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43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Ανάλυση περιφερειακών δράσεων και συσχέτιση αυτών </a:t>
                      </a:r>
                      <a:r>
                        <a:rPr lang="el-GR" sz="900" dirty="0" smtClean="0">
                          <a:effectLst/>
                        </a:rPr>
                        <a:t>με το εθνικό </a:t>
                      </a:r>
                      <a:r>
                        <a:rPr lang="el-GR" sz="900" dirty="0">
                          <a:effectLst/>
                        </a:rPr>
                        <a:t>επίπεδο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r>
                        <a:rPr lang="el-GR" sz="900" dirty="0" smtClean="0">
                          <a:effectLst/>
                        </a:rPr>
                        <a:t>√</a:t>
                      </a: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Ευχαριστώ για την προσοχή σας!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Πληροφορίες: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www.gsrt.gr</a:t>
            </a:r>
            <a:r>
              <a:rPr lang="el-GR" sz="2800" dirty="0" smtClean="0"/>
              <a:t>/Προγραμματική Περίοδος 2104 -20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Πόροι ΕΤΑΚ Προγραμματικής Περιόδου 2014-20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Σύνολο: 939.196.332 €</a:t>
            </a:r>
          </a:p>
          <a:p>
            <a:pPr marL="0" indent="0">
              <a:buNone/>
            </a:pPr>
            <a:r>
              <a:rPr lang="el-GR" dirty="0" smtClean="0"/>
              <a:t>Κύριος χρηματοδότης: ΕΠΑΝΕΚ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02562"/>
              </p:ext>
            </p:extLst>
          </p:nvPr>
        </p:nvGraphicFramePr>
        <p:xfrm>
          <a:off x="1115616" y="2708920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el-GR" sz="3200" dirty="0" smtClean="0"/>
              <a:t>Εκπλήρωση εκ των προτέρων αιρεσιμοτήτων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03329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4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6990"/>
          </a:xfrm>
        </p:spPr>
        <p:txBody>
          <a:bodyPr/>
          <a:lstStyle/>
          <a:p>
            <a:r>
              <a:rPr lang="el-GR" sz="3200" dirty="0" smtClean="0"/>
              <a:t>         Έγκριση της Εθνικής Στρατηγικής </a:t>
            </a:r>
            <a:br>
              <a:rPr lang="el-GR" sz="3200" dirty="0" smtClean="0"/>
            </a:br>
            <a:r>
              <a:rPr lang="el-GR" sz="3200" dirty="0"/>
              <a:t> </a:t>
            </a:r>
            <a:r>
              <a:rPr lang="el-GR" sz="3200" dirty="0" smtClean="0"/>
              <a:t>              Έξυπνης Εξειδίκευσης </a:t>
            </a:r>
            <a:r>
              <a:rPr lang="en-US" sz="3200" dirty="0" smtClean="0"/>
              <a:t>RIS3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Η Εθνική </a:t>
            </a:r>
            <a:r>
              <a:rPr lang="en-US" sz="2800" dirty="0" smtClean="0"/>
              <a:t>RIS3 </a:t>
            </a:r>
            <a:r>
              <a:rPr lang="el-GR" sz="2800" dirty="0" smtClean="0"/>
              <a:t>εγκρίθηκε με την υπ. αρ. 82193/ΕΥΣΣΑ 1810/4-8-2015 ΚΥΑ του Υπ. Οικονομίας, Υποδομών, Ναυτιλίας &amp; Τουρισμού και του αν. Υπ. Έρευνας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Προηγήθηκε η θετική εισήγηση του Συμβουλίου  </a:t>
            </a:r>
            <a:r>
              <a:rPr lang="en-US" sz="2800" dirty="0" smtClean="0"/>
              <a:t>RIS3 </a:t>
            </a:r>
            <a:r>
              <a:rPr lang="el-GR" sz="2800" dirty="0" smtClean="0"/>
              <a:t>που συνεδρίασε στις 29-7-2015</a:t>
            </a:r>
            <a:r>
              <a:rPr lang="en-US" sz="2800" dirty="0" smtClean="0"/>
              <a:t>.</a:t>
            </a:r>
          </a:p>
          <a:p>
            <a:pPr lvl="0"/>
            <a:r>
              <a:rPr lang="el-GR" sz="2800" dirty="0"/>
              <a:t>Με την από 22-10-2015 επιστολή της Γενικής Δ/</a:t>
            </a:r>
            <a:r>
              <a:rPr lang="el-GR" sz="2800" dirty="0" err="1"/>
              <a:t>νσης</a:t>
            </a:r>
            <a:r>
              <a:rPr lang="el-GR" sz="2800" dirty="0"/>
              <a:t> Περιφερειών αναγνωρίζεται η  εκπλήρωσή </a:t>
            </a:r>
            <a:r>
              <a:rPr lang="el-GR" sz="2800" dirty="0" smtClean="0"/>
              <a:t>της.</a:t>
            </a:r>
            <a:endParaRPr lang="en-GB" sz="2800" dirty="0"/>
          </a:p>
          <a:p>
            <a:endParaRPr lang="el-GR" sz="2800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Εθνικός Οδικός Χάρτης Ερευνητικών Υποδομών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4845"/>
              </p:ext>
            </p:extLst>
          </p:nvPr>
        </p:nvGraphicFramePr>
        <p:xfrm>
          <a:off x="457200" y="1447800"/>
          <a:ext cx="822960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4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 smtClean="0">
                <a:latin typeface="Calibri" panose="020F0502020204030204" pitchFamily="34" charset="0"/>
              </a:rPr>
              <a:t>Οι πυλώνες  της 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Εθνικής Στρατηγικής Έξυπνης Εξειδίκευσης </a:t>
            </a:r>
            <a:r>
              <a:rPr lang="en-US" sz="2400" b="1" dirty="0" smtClean="0">
                <a:latin typeface="Calibri" panose="020F0502020204030204" pitchFamily="34" charset="0"/>
              </a:rPr>
              <a:t>2014-2020</a:t>
            </a:r>
            <a:endParaRPr lang="el-GR" sz="2400" b="1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89306921"/>
              </p:ext>
            </p:extLst>
          </p:nvPr>
        </p:nvGraphicFramePr>
        <p:xfrm>
          <a:off x="683568" y="1525240"/>
          <a:ext cx="741682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      </a:t>
            </a:r>
            <a:r>
              <a:rPr lang="el-GR" b="1" dirty="0" smtClean="0">
                <a:latin typeface="Calibri" panose="020F0502020204030204" pitchFamily="34" charset="0"/>
              </a:rPr>
              <a:t>981.444.092 </a:t>
            </a:r>
            <a:r>
              <a:rPr lang="el-GR" b="1" dirty="0">
                <a:latin typeface="Calibri" panose="020F0502020204030204" pitchFamily="34" charset="0"/>
              </a:rPr>
              <a:t>€</a:t>
            </a:r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/>
            </a:endParaRP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341496" y="61313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2.374.600.000 €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716" y="609376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292.800.000 €</a:t>
            </a:r>
            <a:endParaRPr lang="el-GR" b="1" dirty="0">
              <a:solidFill>
                <a:srgbClr val="000000"/>
              </a:solidFill>
              <a:ea typeface="Times New Roman"/>
            </a:endParaRPr>
          </a:p>
          <a:p>
            <a:endParaRPr lang="el-GR" dirty="0"/>
          </a:p>
        </p:txBody>
      </p:sp>
      <p:sp>
        <p:nvSpPr>
          <p:cNvPr id="11" name="Βέλος προς τα κάτω 10"/>
          <p:cNvSpPr/>
          <p:nvPr/>
        </p:nvSpPr>
        <p:spPr>
          <a:xfrm>
            <a:off x="1619672" y="56612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4061576" y="561994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683568" y="6095037"/>
            <a:ext cx="2232248" cy="5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6542804" y="561994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Έλλειψη 13"/>
          <p:cNvSpPr/>
          <p:nvPr/>
        </p:nvSpPr>
        <p:spPr>
          <a:xfrm>
            <a:off x="3197480" y="6074670"/>
            <a:ext cx="2232248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Έλλειψη 14"/>
          <p:cNvSpPr/>
          <p:nvPr/>
        </p:nvSpPr>
        <p:spPr>
          <a:xfrm>
            <a:off x="5678708" y="6042629"/>
            <a:ext cx="2232248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229200"/>
            <a:ext cx="513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Έρευνα, Τεχνολογική Ανάπτυξη, Καινοτομία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588071" cy="1080120"/>
          </a:xfrm>
        </p:spPr>
        <p:txBody>
          <a:bodyPr/>
          <a:lstStyle/>
          <a:p>
            <a:pPr algn="ctr"/>
            <a:r>
              <a:rPr lang="el-GR" sz="3200" dirty="0" smtClean="0"/>
              <a:t>Θεματικές Προτεραιότητες Έξυπνης Εξειδίκευσης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6" name="2 - Θέση περιεχομένου"/>
          <p:cNvSpPr>
            <a:spLocks noGrp="1"/>
          </p:cNvSpPr>
          <p:nvPr/>
        </p:nvSpPr>
        <p:spPr>
          <a:xfrm>
            <a:off x="98730" y="1331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None/>
            </a:pPr>
            <a:r>
              <a:rPr lang="el-GR" sz="2800" b="1" dirty="0" smtClean="0"/>
              <a:t> </a:t>
            </a:r>
            <a:r>
              <a:rPr lang="el-GR" sz="2800" dirty="0" smtClean="0"/>
              <a:t>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Αγροδιατροφή</a:t>
            </a:r>
            <a:endParaRPr lang="el-GR" sz="2800" dirty="0"/>
          </a:p>
          <a:p>
            <a:pPr lvl="0"/>
            <a:r>
              <a:rPr lang="el-GR" sz="2800" b="1" dirty="0" smtClean="0">
                <a:solidFill>
                  <a:srgbClr val="FF0000"/>
                </a:solidFill>
              </a:rPr>
              <a:t>Βιο-επιστήμες – Υγεία &amp; Φάρμακα</a:t>
            </a:r>
            <a:endParaRPr lang="el-GR" sz="2800" b="1" dirty="0">
              <a:solidFill>
                <a:srgbClr val="FF0000"/>
              </a:solidFill>
            </a:endParaRPr>
          </a:p>
          <a:p>
            <a:pPr lvl="0"/>
            <a:r>
              <a:rPr lang="el-GR" sz="2800" dirty="0" smtClean="0"/>
              <a:t>Τεχνολογίες Πληροφορικής &amp; Επικοινωνιών</a:t>
            </a:r>
            <a:endParaRPr lang="el-GR" sz="2800" dirty="0"/>
          </a:p>
          <a:p>
            <a:pPr lvl="0"/>
            <a:r>
              <a:rPr lang="el-GR" sz="2800" dirty="0" smtClean="0"/>
              <a:t>Ενέργεια</a:t>
            </a:r>
            <a:endParaRPr lang="el-GR" sz="2800" dirty="0"/>
          </a:p>
          <a:p>
            <a:pPr lvl="0"/>
            <a:r>
              <a:rPr lang="el-GR" sz="2800" dirty="0" smtClean="0"/>
              <a:t>Περιβάλλον &amp; Βιώσιμη Ανάπτυξη</a:t>
            </a:r>
            <a:endParaRPr lang="el-GR" sz="2800" dirty="0"/>
          </a:p>
          <a:p>
            <a:pPr lvl="0"/>
            <a:r>
              <a:rPr lang="el-GR" sz="2800" dirty="0" smtClean="0"/>
              <a:t>Μεταφορές &amp; Εφοδιαστική Αλυσίδα (</a:t>
            </a:r>
            <a:r>
              <a:rPr lang="en-US" sz="2800" dirty="0" smtClean="0"/>
              <a:t>logistics</a:t>
            </a:r>
            <a:r>
              <a:rPr lang="el-GR" sz="2800" dirty="0" smtClean="0"/>
              <a:t>)</a:t>
            </a:r>
            <a:endParaRPr lang="el-GR" sz="2800" dirty="0"/>
          </a:p>
          <a:p>
            <a:pPr lvl="0"/>
            <a:r>
              <a:rPr lang="el-GR" sz="2800" dirty="0" smtClean="0"/>
              <a:t>Υλικά - Κατασκευές</a:t>
            </a:r>
            <a:endParaRPr lang="el-GR" sz="2800" dirty="0"/>
          </a:p>
          <a:p>
            <a:pPr lvl="0"/>
            <a:r>
              <a:rPr lang="el-GR" sz="2800" dirty="0" smtClean="0"/>
              <a:t>Πολιτισμός </a:t>
            </a:r>
            <a:r>
              <a:rPr lang="en-US" sz="2800" dirty="0" smtClean="0"/>
              <a:t>- </a:t>
            </a:r>
            <a:r>
              <a:rPr lang="el-GR" sz="2800" dirty="0" smtClean="0"/>
              <a:t>Τουρισμός</a:t>
            </a:r>
            <a:r>
              <a:rPr lang="en-US" sz="2800" dirty="0" smtClean="0"/>
              <a:t> – </a:t>
            </a:r>
            <a:r>
              <a:rPr lang="el-GR" sz="2800" dirty="0" smtClean="0"/>
              <a:t>Πολιτιστικές &amp; Δημιουργικές Βιομηχανίες</a:t>
            </a:r>
            <a:endParaRPr lang="el-GR" sz="2800" dirty="0"/>
          </a:p>
          <a:p>
            <a:pPr>
              <a:buNone/>
            </a:pPr>
            <a:endParaRPr lang="el-G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val="3978082959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Πλατφόρμες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7" cstate="print"/>
          <a:srcRect t="8098"/>
          <a:stretch>
            <a:fillRect/>
          </a:stretch>
        </p:blipFill>
        <p:spPr>
          <a:xfrm>
            <a:off x="6493693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92984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4574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726622" y="4571836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TextBox 33"/>
          <p:cNvSpPr txBox="1">
            <a:spLocks noChangeArrowheads="1"/>
          </p:cNvSpPr>
          <p:nvPr/>
        </p:nvSpPr>
        <p:spPr bwMode="auto">
          <a:xfrm>
            <a:off x="417641" y="5895031"/>
            <a:ext cx="182799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Επίπεδο δραστηριότητας</a:t>
            </a:r>
            <a:endParaRPr lang="fr-CH" sz="1800" dirty="0"/>
          </a:p>
        </p:txBody>
      </p:sp>
      <p:sp>
        <p:nvSpPr>
          <p:cNvPr id="31763" name="TextBox 41"/>
          <p:cNvSpPr txBox="1">
            <a:spLocks noChangeArrowheads="1"/>
          </p:cNvSpPr>
          <p:nvPr/>
        </p:nvSpPr>
        <p:spPr bwMode="auto">
          <a:xfrm>
            <a:off x="3300325" y="5106148"/>
            <a:ext cx="200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i="1" dirty="0" err="1" smtClean="0"/>
              <a:t>Προτεραιοποίηση</a:t>
            </a:r>
            <a:endParaRPr lang="fr-CH" sz="1800" i="1" dirty="0"/>
          </a:p>
        </p:txBody>
      </p:sp>
      <p:pic>
        <p:nvPicPr>
          <p:cNvPr id="40" name="image43.jpg" descr="Πλατφόρμες 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35896" y="1387649"/>
            <a:ext cx="4973349" cy="3250948"/>
          </a:xfrm>
          <a:prstGeom prst="rect">
            <a:avLst/>
          </a:prstGeom>
          <a:ln/>
        </p:spPr>
      </p:pic>
      <p:sp>
        <p:nvSpPr>
          <p:cNvPr id="42" name="Rectangle 41"/>
          <p:cNvSpPr/>
          <p:nvPr/>
        </p:nvSpPr>
        <p:spPr>
          <a:xfrm>
            <a:off x="5940152" y="4982571"/>
            <a:ext cx="2304256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Τεχνολογικές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Προτεραιότητες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flipV="1">
            <a:off x="3491880" y="5589240"/>
            <a:ext cx="1306486" cy="58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0" y="357166"/>
            <a:ext cx="8507288" cy="1143000"/>
          </a:xfrm>
        </p:spPr>
        <p:txBody>
          <a:bodyPr/>
          <a:lstStyle/>
          <a:p>
            <a:pPr algn="ctr"/>
            <a:r>
              <a:rPr lang="el-GR" sz="2400" dirty="0" smtClean="0"/>
              <a:t>Ανάδειξη κρίσιμων δραστηριοτήτων σε κάθε τομέα</a:t>
            </a:r>
            <a:br>
              <a:rPr lang="el-GR" sz="2400" dirty="0" smtClean="0"/>
            </a:br>
            <a:r>
              <a:rPr lang="el-GR" sz="2400" dirty="0" smtClean="0"/>
              <a:t>μέσα από τις Πλατφόρμες καινοτομίας</a:t>
            </a:r>
            <a:endParaRPr lang="el-GR" sz="2400" dirty="0"/>
          </a:p>
        </p:txBody>
      </p:sp>
      <p:sp>
        <p:nvSpPr>
          <p:cNvPr id="47" name="Rectangle 46"/>
          <p:cNvSpPr/>
          <p:nvPr/>
        </p:nvSpPr>
        <p:spPr>
          <a:xfrm>
            <a:off x="363846" y="2492896"/>
            <a:ext cx="2357454" cy="3096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l-GR" sz="10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l-GR" sz="1000" dirty="0" smtClean="0">
              <a:solidFill>
                <a:srgbClr val="000000"/>
              </a:solidFill>
            </a:endParaRPr>
          </a:p>
          <a:p>
            <a:pPr algn="ctr"/>
            <a:r>
              <a:rPr lang="el-GR" b="1" i="1" dirty="0" smtClean="0">
                <a:solidFill>
                  <a:srgbClr val="000000"/>
                </a:solidFill>
              </a:rPr>
              <a:t>Κριτήρια ανάδειξης προτεραιοτήτων</a:t>
            </a:r>
            <a:endParaRPr lang="el-GR" sz="1000" b="1" i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Προσδοκώμενη  οικονομική επίπτωση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Ύπαρξη διεθνούς αγοράς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Διαθεσιμότητα σχετικού ερευνητικού δυναμικού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Δημιουργία θέσεων εργασίας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Συνάφεια με τις ευρωπαϊκές προτεραιότητες</a:t>
            </a:r>
            <a:endParaRPr lang="el-GR" sz="1000" dirty="0" smtClean="0">
              <a:solidFill>
                <a:schemeClr val="tx1"/>
              </a:solidFill>
            </a:endParaRPr>
          </a:p>
          <a:p>
            <a:pPr algn="ctr"/>
            <a:endParaRPr lang="el-GR" sz="1000" dirty="0" smtClean="0">
              <a:solidFill>
                <a:schemeClr val="tx1"/>
              </a:solidFill>
            </a:endParaRPr>
          </a:p>
          <a:p>
            <a:pPr algn="ctr"/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323528" y="1412776"/>
            <a:ext cx="201622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Επίπεδο θεματικής προτεραιότητας</a:t>
            </a:r>
            <a:endParaRPr lang="fr-CH" sz="1800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2915816" y="2369444"/>
            <a:ext cx="4464496" cy="57606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56376" y="3356992"/>
            <a:ext cx="0" cy="1699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10037</TotalTime>
  <Words>727</Words>
  <Application>Microsoft Office PowerPoint</Application>
  <PresentationFormat>On-screen Show (4:3)</PresentationFormat>
  <Paragraphs>253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Sample presentation slides</vt:lpstr>
      <vt:lpstr>Υλοποίηση της   Εθνικής Στρατηγικής Έξυπνης Εξειδίκευσης 2014-20 Δρ. Αγνή Σπηλιώτη                                    </vt:lpstr>
      <vt:lpstr>Πόροι ΕΤΑΚ Προγραμματικής Περιόδου 2014-20</vt:lpstr>
      <vt:lpstr>Εκπλήρωση εκ των προτέρων αιρεσιμοτήτων</vt:lpstr>
      <vt:lpstr>         Έγκριση της Εθνικής Στρατηγικής                 Έξυπνης Εξειδίκευσης RIS3 </vt:lpstr>
      <vt:lpstr>Εθνικός Οδικός Χάρτης Ερευνητικών Υποδομών</vt:lpstr>
      <vt:lpstr>Οι πυλώνες  της  Εθνικής Στρατηγικής Έξυπνης Εξειδίκευσης 2014-2020</vt:lpstr>
      <vt:lpstr>Θεματικές Προτεραιότητες Έξυπνης Εξειδίκευσης</vt:lpstr>
      <vt:lpstr>   Πλατφόρμες Καινοτομίας 1ος Γύρος Επιχειρηματικής Ανακάλυψης (2013-15)</vt:lpstr>
      <vt:lpstr>Ανάδειξη κρίσιμων δραστηριοτήτων σε κάθε τομέα μέσα από τις Πλατφόρμες καινοτομίας</vt:lpstr>
      <vt:lpstr>2ος Γύρος Επιχειρηματικής Ανακάλυψης 2015 - 2016</vt:lpstr>
      <vt:lpstr>Ενεργοποίηση Πόρων ΕΠΑΝΕΚ</vt:lpstr>
      <vt:lpstr>Ενδεικτική Κατανομή προϋπολογισμού στους τομείς της RIS3</vt:lpstr>
      <vt:lpstr>Κριτήρια Επιλογής Προτεραιοτήτων</vt:lpstr>
      <vt:lpstr>Βραχυ-/ Μεσο-πρόθεσμοι Στόχοι</vt:lpstr>
      <vt:lpstr>Χρονοδιάγραμμα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gsrt_vaio</cp:lastModifiedBy>
  <cp:revision>1835</cp:revision>
  <cp:lastPrinted>2016-03-22T14:19:32Z</cp:lastPrinted>
  <dcterms:created xsi:type="dcterms:W3CDTF">2010-03-07T08:14:36Z</dcterms:created>
  <dcterms:modified xsi:type="dcterms:W3CDTF">2016-04-21T10:31:59Z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