
<file path=[Content_Types].xml><?xml version="1.0" encoding="utf-8"?>
<Types xmlns="http://schemas.openxmlformats.org/package/2006/content-types">
  <Override PartName="/ppt/slides/slide6.xml" ContentType="application/vnd.openxmlformats-officedocument.presentationml.slide+xml"/>
  <Override PartName="/ppt/diagrams/colors1.xml" ContentType="application/vnd.openxmlformats-officedocument.drawingml.diagramColors+xml"/>
  <Override PartName="/ppt/notesSlides/notesSlide2.xml" ContentType="application/vnd.openxmlformats-officedocument.presentationml.notesSlid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commentAuthors.xml" ContentType="application/vnd.openxmlformats-officedocument.presentationml.commentAuthors+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diagrams/data1.xml" ContentType="application/vnd.openxmlformats-officedocument.drawingml.diagramData+xml"/>
  <Override PartName="/ppt/notesSlides/notesSlide4.xml" ContentType="application/vnd.openxmlformats-officedocument.presentationml.notesSlide+xml"/>
  <Override PartName="/ppt/diagrams/colors3.xml" ContentType="application/vnd.openxmlformats-officedocument.drawingml.diagramColors+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48" r:id="rId1"/>
  </p:sldMasterIdLst>
  <p:notesMasterIdLst>
    <p:notesMasterId r:id="rId19"/>
  </p:notesMasterIdLst>
  <p:sldIdLst>
    <p:sldId id="258" r:id="rId2"/>
    <p:sldId id="529" r:id="rId3"/>
    <p:sldId id="431" r:id="rId4"/>
    <p:sldId id="537" r:id="rId5"/>
    <p:sldId id="514" r:id="rId6"/>
    <p:sldId id="526" r:id="rId7"/>
    <p:sldId id="513" r:id="rId8"/>
    <p:sldId id="530" r:id="rId9"/>
    <p:sldId id="531" r:id="rId10"/>
    <p:sldId id="505" r:id="rId11"/>
    <p:sldId id="533" r:id="rId12"/>
    <p:sldId id="538" r:id="rId13"/>
    <p:sldId id="464" r:id="rId14"/>
    <p:sldId id="474" r:id="rId15"/>
    <p:sldId id="534" r:id="rId16"/>
    <p:sldId id="494" r:id="rId17"/>
    <p:sldId id="532" r:id="rId18"/>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gis" initials="apap" lastIdx="5"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6699FF"/>
    <a:srgbClr val="CC3300"/>
    <a:srgbClr val="99FF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Σκούρο στυλ 2 - Έμφαση 1/Έμφαση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82309" autoAdjust="0"/>
  </p:normalViewPr>
  <p:slideViewPr>
    <p:cSldViewPr>
      <p:cViewPr varScale="1">
        <p:scale>
          <a:sx n="87" d="100"/>
          <a:sy n="87" d="100"/>
        </p:scale>
        <p:origin x="-66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0" d="100"/>
          <a:sy n="60" d="100"/>
        </p:scale>
        <p:origin x="-2490" y="-72"/>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7191C3A-C39B-4F0C-908F-06F27F0AE2D5}" type="doc">
      <dgm:prSet loTypeId="urn:microsoft.com/office/officeart/2005/8/layout/radial2" loCatId="relationship" qsTypeId="urn:microsoft.com/office/officeart/2005/8/quickstyle/simple1" qsCatId="simple" csTypeId="urn:microsoft.com/office/officeart/2005/8/colors/colorful5" csCatId="colorful" phldr="1"/>
      <dgm:spPr/>
      <dgm:t>
        <a:bodyPr/>
        <a:lstStyle/>
        <a:p>
          <a:endParaRPr lang="el-GR"/>
        </a:p>
      </dgm:t>
    </dgm:pt>
    <dgm:pt modelId="{06328D33-6F52-4F3B-B896-697B4B04D0AF}">
      <dgm:prSet phldrT="[Κείμενο]"/>
      <dgm:spPr/>
      <dgm:t>
        <a:bodyPr/>
        <a:lstStyle/>
        <a:p>
          <a:r>
            <a:rPr lang="el-GR" b="1" dirty="0" smtClean="0"/>
            <a:t>Εθνικό/Διεθνές επίπεδο</a:t>
          </a:r>
          <a:endParaRPr lang="en-US" b="1" dirty="0" smtClean="0"/>
        </a:p>
      </dgm:t>
    </dgm:pt>
    <dgm:pt modelId="{22AB74B4-68B6-4C48-A4E1-AD7D35262942}" type="parTrans" cxnId="{F7A38818-5C62-4F45-A6E7-252E78CDEEAF}">
      <dgm:prSet/>
      <dgm:spPr/>
      <dgm:t>
        <a:bodyPr/>
        <a:lstStyle/>
        <a:p>
          <a:endParaRPr lang="el-GR"/>
        </a:p>
      </dgm:t>
    </dgm:pt>
    <dgm:pt modelId="{F0F3DF35-E805-4D4B-AE1B-31E5128D8973}" type="sibTrans" cxnId="{F7A38818-5C62-4F45-A6E7-252E78CDEEAF}">
      <dgm:prSet/>
      <dgm:spPr/>
      <dgm:t>
        <a:bodyPr/>
        <a:lstStyle/>
        <a:p>
          <a:endParaRPr lang="el-GR"/>
        </a:p>
      </dgm:t>
    </dgm:pt>
    <dgm:pt modelId="{7AE8E87B-8E29-4B24-A7FF-48CC85CC2BF0}">
      <dgm:prSet phldrT="[Κείμενο]"/>
      <dgm:spPr/>
      <dgm:t>
        <a:bodyPr/>
        <a:lstStyle/>
        <a:p>
          <a:r>
            <a:rPr lang="el-GR" b="1" dirty="0" smtClean="0"/>
            <a:t>Περιφερειακό επίπεδο</a:t>
          </a:r>
          <a:endParaRPr lang="en-US" b="1" dirty="0" smtClean="0"/>
        </a:p>
      </dgm:t>
    </dgm:pt>
    <dgm:pt modelId="{9508210A-D7A4-468C-AC88-5EC6FE5090F9}" type="parTrans" cxnId="{ED50FFB9-F9EA-4960-9DA1-5137EFE35D97}">
      <dgm:prSet/>
      <dgm:spPr/>
      <dgm:t>
        <a:bodyPr/>
        <a:lstStyle/>
        <a:p>
          <a:endParaRPr lang="el-GR"/>
        </a:p>
      </dgm:t>
    </dgm:pt>
    <dgm:pt modelId="{98941AFE-5F38-4268-AF34-3592CE845EC5}" type="sibTrans" cxnId="{ED50FFB9-F9EA-4960-9DA1-5137EFE35D97}">
      <dgm:prSet/>
      <dgm:spPr/>
      <dgm:t>
        <a:bodyPr/>
        <a:lstStyle/>
        <a:p>
          <a:endParaRPr lang="el-GR"/>
        </a:p>
      </dgm:t>
    </dgm:pt>
    <dgm:pt modelId="{9AD536A6-FCD7-4895-A853-E0AB62B45043}" type="pres">
      <dgm:prSet presAssocID="{47191C3A-C39B-4F0C-908F-06F27F0AE2D5}" presName="composite" presStyleCnt="0">
        <dgm:presLayoutVars>
          <dgm:chMax val="5"/>
          <dgm:dir/>
          <dgm:animLvl val="ctr"/>
          <dgm:resizeHandles val="exact"/>
        </dgm:presLayoutVars>
      </dgm:prSet>
      <dgm:spPr/>
      <dgm:t>
        <a:bodyPr/>
        <a:lstStyle/>
        <a:p>
          <a:endParaRPr lang="el-GR"/>
        </a:p>
      </dgm:t>
    </dgm:pt>
    <dgm:pt modelId="{4BEAE6E2-99A6-4E0B-AF97-76BBDC5FABA7}" type="pres">
      <dgm:prSet presAssocID="{47191C3A-C39B-4F0C-908F-06F27F0AE2D5}" presName="cycle" presStyleCnt="0"/>
      <dgm:spPr/>
    </dgm:pt>
    <dgm:pt modelId="{3428BD56-B550-4957-9195-2101FD39FD9E}" type="pres">
      <dgm:prSet presAssocID="{47191C3A-C39B-4F0C-908F-06F27F0AE2D5}" presName="centerShape" presStyleCnt="0"/>
      <dgm:spPr/>
    </dgm:pt>
    <dgm:pt modelId="{96ECE335-D37F-409C-80EF-F625901D99BC}" type="pres">
      <dgm:prSet presAssocID="{47191C3A-C39B-4F0C-908F-06F27F0AE2D5}" presName="connSite" presStyleLbl="node1" presStyleIdx="0" presStyleCnt="3"/>
      <dgm:spPr/>
    </dgm:pt>
    <dgm:pt modelId="{E511C39E-B451-4E09-ACD4-BC22B91149F0}" type="pres">
      <dgm:prSet presAssocID="{47191C3A-C39B-4F0C-908F-06F27F0AE2D5}" presName="visible" presStyleLbl="node1" presStyleIdx="0" presStyleCnt="3" custScaleX="120811" custLinFactNeighborX="5196" custLinFactNeighborY="-348"/>
      <dgm:spPr/>
    </dgm:pt>
    <dgm:pt modelId="{6A2C273F-DC72-42D8-8E7E-BC8A35B521D4}" type="pres">
      <dgm:prSet presAssocID="{22AB74B4-68B6-4C48-A4E1-AD7D35262942}" presName="Name25" presStyleLbl="parChTrans1D1" presStyleIdx="0" presStyleCnt="2"/>
      <dgm:spPr/>
      <dgm:t>
        <a:bodyPr/>
        <a:lstStyle/>
        <a:p>
          <a:endParaRPr lang="el-GR"/>
        </a:p>
      </dgm:t>
    </dgm:pt>
    <dgm:pt modelId="{276905C2-0035-4709-9379-68BE9398E595}" type="pres">
      <dgm:prSet presAssocID="{06328D33-6F52-4F3B-B896-697B4B04D0AF}" presName="node" presStyleCnt="0"/>
      <dgm:spPr/>
    </dgm:pt>
    <dgm:pt modelId="{69A298D3-EF42-463C-B4E8-1F02EE6A52CE}" type="pres">
      <dgm:prSet presAssocID="{06328D33-6F52-4F3B-B896-697B4B04D0AF}" presName="parentNode" presStyleLbl="node1" presStyleIdx="1" presStyleCnt="3" custLinFactNeighborX="35107" custLinFactNeighborY="1682">
        <dgm:presLayoutVars>
          <dgm:chMax val="1"/>
          <dgm:bulletEnabled val="1"/>
        </dgm:presLayoutVars>
      </dgm:prSet>
      <dgm:spPr/>
      <dgm:t>
        <a:bodyPr/>
        <a:lstStyle/>
        <a:p>
          <a:endParaRPr lang="el-GR"/>
        </a:p>
      </dgm:t>
    </dgm:pt>
    <dgm:pt modelId="{53FA964B-5F2E-4F90-A2C2-4B89CCF7F892}" type="pres">
      <dgm:prSet presAssocID="{06328D33-6F52-4F3B-B896-697B4B04D0AF}" presName="childNode" presStyleLbl="revTx" presStyleIdx="0" presStyleCnt="0">
        <dgm:presLayoutVars>
          <dgm:bulletEnabled val="1"/>
        </dgm:presLayoutVars>
      </dgm:prSet>
      <dgm:spPr/>
      <dgm:t>
        <a:bodyPr/>
        <a:lstStyle/>
        <a:p>
          <a:endParaRPr lang="el-GR"/>
        </a:p>
      </dgm:t>
    </dgm:pt>
    <dgm:pt modelId="{E3227ABD-EAF2-4C79-A473-8CE324A96735}" type="pres">
      <dgm:prSet presAssocID="{9508210A-D7A4-468C-AC88-5EC6FE5090F9}" presName="Name25" presStyleLbl="parChTrans1D1" presStyleIdx="1" presStyleCnt="2"/>
      <dgm:spPr/>
      <dgm:t>
        <a:bodyPr/>
        <a:lstStyle/>
        <a:p>
          <a:endParaRPr lang="el-GR"/>
        </a:p>
      </dgm:t>
    </dgm:pt>
    <dgm:pt modelId="{11319E7B-0385-4B1A-AF85-22A6698F6325}" type="pres">
      <dgm:prSet presAssocID="{7AE8E87B-8E29-4B24-A7FF-48CC85CC2BF0}" presName="node" presStyleCnt="0"/>
      <dgm:spPr/>
    </dgm:pt>
    <dgm:pt modelId="{E56F5918-08C1-4B59-85E1-58AEB8DB9DA0}" type="pres">
      <dgm:prSet presAssocID="{7AE8E87B-8E29-4B24-A7FF-48CC85CC2BF0}" presName="parentNode" presStyleLbl="node1" presStyleIdx="2" presStyleCnt="3" custLinFactNeighborX="50767" custLinFactNeighborY="-6868">
        <dgm:presLayoutVars>
          <dgm:chMax val="1"/>
          <dgm:bulletEnabled val="1"/>
        </dgm:presLayoutVars>
      </dgm:prSet>
      <dgm:spPr/>
      <dgm:t>
        <a:bodyPr/>
        <a:lstStyle/>
        <a:p>
          <a:endParaRPr lang="el-GR"/>
        </a:p>
      </dgm:t>
    </dgm:pt>
    <dgm:pt modelId="{07D1256C-8497-404A-A91A-2168B3F11737}" type="pres">
      <dgm:prSet presAssocID="{7AE8E87B-8E29-4B24-A7FF-48CC85CC2BF0}" presName="childNode" presStyleLbl="revTx" presStyleIdx="0" presStyleCnt="0">
        <dgm:presLayoutVars>
          <dgm:bulletEnabled val="1"/>
        </dgm:presLayoutVars>
      </dgm:prSet>
      <dgm:spPr/>
      <dgm:t>
        <a:bodyPr/>
        <a:lstStyle/>
        <a:p>
          <a:endParaRPr lang="el-GR"/>
        </a:p>
      </dgm:t>
    </dgm:pt>
  </dgm:ptLst>
  <dgm:cxnLst>
    <dgm:cxn modelId="{F37ECE3F-E483-44EE-AA6F-2BF66FC54AE7}" type="presOf" srcId="{06328D33-6F52-4F3B-B896-697B4B04D0AF}" destId="{69A298D3-EF42-463C-B4E8-1F02EE6A52CE}" srcOrd="0" destOrd="0" presId="urn:microsoft.com/office/officeart/2005/8/layout/radial2"/>
    <dgm:cxn modelId="{502F4BE8-BC64-4D75-A8EF-50F72C394C26}" type="presOf" srcId="{47191C3A-C39B-4F0C-908F-06F27F0AE2D5}" destId="{9AD536A6-FCD7-4895-A853-E0AB62B45043}" srcOrd="0" destOrd="0" presId="urn:microsoft.com/office/officeart/2005/8/layout/radial2"/>
    <dgm:cxn modelId="{F7A38818-5C62-4F45-A6E7-252E78CDEEAF}" srcId="{47191C3A-C39B-4F0C-908F-06F27F0AE2D5}" destId="{06328D33-6F52-4F3B-B896-697B4B04D0AF}" srcOrd="0" destOrd="0" parTransId="{22AB74B4-68B6-4C48-A4E1-AD7D35262942}" sibTransId="{F0F3DF35-E805-4D4B-AE1B-31E5128D8973}"/>
    <dgm:cxn modelId="{5AA423A4-0872-4D6F-A0FF-C09D0F39343A}" type="presOf" srcId="{7AE8E87B-8E29-4B24-A7FF-48CC85CC2BF0}" destId="{E56F5918-08C1-4B59-85E1-58AEB8DB9DA0}" srcOrd="0" destOrd="0" presId="urn:microsoft.com/office/officeart/2005/8/layout/radial2"/>
    <dgm:cxn modelId="{66640A3D-84EC-40C9-81C9-055F1A61DA33}" type="presOf" srcId="{9508210A-D7A4-468C-AC88-5EC6FE5090F9}" destId="{E3227ABD-EAF2-4C79-A473-8CE324A96735}" srcOrd="0" destOrd="0" presId="urn:microsoft.com/office/officeart/2005/8/layout/radial2"/>
    <dgm:cxn modelId="{ED50FFB9-F9EA-4960-9DA1-5137EFE35D97}" srcId="{47191C3A-C39B-4F0C-908F-06F27F0AE2D5}" destId="{7AE8E87B-8E29-4B24-A7FF-48CC85CC2BF0}" srcOrd="1" destOrd="0" parTransId="{9508210A-D7A4-468C-AC88-5EC6FE5090F9}" sibTransId="{98941AFE-5F38-4268-AF34-3592CE845EC5}"/>
    <dgm:cxn modelId="{482485CD-FD8C-48C0-907A-22493962B128}" type="presOf" srcId="{22AB74B4-68B6-4C48-A4E1-AD7D35262942}" destId="{6A2C273F-DC72-42D8-8E7E-BC8A35B521D4}" srcOrd="0" destOrd="0" presId="urn:microsoft.com/office/officeart/2005/8/layout/radial2"/>
    <dgm:cxn modelId="{D15E5AB8-FEA5-434A-8105-2552F5E29B99}" type="presParOf" srcId="{9AD536A6-FCD7-4895-A853-E0AB62B45043}" destId="{4BEAE6E2-99A6-4E0B-AF97-76BBDC5FABA7}" srcOrd="0" destOrd="0" presId="urn:microsoft.com/office/officeart/2005/8/layout/radial2"/>
    <dgm:cxn modelId="{ECB3CE34-D719-4B55-A320-51FE24C6967F}" type="presParOf" srcId="{4BEAE6E2-99A6-4E0B-AF97-76BBDC5FABA7}" destId="{3428BD56-B550-4957-9195-2101FD39FD9E}" srcOrd="0" destOrd="0" presId="urn:microsoft.com/office/officeart/2005/8/layout/radial2"/>
    <dgm:cxn modelId="{62EDB9A4-5EE3-4B7B-8DFD-EA729C0B63EB}" type="presParOf" srcId="{3428BD56-B550-4957-9195-2101FD39FD9E}" destId="{96ECE335-D37F-409C-80EF-F625901D99BC}" srcOrd="0" destOrd="0" presId="urn:microsoft.com/office/officeart/2005/8/layout/radial2"/>
    <dgm:cxn modelId="{82319B94-A52A-4ABD-AE63-68556A5461E8}" type="presParOf" srcId="{3428BD56-B550-4957-9195-2101FD39FD9E}" destId="{E511C39E-B451-4E09-ACD4-BC22B91149F0}" srcOrd="1" destOrd="0" presId="urn:microsoft.com/office/officeart/2005/8/layout/radial2"/>
    <dgm:cxn modelId="{2092D1D7-462C-41FF-A17C-93C6D86721A0}" type="presParOf" srcId="{4BEAE6E2-99A6-4E0B-AF97-76BBDC5FABA7}" destId="{6A2C273F-DC72-42D8-8E7E-BC8A35B521D4}" srcOrd="1" destOrd="0" presId="urn:microsoft.com/office/officeart/2005/8/layout/radial2"/>
    <dgm:cxn modelId="{3D5AE8E1-B84F-4B3D-860A-56C720E7C96C}" type="presParOf" srcId="{4BEAE6E2-99A6-4E0B-AF97-76BBDC5FABA7}" destId="{276905C2-0035-4709-9379-68BE9398E595}" srcOrd="2" destOrd="0" presId="urn:microsoft.com/office/officeart/2005/8/layout/radial2"/>
    <dgm:cxn modelId="{6B066D6B-A731-43B1-8694-EFDCE3745DB8}" type="presParOf" srcId="{276905C2-0035-4709-9379-68BE9398E595}" destId="{69A298D3-EF42-463C-B4E8-1F02EE6A52CE}" srcOrd="0" destOrd="0" presId="urn:microsoft.com/office/officeart/2005/8/layout/radial2"/>
    <dgm:cxn modelId="{537C2D1F-3E14-4DA8-9150-5F75D4B30B85}" type="presParOf" srcId="{276905C2-0035-4709-9379-68BE9398E595}" destId="{53FA964B-5F2E-4F90-A2C2-4B89CCF7F892}" srcOrd="1" destOrd="0" presId="urn:microsoft.com/office/officeart/2005/8/layout/radial2"/>
    <dgm:cxn modelId="{733D53EB-4420-4B6A-860C-179149A9698B}" type="presParOf" srcId="{4BEAE6E2-99A6-4E0B-AF97-76BBDC5FABA7}" destId="{E3227ABD-EAF2-4C79-A473-8CE324A96735}" srcOrd="3" destOrd="0" presId="urn:microsoft.com/office/officeart/2005/8/layout/radial2"/>
    <dgm:cxn modelId="{CDCD916B-212C-4ACF-AEBC-ADFF4B1119C0}" type="presParOf" srcId="{4BEAE6E2-99A6-4E0B-AF97-76BBDC5FABA7}" destId="{11319E7B-0385-4B1A-AF85-22A6698F6325}" srcOrd="4" destOrd="0" presId="urn:microsoft.com/office/officeart/2005/8/layout/radial2"/>
    <dgm:cxn modelId="{C9DCDA7A-A2D5-4534-80CC-DC3794BCA2C3}" type="presParOf" srcId="{11319E7B-0385-4B1A-AF85-22A6698F6325}" destId="{E56F5918-08C1-4B59-85E1-58AEB8DB9DA0}" srcOrd="0" destOrd="0" presId="urn:microsoft.com/office/officeart/2005/8/layout/radial2"/>
    <dgm:cxn modelId="{3B4F2577-3225-4D63-855E-F29D8B769563}" type="presParOf" srcId="{11319E7B-0385-4B1A-AF85-22A6698F6325}" destId="{07D1256C-8497-404A-A91A-2168B3F11737}" srcOrd="1" destOrd="0" presId="urn:microsoft.com/office/officeart/2005/8/layout/radial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787D8E5-9424-4AEB-AFEE-1DD4091ECBA7}"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l-GR"/>
        </a:p>
      </dgm:t>
    </dgm:pt>
    <dgm:pt modelId="{D0508D5C-55C3-40DE-B7C9-CCD0B88CFB3F}">
      <dgm:prSet phldrT="[Text]" custT="1"/>
      <dgm:spPr>
        <a:solidFill>
          <a:srgbClr val="FFC000"/>
        </a:solidFill>
      </dgm:spPr>
      <dgm:t>
        <a:bodyPr/>
        <a:lstStyle/>
        <a:p>
          <a:r>
            <a:rPr lang="el-GR" sz="2000" dirty="0" smtClean="0"/>
            <a:t>Δημιουργία ή/και υποστήριξη άριστου επιστημονικού δυναμικού σε επιλεγμένους </a:t>
          </a:r>
          <a:r>
            <a:rPr lang="el-GR" sz="2000" dirty="0" err="1" smtClean="0"/>
            <a:t>τομεις</a:t>
          </a:r>
          <a:endParaRPr lang="el-GR" sz="2000" dirty="0"/>
        </a:p>
      </dgm:t>
    </dgm:pt>
    <dgm:pt modelId="{596F1E6C-62C0-40C3-8D25-06D632DB921C}" type="parTrans" cxnId="{8204273F-0BC6-4A92-AAD3-4D1B53D7A9E9}">
      <dgm:prSet/>
      <dgm:spPr/>
      <dgm:t>
        <a:bodyPr/>
        <a:lstStyle/>
        <a:p>
          <a:endParaRPr lang="el-GR"/>
        </a:p>
      </dgm:t>
    </dgm:pt>
    <dgm:pt modelId="{656557CE-ED9B-44B3-BCA5-B93E65ED56A2}" type="sibTrans" cxnId="{8204273F-0BC6-4A92-AAD3-4D1B53D7A9E9}">
      <dgm:prSet/>
      <dgm:spPr/>
      <dgm:t>
        <a:bodyPr/>
        <a:lstStyle/>
        <a:p>
          <a:endParaRPr lang="el-GR"/>
        </a:p>
      </dgm:t>
    </dgm:pt>
    <dgm:pt modelId="{4DA4DB03-F43E-4AF3-BD8D-0304EE3C1566}">
      <dgm:prSet phldrT="[Text]" custT="1"/>
      <dgm:spPr>
        <a:solidFill>
          <a:srgbClr val="00B050"/>
        </a:solidFill>
      </dgm:spPr>
      <dgm:t>
        <a:bodyPr/>
        <a:lstStyle/>
        <a:p>
          <a:r>
            <a:rPr lang="el-GR" sz="2000" b="0" dirty="0" smtClean="0"/>
            <a:t>Αναχαίτιση του μεταναστευτικού ρεύματος επιστημόνων, κυρίως νέων (‘</a:t>
          </a:r>
          <a:r>
            <a:rPr lang="en-US" sz="2000" b="0" dirty="0" smtClean="0"/>
            <a:t>brain drain</a:t>
          </a:r>
          <a:r>
            <a:rPr lang="el-GR" sz="2000" b="0" dirty="0" smtClean="0"/>
            <a:t>’)</a:t>
          </a:r>
          <a:endParaRPr lang="el-GR" sz="2000" dirty="0"/>
        </a:p>
      </dgm:t>
    </dgm:pt>
    <dgm:pt modelId="{939C3675-7FF4-4F2D-A245-DB84D7B8C95E}" type="parTrans" cxnId="{A3CE94C3-9863-477D-AF8F-8285D34C01E4}">
      <dgm:prSet/>
      <dgm:spPr/>
      <dgm:t>
        <a:bodyPr/>
        <a:lstStyle/>
        <a:p>
          <a:endParaRPr lang="el-GR"/>
        </a:p>
      </dgm:t>
    </dgm:pt>
    <dgm:pt modelId="{8CB62805-4275-43D0-889B-424DC4C0B4C9}" type="sibTrans" cxnId="{A3CE94C3-9863-477D-AF8F-8285D34C01E4}">
      <dgm:prSet/>
      <dgm:spPr/>
      <dgm:t>
        <a:bodyPr/>
        <a:lstStyle/>
        <a:p>
          <a:endParaRPr lang="el-GR"/>
        </a:p>
      </dgm:t>
    </dgm:pt>
    <dgm:pt modelId="{19656D14-12DF-4977-B926-078E862E2BAB}">
      <dgm:prSet phldrT="[Text]" custT="1"/>
      <dgm:spPr>
        <a:solidFill>
          <a:srgbClr val="CC3300"/>
        </a:solidFill>
      </dgm:spPr>
      <dgm:t>
        <a:bodyPr/>
        <a:lstStyle/>
        <a:p>
          <a:r>
            <a:rPr lang="el-GR" sz="2000" dirty="0" smtClean="0"/>
            <a:t>Κίνητρα για νέους ερευνητές προκειμένου να επιστρέψουν και να εργαστούν στην Ελλάδα.</a:t>
          </a:r>
          <a:endParaRPr lang="el-GR" sz="2000" dirty="0"/>
        </a:p>
      </dgm:t>
    </dgm:pt>
    <dgm:pt modelId="{51034E89-9893-4D6E-A966-7CE4CEE8EFB5}" type="parTrans" cxnId="{3EC2B621-BD6E-4800-8D4E-28117653315C}">
      <dgm:prSet/>
      <dgm:spPr/>
      <dgm:t>
        <a:bodyPr/>
        <a:lstStyle/>
        <a:p>
          <a:endParaRPr lang="el-GR"/>
        </a:p>
      </dgm:t>
    </dgm:pt>
    <dgm:pt modelId="{13A6B110-4105-4857-97E8-C27300EC536F}" type="sibTrans" cxnId="{3EC2B621-BD6E-4800-8D4E-28117653315C}">
      <dgm:prSet/>
      <dgm:spPr/>
      <dgm:t>
        <a:bodyPr/>
        <a:lstStyle/>
        <a:p>
          <a:endParaRPr lang="el-GR"/>
        </a:p>
      </dgm:t>
    </dgm:pt>
    <dgm:pt modelId="{83FACB04-E171-4303-B2A2-5864A3390391}">
      <dgm:prSet phldrT="[Text]" custT="1"/>
      <dgm:spPr>
        <a:solidFill>
          <a:srgbClr val="00B0F0"/>
        </a:solidFill>
      </dgm:spPr>
      <dgm:t>
        <a:bodyPr/>
        <a:lstStyle/>
        <a:p>
          <a:r>
            <a:rPr lang="el-GR" sz="1800" dirty="0" smtClean="0"/>
            <a:t>Ενίσχυση με κεφάλαια σποράς νέων επιστημόνων με ελπιδοφόρες, καινοτόμες ιδέες με προοπτικές μετουσίωσης σε νέες τεχνολογίες και προϊόντα για την αγορά.</a:t>
          </a:r>
          <a:endParaRPr lang="el-GR" sz="1800" b="0" dirty="0"/>
        </a:p>
      </dgm:t>
    </dgm:pt>
    <dgm:pt modelId="{8BA9B5B3-F227-4311-BA5A-DB89977EB5EF}" type="parTrans" cxnId="{FC8FEB8E-A9B0-4B3F-9A17-6AFD2BA9E451}">
      <dgm:prSet/>
      <dgm:spPr/>
      <dgm:t>
        <a:bodyPr/>
        <a:lstStyle/>
        <a:p>
          <a:endParaRPr lang="el-GR"/>
        </a:p>
      </dgm:t>
    </dgm:pt>
    <dgm:pt modelId="{DF361071-AD6C-483A-8680-3173C27D29ED}" type="sibTrans" cxnId="{FC8FEB8E-A9B0-4B3F-9A17-6AFD2BA9E451}">
      <dgm:prSet/>
      <dgm:spPr/>
      <dgm:t>
        <a:bodyPr/>
        <a:lstStyle/>
        <a:p>
          <a:endParaRPr lang="el-GR"/>
        </a:p>
      </dgm:t>
    </dgm:pt>
    <dgm:pt modelId="{564597AF-C994-4F61-80A0-BA69DEAF2889}" type="pres">
      <dgm:prSet presAssocID="{4787D8E5-9424-4AEB-AFEE-1DD4091ECBA7}" presName="linear" presStyleCnt="0">
        <dgm:presLayoutVars>
          <dgm:dir/>
          <dgm:animLvl val="lvl"/>
          <dgm:resizeHandles val="exact"/>
        </dgm:presLayoutVars>
      </dgm:prSet>
      <dgm:spPr/>
      <dgm:t>
        <a:bodyPr/>
        <a:lstStyle/>
        <a:p>
          <a:endParaRPr lang="el-GR"/>
        </a:p>
      </dgm:t>
    </dgm:pt>
    <dgm:pt modelId="{00671B38-5332-46EA-90C4-A244A58AF98B}" type="pres">
      <dgm:prSet presAssocID="{D0508D5C-55C3-40DE-B7C9-CCD0B88CFB3F}" presName="parentLin" presStyleCnt="0"/>
      <dgm:spPr/>
    </dgm:pt>
    <dgm:pt modelId="{D8758666-219D-4831-8E2D-34E9EEC4D5D5}" type="pres">
      <dgm:prSet presAssocID="{D0508D5C-55C3-40DE-B7C9-CCD0B88CFB3F}" presName="parentLeftMargin" presStyleLbl="node1" presStyleIdx="0" presStyleCnt="4"/>
      <dgm:spPr/>
      <dgm:t>
        <a:bodyPr/>
        <a:lstStyle/>
        <a:p>
          <a:endParaRPr lang="el-GR"/>
        </a:p>
      </dgm:t>
    </dgm:pt>
    <dgm:pt modelId="{FBD7474B-8658-4AB8-9EFB-64B7A8F964DE}" type="pres">
      <dgm:prSet presAssocID="{D0508D5C-55C3-40DE-B7C9-CCD0B88CFB3F}" presName="parentText" presStyleLbl="node1" presStyleIdx="0" presStyleCnt="4" custScaleX="135959" custScaleY="625312">
        <dgm:presLayoutVars>
          <dgm:chMax val="0"/>
          <dgm:bulletEnabled val="1"/>
        </dgm:presLayoutVars>
      </dgm:prSet>
      <dgm:spPr/>
      <dgm:t>
        <a:bodyPr/>
        <a:lstStyle/>
        <a:p>
          <a:endParaRPr lang="el-GR"/>
        </a:p>
      </dgm:t>
    </dgm:pt>
    <dgm:pt modelId="{9FA8E489-E4DF-4EFD-83EE-2A963AF9C127}" type="pres">
      <dgm:prSet presAssocID="{D0508D5C-55C3-40DE-B7C9-CCD0B88CFB3F}" presName="negativeSpace" presStyleCnt="0"/>
      <dgm:spPr/>
    </dgm:pt>
    <dgm:pt modelId="{C16C053B-462E-4109-AD3F-F342E0245056}" type="pres">
      <dgm:prSet presAssocID="{D0508D5C-55C3-40DE-B7C9-CCD0B88CFB3F}" presName="childText" presStyleLbl="conFgAcc1" presStyleIdx="0" presStyleCnt="4">
        <dgm:presLayoutVars>
          <dgm:bulletEnabled val="1"/>
        </dgm:presLayoutVars>
      </dgm:prSet>
      <dgm:spPr/>
    </dgm:pt>
    <dgm:pt modelId="{B2F7F0BF-FB43-4403-B79D-268F5D3262DA}" type="pres">
      <dgm:prSet presAssocID="{656557CE-ED9B-44B3-BCA5-B93E65ED56A2}" presName="spaceBetweenRectangles" presStyleCnt="0"/>
      <dgm:spPr/>
    </dgm:pt>
    <dgm:pt modelId="{85ADE995-9289-4EAB-B52E-E6A29481BDB8}" type="pres">
      <dgm:prSet presAssocID="{4DA4DB03-F43E-4AF3-BD8D-0304EE3C1566}" presName="parentLin" presStyleCnt="0"/>
      <dgm:spPr/>
    </dgm:pt>
    <dgm:pt modelId="{29F2CD63-FC14-4313-8F01-CE893B20937E}" type="pres">
      <dgm:prSet presAssocID="{4DA4DB03-F43E-4AF3-BD8D-0304EE3C1566}" presName="parentLeftMargin" presStyleLbl="node1" presStyleIdx="0" presStyleCnt="4"/>
      <dgm:spPr/>
      <dgm:t>
        <a:bodyPr/>
        <a:lstStyle/>
        <a:p>
          <a:endParaRPr lang="el-GR"/>
        </a:p>
      </dgm:t>
    </dgm:pt>
    <dgm:pt modelId="{39250F98-20D8-44DB-8237-B2E161187F9D}" type="pres">
      <dgm:prSet presAssocID="{4DA4DB03-F43E-4AF3-BD8D-0304EE3C1566}" presName="parentText" presStyleLbl="node1" presStyleIdx="1" presStyleCnt="4" custScaleX="135960" custScaleY="710114">
        <dgm:presLayoutVars>
          <dgm:chMax val="0"/>
          <dgm:bulletEnabled val="1"/>
        </dgm:presLayoutVars>
      </dgm:prSet>
      <dgm:spPr/>
      <dgm:t>
        <a:bodyPr/>
        <a:lstStyle/>
        <a:p>
          <a:endParaRPr lang="el-GR"/>
        </a:p>
      </dgm:t>
    </dgm:pt>
    <dgm:pt modelId="{1BB4C819-8DCA-422A-8BC4-364376CCC75A}" type="pres">
      <dgm:prSet presAssocID="{4DA4DB03-F43E-4AF3-BD8D-0304EE3C1566}" presName="negativeSpace" presStyleCnt="0"/>
      <dgm:spPr/>
    </dgm:pt>
    <dgm:pt modelId="{9AE86DC4-795D-4EB0-895C-7CD8A5819693}" type="pres">
      <dgm:prSet presAssocID="{4DA4DB03-F43E-4AF3-BD8D-0304EE3C1566}" presName="childText" presStyleLbl="conFgAcc1" presStyleIdx="1" presStyleCnt="4">
        <dgm:presLayoutVars>
          <dgm:bulletEnabled val="1"/>
        </dgm:presLayoutVars>
      </dgm:prSet>
      <dgm:spPr/>
    </dgm:pt>
    <dgm:pt modelId="{CFED857E-7226-47BC-970D-A9CC3802A3BE}" type="pres">
      <dgm:prSet presAssocID="{8CB62805-4275-43D0-889B-424DC4C0B4C9}" presName="spaceBetweenRectangles" presStyleCnt="0"/>
      <dgm:spPr/>
    </dgm:pt>
    <dgm:pt modelId="{EC40BBFE-F39C-4AA3-B3C2-C81D14CA0800}" type="pres">
      <dgm:prSet presAssocID="{19656D14-12DF-4977-B926-078E862E2BAB}" presName="parentLin" presStyleCnt="0"/>
      <dgm:spPr/>
    </dgm:pt>
    <dgm:pt modelId="{E2BDF9D2-79B9-4890-8283-3990DB49B4B5}" type="pres">
      <dgm:prSet presAssocID="{19656D14-12DF-4977-B926-078E862E2BAB}" presName="parentLeftMargin" presStyleLbl="node1" presStyleIdx="1" presStyleCnt="4"/>
      <dgm:spPr/>
      <dgm:t>
        <a:bodyPr/>
        <a:lstStyle/>
        <a:p>
          <a:endParaRPr lang="el-GR"/>
        </a:p>
      </dgm:t>
    </dgm:pt>
    <dgm:pt modelId="{CA73B455-3FAD-4E1F-BE17-D69328DFF05D}" type="pres">
      <dgm:prSet presAssocID="{19656D14-12DF-4977-B926-078E862E2BAB}" presName="parentText" presStyleLbl="node1" presStyleIdx="2" presStyleCnt="4" custScaleX="142997" custScaleY="590699">
        <dgm:presLayoutVars>
          <dgm:chMax val="0"/>
          <dgm:bulletEnabled val="1"/>
        </dgm:presLayoutVars>
      </dgm:prSet>
      <dgm:spPr/>
      <dgm:t>
        <a:bodyPr/>
        <a:lstStyle/>
        <a:p>
          <a:endParaRPr lang="el-GR"/>
        </a:p>
      </dgm:t>
    </dgm:pt>
    <dgm:pt modelId="{1DA13601-D348-4592-BCA9-585637B10794}" type="pres">
      <dgm:prSet presAssocID="{19656D14-12DF-4977-B926-078E862E2BAB}" presName="negativeSpace" presStyleCnt="0"/>
      <dgm:spPr/>
    </dgm:pt>
    <dgm:pt modelId="{5F353C55-8D10-42B2-BDDB-305CA6196E29}" type="pres">
      <dgm:prSet presAssocID="{19656D14-12DF-4977-B926-078E862E2BAB}" presName="childText" presStyleLbl="conFgAcc1" presStyleIdx="2" presStyleCnt="4">
        <dgm:presLayoutVars>
          <dgm:bulletEnabled val="1"/>
        </dgm:presLayoutVars>
      </dgm:prSet>
      <dgm:spPr/>
    </dgm:pt>
    <dgm:pt modelId="{407DD6C1-7291-4A02-B3B2-52F1641BD16F}" type="pres">
      <dgm:prSet presAssocID="{13A6B110-4105-4857-97E8-C27300EC536F}" presName="spaceBetweenRectangles" presStyleCnt="0"/>
      <dgm:spPr/>
    </dgm:pt>
    <dgm:pt modelId="{CF0699E5-64CD-4D58-AF8B-14CC8170F673}" type="pres">
      <dgm:prSet presAssocID="{83FACB04-E171-4303-B2A2-5864A3390391}" presName="parentLin" presStyleCnt="0"/>
      <dgm:spPr/>
    </dgm:pt>
    <dgm:pt modelId="{4C8F594B-5EBF-4D10-B91D-E3D9630794ED}" type="pres">
      <dgm:prSet presAssocID="{83FACB04-E171-4303-B2A2-5864A3390391}" presName="parentLeftMargin" presStyleLbl="node1" presStyleIdx="2" presStyleCnt="4" custScaleX="142997" custScaleY="896728"/>
      <dgm:spPr/>
      <dgm:t>
        <a:bodyPr/>
        <a:lstStyle/>
        <a:p>
          <a:endParaRPr lang="el-GR"/>
        </a:p>
      </dgm:t>
    </dgm:pt>
    <dgm:pt modelId="{CD9D56E2-6367-4DD4-BF4E-358716F5B3DD}" type="pres">
      <dgm:prSet presAssocID="{83FACB04-E171-4303-B2A2-5864A3390391}" presName="parentText" presStyleLbl="node1" presStyleIdx="3" presStyleCnt="4" custScaleX="151742" custScaleY="583354">
        <dgm:presLayoutVars>
          <dgm:chMax val="0"/>
          <dgm:bulletEnabled val="1"/>
        </dgm:presLayoutVars>
      </dgm:prSet>
      <dgm:spPr/>
      <dgm:t>
        <a:bodyPr/>
        <a:lstStyle/>
        <a:p>
          <a:endParaRPr lang="el-GR"/>
        </a:p>
      </dgm:t>
    </dgm:pt>
    <dgm:pt modelId="{14E38627-AF0E-4D15-87CD-E4E51995D65F}" type="pres">
      <dgm:prSet presAssocID="{83FACB04-E171-4303-B2A2-5864A3390391}" presName="negativeSpace" presStyleCnt="0"/>
      <dgm:spPr/>
    </dgm:pt>
    <dgm:pt modelId="{4EDCEEFD-AD2E-46E8-8FAC-3A1829DB8E4B}" type="pres">
      <dgm:prSet presAssocID="{83FACB04-E171-4303-B2A2-5864A3390391}" presName="childText" presStyleLbl="conFgAcc1" presStyleIdx="3" presStyleCnt="4">
        <dgm:presLayoutVars>
          <dgm:bulletEnabled val="1"/>
        </dgm:presLayoutVars>
      </dgm:prSet>
      <dgm:spPr/>
    </dgm:pt>
  </dgm:ptLst>
  <dgm:cxnLst>
    <dgm:cxn modelId="{AE56AC8B-A0E3-4EA9-9CAA-32B260682CD4}" type="presOf" srcId="{D0508D5C-55C3-40DE-B7C9-CCD0B88CFB3F}" destId="{FBD7474B-8658-4AB8-9EFB-64B7A8F964DE}" srcOrd="1" destOrd="0" presId="urn:microsoft.com/office/officeart/2005/8/layout/list1"/>
    <dgm:cxn modelId="{1F580D30-7F4C-4845-B2ED-700776526620}" type="presOf" srcId="{4DA4DB03-F43E-4AF3-BD8D-0304EE3C1566}" destId="{29F2CD63-FC14-4313-8F01-CE893B20937E}" srcOrd="0" destOrd="0" presId="urn:microsoft.com/office/officeart/2005/8/layout/list1"/>
    <dgm:cxn modelId="{4AB3049D-08E9-4467-86F7-04F935FDEA2B}" type="presOf" srcId="{4787D8E5-9424-4AEB-AFEE-1DD4091ECBA7}" destId="{564597AF-C994-4F61-80A0-BA69DEAF2889}" srcOrd="0" destOrd="0" presId="urn:microsoft.com/office/officeart/2005/8/layout/list1"/>
    <dgm:cxn modelId="{8F5D21C1-FA3B-45AE-ADE0-8B23928C9DE6}" type="presOf" srcId="{83FACB04-E171-4303-B2A2-5864A3390391}" destId="{4C8F594B-5EBF-4D10-B91D-E3D9630794ED}" srcOrd="0" destOrd="0" presId="urn:microsoft.com/office/officeart/2005/8/layout/list1"/>
    <dgm:cxn modelId="{8204273F-0BC6-4A92-AAD3-4D1B53D7A9E9}" srcId="{4787D8E5-9424-4AEB-AFEE-1DD4091ECBA7}" destId="{D0508D5C-55C3-40DE-B7C9-CCD0B88CFB3F}" srcOrd="0" destOrd="0" parTransId="{596F1E6C-62C0-40C3-8D25-06D632DB921C}" sibTransId="{656557CE-ED9B-44B3-BCA5-B93E65ED56A2}"/>
    <dgm:cxn modelId="{3EC2B621-BD6E-4800-8D4E-28117653315C}" srcId="{4787D8E5-9424-4AEB-AFEE-1DD4091ECBA7}" destId="{19656D14-12DF-4977-B926-078E862E2BAB}" srcOrd="2" destOrd="0" parTransId="{51034E89-9893-4D6E-A966-7CE4CEE8EFB5}" sibTransId="{13A6B110-4105-4857-97E8-C27300EC536F}"/>
    <dgm:cxn modelId="{FF70A96F-1385-4894-A3D6-B90FD3BE42C6}" type="presOf" srcId="{19656D14-12DF-4977-B926-078E862E2BAB}" destId="{E2BDF9D2-79B9-4890-8283-3990DB49B4B5}" srcOrd="0" destOrd="0" presId="urn:microsoft.com/office/officeart/2005/8/layout/list1"/>
    <dgm:cxn modelId="{AF724BA3-0F53-4945-BFE6-0C1432927F88}" type="presOf" srcId="{4DA4DB03-F43E-4AF3-BD8D-0304EE3C1566}" destId="{39250F98-20D8-44DB-8237-B2E161187F9D}" srcOrd="1" destOrd="0" presId="urn:microsoft.com/office/officeart/2005/8/layout/list1"/>
    <dgm:cxn modelId="{7316EE05-523E-470C-A2D4-C43291E5D77D}" type="presOf" srcId="{19656D14-12DF-4977-B926-078E862E2BAB}" destId="{CA73B455-3FAD-4E1F-BE17-D69328DFF05D}" srcOrd="1" destOrd="0" presId="urn:microsoft.com/office/officeart/2005/8/layout/list1"/>
    <dgm:cxn modelId="{9474486C-837E-4BDD-941E-1025134C1970}" type="presOf" srcId="{D0508D5C-55C3-40DE-B7C9-CCD0B88CFB3F}" destId="{D8758666-219D-4831-8E2D-34E9EEC4D5D5}" srcOrd="0" destOrd="0" presId="urn:microsoft.com/office/officeart/2005/8/layout/list1"/>
    <dgm:cxn modelId="{FC8FEB8E-A9B0-4B3F-9A17-6AFD2BA9E451}" srcId="{4787D8E5-9424-4AEB-AFEE-1DD4091ECBA7}" destId="{83FACB04-E171-4303-B2A2-5864A3390391}" srcOrd="3" destOrd="0" parTransId="{8BA9B5B3-F227-4311-BA5A-DB89977EB5EF}" sibTransId="{DF361071-AD6C-483A-8680-3173C27D29ED}"/>
    <dgm:cxn modelId="{A3CE94C3-9863-477D-AF8F-8285D34C01E4}" srcId="{4787D8E5-9424-4AEB-AFEE-1DD4091ECBA7}" destId="{4DA4DB03-F43E-4AF3-BD8D-0304EE3C1566}" srcOrd="1" destOrd="0" parTransId="{939C3675-7FF4-4F2D-A245-DB84D7B8C95E}" sibTransId="{8CB62805-4275-43D0-889B-424DC4C0B4C9}"/>
    <dgm:cxn modelId="{879B1CB4-9B1E-4191-9F6A-223CD020482B}" type="presOf" srcId="{83FACB04-E171-4303-B2A2-5864A3390391}" destId="{CD9D56E2-6367-4DD4-BF4E-358716F5B3DD}" srcOrd="1" destOrd="0" presId="urn:microsoft.com/office/officeart/2005/8/layout/list1"/>
    <dgm:cxn modelId="{96710334-201E-40A0-BD55-53D1E83BCB77}" type="presParOf" srcId="{564597AF-C994-4F61-80A0-BA69DEAF2889}" destId="{00671B38-5332-46EA-90C4-A244A58AF98B}" srcOrd="0" destOrd="0" presId="urn:microsoft.com/office/officeart/2005/8/layout/list1"/>
    <dgm:cxn modelId="{1DA4DBE8-50C9-48A8-90FA-EAE7A7663B27}" type="presParOf" srcId="{00671B38-5332-46EA-90C4-A244A58AF98B}" destId="{D8758666-219D-4831-8E2D-34E9EEC4D5D5}" srcOrd="0" destOrd="0" presId="urn:microsoft.com/office/officeart/2005/8/layout/list1"/>
    <dgm:cxn modelId="{AF46D4AE-3DF7-4D2A-8CCA-C34A692CDC28}" type="presParOf" srcId="{00671B38-5332-46EA-90C4-A244A58AF98B}" destId="{FBD7474B-8658-4AB8-9EFB-64B7A8F964DE}" srcOrd="1" destOrd="0" presId="urn:microsoft.com/office/officeart/2005/8/layout/list1"/>
    <dgm:cxn modelId="{6AE74ABD-1FA9-45E5-BB15-8D00E3DA1EF5}" type="presParOf" srcId="{564597AF-C994-4F61-80A0-BA69DEAF2889}" destId="{9FA8E489-E4DF-4EFD-83EE-2A963AF9C127}" srcOrd="1" destOrd="0" presId="urn:microsoft.com/office/officeart/2005/8/layout/list1"/>
    <dgm:cxn modelId="{5AD8080A-8733-4886-95B8-DD4569F06026}" type="presParOf" srcId="{564597AF-C994-4F61-80A0-BA69DEAF2889}" destId="{C16C053B-462E-4109-AD3F-F342E0245056}" srcOrd="2" destOrd="0" presId="urn:microsoft.com/office/officeart/2005/8/layout/list1"/>
    <dgm:cxn modelId="{DA06A3A8-BD1D-4019-9A4D-E3959CF74849}" type="presParOf" srcId="{564597AF-C994-4F61-80A0-BA69DEAF2889}" destId="{B2F7F0BF-FB43-4403-B79D-268F5D3262DA}" srcOrd="3" destOrd="0" presId="urn:microsoft.com/office/officeart/2005/8/layout/list1"/>
    <dgm:cxn modelId="{AABE21FB-EC24-4F7A-BCBD-586067D66F68}" type="presParOf" srcId="{564597AF-C994-4F61-80A0-BA69DEAF2889}" destId="{85ADE995-9289-4EAB-B52E-E6A29481BDB8}" srcOrd="4" destOrd="0" presId="urn:microsoft.com/office/officeart/2005/8/layout/list1"/>
    <dgm:cxn modelId="{33F17ADE-6C21-4A73-A5B8-4A4373C2837F}" type="presParOf" srcId="{85ADE995-9289-4EAB-B52E-E6A29481BDB8}" destId="{29F2CD63-FC14-4313-8F01-CE893B20937E}" srcOrd="0" destOrd="0" presId="urn:microsoft.com/office/officeart/2005/8/layout/list1"/>
    <dgm:cxn modelId="{A0670290-2D57-4F2A-B9CE-45FE72BE5DB5}" type="presParOf" srcId="{85ADE995-9289-4EAB-B52E-E6A29481BDB8}" destId="{39250F98-20D8-44DB-8237-B2E161187F9D}" srcOrd="1" destOrd="0" presId="urn:microsoft.com/office/officeart/2005/8/layout/list1"/>
    <dgm:cxn modelId="{2C6B5FEB-AE92-40D7-B116-B441A42056D1}" type="presParOf" srcId="{564597AF-C994-4F61-80A0-BA69DEAF2889}" destId="{1BB4C819-8DCA-422A-8BC4-364376CCC75A}" srcOrd="5" destOrd="0" presId="urn:microsoft.com/office/officeart/2005/8/layout/list1"/>
    <dgm:cxn modelId="{A7BEA86E-FE6E-4ABE-BDCA-C57BB7D82DB3}" type="presParOf" srcId="{564597AF-C994-4F61-80A0-BA69DEAF2889}" destId="{9AE86DC4-795D-4EB0-895C-7CD8A5819693}" srcOrd="6" destOrd="0" presId="urn:microsoft.com/office/officeart/2005/8/layout/list1"/>
    <dgm:cxn modelId="{CF2AB8D4-57E4-4C8D-B6CB-8D263C22015A}" type="presParOf" srcId="{564597AF-C994-4F61-80A0-BA69DEAF2889}" destId="{CFED857E-7226-47BC-970D-A9CC3802A3BE}" srcOrd="7" destOrd="0" presId="urn:microsoft.com/office/officeart/2005/8/layout/list1"/>
    <dgm:cxn modelId="{C1A7D29E-1047-4D46-A4E6-EF45F61AC4CE}" type="presParOf" srcId="{564597AF-C994-4F61-80A0-BA69DEAF2889}" destId="{EC40BBFE-F39C-4AA3-B3C2-C81D14CA0800}" srcOrd="8" destOrd="0" presId="urn:microsoft.com/office/officeart/2005/8/layout/list1"/>
    <dgm:cxn modelId="{54C50EC7-2132-44E4-8869-5BD6B208DEFA}" type="presParOf" srcId="{EC40BBFE-F39C-4AA3-B3C2-C81D14CA0800}" destId="{E2BDF9D2-79B9-4890-8283-3990DB49B4B5}" srcOrd="0" destOrd="0" presId="urn:microsoft.com/office/officeart/2005/8/layout/list1"/>
    <dgm:cxn modelId="{AE02C5AB-D16B-4448-98B6-3A68A6273089}" type="presParOf" srcId="{EC40BBFE-F39C-4AA3-B3C2-C81D14CA0800}" destId="{CA73B455-3FAD-4E1F-BE17-D69328DFF05D}" srcOrd="1" destOrd="0" presId="urn:microsoft.com/office/officeart/2005/8/layout/list1"/>
    <dgm:cxn modelId="{C0820FAE-B104-41A3-9DB3-2DBD338052E6}" type="presParOf" srcId="{564597AF-C994-4F61-80A0-BA69DEAF2889}" destId="{1DA13601-D348-4592-BCA9-585637B10794}" srcOrd="9" destOrd="0" presId="urn:microsoft.com/office/officeart/2005/8/layout/list1"/>
    <dgm:cxn modelId="{9DE50C43-6299-45F4-99DA-66853F180CDF}" type="presParOf" srcId="{564597AF-C994-4F61-80A0-BA69DEAF2889}" destId="{5F353C55-8D10-42B2-BDDB-305CA6196E29}" srcOrd="10" destOrd="0" presId="urn:microsoft.com/office/officeart/2005/8/layout/list1"/>
    <dgm:cxn modelId="{79C1287B-96DB-4E0E-86EC-0D285CB3A432}" type="presParOf" srcId="{564597AF-C994-4F61-80A0-BA69DEAF2889}" destId="{407DD6C1-7291-4A02-B3B2-52F1641BD16F}" srcOrd="11" destOrd="0" presId="urn:microsoft.com/office/officeart/2005/8/layout/list1"/>
    <dgm:cxn modelId="{1D6E6E59-5565-4EC6-9D56-270B11EEDF16}" type="presParOf" srcId="{564597AF-C994-4F61-80A0-BA69DEAF2889}" destId="{CF0699E5-64CD-4D58-AF8B-14CC8170F673}" srcOrd="12" destOrd="0" presId="urn:microsoft.com/office/officeart/2005/8/layout/list1"/>
    <dgm:cxn modelId="{43392120-F8D4-4DE8-ADC2-17F000B0517C}" type="presParOf" srcId="{CF0699E5-64CD-4D58-AF8B-14CC8170F673}" destId="{4C8F594B-5EBF-4D10-B91D-E3D9630794ED}" srcOrd="0" destOrd="0" presId="urn:microsoft.com/office/officeart/2005/8/layout/list1"/>
    <dgm:cxn modelId="{A98A39C1-83F1-4152-9E33-4D85254F97E2}" type="presParOf" srcId="{CF0699E5-64CD-4D58-AF8B-14CC8170F673}" destId="{CD9D56E2-6367-4DD4-BF4E-358716F5B3DD}" srcOrd="1" destOrd="0" presId="urn:microsoft.com/office/officeart/2005/8/layout/list1"/>
    <dgm:cxn modelId="{0B592254-7722-4668-B350-F426885707FD}" type="presParOf" srcId="{564597AF-C994-4F61-80A0-BA69DEAF2889}" destId="{14E38627-AF0E-4D15-87CD-E4E51995D65F}" srcOrd="13" destOrd="0" presId="urn:microsoft.com/office/officeart/2005/8/layout/list1"/>
    <dgm:cxn modelId="{77EEDEDD-E1D1-487E-AE33-54B7A94944D4}" type="presParOf" srcId="{564597AF-C994-4F61-80A0-BA69DEAF2889}" destId="{4EDCEEFD-AD2E-46E8-8FAC-3A1829DB8E4B}" srcOrd="14"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485ABCD-3433-43BC-8F52-BB1FB7DC8325}" type="doc">
      <dgm:prSet loTypeId="urn:microsoft.com/office/officeart/2005/8/layout/cycle4" loCatId="cycle" qsTypeId="urn:microsoft.com/office/officeart/2005/8/quickstyle/simple1" qsCatId="simple" csTypeId="urn:microsoft.com/office/officeart/2005/8/colors/accent1_2" csCatId="accent1" phldr="1"/>
      <dgm:spPr/>
      <dgm:t>
        <a:bodyPr/>
        <a:lstStyle/>
        <a:p>
          <a:endParaRPr lang="el-GR"/>
        </a:p>
      </dgm:t>
    </dgm:pt>
    <dgm:pt modelId="{6BA6E55D-B41D-4A60-8B1D-B680183689A6}">
      <dgm:prSet phldrT="[Text]" custT="1"/>
      <dgm:spPr>
        <a:solidFill>
          <a:srgbClr val="FFC000"/>
        </a:solidFill>
      </dgm:spPr>
      <dgm:t>
        <a:bodyPr/>
        <a:lstStyle/>
        <a:p>
          <a:r>
            <a:rPr lang="el-GR" sz="1200" dirty="0" smtClean="0">
              <a:solidFill>
                <a:srgbClr val="000000"/>
              </a:solidFill>
            </a:rPr>
            <a:t>ΕΠΙΧΕΙΡΗΣΕΙΣ</a:t>
          </a:r>
          <a:endParaRPr lang="el-GR" sz="1200" dirty="0">
            <a:solidFill>
              <a:srgbClr val="000000"/>
            </a:solidFill>
          </a:endParaRPr>
        </a:p>
      </dgm:t>
    </dgm:pt>
    <dgm:pt modelId="{AD395FB0-8C45-47DD-948A-C670F6E7919E}" type="parTrans" cxnId="{C1DE0C5A-0109-46C1-A254-186236241AF1}">
      <dgm:prSet/>
      <dgm:spPr/>
      <dgm:t>
        <a:bodyPr/>
        <a:lstStyle/>
        <a:p>
          <a:endParaRPr lang="el-GR"/>
        </a:p>
      </dgm:t>
    </dgm:pt>
    <dgm:pt modelId="{BD0B78C5-3777-4CF3-A7AD-E5F43CBFA2AB}" type="sibTrans" cxnId="{C1DE0C5A-0109-46C1-A254-186236241AF1}">
      <dgm:prSet/>
      <dgm:spPr/>
      <dgm:t>
        <a:bodyPr/>
        <a:lstStyle/>
        <a:p>
          <a:endParaRPr lang="el-GR"/>
        </a:p>
      </dgm:t>
    </dgm:pt>
    <dgm:pt modelId="{6B268BDB-CDA5-48A6-9BC8-EC9D0516307B}">
      <dgm:prSet phldrT="[Text]" custT="1"/>
      <dgm:spPr>
        <a:solidFill>
          <a:schemeClr val="bg1">
            <a:lumMod val="85000"/>
            <a:alpha val="90000"/>
          </a:schemeClr>
        </a:solidFill>
      </dgm:spPr>
      <dgm:t>
        <a:bodyPr/>
        <a:lstStyle/>
        <a:p>
          <a:r>
            <a:rPr lang="el-GR" sz="1600" dirty="0" smtClean="0"/>
            <a:t>ΑΓΡΟ-ΒΙΟ-ΔΙΑΤΡΟΦΗ</a:t>
          </a:r>
          <a:endParaRPr lang="el-GR" sz="1600" dirty="0"/>
        </a:p>
      </dgm:t>
    </dgm:pt>
    <dgm:pt modelId="{C0D58605-6BEA-444F-8FDF-E55F75A015F2}" type="parTrans" cxnId="{BD6AC133-4241-490E-86A7-023632922688}">
      <dgm:prSet/>
      <dgm:spPr/>
      <dgm:t>
        <a:bodyPr/>
        <a:lstStyle/>
        <a:p>
          <a:endParaRPr lang="el-GR"/>
        </a:p>
      </dgm:t>
    </dgm:pt>
    <dgm:pt modelId="{E197B963-F0DF-4BF3-BC25-6ACEFAA2A32D}" type="sibTrans" cxnId="{BD6AC133-4241-490E-86A7-023632922688}">
      <dgm:prSet/>
      <dgm:spPr/>
      <dgm:t>
        <a:bodyPr/>
        <a:lstStyle/>
        <a:p>
          <a:endParaRPr lang="el-GR"/>
        </a:p>
      </dgm:t>
    </dgm:pt>
    <dgm:pt modelId="{CB827D0D-BFFB-4000-A94D-464CEC24C738}">
      <dgm:prSet phldrT="[Text]" custT="1"/>
      <dgm:spPr/>
      <dgm:t>
        <a:bodyPr/>
        <a:lstStyle/>
        <a:p>
          <a:r>
            <a:rPr lang="el-GR" sz="1200" dirty="0" smtClean="0">
              <a:solidFill>
                <a:srgbClr val="000000"/>
              </a:solidFill>
            </a:rPr>
            <a:t>ΕΡΕΥΝΗΤΙΚΟΙ ΦΟΡΕΙΣ</a:t>
          </a:r>
          <a:endParaRPr lang="el-GR" sz="1200" dirty="0">
            <a:solidFill>
              <a:srgbClr val="000000"/>
            </a:solidFill>
          </a:endParaRPr>
        </a:p>
      </dgm:t>
    </dgm:pt>
    <dgm:pt modelId="{C3CF6119-D437-4BED-BD01-78DD9488E31A}" type="parTrans" cxnId="{B47BAA0C-688F-4210-ACBA-EA1BB22BA4AE}">
      <dgm:prSet/>
      <dgm:spPr/>
      <dgm:t>
        <a:bodyPr/>
        <a:lstStyle/>
        <a:p>
          <a:endParaRPr lang="el-GR"/>
        </a:p>
      </dgm:t>
    </dgm:pt>
    <dgm:pt modelId="{213F1895-9312-4118-A3CD-4DE35D38C529}" type="sibTrans" cxnId="{B47BAA0C-688F-4210-ACBA-EA1BB22BA4AE}">
      <dgm:prSet/>
      <dgm:spPr/>
      <dgm:t>
        <a:bodyPr/>
        <a:lstStyle/>
        <a:p>
          <a:endParaRPr lang="el-GR"/>
        </a:p>
      </dgm:t>
    </dgm:pt>
    <dgm:pt modelId="{13E2B731-B413-42A1-8240-CB0E52DD026D}">
      <dgm:prSet phldrT="[Text]" custT="1"/>
      <dgm:spPr>
        <a:solidFill>
          <a:schemeClr val="accent3">
            <a:lumMod val="85000"/>
            <a:alpha val="90000"/>
          </a:schemeClr>
        </a:solidFill>
      </dgm:spPr>
      <dgm:t>
        <a:bodyPr/>
        <a:lstStyle/>
        <a:p>
          <a:pPr algn="l"/>
          <a:r>
            <a:rPr lang="el-GR" sz="1600" dirty="0" smtClean="0"/>
            <a:t>ΤΟΥΡΙΣΜΟΣ</a:t>
          </a:r>
          <a:endParaRPr lang="el-GR" sz="1600" dirty="0"/>
        </a:p>
      </dgm:t>
    </dgm:pt>
    <dgm:pt modelId="{4E7056D0-DBE7-40FB-B9AB-31C92F71AFE3}" type="parTrans" cxnId="{49A96196-9369-4E6F-9071-AC866F57792C}">
      <dgm:prSet/>
      <dgm:spPr/>
      <dgm:t>
        <a:bodyPr/>
        <a:lstStyle/>
        <a:p>
          <a:endParaRPr lang="el-GR"/>
        </a:p>
      </dgm:t>
    </dgm:pt>
    <dgm:pt modelId="{01F43741-B81B-446C-B523-F5297F19B513}" type="sibTrans" cxnId="{49A96196-9369-4E6F-9071-AC866F57792C}">
      <dgm:prSet/>
      <dgm:spPr/>
      <dgm:t>
        <a:bodyPr/>
        <a:lstStyle/>
        <a:p>
          <a:endParaRPr lang="el-GR"/>
        </a:p>
      </dgm:t>
    </dgm:pt>
    <dgm:pt modelId="{6D609B8C-39D4-4706-A849-644B4EC57133}">
      <dgm:prSet phldrT="[Text]"/>
      <dgm:spPr>
        <a:solidFill>
          <a:srgbClr val="7030A0"/>
        </a:solidFill>
      </dgm:spPr>
      <dgm:t>
        <a:bodyPr/>
        <a:lstStyle/>
        <a:p>
          <a:r>
            <a:rPr lang="el-GR" dirty="0" smtClean="0"/>
            <a:t>ΥΠΟΥΡΓΕΙΑ ΚΑΙ ΠΕΡΙΦΕΡΕΙΕΣ</a:t>
          </a:r>
          <a:endParaRPr lang="el-GR" dirty="0"/>
        </a:p>
      </dgm:t>
    </dgm:pt>
    <dgm:pt modelId="{8055DD87-C7C1-4108-8AD2-9E5605852296}" type="parTrans" cxnId="{B27F44D1-B9F0-46D1-BF07-3C6543B2BB70}">
      <dgm:prSet/>
      <dgm:spPr/>
      <dgm:t>
        <a:bodyPr/>
        <a:lstStyle/>
        <a:p>
          <a:endParaRPr lang="el-GR"/>
        </a:p>
      </dgm:t>
    </dgm:pt>
    <dgm:pt modelId="{6B308358-621C-4951-9D60-E8102EB9D4CA}" type="sibTrans" cxnId="{B27F44D1-B9F0-46D1-BF07-3C6543B2BB70}">
      <dgm:prSet/>
      <dgm:spPr/>
      <dgm:t>
        <a:bodyPr/>
        <a:lstStyle/>
        <a:p>
          <a:endParaRPr lang="el-GR"/>
        </a:p>
      </dgm:t>
    </dgm:pt>
    <dgm:pt modelId="{FD0FA4BC-17C5-4C6C-AFED-C68283668467}">
      <dgm:prSet phldrT="[Text]"/>
      <dgm:spPr>
        <a:solidFill>
          <a:schemeClr val="bg1">
            <a:lumMod val="85000"/>
            <a:alpha val="90000"/>
          </a:schemeClr>
        </a:solidFill>
      </dgm:spPr>
      <dgm:t>
        <a:bodyPr/>
        <a:lstStyle/>
        <a:p>
          <a:r>
            <a:rPr lang="el-GR" dirty="0" smtClean="0"/>
            <a:t>ΤΕΧΝΟΛΟΓΙΕΣ ΠΛΗΡΟΦΟΡΙΚΗΣ ΚΑΙ ΕΠΙΚΟΙΝΩΝΙΩΝ</a:t>
          </a:r>
          <a:endParaRPr lang="el-GR" dirty="0"/>
        </a:p>
      </dgm:t>
    </dgm:pt>
    <dgm:pt modelId="{B96B9AFB-7970-414B-A0A0-3065E6B400C2}" type="parTrans" cxnId="{08DA6E46-F37F-497C-937F-7BC172C95ED1}">
      <dgm:prSet/>
      <dgm:spPr/>
      <dgm:t>
        <a:bodyPr/>
        <a:lstStyle/>
        <a:p>
          <a:endParaRPr lang="el-GR"/>
        </a:p>
      </dgm:t>
    </dgm:pt>
    <dgm:pt modelId="{A54F9305-CDB8-4DC9-8835-FC8FDCF86AB6}" type="sibTrans" cxnId="{08DA6E46-F37F-497C-937F-7BC172C95ED1}">
      <dgm:prSet/>
      <dgm:spPr/>
      <dgm:t>
        <a:bodyPr/>
        <a:lstStyle/>
        <a:p>
          <a:endParaRPr lang="el-GR"/>
        </a:p>
      </dgm:t>
    </dgm:pt>
    <dgm:pt modelId="{DA573840-47A2-4AA1-96F7-76F089D54395}">
      <dgm:prSet phldrT="[Text]" custT="1"/>
      <dgm:spPr>
        <a:solidFill>
          <a:srgbClr val="00B050"/>
        </a:solidFill>
      </dgm:spPr>
      <dgm:t>
        <a:bodyPr/>
        <a:lstStyle/>
        <a:p>
          <a:r>
            <a:rPr lang="el-GR" sz="1200" dirty="0" smtClean="0">
              <a:solidFill>
                <a:srgbClr val="000000"/>
              </a:solidFill>
            </a:rPr>
            <a:t>ΧΡΗΜΑΤΟΠΙΣΤΩΤΙΚΟΙ ΦΟΡΕΙΣ</a:t>
          </a:r>
          <a:endParaRPr lang="el-GR" sz="1200" dirty="0">
            <a:solidFill>
              <a:srgbClr val="000000"/>
            </a:solidFill>
          </a:endParaRPr>
        </a:p>
      </dgm:t>
    </dgm:pt>
    <dgm:pt modelId="{99C1F9AF-EF78-46F9-90D2-870A3BB304CD}" type="parTrans" cxnId="{BE62ADED-E8DB-45AA-99B9-64CF99BFF84E}">
      <dgm:prSet/>
      <dgm:spPr/>
      <dgm:t>
        <a:bodyPr/>
        <a:lstStyle/>
        <a:p>
          <a:endParaRPr lang="el-GR"/>
        </a:p>
      </dgm:t>
    </dgm:pt>
    <dgm:pt modelId="{1B8E68BE-D1E6-44D3-82CF-B7F43747F063}" type="sibTrans" cxnId="{BE62ADED-E8DB-45AA-99B9-64CF99BFF84E}">
      <dgm:prSet/>
      <dgm:spPr/>
      <dgm:t>
        <a:bodyPr/>
        <a:lstStyle/>
        <a:p>
          <a:endParaRPr lang="el-GR"/>
        </a:p>
      </dgm:t>
    </dgm:pt>
    <dgm:pt modelId="{74B3E37F-97C9-40BD-858A-0EF2AB8E863C}">
      <dgm:prSet phldrT="[Text]" custT="1"/>
      <dgm:spPr>
        <a:solidFill>
          <a:schemeClr val="bg1">
            <a:lumMod val="85000"/>
            <a:alpha val="90000"/>
          </a:schemeClr>
        </a:solidFill>
      </dgm:spPr>
      <dgm:t>
        <a:bodyPr/>
        <a:lstStyle/>
        <a:p>
          <a:r>
            <a:rPr lang="el-GR" sz="1600" dirty="0" smtClean="0"/>
            <a:t>ΕΝΕΡΓΕΙΑ</a:t>
          </a:r>
          <a:endParaRPr lang="el-GR" sz="1600" dirty="0"/>
        </a:p>
      </dgm:t>
    </dgm:pt>
    <dgm:pt modelId="{A0414545-B890-47C5-8E52-3C424B13E5DC}" type="parTrans" cxnId="{4B28E733-DE50-41B7-ABD3-FC0F36FF0BA3}">
      <dgm:prSet/>
      <dgm:spPr/>
      <dgm:t>
        <a:bodyPr/>
        <a:lstStyle/>
        <a:p>
          <a:endParaRPr lang="el-GR"/>
        </a:p>
      </dgm:t>
    </dgm:pt>
    <dgm:pt modelId="{A17AA3C3-8742-4DEA-BB76-8FC05D93078F}" type="sibTrans" cxnId="{4B28E733-DE50-41B7-ABD3-FC0F36FF0BA3}">
      <dgm:prSet/>
      <dgm:spPr/>
      <dgm:t>
        <a:bodyPr/>
        <a:lstStyle/>
        <a:p>
          <a:endParaRPr lang="el-GR"/>
        </a:p>
      </dgm:t>
    </dgm:pt>
    <dgm:pt modelId="{70FB6A4D-B4DB-4E5D-AC28-0951076E54A7}">
      <dgm:prSet phldrT="[Text]"/>
      <dgm:spPr>
        <a:solidFill>
          <a:schemeClr val="bg1">
            <a:lumMod val="85000"/>
            <a:alpha val="90000"/>
          </a:schemeClr>
        </a:solidFill>
      </dgm:spPr>
      <dgm:t>
        <a:bodyPr/>
        <a:lstStyle/>
        <a:p>
          <a:endParaRPr lang="el-GR" sz="1100" dirty="0"/>
        </a:p>
      </dgm:t>
    </dgm:pt>
    <dgm:pt modelId="{4572FA3F-3CBC-42AE-98BF-1E0F0BE98055}" type="parTrans" cxnId="{C66B2B30-7181-48C1-A106-BB4FA409536E}">
      <dgm:prSet/>
      <dgm:spPr/>
      <dgm:t>
        <a:bodyPr/>
        <a:lstStyle/>
        <a:p>
          <a:endParaRPr lang="el-GR"/>
        </a:p>
      </dgm:t>
    </dgm:pt>
    <dgm:pt modelId="{0B89B359-015F-4516-8FD7-07535481AAA6}" type="sibTrans" cxnId="{C66B2B30-7181-48C1-A106-BB4FA409536E}">
      <dgm:prSet/>
      <dgm:spPr/>
      <dgm:t>
        <a:bodyPr/>
        <a:lstStyle/>
        <a:p>
          <a:endParaRPr lang="el-GR"/>
        </a:p>
      </dgm:t>
    </dgm:pt>
    <dgm:pt modelId="{7B364A03-E3B1-4AFA-B29F-085BBAEDB1EF}" type="pres">
      <dgm:prSet presAssocID="{9485ABCD-3433-43BC-8F52-BB1FB7DC8325}" presName="cycleMatrixDiagram" presStyleCnt="0">
        <dgm:presLayoutVars>
          <dgm:chMax val="1"/>
          <dgm:dir/>
          <dgm:animLvl val="lvl"/>
          <dgm:resizeHandles val="exact"/>
        </dgm:presLayoutVars>
      </dgm:prSet>
      <dgm:spPr/>
      <dgm:t>
        <a:bodyPr/>
        <a:lstStyle/>
        <a:p>
          <a:endParaRPr lang="el-GR"/>
        </a:p>
      </dgm:t>
    </dgm:pt>
    <dgm:pt modelId="{67BA49BB-5C12-492F-8F6E-809AB6385994}" type="pres">
      <dgm:prSet presAssocID="{9485ABCD-3433-43BC-8F52-BB1FB7DC8325}" presName="children" presStyleCnt="0"/>
      <dgm:spPr/>
    </dgm:pt>
    <dgm:pt modelId="{42145ED0-BC6E-4E0C-971E-42668E7F0CE2}" type="pres">
      <dgm:prSet presAssocID="{9485ABCD-3433-43BC-8F52-BB1FB7DC8325}" presName="child1group" presStyleCnt="0"/>
      <dgm:spPr/>
    </dgm:pt>
    <dgm:pt modelId="{6AC3B9F4-4757-48C9-BD77-D45E9F7D8942}" type="pres">
      <dgm:prSet presAssocID="{9485ABCD-3433-43BC-8F52-BB1FB7DC8325}" presName="child1" presStyleLbl="bgAcc1" presStyleIdx="0" presStyleCnt="4"/>
      <dgm:spPr/>
      <dgm:t>
        <a:bodyPr/>
        <a:lstStyle/>
        <a:p>
          <a:endParaRPr lang="el-GR"/>
        </a:p>
      </dgm:t>
    </dgm:pt>
    <dgm:pt modelId="{E8CF4C70-113D-4FC3-9567-F939FB4ED7DA}" type="pres">
      <dgm:prSet presAssocID="{9485ABCD-3433-43BC-8F52-BB1FB7DC8325}" presName="child1Text" presStyleLbl="bgAcc1" presStyleIdx="0" presStyleCnt="4">
        <dgm:presLayoutVars>
          <dgm:bulletEnabled val="1"/>
        </dgm:presLayoutVars>
      </dgm:prSet>
      <dgm:spPr/>
      <dgm:t>
        <a:bodyPr/>
        <a:lstStyle/>
        <a:p>
          <a:endParaRPr lang="el-GR"/>
        </a:p>
      </dgm:t>
    </dgm:pt>
    <dgm:pt modelId="{E40C59BC-59E5-4A00-9FF8-1DA1EC6BD139}" type="pres">
      <dgm:prSet presAssocID="{9485ABCD-3433-43BC-8F52-BB1FB7DC8325}" presName="child2group" presStyleCnt="0"/>
      <dgm:spPr/>
    </dgm:pt>
    <dgm:pt modelId="{995346DF-42C5-4FDF-B91D-9B1DFB80BEAA}" type="pres">
      <dgm:prSet presAssocID="{9485ABCD-3433-43BC-8F52-BB1FB7DC8325}" presName="child2" presStyleLbl="bgAcc1" presStyleIdx="1" presStyleCnt="4" custScaleX="127496" custScaleY="99999" custLinFactNeighborX="78002" custLinFactNeighborY="-52492"/>
      <dgm:spPr/>
      <dgm:t>
        <a:bodyPr/>
        <a:lstStyle/>
        <a:p>
          <a:endParaRPr lang="el-GR"/>
        </a:p>
      </dgm:t>
    </dgm:pt>
    <dgm:pt modelId="{20F6C8D1-4218-45D0-AE18-EFD1BB045F0D}" type="pres">
      <dgm:prSet presAssocID="{9485ABCD-3433-43BC-8F52-BB1FB7DC8325}" presName="child2Text" presStyleLbl="bgAcc1" presStyleIdx="1" presStyleCnt="4">
        <dgm:presLayoutVars>
          <dgm:bulletEnabled val="1"/>
        </dgm:presLayoutVars>
      </dgm:prSet>
      <dgm:spPr/>
      <dgm:t>
        <a:bodyPr/>
        <a:lstStyle/>
        <a:p>
          <a:endParaRPr lang="el-GR"/>
        </a:p>
      </dgm:t>
    </dgm:pt>
    <dgm:pt modelId="{207A6D3D-6146-42DB-BC32-5404E66A1A1A}" type="pres">
      <dgm:prSet presAssocID="{9485ABCD-3433-43BC-8F52-BB1FB7DC8325}" presName="child3group" presStyleCnt="0"/>
      <dgm:spPr/>
    </dgm:pt>
    <dgm:pt modelId="{6F7F3101-B197-4BDC-9F57-9F18A48C0C8F}" type="pres">
      <dgm:prSet presAssocID="{9485ABCD-3433-43BC-8F52-BB1FB7DC8325}" presName="child3" presStyleLbl="bgAcc1" presStyleIdx="2" presStyleCnt="4" custLinFactNeighborX="21796" custLinFactNeighborY="9668"/>
      <dgm:spPr/>
      <dgm:t>
        <a:bodyPr/>
        <a:lstStyle/>
        <a:p>
          <a:endParaRPr lang="el-GR"/>
        </a:p>
      </dgm:t>
    </dgm:pt>
    <dgm:pt modelId="{2DEB60F9-02EA-4B92-BCFC-F283389790E7}" type="pres">
      <dgm:prSet presAssocID="{9485ABCD-3433-43BC-8F52-BB1FB7DC8325}" presName="child3Text" presStyleLbl="bgAcc1" presStyleIdx="2" presStyleCnt="4">
        <dgm:presLayoutVars>
          <dgm:bulletEnabled val="1"/>
        </dgm:presLayoutVars>
      </dgm:prSet>
      <dgm:spPr/>
      <dgm:t>
        <a:bodyPr/>
        <a:lstStyle/>
        <a:p>
          <a:endParaRPr lang="el-GR"/>
        </a:p>
      </dgm:t>
    </dgm:pt>
    <dgm:pt modelId="{BC7FFCFA-56E1-47CF-93BA-C2876AA7F38C}" type="pres">
      <dgm:prSet presAssocID="{9485ABCD-3433-43BC-8F52-BB1FB7DC8325}" presName="child4group" presStyleCnt="0"/>
      <dgm:spPr/>
    </dgm:pt>
    <dgm:pt modelId="{BB50ABD4-C168-4EC8-B24F-5EC11A4AF0AE}" type="pres">
      <dgm:prSet presAssocID="{9485ABCD-3433-43BC-8F52-BB1FB7DC8325}" presName="child4" presStyleLbl="bgAcc1" presStyleIdx="3" presStyleCnt="4" custLinFactNeighborX="-21673" custLinFactNeighborY="-17798"/>
      <dgm:spPr/>
      <dgm:t>
        <a:bodyPr/>
        <a:lstStyle/>
        <a:p>
          <a:endParaRPr lang="el-GR"/>
        </a:p>
      </dgm:t>
    </dgm:pt>
    <dgm:pt modelId="{225E9936-73B2-48FC-8FA7-7550E3907F74}" type="pres">
      <dgm:prSet presAssocID="{9485ABCD-3433-43BC-8F52-BB1FB7DC8325}" presName="child4Text" presStyleLbl="bgAcc1" presStyleIdx="3" presStyleCnt="4">
        <dgm:presLayoutVars>
          <dgm:bulletEnabled val="1"/>
        </dgm:presLayoutVars>
      </dgm:prSet>
      <dgm:spPr/>
      <dgm:t>
        <a:bodyPr/>
        <a:lstStyle/>
        <a:p>
          <a:endParaRPr lang="el-GR"/>
        </a:p>
      </dgm:t>
    </dgm:pt>
    <dgm:pt modelId="{5F90C577-87B0-4F39-941D-592A451C0DE2}" type="pres">
      <dgm:prSet presAssocID="{9485ABCD-3433-43BC-8F52-BB1FB7DC8325}" presName="childPlaceholder" presStyleCnt="0"/>
      <dgm:spPr/>
    </dgm:pt>
    <dgm:pt modelId="{62546EAA-0CEF-44D8-BCE9-A6D7BDCD2878}" type="pres">
      <dgm:prSet presAssocID="{9485ABCD-3433-43BC-8F52-BB1FB7DC8325}" presName="circle" presStyleCnt="0"/>
      <dgm:spPr/>
    </dgm:pt>
    <dgm:pt modelId="{0AF040E0-3F96-4D79-ACB2-E0B70061F1E9}" type="pres">
      <dgm:prSet presAssocID="{9485ABCD-3433-43BC-8F52-BB1FB7DC8325}" presName="quadrant1" presStyleLbl="node1" presStyleIdx="0" presStyleCnt="4">
        <dgm:presLayoutVars>
          <dgm:chMax val="1"/>
          <dgm:bulletEnabled val="1"/>
        </dgm:presLayoutVars>
      </dgm:prSet>
      <dgm:spPr/>
      <dgm:t>
        <a:bodyPr/>
        <a:lstStyle/>
        <a:p>
          <a:endParaRPr lang="el-GR"/>
        </a:p>
      </dgm:t>
    </dgm:pt>
    <dgm:pt modelId="{1BB9C1AF-A4A7-491E-9C90-2048BDCB1130}" type="pres">
      <dgm:prSet presAssocID="{9485ABCD-3433-43BC-8F52-BB1FB7DC8325}" presName="quadrant2" presStyleLbl="node1" presStyleIdx="1" presStyleCnt="4">
        <dgm:presLayoutVars>
          <dgm:chMax val="1"/>
          <dgm:bulletEnabled val="1"/>
        </dgm:presLayoutVars>
      </dgm:prSet>
      <dgm:spPr/>
      <dgm:t>
        <a:bodyPr/>
        <a:lstStyle/>
        <a:p>
          <a:endParaRPr lang="el-GR"/>
        </a:p>
      </dgm:t>
    </dgm:pt>
    <dgm:pt modelId="{F5F3C384-1D21-49BF-97DE-67A53FA72A8C}" type="pres">
      <dgm:prSet presAssocID="{9485ABCD-3433-43BC-8F52-BB1FB7DC8325}" presName="quadrant3" presStyleLbl="node1" presStyleIdx="2" presStyleCnt="4">
        <dgm:presLayoutVars>
          <dgm:chMax val="1"/>
          <dgm:bulletEnabled val="1"/>
        </dgm:presLayoutVars>
      </dgm:prSet>
      <dgm:spPr/>
      <dgm:t>
        <a:bodyPr/>
        <a:lstStyle/>
        <a:p>
          <a:endParaRPr lang="el-GR"/>
        </a:p>
      </dgm:t>
    </dgm:pt>
    <dgm:pt modelId="{9F23DA33-2C81-4E33-B2C8-7ED09486908C}" type="pres">
      <dgm:prSet presAssocID="{9485ABCD-3433-43BC-8F52-BB1FB7DC8325}" presName="quadrant4" presStyleLbl="node1" presStyleIdx="3" presStyleCnt="4">
        <dgm:presLayoutVars>
          <dgm:chMax val="1"/>
          <dgm:bulletEnabled val="1"/>
        </dgm:presLayoutVars>
      </dgm:prSet>
      <dgm:spPr/>
      <dgm:t>
        <a:bodyPr/>
        <a:lstStyle/>
        <a:p>
          <a:endParaRPr lang="el-GR"/>
        </a:p>
      </dgm:t>
    </dgm:pt>
    <dgm:pt modelId="{946B7189-B807-4299-8928-AC4685D89881}" type="pres">
      <dgm:prSet presAssocID="{9485ABCD-3433-43BC-8F52-BB1FB7DC8325}" presName="quadrantPlaceholder" presStyleCnt="0"/>
      <dgm:spPr/>
    </dgm:pt>
    <dgm:pt modelId="{EF6F4B7A-3077-4120-8843-5507033F2050}" type="pres">
      <dgm:prSet presAssocID="{9485ABCD-3433-43BC-8F52-BB1FB7DC8325}" presName="center1" presStyleLbl="fgShp" presStyleIdx="0" presStyleCnt="2"/>
      <dgm:spPr/>
    </dgm:pt>
    <dgm:pt modelId="{42DF0811-EDDF-4239-AA7B-C2092CDB11C9}" type="pres">
      <dgm:prSet presAssocID="{9485ABCD-3433-43BC-8F52-BB1FB7DC8325}" presName="center2" presStyleLbl="fgShp" presStyleIdx="1" presStyleCnt="2"/>
      <dgm:spPr/>
    </dgm:pt>
  </dgm:ptLst>
  <dgm:cxnLst>
    <dgm:cxn modelId="{BD6AC133-4241-490E-86A7-023632922688}" srcId="{6BA6E55D-B41D-4A60-8B1D-B680183689A6}" destId="{6B268BDB-CDA5-48A6-9BC8-EC9D0516307B}" srcOrd="0" destOrd="0" parTransId="{C0D58605-6BEA-444F-8FDF-E55F75A015F2}" sibTransId="{E197B963-F0DF-4BF3-BC25-6ACEFAA2A32D}"/>
    <dgm:cxn modelId="{5BFA2AEA-2746-4D57-9550-E872CC40AF8B}" type="presOf" srcId="{FD0FA4BC-17C5-4C6C-AFED-C68283668467}" destId="{2DEB60F9-02EA-4B92-BCFC-F283389790E7}" srcOrd="1" destOrd="0" presId="urn:microsoft.com/office/officeart/2005/8/layout/cycle4"/>
    <dgm:cxn modelId="{D154AED8-5BD3-489C-9D4D-236F19378B05}" type="presOf" srcId="{6B268BDB-CDA5-48A6-9BC8-EC9D0516307B}" destId="{6AC3B9F4-4757-48C9-BD77-D45E9F7D8942}" srcOrd="0" destOrd="0" presId="urn:microsoft.com/office/officeart/2005/8/layout/cycle4"/>
    <dgm:cxn modelId="{CE97F06D-F6B6-4C28-8E09-1B9C5DA76484}" type="presOf" srcId="{6D609B8C-39D4-4706-A849-644B4EC57133}" destId="{F5F3C384-1D21-49BF-97DE-67A53FA72A8C}" srcOrd="0" destOrd="0" presId="urn:microsoft.com/office/officeart/2005/8/layout/cycle4"/>
    <dgm:cxn modelId="{C1DE0C5A-0109-46C1-A254-186236241AF1}" srcId="{9485ABCD-3433-43BC-8F52-BB1FB7DC8325}" destId="{6BA6E55D-B41D-4A60-8B1D-B680183689A6}" srcOrd="0" destOrd="0" parTransId="{AD395FB0-8C45-47DD-948A-C670F6E7919E}" sibTransId="{BD0B78C5-3777-4CF3-A7AD-E5F43CBFA2AB}"/>
    <dgm:cxn modelId="{C86D786F-2782-44B5-893C-22A8A316CDF7}" type="presOf" srcId="{CB827D0D-BFFB-4000-A94D-464CEC24C738}" destId="{1BB9C1AF-A4A7-491E-9C90-2048BDCB1130}" srcOrd="0" destOrd="0" presId="urn:microsoft.com/office/officeart/2005/8/layout/cycle4"/>
    <dgm:cxn modelId="{08DA6E46-F37F-497C-937F-7BC172C95ED1}" srcId="{6D609B8C-39D4-4706-A849-644B4EC57133}" destId="{FD0FA4BC-17C5-4C6C-AFED-C68283668467}" srcOrd="0" destOrd="0" parTransId="{B96B9AFB-7970-414B-A0A0-3065E6B400C2}" sibTransId="{A54F9305-CDB8-4DC9-8835-FC8FDCF86AB6}"/>
    <dgm:cxn modelId="{B27F44D1-B9F0-46D1-BF07-3C6543B2BB70}" srcId="{9485ABCD-3433-43BC-8F52-BB1FB7DC8325}" destId="{6D609B8C-39D4-4706-A849-644B4EC57133}" srcOrd="2" destOrd="0" parTransId="{8055DD87-C7C1-4108-8AD2-9E5605852296}" sibTransId="{6B308358-621C-4951-9D60-E8102EB9D4CA}"/>
    <dgm:cxn modelId="{C66B2B30-7181-48C1-A106-BB4FA409536E}" srcId="{6B268BDB-CDA5-48A6-9BC8-EC9D0516307B}" destId="{70FB6A4D-B4DB-4E5D-AC28-0951076E54A7}" srcOrd="0" destOrd="0" parTransId="{4572FA3F-3CBC-42AE-98BF-1E0F0BE98055}" sibTransId="{0B89B359-015F-4516-8FD7-07535481AAA6}"/>
    <dgm:cxn modelId="{715BBD4F-E9A6-45A4-8A96-276DFF18680E}" type="presOf" srcId="{FD0FA4BC-17C5-4C6C-AFED-C68283668467}" destId="{6F7F3101-B197-4BDC-9F57-9F18A48C0C8F}" srcOrd="0" destOrd="0" presId="urn:microsoft.com/office/officeart/2005/8/layout/cycle4"/>
    <dgm:cxn modelId="{7DC4C612-3B07-4211-840F-DDC0A612CC06}" type="presOf" srcId="{6BA6E55D-B41D-4A60-8B1D-B680183689A6}" destId="{0AF040E0-3F96-4D79-ACB2-E0B70061F1E9}" srcOrd="0" destOrd="0" presId="urn:microsoft.com/office/officeart/2005/8/layout/cycle4"/>
    <dgm:cxn modelId="{B07F3E01-3CD4-4B62-A639-C625743DB4AA}" type="presOf" srcId="{DA573840-47A2-4AA1-96F7-76F089D54395}" destId="{9F23DA33-2C81-4E33-B2C8-7ED09486908C}" srcOrd="0" destOrd="0" presId="urn:microsoft.com/office/officeart/2005/8/layout/cycle4"/>
    <dgm:cxn modelId="{FFD888D9-59C2-4225-AE73-8BD6C620BD91}" type="presOf" srcId="{74B3E37F-97C9-40BD-858A-0EF2AB8E863C}" destId="{BB50ABD4-C168-4EC8-B24F-5EC11A4AF0AE}" srcOrd="0" destOrd="0" presId="urn:microsoft.com/office/officeart/2005/8/layout/cycle4"/>
    <dgm:cxn modelId="{49A96196-9369-4E6F-9071-AC866F57792C}" srcId="{CB827D0D-BFFB-4000-A94D-464CEC24C738}" destId="{13E2B731-B413-42A1-8240-CB0E52DD026D}" srcOrd="0" destOrd="0" parTransId="{4E7056D0-DBE7-40FB-B9AB-31C92F71AFE3}" sibTransId="{01F43741-B81B-446C-B523-F5297F19B513}"/>
    <dgm:cxn modelId="{B47BAA0C-688F-4210-ACBA-EA1BB22BA4AE}" srcId="{9485ABCD-3433-43BC-8F52-BB1FB7DC8325}" destId="{CB827D0D-BFFB-4000-A94D-464CEC24C738}" srcOrd="1" destOrd="0" parTransId="{C3CF6119-D437-4BED-BD01-78DD9488E31A}" sibTransId="{213F1895-9312-4118-A3CD-4DE35D38C529}"/>
    <dgm:cxn modelId="{84AF6820-D9C0-4823-A2FE-286974535BF4}" type="presOf" srcId="{6B268BDB-CDA5-48A6-9BC8-EC9D0516307B}" destId="{E8CF4C70-113D-4FC3-9567-F939FB4ED7DA}" srcOrd="1" destOrd="0" presId="urn:microsoft.com/office/officeart/2005/8/layout/cycle4"/>
    <dgm:cxn modelId="{EB9E2906-792C-4937-AA43-2EB1D9FBD0B7}" type="presOf" srcId="{9485ABCD-3433-43BC-8F52-BB1FB7DC8325}" destId="{7B364A03-E3B1-4AFA-B29F-085BBAEDB1EF}" srcOrd="0" destOrd="0" presId="urn:microsoft.com/office/officeart/2005/8/layout/cycle4"/>
    <dgm:cxn modelId="{2BEAF89A-6A47-4C93-9342-B0D5101DD7D4}" type="presOf" srcId="{70FB6A4D-B4DB-4E5D-AC28-0951076E54A7}" destId="{6AC3B9F4-4757-48C9-BD77-D45E9F7D8942}" srcOrd="0" destOrd="1" presId="urn:microsoft.com/office/officeart/2005/8/layout/cycle4"/>
    <dgm:cxn modelId="{7D929969-FCD6-4FDF-894C-F0CDBBC1CFFB}" type="presOf" srcId="{74B3E37F-97C9-40BD-858A-0EF2AB8E863C}" destId="{225E9936-73B2-48FC-8FA7-7550E3907F74}" srcOrd="1" destOrd="0" presId="urn:microsoft.com/office/officeart/2005/8/layout/cycle4"/>
    <dgm:cxn modelId="{BE6B3F0C-72FD-4497-B2CB-CB97C934352D}" type="presOf" srcId="{70FB6A4D-B4DB-4E5D-AC28-0951076E54A7}" destId="{E8CF4C70-113D-4FC3-9567-F939FB4ED7DA}" srcOrd="1" destOrd="1" presId="urn:microsoft.com/office/officeart/2005/8/layout/cycle4"/>
    <dgm:cxn modelId="{BE62ADED-E8DB-45AA-99B9-64CF99BFF84E}" srcId="{9485ABCD-3433-43BC-8F52-BB1FB7DC8325}" destId="{DA573840-47A2-4AA1-96F7-76F089D54395}" srcOrd="3" destOrd="0" parTransId="{99C1F9AF-EF78-46F9-90D2-870A3BB304CD}" sibTransId="{1B8E68BE-D1E6-44D3-82CF-B7F43747F063}"/>
    <dgm:cxn modelId="{4B28E733-DE50-41B7-ABD3-FC0F36FF0BA3}" srcId="{DA573840-47A2-4AA1-96F7-76F089D54395}" destId="{74B3E37F-97C9-40BD-858A-0EF2AB8E863C}" srcOrd="0" destOrd="0" parTransId="{A0414545-B890-47C5-8E52-3C424B13E5DC}" sibTransId="{A17AA3C3-8742-4DEA-BB76-8FC05D93078F}"/>
    <dgm:cxn modelId="{7ACFD749-64A9-4C1C-9B23-EE78E25CF2D3}" type="presOf" srcId="{13E2B731-B413-42A1-8240-CB0E52DD026D}" destId="{20F6C8D1-4218-45D0-AE18-EFD1BB045F0D}" srcOrd="1" destOrd="0" presId="urn:microsoft.com/office/officeart/2005/8/layout/cycle4"/>
    <dgm:cxn modelId="{F8100C88-553E-47A0-99A7-AA536962AE36}" type="presOf" srcId="{13E2B731-B413-42A1-8240-CB0E52DD026D}" destId="{995346DF-42C5-4FDF-B91D-9B1DFB80BEAA}" srcOrd="0" destOrd="0" presId="urn:microsoft.com/office/officeart/2005/8/layout/cycle4"/>
    <dgm:cxn modelId="{8BFDB0B0-5F7E-4371-BAEA-9DE1D26E588E}" type="presParOf" srcId="{7B364A03-E3B1-4AFA-B29F-085BBAEDB1EF}" destId="{67BA49BB-5C12-492F-8F6E-809AB6385994}" srcOrd="0" destOrd="0" presId="urn:microsoft.com/office/officeart/2005/8/layout/cycle4"/>
    <dgm:cxn modelId="{52BAA2B6-01F1-4FC0-962B-26EF5DD146CD}" type="presParOf" srcId="{67BA49BB-5C12-492F-8F6E-809AB6385994}" destId="{42145ED0-BC6E-4E0C-971E-42668E7F0CE2}" srcOrd="0" destOrd="0" presId="urn:microsoft.com/office/officeart/2005/8/layout/cycle4"/>
    <dgm:cxn modelId="{58E7F7C9-E1E5-423C-A86A-265102E5A976}" type="presParOf" srcId="{42145ED0-BC6E-4E0C-971E-42668E7F0CE2}" destId="{6AC3B9F4-4757-48C9-BD77-D45E9F7D8942}" srcOrd="0" destOrd="0" presId="urn:microsoft.com/office/officeart/2005/8/layout/cycle4"/>
    <dgm:cxn modelId="{6218D12C-CF56-40E4-82A6-2E7DB971E9E6}" type="presParOf" srcId="{42145ED0-BC6E-4E0C-971E-42668E7F0CE2}" destId="{E8CF4C70-113D-4FC3-9567-F939FB4ED7DA}" srcOrd="1" destOrd="0" presId="urn:microsoft.com/office/officeart/2005/8/layout/cycle4"/>
    <dgm:cxn modelId="{E2681F14-3376-4266-A9BD-6259E31EDD45}" type="presParOf" srcId="{67BA49BB-5C12-492F-8F6E-809AB6385994}" destId="{E40C59BC-59E5-4A00-9FF8-1DA1EC6BD139}" srcOrd="1" destOrd="0" presId="urn:microsoft.com/office/officeart/2005/8/layout/cycle4"/>
    <dgm:cxn modelId="{3A76286A-9D62-4352-AEC6-2EAC7EB00112}" type="presParOf" srcId="{E40C59BC-59E5-4A00-9FF8-1DA1EC6BD139}" destId="{995346DF-42C5-4FDF-B91D-9B1DFB80BEAA}" srcOrd="0" destOrd="0" presId="urn:microsoft.com/office/officeart/2005/8/layout/cycle4"/>
    <dgm:cxn modelId="{C5864C23-0E93-497D-A2A4-A8D27168A052}" type="presParOf" srcId="{E40C59BC-59E5-4A00-9FF8-1DA1EC6BD139}" destId="{20F6C8D1-4218-45D0-AE18-EFD1BB045F0D}" srcOrd="1" destOrd="0" presId="urn:microsoft.com/office/officeart/2005/8/layout/cycle4"/>
    <dgm:cxn modelId="{18FA8BCA-AA48-4DA9-ACE9-5A0EA4B807A0}" type="presParOf" srcId="{67BA49BB-5C12-492F-8F6E-809AB6385994}" destId="{207A6D3D-6146-42DB-BC32-5404E66A1A1A}" srcOrd="2" destOrd="0" presId="urn:microsoft.com/office/officeart/2005/8/layout/cycle4"/>
    <dgm:cxn modelId="{DDB62997-1F66-4B08-A039-B1EA61D4B714}" type="presParOf" srcId="{207A6D3D-6146-42DB-BC32-5404E66A1A1A}" destId="{6F7F3101-B197-4BDC-9F57-9F18A48C0C8F}" srcOrd="0" destOrd="0" presId="urn:microsoft.com/office/officeart/2005/8/layout/cycle4"/>
    <dgm:cxn modelId="{CF82728C-0FC0-4FDD-9064-C9ED06521664}" type="presParOf" srcId="{207A6D3D-6146-42DB-BC32-5404E66A1A1A}" destId="{2DEB60F9-02EA-4B92-BCFC-F283389790E7}" srcOrd="1" destOrd="0" presId="urn:microsoft.com/office/officeart/2005/8/layout/cycle4"/>
    <dgm:cxn modelId="{25FCC21F-65B7-4FDE-B5B1-79E783F81AFF}" type="presParOf" srcId="{67BA49BB-5C12-492F-8F6E-809AB6385994}" destId="{BC7FFCFA-56E1-47CF-93BA-C2876AA7F38C}" srcOrd="3" destOrd="0" presId="urn:microsoft.com/office/officeart/2005/8/layout/cycle4"/>
    <dgm:cxn modelId="{EE777F0A-69E3-4FBF-A65B-5CD447ED029B}" type="presParOf" srcId="{BC7FFCFA-56E1-47CF-93BA-C2876AA7F38C}" destId="{BB50ABD4-C168-4EC8-B24F-5EC11A4AF0AE}" srcOrd="0" destOrd="0" presId="urn:microsoft.com/office/officeart/2005/8/layout/cycle4"/>
    <dgm:cxn modelId="{B5B2496A-8761-4423-81C2-F1F918E1240B}" type="presParOf" srcId="{BC7FFCFA-56E1-47CF-93BA-C2876AA7F38C}" destId="{225E9936-73B2-48FC-8FA7-7550E3907F74}" srcOrd="1" destOrd="0" presId="urn:microsoft.com/office/officeart/2005/8/layout/cycle4"/>
    <dgm:cxn modelId="{C28EFBB0-2CA5-4F26-B02D-988796D272E3}" type="presParOf" srcId="{67BA49BB-5C12-492F-8F6E-809AB6385994}" destId="{5F90C577-87B0-4F39-941D-592A451C0DE2}" srcOrd="4" destOrd="0" presId="urn:microsoft.com/office/officeart/2005/8/layout/cycle4"/>
    <dgm:cxn modelId="{706263A8-B23A-425D-88F9-6072BE1D2A0C}" type="presParOf" srcId="{7B364A03-E3B1-4AFA-B29F-085BBAEDB1EF}" destId="{62546EAA-0CEF-44D8-BCE9-A6D7BDCD2878}" srcOrd="1" destOrd="0" presId="urn:microsoft.com/office/officeart/2005/8/layout/cycle4"/>
    <dgm:cxn modelId="{45D5CCA8-7AF3-4A2C-A78B-B5E935387132}" type="presParOf" srcId="{62546EAA-0CEF-44D8-BCE9-A6D7BDCD2878}" destId="{0AF040E0-3F96-4D79-ACB2-E0B70061F1E9}" srcOrd="0" destOrd="0" presId="urn:microsoft.com/office/officeart/2005/8/layout/cycle4"/>
    <dgm:cxn modelId="{F0B26D43-3C30-4DB3-9FE9-4B5DB00BAB9E}" type="presParOf" srcId="{62546EAA-0CEF-44D8-BCE9-A6D7BDCD2878}" destId="{1BB9C1AF-A4A7-491E-9C90-2048BDCB1130}" srcOrd="1" destOrd="0" presId="urn:microsoft.com/office/officeart/2005/8/layout/cycle4"/>
    <dgm:cxn modelId="{5CE863B8-C9EF-4930-A60E-E9E0B9DC5E6F}" type="presParOf" srcId="{62546EAA-0CEF-44D8-BCE9-A6D7BDCD2878}" destId="{F5F3C384-1D21-49BF-97DE-67A53FA72A8C}" srcOrd="2" destOrd="0" presId="urn:microsoft.com/office/officeart/2005/8/layout/cycle4"/>
    <dgm:cxn modelId="{B6F01100-6059-4291-A7EB-A5A1002C84FB}" type="presParOf" srcId="{62546EAA-0CEF-44D8-BCE9-A6D7BDCD2878}" destId="{9F23DA33-2C81-4E33-B2C8-7ED09486908C}" srcOrd="3" destOrd="0" presId="urn:microsoft.com/office/officeart/2005/8/layout/cycle4"/>
    <dgm:cxn modelId="{E2B2C5A3-9823-4744-895F-3ED3F0215999}" type="presParOf" srcId="{62546EAA-0CEF-44D8-BCE9-A6D7BDCD2878}" destId="{946B7189-B807-4299-8928-AC4685D89881}" srcOrd="4" destOrd="0" presId="urn:microsoft.com/office/officeart/2005/8/layout/cycle4"/>
    <dgm:cxn modelId="{142943EE-CE29-4998-86DC-FEA100B6DE83}" type="presParOf" srcId="{7B364A03-E3B1-4AFA-B29F-085BBAEDB1EF}" destId="{EF6F4B7A-3077-4120-8843-5507033F2050}" srcOrd="2" destOrd="0" presId="urn:microsoft.com/office/officeart/2005/8/layout/cycle4"/>
    <dgm:cxn modelId="{2E594601-4D71-4448-8AB0-F95012818B4F}" type="presParOf" srcId="{7B364A03-E3B1-4AFA-B29F-085BBAEDB1EF}" destId="{42DF0811-EDDF-4239-AA7B-C2092CDB11C9}" srcOrd="3" destOrd="0" presId="urn:microsoft.com/office/officeart/2005/8/layout/cycle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3227ABD-EAF2-4C79-A473-8CE324A96735}">
      <dsp:nvSpPr>
        <dsp:cNvPr id="0" name=""/>
        <dsp:cNvSpPr/>
      </dsp:nvSpPr>
      <dsp:spPr>
        <a:xfrm rot="1257574">
          <a:off x="2915555" y="3119353"/>
          <a:ext cx="1809772" cy="64423"/>
        </a:xfrm>
        <a:custGeom>
          <a:avLst/>
          <a:gdLst/>
          <a:ahLst/>
          <a:cxnLst/>
          <a:rect l="0" t="0" r="0" b="0"/>
          <a:pathLst>
            <a:path>
              <a:moveTo>
                <a:pt x="0" y="32211"/>
              </a:moveTo>
              <a:lnTo>
                <a:pt x="1809772" y="32211"/>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A2C273F-DC72-42D8-8E7E-BC8A35B521D4}">
      <dsp:nvSpPr>
        <dsp:cNvPr id="0" name=""/>
        <dsp:cNvSpPr/>
      </dsp:nvSpPr>
      <dsp:spPr>
        <a:xfrm rot="20162052">
          <a:off x="2908322" y="1598628"/>
          <a:ext cx="1556780" cy="64423"/>
        </a:xfrm>
        <a:custGeom>
          <a:avLst/>
          <a:gdLst/>
          <a:ahLst/>
          <a:cxnLst/>
          <a:rect l="0" t="0" r="0" b="0"/>
          <a:pathLst>
            <a:path>
              <a:moveTo>
                <a:pt x="0" y="32211"/>
              </a:moveTo>
              <a:lnTo>
                <a:pt x="1556780" y="32211"/>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511C39E-B451-4E09-ACD4-BC22B91149F0}">
      <dsp:nvSpPr>
        <dsp:cNvPr id="0" name=""/>
        <dsp:cNvSpPr/>
      </dsp:nvSpPr>
      <dsp:spPr>
        <a:xfrm>
          <a:off x="232029" y="889001"/>
          <a:ext cx="3674034" cy="3041142"/>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9A298D3-EF42-463C-B4E8-1F02EE6A52CE}">
      <dsp:nvSpPr>
        <dsp:cNvPr id="0" name=""/>
        <dsp:cNvSpPr/>
      </dsp:nvSpPr>
      <dsp:spPr>
        <a:xfrm>
          <a:off x="4319341" y="31736"/>
          <a:ext cx="1824685" cy="1824685"/>
        </a:xfrm>
        <a:prstGeom prst="ellipse">
          <a:avLst/>
        </a:prstGeom>
        <a:solidFill>
          <a:schemeClr val="accent5">
            <a:hueOff val="-4586983"/>
            <a:satOff val="22089"/>
            <a:lumOff val="-2127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l-GR" sz="1400" b="1" kern="1200" dirty="0" smtClean="0"/>
            <a:t>Εθνικό/Διεθνές επίπεδο</a:t>
          </a:r>
          <a:endParaRPr lang="en-US" sz="1400" b="1" kern="1200" dirty="0" smtClean="0"/>
        </a:p>
      </dsp:txBody>
      <dsp:txXfrm>
        <a:off x="4319341" y="31736"/>
        <a:ext cx="1824685" cy="1824685"/>
      </dsp:txXfrm>
    </dsp:sp>
    <dsp:sp modelId="{E56F5918-08C1-4B59-85E1-58AEB8DB9DA0}">
      <dsp:nvSpPr>
        <dsp:cNvPr id="0" name=""/>
        <dsp:cNvSpPr/>
      </dsp:nvSpPr>
      <dsp:spPr>
        <a:xfrm>
          <a:off x="4605087" y="2889261"/>
          <a:ext cx="1824685" cy="1824685"/>
        </a:xfrm>
        <a:prstGeom prst="ellipse">
          <a:avLst/>
        </a:prstGeom>
        <a:solidFill>
          <a:schemeClr val="accent5">
            <a:hueOff val="-9173966"/>
            <a:satOff val="44178"/>
            <a:lumOff val="-4255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l-GR" sz="1400" b="1" kern="1200" dirty="0" smtClean="0"/>
            <a:t>Περιφερειακό επίπεδο</a:t>
          </a:r>
          <a:endParaRPr lang="en-US" sz="1400" b="1" kern="1200" dirty="0" smtClean="0"/>
        </a:p>
      </dsp:txBody>
      <dsp:txXfrm>
        <a:off x="4605087" y="2889261"/>
        <a:ext cx="1824685" cy="1824685"/>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16C053B-462E-4109-AD3F-F342E0245056}">
      <dsp:nvSpPr>
        <dsp:cNvPr id="0" name=""/>
        <dsp:cNvSpPr/>
      </dsp:nvSpPr>
      <dsp:spPr>
        <a:xfrm>
          <a:off x="0" y="1067478"/>
          <a:ext cx="7572428" cy="151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BD7474B-8658-4AB8-9EFB-64B7A8F964DE}">
      <dsp:nvSpPr>
        <dsp:cNvPr id="0" name=""/>
        <dsp:cNvSpPr/>
      </dsp:nvSpPr>
      <dsp:spPr>
        <a:xfrm>
          <a:off x="377881" y="48485"/>
          <a:ext cx="7192702" cy="1107552"/>
        </a:xfrm>
        <a:prstGeom prst="round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0354" tIns="0" rIns="200354" bIns="0" numCol="1" spcCol="1270" anchor="ctr" anchorCtr="0">
          <a:noAutofit/>
        </a:bodyPr>
        <a:lstStyle/>
        <a:p>
          <a:pPr lvl="0" algn="l" defTabSz="889000">
            <a:lnSpc>
              <a:spcPct val="90000"/>
            </a:lnSpc>
            <a:spcBef>
              <a:spcPct val="0"/>
            </a:spcBef>
            <a:spcAft>
              <a:spcPct val="35000"/>
            </a:spcAft>
          </a:pPr>
          <a:r>
            <a:rPr lang="el-GR" sz="2000" kern="1200" dirty="0" smtClean="0"/>
            <a:t>Δημιουργία ή/και υποστήριξη άριστου επιστημονικού δυναμικού σε επιλεγμένους </a:t>
          </a:r>
          <a:r>
            <a:rPr lang="el-GR" sz="2000" kern="1200" dirty="0" err="1" smtClean="0"/>
            <a:t>τομεις</a:t>
          </a:r>
          <a:endParaRPr lang="el-GR" sz="2000" kern="1200" dirty="0"/>
        </a:p>
      </dsp:txBody>
      <dsp:txXfrm>
        <a:off x="377881" y="48485"/>
        <a:ext cx="7192702" cy="1107552"/>
      </dsp:txXfrm>
    </dsp:sp>
    <dsp:sp modelId="{9AE86DC4-795D-4EB0-895C-7CD8A5819693}">
      <dsp:nvSpPr>
        <dsp:cNvPr id="0" name=""/>
        <dsp:cNvSpPr/>
      </dsp:nvSpPr>
      <dsp:spPr>
        <a:xfrm>
          <a:off x="0" y="2420271"/>
          <a:ext cx="7572428" cy="151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9250F98-20D8-44DB-8237-B2E161187F9D}">
      <dsp:nvSpPr>
        <dsp:cNvPr id="0" name=""/>
        <dsp:cNvSpPr/>
      </dsp:nvSpPr>
      <dsp:spPr>
        <a:xfrm>
          <a:off x="377881" y="1251078"/>
          <a:ext cx="7192755" cy="1257753"/>
        </a:xfrm>
        <a:prstGeom prst="roundRect">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0354" tIns="0" rIns="200354" bIns="0" numCol="1" spcCol="1270" anchor="ctr" anchorCtr="0">
          <a:noAutofit/>
        </a:bodyPr>
        <a:lstStyle/>
        <a:p>
          <a:pPr lvl="0" algn="l" defTabSz="889000">
            <a:lnSpc>
              <a:spcPct val="90000"/>
            </a:lnSpc>
            <a:spcBef>
              <a:spcPct val="0"/>
            </a:spcBef>
            <a:spcAft>
              <a:spcPct val="35000"/>
            </a:spcAft>
          </a:pPr>
          <a:r>
            <a:rPr lang="el-GR" sz="2000" b="0" kern="1200" dirty="0" smtClean="0"/>
            <a:t>Αναχαίτιση του μεταναστευτικού ρεύματος επιστημόνων, κυρίως νέων (‘</a:t>
          </a:r>
          <a:r>
            <a:rPr lang="en-US" sz="2000" b="0" kern="1200" dirty="0" smtClean="0"/>
            <a:t>brain drain</a:t>
          </a:r>
          <a:r>
            <a:rPr lang="el-GR" sz="2000" b="0" kern="1200" dirty="0" smtClean="0"/>
            <a:t>’)</a:t>
          </a:r>
          <a:endParaRPr lang="el-GR" sz="2000" kern="1200" dirty="0"/>
        </a:p>
      </dsp:txBody>
      <dsp:txXfrm>
        <a:off x="377881" y="1251078"/>
        <a:ext cx="7192755" cy="1257753"/>
      </dsp:txXfrm>
    </dsp:sp>
    <dsp:sp modelId="{5F353C55-8D10-42B2-BDDB-305CA6196E29}">
      <dsp:nvSpPr>
        <dsp:cNvPr id="0" name=""/>
        <dsp:cNvSpPr/>
      </dsp:nvSpPr>
      <dsp:spPr>
        <a:xfrm>
          <a:off x="0" y="3561557"/>
          <a:ext cx="7572428" cy="151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A73B455-3FAD-4E1F-BE17-D69328DFF05D}">
      <dsp:nvSpPr>
        <dsp:cNvPr id="0" name=""/>
        <dsp:cNvSpPr/>
      </dsp:nvSpPr>
      <dsp:spPr>
        <a:xfrm>
          <a:off x="360134" y="2603871"/>
          <a:ext cx="7209731" cy="1046246"/>
        </a:xfrm>
        <a:prstGeom prst="roundRect">
          <a:avLst/>
        </a:prstGeom>
        <a:solidFill>
          <a:srgbClr val="CC33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0354" tIns="0" rIns="200354" bIns="0" numCol="1" spcCol="1270" anchor="ctr" anchorCtr="0">
          <a:noAutofit/>
        </a:bodyPr>
        <a:lstStyle/>
        <a:p>
          <a:pPr lvl="0" algn="l" defTabSz="889000">
            <a:lnSpc>
              <a:spcPct val="90000"/>
            </a:lnSpc>
            <a:spcBef>
              <a:spcPct val="0"/>
            </a:spcBef>
            <a:spcAft>
              <a:spcPct val="35000"/>
            </a:spcAft>
          </a:pPr>
          <a:r>
            <a:rPr lang="el-GR" sz="2000" kern="1200" dirty="0" smtClean="0"/>
            <a:t>Κίνητρα για νέους ερευνητές προκειμένου να επιστρέψουν και να εργαστούν στην Ελλάδα.</a:t>
          </a:r>
          <a:endParaRPr lang="el-GR" sz="2000" kern="1200" dirty="0"/>
        </a:p>
      </dsp:txBody>
      <dsp:txXfrm>
        <a:off x="360134" y="2603871"/>
        <a:ext cx="7209731" cy="1046246"/>
      </dsp:txXfrm>
    </dsp:sp>
    <dsp:sp modelId="{4EDCEEFD-AD2E-46E8-8FAC-3A1829DB8E4B}">
      <dsp:nvSpPr>
        <dsp:cNvPr id="0" name=""/>
        <dsp:cNvSpPr/>
      </dsp:nvSpPr>
      <dsp:spPr>
        <a:xfrm>
          <a:off x="0" y="4689834"/>
          <a:ext cx="7572428" cy="151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D9D56E2-6367-4DD4-BF4E-358716F5B3DD}">
      <dsp:nvSpPr>
        <dsp:cNvPr id="0" name=""/>
        <dsp:cNvSpPr/>
      </dsp:nvSpPr>
      <dsp:spPr>
        <a:xfrm>
          <a:off x="477441" y="3745157"/>
          <a:ext cx="7092948" cy="1033236"/>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0354" tIns="0" rIns="200354" bIns="0" numCol="1" spcCol="1270" anchor="ctr" anchorCtr="0">
          <a:noAutofit/>
        </a:bodyPr>
        <a:lstStyle/>
        <a:p>
          <a:pPr lvl="0" algn="l" defTabSz="800100">
            <a:lnSpc>
              <a:spcPct val="90000"/>
            </a:lnSpc>
            <a:spcBef>
              <a:spcPct val="0"/>
            </a:spcBef>
            <a:spcAft>
              <a:spcPct val="35000"/>
            </a:spcAft>
          </a:pPr>
          <a:r>
            <a:rPr lang="el-GR" sz="1800" kern="1200" dirty="0" smtClean="0"/>
            <a:t>Ενίσχυση με κεφάλαια σποράς νέων επιστημόνων με ελπιδοφόρες, καινοτόμες ιδέες με προοπτικές μετουσίωσης σε νέες τεχνολογίες και προϊόντα για την αγορά.</a:t>
          </a:r>
          <a:endParaRPr lang="el-GR" sz="1800" b="0" kern="1200" dirty="0"/>
        </a:p>
      </dsp:txBody>
      <dsp:txXfrm>
        <a:off x="477441" y="3745157"/>
        <a:ext cx="7092948" cy="1033236"/>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F7F3101-B197-4BDC-9F57-9F18A48C0C8F}">
      <dsp:nvSpPr>
        <dsp:cNvPr id="0" name=""/>
        <dsp:cNvSpPr/>
      </dsp:nvSpPr>
      <dsp:spPr>
        <a:xfrm>
          <a:off x="3981560" y="2763519"/>
          <a:ext cx="2007616" cy="1300480"/>
        </a:xfrm>
        <a:prstGeom prst="roundRect">
          <a:avLst>
            <a:gd name="adj" fmla="val 10000"/>
          </a:avLst>
        </a:prstGeom>
        <a:solidFill>
          <a:schemeClr val="bg1">
            <a:lumMod val="85000"/>
            <a:alpha val="9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57150" lvl="1" indent="-57150" algn="l" defTabSz="488950">
            <a:lnSpc>
              <a:spcPct val="90000"/>
            </a:lnSpc>
            <a:spcBef>
              <a:spcPct val="0"/>
            </a:spcBef>
            <a:spcAft>
              <a:spcPct val="15000"/>
            </a:spcAft>
            <a:buChar char="••"/>
          </a:pPr>
          <a:r>
            <a:rPr lang="el-GR" sz="1100" kern="1200" dirty="0" smtClean="0"/>
            <a:t>ΤΕΧΝΟΛΟΓΙΕΣ ΠΛΗΡΟΦΟΡΙΚΗΣ ΚΑΙ ΕΠΙΚΟΙΝΩΝΙΩΝ</a:t>
          </a:r>
          <a:endParaRPr lang="el-GR" sz="1100" kern="1200" dirty="0"/>
        </a:p>
      </dsp:txBody>
      <dsp:txXfrm>
        <a:off x="4583845" y="3088639"/>
        <a:ext cx="1405331" cy="975360"/>
      </dsp:txXfrm>
    </dsp:sp>
    <dsp:sp modelId="{BB50ABD4-C168-4EC8-B24F-5EC11A4AF0AE}">
      <dsp:nvSpPr>
        <dsp:cNvPr id="0" name=""/>
        <dsp:cNvSpPr/>
      </dsp:nvSpPr>
      <dsp:spPr>
        <a:xfrm>
          <a:off x="0" y="2532060"/>
          <a:ext cx="2007616" cy="1300480"/>
        </a:xfrm>
        <a:prstGeom prst="roundRect">
          <a:avLst>
            <a:gd name="adj" fmla="val 10000"/>
          </a:avLst>
        </a:prstGeom>
        <a:solidFill>
          <a:schemeClr val="bg1">
            <a:lumMod val="85000"/>
            <a:alpha val="9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171450" lvl="1" indent="-171450" algn="l" defTabSz="711200">
            <a:lnSpc>
              <a:spcPct val="90000"/>
            </a:lnSpc>
            <a:spcBef>
              <a:spcPct val="0"/>
            </a:spcBef>
            <a:spcAft>
              <a:spcPct val="15000"/>
            </a:spcAft>
            <a:buChar char="••"/>
          </a:pPr>
          <a:r>
            <a:rPr lang="el-GR" sz="1600" kern="1200" dirty="0" smtClean="0"/>
            <a:t>ΕΝΕΡΓΕΙΑ</a:t>
          </a:r>
          <a:endParaRPr lang="el-GR" sz="1600" kern="1200" dirty="0"/>
        </a:p>
      </dsp:txBody>
      <dsp:txXfrm>
        <a:off x="0" y="2857180"/>
        <a:ext cx="1405331" cy="975360"/>
      </dsp:txXfrm>
    </dsp:sp>
    <dsp:sp modelId="{995346DF-42C5-4FDF-B91D-9B1DFB80BEAA}">
      <dsp:nvSpPr>
        <dsp:cNvPr id="0" name=""/>
        <dsp:cNvSpPr/>
      </dsp:nvSpPr>
      <dsp:spPr>
        <a:xfrm>
          <a:off x="3536369" y="0"/>
          <a:ext cx="2559630" cy="1300466"/>
        </a:xfrm>
        <a:prstGeom prst="roundRect">
          <a:avLst>
            <a:gd name="adj" fmla="val 10000"/>
          </a:avLst>
        </a:prstGeom>
        <a:solidFill>
          <a:schemeClr val="accent3">
            <a:lumMod val="85000"/>
            <a:alpha val="9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171450" lvl="1" indent="-171450" algn="l" defTabSz="711200">
            <a:lnSpc>
              <a:spcPct val="90000"/>
            </a:lnSpc>
            <a:spcBef>
              <a:spcPct val="0"/>
            </a:spcBef>
            <a:spcAft>
              <a:spcPct val="15000"/>
            </a:spcAft>
            <a:buChar char="••"/>
          </a:pPr>
          <a:r>
            <a:rPr lang="el-GR" sz="1600" kern="1200" dirty="0" smtClean="0"/>
            <a:t>ΤΟΥΡΙΣΜΟΣ</a:t>
          </a:r>
          <a:endParaRPr lang="el-GR" sz="1600" kern="1200" dirty="0"/>
        </a:p>
      </dsp:txBody>
      <dsp:txXfrm>
        <a:off x="4304258" y="0"/>
        <a:ext cx="1791741" cy="975350"/>
      </dsp:txXfrm>
    </dsp:sp>
    <dsp:sp modelId="{6AC3B9F4-4757-48C9-BD77-D45E9F7D8942}">
      <dsp:nvSpPr>
        <dsp:cNvPr id="0" name=""/>
        <dsp:cNvSpPr/>
      </dsp:nvSpPr>
      <dsp:spPr>
        <a:xfrm>
          <a:off x="268396" y="0"/>
          <a:ext cx="2007616" cy="1300480"/>
        </a:xfrm>
        <a:prstGeom prst="roundRect">
          <a:avLst>
            <a:gd name="adj" fmla="val 10000"/>
          </a:avLst>
        </a:prstGeom>
        <a:solidFill>
          <a:schemeClr val="bg1">
            <a:lumMod val="85000"/>
            <a:alpha val="9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171450" lvl="1" indent="-171450" algn="l" defTabSz="711200">
            <a:lnSpc>
              <a:spcPct val="90000"/>
            </a:lnSpc>
            <a:spcBef>
              <a:spcPct val="0"/>
            </a:spcBef>
            <a:spcAft>
              <a:spcPct val="15000"/>
            </a:spcAft>
            <a:buChar char="••"/>
          </a:pPr>
          <a:r>
            <a:rPr lang="el-GR" sz="1600" kern="1200" dirty="0" smtClean="0"/>
            <a:t>ΑΓΡΟ-ΒΙΟ-ΔΙΑΤΡΟΦΗ</a:t>
          </a:r>
          <a:endParaRPr lang="el-GR" sz="1600" kern="1200" dirty="0"/>
        </a:p>
        <a:p>
          <a:pPr marL="114300" lvl="2" indent="-57150" algn="l" defTabSz="488950">
            <a:lnSpc>
              <a:spcPct val="90000"/>
            </a:lnSpc>
            <a:spcBef>
              <a:spcPct val="0"/>
            </a:spcBef>
            <a:spcAft>
              <a:spcPct val="15000"/>
            </a:spcAft>
            <a:buChar char="••"/>
          </a:pPr>
          <a:endParaRPr lang="el-GR" sz="1100" kern="1200" dirty="0"/>
        </a:p>
      </dsp:txBody>
      <dsp:txXfrm>
        <a:off x="268396" y="0"/>
        <a:ext cx="1405331" cy="975360"/>
      </dsp:txXfrm>
    </dsp:sp>
    <dsp:sp modelId="{0AF040E0-3F96-4D79-ACB2-E0B70061F1E9}">
      <dsp:nvSpPr>
        <dsp:cNvPr id="0" name=""/>
        <dsp:cNvSpPr/>
      </dsp:nvSpPr>
      <dsp:spPr>
        <a:xfrm>
          <a:off x="1247648" y="231647"/>
          <a:ext cx="1759712" cy="1759712"/>
        </a:xfrm>
        <a:prstGeom prst="pieWedg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l-GR" sz="1200" kern="1200" dirty="0" smtClean="0">
              <a:solidFill>
                <a:srgbClr val="000000"/>
              </a:solidFill>
            </a:rPr>
            <a:t>ΕΠΙΧΕΙΡΗΣΕΙΣ</a:t>
          </a:r>
          <a:endParaRPr lang="el-GR" sz="1200" kern="1200" dirty="0">
            <a:solidFill>
              <a:srgbClr val="000000"/>
            </a:solidFill>
          </a:endParaRPr>
        </a:p>
      </dsp:txBody>
      <dsp:txXfrm>
        <a:off x="1247648" y="231647"/>
        <a:ext cx="1759712" cy="1759712"/>
      </dsp:txXfrm>
    </dsp:sp>
    <dsp:sp modelId="{1BB9C1AF-A4A7-491E-9C90-2048BDCB1130}">
      <dsp:nvSpPr>
        <dsp:cNvPr id="0" name=""/>
        <dsp:cNvSpPr/>
      </dsp:nvSpPr>
      <dsp:spPr>
        <a:xfrm rot="5400000">
          <a:off x="3088640" y="231647"/>
          <a:ext cx="1759712" cy="1759712"/>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l-GR" sz="1200" kern="1200" dirty="0" smtClean="0">
              <a:solidFill>
                <a:srgbClr val="000000"/>
              </a:solidFill>
            </a:rPr>
            <a:t>ΕΡΕΥΝΗΤΙΚΟΙ ΦΟΡΕΙΣ</a:t>
          </a:r>
          <a:endParaRPr lang="el-GR" sz="1200" kern="1200" dirty="0">
            <a:solidFill>
              <a:srgbClr val="000000"/>
            </a:solidFill>
          </a:endParaRPr>
        </a:p>
      </dsp:txBody>
      <dsp:txXfrm rot="5400000">
        <a:off x="3088640" y="231647"/>
        <a:ext cx="1759712" cy="1759712"/>
      </dsp:txXfrm>
    </dsp:sp>
    <dsp:sp modelId="{F5F3C384-1D21-49BF-97DE-67A53FA72A8C}">
      <dsp:nvSpPr>
        <dsp:cNvPr id="0" name=""/>
        <dsp:cNvSpPr/>
      </dsp:nvSpPr>
      <dsp:spPr>
        <a:xfrm rot="10800000">
          <a:off x="3088640" y="2072640"/>
          <a:ext cx="1759712" cy="1759712"/>
        </a:xfrm>
        <a:prstGeom prst="pieWedge">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l-GR" sz="1200" kern="1200" dirty="0" smtClean="0"/>
            <a:t>ΥΠΟΥΡΓΕΙΑ ΚΑΙ ΠΕΡΙΦΕΡΕΙΕΣ</a:t>
          </a:r>
          <a:endParaRPr lang="el-GR" sz="1200" kern="1200" dirty="0"/>
        </a:p>
      </dsp:txBody>
      <dsp:txXfrm rot="10800000">
        <a:off x="3088640" y="2072640"/>
        <a:ext cx="1759712" cy="1759712"/>
      </dsp:txXfrm>
    </dsp:sp>
    <dsp:sp modelId="{9F23DA33-2C81-4E33-B2C8-7ED09486908C}">
      <dsp:nvSpPr>
        <dsp:cNvPr id="0" name=""/>
        <dsp:cNvSpPr/>
      </dsp:nvSpPr>
      <dsp:spPr>
        <a:xfrm rot="16200000">
          <a:off x="1247648" y="2072640"/>
          <a:ext cx="1759712" cy="1759712"/>
        </a:xfrm>
        <a:prstGeom prst="pieWedge">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l-GR" sz="1200" kern="1200" dirty="0" smtClean="0">
              <a:solidFill>
                <a:srgbClr val="000000"/>
              </a:solidFill>
            </a:rPr>
            <a:t>ΧΡΗΜΑΤΟΠΙΣΤΩΤΙΚΟΙ ΦΟΡΕΙΣ</a:t>
          </a:r>
          <a:endParaRPr lang="el-GR" sz="1200" kern="1200" dirty="0">
            <a:solidFill>
              <a:srgbClr val="000000"/>
            </a:solidFill>
          </a:endParaRPr>
        </a:p>
      </dsp:txBody>
      <dsp:txXfrm rot="16200000">
        <a:off x="1247648" y="2072640"/>
        <a:ext cx="1759712" cy="1759712"/>
      </dsp:txXfrm>
    </dsp:sp>
    <dsp:sp modelId="{EF6F4B7A-3077-4120-8843-5507033F2050}">
      <dsp:nvSpPr>
        <dsp:cNvPr id="0" name=""/>
        <dsp:cNvSpPr/>
      </dsp:nvSpPr>
      <dsp:spPr>
        <a:xfrm>
          <a:off x="2744216" y="1666240"/>
          <a:ext cx="607568" cy="528320"/>
        </a:xfrm>
        <a:prstGeom prst="circular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2DF0811-EDDF-4239-AA7B-C2092CDB11C9}">
      <dsp:nvSpPr>
        <dsp:cNvPr id="0" name=""/>
        <dsp:cNvSpPr/>
      </dsp:nvSpPr>
      <dsp:spPr>
        <a:xfrm rot="10800000">
          <a:off x="2744216" y="1869440"/>
          <a:ext cx="607568" cy="528320"/>
        </a:xfrm>
        <a:prstGeom prst="circular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pPr>
              <a:defRPr/>
            </a:pPr>
            <a:fld id="{D927BE38-BBBC-4E62-B58E-8C29620B4B4D}" type="datetimeFigureOut">
              <a:rPr lang="en-US"/>
              <a:pPr>
                <a:defRPr/>
              </a:pPr>
              <a:t>4/2/2014</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pPr>
              <a:defRPr/>
            </a:pPr>
            <a:fld id="{F5892C9F-831A-46FA-8E17-10977BD5C5BC}" type="slidenum">
              <a:rPr lang="en-US"/>
              <a:pPr>
                <a:defRPr/>
              </a:pPr>
              <a:t>‹#›</a:t>
            </a:fld>
            <a:endParaRPr lang="en-US"/>
          </a:p>
        </p:txBody>
      </p:sp>
    </p:spTree>
    <p:extLst>
      <p:ext uri="{BB962C8B-B14F-4D97-AF65-F5344CB8AC3E}">
        <p14:creationId xmlns="" xmlns:p14="http://schemas.microsoft.com/office/powerpoint/2010/main" val="17332925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3795" name="2 - Θέση σημειώσεων"/>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dirty="0" smtClean="0"/>
          </a:p>
        </p:txBody>
      </p:sp>
      <p:sp>
        <p:nvSpPr>
          <p:cNvPr id="33796" name="3 - Θέση αριθμού διαφάνειας"/>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919990E-8B96-43CA-A06C-75903692A54B}" type="slidenum">
              <a:rPr lang="en-US" smtClean="0"/>
              <a:pPr eaLnBrk="1" hangingPunct="1"/>
              <a:t>1</a:t>
            </a:fld>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Slide Number Placeholder 3"/>
          <p:cNvSpPr>
            <a:spLocks noGrp="1"/>
          </p:cNvSpPr>
          <p:nvPr>
            <p:ph type="sldNum" sz="quarter" idx="10"/>
          </p:nvPr>
        </p:nvSpPr>
        <p:spPr/>
        <p:txBody>
          <a:bodyPr/>
          <a:lstStyle/>
          <a:p>
            <a:pPr>
              <a:defRPr/>
            </a:pPr>
            <a:fld id="{F5892C9F-831A-46FA-8E17-10977BD5C5BC}" type="slidenum">
              <a:rPr lang="en-US" smtClean="0"/>
              <a:pPr>
                <a:defRPr/>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Slide Number Placeholder 3"/>
          <p:cNvSpPr>
            <a:spLocks noGrp="1"/>
          </p:cNvSpPr>
          <p:nvPr>
            <p:ph type="sldNum" sz="quarter" idx="10"/>
          </p:nvPr>
        </p:nvSpPr>
        <p:spPr/>
        <p:txBody>
          <a:bodyPr/>
          <a:lstStyle/>
          <a:p>
            <a:pPr>
              <a:defRPr/>
            </a:pPr>
            <a:fld id="{F5892C9F-831A-46FA-8E17-10977BD5C5BC}" type="slidenum">
              <a:rPr lang="en-US" smtClean="0"/>
              <a:pPr>
                <a:defRPr/>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 Meeting Notes (14/10/13 17:37) -----</a:t>
            </a:r>
          </a:p>
          <a:p>
            <a:r>
              <a:rPr lang="en-US" dirty="0"/>
              <a:t>COSME </a:t>
            </a:r>
          </a:p>
          <a:p>
            <a:endParaRPr lang="en-US" dirty="0"/>
          </a:p>
          <a:p>
            <a:endParaRPr lang="en-US" dirty="0"/>
          </a:p>
        </p:txBody>
      </p:sp>
      <p:sp>
        <p:nvSpPr>
          <p:cNvPr id="4" name="Slide Number Placeholder 3"/>
          <p:cNvSpPr>
            <a:spLocks noGrp="1"/>
          </p:cNvSpPr>
          <p:nvPr>
            <p:ph type="sldNum" sz="quarter" idx="10"/>
          </p:nvPr>
        </p:nvSpPr>
        <p:spPr/>
        <p:txBody>
          <a:bodyPr/>
          <a:lstStyle/>
          <a:p>
            <a:fld id="{5A2BABBC-5F75-4468-8C8F-A362C3CA798B}" type="slidenum">
              <a:rPr lang="en-GB" smtClean="0"/>
              <a:pPr/>
              <a:t>7</a:t>
            </a:fld>
            <a:endParaRPr lang="en-GB"/>
          </a:p>
        </p:txBody>
      </p:sp>
    </p:spTree>
    <p:extLst>
      <p:ext uri="{BB962C8B-B14F-4D97-AF65-F5344CB8AC3E}">
        <p14:creationId xmlns:p14="http://schemas.microsoft.com/office/powerpoint/2010/main" xmlns="" val="560056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Slide Number Placeholder 3"/>
          <p:cNvSpPr>
            <a:spLocks noGrp="1"/>
          </p:cNvSpPr>
          <p:nvPr>
            <p:ph type="sldNum" sz="quarter" idx="10"/>
          </p:nvPr>
        </p:nvSpPr>
        <p:spPr/>
        <p:txBody>
          <a:bodyPr/>
          <a:lstStyle/>
          <a:p>
            <a:pPr>
              <a:defRPr/>
            </a:pPr>
            <a:fld id="{F5892C9F-831A-46FA-8E17-10977BD5C5BC}" type="slidenum">
              <a:rPr lang="en-US" smtClean="0"/>
              <a:pPr>
                <a:defRPr/>
              </a:pPr>
              <a:t>13</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Slide Number Placeholder 3"/>
          <p:cNvSpPr>
            <a:spLocks noGrp="1"/>
          </p:cNvSpPr>
          <p:nvPr>
            <p:ph type="sldNum" sz="quarter" idx="10"/>
          </p:nvPr>
        </p:nvSpPr>
        <p:spPr/>
        <p:txBody>
          <a:bodyPr/>
          <a:lstStyle/>
          <a:p>
            <a:pPr>
              <a:defRPr/>
            </a:pPr>
            <a:fld id="{F5892C9F-831A-46FA-8E17-10977BD5C5BC}" type="slidenum">
              <a:rPr lang="en-US" smtClean="0"/>
              <a:pPr>
                <a:defRPr/>
              </a:pPr>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2" name="Εικόνα 21"/>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38100" y="2327274"/>
            <a:ext cx="5470004" cy="1996269"/>
          </a:xfrm>
          <a:prstGeom prst="rect">
            <a:avLst/>
          </a:prstGeom>
        </p:spPr>
      </p:pic>
      <p:grpSp>
        <p:nvGrpSpPr>
          <p:cNvPr id="5" name="Group 16"/>
          <p:cNvGrpSpPr>
            <a:grpSpLocks/>
          </p:cNvGrpSpPr>
          <p:nvPr/>
        </p:nvGrpSpPr>
        <p:grpSpPr bwMode="auto">
          <a:xfrm>
            <a:off x="34925" y="4292600"/>
            <a:ext cx="9074150" cy="2520950"/>
            <a:chOff x="0" y="2640"/>
            <a:chExt cx="5760" cy="1680"/>
          </a:xfrm>
        </p:grpSpPr>
        <p:sp>
          <p:nvSpPr>
            <p:cNvPr id="6" name="Rectangle 17"/>
            <p:cNvSpPr>
              <a:spLocks noChangeArrowheads="1"/>
            </p:cNvSpPr>
            <p:nvPr userDrawn="1"/>
          </p:nvSpPr>
          <p:spPr bwMode="gray">
            <a:xfrm>
              <a:off x="0" y="2640"/>
              <a:ext cx="5760" cy="1680"/>
            </a:xfrm>
            <a:prstGeom prst="rect">
              <a:avLst/>
            </a:prstGeom>
            <a:solidFill>
              <a:schemeClr val="bg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l-GR"/>
            </a:p>
          </p:txBody>
        </p:sp>
        <p:sp>
          <p:nvSpPr>
            <p:cNvPr id="7" name="Rectangle 18"/>
            <p:cNvSpPr>
              <a:spLocks noChangeArrowheads="1"/>
            </p:cNvSpPr>
            <p:nvPr userDrawn="1"/>
          </p:nvSpPr>
          <p:spPr bwMode="gray">
            <a:xfrm>
              <a:off x="0" y="2640"/>
              <a:ext cx="5760" cy="96"/>
            </a:xfrm>
            <a:prstGeom prst="rect">
              <a:avLst/>
            </a:prstGeom>
            <a:gradFill rotWithShape="0">
              <a:gsLst>
                <a:gs pos="0">
                  <a:schemeClr val="bg2">
                    <a:gamma/>
                    <a:shade val="46275"/>
                    <a:invGamma/>
                  </a:schemeClr>
                </a:gs>
                <a:gs pos="100000">
                  <a:schemeClr val="bg2"/>
                </a:gs>
              </a:gsLst>
              <a:lin ang="5400000" scaled="1"/>
            </a:gradFill>
            <a:ln w="9525">
              <a:noFill/>
              <a:miter lim="800000"/>
              <a:headEnd/>
              <a:tailEnd/>
            </a:ln>
            <a:effectLst/>
          </p:spPr>
          <p:txBody>
            <a:bodyPr wrap="none" anchor="ctr"/>
            <a:lstStyle/>
            <a:p>
              <a:pPr>
                <a:defRPr/>
              </a:pPr>
              <a:endParaRPr lang="en-US"/>
            </a:p>
          </p:txBody>
        </p:sp>
      </p:grpSp>
      <p:sp>
        <p:nvSpPr>
          <p:cNvPr id="8" name="Rectangle 19"/>
          <p:cNvSpPr>
            <a:spLocks noChangeArrowheads="1"/>
          </p:cNvSpPr>
          <p:nvPr/>
        </p:nvSpPr>
        <p:spPr bwMode="gray">
          <a:xfrm>
            <a:off x="34925" y="44450"/>
            <a:ext cx="9074150" cy="2282825"/>
          </a:xfrm>
          <a:prstGeom prst="rect">
            <a:avLst/>
          </a:prstGeom>
          <a:gradFill rotWithShape="0">
            <a:gsLst>
              <a:gs pos="0">
                <a:schemeClr val="tx1"/>
              </a:gs>
              <a:gs pos="100000">
                <a:schemeClr val="tx1">
                  <a:gamma/>
                  <a:shade val="46275"/>
                  <a:invGamma/>
                </a:schemeClr>
              </a:gs>
            </a:gsLst>
            <a:lin ang="5400000" scaled="1"/>
          </a:gradFill>
          <a:ln w="9525">
            <a:noFill/>
            <a:miter lim="800000"/>
            <a:headEnd/>
            <a:tailEnd/>
          </a:ln>
          <a:effectLst/>
        </p:spPr>
        <p:txBody>
          <a:bodyPr wrap="none" anchor="ctr"/>
          <a:lstStyle/>
          <a:p>
            <a:pPr>
              <a:defRPr/>
            </a:pPr>
            <a:endParaRPr lang="en-US"/>
          </a:p>
        </p:txBody>
      </p:sp>
      <p:grpSp>
        <p:nvGrpSpPr>
          <p:cNvPr id="9" name="Group 20"/>
          <p:cNvGrpSpPr>
            <a:grpSpLocks/>
          </p:cNvGrpSpPr>
          <p:nvPr/>
        </p:nvGrpSpPr>
        <p:grpSpPr bwMode="auto">
          <a:xfrm>
            <a:off x="-4763" y="0"/>
            <a:ext cx="9148763" cy="6856413"/>
            <a:chOff x="-3" y="0"/>
            <a:chExt cx="5763" cy="4319"/>
          </a:xfrm>
        </p:grpSpPr>
        <p:sp>
          <p:nvSpPr>
            <p:cNvPr id="10" name="AutoShape 21"/>
            <p:cNvSpPr>
              <a:spLocks noChangeArrowheads="1"/>
            </p:cNvSpPr>
            <p:nvPr userDrawn="1"/>
          </p:nvSpPr>
          <p:spPr bwMode="gray">
            <a:xfrm>
              <a:off x="24" y="24"/>
              <a:ext cx="5712" cy="4272"/>
            </a:xfrm>
            <a:prstGeom prst="roundRect">
              <a:avLst>
                <a:gd name="adj" fmla="val 6227"/>
              </a:avLst>
            </a:prstGeom>
            <a:noFill/>
            <a:ln w="76200">
              <a:solidFill>
                <a:schemeClr val="bg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l-GR"/>
            </a:p>
          </p:txBody>
        </p:sp>
        <p:sp>
          <p:nvSpPr>
            <p:cNvPr id="11" name="Freeform 22"/>
            <p:cNvSpPr>
              <a:spLocks/>
            </p:cNvSpPr>
            <p:nvPr userDrawn="1"/>
          </p:nvSpPr>
          <p:spPr bwMode="gray">
            <a:xfrm>
              <a:off x="0" y="0"/>
              <a:ext cx="288" cy="288"/>
            </a:xfrm>
            <a:custGeom>
              <a:avLst/>
              <a:gdLst>
                <a:gd name="T0" fmla="*/ 0 w 336"/>
                <a:gd name="T1" fmla="*/ 48 h 384"/>
                <a:gd name="T2" fmla="*/ 0 w 336"/>
                <a:gd name="T3" fmla="*/ 384 h 384"/>
                <a:gd name="T4" fmla="*/ 96 w 336"/>
                <a:gd name="T5" fmla="*/ 192 h 384"/>
                <a:gd name="T6" fmla="*/ 192 w 336"/>
                <a:gd name="T7" fmla="*/ 48 h 384"/>
                <a:gd name="T8" fmla="*/ 336 w 336"/>
                <a:gd name="T9" fmla="*/ 0 h 384"/>
                <a:gd name="T10" fmla="*/ 0 w 336"/>
                <a:gd name="T11" fmla="*/ 0 h 38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36" h="384">
                  <a:moveTo>
                    <a:pt x="0" y="48"/>
                  </a:moveTo>
                  <a:lnTo>
                    <a:pt x="0" y="384"/>
                  </a:lnTo>
                  <a:lnTo>
                    <a:pt x="96" y="192"/>
                  </a:lnTo>
                  <a:lnTo>
                    <a:pt x="192" y="48"/>
                  </a:lnTo>
                  <a:lnTo>
                    <a:pt x="336" y="0"/>
                  </a:lnTo>
                  <a:lnTo>
                    <a:pt x="0" y="0"/>
                  </a:lnTo>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l-GR"/>
            </a:p>
          </p:txBody>
        </p:sp>
        <p:sp>
          <p:nvSpPr>
            <p:cNvPr id="12" name="Freeform 23"/>
            <p:cNvSpPr>
              <a:spLocks/>
            </p:cNvSpPr>
            <p:nvPr userDrawn="1"/>
          </p:nvSpPr>
          <p:spPr bwMode="gray">
            <a:xfrm rot="-5408600">
              <a:off x="-50" y="4030"/>
              <a:ext cx="336" cy="242"/>
            </a:xfrm>
            <a:custGeom>
              <a:avLst/>
              <a:gdLst>
                <a:gd name="T0" fmla="*/ 0 w 336"/>
                <a:gd name="T1" fmla="*/ 48 h 384"/>
                <a:gd name="T2" fmla="*/ 0 w 336"/>
                <a:gd name="T3" fmla="*/ 384 h 384"/>
                <a:gd name="T4" fmla="*/ 96 w 336"/>
                <a:gd name="T5" fmla="*/ 192 h 384"/>
                <a:gd name="T6" fmla="*/ 192 w 336"/>
                <a:gd name="T7" fmla="*/ 48 h 384"/>
                <a:gd name="T8" fmla="*/ 336 w 336"/>
                <a:gd name="T9" fmla="*/ 0 h 384"/>
                <a:gd name="T10" fmla="*/ 0 w 336"/>
                <a:gd name="T11" fmla="*/ 0 h 38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36" h="384">
                  <a:moveTo>
                    <a:pt x="0" y="48"/>
                  </a:moveTo>
                  <a:lnTo>
                    <a:pt x="0" y="384"/>
                  </a:lnTo>
                  <a:lnTo>
                    <a:pt x="96" y="192"/>
                  </a:lnTo>
                  <a:lnTo>
                    <a:pt x="192" y="48"/>
                  </a:lnTo>
                  <a:lnTo>
                    <a:pt x="336" y="0"/>
                  </a:lnTo>
                  <a:lnTo>
                    <a:pt x="0" y="0"/>
                  </a:lnTo>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l-GR"/>
            </a:p>
          </p:txBody>
        </p:sp>
        <p:sp>
          <p:nvSpPr>
            <p:cNvPr id="13" name="Freeform 24"/>
            <p:cNvSpPr>
              <a:spLocks/>
            </p:cNvSpPr>
            <p:nvPr userDrawn="1"/>
          </p:nvSpPr>
          <p:spPr bwMode="gray">
            <a:xfrm rot="10769190">
              <a:off x="5519" y="4031"/>
              <a:ext cx="232" cy="287"/>
            </a:xfrm>
            <a:custGeom>
              <a:avLst/>
              <a:gdLst>
                <a:gd name="T0" fmla="*/ 0 w 336"/>
                <a:gd name="T1" fmla="*/ 48 h 384"/>
                <a:gd name="T2" fmla="*/ 0 w 336"/>
                <a:gd name="T3" fmla="*/ 384 h 384"/>
                <a:gd name="T4" fmla="*/ 96 w 336"/>
                <a:gd name="T5" fmla="*/ 192 h 384"/>
                <a:gd name="T6" fmla="*/ 192 w 336"/>
                <a:gd name="T7" fmla="*/ 48 h 384"/>
                <a:gd name="T8" fmla="*/ 336 w 336"/>
                <a:gd name="T9" fmla="*/ 0 h 384"/>
                <a:gd name="T10" fmla="*/ 0 w 336"/>
                <a:gd name="T11" fmla="*/ 0 h 38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36" h="384">
                  <a:moveTo>
                    <a:pt x="0" y="48"/>
                  </a:moveTo>
                  <a:lnTo>
                    <a:pt x="0" y="384"/>
                  </a:lnTo>
                  <a:lnTo>
                    <a:pt x="96" y="192"/>
                  </a:lnTo>
                  <a:lnTo>
                    <a:pt x="192" y="48"/>
                  </a:lnTo>
                  <a:lnTo>
                    <a:pt x="336" y="0"/>
                  </a:lnTo>
                  <a:lnTo>
                    <a:pt x="0" y="0"/>
                  </a:lnTo>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l-GR"/>
            </a:p>
          </p:txBody>
        </p:sp>
        <p:sp>
          <p:nvSpPr>
            <p:cNvPr id="14" name="Freeform 25"/>
            <p:cNvSpPr>
              <a:spLocks/>
            </p:cNvSpPr>
            <p:nvPr userDrawn="1"/>
          </p:nvSpPr>
          <p:spPr bwMode="gray">
            <a:xfrm rot="5400000">
              <a:off x="5472" y="0"/>
              <a:ext cx="288" cy="288"/>
            </a:xfrm>
            <a:custGeom>
              <a:avLst/>
              <a:gdLst>
                <a:gd name="T0" fmla="*/ 0 w 336"/>
                <a:gd name="T1" fmla="*/ 48 h 384"/>
                <a:gd name="T2" fmla="*/ 0 w 336"/>
                <a:gd name="T3" fmla="*/ 384 h 384"/>
                <a:gd name="T4" fmla="*/ 96 w 336"/>
                <a:gd name="T5" fmla="*/ 192 h 384"/>
                <a:gd name="T6" fmla="*/ 192 w 336"/>
                <a:gd name="T7" fmla="*/ 48 h 384"/>
                <a:gd name="T8" fmla="*/ 336 w 336"/>
                <a:gd name="T9" fmla="*/ 0 h 384"/>
                <a:gd name="T10" fmla="*/ 0 w 336"/>
                <a:gd name="T11" fmla="*/ 0 h 38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36" h="384">
                  <a:moveTo>
                    <a:pt x="0" y="48"/>
                  </a:moveTo>
                  <a:lnTo>
                    <a:pt x="0" y="384"/>
                  </a:lnTo>
                  <a:lnTo>
                    <a:pt x="96" y="192"/>
                  </a:lnTo>
                  <a:lnTo>
                    <a:pt x="192" y="48"/>
                  </a:lnTo>
                  <a:lnTo>
                    <a:pt x="336" y="0"/>
                  </a:lnTo>
                  <a:lnTo>
                    <a:pt x="0" y="0"/>
                  </a:lnTo>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l-GR"/>
            </a:p>
          </p:txBody>
        </p:sp>
      </p:grpSp>
      <p:sp>
        <p:nvSpPr>
          <p:cNvPr id="3074" name="Rectangle 2"/>
          <p:cNvSpPr>
            <a:spLocks noGrp="1" noChangeArrowheads="1"/>
          </p:cNvSpPr>
          <p:nvPr>
            <p:ph type="ctrTitle"/>
          </p:nvPr>
        </p:nvSpPr>
        <p:spPr bwMode="ltGray">
          <a:xfrm>
            <a:off x="357158" y="287149"/>
            <a:ext cx="8588404" cy="1773699"/>
          </a:xfrm>
          <a:prstGeom prst="rect">
            <a:avLst/>
          </a:prstGeom>
        </p:spPr>
        <p:txBody>
          <a:bodyPr/>
          <a:lstStyle>
            <a:lvl1pPr algn="ctr">
              <a:defRPr sz="4400">
                <a:latin typeface="Tahoma" pitchFamily="34" charset="0"/>
                <a:cs typeface="Tahoma" pitchFamily="34" charset="0"/>
              </a:defRPr>
            </a:lvl1pPr>
          </a:lstStyle>
          <a:p>
            <a:endParaRPr lang="en-US" dirty="0"/>
          </a:p>
        </p:txBody>
      </p:sp>
      <p:pic>
        <p:nvPicPr>
          <p:cNvPr id="28" name="Εικόνα 27"/>
          <p:cNvPicPr>
            <a:picLocks noChangeAspect="1"/>
          </p:cNvPicPr>
          <p:nvPr userDrawn="1"/>
        </p:nvPicPr>
        <p:blipFill>
          <a:blip r:embed="rId3" cstate="print">
            <a:extLst>
              <a:ext uri="{28A0092B-C50C-407E-A947-70E740481C1C}">
                <a14:useLocalDpi xmlns="" xmlns:a14="http://schemas.microsoft.com/office/drawing/2010/main" val="0"/>
              </a:ext>
            </a:extLst>
          </a:blip>
          <a:stretch>
            <a:fillRect/>
          </a:stretch>
        </p:blipFill>
        <p:spPr>
          <a:xfrm>
            <a:off x="4075814" y="2327275"/>
            <a:ext cx="4958386" cy="1965324"/>
          </a:xfrm>
          <a:prstGeom prst="rect">
            <a:avLst/>
          </a:prstGeom>
        </p:spPr>
      </p:pic>
      <p:pic>
        <p:nvPicPr>
          <p:cNvPr id="26" name="Εικόνα 25"/>
          <p:cNvPicPr>
            <a:picLocks noChangeAspect="1"/>
          </p:cNvPicPr>
          <p:nvPr userDrawn="1"/>
        </p:nvPicPr>
        <p:blipFill>
          <a:blip r:embed="rId4" cstate="print">
            <a:extLst>
              <a:ext uri="{28A0092B-C50C-407E-A947-70E740481C1C}">
                <a14:useLocalDpi xmlns="" xmlns:a14="http://schemas.microsoft.com/office/drawing/2010/main" val="0"/>
              </a:ext>
            </a:extLst>
          </a:blip>
          <a:stretch>
            <a:fillRect/>
          </a:stretch>
        </p:blipFill>
        <p:spPr>
          <a:xfrm>
            <a:off x="3065631" y="2327927"/>
            <a:ext cx="1794401" cy="1964673"/>
          </a:xfrm>
          <a:prstGeom prst="rect">
            <a:avLst/>
          </a:prstGeom>
        </p:spPr>
      </p:pic>
      <p:pic>
        <p:nvPicPr>
          <p:cNvPr id="1026" name="Picture 2"/>
          <p:cNvPicPr>
            <a:picLocks noChangeAspect="1" noChangeArrowheads="1"/>
          </p:cNvPicPr>
          <p:nvPr userDrawn="1"/>
        </p:nvPicPr>
        <p:blipFill>
          <a:blip r:embed="rId5" cstate="print">
            <a:extLst>
              <a:ext uri="{28A0092B-C50C-407E-A947-70E740481C1C}">
                <a14:useLocalDpi xmlns="" xmlns:a14="http://schemas.microsoft.com/office/drawing/2010/main" val="0"/>
              </a:ext>
            </a:extLst>
          </a:blip>
          <a:srcRect/>
          <a:stretch>
            <a:fillRect/>
          </a:stretch>
        </p:blipFill>
        <p:spPr bwMode="auto">
          <a:xfrm>
            <a:off x="98425" y="158750"/>
            <a:ext cx="615950" cy="5969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2" name="Ορθογώνιο 1"/>
          <p:cNvSpPr/>
          <p:nvPr userDrawn="1"/>
        </p:nvSpPr>
        <p:spPr>
          <a:xfrm>
            <a:off x="710951" y="287923"/>
            <a:ext cx="8234611" cy="338554"/>
          </a:xfrm>
          <a:prstGeom prst="rect">
            <a:avLst/>
          </a:prstGeom>
        </p:spPr>
        <p:txBody>
          <a:bodyPr wrap="square">
            <a:spAutoFit/>
          </a:bodyPr>
          <a:lstStyle/>
          <a:p>
            <a:pPr algn="ctr"/>
            <a:r>
              <a:rPr lang="en-US" sz="1600" b="1" kern="1200" cap="small" dirty="0" smtClean="0">
                <a:solidFill>
                  <a:schemeClr val="bg1"/>
                </a:solidFill>
                <a:effectLst>
                  <a:outerShdw blurRad="50800" dist="38100" algn="tr" rotWithShape="0">
                    <a:prstClr val="black">
                      <a:alpha val="40000"/>
                    </a:prstClr>
                  </a:outerShdw>
                </a:effectLst>
                <a:latin typeface="Arial" charset="0"/>
                <a:ea typeface="+mn-ea"/>
                <a:cs typeface="+mn-cs"/>
              </a:rPr>
              <a:t>MINISTRY OF EDUCATION AND RELIGIOUS AFFAIRS, CULTURE AND SPORTS</a:t>
            </a:r>
            <a:endParaRPr lang="el-GR" sz="1600" kern="1200" dirty="0">
              <a:solidFill>
                <a:schemeClr val="bg1"/>
              </a:solidFill>
              <a:effectLst/>
              <a:latin typeface="Arial" charset="0"/>
              <a:ea typeface="+mn-ea"/>
              <a:cs typeface="+mn-cs"/>
            </a:endParaRPr>
          </a:p>
        </p:txBody>
      </p:sp>
      <p:sp>
        <p:nvSpPr>
          <p:cNvPr id="19" name="18 - TextBox"/>
          <p:cNvSpPr txBox="1"/>
          <p:nvPr userDrawn="1"/>
        </p:nvSpPr>
        <p:spPr>
          <a:xfrm>
            <a:off x="3275856" y="6021288"/>
            <a:ext cx="2520280" cy="369332"/>
          </a:xfrm>
          <a:prstGeom prst="rect">
            <a:avLst/>
          </a:prstGeom>
          <a:noFill/>
        </p:spPr>
        <p:txBody>
          <a:bodyPr wrap="square" rtlCol="0">
            <a:spAutoFit/>
          </a:bodyPr>
          <a:lstStyle/>
          <a:p>
            <a:pPr algn="ctr"/>
            <a:r>
              <a:rPr lang="en-US" b="1" dirty="0" smtClean="0"/>
              <a:t>Athens, 30 April 2013</a:t>
            </a:r>
            <a:endParaRPr lang="el-GR" b="1" dirty="0"/>
          </a:p>
        </p:txBody>
      </p:sp>
    </p:spTree>
    <p:extLst>
      <p:ext uri="{BB962C8B-B14F-4D97-AF65-F5344CB8AC3E}">
        <p14:creationId xmlns="" xmlns:p14="http://schemas.microsoft.com/office/powerpoint/2010/main" val="32785861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Slide Number Placeholder 4"/>
          <p:cNvSpPr>
            <a:spLocks noGrp="1"/>
          </p:cNvSpPr>
          <p:nvPr>
            <p:ph type="sldNum" sz="quarter" idx="10"/>
          </p:nvPr>
        </p:nvSpPr>
        <p:spPr>
          <a:xfrm>
            <a:off x="8358188" y="6286500"/>
            <a:ext cx="614362" cy="381000"/>
          </a:xfrm>
        </p:spPr>
        <p:txBody>
          <a:bodyPr/>
          <a:lstStyle>
            <a:lvl1pPr>
              <a:defRPr sz="1800" b="1">
                <a:latin typeface="Tahoma" pitchFamily="34" charset="0"/>
                <a:cs typeface="Tahoma" pitchFamily="34" charset="0"/>
              </a:defRPr>
            </a:lvl1pPr>
          </a:lstStyle>
          <a:p>
            <a:pPr>
              <a:defRPr/>
            </a:pPr>
            <a:fld id="{B2C43F59-80C0-440D-BA26-31E636D2BF76}" type="slidenum">
              <a:rPr lang="en-US"/>
              <a:pPr>
                <a:defRPr/>
              </a:pPr>
              <a:t>‹#›</a:t>
            </a:fld>
            <a:endParaRPr lang="en-US" dirty="0"/>
          </a:p>
        </p:txBody>
      </p:sp>
    </p:spTree>
    <p:extLst>
      <p:ext uri="{BB962C8B-B14F-4D97-AF65-F5344CB8AC3E}">
        <p14:creationId xmlns="" xmlns:p14="http://schemas.microsoft.com/office/powerpoint/2010/main" val="2607059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a:prstGeom prst="rect">
            <a:avLst/>
          </a:prstGeom>
        </p:spPr>
        <p:txBody>
          <a:bodyPr/>
          <a:lstStyle/>
          <a:p>
            <a:r>
              <a:rPr kumimoji="0" lang="el-GR" smtClean="0"/>
              <a:t>Στυλ κύριου τίτλου</a:t>
            </a:r>
            <a:endParaRPr kumimoji="0" lang="en-US"/>
          </a:p>
        </p:txBody>
      </p:sp>
      <p:sp>
        <p:nvSpPr>
          <p:cNvPr id="3" name="Θέση περιεχομένου 2"/>
          <p:cNvSpPr>
            <a:spLocks noGrp="1"/>
          </p:cNvSpPr>
          <p:nvPr>
            <p:ph idx="1"/>
          </p:nvPr>
        </p:nvSpPr>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a:xfrm>
            <a:off x="457200" y="6416675"/>
            <a:ext cx="2133600" cy="365125"/>
          </a:xfrm>
          <a:prstGeom prst="rect">
            <a:avLst/>
          </a:prstGeom>
        </p:spPr>
        <p:txBody>
          <a:bodyPr/>
          <a:lstStyle/>
          <a:p>
            <a:pPr eaLnBrk="1" latinLnBrk="0" hangingPunct="1"/>
            <a:fld id="{7F6A9622-46EA-4D8D-AD7A-3329E290E402}" type="datetime1">
              <a:rPr lang="en-US" smtClean="0"/>
              <a:pPr eaLnBrk="1" latinLnBrk="0" hangingPunct="1"/>
              <a:t>4/2/2014</a:t>
            </a:fld>
            <a:endParaRPr lang="en-US"/>
          </a:p>
        </p:txBody>
      </p:sp>
      <p:sp>
        <p:nvSpPr>
          <p:cNvPr id="5" name="Θέση υποσέλιδου 4"/>
          <p:cNvSpPr>
            <a:spLocks noGrp="1"/>
          </p:cNvSpPr>
          <p:nvPr>
            <p:ph type="ftr" sz="quarter" idx="11"/>
          </p:nvPr>
        </p:nvSpPr>
        <p:spPr>
          <a:xfrm>
            <a:off x="3124200" y="6416675"/>
            <a:ext cx="2895600" cy="365125"/>
          </a:xfrm>
          <a:prstGeom prst="rect">
            <a:avLst/>
          </a:prstGeom>
        </p:spPr>
        <p:txBody>
          <a:bodyPr/>
          <a:lstStyle/>
          <a:p>
            <a:endParaRPr kumimoji="0" lang="en-US"/>
          </a:p>
        </p:txBody>
      </p:sp>
      <p:sp>
        <p:nvSpPr>
          <p:cNvPr id="6" name="Θέση αριθμού διαφάνειας 5"/>
          <p:cNvSpPr>
            <a:spLocks noGrp="1"/>
          </p:cNvSpPr>
          <p:nvPr>
            <p:ph type="sldNum" sz="quarter" idx="12"/>
          </p:nvPr>
        </p:nvSpPr>
        <p:spPr/>
        <p:txBody>
          <a:bodyPr/>
          <a:lstStyle/>
          <a:p>
            <a:fld id="{69E29E33-B620-47F9-BB04-8846C2A5AFCC}" type="slidenum">
              <a:rPr kumimoji="0" lang="en-US" smtClean="0"/>
              <a:pPr/>
              <a:t>‹#›</a:t>
            </a:fld>
            <a:endParaRPr kumimoji="0" lang="en-US"/>
          </a:p>
        </p:txBody>
      </p:sp>
    </p:spTree>
    <p:extLst>
      <p:ext uri="{BB962C8B-B14F-4D97-AF65-F5344CB8AC3E}">
        <p14:creationId xmlns="" xmlns:p14="http://schemas.microsoft.com/office/powerpoint/2010/main" val="1461538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179512" y="231230"/>
            <a:ext cx="8507288"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xmlns="" val="32835523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39216"/>
                <a:invGamma/>
              </a:schemeClr>
            </a:gs>
          </a:gsLst>
          <a:lin ang="5400000" scaled="1"/>
        </a:gradFill>
        <a:effectLst/>
      </p:bgPr>
    </p:bg>
    <p:spTree>
      <p:nvGrpSpPr>
        <p:cNvPr id="1" name=""/>
        <p:cNvGrpSpPr/>
        <p:nvPr/>
      </p:nvGrpSpPr>
      <p:grpSpPr>
        <a:xfrm>
          <a:off x="0" y="0"/>
          <a:ext cx="0" cy="0"/>
          <a:chOff x="0" y="0"/>
          <a:chExt cx="0" cy="0"/>
        </a:xfrm>
      </p:grpSpPr>
      <p:grpSp>
        <p:nvGrpSpPr>
          <p:cNvPr id="1026" name="Group 11"/>
          <p:cNvGrpSpPr>
            <a:grpSpLocks/>
          </p:cNvGrpSpPr>
          <p:nvPr/>
        </p:nvGrpSpPr>
        <p:grpSpPr bwMode="auto">
          <a:xfrm>
            <a:off x="0" y="285750"/>
            <a:ext cx="9156700" cy="911225"/>
            <a:chOff x="-1" y="196"/>
            <a:chExt cx="5768" cy="635"/>
          </a:xfrm>
        </p:grpSpPr>
        <p:sp>
          <p:nvSpPr>
            <p:cNvPr id="1034" name="Rectangle 12"/>
            <p:cNvSpPr>
              <a:spLocks noChangeArrowheads="1"/>
            </p:cNvSpPr>
            <p:nvPr userDrawn="1"/>
          </p:nvSpPr>
          <p:spPr bwMode="gray">
            <a:xfrm>
              <a:off x="1" y="196"/>
              <a:ext cx="5766" cy="635"/>
            </a:xfrm>
            <a:prstGeom prst="rect">
              <a:avLst/>
            </a:prstGeom>
            <a:gradFill rotWithShape="1">
              <a:gsLst>
                <a:gs pos="0">
                  <a:schemeClr val="accent1"/>
                </a:gs>
                <a:gs pos="100000">
                  <a:schemeClr val="tx1"/>
                </a:gs>
              </a:gsLst>
              <a:lin ang="0" scaled="1"/>
            </a:gra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l-GR"/>
            </a:p>
          </p:txBody>
        </p:sp>
        <p:sp>
          <p:nvSpPr>
            <p:cNvPr id="1037" name="Freeform 13"/>
            <p:cNvSpPr>
              <a:spLocks/>
            </p:cNvSpPr>
            <p:nvPr userDrawn="1"/>
          </p:nvSpPr>
          <p:spPr bwMode="gray">
            <a:xfrm flipH="1" flipV="1">
              <a:off x="2265" y="196"/>
              <a:ext cx="3497" cy="226"/>
            </a:xfrm>
            <a:custGeom>
              <a:avLst/>
              <a:gdLst/>
              <a:ahLst/>
              <a:cxnLst>
                <a:cxn ang="0">
                  <a:pos x="45" y="590"/>
                </a:cxn>
                <a:cxn ang="0">
                  <a:pos x="1497" y="590"/>
                </a:cxn>
                <a:cxn ang="0">
                  <a:pos x="0" y="0"/>
                </a:cxn>
                <a:cxn ang="0">
                  <a:pos x="0" y="590"/>
                </a:cxn>
              </a:cxnLst>
              <a:rect l="0" t="0" r="r" b="b"/>
              <a:pathLst>
                <a:path w="1497" h="590">
                  <a:moveTo>
                    <a:pt x="45" y="590"/>
                  </a:moveTo>
                  <a:lnTo>
                    <a:pt x="1497" y="590"/>
                  </a:lnTo>
                  <a:lnTo>
                    <a:pt x="0" y="0"/>
                  </a:lnTo>
                  <a:lnTo>
                    <a:pt x="0" y="590"/>
                  </a:lnTo>
                </a:path>
              </a:pathLst>
            </a:custGeom>
            <a:gradFill rotWithShape="1">
              <a:gsLst>
                <a:gs pos="0">
                  <a:schemeClr val="tx1"/>
                </a:gs>
                <a:gs pos="100000">
                  <a:schemeClr val="tx1">
                    <a:gamma/>
                    <a:shade val="46275"/>
                    <a:invGamma/>
                  </a:schemeClr>
                </a:gs>
              </a:gsLst>
              <a:lin ang="18900000" scaled="1"/>
            </a:gradFill>
            <a:ln w="9525">
              <a:noFill/>
              <a:round/>
              <a:headEnd/>
              <a:tailEnd/>
            </a:ln>
            <a:effectLst/>
          </p:spPr>
          <p:txBody>
            <a:bodyPr/>
            <a:lstStyle/>
            <a:p>
              <a:pPr>
                <a:defRPr/>
              </a:pPr>
              <a:endParaRPr lang="en-US"/>
            </a:p>
          </p:txBody>
        </p:sp>
        <p:sp>
          <p:nvSpPr>
            <p:cNvPr id="1038" name="Freeform 14"/>
            <p:cNvSpPr>
              <a:spLocks/>
            </p:cNvSpPr>
            <p:nvPr userDrawn="1"/>
          </p:nvSpPr>
          <p:spPr bwMode="gray">
            <a:xfrm>
              <a:off x="-1" y="514"/>
              <a:ext cx="3702" cy="312"/>
            </a:xfrm>
            <a:custGeom>
              <a:avLst/>
              <a:gdLst/>
              <a:ahLst/>
              <a:cxnLst>
                <a:cxn ang="0">
                  <a:pos x="45" y="590"/>
                </a:cxn>
                <a:cxn ang="0">
                  <a:pos x="1497" y="590"/>
                </a:cxn>
                <a:cxn ang="0">
                  <a:pos x="0" y="0"/>
                </a:cxn>
                <a:cxn ang="0">
                  <a:pos x="0" y="590"/>
                </a:cxn>
              </a:cxnLst>
              <a:rect l="0" t="0" r="r" b="b"/>
              <a:pathLst>
                <a:path w="1497" h="590">
                  <a:moveTo>
                    <a:pt x="45" y="590"/>
                  </a:moveTo>
                  <a:lnTo>
                    <a:pt x="1497" y="590"/>
                  </a:lnTo>
                  <a:lnTo>
                    <a:pt x="0" y="0"/>
                  </a:lnTo>
                  <a:lnTo>
                    <a:pt x="0" y="590"/>
                  </a:lnTo>
                </a:path>
              </a:pathLst>
            </a:custGeom>
            <a:gradFill rotWithShape="1">
              <a:gsLst>
                <a:gs pos="0">
                  <a:schemeClr val="accent1"/>
                </a:gs>
                <a:gs pos="100000">
                  <a:schemeClr val="accent1">
                    <a:gamma/>
                    <a:shade val="46275"/>
                    <a:invGamma/>
                  </a:schemeClr>
                </a:gs>
              </a:gsLst>
              <a:lin ang="18900000" scaled="1"/>
            </a:gradFill>
            <a:ln w="9525">
              <a:noFill/>
              <a:round/>
              <a:headEnd/>
              <a:tailEnd/>
            </a:ln>
            <a:effectLst/>
          </p:spPr>
          <p:txBody>
            <a:bodyPr/>
            <a:lstStyle/>
            <a:p>
              <a:pPr>
                <a:defRPr/>
              </a:pPr>
              <a:endParaRPr lang="en-US"/>
            </a:p>
          </p:txBody>
        </p:sp>
      </p:grpSp>
      <p:sp>
        <p:nvSpPr>
          <p:cNvPr id="1039" name="Rectangle 15"/>
          <p:cNvSpPr>
            <a:spLocks noChangeArrowheads="1"/>
          </p:cNvSpPr>
          <p:nvPr/>
        </p:nvSpPr>
        <p:spPr bwMode="gray">
          <a:xfrm>
            <a:off x="1588" y="0"/>
            <a:ext cx="9144000" cy="241300"/>
          </a:xfrm>
          <a:prstGeom prst="rect">
            <a:avLst/>
          </a:prstGeom>
          <a:gradFill rotWithShape="0">
            <a:gsLst>
              <a:gs pos="0">
                <a:schemeClr val="tx1"/>
              </a:gs>
              <a:gs pos="100000">
                <a:schemeClr val="tx1">
                  <a:gamma/>
                  <a:shade val="46275"/>
                  <a:invGamma/>
                </a:schemeClr>
              </a:gs>
            </a:gsLst>
            <a:lin ang="0" scaled="1"/>
          </a:gradFill>
          <a:ln w="9525">
            <a:noFill/>
            <a:miter lim="800000"/>
            <a:headEnd/>
            <a:tailEnd/>
          </a:ln>
          <a:effectLst/>
        </p:spPr>
        <p:txBody>
          <a:bodyPr wrap="none" anchor="ctr"/>
          <a:lstStyle/>
          <a:p>
            <a:pPr>
              <a:defRPr/>
            </a:pPr>
            <a:endParaRPr lang="en-US"/>
          </a:p>
        </p:txBody>
      </p:sp>
      <p:sp>
        <p:nvSpPr>
          <p:cNvPr id="1040" name="Rectangle 16"/>
          <p:cNvSpPr>
            <a:spLocks noChangeArrowheads="1"/>
          </p:cNvSpPr>
          <p:nvPr/>
        </p:nvSpPr>
        <p:spPr bwMode="gray">
          <a:xfrm>
            <a:off x="12700" y="1235075"/>
            <a:ext cx="9132888" cy="158750"/>
          </a:xfrm>
          <a:prstGeom prst="rect">
            <a:avLst/>
          </a:prstGeom>
          <a:gradFill rotWithShape="0">
            <a:gsLst>
              <a:gs pos="0">
                <a:schemeClr val="bg2"/>
              </a:gs>
              <a:gs pos="100000">
                <a:schemeClr val="bg2">
                  <a:gamma/>
                  <a:tint val="0"/>
                  <a:invGamma/>
                </a:schemeClr>
              </a:gs>
            </a:gsLst>
            <a:lin ang="5400000" scaled="1"/>
          </a:gradFill>
          <a:ln w="9525">
            <a:noFill/>
            <a:miter lim="800000"/>
            <a:headEnd/>
            <a:tailEnd/>
          </a:ln>
          <a:effectLst/>
        </p:spPr>
        <p:txBody>
          <a:bodyPr wrap="none" anchor="ctr"/>
          <a:lstStyle/>
          <a:p>
            <a:pPr>
              <a:defRPr/>
            </a:pPr>
            <a:endParaRPr lang="en-US"/>
          </a:p>
        </p:txBody>
      </p:sp>
      <p:sp>
        <p:nvSpPr>
          <p:cNvPr id="1029" name="Rectangle 3"/>
          <p:cNvSpPr>
            <a:spLocks noGrp="1" noChangeArrowheads="1"/>
          </p:cNvSpPr>
          <p:nvPr>
            <p:ph type="body" idx="1"/>
          </p:nvPr>
        </p:nvSpPr>
        <p:spPr bwMode="auto">
          <a:xfrm>
            <a:off x="457200" y="1447800"/>
            <a:ext cx="8229600" cy="49498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477000"/>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CCD21577-5C3A-4674-912A-3477245D134A}" type="slidenum">
              <a:rPr lang="en-US"/>
              <a:pPr>
                <a:defRPr/>
              </a:pPr>
              <a:t>‹#›</a:t>
            </a:fld>
            <a:endParaRPr lang="en-US"/>
          </a:p>
        </p:txBody>
      </p:sp>
      <p:grpSp>
        <p:nvGrpSpPr>
          <p:cNvPr id="1031" name="Group 26"/>
          <p:cNvGrpSpPr>
            <a:grpSpLocks/>
          </p:cNvGrpSpPr>
          <p:nvPr/>
        </p:nvGrpSpPr>
        <p:grpSpPr bwMode="auto">
          <a:xfrm>
            <a:off x="214313" y="285750"/>
            <a:ext cx="1362075" cy="936625"/>
            <a:chOff x="2330" y="1560"/>
            <a:chExt cx="858" cy="590"/>
          </a:xfrm>
        </p:grpSpPr>
        <p:pic>
          <p:nvPicPr>
            <p:cNvPr id="16" name="Picture 27" descr="Untitled-1 copy"/>
            <p:cNvPicPr>
              <a:picLocks noChangeAspect="1" noChangeArrowheads="1"/>
            </p:cNvPicPr>
            <p:nvPr userDrawn="1"/>
          </p:nvPicPr>
          <p:blipFill>
            <a:blip r:embed="rId6" cstate="print"/>
            <a:srcRect/>
            <a:stretch>
              <a:fillRect/>
            </a:stretch>
          </p:blipFill>
          <p:spPr bwMode="gray">
            <a:xfrm>
              <a:off x="2330" y="1560"/>
              <a:ext cx="590" cy="590"/>
            </a:xfrm>
            <a:prstGeom prst="rect">
              <a:avLst/>
            </a:prstGeom>
            <a:ln>
              <a:noFill/>
            </a:ln>
            <a:effectLst>
              <a:softEdge rad="112500"/>
            </a:effectLst>
          </p:spPr>
        </p:pic>
        <p:pic>
          <p:nvPicPr>
            <p:cNvPr id="17" name="Picture 29" descr="Untitled-1 copy"/>
            <p:cNvPicPr>
              <a:picLocks noChangeAspect="1" noChangeArrowheads="1"/>
            </p:cNvPicPr>
            <p:nvPr userDrawn="1"/>
          </p:nvPicPr>
          <p:blipFill>
            <a:blip r:embed="rId6" cstate="print"/>
            <a:srcRect/>
            <a:stretch>
              <a:fillRect/>
            </a:stretch>
          </p:blipFill>
          <p:spPr bwMode="gray">
            <a:xfrm>
              <a:off x="2825" y="1785"/>
              <a:ext cx="363" cy="363"/>
            </a:xfrm>
            <a:prstGeom prst="rect">
              <a:avLst/>
            </a:prstGeom>
            <a:ln>
              <a:noFill/>
            </a:ln>
            <a:effectLst>
              <a:softEdge rad="112500"/>
            </a:effectLst>
          </p:spPr>
        </p:pic>
      </p:gr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Lst>
  <p:timing>
    <p:tnLst>
      <p:par>
        <p:cTn id="1" dur="indefinite" restart="never" nodeType="tmRoot"/>
      </p:par>
    </p:tnLst>
  </p:timing>
  <p:hf hdr="0" ftr="0" dt="0"/>
  <p:txStyles>
    <p:titleStyle>
      <a:lvl1pPr algn="l" rtl="0" eaLnBrk="0" fontAlgn="base" hangingPunct="0">
        <a:spcBef>
          <a:spcPct val="0"/>
        </a:spcBef>
        <a:spcAft>
          <a:spcPct val="0"/>
        </a:spcAft>
        <a:defRPr sz="4000">
          <a:solidFill>
            <a:schemeClr val="bg1"/>
          </a:solidFill>
          <a:latin typeface="+mj-lt"/>
          <a:ea typeface="+mj-ea"/>
          <a:cs typeface="+mj-cs"/>
        </a:defRPr>
      </a:lvl1pPr>
      <a:lvl2pPr algn="l" rtl="0" eaLnBrk="0" fontAlgn="base" hangingPunct="0">
        <a:spcBef>
          <a:spcPct val="0"/>
        </a:spcBef>
        <a:spcAft>
          <a:spcPct val="0"/>
        </a:spcAft>
        <a:defRPr sz="4000">
          <a:solidFill>
            <a:schemeClr val="bg1"/>
          </a:solidFill>
          <a:latin typeface="Arial" charset="0"/>
        </a:defRPr>
      </a:lvl2pPr>
      <a:lvl3pPr algn="l" rtl="0" eaLnBrk="0" fontAlgn="base" hangingPunct="0">
        <a:spcBef>
          <a:spcPct val="0"/>
        </a:spcBef>
        <a:spcAft>
          <a:spcPct val="0"/>
        </a:spcAft>
        <a:defRPr sz="4000">
          <a:solidFill>
            <a:schemeClr val="bg1"/>
          </a:solidFill>
          <a:latin typeface="Arial" charset="0"/>
        </a:defRPr>
      </a:lvl3pPr>
      <a:lvl4pPr algn="l" rtl="0" eaLnBrk="0" fontAlgn="base" hangingPunct="0">
        <a:spcBef>
          <a:spcPct val="0"/>
        </a:spcBef>
        <a:spcAft>
          <a:spcPct val="0"/>
        </a:spcAft>
        <a:defRPr sz="4000">
          <a:solidFill>
            <a:schemeClr val="bg1"/>
          </a:solidFill>
          <a:latin typeface="Arial" charset="0"/>
        </a:defRPr>
      </a:lvl4pPr>
      <a:lvl5pPr algn="l" rtl="0" eaLnBrk="0" fontAlgn="base" hangingPunct="0">
        <a:spcBef>
          <a:spcPct val="0"/>
        </a:spcBef>
        <a:spcAft>
          <a:spcPct val="0"/>
        </a:spcAft>
        <a:defRPr sz="4000">
          <a:solidFill>
            <a:schemeClr val="bg1"/>
          </a:solidFill>
          <a:latin typeface="Arial" charset="0"/>
        </a:defRPr>
      </a:lvl5pPr>
      <a:lvl6pPr marL="457200" algn="l" rtl="0" eaLnBrk="1" fontAlgn="base" hangingPunct="1">
        <a:spcBef>
          <a:spcPct val="0"/>
        </a:spcBef>
        <a:spcAft>
          <a:spcPct val="0"/>
        </a:spcAft>
        <a:defRPr sz="4000">
          <a:solidFill>
            <a:schemeClr val="bg1"/>
          </a:solidFill>
          <a:latin typeface="Arial" charset="0"/>
        </a:defRPr>
      </a:lvl6pPr>
      <a:lvl7pPr marL="914400" algn="l" rtl="0" eaLnBrk="1" fontAlgn="base" hangingPunct="1">
        <a:spcBef>
          <a:spcPct val="0"/>
        </a:spcBef>
        <a:spcAft>
          <a:spcPct val="0"/>
        </a:spcAft>
        <a:defRPr sz="4000">
          <a:solidFill>
            <a:schemeClr val="bg1"/>
          </a:solidFill>
          <a:latin typeface="Arial" charset="0"/>
        </a:defRPr>
      </a:lvl7pPr>
      <a:lvl8pPr marL="1371600" algn="l" rtl="0" eaLnBrk="1" fontAlgn="base" hangingPunct="1">
        <a:spcBef>
          <a:spcPct val="0"/>
        </a:spcBef>
        <a:spcAft>
          <a:spcPct val="0"/>
        </a:spcAft>
        <a:defRPr sz="4000">
          <a:solidFill>
            <a:schemeClr val="bg1"/>
          </a:solidFill>
          <a:latin typeface="Arial" charset="0"/>
        </a:defRPr>
      </a:lvl8pPr>
      <a:lvl9pPr marL="1828800" algn="l" rtl="0" eaLnBrk="1" fontAlgn="base" hangingPunct="1">
        <a:spcBef>
          <a:spcPct val="0"/>
        </a:spcBef>
        <a:spcAft>
          <a:spcPct val="0"/>
        </a:spcAft>
        <a:defRPr sz="4000">
          <a:solidFill>
            <a:schemeClr val="bg1"/>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Tahoma" pitchFamily="34" charset="0"/>
          <a:ea typeface="+mn-ea"/>
          <a:cs typeface="Tahoma" pitchFamily="34" charset="0"/>
        </a:defRPr>
      </a:lvl1pPr>
      <a:lvl2pPr marL="742950" indent="-285750" algn="l" rtl="0" eaLnBrk="0" fontAlgn="base" hangingPunct="0">
        <a:spcBef>
          <a:spcPct val="20000"/>
        </a:spcBef>
        <a:spcAft>
          <a:spcPct val="0"/>
        </a:spcAft>
        <a:buChar char="–"/>
        <a:defRPr sz="2800">
          <a:solidFill>
            <a:schemeClr val="tx1"/>
          </a:solidFill>
          <a:latin typeface="Tahoma" pitchFamily="34" charset="0"/>
          <a:cs typeface="Tahoma" pitchFamily="34" charset="0"/>
        </a:defRPr>
      </a:lvl2pPr>
      <a:lvl3pPr marL="1143000" indent="-228600" algn="l" rtl="0" eaLnBrk="0" fontAlgn="base" hangingPunct="0">
        <a:spcBef>
          <a:spcPct val="20000"/>
        </a:spcBef>
        <a:spcAft>
          <a:spcPct val="0"/>
        </a:spcAft>
        <a:buChar char="•"/>
        <a:defRPr sz="2400">
          <a:solidFill>
            <a:schemeClr val="tx1"/>
          </a:solidFill>
          <a:latin typeface="Tahoma" pitchFamily="34" charset="0"/>
          <a:cs typeface="Tahoma" pitchFamily="34" charset="0"/>
        </a:defRPr>
      </a:lvl3pPr>
      <a:lvl4pPr marL="1600200" indent="-228600" algn="l" rtl="0" eaLnBrk="0" fontAlgn="base" hangingPunct="0">
        <a:spcBef>
          <a:spcPct val="20000"/>
        </a:spcBef>
        <a:spcAft>
          <a:spcPct val="0"/>
        </a:spcAft>
        <a:buChar char="–"/>
        <a:defRPr sz="2000">
          <a:solidFill>
            <a:schemeClr val="tx1"/>
          </a:solidFill>
          <a:latin typeface="Tahoma" pitchFamily="34" charset="0"/>
          <a:cs typeface="Tahoma" pitchFamily="34" charset="0"/>
        </a:defRPr>
      </a:lvl4pPr>
      <a:lvl5pPr marL="2057400" indent="-228600" algn="l" rtl="0" eaLnBrk="0" fontAlgn="base" hangingPunct="0">
        <a:spcBef>
          <a:spcPct val="20000"/>
        </a:spcBef>
        <a:spcAft>
          <a:spcPct val="0"/>
        </a:spcAft>
        <a:buChar char="»"/>
        <a:defRPr sz="2000">
          <a:solidFill>
            <a:schemeClr val="tx1"/>
          </a:solidFill>
          <a:latin typeface="Tahoma" pitchFamily="34" charset="0"/>
          <a:cs typeface="Tahoma" pitchFamily="34"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57158" y="1000108"/>
            <a:ext cx="8588404" cy="1773699"/>
          </a:xfrm>
        </p:spPr>
        <p:txBody>
          <a:bodyPr/>
          <a:lstStyle/>
          <a:p>
            <a:r>
              <a:rPr lang="en-US" sz="2800" dirty="0" smtClean="0"/>
              <a:t/>
            </a:r>
            <a:br>
              <a:rPr lang="en-US" sz="2800" dirty="0" smtClean="0"/>
            </a:br>
            <a:r>
              <a:rPr lang="en-US" sz="2800" dirty="0" smtClean="0"/>
              <a:t/>
            </a:r>
            <a:br>
              <a:rPr lang="en-US" sz="2800" dirty="0" smtClean="0"/>
            </a:br>
            <a:r>
              <a:rPr lang="el-GR" sz="2800" dirty="0" smtClean="0"/>
              <a:t>Εθνικό Στρατηγικό Πλαίσιο για την Έρευνα και Καινοτομία της νέας Προγραμματικής Περιόδου </a:t>
            </a:r>
            <a:br>
              <a:rPr lang="el-GR" sz="2800" dirty="0" smtClean="0"/>
            </a:br>
            <a:r>
              <a:rPr lang="el-GR" sz="2800" dirty="0" smtClean="0"/>
              <a:t>2014-2020 </a:t>
            </a:r>
            <a:r>
              <a:rPr lang="en-US" sz="2800" dirty="0" smtClean="0"/>
              <a:t/>
            </a:r>
            <a:br>
              <a:rPr lang="en-US" sz="2800" dirty="0" smtClean="0"/>
            </a:br>
            <a:r>
              <a:rPr lang="el-GR" dirty="0" smtClean="0"/>
              <a:t/>
            </a:r>
            <a:br>
              <a:rPr lang="el-GR" dirty="0" smtClean="0"/>
            </a:br>
            <a:r>
              <a:rPr lang="en-US" dirty="0" smtClean="0"/>
              <a:t> </a:t>
            </a:r>
            <a:r>
              <a:rPr lang="el-GR" dirty="0" smtClean="0"/>
              <a:t/>
            </a:r>
            <a:br>
              <a:rPr lang="el-GR" dirty="0" smtClean="0"/>
            </a:br>
            <a:r>
              <a:rPr lang="el-GR" dirty="0" smtClean="0"/>
              <a:t/>
            </a:r>
            <a:br>
              <a:rPr lang="el-GR" dirty="0" smtClean="0"/>
            </a:br>
            <a:r>
              <a:rPr lang="el-GR" dirty="0" smtClean="0"/>
              <a:t/>
            </a:r>
            <a:br>
              <a:rPr lang="el-GR" dirty="0" smtClean="0"/>
            </a:br>
            <a:endParaRPr lang="el-GR" dirty="0"/>
          </a:p>
        </p:txBody>
      </p:sp>
      <p:sp>
        <p:nvSpPr>
          <p:cNvPr id="4" name="Rectangle 5"/>
          <p:cNvSpPr txBox="1">
            <a:spLocks noChangeArrowheads="1"/>
          </p:cNvSpPr>
          <p:nvPr/>
        </p:nvSpPr>
        <p:spPr bwMode="auto">
          <a:xfrm>
            <a:off x="187323" y="4581128"/>
            <a:ext cx="8728075" cy="120532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indent="0" algn="ctr"/>
            <a:r>
              <a:rPr lang="el-GR" sz="2400" kern="1200" dirty="0" smtClean="0">
                <a:solidFill>
                  <a:schemeClr val="tx1"/>
                </a:solidFill>
                <a:effectLst/>
              </a:rPr>
              <a:t>ΓΕΝΙΚΗ ΓΡΑΜΜΑΤΕΙΑ ΕΡΕΥΝΑΣ ΚΑΙ ΤΕΧΝΟΛΟΓΙΑΣ</a:t>
            </a:r>
          </a:p>
          <a:p>
            <a:pPr marL="0" indent="0" algn="ctr"/>
            <a:r>
              <a:rPr lang="el-GR" dirty="0" smtClean="0"/>
              <a:t>ΔΙΕΥΘΥΝΣΗ ΣΧΕΔΙΑΣΜΟΥ ΚΑΙ ΠΡΟΓΡΑΜΜΑΤΙΣΜΟΥ</a:t>
            </a:r>
          </a:p>
          <a:p>
            <a:pPr marL="0" indent="0" algn="ctr"/>
            <a:r>
              <a:rPr lang="el-GR" kern="1200" dirty="0" smtClean="0">
                <a:solidFill>
                  <a:schemeClr val="tx1"/>
                </a:solidFill>
                <a:effectLst/>
              </a:rPr>
              <a:t>Ε. Σοφούλη</a:t>
            </a:r>
            <a:endParaRPr lang="en-US" kern="1200" dirty="0" smtClean="0">
              <a:solidFill>
                <a:schemeClr val="tx1"/>
              </a:solidFill>
              <a:effectLst/>
            </a:endParaRPr>
          </a:p>
          <a:p>
            <a:pPr algn="ctr" eaLnBrk="1" hangingPunct="1">
              <a:lnSpc>
                <a:spcPct val="80000"/>
              </a:lnSpc>
              <a:spcBef>
                <a:spcPct val="20000"/>
              </a:spcBef>
            </a:pPr>
            <a:endParaRPr lang="en-US" dirty="0">
              <a:latin typeface="Tahoma" pitchFamily="34" charset="0"/>
              <a:cs typeface="Tahoma" pitchFamily="34" charset="0"/>
            </a:endParaRPr>
          </a:p>
        </p:txBody>
      </p:sp>
      <p:sp>
        <p:nvSpPr>
          <p:cNvPr id="5" name="TextBox 4"/>
          <p:cNvSpPr txBox="1"/>
          <p:nvPr/>
        </p:nvSpPr>
        <p:spPr>
          <a:xfrm>
            <a:off x="3071802" y="6000768"/>
            <a:ext cx="4071966" cy="369332"/>
          </a:xfrm>
          <a:prstGeom prst="rect">
            <a:avLst/>
          </a:prstGeom>
          <a:solidFill>
            <a:schemeClr val="tx1">
              <a:lumMod val="75000"/>
            </a:schemeClr>
          </a:solidFill>
        </p:spPr>
        <p:txBody>
          <a:bodyPr wrap="square" rtlCol="0">
            <a:spAutoFit/>
          </a:bodyPr>
          <a:lstStyle/>
          <a:p>
            <a:r>
              <a:rPr lang="en-US" dirty="0" smtClean="0">
                <a:solidFill>
                  <a:schemeClr val="bg1"/>
                </a:solidFill>
              </a:rPr>
              <a:t>A</a:t>
            </a:r>
            <a:r>
              <a:rPr lang="el-GR" dirty="0" err="1" smtClean="0">
                <a:solidFill>
                  <a:schemeClr val="bg1"/>
                </a:solidFill>
              </a:rPr>
              <a:t>θήνα</a:t>
            </a:r>
            <a:r>
              <a:rPr lang="en-US" dirty="0" smtClean="0">
                <a:solidFill>
                  <a:schemeClr val="bg1"/>
                </a:solidFill>
              </a:rPr>
              <a:t>  21 </a:t>
            </a:r>
            <a:r>
              <a:rPr lang="el-GR" dirty="0" smtClean="0">
                <a:solidFill>
                  <a:schemeClr val="bg1"/>
                </a:solidFill>
              </a:rPr>
              <a:t>Μαρτίου</a:t>
            </a:r>
            <a:r>
              <a:rPr lang="en-US" dirty="0" smtClean="0">
                <a:solidFill>
                  <a:schemeClr val="bg1"/>
                </a:solidFill>
              </a:rPr>
              <a:t>  201</a:t>
            </a:r>
            <a:r>
              <a:rPr lang="el-GR" dirty="0" smtClean="0">
                <a:solidFill>
                  <a:schemeClr val="bg1"/>
                </a:solidFill>
              </a:rPr>
              <a:t>4</a:t>
            </a:r>
            <a:endParaRPr lang="en-US" dirty="0" smtClean="0">
              <a:solidFill>
                <a:schemeClr val="bg1"/>
              </a:solidFill>
            </a:endParaRPr>
          </a:p>
        </p:txBody>
      </p:sp>
      <p:sp>
        <p:nvSpPr>
          <p:cNvPr id="6" name="TextBox 5"/>
          <p:cNvSpPr txBox="1"/>
          <p:nvPr/>
        </p:nvSpPr>
        <p:spPr>
          <a:xfrm>
            <a:off x="857224" y="285728"/>
            <a:ext cx="7858180" cy="369332"/>
          </a:xfrm>
          <a:prstGeom prst="rect">
            <a:avLst/>
          </a:prstGeom>
          <a:solidFill>
            <a:schemeClr val="tx1">
              <a:lumMod val="75000"/>
            </a:schemeClr>
          </a:solidFill>
        </p:spPr>
        <p:txBody>
          <a:bodyPr wrap="square" rtlCol="0">
            <a:spAutoFit/>
          </a:bodyPr>
          <a:lstStyle/>
          <a:p>
            <a:r>
              <a:rPr lang="el-GR" dirty="0" smtClean="0">
                <a:solidFill>
                  <a:schemeClr val="bg1"/>
                </a:solidFill>
              </a:rPr>
              <a:t>ΥΠΟΥΡΓΕΙΟ ΠΑΙΔΕΙΑΣ ΚΑΙ ΘΡΗΣΚΕΥΜΑΤΩΝ</a:t>
            </a:r>
            <a:endParaRPr lang="el-GR"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92696"/>
            <a:ext cx="9144000" cy="576064"/>
          </a:xfrm>
        </p:spPr>
        <p:txBody>
          <a:bodyPr/>
          <a:lstStyle/>
          <a:p>
            <a:pPr algn="ctr"/>
            <a:r>
              <a:rPr lang="el-GR" sz="2400" dirty="0" smtClean="0"/>
              <a:t>ΦΑΣΗ ΑΞΙΟΛΟΓΗΣΗΣ ΚΑΙ ΦΑΣΗ ΠΡΟΤΕΡΑΙΟΠΟΙΗΣΗΣ</a:t>
            </a:r>
            <a:endParaRPr lang="el-GR" sz="2400" dirty="0"/>
          </a:p>
        </p:txBody>
      </p:sp>
      <p:pic>
        <p:nvPicPr>
          <p:cNvPr id="5" name="Picture 4" descr="Picture1.png"/>
          <p:cNvPicPr/>
          <p:nvPr/>
        </p:nvPicPr>
        <p:blipFill>
          <a:blip r:embed="rId2" cstate="print"/>
          <a:stretch>
            <a:fillRect/>
          </a:stretch>
        </p:blipFill>
        <p:spPr>
          <a:xfrm>
            <a:off x="500035" y="2500306"/>
            <a:ext cx="5000660" cy="3667278"/>
          </a:xfrm>
          <a:prstGeom prst="rect">
            <a:avLst/>
          </a:prstGeom>
        </p:spPr>
      </p:pic>
      <p:sp>
        <p:nvSpPr>
          <p:cNvPr id="4" name="AutoShape 9"/>
          <p:cNvSpPr>
            <a:spLocks noChangeArrowheads="1"/>
          </p:cNvSpPr>
          <p:nvPr/>
        </p:nvSpPr>
        <p:spPr bwMode="gray">
          <a:xfrm>
            <a:off x="571472" y="332656"/>
            <a:ext cx="8072494" cy="457200"/>
          </a:xfrm>
          <a:prstGeom prst="roundRect">
            <a:avLst>
              <a:gd name="adj" fmla="val 49106"/>
            </a:avLst>
          </a:prstGeom>
          <a:solidFill>
            <a:schemeClr val="accent4">
              <a:lumMod val="75000"/>
            </a:schemeClr>
          </a:solidFill>
          <a:ln w="28575">
            <a:solidFill>
              <a:schemeClr val="bg1"/>
            </a:solidFill>
            <a:round/>
            <a:headEnd/>
            <a:tailEnd/>
          </a:ln>
          <a:effectLst>
            <a:innerShdw blurRad="63500" dist="50800" dir="8100000">
              <a:prstClr val="black">
                <a:alpha val="50000"/>
              </a:prstClr>
            </a:innerShdw>
          </a:effectLst>
        </p:spPr>
        <p:txBody>
          <a:bodyPr wrap="none" anchor="ctr"/>
          <a:lstStyle/>
          <a:p>
            <a:r>
              <a:rPr lang="el-GR" sz="2800" b="1" dirty="0" smtClean="0">
                <a:solidFill>
                  <a:schemeClr val="bg1"/>
                </a:solidFill>
                <a:latin typeface="Arial Narrow" pitchFamily="34" charset="0"/>
              </a:rPr>
              <a:t>ΟΔΙΚΟΣ ΧΑΡΤΗΣ ΕΡΕΥΝΗΤΙΚΩΝ ΥΠΟΔΟΜΩΝ</a:t>
            </a:r>
            <a:endParaRPr lang="en-US" sz="2800" b="1" dirty="0">
              <a:solidFill>
                <a:schemeClr val="bg1"/>
              </a:solidFill>
              <a:latin typeface="Arial Narrow" pitchFamily="34" charset="0"/>
            </a:endParaRPr>
          </a:p>
        </p:txBody>
      </p:sp>
      <p:sp>
        <p:nvSpPr>
          <p:cNvPr id="6" name="Rectangle 5"/>
          <p:cNvSpPr/>
          <p:nvPr/>
        </p:nvSpPr>
        <p:spPr>
          <a:xfrm>
            <a:off x="714348" y="1357298"/>
            <a:ext cx="7358114" cy="923330"/>
          </a:xfrm>
          <a:prstGeom prst="rect">
            <a:avLst/>
          </a:prstGeom>
        </p:spPr>
        <p:txBody>
          <a:bodyPr wrap="square">
            <a:spAutoFit/>
          </a:bodyPr>
          <a:lstStyle/>
          <a:p>
            <a:r>
              <a:rPr lang="el-GR" dirty="0" smtClean="0"/>
              <a:t>Οι </a:t>
            </a:r>
            <a:r>
              <a:rPr lang="el-GR" b="1" dirty="0" smtClean="0"/>
              <a:t>σύγχρονες και ανταγωνιστικές εργαστηριακές υποδομές έρευνας</a:t>
            </a:r>
            <a:r>
              <a:rPr lang="el-GR" dirty="0" smtClean="0"/>
              <a:t> είναι απαραίτητο κεφάλαιο στη δόμηση του Εθνικού Συστήματος Καινοτομίας στην Ελλάδα</a:t>
            </a:r>
            <a:endParaRPr lang="el-GR" dirty="0"/>
          </a:p>
        </p:txBody>
      </p:sp>
      <p:sp>
        <p:nvSpPr>
          <p:cNvPr id="7" name="TextBox 6"/>
          <p:cNvSpPr txBox="1"/>
          <p:nvPr/>
        </p:nvSpPr>
        <p:spPr>
          <a:xfrm>
            <a:off x="5929322" y="2071678"/>
            <a:ext cx="3000396" cy="4247317"/>
          </a:xfrm>
          <a:prstGeom prst="rect">
            <a:avLst/>
          </a:prstGeom>
          <a:noFill/>
        </p:spPr>
        <p:txBody>
          <a:bodyPr wrap="square" rtlCol="0">
            <a:spAutoFit/>
          </a:bodyPr>
          <a:lstStyle/>
          <a:p>
            <a:r>
              <a:rPr lang="el-GR" sz="1400" dirty="0" smtClean="0"/>
              <a:t>Θα ενισχυθούν (α) εργαστηριακές υποδομών με ευρωπαϊκό ενδιαφέρον για τη δημιουργία πόλων έλξης με παγκόσμια ακτινοβολία, (β) την ανάπτυξη των υποδομών που κρίνονται απαραίτητες για την εφαρμογή των προτεραιοτήτων εθνικών πολιτικών σε τομείς δημόσιου ενδιαφέροντος (π.χ. ωκεανογραφικά σκάφη, σεισμολογική υποδομή και αντισεισμική προστασία), (γ) την Εργαστήρια του Δημόσιου τομέα που συνεργάζονται συστηματικά και σε μακροχρόνια βάση με επιχειρήσεις, παρέχοντας υπηρεσίες υψηλής έντασης γνώσης.</a:t>
            </a:r>
          </a:p>
          <a:p>
            <a:endParaRPr lang="el-GR" dirty="0"/>
          </a:p>
        </p:txBody>
      </p:sp>
    </p:spTree>
    <p:extLst>
      <p:ext uri="{BB962C8B-B14F-4D97-AF65-F5344CB8AC3E}">
        <p14:creationId xmlns="" xmlns:p14="http://schemas.microsoft.com/office/powerpoint/2010/main" val="32312602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8"/>
          <p:cNvGrpSpPr/>
          <p:nvPr/>
        </p:nvGrpSpPr>
        <p:grpSpPr>
          <a:xfrm>
            <a:off x="785786" y="2786058"/>
            <a:ext cx="2007616" cy="1300480"/>
            <a:chOff x="4088384" y="2763519"/>
            <a:chExt cx="2007616" cy="1300480"/>
          </a:xfrm>
          <a:solidFill>
            <a:srgbClr val="FFFF00"/>
          </a:solidFill>
        </p:grpSpPr>
        <p:sp>
          <p:nvSpPr>
            <p:cNvPr id="10" name="Rounded Rectangle 9"/>
            <p:cNvSpPr/>
            <p:nvPr/>
          </p:nvSpPr>
          <p:spPr>
            <a:xfrm>
              <a:off x="4088384" y="2763519"/>
              <a:ext cx="2007616" cy="1300480"/>
            </a:xfrm>
            <a:prstGeom prst="roundRect">
              <a:avLst>
                <a:gd name="adj" fmla="val 10000"/>
              </a:avLst>
            </a:prstGeom>
            <a:grpFill/>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1" name="Rounded Rectangle 4"/>
            <p:cNvSpPr/>
            <p:nvPr/>
          </p:nvSpPr>
          <p:spPr>
            <a:xfrm>
              <a:off x="4719235" y="3117206"/>
              <a:ext cx="1348197" cy="918226"/>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2390" tIns="72390" rIns="72390" bIns="72390" numCol="1" spcCol="1270" anchor="t" anchorCtr="0">
              <a:noAutofit/>
            </a:bodyPr>
            <a:lstStyle/>
            <a:p>
              <a:pPr marL="114300" lvl="1" indent="-114300" algn="l" defTabSz="666750">
                <a:lnSpc>
                  <a:spcPct val="90000"/>
                </a:lnSpc>
                <a:spcBef>
                  <a:spcPct val="0"/>
                </a:spcBef>
                <a:spcAft>
                  <a:spcPct val="15000"/>
                </a:spcAft>
              </a:pPr>
              <a:r>
                <a:rPr lang="el-GR" sz="1500" dirty="0" smtClean="0"/>
                <a:t>ΜΕΤΑΦΟΡΕΣ ΚΑΙ </a:t>
              </a:r>
              <a:r>
                <a:rPr lang="en-US" sz="1500" dirty="0" smtClean="0"/>
                <a:t>LOGISTICS</a:t>
              </a:r>
              <a:endParaRPr lang="el-GR" sz="1500" kern="1200" dirty="0"/>
            </a:p>
          </p:txBody>
        </p:sp>
      </p:grpSp>
      <p:grpSp>
        <p:nvGrpSpPr>
          <p:cNvPr id="9" name="Group 11"/>
          <p:cNvGrpSpPr/>
          <p:nvPr/>
        </p:nvGrpSpPr>
        <p:grpSpPr>
          <a:xfrm>
            <a:off x="2214546" y="4929198"/>
            <a:ext cx="2007616" cy="1300480"/>
            <a:chOff x="406400" y="2763520"/>
            <a:chExt cx="2007616" cy="1300480"/>
          </a:xfrm>
          <a:solidFill>
            <a:schemeClr val="bg2">
              <a:lumMod val="40000"/>
              <a:lumOff val="60000"/>
            </a:schemeClr>
          </a:solidFill>
        </p:grpSpPr>
        <p:sp>
          <p:nvSpPr>
            <p:cNvPr id="13" name="Rounded Rectangle 12"/>
            <p:cNvSpPr/>
            <p:nvPr/>
          </p:nvSpPr>
          <p:spPr>
            <a:xfrm>
              <a:off x="406400" y="2763520"/>
              <a:ext cx="2007616" cy="1300480"/>
            </a:xfrm>
            <a:prstGeom prst="roundRect">
              <a:avLst>
                <a:gd name="adj" fmla="val 10000"/>
              </a:avLst>
            </a:prstGeom>
            <a:grpFill/>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4" name="Rounded Rectangle 4"/>
            <p:cNvSpPr/>
            <p:nvPr/>
          </p:nvSpPr>
          <p:spPr>
            <a:xfrm>
              <a:off x="434967" y="3117206"/>
              <a:ext cx="1348197" cy="918226"/>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2390" tIns="72390" rIns="72390" bIns="72390" numCol="1" spcCol="1270" anchor="t" anchorCtr="0">
              <a:noAutofit/>
            </a:bodyPr>
            <a:lstStyle/>
            <a:p>
              <a:pPr marL="114300" lvl="1" indent="-114300" algn="l" defTabSz="666750">
                <a:lnSpc>
                  <a:spcPct val="90000"/>
                </a:lnSpc>
                <a:spcBef>
                  <a:spcPct val="0"/>
                </a:spcBef>
                <a:spcAft>
                  <a:spcPct val="15000"/>
                </a:spcAft>
                <a:buChar char="••"/>
              </a:pPr>
              <a:r>
                <a:rPr lang="el-GR" sz="1500" kern="1200" dirty="0" smtClean="0"/>
                <a:t>ΝΕΑ ΥΛΙΚΑ</a:t>
              </a:r>
              <a:endParaRPr lang="el-GR" sz="1500" kern="1200" dirty="0"/>
            </a:p>
          </p:txBody>
        </p:sp>
      </p:grpSp>
      <p:sp>
        <p:nvSpPr>
          <p:cNvPr id="16" name="Rounded Rectangle 15"/>
          <p:cNvSpPr/>
          <p:nvPr/>
        </p:nvSpPr>
        <p:spPr>
          <a:xfrm>
            <a:off x="4000496" y="5143512"/>
            <a:ext cx="2007616" cy="1300480"/>
          </a:xfrm>
          <a:prstGeom prst="roundRect">
            <a:avLst>
              <a:gd name="adj" fmla="val 10000"/>
            </a:avLst>
          </a:prstGeom>
          <a:solidFill>
            <a:schemeClr val="bg1">
              <a:lumMod val="85000"/>
            </a:schemeClr>
          </a:solidFill>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r>
              <a:rPr lang="el-GR" sz="1400" dirty="0" smtClean="0"/>
              <a:t>ΠΕΡΙΒΑΛΛΟΝ ΚΑΙ ΒΙΩΣΙΜΗ ΑΝΑΠΤΥΞΗ</a:t>
            </a:r>
            <a:endParaRPr lang="el-GR" sz="1400" dirty="0"/>
          </a:p>
        </p:txBody>
      </p:sp>
      <p:grpSp>
        <p:nvGrpSpPr>
          <p:cNvPr id="3" name="Group 5"/>
          <p:cNvGrpSpPr/>
          <p:nvPr/>
        </p:nvGrpSpPr>
        <p:grpSpPr>
          <a:xfrm>
            <a:off x="6215074" y="2786058"/>
            <a:ext cx="2007616" cy="1300480"/>
            <a:chOff x="4088384" y="2763519"/>
            <a:chExt cx="2007616" cy="1300480"/>
          </a:xfrm>
          <a:solidFill>
            <a:schemeClr val="bg1">
              <a:lumMod val="85000"/>
            </a:schemeClr>
          </a:solidFill>
        </p:grpSpPr>
        <p:sp>
          <p:nvSpPr>
            <p:cNvPr id="7" name="Rounded Rectangle 6"/>
            <p:cNvSpPr/>
            <p:nvPr/>
          </p:nvSpPr>
          <p:spPr>
            <a:xfrm>
              <a:off x="4088384" y="2763519"/>
              <a:ext cx="2007616" cy="1300480"/>
            </a:xfrm>
            <a:prstGeom prst="roundRect">
              <a:avLst>
                <a:gd name="adj" fmla="val 10000"/>
              </a:avLst>
            </a:prstGeom>
            <a:grpFill/>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8" name="Rounded Rectangle 4"/>
            <p:cNvSpPr/>
            <p:nvPr/>
          </p:nvSpPr>
          <p:spPr>
            <a:xfrm>
              <a:off x="4719235" y="3117206"/>
              <a:ext cx="1348197" cy="918226"/>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2390" tIns="72390" rIns="72390" bIns="72390" numCol="1" spcCol="1270" anchor="t" anchorCtr="0">
              <a:noAutofit/>
            </a:bodyPr>
            <a:lstStyle/>
            <a:p>
              <a:pPr marL="114300" lvl="1" indent="-114300" algn="l" defTabSz="666750">
                <a:lnSpc>
                  <a:spcPct val="90000"/>
                </a:lnSpc>
                <a:spcBef>
                  <a:spcPct val="0"/>
                </a:spcBef>
                <a:spcAft>
                  <a:spcPct val="15000"/>
                </a:spcAft>
              </a:pPr>
              <a:r>
                <a:rPr lang="el-GR" sz="1500" kern="1200" dirty="0" smtClean="0"/>
                <a:t>ΥΓΕΙΑ ΚΑΙ ΦΑΡΜΑΚΑ</a:t>
              </a:r>
              <a:endParaRPr lang="el-GR" sz="1500" kern="1200" dirty="0"/>
            </a:p>
          </p:txBody>
        </p:sp>
      </p:grpSp>
      <p:sp>
        <p:nvSpPr>
          <p:cNvPr id="2" name="Title 1"/>
          <p:cNvSpPr>
            <a:spLocks noGrp="1"/>
          </p:cNvSpPr>
          <p:nvPr>
            <p:ph type="title"/>
          </p:nvPr>
        </p:nvSpPr>
        <p:spPr/>
        <p:txBody>
          <a:bodyPr/>
          <a:lstStyle/>
          <a:p>
            <a:pPr algn="ctr"/>
            <a:r>
              <a:rPr lang="el-GR" sz="2800" dirty="0" smtClean="0"/>
              <a:t>Διαμόρφωση προτεραιοτήτων μέσω Πλατφορμών Καινοτομίας</a:t>
            </a:r>
            <a:endParaRPr lang="el-GR" sz="2800" dirty="0"/>
          </a:p>
        </p:txBody>
      </p:sp>
      <p:sp>
        <p:nvSpPr>
          <p:cNvPr id="4" name="Slide Number Placeholder 3"/>
          <p:cNvSpPr>
            <a:spLocks noGrp="1"/>
          </p:cNvSpPr>
          <p:nvPr>
            <p:ph type="sldNum" sz="quarter" idx="12"/>
          </p:nvPr>
        </p:nvSpPr>
        <p:spPr/>
        <p:txBody>
          <a:bodyPr/>
          <a:lstStyle/>
          <a:p>
            <a:fld id="{69E29E33-B620-47F9-BB04-8846C2A5AFCC}" type="slidenum">
              <a:rPr kumimoji="0" lang="en-US" smtClean="0"/>
              <a:pPr/>
              <a:t>11</a:t>
            </a:fld>
            <a:endParaRPr kumimoji="0" lang="en-US"/>
          </a:p>
        </p:txBody>
      </p:sp>
      <p:graphicFrame>
        <p:nvGraphicFramePr>
          <p:cNvPr id="5" name="Diagram 4"/>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12696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100" b="1" i="0" u="sng" strike="noStrike" cap="none" normalizeH="0" baseline="0" smtClean="0">
                <a:ln>
                  <a:noFill/>
                </a:ln>
                <a:solidFill>
                  <a:srgbClr val="0000FF"/>
                </a:solidFill>
                <a:effectLst/>
                <a:latin typeface="Cambria" pitchFamily="18" charset="0"/>
                <a:ea typeface="Times New Roman" pitchFamily="18" charset="0"/>
                <a:cs typeface="Times New Roman" pitchFamily="18" charset="0"/>
              </a:rPr>
              <a:t>Υποστήριξη των ελληνικών ερευνητικών ομάδων να συμμετέχουν </a:t>
            </a:r>
            <a:r>
              <a:rPr kumimoji="0" lang="el-GR" sz="1100" b="1" i="0" u="none" strike="noStrike" cap="none" normalizeH="0" baseline="0" smtClean="0">
                <a:ln>
                  <a:noFill/>
                </a:ln>
                <a:solidFill>
                  <a:srgbClr val="4F81BD"/>
                </a:solidFill>
                <a:effectLst/>
                <a:latin typeface="Cambria" pitchFamily="18" charset="0"/>
                <a:ea typeface="Times New Roman" pitchFamily="18" charset="0"/>
                <a:cs typeface="Times New Roman" pitchFamily="18" charset="0"/>
              </a:rPr>
              <a:t>στα προγράμματα των EUREKA, ESA, CERN, EMBL-EMBO κ.ά.</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endParaRPr>
          </a:p>
        </p:txBody>
      </p:sp>
      <p:sp>
        <p:nvSpPr>
          <p:cNvPr id="1331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12696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100" b="1" i="0" u="sng" strike="noStrike" cap="none" normalizeH="0" baseline="0" smtClean="0">
                <a:ln>
                  <a:noFill/>
                </a:ln>
                <a:solidFill>
                  <a:srgbClr val="0000FF"/>
                </a:solidFill>
                <a:effectLst/>
                <a:latin typeface="Cambria" pitchFamily="18" charset="0"/>
                <a:ea typeface="Times New Roman" pitchFamily="18" charset="0"/>
                <a:cs typeface="Times New Roman" pitchFamily="18" charset="0"/>
              </a:rPr>
              <a:t>Υποστήριξη των ελληνικών ερευνητικών ομάδων να συμμετέχουν </a:t>
            </a:r>
            <a:r>
              <a:rPr kumimoji="0" lang="el-GR" sz="1100" b="1" i="0" u="none" strike="noStrike" cap="none" normalizeH="0" baseline="0" smtClean="0">
                <a:ln>
                  <a:noFill/>
                </a:ln>
                <a:solidFill>
                  <a:srgbClr val="4F81BD"/>
                </a:solidFill>
                <a:effectLst/>
                <a:latin typeface="Cambria" pitchFamily="18" charset="0"/>
                <a:ea typeface="Times New Roman" pitchFamily="18" charset="0"/>
                <a:cs typeface="Times New Roman" pitchFamily="18" charset="0"/>
              </a:rPr>
              <a:t>στα προγράμματα των EUREKA, ESA, CERN, EMBL-EMBO κ.ά.</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200" dirty="0" smtClean="0"/>
              <a:t>Συνέργειες μεταξύ τομέων και τεχνολογιών</a:t>
            </a:r>
            <a:endParaRPr lang="el-GR" sz="3200" dirty="0"/>
          </a:p>
        </p:txBody>
      </p:sp>
      <p:graphicFrame>
        <p:nvGraphicFramePr>
          <p:cNvPr id="5" name="Content Placeholder 4"/>
          <p:cNvGraphicFramePr>
            <a:graphicFrameLocks noGrp="1"/>
          </p:cNvGraphicFramePr>
          <p:nvPr>
            <p:ph idx="1"/>
          </p:nvPr>
        </p:nvGraphicFramePr>
        <p:xfrm>
          <a:off x="1643042" y="1643050"/>
          <a:ext cx="6357984" cy="4789906"/>
        </p:xfrm>
        <a:graphic>
          <a:graphicData uri="http://schemas.openxmlformats.org/drawingml/2006/table">
            <a:tbl>
              <a:tblPr firstRow="1" bandRow="1">
                <a:tableStyleId>{7DF18680-E054-41AD-8BC1-D1AEF772440D}</a:tableStyleId>
              </a:tblPr>
              <a:tblGrid>
                <a:gridCol w="1059664"/>
                <a:gridCol w="1059664"/>
                <a:gridCol w="1059664"/>
                <a:gridCol w="1059664"/>
                <a:gridCol w="1059664"/>
                <a:gridCol w="1059664"/>
              </a:tblGrid>
              <a:tr h="595910">
                <a:tc>
                  <a:txBody>
                    <a:bodyPr/>
                    <a:lstStyle/>
                    <a:p>
                      <a:endParaRPr lang="el-GR" dirty="0"/>
                    </a:p>
                  </a:txBody>
                  <a:tcPr>
                    <a:solidFill>
                      <a:srgbClr val="FFC000"/>
                    </a:solidFill>
                  </a:tcPr>
                </a:tc>
                <a:tc>
                  <a:txBody>
                    <a:bodyPr/>
                    <a:lstStyle/>
                    <a:p>
                      <a:endParaRPr lang="el-GR" dirty="0"/>
                    </a:p>
                  </a:txBody>
                  <a:tcPr>
                    <a:solidFill>
                      <a:srgbClr val="FF0000"/>
                    </a:solidFill>
                  </a:tcPr>
                </a:tc>
                <a:tc>
                  <a:txBody>
                    <a:bodyPr/>
                    <a:lstStyle/>
                    <a:p>
                      <a:endParaRPr lang="el-GR" dirty="0"/>
                    </a:p>
                  </a:txBody>
                  <a:tcPr>
                    <a:solidFill>
                      <a:srgbClr val="FF0000"/>
                    </a:solidFill>
                  </a:tcPr>
                </a:tc>
                <a:tc>
                  <a:txBody>
                    <a:bodyPr/>
                    <a:lstStyle/>
                    <a:p>
                      <a:endParaRPr lang="el-GR" dirty="0"/>
                    </a:p>
                  </a:txBody>
                  <a:tcPr>
                    <a:noFill/>
                  </a:tcPr>
                </a:tc>
                <a:tc>
                  <a:txBody>
                    <a:bodyPr/>
                    <a:lstStyle/>
                    <a:p>
                      <a:endParaRPr lang="el-GR" dirty="0"/>
                    </a:p>
                  </a:txBody>
                  <a:tcPr>
                    <a:solidFill>
                      <a:schemeClr val="accent2">
                        <a:lumMod val="60000"/>
                        <a:lumOff val="40000"/>
                      </a:schemeClr>
                    </a:solidFill>
                  </a:tcPr>
                </a:tc>
                <a:tc>
                  <a:txBody>
                    <a:bodyPr/>
                    <a:lstStyle/>
                    <a:p>
                      <a:endParaRPr lang="el-GR" dirty="0"/>
                    </a:p>
                  </a:txBody>
                  <a:tcPr>
                    <a:solidFill>
                      <a:schemeClr val="accent2">
                        <a:lumMod val="60000"/>
                        <a:lumOff val="40000"/>
                      </a:schemeClr>
                    </a:solidFill>
                  </a:tcPr>
                </a:tc>
              </a:tr>
              <a:tr h="618536">
                <a:tc>
                  <a:txBody>
                    <a:bodyPr/>
                    <a:lstStyle/>
                    <a:p>
                      <a:endParaRPr lang="el-GR" dirty="0"/>
                    </a:p>
                  </a:txBody>
                  <a:tcPr>
                    <a:solidFill>
                      <a:srgbClr val="FF0000"/>
                    </a:solidFill>
                  </a:tcPr>
                </a:tc>
                <a:tc>
                  <a:txBody>
                    <a:bodyPr/>
                    <a:lstStyle/>
                    <a:p>
                      <a:endParaRPr lang="el-GR" dirty="0"/>
                    </a:p>
                  </a:txBody>
                  <a:tcPr/>
                </a:tc>
                <a:tc>
                  <a:txBody>
                    <a:bodyPr/>
                    <a:lstStyle/>
                    <a:p>
                      <a:endParaRPr lang="el-GR" dirty="0"/>
                    </a:p>
                  </a:txBody>
                  <a:tcPr>
                    <a:solidFill>
                      <a:srgbClr val="FF0000"/>
                    </a:solidFill>
                  </a:tcPr>
                </a:tc>
                <a:tc>
                  <a:txBody>
                    <a:bodyPr/>
                    <a:lstStyle/>
                    <a:p>
                      <a:endParaRPr lang="el-GR"/>
                    </a:p>
                  </a:txBody>
                  <a:tcPr/>
                </a:tc>
                <a:tc>
                  <a:txBody>
                    <a:bodyPr/>
                    <a:lstStyle/>
                    <a:p>
                      <a:endParaRPr lang="el-GR" dirty="0"/>
                    </a:p>
                  </a:txBody>
                  <a:tcPr/>
                </a:tc>
                <a:tc>
                  <a:txBody>
                    <a:bodyPr/>
                    <a:lstStyle/>
                    <a:p>
                      <a:endParaRPr lang="el-GR" dirty="0"/>
                    </a:p>
                  </a:txBody>
                  <a:tcPr/>
                </a:tc>
              </a:tr>
              <a:tr h="595910">
                <a:tc>
                  <a:txBody>
                    <a:bodyPr/>
                    <a:lstStyle/>
                    <a:p>
                      <a:endParaRPr lang="el-GR" dirty="0"/>
                    </a:p>
                  </a:txBody>
                  <a:tcPr>
                    <a:solidFill>
                      <a:srgbClr val="FF0000"/>
                    </a:solidFill>
                  </a:tcPr>
                </a:tc>
                <a:tc>
                  <a:txBody>
                    <a:bodyPr/>
                    <a:lstStyle/>
                    <a:p>
                      <a:endParaRPr lang="el-GR" dirty="0"/>
                    </a:p>
                  </a:txBody>
                  <a:tcPr>
                    <a:solidFill>
                      <a:srgbClr val="FF0000"/>
                    </a:solidFill>
                  </a:tcPr>
                </a:tc>
                <a:tc>
                  <a:txBody>
                    <a:bodyPr/>
                    <a:lstStyle/>
                    <a:p>
                      <a:endParaRPr lang="el-GR"/>
                    </a:p>
                  </a:txBody>
                  <a:tcPr/>
                </a:tc>
                <a:tc>
                  <a:txBody>
                    <a:bodyPr/>
                    <a:lstStyle/>
                    <a:p>
                      <a:endParaRPr lang="el-GR" dirty="0"/>
                    </a:p>
                  </a:txBody>
                  <a:tcPr>
                    <a:solidFill>
                      <a:srgbClr val="FF0000"/>
                    </a:solidFill>
                  </a:tcPr>
                </a:tc>
                <a:tc>
                  <a:txBody>
                    <a:bodyPr/>
                    <a:lstStyle/>
                    <a:p>
                      <a:endParaRPr lang="el-GR" dirty="0"/>
                    </a:p>
                  </a:txBody>
                  <a:tcPr>
                    <a:solidFill>
                      <a:srgbClr val="FFC000"/>
                    </a:solidFill>
                  </a:tcPr>
                </a:tc>
                <a:tc>
                  <a:txBody>
                    <a:bodyPr/>
                    <a:lstStyle/>
                    <a:p>
                      <a:endParaRPr lang="el-GR" dirty="0"/>
                    </a:p>
                  </a:txBody>
                  <a:tcPr/>
                </a:tc>
              </a:tr>
              <a:tr h="595910">
                <a:tc>
                  <a:txBody>
                    <a:bodyPr/>
                    <a:lstStyle/>
                    <a:p>
                      <a:endParaRPr lang="el-GR"/>
                    </a:p>
                  </a:txBody>
                  <a:tcPr/>
                </a:tc>
                <a:tc>
                  <a:txBody>
                    <a:bodyPr/>
                    <a:lstStyle/>
                    <a:p>
                      <a:endParaRPr lang="el-GR" dirty="0"/>
                    </a:p>
                  </a:txBody>
                  <a:tcPr>
                    <a:solidFill>
                      <a:srgbClr val="FF0000"/>
                    </a:solidFill>
                  </a:tcPr>
                </a:tc>
                <a:tc>
                  <a:txBody>
                    <a:bodyPr/>
                    <a:lstStyle/>
                    <a:p>
                      <a:endParaRPr lang="el-GR" dirty="0"/>
                    </a:p>
                  </a:txBody>
                  <a:tcPr>
                    <a:solidFill>
                      <a:srgbClr val="FF0000"/>
                    </a:solidFill>
                  </a:tcPr>
                </a:tc>
                <a:tc>
                  <a:txBody>
                    <a:bodyPr/>
                    <a:lstStyle/>
                    <a:p>
                      <a:endParaRPr lang="el-GR" dirty="0"/>
                    </a:p>
                  </a:txBody>
                  <a:tcPr>
                    <a:solidFill>
                      <a:srgbClr val="FF0000"/>
                    </a:solidFill>
                  </a:tcPr>
                </a:tc>
                <a:tc>
                  <a:txBody>
                    <a:bodyPr/>
                    <a:lstStyle/>
                    <a:p>
                      <a:endParaRPr lang="el-GR" dirty="0"/>
                    </a:p>
                  </a:txBody>
                  <a:tcPr/>
                </a:tc>
                <a:tc>
                  <a:txBody>
                    <a:bodyPr/>
                    <a:lstStyle/>
                    <a:p>
                      <a:endParaRPr lang="el-GR" dirty="0"/>
                    </a:p>
                  </a:txBody>
                  <a:tcPr>
                    <a:solidFill>
                      <a:srgbClr val="FFC000"/>
                    </a:solidFill>
                  </a:tcPr>
                </a:tc>
              </a:tr>
              <a:tr h="595910">
                <a:tc>
                  <a:txBody>
                    <a:bodyPr/>
                    <a:lstStyle/>
                    <a:p>
                      <a:endParaRPr lang="el-GR" dirty="0"/>
                    </a:p>
                  </a:txBody>
                  <a:tcPr/>
                </a:tc>
                <a:tc>
                  <a:txBody>
                    <a:bodyPr/>
                    <a:lstStyle/>
                    <a:p>
                      <a:endParaRPr lang="el-GR"/>
                    </a:p>
                  </a:txBody>
                  <a:tcPr/>
                </a:tc>
                <a:tc>
                  <a:txBody>
                    <a:bodyPr/>
                    <a:lstStyle/>
                    <a:p>
                      <a:endParaRPr lang="el-GR" dirty="0"/>
                    </a:p>
                  </a:txBody>
                  <a:tcPr>
                    <a:solidFill>
                      <a:srgbClr val="FFC000"/>
                    </a:solidFill>
                  </a:tcPr>
                </a:tc>
                <a:tc>
                  <a:txBody>
                    <a:bodyPr/>
                    <a:lstStyle/>
                    <a:p>
                      <a:endParaRPr lang="el-GR"/>
                    </a:p>
                  </a:txBody>
                  <a:tcPr/>
                </a:tc>
                <a:tc>
                  <a:txBody>
                    <a:bodyPr/>
                    <a:lstStyle/>
                    <a:p>
                      <a:endParaRPr lang="el-GR" dirty="0"/>
                    </a:p>
                  </a:txBody>
                  <a:tcPr>
                    <a:solidFill>
                      <a:srgbClr val="FF0000"/>
                    </a:solidFill>
                  </a:tcPr>
                </a:tc>
                <a:tc>
                  <a:txBody>
                    <a:bodyPr/>
                    <a:lstStyle/>
                    <a:p>
                      <a:endParaRPr lang="el-GR" dirty="0"/>
                    </a:p>
                  </a:txBody>
                  <a:tcPr>
                    <a:solidFill>
                      <a:srgbClr val="FF0000"/>
                    </a:solidFill>
                  </a:tcPr>
                </a:tc>
              </a:tr>
              <a:tr h="595910">
                <a:tc>
                  <a:txBody>
                    <a:bodyPr/>
                    <a:lstStyle/>
                    <a:p>
                      <a:endParaRPr lang="el-GR" dirty="0"/>
                    </a:p>
                  </a:txBody>
                  <a:tcPr/>
                </a:tc>
                <a:tc>
                  <a:txBody>
                    <a:bodyPr/>
                    <a:lstStyle/>
                    <a:p>
                      <a:endParaRPr lang="el-GR" dirty="0"/>
                    </a:p>
                  </a:txBody>
                  <a:tcPr>
                    <a:solidFill>
                      <a:srgbClr val="FF0000"/>
                    </a:solidFill>
                  </a:tcPr>
                </a:tc>
                <a:tc>
                  <a:txBody>
                    <a:bodyPr/>
                    <a:lstStyle/>
                    <a:p>
                      <a:endParaRPr lang="el-GR" dirty="0"/>
                    </a:p>
                  </a:txBody>
                  <a:tcPr>
                    <a:solidFill>
                      <a:srgbClr val="FF0000"/>
                    </a:solidFill>
                  </a:tcPr>
                </a:tc>
                <a:tc>
                  <a:txBody>
                    <a:bodyPr/>
                    <a:lstStyle/>
                    <a:p>
                      <a:endParaRPr lang="el-GR"/>
                    </a:p>
                  </a:txBody>
                  <a:tcPr/>
                </a:tc>
                <a:tc>
                  <a:txBody>
                    <a:bodyPr/>
                    <a:lstStyle/>
                    <a:p>
                      <a:endParaRPr lang="el-GR" dirty="0"/>
                    </a:p>
                  </a:txBody>
                  <a:tcPr/>
                </a:tc>
                <a:tc>
                  <a:txBody>
                    <a:bodyPr/>
                    <a:lstStyle/>
                    <a:p>
                      <a:endParaRPr lang="el-GR" dirty="0"/>
                    </a:p>
                  </a:txBody>
                  <a:tcPr>
                    <a:solidFill>
                      <a:srgbClr val="FFC000"/>
                    </a:solidFill>
                  </a:tcPr>
                </a:tc>
              </a:tr>
              <a:tr h="595910">
                <a:tc>
                  <a:txBody>
                    <a:bodyPr/>
                    <a:lstStyle/>
                    <a:p>
                      <a:endParaRPr lang="el-GR"/>
                    </a:p>
                  </a:txBody>
                  <a:tcPr/>
                </a:tc>
                <a:tc>
                  <a:txBody>
                    <a:bodyPr/>
                    <a:lstStyle/>
                    <a:p>
                      <a:endParaRPr lang="el-GR" dirty="0"/>
                    </a:p>
                  </a:txBody>
                  <a:tcPr>
                    <a:solidFill>
                      <a:srgbClr val="FF0000"/>
                    </a:solidFill>
                  </a:tcPr>
                </a:tc>
                <a:tc>
                  <a:txBody>
                    <a:bodyPr/>
                    <a:lstStyle/>
                    <a:p>
                      <a:endParaRPr lang="el-GR"/>
                    </a:p>
                  </a:txBody>
                  <a:tcPr/>
                </a:tc>
                <a:tc>
                  <a:txBody>
                    <a:bodyPr/>
                    <a:lstStyle/>
                    <a:p>
                      <a:endParaRPr lang="el-GR" dirty="0"/>
                    </a:p>
                  </a:txBody>
                  <a:tcPr/>
                </a:tc>
                <a:tc>
                  <a:txBody>
                    <a:bodyPr/>
                    <a:lstStyle/>
                    <a:p>
                      <a:endParaRPr lang="el-GR" dirty="0"/>
                    </a:p>
                  </a:txBody>
                  <a:tcPr/>
                </a:tc>
                <a:tc>
                  <a:txBody>
                    <a:bodyPr/>
                    <a:lstStyle/>
                    <a:p>
                      <a:endParaRPr lang="el-GR" dirty="0"/>
                    </a:p>
                  </a:txBody>
                  <a:tcPr>
                    <a:solidFill>
                      <a:srgbClr val="FFC000"/>
                    </a:solidFill>
                  </a:tcPr>
                </a:tc>
              </a:tr>
              <a:tr h="595910">
                <a:tc>
                  <a:txBody>
                    <a:bodyPr/>
                    <a:lstStyle/>
                    <a:p>
                      <a:endParaRPr lang="el-GR"/>
                    </a:p>
                  </a:txBody>
                  <a:tcPr/>
                </a:tc>
                <a:tc>
                  <a:txBody>
                    <a:bodyPr/>
                    <a:lstStyle/>
                    <a:p>
                      <a:endParaRPr lang="el-GR" dirty="0"/>
                    </a:p>
                  </a:txBody>
                  <a:tcPr>
                    <a:solidFill>
                      <a:srgbClr val="FFC000"/>
                    </a:solidFill>
                  </a:tcPr>
                </a:tc>
                <a:tc>
                  <a:txBody>
                    <a:bodyPr/>
                    <a:lstStyle/>
                    <a:p>
                      <a:endParaRPr lang="el-GR" dirty="0"/>
                    </a:p>
                  </a:txBody>
                  <a:tcPr>
                    <a:solidFill>
                      <a:srgbClr val="FF0000"/>
                    </a:solidFill>
                  </a:tcPr>
                </a:tc>
                <a:tc>
                  <a:txBody>
                    <a:bodyPr/>
                    <a:lstStyle/>
                    <a:p>
                      <a:endParaRPr lang="el-GR"/>
                    </a:p>
                  </a:txBody>
                  <a:tcPr/>
                </a:tc>
                <a:tc>
                  <a:txBody>
                    <a:bodyPr/>
                    <a:lstStyle/>
                    <a:p>
                      <a:endParaRPr lang="el-GR" dirty="0"/>
                    </a:p>
                  </a:txBody>
                  <a:tcPr/>
                </a:tc>
                <a:tc>
                  <a:txBody>
                    <a:bodyPr/>
                    <a:lstStyle/>
                    <a:p>
                      <a:endParaRPr lang="el-GR" dirty="0"/>
                    </a:p>
                  </a:txBody>
                  <a:tcPr/>
                </a:tc>
              </a:tr>
            </a:tbl>
          </a:graphicData>
        </a:graphic>
      </p:graphicFrame>
      <p:sp>
        <p:nvSpPr>
          <p:cNvPr id="4" name="Slide Number Placeholder 3"/>
          <p:cNvSpPr>
            <a:spLocks noGrp="1"/>
          </p:cNvSpPr>
          <p:nvPr>
            <p:ph type="sldNum" sz="quarter" idx="12"/>
          </p:nvPr>
        </p:nvSpPr>
        <p:spPr/>
        <p:txBody>
          <a:bodyPr/>
          <a:lstStyle/>
          <a:p>
            <a:fld id="{69E29E33-B620-47F9-BB04-8846C2A5AFCC}" type="slidenum">
              <a:rPr kumimoji="0" lang="en-US" smtClean="0"/>
              <a:pPr/>
              <a:t>12</a:t>
            </a:fld>
            <a:endParaRPr kumimoji="0" lang="en-US"/>
          </a:p>
        </p:txBody>
      </p:sp>
      <p:sp>
        <p:nvSpPr>
          <p:cNvPr id="6" name="TextBox 5"/>
          <p:cNvSpPr txBox="1"/>
          <p:nvPr/>
        </p:nvSpPr>
        <p:spPr>
          <a:xfrm>
            <a:off x="214282" y="1643050"/>
            <a:ext cx="1571636" cy="276999"/>
          </a:xfrm>
          <a:prstGeom prst="rect">
            <a:avLst/>
          </a:prstGeom>
          <a:noFill/>
        </p:spPr>
        <p:txBody>
          <a:bodyPr wrap="square" rtlCol="0">
            <a:spAutoFit/>
          </a:bodyPr>
          <a:lstStyle/>
          <a:p>
            <a:r>
              <a:rPr lang="el-GR" sz="1200" dirty="0" err="1" smtClean="0"/>
              <a:t>Αγροβιοδατροφη</a:t>
            </a:r>
            <a:endParaRPr lang="el-GR" sz="1200" dirty="0"/>
          </a:p>
        </p:txBody>
      </p:sp>
      <p:sp>
        <p:nvSpPr>
          <p:cNvPr id="7" name="TextBox 6"/>
          <p:cNvSpPr txBox="1"/>
          <p:nvPr/>
        </p:nvSpPr>
        <p:spPr>
          <a:xfrm>
            <a:off x="285720" y="3500438"/>
            <a:ext cx="1571636" cy="646331"/>
          </a:xfrm>
          <a:prstGeom prst="rect">
            <a:avLst/>
          </a:prstGeom>
          <a:noFill/>
        </p:spPr>
        <p:txBody>
          <a:bodyPr wrap="square" rtlCol="0">
            <a:spAutoFit/>
          </a:bodyPr>
          <a:lstStyle/>
          <a:p>
            <a:r>
              <a:rPr lang="en-US" sz="1200" dirty="0" smtClean="0"/>
              <a:t>To</a:t>
            </a:r>
            <a:r>
              <a:rPr lang="el-GR" sz="1200" dirty="0" err="1" smtClean="0"/>
              <a:t>θρισμός</a:t>
            </a:r>
            <a:r>
              <a:rPr lang="el-GR" sz="1200" dirty="0" smtClean="0"/>
              <a:t> και </a:t>
            </a:r>
            <a:r>
              <a:rPr lang="el-GR" sz="1200" dirty="0" err="1" smtClean="0"/>
              <a:t>Βιομηχανια</a:t>
            </a:r>
            <a:r>
              <a:rPr lang="el-GR" sz="1200" dirty="0" smtClean="0"/>
              <a:t> της </a:t>
            </a:r>
            <a:r>
              <a:rPr lang="el-GR" sz="1200" dirty="0" err="1" smtClean="0"/>
              <a:t>Εμπερίας</a:t>
            </a:r>
            <a:endParaRPr lang="el-GR" sz="1200" dirty="0"/>
          </a:p>
        </p:txBody>
      </p:sp>
      <p:sp>
        <p:nvSpPr>
          <p:cNvPr id="8" name="TextBox 7"/>
          <p:cNvSpPr txBox="1"/>
          <p:nvPr/>
        </p:nvSpPr>
        <p:spPr>
          <a:xfrm>
            <a:off x="214282" y="4143380"/>
            <a:ext cx="1571636" cy="461665"/>
          </a:xfrm>
          <a:prstGeom prst="rect">
            <a:avLst/>
          </a:prstGeom>
          <a:noFill/>
        </p:spPr>
        <p:txBody>
          <a:bodyPr wrap="square" rtlCol="0">
            <a:spAutoFit/>
          </a:bodyPr>
          <a:lstStyle/>
          <a:p>
            <a:r>
              <a:rPr lang="el-GR" sz="1200" dirty="0" err="1" smtClean="0"/>
              <a:t>Υγεια</a:t>
            </a:r>
            <a:r>
              <a:rPr lang="el-GR" sz="1200" dirty="0" smtClean="0"/>
              <a:t> και </a:t>
            </a:r>
            <a:r>
              <a:rPr lang="el-GR" sz="1200" dirty="0" err="1" smtClean="0"/>
              <a:t>Φαρμακευτικα</a:t>
            </a:r>
            <a:endParaRPr lang="el-GR" sz="1200" dirty="0"/>
          </a:p>
        </p:txBody>
      </p:sp>
      <p:sp>
        <p:nvSpPr>
          <p:cNvPr id="9" name="TextBox 8"/>
          <p:cNvSpPr txBox="1"/>
          <p:nvPr/>
        </p:nvSpPr>
        <p:spPr>
          <a:xfrm>
            <a:off x="285720" y="4643446"/>
            <a:ext cx="1571636" cy="553998"/>
          </a:xfrm>
          <a:prstGeom prst="rect">
            <a:avLst/>
          </a:prstGeom>
          <a:noFill/>
        </p:spPr>
        <p:txBody>
          <a:bodyPr wrap="square" rtlCol="0">
            <a:spAutoFit/>
          </a:bodyPr>
          <a:lstStyle/>
          <a:p>
            <a:r>
              <a:rPr lang="en-US" dirty="0" smtClean="0"/>
              <a:t> </a:t>
            </a:r>
            <a:r>
              <a:rPr lang="el-GR" sz="1200" dirty="0" smtClean="0"/>
              <a:t>Κοινωνία της Πληροφορίας</a:t>
            </a:r>
            <a:endParaRPr lang="el-GR" sz="1200" dirty="0"/>
          </a:p>
        </p:txBody>
      </p:sp>
      <p:sp>
        <p:nvSpPr>
          <p:cNvPr id="10" name="TextBox 9"/>
          <p:cNvSpPr txBox="1"/>
          <p:nvPr/>
        </p:nvSpPr>
        <p:spPr>
          <a:xfrm>
            <a:off x="285720" y="5357826"/>
            <a:ext cx="1571636" cy="276999"/>
          </a:xfrm>
          <a:prstGeom prst="rect">
            <a:avLst/>
          </a:prstGeom>
          <a:noFill/>
        </p:spPr>
        <p:txBody>
          <a:bodyPr wrap="square" rtlCol="0">
            <a:spAutoFit/>
          </a:bodyPr>
          <a:lstStyle/>
          <a:p>
            <a:r>
              <a:rPr lang="el-GR" sz="1200" dirty="0" smtClean="0"/>
              <a:t>Γαλάζια Ανάπτυξη</a:t>
            </a:r>
            <a:endParaRPr lang="el-GR" sz="1200" dirty="0"/>
          </a:p>
        </p:txBody>
      </p:sp>
      <p:sp>
        <p:nvSpPr>
          <p:cNvPr id="11" name="TextBox 10"/>
          <p:cNvSpPr txBox="1"/>
          <p:nvPr/>
        </p:nvSpPr>
        <p:spPr>
          <a:xfrm>
            <a:off x="285720" y="6000768"/>
            <a:ext cx="1571636" cy="461665"/>
          </a:xfrm>
          <a:prstGeom prst="rect">
            <a:avLst/>
          </a:prstGeom>
          <a:noFill/>
        </p:spPr>
        <p:txBody>
          <a:bodyPr wrap="square" rtlCol="0">
            <a:spAutoFit/>
          </a:bodyPr>
          <a:lstStyle/>
          <a:p>
            <a:r>
              <a:rPr lang="el-GR" sz="1200" dirty="0" smtClean="0"/>
              <a:t>Μεταφορές και </a:t>
            </a:r>
            <a:r>
              <a:rPr lang="en-US" sz="1200" dirty="0" smtClean="0"/>
              <a:t>Logistics</a:t>
            </a:r>
            <a:endParaRPr lang="el-GR" sz="1200" dirty="0"/>
          </a:p>
        </p:txBody>
      </p:sp>
      <p:sp>
        <p:nvSpPr>
          <p:cNvPr id="12" name="TextBox 11"/>
          <p:cNvSpPr txBox="1"/>
          <p:nvPr/>
        </p:nvSpPr>
        <p:spPr>
          <a:xfrm>
            <a:off x="142844" y="3071810"/>
            <a:ext cx="1571636" cy="276999"/>
          </a:xfrm>
          <a:prstGeom prst="rect">
            <a:avLst/>
          </a:prstGeom>
          <a:noFill/>
        </p:spPr>
        <p:txBody>
          <a:bodyPr wrap="square" rtlCol="0">
            <a:spAutoFit/>
          </a:bodyPr>
          <a:lstStyle/>
          <a:p>
            <a:r>
              <a:rPr lang="en-US" sz="1200" dirty="0" smtClean="0"/>
              <a:t>     </a:t>
            </a:r>
            <a:r>
              <a:rPr lang="el-GR" sz="1200" dirty="0" smtClean="0"/>
              <a:t>Ενέργεια</a:t>
            </a:r>
            <a:endParaRPr lang="el-GR" sz="1200" dirty="0"/>
          </a:p>
        </p:txBody>
      </p:sp>
      <p:sp>
        <p:nvSpPr>
          <p:cNvPr id="13" name="TextBox 12"/>
          <p:cNvSpPr txBox="1"/>
          <p:nvPr/>
        </p:nvSpPr>
        <p:spPr>
          <a:xfrm>
            <a:off x="214282" y="2285992"/>
            <a:ext cx="1571636" cy="461665"/>
          </a:xfrm>
          <a:prstGeom prst="rect">
            <a:avLst/>
          </a:prstGeom>
          <a:noFill/>
        </p:spPr>
        <p:txBody>
          <a:bodyPr wrap="square" rtlCol="0">
            <a:spAutoFit/>
          </a:bodyPr>
          <a:lstStyle/>
          <a:p>
            <a:r>
              <a:rPr lang="el-GR" sz="1200" dirty="0" smtClean="0"/>
              <a:t>Περιβάλλον/οικοκαινοτομία</a:t>
            </a:r>
            <a:r>
              <a:rPr lang="en-US" sz="1200" dirty="0" smtClean="0"/>
              <a:t> </a:t>
            </a:r>
            <a:endParaRPr lang="el-GR" sz="1200" dirty="0"/>
          </a:p>
        </p:txBody>
      </p:sp>
      <p:sp>
        <p:nvSpPr>
          <p:cNvPr id="14" name="TextBox 13"/>
          <p:cNvSpPr txBox="1"/>
          <p:nvPr/>
        </p:nvSpPr>
        <p:spPr>
          <a:xfrm>
            <a:off x="1643042" y="1214422"/>
            <a:ext cx="1071570" cy="430887"/>
          </a:xfrm>
          <a:prstGeom prst="rect">
            <a:avLst/>
          </a:prstGeom>
          <a:noFill/>
        </p:spPr>
        <p:txBody>
          <a:bodyPr wrap="square" rtlCol="0">
            <a:spAutoFit/>
          </a:bodyPr>
          <a:lstStyle/>
          <a:p>
            <a:r>
              <a:rPr lang="en-US" sz="1100" dirty="0" smtClean="0"/>
              <a:t>A</a:t>
            </a:r>
            <a:r>
              <a:rPr lang="el-GR" sz="1100" dirty="0" err="1" smtClean="0"/>
              <a:t>ποθήκευση</a:t>
            </a:r>
            <a:r>
              <a:rPr lang="el-GR" sz="1100" dirty="0" smtClean="0"/>
              <a:t> Ενέργειας</a:t>
            </a:r>
            <a:endParaRPr lang="el-GR" sz="1100" dirty="0"/>
          </a:p>
        </p:txBody>
      </p:sp>
      <p:sp>
        <p:nvSpPr>
          <p:cNvPr id="15" name="TextBox 14"/>
          <p:cNvSpPr txBox="1"/>
          <p:nvPr/>
        </p:nvSpPr>
        <p:spPr>
          <a:xfrm>
            <a:off x="4572000" y="1357298"/>
            <a:ext cx="1571636" cy="276999"/>
          </a:xfrm>
          <a:prstGeom prst="rect">
            <a:avLst/>
          </a:prstGeom>
          <a:noFill/>
        </p:spPr>
        <p:txBody>
          <a:bodyPr wrap="square" rtlCol="0">
            <a:spAutoFit/>
          </a:bodyPr>
          <a:lstStyle/>
          <a:p>
            <a:r>
              <a:rPr lang="el-GR" sz="1200" dirty="0" smtClean="0"/>
              <a:t>Προηγμένα Υλικά</a:t>
            </a:r>
            <a:endParaRPr lang="el-GR" sz="1200" dirty="0"/>
          </a:p>
        </p:txBody>
      </p:sp>
      <p:sp>
        <p:nvSpPr>
          <p:cNvPr id="16" name="TextBox 15"/>
          <p:cNvSpPr txBox="1"/>
          <p:nvPr/>
        </p:nvSpPr>
        <p:spPr>
          <a:xfrm>
            <a:off x="5929322" y="1285860"/>
            <a:ext cx="1571636" cy="276999"/>
          </a:xfrm>
          <a:prstGeom prst="rect">
            <a:avLst/>
          </a:prstGeom>
          <a:noFill/>
        </p:spPr>
        <p:txBody>
          <a:bodyPr wrap="square" rtlCol="0">
            <a:spAutoFit/>
          </a:bodyPr>
          <a:lstStyle/>
          <a:p>
            <a:r>
              <a:rPr lang="el-GR" sz="1200" dirty="0" err="1" smtClean="0"/>
              <a:t>Αγρο</a:t>
            </a:r>
            <a:r>
              <a:rPr lang="el-GR" sz="1200" dirty="0" smtClean="0"/>
              <a:t>-επιστητή</a:t>
            </a:r>
            <a:endParaRPr lang="el-GR" sz="1200" dirty="0"/>
          </a:p>
        </p:txBody>
      </p:sp>
      <p:sp>
        <p:nvSpPr>
          <p:cNvPr id="17" name="TextBox 16"/>
          <p:cNvSpPr txBox="1"/>
          <p:nvPr/>
        </p:nvSpPr>
        <p:spPr>
          <a:xfrm>
            <a:off x="7072330" y="1285860"/>
            <a:ext cx="1571636" cy="307777"/>
          </a:xfrm>
          <a:prstGeom prst="rect">
            <a:avLst/>
          </a:prstGeom>
          <a:noFill/>
        </p:spPr>
        <p:txBody>
          <a:bodyPr wrap="square" rtlCol="0">
            <a:spAutoFit/>
          </a:bodyPr>
          <a:lstStyle/>
          <a:p>
            <a:r>
              <a:rPr lang="el-GR" sz="1400" dirty="0" smtClean="0"/>
              <a:t>Ιατρική</a:t>
            </a:r>
            <a:endParaRPr lang="el-GR" sz="1400" dirty="0"/>
          </a:p>
        </p:txBody>
      </p:sp>
      <p:sp>
        <p:nvSpPr>
          <p:cNvPr id="18" name="TextBox 17"/>
          <p:cNvSpPr txBox="1"/>
          <p:nvPr/>
        </p:nvSpPr>
        <p:spPr>
          <a:xfrm>
            <a:off x="3714744" y="1357298"/>
            <a:ext cx="1071570" cy="261610"/>
          </a:xfrm>
          <a:prstGeom prst="rect">
            <a:avLst/>
          </a:prstGeom>
          <a:noFill/>
        </p:spPr>
        <p:txBody>
          <a:bodyPr wrap="square" rtlCol="0">
            <a:spAutoFit/>
          </a:bodyPr>
          <a:lstStyle/>
          <a:p>
            <a:r>
              <a:rPr lang="en-US" sz="1100" dirty="0" smtClean="0"/>
              <a:t>            </a:t>
            </a:r>
            <a:r>
              <a:rPr lang="el-GR" sz="1100" dirty="0" smtClean="0"/>
              <a:t>ΤΠΕ</a:t>
            </a:r>
            <a:r>
              <a:rPr lang="en-US" sz="1100" dirty="0" smtClean="0"/>
              <a:t> </a:t>
            </a:r>
            <a:endParaRPr lang="el-GR" sz="1100" dirty="0"/>
          </a:p>
        </p:txBody>
      </p:sp>
      <p:sp>
        <p:nvSpPr>
          <p:cNvPr id="19" name="TextBox 18"/>
          <p:cNvSpPr txBox="1"/>
          <p:nvPr/>
        </p:nvSpPr>
        <p:spPr>
          <a:xfrm>
            <a:off x="2643174" y="1214422"/>
            <a:ext cx="1214446" cy="430887"/>
          </a:xfrm>
          <a:prstGeom prst="rect">
            <a:avLst/>
          </a:prstGeom>
          <a:noFill/>
        </p:spPr>
        <p:txBody>
          <a:bodyPr wrap="square" rtlCol="0">
            <a:spAutoFit/>
          </a:bodyPr>
          <a:lstStyle/>
          <a:p>
            <a:r>
              <a:rPr lang="el-GR" sz="1100" dirty="0" smtClean="0"/>
              <a:t>Περιβαλλοντικές Τεχνολογίες</a:t>
            </a:r>
            <a:endParaRPr lang="el-GR" sz="1100" dirty="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B2C43F59-80C0-440D-BA26-31E636D2BF76}" type="slidenum">
              <a:rPr lang="en-US" smtClean="0"/>
              <a:pPr>
                <a:defRPr/>
              </a:pPr>
              <a:t>13</a:t>
            </a:fld>
            <a:endParaRPr lang="en-US" dirty="0"/>
          </a:p>
        </p:txBody>
      </p:sp>
      <p:pic>
        <p:nvPicPr>
          <p:cNvPr id="3" name="Picture 2"/>
          <p:cNvPicPr>
            <a:picLocks noChangeAspect="1" noChangeArrowheads="1"/>
          </p:cNvPicPr>
          <p:nvPr/>
        </p:nvPicPr>
        <p:blipFill>
          <a:blip r:embed="rId3" cstate="print"/>
          <a:srcRect/>
          <a:stretch>
            <a:fillRect/>
          </a:stretch>
        </p:blipFill>
        <p:spPr bwMode="auto">
          <a:xfrm>
            <a:off x="428596" y="2214554"/>
            <a:ext cx="8352928" cy="5472608"/>
          </a:xfrm>
          <a:prstGeom prst="rect">
            <a:avLst/>
          </a:prstGeom>
          <a:noFill/>
          <a:ln w="9525">
            <a:noFill/>
            <a:miter lim="800000"/>
            <a:headEnd/>
            <a:tailEnd/>
          </a:ln>
        </p:spPr>
      </p:pic>
      <p:sp>
        <p:nvSpPr>
          <p:cNvPr id="4" name="Rectangle 3"/>
          <p:cNvSpPr/>
          <p:nvPr/>
        </p:nvSpPr>
        <p:spPr>
          <a:xfrm>
            <a:off x="0" y="428604"/>
            <a:ext cx="2143108" cy="335758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Wingdings" pitchFamily="2" charset="2"/>
              <a:buChar char="ü"/>
            </a:pPr>
            <a:r>
              <a:rPr lang="el-GR" sz="1400" b="1" dirty="0" smtClean="0">
                <a:solidFill>
                  <a:schemeClr val="tx1"/>
                </a:solidFill>
              </a:rPr>
              <a:t>ΠΡΟΓΡΑΜΜΑ «ΑΡΙΣΤΕΙΑ»</a:t>
            </a:r>
          </a:p>
          <a:p>
            <a:pPr algn="ctr">
              <a:buFont typeface="Wingdings" pitchFamily="2" charset="2"/>
              <a:buChar char="ü"/>
            </a:pPr>
            <a:r>
              <a:rPr lang="el-GR" sz="1400" b="1" dirty="0" err="1" smtClean="0">
                <a:solidFill>
                  <a:schemeClr val="tx1"/>
                </a:solidFill>
              </a:rPr>
              <a:t>Διδακτορικα</a:t>
            </a:r>
            <a:endParaRPr lang="el-GR" sz="1400" b="1" dirty="0" smtClean="0">
              <a:solidFill>
                <a:schemeClr val="tx1"/>
              </a:solidFill>
            </a:endParaRPr>
          </a:p>
          <a:p>
            <a:pPr algn="ctr">
              <a:buFont typeface="Wingdings" pitchFamily="2" charset="2"/>
              <a:buChar char="ü"/>
            </a:pPr>
            <a:r>
              <a:rPr lang="el-GR" sz="1400" b="1" dirty="0" err="1" smtClean="0">
                <a:solidFill>
                  <a:schemeClr val="tx1"/>
                </a:solidFill>
              </a:rPr>
              <a:t>Μεταδιδάκτορες</a:t>
            </a:r>
            <a:endParaRPr lang="el-GR" sz="1400" b="1" dirty="0" smtClean="0">
              <a:solidFill>
                <a:schemeClr val="tx1"/>
              </a:solidFill>
            </a:endParaRPr>
          </a:p>
          <a:p>
            <a:pPr algn="ctr">
              <a:buFont typeface="Wingdings" pitchFamily="2" charset="2"/>
              <a:buChar char="ü"/>
            </a:pPr>
            <a:r>
              <a:rPr lang="en-US" sz="1400" b="1" dirty="0" smtClean="0">
                <a:solidFill>
                  <a:schemeClr val="tx1"/>
                </a:solidFill>
              </a:rPr>
              <a:t>GR-Chairs</a:t>
            </a:r>
            <a:endParaRPr lang="el-GR" sz="1400" b="1" dirty="0" smtClean="0">
              <a:solidFill>
                <a:schemeClr val="tx1"/>
              </a:solidFill>
            </a:endParaRPr>
          </a:p>
          <a:p>
            <a:pPr algn="ctr">
              <a:buFont typeface="Wingdings" pitchFamily="2" charset="2"/>
              <a:buChar char="ü"/>
            </a:pPr>
            <a:r>
              <a:rPr lang="el-GR" sz="1400" b="1" dirty="0" err="1" smtClean="0">
                <a:solidFill>
                  <a:schemeClr val="tx1"/>
                </a:solidFill>
              </a:rPr>
              <a:t>Κινητρα</a:t>
            </a:r>
            <a:r>
              <a:rPr lang="el-GR" sz="1400" b="1" dirty="0" smtClean="0">
                <a:solidFill>
                  <a:schemeClr val="tx1"/>
                </a:solidFill>
              </a:rPr>
              <a:t> για </a:t>
            </a:r>
            <a:r>
              <a:rPr lang="el-GR" sz="1400" b="1" dirty="0" err="1" smtClean="0">
                <a:solidFill>
                  <a:schemeClr val="tx1"/>
                </a:solidFill>
              </a:rPr>
              <a:t>μετεγκατασταση</a:t>
            </a:r>
            <a:r>
              <a:rPr lang="el-GR" sz="1400" b="1" dirty="0" smtClean="0">
                <a:solidFill>
                  <a:schemeClr val="tx1"/>
                </a:solidFill>
              </a:rPr>
              <a:t> στην </a:t>
            </a:r>
            <a:r>
              <a:rPr lang="el-GR" sz="1400" b="1" dirty="0" err="1" smtClean="0">
                <a:solidFill>
                  <a:schemeClr val="tx1"/>
                </a:solidFill>
              </a:rPr>
              <a:t>Ελλαδα</a:t>
            </a:r>
            <a:endParaRPr lang="el-GR" sz="1400" b="1" dirty="0" smtClean="0">
              <a:solidFill>
                <a:schemeClr val="tx1"/>
              </a:solidFill>
            </a:endParaRPr>
          </a:p>
          <a:p>
            <a:pPr algn="ctr">
              <a:buFont typeface="Wingdings" pitchFamily="2" charset="2"/>
              <a:buChar char="ü"/>
            </a:pPr>
            <a:r>
              <a:rPr lang="en-US" sz="1400" b="1" dirty="0" smtClean="0">
                <a:solidFill>
                  <a:schemeClr val="tx1"/>
                </a:solidFill>
              </a:rPr>
              <a:t>ERC Grants</a:t>
            </a:r>
          </a:p>
          <a:p>
            <a:pPr algn="ctr">
              <a:buFont typeface="Wingdings" pitchFamily="2" charset="2"/>
              <a:buChar char="ü"/>
            </a:pPr>
            <a:r>
              <a:rPr lang="en-US" sz="1400" b="1" dirty="0" smtClean="0">
                <a:solidFill>
                  <a:schemeClr val="tx1">
                    <a:lumMod val="75000"/>
                  </a:schemeClr>
                </a:solidFill>
              </a:rPr>
              <a:t>TWINNING AND TEAMMING</a:t>
            </a:r>
          </a:p>
          <a:p>
            <a:pPr algn="ctr">
              <a:buFont typeface="Wingdings" pitchFamily="2" charset="2"/>
              <a:buChar char="ü"/>
            </a:pPr>
            <a:endParaRPr lang="en-US" sz="1600" b="1" dirty="0" smtClean="0">
              <a:solidFill>
                <a:schemeClr val="tx1">
                  <a:lumMod val="75000"/>
                </a:schemeClr>
              </a:solidFill>
            </a:endParaRPr>
          </a:p>
          <a:p>
            <a:pPr algn="ctr"/>
            <a:endParaRPr lang="el-GR" sz="1100" dirty="0"/>
          </a:p>
        </p:txBody>
      </p:sp>
      <p:sp>
        <p:nvSpPr>
          <p:cNvPr id="5" name="Rectangle 4"/>
          <p:cNvSpPr/>
          <p:nvPr/>
        </p:nvSpPr>
        <p:spPr>
          <a:xfrm>
            <a:off x="2071670" y="0"/>
            <a:ext cx="1571636" cy="378619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smtClean="0">
              <a:solidFill>
                <a:schemeClr val="tx1"/>
              </a:solidFill>
            </a:endParaRPr>
          </a:p>
          <a:p>
            <a:pPr algn="ctr"/>
            <a:endParaRPr lang="en-US" sz="1400" b="1" dirty="0" smtClean="0">
              <a:solidFill>
                <a:schemeClr val="tx1"/>
              </a:solidFill>
            </a:endParaRPr>
          </a:p>
          <a:p>
            <a:pPr algn="ctr">
              <a:buFont typeface="Wingdings" pitchFamily="2" charset="2"/>
              <a:buChar char="ü"/>
            </a:pPr>
            <a:r>
              <a:rPr lang="en-US" b="1" dirty="0" smtClean="0">
                <a:solidFill>
                  <a:schemeClr val="tx1"/>
                </a:solidFill>
              </a:rPr>
              <a:t>Clusters</a:t>
            </a:r>
            <a:endParaRPr lang="el-GR" b="1" dirty="0" smtClean="0">
              <a:solidFill>
                <a:schemeClr val="tx1"/>
              </a:solidFill>
            </a:endParaRPr>
          </a:p>
          <a:p>
            <a:pPr algn="ctr">
              <a:buFont typeface="Wingdings" pitchFamily="2" charset="2"/>
              <a:buChar char="ü"/>
            </a:pPr>
            <a:r>
              <a:rPr lang="el-GR" sz="1400" b="1" dirty="0" err="1" smtClean="0">
                <a:solidFill>
                  <a:schemeClr val="tx1"/>
                </a:solidFill>
              </a:rPr>
              <a:t>Προγραμμα</a:t>
            </a:r>
            <a:r>
              <a:rPr lang="el-GR" sz="1400" b="1" dirty="0" smtClean="0">
                <a:solidFill>
                  <a:schemeClr val="tx1"/>
                </a:solidFill>
              </a:rPr>
              <a:t> </a:t>
            </a:r>
            <a:r>
              <a:rPr lang="el-GR" sz="1400" b="1" dirty="0" err="1" smtClean="0">
                <a:solidFill>
                  <a:schemeClr val="tx1"/>
                </a:solidFill>
              </a:rPr>
              <a:t>Βιομηχανικης</a:t>
            </a:r>
            <a:r>
              <a:rPr lang="el-GR" sz="1400" b="1" dirty="0" smtClean="0">
                <a:solidFill>
                  <a:schemeClr val="tx1"/>
                </a:solidFill>
              </a:rPr>
              <a:t> </a:t>
            </a:r>
            <a:r>
              <a:rPr lang="el-GR" sz="1400" b="1" dirty="0" err="1" smtClean="0">
                <a:solidFill>
                  <a:schemeClr val="tx1"/>
                </a:solidFill>
              </a:rPr>
              <a:t>ερευνας</a:t>
            </a:r>
            <a:r>
              <a:rPr lang="el-GR" sz="1400" b="1" dirty="0" smtClean="0">
                <a:solidFill>
                  <a:schemeClr val="tx1"/>
                </a:solidFill>
              </a:rPr>
              <a:t> (ΠΑΒΕ)</a:t>
            </a:r>
          </a:p>
          <a:p>
            <a:pPr algn="ctr">
              <a:buFont typeface="Wingdings" pitchFamily="2" charset="2"/>
              <a:buChar char="ü"/>
            </a:pPr>
            <a:r>
              <a:rPr lang="el-GR" sz="1400" b="1" dirty="0" err="1" smtClean="0">
                <a:solidFill>
                  <a:schemeClr val="tx1"/>
                </a:solidFill>
              </a:rPr>
              <a:t>Κοινα</a:t>
            </a:r>
            <a:r>
              <a:rPr lang="el-GR" sz="1400" b="1" dirty="0" smtClean="0">
                <a:solidFill>
                  <a:schemeClr val="tx1"/>
                </a:solidFill>
              </a:rPr>
              <a:t> ερευνητικά </a:t>
            </a:r>
            <a:r>
              <a:rPr lang="el-GR" sz="1400" b="1" dirty="0" err="1" smtClean="0">
                <a:solidFill>
                  <a:schemeClr val="tx1"/>
                </a:solidFill>
              </a:rPr>
              <a:t>προγραμματα</a:t>
            </a:r>
            <a:endParaRPr lang="el-GR" sz="1400" b="1" dirty="0" smtClean="0">
              <a:solidFill>
                <a:schemeClr val="tx1"/>
              </a:solidFill>
            </a:endParaRPr>
          </a:p>
          <a:p>
            <a:pPr algn="ctr">
              <a:buFont typeface="Wingdings" pitchFamily="2" charset="2"/>
              <a:buChar char="ü"/>
            </a:pPr>
            <a:r>
              <a:rPr lang="el-GR" sz="1400" b="1" dirty="0" smtClean="0">
                <a:solidFill>
                  <a:schemeClr val="tx1"/>
                </a:solidFill>
              </a:rPr>
              <a:t>Επιδεικτικά </a:t>
            </a:r>
            <a:r>
              <a:rPr lang="el-GR" sz="1400" b="1" dirty="0" err="1" smtClean="0">
                <a:solidFill>
                  <a:schemeClr val="tx1"/>
                </a:solidFill>
              </a:rPr>
              <a:t>Εργα</a:t>
            </a:r>
            <a:endParaRPr lang="el-GR" sz="1400" b="1" dirty="0" smtClean="0">
              <a:solidFill>
                <a:schemeClr val="tx1"/>
              </a:solidFill>
            </a:endParaRPr>
          </a:p>
          <a:p>
            <a:pPr algn="ctr">
              <a:buFont typeface="Wingdings" pitchFamily="2" charset="2"/>
              <a:buChar char="ü"/>
            </a:pPr>
            <a:r>
              <a:rPr lang="el-GR" sz="1400" b="1" dirty="0" err="1" smtClean="0">
                <a:solidFill>
                  <a:schemeClr val="tx1"/>
                </a:solidFill>
              </a:rPr>
              <a:t>Δρασεις</a:t>
            </a:r>
            <a:r>
              <a:rPr lang="el-GR" sz="1400" b="1" dirty="0" smtClean="0">
                <a:solidFill>
                  <a:schemeClr val="tx1"/>
                </a:solidFill>
              </a:rPr>
              <a:t> για ΜΜΕ</a:t>
            </a:r>
          </a:p>
          <a:p>
            <a:pPr algn="ctr">
              <a:buFont typeface="Wingdings" pitchFamily="2" charset="2"/>
              <a:buChar char="ü"/>
            </a:pPr>
            <a:r>
              <a:rPr lang="en-US" sz="1400" b="1" dirty="0" smtClean="0">
                <a:solidFill>
                  <a:schemeClr val="tx1"/>
                </a:solidFill>
              </a:rPr>
              <a:t>Pre-procurement</a:t>
            </a:r>
            <a:endParaRPr lang="el-GR" sz="1400" b="1" dirty="0" smtClean="0">
              <a:solidFill>
                <a:schemeClr val="tx1"/>
              </a:solidFill>
            </a:endParaRPr>
          </a:p>
          <a:p>
            <a:pPr algn="ctr"/>
            <a:endParaRPr lang="en-US" sz="1400" b="1" dirty="0" smtClean="0">
              <a:solidFill>
                <a:schemeClr val="tx1"/>
              </a:solidFill>
            </a:endParaRPr>
          </a:p>
          <a:p>
            <a:pPr algn="ctr">
              <a:buFont typeface="Wingdings" pitchFamily="2" charset="2"/>
              <a:buChar char="ü"/>
            </a:pPr>
            <a:r>
              <a:rPr lang="en-US" sz="1600" b="1" dirty="0" smtClean="0">
                <a:solidFill>
                  <a:schemeClr val="tx1"/>
                </a:solidFill>
              </a:rPr>
              <a:t>Competence centers</a:t>
            </a:r>
          </a:p>
          <a:p>
            <a:pPr algn="ctr"/>
            <a:endParaRPr lang="en-US" sz="1100" dirty="0" smtClean="0"/>
          </a:p>
          <a:p>
            <a:pPr algn="ctr"/>
            <a:endParaRPr lang="en-US" sz="1100" dirty="0" smtClean="0"/>
          </a:p>
          <a:p>
            <a:pPr algn="ctr"/>
            <a:endParaRPr lang="el-GR" sz="1100" dirty="0"/>
          </a:p>
        </p:txBody>
      </p:sp>
      <p:sp>
        <p:nvSpPr>
          <p:cNvPr id="6" name="Rectangle 5"/>
          <p:cNvSpPr/>
          <p:nvPr/>
        </p:nvSpPr>
        <p:spPr>
          <a:xfrm>
            <a:off x="3571868" y="1571612"/>
            <a:ext cx="1785950" cy="2214578"/>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Wingdings" pitchFamily="2" charset="2"/>
              <a:buChar char="ü"/>
            </a:pPr>
            <a:r>
              <a:rPr lang="en-US" sz="1600" dirty="0" smtClean="0">
                <a:solidFill>
                  <a:schemeClr val="tx1"/>
                </a:solidFill>
              </a:rPr>
              <a:t>Spin offs</a:t>
            </a:r>
          </a:p>
          <a:p>
            <a:pPr algn="ctr">
              <a:buFont typeface="Wingdings" pitchFamily="2" charset="2"/>
              <a:buChar char="ü"/>
            </a:pPr>
            <a:r>
              <a:rPr lang="el-GR" sz="1600" dirty="0" smtClean="0">
                <a:solidFill>
                  <a:schemeClr val="tx1"/>
                </a:solidFill>
              </a:rPr>
              <a:t>Επιχορηγήσεις Εκκίνησης</a:t>
            </a:r>
            <a:endParaRPr lang="en-US" sz="1600" dirty="0" smtClean="0">
              <a:solidFill>
                <a:schemeClr val="tx1"/>
              </a:solidFill>
            </a:endParaRPr>
          </a:p>
          <a:p>
            <a:pPr algn="ctr">
              <a:buFont typeface="Wingdings" pitchFamily="2" charset="2"/>
              <a:buChar char="ü"/>
            </a:pPr>
            <a:r>
              <a:rPr lang="el-GR" sz="1600" dirty="0" err="1" smtClean="0">
                <a:solidFill>
                  <a:schemeClr val="tx1"/>
                </a:solidFill>
              </a:rPr>
              <a:t>Υποστηριξη</a:t>
            </a:r>
            <a:r>
              <a:rPr lang="el-GR" sz="1600" dirty="0" smtClean="0">
                <a:solidFill>
                  <a:schemeClr val="tx1"/>
                </a:solidFill>
              </a:rPr>
              <a:t> για </a:t>
            </a:r>
            <a:r>
              <a:rPr lang="el-GR" sz="1600" dirty="0" err="1" smtClean="0">
                <a:solidFill>
                  <a:schemeClr val="tx1"/>
                </a:solidFill>
              </a:rPr>
              <a:t>πατεντες</a:t>
            </a:r>
            <a:endParaRPr lang="en-US" sz="1600" dirty="0" smtClean="0">
              <a:solidFill>
                <a:schemeClr val="tx1"/>
              </a:solidFill>
            </a:endParaRPr>
          </a:p>
          <a:p>
            <a:pPr algn="ctr">
              <a:buFont typeface="Wingdings" pitchFamily="2" charset="2"/>
              <a:buChar char="ü"/>
            </a:pPr>
            <a:r>
              <a:rPr lang="en-US" sz="1600" dirty="0" smtClean="0">
                <a:solidFill>
                  <a:schemeClr val="tx1"/>
                </a:solidFill>
              </a:rPr>
              <a:t>Mentoring</a:t>
            </a:r>
            <a:endParaRPr lang="el-GR" sz="1600" dirty="0" smtClean="0">
              <a:solidFill>
                <a:schemeClr val="tx1"/>
              </a:solidFill>
            </a:endParaRPr>
          </a:p>
          <a:p>
            <a:pPr algn="ctr"/>
            <a:endParaRPr lang="en-US" sz="1600" dirty="0" smtClean="0">
              <a:solidFill>
                <a:schemeClr val="tx1"/>
              </a:solidFill>
            </a:endParaRPr>
          </a:p>
          <a:p>
            <a:pPr algn="ctr"/>
            <a:endParaRPr lang="en-US" sz="1100" dirty="0" smtClean="0"/>
          </a:p>
          <a:p>
            <a:pPr algn="ctr"/>
            <a:endParaRPr lang="en-US" sz="1100" dirty="0" smtClean="0"/>
          </a:p>
          <a:p>
            <a:pPr algn="ctr"/>
            <a:endParaRPr lang="el-GR" sz="1100" dirty="0"/>
          </a:p>
        </p:txBody>
      </p:sp>
      <p:sp>
        <p:nvSpPr>
          <p:cNvPr id="7" name="Rectangle 6"/>
          <p:cNvSpPr/>
          <p:nvPr/>
        </p:nvSpPr>
        <p:spPr>
          <a:xfrm>
            <a:off x="5357818" y="2285992"/>
            <a:ext cx="3071834" cy="1500198"/>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Wingdings" pitchFamily="2" charset="2"/>
              <a:buChar char="ü"/>
            </a:pPr>
            <a:r>
              <a:rPr lang="el-GR" dirty="0" smtClean="0">
                <a:solidFill>
                  <a:schemeClr val="tx1"/>
                </a:solidFill>
              </a:rPr>
              <a:t>Σύνδεση με άλλα χρηματοδοτικά εργαλεία</a:t>
            </a:r>
            <a:endParaRPr lang="en-US" dirty="0" smtClean="0">
              <a:solidFill>
                <a:schemeClr val="tx1"/>
              </a:solidFill>
            </a:endParaRPr>
          </a:p>
          <a:p>
            <a:pPr algn="ctr">
              <a:buFont typeface="Wingdings" pitchFamily="2" charset="2"/>
              <a:buChar char="ü"/>
            </a:pPr>
            <a:r>
              <a:rPr lang="el-GR" dirty="0" smtClean="0">
                <a:solidFill>
                  <a:schemeClr val="tx1"/>
                </a:solidFill>
              </a:rPr>
              <a:t>Φορολογικές απαλλαγές</a:t>
            </a:r>
          </a:p>
          <a:p>
            <a:pPr algn="ctr">
              <a:buFont typeface="Wingdings" pitchFamily="2" charset="2"/>
              <a:buChar char="ü"/>
            </a:pPr>
            <a:r>
              <a:rPr lang="el-GR" dirty="0" smtClean="0">
                <a:solidFill>
                  <a:schemeClr val="tx1"/>
                </a:solidFill>
              </a:rPr>
              <a:t>Επενδυτικός Νόμος</a:t>
            </a:r>
          </a:p>
        </p:txBody>
      </p:sp>
      <p:cxnSp>
        <p:nvCxnSpPr>
          <p:cNvPr id="13" name="Straight Arrow Connector 12"/>
          <p:cNvCxnSpPr>
            <a:stCxn id="6" idx="2"/>
          </p:cNvCxnSpPr>
          <p:nvPr/>
        </p:nvCxnSpPr>
        <p:spPr>
          <a:xfrm rot="5400000">
            <a:off x="3518289" y="4625586"/>
            <a:ext cx="1785950" cy="10715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000496" y="357166"/>
            <a:ext cx="4214842" cy="461665"/>
          </a:xfrm>
          <a:prstGeom prst="rect">
            <a:avLst/>
          </a:prstGeom>
          <a:noFill/>
        </p:spPr>
        <p:txBody>
          <a:bodyPr wrap="square" rtlCol="0">
            <a:spAutoFit/>
          </a:bodyPr>
          <a:lstStyle/>
          <a:p>
            <a:r>
              <a:rPr lang="el-GR" sz="2400" b="1" dirty="0" smtClean="0">
                <a:solidFill>
                  <a:schemeClr val="bg1"/>
                </a:solidFill>
              </a:rPr>
              <a:t>ΕΞΕΙΔΙΚΕΥΣΗ ΔΡΑΣΕΩΝ</a:t>
            </a:r>
            <a:endParaRPr lang="el-GR" sz="2400" b="1" dirty="0">
              <a:solidFill>
                <a:schemeClr val="bg1"/>
              </a:solidFill>
            </a:endParaRPr>
          </a:p>
        </p:txBody>
      </p:sp>
      <p:sp>
        <p:nvSpPr>
          <p:cNvPr id="11" name="Rectangle 10"/>
          <p:cNvSpPr/>
          <p:nvPr/>
        </p:nvSpPr>
        <p:spPr>
          <a:xfrm>
            <a:off x="285720" y="3786190"/>
            <a:ext cx="7786742" cy="500066"/>
          </a:xfrm>
          <a:prstGeom prst="rect">
            <a:avLst/>
          </a:prstGeom>
          <a:solidFill>
            <a:srgbClr val="CC3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ΕΡΕΥΝΗΤΙΚΕΣ ΥΠΟΔΟΜΕΣ</a:t>
            </a:r>
          </a:p>
          <a:p>
            <a:pPr algn="ctr"/>
            <a:r>
              <a:rPr lang="el-GR" dirty="0" smtClean="0"/>
              <a:t>ΥΠΟΔΟΜΕΣ ΚΑΙΝΟΤΟΜΙΑΣ</a:t>
            </a:r>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9E29E33-B620-47F9-BB04-8846C2A5AFCC}" type="slidenum">
              <a:rPr kumimoji="0" lang="en-US" smtClean="0"/>
              <a:pPr/>
              <a:t>14</a:t>
            </a:fld>
            <a:endParaRPr kumimoji="0" lang="en-US"/>
          </a:p>
        </p:txBody>
      </p:sp>
      <p:sp>
        <p:nvSpPr>
          <p:cNvPr id="6" name="TextBox 5"/>
          <p:cNvSpPr txBox="1"/>
          <p:nvPr/>
        </p:nvSpPr>
        <p:spPr>
          <a:xfrm>
            <a:off x="714348" y="2357430"/>
            <a:ext cx="6643734" cy="707886"/>
          </a:xfrm>
          <a:prstGeom prst="rect">
            <a:avLst/>
          </a:prstGeom>
          <a:noFill/>
        </p:spPr>
        <p:txBody>
          <a:bodyPr wrap="square" rtlCol="0">
            <a:spAutoFit/>
          </a:bodyPr>
          <a:lstStyle/>
          <a:p>
            <a:r>
              <a:rPr lang="el-GR" sz="4000" dirty="0" smtClean="0"/>
              <a:t>ΠΕΡΙΦΕΡΕΙΑΚΟ ΕΠΙΠΕΔΟ</a:t>
            </a:r>
            <a:endParaRPr lang="el-GR" sz="4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725470"/>
          </a:xfrm>
        </p:spPr>
        <p:txBody>
          <a:bodyPr/>
          <a:lstStyle/>
          <a:p>
            <a:r>
              <a:rPr lang="el-GR" sz="3200" dirty="0" smtClean="0"/>
              <a:t>Ανάλυση των δυνατοτήτων των Περιφερειών</a:t>
            </a:r>
            <a:endParaRPr lang="el-GR" sz="3200" dirty="0"/>
          </a:p>
        </p:txBody>
      </p:sp>
      <p:sp>
        <p:nvSpPr>
          <p:cNvPr id="2" name="Slide Number Placeholder 1"/>
          <p:cNvSpPr>
            <a:spLocks noGrp="1"/>
          </p:cNvSpPr>
          <p:nvPr>
            <p:ph type="sldNum" sz="quarter" idx="12"/>
          </p:nvPr>
        </p:nvSpPr>
        <p:spPr/>
        <p:txBody>
          <a:bodyPr/>
          <a:lstStyle/>
          <a:p>
            <a:pPr>
              <a:defRPr/>
            </a:pPr>
            <a:fld id="{B2C43F59-80C0-440D-BA26-31E636D2BF76}" type="slidenum">
              <a:rPr lang="en-US" smtClean="0"/>
              <a:pPr>
                <a:defRPr/>
              </a:pPr>
              <a:t>15</a:t>
            </a:fld>
            <a:endParaRPr lang="en-US" dirty="0"/>
          </a:p>
        </p:txBody>
      </p:sp>
      <p:sp>
        <p:nvSpPr>
          <p:cNvPr id="5" name="TextBox 4"/>
          <p:cNvSpPr txBox="1"/>
          <p:nvPr/>
        </p:nvSpPr>
        <p:spPr>
          <a:xfrm>
            <a:off x="5572132" y="1928802"/>
            <a:ext cx="3143272" cy="3385542"/>
          </a:xfrm>
          <a:prstGeom prst="rect">
            <a:avLst/>
          </a:prstGeom>
          <a:noFill/>
        </p:spPr>
        <p:txBody>
          <a:bodyPr wrap="square" rtlCol="0">
            <a:spAutoFit/>
          </a:bodyPr>
          <a:lstStyle/>
          <a:p>
            <a:pPr lvl="0">
              <a:buFont typeface="Wingdings" pitchFamily="2" charset="2"/>
              <a:buChar char="ü"/>
            </a:pPr>
            <a:r>
              <a:rPr lang="en-US" sz="1400" dirty="0" smtClean="0"/>
              <a:t>SWOT analysis </a:t>
            </a:r>
            <a:r>
              <a:rPr lang="el-GR" sz="1400" dirty="0" smtClean="0"/>
              <a:t>της Περιφέρειας</a:t>
            </a:r>
            <a:endParaRPr lang="en-US" sz="1400" dirty="0" smtClean="0"/>
          </a:p>
          <a:p>
            <a:pPr lvl="0">
              <a:buFont typeface="Wingdings" pitchFamily="2" charset="2"/>
              <a:buChar char="ü"/>
            </a:pPr>
            <a:endParaRPr lang="el-GR" sz="1400" dirty="0" smtClean="0"/>
          </a:p>
          <a:p>
            <a:pPr lvl="0">
              <a:buFont typeface="Wingdings" pitchFamily="2" charset="2"/>
              <a:buChar char="ü"/>
            </a:pPr>
            <a:r>
              <a:rPr lang="el-GR" sz="1400" dirty="0" smtClean="0"/>
              <a:t>Οι προτάσεις των περιφερειών σχετικά με την Στρατηγική </a:t>
            </a:r>
            <a:r>
              <a:rPr lang="en-US" sz="1400" dirty="0" smtClean="0"/>
              <a:t>Europe 2020 </a:t>
            </a:r>
          </a:p>
          <a:p>
            <a:pPr lvl="0">
              <a:buFont typeface="Wingdings" pitchFamily="2" charset="2"/>
              <a:buChar char="ü"/>
            </a:pPr>
            <a:endParaRPr lang="el-GR" sz="1400" dirty="0" smtClean="0"/>
          </a:p>
          <a:p>
            <a:pPr lvl="0">
              <a:buFont typeface="Wingdings" pitchFamily="2" charset="2"/>
              <a:buChar char="ü"/>
            </a:pPr>
            <a:r>
              <a:rPr lang="el-GR" sz="1400" dirty="0" smtClean="0"/>
              <a:t>Οι προτεινόμενες από τις περιφέρειες προτεραιότητες και δράσεις</a:t>
            </a:r>
            <a:endParaRPr lang="en-US" sz="1400" dirty="0" smtClean="0"/>
          </a:p>
          <a:p>
            <a:pPr lvl="0">
              <a:buFont typeface="Wingdings" pitchFamily="2" charset="2"/>
              <a:buChar char="ü"/>
            </a:pPr>
            <a:endParaRPr lang="el-GR" sz="1400" dirty="0" smtClean="0"/>
          </a:p>
          <a:p>
            <a:pPr lvl="0">
              <a:buFont typeface="Wingdings" pitchFamily="2" charset="2"/>
              <a:buChar char="ü"/>
            </a:pPr>
            <a:r>
              <a:rPr lang="el-GR" sz="1400" dirty="0" smtClean="0"/>
              <a:t>Τα κύρια ευρήματα και συμπεράσματα των εμπειρογνωμόνων της Ε.Ε</a:t>
            </a:r>
            <a:endParaRPr lang="en-US" sz="1400" dirty="0" smtClean="0"/>
          </a:p>
          <a:p>
            <a:pPr lvl="0"/>
            <a:r>
              <a:rPr lang="en-US" sz="1400" dirty="0" smtClean="0"/>
              <a:t> </a:t>
            </a:r>
            <a:endParaRPr lang="el-GR" sz="1400" dirty="0" smtClean="0"/>
          </a:p>
          <a:p>
            <a:endParaRPr lang="el-GR" dirty="0"/>
          </a:p>
        </p:txBody>
      </p:sp>
      <p:graphicFrame>
        <p:nvGraphicFramePr>
          <p:cNvPr id="6" name="Table 5"/>
          <p:cNvGraphicFramePr>
            <a:graphicFrameLocks noGrp="1"/>
          </p:cNvGraphicFramePr>
          <p:nvPr/>
        </p:nvGraphicFramePr>
        <p:xfrm>
          <a:off x="142844" y="1643050"/>
          <a:ext cx="5072100" cy="4405925"/>
        </p:xfrm>
        <a:graphic>
          <a:graphicData uri="http://schemas.openxmlformats.org/drawingml/2006/table">
            <a:tbl>
              <a:tblPr firstRow="1" bandRow="1">
                <a:tableStyleId>{21E4AEA4-8DFA-4A89-87EB-49C32662AFE0}</a:tableStyleId>
              </a:tblPr>
              <a:tblGrid>
                <a:gridCol w="1268025"/>
                <a:gridCol w="1268025"/>
                <a:gridCol w="1268025"/>
                <a:gridCol w="1268025"/>
              </a:tblGrid>
              <a:tr h="611165">
                <a:tc>
                  <a:txBody>
                    <a:bodyPr/>
                    <a:lstStyle/>
                    <a:p>
                      <a:pPr algn="ctr">
                        <a:spcBef>
                          <a:spcPts val="600"/>
                        </a:spcBef>
                        <a:spcAft>
                          <a:spcPts val="600"/>
                        </a:spcAft>
                      </a:pPr>
                      <a:r>
                        <a:rPr lang="el-GR" sz="1100" dirty="0"/>
                        <a:t>ΑΝΑΓΚΕΣ</a:t>
                      </a:r>
                      <a:endParaRPr lang="el-GR" sz="1200" dirty="0">
                        <a:latin typeface="Times New Roman"/>
                        <a:ea typeface="Times New Roman"/>
                      </a:endParaRPr>
                    </a:p>
                  </a:txBody>
                  <a:tcPr marL="68580" marR="68580" marT="0" marB="0"/>
                </a:tc>
                <a:tc>
                  <a:txBody>
                    <a:bodyPr/>
                    <a:lstStyle/>
                    <a:p>
                      <a:pPr algn="ctr">
                        <a:spcBef>
                          <a:spcPts val="600"/>
                        </a:spcBef>
                        <a:spcAft>
                          <a:spcPts val="600"/>
                        </a:spcAft>
                      </a:pPr>
                      <a:r>
                        <a:rPr lang="el-GR" sz="1100"/>
                        <a:t>ΔΥΝΑΤΟΤΗΤΕΣ</a:t>
                      </a:r>
                      <a:endParaRPr lang="el-GR" sz="1200">
                        <a:latin typeface="Times New Roman"/>
                        <a:ea typeface="Times New Roman"/>
                      </a:endParaRPr>
                    </a:p>
                  </a:txBody>
                  <a:tcPr marL="68580" marR="68580" marT="0" marB="0"/>
                </a:tc>
                <a:tc>
                  <a:txBody>
                    <a:bodyPr/>
                    <a:lstStyle/>
                    <a:p>
                      <a:pPr algn="ctr">
                        <a:spcBef>
                          <a:spcPts val="600"/>
                        </a:spcBef>
                        <a:spcAft>
                          <a:spcPts val="600"/>
                        </a:spcAft>
                      </a:pPr>
                      <a:r>
                        <a:rPr lang="el-GR" sz="1100" dirty="0"/>
                        <a:t>ΠΡΟΣΦΟΡΑ</a:t>
                      </a:r>
                      <a:endParaRPr lang="el-GR" sz="1200" dirty="0">
                        <a:latin typeface="Times New Roman"/>
                        <a:ea typeface="Times New Roman"/>
                      </a:endParaRPr>
                    </a:p>
                  </a:txBody>
                  <a:tcPr marL="68580" marR="68580" marT="0" marB="0"/>
                </a:tc>
                <a:tc>
                  <a:txBody>
                    <a:bodyPr/>
                    <a:lstStyle/>
                    <a:p>
                      <a:pPr algn="ctr">
                        <a:spcBef>
                          <a:spcPts val="600"/>
                        </a:spcBef>
                        <a:spcAft>
                          <a:spcPts val="600"/>
                        </a:spcAft>
                      </a:pPr>
                      <a:r>
                        <a:rPr lang="el-GR" sz="1100" dirty="0"/>
                        <a:t>ΖΗΤΗΣΗ</a:t>
                      </a:r>
                      <a:endParaRPr lang="el-GR" sz="1200" dirty="0">
                        <a:latin typeface="Times New Roman"/>
                        <a:ea typeface="Times New Roman"/>
                      </a:endParaRPr>
                    </a:p>
                  </a:txBody>
                  <a:tcPr marL="68580" marR="68580" marT="0" marB="0"/>
                </a:tc>
              </a:tr>
              <a:tr h="3246487">
                <a:tc>
                  <a:txBody>
                    <a:bodyPr/>
                    <a:lstStyle/>
                    <a:p>
                      <a:r>
                        <a:rPr lang="el-GR" sz="900" kern="1200" dirty="0" smtClean="0"/>
                        <a:t>Νησιωτική περιφέρεια με κυρίαρχο τομέα τον τριτογενή τομέα (τουρισμός, εμπόριο και δημόσιος τομέας).</a:t>
                      </a:r>
                    </a:p>
                    <a:p>
                      <a:r>
                        <a:rPr lang="el-GR" sz="900" kern="1200" dirty="0" smtClean="0"/>
                        <a:t>Οι επιχειρήσεις του Βορείου Αιγαίου, σχεδόν στο σύνολό τους είναι πολύ μικρές ή μικρές, με παραδοσιακές οργανωτικές δομές και μη καινοτομικά προϊόντα / υπηρεσίες, με σχετικά χαμηλού εκπαιδευτικού επιπέδου προσωπικό.</a:t>
                      </a:r>
                    </a:p>
                    <a:p>
                      <a:endParaRPr lang="el-GR" sz="900" dirty="0"/>
                    </a:p>
                  </a:txBody>
                  <a:tcPr/>
                </a:tc>
                <a:tc>
                  <a:txBody>
                    <a:bodyPr/>
                    <a:lstStyle/>
                    <a:p>
                      <a:r>
                        <a:rPr lang="el-GR" sz="900" kern="1200" dirty="0" smtClean="0"/>
                        <a:t>Η Περιφέρεια Β. Αιγαίου διαθέτει σημαντικούς φυσικούς, πολιτιστικούς και ενεργειακούς πόρους </a:t>
                      </a:r>
                    </a:p>
                    <a:p>
                      <a:r>
                        <a:rPr lang="el-GR" sz="900" kern="1200" dirty="0" smtClean="0"/>
                        <a:t>Παράγει ή είναι σε θέση να </a:t>
                      </a:r>
                      <a:r>
                        <a:rPr lang="el-GR" sz="900" kern="1200" dirty="0" err="1" smtClean="0"/>
                        <a:t>παράξει</a:t>
                      </a:r>
                      <a:r>
                        <a:rPr lang="el-GR" sz="900" kern="1200" dirty="0" smtClean="0"/>
                        <a:t> προϊόντα επώνυμα και σε κάποιες περιπτώσεις διεθνώς καταξιωμένα στην αγορά (μαστίχα, ούζο, κρασί κλπ.)</a:t>
                      </a:r>
                    </a:p>
                    <a:p>
                      <a:r>
                        <a:rPr lang="el-GR" sz="900" kern="1200" dirty="0" smtClean="0"/>
                        <a:t>Διαθέτει σημαντικές</a:t>
                      </a:r>
                    </a:p>
                    <a:p>
                      <a:endParaRPr lang="el-GR" sz="9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900" kern="1200" dirty="0" smtClean="0"/>
                        <a:t>Το Πανεπιστήμιο Αιγαίου είναι ο μοναδικός μέχρι σήμερα φορέας στον τομέα της έρευνας και τεχνολογίας της Περιφέρειας. Δεν έχει ωστόσο αναπτύξει επαρκώς ερευνητικές δραστηριότητες, οι οποίες να συνδέονται με τις παραγωγικές και επιχειρηματικές εξειδικεύσεις της Περιφέρειας Βορείου Αιγαίου</a:t>
                      </a:r>
                      <a:r>
                        <a:rPr lang="el-GR" sz="1800" kern="1200" dirty="0" smtClean="0"/>
                        <a:t>. </a:t>
                      </a:r>
                    </a:p>
                    <a:p>
                      <a:endParaRPr lang="el-GR" sz="900" dirty="0"/>
                    </a:p>
                  </a:txBody>
                  <a:tcPr/>
                </a:tc>
                <a:tc>
                  <a:txBody>
                    <a:bodyPr/>
                    <a:lstStyle/>
                    <a:p>
                      <a:r>
                        <a:rPr lang="el-GR" sz="900" kern="1200" dirty="0" smtClean="0"/>
                        <a:t>Τα χαρακτηριστικά των επιχειρήσεων της Περιφέρειας Βορείου Αιγαίου έχουν ως αποτέλεσμα τον πολύ μικρό βαθμό ενσωμάτωσης και χρήσης προϊόντων και αποτελεσμάτων έρευνας, τεχνολογικής ανάπτυξης και καινοτομίας από αυτές.</a:t>
                      </a:r>
                    </a:p>
                    <a:p>
                      <a:r>
                        <a:rPr lang="el-GR" sz="900" kern="1200" dirty="0" smtClean="0"/>
                        <a:t>Δυνατότητες για ζήτηση υπηρεσιών Ε&amp;Κ και ιδιαίτερα μη τεχνολογικής καινοτομίας διαφαίνονται στον πρωτογενή τομέα και στον τουρισμό – πολιτισμό καθώς και στους τομείς της ενέργειας και του περιβάλλοντος.</a:t>
                      </a:r>
                      <a:endParaRPr lang="el-GR" sz="900" dirty="0"/>
                    </a:p>
                  </a:txBody>
                  <a:tcPr/>
                </a:tc>
              </a:tr>
            </a:tbl>
          </a:graphicData>
        </a:graphic>
      </p:graphicFrame>
      <p:sp>
        <p:nvSpPr>
          <p:cNvPr id="7" name="TextBox 6"/>
          <p:cNvSpPr txBox="1"/>
          <p:nvPr/>
        </p:nvSpPr>
        <p:spPr>
          <a:xfrm>
            <a:off x="214282" y="1285860"/>
            <a:ext cx="4572032" cy="369332"/>
          </a:xfrm>
          <a:prstGeom prst="rect">
            <a:avLst/>
          </a:prstGeom>
          <a:noFill/>
        </p:spPr>
        <p:txBody>
          <a:bodyPr wrap="square" rtlCol="0">
            <a:spAutoFit/>
          </a:bodyPr>
          <a:lstStyle/>
          <a:p>
            <a:r>
              <a:rPr lang="el-GR" dirty="0" smtClean="0"/>
              <a:t>Περιφέρεια Β. Αιγαίου</a:t>
            </a:r>
            <a:endParaRPr lang="el-GR" dirty="0"/>
          </a:p>
        </p:txBody>
      </p:sp>
      <p:sp>
        <p:nvSpPr>
          <p:cNvPr id="8" name="TextBox 7"/>
          <p:cNvSpPr txBox="1"/>
          <p:nvPr/>
        </p:nvSpPr>
        <p:spPr>
          <a:xfrm>
            <a:off x="5786446" y="1357298"/>
            <a:ext cx="2643206" cy="307777"/>
          </a:xfrm>
          <a:prstGeom prst="rect">
            <a:avLst/>
          </a:prstGeom>
          <a:noFill/>
        </p:spPr>
        <p:txBody>
          <a:bodyPr wrap="square" rtlCol="0">
            <a:spAutoFit/>
          </a:bodyPr>
          <a:lstStyle/>
          <a:p>
            <a:r>
              <a:rPr lang="el-GR" sz="1400" b="1" dirty="0" smtClean="0"/>
              <a:t>Δομή την Ανάλυση</a:t>
            </a:r>
            <a:endParaRPr lang="el-GR" sz="1400" b="1"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2000" dirty="0" smtClean="0"/>
              <a:t>ΟΙ ΤΟΜΕΑΚΕΣ ΠΡΟΤΕΡΑΙΟΤΗΤΕΣ ΣΕ ΠΕΡΙΦΕΡΕΙΑΚΟ ΕΠΙΠΕΔΟ</a:t>
            </a:r>
            <a:endParaRPr lang="el-GR" sz="2000" dirty="0"/>
          </a:p>
        </p:txBody>
      </p:sp>
      <p:sp>
        <p:nvSpPr>
          <p:cNvPr id="4" name="Slide Number Placeholder 3"/>
          <p:cNvSpPr>
            <a:spLocks noGrp="1"/>
          </p:cNvSpPr>
          <p:nvPr>
            <p:ph type="sldNum" sz="quarter" idx="12"/>
          </p:nvPr>
        </p:nvSpPr>
        <p:spPr/>
        <p:txBody>
          <a:bodyPr/>
          <a:lstStyle/>
          <a:p>
            <a:fld id="{69E29E33-B620-47F9-BB04-8846C2A5AFCC}" type="slidenum">
              <a:rPr kumimoji="0" lang="en-US" smtClean="0"/>
              <a:pPr/>
              <a:t>16</a:t>
            </a:fld>
            <a:endParaRPr kumimoji="0" lang="en-US"/>
          </a:p>
        </p:txBody>
      </p:sp>
      <p:graphicFrame>
        <p:nvGraphicFramePr>
          <p:cNvPr id="5" name="Table 4"/>
          <p:cNvGraphicFramePr>
            <a:graphicFrameLocks noGrp="1"/>
          </p:cNvGraphicFramePr>
          <p:nvPr/>
        </p:nvGraphicFramePr>
        <p:xfrm>
          <a:off x="428596" y="857232"/>
          <a:ext cx="8215371" cy="5840096"/>
        </p:xfrm>
        <a:graphic>
          <a:graphicData uri="http://schemas.openxmlformats.org/drawingml/2006/table">
            <a:tbl>
              <a:tblPr firstRow="1" bandRow="1">
                <a:tableStyleId>{5C22544A-7EE6-4342-B048-85BDC9FD1C3A}</a:tableStyleId>
              </a:tblPr>
              <a:tblGrid>
                <a:gridCol w="1026920"/>
                <a:gridCol w="494444"/>
                <a:gridCol w="456409"/>
                <a:gridCol w="608546"/>
                <a:gridCol w="532478"/>
                <a:gridCol w="608546"/>
                <a:gridCol w="532478"/>
                <a:gridCol w="532478"/>
                <a:gridCol w="608546"/>
                <a:gridCol w="608546"/>
                <a:gridCol w="532478"/>
                <a:gridCol w="608546"/>
                <a:gridCol w="532478"/>
                <a:gridCol w="532478"/>
              </a:tblGrid>
              <a:tr h="734030">
                <a:tc>
                  <a:txBody>
                    <a:bodyPr/>
                    <a:lstStyle/>
                    <a:p>
                      <a:r>
                        <a:rPr lang="en-US" sz="900" b="1" dirty="0" smtClean="0">
                          <a:solidFill>
                            <a:schemeClr val="tx1">
                              <a:lumMod val="50000"/>
                            </a:schemeClr>
                          </a:solidFill>
                        </a:rPr>
                        <a:t>Sector/Region</a:t>
                      </a:r>
                      <a:endParaRPr lang="el-GR" sz="900" b="1" dirty="0">
                        <a:solidFill>
                          <a:schemeClr val="tx1">
                            <a:lumMod val="50000"/>
                          </a:schemeClr>
                        </a:solidFill>
                      </a:endParaRPr>
                    </a:p>
                  </a:txBody>
                  <a:tcPr vert="vert270">
                    <a:solidFill>
                      <a:srgbClr val="FFC000"/>
                    </a:solidFill>
                  </a:tcPr>
                </a:tc>
                <a:tc>
                  <a:txBody>
                    <a:bodyPr/>
                    <a:lstStyle/>
                    <a:p>
                      <a:r>
                        <a:rPr lang="en-US" sz="900" dirty="0" smtClean="0">
                          <a:solidFill>
                            <a:schemeClr val="tx1">
                              <a:lumMod val="50000"/>
                            </a:schemeClr>
                          </a:solidFill>
                        </a:rPr>
                        <a:t>Attica</a:t>
                      </a:r>
                      <a:endParaRPr lang="el-GR" sz="900" dirty="0">
                        <a:solidFill>
                          <a:schemeClr val="tx1">
                            <a:lumMod val="50000"/>
                          </a:schemeClr>
                        </a:solidFill>
                      </a:endParaRPr>
                    </a:p>
                  </a:txBody>
                  <a:tcPr vert="vert270">
                    <a:solidFill>
                      <a:srgbClr val="FFC000"/>
                    </a:solidFill>
                  </a:tcPr>
                </a:tc>
                <a:tc>
                  <a:txBody>
                    <a:bodyPr/>
                    <a:lstStyle/>
                    <a:p>
                      <a:r>
                        <a:rPr lang="en-US" sz="900" dirty="0" smtClean="0">
                          <a:solidFill>
                            <a:schemeClr val="tx1">
                              <a:lumMod val="50000"/>
                            </a:schemeClr>
                          </a:solidFill>
                        </a:rPr>
                        <a:t>C.</a:t>
                      </a:r>
                      <a:r>
                        <a:rPr lang="en-US" sz="900" baseline="0" dirty="0" smtClean="0">
                          <a:solidFill>
                            <a:schemeClr val="tx1">
                              <a:lumMod val="50000"/>
                            </a:schemeClr>
                          </a:solidFill>
                        </a:rPr>
                        <a:t> </a:t>
                      </a:r>
                      <a:r>
                        <a:rPr lang="en-US" sz="900" dirty="0" smtClean="0">
                          <a:solidFill>
                            <a:schemeClr val="tx1">
                              <a:lumMod val="50000"/>
                            </a:schemeClr>
                          </a:solidFill>
                        </a:rPr>
                        <a:t>Macedonia</a:t>
                      </a:r>
                      <a:endParaRPr lang="el-GR" sz="900" dirty="0">
                        <a:solidFill>
                          <a:schemeClr val="tx1">
                            <a:lumMod val="50000"/>
                          </a:schemeClr>
                        </a:solidFill>
                      </a:endParaRPr>
                    </a:p>
                  </a:txBody>
                  <a:tcPr vert="vert270">
                    <a:solidFill>
                      <a:srgbClr val="FFC000"/>
                    </a:solidFill>
                  </a:tcPr>
                </a:tc>
                <a:tc>
                  <a:txBody>
                    <a:bodyPr/>
                    <a:lstStyle/>
                    <a:p>
                      <a:r>
                        <a:rPr lang="en-US" sz="900" dirty="0" smtClean="0">
                          <a:solidFill>
                            <a:schemeClr val="tx1">
                              <a:lumMod val="50000"/>
                            </a:schemeClr>
                          </a:solidFill>
                        </a:rPr>
                        <a:t>C.</a:t>
                      </a:r>
                      <a:r>
                        <a:rPr lang="en-US" sz="900" baseline="0" dirty="0" smtClean="0">
                          <a:solidFill>
                            <a:schemeClr val="tx1">
                              <a:lumMod val="50000"/>
                            </a:schemeClr>
                          </a:solidFill>
                        </a:rPr>
                        <a:t> Greece</a:t>
                      </a:r>
                      <a:endParaRPr lang="el-GR" sz="900" dirty="0">
                        <a:solidFill>
                          <a:schemeClr val="tx1">
                            <a:lumMod val="50000"/>
                          </a:schemeClr>
                        </a:solidFill>
                      </a:endParaRPr>
                    </a:p>
                  </a:txBody>
                  <a:tcPr vert="vert270">
                    <a:solidFill>
                      <a:srgbClr val="FFC000"/>
                    </a:solidFill>
                  </a:tcPr>
                </a:tc>
                <a:tc>
                  <a:txBody>
                    <a:bodyPr/>
                    <a:lstStyle/>
                    <a:p>
                      <a:r>
                        <a:rPr lang="en-US" sz="900" dirty="0" smtClean="0">
                          <a:solidFill>
                            <a:schemeClr val="tx1">
                              <a:lumMod val="50000"/>
                            </a:schemeClr>
                          </a:solidFill>
                        </a:rPr>
                        <a:t>E.</a:t>
                      </a:r>
                      <a:r>
                        <a:rPr lang="en-US" sz="900" baseline="0" dirty="0" smtClean="0">
                          <a:solidFill>
                            <a:schemeClr val="tx1">
                              <a:lumMod val="50000"/>
                            </a:schemeClr>
                          </a:solidFill>
                        </a:rPr>
                        <a:t> Macedonia</a:t>
                      </a:r>
                      <a:endParaRPr lang="el-GR" sz="900" dirty="0">
                        <a:solidFill>
                          <a:schemeClr val="tx1">
                            <a:lumMod val="50000"/>
                          </a:schemeClr>
                        </a:solidFill>
                      </a:endParaRPr>
                    </a:p>
                  </a:txBody>
                  <a:tcPr vert="vert270">
                    <a:solidFill>
                      <a:srgbClr val="FFC000"/>
                    </a:solidFill>
                  </a:tcPr>
                </a:tc>
                <a:tc>
                  <a:txBody>
                    <a:bodyPr/>
                    <a:lstStyle/>
                    <a:p>
                      <a:r>
                        <a:rPr lang="en-US" sz="900" dirty="0" smtClean="0">
                          <a:solidFill>
                            <a:schemeClr val="tx1">
                              <a:lumMod val="50000"/>
                            </a:schemeClr>
                          </a:solidFill>
                        </a:rPr>
                        <a:t>W. Macedonia</a:t>
                      </a:r>
                      <a:endParaRPr lang="el-GR" sz="900" dirty="0">
                        <a:solidFill>
                          <a:schemeClr val="tx1">
                            <a:lumMod val="50000"/>
                          </a:schemeClr>
                        </a:solidFill>
                      </a:endParaRPr>
                    </a:p>
                  </a:txBody>
                  <a:tcPr vert="vert270">
                    <a:solidFill>
                      <a:srgbClr val="FFC000"/>
                    </a:solidFill>
                  </a:tcPr>
                </a:tc>
                <a:tc>
                  <a:txBody>
                    <a:bodyPr/>
                    <a:lstStyle/>
                    <a:p>
                      <a:r>
                        <a:rPr lang="en-US" sz="900" dirty="0" err="1" smtClean="0">
                          <a:solidFill>
                            <a:schemeClr val="tx1">
                              <a:lumMod val="50000"/>
                            </a:schemeClr>
                          </a:solidFill>
                        </a:rPr>
                        <a:t>Peloponesus</a:t>
                      </a:r>
                      <a:endParaRPr lang="el-GR" sz="900" dirty="0">
                        <a:solidFill>
                          <a:schemeClr val="tx1">
                            <a:lumMod val="50000"/>
                          </a:schemeClr>
                        </a:solidFill>
                      </a:endParaRPr>
                    </a:p>
                  </a:txBody>
                  <a:tcPr vert="vert270">
                    <a:solidFill>
                      <a:srgbClr val="FFC000"/>
                    </a:solidFill>
                  </a:tcPr>
                </a:tc>
                <a:tc>
                  <a:txBody>
                    <a:bodyPr/>
                    <a:lstStyle/>
                    <a:p>
                      <a:r>
                        <a:rPr lang="en-US" sz="900" dirty="0" smtClean="0">
                          <a:solidFill>
                            <a:schemeClr val="tx1">
                              <a:lumMod val="50000"/>
                            </a:schemeClr>
                          </a:solidFill>
                        </a:rPr>
                        <a:t>W. Greece</a:t>
                      </a:r>
                      <a:endParaRPr lang="el-GR" sz="900" dirty="0">
                        <a:solidFill>
                          <a:schemeClr val="tx1">
                            <a:lumMod val="50000"/>
                          </a:schemeClr>
                        </a:solidFill>
                      </a:endParaRPr>
                    </a:p>
                  </a:txBody>
                  <a:tcPr vert="vert270">
                    <a:solidFill>
                      <a:srgbClr val="FFC000"/>
                    </a:solidFill>
                  </a:tcPr>
                </a:tc>
                <a:tc>
                  <a:txBody>
                    <a:bodyPr/>
                    <a:lstStyle/>
                    <a:p>
                      <a:r>
                        <a:rPr lang="en-US" sz="900" dirty="0" smtClean="0">
                          <a:solidFill>
                            <a:schemeClr val="tx1">
                              <a:lumMod val="50000"/>
                            </a:schemeClr>
                          </a:solidFill>
                        </a:rPr>
                        <a:t>Epirus</a:t>
                      </a:r>
                      <a:endParaRPr lang="el-GR" sz="900" dirty="0">
                        <a:solidFill>
                          <a:schemeClr val="tx1">
                            <a:lumMod val="50000"/>
                          </a:schemeClr>
                        </a:solidFill>
                      </a:endParaRPr>
                    </a:p>
                  </a:txBody>
                  <a:tcPr vert="vert270">
                    <a:solidFill>
                      <a:srgbClr val="FFC000"/>
                    </a:solidFill>
                  </a:tcPr>
                </a:tc>
                <a:tc>
                  <a:txBody>
                    <a:bodyPr/>
                    <a:lstStyle/>
                    <a:p>
                      <a:r>
                        <a:rPr lang="en-US" sz="900" dirty="0" smtClean="0">
                          <a:solidFill>
                            <a:schemeClr val="tx1">
                              <a:lumMod val="50000"/>
                            </a:schemeClr>
                          </a:solidFill>
                        </a:rPr>
                        <a:t>Thessaly</a:t>
                      </a:r>
                      <a:endParaRPr lang="el-GR" sz="900" dirty="0">
                        <a:solidFill>
                          <a:schemeClr val="tx1">
                            <a:lumMod val="50000"/>
                          </a:schemeClr>
                        </a:solidFill>
                      </a:endParaRPr>
                    </a:p>
                  </a:txBody>
                  <a:tcPr vert="vert270">
                    <a:solidFill>
                      <a:srgbClr val="FFC000"/>
                    </a:solidFill>
                  </a:tcPr>
                </a:tc>
                <a:tc>
                  <a:txBody>
                    <a:bodyPr/>
                    <a:lstStyle/>
                    <a:p>
                      <a:r>
                        <a:rPr lang="en-US" sz="900" dirty="0" smtClean="0">
                          <a:solidFill>
                            <a:schemeClr val="tx1">
                              <a:lumMod val="50000"/>
                            </a:schemeClr>
                          </a:solidFill>
                        </a:rPr>
                        <a:t>S. Aegean</a:t>
                      </a:r>
                      <a:endParaRPr lang="el-GR" sz="900" dirty="0">
                        <a:solidFill>
                          <a:schemeClr val="tx1">
                            <a:lumMod val="50000"/>
                          </a:schemeClr>
                        </a:solidFill>
                      </a:endParaRPr>
                    </a:p>
                  </a:txBody>
                  <a:tcPr vert="vert270">
                    <a:solidFill>
                      <a:srgbClr val="FFC000"/>
                    </a:solidFill>
                  </a:tcPr>
                </a:tc>
                <a:tc>
                  <a:txBody>
                    <a:bodyPr/>
                    <a:lstStyle/>
                    <a:p>
                      <a:r>
                        <a:rPr lang="en-US" sz="900" dirty="0" smtClean="0">
                          <a:solidFill>
                            <a:schemeClr val="tx1">
                              <a:lumMod val="50000"/>
                            </a:schemeClr>
                          </a:solidFill>
                        </a:rPr>
                        <a:t>Crete</a:t>
                      </a:r>
                      <a:endParaRPr lang="el-GR" sz="900" dirty="0">
                        <a:solidFill>
                          <a:schemeClr val="tx1">
                            <a:lumMod val="50000"/>
                          </a:schemeClr>
                        </a:solidFill>
                      </a:endParaRPr>
                    </a:p>
                  </a:txBody>
                  <a:tcPr vert="vert270">
                    <a:solidFill>
                      <a:srgbClr val="FFC000"/>
                    </a:solidFill>
                  </a:tcPr>
                </a:tc>
                <a:tc>
                  <a:txBody>
                    <a:bodyPr/>
                    <a:lstStyle/>
                    <a:p>
                      <a:r>
                        <a:rPr lang="en-US" sz="900" dirty="0" smtClean="0">
                          <a:solidFill>
                            <a:schemeClr val="tx1">
                              <a:lumMod val="50000"/>
                            </a:schemeClr>
                          </a:solidFill>
                        </a:rPr>
                        <a:t>Ionian</a:t>
                      </a:r>
                      <a:endParaRPr lang="el-GR" sz="900" dirty="0">
                        <a:solidFill>
                          <a:schemeClr val="tx1">
                            <a:lumMod val="50000"/>
                          </a:schemeClr>
                        </a:solidFill>
                      </a:endParaRPr>
                    </a:p>
                  </a:txBody>
                  <a:tcPr vert="vert270">
                    <a:solidFill>
                      <a:srgbClr val="FFC000"/>
                    </a:solidFill>
                  </a:tcPr>
                </a:tc>
                <a:tc>
                  <a:txBody>
                    <a:bodyPr/>
                    <a:lstStyle/>
                    <a:p>
                      <a:r>
                        <a:rPr lang="en-US" sz="900" dirty="0" smtClean="0">
                          <a:solidFill>
                            <a:schemeClr val="tx1">
                              <a:lumMod val="50000"/>
                            </a:schemeClr>
                          </a:solidFill>
                        </a:rPr>
                        <a:t>N.</a:t>
                      </a:r>
                      <a:r>
                        <a:rPr lang="en-US" sz="900" baseline="0" dirty="0" smtClean="0">
                          <a:solidFill>
                            <a:schemeClr val="tx1">
                              <a:lumMod val="50000"/>
                            </a:schemeClr>
                          </a:solidFill>
                        </a:rPr>
                        <a:t> Aegean</a:t>
                      </a:r>
                      <a:endParaRPr lang="el-GR" sz="900" dirty="0">
                        <a:solidFill>
                          <a:schemeClr val="tx1">
                            <a:lumMod val="50000"/>
                          </a:schemeClr>
                        </a:solidFill>
                      </a:endParaRPr>
                    </a:p>
                  </a:txBody>
                  <a:tcPr vert="vert270">
                    <a:solidFill>
                      <a:srgbClr val="FFC000"/>
                    </a:solidFill>
                  </a:tcPr>
                </a:tc>
              </a:tr>
              <a:tr h="482527">
                <a:tc>
                  <a:txBody>
                    <a:bodyPr/>
                    <a:lstStyle/>
                    <a:p>
                      <a:r>
                        <a:rPr lang="en-US" sz="900" b="1" dirty="0" smtClean="0"/>
                        <a:t>key enabling technologies (EXCL. ICT)</a:t>
                      </a:r>
                      <a:endParaRPr lang="el-GR" sz="900" b="1" dirty="0"/>
                    </a:p>
                  </a:txBody>
                  <a:tcPr/>
                </a:tc>
                <a:tc>
                  <a:txBody>
                    <a:bodyPr/>
                    <a:lstStyle/>
                    <a:p>
                      <a:r>
                        <a:rPr lang="en-US" sz="900" dirty="0" smtClean="0"/>
                        <a:t>X</a:t>
                      </a:r>
                      <a:endParaRPr lang="el-GR" sz="900" dirty="0"/>
                    </a:p>
                  </a:txBody>
                  <a:tcPr/>
                </a:tc>
                <a:tc>
                  <a:txBody>
                    <a:bodyPr/>
                    <a:lstStyle/>
                    <a:p>
                      <a:endParaRPr lang="el-GR" sz="900" dirty="0"/>
                    </a:p>
                  </a:txBody>
                  <a:tcPr/>
                </a:tc>
                <a:tc>
                  <a:txBody>
                    <a:bodyPr/>
                    <a:lstStyle/>
                    <a:p>
                      <a:endParaRPr lang="el-GR" sz="900"/>
                    </a:p>
                  </a:txBody>
                  <a:tcPr/>
                </a:tc>
                <a:tc>
                  <a:txBody>
                    <a:bodyPr/>
                    <a:lstStyle/>
                    <a:p>
                      <a:r>
                        <a:rPr lang="en-US" sz="900" dirty="0" smtClean="0"/>
                        <a:t>X</a:t>
                      </a:r>
                      <a:endParaRPr lang="el-GR" sz="900" dirty="0"/>
                    </a:p>
                  </a:txBody>
                  <a:tcPr/>
                </a:tc>
                <a:tc>
                  <a:txBody>
                    <a:bodyPr/>
                    <a:lstStyle/>
                    <a:p>
                      <a:endParaRPr lang="el-GR" sz="900"/>
                    </a:p>
                  </a:txBody>
                  <a:tcPr/>
                </a:tc>
                <a:tc>
                  <a:txBody>
                    <a:bodyPr/>
                    <a:lstStyle/>
                    <a:p>
                      <a:r>
                        <a:rPr lang="en-US" sz="900" dirty="0" smtClean="0"/>
                        <a:t>X</a:t>
                      </a:r>
                      <a:endParaRPr lang="el-GR" sz="900" dirty="0"/>
                    </a:p>
                  </a:txBody>
                  <a:tcPr/>
                </a:tc>
                <a:tc>
                  <a:txBody>
                    <a:bodyPr/>
                    <a:lstStyle/>
                    <a:p>
                      <a:r>
                        <a:rPr lang="en-US" sz="900" dirty="0" smtClean="0"/>
                        <a:t>X</a:t>
                      </a:r>
                      <a:endParaRPr lang="el-GR" sz="900" dirty="0"/>
                    </a:p>
                  </a:txBody>
                  <a:tcPr/>
                </a:tc>
                <a:tc>
                  <a:txBody>
                    <a:bodyPr/>
                    <a:lstStyle/>
                    <a:p>
                      <a:endParaRPr lang="el-GR" sz="900"/>
                    </a:p>
                  </a:txBody>
                  <a:tcPr/>
                </a:tc>
                <a:tc>
                  <a:txBody>
                    <a:bodyPr/>
                    <a:lstStyle/>
                    <a:p>
                      <a:endParaRPr lang="el-GR" sz="900" dirty="0"/>
                    </a:p>
                  </a:txBody>
                  <a:tcPr/>
                </a:tc>
                <a:tc>
                  <a:txBody>
                    <a:bodyPr/>
                    <a:lstStyle/>
                    <a:p>
                      <a:endParaRPr lang="el-GR" sz="900" dirty="0"/>
                    </a:p>
                  </a:txBody>
                  <a:tcPr/>
                </a:tc>
                <a:tc>
                  <a:txBody>
                    <a:bodyPr/>
                    <a:lstStyle/>
                    <a:p>
                      <a:r>
                        <a:rPr lang="en-US" sz="900" dirty="0" smtClean="0"/>
                        <a:t>X</a:t>
                      </a:r>
                      <a:endParaRPr lang="el-GR" sz="900" dirty="0"/>
                    </a:p>
                  </a:txBody>
                  <a:tcPr/>
                </a:tc>
                <a:tc>
                  <a:txBody>
                    <a:bodyPr/>
                    <a:lstStyle/>
                    <a:p>
                      <a:endParaRPr lang="el-GR" sz="900" dirty="0"/>
                    </a:p>
                  </a:txBody>
                  <a:tcPr/>
                </a:tc>
                <a:tc>
                  <a:txBody>
                    <a:bodyPr/>
                    <a:lstStyle/>
                    <a:p>
                      <a:endParaRPr lang="el-GR" sz="900" dirty="0"/>
                    </a:p>
                  </a:txBody>
                  <a:tcPr/>
                </a:tc>
              </a:tr>
              <a:tr h="482527">
                <a:tc>
                  <a:txBody>
                    <a:bodyPr/>
                    <a:lstStyle/>
                    <a:p>
                      <a:r>
                        <a:rPr lang="el-GR" sz="900" b="1" dirty="0" smtClean="0"/>
                        <a:t>ΑΓΡΟ-ΒΙΟ-ΔΙΑΤΡΟΦΗ</a:t>
                      </a:r>
                      <a:endParaRPr lang="el-GR" sz="900" b="1" dirty="0"/>
                    </a:p>
                  </a:txBody>
                  <a:tcPr/>
                </a:tc>
                <a:tc>
                  <a:txBody>
                    <a:bodyPr/>
                    <a:lstStyle/>
                    <a:p>
                      <a:endParaRPr lang="el-GR" sz="900" dirty="0"/>
                    </a:p>
                  </a:txBody>
                  <a:tcPr/>
                </a:tc>
                <a:tc>
                  <a:txBody>
                    <a:bodyPr/>
                    <a:lstStyle/>
                    <a:p>
                      <a:r>
                        <a:rPr lang="en-US" sz="900" dirty="0" smtClean="0"/>
                        <a:t>x</a:t>
                      </a:r>
                      <a:endParaRPr lang="el-GR" sz="900" dirty="0"/>
                    </a:p>
                  </a:txBody>
                  <a:tcPr/>
                </a:tc>
                <a:tc>
                  <a:txBody>
                    <a:bodyPr/>
                    <a:lstStyle/>
                    <a:p>
                      <a:r>
                        <a:rPr lang="en-US" sz="900" dirty="0" smtClean="0"/>
                        <a:t>X</a:t>
                      </a:r>
                      <a:endParaRPr lang="el-GR" sz="900" dirty="0"/>
                    </a:p>
                  </a:txBody>
                  <a:tcPr/>
                </a:tc>
                <a:tc>
                  <a:txBody>
                    <a:bodyPr/>
                    <a:lstStyle/>
                    <a:p>
                      <a:endParaRPr lang="el-GR" sz="900"/>
                    </a:p>
                  </a:txBody>
                  <a:tcPr/>
                </a:tc>
                <a:tc>
                  <a:txBody>
                    <a:bodyPr/>
                    <a:lstStyle/>
                    <a:p>
                      <a:r>
                        <a:rPr lang="en-US" sz="900" dirty="0" smtClean="0"/>
                        <a:t>X</a:t>
                      </a:r>
                      <a:endParaRPr lang="el-GR" sz="900" dirty="0"/>
                    </a:p>
                  </a:txBody>
                  <a:tcPr/>
                </a:tc>
                <a:tc>
                  <a:txBody>
                    <a:bodyPr/>
                    <a:lstStyle/>
                    <a:p>
                      <a:r>
                        <a:rPr lang="en-US" sz="900" dirty="0" smtClean="0"/>
                        <a:t>x</a:t>
                      </a:r>
                      <a:endParaRPr lang="el-GR" sz="900" dirty="0"/>
                    </a:p>
                  </a:txBody>
                  <a:tcPr/>
                </a:tc>
                <a:tc>
                  <a:txBody>
                    <a:bodyPr/>
                    <a:lstStyle/>
                    <a:p>
                      <a:r>
                        <a:rPr lang="en-US" sz="900" dirty="0" smtClean="0"/>
                        <a:t>X</a:t>
                      </a:r>
                      <a:endParaRPr lang="el-GR" sz="900" dirty="0"/>
                    </a:p>
                  </a:txBody>
                  <a:tcPr/>
                </a:tc>
                <a:tc>
                  <a:txBody>
                    <a:bodyPr/>
                    <a:lstStyle/>
                    <a:p>
                      <a:r>
                        <a:rPr lang="en-US" sz="900" dirty="0" smtClean="0"/>
                        <a:t>X</a:t>
                      </a:r>
                      <a:endParaRPr lang="el-GR" sz="900" dirty="0"/>
                    </a:p>
                  </a:txBody>
                  <a:tcPr/>
                </a:tc>
                <a:tc>
                  <a:txBody>
                    <a:bodyPr/>
                    <a:lstStyle/>
                    <a:p>
                      <a:r>
                        <a:rPr lang="en-US" sz="900" dirty="0" smtClean="0"/>
                        <a:t>X</a:t>
                      </a:r>
                      <a:endParaRPr lang="el-GR" sz="900" dirty="0"/>
                    </a:p>
                  </a:txBody>
                  <a:tcPr/>
                </a:tc>
                <a:tc>
                  <a:txBody>
                    <a:bodyPr/>
                    <a:lstStyle/>
                    <a:p>
                      <a:endParaRPr lang="el-GR" sz="900" dirty="0"/>
                    </a:p>
                  </a:txBody>
                  <a:tcPr/>
                </a:tc>
                <a:tc>
                  <a:txBody>
                    <a:bodyPr/>
                    <a:lstStyle/>
                    <a:p>
                      <a:r>
                        <a:rPr lang="en-US" sz="900" dirty="0" smtClean="0"/>
                        <a:t>x</a:t>
                      </a:r>
                      <a:endParaRPr lang="el-GR" sz="900" dirty="0"/>
                    </a:p>
                  </a:txBody>
                  <a:tcPr/>
                </a:tc>
                <a:tc>
                  <a:txBody>
                    <a:bodyPr/>
                    <a:lstStyle/>
                    <a:p>
                      <a:r>
                        <a:rPr lang="en-US" sz="900" dirty="0" smtClean="0"/>
                        <a:t>X</a:t>
                      </a:r>
                      <a:endParaRPr lang="el-GR" sz="900" dirty="0"/>
                    </a:p>
                  </a:txBody>
                  <a:tcPr/>
                </a:tc>
                <a:tc>
                  <a:txBody>
                    <a:bodyPr/>
                    <a:lstStyle/>
                    <a:p>
                      <a:r>
                        <a:rPr lang="en-US" sz="900" dirty="0" smtClean="0"/>
                        <a:t>x</a:t>
                      </a:r>
                      <a:endParaRPr lang="el-GR" sz="900" dirty="0"/>
                    </a:p>
                  </a:txBody>
                  <a:tcPr/>
                </a:tc>
              </a:tr>
              <a:tr h="686256">
                <a:tc>
                  <a:txBody>
                    <a:bodyPr/>
                    <a:lstStyle/>
                    <a:p>
                      <a:r>
                        <a:rPr lang="el-GR" sz="900" b="1" baseline="0" dirty="0" smtClean="0"/>
                        <a:t>ΠΕΡΙΒΑΛΛΟΝ ΚΑΙ ΒΙΩΣΙΜΗ ΑΝΑΠΤΥΞΗ</a:t>
                      </a:r>
                      <a:endParaRPr lang="en-US" sz="900" b="1" baseline="0" dirty="0" smtClean="0"/>
                    </a:p>
                  </a:txBody>
                  <a:tcPr/>
                </a:tc>
                <a:tc>
                  <a:txBody>
                    <a:bodyPr/>
                    <a:lstStyle/>
                    <a:p>
                      <a:r>
                        <a:rPr lang="en-US" sz="900" dirty="0" smtClean="0"/>
                        <a:t>x</a:t>
                      </a:r>
                      <a:endParaRPr lang="el-GR" sz="900" dirty="0"/>
                    </a:p>
                  </a:txBody>
                  <a:tcPr/>
                </a:tc>
                <a:tc>
                  <a:txBody>
                    <a:bodyPr/>
                    <a:lstStyle/>
                    <a:p>
                      <a:r>
                        <a:rPr lang="en-US" sz="900" dirty="0" smtClean="0"/>
                        <a:t>x</a:t>
                      </a:r>
                      <a:endParaRPr lang="el-GR" sz="900" dirty="0"/>
                    </a:p>
                  </a:txBody>
                  <a:tcPr/>
                </a:tc>
                <a:tc>
                  <a:txBody>
                    <a:bodyPr/>
                    <a:lstStyle/>
                    <a:p>
                      <a:r>
                        <a:rPr lang="en-US" sz="900" dirty="0" smtClean="0"/>
                        <a:t>X</a:t>
                      </a:r>
                      <a:endParaRPr lang="el-GR" sz="900" dirty="0"/>
                    </a:p>
                  </a:txBody>
                  <a:tcPr/>
                </a:tc>
                <a:tc>
                  <a:txBody>
                    <a:bodyPr/>
                    <a:lstStyle/>
                    <a:p>
                      <a:endParaRPr lang="el-GR" sz="900"/>
                    </a:p>
                  </a:txBody>
                  <a:tcPr/>
                </a:tc>
                <a:tc>
                  <a:txBody>
                    <a:bodyPr/>
                    <a:lstStyle/>
                    <a:p>
                      <a:endParaRPr lang="el-GR" sz="900" dirty="0"/>
                    </a:p>
                  </a:txBody>
                  <a:tcPr/>
                </a:tc>
                <a:tc>
                  <a:txBody>
                    <a:bodyPr/>
                    <a:lstStyle/>
                    <a:p>
                      <a:endParaRPr lang="el-GR" sz="900" dirty="0"/>
                    </a:p>
                  </a:txBody>
                  <a:tcPr/>
                </a:tc>
                <a:tc>
                  <a:txBody>
                    <a:bodyPr/>
                    <a:lstStyle/>
                    <a:p>
                      <a:r>
                        <a:rPr lang="en-US" sz="900" dirty="0" smtClean="0"/>
                        <a:t>X</a:t>
                      </a:r>
                      <a:endParaRPr lang="el-GR" sz="900" dirty="0"/>
                    </a:p>
                  </a:txBody>
                  <a:tcPr/>
                </a:tc>
                <a:tc>
                  <a:txBody>
                    <a:bodyPr/>
                    <a:lstStyle/>
                    <a:p>
                      <a:r>
                        <a:rPr lang="en-US" sz="900" dirty="0" smtClean="0"/>
                        <a:t>X</a:t>
                      </a:r>
                      <a:endParaRPr lang="el-GR" sz="900" dirty="0"/>
                    </a:p>
                  </a:txBody>
                  <a:tcPr/>
                </a:tc>
                <a:tc>
                  <a:txBody>
                    <a:bodyPr/>
                    <a:lstStyle/>
                    <a:p>
                      <a:endParaRPr lang="el-GR" sz="900" dirty="0"/>
                    </a:p>
                  </a:txBody>
                  <a:tcPr/>
                </a:tc>
                <a:tc>
                  <a:txBody>
                    <a:bodyPr/>
                    <a:lstStyle/>
                    <a:p>
                      <a:r>
                        <a:rPr lang="en-US" sz="900" dirty="0" smtClean="0"/>
                        <a:t>X</a:t>
                      </a:r>
                      <a:endParaRPr lang="el-GR" sz="900" dirty="0"/>
                    </a:p>
                  </a:txBody>
                  <a:tcPr/>
                </a:tc>
                <a:tc>
                  <a:txBody>
                    <a:bodyPr/>
                    <a:lstStyle/>
                    <a:p>
                      <a:r>
                        <a:rPr lang="en-US" sz="900" dirty="0" smtClean="0"/>
                        <a:t>x</a:t>
                      </a:r>
                      <a:endParaRPr lang="el-GR" sz="900" dirty="0"/>
                    </a:p>
                  </a:txBody>
                  <a:tcPr/>
                </a:tc>
                <a:tc>
                  <a:txBody>
                    <a:bodyPr/>
                    <a:lstStyle/>
                    <a:p>
                      <a:r>
                        <a:rPr lang="en-US" sz="900" dirty="0" smtClean="0"/>
                        <a:t>X</a:t>
                      </a:r>
                      <a:endParaRPr lang="el-GR" sz="900" dirty="0"/>
                    </a:p>
                  </a:txBody>
                  <a:tcPr/>
                </a:tc>
                <a:tc>
                  <a:txBody>
                    <a:bodyPr/>
                    <a:lstStyle/>
                    <a:p>
                      <a:r>
                        <a:rPr lang="en-US" sz="900" dirty="0" smtClean="0"/>
                        <a:t>x</a:t>
                      </a:r>
                      <a:endParaRPr lang="el-GR" sz="900" dirty="0"/>
                    </a:p>
                  </a:txBody>
                  <a:tcPr/>
                </a:tc>
              </a:tr>
              <a:tr h="482527">
                <a:tc>
                  <a:txBody>
                    <a:bodyPr/>
                    <a:lstStyle/>
                    <a:p>
                      <a:r>
                        <a:rPr lang="el-GR" sz="900" b="1" dirty="0" smtClean="0"/>
                        <a:t>ΜΠΛΕ</a:t>
                      </a:r>
                      <a:r>
                        <a:rPr lang="el-GR" sz="900" b="1" baseline="0" dirty="0" smtClean="0"/>
                        <a:t> ΟΙΚΟΝΟΜΙΑ</a:t>
                      </a:r>
                      <a:endParaRPr lang="el-GR" sz="900" b="1" dirty="0"/>
                    </a:p>
                  </a:txBody>
                  <a:tcPr/>
                </a:tc>
                <a:tc>
                  <a:txBody>
                    <a:bodyPr/>
                    <a:lstStyle/>
                    <a:p>
                      <a:r>
                        <a:rPr lang="en-US" sz="900" dirty="0" smtClean="0"/>
                        <a:t>X</a:t>
                      </a:r>
                      <a:endParaRPr lang="el-GR" sz="900" dirty="0"/>
                    </a:p>
                  </a:txBody>
                  <a:tcPr/>
                </a:tc>
                <a:tc>
                  <a:txBody>
                    <a:bodyPr/>
                    <a:lstStyle/>
                    <a:p>
                      <a:endParaRPr lang="el-GR" sz="900" dirty="0"/>
                    </a:p>
                  </a:txBody>
                  <a:tcPr/>
                </a:tc>
                <a:tc>
                  <a:txBody>
                    <a:bodyPr/>
                    <a:lstStyle/>
                    <a:p>
                      <a:endParaRPr lang="el-GR" sz="900" dirty="0"/>
                    </a:p>
                  </a:txBody>
                  <a:tcPr/>
                </a:tc>
                <a:tc>
                  <a:txBody>
                    <a:bodyPr/>
                    <a:lstStyle/>
                    <a:p>
                      <a:endParaRPr lang="el-GR" sz="900" dirty="0"/>
                    </a:p>
                  </a:txBody>
                  <a:tcPr/>
                </a:tc>
                <a:tc>
                  <a:txBody>
                    <a:bodyPr/>
                    <a:lstStyle/>
                    <a:p>
                      <a:endParaRPr lang="el-GR" sz="900" dirty="0"/>
                    </a:p>
                  </a:txBody>
                  <a:tcPr/>
                </a:tc>
                <a:tc>
                  <a:txBody>
                    <a:bodyPr/>
                    <a:lstStyle/>
                    <a:p>
                      <a:endParaRPr lang="el-GR" sz="900"/>
                    </a:p>
                  </a:txBody>
                  <a:tcPr/>
                </a:tc>
                <a:tc>
                  <a:txBody>
                    <a:bodyPr/>
                    <a:lstStyle/>
                    <a:p>
                      <a:r>
                        <a:rPr lang="en-US" sz="900" dirty="0" smtClean="0"/>
                        <a:t>X</a:t>
                      </a:r>
                      <a:endParaRPr lang="el-GR" sz="900" dirty="0"/>
                    </a:p>
                  </a:txBody>
                  <a:tcPr/>
                </a:tc>
                <a:tc>
                  <a:txBody>
                    <a:bodyPr/>
                    <a:lstStyle/>
                    <a:p>
                      <a:endParaRPr lang="el-GR" sz="900" dirty="0"/>
                    </a:p>
                  </a:txBody>
                  <a:tcPr/>
                </a:tc>
                <a:tc>
                  <a:txBody>
                    <a:bodyPr/>
                    <a:lstStyle/>
                    <a:p>
                      <a:endParaRPr lang="el-GR" sz="900"/>
                    </a:p>
                  </a:txBody>
                  <a:tcPr/>
                </a:tc>
                <a:tc>
                  <a:txBody>
                    <a:bodyPr/>
                    <a:lstStyle/>
                    <a:p>
                      <a:r>
                        <a:rPr lang="en-US" sz="900" dirty="0" smtClean="0"/>
                        <a:t>X</a:t>
                      </a:r>
                      <a:endParaRPr lang="el-GR" sz="900" dirty="0"/>
                    </a:p>
                  </a:txBody>
                  <a:tcPr/>
                </a:tc>
                <a:tc>
                  <a:txBody>
                    <a:bodyPr/>
                    <a:lstStyle/>
                    <a:p>
                      <a:r>
                        <a:rPr lang="en-US" sz="900" dirty="0" smtClean="0"/>
                        <a:t>x</a:t>
                      </a:r>
                      <a:endParaRPr lang="el-GR" sz="900" dirty="0"/>
                    </a:p>
                  </a:txBody>
                  <a:tcPr/>
                </a:tc>
                <a:tc>
                  <a:txBody>
                    <a:bodyPr/>
                    <a:lstStyle/>
                    <a:p>
                      <a:r>
                        <a:rPr lang="en-US" sz="900" dirty="0" smtClean="0"/>
                        <a:t>X</a:t>
                      </a:r>
                      <a:endParaRPr lang="el-GR" sz="900" dirty="0"/>
                    </a:p>
                  </a:txBody>
                  <a:tcPr/>
                </a:tc>
                <a:tc>
                  <a:txBody>
                    <a:bodyPr/>
                    <a:lstStyle/>
                    <a:p>
                      <a:r>
                        <a:rPr lang="en-US" sz="900" dirty="0" smtClean="0"/>
                        <a:t>x</a:t>
                      </a:r>
                      <a:endParaRPr lang="el-GR" sz="900" dirty="0"/>
                    </a:p>
                  </a:txBody>
                  <a:tcPr/>
                </a:tc>
              </a:tr>
              <a:tr h="539201">
                <a:tc>
                  <a:txBody>
                    <a:bodyPr/>
                    <a:lstStyle/>
                    <a:p>
                      <a:r>
                        <a:rPr lang="el-GR" sz="900" b="1" dirty="0" smtClean="0"/>
                        <a:t>ΥΓΕΙΑ</a:t>
                      </a:r>
                      <a:r>
                        <a:rPr lang="el-GR" sz="900" b="1" baseline="0" dirty="0" smtClean="0"/>
                        <a:t> ΚΑΙ ΦΑΡΜΑΚΑ</a:t>
                      </a:r>
                      <a:endParaRPr lang="el-GR" sz="900" b="1" dirty="0"/>
                    </a:p>
                  </a:txBody>
                  <a:tcPr/>
                </a:tc>
                <a:tc>
                  <a:txBody>
                    <a:bodyPr/>
                    <a:lstStyle/>
                    <a:p>
                      <a:r>
                        <a:rPr lang="en-US" sz="900" dirty="0" smtClean="0"/>
                        <a:t>x</a:t>
                      </a:r>
                      <a:endParaRPr lang="el-GR" sz="900" dirty="0"/>
                    </a:p>
                  </a:txBody>
                  <a:tcPr/>
                </a:tc>
                <a:tc>
                  <a:txBody>
                    <a:bodyPr/>
                    <a:lstStyle/>
                    <a:p>
                      <a:endParaRPr lang="el-GR" sz="900"/>
                    </a:p>
                  </a:txBody>
                  <a:tcPr/>
                </a:tc>
                <a:tc>
                  <a:txBody>
                    <a:bodyPr/>
                    <a:lstStyle/>
                    <a:p>
                      <a:endParaRPr lang="el-GR" sz="900"/>
                    </a:p>
                  </a:txBody>
                  <a:tcPr/>
                </a:tc>
                <a:tc>
                  <a:txBody>
                    <a:bodyPr/>
                    <a:lstStyle/>
                    <a:p>
                      <a:endParaRPr lang="el-GR" sz="900" dirty="0"/>
                    </a:p>
                  </a:txBody>
                  <a:tcPr/>
                </a:tc>
                <a:tc>
                  <a:txBody>
                    <a:bodyPr/>
                    <a:lstStyle/>
                    <a:p>
                      <a:endParaRPr lang="el-GR" sz="900"/>
                    </a:p>
                  </a:txBody>
                  <a:tcPr/>
                </a:tc>
                <a:tc>
                  <a:txBody>
                    <a:bodyPr/>
                    <a:lstStyle/>
                    <a:p>
                      <a:endParaRPr lang="el-GR" sz="900" dirty="0"/>
                    </a:p>
                  </a:txBody>
                  <a:tcPr/>
                </a:tc>
                <a:tc>
                  <a:txBody>
                    <a:bodyPr/>
                    <a:lstStyle/>
                    <a:p>
                      <a:r>
                        <a:rPr lang="en-US" sz="900" dirty="0" smtClean="0"/>
                        <a:t>X</a:t>
                      </a:r>
                      <a:endParaRPr lang="el-GR" sz="900" dirty="0"/>
                    </a:p>
                  </a:txBody>
                  <a:tcPr/>
                </a:tc>
                <a:tc>
                  <a:txBody>
                    <a:bodyPr/>
                    <a:lstStyle/>
                    <a:p>
                      <a:r>
                        <a:rPr lang="en-US" sz="900" dirty="0" smtClean="0"/>
                        <a:t>X</a:t>
                      </a:r>
                      <a:endParaRPr lang="el-GR" sz="900" dirty="0"/>
                    </a:p>
                  </a:txBody>
                  <a:tcPr/>
                </a:tc>
                <a:tc>
                  <a:txBody>
                    <a:bodyPr/>
                    <a:lstStyle/>
                    <a:p>
                      <a:endParaRPr lang="el-GR" sz="900"/>
                    </a:p>
                  </a:txBody>
                  <a:tcPr/>
                </a:tc>
                <a:tc>
                  <a:txBody>
                    <a:bodyPr/>
                    <a:lstStyle/>
                    <a:p>
                      <a:endParaRPr lang="el-GR" sz="900"/>
                    </a:p>
                  </a:txBody>
                  <a:tcPr/>
                </a:tc>
                <a:tc>
                  <a:txBody>
                    <a:bodyPr/>
                    <a:lstStyle/>
                    <a:p>
                      <a:r>
                        <a:rPr lang="el-GR" sz="900" dirty="0" smtClean="0"/>
                        <a:t>Χ</a:t>
                      </a:r>
                      <a:endParaRPr lang="el-GR" sz="900" dirty="0"/>
                    </a:p>
                  </a:txBody>
                  <a:tcPr/>
                </a:tc>
                <a:tc>
                  <a:txBody>
                    <a:bodyPr/>
                    <a:lstStyle/>
                    <a:p>
                      <a:endParaRPr lang="el-GR" sz="900"/>
                    </a:p>
                  </a:txBody>
                  <a:tcPr/>
                </a:tc>
                <a:tc>
                  <a:txBody>
                    <a:bodyPr/>
                    <a:lstStyle/>
                    <a:p>
                      <a:endParaRPr lang="el-GR" sz="900"/>
                    </a:p>
                  </a:txBody>
                  <a:tcPr/>
                </a:tc>
              </a:tr>
              <a:tr h="482527">
                <a:tc>
                  <a:txBody>
                    <a:bodyPr/>
                    <a:lstStyle/>
                    <a:p>
                      <a:r>
                        <a:rPr lang="el-GR" sz="900" b="1" dirty="0" smtClean="0"/>
                        <a:t>ΕΝΕΡΓΕΙΑ</a:t>
                      </a:r>
                      <a:endParaRPr lang="el-GR" sz="900" b="1" dirty="0"/>
                    </a:p>
                  </a:txBody>
                  <a:tcPr/>
                </a:tc>
                <a:tc>
                  <a:txBody>
                    <a:bodyPr/>
                    <a:lstStyle/>
                    <a:p>
                      <a:r>
                        <a:rPr lang="el-GR" sz="900" dirty="0" smtClean="0"/>
                        <a:t>Χ</a:t>
                      </a:r>
                      <a:endParaRPr lang="el-GR" sz="900" dirty="0"/>
                    </a:p>
                  </a:txBody>
                  <a:tcPr/>
                </a:tc>
                <a:tc>
                  <a:txBody>
                    <a:bodyPr/>
                    <a:lstStyle/>
                    <a:p>
                      <a:r>
                        <a:rPr lang="en-US" sz="900" dirty="0" smtClean="0"/>
                        <a:t>x</a:t>
                      </a:r>
                      <a:endParaRPr lang="el-GR" sz="900" dirty="0"/>
                    </a:p>
                  </a:txBody>
                  <a:tcPr/>
                </a:tc>
                <a:tc>
                  <a:txBody>
                    <a:bodyPr/>
                    <a:lstStyle/>
                    <a:p>
                      <a:endParaRPr lang="el-GR" sz="900" dirty="0"/>
                    </a:p>
                  </a:txBody>
                  <a:tcPr/>
                </a:tc>
                <a:tc>
                  <a:txBody>
                    <a:bodyPr/>
                    <a:lstStyle/>
                    <a:p>
                      <a:endParaRPr lang="el-GR" sz="900" dirty="0"/>
                    </a:p>
                  </a:txBody>
                  <a:tcPr/>
                </a:tc>
                <a:tc>
                  <a:txBody>
                    <a:bodyPr/>
                    <a:lstStyle/>
                    <a:p>
                      <a:r>
                        <a:rPr lang="en-US" sz="900" dirty="0" smtClean="0"/>
                        <a:t>X</a:t>
                      </a:r>
                      <a:endParaRPr lang="el-GR" sz="900" dirty="0"/>
                    </a:p>
                  </a:txBody>
                  <a:tcPr/>
                </a:tc>
                <a:tc>
                  <a:txBody>
                    <a:bodyPr/>
                    <a:lstStyle/>
                    <a:p>
                      <a:endParaRPr lang="el-GR" sz="900"/>
                    </a:p>
                  </a:txBody>
                  <a:tcPr/>
                </a:tc>
                <a:tc>
                  <a:txBody>
                    <a:bodyPr/>
                    <a:lstStyle/>
                    <a:p>
                      <a:endParaRPr lang="el-GR" sz="900" dirty="0"/>
                    </a:p>
                  </a:txBody>
                  <a:tcPr/>
                </a:tc>
                <a:tc>
                  <a:txBody>
                    <a:bodyPr/>
                    <a:lstStyle/>
                    <a:p>
                      <a:endParaRPr lang="el-GR" sz="900" dirty="0"/>
                    </a:p>
                  </a:txBody>
                  <a:tcPr/>
                </a:tc>
                <a:tc>
                  <a:txBody>
                    <a:bodyPr/>
                    <a:lstStyle/>
                    <a:p>
                      <a:endParaRPr lang="el-GR" sz="900"/>
                    </a:p>
                  </a:txBody>
                  <a:tcPr/>
                </a:tc>
                <a:tc>
                  <a:txBody>
                    <a:bodyPr/>
                    <a:lstStyle/>
                    <a:p>
                      <a:r>
                        <a:rPr lang="en-US" sz="900" dirty="0" smtClean="0"/>
                        <a:t>X</a:t>
                      </a:r>
                      <a:endParaRPr lang="el-GR" sz="900" dirty="0"/>
                    </a:p>
                  </a:txBody>
                  <a:tcPr/>
                </a:tc>
                <a:tc>
                  <a:txBody>
                    <a:bodyPr/>
                    <a:lstStyle/>
                    <a:p>
                      <a:endParaRPr lang="el-GR" sz="900" dirty="0"/>
                    </a:p>
                  </a:txBody>
                  <a:tcPr/>
                </a:tc>
                <a:tc>
                  <a:txBody>
                    <a:bodyPr/>
                    <a:lstStyle/>
                    <a:p>
                      <a:r>
                        <a:rPr lang="en-US" sz="900" dirty="0" smtClean="0"/>
                        <a:t>X</a:t>
                      </a:r>
                      <a:endParaRPr lang="el-GR" sz="900" dirty="0"/>
                    </a:p>
                  </a:txBody>
                  <a:tcPr/>
                </a:tc>
                <a:tc>
                  <a:txBody>
                    <a:bodyPr/>
                    <a:lstStyle/>
                    <a:p>
                      <a:r>
                        <a:rPr lang="en-US" sz="900" dirty="0" smtClean="0"/>
                        <a:t>x</a:t>
                      </a:r>
                      <a:endParaRPr lang="el-GR" sz="900" dirty="0"/>
                    </a:p>
                  </a:txBody>
                  <a:tcPr/>
                </a:tc>
              </a:tr>
              <a:tr h="482527">
                <a:tc>
                  <a:txBody>
                    <a:bodyPr/>
                    <a:lstStyle/>
                    <a:p>
                      <a:r>
                        <a:rPr lang="el-GR" sz="900" b="1" dirty="0" smtClean="0"/>
                        <a:t>ΜΕΤΑΠΟΙΗΣΗ</a:t>
                      </a:r>
                      <a:endParaRPr lang="el-GR" sz="900" b="1" dirty="0"/>
                    </a:p>
                  </a:txBody>
                  <a:tcPr/>
                </a:tc>
                <a:tc>
                  <a:txBody>
                    <a:bodyPr/>
                    <a:lstStyle/>
                    <a:p>
                      <a:r>
                        <a:rPr lang="en-US" sz="900" dirty="0" smtClean="0"/>
                        <a:t>x</a:t>
                      </a:r>
                      <a:endParaRPr lang="el-GR" sz="900" dirty="0"/>
                    </a:p>
                  </a:txBody>
                  <a:tcPr/>
                </a:tc>
                <a:tc>
                  <a:txBody>
                    <a:bodyPr/>
                    <a:lstStyle/>
                    <a:p>
                      <a:r>
                        <a:rPr lang="en-US" sz="900" dirty="0" smtClean="0"/>
                        <a:t>x</a:t>
                      </a:r>
                      <a:endParaRPr lang="el-GR" sz="900" dirty="0"/>
                    </a:p>
                  </a:txBody>
                  <a:tcPr/>
                </a:tc>
                <a:tc>
                  <a:txBody>
                    <a:bodyPr/>
                    <a:lstStyle/>
                    <a:p>
                      <a:endParaRPr lang="el-GR" sz="900"/>
                    </a:p>
                  </a:txBody>
                  <a:tcPr/>
                </a:tc>
                <a:tc>
                  <a:txBody>
                    <a:bodyPr/>
                    <a:lstStyle/>
                    <a:p>
                      <a:r>
                        <a:rPr lang="en-US" sz="900" dirty="0" smtClean="0"/>
                        <a:t>X</a:t>
                      </a:r>
                      <a:endParaRPr lang="el-GR" sz="900" dirty="0"/>
                    </a:p>
                  </a:txBody>
                  <a:tcPr/>
                </a:tc>
                <a:tc>
                  <a:txBody>
                    <a:bodyPr/>
                    <a:lstStyle/>
                    <a:p>
                      <a:endParaRPr lang="el-GR" sz="900" dirty="0"/>
                    </a:p>
                  </a:txBody>
                  <a:tcPr/>
                </a:tc>
                <a:tc>
                  <a:txBody>
                    <a:bodyPr/>
                    <a:lstStyle/>
                    <a:p>
                      <a:r>
                        <a:rPr lang="en-US" sz="900" dirty="0" smtClean="0"/>
                        <a:t>X</a:t>
                      </a:r>
                      <a:endParaRPr lang="el-GR" sz="900" dirty="0"/>
                    </a:p>
                  </a:txBody>
                  <a:tcPr/>
                </a:tc>
                <a:tc>
                  <a:txBody>
                    <a:bodyPr/>
                    <a:lstStyle/>
                    <a:p>
                      <a:r>
                        <a:rPr lang="en-US" sz="900" dirty="0" smtClean="0"/>
                        <a:t>X</a:t>
                      </a:r>
                      <a:endParaRPr lang="el-GR" sz="900" dirty="0"/>
                    </a:p>
                  </a:txBody>
                  <a:tcPr/>
                </a:tc>
                <a:tc>
                  <a:txBody>
                    <a:bodyPr/>
                    <a:lstStyle/>
                    <a:p>
                      <a:r>
                        <a:rPr lang="el-GR" sz="900" dirty="0" smtClean="0"/>
                        <a:t>Χ</a:t>
                      </a:r>
                      <a:endParaRPr lang="el-GR" sz="900" dirty="0"/>
                    </a:p>
                  </a:txBody>
                  <a:tcPr/>
                </a:tc>
                <a:tc>
                  <a:txBody>
                    <a:bodyPr/>
                    <a:lstStyle/>
                    <a:p>
                      <a:r>
                        <a:rPr lang="el-GR" sz="900" dirty="0" smtClean="0"/>
                        <a:t>χ</a:t>
                      </a:r>
                      <a:endParaRPr lang="el-GR" sz="900" dirty="0"/>
                    </a:p>
                  </a:txBody>
                  <a:tcPr/>
                </a:tc>
                <a:tc>
                  <a:txBody>
                    <a:bodyPr/>
                    <a:lstStyle/>
                    <a:p>
                      <a:endParaRPr lang="el-GR" sz="900"/>
                    </a:p>
                  </a:txBody>
                  <a:tcPr/>
                </a:tc>
                <a:tc>
                  <a:txBody>
                    <a:bodyPr/>
                    <a:lstStyle/>
                    <a:p>
                      <a:endParaRPr lang="el-GR" sz="900"/>
                    </a:p>
                  </a:txBody>
                  <a:tcPr/>
                </a:tc>
                <a:tc>
                  <a:txBody>
                    <a:bodyPr/>
                    <a:lstStyle/>
                    <a:p>
                      <a:endParaRPr lang="el-GR" sz="900"/>
                    </a:p>
                  </a:txBody>
                  <a:tcPr/>
                </a:tc>
                <a:tc>
                  <a:txBody>
                    <a:bodyPr/>
                    <a:lstStyle/>
                    <a:p>
                      <a:endParaRPr lang="el-GR" sz="900"/>
                    </a:p>
                  </a:txBody>
                  <a:tcPr/>
                </a:tc>
              </a:tr>
              <a:tr h="482527">
                <a:tc>
                  <a:txBody>
                    <a:bodyPr/>
                    <a:lstStyle/>
                    <a:p>
                      <a:r>
                        <a:rPr lang="el-GR" sz="900" b="1" dirty="0" smtClean="0"/>
                        <a:t>ΤΠΕ</a:t>
                      </a:r>
                      <a:endParaRPr lang="el-GR" sz="900" b="1" dirty="0"/>
                    </a:p>
                  </a:txBody>
                  <a:tcPr/>
                </a:tc>
                <a:tc>
                  <a:txBody>
                    <a:bodyPr/>
                    <a:lstStyle/>
                    <a:p>
                      <a:r>
                        <a:rPr lang="en-US" sz="900" dirty="0" smtClean="0"/>
                        <a:t>x</a:t>
                      </a:r>
                      <a:endParaRPr lang="el-GR" sz="900" dirty="0"/>
                    </a:p>
                  </a:txBody>
                  <a:tcPr/>
                </a:tc>
                <a:tc>
                  <a:txBody>
                    <a:bodyPr/>
                    <a:lstStyle/>
                    <a:p>
                      <a:endParaRPr lang="el-GR" sz="900"/>
                    </a:p>
                  </a:txBody>
                  <a:tcPr/>
                </a:tc>
                <a:tc>
                  <a:txBody>
                    <a:bodyPr/>
                    <a:lstStyle/>
                    <a:p>
                      <a:r>
                        <a:rPr lang="en-US" sz="900" dirty="0" smtClean="0"/>
                        <a:t>X</a:t>
                      </a:r>
                      <a:endParaRPr lang="el-GR" sz="900" dirty="0"/>
                    </a:p>
                  </a:txBody>
                  <a:tcPr/>
                </a:tc>
                <a:tc>
                  <a:txBody>
                    <a:bodyPr/>
                    <a:lstStyle/>
                    <a:p>
                      <a:r>
                        <a:rPr lang="en-US" sz="900" dirty="0" smtClean="0"/>
                        <a:t>X</a:t>
                      </a:r>
                      <a:endParaRPr lang="el-GR" sz="900" dirty="0"/>
                    </a:p>
                  </a:txBody>
                  <a:tcPr/>
                </a:tc>
                <a:tc>
                  <a:txBody>
                    <a:bodyPr/>
                    <a:lstStyle/>
                    <a:p>
                      <a:endParaRPr lang="el-GR" sz="900"/>
                    </a:p>
                  </a:txBody>
                  <a:tcPr/>
                </a:tc>
                <a:tc>
                  <a:txBody>
                    <a:bodyPr/>
                    <a:lstStyle/>
                    <a:p>
                      <a:endParaRPr lang="el-GR" sz="900"/>
                    </a:p>
                  </a:txBody>
                  <a:tcPr/>
                </a:tc>
                <a:tc>
                  <a:txBody>
                    <a:bodyPr/>
                    <a:lstStyle/>
                    <a:p>
                      <a:r>
                        <a:rPr lang="en-US" sz="900" dirty="0" smtClean="0"/>
                        <a:t>x</a:t>
                      </a:r>
                      <a:endParaRPr lang="el-GR" sz="900" dirty="0"/>
                    </a:p>
                  </a:txBody>
                  <a:tcPr/>
                </a:tc>
                <a:tc>
                  <a:txBody>
                    <a:bodyPr/>
                    <a:lstStyle/>
                    <a:p>
                      <a:endParaRPr lang="el-GR" sz="900" dirty="0"/>
                    </a:p>
                  </a:txBody>
                  <a:tcPr/>
                </a:tc>
                <a:tc>
                  <a:txBody>
                    <a:bodyPr/>
                    <a:lstStyle/>
                    <a:p>
                      <a:r>
                        <a:rPr lang="en-US" sz="900" dirty="0" smtClean="0"/>
                        <a:t>X</a:t>
                      </a:r>
                      <a:endParaRPr lang="el-GR" sz="900" dirty="0"/>
                    </a:p>
                  </a:txBody>
                  <a:tcPr/>
                </a:tc>
                <a:tc>
                  <a:txBody>
                    <a:bodyPr/>
                    <a:lstStyle/>
                    <a:p>
                      <a:endParaRPr lang="el-GR" sz="900" dirty="0"/>
                    </a:p>
                  </a:txBody>
                  <a:tcPr/>
                </a:tc>
                <a:tc>
                  <a:txBody>
                    <a:bodyPr/>
                    <a:lstStyle/>
                    <a:p>
                      <a:endParaRPr lang="el-GR" sz="900" dirty="0"/>
                    </a:p>
                  </a:txBody>
                  <a:tcPr/>
                </a:tc>
                <a:tc>
                  <a:txBody>
                    <a:bodyPr/>
                    <a:lstStyle/>
                    <a:p>
                      <a:endParaRPr lang="el-GR" sz="900"/>
                    </a:p>
                  </a:txBody>
                  <a:tcPr/>
                </a:tc>
                <a:tc>
                  <a:txBody>
                    <a:bodyPr/>
                    <a:lstStyle/>
                    <a:p>
                      <a:endParaRPr lang="el-GR" sz="900"/>
                    </a:p>
                  </a:txBody>
                  <a:tcPr/>
                </a:tc>
              </a:tr>
              <a:tr h="482527">
                <a:tc>
                  <a:txBody>
                    <a:bodyPr/>
                    <a:lstStyle/>
                    <a:p>
                      <a:r>
                        <a:rPr lang="el-GR" sz="900" b="1" dirty="0" smtClean="0"/>
                        <a:t>ΤΟΥΡΙΣΜΟΣ</a:t>
                      </a:r>
                      <a:endParaRPr lang="el-GR" sz="900" b="1" dirty="0"/>
                    </a:p>
                  </a:txBody>
                  <a:tcPr>
                    <a:solidFill>
                      <a:schemeClr val="accent4">
                        <a:lumMod val="20000"/>
                        <a:lumOff val="80000"/>
                      </a:schemeClr>
                    </a:solidFill>
                  </a:tcPr>
                </a:tc>
                <a:tc>
                  <a:txBody>
                    <a:bodyPr/>
                    <a:lstStyle/>
                    <a:p>
                      <a:r>
                        <a:rPr lang="en-US" sz="900" dirty="0" smtClean="0"/>
                        <a:t>x</a:t>
                      </a:r>
                      <a:endParaRPr lang="el-GR" sz="900" dirty="0"/>
                    </a:p>
                  </a:txBody>
                  <a:tcPr>
                    <a:solidFill>
                      <a:schemeClr val="accent4">
                        <a:lumMod val="20000"/>
                        <a:lumOff val="80000"/>
                      </a:schemeClr>
                    </a:solidFill>
                  </a:tcPr>
                </a:tc>
                <a:tc>
                  <a:txBody>
                    <a:bodyPr/>
                    <a:lstStyle/>
                    <a:p>
                      <a:endParaRPr lang="el-GR" sz="900" dirty="0"/>
                    </a:p>
                  </a:txBody>
                  <a:tcPr>
                    <a:solidFill>
                      <a:schemeClr val="accent4">
                        <a:lumMod val="20000"/>
                        <a:lumOff val="80000"/>
                      </a:schemeClr>
                    </a:solidFill>
                  </a:tcPr>
                </a:tc>
                <a:tc>
                  <a:txBody>
                    <a:bodyPr/>
                    <a:lstStyle/>
                    <a:p>
                      <a:r>
                        <a:rPr lang="en-US" sz="900" dirty="0" smtClean="0"/>
                        <a:t>X</a:t>
                      </a:r>
                      <a:endParaRPr lang="el-GR" sz="900" dirty="0"/>
                    </a:p>
                  </a:txBody>
                  <a:tcPr>
                    <a:solidFill>
                      <a:schemeClr val="accent4">
                        <a:lumMod val="20000"/>
                        <a:lumOff val="80000"/>
                      </a:schemeClr>
                    </a:solidFill>
                  </a:tcPr>
                </a:tc>
                <a:tc>
                  <a:txBody>
                    <a:bodyPr/>
                    <a:lstStyle/>
                    <a:p>
                      <a:endParaRPr lang="el-GR" sz="900" dirty="0"/>
                    </a:p>
                  </a:txBody>
                  <a:tcPr>
                    <a:solidFill>
                      <a:schemeClr val="accent4">
                        <a:lumMod val="20000"/>
                        <a:lumOff val="80000"/>
                      </a:schemeClr>
                    </a:solidFill>
                  </a:tcPr>
                </a:tc>
                <a:tc>
                  <a:txBody>
                    <a:bodyPr/>
                    <a:lstStyle/>
                    <a:p>
                      <a:r>
                        <a:rPr lang="en-US" sz="900" dirty="0" smtClean="0"/>
                        <a:t>X</a:t>
                      </a:r>
                      <a:endParaRPr lang="el-GR" sz="900" dirty="0"/>
                    </a:p>
                  </a:txBody>
                  <a:tcPr>
                    <a:solidFill>
                      <a:schemeClr val="accent4">
                        <a:lumMod val="20000"/>
                        <a:lumOff val="80000"/>
                      </a:schemeClr>
                    </a:solidFill>
                  </a:tcPr>
                </a:tc>
                <a:tc>
                  <a:txBody>
                    <a:bodyPr/>
                    <a:lstStyle/>
                    <a:p>
                      <a:endParaRPr lang="el-GR" sz="900" dirty="0"/>
                    </a:p>
                  </a:txBody>
                  <a:tcPr>
                    <a:solidFill>
                      <a:schemeClr val="accent4">
                        <a:lumMod val="20000"/>
                        <a:lumOff val="80000"/>
                      </a:schemeClr>
                    </a:solidFill>
                  </a:tcPr>
                </a:tc>
                <a:tc>
                  <a:txBody>
                    <a:bodyPr/>
                    <a:lstStyle/>
                    <a:p>
                      <a:r>
                        <a:rPr lang="en-US" sz="900" dirty="0" smtClean="0"/>
                        <a:t>X</a:t>
                      </a:r>
                      <a:endParaRPr lang="el-GR" sz="900" dirty="0"/>
                    </a:p>
                  </a:txBody>
                  <a:tcPr>
                    <a:solidFill>
                      <a:schemeClr val="accent4">
                        <a:lumMod val="20000"/>
                        <a:lumOff val="80000"/>
                      </a:schemeClr>
                    </a:solidFill>
                  </a:tcPr>
                </a:tc>
                <a:tc>
                  <a:txBody>
                    <a:bodyPr/>
                    <a:lstStyle/>
                    <a:p>
                      <a:r>
                        <a:rPr lang="en-US" sz="900" dirty="0" smtClean="0"/>
                        <a:t>X</a:t>
                      </a:r>
                      <a:endParaRPr lang="el-GR" sz="900" dirty="0"/>
                    </a:p>
                  </a:txBody>
                  <a:tcPr>
                    <a:solidFill>
                      <a:schemeClr val="accent4">
                        <a:lumMod val="20000"/>
                        <a:lumOff val="80000"/>
                      </a:schemeClr>
                    </a:solidFill>
                  </a:tcPr>
                </a:tc>
                <a:tc>
                  <a:txBody>
                    <a:bodyPr/>
                    <a:lstStyle/>
                    <a:p>
                      <a:endParaRPr lang="el-GR" sz="900" dirty="0"/>
                    </a:p>
                  </a:txBody>
                  <a:tcPr>
                    <a:solidFill>
                      <a:schemeClr val="accent4">
                        <a:lumMod val="20000"/>
                        <a:lumOff val="80000"/>
                      </a:schemeClr>
                    </a:solidFill>
                  </a:tcPr>
                </a:tc>
                <a:tc>
                  <a:txBody>
                    <a:bodyPr/>
                    <a:lstStyle/>
                    <a:p>
                      <a:r>
                        <a:rPr lang="en-US" sz="900" dirty="0" smtClean="0"/>
                        <a:t>X</a:t>
                      </a:r>
                      <a:endParaRPr lang="el-GR" sz="900" dirty="0"/>
                    </a:p>
                  </a:txBody>
                  <a:tcPr>
                    <a:solidFill>
                      <a:schemeClr val="accent4">
                        <a:lumMod val="20000"/>
                        <a:lumOff val="80000"/>
                      </a:schemeClr>
                    </a:solidFill>
                  </a:tcPr>
                </a:tc>
                <a:tc>
                  <a:txBody>
                    <a:bodyPr/>
                    <a:lstStyle/>
                    <a:p>
                      <a:r>
                        <a:rPr lang="el-GR" sz="900" dirty="0" smtClean="0"/>
                        <a:t>Χ</a:t>
                      </a:r>
                      <a:endParaRPr lang="el-GR" sz="900" dirty="0"/>
                    </a:p>
                  </a:txBody>
                  <a:tcPr>
                    <a:solidFill>
                      <a:schemeClr val="accent4">
                        <a:lumMod val="20000"/>
                        <a:lumOff val="80000"/>
                      </a:schemeClr>
                    </a:solidFill>
                  </a:tcPr>
                </a:tc>
                <a:tc>
                  <a:txBody>
                    <a:bodyPr/>
                    <a:lstStyle/>
                    <a:p>
                      <a:r>
                        <a:rPr lang="en-US" sz="900" dirty="0" smtClean="0"/>
                        <a:t>X</a:t>
                      </a:r>
                      <a:endParaRPr lang="el-GR" sz="900" dirty="0"/>
                    </a:p>
                  </a:txBody>
                  <a:tcPr>
                    <a:solidFill>
                      <a:schemeClr val="accent4">
                        <a:lumMod val="20000"/>
                        <a:lumOff val="80000"/>
                      </a:schemeClr>
                    </a:solidFill>
                  </a:tcPr>
                </a:tc>
                <a:tc>
                  <a:txBody>
                    <a:bodyPr/>
                    <a:lstStyle/>
                    <a:p>
                      <a:r>
                        <a:rPr lang="en-US" sz="900" dirty="0" smtClean="0"/>
                        <a:t>x</a:t>
                      </a:r>
                      <a:endParaRPr lang="el-GR" sz="900" dirty="0"/>
                    </a:p>
                  </a:txBody>
                  <a:tcPr>
                    <a:solidFill>
                      <a:schemeClr val="accent4">
                        <a:lumMod val="20000"/>
                        <a:lumOff val="80000"/>
                      </a:schemeClr>
                    </a:solidFill>
                  </a:tcPr>
                </a:tc>
              </a:tr>
              <a:tr h="482527">
                <a:tc>
                  <a:txBody>
                    <a:bodyPr/>
                    <a:lstStyle/>
                    <a:p>
                      <a:r>
                        <a:rPr lang="el-GR" sz="900" b="1" dirty="0" smtClean="0"/>
                        <a:t>ΜΕΤΑΦΟΡΕΣ</a:t>
                      </a:r>
                      <a:endParaRPr lang="el-GR" sz="900" b="1" dirty="0"/>
                    </a:p>
                  </a:txBody>
                  <a:tcPr>
                    <a:solidFill>
                      <a:srgbClr val="FFC000"/>
                    </a:solidFill>
                  </a:tcPr>
                </a:tc>
                <a:tc>
                  <a:txBody>
                    <a:bodyPr/>
                    <a:lstStyle/>
                    <a:p>
                      <a:r>
                        <a:rPr lang="en-US" sz="900" dirty="0" smtClean="0"/>
                        <a:t>x</a:t>
                      </a:r>
                      <a:endParaRPr lang="el-GR" sz="900" dirty="0"/>
                    </a:p>
                  </a:txBody>
                  <a:tcPr>
                    <a:solidFill>
                      <a:srgbClr val="FFC000"/>
                    </a:solidFill>
                  </a:tcPr>
                </a:tc>
                <a:tc>
                  <a:txBody>
                    <a:bodyPr/>
                    <a:lstStyle/>
                    <a:p>
                      <a:r>
                        <a:rPr lang="el-GR" sz="900" dirty="0" smtClean="0"/>
                        <a:t>Χ</a:t>
                      </a:r>
                      <a:endParaRPr lang="el-GR" sz="900" dirty="0"/>
                    </a:p>
                  </a:txBody>
                  <a:tcPr>
                    <a:solidFill>
                      <a:srgbClr val="FFC000"/>
                    </a:solidFill>
                  </a:tcPr>
                </a:tc>
                <a:tc>
                  <a:txBody>
                    <a:bodyPr/>
                    <a:lstStyle/>
                    <a:p>
                      <a:endParaRPr lang="el-GR" sz="900" dirty="0"/>
                    </a:p>
                  </a:txBody>
                  <a:tcPr>
                    <a:solidFill>
                      <a:srgbClr val="FFC000"/>
                    </a:solidFill>
                  </a:tcPr>
                </a:tc>
                <a:tc>
                  <a:txBody>
                    <a:bodyPr/>
                    <a:lstStyle/>
                    <a:p>
                      <a:endParaRPr lang="el-GR" sz="900" dirty="0"/>
                    </a:p>
                  </a:txBody>
                  <a:tcPr>
                    <a:solidFill>
                      <a:srgbClr val="FFC000"/>
                    </a:solidFill>
                  </a:tcPr>
                </a:tc>
                <a:tc>
                  <a:txBody>
                    <a:bodyPr/>
                    <a:lstStyle/>
                    <a:p>
                      <a:endParaRPr lang="el-GR" sz="900" dirty="0"/>
                    </a:p>
                  </a:txBody>
                  <a:tcPr>
                    <a:solidFill>
                      <a:srgbClr val="FFC000"/>
                    </a:solidFill>
                  </a:tcPr>
                </a:tc>
                <a:tc>
                  <a:txBody>
                    <a:bodyPr/>
                    <a:lstStyle/>
                    <a:p>
                      <a:r>
                        <a:rPr lang="el-GR" sz="900" dirty="0" smtClean="0"/>
                        <a:t>Χ</a:t>
                      </a:r>
                      <a:endParaRPr lang="el-GR" sz="900" dirty="0"/>
                    </a:p>
                  </a:txBody>
                  <a:tcPr>
                    <a:solidFill>
                      <a:srgbClr val="FFC000"/>
                    </a:solidFill>
                  </a:tcPr>
                </a:tc>
                <a:tc>
                  <a:txBody>
                    <a:bodyPr/>
                    <a:lstStyle/>
                    <a:p>
                      <a:endParaRPr lang="el-GR" sz="900" dirty="0"/>
                    </a:p>
                  </a:txBody>
                  <a:tcPr>
                    <a:solidFill>
                      <a:srgbClr val="FFC000"/>
                    </a:solidFill>
                  </a:tcPr>
                </a:tc>
                <a:tc>
                  <a:txBody>
                    <a:bodyPr/>
                    <a:lstStyle/>
                    <a:p>
                      <a:endParaRPr lang="el-GR" sz="900" dirty="0"/>
                    </a:p>
                  </a:txBody>
                  <a:tcPr>
                    <a:solidFill>
                      <a:srgbClr val="FFC000"/>
                    </a:solidFill>
                  </a:tcPr>
                </a:tc>
                <a:tc>
                  <a:txBody>
                    <a:bodyPr/>
                    <a:lstStyle/>
                    <a:p>
                      <a:endParaRPr lang="el-GR" sz="900" dirty="0"/>
                    </a:p>
                  </a:txBody>
                  <a:tcPr>
                    <a:solidFill>
                      <a:srgbClr val="FFC000"/>
                    </a:solidFill>
                  </a:tcPr>
                </a:tc>
                <a:tc>
                  <a:txBody>
                    <a:bodyPr/>
                    <a:lstStyle/>
                    <a:p>
                      <a:endParaRPr lang="el-GR" sz="900" dirty="0"/>
                    </a:p>
                  </a:txBody>
                  <a:tcPr>
                    <a:solidFill>
                      <a:srgbClr val="FFC000"/>
                    </a:solidFill>
                  </a:tcPr>
                </a:tc>
                <a:tc>
                  <a:txBody>
                    <a:bodyPr/>
                    <a:lstStyle/>
                    <a:p>
                      <a:endParaRPr lang="el-GR" sz="900" dirty="0"/>
                    </a:p>
                  </a:txBody>
                  <a:tcPr>
                    <a:solidFill>
                      <a:srgbClr val="FFC000"/>
                    </a:solidFill>
                  </a:tcPr>
                </a:tc>
                <a:tc>
                  <a:txBody>
                    <a:bodyPr/>
                    <a:lstStyle/>
                    <a:p>
                      <a:endParaRPr lang="el-GR" sz="900" dirty="0"/>
                    </a:p>
                  </a:txBody>
                  <a:tcPr>
                    <a:solidFill>
                      <a:srgbClr val="FFC000"/>
                    </a:solidFill>
                  </a:tcPr>
                </a:tc>
                <a:tc>
                  <a:txBody>
                    <a:bodyPr/>
                    <a:lstStyle/>
                    <a:p>
                      <a:endParaRPr lang="el-GR" sz="900" dirty="0"/>
                    </a:p>
                  </a:txBody>
                  <a:tcPr>
                    <a:solidFill>
                      <a:srgbClr val="FFC000"/>
                    </a:solidFill>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Rectangle 51"/>
          <p:cNvSpPr/>
          <p:nvPr/>
        </p:nvSpPr>
        <p:spPr>
          <a:xfrm>
            <a:off x="357158" y="3429000"/>
            <a:ext cx="8643998" cy="1857388"/>
          </a:xfrm>
          <a:prstGeom prst="rect">
            <a:avLst/>
          </a:prstGeom>
          <a:solidFill>
            <a:srgbClr val="F5977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5842" name="Title 1"/>
          <p:cNvSpPr>
            <a:spLocks noGrp="1"/>
          </p:cNvSpPr>
          <p:nvPr>
            <p:ph type="title"/>
          </p:nvPr>
        </p:nvSpPr>
        <p:spPr bwMode="auto">
          <a:xfrm>
            <a:off x="457200" y="274638"/>
            <a:ext cx="8229600" cy="922337"/>
          </a:xfrm>
          <a:noFill/>
          <a:ln>
            <a:miter lim="800000"/>
            <a:headEnd/>
            <a:tailEnd/>
          </a:ln>
        </p:spPr>
        <p:txBody>
          <a:bodyPr vert="horz" wrap="square" lIns="91440" tIns="45720" rIns="91440" bIns="45720" numCol="1" anchor="t" anchorCtr="0" compatLnSpc="1">
            <a:prstTxWarp prst="textNoShape">
              <a:avLst/>
            </a:prstTxWarp>
          </a:bodyPr>
          <a:lstStyle/>
          <a:p>
            <a:pPr algn="ctr"/>
            <a:r>
              <a:rPr lang="en-US" sz="2800" dirty="0" smtClean="0"/>
              <a:t/>
            </a:r>
            <a:br>
              <a:rPr lang="en-US" sz="2800" dirty="0" smtClean="0"/>
            </a:br>
            <a:endParaRPr lang="el-GR" sz="2800" dirty="0" smtClean="0"/>
          </a:p>
        </p:txBody>
      </p:sp>
      <p:sp>
        <p:nvSpPr>
          <p:cNvPr id="4" name="Slide Number Placeholder 3"/>
          <p:cNvSpPr>
            <a:spLocks noGrp="1"/>
          </p:cNvSpPr>
          <p:nvPr>
            <p:ph type="sldNum" sz="quarter" idx="12"/>
          </p:nvPr>
        </p:nvSpPr>
        <p:spPr/>
        <p:txBody>
          <a:bodyPr>
            <a:normAutofit fontScale="85000" lnSpcReduction="20000"/>
          </a:bodyPr>
          <a:lstStyle/>
          <a:p>
            <a:pPr>
              <a:defRPr/>
            </a:pPr>
            <a:fld id="{D794B250-B719-47B5-B9BF-1B9747F34225}" type="slidenum">
              <a:rPr lang="el-GR" smtClean="0"/>
              <a:pPr>
                <a:defRPr/>
              </a:pPr>
              <a:t>17</a:t>
            </a:fld>
            <a:endParaRPr lang="el-GR"/>
          </a:p>
        </p:txBody>
      </p:sp>
      <p:grpSp>
        <p:nvGrpSpPr>
          <p:cNvPr id="2" name="51 - Ομάδα"/>
          <p:cNvGrpSpPr>
            <a:grpSpLocks noGrp="1"/>
          </p:cNvGrpSpPr>
          <p:nvPr>
            <p:ph idx="1"/>
          </p:nvPr>
        </p:nvGrpSpPr>
        <p:grpSpPr bwMode="auto">
          <a:xfrm>
            <a:off x="285720" y="2357430"/>
            <a:ext cx="8272434" cy="4286280"/>
            <a:chOff x="683568" y="1112954"/>
            <a:chExt cx="7889724" cy="4908334"/>
          </a:xfrm>
        </p:grpSpPr>
        <p:sp>
          <p:nvSpPr>
            <p:cNvPr id="6" name="50 - Βέλος επάνω-κάτω"/>
            <p:cNvSpPr/>
            <p:nvPr/>
          </p:nvSpPr>
          <p:spPr>
            <a:xfrm>
              <a:off x="3852490" y="2132508"/>
              <a:ext cx="45422" cy="2665208"/>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grpSp>
          <p:nvGrpSpPr>
            <p:cNvPr id="3" name="49 - Ομάδα"/>
            <p:cNvGrpSpPr>
              <a:grpSpLocks/>
            </p:cNvGrpSpPr>
            <p:nvPr/>
          </p:nvGrpSpPr>
          <p:grpSpPr bwMode="auto">
            <a:xfrm>
              <a:off x="1259632" y="1835299"/>
              <a:ext cx="6732938" cy="585589"/>
              <a:chOff x="1259632" y="1835299"/>
              <a:chExt cx="6732938" cy="585589"/>
            </a:xfrm>
          </p:grpSpPr>
          <p:cxnSp>
            <p:nvCxnSpPr>
              <p:cNvPr id="35" name="44 - Ευθεία γραμμή σύνδεσης"/>
              <p:cNvCxnSpPr/>
              <p:nvPr/>
            </p:nvCxnSpPr>
            <p:spPr>
              <a:xfrm>
                <a:off x="1258910" y="1845219"/>
                <a:ext cx="6696675" cy="0"/>
              </a:xfrm>
              <a:prstGeom prst="line">
                <a:avLst/>
              </a:prstGeom>
              <a:ln w="44450"/>
            </p:spPr>
            <p:style>
              <a:lnRef idx="2">
                <a:schemeClr val="accent1">
                  <a:shade val="50000"/>
                </a:schemeClr>
              </a:lnRef>
              <a:fillRef idx="1">
                <a:schemeClr val="accent1"/>
              </a:fillRef>
              <a:effectRef idx="0">
                <a:schemeClr val="accent1"/>
              </a:effectRef>
              <a:fontRef idx="minor">
                <a:schemeClr val="lt1"/>
              </a:fontRef>
            </p:style>
          </p:cxnSp>
          <p:sp>
            <p:nvSpPr>
              <p:cNvPr id="36" name="46 - Βέλος προς τα κάτω"/>
              <p:cNvSpPr/>
              <p:nvPr/>
            </p:nvSpPr>
            <p:spPr>
              <a:xfrm>
                <a:off x="1258910" y="1845219"/>
                <a:ext cx="45422" cy="57630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37" name="47 - Βέλος προς τα κάτω"/>
              <p:cNvSpPr/>
              <p:nvPr/>
            </p:nvSpPr>
            <p:spPr>
              <a:xfrm>
                <a:off x="2842614" y="1845219"/>
                <a:ext cx="46936" cy="57630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38" name="48 - Βέλος προς τα κάτω"/>
              <p:cNvSpPr/>
              <p:nvPr/>
            </p:nvSpPr>
            <p:spPr>
              <a:xfrm>
                <a:off x="7946501" y="1834835"/>
                <a:ext cx="45422" cy="57630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grpSp>
        <p:sp>
          <p:nvSpPr>
            <p:cNvPr id="8" name="42 - Βέλος επάνω-κάτω"/>
            <p:cNvSpPr/>
            <p:nvPr/>
          </p:nvSpPr>
          <p:spPr>
            <a:xfrm flipH="1">
              <a:off x="4567151" y="1112954"/>
              <a:ext cx="46935" cy="359976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9" name="31 - Βέλος επάνω-κάτω"/>
            <p:cNvSpPr/>
            <p:nvPr/>
          </p:nvSpPr>
          <p:spPr>
            <a:xfrm>
              <a:off x="4067486" y="2132508"/>
              <a:ext cx="45422" cy="1225303"/>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10" name="AutoShape 5"/>
            <p:cNvSpPr>
              <a:spLocks noChangeArrowheads="1"/>
            </p:cNvSpPr>
            <p:nvPr/>
          </p:nvSpPr>
          <p:spPr bwMode="auto">
            <a:xfrm>
              <a:off x="683568" y="3428767"/>
              <a:ext cx="1152198" cy="792640"/>
            </a:xfrm>
            <a:prstGeom prst="roundRect">
              <a:avLst>
                <a:gd name="adj" fmla="val 16667"/>
              </a:avLst>
            </a:prstGeom>
            <a:solidFill>
              <a:srgbClr val="9BBB59"/>
            </a:solidFill>
            <a:ln w="38100">
              <a:solidFill>
                <a:srgbClr val="F2F2F2"/>
              </a:solidFill>
              <a:round/>
              <a:headEnd/>
              <a:tailEnd/>
            </a:ln>
            <a:effectLst>
              <a:outerShdw dist="28398" dir="3806097" algn="ctr" rotWithShape="0">
                <a:srgbClr val="4E6128">
                  <a:alpha val="50000"/>
                </a:srgbClr>
              </a:outerShdw>
            </a:effectLst>
          </p:spPr>
          <p:txBody>
            <a:bodyPr/>
            <a:lstStyle/>
            <a:p>
              <a:pPr algn="ctr">
                <a:spcAft>
                  <a:spcPts val="1000"/>
                </a:spcAft>
                <a:defRPr/>
              </a:pPr>
              <a:r>
                <a:rPr lang="el-GR" sz="1600" b="1" dirty="0" smtClean="0">
                  <a:latin typeface="Calibri" pitchFamily="34" charset="0"/>
                </a:rPr>
                <a:t>ΥΠΟΥΡΓΕΙΑ</a:t>
              </a:r>
              <a:endParaRPr lang="el-GR" sz="1600" b="1" dirty="0">
                <a:latin typeface="Calibri" pitchFamily="34" charset="0"/>
              </a:endParaRPr>
            </a:p>
          </p:txBody>
        </p:sp>
        <p:sp>
          <p:nvSpPr>
            <p:cNvPr id="11" name="AutoShape 6"/>
            <p:cNvSpPr>
              <a:spLocks noChangeArrowheads="1"/>
            </p:cNvSpPr>
            <p:nvPr/>
          </p:nvSpPr>
          <p:spPr bwMode="auto">
            <a:xfrm>
              <a:off x="2250628" y="3428767"/>
              <a:ext cx="1168842" cy="956410"/>
            </a:xfrm>
            <a:prstGeom prst="roundRect">
              <a:avLst>
                <a:gd name="adj" fmla="val 16667"/>
              </a:avLst>
            </a:prstGeom>
            <a:solidFill>
              <a:srgbClr val="9BBB59"/>
            </a:solidFill>
            <a:ln w="38100">
              <a:solidFill>
                <a:srgbClr val="F2F2F2"/>
              </a:solidFill>
              <a:round/>
              <a:headEnd/>
              <a:tailEnd/>
            </a:ln>
            <a:effectLst>
              <a:outerShdw dist="28398" dir="3806097" algn="ctr" rotWithShape="0">
                <a:srgbClr val="4E6128">
                  <a:alpha val="50000"/>
                </a:srgbClr>
              </a:outerShdw>
            </a:effectLst>
          </p:spPr>
          <p:txBody>
            <a:bodyPr/>
            <a:lstStyle/>
            <a:p>
              <a:pPr algn="ctr">
                <a:spcAft>
                  <a:spcPts val="1000"/>
                </a:spcAft>
                <a:defRPr/>
              </a:pPr>
              <a:r>
                <a:rPr lang="el-GR" sz="1200" b="1" dirty="0" smtClean="0">
                  <a:latin typeface="Calibri" pitchFamily="34" charset="0"/>
                </a:rPr>
                <a:t>Α.Ε.Ι ΚΑΙ </a:t>
              </a:r>
            </a:p>
            <a:p>
              <a:pPr algn="ctr">
                <a:spcAft>
                  <a:spcPts val="1000"/>
                </a:spcAft>
                <a:defRPr/>
              </a:pPr>
              <a:r>
                <a:rPr lang="el-GR" sz="1200" b="1" dirty="0" smtClean="0">
                  <a:latin typeface="Calibri" pitchFamily="34" charset="0"/>
                </a:rPr>
                <a:t>ΕΡΕΥΝΗΤΙΚΑ ΚΕΝΤΡΑ</a:t>
              </a:r>
              <a:endParaRPr lang="el-GR" sz="1200" b="1" dirty="0">
                <a:latin typeface="Calibri" pitchFamily="34" charset="0"/>
              </a:endParaRPr>
            </a:p>
          </p:txBody>
        </p:sp>
        <p:sp>
          <p:nvSpPr>
            <p:cNvPr id="12" name="AutoShape 7"/>
            <p:cNvSpPr>
              <a:spLocks noChangeArrowheads="1"/>
            </p:cNvSpPr>
            <p:nvPr/>
          </p:nvSpPr>
          <p:spPr bwMode="auto">
            <a:xfrm>
              <a:off x="6679276" y="3403510"/>
              <a:ext cx="1430794" cy="874445"/>
            </a:xfrm>
            <a:prstGeom prst="roundRect">
              <a:avLst>
                <a:gd name="adj" fmla="val 16667"/>
              </a:avLst>
            </a:prstGeom>
            <a:solidFill>
              <a:srgbClr val="9BBB59"/>
            </a:solidFill>
            <a:ln w="38100">
              <a:solidFill>
                <a:srgbClr val="F2F2F2"/>
              </a:solidFill>
              <a:round/>
              <a:headEnd/>
              <a:tailEnd/>
            </a:ln>
            <a:effectLst>
              <a:outerShdw dist="28398" dir="3806097" algn="ctr" rotWithShape="0">
                <a:srgbClr val="4E6128">
                  <a:alpha val="50000"/>
                </a:srgbClr>
              </a:outerShdw>
            </a:effectLst>
          </p:spPr>
          <p:txBody>
            <a:bodyPr/>
            <a:lstStyle/>
            <a:p>
              <a:pPr algn="ctr">
                <a:spcAft>
                  <a:spcPts val="1000"/>
                </a:spcAft>
                <a:defRPr/>
              </a:pPr>
              <a:r>
                <a:rPr lang="el-GR" sz="1200" b="1" dirty="0" smtClean="0">
                  <a:latin typeface="Calibri" pitchFamily="34" charset="0"/>
                </a:rPr>
                <a:t>ΕΚΠΡΟΣΩΠΟΙ ΣΕ ΕΥΡΩΠΑΙΚΑ ΠΡΟΓΡΑΜΜΑΤΑ</a:t>
              </a:r>
              <a:endParaRPr lang="el-GR" sz="1200" b="1" dirty="0">
                <a:latin typeface="Calibri" pitchFamily="34" charset="0"/>
              </a:endParaRPr>
            </a:p>
          </p:txBody>
        </p:sp>
        <p:sp>
          <p:nvSpPr>
            <p:cNvPr id="13" name="AutoShape 8"/>
            <p:cNvSpPr>
              <a:spLocks noChangeArrowheads="1"/>
            </p:cNvSpPr>
            <p:nvPr/>
          </p:nvSpPr>
          <p:spPr bwMode="auto">
            <a:xfrm>
              <a:off x="3749555" y="3347431"/>
              <a:ext cx="1124916" cy="955940"/>
            </a:xfrm>
            <a:prstGeom prst="roundRect">
              <a:avLst>
                <a:gd name="adj" fmla="val 16667"/>
              </a:avLst>
            </a:prstGeom>
            <a:solidFill>
              <a:srgbClr val="9BBB59"/>
            </a:solidFill>
            <a:ln w="38100">
              <a:solidFill>
                <a:srgbClr val="F2F2F2"/>
              </a:solidFill>
              <a:round/>
              <a:headEnd/>
              <a:tailEnd/>
            </a:ln>
            <a:effectLst>
              <a:outerShdw dist="28398" dir="3806097" algn="ctr" rotWithShape="0">
                <a:srgbClr val="4E6128">
                  <a:alpha val="50000"/>
                </a:srgbClr>
              </a:outerShdw>
            </a:effectLst>
          </p:spPr>
          <p:txBody>
            <a:bodyPr/>
            <a:lstStyle/>
            <a:p>
              <a:pPr algn="ctr">
                <a:spcAft>
                  <a:spcPts val="1000"/>
                </a:spcAft>
                <a:defRPr/>
              </a:pPr>
              <a:endParaRPr lang="el-GR" sz="1200" b="1" dirty="0" smtClean="0">
                <a:latin typeface="Calibri" pitchFamily="34" charset="0"/>
              </a:endParaRPr>
            </a:p>
            <a:p>
              <a:pPr algn="ctr">
                <a:spcAft>
                  <a:spcPts val="1000"/>
                </a:spcAft>
                <a:defRPr/>
              </a:pPr>
              <a:r>
                <a:rPr lang="el-GR" sz="1200" b="1" dirty="0" smtClean="0">
                  <a:latin typeface="Calibri" pitchFamily="34" charset="0"/>
                </a:rPr>
                <a:t>ΕΠΙΧΕΙΡΗΣΕΙΣ</a:t>
              </a:r>
              <a:endParaRPr lang="el-GR" sz="1200" b="1" dirty="0">
                <a:latin typeface="Calibri" pitchFamily="34" charset="0"/>
              </a:endParaRPr>
            </a:p>
          </p:txBody>
        </p:sp>
        <p:sp>
          <p:nvSpPr>
            <p:cNvPr id="15" name="AutoShape 12"/>
            <p:cNvSpPr>
              <a:spLocks noChangeArrowheads="1"/>
            </p:cNvSpPr>
            <p:nvPr/>
          </p:nvSpPr>
          <p:spPr bwMode="auto">
            <a:xfrm flipV="1">
              <a:off x="5363519" y="3788744"/>
              <a:ext cx="172603" cy="169604"/>
            </a:xfrm>
            <a:prstGeom prst="flowChartConnector">
              <a:avLst/>
            </a:prstGeom>
            <a:solidFill>
              <a:srgbClr val="9BBB59"/>
            </a:solidFill>
            <a:ln w="38100">
              <a:solidFill>
                <a:srgbClr val="F2F2F2"/>
              </a:solidFill>
              <a:round/>
              <a:headEnd/>
              <a:tailEnd/>
            </a:ln>
            <a:effectLst>
              <a:outerShdw dist="28398" dir="3806097" algn="ctr" rotWithShape="0">
                <a:srgbClr val="4E6128">
                  <a:alpha val="50000"/>
                </a:srgbClr>
              </a:outerShdw>
            </a:effectLst>
          </p:spPr>
          <p:txBody>
            <a:bodyPr/>
            <a:lstStyle/>
            <a:p>
              <a:pPr>
                <a:defRPr/>
              </a:pPr>
              <a:endParaRPr lang="el-GR"/>
            </a:p>
          </p:txBody>
        </p:sp>
        <p:sp>
          <p:nvSpPr>
            <p:cNvPr id="16" name="AutoShape 12"/>
            <p:cNvSpPr>
              <a:spLocks noChangeArrowheads="1"/>
            </p:cNvSpPr>
            <p:nvPr/>
          </p:nvSpPr>
          <p:spPr bwMode="auto">
            <a:xfrm flipV="1">
              <a:off x="5723865" y="3788744"/>
              <a:ext cx="172603" cy="169604"/>
            </a:xfrm>
            <a:prstGeom prst="flowChartConnector">
              <a:avLst/>
            </a:prstGeom>
            <a:solidFill>
              <a:srgbClr val="9BBB59"/>
            </a:solidFill>
            <a:ln w="38100">
              <a:solidFill>
                <a:srgbClr val="F2F2F2"/>
              </a:solidFill>
              <a:round/>
              <a:headEnd/>
              <a:tailEnd/>
            </a:ln>
            <a:effectLst>
              <a:outerShdw dist="28398" dir="3806097" algn="ctr" rotWithShape="0">
                <a:srgbClr val="4E6128">
                  <a:alpha val="50000"/>
                </a:srgbClr>
              </a:outerShdw>
            </a:effectLst>
          </p:spPr>
          <p:txBody>
            <a:bodyPr/>
            <a:lstStyle/>
            <a:p>
              <a:pPr>
                <a:defRPr/>
              </a:pPr>
              <a:endParaRPr lang="el-GR"/>
            </a:p>
          </p:txBody>
        </p:sp>
        <p:sp>
          <p:nvSpPr>
            <p:cNvPr id="17" name="AutoShape 12"/>
            <p:cNvSpPr>
              <a:spLocks noChangeArrowheads="1"/>
            </p:cNvSpPr>
            <p:nvPr/>
          </p:nvSpPr>
          <p:spPr bwMode="auto">
            <a:xfrm flipV="1">
              <a:off x="6156885" y="3788744"/>
              <a:ext cx="171088" cy="169604"/>
            </a:xfrm>
            <a:prstGeom prst="flowChartConnector">
              <a:avLst/>
            </a:prstGeom>
            <a:solidFill>
              <a:srgbClr val="9BBB59"/>
            </a:solidFill>
            <a:ln w="38100">
              <a:solidFill>
                <a:srgbClr val="F2F2F2"/>
              </a:solidFill>
              <a:round/>
              <a:headEnd/>
              <a:tailEnd/>
            </a:ln>
            <a:effectLst>
              <a:outerShdw dist="28398" dir="3806097" algn="ctr" rotWithShape="0">
                <a:srgbClr val="4E6128">
                  <a:alpha val="50000"/>
                </a:srgbClr>
              </a:outerShdw>
            </a:effectLst>
          </p:spPr>
          <p:txBody>
            <a:bodyPr/>
            <a:lstStyle/>
            <a:p>
              <a:pPr>
                <a:defRPr/>
              </a:pPr>
              <a:endParaRPr lang="el-GR"/>
            </a:p>
          </p:txBody>
        </p:sp>
        <p:sp>
          <p:nvSpPr>
            <p:cNvPr id="18" name="AutoShape 12"/>
            <p:cNvSpPr>
              <a:spLocks noChangeArrowheads="1"/>
            </p:cNvSpPr>
            <p:nvPr/>
          </p:nvSpPr>
          <p:spPr bwMode="auto">
            <a:xfrm flipV="1">
              <a:off x="6588391" y="3788744"/>
              <a:ext cx="171089" cy="169604"/>
            </a:xfrm>
            <a:prstGeom prst="flowChartConnector">
              <a:avLst/>
            </a:prstGeom>
            <a:solidFill>
              <a:srgbClr val="9BBB59"/>
            </a:solidFill>
            <a:ln w="38100">
              <a:solidFill>
                <a:srgbClr val="F2F2F2"/>
              </a:solidFill>
              <a:round/>
              <a:headEnd/>
              <a:tailEnd/>
            </a:ln>
            <a:effectLst>
              <a:outerShdw dist="28398" dir="3806097" algn="ctr" rotWithShape="0">
                <a:srgbClr val="4E6128">
                  <a:alpha val="50000"/>
                </a:srgbClr>
              </a:outerShdw>
            </a:effectLst>
          </p:spPr>
          <p:txBody>
            <a:bodyPr/>
            <a:lstStyle/>
            <a:p>
              <a:pPr>
                <a:defRPr/>
              </a:pPr>
              <a:endParaRPr lang="el-GR"/>
            </a:p>
          </p:txBody>
        </p:sp>
        <p:grpSp>
          <p:nvGrpSpPr>
            <p:cNvPr id="5" name="27 - Ομάδα"/>
            <p:cNvGrpSpPr>
              <a:grpSpLocks/>
            </p:cNvGrpSpPr>
            <p:nvPr/>
          </p:nvGrpSpPr>
          <p:grpSpPr bwMode="auto">
            <a:xfrm>
              <a:off x="756243" y="5121427"/>
              <a:ext cx="7776197" cy="899861"/>
              <a:chOff x="900259" y="3609259"/>
              <a:chExt cx="7776197" cy="899861"/>
            </a:xfrm>
          </p:grpSpPr>
          <p:sp>
            <p:nvSpPr>
              <p:cNvPr id="32" name="6 - Στρογγυλεμένο ορθογώνιο"/>
              <p:cNvSpPr/>
              <p:nvPr/>
            </p:nvSpPr>
            <p:spPr>
              <a:xfrm>
                <a:off x="900259" y="3609259"/>
                <a:ext cx="7776197" cy="899861"/>
              </a:xfrm>
              <a:prstGeom prst="roundRect">
                <a:avLst/>
              </a:prstGeom>
              <a:solidFill>
                <a:schemeClr val="accent1">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pic>
            <p:nvPicPr>
              <p:cNvPr id="33" name="Picture 4" descr="Χάρτης της Ελλάδας με αριθμημένες τις περιφέρειες."/>
              <p:cNvPicPr>
                <a:picLocks noChangeAspect="1" noChangeArrowheads="1"/>
              </p:cNvPicPr>
              <p:nvPr/>
            </p:nvPicPr>
            <p:blipFill>
              <a:blip r:embed="rId3" cstate="print"/>
              <a:srcRect/>
              <a:stretch>
                <a:fillRect/>
              </a:stretch>
            </p:blipFill>
            <p:spPr bwMode="auto">
              <a:xfrm>
                <a:off x="1440782" y="3656314"/>
                <a:ext cx="828185" cy="71781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p:spPr>
          </p:pic>
          <p:sp>
            <p:nvSpPr>
              <p:cNvPr id="35873" name="5 - Ορθογώνιο"/>
              <p:cNvSpPr>
                <a:spLocks noChangeArrowheads="1"/>
              </p:cNvSpPr>
              <p:nvPr/>
            </p:nvSpPr>
            <p:spPr bwMode="auto">
              <a:xfrm>
                <a:off x="2554366" y="3724161"/>
                <a:ext cx="5744169" cy="402609"/>
              </a:xfrm>
              <a:prstGeom prst="rect">
                <a:avLst/>
              </a:prstGeom>
              <a:noFill/>
              <a:ln w="9525">
                <a:noFill/>
                <a:miter lim="800000"/>
                <a:headEnd/>
                <a:tailEnd/>
              </a:ln>
            </p:spPr>
            <p:txBody>
              <a:bodyPr wrap="none">
                <a:spAutoFit/>
              </a:bodyPr>
              <a:lstStyle/>
              <a:p>
                <a:r>
                  <a:rPr lang="en-US" sz="1800" b="1"/>
                  <a:t>13 </a:t>
                </a:r>
                <a:r>
                  <a:rPr lang="el-GR" sz="1800" b="1"/>
                  <a:t>ΔΙΟΙΚΗΤΙΚΕΣ ΠΕΡΙΦΕΡΕΙΕΣ ΤΗΣ ΕΠΙΚΡΑΤΕΙΑΣ</a:t>
                </a:r>
                <a:endParaRPr lang="el-GR" sz="1800"/>
              </a:p>
            </p:txBody>
          </p:sp>
        </p:grpSp>
        <p:sp>
          <p:nvSpPr>
            <p:cNvPr id="20" name="AutoShape 8"/>
            <p:cNvSpPr>
              <a:spLocks noChangeArrowheads="1"/>
            </p:cNvSpPr>
            <p:nvPr/>
          </p:nvSpPr>
          <p:spPr bwMode="auto">
            <a:xfrm>
              <a:off x="724420" y="2340039"/>
              <a:ext cx="7848872" cy="736250"/>
            </a:xfrm>
            <a:prstGeom prst="roundRect">
              <a:avLst>
                <a:gd name="adj" fmla="val 16667"/>
              </a:avLst>
            </a:prstGeom>
            <a:solidFill>
              <a:srgbClr val="FFC000"/>
            </a:solidFill>
            <a:ln w="38100">
              <a:solidFill>
                <a:srgbClr val="F2F2F2"/>
              </a:solidFill>
              <a:round/>
              <a:headEnd/>
              <a:tailEnd/>
            </a:ln>
            <a:effectLst>
              <a:outerShdw dist="28398" dir="3806097" algn="ctr" rotWithShape="0">
                <a:srgbClr val="4E6128">
                  <a:alpha val="50000"/>
                </a:srgbClr>
              </a:outerShdw>
            </a:effectLst>
          </p:spPr>
          <p:txBody>
            <a:bodyPr/>
            <a:lstStyle/>
            <a:p>
              <a:pPr algn="ctr">
                <a:defRPr/>
              </a:pPr>
              <a:r>
                <a:rPr lang="el-GR" sz="1600" b="1" dirty="0" smtClean="0"/>
                <a:t>ΠΛΑΤΦΟΡΜΕΣ ΚΑΙΝΟΤΟΜΙΑΣ</a:t>
              </a:r>
              <a:endParaRPr lang="el-GR" sz="1600" dirty="0"/>
            </a:p>
          </p:txBody>
        </p:sp>
        <p:sp>
          <p:nvSpPr>
            <p:cNvPr id="21" name="AutoShape 8"/>
            <p:cNvSpPr>
              <a:spLocks noChangeArrowheads="1"/>
            </p:cNvSpPr>
            <p:nvPr/>
          </p:nvSpPr>
          <p:spPr bwMode="auto">
            <a:xfrm>
              <a:off x="3681422" y="1358371"/>
              <a:ext cx="1539829" cy="846822"/>
            </a:xfrm>
            <a:prstGeom prst="roundRect">
              <a:avLst>
                <a:gd name="adj" fmla="val 16667"/>
              </a:avLst>
            </a:prstGeom>
            <a:solidFill>
              <a:srgbClr val="8064A2"/>
            </a:solidFill>
            <a:ln w="38100">
              <a:solidFill>
                <a:srgbClr val="F2F2F2"/>
              </a:solidFill>
              <a:round/>
              <a:headEnd/>
              <a:tailEnd/>
            </a:ln>
            <a:effectLst>
              <a:outerShdw dist="28398" dir="3806097" algn="ctr" rotWithShape="0">
                <a:srgbClr val="3F3151">
                  <a:alpha val="50000"/>
                </a:srgbClr>
              </a:outerShdw>
            </a:effectLst>
          </p:spPr>
          <p:txBody>
            <a:bodyPr/>
            <a:lstStyle/>
            <a:p>
              <a:pPr algn="ctr">
                <a:spcAft>
                  <a:spcPts val="1000"/>
                </a:spcAft>
                <a:defRPr/>
              </a:pPr>
              <a:r>
                <a:rPr lang="el-GR" sz="2400" b="1" dirty="0" smtClean="0">
                  <a:solidFill>
                    <a:srgbClr val="FFC000"/>
                  </a:solidFill>
                  <a:latin typeface="Calibri" pitchFamily="34" charset="0"/>
                </a:rPr>
                <a:t>ΓΓΕΤ</a:t>
              </a:r>
            </a:p>
          </p:txBody>
        </p:sp>
        <p:sp>
          <p:nvSpPr>
            <p:cNvPr id="22" name="29 - Βέλος επάνω-κάτω"/>
            <p:cNvSpPr/>
            <p:nvPr/>
          </p:nvSpPr>
          <p:spPr>
            <a:xfrm>
              <a:off x="4287024" y="1152957"/>
              <a:ext cx="45422" cy="359976"/>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24" name="32 - Βέλος επάνω-κάτω"/>
            <p:cNvSpPr/>
            <p:nvPr/>
          </p:nvSpPr>
          <p:spPr>
            <a:xfrm>
              <a:off x="4283996" y="2996104"/>
              <a:ext cx="45422" cy="361707"/>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25" name="33 - Βέλος επάνω-κάτω"/>
            <p:cNvSpPr/>
            <p:nvPr/>
          </p:nvSpPr>
          <p:spPr>
            <a:xfrm>
              <a:off x="4283996" y="4292365"/>
              <a:ext cx="45422" cy="505351"/>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26" name="34 - Βέλος επάνω-κάτω"/>
            <p:cNvSpPr/>
            <p:nvPr/>
          </p:nvSpPr>
          <p:spPr>
            <a:xfrm>
              <a:off x="2844128" y="4292365"/>
              <a:ext cx="45422" cy="505351"/>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27" name="35 - Βέλος επάνω-κάτω"/>
            <p:cNvSpPr/>
            <p:nvPr/>
          </p:nvSpPr>
          <p:spPr>
            <a:xfrm>
              <a:off x="1258910" y="4292365"/>
              <a:ext cx="46936" cy="505351"/>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28" name="36 - Βέλος επάνω-κάτω"/>
            <p:cNvSpPr/>
            <p:nvPr/>
          </p:nvSpPr>
          <p:spPr>
            <a:xfrm>
              <a:off x="7224340" y="4221566"/>
              <a:ext cx="45422" cy="505351"/>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29" name="37 - Βέλος επάνω-κάτω"/>
            <p:cNvSpPr/>
            <p:nvPr/>
          </p:nvSpPr>
          <p:spPr>
            <a:xfrm flipH="1">
              <a:off x="7292472" y="3076288"/>
              <a:ext cx="136266" cy="361707"/>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30" name="38 - Βέλος επάνω-κάτω"/>
            <p:cNvSpPr/>
            <p:nvPr/>
          </p:nvSpPr>
          <p:spPr>
            <a:xfrm>
              <a:off x="2844128" y="2996104"/>
              <a:ext cx="45422" cy="361707"/>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31" name="39 - Βέλος επάνω-κάτω"/>
            <p:cNvSpPr/>
            <p:nvPr/>
          </p:nvSpPr>
          <p:spPr>
            <a:xfrm>
              <a:off x="1258910" y="2996104"/>
              <a:ext cx="46936" cy="361707"/>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grpSp>
      <p:sp>
        <p:nvSpPr>
          <p:cNvPr id="39" name="Rounded Rectangle 38"/>
          <p:cNvSpPr/>
          <p:nvPr/>
        </p:nvSpPr>
        <p:spPr>
          <a:xfrm>
            <a:off x="5214942" y="4429132"/>
            <a:ext cx="1143008" cy="71438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lumMod val="75000"/>
                  </a:schemeClr>
                </a:solidFill>
              </a:rPr>
              <a:t>ΠΕΡΙΦΕΡΕΙΕΣ</a:t>
            </a:r>
            <a:endParaRPr lang="el-GR" sz="1200" dirty="0">
              <a:solidFill>
                <a:schemeClr val="tx1">
                  <a:lumMod val="75000"/>
                </a:schemeClr>
              </a:solidFill>
            </a:endParaRPr>
          </a:p>
        </p:txBody>
      </p:sp>
      <p:sp>
        <p:nvSpPr>
          <p:cNvPr id="42" name="Down Arrow 41"/>
          <p:cNvSpPr/>
          <p:nvPr/>
        </p:nvSpPr>
        <p:spPr>
          <a:xfrm>
            <a:off x="5643570" y="5214950"/>
            <a:ext cx="71438" cy="5000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3" name="Up-Down Arrow 42"/>
          <p:cNvSpPr/>
          <p:nvPr/>
        </p:nvSpPr>
        <p:spPr>
          <a:xfrm>
            <a:off x="5643570" y="4000504"/>
            <a:ext cx="71438" cy="428628"/>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5" name="Rounded Rectangle 44"/>
          <p:cNvSpPr/>
          <p:nvPr/>
        </p:nvSpPr>
        <p:spPr>
          <a:xfrm>
            <a:off x="3571868" y="1142984"/>
            <a:ext cx="1714512" cy="71438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1">
                    <a:lumMod val="75000"/>
                  </a:schemeClr>
                </a:solidFill>
              </a:rPr>
              <a:t>ΥΠΟΥΡΓΕΙΟ ΑΝΑΠΤΥΞΗΣ</a:t>
            </a:r>
            <a:endParaRPr lang="el-GR" sz="1800" dirty="0">
              <a:solidFill>
                <a:schemeClr val="tx1">
                  <a:lumMod val="75000"/>
                </a:schemeClr>
              </a:solidFill>
            </a:endParaRPr>
          </a:p>
        </p:txBody>
      </p:sp>
      <p:sp>
        <p:nvSpPr>
          <p:cNvPr id="47" name="Rounded Rectangle 46"/>
          <p:cNvSpPr/>
          <p:nvPr/>
        </p:nvSpPr>
        <p:spPr>
          <a:xfrm>
            <a:off x="1142976" y="1928802"/>
            <a:ext cx="7072362"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ΤΟΜΕΑΚΕΣ ΟΜΑΔΕΣ ΣΧΕΔΙΑΣΜΟΥ</a:t>
            </a:r>
            <a:endParaRPr lang="el-GR" dirty="0"/>
          </a:p>
        </p:txBody>
      </p:sp>
      <p:sp>
        <p:nvSpPr>
          <p:cNvPr id="49" name="Rounded Rectangle 48"/>
          <p:cNvSpPr/>
          <p:nvPr/>
        </p:nvSpPr>
        <p:spPr>
          <a:xfrm>
            <a:off x="571472" y="5357826"/>
            <a:ext cx="7929618" cy="428628"/>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rgbClr val="000000"/>
                </a:solidFill>
              </a:rPr>
              <a:t>ΕΘΝΙΚΟ-ΠΕΡΙΦΕΡΙΑΚΟ ΔΙΚΤΥΟ ΓΓΕΤ-ΕΥΣΣΑΑΠ</a:t>
            </a:r>
            <a:endParaRPr lang="el-GR" dirty="0">
              <a:solidFill>
                <a:srgbClr val="000000"/>
              </a:solidFill>
            </a:endParaRPr>
          </a:p>
        </p:txBody>
      </p:sp>
      <p:sp>
        <p:nvSpPr>
          <p:cNvPr id="51" name="Up-Down Arrow 50"/>
          <p:cNvSpPr/>
          <p:nvPr/>
        </p:nvSpPr>
        <p:spPr>
          <a:xfrm>
            <a:off x="3786182" y="5715016"/>
            <a:ext cx="71438" cy="142876"/>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8" name="TextBox 47"/>
          <p:cNvSpPr txBox="1"/>
          <p:nvPr/>
        </p:nvSpPr>
        <p:spPr>
          <a:xfrm>
            <a:off x="357158" y="285728"/>
            <a:ext cx="8572560" cy="830997"/>
          </a:xfrm>
          <a:prstGeom prst="rect">
            <a:avLst/>
          </a:prstGeom>
          <a:noFill/>
        </p:spPr>
        <p:txBody>
          <a:bodyPr wrap="square" rtlCol="0">
            <a:spAutoFit/>
          </a:bodyPr>
          <a:lstStyle/>
          <a:p>
            <a:pPr algn="ctr"/>
            <a:r>
              <a:rPr lang="el-GR" dirty="0" smtClean="0"/>
              <a:t> </a:t>
            </a:r>
            <a:r>
              <a:rPr lang="el-GR" sz="2400" dirty="0" smtClean="0">
                <a:solidFill>
                  <a:schemeClr val="bg1"/>
                </a:solidFill>
              </a:rPr>
              <a:t>Η ΚΑΤΑΡΤΙΣΗ ΤΟΥ ΕΠΙΧΕΙΡΗΣΙΑΚΟΥ ΠΡΟΓΡΑΜΜΑΤΟΣ </a:t>
            </a:r>
            <a:r>
              <a:rPr lang="el-GR" sz="2400" dirty="0" err="1" smtClean="0">
                <a:solidFill>
                  <a:schemeClr val="bg1"/>
                </a:solidFill>
              </a:rPr>
              <a:t>ΕΠΑΝΕΚκινηση</a:t>
            </a:r>
            <a:endParaRPr lang="el-GR" sz="2400" dirty="0">
              <a:solidFill>
                <a:schemeClr val="bg1"/>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 Τίτλος"/>
          <p:cNvSpPr>
            <a:spLocks noGrp="1"/>
          </p:cNvSpPr>
          <p:nvPr>
            <p:ph type="title"/>
          </p:nvPr>
        </p:nvSpPr>
        <p:spPr>
          <a:xfrm>
            <a:off x="457200" y="115888"/>
            <a:ext cx="8229600" cy="1143000"/>
          </a:xfrm>
        </p:spPr>
        <p:txBody>
          <a:bodyPr anchor="t"/>
          <a:lstStyle/>
          <a:p>
            <a:pPr algn="ctr"/>
            <a:r>
              <a:rPr lang="el-GR" sz="3200" dirty="0" smtClean="0">
                <a:ea typeface="ＭＳ Ｐゴシック"/>
                <a:cs typeface="ＭＳ Ｐゴシック"/>
              </a:rPr>
              <a:t>Ο Σχεδιασμός της νέας Προγραμματικής Περιόδου </a:t>
            </a:r>
            <a:r>
              <a:rPr lang="en-US" sz="3200" dirty="0" smtClean="0">
                <a:ea typeface="ＭＳ Ｐゴシック"/>
                <a:cs typeface="ＭＳ Ｐゴシック"/>
              </a:rPr>
              <a:t> 2014-2020</a:t>
            </a:r>
            <a:endParaRPr lang="el-GR" sz="3200" dirty="0" smtClean="0">
              <a:ea typeface="ＭＳ Ｐゴシック"/>
              <a:cs typeface="ＭＳ Ｐゴシック"/>
            </a:endParaRPr>
          </a:p>
        </p:txBody>
      </p:sp>
      <p:sp>
        <p:nvSpPr>
          <p:cNvPr id="9219" name="3 - Θέση αριθμού διαφάνειας"/>
          <p:cNvSpPr>
            <a:spLocks noGrp="1"/>
          </p:cNvSpPr>
          <p:nvPr>
            <p:ph type="sldNum" sz="quarter" idx="12"/>
          </p:nvPr>
        </p:nvSpPr>
        <p:spPr>
          <a:noFill/>
        </p:spPr>
        <p:txBody>
          <a:bodyPr/>
          <a:lstStyle/>
          <a:p>
            <a:fld id="{4C6DA50D-1309-480F-AFDA-2BA5076353BB}" type="slidenum">
              <a:rPr lang="el-GR" smtClean="0">
                <a:latin typeface="Arial" pitchFamily="34" charset="0"/>
                <a:cs typeface="Arial" pitchFamily="34" charset="0"/>
              </a:rPr>
              <a:pPr/>
              <a:t>2</a:t>
            </a:fld>
            <a:endParaRPr lang="el-GR" smtClean="0">
              <a:latin typeface="Arial" pitchFamily="34" charset="0"/>
              <a:cs typeface="Arial" pitchFamily="34" charset="0"/>
            </a:endParaRPr>
          </a:p>
        </p:txBody>
      </p:sp>
      <p:graphicFrame>
        <p:nvGraphicFramePr>
          <p:cNvPr id="5" name="4 - Διάγραμμα"/>
          <p:cNvGraphicFramePr/>
          <p:nvPr/>
        </p:nvGraphicFramePr>
        <p:xfrm>
          <a:off x="395536" y="1397000"/>
          <a:ext cx="8496944" cy="4840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221" name="5 - TextBox"/>
          <p:cNvSpPr txBox="1">
            <a:spLocks noChangeArrowheads="1"/>
          </p:cNvSpPr>
          <p:nvPr/>
        </p:nvSpPr>
        <p:spPr bwMode="auto">
          <a:xfrm>
            <a:off x="900113" y="3213100"/>
            <a:ext cx="3100387" cy="1477328"/>
          </a:xfrm>
          <a:prstGeom prst="rect">
            <a:avLst/>
          </a:prstGeom>
          <a:noFill/>
          <a:ln w="9525">
            <a:noFill/>
            <a:miter lim="800000"/>
            <a:headEnd/>
            <a:tailEnd/>
          </a:ln>
        </p:spPr>
        <p:txBody>
          <a:bodyPr>
            <a:spAutoFit/>
          </a:bodyPr>
          <a:lstStyle/>
          <a:p>
            <a:pPr algn="ctr"/>
            <a:r>
              <a:rPr lang="el-GR" b="1" dirty="0"/>
              <a:t>Σχεδιασμός/ Προγραμματισμός </a:t>
            </a:r>
            <a:r>
              <a:rPr lang="el-GR" b="1" dirty="0" smtClean="0"/>
              <a:t>ΓΓΕΤ</a:t>
            </a:r>
            <a:endParaRPr lang="en-US" b="1" dirty="0" smtClean="0"/>
          </a:p>
          <a:p>
            <a:pPr algn="ctr"/>
            <a:r>
              <a:rPr lang="el-GR" b="1" dirty="0" smtClean="0"/>
              <a:t>Εθνικό Στρατηγικό Πλαίσιο για την Έρευνα και Καινοτομία</a:t>
            </a:r>
            <a:endParaRPr lang="en-US" b="1" dirty="0" smtClean="0"/>
          </a:p>
        </p:txBody>
      </p:sp>
      <p:sp>
        <p:nvSpPr>
          <p:cNvPr id="15" name="Up-Down Arrow 14"/>
          <p:cNvSpPr/>
          <p:nvPr/>
        </p:nvSpPr>
        <p:spPr>
          <a:xfrm>
            <a:off x="5500694" y="3214686"/>
            <a:ext cx="500066" cy="1143008"/>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69E29E33-B620-47F9-BB04-8846C2A5AFCC}" type="slidenum">
              <a:rPr kumimoji="0" lang="en-US" smtClean="0"/>
              <a:pPr/>
              <a:t>3</a:t>
            </a:fld>
            <a:endParaRPr kumimoji="0" lang="en-US"/>
          </a:p>
        </p:txBody>
      </p:sp>
      <p:sp>
        <p:nvSpPr>
          <p:cNvPr id="5" name="TextBox 4"/>
          <p:cNvSpPr txBox="1"/>
          <p:nvPr/>
        </p:nvSpPr>
        <p:spPr>
          <a:xfrm>
            <a:off x="1357290" y="2214554"/>
            <a:ext cx="6643734" cy="1200329"/>
          </a:xfrm>
          <a:prstGeom prst="rect">
            <a:avLst/>
          </a:prstGeom>
          <a:noFill/>
        </p:spPr>
        <p:txBody>
          <a:bodyPr wrap="square" rtlCol="0">
            <a:spAutoFit/>
          </a:bodyPr>
          <a:lstStyle/>
          <a:p>
            <a:r>
              <a:rPr lang="el-GR" sz="3600" dirty="0" smtClean="0"/>
              <a:t>ΕΘΝΙΚΟ ΕΠΙΠΕΔΟ</a:t>
            </a:r>
          </a:p>
          <a:p>
            <a:endParaRPr lang="el-GR" sz="3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smtClean="0"/>
              <a:t>Όραμα και Στόχοι</a:t>
            </a:r>
            <a:endParaRPr lang="el-GR" dirty="0"/>
          </a:p>
        </p:txBody>
      </p:sp>
      <p:sp>
        <p:nvSpPr>
          <p:cNvPr id="2" name="Slide Number Placeholder 1"/>
          <p:cNvSpPr>
            <a:spLocks noGrp="1"/>
          </p:cNvSpPr>
          <p:nvPr>
            <p:ph type="sldNum" sz="quarter" idx="12"/>
          </p:nvPr>
        </p:nvSpPr>
        <p:spPr/>
        <p:txBody>
          <a:bodyPr/>
          <a:lstStyle/>
          <a:p>
            <a:pPr>
              <a:defRPr/>
            </a:pPr>
            <a:fld id="{B2C43F59-80C0-440D-BA26-31E636D2BF76}" type="slidenum">
              <a:rPr lang="en-US" smtClean="0"/>
              <a:pPr>
                <a:defRPr/>
              </a:pPr>
              <a:t>4</a:t>
            </a:fld>
            <a:endParaRPr lang="en-US" dirty="0"/>
          </a:p>
        </p:txBody>
      </p:sp>
      <p:graphicFrame>
        <p:nvGraphicFramePr>
          <p:cNvPr id="5" name="Table 4"/>
          <p:cNvGraphicFramePr>
            <a:graphicFrameLocks noGrp="1"/>
          </p:cNvGraphicFramePr>
          <p:nvPr/>
        </p:nvGraphicFramePr>
        <p:xfrm>
          <a:off x="1142976" y="1928802"/>
          <a:ext cx="7000924" cy="2857520"/>
        </p:xfrm>
        <a:graphic>
          <a:graphicData uri="http://schemas.openxmlformats.org/drawingml/2006/table">
            <a:tbl>
              <a:tblPr firstRow="1" bandRow="1">
                <a:tableStyleId>{5C22544A-7EE6-4342-B048-85BDC9FD1C3A}</a:tableStyleId>
              </a:tblPr>
              <a:tblGrid>
                <a:gridCol w="7000924"/>
              </a:tblGrid>
              <a:tr h="28575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i="1" dirty="0" smtClean="0"/>
                        <a:t>«Η αναδιάρθρωση και η ενίσχυση του τομέα έρευνας, τεχνολογίας και καινοτομίας ώστε να αποτελέσει το βασικό πυλώνα για τη βελτίωση της ανταγωνιστικότητας και της παραγωγικότητας των ελληνικών επιχειρήσεων μέσω της παραγωγής, διάδοσης και ενσωμάτωσης της νέας γνώσης και της καινοτομίας στα υπάρχοντα αλλά και σε νέα παραγωγικά συστήματα και αλυσίδες αξίας, αντιμετωπίζοντας ταυτόχρονα τις νέες κοινωνικές και περιφερειακές ανισότητες που παράγονται από την έλλειψη πρόσβασης στη νέα τεχνολογία».</a:t>
                      </a:r>
                      <a:endParaRPr lang="el-GR" sz="1800" dirty="0" smtClean="0"/>
                    </a:p>
                    <a:p>
                      <a:endParaRPr lang="el-GR" dirty="0"/>
                    </a:p>
                  </a:txBody>
                  <a:tcPr>
                    <a:solidFill>
                      <a:schemeClr val="accent4">
                        <a:lumMod val="60000"/>
                        <a:lumOff val="40000"/>
                      </a:schemeClr>
                    </a:solidFill>
                  </a:tcPr>
                </a:tc>
              </a:tr>
            </a:tbl>
          </a:graphicData>
        </a:graphic>
      </p:graphicFrame>
      <p:graphicFrame>
        <p:nvGraphicFramePr>
          <p:cNvPr id="6" name="Table 5"/>
          <p:cNvGraphicFramePr>
            <a:graphicFrameLocks noGrp="1"/>
          </p:cNvGraphicFramePr>
          <p:nvPr/>
        </p:nvGraphicFramePr>
        <p:xfrm>
          <a:off x="1142976" y="5072074"/>
          <a:ext cx="7429551" cy="1554480"/>
        </p:xfrm>
        <a:graphic>
          <a:graphicData uri="http://schemas.openxmlformats.org/drawingml/2006/table">
            <a:tbl>
              <a:tblPr firstRow="1" bandRow="1">
                <a:tableStyleId>{21E4AEA4-8DFA-4A89-87EB-49C32662AFE0}</a:tableStyleId>
              </a:tblPr>
              <a:tblGrid>
                <a:gridCol w="2476517"/>
                <a:gridCol w="2476517"/>
                <a:gridCol w="2476517"/>
              </a:tblGrid>
              <a:tr h="370840">
                <a:tc>
                  <a:txBody>
                    <a:bodyPr/>
                    <a:lstStyle/>
                    <a:p>
                      <a:r>
                        <a:rPr lang="el-GR" dirty="0" smtClean="0"/>
                        <a:t>% Δαπανών ΕΤΑ ως προς το ΑΕΠ</a:t>
                      </a:r>
                      <a:endParaRPr lang="el-GR" dirty="0"/>
                    </a:p>
                  </a:txBody>
                  <a:tcPr/>
                </a:tc>
                <a:tc>
                  <a:txBody>
                    <a:bodyPr/>
                    <a:lstStyle/>
                    <a:p>
                      <a:r>
                        <a:rPr lang="el-GR" dirty="0" smtClean="0"/>
                        <a:t>0,69% το 2012</a:t>
                      </a:r>
                      <a:endParaRPr lang="el-GR" dirty="0"/>
                    </a:p>
                  </a:txBody>
                  <a:tcPr/>
                </a:tc>
                <a:tc>
                  <a:txBody>
                    <a:bodyPr/>
                    <a:lstStyle/>
                    <a:p>
                      <a:r>
                        <a:rPr lang="el-GR" dirty="0" smtClean="0"/>
                        <a:t>1,2% το 2020</a:t>
                      </a:r>
                      <a:endParaRPr lang="el-GR" dirty="0"/>
                    </a:p>
                  </a:txBody>
                  <a:tcPr/>
                </a:tc>
              </a:tr>
              <a:tr h="370840">
                <a:tc>
                  <a:txBody>
                    <a:bodyPr/>
                    <a:lstStyle/>
                    <a:p>
                      <a:r>
                        <a:rPr lang="el-GR" dirty="0" smtClean="0"/>
                        <a:t>Συμμετοχή των επιχειρήσεων στις δαπάνες</a:t>
                      </a:r>
                      <a:endParaRPr lang="el-GR" dirty="0"/>
                    </a:p>
                  </a:txBody>
                  <a:tcPr/>
                </a:tc>
                <a:tc>
                  <a:txBody>
                    <a:bodyPr/>
                    <a:lstStyle/>
                    <a:p>
                      <a:r>
                        <a:rPr lang="el-GR" dirty="0" smtClean="0"/>
                        <a:t>30% το 2012</a:t>
                      </a:r>
                      <a:endParaRPr lang="el-GR" dirty="0"/>
                    </a:p>
                  </a:txBody>
                  <a:tcPr/>
                </a:tc>
                <a:tc>
                  <a:txBody>
                    <a:bodyPr/>
                    <a:lstStyle/>
                    <a:p>
                      <a:r>
                        <a:rPr lang="el-GR" dirty="0" smtClean="0"/>
                        <a:t>40</a:t>
                      </a:r>
                      <a:r>
                        <a:rPr lang="en-US" smtClean="0"/>
                        <a:t>-50%</a:t>
                      </a:r>
                      <a:r>
                        <a:rPr lang="el-GR" smtClean="0"/>
                        <a:t>% </a:t>
                      </a:r>
                      <a:r>
                        <a:rPr lang="el-GR" dirty="0" smtClean="0"/>
                        <a:t>το 2020</a:t>
                      </a:r>
                      <a:endParaRPr lang="el-GR" dirty="0"/>
                    </a:p>
                  </a:txBody>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92100" y="-27384"/>
            <a:ext cx="8394700" cy="1008112"/>
          </a:xfrm>
        </p:spPr>
        <p:txBody>
          <a:bodyPr>
            <a:normAutofit fontScale="90000"/>
          </a:bodyPr>
          <a:lstStyle/>
          <a:p>
            <a:r>
              <a:rPr lang="el-GR" sz="3600" dirty="0" smtClean="0"/>
              <a:t/>
            </a:r>
            <a:br>
              <a:rPr lang="el-GR" sz="3600" dirty="0" smtClean="0"/>
            </a:br>
            <a:r>
              <a:rPr lang="el-GR" sz="3600" dirty="0" smtClean="0"/>
              <a:t>Οι Άξονες προτεραιότητας</a:t>
            </a:r>
            <a:endParaRPr lang="en-US" sz="3600" dirty="0"/>
          </a:p>
        </p:txBody>
      </p:sp>
      <p:grpSp>
        <p:nvGrpSpPr>
          <p:cNvPr id="35" name="Group 34"/>
          <p:cNvGrpSpPr/>
          <p:nvPr/>
        </p:nvGrpSpPr>
        <p:grpSpPr>
          <a:xfrm>
            <a:off x="1214414" y="1357298"/>
            <a:ext cx="5677230" cy="5232072"/>
            <a:chOff x="4656774" y="1625928"/>
            <a:chExt cx="3891280" cy="5232072"/>
          </a:xfrm>
        </p:grpSpPr>
        <p:sp>
          <p:nvSpPr>
            <p:cNvPr id="16" name="Rounded Rectangle 15"/>
            <p:cNvSpPr/>
            <p:nvPr/>
          </p:nvSpPr>
          <p:spPr>
            <a:xfrm>
              <a:off x="4656774" y="1625928"/>
              <a:ext cx="3891280" cy="2443480"/>
            </a:xfrm>
            <a:prstGeom prst="roundRect">
              <a:avLst/>
            </a:prstGeom>
            <a:solidFill>
              <a:srgbClr val="FFC000"/>
            </a:solidFill>
          </p:spPr>
          <p:style>
            <a:lnRef idx="1">
              <a:schemeClr val="accent3"/>
            </a:lnRef>
            <a:fillRef idx="2">
              <a:schemeClr val="accent3"/>
            </a:fillRef>
            <a:effectRef idx="1">
              <a:schemeClr val="accent3"/>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a:p>
          </p:txBody>
        </p:sp>
        <p:sp>
          <p:nvSpPr>
            <p:cNvPr id="14" name="TextBox 13"/>
            <p:cNvSpPr txBox="1"/>
            <p:nvPr/>
          </p:nvSpPr>
          <p:spPr>
            <a:xfrm>
              <a:off x="4786314" y="1670477"/>
              <a:ext cx="3632200" cy="584776"/>
            </a:xfrm>
            <a:prstGeom prst="rect">
              <a:avLst/>
            </a:prstGeom>
            <a:noFill/>
          </p:spPr>
          <p:txBody>
            <a:bodyPr wrap="square" rtlCol="0">
              <a:spAutoFit/>
            </a:bodyPr>
            <a:lstStyle/>
            <a:p>
              <a:pPr algn="ctr"/>
              <a:r>
                <a:rPr lang="el-GR" sz="1600" b="1" dirty="0" smtClean="0"/>
                <a:t>Άξονας 1 – Ανάπτυξη βασισμένη στη γνώση και την εξειδίκευση </a:t>
              </a:r>
              <a:endParaRPr lang="en-US" sz="1600" b="1" dirty="0"/>
            </a:p>
          </p:txBody>
        </p:sp>
        <p:sp>
          <p:nvSpPr>
            <p:cNvPr id="18" name="Rounded Rectangle 17"/>
            <p:cNvSpPr/>
            <p:nvPr/>
          </p:nvSpPr>
          <p:spPr>
            <a:xfrm>
              <a:off x="4786314" y="2285992"/>
              <a:ext cx="3530600" cy="457200"/>
            </a:xfrm>
            <a:prstGeom prst="roundRect">
              <a:avLst/>
            </a:prstGeom>
            <a:solidFill>
              <a:srgbClr val="CC33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l-GR" sz="1600" dirty="0" smtClean="0"/>
                <a:t>Έξυπνη εξειδίκευση –</a:t>
              </a:r>
              <a:r>
                <a:rPr lang="en-US" sz="1600" dirty="0" smtClean="0"/>
                <a:t>RIS3</a:t>
              </a:r>
              <a:endParaRPr lang="en-US" sz="1600" dirty="0"/>
            </a:p>
          </p:txBody>
        </p:sp>
        <p:sp>
          <p:nvSpPr>
            <p:cNvPr id="19" name="Rounded Rectangle 18"/>
            <p:cNvSpPr/>
            <p:nvPr/>
          </p:nvSpPr>
          <p:spPr>
            <a:xfrm>
              <a:off x="4803669" y="3483316"/>
              <a:ext cx="3530600" cy="457200"/>
            </a:xfrm>
            <a:prstGeom prst="roundRect">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l-GR" sz="1600" dirty="0" smtClean="0"/>
                <a:t>Νέοι</a:t>
              </a:r>
              <a:r>
                <a:rPr lang="el-GR" dirty="0" smtClean="0"/>
                <a:t> </a:t>
              </a:r>
              <a:r>
                <a:rPr lang="el-GR" sz="1600" dirty="0" smtClean="0"/>
                <a:t>Ορίζοντες</a:t>
              </a:r>
              <a:endParaRPr lang="en-US" sz="1600" dirty="0"/>
            </a:p>
          </p:txBody>
        </p:sp>
        <p:sp>
          <p:nvSpPr>
            <p:cNvPr id="21" name="Rounded Rectangle 20"/>
            <p:cNvSpPr/>
            <p:nvPr/>
          </p:nvSpPr>
          <p:spPr>
            <a:xfrm>
              <a:off x="4656774" y="4160828"/>
              <a:ext cx="3891280" cy="891540"/>
            </a:xfrm>
            <a:prstGeom prst="roundRect">
              <a:avLst/>
            </a:prstGeom>
            <a:solidFill>
              <a:srgbClr val="92D050"/>
            </a:solidFill>
          </p:spPr>
          <p:style>
            <a:lnRef idx="1">
              <a:schemeClr val="accent3"/>
            </a:lnRef>
            <a:fillRef idx="2">
              <a:schemeClr val="accent3"/>
            </a:fillRef>
            <a:effectRef idx="1">
              <a:schemeClr val="accent3"/>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24" name="Rounded Rectangle 23"/>
            <p:cNvSpPr/>
            <p:nvPr/>
          </p:nvSpPr>
          <p:spPr>
            <a:xfrm>
              <a:off x="4656774" y="5196384"/>
              <a:ext cx="3891280" cy="1661616"/>
            </a:xfrm>
            <a:prstGeom prst="roundRect">
              <a:avLst/>
            </a:prstGeom>
            <a:solidFill>
              <a:srgbClr val="FFFF00"/>
            </a:solidFill>
          </p:spPr>
          <p:style>
            <a:lnRef idx="1">
              <a:schemeClr val="accent3"/>
            </a:lnRef>
            <a:fillRef idx="2">
              <a:schemeClr val="accent3"/>
            </a:fillRef>
            <a:effectRef idx="1">
              <a:schemeClr val="accent3"/>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22" name="Rounded Rectangle 21"/>
            <p:cNvSpPr/>
            <p:nvPr/>
          </p:nvSpPr>
          <p:spPr>
            <a:xfrm>
              <a:off x="4852634" y="5555018"/>
              <a:ext cx="3530600" cy="42028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l-GR" sz="1600" dirty="0" smtClean="0"/>
                <a:t>Ενίσχυση  Ερευνητικού </a:t>
              </a:r>
              <a:r>
                <a:rPr lang="el-GR" sz="1600" dirty="0" err="1" smtClean="0"/>
                <a:t>Δυναμικου</a:t>
              </a:r>
              <a:endParaRPr lang="en-US" sz="1600" dirty="0"/>
            </a:p>
          </p:txBody>
        </p:sp>
        <p:sp>
          <p:nvSpPr>
            <p:cNvPr id="23" name="TextBox 22"/>
            <p:cNvSpPr txBox="1"/>
            <p:nvPr/>
          </p:nvSpPr>
          <p:spPr>
            <a:xfrm>
              <a:off x="5135564" y="4260280"/>
              <a:ext cx="2933700" cy="584775"/>
            </a:xfrm>
            <a:prstGeom prst="rect">
              <a:avLst/>
            </a:prstGeom>
            <a:noFill/>
          </p:spPr>
          <p:txBody>
            <a:bodyPr wrap="square" rtlCol="0">
              <a:spAutoFit/>
            </a:bodyPr>
            <a:lstStyle/>
            <a:p>
              <a:pPr algn="ctr"/>
              <a:r>
                <a:rPr lang="el-GR" sz="1600" b="1" dirty="0" smtClean="0"/>
                <a:t>Άξονας 2 – Κοινωνικές προκλήσεις-Σύνδεση με πολιτικές Υπουργείων</a:t>
              </a:r>
              <a:endParaRPr lang="en-US" sz="1600" b="1" dirty="0"/>
            </a:p>
          </p:txBody>
        </p:sp>
        <p:sp>
          <p:nvSpPr>
            <p:cNvPr id="26" name="TextBox 25"/>
            <p:cNvSpPr txBox="1"/>
            <p:nvPr/>
          </p:nvSpPr>
          <p:spPr>
            <a:xfrm>
              <a:off x="4953944" y="5187672"/>
              <a:ext cx="3312368" cy="338554"/>
            </a:xfrm>
            <a:prstGeom prst="rect">
              <a:avLst/>
            </a:prstGeom>
            <a:noFill/>
          </p:spPr>
          <p:txBody>
            <a:bodyPr wrap="square" rtlCol="0">
              <a:spAutoFit/>
            </a:bodyPr>
            <a:lstStyle/>
            <a:p>
              <a:pPr algn="ctr"/>
              <a:r>
                <a:rPr lang="el-GR" sz="1600" b="1" dirty="0" smtClean="0"/>
                <a:t>Άξονας 3 – Αριστεία στην έρευνα </a:t>
              </a:r>
              <a:endParaRPr lang="en-US" sz="1600" b="1" dirty="0"/>
            </a:p>
          </p:txBody>
        </p:sp>
      </p:grpSp>
      <p:sp>
        <p:nvSpPr>
          <p:cNvPr id="17" name="Up-Down Arrow 16"/>
          <p:cNvSpPr/>
          <p:nvPr/>
        </p:nvSpPr>
        <p:spPr>
          <a:xfrm>
            <a:off x="3929058" y="3500438"/>
            <a:ext cx="428628" cy="571504"/>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0" name="Up-Down Arrow 19"/>
          <p:cNvSpPr/>
          <p:nvPr/>
        </p:nvSpPr>
        <p:spPr>
          <a:xfrm>
            <a:off x="4000496" y="4500570"/>
            <a:ext cx="428628" cy="571504"/>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7" name="Rounded Rectangle 26"/>
          <p:cNvSpPr/>
          <p:nvPr/>
        </p:nvSpPr>
        <p:spPr>
          <a:xfrm>
            <a:off x="1428728" y="2571744"/>
            <a:ext cx="5151012" cy="457200"/>
          </a:xfrm>
          <a:prstGeom prst="roundRect">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l-GR" sz="1600" dirty="0" smtClean="0"/>
              <a:t>Υποδομές Καινοτομίας</a:t>
            </a:r>
            <a:endParaRPr lang="en-US" sz="1600" dirty="0"/>
          </a:p>
        </p:txBody>
      </p:sp>
      <p:sp>
        <p:nvSpPr>
          <p:cNvPr id="28" name="Rounded Rectangle 27"/>
          <p:cNvSpPr/>
          <p:nvPr/>
        </p:nvSpPr>
        <p:spPr>
          <a:xfrm>
            <a:off x="1571604" y="5786454"/>
            <a:ext cx="5151012" cy="42028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l-GR" sz="1600" dirty="0" smtClean="0"/>
              <a:t>Ενίσχυση  Ερευνητικών Υποδομών</a:t>
            </a:r>
            <a:endParaRPr lang="en-US" sz="1600" dirty="0"/>
          </a:p>
        </p:txBody>
      </p:sp>
    </p:spTree>
    <p:extLst>
      <p:ext uri="{BB962C8B-B14F-4D97-AF65-F5344CB8AC3E}">
        <p14:creationId xmlns="" xmlns:p14="http://schemas.microsoft.com/office/powerpoint/2010/main" val="30951753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7143768" y="1428736"/>
            <a:ext cx="1567767" cy="4500594"/>
          </a:xfrm>
          <a:prstGeom prst="roundRect">
            <a:avLst/>
          </a:prstGeom>
          <a:solidFill>
            <a:srgbClr val="FFC000"/>
          </a:solidFill>
        </p:spPr>
        <p:style>
          <a:lnRef idx="3">
            <a:schemeClr val="lt1"/>
          </a:lnRef>
          <a:fillRef idx="1">
            <a:schemeClr val="accent5"/>
          </a:fillRef>
          <a:effectRef idx="1">
            <a:schemeClr val="accent5"/>
          </a:effectRef>
          <a:fontRef idx="minor">
            <a:schemeClr val="lt1"/>
          </a:fontRef>
        </p:style>
        <p:txBody>
          <a:bodyPr rtlCol="0" anchor="t"/>
          <a:lstStyle/>
          <a:p>
            <a:pPr algn="ctr"/>
            <a:r>
              <a:rPr lang="el-GR" sz="1600" dirty="0" smtClean="0">
                <a:solidFill>
                  <a:srgbClr val="000000"/>
                </a:solidFill>
              </a:rPr>
              <a:t>Υπηρεσίες υγείας -φάρμακα</a:t>
            </a:r>
            <a:endParaRPr lang="en-US" sz="1600" dirty="0" smtClean="0">
              <a:solidFill>
                <a:srgbClr val="000000"/>
              </a:solidFill>
            </a:endParaRPr>
          </a:p>
        </p:txBody>
      </p:sp>
      <p:sp>
        <p:nvSpPr>
          <p:cNvPr id="4" name="Title 1"/>
          <p:cNvSpPr txBox="1">
            <a:spLocks/>
          </p:cNvSpPr>
          <p:nvPr/>
        </p:nvSpPr>
        <p:spPr>
          <a:xfrm>
            <a:off x="179512" y="231230"/>
            <a:ext cx="8856984" cy="821506"/>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l-GR" sz="3200" b="0" i="0" u="none" strike="noStrike" kern="0" cap="none" spc="0" normalizeH="0" baseline="0" noProof="0" smtClean="0">
                <a:ln>
                  <a:noFill/>
                </a:ln>
                <a:solidFill>
                  <a:schemeClr val="bg1"/>
                </a:solidFill>
                <a:effectLst/>
                <a:uLnTx/>
                <a:uFillTx/>
                <a:latin typeface="+mj-lt"/>
                <a:ea typeface="+mj-ea"/>
                <a:cs typeface="+mj-cs"/>
              </a:rPr>
              <a:t>Αξονας 1: Προτεραιότητες Έξυπνης Εξειδίκευσης</a:t>
            </a:r>
            <a:endParaRPr kumimoji="0" lang="en-US" sz="3200" b="0" i="0" u="none" strike="noStrike" kern="0" cap="none" spc="0" normalizeH="0" baseline="0" noProof="0" dirty="0">
              <a:ln>
                <a:noFill/>
              </a:ln>
              <a:solidFill>
                <a:schemeClr val="bg1"/>
              </a:solidFill>
              <a:effectLst/>
              <a:uLnTx/>
              <a:uFillTx/>
              <a:latin typeface="+mj-lt"/>
              <a:ea typeface="+mj-ea"/>
              <a:cs typeface="+mj-cs"/>
            </a:endParaRPr>
          </a:p>
        </p:txBody>
      </p:sp>
      <p:grpSp>
        <p:nvGrpSpPr>
          <p:cNvPr id="5" name="Group 11"/>
          <p:cNvGrpSpPr/>
          <p:nvPr/>
        </p:nvGrpSpPr>
        <p:grpSpPr>
          <a:xfrm>
            <a:off x="142844" y="1500174"/>
            <a:ext cx="8501122" cy="4572032"/>
            <a:chOff x="916001" y="1484784"/>
            <a:chExt cx="8501122" cy="4311975"/>
          </a:xfrm>
        </p:grpSpPr>
        <p:sp>
          <p:nvSpPr>
            <p:cNvPr id="6" name="Rounded Rectangle 5"/>
            <p:cNvSpPr/>
            <p:nvPr/>
          </p:nvSpPr>
          <p:spPr>
            <a:xfrm>
              <a:off x="6172585" y="1484784"/>
              <a:ext cx="1567767" cy="4311974"/>
            </a:xfrm>
            <a:prstGeom prst="roundRect">
              <a:avLst/>
            </a:prstGeom>
            <a:solidFill>
              <a:srgbClr val="FFC000"/>
            </a:solidFill>
          </p:spPr>
          <p:style>
            <a:lnRef idx="3">
              <a:schemeClr val="lt1"/>
            </a:lnRef>
            <a:fillRef idx="1">
              <a:schemeClr val="accent5"/>
            </a:fillRef>
            <a:effectRef idx="1">
              <a:schemeClr val="accent5"/>
            </a:effectRef>
            <a:fontRef idx="minor">
              <a:schemeClr val="lt1"/>
            </a:fontRef>
          </p:style>
          <p:txBody>
            <a:bodyPr rtlCol="0" anchor="t"/>
            <a:lstStyle/>
            <a:p>
              <a:pPr algn="ctr"/>
              <a:r>
                <a:rPr lang="el-GR" sz="1400" b="1" dirty="0" smtClean="0">
                  <a:solidFill>
                    <a:srgbClr val="000000"/>
                  </a:solidFill>
                </a:rPr>
                <a:t>Τεχνολογίες Πληροφορικής και Επικοινωνιών</a:t>
              </a:r>
              <a:endParaRPr lang="en-US" sz="1400" b="1" dirty="0">
                <a:solidFill>
                  <a:srgbClr val="000000"/>
                </a:solidFill>
              </a:endParaRPr>
            </a:p>
          </p:txBody>
        </p:sp>
        <p:sp>
          <p:nvSpPr>
            <p:cNvPr id="7" name="Rounded Rectangle 6"/>
            <p:cNvSpPr/>
            <p:nvPr/>
          </p:nvSpPr>
          <p:spPr>
            <a:xfrm>
              <a:off x="947357" y="1484784"/>
              <a:ext cx="1567767" cy="4311975"/>
            </a:xfrm>
            <a:prstGeom prst="roundRect">
              <a:avLst/>
            </a:prstGeom>
            <a:solidFill>
              <a:srgbClr val="FFC000"/>
            </a:solidFill>
          </p:spPr>
          <p:style>
            <a:lnRef idx="3">
              <a:schemeClr val="lt1"/>
            </a:lnRef>
            <a:fillRef idx="1">
              <a:schemeClr val="accent5"/>
            </a:fillRef>
            <a:effectRef idx="1">
              <a:schemeClr val="accent5"/>
            </a:effectRef>
            <a:fontRef idx="minor">
              <a:schemeClr val="lt1"/>
            </a:fontRef>
          </p:style>
          <p:txBody>
            <a:bodyPr rtlCol="0" anchor="t"/>
            <a:lstStyle/>
            <a:p>
              <a:pPr algn="ctr"/>
              <a:r>
                <a:rPr lang="el-GR" sz="1600" dirty="0" err="1" smtClean="0">
                  <a:solidFill>
                    <a:srgbClr val="000000"/>
                  </a:solidFill>
                </a:rPr>
                <a:t>Αγρο</a:t>
              </a:r>
              <a:r>
                <a:rPr lang="el-GR" sz="1600" dirty="0" smtClean="0">
                  <a:solidFill>
                    <a:srgbClr val="000000"/>
                  </a:solidFill>
                </a:rPr>
                <a:t>-διατροφή</a:t>
              </a:r>
              <a:endParaRPr lang="en-US" sz="1600" dirty="0">
                <a:solidFill>
                  <a:srgbClr val="000000"/>
                </a:solidFill>
              </a:endParaRPr>
            </a:p>
          </p:txBody>
        </p:sp>
        <p:sp>
          <p:nvSpPr>
            <p:cNvPr id="8" name="Rounded Rectangle 7"/>
            <p:cNvSpPr/>
            <p:nvPr/>
          </p:nvSpPr>
          <p:spPr>
            <a:xfrm>
              <a:off x="2680152" y="1484784"/>
              <a:ext cx="1567767" cy="4311975"/>
            </a:xfrm>
            <a:prstGeom prst="roundRect">
              <a:avLst/>
            </a:prstGeom>
            <a:solidFill>
              <a:srgbClr val="FFC000"/>
            </a:solidFill>
          </p:spPr>
          <p:style>
            <a:lnRef idx="3">
              <a:schemeClr val="lt1"/>
            </a:lnRef>
            <a:fillRef idx="1">
              <a:schemeClr val="accent5"/>
            </a:fillRef>
            <a:effectRef idx="1">
              <a:schemeClr val="accent5"/>
            </a:effectRef>
            <a:fontRef idx="minor">
              <a:schemeClr val="lt1"/>
            </a:fontRef>
          </p:style>
          <p:txBody>
            <a:bodyPr rtlCol="0" anchor="t"/>
            <a:lstStyle/>
            <a:p>
              <a:pPr algn="ctr"/>
              <a:r>
                <a:rPr lang="el-GR" sz="1600" dirty="0" smtClean="0">
                  <a:solidFill>
                    <a:srgbClr val="000000"/>
                  </a:solidFill>
                </a:rPr>
                <a:t>Ενέργεια</a:t>
              </a:r>
              <a:endParaRPr lang="en-US" sz="1600" dirty="0">
                <a:solidFill>
                  <a:srgbClr val="000000"/>
                </a:solidFill>
              </a:endParaRPr>
            </a:p>
          </p:txBody>
        </p:sp>
        <p:sp>
          <p:nvSpPr>
            <p:cNvPr id="9" name="Rounded Rectangle 8"/>
            <p:cNvSpPr/>
            <p:nvPr/>
          </p:nvSpPr>
          <p:spPr>
            <a:xfrm>
              <a:off x="4436051" y="1484785"/>
              <a:ext cx="1567767" cy="4311974"/>
            </a:xfrm>
            <a:prstGeom prst="roundRect">
              <a:avLst/>
            </a:prstGeom>
            <a:solidFill>
              <a:srgbClr val="FFC000"/>
            </a:solidFill>
          </p:spPr>
          <p:style>
            <a:lnRef idx="3">
              <a:schemeClr val="lt1"/>
            </a:lnRef>
            <a:fillRef idx="1">
              <a:schemeClr val="accent5"/>
            </a:fillRef>
            <a:effectRef idx="1">
              <a:schemeClr val="accent5"/>
            </a:effectRef>
            <a:fontRef idx="minor">
              <a:schemeClr val="lt1"/>
            </a:fontRef>
          </p:style>
          <p:txBody>
            <a:bodyPr rtlCol="0" anchor="t"/>
            <a:lstStyle/>
            <a:p>
              <a:pPr algn="ctr"/>
              <a:endParaRPr lang="en-US" sz="1600" dirty="0">
                <a:solidFill>
                  <a:srgbClr val="000000"/>
                </a:solidFill>
              </a:endParaRPr>
            </a:p>
          </p:txBody>
        </p:sp>
        <p:sp>
          <p:nvSpPr>
            <p:cNvPr id="10" name="Rounded Rectangle 9"/>
            <p:cNvSpPr/>
            <p:nvPr/>
          </p:nvSpPr>
          <p:spPr>
            <a:xfrm>
              <a:off x="916001" y="5123013"/>
              <a:ext cx="8429684" cy="630465"/>
            </a:xfrm>
            <a:prstGeom prst="roundRect">
              <a:avLst/>
            </a:prstGeom>
            <a:solidFill>
              <a:schemeClr val="accent5">
                <a:lumMod val="75000"/>
              </a:schemeClr>
            </a:solidFill>
          </p:spPr>
          <p:style>
            <a:lnRef idx="3">
              <a:schemeClr val="lt1"/>
            </a:lnRef>
            <a:fillRef idx="1">
              <a:schemeClr val="accent2"/>
            </a:fillRef>
            <a:effectRef idx="1">
              <a:schemeClr val="accent2"/>
            </a:effectRef>
            <a:fontRef idx="minor">
              <a:schemeClr val="lt1"/>
            </a:fontRef>
          </p:style>
          <p:txBody>
            <a:bodyPr rtlCol="0" anchor="ctr"/>
            <a:lstStyle/>
            <a:p>
              <a:pPr algn="ctr"/>
              <a:r>
                <a:rPr lang="el-GR" dirty="0" smtClean="0">
                  <a:solidFill>
                    <a:srgbClr val="000000"/>
                  </a:solidFill>
                </a:rPr>
                <a:t>ΤΠΕ , </a:t>
              </a:r>
              <a:r>
                <a:rPr lang="el-GR" dirty="0" err="1" smtClean="0">
                  <a:solidFill>
                    <a:srgbClr val="000000"/>
                  </a:solidFill>
                </a:rPr>
                <a:t>Νανο</a:t>
              </a:r>
              <a:r>
                <a:rPr lang="el-GR" dirty="0" smtClean="0">
                  <a:solidFill>
                    <a:srgbClr val="000000"/>
                  </a:solidFill>
                </a:rPr>
                <a:t>-τεχνολογία, Βιοτεχνολογία, </a:t>
              </a:r>
              <a:r>
                <a:rPr lang="el-GR" dirty="0" err="1" smtClean="0">
                  <a:solidFill>
                    <a:srgbClr val="000000"/>
                  </a:solidFill>
                </a:rPr>
                <a:t>Φωτονική</a:t>
              </a:r>
              <a:r>
                <a:rPr lang="el-GR" dirty="0" smtClean="0">
                  <a:solidFill>
                    <a:srgbClr val="000000"/>
                  </a:solidFill>
                </a:rPr>
                <a:t>, Προηγμένα Υλικά </a:t>
              </a:r>
              <a:endParaRPr lang="en-US" dirty="0">
                <a:solidFill>
                  <a:srgbClr val="000000"/>
                </a:solidFill>
              </a:endParaRPr>
            </a:p>
          </p:txBody>
        </p:sp>
        <p:sp>
          <p:nvSpPr>
            <p:cNvPr id="11" name="Rounded Rectangle 10"/>
            <p:cNvSpPr/>
            <p:nvPr/>
          </p:nvSpPr>
          <p:spPr>
            <a:xfrm>
              <a:off x="916001" y="4127990"/>
              <a:ext cx="8501122" cy="630465"/>
            </a:xfrm>
            <a:prstGeom prst="roundRect">
              <a:avLst/>
            </a:prstGeom>
            <a:solidFill>
              <a:srgbClr val="FF0000"/>
            </a:solidFill>
          </p:spPr>
          <p:style>
            <a:lnRef idx="3">
              <a:schemeClr val="lt1"/>
            </a:lnRef>
            <a:fillRef idx="1">
              <a:schemeClr val="accent6"/>
            </a:fillRef>
            <a:effectRef idx="1">
              <a:schemeClr val="accent6"/>
            </a:effectRef>
            <a:fontRef idx="minor">
              <a:schemeClr val="lt1"/>
            </a:fontRef>
          </p:style>
          <p:txBody>
            <a:bodyPr rtlCol="0" anchor="ctr"/>
            <a:lstStyle/>
            <a:p>
              <a:pPr algn="ctr"/>
              <a:r>
                <a:rPr lang="el-GR" dirty="0" smtClean="0">
                  <a:solidFill>
                    <a:srgbClr val="000000"/>
                  </a:solidFill>
                </a:rPr>
                <a:t>Μεταφορές και </a:t>
              </a:r>
              <a:r>
                <a:rPr lang="en-US" dirty="0" smtClean="0">
                  <a:solidFill>
                    <a:srgbClr val="000000"/>
                  </a:solidFill>
                </a:rPr>
                <a:t>logistics</a:t>
              </a:r>
              <a:endParaRPr lang="en-US" dirty="0">
                <a:solidFill>
                  <a:srgbClr val="000000"/>
                </a:solidFill>
              </a:endParaRPr>
            </a:p>
          </p:txBody>
        </p:sp>
        <p:sp>
          <p:nvSpPr>
            <p:cNvPr id="12" name="Rounded Rectangle 11"/>
            <p:cNvSpPr/>
            <p:nvPr/>
          </p:nvSpPr>
          <p:spPr>
            <a:xfrm>
              <a:off x="916001" y="3347425"/>
              <a:ext cx="8429684" cy="630465"/>
            </a:xfrm>
            <a:prstGeom prst="roundRect">
              <a:avLst/>
            </a:prstGeom>
            <a:solidFill>
              <a:srgbClr val="92D050"/>
            </a:solidFill>
          </p:spPr>
          <p:style>
            <a:lnRef idx="3">
              <a:schemeClr val="lt1"/>
            </a:lnRef>
            <a:fillRef idx="1">
              <a:schemeClr val="accent3"/>
            </a:fillRef>
            <a:effectRef idx="1">
              <a:schemeClr val="accent3"/>
            </a:effectRef>
            <a:fontRef idx="minor">
              <a:schemeClr val="lt1"/>
            </a:fontRef>
          </p:style>
          <p:txBody>
            <a:bodyPr rtlCol="0" anchor="ctr"/>
            <a:lstStyle/>
            <a:p>
              <a:pPr algn="ctr"/>
              <a:r>
                <a:rPr lang="el-GR" dirty="0" smtClean="0">
                  <a:solidFill>
                    <a:srgbClr val="000000"/>
                  </a:solidFill>
                </a:rPr>
                <a:t>Περιβάλλον και Βιώσιμη Ανάπτυξη+</a:t>
              </a:r>
              <a:r>
                <a:rPr lang="en-US" dirty="0" smtClean="0">
                  <a:solidFill>
                    <a:srgbClr val="000000"/>
                  </a:solidFill>
                </a:rPr>
                <a:t>Eco-innovation</a:t>
              </a:r>
            </a:p>
            <a:p>
              <a:pPr algn="ctr"/>
              <a:endParaRPr lang="en-US" dirty="0"/>
            </a:p>
          </p:txBody>
        </p:sp>
        <p:sp>
          <p:nvSpPr>
            <p:cNvPr id="13" name="Rounded Rectangle 12"/>
            <p:cNvSpPr/>
            <p:nvPr/>
          </p:nvSpPr>
          <p:spPr>
            <a:xfrm>
              <a:off x="916001" y="2492896"/>
              <a:ext cx="8501122" cy="662957"/>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l-GR" dirty="0" smtClean="0">
                  <a:solidFill>
                    <a:srgbClr val="000000"/>
                  </a:solidFill>
                </a:rPr>
                <a:t>Οικονομία και Τεχνολογίες που σχετίζονται με την Θάλασσα </a:t>
              </a:r>
              <a:endParaRPr lang="en-US" dirty="0">
                <a:solidFill>
                  <a:srgbClr val="000000"/>
                </a:solidFill>
              </a:endParaRPr>
            </a:p>
          </p:txBody>
        </p:sp>
      </p:grpSp>
      <p:sp>
        <p:nvSpPr>
          <p:cNvPr id="15" name="Rectangle 14"/>
          <p:cNvSpPr/>
          <p:nvPr/>
        </p:nvSpPr>
        <p:spPr>
          <a:xfrm>
            <a:off x="4000496" y="1571612"/>
            <a:ext cx="1252522" cy="369332"/>
          </a:xfrm>
          <a:prstGeom prst="rect">
            <a:avLst/>
          </a:prstGeom>
        </p:spPr>
        <p:txBody>
          <a:bodyPr wrap="none">
            <a:spAutoFit/>
          </a:bodyPr>
          <a:lstStyle/>
          <a:p>
            <a:pPr algn="ctr"/>
            <a:r>
              <a:rPr lang="el-GR" dirty="0" smtClean="0">
                <a:solidFill>
                  <a:srgbClr val="000000"/>
                </a:solidFill>
              </a:rPr>
              <a:t>Τουρισμός</a:t>
            </a:r>
            <a:endParaRPr lang="en-US" dirty="0">
              <a:solidFill>
                <a:srgbClr val="000000"/>
              </a:solidFill>
            </a:endParaRPr>
          </a:p>
        </p:txBody>
      </p:sp>
      <p:sp>
        <p:nvSpPr>
          <p:cNvPr id="18" name="Oval 17"/>
          <p:cNvSpPr/>
          <p:nvPr/>
        </p:nvSpPr>
        <p:spPr>
          <a:xfrm>
            <a:off x="2928926" y="4286256"/>
            <a:ext cx="3929090" cy="92869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12"/>
          <p:cNvSpPr/>
          <p:nvPr/>
        </p:nvSpPr>
        <p:spPr>
          <a:xfrm>
            <a:off x="4357686" y="1214422"/>
            <a:ext cx="936103" cy="5643578"/>
          </a:xfrm>
          <a:prstGeom prst="roundRect">
            <a:avLst/>
          </a:prstGeom>
          <a:solidFill>
            <a:srgbClr val="0070C0"/>
          </a:solidFill>
        </p:spPr>
        <p:style>
          <a:lnRef idx="3">
            <a:schemeClr val="lt1"/>
          </a:lnRef>
          <a:fillRef idx="1">
            <a:schemeClr val="accent5"/>
          </a:fillRef>
          <a:effectRef idx="1">
            <a:schemeClr val="accent5"/>
          </a:effectRef>
          <a:fontRef idx="minor">
            <a:schemeClr val="lt1"/>
          </a:fontRef>
        </p:style>
        <p:txBody>
          <a:bodyPr rtlCol="0" anchor="t"/>
          <a:lstStyle/>
          <a:p>
            <a:pPr algn="ctr"/>
            <a:r>
              <a:rPr lang="el-GR" sz="1200" b="1" dirty="0" smtClean="0">
                <a:solidFill>
                  <a:srgbClr val="000000"/>
                </a:solidFill>
              </a:rPr>
              <a:t>Ενέργεια</a:t>
            </a:r>
            <a:endParaRPr lang="en-US" sz="1200" b="1" dirty="0">
              <a:solidFill>
                <a:srgbClr val="000000"/>
              </a:solidFill>
            </a:endParaRPr>
          </a:p>
        </p:txBody>
      </p:sp>
      <p:sp>
        <p:nvSpPr>
          <p:cNvPr id="14" name="Rounded Rectangle 13"/>
          <p:cNvSpPr/>
          <p:nvPr/>
        </p:nvSpPr>
        <p:spPr>
          <a:xfrm>
            <a:off x="1043608" y="1214422"/>
            <a:ext cx="1015945" cy="5643578"/>
          </a:xfrm>
          <a:prstGeom prst="roundRect">
            <a:avLst/>
          </a:prstGeom>
        </p:spPr>
        <p:style>
          <a:lnRef idx="3">
            <a:schemeClr val="lt1"/>
          </a:lnRef>
          <a:fillRef idx="1">
            <a:schemeClr val="accent5"/>
          </a:fillRef>
          <a:effectRef idx="1">
            <a:schemeClr val="accent5"/>
          </a:effectRef>
          <a:fontRef idx="minor">
            <a:schemeClr val="lt1"/>
          </a:fontRef>
        </p:style>
        <p:txBody>
          <a:bodyPr rtlCol="0" anchor="t"/>
          <a:lstStyle/>
          <a:p>
            <a:pPr algn="ctr"/>
            <a:r>
              <a:rPr lang="el-GR" sz="1200" dirty="0" err="1" smtClean="0">
                <a:solidFill>
                  <a:srgbClr val="000000"/>
                </a:solidFill>
              </a:rPr>
              <a:t>Αγρο</a:t>
            </a:r>
            <a:r>
              <a:rPr lang="el-GR" sz="1200" dirty="0" smtClean="0">
                <a:solidFill>
                  <a:srgbClr val="000000"/>
                </a:solidFill>
              </a:rPr>
              <a:t>-διατροφή</a:t>
            </a:r>
            <a:endParaRPr lang="en-US" sz="1200" dirty="0">
              <a:solidFill>
                <a:srgbClr val="000000"/>
              </a:solidFill>
            </a:endParaRPr>
          </a:p>
        </p:txBody>
      </p:sp>
      <p:sp>
        <p:nvSpPr>
          <p:cNvPr id="16" name="Rounded Rectangle 15"/>
          <p:cNvSpPr/>
          <p:nvPr/>
        </p:nvSpPr>
        <p:spPr>
          <a:xfrm>
            <a:off x="3214678" y="1214422"/>
            <a:ext cx="936104" cy="5643578"/>
          </a:xfrm>
          <a:prstGeom prst="roundRect">
            <a:avLst/>
          </a:prstGeom>
        </p:spPr>
        <p:style>
          <a:lnRef idx="3">
            <a:schemeClr val="lt1"/>
          </a:lnRef>
          <a:fillRef idx="1">
            <a:schemeClr val="accent5"/>
          </a:fillRef>
          <a:effectRef idx="1">
            <a:schemeClr val="accent5"/>
          </a:effectRef>
          <a:fontRef idx="minor">
            <a:schemeClr val="lt1"/>
          </a:fontRef>
        </p:style>
        <p:txBody>
          <a:bodyPr rtlCol="0" anchor="t"/>
          <a:lstStyle/>
          <a:p>
            <a:pPr algn="ctr"/>
            <a:r>
              <a:rPr lang="el-GR" sz="1200" dirty="0" err="1" smtClean="0">
                <a:solidFill>
                  <a:srgbClr val="000000"/>
                </a:solidFill>
              </a:rPr>
              <a:t>Υπ/σίες</a:t>
            </a:r>
            <a:r>
              <a:rPr lang="el-GR" sz="1200" dirty="0" smtClean="0">
                <a:solidFill>
                  <a:srgbClr val="000000"/>
                </a:solidFill>
              </a:rPr>
              <a:t> υγείας </a:t>
            </a:r>
            <a:r>
              <a:rPr lang="el-GR" sz="1200" dirty="0" err="1" smtClean="0">
                <a:solidFill>
                  <a:srgbClr val="000000"/>
                </a:solidFill>
              </a:rPr>
              <a:t>–φάρ/κα</a:t>
            </a:r>
            <a:endParaRPr lang="en-US" sz="1200" dirty="0">
              <a:solidFill>
                <a:srgbClr val="000000"/>
              </a:solidFill>
            </a:endParaRPr>
          </a:p>
        </p:txBody>
      </p:sp>
      <p:sp>
        <p:nvSpPr>
          <p:cNvPr id="15" name="Rounded Rectangle 14"/>
          <p:cNvSpPr/>
          <p:nvPr/>
        </p:nvSpPr>
        <p:spPr>
          <a:xfrm>
            <a:off x="2123728" y="1214422"/>
            <a:ext cx="1008112" cy="5643578"/>
          </a:xfrm>
          <a:prstGeom prst="roundRect">
            <a:avLst/>
          </a:prstGeom>
          <a:solidFill>
            <a:srgbClr val="00B0F0"/>
          </a:solidFill>
        </p:spPr>
        <p:style>
          <a:lnRef idx="3">
            <a:schemeClr val="lt1"/>
          </a:lnRef>
          <a:fillRef idx="1">
            <a:schemeClr val="accent5"/>
          </a:fillRef>
          <a:effectRef idx="1">
            <a:schemeClr val="accent5"/>
          </a:effectRef>
          <a:fontRef idx="minor">
            <a:schemeClr val="lt1"/>
          </a:fontRef>
        </p:style>
        <p:txBody>
          <a:bodyPr rtlCol="0" anchor="t"/>
          <a:lstStyle/>
          <a:p>
            <a:pPr algn="ctr"/>
            <a:r>
              <a:rPr lang="el-GR" sz="1200" b="1" dirty="0" smtClean="0">
                <a:solidFill>
                  <a:srgbClr val="000000"/>
                </a:solidFill>
              </a:rPr>
              <a:t>Τουρισμός-πολιτισμός</a:t>
            </a:r>
            <a:endParaRPr lang="en-US" sz="1200" b="1" dirty="0">
              <a:solidFill>
                <a:srgbClr val="000000"/>
              </a:solidFill>
            </a:endParaRPr>
          </a:p>
        </p:txBody>
      </p:sp>
      <p:sp>
        <p:nvSpPr>
          <p:cNvPr id="25" name="Rounded Rectangle 24"/>
          <p:cNvSpPr/>
          <p:nvPr/>
        </p:nvSpPr>
        <p:spPr>
          <a:xfrm>
            <a:off x="5572132" y="1142984"/>
            <a:ext cx="864096" cy="5715016"/>
          </a:xfrm>
          <a:prstGeom prst="roundRect">
            <a:avLst/>
          </a:prstGeom>
        </p:spPr>
        <p:style>
          <a:lnRef idx="3">
            <a:schemeClr val="lt1"/>
          </a:lnRef>
          <a:fillRef idx="1">
            <a:schemeClr val="accent1"/>
          </a:fillRef>
          <a:effectRef idx="1">
            <a:schemeClr val="accent1"/>
          </a:effectRef>
          <a:fontRef idx="minor">
            <a:schemeClr val="lt1"/>
          </a:fontRef>
        </p:style>
        <p:txBody>
          <a:bodyPr rtlCol="0" anchor="t"/>
          <a:lstStyle/>
          <a:p>
            <a:pPr algn="ctr"/>
            <a:r>
              <a:rPr lang="el-GR" sz="1200" dirty="0" smtClean="0">
                <a:solidFill>
                  <a:srgbClr val="000000"/>
                </a:solidFill>
              </a:rPr>
              <a:t>Μπλε </a:t>
            </a:r>
            <a:r>
              <a:rPr lang="el-GR" sz="1200" dirty="0" err="1" smtClean="0">
                <a:solidFill>
                  <a:srgbClr val="000000"/>
                </a:solidFill>
              </a:rPr>
              <a:t>οικ/μία</a:t>
            </a:r>
            <a:r>
              <a:rPr lang="el-GR" sz="1200" dirty="0" smtClean="0">
                <a:solidFill>
                  <a:srgbClr val="000000"/>
                </a:solidFill>
              </a:rPr>
              <a:t> </a:t>
            </a:r>
            <a:endParaRPr lang="en-US" sz="1200" dirty="0">
              <a:solidFill>
                <a:srgbClr val="000000"/>
              </a:solidFill>
            </a:endParaRPr>
          </a:p>
        </p:txBody>
      </p:sp>
      <p:sp>
        <p:nvSpPr>
          <p:cNvPr id="20" name="Rounded Rectangle 19"/>
          <p:cNvSpPr/>
          <p:nvPr/>
        </p:nvSpPr>
        <p:spPr>
          <a:xfrm>
            <a:off x="6858016" y="1142984"/>
            <a:ext cx="944908" cy="5715016"/>
          </a:xfrm>
          <a:prstGeom prst="roundRect">
            <a:avLst/>
          </a:prstGeom>
          <a:solidFill>
            <a:srgbClr val="FFC000"/>
          </a:solidFill>
        </p:spPr>
        <p:style>
          <a:lnRef idx="3">
            <a:schemeClr val="lt1"/>
          </a:lnRef>
          <a:fillRef idx="1">
            <a:schemeClr val="accent6"/>
          </a:fillRef>
          <a:effectRef idx="1">
            <a:schemeClr val="accent6"/>
          </a:effectRef>
          <a:fontRef idx="minor">
            <a:schemeClr val="lt1"/>
          </a:fontRef>
        </p:style>
        <p:txBody>
          <a:bodyPr rtlCol="0" anchor="t"/>
          <a:lstStyle/>
          <a:p>
            <a:pPr algn="ctr"/>
            <a:r>
              <a:rPr lang="el-GR" sz="1200" dirty="0" err="1" smtClean="0">
                <a:solidFill>
                  <a:srgbClr val="000000"/>
                </a:solidFill>
              </a:rPr>
              <a:t>Μετ/ρές</a:t>
            </a:r>
            <a:r>
              <a:rPr lang="el-GR" sz="1200" dirty="0" smtClean="0">
                <a:solidFill>
                  <a:srgbClr val="000000"/>
                </a:solidFill>
              </a:rPr>
              <a:t> και </a:t>
            </a:r>
            <a:r>
              <a:rPr lang="en-US" sz="1200" dirty="0" smtClean="0">
                <a:solidFill>
                  <a:srgbClr val="000000"/>
                </a:solidFill>
              </a:rPr>
              <a:t>logistics</a:t>
            </a:r>
            <a:endParaRPr lang="en-US" sz="1200" dirty="0">
              <a:solidFill>
                <a:srgbClr val="000000"/>
              </a:solidFill>
            </a:endParaRPr>
          </a:p>
        </p:txBody>
      </p:sp>
      <p:sp>
        <p:nvSpPr>
          <p:cNvPr id="28" name="Rounded Rectangle 27"/>
          <p:cNvSpPr/>
          <p:nvPr/>
        </p:nvSpPr>
        <p:spPr>
          <a:xfrm>
            <a:off x="7858148" y="1214422"/>
            <a:ext cx="936105" cy="5643578"/>
          </a:xfrm>
          <a:prstGeom prst="roundRect">
            <a:avLst/>
          </a:prstGeom>
          <a:solidFill>
            <a:schemeClr val="accent1">
              <a:lumMod val="60000"/>
              <a:lumOff val="40000"/>
            </a:schemeClr>
          </a:solidFill>
        </p:spPr>
        <p:style>
          <a:lnRef idx="3">
            <a:schemeClr val="lt1"/>
          </a:lnRef>
          <a:fillRef idx="1">
            <a:schemeClr val="accent2"/>
          </a:fillRef>
          <a:effectRef idx="1">
            <a:schemeClr val="accent2"/>
          </a:effectRef>
          <a:fontRef idx="minor">
            <a:schemeClr val="lt1"/>
          </a:fontRef>
        </p:style>
        <p:txBody>
          <a:bodyPr rtlCol="0" anchor="t"/>
          <a:lstStyle/>
          <a:p>
            <a:pPr algn="ctr"/>
            <a:r>
              <a:rPr lang="el-GR" sz="1200" dirty="0" smtClean="0">
                <a:solidFill>
                  <a:srgbClr val="000000"/>
                </a:solidFill>
              </a:rPr>
              <a:t>ΤΠΕ και</a:t>
            </a:r>
            <a:r>
              <a:rPr lang="en-US" sz="1200" dirty="0" smtClean="0">
                <a:solidFill>
                  <a:srgbClr val="000000"/>
                </a:solidFill>
              </a:rPr>
              <a:t> </a:t>
            </a:r>
            <a:r>
              <a:rPr lang="el-GR" sz="1200" dirty="0" smtClean="0">
                <a:solidFill>
                  <a:srgbClr val="000000"/>
                </a:solidFill>
              </a:rPr>
              <a:t>άλλες </a:t>
            </a:r>
            <a:r>
              <a:rPr lang="en-US" sz="1200" dirty="0" smtClean="0">
                <a:solidFill>
                  <a:srgbClr val="000000"/>
                </a:solidFill>
              </a:rPr>
              <a:t>KET</a:t>
            </a:r>
            <a:r>
              <a:rPr lang="el-GR" sz="1200" dirty="0" smtClean="0">
                <a:solidFill>
                  <a:srgbClr val="000000"/>
                </a:solidFill>
              </a:rPr>
              <a:t> </a:t>
            </a:r>
            <a:endParaRPr lang="en-US" sz="1200" dirty="0">
              <a:solidFill>
                <a:srgbClr val="000000"/>
              </a:solidFill>
            </a:endParaRPr>
          </a:p>
        </p:txBody>
      </p:sp>
      <p:sp>
        <p:nvSpPr>
          <p:cNvPr id="2" name="Title 1"/>
          <p:cNvSpPr>
            <a:spLocks noGrp="1"/>
          </p:cNvSpPr>
          <p:nvPr>
            <p:ph type="title"/>
          </p:nvPr>
        </p:nvSpPr>
        <p:spPr>
          <a:xfrm>
            <a:off x="107504" y="116632"/>
            <a:ext cx="8928992" cy="576064"/>
          </a:xfrm>
        </p:spPr>
        <p:txBody>
          <a:bodyPr>
            <a:normAutofit fontScale="90000"/>
          </a:bodyPr>
          <a:lstStyle/>
          <a:p>
            <a:pPr algn="ctr"/>
            <a:r>
              <a:rPr lang="el-GR" dirty="0" smtClean="0"/>
              <a:t>Θεματικές Συνέργειες Έξυπνης εξειδίκευσης με </a:t>
            </a:r>
            <a:r>
              <a:rPr lang="en-US" dirty="0" smtClean="0"/>
              <a:t>Horizon</a:t>
            </a:r>
            <a:endParaRPr lang="en-US" dirty="0"/>
          </a:p>
        </p:txBody>
      </p:sp>
      <p:sp>
        <p:nvSpPr>
          <p:cNvPr id="29" name="Pentagon 28"/>
          <p:cNvSpPr/>
          <p:nvPr/>
        </p:nvSpPr>
        <p:spPr>
          <a:xfrm>
            <a:off x="107504" y="4005064"/>
            <a:ext cx="864096" cy="1872208"/>
          </a:xfrm>
          <a:prstGeom prst="homePlate">
            <a:avLst/>
          </a:prstGeom>
        </p:spPr>
        <p:style>
          <a:lnRef idx="3">
            <a:schemeClr val="lt1"/>
          </a:lnRef>
          <a:fillRef idx="1">
            <a:schemeClr val="accent1"/>
          </a:fillRef>
          <a:effectRef idx="1">
            <a:schemeClr val="accent1"/>
          </a:effectRef>
          <a:fontRef idx="minor">
            <a:schemeClr val="lt1"/>
          </a:fontRef>
        </p:style>
        <p:txBody>
          <a:bodyPr vert="vert270" rtlCol="0" anchor="ctr"/>
          <a:lstStyle/>
          <a:p>
            <a:pPr algn="ctr"/>
            <a:r>
              <a:rPr lang="en-US" sz="1200" b="1" dirty="0" smtClean="0"/>
              <a:t>Horizon</a:t>
            </a:r>
          </a:p>
          <a:p>
            <a:pPr algn="ctr"/>
            <a:r>
              <a:rPr lang="en-US" sz="1200" dirty="0" smtClean="0"/>
              <a:t>Industrial </a:t>
            </a:r>
          </a:p>
          <a:p>
            <a:pPr algn="ctr"/>
            <a:r>
              <a:rPr lang="en-US" sz="1200" dirty="0" smtClean="0"/>
              <a:t>leadership</a:t>
            </a:r>
            <a:endParaRPr lang="en-US" sz="1200" dirty="0"/>
          </a:p>
        </p:txBody>
      </p:sp>
      <p:sp>
        <p:nvSpPr>
          <p:cNvPr id="30" name="Rounded Rectangle 29"/>
          <p:cNvSpPr/>
          <p:nvPr/>
        </p:nvSpPr>
        <p:spPr>
          <a:xfrm>
            <a:off x="971600" y="3933056"/>
            <a:ext cx="7992888" cy="1944216"/>
          </a:xfrm>
          <a:prstGeom prst="roundRect">
            <a:avLst>
              <a:gd name="adj" fmla="val 9738"/>
            </a:avLst>
          </a:prstGeom>
          <a:solidFill>
            <a:schemeClr val="accent1">
              <a:alpha val="3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ounded Rectangle 30"/>
          <p:cNvSpPr/>
          <p:nvPr/>
        </p:nvSpPr>
        <p:spPr>
          <a:xfrm>
            <a:off x="1043608" y="4005064"/>
            <a:ext cx="7920880" cy="504056"/>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sz="1200" dirty="0" smtClean="0"/>
              <a:t>Leadership in enabling and industrial technologies</a:t>
            </a:r>
            <a:endParaRPr lang="el-GR" sz="1200" dirty="0" smtClean="0"/>
          </a:p>
        </p:txBody>
      </p:sp>
      <p:sp>
        <p:nvSpPr>
          <p:cNvPr id="32" name="Rounded Rectangle 31"/>
          <p:cNvSpPr/>
          <p:nvPr/>
        </p:nvSpPr>
        <p:spPr>
          <a:xfrm>
            <a:off x="1043608" y="4653136"/>
            <a:ext cx="7920880" cy="504056"/>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sz="1200" dirty="0" smtClean="0"/>
              <a:t> Innovation in SMEs</a:t>
            </a:r>
            <a:endParaRPr lang="el-GR" sz="1200" dirty="0" smtClean="0"/>
          </a:p>
        </p:txBody>
      </p:sp>
      <p:sp>
        <p:nvSpPr>
          <p:cNvPr id="33" name="Rounded Rectangle 32"/>
          <p:cNvSpPr/>
          <p:nvPr/>
        </p:nvSpPr>
        <p:spPr>
          <a:xfrm>
            <a:off x="1043608" y="5301208"/>
            <a:ext cx="7920880" cy="504056"/>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sz="1200" dirty="0" smtClean="0"/>
              <a:t>Access to risk finance</a:t>
            </a:r>
            <a:endParaRPr lang="el-GR" sz="1200" dirty="0" smtClean="0"/>
          </a:p>
        </p:txBody>
      </p:sp>
      <p:sp>
        <p:nvSpPr>
          <p:cNvPr id="36" name="Pentagon 35"/>
          <p:cNvSpPr/>
          <p:nvPr/>
        </p:nvSpPr>
        <p:spPr>
          <a:xfrm>
            <a:off x="107504" y="5877272"/>
            <a:ext cx="864096" cy="969516"/>
          </a:xfrm>
          <a:prstGeom prst="homePlate">
            <a:avLst/>
          </a:prstGeom>
        </p:spPr>
        <p:style>
          <a:lnRef idx="3">
            <a:schemeClr val="lt1"/>
          </a:lnRef>
          <a:fillRef idx="1">
            <a:schemeClr val="accent1"/>
          </a:fillRef>
          <a:effectRef idx="1">
            <a:schemeClr val="accent1"/>
          </a:effectRef>
          <a:fontRef idx="minor">
            <a:schemeClr val="lt1"/>
          </a:fontRef>
        </p:style>
        <p:txBody>
          <a:bodyPr vert="vert270" rtlCol="0" anchor="ctr"/>
          <a:lstStyle/>
          <a:p>
            <a:pPr algn="ctr"/>
            <a:r>
              <a:rPr lang="en-US" sz="1200" b="1" dirty="0" smtClean="0"/>
              <a:t>Horizon</a:t>
            </a:r>
          </a:p>
          <a:p>
            <a:pPr algn="ctr"/>
            <a:r>
              <a:rPr lang="en-US" sz="1100" dirty="0"/>
              <a:t>E</a:t>
            </a:r>
            <a:r>
              <a:rPr lang="en-US" sz="1100" dirty="0" smtClean="0"/>
              <a:t>xcellence in science</a:t>
            </a:r>
            <a:endParaRPr lang="en-US" sz="1100" dirty="0"/>
          </a:p>
        </p:txBody>
      </p:sp>
      <p:sp>
        <p:nvSpPr>
          <p:cNvPr id="37" name="Rounded Rectangle 36"/>
          <p:cNvSpPr/>
          <p:nvPr/>
        </p:nvSpPr>
        <p:spPr>
          <a:xfrm>
            <a:off x="1043608" y="6021288"/>
            <a:ext cx="7920880" cy="836712"/>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l-GR" sz="1200" dirty="0" smtClean="0"/>
              <a:t>ΕΡΕΥΝΗΤΙΚΕΣ ΥΠΟΔΟΜΕΣ </a:t>
            </a:r>
            <a:r>
              <a:rPr lang="en-US" sz="1200" dirty="0" smtClean="0"/>
              <a:t>ESFRI</a:t>
            </a:r>
            <a:endParaRPr lang="el-GR" sz="1200" dirty="0" smtClean="0"/>
          </a:p>
        </p:txBody>
      </p:sp>
      <p:sp>
        <p:nvSpPr>
          <p:cNvPr id="24" name="Rounded Rectangle 23"/>
          <p:cNvSpPr/>
          <p:nvPr/>
        </p:nvSpPr>
        <p:spPr>
          <a:xfrm>
            <a:off x="1142976" y="2000240"/>
            <a:ext cx="7128792" cy="1801910"/>
          </a:xfrm>
          <a:prstGeom prst="roundRect">
            <a:avLst>
              <a:gd name="adj" fmla="val 9738"/>
            </a:avLst>
          </a:prstGeom>
          <a:solidFill>
            <a:schemeClr val="accent1">
              <a:alpha val="3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p:cNvSpPr/>
          <p:nvPr/>
        </p:nvSpPr>
        <p:spPr>
          <a:xfrm>
            <a:off x="1043608" y="1844824"/>
            <a:ext cx="1008112" cy="1944216"/>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l-GR" sz="1200" dirty="0" smtClean="0"/>
              <a:t>Ασφάλεια </a:t>
            </a:r>
            <a:r>
              <a:rPr lang="el-GR" sz="1200" dirty="0" err="1" smtClean="0"/>
              <a:t>τροφ</a:t>
            </a:r>
            <a:r>
              <a:rPr lang="en-US" sz="1200" dirty="0"/>
              <a:t>.</a:t>
            </a:r>
            <a:r>
              <a:rPr lang="el-GR" sz="1200" dirty="0" smtClean="0"/>
              <a:t>, βιώσιμη γεωργία,</a:t>
            </a:r>
          </a:p>
          <a:p>
            <a:pPr algn="ctr"/>
            <a:r>
              <a:rPr lang="el-GR" sz="1200" dirty="0" smtClean="0"/>
              <a:t>βιο-</a:t>
            </a:r>
            <a:r>
              <a:rPr lang="el-GR" sz="1200" dirty="0" err="1" smtClean="0"/>
              <a:t>οικ</a:t>
            </a:r>
            <a:r>
              <a:rPr lang="en-US" sz="1200" dirty="0" smtClean="0"/>
              <a:t>/</a:t>
            </a:r>
            <a:r>
              <a:rPr lang="el-GR" sz="1200" dirty="0" smtClean="0"/>
              <a:t>μία</a:t>
            </a:r>
          </a:p>
        </p:txBody>
      </p:sp>
      <p:sp>
        <p:nvSpPr>
          <p:cNvPr id="21" name="Rounded Rectangle 20"/>
          <p:cNvSpPr/>
          <p:nvPr/>
        </p:nvSpPr>
        <p:spPr>
          <a:xfrm>
            <a:off x="4283968" y="1844824"/>
            <a:ext cx="2592288" cy="432048"/>
          </a:xfrm>
          <a:prstGeom prst="roundRect">
            <a:avLst/>
          </a:prstGeom>
          <a:solidFill>
            <a:srgbClr val="6699FF"/>
          </a:solidFill>
        </p:spPr>
        <p:style>
          <a:lnRef idx="3">
            <a:schemeClr val="lt1"/>
          </a:lnRef>
          <a:fillRef idx="1">
            <a:schemeClr val="accent1"/>
          </a:fillRef>
          <a:effectRef idx="1">
            <a:schemeClr val="accent1"/>
          </a:effectRef>
          <a:fontRef idx="minor">
            <a:schemeClr val="lt1"/>
          </a:fontRef>
        </p:style>
        <p:txBody>
          <a:bodyPr rtlCol="0" anchor="ctr"/>
          <a:lstStyle/>
          <a:p>
            <a:pPr algn="ctr"/>
            <a:r>
              <a:rPr lang="el-GR" sz="1200" dirty="0" smtClean="0"/>
              <a:t>Ασφαλής, καθαρή και αποδοτική ενέργεια</a:t>
            </a:r>
          </a:p>
        </p:txBody>
      </p:sp>
      <p:sp>
        <p:nvSpPr>
          <p:cNvPr id="22" name="Rounded Rectangle 21"/>
          <p:cNvSpPr/>
          <p:nvPr/>
        </p:nvSpPr>
        <p:spPr>
          <a:xfrm>
            <a:off x="3275856" y="1844824"/>
            <a:ext cx="792088" cy="2016224"/>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l-GR" sz="1200" dirty="0" smtClean="0"/>
              <a:t>Υγεία</a:t>
            </a:r>
          </a:p>
        </p:txBody>
      </p:sp>
      <p:sp>
        <p:nvSpPr>
          <p:cNvPr id="23" name="Pentagon 22"/>
          <p:cNvSpPr/>
          <p:nvPr/>
        </p:nvSpPr>
        <p:spPr>
          <a:xfrm>
            <a:off x="159544" y="1844824"/>
            <a:ext cx="864096" cy="1872208"/>
          </a:xfrm>
          <a:prstGeom prst="homePlate">
            <a:avLst/>
          </a:prstGeom>
        </p:spPr>
        <p:style>
          <a:lnRef idx="3">
            <a:schemeClr val="lt1"/>
          </a:lnRef>
          <a:fillRef idx="1">
            <a:schemeClr val="accent1"/>
          </a:fillRef>
          <a:effectRef idx="1">
            <a:schemeClr val="accent1"/>
          </a:effectRef>
          <a:fontRef idx="minor">
            <a:schemeClr val="lt1"/>
          </a:fontRef>
        </p:style>
        <p:txBody>
          <a:bodyPr vert="vert270" rtlCol="0" anchor="ctr"/>
          <a:lstStyle/>
          <a:p>
            <a:pPr algn="ctr"/>
            <a:r>
              <a:rPr lang="en-US" sz="1200" b="1" dirty="0" smtClean="0"/>
              <a:t>Horizon</a:t>
            </a:r>
          </a:p>
          <a:p>
            <a:pPr algn="ctr"/>
            <a:r>
              <a:rPr lang="en-US" sz="1200" dirty="0" smtClean="0"/>
              <a:t>Societal </a:t>
            </a:r>
          </a:p>
          <a:p>
            <a:pPr algn="ctr"/>
            <a:r>
              <a:rPr lang="en-US" sz="1200" dirty="0" smtClean="0"/>
              <a:t>challenges</a:t>
            </a:r>
            <a:endParaRPr lang="en-US" sz="1200" dirty="0"/>
          </a:p>
        </p:txBody>
      </p:sp>
      <p:sp>
        <p:nvSpPr>
          <p:cNvPr id="26" name="Rounded Rectangle 25"/>
          <p:cNvSpPr/>
          <p:nvPr/>
        </p:nvSpPr>
        <p:spPr>
          <a:xfrm>
            <a:off x="7020272" y="1844824"/>
            <a:ext cx="1008112" cy="2016224"/>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l-GR" sz="1100" dirty="0" smtClean="0"/>
              <a:t>Έξυπνες, πράσινες και ολοκληρωμένες </a:t>
            </a:r>
          </a:p>
          <a:p>
            <a:pPr algn="ctr"/>
            <a:r>
              <a:rPr lang="el-GR" sz="1100" dirty="0" smtClean="0"/>
              <a:t>μεταφορές</a:t>
            </a:r>
          </a:p>
        </p:txBody>
      </p:sp>
      <p:sp>
        <p:nvSpPr>
          <p:cNvPr id="27" name="Rounded Rectangle 26"/>
          <p:cNvSpPr/>
          <p:nvPr/>
        </p:nvSpPr>
        <p:spPr>
          <a:xfrm>
            <a:off x="5148064" y="2348880"/>
            <a:ext cx="1728192" cy="648072"/>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l-GR" sz="1200" dirty="0" smtClean="0"/>
              <a:t>Αποδοτικότητα πόρων και πρώτων υλών</a:t>
            </a:r>
          </a:p>
        </p:txBody>
      </p:sp>
      <p:sp>
        <p:nvSpPr>
          <p:cNvPr id="38" name="Rounded Rectangle 37"/>
          <p:cNvSpPr/>
          <p:nvPr/>
        </p:nvSpPr>
        <p:spPr>
          <a:xfrm>
            <a:off x="6012160" y="3068960"/>
            <a:ext cx="864096" cy="648072"/>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l-GR" sz="1100" dirty="0" err="1" smtClean="0"/>
              <a:t>Θαλ/σια</a:t>
            </a:r>
            <a:r>
              <a:rPr lang="el-GR" sz="1100" dirty="0" smtClean="0"/>
              <a:t> έρευνα</a:t>
            </a:r>
          </a:p>
        </p:txBody>
      </p:sp>
      <p:sp>
        <p:nvSpPr>
          <p:cNvPr id="34" name="Oval 33"/>
          <p:cNvSpPr/>
          <p:nvPr/>
        </p:nvSpPr>
        <p:spPr>
          <a:xfrm>
            <a:off x="6572264" y="928670"/>
            <a:ext cx="1714512" cy="171451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xmlns="" val="3749185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2800" dirty="0" smtClean="0"/>
              <a:t>Άξονας 2: Κοινωνικές Προκλήσεις-Σύνδεση με άλλους Θεματικούς Στόχους της ΕΥΡΩΠΗΣ 2020</a:t>
            </a:r>
            <a:endParaRPr lang="el-GR" sz="2800" dirty="0"/>
          </a:p>
        </p:txBody>
      </p:sp>
      <p:sp>
        <p:nvSpPr>
          <p:cNvPr id="3" name="Rounded Rectangle 2"/>
          <p:cNvSpPr/>
          <p:nvPr/>
        </p:nvSpPr>
        <p:spPr>
          <a:xfrm>
            <a:off x="1000100" y="1500174"/>
            <a:ext cx="4500594" cy="5040560"/>
          </a:xfrm>
          <a:prstGeom prst="roundRect">
            <a:avLst/>
          </a:prstGeom>
          <a:solidFill>
            <a:srgbClr val="92D050"/>
          </a:solidFill>
        </p:spPr>
        <p:style>
          <a:lnRef idx="3">
            <a:schemeClr val="lt1"/>
          </a:lnRef>
          <a:fillRef idx="1">
            <a:schemeClr val="accent5"/>
          </a:fillRef>
          <a:effectRef idx="1">
            <a:schemeClr val="accent5"/>
          </a:effectRef>
          <a:fontRef idx="minor">
            <a:schemeClr val="lt1"/>
          </a:fontRef>
        </p:style>
        <p:txBody>
          <a:bodyPr rtlCol="0" anchor="t"/>
          <a:lstStyle/>
          <a:p>
            <a:pPr algn="ctr"/>
            <a:r>
              <a:rPr lang="el-GR" sz="1600" dirty="0" smtClean="0"/>
              <a:t>Άξονας 2: Κοινωνικές προκλήσεις</a:t>
            </a:r>
          </a:p>
          <a:p>
            <a:pPr lvl="0" algn="ctr"/>
            <a:r>
              <a:rPr lang="el-GR" sz="1600" b="1" dirty="0" smtClean="0">
                <a:solidFill>
                  <a:schemeClr val="tx1">
                    <a:lumMod val="75000"/>
                  </a:schemeClr>
                </a:solidFill>
              </a:rPr>
              <a:t>Αξιοποίηση των δημόσιων προμηθειών ως μοχλό ενίσχυσης της ζήτησης καινοτομίας </a:t>
            </a:r>
          </a:p>
          <a:p>
            <a:pPr algn="ctr"/>
            <a:endParaRPr lang="en-US" sz="1600" dirty="0"/>
          </a:p>
        </p:txBody>
      </p:sp>
      <p:sp>
        <p:nvSpPr>
          <p:cNvPr id="4" name="Rounded Rectangle 3"/>
          <p:cNvSpPr/>
          <p:nvPr/>
        </p:nvSpPr>
        <p:spPr>
          <a:xfrm>
            <a:off x="1500166" y="2714620"/>
            <a:ext cx="3357586" cy="3143272"/>
          </a:xfrm>
          <a:prstGeom prst="roundRect">
            <a:avLst>
              <a:gd name="adj" fmla="val 11993"/>
            </a:avLst>
          </a:prstGeom>
          <a:solidFill>
            <a:srgbClr val="FF0000">
              <a:alpha val="3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ed Rectangle 4"/>
          <p:cNvSpPr/>
          <p:nvPr/>
        </p:nvSpPr>
        <p:spPr>
          <a:xfrm>
            <a:off x="2143108" y="3000372"/>
            <a:ext cx="2143140" cy="642942"/>
          </a:xfrm>
          <a:prstGeom prst="roundRect">
            <a:avLst/>
          </a:prstGeom>
          <a:solidFill>
            <a:srgbClr val="7030A0"/>
          </a:solidFill>
        </p:spPr>
        <p:style>
          <a:lnRef idx="3">
            <a:schemeClr val="lt1"/>
          </a:lnRef>
          <a:fillRef idx="1">
            <a:schemeClr val="accent1"/>
          </a:fillRef>
          <a:effectRef idx="1">
            <a:schemeClr val="accent1"/>
          </a:effectRef>
          <a:fontRef idx="minor">
            <a:schemeClr val="lt1"/>
          </a:fontRef>
        </p:style>
        <p:txBody>
          <a:bodyPr rtlCol="0" anchor="ctr"/>
          <a:lstStyle/>
          <a:p>
            <a:pPr algn="ctr"/>
            <a:r>
              <a:rPr lang="el-GR" sz="1200" dirty="0" smtClean="0"/>
              <a:t>Δημογραφικές αλλαγές και ποιότητα ζωής (</a:t>
            </a:r>
            <a:r>
              <a:rPr lang="el-GR" sz="1200" dirty="0" err="1" smtClean="0"/>
              <a:t>Υγεια</a:t>
            </a:r>
            <a:r>
              <a:rPr lang="el-GR" sz="1200" dirty="0" smtClean="0"/>
              <a:t>, Περιβάλλον)</a:t>
            </a:r>
          </a:p>
        </p:txBody>
      </p:sp>
      <p:sp>
        <p:nvSpPr>
          <p:cNvPr id="6" name="Rounded Rectangle 5"/>
          <p:cNvSpPr/>
          <p:nvPr/>
        </p:nvSpPr>
        <p:spPr>
          <a:xfrm>
            <a:off x="2214546" y="3929066"/>
            <a:ext cx="2000264" cy="571504"/>
          </a:xfrm>
          <a:prstGeom prst="roundRect">
            <a:avLst/>
          </a:prstGeom>
          <a:solidFill>
            <a:srgbClr val="7030A0"/>
          </a:solidFill>
        </p:spPr>
        <p:style>
          <a:lnRef idx="3">
            <a:schemeClr val="lt1"/>
          </a:lnRef>
          <a:fillRef idx="1">
            <a:schemeClr val="accent1"/>
          </a:fillRef>
          <a:effectRef idx="1">
            <a:schemeClr val="accent1"/>
          </a:effectRef>
          <a:fontRef idx="minor">
            <a:schemeClr val="lt1"/>
          </a:fontRef>
        </p:style>
        <p:txBody>
          <a:bodyPr rtlCol="0" anchor="ctr"/>
          <a:lstStyle/>
          <a:p>
            <a:pPr algn="ctr"/>
            <a:r>
              <a:rPr lang="el-GR" sz="1200" dirty="0" smtClean="0"/>
              <a:t>Ασφαλής  κοινωνία χωρίς αποκλεισμούς (Ασφάλεια, Μεταφορές)</a:t>
            </a:r>
          </a:p>
        </p:txBody>
      </p:sp>
      <p:sp>
        <p:nvSpPr>
          <p:cNvPr id="7" name="Rounded Rectangle 6"/>
          <p:cNvSpPr/>
          <p:nvPr/>
        </p:nvSpPr>
        <p:spPr>
          <a:xfrm>
            <a:off x="2143108" y="4857760"/>
            <a:ext cx="2071702" cy="642942"/>
          </a:xfrm>
          <a:prstGeom prst="roundRect">
            <a:avLst/>
          </a:prstGeom>
          <a:solidFill>
            <a:srgbClr val="7030A0"/>
          </a:solidFill>
        </p:spPr>
        <p:style>
          <a:lnRef idx="3">
            <a:schemeClr val="lt1"/>
          </a:lnRef>
          <a:fillRef idx="1">
            <a:schemeClr val="accent1"/>
          </a:fillRef>
          <a:effectRef idx="1">
            <a:schemeClr val="accent1"/>
          </a:effectRef>
          <a:fontRef idx="minor">
            <a:schemeClr val="lt1"/>
          </a:fontRef>
        </p:style>
        <p:txBody>
          <a:bodyPr rtlCol="0" anchor="ctr"/>
          <a:lstStyle/>
          <a:p>
            <a:pPr algn="ctr"/>
            <a:r>
              <a:rPr lang="el-GR" sz="1200" dirty="0" smtClean="0"/>
              <a:t>Ποιότητα στην παροχή Δημοσίων Υπηρεσιών</a:t>
            </a:r>
          </a:p>
        </p:txBody>
      </p:sp>
      <p:sp>
        <p:nvSpPr>
          <p:cNvPr id="9" name="TextBox 8"/>
          <p:cNvSpPr txBox="1"/>
          <p:nvPr/>
        </p:nvSpPr>
        <p:spPr>
          <a:xfrm>
            <a:off x="7143768" y="2143116"/>
            <a:ext cx="1571636" cy="369332"/>
          </a:xfrm>
          <a:prstGeom prst="rect">
            <a:avLst/>
          </a:prstGeom>
          <a:noFill/>
        </p:spPr>
        <p:txBody>
          <a:bodyPr wrap="square" rtlCol="0">
            <a:spAutoFit/>
          </a:bodyPr>
          <a:lstStyle/>
          <a:p>
            <a:endParaRPr lang="el-GR" dirty="0"/>
          </a:p>
        </p:txBody>
      </p:sp>
      <p:sp>
        <p:nvSpPr>
          <p:cNvPr id="10" name="TextBox 9"/>
          <p:cNvSpPr txBox="1"/>
          <p:nvPr/>
        </p:nvSpPr>
        <p:spPr>
          <a:xfrm>
            <a:off x="6215074" y="2000240"/>
            <a:ext cx="2500330" cy="4708981"/>
          </a:xfrm>
          <a:prstGeom prst="rect">
            <a:avLst/>
          </a:prstGeom>
          <a:noFill/>
        </p:spPr>
        <p:txBody>
          <a:bodyPr wrap="square" rtlCol="0">
            <a:spAutoFit/>
          </a:bodyPr>
          <a:lstStyle/>
          <a:p>
            <a:r>
              <a:rPr lang="el-GR" sz="1400" dirty="0" smtClean="0"/>
              <a:t>ΘΣ4. </a:t>
            </a:r>
            <a:r>
              <a:rPr lang="el-GR" sz="1100" dirty="0" smtClean="0"/>
              <a:t>Ενίσχυση της μετάβασης προς την οικονομία χαμηλών εκπομπών ρύπων σε όλους τους τομείς. </a:t>
            </a:r>
          </a:p>
          <a:p>
            <a:r>
              <a:rPr lang="el-GR" sz="1100" dirty="0" smtClean="0"/>
              <a:t>ΘΣ5. Προώθηση της προσαρμογής στις κλιματικές αλλαγές, της πρόληψης και της διαχείρισης του κινδύνου. </a:t>
            </a:r>
          </a:p>
          <a:p>
            <a:r>
              <a:rPr lang="el-GR" sz="1100" dirty="0" smtClean="0"/>
              <a:t>Θ6. Προστασία του περιβάλλοντος και προώθηση της αποδοτικότητας των πόρων.</a:t>
            </a:r>
          </a:p>
          <a:p>
            <a:r>
              <a:rPr lang="el-GR" sz="1100" dirty="0" smtClean="0"/>
              <a:t>Θ7. Προώθηση των βιώσιμων μεταφορών και απομάκρυνση των σημείων συμφόρησης σε σημαντικά δίκτυα υποδομών.</a:t>
            </a:r>
          </a:p>
          <a:p>
            <a:r>
              <a:rPr lang="el-GR" sz="1100" dirty="0" smtClean="0"/>
              <a:t>ΘΣ8. Προώθηση της απασχόλησης και υποστήριξη της κινητικότητας των εργαζομένων. </a:t>
            </a:r>
          </a:p>
          <a:p>
            <a:r>
              <a:rPr lang="el-GR" sz="1100" dirty="0" smtClean="0"/>
              <a:t>ΘΣ9. Προώθηση της κοινωνικής ένταξης και της καταπολέμησης της φτώχειας. </a:t>
            </a:r>
          </a:p>
          <a:p>
            <a:r>
              <a:rPr lang="el-GR" sz="1100" dirty="0" smtClean="0"/>
              <a:t>ΘΣ10. Επένδυση στην εκπαίδευση, τις δεξιότητες και στη δια βίου μάθηση. </a:t>
            </a:r>
          </a:p>
          <a:p>
            <a:r>
              <a:rPr lang="el-GR" sz="1100" dirty="0" smtClean="0"/>
              <a:t>ΘΣ11. Βελτίωση της θεσμικής επάρκειας και της αποτελεσματικής δημόσιας διοίκησης.</a:t>
            </a:r>
          </a:p>
        </p:txBody>
      </p:sp>
      <p:cxnSp>
        <p:nvCxnSpPr>
          <p:cNvPr id="14" name="Straight Arrow Connector 13"/>
          <p:cNvCxnSpPr>
            <a:stCxn id="5" idx="3"/>
          </p:cNvCxnSpPr>
          <p:nvPr/>
        </p:nvCxnSpPr>
        <p:spPr>
          <a:xfrm flipV="1">
            <a:off x="4286248" y="2714620"/>
            <a:ext cx="1928826" cy="60722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4071934" y="3714752"/>
            <a:ext cx="2071702"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7" idx="3"/>
          </p:cNvCxnSpPr>
          <p:nvPr/>
        </p:nvCxnSpPr>
        <p:spPr>
          <a:xfrm flipV="1">
            <a:off x="4214810" y="5143512"/>
            <a:ext cx="1928826" cy="357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6572264" y="1500174"/>
            <a:ext cx="1643074" cy="369332"/>
          </a:xfrm>
          <a:prstGeom prst="rect">
            <a:avLst/>
          </a:prstGeom>
          <a:noFill/>
        </p:spPr>
        <p:txBody>
          <a:bodyPr wrap="square" rtlCol="0">
            <a:spAutoFit/>
          </a:bodyPr>
          <a:lstStyle/>
          <a:p>
            <a:r>
              <a:rPr lang="el-GR" i="1" dirty="0" smtClean="0"/>
              <a:t>Ενδεικτικά:</a:t>
            </a:r>
            <a:endParaRPr lang="el-GR" i="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2800" b="1" dirty="0" smtClean="0"/>
              <a:t>Άξονας 3 – Αριστεία στην έρευνα και στην εκπαίδευση</a:t>
            </a:r>
            <a:r>
              <a:rPr lang="en-US" b="1" dirty="0" smtClean="0"/>
              <a:t/>
            </a:r>
            <a:br>
              <a:rPr lang="en-US" b="1" dirty="0" smtClean="0"/>
            </a:br>
            <a:endParaRPr lang="el-GR" dirty="0"/>
          </a:p>
        </p:txBody>
      </p:sp>
      <p:sp>
        <p:nvSpPr>
          <p:cNvPr id="4" name="Slide Number Placeholder 3"/>
          <p:cNvSpPr>
            <a:spLocks noGrp="1"/>
          </p:cNvSpPr>
          <p:nvPr>
            <p:ph type="sldNum" sz="quarter" idx="12"/>
          </p:nvPr>
        </p:nvSpPr>
        <p:spPr/>
        <p:txBody>
          <a:bodyPr/>
          <a:lstStyle/>
          <a:p>
            <a:fld id="{69E29E33-B620-47F9-BB04-8846C2A5AFCC}" type="slidenum">
              <a:rPr kumimoji="0" lang="en-US" smtClean="0"/>
              <a:pPr/>
              <a:t>9</a:t>
            </a:fld>
            <a:endParaRPr kumimoji="0" lang="en-US"/>
          </a:p>
        </p:txBody>
      </p:sp>
      <p:graphicFrame>
        <p:nvGraphicFramePr>
          <p:cNvPr id="5" name="Diagram 4"/>
          <p:cNvGraphicFramePr/>
          <p:nvPr/>
        </p:nvGraphicFramePr>
        <p:xfrm>
          <a:off x="714348" y="1397000"/>
          <a:ext cx="7572428" cy="4889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Sample presentation slides">
  <a:themeElements>
    <a:clrScheme name="ms01_1 1">
      <a:dk1>
        <a:srgbClr val="1D528D"/>
      </a:dk1>
      <a:lt1>
        <a:srgbClr val="FFFFFF"/>
      </a:lt1>
      <a:dk2>
        <a:srgbClr val="000000"/>
      </a:dk2>
      <a:lt2>
        <a:srgbClr val="CACACA"/>
      </a:lt2>
      <a:accent1>
        <a:srgbClr val="0099CC"/>
      </a:accent1>
      <a:accent2>
        <a:srgbClr val="BFA907"/>
      </a:accent2>
      <a:accent3>
        <a:srgbClr val="FFFFFF"/>
      </a:accent3>
      <a:accent4>
        <a:srgbClr val="174578"/>
      </a:accent4>
      <a:accent5>
        <a:srgbClr val="AACAE2"/>
      </a:accent5>
      <a:accent6>
        <a:srgbClr val="AD9906"/>
      </a:accent6>
      <a:hlink>
        <a:srgbClr val="6E81E0"/>
      </a:hlink>
      <a:folHlink>
        <a:srgbClr val="009999"/>
      </a:folHlink>
    </a:clrScheme>
    <a:fontScheme name="ms01_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s01_1 1">
        <a:dk1>
          <a:srgbClr val="1D528D"/>
        </a:dk1>
        <a:lt1>
          <a:srgbClr val="FFFFFF"/>
        </a:lt1>
        <a:dk2>
          <a:srgbClr val="000000"/>
        </a:dk2>
        <a:lt2>
          <a:srgbClr val="CACACA"/>
        </a:lt2>
        <a:accent1>
          <a:srgbClr val="0099CC"/>
        </a:accent1>
        <a:accent2>
          <a:srgbClr val="BFA907"/>
        </a:accent2>
        <a:accent3>
          <a:srgbClr val="FFFFFF"/>
        </a:accent3>
        <a:accent4>
          <a:srgbClr val="174578"/>
        </a:accent4>
        <a:accent5>
          <a:srgbClr val="AACAE2"/>
        </a:accent5>
        <a:accent6>
          <a:srgbClr val="AD9906"/>
        </a:accent6>
        <a:hlink>
          <a:srgbClr val="6E81E0"/>
        </a:hlink>
        <a:folHlink>
          <a:srgbClr val="009999"/>
        </a:folHlink>
      </a:clrScheme>
      <a:clrMap bg1="lt1" tx1="dk1" bg2="lt2" tx2="dk2" accent1="accent1" accent2="accent2" accent3="accent3" accent4="accent4" accent5="accent5" accent6="accent6" hlink="hlink" folHlink="folHlink"/>
    </a:extraClrScheme>
    <a:extraClrScheme>
      <a:clrScheme name="ms01_1 2">
        <a:dk1>
          <a:srgbClr val="4E40A4"/>
        </a:dk1>
        <a:lt1>
          <a:srgbClr val="FFFFFF"/>
        </a:lt1>
        <a:dk2>
          <a:srgbClr val="000000"/>
        </a:dk2>
        <a:lt2>
          <a:srgbClr val="CACACA"/>
        </a:lt2>
        <a:accent1>
          <a:srgbClr val="8B65E9"/>
        </a:accent1>
        <a:accent2>
          <a:srgbClr val="008080"/>
        </a:accent2>
        <a:accent3>
          <a:srgbClr val="FFFFFF"/>
        </a:accent3>
        <a:accent4>
          <a:srgbClr val="41358B"/>
        </a:accent4>
        <a:accent5>
          <a:srgbClr val="C4B8F2"/>
        </a:accent5>
        <a:accent6>
          <a:srgbClr val="007373"/>
        </a:accent6>
        <a:hlink>
          <a:srgbClr val="0066CC"/>
        </a:hlink>
        <a:folHlink>
          <a:srgbClr val="8AB151"/>
        </a:folHlink>
      </a:clrScheme>
      <a:clrMap bg1="lt1" tx1="dk1" bg2="lt2" tx2="dk2" accent1="accent1" accent2="accent2" accent3="accent3" accent4="accent4" accent5="accent5" accent6="accent6" hlink="hlink" folHlink="folHlink"/>
    </a:extraClrScheme>
    <a:extraClrScheme>
      <a:clrScheme name="ms01_1 3">
        <a:dk1>
          <a:srgbClr val="666699"/>
        </a:dk1>
        <a:lt1>
          <a:srgbClr val="FFFFFF"/>
        </a:lt1>
        <a:dk2>
          <a:srgbClr val="000000"/>
        </a:dk2>
        <a:lt2>
          <a:srgbClr val="CACACA"/>
        </a:lt2>
        <a:accent1>
          <a:srgbClr val="72B88E"/>
        </a:accent1>
        <a:accent2>
          <a:srgbClr val="C78DD7"/>
        </a:accent2>
        <a:accent3>
          <a:srgbClr val="FFFFFF"/>
        </a:accent3>
        <a:accent4>
          <a:srgbClr val="565682"/>
        </a:accent4>
        <a:accent5>
          <a:srgbClr val="BCD8C6"/>
        </a:accent5>
        <a:accent6>
          <a:srgbClr val="B47FC3"/>
        </a:accent6>
        <a:hlink>
          <a:srgbClr val="3197BB"/>
        </a:hlink>
        <a:folHlink>
          <a:srgbClr val="878FA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Sample presentation slides</Template>
  <TotalTime>5282</TotalTime>
  <Words>1233</Words>
  <Application>Microsoft Office PowerPoint</Application>
  <PresentationFormat>On-screen Show (4:3)</PresentationFormat>
  <Paragraphs>299</Paragraphs>
  <Slides>17</Slides>
  <Notes>6</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Sample presentation slides</vt:lpstr>
      <vt:lpstr>  Εθνικό Στρατηγικό Πλαίσιο για την Έρευνα και Καινοτομία της νέας Προγραμματικής Περιόδου  2014-2020       </vt:lpstr>
      <vt:lpstr>Ο Σχεδιασμός της νέας Προγραμματικής Περιόδου  2014-2020</vt:lpstr>
      <vt:lpstr>Slide 3</vt:lpstr>
      <vt:lpstr>Όραμα και Στόχοι</vt:lpstr>
      <vt:lpstr> Οι Άξονες προτεραιότητας</vt:lpstr>
      <vt:lpstr>Slide 6</vt:lpstr>
      <vt:lpstr>Θεματικές Συνέργειες Έξυπνης εξειδίκευσης με Horizon</vt:lpstr>
      <vt:lpstr>Άξονας 2: Κοινωνικές Προκλήσεις-Σύνδεση με άλλους Θεματικούς Στόχους της ΕΥΡΩΠΗΣ 2020</vt:lpstr>
      <vt:lpstr>Άξονας 3 – Αριστεία στην έρευνα και στην εκπαίδευση </vt:lpstr>
      <vt:lpstr>ΦΑΣΗ ΑΞΙΟΛΟΓΗΣΗΣ ΚΑΙ ΦΑΣΗ ΠΡΟΤΕΡΑΙΟΠΟΙΗΣΗΣ</vt:lpstr>
      <vt:lpstr>Διαμόρφωση προτεραιοτήτων μέσω Πλατφορμών Καινοτομίας</vt:lpstr>
      <vt:lpstr>Συνέργειες μεταξύ τομέων και τεχνολογιών</vt:lpstr>
      <vt:lpstr>Slide 13</vt:lpstr>
      <vt:lpstr>Slide 14</vt:lpstr>
      <vt:lpstr>Ανάλυση των δυνατοτήτων των Περιφερειών</vt:lpstr>
      <vt:lpstr>ΟΙ ΤΟΜΕΑΚΕΣ ΠΡΟΤΕΡΑΙΟΤΗΤΕΣ ΣΕ ΠΕΡΙΦΕΡΕΙΑΚΟ ΕΠΙΠΕΔΟ</vt:lpstr>
      <vt:lpstr> </vt:lpstr>
    </vt:vector>
  </TitlesOfParts>
  <Company>Free Software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Click to add title</dc:title>
  <dc:creator>Virtual PC</dc:creator>
  <cp:lastModifiedBy>bakatselou.b</cp:lastModifiedBy>
  <cp:revision>946</cp:revision>
  <dcterms:created xsi:type="dcterms:W3CDTF">2010-03-07T08:14:36Z</dcterms:created>
  <dcterms:modified xsi:type="dcterms:W3CDTF">2014-04-02T11:07:42Z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TC011812271033</vt:lpwstr>
  </property>
</Properties>
</file>