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44B1-4ADE-4CC2-BAE2-BE1ECAACDE45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63439-F718-47A4-9BF4-30D3C11FCEA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63439-F718-47A4-9BF4-30D3C11FCEA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8E5EF-5184-414D-9D77-12B28D0FFD0A}" type="datetimeFigureOut">
              <a:rPr lang="el-GR" smtClean="0"/>
              <a:pPr/>
              <a:t>19/11/2013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7C3AD-7053-401F-B552-1B4A2E6E1A4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ΤΟΜΕΑΚΕΣ ΟΜΑΔΕΣ ΥΠΟΣΤΗΡΙΞΗΣ- ΤΟΣ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l-GR" sz="9600" dirty="0" smtClean="0"/>
              <a:t>Εκ των κάτω (</a:t>
            </a:r>
            <a:r>
              <a:rPr lang="en-US" sz="9600" dirty="0" smtClean="0"/>
              <a:t>Bottom-up</a:t>
            </a:r>
            <a:r>
              <a:rPr lang="el-GR" sz="9600" dirty="0" smtClean="0"/>
              <a:t>)</a:t>
            </a:r>
            <a:r>
              <a:rPr lang="en-US" sz="9600" dirty="0" smtClean="0"/>
              <a:t> </a:t>
            </a:r>
            <a:r>
              <a:rPr lang="el-GR" sz="9600" dirty="0" smtClean="0"/>
              <a:t>προσέγγιση για τον </a:t>
            </a:r>
          </a:p>
          <a:p>
            <a:r>
              <a:rPr lang="el-GR" sz="9600" dirty="0" smtClean="0"/>
              <a:t>Σχεδιασμό του νέου Επιχειρησιακού Προγράμματος  Ανταγωνιστικότητα, Επιχειρηματικότητα , Καινοτομία (ΕΠΑΕΚ) </a:t>
            </a:r>
          </a:p>
          <a:p>
            <a:r>
              <a:rPr lang="el-GR" sz="9600" dirty="0" smtClean="0"/>
              <a:t> στο ΕΣΠΑ 2014-2020</a:t>
            </a:r>
          </a:p>
          <a:p>
            <a:endParaRPr lang="el-GR" sz="4000" dirty="0" smtClean="0"/>
          </a:p>
          <a:p>
            <a:endParaRPr lang="el-GR" dirty="0"/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Στρογγυλεμένο ορθογώνιο"/>
          <p:cNvSpPr/>
          <p:nvPr/>
        </p:nvSpPr>
        <p:spPr>
          <a:xfrm>
            <a:off x="1428728" y="1142984"/>
            <a:ext cx="3714776" cy="92869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Επιτροπή καθοδήγησης</a:t>
            </a:r>
          </a:p>
          <a:p>
            <a:pPr algn="ctr"/>
            <a:r>
              <a:rPr lang="el-GR" b="1" dirty="0" smtClean="0"/>
              <a:t>(15-20 άτομα, ορισμένα από τον ΥΠΑΝ)</a:t>
            </a:r>
            <a:endParaRPr lang="el-GR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2357422" y="214290"/>
            <a:ext cx="3786214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Κατάρτιση ΕΠΑΕΚ 2014-2020</a:t>
            </a:r>
            <a:endParaRPr lang="el-GR" b="1" dirty="0"/>
          </a:p>
        </p:txBody>
      </p:sp>
      <p:sp>
        <p:nvSpPr>
          <p:cNvPr id="6" name="5 - Έλλειψη"/>
          <p:cNvSpPr/>
          <p:nvPr/>
        </p:nvSpPr>
        <p:spPr>
          <a:xfrm>
            <a:off x="5572132" y="1142984"/>
            <a:ext cx="2143140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Συντακτική ομάδα</a:t>
            </a:r>
            <a:endParaRPr lang="el-GR" b="1" dirty="0"/>
          </a:p>
        </p:txBody>
      </p:sp>
      <p:sp>
        <p:nvSpPr>
          <p:cNvPr id="7" name="6 - Ψαλίδισμα της γωνίας της ίδιας πλευράς του ορθογωνίου"/>
          <p:cNvSpPr/>
          <p:nvPr/>
        </p:nvSpPr>
        <p:spPr>
          <a:xfrm>
            <a:off x="357158" y="2714620"/>
            <a:ext cx="1714512" cy="928694"/>
          </a:xfrm>
          <a:prstGeom prst="snip2Same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Τομεακή ομάδα 1 (τουρισμός)</a:t>
            </a:r>
            <a:endParaRPr lang="el-GR" b="1" dirty="0"/>
          </a:p>
        </p:txBody>
      </p:sp>
      <p:sp>
        <p:nvSpPr>
          <p:cNvPr id="8" name="7 - Ψαλίδισμα της γωνίας της ίδιας πλευράς του ορθογωνίου"/>
          <p:cNvSpPr/>
          <p:nvPr/>
        </p:nvSpPr>
        <p:spPr>
          <a:xfrm>
            <a:off x="2643174" y="2714620"/>
            <a:ext cx="1857388" cy="1000132"/>
          </a:xfrm>
          <a:prstGeom prst="snip2Same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Τομεακή ομάδα 2 (</a:t>
            </a:r>
            <a:r>
              <a:rPr lang="el-GR" b="1" dirty="0" err="1" smtClean="0"/>
              <a:t>αγρο</a:t>
            </a:r>
            <a:r>
              <a:rPr lang="el-GR" b="1" dirty="0" smtClean="0"/>
              <a:t>-διατροφή)</a:t>
            </a:r>
            <a:endParaRPr lang="el-GR" b="1" dirty="0"/>
          </a:p>
        </p:txBody>
      </p:sp>
      <p:sp>
        <p:nvSpPr>
          <p:cNvPr id="9" name="8 - Ψαλίδισμα της γωνίας της ίδιας πλευράς του ορθογωνίου"/>
          <p:cNvSpPr/>
          <p:nvPr/>
        </p:nvSpPr>
        <p:spPr>
          <a:xfrm>
            <a:off x="7000892" y="2714620"/>
            <a:ext cx="1928826" cy="1000132"/>
          </a:xfrm>
          <a:prstGeom prst="snip2Same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Τομεακή ομάδα 9 (δημιουργικές βιομηχανίες)</a:t>
            </a:r>
            <a:endParaRPr lang="el-GR" b="1" dirty="0"/>
          </a:p>
        </p:txBody>
      </p:sp>
      <p:sp>
        <p:nvSpPr>
          <p:cNvPr id="10" name="9 - Ψαλίδισμα της γωνίας της ίδιας πλευράς του ορθογωνίου"/>
          <p:cNvSpPr/>
          <p:nvPr/>
        </p:nvSpPr>
        <p:spPr>
          <a:xfrm>
            <a:off x="1000100" y="4000504"/>
            <a:ext cx="2357454" cy="1000132"/>
          </a:xfrm>
          <a:prstGeom prst="snip2Same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«οριζόντια» ομάδα έρευνα-τεχνολογία-καινοτομία </a:t>
            </a:r>
            <a:endParaRPr lang="el-GR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4000496" y="4500570"/>
            <a:ext cx="4357718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ΥΠΟΔΟΜΕΣ</a:t>
            </a:r>
            <a:endParaRPr lang="el-GR" b="1" dirty="0"/>
          </a:p>
        </p:txBody>
      </p:sp>
      <p:sp>
        <p:nvSpPr>
          <p:cNvPr id="12" name="11 - Ψαλίδισμα της γωνίας της ίδιας πλευράς του ορθογωνίου"/>
          <p:cNvSpPr/>
          <p:nvPr/>
        </p:nvSpPr>
        <p:spPr>
          <a:xfrm>
            <a:off x="3500430" y="5286388"/>
            <a:ext cx="1500198" cy="857256"/>
          </a:xfrm>
          <a:prstGeom prst="snip2Same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Έρευνα-τεχνολογία</a:t>
            </a:r>
            <a:endParaRPr lang="el-GR" b="1" dirty="0"/>
          </a:p>
        </p:txBody>
      </p:sp>
      <p:sp>
        <p:nvSpPr>
          <p:cNvPr id="13" name="12 - Ψαλίδισμα της γωνίας της ίδιας πλευράς του ορθογωνίου"/>
          <p:cNvSpPr/>
          <p:nvPr/>
        </p:nvSpPr>
        <p:spPr>
          <a:xfrm>
            <a:off x="5429256" y="5286388"/>
            <a:ext cx="1285884" cy="785818"/>
          </a:xfrm>
          <a:prstGeom prst="snip2Same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Ψηφιακή σύγκλιση</a:t>
            </a:r>
            <a:endParaRPr lang="el-GR" b="1" dirty="0"/>
          </a:p>
        </p:txBody>
      </p:sp>
      <p:sp>
        <p:nvSpPr>
          <p:cNvPr id="14" name="13 - Ψαλίδισμα της γωνίας της ίδιας πλευράς του ορθογωνίου"/>
          <p:cNvSpPr/>
          <p:nvPr/>
        </p:nvSpPr>
        <p:spPr>
          <a:xfrm>
            <a:off x="7286644" y="5429264"/>
            <a:ext cx="1285884" cy="642942"/>
          </a:xfrm>
          <a:prstGeom prst="snip2Same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ενέργεια</a:t>
            </a:r>
            <a:endParaRPr lang="el-GR" b="1" dirty="0"/>
          </a:p>
        </p:txBody>
      </p:sp>
      <p:cxnSp>
        <p:nvCxnSpPr>
          <p:cNvPr id="15" name="14 - Ευθύγραμμο βέλος σύνδεσης"/>
          <p:cNvCxnSpPr>
            <a:stCxn id="4" idx="3"/>
            <a:endCxn id="6" idx="2"/>
          </p:cNvCxnSpPr>
          <p:nvPr/>
        </p:nvCxnSpPr>
        <p:spPr>
          <a:xfrm>
            <a:off x="5143504" y="1607331"/>
            <a:ext cx="428628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1214414" y="2357430"/>
            <a:ext cx="6858048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5400000">
            <a:off x="1036613" y="2535231"/>
            <a:ext cx="357190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1535885" y="3178967"/>
            <a:ext cx="1643074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>
            <a:endCxn id="8" idx="3"/>
          </p:cNvCxnSpPr>
          <p:nvPr/>
        </p:nvCxnSpPr>
        <p:spPr>
          <a:xfrm rot="5400000">
            <a:off x="3393273" y="2536025"/>
            <a:ext cx="357190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7911728" y="2518167"/>
            <a:ext cx="357187" cy="35715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4786314" y="3429000"/>
            <a:ext cx="2143140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>
            <a:endCxn id="12" idx="3"/>
          </p:cNvCxnSpPr>
          <p:nvPr/>
        </p:nvCxnSpPr>
        <p:spPr>
          <a:xfrm rot="16200000" flipH="1">
            <a:off x="4018356" y="5054215"/>
            <a:ext cx="428626" cy="35719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6001554" y="5071280"/>
            <a:ext cx="428628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>
            <a:endCxn id="14" idx="3"/>
          </p:cNvCxnSpPr>
          <p:nvPr/>
        </p:nvCxnSpPr>
        <p:spPr>
          <a:xfrm rot="5400000">
            <a:off x="7644628" y="5143512"/>
            <a:ext cx="570710" cy="79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5400000">
            <a:off x="4608513" y="2678901"/>
            <a:ext cx="642148" cy="79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/>
          <p:nvPr/>
        </p:nvCxnSpPr>
        <p:spPr>
          <a:xfrm rot="5400000">
            <a:off x="5108579" y="2678901"/>
            <a:ext cx="642148" cy="79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rot="5400000">
            <a:off x="6144430" y="2643182"/>
            <a:ext cx="570710" cy="79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>
            <a:stCxn id="4" idx="2"/>
          </p:cNvCxnSpPr>
          <p:nvPr/>
        </p:nvCxnSpPr>
        <p:spPr>
          <a:xfrm rot="5400000">
            <a:off x="3107521" y="2250273"/>
            <a:ext cx="357190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Σκοπιμότητα των 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Διαβούλευση με τον επιχειρηματικό τομέα στον σχεδιασμό του ΕΠΑΕΚ από τις πρώτες φάσεις</a:t>
            </a:r>
          </a:p>
          <a:p>
            <a:r>
              <a:rPr lang="el-GR" dirty="0" smtClean="0"/>
              <a:t>Συμμετοχή στον σχεδιασμό των φορέων της γνώσης (Ερευνητικά ιδρύματα, ΑΕΙ, εμπειρογνώμονες)</a:t>
            </a:r>
          </a:p>
          <a:p>
            <a:r>
              <a:rPr lang="el-GR" dirty="0" smtClean="0"/>
              <a:t>Καταγραφή θεμάτων που ενδιαφέρουν τον τομέα σε σχέση με την Διοίκηση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Καταγραφή Θεμάτων που χειρίζεται η ΔΔ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r>
              <a:rPr lang="el-GR" dirty="0" smtClean="0"/>
              <a:t>Θεσμικά= Νομοθεσία , κανονισμοί …</a:t>
            </a:r>
          </a:p>
          <a:p>
            <a:pPr lvl="1">
              <a:buNone/>
            </a:pPr>
            <a:r>
              <a:rPr lang="el-GR" dirty="0" smtClean="0"/>
              <a:t>Οργανωτικά = Βελτίωση και εμπλουτισμός  υπηρεσιών που παρέχει η πολιτεία και επηρεάζουν τις επιχειρήσεις λχ</a:t>
            </a:r>
          </a:p>
          <a:p>
            <a:pPr lvl="2">
              <a:buNone/>
            </a:pPr>
            <a:r>
              <a:rPr lang="el-GR" sz="2000" dirty="0" smtClean="0"/>
              <a:t>Επαγγελματική  κατάρτιση</a:t>
            </a:r>
            <a:endParaRPr lang="el-GR" sz="2000" dirty="0"/>
          </a:p>
          <a:p>
            <a:pPr lvl="2">
              <a:buNone/>
            </a:pPr>
            <a:r>
              <a:rPr lang="el-GR" sz="2000" dirty="0" smtClean="0"/>
              <a:t>Πιστοποίηση</a:t>
            </a:r>
            <a:endParaRPr lang="el-GR" sz="2000" dirty="0"/>
          </a:p>
          <a:p>
            <a:pPr lvl="2">
              <a:buNone/>
            </a:pPr>
            <a:r>
              <a:rPr lang="el-GR" sz="2000" dirty="0" smtClean="0"/>
              <a:t>Έλεγχοι</a:t>
            </a:r>
            <a:endParaRPr lang="el-GR" sz="2000" dirty="0"/>
          </a:p>
          <a:p>
            <a:pPr lvl="2">
              <a:buNone/>
            </a:pPr>
            <a:r>
              <a:rPr lang="el-GR" sz="2000" dirty="0" smtClean="0"/>
              <a:t>Καταγραφή στοιχείων</a:t>
            </a:r>
          </a:p>
          <a:p>
            <a:pPr lvl="2">
              <a:buNone/>
            </a:pPr>
            <a:r>
              <a:rPr lang="el-GR" sz="2000" dirty="0" smtClean="0"/>
              <a:t>Ερευνητικά Ιδρύματα </a:t>
            </a:r>
          </a:p>
          <a:p>
            <a:pPr lvl="1">
              <a:buNone/>
            </a:pPr>
            <a:r>
              <a:rPr lang="el-GR" dirty="0" smtClean="0"/>
              <a:t>Παραγωγικές Επενδύσεις με υποστήριξη Κρατικών Ενισχύσεων κάθε είδους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l-GR" sz="3200" dirty="0" smtClean="0"/>
              <a:t>Κρατικές Ενισχύσεις κάθε είδους /1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Μέχρι σήμερα κυριαρχούν οι μη επιστρεπτέες επιχορηγήσεις –</a:t>
            </a:r>
            <a:r>
              <a:rPr lang="en-US" dirty="0" smtClean="0"/>
              <a:t>Grants</a:t>
            </a:r>
            <a:r>
              <a:rPr lang="el-GR" dirty="0" smtClean="0"/>
              <a:t>, ενώ τα «νέα χρηματοδοτικά εργαλεία» που χρησιμοποιούνται (ΕΤΕΑΝ, </a:t>
            </a:r>
            <a:r>
              <a:rPr lang="en-US" dirty="0" smtClean="0"/>
              <a:t>Jeremie) </a:t>
            </a:r>
            <a:r>
              <a:rPr lang="el-GR" dirty="0" smtClean="0"/>
              <a:t>έχουν περιορισμένη αποδοχή από την αγορά, λόγω της οικονομικής συγκυρίας και της «ανωριμότητας» του μεγαλύτερου μέρους των παραδοσιακών επιχειρήσεων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Προσπάθεια στην νέα περίοδο τα </a:t>
            </a:r>
            <a:r>
              <a:rPr lang="en-US" dirty="0" smtClean="0"/>
              <a:t>Grants </a:t>
            </a:r>
            <a:r>
              <a:rPr lang="el-GR" dirty="0" smtClean="0"/>
              <a:t> να περιοριστούν και οι επιχειρήσεις  να υποστηριχθούν με στοχευμένες  υπηρεσίες λχ</a:t>
            </a:r>
          </a:p>
          <a:p>
            <a:pPr lvl="1"/>
            <a:r>
              <a:rPr lang="el-GR" dirty="0" smtClean="0"/>
              <a:t>Υποστήριξη  εξαγωγών</a:t>
            </a:r>
          </a:p>
          <a:p>
            <a:pPr lvl="1"/>
            <a:r>
              <a:rPr lang="el-GR" dirty="0" smtClean="0"/>
              <a:t>Ανάπτυξη</a:t>
            </a:r>
            <a:r>
              <a:rPr lang="en-US" dirty="0" smtClean="0"/>
              <a:t>, </a:t>
            </a:r>
            <a:r>
              <a:rPr lang="el-GR" dirty="0" smtClean="0"/>
              <a:t> βελτίωση και Σχεδιασμός νέων προϊόντων</a:t>
            </a:r>
          </a:p>
          <a:p>
            <a:pPr lvl="1"/>
            <a:r>
              <a:rPr lang="el-GR" dirty="0" smtClean="0"/>
              <a:t>Συνεργασίες για Έρευνα και Τεχνολογική Ανάπτυξη</a:t>
            </a:r>
          </a:p>
          <a:p>
            <a:pPr lvl="1"/>
            <a:r>
              <a:rPr lang="el-GR" dirty="0" smtClean="0"/>
              <a:t>Συμβουλευτικές υπηρεσίες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Κρατικές Ενισχύσεις κάθε είδους/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κάθε  ΤΟΣ καλείται  να εξειδικεύσει το είδος των ενισχύσεων που κρίνει κατάλληλες για τις επιχειρήσεις του τομέα .</a:t>
            </a:r>
          </a:p>
          <a:p>
            <a:r>
              <a:rPr lang="el-GR" dirty="0" smtClean="0"/>
              <a:t>Η εξειδίκευση θα αφορά όχι μόνο την περιγραφή της επιθυμητής ενίσχυσης αλλά και τον τρόπο παροχής της – κριτήρια, τρόπος αξιολόγησης, εμπειρογνώμονες, κλπ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Συγκρότηση της κάθε 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Θα αποτελεί συνέχεια και διεύρυνση της κάθε Θεματικής Ομάδας  Τομέα (πλατφόρμας) της ΓΓΕΤ </a:t>
            </a:r>
          </a:p>
          <a:p>
            <a:r>
              <a:rPr lang="el-GR" dirty="0" smtClean="0"/>
              <a:t>Θα συμμετέχουν </a:t>
            </a:r>
            <a:r>
              <a:rPr lang="el-GR" dirty="0"/>
              <a:t>και οι τρείς πυλώνες που συγκροτούν το  «τριμερές μοντέλο διακυβέρνησης»  - επιχειρήσεις, εκπαιδευτικά και ερευνητικά ιδρύματα </a:t>
            </a:r>
            <a:r>
              <a:rPr lang="el-GR" dirty="0" smtClean="0"/>
              <a:t>του τομέα </a:t>
            </a:r>
            <a:r>
              <a:rPr lang="el-GR" dirty="0"/>
              <a:t>και  </a:t>
            </a:r>
            <a:r>
              <a:rPr lang="el-GR" dirty="0" smtClean="0"/>
              <a:t>κυβέρνηση ( Υπουργεία και αρμόδιοι φορείς).  </a:t>
            </a:r>
            <a:endParaRPr lang="el-GR" dirty="0"/>
          </a:p>
          <a:p>
            <a:r>
              <a:rPr lang="el-GR" dirty="0" smtClean="0"/>
              <a:t>Θα υπάρχει </a:t>
            </a:r>
            <a:r>
              <a:rPr lang="en-US" dirty="0" smtClean="0"/>
              <a:t> </a:t>
            </a:r>
            <a:r>
              <a:rPr lang="el-GR" dirty="0" smtClean="0"/>
              <a:t>και συντονιστής αλλά και συντάκτης του τελικού κειμένου του όλου έργου ( </a:t>
            </a:r>
            <a:r>
              <a:rPr lang="en-US" dirty="0" smtClean="0"/>
              <a:t>project)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έργο της 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Θα πρέπει </a:t>
            </a:r>
            <a:r>
              <a:rPr lang="el-GR" dirty="0" smtClean="0"/>
              <a:t>να </a:t>
            </a:r>
            <a:r>
              <a:rPr lang="el-GR" dirty="0"/>
              <a:t>προτείνει </a:t>
            </a:r>
            <a:r>
              <a:rPr lang="el-GR" dirty="0" smtClean="0"/>
              <a:t>την εθνική στρατηγική για την ουσιαστική αναβάθμιση της ανταγωνιστικότητας των επιχειρήσεων του τομέα καθώς και </a:t>
            </a:r>
            <a:r>
              <a:rPr lang="el-GR" b="1" dirty="0" smtClean="0"/>
              <a:t>δημόσιες </a:t>
            </a:r>
            <a:r>
              <a:rPr lang="el-GR" b="1" dirty="0"/>
              <a:t>πολιτικές</a:t>
            </a:r>
            <a:r>
              <a:rPr lang="el-GR" dirty="0"/>
              <a:t> για τον τομέα /κλάδο που θα περιέχουν </a:t>
            </a:r>
            <a:r>
              <a:rPr lang="el-GR" dirty="0" smtClean="0"/>
              <a:t>στρατηγική και στόχους </a:t>
            </a:r>
          </a:p>
          <a:p>
            <a:r>
              <a:rPr lang="el-GR" dirty="0" smtClean="0"/>
              <a:t>Το έργο θα πρέπει να διαχειριστεί το ΥΠΑΝ ως </a:t>
            </a:r>
            <a:r>
              <a:rPr lang="en-US" b="1" dirty="0" smtClean="0"/>
              <a:t>project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	με</a:t>
            </a:r>
            <a:r>
              <a:rPr lang="el-GR" b="1" dirty="0" smtClean="0"/>
              <a:t> </a:t>
            </a:r>
            <a:r>
              <a:rPr lang="el-GR" dirty="0" smtClean="0"/>
              <a:t>συντονιστή και ομάδα εφαρμογής</a:t>
            </a:r>
            <a:r>
              <a:rPr lang="el-GR" b="1" dirty="0" smtClean="0"/>
              <a:t>, </a:t>
            </a:r>
            <a:r>
              <a:rPr lang="el-GR" dirty="0" smtClean="0"/>
              <a:t>στάδια και φάσεις, χρονοδιάγραμμα, ορόσημα παρακολούθησης, βασικούς υπεύθυνους για κάθε στόχο και στάδιο, προϋπολογισμό,  δείκτες αξιολόγησης…</a:t>
            </a:r>
            <a:endParaRPr lang="el-G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ΟΙ ΤΟΜΕΙΣ ΠΡΟΤΕΡΑΙΟΤΗΤΑΣ</a:t>
            </a:r>
            <a:r>
              <a:rPr lang="en-US" sz="3600" dirty="0" smtClean="0"/>
              <a:t> </a:t>
            </a:r>
            <a:r>
              <a:rPr lang="el-GR" sz="3600" dirty="0" smtClean="0"/>
              <a:t>ΤΟΥ ΝΕΟΥ ΕΠΑΕΚ 2014-2020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97401"/>
          </a:xfrm>
        </p:spPr>
        <p:txBody>
          <a:bodyPr>
            <a:noAutofit/>
          </a:bodyPr>
          <a:lstStyle/>
          <a:p>
            <a:pPr lvl="0"/>
            <a:r>
              <a:rPr lang="el-GR" sz="2400" dirty="0"/>
              <a:t>Τουρισμός γενικά και σε ειδικότερες μορφές</a:t>
            </a:r>
          </a:p>
          <a:p>
            <a:pPr lvl="0"/>
            <a:r>
              <a:rPr lang="el-GR" sz="2400" dirty="0"/>
              <a:t>Αγροδιατροφικό σύμπλεγμα (Γεωργική  παραγωγή,  Αλιεία, Κτηνοτροφία, Τρόφιμα, Ποτά)</a:t>
            </a:r>
          </a:p>
          <a:p>
            <a:pPr lvl="0"/>
            <a:r>
              <a:rPr lang="el-GR" sz="2400" dirty="0"/>
              <a:t>Παραγωγή και Εξοικονόμηση Ενέργειας</a:t>
            </a:r>
          </a:p>
          <a:p>
            <a:pPr lvl="0"/>
            <a:r>
              <a:rPr lang="el-GR" sz="2400" dirty="0"/>
              <a:t>Μεταφορές και αναδιακίνηση </a:t>
            </a:r>
            <a:r>
              <a:rPr lang="el-GR" sz="2400" dirty="0" smtClean="0"/>
              <a:t>εμπορευμάτων (</a:t>
            </a:r>
            <a:r>
              <a:rPr lang="en-US" sz="2400" dirty="0" smtClean="0"/>
              <a:t>Logistics)</a:t>
            </a:r>
            <a:endParaRPr lang="el-GR" sz="2400" dirty="0"/>
          </a:p>
          <a:p>
            <a:pPr lvl="0"/>
            <a:r>
              <a:rPr lang="el-GR" sz="2400" dirty="0"/>
              <a:t>Περιβαλλοντική Βιομηχανία</a:t>
            </a:r>
          </a:p>
          <a:p>
            <a:pPr lvl="0"/>
            <a:r>
              <a:rPr lang="el-GR" sz="2400" dirty="0"/>
              <a:t>Τομέας Υγείας (</a:t>
            </a:r>
            <a:r>
              <a:rPr lang="el-GR" sz="2400" dirty="0" smtClean="0"/>
              <a:t>Φαρμακευτικά &amp; Υπηρεσίες </a:t>
            </a:r>
            <a:r>
              <a:rPr lang="el-GR" sz="2400" dirty="0"/>
              <a:t>Υγείας) </a:t>
            </a:r>
          </a:p>
          <a:p>
            <a:pPr lvl="0"/>
            <a:r>
              <a:rPr lang="el-GR" sz="2400" dirty="0"/>
              <a:t>Τεχνολογίες Πληροφορικής και </a:t>
            </a:r>
            <a:r>
              <a:rPr lang="en-US" sz="2400" dirty="0" smtClean="0"/>
              <a:t>E</a:t>
            </a:r>
            <a:r>
              <a:rPr lang="el-GR" sz="2400" dirty="0" smtClean="0"/>
              <a:t>πικοινωνιών</a:t>
            </a:r>
            <a:endParaRPr lang="el-GR" sz="2400" dirty="0"/>
          </a:p>
          <a:p>
            <a:pPr lvl="0"/>
            <a:r>
              <a:rPr lang="el-GR" sz="2400" dirty="0" smtClean="0"/>
              <a:t>Δημιουργικές Βιομηχανίες (Προϊόντα μόδας, </a:t>
            </a:r>
            <a:r>
              <a:rPr lang="en-US" sz="2400" dirty="0" smtClean="0"/>
              <a:t>design</a:t>
            </a:r>
            <a:r>
              <a:rPr lang="el-GR" sz="2400" dirty="0" smtClean="0"/>
              <a:t> …)</a:t>
            </a:r>
            <a:endParaRPr lang="el-GR" sz="2400" dirty="0"/>
          </a:p>
          <a:p>
            <a:pPr lvl="0"/>
            <a:r>
              <a:rPr lang="el-GR" sz="2400" dirty="0"/>
              <a:t>Κατασκευές και δομικά προϊόντα.</a:t>
            </a:r>
          </a:p>
          <a:p>
            <a:endParaRPr lang="el-G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477</Words>
  <Application>Microsoft Office PowerPoint</Application>
  <PresentationFormat>Προβολή στην οθόνη (4:3)</PresentationFormat>
  <Paragraphs>62</Paragraphs>
  <Slides>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ΤΟΜΕΑΚΕΣ ΟΜΑΔΕΣ ΥΠΟΣΤΗΡΙΞΗΣ- ΤΟΣ</vt:lpstr>
      <vt:lpstr>Διαφάνεια 2</vt:lpstr>
      <vt:lpstr>Σκοπιμότητα των ΤΟΣ</vt:lpstr>
      <vt:lpstr>Καταγραφή Θεμάτων που χειρίζεται η ΔΔ</vt:lpstr>
      <vt:lpstr>Κρατικές Ενισχύσεις κάθε είδους /1 </vt:lpstr>
      <vt:lpstr>Κρατικές Ενισχύσεις κάθε είδους/ 2</vt:lpstr>
      <vt:lpstr>Συγκρότηση της κάθε ΤΟΣ</vt:lpstr>
      <vt:lpstr>Το έργο της ΤΟΣ</vt:lpstr>
      <vt:lpstr>ΟΙ ΤΟΜΕΙΣ ΠΡΟΤΕΡΑΙΟΤΗΤΑΣ ΤΟΥ ΝΕΟΥ ΕΠΑΕΚ 2014-2020</vt:lpstr>
    </vt:vector>
  </TitlesOfParts>
  <Company>MOD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ΤΟΜΕΑΚΕΣ ΟΜΑΔΕΣ ΥΠΟΣΤΗΡΙΞΗΣ- ΤΟΣ</dc:title>
  <dc:creator>Zirinis</dc:creator>
  <cp:lastModifiedBy>Zirinis</cp:lastModifiedBy>
  <cp:revision>21</cp:revision>
  <dcterms:created xsi:type="dcterms:W3CDTF">2013-11-08T12:33:45Z</dcterms:created>
  <dcterms:modified xsi:type="dcterms:W3CDTF">2013-11-19T11:25:14Z</dcterms:modified>
</cp:coreProperties>
</file>