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35" autoAdjust="0"/>
    <p:restoredTop sz="94660"/>
  </p:normalViewPr>
  <p:slideViewPr>
    <p:cSldViewPr>
      <p:cViewPr varScale="1">
        <p:scale>
          <a:sx n="78" d="100"/>
          <a:sy n="78" d="100"/>
        </p:scale>
        <p:origin x="176" y="98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9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128FCA9C-FF92-4024-BDEC-A6D3B663DC09}" type="datetimeFigureOut">
              <a:rPr lang="el-GR"/>
              <a:t>1/7/16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A446DCAE-1661-43FF-8A44-43DAFDC1FD90}" type="slidenum">
              <a:rPr lang="el-GR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772AB877-E7B1-4681-847E-D0918612832B}" type="datetimeFigureOut">
              <a:rPr lang="el-GR"/>
              <a:t>1/7/16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69C971FF-EF28-4195-A575-329446EFAA55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 latinLnBrk="0">
              <a:defRPr lang="el-GR" sz="4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el-GR" sz="2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5" name="Ελεύθερη σχεδίαση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el-GR"/>
            </a:lvl5pPr>
            <a:lvl6pPr latinLnBrk="0">
              <a:defRPr lang="el-GR"/>
            </a:lvl6pPr>
            <a:lvl7pPr latinLnBrk="0">
              <a:defRPr lang="el-GR" baseline="0"/>
            </a:lvl7pPr>
            <a:lvl8pPr latinLnBrk="0">
              <a:defRPr lang="el-GR" baseline="0"/>
            </a:lvl8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 latinLnBrk="0">
              <a:defRPr lang="el-GR"/>
            </a:lvl5pPr>
            <a:lvl6pPr latinLnBrk="0">
              <a:defRPr lang="el-GR"/>
            </a:lvl6pPr>
            <a:lvl7pPr latinLnBrk="0">
              <a:defRPr lang="el-GR"/>
            </a:lvl7pPr>
            <a:lvl8pPr latinLnBrk="0">
              <a:defRPr lang="el-GR"/>
            </a:lvl8pPr>
            <a:lvl9pPr latinLnBrk="0">
              <a:defRPr lang="el-GR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el-GR"/>
            </a:lvl5pPr>
            <a:lvl6pPr latinLnBrk="0">
              <a:defRPr lang="el-GR"/>
            </a:lvl6pPr>
            <a:lvl7pPr latinLnBrk="0">
              <a:defRPr lang="el-GR" baseline="0"/>
            </a:lvl7pPr>
            <a:lvl8pPr latinLnBrk="0">
              <a:defRPr lang="el-GR" baseline="0"/>
            </a:lvl8pPr>
            <a:lvl9pPr latinLnBrk="0">
              <a:defRPr lang="el-GR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 latinLnBrk="0">
              <a:defRPr lang="el-GR" sz="4400" b="0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 latinLnBrk="0">
              <a:spcBef>
                <a:spcPts val="0"/>
              </a:spcBef>
              <a:buNone/>
              <a:defRPr lang="el-GR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el-G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el-G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el-G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 latinLnBrk="0">
              <a:defRPr lang="el-GR" sz="2400"/>
            </a:lvl1pPr>
            <a:lvl2pPr latinLnBrk="0">
              <a:defRPr lang="el-GR" sz="2000"/>
            </a:lvl2pPr>
            <a:lvl3pPr latinLnBrk="0">
              <a:defRPr lang="el-GR" sz="1800"/>
            </a:lvl3pPr>
            <a:lvl4pPr latinLnBrk="0">
              <a:defRPr lang="el-GR" sz="1600"/>
            </a:lvl4pPr>
            <a:lvl5pPr latinLnBrk="0">
              <a:defRPr lang="el-GR" sz="1600"/>
            </a:lvl5pPr>
            <a:lvl6pPr latinLnBrk="0">
              <a:defRPr lang="el-GR" sz="1600"/>
            </a:lvl6pPr>
            <a:lvl7pPr latinLnBrk="0">
              <a:defRPr lang="el-GR" sz="1600" baseline="0"/>
            </a:lvl7pPr>
            <a:lvl8pPr latinLnBrk="0">
              <a:defRPr lang="el-GR" sz="1600" baseline="0"/>
            </a:lvl8pPr>
            <a:lvl9pPr latinLnBrk="0">
              <a:defRPr lang="el-GR"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 latinLnBrk="0">
              <a:defRPr lang="el-GR" sz="2400"/>
            </a:lvl1pPr>
            <a:lvl2pPr latinLnBrk="0">
              <a:defRPr lang="el-GR" sz="2000"/>
            </a:lvl2pPr>
            <a:lvl3pPr latinLnBrk="0">
              <a:defRPr lang="el-GR" sz="1800"/>
            </a:lvl3pPr>
            <a:lvl4pPr latinLnBrk="0">
              <a:defRPr lang="el-GR" sz="1600"/>
            </a:lvl4pPr>
            <a:lvl5pPr latinLnBrk="0">
              <a:defRPr lang="el-GR" sz="1600"/>
            </a:lvl5pPr>
            <a:lvl6pPr latinLnBrk="0">
              <a:defRPr lang="el-GR" sz="1600"/>
            </a:lvl6pPr>
            <a:lvl7pPr latinLnBrk="0">
              <a:defRPr lang="el-GR" sz="1600"/>
            </a:lvl7pPr>
            <a:lvl8pPr latinLnBrk="0">
              <a:defRPr lang="el-GR" sz="1600"/>
            </a:lvl8pPr>
            <a:lvl9pPr latinLnBrk="0">
              <a:defRPr lang="el-GR"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 latinLnBrk="0">
              <a:defRPr lang="el-GR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el-GR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/>
            </a:lvl8pPr>
            <a:lvl9pPr latinLnBrk="0">
              <a:defRPr lang="el-GR"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el-GR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 latinLnBrk="0">
              <a:defRPr lang="el-GR" sz="2000"/>
            </a:lvl1pPr>
            <a:lvl2pPr latinLnBrk="0">
              <a:defRPr lang="el-GR" sz="1800"/>
            </a:lvl2pPr>
            <a:lvl3pPr latinLnBrk="0">
              <a:defRPr lang="el-GR" sz="1600"/>
            </a:lvl3pPr>
            <a:lvl4pPr latinLnBrk="0">
              <a:defRPr lang="el-GR" sz="1400"/>
            </a:lvl4pPr>
            <a:lvl5pPr latinLnBrk="0">
              <a:defRPr lang="el-GR" sz="1400"/>
            </a:lvl5pPr>
            <a:lvl6pPr latinLnBrk="0">
              <a:defRPr lang="el-GR" sz="1400"/>
            </a:lvl6pPr>
            <a:lvl7pPr latinLnBrk="0">
              <a:defRPr lang="el-GR" sz="1400"/>
            </a:lvl7pPr>
            <a:lvl8pPr latinLnBrk="0">
              <a:defRPr lang="el-GR" sz="1400" baseline="0"/>
            </a:lvl8pPr>
            <a:lvl9pPr latinLnBrk="0">
              <a:defRPr lang="el-GR" sz="14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0">
              <a:defRPr lang="el-GR" sz="4000" b="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 latinLnBrk="0">
              <a:defRPr lang="el-GR" sz="2400"/>
            </a:lvl1pPr>
            <a:lvl2pPr latinLnBrk="0">
              <a:defRPr lang="el-GR" sz="2000"/>
            </a:lvl2pPr>
            <a:lvl3pPr latinLnBrk="0">
              <a:defRPr lang="el-GR" sz="1800"/>
            </a:lvl3pPr>
            <a:lvl4pPr latinLnBrk="0">
              <a:defRPr lang="el-GR" sz="1600"/>
            </a:lvl4pPr>
            <a:lvl5pPr latinLnBrk="0">
              <a:defRPr lang="el-GR" sz="1600"/>
            </a:lvl5pPr>
            <a:lvl6pPr latinLnBrk="0">
              <a:defRPr lang="el-GR" sz="1600"/>
            </a:lvl6pPr>
            <a:lvl7pPr latinLnBrk="0">
              <a:defRPr lang="el-GR" sz="1600"/>
            </a:lvl7pPr>
            <a:lvl8pPr latinLnBrk="0">
              <a:defRPr lang="el-GR" sz="1600"/>
            </a:lvl8pPr>
            <a:lvl9pPr latinLnBrk="0">
              <a:defRPr lang="el-GR"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18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0">
              <a:defRPr lang="el-GR" sz="4000" b="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 latinLnBrk="0">
              <a:buNone/>
              <a:defRPr lang="el-GR" sz="24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el-GR" sz="1800"/>
            </a:lvl1pPr>
            <a:lvl2pPr marL="457200" indent="0" latinLnBrk="0">
              <a:buNone/>
              <a:defRPr lang="el-GR" sz="1200"/>
            </a:lvl2pPr>
            <a:lvl3pPr marL="914400" indent="0" latinLnBrk="0">
              <a:buNone/>
              <a:defRPr lang="el-GR" sz="1000"/>
            </a:lvl3pPr>
            <a:lvl4pPr marL="1371600" indent="0" latinLnBrk="0">
              <a:buNone/>
              <a:defRPr lang="el-GR" sz="900"/>
            </a:lvl4pPr>
            <a:lvl5pPr marL="1828800" indent="0" latinLnBrk="0">
              <a:buNone/>
              <a:defRPr lang="el-GR" sz="900"/>
            </a:lvl5pPr>
            <a:lvl6pPr marL="2286000" indent="0" latinLnBrk="0">
              <a:buNone/>
              <a:defRPr lang="el-GR" sz="900"/>
            </a:lvl6pPr>
            <a:lvl7pPr marL="2743200" indent="0" latinLnBrk="0">
              <a:buNone/>
              <a:defRPr lang="el-GR" sz="900"/>
            </a:lvl7pPr>
            <a:lvl8pPr marL="3200400" indent="0" latinLnBrk="0">
              <a:buNone/>
              <a:defRPr lang="el-GR" sz="900"/>
            </a:lvl8pPr>
            <a:lvl9pPr marL="3657600" indent="0" latinLnBrk="0">
              <a:buNone/>
              <a:defRPr lang="el-GR"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l-GR"/>
              <a:t>1/7/16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 στυλ υποδείγματος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1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DF33987-6305-4E2A-BF18-EF013ECE927B}" type="datetimeFigureOut">
              <a:rPr lang="el-GR" smtClean="0"/>
              <a:pPr/>
              <a:t>1/7/16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l-GR" sz="1000" cap="all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1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36C87F6-986D-49E6-AF40-1B3A1EE8064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4000" kern="1200" cap="all" baseline="0">
          <a:solidFill>
            <a:schemeClr val="tx1">
              <a:lumMod val="5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lang="el-GR"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el-GR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el-GR"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el-GR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el-GR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el-GR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srt.gr/central.aspx?sId=120I466I1249I646I494779&amp;olID=824&amp;neID=824&amp;neTa=165&amp;ncID=0&amp;neHC=0&amp;tbid=0&amp;lrID=2&amp;oldUIID=aI824I0I120I466I1249I0I2&amp;actionID=loa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2" y="1828799"/>
            <a:ext cx="10565431" cy="3048001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Τρίτη συνάντηση της συμβουλευτικής ομάδας εργασίας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της </a:t>
            </a:r>
            <a:r>
              <a:rPr lang="el-GR" dirty="0"/>
              <a:t>πλατφόρμας </a:t>
            </a:r>
            <a:r>
              <a:rPr lang="el-GR" dirty="0" smtClean="0"/>
              <a:t>«Υγεία </a:t>
            </a:r>
            <a:r>
              <a:rPr lang="el-GR" dirty="0"/>
              <a:t>και Φάρμακα»</a:t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1 Ιουλίου στις 11:00-17:00</a:t>
            </a:r>
            <a:br>
              <a:rPr lang="el-GR" dirty="0"/>
            </a:br>
            <a:r>
              <a:rPr lang="el-GR" dirty="0" smtClean="0"/>
              <a:t>αίθουσα </a:t>
            </a:r>
            <a:r>
              <a:rPr lang="el-GR" dirty="0"/>
              <a:t>412 της ΓΓΕΤ, Λ. Μεσογείων 14 – 18</a:t>
            </a:r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20" y="548680"/>
            <a:ext cx="4032448" cy="1739621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3772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Χρονοδιάγραμμα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ομάδων εργασίας (1/7)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draft</a:t>
            </a:r>
            <a:r>
              <a:rPr lang="el-GR" dirty="0" smtClean="0"/>
              <a:t> (;)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o</a:t>
            </a:r>
            <a:r>
              <a:rPr lang="en-US" dirty="0" smtClean="0"/>
              <a:t> draft</a:t>
            </a:r>
            <a:r>
              <a:rPr lang="el-GR" dirty="0" smtClean="0"/>
              <a:t> (;)</a:t>
            </a:r>
            <a:endParaRPr lang="en-US" dirty="0" smtClean="0"/>
          </a:p>
          <a:p>
            <a:r>
              <a:rPr lang="el-GR" dirty="0" smtClean="0"/>
              <a:t>Τελική έκδοση (;)</a:t>
            </a:r>
          </a:p>
          <a:p>
            <a:r>
              <a:rPr lang="el-GR" dirty="0"/>
              <a:t>Ανοικτή συνεδρίαση </a:t>
            </a:r>
            <a:r>
              <a:rPr lang="el-GR" dirty="0" smtClean="0"/>
              <a:t>(;)</a:t>
            </a:r>
          </a:p>
          <a:p>
            <a:r>
              <a:rPr lang="el-GR" smtClean="0"/>
              <a:t>Προκήρυξη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2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Ανοικτά θέματα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Γεωγραφική κατανομή</a:t>
            </a:r>
          </a:p>
          <a:p>
            <a:r>
              <a:rPr lang="el-GR" dirty="0" smtClean="0"/>
              <a:t>Κατανομή </a:t>
            </a:r>
            <a:r>
              <a:rPr lang="el-GR" dirty="0" err="1" smtClean="0"/>
              <a:t>προυπολογισμού</a:t>
            </a:r>
            <a:endParaRPr lang="el-GR" dirty="0" smtClean="0"/>
          </a:p>
          <a:p>
            <a:r>
              <a:rPr lang="el-GR" dirty="0" smtClean="0"/>
              <a:t>;;;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Μέχρι σήμερα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2 </a:t>
            </a:r>
            <a:r>
              <a:rPr lang="el-GR" dirty="0" smtClean="0"/>
              <a:t>συναντήσεις </a:t>
            </a:r>
            <a:r>
              <a:rPr lang="el-GR" dirty="0" smtClean="0"/>
              <a:t>της συμβουλευτικής ομάδας</a:t>
            </a:r>
          </a:p>
          <a:p>
            <a:r>
              <a:rPr lang="el-GR" dirty="0" smtClean="0"/>
              <a:t>Επεξεργασία </a:t>
            </a:r>
            <a:r>
              <a:rPr lang="el-GR" dirty="0" smtClean="0"/>
              <a:t>Παραρτήματος </a:t>
            </a:r>
            <a:r>
              <a:rPr lang="el-GR" dirty="0" smtClean="0"/>
              <a:t>2 </a:t>
            </a:r>
          </a:p>
          <a:p>
            <a:r>
              <a:rPr lang="el-GR" dirty="0" smtClean="0"/>
              <a:t>Προτάσεις των μελών της ομάδας  με τεκμηρίωση </a:t>
            </a:r>
            <a:r>
              <a:rPr lang="el-GR" dirty="0" smtClean="0"/>
              <a:t>σύμφωνα </a:t>
            </a:r>
            <a:r>
              <a:rPr lang="el-GR" dirty="0" smtClean="0"/>
              <a:t>με τα </a:t>
            </a:r>
            <a:r>
              <a:rPr lang="el-GR" dirty="0" smtClean="0"/>
              <a:t>κριτήρια </a:t>
            </a:r>
            <a:r>
              <a:rPr lang="el-GR" dirty="0" smtClean="0"/>
              <a:t>την </a:t>
            </a:r>
            <a:r>
              <a:rPr lang="el-GR" dirty="0" smtClean="0"/>
              <a:t>επιχειρηματικής ανακάλυψής</a:t>
            </a:r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ροτάσεις </a:t>
            </a:r>
            <a:r>
              <a:rPr lang="el-GR" dirty="0" smtClean="0"/>
              <a:t>από </a:t>
            </a:r>
            <a:r>
              <a:rPr lang="el-GR" dirty="0" smtClean="0"/>
              <a:t>μέλη και φορείς</a:t>
            </a:r>
            <a:endParaRPr lang="el-GR" dirty="0" smtClean="0"/>
          </a:p>
          <a:p>
            <a:r>
              <a:rPr lang="el-GR" dirty="0" smtClean="0"/>
              <a:t>Πρώτη </a:t>
            </a:r>
            <a:r>
              <a:rPr lang="el-GR" dirty="0" err="1" smtClean="0"/>
              <a:t>προτεραιοποίηση</a:t>
            </a:r>
            <a:r>
              <a:rPr lang="el-GR" dirty="0" smtClean="0"/>
              <a:t>/συνένωση </a:t>
            </a:r>
            <a:r>
              <a:rPr lang="el-GR" dirty="0" smtClean="0"/>
              <a:t>δραστηριοτήτων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4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Συνεισφορά </a:t>
            </a:r>
            <a:r>
              <a:rPr lang="el-GR" dirty="0" smtClean="0"/>
              <a:t>μελών ομάδας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HBIO</a:t>
            </a:r>
          </a:p>
          <a:p>
            <a:r>
              <a:rPr lang="el-GR" dirty="0" smtClean="0"/>
              <a:t>ΠΕΦ</a:t>
            </a:r>
          </a:p>
          <a:p>
            <a:r>
              <a:rPr lang="el-GR" dirty="0" smtClean="0"/>
              <a:t>ΣΦΕΕ</a:t>
            </a:r>
          </a:p>
          <a:p>
            <a:r>
              <a:rPr lang="el-GR" dirty="0" smtClean="0"/>
              <a:t>Τεκμηριωμένες προτάσεις </a:t>
            </a:r>
            <a:r>
              <a:rPr lang="el-GR" dirty="0" err="1" smtClean="0"/>
              <a:t>προτεραιοποίησης</a:t>
            </a:r>
            <a:r>
              <a:rPr lang="el-GR" dirty="0" smtClean="0"/>
              <a:t> δραστηριοτήτων</a:t>
            </a:r>
          </a:p>
          <a:p>
            <a:r>
              <a:rPr lang="en-US" dirty="0" smtClean="0">
                <a:hlinkClick r:id="rId2"/>
              </a:rPr>
              <a:t>http://www.gsrt.gr/central.aspx?sId=120I466I1249I646I494779&amp;olID=824&amp;neID=824&amp;neTa=165&amp;ncID=0&amp;neHC=0&amp;tbid=0&amp;lrID=2&amp;oldUIID=aI824I0I120I466I1249I0I2&amp;actionID=load</a:t>
            </a:r>
            <a:endParaRPr lang="el-GR" dirty="0" smtClean="0"/>
          </a:p>
          <a:p>
            <a:r>
              <a:rPr lang="el-GR" dirty="0" smtClean="0"/>
              <a:t>ΙΙΒΕΑΑ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9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548" y="237898"/>
            <a:ext cx="11384701" cy="6805427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Ανάπτυξη νέων μορφών χορήγησης φαρμάκων και βελτίωση μορφοποίησης φαρμάκων	</a:t>
            </a:r>
          </a:p>
          <a:p>
            <a:r>
              <a:rPr lang="el-GR" dirty="0"/>
              <a:t>Συνδυασμοί φαρμάκων, και συνδυασμοί τρόπου χορήγησης φαρμάκων	</a:t>
            </a:r>
          </a:p>
          <a:p>
            <a:r>
              <a:rPr lang="el-GR" dirty="0" smtClean="0"/>
              <a:t>Ανάδειξη </a:t>
            </a:r>
            <a:r>
              <a:rPr lang="el-GR" dirty="0"/>
              <a:t>και επιβεβαίωση </a:t>
            </a:r>
            <a:r>
              <a:rPr lang="el-GR" dirty="0" smtClean="0"/>
              <a:t>νέων </a:t>
            </a:r>
            <a:r>
              <a:rPr lang="el-GR" dirty="0"/>
              <a:t>θεραπευτικών στόχων και </a:t>
            </a:r>
            <a:r>
              <a:rPr lang="el-GR" dirty="0" err="1" smtClean="0"/>
              <a:t>βιοδεικτών</a:t>
            </a:r>
            <a:r>
              <a:rPr lang="el-GR" dirty="0" smtClean="0"/>
              <a:t>	</a:t>
            </a:r>
          </a:p>
          <a:p>
            <a:r>
              <a:rPr lang="el-GR" dirty="0" smtClean="0"/>
              <a:t>Ανάπτυξη </a:t>
            </a:r>
            <a:r>
              <a:rPr lang="el-GR" dirty="0"/>
              <a:t>νέων φαρμάκων, εστιασμένες δραστηριότητες έρευνας στα πρώτα στάδια παραγωγής φαρμάκων	</a:t>
            </a:r>
          </a:p>
          <a:p>
            <a:r>
              <a:rPr lang="el-GR" dirty="0"/>
              <a:t>Κατανόηση μηχανισμών ασθενειών και χαρτογράφηση </a:t>
            </a:r>
            <a:r>
              <a:rPr lang="el-GR" dirty="0" err="1"/>
              <a:t>παθογένεσης</a:t>
            </a:r>
            <a:r>
              <a:rPr lang="el-GR" dirty="0"/>
              <a:t> ασθενειών.	</a:t>
            </a:r>
          </a:p>
          <a:p>
            <a:r>
              <a:rPr lang="el-GR" dirty="0"/>
              <a:t>Ανάπτυξη νέων προ-κλινικών μοντέλων ασθενειών	</a:t>
            </a:r>
          </a:p>
          <a:p>
            <a:r>
              <a:rPr lang="el-GR" dirty="0"/>
              <a:t>Ανάπτυξη ζωικών μοντέλων ανθρώπινων ασθενειών για προ-κλινικές δοκιμές φαρμάκων	</a:t>
            </a:r>
          </a:p>
          <a:p>
            <a:r>
              <a:rPr lang="el-GR" dirty="0"/>
              <a:t>Ανάπτυξη εξατομικευμένων θεραπευτικών προσεγγίσεων	</a:t>
            </a:r>
          </a:p>
          <a:p>
            <a:r>
              <a:rPr lang="el-GR" dirty="0"/>
              <a:t>Ανάπτυξη καινοτόμων προϊόντων και εφαρμογών με ψηφιακό περιεχόμενο, όπως κινητές εφαρμογές και </a:t>
            </a:r>
            <a:r>
              <a:rPr lang="el-GR" dirty="0" err="1"/>
              <a:t>βιοαισθητήρες</a:t>
            </a:r>
            <a:r>
              <a:rPr lang="el-GR" dirty="0"/>
              <a:t> και ανάπτυξη εύχρηστων, διαγνωστικών μεθόδων	</a:t>
            </a:r>
          </a:p>
          <a:p>
            <a:r>
              <a:rPr lang="el-GR" dirty="0" err="1"/>
              <a:t>Βιο</a:t>
            </a:r>
            <a:r>
              <a:rPr lang="el-GR" dirty="0"/>
              <a:t>-απεικόνιση	</a:t>
            </a:r>
          </a:p>
          <a:p>
            <a:r>
              <a:rPr lang="el-GR" dirty="0" err="1"/>
              <a:t>Βιοπληροφορική</a:t>
            </a:r>
            <a:r>
              <a:rPr lang="el-GR" dirty="0"/>
              <a:t> - </a:t>
            </a:r>
            <a:r>
              <a:rPr lang="el-GR" dirty="0" err="1"/>
              <a:t>Big</a:t>
            </a:r>
            <a:r>
              <a:rPr lang="el-GR" dirty="0"/>
              <a:t> </a:t>
            </a:r>
            <a:r>
              <a:rPr lang="el-GR" dirty="0" err="1"/>
              <a:t>data</a:t>
            </a:r>
            <a:r>
              <a:rPr lang="el-GR" dirty="0"/>
              <a:t> </a:t>
            </a:r>
            <a:r>
              <a:rPr lang="el-GR" dirty="0" err="1"/>
              <a:t>analytics</a:t>
            </a:r>
            <a:r>
              <a:rPr lang="el-GR" dirty="0"/>
              <a:t>.	</a:t>
            </a:r>
          </a:p>
          <a:p>
            <a:r>
              <a:rPr lang="el-GR" dirty="0"/>
              <a:t>Προηγμένα </a:t>
            </a:r>
            <a:r>
              <a:rPr lang="el-GR" dirty="0" err="1"/>
              <a:t>μικρο</a:t>
            </a:r>
            <a:r>
              <a:rPr lang="el-GR" dirty="0"/>
              <a:t> / </a:t>
            </a:r>
            <a:r>
              <a:rPr lang="el-GR" dirty="0" err="1"/>
              <a:t>νανο</a:t>
            </a:r>
            <a:r>
              <a:rPr lang="el-GR" dirty="0"/>
              <a:t> </a:t>
            </a:r>
            <a:r>
              <a:rPr lang="el-GR" dirty="0" err="1"/>
              <a:t>βιοϊατρικά</a:t>
            </a:r>
            <a:r>
              <a:rPr lang="el-GR" dirty="0"/>
              <a:t> συστήματα και συσκευές	</a:t>
            </a:r>
          </a:p>
          <a:p>
            <a:r>
              <a:rPr lang="el-GR" dirty="0" smtClean="0"/>
              <a:t>Ανάπτυξη </a:t>
            </a:r>
            <a:r>
              <a:rPr lang="el-GR" dirty="0"/>
              <a:t>καινοτόμων υπηρεσιών τηλεϊατρικής και εξειδικευμένων, καινοτόμων υπηρεσιών για τη φροντίδα ειδικών ομάδων του πληθυσμού, των ηλικιωμένων και την ενίσχυση του ιατρικού τουρισμού	</a:t>
            </a:r>
          </a:p>
          <a:p>
            <a:r>
              <a:rPr lang="el-GR" dirty="0"/>
              <a:t>Ανάπτυξη διεθνώς ανταγωνιστικών φαρμακευτικών προϊόντων, λειτουργικών τροφίμων και καλλυντικών βασισμένων στην εγχώρια χλωρίδα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9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799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5719" y="79894"/>
          <a:ext cx="11850246" cy="6872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431"/>
                <a:gridCol w="4807989"/>
                <a:gridCol w="757926"/>
                <a:gridCol w="5819900"/>
              </a:tblGrid>
              <a:tr h="6399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νέων μορφών χορήγησης φαρμάκων και βελτίωση μορφοποίησης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Επαναδιατύπωση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Ανά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νέων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κοτεχνικών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μορφών</a:t>
                      </a:r>
                      <a:r>
                        <a:rPr lang="en-US" sz="1000" dirty="0">
                          <a:effectLst/>
                        </a:rPr>
                        <a:t>, α</a:t>
                      </a:r>
                      <a:r>
                        <a:rPr lang="en-US" sz="1000" dirty="0" err="1">
                          <a:effectLst/>
                        </a:rPr>
                        <a:t>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εν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λλ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κτικών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οδών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χορήγησης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  β</a:t>
                      </a:r>
                      <a:r>
                        <a:rPr lang="en-US" sz="1000" dirty="0" err="1">
                          <a:effectLst/>
                        </a:rPr>
                        <a:t>ελτιστο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οίηση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υφιστ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μορφών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, α</a:t>
                      </a:r>
                      <a:r>
                        <a:rPr lang="en-US" sz="1000" dirty="0" err="1">
                          <a:effectLst/>
                        </a:rPr>
                        <a:t>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νέων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εριεκτικοτήτων</a:t>
                      </a:r>
                      <a:r>
                        <a:rPr lang="en-US" sz="1000" dirty="0">
                          <a:effectLst/>
                        </a:rPr>
                        <a:t>, β</a:t>
                      </a:r>
                      <a:r>
                        <a:rPr lang="en-US" sz="1000" dirty="0" err="1">
                          <a:effectLst/>
                        </a:rPr>
                        <a:t>ελτιωμένη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μορφο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οίηση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, α</a:t>
                      </a:r>
                      <a:r>
                        <a:rPr lang="en-US" sz="1000" dirty="0" err="1">
                          <a:effectLst/>
                        </a:rPr>
                        <a:t>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γνωστών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με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νέους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οδούς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χορήγησης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324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Συνδυασμοί φαρμάκων, και συνδυασμοί τρόπου χορήγησης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Επαναδιατύπωση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Συνδυ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σμοί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γνωστών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, α</a:t>
                      </a:r>
                      <a:r>
                        <a:rPr lang="en-US" sz="1000" dirty="0" err="1">
                          <a:effectLst/>
                        </a:rPr>
                        <a:t>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ή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ροσ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ρμογή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εξειδικευμένων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συσκευών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γι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τη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χορήγηση</a:t>
                      </a:r>
                      <a:r>
                        <a:rPr lang="en-US" sz="1000" dirty="0">
                          <a:effectLst/>
                        </a:rPr>
                        <a:t>/</a:t>
                      </a:r>
                      <a:r>
                        <a:rPr lang="en-US" sz="1000" dirty="0" err="1">
                          <a:effectLst/>
                        </a:rPr>
                        <a:t>συγχορήγηση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γνωστών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ρμάκων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86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Ανάδειξη και επιβεβαίωση νέων θεραπευτικών στόχων και βιοδεικτών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3+8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συγχώνευση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Ανάδειξη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β</a:t>
                      </a:r>
                      <a:r>
                        <a:rPr lang="en-US" sz="1000" dirty="0" err="1">
                          <a:effectLst/>
                        </a:rPr>
                        <a:t>ε</a:t>
                      </a:r>
                      <a:r>
                        <a:rPr lang="en-US" sz="1000" dirty="0">
                          <a:effectLst/>
                        </a:rPr>
                        <a:t>βα</a:t>
                      </a:r>
                      <a:r>
                        <a:rPr lang="en-US" sz="1000" dirty="0" err="1">
                          <a:effectLst/>
                        </a:rPr>
                        <a:t>ίωση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νέων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θερ</a:t>
                      </a:r>
                      <a:r>
                        <a:rPr lang="en-US" sz="1000" dirty="0">
                          <a:effectLst/>
                        </a:rPr>
                        <a:t>απ</a:t>
                      </a:r>
                      <a:r>
                        <a:rPr lang="en-US" sz="1000" dirty="0" err="1">
                          <a:effectLst/>
                        </a:rPr>
                        <a:t>ευτικών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στόχων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β</a:t>
                      </a:r>
                      <a:r>
                        <a:rPr lang="en-US" sz="1000" dirty="0" err="1">
                          <a:effectLst/>
                        </a:rPr>
                        <a:t>ιοδεικτών</a:t>
                      </a:r>
                      <a:r>
                        <a:rPr lang="en-US" sz="1000" dirty="0">
                          <a:effectLst/>
                        </a:rPr>
                        <a:t>  </a:t>
                      </a:r>
                      <a:r>
                        <a:rPr lang="en-US" sz="1000" dirty="0" err="1">
                          <a:effectLst/>
                        </a:rPr>
                        <a:t>γι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την</a:t>
                      </a:r>
                      <a:r>
                        <a:rPr lang="en-US" sz="1000" dirty="0">
                          <a:effectLst/>
                        </a:rPr>
                        <a:t> α</a:t>
                      </a:r>
                      <a:r>
                        <a:rPr lang="en-US" sz="1000" dirty="0" err="1">
                          <a:effectLst/>
                        </a:rPr>
                        <a:t>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εξ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τομικευμένων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θερ</a:t>
                      </a:r>
                      <a:r>
                        <a:rPr lang="en-US" sz="1000" dirty="0">
                          <a:effectLst/>
                        </a:rPr>
                        <a:t>απ</a:t>
                      </a:r>
                      <a:r>
                        <a:rPr lang="en-US" sz="1000" dirty="0" err="1">
                          <a:effectLst/>
                        </a:rPr>
                        <a:t>ευτικών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ροσεγγίσεων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86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νέων φαρμάκων, εστιασμένες δραστηριότητες έρευνας στα πρώτα στάδια παραγωγής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Επαναδιατύπωση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Επανατοποθέτηση και επαναστόχευση γνωστών φαρμακευτικών μορίων σε νέες θεραπευτικές ενδείξεις/νέους πληθυσμούς (ενδείξεις χρονίων νοσημάτων, παιδιατρικών και γηριατρικών πληθυσμών κλπ.) και νέοι μηχανισμοί ελέγχου ασφάλειας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324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Κατανόηση μηχανισμών ασθενειών και χαρτογράφηση παθογένεσης ασθενειών.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Ως έχει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Κατανόηση μηχανισμών ασθενειών και χαρτογράφηση παθογένεσης ασθενειών.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86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νέων προ-κλινικών μοντέλων ασθενειών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6+7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συγχώνευση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νέων προ-κλινικών μοντέλων ασθενειών συμπεριλαμβανόμενων ζωικών μοντέλων ανθρώπινων ασθενειών για προ-κλινικές δοκιμές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324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ζωικών μοντέλων ανθρώπινων ασθενειών για προ-κλινικές δοκιμές φαρμάκων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Συγχωνεύθηκε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324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εξατομικευμένων θεραπευτικών προσεγγίσεων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Συγχωνεύθηκε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86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καινοτόμων προϊόντων και εφαρμογών με ψηφιακό περιεχόμενο, όπως κινητές εφαρμογές και βιοαισθητήρες και ανάπτυξη εύχρηστων, διαγνωστικών μεθόδων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9+13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συγχώνευση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Ανάπτυξη εύχρηστων ψηφιακών προϊόντων και υπηρεσιών όπως κινητές εφαρμογές και βιοαισθητήρες για την διάγνωση/παρακολούθηση χρονίως πασχόντων και τη φροντίδα/υποστήριξη ειδικών ομάδων του πληθυσμού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799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Βιο-απεικόνιση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Δεν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ροτάθηκε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8964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Βιοπληροφορική - Big data analytics.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Οριζόντια δραστηριότητα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Πληροφορική;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799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Προηγμέν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μικρο</a:t>
                      </a:r>
                      <a:r>
                        <a:rPr lang="en-US" sz="1000" dirty="0">
                          <a:effectLst/>
                        </a:rPr>
                        <a:t> / </a:t>
                      </a:r>
                      <a:r>
                        <a:rPr lang="en-US" sz="1000" dirty="0" err="1">
                          <a:effectLst/>
                        </a:rPr>
                        <a:t>ν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νο</a:t>
                      </a:r>
                      <a:r>
                        <a:rPr lang="en-US" sz="1000" dirty="0">
                          <a:effectLst/>
                        </a:rPr>
                        <a:t> β</a:t>
                      </a:r>
                      <a:r>
                        <a:rPr lang="en-US" sz="1000" dirty="0" err="1">
                          <a:effectLst/>
                        </a:rPr>
                        <a:t>ιοϊ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τρικά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συστήμ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συσκευές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Υλικά</a:t>
                      </a:r>
                      <a:r>
                        <a:rPr lang="en-US" sz="1000" dirty="0">
                          <a:effectLst/>
                        </a:rPr>
                        <a:t>; </a:t>
                      </a:r>
                      <a:r>
                        <a:rPr lang="en-US" sz="1000" dirty="0" err="1">
                          <a:effectLst/>
                        </a:rPr>
                        <a:t>Υ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ό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συζήτηση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4862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Ανά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ινοτόμων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υ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ηρεσιών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τηλεϊ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τρικής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εξειδικευμένων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ινοτόμων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υ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ηρεσιών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γι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τη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φροντίδ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ειδικών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ομάδων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του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ληθυσμού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των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ηλικιωμένων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την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ενίσχυση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του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τρικού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τουρισμού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Συγχωνεύθηκε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  <a:tr h="648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     </a:t>
                      </a:r>
                      <a:r>
                        <a:rPr lang="en-US" sz="1000" dirty="0" err="1">
                          <a:effectLst/>
                        </a:rPr>
                        <a:t>Ανά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διεθνώς</a:t>
                      </a:r>
                      <a:r>
                        <a:rPr lang="en-US" sz="1000" dirty="0">
                          <a:effectLst/>
                        </a:rPr>
                        <a:t> α</a:t>
                      </a:r>
                      <a:r>
                        <a:rPr lang="en-US" sz="1000" dirty="0" err="1">
                          <a:effectLst/>
                        </a:rPr>
                        <a:t>ντ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γωνιστικών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κευτικών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ροϊόντων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λειτουργικών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τροφίμων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λλυντικών</a:t>
                      </a:r>
                      <a:r>
                        <a:rPr lang="en-US" sz="1000" dirty="0">
                          <a:effectLst/>
                        </a:rPr>
                        <a:t> βα</a:t>
                      </a:r>
                      <a:r>
                        <a:rPr lang="en-US" sz="1000" dirty="0" err="1">
                          <a:effectLst/>
                        </a:rPr>
                        <a:t>σισμένων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στην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εγχώρι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χλωρίδ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Επαναδιατύπωση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Ανά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τυξη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διεθνώς</a:t>
                      </a:r>
                      <a:r>
                        <a:rPr lang="en-US" sz="1000" dirty="0">
                          <a:effectLst/>
                        </a:rPr>
                        <a:t> α</a:t>
                      </a:r>
                      <a:r>
                        <a:rPr lang="en-US" sz="1000" dirty="0" err="1">
                          <a:effectLst/>
                        </a:rPr>
                        <a:t>ντ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γωνιστικών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φυτικών</a:t>
                      </a:r>
                      <a:r>
                        <a:rPr lang="en-US" sz="1000" dirty="0">
                          <a:effectLst/>
                        </a:rPr>
                        <a:t>  </a:t>
                      </a:r>
                      <a:r>
                        <a:rPr lang="en-US" sz="1000" dirty="0" err="1">
                          <a:effectLst/>
                        </a:rPr>
                        <a:t>φ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ρμ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κευτικών</a:t>
                      </a:r>
                      <a:r>
                        <a:rPr lang="en-US" sz="1000" dirty="0">
                          <a:effectLst/>
                        </a:rPr>
                        <a:t> π</a:t>
                      </a:r>
                      <a:r>
                        <a:rPr lang="en-US" sz="1000" dirty="0" err="1">
                          <a:effectLst/>
                        </a:rPr>
                        <a:t>ροϊόντων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με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υ</a:t>
                      </a:r>
                      <a:r>
                        <a:rPr lang="en-US" sz="1000" dirty="0">
                          <a:effectLst/>
                        </a:rPr>
                        <a:t>π</a:t>
                      </a:r>
                      <a:r>
                        <a:rPr lang="en-US" sz="1000" dirty="0" err="1">
                          <a:effectLst/>
                        </a:rPr>
                        <a:t>άρχοντ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δεδομέν</a:t>
                      </a:r>
                      <a:r>
                        <a:rPr lang="en-US" sz="1000" dirty="0">
                          <a:effectLst/>
                        </a:rPr>
                        <a:t>α απ</a:t>
                      </a:r>
                      <a:r>
                        <a:rPr lang="en-US" sz="1000" dirty="0" err="1">
                          <a:effectLst/>
                        </a:rPr>
                        <a:t>οτελεσμ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τικότητ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ς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θώς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λειτουργικών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τροφίμων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ι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κ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r>
                        <a:rPr lang="en-US" sz="1000" dirty="0" err="1">
                          <a:effectLst/>
                        </a:rPr>
                        <a:t>λλυντικών</a:t>
                      </a:r>
                      <a:r>
                        <a:rPr lang="en-US" sz="1000" dirty="0">
                          <a:effectLst/>
                        </a:rPr>
                        <a:t> βα</a:t>
                      </a:r>
                      <a:r>
                        <a:rPr lang="en-US" sz="1000" dirty="0" err="1">
                          <a:effectLst/>
                        </a:rPr>
                        <a:t>σισμένων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στην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εγχώρι</a:t>
                      </a:r>
                      <a:r>
                        <a:rPr lang="en-US" sz="1000" dirty="0">
                          <a:effectLst/>
                        </a:rPr>
                        <a:t>α </a:t>
                      </a:r>
                      <a:r>
                        <a:rPr lang="en-US" sz="1000" dirty="0" err="1">
                          <a:effectLst/>
                        </a:rPr>
                        <a:t>χλωρίδ</a:t>
                      </a:r>
                      <a:r>
                        <a:rPr lang="en-US" sz="1000" dirty="0">
                          <a:effectLst/>
                        </a:rPr>
                        <a:t>α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1789" marR="517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40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772" y="404664"/>
            <a:ext cx="11521279" cy="6120680"/>
          </a:xfrm>
        </p:spPr>
        <p:txBody>
          <a:bodyPr>
            <a:normAutofit fontScale="70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l-GR" dirty="0"/>
              <a:t>Ανάπτυξη νέων φαρμακοτεχνικών μορφών, ανάπτυξη εναλλακτικών οδών χορήγησης φαρμάκων και  βελτιστοποίηση υφισταμένων μορφών φαρμάκων, ανάπτυξη νέων περιεκτικοτήτων, βελτιωμένη μορφοποίηση φαρμάκων, ανάπτυξη γνωστών φαρμάκων με νέους οδούς χορήγησης.</a:t>
            </a:r>
          </a:p>
          <a:p>
            <a:pPr fontAlgn="t">
              <a:lnSpc>
                <a:spcPct val="120000"/>
              </a:lnSpc>
            </a:pPr>
            <a:r>
              <a:rPr lang="el-GR" dirty="0"/>
              <a:t>Συνδυασμοί γνωστών φαρμάκων, ανάπτυξη ή προσαρμογή εξειδικευμένων συσκευών για τη </a:t>
            </a:r>
            <a:r>
              <a:rPr lang="el-GR" dirty="0" smtClean="0"/>
              <a:t>χορήγηση/</a:t>
            </a:r>
            <a:r>
              <a:rPr lang="el-GR" dirty="0" err="1" smtClean="0"/>
              <a:t>συγχορήγηση</a:t>
            </a:r>
            <a:r>
              <a:rPr lang="el-GR" dirty="0" smtClean="0"/>
              <a:t> </a:t>
            </a:r>
            <a:r>
              <a:rPr lang="el-GR" dirty="0"/>
              <a:t>γνωστών φαρμάκων.</a:t>
            </a:r>
          </a:p>
          <a:p>
            <a:pPr fontAlgn="t">
              <a:lnSpc>
                <a:spcPct val="120000"/>
              </a:lnSpc>
            </a:pPr>
            <a:r>
              <a:rPr lang="el-GR" dirty="0"/>
              <a:t>Ανάδειξη και επιβεβαίωση νέων θεραπευτικών στόχων και </a:t>
            </a:r>
            <a:r>
              <a:rPr lang="el-GR" dirty="0" err="1"/>
              <a:t>βιοδεικτών</a:t>
            </a:r>
            <a:r>
              <a:rPr lang="el-GR" dirty="0"/>
              <a:t>  για την ανάπτυξη εξατομικευμένων θεραπευτικών προσεγγίσεων</a:t>
            </a:r>
          </a:p>
          <a:p>
            <a:pPr fontAlgn="t">
              <a:lnSpc>
                <a:spcPct val="120000"/>
              </a:lnSpc>
            </a:pPr>
            <a:r>
              <a:rPr lang="el-GR" dirty="0"/>
              <a:t>Επανατοποθέτηση και </a:t>
            </a:r>
            <a:r>
              <a:rPr lang="el-GR" dirty="0" err="1"/>
              <a:t>επαναστόχευση</a:t>
            </a:r>
            <a:r>
              <a:rPr lang="el-GR" dirty="0"/>
              <a:t> γνωστών φαρμακευτικών μορίων σε νέες θεραπευτικές ενδείξεις/νέους πληθυσμούς (ενδείξεις </a:t>
            </a:r>
            <a:r>
              <a:rPr lang="el-GR" dirty="0" err="1"/>
              <a:t>χρονίων</a:t>
            </a:r>
            <a:r>
              <a:rPr lang="el-GR" dirty="0"/>
              <a:t> νοσημάτων, παιδιατρικών και γηριατρικών πληθυσμών κλπ.) και νέοι μηχανισμοί ελέγχου ασφάλειας φαρμάκων</a:t>
            </a:r>
          </a:p>
          <a:p>
            <a:pPr fontAlgn="t">
              <a:lnSpc>
                <a:spcPct val="120000"/>
              </a:lnSpc>
            </a:pPr>
            <a:r>
              <a:rPr lang="el-GR" dirty="0"/>
              <a:t>Κατανόηση μηχανισμών ασθενειών και χαρτογράφηση </a:t>
            </a:r>
            <a:r>
              <a:rPr lang="el-GR" dirty="0" err="1"/>
              <a:t>παθογένεσης</a:t>
            </a:r>
            <a:r>
              <a:rPr lang="el-GR" dirty="0"/>
              <a:t> ασθενειών.</a:t>
            </a:r>
          </a:p>
          <a:p>
            <a:pPr fontAlgn="t">
              <a:lnSpc>
                <a:spcPct val="120000"/>
              </a:lnSpc>
            </a:pPr>
            <a:r>
              <a:rPr lang="el-GR" dirty="0"/>
              <a:t>Ανάπτυξη νέων προ-κλινικών μοντέλων ασθενειών συμπεριλαμβανόμενων ζωικών μοντέλων ανθρώπινων ασθενειών για προ-κλινικές δοκιμές </a:t>
            </a:r>
            <a:r>
              <a:rPr lang="el-GR" dirty="0" smtClean="0"/>
              <a:t>φαρμάκων</a:t>
            </a:r>
            <a:endParaRPr lang="el-GR" dirty="0"/>
          </a:p>
          <a:p>
            <a:pPr fontAlgn="t">
              <a:lnSpc>
                <a:spcPct val="120000"/>
              </a:lnSpc>
            </a:pPr>
            <a:r>
              <a:rPr lang="el-GR" dirty="0"/>
              <a:t>Ανάπτυξη εύχρηστων ψηφιακών προϊόντων και υπηρεσιών όπως κινητές εφαρμογές και </a:t>
            </a:r>
            <a:r>
              <a:rPr lang="el-GR" dirty="0" err="1"/>
              <a:t>βιοαισθητήρες</a:t>
            </a:r>
            <a:r>
              <a:rPr lang="el-GR" dirty="0"/>
              <a:t> για την διάγνωση/παρακολούθηση χρονίως πασχόντων και τη φροντίδα/υποστήριξη ειδικών ομάδων του </a:t>
            </a:r>
            <a:r>
              <a:rPr lang="el-GR" dirty="0" smtClean="0"/>
              <a:t>πληθυσμού</a:t>
            </a:r>
            <a:endParaRPr lang="el-GR" dirty="0"/>
          </a:p>
          <a:p>
            <a:pPr fontAlgn="t">
              <a:lnSpc>
                <a:spcPct val="120000"/>
              </a:lnSpc>
            </a:pPr>
            <a:r>
              <a:rPr lang="el-GR" dirty="0"/>
              <a:t>Ανάπτυξη διεθνώς ανταγωνιστικών φυτικών  φαρμακευτικών προϊόντων με υπάρχοντα δεδομένα αποτελεσματικότητας, καθώς και λειτουργικών τροφίμων και καλλυντικών βασισμένων στην εγχώρια </a:t>
            </a:r>
            <a:r>
              <a:rPr lang="el-GR" dirty="0" smtClean="0"/>
              <a:t>χλωρίδα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772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</a:t>
            </a:r>
            <a:r>
              <a:rPr lang="en-US" dirty="0" err="1" smtClean="0"/>
              <a:t>τ</a:t>
            </a:r>
            <a:r>
              <a:rPr lang="el-GR" dirty="0" err="1" smtClean="0"/>
              <a:t>ό</a:t>
            </a:r>
            <a:r>
              <a:rPr lang="en-US" dirty="0" err="1" smtClean="0"/>
              <a:t>χευση</a:t>
            </a:r>
            <a:r>
              <a:rPr lang="en-US" dirty="0" smtClean="0"/>
              <a:t> </a:t>
            </a:r>
            <a:r>
              <a:rPr lang="en-US" dirty="0" err="1"/>
              <a:t>στην</a:t>
            </a:r>
            <a:r>
              <a:rPr lang="en-US" dirty="0"/>
              <a:t> «</a:t>
            </a:r>
            <a:r>
              <a:rPr lang="en-US" dirty="0" smtClean="0"/>
              <a:t>πα</a:t>
            </a:r>
            <a:r>
              <a:rPr lang="en-US" dirty="0" err="1" smtClean="0"/>
              <a:t>ρ</a:t>
            </a:r>
            <a:r>
              <a:rPr lang="en-US" dirty="0" smtClean="0"/>
              <a:t>α</a:t>
            </a:r>
            <a:r>
              <a:rPr lang="en-US" dirty="0" err="1" smtClean="0"/>
              <a:t>γωγι</a:t>
            </a:r>
            <a:r>
              <a:rPr lang="el-GR" dirty="0" err="1" smtClean="0"/>
              <a:t>κή</a:t>
            </a:r>
            <a:r>
              <a:rPr lang="en-US" dirty="0" smtClean="0"/>
              <a:t> </a:t>
            </a:r>
            <a:r>
              <a:rPr lang="en-US" dirty="0" err="1" smtClean="0"/>
              <a:t>δι</a:t>
            </a:r>
            <a:r>
              <a:rPr lang="en-US" dirty="0" smtClean="0"/>
              <a:t>α</a:t>
            </a:r>
            <a:r>
              <a:rPr lang="en-US" dirty="0" err="1" smtClean="0"/>
              <a:t>δικ</a:t>
            </a:r>
            <a:r>
              <a:rPr lang="en-US" dirty="0" smtClean="0"/>
              <a:t>α</a:t>
            </a:r>
            <a:r>
              <a:rPr lang="en-US" dirty="0" err="1" smtClean="0"/>
              <a:t>σ</a:t>
            </a:r>
            <a:r>
              <a:rPr lang="el-GR" dirty="0" smtClean="0"/>
              <a:t>ι</a:t>
            </a:r>
            <a:r>
              <a:rPr lang="en-US" dirty="0" smtClean="0"/>
              <a:t>α</a:t>
            </a:r>
            <a:r>
              <a:rPr lang="en-US" dirty="0"/>
              <a:t>»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Κεντρικ</a:t>
            </a:r>
            <a:r>
              <a:rPr lang="el-GR" dirty="0" err="1" smtClean="0"/>
              <a:t>οί</a:t>
            </a:r>
            <a:r>
              <a:rPr lang="en-US" dirty="0" smtClean="0"/>
              <a:t> </a:t>
            </a:r>
            <a:r>
              <a:rPr lang="en-US" dirty="0" err="1" smtClean="0"/>
              <a:t>στρ</a:t>
            </a:r>
            <a:r>
              <a:rPr lang="en-US" dirty="0" smtClean="0"/>
              <a:t>α</a:t>
            </a:r>
            <a:r>
              <a:rPr lang="en-US" dirty="0" err="1" smtClean="0"/>
              <a:t>τηγικ</a:t>
            </a:r>
            <a:r>
              <a:rPr lang="el-GR" dirty="0" err="1" smtClean="0"/>
              <a:t>οί</a:t>
            </a:r>
            <a:r>
              <a:rPr lang="en-US" dirty="0" smtClean="0"/>
              <a:t> </a:t>
            </a:r>
            <a:r>
              <a:rPr lang="en-US" dirty="0" err="1" smtClean="0"/>
              <a:t>στόχο</a:t>
            </a:r>
            <a:r>
              <a:rPr lang="el-GR" dirty="0" smtClean="0"/>
              <a:t>ι</a:t>
            </a:r>
            <a:r>
              <a:rPr lang="en-US" dirty="0" smtClean="0"/>
              <a:t> </a:t>
            </a:r>
            <a:r>
              <a:rPr lang="en-US" dirty="0" err="1" smtClean="0"/>
              <a:t>είν</a:t>
            </a:r>
            <a:r>
              <a:rPr lang="en-US" dirty="0" smtClean="0"/>
              <a:t>α</a:t>
            </a:r>
            <a:r>
              <a:rPr lang="en-US" dirty="0" err="1" smtClean="0"/>
              <a:t>ι</a:t>
            </a:r>
            <a:r>
              <a:rPr lang="el-GR" dirty="0"/>
              <a:t>:</a:t>
            </a:r>
            <a:endParaRPr lang="el-GR" dirty="0" smtClean="0"/>
          </a:p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/>
              <a:t>ενίσχυση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α</a:t>
            </a:r>
            <a:r>
              <a:rPr lang="en-US" dirty="0" err="1"/>
              <a:t>ντ</a:t>
            </a:r>
            <a:r>
              <a:rPr lang="en-US" dirty="0"/>
              <a:t>α</a:t>
            </a:r>
            <a:r>
              <a:rPr lang="en-US" dirty="0" err="1"/>
              <a:t>γωνιστικότητ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εξωστρέφει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ιχειρήσεων</a:t>
            </a:r>
            <a:r>
              <a:rPr lang="en-US" dirty="0"/>
              <a:t>, </a:t>
            </a:r>
            <a:endParaRPr lang="el-GR" dirty="0" smtClean="0"/>
          </a:p>
          <a:p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/>
              <a:t>μετά</a:t>
            </a:r>
            <a:r>
              <a:rPr lang="en-US" dirty="0"/>
              <a:t>βα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π</a:t>
            </a:r>
            <a:r>
              <a:rPr lang="en-US" dirty="0" err="1"/>
              <a:t>οιοτική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ιχειρημ</a:t>
            </a:r>
            <a:r>
              <a:rPr lang="en-US" dirty="0"/>
              <a:t>α</a:t>
            </a:r>
            <a:r>
              <a:rPr lang="en-US" dirty="0" err="1"/>
              <a:t>τικότητ</a:t>
            </a:r>
            <a:r>
              <a:rPr lang="en-US" dirty="0"/>
              <a:t>α, </a:t>
            </a:r>
            <a:r>
              <a:rPr lang="en-US" dirty="0" err="1"/>
              <a:t>με</a:t>
            </a:r>
            <a:r>
              <a:rPr lang="en-US" dirty="0"/>
              <a:t> α</a:t>
            </a:r>
            <a:r>
              <a:rPr lang="en-US" dirty="0" err="1"/>
              <a:t>ιχμή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ινοτομί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α</a:t>
            </a:r>
            <a:r>
              <a:rPr lang="en-US" dirty="0" err="1"/>
              <a:t>ύξηση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εγχώρι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π</a:t>
            </a:r>
            <a:r>
              <a:rPr lang="en-US" dirty="0" err="1"/>
              <a:t>ροστιθέμενης</a:t>
            </a:r>
            <a:r>
              <a:rPr lang="en-US" dirty="0"/>
              <a:t> α</a:t>
            </a:r>
            <a:r>
              <a:rPr lang="en-US" dirty="0" err="1"/>
              <a:t>ξί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6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Δημιουργία κειμένου </a:t>
            </a:r>
            <a:r>
              <a:rPr lang="el-GR" dirty="0" smtClean="0"/>
              <a:t>βάσης  </a:t>
            </a:r>
            <a:r>
              <a:rPr lang="el-GR" dirty="0"/>
              <a:t>θα τεκμηριώνει με βάση τα κριτήρια της </a:t>
            </a:r>
            <a:r>
              <a:rPr lang="el-GR" dirty="0" smtClean="0"/>
              <a:t>επιχειρηματικής ανακάλυψής </a:t>
            </a:r>
            <a:r>
              <a:rPr lang="en-US" dirty="0" smtClean="0"/>
              <a:t>RIS</a:t>
            </a:r>
            <a:r>
              <a:rPr lang="el-GR" dirty="0" smtClean="0"/>
              <a:t>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άρχει</a:t>
            </a:r>
            <a:r>
              <a:rPr lang="en-US" dirty="0"/>
              <a:t> </a:t>
            </a:r>
            <a:r>
              <a:rPr lang="en-US" dirty="0" err="1"/>
              <a:t>σ</a:t>
            </a:r>
            <a:r>
              <a:rPr lang="en-US" dirty="0"/>
              <a:t>α</a:t>
            </a:r>
            <a:r>
              <a:rPr lang="en-US" dirty="0" err="1"/>
              <a:t>φής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π</a:t>
            </a:r>
            <a:r>
              <a:rPr lang="en-US" dirty="0" err="1"/>
              <a:t>οθέτηση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ιχειρήσεων</a:t>
            </a:r>
            <a:r>
              <a:rPr lang="en-US" dirty="0"/>
              <a:t> </a:t>
            </a:r>
            <a:r>
              <a:rPr lang="en-US" dirty="0" err="1"/>
              <a:t>στη</a:t>
            </a:r>
            <a:r>
              <a:rPr lang="en-US" dirty="0"/>
              <a:t> </a:t>
            </a:r>
            <a:r>
              <a:rPr lang="en-US" dirty="0" err="1"/>
              <a:t>διάρκει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π</a:t>
            </a:r>
            <a:r>
              <a:rPr lang="en-US" dirty="0" err="1"/>
              <a:t>ροετοιμ</a:t>
            </a:r>
            <a:r>
              <a:rPr lang="en-US" dirty="0"/>
              <a:t>α</a:t>
            </a:r>
            <a:r>
              <a:rPr lang="en-US" dirty="0" err="1"/>
              <a:t>σί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τομέων</a:t>
            </a:r>
            <a:r>
              <a:rPr lang="en-US" dirty="0"/>
              <a:t> π</a:t>
            </a:r>
            <a:r>
              <a:rPr lang="en-US" dirty="0" err="1"/>
              <a:t>ροτερ</a:t>
            </a:r>
            <a:r>
              <a:rPr lang="en-US" dirty="0"/>
              <a:t>α</a:t>
            </a:r>
            <a:r>
              <a:rPr lang="en-US" dirty="0" err="1"/>
              <a:t>ιότητ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π</a:t>
            </a:r>
            <a:r>
              <a:rPr lang="en-US" dirty="0" err="1"/>
              <a:t>ροτάσεις</a:t>
            </a:r>
            <a:r>
              <a:rPr lang="en-US" dirty="0"/>
              <a:t> </a:t>
            </a:r>
            <a:r>
              <a:rPr lang="en-US" dirty="0" err="1"/>
              <a:t>γι</a:t>
            </a:r>
            <a:r>
              <a:rPr lang="en-US" dirty="0"/>
              <a:t>α </a:t>
            </a:r>
            <a:r>
              <a:rPr lang="en-US" dirty="0" err="1"/>
              <a:t>νέες</a:t>
            </a:r>
            <a:r>
              <a:rPr lang="en-US" dirty="0"/>
              <a:t> </a:t>
            </a:r>
            <a:r>
              <a:rPr lang="en-US" dirty="0" err="1"/>
              <a:t>δρ</a:t>
            </a:r>
            <a:r>
              <a:rPr lang="en-US" dirty="0"/>
              <a:t>α</a:t>
            </a:r>
            <a:r>
              <a:rPr lang="en-US" dirty="0" err="1"/>
              <a:t>στηριότητες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α</a:t>
            </a:r>
            <a:r>
              <a:rPr lang="en-US" dirty="0" err="1"/>
              <a:t>υξημένη</a:t>
            </a:r>
            <a:r>
              <a:rPr lang="en-US" dirty="0"/>
              <a:t> π</a:t>
            </a:r>
            <a:r>
              <a:rPr lang="en-US" dirty="0" err="1"/>
              <a:t>ροστιθέμενη</a:t>
            </a:r>
            <a:r>
              <a:rPr lang="en-US" dirty="0"/>
              <a:t> α</a:t>
            </a:r>
            <a:r>
              <a:rPr lang="en-US" dirty="0" err="1"/>
              <a:t>ξί</a:t>
            </a:r>
            <a:r>
              <a:rPr lang="en-US" dirty="0"/>
              <a:t>α (</a:t>
            </a:r>
            <a:r>
              <a:rPr lang="en-US" dirty="0" err="1"/>
              <a:t>όχι</a:t>
            </a:r>
            <a:r>
              <a:rPr lang="en-US" dirty="0"/>
              <a:t> απ</a:t>
            </a:r>
            <a:r>
              <a:rPr lang="en-US" dirty="0" err="1"/>
              <a:t>λή</a:t>
            </a:r>
            <a:r>
              <a:rPr lang="en-US" dirty="0"/>
              <a:t> </a:t>
            </a:r>
            <a:r>
              <a:rPr lang="en-US" dirty="0" err="1"/>
              <a:t>τόνωση</a:t>
            </a:r>
            <a:r>
              <a:rPr lang="en-US" dirty="0"/>
              <a:t> </a:t>
            </a:r>
            <a:r>
              <a:rPr lang="en-US" dirty="0" err="1"/>
              <a:t>υ</a:t>
            </a:r>
            <a:r>
              <a:rPr lang="en-US" dirty="0"/>
              <a:t>πα</a:t>
            </a:r>
            <a:r>
              <a:rPr lang="en-US" dirty="0" err="1"/>
              <a:t>ρχουσών</a:t>
            </a:r>
            <a:r>
              <a:rPr lang="en-US" dirty="0"/>
              <a:t> </a:t>
            </a:r>
            <a:r>
              <a:rPr lang="en-US" dirty="0" err="1"/>
              <a:t>δρ</a:t>
            </a:r>
            <a:r>
              <a:rPr lang="en-US" dirty="0"/>
              <a:t>α</a:t>
            </a:r>
            <a:r>
              <a:rPr lang="en-US" dirty="0" err="1"/>
              <a:t>στηριοτήτων</a:t>
            </a:r>
            <a:r>
              <a:rPr lang="en-US" dirty="0"/>
              <a:t>)</a:t>
            </a:r>
          </a:p>
          <a:p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άρχουν</a:t>
            </a:r>
            <a:r>
              <a:rPr lang="en-US" dirty="0"/>
              <a:t> </a:t>
            </a:r>
            <a:r>
              <a:rPr lang="en-US" dirty="0" err="1"/>
              <a:t>ερευνητικά</a:t>
            </a:r>
            <a:r>
              <a:rPr lang="en-US" dirty="0"/>
              <a:t> </a:t>
            </a:r>
            <a:r>
              <a:rPr lang="en-US" dirty="0" err="1"/>
              <a:t>ιδρύμ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με</a:t>
            </a:r>
            <a:r>
              <a:rPr lang="en-US" dirty="0"/>
              <a:t> απ</a:t>
            </a:r>
            <a:r>
              <a:rPr lang="en-US" dirty="0" err="1"/>
              <a:t>οδεδειγμένη</a:t>
            </a:r>
            <a:r>
              <a:rPr lang="en-US" dirty="0"/>
              <a:t> </a:t>
            </a:r>
            <a:r>
              <a:rPr lang="en-US" dirty="0" err="1"/>
              <a:t>τεχνογνωσί</a:t>
            </a:r>
            <a:r>
              <a:rPr lang="en-US" dirty="0"/>
              <a:t>α (</a:t>
            </a:r>
            <a:r>
              <a:rPr lang="en-US" dirty="0" err="1"/>
              <a:t>συμμετοχή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FP7/Η2020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άλλ</a:t>
            </a:r>
            <a:r>
              <a:rPr lang="en-US" dirty="0"/>
              <a:t>α π</a:t>
            </a:r>
            <a:r>
              <a:rPr lang="en-US" dirty="0" err="1"/>
              <a:t>ρογράμμ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α),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έχουν</a:t>
            </a:r>
            <a:r>
              <a:rPr lang="en-US" dirty="0"/>
              <a:t> </a:t>
            </a:r>
            <a:r>
              <a:rPr lang="en-US" dirty="0" err="1"/>
              <a:t>ώριμ</a:t>
            </a:r>
            <a:r>
              <a:rPr lang="en-US" dirty="0"/>
              <a:t>α </a:t>
            </a:r>
            <a:r>
              <a:rPr lang="en-US" dirty="0" err="1"/>
              <a:t>ερευνητικά</a:t>
            </a:r>
            <a:r>
              <a:rPr lang="en-US" dirty="0"/>
              <a:t> απ</a:t>
            </a:r>
            <a:r>
              <a:rPr lang="en-US" dirty="0" err="1"/>
              <a:t>οτελέσμ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δυν</a:t>
            </a:r>
            <a:r>
              <a:rPr lang="en-US" dirty="0"/>
              <a:t>α</a:t>
            </a:r>
            <a:r>
              <a:rPr lang="en-US" dirty="0" err="1"/>
              <a:t>τότητες</a:t>
            </a:r>
            <a:r>
              <a:rPr lang="en-US" dirty="0"/>
              <a:t> </a:t>
            </a:r>
            <a:r>
              <a:rPr lang="en-US" dirty="0" err="1"/>
              <a:t>υλο</a:t>
            </a:r>
            <a:r>
              <a:rPr lang="en-US" dirty="0"/>
              <a:t>π</a:t>
            </a:r>
            <a:r>
              <a:rPr lang="en-US" dirty="0" err="1"/>
              <a:t>οίησης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τομέ</a:t>
            </a:r>
            <a:r>
              <a:rPr lang="en-US" dirty="0"/>
              <a:t>α</a:t>
            </a:r>
          </a:p>
          <a:p>
            <a:r>
              <a:rPr lang="en-US" dirty="0" err="1" smtClean="0"/>
              <a:t>Οι</a:t>
            </a:r>
            <a:r>
              <a:rPr lang="en-US" dirty="0" smtClean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ιχειρήσεις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είν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ινοτόμες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κά</a:t>
            </a:r>
            <a:r>
              <a:rPr lang="en-US" dirty="0"/>
              <a:t>π</a:t>
            </a:r>
            <a:r>
              <a:rPr lang="en-US" dirty="0" err="1"/>
              <a:t>οιο</a:t>
            </a:r>
            <a:r>
              <a:rPr lang="en-US" dirty="0"/>
              <a:t> βα</a:t>
            </a:r>
            <a:r>
              <a:rPr lang="en-US" dirty="0" err="1"/>
              <a:t>θμό</a:t>
            </a:r>
            <a:r>
              <a:rPr lang="en-US" dirty="0"/>
              <a:t> </a:t>
            </a:r>
            <a:r>
              <a:rPr lang="en-US" dirty="0" err="1"/>
              <a:t>εξωστρεφείς</a:t>
            </a:r>
            <a:endParaRPr lang="en-US" dirty="0"/>
          </a:p>
          <a:p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άρχει</a:t>
            </a:r>
            <a:r>
              <a:rPr lang="en-US" dirty="0"/>
              <a:t> </a:t>
            </a:r>
            <a:r>
              <a:rPr lang="en-US" dirty="0" err="1"/>
              <a:t>κρίσιμη</a:t>
            </a:r>
            <a:r>
              <a:rPr lang="en-US" dirty="0"/>
              <a:t> </a:t>
            </a:r>
            <a:r>
              <a:rPr lang="en-US" dirty="0" err="1"/>
              <a:t>μάζ</a:t>
            </a:r>
            <a:r>
              <a:rPr lang="en-US" dirty="0"/>
              <a:t>α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ιχειρήσεων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ερευνητικών</a:t>
            </a:r>
            <a:r>
              <a:rPr lang="en-US" dirty="0"/>
              <a:t> απ</a:t>
            </a:r>
            <a:r>
              <a:rPr lang="en-US" dirty="0" err="1"/>
              <a:t>οτελεσμάτων</a:t>
            </a:r>
            <a:endParaRPr lang="en-US" dirty="0"/>
          </a:p>
          <a:p>
            <a:r>
              <a:rPr lang="en-US" dirty="0" err="1" smtClean="0"/>
              <a:t>Ν</a:t>
            </a:r>
            <a:r>
              <a:rPr lang="en-US" dirty="0" smtClean="0"/>
              <a:t>α </a:t>
            </a:r>
            <a:r>
              <a:rPr lang="en-US" dirty="0" err="1"/>
              <a:t>υ</a:t>
            </a:r>
            <a:r>
              <a:rPr lang="en-US" dirty="0"/>
              <a:t>π</a:t>
            </a:r>
            <a:r>
              <a:rPr lang="en-US" dirty="0" err="1"/>
              <a:t>άρχουν</a:t>
            </a:r>
            <a:r>
              <a:rPr lang="en-US" dirty="0"/>
              <a:t> π</a:t>
            </a:r>
            <a:r>
              <a:rPr lang="en-US" dirty="0" err="1"/>
              <a:t>ροο</a:t>
            </a:r>
            <a:r>
              <a:rPr lang="en-US" dirty="0"/>
              <a:t>π</a:t>
            </a:r>
            <a:r>
              <a:rPr lang="en-US" dirty="0" err="1"/>
              <a:t>τικές</a:t>
            </a:r>
            <a:r>
              <a:rPr lang="en-US" dirty="0"/>
              <a:t> </a:t>
            </a:r>
            <a:r>
              <a:rPr lang="en-US" dirty="0" err="1"/>
              <a:t>μεγέθυνσης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κλάδου-δρ</a:t>
            </a:r>
            <a:r>
              <a:rPr lang="en-US" dirty="0"/>
              <a:t>α</a:t>
            </a:r>
            <a:r>
              <a:rPr lang="en-US" dirty="0" err="1"/>
              <a:t>στηριότητ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εθνικό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διεθνές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ί</a:t>
            </a:r>
            <a:r>
              <a:rPr lang="en-US" dirty="0"/>
              <a:t>π</a:t>
            </a:r>
            <a:r>
              <a:rPr lang="en-US" dirty="0" err="1"/>
              <a:t>εδο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Προτεινόμενος πίνακας περιεχομένων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50691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Εισαγωγή</a:t>
            </a:r>
          </a:p>
          <a:p>
            <a:r>
              <a:rPr lang="el-GR" dirty="0" smtClean="0"/>
              <a:t>Μεθοδολογία επιχειρηματικής ανακάλυψής</a:t>
            </a:r>
            <a:endParaRPr lang="el-GR" dirty="0" smtClean="0"/>
          </a:p>
          <a:p>
            <a:r>
              <a:rPr lang="el-GR" dirty="0" smtClean="0"/>
              <a:t>Εθνικό </a:t>
            </a:r>
            <a:r>
              <a:rPr lang="el-GR" dirty="0" smtClean="0"/>
              <a:t>και διεθνές περιβάλλον</a:t>
            </a:r>
          </a:p>
          <a:p>
            <a:pPr lvl="0"/>
            <a:r>
              <a:rPr lang="el-GR" dirty="0"/>
              <a:t>Η έρευνα και </a:t>
            </a:r>
            <a:r>
              <a:rPr lang="el-GR" dirty="0" smtClean="0"/>
              <a:t>καινοτομία ως </a:t>
            </a:r>
            <a:r>
              <a:rPr lang="el-GR" dirty="0"/>
              <a:t>μοχλός </a:t>
            </a:r>
            <a:r>
              <a:rPr lang="el-GR" dirty="0" smtClean="0"/>
              <a:t>ανάπτυξης του </a:t>
            </a:r>
            <a:r>
              <a:rPr lang="el-GR" dirty="0" err="1" smtClean="0"/>
              <a:t>τομεα</a:t>
            </a:r>
            <a:r>
              <a:rPr lang="el-GR" dirty="0" smtClean="0"/>
              <a:t> </a:t>
            </a:r>
            <a:endParaRPr lang="en-US" dirty="0"/>
          </a:p>
          <a:p>
            <a:r>
              <a:rPr lang="el-GR" dirty="0"/>
              <a:t>Πεδία συνεργειών ερευνητικού και επιχειρηματικού </a:t>
            </a:r>
            <a:r>
              <a:rPr lang="el-GR" dirty="0" smtClean="0"/>
              <a:t>κόσμου</a:t>
            </a:r>
          </a:p>
          <a:p>
            <a:r>
              <a:rPr lang="el-GR" dirty="0" smtClean="0"/>
              <a:t>Προσαρμοσμένοι στον τομέα κύριοι δείκτες επιδόσεων</a:t>
            </a:r>
          </a:p>
          <a:p>
            <a:pPr lvl="0"/>
            <a:r>
              <a:rPr lang="el-GR" dirty="0" smtClean="0"/>
              <a:t> </a:t>
            </a:r>
            <a:r>
              <a:rPr lang="el-GR" dirty="0"/>
              <a:t>Ερευνητικές και Τεχνολογικές Προτεραιότητες (ΕΤΠ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Προτεραιότητα 1</a:t>
            </a:r>
          </a:p>
          <a:p>
            <a:pPr lvl="2"/>
            <a:r>
              <a:rPr lang="el-GR" dirty="0" smtClean="0"/>
              <a:t>Αναλυτική περιγραφή</a:t>
            </a:r>
          </a:p>
          <a:p>
            <a:pPr lvl="2"/>
            <a:r>
              <a:rPr lang="el-GR" dirty="0" smtClean="0"/>
              <a:t>Επιχειρηματικό περιβάλλον</a:t>
            </a:r>
          </a:p>
          <a:p>
            <a:pPr lvl="2"/>
            <a:r>
              <a:rPr lang="el-GR" dirty="0" smtClean="0"/>
              <a:t>Ερευνητικό περιβάλλον</a:t>
            </a:r>
          </a:p>
          <a:p>
            <a:pPr lvl="2"/>
            <a:r>
              <a:rPr lang="el-GR" dirty="0" smtClean="0"/>
              <a:t>Συνέργειες έρευνας επιχειρήσεων</a:t>
            </a:r>
          </a:p>
          <a:p>
            <a:pPr lvl="2"/>
            <a:r>
              <a:rPr lang="el-GR" dirty="0" smtClean="0"/>
              <a:t>Οδικός χάρτης 2016-2010</a:t>
            </a:r>
          </a:p>
          <a:p>
            <a:pPr lvl="2"/>
            <a:r>
              <a:rPr lang="el-GR" dirty="0" err="1" smtClean="0"/>
              <a:t>Οικονομικοινωνικές</a:t>
            </a:r>
            <a:r>
              <a:rPr lang="el-GR" dirty="0" smtClean="0"/>
              <a:t> </a:t>
            </a:r>
            <a:r>
              <a:rPr lang="el-GR" dirty="0"/>
              <a:t>επιπτώσεις</a:t>
            </a:r>
          </a:p>
          <a:p>
            <a:pPr lvl="1"/>
            <a:r>
              <a:rPr lang="el-GR" dirty="0"/>
              <a:t>Προτεραιότητα </a:t>
            </a:r>
            <a:r>
              <a:rPr lang="el-GR" dirty="0" smtClean="0"/>
              <a:t>2</a:t>
            </a:r>
            <a:r>
              <a:rPr lang="is-IS" dirty="0" smtClean="0"/>
              <a:t>…</a:t>
            </a:r>
            <a:endParaRPr lang="el-GR" dirty="0" smtClean="0"/>
          </a:p>
          <a:p>
            <a:pPr lvl="2"/>
            <a:r>
              <a:rPr lang="is-IS" dirty="0" smtClean="0"/>
              <a:t>…</a:t>
            </a:r>
            <a:endParaRPr lang="el-GR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43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7CC9C63-1F93-4D85-8FA9-8C3853C3E4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Σειρά παγκόσμιων χαρτών, παρουσίαση ευρωπαϊκής ηπείρου (ευρεία οθόνη)</Template>
  <TotalTime>0</TotalTime>
  <Words>578</Words>
  <Application>Microsoft Macintosh PowerPoint</Application>
  <PresentationFormat>Custom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Cambria</vt:lpstr>
      <vt:lpstr>Century Gothic</vt:lpstr>
      <vt:lpstr>ＭＳ 明朝</vt:lpstr>
      <vt:lpstr>Tahoma</vt:lpstr>
      <vt:lpstr>Times New Roman</vt:lpstr>
      <vt:lpstr>Arial</vt:lpstr>
      <vt:lpstr>Continental_Europe_16x9</vt:lpstr>
      <vt:lpstr>    Τρίτη συνάντηση της συμβουλευτικής ομάδας εργασίας  της πλατφόρμας «Υγεία και Φάρμακα» </vt:lpstr>
      <vt:lpstr>Μέχρι σήμερα</vt:lpstr>
      <vt:lpstr>Συνεισφορά μελών ομάδας</vt:lpstr>
      <vt:lpstr>PowerPoint Presentation</vt:lpstr>
      <vt:lpstr>PowerPoint Presentation</vt:lpstr>
      <vt:lpstr>PowerPoint Presentation</vt:lpstr>
      <vt:lpstr>Στόχευση στην «παραγωγική διαδικασια» </vt:lpstr>
      <vt:lpstr>Δημιουργία κειμένου βάσης  θα τεκμηριώνει με βάση τα κριτήρια της επιχειρηματικής ανακάλυψής RIS3:</vt:lpstr>
      <vt:lpstr>Προτεινόμενος πίνακας περιεχομένων</vt:lpstr>
      <vt:lpstr>Χρονοδιάγραμμα</vt:lpstr>
      <vt:lpstr>Ανοικτά θέματα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2016-06-28T11:32:13Z</dcterms:created>
  <dcterms:modified xsi:type="dcterms:W3CDTF">2016-07-01T07:35:58Z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