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embeddings/oleObject1.bin" ContentType="application/vnd.openxmlformats-officedocument.oleObject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5"/>
  </p:notesMasterIdLst>
  <p:sldIdLst>
    <p:sldId id="401" r:id="rId2"/>
    <p:sldId id="415" r:id="rId3"/>
    <p:sldId id="416" r:id="rId4"/>
    <p:sldId id="421" r:id="rId5"/>
    <p:sldId id="413" r:id="rId6"/>
    <p:sldId id="418" r:id="rId7"/>
    <p:sldId id="423" r:id="rId8"/>
    <p:sldId id="431" r:id="rId9"/>
    <p:sldId id="419" r:id="rId10"/>
    <p:sldId id="437" r:id="rId11"/>
    <p:sldId id="402" r:id="rId12"/>
    <p:sldId id="460" r:id="rId13"/>
    <p:sldId id="420" r:id="rId14"/>
    <p:sldId id="438" r:id="rId15"/>
    <p:sldId id="439" r:id="rId16"/>
    <p:sldId id="440" r:id="rId17"/>
    <p:sldId id="453" r:id="rId18"/>
    <p:sldId id="454" r:id="rId19"/>
    <p:sldId id="468" r:id="rId20"/>
    <p:sldId id="469" r:id="rId21"/>
    <p:sldId id="470" r:id="rId22"/>
    <p:sldId id="467" r:id="rId23"/>
    <p:sldId id="455" r:id="rId2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1FF56"/>
    <a:srgbClr val="CFFFFF"/>
    <a:srgbClr val="007300"/>
    <a:srgbClr val="0578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napVertSplitter="1">
    <p:restoredLeft sz="13640" autoAdjust="0"/>
    <p:restoredTop sz="99837" autoAdjust="0"/>
  </p:normalViewPr>
  <p:slideViewPr>
    <p:cSldViewPr>
      <p:cViewPr>
        <p:scale>
          <a:sx n="75" d="100"/>
          <a:sy n="75" d="100"/>
        </p:scale>
        <p:origin x="-1176" y="-3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>
      <p:cViewPr>
        <p:scale>
          <a:sx n="100" d="100"/>
          <a:sy n="100" d="100"/>
        </p:scale>
        <p:origin x="-2640" y="-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402B57B-C734-4978-8BB8-F68B3CA760D2}" type="doc">
      <dgm:prSet loTypeId="urn:microsoft.com/office/officeart/2005/8/layout/default" loCatId="list" qsTypeId="urn:microsoft.com/office/officeart/2005/8/quickstyle/3d3" qsCatId="3D" csTypeId="urn:microsoft.com/office/officeart/2005/8/colors/accent2_5" csCatId="accent2" phldr="1"/>
      <dgm:spPr/>
      <dgm:t>
        <a:bodyPr/>
        <a:lstStyle/>
        <a:p>
          <a:endParaRPr lang="en-GB"/>
        </a:p>
      </dgm:t>
    </dgm:pt>
    <dgm:pt modelId="{751EDE96-02B4-4EEA-A9C6-137EECD4A598}">
      <dgm:prSet phldrT="[Text]" custT="1"/>
      <dgm:spPr>
        <a:solidFill>
          <a:schemeClr val="accent1">
            <a:alpha val="76667"/>
          </a:schemeClr>
        </a:solidFill>
        <a:ln>
          <a:solidFill>
            <a:srgbClr val="0000FF"/>
          </a:solidFill>
        </a:ln>
      </dgm:spPr>
      <dgm:t>
        <a:bodyPr/>
        <a:lstStyle/>
        <a:p>
          <a:r>
            <a:rPr lang="fr-BE" sz="2000" b="1" i="1" dirty="0" smtClean="0">
              <a:solidFill>
                <a:srgbClr val="0000FF"/>
              </a:solidFill>
              <a:latin typeface="Calibri"/>
              <a:cs typeface="Calibri"/>
            </a:rPr>
            <a:t>Collaborative </a:t>
          </a:r>
          <a:r>
            <a:rPr lang="fr-BE" sz="2000" b="1" i="1" dirty="0" err="1" smtClean="0">
              <a:solidFill>
                <a:srgbClr val="0000FF"/>
              </a:solidFill>
              <a:latin typeface="Calibri"/>
              <a:cs typeface="Calibri"/>
            </a:rPr>
            <a:t>projects</a:t>
          </a:r>
          <a:endParaRPr lang="fr-BE" sz="2000" b="1" i="1" dirty="0" smtClean="0">
            <a:solidFill>
              <a:srgbClr val="0000FF"/>
            </a:solidFill>
            <a:latin typeface="Calibri"/>
            <a:cs typeface="Calibri"/>
          </a:endParaRPr>
        </a:p>
        <a:p>
          <a:r>
            <a:rPr lang="fr-BE" sz="2000" b="1" i="1" dirty="0" smtClean="0">
              <a:solidFill>
                <a:srgbClr val="0000FF"/>
              </a:solidFill>
              <a:latin typeface="Calibri"/>
              <a:cs typeface="Calibri"/>
            </a:rPr>
            <a:t>13%</a:t>
          </a:r>
          <a:endParaRPr lang="en-GB" sz="2000" b="1" i="1" dirty="0">
            <a:solidFill>
              <a:srgbClr val="0000FF"/>
            </a:solidFill>
            <a:latin typeface="Calibri"/>
            <a:cs typeface="Calibri"/>
          </a:endParaRPr>
        </a:p>
      </dgm:t>
    </dgm:pt>
    <dgm:pt modelId="{B853655B-932F-4D1A-BF9F-C8ED7986CFF2}" type="parTrans" cxnId="{74C0D395-BE08-4E3F-A4B4-2A211665A43D}">
      <dgm:prSet/>
      <dgm:spPr/>
      <dgm:t>
        <a:bodyPr/>
        <a:lstStyle/>
        <a:p>
          <a:endParaRPr lang="en-GB"/>
        </a:p>
      </dgm:t>
    </dgm:pt>
    <dgm:pt modelId="{BFDD1BD9-C6E2-4CF8-9E7C-7328504A7B97}" type="sibTrans" cxnId="{74C0D395-BE08-4E3F-A4B4-2A211665A43D}">
      <dgm:prSet/>
      <dgm:spPr/>
      <dgm:t>
        <a:bodyPr/>
        <a:lstStyle/>
        <a:p>
          <a:endParaRPr lang="en-GB"/>
        </a:p>
      </dgm:t>
    </dgm:pt>
    <dgm:pt modelId="{9BB3F836-D4FE-48F3-AEEC-805AD9414679}">
      <dgm:prSet phldrT="[Text]" custT="1"/>
      <dgm:spPr>
        <a:solidFill>
          <a:srgbClr val="BBE0E3">
            <a:alpha val="90000"/>
          </a:srgbClr>
        </a:solidFill>
        <a:ln>
          <a:solidFill>
            <a:srgbClr val="0000FF"/>
          </a:solidFill>
        </a:ln>
      </dgm:spPr>
      <dgm:t>
        <a:bodyPr/>
        <a:lstStyle/>
        <a:p>
          <a:r>
            <a:rPr lang="fr-BE" sz="2000" b="1" i="1" dirty="0" smtClean="0">
              <a:solidFill>
                <a:srgbClr val="0000FF"/>
              </a:solidFill>
              <a:latin typeface="Calibri"/>
              <a:cs typeface="Calibri"/>
            </a:rPr>
            <a:t>SME instrument</a:t>
          </a:r>
        </a:p>
        <a:p>
          <a:r>
            <a:rPr lang="fr-BE" sz="2000" b="1" i="1" dirty="0" smtClean="0">
              <a:solidFill>
                <a:srgbClr val="0000FF"/>
              </a:solidFill>
              <a:latin typeface="Calibri"/>
              <a:cs typeface="Calibri"/>
            </a:rPr>
            <a:t>7%</a:t>
          </a:r>
          <a:endParaRPr lang="en-GB" sz="2000" b="1" i="1" dirty="0">
            <a:solidFill>
              <a:srgbClr val="0000FF"/>
            </a:solidFill>
            <a:latin typeface="Calibri"/>
            <a:cs typeface="Calibri"/>
          </a:endParaRPr>
        </a:p>
      </dgm:t>
    </dgm:pt>
    <dgm:pt modelId="{6EEFA661-B58A-47A0-B775-65E69F07469B}" type="parTrans" cxnId="{B8961D1E-C200-4F35-8D06-97242E0C8221}">
      <dgm:prSet/>
      <dgm:spPr/>
      <dgm:t>
        <a:bodyPr/>
        <a:lstStyle/>
        <a:p>
          <a:endParaRPr lang="en-GB"/>
        </a:p>
      </dgm:t>
    </dgm:pt>
    <dgm:pt modelId="{E9A0E07F-1A14-41FA-9234-78A8F34FE554}" type="sibTrans" cxnId="{B8961D1E-C200-4F35-8D06-97242E0C8221}">
      <dgm:prSet/>
      <dgm:spPr/>
      <dgm:t>
        <a:bodyPr/>
        <a:lstStyle/>
        <a:p>
          <a:endParaRPr lang="en-GB"/>
        </a:p>
      </dgm:t>
    </dgm:pt>
    <dgm:pt modelId="{B833D9C8-9A3F-4661-A8B6-E1DB674F6F34}">
      <dgm:prSet phldrT="[Text]" custT="1"/>
      <dgm:spPr>
        <a:solidFill>
          <a:srgbClr val="BBE0E3">
            <a:alpha val="63333"/>
          </a:srgbClr>
        </a:solidFill>
        <a:ln>
          <a:solidFill>
            <a:srgbClr val="0000FF"/>
          </a:solidFill>
        </a:ln>
      </dgm:spPr>
      <dgm:t>
        <a:bodyPr/>
        <a:lstStyle/>
        <a:p>
          <a:r>
            <a:rPr lang="fr-BE" sz="2000" b="1" i="1" dirty="0" smtClean="0">
              <a:solidFill>
                <a:srgbClr val="0000FF"/>
              </a:solidFill>
              <a:latin typeface="Calibri"/>
              <a:cs typeface="Calibri"/>
            </a:rPr>
            <a:t>Eurostars II</a:t>
          </a:r>
          <a:br>
            <a:rPr lang="fr-BE" sz="2000" b="1" i="1" dirty="0" smtClean="0">
              <a:solidFill>
                <a:srgbClr val="0000FF"/>
              </a:solidFill>
              <a:latin typeface="Calibri"/>
              <a:cs typeface="Calibri"/>
            </a:rPr>
          </a:br>
          <a:r>
            <a:rPr lang="fr-BE" sz="2000" b="1" i="1" dirty="0" err="1" smtClean="0">
              <a:solidFill>
                <a:srgbClr val="0000FF"/>
              </a:solidFill>
              <a:latin typeface="Calibri"/>
              <a:cs typeface="Calibri"/>
            </a:rPr>
            <a:t>Enhancing</a:t>
          </a:r>
          <a:r>
            <a:rPr lang="fr-BE" sz="2000" b="1" i="1" dirty="0" smtClean="0">
              <a:solidFill>
                <a:srgbClr val="0000FF"/>
              </a:solidFill>
              <a:latin typeface="Calibri"/>
              <a:cs typeface="Calibri"/>
            </a:rPr>
            <a:t> Innovation </a:t>
          </a:r>
          <a:r>
            <a:rPr lang="fr-BE" sz="2000" b="1" i="1" dirty="0" err="1" smtClean="0">
              <a:solidFill>
                <a:srgbClr val="0000FF"/>
              </a:solidFill>
              <a:latin typeface="Calibri"/>
              <a:cs typeface="Calibri"/>
            </a:rPr>
            <a:t>Capacity</a:t>
          </a:r>
          <a:r>
            <a:rPr lang="fr-BE" sz="2000" b="1" i="1" dirty="0" smtClean="0">
              <a:solidFill>
                <a:srgbClr val="0000FF"/>
              </a:solidFill>
              <a:latin typeface="Calibri"/>
              <a:cs typeface="Calibri"/>
            </a:rPr>
            <a:t/>
          </a:r>
          <a:br>
            <a:rPr lang="fr-BE" sz="2000" b="1" i="1" dirty="0" smtClean="0">
              <a:solidFill>
                <a:srgbClr val="0000FF"/>
              </a:solidFill>
              <a:latin typeface="Calibri"/>
              <a:cs typeface="Calibri"/>
            </a:rPr>
          </a:br>
          <a:r>
            <a:rPr lang="fr-BE" sz="2000" b="1" i="1" dirty="0" err="1" smtClean="0">
              <a:solidFill>
                <a:srgbClr val="0000FF"/>
              </a:solidFill>
              <a:latin typeface="Calibri"/>
              <a:cs typeface="Calibri"/>
            </a:rPr>
            <a:t>Market-driven</a:t>
          </a:r>
          <a:r>
            <a:rPr lang="fr-BE" sz="2000" b="1" i="1" dirty="0" smtClean="0">
              <a:solidFill>
                <a:srgbClr val="0000FF"/>
              </a:solidFill>
              <a:latin typeface="Calibri"/>
              <a:cs typeface="Calibri"/>
            </a:rPr>
            <a:t> Innovation</a:t>
          </a:r>
          <a:endParaRPr lang="en-GB" sz="2000" b="1" i="1" dirty="0">
            <a:solidFill>
              <a:srgbClr val="0000FF"/>
            </a:solidFill>
            <a:latin typeface="Calibri"/>
            <a:cs typeface="Calibri"/>
          </a:endParaRPr>
        </a:p>
      </dgm:t>
    </dgm:pt>
    <dgm:pt modelId="{C0F38FCD-FBE7-40B5-8CF8-DE24C3043D84}" type="parTrans" cxnId="{8A95923D-E3AA-482A-8792-ADC112C02502}">
      <dgm:prSet/>
      <dgm:spPr/>
      <dgm:t>
        <a:bodyPr/>
        <a:lstStyle/>
        <a:p>
          <a:endParaRPr lang="en-GB"/>
        </a:p>
      </dgm:t>
    </dgm:pt>
    <dgm:pt modelId="{0FD94940-E750-439C-AA1E-0573D21A96AD}" type="sibTrans" cxnId="{8A95923D-E3AA-482A-8792-ADC112C02502}">
      <dgm:prSet/>
      <dgm:spPr/>
      <dgm:t>
        <a:bodyPr/>
        <a:lstStyle/>
        <a:p>
          <a:endParaRPr lang="en-GB"/>
        </a:p>
      </dgm:t>
    </dgm:pt>
    <dgm:pt modelId="{75783096-DD7F-40ED-9797-FEC0C1F5292F}">
      <dgm:prSet phldrT="[Text]" custT="1"/>
      <dgm:spPr>
        <a:solidFill>
          <a:srgbClr val="BBE0E3">
            <a:alpha val="50000"/>
          </a:srgbClr>
        </a:solidFill>
        <a:ln>
          <a:solidFill>
            <a:srgbClr val="0000FF"/>
          </a:solidFill>
        </a:ln>
      </dgm:spPr>
      <dgm:t>
        <a:bodyPr/>
        <a:lstStyle/>
        <a:p>
          <a:r>
            <a:rPr lang="fr-BE" sz="2000" b="1" i="1" dirty="0" smtClean="0">
              <a:solidFill>
                <a:srgbClr val="0000FF"/>
              </a:solidFill>
              <a:latin typeface="Calibri"/>
              <a:cs typeface="Calibri"/>
            </a:rPr>
            <a:t>Access to </a:t>
          </a:r>
          <a:r>
            <a:rPr lang="fr-BE" sz="2000" b="1" i="1" dirty="0" err="1" smtClean="0">
              <a:solidFill>
                <a:srgbClr val="0000FF"/>
              </a:solidFill>
              <a:latin typeface="Calibri"/>
              <a:cs typeface="Calibri"/>
            </a:rPr>
            <a:t>Risk</a:t>
          </a:r>
          <a:r>
            <a:rPr lang="fr-BE" sz="2000" b="1" i="1" dirty="0" smtClean="0">
              <a:solidFill>
                <a:srgbClr val="0000FF"/>
              </a:solidFill>
              <a:latin typeface="Calibri"/>
              <a:cs typeface="Calibri"/>
            </a:rPr>
            <a:t> Finance</a:t>
          </a:r>
          <a:endParaRPr lang="en-GB" sz="2000" b="1" i="1" dirty="0">
            <a:solidFill>
              <a:srgbClr val="0000FF"/>
            </a:solidFill>
            <a:latin typeface="Calibri"/>
            <a:cs typeface="Calibri"/>
          </a:endParaRPr>
        </a:p>
      </dgm:t>
    </dgm:pt>
    <dgm:pt modelId="{41A81393-7053-49EB-8213-32708CA2AEB3}" type="parTrans" cxnId="{051B7461-09ED-4746-9EB7-22595B61B493}">
      <dgm:prSet/>
      <dgm:spPr/>
      <dgm:t>
        <a:bodyPr/>
        <a:lstStyle/>
        <a:p>
          <a:endParaRPr lang="en-GB"/>
        </a:p>
      </dgm:t>
    </dgm:pt>
    <dgm:pt modelId="{68CDCC0A-3271-4526-A2E0-976249B825BC}" type="sibTrans" cxnId="{051B7461-09ED-4746-9EB7-22595B61B493}">
      <dgm:prSet/>
      <dgm:spPr/>
      <dgm:t>
        <a:bodyPr/>
        <a:lstStyle/>
        <a:p>
          <a:endParaRPr lang="en-GB"/>
        </a:p>
      </dgm:t>
    </dgm:pt>
    <dgm:pt modelId="{F574C7D6-5E7E-418A-8A04-ED5CF1604EE1}" type="pres">
      <dgm:prSet presAssocID="{B402B57B-C734-4978-8BB8-F68B3CA760D2}" presName="diagram" presStyleCnt="0">
        <dgm:presLayoutVars>
          <dgm:dir val="rev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A859637B-ECA4-49A7-AEFA-40A6E7AB3830}" type="pres">
      <dgm:prSet presAssocID="{9BB3F836-D4FE-48F3-AEEC-805AD9414679}" presName="node" presStyleLbl="node1" presStyleIdx="0" presStyleCnt="4" custScaleX="144998" custLinFactNeighborX="678" custLinFactNeighborY="-4398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D325540-36FC-4AE1-8220-5CD6A7B1999E}" type="pres">
      <dgm:prSet presAssocID="{E9A0E07F-1A14-41FA-9234-78A8F34FE554}" presName="sibTrans" presStyleCnt="0"/>
      <dgm:spPr/>
    </dgm:pt>
    <dgm:pt modelId="{D00DEA53-9BF2-4130-96DE-D0BD1CF577F8}" type="pres">
      <dgm:prSet presAssocID="{751EDE96-02B4-4EEA-A9C6-137EECD4A598}" presName="node" presStyleLbl="node1" presStyleIdx="1" presStyleCnt="4" custScaleX="140633" custLinFactNeighborX="7183" custLinFactNeighborY="-4302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5594C1C-C00D-4357-8674-BB3770B954EA}" type="pres">
      <dgm:prSet presAssocID="{BFDD1BD9-C6E2-4CF8-9E7C-7328504A7B97}" presName="sibTrans" presStyleCnt="0"/>
      <dgm:spPr/>
    </dgm:pt>
    <dgm:pt modelId="{1C046F5F-4836-4046-8980-C00143763C18}" type="pres">
      <dgm:prSet presAssocID="{B833D9C8-9A3F-4661-A8B6-E1DB674F6F34}" presName="node" presStyleLbl="node1" presStyleIdx="2" presStyleCnt="4" custScaleX="152301" custScaleY="119465" custLinFactNeighborY="227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A8AE6AA-8B31-430C-A441-B950B393E1D1}" type="pres">
      <dgm:prSet presAssocID="{0FD94940-E750-439C-AA1E-0573D21A96AD}" presName="sibTrans" presStyleCnt="0"/>
      <dgm:spPr/>
    </dgm:pt>
    <dgm:pt modelId="{AE4BDE79-52A2-413F-9407-500D424CF69F}" type="pres">
      <dgm:prSet presAssocID="{75783096-DD7F-40ED-9797-FEC0C1F5292F}" presName="node" presStyleLbl="node1" presStyleIdx="3" presStyleCnt="4" custScaleX="152301" custScaleY="84260" custLinFactNeighborX="0" custLinFactNeighborY="120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051B7461-09ED-4746-9EB7-22595B61B493}" srcId="{B402B57B-C734-4978-8BB8-F68B3CA760D2}" destId="{75783096-DD7F-40ED-9797-FEC0C1F5292F}" srcOrd="3" destOrd="0" parTransId="{41A81393-7053-49EB-8213-32708CA2AEB3}" sibTransId="{68CDCC0A-3271-4526-A2E0-976249B825BC}"/>
    <dgm:cxn modelId="{EAAE9F5A-B20D-244D-B872-D2165ABC5A1B}" type="presOf" srcId="{75783096-DD7F-40ED-9797-FEC0C1F5292F}" destId="{AE4BDE79-52A2-413F-9407-500D424CF69F}" srcOrd="0" destOrd="0" presId="urn:microsoft.com/office/officeart/2005/8/layout/default"/>
    <dgm:cxn modelId="{B8961D1E-C200-4F35-8D06-97242E0C8221}" srcId="{B402B57B-C734-4978-8BB8-F68B3CA760D2}" destId="{9BB3F836-D4FE-48F3-AEEC-805AD9414679}" srcOrd="0" destOrd="0" parTransId="{6EEFA661-B58A-47A0-B775-65E69F07469B}" sibTransId="{E9A0E07F-1A14-41FA-9234-78A8F34FE554}"/>
    <dgm:cxn modelId="{74C0D395-BE08-4E3F-A4B4-2A211665A43D}" srcId="{B402B57B-C734-4978-8BB8-F68B3CA760D2}" destId="{751EDE96-02B4-4EEA-A9C6-137EECD4A598}" srcOrd="1" destOrd="0" parTransId="{B853655B-932F-4D1A-BF9F-C8ED7986CFF2}" sibTransId="{BFDD1BD9-C6E2-4CF8-9E7C-7328504A7B97}"/>
    <dgm:cxn modelId="{9385311A-39D9-3F44-BB10-16CBF2E16ABE}" type="presOf" srcId="{9BB3F836-D4FE-48F3-AEEC-805AD9414679}" destId="{A859637B-ECA4-49A7-AEFA-40A6E7AB3830}" srcOrd="0" destOrd="0" presId="urn:microsoft.com/office/officeart/2005/8/layout/default"/>
    <dgm:cxn modelId="{8A95923D-E3AA-482A-8792-ADC112C02502}" srcId="{B402B57B-C734-4978-8BB8-F68B3CA760D2}" destId="{B833D9C8-9A3F-4661-A8B6-E1DB674F6F34}" srcOrd="2" destOrd="0" parTransId="{C0F38FCD-FBE7-40B5-8CF8-DE24C3043D84}" sibTransId="{0FD94940-E750-439C-AA1E-0573D21A96AD}"/>
    <dgm:cxn modelId="{B02ACE4C-0526-9346-AD96-03351EAB2A0C}" type="presOf" srcId="{B833D9C8-9A3F-4661-A8B6-E1DB674F6F34}" destId="{1C046F5F-4836-4046-8980-C00143763C18}" srcOrd="0" destOrd="0" presId="urn:microsoft.com/office/officeart/2005/8/layout/default"/>
    <dgm:cxn modelId="{84573E27-2F83-7642-878B-58AB29F008DF}" type="presOf" srcId="{B402B57B-C734-4978-8BB8-F68B3CA760D2}" destId="{F574C7D6-5E7E-418A-8A04-ED5CF1604EE1}" srcOrd="0" destOrd="0" presId="urn:microsoft.com/office/officeart/2005/8/layout/default"/>
    <dgm:cxn modelId="{4AEEF488-B4AF-3644-9721-ADB656FEE334}" type="presOf" srcId="{751EDE96-02B4-4EEA-A9C6-137EECD4A598}" destId="{D00DEA53-9BF2-4130-96DE-D0BD1CF577F8}" srcOrd="0" destOrd="0" presId="urn:microsoft.com/office/officeart/2005/8/layout/default"/>
    <dgm:cxn modelId="{4231FA32-BA91-9445-91BD-668FC7E2EA3D}" type="presParOf" srcId="{F574C7D6-5E7E-418A-8A04-ED5CF1604EE1}" destId="{A859637B-ECA4-49A7-AEFA-40A6E7AB3830}" srcOrd="0" destOrd="0" presId="urn:microsoft.com/office/officeart/2005/8/layout/default"/>
    <dgm:cxn modelId="{7D363E3C-2F18-834B-84DD-A510D0D02CC2}" type="presParOf" srcId="{F574C7D6-5E7E-418A-8A04-ED5CF1604EE1}" destId="{CD325540-36FC-4AE1-8220-5CD6A7B1999E}" srcOrd="1" destOrd="0" presId="urn:microsoft.com/office/officeart/2005/8/layout/default"/>
    <dgm:cxn modelId="{89A07D52-F667-E94D-94A9-E062DE359F04}" type="presParOf" srcId="{F574C7D6-5E7E-418A-8A04-ED5CF1604EE1}" destId="{D00DEA53-9BF2-4130-96DE-D0BD1CF577F8}" srcOrd="2" destOrd="0" presId="urn:microsoft.com/office/officeart/2005/8/layout/default"/>
    <dgm:cxn modelId="{10A5C984-EB98-8043-92EF-4E99C50CB634}" type="presParOf" srcId="{F574C7D6-5E7E-418A-8A04-ED5CF1604EE1}" destId="{65594C1C-C00D-4357-8674-BB3770B954EA}" srcOrd="3" destOrd="0" presId="urn:microsoft.com/office/officeart/2005/8/layout/default"/>
    <dgm:cxn modelId="{097E6D65-8283-764A-B1D3-742FC0C4DC40}" type="presParOf" srcId="{F574C7D6-5E7E-418A-8A04-ED5CF1604EE1}" destId="{1C046F5F-4836-4046-8980-C00143763C18}" srcOrd="4" destOrd="0" presId="urn:microsoft.com/office/officeart/2005/8/layout/default"/>
    <dgm:cxn modelId="{F7C45313-8C6C-E042-B77E-341A3545CF78}" type="presParOf" srcId="{F574C7D6-5E7E-418A-8A04-ED5CF1604EE1}" destId="{1A8AE6AA-8B31-430C-A441-B950B393E1D1}" srcOrd="5" destOrd="0" presId="urn:microsoft.com/office/officeart/2005/8/layout/default"/>
    <dgm:cxn modelId="{0461F7C1-244E-1B40-AAA0-6DC076ED8690}" type="presParOf" srcId="{F574C7D6-5E7E-418A-8A04-ED5CF1604EE1}" destId="{AE4BDE79-52A2-413F-9407-500D424CF69F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59637B-ECA4-49A7-AEFA-40A6E7AB3830}">
      <dsp:nvSpPr>
        <dsp:cNvPr id="0" name=""/>
        <dsp:cNvSpPr/>
      </dsp:nvSpPr>
      <dsp:spPr>
        <a:xfrm>
          <a:off x="3118230" y="0"/>
          <a:ext cx="2913270" cy="1205507"/>
        </a:xfrm>
        <a:prstGeom prst="rect">
          <a:avLst/>
        </a:prstGeom>
        <a:solidFill>
          <a:srgbClr val="BBE0E3">
            <a:alpha val="90000"/>
          </a:srgbClr>
        </a:solidFill>
        <a:ln>
          <a:solidFill>
            <a:srgbClr val="0000FF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2000" b="1" i="1" kern="1200" dirty="0" smtClean="0">
              <a:solidFill>
                <a:srgbClr val="0000FF"/>
              </a:solidFill>
              <a:latin typeface="Calibri"/>
              <a:cs typeface="Calibri"/>
            </a:rPr>
            <a:t>SME instrument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2000" b="1" i="1" kern="1200" dirty="0" smtClean="0">
              <a:solidFill>
                <a:srgbClr val="0000FF"/>
              </a:solidFill>
              <a:latin typeface="Calibri"/>
              <a:cs typeface="Calibri"/>
            </a:rPr>
            <a:t>7%</a:t>
          </a:r>
          <a:endParaRPr lang="en-GB" sz="2000" b="1" i="1" kern="1200" dirty="0">
            <a:solidFill>
              <a:srgbClr val="0000FF"/>
            </a:solidFill>
            <a:latin typeface="Calibri"/>
            <a:cs typeface="Calibri"/>
          </a:endParaRPr>
        </a:p>
      </dsp:txBody>
      <dsp:txXfrm>
        <a:off x="3118230" y="0"/>
        <a:ext cx="2913270" cy="1205507"/>
      </dsp:txXfrm>
    </dsp:sp>
    <dsp:sp modelId="{D00DEA53-9BF2-4130-96DE-D0BD1CF577F8}">
      <dsp:nvSpPr>
        <dsp:cNvPr id="0" name=""/>
        <dsp:cNvSpPr/>
      </dsp:nvSpPr>
      <dsp:spPr>
        <a:xfrm>
          <a:off x="222440" y="0"/>
          <a:ext cx="2825569" cy="1205507"/>
        </a:xfrm>
        <a:prstGeom prst="rect">
          <a:avLst/>
        </a:prstGeom>
        <a:solidFill>
          <a:schemeClr val="accent1">
            <a:alpha val="76667"/>
          </a:schemeClr>
        </a:solidFill>
        <a:ln>
          <a:solidFill>
            <a:srgbClr val="0000FF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2000" b="1" i="1" kern="1200" dirty="0" smtClean="0">
              <a:solidFill>
                <a:srgbClr val="0000FF"/>
              </a:solidFill>
              <a:latin typeface="Calibri"/>
              <a:cs typeface="Calibri"/>
            </a:rPr>
            <a:t>Collaborative </a:t>
          </a:r>
          <a:r>
            <a:rPr lang="fr-BE" sz="2000" b="1" i="1" kern="1200" dirty="0" err="1" smtClean="0">
              <a:solidFill>
                <a:srgbClr val="0000FF"/>
              </a:solidFill>
              <a:latin typeface="Calibri"/>
              <a:cs typeface="Calibri"/>
            </a:rPr>
            <a:t>projects</a:t>
          </a:r>
          <a:endParaRPr lang="fr-BE" sz="2000" b="1" i="1" kern="1200" dirty="0" smtClean="0">
            <a:solidFill>
              <a:srgbClr val="0000FF"/>
            </a:solidFill>
            <a:latin typeface="Calibri"/>
            <a:cs typeface="Calibri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2000" b="1" i="1" kern="1200" dirty="0" smtClean="0">
              <a:solidFill>
                <a:srgbClr val="0000FF"/>
              </a:solidFill>
              <a:latin typeface="Calibri"/>
              <a:cs typeface="Calibri"/>
            </a:rPr>
            <a:t>13%</a:t>
          </a:r>
          <a:endParaRPr lang="en-GB" sz="2000" b="1" i="1" kern="1200" dirty="0">
            <a:solidFill>
              <a:srgbClr val="0000FF"/>
            </a:solidFill>
            <a:latin typeface="Calibri"/>
            <a:cs typeface="Calibri"/>
          </a:endParaRPr>
        </a:p>
      </dsp:txBody>
      <dsp:txXfrm>
        <a:off x="222440" y="0"/>
        <a:ext cx="2825569" cy="1205507"/>
      </dsp:txXfrm>
    </dsp:sp>
    <dsp:sp modelId="{1C046F5F-4836-4046-8980-C00143763C18}">
      <dsp:nvSpPr>
        <dsp:cNvPr id="0" name=""/>
        <dsp:cNvSpPr/>
      </dsp:nvSpPr>
      <dsp:spPr>
        <a:xfrm>
          <a:off x="1517999" y="1434230"/>
          <a:ext cx="3060000" cy="1440159"/>
        </a:xfrm>
        <a:prstGeom prst="rect">
          <a:avLst/>
        </a:prstGeom>
        <a:solidFill>
          <a:srgbClr val="BBE0E3">
            <a:alpha val="63333"/>
          </a:srgbClr>
        </a:solidFill>
        <a:ln>
          <a:solidFill>
            <a:srgbClr val="0000FF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2000" b="1" i="1" kern="1200" dirty="0" smtClean="0">
              <a:solidFill>
                <a:srgbClr val="0000FF"/>
              </a:solidFill>
              <a:latin typeface="Calibri"/>
              <a:cs typeface="Calibri"/>
            </a:rPr>
            <a:t>Eurostars II</a:t>
          </a:r>
          <a:br>
            <a:rPr lang="fr-BE" sz="2000" b="1" i="1" kern="1200" dirty="0" smtClean="0">
              <a:solidFill>
                <a:srgbClr val="0000FF"/>
              </a:solidFill>
              <a:latin typeface="Calibri"/>
              <a:cs typeface="Calibri"/>
            </a:rPr>
          </a:br>
          <a:r>
            <a:rPr lang="fr-BE" sz="2000" b="1" i="1" kern="1200" dirty="0" err="1" smtClean="0">
              <a:solidFill>
                <a:srgbClr val="0000FF"/>
              </a:solidFill>
              <a:latin typeface="Calibri"/>
              <a:cs typeface="Calibri"/>
            </a:rPr>
            <a:t>Enhancing</a:t>
          </a:r>
          <a:r>
            <a:rPr lang="fr-BE" sz="2000" b="1" i="1" kern="1200" dirty="0" smtClean="0">
              <a:solidFill>
                <a:srgbClr val="0000FF"/>
              </a:solidFill>
              <a:latin typeface="Calibri"/>
              <a:cs typeface="Calibri"/>
            </a:rPr>
            <a:t> Innovation </a:t>
          </a:r>
          <a:r>
            <a:rPr lang="fr-BE" sz="2000" b="1" i="1" kern="1200" dirty="0" err="1" smtClean="0">
              <a:solidFill>
                <a:srgbClr val="0000FF"/>
              </a:solidFill>
              <a:latin typeface="Calibri"/>
              <a:cs typeface="Calibri"/>
            </a:rPr>
            <a:t>Capacity</a:t>
          </a:r>
          <a:r>
            <a:rPr lang="fr-BE" sz="2000" b="1" i="1" kern="1200" dirty="0" smtClean="0">
              <a:solidFill>
                <a:srgbClr val="0000FF"/>
              </a:solidFill>
              <a:latin typeface="Calibri"/>
              <a:cs typeface="Calibri"/>
            </a:rPr>
            <a:t/>
          </a:r>
          <a:br>
            <a:rPr lang="fr-BE" sz="2000" b="1" i="1" kern="1200" dirty="0" smtClean="0">
              <a:solidFill>
                <a:srgbClr val="0000FF"/>
              </a:solidFill>
              <a:latin typeface="Calibri"/>
              <a:cs typeface="Calibri"/>
            </a:rPr>
          </a:br>
          <a:r>
            <a:rPr lang="fr-BE" sz="2000" b="1" i="1" kern="1200" dirty="0" err="1" smtClean="0">
              <a:solidFill>
                <a:srgbClr val="0000FF"/>
              </a:solidFill>
              <a:latin typeface="Calibri"/>
              <a:cs typeface="Calibri"/>
            </a:rPr>
            <a:t>Market-driven</a:t>
          </a:r>
          <a:r>
            <a:rPr lang="fr-BE" sz="2000" b="1" i="1" kern="1200" dirty="0" smtClean="0">
              <a:solidFill>
                <a:srgbClr val="0000FF"/>
              </a:solidFill>
              <a:latin typeface="Calibri"/>
              <a:cs typeface="Calibri"/>
            </a:rPr>
            <a:t> Innovation</a:t>
          </a:r>
          <a:endParaRPr lang="en-GB" sz="2000" b="1" i="1" kern="1200" dirty="0">
            <a:solidFill>
              <a:srgbClr val="0000FF"/>
            </a:solidFill>
            <a:latin typeface="Calibri"/>
            <a:cs typeface="Calibri"/>
          </a:endParaRPr>
        </a:p>
      </dsp:txBody>
      <dsp:txXfrm>
        <a:off x="1517999" y="1434230"/>
        <a:ext cx="3060000" cy="1440159"/>
      </dsp:txXfrm>
    </dsp:sp>
    <dsp:sp modelId="{AE4BDE79-52A2-413F-9407-500D424CF69F}">
      <dsp:nvSpPr>
        <dsp:cNvPr id="0" name=""/>
        <dsp:cNvSpPr/>
      </dsp:nvSpPr>
      <dsp:spPr>
        <a:xfrm>
          <a:off x="1517999" y="3048239"/>
          <a:ext cx="3060000" cy="1015760"/>
        </a:xfrm>
        <a:prstGeom prst="rect">
          <a:avLst/>
        </a:prstGeom>
        <a:solidFill>
          <a:srgbClr val="BBE0E3">
            <a:alpha val="50000"/>
          </a:srgbClr>
        </a:solidFill>
        <a:ln>
          <a:solidFill>
            <a:srgbClr val="0000FF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2000" b="1" i="1" kern="1200" dirty="0" smtClean="0">
              <a:solidFill>
                <a:srgbClr val="0000FF"/>
              </a:solidFill>
              <a:latin typeface="Calibri"/>
              <a:cs typeface="Calibri"/>
            </a:rPr>
            <a:t>Access to </a:t>
          </a:r>
          <a:r>
            <a:rPr lang="fr-BE" sz="2000" b="1" i="1" kern="1200" dirty="0" err="1" smtClean="0">
              <a:solidFill>
                <a:srgbClr val="0000FF"/>
              </a:solidFill>
              <a:latin typeface="Calibri"/>
              <a:cs typeface="Calibri"/>
            </a:rPr>
            <a:t>Risk</a:t>
          </a:r>
          <a:r>
            <a:rPr lang="fr-BE" sz="2000" b="1" i="1" kern="1200" dirty="0" smtClean="0">
              <a:solidFill>
                <a:srgbClr val="0000FF"/>
              </a:solidFill>
              <a:latin typeface="Calibri"/>
              <a:cs typeface="Calibri"/>
            </a:rPr>
            <a:t> Finance</a:t>
          </a:r>
          <a:endParaRPr lang="en-GB" sz="2000" b="1" i="1" kern="1200" dirty="0">
            <a:solidFill>
              <a:srgbClr val="0000FF"/>
            </a:solidFill>
            <a:latin typeface="Calibri"/>
            <a:cs typeface="Calibri"/>
          </a:endParaRPr>
        </a:p>
      </dsp:txBody>
      <dsp:txXfrm>
        <a:off x="1517999" y="3048239"/>
        <a:ext cx="3060000" cy="10157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494832F3-E376-534B-AE38-1E8975F060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75968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ＭＳ Ｐゴシック" pitchFamily="-112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A924B36-47B7-2940-ACCD-0EE694F33081}" type="slidenum">
              <a:rPr lang="en-US" sz="1200"/>
              <a:pPr/>
              <a:t>1</a:t>
            </a:fld>
            <a:endParaRPr lang="en-US" sz="1200"/>
          </a:p>
        </p:txBody>
      </p:sp>
      <p:sp>
        <p:nvSpPr>
          <p:cNvPr id="4098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>
              <a:latin typeface="Calibri" charset="0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976C1ABD-0BF6-3D49-B61C-E5377373C851}" type="slidenum">
              <a:rPr lang="en-GB"/>
              <a:pPr eaLnBrk="1" hangingPunct="1"/>
              <a:t>8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algn="just">
              <a:spcBef>
                <a:spcPts val="400"/>
              </a:spcBef>
              <a:spcAft>
                <a:spcPts val="1200"/>
              </a:spcAft>
            </a:pPr>
            <a:endParaRPr lang="en-US" sz="1200">
              <a:latin typeface="Times New Roman" charset="0"/>
              <a:cs typeface="Times New Roman" charset="0"/>
            </a:endParaRPr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2438">
              <a:tabLst>
                <a:tab pos="0" algn="l"/>
                <a:tab pos="450850" algn="l"/>
                <a:tab pos="908050" algn="l"/>
                <a:tab pos="1360488" algn="l"/>
                <a:tab pos="1814513" algn="l"/>
                <a:tab pos="2266950" algn="l"/>
                <a:tab pos="2724150" algn="l"/>
                <a:tab pos="3176588" algn="l"/>
                <a:tab pos="3630613" algn="l"/>
                <a:tab pos="4083050" algn="l"/>
                <a:tab pos="4540250" algn="l"/>
                <a:tab pos="4994275" algn="l"/>
                <a:tab pos="5446713" algn="l"/>
                <a:tab pos="5905500" algn="l"/>
                <a:tab pos="6353175" algn="l"/>
                <a:tab pos="6810375" algn="l"/>
                <a:tab pos="7267575" algn="l"/>
                <a:tab pos="7718425" algn="l"/>
                <a:tab pos="8172450" algn="l"/>
                <a:tab pos="8624888" algn="l"/>
                <a:tab pos="9083675" algn="l"/>
              </a:tabLst>
              <a:defRPr sz="13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1pPr>
            <a:lvl2pPr defTabSz="452438">
              <a:tabLst>
                <a:tab pos="0" algn="l"/>
                <a:tab pos="450850" algn="l"/>
                <a:tab pos="908050" algn="l"/>
                <a:tab pos="1360488" algn="l"/>
                <a:tab pos="1814513" algn="l"/>
                <a:tab pos="2266950" algn="l"/>
                <a:tab pos="2724150" algn="l"/>
                <a:tab pos="3176588" algn="l"/>
                <a:tab pos="3630613" algn="l"/>
                <a:tab pos="4083050" algn="l"/>
                <a:tab pos="4540250" algn="l"/>
                <a:tab pos="4994275" algn="l"/>
                <a:tab pos="5446713" algn="l"/>
                <a:tab pos="5905500" algn="l"/>
                <a:tab pos="6353175" algn="l"/>
                <a:tab pos="6810375" algn="l"/>
                <a:tab pos="7267575" algn="l"/>
                <a:tab pos="7718425" algn="l"/>
                <a:tab pos="8172450" algn="l"/>
                <a:tab pos="8624888" algn="l"/>
                <a:tab pos="9083675" algn="l"/>
              </a:tabLst>
              <a:defRPr sz="13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2pPr>
            <a:lvl3pPr defTabSz="452438">
              <a:tabLst>
                <a:tab pos="0" algn="l"/>
                <a:tab pos="450850" algn="l"/>
                <a:tab pos="908050" algn="l"/>
                <a:tab pos="1360488" algn="l"/>
                <a:tab pos="1814513" algn="l"/>
                <a:tab pos="2266950" algn="l"/>
                <a:tab pos="2724150" algn="l"/>
                <a:tab pos="3176588" algn="l"/>
                <a:tab pos="3630613" algn="l"/>
                <a:tab pos="4083050" algn="l"/>
                <a:tab pos="4540250" algn="l"/>
                <a:tab pos="4994275" algn="l"/>
                <a:tab pos="5446713" algn="l"/>
                <a:tab pos="5905500" algn="l"/>
                <a:tab pos="6353175" algn="l"/>
                <a:tab pos="6810375" algn="l"/>
                <a:tab pos="7267575" algn="l"/>
                <a:tab pos="7718425" algn="l"/>
                <a:tab pos="8172450" algn="l"/>
                <a:tab pos="8624888" algn="l"/>
                <a:tab pos="9083675" algn="l"/>
              </a:tabLst>
              <a:defRPr sz="13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3pPr>
            <a:lvl4pPr defTabSz="452438">
              <a:tabLst>
                <a:tab pos="0" algn="l"/>
                <a:tab pos="450850" algn="l"/>
                <a:tab pos="908050" algn="l"/>
                <a:tab pos="1360488" algn="l"/>
                <a:tab pos="1814513" algn="l"/>
                <a:tab pos="2266950" algn="l"/>
                <a:tab pos="2724150" algn="l"/>
                <a:tab pos="3176588" algn="l"/>
                <a:tab pos="3630613" algn="l"/>
                <a:tab pos="4083050" algn="l"/>
                <a:tab pos="4540250" algn="l"/>
                <a:tab pos="4994275" algn="l"/>
                <a:tab pos="5446713" algn="l"/>
                <a:tab pos="5905500" algn="l"/>
                <a:tab pos="6353175" algn="l"/>
                <a:tab pos="6810375" algn="l"/>
                <a:tab pos="7267575" algn="l"/>
                <a:tab pos="7718425" algn="l"/>
                <a:tab pos="8172450" algn="l"/>
                <a:tab pos="8624888" algn="l"/>
                <a:tab pos="9083675" algn="l"/>
              </a:tabLst>
              <a:defRPr sz="13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4pPr>
            <a:lvl5pPr defTabSz="452438">
              <a:tabLst>
                <a:tab pos="0" algn="l"/>
                <a:tab pos="450850" algn="l"/>
                <a:tab pos="908050" algn="l"/>
                <a:tab pos="1360488" algn="l"/>
                <a:tab pos="1814513" algn="l"/>
                <a:tab pos="2266950" algn="l"/>
                <a:tab pos="2724150" algn="l"/>
                <a:tab pos="3176588" algn="l"/>
                <a:tab pos="3630613" algn="l"/>
                <a:tab pos="4083050" algn="l"/>
                <a:tab pos="4540250" algn="l"/>
                <a:tab pos="4994275" algn="l"/>
                <a:tab pos="5446713" algn="l"/>
                <a:tab pos="5905500" algn="l"/>
                <a:tab pos="6353175" algn="l"/>
                <a:tab pos="6810375" algn="l"/>
                <a:tab pos="7267575" algn="l"/>
                <a:tab pos="7718425" algn="l"/>
                <a:tab pos="8172450" algn="l"/>
                <a:tab pos="8624888" algn="l"/>
                <a:tab pos="9083675" algn="l"/>
              </a:tabLst>
              <a:defRPr sz="13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5243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0850" algn="l"/>
                <a:tab pos="908050" algn="l"/>
                <a:tab pos="1360488" algn="l"/>
                <a:tab pos="1814513" algn="l"/>
                <a:tab pos="2266950" algn="l"/>
                <a:tab pos="2724150" algn="l"/>
                <a:tab pos="3176588" algn="l"/>
                <a:tab pos="3630613" algn="l"/>
                <a:tab pos="4083050" algn="l"/>
                <a:tab pos="4540250" algn="l"/>
                <a:tab pos="4994275" algn="l"/>
                <a:tab pos="5446713" algn="l"/>
                <a:tab pos="5905500" algn="l"/>
                <a:tab pos="6353175" algn="l"/>
                <a:tab pos="6810375" algn="l"/>
                <a:tab pos="7267575" algn="l"/>
                <a:tab pos="7718425" algn="l"/>
                <a:tab pos="8172450" algn="l"/>
                <a:tab pos="8624888" algn="l"/>
                <a:tab pos="9083675" algn="l"/>
              </a:tabLst>
              <a:defRPr sz="13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5243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0850" algn="l"/>
                <a:tab pos="908050" algn="l"/>
                <a:tab pos="1360488" algn="l"/>
                <a:tab pos="1814513" algn="l"/>
                <a:tab pos="2266950" algn="l"/>
                <a:tab pos="2724150" algn="l"/>
                <a:tab pos="3176588" algn="l"/>
                <a:tab pos="3630613" algn="l"/>
                <a:tab pos="4083050" algn="l"/>
                <a:tab pos="4540250" algn="l"/>
                <a:tab pos="4994275" algn="l"/>
                <a:tab pos="5446713" algn="l"/>
                <a:tab pos="5905500" algn="l"/>
                <a:tab pos="6353175" algn="l"/>
                <a:tab pos="6810375" algn="l"/>
                <a:tab pos="7267575" algn="l"/>
                <a:tab pos="7718425" algn="l"/>
                <a:tab pos="8172450" algn="l"/>
                <a:tab pos="8624888" algn="l"/>
                <a:tab pos="9083675" algn="l"/>
              </a:tabLst>
              <a:defRPr sz="13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5243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0850" algn="l"/>
                <a:tab pos="908050" algn="l"/>
                <a:tab pos="1360488" algn="l"/>
                <a:tab pos="1814513" algn="l"/>
                <a:tab pos="2266950" algn="l"/>
                <a:tab pos="2724150" algn="l"/>
                <a:tab pos="3176588" algn="l"/>
                <a:tab pos="3630613" algn="l"/>
                <a:tab pos="4083050" algn="l"/>
                <a:tab pos="4540250" algn="l"/>
                <a:tab pos="4994275" algn="l"/>
                <a:tab pos="5446713" algn="l"/>
                <a:tab pos="5905500" algn="l"/>
                <a:tab pos="6353175" algn="l"/>
                <a:tab pos="6810375" algn="l"/>
                <a:tab pos="7267575" algn="l"/>
                <a:tab pos="7718425" algn="l"/>
                <a:tab pos="8172450" algn="l"/>
                <a:tab pos="8624888" algn="l"/>
                <a:tab pos="9083675" algn="l"/>
              </a:tabLst>
              <a:defRPr sz="13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5243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0850" algn="l"/>
                <a:tab pos="908050" algn="l"/>
                <a:tab pos="1360488" algn="l"/>
                <a:tab pos="1814513" algn="l"/>
                <a:tab pos="2266950" algn="l"/>
                <a:tab pos="2724150" algn="l"/>
                <a:tab pos="3176588" algn="l"/>
                <a:tab pos="3630613" algn="l"/>
                <a:tab pos="4083050" algn="l"/>
                <a:tab pos="4540250" algn="l"/>
                <a:tab pos="4994275" algn="l"/>
                <a:tab pos="5446713" algn="l"/>
                <a:tab pos="5905500" algn="l"/>
                <a:tab pos="6353175" algn="l"/>
                <a:tab pos="6810375" algn="l"/>
                <a:tab pos="7267575" algn="l"/>
                <a:tab pos="7718425" algn="l"/>
                <a:tab pos="8172450" algn="l"/>
                <a:tab pos="8624888" algn="l"/>
                <a:tab pos="9083675" algn="l"/>
              </a:tabLst>
              <a:defRPr sz="13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9EB6EBF-3D1A-DA48-AA01-D23F5536343C}" type="slidenum">
              <a:rPr lang="fr-FR" sz="1200">
                <a:latin typeface="Arial" charset="0"/>
              </a:rPr>
              <a:pPr/>
              <a:t>10</a:t>
            </a:fld>
            <a:endParaRPr lang="fr-FR" sz="12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1200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1pPr>
            <a:lvl2pPr marL="742950" indent="-285750" eaLnBrk="0" hangingPunct="0">
              <a:defRPr sz="1200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fld id="{3BDF8F93-ED46-E04E-B9EF-1694B2DF44F4}" type="slidenum">
              <a:rPr lang="en-GB">
                <a:solidFill>
                  <a:schemeClr val="tx1"/>
                </a:solidFill>
                <a:latin typeface="Arial" charset="0"/>
              </a:rPr>
              <a:pPr eaLnBrk="1" hangingPunct="1"/>
              <a:t>11</a:t>
            </a:fld>
            <a:endParaRPr lang="en-GB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2438">
              <a:tabLst>
                <a:tab pos="0" algn="l"/>
                <a:tab pos="450850" algn="l"/>
                <a:tab pos="908050" algn="l"/>
                <a:tab pos="1360488" algn="l"/>
                <a:tab pos="1814513" algn="l"/>
                <a:tab pos="2266950" algn="l"/>
                <a:tab pos="2724150" algn="l"/>
                <a:tab pos="3176588" algn="l"/>
                <a:tab pos="3630613" algn="l"/>
                <a:tab pos="4083050" algn="l"/>
                <a:tab pos="4540250" algn="l"/>
                <a:tab pos="4994275" algn="l"/>
                <a:tab pos="5446713" algn="l"/>
                <a:tab pos="5905500" algn="l"/>
                <a:tab pos="6353175" algn="l"/>
                <a:tab pos="6810375" algn="l"/>
                <a:tab pos="7267575" algn="l"/>
                <a:tab pos="7718425" algn="l"/>
                <a:tab pos="8172450" algn="l"/>
                <a:tab pos="8624888" algn="l"/>
                <a:tab pos="9083675" algn="l"/>
              </a:tabLst>
              <a:defRPr sz="13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1pPr>
            <a:lvl2pPr defTabSz="452438">
              <a:tabLst>
                <a:tab pos="0" algn="l"/>
                <a:tab pos="450850" algn="l"/>
                <a:tab pos="908050" algn="l"/>
                <a:tab pos="1360488" algn="l"/>
                <a:tab pos="1814513" algn="l"/>
                <a:tab pos="2266950" algn="l"/>
                <a:tab pos="2724150" algn="l"/>
                <a:tab pos="3176588" algn="l"/>
                <a:tab pos="3630613" algn="l"/>
                <a:tab pos="4083050" algn="l"/>
                <a:tab pos="4540250" algn="l"/>
                <a:tab pos="4994275" algn="l"/>
                <a:tab pos="5446713" algn="l"/>
                <a:tab pos="5905500" algn="l"/>
                <a:tab pos="6353175" algn="l"/>
                <a:tab pos="6810375" algn="l"/>
                <a:tab pos="7267575" algn="l"/>
                <a:tab pos="7718425" algn="l"/>
                <a:tab pos="8172450" algn="l"/>
                <a:tab pos="8624888" algn="l"/>
                <a:tab pos="9083675" algn="l"/>
              </a:tabLst>
              <a:defRPr sz="13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2pPr>
            <a:lvl3pPr defTabSz="452438">
              <a:tabLst>
                <a:tab pos="0" algn="l"/>
                <a:tab pos="450850" algn="l"/>
                <a:tab pos="908050" algn="l"/>
                <a:tab pos="1360488" algn="l"/>
                <a:tab pos="1814513" algn="l"/>
                <a:tab pos="2266950" algn="l"/>
                <a:tab pos="2724150" algn="l"/>
                <a:tab pos="3176588" algn="l"/>
                <a:tab pos="3630613" algn="l"/>
                <a:tab pos="4083050" algn="l"/>
                <a:tab pos="4540250" algn="l"/>
                <a:tab pos="4994275" algn="l"/>
                <a:tab pos="5446713" algn="l"/>
                <a:tab pos="5905500" algn="l"/>
                <a:tab pos="6353175" algn="l"/>
                <a:tab pos="6810375" algn="l"/>
                <a:tab pos="7267575" algn="l"/>
                <a:tab pos="7718425" algn="l"/>
                <a:tab pos="8172450" algn="l"/>
                <a:tab pos="8624888" algn="l"/>
                <a:tab pos="9083675" algn="l"/>
              </a:tabLst>
              <a:defRPr sz="13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3pPr>
            <a:lvl4pPr defTabSz="452438">
              <a:tabLst>
                <a:tab pos="0" algn="l"/>
                <a:tab pos="450850" algn="l"/>
                <a:tab pos="908050" algn="l"/>
                <a:tab pos="1360488" algn="l"/>
                <a:tab pos="1814513" algn="l"/>
                <a:tab pos="2266950" algn="l"/>
                <a:tab pos="2724150" algn="l"/>
                <a:tab pos="3176588" algn="l"/>
                <a:tab pos="3630613" algn="l"/>
                <a:tab pos="4083050" algn="l"/>
                <a:tab pos="4540250" algn="l"/>
                <a:tab pos="4994275" algn="l"/>
                <a:tab pos="5446713" algn="l"/>
                <a:tab pos="5905500" algn="l"/>
                <a:tab pos="6353175" algn="l"/>
                <a:tab pos="6810375" algn="l"/>
                <a:tab pos="7267575" algn="l"/>
                <a:tab pos="7718425" algn="l"/>
                <a:tab pos="8172450" algn="l"/>
                <a:tab pos="8624888" algn="l"/>
                <a:tab pos="9083675" algn="l"/>
              </a:tabLst>
              <a:defRPr sz="13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4pPr>
            <a:lvl5pPr defTabSz="452438">
              <a:tabLst>
                <a:tab pos="0" algn="l"/>
                <a:tab pos="450850" algn="l"/>
                <a:tab pos="908050" algn="l"/>
                <a:tab pos="1360488" algn="l"/>
                <a:tab pos="1814513" algn="l"/>
                <a:tab pos="2266950" algn="l"/>
                <a:tab pos="2724150" algn="l"/>
                <a:tab pos="3176588" algn="l"/>
                <a:tab pos="3630613" algn="l"/>
                <a:tab pos="4083050" algn="l"/>
                <a:tab pos="4540250" algn="l"/>
                <a:tab pos="4994275" algn="l"/>
                <a:tab pos="5446713" algn="l"/>
                <a:tab pos="5905500" algn="l"/>
                <a:tab pos="6353175" algn="l"/>
                <a:tab pos="6810375" algn="l"/>
                <a:tab pos="7267575" algn="l"/>
                <a:tab pos="7718425" algn="l"/>
                <a:tab pos="8172450" algn="l"/>
                <a:tab pos="8624888" algn="l"/>
                <a:tab pos="9083675" algn="l"/>
              </a:tabLst>
              <a:defRPr sz="13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5243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0850" algn="l"/>
                <a:tab pos="908050" algn="l"/>
                <a:tab pos="1360488" algn="l"/>
                <a:tab pos="1814513" algn="l"/>
                <a:tab pos="2266950" algn="l"/>
                <a:tab pos="2724150" algn="l"/>
                <a:tab pos="3176588" algn="l"/>
                <a:tab pos="3630613" algn="l"/>
                <a:tab pos="4083050" algn="l"/>
                <a:tab pos="4540250" algn="l"/>
                <a:tab pos="4994275" algn="l"/>
                <a:tab pos="5446713" algn="l"/>
                <a:tab pos="5905500" algn="l"/>
                <a:tab pos="6353175" algn="l"/>
                <a:tab pos="6810375" algn="l"/>
                <a:tab pos="7267575" algn="l"/>
                <a:tab pos="7718425" algn="l"/>
                <a:tab pos="8172450" algn="l"/>
                <a:tab pos="8624888" algn="l"/>
                <a:tab pos="9083675" algn="l"/>
              </a:tabLst>
              <a:defRPr sz="13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5243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0850" algn="l"/>
                <a:tab pos="908050" algn="l"/>
                <a:tab pos="1360488" algn="l"/>
                <a:tab pos="1814513" algn="l"/>
                <a:tab pos="2266950" algn="l"/>
                <a:tab pos="2724150" algn="l"/>
                <a:tab pos="3176588" algn="l"/>
                <a:tab pos="3630613" algn="l"/>
                <a:tab pos="4083050" algn="l"/>
                <a:tab pos="4540250" algn="l"/>
                <a:tab pos="4994275" algn="l"/>
                <a:tab pos="5446713" algn="l"/>
                <a:tab pos="5905500" algn="l"/>
                <a:tab pos="6353175" algn="l"/>
                <a:tab pos="6810375" algn="l"/>
                <a:tab pos="7267575" algn="l"/>
                <a:tab pos="7718425" algn="l"/>
                <a:tab pos="8172450" algn="l"/>
                <a:tab pos="8624888" algn="l"/>
                <a:tab pos="9083675" algn="l"/>
              </a:tabLst>
              <a:defRPr sz="13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5243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0850" algn="l"/>
                <a:tab pos="908050" algn="l"/>
                <a:tab pos="1360488" algn="l"/>
                <a:tab pos="1814513" algn="l"/>
                <a:tab pos="2266950" algn="l"/>
                <a:tab pos="2724150" algn="l"/>
                <a:tab pos="3176588" algn="l"/>
                <a:tab pos="3630613" algn="l"/>
                <a:tab pos="4083050" algn="l"/>
                <a:tab pos="4540250" algn="l"/>
                <a:tab pos="4994275" algn="l"/>
                <a:tab pos="5446713" algn="l"/>
                <a:tab pos="5905500" algn="l"/>
                <a:tab pos="6353175" algn="l"/>
                <a:tab pos="6810375" algn="l"/>
                <a:tab pos="7267575" algn="l"/>
                <a:tab pos="7718425" algn="l"/>
                <a:tab pos="8172450" algn="l"/>
                <a:tab pos="8624888" algn="l"/>
                <a:tab pos="9083675" algn="l"/>
              </a:tabLst>
              <a:defRPr sz="13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5243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0850" algn="l"/>
                <a:tab pos="908050" algn="l"/>
                <a:tab pos="1360488" algn="l"/>
                <a:tab pos="1814513" algn="l"/>
                <a:tab pos="2266950" algn="l"/>
                <a:tab pos="2724150" algn="l"/>
                <a:tab pos="3176588" algn="l"/>
                <a:tab pos="3630613" algn="l"/>
                <a:tab pos="4083050" algn="l"/>
                <a:tab pos="4540250" algn="l"/>
                <a:tab pos="4994275" algn="l"/>
                <a:tab pos="5446713" algn="l"/>
                <a:tab pos="5905500" algn="l"/>
                <a:tab pos="6353175" algn="l"/>
                <a:tab pos="6810375" algn="l"/>
                <a:tab pos="7267575" algn="l"/>
                <a:tab pos="7718425" algn="l"/>
                <a:tab pos="8172450" algn="l"/>
                <a:tab pos="8624888" algn="l"/>
                <a:tab pos="9083675" algn="l"/>
              </a:tabLst>
              <a:defRPr sz="13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1DA906F1-5CEF-B149-B93D-F69E0464822F}" type="slidenum">
              <a:rPr lang="fr-FR" sz="1200">
                <a:latin typeface="Arial" charset="0"/>
              </a:rPr>
              <a:pPr/>
              <a:t>14</a:t>
            </a:fld>
            <a:endParaRPr lang="fr-FR" sz="12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2438">
              <a:tabLst>
                <a:tab pos="0" algn="l"/>
                <a:tab pos="450850" algn="l"/>
                <a:tab pos="908050" algn="l"/>
                <a:tab pos="1360488" algn="l"/>
                <a:tab pos="1814513" algn="l"/>
                <a:tab pos="2266950" algn="l"/>
                <a:tab pos="2724150" algn="l"/>
                <a:tab pos="3176588" algn="l"/>
                <a:tab pos="3630613" algn="l"/>
                <a:tab pos="4083050" algn="l"/>
                <a:tab pos="4540250" algn="l"/>
                <a:tab pos="4994275" algn="l"/>
                <a:tab pos="5446713" algn="l"/>
                <a:tab pos="5905500" algn="l"/>
                <a:tab pos="6353175" algn="l"/>
                <a:tab pos="6810375" algn="l"/>
                <a:tab pos="7267575" algn="l"/>
                <a:tab pos="7718425" algn="l"/>
                <a:tab pos="8172450" algn="l"/>
                <a:tab pos="8624888" algn="l"/>
                <a:tab pos="9083675" algn="l"/>
              </a:tabLst>
              <a:defRPr sz="13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1pPr>
            <a:lvl2pPr defTabSz="452438">
              <a:tabLst>
                <a:tab pos="0" algn="l"/>
                <a:tab pos="450850" algn="l"/>
                <a:tab pos="908050" algn="l"/>
                <a:tab pos="1360488" algn="l"/>
                <a:tab pos="1814513" algn="l"/>
                <a:tab pos="2266950" algn="l"/>
                <a:tab pos="2724150" algn="l"/>
                <a:tab pos="3176588" algn="l"/>
                <a:tab pos="3630613" algn="l"/>
                <a:tab pos="4083050" algn="l"/>
                <a:tab pos="4540250" algn="l"/>
                <a:tab pos="4994275" algn="l"/>
                <a:tab pos="5446713" algn="l"/>
                <a:tab pos="5905500" algn="l"/>
                <a:tab pos="6353175" algn="l"/>
                <a:tab pos="6810375" algn="l"/>
                <a:tab pos="7267575" algn="l"/>
                <a:tab pos="7718425" algn="l"/>
                <a:tab pos="8172450" algn="l"/>
                <a:tab pos="8624888" algn="l"/>
                <a:tab pos="9083675" algn="l"/>
              </a:tabLst>
              <a:defRPr sz="13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2pPr>
            <a:lvl3pPr defTabSz="452438">
              <a:tabLst>
                <a:tab pos="0" algn="l"/>
                <a:tab pos="450850" algn="l"/>
                <a:tab pos="908050" algn="l"/>
                <a:tab pos="1360488" algn="l"/>
                <a:tab pos="1814513" algn="l"/>
                <a:tab pos="2266950" algn="l"/>
                <a:tab pos="2724150" algn="l"/>
                <a:tab pos="3176588" algn="l"/>
                <a:tab pos="3630613" algn="l"/>
                <a:tab pos="4083050" algn="l"/>
                <a:tab pos="4540250" algn="l"/>
                <a:tab pos="4994275" algn="l"/>
                <a:tab pos="5446713" algn="l"/>
                <a:tab pos="5905500" algn="l"/>
                <a:tab pos="6353175" algn="l"/>
                <a:tab pos="6810375" algn="l"/>
                <a:tab pos="7267575" algn="l"/>
                <a:tab pos="7718425" algn="l"/>
                <a:tab pos="8172450" algn="l"/>
                <a:tab pos="8624888" algn="l"/>
                <a:tab pos="9083675" algn="l"/>
              </a:tabLst>
              <a:defRPr sz="13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3pPr>
            <a:lvl4pPr defTabSz="452438">
              <a:tabLst>
                <a:tab pos="0" algn="l"/>
                <a:tab pos="450850" algn="l"/>
                <a:tab pos="908050" algn="l"/>
                <a:tab pos="1360488" algn="l"/>
                <a:tab pos="1814513" algn="l"/>
                <a:tab pos="2266950" algn="l"/>
                <a:tab pos="2724150" algn="l"/>
                <a:tab pos="3176588" algn="l"/>
                <a:tab pos="3630613" algn="l"/>
                <a:tab pos="4083050" algn="l"/>
                <a:tab pos="4540250" algn="l"/>
                <a:tab pos="4994275" algn="l"/>
                <a:tab pos="5446713" algn="l"/>
                <a:tab pos="5905500" algn="l"/>
                <a:tab pos="6353175" algn="l"/>
                <a:tab pos="6810375" algn="l"/>
                <a:tab pos="7267575" algn="l"/>
                <a:tab pos="7718425" algn="l"/>
                <a:tab pos="8172450" algn="l"/>
                <a:tab pos="8624888" algn="l"/>
                <a:tab pos="9083675" algn="l"/>
              </a:tabLst>
              <a:defRPr sz="13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4pPr>
            <a:lvl5pPr defTabSz="452438">
              <a:tabLst>
                <a:tab pos="0" algn="l"/>
                <a:tab pos="450850" algn="l"/>
                <a:tab pos="908050" algn="l"/>
                <a:tab pos="1360488" algn="l"/>
                <a:tab pos="1814513" algn="l"/>
                <a:tab pos="2266950" algn="l"/>
                <a:tab pos="2724150" algn="l"/>
                <a:tab pos="3176588" algn="l"/>
                <a:tab pos="3630613" algn="l"/>
                <a:tab pos="4083050" algn="l"/>
                <a:tab pos="4540250" algn="l"/>
                <a:tab pos="4994275" algn="l"/>
                <a:tab pos="5446713" algn="l"/>
                <a:tab pos="5905500" algn="l"/>
                <a:tab pos="6353175" algn="l"/>
                <a:tab pos="6810375" algn="l"/>
                <a:tab pos="7267575" algn="l"/>
                <a:tab pos="7718425" algn="l"/>
                <a:tab pos="8172450" algn="l"/>
                <a:tab pos="8624888" algn="l"/>
                <a:tab pos="9083675" algn="l"/>
              </a:tabLst>
              <a:defRPr sz="13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5243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0850" algn="l"/>
                <a:tab pos="908050" algn="l"/>
                <a:tab pos="1360488" algn="l"/>
                <a:tab pos="1814513" algn="l"/>
                <a:tab pos="2266950" algn="l"/>
                <a:tab pos="2724150" algn="l"/>
                <a:tab pos="3176588" algn="l"/>
                <a:tab pos="3630613" algn="l"/>
                <a:tab pos="4083050" algn="l"/>
                <a:tab pos="4540250" algn="l"/>
                <a:tab pos="4994275" algn="l"/>
                <a:tab pos="5446713" algn="l"/>
                <a:tab pos="5905500" algn="l"/>
                <a:tab pos="6353175" algn="l"/>
                <a:tab pos="6810375" algn="l"/>
                <a:tab pos="7267575" algn="l"/>
                <a:tab pos="7718425" algn="l"/>
                <a:tab pos="8172450" algn="l"/>
                <a:tab pos="8624888" algn="l"/>
                <a:tab pos="9083675" algn="l"/>
              </a:tabLst>
              <a:defRPr sz="13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5243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0850" algn="l"/>
                <a:tab pos="908050" algn="l"/>
                <a:tab pos="1360488" algn="l"/>
                <a:tab pos="1814513" algn="l"/>
                <a:tab pos="2266950" algn="l"/>
                <a:tab pos="2724150" algn="l"/>
                <a:tab pos="3176588" algn="l"/>
                <a:tab pos="3630613" algn="l"/>
                <a:tab pos="4083050" algn="l"/>
                <a:tab pos="4540250" algn="l"/>
                <a:tab pos="4994275" algn="l"/>
                <a:tab pos="5446713" algn="l"/>
                <a:tab pos="5905500" algn="l"/>
                <a:tab pos="6353175" algn="l"/>
                <a:tab pos="6810375" algn="l"/>
                <a:tab pos="7267575" algn="l"/>
                <a:tab pos="7718425" algn="l"/>
                <a:tab pos="8172450" algn="l"/>
                <a:tab pos="8624888" algn="l"/>
                <a:tab pos="9083675" algn="l"/>
              </a:tabLst>
              <a:defRPr sz="13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5243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0850" algn="l"/>
                <a:tab pos="908050" algn="l"/>
                <a:tab pos="1360488" algn="l"/>
                <a:tab pos="1814513" algn="l"/>
                <a:tab pos="2266950" algn="l"/>
                <a:tab pos="2724150" algn="l"/>
                <a:tab pos="3176588" algn="l"/>
                <a:tab pos="3630613" algn="l"/>
                <a:tab pos="4083050" algn="l"/>
                <a:tab pos="4540250" algn="l"/>
                <a:tab pos="4994275" algn="l"/>
                <a:tab pos="5446713" algn="l"/>
                <a:tab pos="5905500" algn="l"/>
                <a:tab pos="6353175" algn="l"/>
                <a:tab pos="6810375" algn="l"/>
                <a:tab pos="7267575" algn="l"/>
                <a:tab pos="7718425" algn="l"/>
                <a:tab pos="8172450" algn="l"/>
                <a:tab pos="8624888" algn="l"/>
                <a:tab pos="9083675" algn="l"/>
              </a:tabLst>
              <a:defRPr sz="13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5243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0850" algn="l"/>
                <a:tab pos="908050" algn="l"/>
                <a:tab pos="1360488" algn="l"/>
                <a:tab pos="1814513" algn="l"/>
                <a:tab pos="2266950" algn="l"/>
                <a:tab pos="2724150" algn="l"/>
                <a:tab pos="3176588" algn="l"/>
                <a:tab pos="3630613" algn="l"/>
                <a:tab pos="4083050" algn="l"/>
                <a:tab pos="4540250" algn="l"/>
                <a:tab pos="4994275" algn="l"/>
                <a:tab pos="5446713" algn="l"/>
                <a:tab pos="5905500" algn="l"/>
                <a:tab pos="6353175" algn="l"/>
                <a:tab pos="6810375" algn="l"/>
                <a:tab pos="7267575" algn="l"/>
                <a:tab pos="7718425" algn="l"/>
                <a:tab pos="8172450" algn="l"/>
                <a:tab pos="8624888" algn="l"/>
                <a:tab pos="9083675" algn="l"/>
              </a:tabLst>
              <a:defRPr sz="13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767FB6D7-8909-4B4F-BBF7-493DE12DA2B7}" type="slidenum">
              <a:rPr lang="fr-FR" sz="1200">
                <a:latin typeface="Arial" charset="0"/>
              </a:rPr>
              <a:pPr/>
              <a:t>15</a:t>
            </a:fld>
            <a:endParaRPr lang="fr-FR" sz="12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2438">
              <a:tabLst>
                <a:tab pos="0" algn="l"/>
                <a:tab pos="450850" algn="l"/>
                <a:tab pos="908050" algn="l"/>
                <a:tab pos="1360488" algn="l"/>
                <a:tab pos="1814513" algn="l"/>
                <a:tab pos="2266950" algn="l"/>
                <a:tab pos="2724150" algn="l"/>
                <a:tab pos="3176588" algn="l"/>
                <a:tab pos="3630613" algn="l"/>
                <a:tab pos="4083050" algn="l"/>
                <a:tab pos="4540250" algn="l"/>
                <a:tab pos="4994275" algn="l"/>
                <a:tab pos="5446713" algn="l"/>
                <a:tab pos="5905500" algn="l"/>
                <a:tab pos="6353175" algn="l"/>
                <a:tab pos="6810375" algn="l"/>
                <a:tab pos="7267575" algn="l"/>
                <a:tab pos="7718425" algn="l"/>
                <a:tab pos="8172450" algn="l"/>
                <a:tab pos="8624888" algn="l"/>
                <a:tab pos="9083675" algn="l"/>
              </a:tabLst>
              <a:defRPr sz="13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1pPr>
            <a:lvl2pPr defTabSz="452438">
              <a:tabLst>
                <a:tab pos="0" algn="l"/>
                <a:tab pos="450850" algn="l"/>
                <a:tab pos="908050" algn="l"/>
                <a:tab pos="1360488" algn="l"/>
                <a:tab pos="1814513" algn="l"/>
                <a:tab pos="2266950" algn="l"/>
                <a:tab pos="2724150" algn="l"/>
                <a:tab pos="3176588" algn="l"/>
                <a:tab pos="3630613" algn="l"/>
                <a:tab pos="4083050" algn="l"/>
                <a:tab pos="4540250" algn="l"/>
                <a:tab pos="4994275" algn="l"/>
                <a:tab pos="5446713" algn="l"/>
                <a:tab pos="5905500" algn="l"/>
                <a:tab pos="6353175" algn="l"/>
                <a:tab pos="6810375" algn="l"/>
                <a:tab pos="7267575" algn="l"/>
                <a:tab pos="7718425" algn="l"/>
                <a:tab pos="8172450" algn="l"/>
                <a:tab pos="8624888" algn="l"/>
                <a:tab pos="9083675" algn="l"/>
              </a:tabLst>
              <a:defRPr sz="13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2pPr>
            <a:lvl3pPr defTabSz="452438">
              <a:tabLst>
                <a:tab pos="0" algn="l"/>
                <a:tab pos="450850" algn="l"/>
                <a:tab pos="908050" algn="l"/>
                <a:tab pos="1360488" algn="l"/>
                <a:tab pos="1814513" algn="l"/>
                <a:tab pos="2266950" algn="l"/>
                <a:tab pos="2724150" algn="l"/>
                <a:tab pos="3176588" algn="l"/>
                <a:tab pos="3630613" algn="l"/>
                <a:tab pos="4083050" algn="l"/>
                <a:tab pos="4540250" algn="l"/>
                <a:tab pos="4994275" algn="l"/>
                <a:tab pos="5446713" algn="l"/>
                <a:tab pos="5905500" algn="l"/>
                <a:tab pos="6353175" algn="l"/>
                <a:tab pos="6810375" algn="l"/>
                <a:tab pos="7267575" algn="l"/>
                <a:tab pos="7718425" algn="l"/>
                <a:tab pos="8172450" algn="l"/>
                <a:tab pos="8624888" algn="l"/>
                <a:tab pos="9083675" algn="l"/>
              </a:tabLst>
              <a:defRPr sz="13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3pPr>
            <a:lvl4pPr defTabSz="452438">
              <a:tabLst>
                <a:tab pos="0" algn="l"/>
                <a:tab pos="450850" algn="l"/>
                <a:tab pos="908050" algn="l"/>
                <a:tab pos="1360488" algn="l"/>
                <a:tab pos="1814513" algn="l"/>
                <a:tab pos="2266950" algn="l"/>
                <a:tab pos="2724150" algn="l"/>
                <a:tab pos="3176588" algn="l"/>
                <a:tab pos="3630613" algn="l"/>
                <a:tab pos="4083050" algn="l"/>
                <a:tab pos="4540250" algn="l"/>
                <a:tab pos="4994275" algn="l"/>
                <a:tab pos="5446713" algn="l"/>
                <a:tab pos="5905500" algn="l"/>
                <a:tab pos="6353175" algn="l"/>
                <a:tab pos="6810375" algn="l"/>
                <a:tab pos="7267575" algn="l"/>
                <a:tab pos="7718425" algn="l"/>
                <a:tab pos="8172450" algn="l"/>
                <a:tab pos="8624888" algn="l"/>
                <a:tab pos="9083675" algn="l"/>
              </a:tabLst>
              <a:defRPr sz="13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4pPr>
            <a:lvl5pPr defTabSz="452438">
              <a:tabLst>
                <a:tab pos="0" algn="l"/>
                <a:tab pos="450850" algn="l"/>
                <a:tab pos="908050" algn="l"/>
                <a:tab pos="1360488" algn="l"/>
                <a:tab pos="1814513" algn="l"/>
                <a:tab pos="2266950" algn="l"/>
                <a:tab pos="2724150" algn="l"/>
                <a:tab pos="3176588" algn="l"/>
                <a:tab pos="3630613" algn="l"/>
                <a:tab pos="4083050" algn="l"/>
                <a:tab pos="4540250" algn="l"/>
                <a:tab pos="4994275" algn="l"/>
                <a:tab pos="5446713" algn="l"/>
                <a:tab pos="5905500" algn="l"/>
                <a:tab pos="6353175" algn="l"/>
                <a:tab pos="6810375" algn="l"/>
                <a:tab pos="7267575" algn="l"/>
                <a:tab pos="7718425" algn="l"/>
                <a:tab pos="8172450" algn="l"/>
                <a:tab pos="8624888" algn="l"/>
                <a:tab pos="9083675" algn="l"/>
              </a:tabLst>
              <a:defRPr sz="13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5243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0850" algn="l"/>
                <a:tab pos="908050" algn="l"/>
                <a:tab pos="1360488" algn="l"/>
                <a:tab pos="1814513" algn="l"/>
                <a:tab pos="2266950" algn="l"/>
                <a:tab pos="2724150" algn="l"/>
                <a:tab pos="3176588" algn="l"/>
                <a:tab pos="3630613" algn="l"/>
                <a:tab pos="4083050" algn="l"/>
                <a:tab pos="4540250" algn="l"/>
                <a:tab pos="4994275" algn="l"/>
                <a:tab pos="5446713" algn="l"/>
                <a:tab pos="5905500" algn="l"/>
                <a:tab pos="6353175" algn="l"/>
                <a:tab pos="6810375" algn="l"/>
                <a:tab pos="7267575" algn="l"/>
                <a:tab pos="7718425" algn="l"/>
                <a:tab pos="8172450" algn="l"/>
                <a:tab pos="8624888" algn="l"/>
                <a:tab pos="9083675" algn="l"/>
              </a:tabLst>
              <a:defRPr sz="13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5243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0850" algn="l"/>
                <a:tab pos="908050" algn="l"/>
                <a:tab pos="1360488" algn="l"/>
                <a:tab pos="1814513" algn="l"/>
                <a:tab pos="2266950" algn="l"/>
                <a:tab pos="2724150" algn="l"/>
                <a:tab pos="3176588" algn="l"/>
                <a:tab pos="3630613" algn="l"/>
                <a:tab pos="4083050" algn="l"/>
                <a:tab pos="4540250" algn="l"/>
                <a:tab pos="4994275" algn="l"/>
                <a:tab pos="5446713" algn="l"/>
                <a:tab pos="5905500" algn="l"/>
                <a:tab pos="6353175" algn="l"/>
                <a:tab pos="6810375" algn="l"/>
                <a:tab pos="7267575" algn="l"/>
                <a:tab pos="7718425" algn="l"/>
                <a:tab pos="8172450" algn="l"/>
                <a:tab pos="8624888" algn="l"/>
                <a:tab pos="9083675" algn="l"/>
              </a:tabLst>
              <a:defRPr sz="13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5243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0850" algn="l"/>
                <a:tab pos="908050" algn="l"/>
                <a:tab pos="1360488" algn="l"/>
                <a:tab pos="1814513" algn="l"/>
                <a:tab pos="2266950" algn="l"/>
                <a:tab pos="2724150" algn="l"/>
                <a:tab pos="3176588" algn="l"/>
                <a:tab pos="3630613" algn="l"/>
                <a:tab pos="4083050" algn="l"/>
                <a:tab pos="4540250" algn="l"/>
                <a:tab pos="4994275" algn="l"/>
                <a:tab pos="5446713" algn="l"/>
                <a:tab pos="5905500" algn="l"/>
                <a:tab pos="6353175" algn="l"/>
                <a:tab pos="6810375" algn="l"/>
                <a:tab pos="7267575" algn="l"/>
                <a:tab pos="7718425" algn="l"/>
                <a:tab pos="8172450" algn="l"/>
                <a:tab pos="8624888" algn="l"/>
                <a:tab pos="9083675" algn="l"/>
              </a:tabLst>
              <a:defRPr sz="13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5243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0850" algn="l"/>
                <a:tab pos="908050" algn="l"/>
                <a:tab pos="1360488" algn="l"/>
                <a:tab pos="1814513" algn="l"/>
                <a:tab pos="2266950" algn="l"/>
                <a:tab pos="2724150" algn="l"/>
                <a:tab pos="3176588" algn="l"/>
                <a:tab pos="3630613" algn="l"/>
                <a:tab pos="4083050" algn="l"/>
                <a:tab pos="4540250" algn="l"/>
                <a:tab pos="4994275" algn="l"/>
                <a:tab pos="5446713" algn="l"/>
                <a:tab pos="5905500" algn="l"/>
                <a:tab pos="6353175" algn="l"/>
                <a:tab pos="6810375" algn="l"/>
                <a:tab pos="7267575" algn="l"/>
                <a:tab pos="7718425" algn="l"/>
                <a:tab pos="8172450" algn="l"/>
                <a:tab pos="8624888" algn="l"/>
                <a:tab pos="9083675" algn="l"/>
              </a:tabLst>
              <a:defRPr sz="13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8B174B7D-27D4-1649-959D-342C4DD3AB49}" type="slidenum">
              <a:rPr lang="fr-FR" sz="1200">
                <a:latin typeface="Arial" charset="0"/>
              </a:rPr>
              <a:pPr/>
              <a:t>16</a:t>
            </a:fld>
            <a:endParaRPr lang="fr-FR" sz="12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-105" charset="0"/>
              <a:ea typeface="Arial" pitchFamily="-105" charset="0"/>
              <a:cs typeface="Arial" pitchFamily="-105" charset="0"/>
            </a:endParaRP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52ADECE-3448-1242-97B5-8A71BC54DB7B}" type="slidenum">
              <a:rPr lang="el-GR" smtClean="0">
                <a:latin typeface="Arial" pitchFamily="-105" charset="0"/>
                <a:ea typeface="Arial" pitchFamily="-105" charset="0"/>
                <a:cs typeface="Arial" pitchFamily="-105" charset="0"/>
              </a:rPr>
              <a:pPr/>
              <a:t>19</a:t>
            </a:fld>
            <a:endParaRPr lang="el-GR" smtClean="0">
              <a:latin typeface="Arial" pitchFamily="-105" charset="0"/>
              <a:ea typeface="Arial" pitchFamily="-105" charset="0"/>
              <a:cs typeface="Arial" pitchFamily="-105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xfrm>
            <a:off x="914182" y="4343326"/>
            <a:ext cx="5106361" cy="4114651"/>
          </a:xfrm>
          <a:noFill/>
          <a:ln/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sz="1100" smtClean="0">
                <a:latin typeface="Arial" pitchFamily="-105" charset="0"/>
                <a:ea typeface="ＭＳ Ｐゴシック" pitchFamily="-105" charset="-128"/>
                <a:cs typeface="ＭＳ Ｐゴシック" pitchFamily="-105" charset="-128"/>
              </a:rPr>
              <a:t>In 2006, it was shown, by Kazutoshi Takahashi and Shinya Yamanaka83,</a:t>
            </a:r>
          </a:p>
          <a:p>
            <a:pPr>
              <a:spcBef>
                <a:spcPct val="0"/>
              </a:spcBef>
            </a:pPr>
            <a:r>
              <a:rPr lang="en-US" sz="1100" smtClean="0">
                <a:latin typeface="Arial" pitchFamily="-105" charset="0"/>
                <a:ea typeface="ＭＳ Ｐゴシック" pitchFamily="-105" charset="-128"/>
                <a:cs typeface="ＭＳ Ｐゴシック" pitchFamily="-105" charset="-128"/>
              </a:rPr>
              <a:t>for the first time that overexpression of only four proteins — OCT4, SOX2,</a:t>
            </a:r>
          </a:p>
          <a:p>
            <a:pPr>
              <a:spcBef>
                <a:spcPct val="0"/>
              </a:spcBef>
            </a:pPr>
            <a:r>
              <a:rPr lang="en-US" sz="1100" smtClean="0">
                <a:latin typeface="Arial" pitchFamily="-105" charset="0"/>
                <a:ea typeface="ＭＳ Ｐゴシック" pitchFamily="-105" charset="-128"/>
                <a:cs typeface="ＭＳ Ｐゴシック" pitchFamily="-105" charset="-128"/>
              </a:rPr>
              <a:t>Myc and KLF4 — in mouse embryonic or adult fibroblast cultures could</a:t>
            </a:r>
          </a:p>
          <a:p>
            <a:pPr>
              <a:spcBef>
                <a:spcPct val="0"/>
              </a:spcBef>
            </a:pPr>
            <a:r>
              <a:rPr lang="en-US" sz="1100" smtClean="0">
                <a:latin typeface="Arial" pitchFamily="-105" charset="0"/>
                <a:ea typeface="ＭＳ Ｐゴシック" pitchFamily="-105" charset="-128"/>
                <a:cs typeface="ＭＳ Ｐゴシック" pitchFamily="-105" charset="-128"/>
              </a:rPr>
              <a:t>generate pluripotent stem-cell-like cells (see figure). Just a year later, the</a:t>
            </a:r>
          </a:p>
          <a:p>
            <a:pPr>
              <a:spcBef>
                <a:spcPct val="0"/>
              </a:spcBef>
            </a:pPr>
            <a:r>
              <a:rPr lang="en-US" sz="1100" smtClean="0">
                <a:latin typeface="Arial" pitchFamily="-105" charset="0"/>
                <a:ea typeface="ＭＳ Ｐゴシック" pitchFamily="-105" charset="-128"/>
                <a:cs typeface="ＭＳ Ｐゴシック" pitchFamily="-105" charset="-128"/>
              </a:rPr>
              <a:t>same group84 and a another group, led by James Thomson85, succeeded</a:t>
            </a:r>
          </a:p>
          <a:p>
            <a:pPr>
              <a:spcBef>
                <a:spcPct val="0"/>
              </a:spcBef>
            </a:pPr>
            <a:r>
              <a:rPr lang="en-US" sz="1100" smtClean="0">
                <a:latin typeface="Arial" pitchFamily="-105" charset="0"/>
                <a:ea typeface="ＭＳ Ｐゴシック" pitchFamily="-105" charset="-128"/>
                <a:cs typeface="ＭＳ Ｐゴシック" pitchFamily="-105" charset="-128"/>
              </a:rPr>
              <a:t>independently in generating human induced pluripotent stem (iPS)</a:t>
            </a:r>
          </a:p>
          <a:p>
            <a:pPr>
              <a:spcBef>
                <a:spcPct val="0"/>
              </a:spcBef>
            </a:pPr>
            <a:r>
              <a:rPr lang="en-US" sz="1100" smtClean="0">
                <a:latin typeface="Arial" pitchFamily="-105" charset="0"/>
                <a:ea typeface="ＭＳ Ｐゴシック" pitchFamily="-105" charset="-128"/>
                <a:cs typeface="ＭＳ Ｐゴシック" pitchFamily="-105" charset="-128"/>
              </a:rPr>
              <a:t>cells from adult skin fibroblasts. Thomson’s group used overexpression</a:t>
            </a:r>
          </a:p>
          <a:p>
            <a:pPr>
              <a:spcBef>
                <a:spcPct val="0"/>
              </a:spcBef>
            </a:pPr>
            <a:r>
              <a:rPr lang="en-US" sz="1100" smtClean="0">
                <a:latin typeface="Arial" pitchFamily="-105" charset="0"/>
                <a:ea typeface="ＭＳ Ｐゴシック" pitchFamily="-105" charset="-128"/>
                <a:cs typeface="ＭＳ Ｐゴシック" pitchFamily="-105" charset="-128"/>
              </a:rPr>
              <a:t>of OCT4 and SOX2, in combination with two other proteins, NANOG</a:t>
            </a:r>
          </a:p>
          <a:p>
            <a:pPr>
              <a:spcBef>
                <a:spcPct val="0"/>
              </a:spcBef>
            </a:pPr>
            <a:r>
              <a:rPr lang="en-US" sz="1100" smtClean="0">
                <a:latin typeface="Arial" pitchFamily="-105" charset="0"/>
                <a:ea typeface="ＭＳ Ｐゴシック" pitchFamily="-105" charset="-128"/>
                <a:cs typeface="ＭＳ Ｐゴシック" pitchFamily="-105" charset="-128"/>
              </a:rPr>
              <a:t>and Lin28, instead of Myc and KLF4. In both studies, iPS cells showed</a:t>
            </a:r>
          </a:p>
          <a:p>
            <a:pPr>
              <a:spcBef>
                <a:spcPct val="0"/>
              </a:spcBef>
            </a:pPr>
            <a:r>
              <a:rPr lang="en-US" sz="1100" smtClean="0">
                <a:latin typeface="Arial" pitchFamily="-105" charset="0"/>
                <a:ea typeface="ＭＳ Ｐゴシック" pitchFamily="-105" charset="-128"/>
                <a:cs typeface="ＭＳ Ｐゴシック" pitchFamily="-105" charset="-128"/>
              </a:rPr>
              <a:t>the essential characteristics of ES cells in terms of their morphology,</a:t>
            </a:r>
          </a:p>
          <a:p>
            <a:pPr>
              <a:spcBef>
                <a:spcPct val="0"/>
              </a:spcBef>
            </a:pPr>
            <a:r>
              <a:rPr lang="en-US" sz="1100" smtClean="0">
                <a:latin typeface="Arial" pitchFamily="-105" charset="0"/>
                <a:ea typeface="ＭＳ Ｐゴシック" pitchFamily="-105" charset="-128"/>
                <a:cs typeface="ＭＳ Ｐゴシック" pitchFamily="-105" charset="-128"/>
              </a:rPr>
              <a:t>cell-surface markers, gene-expression profiles and telomerase activity.</a:t>
            </a:r>
          </a:p>
          <a:p>
            <a:pPr>
              <a:spcBef>
                <a:spcPct val="0"/>
              </a:spcBef>
            </a:pPr>
            <a:r>
              <a:rPr lang="en-US" sz="1100" smtClean="0">
                <a:latin typeface="Arial" pitchFamily="-105" charset="0"/>
                <a:ea typeface="ＭＳ Ｐゴシック" pitchFamily="-105" charset="-128"/>
                <a:cs typeface="ＭＳ Ｐゴシック" pitchFamily="-105" charset="-128"/>
              </a:rPr>
              <a:t>Furthermore, iPS cell clones could be maintained in culture for several</a:t>
            </a:r>
          </a:p>
          <a:p>
            <a:pPr>
              <a:spcBef>
                <a:spcPct val="0"/>
              </a:spcBef>
            </a:pPr>
            <a:r>
              <a:rPr lang="en-US" sz="1100" smtClean="0">
                <a:latin typeface="Arial" pitchFamily="-105" charset="0"/>
                <a:ea typeface="ＭＳ Ｐゴシック" pitchFamily="-105" charset="-128"/>
                <a:cs typeface="ＭＳ Ｐゴシック" pitchFamily="-105" charset="-128"/>
              </a:rPr>
              <a:t>months at least and could be induced to differentiate into derivatives of all</a:t>
            </a:r>
          </a:p>
          <a:p>
            <a:pPr>
              <a:spcBef>
                <a:spcPct val="0"/>
              </a:spcBef>
            </a:pPr>
            <a:r>
              <a:rPr lang="en-US" sz="1100" smtClean="0">
                <a:latin typeface="Arial" pitchFamily="-105" charset="0"/>
                <a:ea typeface="ＭＳ Ｐゴシック" pitchFamily="-105" charset="-128"/>
                <a:cs typeface="ＭＳ Ｐゴシック" pitchFamily="-105" charset="-128"/>
              </a:rPr>
              <a:t>three embryonic germ layers both in vitro and in vivo in mouse teratomas.</a:t>
            </a:r>
          </a:p>
          <a:p>
            <a:pPr>
              <a:spcBef>
                <a:spcPct val="0"/>
              </a:spcBef>
            </a:pPr>
            <a:r>
              <a:rPr lang="en-US" sz="1100" smtClean="0">
                <a:latin typeface="Arial" pitchFamily="-105" charset="0"/>
                <a:ea typeface="ＭＳ Ｐゴシック" pitchFamily="-105" charset="-128"/>
                <a:cs typeface="ＭＳ Ｐゴシック" pitchFamily="-105" charset="-128"/>
              </a:rPr>
              <a:t>Reactivation of Myc increased tumorigenicity in chimaeric mice derived</a:t>
            </a:r>
          </a:p>
          <a:p>
            <a:pPr>
              <a:spcBef>
                <a:spcPct val="0"/>
              </a:spcBef>
            </a:pPr>
            <a:r>
              <a:rPr lang="en-US" sz="1100" smtClean="0">
                <a:latin typeface="Arial" pitchFamily="-105" charset="0"/>
                <a:ea typeface="ＭＳ Ｐゴシック" pitchFamily="-105" charset="-128"/>
                <a:cs typeface="ＭＳ Ｐゴシック" pitchFamily="-105" charset="-128"/>
              </a:rPr>
              <a:t>from mouse iPS cells, and a modified protocol was developed that did</a:t>
            </a:r>
          </a:p>
          <a:p>
            <a:pPr>
              <a:spcBef>
                <a:spcPct val="0"/>
              </a:spcBef>
            </a:pPr>
            <a:r>
              <a:rPr lang="en-US" sz="1100" smtClean="0">
                <a:latin typeface="Arial" pitchFamily="-105" charset="0"/>
                <a:ea typeface="ＭＳ Ｐゴシック" pitchFamily="-105" charset="-128"/>
                <a:cs typeface="ＭＳ Ｐゴシック" pitchFamily="-105" charset="-128"/>
              </a:rPr>
              <a:t>not require activation of Myc in either mouse or human cells86. Thus,</a:t>
            </a:r>
          </a:p>
          <a:p>
            <a:pPr>
              <a:spcBef>
                <a:spcPct val="0"/>
              </a:spcBef>
            </a:pPr>
            <a:r>
              <a:rPr lang="en-US" sz="1100" smtClean="0">
                <a:latin typeface="Arial" pitchFamily="-105" charset="0"/>
                <a:ea typeface="ＭＳ Ｐゴシック" pitchFamily="-105" charset="-128"/>
                <a:cs typeface="ＭＳ Ｐゴシック" pitchFamily="-105" charset="-128"/>
              </a:rPr>
              <a:t>it became feasible to generate iPS cells from fibroblast cultures from</a:t>
            </a:r>
          </a:p>
          <a:p>
            <a:pPr>
              <a:spcBef>
                <a:spcPct val="0"/>
              </a:spcBef>
            </a:pPr>
            <a:r>
              <a:rPr lang="en-US" sz="1100" smtClean="0">
                <a:latin typeface="Arial" pitchFamily="-105" charset="0"/>
                <a:ea typeface="ＭＳ Ｐゴシック" pitchFamily="-105" charset="-128"/>
                <a:cs typeface="ＭＳ Ｐゴシック" pitchFamily="-105" charset="-128"/>
              </a:rPr>
              <a:t>patients (with genetic defects corrected if necessary), and these cells</a:t>
            </a:r>
          </a:p>
          <a:p>
            <a:pPr>
              <a:spcBef>
                <a:spcPct val="0"/>
              </a:spcBef>
            </a:pPr>
            <a:r>
              <a:rPr lang="en-US" sz="1100" smtClean="0">
                <a:latin typeface="Arial" pitchFamily="-105" charset="0"/>
                <a:ea typeface="ＭＳ Ｐゴシック" pitchFamily="-105" charset="-128"/>
                <a:cs typeface="ＭＳ Ｐゴシック" pitchFamily="-105" charset="-128"/>
              </a:rPr>
              <a:t>could then, in principle, be induced to differentiate into a variety of patientspecific</a:t>
            </a:r>
          </a:p>
          <a:p>
            <a:pPr>
              <a:spcBef>
                <a:spcPct val="0"/>
              </a:spcBef>
            </a:pPr>
            <a:r>
              <a:rPr lang="en-US" sz="1100" smtClean="0">
                <a:latin typeface="Arial" pitchFamily="-105" charset="0"/>
                <a:ea typeface="ＭＳ Ｐゴシック" pitchFamily="-105" charset="-128"/>
                <a:cs typeface="ＭＳ Ｐゴシック" pitchFamily="-105" charset="-128"/>
              </a:rPr>
              <a:t>cell types, allowing transplantation without the risk of immune</a:t>
            </a:r>
          </a:p>
          <a:p>
            <a:pPr>
              <a:spcBef>
                <a:spcPct val="0"/>
              </a:spcBef>
            </a:pPr>
            <a:r>
              <a:rPr lang="en-US" sz="1100" smtClean="0">
                <a:latin typeface="Arial" pitchFamily="-105" charset="0"/>
                <a:ea typeface="ＭＳ Ｐゴシック" pitchFamily="-105" charset="-128"/>
                <a:cs typeface="ＭＳ Ｐゴシック" pitchFamily="-105" charset="-128"/>
              </a:rPr>
              <a:t>rejection (see figure).</a:t>
            </a:r>
          </a:p>
          <a:p>
            <a:pPr>
              <a:spcBef>
                <a:spcPct val="0"/>
              </a:spcBef>
            </a:pPr>
            <a:r>
              <a:rPr lang="en-US" sz="1100" smtClean="0">
                <a:latin typeface="Arial" pitchFamily="-105" charset="0"/>
                <a:ea typeface="ＭＳ Ｐゴシック" pitchFamily="-105" charset="-128"/>
                <a:cs typeface="ＭＳ Ｐゴシック" pitchFamily="-105" charset="-128"/>
              </a:rPr>
              <a:t>Recently, Jacob Hanna and colleagues87 provided a proof of principle for</a:t>
            </a:r>
          </a:p>
          <a:p>
            <a:pPr>
              <a:spcBef>
                <a:spcPct val="0"/>
              </a:spcBef>
            </a:pPr>
            <a:r>
              <a:rPr lang="en-US" sz="1100" smtClean="0">
                <a:latin typeface="Arial" pitchFamily="-105" charset="0"/>
                <a:ea typeface="ＭＳ Ｐゴシック" pitchFamily="-105" charset="-128"/>
                <a:cs typeface="ＭＳ Ｐゴシック" pitchFamily="-105" charset="-128"/>
              </a:rPr>
              <a:t>iPS-cell-based treatment in combination with genetic repair in a mouse</a:t>
            </a:r>
          </a:p>
          <a:p>
            <a:pPr>
              <a:spcBef>
                <a:spcPct val="0"/>
              </a:spcBef>
            </a:pPr>
            <a:r>
              <a:rPr lang="en-US" sz="1100" smtClean="0">
                <a:latin typeface="Arial" pitchFamily="-105" charset="0"/>
                <a:ea typeface="ＭＳ Ｐゴシック" pitchFamily="-105" charset="-128"/>
                <a:cs typeface="ＭＳ Ｐゴシック" pitchFamily="-105" charset="-128"/>
              </a:rPr>
              <a:t>model for sickle-cell anaemia, a genetic blood disorder. Tail-tip fibroblasts</a:t>
            </a:r>
          </a:p>
          <a:p>
            <a:pPr>
              <a:spcBef>
                <a:spcPct val="0"/>
              </a:spcBef>
            </a:pPr>
            <a:r>
              <a:rPr lang="en-US" sz="1100" smtClean="0">
                <a:latin typeface="Arial" pitchFamily="-105" charset="0"/>
                <a:ea typeface="ＭＳ Ｐゴシック" pitchFamily="-105" charset="-128"/>
                <a:cs typeface="ＭＳ Ｐゴシック" pitchFamily="-105" charset="-128"/>
              </a:rPr>
              <a:t>from these mice were infected with OCT4-, SOX2-, KLF4- and Mycexpressing</a:t>
            </a:r>
          </a:p>
          <a:p>
            <a:pPr>
              <a:spcBef>
                <a:spcPct val="0"/>
              </a:spcBef>
            </a:pPr>
            <a:r>
              <a:rPr lang="en-US" sz="1100" smtClean="0">
                <a:latin typeface="Arial" pitchFamily="-105" charset="0"/>
                <a:ea typeface="ＭＳ Ｐゴシック" pitchFamily="-105" charset="-128"/>
                <a:cs typeface="ＭＳ Ｐゴシック" pitchFamily="-105" charset="-128"/>
              </a:rPr>
              <a:t>viruses to generate iPS cells. (Myc copies were then deleted by</a:t>
            </a:r>
          </a:p>
          <a:p>
            <a:pPr>
              <a:spcBef>
                <a:spcPct val="0"/>
              </a:spcBef>
            </a:pPr>
            <a:r>
              <a:rPr lang="en-US" sz="1100" smtClean="0">
                <a:latin typeface="Arial" pitchFamily="-105" charset="0"/>
                <a:ea typeface="ＭＳ Ｐゴシック" pitchFamily="-105" charset="-128"/>
                <a:cs typeface="ＭＳ Ｐゴシック" pitchFamily="-105" charset="-128"/>
              </a:rPr>
              <a:t>using the recombinase Cre.) Subsequent homologous recombination in</a:t>
            </a:r>
          </a:p>
          <a:p>
            <a:pPr>
              <a:spcBef>
                <a:spcPct val="0"/>
              </a:spcBef>
            </a:pPr>
            <a:r>
              <a:rPr lang="en-US" sz="1100" smtClean="0">
                <a:latin typeface="Arial" pitchFamily="-105" charset="0"/>
                <a:ea typeface="ＭＳ Ｐゴシック" pitchFamily="-105" charset="-128"/>
                <a:cs typeface="ＭＳ Ｐゴシック" pitchFamily="-105" charset="-128"/>
              </a:rPr>
              <a:t>the iPS cells and correction of the genetic defect by the wild-type human</a:t>
            </a:r>
          </a:p>
          <a:p>
            <a:pPr>
              <a:spcBef>
                <a:spcPct val="0"/>
              </a:spcBef>
            </a:pPr>
            <a:r>
              <a:rPr lang="en-US" sz="1100" smtClean="0">
                <a:latin typeface="Arial" pitchFamily="-105" charset="0"/>
                <a:ea typeface="ＭＳ Ｐゴシック" pitchFamily="-105" charset="-128"/>
                <a:cs typeface="ＭＳ Ｐゴシック" pitchFamily="-105" charset="-128"/>
              </a:rPr>
              <a:t>variant rescued the phenotype; haematopoietic progenitor cells that were</a:t>
            </a:r>
          </a:p>
          <a:p>
            <a:pPr>
              <a:spcBef>
                <a:spcPct val="0"/>
              </a:spcBef>
            </a:pPr>
            <a:r>
              <a:rPr lang="en-US" sz="1100" smtClean="0">
                <a:latin typeface="Arial" pitchFamily="-105" charset="0"/>
                <a:ea typeface="ＭＳ Ｐゴシック" pitchFamily="-105" charset="-128"/>
                <a:cs typeface="ＭＳ Ｐゴシック" pitchFamily="-105" charset="-128"/>
              </a:rPr>
              <a:t>derived from these cells formed aggregates (known as embryoid bodies)</a:t>
            </a:r>
          </a:p>
          <a:p>
            <a:pPr>
              <a:spcBef>
                <a:spcPct val="0"/>
              </a:spcBef>
            </a:pPr>
            <a:r>
              <a:rPr lang="en-US" sz="1100" smtClean="0">
                <a:latin typeface="Arial" pitchFamily="-105" charset="0"/>
                <a:ea typeface="ＭＳ Ｐゴシック" pitchFamily="-105" charset="-128"/>
                <a:cs typeface="ＭＳ Ｐゴシック" pitchFamily="-105" charset="-128"/>
              </a:rPr>
              <a:t>in culture and were able to rescue the anaemic mice after transplantation,</a:t>
            </a:r>
          </a:p>
          <a:p>
            <a:pPr>
              <a:spcBef>
                <a:spcPct val="0"/>
              </a:spcBef>
            </a:pPr>
            <a:r>
              <a:rPr lang="en-US" sz="1100" smtClean="0">
                <a:latin typeface="Arial" pitchFamily="-105" charset="0"/>
                <a:ea typeface="ＭＳ Ｐゴシック" pitchFamily="-105" charset="-128"/>
                <a:cs typeface="ＭＳ Ｐゴシック" pitchFamily="-105" charset="-128"/>
              </a:rPr>
              <a:t>and the mice were cured. This experiment was the perfect combination of</a:t>
            </a:r>
          </a:p>
          <a:p>
            <a:pPr>
              <a:spcBef>
                <a:spcPct val="0"/>
              </a:spcBef>
            </a:pPr>
            <a:r>
              <a:rPr lang="en-US" sz="1100" smtClean="0">
                <a:latin typeface="Arial" pitchFamily="-105" charset="0"/>
                <a:ea typeface="ＭＳ Ｐゴシック" pitchFamily="-105" charset="-128"/>
                <a:cs typeface="ＭＳ Ｐゴシック" pitchFamily="-105" charset="-128"/>
              </a:rPr>
              <a:t>cell and gene therapy.</a:t>
            </a:r>
          </a:p>
          <a:p>
            <a:pPr>
              <a:spcBef>
                <a:spcPct val="0"/>
              </a:spcBef>
            </a:pPr>
            <a:r>
              <a:rPr lang="en-US" sz="1100" smtClean="0">
                <a:latin typeface="Arial" pitchFamily="-105" charset="0"/>
                <a:ea typeface="ＭＳ Ｐゴシック" pitchFamily="-105" charset="-128"/>
                <a:cs typeface="ＭＳ Ｐゴシック" pitchFamily="-105" charset="-128"/>
              </a:rPr>
              <a:t>These studies open up exciting prospects for the treatment of various</a:t>
            </a:r>
          </a:p>
          <a:p>
            <a:pPr>
              <a:spcBef>
                <a:spcPct val="0"/>
              </a:spcBef>
            </a:pPr>
            <a:r>
              <a:rPr lang="en-US" sz="1100" smtClean="0">
                <a:latin typeface="Arial" pitchFamily="-105" charset="0"/>
                <a:ea typeface="ＭＳ Ｐゴシック" pitchFamily="-105" charset="-128"/>
                <a:cs typeface="ＭＳ Ｐゴシック" pitchFamily="-105" charset="-128"/>
              </a:rPr>
              <a:t>genetic diseases and other abnormalities that might benefit from cellbased</a:t>
            </a:r>
          </a:p>
          <a:p>
            <a:pPr>
              <a:spcBef>
                <a:spcPct val="0"/>
              </a:spcBef>
            </a:pPr>
            <a:r>
              <a:rPr lang="en-US" sz="1100" smtClean="0">
                <a:latin typeface="Arial" pitchFamily="-105" charset="0"/>
                <a:ea typeface="ＭＳ Ｐゴシック" pitchFamily="-105" charset="-128"/>
                <a:cs typeface="ＭＳ Ｐゴシック" pitchFamily="-105" charset="-128"/>
              </a:rPr>
              <a:t>therapy. However, the present methods for generating iPS cells</a:t>
            </a:r>
          </a:p>
          <a:p>
            <a:pPr>
              <a:spcBef>
                <a:spcPct val="0"/>
              </a:spcBef>
            </a:pPr>
            <a:r>
              <a:rPr lang="en-US" sz="1100" smtClean="0">
                <a:latin typeface="Arial" pitchFamily="-105" charset="0"/>
                <a:ea typeface="ＭＳ Ｐゴシック" pitchFamily="-105" charset="-128"/>
                <a:cs typeface="ＭＳ Ｐゴシック" pitchFamily="-105" charset="-128"/>
              </a:rPr>
              <a:t>require genetic integration by retroviruses or lentiviruses, even though</a:t>
            </a:r>
          </a:p>
          <a:p>
            <a:pPr>
              <a:spcBef>
                <a:spcPct val="0"/>
              </a:spcBef>
            </a:pPr>
            <a:r>
              <a:rPr lang="en-US" sz="1100" smtClean="0">
                <a:latin typeface="Arial" pitchFamily="-105" charset="0"/>
                <a:ea typeface="ＭＳ Ｐゴシック" pitchFamily="-105" charset="-128"/>
                <a:cs typeface="ＭＳ Ｐゴシック" pitchFamily="-105" charset="-128"/>
              </a:rPr>
              <a:t>oncogenes, such as Myc, no longer seem to be necessary86. Furthermore,</a:t>
            </a:r>
          </a:p>
          <a:p>
            <a:pPr>
              <a:spcBef>
                <a:spcPct val="0"/>
              </a:spcBef>
            </a:pPr>
            <a:r>
              <a:rPr lang="en-US" sz="1100" smtClean="0">
                <a:latin typeface="Arial" pitchFamily="-105" charset="0"/>
                <a:ea typeface="ＭＳ Ｐゴシック" pitchFamily="-105" charset="-128"/>
                <a:cs typeface="ＭＳ Ｐゴシック" pitchFamily="-105" charset="-128"/>
              </a:rPr>
              <a:t>in terms of transplantation, the issues of cell integration, survival and</a:t>
            </a:r>
          </a:p>
          <a:p>
            <a:pPr>
              <a:spcBef>
                <a:spcPct val="0"/>
              </a:spcBef>
            </a:pPr>
            <a:r>
              <a:rPr lang="en-US" sz="1100" smtClean="0">
                <a:latin typeface="Arial" pitchFamily="-105" charset="0"/>
                <a:ea typeface="ＭＳ Ｐゴシック" pitchFamily="-105" charset="-128"/>
                <a:cs typeface="ＭＳ Ｐゴシック" pitchFamily="-105" charset="-128"/>
              </a:rPr>
              <a:t>safety still need to be addressed. The more immediate applications of</a:t>
            </a:r>
          </a:p>
          <a:p>
            <a:pPr>
              <a:spcBef>
                <a:spcPct val="0"/>
              </a:spcBef>
            </a:pPr>
            <a:r>
              <a:rPr lang="en-US" sz="1100" smtClean="0">
                <a:latin typeface="Arial" pitchFamily="-105" charset="0"/>
                <a:ea typeface="ＭＳ Ｐゴシック" pitchFamily="-105" charset="-128"/>
                <a:cs typeface="ＭＳ Ｐゴシック" pitchFamily="-105" charset="-128"/>
              </a:rPr>
              <a:t>human iPS cells are likely to be the creation of human models of human</a:t>
            </a:r>
          </a:p>
          <a:p>
            <a:pPr>
              <a:spcBef>
                <a:spcPct val="0"/>
              </a:spcBef>
            </a:pPr>
            <a:r>
              <a:rPr lang="en-US" sz="1100" smtClean="0">
                <a:latin typeface="Arial" pitchFamily="-105" charset="0"/>
                <a:ea typeface="ＭＳ Ｐゴシック" pitchFamily="-105" charset="-128"/>
                <a:cs typeface="ＭＳ Ｐゴシック" pitchFamily="-105" charset="-128"/>
              </a:rPr>
              <a:t>disease in vitro for studying the underlying molecular mechanisms of</a:t>
            </a:r>
          </a:p>
          <a:p>
            <a:pPr>
              <a:spcBef>
                <a:spcPct val="0"/>
              </a:spcBef>
            </a:pPr>
            <a:r>
              <a:rPr lang="en-US" sz="1100" smtClean="0">
                <a:latin typeface="Arial" pitchFamily="-105" charset="0"/>
                <a:ea typeface="ＭＳ Ｐゴシック" pitchFamily="-105" charset="-128"/>
                <a:cs typeface="ＭＳ Ｐゴシック" pitchFamily="-105" charset="-128"/>
              </a:rPr>
              <a:t>disease, for screening drug candidates, and for assessing drug safety and</a:t>
            </a:r>
          </a:p>
          <a:p>
            <a:pPr>
              <a:spcBef>
                <a:spcPct val="0"/>
              </a:spcBef>
            </a:pPr>
            <a:r>
              <a:rPr lang="en-US" sz="1100" smtClean="0">
                <a:latin typeface="Arial" pitchFamily="-105" charset="0"/>
                <a:ea typeface="ＭＳ Ｐゴシック" pitchFamily="-105" charset="-128"/>
                <a:cs typeface="ＭＳ Ｐゴシック" pitchFamily="-105" charset="-128"/>
              </a:rPr>
              <a:t>toxicity (see figure).</a:t>
            </a:r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96416AF-5651-824E-A9CF-7AFF5E883D29}" type="slidenum">
              <a:rPr lang="en-US" smtClean="0">
                <a:latin typeface="Arial" pitchFamily="-105" charset="0"/>
                <a:ea typeface="Arial" pitchFamily="-105" charset="0"/>
                <a:cs typeface="Arial" pitchFamily="-105" charset="0"/>
              </a:rPr>
              <a:pPr/>
              <a:t>20</a:t>
            </a:fld>
            <a:endParaRPr lang="en-US" smtClean="0">
              <a:latin typeface="Arial" pitchFamily="-105" charset="0"/>
              <a:ea typeface="Arial" pitchFamily="-105" charset="0"/>
              <a:cs typeface="Arial" pitchFamily="-105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l-GR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9297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Click to edit Master text styles</a:t>
            </a:r>
          </a:p>
          <a:p>
            <a:pPr lvl="1"/>
            <a:r>
              <a:rPr lang="el-GR" smtClean="0"/>
              <a:t>Second level</a:t>
            </a:r>
          </a:p>
          <a:p>
            <a:pPr lvl="2"/>
            <a:r>
              <a:rPr lang="el-GR" smtClean="0"/>
              <a:t>Third level</a:t>
            </a:r>
          </a:p>
          <a:p>
            <a:pPr lvl="3"/>
            <a:r>
              <a:rPr lang="el-GR" smtClean="0"/>
              <a:t>Fourth level</a:t>
            </a:r>
          </a:p>
          <a:p>
            <a:pPr lvl="4"/>
            <a:r>
              <a:rPr lang="el-GR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8027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l-G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l-GR" smtClean="0"/>
              <a:t>Click to edit Master text styles</a:t>
            </a:r>
          </a:p>
          <a:p>
            <a:pPr lvl="1"/>
            <a:r>
              <a:rPr lang="el-GR" smtClean="0"/>
              <a:t>Second level</a:t>
            </a:r>
          </a:p>
          <a:p>
            <a:pPr lvl="2"/>
            <a:r>
              <a:rPr lang="el-GR" smtClean="0"/>
              <a:t>Third level</a:t>
            </a:r>
          </a:p>
          <a:p>
            <a:pPr lvl="3"/>
            <a:r>
              <a:rPr lang="el-GR" smtClean="0"/>
              <a:t>Fourth level</a:t>
            </a:r>
          </a:p>
          <a:p>
            <a:pPr lvl="4"/>
            <a:r>
              <a:rPr lang="el-GR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6309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Click to edit Master text styles</a:t>
            </a:r>
          </a:p>
          <a:p>
            <a:pPr lvl="1"/>
            <a:r>
              <a:rPr lang="el-GR" smtClean="0"/>
              <a:t>Second level</a:t>
            </a:r>
          </a:p>
          <a:p>
            <a:pPr lvl="2"/>
            <a:r>
              <a:rPr lang="el-GR" smtClean="0"/>
              <a:t>Third level</a:t>
            </a:r>
          </a:p>
          <a:p>
            <a:pPr lvl="3"/>
            <a:r>
              <a:rPr lang="el-GR" smtClean="0"/>
              <a:t>Fourth level</a:t>
            </a:r>
          </a:p>
          <a:p>
            <a:pPr lvl="4"/>
            <a:r>
              <a:rPr lang="el-GR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6553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30092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Click to edit Master text styles</a:t>
            </a:r>
          </a:p>
          <a:p>
            <a:pPr lvl="1"/>
            <a:r>
              <a:rPr lang="el-GR" smtClean="0"/>
              <a:t>Second level</a:t>
            </a:r>
          </a:p>
          <a:p>
            <a:pPr lvl="2"/>
            <a:r>
              <a:rPr lang="el-GR" smtClean="0"/>
              <a:t>Third level</a:t>
            </a:r>
          </a:p>
          <a:p>
            <a:pPr lvl="3"/>
            <a:r>
              <a:rPr lang="el-GR" smtClean="0"/>
              <a:t>Fourth level</a:t>
            </a:r>
          </a:p>
          <a:p>
            <a:pPr lvl="4"/>
            <a:r>
              <a:rPr lang="el-GR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Click to edit Master text styles</a:t>
            </a:r>
          </a:p>
          <a:p>
            <a:pPr lvl="1"/>
            <a:r>
              <a:rPr lang="el-GR" smtClean="0"/>
              <a:t>Second level</a:t>
            </a:r>
          </a:p>
          <a:p>
            <a:pPr lvl="2"/>
            <a:r>
              <a:rPr lang="el-GR" smtClean="0"/>
              <a:t>Third level</a:t>
            </a:r>
          </a:p>
          <a:p>
            <a:pPr lvl="3"/>
            <a:r>
              <a:rPr lang="el-GR" smtClean="0"/>
              <a:t>Fourth level</a:t>
            </a:r>
          </a:p>
          <a:p>
            <a:pPr lvl="4"/>
            <a:r>
              <a:rPr lang="el-GR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8683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l-G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Click to edit Master text styles</a:t>
            </a:r>
          </a:p>
          <a:p>
            <a:pPr lvl="1"/>
            <a:r>
              <a:rPr lang="el-GR" smtClean="0"/>
              <a:t>Second level</a:t>
            </a:r>
          </a:p>
          <a:p>
            <a:pPr lvl="2"/>
            <a:r>
              <a:rPr lang="el-GR" smtClean="0"/>
              <a:t>Third level</a:t>
            </a:r>
          </a:p>
          <a:p>
            <a:pPr lvl="3"/>
            <a:r>
              <a:rPr lang="el-GR" smtClean="0"/>
              <a:t>Fourth level</a:t>
            </a:r>
          </a:p>
          <a:p>
            <a:pPr lvl="4"/>
            <a:r>
              <a:rPr lang="el-GR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Click to edit Master text styles</a:t>
            </a:r>
          </a:p>
          <a:p>
            <a:pPr lvl="1"/>
            <a:r>
              <a:rPr lang="el-GR" smtClean="0"/>
              <a:t>Second level</a:t>
            </a:r>
          </a:p>
          <a:p>
            <a:pPr lvl="2"/>
            <a:r>
              <a:rPr lang="el-GR" smtClean="0"/>
              <a:t>Third level</a:t>
            </a:r>
          </a:p>
          <a:p>
            <a:pPr lvl="3"/>
            <a:r>
              <a:rPr lang="el-GR" smtClean="0"/>
              <a:t>Fourth level</a:t>
            </a:r>
          </a:p>
          <a:p>
            <a:pPr lvl="4"/>
            <a:r>
              <a:rPr lang="el-GR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0371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8299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891567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Click to edit Master text styles</a:t>
            </a:r>
          </a:p>
          <a:p>
            <a:pPr lvl="1"/>
            <a:r>
              <a:rPr lang="el-GR" smtClean="0"/>
              <a:t>Second level</a:t>
            </a:r>
          </a:p>
          <a:p>
            <a:pPr lvl="2"/>
            <a:r>
              <a:rPr lang="el-GR" smtClean="0"/>
              <a:t>Third level</a:t>
            </a:r>
          </a:p>
          <a:p>
            <a:pPr lvl="3"/>
            <a:r>
              <a:rPr lang="el-GR" smtClean="0"/>
              <a:t>Fourth level</a:t>
            </a:r>
          </a:p>
          <a:p>
            <a:pPr lvl="4"/>
            <a:r>
              <a:rPr lang="el-GR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05402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52030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vmlDrawing" Target="../drawings/vmlDrawing1.vml"/><Relationship Id="rId14" Type="http://schemas.openxmlformats.org/officeDocument/2006/relationships/image" Target="../media/image2.png"/><Relationship Id="rId15" Type="http://schemas.openxmlformats.org/officeDocument/2006/relationships/oleObject" Target="../embeddings/oleObject1.bin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28" name="Picture 7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5791200"/>
            <a:ext cx="952500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Text Box 8"/>
          <p:cNvSpPr txBox="1">
            <a:spLocks noChangeArrowheads="1"/>
          </p:cNvSpPr>
          <p:nvPr userDrawn="1"/>
        </p:nvSpPr>
        <p:spPr bwMode="auto">
          <a:xfrm>
            <a:off x="6971456" y="6583363"/>
            <a:ext cx="127295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20000"/>
              </a:spcBef>
              <a:defRPr/>
            </a:pPr>
            <a:r>
              <a:rPr lang="el-GR" sz="1400" b="1" i="1" dirty="0" smtClean="0">
                <a:latin typeface="Calibri"/>
              </a:rPr>
              <a:t>U. I</a:t>
            </a:r>
            <a:r>
              <a:rPr lang="en-US" sz="1400" b="1" i="1" dirty="0" smtClean="0">
                <a:latin typeface="Calibri"/>
              </a:rPr>
              <a:t>OANNINA</a:t>
            </a:r>
            <a:endParaRPr lang="el-GR" sz="1400" b="1" i="1" dirty="0" smtClean="0">
              <a:solidFill>
                <a:srgbClr val="FFFF00"/>
              </a:solidFill>
              <a:latin typeface="Calibri"/>
            </a:endParaRPr>
          </a:p>
        </p:txBody>
      </p:sp>
      <p:graphicFrame>
        <p:nvGraphicFramePr>
          <p:cNvPr id="1030" name="Object 2"/>
          <p:cNvGraphicFramePr>
            <a:graphicFrameLocks noChangeAspect="1"/>
          </p:cNvGraphicFramePr>
          <p:nvPr userDrawn="1"/>
        </p:nvGraphicFramePr>
        <p:xfrm>
          <a:off x="76200" y="5943600"/>
          <a:ext cx="838200" cy="804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6" r:id="rId15" imgW="7819048" imgH="8085714" progId="">
                  <p:embed/>
                </p:oleObj>
              </mc:Choice>
              <mc:Fallback>
                <p:oleObj r:id="rId15" imgW="7819048" imgH="8085714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lum bright="-8000" contrast="12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" y="5943600"/>
                        <a:ext cx="838200" cy="804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4" name="Text Box 10"/>
          <p:cNvSpPr txBox="1">
            <a:spLocks noChangeArrowheads="1"/>
          </p:cNvSpPr>
          <p:nvPr userDrawn="1"/>
        </p:nvSpPr>
        <p:spPr bwMode="auto">
          <a:xfrm>
            <a:off x="683568" y="6583363"/>
            <a:ext cx="85767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b="1" i="1" dirty="0" smtClean="0">
                <a:latin typeface="Calibri"/>
              </a:rPr>
              <a:t>IMBB-BR</a:t>
            </a:r>
            <a:endParaRPr lang="en-US" sz="1400" dirty="0" smtClean="0"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b="1" i="1">
          <a:solidFill>
            <a:srgbClr val="007300"/>
          </a:solidFill>
          <a:latin typeface="Calibri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 b="1" i="1">
          <a:solidFill>
            <a:srgbClr val="007300"/>
          </a:solidFill>
          <a:latin typeface="Calibri" charset="0"/>
          <a:ea typeface="ＭＳ Ｐゴシック" pitchFamily="-112" charset="-128"/>
          <a:cs typeface="ＭＳ Ｐゴシック" pitchFamily="-112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 b="1" i="1">
          <a:solidFill>
            <a:srgbClr val="007300"/>
          </a:solidFill>
          <a:latin typeface="Calibri" charset="0"/>
          <a:ea typeface="ＭＳ Ｐゴシック" pitchFamily="-112" charset="-128"/>
          <a:cs typeface="ＭＳ Ｐゴシック" pitchFamily="-112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 b="1" i="1">
          <a:solidFill>
            <a:srgbClr val="007300"/>
          </a:solidFill>
          <a:latin typeface="Calibri" charset="0"/>
          <a:ea typeface="ＭＳ Ｐゴシック" pitchFamily="-112" charset="-128"/>
          <a:cs typeface="ＭＳ Ｐゴシック" pitchFamily="-112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 b="1" i="1">
          <a:solidFill>
            <a:srgbClr val="007300"/>
          </a:solidFill>
          <a:latin typeface="Calibri" charset="0"/>
          <a:ea typeface="ＭＳ Ｐゴシック" pitchFamily="-112" charset="-128"/>
          <a:cs typeface="ＭＳ Ｐゴシック" pitchFamily="-112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2400" b="1" i="1">
          <a:solidFill>
            <a:srgbClr val="057857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2400" b="1" i="1">
          <a:solidFill>
            <a:srgbClr val="057857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2400" b="1" i="1">
          <a:solidFill>
            <a:srgbClr val="057857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2400" b="1" i="1">
          <a:solidFill>
            <a:srgbClr val="057857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Text Box 1026"/>
          <p:cNvSpPr txBox="1">
            <a:spLocks noChangeArrowheads="1"/>
          </p:cNvSpPr>
          <p:nvPr/>
        </p:nvSpPr>
        <p:spPr bwMode="auto">
          <a:xfrm>
            <a:off x="539552" y="260648"/>
            <a:ext cx="8149208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l-GR" sz="2000" b="1" i="1" dirty="0" smtClean="0">
                <a:solidFill>
                  <a:srgbClr val="008000"/>
                </a:solidFill>
                <a:latin typeface="Calibri"/>
              </a:rPr>
              <a:t>Ο </a:t>
            </a:r>
            <a:r>
              <a:rPr lang="el-GR" sz="2000" b="1" i="1" dirty="0">
                <a:solidFill>
                  <a:srgbClr val="008000"/>
                </a:solidFill>
                <a:latin typeface="Calibri"/>
              </a:rPr>
              <a:t>τομέας της Υγείας και Φαρμάκου στο νέο Πρόγραμμα Πλαίσιο της Ευρωπαϊκής Επιτροπής για Έρευνα, Τεχνολογική Ανάπτυξη και Καινοτομία "Ορίζοντας </a:t>
            </a:r>
            <a:r>
              <a:rPr lang="el-GR" sz="2000" b="1" i="1" dirty="0" smtClean="0">
                <a:solidFill>
                  <a:srgbClr val="008000"/>
                </a:solidFill>
                <a:latin typeface="Calibri"/>
              </a:rPr>
              <a:t>2020»  </a:t>
            </a:r>
            <a:endParaRPr lang="el-GR" sz="2000" b="1" i="1" dirty="0">
              <a:solidFill>
                <a:srgbClr val="008000"/>
              </a:solidFill>
              <a:latin typeface="Calibri"/>
              <a:cs typeface="Calibri"/>
            </a:endParaRPr>
          </a:p>
        </p:txBody>
      </p:sp>
      <p:sp>
        <p:nvSpPr>
          <p:cNvPr id="3074" name="Rectangle 1027"/>
          <p:cNvSpPr>
            <a:spLocks noChangeArrowheads="1"/>
          </p:cNvSpPr>
          <p:nvPr/>
        </p:nvSpPr>
        <p:spPr bwMode="auto">
          <a:xfrm>
            <a:off x="0" y="0"/>
            <a:ext cx="762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5" name="Rectangle 1028"/>
          <p:cNvSpPr>
            <a:spLocks noChangeArrowheads="1"/>
          </p:cNvSpPr>
          <p:nvPr/>
        </p:nvSpPr>
        <p:spPr bwMode="auto">
          <a:xfrm>
            <a:off x="9067800" y="0"/>
            <a:ext cx="762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6" name="Rectangle 1029"/>
          <p:cNvSpPr>
            <a:spLocks noChangeArrowheads="1"/>
          </p:cNvSpPr>
          <p:nvPr/>
        </p:nvSpPr>
        <p:spPr bwMode="auto">
          <a:xfrm flipV="1">
            <a:off x="0" y="6857999"/>
            <a:ext cx="9144000" cy="4571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7" name="Rectangle 1030"/>
          <p:cNvSpPr>
            <a:spLocks noChangeArrowheads="1"/>
          </p:cNvSpPr>
          <p:nvPr/>
        </p:nvSpPr>
        <p:spPr bwMode="auto">
          <a:xfrm>
            <a:off x="0" y="0"/>
            <a:ext cx="9144000" cy="746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8" name="Text Box 1031"/>
          <p:cNvSpPr txBox="1">
            <a:spLocks noChangeArrowheads="1"/>
          </p:cNvSpPr>
          <p:nvPr/>
        </p:nvSpPr>
        <p:spPr bwMode="auto">
          <a:xfrm>
            <a:off x="1403648" y="3284984"/>
            <a:ext cx="6096000" cy="277922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l-GR" sz="2000" b="1" i="1" kern="0" dirty="0" smtClean="0">
                <a:solidFill>
                  <a:schemeClr val="accent2"/>
                </a:solidFill>
                <a:latin typeface="Arial Narrow" charset="0"/>
              </a:rPr>
              <a:t>Θεόδωρος </a:t>
            </a:r>
            <a:r>
              <a:rPr lang="el-GR" sz="2000" b="1" i="1" kern="0" dirty="0" err="1" smtClean="0">
                <a:solidFill>
                  <a:schemeClr val="accent2"/>
                </a:solidFill>
                <a:latin typeface="Arial Narrow" charset="0"/>
              </a:rPr>
              <a:t>Φώτσης</a:t>
            </a:r>
            <a:endParaRPr lang="el-GR" sz="2000" b="1" i="1" kern="0" dirty="0">
              <a:solidFill>
                <a:schemeClr val="accent2"/>
              </a:solidFill>
              <a:latin typeface="Arial Narrow" charset="0"/>
            </a:endParaRPr>
          </a:p>
          <a:p>
            <a:pPr algn="ctr">
              <a:lnSpc>
                <a:spcPct val="120000"/>
              </a:lnSpc>
            </a:pPr>
            <a:endParaRPr lang="el-GR" sz="1800" b="1" i="1" kern="0" dirty="0">
              <a:solidFill>
                <a:schemeClr val="accent2"/>
              </a:solidFill>
              <a:latin typeface="Arial Narrow" charset="0"/>
            </a:endParaRPr>
          </a:p>
          <a:p>
            <a:pPr algn="ctr">
              <a:lnSpc>
                <a:spcPct val="120000"/>
              </a:lnSpc>
            </a:pPr>
            <a:r>
              <a:rPr lang="en-US" sz="1800" b="1" i="1" kern="0" dirty="0" smtClean="0">
                <a:latin typeface="Arial Narrow" charset="0"/>
              </a:rPr>
              <a:t>Department of Biomedical Research</a:t>
            </a:r>
          </a:p>
          <a:p>
            <a:pPr algn="ctr">
              <a:lnSpc>
                <a:spcPct val="120000"/>
              </a:lnSpc>
            </a:pPr>
            <a:r>
              <a:rPr lang="en-US" sz="1800" b="1" i="1" kern="0" dirty="0" smtClean="0">
                <a:latin typeface="Arial Narrow" charset="0"/>
              </a:rPr>
              <a:t>Institute of Molecular Biology and Biotechnology</a:t>
            </a:r>
            <a:endParaRPr lang="el-GR" sz="1800" b="1" i="1" kern="0" dirty="0">
              <a:latin typeface="Arial Narrow" charset="0"/>
            </a:endParaRPr>
          </a:p>
          <a:p>
            <a:pPr algn="ctr">
              <a:lnSpc>
                <a:spcPct val="120000"/>
              </a:lnSpc>
            </a:pPr>
            <a:r>
              <a:rPr lang="el-GR" sz="1800" b="1" i="1" kern="0" dirty="0">
                <a:latin typeface="Arial Narrow" charset="0"/>
              </a:rPr>
              <a:t>Foundation for Research &amp; Technology -Hellas </a:t>
            </a:r>
            <a:r>
              <a:rPr lang="el-GR" sz="1800" b="1" i="1" kern="0" dirty="0" smtClean="0">
                <a:latin typeface="Arial Narrow" charset="0"/>
              </a:rPr>
              <a:t>(</a:t>
            </a:r>
            <a:r>
              <a:rPr lang="en-US" sz="1800" b="1" i="1" kern="0" dirty="0" smtClean="0">
                <a:latin typeface="Arial Narrow" charset="0"/>
              </a:rPr>
              <a:t>FORTH/IMBB-BR</a:t>
            </a:r>
            <a:r>
              <a:rPr lang="el-GR" sz="1800" b="1" i="1" kern="0" dirty="0" smtClean="0">
                <a:latin typeface="Arial Narrow" charset="0"/>
              </a:rPr>
              <a:t>)</a:t>
            </a:r>
            <a:endParaRPr lang="el-GR" sz="1800" b="1" i="1" kern="0" dirty="0">
              <a:latin typeface="Arial Narrow" charset="0"/>
            </a:endParaRPr>
          </a:p>
          <a:p>
            <a:pPr algn="ctr">
              <a:lnSpc>
                <a:spcPct val="120000"/>
              </a:lnSpc>
            </a:pPr>
            <a:r>
              <a:rPr lang="el-GR" sz="1800" b="1" i="1" kern="0" dirty="0">
                <a:latin typeface="Arial Narrow" charset="0"/>
              </a:rPr>
              <a:t>&amp;</a:t>
            </a:r>
          </a:p>
          <a:p>
            <a:pPr algn="ctr">
              <a:lnSpc>
                <a:spcPct val="120000"/>
              </a:lnSpc>
            </a:pPr>
            <a:r>
              <a:rPr lang="el-GR" sz="1800" b="1" i="1" kern="0" dirty="0">
                <a:latin typeface="Arial Narrow" charset="0"/>
              </a:rPr>
              <a:t>Laboratory of Biological </a:t>
            </a:r>
            <a:r>
              <a:rPr lang="el-GR" sz="1800" b="1" i="1" kern="0" dirty="0" smtClean="0">
                <a:latin typeface="Arial Narrow" charset="0"/>
              </a:rPr>
              <a:t>Chemistry, Medical </a:t>
            </a:r>
            <a:r>
              <a:rPr lang="el-GR" sz="1800" b="1" i="1" kern="0" dirty="0">
                <a:latin typeface="Arial Narrow" charset="0"/>
              </a:rPr>
              <a:t>School</a:t>
            </a:r>
          </a:p>
          <a:p>
            <a:pPr algn="ctr">
              <a:lnSpc>
                <a:spcPct val="120000"/>
              </a:lnSpc>
            </a:pPr>
            <a:r>
              <a:rPr lang="el-GR" sz="1800" b="1" i="1" kern="0" dirty="0">
                <a:latin typeface="Arial Narrow" charset="0"/>
              </a:rPr>
              <a:t>University of </a:t>
            </a:r>
            <a:r>
              <a:rPr lang="el-GR" sz="1800" b="1" i="1" kern="0" dirty="0" err="1">
                <a:latin typeface="Arial Narrow" charset="0"/>
              </a:rPr>
              <a:t>Ioannina</a:t>
            </a:r>
            <a:endParaRPr lang="el-GR" sz="1800" b="1" i="1" kern="0" dirty="0">
              <a:latin typeface="Arial Narrow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83768" y="2165955"/>
            <a:ext cx="4248472" cy="830997"/>
          </a:xfrm>
          <a:prstGeom prst="rect">
            <a:avLst/>
          </a:prstGeom>
          <a:solidFill>
            <a:schemeClr val="accent5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600" b="1" dirty="0" smtClean="0">
                <a:solidFill>
                  <a:srgbClr val="660066"/>
                </a:solidFill>
                <a:latin typeface="Calibri"/>
                <a:cs typeface="Calibri"/>
              </a:rPr>
              <a:t>1</a:t>
            </a:r>
            <a:r>
              <a:rPr lang="el-GR" sz="1600" b="1" baseline="30000" dirty="0" smtClean="0">
                <a:solidFill>
                  <a:srgbClr val="660066"/>
                </a:solidFill>
                <a:latin typeface="Calibri"/>
                <a:cs typeface="Calibri"/>
              </a:rPr>
              <a:t>η</a:t>
            </a:r>
            <a:r>
              <a:rPr lang="el-GR" sz="1600" b="1" dirty="0" smtClean="0">
                <a:solidFill>
                  <a:srgbClr val="660066"/>
                </a:solidFill>
                <a:latin typeface="Calibri"/>
                <a:cs typeface="Calibri"/>
              </a:rPr>
              <a:t> ΣΥΝΑΝΤΗΣΗ ΟΜΑΔΑΣ ΕΡΓΑΣΙΑΣ</a:t>
            </a:r>
          </a:p>
          <a:p>
            <a:pPr algn="ctr"/>
            <a:r>
              <a:rPr lang="el-GR" sz="1600" b="1" dirty="0" smtClean="0">
                <a:solidFill>
                  <a:srgbClr val="660066"/>
                </a:solidFill>
                <a:latin typeface="Calibri"/>
                <a:cs typeface="Calibri"/>
              </a:rPr>
              <a:t>24 Ιανουαρίου 2014</a:t>
            </a:r>
          </a:p>
          <a:p>
            <a:pPr algn="ctr"/>
            <a:r>
              <a:rPr lang="el-GR" sz="1600" b="1" dirty="0" smtClean="0">
                <a:solidFill>
                  <a:srgbClr val="660066"/>
                </a:solidFill>
                <a:latin typeface="Calibri"/>
                <a:cs typeface="Calibri"/>
              </a:rPr>
              <a:t>ΙΝΣΤΙΤΟΥΤΟ ΠΑΣΤΕΡ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987824" y="1484784"/>
            <a:ext cx="3057247" cy="400110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l-GR" sz="2000" b="1" dirty="0">
                <a:solidFill>
                  <a:srgbClr val="0000FF"/>
                </a:solidFill>
                <a:latin typeface="Calibri"/>
                <a:cs typeface="Calibri"/>
              </a:rPr>
              <a:t>Τομέας</a:t>
            </a:r>
            <a:r>
              <a:rPr lang="en-US" sz="2000" b="1" dirty="0">
                <a:solidFill>
                  <a:srgbClr val="0000FF"/>
                </a:solidFill>
                <a:latin typeface="Calibri"/>
                <a:cs typeface="Calibri"/>
              </a:rPr>
              <a:t>: </a:t>
            </a:r>
            <a:r>
              <a:rPr lang="el-GR" sz="2000" b="1" dirty="0">
                <a:solidFill>
                  <a:srgbClr val="0000FF"/>
                </a:solidFill>
                <a:latin typeface="Calibri"/>
                <a:cs typeface="Calibri"/>
              </a:rPr>
              <a:t>Υγεία &amp; </a:t>
            </a:r>
            <a:r>
              <a:rPr lang="el-GR" sz="2000" b="1" dirty="0" smtClean="0">
                <a:solidFill>
                  <a:srgbClr val="0000FF"/>
                </a:solidFill>
                <a:latin typeface="Calibri"/>
                <a:cs typeface="Calibri"/>
              </a:rPr>
              <a:t>Φάρμακα</a:t>
            </a:r>
            <a:endParaRPr lang="el-GR" sz="2000" b="1" dirty="0">
              <a:solidFill>
                <a:srgbClr val="0000FF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20326572"/>
      </p:ext>
    </p:extLst>
  </p:cSld>
  <p:clrMapOvr>
    <a:masterClrMapping/>
  </p:clrMapOvr>
  <p:transition xmlns:p14="http://schemas.microsoft.com/office/powerpoint/2010/main" spd="slow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395536" y="1687973"/>
            <a:ext cx="8748464" cy="4765363"/>
            <a:chOff x="395536" y="1340768"/>
            <a:chExt cx="8748464" cy="4765363"/>
          </a:xfrm>
        </p:grpSpPr>
        <p:grpSp>
          <p:nvGrpSpPr>
            <p:cNvPr id="6" name="Group 5"/>
            <p:cNvGrpSpPr/>
            <p:nvPr/>
          </p:nvGrpSpPr>
          <p:grpSpPr>
            <a:xfrm>
              <a:off x="395536" y="5517232"/>
              <a:ext cx="8748464" cy="588899"/>
              <a:chOff x="323081" y="5517232"/>
              <a:chExt cx="8820919" cy="588899"/>
            </a:xfrm>
          </p:grpSpPr>
          <p:grpSp>
            <p:nvGrpSpPr>
              <p:cNvPr id="5" name="Group 4"/>
              <p:cNvGrpSpPr/>
              <p:nvPr/>
            </p:nvGrpSpPr>
            <p:grpSpPr>
              <a:xfrm>
                <a:off x="323081" y="5517232"/>
                <a:ext cx="8820919" cy="588899"/>
                <a:chOff x="323081" y="5929297"/>
                <a:chExt cx="8820919" cy="588899"/>
              </a:xfrm>
            </p:grpSpPr>
            <p:sp>
              <p:nvSpPr>
                <p:cNvPr id="18435" name="AutoShape 6"/>
                <p:cNvSpPr>
                  <a:spLocks noChangeArrowheads="1"/>
                </p:cNvSpPr>
                <p:nvPr/>
              </p:nvSpPr>
              <p:spPr bwMode="auto">
                <a:xfrm>
                  <a:off x="323081" y="5929297"/>
                  <a:ext cx="8820919" cy="588899"/>
                </a:xfrm>
                <a:prstGeom prst="rightArrow">
                  <a:avLst>
                    <a:gd name="adj1" fmla="val 50000"/>
                    <a:gd name="adj2" fmla="val 397188"/>
                  </a:avLst>
                </a:prstGeom>
                <a:solidFill>
                  <a:srgbClr val="00B8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80105" tIns="40053" rIns="80105" bIns="40053" anchor="ctr"/>
                <a:lstStyle/>
                <a:p>
                  <a:pPr eaLnBrk="0" hangingPunct="0">
                    <a:buClr>
                      <a:srgbClr val="000000"/>
                    </a:buClr>
                    <a:buSzPct val="100000"/>
                    <a:buFont typeface="Times New Roman" charset="0"/>
                    <a:buNone/>
                  </a:pPr>
                  <a:endParaRPr lang="en-US"/>
                </a:p>
              </p:txBody>
            </p:sp>
            <p:sp>
              <p:nvSpPr>
                <p:cNvPr id="18436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384168" y="5966652"/>
                  <a:ext cx="6404601" cy="41467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80105" tIns="40053" rIns="80105" bIns="40053">
                  <a:spAutoFit/>
                </a:bodyPr>
                <a:lstStyle>
                  <a:lvl1pPr defTabSz="512763">
                    <a:defRPr sz="37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1pPr>
                  <a:lvl2pPr marL="742950" indent="-285750" defTabSz="512763">
                    <a:defRPr sz="32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2pPr>
                  <a:lvl3pPr marL="1143000" indent="-228600" defTabSz="512763">
                    <a:defRPr sz="27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3pPr>
                  <a:lvl4pPr marL="1600200" indent="-228600" defTabSz="512763">
                    <a:defRPr sz="23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4pPr>
                  <a:lvl5pPr marL="2057400" indent="-228600" defTabSz="512763">
                    <a:defRPr sz="23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5pPr>
                  <a:lvl6pPr marL="2514600" indent="-228600" defTabSz="512763"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3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6pPr>
                  <a:lvl7pPr marL="2971800" indent="-228600" defTabSz="512763"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3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7pPr>
                  <a:lvl8pPr marL="3429000" indent="-228600" defTabSz="512763"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3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8pPr>
                  <a:lvl9pPr marL="3886200" indent="-228600" defTabSz="512763"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3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9pPr>
                </a:lstStyle>
                <a:p>
                  <a:pPr algn="ctr" eaLnBrk="0" hangingPunct="0">
                    <a:spcBef>
                      <a:spcPct val="50000"/>
                    </a:spcBef>
                    <a:buClr>
                      <a:srgbClr val="000000"/>
                    </a:buClr>
                    <a:buFont typeface="Times New Roman" charset="0"/>
                    <a:buNone/>
                  </a:pPr>
                  <a:r>
                    <a:rPr lang="en-GB" sz="2100" dirty="0"/>
                    <a:t>IDEA		continued support throughout the project</a:t>
                  </a:r>
                </a:p>
              </p:txBody>
            </p:sp>
          </p:grpSp>
          <p:sp>
            <p:nvSpPr>
              <p:cNvPr id="18438" name="Text Box 9"/>
              <p:cNvSpPr txBox="1">
                <a:spLocks noChangeArrowheads="1"/>
              </p:cNvSpPr>
              <p:nvPr/>
            </p:nvSpPr>
            <p:spPr bwMode="auto">
              <a:xfrm>
                <a:off x="6712266" y="5589240"/>
                <a:ext cx="1292323" cy="4146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80105" tIns="40053" rIns="80105" bIns="40053">
                <a:spAutoFit/>
              </a:bodyPr>
              <a:lstStyle>
                <a:lvl1pPr defTabSz="512763">
                  <a:defRPr sz="37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1pPr>
                <a:lvl2pPr marL="742950" indent="-285750" defTabSz="512763">
                  <a:defRPr sz="32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defTabSz="512763">
                  <a:defRPr sz="27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defTabSz="512763">
                  <a:defRPr sz="23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defTabSz="512763">
                  <a:defRPr sz="23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defTabSz="512763" eaLnBrk="0" fontAlgn="base" hangingPunct="0">
                  <a:spcAft>
                    <a:spcPct val="0"/>
                  </a:spcAft>
                  <a:buFont typeface="Arial" charset="0"/>
                  <a:buChar char="»"/>
                  <a:defRPr sz="23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defTabSz="512763" eaLnBrk="0" fontAlgn="base" hangingPunct="0">
                  <a:spcAft>
                    <a:spcPct val="0"/>
                  </a:spcAft>
                  <a:buFont typeface="Arial" charset="0"/>
                  <a:buChar char="»"/>
                  <a:defRPr sz="23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defTabSz="512763" eaLnBrk="0" fontAlgn="base" hangingPunct="0">
                  <a:spcAft>
                    <a:spcPct val="0"/>
                  </a:spcAft>
                  <a:buFont typeface="Arial" charset="0"/>
                  <a:buChar char="»"/>
                  <a:defRPr sz="23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defTabSz="512763" eaLnBrk="0" fontAlgn="base" hangingPunct="0">
                  <a:spcAft>
                    <a:spcPct val="0"/>
                  </a:spcAft>
                  <a:buFont typeface="Arial" charset="0"/>
                  <a:buChar char="»"/>
                  <a:defRPr sz="23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algn="ctr" eaLnBrk="0" hangingPunct="0">
                  <a:spcBef>
                    <a:spcPct val="50000"/>
                  </a:spcBef>
                  <a:buClr>
                    <a:srgbClr val="000000"/>
                  </a:buClr>
                  <a:buFont typeface="Times New Roman" charset="0"/>
                  <a:buNone/>
                </a:pPr>
                <a:r>
                  <a:rPr lang="en-GB" sz="2100" dirty="0"/>
                  <a:t>MARKET</a:t>
                </a:r>
              </a:p>
            </p:txBody>
          </p:sp>
        </p:grpSp>
        <p:grpSp>
          <p:nvGrpSpPr>
            <p:cNvPr id="4" name="Group 3"/>
            <p:cNvGrpSpPr/>
            <p:nvPr/>
          </p:nvGrpSpPr>
          <p:grpSpPr>
            <a:xfrm>
              <a:off x="422178" y="1340768"/>
              <a:ext cx="8336298" cy="4276468"/>
              <a:chOff x="422178" y="1614071"/>
              <a:chExt cx="8336298" cy="4276468"/>
            </a:xfrm>
          </p:grpSpPr>
          <p:sp>
            <p:nvSpPr>
              <p:cNvPr id="18445" name="Text Box 16"/>
              <p:cNvSpPr txBox="1">
                <a:spLocks noChangeArrowheads="1"/>
              </p:cNvSpPr>
              <p:nvPr/>
            </p:nvSpPr>
            <p:spPr bwMode="auto">
              <a:xfrm>
                <a:off x="422178" y="4433295"/>
                <a:ext cx="2455685" cy="11888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80105" tIns="40053" rIns="80105" bIns="40053">
                <a:spAutoFit/>
              </a:bodyPr>
              <a:lstStyle>
                <a:lvl1pPr defTabSz="512763">
                  <a:defRPr sz="37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1pPr>
                <a:lvl2pPr marL="742950" indent="-285750" defTabSz="512763">
                  <a:defRPr sz="32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defTabSz="512763">
                  <a:defRPr sz="27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defTabSz="512763">
                  <a:defRPr sz="23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defTabSz="512763">
                  <a:defRPr sz="23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defTabSz="512763" eaLnBrk="0" fontAlgn="base" hangingPunct="0">
                  <a:spcAft>
                    <a:spcPct val="0"/>
                  </a:spcAft>
                  <a:buFont typeface="Arial" charset="0"/>
                  <a:buChar char="»"/>
                  <a:defRPr sz="23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defTabSz="512763" eaLnBrk="0" fontAlgn="base" hangingPunct="0">
                  <a:spcAft>
                    <a:spcPct val="0"/>
                  </a:spcAft>
                  <a:buFont typeface="Arial" charset="0"/>
                  <a:buChar char="»"/>
                  <a:defRPr sz="23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defTabSz="512763" eaLnBrk="0" fontAlgn="base" hangingPunct="0">
                  <a:spcAft>
                    <a:spcPct val="0"/>
                  </a:spcAft>
                  <a:buFont typeface="Arial" charset="0"/>
                  <a:buChar char="»"/>
                  <a:defRPr sz="23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defTabSz="512763" eaLnBrk="0" fontAlgn="base" hangingPunct="0">
                  <a:spcAft>
                    <a:spcPct val="0"/>
                  </a:spcAft>
                  <a:buFont typeface="Arial" charset="0"/>
                  <a:buChar char="»"/>
                  <a:defRPr sz="23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algn="ctr" eaLnBrk="0" hangingPunct="0">
                  <a:spcBef>
                    <a:spcPct val="50000"/>
                  </a:spcBef>
                  <a:buClr>
                    <a:srgbClr val="000000"/>
                  </a:buClr>
                  <a:buFont typeface="Times New Roman" charset="0"/>
                  <a:buNone/>
                </a:pPr>
                <a:r>
                  <a:rPr lang="en-GB" sz="1800"/>
                  <a:t>Idea to concept, </a:t>
                </a:r>
              </a:p>
              <a:p>
                <a:pPr algn="ctr" eaLnBrk="0" hangingPunct="0">
                  <a:buClr>
                    <a:srgbClr val="000000"/>
                  </a:buClr>
                  <a:buFont typeface="Times New Roman" charset="0"/>
                  <a:buNone/>
                </a:pPr>
                <a:r>
                  <a:rPr lang="en-GB" sz="1800"/>
                  <a:t>risk assessment, technological &amp; commercial feasibility</a:t>
                </a:r>
              </a:p>
            </p:txBody>
          </p:sp>
          <p:sp>
            <p:nvSpPr>
              <p:cNvPr id="18446" name="Text Box 17"/>
              <p:cNvSpPr txBox="1">
                <a:spLocks noChangeArrowheads="1"/>
              </p:cNvSpPr>
              <p:nvPr/>
            </p:nvSpPr>
            <p:spPr bwMode="auto">
              <a:xfrm>
                <a:off x="3259315" y="4424656"/>
                <a:ext cx="2777409" cy="14658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80105" tIns="40053" rIns="80105" bIns="40053">
                <a:spAutoFit/>
              </a:bodyPr>
              <a:lstStyle>
                <a:lvl1pPr defTabSz="512763">
                  <a:defRPr sz="37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1pPr>
                <a:lvl2pPr marL="742950" indent="-285750" defTabSz="512763">
                  <a:defRPr sz="32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defTabSz="512763">
                  <a:defRPr sz="27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defTabSz="512763">
                  <a:defRPr sz="23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defTabSz="512763">
                  <a:defRPr sz="23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defTabSz="512763" eaLnBrk="0" fontAlgn="base" hangingPunct="0">
                  <a:spcAft>
                    <a:spcPct val="0"/>
                  </a:spcAft>
                  <a:buFont typeface="Arial" charset="0"/>
                  <a:buChar char="»"/>
                  <a:defRPr sz="23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defTabSz="512763" eaLnBrk="0" fontAlgn="base" hangingPunct="0">
                  <a:spcAft>
                    <a:spcPct val="0"/>
                  </a:spcAft>
                  <a:buFont typeface="Arial" charset="0"/>
                  <a:buChar char="»"/>
                  <a:defRPr sz="23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defTabSz="512763" eaLnBrk="0" fontAlgn="base" hangingPunct="0">
                  <a:spcAft>
                    <a:spcPct val="0"/>
                  </a:spcAft>
                  <a:buFont typeface="Arial" charset="0"/>
                  <a:buChar char="»"/>
                  <a:defRPr sz="23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defTabSz="512763" eaLnBrk="0" fontAlgn="base" hangingPunct="0">
                  <a:spcAft>
                    <a:spcPct val="0"/>
                  </a:spcAft>
                  <a:buFont typeface="Arial" charset="0"/>
                  <a:buChar char="»"/>
                  <a:defRPr sz="23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algn="ctr" eaLnBrk="0" hangingPunct="0">
                  <a:spcBef>
                    <a:spcPct val="50000"/>
                  </a:spcBef>
                  <a:buClr>
                    <a:srgbClr val="000000"/>
                  </a:buClr>
                  <a:buFont typeface="Times New Roman" charset="0"/>
                  <a:buNone/>
                </a:pPr>
                <a:r>
                  <a:rPr lang="en-GB" sz="1800"/>
                  <a:t>Demonstration, prototyping, testing , market replication, scaling up, miniaturisation, research</a:t>
                </a:r>
              </a:p>
            </p:txBody>
          </p:sp>
          <p:sp>
            <p:nvSpPr>
              <p:cNvPr id="18447" name="Text Box 18"/>
              <p:cNvSpPr txBox="1">
                <a:spLocks noChangeArrowheads="1"/>
              </p:cNvSpPr>
              <p:nvPr/>
            </p:nvSpPr>
            <p:spPr bwMode="auto">
              <a:xfrm>
                <a:off x="6480620" y="4362742"/>
                <a:ext cx="2155682" cy="14658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80105" tIns="40053" rIns="80105" bIns="40053">
                <a:spAutoFit/>
              </a:bodyPr>
              <a:lstStyle>
                <a:lvl1pPr defTabSz="512763">
                  <a:defRPr sz="37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1pPr>
                <a:lvl2pPr marL="742950" indent="-285750" defTabSz="512763">
                  <a:defRPr sz="32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defTabSz="512763">
                  <a:defRPr sz="27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defTabSz="512763">
                  <a:defRPr sz="23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defTabSz="512763">
                  <a:defRPr sz="23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defTabSz="512763" eaLnBrk="0" fontAlgn="base" hangingPunct="0">
                  <a:spcAft>
                    <a:spcPct val="0"/>
                  </a:spcAft>
                  <a:buFont typeface="Arial" charset="0"/>
                  <a:buChar char="»"/>
                  <a:defRPr sz="23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defTabSz="512763" eaLnBrk="0" fontAlgn="base" hangingPunct="0">
                  <a:spcAft>
                    <a:spcPct val="0"/>
                  </a:spcAft>
                  <a:buFont typeface="Arial" charset="0"/>
                  <a:buChar char="»"/>
                  <a:defRPr sz="23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defTabSz="512763" eaLnBrk="0" fontAlgn="base" hangingPunct="0">
                  <a:spcAft>
                    <a:spcPct val="0"/>
                  </a:spcAft>
                  <a:buFont typeface="Arial" charset="0"/>
                  <a:buChar char="»"/>
                  <a:defRPr sz="23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defTabSz="512763" eaLnBrk="0" fontAlgn="base" hangingPunct="0">
                  <a:spcAft>
                    <a:spcPct val="0"/>
                  </a:spcAft>
                  <a:buFont typeface="Arial" charset="0"/>
                  <a:buChar char="»"/>
                  <a:defRPr sz="23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algn="ctr" eaLnBrk="0" hangingPunct="0">
                  <a:spcBef>
                    <a:spcPct val="50000"/>
                  </a:spcBef>
                  <a:buClr>
                    <a:srgbClr val="000000"/>
                  </a:buClr>
                  <a:buFont typeface="Times New Roman" charset="0"/>
                  <a:buNone/>
                </a:pPr>
                <a:r>
                  <a:rPr lang="en-GB" sz="1800"/>
                  <a:t>Quality label for successful projects, access to risk finance, indirect support</a:t>
                </a:r>
              </a:p>
            </p:txBody>
          </p:sp>
          <p:grpSp>
            <p:nvGrpSpPr>
              <p:cNvPr id="3" name="Group 2"/>
              <p:cNvGrpSpPr/>
              <p:nvPr/>
            </p:nvGrpSpPr>
            <p:grpSpPr>
              <a:xfrm>
                <a:off x="507699" y="1614071"/>
                <a:ext cx="8250777" cy="3713370"/>
                <a:chOff x="507699" y="1614071"/>
                <a:chExt cx="8250777" cy="3713370"/>
              </a:xfrm>
            </p:grpSpPr>
            <p:sp>
              <p:nvSpPr>
                <p:cNvPr id="18434" name="Rectangle 3"/>
                <p:cNvSpPr>
                  <a:spLocks noChangeArrowheads="1"/>
                </p:cNvSpPr>
                <p:nvPr/>
              </p:nvSpPr>
              <p:spPr bwMode="auto">
                <a:xfrm>
                  <a:off x="507699" y="1614071"/>
                  <a:ext cx="8250777" cy="2715555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80105" tIns="40053" rIns="80105" bIns="40053" anchor="ctr"/>
                <a:lstStyle/>
                <a:p>
                  <a:pPr algn="ctr" defTabSz="448045">
                    <a:buClr>
                      <a:srgbClr val="000000"/>
                    </a:buClr>
                  </a:pPr>
                  <a:endParaRPr lang="en-US" b="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8437" name="Text Box 8"/>
                <p:cNvSpPr txBox="1">
                  <a:spLocks noChangeArrowheads="1"/>
                </p:cNvSpPr>
                <p:nvPr/>
              </p:nvSpPr>
              <p:spPr bwMode="auto">
                <a:xfrm>
                  <a:off x="7342622" y="4866689"/>
                  <a:ext cx="985532" cy="46075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80105" tIns="40053" rIns="80105" bIns="40053">
                  <a:spAutoFit/>
                </a:bodyPr>
                <a:lstStyle>
                  <a:lvl1pPr defTabSz="512763">
                    <a:defRPr sz="37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1pPr>
                  <a:lvl2pPr marL="742950" indent="-285750" defTabSz="512763">
                    <a:defRPr sz="32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2pPr>
                  <a:lvl3pPr marL="1143000" indent="-228600" defTabSz="512763">
                    <a:defRPr sz="27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3pPr>
                  <a:lvl4pPr marL="1600200" indent="-228600" defTabSz="512763">
                    <a:defRPr sz="23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4pPr>
                  <a:lvl5pPr marL="2057400" indent="-228600" defTabSz="512763">
                    <a:defRPr sz="23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5pPr>
                  <a:lvl6pPr marL="2514600" indent="-228600" defTabSz="512763"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3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6pPr>
                  <a:lvl7pPr marL="2971800" indent="-228600" defTabSz="512763"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3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7pPr>
                  <a:lvl8pPr marL="3429000" indent="-228600" defTabSz="512763"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3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8pPr>
                  <a:lvl9pPr marL="3886200" indent="-228600" defTabSz="512763"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3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9pPr>
                </a:lstStyle>
                <a:p>
                  <a:pPr algn="ctr" eaLnBrk="0" hangingPunct="0">
                    <a:spcBef>
                      <a:spcPct val="50000"/>
                    </a:spcBef>
                    <a:buClr>
                      <a:srgbClr val="000000"/>
                    </a:buClr>
                    <a:buFont typeface="Times New Roman" charset="0"/>
                    <a:buNone/>
                  </a:pPr>
                  <a:endParaRPr lang="en-US" sz="2400"/>
                </a:p>
              </p:txBody>
            </p:sp>
            <p:sp>
              <p:nvSpPr>
                <p:cNvPr id="18439" name="Oval 10"/>
                <p:cNvSpPr>
                  <a:spLocks noChangeArrowheads="1"/>
                </p:cNvSpPr>
                <p:nvPr/>
              </p:nvSpPr>
              <p:spPr bwMode="auto">
                <a:xfrm>
                  <a:off x="570143" y="2295119"/>
                  <a:ext cx="2279213" cy="1750856"/>
                </a:xfrm>
                <a:prstGeom prst="ellipse">
                  <a:avLst/>
                </a:prstGeom>
                <a:solidFill>
                  <a:srgbClr val="F98C4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lIns="80105" tIns="40053" rIns="80105" bIns="40053" anchor="ctr"/>
                <a:lstStyle/>
                <a:p>
                  <a:pPr algn="ctr" defTabSz="448045">
                    <a:buClr>
                      <a:srgbClr val="000000"/>
                    </a:buClr>
                  </a:pPr>
                  <a:endParaRPr lang="en-US" b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8440" name="Oval 11"/>
                <p:cNvSpPr>
                  <a:spLocks noChangeArrowheads="1"/>
                </p:cNvSpPr>
                <p:nvPr/>
              </p:nvSpPr>
              <p:spPr bwMode="auto">
                <a:xfrm>
                  <a:off x="3093702" y="2274978"/>
                  <a:ext cx="2846450" cy="1923622"/>
                </a:xfrm>
                <a:prstGeom prst="ellipse">
                  <a:avLst/>
                </a:prstGeom>
                <a:solidFill>
                  <a:srgbClr val="00B8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lIns="80105" tIns="40053" rIns="80105" bIns="40053" anchor="ctr"/>
                <a:lstStyle/>
                <a:p>
                  <a:pPr eaLnBrk="0" hangingPunct="0">
                    <a:buClr>
                      <a:srgbClr val="000000"/>
                    </a:buClr>
                    <a:buSzPct val="100000"/>
                    <a:buFont typeface="Times New Roman" charset="0"/>
                    <a:buNone/>
                  </a:pPr>
                  <a:endParaRPr lang="en-US"/>
                </a:p>
              </p:txBody>
            </p:sp>
            <p:sp>
              <p:nvSpPr>
                <p:cNvPr id="18441" name="Oval 12"/>
                <p:cNvSpPr>
                  <a:spLocks noChangeArrowheads="1"/>
                </p:cNvSpPr>
                <p:nvPr/>
              </p:nvSpPr>
              <p:spPr bwMode="auto">
                <a:xfrm>
                  <a:off x="6172472" y="2300879"/>
                  <a:ext cx="2279212" cy="1795492"/>
                </a:xfrm>
                <a:prstGeom prst="ellipse">
                  <a:avLst/>
                </a:prstGeom>
                <a:solidFill>
                  <a:srgbClr val="99FF66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lIns="80105" tIns="40053" rIns="80105" bIns="40053" anchor="ctr"/>
                <a:lstStyle/>
                <a:p>
                  <a:pPr eaLnBrk="0" hangingPunct="0">
                    <a:buClr>
                      <a:srgbClr val="000000"/>
                    </a:buClr>
                    <a:buSzPct val="100000"/>
                    <a:buFont typeface="Times New Roman" charset="0"/>
                    <a:buNone/>
                  </a:pPr>
                  <a:endParaRPr lang="en-US"/>
                </a:p>
              </p:txBody>
            </p:sp>
            <p:sp>
              <p:nvSpPr>
                <p:cNvPr id="18442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855214" y="2568690"/>
                  <a:ext cx="1661558" cy="108852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80105" tIns="40053" rIns="80105" bIns="40053">
                  <a:spAutoFit/>
                </a:bodyPr>
                <a:lstStyle>
                  <a:lvl1pPr defTabSz="512763">
                    <a:defRPr sz="37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1pPr>
                  <a:lvl2pPr marL="742950" indent="-285750" defTabSz="512763">
                    <a:defRPr sz="32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2pPr>
                  <a:lvl3pPr marL="1143000" indent="-228600" defTabSz="512763">
                    <a:defRPr sz="27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3pPr>
                  <a:lvl4pPr marL="1600200" indent="-228600" defTabSz="512763">
                    <a:defRPr sz="23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4pPr>
                  <a:lvl5pPr marL="2057400" indent="-228600" defTabSz="512763">
                    <a:defRPr sz="23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5pPr>
                  <a:lvl6pPr marL="2514600" indent="-228600" defTabSz="512763"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3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6pPr>
                  <a:lvl7pPr marL="2971800" indent="-228600" defTabSz="512763"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3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7pPr>
                  <a:lvl8pPr marL="3429000" indent="-228600" defTabSz="512763"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3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8pPr>
                  <a:lvl9pPr marL="3886200" indent="-228600" defTabSz="512763"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3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9pPr>
                </a:lstStyle>
                <a:p>
                  <a:pPr algn="ctr" eaLnBrk="0" hangingPunct="0">
                    <a:spcBef>
                      <a:spcPct val="50000"/>
                    </a:spcBef>
                    <a:buClr>
                      <a:srgbClr val="000000"/>
                    </a:buClr>
                    <a:buFont typeface="Times New Roman" charset="0"/>
                    <a:buNone/>
                  </a:pPr>
                  <a:r>
                    <a:rPr lang="en-GB" sz="2100"/>
                    <a:t>Concept &amp; Feasibility Assessment</a:t>
                  </a:r>
                </a:p>
              </p:txBody>
            </p:sp>
            <p:sp>
              <p:nvSpPr>
                <p:cNvPr id="18443" name="Text Box 14"/>
                <p:cNvSpPr txBox="1">
                  <a:spLocks noChangeArrowheads="1"/>
                </p:cNvSpPr>
                <p:nvPr/>
              </p:nvSpPr>
              <p:spPr bwMode="auto">
                <a:xfrm>
                  <a:off x="3401851" y="2532694"/>
                  <a:ext cx="2340299" cy="108852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80105" tIns="40053" rIns="80105" bIns="40053">
                  <a:spAutoFit/>
                </a:bodyPr>
                <a:lstStyle>
                  <a:lvl1pPr defTabSz="512763">
                    <a:defRPr sz="37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1pPr>
                  <a:lvl2pPr marL="742950" indent="-285750" defTabSz="512763">
                    <a:defRPr sz="32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2pPr>
                  <a:lvl3pPr marL="1143000" indent="-228600" defTabSz="512763">
                    <a:defRPr sz="27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3pPr>
                  <a:lvl4pPr marL="1600200" indent="-228600" defTabSz="512763">
                    <a:defRPr sz="23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4pPr>
                  <a:lvl5pPr marL="2057400" indent="-228600" defTabSz="512763">
                    <a:defRPr sz="23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5pPr>
                  <a:lvl6pPr marL="2514600" indent="-228600" defTabSz="512763"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3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6pPr>
                  <a:lvl7pPr marL="2971800" indent="-228600" defTabSz="512763"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3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7pPr>
                  <a:lvl8pPr marL="3429000" indent="-228600" defTabSz="512763"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3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8pPr>
                  <a:lvl9pPr marL="3886200" indent="-228600" defTabSz="512763"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3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9pPr>
                </a:lstStyle>
                <a:p>
                  <a:pPr algn="ctr" eaLnBrk="0" hangingPunct="0">
                    <a:buClr>
                      <a:srgbClr val="000000"/>
                    </a:buClr>
                    <a:buFont typeface="Times New Roman" charset="0"/>
                    <a:buNone/>
                  </a:pPr>
                  <a:r>
                    <a:rPr lang="en-GB" sz="2100"/>
                    <a:t>Demonstration</a:t>
                  </a:r>
                </a:p>
                <a:p>
                  <a:pPr algn="ctr" eaLnBrk="0" hangingPunct="0">
                    <a:buClr>
                      <a:srgbClr val="000000"/>
                    </a:buClr>
                    <a:buFont typeface="Times New Roman" charset="0"/>
                    <a:buNone/>
                  </a:pPr>
                  <a:r>
                    <a:rPr lang="fr-BE" sz="2100"/>
                    <a:t>Market Replication</a:t>
                  </a:r>
                </a:p>
                <a:p>
                  <a:pPr algn="ctr" eaLnBrk="0" hangingPunct="0">
                    <a:buClr>
                      <a:srgbClr val="000000"/>
                    </a:buClr>
                    <a:buFont typeface="Times New Roman" charset="0"/>
                    <a:buNone/>
                  </a:pPr>
                  <a:r>
                    <a:rPr lang="fr-BE" sz="2100"/>
                    <a:t>R&amp;D</a:t>
                  </a:r>
                  <a:endParaRPr lang="en-GB" sz="2100"/>
                </a:p>
              </p:txBody>
            </p:sp>
            <p:sp>
              <p:nvSpPr>
                <p:cNvPr id="18444" name="Text Box 15"/>
                <p:cNvSpPr txBox="1">
                  <a:spLocks noChangeArrowheads="1"/>
                </p:cNvSpPr>
                <p:nvPr/>
              </p:nvSpPr>
              <p:spPr bwMode="auto">
                <a:xfrm>
                  <a:off x="6050299" y="2912815"/>
                  <a:ext cx="2523559" cy="41467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80105" tIns="40053" rIns="80105" bIns="40053">
                  <a:spAutoFit/>
                </a:bodyPr>
                <a:lstStyle>
                  <a:lvl1pPr defTabSz="512763">
                    <a:defRPr sz="37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1pPr>
                  <a:lvl2pPr marL="742950" indent="-285750" defTabSz="512763">
                    <a:defRPr sz="32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2pPr>
                  <a:lvl3pPr marL="1143000" indent="-228600" defTabSz="512763">
                    <a:defRPr sz="27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3pPr>
                  <a:lvl4pPr marL="1600200" indent="-228600" defTabSz="512763">
                    <a:defRPr sz="23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4pPr>
                  <a:lvl5pPr marL="2057400" indent="-228600" defTabSz="512763">
                    <a:defRPr sz="23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5pPr>
                  <a:lvl6pPr marL="2514600" indent="-228600" defTabSz="512763"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3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6pPr>
                  <a:lvl7pPr marL="2971800" indent="-228600" defTabSz="512763"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3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7pPr>
                  <a:lvl8pPr marL="3429000" indent="-228600" defTabSz="512763"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3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8pPr>
                  <a:lvl9pPr marL="3886200" indent="-228600" defTabSz="512763"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3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9pPr>
                </a:lstStyle>
                <a:p>
                  <a:pPr algn="ctr" eaLnBrk="0" hangingPunct="0">
                    <a:spcBef>
                      <a:spcPct val="50000"/>
                    </a:spcBef>
                    <a:buClr>
                      <a:srgbClr val="000000"/>
                    </a:buClr>
                    <a:buFont typeface="Times New Roman" charset="0"/>
                    <a:buNone/>
                  </a:pPr>
                  <a:r>
                    <a:rPr lang="en-GB" sz="2100"/>
                    <a:t> Commercialisation</a:t>
                  </a:r>
                </a:p>
              </p:txBody>
            </p:sp>
            <p:sp>
              <p:nvSpPr>
                <p:cNvPr id="18448" name="TextBox 1"/>
                <p:cNvSpPr txBox="1">
                  <a:spLocks noChangeArrowheads="1"/>
                </p:cNvSpPr>
                <p:nvPr/>
              </p:nvSpPr>
              <p:spPr bwMode="auto">
                <a:xfrm>
                  <a:off x="7060265" y="3576585"/>
                  <a:ext cx="1605901" cy="586019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80105" tIns="40053" rIns="80105" bIns="40053">
                  <a:spAutoFit/>
                </a:bodyPr>
                <a:lstStyle>
                  <a:lvl1pPr defTabSz="446088">
                    <a:defRPr sz="37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1pPr>
                  <a:lvl2pPr marL="742950" indent="-285750" defTabSz="446088">
                    <a:defRPr sz="32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2pPr>
                  <a:lvl3pPr marL="1143000" indent="-228600" defTabSz="446088">
                    <a:defRPr sz="27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3pPr>
                  <a:lvl4pPr marL="1600200" indent="-228600" defTabSz="446088">
                    <a:defRPr sz="23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4pPr>
                  <a:lvl5pPr marL="2057400" indent="-228600" defTabSz="446088">
                    <a:defRPr sz="23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5pPr>
                  <a:lvl6pPr marL="2514600" indent="-228600" defTabSz="446088"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3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6pPr>
                  <a:lvl7pPr marL="2971800" indent="-228600" defTabSz="446088"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3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7pPr>
                  <a:lvl8pPr marL="3429000" indent="-228600" defTabSz="446088"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3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8pPr>
                  <a:lvl9pPr marL="3886200" indent="-228600" defTabSz="446088"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3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9pPr>
                </a:lstStyle>
                <a:p>
                  <a:pPr eaLnBrk="0" hangingPunct="0">
                    <a:buClr>
                      <a:srgbClr val="000000"/>
                    </a:buClr>
                    <a:buFont typeface="Times New Roman" charset="0"/>
                    <a:buNone/>
                  </a:pPr>
                  <a:r>
                    <a:rPr lang="en-GB" sz="1600"/>
                    <a:t>SME window EU financial facilities</a:t>
                  </a:r>
                </a:p>
              </p:txBody>
            </p:sp>
          </p:grpSp>
        </p:grpSp>
      </p:grpSp>
      <p:sp>
        <p:nvSpPr>
          <p:cNvPr id="2" name="TextBox 1"/>
          <p:cNvSpPr txBox="1"/>
          <p:nvPr/>
        </p:nvSpPr>
        <p:spPr>
          <a:xfrm>
            <a:off x="2987824" y="116632"/>
            <a:ext cx="26498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smtClean="0">
                <a:solidFill>
                  <a:srgbClr val="008000"/>
                </a:solidFill>
                <a:latin typeface="Calibri"/>
                <a:cs typeface="Calibri"/>
              </a:rPr>
              <a:t>SME instrument</a:t>
            </a:r>
            <a:endParaRPr lang="en-US" sz="2800" b="1" i="1" dirty="0">
              <a:solidFill>
                <a:srgbClr val="008000"/>
              </a:solidFill>
              <a:latin typeface="Calibri"/>
              <a:cs typeface="Calibri"/>
            </a:endParaRPr>
          </a:p>
        </p:txBody>
      </p:sp>
      <p:sp>
        <p:nvSpPr>
          <p:cNvPr id="25" name="Right Arrow 1"/>
          <p:cNvSpPr>
            <a:spLocks noChangeArrowheads="1"/>
          </p:cNvSpPr>
          <p:nvPr/>
        </p:nvSpPr>
        <p:spPr bwMode="auto">
          <a:xfrm>
            <a:off x="179512" y="981100"/>
            <a:ext cx="1800200" cy="719708"/>
          </a:xfrm>
          <a:prstGeom prst="rightArrow">
            <a:avLst>
              <a:gd name="adj1" fmla="val 50000"/>
              <a:gd name="adj2" fmla="val 50059"/>
            </a:avLst>
          </a:prstGeom>
          <a:solidFill>
            <a:schemeClr val="bg1">
              <a:lumMod val="85000"/>
            </a:schemeClr>
          </a:solidFill>
          <a:ln>
            <a:noFill/>
          </a:ln>
          <a:extLst/>
        </p:spPr>
        <p:txBody>
          <a:bodyPr anchor="ctr"/>
          <a:lstStyle/>
          <a:p>
            <a:pPr marL="3175" algn="ctr"/>
            <a:r>
              <a:rPr lang="en-GB" sz="1600" b="1" dirty="0">
                <a:latin typeface="Calibri"/>
                <a:cs typeface="Calibri"/>
              </a:rPr>
              <a:t>10-15% success</a:t>
            </a:r>
          </a:p>
        </p:txBody>
      </p:sp>
      <p:sp>
        <p:nvSpPr>
          <p:cNvPr id="27" name="Right Arrow 1"/>
          <p:cNvSpPr>
            <a:spLocks noChangeArrowheads="1"/>
          </p:cNvSpPr>
          <p:nvPr/>
        </p:nvSpPr>
        <p:spPr bwMode="auto">
          <a:xfrm>
            <a:off x="2483768" y="980728"/>
            <a:ext cx="1800200" cy="719708"/>
          </a:xfrm>
          <a:prstGeom prst="rightArrow">
            <a:avLst>
              <a:gd name="adj1" fmla="val 50000"/>
              <a:gd name="adj2" fmla="val 50059"/>
            </a:avLst>
          </a:prstGeom>
          <a:solidFill>
            <a:schemeClr val="bg1">
              <a:lumMod val="85000"/>
            </a:schemeClr>
          </a:solidFill>
          <a:ln>
            <a:noFill/>
          </a:ln>
          <a:extLst/>
        </p:spPr>
        <p:txBody>
          <a:bodyPr anchor="ctr"/>
          <a:lstStyle/>
          <a:p>
            <a:pPr marL="3175" algn="ctr"/>
            <a:r>
              <a:rPr lang="en-GB" sz="1600" b="1" dirty="0" smtClean="0">
                <a:latin typeface="Calibri"/>
                <a:cs typeface="Calibri"/>
              </a:rPr>
              <a:t>50% </a:t>
            </a:r>
            <a:r>
              <a:rPr lang="en-GB" sz="1600" b="1" dirty="0">
                <a:latin typeface="Calibri"/>
                <a:cs typeface="Calibri"/>
              </a:rPr>
              <a:t>success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43856" y="1700808"/>
            <a:ext cx="1565716" cy="646331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800" b="1" dirty="0" smtClean="0">
                <a:solidFill>
                  <a:srgbClr val="FF0000"/>
                </a:solidFill>
                <a:latin typeface="Calibri"/>
                <a:cs typeface="Calibri"/>
              </a:rPr>
              <a:t>10% of budget</a:t>
            </a:r>
          </a:p>
          <a:p>
            <a:pPr algn="ctr"/>
            <a:r>
              <a:rPr lang="en-US" sz="1800" b="1" dirty="0" smtClean="0">
                <a:solidFill>
                  <a:srgbClr val="FF0000"/>
                </a:solidFill>
                <a:latin typeface="Calibri"/>
                <a:cs typeface="Calibri"/>
              </a:rPr>
              <a:t>6 months</a:t>
            </a:r>
            <a:endParaRPr lang="en-US" sz="1800" b="1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779912" y="1700808"/>
            <a:ext cx="1565716" cy="646331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800" b="1" dirty="0">
                <a:solidFill>
                  <a:srgbClr val="FF0000"/>
                </a:solidFill>
                <a:latin typeface="Calibri"/>
                <a:cs typeface="Calibri"/>
              </a:rPr>
              <a:t>9</a:t>
            </a:r>
            <a:r>
              <a:rPr lang="en-US" sz="1800" b="1" dirty="0" smtClean="0">
                <a:solidFill>
                  <a:srgbClr val="FF0000"/>
                </a:solidFill>
                <a:latin typeface="Calibri"/>
                <a:cs typeface="Calibri"/>
              </a:rPr>
              <a:t>0% of budget</a:t>
            </a:r>
          </a:p>
          <a:p>
            <a:pPr algn="ctr"/>
            <a:r>
              <a:rPr lang="en-US" sz="1800" b="1" dirty="0" smtClean="0">
                <a:solidFill>
                  <a:srgbClr val="FF0000"/>
                </a:solidFill>
                <a:latin typeface="Calibri"/>
                <a:cs typeface="Calibri"/>
              </a:rPr>
              <a:t>12-24 months</a:t>
            </a:r>
            <a:endParaRPr lang="en-US" sz="1800" b="1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228184" y="1700808"/>
            <a:ext cx="2262383" cy="646331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800" b="1" dirty="0" smtClean="0">
                <a:solidFill>
                  <a:srgbClr val="FF0000"/>
                </a:solidFill>
                <a:latin typeface="Calibri"/>
                <a:cs typeface="Calibri"/>
              </a:rPr>
              <a:t>Approx. 2% of budget</a:t>
            </a:r>
          </a:p>
          <a:p>
            <a:pPr algn="ctr"/>
            <a:r>
              <a:rPr lang="en-US" sz="1800" b="1" dirty="0" smtClean="0">
                <a:solidFill>
                  <a:srgbClr val="FF0000"/>
                </a:solidFill>
                <a:latin typeface="Calibri"/>
                <a:cs typeface="Calibri"/>
              </a:rPr>
              <a:t>Coaching</a:t>
            </a:r>
            <a:endParaRPr lang="en-US" sz="1800" b="1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350218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29600" cy="720725"/>
          </a:xfrm>
        </p:spPr>
        <p:txBody>
          <a:bodyPr/>
          <a:lstStyle/>
          <a:p>
            <a:pPr indent="0" eaLnBrk="1" hangingPunct="1"/>
            <a:r>
              <a:rPr lang="fr-BE" sz="2800" dirty="0">
                <a:cs typeface="Calibri"/>
              </a:rPr>
              <a:t>SME support: integrated approach</a:t>
            </a:r>
            <a:endParaRPr lang="en-GB" sz="2800" dirty="0">
              <a:cs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3887788"/>
          </a:xfrm>
        </p:spPr>
        <p:txBody>
          <a:bodyPr/>
          <a:lstStyle/>
          <a:p>
            <a:pPr marL="0" indent="0" defTabSz="512763" eaLnBrk="1" hangingPunct="1">
              <a:buFontTx/>
              <a:buNone/>
              <a:defRPr/>
            </a:pPr>
            <a:endParaRPr lang="en-GB" sz="2800" kern="1200" dirty="0" smtClean="0">
              <a:ea typeface="+mn-ea"/>
            </a:endParaRPr>
          </a:p>
          <a:p>
            <a:pPr marL="0" indent="0" defTabSz="512763" eaLnBrk="1" hangingPunct="1">
              <a:buFontTx/>
              <a:buNone/>
              <a:defRPr/>
            </a:pPr>
            <a:endParaRPr lang="en-GB" sz="2800" kern="1200" dirty="0">
              <a:ea typeface="+mn-ea"/>
            </a:endParaRPr>
          </a:p>
          <a:p>
            <a:pPr marL="0" indent="0" defTabSz="512763" eaLnBrk="1" hangingPunct="1">
              <a:buFontTx/>
              <a:buNone/>
              <a:defRPr/>
            </a:pPr>
            <a:endParaRPr lang="en-GB" sz="1800" b="1" kern="1200" dirty="0">
              <a:solidFill>
                <a:srgbClr val="FFD624"/>
              </a:solidFill>
              <a:ea typeface="+mn-ea"/>
            </a:endParaRPr>
          </a:p>
          <a:p>
            <a:pPr marL="0" indent="0" defTabSz="512763" eaLnBrk="1" hangingPunct="1">
              <a:buFontTx/>
              <a:buNone/>
              <a:defRPr/>
            </a:pPr>
            <a:endParaRPr lang="en-GB" dirty="0">
              <a:ea typeface="+mn-ea"/>
            </a:endParaRPr>
          </a:p>
        </p:txBody>
      </p:sp>
      <p:sp>
        <p:nvSpPr>
          <p:cNvPr id="4101" name="Rectangle 7"/>
          <p:cNvSpPr>
            <a:spLocks noChangeArrowheads="1"/>
          </p:cNvSpPr>
          <p:nvPr/>
        </p:nvSpPr>
        <p:spPr bwMode="auto">
          <a:xfrm>
            <a:off x="611188" y="2349500"/>
            <a:ext cx="2881312" cy="1871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3175"/>
            <a:endParaRPr lang="en-US"/>
          </a:p>
        </p:txBody>
      </p:sp>
      <p:sp>
        <p:nvSpPr>
          <p:cNvPr id="4102" name="Rectangle 8"/>
          <p:cNvSpPr>
            <a:spLocks noChangeArrowheads="1"/>
          </p:cNvSpPr>
          <p:nvPr/>
        </p:nvSpPr>
        <p:spPr bwMode="auto">
          <a:xfrm>
            <a:off x="5508625" y="3429000"/>
            <a:ext cx="914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3175"/>
            <a:endParaRPr lang="en-US"/>
          </a:p>
        </p:txBody>
      </p:sp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2086180125"/>
              </p:ext>
            </p:extLst>
          </p:nvPr>
        </p:nvGraphicFramePr>
        <p:xfrm>
          <a:off x="2460104" y="2189088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104" name="TextBox 11"/>
          <p:cNvSpPr txBox="1">
            <a:spLocks noChangeArrowheads="1"/>
          </p:cNvSpPr>
          <p:nvPr/>
        </p:nvSpPr>
        <p:spPr bwMode="auto">
          <a:xfrm>
            <a:off x="439738" y="2228850"/>
            <a:ext cx="1584325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1pPr>
            <a:lvl2pPr marL="742950" indent="-285750" eaLnBrk="0" hangingPunct="0">
              <a:defRPr sz="1200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fr-BE" sz="2000" b="1" dirty="0">
                <a:solidFill>
                  <a:srgbClr val="FF0000"/>
                </a:solidFill>
                <a:latin typeface="Calibri"/>
                <a:cs typeface="Calibri"/>
              </a:rPr>
              <a:t>20 % budgetary</a:t>
            </a:r>
          </a:p>
          <a:p>
            <a:pPr algn="ctr" eaLnBrk="1" hangingPunct="1"/>
            <a:r>
              <a:rPr lang="fr-BE" sz="2000" b="1" dirty="0">
                <a:solidFill>
                  <a:srgbClr val="FF0000"/>
                </a:solidFill>
                <a:latin typeface="Calibri"/>
                <a:cs typeface="Calibri"/>
              </a:rPr>
              <a:t> target in LEITs &amp; SC</a:t>
            </a:r>
            <a:endParaRPr lang="en-GB" sz="2000" b="1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  <p:sp>
        <p:nvSpPr>
          <p:cNvPr id="4105" name="TextBox 13"/>
          <p:cNvSpPr txBox="1">
            <a:spLocks noChangeArrowheads="1"/>
          </p:cNvSpPr>
          <p:nvPr/>
        </p:nvSpPr>
        <p:spPr bwMode="auto">
          <a:xfrm>
            <a:off x="439738" y="3886200"/>
            <a:ext cx="17557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1pPr>
            <a:lvl2pPr marL="742950" indent="-285750" eaLnBrk="0" hangingPunct="0">
              <a:defRPr sz="1200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fr-BE" sz="1800" b="1" dirty="0">
                <a:solidFill>
                  <a:srgbClr val="FF0000"/>
                </a:solidFill>
              </a:rPr>
              <a:t>'Innovation in SMEs'</a:t>
            </a:r>
            <a:endParaRPr lang="en-GB" sz="1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9731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140112_Training4_GG_Page_14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74" r="28304"/>
          <a:stretch/>
        </p:blipFill>
        <p:spPr>
          <a:xfrm>
            <a:off x="1691680" y="1412776"/>
            <a:ext cx="5544616" cy="474019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91880" y="404664"/>
            <a:ext cx="17123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smtClean="0">
                <a:solidFill>
                  <a:srgbClr val="008000"/>
                </a:solidFill>
                <a:latin typeface="Calibri"/>
                <a:cs typeface="Calibri"/>
              </a:rPr>
              <a:t>Next calls</a:t>
            </a:r>
            <a:endParaRPr lang="en-US" sz="2800" b="1" i="1" dirty="0">
              <a:solidFill>
                <a:srgbClr val="008000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828826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/>
          <p:cNvSpPr>
            <a:spLocks noGrp="1" noChangeArrowheads="1"/>
          </p:cNvSpPr>
          <p:nvPr>
            <p:ph type="title"/>
          </p:nvPr>
        </p:nvSpPr>
        <p:spPr>
          <a:xfrm>
            <a:off x="611560" y="116632"/>
            <a:ext cx="7772400" cy="762000"/>
          </a:xfrm>
          <a:noFill/>
        </p:spPr>
        <p:txBody>
          <a:bodyPr/>
          <a:lstStyle/>
          <a:p>
            <a:pPr indent="0" eaLnBrk="1" hangingPunct="1"/>
            <a:r>
              <a:rPr lang="en-GB" sz="2800" dirty="0">
                <a:cs typeface="Calibri"/>
              </a:rPr>
              <a:t>Priority 3. Societal challenges</a:t>
            </a:r>
          </a:p>
        </p:txBody>
      </p:sp>
      <p:sp>
        <p:nvSpPr>
          <p:cNvPr id="1331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51520" y="1340768"/>
            <a:ext cx="4392488" cy="4392488"/>
          </a:xfrm>
          <a:noFill/>
        </p:spPr>
        <p:txBody>
          <a:bodyPr/>
          <a:lstStyle/>
          <a:p>
            <a:pPr marL="0" indent="0" eaLnBrk="1" hangingPunct="1">
              <a:lnSpc>
                <a:spcPct val="80000"/>
              </a:lnSpc>
              <a:buNone/>
            </a:pPr>
            <a:r>
              <a:rPr lang="en-GB" sz="2000" b="1" i="1" dirty="0">
                <a:solidFill>
                  <a:srgbClr val="0000FF"/>
                </a:solidFill>
                <a:latin typeface="Calibri"/>
                <a:cs typeface="Calibri"/>
              </a:rPr>
              <a:t>Why:</a:t>
            </a:r>
          </a:p>
          <a:p>
            <a:pPr eaLnBrk="1" hangingPunct="1">
              <a:lnSpc>
                <a:spcPct val="80000"/>
              </a:lnSpc>
            </a:pPr>
            <a:endParaRPr lang="en-GB" sz="2000" b="1" i="1" dirty="0">
              <a:solidFill>
                <a:srgbClr val="0000FF"/>
              </a:solidFill>
              <a:latin typeface="Calibri"/>
              <a:cs typeface="Calibri"/>
            </a:endParaRPr>
          </a:p>
          <a:p>
            <a:pPr marL="355600" lvl="1" indent="-355600" eaLnBrk="1" hangingPunct="1">
              <a:lnSpc>
                <a:spcPct val="80000"/>
              </a:lnSpc>
              <a:buFont typeface="Arial"/>
              <a:buChar char="•"/>
            </a:pPr>
            <a:r>
              <a:rPr lang="en-GB" sz="2000" b="1" i="1" dirty="0">
                <a:solidFill>
                  <a:srgbClr val="0000FF"/>
                </a:solidFill>
                <a:latin typeface="Calibri"/>
                <a:cs typeface="Calibri"/>
              </a:rPr>
              <a:t>Concerns of citizens and society/EU policy objectives (climate, environment, energy, transport </a:t>
            </a:r>
            <a:r>
              <a:rPr lang="en-GB" sz="2000" b="1" i="1" dirty="0" err="1">
                <a:solidFill>
                  <a:srgbClr val="0000FF"/>
                </a:solidFill>
                <a:latin typeface="Calibri"/>
                <a:cs typeface="Calibri"/>
              </a:rPr>
              <a:t>etc</a:t>
            </a:r>
            <a:r>
              <a:rPr lang="en-GB" sz="2000" b="1" i="1" dirty="0">
                <a:solidFill>
                  <a:srgbClr val="0000FF"/>
                </a:solidFill>
                <a:latin typeface="Calibri"/>
                <a:cs typeface="Calibri"/>
              </a:rPr>
              <a:t>) cannot be achieved without innovation</a:t>
            </a:r>
          </a:p>
          <a:p>
            <a:pPr marL="355600" lvl="1" indent="-355600" eaLnBrk="1" hangingPunct="1">
              <a:lnSpc>
                <a:spcPct val="80000"/>
              </a:lnSpc>
              <a:buFont typeface="Arial"/>
              <a:buChar char="•"/>
            </a:pPr>
            <a:endParaRPr lang="en-GB" sz="2000" b="1" i="1" dirty="0">
              <a:solidFill>
                <a:srgbClr val="0000FF"/>
              </a:solidFill>
              <a:latin typeface="Calibri"/>
              <a:cs typeface="Calibri"/>
            </a:endParaRPr>
          </a:p>
          <a:p>
            <a:pPr marL="355600" lvl="1" indent="-355600" eaLnBrk="1" hangingPunct="1">
              <a:lnSpc>
                <a:spcPct val="80000"/>
              </a:lnSpc>
              <a:buFont typeface="Arial"/>
              <a:buChar char="•"/>
            </a:pPr>
            <a:r>
              <a:rPr lang="en-GB" sz="2000" b="1" i="1" dirty="0">
                <a:solidFill>
                  <a:srgbClr val="0000FF"/>
                </a:solidFill>
                <a:latin typeface="Calibri"/>
                <a:cs typeface="Calibri"/>
              </a:rPr>
              <a:t>Breakthrough solutions come from multi-disciplinary collaborations, including social sciences &amp; humanities</a:t>
            </a:r>
          </a:p>
          <a:p>
            <a:pPr marL="355600" lvl="1" indent="-355600" eaLnBrk="1" hangingPunct="1">
              <a:lnSpc>
                <a:spcPct val="80000"/>
              </a:lnSpc>
              <a:buFont typeface="Arial"/>
              <a:buChar char="•"/>
            </a:pPr>
            <a:endParaRPr lang="en-GB" sz="2000" b="1" i="1" dirty="0">
              <a:solidFill>
                <a:srgbClr val="0000FF"/>
              </a:solidFill>
              <a:latin typeface="Calibri"/>
              <a:cs typeface="Calibri"/>
            </a:endParaRPr>
          </a:p>
          <a:p>
            <a:pPr marL="355600" lvl="1" indent="-355600" eaLnBrk="1" hangingPunct="1">
              <a:lnSpc>
                <a:spcPct val="80000"/>
              </a:lnSpc>
              <a:buFont typeface="Arial"/>
              <a:buChar char="•"/>
            </a:pPr>
            <a:r>
              <a:rPr lang="en-GB" sz="2000" b="1" i="1" dirty="0">
                <a:solidFill>
                  <a:srgbClr val="0000FF"/>
                </a:solidFill>
                <a:latin typeface="Calibri"/>
                <a:cs typeface="Calibri"/>
              </a:rPr>
              <a:t>Promising solutions need to be tested, demonstrated and scaled up</a:t>
            </a:r>
          </a:p>
          <a:p>
            <a:pPr marL="779463" lvl="1" indent="-322263" eaLnBrk="1" hangingPunct="1">
              <a:lnSpc>
                <a:spcPct val="90000"/>
              </a:lnSpc>
              <a:spcBef>
                <a:spcPct val="60000"/>
              </a:spcBef>
              <a:buFontTx/>
              <a:buNone/>
            </a:pPr>
            <a:endParaRPr lang="en-GB" sz="2000" b="1" i="1" dirty="0">
              <a:solidFill>
                <a:srgbClr val="0000FF"/>
              </a:solidFill>
              <a:latin typeface="Calibri"/>
              <a:cs typeface="Calibri"/>
            </a:endParaRPr>
          </a:p>
        </p:txBody>
      </p:sp>
      <p:sp>
        <p:nvSpPr>
          <p:cNvPr id="4" name="Rounded Rectangle 3"/>
          <p:cNvSpPr/>
          <p:nvPr/>
        </p:nvSpPr>
        <p:spPr bwMode="auto">
          <a:xfrm>
            <a:off x="4860032" y="1052736"/>
            <a:ext cx="4176440" cy="540060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Aft>
                <a:spcPts val="200"/>
              </a:spcAft>
            </a:pPr>
            <a:r>
              <a:rPr lang="en-US" sz="2000" b="1" dirty="0" smtClean="0">
                <a:solidFill>
                  <a:srgbClr val="FF0000"/>
                </a:solidFill>
                <a:latin typeface="Calibri"/>
                <a:ea typeface="ＭＳ Ｐゴシック" pitchFamily="-112" charset="-128"/>
                <a:cs typeface="Calibri"/>
              </a:rPr>
              <a:t>III</a:t>
            </a:r>
            <a:endParaRPr lang="en-US" sz="2000" b="1" dirty="0">
              <a:solidFill>
                <a:srgbClr val="FF0000"/>
              </a:solidFill>
              <a:latin typeface="Calibri"/>
              <a:ea typeface="ＭＳ Ｐゴシック" pitchFamily="-112" charset="-128"/>
              <a:cs typeface="Calibri"/>
            </a:endParaRPr>
          </a:p>
          <a:p>
            <a:pPr algn="ctr">
              <a:lnSpc>
                <a:spcPct val="90000"/>
              </a:lnSpc>
              <a:spcAft>
                <a:spcPts val="200"/>
              </a:spcAft>
            </a:pPr>
            <a:r>
              <a:rPr lang="en-US" sz="2000" b="1" dirty="0" smtClean="0">
                <a:solidFill>
                  <a:srgbClr val="FF0000"/>
                </a:solidFill>
                <a:latin typeface="Calibri"/>
                <a:ea typeface="ＭＳ Ｐゴシック" pitchFamily="-112" charset="-128"/>
                <a:cs typeface="Calibri"/>
              </a:rPr>
              <a:t>Societal Challenges</a:t>
            </a:r>
          </a:p>
          <a:p>
            <a:pPr algn="ctr">
              <a:lnSpc>
                <a:spcPct val="90000"/>
              </a:lnSpc>
              <a:spcAft>
                <a:spcPts val="200"/>
              </a:spcAft>
            </a:pPr>
            <a:endParaRPr lang="en-US" sz="2000" b="1" dirty="0">
              <a:latin typeface="Calibri"/>
              <a:ea typeface="ＭＳ Ｐゴシック" pitchFamily="-112" charset="-128"/>
              <a:cs typeface="Calibri"/>
            </a:endParaRPr>
          </a:p>
          <a:p>
            <a:pPr marL="177800" lvl="1" indent="-177800">
              <a:lnSpc>
                <a:spcPct val="90000"/>
              </a:lnSpc>
              <a:spcAft>
                <a:spcPts val="300"/>
              </a:spcAft>
              <a:buFontTx/>
              <a:buAutoNum type="arabicPeriod"/>
              <a:tabLst>
                <a:tab pos="2603500" algn="l"/>
              </a:tabLst>
            </a:pPr>
            <a:r>
              <a:rPr lang="en-US" sz="1800" b="1" cap="all" dirty="0" smtClean="0">
                <a:latin typeface="Calibri"/>
                <a:ea typeface="ＭＳ Ｐゴシック" pitchFamily="-112" charset="-128"/>
                <a:cs typeface="Calibri"/>
              </a:rPr>
              <a:t> Health, demographic change and wellbeing</a:t>
            </a:r>
          </a:p>
          <a:p>
            <a:pPr marL="177800" lvl="1" indent="-177800">
              <a:lnSpc>
                <a:spcPct val="90000"/>
              </a:lnSpc>
              <a:spcAft>
                <a:spcPts val="300"/>
              </a:spcAft>
              <a:buFontTx/>
              <a:buAutoNum type="arabicPeriod"/>
              <a:tabLst>
                <a:tab pos="2603500" algn="l"/>
              </a:tabLst>
            </a:pPr>
            <a:r>
              <a:rPr lang="en-US" sz="1800" b="1" dirty="0">
                <a:solidFill>
                  <a:srgbClr val="0000FF"/>
                </a:solidFill>
                <a:latin typeface="Calibri"/>
                <a:ea typeface="ＭＳ Ｐゴシック" pitchFamily="-112" charset="-128"/>
                <a:cs typeface="Calibri"/>
              </a:rPr>
              <a:t> </a:t>
            </a:r>
            <a:r>
              <a:rPr lang="en-US" sz="1800" b="1" dirty="0" smtClean="0">
                <a:solidFill>
                  <a:srgbClr val="0000FF"/>
                </a:solidFill>
                <a:latin typeface="Calibri"/>
                <a:ea typeface="ＭＳ Ｐゴシック" pitchFamily="-112" charset="-128"/>
                <a:cs typeface="Calibri"/>
              </a:rPr>
              <a:t>Food security, sustainable agriculture and inland water research and the </a:t>
            </a:r>
            <a:r>
              <a:rPr lang="en-US" sz="1800" b="1" dirty="0" err="1" smtClean="0">
                <a:solidFill>
                  <a:srgbClr val="0000FF"/>
                </a:solidFill>
                <a:latin typeface="Calibri"/>
                <a:ea typeface="ＭＳ Ｐゴシック" pitchFamily="-112" charset="-128"/>
                <a:cs typeface="Calibri"/>
              </a:rPr>
              <a:t>bioeconomy</a:t>
            </a:r>
            <a:endParaRPr lang="en-US" sz="1800" b="1" dirty="0" smtClean="0">
              <a:solidFill>
                <a:srgbClr val="0000FF"/>
              </a:solidFill>
              <a:latin typeface="Calibri"/>
              <a:ea typeface="ＭＳ Ｐゴシック" pitchFamily="-112" charset="-128"/>
              <a:cs typeface="Calibri"/>
            </a:endParaRPr>
          </a:p>
          <a:p>
            <a:pPr marL="177800" lvl="1" indent="-177800">
              <a:lnSpc>
                <a:spcPct val="90000"/>
              </a:lnSpc>
              <a:spcAft>
                <a:spcPts val="300"/>
              </a:spcAft>
              <a:buFontTx/>
              <a:buAutoNum type="arabicPeriod"/>
              <a:tabLst>
                <a:tab pos="2603500" algn="l"/>
              </a:tabLst>
            </a:pPr>
            <a:r>
              <a:rPr lang="en-US" sz="1800" b="1" dirty="0">
                <a:solidFill>
                  <a:srgbClr val="0000FF"/>
                </a:solidFill>
                <a:latin typeface="Calibri"/>
                <a:ea typeface="ＭＳ Ｐゴシック" pitchFamily="-112" charset="-128"/>
                <a:cs typeface="Calibri"/>
              </a:rPr>
              <a:t> </a:t>
            </a:r>
            <a:r>
              <a:rPr lang="en-US" sz="1800" b="1" dirty="0" smtClean="0">
                <a:solidFill>
                  <a:srgbClr val="0000FF"/>
                </a:solidFill>
                <a:latin typeface="Calibri"/>
                <a:ea typeface="ＭＳ Ｐゴシック" pitchFamily="-112" charset="-128"/>
                <a:cs typeface="Calibri"/>
              </a:rPr>
              <a:t>Secure, clean and efficient energy</a:t>
            </a:r>
          </a:p>
          <a:p>
            <a:pPr marL="177800" lvl="1" indent="-177800">
              <a:lnSpc>
                <a:spcPct val="90000"/>
              </a:lnSpc>
              <a:spcAft>
                <a:spcPts val="300"/>
              </a:spcAft>
              <a:buFontTx/>
              <a:buAutoNum type="arabicPeriod"/>
              <a:tabLst>
                <a:tab pos="2603500" algn="l"/>
              </a:tabLst>
            </a:pPr>
            <a:r>
              <a:rPr lang="en-US" sz="1800" b="1" dirty="0">
                <a:solidFill>
                  <a:srgbClr val="0000FF"/>
                </a:solidFill>
                <a:latin typeface="Calibri"/>
                <a:ea typeface="ＭＳ Ｐゴシック" pitchFamily="-112" charset="-128"/>
                <a:cs typeface="Calibri"/>
              </a:rPr>
              <a:t> </a:t>
            </a:r>
            <a:r>
              <a:rPr lang="en-US" sz="1800" b="1" dirty="0" smtClean="0">
                <a:solidFill>
                  <a:srgbClr val="0000FF"/>
                </a:solidFill>
                <a:latin typeface="Calibri"/>
                <a:ea typeface="ＭＳ Ｐゴシック" pitchFamily="-112" charset="-128"/>
                <a:cs typeface="Calibri"/>
              </a:rPr>
              <a:t>Smart, green and integrated transport</a:t>
            </a:r>
          </a:p>
          <a:p>
            <a:pPr marL="177800" lvl="1" indent="-177800">
              <a:lnSpc>
                <a:spcPct val="90000"/>
              </a:lnSpc>
              <a:spcAft>
                <a:spcPts val="300"/>
              </a:spcAft>
              <a:buFontTx/>
              <a:buAutoNum type="arabicPeriod"/>
              <a:tabLst>
                <a:tab pos="2603500" algn="l"/>
              </a:tabLst>
            </a:pPr>
            <a:r>
              <a:rPr lang="en-US" sz="1800" b="1" dirty="0">
                <a:solidFill>
                  <a:srgbClr val="0000FF"/>
                </a:solidFill>
                <a:latin typeface="Calibri"/>
                <a:ea typeface="ＭＳ Ｐゴシック" pitchFamily="-112" charset="-128"/>
                <a:cs typeface="Calibri"/>
              </a:rPr>
              <a:t> </a:t>
            </a:r>
            <a:r>
              <a:rPr lang="en-US" sz="1800" b="1" dirty="0" smtClean="0">
                <a:solidFill>
                  <a:srgbClr val="0000FF"/>
                </a:solidFill>
                <a:latin typeface="Calibri"/>
                <a:ea typeface="ＭＳ Ｐゴシック" pitchFamily="-112" charset="-128"/>
                <a:cs typeface="Calibri"/>
              </a:rPr>
              <a:t>Climate action, </a:t>
            </a:r>
            <a:r>
              <a:rPr lang="en-US" sz="1800" b="1" dirty="0" err="1" smtClean="0">
                <a:solidFill>
                  <a:srgbClr val="0000FF"/>
                </a:solidFill>
                <a:latin typeface="Calibri"/>
                <a:ea typeface="ＭＳ Ｐゴシック" pitchFamily="-112" charset="-128"/>
                <a:cs typeface="Calibri"/>
              </a:rPr>
              <a:t>resourse</a:t>
            </a:r>
            <a:r>
              <a:rPr lang="en-US" sz="1800" b="1" dirty="0" smtClean="0">
                <a:solidFill>
                  <a:srgbClr val="0000FF"/>
                </a:solidFill>
                <a:latin typeface="Calibri"/>
                <a:ea typeface="ＭＳ Ｐゴシック" pitchFamily="-112" charset="-128"/>
                <a:cs typeface="Calibri"/>
              </a:rPr>
              <a:t> efficiency and raw materials</a:t>
            </a:r>
          </a:p>
          <a:p>
            <a:pPr marL="177800" lvl="1" indent="-177800">
              <a:lnSpc>
                <a:spcPct val="90000"/>
              </a:lnSpc>
              <a:spcAft>
                <a:spcPts val="300"/>
              </a:spcAft>
              <a:tabLst>
                <a:tab pos="2603500" algn="l"/>
              </a:tabLst>
            </a:pPr>
            <a:r>
              <a:rPr lang="en-US" sz="1800" b="1" dirty="0">
                <a:solidFill>
                  <a:srgbClr val="0000FF"/>
                </a:solidFill>
                <a:latin typeface="Calibri"/>
                <a:ea typeface="ＭＳ Ｐゴシック" pitchFamily="-112" charset="-128"/>
                <a:cs typeface="Calibri"/>
              </a:rPr>
              <a:t>6</a:t>
            </a:r>
            <a:r>
              <a:rPr lang="en-US" sz="1800" b="1" dirty="0" smtClean="0">
                <a:solidFill>
                  <a:srgbClr val="0000FF"/>
                </a:solidFill>
                <a:latin typeface="Calibri"/>
                <a:ea typeface="ＭＳ Ｐゴシック" pitchFamily="-112" charset="-128"/>
                <a:cs typeface="Calibri"/>
              </a:rPr>
              <a:t>. Europe in a changing world- inclusive, innovative and reflective societies</a:t>
            </a:r>
          </a:p>
          <a:p>
            <a:pPr marL="177800" lvl="1" indent="-177800">
              <a:lnSpc>
                <a:spcPct val="90000"/>
              </a:lnSpc>
              <a:spcAft>
                <a:spcPts val="300"/>
              </a:spcAft>
              <a:tabLst>
                <a:tab pos="2603500" algn="l"/>
              </a:tabLst>
            </a:pPr>
            <a:r>
              <a:rPr lang="en-US" sz="1800" b="1" dirty="0" smtClean="0">
                <a:solidFill>
                  <a:srgbClr val="0000FF"/>
                </a:solidFill>
                <a:latin typeface="Calibri"/>
                <a:ea typeface="ＭＳ Ｐゴシック" pitchFamily="-112" charset="-128"/>
                <a:cs typeface="Calibri"/>
              </a:rPr>
              <a:t>7. Secure societies-protecting freedom and </a:t>
            </a:r>
            <a:r>
              <a:rPr lang="en-US" sz="1800" b="1" dirty="0" err="1" smtClean="0">
                <a:solidFill>
                  <a:srgbClr val="0000FF"/>
                </a:solidFill>
                <a:latin typeface="Calibri"/>
                <a:ea typeface="ＭＳ Ｐゴシック" pitchFamily="-112" charset="-128"/>
                <a:cs typeface="Calibri"/>
              </a:rPr>
              <a:t>securty</a:t>
            </a:r>
            <a:r>
              <a:rPr lang="en-US" sz="1800" b="1" dirty="0" smtClean="0">
                <a:solidFill>
                  <a:srgbClr val="0000FF"/>
                </a:solidFill>
                <a:latin typeface="Calibri"/>
                <a:ea typeface="ＭＳ Ｐゴシック" pitchFamily="-112" charset="-128"/>
                <a:cs typeface="Calibri"/>
              </a:rPr>
              <a:t> of Europe and its citizens</a:t>
            </a:r>
            <a:endParaRPr lang="en-US" sz="1800" b="1" dirty="0">
              <a:solidFill>
                <a:srgbClr val="0000FF"/>
              </a:solidFill>
              <a:latin typeface="Calibri"/>
              <a:ea typeface="ＭＳ Ｐゴシック" pitchFamily="-112" charset="-128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133849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ubtitle 2"/>
          <p:cNvSpPr>
            <a:spLocks noGrp="1"/>
          </p:cNvSpPr>
          <p:nvPr>
            <p:ph type="subTitle" idx="4294967295"/>
          </p:nvPr>
        </p:nvSpPr>
        <p:spPr>
          <a:xfrm>
            <a:off x="539552" y="476672"/>
            <a:ext cx="8277926" cy="542823"/>
          </a:xfrm>
        </p:spPr>
        <p:txBody>
          <a:bodyPr/>
          <a:lstStyle/>
          <a:p>
            <a:pPr marL="0" lvl="1" indent="0">
              <a:spcBef>
                <a:spcPts val="800"/>
              </a:spcBef>
              <a:buNone/>
            </a:pPr>
            <a:r>
              <a:rPr lang="en-GB" b="1" i="1" dirty="0">
                <a:solidFill>
                  <a:srgbClr val="008000"/>
                </a:solidFill>
                <a:latin typeface="Calibri"/>
                <a:cs typeface="Calibri"/>
              </a:rPr>
              <a:t>Health, demographic change and wellbeing </a:t>
            </a:r>
            <a:r>
              <a:rPr lang="en-GB" b="1" i="1" dirty="0" smtClean="0">
                <a:solidFill>
                  <a:srgbClr val="008000"/>
                </a:solidFill>
                <a:latin typeface="Calibri"/>
                <a:cs typeface="Calibri"/>
              </a:rPr>
              <a:t>challenge</a:t>
            </a:r>
            <a:endParaRPr lang="en-US" b="1" i="1" dirty="0">
              <a:solidFill>
                <a:srgbClr val="008000"/>
              </a:solidFill>
              <a:latin typeface="Calibri"/>
              <a:cs typeface="Calibri"/>
            </a:endParaRPr>
          </a:p>
        </p:txBody>
      </p:sp>
      <p:sp>
        <p:nvSpPr>
          <p:cNvPr id="22531" name="Content Placeholder 2"/>
          <p:cNvSpPr txBox="1">
            <a:spLocks/>
          </p:cNvSpPr>
          <p:nvPr/>
        </p:nvSpPr>
        <p:spPr bwMode="auto">
          <a:xfrm>
            <a:off x="251520" y="1484784"/>
            <a:ext cx="8753045" cy="345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147" tIns="40074" rIns="80147" bIns="40074"/>
          <a:lstStyle>
            <a:lvl1pPr defTabSz="511175">
              <a:defRPr sz="37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indent="-323850" defTabSz="511175"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indent="-258763" defTabSz="511175">
              <a:defRPr sz="27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indent="-258763" defTabSz="511175">
              <a:defRPr sz="23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indent="-258763" defTabSz="511175">
              <a:defRPr sz="23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801938" indent="-258763" defTabSz="511175" eaLnBrk="0" fontAlgn="base" hangingPunct="0">
              <a:spcAft>
                <a:spcPct val="0"/>
              </a:spcAft>
              <a:buFont typeface="Arial" charset="0"/>
              <a:buChar char="»"/>
              <a:defRPr sz="23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3259138" indent="-258763" defTabSz="511175" eaLnBrk="0" fontAlgn="base" hangingPunct="0">
              <a:spcAft>
                <a:spcPct val="0"/>
              </a:spcAft>
              <a:buFont typeface="Arial" charset="0"/>
              <a:buChar char="»"/>
              <a:defRPr sz="23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716338" indent="-258763" defTabSz="511175" eaLnBrk="0" fontAlgn="base" hangingPunct="0">
              <a:spcAft>
                <a:spcPct val="0"/>
              </a:spcAft>
              <a:buFont typeface="Arial" charset="0"/>
              <a:buChar char="»"/>
              <a:defRPr sz="23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4173538" indent="-258763" defTabSz="511175" eaLnBrk="0" fontAlgn="base" hangingPunct="0">
              <a:spcAft>
                <a:spcPct val="0"/>
              </a:spcAft>
              <a:buFont typeface="Arial" charset="0"/>
              <a:buChar char="»"/>
              <a:defRPr sz="23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marL="741640" lvl="1">
              <a:spcBef>
                <a:spcPct val="60000"/>
              </a:spcBef>
              <a:buClr>
                <a:srgbClr val="000000"/>
              </a:buClr>
              <a:buFont typeface="Arial" charset="0"/>
              <a:buChar char="•"/>
            </a:pPr>
            <a:r>
              <a:rPr lang="en-GB" sz="2000" b="1" dirty="0">
                <a:solidFill>
                  <a:srgbClr val="3366FF"/>
                </a:solidFill>
                <a:latin typeface="Calibri"/>
                <a:cs typeface="Calibri"/>
              </a:rPr>
              <a:t>Less prescription – what to do, but not how to do it</a:t>
            </a:r>
          </a:p>
          <a:p>
            <a:pPr marL="741640" lvl="1">
              <a:spcBef>
                <a:spcPct val="60000"/>
              </a:spcBef>
              <a:buClr>
                <a:srgbClr val="000000"/>
              </a:buClr>
              <a:buFont typeface="Arial" charset="0"/>
              <a:buChar char="•"/>
            </a:pPr>
            <a:r>
              <a:rPr lang="en-GB" sz="2000" b="1" dirty="0">
                <a:solidFill>
                  <a:srgbClr val="3366FF"/>
                </a:solidFill>
                <a:latin typeface="Calibri"/>
                <a:cs typeface="Calibri"/>
              </a:rPr>
              <a:t>Strengthening competitiveness of EU industries - development of new market opportunities </a:t>
            </a:r>
          </a:p>
          <a:p>
            <a:pPr marL="741640" lvl="1">
              <a:spcBef>
                <a:spcPct val="60000"/>
              </a:spcBef>
              <a:buClr>
                <a:srgbClr val="000000"/>
              </a:buClr>
              <a:buFont typeface="Arial" charset="0"/>
              <a:buChar char="•"/>
            </a:pPr>
            <a:r>
              <a:rPr lang="en-GB" sz="2000" b="1" dirty="0">
                <a:solidFill>
                  <a:srgbClr val="3366FF"/>
                </a:solidFill>
                <a:latin typeface="Calibri"/>
                <a:cs typeface="Calibri"/>
              </a:rPr>
              <a:t>Multidisciplinary approach - fostering cooperation between academic and industrial sectors </a:t>
            </a:r>
          </a:p>
          <a:p>
            <a:pPr marL="741640" lvl="1">
              <a:spcBef>
                <a:spcPct val="60000"/>
              </a:spcBef>
              <a:buClr>
                <a:srgbClr val="000000"/>
              </a:buClr>
              <a:buFont typeface="Arial" charset="0"/>
              <a:buChar char="•"/>
            </a:pPr>
            <a:r>
              <a:rPr lang="en-GB" sz="2000" b="1" dirty="0">
                <a:solidFill>
                  <a:srgbClr val="3366FF"/>
                </a:solidFill>
                <a:latin typeface="Calibri"/>
                <a:cs typeface="Calibri"/>
              </a:rPr>
              <a:t>Also implemented by the Innovative Medicines Initiative (IMI) 2; European &amp; Developing Countries Clinical Trials Partnership (EDCTP); Ambient Assisted Living (AAL) </a:t>
            </a:r>
            <a:r>
              <a:rPr lang="en-GB" sz="2000" b="1" dirty="0" smtClean="0">
                <a:solidFill>
                  <a:srgbClr val="3366FF"/>
                </a:solidFill>
                <a:latin typeface="Calibri"/>
                <a:cs typeface="Calibri"/>
              </a:rPr>
              <a:t>2</a:t>
            </a:r>
            <a:endParaRPr lang="en-GB" sz="2000" b="1" dirty="0">
              <a:solidFill>
                <a:srgbClr val="3366FF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19980656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ubtitle 2"/>
          <p:cNvSpPr>
            <a:spLocks noGrp="1"/>
          </p:cNvSpPr>
          <p:nvPr>
            <p:ph type="subTitle" idx="4294967295"/>
          </p:nvPr>
        </p:nvSpPr>
        <p:spPr>
          <a:xfrm>
            <a:off x="467544" y="692696"/>
            <a:ext cx="8277926" cy="542823"/>
          </a:xfrm>
        </p:spPr>
        <p:txBody>
          <a:bodyPr/>
          <a:lstStyle/>
          <a:p>
            <a:pPr marL="0" lvl="1" indent="0" algn="ctr">
              <a:spcBef>
                <a:spcPts val="800"/>
              </a:spcBef>
              <a:buNone/>
            </a:pPr>
            <a:r>
              <a:rPr lang="en-GB" b="1" i="1" dirty="0">
                <a:solidFill>
                  <a:srgbClr val="008000"/>
                </a:solidFill>
                <a:latin typeface="Calibri"/>
                <a:cs typeface="Calibri"/>
              </a:rPr>
              <a:t>W</a:t>
            </a:r>
            <a:r>
              <a:rPr lang="en-GB" b="1" i="1" dirty="0" smtClean="0">
                <a:solidFill>
                  <a:srgbClr val="008000"/>
                </a:solidFill>
                <a:latin typeface="Calibri"/>
                <a:cs typeface="Calibri"/>
              </a:rPr>
              <a:t>ork </a:t>
            </a:r>
            <a:r>
              <a:rPr lang="en-GB" b="1" i="1" dirty="0">
                <a:solidFill>
                  <a:srgbClr val="008000"/>
                </a:solidFill>
                <a:latin typeface="Calibri"/>
                <a:cs typeface="Calibri"/>
              </a:rPr>
              <a:t>programme</a:t>
            </a:r>
            <a:endParaRPr lang="en-US" b="1" i="1" dirty="0">
              <a:solidFill>
                <a:srgbClr val="008000"/>
              </a:solidFill>
              <a:latin typeface="Calibri"/>
              <a:cs typeface="Calibri"/>
            </a:endParaRPr>
          </a:p>
        </p:txBody>
      </p:sp>
      <p:sp>
        <p:nvSpPr>
          <p:cNvPr id="23555" name="Content Placeholder 2"/>
          <p:cNvSpPr txBox="1">
            <a:spLocks/>
          </p:cNvSpPr>
          <p:nvPr/>
        </p:nvSpPr>
        <p:spPr bwMode="auto">
          <a:xfrm>
            <a:off x="390955" y="1484784"/>
            <a:ext cx="8753045" cy="4469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147" tIns="40074" rIns="80147" bIns="40074"/>
          <a:lstStyle>
            <a:lvl1pPr defTabSz="511175">
              <a:defRPr sz="37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indent="-323850" defTabSz="511175"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indent="-258763" defTabSz="511175">
              <a:defRPr sz="27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indent="-258763" defTabSz="511175">
              <a:defRPr sz="23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indent="-258763" defTabSz="511175">
              <a:defRPr sz="23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801938" indent="-258763" defTabSz="511175" eaLnBrk="0" fontAlgn="base" hangingPunct="0">
              <a:spcAft>
                <a:spcPct val="0"/>
              </a:spcAft>
              <a:buFont typeface="Arial" charset="0"/>
              <a:buChar char="»"/>
              <a:defRPr sz="23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3259138" indent="-258763" defTabSz="511175" eaLnBrk="0" fontAlgn="base" hangingPunct="0">
              <a:spcAft>
                <a:spcPct val="0"/>
              </a:spcAft>
              <a:buFont typeface="Arial" charset="0"/>
              <a:buChar char="»"/>
              <a:defRPr sz="23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716338" indent="-258763" defTabSz="511175" eaLnBrk="0" fontAlgn="base" hangingPunct="0">
              <a:spcAft>
                <a:spcPct val="0"/>
              </a:spcAft>
              <a:buFont typeface="Arial" charset="0"/>
              <a:buChar char="»"/>
              <a:defRPr sz="23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4173538" indent="-258763" defTabSz="511175" eaLnBrk="0" fontAlgn="base" hangingPunct="0">
              <a:spcAft>
                <a:spcPct val="0"/>
              </a:spcAft>
              <a:buFont typeface="Arial" charset="0"/>
              <a:buChar char="»"/>
              <a:defRPr sz="23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marL="760690" lvl="1" indent="-342900">
              <a:spcBef>
                <a:spcPct val="60000"/>
              </a:spcBef>
              <a:buClr>
                <a:srgbClr val="000000"/>
              </a:buClr>
              <a:buFont typeface="Wingdings" charset="2"/>
              <a:buChar char="Ø"/>
            </a:pPr>
            <a:r>
              <a:rPr lang="en-GB" sz="2000" b="1" dirty="0">
                <a:solidFill>
                  <a:srgbClr val="3366FF"/>
                </a:solidFill>
                <a:latin typeface="Calibri"/>
                <a:cs typeface="Calibri"/>
              </a:rPr>
              <a:t>Work programmes with a 2 year-duration!</a:t>
            </a:r>
          </a:p>
          <a:p>
            <a:pPr marL="760690" lvl="1" indent="-342900">
              <a:spcBef>
                <a:spcPct val="60000"/>
              </a:spcBef>
              <a:buClr>
                <a:srgbClr val="000000"/>
              </a:buClr>
              <a:buFont typeface="Wingdings" charset="2"/>
              <a:buChar char="Ø"/>
            </a:pPr>
            <a:r>
              <a:rPr lang="en-GB" sz="2000" b="1" dirty="0">
                <a:solidFill>
                  <a:srgbClr val="3366FF"/>
                </a:solidFill>
                <a:latin typeface="Calibri"/>
                <a:cs typeface="Calibri"/>
              </a:rPr>
              <a:t>15 topics in the ‘co-ordination activities’ call (7 ERA-NET)</a:t>
            </a:r>
          </a:p>
          <a:p>
            <a:pPr marL="760690" lvl="1" indent="-342900">
              <a:spcBef>
                <a:spcPct val="60000"/>
              </a:spcBef>
              <a:buClr>
                <a:srgbClr val="000000"/>
              </a:buClr>
              <a:buFont typeface="Wingdings" charset="2"/>
              <a:buChar char="Ø"/>
            </a:pPr>
            <a:r>
              <a:rPr lang="en-GB" sz="2000" b="1" dirty="0">
                <a:solidFill>
                  <a:srgbClr val="3366FF"/>
                </a:solidFill>
                <a:latin typeface="Calibri"/>
                <a:cs typeface="Calibri"/>
              </a:rPr>
              <a:t>36 topics in the ‘personalising health and care’ focus area call</a:t>
            </a:r>
          </a:p>
          <a:p>
            <a:pPr marL="760690" lvl="1" indent="-342900">
              <a:spcBef>
                <a:spcPct val="60000"/>
              </a:spcBef>
              <a:buClr>
                <a:srgbClr val="000000"/>
              </a:buClr>
              <a:buFont typeface="Wingdings" charset="2"/>
              <a:buChar char="Ø"/>
            </a:pPr>
            <a:r>
              <a:rPr lang="en-GB" sz="2000" b="1" dirty="0">
                <a:solidFill>
                  <a:srgbClr val="3366FF"/>
                </a:solidFill>
                <a:latin typeface="Calibri"/>
                <a:cs typeface="Calibri"/>
              </a:rPr>
              <a:t>Objectives: </a:t>
            </a:r>
          </a:p>
          <a:p>
            <a:pPr marL="1140984" lvl="2">
              <a:spcBef>
                <a:spcPct val="60000"/>
              </a:spcBef>
              <a:buClr>
                <a:srgbClr val="000000"/>
              </a:buClr>
              <a:buFont typeface="Arial" charset="0"/>
              <a:buChar char="•"/>
            </a:pPr>
            <a:r>
              <a:rPr lang="en-GB" sz="2000" b="1" dirty="0">
                <a:solidFill>
                  <a:srgbClr val="3366FF"/>
                </a:solidFill>
                <a:latin typeface="Calibri"/>
                <a:cs typeface="Calibri"/>
              </a:rPr>
              <a:t>Create opportunities for real breakthrough research </a:t>
            </a:r>
          </a:p>
          <a:p>
            <a:pPr marL="1140984" lvl="2">
              <a:spcBef>
                <a:spcPct val="60000"/>
              </a:spcBef>
              <a:buClr>
                <a:srgbClr val="000000"/>
              </a:buClr>
              <a:buFont typeface="Arial" charset="0"/>
              <a:buChar char="•"/>
            </a:pPr>
            <a:r>
              <a:rPr lang="en-GB" sz="2000" b="1" dirty="0">
                <a:solidFill>
                  <a:srgbClr val="3366FF"/>
                </a:solidFill>
                <a:latin typeface="Calibri"/>
                <a:cs typeface="Calibri"/>
              </a:rPr>
              <a:t>Translation of findings into the clinic </a:t>
            </a:r>
          </a:p>
          <a:p>
            <a:pPr marL="1140984" lvl="2">
              <a:spcBef>
                <a:spcPct val="60000"/>
              </a:spcBef>
              <a:buClr>
                <a:srgbClr val="000000"/>
              </a:buClr>
              <a:buFont typeface="Arial" charset="0"/>
              <a:buChar char="•"/>
            </a:pPr>
            <a:r>
              <a:rPr lang="en-GB" sz="2000" b="1" dirty="0">
                <a:solidFill>
                  <a:srgbClr val="3366FF"/>
                </a:solidFill>
                <a:latin typeface="Calibri"/>
                <a:cs typeface="Calibri"/>
              </a:rPr>
              <a:t>Reduce health inequalities </a:t>
            </a:r>
          </a:p>
          <a:p>
            <a:pPr marL="1140984" lvl="2">
              <a:spcBef>
                <a:spcPct val="60000"/>
              </a:spcBef>
              <a:buClr>
                <a:srgbClr val="000000"/>
              </a:buClr>
              <a:buFont typeface="Arial" charset="0"/>
              <a:buChar char="•"/>
            </a:pPr>
            <a:r>
              <a:rPr lang="en-GB" sz="2000" b="1" dirty="0">
                <a:solidFill>
                  <a:srgbClr val="3366FF"/>
                </a:solidFill>
                <a:latin typeface="Calibri"/>
                <a:cs typeface="Calibri"/>
              </a:rPr>
              <a:t>Promote active and healthy ageing</a:t>
            </a:r>
          </a:p>
          <a:p>
            <a:pPr marL="741640" lvl="1">
              <a:spcBef>
                <a:spcPct val="60000"/>
              </a:spcBef>
              <a:buClr>
                <a:srgbClr val="000000"/>
              </a:buClr>
              <a:buFont typeface="Arial" charset="0"/>
              <a:buChar char="•"/>
            </a:pPr>
            <a:endParaRPr lang="en-GB" sz="2300" dirty="0">
              <a:solidFill>
                <a:srgbClr val="000000"/>
              </a:solidFill>
              <a:latin typeface="Arial" charset="0"/>
            </a:endParaRPr>
          </a:p>
          <a:p>
            <a:pPr marL="741640" lvl="1">
              <a:spcBef>
                <a:spcPct val="60000"/>
              </a:spcBef>
              <a:buClr>
                <a:srgbClr val="000000"/>
              </a:buClr>
              <a:buFont typeface="Arial" charset="0"/>
              <a:buChar char="•"/>
            </a:pPr>
            <a:endParaRPr lang="en-GB" sz="2300" dirty="0">
              <a:solidFill>
                <a:srgbClr val="000000"/>
              </a:solidFill>
              <a:latin typeface="Arial" charset="0"/>
            </a:endParaRPr>
          </a:p>
          <a:p>
            <a:pPr>
              <a:spcBef>
                <a:spcPts val="800"/>
              </a:spcBef>
              <a:buClr>
                <a:srgbClr val="000000"/>
              </a:buClr>
            </a:pPr>
            <a:endParaRPr lang="en-GB" b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0471630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ubtitle 2"/>
          <p:cNvSpPr>
            <a:spLocks noGrp="1"/>
          </p:cNvSpPr>
          <p:nvPr>
            <p:ph type="subTitle" idx="4294967295"/>
          </p:nvPr>
        </p:nvSpPr>
        <p:spPr>
          <a:xfrm>
            <a:off x="323528" y="620688"/>
            <a:ext cx="8277926" cy="542823"/>
          </a:xfrm>
        </p:spPr>
        <p:txBody>
          <a:bodyPr/>
          <a:lstStyle/>
          <a:p>
            <a:pPr marL="0" lvl="1" indent="0" algn="ctr">
              <a:spcBef>
                <a:spcPts val="800"/>
              </a:spcBef>
              <a:buNone/>
            </a:pPr>
            <a:r>
              <a:rPr lang="en-GB" b="1" i="1" dirty="0" smtClean="0">
                <a:solidFill>
                  <a:srgbClr val="008000"/>
                </a:solidFill>
                <a:latin typeface="Calibri"/>
                <a:cs typeface="Calibri"/>
              </a:rPr>
              <a:t>Personalising </a:t>
            </a:r>
            <a:r>
              <a:rPr lang="en-GB" b="1" i="1" dirty="0">
                <a:solidFill>
                  <a:srgbClr val="008000"/>
                </a:solidFill>
                <a:latin typeface="Calibri"/>
                <a:cs typeface="Calibri"/>
              </a:rPr>
              <a:t>health and </a:t>
            </a:r>
            <a:r>
              <a:rPr lang="en-GB" b="1" i="1" dirty="0" smtClean="0">
                <a:solidFill>
                  <a:srgbClr val="008000"/>
                </a:solidFill>
                <a:latin typeface="Calibri"/>
                <a:cs typeface="Calibri"/>
              </a:rPr>
              <a:t>care</a:t>
            </a:r>
            <a:endParaRPr lang="en-US" b="1" i="1" dirty="0">
              <a:solidFill>
                <a:srgbClr val="008000"/>
              </a:solidFill>
              <a:latin typeface="Calibri"/>
              <a:cs typeface="Calibri"/>
            </a:endParaRPr>
          </a:p>
        </p:txBody>
      </p:sp>
      <p:sp>
        <p:nvSpPr>
          <p:cNvPr id="18435" name="Content Placeholder 2"/>
          <p:cNvSpPr txBox="1">
            <a:spLocks/>
          </p:cNvSpPr>
          <p:nvPr/>
        </p:nvSpPr>
        <p:spPr bwMode="auto">
          <a:xfrm>
            <a:off x="179512" y="1628800"/>
            <a:ext cx="8753045" cy="4469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147" tIns="40074" rIns="80147" bIns="40074"/>
          <a:lstStyle>
            <a:lvl1pPr defTabSz="511175">
              <a:defRPr sz="37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979488" indent="-457200" defTabSz="511175"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indent="-258763" defTabSz="511175">
              <a:defRPr sz="27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indent="-258763" defTabSz="511175">
              <a:defRPr sz="23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indent="-258763" defTabSz="511175">
              <a:defRPr sz="23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801938" indent="-258763" defTabSz="511175" eaLnBrk="0" fontAlgn="base" hangingPunct="0">
              <a:spcAft>
                <a:spcPct val="0"/>
              </a:spcAft>
              <a:buFont typeface="Arial" charset="0"/>
              <a:buChar char="»"/>
              <a:defRPr sz="23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3259138" indent="-258763" defTabSz="511175" eaLnBrk="0" fontAlgn="base" hangingPunct="0">
              <a:spcAft>
                <a:spcPct val="0"/>
              </a:spcAft>
              <a:buFont typeface="Arial" charset="0"/>
              <a:buChar char="»"/>
              <a:defRPr sz="23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716338" indent="-258763" defTabSz="511175" eaLnBrk="0" fontAlgn="base" hangingPunct="0">
              <a:spcAft>
                <a:spcPct val="0"/>
              </a:spcAft>
              <a:buFont typeface="Arial" charset="0"/>
              <a:buChar char="»"/>
              <a:defRPr sz="23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4173538" indent="-258763" defTabSz="511175" eaLnBrk="0" fontAlgn="base" hangingPunct="0">
              <a:spcAft>
                <a:spcPct val="0"/>
              </a:spcAft>
              <a:buFont typeface="Arial" charset="0"/>
              <a:buChar char="»"/>
              <a:defRPr sz="23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1" eaLnBrk="0" hangingPunct="0">
              <a:spcBef>
                <a:spcPct val="60000"/>
              </a:spcBef>
              <a:buFont typeface="+mj-lt"/>
              <a:buAutoNum type="arabicPeriod"/>
            </a:pPr>
            <a:r>
              <a:rPr lang="en-GB" sz="2000" b="1" dirty="0">
                <a:solidFill>
                  <a:srgbClr val="3366FF"/>
                </a:solidFill>
                <a:latin typeface="Calibri"/>
                <a:cs typeface="Calibri"/>
              </a:rPr>
              <a:t>Understanding health, ageing and disease – 3 topics</a:t>
            </a:r>
          </a:p>
          <a:p>
            <a:pPr lvl="1" eaLnBrk="0" hangingPunct="0">
              <a:spcBef>
                <a:spcPct val="60000"/>
              </a:spcBef>
              <a:buFont typeface="+mj-lt"/>
              <a:buAutoNum type="arabicPeriod"/>
            </a:pPr>
            <a:r>
              <a:rPr lang="en-GB" sz="2000" b="1" dirty="0">
                <a:solidFill>
                  <a:srgbClr val="3366FF"/>
                </a:solidFill>
                <a:latin typeface="Calibri"/>
                <a:cs typeface="Calibri"/>
              </a:rPr>
              <a:t>Effective health promotion, disease prevention, preparedness and screening – 6 topics</a:t>
            </a:r>
          </a:p>
          <a:p>
            <a:pPr lvl="1" eaLnBrk="0" hangingPunct="0">
              <a:spcBef>
                <a:spcPct val="60000"/>
              </a:spcBef>
              <a:buFont typeface="+mj-lt"/>
              <a:buAutoNum type="arabicPeriod"/>
            </a:pPr>
            <a:r>
              <a:rPr lang="en-GB" sz="2000" b="1" dirty="0">
                <a:solidFill>
                  <a:srgbClr val="3366FF"/>
                </a:solidFill>
                <a:latin typeface="Calibri"/>
                <a:cs typeface="Calibri"/>
              </a:rPr>
              <a:t>Improving diagnosis – 3 topics</a:t>
            </a:r>
          </a:p>
          <a:p>
            <a:pPr lvl="1" eaLnBrk="0" hangingPunct="0">
              <a:spcBef>
                <a:spcPct val="60000"/>
              </a:spcBef>
              <a:buFont typeface="+mj-lt"/>
              <a:buAutoNum type="arabicPeriod"/>
            </a:pPr>
            <a:r>
              <a:rPr lang="en-GB" sz="2000" b="1" dirty="0">
                <a:solidFill>
                  <a:srgbClr val="3366FF"/>
                </a:solidFill>
                <a:latin typeface="Calibri"/>
                <a:cs typeface="Calibri"/>
              </a:rPr>
              <a:t>Innovative treatments and technologies – 6 topics</a:t>
            </a:r>
          </a:p>
          <a:p>
            <a:pPr lvl="1" eaLnBrk="0" hangingPunct="0">
              <a:spcBef>
                <a:spcPct val="60000"/>
              </a:spcBef>
              <a:buFont typeface="+mj-lt"/>
              <a:buAutoNum type="arabicPeriod"/>
            </a:pPr>
            <a:r>
              <a:rPr lang="en-GB" sz="2000" b="1" dirty="0">
                <a:solidFill>
                  <a:srgbClr val="3366FF"/>
                </a:solidFill>
                <a:latin typeface="Calibri"/>
                <a:cs typeface="Calibri"/>
              </a:rPr>
              <a:t>Advancing active and healthy ageing – 4 topics</a:t>
            </a:r>
          </a:p>
          <a:p>
            <a:pPr lvl="1" eaLnBrk="0" hangingPunct="0">
              <a:spcBef>
                <a:spcPct val="60000"/>
              </a:spcBef>
              <a:buFont typeface="+mj-lt"/>
              <a:buAutoNum type="arabicPeriod"/>
            </a:pPr>
            <a:r>
              <a:rPr lang="en-GB" sz="2000" b="1" dirty="0">
                <a:solidFill>
                  <a:srgbClr val="3366FF"/>
                </a:solidFill>
                <a:latin typeface="Calibri"/>
                <a:cs typeface="Calibri"/>
              </a:rPr>
              <a:t>Integrated, sustainable, citizen-centred care – 8 topics</a:t>
            </a:r>
          </a:p>
          <a:p>
            <a:pPr lvl="1" eaLnBrk="0" hangingPunct="0">
              <a:spcBef>
                <a:spcPct val="60000"/>
              </a:spcBef>
              <a:buFont typeface="+mj-lt"/>
              <a:buAutoNum type="arabicPeriod"/>
            </a:pPr>
            <a:r>
              <a:rPr lang="en-GB" sz="2000" b="1" dirty="0">
                <a:solidFill>
                  <a:srgbClr val="3366FF"/>
                </a:solidFill>
                <a:latin typeface="Calibri"/>
                <a:cs typeface="Calibri"/>
              </a:rPr>
              <a:t>Improving health information, data exploitation and providing an evidence base for health policies and regulation – 6 topics</a:t>
            </a:r>
          </a:p>
          <a:p>
            <a:pPr lvl="1" eaLnBrk="0" hangingPunct="0">
              <a:spcBef>
                <a:spcPct val="60000"/>
              </a:spcBef>
              <a:buClr>
                <a:srgbClr val="000000"/>
              </a:buClr>
              <a:buFont typeface="Arial" charset="0"/>
              <a:buChar char="•"/>
            </a:pPr>
            <a:endParaRPr lang="en-GB" sz="2300" dirty="0">
              <a:solidFill>
                <a:srgbClr val="000000"/>
              </a:solidFill>
              <a:latin typeface="Calibri"/>
              <a:cs typeface="Calibri"/>
            </a:endParaRPr>
          </a:p>
          <a:p>
            <a:pPr>
              <a:spcBef>
                <a:spcPts val="800"/>
              </a:spcBef>
              <a:buClr>
                <a:srgbClr val="000000"/>
              </a:buClr>
            </a:pPr>
            <a:endParaRPr lang="en-GB" b="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56870679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528" y="332656"/>
            <a:ext cx="8820472" cy="762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80147" tIns="40074" rIns="80147" bIns="40074" numCol="1" anchor="t" anchorCtr="0" compatLnSpc="1">
            <a:prstTxWarp prst="textNoShape">
              <a:avLst/>
            </a:prstTxWarp>
          </a:bodyPr>
          <a:lstStyle/>
          <a:p>
            <a:r>
              <a:rPr lang="en-GB" sz="2800" dirty="0" err="1" smtClean="0">
                <a:latin typeface="Calibri" charset="0"/>
              </a:rPr>
              <a:t>BioMedical</a:t>
            </a:r>
            <a:r>
              <a:rPr lang="en-GB" sz="2800" dirty="0" smtClean="0">
                <a:latin typeface="Calibri" charset="0"/>
              </a:rPr>
              <a:t> </a:t>
            </a:r>
            <a:r>
              <a:rPr lang="en-GB" sz="2800" dirty="0">
                <a:latin typeface="Calibri" charset="0"/>
              </a:rPr>
              <a:t>informatics </a:t>
            </a:r>
            <a:r>
              <a:rPr lang="en-GB" sz="2800" dirty="0" smtClean="0">
                <a:latin typeface="Calibri" charset="0"/>
              </a:rPr>
              <a:t>in H2020 </a:t>
            </a:r>
            <a:r>
              <a:rPr lang="en-GB" sz="2800" dirty="0">
                <a:latin typeface="Calibri" charset="0"/>
              </a:rPr>
              <a:t>(I)</a:t>
            </a:r>
          </a:p>
        </p:txBody>
      </p:sp>
      <p:sp>
        <p:nvSpPr>
          <p:cNvPr id="2140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1520" y="1484784"/>
            <a:ext cx="8229057" cy="403244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80147" tIns="40074" rIns="80147" bIns="40074" numCol="1" anchor="t" anchorCtr="0" compatLnSpc="1">
            <a:prstTxWarp prst="textNoShape">
              <a:avLst/>
            </a:prstTxWarp>
          </a:bodyPr>
          <a:lstStyle/>
          <a:p>
            <a:pPr>
              <a:buClr>
                <a:srgbClr val="004386"/>
              </a:buClr>
              <a:buFontTx/>
              <a:buNone/>
            </a:pPr>
            <a:r>
              <a:rPr lang="en-GB" sz="2800" b="1" dirty="0">
                <a:solidFill>
                  <a:srgbClr val="3399FF"/>
                </a:solidFill>
                <a:latin typeface="Calibri"/>
                <a:cs typeface="Calibri"/>
              </a:rPr>
              <a:t>Societal challenge</a:t>
            </a:r>
          </a:p>
          <a:p>
            <a:pPr>
              <a:buClr>
                <a:srgbClr val="004386"/>
              </a:buClr>
              <a:buFontTx/>
              <a:buChar char="•"/>
            </a:pPr>
            <a:r>
              <a:rPr lang="en-GB" sz="2400" b="1" dirty="0">
                <a:solidFill>
                  <a:srgbClr val="FF0000"/>
                </a:solidFill>
                <a:latin typeface="Calibri"/>
                <a:cs typeface="Calibri"/>
              </a:rPr>
              <a:t>Challenge 1: Health, demographic change and wellbeing (I)</a:t>
            </a:r>
          </a:p>
          <a:p>
            <a:pPr lvl="1">
              <a:buClr>
                <a:srgbClr val="004386"/>
              </a:buClr>
              <a:buFontTx/>
              <a:buChar char="•"/>
            </a:pPr>
            <a:r>
              <a:rPr lang="en-GB" sz="2200" b="1" dirty="0">
                <a:solidFill>
                  <a:srgbClr val="0000FF"/>
                </a:solidFill>
                <a:latin typeface="Calibri"/>
                <a:cs typeface="Calibri"/>
              </a:rPr>
              <a:t>Using in-</a:t>
            </a:r>
            <a:r>
              <a:rPr lang="en-GB" sz="2200" b="1" dirty="0" err="1">
                <a:solidFill>
                  <a:srgbClr val="0000FF"/>
                </a:solidFill>
                <a:latin typeface="Calibri"/>
                <a:cs typeface="Calibri"/>
              </a:rPr>
              <a:t>silico</a:t>
            </a:r>
            <a:r>
              <a:rPr lang="en-GB" sz="2200" b="1" dirty="0">
                <a:solidFill>
                  <a:srgbClr val="0000FF"/>
                </a:solidFill>
                <a:latin typeface="Calibri"/>
                <a:cs typeface="Calibri"/>
              </a:rPr>
              <a:t> medicine for improving disease management and prediction</a:t>
            </a:r>
            <a:r>
              <a:rPr lang="en-GB" sz="2200" dirty="0">
                <a:solidFill>
                  <a:srgbClr val="004386"/>
                </a:solidFill>
                <a:latin typeface="Calibri"/>
                <a:cs typeface="Calibri"/>
              </a:rPr>
              <a:t>.</a:t>
            </a:r>
          </a:p>
          <a:p>
            <a:pPr lvl="2">
              <a:buClr>
                <a:srgbClr val="004386"/>
              </a:buClr>
              <a:buFontTx/>
              <a:buChar char="•"/>
            </a:pPr>
            <a:r>
              <a:rPr lang="en-GB" sz="2000" b="1" dirty="0" smtClean="0">
                <a:latin typeface="Calibri"/>
                <a:cs typeface="Calibri"/>
              </a:rPr>
              <a:t>Computer simulation using patient data</a:t>
            </a:r>
            <a:endParaRPr lang="en-GB" sz="2000" b="1" dirty="0">
              <a:latin typeface="Calibri"/>
              <a:cs typeface="Calibri"/>
            </a:endParaRPr>
          </a:p>
          <a:p>
            <a:pPr lvl="1">
              <a:buClr>
                <a:srgbClr val="004386"/>
              </a:buClr>
              <a:buFontTx/>
              <a:buChar char="•"/>
            </a:pPr>
            <a:r>
              <a:rPr lang="en-GB" sz="2200" b="1" dirty="0">
                <a:solidFill>
                  <a:srgbClr val="0000FF"/>
                </a:solidFill>
                <a:latin typeface="Calibri"/>
                <a:cs typeface="Calibri"/>
              </a:rPr>
              <a:t>Transferring knowledge to clinical practice and scalable innovation actions</a:t>
            </a:r>
            <a:r>
              <a:rPr lang="en-GB" sz="2000" dirty="0">
                <a:solidFill>
                  <a:srgbClr val="004386"/>
                </a:solidFill>
                <a:latin typeface="Calibri"/>
                <a:cs typeface="Calibri"/>
              </a:rPr>
              <a:t>.</a:t>
            </a:r>
          </a:p>
          <a:p>
            <a:pPr lvl="2">
              <a:buClr>
                <a:srgbClr val="004386"/>
              </a:buClr>
              <a:buFontTx/>
              <a:buChar char="•"/>
            </a:pPr>
            <a:r>
              <a:rPr lang="en-GB" sz="2000" b="1" dirty="0">
                <a:latin typeface="Calibri"/>
                <a:cs typeface="Calibri"/>
              </a:rPr>
              <a:t>Transferring BMI knowledge to </a:t>
            </a:r>
            <a:r>
              <a:rPr lang="en-GB" sz="2000" b="1" dirty="0" smtClean="0">
                <a:latin typeface="Calibri"/>
                <a:cs typeface="Calibri"/>
              </a:rPr>
              <a:t>application</a:t>
            </a:r>
            <a:endParaRPr lang="en-GB" sz="2000" dirty="0">
              <a:latin typeface="Calibri"/>
              <a:cs typeface="Calibri"/>
            </a:endParaRPr>
          </a:p>
          <a:p>
            <a:pPr lvl="1">
              <a:buClr>
                <a:srgbClr val="004386"/>
              </a:buClr>
              <a:buFontTx/>
              <a:buChar char="•"/>
            </a:pPr>
            <a:r>
              <a:rPr lang="en-GB" sz="2200" b="1" dirty="0">
                <a:solidFill>
                  <a:srgbClr val="0000FF"/>
                </a:solidFill>
                <a:latin typeface="Calibri"/>
                <a:cs typeface="Calibri"/>
              </a:rPr>
              <a:t>Better use of health data</a:t>
            </a:r>
          </a:p>
          <a:p>
            <a:pPr lvl="2">
              <a:buClr>
                <a:srgbClr val="004386"/>
              </a:buClr>
              <a:buFontTx/>
              <a:buChar char="•"/>
            </a:pPr>
            <a:r>
              <a:rPr lang="en-GB" sz="2000" b="1" dirty="0">
                <a:solidFill>
                  <a:srgbClr val="000000"/>
                </a:solidFill>
                <a:latin typeface="Calibri"/>
                <a:cs typeface="Calibri"/>
              </a:rPr>
              <a:t>Data processing, KM, modelling and </a:t>
            </a:r>
            <a:r>
              <a:rPr lang="en-GB" sz="2000" b="1" dirty="0" smtClean="0">
                <a:solidFill>
                  <a:srgbClr val="000000"/>
                </a:solidFill>
                <a:latin typeface="Calibri"/>
                <a:cs typeface="Calibri"/>
              </a:rPr>
              <a:t>visualisation</a:t>
            </a:r>
            <a:endParaRPr lang="en-GB" sz="2000" b="1" dirty="0">
              <a:solidFill>
                <a:srgbClr val="000000"/>
              </a:solidFill>
              <a:latin typeface="Calibri"/>
              <a:cs typeface="Calibri"/>
            </a:endParaRPr>
          </a:p>
          <a:p>
            <a:pPr lvl="1">
              <a:buClr>
                <a:srgbClr val="004386"/>
              </a:buClr>
              <a:buFontTx/>
              <a:buNone/>
            </a:pPr>
            <a:endParaRPr lang="en-GB" sz="2000" dirty="0">
              <a:solidFill>
                <a:srgbClr val="004386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81658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1520" y="332656"/>
            <a:ext cx="8712968" cy="762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80147" tIns="40074" rIns="80147" bIns="40074" numCol="1" anchor="t" anchorCtr="0" compatLnSpc="1">
            <a:prstTxWarp prst="textNoShape">
              <a:avLst/>
            </a:prstTxWarp>
          </a:bodyPr>
          <a:lstStyle/>
          <a:p>
            <a:r>
              <a:rPr lang="en-GB" sz="2800" dirty="0" err="1" smtClean="0">
                <a:latin typeface="Calibri" charset="0"/>
              </a:rPr>
              <a:t>BioMedical</a:t>
            </a:r>
            <a:r>
              <a:rPr lang="en-GB" sz="2800" dirty="0" smtClean="0">
                <a:latin typeface="Calibri" charset="0"/>
              </a:rPr>
              <a:t> Informatics within H2020 </a:t>
            </a:r>
            <a:r>
              <a:rPr lang="en-GB" sz="2800" dirty="0">
                <a:latin typeface="Calibri" charset="0"/>
              </a:rPr>
              <a:t>(II)</a:t>
            </a:r>
          </a:p>
        </p:txBody>
      </p:sp>
      <p:sp>
        <p:nvSpPr>
          <p:cNvPr id="2150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74212" y="1223871"/>
            <a:ext cx="8474252" cy="465935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80147" tIns="40074" rIns="80147" bIns="40074" numCol="1" anchor="t" anchorCtr="0" compatLnSpc="1">
            <a:prstTxWarp prst="textNoShape">
              <a:avLst/>
            </a:prstTxWarp>
          </a:bodyPr>
          <a:lstStyle/>
          <a:p>
            <a:pPr>
              <a:buClr>
                <a:srgbClr val="004386"/>
              </a:buClr>
              <a:buFontTx/>
              <a:buNone/>
            </a:pPr>
            <a:r>
              <a:rPr lang="en-GB" sz="2800" b="1" dirty="0">
                <a:solidFill>
                  <a:srgbClr val="3399FF"/>
                </a:solidFill>
                <a:latin typeface="Calibri" charset="0"/>
              </a:rPr>
              <a:t>Societal challenge</a:t>
            </a:r>
          </a:p>
          <a:p>
            <a:pPr>
              <a:buClr>
                <a:srgbClr val="004386"/>
              </a:buClr>
              <a:buFontTx/>
              <a:buChar char="•"/>
            </a:pPr>
            <a:r>
              <a:rPr lang="en-GB" sz="2400" b="1" dirty="0">
                <a:solidFill>
                  <a:srgbClr val="FF0000"/>
                </a:solidFill>
                <a:latin typeface="Calibri" charset="0"/>
              </a:rPr>
              <a:t>Challenge 1: Health, demographic change and </a:t>
            </a:r>
            <a:r>
              <a:rPr lang="en-GB" sz="2400" b="1" dirty="0" smtClean="0">
                <a:solidFill>
                  <a:srgbClr val="FF0000"/>
                </a:solidFill>
                <a:latin typeface="Calibri" charset="0"/>
              </a:rPr>
              <a:t>wellbeing (II)</a:t>
            </a:r>
            <a:endParaRPr lang="en-GB" sz="2400" b="1" dirty="0">
              <a:solidFill>
                <a:srgbClr val="FF0000"/>
              </a:solidFill>
              <a:latin typeface="Calibri" charset="0"/>
            </a:endParaRPr>
          </a:p>
          <a:p>
            <a:pPr lvl="1">
              <a:buClr>
                <a:srgbClr val="004386"/>
              </a:buClr>
              <a:buFontTx/>
              <a:buChar char="•"/>
            </a:pPr>
            <a:r>
              <a:rPr lang="en-GB" sz="2200" b="1" dirty="0">
                <a:solidFill>
                  <a:srgbClr val="3366FF"/>
                </a:solidFill>
                <a:latin typeface="Calibri" charset="0"/>
              </a:rPr>
              <a:t>Individual empowerment for self-management of health</a:t>
            </a:r>
          </a:p>
          <a:p>
            <a:pPr lvl="2">
              <a:buClr>
                <a:srgbClr val="004386"/>
              </a:buClr>
              <a:buFontTx/>
              <a:buChar char="•"/>
            </a:pPr>
            <a:r>
              <a:rPr lang="en-GB" sz="2000" b="1" dirty="0">
                <a:latin typeface="Calibri" charset="0"/>
              </a:rPr>
              <a:t>Personalised health technologies and services</a:t>
            </a:r>
          </a:p>
          <a:p>
            <a:pPr lvl="1">
              <a:buClr>
                <a:srgbClr val="004386"/>
              </a:buClr>
              <a:buFontTx/>
              <a:buChar char="•"/>
            </a:pPr>
            <a:r>
              <a:rPr lang="en-GB" sz="2200" b="1" dirty="0">
                <a:solidFill>
                  <a:srgbClr val="3366FF"/>
                </a:solidFill>
                <a:latin typeface="Calibri" charset="0"/>
              </a:rPr>
              <a:t>Active aging, independent and assisted living</a:t>
            </a:r>
          </a:p>
          <a:p>
            <a:pPr lvl="2">
              <a:buClr>
                <a:srgbClr val="004386"/>
              </a:buClr>
              <a:buFontTx/>
              <a:buChar char="•"/>
            </a:pPr>
            <a:r>
              <a:rPr lang="en-GB" sz="2000" b="1" dirty="0">
                <a:latin typeface="Calibri" charset="0"/>
              </a:rPr>
              <a:t>User friendly solutions for ageing population</a:t>
            </a:r>
          </a:p>
          <a:p>
            <a:pPr lvl="1">
              <a:buClr>
                <a:srgbClr val="004386"/>
              </a:buClr>
              <a:buFontTx/>
              <a:buChar char="•"/>
            </a:pPr>
            <a:r>
              <a:rPr lang="en-GB" sz="2000" b="1" dirty="0">
                <a:solidFill>
                  <a:srgbClr val="3366FF"/>
                </a:solidFill>
                <a:latin typeface="Calibri" charset="0"/>
              </a:rPr>
              <a:t>Promoting integrated care</a:t>
            </a:r>
          </a:p>
          <a:p>
            <a:pPr lvl="2">
              <a:buClr>
                <a:srgbClr val="004386"/>
              </a:buClr>
              <a:buFontTx/>
              <a:buChar char="•"/>
            </a:pPr>
            <a:r>
              <a:rPr lang="en-GB" sz="2000" b="1" dirty="0">
                <a:latin typeface="Calibri" charset="0"/>
              </a:rPr>
              <a:t>Innovative solutions supporting the management of chronic disease</a:t>
            </a:r>
          </a:p>
          <a:p>
            <a:pPr lvl="1">
              <a:buClr>
                <a:srgbClr val="004386"/>
              </a:buClr>
              <a:buFontTx/>
              <a:buChar char="•"/>
            </a:pPr>
            <a:r>
              <a:rPr lang="en-GB" sz="2200" b="1" dirty="0">
                <a:solidFill>
                  <a:srgbClr val="3366FF"/>
                </a:solidFill>
                <a:latin typeface="Calibri" charset="0"/>
              </a:rPr>
              <a:t>Optimising the healthcare systems</a:t>
            </a:r>
          </a:p>
          <a:p>
            <a:pPr lvl="2">
              <a:buClr>
                <a:srgbClr val="004386"/>
              </a:buClr>
              <a:buFontTx/>
              <a:buChar char="•"/>
            </a:pPr>
            <a:r>
              <a:rPr lang="en-GB" sz="2000" b="1" dirty="0">
                <a:latin typeface="Calibri" charset="0"/>
              </a:rPr>
              <a:t>Disseminating innovative technologies and approaches</a:t>
            </a:r>
          </a:p>
          <a:p>
            <a:pPr lvl="1">
              <a:buClr>
                <a:srgbClr val="004386"/>
              </a:buClr>
              <a:buFontTx/>
              <a:buChar char="•"/>
            </a:pPr>
            <a:endParaRPr lang="en-GB" sz="1600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52299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l-GR" sz="2800" dirty="0" smtClean="0"/>
              <a:t>Κυτταρικ</a:t>
            </a:r>
            <a:r>
              <a:rPr lang="el-GR" sz="2800" dirty="0" smtClean="0"/>
              <a:t>ή  &amp; γονιδιακή θεραπεία</a:t>
            </a:r>
            <a:endParaRPr lang="en-US" sz="2800" dirty="0"/>
          </a:p>
        </p:txBody>
      </p:sp>
      <p:pic>
        <p:nvPicPr>
          <p:cNvPr id="41987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1158875"/>
            <a:ext cx="7372350" cy="569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249894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indent="0" eaLnBrk="1" hangingPunct="1"/>
            <a:r>
              <a:rPr lang="en-GB" dirty="0">
                <a:latin typeface="Verdana" charset="0"/>
              </a:rPr>
              <a:t>What is Horizon 2020</a:t>
            </a:r>
          </a:p>
        </p:txBody>
      </p:sp>
      <p:sp>
        <p:nvSpPr>
          <p:cNvPr id="512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67544" y="1556792"/>
            <a:ext cx="7992888" cy="3384376"/>
          </a:xfrm>
          <a:noFill/>
        </p:spPr>
        <p:txBody>
          <a:bodyPr/>
          <a:lstStyle/>
          <a:p>
            <a:pPr marL="0" indent="0" eaLnBrk="1" hangingPunct="1">
              <a:spcBef>
                <a:spcPct val="60000"/>
              </a:spcBef>
              <a:buNone/>
            </a:pPr>
            <a:endParaRPr lang="en-GB" sz="2400" dirty="0">
              <a:latin typeface="Verdana" charset="0"/>
            </a:endParaRPr>
          </a:p>
          <a:p>
            <a:pPr marL="285750" lvl="1" eaLnBrk="1" hangingPunct="1">
              <a:spcBef>
                <a:spcPct val="60000"/>
              </a:spcBef>
              <a:buFont typeface="Wingdings" charset="2"/>
              <a:buChar char="ü"/>
            </a:pPr>
            <a:r>
              <a:rPr lang="en-GB" sz="1800" b="1" i="1" dirty="0">
                <a:solidFill>
                  <a:srgbClr val="0000FF"/>
                </a:solidFill>
                <a:latin typeface="Calibri"/>
              </a:rPr>
              <a:t>Commission proposal for a 80 billion euro research and innovation funding programme (2014-2020</a:t>
            </a:r>
            <a:r>
              <a:rPr lang="en-GB" sz="1800" b="1" i="1" dirty="0" smtClean="0">
                <a:solidFill>
                  <a:srgbClr val="0000FF"/>
                </a:solidFill>
                <a:latin typeface="Calibri"/>
              </a:rPr>
              <a:t>)</a:t>
            </a:r>
          </a:p>
          <a:p>
            <a:pPr marL="285750" lvl="1" eaLnBrk="1" hangingPunct="1">
              <a:spcBef>
                <a:spcPct val="60000"/>
              </a:spcBef>
              <a:buFont typeface="Wingdings" charset="2"/>
              <a:buChar char="ü"/>
            </a:pPr>
            <a:endParaRPr lang="en-GB" sz="1800" b="1" i="1" dirty="0">
              <a:solidFill>
                <a:srgbClr val="0000FF"/>
              </a:solidFill>
              <a:latin typeface="Calibri"/>
            </a:endParaRPr>
          </a:p>
          <a:p>
            <a:pPr marL="285750" lvl="1" eaLnBrk="1" hangingPunct="1">
              <a:spcBef>
                <a:spcPct val="60000"/>
              </a:spcBef>
              <a:buFont typeface="Wingdings" charset="2"/>
              <a:buChar char="ü"/>
            </a:pPr>
            <a:r>
              <a:rPr lang="en-GB" sz="1800" b="1" i="1" dirty="0">
                <a:solidFill>
                  <a:srgbClr val="0000FF"/>
                </a:solidFill>
                <a:latin typeface="Calibri"/>
              </a:rPr>
              <a:t>A core part of Europe 2020, Innovation Union &amp; European Research Area</a:t>
            </a:r>
            <a:r>
              <a:rPr lang="en-GB" sz="1600" b="1" i="1" dirty="0">
                <a:solidFill>
                  <a:srgbClr val="0000FF"/>
                </a:solidFill>
                <a:latin typeface="Calibri"/>
              </a:rPr>
              <a:t>:</a:t>
            </a:r>
          </a:p>
          <a:p>
            <a:pPr marL="723900" lvl="2" indent="-139700" eaLnBrk="1" hangingPunct="1">
              <a:spcBef>
                <a:spcPct val="60000"/>
              </a:spcBef>
            </a:pPr>
            <a:r>
              <a:rPr lang="en-GB" sz="1600" b="1" i="1" dirty="0" smtClean="0">
                <a:latin typeface="Calibri"/>
              </a:rPr>
              <a:t>Responding </a:t>
            </a:r>
            <a:r>
              <a:rPr lang="en-GB" sz="1600" b="1" i="1" dirty="0">
                <a:latin typeface="Calibri"/>
              </a:rPr>
              <a:t>to the economic crisis to invest in future jobs and growth</a:t>
            </a:r>
          </a:p>
          <a:p>
            <a:pPr marL="723900" lvl="2" indent="-139700" eaLnBrk="1" hangingPunct="1">
              <a:spcBef>
                <a:spcPct val="60000"/>
              </a:spcBef>
            </a:pPr>
            <a:r>
              <a:rPr lang="en-GB" sz="1600" b="1" i="1" dirty="0" smtClean="0">
                <a:latin typeface="Calibri"/>
              </a:rPr>
              <a:t>Addressing </a:t>
            </a:r>
            <a:r>
              <a:rPr lang="en-GB" sz="1600" b="1" i="1" dirty="0">
                <a:latin typeface="Calibri"/>
              </a:rPr>
              <a:t>people</a:t>
            </a:r>
            <a:r>
              <a:rPr lang="ja-JP" altLang="en-GB" sz="1600" b="1" i="1" dirty="0">
                <a:latin typeface="Calibri"/>
              </a:rPr>
              <a:t>’</a:t>
            </a:r>
            <a:r>
              <a:rPr lang="en-GB" sz="1600" b="1" i="1" dirty="0">
                <a:latin typeface="Calibri"/>
              </a:rPr>
              <a:t>s concerns about their livelihoods, safety and environment</a:t>
            </a:r>
          </a:p>
          <a:p>
            <a:pPr marL="723900" lvl="2" indent="-139700" defTabSz="812800" eaLnBrk="1" hangingPunct="1">
              <a:spcBef>
                <a:spcPct val="60000"/>
              </a:spcBef>
            </a:pPr>
            <a:r>
              <a:rPr lang="en-GB" sz="1600" b="1" i="1" dirty="0" smtClean="0">
                <a:latin typeface="Calibri"/>
              </a:rPr>
              <a:t>Strengthening </a:t>
            </a:r>
            <a:r>
              <a:rPr lang="en-GB" sz="1600" b="1" i="1" dirty="0">
                <a:latin typeface="Calibri"/>
              </a:rPr>
              <a:t>the EU</a:t>
            </a:r>
            <a:r>
              <a:rPr lang="ja-JP" altLang="en-GB" sz="1600" b="1" i="1" dirty="0">
                <a:latin typeface="Calibri"/>
              </a:rPr>
              <a:t>’</a:t>
            </a:r>
            <a:r>
              <a:rPr lang="en-GB" sz="1600" b="1" i="1" dirty="0">
                <a:latin typeface="Calibri"/>
              </a:rPr>
              <a:t>s global position in research, innovation and technology</a:t>
            </a:r>
          </a:p>
        </p:txBody>
      </p:sp>
    </p:spTree>
    <p:extLst>
      <p:ext uri="{BB962C8B-B14F-4D97-AF65-F5344CB8AC3E}">
        <p14:creationId xmlns:p14="http://schemas.microsoft.com/office/powerpoint/2010/main" val="39942088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91880" y="304800"/>
            <a:ext cx="4813920" cy="622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3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034680" cy="3154362"/>
          </a:xfrm>
        </p:spPr>
        <p:txBody>
          <a:bodyPr/>
          <a:lstStyle/>
          <a:p>
            <a:r>
              <a:rPr lang="el-GR" dirty="0" smtClean="0"/>
              <a:t>Τα </a:t>
            </a:r>
            <a:r>
              <a:rPr lang="en-US" dirty="0" err="1" smtClean="0"/>
              <a:t>iPS</a:t>
            </a:r>
            <a:r>
              <a:rPr lang="en-US" dirty="0" smtClean="0"/>
              <a:t> </a:t>
            </a:r>
            <a:r>
              <a:rPr lang="el-GR" dirty="0" smtClean="0"/>
              <a:t>κύτταρα </a:t>
            </a:r>
            <a:r>
              <a:rPr lang="el-GR" dirty="0" smtClean="0"/>
              <a:t>μπορούν</a:t>
            </a:r>
            <a:r>
              <a:rPr lang="en-US" dirty="0" smtClean="0"/>
              <a:t> </a:t>
            </a:r>
            <a:r>
              <a:rPr lang="el-GR" dirty="0" smtClean="0"/>
              <a:t>να χρησιμοποιηθο</a:t>
            </a:r>
            <a:r>
              <a:rPr lang="el-GR" dirty="0" smtClean="0"/>
              <a:t>ύν για ανάπτυξη εξατομικευμένης θεραπείας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072358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affolds also prevasculairze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332656"/>
            <a:ext cx="5135071" cy="604867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7504" y="2420888"/>
            <a:ext cx="339653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i="1" dirty="0" smtClean="0">
                <a:solidFill>
                  <a:srgbClr val="008000"/>
                </a:solidFill>
                <a:latin typeface="Calibri"/>
                <a:cs typeface="Calibri"/>
              </a:rPr>
              <a:t>Υγε</a:t>
            </a:r>
            <a:r>
              <a:rPr lang="el-GR" sz="2800" b="1" i="1" dirty="0" smtClean="0">
                <a:solidFill>
                  <a:srgbClr val="008000"/>
                </a:solidFill>
                <a:latin typeface="Calibri"/>
                <a:cs typeface="Calibri"/>
              </a:rPr>
              <a:t>ία</a:t>
            </a:r>
          </a:p>
          <a:p>
            <a:r>
              <a:rPr lang="el-GR" sz="2800" b="1" i="1" dirty="0" smtClean="0">
                <a:solidFill>
                  <a:srgbClr val="008000"/>
                </a:solidFill>
                <a:latin typeface="Calibri"/>
                <a:cs typeface="Calibri"/>
              </a:rPr>
              <a:t>Κυτταρική θεραπεία</a:t>
            </a:r>
          </a:p>
          <a:p>
            <a:r>
              <a:rPr lang="el-GR" sz="2800" b="1" i="1" dirty="0" err="1">
                <a:solidFill>
                  <a:srgbClr val="008000"/>
                </a:solidFill>
                <a:latin typeface="Calibri"/>
                <a:cs typeface="Calibri"/>
              </a:rPr>
              <a:t>Ν</a:t>
            </a:r>
            <a:r>
              <a:rPr lang="el-GR" sz="2800" b="1" i="1" dirty="0" err="1" smtClean="0">
                <a:solidFill>
                  <a:srgbClr val="008000"/>
                </a:solidFill>
                <a:latin typeface="Calibri"/>
                <a:cs typeface="Calibri"/>
              </a:rPr>
              <a:t>ανοιατρική</a:t>
            </a:r>
            <a:endParaRPr lang="el-GR" sz="2800" b="1" i="1" dirty="0" smtClean="0">
              <a:solidFill>
                <a:srgbClr val="008000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818664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11760" y="2708920"/>
            <a:ext cx="475643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4800" b="1" i="1" dirty="0">
                <a:solidFill>
                  <a:srgbClr val="31859C"/>
                </a:solidFill>
                <a:latin typeface="Comic Sans MS"/>
                <a:cs typeface="Comic Sans MS"/>
              </a:rPr>
              <a:t>Σας </a:t>
            </a:r>
            <a:r>
              <a:rPr lang="el-GR" sz="4800" b="1" i="1" dirty="0" smtClean="0">
                <a:solidFill>
                  <a:srgbClr val="31859C"/>
                </a:solidFill>
                <a:latin typeface="Comic Sans MS"/>
                <a:cs typeface="Comic Sans MS"/>
              </a:rPr>
              <a:t>ευχαριστώ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5937911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80147" tIns="40074" rIns="80147" bIns="40074" numCol="1" anchor="t" anchorCtr="0" compatLnSpc="1">
            <a:prstTxWarp prst="textNoShape">
              <a:avLst/>
            </a:prstTxWarp>
          </a:bodyPr>
          <a:lstStyle/>
          <a:p>
            <a:r>
              <a:rPr lang="en-GB" sz="2800" dirty="0" err="1" smtClean="0">
                <a:latin typeface="Calibri" charset="0"/>
              </a:rPr>
              <a:t>BioMedical</a:t>
            </a:r>
            <a:r>
              <a:rPr lang="en-GB" sz="2800" dirty="0" smtClean="0">
                <a:latin typeface="Calibri" charset="0"/>
              </a:rPr>
              <a:t> </a:t>
            </a:r>
            <a:r>
              <a:rPr lang="en-GB" sz="2800" dirty="0">
                <a:latin typeface="Calibri" charset="0"/>
              </a:rPr>
              <a:t>Informatics </a:t>
            </a:r>
            <a:r>
              <a:rPr lang="en-GB" sz="2800" dirty="0" smtClean="0">
                <a:latin typeface="Calibri" charset="0"/>
              </a:rPr>
              <a:t>in H2020 </a:t>
            </a:r>
            <a:r>
              <a:rPr lang="en-GB" sz="2800" dirty="0">
                <a:latin typeface="Calibri" charset="0"/>
              </a:rPr>
              <a:t>(III)</a:t>
            </a:r>
          </a:p>
        </p:txBody>
      </p:sp>
      <p:sp>
        <p:nvSpPr>
          <p:cNvPr id="1976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74212" y="1567996"/>
            <a:ext cx="8229057" cy="431522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80147" tIns="40074" rIns="80147" bIns="40074" numCol="1" anchor="t" anchorCtr="0" compatLnSpc="1">
            <a:prstTxWarp prst="textNoShape">
              <a:avLst/>
            </a:prstTxWarp>
          </a:bodyPr>
          <a:lstStyle/>
          <a:p>
            <a:pPr>
              <a:buClr>
                <a:srgbClr val="004386"/>
              </a:buClr>
              <a:buFontTx/>
              <a:buChar char="•"/>
            </a:pPr>
            <a:r>
              <a:rPr lang="en-GB" sz="2800" b="1" dirty="0">
                <a:solidFill>
                  <a:srgbClr val="3399FF"/>
                </a:solidFill>
                <a:latin typeface="Calibri" charset="0"/>
              </a:rPr>
              <a:t>Excellence in Science base</a:t>
            </a:r>
          </a:p>
          <a:p>
            <a:pPr lvl="1">
              <a:buClr>
                <a:srgbClr val="004386"/>
              </a:buClr>
              <a:buFontTx/>
              <a:buChar char="•"/>
            </a:pPr>
            <a:r>
              <a:rPr lang="en-GB" sz="2400" dirty="0">
                <a:solidFill>
                  <a:srgbClr val="000000"/>
                </a:solidFill>
                <a:latin typeface="Calibri" charset="0"/>
              </a:rPr>
              <a:t>Link with relevant flagship (s) if any (</a:t>
            </a:r>
            <a:r>
              <a:rPr lang="en-GB" sz="2400" dirty="0" err="1">
                <a:solidFill>
                  <a:srgbClr val="000000"/>
                </a:solidFill>
                <a:latin typeface="Calibri" charset="0"/>
              </a:rPr>
              <a:t>ITFoM</a:t>
            </a:r>
            <a:r>
              <a:rPr lang="en-GB" sz="2400" dirty="0">
                <a:solidFill>
                  <a:srgbClr val="000000"/>
                </a:solidFill>
                <a:latin typeface="Calibri" charset="0"/>
              </a:rPr>
              <a:t>?)</a:t>
            </a:r>
          </a:p>
          <a:p>
            <a:pPr lvl="1">
              <a:buClr>
                <a:srgbClr val="004386"/>
              </a:buClr>
              <a:buFontTx/>
              <a:buChar char="•"/>
            </a:pPr>
            <a:r>
              <a:rPr lang="en-GB" sz="2400" dirty="0">
                <a:solidFill>
                  <a:srgbClr val="000000"/>
                </a:solidFill>
                <a:latin typeface="Calibri" charset="0"/>
              </a:rPr>
              <a:t>Bottom-up research activities </a:t>
            </a:r>
            <a:endParaRPr lang="en-GB" sz="2400" dirty="0" smtClean="0">
              <a:solidFill>
                <a:srgbClr val="000000"/>
              </a:solidFill>
              <a:latin typeface="Calibri" charset="0"/>
            </a:endParaRPr>
          </a:p>
          <a:p>
            <a:pPr lvl="1">
              <a:buClr>
                <a:srgbClr val="004386"/>
              </a:buClr>
              <a:buFontTx/>
              <a:buChar char="•"/>
            </a:pPr>
            <a:endParaRPr lang="en-GB" sz="3100" dirty="0">
              <a:solidFill>
                <a:srgbClr val="004386"/>
              </a:solidFill>
              <a:latin typeface="Calibri" charset="0"/>
            </a:endParaRPr>
          </a:p>
          <a:p>
            <a:pPr>
              <a:buClr>
                <a:srgbClr val="004386"/>
              </a:buClr>
              <a:buFontTx/>
              <a:buChar char="•"/>
            </a:pPr>
            <a:r>
              <a:rPr lang="en-GB" sz="2800" b="1" dirty="0">
                <a:solidFill>
                  <a:srgbClr val="3399FF"/>
                </a:solidFill>
                <a:latin typeface="Calibri" charset="0"/>
              </a:rPr>
              <a:t>Industrial competitiveness</a:t>
            </a:r>
          </a:p>
          <a:p>
            <a:pPr lvl="1">
              <a:buClr>
                <a:srgbClr val="004386"/>
              </a:buClr>
              <a:buFontTx/>
              <a:buChar char="•"/>
            </a:pPr>
            <a:r>
              <a:rPr lang="en-GB" sz="2400" b="1" dirty="0">
                <a:latin typeface="Calibri" charset="0"/>
              </a:rPr>
              <a:t>Link and use the generic  ICT technologies</a:t>
            </a:r>
          </a:p>
          <a:p>
            <a:pPr marL="457200" lvl="1" indent="0">
              <a:buClr>
                <a:srgbClr val="004386"/>
              </a:buClr>
              <a:buNone/>
            </a:pPr>
            <a:endParaRPr lang="en-GB" sz="3400" dirty="0">
              <a:solidFill>
                <a:srgbClr val="004386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57553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Straight Arrow Connector 32"/>
          <p:cNvCxnSpPr>
            <a:stCxn id="7" idx="6"/>
            <a:endCxn id="16" idx="1"/>
          </p:cNvCxnSpPr>
          <p:nvPr/>
        </p:nvCxnSpPr>
        <p:spPr>
          <a:xfrm flipV="1">
            <a:off x="4067944" y="1917651"/>
            <a:ext cx="2592288" cy="1992346"/>
          </a:xfrm>
          <a:prstGeom prst="straightConnector1">
            <a:avLst/>
          </a:prstGeom>
          <a:ln w="28575" cmpd="sng">
            <a:solidFill>
              <a:srgbClr val="3366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7" idx="6"/>
            <a:endCxn id="15" idx="1"/>
          </p:cNvCxnSpPr>
          <p:nvPr/>
        </p:nvCxnSpPr>
        <p:spPr>
          <a:xfrm flipV="1">
            <a:off x="4067944" y="2655838"/>
            <a:ext cx="2592288" cy="1254159"/>
          </a:xfrm>
          <a:prstGeom prst="straightConnector1">
            <a:avLst/>
          </a:prstGeom>
          <a:ln w="28575" cmpd="sng">
            <a:solidFill>
              <a:srgbClr val="3366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7" idx="6"/>
            <a:endCxn id="14" idx="1"/>
          </p:cNvCxnSpPr>
          <p:nvPr/>
        </p:nvCxnSpPr>
        <p:spPr>
          <a:xfrm flipV="1">
            <a:off x="4067944" y="3509268"/>
            <a:ext cx="2592288" cy="400729"/>
          </a:xfrm>
          <a:prstGeom prst="straightConnector1">
            <a:avLst/>
          </a:prstGeom>
          <a:ln w="28575" cmpd="sng">
            <a:solidFill>
              <a:srgbClr val="3366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7" idx="6"/>
            <a:endCxn id="13" idx="1"/>
          </p:cNvCxnSpPr>
          <p:nvPr/>
        </p:nvCxnSpPr>
        <p:spPr>
          <a:xfrm>
            <a:off x="4067944" y="3909997"/>
            <a:ext cx="2592288" cy="1390852"/>
          </a:xfrm>
          <a:prstGeom prst="straightConnector1">
            <a:avLst/>
          </a:prstGeom>
          <a:ln w="28575" cmpd="sng">
            <a:solidFill>
              <a:srgbClr val="3366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ctangle 54"/>
          <p:cNvSpPr/>
          <p:nvPr/>
        </p:nvSpPr>
        <p:spPr>
          <a:xfrm>
            <a:off x="4427984" y="1628801"/>
            <a:ext cx="2088232" cy="4392588"/>
          </a:xfrm>
          <a:prstGeom prst="rect">
            <a:avLst/>
          </a:prstGeom>
          <a:solidFill>
            <a:schemeClr val="accent1">
              <a:lumMod val="20000"/>
              <a:lumOff val="80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71450" indent="-171450">
              <a:spcAft>
                <a:spcPts val="500"/>
              </a:spcAft>
              <a:buFont typeface="Arial"/>
              <a:buChar char="•"/>
              <a:defRPr/>
            </a:pPr>
            <a:r>
              <a:rPr lang="fr-BE" sz="1400" b="1" dirty="0">
                <a:solidFill>
                  <a:schemeClr val="tx1"/>
                </a:solidFill>
                <a:latin typeface="Calibri"/>
                <a:cs typeface="Calibri"/>
              </a:rPr>
              <a:t>Research and innovation outputs of Horizon </a:t>
            </a:r>
            <a:r>
              <a:rPr lang="fr-BE" sz="1400" b="1" dirty="0" smtClean="0">
                <a:solidFill>
                  <a:schemeClr val="tx1"/>
                </a:solidFill>
                <a:latin typeface="Calibri"/>
                <a:cs typeface="Calibri"/>
              </a:rPr>
              <a:t>2020</a:t>
            </a:r>
            <a:endParaRPr lang="en-GB" sz="1400" b="1" u="sng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171450" indent="-171450">
              <a:spcAft>
                <a:spcPts val="500"/>
              </a:spcAft>
              <a:buFont typeface="Arial"/>
              <a:buChar char="•"/>
              <a:defRPr/>
            </a:pPr>
            <a:r>
              <a:rPr lang="fr-BE" sz="1400" b="1" i="1" dirty="0">
                <a:solidFill>
                  <a:schemeClr val="tx1"/>
                </a:solidFill>
                <a:latin typeface="Calibri"/>
                <a:cs typeface="Calibri"/>
              </a:rPr>
              <a:t>Improved R&amp;D </a:t>
            </a:r>
            <a:r>
              <a:rPr lang="fr-BE" sz="1400" b="1" i="1" dirty="0" smtClean="0">
                <a:solidFill>
                  <a:schemeClr val="tx1"/>
                </a:solidFill>
                <a:latin typeface="Calibri"/>
                <a:cs typeface="Calibri"/>
              </a:rPr>
              <a:t>capabilities</a:t>
            </a:r>
            <a:endParaRPr lang="fr-BE" sz="1400" b="1" i="1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171450" indent="-171450">
              <a:spcAft>
                <a:spcPts val="500"/>
              </a:spcAft>
              <a:buFont typeface="Arial"/>
              <a:buChar char="•"/>
              <a:defRPr/>
            </a:pPr>
            <a:r>
              <a:rPr lang="fr-BE" sz="1400" b="1" i="1" dirty="0">
                <a:solidFill>
                  <a:schemeClr val="tx1"/>
                </a:solidFill>
                <a:latin typeface="Calibri"/>
                <a:cs typeface="Calibri"/>
              </a:rPr>
              <a:t>Scientific </a:t>
            </a:r>
            <a:r>
              <a:rPr lang="fr-BE" sz="1400" b="1" i="1" dirty="0" smtClean="0">
                <a:solidFill>
                  <a:schemeClr val="tx1"/>
                </a:solidFill>
                <a:latin typeface="Calibri"/>
                <a:cs typeface="Calibri"/>
              </a:rPr>
              <a:t>publications</a:t>
            </a:r>
            <a:endParaRPr lang="fr-BE" sz="1400" b="1" i="1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171450" indent="-171450">
              <a:spcAft>
                <a:spcPts val="500"/>
              </a:spcAft>
              <a:buFont typeface="Arial"/>
              <a:buChar char="•"/>
              <a:defRPr/>
            </a:pPr>
            <a:r>
              <a:rPr lang="fr-BE" sz="1400" b="1" i="1" dirty="0">
                <a:solidFill>
                  <a:schemeClr val="tx1"/>
                </a:solidFill>
                <a:latin typeface="Calibri"/>
                <a:cs typeface="Calibri"/>
              </a:rPr>
              <a:t>New tools and </a:t>
            </a:r>
            <a:r>
              <a:rPr lang="fr-BE" sz="1400" b="1" i="1" dirty="0" smtClean="0">
                <a:solidFill>
                  <a:schemeClr val="tx1"/>
                </a:solidFill>
                <a:latin typeface="Calibri"/>
                <a:cs typeface="Calibri"/>
              </a:rPr>
              <a:t>techniques</a:t>
            </a:r>
            <a:endParaRPr lang="fr-BE" sz="1400" b="1" i="1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171450" indent="-171450">
              <a:spcAft>
                <a:spcPts val="500"/>
              </a:spcAft>
              <a:buFont typeface="Arial"/>
              <a:buChar char="•"/>
              <a:defRPr/>
            </a:pPr>
            <a:r>
              <a:rPr lang="fr-BE" sz="1400" b="1" i="1" dirty="0">
                <a:solidFill>
                  <a:schemeClr val="tx1"/>
                </a:solidFill>
                <a:latin typeface="Calibri"/>
                <a:cs typeface="Calibri"/>
              </a:rPr>
              <a:t>Models and </a:t>
            </a:r>
            <a:r>
              <a:rPr lang="fr-BE" sz="1400" b="1" i="1" dirty="0" smtClean="0">
                <a:solidFill>
                  <a:schemeClr val="tx1"/>
                </a:solidFill>
                <a:latin typeface="Calibri"/>
                <a:cs typeface="Calibri"/>
              </a:rPr>
              <a:t>simulations</a:t>
            </a:r>
            <a:endParaRPr lang="fr-BE" sz="1400" b="1" i="1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171450" indent="-171450">
              <a:spcAft>
                <a:spcPts val="500"/>
              </a:spcAft>
              <a:buFont typeface="Arial"/>
              <a:buChar char="•"/>
              <a:defRPr/>
            </a:pPr>
            <a:r>
              <a:rPr lang="fr-BE" sz="1400" b="1" i="1" dirty="0">
                <a:solidFill>
                  <a:schemeClr val="tx1"/>
                </a:solidFill>
                <a:latin typeface="Calibri"/>
                <a:cs typeface="Calibri"/>
              </a:rPr>
              <a:t>Prototypes, demonstrators, </a:t>
            </a:r>
            <a:r>
              <a:rPr lang="fr-BE" sz="1400" b="1" i="1" dirty="0" smtClean="0">
                <a:solidFill>
                  <a:schemeClr val="tx1"/>
                </a:solidFill>
                <a:latin typeface="Calibri"/>
                <a:cs typeface="Calibri"/>
              </a:rPr>
              <a:t>pilots</a:t>
            </a:r>
            <a:endParaRPr lang="fr-BE" sz="1400" b="1" i="1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171450" indent="-171450">
              <a:spcAft>
                <a:spcPts val="500"/>
              </a:spcAft>
              <a:buFont typeface="Arial"/>
              <a:buChar char="•"/>
              <a:defRPr/>
            </a:pPr>
            <a:r>
              <a:rPr lang="fr-BE" sz="1400" b="1" i="1" dirty="0" smtClean="0">
                <a:solidFill>
                  <a:schemeClr val="tx1"/>
                </a:solidFill>
                <a:latin typeface="Calibri"/>
                <a:cs typeface="Calibri"/>
              </a:rPr>
              <a:t>Patents</a:t>
            </a:r>
            <a:endParaRPr lang="fr-BE" sz="1400" b="1" i="1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171450" indent="-171450">
              <a:spcAft>
                <a:spcPts val="500"/>
              </a:spcAft>
              <a:buFont typeface="Arial"/>
              <a:buChar char="•"/>
              <a:defRPr/>
            </a:pPr>
            <a:r>
              <a:rPr lang="fr-BE" sz="1400" b="1" i="1" dirty="0">
                <a:solidFill>
                  <a:schemeClr val="tx1"/>
                </a:solidFill>
                <a:latin typeface="Calibri"/>
                <a:cs typeface="Calibri"/>
              </a:rPr>
              <a:t>New products, processes, </a:t>
            </a:r>
            <a:r>
              <a:rPr lang="fr-BE" sz="1400" b="1" i="1" dirty="0" smtClean="0">
                <a:solidFill>
                  <a:schemeClr val="tx1"/>
                </a:solidFill>
                <a:latin typeface="Calibri"/>
                <a:cs typeface="Calibri"/>
              </a:rPr>
              <a:t>services</a:t>
            </a:r>
            <a:endParaRPr lang="fr-BE" sz="1400" b="1" i="1" dirty="0">
              <a:solidFill>
                <a:schemeClr val="tx1"/>
              </a:solidFill>
              <a:latin typeface="Calibri"/>
              <a:cs typeface="Calibri"/>
            </a:endParaRPr>
          </a:p>
          <a:p>
            <a:pPr indent="-171450">
              <a:spcAft>
                <a:spcPts val="500"/>
              </a:spcAft>
              <a:buFont typeface="Arial"/>
              <a:buChar char="•"/>
              <a:defRPr/>
            </a:pPr>
            <a:r>
              <a:rPr lang="fr-BE" sz="1400" b="1" i="1" dirty="0">
                <a:solidFill>
                  <a:schemeClr val="tx1"/>
                </a:solidFill>
                <a:latin typeface="Calibri"/>
                <a:cs typeface="Calibri"/>
              </a:rPr>
              <a:t>Spin-</a:t>
            </a:r>
            <a:r>
              <a:rPr lang="fr-BE" sz="1400" b="1" i="1" dirty="0" err="1">
                <a:solidFill>
                  <a:schemeClr val="tx1"/>
                </a:solidFill>
                <a:latin typeface="Calibri"/>
                <a:cs typeface="Calibri"/>
              </a:rPr>
              <a:t>offs</a:t>
            </a:r>
            <a:endParaRPr lang="en-GB" sz="1400" b="1" i="1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1520" y="836712"/>
            <a:ext cx="2028073" cy="576064"/>
          </a:xfrm>
          <a:prstGeom prst="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BE" sz="1600" dirty="0">
                <a:latin typeface="Arial" pitchFamily="34" charset="0"/>
                <a:cs typeface="Arial" pitchFamily="34" charset="0"/>
              </a:rPr>
              <a:t>Key </a:t>
            </a:r>
            <a:r>
              <a:rPr lang="fr-BE" sz="1600" dirty="0" smtClean="0">
                <a:latin typeface="Arial" pitchFamily="34" charset="0"/>
                <a:cs typeface="Arial" pitchFamily="34" charset="0"/>
              </a:rPr>
              <a:t>Features of</a:t>
            </a:r>
          </a:p>
          <a:p>
            <a:pPr algn="ctr">
              <a:defRPr/>
            </a:pPr>
            <a:r>
              <a:rPr lang="fr-BE" sz="1600" dirty="0" smtClean="0">
                <a:latin typeface="Arial" pitchFamily="34" charset="0"/>
                <a:cs typeface="Arial" pitchFamily="34" charset="0"/>
              </a:rPr>
              <a:t>projects</a:t>
            </a:r>
            <a:endParaRPr lang="en-GB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900403" y="764704"/>
            <a:ext cx="2016224" cy="606119"/>
          </a:xfr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path path="circle">
              <a:fillToRect l="100000" b="100000"/>
            </a:path>
            <a:tileRect t="-100000" r="-100000"/>
          </a:gradFill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85000" lnSpcReduction="20000"/>
          </a:bodyPr>
          <a:lstStyle/>
          <a:p>
            <a:pPr marL="0" indent="0" algn="ctr">
              <a:buFontTx/>
              <a:buNone/>
              <a:defRPr/>
            </a:pPr>
            <a:r>
              <a:rPr lang="fr-BE" sz="1600" b="1" dirty="0">
                <a:latin typeface="Arial" pitchFamily="34" charset="0"/>
                <a:cs typeface="Arial" pitchFamily="34" charset="0"/>
              </a:rPr>
              <a:t>Societal </a:t>
            </a:r>
            <a:r>
              <a:rPr lang="fr-BE" sz="1600" b="1" dirty="0" smtClean="0">
                <a:latin typeface="Arial" pitchFamily="34" charset="0"/>
                <a:cs typeface="Arial" pitchFamily="34" charset="0"/>
              </a:rPr>
              <a:t>Impact </a:t>
            </a:r>
            <a:r>
              <a:rPr lang="fr-BE" sz="1600" b="1" dirty="0">
                <a:latin typeface="Arial" pitchFamily="34" charset="0"/>
                <a:cs typeface="Arial" pitchFamily="34" charset="0"/>
              </a:rPr>
              <a:t>and Contribution to Europe 2020</a:t>
            </a:r>
            <a:endParaRPr lang="en-GB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3203848" y="1726698"/>
            <a:ext cx="864096" cy="4366597"/>
          </a:xfrm>
          <a:prstGeom prst="ellipse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anchor="ctr"/>
          <a:lstStyle/>
          <a:p>
            <a:pPr algn="ctr">
              <a:defRPr/>
            </a:pPr>
            <a:r>
              <a:rPr lang="fr-BE" sz="2200" dirty="0"/>
              <a:t>Horizon 2020</a:t>
            </a:r>
            <a:endParaRPr lang="en-GB" sz="2200" dirty="0"/>
          </a:p>
        </p:txBody>
      </p:sp>
      <p:sp>
        <p:nvSpPr>
          <p:cNvPr id="8" name="Rounded Rectangle 7"/>
          <p:cNvSpPr/>
          <p:nvPr/>
        </p:nvSpPr>
        <p:spPr>
          <a:xfrm>
            <a:off x="250825" y="4653136"/>
            <a:ext cx="2028825" cy="439960"/>
          </a:xfrm>
          <a:prstGeom prst="roundRect">
            <a:avLst/>
          </a:prstGeom>
          <a:solidFill>
            <a:srgbClr val="BBE0E3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BE" sz="1400" b="1" dirty="0" smtClean="0">
                <a:solidFill>
                  <a:schemeClr val="tx1"/>
                </a:solidFill>
                <a:latin typeface="Calibri"/>
                <a:cs typeface="Arial" pitchFamily="34" charset="0"/>
              </a:rPr>
              <a:t>support  </a:t>
            </a:r>
            <a:r>
              <a:rPr lang="fr-BE" sz="1400" b="1" dirty="0">
                <a:solidFill>
                  <a:schemeClr val="tx1"/>
                </a:solidFill>
                <a:latin typeface="Calibri"/>
                <a:cs typeface="Arial" pitchFamily="34" charset="0"/>
              </a:rPr>
              <a:t>from idea to market</a:t>
            </a:r>
            <a:endParaRPr lang="en-GB" sz="1400" b="1" dirty="0">
              <a:solidFill>
                <a:schemeClr val="tx1"/>
              </a:solidFill>
              <a:latin typeface="Calibri"/>
              <a:cs typeface="Arial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50825" y="5157192"/>
            <a:ext cx="2028825" cy="657225"/>
          </a:xfrm>
          <a:prstGeom prst="roundRect">
            <a:avLst/>
          </a:prstGeom>
          <a:solidFill>
            <a:srgbClr val="BBE0E3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BE" sz="1400" b="1" dirty="0" smtClean="0">
                <a:solidFill>
                  <a:schemeClr val="tx1"/>
                </a:solidFill>
                <a:latin typeface="Calibri"/>
                <a:cs typeface="Arial" pitchFamily="34" charset="0"/>
              </a:rPr>
              <a:t>Easy access </a:t>
            </a:r>
            <a:r>
              <a:rPr lang="fr-BE" sz="1400" b="1" dirty="0">
                <a:solidFill>
                  <a:schemeClr val="tx1"/>
                </a:solidFill>
                <a:latin typeface="Calibri"/>
                <a:cs typeface="Arial" pitchFamily="34" charset="0"/>
              </a:rPr>
              <a:t>for all participants including SMEs</a:t>
            </a:r>
            <a:endParaRPr lang="en-GB" sz="1400" b="1" dirty="0">
              <a:solidFill>
                <a:schemeClr val="tx1"/>
              </a:solidFill>
              <a:latin typeface="Calibri"/>
              <a:cs typeface="Arial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50825" y="1700808"/>
            <a:ext cx="2033588" cy="354856"/>
          </a:xfrm>
          <a:prstGeom prst="roundRect">
            <a:avLst/>
          </a:prstGeom>
          <a:solidFill>
            <a:schemeClr val="accent1"/>
          </a:solidFill>
          <a:ln w="1905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400" b="1" dirty="0" smtClean="0">
                <a:solidFill>
                  <a:schemeClr val="tx1"/>
                </a:solidFill>
                <a:latin typeface="Calibri"/>
                <a:cs typeface="Arial" pitchFamily="34" charset="0"/>
              </a:rPr>
              <a:t>Excellence</a:t>
            </a:r>
            <a:endParaRPr lang="en-GB" sz="1400" b="1" dirty="0">
              <a:solidFill>
                <a:schemeClr val="tx1"/>
              </a:solidFill>
              <a:latin typeface="Calibri"/>
              <a:cs typeface="Arial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50825" y="2708920"/>
            <a:ext cx="2028825" cy="531366"/>
          </a:xfrm>
          <a:prstGeom prst="roundRect">
            <a:avLst/>
          </a:prstGeom>
          <a:solidFill>
            <a:srgbClr val="BBE0E3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BE" sz="1400" b="1" dirty="0" smtClean="0">
                <a:solidFill>
                  <a:schemeClr val="tx1"/>
                </a:solidFill>
                <a:latin typeface="Calibri"/>
                <a:cs typeface="Arial" pitchFamily="34" charset="0"/>
              </a:rPr>
              <a:t>collaborative </a:t>
            </a:r>
            <a:r>
              <a:rPr lang="fr-BE" sz="1400" b="1" dirty="0">
                <a:solidFill>
                  <a:schemeClr val="tx1"/>
                </a:solidFill>
                <a:latin typeface="Calibri"/>
                <a:cs typeface="Arial" pitchFamily="34" charset="0"/>
              </a:rPr>
              <a:t>projects with critical mass</a:t>
            </a:r>
            <a:endParaRPr lang="en-GB" sz="1400" b="1" dirty="0">
              <a:solidFill>
                <a:schemeClr val="tx1"/>
              </a:solidFill>
              <a:latin typeface="Calibri"/>
              <a:cs typeface="Arial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6660232" y="4077072"/>
            <a:ext cx="2304381" cy="2447553"/>
          </a:xfrm>
          <a:prstGeom prst="roundRect">
            <a:avLst/>
          </a:prstGeom>
          <a:solidFill>
            <a:schemeClr val="accent5">
              <a:lumMod val="90000"/>
            </a:schemeClr>
          </a:solidFill>
          <a:ln w="28575" cmpd="sng">
            <a:solidFill>
              <a:srgbClr val="33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fr-BE" sz="1200" b="1" cap="all" dirty="0">
                <a:solidFill>
                  <a:srgbClr val="800000"/>
                </a:solidFill>
                <a:latin typeface="Calibri"/>
                <a:cs typeface="Calibri"/>
              </a:rPr>
              <a:t>Inclusive &amp; sustainable growth</a:t>
            </a: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fr-BE" sz="1200" b="1" dirty="0">
                <a:solidFill>
                  <a:schemeClr val="tx1"/>
                </a:solidFill>
                <a:latin typeface="Calibri"/>
                <a:cs typeface="Calibri"/>
              </a:rPr>
              <a:t>Better health &amp; more well-being</a:t>
            </a: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fr-BE" sz="1200" b="1" dirty="0">
                <a:solidFill>
                  <a:schemeClr val="tx1"/>
                </a:solidFill>
                <a:latin typeface="Calibri"/>
                <a:cs typeface="Calibri"/>
              </a:rPr>
              <a:t>A more secure society</a:t>
            </a: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fr-BE" sz="1200" b="1" dirty="0">
                <a:solidFill>
                  <a:schemeClr val="tx1"/>
                </a:solidFill>
                <a:latin typeface="Calibri"/>
                <a:cs typeface="Calibri"/>
              </a:rPr>
              <a:t>Sustainable agriculture</a:t>
            </a: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fr-BE" sz="1200" b="1" dirty="0">
                <a:solidFill>
                  <a:schemeClr val="tx1"/>
                </a:solidFill>
                <a:latin typeface="Calibri"/>
                <a:cs typeface="Calibri"/>
              </a:rPr>
              <a:t>Clean &amp; efficient energy</a:t>
            </a: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fr-BE" sz="1200" b="1" dirty="0">
                <a:solidFill>
                  <a:schemeClr val="tx1"/>
                </a:solidFill>
                <a:latin typeface="Calibri"/>
                <a:cs typeface="Calibri"/>
              </a:rPr>
              <a:t>Smart, green, integrated transport</a:t>
            </a: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fr-BE" sz="1200" b="1" dirty="0">
                <a:solidFill>
                  <a:schemeClr val="tx1"/>
                </a:solidFill>
                <a:latin typeface="Calibri"/>
                <a:cs typeface="Calibri"/>
              </a:rPr>
              <a:t>Reduced greenhouse gas emissions</a:t>
            </a: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fr-BE" sz="1200" b="1" dirty="0">
                <a:solidFill>
                  <a:schemeClr val="tx1"/>
                </a:solidFill>
                <a:latin typeface="Calibri"/>
                <a:cs typeface="Calibri"/>
              </a:rPr>
              <a:t>Efficient use of natural resources</a:t>
            </a:r>
            <a:endParaRPr lang="en-GB" sz="1200" b="1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6660232" y="3068960"/>
            <a:ext cx="2304381" cy="880616"/>
          </a:xfrm>
          <a:prstGeom prst="roundRect">
            <a:avLst/>
          </a:prstGeom>
          <a:solidFill>
            <a:schemeClr val="accent5">
              <a:lumMod val="90000"/>
            </a:schemeClr>
          </a:solidFill>
          <a:ln w="28575" cmpd="sng">
            <a:solidFill>
              <a:srgbClr val="33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fr-BE" sz="1400" b="1" cap="all" dirty="0">
                <a:solidFill>
                  <a:srgbClr val="800000"/>
                </a:solidFill>
                <a:latin typeface="Calibri"/>
                <a:cs typeface="Calibri"/>
              </a:rPr>
              <a:t>Competitiveness</a:t>
            </a: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fr-BE" sz="1200" b="1" dirty="0">
                <a:solidFill>
                  <a:schemeClr val="tx1"/>
                </a:solidFill>
                <a:latin typeface="Calibri"/>
                <a:cs typeface="Calibri"/>
              </a:rPr>
              <a:t>Exports increase by 1,4% and imports decrease by 0,2% in the medium term</a:t>
            </a:r>
            <a:endParaRPr lang="en-GB" sz="1200" b="1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6660232" y="2420888"/>
            <a:ext cx="2304381" cy="469900"/>
          </a:xfrm>
          <a:prstGeom prst="roundRect">
            <a:avLst/>
          </a:prstGeom>
          <a:solidFill>
            <a:schemeClr val="accent5">
              <a:lumMod val="90000"/>
            </a:schemeClr>
          </a:solidFill>
          <a:ln w="28575" cmpd="sng">
            <a:solidFill>
              <a:srgbClr val="33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fr-BE" sz="1400" b="1" cap="all" dirty="0">
                <a:solidFill>
                  <a:srgbClr val="800000"/>
                </a:solidFill>
                <a:latin typeface="Calibri"/>
                <a:cs typeface="Calibri"/>
              </a:rPr>
              <a:t>More high-tech Jobs</a:t>
            </a: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fr-BE" sz="1200" b="1" dirty="0">
                <a:solidFill>
                  <a:schemeClr val="tx1"/>
                </a:solidFill>
                <a:latin typeface="Calibri"/>
                <a:cs typeface="Calibri"/>
              </a:rPr>
              <a:t>&gt;800,000 in the medium term</a:t>
            </a:r>
            <a:endParaRPr lang="en-GB" sz="1200" b="1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6660232" y="1557288"/>
            <a:ext cx="2304381" cy="720725"/>
          </a:xfrm>
          <a:prstGeom prst="roundRect">
            <a:avLst/>
          </a:prstGeom>
          <a:solidFill>
            <a:schemeClr val="accent5">
              <a:lumMod val="90000"/>
            </a:schemeClr>
          </a:solidFill>
          <a:ln w="28575" cmpd="sng">
            <a:solidFill>
              <a:srgbClr val="33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/>
            <a:r>
              <a:rPr lang="fr-BE" sz="1400" b="1" cap="all" dirty="0">
                <a:solidFill>
                  <a:srgbClr val="800000"/>
                </a:solidFill>
                <a:latin typeface="Calibri"/>
                <a:ea typeface="ＭＳ Ｐゴシック" charset="0"/>
                <a:cs typeface="Calibri"/>
              </a:rPr>
              <a:t>Economic growth</a:t>
            </a:r>
          </a:p>
          <a:p>
            <a:pPr marL="177800" indent="-177800">
              <a:buFont typeface="Arial" charset="0"/>
              <a:buChar char="•"/>
            </a:pPr>
            <a:r>
              <a:rPr lang="fr-BE" sz="1200" b="1" dirty="0" smtClean="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rPr>
              <a:t>€</a:t>
            </a:r>
            <a:r>
              <a:rPr lang="fr-BE" sz="1200" b="1" dirty="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rPr>
              <a:t>1 invested </a:t>
            </a:r>
            <a:r>
              <a:rPr lang="fr-BE" sz="1200" b="1" dirty="0" smtClean="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rPr>
              <a:t>produces </a:t>
            </a:r>
            <a:r>
              <a:rPr lang="fr-BE" sz="1200" b="1" dirty="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rPr>
              <a:t>€10 extra </a:t>
            </a:r>
            <a:r>
              <a:rPr lang="fr-BE" sz="1200" b="1" dirty="0" smtClean="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rPr>
              <a:t>  GDP </a:t>
            </a:r>
            <a:r>
              <a:rPr lang="fr-BE" sz="1200" b="1" dirty="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rPr>
              <a:t>per annum</a:t>
            </a:r>
            <a:endParaRPr lang="en-GB" sz="1200" b="1" dirty="0">
              <a:solidFill>
                <a:schemeClr val="tx1"/>
              </a:solidFill>
              <a:latin typeface="Calibri"/>
              <a:ea typeface="ＭＳ Ｐゴシック" charset="0"/>
              <a:cs typeface="Calibri"/>
            </a:endParaRPr>
          </a:p>
        </p:txBody>
      </p:sp>
      <p:cxnSp>
        <p:nvCxnSpPr>
          <p:cNvPr id="22" name="Straight Arrow Connector 21"/>
          <p:cNvCxnSpPr>
            <a:stCxn id="9" idx="3"/>
          </p:cNvCxnSpPr>
          <p:nvPr/>
        </p:nvCxnSpPr>
        <p:spPr>
          <a:xfrm flipV="1">
            <a:off x="2279650" y="3117255"/>
            <a:ext cx="923925" cy="2368550"/>
          </a:xfrm>
          <a:prstGeom prst="straightConnector1">
            <a:avLst/>
          </a:prstGeom>
          <a:ln w="19050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0" idx="3"/>
          </p:cNvCxnSpPr>
          <p:nvPr/>
        </p:nvCxnSpPr>
        <p:spPr>
          <a:xfrm>
            <a:off x="2284413" y="1878236"/>
            <a:ext cx="919162" cy="1954584"/>
          </a:xfrm>
          <a:prstGeom prst="straightConnector1">
            <a:avLst/>
          </a:prstGeom>
          <a:ln w="19050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39" idx="3"/>
          </p:cNvCxnSpPr>
          <p:nvPr/>
        </p:nvCxnSpPr>
        <p:spPr>
          <a:xfrm flipV="1">
            <a:off x="2284413" y="3438972"/>
            <a:ext cx="919162" cy="114548"/>
          </a:xfrm>
          <a:prstGeom prst="straightConnector1">
            <a:avLst/>
          </a:prstGeom>
          <a:ln w="19050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11" idx="3"/>
          </p:cNvCxnSpPr>
          <p:nvPr/>
        </p:nvCxnSpPr>
        <p:spPr>
          <a:xfrm>
            <a:off x="2279650" y="2974603"/>
            <a:ext cx="923925" cy="602680"/>
          </a:xfrm>
          <a:prstGeom prst="straightConnector1">
            <a:avLst/>
          </a:prstGeom>
          <a:ln w="19050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>
            <a:stCxn id="35" idx="3"/>
          </p:cNvCxnSpPr>
          <p:nvPr/>
        </p:nvCxnSpPr>
        <p:spPr>
          <a:xfrm>
            <a:off x="2284413" y="2367732"/>
            <a:ext cx="919162" cy="1326257"/>
          </a:xfrm>
          <a:prstGeom prst="straightConnector1">
            <a:avLst/>
          </a:prstGeom>
          <a:ln w="19050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>
            <a:stCxn id="8" idx="3"/>
          </p:cNvCxnSpPr>
          <p:nvPr/>
        </p:nvCxnSpPr>
        <p:spPr>
          <a:xfrm flipV="1">
            <a:off x="2279650" y="3341862"/>
            <a:ext cx="923925" cy="1531254"/>
          </a:xfrm>
          <a:prstGeom prst="straightConnector1">
            <a:avLst/>
          </a:prstGeom>
          <a:ln w="19050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ounded Rectangle 34"/>
          <p:cNvSpPr/>
          <p:nvPr/>
        </p:nvSpPr>
        <p:spPr>
          <a:xfrm>
            <a:off x="250825" y="2098551"/>
            <a:ext cx="2033588" cy="538361"/>
          </a:xfrm>
          <a:prstGeom prst="roundRect">
            <a:avLst/>
          </a:prstGeom>
          <a:solidFill>
            <a:srgbClr val="BBE0E3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BE" sz="1400" b="1" dirty="0" smtClean="0">
                <a:solidFill>
                  <a:schemeClr val="tx1"/>
                </a:solidFill>
                <a:latin typeface="Calibri"/>
                <a:cs typeface="Arial" pitchFamily="34" charset="0"/>
              </a:rPr>
              <a:t>pan</a:t>
            </a:r>
            <a:r>
              <a:rPr lang="fr-BE" sz="1400" b="1" dirty="0">
                <a:solidFill>
                  <a:schemeClr val="tx1"/>
                </a:solidFill>
                <a:latin typeface="Calibri"/>
                <a:cs typeface="Arial" pitchFamily="34" charset="0"/>
              </a:rPr>
              <a:t>-European competition</a:t>
            </a:r>
            <a:endParaRPr lang="en-GB" sz="1400" b="1" dirty="0">
              <a:solidFill>
                <a:schemeClr val="tx1"/>
              </a:solidFill>
              <a:latin typeface="Calibri"/>
              <a:cs typeface="Arial" pitchFamily="34" charset="0"/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250825" y="3284984"/>
            <a:ext cx="2033588" cy="537071"/>
          </a:xfrm>
          <a:prstGeom prst="roundRect">
            <a:avLst/>
          </a:prstGeom>
          <a:solidFill>
            <a:srgbClr val="BBE0E3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BE" sz="1400" b="1" dirty="0" smtClean="0">
                <a:solidFill>
                  <a:schemeClr val="tx1"/>
                </a:solidFill>
                <a:latin typeface="Calibri"/>
                <a:cs typeface="Arial" pitchFamily="34" charset="0"/>
              </a:rPr>
              <a:t>not </a:t>
            </a:r>
            <a:r>
              <a:rPr lang="fr-BE" sz="1400" b="1" dirty="0">
                <a:solidFill>
                  <a:schemeClr val="tx1"/>
                </a:solidFill>
                <a:latin typeface="Calibri"/>
                <a:cs typeface="Arial" pitchFamily="34" charset="0"/>
              </a:rPr>
              <a:t>achievable without EU support </a:t>
            </a:r>
            <a:endParaRPr lang="en-GB" sz="1400" b="1" dirty="0">
              <a:solidFill>
                <a:schemeClr val="tx1"/>
              </a:solidFill>
              <a:latin typeface="Calibri"/>
              <a:cs typeface="Arial" pitchFamily="34" charset="0"/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250825" y="3933056"/>
            <a:ext cx="2028825" cy="652462"/>
          </a:xfrm>
          <a:prstGeom prst="roundRect">
            <a:avLst/>
          </a:prstGeom>
          <a:solidFill>
            <a:srgbClr val="BBE0E3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BE" sz="1400" b="1" dirty="0" smtClean="0">
                <a:solidFill>
                  <a:schemeClr val="tx1"/>
                </a:solidFill>
                <a:latin typeface="Calibri"/>
                <a:cs typeface="Arial" pitchFamily="34" charset="0"/>
              </a:rPr>
              <a:t>leveraging </a:t>
            </a:r>
            <a:r>
              <a:rPr lang="fr-BE" sz="1400" b="1" dirty="0">
                <a:solidFill>
                  <a:schemeClr val="tx1"/>
                </a:solidFill>
                <a:latin typeface="Calibri"/>
                <a:cs typeface="Arial" pitchFamily="34" charset="0"/>
              </a:rPr>
              <a:t>additional private </a:t>
            </a:r>
            <a:r>
              <a:rPr lang="fr-BE" sz="1400" b="1" dirty="0" smtClean="0">
                <a:solidFill>
                  <a:schemeClr val="tx1"/>
                </a:solidFill>
                <a:latin typeface="Calibri"/>
                <a:cs typeface="Arial" pitchFamily="34" charset="0"/>
              </a:rPr>
              <a:t>&amp; </a:t>
            </a:r>
            <a:r>
              <a:rPr lang="fr-BE" sz="1400" b="1" dirty="0">
                <a:solidFill>
                  <a:schemeClr val="tx1"/>
                </a:solidFill>
                <a:latin typeface="Calibri"/>
                <a:cs typeface="Arial" pitchFamily="34" charset="0"/>
              </a:rPr>
              <a:t>public resources</a:t>
            </a:r>
            <a:endParaRPr lang="en-GB" sz="1400" b="1" dirty="0">
              <a:solidFill>
                <a:schemeClr val="tx1"/>
              </a:solidFill>
              <a:latin typeface="Calibri"/>
              <a:cs typeface="Arial" pitchFamily="34" charset="0"/>
            </a:endParaRPr>
          </a:p>
        </p:txBody>
      </p:sp>
      <p:cxnSp>
        <p:nvCxnSpPr>
          <p:cNvPr id="60" name="Straight Arrow Connector 59"/>
          <p:cNvCxnSpPr>
            <a:stCxn id="40" idx="3"/>
          </p:cNvCxnSpPr>
          <p:nvPr/>
        </p:nvCxnSpPr>
        <p:spPr>
          <a:xfrm flipV="1">
            <a:off x="2279650" y="3329806"/>
            <a:ext cx="923925" cy="930275"/>
          </a:xfrm>
          <a:prstGeom prst="straightConnector1">
            <a:avLst/>
          </a:prstGeom>
          <a:ln w="19050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2093657" y="188640"/>
            <a:ext cx="50706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800" b="1" i="1" dirty="0" smtClean="0">
                <a:solidFill>
                  <a:srgbClr val="008000"/>
                </a:solidFill>
                <a:latin typeface="Calibri"/>
                <a:cs typeface="Calibri"/>
              </a:rPr>
              <a:t>Impact </a:t>
            </a:r>
            <a:r>
              <a:rPr lang="fr-BE" sz="2800" b="1" i="1" dirty="0">
                <a:solidFill>
                  <a:srgbClr val="008000"/>
                </a:solidFill>
                <a:latin typeface="Calibri"/>
                <a:cs typeface="Calibri"/>
              </a:rPr>
              <a:t>of Horizon 2020 for R&amp;</a:t>
            </a:r>
            <a:r>
              <a:rPr lang="fr-BE" sz="2800" b="1" i="1" dirty="0" smtClean="0">
                <a:solidFill>
                  <a:srgbClr val="008000"/>
                </a:solidFill>
                <a:latin typeface="Calibri"/>
                <a:cs typeface="Calibri"/>
              </a:rPr>
              <a:t>I</a:t>
            </a:r>
            <a:endParaRPr lang="en-GB" sz="2800" b="1" i="1" dirty="0">
              <a:solidFill>
                <a:srgbClr val="008000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008773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/>
          <p:cNvSpPr>
            <a:spLocks noGrp="1" noChangeArrowheads="1"/>
          </p:cNvSpPr>
          <p:nvPr>
            <p:ph type="title"/>
          </p:nvPr>
        </p:nvSpPr>
        <p:spPr>
          <a:xfrm>
            <a:off x="395536" y="548681"/>
            <a:ext cx="8229600" cy="576064"/>
          </a:xfrm>
          <a:noFill/>
        </p:spPr>
        <p:txBody>
          <a:bodyPr/>
          <a:lstStyle/>
          <a:p>
            <a:pPr indent="0" eaLnBrk="1" hangingPunct="1"/>
            <a:r>
              <a:rPr lang="en-GB" sz="2800" dirty="0">
                <a:cs typeface="Calibri"/>
              </a:rPr>
              <a:t>Simplification</a:t>
            </a:r>
          </a:p>
        </p:txBody>
      </p:sp>
      <p:sp>
        <p:nvSpPr>
          <p:cNvPr id="1536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95536" y="1412776"/>
            <a:ext cx="8229600" cy="3960813"/>
          </a:xfrm>
          <a:noFill/>
        </p:spPr>
        <p:txBody>
          <a:bodyPr/>
          <a:lstStyle/>
          <a:p>
            <a:pPr lvl="1" eaLnBrk="1" hangingPunct="1">
              <a:spcBef>
                <a:spcPct val="60000"/>
              </a:spcBef>
              <a:buFont typeface="Arial"/>
              <a:buChar char="•"/>
            </a:pPr>
            <a:r>
              <a:rPr lang="en-GB" sz="1800" b="1" i="1" dirty="0">
                <a:solidFill>
                  <a:srgbClr val="0000FF"/>
                </a:solidFill>
                <a:latin typeface="Calibri"/>
                <a:cs typeface="Calibri"/>
              </a:rPr>
              <a:t>Single set of simpler and more coherent participation rules</a:t>
            </a:r>
          </a:p>
          <a:p>
            <a:pPr lvl="1" eaLnBrk="1" hangingPunct="1">
              <a:spcBef>
                <a:spcPct val="60000"/>
              </a:spcBef>
              <a:buFont typeface="Arial"/>
              <a:buChar char="•"/>
            </a:pPr>
            <a:r>
              <a:rPr lang="en-GB" sz="1800" b="1" i="1" dirty="0">
                <a:solidFill>
                  <a:srgbClr val="0000FF"/>
                </a:solidFill>
                <a:latin typeface="Calibri"/>
                <a:cs typeface="Calibri"/>
              </a:rPr>
              <a:t>New balance between trust and control</a:t>
            </a:r>
          </a:p>
          <a:p>
            <a:pPr lvl="1" eaLnBrk="1" hangingPunct="1">
              <a:spcBef>
                <a:spcPct val="60000"/>
              </a:spcBef>
              <a:buFont typeface="Arial"/>
              <a:buChar char="•"/>
            </a:pPr>
            <a:r>
              <a:rPr lang="en-GB" sz="1800" b="1" i="1" dirty="0">
                <a:solidFill>
                  <a:srgbClr val="0000FF"/>
                </a:solidFill>
                <a:latin typeface="Calibri"/>
                <a:cs typeface="Calibri"/>
              </a:rPr>
              <a:t>Moving from several funding rates for different beneficiaries and activities to just two</a:t>
            </a:r>
          </a:p>
          <a:p>
            <a:pPr lvl="1" eaLnBrk="1" hangingPunct="1">
              <a:spcBef>
                <a:spcPct val="60000"/>
              </a:spcBef>
              <a:buFont typeface="Arial"/>
              <a:buChar char="•"/>
            </a:pPr>
            <a:r>
              <a:rPr lang="en-GB" sz="1800" b="1" i="1" dirty="0">
                <a:solidFill>
                  <a:srgbClr val="0000FF"/>
                </a:solidFill>
                <a:latin typeface="Calibri"/>
                <a:cs typeface="Calibri"/>
              </a:rPr>
              <a:t>Replacing the four methods to calculate overhead or «indirect costs» with a single flat rate</a:t>
            </a:r>
          </a:p>
          <a:p>
            <a:pPr lvl="1" eaLnBrk="1" hangingPunct="1">
              <a:spcBef>
                <a:spcPct val="60000"/>
              </a:spcBef>
              <a:buFont typeface="Arial"/>
              <a:buChar char="•"/>
            </a:pPr>
            <a:r>
              <a:rPr lang="en-GB" sz="1800" b="1" i="1" dirty="0">
                <a:solidFill>
                  <a:srgbClr val="0000FF"/>
                </a:solidFill>
                <a:latin typeface="Calibri"/>
                <a:cs typeface="Calibri"/>
              </a:rPr>
              <a:t>Major simplification under the forthcoming financial regulation</a:t>
            </a:r>
          </a:p>
          <a:p>
            <a:pPr lvl="1" eaLnBrk="1" hangingPunct="1">
              <a:spcBef>
                <a:spcPct val="60000"/>
              </a:spcBef>
              <a:buFont typeface="Arial"/>
              <a:buChar char="•"/>
            </a:pPr>
            <a:r>
              <a:rPr lang="en-GB" sz="1800" b="1" i="1" dirty="0">
                <a:solidFill>
                  <a:srgbClr val="0000FF"/>
                </a:solidFill>
                <a:latin typeface="Calibri"/>
                <a:cs typeface="Calibri"/>
              </a:rPr>
              <a:t>Successful applicants to get working more quickly: reduction of average time to grant by 100 days (current average of around 350 days under FP7)</a:t>
            </a:r>
            <a:endParaRPr lang="en-GB" sz="1000" b="1" i="1" dirty="0">
              <a:solidFill>
                <a:srgbClr val="0000FF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006200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 bwMode="auto">
          <a:xfrm>
            <a:off x="251520" y="1016736"/>
            <a:ext cx="2880296" cy="475252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ＭＳ Ｐゴシック" pitchFamily="-112" charset="-128"/>
                <a:cs typeface="Calibri"/>
              </a:rPr>
              <a:t>I</a:t>
            </a:r>
          </a:p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dirty="0" smtClean="0">
                <a:solidFill>
                  <a:srgbClr val="FF0000"/>
                </a:solidFill>
                <a:latin typeface="Calibri"/>
                <a:ea typeface="ＭＳ Ｐゴシック" pitchFamily="-112" charset="-128"/>
                <a:cs typeface="Calibri"/>
              </a:rPr>
              <a:t>Excellent Science</a:t>
            </a:r>
          </a:p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/>
              <a:ea typeface="ＭＳ Ｐゴシック" pitchFamily="-112" charset="-128"/>
              <a:cs typeface="Calibri"/>
            </a:endParaRPr>
          </a:p>
          <a:p>
            <a:pPr marL="177800" marR="0" indent="-1778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lang="en-US" sz="1600" b="1" dirty="0" smtClean="0">
                <a:solidFill>
                  <a:srgbClr val="0000FF"/>
                </a:solidFill>
                <a:latin typeface="Calibri"/>
                <a:ea typeface="ＭＳ Ｐゴシック" pitchFamily="-112" charset="-128"/>
                <a:cs typeface="Calibri"/>
              </a:rPr>
              <a:t>European Research Council (ERC)</a:t>
            </a:r>
          </a:p>
          <a:p>
            <a:pPr marL="177800" marR="0" indent="-1778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endParaRPr lang="en-US" sz="1600" b="1" dirty="0" smtClean="0">
              <a:latin typeface="Calibri"/>
              <a:ea typeface="ＭＳ Ｐゴシック" pitchFamily="-112" charset="-128"/>
              <a:cs typeface="Calibri"/>
            </a:endParaRPr>
          </a:p>
          <a:p>
            <a:pPr marL="177800" marR="0" indent="-1778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/>
                <a:ea typeface="ＭＳ Ｐゴシック" pitchFamily="-112" charset="-128"/>
                <a:cs typeface="Calibri"/>
              </a:rPr>
              <a:t>2. Future</a:t>
            </a:r>
            <a:r>
              <a:rPr kumimoji="0" lang="en-US" sz="1600" b="1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/>
                <a:ea typeface="ＭＳ Ｐゴシック" pitchFamily="-112" charset="-128"/>
                <a:cs typeface="Calibri"/>
              </a:rPr>
              <a:t> and Emerging Technologies (FET)</a:t>
            </a:r>
          </a:p>
          <a:p>
            <a:pPr marL="177800" marR="0" indent="-1778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dirty="0" smtClean="0">
              <a:ln>
                <a:noFill/>
              </a:ln>
              <a:solidFill>
                <a:srgbClr val="0000FF"/>
              </a:solidFill>
              <a:effectLst/>
              <a:latin typeface="Calibri"/>
              <a:ea typeface="ＭＳ Ｐゴシック" pitchFamily="-112" charset="-128"/>
              <a:cs typeface="Calibri"/>
            </a:endParaRPr>
          </a:p>
          <a:p>
            <a:pPr marL="177800" marR="0" indent="-1778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1" baseline="0" dirty="0" smtClean="0">
                <a:solidFill>
                  <a:srgbClr val="0000FF"/>
                </a:solidFill>
                <a:latin typeface="Calibri"/>
                <a:ea typeface="ＭＳ Ｐゴシック" pitchFamily="-112" charset="-128"/>
                <a:cs typeface="Calibri"/>
              </a:rPr>
              <a:t>3.</a:t>
            </a:r>
            <a:r>
              <a:rPr lang="en-US" sz="1600" b="1" dirty="0" smtClean="0">
                <a:solidFill>
                  <a:srgbClr val="0000FF"/>
                </a:solidFill>
                <a:latin typeface="Calibri"/>
                <a:ea typeface="ＭＳ Ｐゴシック" pitchFamily="-112" charset="-128"/>
                <a:cs typeface="Calibri"/>
              </a:rPr>
              <a:t> Marie </a:t>
            </a:r>
            <a:r>
              <a:rPr lang="en-US" sz="1600" b="1" dirty="0" err="1" smtClean="0">
                <a:solidFill>
                  <a:srgbClr val="0000FF"/>
                </a:solidFill>
                <a:latin typeface="Calibri"/>
                <a:ea typeface="ＭＳ Ｐゴシック" pitchFamily="-112" charset="-128"/>
                <a:cs typeface="Calibri"/>
              </a:rPr>
              <a:t>Sklodowska</a:t>
            </a:r>
            <a:r>
              <a:rPr lang="en-US" sz="1600" b="1" dirty="0" smtClean="0">
                <a:solidFill>
                  <a:srgbClr val="0000FF"/>
                </a:solidFill>
                <a:latin typeface="Calibri"/>
                <a:ea typeface="ＭＳ Ｐゴシック" pitchFamily="-112" charset="-128"/>
                <a:cs typeface="Calibri"/>
              </a:rPr>
              <a:t>-Curie (MSCA)-actions</a:t>
            </a:r>
          </a:p>
          <a:p>
            <a:pPr marL="177800" marR="0" indent="-1778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b="1" dirty="0" smtClean="0">
              <a:solidFill>
                <a:srgbClr val="0000FF"/>
              </a:solidFill>
              <a:latin typeface="Calibri"/>
              <a:ea typeface="ＭＳ Ｐゴシック" pitchFamily="-112" charset="-128"/>
              <a:cs typeface="Calibri"/>
            </a:endParaRPr>
          </a:p>
          <a:p>
            <a:pPr marL="177800" marR="0" indent="-1778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/>
                <a:ea typeface="ＭＳ Ｐゴシック" pitchFamily="-112" charset="-128"/>
                <a:cs typeface="Calibri"/>
              </a:rPr>
              <a:t>4.</a:t>
            </a:r>
            <a:r>
              <a:rPr kumimoji="0" lang="en-US" sz="1600" b="1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/>
                <a:ea typeface="ＭＳ Ｐゴシック" pitchFamily="-112" charset="-128"/>
                <a:cs typeface="Calibri"/>
              </a:rPr>
              <a:t> </a:t>
            </a:r>
            <a:r>
              <a:rPr kumimoji="0" lang="en-US" sz="1600" b="1" i="0" u="none" strike="noStrike" cap="none" normalizeH="0" smtClean="0">
                <a:ln>
                  <a:noFill/>
                </a:ln>
                <a:solidFill>
                  <a:srgbClr val="0000FF"/>
                </a:solidFill>
                <a:effectLst/>
                <a:latin typeface="Calibri"/>
                <a:ea typeface="ＭＳ Ｐゴシック" pitchFamily="-112" charset="-128"/>
                <a:cs typeface="Calibri"/>
              </a:rPr>
              <a:t>Research </a:t>
            </a:r>
            <a:r>
              <a:rPr kumimoji="0" lang="en-US" sz="1600" b="1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/>
                <a:ea typeface="ＭＳ Ｐゴシック" pitchFamily="-112" charset="-128"/>
                <a:cs typeface="Calibri"/>
              </a:rPr>
              <a:t>infrastructures</a:t>
            </a:r>
            <a:endParaRPr kumimoji="0" lang="en-US" sz="1600" b="1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Calibri"/>
              <a:ea typeface="ＭＳ Ｐゴシック" pitchFamily="-112" charset="-128"/>
              <a:cs typeface="Calibri"/>
            </a:endParaRPr>
          </a:p>
        </p:txBody>
      </p:sp>
      <p:sp>
        <p:nvSpPr>
          <p:cNvPr id="3" name="Rounded Rectangle 2"/>
          <p:cNvSpPr/>
          <p:nvPr/>
        </p:nvSpPr>
        <p:spPr bwMode="auto">
          <a:xfrm>
            <a:off x="3203848" y="1016732"/>
            <a:ext cx="2880296" cy="4752528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Calibri"/>
                <a:ea typeface="ＭＳ Ｐゴシック" pitchFamily="-112" charset="-128"/>
                <a:cs typeface="Calibri"/>
              </a:rPr>
              <a:t>II</a:t>
            </a:r>
            <a:endParaRPr lang="en-US" sz="2000" b="1" dirty="0">
              <a:solidFill>
                <a:srgbClr val="FF0000"/>
              </a:solidFill>
              <a:latin typeface="Calibri"/>
              <a:ea typeface="ＭＳ Ｐゴシック" pitchFamily="-112" charset="-128"/>
              <a:cs typeface="Calibri"/>
            </a:endParaRPr>
          </a:p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Calibri"/>
                <a:ea typeface="ＭＳ Ｐゴシック" pitchFamily="-112" charset="-128"/>
                <a:cs typeface="Calibri"/>
              </a:rPr>
              <a:t>Industrial Leadership</a:t>
            </a:r>
            <a:endParaRPr lang="en-US" sz="2000" b="1" dirty="0">
              <a:solidFill>
                <a:srgbClr val="FF0000"/>
              </a:solidFill>
              <a:latin typeface="Calibri"/>
              <a:ea typeface="ＭＳ Ｐゴシック" pitchFamily="-112" charset="-128"/>
              <a:cs typeface="Calibri"/>
            </a:endParaRPr>
          </a:p>
          <a:p>
            <a:endParaRPr lang="en-US" sz="2000" b="1" dirty="0">
              <a:latin typeface="Calibri"/>
              <a:ea typeface="ＭＳ Ｐゴシック" pitchFamily="-112" charset="-128"/>
              <a:cs typeface="Calibri"/>
            </a:endParaRPr>
          </a:p>
          <a:p>
            <a:pPr marL="177800" lvl="1" indent="-177800">
              <a:buFontTx/>
              <a:buAutoNum type="arabicPeriod"/>
            </a:pPr>
            <a:r>
              <a:rPr lang="en-US" sz="1600" b="1" dirty="0" smtClean="0">
                <a:solidFill>
                  <a:srgbClr val="0000FF"/>
                </a:solidFill>
                <a:latin typeface="Calibri"/>
                <a:ea typeface="ＭＳ Ｐゴシック" pitchFamily="-112" charset="-128"/>
                <a:cs typeface="Calibri"/>
              </a:rPr>
              <a:t>Leadership in enabling and industrial technologies</a:t>
            </a:r>
          </a:p>
          <a:p>
            <a:pPr marL="266700" lvl="2">
              <a:buFontTx/>
              <a:buAutoNum type="arabicPeriod"/>
            </a:pPr>
            <a:r>
              <a:rPr lang="en-US" sz="1600" b="1" dirty="0">
                <a:latin typeface="Calibri"/>
                <a:ea typeface="ＭＳ Ｐゴシック" pitchFamily="-112" charset="-128"/>
                <a:cs typeface="Calibri"/>
              </a:rPr>
              <a:t>1 ICT</a:t>
            </a:r>
          </a:p>
          <a:p>
            <a:pPr marL="266700" lvl="2"/>
            <a:r>
              <a:rPr lang="en-US" sz="1600" b="1" dirty="0">
                <a:latin typeface="Calibri"/>
                <a:ea typeface="ＭＳ Ｐゴシック" pitchFamily="-112" charset="-128"/>
                <a:cs typeface="Calibri"/>
              </a:rPr>
              <a:t>1.2 Nanotechnologies</a:t>
            </a:r>
          </a:p>
          <a:p>
            <a:pPr marL="266700" lvl="2"/>
            <a:r>
              <a:rPr lang="en-US" sz="1600" b="1" dirty="0">
                <a:latin typeface="Calibri"/>
                <a:ea typeface="ＭＳ Ｐゴシック" pitchFamily="-112" charset="-128"/>
                <a:cs typeface="Calibri"/>
              </a:rPr>
              <a:t>1.3 Advanced materials</a:t>
            </a:r>
          </a:p>
          <a:p>
            <a:pPr marL="266700" lvl="2"/>
            <a:r>
              <a:rPr lang="en-US" sz="1600" b="1" dirty="0">
                <a:latin typeface="Calibri"/>
                <a:ea typeface="ＭＳ Ｐゴシック" pitchFamily="-112" charset="-128"/>
                <a:cs typeface="Calibri"/>
              </a:rPr>
              <a:t>1.4 Biotechnology</a:t>
            </a:r>
          </a:p>
          <a:p>
            <a:pPr marL="622300" lvl="2" indent="-355600"/>
            <a:r>
              <a:rPr lang="en-US" sz="1600" b="1" dirty="0">
                <a:latin typeface="Calibri"/>
                <a:ea typeface="ＭＳ Ｐゴシック" pitchFamily="-112" charset="-128"/>
                <a:cs typeface="Calibri"/>
              </a:rPr>
              <a:t>1.5 M</a:t>
            </a:r>
            <a:r>
              <a:rPr lang="en-US" sz="1600" b="1" dirty="0" smtClean="0">
                <a:latin typeface="Calibri"/>
                <a:ea typeface="ＭＳ Ｐゴシック" pitchFamily="-112" charset="-128"/>
                <a:cs typeface="Calibri"/>
              </a:rPr>
              <a:t>anufacturing and processes</a:t>
            </a:r>
          </a:p>
          <a:p>
            <a:pPr marL="266700" lvl="2"/>
            <a:r>
              <a:rPr lang="en-US" sz="1600" b="1" dirty="0" smtClean="0">
                <a:latin typeface="Calibri"/>
                <a:ea typeface="ＭＳ Ｐゴシック" pitchFamily="-112" charset="-128"/>
                <a:cs typeface="Calibri"/>
              </a:rPr>
              <a:t>1.6 Space</a:t>
            </a:r>
            <a:endParaRPr lang="en-US" sz="1600" b="1" dirty="0">
              <a:latin typeface="Calibri"/>
              <a:ea typeface="ＭＳ Ｐゴシック" pitchFamily="-112" charset="-128"/>
              <a:cs typeface="Calibri"/>
            </a:endParaRPr>
          </a:p>
          <a:p>
            <a:pPr marL="0" lvl="2" indent="-177800">
              <a:buFontTx/>
              <a:buAutoNum type="arabicPeriod"/>
            </a:pPr>
            <a:endParaRPr lang="en-US" sz="1600" b="1" dirty="0" smtClean="0">
              <a:solidFill>
                <a:srgbClr val="0000FF"/>
              </a:solidFill>
              <a:latin typeface="Calibri"/>
              <a:ea typeface="ＭＳ Ｐゴシック" pitchFamily="-112" charset="-128"/>
              <a:cs typeface="Calibri"/>
            </a:endParaRPr>
          </a:p>
          <a:p>
            <a:pPr marL="0" lvl="1" indent="-177800">
              <a:buFontTx/>
              <a:buAutoNum type="arabicPeriod"/>
            </a:pPr>
            <a:r>
              <a:rPr lang="en-US" sz="1600" b="1" dirty="0" smtClean="0">
                <a:solidFill>
                  <a:srgbClr val="0000FF"/>
                </a:solidFill>
                <a:latin typeface="Calibri"/>
                <a:ea typeface="ＭＳ Ｐゴシック" pitchFamily="-112" charset="-128"/>
                <a:cs typeface="Calibri"/>
              </a:rPr>
              <a:t>Access to risk finance</a:t>
            </a:r>
          </a:p>
          <a:p>
            <a:pPr marL="0" lvl="1" indent="-177800">
              <a:buFontTx/>
              <a:buAutoNum type="arabicPeriod"/>
            </a:pPr>
            <a:endParaRPr lang="en-US" sz="1600" b="1" dirty="0">
              <a:solidFill>
                <a:srgbClr val="0000FF"/>
              </a:solidFill>
              <a:latin typeface="Calibri"/>
              <a:ea typeface="ＭＳ Ｐゴシック" pitchFamily="-112" charset="-128"/>
              <a:cs typeface="Calibri"/>
            </a:endParaRPr>
          </a:p>
          <a:p>
            <a:pPr marL="0" lvl="1" indent="-177800">
              <a:buFontTx/>
              <a:buAutoNum type="arabicPeriod"/>
            </a:pPr>
            <a:r>
              <a:rPr lang="en-US" sz="1600" b="1" dirty="0" smtClean="0">
                <a:solidFill>
                  <a:srgbClr val="0000FF"/>
                </a:solidFill>
                <a:latin typeface="Calibri"/>
                <a:ea typeface="ＭＳ Ｐゴシック" pitchFamily="-112" charset="-128"/>
                <a:cs typeface="Calibri"/>
              </a:rPr>
              <a:t>Innovation in SMEs</a:t>
            </a:r>
          </a:p>
          <a:p>
            <a:pPr marL="0" lvl="2"/>
            <a:endParaRPr lang="en-US" sz="1600" b="1" dirty="0" smtClean="0">
              <a:latin typeface="Calibri"/>
              <a:ea typeface="ＭＳ Ｐゴシック" pitchFamily="-112" charset="-128"/>
              <a:cs typeface="Calibri"/>
            </a:endParaRPr>
          </a:p>
          <a:p>
            <a:pPr marL="0" lvl="2"/>
            <a:endParaRPr lang="en-US" sz="1600" b="1" dirty="0" smtClean="0">
              <a:latin typeface="Calibri"/>
              <a:ea typeface="ＭＳ Ｐゴシック" pitchFamily="-112" charset="-128"/>
              <a:cs typeface="Calibri"/>
            </a:endParaRPr>
          </a:p>
          <a:p>
            <a:pPr marL="0" lvl="1" indent="-177800">
              <a:buFontTx/>
              <a:buAutoNum type="arabicPeriod"/>
            </a:pPr>
            <a:endParaRPr lang="en-US" sz="1600" b="1" dirty="0" smtClean="0">
              <a:latin typeface="Calibri"/>
              <a:ea typeface="ＭＳ Ｐゴシック" pitchFamily="-112" charset="-128"/>
              <a:cs typeface="Calibri"/>
            </a:endParaRPr>
          </a:p>
        </p:txBody>
      </p:sp>
      <p:sp>
        <p:nvSpPr>
          <p:cNvPr id="4" name="Rounded Rectangle 3"/>
          <p:cNvSpPr/>
          <p:nvPr/>
        </p:nvSpPr>
        <p:spPr bwMode="auto">
          <a:xfrm>
            <a:off x="6156176" y="980728"/>
            <a:ext cx="2880296" cy="4824536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5720" rIns="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Calibri"/>
                <a:ea typeface="ＭＳ Ｐゴシック" pitchFamily="-112" charset="-128"/>
                <a:cs typeface="Calibri"/>
              </a:rPr>
              <a:t>III</a:t>
            </a:r>
            <a:endParaRPr lang="en-US" sz="2000" b="1" dirty="0">
              <a:solidFill>
                <a:srgbClr val="FF0000"/>
              </a:solidFill>
              <a:latin typeface="Calibri"/>
              <a:ea typeface="ＭＳ Ｐゴシック" pitchFamily="-112" charset="-128"/>
              <a:cs typeface="Calibri"/>
            </a:endParaRPr>
          </a:p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Calibri"/>
                <a:ea typeface="ＭＳ Ｐゴシック" pitchFamily="-112" charset="-128"/>
                <a:cs typeface="Calibri"/>
              </a:rPr>
              <a:t>Societal Challenges</a:t>
            </a:r>
            <a:endParaRPr lang="en-US" sz="2000" b="1" dirty="0">
              <a:solidFill>
                <a:srgbClr val="FF0000"/>
              </a:solidFill>
              <a:latin typeface="Calibri"/>
              <a:ea typeface="ＭＳ Ｐゴシック" pitchFamily="-112" charset="-128"/>
              <a:cs typeface="Calibri"/>
            </a:endParaRPr>
          </a:p>
          <a:p>
            <a:endParaRPr lang="en-US" sz="2000" b="1" dirty="0">
              <a:latin typeface="Calibri"/>
              <a:ea typeface="ＭＳ Ｐゴシック" pitchFamily="-112" charset="-128"/>
              <a:cs typeface="Calibri"/>
            </a:endParaRPr>
          </a:p>
          <a:p>
            <a:pPr marL="177800" lvl="1" indent="-177800">
              <a:buFontTx/>
              <a:buAutoNum type="arabicPeriod"/>
              <a:tabLst>
                <a:tab pos="2603500" algn="l"/>
              </a:tabLst>
            </a:pPr>
            <a:r>
              <a:rPr lang="en-US" sz="1400" b="1" dirty="0" smtClean="0">
                <a:solidFill>
                  <a:srgbClr val="0000FF"/>
                </a:solidFill>
                <a:latin typeface="Calibri"/>
                <a:ea typeface="ＭＳ Ｐゴシック" pitchFamily="-112" charset="-128"/>
                <a:cs typeface="Calibri"/>
              </a:rPr>
              <a:t> Health, demographic change and wellbeing</a:t>
            </a:r>
          </a:p>
          <a:p>
            <a:pPr marL="177800" lvl="1" indent="-177800">
              <a:buFontTx/>
              <a:buAutoNum type="arabicPeriod"/>
              <a:tabLst>
                <a:tab pos="2603500" algn="l"/>
              </a:tabLst>
            </a:pPr>
            <a:r>
              <a:rPr lang="en-US" sz="1400" b="1" dirty="0">
                <a:solidFill>
                  <a:srgbClr val="0000FF"/>
                </a:solidFill>
                <a:latin typeface="Calibri"/>
                <a:ea typeface="ＭＳ Ｐゴシック" pitchFamily="-112" charset="-128"/>
                <a:cs typeface="Calibri"/>
              </a:rPr>
              <a:t> </a:t>
            </a:r>
            <a:r>
              <a:rPr lang="en-US" sz="1400" b="1" dirty="0" smtClean="0">
                <a:solidFill>
                  <a:srgbClr val="0000FF"/>
                </a:solidFill>
                <a:latin typeface="Calibri"/>
                <a:ea typeface="ＭＳ Ｐゴシック" pitchFamily="-112" charset="-128"/>
                <a:cs typeface="Calibri"/>
              </a:rPr>
              <a:t>Food security, sustainable agriculture and inland water research and the </a:t>
            </a:r>
            <a:r>
              <a:rPr lang="en-US" sz="1400" b="1" dirty="0" err="1" smtClean="0">
                <a:solidFill>
                  <a:srgbClr val="0000FF"/>
                </a:solidFill>
                <a:latin typeface="Calibri"/>
                <a:ea typeface="ＭＳ Ｐゴシック" pitchFamily="-112" charset="-128"/>
                <a:cs typeface="Calibri"/>
              </a:rPr>
              <a:t>bioeconomy</a:t>
            </a:r>
            <a:endParaRPr lang="en-US" sz="1400" b="1" dirty="0" smtClean="0">
              <a:solidFill>
                <a:srgbClr val="0000FF"/>
              </a:solidFill>
              <a:latin typeface="Calibri"/>
              <a:ea typeface="ＭＳ Ｐゴシック" pitchFamily="-112" charset="-128"/>
              <a:cs typeface="Calibri"/>
            </a:endParaRPr>
          </a:p>
          <a:p>
            <a:pPr marL="177800" lvl="1" indent="-177800">
              <a:buFontTx/>
              <a:buAutoNum type="arabicPeriod"/>
              <a:tabLst>
                <a:tab pos="2603500" algn="l"/>
              </a:tabLst>
            </a:pPr>
            <a:r>
              <a:rPr lang="en-US" sz="1400" b="1" dirty="0">
                <a:solidFill>
                  <a:srgbClr val="0000FF"/>
                </a:solidFill>
                <a:latin typeface="Calibri"/>
                <a:ea typeface="ＭＳ Ｐゴシック" pitchFamily="-112" charset="-128"/>
                <a:cs typeface="Calibri"/>
              </a:rPr>
              <a:t> </a:t>
            </a:r>
            <a:r>
              <a:rPr lang="en-US" sz="1400" b="1" dirty="0" smtClean="0">
                <a:solidFill>
                  <a:srgbClr val="0000FF"/>
                </a:solidFill>
                <a:latin typeface="Calibri"/>
                <a:ea typeface="ＭＳ Ｐゴシック" pitchFamily="-112" charset="-128"/>
                <a:cs typeface="Calibri"/>
              </a:rPr>
              <a:t>Secure, clean and efficient energy</a:t>
            </a:r>
          </a:p>
          <a:p>
            <a:pPr marL="177800" lvl="1" indent="-177800">
              <a:buFontTx/>
              <a:buAutoNum type="arabicPeriod"/>
              <a:tabLst>
                <a:tab pos="2603500" algn="l"/>
              </a:tabLst>
            </a:pPr>
            <a:r>
              <a:rPr lang="en-US" sz="1400" b="1" dirty="0">
                <a:solidFill>
                  <a:srgbClr val="0000FF"/>
                </a:solidFill>
                <a:latin typeface="Calibri"/>
                <a:ea typeface="ＭＳ Ｐゴシック" pitchFamily="-112" charset="-128"/>
                <a:cs typeface="Calibri"/>
              </a:rPr>
              <a:t> </a:t>
            </a:r>
            <a:r>
              <a:rPr lang="en-US" sz="1400" b="1" dirty="0" smtClean="0">
                <a:solidFill>
                  <a:srgbClr val="0000FF"/>
                </a:solidFill>
                <a:latin typeface="Calibri"/>
                <a:ea typeface="ＭＳ Ｐゴシック" pitchFamily="-112" charset="-128"/>
                <a:cs typeface="Calibri"/>
              </a:rPr>
              <a:t>Smart, green and integrated transport</a:t>
            </a:r>
          </a:p>
          <a:p>
            <a:pPr marL="177800" lvl="1" indent="-177800">
              <a:buFontTx/>
              <a:buAutoNum type="arabicPeriod"/>
              <a:tabLst>
                <a:tab pos="2603500" algn="l"/>
              </a:tabLst>
            </a:pPr>
            <a:r>
              <a:rPr lang="en-US" sz="1400" b="1" dirty="0">
                <a:solidFill>
                  <a:srgbClr val="0000FF"/>
                </a:solidFill>
                <a:latin typeface="Calibri"/>
                <a:ea typeface="ＭＳ Ｐゴシック" pitchFamily="-112" charset="-128"/>
                <a:cs typeface="Calibri"/>
              </a:rPr>
              <a:t> </a:t>
            </a:r>
            <a:r>
              <a:rPr lang="en-US" sz="1400" b="1" dirty="0" smtClean="0">
                <a:solidFill>
                  <a:srgbClr val="0000FF"/>
                </a:solidFill>
                <a:latin typeface="Calibri"/>
                <a:ea typeface="ＭＳ Ｐゴシック" pitchFamily="-112" charset="-128"/>
                <a:cs typeface="Calibri"/>
              </a:rPr>
              <a:t>Climate action, </a:t>
            </a:r>
            <a:r>
              <a:rPr lang="en-US" sz="1400" b="1" dirty="0" err="1" smtClean="0">
                <a:solidFill>
                  <a:srgbClr val="0000FF"/>
                </a:solidFill>
                <a:latin typeface="Calibri"/>
                <a:ea typeface="ＭＳ Ｐゴシック" pitchFamily="-112" charset="-128"/>
                <a:cs typeface="Calibri"/>
              </a:rPr>
              <a:t>resourse</a:t>
            </a:r>
            <a:r>
              <a:rPr lang="en-US" sz="1400" b="1" dirty="0" smtClean="0">
                <a:solidFill>
                  <a:srgbClr val="0000FF"/>
                </a:solidFill>
                <a:latin typeface="Calibri"/>
                <a:ea typeface="ＭＳ Ｐゴシック" pitchFamily="-112" charset="-128"/>
                <a:cs typeface="Calibri"/>
              </a:rPr>
              <a:t> efficiency and raw materials</a:t>
            </a:r>
          </a:p>
          <a:p>
            <a:pPr marL="177800" lvl="1" indent="-177800">
              <a:tabLst>
                <a:tab pos="2603500" algn="l"/>
              </a:tabLst>
            </a:pPr>
            <a:r>
              <a:rPr lang="en-US" sz="1400" b="1" dirty="0">
                <a:solidFill>
                  <a:srgbClr val="0000FF"/>
                </a:solidFill>
                <a:latin typeface="Calibri"/>
                <a:ea typeface="ＭＳ Ｐゴシック" pitchFamily="-112" charset="-128"/>
                <a:cs typeface="Calibri"/>
              </a:rPr>
              <a:t>6</a:t>
            </a:r>
            <a:r>
              <a:rPr lang="en-US" sz="1400" b="1" dirty="0" smtClean="0">
                <a:solidFill>
                  <a:srgbClr val="0000FF"/>
                </a:solidFill>
                <a:latin typeface="Calibri"/>
                <a:ea typeface="ＭＳ Ｐゴシック" pitchFamily="-112" charset="-128"/>
                <a:cs typeface="Calibri"/>
              </a:rPr>
              <a:t>. Europe in a changing world- inclusive, innovative and reflective societies</a:t>
            </a:r>
          </a:p>
          <a:p>
            <a:pPr marL="177800" lvl="1" indent="-177800">
              <a:tabLst>
                <a:tab pos="2603500" algn="l"/>
              </a:tabLst>
            </a:pPr>
            <a:r>
              <a:rPr lang="en-US" sz="1400" b="1" dirty="0" smtClean="0">
                <a:solidFill>
                  <a:srgbClr val="0000FF"/>
                </a:solidFill>
                <a:latin typeface="Calibri"/>
                <a:ea typeface="ＭＳ Ｐゴシック" pitchFamily="-112" charset="-128"/>
                <a:cs typeface="Calibri"/>
              </a:rPr>
              <a:t>7. Secure societies-protecting freedom and </a:t>
            </a:r>
            <a:r>
              <a:rPr lang="en-US" sz="1400" b="1" dirty="0" err="1" smtClean="0">
                <a:solidFill>
                  <a:srgbClr val="0000FF"/>
                </a:solidFill>
                <a:latin typeface="Calibri"/>
                <a:ea typeface="ＭＳ Ｐゴシック" pitchFamily="-112" charset="-128"/>
                <a:cs typeface="Calibri"/>
              </a:rPr>
              <a:t>securty</a:t>
            </a:r>
            <a:r>
              <a:rPr lang="en-US" sz="1400" b="1" dirty="0" smtClean="0">
                <a:solidFill>
                  <a:srgbClr val="0000FF"/>
                </a:solidFill>
                <a:latin typeface="Calibri"/>
                <a:ea typeface="ＭＳ Ｐゴシック" pitchFamily="-112" charset="-128"/>
                <a:cs typeface="Calibri"/>
              </a:rPr>
              <a:t> of Europe and its citizens</a:t>
            </a:r>
            <a:endParaRPr lang="en-US" sz="1400" b="1" dirty="0">
              <a:solidFill>
                <a:srgbClr val="0000FF"/>
              </a:solidFill>
              <a:latin typeface="Calibri"/>
              <a:ea typeface="ＭＳ Ｐゴシック" pitchFamily="-112" charset="-128"/>
              <a:cs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47864" y="260648"/>
            <a:ext cx="25397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smtClean="0">
                <a:solidFill>
                  <a:srgbClr val="007300"/>
                </a:solidFill>
                <a:latin typeface="Calibri"/>
                <a:cs typeface="Calibri"/>
              </a:rPr>
              <a:t>Three Priorities</a:t>
            </a:r>
            <a:endParaRPr lang="en-US" sz="2800" b="1" i="1" dirty="0">
              <a:solidFill>
                <a:srgbClr val="007300"/>
              </a:solidFill>
              <a:latin typeface="Calibri"/>
              <a:cs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87624" y="5805264"/>
            <a:ext cx="66321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i="1" dirty="0" smtClean="0">
                <a:solidFill>
                  <a:srgbClr val="660066"/>
                </a:solidFill>
                <a:latin typeface="Calibri"/>
                <a:cs typeface="Calibri"/>
              </a:rPr>
              <a:t>Joint Research Centre (JRC); EIT (European Institute of Technology</a:t>
            </a:r>
            <a:r>
              <a:rPr lang="en-US" b="1" i="1" dirty="0" smtClean="0">
                <a:solidFill>
                  <a:srgbClr val="660066"/>
                </a:solidFill>
                <a:latin typeface="Calibri"/>
                <a:cs typeface="Calibri"/>
              </a:rPr>
              <a:t>)</a:t>
            </a:r>
            <a:endParaRPr lang="en-US" b="1" i="1" dirty="0">
              <a:solidFill>
                <a:srgbClr val="660066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615849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Grp="1" noChangeArrowheads="1"/>
          </p:cNvSpPr>
          <p:nvPr>
            <p:ph type="title"/>
          </p:nvPr>
        </p:nvSpPr>
        <p:spPr>
          <a:xfrm>
            <a:off x="683568" y="404664"/>
            <a:ext cx="7772400" cy="762000"/>
          </a:xfrm>
          <a:noFill/>
        </p:spPr>
        <p:txBody>
          <a:bodyPr/>
          <a:lstStyle/>
          <a:p>
            <a:pPr indent="0" eaLnBrk="1" hangingPunct="1"/>
            <a:r>
              <a:rPr lang="en-GB" sz="2800" dirty="0">
                <a:cs typeface="Calibri"/>
              </a:rPr>
              <a:t>Priority 1. Excellent science</a:t>
            </a:r>
          </a:p>
        </p:txBody>
      </p:sp>
      <p:sp>
        <p:nvSpPr>
          <p:cNvPr id="921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95536" y="1268760"/>
            <a:ext cx="8229600" cy="3960813"/>
          </a:xfrm>
          <a:noFill/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en-GB" sz="2400" b="1" i="1" dirty="0">
                <a:solidFill>
                  <a:srgbClr val="0000FF"/>
                </a:solidFill>
                <a:latin typeface="Calibri"/>
                <a:cs typeface="Calibri"/>
              </a:rPr>
              <a:t>Why: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GB" sz="2000" b="1" i="1" dirty="0">
              <a:solidFill>
                <a:srgbClr val="0000FF"/>
              </a:solidFill>
              <a:latin typeface="Calibri"/>
              <a:cs typeface="Calibri"/>
            </a:endParaRPr>
          </a:p>
          <a:p>
            <a:pPr lvl="1" eaLnBrk="1" hangingPunct="1">
              <a:lnSpc>
                <a:spcPct val="90000"/>
              </a:lnSpc>
              <a:buFont typeface="Arial"/>
              <a:buChar char="•"/>
            </a:pPr>
            <a:r>
              <a:rPr lang="en-GB" sz="2000" b="1" i="1" dirty="0">
                <a:solidFill>
                  <a:srgbClr val="0000FF"/>
                </a:solidFill>
                <a:latin typeface="Calibri"/>
                <a:cs typeface="Calibri"/>
              </a:rPr>
              <a:t>World class science is the foundation of tomorrow</a:t>
            </a:r>
            <a:r>
              <a:rPr lang="ja-JP" altLang="en-GB" sz="2000" b="1" i="1" dirty="0">
                <a:solidFill>
                  <a:srgbClr val="0000FF"/>
                </a:solidFill>
                <a:latin typeface="Calibri"/>
                <a:cs typeface="Calibri"/>
              </a:rPr>
              <a:t>’</a:t>
            </a:r>
            <a:r>
              <a:rPr lang="en-GB" sz="2000" b="1" i="1" dirty="0">
                <a:solidFill>
                  <a:srgbClr val="0000FF"/>
                </a:solidFill>
                <a:latin typeface="Calibri"/>
                <a:cs typeface="Calibri"/>
              </a:rPr>
              <a:t>s technologies, jobs and wellbeing</a:t>
            </a:r>
          </a:p>
          <a:p>
            <a:pPr lvl="1" eaLnBrk="1" hangingPunct="1">
              <a:lnSpc>
                <a:spcPct val="90000"/>
              </a:lnSpc>
              <a:buFont typeface="Arial"/>
              <a:buChar char="•"/>
            </a:pPr>
            <a:endParaRPr lang="en-GB" sz="2000" b="1" i="1" dirty="0">
              <a:solidFill>
                <a:srgbClr val="0000FF"/>
              </a:solidFill>
              <a:latin typeface="Calibri"/>
              <a:cs typeface="Calibri"/>
            </a:endParaRPr>
          </a:p>
          <a:p>
            <a:pPr lvl="1" eaLnBrk="1" hangingPunct="1">
              <a:lnSpc>
                <a:spcPct val="90000"/>
              </a:lnSpc>
              <a:buFont typeface="Arial"/>
              <a:buChar char="•"/>
            </a:pPr>
            <a:r>
              <a:rPr lang="en-GB" sz="2000" b="1" i="1" dirty="0">
                <a:solidFill>
                  <a:srgbClr val="0000FF"/>
                </a:solidFill>
                <a:latin typeface="Calibri"/>
                <a:cs typeface="Calibri"/>
              </a:rPr>
              <a:t>Europe needs to develop, attract and retain research talent</a:t>
            </a:r>
          </a:p>
          <a:p>
            <a:pPr lvl="1" eaLnBrk="1" hangingPunct="1">
              <a:lnSpc>
                <a:spcPct val="90000"/>
              </a:lnSpc>
              <a:buFont typeface="Arial"/>
              <a:buChar char="•"/>
            </a:pPr>
            <a:endParaRPr lang="en-GB" sz="2000" b="1" i="1" dirty="0">
              <a:solidFill>
                <a:srgbClr val="0000FF"/>
              </a:solidFill>
              <a:latin typeface="Calibri"/>
              <a:cs typeface="Calibri"/>
            </a:endParaRPr>
          </a:p>
          <a:p>
            <a:pPr lvl="1" eaLnBrk="1" hangingPunct="1">
              <a:lnSpc>
                <a:spcPct val="90000"/>
              </a:lnSpc>
              <a:buFont typeface="Arial"/>
              <a:buChar char="•"/>
            </a:pPr>
            <a:r>
              <a:rPr lang="en-GB" sz="2000" b="1" i="1" dirty="0">
                <a:solidFill>
                  <a:srgbClr val="0000FF"/>
                </a:solidFill>
                <a:latin typeface="Calibri"/>
                <a:cs typeface="Calibri"/>
              </a:rPr>
              <a:t>Researchers need access to the best infrastructures</a:t>
            </a:r>
          </a:p>
          <a:p>
            <a:pPr marL="779463" lvl="1" indent="-322263" eaLnBrk="1" hangingPunct="1">
              <a:lnSpc>
                <a:spcPct val="90000"/>
              </a:lnSpc>
              <a:spcBef>
                <a:spcPct val="60000"/>
              </a:spcBef>
              <a:buFontTx/>
              <a:buNone/>
            </a:pPr>
            <a:endParaRPr lang="en-GB" sz="1200" b="0" dirty="0">
              <a:latin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41429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 bwMode="auto">
          <a:xfrm>
            <a:off x="438150" y="332656"/>
            <a:ext cx="8154988" cy="6477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sz="2800" dirty="0">
                <a:ea typeface="ＭＳ Ｐゴシック" charset="0"/>
                <a:cs typeface="Calibri"/>
              </a:rPr>
              <a:t>European Research Council – grant schemes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323528" y="1232758"/>
            <a:ext cx="8460632" cy="4567967"/>
            <a:chOff x="323528" y="1232758"/>
            <a:chExt cx="8460632" cy="4567967"/>
          </a:xfrm>
        </p:grpSpPr>
        <p:sp>
          <p:nvSpPr>
            <p:cNvPr id="20483" name="Rounded Rectangle 7"/>
            <p:cNvSpPr>
              <a:spLocks noChangeArrowheads="1"/>
            </p:cNvSpPr>
            <p:nvPr/>
          </p:nvSpPr>
          <p:spPr bwMode="auto">
            <a:xfrm>
              <a:off x="323528" y="1232758"/>
              <a:ext cx="2772850" cy="2880321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25400">
              <a:solidFill>
                <a:srgbClr val="89A4A7"/>
              </a:solidFill>
              <a:round/>
              <a:headEnd/>
              <a:tailEnd/>
            </a:ln>
          </p:spPr>
          <p:txBody>
            <a:bodyPr lIns="0" tIns="0" rIns="0" bIns="0" anchor="t"/>
            <a:lstStyle/>
            <a:p>
              <a:pPr algn="ctr" eaLnBrk="0" hangingPunct="0"/>
              <a:r>
                <a:rPr lang="en-GB" sz="2200" b="1" i="1" dirty="0" smtClean="0">
                  <a:solidFill>
                    <a:srgbClr val="FF0000"/>
                  </a:solidFill>
                  <a:latin typeface="Calibri" charset="0"/>
                  <a:cs typeface="ＭＳ Ｐゴシック" charset="0"/>
                </a:rPr>
                <a:t>Starting Grants</a:t>
              </a:r>
              <a:endParaRPr lang="en-GB" sz="2200" b="1" i="1" dirty="0">
                <a:solidFill>
                  <a:srgbClr val="FF0000"/>
                </a:solidFill>
                <a:latin typeface="Calibri" charset="0"/>
                <a:cs typeface="ＭＳ Ｐゴシック" charset="0"/>
              </a:endParaRPr>
            </a:p>
            <a:p>
              <a:pPr algn="ctr"/>
              <a:endParaRPr lang="en-GB" sz="1000" dirty="0" smtClean="0">
                <a:latin typeface="Calibri" charset="0"/>
                <a:cs typeface="ＭＳ Ｐゴシック" charset="0"/>
              </a:endParaRPr>
            </a:p>
            <a:p>
              <a:pPr algn="ctr"/>
              <a:endParaRPr lang="en-GB" sz="1000" dirty="0">
                <a:latin typeface="Calibri" charset="0"/>
                <a:cs typeface="ＭＳ Ｐゴシック" charset="0"/>
              </a:endParaRPr>
            </a:p>
            <a:p>
              <a:pPr algn="ctr"/>
              <a:r>
                <a:rPr lang="en-GB" sz="2000" b="1" dirty="0">
                  <a:latin typeface="Calibri" charset="0"/>
                  <a:cs typeface="ＭＳ Ｐゴシック" charset="0"/>
                </a:rPr>
                <a:t>starters </a:t>
              </a:r>
            </a:p>
            <a:p>
              <a:pPr algn="ctr"/>
              <a:r>
                <a:rPr lang="en-GB" sz="1800" b="1" dirty="0">
                  <a:latin typeface="Calibri" charset="0"/>
                  <a:cs typeface="ＭＳ Ｐゴシック" charset="0"/>
                </a:rPr>
                <a:t>(2-7 years after PhD) </a:t>
              </a:r>
              <a:endParaRPr lang="en-GB" sz="1800" b="1" dirty="0" smtClean="0">
                <a:latin typeface="Calibri" charset="0"/>
                <a:cs typeface="ＭＳ Ｐゴシック" charset="0"/>
              </a:endParaRPr>
            </a:p>
            <a:p>
              <a:pPr algn="ctr"/>
              <a:endParaRPr lang="en-GB" sz="2000" b="1" dirty="0">
                <a:latin typeface="Calibri" charset="0"/>
                <a:sym typeface="Wingdings" charset="0"/>
              </a:endParaRPr>
            </a:p>
            <a:p>
              <a:pPr algn="ctr"/>
              <a:r>
                <a:rPr lang="en-GB" sz="1800" b="1" dirty="0" smtClean="0">
                  <a:latin typeface="Calibri" charset="0"/>
                  <a:cs typeface="ＭＳ Ｐゴシック" charset="0"/>
                  <a:sym typeface="Wingdings" charset="0"/>
                </a:rPr>
                <a:t>up </a:t>
              </a:r>
              <a:r>
                <a:rPr lang="en-GB" sz="1800" b="1" dirty="0">
                  <a:latin typeface="Calibri" charset="0"/>
                  <a:cs typeface="ＭＳ Ｐゴシック" charset="0"/>
                  <a:sym typeface="Wingdings" charset="0"/>
                </a:rPr>
                <a:t>to € 2.0 Mio </a:t>
              </a:r>
            </a:p>
            <a:p>
              <a:pPr algn="ctr"/>
              <a:r>
                <a:rPr lang="en-GB" sz="1800" b="1" dirty="0">
                  <a:latin typeface="Calibri" charset="0"/>
                  <a:cs typeface="ＭＳ Ｐゴシック" charset="0"/>
                  <a:sym typeface="Wingdings" charset="0"/>
                </a:rPr>
                <a:t>for 5 years</a:t>
              </a:r>
              <a:endParaRPr lang="en-GB" sz="1800" b="1" dirty="0">
                <a:latin typeface="Calibri" charset="0"/>
                <a:cs typeface="ＭＳ Ｐゴシック" charset="0"/>
              </a:endParaRPr>
            </a:p>
            <a:p>
              <a:pPr algn="ctr"/>
              <a:r>
                <a:rPr lang="en-GB" dirty="0">
                  <a:latin typeface="Calibri" charset="0"/>
                  <a:cs typeface="ＭＳ Ｐゴシック" charset="0"/>
                </a:rPr>
                <a:t> </a:t>
              </a:r>
            </a:p>
          </p:txBody>
        </p:sp>
        <p:sp>
          <p:nvSpPr>
            <p:cNvPr id="20484" name="Rounded Rectangle 8"/>
            <p:cNvSpPr>
              <a:spLocks noChangeArrowheads="1"/>
            </p:cNvSpPr>
            <p:nvPr/>
          </p:nvSpPr>
          <p:spPr bwMode="auto">
            <a:xfrm>
              <a:off x="6012160" y="1232759"/>
              <a:ext cx="2772000" cy="2879994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25400">
              <a:solidFill>
                <a:srgbClr val="89A4A7"/>
              </a:solidFill>
              <a:round/>
              <a:headEnd/>
              <a:tailEnd/>
            </a:ln>
          </p:spPr>
          <p:txBody>
            <a:bodyPr anchor="t"/>
            <a:lstStyle/>
            <a:p>
              <a:pPr algn="ctr" eaLnBrk="0" hangingPunct="0">
                <a:spcBef>
                  <a:spcPts val="0"/>
                </a:spcBef>
              </a:pPr>
              <a:r>
                <a:rPr lang="en-GB" sz="2200" b="1" i="1" dirty="0" smtClean="0">
                  <a:solidFill>
                    <a:srgbClr val="FF0000"/>
                  </a:solidFill>
                  <a:latin typeface="Calibri" charset="0"/>
                  <a:cs typeface="ＭＳ Ｐゴシック" charset="0"/>
                </a:rPr>
                <a:t>Advanced Grants</a:t>
              </a:r>
            </a:p>
            <a:p>
              <a:pPr algn="ctr" eaLnBrk="0" hangingPunct="0">
                <a:spcBef>
                  <a:spcPts val="0"/>
                </a:spcBef>
              </a:pPr>
              <a:r>
                <a:rPr lang="en-GB" sz="2000" b="1" i="1" dirty="0" smtClean="0">
                  <a:solidFill>
                    <a:srgbClr val="FF0000"/>
                  </a:solidFill>
                  <a:latin typeface="Calibri" charset="0"/>
                  <a:cs typeface="ＭＳ Ｐゴシック" charset="0"/>
                </a:rPr>
                <a:t> </a:t>
              </a:r>
              <a:endParaRPr lang="en-GB" sz="2000" b="1" i="1" dirty="0">
                <a:solidFill>
                  <a:srgbClr val="FF0000"/>
                </a:solidFill>
                <a:latin typeface="Calibri" charset="0"/>
                <a:cs typeface="ＭＳ Ｐゴシック" charset="0"/>
              </a:endParaRPr>
            </a:p>
            <a:p>
              <a:pPr algn="ctr" eaLnBrk="0" hangingPunct="0">
                <a:spcBef>
                  <a:spcPts val="0"/>
                </a:spcBef>
              </a:pPr>
              <a:r>
                <a:rPr lang="en-GB" sz="1800" b="1" dirty="0">
                  <a:latin typeface="Calibri" charset="0"/>
                  <a:cs typeface="ＭＳ Ｐゴシック" charset="0"/>
                </a:rPr>
                <a:t>track-record of significant research achievements in the last 10 years</a:t>
              </a:r>
            </a:p>
            <a:p>
              <a:pPr algn="ctr" eaLnBrk="0" hangingPunct="0">
                <a:spcBef>
                  <a:spcPts val="0"/>
                </a:spcBef>
                <a:buClr>
                  <a:srgbClr val="FB5105"/>
                </a:buClr>
              </a:pPr>
              <a:endParaRPr lang="en-GB" sz="2000" b="1" dirty="0" smtClean="0">
                <a:latin typeface="Calibri" charset="0"/>
                <a:cs typeface="ＭＳ Ｐゴシック" charset="0"/>
                <a:sym typeface="Wingdings" charset="0"/>
              </a:endParaRPr>
            </a:p>
            <a:p>
              <a:pPr algn="ctr" eaLnBrk="0" hangingPunct="0">
                <a:spcBef>
                  <a:spcPts val="0"/>
                </a:spcBef>
                <a:buClr>
                  <a:srgbClr val="FB5105"/>
                </a:buClr>
              </a:pPr>
              <a:r>
                <a:rPr lang="en-GB" sz="1800" b="1" dirty="0" smtClean="0">
                  <a:latin typeface="Calibri" charset="0"/>
                  <a:cs typeface="ＭＳ Ｐゴシック" charset="0"/>
                  <a:sym typeface="Wingdings" charset="0"/>
                </a:rPr>
                <a:t>up </a:t>
              </a:r>
              <a:r>
                <a:rPr lang="en-GB" sz="1800" b="1" dirty="0">
                  <a:latin typeface="Calibri" charset="0"/>
                  <a:cs typeface="ＭＳ Ｐゴシック" charset="0"/>
                  <a:sym typeface="Wingdings" charset="0"/>
                </a:rPr>
                <a:t>to € 3.5 Mio </a:t>
              </a:r>
            </a:p>
            <a:p>
              <a:pPr algn="ctr" eaLnBrk="0" hangingPunct="0">
                <a:spcBef>
                  <a:spcPts val="0"/>
                </a:spcBef>
                <a:buClr>
                  <a:srgbClr val="FB5105"/>
                </a:buClr>
              </a:pPr>
              <a:r>
                <a:rPr lang="en-GB" sz="1800" b="1" dirty="0">
                  <a:latin typeface="Calibri" charset="0"/>
                  <a:cs typeface="ＭＳ Ｐゴシック" charset="0"/>
                  <a:sym typeface="Wingdings" charset="0"/>
                </a:rPr>
                <a:t>for 5 years</a:t>
              </a:r>
              <a:endParaRPr lang="en-GB" sz="1800" b="1" dirty="0">
                <a:latin typeface="Calibri" charset="0"/>
                <a:cs typeface="ＭＳ Ｐゴシック" charset="0"/>
              </a:endParaRPr>
            </a:p>
          </p:txBody>
        </p:sp>
        <p:sp>
          <p:nvSpPr>
            <p:cNvPr id="20485" name="Rounded Rectangle 7"/>
            <p:cNvSpPr>
              <a:spLocks noChangeArrowheads="1"/>
            </p:cNvSpPr>
            <p:nvPr/>
          </p:nvSpPr>
          <p:spPr bwMode="auto">
            <a:xfrm>
              <a:off x="438150" y="4149081"/>
              <a:ext cx="3773810" cy="1512168"/>
            </a:xfrm>
            <a:prstGeom prst="roundRect">
              <a:avLst>
                <a:gd name="adj" fmla="val 16667"/>
              </a:avLst>
            </a:prstGeom>
            <a:solidFill>
              <a:schemeClr val="bg1">
                <a:lumMod val="85000"/>
              </a:schemeClr>
            </a:solidFill>
            <a:ln w="25400">
              <a:solidFill>
                <a:srgbClr val="89A4A7"/>
              </a:solidFill>
              <a:round/>
              <a:headEnd/>
              <a:tailEnd/>
            </a:ln>
          </p:spPr>
          <p:txBody>
            <a:bodyPr wrap="none" lIns="0" tIns="0" rIns="0" bIns="0" anchor="t"/>
            <a:lstStyle/>
            <a:p>
              <a:pPr marL="342900" indent="-342900" algn="ctr" eaLnBrk="0" hangingPunct="0"/>
              <a:r>
                <a:rPr lang="en-GB" sz="2200" b="1" i="1" dirty="0">
                  <a:solidFill>
                    <a:srgbClr val="800000"/>
                  </a:solidFill>
                  <a:latin typeface="Calibri" charset="0"/>
                  <a:cs typeface="ＭＳ Ｐゴシック" charset="0"/>
                </a:rPr>
                <a:t>Synergy </a:t>
              </a:r>
              <a:r>
                <a:rPr lang="en-GB" sz="2200" b="1" i="1" dirty="0" smtClean="0">
                  <a:solidFill>
                    <a:srgbClr val="800000"/>
                  </a:solidFill>
                  <a:latin typeface="Calibri" charset="0"/>
                  <a:cs typeface="ＭＳ Ｐゴシック" charset="0"/>
                </a:rPr>
                <a:t>Grants</a:t>
              </a:r>
            </a:p>
            <a:p>
              <a:pPr marL="342900" indent="-342900" algn="ctr" eaLnBrk="0" hangingPunct="0"/>
              <a:endParaRPr lang="en-GB" sz="2200" b="1" i="1" dirty="0">
                <a:latin typeface="Calibri" charset="0"/>
                <a:cs typeface="ＭＳ Ｐゴシック" charset="0"/>
              </a:endParaRPr>
            </a:p>
            <a:p>
              <a:pPr marL="342900" indent="-342900" algn="ctr" eaLnBrk="0" hangingPunct="0">
                <a:lnSpc>
                  <a:spcPct val="80000"/>
                </a:lnSpc>
                <a:spcBef>
                  <a:spcPct val="20000"/>
                </a:spcBef>
                <a:buClr>
                  <a:srgbClr val="FB5105"/>
                </a:buClr>
              </a:pPr>
              <a:r>
                <a:rPr lang="en-GB" sz="1800" b="1" i="1" dirty="0">
                  <a:latin typeface="Calibri" charset="0"/>
                  <a:cs typeface="ＭＳ Ｐゴシック" charset="0"/>
                </a:rPr>
                <a:t>2 – 4 Principal </a:t>
              </a:r>
              <a:r>
                <a:rPr lang="en-GB" sz="1800" b="1" dirty="0">
                  <a:latin typeface="Calibri" charset="0"/>
                  <a:cs typeface="ＭＳ Ｐゴシック" charset="0"/>
                </a:rPr>
                <a:t>Investigators</a:t>
              </a:r>
            </a:p>
            <a:p>
              <a:pPr marL="342900" indent="-342900" algn="ctr" eaLnBrk="0" hangingPunct="0">
                <a:lnSpc>
                  <a:spcPct val="80000"/>
                </a:lnSpc>
                <a:spcBef>
                  <a:spcPct val="20000"/>
                </a:spcBef>
                <a:buClr>
                  <a:srgbClr val="FB5105"/>
                </a:buClr>
              </a:pPr>
              <a:r>
                <a:rPr lang="en-GB" sz="1800" b="1" dirty="0">
                  <a:latin typeface="Calibri" charset="0"/>
                  <a:cs typeface="ＭＳ Ｐゴシック" charset="0"/>
                </a:rPr>
                <a:t>up to € 15.0 Mio for 6 years</a:t>
              </a:r>
            </a:p>
          </p:txBody>
        </p:sp>
        <p:sp>
          <p:nvSpPr>
            <p:cNvPr id="20486" name="Rounded Rectangle 7"/>
            <p:cNvSpPr>
              <a:spLocks noChangeArrowheads="1"/>
            </p:cNvSpPr>
            <p:nvPr/>
          </p:nvSpPr>
          <p:spPr bwMode="auto">
            <a:xfrm>
              <a:off x="4283968" y="4149080"/>
              <a:ext cx="4466332" cy="1651645"/>
            </a:xfrm>
            <a:prstGeom prst="roundRect">
              <a:avLst>
                <a:gd name="adj" fmla="val 16667"/>
              </a:avLst>
            </a:prstGeom>
            <a:solidFill>
              <a:schemeClr val="accent5">
                <a:lumMod val="75000"/>
              </a:schemeClr>
            </a:solidFill>
            <a:ln w="25400">
              <a:solidFill>
                <a:srgbClr val="89A4A7"/>
              </a:solidFill>
              <a:round/>
              <a:headEnd/>
              <a:tailEnd/>
            </a:ln>
          </p:spPr>
          <p:txBody>
            <a:bodyPr lIns="0" tIns="0" rIns="0" bIns="0" anchor="t"/>
            <a:lstStyle/>
            <a:p>
              <a:pPr marL="342900" indent="-342900" algn="ctr" eaLnBrk="0" hangingPunct="0"/>
              <a:r>
                <a:rPr lang="en-GB" sz="2200" b="1" i="1" dirty="0">
                  <a:solidFill>
                    <a:srgbClr val="800000"/>
                  </a:solidFill>
                  <a:latin typeface="Calibri" charset="0"/>
                  <a:cs typeface="ＭＳ Ｐゴシック" charset="0"/>
                </a:rPr>
                <a:t>Proof-of-</a:t>
              </a:r>
              <a:r>
                <a:rPr lang="en-GB" sz="2200" b="1" i="1" dirty="0" smtClean="0">
                  <a:solidFill>
                    <a:srgbClr val="800000"/>
                  </a:solidFill>
                  <a:latin typeface="Calibri" charset="0"/>
                  <a:cs typeface="ＭＳ Ｐゴシック" charset="0"/>
                </a:rPr>
                <a:t>Concept</a:t>
              </a:r>
            </a:p>
            <a:p>
              <a:pPr marL="342900" indent="-342900" algn="ctr" eaLnBrk="0" hangingPunct="0"/>
              <a:r>
                <a:rPr lang="en-GB" sz="2200" b="1" i="1" dirty="0" smtClean="0">
                  <a:solidFill>
                    <a:srgbClr val="000000"/>
                  </a:solidFill>
                  <a:latin typeface="Calibri" charset="0"/>
                  <a:cs typeface="ＭＳ Ｐゴシック" charset="0"/>
                </a:rPr>
                <a:t> </a:t>
              </a:r>
              <a:endParaRPr lang="en-GB" sz="2200" b="1" i="1" dirty="0">
                <a:solidFill>
                  <a:srgbClr val="000000"/>
                </a:solidFill>
                <a:latin typeface="Calibri" charset="0"/>
                <a:cs typeface="ＭＳ Ｐゴシック" charset="0"/>
              </a:endParaRPr>
            </a:p>
            <a:p>
              <a:pPr marL="342900" indent="-342900" algn="ctr" eaLnBrk="0" hangingPunct="0"/>
              <a:r>
                <a:rPr lang="en-GB" sz="1800" b="1" dirty="0">
                  <a:solidFill>
                    <a:srgbClr val="000000"/>
                  </a:solidFill>
                  <a:latin typeface="Calibri" charset="0"/>
                  <a:cs typeface="ＭＳ Ｐゴシック" charset="0"/>
                </a:rPr>
                <a:t>bridging gap between research - earliest stage of marketable innovation </a:t>
              </a:r>
              <a:br>
                <a:rPr lang="en-GB" sz="1800" b="1" dirty="0">
                  <a:solidFill>
                    <a:srgbClr val="000000"/>
                  </a:solidFill>
                  <a:latin typeface="Calibri" charset="0"/>
                  <a:cs typeface="ＭＳ Ｐゴシック" charset="0"/>
                </a:rPr>
              </a:br>
              <a:r>
                <a:rPr lang="de-DE" sz="1800" b="1" dirty="0" err="1">
                  <a:solidFill>
                    <a:srgbClr val="000000"/>
                  </a:solidFill>
                  <a:latin typeface="Calibri" charset="0"/>
                  <a:cs typeface="ＭＳ Ｐゴシック" charset="0"/>
                </a:rPr>
                <a:t>up</a:t>
              </a:r>
              <a:r>
                <a:rPr lang="de-DE" sz="1800" b="1" dirty="0">
                  <a:solidFill>
                    <a:srgbClr val="000000"/>
                  </a:solidFill>
                  <a:latin typeface="Calibri" charset="0"/>
                  <a:cs typeface="ＭＳ Ｐゴシック" charset="0"/>
                </a:rPr>
                <a:t> </a:t>
              </a:r>
              <a:r>
                <a:rPr lang="de-DE" sz="1800" b="1" dirty="0" err="1">
                  <a:solidFill>
                    <a:srgbClr val="000000"/>
                  </a:solidFill>
                  <a:latin typeface="Calibri" charset="0"/>
                  <a:cs typeface="ＭＳ Ｐゴシック" charset="0"/>
                </a:rPr>
                <a:t>to</a:t>
              </a:r>
              <a:r>
                <a:rPr lang="de-DE" sz="1800" b="1" dirty="0">
                  <a:solidFill>
                    <a:srgbClr val="000000"/>
                  </a:solidFill>
                  <a:latin typeface="Calibri" charset="0"/>
                  <a:cs typeface="ＭＳ Ｐゴシック" charset="0"/>
                </a:rPr>
                <a:t> €150,000 </a:t>
              </a:r>
              <a:r>
                <a:rPr lang="en-GB" sz="1800" b="1" dirty="0">
                  <a:solidFill>
                    <a:srgbClr val="000000"/>
                  </a:solidFill>
                  <a:latin typeface="Calibri" charset="0"/>
                  <a:cs typeface="ＭＳ Ｐゴシック" charset="0"/>
                </a:rPr>
                <a:t>for ERC grant holders</a:t>
              </a:r>
            </a:p>
          </p:txBody>
        </p:sp>
        <p:sp>
          <p:nvSpPr>
            <p:cNvPr id="20487" name="Rounded Rectangle 7"/>
            <p:cNvSpPr>
              <a:spLocks noChangeArrowheads="1"/>
            </p:cNvSpPr>
            <p:nvPr/>
          </p:nvSpPr>
          <p:spPr bwMode="auto">
            <a:xfrm>
              <a:off x="3165194" y="1232759"/>
              <a:ext cx="2774950" cy="2879994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25400">
              <a:solidFill>
                <a:srgbClr val="89A4A7"/>
              </a:solidFill>
              <a:round/>
              <a:headEnd/>
              <a:tailEnd/>
            </a:ln>
          </p:spPr>
          <p:txBody>
            <a:bodyPr anchor="t"/>
            <a:lstStyle/>
            <a:p>
              <a:pPr algn="ctr" eaLnBrk="0" hangingPunct="0"/>
              <a:r>
                <a:rPr lang="en-GB" sz="2200" b="1" i="1" dirty="0">
                  <a:solidFill>
                    <a:srgbClr val="FF0000"/>
                  </a:solidFill>
                  <a:latin typeface="Calibri" charset="0"/>
                  <a:cs typeface="ＭＳ Ｐゴシック" charset="0"/>
                </a:rPr>
                <a:t>Consolidator Grants</a:t>
              </a:r>
            </a:p>
            <a:p>
              <a:pPr algn="ctr"/>
              <a:endParaRPr lang="en-GB" sz="1000" dirty="0" smtClean="0">
                <a:latin typeface="Calibri" charset="0"/>
                <a:cs typeface="ＭＳ Ｐゴシック" charset="0"/>
              </a:endParaRPr>
            </a:p>
            <a:p>
              <a:pPr algn="ctr"/>
              <a:endParaRPr lang="en-GB" sz="1000" dirty="0">
                <a:latin typeface="Calibri" charset="0"/>
                <a:cs typeface="ＭＳ Ｐゴシック" charset="0"/>
              </a:endParaRPr>
            </a:p>
            <a:p>
              <a:pPr algn="ctr"/>
              <a:r>
                <a:rPr lang="en-GB" sz="2000" b="1" dirty="0" smtClean="0">
                  <a:latin typeface="Calibri" charset="0"/>
                  <a:cs typeface="ＭＳ Ｐゴシック" charset="0"/>
                </a:rPr>
                <a:t>Consolidators </a:t>
              </a:r>
            </a:p>
            <a:p>
              <a:pPr algn="ctr"/>
              <a:r>
                <a:rPr lang="en-GB" sz="1800" b="1" dirty="0" smtClean="0">
                  <a:latin typeface="Calibri" charset="0"/>
                  <a:cs typeface="ＭＳ Ｐゴシック" charset="0"/>
                </a:rPr>
                <a:t>(</a:t>
              </a:r>
              <a:r>
                <a:rPr lang="en-GB" sz="1800" b="1" dirty="0">
                  <a:latin typeface="Calibri" charset="0"/>
                  <a:cs typeface="ＭＳ Ｐゴシック" charset="0"/>
                </a:rPr>
                <a:t>7-12 years after PhD) </a:t>
              </a:r>
              <a:endParaRPr lang="en-GB" sz="1800" b="1" dirty="0" smtClean="0">
                <a:latin typeface="Calibri" charset="0"/>
                <a:cs typeface="ＭＳ Ｐゴシック" charset="0"/>
              </a:endParaRPr>
            </a:p>
            <a:p>
              <a:pPr algn="ctr"/>
              <a:endParaRPr lang="en-GB" sz="2000" b="1" dirty="0" smtClean="0">
                <a:latin typeface="Calibri" charset="0"/>
                <a:cs typeface="ＭＳ Ｐゴシック" charset="0"/>
                <a:sym typeface="Wingdings" charset="0"/>
              </a:endParaRPr>
            </a:p>
            <a:p>
              <a:pPr algn="ctr">
                <a:tabLst>
                  <a:tab pos="2247900" algn="l"/>
                </a:tabLst>
              </a:pPr>
              <a:r>
                <a:rPr lang="en-GB" sz="1800" b="1" dirty="0" smtClean="0">
                  <a:latin typeface="Calibri" charset="0"/>
                  <a:cs typeface="ＭＳ Ｐゴシック" charset="0"/>
                  <a:sym typeface="Wingdings" charset="0"/>
                </a:rPr>
                <a:t>up </a:t>
              </a:r>
              <a:r>
                <a:rPr lang="en-GB" sz="1800" b="1" dirty="0">
                  <a:latin typeface="Calibri" charset="0"/>
                  <a:cs typeface="ＭＳ Ｐゴシック" charset="0"/>
                  <a:sym typeface="Wingdings" charset="0"/>
                </a:rPr>
                <a:t>to € 2.75 Mio </a:t>
              </a:r>
            </a:p>
            <a:p>
              <a:pPr algn="ctr">
                <a:tabLst>
                  <a:tab pos="2247900" algn="l"/>
                </a:tabLst>
              </a:pPr>
              <a:r>
                <a:rPr lang="en-GB" sz="1800" b="1" dirty="0">
                  <a:latin typeface="Calibri" charset="0"/>
                  <a:cs typeface="ＭＳ Ｐゴシック" charset="0"/>
                  <a:sym typeface="Wingdings" charset="0"/>
                </a:rPr>
                <a:t>for 5 years</a:t>
              </a:r>
              <a:endParaRPr lang="en-GB" sz="1800" b="1" dirty="0">
                <a:latin typeface="Calibri" charset="0"/>
                <a:cs typeface="ＭＳ Ｐゴシック" charset="0"/>
              </a:endParaRPr>
            </a:p>
            <a:p>
              <a:pPr algn="ctr"/>
              <a:r>
                <a:rPr lang="en-GB" dirty="0">
                  <a:latin typeface="Calibri" charset="0"/>
                  <a:cs typeface="ＭＳ Ｐゴシック" charset="0"/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6825845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 bwMode="auto">
          <a:xfrm>
            <a:off x="395536" y="116632"/>
            <a:ext cx="8154987" cy="50405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sz="2800" dirty="0">
                <a:ea typeface="ＭＳ Ｐゴシック" charset="0"/>
                <a:cs typeface="Calibri"/>
              </a:rPr>
              <a:t>MSCA - scope of activities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385437"/>
              </p:ext>
            </p:extLst>
          </p:nvPr>
        </p:nvGraphicFramePr>
        <p:xfrm>
          <a:off x="323528" y="908720"/>
          <a:ext cx="8496300" cy="4961623"/>
        </p:xfrm>
        <a:graphic>
          <a:graphicData uri="http://schemas.openxmlformats.org/drawingml/2006/table">
            <a:tbl>
              <a:tblPr/>
              <a:tblGrid>
                <a:gridCol w="2592288"/>
                <a:gridCol w="936104"/>
                <a:gridCol w="4967908"/>
              </a:tblGrid>
              <a:tr h="1068783">
                <a:tc>
                  <a:txBody>
                    <a:bodyPr/>
                    <a:lstStyle/>
                    <a:p>
                      <a:pPr marL="0" indent="0" algn="l"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 b="1" kern="1200" dirty="0">
                          <a:solidFill>
                            <a:srgbClr val="800000"/>
                          </a:solidFill>
                          <a:effectLst/>
                          <a:latin typeface="Calibri"/>
                          <a:ea typeface="MS PGothic"/>
                          <a:cs typeface="Calibri"/>
                        </a:rPr>
                        <a:t>Innovative Training Networks</a:t>
                      </a:r>
                      <a:endParaRPr lang="en-GB" sz="1800" b="1" dirty="0">
                        <a:solidFill>
                          <a:srgbClr val="8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5542" marR="45542" marT="22767" marB="22767">
                    <a:lnL w="12700" cap="flat" cmpd="sng" algn="ctr">
                      <a:solidFill>
                        <a:srgbClr val="DAED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AED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AED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AED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CFC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DE" sz="1800" b="1" kern="1200" dirty="0">
                          <a:solidFill>
                            <a:srgbClr val="0000FF"/>
                          </a:solidFill>
                          <a:effectLst/>
                          <a:latin typeface="Calibri"/>
                          <a:ea typeface="MS PGothic"/>
                          <a:cs typeface="Calibri"/>
                        </a:rPr>
                        <a:t>ITN</a:t>
                      </a:r>
                      <a:endParaRPr lang="en-GB" sz="1800" b="1" kern="1200" dirty="0">
                        <a:solidFill>
                          <a:srgbClr val="0000FF"/>
                        </a:solidFill>
                        <a:effectLst/>
                        <a:latin typeface="Calibri"/>
                        <a:ea typeface="MS PGothic"/>
                        <a:cs typeface="Calibri"/>
                      </a:endParaRPr>
                    </a:p>
                  </a:txBody>
                  <a:tcPr marL="45542" marR="45542" marT="22767" marB="22767">
                    <a:lnL w="12700" cap="flat" cmpd="sng" algn="ctr">
                      <a:solidFill>
                        <a:srgbClr val="DAED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AED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AED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AED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CFC"/>
                    </a:solidFill>
                  </a:tcPr>
                </a:tc>
                <a:tc>
                  <a:txBody>
                    <a:bodyPr/>
                    <a:lstStyle/>
                    <a:p>
                      <a:pPr marL="177800" indent="-177800" algn="l" fontAlgn="base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GB" sz="1400" b="1" kern="1200" dirty="0">
                          <a:solidFill>
                            <a:srgbClr val="0F5494"/>
                          </a:solidFill>
                          <a:effectLst/>
                          <a:latin typeface="Calibri"/>
                          <a:ea typeface="MS PGothic"/>
                          <a:cs typeface="Calibri"/>
                        </a:rPr>
                        <a:t>International and interdisciplinary consortia for doctoral and early-stage </a:t>
                      </a:r>
                      <a:r>
                        <a:rPr lang="en-GB" sz="1400" b="1" kern="1200" dirty="0" smtClean="0">
                          <a:solidFill>
                            <a:srgbClr val="0F5494"/>
                          </a:solidFill>
                          <a:effectLst/>
                          <a:latin typeface="Calibri"/>
                          <a:ea typeface="MS PGothic"/>
                          <a:cs typeface="Calibri"/>
                        </a:rPr>
                        <a:t>training</a:t>
                      </a:r>
                      <a:endParaRPr lang="en-GB" sz="1400" b="1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  <a:p>
                      <a:pPr marL="177800" indent="-177800" algn="l" fontAlgn="base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GB" sz="1400" b="1" i="1" kern="1200" dirty="0" smtClean="0">
                          <a:solidFill>
                            <a:srgbClr val="0F5494"/>
                          </a:solidFill>
                          <a:effectLst/>
                          <a:latin typeface="Calibri"/>
                          <a:ea typeface="MS PGothic"/>
                          <a:cs typeface="Calibri"/>
                        </a:rPr>
                        <a:t>European Training Networks, European Industrial Doctorates, European Joint Doctorates</a:t>
                      </a:r>
                      <a:endParaRPr lang="en-GB" sz="1400" b="1" i="1" kern="1200" dirty="0">
                        <a:solidFill>
                          <a:srgbClr val="0F5494"/>
                        </a:solidFill>
                        <a:effectLst/>
                        <a:latin typeface="Calibri"/>
                        <a:ea typeface="MS PGothic"/>
                        <a:cs typeface="Calibri"/>
                      </a:endParaRPr>
                    </a:p>
                  </a:txBody>
                  <a:tcPr marL="45542" marR="45542" marT="22767" marB="22767">
                    <a:lnL w="12700" cap="flat" cmpd="sng" algn="ctr">
                      <a:solidFill>
                        <a:srgbClr val="DAED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AED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AED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AED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CFC"/>
                    </a:solidFill>
                  </a:tcPr>
                </a:tc>
              </a:tr>
              <a:tr h="1270869">
                <a:tc>
                  <a:txBody>
                    <a:bodyPr/>
                    <a:lstStyle/>
                    <a:p>
                      <a:pPr marL="0" indent="0" algn="l"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 b="1" kern="1200" dirty="0">
                          <a:solidFill>
                            <a:srgbClr val="800000"/>
                          </a:solidFill>
                          <a:effectLst/>
                          <a:latin typeface="Calibri"/>
                          <a:ea typeface="MS PGothic"/>
                          <a:cs typeface="Calibri"/>
                        </a:rPr>
                        <a:t>Individual Fellowships</a:t>
                      </a:r>
                      <a:endParaRPr lang="en-GB" sz="1800" b="1" dirty="0">
                        <a:solidFill>
                          <a:srgbClr val="8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5542" marR="45542" marT="22767" marB="22767">
                    <a:lnL w="12700" cap="flat" cmpd="sng" algn="ctr">
                      <a:solidFill>
                        <a:srgbClr val="DAED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AED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AED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AED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8F9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DE" sz="1800" b="1" kern="1200" dirty="0">
                          <a:solidFill>
                            <a:srgbClr val="0000FF"/>
                          </a:solidFill>
                          <a:effectLst/>
                          <a:latin typeface="Calibri"/>
                          <a:ea typeface="MS PGothic"/>
                          <a:cs typeface="Calibri"/>
                        </a:rPr>
                        <a:t>IF</a:t>
                      </a:r>
                      <a:endParaRPr lang="en-GB" sz="1800" b="1" kern="1200" dirty="0">
                        <a:solidFill>
                          <a:srgbClr val="0000FF"/>
                        </a:solidFill>
                        <a:effectLst/>
                        <a:latin typeface="Calibri"/>
                        <a:ea typeface="MS PGothic"/>
                        <a:cs typeface="Calibri"/>
                      </a:endParaRPr>
                    </a:p>
                  </a:txBody>
                  <a:tcPr marL="45542" marR="45542" marT="22767" marB="22767">
                    <a:lnL w="12700" cap="flat" cmpd="sng" algn="ctr">
                      <a:solidFill>
                        <a:srgbClr val="DAED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AED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AED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AED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8F9"/>
                    </a:solidFill>
                  </a:tcPr>
                </a:tc>
                <a:tc>
                  <a:txBody>
                    <a:bodyPr/>
                    <a:lstStyle/>
                    <a:p>
                      <a:pPr marL="177800" indent="-177800" algn="l" fontAlgn="base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GB" sz="1400" b="1" kern="1200" dirty="0" smtClean="0">
                          <a:solidFill>
                            <a:srgbClr val="0F5494"/>
                          </a:solidFill>
                          <a:effectLst/>
                          <a:latin typeface="Calibri"/>
                          <a:ea typeface="MS PGothic"/>
                          <a:cs typeface="Calibri"/>
                        </a:rPr>
                        <a:t>Grants </a:t>
                      </a:r>
                      <a:r>
                        <a:rPr lang="en-GB" sz="1400" b="1" kern="1200" dirty="0">
                          <a:solidFill>
                            <a:srgbClr val="0F5494"/>
                          </a:solidFill>
                          <a:effectLst/>
                          <a:latin typeface="Calibri"/>
                          <a:ea typeface="MS PGothic"/>
                          <a:cs typeface="Calibri"/>
                        </a:rPr>
                        <a:t>for </a:t>
                      </a:r>
                      <a:r>
                        <a:rPr lang="en-GB" sz="1400" b="1" kern="1200" dirty="0" smtClean="0">
                          <a:solidFill>
                            <a:srgbClr val="0F5494"/>
                          </a:solidFill>
                          <a:effectLst/>
                          <a:latin typeface="Calibri"/>
                          <a:ea typeface="MS PGothic"/>
                          <a:cs typeface="Calibri"/>
                        </a:rPr>
                        <a:t>post-doctoral </a:t>
                      </a:r>
                      <a:r>
                        <a:rPr lang="en-GB" sz="1400" b="1" kern="1200" dirty="0">
                          <a:solidFill>
                            <a:srgbClr val="0F5494"/>
                          </a:solidFill>
                          <a:effectLst/>
                          <a:latin typeface="Calibri"/>
                          <a:ea typeface="MS PGothic"/>
                          <a:cs typeface="Calibri"/>
                        </a:rPr>
                        <a:t>researchers undertaking international and inter-sector </a:t>
                      </a:r>
                      <a:r>
                        <a:rPr lang="en-GB" sz="1400" b="1" kern="1200" dirty="0" smtClean="0">
                          <a:solidFill>
                            <a:srgbClr val="0F5494"/>
                          </a:solidFill>
                          <a:effectLst/>
                          <a:latin typeface="Calibri"/>
                          <a:ea typeface="MS PGothic"/>
                          <a:cs typeface="Calibri"/>
                        </a:rPr>
                        <a:t>mobility</a:t>
                      </a:r>
                      <a:endParaRPr lang="en-GB" sz="1400" b="1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  <a:p>
                      <a:pPr marL="177800" indent="-177800" algn="l" fontAlgn="base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GB" sz="1400" b="1" kern="1200" dirty="0">
                          <a:solidFill>
                            <a:srgbClr val="0F5494"/>
                          </a:solidFill>
                          <a:effectLst/>
                          <a:latin typeface="Calibri"/>
                          <a:ea typeface="MS PGothic"/>
                          <a:cs typeface="Calibri"/>
                        </a:rPr>
                        <a:t>Dedicated support for career restart and reintegration of researchers</a:t>
                      </a:r>
                      <a:endParaRPr lang="en-GB" sz="1400" b="1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  <a:p>
                      <a:pPr marL="177800" indent="-177800" algn="l" fontAlgn="base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GB" sz="1400" b="1" i="1" kern="1200" dirty="0" smtClean="0">
                          <a:solidFill>
                            <a:srgbClr val="0F5494"/>
                          </a:solidFill>
                          <a:effectLst/>
                          <a:latin typeface="Calibri"/>
                          <a:ea typeface="MS PGothic"/>
                          <a:cs typeface="Calibri"/>
                        </a:rPr>
                        <a:t>European </a:t>
                      </a:r>
                      <a:r>
                        <a:rPr lang="en-GB" sz="1400" b="1" i="1" kern="1200" dirty="0">
                          <a:solidFill>
                            <a:srgbClr val="0F5494"/>
                          </a:solidFill>
                          <a:effectLst/>
                          <a:latin typeface="Calibri"/>
                          <a:ea typeface="MS PGothic"/>
                          <a:cs typeface="Calibri"/>
                        </a:rPr>
                        <a:t>Fellowships and Global Fellowships</a:t>
                      </a:r>
                      <a:endParaRPr lang="en-GB" sz="1400" b="1" i="1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5542" marR="45542" marT="22767" marB="22767">
                    <a:lnL w="12700" cap="flat" cmpd="sng" algn="ctr">
                      <a:solidFill>
                        <a:srgbClr val="DAED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AED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AED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AED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8F9"/>
                    </a:solidFill>
                  </a:tcPr>
                </a:tc>
              </a:tr>
              <a:tr h="664608">
                <a:tc>
                  <a:txBody>
                    <a:bodyPr/>
                    <a:lstStyle/>
                    <a:p>
                      <a:pPr marL="0" indent="0" algn="l"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 b="1" kern="1200" dirty="0">
                          <a:solidFill>
                            <a:srgbClr val="800000"/>
                          </a:solidFill>
                          <a:effectLst/>
                          <a:latin typeface="Calibri"/>
                          <a:ea typeface="MS PGothic"/>
                          <a:cs typeface="Calibri"/>
                        </a:rPr>
                        <a:t>Research and Innovation Staff </a:t>
                      </a:r>
                      <a:r>
                        <a:rPr lang="en-GB" sz="1800" b="1" kern="1200" dirty="0" smtClean="0">
                          <a:solidFill>
                            <a:srgbClr val="800000"/>
                          </a:solidFill>
                          <a:effectLst/>
                          <a:latin typeface="Calibri"/>
                          <a:ea typeface="MS PGothic"/>
                          <a:cs typeface="Calibri"/>
                        </a:rPr>
                        <a:t>Exchange</a:t>
                      </a:r>
                      <a:endParaRPr lang="en-GB" sz="1800" b="1" kern="1200" dirty="0">
                        <a:solidFill>
                          <a:srgbClr val="8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  <a:p>
                      <a:pPr marL="0" indent="0" algn="l"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1800" b="1" kern="1200" dirty="0" smtClean="0">
                        <a:solidFill>
                          <a:srgbClr val="800000"/>
                        </a:solidFill>
                        <a:effectLst/>
                        <a:latin typeface="Calibri"/>
                        <a:ea typeface="MS PGothic"/>
                        <a:cs typeface="Calibri"/>
                      </a:endParaRPr>
                    </a:p>
                  </a:txBody>
                  <a:tcPr marL="45542" marR="45542" marT="22767" marB="22767">
                    <a:lnL w="12700" cap="flat" cmpd="sng" algn="ctr">
                      <a:solidFill>
                        <a:srgbClr val="DAED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AED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AED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AED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CFC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DE" sz="1800" b="1" kern="1200" dirty="0">
                          <a:solidFill>
                            <a:srgbClr val="0000FF"/>
                          </a:solidFill>
                          <a:effectLst/>
                          <a:latin typeface="Calibri"/>
                          <a:ea typeface="MS PGothic"/>
                          <a:cs typeface="Calibri"/>
                        </a:rPr>
                        <a:t>RISE</a:t>
                      </a:r>
                      <a:endParaRPr lang="en-GB" sz="1800" b="1" kern="1200" dirty="0">
                        <a:solidFill>
                          <a:srgbClr val="0000FF"/>
                        </a:solidFill>
                        <a:effectLst/>
                        <a:latin typeface="Calibri"/>
                        <a:ea typeface="MS PGothic"/>
                        <a:cs typeface="Calibri"/>
                      </a:endParaRPr>
                    </a:p>
                  </a:txBody>
                  <a:tcPr marL="45542" marR="45542" marT="22767" marB="22767">
                    <a:lnL w="12700" cap="flat" cmpd="sng" algn="ctr">
                      <a:solidFill>
                        <a:srgbClr val="DAED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AED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AED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AED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CFC"/>
                    </a:solidFill>
                  </a:tcPr>
                </a:tc>
                <a:tc>
                  <a:txBody>
                    <a:bodyPr/>
                    <a:lstStyle/>
                    <a:p>
                      <a:pPr marL="177800" indent="-177800" algn="l" fontAlgn="base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GB" sz="1400" b="1" kern="1200" dirty="0">
                          <a:solidFill>
                            <a:srgbClr val="0F5494"/>
                          </a:solidFill>
                          <a:effectLst/>
                          <a:latin typeface="Calibri"/>
                          <a:ea typeface="MS PGothic"/>
                          <a:cs typeface="Calibri"/>
                        </a:rPr>
                        <a:t>International and inter-sector cooperation and transfer of knowledge through the exchange of staff</a:t>
                      </a:r>
                      <a:endParaRPr lang="en-GB" sz="1400" b="1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5542" marR="45542" marT="22767" marB="22767">
                    <a:lnL w="12700" cap="flat" cmpd="sng" algn="ctr">
                      <a:solidFill>
                        <a:srgbClr val="DAED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AED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AED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AED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CFC"/>
                    </a:solidFill>
                  </a:tcPr>
                </a:tc>
              </a:tr>
              <a:tr h="866696">
                <a:tc>
                  <a:txBody>
                    <a:bodyPr/>
                    <a:lstStyle/>
                    <a:p>
                      <a:pPr marL="0" indent="0" algn="l"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 b="1" kern="1200">
                          <a:solidFill>
                            <a:srgbClr val="800000"/>
                          </a:solidFill>
                          <a:effectLst/>
                          <a:latin typeface="Calibri"/>
                          <a:ea typeface="MS PGothic"/>
                          <a:cs typeface="Calibri"/>
                        </a:rPr>
                        <a:t>Co-funding of programmes</a:t>
                      </a:r>
                      <a:endParaRPr lang="en-GB" sz="1800" b="1">
                        <a:solidFill>
                          <a:srgbClr val="8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5542" marR="45542" marT="22767" marB="22767">
                    <a:lnL w="12700" cap="flat" cmpd="sng" algn="ctr">
                      <a:solidFill>
                        <a:srgbClr val="DAED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AED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AED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AED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8F9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DE" sz="1800" b="1" kern="1200" dirty="0">
                          <a:solidFill>
                            <a:srgbClr val="0000FF"/>
                          </a:solidFill>
                          <a:effectLst/>
                          <a:latin typeface="Calibri"/>
                          <a:ea typeface="MS PGothic"/>
                          <a:cs typeface="Calibri"/>
                        </a:rPr>
                        <a:t>COFUND</a:t>
                      </a:r>
                      <a:endParaRPr lang="en-GB" sz="1800" b="1" kern="1200" dirty="0">
                        <a:solidFill>
                          <a:srgbClr val="0000FF"/>
                        </a:solidFill>
                        <a:effectLst/>
                        <a:latin typeface="Calibri"/>
                        <a:ea typeface="MS PGothic"/>
                        <a:cs typeface="Calibri"/>
                      </a:endParaRPr>
                    </a:p>
                  </a:txBody>
                  <a:tcPr marL="45542" marR="45542" marT="22767" marB="22767">
                    <a:lnL w="12700" cap="flat" cmpd="sng" algn="ctr">
                      <a:solidFill>
                        <a:srgbClr val="DAED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AED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AED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AED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8F9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b="1" kern="1200" dirty="0">
                          <a:solidFill>
                            <a:srgbClr val="0F5494"/>
                          </a:solidFill>
                          <a:effectLst/>
                          <a:latin typeface="Calibri"/>
                          <a:ea typeface="MS PGothic"/>
                          <a:cs typeface="Calibri"/>
                        </a:rPr>
                        <a:t>Co-funding of regional, national and international programmes: </a:t>
                      </a:r>
                      <a:endParaRPr lang="en-GB" sz="1400" b="1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  <a:p>
                      <a:pPr marL="177800" lvl="0" indent="-177800" algn="l" fontAlgn="base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457200" algn="l"/>
                        </a:tabLst>
                      </a:pPr>
                      <a:r>
                        <a:rPr lang="en-GB" sz="1400" b="1" kern="1200" dirty="0" smtClean="0">
                          <a:solidFill>
                            <a:srgbClr val="0F5494"/>
                          </a:solidFill>
                          <a:effectLst/>
                          <a:latin typeface="Calibri"/>
                          <a:ea typeface="MS PGothic"/>
                          <a:cs typeface="Calibri"/>
                        </a:rPr>
                        <a:t>doctoral </a:t>
                      </a:r>
                      <a:r>
                        <a:rPr lang="en-GB" sz="1400" b="1" kern="1200" dirty="0">
                          <a:solidFill>
                            <a:srgbClr val="0F5494"/>
                          </a:solidFill>
                          <a:effectLst/>
                          <a:latin typeface="Calibri"/>
                          <a:ea typeface="MS PGothic"/>
                          <a:cs typeface="Calibri"/>
                        </a:rPr>
                        <a:t>programmes</a:t>
                      </a:r>
                      <a:endParaRPr lang="en-GB" sz="1400" b="1" dirty="0">
                        <a:effectLst/>
                        <a:latin typeface="Calibri"/>
                        <a:cs typeface="Calibri"/>
                      </a:endParaRPr>
                    </a:p>
                    <a:p>
                      <a:pPr marL="177800" lvl="0" indent="-177800" algn="l" fontAlgn="base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457200" algn="l"/>
                        </a:tabLst>
                      </a:pPr>
                      <a:r>
                        <a:rPr lang="en-GB" sz="1400" b="1" kern="1200" dirty="0" smtClean="0">
                          <a:solidFill>
                            <a:srgbClr val="0F5494"/>
                          </a:solidFill>
                          <a:effectLst/>
                          <a:latin typeface="Calibri"/>
                          <a:ea typeface="MS PGothic"/>
                          <a:cs typeface="Calibri"/>
                        </a:rPr>
                        <a:t>fellowship </a:t>
                      </a:r>
                      <a:r>
                        <a:rPr lang="en-GB" sz="1400" b="1" kern="1200" dirty="0">
                          <a:solidFill>
                            <a:srgbClr val="0F5494"/>
                          </a:solidFill>
                          <a:effectLst/>
                          <a:latin typeface="Calibri"/>
                          <a:ea typeface="MS PGothic"/>
                          <a:cs typeface="Calibri"/>
                        </a:rPr>
                        <a:t>programmes</a:t>
                      </a:r>
                      <a:endParaRPr lang="en-GB" sz="1400" b="1" dirty="0">
                        <a:effectLst/>
                        <a:latin typeface="Calibri"/>
                        <a:cs typeface="Calibri"/>
                      </a:endParaRPr>
                    </a:p>
                  </a:txBody>
                  <a:tcPr marL="45542" marR="45542" marT="22767" marB="22767">
                    <a:lnL w="12700" cap="flat" cmpd="sng" algn="ctr">
                      <a:solidFill>
                        <a:srgbClr val="DAED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AED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AED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AED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8F9"/>
                    </a:solidFill>
                  </a:tcPr>
                </a:tc>
              </a:tr>
              <a:tr h="886782">
                <a:tc>
                  <a:txBody>
                    <a:bodyPr/>
                    <a:lstStyle/>
                    <a:p>
                      <a:pPr marL="0" indent="0" algn="l"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 b="1" kern="1200" dirty="0">
                          <a:solidFill>
                            <a:srgbClr val="800000"/>
                          </a:solidFill>
                          <a:effectLst/>
                          <a:latin typeface="Calibri"/>
                          <a:ea typeface="MS PGothic"/>
                          <a:cs typeface="Calibri"/>
                        </a:rPr>
                        <a:t>Policy support actions</a:t>
                      </a:r>
                      <a:endParaRPr lang="en-GB" sz="1800" b="1" dirty="0">
                        <a:solidFill>
                          <a:srgbClr val="8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5542" marR="45542" marT="22767" marB="22767">
                    <a:lnL w="12700" cap="flat" cmpd="sng" algn="ctr">
                      <a:solidFill>
                        <a:srgbClr val="DAED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AED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AED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AED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8F9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DE" sz="1800" b="1" kern="1200" dirty="0">
                          <a:solidFill>
                            <a:srgbClr val="0000FF"/>
                          </a:solidFill>
                          <a:effectLst/>
                          <a:latin typeface="Calibri"/>
                          <a:ea typeface="MS PGothic"/>
                          <a:cs typeface="Calibri"/>
                        </a:rPr>
                        <a:t>NIGHT</a:t>
                      </a:r>
                      <a:endParaRPr lang="en-GB" sz="1800" b="1" kern="1200" dirty="0">
                        <a:solidFill>
                          <a:srgbClr val="0000FF"/>
                        </a:solidFill>
                        <a:effectLst/>
                        <a:latin typeface="Calibri"/>
                        <a:ea typeface="MS PGothic"/>
                        <a:cs typeface="Calibri"/>
                      </a:endParaRPr>
                    </a:p>
                    <a:p>
                      <a:pPr marL="0" indent="0" algn="l"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DE" sz="1800" b="1" kern="1200" dirty="0" smtClean="0">
                          <a:solidFill>
                            <a:srgbClr val="0000FF"/>
                          </a:solidFill>
                          <a:effectLst/>
                          <a:latin typeface="Calibri"/>
                          <a:ea typeface="MS PGothic"/>
                          <a:cs typeface="Calibri"/>
                        </a:rPr>
                        <a:t>NCP</a:t>
                      </a:r>
                    </a:p>
                    <a:p>
                      <a:pPr marL="0" indent="0" algn="l"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1800" b="1" kern="1200" dirty="0">
                        <a:solidFill>
                          <a:srgbClr val="0000FF"/>
                        </a:solidFill>
                        <a:effectLst/>
                        <a:latin typeface="Calibri"/>
                        <a:ea typeface="MS PGothic"/>
                        <a:cs typeface="Calibri"/>
                      </a:endParaRPr>
                    </a:p>
                  </a:txBody>
                  <a:tcPr marL="45542" marR="45542" marT="22767" marB="22767">
                    <a:lnL w="12700" cap="flat" cmpd="sng" algn="ctr">
                      <a:solidFill>
                        <a:srgbClr val="DAED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AED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AED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AED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8F9"/>
                    </a:solidFill>
                  </a:tcPr>
                </a:tc>
                <a:tc>
                  <a:txBody>
                    <a:bodyPr/>
                    <a:lstStyle/>
                    <a:p>
                      <a:pPr marL="177800" indent="-177800" algn="l" fontAlgn="base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GB" sz="1400" b="1" kern="1200" dirty="0">
                          <a:solidFill>
                            <a:srgbClr val="0F5494"/>
                          </a:solidFill>
                          <a:effectLst/>
                          <a:latin typeface="Calibri"/>
                          <a:ea typeface="MS PGothic"/>
                          <a:cs typeface="Calibri"/>
                        </a:rPr>
                        <a:t>European Researchers' Night (NIGHT)</a:t>
                      </a:r>
                      <a:endParaRPr lang="en-GB" sz="1400" b="1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  <a:p>
                      <a:pPr marL="177800" indent="-177800" algn="l" fontAlgn="base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GB" sz="1400" b="1" kern="1200" dirty="0">
                          <a:solidFill>
                            <a:srgbClr val="0F5494"/>
                          </a:solidFill>
                          <a:effectLst/>
                          <a:latin typeface="Calibri"/>
                          <a:ea typeface="MS PGothic"/>
                          <a:cs typeface="Calibri"/>
                        </a:rPr>
                        <a:t>NCP </a:t>
                      </a:r>
                      <a:r>
                        <a:rPr lang="en-GB" sz="1400" b="1" kern="1200" dirty="0" smtClean="0">
                          <a:solidFill>
                            <a:srgbClr val="0F5494"/>
                          </a:solidFill>
                          <a:effectLst/>
                          <a:latin typeface="Calibri"/>
                          <a:ea typeface="MS PGothic"/>
                          <a:cs typeface="Calibri"/>
                        </a:rPr>
                        <a:t>support</a:t>
                      </a:r>
                      <a:endParaRPr lang="en-GB" sz="1400" b="1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  <a:p>
                      <a:pPr marL="177800" indent="-177800" algn="l" fontAlgn="base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GB" sz="1400" b="1" i="0" kern="1200" dirty="0">
                          <a:solidFill>
                            <a:srgbClr val="0F5494"/>
                          </a:solidFill>
                          <a:effectLst/>
                          <a:latin typeface="Calibri"/>
                          <a:ea typeface="MS PGothic"/>
                          <a:cs typeface="Calibri"/>
                        </a:rPr>
                        <a:t>Non call-based </a:t>
                      </a:r>
                      <a:r>
                        <a:rPr lang="en-GB" sz="1400" b="1" i="0" kern="1200" dirty="0" smtClean="0">
                          <a:solidFill>
                            <a:srgbClr val="0F5494"/>
                          </a:solidFill>
                          <a:effectLst/>
                          <a:latin typeface="Calibri"/>
                          <a:ea typeface="MS PGothic"/>
                          <a:cs typeface="Calibri"/>
                        </a:rPr>
                        <a:t>activities (studies and support to Alumni)</a:t>
                      </a:r>
                      <a:endParaRPr lang="en-GB" sz="1400" b="1" i="0" dirty="0">
                        <a:effectLst/>
                        <a:latin typeface="Calibri"/>
                        <a:cs typeface="Calibri"/>
                      </a:endParaRPr>
                    </a:p>
                  </a:txBody>
                  <a:tcPr marL="45542" marR="45542" marT="22767" marB="22767">
                    <a:lnL w="12700" cap="flat" cmpd="sng" algn="ctr">
                      <a:solidFill>
                        <a:srgbClr val="DAED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AED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AED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AED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8F9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4468665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332656"/>
            <a:ext cx="7772400" cy="762000"/>
          </a:xfrm>
          <a:noFill/>
        </p:spPr>
        <p:txBody>
          <a:bodyPr/>
          <a:lstStyle/>
          <a:p>
            <a:pPr indent="0" eaLnBrk="1" hangingPunct="1"/>
            <a:r>
              <a:rPr lang="en-GB" sz="2800" dirty="0">
                <a:cs typeface="Calibri"/>
              </a:rPr>
              <a:t>Priority 2. Industrial leadership</a:t>
            </a:r>
          </a:p>
        </p:txBody>
      </p:sp>
      <p:sp>
        <p:nvSpPr>
          <p:cNvPr id="1126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51521" y="1484784"/>
            <a:ext cx="5616623" cy="3528392"/>
          </a:xfrm>
          <a:noFill/>
        </p:spPr>
        <p:txBody>
          <a:bodyPr/>
          <a:lstStyle/>
          <a:p>
            <a:pPr marL="0" indent="0" eaLnBrk="1" hangingPunct="1">
              <a:lnSpc>
                <a:spcPct val="80000"/>
              </a:lnSpc>
              <a:buNone/>
            </a:pPr>
            <a:r>
              <a:rPr lang="en-GB" sz="2000" b="1" i="1" dirty="0">
                <a:solidFill>
                  <a:srgbClr val="0000FF"/>
                </a:solidFill>
                <a:latin typeface="Calibri"/>
                <a:cs typeface="Calibri"/>
              </a:rPr>
              <a:t>Why:</a:t>
            </a:r>
          </a:p>
          <a:p>
            <a:pPr eaLnBrk="1" hangingPunct="1">
              <a:lnSpc>
                <a:spcPct val="80000"/>
              </a:lnSpc>
            </a:pPr>
            <a:endParaRPr lang="en-GB" sz="2000" b="1" i="1" dirty="0">
              <a:solidFill>
                <a:srgbClr val="0000FF"/>
              </a:solidFill>
              <a:latin typeface="Calibri"/>
              <a:cs typeface="Calibri"/>
            </a:endParaRPr>
          </a:p>
          <a:p>
            <a:pPr marL="266700" lvl="1" indent="-266700" eaLnBrk="1" hangingPunct="1">
              <a:lnSpc>
                <a:spcPct val="80000"/>
              </a:lnSpc>
              <a:buFont typeface="Arial"/>
              <a:buChar char="•"/>
              <a:tabLst>
                <a:tab pos="266700" algn="l"/>
              </a:tabLst>
            </a:pPr>
            <a:r>
              <a:rPr lang="en-GB" sz="2000" b="1" i="1" dirty="0">
                <a:solidFill>
                  <a:srgbClr val="0000FF"/>
                </a:solidFill>
                <a:latin typeface="Calibri"/>
                <a:cs typeface="Calibri"/>
              </a:rPr>
              <a:t>Strategic investments in key technologies (e.g. advanced manufacturing, micro-electronics) underpin innovation across existing and emerging sectors</a:t>
            </a:r>
          </a:p>
          <a:p>
            <a:pPr marL="266700" lvl="1" indent="-266700" eaLnBrk="1" hangingPunct="1">
              <a:lnSpc>
                <a:spcPct val="80000"/>
              </a:lnSpc>
              <a:buFont typeface="Arial"/>
              <a:buChar char="•"/>
              <a:tabLst>
                <a:tab pos="266700" algn="l"/>
              </a:tabLst>
            </a:pPr>
            <a:endParaRPr lang="en-GB" sz="2000" b="1" i="1" dirty="0">
              <a:solidFill>
                <a:srgbClr val="0000FF"/>
              </a:solidFill>
              <a:latin typeface="Calibri"/>
              <a:cs typeface="Calibri"/>
            </a:endParaRPr>
          </a:p>
          <a:p>
            <a:pPr marL="266700" lvl="1" indent="-266700" eaLnBrk="1" hangingPunct="1">
              <a:lnSpc>
                <a:spcPct val="80000"/>
              </a:lnSpc>
              <a:buFont typeface="Arial"/>
              <a:buChar char="•"/>
              <a:tabLst>
                <a:tab pos="266700" algn="l"/>
              </a:tabLst>
            </a:pPr>
            <a:r>
              <a:rPr lang="en-GB" sz="2000" b="1" i="1" dirty="0">
                <a:solidFill>
                  <a:srgbClr val="0000FF"/>
                </a:solidFill>
                <a:latin typeface="Calibri"/>
                <a:cs typeface="Calibri"/>
              </a:rPr>
              <a:t>Europe needs to attract more private investment in research and innovation</a:t>
            </a:r>
          </a:p>
          <a:p>
            <a:pPr marL="266700" lvl="1" indent="-266700" eaLnBrk="1" hangingPunct="1">
              <a:lnSpc>
                <a:spcPct val="80000"/>
              </a:lnSpc>
              <a:buFont typeface="Arial"/>
              <a:buChar char="•"/>
              <a:tabLst>
                <a:tab pos="266700" algn="l"/>
              </a:tabLst>
            </a:pPr>
            <a:endParaRPr lang="en-GB" sz="2000" b="1" i="1" dirty="0">
              <a:solidFill>
                <a:srgbClr val="0000FF"/>
              </a:solidFill>
              <a:latin typeface="Calibri"/>
              <a:cs typeface="Calibri"/>
            </a:endParaRPr>
          </a:p>
          <a:p>
            <a:pPr marL="266700" lvl="1" indent="-266700" eaLnBrk="1" hangingPunct="1">
              <a:lnSpc>
                <a:spcPct val="80000"/>
              </a:lnSpc>
              <a:buFont typeface="Arial"/>
              <a:buChar char="•"/>
              <a:tabLst>
                <a:tab pos="266700" algn="l"/>
              </a:tabLst>
            </a:pPr>
            <a:r>
              <a:rPr lang="en-GB" sz="2000" b="1" i="1" dirty="0">
                <a:solidFill>
                  <a:srgbClr val="0000FF"/>
                </a:solidFill>
                <a:latin typeface="Calibri"/>
                <a:cs typeface="Calibri"/>
              </a:rPr>
              <a:t>Europe needs more innovative SMEs to create growth and </a:t>
            </a:r>
            <a:r>
              <a:rPr lang="en-GB" sz="2000" b="1" i="1" dirty="0" smtClean="0">
                <a:solidFill>
                  <a:srgbClr val="0000FF"/>
                </a:solidFill>
                <a:latin typeface="Calibri"/>
                <a:cs typeface="Calibri"/>
              </a:rPr>
              <a:t>jobs</a:t>
            </a:r>
          </a:p>
        </p:txBody>
      </p:sp>
      <p:sp>
        <p:nvSpPr>
          <p:cNvPr id="4" name="Rounded Rectangle 3"/>
          <p:cNvSpPr/>
          <p:nvPr/>
        </p:nvSpPr>
        <p:spPr bwMode="auto">
          <a:xfrm>
            <a:off x="6084168" y="1196752"/>
            <a:ext cx="2880296" cy="4752528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Calibri"/>
                <a:ea typeface="ＭＳ Ｐゴシック" pitchFamily="-112" charset="-128"/>
                <a:cs typeface="Calibri"/>
              </a:rPr>
              <a:t>II</a:t>
            </a:r>
            <a:endParaRPr lang="en-US" sz="2000" b="1" dirty="0">
              <a:solidFill>
                <a:srgbClr val="FF0000"/>
              </a:solidFill>
              <a:latin typeface="Calibri"/>
              <a:ea typeface="ＭＳ Ｐゴシック" pitchFamily="-112" charset="-128"/>
              <a:cs typeface="Calibri"/>
            </a:endParaRPr>
          </a:p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Calibri"/>
                <a:ea typeface="ＭＳ Ｐゴシック" pitchFamily="-112" charset="-128"/>
                <a:cs typeface="Calibri"/>
              </a:rPr>
              <a:t>Industrial Leadership</a:t>
            </a:r>
            <a:endParaRPr lang="en-US" sz="2000" b="1" dirty="0">
              <a:solidFill>
                <a:srgbClr val="FF0000"/>
              </a:solidFill>
              <a:latin typeface="Calibri"/>
              <a:ea typeface="ＭＳ Ｐゴシック" pitchFamily="-112" charset="-128"/>
              <a:cs typeface="Calibri"/>
            </a:endParaRPr>
          </a:p>
          <a:p>
            <a:endParaRPr lang="en-US" sz="2000" b="1" dirty="0">
              <a:latin typeface="Calibri"/>
              <a:ea typeface="ＭＳ Ｐゴシック" pitchFamily="-112" charset="-128"/>
              <a:cs typeface="Calibri"/>
            </a:endParaRPr>
          </a:p>
          <a:p>
            <a:pPr marL="177800" lvl="1" indent="-177800">
              <a:buFontTx/>
              <a:buAutoNum type="arabicPeriod"/>
            </a:pPr>
            <a:r>
              <a:rPr lang="en-US" sz="1600" b="1" dirty="0" smtClean="0">
                <a:solidFill>
                  <a:srgbClr val="0000FF"/>
                </a:solidFill>
                <a:latin typeface="Calibri"/>
                <a:ea typeface="ＭＳ Ｐゴシック" pitchFamily="-112" charset="-128"/>
                <a:cs typeface="Calibri"/>
              </a:rPr>
              <a:t>Leadership in enabling and industrial technologies</a:t>
            </a:r>
          </a:p>
          <a:p>
            <a:pPr marL="266700" lvl="2">
              <a:buFontTx/>
              <a:buAutoNum type="arabicPeriod"/>
            </a:pPr>
            <a:r>
              <a:rPr lang="en-US" sz="1600" b="1" dirty="0">
                <a:latin typeface="Calibri"/>
                <a:ea typeface="ＭＳ Ｐゴシック" pitchFamily="-112" charset="-128"/>
                <a:cs typeface="Calibri"/>
              </a:rPr>
              <a:t>1 ICT</a:t>
            </a:r>
          </a:p>
          <a:p>
            <a:pPr marL="266700" lvl="2"/>
            <a:r>
              <a:rPr lang="en-US" sz="1600" b="1" dirty="0">
                <a:latin typeface="Calibri"/>
                <a:ea typeface="ＭＳ Ｐゴシック" pitchFamily="-112" charset="-128"/>
                <a:cs typeface="Calibri"/>
              </a:rPr>
              <a:t>1.2 Nanotechnologies</a:t>
            </a:r>
          </a:p>
          <a:p>
            <a:pPr marL="266700" lvl="2"/>
            <a:r>
              <a:rPr lang="en-US" sz="1600" b="1" dirty="0">
                <a:latin typeface="Calibri"/>
                <a:ea typeface="ＭＳ Ｐゴシック" pitchFamily="-112" charset="-128"/>
                <a:cs typeface="Calibri"/>
              </a:rPr>
              <a:t>1.3 Advanced materials</a:t>
            </a:r>
          </a:p>
          <a:p>
            <a:pPr marL="266700" lvl="2"/>
            <a:r>
              <a:rPr lang="en-US" sz="1600" b="1" dirty="0">
                <a:latin typeface="Calibri"/>
                <a:ea typeface="ＭＳ Ｐゴシック" pitchFamily="-112" charset="-128"/>
                <a:cs typeface="Calibri"/>
              </a:rPr>
              <a:t>1.4 Biotechnology</a:t>
            </a:r>
          </a:p>
          <a:p>
            <a:pPr marL="622300" lvl="2" indent="-355600"/>
            <a:r>
              <a:rPr lang="en-US" sz="1600" b="1" dirty="0">
                <a:latin typeface="Calibri"/>
                <a:ea typeface="ＭＳ Ｐゴシック" pitchFamily="-112" charset="-128"/>
                <a:cs typeface="Calibri"/>
              </a:rPr>
              <a:t>1.5 M</a:t>
            </a:r>
            <a:r>
              <a:rPr lang="en-US" sz="1600" b="1" dirty="0" smtClean="0">
                <a:latin typeface="Calibri"/>
                <a:ea typeface="ＭＳ Ｐゴシック" pitchFamily="-112" charset="-128"/>
                <a:cs typeface="Calibri"/>
              </a:rPr>
              <a:t>anufacturing and processes</a:t>
            </a:r>
          </a:p>
          <a:p>
            <a:pPr marL="266700" lvl="2"/>
            <a:r>
              <a:rPr lang="en-US" sz="1600" b="1" dirty="0" smtClean="0">
                <a:latin typeface="Calibri"/>
                <a:ea typeface="ＭＳ Ｐゴシック" pitchFamily="-112" charset="-128"/>
                <a:cs typeface="Calibri"/>
              </a:rPr>
              <a:t>1.6 Space</a:t>
            </a:r>
            <a:endParaRPr lang="en-US" sz="1600" b="1" dirty="0">
              <a:latin typeface="Calibri"/>
              <a:ea typeface="ＭＳ Ｐゴシック" pitchFamily="-112" charset="-128"/>
              <a:cs typeface="Calibri"/>
            </a:endParaRPr>
          </a:p>
          <a:p>
            <a:pPr marL="0" lvl="2" indent="-177800">
              <a:buFontTx/>
              <a:buAutoNum type="arabicPeriod"/>
            </a:pPr>
            <a:endParaRPr lang="en-US" sz="1600" b="1" dirty="0" smtClean="0">
              <a:solidFill>
                <a:srgbClr val="0000FF"/>
              </a:solidFill>
              <a:latin typeface="Calibri"/>
              <a:ea typeface="ＭＳ Ｐゴシック" pitchFamily="-112" charset="-128"/>
              <a:cs typeface="Calibri"/>
            </a:endParaRPr>
          </a:p>
          <a:p>
            <a:pPr marL="0" lvl="1" indent="-177800">
              <a:buFontTx/>
              <a:buAutoNum type="arabicPeriod"/>
            </a:pPr>
            <a:r>
              <a:rPr lang="en-US" sz="1600" b="1" dirty="0" smtClean="0">
                <a:solidFill>
                  <a:srgbClr val="0000FF"/>
                </a:solidFill>
                <a:latin typeface="Calibri"/>
                <a:ea typeface="ＭＳ Ｐゴシック" pitchFamily="-112" charset="-128"/>
                <a:cs typeface="Calibri"/>
              </a:rPr>
              <a:t>Access to risk finance</a:t>
            </a:r>
          </a:p>
          <a:p>
            <a:pPr marL="0" lvl="1" indent="-177800">
              <a:buFontTx/>
              <a:buAutoNum type="arabicPeriod"/>
            </a:pPr>
            <a:endParaRPr lang="en-US" sz="1600" b="1" dirty="0">
              <a:solidFill>
                <a:srgbClr val="0000FF"/>
              </a:solidFill>
              <a:latin typeface="Calibri"/>
              <a:ea typeface="ＭＳ Ｐゴシック" pitchFamily="-112" charset="-128"/>
              <a:cs typeface="Calibri"/>
            </a:endParaRPr>
          </a:p>
          <a:p>
            <a:pPr marL="0" lvl="1" indent="-177800">
              <a:buFontTx/>
              <a:buAutoNum type="arabicPeriod"/>
            </a:pPr>
            <a:r>
              <a:rPr lang="en-US" sz="1600" b="1" dirty="0" smtClean="0">
                <a:solidFill>
                  <a:srgbClr val="0000FF"/>
                </a:solidFill>
                <a:latin typeface="Calibri"/>
                <a:ea typeface="ＭＳ Ｐゴシック" pitchFamily="-112" charset="-128"/>
                <a:cs typeface="Calibri"/>
              </a:rPr>
              <a:t>Innovation in SMEs</a:t>
            </a:r>
          </a:p>
          <a:p>
            <a:pPr marL="0" lvl="2"/>
            <a:endParaRPr lang="en-US" sz="1600" b="1" dirty="0" smtClean="0">
              <a:latin typeface="Calibri"/>
              <a:ea typeface="ＭＳ Ｐゴシック" pitchFamily="-112" charset="-128"/>
              <a:cs typeface="Calibri"/>
            </a:endParaRPr>
          </a:p>
          <a:p>
            <a:pPr marL="0" lvl="2"/>
            <a:endParaRPr lang="en-US" sz="1600" b="1" dirty="0" smtClean="0">
              <a:latin typeface="Calibri"/>
              <a:ea typeface="ＭＳ Ｐゴシック" pitchFamily="-112" charset="-128"/>
              <a:cs typeface="Calibri"/>
            </a:endParaRPr>
          </a:p>
          <a:p>
            <a:pPr marL="0" lvl="1" indent="-177800">
              <a:buFontTx/>
              <a:buAutoNum type="arabicPeriod"/>
            </a:pPr>
            <a:endParaRPr lang="en-US" sz="1600" b="1" dirty="0" smtClean="0">
              <a:latin typeface="Calibri"/>
              <a:ea typeface="ＭＳ Ｐゴシック" pitchFamily="-112" charset="-128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120282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1"/>
</p:tagLst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2800</TotalTime>
  <Words>2104</Words>
  <Application>Microsoft Macintosh PowerPoint</Application>
  <PresentationFormat>On-screen Show (4:3)</PresentationFormat>
  <Paragraphs>349</Paragraphs>
  <Slides>23</Slides>
  <Notes>9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Blank Presentation</vt:lpstr>
      <vt:lpstr>PowerPoint Presentation</vt:lpstr>
      <vt:lpstr>What is Horizon 2020</vt:lpstr>
      <vt:lpstr>PowerPoint Presentation</vt:lpstr>
      <vt:lpstr>Simplification</vt:lpstr>
      <vt:lpstr>PowerPoint Presentation</vt:lpstr>
      <vt:lpstr>Priority 1. Excellent science</vt:lpstr>
      <vt:lpstr>European Research Council – grant schemes</vt:lpstr>
      <vt:lpstr>MSCA - scope of activities</vt:lpstr>
      <vt:lpstr>Priority 2. Industrial leadership</vt:lpstr>
      <vt:lpstr>PowerPoint Presentation</vt:lpstr>
      <vt:lpstr>SME support: integrated approach</vt:lpstr>
      <vt:lpstr>PowerPoint Presentation</vt:lpstr>
      <vt:lpstr>Priority 3. Societal challenges</vt:lpstr>
      <vt:lpstr>PowerPoint Presentation</vt:lpstr>
      <vt:lpstr>PowerPoint Presentation</vt:lpstr>
      <vt:lpstr>PowerPoint Presentation</vt:lpstr>
      <vt:lpstr>BioMedical informatics in H2020 (I)</vt:lpstr>
      <vt:lpstr>BioMedical Informatics within H2020 (II)</vt:lpstr>
      <vt:lpstr>Κυτταρική  &amp; γονιδιακή θεραπεία</vt:lpstr>
      <vt:lpstr>Τα iPS κύτταρα μπορούν να χρησιμοποιηθούν για ανάπτυξη εξατομικευμένης θεραπείας</vt:lpstr>
      <vt:lpstr>PowerPoint Presentation</vt:lpstr>
      <vt:lpstr>PowerPoint Presentation</vt:lpstr>
      <vt:lpstr>BioMedical Informatics in H2020 (III)</vt:lpstr>
    </vt:vector>
  </TitlesOfParts>
  <Company>Theodore Fotsis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Theodore Fotsis</dc:creator>
  <cp:lastModifiedBy>Theodore Fotsis</cp:lastModifiedBy>
  <cp:revision>266</cp:revision>
  <cp:lastPrinted>2014-01-24T00:07:48Z</cp:lastPrinted>
  <dcterms:created xsi:type="dcterms:W3CDTF">2010-02-26T05:40:06Z</dcterms:created>
  <dcterms:modified xsi:type="dcterms:W3CDTF">2014-01-24T07:19:07Z</dcterms:modified>
</cp:coreProperties>
</file>