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763" r:id="rId3"/>
    <p:sldId id="756" r:id="rId4"/>
    <p:sldId id="664" r:id="rId5"/>
    <p:sldId id="765" r:id="rId6"/>
    <p:sldId id="676" r:id="rId7"/>
    <p:sldId id="774" r:id="rId8"/>
    <p:sldId id="744" r:id="rId9"/>
    <p:sldId id="766" r:id="rId10"/>
    <p:sldId id="754" r:id="rId11"/>
    <p:sldId id="760" r:id="rId12"/>
    <p:sldId id="767" r:id="rId13"/>
    <p:sldId id="748" r:id="rId14"/>
    <p:sldId id="770" r:id="rId15"/>
    <p:sldId id="771" r:id="rId16"/>
    <p:sldId id="768" r:id="rId17"/>
    <p:sldId id="772" r:id="rId18"/>
    <p:sldId id="773" r:id="rId19"/>
    <p:sldId id="752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  <p:cmAuthor id="1" name="gsrt_vaio" initials="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99FF99"/>
    <a:srgbClr val="6699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09" autoAdjust="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srt_vaio\Documents\PRO%20A\&#935;&#961;&#951;&#956;&#945;&#964;&#959;&#948;&#959;&#964;&#953;&#954;&#940;%20&#917;&#928;&#913;&#925;&#917;&#922;\&#922;&#945;&#964;&#945;&#957;&#959;&#956;&#942;%20280%20&#949;&#954;.%20&#922;&#961;&#945;&#964;&#953;&#954;&#974;&#957;%20&#917;&#957;&#953;&#963;&#967;&#973;&#963;&#949;&#969;&#9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4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3260498687664095E-2"/>
          <c:y val="0.10416666666666669"/>
          <c:w val="0.67675809273840792"/>
          <c:h val="0.77314814814814814"/>
        </c:manualLayout>
      </c:layout>
      <c:pie3DChart>
        <c:varyColors val="1"/>
        <c:ser>
          <c:idx val="0"/>
          <c:order val="0"/>
          <c:dPt>
            <c:idx val="0"/>
          </c:dPt>
          <c:dLbls>
            <c:dLbl>
              <c:idx val="0"/>
              <c:layout>
                <c:manualLayout>
                  <c:x val="-0.19160728173060138"/>
                  <c:y val="-0.371990740740740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823</a:t>
                    </a:r>
                    <a:r>
                      <a:rPr lang="el-GR" b="1" dirty="0"/>
                      <a:t>.</a:t>
                    </a:r>
                    <a:r>
                      <a:rPr lang="en-US" b="1" dirty="0"/>
                      <a:t>231</a:t>
                    </a:r>
                    <a:r>
                      <a:rPr lang="el-GR" b="1" dirty="0"/>
                      <a:t>.</a:t>
                    </a:r>
                    <a:r>
                      <a:rPr lang="en-US" b="1" dirty="0"/>
                      <a:t>211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115</a:t>
                    </a:r>
                    <a:r>
                      <a:rPr lang="el-GR" sz="1800" b="1" dirty="0"/>
                      <a:t>.</a:t>
                    </a:r>
                    <a:r>
                      <a:rPr lang="en-US" sz="1800" b="1" dirty="0"/>
                      <a:t>965</a:t>
                    </a:r>
                    <a:r>
                      <a:rPr lang="el-GR" sz="1800" b="1" dirty="0"/>
                      <a:t>.</a:t>
                    </a:r>
                    <a:r>
                      <a:rPr lang="en-US" sz="1800" b="1" dirty="0"/>
                      <a:t>121</a:t>
                    </a:r>
                    <a:endParaRPr lang="en-US" sz="1800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'[Chart in Microsoft PowerPoint]Sheet1'!$A$3:$A$4</c:f>
              <c:strCache>
                <c:ptCount val="2"/>
                <c:pt idx="0">
                  <c:v>ΕΠΑΝΕΚ</c:v>
                </c:pt>
                <c:pt idx="1">
                  <c:v>ΠΕΠ</c:v>
                </c:pt>
              </c:strCache>
            </c:strRef>
          </c:cat>
          <c:val>
            <c:numRef>
              <c:f>'[Chart in Microsoft PowerPoint]Sheet1'!$B$3:$B$4</c:f>
              <c:numCache>
                <c:formatCode>#,##0</c:formatCode>
                <c:ptCount val="2"/>
                <c:pt idx="0">
                  <c:v>823231211</c:v>
                </c:pt>
                <c:pt idx="1">
                  <c:v>115965121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spPr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5400000" scaled="0"/>
    </a:gradFill>
  </c:spPr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l-GR"/>
              <a:t>Κατανομή προϋπολογισμού /τομέα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114197530864197"/>
          <c:y val="0.30381579146737514"/>
          <c:w val="0.84104938271604934"/>
          <c:h val="0.62685125231700134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Φύλλο1!$A$2:$A$9</c:f>
              <c:strCache>
                <c:ptCount val="8"/>
                <c:pt idx="0">
                  <c:v>ΤΠΕ</c:v>
                </c:pt>
                <c:pt idx="1">
                  <c:v>Βιοεπιστήμες -Υγεία Φάρμακα</c:v>
                </c:pt>
                <c:pt idx="2">
                  <c:v>Αγροδιατροφή</c:v>
                </c:pt>
                <c:pt idx="3">
                  <c:v>Υλικά-Κατασκευές</c:v>
                </c:pt>
                <c:pt idx="4">
                  <c:v>Περιβάλλον και Βιώσιμη Ανάπτυξη</c:v>
                </c:pt>
                <c:pt idx="5">
                  <c:v>Ενέργεια</c:v>
                </c:pt>
                <c:pt idx="6">
                  <c:v>ΤΠΔΒ</c:v>
                </c:pt>
                <c:pt idx="7">
                  <c:v>Μεταφορές- Logistics</c:v>
                </c:pt>
              </c:strCache>
            </c:strRef>
          </c:cat>
          <c:val>
            <c:numRef>
              <c:f>Φύλλο1!$E$2:$E$9</c:f>
              <c:numCache>
                <c:formatCode>General</c:formatCode>
                <c:ptCount val="8"/>
                <c:pt idx="0">
                  <c:v>58.24</c:v>
                </c:pt>
                <c:pt idx="1">
                  <c:v>52.416000000000004</c:v>
                </c:pt>
                <c:pt idx="2">
                  <c:v>46.592000000000006</c:v>
                </c:pt>
                <c:pt idx="3">
                  <c:v>29.12</c:v>
                </c:pt>
                <c:pt idx="4">
                  <c:v>29.12</c:v>
                </c:pt>
                <c:pt idx="5">
                  <c:v>29.12</c:v>
                </c:pt>
                <c:pt idx="6">
                  <c:v>29.12</c:v>
                </c:pt>
                <c:pt idx="7">
                  <c:v>5.823999999999999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wmf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wmf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9827-11D4-408C-BA57-AF323DC00B8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ADF7C-361E-4331-ACB1-87D8B328ACFB}">
      <dgm:prSet custT="1"/>
      <dgm:spPr/>
      <dgm:t>
        <a:bodyPr/>
        <a:lstStyle/>
        <a:p>
          <a:pPr rtl="0"/>
          <a:r>
            <a:rPr lang="el-GR" sz="1600" dirty="0" err="1" smtClean="0"/>
            <a:t>Αιρεσιμότητα</a:t>
          </a:r>
          <a:r>
            <a:rPr lang="el-GR" sz="1600" dirty="0" smtClean="0"/>
            <a:t> 11. «Στρατηγική έξυπνης εξειδίκευσης</a:t>
          </a:r>
          <a:r>
            <a:rPr lang="en-US" sz="1600" dirty="0" smtClean="0"/>
            <a:t> – RIS3</a:t>
          </a:r>
          <a:r>
            <a:rPr lang="el-GR" sz="1600" dirty="0" smtClean="0"/>
            <a:t>»</a:t>
          </a:r>
          <a:endParaRPr lang="en-GB" sz="1000" dirty="0"/>
        </a:p>
      </dgm:t>
    </dgm:pt>
    <dgm:pt modelId="{DFEE754A-CF6C-47D2-864F-A1867D459190}" type="parTrans" cxnId="{305C3D50-61D6-42C7-958B-F5681DA24D7A}">
      <dgm:prSet/>
      <dgm:spPr/>
      <dgm:t>
        <a:bodyPr/>
        <a:lstStyle/>
        <a:p>
          <a:endParaRPr lang="en-GB"/>
        </a:p>
      </dgm:t>
    </dgm:pt>
    <dgm:pt modelId="{220C5D7C-99D1-494E-87B4-F9DE5E1CCDE9}" type="sibTrans" cxnId="{305C3D50-61D6-42C7-958B-F5681DA24D7A}">
      <dgm:prSet/>
      <dgm:spPr/>
      <dgm:t>
        <a:bodyPr/>
        <a:lstStyle/>
        <a:p>
          <a:endParaRPr lang="en-GB"/>
        </a:p>
      </dgm:t>
    </dgm:pt>
    <dgm:pt modelId="{E6A67A4E-09C2-4A78-8FBE-31C6690C9FE4}">
      <dgm:prSet custT="1"/>
      <dgm:spPr/>
      <dgm:t>
        <a:bodyPr/>
        <a:lstStyle/>
        <a:p>
          <a:pPr rtl="0"/>
          <a:r>
            <a:rPr lang="el-GR" sz="1400" dirty="0" err="1" smtClean="0"/>
            <a:t>Αιρεσιμότητα</a:t>
          </a:r>
          <a:r>
            <a:rPr lang="el-GR" sz="1400" dirty="0" smtClean="0"/>
            <a:t> 1.2 « Σχέδιο Χρηματοδότησης Εθνικού Οδικού Χάρτη Ερευνητικών Υποδομών</a:t>
          </a:r>
          <a:r>
            <a:rPr lang="el-GR" sz="1300" dirty="0" smtClean="0"/>
            <a:t>»</a:t>
          </a:r>
          <a:r>
            <a:rPr lang="en-US" sz="1300" dirty="0" smtClean="0"/>
            <a:t>.</a:t>
          </a:r>
          <a:endParaRPr lang="en-GB" sz="1300" dirty="0"/>
        </a:p>
      </dgm:t>
    </dgm:pt>
    <dgm:pt modelId="{B97E9396-BA56-4A4B-904D-26E48D140968}" type="parTrans" cxnId="{8C1B99B9-F144-449B-A4C7-CC4B6FC15C13}">
      <dgm:prSet/>
      <dgm:spPr/>
      <dgm:t>
        <a:bodyPr/>
        <a:lstStyle/>
        <a:p>
          <a:endParaRPr lang="en-GB"/>
        </a:p>
      </dgm:t>
    </dgm:pt>
    <dgm:pt modelId="{CCD0845B-625E-4CC3-BCCB-C2525B56E89B}" type="sibTrans" cxnId="{8C1B99B9-F144-449B-A4C7-CC4B6FC15C13}">
      <dgm:prSet/>
      <dgm:spPr/>
      <dgm:t>
        <a:bodyPr/>
        <a:lstStyle/>
        <a:p>
          <a:endParaRPr lang="en-GB"/>
        </a:p>
      </dgm:t>
    </dgm:pt>
    <dgm:pt modelId="{176FBB6F-A8AD-4EC8-AB56-F27C009D3F62}">
      <dgm:prSet/>
      <dgm:spPr/>
      <dgm:t>
        <a:bodyPr/>
        <a:lstStyle/>
        <a:p>
          <a:pPr rtl="0"/>
          <a:r>
            <a:rPr lang="el-GR" dirty="0" smtClean="0"/>
            <a:t>Ενεργοποίηση του προϋπολογισμού ΕΤΑΚ του ΕΠΑΝΕΚ</a:t>
          </a:r>
          <a:endParaRPr lang="en-GB" dirty="0"/>
        </a:p>
      </dgm:t>
    </dgm:pt>
    <dgm:pt modelId="{2492A66F-981B-43ED-9AE7-29758AFA1082}" type="parTrans" cxnId="{C56F32F5-DDE3-443E-90F0-C9565B40BBA3}">
      <dgm:prSet/>
      <dgm:spPr/>
      <dgm:t>
        <a:bodyPr/>
        <a:lstStyle/>
        <a:p>
          <a:endParaRPr lang="en-GB"/>
        </a:p>
      </dgm:t>
    </dgm:pt>
    <dgm:pt modelId="{59224277-04B4-48E1-889F-3300F9EFDDC4}" type="sibTrans" cxnId="{C56F32F5-DDE3-443E-90F0-C9565B40BBA3}">
      <dgm:prSet/>
      <dgm:spPr/>
      <dgm:t>
        <a:bodyPr/>
        <a:lstStyle/>
        <a:p>
          <a:endParaRPr lang="en-GB"/>
        </a:p>
      </dgm:t>
    </dgm:pt>
    <dgm:pt modelId="{514A95F7-F93F-4F3A-83CE-A5D91486F452}" type="pres">
      <dgm:prSet presAssocID="{38819827-11D4-408C-BA57-AF323DC00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05088-B55B-4611-A042-0C39321CFFE6}" type="pres">
      <dgm:prSet presAssocID="{38819827-11D4-408C-BA57-AF323DC00B8C}" presName="vNodes" presStyleCnt="0"/>
      <dgm:spPr/>
    </dgm:pt>
    <dgm:pt modelId="{9316596E-94B3-4D71-8DD2-FC8AC1E0F3E3}" type="pres">
      <dgm:prSet presAssocID="{B27ADF7C-361E-4331-ACB1-87D8B328ACFB}" presName="node" presStyleLbl="node1" presStyleIdx="0" presStyleCnt="3" custScaleX="15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E8B81-7908-4E59-B2D2-A3277A67F192}" type="pres">
      <dgm:prSet presAssocID="{220C5D7C-99D1-494E-87B4-F9DE5E1CCDE9}" presName="spacerT" presStyleCnt="0"/>
      <dgm:spPr/>
    </dgm:pt>
    <dgm:pt modelId="{B0BE3FE3-9A3E-4E09-97EC-9886AC8A43F1}" type="pres">
      <dgm:prSet presAssocID="{220C5D7C-99D1-494E-87B4-F9DE5E1CCD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C230D95-A9D6-48C3-B3F6-83BA6997D970}" type="pres">
      <dgm:prSet presAssocID="{220C5D7C-99D1-494E-87B4-F9DE5E1CCDE9}" presName="spacerB" presStyleCnt="0"/>
      <dgm:spPr/>
    </dgm:pt>
    <dgm:pt modelId="{24A56B81-8782-4A87-8729-3D1F8B35E514}" type="pres">
      <dgm:prSet presAssocID="{E6A67A4E-09C2-4A78-8FBE-31C6690C9FE4}" presName="node" presStyleLbl="node1" presStyleIdx="1" presStyleCnt="3" custScaleX="164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4F923-CA90-4D49-87EF-7EFD8B2EF654}" type="pres">
      <dgm:prSet presAssocID="{38819827-11D4-408C-BA57-AF323DC00B8C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26057961-2184-4AF8-9EC9-A6BA1DE25DE1}" type="pres">
      <dgm:prSet presAssocID="{38819827-11D4-408C-BA57-AF323DC00B8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591CEF4-23EC-4085-B286-D05D2562B93A}" type="pres">
      <dgm:prSet presAssocID="{38819827-11D4-408C-BA57-AF323DC00B8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0C21D9-B6D5-46E8-B2CF-5010E5122983}" type="presOf" srcId="{E6A67A4E-09C2-4A78-8FBE-31C6690C9FE4}" destId="{24A56B81-8782-4A87-8729-3D1F8B35E514}" srcOrd="0" destOrd="0" presId="urn:microsoft.com/office/officeart/2005/8/layout/equation2"/>
    <dgm:cxn modelId="{AD9C03DF-B2B1-4AA0-90B4-66BE34403481}" type="presOf" srcId="{CCD0845B-625E-4CC3-BCCB-C2525B56E89B}" destId="{3FA4F923-CA90-4D49-87EF-7EFD8B2EF654}" srcOrd="0" destOrd="0" presId="urn:microsoft.com/office/officeart/2005/8/layout/equation2"/>
    <dgm:cxn modelId="{4E3FABCA-CD05-48E1-A578-374A4C3C379E}" type="presOf" srcId="{176FBB6F-A8AD-4EC8-AB56-F27C009D3F62}" destId="{6591CEF4-23EC-4085-B286-D05D2562B93A}" srcOrd="0" destOrd="0" presId="urn:microsoft.com/office/officeart/2005/8/layout/equation2"/>
    <dgm:cxn modelId="{2946C4C3-DD52-4E59-BE6B-960076673718}" type="presOf" srcId="{220C5D7C-99D1-494E-87B4-F9DE5E1CCDE9}" destId="{B0BE3FE3-9A3E-4E09-97EC-9886AC8A43F1}" srcOrd="0" destOrd="0" presId="urn:microsoft.com/office/officeart/2005/8/layout/equation2"/>
    <dgm:cxn modelId="{CE335068-F8C3-422E-91EE-0DA5F335E6A6}" type="presOf" srcId="{CCD0845B-625E-4CC3-BCCB-C2525B56E89B}" destId="{26057961-2184-4AF8-9EC9-A6BA1DE25DE1}" srcOrd="1" destOrd="0" presId="urn:microsoft.com/office/officeart/2005/8/layout/equation2"/>
    <dgm:cxn modelId="{305C3D50-61D6-42C7-958B-F5681DA24D7A}" srcId="{38819827-11D4-408C-BA57-AF323DC00B8C}" destId="{B27ADF7C-361E-4331-ACB1-87D8B328ACFB}" srcOrd="0" destOrd="0" parTransId="{DFEE754A-CF6C-47D2-864F-A1867D459190}" sibTransId="{220C5D7C-99D1-494E-87B4-F9DE5E1CCDE9}"/>
    <dgm:cxn modelId="{C5FB3D65-BDD3-460C-99D8-9AA7BC756B25}" type="presOf" srcId="{38819827-11D4-408C-BA57-AF323DC00B8C}" destId="{514A95F7-F93F-4F3A-83CE-A5D91486F452}" srcOrd="0" destOrd="0" presId="urn:microsoft.com/office/officeart/2005/8/layout/equation2"/>
    <dgm:cxn modelId="{C56F32F5-DDE3-443E-90F0-C9565B40BBA3}" srcId="{38819827-11D4-408C-BA57-AF323DC00B8C}" destId="{176FBB6F-A8AD-4EC8-AB56-F27C009D3F62}" srcOrd="2" destOrd="0" parTransId="{2492A66F-981B-43ED-9AE7-29758AFA1082}" sibTransId="{59224277-04B4-48E1-889F-3300F9EFDDC4}"/>
    <dgm:cxn modelId="{8C1B99B9-F144-449B-A4C7-CC4B6FC15C13}" srcId="{38819827-11D4-408C-BA57-AF323DC00B8C}" destId="{E6A67A4E-09C2-4A78-8FBE-31C6690C9FE4}" srcOrd="1" destOrd="0" parTransId="{B97E9396-BA56-4A4B-904D-26E48D140968}" sibTransId="{CCD0845B-625E-4CC3-BCCB-C2525B56E89B}"/>
    <dgm:cxn modelId="{DB67B38E-75F2-4486-AECE-D580A9AB6D45}" type="presOf" srcId="{B27ADF7C-361E-4331-ACB1-87D8B328ACFB}" destId="{9316596E-94B3-4D71-8DD2-FC8AC1E0F3E3}" srcOrd="0" destOrd="0" presId="urn:microsoft.com/office/officeart/2005/8/layout/equation2"/>
    <dgm:cxn modelId="{79E450B2-3EBD-4196-B5C6-326A2868F380}" type="presParOf" srcId="{514A95F7-F93F-4F3A-83CE-A5D91486F452}" destId="{DA005088-B55B-4611-A042-0C39321CFFE6}" srcOrd="0" destOrd="0" presId="urn:microsoft.com/office/officeart/2005/8/layout/equation2"/>
    <dgm:cxn modelId="{5A6A9E20-5FB6-4A34-A246-061B13D59E33}" type="presParOf" srcId="{DA005088-B55B-4611-A042-0C39321CFFE6}" destId="{9316596E-94B3-4D71-8DD2-FC8AC1E0F3E3}" srcOrd="0" destOrd="0" presId="urn:microsoft.com/office/officeart/2005/8/layout/equation2"/>
    <dgm:cxn modelId="{2F048D76-6CCA-47A2-B3CF-2D5CC9012C3B}" type="presParOf" srcId="{DA005088-B55B-4611-A042-0C39321CFFE6}" destId="{661E8B81-7908-4E59-B2D2-A3277A67F192}" srcOrd="1" destOrd="0" presId="urn:microsoft.com/office/officeart/2005/8/layout/equation2"/>
    <dgm:cxn modelId="{7C2DEC29-6E59-4046-B773-1235ED7F2F94}" type="presParOf" srcId="{DA005088-B55B-4611-A042-0C39321CFFE6}" destId="{B0BE3FE3-9A3E-4E09-97EC-9886AC8A43F1}" srcOrd="2" destOrd="0" presId="urn:microsoft.com/office/officeart/2005/8/layout/equation2"/>
    <dgm:cxn modelId="{42308D2A-9D18-4F7A-9BC8-FC01F00EFD96}" type="presParOf" srcId="{DA005088-B55B-4611-A042-0C39321CFFE6}" destId="{9C230D95-A9D6-48C3-B3F6-83BA6997D970}" srcOrd="3" destOrd="0" presId="urn:microsoft.com/office/officeart/2005/8/layout/equation2"/>
    <dgm:cxn modelId="{E4691E88-A0F6-4436-8E7A-BCF6F29F3342}" type="presParOf" srcId="{DA005088-B55B-4611-A042-0C39321CFFE6}" destId="{24A56B81-8782-4A87-8729-3D1F8B35E514}" srcOrd="4" destOrd="0" presId="urn:microsoft.com/office/officeart/2005/8/layout/equation2"/>
    <dgm:cxn modelId="{A0241E8E-16D3-4AA0-B02C-8A7BD58E1EF4}" type="presParOf" srcId="{514A95F7-F93F-4F3A-83CE-A5D91486F452}" destId="{3FA4F923-CA90-4D49-87EF-7EFD8B2EF654}" srcOrd="1" destOrd="0" presId="urn:microsoft.com/office/officeart/2005/8/layout/equation2"/>
    <dgm:cxn modelId="{78C9AF7E-B070-4862-AFF4-A05D56469B5D}" type="presParOf" srcId="{3FA4F923-CA90-4D49-87EF-7EFD8B2EF654}" destId="{26057961-2184-4AF8-9EC9-A6BA1DE25DE1}" srcOrd="0" destOrd="0" presId="urn:microsoft.com/office/officeart/2005/8/layout/equation2"/>
    <dgm:cxn modelId="{8728FAE4-3811-436E-9E80-22AAC8A15D47}" type="presParOf" srcId="{514A95F7-F93F-4F3A-83CE-A5D91486F452}" destId="{6591CEF4-23EC-4085-B286-D05D2562B9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19C6E-7BEB-4327-9BFF-4DC6676AE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3C45CA-7594-445A-850B-60068B50A664}">
      <dgm:prSet/>
      <dgm:spPr/>
      <dgm:t>
        <a:bodyPr/>
        <a:lstStyle/>
        <a:p>
          <a:pPr rtl="0"/>
          <a:r>
            <a:rPr lang="el-GR" smtClean="0"/>
            <a:t>Η ΓΓΕΤ εξέδωσε τον Δεκέμβριο του 2014 τον «Εθνικό Οδικό Χάρτη Ερευνητικών Υποδομών».</a:t>
          </a:r>
          <a:endParaRPr lang="en-GB"/>
        </a:p>
      </dgm:t>
    </dgm:pt>
    <dgm:pt modelId="{7AC17A9E-A73D-4AAE-B6F8-C9A95ADA36A8}" type="parTrans" cxnId="{B9D89F29-82D0-4EA9-B660-92860C4171BF}">
      <dgm:prSet/>
      <dgm:spPr/>
      <dgm:t>
        <a:bodyPr/>
        <a:lstStyle/>
        <a:p>
          <a:endParaRPr lang="en-GB"/>
        </a:p>
      </dgm:t>
    </dgm:pt>
    <dgm:pt modelId="{6496AE79-E4B4-405E-979F-0EB059121BDF}" type="sibTrans" cxnId="{B9D89F29-82D0-4EA9-B660-92860C4171BF}">
      <dgm:prSet/>
      <dgm:spPr/>
      <dgm:t>
        <a:bodyPr/>
        <a:lstStyle/>
        <a:p>
          <a:endParaRPr lang="en-GB"/>
        </a:p>
      </dgm:t>
    </dgm:pt>
    <dgm:pt modelId="{9599AC95-61A7-431A-B565-3624E83FF304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dirty="0" smtClean="0">
              <a:solidFill>
                <a:srgbClr val="FFFF00"/>
              </a:solidFill>
            </a:rPr>
            <a:t>RIS3.</a:t>
          </a:r>
          <a:endParaRPr lang="en-GB" dirty="0">
            <a:solidFill>
              <a:srgbClr val="FFFF00"/>
            </a:solidFill>
          </a:endParaRPr>
        </a:p>
      </dgm:t>
    </dgm:pt>
    <dgm:pt modelId="{3DEF32FB-098D-4A32-8598-25ECE8652A00}" type="parTrans" cxnId="{2B80EDBE-7530-4705-974C-D7FFDF5449D3}">
      <dgm:prSet/>
      <dgm:spPr/>
      <dgm:t>
        <a:bodyPr/>
        <a:lstStyle/>
        <a:p>
          <a:endParaRPr lang="en-GB"/>
        </a:p>
      </dgm:t>
    </dgm:pt>
    <dgm:pt modelId="{DA36B263-67AF-4144-8767-08F401FFD8C7}" type="sibTrans" cxnId="{2B80EDBE-7530-4705-974C-D7FFDF5449D3}">
      <dgm:prSet/>
      <dgm:spPr/>
      <dgm:t>
        <a:bodyPr/>
        <a:lstStyle/>
        <a:p>
          <a:endParaRPr lang="en-GB"/>
        </a:p>
      </dgm:t>
    </dgm:pt>
    <dgm:pt modelId="{081CE52E-EA16-4DA4-9547-AD9998FAA9A0}">
      <dgm:prSet/>
      <dgm:spPr/>
      <dgm:t>
        <a:bodyPr/>
        <a:lstStyle/>
        <a:p>
          <a:pPr rtl="0"/>
          <a:r>
            <a:rPr lang="el-GR" dirty="0" smtClean="0"/>
            <a:t>Αξιολόγηση της συνάφειας από Επιτροπή Εμπειρογνωμόνων Υψηλού Επιπέδου (21-22/3/2016) – Επιλογή 20 υποδομών </a:t>
          </a:r>
          <a:r>
            <a:rPr lang="en-US" dirty="0" smtClean="0"/>
            <a:t>- </a:t>
          </a:r>
          <a:r>
            <a:rPr lang="el-GR" dirty="0" smtClean="0">
              <a:solidFill>
                <a:srgbClr val="FFFF00"/>
              </a:solidFill>
            </a:rPr>
            <a:t>1</a:t>
          </a:r>
          <a:r>
            <a:rPr lang="el-GR" baseline="30000" dirty="0" smtClean="0">
              <a:solidFill>
                <a:srgbClr val="FFFF00"/>
              </a:solidFill>
            </a:rPr>
            <a:t>η</a:t>
          </a:r>
          <a:r>
            <a:rPr lang="el-GR" dirty="0" smtClean="0">
              <a:solidFill>
                <a:srgbClr val="FFFF00"/>
              </a:solidFill>
            </a:rPr>
            <a:t> προκήρυξη κλειστή</a:t>
          </a:r>
          <a:endParaRPr lang="en-GB" dirty="0"/>
        </a:p>
      </dgm:t>
    </dgm:pt>
    <dgm:pt modelId="{CECBB9BA-1406-45EC-AA25-8F4CA6C480C5}" type="parTrans" cxnId="{3A0F035F-3DAF-4179-89A9-D1E206BB6819}">
      <dgm:prSet/>
      <dgm:spPr/>
      <dgm:t>
        <a:bodyPr/>
        <a:lstStyle/>
        <a:p>
          <a:endParaRPr lang="en-GB"/>
        </a:p>
      </dgm:t>
    </dgm:pt>
    <dgm:pt modelId="{C7D3EFF0-1E09-47C9-98A2-AE7F9CC8B0F0}" type="sibTrans" cxnId="{3A0F035F-3DAF-4179-89A9-D1E206BB6819}">
      <dgm:prSet/>
      <dgm:spPr/>
      <dgm:t>
        <a:bodyPr/>
        <a:lstStyle/>
        <a:p>
          <a:endParaRPr lang="en-GB"/>
        </a:p>
      </dgm:t>
    </dgm:pt>
    <dgm:pt modelId="{C97CC10F-9722-493C-A59C-575D2DB0D46B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2</a:t>
          </a:r>
          <a:r>
            <a:rPr lang="el-GR" baseline="30000" dirty="0" smtClean="0">
              <a:solidFill>
                <a:srgbClr val="FFFF00"/>
              </a:solidFill>
            </a:rPr>
            <a:t>η</a:t>
          </a:r>
          <a:r>
            <a:rPr lang="el-GR" dirty="0" smtClean="0">
              <a:solidFill>
                <a:srgbClr val="FFFF00"/>
              </a:solidFill>
            </a:rPr>
            <a:t> προκήρυξη ανοιχτή, αξιολόγηση, ενεργοποίηση του υπολοίπου 50% του προϋπολογισμού για τις υποδομές</a:t>
          </a:r>
          <a:endParaRPr lang="en-GB" dirty="0">
            <a:solidFill>
              <a:srgbClr val="FFFF00"/>
            </a:solidFill>
          </a:endParaRPr>
        </a:p>
      </dgm:t>
    </dgm:pt>
    <dgm:pt modelId="{9B833E6C-F2B8-4D9C-8D8B-5B1C0E420C71}" type="parTrans" cxnId="{2C524650-CCB7-48DF-B5E4-FD9C6A0FC185}">
      <dgm:prSet/>
      <dgm:spPr/>
      <dgm:t>
        <a:bodyPr/>
        <a:lstStyle/>
        <a:p>
          <a:endParaRPr lang="en-GB"/>
        </a:p>
      </dgm:t>
    </dgm:pt>
    <dgm:pt modelId="{C77F28BD-19EE-44E4-9F68-AAEF484C2363}" type="sibTrans" cxnId="{2C524650-CCB7-48DF-B5E4-FD9C6A0FC185}">
      <dgm:prSet/>
      <dgm:spPr/>
      <dgm:t>
        <a:bodyPr/>
        <a:lstStyle/>
        <a:p>
          <a:endParaRPr lang="en-GB"/>
        </a:p>
      </dgm:t>
    </dgm:pt>
    <dgm:pt modelId="{CBA3E55E-979C-45BD-9747-9D5FE068CC75}">
      <dgm:prSet/>
      <dgm:spPr/>
      <dgm:t>
        <a:bodyPr/>
        <a:lstStyle/>
        <a:p>
          <a:pPr rtl="0"/>
          <a:r>
            <a:rPr lang="en-US" dirty="0" smtClean="0">
              <a:solidFill>
                <a:srgbClr val="FFFF00"/>
              </a:solidFill>
            </a:rPr>
            <a:t>Video Conference DG </a:t>
          </a:r>
          <a:r>
            <a:rPr lang="en-US" dirty="0" err="1" smtClean="0">
              <a:solidFill>
                <a:srgbClr val="FFFF00"/>
              </a:solidFill>
            </a:rPr>
            <a:t>Regio</a:t>
          </a:r>
          <a:r>
            <a:rPr lang="en-US" smtClean="0">
              <a:solidFill>
                <a:srgbClr val="FFFF00"/>
              </a:solidFill>
            </a:rPr>
            <a:t> 19/4/2016: </a:t>
          </a:r>
          <a:r>
            <a:rPr lang="el-GR" dirty="0" smtClean="0">
              <a:solidFill>
                <a:srgbClr val="FFFF00"/>
              </a:solidFill>
            </a:rPr>
            <a:t>Μερική Εκπλήρωση Αιρεσιμότητας </a:t>
          </a:r>
          <a:r>
            <a:rPr lang="el-GR" dirty="0" smtClean="0">
              <a:solidFill>
                <a:schemeClr val="bg1"/>
              </a:solidFill>
            </a:rPr>
            <a:t>Ενεργοποίηση του 50% του προϋπολογισμού για τις υποδομές καθώς και το σύνολο για τις υπόλοιπες δράσεις ΕΤΑΚ του ΕΠΑΝΕΚ  </a:t>
          </a:r>
          <a:endParaRPr lang="en-GB" dirty="0">
            <a:solidFill>
              <a:schemeClr val="bg1"/>
            </a:solidFill>
          </a:endParaRPr>
        </a:p>
      </dgm:t>
    </dgm:pt>
    <dgm:pt modelId="{E4D4E803-B8C9-46A1-A631-3E4FF12E5147}" type="parTrans" cxnId="{A4AF61BC-C13C-413E-9BFF-05652BE3A7F9}">
      <dgm:prSet/>
      <dgm:spPr/>
      <dgm:t>
        <a:bodyPr/>
        <a:lstStyle/>
        <a:p>
          <a:endParaRPr lang="en-GB"/>
        </a:p>
      </dgm:t>
    </dgm:pt>
    <dgm:pt modelId="{8F36A96E-74CE-47EB-BBFB-4C2A696B34B7}" type="sibTrans" cxnId="{A4AF61BC-C13C-413E-9BFF-05652BE3A7F9}">
      <dgm:prSet/>
      <dgm:spPr/>
      <dgm:t>
        <a:bodyPr/>
        <a:lstStyle/>
        <a:p>
          <a:endParaRPr lang="en-GB"/>
        </a:p>
      </dgm:t>
    </dgm:pt>
    <dgm:pt modelId="{A76BE47D-CA39-43DC-920F-D76168331A70}" type="pres">
      <dgm:prSet presAssocID="{88A19C6E-7BEB-4327-9BFF-4DC6676AE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EEA71A-4E32-4DE4-9BCA-C673772EC522}" type="pres">
      <dgm:prSet presAssocID="{8B3C45CA-7594-445A-850B-60068B50A6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F8621-BAD7-4A17-9D8A-64A783F3836A}" type="pres">
      <dgm:prSet presAssocID="{6496AE79-E4B4-405E-979F-0EB059121BDF}" presName="spacer" presStyleCnt="0"/>
      <dgm:spPr/>
    </dgm:pt>
    <dgm:pt modelId="{949C5981-0FBE-463E-BC56-13D6F7665BB4}" type="pres">
      <dgm:prSet presAssocID="{9599AC95-61A7-431A-B565-3624E83FF30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DF255-6567-4CDC-91B5-2056F47C8A8E}" type="pres">
      <dgm:prSet presAssocID="{DA36B263-67AF-4144-8767-08F401FFD8C7}" presName="spacer" presStyleCnt="0"/>
      <dgm:spPr/>
    </dgm:pt>
    <dgm:pt modelId="{07B411D5-8E96-44DA-B586-BDD063CA8DA9}" type="pres">
      <dgm:prSet presAssocID="{081CE52E-EA16-4DA4-9547-AD9998FAA9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A00F0-0AD1-410A-A139-2F3B6C5A54CD}" type="pres">
      <dgm:prSet presAssocID="{C7D3EFF0-1E09-47C9-98A2-AE7F9CC8B0F0}" presName="spacer" presStyleCnt="0"/>
      <dgm:spPr/>
    </dgm:pt>
    <dgm:pt modelId="{422D3C6C-5983-40DD-903B-2ACC6E7E5B8B}" type="pres">
      <dgm:prSet presAssocID="{C97CC10F-9722-493C-A59C-575D2DB0D4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EB553A-4461-4D22-A5AF-F101A1A7CEE2}" type="pres">
      <dgm:prSet presAssocID="{C77F28BD-19EE-44E4-9F68-AAEF484C2363}" presName="spacer" presStyleCnt="0"/>
      <dgm:spPr/>
    </dgm:pt>
    <dgm:pt modelId="{3F5A2656-088C-40ED-93DE-A983C3F5228E}" type="pres">
      <dgm:prSet presAssocID="{CBA3E55E-979C-45BD-9747-9D5FE068CC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8ED05D-0A97-430D-9BC3-5239A8794B9D}" type="presOf" srcId="{8B3C45CA-7594-445A-850B-60068B50A664}" destId="{4EEEA71A-4E32-4DE4-9BCA-C673772EC522}" srcOrd="0" destOrd="0" presId="urn:microsoft.com/office/officeart/2005/8/layout/vList2"/>
    <dgm:cxn modelId="{B9D89F29-82D0-4EA9-B660-92860C4171BF}" srcId="{88A19C6E-7BEB-4327-9BFF-4DC6676AEBCB}" destId="{8B3C45CA-7594-445A-850B-60068B50A664}" srcOrd="0" destOrd="0" parTransId="{7AC17A9E-A73D-4AAE-B6F8-C9A95ADA36A8}" sibTransId="{6496AE79-E4B4-405E-979F-0EB059121BDF}"/>
    <dgm:cxn modelId="{2C524650-CCB7-48DF-B5E4-FD9C6A0FC185}" srcId="{88A19C6E-7BEB-4327-9BFF-4DC6676AEBCB}" destId="{C97CC10F-9722-493C-A59C-575D2DB0D46B}" srcOrd="3" destOrd="0" parTransId="{9B833E6C-F2B8-4D9C-8D8B-5B1C0E420C71}" sibTransId="{C77F28BD-19EE-44E4-9F68-AAEF484C2363}"/>
    <dgm:cxn modelId="{BFBDB2CF-AC86-4EA7-AA74-1D259622DC58}" type="presOf" srcId="{C97CC10F-9722-493C-A59C-575D2DB0D46B}" destId="{422D3C6C-5983-40DD-903B-2ACC6E7E5B8B}" srcOrd="0" destOrd="0" presId="urn:microsoft.com/office/officeart/2005/8/layout/vList2"/>
    <dgm:cxn modelId="{C4BAD192-9B24-4522-AA05-356C35D9354C}" type="presOf" srcId="{88A19C6E-7BEB-4327-9BFF-4DC6676AEBCB}" destId="{A76BE47D-CA39-43DC-920F-D76168331A70}" srcOrd="0" destOrd="0" presId="urn:microsoft.com/office/officeart/2005/8/layout/vList2"/>
    <dgm:cxn modelId="{3A0F035F-3DAF-4179-89A9-D1E206BB6819}" srcId="{88A19C6E-7BEB-4327-9BFF-4DC6676AEBCB}" destId="{081CE52E-EA16-4DA4-9547-AD9998FAA9A0}" srcOrd="2" destOrd="0" parTransId="{CECBB9BA-1406-45EC-AA25-8F4CA6C480C5}" sibTransId="{C7D3EFF0-1E09-47C9-98A2-AE7F9CC8B0F0}"/>
    <dgm:cxn modelId="{6D16E3D9-BF9E-433B-AD8B-EF705B40321E}" type="presOf" srcId="{CBA3E55E-979C-45BD-9747-9D5FE068CC75}" destId="{3F5A2656-088C-40ED-93DE-A983C3F5228E}" srcOrd="0" destOrd="0" presId="urn:microsoft.com/office/officeart/2005/8/layout/vList2"/>
    <dgm:cxn modelId="{980668D6-658C-4186-899B-1F939EDE200F}" type="presOf" srcId="{9599AC95-61A7-431A-B565-3624E83FF304}" destId="{949C5981-0FBE-463E-BC56-13D6F7665BB4}" srcOrd="0" destOrd="0" presId="urn:microsoft.com/office/officeart/2005/8/layout/vList2"/>
    <dgm:cxn modelId="{AD02D501-D99C-47A3-A95E-602B69BBE6E8}" type="presOf" srcId="{081CE52E-EA16-4DA4-9547-AD9998FAA9A0}" destId="{07B411D5-8E96-44DA-B586-BDD063CA8DA9}" srcOrd="0" destOrd="0" presId="urn:microsoft.com/office/officeart/2005/8/layout/vList2"/>
    <dgm:cxn modelId="{2B80EDBE-7530-4705-974C-D7FFDF5449D3}" srcId="{88A19C6E-7BEB-4327-9BFF-4DC6676AEBCB}" destId="{9599AC95-61A7-431A-B565-3624E83FF304}" srcOrd="1" destOrd="0" parTransId="{3DEF32FB-098D-4A32-8598-25ECE8652A00}" sibTransId="{DA36B263-67AF-4144-8767-08F401FFD8C7}"/>
    <dgm:cxn modelId="{A4AF61BC-C13C-413E-9BFF-05652BE3A7F9}" srcId="{88A19C6E-7BEB-4327-9BFF-4DC6676AEBCB}" destId="{CBA3E55E-979C-45BD-9747-9D5FE068CC75}" srcOrd="4" destOrd="0" parTransId="{E4D4E803-B8C9-46A1-A631-3E4FF12E5147}" sibTransId="{8F36A96E-74CE-47EB-BBFB-4C2A696B34B7}"/>
    <dgm:cxn modelId="{2F186CE8-630A-4C2D-9942-C44BADEB85CA}" type="presParOf" srcId="{A76BE47D-CA39-43DC-920F-D76168331A70}" destId="{4EEEA71A-4E32-4DE4-9BCA-C673772EC522}" srcOrd="0" destOrd="0" presId="urn:microsoft.com/office/officeart/2005/8/layout/vList2"/>
    <dgm:cxn modelId="{77C0E2C1-F788-40E2-8FE2-A2693589E252}" type="presParOf" srcId="{A76BE47D-CA39-43DC-920F-D76168331A70}" destId="{6C1F8621-BAD7-4A17-9D8A-64A783F3836A}" srcOrd="1" destOrd="0" presId="urn:microsoft.com/office/officeart/2005/8/layout/vList2"/>
    <dgm:cxn modelId="{CF11ADC9-8AAB-4149-8D80-530E7760C803}" type="presParOf" srcId="{A76BE47D-CA39-43DC-920F-D76168331A70}" destId="{949C5981-0FBE-463E-BC56-13D6F7665BB4}" srcOrd="2" destOrd="0" presId="urn:microsoft.com/office/officeart/2005/8/layout/vList2"/>
    <dgm:cxn modelId="{E9B428A1-64DD-48B1-8C8E-B5B831355FF6}" type="presParOf" srcId="{A76BE47D-CA39-43DC-920F-D76168331A70}" destId="{CFEDF255-6567-4CDC-91B5-2056F47C8A8E}" srcOrd="3" destOrd="0" presId="urn:microsoft.com/office/officeart/2005/8/layout/vList2"/>
    <dgm:cxn modelId="{1C0F5385-DA37-4CD2-A0AB-B89899B58554}" type="presParOf" srcId="{A76BE47D-CA39-43DC-920F-D76168331A70}" destId="{07B411D5-8E96-44DA-B586-BDD063CA8DA9}" srcOrd="4" destOrd="0" presId="urn:microsoft.com/office/officeart/2005/8/layout/vList2"/>
    <dgm:cxn modelId="{6222077F-4928-4C49-AF77-A95308209643}" type="presParOf" srcId="{A76BE47D-CA39-43DC-920F-D76168331A70}" destId="{57FA00F0-0AD1-410A-A139-2F3B6C5A54CD}" srcOrd="5" destOrd="0" presId="urn:microsoft.com/office/officeart/2005/8/layout/vList2"/>
    <dgm:cxn modelId="{6DC946CE-1C25-4660-8F74-D45F0FFDC56E}" type="presParOf" srcId="{A76BE47D-CA39-43DC-920F-D76168331A70}" destId="{422D3C6C-5983-40DD-903B-2ACC6E7E5B8B}" srcOrd="6" destOrd="0" presId="urn:microsoft.com/office/officeart/2005/8/layout/vList2"/>
    <dgm:cxn modelId="{AF94CF5C-3BA4-4ACA-9BDD-80256FD61CBC}" type="presParOf" srcId="{A76BE47D-CA39-43DC-920F-D76168331A70}" destId="{50EB553A-4461-4D22-A5AF-F101A1A7CEE2}" srcOrd="7" destOrd="0" presId="urn:microsoft.com/office/officeart/2005/8/layout/vList2"/>
    <dgm:cxn modelId="{9E723F33-CBB8-4C9E-A171-87755E108BDF}" type="presParOf" srcId="{A76BE47D-CA39-43DC-920F-D76168331A70}" destId="{3F5A2656-088C-40ED-93DE-A983C3F522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03ED1-6165-43A2-B807-E380E698A9E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460745D-8B37-409B-AAF6-FFA9DE3840F5}">
      <dgm:prSet/>
      <dgm:spPr/>
      <dgm:t>
        <a:bodyPr/>
        <a:lstStyle/>
        <a:p>
          <a:pPr rtl="0"/>
          <a:r>
            <a:rPr lang="el-GR" b="1" smtClean="0"/>
            <a:t>Επιχειρηματική Ανακάλυψη</a:t>
          </a:r>
          <a:r>
            <a:rPr lang="el-GR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/>
        </a:p>
      </dgm:t>
    </dgm:pt>
    <dgm:pt modelId="{D64F2DDE-9264-4A0A-93EB-06045A8C229A}" type="parTrans" cxnId="{2C2F6BEB-5CB1-4F6F-9967-AEF1261BB5DB}">
      <dgm:prSet/>
      <dgm:spPr/>
      <dgm:t>
        <a:bodyPr/>
        <a:lstStyle/>
        <a:p>
          <a:endParaRPr lang="en-GB"/>
        </a:p>
      </dgm:t>
    </dgm:pt>
    <dgm:pt modelId="{01F29847-A888-4BA3-8941-AA2EB53557CC}" type="sibTrans" cxnId="{2C2F6BEB-5CB1-4F6F-9967-AEF1261BB5DB}">
      <dgm:prSet/>
      <dgm:spPr/>
      <dgm:t>
        <a:bodyPr/>
        <a:lstStyle/>
        <a:p>
          <a:endParaRPr lang="en-GB"/>
        </a:p>
      </dgm:t>
    </dgm:pt>
    <dgm:pt modelId="{3698D1CF-F4D1-40E2-8EF6-1770998E448C}">
      <dgm:prSet/>
      <dgm:spPr/>
      <dgm:t>
        <a:bodyPr/>
        <a:lstStyle/>
        <a:p>
          <a:pPr rtl="0"/>
          <a:r>
            <a:rPr lang="el-GR" b="1" smtClean="0"/>
            <a:t>Συμμετοχική διαδικασία </a:t>
          </a:r>
          <a:r>
            <a:rPr lang="el-GR" smtClean="0"/>
            <a:t>για την διαμόρφωση κοινού οράματος</a:t>
          </a:r>
          <a:endParaRPr lang="en-GB"/>
        </a:p>
      </dgm:t>
    </dgm:pt>
    <dgm:pt modelId="{73B03C07-FB3A-4C41-9140-271AFE0A761B}" type="parTrans" cxnId="{5A5D3EC5-1720-4238-9EDB-A9D05A1ABDAD}">
      <dgm:prSet/>
      <dgm:spPr/>
      <dgm:t>
        <a:bodyPr/>
        <a:lstStyle/>
        <a:p>
          <a:endParaRPr lang="en-GB"/>
        </a:p>
      </dgm:t>
    </dgm:pt>
    <dgm:pt modelId="{FA4A29CC-3AE4-42E3-9479-033602FA00C6}" type="sibTrans" cxnId="{5A5D3EC5-1720-4238-9EDB-A9D05A1ABDAD}">
      <dgm:prSet/>
      <dgm:spPr/>
      <dgm:t>
        <a:bodyPr/>
        <a:lstStyle/>
        <a:p>
          <a:endParaRPr lang="en-GB"/>
        </a:p>
      </dgm:t>
    </dgm:pt>
    <dgm:pt modelId="{775F7302-4B44-4FD7-A2A4-30265EA96C70}">
      <dgm:prSet/>
      <dgm:spPr/>
      <dgm:t>
        <a:bodyPr/>
        <a:lstStyle/>
        <a:p>
          <a:pPr rtl="0"/>
          <a:r>
            <a:rPr lang="el-GR" b="1" dirty="0" smtClean="0"/>
            <a:t>Τομεακή διάσταση</a:t>
          </a:r>
          <a:endParaRPr lang="en-GB" dirty="0"/>
        </a:p>
      </dgm:t>
    </dgm:pt>
    <dgm:pt modelId="{63E1829E-673C-4B61-B0C3-FACC8BBB330E}" type="parTrans" cxnId="{0DC05E9C-78B1-4A53-A9A9-CFF620A953F4}">
      <dgm:prSet/>
      <dgm:spPr/>
      <dgm:t>
        <a:bodyPr/>
        <a:lstStyle/>
        <a:p>
          <a:endParaRPr lang="en-GB"/>
        </a:p>
      </dgm:t>
    </dgm:pt>
    <dgm:pt modelId="{9587F87A-0568-489B-9040-68A00CE39B40}" type="sibTrans" cxnId="{0DC05E9C-78B1-4A53-A9A9-CFF620A953F4}">
      <dgm:prSet/>
      <dgm:spPr/>
      <dgm:t>
        <a:bodyPr/>
        <a:lstStyle/>
        <a:p>
          <a:endParaRPr lang="en-GB"/>
        </a:p>
      </dgm:t>
    </dgm:pt>
    <dgm:pt modelId="{41B5DAAE-E00A-42DC-AB32-B3599ADC8494}">
      <dgm:prSet/>
      <dgm:spPr/>
      <dgm:t>
        <a:bodyPr/>
        <a:lstStyle/>
        <a:p>
          <a:pPr rtl="0"/>
          <a:r>
            <a:rPr lang="el-GR" b="1" dirty="0" smtClean="0"/>
            <a:t>Δυναμική εφαρμογή </a:t>
          </a:r>
          <a:r>
            <a:rPr lang="el-GR" dirty="0" smtClean="0"/>
            <a:t>στο χρόνο, στοχοθέτηση, παρακολούθηση, </a:t>
          </a:r>
          <a:r>
            <a:rPr lang="el-GR" dirty="0" err="1" smtClean="0"/>
            <a:t>επικαιροποίηση</a:t>
          </a:r>
          <a:r>
            <a:rPr lang="el-GR" dirty="0" smtClean="0"/>
            <a:t>, αναμόρφωση επιλογών</a:t>
          </a:r>
          <a:endParaRPr lang="en-GB" dirty="0"/>
        </a:p>
      </dgm:t>
    </dgm:pt>
    <dgm:pt modelId="{A94C19DD-9952-4CA3-A9CC-7CCDEF1DEE95}" type="parTrans" cxnId="{8C6F0C7A-264B-4A5B-A13B-BEF9CD57FA4D}">
      <dgm:prSet/>
      <dgm:spPr/>
      <dgm:t>
        <a:bodyPr/>
        <a:lstStyle/>
        <a:p>
          <a:endParaRPr lang="en-GB"/>
        </a:p>
      </dgm:t>
    </dgm:pt>
    <dgm:pt modelId="{3C72083B-00C3-41A1-A24F-D1B7B2799574}" type="sibTrans" cxnId="{8C6F0C7A-264B-4A5B-A13B-BEF9CD57FA4D}">
      <dgm:prSet/>
      <dgm:spPr/>
      <dgm:t>
        <a:bodyPr/>
        <a:lstStyle/>
        <a:p>
          <a:endParaRPr lang="en-GB"/>
        </a:p>
      </dgm:t>
    </dgm:pt>
    <dgm:pt modelId="{DD91C1E2-F166-4E39-8C08-22602C3B9AD7}" type="pres">
      <dgm:prSet presAssocID="{C2003ED1-6165-43A2-B807-E380E698A9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CEC461-290B-4516-BFF8-0C665621B02C}" type="pres">
      <dgm:prSet presAssocID="{1460745D-8B37-409B-AAF6-FFA9DE3840F5}" presName="circle1" presStyleLbl="node1" presStyleIdx="0" presStyleCnt="4"/>
      <dgm:spPr/>
    </dgm:pt>
    <dgm:pt modelId="{30C160A8-07F6-4CA4-BB52-7CCC56DEC2AE}" type="pres">
      <dgm:prSet presAssocID="{1460745D-8B37-409B-AAF6-FFA9DE3840F5}" presName="space" presStyleCnt="0"/>
      <dgm:spPr/>
    </dgm:pt>
    <dgm:pt modelId="{EFC860EA-8A8A-4CA2-8C29-0D5E3CB52360}" type="pres">
      <dgm:prSet presAssocID="{1460745D-8B37-409B-AAF6-FFA9DE3840F5}" presName="rect1" presStyleLbl="alignAcc1" presStyleIdx="0" presStyleCnt="4"/>
      <dgm:spPr/>
      <dgm:t>
        <a:bodyPr/>
        <a:lstStyle/>
        <a:p>
          <a:endParaRPr lang="en-GB"/>
        </a:p>
      </dgm:t>
    </dgm:pt>
    <dgm:pt modelId="{6E4805D7-A08E-49D5-A53D-23C373BAA205}" type="pres">
      <dgm:prSet presAssocID="{3698D1CF-F4D1-40E2-8EF6-1770998E448C}" presName="vertSpace2" presStyleLbl="node1" presStyleIdx="0" presStyleCnt="4"/>
      <dgm:spPr/>
    </dgm:pt>
    <dgm:pt modelId="{0668B6BE-8C55-436E-A5E6-08F15AE8025D}" type="pres">
      <dgm:prSet presAssocID="{3698D1CF-F4D1-40E2-8EF6-1770998E448C}" presName="circle2" presStyleLbl="node1" presStyleIdx="1" presStyleCnt="4"/>
      <dgm:spPr/>
    </dgm:pt>
    <dgm:pt modelId="{F54780F3-2302-4FC1-A6D3-58BA75CE472A}" type="pres">
      <dgm:prSet presAssocID="{3698D1CF-F4D1-40E2-8EF6-1770998E448C}" presName="rect2" presStyleLbl="alignAcc1" presStyleIdx="1" presStyleCnt="4"/>
      <dgm:spPr/>
      <dgm:t>
        <a:bodyPr/>
        <a:lstStyle/>
        <a:p>
          <a:endParaRPr lang="en-GB"/>
        </a:p>
      </dgm:t>
    </dgm:pt>
    <dgm:pt modelId="{3F3C9722-32DD-4055-BFBC-C3408A9F047C}" type="pres">
      <dgm:prSet presAssocID="{775F7302-4B44-4FD7-A2A4-30265EA96C70}" presName="vertSpace3" presStyleLbl="node1" presStyleIdx="1" presStyleCnt="4"/>
      <dgm:spPr/>
    </dgm:pt>
    <dgm:pt modelId="{F5AAF9E5-252D-4CF5-9F46-42D259EB29F7}" type="pres">
      <dgm:prSet presAssocID="{775F7302-4B44-4FD7-A2A4-30265EA96C70}" presName="circle3" presStyleLbl="node1" presStyleIdx="2" presStyleCnt="4"/>
      <dgm:spPr/>
    </dgm:pt>
    <dgm:pt modelId="{AF5FD12A-AFD6-4BDE-96C5-4166AC0040DA}" type="pres">
      <dgm:prSet presAssocID="{775F7302-4B44-4FD7-A2A4-30265EA96C70}" presName="rect3" presStyleLbl="alignAcc1" presStyleIdx="2" presStyleCnt="4"/>
      <dgm:spPr/>
      <dgm:t>
        <a:bodyPr/>
        <a:lstStyle/>
        <a:p>
          <a:endParaRPr lang="en-GB"/>
        </a:p>
      </dgm:t>
    </dgm:pt>
    <dgm:pt modelId="{0FF479A9-1E95-4476-9D0F-EAE54BC509B5}" type="pres">
      <dgm:prSet presAssocID="{41B5DAAE-E00A-42DC-AB32-B3599ADC8494}" presName="vertSpace4" presStyleLbl="node1" presStyleIdx="2" presStyleCnt="4"/>
      <dgm:spPr/>
    </dgm:pt>
    <dgm:pt modelId="{CF52EF59-B743-4205-93C0-0F48E0168BC2}" type="pres">
      <dgm:prSet presAssocID="{41B5DAAE-E00A-42DC-AB32-B3599ADC8494}" presName="circle4" presStyleLbl="node1" presStyleIdx="3" presStyleCnt="4"/>
      <dgm:spPr/>
    </dgm:pt>
    <dgm:pt modelId="{50B15935-C9EE-43AD-92D2-A5468F073352}" type="pres">
      <dgm:prSet presAssocID="{41B5DAAE-E00A-42DC-AB32-B3599ADC8494}" presName="rect4" presStyleLbl="alignAcc1" presStyleIdx="3" presStyleCnt="4"/>
      <dgm:spPr/>
      <dgm:t>
        <a:bodyPr/>
        <a:lstStyle/>
        <a:p>
          <a:endParaRPr lang="en-GB"/>
        </a:p>
      </dgm:t>
    </dgm:pt>
    <dgm:pt modelId="{86A2592B-4F34-4550-A998-D123537A5CDF}" type="pres">
      <dgm:prSet presAssocID="{1460745D-8B37-409B-AAF6-FFA9DE3840F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9FEED-E46B-4EC6-B59C-8B1D2E2724DD}" type="pres">
      <dgm:prSet presAssocID="{3698D1CF-F4D1-40E2-8EF6-1770998E448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36C99-F3B2-4CE3-9F72-8559D823E54B}" type="pres">
      <dgm:prSet presAssocID="{775F7302-4B44-4FD7-A2A4-30265EA96C7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B879-4898-4718-9BFC-76EA14A1AA7D}" type="pres">
      <dgm:prSet presAssocID="{41B5DAAE-E00A-42DC-AB32-B3599ADC84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C05E9C-78B1-4A53-A9A9-CFF620A953F4}" srcId="{C2003ED1-6165-43A2-B807-E380E698A9E8}" destId="{775F7302-4B44-4FD7-A2A4-30265EA96C70}" srcOrd="2" destOrd="0" parTransId="{63E1829E-673C-4B61-B0C3-FACC8BBB330E}" sibTransId="{9587F87A-0568-489B-9040-68A00CE39B40}"/>
    <dgm:cxn modelId="{73061CED-46C2-4B4E-B72C-3F5EEF1804A9}" type="presOf" srcId="{41B5DAAE-E00A-42DC-AB32-B3599ADC8494}" destId="{50B15935-C9EE-43AD-92D2-A5468F073352}" srcOrd="0" destOrd="0" presId="urn:microsoft.com/office/officeart/2005/8/layout/target3"/>
    <dgm:cxn modelId="{8C6F0C7A-264B-4A5B-A13B-BEF9CD57FA4D}" srcId="{C2003ED1-6165-43A2-B807-E380E698A9E8}" destId="{41B5DAAE-E00A-42DC-AB32-B3599ADC8494}" srcOrd="3" destOrd="0" parTransId="{A94C19DD-9952-4CA3-A9CC-7CCDEF1DEE95}" sibTransId="{3C72083B-00C3-41A1-A24F-D1B7B2799574}"/>
    <dgm:cxn modelId="{DE591A86-E117-4BA6-981A-45165F2D9DE8}" type="presOf" srcId="{1460745D-8B37-409B-AAF6-FFA9DE3840F5}" destId="{86A2592B-4F34-4550-A998-D123537A5CDF}" srcOrd="1" destOrd="0" presId="urn:microsoft.com/office/officeart/2005/8/layout/target3"/>
    <dgm:cxn modelId="{9F58BFAC-956B-48B2-8043-003324D80397}" type="presOf" srcId="{775F7302-4B44-4FD7-A2A4-30265EA96C70}" destId="{F6C36C99-F3B2-4CE3-9F72-8559D823E54B}" srcOrd="1" destOrd="0" presId="urn:microsoft.com/office/officeart/2005/8/layout/target3"/>
    <dgm:cxn modelId="{EFF853D5-1A38-445A-9C34-5C490F51064A}" type="presOf" srcId="{41B5DAAE-E00A-42DC-AB32-B3599ADC8494}" destId="{CD98B879-4898-4718-9BFC-76EA14A1AA7D}" srcOrd="1" destOrd="0" presId="urn:microsoft.com/office/officeart/2005/8/layout/target3"/>
    <dgm:cxn modelId="{2C2F6BEB-5CB1-4F6F-9967-AEF1261BB5DB}" srcId="{C2003ED1-6165-43A2-B807-E380E698A9E8}" destId="{1460745D-8B37-409B-AAF6-FFA9DE3840F5}" srcOrd="0" destOrd="0" parTransId="{D64F2DDE-9264-4A0A-93EB-06045A8C229A}" sibTransId="{01F29847-A888-4BA3-8941-AA2EB53557CC}"/>
    <dgm:cxn modelId="{2CF05F51-C263-479D-8968-11C14D701D44}" type="presOf" srcId="{C2003ED1-6165-43A2-B807-E380E698A9E8}" destId="{DD91C1E2-F166-4E39-8C08-22602C3B9AD7}" srcOrd="0" destOrd="0" presId="urn:microsoft.com/office/officeart/2005/8/layout/target3"/>
    <dgm:cxn modelId="{DC82627B-CB83-431B-96EE-4CC3DE3E562D}" type="presOf" srcId="{3698D1CF-F4D1-40E2-8EF6-1770998E448C}" destId="{8039FEED-E46B-4EC6-B59C-8B1D2E2724DD}" srcOrd="1" destOrd="0" presId="urn:microsoft.com/office/officeart/2005/8/layout/target3"/>
    <dgm:cxn modelId="{4BF632B4-AB70-4F06-84AE-CA3436B9CE78}" type="presOf" srcId="{775F7302-4B44-4FD7-A2A4-30265EA96C70}" destId="{AF5FD12A-AFD6-4BDE-96C5-4166AC0040DA}" srcOrd="0" destOrd="0" presId="urn:microsoft.com/office/officeart/2005/8/layout/target3"/>
    <dgm:cxn modelId="{5A5D3EC5-1720-4238-9EDB-A9D05A1ABDAD}" srcId="{C2003ED1-6165-43A2-B807-E380E698A9E8}" destId="{3698D1CF-F4D1-40E2-8EF6-1770998E448C}" srcOrd="1" destOrd="0" parTransId="{73B03C07-FB3A-4C41-9140-271AFE0A761B}" sibTransId="{FA4A29CC-3AE4-42E3-9479-033602FA00C6}"/>
    <dgm:cxn modelId="{5236D252-184C-4AC2-B4BA-DDB1DA6DBC38}" type="presOf" srcId="{1460745D-8B37-409B-AAF6-FFA9DE3840F5}" destId="{EFC860EA-8A8A-4CA2-8C29-0D5E3CB52360}" srcOrd="0" destOrd="0" presId="urn:microsoft.com/office/officeart/2005/8/layout/target3"/>
    <dgm:cxn modelId="{90F2995B-A8C3-4E4C-A523-F5BB80527F01}" type="presOf" srcId="{3698D1CF-F4D1-40E2-8EF6-1770998E448C}" destId="{F54780F3-2302-4FC1-A6D3-58BA75CE472A}" srcOrd="0" destOrd="0" presId="urn:microsoft.com/office/officeart/2005/8/layout/target3"/>
    <dgm:cxn modelId="{69E3B162-130D-4BA4-874B-91270062E863}" type="presParOf" srcId="{DD91C1E2-F166-4E39-8C08-22602C3B9AD7}" destId="{D9CEC461-290B-4516-BFF8-0C665621B02C}" srcOrd="0" destOrd="0" presId="urn:microsoft.com/office/officeart/2005/8/layout/target3"/>
    <dgm:cxn modelId="{984488A5-1709-4DEA-A3C4-BE034B612316}" type="presParOf" srcId="{DD91C1E2-F166-4E39-8C08-22602C3B9AD7}" destId="{30C160A8-07F6-4CA4-BB52-7CCC56DEC2AE}" srcOrd="1" destOrd="0" presId="urn:microsoft.com/office/officeart/2005/8/layout/target3"/>
    <dgm:cxn modelId="{7C8D6D17-124B-41D9-96B7-80E7B905489E}" type="presParOf" srcId="{DD91C1E2-F166-4E39-8C08-22602C3B9AD7}" destId="{EFC860EA-8A8A-4CA2-8C29-0D5E3CB52360}" srcOrd="2" destOrd="0" presId="urn:microsoft.com/office/officeart/2005/8/layout/target3"/>
    <dgm:cxn modelId="{2DB41032-7703-4323-9536-4520E169AE32}" type="presParOf" srcId="{DD91C1E2-F166-4E39-8C08-22602C3B9AD7}" destId="{6E4805D7-A08E-49D5-A53D-23C373BAA205}" srcOrd="3" destOrd="0" presId="urn:microsoft.com/office/officeart/2005/8/layout/target3"/>
    <dgm:cxn modelId="{4E6833DF-FBCF-421F-A741-2828353A9516}" type="presParOf" srcId="{DD91C1E2-F166-4E39-8C08-22602C3B9AD7}" destId="{0668B6BE-8C55-436E-A5E6-08F15AE8025D}" srcOrd="4" destOrd="0" presId="urn:microsoft.com/office/officeart/2005/8/layout/target3"/>
    <dgm:cxn modelId="{104842BA-81A9-4B0C-8A04-14631D15617D}" type="presParOf" srcId="{DD91C1E2-F166-4E39-8C08-22602C3B9AD7}" destId="{F54780F3-2302-4FC1-A6D3-58BA75CE472A}" srcOrd="5" destOrd="0" presId="urn:microsoft.com/office/officeart/2005/8/layout/target3"/>
    <dgm:cxn modelId="{9C24F878-C731-4C5F-9933-961BF8484E0A}" type="presParOf" srcId="{DD91C1E2-F166-4E39-8C08-22602C3B9AD7}" destId="{3F3C9722-32DD-4055-BFBC-C3408A9F047C}" srcOrd="6" destOrd="0" presId="urn:microsoft.com/office/officeart/2005/8/layout/target3"/>
    <dgm:cxn modelId="{C49BF911-9BAF-4721-8813-B89C38936A80}" type="presParOf" srcId="{DD91C1E2-F166-4E39-8C08-22602C3B9AD7}" destId="{F5AAF9E5-252D-4CF5-9F46-42D259EB29F7}" srcOrd="7" destOrd="0" presId="urn:microsoft.com/office/officeart/2005/8/layout/target3"/>
    <dgm:cxn modelId="{33B23A47-75C5-4F7E-B57E-6A7B024107C8}" type="presParOf" srcId="{DD91C1E2-F166-4E39-8C08-22602C3B9AD7}" destId="{AF5FD12A-AFD6-4BDE-96C5-4166AC0040DA}" srcOrd="8" destOrd="0" presId="urn:microsoft.com/office/officeart/2005/8/layout/target3"/>
    <dgm:cxn modelId="{50909DEF-9861-4C71-BD4C-9C7E8876B654}" type="presParOf" srcId="{DD91C1E2-F166-4E39-8C08-22602C3B9AD7}" destId="{0FF479A9-1E95-4476-9D0F-EAE54BC509B5}" srcOrd="9" destOrd="0" presId="urn:microsoft.com/office/officeart/2005/8/layout/target3"/>
    <dgm:cxn modelId="{F47E674B-2765-41BA-B2C0-68680585EEC1}" type="presParOf" srcId="{DD91C1E2-F166-4E39-8C08-22602C3B9AD7}" destId="{CF52EF59-B743-4205-93C0-0F48E0168BC2}" srcOrd="10" destOrd="0" presId="urn:microsoft.com/office/officeart/2005/8/layout/target3"/>
    <dgm:cxn modelId="{0E05639D-05D0-4693-87E1-44E2489027A9}" type="presParOf" srcId="{DD91C1E2-F166-4E39-8C08-22602C3B9AD7}" destId="{50B15935-C9EE-43AD-92D2-A5468F073352}" srcOrd="11" destOrd="0" presId="urn:microsoft.com/office/officeart/2005/8/layout/target3"/>
    <dgm:cxn modelId="{C57F66F7-0D51-46DE-800C-DA2549535E7F}" type="presParOf" srcId="{DD91C1E2-F166-4E39-8C08-22602C3B9AD7}" destId="{86A2592B-4F34-4550-A998-D123537A5CDF}" srcOrd="12" destOrd="0" presId="urn:microsoft.com/office/officeart/2005/8/layout/target3"/>
    <dgm:cxn modelId="{9F1D02D4-2C0F-40D8-898D-B6CF870F13FA}" type="presParOf" srcId="{DD91C1E2-F166-4E39-8C08-22602C3B9AD7}" destId="{8039FEED-E46B-4EC6-B59C-8B1D2E2724DD}" srcOrd="13" destOrd="0" presId="urn:microsoft.com/office/officeart/2005/8/layout/target3"/>
    <dgm:cxn modelId="{E7371A14-2DA9-49D0-BCA6-37CE76A9A673}" type="presParOf" srcId="{DD91C1E2-F166-4E39-8C08-22602C3B9AD7}" destId="{F6C36C99-F3B2-4CE3-9F72-8559D823E54B}" srcOrd="14" destOrd="0" presId="urn:microsoft.com/office/officeart/2005/8/layout/target3"/>
    <dgm:cxn modelId="{B538F350-23DF-42A7-B6F6-2D1E44426C58}" type="presParOf" srcId="{DD91C1E2-F166-4E39-8C08-22602C3B9AD7}" destId="{CD98B879-4898-4718-9BFC-76EA14A1AA7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3072DEF-EBFD-4785-8A0D-27ACA3DB64C9}" type="presOf" srcId="{8005DCB1-5A99-46D8-A78B-7565D2106131}" destId="{D7C705B1-C324-4020-81E9-ED8C26CB7908}" srcOrd="0" destOrd="0" presId="urn:microsoft.com/office/officeart/2005/8/layout/radial1"/>
    <dgm:cxn modelId="{62AA5CB9-9D02-492B-B944-A4A41C8A0F00}" type="presOf" srcId="{3DACC6FA-D735-47BA-A2B7-F7FA0E7198EB}" destId="{471A3ED6-4579-4BDA-A868-3AABEF9D83BF}" srcOrd="0" destOrd="0" presId="urn:microsoft.com/office/officeart/2005/8/layout/radial1"/>
    <dgm:cxn modelId="{168BB3AB-CC39-4145-B0AF-AFC02A0CFED0}" type="presOf" srcId="{A12246B2-C39B-47A1-A6A0-3FD99F7E7484}" destId="{EC285E9C-AE59-467B-A295-9BFA3459F7DB}" srcOrd="0" destOrd="0" presId="urn:microsoft.com/office/officeart/2005/8/layout/radial1"/>
    <dgm:cxn modelId="{1006DCFC-3754-4543-976D-6234430C6681}" type="presOf" srcId="{A882896B-E55C-4626-B725-CA7F3D60E0CE}" destId="{0B0D67F7-8BCD-4BD3-A724-FCCBE5F21C43}" srcOrd="0" destOrd="0" presId="urn:microsoft.com/office/officeart/2005/8/layout/radial1"/>
    <dgm:cxn modelId="{DB338510-F2AF-4D9D-A1CA-1ADACE8A277C}" type="presOf" srcId="{A15BC054-B09C-43E1-B1DF-300991E9C11E}" destId="{675333F4-41CC-41A0-BB1D-585A530D979B}" srcOrd="0" destOrd="0" presId="urn:microsoft.com/office/officeart/2005/8/layout/radial1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86515950-D6AB-451E-BEF9-ECAE5C2F16EB}" type="presOf" srcId="{0F8B8DC9-504E-4510-88B9-242CBD83B8FB}" destId="{A39F563D-DB3C-4D00-8CB1-2A17B4B7A5CB}" srcOrd="0" destOrd="0" presId="urn:microsoft.com/office/officeart/2005/8/layout/radial1"/>
    <dgm:cxn modelId="{DF59EAF7-A507-46BE-86E3-78A3F3D85C3C}" type="presOf" srcId="{E84D869D-1C12-4D55-8DA6-3DDB7AEBCCE0}" destId="{8D3E85E2-4EB4-4E82-9F5E-4918AED6A7FD}" srcOrd="0" destOrd="0" presId="urn:microsoft.com/office/officeart/2005/8/layout/radial1"/>
    <dgm:cxn modelId="{43A3F675-2929-45B8-91DA-027BC07BB22E}" type="presOf" srcId="{A4512A78-8FD1-4310-8FD3-A05E42E31A52}" destId="{92C7AE0C-074D-4C52-92B9-17836B312375}" srcOrd="0" destOrd="0" presId="urn:microsoft.com/office/officeart/2005/8/layout/radial1"/>
    <dgm:cxn modelId="{F84AAB55-4707-4E38-91BF-522C99E00202}" type="presOf" srcId="{4D1E445F-B82C-48FF-AE26-EE69B7BE62AA}" destId="{8A54885B-3EF7-4C98-93D0-94FDE703C99C}" srcOrd="0" destOrd="0" presId="urn:microsoft.com/office/officeart/2005/8/layout/radial1"/>
    <dgm:cxn modelId="{369FA724-293E-4747-B51C-E63BFA9A66E7}" type="presOf" srcId="{F674B28F-5AF2-496F-A147-0B0DAC967A1C}" destId="{B253937C-FA11-4B51-A865-86F56CD93764}" srcOrd="1" destOrd="0" presId="urn:microsoft.com/office/officeart/2005/8/layout/radial1"/>
    <dgm:cxn modelId="{FC6AC812-AFA5-4A74-8D62-C4A0B00BE546}" type="presOf" srcId="{183C53B9-6D8B-4058-8AC0-18B166715453}" destId="{ED618D06-F9D9-4A0F-8428-EEB021F55EBD}" srcOrd="0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A121B6C7-23DF-484E-91DF-4CF2410AA388}" type="presOf" srcId="{41F81EA3-2A6E-4CC8-BAE0-80CBB4D64D5F}" destId="{839C7E6D-776E-41E8-829F-5E0871F9EACB}" srcOrd="0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0A9AADA3-2B7C-47FB-A541-6AF887000464}" type="presOf" srcId="{1AAC7414-560C-4C65-A999-CEAE6A6ECB55}" destId="{8866E751-542F-4753-A38B-FA807B6CAB14}" srcOrd="1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97295F6A-BE81-4A23-B371-D625485D2801}" type="presOf" srcId="{A15BC054-B09C-43E1-B1DF-300991E9C11E}" destId="{29C6D45E-E9CF-4107-A099-3FB4AA760C87}" srcOrd="1" destOrd="0" presId="urn:microsoft.com/office/officeart/2005/8/layout/radial1"/>
    <dgm:cxn modelId="{1ECE53B2-70D1-4987-9338-3C0031BCF202}" type="presOf" srcId="{0F8B8DC9-504E-4510-88B9-242CBD83B8FB}" destId="{08EA0314-6E3A-4FA7-BB6E-D2FBCAAF725D}" srcOrd="1" destOrd="0" presId="urn:microsoft.com/office/officeart/2005/8/layout/radial1"/>
    <dgm:cxn modelId="{453F770A-ECCB-46B2-9F30-07C588F3EDD6}" type="presOf" srcId="{1AAC7414-560C-4C65-A999-CEAE6A6ECB55}" destId="{C76BDC61-FDB1-4BE9-8693-655987912013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2FA09C44-248F-4DB3-890C-5BA2AA9D19D9}" type="presOf" srcId="{F227FF3D-9EEF-458D-9B1D-1F7B5DEED538}" destId="{60CA6C36-448B-4C18-9A80-D292CC787E7A}" srcOrd="0" destOrd="0" presId="urn:microsoft.com/office/officeart/2005/8/layout/radial1"/>
    <dgm:cxn modelId="{73A58DED-BF10-40B4-A63C-ED8AC38D1953}" type="presOf" srcId="{4C776C57-6E2A-4E65-B33C-CEDE385EE6A5}" destId="{686214CE-2424-4701-8411-78BA1E7F1BB9}" srcOrd="0" destOrd="0" presId="urn:microsoft.com/office/officeart/2005/8/layout/radial1"/>
    <dgm:cxn modelId="{FB79944C-D04C-4976-9C72-8E66B1728977}" type="presOf" srcId="{888800AA-EB57-4981-A5E9-39A02C1D2BC0}" destId="{A04DEB44-C771-409E-991E-5B9DA8D5ECD7}" srcOrd="0" destOrd="0" presId="urn:microsoft.com/office/officeart/2005/8/layout/radial1"/>
    <dgm:cxn modelId="{9B10F2FA-06D3-4066-8DEE-B66784535DF4}" type="presOf" srcId="{B9A7ABD4-A3A6-419E-B42A-8E4460734CD4}" destId="{E50F3457-BBE8-4ADC-860D-3E064357E018}" srcOrd="0" destOrd="0" presId="urn:microsoft.com/office/officeart/2005/8/layout/radial1"/>
    <dgm:cxn modelId="{826081B3-6F1F-4F76-A143-1BC54EBE8351}" type="presOf" srcId="{16BAEE8F-7E15-40F7-9E5D-929218F34055}" destId="{067ADB37-1426-49EC-B409-7F4C1F78D299}" srcOrd="0" destOrd="0" presId="urn:microsoft.com/office/officeart/2005/8/layout/radial1"/>
    <dgm:cxn modelId="{374BCAF8-3385-42E9-8D67-402D09C6D656}" type="presOf" srcId="{4D1E445F-B82C-48FF-AE26-EE69B7BE62AA}" destId="{2F776B99-5AC3-4C8F-992C-00E9C912750D}" srcOrd="1" destOrd="0" presId="urn:microsoft.com/office/officeart/2005/8/layout/radial1"/>
    <dgm:cxn modelId="{7C3B7687-533D-4BFD-8CF5-FDA5301AF9C8}" type="presOf" srcId="{A4512A78-8FD1-4310-8FD3-A05E42E31A52}" destId="{ED60EA64-B19D-42D8-B1EB-77327C8868F0}" srcOrd="1" destOrd="0" presId="urn:microsoft.com/office/officeart/2005/8/layout/radial1"/>
    <dgm:cxn modelId="{57A71238-25C9-4B7A-87A2-139238492CE1}" type="presOf" srcId="{41F81EA3-2A6E-4CC8-BAE0-80CBB4D64D5F}" destId="{3FF1064C-B20C-4C5B-B14A-005AB3FDF5CD}" srcOrd="1" destOrd="0" presId="urn:microsoft.com/office/officeart/2005/8/layout/radial1"/>
    <dgm:cxn modelId="{BA57D1AF-E00F-4AF9-A1F2-59A1C3DD01E5}" type="presOf" srcId="{8005DCB1-5A99-46D8-A78B-7565D2106131}" destId="{EE4E12AB-F779-45E0-BF3A-97037F13A71A}" srcOrd="1" destOrd="0" presId="urn:microsoft.com/office/officeart/2005/8/layout/radial1"/>
    <dgm:cxn modelId="{0245B08A-1FD7-4C2A-9482-0096C1C8FA7D}" type="presOf" srcId="{F674B28F-5AF2-496F-A147-0B0DAC967A1C}" destId="{953BB999-F1CA-4F8F-BB95-1FFDD03C86A6}" srcOrd="0" destOrd="0" presId="urn:microsoft.com/office/officeart/2005/8/layout/radial1"/>
    <dgm:cxn modelId="{31BCFF4D-5AB7-4215-82CE-A569DD73FFD5}" type="presParOf" srcId="{067ADB37-1426-49EC-B409-7F4C1F78D299}" destId="{686214CE-2424-4701-8411-78BA1E7F1BB9}" srcOrd="0" destOrd="0" presId="urn:microsoft.com/office/officeart/2005/8/layout/radial1"/>
    <dgm:cxn modelId="{9B7B89E9-FD9B-4269-B375-CFFFD48BBC63}" type="presParOf" srcId="{067ADB37-1426-49EC-B409-7F4C1F78D299}" destId="{A39F563D-DB3C-4D00-8CB1-2A17B4B7A5CB}" srcOrd="1" destOrd="0" presId="urn:microsoft.com/office/officeart/2005/8/layout/radial1"/>
    <dgm:cxn modelId="{AC3A4F5B-2600-4685-B60E-522019B6EB4E}" type="presParOf" srcId="{A39F563D-DB3C-4D00-8CB1-2A17B4B7A5CB}" destId="{08EA0314-6E3A-4FA7-BB6E-D2FBCAAF725D}" srcOrd="0" destOrd="0" presId="urn:microsoft.com/office/officeart/2005/8/layout/radial1"/>
    <dgm:cxn modelId="{ACC2BDD1-BDCA-4090-AFF6-F6261C26876E}" type="presParOf" srcId="{067ADB37-1426-49EC-B409-7F4C1F78D299}" destId="{E50F3457-BBE8-4ADC-860D-3E064357E018}" srcOrd="2" destOrd="0" presId="urn:microsoft.com/office/officeart/2005/8/layout/radial1"/>
    <dgm:cxn modelId="{B8E615F6-5894-4AA3-AB1C-91957536A7D3}" type="presParOf" srcId="{067ADB37-1426-49EC-B409-7F4C1F78D299}" destId="{953BB999-F1CA-4F8F-BB95-1FFDD03C86A6}" srcOrd="3" destOrd="0" presId="urn:microsoft.com/office/officeart/2005/8/layout/radial1"/>
    <dgm:cxn modelId="{4E3C87FD-D426-4C21-9CDA-4CBA1F9147E8}" type="presParOf" srcId="{953BB999-F1CA-4F8F-BB95-1FFDD03C86A6}" destId="{B253937C-FA11-4B51-A865-86F56CD93764}" srcOrd="0" destOrd="0" presId="urn:microsoft.com/office/officeart/2005/8/layout/radial1"/>
    <dgm:cxn modelId="{FF76A03F-22AA-40FA-B2A3-CFA727E16C33}" type="presParOf" srcId="{067ADB37-1426-49EC-B409-7F4C1F78D299}" destId="{EC285E9C-AE59-467B-A295-9BFA3459F7DB}" srcOrd="4" destOrd="0" presId="urn:microsoft.com/office/officeart/2005/8/layout/radial1"/>
    <dgm:cxn modelId="{B5F9AB27-94CB-47BE-B078-B178B8C9BB38}" type="presParOf" srcId="{067ADB37-1426-49EC-B409-7F4C1F78D299}" destId="{C76BDC61-FDB1-4BE9-8693-655987912013}" srcOrd="5" destOrd="0" presId="urn:microsoft.com/office/officeart/2005/8/layout/radial1"/>
    <dgm:cxn modelId="{0EFEAF8B-B234-43A2-9769-921BE64390D0}" type="presParOf" srcId="{C76BDC61-FDB1-4BE9-8693-655987912013}" destId="{8866E751-542F-4753-A38B-FA807B6CAB14}" srcOrd="0" destOrd="0" presId="urn:microsoft.com/office/officeart/2005/8/layout/radial1"/>
    <dgm:cxn modelId="{DDBCEA1D-CAEB-4118-A85F-C5271C5A97A2}" type="presParOf" srcId="{067ADB37-1426-49EC-B409-7F4C1F78D299}" destId="{A04DEB44-C771-409E-991E-5B9DA8D5ECD7}" srcOrd="6" destOrd="0" presId="urn:microsoft.com/office/officeart/2005/8/layout/radial1"/>
    <dgm:cxn modelId="{5F7672CE-F3E8-4F18-9954-1DE0CB47943F}" type="presParOf" srcId="{067ADB37-1426-49EC-B409-7F4C1F78D299}" destId="{839C7E6D-776E-41E8-829F-5E0871F9EACB}" srcOrd="7" destOrd="0" presId="urn:microsoft.com/office/officeart/2005/8/layout/radial1"/>
    <dgm:cxn modelId="{D690BA48-62E8-4E3A-91D8-FC0B68821CF4}" type="presParOf" srcId="{839C7E6D-776E-41E8-829F-5E0871F9EACB}" destId="{3FF1064C-B20C-4C5B-B14A-005AB3FDF5CD}" srcOrd="0" destOrd="0" presId="urn:microsoft.com/office/officeart/2005/8/layout/radial1"/>
    <dgm:cxn modelId="{A7655708-F8C0-4AE4-95F5-BAC6FE2011DB}" type="presParOf" srcId="{067ADB37-1426-49EC-B409-7F4C1F78D299}" destId="{0B0D67F7-8BCD-4BD3-A724-FCCBE5F21C43}" srcOrd="8" destOrd="0" presId="urn:microsoft.com/office/officeart/2005/8/layout/radial1"/>
    <dgm:cxn modelId="{D571494A-2F4B-4D65-BD03-247E8796011F}" type="presParOf" srcId="{067ADB37-1426-49EC-B409-7F4C1F78D299}" destId="{8A54885B-3EF7-4C98-93D0-94FDE703C99C}" srcOrd="9" destOrd="0" presId="urn:microsoft.com/office/officeart/2005/8/layout/radial1"/>
    <dgm:cxn modelId="{1DC744FA-5AA5-404C-BA2E-53A403876D3C}" type="presParOf" srcId="{8A54885B-3EF7-4C98-93D0-94FDE703C99C}" destId="{2F776B99-5AC3-4C8F-992C-00E9C912750D}" srcOrd="0" destOrd="0" presId="urn:microsoft.com/office/officeart/2005/8/layout/radial1"/>
    <dgm:cxn modelId="{A1864EDE-4738-4E9C-87B7-F15448D1DCCD}" type="presParOf" srcId="{067ADB37-1426-49EC-B409-7F4C1F78D299}" destId="{ED618D06-F9D9-4A0F-8428-EEB021F55EBD}" srcOrd="10" destOrd="0" presId="urn:microsoft.com/office/officeart/2005/8/layout/radial1"/>
    <dgm:cxn modelId="{37CC2A72-4A72-416E-B1F5-41858A2B5ADC}" type="presParOf" srcId="{067ADB37-1426-49EC-B409-7F4C1F78D299}" destId="{675333F4-41CC-41A0-BB1D-585A530D979B}" srcOrd="11" destOrd="0" presId="urn:microsoft.com/office/officeart/2005/8/layout/radial1"/>
    <dgm:cxn modelId="{F5F30F31-46D3-4C15-8808-95CF7B14BE60}" type="presParOf" srcId="{675333F4-41CC-41A0-BB1D-585A530D979B}" destId="{29C6D45E-E9CF-4107-A099-3FB4AA760C87}" srcOrd="0" destOrd="0" presId="urn:microsoft.com/office/officeart/2005/8/layout/radial1"/>
    <dgm:cxn modelId="{B81CEB28-BFD9-422C-B2A7-B14A8B77C0FE}" type="presParOf" srcId="{067ADB37-1426-49EC-B409-7F4C1F78D299}" destId="{471A3ED6-4579-4BDA-A868-3AABEF9D83BF}" srcOrd="12" destOrd="0" presId="urn:microsoft.com/office/officeart/2005/8/layout/radial1"/>
    <dgm:cxn modelId="{E6C297F6-1582-4A71-ABE0-7325E6FAFFC9}" type="presParOf" srcId="{067ADB37-1426-49EC-B409-7F4C1F78D299}" destId="{D7C705B1-C324-4020-81E9-ED8C26CB7908}" srcOrd="13" destOrd="0" presId="urn:microsoft.com/office/officeart/2005/8/layout/radial1"/>
    <dgm:cxn modelId="{AE00742F-860E-4AB5-B8E2-6985E06ABC31}" type="presParOf" srcId="{D7C705B1-C324-4020-81E9-ED8C26CB7908}" destId="{EE4E12AB-F779-45E0-BF3A-97037F13A71A}" srcOrd="0" destOrd="0" presId="urn:microsoft.com/office/officeart/2005/8/layout/radial1"/>
    <dgm:cxn modelId="{AB3BAEAA-A1AE-4473-83D9-2000F7934C52}" type="presParOf" srcId="{067ADB37-1426-49EC-B409-7F4C1F78D299}" destId="{8D3E85E2-4EB4-4E82-9F5E-4918AED6A7FD}" srcOrd="14" destOrd="0" presId="urn:microsoft.com/office/officeart/2005/8/layout/radial1"/>
    <dgm:cxn modelId="{CFA91378-43D3-4B69-9FE1-84A8155AE996}" type="presParOf" srcId="{067ADB37-1426-49EC-B409-7F4C1F78D299}" destId="{92C7AE0C-074D-4C52-92B9-17836B312375}" srcOrd="15" destOrd="0" presId="urn:microsoft.com/office/officeart/2005/8/layout/radial1"/>
    <dgm:cxn modelId="{6D4273F2-4D18-46D9-B8A7-5ADEFE1CA6E4}" type="presParOf" srcId="{92C7AE0C-074D-4C52-92B9-17836B312375}" destId="{ED60EA64-B19D-42D8-B1EB-77327C8868F0}" srcOrd="0" destOrd="0" presId="urn:microsoft.com/office/officeart/2005/8/layout/radial1"/>
    <dgm:cxn modelId="{D7767C11-22BD-4766-990D-5CBE2651A018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8AB503-7B87-49D3-BB59-CED6B558B19D}">
      <dgm:prSet/>
      <dgm:spPr/>
      <dgm:t>
        <a:bodyPr/>
        <a:lstStyle/>
        <a:p>
          <a:pPr rtl="0"/>
          <a:r>
            <a:rPr lang="el-GR" smtClean="0"/>
            <a:t>Σχέδιο Δράσης  Επιχειρηματικής Ανακάλυψης</a:t>
          </a:r>
          <a:endParaRPr lang="en-GB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/>
      <dgm:spPr/>
      <dgm:t>
        <a:bodyPr/>
        <a:lstStyle/>
        <a:p>
          <a:pPr rtl="0"/>
          <a:r>
            <a:rPr lang="el-GR" smtClean="0"/>
            <a:t>Ορισμός Συντονιστή για κάθε Τομέα (ΓΓΕΤ, εποπτευόμενοι ερευνητικοί φορείς)</a:t>
          </a:r>
          <a:endParaRPr lang="en-GB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/>
      <dgm:spPr/>
      <dgm:t>
        <a:bodyPr/>
        <a:lstStyle/>
        <a:p>
          <a:pPr rtl="0"/>
          <a:r>
            <a:rPr lang="el-GR" smtClean="0"/>
            <a:t>Συγκρότηση ολιγομελούς Συμβουλευτικής Ομάδας για κάθε Πλατφόρμα</a:t>
          </a:r>
          <a:endParaRPr lang="en-GB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/>
      <dgm:spPr/>
      <dgm:t>
        <a:bodyPr/>
        <a:lstStyle/>
        <a:p>
          <a:pPr rtl="0"/>
          <a:r>
            <a:rPr lang="el-GR" smtClean="0"/>
            <a:t>Επεξεργασία Προγράμματος Δράσης διετίας 2016-17 (δράσεις, εργαλεία εφαρμογής, προϋπολογισμός)</a:t>
          </a:r>
          <a:endParaRPr lang="en-GB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Προκηρύξεων σε κάθε Τομέα 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</dgm:pt>
    <dgm:pt modelId="{9CCF7F9C-B694-493D-BA7F-F3F4CDD0E6A9}" type="pres">
      <dgm:prSet presAssocID="{AE4807B9-93A3-4B11-B1EE-5A07B688234E}" presName="linearProcess" presStyleCnt="0"/>
      <dgm:spPr/>
    </dgm:pt>
    <dgm:pt modelId="{96B2C846-9F10-4B57-9B5C-E6BEDD03BD30}" type="pres">
      <dgm:prSet presAssocID="{A28AB503-7B87-49D3-BB59-CED6B558B1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</dgm:pt>
    <dgm:pt modelId="{C5C4C15C-FAB3-4703-AE50-D01F650C031E}" type="pres">
      <dgm:prSet presAssocID="{BA2D37D4-7299-4B8A-9397-075303E1A2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4755B4-A751-4ED9-90D6-E4BBF463A68A}" type="presOf" srcId="{AE4807B9-93A3-4B11-B1EE-5A07B688234E}" destId="{665122E6-60A4-46C4-95A9-0081ED062890}" srcOrd="0" destOrd="0" presId="urn:microsoft.com/office/officeart/2005/8/layout/hProcess9"/>
    <dgm:cxn modelId="{4C2A688A-2052-49B2-A32E-61177E8F1E15}" type="presOf" srcId="{BA2D37D4-7299-4B8A-9397-075303E1A278}" destId="{C5C4C15C-FAB3-4703-AE50-D01F650C031E}" srcOrd="0" destOrd="0" presId="urn:microsoft.com/office/officeart/2005/8/layout/hProcess9"/>
    <dgm:cxn modelId="{868EE8D4-F834-49E3-88E8-4D1B507A7BDC}" type="presOf" srcId="{A28AB503-7B87-49D3-BB59-CED6B558B19D}" destId="{96B2C846-9F10-4B57-9B5C-E6BEDD03BD30}" srcOrd="0" destOrd="0" presId="urn:microsoft.com/office/officeart/2005/8/layout/hProcess9"/>
    <dgm:cxn modelId="{402EB46D-018B-4D5E-81E9-F488FFFD317B}" type="presOf" srcId="{B7515C4E-782D-404D-B6EC-078DDAA834EA}" destId="{033BAFAD-8112-4D3A-9961-861A343E1702}" srcOrd="0" destOrd="0" presId="urn:microsoft.com/office/officeart/2005/8/layout/hProcess9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A6D3AEAE-F0D9-4EFF-BFE2-7EB7EF68E926}" type="presOf" srcId="{DBBF9CFC-1877-4A03-807B-0B07E1F33B8C}" destId="{59F2B47E-9660-4E80-97FA-ACDD1DEFD787}" srcOrd="0" destOrd="0" presId="urn:microsoft.com/office/officeart/2005/8/layout/hProcess9"/>
    <dgm:cxn modelId="{E900C329-0539-4485-ABE7-33EF75380EBD}" type="presOf" srcId="{1695459F-C64E-4AB2-B300-EB48CE57EFCB}" destId="{48BB0B87-3923-47FE-AE52-B98BF9DDEDB9}" srcOrd="0" destOrd="0" presId="urn:microsoft.com/office/officeart/2005/8/layout/hProcess9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38BF1466-0542-47B0-BB82-2650869BE792}" type="presParOf" srcId="{665122E6-60A4-46C4-95A9-0081ED062890}" destId="{27AB6A6B-17EA-41E4-904C-0B45D58F22D7}" srcOrd="0" destOrd="0" presId="urn:microsoft.com/office/officeart/2005/8/layout/hProcess9"/>
    <dgm:cxn modelId="{C4811A3B-F109-4CB9-9A6A-18CDE98D7C9E}" type="presParOf" srcId="{665122E6-60A4-46C4-95A9-0081ED062890}" destId="{9CCF7F9C-B694-493D-BA7F-F3F4CDD0E6A9}" srcOrd="1" destOrd="0" presId="urn:microsoft.com/office/officeart/2005/8/layout/hProcess9"/>
    <dgm:cxn modelId="{CAD491B3-B12B-4591-85E9-2751FF555740}" type="presParOf" srcId="{9CCF7F9C-B694-493D-BA7F-F3F4CDD0E6A9}" destId="{96B2C846-9F10-4B57-9B5C-E6BEDD03BD30}" srcOrd="0" destOrd="0" presId="urn:microsoft.com/office/officeart/2005/8/layout/hProcess9"/>
    <dgm:cxn modelId="{BA7C92DC-3673-4F42-8BA7-B9CD199B36E0}" type="presParOf" srcId="{9CCF7F9C-B694-493D-BA7F-F3F4CDD0E6A9}" destId="{A6AB5064-7C93-4F12-9A10-94B5C4ACE58A}" srcOrd="1" destOrd="0" presId="urn:microsoft.com/office/officeart/2005/8/layout/hProcess9"/>
    <dgm:cxn modelId="{D982A068-07BB-4E35-8DCE-B0FB41696CC8}" type="presParOf" srcId="{9CCF7F9C-B694-493D-BA7F-F3F4CDD0E6A9}" destId="{59F2B47E-9660-4E80-97FA-ACDD1DEFD787}" srcOrd="2" destOrd="0" presId="urn:microsoft.com/office/officeart/2005/8/layout/hProcess9"/>
    <dgm:cxn modelId="{0DA8122D-677C-4A5A-8308-65ED2E9A9AF1}" type="presParOf" srcId="{9CCF7F9C-B694-493D-BA7F-F3F4CDD0E6A9}" destId="{0065E4EC-BB92-4422-A5E9-558FA93B6A9D}" srcOrd="3" destOrd="0" presId="urn:microsoft.com/office/officeart/2005/8/layout/hProcess9"/>
    <dgm:cxn modelId="{CD45B701-1C9A-4B8C-9151-879BD945719C}" type="presParOf" srcId="{9CCF7F9C-B694-493D-BA7F-F3F4CDD0E6A9}" destId="{48BB0B87-3923-47FE-AE52-B98BF9DDEDB9}" srcOrd="4" destOrd="0" presId="urn:microsoft.com/office/officeart/2005/8/layout/hProcess9"/>
    <dgm:cxn modelId="{FCFE9E60-FA6C-4AE4-BB0A-AEF2AE7AD8BD}" type="presParOf" srcId="{9CCF7F9C-B694-493D-BA7F-F3F4CDD0E6A9}" destId="{2744566B-9CBC-4C2C-ACA0-C88A44BFF7D3}" srcOrd="5" destOrd="0" presId="urn:microsoft.com/office/officeart/2005/8/layout/hProcess9"/>
    <dgm:cxn modelId="{7F971FE4-8DF5-41D4-BA66-2DC72DBAA417}" type="presParOf" srcId="{9CCF7F9C-B694-493D-BA7F-F3F4CDD0E6A9}" destId="{033BAFAD-8112-4D3A-9961-861A343E1702}" srcOrd="6" destOrd="0" presId="urn:microsoft.com/office/officeart/2005/8/layout/hProcess9"/>
    <dgm:cxn modelId="{1ABDAD47-33A3-4428-979A-B59DED5D20E2}" type="presParOf" srcId="{9CCF7F9C-B694-493D-BA7F-F3F4CDD0E6A9}" destId="{B183B750-8E22-42D8-9C93-327C279AF046}" srcOrd="7" destOrd="0" presId="urn:microsoft.com/office/officeart/2005/8/layout/hProcess9"/>
    <dgm:cxn modelId="{B2190D79-AA10-4F90-9CFE-359CB1A56FE8}" type="presParOf" srcId="{9CCF7F9C-B694-493D-BA7F-F3F4CDD0E6A9}" destId="{C5C4C15C-FAB3-4703-AE50-D01F650C03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3F137-5389-4A01-9344-AF655B699B8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0CFAC9-E21E-4C39-81FF-580FCECCD85B}">
      <dgm:prSet/>
      <dgm:spPr/>
      <dgm:t>
        <a:bodyPr/>
        <a:lstStyle/>
        <a:p>
          <a:pPr rtl="0"/>
          <a:r>
            <a:rPr lang="el-GR" smtClean="0"/>
            <a:t>Λειτουργικά Υλικά</a:t>
          </a:r>
          <a:endParaRPr lang="en-GB"/>
        </a:p>
      </dgm:t>
    </dgm:pt>
    <dgm:pt modelId="{A884971F-1580-47D6-8C75-86AD2B846ACF}" type="parTrans" cxnId="{3A9101B6-0FF5-448E-BCF3-F5A7962BCE80}">
      <dgm:prSet/>
      <dgm:spPr/>
      <dgm:t>
        <a:bodyPr/>
        <a:lstStyle/>
        <a:p>
          <a:endParaRPr lang="en-GB"/>
        </a:p>
      </dgm:t>
    </dgm:pt>
    <dgm:pt modelId="{4287AA02-2F3A-4FB9-9899-B433A3B73C72}" type="sibTrans" cxnId="{3A9101B6-0FF5-448E-BCF3-F5A7962BCE80}">
      <dgm:prSet/>
      <dgm:spPr/>
      <dgm:t>
        <a:bodyPr/>
        <a:lstStyle/>
        <a:p>
          <a:endParaRPr lang="en-GB"/>
        </a:p>
      </dgm:t>
    </dgm:pt>
    <dgm:pt modelId="{778BB96C-43C2-4D3D-B08B-EF3319B3C61E}">
      <dgm:prSet/>
      <dgm:spPr/>
      <dgm:t>
        <a:bodyPr/>
        <a:lstStyle/>
        <a:p>
          <a:pPr rtl="0"/>
          <a:r>
            <a:rPr lang="el-GR" smtClean="0"/>
            <a:t>Προηγμένα Υλικά</a:t>
          </a:r>
          <a:endParaRPr lang="en-GB"/>
        </a:p>
      </dgm:t>
    </dgm:pt>
    <dgm:pt modelId="{8FDD977B-02F7-4E54-901F-23C6892AF54A}" type="parTrans" cxnId="{B9384252-3053-4F08-839E-E91C29C03C05}">
      <dgm:prSet/>
      <dgm:spPr/>
      <dgm:t>
        <a:bodyPr/>
        <a:lstStyle/>
        <a:p>
          <a:endParaRPr lang="en-GB"/>
        </a:p>
      </dgm:t>
    </dgm:pt>
    <dgm:pt modelId="{127C2C6E-DAA1-40A3-B1D4-63A6A8843F3E}" type="sibTrans" cxnId="{B9384252-3053-4F08-839E-E91C29C03C05}">
      <dgm:prSet/>
      <dgm:spPr/>
      <dgm:t>
        <a:bodyPr/>
        <a:lstStyle/>
        <a:p>
          <a:endParaRPr lang="en-GB"/>
        </a:p>
      </dgm:t>
    </dgm:pt>
    <dgm:pt modelId="{91C2A6FE-7098-4951-92D4-C062439B4410}">
      <dgm:prSet/>
      <dgm:spPr/>
      <dgm:t>
        <a:bodyPr/>
        <a:lstStyle/>
        <a:p>
          <a:pPr rtl="0"/>
          <a:r>
            <a:rPr lang="el-GR" smtClean="0"/>
            <a:t>Βιομηχανικά Υλικά</a:t>
          </a:r>
          <a:endParaRPr lang="en-GB"/>
        </a:p>
      </dgm:t>
    </dgm:pt>
    <dgm:pt modelId="{CF8D44C4-B517-4E39-A13A-390673EBCBAC}" type="parTrans" cxnId="{2F70B553-5822-46E7-967C-DCD0B500E06F}">
      <dgm:prSet/>
      <dgm:spPr/>
      <dgm:t>
        <a:bodyPr/>
        <a:lstStyle/>
        <a:p>
          <a:endParaRPr lang="en-GB"/>
        </a:p>
      </dgm:t>
    </dgm:pt>
    <dgm:pt modelId="{A38CF3A3-CCF2-47C8-91A7-4C193FF94B1D}" type="sibTrans" cxnId="{2F70B553-5822-46E7-967C-DCD0B500E06F}">
      <dgm:prSet/>
      <dgm:spPr/>
      <dgm:t>
        <a:bodyPr/>
        <a:lstStyle/>
        <a:p>
          <a:endParaRPr lang="en-GB"/>
        </a:p>
      </dgm:t>
    </dgm:pt>
    <dgm:pt modelId="{956302F8-7FF1-4B58-9733-19D33DE4546F}" type="pres">
      <dgm:prSet presAssocID="{FEF3F137-5389-4A01-9344-AF655B69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8F3D39-F22A-4EFD-BE35-E2A970620742}" type="pres">
      <dgm:prSet presAssocID="{FEF3F137-5389-4A01-9344-AF655B699B86}" presName="fgShape" presStyleLbl="fgShp" presStyleIdx="0" presStyleCnt="1" custScaleY="126199" custLinFactNeighborX="980" custLinFactNeighborY="-19431"/>
      <dgm:spPr/>
    </dgm:pt>
    <dgm:pt modelId="{DF14C98B-A40E-4FD1-AA9D-21141776AC68}" type="pres">
      <dgm:prSet presAssocID="{FEF3F137-5389-4A01-9344-AF655B699B86}" presName="linComp" presStyleCnt="0"/>
      <dgm:spPr/>
    </dgm:pt>
    <dgm:pt modelId="{D0C24380-5A8A-47A6-ACC9-3E8B68B733A7}" type="pres">
      <dgm:prSet presAssocID="{C20CFAC9-E21E-4C39-81FF-580FCECCD85B}" presName="compNode" presStyleCnt="0"/>
      <dgm:spPr/>
    </dgm:pt>
    <dgm:pt modelId="{1C8B1571-8178-4A20-9D50-00406ECE3435}" type="pres">
      <dgm:prSet presAssocID="{C20CFAC9-E21E-4C39-81FF-580FCECCD85B}" presName="bkgdShape" presStyleLbl="node1" presStyleIdx="0" presStyleCnt="3" custLinFactNeighborX="-64" custLinFactNeighborY="1844"/>
      <dgm:spPr/>
      <dgm:t>
        <a:bodyPr/>
        <a:lstStyle/>
        <a:p>
          <a:endParaRPr lang="en-GB"/>
        </a:p>
      </dgm:t>
    </dgm:pt>
    <dgm:pt modelId="{C99C09B8-EF96-4FA7-9654-A38C6E25D8EB}" type="pres">
      <dgm:prSet presAssocID="{C20CFAC9-E21E-4C39-81FF-580FCECCD85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7055D8-BA24-481C-9214-43571F7FA439}" type="pres">
      <dgm:prSet presAssocID="{C20CFAC9-E21E-4C39-81FF-580FCECCD85B}" presName="invisiNode" presStyleLbl="node1" presStyleIdx="0" presStyleCnt="3"/>
      <dgm:spPr/>
    </dgm:pt>
    <dgm:pt modelId="{9A5ACDC9-BCB7-4E9E-B64B-DBB815C9FA89}" type="pres">
      <dgm:prSet presAssocID="{C20CFAC9-E21E-4C39-81FF-580FCECCD85B}" presName="imagNode" presStyleLbl="fgImgPlace1" presStyleIdx="0" presStyleCnt="3" custLinFactNeighborX="18539" custLinFactNeighborY="-1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2FD816D-2B98-48AE-9201-3354A0311BE0}" type="pres">
      <dgm:prSet presAssocID="{4287AA02-2F3A-4FB9-9899-B433A3B73C7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D3DD81F-4E8E-4D54-8AF9-3203BC3A6905}" type="pres">
      <dgm:prSet presAssocID="{778BB96C-43C2-4D3D-B08B-EF3319B3C61E}" presName="compNode" presStyleCnt="0"/>
      <dgm:spPr/>
    </dgm:pt>
    <dgm:pt modelId="{88926C28-B927-4C1D-9E3A-AE74737DA60A}" type="pres">
      <dgm:prSet presAssocID="{778BB96C-43C2-4D3D-B08B-EF3319B3C61E}" presName="bkgdShape" presStyleLbl="node1" presStyleIdx="1" presStyleCnt="3"/>
      <dgm:spPr/>
      <dgm:t>
        <a:bodyPr/>
        <a:lstStyle/>
        <a:p>
          <a:endParaRPr lang="en-GB"/>
        </a:p>
      </dgm:t>
    </dgm:pt>
    <dgm:pt modelId="{81E159AE-6FBA-43D3-B623-1FF514A46A68}" type="pres">
      <dgm:prSet presAssocID="{778BB96C-43C2-4D3D-B08B-EF3319B3C6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9C951-C103-4BE2-A646-DBF38A1FEA44}" type="pres">
      <dgm:prSet presAssocID="{778BB96C-43C2-4D3D-B08B-EF3319B3C61E}" presName="invisiNode" presStyleLbl="node1" presStyleIdx="1" presStyleCnt="3"/>
      <dgm:spPr/>
    </dgm:pt>
    <dgm:pt modelId="{3C8B218D-77C4-4E64-9862-277C9DADC716}" type="pres">
      <dgm:prSet presAssocID="{778BB96C-43C2-4D3D-B08B-EF3319B3C61E}" presName="imagNode" presStyleLbl="fgImgPlace1" presStyleIdx="1" presStyleCnt="3" custLinFactNeighborX="2769" custLinFactNeighborY="-14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88C5195-4F4B-4386-B5BE-05E8BEDCA68D}" type="pres">
      <dgm:prSet presAssocID="{127C2C6E-DAA1-40A3-B1D4-63A6A8843F3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04715A1-A169-4AE6-B588-49F7F2ED0226}" type="pres">
      <dgm:prSet presAssocID="{91C2A6FE-7098-4951-92D4-C062439B4410}" presName="compNode" presStyleCnt="0"/>
      <dgm:spPr/>
    </dgm:pt>
    <dgm:pt modelId="{1033E4C4-F029-41E3-AE56-6981848C7B46}" type="pres">
      <dgm:prSet presAssocID="{91C2A6FE-7098-4951-92D4-C062439B4410}" presName="bkgdShape" presStyleLbl="node1" presStyleIdx="2" presStyleCnt="3"/>
      <dgm:spPr/>
      <dgm:t>
        <a:bodyPr/>
        <a:lstStyle/>
        <a:p>
          <a:endParaRPr lang="en-GB"/>
        </a:p>
      </dgm:t>
    </dgm:pt>
    <dgm:pt modelId="{0D390A52-B841-44F5-B9B6-8EA4B067BA5F}" type="pres">
      <dgm:prSet presAssocID="{91C2A6FE-7098-4951-92D4-C062439B44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6DFA5-CD0F-4C56-AB06-0C51369E8933}" type="pres">
      <dgm:prSet presAssocID="{91C2A6FE-7098-4951-92D4-C062439B4410}" presName="invisiNode" presStyleLbl="node1" presStyleIdx="2" presStyleCnt="3"/>
      <dgm:spPr/>
    </dgm:pt>
    <dgm:pt modelId="{2E6A016B-8E2C-4592-B4A1-B3A2E0E99F13}" type="pres">
      <dgm:prSet presAssocID="{91C2A6FE-7098-4951-92D4-C062439B441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EE0DFD1D-BB90-440D-989D-FC78AE513621}" type="presOf" srcId="{FEF3F137-5389-4A01-9344-AF655B699B86}" destId="{956302F8-7FF1-4B58-9733-19D33DE4546F}" srcOrd="0" destOrd="0" presId="urn:microsoft.com/office/officeart/2005/8/layout/hList7#1"/>
    <dgm:cxn modelId="{18FA68BD-4331-41F3-9A73-C505740900E7}" type="presOf" srcId="{778BB96C-43C2-4D3D-B08B-EF3319B3C61E}" destId="{81E159AE-6FBA-43D3-B623-1FF514A46A68}" srcOrd="1" destOrd="0" presId="urn:microsoft.com/office/officeart/2005/8/layout/hList7#1"/>
    <dgm:cxn modelId="{49814061-636C-4BBC-89F0-70136D688A7C}" type="presOf" srcId="{91C2A6FE-7098-4951-92D4-C062439B4410}" destId="{1033E4C4-F029-41E3-AE56-6981848C7B46}" srcOrd="0" destOrd="0" presId="urn:microsoft.com/office/officeart/2005/8/layout/hList7#1"/>
    <dgm:cxn modelId="{FABAE411-04E4-4232-98C1-7C8C258905DF}" type="presOf" srcId="{4287AA02-2F3A-4FB9-9899-B433A3B73C72}" destId="{D2FD816D-2B98-48AE-9201-3354A0311BE0}" srcOrd="0" destOrd="0" presId="urn:microsoft.com/office/officeart/2005/8/layout/hList7#1"/>
    <dgm:cxn modelId="{CE4A59EA-8016-408E-8C74-74589A2C5E3A}" type="presOf" srcId="{127C2C6E-DAA1-40A3-B1D4-63A6A8843F3E}" destId="{388C5195-4F4B-4386-B5BE-05E8BEDCA68D}" srcOrd="0" destOrd="0" presId="urn:microsoft.com/office/officeart/2005/8/layout/hList7#1"/>
    <dgm:cxn modelId="{6418A328-9374-4714-8635-923BB59D173E}" type="presOf" srcId="{C20CFAC9-E21E-4C39-81FF-580FCECCD85B}" destId="{C99C09B8-EF96-4FA7-9654-A38C6E25D8EB}" srcOrd="1" destOrd="0" presId="urn:microsoft.com/office/officeart/2005/8/layout/hList7#1"/>
    <dgm:cxn modelId="{75CE42AB-F6E0-4FE4-89BB-9F1D905BB51F}" type="presOf" srcId="{91C2A6FE-7098-4951-92D4-C062439B4410}" destId="{0D390A52-B841-44F5-B9B6-8EA4B067BA5F}" srcOrd="1" destOrd="0" presId="urn:microsoft.com/office/officeart/2005/8/layout/hList7#1"/>
    <dgm:cxn modelId="{046D7BFD-48D5-4373-80D6-3F2CB735D404}" type="presOf" srcId="{C20CFAC9-E21E-4C39-81FF-580FCECCD85B}" destId="{1C8B1571-8178-4A20-9D50-00406ECE3435}" srcOrd="0" destOrd="0" presId="urn:microsoft.com/office/officeart/2005/8/layout/hList7#1"/>
    <dgm:cxn modelId="{2F70B553-5822-46E7-967C-DCD0B500E06F}" srcId="{FEF3F137-5389-4A01-9344-AF655B699B86}" destId="{91C2A6FE-7098-4951-92D4-C062439B4410}" srcOrd="2" destOrd="0" parTransId="{CF8D44C4-B517-4E39-A13A-390673EBCBAC}" sibTransId="{A38CF3A3-CCF2-47C8-91A7-4C193FF94B1D}"/>
    <dgm:cxn modelId="{DEBAAEA9-F0E2-41B2-984D-BA3E0A87C33B}" type="presOf" srcId="{778BB96C-43C2-4D3D-B08B-EF3319B3C61E}" destId="{88926C28-B927-4C1D-9E3A-AE74737DA60A}" srcOrd="0" destOrd="0" presId="urn:microsoft.com/office/officeart/2005/8/layout/hList7#1"/>
    <dgm:cxn modelId="{B9384252-3053-4F08-839E-E91C29C03C05}" srcId="{FEF3F137-5389-4A01-9344-AF655B699B86}" destId="{778BB96C-43C2-4D3D-B08B-EF3319B3C61E}" srcOrd="1" destOrd="0" parTransId="{8FDD977B-02F7-4E54-901F-23C6892AF54A}" sibTransId="{127C2C6E-DAA1-40A3-B1D4-63A6A8843F3E}"/>
    <dgm:cxn modelId="{3A9101B6-0FF5-448E-BCF3-F5A7962BCE80}" srcId="{FEF3F137-5389-4A01-9344-AF655B699B86}" destId="{C20CFAC9-E21E-4C39-81FF-580FCECCD85B}" srcOrd="0" destOrd="0" parTransId="{A884971F-1580-47D6-8C75-86AD2B846ACF}" sibTransId="{4287AA02-2F3A-4FB9-9899-B433A3B73C72}"/>
    <dgm:cxn modelId="{4BA41550-D637-4017-91D9-783D60079FCD}" type="presParOf" srcId="{956302F8-7FF1-4B58-9733-19D33DE4546F}" destId="{478F3D39-F22A-4EFD-BE35-E2A970620742}" srcOrd="0" destOrd="0" presId="urn:microsoft.com/office/officeart/2005/8/layout/hList7#1"/>
    <dgm:cxn modelId="{BD521B39-A729-4B31-A06F-825B4CF26E63}" type="presParOf" srcId="{956302F8-7FF1-4B58-9733-19D33DE4546F}" destId="{DF14C98B-A40E-4FD1-AA9D-21141776AC68}" srcOrd="1" destOrd="0" presId="urn:microsoft.com/office/officeart/2005/8/layout/hList7#1"/>
    <dgm:cxn modelId="{16386619-5D04-4699-9575-85F84DF0AB6D}" type="presParOf" srcId="{DF14C98B-A40E-4FD1-AA9D-21141776AC68}" destId="{D0C24380-5A8A-47A6-ACC9-3E8B68B733A7}" srcOrd="0" destOrd="0" presId="urn:microsoft.com/office/officeart/2005/8/layout/hList7#1"/>
    <dgm:cxn modelId="{BC16214F-08C9-44CE-8AFD-77B868AAFF83}" type="presParOf" srcId="{D0C24380-5A8A-47A6-ACC9-3E8B68B733A7}" destId="{1C8B1571-8178-4A20-9D50-00406ECE3435}" srcOrd="0" destOrd="0" presId="urn:microsoft.com/office/officeart/2005/8/layout/hList7#1"/>
    <dgm:cxn modelId="{4DA18885-E46A-4BA7-87AC-B005AD9DE588}" type="presParOf" srcId="{D0C24380-5A8A-47A6-ACC9-3E8B68B733A7}" destId="{C99C09B8-EF96-4FA7-9654-A38C6E25D8EB}" srcOrd="1" destOrd="0" presId="urn:microsoft.com/office/officeart/2005/8/layout/hList7#1"/>
    <dgm:cxn modelId="{3EFF0298-9F80-499C-8014-E671FA93048A}" type="presParOf" srcId="{D0C24380-5A8A-47A6-ACC9-3E8B68B733A7}" destId="{E67055D8-BA24-481C-9214-43571F7FA439}" srcOrd="2" destOrd="0" presId="urn:microsoft.com/office/officeart/2005/8/layout/hList7#1"/>
    <dgm:cxn modelId="{978537BB-3E8F-469A-9B87-006CA8B6C9ED}" type="presParOf" srcId="{D0C24380-5A8A-47A6-ACC9-3E8B68B733A7}" destId="{9A5ACDC9-BCB7-4E9E-B64B-DBB815C9FA89}" srcOrd="3" destOrd="0" presId="urn:microsoft.com/office/officeart/2005/8/layout/hList7#1"/>
    <dgm:cxn modelId="{45F16BD2-A87E-4438-B29A-48F7A2FF02CF}" type="presParOf" srcId="{DF14C98B-A40E-4FD1-AA9D-21141776AC68}" destId="{D2FD816D-2B98-48AE-9201-3354A0311BE0}" srcOrd="1" destOrd="0" presId="urn:microsoft.com/office/officeart/2005/8/layout/hList7#1"/>
    <dgm:cxn modelId="{CFE9D88A-6661-4A61-8034-BB2E1B5020A7}" type="presParOf" srcId="{DF14C98B-A40E-4FD1-AA9D-21141776AC68}" destId="{1D3DD81F-4E8E-4D54-8AF9-3203BC3A6905}" srcOrd="2" destOrd="0" presId="urn:microsoft.com/office/officeart/2005/8/layout/hList7#1"/>
    <dgm:cxn modelId="{21CF0289-39AE-4E11-842C-1E3AFAAE8400}" type="presParOf" srcId="{1D3DD81F-4E8E-4D54-8AF9-3203BC3A6905}" destId="{88926C28-B927-4C1D-9E3A-AE74737DA60A}" srcOrd="0" destOrd="0" presId="urn:microsoft.com/office/officeart/2005/8/layout/hList7#1"/>
    <dgm:cxn modelId="{D72F0F8B-6A75-4774-ADA4-E10D5D242323}" type="presParOf" srcId="{1D3DD81F-4E8E-4D54-8AF9-3203BC3A6905}" destId="{81E159AE-6FBA-43D3-B623-1FF514A46A68}" srcOrd="1" destOrd="0" presId="urn:microsoft.com/office/officeart/2005/8/layout/hList7#1"/>
    <dgm:cxn modelId="{8B869D47-BE1D-48E0-8244-9E957D994C4E}" type="presParOf" srcId="{1D3DD81F-4E8E-4D54-8AF9-3203BC3A6905}" destId="{1739C951-C103-4BE2-A646-DBF38A1FEA44}" srcOrd="2" destOrd="0" presId="urn:microsoft.com/office/officeart/2005/8/layout/hList7#1"/>
    <dgm:cxn modelId="{44A4782C-6F11-4B69-94C4-C378BA6E6172}" type="presParOf" srcId="{1D3DD81F-4E8E-4D54-8AF9-3203BC3A6905}" destId="{3C8B218D-77C4-4E64-9862-277C9DADC716}" srcOrd="3" destOrd="0" presId="urn:microsoft.com/office/officeart/2005/8/layout/hList7#1"/>
    <dgm:cxn modelId="{465EB124-0B1D-4572-94E5-72D04F9D4FCC}" type="presParOf" srcId="{DF14C98B-A40E-4FD1-AA9D-21141776AC68}" destId="{388C5195-4F4B-4386-B5BE-05E8BEDCA68D}" srcOrd="3" destOrd="0" presId="urn:microsoft.com/office/officeart/2005/8/layout/hList7#1"/>
    <dgm:cxn modelId="{6B29E760-FDC8-4F96-B859-063BEAF89E37}" type="presParOf" srcId="{DF14C98B-A40E-4FD1-AA9D-21141776AC68}" destId="{404715A1-A169-4AE6-B588-49F7F2ED0226}" srcOrd="4" destOrd="0" presId="urn:microsoft.com/office/officeart/2005/8/layout/hList7#1"/>
    <dgm:cxn modelId="{5C706E78-D125-4576-9E05-E6636A0D7C8D}" type="presParOf" srcId="{404715A1-A169-4AE6-B588-49F7F2ED0226}" destId="{1033E4C4-F029-41E3-AE56-6981848C7B46}" srcOrd="0" destOrd="0" presId="urn:microsoft.com/office/officeart/2005/8/layout/hList7#1"/>
    <dgm:cxn modelId="{4581662B-6CD1-4647-BAED-2377345F2B5C}" type="presParOf" srcId="{404715A1-A169-4AE6-B588-49F7F2ED0226}" destId="{0D390A52-B841-44F5-B9B6-8EA4B067BA5F}" srcOrd="1" destOrd="0" presId="urn:microsoft.com/office/officeart/2005/8/layout/hList7#1"/>
    <dgm:cxn modelId="{5CF5CBB7-7CDA-4B38-9F43-DAA64F665F7E}" type="presParOf" srcId="{404715A1-A169-4AE6-B588-49F7F2ED0226}" destId="{08D6DFA5-CD0F-4C56-AB06-0C51369E8933}" srcOrd="2" destOrd="0" presId="urn:microsoft.com/office/officeart/2005/8/layout/hList7#1"/>
    <dgm:cxn modelId="{56C9F40D-901C-477E-AD7B-1D9FEA15C265}" type="presParOf" srcId="{404715A1-A169-4AE6-B588-49F7F2ED0226}" destId="{2E6A016B-8E2C-4592-B4A1-B3A2E0E99F1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smtClean="0"/>
            <a:t>Ανάδειξη μέσω της επιχειρηματικής Ανακάλυψης</a:t>
          </a:r>
          <a:endParaRPr lang="en-GB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smtClean="0"/>
            <a:t>Ύπαρξη κρίσιμης μάζας επιχειρήσεων</a:t>
          </a:r>
          <a:endParaRPr lang="en-GB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smtClean="0"/>
            <a:t>Τεχνολογική Αναβάθμιση του τομέα/κλάδου</a:t>
          </a:r>
          <a:endParaRPr lang="en-GB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dirty="0" smtClean="0"/>
            <a:t>Εξαγωγική Δραστηριότητα</a:t>
          </a:r>
          <a:endParaRPr lang="en-GB" dirty="0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</dgm:pt>
    <dgm:pt modelId="{9B4B153D-0BE9-4065-9A23-732816FDAF43}" type="pres">
      <dgm:prSet presAssocID="{7330EB56-A5B4-4909-8B8C-64F2E06EEAF3}" presName="composite" presStyleCnt="0"/>
      <dgm:spPr/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</dgm:pt>
    <dgm:pt modelId="{4ED94996-A61B-4353-B3F8-33D827F0AEF0}" type="pres">
      <dgm:prSet presAssocID="{32F2F401-5BD7-4BBB-9E7A-23680DCAB887}" presName="composite" presStyleCnt="0"/>
      <dgm:spPr/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</dgm:pt>
    <dgm:pt modelId="{02DA3893-FF4D-4BBD-84C0-D9D5686D5AF7}" type="pres">
      <dgm:prSet presAssocID="{A9A99068-3478-46A1-9D1A-50D75754C83B}" presName="composite" presStyleCnt="0"/>
      <dgm:spPr/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</dgm:pt>
    <dgm:pt modelId="{A4CA5D7B-D268-4108-9C48-51CBDA72ADB4}" type="pres">
      <dgm:prSet presAssocID="{69EBDC3E-B165-4787-AFD1-0954AB95A723}" presName="composite" presStyleCnt="0"/>
      <dgm:spPr/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</dgm:pt>
    <dgm:pt modelId="{FB0A2421-560A-4B7E-B670-C65DDF8DAC10}" type="pres">
      <dgm:prSet presAssocID="{37146DDE-76DF-4C30-85CF-97F42EE845EF}" presName="composite" presStyleCnt="0"/>
      <dgm:spPr/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023560-12D6-453C-AFA5-0B96D1F8566A}" type="presOf" srcId="{A9A99068-3478-46A1-9D1A-50D75754C83B}" destId="{6A6B0764-7F19-4459-911B-7E542C2EE02B}" srcOrd="0" destOrd="0" presId="urn:microsoft.com/office/officeart/2005/8/layout/vList3#1"/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AAF319A7-4C99-4D83-B165-FCE2B31A3109}" type="presOf" srcId="{18E9A1DC-DE13-4EBA-93B9-F76740AFD48B}" destId="{68D9C0C0-0EFE-420D-8F8E-1BABC8D15B11}" srcOrd="0" destOrd="0" presId="urn:microsoft.com/office/officeart/2005/8/layout/vList3#1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6F996868-BCFA-4397-90AF-D577B68CDB48}" type="presOf" srcId="{7330EB56-A5B4-4909-8B8C-64F2E06EEAF3}" destId="{6CCA13D8-BA63-440D-8F93-DB8C4C5A171B}" srcOrd="0" destOrd="0" presId="urn:microsoft.com/office/officeart/2005/8/layout/vList3#1"/>
    <dgm:cxn modelId="{C1A8616D-6F44-4739-8C1B-47BE583C80E3}" type="presOf" srcId="{69EBDC3E-B165-4787-AFD1-0954AB95A723}" destId="{2A3288C3-AF81-409E-8833-9D76B4CE4950}" srcOrd="0" destOrd="0" presId="urn:microsoft.com/office/officeart/2005/8/layout/vList3#1"/>
    <dgm:cxn modelId="{5C4FF744-844D-4990-9FC7-22F5A57C3AE5}" type="presOf" srcId="{32F2F401-5BD7-4BBB-9E7A-23680DCAB887}" destId="{943600E8-27A1-4F5C-B44D-B6F8B73F2A03}" srcOrd="0" destOrd="0" presId="urn:microsoft.com/office/officeart/2005/8/layout/vList3#1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43AE7F60-8578-4E21-B462-8A8F99ABE230}" type="presOf" srcId="{5B161AC0-DEDC-4E8F-A741-1DDF3CE55274}" destId="{EAD64C04-4854-485D-8747-951F941AD9F8}" srcOrd="0" destOrd="0" presId="urn:microsoft.com/office/officeart/2005/8/layout/vList3#1"/>
    <dgm:cxn modelId="{9B8C6440-A457-4CA5-9566-A0CE7CF771BB}" type="presOf" srcId="{37146DDE-76DF-4C30-85CF-97F42EE845EF}" destId="{198F28AD-2DC0-48EB-8CC5-EE50A97B14DC}" srcOrd="0" destOrd="0" presId="urn:microsoft.com/office/officeart/2005/8/layout/vList3#1"/>
    <dgm:cxn modelId="{C33739BD-1AF1-46E5-AC36-110F4C43AFA4}" type="presParOf" srcId="{68D9C0C0-0EFE-420D-8F8E-1BABC8D15B11}" destId="{B139F719-DA3F-4532-A62E-E0FCD1A9CE29}" srcOrd="0" destOrd="0" presId="urn:microsoft.com/office/officeart/2005/8/layout/vList3#1"/>
    <dgm:cxn modelId="{5162D4A8-9610-4B1B-B822-1E622D04CC2F}" type="presParOf" srcId="{B139F719-DA3F-4532-A62E-E0FCD1A9CE29}" destId="{F06E9372-25BF-493B-9C71-04163A0F4705}" srcOrd="0" destOrd="0" presId="urn:microsoft.com/office/officeart/2005/8/layout/vList3#1"/>
    <dgm:cxn modelId="{B0DC6332-6CD9-418A-81C9-C32B0685040C}" type="presParOf" srcId="{B139F719-DA3F-4532-A62E-E0FCD1A9CE29}" destId="{EAD64C04-4854-485D-8747-951F941AD9F8}" srcOrd="1" destOrd="0" presId="urn:microsoft.com/office/officeart/2005/8/layout/vList3#1"/>
    <dgm:cxn modelId="{DDAE8482-82B1-4CA8-8978-B167F319E212}" type="presParOf" srcId="{68D9C0C0-0EFE-420D-8F8E-1BABC8D15B11}" destId="{BEF16E20-F0DF-4898-A61E-B96E8A514F8B}" srcOrd="1" destOrd="0" presId="urn:microsoft.com/office/officeart/2005/8/layout/vList3#1"/>
    <dgm:cxn modelId="{AC6CD3D3-D454-459D-8E13-CFA13C0FC891}" type="presParOf" srcId="{68D9C0C0-0EFE-420D-8F8E-1BABC8D15B11}" destId="{9B4B153D-0BE9-4065-9A23-732816FDAF43}" srcOrd="2" destOrd="0" presId="urn:microsoft.com/office/officeart/2005/8/layout/vList3#1"/>
    <dgm:cxn modelId="{475CF2FE-9494-467F-ADFD-10692F6822AF}" type="presParOf" srcId="{9B4B153D-0BE9-4065-9A23-732816FDAF43}" destId="{4303F806-D426-453B-A5F7-17BF7E6D762F}" srcOrd="0" destOrd="0" presId="urn:microsoft.com/office/officeart/2005/8/layout/vList3#1"/>
    <dgm:cxn modelId="{9797D979-F8F6-4720-938D-D4FCA45B6B50}" type="presParOf" srcId="{9B4B153D-0BE9-4065-9A23-732816FDAF43}" destId="{6CCA13D8-BA63-440D-8F93-DB8C4C5A171B}" srcOrd="1" destOrd="0" presId="urn:microsoft.com/office/officeart/2005/8/layout/vList3#1"/>
    <dgm:cxn modelId="{04D55489-7D97-4D8C-ACEA-21EA25D2ED2D}" type="presParOf" srcId="{68D9C0C0-0EFE-420D-8F8E-1BABC8D15B11}" destId="{4EADFFA7-AB58-4933-B66C-2F1B7FC9E489}" srcOrd="3" destOrd="0" presId="urn:microsoft.com/office/officeart/2005/8/layout/vList3#1"/>
    <dgm:cxn modelId="{B0123C99-D113-4A10-83E5-8724E86D1A87}" type="presParOf" srcId="{68D9C0C0-0EFE-420D-8F8E-1BABC8D15B11}" destId="{4ED94996-A61B-4353-B3F8-33D827F0AEF0}" srcOrd="4" destOrd="0" presId="urn:microsoft.com/office/officeart/2005/8/layout/vList3#1"/>
    <dgm:cxn modelId="{C7DE4E36-A98D-4203-B084-0B73FD47C82C}" type="presParOf" srcId="{4ED94996-A61B-4353-B3F8-33D827F0AEF0}" destId="{91DC9705-79D6-44A6-BF39-21C34AFEAFE9}" srcOrd="0" destOrd="0" presId="urn:microsoft.com/office/officeart/2005/8/layout/vList3#1"/>
    <dgm:cxn modelId="{E1CCD2F3-21B3-4635-8DBD-DC26F50E2BD6}" type="presParOf" srcId="{4ED94996-A61B-4353-B3F8-33D827F0AEF0}" destId="{943600E8-27A1-4F5C-B44D-B6F8B73F2A03}" srcOrd="1" destOrd="0" presId="urn:microsoft.com/office/officeart/2005/8/layout/vList3#1"/>
    <dgm:cxn modelId="{8C8D75EE-1801-4DC5-917F-0E51A78495F0}" type="presParOf" srcId="{68D9C0C0-0EFE-420D-8F8E-1BABC8D15B11}" destId="{11167247-E233-4502-A06A-4E64732BC9EA}" srcOrd="5" destOrd="0" presId="urn:microsoft.com/office/officeart/2005/8/layout/vList3#1"/>
    <dgm:cxn modelId="{56F68DB0-E537-4BB6-B133-E8E47CCC87F8}" type="presParOf" srcId="{68D9C0C0-0EFE-420D-8F8E-1BABC8D15B11}" destId="{02DA3893-FF4D-4BBD-84C0-D9D5686D5AF7}" srcOrd="6" destOrd="0" presId="urn:microsoft.com/office/officeart/2005/8/layout/vList3#1"/>
    <dgm:cxn modelId="{BDD014EF-CD0B-441D-B1D0-A4A1E88DE340}" type="presParOf" srcId="{02DA3893-FF4D-4BBD-84C0-D9D5686D5AF7}" destId="{5775441E-9E78-49D5-B8A5-776C7F25A71D}" srcOrd="0" destOrd="0" presId="urn:microsoft.com/office/officeart/2005/8/layout/vList3#1"/>
    <dgm:cxn modelId="{96123979-26DC-42B3-8363-CC3BD823409C}" type="presParOf" srcId="{02DA3893-FF4D-4BBD-84C0-D9D5686D5AF7}" destId="{6A6B0764-7F19-4459-911B-7E542C2EE02B}" srcOrd="1" destOrd="0" presId="urn:microsoft.com/office/officeart/2005/8/layout/vList3#1"/>
    <dgm:cxn modelId="{E262E802-2887-44A0-AFF3-BD80BF92BAA9}" type="presParOf" srcId="{68D9C0C0-0EFE-420D-8F8E-1BABC8D15B11}" destId="{8DE84CD6-F55D-450E-958C-11589E7299C8}" srcOrd="7" destOrd="0" presId="urn:microsoft.com/office/officeart/2005/8/layout/vList3#1"/>
    <dgm:cxn modelId="{ABBDA4C5-8D5D-416F-8968-8D74D0C45F6B}" type="presParOf" srcId="{68D9C0C0-0EFE-420D-8F8E-1BABC8D15B11}" destId="{A4CA5D7B-D268-4108-9C48-51CBDA72ADB4}" srcOrd="8" destOrd="0" presId="urn:microsoft.com/office/officeart/2005/8/layout/vList3#1"/>
    <dgm:cxn modelId="{AF290539-BE3B-4226-AE6F-8DB0879B1BDC}" type="presParOf" srcId="{A4CA5D7B-D268-4108-9C48-51CBDA72ADB4}" destId="{0B58A4DD-4E78-4734-8464-690505D4F60C}" srcOrd="0" destOrd="0" presId="urn:microsoft.com/office/officeart/2005/8/layout/vList3#1"/>
    <dgm:cxn modelId="{F72D6790-B2B9-4B38-809E-2849DC9491D6}" type="presParOf" srcId="{A4CA5D7B-D268-4108-9C48-51CBDA72ADB4}" destId="{2A3288C3-AF81-409E-8833-9D76B4CE4950}" srcOrd="1" destOrd="0" presId="urn:microsoft.com/office/officeart/2005/8/layout/vList3#1"/>
    <dgm:cxn modelId="{CD2A7641-97DD-4CB4-AE6F-3AC4BF9B03FF}" type="presParOf" srcId="{68D9C0C0-0EFE-420D-8F8E-1BABC8D15B11}" destId="{4C3387CE-7B21-4ADE-AF8F-2D85A7D607DF}" srcOrd="9" destOrd="0" presId="urn:microsoft.com/office/officeart/2005/8/layout/vList3#1"/>
    <dgm:cxn modelId="{CE2D119D-FE4A-4AC8-9099-8C581CA323A4}" type="presParOf" srcId="{68D9C0C0-0EFE-420D-8F8E-1BABC8D15B11}" destId="{FB0A2421-560A-4B7E-B670-C65DDF8DAC10}" srcOrd="10" destOrd="0" presId="urn:microsoft.com/office/officeart/2005/8/layout/vList3#1"/>
    <dgm:cxn modelId="{1D2E5642-0E8A-4F15-A2E4-8B78F6CD2C1E}" type="presParOf" srcId="{FB0A2421-560A-4B7E-B670-C65DDF8DAC10}" destId="{E6458D55-715A-4E5E-8160-87FDEA1042A1}" srcOrd="0" destOrd="0" presId="urn:microsoft.com/office/officeart/2005/8/layout/vList3#1"/>
    <dgm:cxn modelId="{CE4177CF-C396-4D01-94E0-D2FBB3C5659F}" type="presParOf" srcId="{FB0A2421-560A-4B7E-B670-C65DDF8DAC10}" destId="{198F28AD-2DC0-48EB-8CC5-EE50A97B14D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2B906C-9DAD-4A19-ACF8-3368941F3ED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8462DD-BF51-41D0-B0E7-C4A279E21184}">
      <dgm:prSet/>
      <dgm:spPr/>
      <dgm:t>
        <a:bodyPr/>
        <a:lstStyle/>
        <a:p>
          <a:pPr rtl="0"/>
          <a:r>
            <a:rPr lang="el-GR" dirty="0" smtClean="0"/>
            <a:t>Υδατοκαλλιέργεια: </a:t>
          </a:r>
        </a:p>
        <a:p>
          <a:pPr rtl="0"/>
          <a:r>
            <a:rPr lang="el-GR" dirty="0" smtClean="0"/>
            <a:t>Οριστικοποίηση Οδηγού Εφαρμογής</a:t>
          </a:r>
          <a:endParaRPr lang="en-GB" dirty="0"/>
        </a:p>
      </dgm:t>
    </dgm:pt>
    <dgm:pt modelId="{2595FA34-A699-4A76-B488-A159744A1ABF}" type="parTrans" cxnId="{2BA8B90B-EBB5-4D4F-94AF-F38AAA6F9CE1}">
      <dgm:prSet/>
      <dgm:spPr/>
      <dgm:t>
        <a:bodyPr/>
        <a:lstStyle/>
        <a:p>
          <a:endParaRPr lang="en-GB"/>
        </a:p>
      </dgm:t>
    </dgm:pt>
    <dgm:pt modelId="{B2DB7F5A-8E3B-4654-B353-F30ED261BE52}" type="sibTrans" cxnId="{2BA8B90B-EBB5-4D4F-94AF-F38AAA6F9CE1}">
      <dgm:prSet/>
      <dgm:spPr/>
      <dgm:t>
        <a:bodyPr/>
        <a:lstStyle/>
        <a:p>
          <a:endParaRPr lang="en-GB"/>
        </a:p>
      </dgm:t>
    </dgm:pt>
    <dgm:pt modelId="{C097DA36-F656-4590-AB37-62485F30C5A8}">
      <dgm:prSet/>
      <dgm:spPr/>
      <dgm:t>
        <a:bodyPr/>
        <a:lstStyle/>
        <a:p>
          <a:pPr rtl="0"/>
          <a:r>
            <a:rPr lang="el-GR" dirty="0" smtClean="0"/>
            <a:t>Βιομηχανικά Υλικά:</a:t>
          </a:r>
        </a:p>
        <a:p>
          <a:pPr rtl="0"/>
          <a:r>
            <a:rPr lang="el-GR" dirty="0" smtClean="0"/>
            <a:t>Παρουσίαση στην Πλατφόρμα (23/03/16)</a:t>
          </a:r>
          <a:r>
            <a:rPr lang="en-US" dirty="0" smtClean="0"/>
            <a:t> </a:t>
          </a:r>
          <a:endParaRPr lang="en-GB" dirty="0"/>
        </a:p>
      </dgm:t>
    </dgm:pt>
    <dgm:pt modelId="{4426EFAC-7E54-4749-BBF1-BA4A3C850F84}" type="parTrans" cxnId="{1BE38307-0CF6-44CD-9483-C88F11FEDFA4}">
      <dgm:prSet/>
      <dgm:spPr/>
      <dgm:t>
        <a:bodyPr/>
        <a:lstStyle/>
        <a:p>
          <a:endParaRPr lang="en-GB"/>
        </a:p>
      </dgm:t>
    </dgm:pt>
    <dgm:pt modelId="{5187E4A1-0610-4DAF-80AD-EEA164C7216C}" type="sibTrans" cxnId="{1BE38307-0CF6-44CD-9483-C88F11FEDFA4}">
      <dgm:prSet/>
      <dgm:spPr/>
      <dgm:t>
        <a:bodyPr/>
        <a:lstStyle/>
        <a:p>
          <a:endParaRPr lang="en-GB"/>
        </a:p>
      </dgm:t>
    </dgm:pt>
    <dgm:pt modelId="{D6F31983-F04E-4EFA-9A3A-97FF419FAD74}" type="pres">
      <dgm:prSet presAssocID="{502B906C-9DAD-4A19-ACF8-3368941F3E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8EE4B0-19CE-4161-8255-C116BC733F2C}" type="pres">
      <dgm:prSet presAssocID="{8E8462DD-BF51-41D0-B0E7-C4A279E21184}" presName="composite" presStyleCnt="0"/>
      <dgm:spPr/>
    </dgm:pt>
    <dgm:pt modelId="{67E8A914-5189-4E0D-AA4C-4E6DC7C49846}" type="pres">
      <dgm:prSet presAssocID="{8E8462DD-BF51-41D0-B0E7-C4A279E21184}" presName="imgShp" presStyleLbl="fgImgPlace1" presStyleIdx="0" presStyleCnt="2" custScaleX="164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2D48BB8-F3F7-4050-9330-3674ED382275}" type="pres">
      <dgm:prSet presAssocID="{8E8462DD-BF51-41D0-B0E7-C4A279E2118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A8A182-42A4-4A34-BBC4-C5BD0DDAE210}" type="pres">
      <dgm:prSet presAssocID="{B2DB7F5A-8E3B-4654-B353-F30ED261BE52}" presName="spacing" presStyleCnt="0"/>
      <dgm:spPr/>
    </dgm:pt>
    <dgm:pt modelId="{361B6BAE-E6C1-4EA4-878B-A18ED6A6747C}" type="pres">
      <dgm:prSet presAssocID="{C097DA36-F656-4590-AB37-62485F30C5A8}" presName="composite" presStyleCnt="0"/>
      <dgm:spPr/>
    </dgm:pt>
    <dgm:pt modelId="{1A9F35D0-14D8-4793-B4AB-CDF0304AB1C5}" type="pres">
      <dgm:prSet presAssocID="{C097DA36-F656-4590-AB37-62485F30C5A8}" presName="imgShp" presStyleLbl="fgImgPlace1" presStyleIdx="1" presStyleCnt="2" custLinFactNeighborX="-2831" custLinFactNeighborY="-51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69B390-3A47-43EE-A4B0-2F201880FBFE}" type="pres">
      <dgm:prSet presAssocID="{C097DA36-F656-4590-AB37-62485F30C5A8}" presName="txShp" presStyleLbl="node1" presStyleIdx="1" presStyleCnt="2" custLinFactNeighborX="625" custLinFactNeighborY="-1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B13DD0-8A8F-4579-AA6A-D17AD270FFA8}" type="presOf" srcId="{C097DA36-F656-4590-AB37-62485F30C5A8}" destId="{8669B390-3A47-43EE-A4B0-2F201880FBFE}" srcOrd="0" destOrd="0" presId="urn:microsoft.com/office/officeart/2005/8/layout/vList3#2"/>
    <dgm:cxn modelId="{B95EF6A9-1A44-44B1-94B8-AF3DBB7BF882}" type="presOf" srcId="{502B906C-9DAD-4A19-ACF8-3368941F3ED3}" destId="{D6F31983-F04E-4EFA-9A3A-97FF419FAD74}" srcOrd="0" destOrd="0" presId="urn:microsoft.com/office/officeart/2005/8/layout/vList3#2"/>
    <dgm:cxn modelId="{664A584D-5541-4ABA-9412-8776BD9AF0E9}" type="presOf" srcId="{8E8462DD-BF51-41D0-B0E7-C4A279E21184}" destId="{D2D48BB8-F3F7-4050-9330-3674ED382275}" srcOrd="0" destOrd="0" presId="urn:microsoft.com/office/officeart/2005/8/layout/vList3#2"/>
    <dgm:cxn modelId="{2BA8B90B-EBB5-4D4F-94AF-F38AAA6F9CE1}" srcId="{502B906C-9DAD-4A19-ACF8-3368941F3ED3}" destId="{8E8462DD-BF51-41D0-B0E7-C4A279E21184}" srcOrd="0" destOrd="0" parTransId="{2595FA34-A699-4A76-B488-A159744A1ABF}" sibTransId="{B2DB7F5A-8E3B-4654-B353-F30ED261BE52}"/>
    <dgm:cxn modelId="{1BE38307-0CF6-44CD-9483-C88F11FEDFA4}" srcId="{502B906C-9DAD-4A19-ACF8-3368941F3ED3}" destId="{C097DA36-F656-4590-AB37-62485F30C5A8}" srcOrd="1" destOrd="0" parTransId="{4426EFAC-7E54-4749-BBF1-BA4A3C850F84}" sibTransId="{5187E4A1-0610-4DAF-80AD-EEA164C7216C}"/>
    <dgm:cxn modelId="{788813EC-D1F1-4C03-8226-17029D96EA36}" type="presParOf" srcId="{D6F31983-F04E-4EFA-9A3A-97FF419FAD74}" destId="{488EE4B0-19CE-4161-8255-C116BC733F2C}" srcOrd="0" destOrd="0" presId="urn:microsoft.com/office/officeart/2005/8/layout/vList3#2"/>
    <dgm:cxn modelId="{5A4AFEDF-1A99-43D2-8CDF-5D19BA4FF63F}" type="presParOf" srcId="{488EE4B0-19CE-4161-8255-C116BC733F2C}" destId="{67E8A914-5189-4E0D-AA4C-4E6DC7C49846}" srcOrd="0" destOrd="0" presId="urn:microsoft.com/office/officeart/2005/8/layout/vList3#2"/>
    <dgm:cxn modelId="{018AE80D-67D3-4E7C-925C-F756DE43D987}" type="presParOf" srcId="{488EE4B0-19CE-4161-8255-C116BC733F2C}" destId="{D2D48BB8-F3F7-4050-9330-3674ED382275}" srcOrd="1" destOrd="0" presId="urn:microsoft.com/office/officeart/2005/8/layout/vList3#2"/>
    <dgm:cxn modelId="{4DC1B7B4-51EB-4841-B6E3-E94EF21B6770}" type="presParOf" srcId="{D6F31983-F04E-4EFA-9A3A-97FF419FAD74}" destId="{EFA8A182-42A4-4A34-BBC4-C5BD0DDAE210}" srcOrd="1" destOrd="0" presId="urn:microsoft.com/office/officeart/2005/8/layout/vList3#2"/>
    <dgm:cxn modelId="{487B152F-319E-4DF4-87BE-BA01D166BA34}" type="presParOf" srcId="{D6F31983-F04E-4EFA-9A3A-97FF419FAD74}" destId="{361B6BAE-E6C1-4EA4-878B-A18ED6A6747C}" srcOrd="2" destOrd="0" presId="urn:microsoft.com/office/officeart/2005/8/layout/vList3#2"/>
    <dgm:cxn modelId="{F2BFE382-518F-437B-A976-D7094C8D0455}" type="presParOf" srcId="{361B6BAE-E6C1-4EA4-878B-A18ED6A6747C}" destId="{1A9F35D0-14D8-4793-B4AB-CDF0304AB1C5}" srcOrd="0" destOrd="0" presId="urn:microsoft.com/office/officeart/2005/8/layout/vList3#2"/>
    <dgm:cxn modelId="{E22AC0A9-BD87-42FB-AC70-22FA5F62AFD4}" type="presParOf" srcId="{361B6BAE-E6C1-4EA4-878B-A18ED6A6747C}" destId="{8669B390-3A47-43EE-A4B0-2F201880FBF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5DBFB-DDB6-4840-B9EB-53B2163437E8}">
      <dgm:prSet/>
      <dgm:spPr/>
      <dgm:t>
        <a:bodyPr/>
        <a:lstStyle/>
        <a:p>
          <a:pPr rtl="0"/>
          <a:r>
            <a:rPr lang="el-GR" dirty="0" smtClean="0"/>
            <a:t>ενίσχυση ερευνητικής δραστηριότητας επιχειρήσεων</a:t>
          </a:r>
          <a:r>
            <a:rPr lang="en-GB" dirty="0" smtClean="0"/>
            <a:t> (</a:t>
          </a:r>
          <a:r>
            <a:rPr lang="el-GR" dirty="0" smtClean="0"/>
            <a:t>πρωτοεμφανιζόμενες στην έρευνα επιχειρήσεις, </a:t>
          </a:r>
          <a:r>
            <a:rPr lang="el-GR" dirty="0" err="1" smtClean="0"/>
            <a:t>ΜμΕ</a:t>
          </a:r>
          <a:r>
            <a:rPr lang="el-GR" dirty="0" smtClean="0"/>
            <a:t> μεμονωμένες ή σε ομάδες) </a:t>
          </a:r>
          <a:endParaRPr lang="en-GB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0CDDBB0B-D26E-436D-9C02-5171B28E7E1F}">
      <dgm:prSet/>
      <dgm:spPr/>
      <dgm:t>
        <a:bodyPr/>
        <a:lstStyle/>
        <a:p>
          <a:pPr rtl="0"/>
          <a:r>
            <a:rPr lang="el-GR" dirty="0" smtClean="0"/>
            <a:t>συνεργασίες ερευνητικών φορέων – επιχειρήσεων</a:t>
          </a:r>
          <a:endParaRPr lang="en-GB" dirty="0"/>
        </a:p>
      </dgm:t>
    </dgm:pt>
    <dgm:pt modelId="{B344AE83-9B6D-4A14-98DA-997B94E4D7F1}" type="parTrans" cxnId="{9D6FF73D-F2B4-4160-BC87-A9708D89CE6C}">
      <dgm:prSet/>
      <dgm:spPr/>
      <dgm:t>
        <a:bodyPr/>
        <a:lstStyle/>
        <a:p>
          <a:endParaRPr lang="en-GB"/>
        </a:p>
      </dgm:t>
    </dgm:pt>
    <dgm:pt modelId="{1A019165-E1FB-46B0-98EC-0E5583450A42}" type="sibTrans" cxnId="{9D6FF73D-F2B4-4160-BC87-A9708D89CE6C}">
      <dgm:prSet/>
      <dgm:spPr/>
      <dgm:t>
        <a:bodyPr/>
        <a:lstStyle/>
        <a:p>
          <a:endParaRPr lang="en-GB"/>
        </a:p>
      </dgm:t>
    </dgm:pt>
    <dgm:pt modelId="{9100E015-32EA-4FC1-8238-D3BFFA462ED4}">
      <dgm:prSet/>
      <dgm:spPr/>
      <dgm:t>
        <a:bodyPr/>
        <a:lstStyle/>
        <a:p>
          <a:pPr rtl="0"/>
          <a:r>
            <a:rPr lang="el-GR" smtClean="0"/>
            <a:t>ενσωμάτωση ερευνητικών αποτελεσμάτων στην παραγωγική διαδικασία</a:t>
          </a:r>
          <a:endParaRPr lang="en-GB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D538CE3-58F4-42F9-9EC7-AB63B9E7C886}">
      <dgm:prSet/>
      <dgm:spPr/>
      <dgm:t>
        <a:bodyPr/>
        <a:lstStyle/>
        <a:p>
          <a:pPr rtl="0"/>
          <a:r>
            <a:rPr lang="el-GR" smtClean="0"/>
            <a:t>υποστήριξη  ερευνητικών φορέων</a:t>
          </a:r>
          <a:endParaRPr lang="en-GB"/>
        </a:p>
      </dgm:t>
    </dgm:pt>
    <dgm:pt modelId="{B3ABEC81-E485-4550-B889-ABB7AC33B0B8}" type="sibTrans" cxnId="{959F16F6-5B8C-4505-83E4-4EAD5FDE21A4}">
      <dgm:prSet/>
      <dgm:spPr/>
      <dgm:t>
        <a:bodyPr/>
        <a:lstStyle/>
        <a:p>
          <a:endParaRPr lang="en-GB"/>
        </a:p>
      </dgm:t>
    </dgm:pt>
    <dgm:pt modelId="{7202614D-DF61-4E69-B0EC-170536C7DBA0}" type="parTrans" cxnId="{959F16F6-5B8C-4505-83E4-4EAD5FDE21A4}">
      <dgm:prSet/>
      <dgm:spPr/>
      <dgm:t>
        <a:bodyPr/>
        <a:lstStyle/>
        <a:p>
          <a:endParaRPr lang="en-GB"/>
        </a:p>
      </dgm:t>
    </dgm:pt>
    <dgm:pt modelId="{07FF93C2-CE41-430D-A526-CBF38BC625E3}">
      <dgm:prSet/>
      <dgm:spPr/>
      <dgm:t>
        <a:bodyPr/>
        <a:lstStyle/>
        <a:p>
          <a:pPr rtl="0"/>
          <a:r>
            <a:rPr lang="el-GR" dirty="0" smtClean="0"/>
            <a:t>διεθνής &amp; ευρωπαϊκή συνεργασία</a:t>
          </a:r>
          <a:endParaRPr lang="en-GB" dirty="0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B185F926-D5E9-464F-AC66-295371A65E17}" type="pres">
      <dgm:prSet presAssocID="{1B1AE1F4-2D6C-4477-BE4E-9ED92006B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7F6586-BC10-4A68-ADCC-E4AE815AE2AB}" type="pres">
      <dgm:prSet presAssocID="{E2B5DBFB-DDB6-4840-B9EB-53B2163437E8}" presName="parentText" presStyleLbl="node1" presStyleIdx="0" presStyleCnt="5" custLinFactNeighborX="1153" custLinFactNeighborY="-845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11DB84-B2A0-47B5-87B7-B2738D4EE355}" type="pres">
      <dgm:prSet presAssocID="{EAC664B6-E5F9-426E-9079-035DCCAF4F86}" presName="spacer" presStyleCnt="0"/>
      <dgm:spPr/>
    </dgm:pt>
    <dgm:pt modelId="{CA5A94B9-2B71-4E59-9BBC-D4F76B4A7BE2}" type="pres">
      <dgm:prSet presAssocID="{0CDDBB0B-D26E-436D-9C02-5171B28E7E1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5E79BC-5325-4940-BB07-9F64031C2AC7}" type="pres">
      <dgm:prSet presAssocID="{1A019165-E1FB-46B0-98EC-0E5583450A42}" presName="spacer" presStyleCnt="0"/>
      <dgm:spPr/>
    </dgm:pt>
    <dgm:pt modelId="{8690BA8D-7A9D-407F-8D3E-858E514DC8A1}" type="pres">
      <dgm:prSet presAssocID="{9100E015-32EA-4FC1-8238-D3BFFA462E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DFD32-735E-4A37-9049-32558C356AAB}" type="pres">
      <dgm:prSet presAssocID="{450F7FCC-C398-4115-B1B8-0D5F85C4A1D8}" presName="spacer" presStyleCnt="0"/>
      <dgm:spPr/>
    </dgm:pt>
    <dgm:pt modelId="{575F1D96-5E36-4832-9A6A-33DFE41164E3}" type="pres">
      <dgm:prSet presAssocID="{0D538CE3-58F4-42F9-9EC7-AB63B9E7C8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E5979-6F02-48D6-B47D-18B8B78F37ED}" type="pres">
      <dgm:prSet presAssocID="{B3ABEC81-E485-4550-B889-ABB7AC33B0B8}" presName="spacer" presStyleCnt="0"/>
      <dgm:spPr/>
    </dgm:pt>
    <dgm:pt modelId="{551A291E-9C45-497B-BAB8-4ECAD229236F}" type="pres">
      <dgm:prSet presAssocID="{07FF93C2-CE41-430D-A526-CBF38BC625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410E91-56CD-48FF-9B0A-358587F35E1F}" type="presOf" srcId="{07FF93C2-CE41-430D-A526-CBF38BC625E3}" destId="{551A291E-9C45-497B-BAB8-4ECAD229236F}" srcOrd="0" destOrd="0" presId="urn:microsoft.com/office/officeart/2005/8/layout/vList2"/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626455D0-44DC-46D4-8ACC-3673DC1BC931}" type="presOf" srcId="{9100E015-32EA-4FC1-8238-D3BFFA462ED4}" destId="{8690BA8D-7A9D-407F-8D3E-858E514DC8A1}" srcOrd="0" destOrd="0" presId="urn:microsoft.com/office/officeart/2005/8/layout/vList2"/>
    <dgm:cxn modelId="{AA8855C4-E28D-46C5-B8C8-73A90C1013C9}" srcId="{1B1AE1F4-2D6C-4477-BE4E-9ED92006BEDE}" destId="{07FF93C2-CE41-430D-A526-CBF38BC625E3}" srcOrd="4" destOrd="0" parTransId="{D4F9756D-0A32-47B6-8BAA-9B6DEC83C3C2}" sibTransId="{63F774D4-6B24-476D-9CE9-AD99687F5FA5}"/>
    <dgm:cxn modelId="{97B9CBA8-E90C-4301-979A-DF9182372E74}" type="presOf" srcId="{1B1AE1F4-2D6C-4477-BE4E-9ED92006BEDE}" destId="{B185F926-D5E9-464F-AC66-295371A65E17}" srcOrd="0" destOrd="0" presId="urn:microsoft.com/office/officeart/2005/8/layout/vList2"/>
    <dgm:cxn modelId="{9D6FF73D-F2B4-4160-BC87-A9708D89CE6C}" srcId="{1B1AE1F4-2D6C-4477-BE4E-9ED92006BEDE}" destId="{0CDDBB0B-D26E-436D-9C02-5171B28E7E1F}" srcOrd="1" destOrd="0" parTransId="{B344AE83-9B6D-4A14-98DA-997B94E4D7F1}" sibTransId="{1A019165-E1FB-46B0-98EC-0E5583450A42}"/>
    <dgm:cxn modelId="{959F16F6-5B8C-4505-83E4-4EAD5FDE21A4}" srcId="{1B1AE1F4-2D6C-4477-BE4E-9ED92006BEDE}" destId="{0D538CE3-58F4-42F9-9EC7-AB63B9E7C886}" srcOrd="3" destOrd="0" parTransId="{7202614D-DF61-4E69-B0EC-170536C7DBA0}" sibTransId="{B3ABEC81-E485-4550-B889-ABB7AC33B0B8}"/>
    <dgm:cxn modelId="{6E738396-3A86-4C47-819C-A32E0F49A6C1}" type="presOf" srcId="{0CDDBB0B-D26E-436D-9C02-5171B28E7E1F}" destId="{CA5A94B9-2B71-4E59-9BBC-D4F76B4A7BE2}" srcOrd="0" destOrd="0" presId="urn:microsoft.com/office/officeart/2005/8/layout/vList2"/>
    <dgm:cxn modelId="{81DEE28A-75D2-4A65-B400-58EFC8976B84}" srcId="{1B1AE1F4-2D6C-4477-BE4E-9ED92006BEDE}" destId="{9100E015-32EA-4FC1-8238-D3BFFA462ED4}" srcOrd="2" destOrd="0" parTransId="{25018500-7863-4B42-A043-3F84E0B0C2AC}" sibTransId="{450F7FCC-C398-4115-B1B8-0D5F85C4A1D8}"/>
    <dgm:cxn modelId="{DDFA2511-F4ED-41C8-AEAA-37C5A4095CA5}" type="presOf" srcId="{E2B5DBFB-DDB6-4840-B9EB-53B2163437E8}" destId="{5C7F6586-BC10-4A68-ADCC-E4AE815AE2AB}" srcOrd="0" destOrd="0" presId="urn:microsoft.com/office/officeart/2005/8/layout/vList2"/>
    <dgm:cxn modelId="{3907859F-D26A-463F-96B3-29D6849CC5FD}" type="presOf" srcId="{0D538CE3-58F4-42F9-9EC7-AB63B9E7C886}" destId="{575F1D96-5E36-4832-9A6A-33DFE41164E3}" srcOrd="0" destOrd="0" presId="urn:microsoft.com/office/officeart/2005/8/layout/vList2"/>
    <dgm:cxn modelId="{F81F068C-6AF9-4BFF-9F64-B1E356144BBD}" type="presParOf" srcId="{B185F926-D5E9-464F-AC66-295371A65E17}" destId="{5C7F6586-BC10-4A68-ADCC-E4AE815AE2AB}" srcOrd="0" destOrd="0" presId="urn:microsoft.com/office/officeart/2005/8/layout/vList2"/>
    <dgm:cxn modelId="{77E9A4CF-9181-4923-AD85-72447944A9E1}" type="presParOf" srcId="{B185F926-D5E9-464F-AC66-295371A65E17}" destId="{1411DB84-B2A0-47B5-87B7-B2738D4EE355}" srcOrd="1" destOrd="0" presId="urn:microsoft.com/office/officeart/2005/8/layout/vList2"/>
    <dgm:cxn modelId="{E7B1DE90-8DB3-4502-8CF8-B55D1901F484}" type="presParOf" srcId="{B185F926-D5E9-464F-AC66-295371A65E17}" destId="{CA5A94B9-2B71-4E59-9BBC-D4F76B4A7BE2}" srcOrd="2" destOrd="0" presId="urn:microsoft.com/office/officeart/2005/8/layout/vList2"/>
    <dgm:cxn modelId="{41383A31-19DE-4129-B1E7-3A7872677D89}" type="presParOf" srcId="{B185F926-D5E9-464F-AC66-295371A65E17}" destId="{015E79BC-5325-4940-BB07-9F64031C2AC7}" srcOrd="3" destOrd="0" presId="urn:microsoft.com/office/officeart/2005/8/layout/vList2"/>
    <dgm:cxn modelId="{9D88884F-95EA-4EDB-B9DB-7DC1B268A257}" type="presParOf" srcId="{B185F926-D5E9-464F-AC66-295371A65E17}" destId="{8690BA8D-7A9D-407F-8D3E-858E514DC8A1}" srcOrd="4" destOrd="0" presId="urn:microsoft.com/office/officeart/2005/8/layout/vList2"/>
    <dgm:cxn modelId="{A5F674EB-3402-44FC-92CC-FBF311AA360C}" type="presParOf" srcId="{B185F926-D5E9-464F-AC66-295371A65E17}" destId="{460DFD32-735E-4A37-9049-32558C356AAB}" srcOrd="5" destOrd="0" presId="urn:microsoft.com/office/officeart/2005/8/layout/vList2"/>
    <dgm:cxn modelId="{377F0311-2CC1-4FB2-A48D-051DF84B11E0}" type="presParOf" srcId="{B185F926-D5E9-464F-AC66-295371A65E17}" destId="{575F1D96-5E36-4832-9A6A-33DFE41164E3}" srcOrd="6" destOrd="0" presId="urn:microsoft.com/office/officeart/2005/8/layout/vList2"/>
    <dgm:cxn modelId="{47A75C0D-8EB5-4184-AB50-7275F33CEE37}" type="presParOf" srcId="{B185F926-D5E9-464F-AC66-295371A65E17}" destId="{8CEE5979-6F02-48D6-B47D-18B8B78F37ED}" srcOrd="7" destOrd="0" presId="urn:microsoft.com/office/officeart/2005/8/layout/vList2"/>
    <dgm:cxn modelId="{3EE84DB8-FE0D-4A3F-8625-59852D583954}" type="presParOf" srcId="{B185F926-D5E9-464F-AC66-295371A65E17}" destId="{551A291E-9C45-497B-BAB8-4ECAD22923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6596E-94B3-4D71-8DD2-FC8AC1E0F3E3}">
      <dsp:nvSpPr>
        <dsp:cNvPr id="0" name=""/>
        <dsp:cNvSpPr/>
      </dsp:nvSpPr>
      <dsp:spPr>
        <a:xfrm>
          <a:off x="359871" y="934"/>
          <a:ext cx="2818823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Αιρεσιμότητα</a:t>
          </a:r>
          <a:r>
            <a:rPr lang="el-GR" sz="1600" kern="1200" dirty="0" smtClean="0"/>
            <a:t> 11. «Στρατηγική έξυπνης εξειδίκευσης</a:t>
          </a:r>
          <a:r>
            <a:rPr lang="en-US" sz="1600" kern="1200" dirty="0" smtClean="0"/>
            <a:t> – RIS3</a:t>
          </a:r>
          <a:r>
            <a:rPr lang="el-GR" sz="1600" kern="1200" dirty="0" smtClean="0"/>
            <a:t>»</a:t>
          </a:r>
          <a:endParaRPr lang="en-GB" sz="1000" kern="1200" dirty="0"/>
        </a:p>
      </dsp:txBody>
      <dsp:txXfrm>
        <a:off x="359871" y="934"/>
        <a:ext cx="2818823" cy="1804243"/>
      </dsp:txXfrm>
    </dsp:sp>
    <dsp:sp modelId="{B0BE3FE3-9A3E-4E09-97EC-9886AC8A43F1}">
      <dsp:nvSpPr>
        <dsp:cNvPr id="0" name=""/>
        <dsp:cNvSpPr/>
      </dsp:nvSpPr>
      <dsp:spPr>
        <a:xfrm>
          <a:off x="1246053" y="1951681"/>
          <a:ext cx="1046461" cy="10464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246053" y="1951681"/>
        <a:ext cx="1046461" cy="1046461"/>
      </dsp:txXfrm>
    </dsp:sp>
    <dsp:sp modelId="{24A56B81-8782-4A87-8729-3D1F8B35E514}">
      <dsp:nvSpPr>
        <dsp:cNvPr id="0" name=""/>
        <dsp:cNvSpPr/>
      </dsp:nvSpPr>
      <dsp:spPr>
        <a:xfrm>
          <a:off x="287864" y="3144647"/>
          <a:ext cx="2962838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/>
            <a:t>Αιρεσιμότητα</a:t>
          </a:r>
          <a:r>
            <a:rPr lang="el-GR" sz="1400" kern="1200" dirty="0" smtClean="0"/>
            <a:t> 1.2 « Σχέδιο Χρηματοδότησης Εθνικού Οδικού Χάρτη Ερευνητικών Υποδομών</a:t>
          </a:r>
          <a:r>
            <a:rPr lang="el-GR" sz="1300" kern="1200" dirty="0" smtClean="0"/>
            <a:t>»</a:t>
          </a:r>
          <a:r>
            <a:rPr lang="en-US" sz="1300" kern="1200" dirty="0" smtClean="0"/>
            <a:t>.</a:t>
          </a:r>
          <a:endParaRPr lang="en-GB" sz="1300" kern="1200" dirty="0"/>
        </a:p>
      </dsp:txBody>
      <dsp:txXfrm>
        <a:off x="287864" y="3144647"/>
        <a:ext cx="2962838" cy="1804243"/>
      </dsp:txXfrm>
    </dsp:sp>
    <dsp:sp modelId="{3FA4F923-CA90-4D49-87EF-7EFD8B2EF654}">
      <dsp:nvSpPr>
        <dsp:cNvPr id="0" name=""/>
        <dsp:cNvSpPr/>
      </dsp:nvSpPr>
      <dsp:spPr>
        <a:xfrm>
          <a:off x="3521339" y="2139323"/>
          <a:ext cx="573749" cy="67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3521339" y="2139323"/>
        <a:ext cx="573749" cy="671178"/>
      </dsp:txXfrm>
    </dsp:sp>
    <dsp:sp modelId="{6591CEF4-23EC-4085-B286-D05D2562B93A}">
      <dsp:nvSpPr>
        <dsp:cNvPr id="0" name=""/>
        <dsp:cNvSpPr/>
      </dsp:nvSpPr>
      <dsp:spPr>
        <a:xfrm>
          <a:off x="4333248" y="670669"/>
          <a:ext cx="3608486" cy="3608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Ενεργοποίηση του προϋπολογισμού ΕΤΑΚ του ΕΠΑΝΕΚ</a:t>
          </a:r>
          <a:endParaRPr lang="en-GB" sz="2500" kern="1200" dirty="0"/>
        </a:p>
      </dsp:txBody>
      <dsp:txXfrm>
        <a:off x="4333248" y="670669"/>
        <a:ext cx="3608486" cy="36084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EA71A-4E32-4DE4-9BCA-C673772EC522}">
      <dsp:nvSpPr>
        <dsp:cNvPr id="0" name=""/>
        <dsp:cNvSpPr/>
      </dsp:nvSpPr>
      <dsp:spPr>
        <a:xfrm>
          <a:off x="0" y="82102"/>
          <a:ext cx="8229600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Η ΓΓΕΤ εξέδωσε τον Δεκέμβριο του 2014 τον «Εθνικό Οδικό Χάρτη Ερευνητικών Υποδομών».</a:t>
          </a:r>
          <a:endParaRPr lang="en-GB" sz="1800" kern="1200"/>
        </a:p>
      </dsp:txBody>
      <dsp:txXfrm>
        <a:off x="0" y="82102"/>
        <a:ext cx="8229600" cy="955597"/>
      </dsp:txXfrm>
    </dsp:sp>
    <dsp:sp modelId="{949C5981-0FBE-463E-BC56-13D6F7665BB4}">
      <dsp:nvSpPr>
        <dsp:cNvPr id="0" name=""/>
        <dsp:cNvSpPr/>
      </dsp:nvSpPr>
      <dsp:spPr>
        <a:xfrm>
          <a:off x="0" y="1089539"/>
          <a:ext cx="8229600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sz="1800" kern="1200" dirty="0" smtClean="0">
              <a:solidFill>
                <a:srgbClr val="FFFF00"/>
              </a:solidFill>
            </a:rPr>
            <a:t>RIS3.</a:t>
          </a:r>
          <a:endParaRPr lang="en-GB" sz="1800" kern="1200" dirty="0">
            <a:solidFill>
              <a:srgbClr val="FFFF00"/>
            </a:solidFill>
          </a:endParaRPr>
        </a:p>
      </dsp:txBody>
      <dsp:txXfrm>
        <a:off x="0" y="1089539"/>
        <a:ext cx="8229600" cy="955597"/>
      </dsp:txXfrm>
    </dsp:sp>
    <dsp:sp modelId="{07B411D5-8E96-44DA-B586-BDD063CA8DA9}">
      <dsp:nvSpPr>
        <dsp:cNvPr id="0" name=""/>
        <dsp:cNvSpPr/>
      </dsp:nvSpPr>
      <dsp:spPr>
        <a:xfrm>
          <a:off x="0" y="2096977"/>
          <a:ext cx="8229600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Αξιολόγηση της συνάφειας από Επιτροπή Εμπειρογνωμόνων Υψηλού Επιπέδου (21-22/3/2016) – Επιλογή 20 υποδομών </a:t>
          </a:r>
          <a:r>
            <a:rPr lang="en-US" sz="1800" kern="1200" dirty="0" smtClean="0"/>
            <a:t>- </a:t>
          </a:r>
          <a:r>
            <a:rPr lang="el-GR" sz="1800" kern="1200" dirty="0" smtClean="0">
              <a:solidFill>
                <a:srgbClr val="FFFF00"/>
              </a:solidFill>
            </a:rPr>
            <a:t>1</a:t>
          </a:r>
          <a:r>
            <a:rPr lang="el-GR" sz="1800" kern="1200" baseline="30000" dirty="0" smtClean="0">
              <a:solidFill>
                <a:srgbClr val="FFFF00"/>
              </a:solidFill>
            </a:rPr>
            <a:t>η</a:t>
          </a:r>
          <a:r>
            <a:rPr lang="el-GR" sz="1800" kern="1200" dirty="0" smtClean="0">
              <a:solidFill>
                <a:srgbClr val="FFFF00"/>
              </a:solidFill>
            </a:rPr>
            <a:t> προκήρυξη κλειστή</a:t>
          </a:r>
          <a:endParaRPr lang="en-GB" sz="1800" kern="1200" dirty="0"/>
        </a:p>
      </dsp:txBody>
      <dsp:txXfrm>
        <a:off x="0" y="2096977"/>
        <a:ext cx="8229600" cy="955597"/>
      </dsp:txXfrm>
    </dsp:sp>
    <dsp:sp modelId="{422D3C6C-5983-40DD-903B-2ACC6E7E5B8B}">
      <dsp:nvSpPr>
        <dsp:cNvPr id="0" name=""/>
        <dsp:cNvSpPr/>
      </dsp:nvSpPr>
      <dsp:spPr>
        <a:xfrm>
          <a:off x="0" y="3104414"/>
          <a:ext cx="8229600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FF00"/>
              </a:solidFill>
            </a:rPr>
            <a:t>2</a:t>
          </a:r>
          <a:r>
            <a:rPr lang="el-GR" sz="1800" kern="1200" baseline="30000" dirty="0" smtClean="0">
              <a:solidFill>
                <a:srgbClr val="FFFF00"/>
              </a:solidFill>
            </a:rPr>
            <a:t>η</a:t>
          </a:r>
          <a:r>
            <a:rPr lang="el-GR" sz="1800" kern="1200" dirty="0" smtClean="0">
              <a:solidFill>
                <a:srgbClr val="FFFF00"/>
              </a:solidFill>
            </a:rPr>
            <a:t> προκήρυξη ανοιχτή, αξιολόγηση, ενεργοποίηση του υπολοίπου 50% του προϋπολογισμού για τις υποδομές</a:t>
          </a:r>
          <a:endParaRPr lang="en-GB" sz="1800" kern="1200" dirty="0">
            <a:solidFill>
              <a:srgbClr val="FFFF00"/>
            </a:solidFill>
          </a:endParaRPr>
        </a:p>
      </dsp:txBody>
      <dsp:txXfrm>
        <a:off x="0" y="3104414"/>
        <a:ext cx="8229600" cy="955597"/>
      </dsp:txXfrm>
    </dsp:sp>
    <dsp:sp modelId="{3F5A2656-088C-40ED-93DE-A983C3F5228E}">
      <dsp:nvSpPr>
        <dsp:cNvPr id="0" name=""/>
        <dsp:cNvSpPr/>
      </dsp:nvSpPr>
      <dsp:spPr>
        <a:xfrm>
          <a:off x="0" y="4111852"/>
          <a:ext cx="8229600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Video Conference DG </a:t>
          </a:r>
          <a:r>
            <a:rPr lang="en-US" sz="1800" kern="1200" dirty="0" err="1" smtClean="0">
              <a:solidFill>
                <a:srgbClr val="FFFF00"/>
              </a:solidFill>
            </a:rPr>
            <a:t>Regio</a:t>
          </a:r>
          <a:r>
            <a:rPr lang="en-US" sz="1800" kern="1200" smtClean="0">
              <a:solidFill>
                <a:srgbClr val="FFFF00"/>
              </a:solidFill>
            </a:rPr>
            <a:t> 19/4/2016: </a:t>
          </a:r>
          <a:r>
            <a:rPr lang="el-GR" sz="1800" kern="1200" dirty="0" smtClean="0">
              <a:solidFill>
                <a:srgbClr val="FFFF00"/>
              </a:solidFill>
            </a:rPr>
            <a:t>Μερική Εκπλήρωση Αιρεσιμότητας </a:t>
          </a:r>
          <a:r>
            <a:rPr lang="el-GR" sz="1800" kern="1200" dirty="0" smtClean="0">
              <a:solidFill>
                <a:schemeClr val="bg1"/>
              </a:solidFill>
            </a:rPr>
            <a:t>Ενεργοποίηση του 50% του προϋπολογισμού για τις υποδομές καθώς και το σύνολο για τις υπόλοιπες δράσεις ΕΤΑΚ του ΕΠΑΝΕΚ  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0" y="4111852"/>
        <a:ext cx="8229600" cy="9555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EC461-290B-4516-BFF8-0C665621B02C}">
      <dsp:nvSpPr>
        <dsp:cNvPr id="0" name=""/>
        <dsp:cNvSpPr/>
      </dsp:nvSpPr>
      <dsp:spPr>
        <a:xfrm>
          <a:off x="0" y="114044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60EA-8A8A-4CA2-8C29-0D5E3CB52360}">
      <dsp:nvSpPr>
        <dsp:cNvPr id="0" name=""/>
        <dsp:cNvSpPr/>
      </dsp:nvSpPr>
      <dsp:spPr>
        <a:xfrm>
          <a:off x="2468880" y="114044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smtClean="0"/>
            <a:t>Επιχειρηματική Ανακάλυψη</a:t>
          </a:r>
          <a:r>
            <a:rPr lang="el-GR" sz="1700" kern="1200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 sz="1700" kern="1200"/>
        </a:p>
      </dsp:txBody>
      <dsp:txXfrm>
        <a:off x="2468880" y="114044"/>
        <a:ext cx="5760719" cy="1049273"/>
      </dsp:txXfrm>
    </dsp:sp>
    <dsp:sp modelId="{0668B6BE-8C55-436E-A5E6-08F15AE8025D}">
      <dsp:nvSpPr>
        <dsp:cNvPr id="0" name=""/>
        <dsp:cNvSpPr/>
      </dsp:nvSpPr>
      <dsp:spPr>
        <a:xfrm>
          <a:off x="648080" y="1163318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780F3-2302-4FC1-A6D3-58BA75CE472A}">
      <dsp:nvSpPr>
        <dsp:cNvPr id="0" name=""/>
        <dsp:cNvSpPr/>
      </dsp:nvSpPr>
      <dsp:spPr>
        <a:xfrm>
          <a:off x="2468880" y="1163318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smtClean="0"/>
            <a:t>Συμμετοχική διαδικασία </a:t>
          </a:r>
          <a:r>
            <a:rPr lang="el-GR" sz="1700" kern="1200" smtClean="0"/>
            <a:t>για την διαμόρφωση κοινού οράματος</a:t>
          </a:r>
          <a:endParaRPr lang="en-GB" sz="1700" kern="1200"/>
        </a:p>
      </dsp:txBody>
      <dsp:txXfrm>
        <a:off x="2468880" y="1163318"/>
        <a:ext cx="5760719" cy="1049274"/>
      </dsp:txXfrm>
    </dsp:sp>
    <dsp:sp modelId="{F5AAF9E5-252D-4CF5-9F46-42D259EB29F7}">
      <dsp:nvSpPr>
        <dsp:cNvPr id="0" name=""/>
        <dsp:cNvSpPr/>
      </dsp:nvSpPr>
      <dsp:spPr>
        <a:xfrm>
          <a:off x="1296162" y="2212592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D12A-AFD6-4BDE-96C5-4166AC0040DA}">
      <dsp:nvSpPr>
        <dsp:cNvPr id="0" name=""/>
        <dsp:cNvSpPr/>
      </dsp:nvSpPr>
      <dsp:spPr>
        <a:xfrm>
          <a:off x="2468880" y="2212592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Τομεακή διάσταση</a:t>
          </a:r>
          <a:endParaRPr lang="en-GB" sz="1700" kern="1200" dirty="0"/>
        </a:p>
      </dsp:txBody>
      <dsp:txXfrm>
        <a:off x="2468880" y="2212592"/>
        <a:ext cx="5760719" cy="1049274"/>
      </dsp:txXfrm>
    </dsp:sp>
    <dsp:sp modelId="{CF52EF59-B743-4205-93C0-0F48E0168BC2}">
      <dsp:nvSpPr>
        <dsp:cNvPr id="0" name=""/>
        <dsp:cNvSpPr/>
      </dsp:nvSpPr>
      <dsp:spPr>
        <a:xfrm>
          <a:off x="1944243" y="3261866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5935-C9EE-43AD-92D2-A5468F073352}">
      <dsp:nvSpPr>
        <dsp:cNvPr id="0" name=""/>
        <dsp:cNvSpPr/>
      </dsp:nvSpPr>
      <dsp:spPr>
        <a:xfrm>
          <a:off x="2468880" y="3261866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Δυναμική εφαρμογή </a:t>
          </a:r>
          <a:r>
            <a:rPr lang="el-GR" sz="1700" kern="1200" dirty="0" smtClean="0"/>
            <a:t>στο χρόνο, στοχοθέτηση, παρακολούθηση, </a:t>
          </a:r>
          <a:r>
            <a:rPr lang="el-GR" sz="1700" kern="1200" dirty="0" err="1" smtClean="0"/>
            <a:t>επικαιροποίηση</a:t>
          </a:r>
          <a:r>
            <a:rPr lang="el-GR" sz="1700" kern="1200" dirty="0" smtClean="0"/>
            <a:t>, αναμόρφωση επιλογών</a:t>
          </a:r>
          <a:endParaRPr lang="en-GB" sz="1700" kern="1200" dirty="0"/>
        </a:p>
      </dsp:txBody>
      <dsp:txXfrm>
        <a:off x="2468880" y="3261866"/>
        <a:ext cx="5760719" cy="10492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2613652" y="1613928"/>
          <a:ext cx="2096016" cy="20960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 Οργανισμοί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Τεχνολογικοί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2613652" y="1613928"/>
        <a:ext cx="2096016" cy="2096016"/>
      </dsp:txXfrm>
    </dsp:sp>
    <dsp:sp modelId="{A39F563D-DB3C-4D00-8CB1-2A17B4B7A5CB}">
      <dsp:nvSpPr>
        <dsp:cNvPr id="0" name=""/>
        <dsp:cNvSpPr/>
      </dsp:nvSpPr>
      <dsp:spPr>
        <a:xfrm rot="16095851">
          <a:off x="3531883" y="1503846"/>
          <a:ext cx="19029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029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6095851">
        <a:off x="3622275" y="1514545"/>
        <a:ext cx="9514" cy="9514"/>
      </dsp:txXfrm>
    </dsp:sp>
    <dsp:sp modelId="{E50F3457-BBE8-4ADC-860D-3E064357E018}">
      <dsp:nvSpPr>
        <dsp:cNvPr id="0" name=""/>
        <dsp:cNvSpPr/>
      </dsp:nvSpPr>
      <dsp:spPr>
        <a:xfrm>
          <a:off x="2816313" y="-14361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kern="1200" dirty="0" smtClean="0">
              <a:solidFill>
                <a:schemeClr val="bg1"/>
              </a:solidFill>
            </a:rPr>
            <a:t>Βιομηχανία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2816313" y="-143615"/>
        <a:ext cx="1568172" cy="1568172"/>
      </dsp:txXfrm>
    </dsp:sp>
    <dsp:sp modelId="{953BB999-F1CA-4F8F-BB95-1FFDD03C86A6}">
      <dsp:nvSpPr>
        <dsp:cNvPr id="0" name=""/>
        <dsp:cNvSpPr/>
      </dsp:nvSpPr>
      <dsp:spPr>
        <a:xfrm rot="18974077">
          <a:off x="4382865" y="1832822"/>
          <a:ext cx="25659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659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8974077">
        <a:off x="4504746" y="1841864"/>
        <a:ext cx="12829" cy="12829"/>
      </dsp:txXfrm>
    </dsp:sp>
    <dsp:sp modelId="{EC285E9C-AE59-467B-A295-9BFA3459F7DB}">
      <dsp:nvSpPr>
        <dsp:cNvPr id="0" name=""/>
        <dsp:cNvSpPr/>
      </dsp:nvSpPr>
      <dsp:spPr>
        <a:xfrm>
          <a:off x="4385977" y="433092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Μεταφορές </a:t>
          </a:r>
          <a:r>
            <a:rPr lang="en-US" sz="1200" b="1" kern="1200" dirty="0" smtClean="0">
              <a:solidFill>
                <a:srgbClr val="FFC000"/>
              </a:solidFill>
            </a:rPr>
            <a:t>Logistics</a:t>
          </a:r>
        </a:p>
      </dsp:txBody>
      <dsp:txXfrm>
        <a:off x="4385977" y="433092"/>
        <a:ext cx="1568172" cy="1568172"/>
      </dsp:txXfrm>
    </dsp:sp>
    <dsp:sp modelId="{C76BDC61-FDB1-4BE9-8693-655987912013}">
      <dsp:nvSpPr>
        <dsp:cNvPr id="0" name=""/>
        <dsp:cNvSpPr/>
      </dsp:nvSpPr>
      <dsp:spPr>
        <a:xfrm rot="138373">
          <a:off x="4708733" y="2692917"/>
          <a:ext cx="21202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1202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38373">
        <a:off x="4809444" y="2703073"/>
        <a:ext cx="10601" cy="10601"/>
      </dsp:txXfrm>
    </dsp:sp>
    <dsp:sp modelId="{A04DEB44-C771-409E-991E-5B9DA8D5ECD7}">
      <dsp:nvSpPr>
        <dsp:cNvPr id="0" name=""/>
        <dsp:cNvSpPr/>
      </dsp:nvSpPr>
      <dsp:spPr>
        <a:xfrm>
          <a:off x="4920034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Περιβάλλον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920034" y="1960105"/>
        <a:ext cx="1568172" cy="1568172"/>
      </dsp:txXfrm>
    </dsp:sp>
    <dsp:sp modelId="{839C7E6D-776E-41E8-829F-5E0871F9EACB}">
      <dsp:nvSpPr>
        <dsp:cNvPr id="0" name=""/>
        <dsp:cNvSpPr/>
      </dsp:nvSpPr>
      <dsp:spPr>
        <a:xfrm rot="2864545">
          <a:off x="4319096" y="3529053"/>
          <a:ext cx="28890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8890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2864545">
        <a:off x="4456324" y="3537287"/>
        <a:ext cx="14445" cy="14445"/>
      </dsp:txXfrm>
    </dsp:sp>
    <dsp:sp modelId="{0B0D67F7-8BCD-4BD3-A724-FCCBE5F21C43}">
      <dsp:nvSpPr>
        <dsp:cNvPr id="0" name=""/>
        <dsp:cNvSpPr/>
      </dsp:nvSpPr>
      <dsp:spPr>
        <a:xfrm>
          <a:off x="4303869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Ενέργεια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303869" y="3447661"/>
        <a:ext cx="1568172" cy="1568172"/>
      </dsp:txXfrm>
    </dsp:sp>
    <dsp:sp modelId="{8A54885B-3EF7-4C98-93D0-94FDE703C99C}">
      <dsp:nvSpPr>
        <dsp:cNvPr id="0" name=""/>
        <dsp:cNvSpPr/>
      </dsp:nvSpPr>
      <dsp:spPr>
        <a:xfrm rot="5579234">
          <a:off x="3438979" y="3852587"/>
          <a:ext cx="31948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1948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5579234">
        <a:off x="3590733" y="3860057"/>
        <a:ext cx="15974" cy="15974"/>
      </dsp:txXfrm>
    </dsp:sp>
    <dsp:sp modelId="{ED618D06-F9D9-4A0F-8428-EEB021F55EBD}">
      <dsp:nvSpPr>
        <dsp:cNvPr id="0" name=""/>
        <dsp:cNvSpPr/>
      </dsp:nvSpPr>
      <dsp:spPr>
        <a:xfrm>
          <a:off x="2634542" y="4026785"/>
          <a:ext cx="1829954" cy="1568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Υλικά -Κατασκευές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2634542" y="4026785"/>
        <a:ext cx="1829954" cy="1568172"/>
      </dsp:txXfrm>
    </dsp:sp>
    <dsp:sp modelId="{675333F4-41CC-41A0-BB1D-585A530D979B}">
      <dsp:nvSpPr>
        <dsp:cNvPr id="0" name=""/>
        <dsp:cNvSpPr/>
      </dsp:nvSpPr>
      <dsp:spPr>
        <a:xfrm rot="8076857">
          <a:off x="2607993" y="3525321"/>
          <a:ext cx="37315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157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8076857">
        <a:off x="2785243" y="3531449"/>
        <a:ext cx="18657" cy="18657"/>
      </dsp:txXfrm>
    </dsp:sp>
    <dsp:sp modelId="{471A3ED6-4579-4BDA-A868-3AABEF9D83BF}">
      <dsp:nvSpPr>
        <dsp:cNvPr id="0" name=""/>
        <dsp:cNvSpPr/>
      </dsp:nvSpPr>
      <dsp:spPr>
        <a:xfrm>
          <a:off x="1328758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kern="1200" dirty="0">
            <a:solidFill>
              <a:srgbClr val="FF0000"/>
            </a:solidFill>
          </a:endParaRPr>
        </a:p>
      </dsp:txBody>
      <dsp:txXfrm>
        <a:off x="1328758" y="3447661"/>
        <a:ext cx="1568172" cy="1568172"/>
      </dsp:txXfrm>
    </dsp:sp>
    <dsp:sp modelId="{D7C705B1-C324-4020-81E9-ED8C26CB7908}">
      <dsp:nvSpPr>
        <dsp:cNvPr id="0" name=""/>
        <dsp:cNvSpPr/>
      </dsp:nvSpPr>
      <dsp:spPr>
        <a:xfrm rot="10669450">
          <a:off x="2280079" y="2692617"/>
          <a:ext cx="33444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444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669450">
        <a:off x="2438942" y="2699713"/>
        <a:ext cx="16722" cy="16722"/>
      </dsp:txXfrm>
    </dsp:sp>
    <dsp:sp modelId="{8D3E85E2-4EB4-4E82-9F5E-4918AED6A7FD}">
      <dsp:nvSpPr>
        <dsp:cNvPr id="0" name=""/>
        <dsp:cNvSpPr/>
      </dsp:nvSpPr>
      <dsp:spPr>
        <a:xfrm>
          <a:off x="712592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Αγροδιατροφή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712592" y="1960105"/>
        <a:ext cx="1568172" cy="1568172"/>
      </dsp:txXfrm>
    </dsp:sp>
    <dsp:sp modelId="{92C7AE0C-074D-4C52-92B9-17836B312375}">
      <dsp:nvSpPr>
        <dsp:cNvPr id="0" name=""/>
        <dsp:cNvSpPr/>
      </dsp:nvSpPr>
      <dsp:spPr>
        <a:xfrm rot="13333120">
          <a:off x="2659901" y="1855156"/>
          <a:ext cx="25924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924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3333120">
        <a:off x="2783042" y="1864132"/>
        <a:ext cx="12962" cy="12962"/>
      </dsp:txXfrm>
    </dsp:sp>
    <dsp:sp modelId="{60CA6C36-448B-4C18-9A80-D292CC787E7A}">
      <dsp:nvSpPr>
        <dsp:cNvPr id="0" name=""/>
        <dsp:cNvSpPr/>
      </dsp:nvSpPr>
      <dsp:spPr>
        <a:xfrm>
          <a:off x="1328758" y="472550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328758" y="472550"/>
        <a:ext cx="1568172" cy="15681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AB6A6B-17EA-41E4-904C-0B45D58F22D7}">
      <dsp:nvSpPr>
        <dsp:cNvPr id="0" name=""/>
        <dsp:cNvSpPr/>
      </dsp:nvSpPr>
      <dsp:spPr>
        <a:xfrm>
          <a:off x="621844" y="0"/>
          <a:ext cx="7047574" cy="5077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846-9F10-4B57-9B5C-E6BEDD03BD30}">
      <dsp:nvSpPr>
        <dsp:cNvPr id="0" name=""/>
        <dsp:cNvSpPr/>
      </dsp:nvSpPr>
      <dsp:spPr>
        <a:xfrm>
          <a:off x="3643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Σχέδιο Δράσης  Επιχειρηματικής Ανακάλυψης</a:t>
          </a:r>
          <a:endParaRPr lang="en-GB" sz="1300" kern="1200"/>
        </a:p>
      </dsp:txBody>
      <dsp:txXfrm>
        <a:off x="3643" y="1523263"/>
        <a:ext cx="1593072" cy="2031017"/>
      </dsp:txXfrm>
    </dsp:sp>
    <dsp:sp modelId="{59F2B47E-9660-4E80-97FA-ACDD1DEFD787}">
      <dsp:nvSpPr>
        <dsp:cNvPr id="0" name=""/>
        <dsp:cNvSpPr/>
      </dsp:nvSpPr>
      <dsp:spPr>
        <a:xfrm>
          <a:off x="1676369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Ορισμός Συντονιστή για κάθε Τομέα (ΓΓΕΤ, εποπτευόμενοι ερευνητικοί φορείς)</a:t>
          </a:r>
          <a:endParaRPr lang="en-GB" sz="1300" kern="1200"/>
        </a:p>
      </dsp:txBody>
      <dsp:txXfrm>
        <a:off x="1676369" y="1523263"/>
        <a:ext cx="1593072" cy="2031017"/>
      </dsp:txXfrm>
    </dsp:sp>
    <dsp:sp modelId="{48BB0B87-3923-47FE-AE52-B98BF9DDEDB9}">
      <dsp:nvSpPr>
        <dsp:cNvPr id="0" name=""/>
        <dsp:cNvSpPr/>
      </dsp:nvSpPr>
      <dsp:spPr>
        <a:xfrm>
          <a:off x="3349095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Συγκρότηση ολιγομελούς Συμβουλευτικής Ομάδας για κάθε Πλατφόρμα</a:t>
          </a:r>
          <a:endParaRPr lang="en-GB" sz="1300" kern="1200"/>
        </a:p>
      </dsp:txBody>
      <dsp:txXfrm>
        <a:off x="3349095" y="1523263"/>
        <a:ext cx="1593072" cy="2031017"/>
      </dsp:txXfrm>
    </dsp:sp>
    <dsp:sp modelId="{033BAFAD-8112-4D3A-9961-861A343E1702}">
      <dsp:nvSpPr>
        <dsp:cNvPr id="0" name=""/>
        <dsp:cNvSpPr/>
      </dsp:nvSpPr>
      <dsp:spPr>
        <a:xfrm>
          <a:off x="5021821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Επεξεργασία Προγράμματος Δράσης διετίας 2016-17 (δράσεις, εργαλεία εφαρμογής, προϋπολογισμός)</a:t>
          </a:r>
          <a:endParaRPr lang="en-GB" sz="1300" kern="1200"/>
        </a:p>
      </dsp:txBody>
      <dsp:txXfrm>
        <a:off x="5021821" y="1523263"/>
        <a:ext cx="1593072" cy="2031017"/>
      </dsp:txXfrm>
    </dsp:sp>
    <dsp:sp modelId="{C5C4C15C-FAB3-4703-AE50-D01F650C031E}">
      <dsp:nvSpPr>
        <dsp:cNvPr id="0" name=""/>
        <dsp:cNvSpPr/>
      </dsp:nvSpPr>
      <dsp:spPr>
        <a:xfrm>
          <a:off x="6694547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Σχεδιασμός Προκηρύξεων σε κάθε Τομέα </a:t>
          </a:r>
          <a:endParaRPr lang="en-GB" sz="1300" kern="1200" dirty="0"/>
        </a:p>
      </dsp:txBody>
      <dsp:txXfrm>
        <a:off x="6694547" y="1523263"/>
        <a:ext cx="1593072" cy="20310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B1571-8178-4A20-9D50-00406ECE3435}">
      <dsp:nvSpPr>
        <dsp:cNvPr id="0" name=""/>
        <dsp:cNvSpPr/>
      </dsp:nvSpPr>
      <dsp:spPr>
        <a:xfrm>
          <a:off x="6" y="0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/>
            <a:t>Λειτουργικά Υλικά</a:t>
          </a:r>
          <a:endParaRPr lang="en-GB" sz="2800" kern="1200"/>
        </a:p>
      </dsp:txBody>
      <dsp:txXfrm>
        <a:off x="6" y="1561891"/>
        <a:ext cx="2399258" cy="1561891"/>
      </dsp:txXfrm>
    </dsp:sp>
    <dsp:sp modelId="{9A5ACDC9-BCB7-4E9E-B64B-DBB815C9FA89}">
      <dsp:nvSpPr>
        <dsp:cNvPr id="0" name=""/>
        <dsp:cNvSpPr/>
      </dsp:nvSpPr>
      <dsp:spPr>
        <a:xfrm>
          <a:off x="792092" y="216027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6C28-B927-4C1D-9E3A-AE74737DA60A}">
      <dsp:nvSpPr>
        <dsp:cNvPr id="0" name=""/>
        <dsp:cNvSpPr/>
      </dsp:nvSpPr>
      <dsp:spPr>
        <a:xfrm>
          <a:off x="2472778" y="0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/>
            <a:t>Προηγμένα Υλικά</a:t>
          </a:r>
          <a:endParaRPr lang="en-GB" sz="2800" kern="1200"/>
        </a:p>
      </dsp:txBody>
      <dsp:txXfrm>
        <a:off x="2472778" y="1561891"/>
        <a:ext cx="2399258" cy="1561891"/>
      </dsp:txXfrm>
    </dsp:sp>
    <dsp:sp modelId="{3C8B218D-77C4-4E64-9862-277C9DADC716}">
      <dsp:nvSpPr>
        <dsp:cNvPr id="0" name=""/>
        <dsp:cNvSpPr/>
      </dsp:nvSpPr>
      <dsp:spPr>
        <a:xfrm>
          <a:off x="3058275" y="216027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E4C4-F029-41E3-AE56-6981848C7B46}">
      <dsp:nvSpPr>
        <dsp:cNvPr id="0" name=""/>
        <dsp:cNvSpPr/>
      </dsp:nvSpPr>
      <dsp:spPr>
        <a:xfrm>
          <a:off x="4944015" y="0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/>
            <a:t>Βιομηχανικά Υλικά</a:t>
          </a:r>
          <a:endParaRPr lang="en-GB" sz="2800" kern="1200"/>
        </a:p>
      </dsp:txBody>
      <dsp:txXfrm>
        <a:off x="4944015" y="1561891"/>
        <a:ext cx="2399258" cy="1561891"/>
      </dsp:txXfrm>
    </dsp:sp>
    <dsp:sp modelId="{2E6A016B-8E2C-4592-B4A1-B3A2E0E99F13}">
      <dsp:nvSpPr>
        <dsp:cNvPr id="0" name=""/>
        <dsp:cNvSpPr/>
      </dsp:nvSpPr>
      <dsp:spPr>
        <a:xfrm>
          <a:off x="5493507" y="234283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F3D39-F22A-4EFD-BE35-E2A970620742}">
      <dsp:nvSpPr>
        <dsp:cNvPr id="0" name=""/>
        <dsp:cNvSpPr/>
      </dsp:nvSpPr>
      <dsp:spPr>
        <a:xfrm>
          <a:off x="360013" y="2933249"/>
          <a:ext cx="6757230" cy="73915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64C04-4854-485D-8747-951F941AD9F8}">
      <dsp:nvSpPr>
        <dsp:cNvPr id="0" name=""/>
        <dsp:cNvSpPr/>
      </dsp:nvSpPr>
      <dsp:spPr>
        <a:xfrm rot="10800000">
          <a:off x="1543529" y="130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Ανάδειξη μέσω της επιχειρηματικής Ανακάλυψης</a:t>
          </a:r>
          <a:endParaRPr lang="en-GB" sz="1900" kern="1200"/>
        </a:p>
      </dsp:txBody>
      <dsp:txXfrm rot="10800000">
        <a:off x="1543529" y="1300"/>
        <a:ext cx="5472684" cy="660286"/>
      </dsp:txXfrm>
    </dsp:sp>
    <dsp:sp modelId="{F06E9372-25BF-493B-9C71-04163A0F4705}">
      <dsp:nvSpPr>
        <dsp:cNvPr id="0" name=""/>
        <dsp:cNvSpPr/>
      </dsp:nvSpPr>
      <dsp:spPr>
        <a:xfrm>
          <a:off x="1213386" y="130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13D8-BA63-440D-8F93-DB8C4C5A171B}">
      <dsp:nvSpPr>
        <dsp:cNvPr id="0" name=""/>
        <dsp:cNvSpPr/>
      </dsp:nvSpPr>
      <dsp:spPr>
        <a:xfrm rot="10800000">
          <a:off x="1543529" y="858688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Ύπαρξη κρίσιμης μάζας επιχειρήσεων</a:t>
          </a:r>
          <a:endParaRPr lang="en-GB" sz="1900" kern="1200"/>
        </a:p>
      </dsp:txBody>
      <dsp:txXfrm rot="10800000">
        <a:off x="1543529" y="858688"/>
        <a:ext cx="5472684" cy="660286"/>
      </dsp:txXfrm>
    </dsp:sp>
    <dsp:sp modelId="{4303F806-D426-453B-A5F7-17BF7E6D762F}">
      <dsp:nvSpPr>
        <dsp:cNvPr id="0" name=""/>
        <dsp:cNvSpPr/>
      </dsp:nvSpPr>
      <dsp:spPr>
        <a:xfrm>
          <a:off x="1213386" y="858688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00E8-27A1-4F5C-B44D-B6F8B73F2A03}">
      <dsp:nvSpPr>
        <dsp:cNvPr id="0" name=""/>
        <dsp:cNvSpPr/>
      </dsp:nvSpPr>
      <dsp:spPr>
        <a:xfrm rot="10800000">
          <a:off x="1543529" y="1716075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Ύπαρξη αξιόλογου ερευνητικού δυναμικού</a:t>
          </a:r>
          <a:endParaRPr lang="en-GB" sz="1900" kern="1200" dirty="0"/>
        </a:p>
      </dsp:txBody>
      <dsp:txXfrm rot="10800000">
        <a:off x="1543529" y="1716075"/>
        <a:ext cx="5472684" cy="660286"/>
      </dsp:txXfrm>
    </dsp:sp>
    <dsp:sp modelId="{91DC9705-79D6-44A6-BF39-21C34AFEAFE9}">
      <dsp:nvSpPr>
        <dsp:cNvPr id="0" name=""/>
        <dsp:cNvSpPr/>
      </dsp:nvSpPr>
      <dsp:spPr>
        <a:xfrm>
          <a:off x="1213386" y="1716075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0764-7F19-4459-911B-7E542C2EE02B}">
      <dsp:nvSpPr>
        <dsp:cNvPr id="0" name=""/>
        <dsp:cNvSpPr/>
      </dsp:nvSpPr>
      <dsp:spPr>
        <a:xfrm rot="10800000">
          <a:off x="1543529" y="2573462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Σημαντικές οικονομικές και κοινωνικές επιπτώσεις</a:t>
          </a:r>
          <a:endParaRPr lang="en-GB" sz="1900" kern="1200" dirty="0"/>
        </a:p>
      </dsp:txBody>
      <dsp:txXfrm rot="10800000">
        <a:off x="1543529" y="2573462"/>
        <a:ext cx="5472684" cy="660286"/>
      </dsp:txXfrm>
    </dsp:sp>
    <dsp:sp modelId="{5775441E-9E78-49D5-B8A5-776C7F25A71D}">
      <dsp:nvSpPr>
        <dsp:cNvPr id="0" name=""/>
        <dsp:cNvSpPr/>
      </dsp:nvSpPr>
      <dsp:spPr>
        <a:xfrm>
          <a:off x="1213386" y="2573462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88C3-AF81-409E-8833-9D76B4CE4950}">
      <dsp:nvSpPr>
        <dsp:cNvPr id="0" name=""/>
        <dsp:cNvSpPr/>
      </dsp:nvSpPr>
      <dsp:spPr>
        <a:xfrm rot="10800000">
          <a:off x="1543529" y="343085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Τεχνολογική Αναβάθμιση του τομέα/κλάδου</a:t>
          </a:r>
          <a:endParaRPr lang="en-GB" sz="1900" kern="1200"/>
        </a:p>
      </dsp:txBody>
      <dsp:txXfrm rot="10800000">
        <a:off x="1543529" y="3430850"/>
        <a:ext cx="5472684" cy="660286"/>
      </dsp:txXfrm>
    </dsp:sp>
    <dsp:sp modelId="{0B58A4DD-4E78-4734-8464-690505D4F60C}">
      <dsp:nvSpPr>
        <dsp:cNvPr id="0" name=""/>
        <dsp:cNvSpPr/>
      </dsp:nvSpPr>
      <dsp:spPr>
        <a:xfrm>
          <a:off x="1213386" y="343085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F28AD-2DC0-48EB-8CC5-EE50A97B14DC}">
      <dsp:nvSpPr>
        <dsp:cNvPr id="0" name=""/>
        <dsp:cNvSpPr/>
      </dsp:nvSpPr>
      <dsp:spPr>
        <a:xfrm rot="10800000">
          <a:off x="1543529" y="4288237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Εξαγωγική Δραστηριότητα</a:t>
          </a:r>
          <a:endParaRPr lang="en-GB" sz="1900" kern="1200" dirty="0"/>
        </a:p>
      </dsp:txBody>
      <dsp:txXfrm rot="10800000">
        <a:off x="1543529" y="4288237"/>
        <a:ext cx="5472684" cy="660286"/>
      </dsp:txXfrm>
    </dsp:sp>
    <dsp:sp modelId="{E6458D55-715A-4E5E-8160-87FDEA1042A1}">
      <dsp:nvSpPr>
        <dsp:cNvPr id="0" name=""/>
        <dsp:cNvSpPr/>
      </dsp:nvSpPr>
      <dsp:spPr>
        <a:xfrm>
          <a:off x="1213386" y="4288237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48BB8-F3F7-4050-9330-3674ED382275}">
      <dsp:nvSpPr>
        <dsp:cNvPr id="0" name=""/>
        <dsp:cNvSpPr/>
      </dsp:nvSpPr>
      <dsp:spPr>
        <a:xfrm rot="10800000">
          <a:off x="2063879" y="1687"/>
          <a:ext cx="5185372" cy="184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42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Υδατοκαλλιέργεια: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Οριστικοποίηση Οδηγού Εφαρμογής</a:t>
          </a:r>
          <a:endParaRPr lang="en-GB" sz="2900" kern="1200" dirty="0"/>
        </a:p>
      </dsp:txBody>
      <dsp:txXfrm rot="10800000">
        <a:off x="2063879" y="1687"/>
        <a:ext cx="5185372" cy="1846892"/>
      </dsp:txXfrm>
    </dsp:sp>
    <dsp:sp modelId="{67E8A914-5189-4E0D-AA4C-4E6DC7C49846}">
      <dsp:nvSpPr>
        <dsp:cNvPr id="0" name=""/>
        <dsp:cNvSpPr/>
      </dsp:nvSpPr>
      <dsp:spPr>
        <a:xfrm>
          <a:off x="548300" y="1687"/>
          <a:ext cx="3031157" cy="18468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9B390-3A47-43EE-A4B0-2F201880FBFE}">
      <dsp:nvSpPr>
        <dsp:cNvPr id="0" name=""/>
        <dsp:cNvSpPr/>
      </dsp:nvSpPr>
      <dsp:spPr>
        <a:xfrm rot="10800000">
          <a:off x="1800221" y="2376269"/>
          <a:ext cx="5185372" cy="184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42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Βιομηχανικά Υλικά: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Παρουσίαση στην Πλατφόρμα (23/03/16)</a:t>
          </a:r>
          <a:r>
            <a:rPr lang="en-US" sz="2900" kern="1200" dirty="0" smtClean="0"/>
            <a:t> </a:t>
          </a:r>
          <a:endParaRPr lang="en-GB" sz="2900" kern="1200" dirty="0"/>
        </a:p>
      </dsp:txBody>
      <dsp:txXfrm rot="10800000">
        <a:off x="1800221" y="2376269"/>
        <a:ext cx="5185372" cy="1846892"/>
      </dsp:txXfrm>
    </dsp:sp>
    <dsp:sp modelId="{1A9F35D0-14D8-4793-B4AB-CDF0304AB1C5}">
      <dsp:nvSpPr>
        <dsp:cNvPr id="0" name=""/>
        <dsp:cNvSpPr/>
      </dsp:nvSpPr>
      <dsp:spPr>
        <a:xfrm>
          <a:off x="792081" y="2304259"/>
          <a:ext cx="1846892" cy="18468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7F6586-BC10-4A68-ADCC-E4AE815AE2AB}">
      <dsp:nvSpPr>
        <dsp:cNvPr id="0" name=""/>
        <dsp:cNvSpPr/>
      </dsp:nvSpPr>
      <dsp:spPr>
        <a:xfrm>
          <a:off x="0" y="18604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ενίσχυση ερευνητικής δραστηριότητας επιχειρήσεων</a:t>
          </a:r>
          <a:r>
            <a:rPr lang="en-GB" sz="1400" kern="1200" dirty="0" smtClean="0"/>
            <a:t> (</a:t>
          </a:r>
          <a:r>
            <a:rPr lang="el-GR" sz="1400" kern="1200" dirty="0" smtClean="0"/>
            <a:t>πρωτοεμφανιζόμενες στην έρευνα επιχειρήσεις, </a:t>
          </a:r>
          <a:r>
            <a:rPr lang="el-GR" sz="1400" kern="1200" dirty="0" err="1" smtClean="0"/>
            <a:t>ΜμΕ</a:t>
          </a:r>
          <a:r>
            <a:rPr lang="el-GR" sz="1400" kern="1200" dirty="0" smtClean="0"/>
            <a:t> μεμονωμένες ή σε ομάδες) </a:t>
          </a:r>
          <a:endParaRPr lang="en-GB" sz="1400" kern="1200" dirty="0"/>
        </a:p>
      </dsp:txBody>
      <dsp:txXfrm>
        <a:off x="0" y="186040"/>
        <a:ext cx="6246440" cy="540540"/>
      </dsp:txXfrm>
    </dsp:sp>
    <dsp:sp modelId="{CA5A94B9-2B71-4E59-9BBC-D4F76B4A7BE2}">
      <dsp:nvSpPr>
        <dsp:cNvPr id="0" name=""/>
        <dsp:cNvSpPr/>
      </dsp:nvSpPr>
      <dsp:spPr>
        <a:xfrm>
          <a:off x="0" y="800991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συνεργασίες ερευνητικών φορέων – επιχειρήσεων</a:t>
          </a:r>
          <a:endParaRPr lang="en-GB" sz="1400" kern="1200" dirty="0"/>
        </a:p>
      </dsp:txBody>
      <dsp:txXfrm>
        <a:off x="0" y="800991"/>
        <a:ext cx="6246440" cy="540540"/>
      </dsp:txXfrm>
    </dsp:sp>
    <dsp:sp modelId="{8690BA8D-7A9D-407F-8D3E-858E514DC8A1}">
      <dsp:nvSpPr>
        <dsp:cNvPr id="0" name=""/>
        <dsp:cNvSpPr/>
      </dsp:nvSpPr>
      <dsp:spPr>
        <a:xfrm>
          <a:off x="0" y="138185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/>
            <a:t>ενσωμάτωση ερευνητικών αποτελεσμάτων στην παραγωγική διαδικασία</a:t>
          </a:r>
          <a:endParaRPr lang="en-GB" sz="1400" kern="1200"/>
        </a:p>
      </dsp:txBody>
      <dsp:txXfrm>
        <a:off x="0" y="1381850"/>
        <a:ext cx="6246440" cy="540540"/>
      </dsp:txXfrm>
    </dsp:sp>
    <dsp:sp modelId="{575F1D96-5E36-4832-9A6A-33DFE41164E3}">
      <dsp:nvSpPr>
        <dsp:cNvPr id="0" name=""/>
        <dsp:cNvSpPr/>
      </dsp:nvSpPr>
      <dsp:spPr>
        <a:xfrm>
          <a:off x="0" y="1962711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smtClean="0"/>
            <a:t>υποστήριξη  ερευνητικών φορέων</a:t>
          </a:r>
          <a:endParaRPr lang="en-GB" sz="1400" kern="1200"/>
        </a:p>
      </dsp:txBody>
      <dsp:txXfrm>
        <a:off x="0" y="1962711"/>
        <a:ext cx="6246440" cy="540540"/>
      </dsp:txXfrm>
    </dsp:sp>
    <dsp:sp modelId="{551A291E-9C45-497B-BAB8-4ECAD229236F}">
      <dsp:nvSpPr>
        <dsp:cNvPr id="0" name=""/>
        <dsp:cNvSpPr/>
      </dsp:nvSpPr>
      <dsp:spPr>
        <a:xfrm>
          <a:off x="0" y="2543570"/>
          <a:ext cx="62464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διεθνής &amp; ευρωπαϊκή συνεργασία</a:t>
          </a:r>
          <a:endParaRPr lang="en-GB" sz="1400" kern="1200" dirty="0"/>
        </a:p>
      </dsp:txBody>
      <dsp:txXfrm>
        <a:off x="0" y="2543570"/>
        <a:ext cx="6246440" cy="54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0.01876</cdr:x>
      <cdr:y>0.73485</cdr:y>
    </cdr:from>
    <cdr:to>
      <cdr:x>0.17362</cdr:x>
      <cdr:y>0.89803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4360" y="3637384"/>
          <a:ext cx="1274440" cy="807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</cdr:x>
      <cdr:y>0.81466</cdr:y>
    </cdr:from>
    <cdr:to>
      <cdr:x>0.14875</cdr:x>
      <cdr:y>0.93105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032448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600" dirty="0" smtClean="0"/>
            <a:t>29 εκ. </a:t>
          </a:r>
          <a:r>
            <a:rPr lang="el-GR" sz="1600" dirty="0"/>
            <a:t>€</a:t>
          </a:r>
          <a:endParaRPr lang="en-GB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5636-A38D-4F6A-A913-F3AC240C6A8D}" type="datetimeFigureOut">
              <a:rPr lang="en-GB" smtClean="0"/>
              <a:pPr/>
              <a:t>12/05/2016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dirty="0" smtClean="0"/>
              <a:t>Δίκτυο RIS3, 17 Μαρτίου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6CCB-84CC-4062-82F7-F03895260E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4066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292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990E-8B96-43CA-A06C-75903692A54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0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20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06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0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5/12/2016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4615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5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4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D21577-5C3A-4674-912A-3477245D1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214313" y="285750"/>
            <a:ext cx="1362075" cy="936625"/>
            <a:chOff x="2330" y="1560"/>
            <a:chExt cx="858" cy="590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30" y="1560"/>
              <a:ext cx="590" cy="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25" y="1785"/>
              <a:ext cx="363" cy="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rt.g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655060"/>
            <a:ext cx="8478018" cy="3061972"/>
          </a:xfrm>
        </p:spPr>
        <p:txBody>
          <a:bodyPr/>
          <a:lstStyle/>
          <a:p>
            <a:r>
              <a:rPr lang="el-GR" sz="2400" dirty="0" smtClean="0"/>
              <a:t>Υλοποίηση της Στρατηγικής της Έξυπνης Εξειδίκευσης </a:t>
            </a:r>
            <a:br>
              <a:rPr lang="el-GR" sz="2400" dirty="0" smtClean="0"/>
            </a:br>
            <a:r>
              <a:rPr lang="el-GR" sz="2400" dirty="0" smtClean="0"/>
              <a:t>στην Προγραμματική Περίοδο 2014-2020</a:t>
            </a:r>
            <a:br>
              <a:rPr lang="el-GR" sz="2400" dirty="0" smtClean="0"/>
            </a:br>
            <a:r>
              <a:rPr lang="el-GR" sz="2400" dirty="0" smtClean="0"/>
              <a:t>Τομέας: «Λειτουργικά και Προηγμένα Υλικά»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000" dirty="0" smtClean="0"/>
              <a:t>Δρ</a:t>
            </a:r>
            <a:r>
              <a:rPr lang="el-GR" sz="2000" dirty="0"/>
              <a:t>. Αγνή </a:t>
            </a:r>
            <a:r>
              <a:rPr lang="el-GR" sz="2000" dirty="0" err="1"/>
              <a:t>Σπηλιώτη</a:t>
            </a:r>
            <a:r>
              <a:rPr lang="el-GR" sz="2000" dirty="0" smtClean="0">
                <a:solidFill>
                  <a:srgbClr val="FFC000"/>
                </a:solidFill>
              </a:rPr>
              <a:t>                            </a:t>
            </a:r>
            <a:r>
              <a:rPr lang="el-GR" sz="2800" dirty="0" smtClean="0">
                <a:solidFill>
                  <a:srgbClr val="FFC000"/>
                </a:solidFill>
              </a:rPr>
              <a:t/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7323" y="4581128"/>
            <a:ext cx="8728075" cy="12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l-GR" sz="2400" kern="1200" dirty="0" smtClean="0">
                <a:solidFill>
                  <a:schemeClr val="tx1"/>
                </a:solidFill>
                <a:effectLst/>
              </a:rPr>
              <a:t>ΓΕΝΙΚΗ ΓΡΑΜΜΑΤΕΙΑ ΕΡΕΥΝΑΣ ΚΑΙ ΤΕΧΝΟΛΟΓΙΑΣ</a:t>
            </a:r>
          </a:p>
          <a:p>
            <a:pPr marL="0" indent="0" algn="ctr"/>
            <a:r>
              <a:rPr lang="el-GR" dirty="0" smtClean="0"/>
              <a:t>ΔΙΕΥΘΥΝΣΗ ΣΧΕΔΙΑΣΜΟΥ ΚΑΙ ΠΡΟΓΡΑΜΜΑΤΙΣΜΟΥΝ ΠΟΛΙΤΙΚΩΝ ΚΑΙ ΔΡΑΣΕΩΝ ΕΤΑΚ</a:t>
            </a:r>
          </a:p>
          <a:p>
            <a:pPr marL="0" indent="0" algn="ctr"/>
            <a:r>
              <a:rPr lang="el-GR" dirty="0">
                <a:solidFill>
                  <a:srgbClr val="FFC000"/>
                </a:solidFill>
              </a:rPr>
              <a:t/>
            </a:r>
            <a:br>
              <a:rPr lang="el-GR" dirty="0">
                <a:solidFill>
                  <a:srgbClr val="FFC000"/>
                </a:solidFill>
              </a:rPr>
            </a:br>
            <a:endParaRPr lang="el-GR" dirty="0" smtClean="0"/>
          </a:p>
          <a:p>
            <a:pPr marL="0" indent="0" algn="ctr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321" y="5949280"/>
            <a:ext cx="4071966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Πλατφόρμα «Υλικά – Κατασκευές»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Αθήνα, 10 Μαΐου 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85818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ΥΠΟΥΡΓΕΙΟ ΠΑΙΔΕΙΑΣ, ΕΡΕΥΝΑΣ ΚΑΙ ΘΡΗΣΚΕΥΜΑΤΩΝ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Συμβουλευτική Ομάδα Υλικών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3731018"/>
              </p:ext>
            </p:extLst>
          </p:nvPr>
        </p:nvGraphicFramePr>
        <p:xfrm>
          <a:off x="971600" y="2276872"/>
          <a:ext cx="7344816" cy="390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556792"/>
            <a:ext cx="46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Συγκροτήθηκε στις 7 Δεκεμβρίου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5428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Συντονιστής: Δρ. Νίκος </a:t>
            </a:r>
            <a:r>
              <a:rPr lang="el-GR" dirty="0" err="1" smtClean="0"/>
              <a:t>Σαργιάνος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7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Βραχυ</a:t>
            </a:r>
            <a:r>
              <a:rPr lang="el-GR" dirty="0" smtClean="0"/>
              <a:t>-/ </a:t>
            </a:r>
            <a:r>
              <a:rPr lang="el-GR" dirty="0" err="1" smtClean="0"/>
              <a:t>Μεσο</a:t>
            </a:r>
            <a:r>
              <a:rPr lang="el-GR" dirty="0" smtClean="0"/>
              <a:t>-</a:t>
            </a:r>
            <a:r>
              <a:rPr lang="el-GR" dirty="0" err="1" smtClean="0"/>
              <a:t>πρόθεσμοι</a:t>
            </a:r>
            <a:r>
              <a:rPr lang="el-GR" dirty="0" smtClean="0"/>
              <a:t> Στόχοι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Σχέδιο Δράσης </a:t>
            </a:r>
            <a:r>
              <a:rPr lang="en-US" dirty="0"/>
              <a:t>(</a:t>
            </a:r>
            <a:r>
              <a:rPr lang="en-US" dirty="0" smtClean="0"/>
              <a:t>Action Plan) </a:t>
            </a:r>
            <a:r>
              <a:rPr lang="el-GR" dirty="0" smtClean="0"/>
              <a:t>για κάθε τομέα (παρεμβάσεις, χρονοδιάγραμμα, μέσα εφαρμογής, προϋπολογισμός).</a:t>
            </a:r>
          </a:p>
          <a:p>
            <a:r>
              <a:rPr lang="el-GR" dirty="0" smtClean="0"/>
              <a:t>Προετοιμασία δράσεων ΕΤΑΚ σύμφωνα με το νέο πρότυπο σχεδιασμού</a:t>
            </a:r>
          </a:p>
          <a:p>
            <a:r>
              <a:rPr lang="el-GR" dirty="0" smtClean="0"/>
              <a:t>Παρακολούθηση εφαρμογής του Σχεδίου Δράσης</a:t>
            </a:r>
          </a:p>
          <a:p>
            <a:r>
              <a:rPr lang="el-GR" dirty="0" smtClean="0"/>
              <a:t>Ενδεχόμενη </a:t>
            </a:r>
            <a:r>
              <a:rPr lang="el-GR" dirty="0" err="1" smtClean="0"/>
              <a:t>επικαιροποίηση</a:t>
            </a:r>
            <a:r>
              <a:rPr lang="el-GR" dirty="0" smtClean="0"/>
              <a:t> Στρατηγικής του τομέα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008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Κριτήρια Επιλογής Προτεραιοτήτων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857008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0405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Εξειδίκευση Δράσεων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6772339"/>
              </p:ext>
            </p:extLst>
          </p:nvPr>
        </p:nvGraphicFramePr>
        <p:xfrm>
          <a:off x="539552" y="2204864"/>
          <a:ext cx="77975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5135" y="137453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 Πιλοτικές Δράσεις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143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 Πόρων ΕΠΑΝΕΚ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Εξειδίκευση δράσεων ΕΠΑΝΕΚ συνολικής δημόσιας δαπάνης 467,05 εκ. €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013182242"/>
              </p:ext>
            </p:extLst>
          </p:nvPr>
        </p:nvGraphicFramePr>
        <p:xfrm>
          <a:off x="899592" y="2708920"/>
          <a:ext cx="6246440" cy="330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956376" y="2914092"/>
            <a:ext cx="914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280 εκ. </a:t>
            </a:r>
            <a:r>
              <a:rPr lang="el-GR" dirty="0"/>
              <a:t>€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7164288" y="306896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7168058" y="363093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164288" y="414908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77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Ενιαία Δράση Κρατικών Ενισχύσεων</a:t>
            </a:r>
            <a:br>
              <a:rPr lang="el-GR" sz="3200" dirty="0" smtClean="0"/>
            </a:br>
            <a:r>
              <a:rPr lang="el-GR" sz="3200" dirty="0" smtClean="0"/>
              <a:t>«Ερευνώ – </a:t>
            </a:r>
            <a:r>
              <a:rPr lang="el-GR" sz="3200" dirty="0" smtClean="0"/>
              <a:t>Δημιουργ</a:t>
            </a:r>
            <a:r>
              <a:rPr lang="el-GR" sz="3200" dirty="0" smtClean="0"/>
              <a:t>ώ </a:t>
            </a:r>
            <a:r>
              <a:rPr lang="el-GR" sz="3200" dirty="0" smtClean="0"/>
              <a:t>– Επιχειρώ»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5685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4 Κατηγορίες Παρεμβάσεων:</a:t>
            </a:r>
          </a:p>
          <a:p>
            <a:r>
              <a:rPr lang="en-US" sz="1600" b="1" i="1" dirty="0"/>
              <a:t>I</a:t>
            </a:r>
            <a:r>
              <a:rPr lang="el-GR" sz="1600" b="1" i="1" dirty="0"/>
              <a:t>.	Πρωτοεμφανιζόμενες στην Έρευνα Επιχειρήσεις </a:t>
            </a:r>
            <a:endParaRPr lang="en-GB" sz="1600" dirty="0"/>
          </a:p>
          <a:p>
            <a:r>
              <a:rPr lang="en-US" sz="1600" b="1" i="1" dirty="0"/>
              <a:t>II</a:t>
            </a:r>
            <a:r>
              <a:rPr lang="el-GR" sz="1600" b="1" i="1" dirty="0"/>
              <a:t>.	Μικρομεσαίες Επιχειρήσεις</a:t>
            </a:r>
            <a:endParaRPr lang="en-GB" sz="1600" dirty="0"/>
          </a:p>
          <a:p>
            <a:r>
              <a:rPr lang="en-US" sz="1600" b="1" i="1" dirty="0"/>
              <a:t>III</a:t>
            </a:r>
            <a:r>
              <a:rPr lang="el-GR" sz="1600" b="1" i="1" dirty="0"/>
              <a:t>.	Συμπράξεις Επιχειρήσεων με Ερευνητικούς Οργανισμούς</a:t>
            </a:r>
            <a:endParaRPr lang="en-GB" sz="1600" dirty="0"/>
          </a:p>
          <a:p>
            <a:r>
              <a:rPr lang="en-US" sz="1600" b="1" i="1" dirty="0"/>
              <a:t>IV</a:t>
            </a:r>
            <a:r>
              <a:rPr lang="el-GR" sz="1600" b="1" i="1" dirty="0"/>
              <a:t>.	Ενσωμάτωση Ερευνητικών Αποτελεσμάτων στην Παραγωγική Διαδικασία</a:t>
            </a:r>
            <a:endParaRPr lang="en-GB" sz="1600" dirty="0"/>
          </a:p>
          <a:p>
            <a:pPr marL="0" indent="0">
              <a:buNone/>
            </a:pPr>
            <a:r>
              <a:rPr lang="el-GR" dirty="0" smtClean="0"/>
              <a:t>Ανοιχτή προκήρυξη: 3 Κύκλοι Αξιολόγησης</a:t>
            </a:r>
          </a:p>
          <a:p>
            <a:pPr marL="0" indent="0">
              <a:buNone/>
            </a:pPr>
            <a:r>
              <a:rPr lang="el-GR" dirty="0" smtClean="0"/>
              <a:t>Ενδεικτική Δημόσια Δαπάνη: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724163"/>
              </p:ext>
            </p:extLst>
          </p:nvPr>
        </p:nvGraphicFramePr>
        <p:xfrm>
          <a:off x="539552" y="4437112"/>
          <a:ext cx="5976664" cy="2213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805"/>
                <a:gridCol w="2501859"/>
              </a:tblGrid>
              <a:tr h="68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Κατηγορία </a:t>
                      </a:r>
                      <a:r>
                        <a:rPr lang="el-GR" sz="2000" dirty="0" smtClean="0">
                          <a:effectLst/>
                        </a:rPr>
                        <a:t>Παρέμβασης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Δημόσια Δαπάνη</a:t>
                      </a:r>
                      <a:r>
                        <a:rPr lang="el-GR" sz="2000" baseline="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€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10.000.000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50.000.000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III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200.000.000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V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20.000.000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Σύνολο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280.000.000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98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sz="3200" dirty="0" smtClean="0"/>
              <a:t>Ενδεικτική Κατανομή προϋπολογισμού στους τομείς της </a:t>
            </a:r>
            <a:r>
              <a:rPr lang="en-US" sz="3200" dirty="0" smtClean="0"/>
              <a:t>RIS3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1113041"/>
              </p:ext>
            </p:extLst>
          </p:nvPr>
        </p:nvGraphicFramePr>
        <p:xfrm>
          <a:off x="395536" y="1484784"/>
          <a:ext cx="822960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/>
          <p:cNvSpPr/>
          <p:nvPr/>
        </p:nvSpPr>
        <p:spPr>
          <a:xfrm>
            <a:off x="1259632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0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Ενιαία Δράση Κρατικών Ενισχύσεων</a:t>
            </a:r>
            <a:br>
              <a:rPr lang="el-GR" sz="3200" dirty="0" smtClean="0"/>
            </a:br>
            <a:r>
              <a:rPr lang="el-GR" sz="3200" dirty="0" smtClean="0"/>
              <a:t>«Ερευνώ – </a:t>
            </a:r>
            <a:r>
              <a:rPr lang="el-GR" sz="3200" dirty="0" smtClean="0"/>
              <a:t>Δημιουργ</a:t>
            </a:r>
            <a:r>
              <a:rPr lang="el-GR" sz="3200" dirty="0" smtClean="0"/>
              <a:t>ώ </a:t>
            </a:r>
            <a:r>
              <a:rPr lang="el-GR" sz="3200" dirty="0" smtClean="0"/>
              <a:t>– Επιχειρώ»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696798"/>
              </p:ext>
            </p:extLst>
          </p:nvPr>
        </p:nvGraphicFramePr>
        <p:xfrm>
          <a:off x="1619672" y="2204864"/>
          <a:ext cx="5688632" cy="319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1512168"/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ΛΙΓΟΤΕΡΟ ΑΝΑΠΤΥΓΜΕΝΕΣ ΠΕΡΙΦΕΡΕΙΕΣ:</a:t>
                      </a:r>
                      <a:endParaRPr lang="en-GB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Ανατολική Μακεδονία &amp; Θράκη, Κεντρική Μακεδονία, Ήπειρος, Θεσσαλία, Δυτική Ελλάδα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177.020.000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ΠΕΡΙΦΕΡΕΙΕΣ ΣΕ ΜΕΤΑΒΑΣΗ:</a:t>
                      </a:r>
                      <a:endParaRPr lang="en-GB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Δυτική Μακεδονία, Ιόνια Νησιά, Πελοπόννησος, Βόρειο Αιγαίο, Κρήτη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34.450.000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ΠΕΡΙΣΣΟΤΕΡΟ ΑΝΑΠΤΥΓΜΕΝΕΣ ΠΕΡΙΦΕΡΕΙΕΣ:</a:t>
                      </a:r>
                      <a:endParaRPr lang="en-GB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Αττική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51.800.000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ΠΕΡΙΦΕΡΕΙΑ ΣΕ ΜΕΤΑΒΑΣΗ:</a:t>
                      </a:r>
                      <a:endParaRPr lang="en-GB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Στερεά Ελλάδα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7.520.000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2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ΠΕΡΙΣΣΟΤΕΡΟ ΑΝΑΠΤΥΓΜΕΝΗ ΠΕΡΙΦΕΡΕΙΑ:</a:t>
                      </a:r>
                      <a:endParaRPr lang="en-GB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Νότιο Αιγαίο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9.210.000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7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ΣΥΝΟΛΟ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280.000.000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556792"/>
            <a:ext cx="461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Περιφερειακή Κατανομή Δημόσιας Δαπάνης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478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Ενιαία Δράση Κρατικών Ενισχύσεων</a:t>
            </a:r>
            <a:br>
              <a:rPr lang="el-GR" sz="3200" dirty="0" smtClean="0"/>
            </a:br>
            <a:r>
              <a:rPr lang="el-GR" sz="3200" dirty="0" smtClean="0"/>
              <a:t>«Ερευνώ – </a:t>
            </a:r>
            <a:r>
              <a:rPr lang="el-GR" sz="3200" dirty="0" smtClean="0"/>
              <a:t>Δημιουργ</a:t>
            </a:r>
            <a:r>
              <a:rPr lang="el-GR" sz="3200" dirty="0" smtClean="0"/>
              <a:t>ώ </a:t>
            </a:r>
            <a:r>
              <a:rPr lang="el-GR" sz="3200" dirty="0" smtClean="0"/>
              <a:t>– Επιχειρώ»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Δείκτες: </a:t>
            </a:r>
          </a:p>
          <a:p>
            <a:pPr marL="0" indent="0">
              <a:buNone/>
            </a:pPr>
            <a:r>
              <a:rPr lang="el-GR" sz="2000" b="1" dirty="0" smtClean="0"/>
              <a:t>Γενικοί Δείκτες ΕΠΑΝΕΚ</a:t>
            </a:r>
          </a:p>
          <a:p>
            <a:pPr marL="0" indent="0">
              <a:buNone/>
            </a:pPr>
            <a:r>
              <a:rPr lang="el-GR" sz="2000" b="1" dirty="0" smtClean="0"/>
              <a:t>Α. Αποτελέσματος</a:t>
            </a:r>
            <a:r>
              <a:rPr lang="el-GR" sz="2000" dirty="0" smtClean="0"/>
              <a:t> </a:t>
            </a:r>
            <a:endParaRPr lang="en-GB" sz="2000" dirty="0"/>
          </a:p>
          <a:p>
            <a:pPr lvl="0"/>
            <a:r>
              <a:rPr lang="el-GR" sz="2000" b="1" i="1" dirty="0"/>
              <a:t>Τ4201</a:t>
            </a:r>
            <a:r>
              <a:rPr lang="el-GR" sz="2000" dirty="0"/>
              <a:t>: Δαπάνη Ε&amp;Α των επιχειρήσεων ως ποσοστό του ΑΕΠ</a:t>
            </a:r>
            <a:endParaRPr lang="en-GB" sz="2000" dirty="0"/>
          </a:p>
          <a:p>
            <a:pPr lvl="0"/>
            <a:r>
              <a:rPr lang="el-GR" sz="2000" b="1" i="1" dirty="0"/>
              <a:t>Τ4223</a:t>
            </a:r>
            <a:r>
              <a:rPr lang="el-GR" sz="2000" dirty="0"/>
              <a:t>: Αιτήσεις πατεντών (PCT)</a:t>
            </a:r>
            <a:endParaRPr lang="en-GB" sz="2000" dirty="0"/>
          </a:p>
          <a:p>
            <a:pPr marL="0" indent="0">
              <a:buNone/>
            </a:pPr>
            <a:r>
              <a:rPr lang="el-GR" sz="2000" b="1" dirty="0" smtClean="0"/>
              <a:t>Β. </a:t>
            </a:r>
            <a:r>
              <a:rPr lang="el-GR" sz="2000" b="1" dirty="0"/>
              <a:t>Εκροών</a:t>
            </a:r>
            <a:endParaRPr lang="en-GB" sz="2000" dirty="0"/>
          </a:p>
          <a:p>
            <a:pPr lvl="0"/>
            <a:r>
              <a:rPr lang="el-GR" sz="2000" b="1" i="1" dirty="0"/>
              <a:t>CO1</a:t>
            </a:r>
            <a:r>
              <a:rPr lang="el-GR" sz="2000" dirty="0"/>
              <a:t>: Αριθμός επιχειρήσεων που ενισχύονται         </a:t>
            </a:r>
            <a:endParaRPr lang="en-GB" sz="2000" dirty="0"/>
          </a:p>
          <a:p>
            <a:pPr lvl="0"/>
            <a:r>
              <a:rPr lang="el-GR" sz="2000" b="1" i="1" dirty="0"/>
              <a:t>CO26</a:t>
            </a:r>
            <a:r>
              <a:rPr lang="el-GR" sz="2000" dirty="0"/>
              <a:t>: Αριθμός επιχειρήσεων που συνεργάζονται με ερευνητικά ινστιτούτα  </a:t>
            </a:r>
            <a:endParaRPr lang="en-GB" sz="2000" dirty="0"/>
          </a:p>
          <a:p>
            <a:pPr marL="0" indent="0">
              <a:buNone/>
            </a:pPr>
            <a:r>
              <a:rPr lang="el-GR" sz="2000" dirty="0" smtClean="0"/>
              <a:t>Στόχοι: CO1          </a:t>
            </a:r>
            <a:r>
              <a:rPr lang="el-GR" sz="2000" b="1" dirty="0" smtClean="0"/>
              <a:t>1250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           CO26           </a:t>
            </a:r>
            <a:r>
              <a:rPr lang="el-GR" sz="2000" b="1" dirty="0" smtClean="0"/>
              <a:t>350</a:t>
            </a:r>
            <a:endParaRPr lang="en-GB" sz="2000" dirty="0" smtClean="0"/>
          </a:p>
          <a:p>
            <a:pPr marL="0" indent="0">
              <a:buNone/>
            </a:pPr>
            <a:r>
              <a:rPr lang="el-GR" sz="2000" b="1" dirty="0" smtClean="0"/>
              <a:t>Ειδικοί δείκτες για τον τομέα των Λειτουργικών/ Προηγμένων Υλικών? </a:t>
            </a:r>
            <a:r>
              <a:rPr lang="el-GR" sz="2000" b="1" dirty="0"/>
              <a:t> </a:t>
            </a:r>
            <a:endParaRPr lang="el-GR" sz="2000" b="1" dirty="0" smtClean="0"/>
          </a:p>
          <a:p>
            <a:endParaRPr lang="el-GR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1720" y="50851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03190" y="5445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18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/>
          <a:lstStyle/>
          <a:p>
            <a:r>
              <a:rPr lang="el-GR" sz="2400" dirty="0" smtClean="0"/>
              <a:t>Τομέας: «Λειτουργικά και Προηγμένα Υλικά»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Δρ  </a:t>
            </a:r>
            <a:r>
              <a:rPr lang="el-GR" sz="2000" dirty="0" smtClean="0"/>
              <a:t>Αγνή </a:t>
            </a:r>
            <a:r>
              <a:rPr lang="el-GR" sz="2000" dirty="0" smtClean="0"/>
              <a:t> </a:t>
            </a:r>
            <a:r>
              <a:rPr lang="el-GR" sz="2000" dirty="0" err="1" smtClean="0"/>
              <a:t>Σπηλιώτη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Ευχαριστώ για την προσοχή σας!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Πληροφορίες: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www.gsrt.gr</a:t>
            </a:r>
            <a:r>
              <a:rPr lang="el-GR" sz="2800" dirty="0" smtClean="0"/>
              <a:t>/Προγραμματική Περίοδος 2104 -20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0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Πόροι ΕΤΑΚ Προγραμματικής Περιόδου 2014-20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Σύνολο: 939.196.332 €</a:t>
            </a:r>
          </a:p>
          <a:p>
            <a:pPr marL="0" indent="0">
              <a:buNone/>
            </a:pPr>
            <a:r>
              <a:rPr lang="el-GR" dirty="0" smtClean="0"/>
              <a:t>Κύριος χρηματοδότης: ΕΠΑΝΕΚ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6255851"/>
              </p:ext>
            </p:extLst>
          </p:nvPr>
        </p:nvGraphicFramePr>
        <p:xfrm>
          <a:off x="971600" y="2708920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4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el-GR" sz="3200" dirty="0" smtClean="0"/>
              <a:t>Εκπλήρωση εκ των προτέρων αιρεσιμοτήτων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8391626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624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6990"/>
          </a:xfrm>
        </p:spPr>
        <p:txBody>
          <a:bodyPr/>
          <a:lstStyle/>
          <a:p>
            <a:r>
              <a:rPr lang="el-GR" sz="3200" dirty="0" smtClean="0"/>
              <a:t>        1</a:t>
            </a:r>
            <a:r>
              <a:rPr lang="el-GR" sz="3200" baseline="30000" dirty="0" smtClean="0"/>
              <a:t>α</a:t>
            </a:r>
            <a:r>
              <a:rPr lang="el-GR" sz="3200" dirty="0" smtClean="0"/>
              <a:t>:  Έγκριση της Εθνικής Στρατηγικής </a:t>
            </a:r>
            <a:br>
              <a:rPr lang="el-GR" sz="3200" dirty="0" smtClean="0"/>
            </a:br>
            <a:r>
              <a:rPr lang="el-GR" sz="3200" dirty="0"/>
              <a:t> </a:t>
            </a:r>
            <a:r>
              <a:rPr lang="el-GR" sz="3200" dirty="0" smtClean="0"/>
              <a:t>              Έξυπνης Εξειδίκευσης </a:t>
            </a:r>
            <a:r>
              <a:rPr lang="en-US" sz="3200" dirty="0" smtClean="0"/>
              <a:t>RIS3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Η Εθνική </a:t>
            </a:r>
            <a:r>
              <a:rPr lang="en-US" sz="2800" dirty="0" smtClean="0"/>
              <a:t>RIS3 </a:t>
            </a:r>
            <a:r>
              <a:rPr lang="el-GR" sz="2800" dirty="0" smtClean="0"/>
              <a:t>εγκρίθηκε με την υπ. αρ. 82193/ΕΥΣΣΑ 1810/4-8-2015 ΚΥΑ του Υπ. Οικονομίας, Υποδομών, Ναυτιλίας &amp; Τουρισμού και του αν. Υπ. Έρευνας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Προηγήθηκε η θετική εισήγηση του Συμβουλίου  </a:t>
            </a:r>
            <a:r>
              <a:rPr lang="en-US" sz="2800" dirty="0" smtClean="0"/>
              <a:t>RIS3 </a:t>
            </a:r>
            <a:r>
              <a:rPr lang="el-GR" sz="2800" dirty="0" smtClean="0"/>
              <a:t>που συνεδρίασε στις 29-7-2015</a:t>
            </a:r>
            <a:r>
              <a:rPr lang="en-US" sz="2800" dirty="0" smtClean="0"/>
              <a:t>.</a:t>
            </a:r>
          </a:p>
          <a:p>
            <a:pPr lvl="0"/>
            <a:r>
              <a:rPr lang="el-GR" sz="2800" dirty="0"/>
              <a:t>Με την από 22-10-2015 επιστολή της Γενικής Δ/</a:t>
            </a:r>
            <a:r>
              <a:rPr lang="el-GR" sz="2800" dirty="0" err="1"/>
              <a:t>νσης</a:t>
            </a:r>
            <a:r>
              <a:rPr lang="el-GR" sz="2800" dirty="0"/>
              <a:t> Περιφερειών αναγνωρίζεται η  εκπλήρωσή </a:t>
            </a:r>
            <a:r>
              <a:rPr lang="el-GR" sz="2800" dirty="0" smtClean="0"/>
              <a:t>της.</a:t>
            </a:r>
            <a:endParaRPr lang="en-GB" sz="2800" dirty="0"/>
          </a:p>
          <a:p>
            <a:endParaRPr lang="el-GR" sz="2800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1β: Εθνικός Οδικός Χάρτης Ερευνητικών Υποδομών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0643358"/>
              </p:ext>
            </p:extLst>
          </p:nvPr>
        </p:nvGraphicFramePr>
        <p:xfrm>
          <a:off x="457200" y="1447800"/>
          <a:ext cx="822960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487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588071" cy="1080120"/>
          </a:xfrm>
        </p:spPr>
        <p:txBody>
          <a:bodyPr/>
          <a:lstStyle/>
          <a:p>
            <a:pPr algn="ctr"/>
            <a:r>
              <a:rPr lang="el-GR" sz="3200" dirty="0" smtClean="0"/>
              <a:t>Θεματικές Προτεραιότητες Έξυπνης Εξειδίκευσης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6" name="2 - Θέση περιεχομένου"/>
          <p:cNvSpPr>
            <a:spLocks noGrp="1"/>
          </p:cNvSpPr>
          <p:nvPr/>
        </p:nvSpPr>
        <p:spPr>
          <a:xfrm>
            <a:off x="98730" y="1331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None/>
            </a:pPr>
            <a:r>
              <a:rPr lang="el-GR" sz="2800" b="1" dirty="0" smtClean="0"/>
              <a:t> </a:t>
            </a:r>
            <a:r>
              <a:rPr lang="el-GR" sz="2800" dirty="0" smtClean="0"/>
              <a:t>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Αγροδιατροφή</a:t>
            </a:r>
            <a:endParaRPr lang="el-GR" sz="2800" dirty="0"/>
          </a:p>
          <a:p>
            <a:pPr lvl="0"/>
            <a:r>
              <a:rPr lang="el-GR" sz="2800" dirty="0" smtClean="0"/>
              <a:t>Βιο-επιστήμες – Υγεία &amp; Φάρμακα</a:t>
            </a:r>
            <a:endParaRPr lang="el-GR" sz="2800" dirty="0"/>
          </a:p>
          <a:p>
            <a:pPr lvl="0"/>
            <a:r>
              <a:rPr lang="el-GR" sz="2800" dirty="0" smtClean="0"/>
              <a:t>Τεχνολογίες Πληροφορικής &amp; Επικοινωνιών</a:t>
            </a:r>
            <a:endParaRPr lang="el-GR" sz="2800" dirty="0"/>
          </a:p>
          <a:p>
            <a:pPr lvl="0"/>
            <a:r>
              <a:rPr lang="el-GR" sz="2800" dirty="0" smtClean="0"/>
              <a:t>Ενέργεια</a:t>
            </a:r>
            <a:endParaRPr lang="el-GR" sz="2800" dirty="0"/>
          </a:p>
          <a:p>
            <a:pPr lvl="0"/>
            <a:r>
              <a:rPr lang="el-GR" sz="2800" dirty="0" smtClean="0"/>
              <a:t>Περιβάλλον &amp; Βιώσιμη Ανάπτυξη</a:t>
            </a:r>
            <a:endParaRPr lang="el-GR" sz="2800" dirty="0"/>
          </a:p>
          <a:p>
            <a:pPr lvl="0"/>
            <a:r>
              <a:rPr lang="el-GR" sz="2800" dirty="0" smtClean="0"/>
              <a:t>Μεταφορές &amp; Εφοδιαστική Αλυσίδα (</a:t>
            </a:r>
            <a:r>
              <a:rPr lang="en-US" sz="2800" dirty="0" smtClean="0"/>
              <a:t>logistics</a:t>
            </a:r>
            <a:r>
              <a:rPr lang="el-GR" sz="2800" dirty="0" smtClean="0"/>
              <a:t>)</a:t>
            </a:r>
            <a:endParaRPr lang="el-GR" sz="2800" dirty="0"/>
          </a:p>
          <a:p>
            <a:pPr lvl="0"/>
            <a:r>
              <a:rPr lang="el-GR" sz="2800" dirty="0" smtClean="0">
                <a:solidFill>
                  <a:srgbClr val="FF0000"/>
                </a:solidFill>
              </a:rPr>
              <a:t>Υλικά - Κατασκευές</a:t>
            </a:r>
            <a:endParaRPr lang="el-GR" sz="2800" dirty="0">
              <a:solidFill>
                <a:srgbClr val="FF0000"/>
              </a:solidFill>
            </a:endParaRPr>
          </a:p>
          <a:p>
            <a:pPr lvl="0"/>
            <a:r>
              <a:rPr lang="el-GR" sz="2800" dirty="0" smtClean="0"/>
              <a:t>Πολιτισμός </a:t>
            </a:r>
            <a:r>
              <a:rPr lang="en-US" sz="2800" dirty="0" smtClean="0"/>
              <a:t>- </a:t>
            </a:r>
            <a:r>
              <a:rPr lang="el-GR" sz="2800" dirty="0" smtClean="0"/>
              <a:t>Τουρισμός</a:t>
            </a:r>
            <a:r>
              <a:rPr lang="en-US" sz="2800" dirty="0" smtClean="0"/>
              <a:t> – </a:t>
            </a:r>
            <a:r>
              <a:rPr lang="el-GR" sz="2800" dirty="0" smtClean="0"/>
              <a:t>Πολιτιστικές &amp; Δημιουργικές Βιομηχανίες</a:t>
            </a:r>
            <a:endParaRPr lang="el-GR" sz="2800" dirty="0"/>
          </a:p>
          <a:p>
            <a:pPr>
              <a:buNone/>
            </a:pPr>
            <a:endParaRPr lang="el-G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Μεθοδολογία Σχεδιασμού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4799309"/>
              </p:ext>
            </p:extLst>
          </p:nvPr>
        </p:nvGraphicFramePr>
        <p:xfrm>
          <a:off x="467544" y="1340768"/>
          <a:ext cx="8229600" cy="51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8760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xmlns="" val="3642477425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Πλατφόρμες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7" cstate="print"/>
          <a:srcRect t="8098"/>
          <a:stretch>
            <a:fillRect/>
          </a:stretch>
        </p:blipFill>
        <p:spPr>
          <a:xfrm>
            <a:off x="6493693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92984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4574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726622" y="4571836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49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Γύρος Επιχειρηματικής Ανακάλυψης 2015 - 2016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829263"/>
              </p:ext>
            </p:extLst>
          </p:nvPr>
        </p:nvGraphicFramePr>
        <p:xfrm>
          <a:off x="457200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935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10089</TotalTime>
  <Words>773</Words>
  <Application>Microsoft Office PowerPoint</Application>
  <PresentationFormat>On-screen Show (4:3)</PresentationFormat>
  <Paragraphs>192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Sample presentation slides</vt:lpstr>
      <vt:lpstr>Υλοποίηση της Στρατηγικής της Έξυπνης Εξειδίκευσης  στην Προγραμματική Περίοδο 2014-2020 Τομέας: «Λειτουργικά και Προηγμένα Υλικά» Δρ. Αγνή Σπηλιώτη                                   </vt:lpstr>
      <vt:lpstr>Πόροι ΕΤΑΚ Προγραμματικής Περιόδου 2014-20</vt:lpstr>
      <vt:lpstr>Εκπλήρωση εκ των προτέρων αιρεσιμοτήτων</vt:lpstr>
      <vt:lpstr>        1α:  Έγκριση της Εθνικής Στρατηγικής                 Έξυπνης Εξειδίκευσης RIS3 </vt:lpstr>
      <vt:lpstr>1β: Εθνικός Οδικός Χάρτης Ερευνητικών Υποδομών</vt:lpstr>
      <vt:lpstr>Θεματικές Προτεραιότητες Έξυπνης Εξειδίκευσης</vt:lpstr>
      <vt:lpstr>Νέα Μεθοδολογία Σχεδιασμού</vt:lpstr>
      <vt:lpstr>   Πλατφόρμες Καινοτομίας 1ος Γύρος Επιχειρηματικής Ανακάλυψης (2013-15)</vt:lpstr>
      <vt:lpstr>2ος Γύρος Επιχειρηματικής Ανακάλυψης 2015 - 2016</vt:lpstr>
      <vt:lpstr>Συμβουλευτική Ομάδα Υλικών</vt:lpstr>
      <vt:lpstr>Βραχυ-/ Μεσο-πρόθεσμοι Στόχοι</vt:lpstr>
      <vt:lpstr>Κριτήρια Επιλογής Προτεραιοτήτων</vt:lpstr>
      <vt:lpstr>Εξειδίκευση Δράσεων</vt:lpstr>
      <vt:lpstr>Ενεργοποίηση Πόρων ΕΠΑΝΕΚ</vt:lpstr>
      <vt:lpstr>Ενιαία Δράση Κρατικών Ενισχύσεων «Ερευνώ – Δημιουργώ – Επιχειρώ»</vt:lpstr>
      <vt:lpstr>Ενδεικτική Κατανομή προϋπολογισμού στους τομείς της RIS3</vt:lpstr>
      <vt:lpstr>Ενιαία Δράση Κρατικών Ενισχύσεων «Ερευνώ – Δημιουργώ – Επιχειρώ»</vt:lpstr>
      <vt:lpstr>Ενιαία Δράση Κρατικών Ενισχύσεων «Ερευνώ – Δημιουργώ – Επιχειρώ»</vt:lpstr>
      <vt:lpstr>Τομέας: «Λειτουργικά και Προηγμένα Υλικά» Δρ  Αγνή  Σπηλιώτη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user</cp:lastModifiedBy>
  <cp:revision>1831</cp:revision>
  <cp:lastPrinted>2016-03-22T14:19:32Z</cp:lastPrinted>
  <dcterms:created xsi:type="dcterms:W3CDTF">2010-03-07T08:14:36Z</dcterms:created>
  <dcterms:modified xsi:type="dcterms:W3CDTF">2016-05-12T06:25:57Z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