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7">
  <p:sldMasterIdLst>
    <p:sldMasterId id="2147483677" r:id="rId1"/>
  </p:sldMasterIdLst>
  <p:notesMasterIdLst>
    <p:notesMasterId r:id="rId15"/>
  </p:notesMasterIdLst>
  <p:sldIdLst>
    <p:sldId id="808" r:id="rId2"/>
    <p:sldId id="796" r:id="rId3"/>
    <p:sldId id="848" r:id="rId4"/>
    <p:sldId id="727" r:id="rId5"/>
    <p:sldId id="809" r:id="rId6"/>
    <p:sldId id="844" r:id="rId7"/>
    <p:sldId id="735" r:id="rId8"/>
    <p:sldId id="775" r:id="rId9"/>
    <p:sldId id="845" r:id="rId10"/>
    <p:sldId id="846" r:id="rId11"/>
    <p:sldId id="847" r:id="rId12"/>
    <p:sldId id="849" r:id="rId13"/>
    <p:sldId id="759" r:id="rId1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gis" initials="apap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3300"/>
    <a:srgbClr val="99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Σκούρο στυλ 2 - Έμφαση 1/Έμφαση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2309" autoAdjust="0"/>
  </p:normalViewPr>
  <p:slideViewPr>
    <p:cSldViewPr>
      <p:cViewPr>
        <p:scale>
          <a:sx n="95" d="100"/>
          <a:sy n="95" d="100"/>
        </p:scale>
        <p:origin x="-4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image" Target="../media/image21.png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BAEE8F-7E15-40F7-9E5D-929218F34055}" type="doc">
      <dgm:prSet loTypeId="urn:microsoft.com/office/officeart/2005/8/layout/radial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C776C57-6E2A-4E65-B33C-CEDE385EE6A5}">
      <dgm:prSet phldrT="[Κείμενο]"/>
      <dgm:spPr>
        <a:solidFill>
          <a:srgbClr val="FFC000"/>
        </a:solidFill>
      </dgm:spPr>
      <dgm:t>
        <a:bodyPr/>
        <a:lstStyle/>
        <a:p>
          <a:r>
            <a:rPr lang="el-GR" dirty="0" smtClean="0">
              <a:solidFill>
                <a:schemeClr val="tx1"/>
              </a:solidFill>
            </a:rPr>
            <a:t>Επιχειρήσεις</a:t>
          </a:r>
        </a:p>
        <a:p>
          <a:r>
            <a:rPr lang="el-GR" dirty="0" smtClean="0">
              <a:solidFill>
                <a:schemeClr val="tx1"/>
              </a:solidFill>
            </a:rPr>
            <a:t>Ερευνητικοί Φορείς</a:t>
          </a:r>
        </a:p>
        <a:p>
          <a:r>
            <a:rPr lang="el-GR" dirty="0" smtClean="0">
              <a:solidFill>
                <a:schemeClr val="tx1"/>
              </a:solidFill>
            </a:rPr>
            <a:t>Υπουργεία</a:t>
          </a:r>
        </a:p>
        <a:p>
          <a:r>
            <a:rPr lang="el-GR" dirty="0" smtClean="0">
              <a:solidFill>
                <a:schemeClr val="tx1"/>
              </a:solidFill>
            </a:rPr>
            <a:t>Περιφέρειες</a:t>
          </a:r>
        </a:p>
        <a:p>
          <a:r>
            <a:rPr lang="el-GR" dirty="0" smtClean="0">
              <a:solidFill>
                <a:schemeClr val="tx1"/>
              </a:solidFill>
            </a:rPr>
            <a:t>Χρηματοπιστωτικοί φορείς</a:t>
          </a:r>
          <a:endParaRPr lang="el-GR" dirty="0">
            <a:solidFill>
              <a:schemeClr val="tx1"/>
            </a:solidFill>
          </a:endParaRPr>
        </a:p>
      </dgm:t>
    </dgm:pt>
    <dgm:pt modelId="{CD794375-B767-40D8-8C84-09C43768C41B}" type="parTrans" cxnId="{51CE7C9B-4676-41C6-8FF8-A63FF50ACD7B}">
      <dgm:prSet/>
      <dgm:spPr/>
      <dgm:t>
        <a:bodyPr/>
        <a:lstStyle/>
        <a:p>
          <a:endParaRPr lang="el-GR"/>
        </a:p>
      </dgm:t>
    </dgm:pt>
    <dgm:pt modelId="{CEE010B2-4A13-4180-8F6B-9B5BE0F79FD6}" type="sibTrans" cxnId="{51CE7C9B-4676-41C6-8FF8-A63FF50ACD7B}">
      <dgm:prSet/>
      <dgm:spPr/>
      <dgm:t>
        <a:bodyPr/>
        <a:lstStyle/>
        <a:p>
          <a:endParaRPr lang="el-GR"/>
        </a:p>
      </dgm:t>
    </dgm:pt>
    <dgm:pt modelId="{F227FF3D-9EEF-458D-9B1D-1F7B5DEED538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l-GR" dirty="0" smtClean="0">
              <a:solidFill>
                <a:schemeClr val="bg1"/>
              </a:solidFill>
            </a:rPr>
            <a:t>Τεχνολογίες Πληροφορικής και Επικοινωνιών</a:t>
          </a:r>
          <a:endParaRPr lang="el-GR" dirty="0">
            <a:solidFill>
              <a:schemeClr val="bg1"/>
            </a:solidFill>
          </a:endParaRPr>
        </a:p>
      </dgm:t>
    </dgm:pt>
    <dgm:pt modelId="{0B0AEAC8-AE43-4E65-B415-C307FFCE3EF3}" type="sibTrans" cxnId="{DEF324B7-B6B0-4BF8-AAEE-8248850B0B5E}">
      <dgm:prSet/>
      <dgm:spPr/>
      <dgm:t>
        <a:bodyPr/>
        <a:lstStyle/>
        <a:p>
          <a:endParaRPr lang="el-GR"/>
        </a:p>
      </dgm:t>
    </dgm:pt>
    <dgm:pt modelId="{A4512A78-8FD1-4310-8FD3-A05E42E31A52}" type="parTrans" cxnId="{DEF324B7-B6B0-4BF8-AAEE-8248850B0B5E}">
      <dgm:prSet/>
      <dgm:spPr/>
      <dgm:t>
        <a:bodyPr/>
        <a:lstStyle/>
        <a:p>
          <a:endParaRPr lang="el-GR"/>
        </a:p>
      </dgm:t>
    </dgm:pt>
    <dgm:pt modelId="{E84D869D-1C12-4D55-8DA6-3DDB7AEBCCE0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l-GR" dirty="0" err="1" smtClean="0">
              <a:solidFill>
                <a:schemeClr val="tx1"/>
              </a:solidFill>
            </a:rPr>
            <a:t>Αγροδιατροφη</a:t>
          </a:r>
          <a:endParaRPr lang="el-GR" dirty="0">
            <a:solidFill>
              <a:schemeClr val="tx1"/>
            </a:solidFill>
          </a:endParaRPr>
        </a:p>
      </dgm:t>
    </dgm:pt>
    <dgm:pt modelId="{A7ECE242-8CAE-495C-9505-AF9DB7060A39}" type="sibTrans" cxnId="{70E0CCAB-094A-4A7D-B802-FACB9CCDA854}">
      <dgm:prSet/>
      <dgm:spPr/>
      <dgm:t>
        <a:bodyPr/>
        <a:lstStyle/>
        <a:p>
          <a:endParaRPr lang="el-GR"/>
        </a:p>
      </dgm:t>
    </dgm:pt>
    <dgm:pt modelId="{8005DCB1-5A99-46D8-A78B-7565D2106131}" type="parTrans" cxnId="{70E0CCAB-094A-4A7D-B802-FACB9CCDA854}">
      <dgm:prSet/>
      <dgm:spPr/>
      <dgm:t>
        <a:bodyPr/>
        <a:lstStyle/>
        <a:p>
          <a:endParaRPr lang="el-GR"/>
        </a:p>
      </dgm:t>
    </dgm:pt>
    <dgm:pt modelId="{3DACC6FA-D735-47BA-A2B7-F7FA0E7198EB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l-GR" b="1" dirty="0" err="1" smtClean="0">
              <a:solidFill>
                <a:schemeClr val="tx1"/>
              </a:solidFill>
            </a:rPr>
            <a:t>Βιοεπιστήμες</a:t>
          </a:r>
          <a:r>
            <a:rPr lang="el-GR" b="1" dirty="0" smtClean="0">
              <a:solidFill>
                <a:schemeClr val="tx1"/>
              </a:solidFill>
            </a:rPr>
            <a:t> </a:t>
          </a:r>
          <a:r>
            <a:rPr lang="el-GR" b="1" dirty="0" err="1" smtClean="0">
              <a:solidFill>
                <a:schemeClr val="tx1"/>
              </a:solidFill>
            </a:rPr>
            <a:t>Υγεια</a:t>
          </a:r>
          <a:r>
            <a:rPr lang="el-GR" b="1" dirty="0" smtClean="0">
              <a:solidFill>
                <a:schemeClr val="tx1"/>
              </a:solidFill>
            </a:rPr>
            <a:t> και </a:t>
          </a:r>
          <a:r>
            <a:rPr lang="el-GR" b="1" dirty="0" err="1" smtClean="0">
              <a:solidFill>
                <a:schemeClr val="tx1"/>
              </a:solidFill>
            </a:rPr>
            <a:t>Φαρμακα</a:t>
          </a:r>
          <a:endParaRPr lang="el-GR" b="1" dirty="0">
            <a:solidFill>
              <a:schemeClr val="tx1"/>
            </a:solidFill>
          </a:endParaRPr>
        </a:p>
      </dgm:t>
    </dgm:pt>
    <dgm:pt modelId="{6610BD08-7F2F-416B-8797-F31767873565}" type="sibTrans" cxnId="{42B5599C-1166-4129-82EC-0D40332B7613}">
      <dgm:prSet/>
      <dgm:spPr/>
      <dgm:t>
        <a:bodyPr/>
        <a:lstStyle/>
        <a:p>
          <a:endParaRPr lang="el-GR"/>
        </a:p>
      </dgm:t>
    </dgm:pt>
    <dgm:pt modelId="{A15BC054-B09C-43E1-B1DF-300991E9C11E}" type="parTrans" cxnId="{42B5599C-1166-4129-82EC-0D40332B7613}">
      <dgm:prSet/>
      <dgm:spPr/>
      <dgm:t>
        <a:bodyPr/>
        <a:lstStyle/>
        <a:p>
          <a:endParaRPr lang="el-GR"/>
        </a:p>
      </dgm:t>
    </dgm:pt>
    <dgm:pt modelId="{183C53B9-6D8B-4058-8AC0-18B166715453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l-GR" b="1" dirty="0" smtClean="0">
              <a:solidFill>
                <a:schemeClr val="tx1"/>
              </a:solidFill>
            </a:rPr>
            <a:t>Υλικά -Κατασκευές</a:t>
          </a:r>
          <a:endParaRPr lang="el-GR" b="1" dirty="0">
            <a:solidFill>
              <a:schemeClr val="tx1"/>
            </a:solidFill>
          </a:endParaRPr>
        </a:p>
      </dgm:t>
    </dgm:pt>
    <dgm:pt modelId="{DB5A2D25-F774-4156-8E05-EF54FA715272}" type="sibTrans" cxnId="{58AE13B7-52B3-4119-9111-980086EBCF12}">
      <dgm:prSet/>
      <dgm:spPr/>
      <dgm:t>
        <a:bodyPr/>
        <a:lstStyle/>
        <a:p>
          <a:endParaRPr lang="el-GR"/>
        </a:p>
      </dgm:t>
    </dgm:pt>
    <dgm:pt modelId="{4D1E445F-B82C-48FF-AE26-EE69B7BE62AA}" type="parTrans" cxnId="{58AE13B7-52B3-4119-9111-980086EBCF12}">
      <dgm:prSet/>
      <dgm:spPr/>
      <dgm:t>
        <a:bodyPr/>
        <a:lstStyle/>
        <a:p>
          <a:endParaRPr lang="el-GR"/>
        </a:p>
      </dgm:t>
    </dgm:pt>
    <dgm:pt modelId="{A882896B-E55C-4626-B725-CA7F3D60E0CE}">
      <dgm:prSet phldrT="[Κείμενο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l-GR" b="1" dirty="0" smtClean="0">
              <a:solidFill>
                <a:schemeClr val="tx1"/>
              </a:solidFill>
            </a:rPr>
            <a:t>Ενέργεια</a:t>
          </a:r>
          <a:endParaRPr lang="el-GR" b="1" dirty="0">
            <a:solidFill>
              <a:schemeClr val="tx1"/>
            </a:solidFill>
          </a:endParaRPr>
        </a:p>
      </dgm:t>
    </dgm:pt>
    <dgm:pt modelId="{A23ECBDA-78CF-48DC-88F6-1A8C224ACCE0}" type="sibTrans" cxnId="{D1597312-DA9A-4BDF-948E-34E7B3AEBDED}">
      <dgm:prSet/>
      <dgm:spPr/>
      <dgm:t>
        <a:bodyPr/>
        <a:lstStyle/>
        <a:p>
          <a:endParaRPr lang="el-GR"/>
        </a:p>
      </dgm:t>
    </dgm:pt>
    <dgm:pt modelId="{41F81EA3-2A6E-4CC8-BAE0-80CBB4D64D5F}" type="parTrans" cxnId="{D1597312-DA9A-4BDF-948E-34E7B3AEBDED}">
      <dgm:prSet/>
      <dgm:spPr/>
      <dgm:t>
        <a:bodyPr/>
        <a:lstStyle/>
        <a:p>
          <a:endParaRPr lang="el-GR"/>
        </a:p>
      </dgm:t>
    </dgm:pt>
    <dgm:pt modelId="{888800AA-EB57-4981-A5E9-39A02C1D2BC0}">
      <dgm:prSet phldrT="[Κείμενο]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el-GR" b="1" dirty="0" smtClean="0">
              <a:solidFill>
                <a:schemeClr val="tx1"/>
              </a:solidFill>
            </a:rPr>
            <a:t>Περιβάλλον</a:t>
          </a:r>
          <a:endParaRPr lang="el-GR" b="1" dirty="0">
            <a:solidFill>
              <a:schemeClr val="tx1"/>
            </a:solidFill>
          </a:endParaRPr>
        </a:p>
      </dgm:t>
    </dgm:pt>
    <dgm:pt modelId="{32B8B9F6-FCE8-4CA3-A4D7-1CE60583E6A6}" type="sibTrans" cxnId="{DE067E47-8BD3-4FCD-A34C-0D33A6645844}">
      <dgm:prSet/>
      <dgm:spPr/>
      <dgm:t>
        <a:bodyPr/>
        <a:lstStyle/>
        <a:p>
          <a:endParaRPr lang="el-GR"/>
        </a:p>
      </dgm:t>
    </dgm:pt>
    <dgm:pt modelId="{1AAC7414-560C-4C65-A999-CEAE6A6ECB55}" type="parTrans" cxnId="{DE067E47-8BD3-4FCD-A34C-0D33A6645844}">
      <dgm:prSet/>
      <dgm:spPr/>
      <dgm:t>
        <a:bodyPr/>
        <a:lstStyle/>
        <a:p>
          <a:endParaRPr lang="el-GR"/>
        </a:p>
      </dgm:t>
    </dgm:pt>
    <dgm:pt modelId="{A12246B2-C39B-47A1-A6A0-3FD99F7E7484}">
      <dgm:prSet phldrT="[Κείμενο]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r>
            <a:rPr lang="el-GR" b="1" dirty="0" err="1" smtClean="0">
              <a:solidFill>
                <a:schemeClr val="tx1"/>
              </a:solidFill>
            </a:rPr>
            <a:t>Μεταφορες</a:t>
          </a:r>
          <a:r>
            <a:rPr lang="el-GR" b="1" dirty="0" smtClean="0">
              <a:solidFill>
                <a:schemeClr val="tx1"/>
              </a:solidFill>
            </a:rPr>
            <a:t> </a:t>
          </a:r>
          <a:r>
            <a:rPr lang="en-US" b="1" dirty="0" smtClean="0">
              <a:solidFill>
                <a:schemeClr val="tx1"/>
              </a:solidFill>
            </a:rPr>
            <a:t>Logistics</a:t>
          </a:r>
          <a:endParaRPr lang="el-GR" b="1" dirty="0">
            <a:solidFill>
              <a:schemeClr val="tx1"/>
            </a:solidFill>
          </a:endParaRPr>
        </a:p>
      </dgm:t>
    </dgm:pt>
    <dgm:pt modelId="{E020C056-B417-4B47-9749-86D573E8DECB}" type="sibTrans" cxnId="{13AA64DA-19C9-4BC8-84F1-97FE34C8AA00}">
      <dgm:prSet/>
      <dgm:spPr/>
      <dgm:t>
        <a:bodyPr/>
        <a:lstStyle/>
        <a:p>
          <a:endParaRPr lang="el-GR"/>
        </a:p>
      </dgm:t>
    </dgm:pt>
    <dgm:pt modelId="{F674B28F-5AF2-496F-A147-0B0DAC967A1C}" type="parTrans" cxnId="{13AA64DA-19C9-4BC8-84F1-97FE34C8AA00}">
      <dgm:prSet/>
      <dgm:spPr/>
      <dgm:t>
        <a:bodyPr/>
        <a:lstStyle/>
        <a:p>
          <a:endParaRPr lang="el-GR"/>
        </a:p>
      </dgm:t>
    </dgm:pt>
    <dgm:pt modelId="{B9A7ABD4-A3A6-419E-B42A-8E4460734CD4}">
      <dgm:prSet phldrT="[Κείμενο]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r>
            <a:rPr lang="el-GR" b="1" dirty="0" smtClean="0"/>
            <a:t>Πολιτισμός-Τουρισμός και Δημιουργική Βιομηχανία</a:t>
          </a:r>
          <a:endParaRPr lang="el-GR" b="1" dirty="0"/>
        </a:p>
      </dgm:t>
    </dgm:pt>
    <dgm:pt modelId="{F06CD475-ABB7-438E-B10B-8E018555E7ED}" type="sibTrans" cxnId="{1B8E9877-9627-43CD-A370-ACE1D5985DCC}">
      <dgm:prSet/>
      <dgm:spPr/>
      <dgm:t>
        <a:bodyPr/>
        <a:lstStyle/>
        <a:p>
          <a:endParaRPr lang="el-GR"/>
        </a:p>
      </dgm:t>
    </dgm:pt>
    <dgm:pt modelId="{0F8B8DC9-504E-4510-88B9-242CBD83B8FB}" type="parTrans" cxnId="{1B8E9877-9627-43CD-A370-ACE1D5985DCC}">
      <dgm:prSet/>
      <dgm:spPr/>
      <dgm:t>
        <a:bodyPr/>
        <a:lstStyle/>
        <a:p>
          <a:endParaRPr lang="el-GR"/>
        </a:p>
      </dgm:t>
    </dgm:pt>
    <dgm:pt modelId="{067ADB37-1426-49EC-B409-7F4C1F78D299}" type="pres">
      <dgm:prSet presAssocID="{16BAEE8F-7E15-40F7-9E5D-929218F3405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86214CE-2424-4701-8411-78BA1E7F1BB9}" type="pres">
      <dgm:prSet presAssocID="{4C776C57-6E2A-4E65-B33C-CEDE385EE6A5}" presName="centerShape" presStyleLbl="node0" presStyleIdx="0" presStyleCnt="1" custScaleX="169486" custScaleY="169486" custLinFactNeighborX="1456" custLinFactNeighborY="-1955"/>
      <dgm:spPr/>
      <dgm:t>
        <a:bodyPr/>
        <a:lstStyle/>
        <a:p>
          <a:endParaRPr lang="el-GR"/>
        </a:p>
      </dgm:t>
    </dgm:pt>
    <dgm:pt modelId="{A39F563D-DB3C-4D00-8CB1-2A17B4B7A5CB}" type="pres">
      <dgm:prSet presAssocID="{0F8B8DC9-504E-4510-88B9-242CBD83B8FB}" presName="Name9" presStyleLbl="parChTrans1D2" presStyleIdx="0" presStyleCnt="8"/>
      <dgm:spPr/>
      <dgm:t>
        <a:bodyPr/>
        <a:lstStyle/>
        <a:p>
          <a:endParaRPr lang="el-GR"/>
        </a:p>
      </dgm:t>
    </dgm:pt>
    <dgm:pt modelId="{08EA0314-6E3A-4FA7-BB6E-D2FBCAAF725D}" type="pres">
      <dgm:prSet presAssocID="{0F8B8DC9-504E-4510-88B9-242CBD83B8FB}" presName="connTx" presStyleLbl="parChTrans1D2" presStyleIdx="0" presStyleCnt="8"/>
      <dgm:spPr/>
      <dgm:t>
        <a:bodyPr/>
        <a:lstStyle/>
        <a:p>
          <a:endParaRPr lang="el-GR"/>
        </a:p>
      </dgm:t>
    </dgm:pt>
    <dgm:pt modelId="{E50F3457-BBE8-4ADC-860D-3E064357E018}" type="pres">
      <dgm:prSet presAssocID="{B9A7ABD4-A3A6-419E-B42A-8E4460734CD4}" presName="node" presStyleLbl="node1" presStyleIdx="0" presStyleCnt="8" custScaleX="126804" custScaleY="126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53BB999-F1CA-4F8F-BB95-1FFDD03C86A6}" type="pres">
      <dgm:prSet presAssocID="{F674B28F-5AF2-496F-A147-0B0DAC967A1C}" presName="Name9" presStyleLbl="parChTrans1D2" presStyleIdx="1" presStyleCnt="8"/>
      <dgm:spPr/>
      <dgm:t>
        <a:bodyPr/>
        <a:lstStyle/>
        <a:p>
          <a:endParaRPr lang="el-GR"/>
        </a:p>
      </dgm:t>
    </dgm:pt>
    <dgm:pt modelId="{B253937C-FA11-4B51-A865-86F56CD93764}" type="pres">
      <dgm:prSet presAssocID="{F674B28F-5AF2-496F-A147-0B0DAC967A1C}" presName="connTx" presStyleLbl="parChTrans1D2" presStyleIdx="1" presStyleCnt="8"/>
      <dgm:spPr/>
      <dgm:t>
        <a:bodyPr/>
        <a:lstStyle/>
        <a:p>
          <a:endParaRPr lang="el-GR"/>
        </a:p>
      </dgm:t>
    </dgm:pt>
    <dgm:pt modelId="{EC285E9C-AE59-467B-A295-9BFA3459F7DB}" type="pres">
      <dgm:prSet presAssocID="{A12246B2-C39B-47A1-A6A0-3FD99F7E7484}" presName="node" presStyleLbl="node1" presStyleIdx="1" presStyleCnt="8" custScaleX="126804" custScaleY="126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76BDC61-FDB1-4BE9-8693-655987912013}" type="pres">
      <dgm:prSet presAssocID="{1AAC7414-560C-4C65-A999-CEAE6A6ECB55}" presName="Name9" presStyleLbl="parChTrans1D2" presStyleIdx="2" presStyleCnt="8"/>
      <dgm:spPr/>
      <dgm:t>
        <a:bodyPr/>
        <a:lstStyle/>
        <a:p>
          <a:endParaRPr lang="el-GR"/>
        </a:p>
      </dgm:t>
    </dgm:pt>
    <dgm:pt modelId="{8866E751-542F-4753-A38B-FA807B6CAB14}" type="pres">
      <dgm:prSet presAssocID="{1AAC7414-560C-4C65-A999-CEAE6A6ECB55}" presName="connTx" presStyleLbl="parChTrans1D2" presStyleIdx="2" presStyleCnt="8"/>
      <dgm:spPr/>
      <dgm:t>
        <a:bodyPr/>
        <a:lstStyle/>
        <a:p>
          <a:endParaRPr lang="el-GR"/>
        </a:p>
      </dgm:t>
    </dgm:pt>
    <dgm:pt modelId="{A04DEB44-C771-409E-991E-5B9DA8D5ECD7}" type="pres">
      <dgm:prSet presAssocID="{888800AA-EB57-4981-A5E9-39A02C1D2BC0}" presName="node" presStyleLbl="node1" presStyleIdx="2" presStyleCnt="8" custScaleX="126804" custScaleY="126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39C7E6D-776E-41E8-829F-5E0871F9EACB}" type="pres">
      <dgm:prSet presAssocID="{41F81EA3-2A6E-4CC8-BAE0-80CBB4D64D5F}" presName="Name9" presStyleLbl="parChTrans1D2" presStyleIdx="3" presStyleCnt="8"/>
      <dgm:spPr/>
      <dgm:t>
        <a:bodyPr/>
        <a:lstStyle/>
        <a:p>
          <a:endParaRPr lang="el-GR"/>
        </a:p>
      </dgm:t>
    </dgm:pt>
    <dgm:pt modelId="{3FF1064C-B20C-4C5B-B14A-005AB3FDF5CD}" type="pres">
      <dgm:prSet presAssocID="{41F81EA3-2A6E-4CC8-BAE0-80CBB4D64D5F}" presName="connTx" presStyleLbl="parChTrans1D2" presStyleIdx="3" presStyleCnt="8"/>
      <dgm:spPr/>
      <dgm:t>
        <a:bodyPr/>
        <a:lstStyle/>
        <a:p>
          <a:endParaRPr lang="el-GR"/>
        </a:p>
      </dgm:t>
    </dgm:pt>
    <dgm:pt modelId="{0B0D67F7-8BCD-4BD3-A724-FCCBE5F21C43}" type="pres">
      <dgm:prSet presAssocID="{A882896B-E55C-4626-B725-CA7F3D60E0CE}" presName="node" presStyleLbl="node1" presStyleIdx="3" presStyleCnt="8" custScaleX="126804" custScaleY="126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A54885B-3EF7-4C98-93D0-94FDE703C99C}" type="pres">
      <dgm:prSet presAssocID="{4D1E445F-B82C-48FF-AE26-EE69B7BE62AA}" presName="Name9" presStyleLbl="parChTrans1D2" presStyleIdx="4" presStyleCnt="8"/>
      <dgm:spPr/>
      <dgm:t>
        <a:bodyPr/>
        <a:lstStyle/>
        <a:p>
          <a:endParaRPr lang="el-GR"/>
        </a:p>
      </dgm:t>
    </dgm:pt>
    <dgm:pt modelId="{2F776B99-5AC3-4C8F-992C-00E9C912750D}" type="pres">
      <dgm:prSet presAssocID="{4D1E445F-B82C-48FF-AE26-EE69B7BE62AA}" presName="connTx" presStyleLbl="parChTrans1D2" presStyleIdx="4" presStyleCnt="8"/>
      <dgm:spPr/>
      <dgm:t>
        <a:bodyPr/>
        <a:lstStyle/>
        <a:p>
          <a:endParaRPr lang="el-GR"/>
        </a:p>
      </dgm:t>
    </dgm:pt>
    <dgm:pt modelId="{ED618D06-F9D9-4A0F-8428-EEB021F55EBD}" type="pres">
      <dgm:prSet presAssocID="{183C53B9-6D8B-4058-8AC0-18B166715453}" presName="node" presStyleLbl="node1" presStyleIdx="4" presStyleCnt="8" custScaleX="126804" custScaleY="126804" custRadScaleRad="98269" custRadScaleInc="626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75333F4-41CC-41A0-BB1D-585A530D979B}" type="pres">
      <dgm:prSet presAssocID="{A15BC054-B09C-43E1-B1DF-300991E9C11E}" presName="Name9" presStyleLbl="parChTrans1D2" presStyleIdx="5" presStyleCnt="8"/>
      <dgm:spPr/>
      <dgm:t>
        <a:bodyPr/>
        <a:lstStyle/>
        <a:p>
          <a:endParaRPr lang="el-GR"/>
        </a:p>
      </dgm:t>
    </dgm:pt>
    <dgm:pt modelId="{29C6D45E-E9CF-4107-A099-3FB4AA760C87}" type="pres">
      <dgm:prSet presAssocID="{A15BC054-B09C-43E1-B1DF-300991E9C11E}" presName="connTx" presStyleLbl="parChTrans1D2" presStyleIdx="5" presStyleCnt="8"/>
      <dgm:spPr/>
      <dgm:t>
        <a:bodyPr/>
        <a:lstStyle/>
        <a:p>
          <a:endParaRPr lang="el-GR"/>
        </a:p>
      </dgm:t>
    </dgm:pt>
    <dgm:pt modelId="{471A3ED6-4579-4BDA-A868-3AABEF9D83BF}" type="pres">
      <dgm:prSet presAssocID="{3DACC6FA-D735-47BA-A2B7-F7FA0E7198EB}" presName="node" presStyleLbl="node1" presStyleIdx="5" presStyleCnt="8" custScaleX="126804" custScaleY="126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7C705B1-C324-4020-81E9-ED8C26CB7908}" type="pres">
      <dgm:prSet presAssocID="{8005DCB1-5A99-46D8-A78B-7565D2106131}" presName="Name9" presStyleLbl="parChTrans1D2" presStyleIdx="6" presStyleCnt="8"/>
      <dgm:spPr/>
      <dgm:t>
        <a:bodyPr/>
        <a:lstStyle/>
        <a:p>
          <a:endParaRPr lang="el-GR"/>
        </a:p>
      </dgm:t>
    </dgm:pt>
    <dgm:pt modelId="{EE4E12AB-F779-45E0-BF3A-97037F13A71A}" type="pres">
      <dgm:prSet presAssocID="{8005DCB1-5A99-46D8-A78B-7565D2106131}" presName="connTx" presStyleLbl="parChTrans1D2" presStyleIdx="6" presStyleCnt="8"/>
      <dgm:spPr/>
      <dgm:t>
        <a:bodyPr/>
        <a:lstStyle/>
        <a:p>
          <a:endParaRPr lang="el-GR"/>
        </a:p>
      </dgm:t>
    </dgm:pt>
    <dgm:pt modelId="{8D3E85E2-4EB4-4E82-9F5E-4918AED6A7FD}" type="pres">
      <dgm:prSet presAssocID="{E84D869D-1C12-4D55-8DA6-3DDB7AEBCCE0}" presName="node" presStyleLbl="node1" presStyleIdx="6" presStyleCnt="8" custScaleX="126804" custScaleY="126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2C7AE0C-074D-4C52-92B9-17836B312375}" type="pres">
      <dgm:prSet presAssocID="{A4512A78-8FD1-4310-8FD3-A05E42E31A52}" presName="Name9" presStyleLbl="parChTrans1D2" presStyleIdx="7" presStyleCnt="8"/>
      <dgm:spPr/>
      <dgm:t>
        <a:bodyPr/>
        <a:lstStyle/>
        <a:p>
          <a:endParaRPr lang="el-GR"/>
        </a:p>
      </dgm:t>
    </dgm:pt>
    <dgm:pt modelId="{ED60EA64-B19D-42D8-B1EB-77327C8868F0}" type="pres">
      <dgm:prSet presAssocID="{A4512A78-8FD1-4310-8FD3-A05E42E31A52}" presName="connTx" presStyleLbl="parChTrans1D2" presStyleIdx="7" presStyleCnt="8"/>
      <dgm:spPr/>
      <dgm:t>
        <a:bodyPr/>
        <a:lstStyle/>
        <a:p>
          <a:endParaRPr lang="el-GR"/>
        </a:p>
      </dgm:t>
    </dgm:pt>
    <dgm:pt modelId="{60CA6C36-448B-4C18-9A80-D292CC787E7A}" type="pres">
      <dgm:prSet presAssocID="{F227FF3D-9EEF-458D-9B1D-1F7B5DEED538}" presName="node" presStyleLbl="node1" presStyleIdx="7" presStyleCnt="8" custScaleX="126804" custScaleY="126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F7A90B9-35A7-4BCA-A9C0-1090EC7B1AF8}" type="presOf" srcId="{4D1E445F-B82C-48FF-AE26-EE69B7BE62AA}" destId="{8A54885B-3EF7-4C98-93D0-94FDE703C99C}" srcOrd="0" destOrd="0" presId="urn:microsoft.com/office/officeart/2005/8/layout/radial1"/>
    <dgm:cxn modelId="{DEF324B7-B6B0-4BF8-AAEE-8248850B0B5E}" srcId="{4C776C57-6E2A-4E65-B33C-CEDE385EE6A5}" destId="{F227FF3D-9EEF-458D-9B1D-1F7B5DEED538}" srcOrd="7" destOrd="0" parTransId="{A4512A78-8FD1-4310-8FD3-A05E42E31A52}" sibTransId="{0B0AEAC8-AE43-4E65-B415-C307FFCE3EF3}"/>
    <dgm:cxn modelId="{B2ECE58B-0A40-416A-B668-25CD308D0AC5}" type="presOf" srcId="{A12246B2-C39B-47A1-A6A0-3FD99F7E7484}" destId="{EC285E9C-AE59-467B-A295-9BFA3459F7DB}" srcOrd="0" destOrd="0" presId="urn:microsoft.com/office/officeart/2005/8/layout/radial1"/>
    <dgm:cxn modelId="{51CE7C9B-4676-41C6-8FF8-A63FF50ACD7B}" srcId="{16BAEE8F-7E15-40F7-9E5D-929218F34055}" destId="{4C776C57-6E2A-4E65-B33C-CEDE385EE6A5}" srcOrd="0" destOrd="0" parTransId="{CD794375-B767-40D8-8C84-09C43768C41B}" sibTransId="{CEE010B2-4A13-4180-8F6B-9B5BE0F79FD6}"/>
    <dgm:cxn modelId="{BD09483D-6A67-4D80-B0FE-76CBF1B205C7}" type="presOf" srcId="{A882896B-E55C-4626-B725-CA7F3D60E0CE}" destId="{0B0D67F7-8BCD-4BD3-A724-FCCBE5F21C43}" srcOrd="0" destOrd="0" presId="urn:microsoft.com/office/officeart/2005/8/layout/radial1"/>
    <dgm:cxn modelId="{EDB72408-BF3B-4AD0-B05C-4B3FEA64FB42}" type="presOf" srcId="{A15BC054-B09C-43E1-B1DF-300991E9C11E}" destId="{29C6D45E-E9CF-4107-A099-3FB4AA760C87}" srcOrd="1" destOrd="0" presId="urn:microsoft.com/office/officeart/2005/8/layout/radial1"/>
    <dgm:cxn modelId="{B32EDA05-69AF-4DE0-AB00-08EB168EEFA6}" type="presOf" srcId="{0F8B8DC9-504E-4510-88B9-242CBD83B8FB}" destId="{A39F563D-DB3C-4D00-8CB1-2A17B4B7A5CB}" srcOrd="0" destOrd="0" presId="urn:microsoft.com/office/officeart/2005/8/layout/radial1"/>
    <dgm:cxn modelId="{892B0219-74FA-4706-8A6D-D3D1D1D0C406}" type="presOf" srcId="{8005DCB1-5A99-46D8-A78B-7565D2106131}" destId="{EE4E12AB-F779-45E0-BF3A-97037F13A71A}" srcOrd="1" destOrd="0" presId="urn:microsoft.com/office/officeart/2005/8/layout/radial1"/>
    <dgm:cxn modelId="{30305380-1916-4CC0-838E-E12DC58F486D}" type="presOf" srcId="{F674B28F-5AF2-496F-A147-0B0DAC967A1C}" destId="{953BB999-F1CA-4F8F-BB95-1FFDD03C86A6}" srcOrd="0" destOrd="0" presId="urn:microsoft.com/office/officeart/2005/8/layout/radial1"/>
    <dgm:cxn modelId="{58AE13B7-52B3-4119-9111-980086EBCF12}" srcId="{4C776C57-6E2A-4E65-B33C-CEDE385EE6A5}" destId="{183C53B9-6D8B-4058-8AC0-18B166715453}" srcOrd="4" destOrd="0" parTransId="{4D1E445F-B82C-48FF-AE26-EE69B7BE62AA}" sibTransId="{DB5A2D25-F774-4156-8E05-EF54FA715272}"/>
    <dgm:cxn modelId="{13AA64DA-19C9-4BC8-84F1-97FE34C8AA00}" srcId="{4C776C57-6E2A-4E65-B33C-CEDE385EE6A5}" destId="{A12246B2-C39B-47A1-A6A0-3FD99F7E7484}" srcOrd="1" destOrd="0" parTransId="{F674B28F-5AF2-496F-A147-0B0DAC967A1C}" sibTransId="{E020C056-B417-4B47-9749-86D573E8DECB}"/>
    <dgm:cxn modelId="{E89AA79B-85D4-49BB-9232-5B849CC55C95}" type="presOf" srcId="{A15BC054-B09C-43E1-B1DF-300991E9C11E}" destId="{675333F4-41CC-41A0-BB1D-585A530D979B}" srcOrd="0" destOrd="0" presId="urn:microsoft.com/office/officeart/2005/8/layout/radial1"/>
    <dgm:cxn modelId="{CB835142-E8AC-426E-9932-1D3CC88B75BB}" type="presOf" srcId="{4D1E445F-B82C-48FF-AE26-EE69B7BE62AA}" destId="{2F776B99-5AC3-4C8F-992C-00E9C912750D}" srcOrd="1" destOrd="0" presId="urn:microsoft.com/office/officeart/2005/8/layout/radial1"/>
    <dgm:cxn modelId="{D1597312-DA9A-4BDF-948E-34E7B3AEBDED}" srcId="{4C776C57-6E2A-4E65-B33C-CEDE385EE6A5}" destId="{A882896B-E55C-4626-B725-CA7F3D60E0CE}" srcOrd="3" destOrd="0" parTransId="{41F81EA3-2A6E-4CC8-BAE0-80CBB4D64D5F}" sibTransId="{A23ECBDA-78CF-48DC-88F6-1A8C224ACCE0}"/>
    <dgm:cxn modelId="{9D67AE64-2502-4A22-AFD0-49F650C3C7CD}" type="presOf" srcId="{A4512A78-8FD1-4310-8FD3-A05E42E31A52}" destId="{92C7AE0C-074D-4C52-92B9-17836B312375}" srcOrd="0" destOrd="0" presId="urn:microsoft.com/office/officeart/2005/8/layout/radial1"/>
    <dgm:cxn modelId="{501BCBD6-F6B8-4C23-BC57-04A9937B1E62}" type="presOf" srcId="{3DACC6FA-D735-47BA-A2B7-F7FA0E7198EB}" destId="{471A3ED6-4579-4BDA-A868-3AABEF9D83BF}" srcOrd="0" destOrd="0" presId="urn:microsoft.com/office/officeart/2005/8/layout/radial1"/>
    <dgm:cxn modelId="{217CD205-CAB0-4710-B751-681ADD92F192}" type="presOf" srcId="{F227FF3D-9EEF-458D-9B1D-1F7B5DEED538}" destId="{60CA6C36-448B-4C18-9A80-D292CC787E7A}" srcOrd="0" destOrd="0" presId="urn:microsoft.com/office/officeart/2005/8/layout/radial1"/>
    <dgm:cxn modelId="{5EAA3C55-F082-4990-87BC-4914FCEC1992}" type="presOf" srcId="{E84D869D-1C12-4D55-8DA6-3DDB7AEBCCE0}" destId="{8D3E85E2-4EB4-4E82-9F5E-4918AED6A7FD}" srcOrd="0" destOrd="0" presId="urn:microsoft.com/office/officeart/2005/8/layout/radial1"/>
    <dgm:cxn modelId="{393C5A41-2583-4CEB-8DB5-676147269FFE}" type="presOf" srcId="{1AAC7414-560C-4C65-A999-CEAE6A6ECB55}" destId="{8866E751-542F-4753-A38B-FA807B6CAB14}" srcOrd="1" destOrd="0" presId="urn:microsoft.com/office/officeart/2005/8/layout/radial1"/>
    <dgm:cxn modelId="{BE13472A-0B71-41F0-92E9-1BAF3BFB295C}" type="presOf" srcId="{183C53B9-6D8B-4058-8AC0-18B166715453}" destId="{ED618D06-F9D9-4A0F-8428-EEB021F55EBD}" srcOrd="0" destOrd="0" presId="urn:microsoft.com/office/officeart/2005/8/layout/radial1"/>
    <dgm:cxn modelId="{42B5599C-1166-4129-82EC-0D40332B7613}" srcId="{4C776C57-6E2A-4E65-B33C-CEDE385EE6A5}" destId="{3DACC6FA-D735-47BA-A2B7-F7FA0E7198EB}" srcOrd="5" destOrd="0" parTransId="{A15BC054-B09C-43E1-B1DF-300991E9C11E}" sibTransId="{6610BD08-7F2F-416B-8797-F31767873565}"/>
    <dgm:cxn modelId="{77E83FFE-883A-40FC-8681-8371F976EE64}" type="presOf" srcId="{B9A7ABD4-A3A6-419E-B42A-8E4460734CD4}" destId="{E50F3457-BBE8-4ADC-860D-3E064357E018}" srcOrd="0" destOrd="0" presId="urn:microsoft.com/office/officeart/2005/8/layout/radial1"/>
    <dgm:cxn modelId="{FD8B7B7A-9C8D-40DF-97F7-15D9C1A7BF1A}" type="presOf" srcId="{16BAEE8F-7E15-40F7-9E5D-929218F34055}" destId="{067ADB37-1426-49EC-B409-7F4C1F78D299}" srcOrd="0" destOrd="0" presId="urn:microsoft.com/office/officeart/2005/8/layout/radial1"/>
    <dgm:cxn modelId="{63E89394-58A0-4526-98BC-6DA81B7BB95F}" type="presOf" srcId="{1AAC7414-560C-4C65-A999-CEAE6A6ECB55}" destId="{C76BDC61-FDB1-4BE9-8693-655987912013}" srcOrd="0" destOrd="0" presId="urn:microsoft.com/office/officeart/2005/8/layout/radial1"/>
    <dgm:cxn modelId="{1B8E9877-9627-43CD-A370-ACE1D5985DCC}" srcId="{4C776C57-6E2A-4E65-B33C-CEDE385EE6A5}" destId="{B9A7ABD4-A3A6-419E-B42A-8E4460734CD4}" srcOrd="0" destOrd="0" parTransId="{0F8B8DC9-504E-4510-88B9-242CBD83B8FB}" sibTransId="{F06CD475-ABB7-438E-B10B-8E018555E7ED}"/>
    <dgm:cxn modelId="{7FEB8F25-19AE-4123-945E-606F5CE31FF2}" type="presOf" srcId="{41F81EA3-2A6E-4CC8-BAE0-80CBB4D64D5F}" destId="{3FF1064C-B20C-4C5B-B14A-005AB3FDF5CD}" srcOrd="1" destOrd="0" presId="urn:microsoft.com/office/officeart/2005/8/layout/radial1"/>
    <dgm:cxn modelId="{6FBE5D39-96A3-42B5-BBB2-7DEC1701EC40}" type="presOf" srcId="{41F81EA3-2A6E-4CC8-BAE0-80CBB4D64D5F}" destId="{839C7E6D-776E-41E8-829F-5E0871F9EACB}" srcOrd="0" destOrd="0" presId="urn:microsoft.com/office/officeart/2005/8/layout/radial1"/>
    <dgm:cxn modelId="{DF25B1CE-2707-4C61-A8ED-7D1AF9FE93C0}" type="presOf" srcId="{888800AA-EB57-4981-A5E9-39A02C1D2BC0}" destId="{A04DEB44-C771-409E-991E-5B9DA8D5ECD7}" srcOrd="0" destOrd="0" presId="urn:microsoft.com/office/officeart/2005/8/layout/radial1"/>
    <dgm:cxn modelId="{F74EDAC3-E457-4F44-8397-A44668A3951E}" type="presOf" srcId="{4C776C57-6E2A-4E65-B33C-CEDE385EE6A5}" destId="{686214CE-2424-4701-8411-78BA1E7F1BB9}" srcOrd="0" destOrd="0" presId="urn:microsoft.com/office/officeart/2005/8/layout/radial1"/>
    <dgm:cxn modelId="{618B0BDB-2214-4153-9FF6-EB4CA92232BE}" type="presOf" srcId="{0F8B8DC9-504E-4510-88B9-242CBD83B8FB}" destId="{08EA0314-6E3A-4FA7-BB6E-D2FBCAAF725D}" srcOrd="1" destOrd="0" presId="urn:microsoft.com/office/officeart/2005/8/layout/radial1"/>
    <dgm:cxn modelId="{EDC8E743-1F89-4F66-98B6-A2CB3CFBA394}" type="presOf" srcId="{8005DCB1-5A99-46D8-A78B-7565D2106131}" destId="{D7C705B1-C324-4020-81E9-ED8C26CB7908}" srcOrd="0" destOrd="0" presId="urn:microsoft.com/office/officeart/2005/8/layout/radial1"/>
    <dgm:cxn modelId="{DE067E47-8BD3-4FCD-A34C-0D33A6645844}" srcId="{4C776C57-6E2A-4E65-B33C-CEDE385EE6A5}" destId="{888800AA-EB57-4981-A5E9-39A02C1D2BC0}" srcOrd="2" destOrd="0" parTransId="{1AAC7414-560C-4C65-A999-CEAE6A6ECB55}" sibTransId="{32B8B9F6-FCE8-4CA3-A4D7-1CE60583E6A6}"/>
    <dgm:cxn modelId="{CD673EB5-970D-4CC5-B43D-78BCFFDDD1AA}" type="presOf" srcId="{F674B28F-5AF2-496F-A147-0B0DAC967A1C}" destId="{B253937C-FA11-4B51-A865-86F56CD93764}" srcOrd="1" destOrd="0" presId="urn:microsoft.com/office/officeart/2005/8/layout/radial1"/>
    <dgm:cxn modelId="{70E0CCAB-094A-4A7D-B802-FACB9CCDA854}" srcId="{4C776C57-6E2A-4E65-B33C-CEDE385EE6A5}" destId="{E84D869D-1C12-4D55-8DA6-3DDB7AEBCCE0}" srcOrd="6" destOrd="0" parTransId="{8005DCB1-5A99-46D8-A78B-7565D2106131}" sibTransId="{A7ECE242-8CAE-495C-9505-AF9DB7060A39}"/>
    <dgm:cxn modelId="{26E10ECF-17F5-4C61-9572-3702E0BFFD92}" type="presOf" srcId="{A4512A78-8FD1-4310-8FD3-A05E42E31A52}" destId="{ED60EA64-B19D-42D8-B1EB-77327C8868F0}" srcOrd="1" destOrd="0" presId="urn:microsoft.com/office/officeart/2005/8/layout/radial1"/>
    <dgm:cxn modelId="{2F8A0BB6-1A64-43D9-B7FF-6862454508BF}" type="presParOf" srcId="{067ADB37-1426-49EC-B409-7F4C1F78D299}" destId="{686214CE-2424-4701-8411-78BA1E7F1BB9}" srcOrd="0" destOrd="0" presId="urn:microsoft.com/office/officeart/2005/8/layout/radial1"/>
    <dgm:cxn modelId="{A58FBA82-CE42-4538-B6F2-B52B8A22FF84}" type="presParOf" srcId="{067ADB37-1426-49EC-B409-7F4C1F78D299}" destId="{A39F563D-DB3C-4D00-8CB1-2A17B4B7A5CB}" srcOrd="1" destOrd="0" presId="urn:microsoft.com/office/officeart/2005/8/layout/radial1"/>
    <dgm:cxn modelId="{12874C67-5FF3-438F-818E-F6934822C833}" type="presParOf" srcId="{A39F563D-DB3C-4D00-8CB1-2A17B4B7A5CB}" destId="{08EA0314-6E3A-4FA7-BB6E-D2FBCAAF725D}" srcOrd="0" destOrd="0" presId="urn:microsoft.com/office/officeart/2005/8/layout/radial1"/>
    <dgm:cxn modelId="{980A4273-D0A6-4B0E-A094-D6F5D2E01E78}" type="presParOf" srcId="{067ADB37-1426-49EC-B409-7F4C1F78D299}" destId="{E50F3457-BBE8-4ADC-860D-3E064357E018}" srcOrd="2" destOrd="0" presId="urn:microsoft.com/office/officeart/2005/8/layout/radial1"/>
    <dgm:cxn modelId="{BF740801-C0C5-4DC0-8B30-17526D651FA1}" type="presParOf" srcId="{067ADB37-1426-49EC-B409-7F4C1F78D299}" destId="{953BB999-F1CA-4F8F-BB95-1FFDD03C86A6}" srcOrd="3" destOrd="0" presId="urn:microsoft.com/office/officeart/2005/8/layout/radial1"/>
    <dgm:cxn modelId="{A07E6F70-7F24-4E1A-80BB-056DEA46D7CE}" type="presParOf" srcId="{953BB999-F1CA-4F8F-BB95-1FFDD03C86A6}" destId="{B253937C-FA11-4B51-A865-86F56CD93764}" srcOrd="0" destOrd="0" presId="urn:microsoft.com/office/officeart/2005/8/layout/radial1"/>
    <dgm:cxn modelId="{61A1894B-DD79-421F-A3E2-26E7601DE839}" type="presParOf" srcId="{067ADB37-1426-49EC-B409-7F4C1F78D299}" destId="{EC285E9C-AE59-467B-A295-9BFA3459F7DB}" srcOrd="4" destOrd="0" presId="urn:microsoft.com/office/officeart/2005/8/layout/radial1"/>
    <dgm:cxn modelId="{88BD1C97-1A6B-4E0F-80B0-42DB53D068FD}" type="presParOf" srcId="{067ADB37-1426-49EC-B409-7F4C1F78D299}" destId="{C76BDC61-FDB1-4BE9-8693-655987912013}" srcOrd="5" destOrd="0" presId="urn:microsoft.com/office/officeart/2005/8/layout/radial1"/>
    <dgm:cxn modelId="{69F9A807-9716-4F7B-BC9F-D1F30E9D1F79}" type="presParOf" srcId="{C76BDC61-FDB1-4BE9-8693-655987912013}" destId="{8866E751-542F-4753-A38B-FA807B6CAB14}" srcOrd="0" destOrd="0" presId="urn:microsoft.com/office/officeart/2005/8/layout/radial1"/>
    <dgm:cxn modelId="{E9BF1966-D726-4292-B7D0-E4D1BC175FC5}" type="presParOf" srcId="{067ADB37-1426-49EC-B409-7F4C1F78D299}" destId="{A04DEB44-C771-409E-991E-5B9DA8D5ECD7}" srcOrd="6" destOrd="0" presId="urn:microsoft.com/office/officeart/2005/8/layout/radial1"/>
    <dgm:cxn modelId="{D2FCE83A-AD99-419C-BCEE-9C4D61DB9D9A}" type="presParOf" srcId="{067ADB37-1426-49EC-B409-7F4C1F78D299}" destId="{839C7E6D-776E-41E8-829F-5E0871F9EACB}" srcOrd="7" destOrd="0" presId="urn:microsoft.com/office/officeart/2005/8/layout/radial1"/>
    <dgm:cxn modelId="{304AECAE-D839-408B-9642-869735A4BB18}" type="presParOf" srcId="{839C7E6D-776E-41E8-829F-5E0871F9EACB}" destId="{3FF1064C-B20C-4C5B-B14A-005AB3FDF5CD}" srcOrd="0" destOrd="0" presId="urn:microsoft.com/office/officeart/2005/8/layout/radial1"/>
    <dgm:cxn modelId="{4DC77DAD-733A-4EBF-AE1F-E237A0BB89C6}" type="presParOf" srcId="{067ADB37-1426-49EC-B409-7F4C1F78D299}" destId="{0B0D67F7-8BCD-4BD3-A724-FCCBE5F21C43}" srcOrd="8" destOrd="0" presId="urn:microsoft.com/office/officeart/2005/8/layout/radial1"/>
    <dgm:cxn modelId="{5727DB12-9D55-46FA-8A0E-941427C6868D}" type="presParOf" srcId="{067ADB37-1426-49EC-B409-7F4C1F78D299}" destId="{8A54885B-3EF7-4C98-93D0-94FDE703C99C}" srcOrd="9" destOrd="0" presId="urn:microsoft.com/office/officeart/2005/8/layout/radial1"/>
    <dgm:cxn modelId="{22D447DC-C878-4AA1-921E-EF79109C9D16}" type="presParOf" srcId="{8A54885B-3EF7-4C98-93D0-94FDE703C99C}" destId="{2F776B99-5AC3-4C8F-992C-00E9C912750D}" srcOrd="0" destOrd="0" presId="urn:microsoft.com/office/officeart/2005/8/layout/radial1"/>
    <dgm:cxn modelId="{59C97D7B-FA9D-4097-8285-A2F0F4364596}" type="presParOf" srcId="{067ADB37-1426-49EC-B409-7F4C1F78D299}" destId="{ED618D06-F9D9-4A0F-8428-EEB021F55EBD}" srcOrd="10" destOrd="0" presId="urn:microsoft.com/office/officeart/2005/8/layout/radial1"/>
    <dgm:cxn modelId="{34B66AA0-E330-4655-8AD0-EEB4C4B81CE5}" type="presParOf" srcId="{067ADB37-1426-49EC-B409-7F4C1F78D299}" destId="{675333F4-41CC-41A0-BB1D-585A530D979B}" srcOrd="11" destOrd="0" presId="urn:microsoft.com/office/officeart/2005/8/layout/radial1"/>
    <dgm:cxn modelId="{E793A68F-9CC8-4458-9AD7-BDD471AE40D4}" type="presParOf" srcId="{675333F4-41CC-41A0-BB1D-585A530D979B}" destId="{29C6D45E-E9CF-4107-A099-3FB4AA760C87}" srcOrd="0" destOrd="0" presId="urn:microsoft.com/office/officeart/2005/8/layout/radial1"/>
    <dgm:cxn modelId="{0568EE7E-82C3-4D1A-9C32-FF227020A8F0}" type="presParOf" srcId="{067ADB37-1426-49EC-B409-7F4C1F78D299}" destId="{471A3ED6-4579-4BDA-A868-3AABEF9D83BF}" srcOrd="12" destOrd="0" presId="urn:microsoft.com/office/officeart/2005/8/layout/radial1"/>
    <dgm:cxn modelId="{8CD9257F-23D0-4200-A068-FB86648E42ED}" type="presParOf" srcId="{067ADB37-1426-49EC-B409-7F4C1F78D299}" destId="{D7C705B1-C324-4020-81E9-ED8C26CB7908}" srcOrd="13" destOrd="0" presId="urn:microsoft.com/office/officeart/2005/8/layout/radial1"/>
    <dgm:cxn modelId="{D6372928-3710-4463-9C28-547BA08AC35F}" type="presParOf" srcId="{D7C705B1-C324-4020-81E9-ED8C26CB7908}" destId="{EE4E12AB-F779-45E0-BF3A-97037F13A71A}" srcOrd="0" destOrd="0" presId="urn:microsoft.com/office/officeart/2005/8/layout/radial1"/>
    <dgm:cxn modelId="{38C3F1F8-0CCB-4D5A-86AC-362198815B38}" type="presParOf" srcId="{067ADB37-1426-49EC-B409-7F4C1F78D299}" destId="{8D3E85E2-4EB4-4E82-9F5E-4918AED6A7FD}" srcOrd="14" destOrd="0" presId="urn:microsoft.com/office/officeart/2005/8/layout/radial1"/>
    <dgm:cxn modelId="{6864A97D-69E8-44F2-BAC8-6DBBBCB3230D}" type="presParOf" srcId="{067ADB37-1426-49EC-B409-7F4C1F78D299}" destId="{92C7AE0C-074D-4C52-92B9-17836B312375}" srcOrd="15" destOrd="0" presId="urn:microsoft.com/office/officeart/2005/8/layout/radial1"/>
    <dgm:cxn modelId="{C41478DE-40D1-4B84-BCB2-7E1824025231}" type="presParOf" srcId="{92C7AE0C-074D-4C52-92B9-17836B312375}" destId="{ED60EA64-B19D-42D8-B1EB-77327C8868F0}" srcOrd="0" destOrd="0" presId="urn:microsoft.com/office/officeart/2005/8/layout/radial1"/>
    <dgm:cxn modelId="{4AA0872E-F764-4FB6-9D9E-128EC2C1209E}" type="presParOf" srcId="{067ADB37-1426-49EC-B409-7F4C1F78D299}" destId="{60CA6C36-448B-4C18-9A80-D292CC787E7A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214CE-2424-4701-8411-78BA1E7F1BB9}">
      <dsp:nvSpPr>
        <dsp:cNvPr id="0" name=""/>
        <dsp:cNvSpPr/>
      </dsp:nvSpPr>
      <dsp:spPr>
        <a:xfrm>
          <a:off x="3312368" y="1527960"/>
          <a:ext cx="1988406" cy="1988406"/>
        </a:xfrm>
        <a:prstGeom prst="ellipse">
          <a:avLst/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1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tx1"/>
              </a:solidFill>
            </a:rPr>
            <a:t>Επιχειρήσεις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tx1"/>
              </a:solidFill>
            </a:rPr>
            <a:t>Ερευνητικοί Φορείς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tx1"/>
              </a:solidFill>
            </a:rPr>
            <a:t>Υπουργεία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tx1"/>
              </a:solidFill>
            </a:rPr>
            <a:t>Περιφέρειες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tx1"/>
              </a:solidFill>
            </a:rPr>
            <a:t>Χρηματοπιστωτικοί φορείς</a:t>
          </a:r>
          <a:endParaRPr lang="el-GR" sz="1200" kern="1200" dirty="0">
            <a:solidFill>
              <a:schemeClr val="tx1"/>
            </a:solidFill>
          </a:endParaRPr>
        </a:p>
      </dsp:txBody>
      <dsp:txXfrm>
        <a:off x="3603563" y="1819155"/>
        <a:ext cx="1406016" cy="1406016"/>
      </dsp:txXfrm>
    </dsp:sp>
    <dsp:sp modelId="{A39F563D-DB3C-4D00-8CB1-2A17B4B7A5CB}">
      <dsp:nvSpPr>
        <dsp:cNvPr id="0" name=""/>
        <dsp:cNvSpPr/>
      </dsp:nvSpPr>
      <dsp:spPr>
        <a:xfrm rot="16095851">
          <a:off x="4183711" y="1426012"/>
          <a:ext cx="180036" cy="24853"/>
        </a:xfrm>
        <a:custGeom>
          <a:avLst/>
          <a:gdLst/>
          <a:ahLst/>
          <a:cxnLst/>
          <a:rect l="0" t="0" r="0" b="0"/>
          <a:pathLst>
            <a:path>
              <a:moveTo>
                <a:pt x="0" y="12426"/>
              </a:moveTo>
              <a:lnTo>
                <a:pt x="180036" y="124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 rot="10800000">
        <a:off x="4269229" y="1433938"/>
        <a:ext cx="9001" cy="9001"/>
      </dsp:txXfrm>
    </dsp:sp>
    <dsp:sp modelId="{E50F3457-BBE8-4ADC-860D-3E064357E018}">
      <dsp:nvSpPr>
        <dsp:cNvPr id="0" name=""/>
        <dsp:cNvSpPr/>
      </dsp:nvSpPr>
      <dsp:spPr>
        <a:xfrm>
          <a:off x="3504640" y="-138858"/>
          <a:ext cx="1487662" cy="14876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1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b="1" kern="1200" dirty="0" smtClean="0"/>
            <a:t>Πολιτισμός-Τουρισμός και Δημιουργική Βιομηχανία</a:t>
          </a:r>
          <a:endParaRPr lang="el-GR" sz="1000" b="1" kern="1200" dirty="0"/>
        </a:p>
      </dsp:txBody>
      <dsp:txXfrm>
        <a:off x="3722503" y="79005"/>
        <a:ext cx="1051936" cy="1051936"/>
      </dsp:txXfrm>
    </dsp:sp>
    <dsp:sp modelId="{953BB999-F1CA-4F8F-BB95-1FFDD03C86A6}">
      <dsp:nvSpPr>
        <dsp:cNvPr id="0" name=""/>
        <dsp:cNvSpPr/>
      </dsp:nvSpPr>
      <dsp:spPr>
        <a:xfrm rot="18925489">
          <a:off x="4991619" y="1755471"/>
          <a:ext cx="160974" cy="24853"/>
        </a:xfrm>
        <a:custGeom>
          <a:avLst/>
          <a:gdLst/>
          <a:ahLst/>
          <a:cxnLst/>
          <a:rect l="0" t="0" r="0" b="0"/>
          <a:pathLst>
            <a:path>
              <a:moveTo>
                <a:pt x="0" y="12426"/>
              </a:moveTo>
              <a:lnTo>
                <a:pt x="160974" y="124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5068082" y="1763873"/>
        <a:ext cx="8048" cy="8048"/>
      </dsp:txXfrm>
    </dsp:sp>
    <dsp:sp modelId="{EC285E9C-AE59-467B-A295-9BFA3459F7DB}">
      <dsp:nvSpPr>
        <dsp:cNvPr id="0" name=""/>
        <dsp:cNvSpPr/>
      </dsp:nvSpPr>
      <dsp:spPr>
        <a:xfrm>
          <a:off x="4915462" y="445523"/>
          <a:ext cx="1487662" cy="148766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1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b="1" kern="1200" dirty="0" err="1" smtClean="0">
              <a:solidFill>
                <a:schemeClr val="tx1"/>
              </a:solidFill>
            </a:rPr>
            <a:t>Μεταφορες</a:t>
          </a:r>
          <a:r>
            <a:rPr lang="el-GR" sz="1000" b="1" kern="1200" dirty="0" smtClean="0">
              <a:solidFill>
                <a:schemeClr val="tx1"/>
              </a:solidFill>
            </a:rPr>
            <a:t> </a:t>
          </a:r>
          <a:r>
            <a:rPr lang="en-US" sz="1000" b="1" kern="1200" dirty="0" smtClean="0">
              <a:solidFill>
                <a:schemeClr val="tx1"/>
              </a:solidFill>
            </a:rPr>
            <a:t>Logistics</a:t>
          </a:r>
          <a:endParaRPr lang="el-GR" sz="1000" b="1" kern="1200" dirty="0">
            <a:solidFill>
              <a:schemeClr val="tx1"/>
            </a:solidFill>
          </a:endParaRPr>
        </a:p>
      </dsp:txBody>
      <dsp:txXfrm>
        <a:off x="5133325" y="663386"/>
        <a:ext cx="1051936" cy="1051936"/>
      </dsp:txXfrm>
    </dsp:sp>
    <dsp:sp modelId="{C76BDC61-FDB1-4BE9-8693-655987912013}">
      <dsp:nvSpPr>
        <dsp:cNvPr id="0" name=""/>
        <dsp:cNvSpPr/>
      </dsp:nvSpPr>
      <dsp:spPr>
        <a:xfrm rot="138373">
          <a:off x="5299889" y="2553780"/>
          <a:ext cx="200638" cy="24853"/>
        </a:xfrm>
        <a:custGeom>
          <a:avLst/>
          <a:gdLst/>
          <a:ahLst/>
          <a:cxnLst/>
          <a:rect l="0" t="0" r="0" b="0"/>
          <a:pathLst>
            <a:path>
              <a:moveTo>
                <a:pt x="0" y="12426"/>
              </a:moveTo>
              <a:lnTo>
                <a:pt x="200638" y="124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5395192" y="2561191"/>
        <a:ext cx="10031" cy="10031"/>
      </dsp:txXfrm>
    </dsp:sp>
    <dsp:sp modelId="{A04DEB44-C771-409E-991E-5B9DA8D5ECD7}">
      <dsp:nvSpPr>
        <dsp:cNvPr id="0" name=""/>
        <dsp:cNvSpPr/>
      </dsp:nvSpPr>
      <dsp:spPr>
        <a:xfrm>
          <a:off x="5499844" y="1856344"/>
          <a:ext cx="1487662" cy="148766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1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b="1" kern="1200" dirty="0" smtClean="0">
              <a:solidFill>
                <a:schemeClr val="tx1"/>
              </a:solidFill>
            </a:rPr>
            <a:t>Περιβάλλον</a:t>
          </a:r>
          <a:endParaRPr lang="el-GR" sz="1000" b="1" kern="1200" dirty="0">
            <a:solidFill>
              <a:schemeClr val="tx1"/>
            </a:solidFill>
          </a:endParaRPr>
        </a:p>
      </dsp:txBody>
      <dsp:txXfrm>
        <a:off x="5717707" y="2074207"/>
        <a:ext cx="1051936" cy="1051936"/>
      </dsp:txXfrm>
    </dsp:sp>
    <dsp:sp modelId="{839C7E6D-776E-41E8-829F-5E0871F9EACB}">
      <dsp:nvSpPr>
        <dsp:cNvPr id="0" name=""/>
        <dsp:cNvSpPr/>
      </dsp:nvSpPr>
      <dsp:spPr>
        <a:xfrm rot="2864545">
          <a:off x="4930340" y="3346807"/>
          <a:ext cx="273552" cy="24853"/>
        </a:xfrm>
        <a:custGeom>
          <a:avLst/>
          <a:gdLst/>
          <a:ahLst/>
          <a:cxnLst/>
          <a:rect l="0" t="0" r="0" b="0"/>
          <a:pathLst>
            <a:path>
              <a:moveTo>
                <a:pt x="0" y="12426"/>
              </a:moveTo>
              <a:lnTo>
                <a:pt x="273552" y="124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5060277" y="3352395"/>
        <a:ext cx="13677" cy="13677"/>
      </dsp:txXfrm>
    </dsp:sp>
    <dsp:sp modelId="{0B0D67F7-8BCD-4BD3-A724-FCCBE5F21C43}">
      <dsp:nvSpPr>
        <dsp:cNvPr id="0" name=""/>
        <dsp:cNvSpPr/>
      </dsp:nvSpPr>
      <dsp:spPr>
        <a:xfrm>
          <a:off x="4915462" y="3267166"/>
          <a:ext cx="1487662" cy="148766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1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b="1" kern="1200" dirty="0" smtClean="0">
              <a:solidFill>
                <a:schemeClr val="tx1"/>
              </a:solidFill>
            </a:rPr>
            <a:t>Ενέργεια</a:t>
          </a:r>
          <a:endParaRPr lang="el-GR" sz="1000" b="1" kern="1200" dirty="0">
            <a:solidFill>
              <a:schemeClr val="tx1"/>
            </a:solidFill>
          </a:endParaRPr>
        </a:p>
      </dsp:txBody>
      <dsp:txXfrm>
        <a:off x="5133325" y="3485029"/>
        <a:ext cx="1051936" cy="1051936"/>
      </dsp:txXfrm>
    </dsp:sp>
    <dsp:sp modelId="{8A54885B-3EF7-4C98-93D0-94FDE703C99C}">
      <dsp:nvSpPr>
        <dsp:cNvPr id="0" name=""/>
        <dsp:cNvSpPr/>
      </dsp:nvSpPr>
      <dsp:spPr>
        <a:xfrm rot="5579234">
          <a:off x="4095458" y="3653795"/>
          <a:ext cx="302823" cy="24853"/>
        </a:xfrm>
        <a:custGeom>
          <a:avLst/>
          <a:gdLst/>
          <a:ahLst/>
          <a:cxnLst/>
          <a:rect l="0" t="0" r="0" b="0"/>
          <a:pathLst>
            <a:path>
              <a:moveTo>
                <a:pt x="0" y="12426"/>
              </a:moveTo>
              <a:lnTo>
                <a:pt x="302823" y="124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 rot="10800000">
        <a:off x="4239299" y="3658651"/>
        <a:ext cx="15141" cy="15141"/>
      </dsp:txXfrm>
    </dsp:sp>
    <dsp:sp modelId="{ED618D06-F9D9-4A0F-8428-EEB021F55EBD}">
      <dsp:nvSpPr>
        <dsp:cNvPr id="0" name=""/>
        <dsp:cNvSpPr/>
      </dsp:nvSpPr>
      <dsp:spPr>
        <a:xfrm>
          <a:off x="3456385" y="3816417"/>
          <a:ext cx="1487662" cy="1487662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1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b="1" kern="1200" dirty="0" smtClean="0">
              <a:solidFill>
                <a:schemeClr val="tx1"/>
              </a:solidFill>
            </a:rPr>
            <a:t>Υλικά -Κατασκευές</a:t>
          </a:r>
          <a:endParaRPr lang="el-GR" sz="1000" b="1" kern="1200" dirty="0">
            <a:solidFill>
              <a:schemeClr val="tx1"/>
            </a:solidFill>
          </a:endParaRPr>
        </a:p>
      </dsp:txBody>
      <dsp:txXfrm>
        <a:off x="3674248" y="4034280"/>
        <a:ext cx="1051936" cy="1051936"/>
      </dsp:txXfrm>
    </dsp:sp>
    <dsp:sp modelId="{675333F4-41CC-41A0-BB1D-585A530D979B}">
      <dsp:nvSpPr>
        <dsp:cNvPr id="0" name=""/>
        <dsp:cNvSpPr/>
      </dsp:nvSpPr>
      <dsp:spPr>
        <a:xfrm rot="8076857">
          <a:off x="3307458" y="3343267"/>
          <a:ext cx="353462" cy="24853"/>
        </a:xfrm>
        <a:custGeom>
          <a:avLst/>
          <a:gdLst/>
          <a:ahLst/>
          <a:cxnLst/>
          <a:rect l="0" t="0" r="0" b="0"/>
          <a:pathLst>
            <a:path>
              <a:moveTo>
                <a:pt x="0" y="12426"/>
              </a:moveTo>
              <a:lnTo>
                <a:pt x="353462" y="124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 rot="10800000">
        <a:off x="3475352" y="3346857"/>
        <a:ext cx="17673" cy="17673"/>
      </dsp:txXfrm>
    </dsp:sp>
    <dsp:sp modelId="{471A3ED6-4579-4BDA-A868-3AABEF9D83BF}">
      <dsp:nvSpPr>
        <dsp:cNvPr id="0" name=""/>
        <dsp:cNvSpPr/>
      </dsp:nvSpPr>
      <dsp:spPr>
        <a:xfrm>
          <a:off x="2093819" y="3267166"/>
          <a:ext cx="1487662" cy="1487662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1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b="1" kern="1200" dirty="0" err="1" smtClean="0">
              <a:solidFill>
                <a:schemeClr val="tx1"/>
              </a:solidFill>
            </a:rPr>
            <a:t>Βιοεπιστήμες</a:t>
          </a:r>
          <a:r>
            <a:rPr lang="el-GR" sz="1000" b="1" kern="1200" dirty="0" smtClean="0">
              <a:solidFill>
                <a:schemeClr val="tx1"/>
              </a:solidFill>
            </a:rPr>
            <a:t> </a:t>
          </a:r>
          <a:r>
            <a:rPr lang="el-GR" sz="1000" b="1" kern="1200" dirty="0" err="1" smtClean="0">
              <a:solidFill>
                <a:schemeClr val="tx1"/>
              </a:solidFill>
            </a:rPr>
            <a:t>Υγεια</a:t>
          </a:r>
          <a:r>
            <a:rPr lang="el-GR" sz="1000" b="1" kern="1200" dirty="0" smtClean="0">
              <a:solidFill>
                <a:schemeClr val="tx1"/>
              </a:solidFill>
            </a:rPr>
            <a:t> και </a:t>
          </a:r>
          <a:r>
            <a:rPr lang="el-GR" sz="1000" b="1" kern="1200" dirty="0" err="1" smtClean="0">
              <a:solidFill>
                <a:schemeClr val="tx1"/>
              </a:solidFill>
            </a:rPr>
            <a:t>Φαρμακα</a:t>
          </a:r>
          <a:endParaRPr lang="el-GR" sz="1000" b="1" kern="1200" dirty="0">
            <a:solidFill>
              <a:schemeClr val="tx1"/>
            </a:solidFill>
          </a:endParaRPr>
        </a:p>
      </dsp:txBody>
      <dsp:txXfrm>
        <a:off x="2311682" y="3485029"/>
        <a:ext cx="1051936" cy="1051936"/>
      </dsp:txXfrm>
    </dsp:sp>
    <dsp:sp modelId="{D7C705B1-C324-4020-81E9-ED8C26CB7908}">
      <dsp:nvSpPr>
        <dsp:cNvPr id="0" name=""/>
        <dsp:cNvSpPr/>
      </dsp:nvSpPr>
      <dsp:spPr>
        <a:xfrm rot="10669450">
          <a:off x="2996449" y="2553496"/>
          <a:ext cx="316750" cy="24853"/>
        </a:xfrm>
        <a:custGeom>
          <a:avLst/>
          <a:gdLst/>
          <a:ahLst/>
          <a:cxnLst/>
          <a:rect l="0" t="0" r="0" b="0"/>
          <a:pathLst>
            <a:path>
              <a:moveTo>
                <a:pt x="0" y="12426"/>
              </a:moveTo>
              <a:lnTo>
                <a:pt x="316750" y="124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 rot="10800000">
        <a:off x="3146905" y="2558003"/>
        <a:ext cx="15837" cy="15837"/>
      </dsp:txXfrm>
    </dsp:sp>
    <dsp:sp modelId="{8D3E85E2-4EB4-4E82-9F5E-4918AED6A7FD}">
      <dsp:nvSpPr>
        <dsp:cNvPr id="0" name=""/>
        <dsp:cNvSpPr/>
      </dsp:nvSpPr>
      <dsp:spPr>
        <a:xfrm>
          <a:off x="1509437" y="1856344"/>
          <a:ext cx="1487662" cy="1487662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1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kern="1200" dirty="0" err="1" smtClean="0">
              <a:solidFill>
                <a:schemeClr val="tx1"/>
              </a:solidFill>
            </a:rPr>
            <a:t>Αγροδιατροφη</a:t>
          </a:r>
          <a:endParaRPr lang="el-GR" sz="1000" kern="1200" dirty="0">
            <a:solidFill>
              <a:schemeClr val="tx1"/>
            </a:solidFill>
          </a:endParaRPr>
        </a:p>
      </dsp:txBody>
      <dsp:txXfrm>
        <a:off x="1727300" y="2074207"/>
        <a:ext cx="1051936" cy="1051936"/>
      </dsp:txXfrm>
    </dsp:sp>
    <dsp:sp modelId="{92C7AE0C-074D-4C52-92B9-17836B312375}">
      <dsp:nvSpPr>
        <dsp:cNvPr id="0" name=""/>
        <dsp:cNvSpPr/>
      </dsp:nvSpPr>
      <dsp:spPr>
        <a:xfrm rot="13333120">
          <a:off x="3356687" y="1759212"/>
          <a:ext cx="245425" cy="24853"/>
        </a:xfrm>
        <a:custGeom>
          <a:avLst/>
          <a:gdLst/>
          <a:ahLst/>
          <a:cxnLst/>
          <a:rect l="0" t="0" r="0" b="0"/>
          <a:pathLst>
            <a:path>
              <a:moveTo>
                <a:pt x="0" y="12426"/>
              </a:moveTo>
              <a:lnTo>
                <a:pt x="245425" y="124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 rot="10800000">
        <a:off x="3473264" y="1765502"/>
        <a:ext cx="12271" cy="12271"/>
      </dsp:txXfrm>
    </dsp:sp>
    <dsp:sp modelId="{60CA6C36-448B-4C18-9A80-D292CC787E7A}">
      <dsp:nvSpPr>
        <dsp:cNvPr id="0" name=""/>
        <dsp:cNvSpPr/>
      </dsp:nvSpPr>
      <dsp:spPr>
        <a:xfrm>
          <a:off x="2093819" y="445523"/>
          <a:ext cx="1487662" cy="1487662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1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kern="1200" dirty="0" smtClean="0">
              <a:solidFill>
                <a:schemeClr val="bg1"/>
              </a:solidFill>
            </a:rPr>
            <a:t>Τεχνολογίες Πληροφορικής και Επικοινωνιών</a:t>
          </a:r>
          <a:endParaRPr lang="el-GR" sz="1000" kern="1200" dirty="0">
            <a:solidFill>
              <a:schemeClr val="bg1"/>
            </a:solidFill>
          </a:endParaRPr>
        </a:p>
      </dsp:txBody>
      <dsp:txXfrm>
        <a:off x="2311682" y="663386"/>
        <a:ext cx="1051936" cy="1051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27BE38-BBBC-4E62-B58E-8C29620B4B4D}" type="datetimeFigureOut">
              <a:rPr lang="en-US"/>
              <a:pPr>
                <a:defRPr/>
              </a:pPr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5892C9F-831A-46FA-8E17-10977BD5C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92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dirty="0" smtClean="0"/>
          </a:p>
          <a:p>
            <a:endParaRPr lang="el-GR" sz="1200" dirty="0" smtClean="0"/>
          </a:p>
          <a:p>
            <a:endParaRPr lang="el-GR" sz="1200" dirty="0" smtClean="0"/>
          </a:p>
          <a:p>
            <a:pPr lvl="0"/>
            <a:endParaRPr lang="el-GR" sz="1200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892C9F-831A-46FA-8E17-10977BD5C5B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37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892C9F-831A-46FA-8E17-10977BD5C5B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01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0604-D30D-496D-BA59-2B2E222D54D9}" type="datetimeFigureOut">
              <a:rPr lang="el-GR" smtClean="0"/>
              <a:pPr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79D6-EC9F-470E-9FDE-0323D7157C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21577-5C3A-4674-912A-3477245D13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21577-5C3A-4674-912A-3477245D13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Εικόνα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2327274"/>
            <a:ext cx="5470004" cy="1996269"/>
          </a:xfrm>
          <a:prstGeom prst="rect">
            <a:avLst/>
          </a:prstGeom>
        </p:spPr>
      </p:pic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4925" y="4292600"/>
            <a:ext cx="9074150" cy="2520950"/>
            <a:chOff x="0" y="2640"/>
            <a:chExt cx="5760" cy="1680"/>
          </a:xfrm>
        </p:grpSpPr>
        <p:sp>
          <p:nvSpPr>
            <p:cNvPr id="6" name="Rectangle 17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168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" name="Rectangle 18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" name="Rectangle 19"/>
          <p:cNvSpPr>
            <a:spLocks noChangeArrowheads="1"/>
          </p:cNvSpPr>
          <p:nvPr/>
        </p:nvSpPr>
        <p:spPr bwMode="gray">
          <a:xfrm>
            <a:off x="34925" y="44450"/>
            <a:ext cx="9074150" cy="228282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-4763" y="0"/>
            <a:ext cx="9148763" cy="6856413"/>
            <a:chOff x="-3" y="0"/>
            <a:chExt cx="5763" cy="4319"/>
          </a:xfrm>
        </p:grpSpPr>
        <p:sp>
          <p:nvSpPr>
            <p:cNvPr id="10" name="AutoShape 21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2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" name="Freeform 22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23"/>
            <p:cNvSpPr>
              <a:spLocks/>
            </p:cNvSpPr>
            <p:nvPr userDrawn="1"/>
          </p:nvSpPr>
          <p:spPr bwMode="gray">
            <a:xfrm rot="-5408600">
              <a:off x="-50" y="4030"/>
              <a:ext cx="336" cy="242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24"/>
            <p:cNvSpPr>
              <a:spLocks/>
            </p:cNvSpPr>
            <p:nvPr userDrawn="1"/>
          </p:nvSpPr>
          <p:spPr bwMode="gray">
            <a:xfrm rot="10769190">
              <a:off x="5519" y="4031"/>
              <a:ext cx="232" cy="287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25"/>
            <p:cNvSpPr>
              <a:spLocks/>
            </p:cNvSpPr>
            <p:nvPr userDrawn="1"/>
          </p:nvSpPr>
          <p:spPr bwMode="gray">
            <a:xfrm rot="5400000">
              <a:off x="5472" y="0"/>
              <a:ext cx="288" cy="288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ltGray">
          <a:xfrm>
            <a:off x="357158" y="287149"/>
            <a:ext cx="8588404" cy="1773699"/>
          </a:xfrm>
          <a:prstGeom prst="rect">
            <a:avLst/>
          </a:prstGeom>
        </p:spPr>
        <p:txBody>
          <a:bodyPr/>
          <a:lstStyle>
            <a:lvl1pPr algn="ctr">
              <a:defRPr sz="4400">
                <a:latin typeface="Tahoma" pitchFamily="34" charset="0"/>
                <a:cs typeface="Tahoma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8" name="Εικόνα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814" y="2327275"/>
            <a:ext cx="4958386" cy="1965324"/>
          </a:xfrm>
          <a:prstGeom prst="rect">
            <a:avLst/>
          </a:prstGeom>
        </p:spPr>
      </p:pic>
      <p:pic>
        <p:nvPicPr>
          <p:cNvPr id="26" name="Εικόνα 2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631" y="2327927"/>
            <a:ext cx="1794401" cy="196467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58750"/>
            <a:ext cx="61595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 userDrawn="1"/>
        </p:nvSpPr>
        <p:spPr>
          <a:xfrm>
            <a:off x="710951" y="287923"/>
            <a:ext cx="8234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kern="1200" cap="small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+mn-ea"/>
                <a:cs typeface="+mn-cs"/>
              </a:rPr>
              <a:t>MINISTRY OF EDUCATION AND RELIGIOUS AFFAIRS, CULTURE AND SPORTS</a:t>
            </a:r>
            <a:endParaRPr lang="el-GR" sz="1600" kern="1200" dirty="0">
              <a:solidFill>
                <a:schemeClr val="bg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18 - TextBox"/>
          <p:cNvSpPr txBox="1"/>
          <p:nvPr userDrawn="1"/>
        </p:nvSpPr>
        <p:spPr>
          <a:xfrm>
            <a:off x="3275856" y="60212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Athens, 30 April 2013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27858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58188" y="6286500"/>
            <a:ext cx="614362" cy="381000"/>
          </a:xfrm>
        </p:spPr>
        <p:txBody>
          <a:bodyPr/>
          <a:lstStyle>
            <a:lvl1pPr>
              <a:defRPr sz="1800" b="1"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2C43F59-80C0-440D-BA26-31E636D2BF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5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F6A9622-46EA-4D8D-AD7A-3329E290E402}" type="datetime1">
              <a:rPr lang="en-US" smtClean="0"/>
              <a:pPr eaLnBrk="1" latinLnBrk="0" hangingPunct="1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21577-5C3A-4674-912A-3477245D13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21577-5C3A-4674-912A-3477245D13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21577-5C3A-4674-912A-3477245D13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21577-5C3A-4674-912A-3477245D13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0604-D30D-496D-BA59-2B2E222D54D9}" type="datetimeFigureOut">
              <a:rPr lang="el-GR" smtClean="0"/>
              <a:pPr/>
              <a:t>1/12/2015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79D6-EC9F-470E-9FDE-0323D7157C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21577-5C3A-4674-912A-3477245D13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D21577-5C3A-4674-912A-3477245D13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CD21577-5C3A-4674-912A-3477245D13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12/1/2015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71" r:id="rId12"/>
    <p:sldLayoutId id="2147483672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5.gi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50000">
                <a:schemeClr val="tx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12976"/>
          </a:xfrm>
          <a:prstGeom prst="rect">
            <a:avLst/>
          </a:prstGeom>
        </p:spPr>
      </p:pic>
      <p:sp>
        <p:nvSpPr>
          <p:cNvPr id="3" name="Ορθογώνιο 6"/>
          <p:cNvSpPr/>
          <p:nvPr/>
        </p:nvSpPr>
        <p:spPr>
          <a:xfrm>
            <a:off x="0" y="3140968"/>
            <a:ext cx="9144000" cy="19389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000" b="1" cap="none" spc="0" dirty="0" smtClean="0">
                <a:ln w="11430"/>
                <a:gradFill>
                  <a:gsLst>
                    <a:gs pos="0">
                      <a:srgbClr val="5E9EFF"/>
                    </a:gs>
                    <a:gs pos="70000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ΕΘΝΙΚΗ ΣΤΡΑΤΗΓΙΚΗ ΕΡΕΥΝΑΣ ΚΑΙ ΚΑΙΝΟΤΟΜΙΑΣ ΓΙΑ ΤΗΝ ΕΞΥΠΝΗ ΕΞΕΙΔΙΚΕΥΣΗ 2014-2020</a:t>
            </a:r>
            <a:endParaRPr lang="el-GR" sz="4000" b="1" cap="none" spc="0" dirty="0">
              <a:ln w="11430"/>
              <a:gradFill>
                <a:gsLst>
                  <a:gs pos="0">
                    <a:srgbClr val="5E9EFF"/>
                  </a:gs>
                  <a:gs pos="70000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λογότυπο ΓΓΕ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686" y="417271"/>
            <a:ext cx="2736304" cy="1180812"/>
          </a:xfrm>
          <a:prstGeom prst="rect">
            <a:avLst/>
          </a:prstGeom>
          <a:noFill/>
        </p:spPr>
      </p:pic>
      <p:pic>
        <p:nvPicPr>
          <p:cNvPr id="1030" name="Picture 6" descr="Αντίστροφη μέτρηση για συγχωνεύσεις στις ιχθυοκαλλιέργειε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5301842"/>
            <a:ext cx="3478188" cy="1556158"/>
          </a:xfrm>
          <a:prstGeom prst="rect">
            <a:avLst/>
          </a:prstGeom>
          <a:noFill/>
        </p:spPr>
      </p:pic>
      <p:pic>
        <p:nvPicPr>
          <p:cNvPr id="1040" name="Picture 16" descr="http://www.b2green.gr/images_articles/99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5301842"/>
            <a:ext cx="2736304" cy="1556158"/>
          </a:xfrm>
          <a:prstGeom prst="rect">
            <a:avLst/>
          </a:prstGeom>
          <a:noFill/>
        </p:spPr>
      </p:pic>
      <p:pic>
        <p:nvPicPr>
          <p:cNvPr id="1042" name="Picture 18" descr="http://www.insurancedaily.gr/wp-content/uploads/2015/04/driving1.jpg"/>
          <p:cNvPicPr>
            <a:picLocks noChangeAspect="1" noChangeArrowheads="1"/>
          </p:cNvPicPr>
          <p:nvPr/>
        </p:nvPicPr>
        <p:blipFill>
          <a:blip r:embed="rId6" cstate="print"/>
          <a:srcRect r="18283"/>
          <a:stretch>
            <a:fillRect/>
          </a:stretch>
        </p:blipFill>
        <p:spPr bwMode="auto">
          <a:xfrm>
            <a:off x="6605083" y="5301842"/>
            <a:ext cx="2575429" cy="1556158"/>
          </a:xfrm>
          <a:prstGeom prst="rect">
            <a:avLst/>
          </a:prstGeom>
          <a:noFill/>
        </p:spPr>
      </p:pic>
      <p:pic>
        <p:nvPicPr>
          <p:cNvPr id="13" name="12 - Εικόνα" descr="Health.jpg"/>
          <p:cNvPicPr>
            <a:picLocks noChangeAspect="1"/>
          </p:cNvPicPr>
          <p:nvPr/>
        </p:nvPicPr>
        <p:blipFill>
          <a:blip r:embed="rId7" cstate="print"/>
          <a:srcRect r="19482"/>
          <a:stretch>
            <a:fillRect/>
          </a:stretch>
        </p:blipFill>
        <p:spPr>
          <a:xfrm>
            <a:off x="0" y="5301208"/>
            <a:ext cx="2347793" cy="1556792"/>
          </a:xfrm>
          <a:prstGeom prst="rect">
            <a:avLst/>
          </a:prstGeom>
        </p:spPr>
      </p:pic>
      <p:sp>
        <p:nvSpPr>
          <p:cNvPr id="9" name="8 - TextBox"/>
          <p:cNvSpPr txBox="1"/>
          <p:nvPr/>
        </p:nvSpPr>
        <p:spPr>
          <a:xfrm>
            <a:off x="-108520" y="530120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solidFill>
                <a:srgbClr val="044AB0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</a:t>
            </a:r>
            <a:r>
              <a:rPr lang="el-GR" sz="1600" dirty="0" err="1" smtClean="0">
                <a:solidFill>
                  <a:schemeClr val="bg1"/>
                </a:solidFill>
              </a:rPr>
              <a:t>θήνα</a:t>
            </a:r>
            <a:r>
              <a:rPr lang="el-GR" sz="1600" dirty="0" smtClean="0">
                <a:solidFill>
                  <a:schemeClr val="bg1"/>
                </a:solidFill>
              </a:rPr>
              <a:t>,</a:t>
            </a:r>
            <a:r>
              <a:rPr lang="en-US" sz="1600" dirty="0" smtClean="0">
                <a:solidFill>
                  <a:schemeClr val="bg1"/>
                </a:solidFill>
              </a:rPr>
              <a:t>16</a:t>
            </a:r>
            <a:r>
              <a:rPr lang="el-GR" sz="1600" dirty="0" smtClean="0">
                <a:solidFill>
                  <a:schemeClr val="bg1"/>
                </a:solidFill>
              </a:rPr>
              <a:t> </a:t>
            </a:r>
            <a:r>
              <a:rPr lang="el-GR" sz="1600" dirty="0" err="1" smtClean="0">
                <a:solidFill>
                  <a:schemeClr val="bg1"/>
                </a:solidFill>
              </a:rPr>
              <a:t>Νοεμβριου</a:t>
            </a:r>
            <a:r>
              <a:rPr lang="en-US" sz="1600" dirty="0" smtClean="0">
                <a:solidFill>
                  <a:schemeClr val="bg1"/>
                </a:solidFill>
              </a:rPr>
              <a:t> 201</a:t>
            </a:r>
            <a:r>
              <a:rPr lang="el-GR" sz="1600" dirty="0" smtClean="0">
                <a:solidFill>
                  <a:schemeClr val="bg1"/>
                </a:solidFill>
              </a:rPr>
              <a:t>5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Οι συνέργειες μεταξύ των τομέων της </a:t>
            </a:r>
            <a:r>
              <a:rPr lang="en-US" dirty="0" smtClean="0"/>
              <a:t>RIS3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21577-5C3A-4674-912A-3477245D134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4" name="Ομάδα 3"/>
          <p:cNvGrpSpPr/>
          <p:nvPr/>
        </p:nvGrpSpPr>
        <p:grpSpPr>
          <a:xfrm>
            <a:off x="683045" y="1937877"/>
            <a:ext cx="1872208" cy="1795421"/>
            <a:chOff x="1595152" y="1800131"/>
            <a:chExt cx="1440683" cy="1440683"/>
          </a:xfrm>
        </p:grpSpPr>
        <p:sp>
          <p:nvSpPr>
            <p:cNvPr id="5" name="Έλλειψη 4"/>
            <p:cNvSpPr/>
            <p:nvPr/>
          </p:nvSpPr>
          <p:spPr>
            <a:xfrm>
              <a:off x="1595152" y="1800131"/>
              <a:ext cx="1440683" cy="1440683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Έλλειψη 4"/>
            <p:cNvSpPr/>
            <p:nvPr/>
          </p:nvSpPr>
          <p:spPr>
            <a:xfrm>
              <a:off x="1806135" y="2011114"/>
              <a:ext cx="1018717" cy="10187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b="1" dirty="0" smtClean="0">
                  <a:solidFill>
                    <a:schemeClr val="tx1"/>
                  </a:solidFill>
                </a:rPr>
                <a:t>ΑΓΡΟΔΙΑΤΡΟΦΗ</a:t>
              </a:r>
              <a:endParaRPr lang="el-GR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Ομάδα 6"/>
          <p:cNvGrpSpPr/>
          <p:nvPr/>
        </p:nvGrpSpPr>
        <p:grpSpPr>
          <a:xfrm>
            <a:off x="3035996" y="1403533"/>
            <a:ext cx="2056032" cy="1651275"/>
            <a:chOff x="4894952" y="3166953"/>
            <a:chExt cx="1440683" cy="1440683"/>
          </a:xfrm>
        </p:grpSpPr>
        <p:sp>
          <p:nvSpPr>
            <p:cNvPr id="8" name="Έλλειψη 7"/>
            <p:cNvSpPr/>
            <p:nvPr/>
          </p:nvSpPr>
          <p:spPr>
            <a:xfrm>
              <a:off x="4894952" y="3166953"/>
              <a:ext cx="1440683" cy="1440683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Έλλειψη 4"/>
            <p:cNvSpPr/>
            <p:nvPr/>
          </p:nvSpPr>
          <p:spPr>
            <a:xfrm>
              <a:off x="5105935" y="3377936"/>
              <a:ext cx="1018717" cy="10187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smtClean="0">
                  <a:solidFill>
                    <a:schemeClr val="tx1"/>
                  </a:solidFill>
                </a:rPr>
                <a:t>E</a:t>
              </a:r>
              <a:r>
                <a:rPr lang="el-GR" sz="2400" b="1" dirty="0" smtClean="0">
                  <a:solidFill>
                    <a:schemeClr val="tx1"/>
                  </a:solidFill>
                </a:rPr>
                <a:t>ΝΕΡΓΕΙΑ</a:t>
              </a:r>
              <a:endParaRPr lang="el-GR" sz="2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Ομάδα 9"/>
          <p:cNvGrpSpPr/>
          <p:nvPr/>
        </p:nvGrpSpPr>
        <p:grpSpPr>
          <a:xfrm>
            <a:off x="5510754" y="1571861"/>
            <a:ext cx="2301605" cy="1586733"/>
            <a:chOff x="5461108" y="1800131"/>
            <a:chExt cx="1440683" cy="1440683"/>
          </a:xfrm>
        </p:grpSpPr>
        <p:sp>
          <p:nvSpPr>
            <p:cNvPr id="11" name="Έλλειψη 10"/>
            <p:cNvSpPr/>
            <p:nvPr/>
          </p:nvSpPr>
          <p:spPr>
            <a:xfrm>
              <a:off x="5461108" y="1800131"/>
              <a:ext cx="1440683" cy="1440683"/>
            </a:xfrm>
            <a:prstGeom prst="ellipse">
              <a:avLst/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Έλλειψη 4"/>
            <p:cNvSpPr/>
            <p:nvPr/>
          </p:nvSpPr>
          <p:spPr>
            <a:xfrm>
              <a:off x="5672091" y="2011114"/>
              <a:ext cx="1018717" cy="10187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400" b="1" dirty="0" smtClean="0">
                  <a:solidFill>
                    <a:schemeClr val="tx1"/>
                  </a:solidFill>
                </a:rPr>
                <a:t>ΠΕΡΙΒΑΛΛΟΝ</a:t>
              </a:r>
              <a:endParaRPr lang="el-GR" sz="1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Ομάδα 12"/>
          <p:cNvGrpSpPr/>
          <p:nvPr/>
        </p:nvGrpSpPr>
        <p:grpSpPr>
          <a:xfrm>
            <a:off x="5292080" y="3369577"/>
            <a:ext cx="2088755" cy="1440683"/>
            <a:chOff x="3481379" y="3699074"/>
            <a:chExt cx="1440683" cy="1440683"/>
          </a:xfrm>
        </p:grpSpPr>
        <p:sp>
          <p:nvSpPr>
            <p:cNvPr id="14" name="Έλλειψη 13"/>
            <p:cNvSpPr/>
            <p:nvPr/>
          </p:nvSpPr>
          <p:spPr>
            <a:xfrm>
              <a:off x="3481379" y="3699074"/>
              <a:ext cx="1440683" cy="1440683"/>
            </a:xfrm>
            <a:prstGeom prst="ellipse">
              <a:avLst/>
            </a:prstGeom>
            <a:blipFill rotWithShape="0">
              <a:blip r:embed="rId5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Έλλειψη 4"/>
            <p:cNvSpPr/>
            <p:nvPr/>
          </p:nvSpPr>
          <p:spPr>
            <a:xfrm>
              <a:off x="3692362" y="3910057"/>
              <a:ext cx="1018717" cy="10187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400" b="1" dirty="0" smtClean="0">
                  <a:solidFill>
                    <a:schemeClr val="tx1"/>
                  </a:solidFill>
                </a:rPr>
                <a:t>ΥΛΙΚΑ</a:t>
              </a:r>
              <a:endParaRPr lang="el-GR" sz="2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Ομάδα 15"/>
          <p:cNvGrpSpPr/>
          <p:nvPr/>
        </p:nvGrpSpPr>
        <p:grpSpPr>
          <a:xfrm>
            <a:off x="776947" y="4465007"/>
            <a:ext cx="2015521" cy="1440683"/>
            <a:chOff x="2161308" y="3166953"/>
            <a:chExt cx="1440683" cy="1440683"/>
          </a:xfrm>
        </p:grpSpPr>
        <p:sp>
          <p:nvSpPr>
            <p:cNvPr id="17" name="Έλλειψη 16"/>
            <p:cNvSpPr/>
            <p:nvPr/>
          </p:nvSpPr>
          <p:spPr>
            <a:xfrm>
              <a:off x="2161308" y="3166953"/>
              <a:ext cx="1440683" cy="1440683"/>
            </a:xfrm>
            <a:prstGeom prst="ellipse">
              <a:avLst/>
            </a:prstGeom>
            <a:blipFill rotWithShape="0">
              <a:blip r:embed="rId6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Έλλειψη 4"/>
            <p:cNvSpPr/>
            <p:nvPr/>
          </p:nvSpPr>
          <p:spPr>
            <a:xfrm>
              <a:off x="2372291" y="3377936"/>
              <a:ext cx="1018717" cy="10187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el-GR" sz="1600" b="1" dirty="0" smtClean="0">
                  <a:solidFill>
                    <a:schemeClr val="tx1"/>
                  </a:solidFill>
                </a:rPr>
                <a:t>ΒΙΟΕΠΙΣΤΗΜΕΣ,ΥΓΕΙΑ ΚΑΙ ΦΑΡΜΑΚΑ</a:t>
              </a:r>
              <a:endParaRPr lang="el-GR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Ομάδα 21"/>
          <p:cNvGrpSpPr/>
          <p:nvPr/>
        </p:nvGrpSpPr>
        <p:grpSpPr>
          <a:xfrm>
            <a:off x="5752271" y="4673171"/>
            <a:ext cx="1935069" cy="1647875"/>
            <a:chOff x="4894952" y="433309"/>
            <a:chExt cx="1440683" cy="1440683"/>
          </a:xfrm>
        </p:grpSpPr>
        <p:sp>
          <p:nvSpPr>
            <p:cNvPr id="23" name="Έλλειψη 22"/>
            <p:cNvSpPr/>
            <p:nvPr/>
          </p:nvSpPr>
          <p:spPr>
            <a:xfrm>
              <a:off x="4894952" y="433309"/>
              <a:ext cx="1440683" cy="1440683"/>
            </a:xfrm>
            <a:prstGeom prst="ellipse">
              <a:avLst/>
            </a:prstGeom>
            <a:blipFill rotWithShape="0">
              <a:blip r:embed="rId7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Έλλειψη 4"/>
            <p:cNvSpPr/>
            <p:nvPr/>
          </p:nvSpPr>
          <p:spPr>
            <a:xfrm>
              <a:off x="5105935" y="644292"/>
              <a:ext cx="1018717" cy="10187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dirty="0"/>
                <a:t>Transport and logistics</a:t>
              </a:r>
              <a:endParaRPr lang="el-GR" sz="1000" dirty="0"/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l-GR" sz="10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Ομάδα 24"/>
          <p:cNvGrpSpPr/>
          <p:nvPr/>
        </p:nvGrpSpPr>
        <p:grpSpPr>
          <a:xfrm>
            <a:off x="2562791" y="3256353"/>
            <a:ext cx="1903586" cy="1440683"/>
            <a:chOff x="2161308" y="433309"/>
            <a:chExt cx="1440683" cy="1440683"/>
          </a:xfrm>
        </p:grpSpPr>
        <p:sp>
          <p:nvSpPr>
            <p:cNvPr id="26" name="Έλλειψη 25"/>
            <p:cNvSpPr/>
            <p:nvPr/>
          </p:nvSpPr>
          <p:spPr>
            <a:xfrm>
              <a:off x="2161308" y="433309"/>
              <a:ext cx="1440683" cy="1440683"/>
            </a:xfrm>
            <a:prstGeom prst="ellipse">
              <a:avLst/>
            </a:prstGeom>
            <a:blipFill rotWithShape="0">
              <a:blip r:embed="rId8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Έλλειψη 4"/>
            <p:cNvSpPr/>
            <p:nvPr/>
          </p:nvSpPr>
          <p:spPr>
            <a:xfrm>
              <a:off x="2372291" y="644292"/>
              <a:ext cx="1018717" cy="10187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3200" dirty="0" smtClean="0">
                  <a:solidFill>
                    <a:srgbClr val="FF0000"/>
                  </a:solidFill>
                </a:rPr>
                <a:t>ΤΠΕ</a:t>
              </a:r>
              <a:endParaRPr lang="el-GR" sz="32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Ομάδα 30"/>
          <p:cNvGrpSpPr/>
          <p:nvPr/>
        </p:nvGrpSpPr>
        <p:grpSpPr>
          <a:xfrm>
            <a:off x="2645220" y="5186651"/>
            <a:ext cx="2148071" cy="1599583"/>
            <a:chOff x="3528130" y="-132846"/>
            <a:chExt cx="1440683" cy="1440683"/>
          </a:xfrm>
        </p:grpSpPr>
        <p:sp>
          <p:nvSpPr>
            <p:cNvPr id="32" name="Έλλειψη 31"/>
            <p:cNvSpPr/>
            <p:nvPr/>
          </p:nvSpPr>
          <p:spPr>
            <a:xfrm>
              <a:off x="3528130" y="-132846"/>
              <a:ext cx="1440683" cy="1440683"/>
            </a:xfrm>
            <a:prstGeom prst="ellipse">
              <a:avLst/>
            </a:prstGeom>
            <a:blipFill rotWithShape="0">
              <a:blip r:embed="rId9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Έλλειψη 4"/>
            <p:cNvSpPr/>
            <p:nvPr/>
          </p:nvSpPr>
          <p:spPr>
            <a:xfrm>
              <a:off x="3739113" y="78137"/>
              <a:ext cx="1018717" cy="10187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l-GR" sz="1000" b="1" kern="1200" dirty="0"/>
            </a:p>
          </p:txBody>
        </p:sp>
      </p:grpSp>
      <p:sp>
        <p:nvSpPr>
          <p:cNvPr id="34" name="Βέλος επάνω-κάτω 33"/>
          <p:cNvSpPr/>
          <p:nvPr/>
        </p:nvSpPr>
        <p:spPr>
          <a:xfrm>
            <a:off x="1403648" y="3733298"/>
            <a:ext cx="576064" cy="86597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7" name="Αριστερό-δεξιό βέλος 36"/>
          <p:cNvSpPr/>
          <p:nvPr/>
        </p:nvSpPr>
        <p:spPr>
          <a:xfrm>
            <a:off x="4988566" y="5393512"/>
            <a:ext cx="1023594" cy="30119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Βέλος επάνω-κάτω 37"/>
          <p:cNvSpPr/>
          <p:nvPr/>
        </p:nvSpPr>
        <p:spPr>
          <a:xfrm>
            <a:off x="3514584" y="4673171"/>
            <a:ext cx="409344" cy="72034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Αριστερό-δεξιό βέλος 38"/>
          <p:cNvSpPr/>
          <p:nvPr/>
        </p:nvSpPr>
        <p:spPr>
          <a:xfrm>
            <a:off x="4466377" y="3733298"/>
            <a:ext cx="825703" cy="43298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Αριστερό-δεξιό βέλος 39"/>
          <p:cNvSpPr/>
          <p:nvPr/>
        </p:nvSpPr>
        <p:spPr>
          <a:xfrm>
            <a:off x="2378145" y="2493234"/>
            <a:ext cx="825703" cy="43298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1" name="Αριστερό-δεξιό βέλος 40"/>
          <p:cNvSpPr/>
          <p:nvPr/>
        </p:nvSpPr>
        <p:spPr>
          <a:xfrm>
            <a:off x="4891976" y="2295989"/>
            <a:ext cx="825703" cy="43298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6" name="Ευθύγραμμο βέλος σύνδεσης 45"/>
          <p:cNvCxnSpPr/>
          <p:nvPr/>
        </p:nvCxnSpPr>
        <p:spPr>
          <a:xfrm>
            <a:off x="4355976" y="4365104"/>
            <a:ext cx="1656184" cy="8202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Ευθύγραμμο βέλος σύνδεσης 47"/>
          <p:cNvCxnSpPr/>
          <p:nvPr/>
        </p:nvCxnSpPr>
        <p:spPr>
          <a:xfrm flipH="1" flipV="1">
            <a:off x="2281074" y="3256353"/>
            <a:ext cx="418718" cy="3242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Ευθύγραμμο βέλος σύνδεσης 49"/>
          <p:cNvCxnSpPr/>
          <p:nvPr/>
        </p:nvCxnSpPr>
        <p:spPr>
          <a:xfrm flipH="1">
            <a:off x="2792468" y="4365104"/>
            <a:ext cx="2512359" cy="6675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Βέλος επάνω-κάτω 50"/>
          <p:cNvSpPr/>
          <p:nvPr/>
        </p:nvSpPr>
        <p:spPr>
          <a:xfrm>
            <a:off x="6160675" y="3158594"/>
            <a:ext cx="211786" cy="25986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3" name="Ευθεία γραμμή σύνδεσης 52"/>
          <p:cNvCxnSpPr/>
          <p:nvPr/>
        </p:nvCxnSpPr>
        <p:spPr>
          <a:xfrm>
            <a:off x="4466377" y="2926223"/>
            <a:ext cx="1251302" cy="654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843905" y="5497109"/>
            <a:ext cx="30633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b="1" dirty="0" smtClean="0"/>
              <a:t>ΠΟΛΙΤΙΣΜΟΣ-</a:t>
            </a:r>
          </a:p>
          <a:p>
            <a:pPr lvl="0"/>
            <a:r>
              <a:rPr lang="el-GR" b="1" dirty="0" smtClean="0"/>
              <a:t>ΤΟΥΡΙΣΜΟΣ</a:t>
            </a:r>
          </a:p>
          <a:p>
            <a:pPr lvl="0"/>
            <a:r>
              <a:rPr lang="el-GR" b="1" dirty="0" smtClean="0"/>
              <a:t>ΠΔΒ</a:t>
            </a:r>
            <a:endParaRPr lang="el-GR" b="1" dirty="0"/>
          </a:p>
          <a:p>
            <a:pPr>
              <a:buNone/>
            </a:pPr>
            <a:endParaRPr lang="el-GR" b="1" dirty="0"/>
          </a:p>
          <a:p>
            <a:endParaRPr lang="el-GR" dirty="0"/>
          </a:p>
        </p:txBody>
      </p:sp>
      <p:sp>
        <p:nvSpPr>
          <p:cNvPr id="56" name="TextBox 55"/>
          <p:cNvSpPr txBox="1"/>
          <p:nvPr/>
        </p:nvSpPr>
        <p:spPr>
          <a:xfrm>
            <a:off x="5907256" y="5156391"/>
            <a:ext cx="1835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b="1" dirty="0" smtClean="0"/>
              <a:t>ΜΕΤΑΦΟΡΕΣ ΚΑΙ </a:t>
            </a:r>
            <a:r>
              <a:rPr lang="en-US" b="1" dirty="0" smtClean="0"/>
              <a:t> </a:t>
            </a:r>
            <a:r>
              <a:rPr lang="en-US" b="1" dirty="0"/>
              <a:t>logistics</a:t>
            </a:r>
            <a:endParaRPr lang="el-GR" b="1" dirty="0"/>
          </a:p>
          <a:p>
            <a:endParaRPr lang="el-GR" dirty="0"/>
          </a:p>
        </p:txBody>
      </p:sp>
      <p:sp>
        <p:nvSpPr>
          <p:cNvPr id="57" name="Βέλος επάνω-κάτω 56"/>
          <p:cNvSpPr/>
          <p:nvPr/>
        </p:nvSpPr>
        <p:spPr>
          <a:xfrm>
            <a:off x="2497302" y="4177096"/>
            <a:ext cx="576064" cy="86597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934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Κρίσιμα ερωτήματα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569136"/>
              </p:ext>
            </p:extLst>
          </p:nvPr>
        </p:nvGraphicFramePr>
        <p:xfrm>
          <a:off x="467544" y="1268760"/>
          <a:ext cx="7056784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3528392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Ερώτημα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Παράγοντες που λαμβάνονται</a:t>
                      </a:r>
                      <a:r>
                        <a:rPr lang="el-GR" baseline="0" dirty="0" smtClean="0"/>
                        <a:t> υπόψη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Υπάρχει ένα</a:t>
                      </a:r>
                      <a:r>
                        <a:rPr lang="el-GR" baseline="0" dirty="0" smtClean="0"/>
                        <a:t> σαφής προσανατολισμός αγοράς σε παγκόσμιο επίπεδο;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dirty="0" smtClean="0"/>
                        <a:t>Χρονική περίοδος γέα την εμπορευματοποίηση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dirty="0" smtClean="0"/>
                        <a:t>Γεωγραφικό εύρος, εθνικό, ευρωπαϊκό η διεθνές;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Υποστηρίζεται</a:t>
                      </a:r>
                      <a:r>
                        <a:rPr lang="el-GR" baseline="0" dirty="0" smtClean="0"/>
                        <a:t> ο επιχειρηματίας από τους φορείς της «τετραπλής έλικας»;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dirty="0" smtClean="0"/>
                        <a:t>Άλλες</a:t>
                      </a:r>
                      <a:r>
                        <a:rPr lang="el-GR" baseline="0" dirty="0" smtClean="0"/>
                        <a:t> επιχειρήσεις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baseline="0" dirty="0" smtClean="0"/>
                        <a:t>Ερευνητικοί φορείς και φορείς καινοτομίας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baseline="0" dirty="0" smtClean="0"/>
                        <a:t>Δημόσια Διοίκηση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baseline="0" dirty="0" smtClean="0"/>
                        <a:t>Χρήστες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Υπάρχει συνδυασμός διαφορετικών</a:t>
                      </a:r>
                      <a:r>
                        <a:rPr lang="el-GR" baseline="0" dirty="0" smtClean="0"/>
                        <a:t> τομέων γνώσης ή τεχνολογίας;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dirty="0" smtClean="0"/>
                        <a:t>Μη</a:t>
                      </a:r>
                      <a:r>
                        <a:rPr lang="el-GR" baseline="0" dirty="0" smtClean="0"/>
                        <a:t> τεχνολογική Καινοτομία</a:t>
                      </a:r>
                      <a:endParaRPr lang="el-GR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dirty="0" smtClean="0"/>
                        <a:t>Τεχνολογική</a:t>
                      </a:r>
                      <a:r>
                        <a:rPr lang="el-GR" baseline="0" dirty="0" smtClean="0"/>
                        <a:t> καινοτομία</a:t>
                      </a:r>
                      <a:endParaRPr lang="el-GR" dirty="0" smtClean="0"/>
                    </a:p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Συμβάλλει στην</a:t>
                      </a:r>
                      <a:r>
                        <a:rPr lang="el-GR" baseline="0" dirty="0" smtClean="0"/>
                        <a:t> διαφοροποίηση τομέα ή του κλάδου η της περιφέρειας;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77891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800" dirty="0" smtClean="0"/>
              <a:t>Τι είδους παρεμβάσεις  στην συνολική αλυσίδα Ε.ΤΑ.Κ θα απαιτηθούν;</a:t>
            </a:r>
            <a:endParaRPr lang="el-GR" sz="2800" dirty="0"/>
          </a:p>
        </p:txBody>
      </p:sp>
      <p:pic>
        <p:nvPicPr>
          <p:cNvPr id="3" name="image74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250950"/>
            <a:ext cx="8460432" cy="560705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3023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r>
              <a:rPr lang="el-GR" dirty="0" smtClean="0"/>
              <a:t>  </a:t>
            </a:r>
            <a:r>
              <a:rPr lang="el-GR" sz="3600" i="1" dirty="0" smtClean="0"/>
              <a:t>Ευχαριστώ για την προσοχή σας!</a:t>
            </a:r>
            <a:endParaRPr lang="el-GR" sz="3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el-GR" sz="3200" dirty="0" smtClean="0"/>
              <a:t>Η Στρατηγική της Έξυπνης Εξειδίκευσης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447800"/>
            <a:ext cx="8208912" cy="4949825"/>
          </a:xfrm>
        </p:spPr>
        <p:txBody>
          <a:bodyPr/>
          <a:lstStyle/>
          <a:p>
            <a:pPr marL="0" indent="0" algn="just">
              <a:buNone/>
            </a:pPr>
            <a:r>
              <a:rPr lang="el-GR" sz="2000" b="1" u="sng" dirty="0" smtClean="0"/>
              <a:t>Συνδέει: </a:t>
            </a:r>
          </a:p>
          <a:p>
            <a:pPr algn="just"/>
            <a:r>
              <a:rPr lang="el-GR" sz="2000" dirty="0" smtClean="0"/>
              <a:t>την </a:t>
            </a:r>
            <a:r>
              <a:rPr lang="el-GR" sz="2000" b="1" dirty="0"/>
              <a:t>έρευνα και καινοτομία </a:t>
            </a:r>
            <a:r>
              <a:rPr lang="el-GR" sz="2000" dirty="0"/>
              <a:t>με </a:t>
            </a:r>
            <a:r>
              <a:rPr lang="el-GR" sz="2000" b="1" dirty="0"/>
              <a:t>την οικονομική ανάπτυξη </a:t>
            </a:r>
            <a:r>
              <a:rPr lang="el-GR" sz="2000" dirty="0"/>
              <a:t>με νέους τρόπους όπως είναι η </a:t>
            </a:r>
            <a:r>
              <a:rPr lang="el-GR" sz="2000" b="1" dirty="0"/>
              <a:t>επιχειρηματική ανακάλυψη </a:t>
            </a:r>
            <a:r>
              <a:rPr lang="el-GR" sz="2000" dirty="0"/>
              <a:t>και η </a:t>
            </a:r>
            <a:r>
              <a:rPr lang="el-GR" sz="2000" b="1" dirty="0" err="1" smtClean="0"/>
              <a:t>προτεραιοποίησ</a:t>
            </a:r>
            <a:r>
              <a:rPr lang="el-GR" sz="2000" dirty="0" err="1" smtClean="0"/>
              <a:t>η</a:t>
            </a:r>
            <a:r>
              <a:rPr lang="el-GR" sz="2000" dirty="0" smtClean="0"/>
              <a:t> </a:t>
            </a:r>
            <a:r>
              <a:rPr lang="el-GR" sz="2000" dirty="0"/>
              <a:t>έπειτα από </a:t>
            </a:r>
            <a:r>
              <a:rPr lang="el-GR" sz="2000" b="1" dirty="0"/>
              <a:t>στενή συνεργασία </a:t>
            </a:r>
            <a:r>
              <a:rPr lang="el-GR" sz="2000" dirty="0"/>
              <a:t>με τους </a:t>
            </a:r>
            <a:r>
              <a:rPr lang="el-GR" sz="2000" dirty="0" smtClean="0"/>
              <a:t>εμπλεκόμενους </a:t>
            </a:r>
            <a:r>
              <a:rPr lang="el-GR" sz="2000" dirty="0"/>
              <a:t>φορείς, </a:t>
            </a:r>
            <a:endParaRPr lang="el-GR" sz="2000" dirty="0" smtClean="0"/>
          </a:p>
          <a:p>
            <a:pPr marL="0" indent="0" algn="just">
              <a:buNone/>
            </a:pPr>
            <a:r>
              <a:rPr lang="el-GR" sz="2000" b="1" u="sng" dirty="0" smtClean="0"/>
              <a:t>Στοχεύει :</a:t>
            </a:r>
          </a:p>
          <a:p>
            <a:pPr lvl="1" algn="just"/>
            <a:r>
              <a:rPr lang="el-GR" sz="1800" dirty="0" smtClean="0"/>
              <a:t>στην </a:t>
            </a:r>
            <a:r>
              <a:rPr lang="el-GR" sz="1800" dirty="0"/>
              <a:t>αναδιοργάνωση παραδοσιακών τομέων μέσω της στροφής σε υψηλής προστιθέμενης αξίας δραστηριότητες, νέες αγορές ή αλυσίδες αξίας, </a:t>
            </a:r>
            <a:endParaRPr lang="el-GR" sz="1800" dirty="0" smtClean="0"/>
          </a:p>
          <a:p>
            <a:pPr lvl="1" algn="just"/>
            <a:r>
              <a:rPr lang="el-GR" sz="1800" dirty="0" smtClean="0"/>
              <a:t>στον </a:t>
            </a:r>
            <a:r>
              <a:rPr lang="el-GR" sz="1800" dirty="0"/>
              <a:t>εκσυγχρονισμό των υφισταμένων επιχειρήσεων μέσω της υιοθέτησης και της διάχυσης των νέων τεχνολογιών, </a:t>
            </a:r>
            <a:endParaRPr lang="el-GR" sz="1800" dirty="0" smtClean="0"/>
          </a:p>
          <a:p>
            <a:pPr lvl="1" algn="just"/>
            <a:r>
              <a:rPr lang="el-GR" sz="1800" dirty="0" smtClean="0"/>
              <a:t>στη </a:t>
            </a:r>
            <a:r>
              <a:rPr lang="el-GR" sz="1800" dirty="0"/>
              <a:t>διαφοροποίηση με όχημα την τεχνολογία και την ανάπτυξη νέων οικονομικών δραστηριοτήτων μέσω καινοτομιών καθώς και την διερεύνηση νέων μορφών καινοτομίας όπως η ανοιχτή και φιλική προς τον χρήστη καινοτομία και η κοινωνική καινοτομία και η καινοτομία υπηρεσιών.</a:t>
            </a:r>
          </a:p>
          <a:p>
            <a:endParaRPr lang="el-GR" sz="1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8483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77813" y="-99392"/>
            <a:ext cx="8542337" cy="1651967"/>
          </a:xfrm>
        </p:spPr>
        <p:txBody>
          <a:bodyPr/>
          <a:lstStyle/>
          <a:p>
            <a:r>
              <a:rPr lang="en-US" altLang="el-GR" sz="2800" b="1" dirty="0" smtClean="0"/>
              <a:t/>
            </a:r>
            <a:br>
              <a:rPr lang="en-US" altLang="el-GR" sz="2800" b="1" dirty="0" smtClean="0"/>
            </a:br>
            <a:r>
              <a:rPr lang="en-US" altLang="el-GR" sz="2800" b="1" dirty="0"/>
              <a:t/>
            </a:r>
            <a:br>
              <a:rPr lang="en-US" altLang="el-GR" sz="2800" b="1" dirty="0"/>
            </a:br>
            <a:r>
              <a:rPr lang="en-US" altLang="el-GR" sz="2800" b="1" dirty="0" smtClean="0"/>
              <a:t/>
            </a:r>
            <a:br>
              <a:rPr lang="en-US" altLang="el-GR" sz="2800" b="1" dirty="0" smtClean="0"/>
            </a:br>
            <a:r>
              <a:rPr lang="en-US" altLang="el-GR" sz="2800" b="1" dirty="0"/>
              <a:t/>
            </a:r>
            <a:br>
              <a:rPr lang="en-US" altLang="el-GR" sz="2800" b="1" dirty="0"/>
            </a:br>
            <a:r>
              <a:rPr lang="en-US" altLang="el-GR" sz="2800" b="1" dirty="0" smtClean="0"/>
              <a:t/>
            </a:r>
            <a:br>
              <a:rPr lang="en-US" altLang="el-GR" sz="2800" b="1" dirty="0" smtClean="0"/>
            </a:br>
            <a:r>
              <a:rPr lang="en-US" altLang="el-GR" sz="2800" b="1" dirty="0"/>
              <a:t/>
            </a:r>
            <a:br>
              <a:rPr lang="en-US" altLang="el-GR" sz="2800" b="1" dirty="0"/>
            </a:br>
            <a:r>
              <a:rPr lang="en-US" altLang="el-GR" sz="2800" b="1" dirty="0" smtClean="0"/>
              <a:t/>
            </a:r>
            <a:br>
              <a:rPr lang="en-US" altLang="el-GR" sz="2800" b="1" dirty="0" smtClean="0"/>
            </a:br>
            <a:r>
              <a:rPr lang="el-GR" altLang="el-GR" sz="2000" b="1" dirty="0" smtClean="0"/>
              <a:t>Οι </a:t>
            </a:r>
            <a:r>
              <a:rPr lang="el-GR" altLang="el-GR" sz="2000" b="1" dirty="0"/>
              <a:t>πόροι για έρευνα, τεχνολογική ανάπτυξη και καινοτομία είναι σημαντικά αυξημένοι σε σχέση με την προηγούμενη περίοδο</a:t>
            </a:r>
            <a:r>
              <a:rPr lang="el-GR" altLang="el-GR" sz="2800" b="1" dirty="0"/>
              <a:t/>
            </a:r>
            <a:br>
              <a:rPr lang="el-GR" altLang="el-GR" sz="2800" b="1" dirty="0"/>
            </a:br>
            <a:endParaRPr lang="el-GR" altLang="el-GR" sz="2800" dirty="0" smtClean="0"/>
          </a:p>
        </p:txBody>
      </p:sp>
      <p:sp>
        <p:nvSpPr>
          <p:cNvPr id="25603" name="Θέση περιεχομένου 2"/>
          <p:cNvSpPr>
            <a:spLocks noGrp="1"/>
          </p:cNvSpPr>
          <p:nvPr>
            <p:ph idx="1"/>
          </p:nvPr>
        </p:nvSpPr>
        <p:spPr bwMode="auto">
          <a:xfrm>
            <a:off x="287338" y="1568450"/>
            <a:ext cx="8532812" cy="4308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lnSpc>
                <a:spcPct val="110000"/>
              </a:lnSpc>
              <a:buFont typeface="Arial" charset="0"/>
              <a:buNone/>
            </a:pPr>
            <a:r>
              <a:rPr lang="el-GR" altLang="el-GR" sz="2800" b="1" dirty="0" smtClean="0">
                <a:solidFill>
                  <a:schemeClr val="tx1"/>
                </a:solidFill>
              </a:rPr>
              <a:t>Η δημόσια δαπάνη για το ΘΣ 1 «Ενίσχυση της έρευνας, της τεχνολογικής ανάπτυξης  και καινοτομίας» ανέρχεται σε 1.510.558.593 ευρώ που αντιστοιχεί στο </a:t>
            </a:r>
            <a:r>
              <a:rPr lang="en-US" altLang="el-GR" sz="2800" b="1" dirty="0" smtClean="0">
                <a:solidFill>
                  <a:schemeClr val="tx1"/>
                </a:solidFill>
              </a:rPr>
              <a:t>6,1 %</a:t>
            </a:r>
            <a:r>
              <a:rPr lang="el-GR" altLang="el-GR" sz="2800" b="1" dirty="0" smtClean="0">
                <a:solidFill>
                  <a:schemeClr val="tx1"/>
                </a:solidFill>
              </a:rPr>
              <a:t> του συνόλου της δημόσιας δαπάνης του ΕΣΠΑ 2014-2020.</a:t>
            </a:r>
            <a:endParaRPr lang="en-US" altLang="el-GR" sz="2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69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800" b="1" dirty="0" smtClean="0">
                <a:cs typeface="Tahoma" pitchFamily="32" charset="0"/>
              </a:rPr>
              <a:t>Αναπτυξιακό όραμα</a:t>
            </a:r>
            <a:r>
              <a:rPr lang="en-US" sz="2800" b="1" dirty="0" smtClean="0">
                <a:cs typeface="Tahoma" pitchFamily="32" charset="0"/>
              </a:rPr>
              <a:t> </a:t>
            </a:r>
            <a:r>
              <a:rPr lang="el-GR" sz="2800" b="1" dirty="0" smtClean="0">
                <a:cs typeface="Tahoma" pitchFamily="32" charset="0"/>
              </a:rPr>
              <a:t>της Στρατηγικής για την Έξυπνη Εξειδίκευση</a:t>
            </a:r>
            <a:r>
              <a:rPr lang="el-GR" b="1" dirty="0" smtClean="0">
                <a:cs typeface="Tahoma" pitchFamily="32" charset="0"/>
              </a:rPr>
              <a:t/>
            </a:r>
            <a:br>
              <a:rPr lang="el-GR" b="1" dirty="0" smtClean="0">
                <a:cs typeface="Tahoma" pitchFamily="32" charset="0"/>
              </a:rPr>
            </a:b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4</a:t>
            </a:fld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642878" y="1268760"/>
            <a:ext cx="8501122" cy="40005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dirty="0">
              <a:solidFill>
                <a:schemeClr val="tx1"/>
              </a:solidFill>
            </a:endParaRPr>
          </a:p>
          <a:p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34818" name="Picture 2" descr="http://politicsnews.gr/wp-content/uploads/2012/11/W310H190-kinima_or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48249"/>
            <a:ext cx="2952750" cy="1809751"/>
          </a:xfrm>
          <a:prstGeom prst="rect">
            <a:avLst/>
          </a:prstGeom>
          <a:noFill/>
        </p:spPr>
      </p:pic>
      <p:sp>
        <p:nvSpPr>
          <p:cNvPr id="6" name="5 - Επεξήγηση με σύννεφο"/>
          <p:cNvSpPr/>
          <p:nvPr/>
        </p:nvSpPr>
        <p:spPr>
          <a:xfrm>
            <a:off x="1547664" y="1196752"/>
            <a:ext cx="6912768" cy="5472608"/>
          </a:xfrm>
          <a:prstGeom prst="cloudCallout">
            <a:avLst>
              <a:gd name="adj1" fmla="val -49304"/>
              <a:gd name="adj2" fmla="val 49012"/>
            </a:avLst>
          </a:prstGeom>
          <a:solidFill>
            <a:schemeClr val="bg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u="sng" dirty="0" smtClean="0">
                <a:solidFill>
                  <a:srgbClr val="0070C0"/>
                </a:solidFill>
              </a:rPr>
              <a:t>Εστιασμένη</a:t>
            </a:r>
            <a:r>
              <a:rPr lang="el-GR" b="1" dirty="0" smtClean="0">
                <a:solidFill>
                  <a:srgbClr val="0070C0"/>
                </a:solidFill>
              </a:rPr>
              <a:t> παραγωγική ανασυγκρότηση της χώρας με βασικό πυλώνα </a:t>
            </a:r>
            <a:r>
              <a:rPr lang="el-GR" b="1" u="sng" dirty="0" smtClean="0">
                <a:solidFill>
                  <a:srgbClr val="0070C0"/>
                </a:solidFill>
              </a:rPr>
              <a:t>την έρευνα, την τεχνολογική ανάπτυξη και την καινοτομία</a:t>
            </a:r>
            <a:r>
              <a:rPr lang="el-GR" b="1" dirty="0" smtClean="0">
                <a:solidFill>
                  <a:srgbClr val="0070C0"/>
                </a:solidFill>
              </a:rPr>
              <a:t>, για την </a:t>
            </a:r>
            <a:r>
              <a:rPr lang="el-GR" b="1" u="sng" dirty="0" smtClean="0">
                <a:solidFill>
                  <a:srgbClr val="0070C0"/>
                </a:solidFill>
              </a:rPr>
              <a:t>άμβλυνση των περιφερειακών ανισοτήτων </a:t>
            </a:r>
            <a:r>
              <a:rPr lang="el-GR" b="1" dirty="0" smtClean="0">
                <a:solidFill>
                  <a:srgbClr val="0070C0"/>
                </a:solidFill>
              </a:rPr>
              <a:t>και την </a:t>
            </a:r>
            <a:r>
              <a:rPr lang="el-GR" b="1" u="sng" dirty="0" smtClean="0">
                <a:solidFill>
                  <a:srgbClr val="0070C0"/>
                </a:solidFill>
              </a:rPr>
              <a:t>δημιουργία βιώσιμης απασχόλησης</a:t>
            </a:r>
            <a:r>
              <a:rPr lang="el-GR" b="1" dirty="0" smtClean="0">
                <a:solidFill>
                  <a:srgbClr val="0070C0"/>
                </a:solidFill>
              </a:rPr>
              <a:t> με σεβασμό στον άνθρωπο και στην κοινωνία, στο περιβάλλον και στον πολιτισμό. Δημιουργία σταθερών σχέσεων εργασίας και κατάλληλων συνθηκών για την αποτελεσματική αξιοποίηση του ανθρώπινου δυναμικού της χώρας.</a:t>
            </a:r>
            <a:r>
              <a:rPr lang="el-GR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endParaRPr lang="el-G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31230"/>
            <a:ext cx="9144000" cy="1037530"/>
          </a:xfrm>
        </p:spPr>
        <p:txBody>
          <a:bodyPr/>
          <a:lstStyle/>
          <a:p>
            <a:pPr algn="ctr"/>
            <a:r>
              <a:rPr lang="el-GR" sz="3200" dirty="0" smtClean="0"/>
              <a:t>Ανάλυση δεδομένων</a:t>
            </a:r>
            <a:endParaRPr lang="el-GR" sz="3200" dirty="0"/>
          </a:p>
        </p:txBody>
      </p:sp>
      <p:pic>
        <p:nvPicPr>
          <p:cNvPr id="2050" name="Picture 2" descr="http://aspire4business.com/wp-content/uploads/2013/08/SWOT-analys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556792"/>
            <a:ext cx="4608512" cy="4939592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179512" y="2132856"/>
            <a:ext cx="37444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…τόσο του συστήματος Έρευνας &amp; Καινοτομίας,</a:t>
            </a:r>
          </a:p>
          <a:p>
            <a:endParaRPr lang="el-GR" sz="2800" dirty="0" smtClean="0"/>
          </a:p>
          <a:p>
            <a:r>
              <a:rPr lang="el-GR" sz="2800" dirty="0" smtClean="0"/>
              <a:t>όσο και διάρθρωσης της ελληνικής οικονομίας και απασχόλησης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25365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31230"/>
            <a:ext cx="8460432" cy="1143000"/>
          </a:xfrm>
        </p:spPr>
        <p:txBody>
          <a:bodyPr/>
          <a:lstStyle/>
          <a:p>
            <a:pPr algn="ctr"/>
            <a:r>
              <a:rPr lang="el-GR" sz="3200" smtClean="0"/>
              <a:t>Η επιχειρηματική </a:t>
            </a:r>
            <a:r>
              <a:rPr lang="el-GR" sz="3200" dirty="0" smtClean="0"/>
              <a:t>ανακάλυψη μέσω των Πλατφορμών διαβούλευσης</a:t>
            </a:r>
            <a:endParaRPr lang="el-GR" sz="3200" dirty="0"/>
          </a:p>
        </p:txBody>
      </p:sp>
      <p:graphicFrame>
        <p:nvGraphicFramePr>
          <p:cNvPr id="4" name="3 - Διάγραμμα"/>
          <p:cNvGraphicFramePr/>
          <p:nvPr>
            <p:extLst>
              <p:ext uri="{D42A27DB-BD31-4B8C-83A1-F6EECF244321}">
                <p14:modId xmlns:p14="http://schemas.microsoft.com/office/powerpoint/2010/main" val="63604896"/>
              </p:ext>
            </p:extLst>
          </p:nvPr>
        </p:nvGraphicFramePr>
        <p:xfrm>
          <a:off x="107504" y="1340768"/>
          <a:ext cx="8496944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78.png"/>
          <p:cNvPicPr/>
          <p:nvPr/>
        </p:nvPicPr>
        <p:blipFill>
          <a:blip r:embed="rId7"/>
          <a:srcRect t="8098"/>
          <a:stretch>
            <a:fillRect/>
          </a:stretch>
        </p:blipFill>
        <p:spPr>
          <a:xfrm>
            <a:off x="6390222" y="1588150"/>
            <a:ext cx="1894731" cy="1260922"/>
          </a:xfrm>
          <a:prstGeom prst="rect">
            <a:avLst/>
          </a:prstGeom>
          <a:ln/>
        </p:spPr>
      </p:pic>
      <p:pic>
        <p:nvPicPr>
          <p:cNvPr id="2050" name="Picture 2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136" y="4653136"/>
            <a:ext cx="1428874" cy="145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0152" y="1268760"/>
            <a:ext cx="216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l-GR" dirty="0" err="1" smtClean="0"/>
              <a:t>ρωτηματολόγια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6588224" y="4315834"/>
            <a:ext cx="216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Συναντήσεις</a:t>
            </a:r>
            <a:endParaRPr lang="el-GR" dirty="0"/>
          </a:p>
        </p:txBody>
      </p:sp>
      <p:pic>
        <p:nvPicPr>
          <p:cNvPr id="2052" name="Picture 4" descr="C:\Program Files\Microsoft Office\MEDIA\CAGCAT10\j0196400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1479274" cy="158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02" y="4869160"/>
            <a:ext cx="122872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94598" y="4509413"/>
            <a:ext cx="216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Μελέτες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452390" y="1403484"/>
            <a:ext cx="216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Δεδομένα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0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60432" cy="1143000"/>
          </a:xfrm>
        </p:spPr>
        <p:txBody>
          <a:bodyPr/>
          <a:lstStyle/>
          <a:p>
            <a:pPr algn="ctr"/>
            <a:r>
              <a:rPr lang="el-GR" sz="3200" dirty="0" smtClean="0"/>
              <a:t>Επικέντρωση σε βασικούς τομείς προτεραιότητας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244408" cy="4949825"/>
          </a:xfrm>
        </p:spPr>
        <p:txBody>
          <a:bodyPr/>
          <a:lstStyle/>
          <a:p>
            <a:pPr lvl="1" algn="just">
              <a:buFont typeface="Wingdings" pitchFamily="2" charset="2"/>
              <a:buChar char="q"/>
            </a:pPr>
            <a:r>
              <a:rPr lang="el-GR" sz="2000" dirty="0" err="1" smtClean="0"/>
              <a:t>Αγρο</a:t>
            </a:r>
            <a:r>
              <a:rPr lang="el-GR" sz="2000" dirty="0" smtClean="0"/>
              <a:t>-διατροφή,</a:t>
            </a:r>
          </a:p>
          <a:p>
            <a:pPr lvl="1" algn="just">
              <a:buFont typeface="Wingdings" pitchFamily="2" charset="2"/>
              <a:buChar char="q"/>
            </a:pPr>
            <a:r>
              <a:rPr lang="el-GR" sz="2000" b="1" dirty="0" smtClean="0"/>
              <a:t>Υλικά </a:t>
            </a:r>
            <a:r>
              <a:rPr lang="el-GR" sz="2000" b="1" dirty="0"/>
              <a:t>και Κ</a:t>
            </a:r>
            <a:r>
              <a:rPr lang="el-GR" sz="2000" b="1" dirty="0" smtClean="0"/>
              <a:t>ατασκευές</a:t>
            </a:r>
          </a:p>
          <a:p>
            <a:pPr lvl="1" algn="just">
              <a:buFont typeface="Wingdings" pitchFamily="2" charset="2"/>
              <a:buChar char="q"/>
            </a:pPr>
            <a:r>
              <a:rPr lang="el-GR" sz="2000" dirty="0" err="1" smtClean="0"/>
              <a:t>Βιοεπιστήμες</a:t>
            </a:r>
            <a:r>
              <a:rPr lang="el-GR" sz="2000" dirty="0" smtClean="0"/>
              <a:t>, Υγεία και Φάρμακα: οι υπηρεσίες υγείας, τα φάρμακα και τα διαγνωστικά προϊόντα,</a:t>
            </a:r>
          </a:p>
          <a:p>
            <a:pPr lvl="1" algn="just">
              <a:buFont typeface="Wingdings" pitchFamily="2" charset="2"/>
              <a:buChar char="q"/>
            </a:pPr>
            <a:r>
              <a:rPr lang="el-GR" sz="2000" dirty="0" smtClean="0"/>
              <a:t>Ενέργεια: τα προϊόντα και οι υπηρεσίες που σχετίζονται με την παραγωγή και διαχείριση της ενέργειας,</a:t>
            </a:r>
          </a:p>
          <a:p>
            <a:pPr lvl="1" algn="just">
              <a:buFont typeface="Wingdings" pitchFamily="2" charset="2"/>
              <a:buChar char="q"/>
            </a:pPr>
            <a:r>
              <a:rPr lang="el-GR" sz="2000" dirty="0" smtClean="0"/>
              <a:t>Πολιτισμός</a:t>
            </a:r>
            <a:r>
              <a:rPr lang="el-GR" sz="2000" dirty="0"/>
              <a:t>, Τουρισμός και οι Πολιτιστικές και  Δημιουργικές Βιομηχανίες </a:t>
            </a:r>
            <a:r>
              <a:rPr lang="el-GR" sz="2000" dirty="0" smtClean="0"/>
              <a:t> </a:t>
            </a:r>
          </a:p>
          <a:p>
            <a:pPr lvl="1" algn="just">
              <a:buFont typeface="Wingdings" pitchFamily="2" charset="2"/>
              <a:buChar char="q"/>
            </a:pPr>
            <a:r>
              <a:rPr lang="el-GR" sz="2000" dirty="0" smtClean="0"/>
              <a:t>Υπηρεσίες και τεχνολογίες μεταφορών και </a:t>
            </a:r>
            <a:r>
              <a:rPr lang="el-GR" sz="2000" dirty="0" err="1" smtClean="0"/>
              <a:t>logistics</a:t>
            </a:r>
            <a:r>
              <a:rPr lang="el-GR" sz="2000" dirty="0" smtClean="0"/>
              <a:t> </a:t>
            </a:r>
          </a:p>
          <a:p>
            <a:pPr lvl="1" algn="just">
              <a:buFont typeface="Wingdings" pitchFamily="2" charset="2"/>
              <a:buChar char="q"/>
            </a:pPr>
            <a:r>
              <a:rPr lang="el-GR" sz="2000" dirty="0" smtClean="0"/>
              <a:t>Περιβάλλον και Βιώσιμη Ανάπτυξη: οι τεχνολογίες και οι υπηρεσίες προστασίας του περιβάλλοντος και η βιώσιμη ανάπτυξη που σχετίζεται με την </a:t>
            </a:r>
            <a:r>
              <a:rPr lang="el-GR" sz="2000" dirty="0" err="1" smtClean="0"/>
              <a:t>οικο</a:t>
            </a:r>
            <a:r>
              <a:rPr lang="el-GR" sz="2000" dirty="0" smtClean="0"/>
              <a:t>-καινοτομία και την θαλάσσια οικονομία.  </a:t>
            </a:r>
          </a:p>
          <a:p>
            <a:pPr lvl="1" algn="just">
              <a:buFont typeface="Wingdings" pitchFamily="2" charset="2"/>
              <a:buChar char="q"/>
            </a:pPr>
            <a:r>
              <a:rPr lang="el-GR" sz="2000" dirty="0" smtClean="0"/>
              <a:t>Τεχνολογίες Πληροφορικής και Επικοινωνιών, τόσο ως οικονομική δραστηριότητα, όσο και ως οριζόντιες τεχνολογίες,</a:t>
            </a:r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Υλικά και Κατασκευές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z="2000" dirty="0"/>
              <a:t>Δ</a:t>
            </a:r>
            <a:r>
              <a:rPr lang="el-GR" sz="2000" dirty="0" smtClean="0"/>
              <a:t>ιεύρυνση </a:t>
            </a:r>
            <a:r>
              <a:rPr lang="el-GR" sz="2000" dirty="0"/>
              <a:t>της αλυσίδας αξίας του με σκοπό την ανάπτυξη και παραγωγή νέων καινοτόμων προϊόντων και υπηρεσιών στους </a:t>
            </a:r>
            <a:r>
              <a:rPr lang="el-GR" sz="2000" dirty="0" smtClean="0"/>
              <a:t>τομείς της </a:t>
            </a:r>
            <a:r>
              <a:rPr lang="el-GR" sz="2000" b="1" dirty="0" err="1" smtClean="0"/>
              <a:t>Νανοτεχνολογίας</a:t>
            </a:r>
            <a:r>
              <a:rPr lang="el-GR" sz="2000" dirty="0" smtClean="0"/>
              <a:t>, των </a:t>
            </a:r>
            <a:r>
              <a:rPr lang="el-GR" sz="2000" b="1" dirty="0" smtClean="0"/>
              <a:t>Προηγμένων Υλικών</a:t>
            </a:r>
            <a:r>
              <a:rPr lang="el-GR" sz="2000" dirty="0" smtClean="0"/>
              <a:t>, των  </a:t>
            </a:r>
            <a:r>
              <a:rPr lang="el-GR" sz="2000" b="1" dirty="0" smtClean="0"/>
              <a:t>Υλικών </a:t>
            </a:r>
            <a:r>
              <a:rPr lang="el-GR" sz="2000" b="1" dirty="0"/>
              <a:t>για </a:t>
            </a:r>
            <a:r>
              <a:rPr lang="el-GR" sz="2000" b="1" dirty="0" smtClean="0"/>
              <a:t>κατασκευές, των  χημικών </a:t>
            </a:r>
            <a:r>
              <a:rPr lang="el-GR" sz="2000" b="1" dirty="0"/>
              <a:t>και </a:t>
            </a:r>
            <a:r>
              <a:rPr lang="el-GR" sz="2000" b="1" dirty="0" smtClean="0"/>
              <a:t>ειδικών πολυμερών </a:t>
            </a:r>
            <a:r>
              <a:rPr lang="el-GR" sz="2000" dirty="0" smtClean="0"/>
              <a:t>με στόχο την </a:t>
            </a:r>
            <a:r>
              <a:rPr lang="el-GR" sz="2000" dirty="0"/>
              <a:t>αύξηση της ανταγωνιστικότητας και της εξωστρέφειας των ελληνικών επιχειρήσεων </a:t>
            </a:r>
            <a:endParaRPr lang="el-GR" sz="2000" dirty="0" smtClean="0"/>
          </a:p>
          <a:p>
            <a:pPr algn="just">
              <a:buFont typeface="Wingdings" panose="05000000000000000000" pitchFamily="2" charset="2"/>
              <a:buChar char="§"/>
            </a:pPr>
            <a:endParaRPr lang="el-GR" sz="20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sz="2000" dirty="0"/>
              <a:t>Α</a:t>
            </a:r>
            <a:r>
              <a:rPr lang="el-GR" sz="2000" dirty="0" smtClean="0"/>
              <a:t>νάπτυξη </a:t>
            </a:r>
            <a:r>
              <a:rPr lang="el-GR" sz="2000" dirty="0"/>
              <a:t>της στρατηγικής του τομέα </a:t>
            </a:r>
            <a:r>
              <a:rPr lang="el-GR" sz="2000" dirty="0" smtClean="0"/>
              <a:t>παράλληλα </a:t>
            </a:r>
            <a:r>
              <a:rPr lang="el-GR" sz="2000" dirty="0"/>
              <a:t>και </a:t>
            </a:r>
            <a:r>
              <a:rPr lang="el-GR" sz="2000" dirty="0" smtClean="0"/>
              <a:t>σε αλληλεπίδραση </a:t>
            </a:r>
            <a:r>
              <a:rPr lang="el-GR" sz="2000" dirty="0"/>
              <a:t>με τις στρατηγικές και τις προτεραιότητες άλλων τομέων, κυρίως σε </a:t>
            </a:r>
            <a:r>
              <a:rPr lang="el-GR" sz="2000" dirty="0" err="1"/>
              <a:t>ό,τι</a:t>
            </a:r>
            <a:r>
              <a:rPr lang="el-GR" sz="2000" dirty="0"/>
              <a:t> αφορά την </a:t>
            </a:r>
            <a:r>
              <a:rPr lang="el-GR" sz="2000" b="1" dirty="0"/>
              <a:t>αύξηση της προστασίας και του χρόνου ζωής των τροφίμων, της εξοικονόμησης ενέργειας και της μείωσης του περιβαλλοντικού αποτυπώματος</a:t>
            </a:r>
            <a:r>
              <a:rPr lang="el-GR" sz="2000" dirty="0"/>
              <a:t>, </a:t>
            </a:r>
            <a:r>
              <a:rPr lang="el-GR" sz="2000" b="1" dirty="0" smtClean="0"/>
              <a:t>της προστασίας των μνημείων</a:t>
            </a:r>
            <a:r>
              <a:rPr lang="el-GR" sz="2000" dirty="0" smtClean="0"/>
              <a:t>, ενισχύοντας </a:t>
            </a:r>
            <a:r>
              <a:rPr lang="el-GR" sz="2000" dirty="0"/>
              <a:t>την συνεργασία και τις διασυνδέσεις με λοιπούς τομείς της στρατηγικής στο πλαίσιο των δικών τους προτεραιοτήτων.</a:t>
            </a:r>
          </a:p>
          <a:p>
            <a:pPr lvl="0"/>
            <a:endParaRPr lang="el-GR" sz="160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4664"/>
            <a:ext cx="1691680" cy="94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57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ΕΠΙΧΕΙΡΗΜΑΤΙΚΗ ΑΝΑΚΑΛΥΨΗ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Η Επιχειρηματική Ανακάλυψη είναι ο μηχανισμός με το οποίο επιχειρείται ένας </a:t>
            </a:r>
            <a:r>
              <a:rPr lang="el-GR" b="1" dirty="0" smtClean="0"/>
              <a:t>δημιουργικός συνδυασμός </a:t>
            </a:r>
            <a:r>
              <a:rPr lang="el-GR" dirty="0" smtClean="0"/>
              <a:t>διαφορετικών τεχνολογικών ή μη τεχνολογικών γνώσεων και δραστηριοτήτων σε διαφορετικούς τομείς της οικονομίας ώστε αυτές να αποτελέσουν ένα «παράθυρο ευκαιρίας» στη δημιουργία νέων επιχειρηματικών  δραστηριοτήτων οι οποίες θα συμβάλλει στη διαφοροποίηση του τομέα </a:t>
            </a:r>
            <a:r>
              <a:rPr lang="el-GR" dirty="0" smtClean="0"/>
              <a:t>άρα </a:t>
            </a:r>
            <a:r>
              <a:rPr lang="el-GR" dirty="0" smtClean="0"/>
              <a:t>και στην </a:t>
            </a:r>
            <a:r>
              <a:rPr lang="el-GR" dirty="0" smtClean="0"/>
              <a:t>αύξηση </a:t>
            </a:r>
            <a:r>
              <a:rPr lang="el-GR" dirty="0" smtClean="0"/>
              <a:t>της ανταγωνιστικότητα τους</a:t>
            </a:r>
          </a:p>
          <a:p>
            <a:endParaRPr lang="el-GR" dirty="0" smtClean="0"/>
          </a:p>
          <a:p>
            <a:r>
              <a:rPr lang="el-GR" dirty="0" smtClean="0"/>
              <a:t>Η έννοια του «Επιχειρηματία» περιλαμβάνει:</a:t>
            </a:r>
          </a:p>
          <a:p>
            <a:r>
              <a:rPr lang="el-GR" dirty="0" smtClean="0"/>
              <a:t>Επιχειρήσεις</a:t>
            </a:r>
          </a:p>
          <a:p>
            <a:r>
              <a:rPr lang="el-GR" dirty="0" smtClean="0"/>
              <a:t>Συνδέσμους επιχειρήσεων και </a:t>
            </a:r>
            <a:r>
              <a:rPr lang="en-US" dirty="0" smtClean="0"/>
              <a:t>clusters</a:t>
            </a:r>
          </a:p>
          <a:p>
            <a:r>
              <a:rPr lang="el-GR" dirty="0" smtClean="0"/>
              <a:t>Επιστημονικά και τεχνολογικά πάρκα</a:t>
            </a:r>
          </a:p>
          <a:p>
            <a:r>
              <a:rPr lang="el-GR" dirty="0" smtClean="0"/>
              <a:t>Κοινωνικοί φορείς….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69165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Γειτνίαση">
  <a:themeElements>
    <a:clrScheme name="Γειτνίαση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Γειτνίαση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13471</TotalTime>
  <Words>709</Words>
  <Application>Microsoft Office PowerPoint</Application>
  <PresentationFormat>Προβολή στην οθόνη (4:3)</PresentationFormat>
  <Paragraphs>103</Paragraphs>
  <Slides>13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Γειτνίαση</vt:lpstr>
      <vt:lpstr>Παρουσίαση του PowerPoint</vt:lpstr>
      <vt:lpstr>Η Στρατηγική της Έξυπνης Εξειδίκευσης</vt:lpstr>
      <vt:lpstr>       Οι πόροι για έρευνα, τεχνολογική ανάπτυξη και καινοτομία είναι σημαντικά αυξημένοι σε σχέση με την προηγούμενη περίοδο </vt:lpstr>
      <vt:lpstr>Αναπτυξιακό όραμα της Στρατηγικής για την Έξυπνη Εξειδίκευση </vt:lpstr>
      <vt:lpstr>Ανάλυση δεδομένων</vt:lpstr>
      <vt:lpstr>Η επιχειρηματική ανακάλυψη μέσω των Πλατφορμών διαβούλευσης</vt:lpstr>
      <vt:lpstr>Επικέντρωση σε βασικούς τομείς προτεραιότητας</vt:lpstr>
      <vt:lpstr>Υλικά και Κατασκευές</vt:lpstr>
      <vt:lpstr>Η ΕΠΙΧΕΙΡΗΜΑΤΙΚΗ ΑΝΑΚΑΛΥΨΗ</vt:lpstr>
      <vt:lpstr>Οι συνέργειες μεταξύ των τομέων της RIS3</vt:lpstr>
      <vt:lpstr>Κρίσιμα ερωτήματα</vt:lpstr>
      <vt:lpstr>Τι είδους παρεμβάσεις  στην συνολική αλυσίδα Ε.ΤΑ.Κ θα απαιτηθούν;</vt:lpstr>
      <vt:lpstr>Παρουσίαση του PowerPoint</vt:lpstr>
    </vt:vector>
  </TitlesOfParts>
  <Company>Free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Virtual PC</dc:creator>
  <cp:lastModifiedBy>Evaggelia Sofouli</cp:lastModifiedBy>
  <cp:revision>2089</cp:revision>
  <dcterms:created xsi:type="dcterms:W3CDTF">2010-03-07T08:14:36Z</dcterms:created>
  <dcterms:modified xsi:type="dcterms:W3CDTF">2015-12-01T09:41:10Z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TC011812271033</vt:lpwstr>
  </property>
</Properties>
</file>