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02" r:id="rId3"/>
    <p:sldId id="303" r:id="rId4"/>
    <p:sldId id="304" r:id="rId5"/>
    <p:sldId id="306" r:id="rId6"/>
    <p:sldId id="307" r:id="rId7"/>
    <p:sldId id="305" r:id="rId8"/>
    <p:sldId id="308" r:id="rId9"/>
    <p:sldId id="309" r:id="rId10"/>
    <p:sldId id="311" r:id="rId11"/>
    <p:sldId id="312" r:id="rId12"/>
    <p:sldId id="310" r:id="rId13"/>
    <p:sldId id="277" r:id="rId14"/>
  </p:sldIdLst>
  <p:sldSz cx="9144000" cy="6858000" type="screen4x3"/>
  <p:notesSz cx="6858000" cy="973455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91EBBBCC-DAD2-459C-BE2E-F6DE35CF9A28}" styleName="Σκούρο στυλ 2 - Έμφαση 3/Έμφαση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Φωτεινό στυλ 1 - Έμφαση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4F0605-FE28-48BC-AAF7-B39FBCBE22E3}" type="datetimeFigureOut">
              <a:rPr lang="el-GR" smtClean="0"/>
              <a:t>15/10/2013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246133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9246133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D3830-6129-4AD5-8E41-00DBB05417EB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B7466-2518-4008-AE33-A69F621A9CE3}" type="datetimeFigureOut">
              <a:rPr lang="el-GR" smtClean="0"/>
              <a:pPr/>
              <a:t>15/10/2013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6950" y="730250"/>
            <a:ext cx="4864100" cy="36496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623911"/>
            <a:ext cx="5486400" cy="43805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246133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9246133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49942-48ED-48C6-9BAB-277E3735114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DDB5-10EE-4C76-B837-0E6CDF0207F4}" type="datetimeFigureOut">
              <a:rPr lang="el-GR" smtClean="0"/>
              <a:pPr/>
              <a:t>15/10/2013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88BCA36-C8EB-41D4-87F1-7010AE015E4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DDB5-10EE-4C76-B837-0E6CDF0207F4}" type="datetimeFigureOut">
              <a:rPr lang="el-GR" smtClean="0"/>
              <a:pPr/>
              <a:t>15/10/2013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BCA36-C8EB-41D4-87F1-7010AE015E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88BCA36-C8EB-41D4-87F1-7010AE015E4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DDB5-10EE-4C76-B837-0E6CDF0207F4}" type="datetimeFigureOut">
              <a:rPr lang="el-GR" smtClean="0"/>
              <a:pPr/>
              <a:t>15/10/2013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DDB5-10EE-4C76-B837-0E6CDF0207F4}" type="datetimeFigureOut">
              <a:rPr lang="el-GR" smtClean="0"/>
              <a:pPr/>
              <a:t>15/10/2013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88BCA36-C8EB-41D4-87F1-7010AE015E4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DDB5-10EE-4C76-B837-0E6CDF0207F4}" type="datetimeFigureOut">
              <a:rPr lang="el-GR" smtClean="0"/>
              <a:pPr/>
              <a:t>15/10/2013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88BCA36-C8EB-41D4-87F1-7010AE015E4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29DDDB5-10EE-4C76-B837-0E6CDF0207F4}" type="datetimeFigureOut">
              <a:rPr lang="el-GR" smtClean="0"/>
              <a:pPr/>
              <a:t>15/10/2013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BCA36-C8EB-41D4-87F1-7010AE015E4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DDB5-10EE-4C76-B837-0E6CDF0207F4}" type="datetimeFigureOut">
              <a:rPr lang="el-GR" smtClean="0"/>
              <a:pPr/>
              <a:t>15/10/2013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88BCA36-C8EB-41D4-87F1-7010AE015E4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DDB5-10EE-4C76-B837-0E6CDF0207F4}" type="datetimeFigureOut">
              <a:rPr lang="el-GR" smtClean="0"/>
              <a:pPr/>
              <a:t>15/10/2013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88BCA36-C8EB-41D4-87F1-7010AE015E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DDB5-10EE-4C76-B837-0E6CDF0207F4}" type="datetimeFigureOut">
              <a:rPr lang="el-GR" smtClean="0"/>
              <a:pPr/>
              <a:t>15/10/2013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8BCA36-C8EB-41D4-87F1-7010AE015E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88BCA36-C8EB-41D4-87F1-7010AE015E4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DDB5-10EE-4C76-B837-0E6CDF0207F4}" type="datetimeFigureOut">
              <a:rPr lang="el-GR" smtClean="0"/>
              <a:pPr/>
              <a:t>15/10/2013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88BCA36-C8EB-41D4-87F1-7010AE015E4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29DDDB5-10EE-4C76-B837-0E6CDF0207F4}" type="datetimeFigureOut">
              <a:rPr lang="el-GR" smtClean="0"/>
              <a:pPr/>
              <a:t>15/10/2013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29DDDB5-10EE-4C76-B837-0E6CDF0207F4}" type="datetimeFigureOut">
              <a:rPr lang="el-GR" smtClean="0"/>
              <a:pPr/>
              <a:t>15/10/2013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88BCA36-C8EB-41D4-87F1-7010AE015E4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-428660" y="5572140"/>
            <a:ext cx="6400800" cy="609600"/>
          </a:xfrm>
        </p:spPr>
        <p:txBody>
          <a:bodyPr>
            <a:noAutofit/>
          </a:bodyPr>
          <a:lstStyle/>
          <a:p>
            <a:r>
              <a:rPr lang="el-GR" sz="2400" dirty="0" smtClean="0">
                <a:solidFill>
                  <a:srgbClr val="990033"/>
                </a:solidFill>
              </a:rPr>
              <a:t>ΒΙΤΡΟ ΕΛΛΑΣ Α.Ε.</a:t>
            </a:r>
            <a:endParaRPr lang="en-US" sz="2400" dirty="0" smtClean="0">
              <a:solidFill>
                <a:srgbClr val="990033"/>
              </a:solidFill>
            </a:endParaRPr>
          </a:p>
          <a:p>
            <a:pPr>
              <a:defRPr/>
            </a:pPr>
            <a:endParaRPr lang="el-GR" sz="2400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4643446"/>
            <a:ext cx="1928826" cy="826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TextBox"/>
          <p:cNvSpPr txBox="1"/>
          <p:nvPr/>
        </p:nvSpPr>
        <p:spPr>
          <a:xfrm>
            <a:off x="1785918" y="3929066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  <a:p>
            <a:pPr algn="ctr">
              <a:defRPr/>
            </a:pPr>
            <a:r>
              <a:rPr lang="el-GR" dirty="0">
                <a:solidFill>
                  <a:srgbClr val="800000"/>
                </a:solidFill>
              </a:rPr>
              <a:t>Δρ. Κατερίνα Κ. </a:t>
            </a:r>
            <a:r>
              <a:rPr lang="el-GR" dirty="0" err="1" smtClean="0">
                <a:solidFill>
                  <a:srgbClr val="800000"/>
                </a:solidFill>
              </a:rPr>
              <a:t>Γρηγοριάδου</a:t>
            </a:r>
            <a:r>
              <a:rPr lang="el-GR" dirty="0" smtClean="0">
                <a:solidFill>
                  <a:srgbClr val="800000"/>
                </a:solidFill>
              </a:rPr>
              <a:t> - Υπεύθυνη </a:t>
            </a:r>
            <a:r>
              <a:rPr lang="el-GR" dirty="0">
                <a:solidFill>
                  <a:srgbClr val="800000"/>
                </a:solidFill>
              </a:rPr>
              <a:t>τμήματος </a:t>
            </a:r>
            <a:r>
              <a:rPr lang="en-US" dirty="0" smtClean="0">
                <a:solidFill>
                  <a:srgbClr val="800000"/>
                </a:solidFill>
              </a:rPr>
              <a:t>R&amp;D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1 - Τίτλος"/>
          <p:cNvSpPr txBox="1">
            <a:spLocks/>
          </p:cNvSpPr>
          <p:nvPr/>
        </p:nvSpPr>
        <p:spPr>
          <a:xfrm>
            <a:off x="285720" y="285704"/>
            <a:ext cx="8858280" cy="2071726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l-GR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l-GR" sz="24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2</a:t>
            </a:r>
            <a:r>
              <a:rPr lang="el-GR" sz="2400" i="1" baseline="30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η</a:t>
            </a:r>
            <a:r>
              <a:rPr lang="el-GR" sz="24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ΣΥΝΑΝΤΗΣΗ ΠΛΑΤΦΟΡΜΑΣ – ΔΙΚΤΥΟΥ</a:t>
            </a:r>
          </a:p>
          <a:p>
            <a:pPr lvl="0" algn="ctr">
              <a:spcBef>
                <a:spcPct val="0"/>
              </a:spcBef>
            </a:pPr>
            <a:r>
              <a:rPr lang="el-GR" sz="24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ΤΟΜΕΑΣ ΠΡΩΤΟΓΕΝΟΥΣ ΠΑΡΑΓΩΓΗΣ – ΤΡΟΦΙΜΩΝ – ΑΓΡΟΒΙΟΤΕΧΝΟΛΟΓΙΑΣ</a:t>
            </a:r>
          </a:p>
          <a:p>
            <a:pPr lvl="0" algn="ctr">
              <a:spcBef>
                <a:spcPct val="0"/>
              </a:spcBef>
            </a:pPr>
            <a:endParaRPr lang="el-GR" sz="2400" i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Γεωπονικό πανεπιστήμιο, Αθήνα, 16 Οκτωβρίου 2013</a:t>
            </a:r>
          </a:p>
          <a:p>
            <a:pPr lvl="0" algn="ctr">
              <a:spcBef>
                <a:spcPct val="0"/>
              </a:spcBef>
            </a:pP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571472" y="2573720"/>
            <a:ext cx="8286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Θεματική ενότητα: </a:t>
            </a:r>
          </a:p>
          <a:p>
            <a:pPr algn="ctr"/>
            <a:r>
              <a:rPr lang="el-GR" sz="24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Δενδροκομία </a:t>
            </a:r>
            <a:r>
              <a:rPr lang="el-GR" sz="24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και </a:t>
            </a:r>
            <a:r>
              <a:rPr lang="el-GR" sz="24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Αρωματικά/Φαρμακευτικά φυτά</a:t>
            </a:r>
          </a:p>
          <a:p>
            <a:pPr algn="ctr"/>
            <a:r>
              <a:rPr lang="el-GR" sz="24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Προτάσεις ερευνητικών και Τεχνολογικών  </a:t>
            </a:r>
            <a:r>
              <a:rPr lang="el-GR" sz="24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Προτεραιοτήτων  </a:t>
            </a:r>
            <a:r>
              <a:rPr lang="el-GR" sz="24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περιόδου 2014-2020</a:t>
            </a:r>
          </a:p>
        </p:txBody>
      </p:sp>
      <p:sp>
        <p:nvSpPr>
          <p:cNvPr id="9" name="8 - TextBox"/>
          <p:cNvSpPr txBox="1"/>
          <p:nvPr/>
        </p:nvSpPr>
        <p:spPr>
          <a:xfrm>
            <a:off x="3357554" y="557214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cap="all" spc="250" dirty="0" smtClean="0">
                <a:solidFill>
                  <a:srgbClr val="990033"/>
                </a:solidFill>
              </a:rPr>
              <a:t>ΜΥΡΤΙΣ </a:t>
            </a:r>
          </a:p>
        </p:txBody>
      </p:sp>
      <p:pic>
        <p:nvPicPr>
          <p:cNvPr id="10" name="Εικόνα 3"/>
          <p:cNvPicPr>
            <a:picLocks noChangeAspect="1" noChangeArrowheads="1"/>
          </p:cNvPicPr>
          <p:nvPr/>
        </p:nvPicPr>
        <p:blipFill>
          <a:blip r:embed="rId3" cstate="print"/>
          <a:srcRect l="13525" r="8029"/>
          <a:stretch>
            <a:fillRect/>
          </a:stretch>
        </p:blipFill>
        <p:spPr bwMode="auto">
          <a:xfrm>
            <a:off x="5786446" y="4714884"/>
            <a:ext cx="928694" cy="832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Πρόταση 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δημιουργία συνεργαζόμενων ομάδων μέσω ερευνητικών προγραμμάτων </a:t>
            </a:r>
          </a:p>
          <a:p>
            <a:r>
              <a:rPr lang="el-GR" dirty="0" smtClean="0"/>
              <a:t>που θα αποτελέσει πρότυπο για ανάπτυξη παραδοσιακών ή μη ειδών ή ποικιλιών </a:t>
            </a:r>
          </a:p>
          <a:p>
            <a:r>
              <a:rPr lang="el-GR" dirty="0" smtClean="0"/>
              <a:t>μέσα από τη συνεργασία των εξειδικευμένων φορέων και </a:t>
            </a:r>
          </a:p>
          <a:p>
            <a:r>
              <a:rPr lang="el-GR" dirty="0" smtClean="0"/>
              <a:t>τη στόχευση μεριδίου της αγοράς </a:t>
            </a:r>
          </a:p>
          <a:p>
            <a:r>
              <a:rPr lang="el-GR" dirty="0" smtClean="0"/>
              <a:t>με προσφορά ενός διαφοροποιημένου υψηλής ποιότητας και ασφάλειας προϊόντος.</a:t>
            </a:r>
          </a:p>
          <a:p>
            <a:endParaRPr lang="el-GR" dirty="0" smtClean="0"/>
          </a:p>
          <a:p>
            <a:pPr algn="ctr">
              <a:buNone/>
            </a:pP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Γενετικός χαρακτηρισμός και η κωδικοποίηση της ελληνικής γενετικής βιοποικιλότητας, η αριστοποίηση των συνθηκών πολλαπλασιασμού, σκληραγώγησης, και ανάπτυξης των φυτών, αλλά και διατήρησης των βασικών ‘καθαρών’ κλώνων, με σκοπό την ορθότερη χρήση των φυσικών πόρων και αποτελεσματικότερη παραγωγή.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000" b="1" dirty="0" smtClean="0"/>
              <a:t>Λοιποί φορείς  που θα πρέπει </a:t>
            </a:r>
            <a:r>
              <a:rPr lang="el-GR" sz="2000" b="1" dirty="0" smtClean="0"/>
              <a:t>να εκπροσωπηθούν </a:t>
            </a:r>
            <a:r>
              <a:rPr lang="el-GR" sz="2000" b="1" dirty="0" smtClean="0"/>
              <a:t>στις  ομάδες </a:t>
            </a:r>
            <a:r>
              <a:rPr lang="el-GR" sz="2000" b="1" dirty="0" smtClean="0"/>
              <a:t>	</a:t>
            </a:r>
            <a:r>
              <a:rPr lang="el-GR" sz="2000" b="1" dirty="0" smtClean="0"/>
              <a:t>εργασίας</a:t>
            </a:r>
            <a:endParaRPr lang="el-GR" sz="2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Συνεταιρισμοί - Αγρότες (εκπρόσωπός με απαραίτητη </a:t>
            </a:r>
            <a:r>
              <a:rPr lang="el-GR" dirty="0" smtClean="0"/>
              <a:t>κατάρτιση και </a:t>
            </a:r>
            <a:r>
              <a:rPr lang="el-GR" dirty="0" smtClean="0"/>
              <a:t>καμιά </a:t>
            </a:r>
            <a:r>
              <a:rPr lang="el-GR" dirty="0" smtClean="0"/>
              <a:t>άλλη </a:t>
            </a:r>
            <a:r>
              <a:rPr lang="el-GR" dirty="0" smtClean="0"/>
              <a:t>συνδικαλιστική </a:t>
            </a:r>
            <a:r>
              <a:rPr lang="el-GR" dirty="0" smtClean="0"/>
              <a:t>δράση) </a:t>
            </a:r>
          </a:p>
          <a:p>
            <a:r>
              <a:rPr lang="el-GR" dirty="0" smtClean="0"/>
              <a:t>Πολύ </a:t>
            </a:r>
            <a:r>
              <a:rPr lang="el-GR" dirty="0" smtClean="0"/>
              <a:t>μικρές </a:t>
            </a:r>
            <a:r>
              <a:rPr lang="el-GR" dirty="0" smtClean="0"/>
              <a:t>επιχειρήσεις </a:t>
            </a:r>
          </a:p>
          <a:p>
            <a:r>
              <a:rPr lang="el-GR" dirty="0" smtClean="0"/>
              <a:t> </a:t>
            </a:r>
            <a:r>
              <a:rPr lang="el-GR" dirty="0" smtClean="0"/>
              <a:t>Νεοσύστατες επιχειρήσεις</a:t>
            </a:r>
          </a:p>
          <a:p>
            <a:r>
              <a:rPr lang="el-GR" dirty="0" smtClean="0"/>
              <a:t>Επιχειρήσεις </a:t>
            </a:r>
            <a:r>
              <a:rPr lang="el-GR" dirty="0" smtClean="0"/>
              <a:t>που έχουν δημιουργηθεί από νέους	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35716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Ειδικά στα αρωματικά/φαρμακευτικά φυτά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l-GR" dirty="0" smtClean="0"/>
              <a:t>αξιολόγηση των </a:t>
            </a:r>
            <a:r>
              <a:rPr lang="el-GR" dirty="0" err="1" smtClean="0"/>
              <a:t>φυτογενετικών</a:t>
            </a:r>
            <a:r>
              <a:rPr lang="el-GR" dirty="0" smtClean="0"/>
              <a:t> πόρων και </a:t>
            </a:r>
            <a:r>
              <a:rPr lang="el-GR" dirty="0" err="1" smtClean="0"/>
              <a:t>γονιδιωματική</a:t>
            </a:r>
            <a:r>
              <a:rPr lang="el-GR" dirty="0" smtClean="0"/>
              <a:t> ειδών,</a:t>
            </a:r>
          </a:p>
          <a:p>
            <a:pPr lvl="0"/>
            <a:r>
              <a:rPr lang="el-GR" dirty="0" smtClean="0"/>
              <a:t>προστασία, διατήρηση και αξιοποίηση ελληνικών αυτοφυών ειδών με στόχο την καλλιέργεια και παραγωγή υψηλής ποιότητας πολλαπλασιαστικού υλικού,</a:t>
            </a:r>
          </a:p>
          <a:p>
            <a:pPr lvl="0"/>
            <a:r>
              <a:rPr lang="el-GR" dirty="0" smtClean="0"/>
              <a:t>διερεύνηση μεταβολικών μονοπατιών για σύνθεση ουσιών με ιδιαίτερο εμπορικό ενδιαφέρον,</a:t>
            </a:r>
          </a:p>
          <a:p>
            <a:pPr lvl="0"/>
            <a:r>
              <a:rPr lang="el-GR" dirty="0" smtClean="0"/>
              <a:t>απομόνωση γενοτύπων και δημιουργία κλώνων   ελληνικών αρωματικών / φαρμακευτικών ειδών</a:t>
            </a:r>
          </a:p>
          <a:p>
            <a:pPr lvl="0" algn="ctr">
              <a:buNone/>
            </a:pPr>
            <a:r>
              <a:rPr lang="el-GR" dirty="0" smtClean="0"/>
              <a:t>με σκοπό</a:t>
            </a:r>
          </a:p>
          <a:p>
            <a:pPr lvl="0" algn="ctr">
              <a:buNone/>
            </a:pP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δημιουργία καινοτομικών προϊόντων που βασίζονται σε ελληνικά αρωματικά / φαρμακευτικά φυτά όπως καινοτόμες υψηλής διατροφικής αξίας ζωοτροφές, λειτουργικά τρόφιμα, προϊόντα κοσμετολογίας και φαρμακευτικά προϊόντα.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142976" y="3143248"/>
            <a:ext cx="6484826" cy="75894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l-GR" sz="4400" dirty="0" smtClean="0">
                <a:solidFill>
                  <a:schemeClr val="accent5">
                    <a:lumMod val="75000"/>
                  </a:schemeClr>
                </a:solidFill>
              </a:rPr>
              <a:t>ΕΥΧΑΡΙΣΤΩ!</a:t>
            </a:r>
            <a:endParaRPr lang="el-GR" sz="44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1" y="214290"/>
            <a:ext cx="2168281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Εικόνα 3"/>
          <p:cNvPicPr>
            <a:picLocks noChangeAspect="1" noChangeArrowheads="1"/>
          </p:cNvPicPr>
          <p:nvPr/>
        </p:nvPicPr>
        <p:blipFill>
          <a:blip r:embed="rId3"/>
          <a:srcRect l="13525" r="8029"/>
          <a:stretch>
            <a:fillRect/>
          </a:stretch>
        </p:blipFill>
        <p:spPr bwMode="auto">
          <a:xfrm>
            <a:off x="7572396" y="285728"/>
            <a:ext cx="931442" cy="835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Τίτλος"/>
          <p:cNvSpPr>
            <a:spLocks noGrp="1"/>
          </p:cNvSpPr>
          <p:nvPr>
            <p:ph type="title"/>
          </p:nvPr>
        </p:nvSpPr>
        <p:spPr>
          <a:xfrm>
            <a:off x="71438" y="428604"/>
            <a:ext cx="8929718" cy="758952"/>
          </a:xfrm>
        </p:spPr>
        <p:txBody>
          <a:bodyPr>
            <a:noAutofit/>
          </a:bodyPr>
          <a:lstStyle/>
          <a:p>
            <a:r>
              <a:rPr lang="el-GR" sz="2200" b="1" dirty="0" smtClean="0"/>
              <a:t>Καθορισμός προωθούμενων ειδών, ποικιλιών </a:t>
            </a:r>
            <a:r>
              <a:rPr lang="el-GR" sz="2200" b="1" dirty="0" err="1" smtClean="0"/>
              <a:t>δενδροκηπευτικών</a:t>
            </a:r>
            <a:r>
              <a:rPr lang="el-GR" sz="2200" b="1" dirty="0" smtClean="0"/>
              <a:t> καλλιεργειών και λοιπών δραστηριοτήτων</a:t>
            </a:r>
            <a:br>
              <a:rPr lang="el-GR" sz="2200" b="1" dirty="0" smtClean="0"/>
            </a:br>
            <a:r>
              <a:rPr lang="el-GR" sz="1600" b="1" dirty="0" smtClean="0"/>
              <a:t>13/3/2013 Εφημερίδα της Κυβερνήσεως  </a:t>
            </a:r>
            <a:endParaRPr lang="el-GR" sz="1600" b="1" dirty="0"/>
          </a:p>
        </p:txBody>
      </p:sp>
      <p:pic>
        <p:nvPicPr>
          <p:cNvPr id="3686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l="20356" t="15035" r="33963" b="5277"/>
          <a:stretch>
            <a:fillRect/>
          </a:stretch>
        </p:blipFill>
        <p:spPr bwMode="auto">
          <a:xfrm>
            <a:off x="1643042" y="1357298"/>
            <a:ext cx="4929222" cy="4834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- Βέλος προς τα κάτω"/>
          <p:cNvSpPr/>
          <p:nvPr/>
        </p:nvSpPr>
        <p:spPr>
          <a:xfrm>
            <a:off x="2428860" y="3714752"/>
            <a:ext cx="571504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l="23870" t="18160" r="33084" b="5277"/>
          <a:stretch>
            <a:fillRect/>
          </a:stretch>
        </p:blipFill>
        <p:spPr bwMode="auto">
          <a:xfrm>
            <a:off x="2214546" y="1428736"/>
            <a:ext cx="4786346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5 - Τίτλος"/>
          <p:cNvSpPr>
            <a:spLocks noGrp="1"/>
          </p:cNvSpPr>
          <p:nvPr>
            <p:ph type="title"/>
          </p:nvPr>
        </p:nvSpPr>
        <p:spPr>
          <a:xfrm>
            <a:off x="0" y="428604"/>
            <a:ext cx="8929718" cy="758952"/>
          </a:xfrm>
        </p:spPr>
        <p:txBody>
          <a:bodyPr>
            <a:noAutofit/>
          </a:bodyPr>
          <a:lstStyle/>
          <a:p>
            <a:r>
              <a:rPr lang="el-GR" sz="2200" b="1" dirty="0" smtClean="0"/>
              <a:t>Καθορισμός προωθούμενων ειδών, ποικιλιών </a:t>
            </a:r>
            <a:r>
              <a:rPr lang="el-GR" sz="2200" b="1" dirty="0" err="1" smtClean="0"/>
              <a:t>δενδροκηπευτικών</a:t>
            </a:r>
            <a:r>
              <a:rPr lang="el-GR" sz="2200" b="1" dirty="0" smtClean="0"/>
              <a:t> καλλιεργειών και λοιπών δραστηριοτήτων</a:t>
            </a:r>
            <a:br>
              <a:rPr lang="el-GR" sz="2200" b="1" dirty="0" smtClean="0"/>
            </a:br>
            <a:r>
              <a:rPr lang="el-GR" sz="1600" b="1" dirty="0" smtClean="0"/>
              <a:t>13/3/2013 Εφημερίδα της Κυβερνήσεως -  </a:t>
            </a:r>
            <a:endParaRPr lang="el-GR" sz="1600" b="1" dirty="0"/>
          </a:p>
        </p:txBody>
      </p:sp>
      <p:sp>
        <p:nvSpPr>
          <p:cNvPr id="6" name="5 - Βέλος προς τα κάτω"/>
          <p:cNvSpPr/>
          <p:nvPr/>
        </p:nvSpPr>
        <p:spPr>
          <a:xfrm>
            <a:off x="4000496" y="4214818"/>
            <a:ext cx="285752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Προτείνονται για καλλιέργεια οι παραδοσιακές ελληνικές ποικιλίες όλων των ειδών</a:t>
            </a:r>
          </a:p>
          <a:p>
            <a:r>
              <a:rPr lang="el-GR" dirty="0" smtClean="0"/>
              <a:t>έλλειψη αξιόπιστου πολλαπλασιαστικού υλικού</a:t>
            </a:r>
          </a:p>
          <a:p>
            <a:r>
              <a:rPr lang="el-GR" dirty="0" smtClean="0"/>
              <a:t>ελάχιστη έρευνα γύρω από αυτές </a:t>
            </a:r>
          </a:p>
          <a:p>
            <a:pPr algn="ctr">
              <a:buNone/>
            </a:pPr>
            <a:r>
              <a:rPr lang="el-GR" dirty="0" smtClean="0"/>
              <a:t>παρότι </a:t>
            </a:r>
          </a:p>
          <a:p>
            <a:r>
              <a:rPr lang="el-GR" dirty="0" smtClean="0"/>
              <a:t>υψηλές τιμές λόγω εκλεκτής ποιότητας</a:t>
            </a:r>
          </a:p>
          <a:p>
            <a:pPr>
              <a:buNone/>
            </a:pPr>
            <a:r>
              <a:rPr lang="el-GR" dirty="0" smtClean="0"/>
              <a:t> </a:t>
            </a:r>
          </a:p>
          <a:p>
            <a:pPr>
              <a:buNone/>
            </a:pP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επιτακτική η ανάγκη διάσωσης και κυρίως </a:t>
            </a:r>
            <a:r>
              <a:rPr lang="el-GR" i="1" dirty="0" smtClean="0">
                <a:solidFill>
                  <a:schemeClr val="accent5">
                    <a:lumMod val="50000"/>
                  </a:schemeClr>
                </a:solidFill>
              </a:rPr>
              <a:t>βελτίωσης</a:t>
            </a:r>
          </a:p>
        </p:txBody>
      </p:sp>
      <p:sp>
        <p:nvSpPr>
          <p:cNvPr id="4" name="5 - Τίτλος"/>
          <p:cNvSpPr>
            <a:spLocks noGrp="1"/>
          </p:cNvSpPr>
          <p:nvPr>
            <p:ph type="title"/>
          </p:nvPr>
        </p:nvSpPr>
        <p:spPr>
          <a:xfrm>
            <a:off x="71438" y="428604"/>
            <a:ext cx="8929718" cy="758952"/>
          </a:xfrm>
        </p:spPr>
        <p:txBody>
          <a:bodyPr>
            <a:noAutofit/>
          </a:bodyPr>
          <a:lstStyle/>
          <a:p>
            <a:r>
              <a:rPr lang="el-GR" sz="2200" b="1" dirty="0" smtClean="0"/>
              <a:t>Καθορισμός προωθούμενων ειδών, ποικιλιών </a:t>
            </a:r>
            <a:r>
              <a:rPr lang="el-GR" sz="2200" b="1" dirty="0" err="1" smtClean="0"/>
              <a:t>δενδροκηπευτικών</a:t>
            </a:r>
            <a:r>
              <a:rPr lang="el-GR" sz="2200" b="1" dirty="0" smtClean="0"/>
              <a:t> καλλιεργειών και λοιπών δραστηριοτήτων</a:t>
            </a:r>
            <a:br>
              <a:rPr lang="el-GR" sz="2200" b="1" dirty="0" smtClean="0"/>
            </a:br>
            <a:r>
              <a:rPr lang="el-GR" sz="1600" b="1" dirty="0" smtClean="0"/>
              <a:t>13/3/2013 Εφημερίδα της Κυβερνήσεως -  </a:t>
            </a:r>
            <a:endParaRPr lang="el-GR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384032"/>
            <a:ext cx="8534400" cy="758952"/>
          </a:xfrm>
        </p:spPr>
        <p:txBody>
          <a:bodyPr>
            <a:noAutofit/>
          </a:bodyPr>
          <a:lstStyle/>
          <a:p>
            <a:r>
              <a:rPr lang="el-GR" sz="2800" b="1" dirty="0" smtClean="0"/>
              <a:t>Πολλαπλασιαστικό υλικό δενδροκομικών ειδών</a:t>
            </a:r>
            <a:endParaRPr lang="el-GR" sz="2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Αξιοποίηση της ελληνικής βιοποικιλότητας </a:t>
            </a:r>
          </a:p>
          <a:p>
            <a:pPr lvl="1"/>
            <a:r>
              <a:rPr lang="el-GR" dirty="0" smtClean="0"/>
              <a:t>αυτοφυή/ενδημικά είδη,</a:t>
            </a:r>
          </a:p>
          <a:p>
            <a:pPr lvl="1"/>
            <a:r>
              <a:rPr lang="el-GR" dirty="0" smtClean="0"/>
              <a:t>παραδοσιακές ποικιλίες, </a:t>
            </a:r>
          </a:p>
          <a:p>
            <a:pPr lvl="1"/>
            <a:r>
              <a:rPr lang="el-GR" dirty="0" smtClean="0"/>
              <a:t>ήδη υπάρχουσες ποικιλίες  και </a:t>
            </a:r>
          </a:p>
          <a:p>
            <a:pPr lvl="1"/>
            <a:r>
              <a:rPr lang="el-GR" dirty="0" smtClean="0"/>
              <a:t>γενικά </a:t>
            </a:r>
            <a:r>
              <a:rPr lang="el-GR" dirty="0" err="1" smtClean="0"/>
              <a:t>φυτογενετικούς</a:t>
            </a:r>
            <a:r>
              <a:rPr lang="el-GR" dirty="0" smtClean="0"/>
              <a:t> πόρους </a:t>
            </a:r>
          </a:p>
          <a:p>
            <a:r>
              <a:rPr lang="el-GR" dirty="0" smtClean="0"/>
              <a:t>για τη δημιουργία νέων ποικιλιών </a:t>
            </a:r>
          </a:p>
          <a:p>
            <a:r>
              <a:rPr lang="el-GR" dirty="0" smtClean="0"/>
              <a:t>και επαγωγικά νέων προϊόντων. </a:t>
            </a:r>
          </a:p>
          <a:p>
            <a:endParaRPr lang="el-GR" dirty="0" smtClean="0"/>
          </a:p>
          <a:p>
            <a:pPr algn="ctr">
              <a:buNone/>
            </a:pP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Διάσωση και αξιοποίηση παραδοσιακών ελληνικών ποικιλιών οι οποίες θα αποτελέσουν τη βάση για δραστηριότητες βελτίωσης.</a:t>
            </a:r>
            <a:endParaRPr lang="el-GR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Ύπαρξη ερευνητικού δυναμικού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Σχεδόν απουσία ερευνητών στο χώρο της δενδροκομίας. </a:t>
            </a:r>
          </a:p>
          <a:p>
            <a:r>
              <a:rPr lang="el-GR" dirty="0" smtClean="0"/>
              <a:t>ΑΝΑΓΚΑΙΟΤΗΤΑ ΕΚΠΑΙΔΕΥΣΗΣ ΚΑΙ ΔΗΜΙΟΥΡΓΙΑΣ ΝΕΩΝ με τη χρήση σύγχρονων βιοτεχνολογικών μεθόδων αλλά και με παραδοσιακές τεχνικές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Αξιολόγηση ξένων ποικιλίες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Πολλές νέες ποικιλίες για καλλιέργεια χωρίς καμιά αξιολόγηση</a:t>
            </a:r>
          </a:p>
          <a:p>
            <a:r>
              <a:rPr lang="el-GR" dirty="0" smtClean="0"/>
              <a:t>Νέες ελληνικές ποικιλίες</a:t>
            </a:r>
          </a:p>
          <a:p>
            <a:r>
              <a:rPr lang="el-GR" dirty="0" smtClean="0"/>
              <a:t>Αποτυχία σε πολυετείς καλλιέργειες</a:t>
            </a:r>
          </a:p>
          <a:p>
            <a:endParaRPr lang="el-GR" dirty="0" smtClean="0"/>
          </a:p>
          <a:p>
            <a:pPr algn="ctr">
              <a:buNone/>
            </a:pP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Αντικείμενο έρευνας η αξιολόγηση ξενικών ποικιλιών στα ελληνικά δεδομένα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Επιμέρους στόχοι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l-GR" dirty="0" smtClean="0"/>
              <a:t>η διάσωση των ελληνικών παραδοσιακών ποικιλιών όλων των καλλιεργούμενων ειδών/</a:t>
            </a:r>
            <a:r>
              <a:rPr lang="el-GR" dirty="0" err="1" smtClean="0"/>
              <a:t>φυτογενετικών</a:t>
            </a:r>
            <a:r>
              <a:rPr lang="el-GR" dirty="0" smtClean="0"/>
              <a:t> πόρων,</a:t>
            </a:r>
          </a:p>
          <a:p>
            <a:pPr lvl="0"/>
            <a:r>
              <a:rPr lang="el-GR" dirty="0" smtClean="0"/>
              <a:t>η αξιολόγηση επιλεγμένων κλώνων μέσα στις ποικιλίες,</a:t>
            </a:r>
          </a:p>
          <a:p>
            <a:pPr lvl="0"/>
            <a:r>
              <a:rPr lang="el-GR" dirty="0" smtClean="0"/>
              <a:t>η δημιουργία  υψηλής ποιότητας πολλαπλασιαστικού υλικού των συγκεκριμένων ποικιλιών,</a:t>
            </a:r>
          </a:p>
          <a:p>
            <a:pPr lvl="0"/>
            <a:r>
              <a:rPr lang="el-GR" dirty="0" smtClean="0"/>
              <a:t> η βελτίωση των συνθηκών καλλιέργειας, διατήρησης και μεταποίησης τους,</a:t>
            </a:r>
          </a:p>
          <a:p>
            <a:pPr lvl="0"/>
            <a:r>
              <a:rPr lang="el-GR" dirty="0" smtClean="0"/>
              <a:t>η διάδοση των αξιόλογων αυτών ποικιλιών και σε άλλες περιοχές καλλιέργειας.</a:t>
            </a:r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Η έρευνα θα πρέπει να επικεντρωθεί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0"/>
            <a:r>
              <a:rPr lang="el-GR" sz="1800" dirty="0" smtClean="0"/>
              <a:t>επιλογή φαινοτύπων από τα καλλιεργούμενα ή αυτοφυή είδη με εξέχοντα χαρακτηριστικά,</a:t>
            </a:r>
          </a:p>
          <a:p>
            <a:pPr lvl="0"/>
            <a:r>
              <a:rPr lang="el-GR" sz="1800" dirty="0" smtClean="0"/>
              <a:t>δημιουργία προφίλ βλαστικών χαρακτηριστικών ποιότητας και </a:t>
            </a:r>
            <a:r>
              <a:rPr lang="el-GR" sz="1800" dirty="0" err="1" smtClean="0"/>
              <a:t>μετασυλλεκτικής</a:t>
            </a:r>
            <a:r>
              <a:rPr lang="el-GR" sz="1800" dirty="0" smtClean="0"/>
              <a:t> συμπεριφοράς,</a:t>
            </a:r>
          </a:p>
          <a:p>
            <a:pPr lvl="0"/>
            <a:r>
              <a:rPr lang="el-GR" sz="1800" dirty="0" smtClean="0"/>
              <a:t>γονιδιακή αποτύπωση και εκτίμηση της γενετικής </a:t>
            </a:r>
            <a:r>
              <a:rPr lang="el-GR" sz="1800" dirty="0" err="1" smtClean="0"/>
              <a:t>ενδο</a:t>
            </a:r>
            <a:r>
              <a:rPr lang="el-GR" sz="1800" dirty="0" smtClean="0"/>
              <a:t>-</a:t>
            </a:r>
            <a:r>
              <a:rPr lang="el-GR" sz="1800" dirty="0" err="1" smtClean="0"/>
              <a:t>ποικιλιακής</a:t>
            </a:r>
            <a:r>
              <a:rPr lang="el-GR" sz="1800" dirty="0" smtClean="0"/>
              <a:t> ποικιλότητας των επιλεγμένων γενοτύπων και κλώνων, </a:t>
            </a:r>
          </a:p>
          <a:p>
            <a:pPr lvl="0"/>
            <a:r>
              <a:rPr lang="el-GR" sz="1800" dirty="0" smtClean="0"/>
              <a:t>μελέτη της έκφρασης γονιδίων στενά συνδεδεμένων με την ποιότητα των προϊόντων,</a:t>
            </a:r>
          </a:p>
          <a:p>
            <a:pPr lvl="0"/>
            <a:r>
              <a:rPr lang="el-GR" sz="1800" dirty="0" smtClean="0"/>
              <a:t>παραγωγή υψηλής ποιότητας πολλαπλασιαστικού υλικού επιλεγμένων κλώνων,</a:t>
            </a:r>
          </a:p>
          <a:p>
            <a:pPr lvl="0"/>
            <a:r>
              <a:rPr lang="el-GR" sz="1800" dirty="0" smtClean="0"/>
              <a:t>ανάπτυξη πρωτοκόλλων  καλλιεργητικών τεχνικών και </a:t>
            </a:r>
            <a:r>
              <a:rPr lang="el-GR" sz="1800" dirty="0" err="1" smtClean="0"/>
              <a:t>μετασυλλεκτικών</a:t>
            </a:r>
            <a:r>
              <a:rPr lang="el-GR" sz="1800" dirty="0" smtClean="0"/>
              <a:t> χειρισμών,</a:t>
            </a:r>
          </a:p>
          <a:p>
            <a:pPr lvl="0"/>
            <a:r>
              <a:rPr lang="el-GR" sz="1800" dirty="0" smtClean="0"/>
              <a:t>ανάπτυξη σύγχρονων πρωτοκόλλων παραγωγής φιλικών προς το περιβάλλον,</a:t>
            </a:r>
          </a:p>
          <a:p>
            <a:pPr lvl="0"/>
            <a:r>
              <a:rPr lang="el-GR" sz="1800" dirty="0" smtClean="0"/>
              <a:t>διάδοση των πληροφοριών που θα προκύψουν σε ενδιαφερομένους παραγωγούς,</a:t>
            </a:r>
          </a:p>
          <a:p>
            <a:pPr lvl="0"/>
            <a:r>
              <a:rPr lang="el-GR" sz="1800" dirty="0" smtClean="0"/>
              <a:t>έρευνα αγοράς για την αποδοχή των νέων προϊόντων από τους καταναλωτές.</a:t>
            </a:r>
          </a:p>
          <a:p>
            <a:pPr>
              <a:buNone/>
            </a:pPr>
            <a:endParaRPr lang="el-GR" sz="1800" dirty="0" smtClean="0"/>
          </a:p>
          <a:p>
            <a:endParaRPr lang="el-G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880</TotalTime>
  <Words>575</Words>
  <Application>Microsoft Office PowerPoint</Application>
  <PresentationFormat>Προβολή στην οθόνη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Δημοτικός</vt:lpstr>
      <vt:lpstr>Διαφάνεια 1</vt:lpstr>
      <vt:lpstr>Καθορισμός προωθούμενων ειδών, ποικιλιών δενδροκηπευτικών καλλιεργειών και λοιπών δραστηριοτήτων 13/3/2013 Εφημερίδα της Κυβερνήσεως  </vt:lpstr>
      <vt:lpstr>Καθορισμός προωθούμενων ειδών, ποικιλιών δενδροκηπευτικών καλλιεργειών και λοιπών δραστηριοτήτων 13/3/2013 Εφημερίδα της Κυβερνήσεως -  </vt:lpstr>
      <vt:lpstr>Καθορισμός προωθούμενων ειδών, ποικιλιών δενδροκηπευτικών καλλιεργειών και λοιπών δραστηριοτήτων 13/3/2013 Εφημερίδα της Κυβερνήσεως -  </vt:lpstr>
      <vt:lpstr>Πολλαπλασιαστικό υλικό δενδροκομικών ειδών</vt:lpstr>
      <vt:lpstr>Ύπαρξη ερευνητικού δυναμικού</vt:lpstr>
      <vt:lpstr>Αξιολόγηση ξένων ποικιλίες</vt:lpstr>
      <vt:lpstr>Επιμέρους στόχοι</vt:lpstr>
      <vt:lpstr>Η έρευνα θα πρέπει να επικεντρωθεί</vt:lpstr>
      <vt:lpstr>Πρόταση </vt:lpstr>
      <vt:lpstr>Λοιποί φορείς  που θα πρέπει να εκπροσωπηθούν στις  ομάδες  εργασίας</vt:lpstr>
      <vt:lpstr>Ειδικά στα αρωματικά/φαρμακευτικά φυτά</vt:lpstr>
      <vt:lpstr>Διαφάνεια 13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2η συνάντηση φορέων   ερευνητικού προγράμματος SysΤerp  MAIX Ιούλιος 2012</dc:title>
  <dc:creator>Κατερίνα</dc:creator>
  <cp:lastModifiedBy>katerina</cp:lastModifiedBy>
  <cp:revision>92</cp:revision>
  <dcterms:created xsi:type="dcterms:W3CDTF">2012-07-10T08:38:16Z</dcterms:created>
  <dcterms:modified xsi:type="dcterms:W3CDTF">2013-10-15T11:46:53Z</dcterms:modified>
</cp:coreProperties>
</file>