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Default Extension="vml" ContentType="application/vnd.openxmlformats-officedocument.vmlDrawing"/>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Default Extension="sldx" ContentType="application/vnd.openxmlformats-officedocument.presentationml.slide"/>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diagrams/quickStyle1.xml" ContentType="application/vnd.openxmlformats-officedocument.drawingml.diagramStyle+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350" r:id="rId2"/>
    <p:sldId id="358" r:id="rId3"/>
    <p:sldId id="399" r:id="rId4"/>
    <p:sldId id="400" r:id="rId5"/>
    <p:sldId id="359" r:id="rId6"/>
    <p:sldId id="378" r:id="rId7"/>
    <p:sldId id="361" r:id="rId8"/>
    <p:sldId id="376" r:id="rId9"/>
    <p:sldId id="395" r:id="rId10"/>
    <p:sldId id="397" r:id="rId11"/>
    <p:sldId id="398" r:id="rId12"/>
    <p:sldId id="394" r:id="rId13"/>
    <p:sldId id="396" r:id="rId14"/>
    <p:sldId id="380" r:id="rId15"/>
  </p:sldIdLst>
  <p:sldSz cx="9144000" cy="6858000" type="screen4x3"/>
  <p:notesSz cx="6858000" cy="9144000"/>
  <p:defaultTextStyle>
    <a:defPPr>
      <a:defRPr lang="el-GR"/>
    </a:defPPr>
    <a:lvl1pPr algn="l" rtl="0" fontAlgn="base">
      <a:spcBef>
        <a:spcPct val="0"/>
      </a:spcBef>
      <a:spcAft>
        <a:spcPct val="0"/>
      </a:spcAft>
      <a:defRPr sz="2400" kern="1200">
        <a:solidFill>
          <a:schemeClr val="tx1"/>
        </a:solidFill>
        <a:latin typeface="Arial" charset="0"/>
        <a:ea typeface="+mn-ea"/>
        <a:cs typeface="Arial" charset="0"/>
      </a:defRPr>
    </a:lvl1pPr>
    <a:lvl2pPr marL="457200" algn="l" rtl="0" fontAlgn="base">
      <a:spcBef>
        <a:spcPct val="0"/>
      </a:spcBef>
      <a:spcAft>
        <a:spcPct val="0"/>
      </a:spcAft>
      <a:defRPr sz="2400" kern="1200">
        <a:solidFill>
          <a:schemeClr val="tx1"/>
        </a:solidFill>
        <a:latin typeface="Arial" charset="0"/>
        <a:ea typeface="+mn-ea"/>
        <a:cs typeface="Arial" charset="0"/>
      </a:defRPr>
    </a:lvl2pPr>
    <a:lvl3pPr marL="914400" algn="l" rtl="0" fontAlgn="base">
      <a:spcBef>
        <a:spcPct val="0"/>
      </a:spcBef>
      <a:spcAft>
        <a:spcPct val="0"/>
      </a:spcAft>
      <a:defRPr sz="2400" kern="1200">
        <a:solidFill>
          <a:schemeClr val="tx1"/>
        </a:solidFill>
        <a:latin typeface="Arial" charset="0"/>
        <a:ea typeface="+mn-ea"/>
        <a:cs typeface="Arial" charset="0"/>
      </a:defRPr>
    </a:lvl3pPr>
    <a:lvl4pPr marL="1371600" algn="l" rtl="0" fontAlgn="base">
      <a:spcBef>
        <a:spcPct val="0"/>
      </a:spcBef>
      <a:spcAft>
        <a:spcPct val="0"/>
      </a:spcAft>
      <a:defRPr sz="2400" kern="1200">
        <a:solidFill>
          <a:schemeClr val="tx1"/>
        </a:solidFill>
        <a:latin typeface="Arial" charset="0"/>
        <a:ea typeface="+mn-ea"/>
        <a:cs typeface="Arial" charset="0"/>
      </a:defRPr>
    </a:lvl4pPr>
    <a:lvl5pPr marL="1828800" algn="l" rtl="0" fontAlgn="base">
      <a:spcBef>
        <a:spcPct val="0"/>
      </a:spcBef>
      <a:spcAft>
        <a:spcPct val="0"/>
      </a:spcAft>
      <a:defRPr sz="2400" kern="1200">
        <a:solidFill>
          <a:schemeClr val="tx1"/>
        </a:solidFill>
        <a:latin typeface="Arial" charset="0"/>
        <a:ea typeface="+mn-ea"/>
        <a:cs typeface="Arial" charset="0"/>
      </a:defRPr>
    </a:lvl5pPr>
    <a:lvl6pPr marL="2286000" algn="l" defTabSz="914400" rtl="0" eaLnBrk="1" latinLnBrk="0" hangingPunct="1">
      <a:defRPr sz="2400" kern="1200">
        <a:solidFill>
          <a:schemeClr val="tx1"/>
        </a:solidFill>
        <a:latin typeface="Arial" charset="0"/>
        <a:ea typeface="+mn-ea"/>
        <a:cs typeface="Arial" charset="0"/>
      </a:defRPr>
    </a:lvl6pPr>
    <a:lvl7pPr marL="2743200" algn="l" defTabSz="914400" rtl="0" eaLnBrk="1" latinLnBrk="0" hangingPunct="1">
      <a:defRPr sz="2400" kern="1200">
        <a:solidFill>
          <a:schemeClr val="tx1"/>
        </a:solidFill>
        <a:latin typeface="Arial" charset="0"/>
        <a:ea typeface="+mn-ea"/>
        <a:cs typeface="Arial" charset="0"/>
      </a:defRPr>
    </a:lvl7pPr>
    <a:lvl8pPr marL="3200400" algn="l" defTabSz="914400" rtl="0" eaLnBrk="1" latinLnBrk="0" hangingPunct="1">
      <a:defRPr sz="2400" kern="1200">
        <a:solidFill>
          <a:schemeClr val="tx1"/>
        </a:solidFill>
        <a:latin typeface="Arial" charset="0"/>
        <a:ea typeface="+mn-ea"/>
        <a:cs typeface="Arial" charset="0"/>
      </a:defRPr>
    </a:lvl8pPr>
    <a:lvl9pPr marL="3657600" algn="l" defTabSz="914400" rtl="0" eaLnBrk="1" latinLnBrk="0" hangingPunct="1">
      <a:defRPr sz="24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9771"/>
    <a:srgbClr val="FFCC00"/>
    <a:srgbClr val="C35715"/>
    <a:srgbClr val="00CC00"/>
    <a:srgbClr val="00FF00"/>
    <a:srgbClr val="C0A6A6"/>
    <a:srgbClr val="1B7103"/>
    <a:srgbClr val="CC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0" d="100"/>
          <a:sy n="100" d="100"/>
        </p:scale>
        <p:origin x="-294" y="-102"/>
      </p:cViewPr>
      <p:guideLst>
        <p:guide orient="horz" pos="2160"/>
        <p:guide pos="2880"/>
      </p:guideLst>
    </p:cSldViewPr>
  </p:slideViewPr>
  <p:notesTextViewPr>
    <p:cViewPr>
      <p:scale>
        <a:sx n="100" d="100"/>
        <a:sy n="100" d="100"/>
      </p:scale>
      <p:origin x="0" y="0"/>
    </p:cViewPr>
  </p:notesTextViewPr>
  <p:notesViewPr>
    <p:cSldViewPr>
      <p:cViewPr varScale="1">
        <p:scale>
          <a:sx n="82" d="100"/>
          <a:sy n="82" d="100"/>
        </p:scale>
        <p:origin x="-1392"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1" Type="http://schemas.openxmlformats.org/officeDocument/2006/relationships/image" Target="../media/image3.png"/></Relationships>
</file>

<file path=ppt/diagrams/_rels/data2.xml.rels><?xml version="1.0" encoding="UTF-8" standalone="yes"?>
<Relationships xmlns="http://schemas.openxmlformats.org/package/2006/relationships"><Relationship Id="rId1" Type="http://schemas.openxmlformats.org/officeDocument/2006/relationships/image" Target="../media/image4.png"/></Relationships>
</file>

<file path=ppt/diagrams/_rels/data3.xml.rels><?xml version="1.0" encoding="UTF-8" standalone="yes"?>
<Relationships xmlns="http://schemas.openxmlformats.org/package/2006/relationships"><Relationship Id="rId1" Type="http://schemas.openxmlformats.org/officeDocument/2006/relationships/image" Target="../media/image4.png"/></Relationships>
</file>

<file path=ppt/diagrams/_rels/data4.xml.rels><?xml version="1.0" encoding="UTF-8" standalone="yes"?>
<Relationships xmlns="http://schemas.openxmlformats.org/package/2006/relationships"><Relationship Id="rId1" Type="http://schemas.openxmlformats.org/officeDocument/2006/relationships/image" Target="../media/image4.png"/></Relationships>
</file>

<file path=ppt/diagrams/_rels/data5.xml.rels><?xml version="1.0" encoding="UTF-8" standalone="yes"?>
<Relationships xmlns="http://schemas.openxmlformats.org/package/2006/relationships"><Relationship Id="rId1" Type="http://schemas.openxmlformats.org/officeDocument/2006/relationships/image" Target="../media/image5.pn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191C3A-C39B-4F0C-908F-06F27F0AE2D5}" type="doc">
      <dgm:prSet loTypeId="urn:microsoft.com/office/officeart/2005/8/layout/radial2" loCatId="relationship" qsTypeId="urn:microsoft.com/office/officeart/2005/8/quickstyle/simple1" qsCatId="simple" csTypeId="urn:microsoft.com/office/officeart/2005/8/colors/colorful5" csCatId="colorful" phldr="1"/>
      <dgm:spPr/>
      <dgm:t>
        <a:bodyPr/>
        <a:lstStyle/>
        <a:p>
          <a:endParaRPr lang="el-GR"/>
        </a:p>
      </dgm:t>
    </dgm:pt>
    <dgm:pt modelId="{06328D33-6F52-4F3B-B896-697B4B04D0AF}">
      <dgm:prSet phldrT="[Κείμενο]" custT="1"/>
      <dgm:spPr>
        <a:solidFill>
          <a:srgbClr val="FFFF99"/>
        </a:solidFill>
      </dgm:spPr>
      <dgm:t>
        <a:bodyPr/>
        <a:lstStyle/>
        <a:p>
          <a:r>
            <a:rPr lang="el-GR" sz="2200" b="1" dirty="0" smtClean="0">
              <a:solidFill>
                <a:srgbClr val="002060"/>
              </a:solidFill>
            </a:rPr>
            <a:t>Εθνικό επίπεδο</a:t>
          </a:r>
          <a:endParaRPr lang="en-US" sz="2200" b="1" dirty="0" smtClean="0">
            <a:solidFill>
              <a:srgbClr val="002060"/>
            </a:solidFill>
          </a:endParaRPr>
        </a:p>
      </dgm:t>
    </dgm:pt>
    <dgm:pt modelId="{22AB74B4-68B6-4C48-A4E1-AD7D35262942}" type="parTrans" cxnId="{F7A38818-5C62-4F45-A6E7-252E78CDEEAF}">
      <dgm:prSet/>
      <dgm:spPr/>
      <dgm:t>
        <a:bodyPr/>
        <a:lstStyle/>
        <a:p>
          <a:endParaRPr lang="el-GR"/>
        </a:p>
      </dgm:t>
    </dgm:pt>
    <dgm:pt modelId="{F0F3DF35-E805-4D4B-AE1B-31E5128D8973}" type="sibTrans" cxnId="{F7A38818-5C62-4F45-A6E7-252E78CDEEAF}">
      <dgm:prSet/>
      <dgm:spPr/>
      <dgm:t>
        <a:bodyPr/>
        <a:lstStyle/>
        <a:p>
          <a:endParaRPr lang="el-GR"/>
        </a:p>
      </dgm:t>
    </dgm:pt>
    <dgm:pt modelId="{7AE8E87B-8E29-4B24-A7FF-48CC85CC2BF0}">
      <dgm:prSet phldrT="[Κείμενο]" custT="1"/>
      <dgm:spPr>
        <a:solidFill>
          <a:srgbClr val="CC99FF"/>
        </a:solidFill>
      </dgm:spPr>
      <dgm:t>
        <a:bodyPr/>
        <a:lstStyle/>
        <a:p>
          <a:r>
            <a:rPr lang="el-GR" sz="2200" b="1" dirty="0" smtClean="0">
              <a:solidFill>
                <a:srgbClr val="002060"/>
              </a:solidFill>
            </a:rPr>
            <a:t>Περιφερειακό </a:t>
          </a:r>
        </a:p>
        <a:p>
          <a:r>
            <a:rPr lang="el-GR" sz="2200" b="1" dirty="0" smtClean="0">
              <a:solidFill>
                <a:srgbClr val="002060"/>
              </a:solidFill>
            </a:rPr>
            <a:t>Επίπεδο</a:t>
          </a:r>
          <a:endParaRPr lang="en-US" sz="2200" b="1" dirty="0" smtClean="0">
            <a:solidFill>
              <a:srgbClr val="002060"/>
            </a:solidFill>
          </a:endParaRPr>
        </a:p>
      </dgm:t>
    </dgm:pt>
    <dgm:pt modelId="{9508210A-D7A4-468C-AC88-5EC6FE5090F9}" type="parTrans" cxnId="{ED50FFB9-F9EA-4960-9DA1-5137EFE35D97}">
      <dgm:prSet/>
      <dgm:spPr/>
      <dgm:t>
        <a:bodyPr/>
        <a:lstStyle/>
        <a:p>
          <a:endParaRPr lang="el-GR"/>
        </a:p>
      </dgm:t>
    </dgm:pt>
    <dgm:pt modelId="{98941AFE-5F38-4268-AF34-3592CE845EC5}" type="sibTrans" cxnId="{ED50FFB9-F9EA-4960-9DA1-5137EFE35D97}">
      <dgm:prSet/>
      <dgm:spPr/>
      <dgm:t>
        <a:bodyPr/>
        <a:lstStyle/>
        <a:p>
          <a:endParaRPr lang="el-GR"/>
        </a:p>
      </dgm:t>
    </dgm:pt>
    <dgm:pt modelId="{9AD536A6-FCD7-4895-A853-E0AB62B45043}" type="pres">
      <dgm:prSet presAssocID="{47191C3A-C39B-4F0C-908F-06F27F0AE2D5}" presName="composite" presStyleCnt="0">
        <dgm:presLayoutVars>
          <dgm:chMax val="5"/>
          <dgm:dir/>
          <dgm:animLvl val="ctr"/>
          <dgm:resizeHandles val="exact"/>
        </dgm:presLayoutVars>
      </dgm:prSet>
      <dgm:spPr/>
      <dgm:t>
        <a:bodyPr/>
        <a:lstStyle/>
        <a:p>
          <a:endParaRPr lang="el-GR"/>
        </a:p>
      </dgm:t>
    </dgm:pt>
    <dgm:pt modelId="{4BEAE6E2-99A6-4E0B-AF97-76BBDC5FABA7}" type="pres">
      <dgm:prSet presAssocID="{47191C3A-C39B-4F0C-908F-06F27F0AE2D5}" presName="cycle" presStyleCnt="0"/>
      <dgm:spPr/>
    </dgm:pt>
    <dgm:pt modelId="{3428BD56-B550-4957-9195-2101FD39FD9E}" type="pres">
      <dgm:prSet presAssocID="{47191C3A-C39B-4F0C-908F-06F27F0AE2D5}" presName="centerShape" presStyleCnt="0"/>
      <dgm:spPr/>
    </dgm:pt>
    <dgm:pt modelId="{96ECE335-D37F-409C-80EF-F625901D99BC}" type="pres">
      <dgm:prSet presAssocID="{47191C3A-C39B-4F0C-908F-06F27F0AE2D5}" presName="connSite" presStyleLbl="node1" presStyleIdx="0" presStyleCnt="3"/>
      <dgm:spPr/>
    </dgm:pt>
    <dgm:pt modelId="{E511C39E-B451-4E09-ACD4-BC22B91149F0}" type="pres">
      <dgm:prSet presAssocID="{47191C3A-C39B-4F0C-908F-06F27F0AE2D5}" presName="visible" presStyleLbl="node1" presStyleIdx="0" presStyleCnt="3" custScaleX="100709" custLinFactNeighborX="5196" custLinFactNeighborY="-348"/>
      <dgm:spPr>
        <a:blipFill rotWithShape="0">
          <a:blip xmlns:r="http://schemas.openxmlformats.org/officeDocument/2006/relationships" r:embed="rId1">
            <a:duotone>
              <a:schemeClr val="accent6">
                <a:shade val="45000"/>
                <a:satMod val="135000"/>
              </a:schemeClr>
              <a:prstClr val="white"/>
            </a:duotone>
          </a:blip>
          <a:stretch>
            <a:fillRect/>
          </a:stretch>
        </a:blipFill>
        <a:ln>
          <a:solidFill>
            <a:schemeClr val="accent5">
              <a:lumMod val="75000"/>
            </a:schemeClr>
          </a:solidFill>
        </a:ln>
      </dgm:spPr>
      <dgm:t>
        <a:bodyPr/>
        <a:lstStyle/>
        <a:p>
          <a:endParaRPr lang="el-GR"/>
        </a:p>
      </dgm:t>
    </dgm:pt>
    <dgm:pt modelId="{6A2C273F-DC72-42D8-8E7E-BC8A35B521D4}" type="pres">
      <dgm:prSet presAssocID="{22AB74B4-68B6-4C48-A4E1-AD7D35262942}" presName="Name25" presStyleLbl="parChTrans1D1" presStyleIdx="0" presStyleCnt="2"/>
      <dgm:spPr/>
      <dgm:t>
        <a:bodyPr/>
        <a:lstStyle/>
        <a:p>
          <a:endParaRPr lang="el-GR"/>
        </a:p>
      </dgm:t>
    </dgm:pt>
    <dgm:pt modelId="{276905C2-0035-4709-9379-68BE9398E595}" type="pres">
      <dgm:prSet presAssocID="{06328D33-6F52-4F3B-B896-697B4B04D0AF}" presName="node" presStyleCnt="0"/>
      <dgm:spPr/>
    </dgm:pt>
    <dgm:pt modelId="{69A298D3-EF42-463C-B4E8-1F02EE6A52CE}" type="pres">
      <dgm:prSet presAssocID="{06328D33-6F52-4F3B-B896-697B4B04D0AF}" presName="parentNode" presStyleLbl="node1" presStyleIdx="1" presStyleCnt="3" custScaleX="139582" custScaleY="127003" custLinFactNeighborX="64226" custLinFactNeighborY="10629">
        <dgm:presLayoutVars>
          <dgm:chMax val="1"/>
          <dgm:bulletEnabled val="1"/>
        </dgm:presLayoutVars>
      </dgm:prSet>
      <dgm:spPr/>
      <dgm:t>
        <a:bodyPr/>
        <a:lstStyle/>
        <a:p>
          <a:endParaRPr lang="el-GR"/>
        </a:p>
      </dgm:t>
    </dgm:pt>
    <dgm:pt modelId="{53FA964B-5F2E-4F90-A2C2-4B89CCF7F892}" type="pres">
      <dgm:prSet presAssocID="{06328D33-6F52-4F3B-B896-697B4B04D0AF}" presName="childNode" presStyleLbl="revTx" presStyleIdx="0" presStyleCnt="0">
        <dgm:presLayoutVars>
          <dgm:bulletEnabled val="1"/>
        </dgm:presLayoutVars>
      </dgm:prSet>
      <dgm:spPr/>
      <dgm:t>
        <a:bodyPr/>
        <a:lstStyle/>
        <a:p>
          <a:endParaRPr lang="el-GR"/>
        </a:p>
      </dgm:t>
    </dgm:pt>
    <dgm:pt modelId="{E3227ABD-EAF2-4C79-A473-8CE324A96735}" type="pres">
      <dgm:prSet presAssocID="{9508210A-D7A4-468C-AC88-5EC6FE5090F9}" presName="Name25" presStyleLbl="parChTrans1D1" presStyleIdx="1" presStyleCnt="2"/>
      <dgm:spPr/>
      <dgm:t>
        <a:bodyPr/>
        <a:lstStyle/>
        <a:p>
          <a:endParaRPr lang="el-GR"/>
        </a:p>
      </dgm:t>
    </dgm:pt>
    <dgm:pt modelId="{11319E7B-0385-4B1A-AF85-22A6698F6325}" type="pres">
      <dgm:prSet presAssocID="{7AE8E87B-8E29-4B24-A7FF-48CC85CC2BF0}" presName="node" presStyleCnt="0"/>
      <dgm:spPr/>
    </dgm:pt>
    <dgm:pt modelId="{E56F5918-08C1-4B59-85E1-58AEB8DB9DA0}" type="pres">
      <dgm:prSet presAssocID="{7AE8E87B-8E29-4B24-A7FF-48CC85CC2BF0}" presName="parentNode" presStyleLbl="node1" presStyleIdx="2" presStyleCnt="3" custScaleX="140318" custScaleY="129325" custLinFactNeighborX="64249" custLinFactNeighborY="-10203">
        <dgm:presLayoutVars>
          <dgm:chMax val="1"/>
          <dgm:bulletEnabled val="1"/>
        </dgm:presLayoutVars>
      </dgm:prSet>
      <dgm:spPr/>
      <dgm:t>
        <a:bodyPr/>
        <a:lstStyle/>
        <a:p>
          <a:endParaRPr lang="el-GR"/>
        </a:p>
      </dgm:t>
    </dgm:pt>
    <dgm:pt modelId="{07D1256C-8497-404A-A91A-2168B3F11737}" type="pres">
      <dgm:prSet presAssocID="{7AE8E87B-8E29-4B24-A7FF-48CC85CC2BF0}" presName="childNode" presStyleLbl="revTx" presStyleIdx="0" presStyleCnt="0">
        <dgm:presLayoutVars>
          <dgm:bulletEnabled val="1"/>
        </dgm:presLayoutVars>
      </dgm:prSet>
      <dgm:spPr/>
      <dgm:t>
        <a:bodyPr/>
        <a:lstStyle/>
        <a:p>
          <a:endParaRPr lang="el-GR"/>
        </a:p>
      </dgm:t>
    </dgm:pt>
  </dgm:ptLst>
  <dgm:cxnLst>
    <dgm:cxn modelId="{07193812-A8A0-4364-B548-5438547A6C9C}" type="presOf" srcId="{47191C3A-C39B-4F0C-908F-06F27F0AE2D5}" destId="{9AD536A6-FCD7-4895-A853-E0AB62B45043}" srcOrd="0" destOrd="0" presId="urn:microsoft.com/office/officeart/2005/8/layout/radial2"/>
    <dgm:cxn modelId="{FFA315DA-B0D9-4B30-AFC3-E8E8A470E6E3}" type="presOf" srcId="{9508210A-D7A4-468C-AC88-5EC6FE5090F9}" destId="{E3227ABD-EAF2-4C79-A473-8CE324A96735}" srcOrd="0" destOrd="0" presId="urn:microsoft.com/office/officeart/2005/8/layout/radial2"/>
    <dgm:cxn modelId="{16F8307A-074D-41CE-9E4F-C2EA39217450}" type="presOf" srcId="{7AE8E87B-8E29-4B24-A7FF-48CC85CC2BF0}" destId="{E56F5918-08C1-4B59-85E1-58AEB8DB9DA0}" srcOrd="0" destOrd="0" presId="urn:microsoft.com/office/officeart/2005/8/layout/radial2"/>
    <dgm:cxn modelId="{F7A38818-5C62-4F45-A6E7-252E78CDEEAF}" srcId="{47191C3A-C39B-4F0C-908F-06F27F0AE2D5}" destId="{06328D33-6F52-4F3B-B896-697B4B04D0AF}" srcOrd="0" destOrd="0" parTransId="{22AB74B4-68B6-4C48-A4E1-AD7D35262942}" sibTransId="{F0F3DF35-E805-4D4B-AE1B-31E5128D8973}"/>
    <dgm:cxn modelId="{ED50FFB9-F9EA-4960-9DA1-5137EFE35D97}" srcId="{47191C3A-C39B-4F0C-908F-06F27F0AE2D5}" destId="{7AE8E87B-8E29-4B24-A7FF-48CC85CC2BF0}" srcOrd="1" destOrd="0" parTransId="{9508210A-D7A4-468C-AC88-5EC6FE5090F9}" sibTransId="{98941AFE-5F38-4268-AF34-3592CE845EC5}"/>
    <dgm:cxn modelId="{B891112C-092F-429E-95EE-048A9D544CE2}" type="presOf" srcId="{22AB74B4-68B6-4C48-A4E1-AD7D35262942}" destId="{6A2C273F-DC72-42D8-8E7E-BC8A35B521D4}" srcOrd="0" destOrd="0" presId="urn:microsoft.com/office/officeart/2005/8/layout/radial2"/>
    <dgm:cxn modelId="{CE3047D1-9C14-4FC9-A5A5-6A4A0FAF187A}" type="presOf" srcId="{06328D33-6F52-4F3B-B896-697B4B04D0AF}" destId="{69A298D3-EF42-463C-B4E8-1F02EE6A52CE}" srcOrd="0" destOrd="0" presId="urn:microsoft.com/office/officeart/2005/8/layout/radial2"/>
    <dgm:cxn modelId="{C46AFB1C-906A-44E3-9A1C-20965EA12A7C}" type="presParOf" srcId="{9AD536A6-FCD7-4895-A853-E0AB62B45043}" destId="{4BEAE6E2-99A6-4E0B-AF97-76BBDC5FABA7}" srcOrd="0" destOrd="0" presId="urn:microsoft.com/office/officeart/2005/8/layout/radial2"/>
    <dgm:cxn modelId="{92A72ABF-EF26-4A5E-ACEC-DE46DB5A94B6}" type="presParOf" srcId="{4BEAE6E2-99A6-4E0B-AF97-76BBDC5FABA7}" destId="{3428BD56-B550-4957-9195-2101FD39FD9E}" srcOrd="0" destOrd="0" presId="urn:microsoft.com/office/officeart/2005/8/layout/radial2"/>
    <dgm:cxn modelId="{3C847087-E0D6-4510-916B-8C0ECB153970}" type="presParOf" srcId="{3428BD56-B550-4957-9195-2101FD39FD9E}" destId="{96ECE335-D37F-409C-80EF-F625901D99BC}" srcOrd="0" destOrd="0" presId="urn:microsoft.com/office/officeart/2005/8/layout/radial2"/>
    <dgm:cxn modelId="{CA232082-D3E6-45A3-A35D-4D2702257071}" type="presParOf" srcId="{3428BD56-B550-4957-9195-2101FD39FD9E}" destId="{E511C39E-B451-4E09-ACD4-BC22B91149F0}" srcOrd="1" destOrd="0" presId="urn:microsoft.com/office/officeart/2005/8/layout/radial2"/>
    <dgm:cxn modelId="{CBECD562-9166-4B51-B12B-F093E3457B7C}" type="presParOf" srcId="{4BEAE6E2-99A6-4E0B-AF97-76BBDC5FABA7}" destId="{6A2C273F-DC72-42D8-8E7E-BC8A35B521D4}" srcOrd="1" destOrd="0" presId="urn:microsoft.com/office/officeart/2005/8/layout/radial2"/>
    <dgm:cxn modelId="{FC13953B-406A-4AD1-AEB9-8C497116136A}" type="presParOf" srcId="{4BEAE6E2-99A6-4E0B-AF97-76BBDC5FABA7}" destId="{276905C2-0035-4709-9379-68BE9398E595}" srcOrd="2" destOrd="0" presId="urn:microsoft.com/office/officeart/2005/8/layout/radial2"/>
    <dgm:cxn modelId="{E03A1C1B-FA1E-4BEA-A927-798B4082B063}" type="presParOf" srcId="{276905C2-0035-4709-9379-68BE9398E595}" destId="{69A298D3-EF42-463C-B4E8-1F02EE6A52CE}" srcOrd="0" destOrd="0" presId="urn:microsoft.com/office/officeart/2005/8/layout/radial2"/>
    <dgm:cxn modelId="{1B7AE2BE-AA7B-4BC7-930D-16D049164563}" type="presParOf" srcId="{276905C2-0035-4709-9379-68BE9398E595}" destId="{53FA964B-5F2E-4F90-A2C2-4B89CCF7F892}" srcOrd="1" destOrd="0" presId="urn:microsoft.com/office/officeart/2005/8/layout/radial2"/>
    <dgm:cxn modelId="{9FE25E98-61C0-49DD-B64D-533B6EF07336}" type="presParOf" srcId="{4BEAE6E2-99A6-4E0B-AF97-76BBDC5FABA7}" destId="{E3227ABD-EAF2-4C79-A473-8CE324A96735}" srcOrd="3" destOrd="0" presId="urn:microsoft.com/office/officeart/2005/8/layout/radial2"/>
    <dgm:cxn modelId="{7E6F1071-CA40-499F-88ED-A2AEE5381F98}" type="presParOf" srcId="{4BEAE6E2-99A6-4E0B-AF97-76BBDC5FABA7}" destId="{11319E7B-0385-4B1A-AF85-22A6698F6325}" srcOrd="4" destOrd="0" presId="urn:microsoft.com/office/officeart/2005/8/layout/radial2"/>
    <dgm:cxn modelId="{3D7F0C22-C767-48A9-9115-60742DD08862}" type="presParOf" srcId="{11319E7B-0385-4B1A-AF85-22A6698F6325}" destId="{E56F5918-08C1-4B59-85E1-58AEB8DB9DA0}" srcOrd="0" destOrd="0" presId="urn:microsoft.com/office/officeart/2005/8/layout/radial2"/>
    <dgm:cxn modelId="{9A73607B-1FE8-4B55-B808-B736FBA8A79A}" type="presParOf" srcId="{11319E7B-0385-4B1A-AF85-22A6698F6325}" destId="{07D1256C-8497-404A-A91A-2168B3F11737}" srcOrd="1" destOrd="0" presId="urn:microsoft.com/office/officeart/2005/8/layout/radial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3932BE7-84EE-44FF-9574-FB4EE7FDB8DA}" type="doc">
      <dgm:prSet loTypeId="urn:microsoft.com/office/officeart/2005/8/layout/cycle8" loCatId="cycle" qsTypeId="urn:microsoft.com/office/officeart/2005/8/quickstyle/simple1" qsCatId="simple" csTypeId="urn:microsoft.com/office/officeart/2005/8/colors/accent1_2" csCatId="accent1" phldr="1"/>
      <dgm:spPr/>
    </dgm:pt>
    <dgm:pt modelId="{EC62ECD4-8492-496F-AE78-7310EE65BF31}">
      <dgm:prSet phldrT="[Text]"/>
      <dgm:spPr/>
      <dgm:t>
        <a:bodyPr/>
        <a:lstStyle/>
        <a:p>
          <a:r>
            <a:rPr lang="el-GR" dirty="0" smtClean="0"/>
            <a:t>ΓΓΕΤ/ΔΗΜΟΣΙΟΣ ΤΟΜΕΑΣ</a:t>
          </a:r>
          <a:endParaRPr lang="el-GR" dirty="0"/>
        </a:p>
      </dgm:t>
    </dgm:pt>
    <dgm:pt modelId="{DF48E84D-191C-4435-8EAF-55ED9A1275B0}" type="parTrans" cxnId="{B3346CF7-1F21-4C5D-916F-E6718AE619D8}">
      <dgm:prSet/>
      <dgm:spPr/>
      <dgm:t>
        <a:bodyPr/>
        <a:lstStyle/>
        <a:p>
          <a:endParaRPr lang="el-GR"/>
        </a:p>
      </dgm:t>
    </dgm:pt>
    <dgm:pt modelId="{1AF9E408-FB76-47BC-88EA-1186E8225D8B}" type="sibTrans" cxnId="{B3346CF7-1F21-4C5D-916F-E6718AE619D8}">
      <dgm:prSet/>
      <dgm:spPr/>
      <dgm:t>
        <a:bodyPr/>
        <a:lstStyle/>
        <a:p>
          <a:endParaRPr lang="el-GR"/>
        </a:p>
      </dgm:t>
    </dgm:pt>
    <dgm:pt modelId="{4A851A35-B465-4B94-BA36-E7C7954E9A8D}">
      <dgm:prSet phldrT="[Text]"/>
      <dgm:spPr/>
      <dgm:t>
        <a:bodyPr/>
        <a:lstStyle/>
        <a:p>
          <a:r>
            <a:rPr lang="el-GR" dirty="0" smtClean="0"/>
            <a:t>ΧΡΗΜΑΤΟΠΙΣΤΩΤΙΚΟΙ ΟΡΓΑΝΙΣΜΟΙ</a:t>
          </a:r>
          <a:endParaRPr lang="el-GR" dirty="0"/>
        </a:p>
      </dgm:t>
    </dgm:pt>
    <dgm:pt modelId="{D8F8DE4D-DEC3-4F08-A552-12FE0A8EABAD}" type="parTrans" cxnId="{41F1D41C-8EC2-483D-91A4-5F6D26880134}">
      <dgm:prSet/>
      <dgm:spPr/>
      <dgm:t>
        <a:bodyPr/>
        <a:lstStyle/>
        <a:p>
          <a:endParaRPr lang="el-GR"/>
        </a:p>
      </dgm:t>
    </dgm:pt>
    <dgm:pt modelId="{414D618B-2DD0-481C-9A2E-F1E29E4B1549}" type="sibTrans" cxnId="{41F1D41C-8EC2-483D-91A4-5F6D26880134}">
      <dgm:prSet/>
      <dgm:spPr/>
      <dgm:t>
        <a:bodyPr/>
        <a:lstStyle/>
        <a:p>
          <a:endParaRPr lang="el-GR"/>
        </a:p>
      </dgm:t>
    </dgm:pt>
    <dgm:pt modelId="{1BD9FF01-8696-4B40-8228-3B4961F7ECB9}">
      <dgm:prSet phldrT="[Text]"/>
      <dgm:spPr>
        <a:solidFill>
          <a:srgbClr val="FFC000"/>
        </a:solidFill>
      </dgm:spPr>
      <dgm:t>
        <a:bodyPr/>
        <a:lstStyle/>
        <a:p>
          <a:r>
            <a:rPr lang="el-GR" dirty="0" smtClean="0"/>
            <a:t>ΙΔΙΩΙΤΙΚΟΣ ΤΟΜΕΑΣ</a:t>
          </a:r>
          <a:r>
            <a:rPr lang="en-US" dirty="0" smtClean="0"/>
            <a:t>/</a:t>
          </a:r>
        </a:p>
        <a:p>
          <a:r>
            <a:rPr lang="en-US" dirty="0" smtClean="0"/>
            <a:t>MKO</a:t>
          </a:r>
          <a:endParaRPr lang="el-GR" dirty="0"/>
        </a:p>
      </dgm:t>
    </dgm:pt>
    <dgm:pt modelId="{2D7EAB63-9A1E-431F-BBA5-2F0572BC3582}" type="parTrans" cxnId="{7FEE2192-9822-4393-9774-E8C129296500}">
      <dgm:prSet/>
      <dgm:spPr/>
      <dgm:t>
        <a:bodyPr/>
        <a:lstStyle/>
        <a:p>
          <a:endParaRPr lang="el-GR"/>
        </a:p>
      </dgm:t>
    </dgm:pt>
    <dgm:pt modelId="{0175F6B6-9DEC-481B-AD77-64D78E72042E}" type="sibTrans" cxnId="{7FEE2192-9822-4393-9774-E8C129296500}">
      <dgm:prSet/>
      <dgm:spPr/>
      <dgm:t>
        <a:bodyPr/>
        <a:lstStyle/>
        <a:p>
          <a:endParaRPr lang="el-GR"/>
        </a:p>
      </dgm:t>
    </dgm:pt>
    <dgm:pt modelId="{F8A6444B-1E7C-4606-B354-15642048F3C8}" type="pres">
      <dgm:prSet presAssocID="{73932BE7-84EE-44FF-9574-FB4EE7FDB8DA}" presName="compositeShape" presStyleCnt="0">
        <dgm:presLayoutVars>
          <dgm:chMax val="7"/>
          <dgm:dir/>
          <dgm:resizeHandles val="exact"/>
        </dgm:presLayoutVars>
      </dgm:prSet>
      <dgm:spPr/>
    </dgm:pt>
    <dgm:pt modelId="{1F3B6297-DF56-4066-A862-8536CEC86CB9}" type="pres">
      <dgm:prSet presAssocID="{73932BE7-84EE-44FF-9574-FB4EE7FDB8DA}" presName="wedge1" presStyleLbl="node1" presStyleIdx="0" presStyleCnt="3"/>
      <dgm:spPr/>
      <dgm:t>
        <a:bodyPr/>
        <a:lstStyle/>
        <a:p>
          <a:endParaRPr lang="el-GR"/>
        </a:p>
      </dgm:t>
    </dgm:pt>
    <dgm:pt modelId="{261E8D51-4CD9-4117-82A7-684B81F61719}" type="pres">
      <dgm:prSet presAssocID="{73932BE7-84EE-44FF-9574-FB4EE7FDB8DA}" presName="dummy1a" presStyleCnt="0"/>
      <dgm:spPr/>
    </dgm:pt>
    <dgm:pt modelId="{B67FCBAF-7D75-41D3-B010-7E347C935D3D}" type="pres">
      <dgm:prSet presAssocID="{73932BE7-84EE-44FF-9574-FB4EE7FDB8DA}" presName="dummy1b" presStyleCnt="0"/>
      <dgm:spPr/>
    </dgm:pt>
    <dgm:pt modelId="{0314F105-9279-46A2-B52E-0F51A4B01663}" type="pres">
      <dgm:prSet presAssocID="{73932BE7-84EE-44FF-9574-FB4EE7FDB8DA}" presName="wedge1Tx" presStyleLbl="node1" presStyleIdx="0" presStyleCnt="3">
        <dgm:presLayoutVars>
          <dgm:chMax val="0"/>
          <dgm:chPref val="0"/>
          <dgm:bulletEnabled val="1"/>
        </dgm:presLayoutVars>
      </dgm:prSet>
      <dgm:spPr/>
      <dgm:t>
        <a:bodyPr/>
        <a:lstStyle/>
        <a:p>
          <a:endParaRPr lang="el-GR"/>
        </a:p>
      </dgm:t>
    </dgm:pt>
    <dgm:pt modelId="{B280D0FF-9048-43C6-A76E-654FFEF27FA1}" type="pres">
      <dgm:prSet presAssocID="{73932BE7-84EE-44FF-9574-FB4EE7FDB8DA}" presName="wedge2" presStyleLbl="node1" presStyleIdx="1" presStyleCnt="3"/>
      <dgm:spPr/>
      <dgm:t>
        <a:bodyPr/>
        <a:lstStyle/>
        <a:p>
          <a:endParaRPr lang="el-GR"/>
        </a:p>
      </dgm:t>
    </dgm:pt>
    <dgm:pt modelId="{734A40A7-B43C-4BA2-A6F4-E00735896011}" type="pres">
      <dgm:prSet presAssocID="{73932BE7-84EE-44FF-9574-FB4EE7FDB8DA}" presName="dummy2a" presStyleCnt="0"/>
      <dgm:spPr/>
    </dgm:pt>
    <dgm:pt modelId="{BE3DE993-B6F8-4072-9880-B9C8553AA27F}" type="pres">
      <dgm:prSet presAssocID="{73932BE7-84EE-44FF-9574-FB4EE7FDB8DA}" presName="dummy2b" presStyleCnt="0"/>
      <dgm:spPr/>
    </dgm:pt>
    <dgm:pt modelId="{33FFE2C6-2400-4168-A0E1-8831FDD75BFA}" type="pres">
      <dgm:prSet presAssocID="{73932BE7-84EE-44FF-9574-FB4EE7FDB8DA}" presName="wedge2Tx" presStyleLbl="node1" presStyleIdx="1" presStyleCnt="3">
        <dgm:presLayoutVars>
          <dgm:chMax val="0"/>
          <dgm:chPref val="0"/>
          <dgm:bulletEnabled val="1"/>
        </dgm:presLayoutVars>
      </dgm:prSet>
      <dgm:spPr/>
      <dgm:t>
        <a:bodyPr/>
        <a:lstStyle/>
        <a:p>
          <a:endParaRPr lang="el-GR"/>
        </a:p>
      </dgm:t>
    </dgm:pt>
    <dgm:pt modelId="{F464E6C8-1971-4159-99CA-260C025EA04E}" type="pres">
      <dgm:prSet presAssocID="{73932BE7-84EE-44FF-9574-FB4EE7FDB8DA}" presName="wedge3" presStyleLbl="node1" presStyleIdx="2" presStyleCnt="3"/>
      <dgm:spPr/>
      <dgm:t>
        <a:bodyPr/>
        <a:lstStyle/>
        <a:p>
          <a:endParaRPr lang="el-GR"/>
        </a:p>
      </dgm:t>
    </dgm:pt>
    <dgm:pt modelId="{88CE370A-A3F7-4239-9EB2-724E7E7EB62D}" type="pres">
      <dgm:prSet presAssocID="{73932BE7-84EE-44FF-9574-FB4EE7FDB8DA}" presName="dummy3a" presStyleCnt="0"/>
      <dgm:spPr/>
    </dgm:pt>
    <dgm:pt modelId="{D898BBE6-33EF-44D5-A6E2-5DAD82C0881B}" type="pres">
      <dgm:prSet presAssocID="{73932BE7-84EE-44FF-9574-FB4EE7FDB8DA}" presName="dummy3b" presStyleCnt="0"/>
      <dgm:spPr/>
    </dgm:pt>
    <dgm:pt modelId="{B424B5F0-4FAE-4D07-95DE-349645D55172}" type="pres">
      <dgm:prSet presAssocID="{73932BE7-84EE-44FF-9574-FB4EE7FDB8DA}" presName="wedge3Tx" presStyleLbl="node1" presStyleIdx="2" presStyleCnt="3">
        <dgm:presLayoutVars>
          <dgm:chMax val="0"/>
          <dgm:chPref val="0"/>
          <dgm:bulletEnabled val="1"/>
        </dgm:presLayoutVars>
      </dgm:prSet>
      <dgm:spPr/>
      <dgm:t>
        <a:bodyPr/>
        <a:lstStyle/>
        <a:p>
          <a:endParaRPr lang="el-GR"/>
        </a:p>
      </dgm:t>
    </dgm:pt>
    <dgm:pt modelId="{7DB4A170-A407-49DB-9B9D-10E03A10802B}" type="pres">
      <dgm:prSet presAssocID="{1AF9E408-FB76-47BC-88EA-1186E8225D8B}" presName="arrowWedge1" presStyleLbl="fgSibTrans2D1" presStyleIdx="0" presStyleCnt="3"/>
      <dgm:spPr/>
    </dgm:pt>
    <dgm:pt modelId="{23083B66-D593-44A5-BDC2-9F8859951C64}" type="pres">
      <dgm:prSet presAssocID="{414D618B-2DD0-481C-9A2E-F1E29E4B1549}" presName="arrowWedge2" presStyleLbl="fgSibTrans2D1" presStyleIdx="1" presStyleCnt="3"/>
      <dgm:spPr/>
    </dgm:pt>
    <dgm:pt modelId="{3B710ACF-5DB6-4091-A2A3-0804681F3F2C}" type="pres">
      <dgm:prSet presAssocID="{0175F6B6-9DEC-481B-AD77-64D78E72042E}" presName="arrowWedge3" presStyleLbl="fgSibTrans2D1" presStyleIdx="2" presStyleCnt="3" custLinFactNeighborX="-1126" custLinFactNeighborY="742"/>
      <dgm:spPr>
        <a:blipFill rotWithShape="0">
          <a:blip xmlns:r="http://schemas.openxmlformats.org/officeDocument/2006/relationships" r:embed="rId1"/>
          <a:stretch>
            <a:fillRect/>
          </a:stretch>
        </a:blipFill>
      </dgm:spPr>
      <dgm:t>
        <a:bodyPr/>
        <a:lstStyle/>
        <a:p>
          <a:endParaRPr lang="el-GR"/>
        </a:p>
      </dgm:t>
    </dgm:pt>
  </dgm:ptLst>
  <dgm:cxnLst>
    <dgm:cxn modelId="{5AB2E867-D2C2-44B9-9602-18E09A5E1C8B}" type="presOf" srcId="{1BD9FF01-8696-4B40-8228-3B4961F7ECB9}" destId="{F464E6C8-1971-4159-99CA-260C025EA04E}" srcOrd="0" destOrd="0" presId="urn:microsoft.com/office/officeart/2005/8/layout/cycle8"/>
    <dgm:cxn modelId="{CF898405-371B-4CBF-A89B-E8C828840E92}" type="presOf" srcId="{EC62ECD4-8492-496F-AE78-7310EE65BF31}" destId="{1F3B6297-DF56-4066-A862-8536CEC86CB9}" srcOrd="0" destOrd="0" presId="urn:microsoft.com/office/officeart/2005/8/layout/cycle8"/>
    <dgm:cxn modelId="{342323FB-C62E-4E24-A5DC-EB804E6D4858}" type="presOf" srcId="{1BD9FF01-8696-4B40-8228-3B4961F7ECB9}" destId="{B424B5F0-4FAE-4D07-95DE-349645D55172}" srcOrd="1" destOrd="0" presId="urn:microsoft.com/office/officeart/2005/8/layout/cycle8"/>
    <dgm:cxn modelId="{B3346CF7-1F21-4C5D-916F-E6718AE619D8}" srcId="{73932BE7-84EE-44FF-9574-FB4EE7FDB8DA}" destId="{EC62ECD4-8492-496F-AE78-7310EE65BF31}" srcOrd="0" destOrd="0" parTransId="{DF48E84D-191C-4435-8EAF-55ED9A1275B0}" sibTransId="{1AF9E408-FB76-47BC-88EA-1186E8225D8B}"/>
    <dgm:cxn modelId="{48D33240-15F9-4C6A-B0BE-6ECCF9B568C0}" type="presOf" srcId="{EC62ECD4-8492-496F-AE78-7310EE65BF31}" destId="{0314F105-9279-46A2-B52E-0F51A4B01663}" srcOrd="1" destOrd="0" presId="urn:microsoft.com/office/officeart/2005/8/layout/cycle8"/>
    <dgm:cxn modelId="{B3D05CCC-65F2-4D2C-BB5D-768AB0A16F23}" type="presOf" srcId="{4A851A35-B465-4B94-BA36-E7C7954E9A8D}" destId="{B280D0FF-9048-43C6-A76E-654FFEF27FA1}" srcOrd="0" destOrd="0" presId="urn:microsoft.com/office/officeart/2005/8/layout/cycle8"/>
    <dgm:cxn modelId="{41F1D41C-8EC2-483D-91A4-5F6D26880134}" srcId="{73932BE7-84EE-44FF-9574-FB4EE7FDB8DA}" destId="{4A851A35-B465-4B94-BA36-E7C7954E9A8D}" srcOrd="1" destOrd="0" parTransId="{D8F8DE4D-DEC3-4F08-A552-12FE0A8EABAD}" sibTransId="{414D618B-2DD0-481C-9A2E-F1E29E4B1549}"/>
    <dgm:cxn modelId="{F146132E-D31A-4C3B-B26D-C276541E7AA8}" type="presOf" srcId="{4A851A35-B465-4B94-BA36-E7C7954E9A8D}" destId="{33FFE2C6-2400-4168-A0E1-8831FDD75BFA}" srcOrd="1" destOrd="0" presId="urn:microsoft.com/office/officeart/2005/8/layout/cycle8"/>
    <dgm:cxn modelId="{449AEBD1-E7E4-4BCB-A272-AFC1355C0BF2}" type="presOf" srcId="{73932BE7-84EE-44FF-9574-FB4EE7FDB8DA}" destId="{F8A6444B-1E7C-4606-B354-15642048F3C8}" srcOrd="0" destOrd="0" presId="urn:microsoft.com/office/officeart/2005/8/layout/cycle8"/>
    <dgm:cxn modelId="{7FEE2192-9822-4393-9774-E8C129296500}" srcId="{73932BE7-84EE-44FF-9574-FB4EE7FDB8DA}" destId="{1BD9FF01-8696-4B40-8228-3B4961F7ECB9}" srcOrd="2" destOrd="0" parTransId="{2D7EAB63-9A1E-431F-BBA5-2F0572BC3582}" sibTransId="{0175F6B6-9DEC-481B-AD77-64D78E72042E}"/>
    <dgm:cxn modelId="{3D3E1157-0A87-4E78-987F-F59921D53086}" type="presParOf" srcId="{F8A6444B-1E7C-4606-B354-15642048F3C8}" destId="{1F3B6297-DF56-4066-A862-8536CEC86CB9}" srcOrd="0" destOrd="0" presId="urn:microsoft.com/office/officeart/2005/8/layout/cycle8"/>
    <dgm:cxn modelId="{D7BDE1EC-246C-4039-9A21-EB8B0224FDF8}" type="presParOf" srcId="{F8A6444B-1E7C-4606-B354-15642048F3C8}" destId="{261E8D51-4CD9-4117-82A7-684B81F61719}" srcOrd="1" destOrd="0" presId="urn:microsoft.com/office/officeart/2005/8/layout/cycle8"/>
    <dgm:cxn modelId="{9716E7A3-7966-418A-B6A4-02DF403D53EE}" type="presParOf" srcId="{F8A6444B-1E7C-4606-B354-15642048F3C8}" destId="{B67FCBAF-7D75-41D3-B010-7E347C935D3D}" srcOrd="2" destOrd="0" presId="urn:microsoft.com/office/officeart/2005/8/layout/cycle8"/>
    <dgm:cxn modelId="{1F449FC6-7C19-4EFF-9A69-F1C2F08EACCD}" type="presParOf" srcId="{F8A6444B-1E7C-4606-B354-15642048F3C8}" destId="{0314F105-9279-46A2-B52E-0F51A4B01663}" srcOrd="3" destOrd="0" presId="urn:microsoft.com/office/officeart/2005/8/layout/cycle8"/>
    <dgm:cxn modelId="{7ADA3BB5-E331-4EDC-954A-B7EC0760127C}" type="presParOf" srcId="{F8A6444B-1E7C-4606-B354-15642048F3C8}" destId="{B280D0FF-9048-43C6-A76E-654FFEF27FA1}" srcOrd="4" destOrd="0" presId="urn:microsoft.com/office/officeart/2005/8/layout/cycle8"/>
    <dgm:cxn modelId="{7AC7233A-B354-4890-A1DF-3EF425324189}" type="presParOf" srcId="{F8A6444B-1E7C-4606-B354-15642048F3C8}" destId="{734A40A7-B43C-4BA2-A6F4-E00735896011}" srcOrd="5" destOrd="0" presId="urn:microsoft.com/office/officeart/2005/8/layout/cycle8"/>
    <dgm:cxn modelId="{900AFBF5-D1EA-464F-9ACB-587918C223A5}" type="presParOf" srcId="{F8A6444B-1E7C-4606-B354-15642048F3C8}" destId="{BE3DE993-B6F8-4072-9880-B9C8553AA27F}" srcOrd="6" destOrd="0" presId="urn:microsoft.com/office/officeart/2005/8/layout/cycle8"/>
    <dgm:cxn modelId="{D3664E74-1EC2-4AF9-AD26-26B990CE50EB}" type="presParOf" srcId="{F8A6444B-1E7C-4606-B354-15642048F3C8}" destId="{33FFE2C6-2400-4168-A0E1-8831FDD75BFA}" srcOrd="7" destOrd="0" presId="urn:microsoft.com/office/officeart/2005/8/layout/cycle8"/>
    <dgm:cxn modelId="{68B8BABD-5DC2-4480-BFE2-A3D063E4A500}" type="presParOf" srcId="{F8A6444B-1E7C-4606-B354-15642048F3C8}" destId="{F464E6C8-1971-4159-99CA-260C025EA04E}" srcOrd="8" destOrd="0" presId="urn:microsoft.com/office/officeart/2005/8/layout/cycle8"/>
    <dgm:cxn modelId="{D2D15271-B9E5-40AE-BCFC-B33CE1B2AA3D}" type="presParOf" srcId="{F8A6444B-1E7C-4606-B354-15642048F3C8}" destId="{88CE370A-A3F7-4239-9EB2-724E7E7EB62D}" srcOrd="9" destOrd="0" presId="urn:microsoft.com/office/officeart/2005/8/layout/cycle8"/>
    <dgm:cxn modelId="{C9BD489F-8267-47B3-B476-A6095548E389}" type="presParOf" srcId="{F8A6444B-1E7C-4606-B354-15642048F3C8}" destId="{D898BBE6-33EF-44D5-A6E2-5DAD82C0881B}" srcOrd="10" destOrd="0" presId="urn:microsoft.com/office/officeart/2005/8/layout/cycle8"/>
    <dgm:cxn modelId="{2CC37590-A3C8-4DB3-A301-1EAECA23E499}" type="presParOf" srcId="{F8A6444B-1E7C-4606-B354-15642048F3C8}" destId="{B424B5F0-4FAE-4D07-95DE-349645D55172}" srcOrd="11" destOrd="0" presId="urn:microsoft.com/office/officeart/2005/8/layout/cycle8"/>
    <dgm:cxn modelId="{606CD83E-9FB1-4CD6-9EEB-D736010B4886}" type="presParOf" srcId="{F8A6444B-1E7C-4606-B354-15642048F3C8}" destId="{7DB4A170-A407-49DB-9B9D-10E03A10802B}" srcOrd="12" destOrd="0" presId="urn:microsoft.com/office/officeart/2005/8/layout/cycle8"/>
    <dgm:cxn modelId="{94D22D36-E367-449E-8A48-7FD0E4F2BFB0}" type="presParOf" srcId="{F8A6444B-1E7C-4606-B354-15642048F3C8}" destId="{23083B66-D593-44A5-BDC2-9F8859951C64}" srcOrd="13" destOrd="0" presId="urn:microsoft.com/office/officeart/2005/8/layout/cycle8"/>
    <dgm:cxn modelId="{CC57B7FA-6C15-4934-A151-3DA26F9FD0A6}" type="presParOf" srcId="{F8A6444B-1E7C-4606-B354-15642048F3C8}" destId="{3B710ACF-5DB6-4091-A2A3-0804681F3F2C}" srcOrd="14" destOrd="0" presId="urn:microsoft.com/office/officeart/2005/8/layout/cycle8"/>
  </dgm:cxnLst>
  <dgm:bg/>
  <dgm:whole/>
</dgm:dataModel>
</file>

<file path=ppt/diagrams/data3.xml><?xml version="1.0" encoding="utf-8"?>
<dgm:dataModel xmlns:dgm="http://schemas.openxmlformats.org/drawingml/2006/diagram" xmlns:a="http://schemas.openxmlformats.org/drawingml/2006/main">
  <dgm:ptLst>
    <dgm:pt modelId="{73932BE7-84EE-44FF-9574-FB4EE7FDB8DA}" type="doc">
      <dgm:prSet loTypeId="urn:microsoft.com/office/officeart/2005/8/layout/cycle8" loCatId="cycle" qsTypeId="urn:microsoft.com/office/officeart/2005/8/quickstyle/simple1" qsCatId="simple" csTypeId="urn:microsoft.com/office/officeart/2005/8/colors/accent1_2" csCatId="accent1" phldr="1"/>
      <dgm:spPr/>
    </dgm:pt>
    <dgm:pt modelId="{EC62ECD4-8492-496F-AE78-7310EE65BF31}">
      <dgm:prSet phldrT="[Text]"/>
      <dgm:spPr/>
      <dgm:t>
        <a:bodyPr/>
        <a:lstStyle/>
        <a:p>
          <a:r>
            <a:rPr lang="el-GR" dirty="0" smtClean="0"/>
            <a:t>ΓΓΕΤ/ΔΗΜΟΣΙΟΣ ΤΟΜΕΑΣ</a:t>
          </a:r>
          <a:endParaRPr lang="el-GR" dirty="0"/>
        </a:p>
      </dgm:t>
    </dgm:pt>
    <dgm:pt modelId="{DF48E84D-191C-4435-8EAF-55ED9A1275B0}" type="parTrans" cxnId="{B3346CF7-1F21-4C5D-916F-E6718AE619D8}">
      <dgm:prSet/>
      <dgm:spPr/>
      <dgm:t>
        <a:bodyPr/>
        <a:lstStyle/>
        <a:p>
          <a:endParaRPr lang="el-GR"/>
        </a:p>
      </dgm:t>
    </dgm:pt>
    <dgm:pt modelId="{1AF9E408-FB76-47BC-88EA-1186E8225D8B}" type="sibTrans" cxnId="{B3346CF7-1F21-4C5D-916F-E6718AE619D8}">
      <dgm:prSet/>
      <dgm:spPr/>
      <dgm:t>
        <a:bodyPr/>
        <a:lstStyle/>
        <a:p>
          <a:endParaRPr lang="el-GR"/>
        </a:p>
      </dgm:t>
    </dgm:pt>
    <dgm:pt modelId="{4A851A35-B465-4B94-BA36-E7C7954E9A8D}">
      <dgm:prSet phldrT="[Text]"/>
      <dgm:spPr/>
      <dgm:t>
        <a:bodyPr/>
        <a:lstStyle/>
        <a:p>
          <a:r>
            <a:rPr lang="el-GR" dirty="0" smtClean="0"/>
            <a:t>ΧΡΗΜΑΤΟΠΙΣΤΩΤΙΚΟΙ ΟΡΓΑΝΙΣΜΟΙ</a:t>
          </a:r>
          <a:endParaRPr lang="el-GR" dirty="0"/>
        </a:p>
      </dgm:t>
    </dgm:pt>
    <dgm:pt modelId="{D8F8DE4D-DEC3-4F08-A552-12FE0A8EABAD}" type="parTrans" cxnId="{41F1D41C-8EC2-483D-91A4-5F6D26880134}">
      <dgm:prSet/>
      <dgm:spPr/>
      <dgm:t>
        <a:bodyPr/>
        <a:lstStyle/>
        <a:p>
          <a:endParaRPr lang="el-GR"/>
        </a:p>
      </dgm:t>
    </dgm:pt>
    <dgm:pt modelId="{414D618B-2DD0-481C-9A2E-F1E29E4B1549}" type="sibTrans" cxnId="{41F1D41C-8EC2-483D-91A4-5F6D26880134}">
      <dgm:prSet/>
      <dgm:spPr/>
      <dgm:t>
        <a:bodyPr/>
        <a:lstStyle/>
        <a:p>
          <a:endParaRPr lang="el-GR"/>
        </a:p>
      </dgm:t>
    </dgm:pt>
    <dgm:pt modelId="{1BD9FF01-8696-4B40-8228-3B4961F7ECB9}">
      <dgm:prSet phldrT="[Text]"/>
      <dgm:spPr>
        <a:solidFill>
          <a:srgbClr val="FFC000"/>
        </a:solidFill>
      </dgm:spPr>
      <dgm:t>
        <a:bodyPr/>
        <a:lstStyle/>
        <a:p>
          <a:r>
            <a:rPr lang="el-GR" dirty="0" smtClean="0"/>
            <a:t>ΙΔΙΩΤΙΚΟΣ ΤΟΜΕΑΣ</a:t>
          </a:r>
          <a:r>
            <a:rPr lang="en-US" dirty="0" smtClean="0"/>
            <a:t>/</a:t>
          </a:r>
        </a:p>
        <a:p>
          <a:r>
            <a:rPr lang="en-US" dirty="0" smtClean="0"/>
            <a:t>MKO</a:t>
          </a:r>
          <a:endParaRPr lang="el-GR" dirty="0"/>
        </a:p>
      </dgm:t>
    </dgm:pt>
    <dgm:pt modelId="{2D7EAB63-9A1E-431F-BBA5-2F0572BC3582}" type="parTrans" cxnId="{7FEE2192-9822-4393-9774-E8C129296500}">
      <dgm:prSet/>
      <dgm:spPr/>
      <dgm:t>
        <a:bodyPr/>
        <a:lstStyle/>
        <a:p>
          <a:endParaRPr lang="el-GR"/>
        </a:p>
      </dgm:t>
    </dgm:pt>
    <dgm:pt modelId="{0175F6B6-9DEC-481B-AD77-64D78E72042E}" type="sibTrans" cxnId="{7FEE2192-9822-4393-9774-E8C129296500}">
      <dgm:prSet/>
      <dgm:spPr/>
      <dgm:t>
        <a:bodyPr/>
        <a:lstStyle/>
        <a:p>
          <a:endParaRPr lang="el-GR"/>
        </a:p>
      </dgm:t>
    </dgm:pt>
    <dgm:pt modelId="{250164B4-D19A-42C5-91D8-E522DD60B230}">
      <dgm:prSet phldrT="[Text]"/>
      <dgm:spPr>
        <a:solidFill>
          <a:srgbClr val="FFC000"/>
        </a:solidFill>
      </dgm:spPr>
      <dgm:t>
        <a:bodyPr/>
        <a:lstStyle/>
        <a:p>
          <a:r>
            <a:rPr lang="el-GR" dirty="0" smtClean="0"/>
            <a:t>ΙΔΙΩΤΙΚΟΣ ΤΟΜΕΑΣ</a:t>
          </a:r>
          <a:r>
            <a:rPr lang="en-US" dirty="0" smtClean="0"/>
            <a:t>/</a:t>
          </a:r>
        </a:p>
        <a:p>
          <a:r>
            <a:rPr lang="en-US" dirty="0" smtClean="0"/>
            <a:t>MKO</a:t>
          </a:r>
          <a:endParaRPr lang="el-GR" dirty="0"/>
        </a:p>
      </dgm:t>
    </dgm:pt>
    <dgm:pt modelId="{F91D4116-8D43-4739-82C0-19D090F1C6F8}" type="parTrans" cxnId="{BEBC2BE3-6810-49CE-AACF-A37ECBBE5F27}">
      <dgm:prSet/>
      <dgm:spPr/>
      <dgm:t>
        <a:bodyPr/>
        <a:lstStyle/>
        <a:p>
          <a:endParaRPr lang="el-GR"/>
        </a:p>
      </dgm:t>
    </dgm:pt>
    <dgm:pt modelId="{FFF989BD-2002-4DFA-B044-9C289AC37B25}" type="sibTrans" cxnId="{BEBC2BE3-6810-49CE-AACF-A37ECBBE5F27}">
      <dgm:prSet/>
      <dgm:spPr/>
      <dgm:t>
        <a:bodyPr/>
        <a:lstStyle/>
        <a:p>
          <a:endParaRPr lang="el-GR"/>
        </a:p>
      </dgm:t>
    </dgm:pt>
    <dgm:pt modelId="{F8A6444B-1E7C-4606-B354-15642048F3C8}" type="pres">
      <dgm:prSet presAssocID="{73932BE7-84EE-44FF-9574-FB4EE7FDB8DA}" presName="compositeShape" presStyleCnt="0">
        <dgm:presLayoutVars>
          <dgm:chMax val="7"/>
          <dgm:dir/>
          <dgm:resizeHandles val="exact"/>
        </dgm:presLayoutVars>
      </dgm:prSet>
      <dgm:spPr/>
    </dgm:pt>
    <dgm:pt modelId="{1F3B6297-DF56-4066-A862-8536CEC86CB9}" type="pres">
      <dgm:prSet presAssocID="{73932BE7-84EE-44FF-9574-FB4EE7FDB8DA}" presName="wedge1" presStyleLbl="node1" presStyleIdx="0" presStyleCnt="4"/>
      <dgm:spPr/>
      <dgm:t>
        <a:bodyPr/>
        <a:lstStyle/>
        <a:p>
          <a:endParaRPr lang="el-GR"/>
        </a:p>
      </dgm:t>
    </dgm:pt>
    <dgm:pt modelId="{261E8D51-4CD9-4117-82A7-684B81F61719}" type="pres">
      <dgm:prSet presAssocID="{73932BE7-84EE-44FF-9574-FB4EE7FDB8DA}" presName="dummy1a" presStyleCnt="0"/>
      <dgm:spPr/>
    </dgm:pt>
    <dgm:pt modelId="{B67FCBAF-7D75-41D3-B010-7E347C935D3D}" type="pres">
      <dgm:prSet presAssocID="{73932BE7-84EE-44FF-9574-FB4EE7FDB8DA}" presName="dummy1b" presStyleCnt="0"/>
      <dgm:spPr/>
    </dgm:pt>
    <dgm:pt modelId="{0314F105-9279-46A2-B52E-0F51A4B01663}" type="pres">
      <dgm:prSet presAssocID="{73932BE7-84EE-44FF-9574-FB4EE7FDB8DA}" presName="wedge1Tx" presStyleLbl="node1" presStyleIdx="0" presStyleCnt="4">
        <dgm:presLayoutVars>
          <dgm:chMax val="0"/>
          <dgm:chPref val="0"/>
          <dgm:bulletEnabled val="1"/>
        </dgm:presLayoutVars>
      </dgm:prSet>
      <dgm:spPr/>
      <dgm:t>
        <a:bodyPr/>
        <a:lstStyle/>
        <a:p>
          <a:endParaRPr lang="el-GR"/>
        </a:p>
      </dgm:t>
    </dgm:pt>
    <dgm:pt modelId="{B280D0FF-9048-43C6-A76E-654FFEF27FA1}" type="pres">
      <dgm:prSet presAssocID="{73932BE7-84EE-44FF-9574-FB4EE7FDB8DA}" presName="wedge2" presStyleLbl="node1" presStyleIdx="1" presStyleCnt="4"/>
      <dgm:spPr/>
      <dgm:t>
        <a:bodyPr/>
        <a:lstStyle/>
        <a:p>
          <a:endParaRPr lang="el-GR"/>
        </a:p>
      </dgm:t>
    </dgm:pt>
    <dgm:pt modelId="{734A40A7-B43C-4BA2-A6F4-E00735896011}" type="pres">
      <dgm:prSet presAssocID="{73932BE7-84EE-44FF-9574-FB4EE7FDB8DA}" presName="dummy2a" presStyleCnt="0"/>
      <dgm:spPr/>
    </dgm:pt>
    <dgm:pt modelId="{BE3DE993-B6F8-4072-9880-B9C8553AA27F}" type="pres">
      <dgm:prSet presAssocID="{73932BE7-84EE-44FF-9574-FB4EE7FDB8DA}" presName="dummy2b" presStyleCnt="0"/>
      <dgm:spPr/>
    </dgm:pt>
    <dgm:pt modelId="{33FFE2C6-2400-4168-A0E1-8831FDD75BFA}" type="pres">
      <dgm:prSet presAssocID="{73932BE7-84EE-44FF-9574-FB4EE7FDB8DA}" presName="wedge2Tx" presStyleLbl="node1" presStyleIdx="1" presStyleCnt="4">
        <dgm:presLayoutVars>
          <dgm:chMax val="0"/>
          <dgm:chPref val="0"/>
          <dgm:bulletEnabled val="1"/>
        </dgm:presLayoutVars>
      </dgm:prSet>
      <dgm:spPr/>
      <dgm:t>
        <a:bodyPr/>
        <a:lstStyle/>
        <a:p>
          <a:endParaRPr lang="el-GR"/>
        </a:p>
      </dgm:t>
    </dgm:pt>
    <dgm:pt modelId="{F464E6C8-1971-4159-99CA-260C025EA04E}" type="pres">
      <dgm:prSet presAssocID="{73932BE7-84EE-44FF-9574-FB4EE7FDB8DA}" presName="wedge3" presStyleLbl="node1" presStyleIdx="2" presStyleCnt="4"/>
      <dgm:spPr/>
      <dgm:t>
        <a:bodyPr/>
        <a:lstStyle/>
        <a:p>
          <a:endParaRPr lang="el-GR"/>
        </a:p>
      </dgm:t>
    </dgm:pt>
    <dgm:pt modelId="{88CE370A-A3F7-4239-9EB2-724E7E7EB62D}" type="pres">
      <dgm:prSet presAssocID="{73932BE7-84EE-44FF-9574-FB4EE7FDB8DA}" presName="dummy3a" presStyleCnt="0"/>
      <dgm:spPr/>
    </dgm:pt>
    <dgm:pt modelId="{D898BBE6-33EF-44D5-A6E2-5DAD82C0881B}" type="pres">
      <dgm:prSet presAssocID="{73932BE7-84EE-44FF-9574-FB4EE7FDB8DA}" presName="dummy3b" presStyleCnt="0"/>
      <dgm:spPr/>
    </dgm:pt>
    <dgm:pt modelId="{B424B5F0-4FAE-4D07-95DE-349645D55172}" type="pres">
      <dgm:prSet presAssocID="{73932BE7-84EE-44FF-9574-FB4EE7FDB8DA}" presName="wedge3Tx" presStyleLbl="node1" presStyleIdx="2" presStyleCnt="4">
        <dgm:presLayoutVars>
          <dgm:chMax val="0"/>
          <dgm:chPref val="0"/>
          <dgm:bulletEnabled val="1"/>
        </dgm:presLayoutVars>
      </dgm:prSet>
      <dgm:spPr/>
      <dgm:t>
        <a:bodyPr/>
        <a:lstStyle/>
        <a:p>
          <a:endParaRPr lang="el-GR"/>
        </a:p>
      </dgm:t>
    </dgm:pt>
    <dgm:pt modelId="{58FADD53-621B-4DB0-B5AE-AFBA9098F8D5}" type="pres">
      <dgm:prSet presAssocID="{73932BE7-84EE-44FF-9574-FB4EE7FDB8DA}" presName="wedge4" presStyleLbl="node1" presStyleIdx="3" presStyleCnt="4" custLinFactNeighborX="-102" custLinFactNeighborY="-2483"/>
      <dgm:spPr/>
      <dgm:t>
        <a:bodyPr/>
        <a:lstStyle/>
        <a:p>
          <a:endParaRPr lang="el-GR"/>
        </a:p>
      </dgm:t>
    </dgm:pt>
    <dgm:pt modelId="{566D5853-FC88-4A48-9589-0D0EC7CE5506}" type="pres">
      <dgm:prSet presAssocID="{73932BE7-84EE-44FF-9574-FB4EE7FDB8DA}" presName="dummy4a" presStyleCnt="0"/>
      <dgm:spPr/>
    </dgm:pt>
    <dgm:pt modelId="{CEF76438-610D-42AE-96A9-446FD6586375}" type="pres">
      <dgm:prSet presAssocID="{73932BE7-84EE-44FF-9574-FB4EE7FDB8DA}" presName="dummy4b" presStyleCnt="0"/>
      <dgm:spPr/>
    </dgm:pt>
    <dgm:pt modelId="{95B400C4-DDEB-489E-9577-4E2F6C91BEEB}" type="pres">
      <dgm:prSet presAssocID="{73932BE7-84EE-44FF-9574-FB4EE7FDB8DA}" presName="wedge4Tx" presStyleLbl="node1" presStyleIdx="3" presStyleCnt="4">
        <dgm:presLayoutVars>
          <dgm:chMax val="0"/>
          <dgm:chPref val="0"/>
          <dgm:bulletEnabled val="1"/>
        </dgm:presLayoutVars>
      </dgm:prSet>
      <dgm:spPr/>
      <dgm:t>
        <a:bodyPr/>
        <a:lstStyle/>
        <a:p>
          <a:endParaRPr lang="el-GR"/>
        </a:p>
      </dgm:t>
    </dgm:pt>
    <dgm:pt modelId="{7DB4A170-A407-49DB-9B9D-10E03A10802B}" type="pres">
      <dgm:prSet presAssocID="{1AF9E408-FB76-47BC-88EA-1186E8225D8B}" presName="arrowWedge1" presStyleLbl="fgSibTrans2D1" presStyleIdx="0" presStyleCnt="4"/>
      <dgm:spPr/>
    </dgm:pt>
    <dgm:pt modelId="{23083B66-D593-44A5-BDC2-9F8859951C64}" type="pres">
      <dgm:prSet presAssocID="{414D618B-2DD0-481C-9A2E-F1E29E4B1549}" presName="arrowWedge2" presStyleLbl="fgSibTrans2D1" presStyleIdx="1" presStyleCnt="4"/>
      <dgm:spPr/>
    </dgm:pt>
    <dgm:pt modelId="{3B710ACF-5DB6-4091-A2A3-0804681F3F2C}" type="pres">
      <dgm:prSet presAssocID="{0175F6B6-9DEC-481B-AD77-64D78E72042E}" presName="arrowWedge3" presStyleLbl="fgSibTrans2D1" presStyleIdx="2" presStyleCnt="4" custLinFactNeighborX="-1126" custLinFactNeighborY="742"/>
      <dgm:spPr>
        <a:blipFill rotWithShape="0">
          <a:blip xmlns:r="http://schemas.openxmlformats.org/officeDocument/2006/relationships" r:embed="rId1"/>
          <a:stretch>
            <a:fillRect/>
          </a:stretch>
        </a:blipFill>
      </dgm:spPr>
      <dgm:t>
        <a:bodyPr/>
        <a:lstStyle/>
        <a:p>
          <a:endParaRPr lang="el-GR"/>
        </a:p>
      </dgm:t>
    </dgm:pt>
    <dgm:pt modelId="{76940BCE-B377-466D-8245-C24D1F24D9D0}" type="pres">
      <dgm:prSet presAssocID="{FFF989BD-2002-4DFA-B044-9C289AC37B25}" presName="arrowWedge4" presStyleLbl="fgSibTrans2D1" presStyleIdx="3" presStyleCnt="4"/>
      <dgm:spPr/>
      <dgm:t>
        <a:bodyPr/>
        <a:lstStyle/>
        <a:p>
          <a:endParaRPr lang="el-GR"/>
        </a:p>
      </dgm:t>
    </dgm:pt>
  </dgm:ptLst>
  <dgm:cxnLst>
    <dgm:cxn modelId="{B3346CF7-1F21-4C5D-916F-E6718AE619D8}" srcId="{73932BE7-84EE-44FF-9574-FB4EE7FDB8DA}" destId="{EC62ECD4-8492-496F-AE78-7310EE65BF31}" srcOrd="0" destOrd="0" parTransId="{DF48E84D-191C-4435-8EAF-55ED9A1275B0}" sibTransId="{1AF9E408-FB76-47BC-88EA-1186E8225D8B}"/>
    <dgm:cxn modelId="{B5144CFB-6A39-4E0B-8D16-0FCDCF66720A}" type="presOf" srcId="{4A851A35-B465-4B94-BA36-E7C7954E9A8D}" destId="{33FFE2C6-2400-4168-A0E1-8831FDD75BFA}" srcOrd="1" destOrd="0" presId="urn:microsoft.com/office/officeart/2005/8/layout/cycle8"/>
    <dgm:cxn modelId="{9CFFE7CA-D5CB-4A7B-953F-76D9DA15B06F}" type="presOf" srcId="{1BD9FF01-8696-4B40-8228-3B4961F7ECB9}" destId="{B424B5F0-4FAE-4D07-95DE-349645D55172}" srcOrd="1" destOrd="0" presId="urn:microsoft.com/office/officeart/2005/8/layout/cycle8"/>
    <dgm:cxn modelId="{139633C2-C96B-4020-99A7-566E0E1419E6}" type="presOf" srcId="{250164B4-D19A-42C5-91D8-E522DD60B230}" destId="{58FADD53-621B-4DB0-B5AE-AFBA9098F8D5}" srcOrd="0" destOrd="0" presId="urn:microsoft.com/office/officeart/2005/8/layout/cycle8"/>
    <dgm:cxn modelId="{49A7FBE1-5E26-4257-97E7-90D185DEDC00}" type="presOf" srcId="{1BD9FF01-8696-4B40-8228-3B4961F7ECB9}" destId="{F464E6C8-1971-4159-99CA-260C025EA04E}" srcOrd="0" destOrd="0" presId="urn:microsoft.com/office/officeart/2005/8/layout/cycle8"/>
    <dgm:cxn modelId="{E6A27E50-FD37-4C7A-9614-9E0CD717C92B}" type="presOf" srcId="{4A851A35-B465-4B94-BA36-E7C7954E9A8D}" destId="{B280D0FF-9048-43C6-A76E-654FFEF27FA1}" srcOrd="0" destOrd="0" presId="urn:microsoft.com/office/officeart/2005/8/layout/cycle8"/>
    <dgm:cxn modelId="{41F1D41C-8EC2-483D-91A4-5F6D26880134}" srcId="{73932BE7-84EE-44FF-9574-FB4EE7FDB8DA}" destId="{4A851A35-B465-4B94-BA36-E7C7954E9A8D}" srcOrd="1" destOrd="0" parTransId="{D8F8DE4D-DEC3-4F08-A552-12FE0A8EABAD}" sibTransId="{414D618B-2DD0-481C-9A2E-F1E29E4B1549}"/>
    <dgm:cxn modelId="{7FEE2192-9822-4393-9774-E8C129296500}" srcId="{73932BE7-84EE-44FF-9574-FB4EE7FDB8DA}" destId="{1BD9FF01-8696-4B40-8228-3B4961F7ECB9}" srcOrd="2" destOrd="0" parTransId="{2D7EAB63-9A1E-431F-BBA5-2F0572BC3582}" sibTransId="{0175F6B6-9DEC-481B-AD77-64D78E72042E}"/>
    <dgm:cxn modelId="{BEBC2BE3-6810-49CE-AACF-A37ECBBE5F27}" srcId="{73932BE7-84EE-44FF-9574-FB4EE7FDB8DA}" destId="{250164B4-D19A-42C5-91D8-E522DD60B230}" srcOrd="3" destOrd="0" parTransId="{F91D4116-8D43-4739-82C0-19D090F1C6F8}" sibTransId="{FFF989BD-2002-4DFA-B044-9C289AC37B25}"/>
    <dgm:cxn modelId="{7190AA4F-D2EF-4277-B666-ACF5D04A9793}" type="presOf" srcId="{250164B4-D19A-42C5-91D8-E522DD60B230}" destId="{95B400C4-DDEB-489E-9577-4E2F6C91BEEB}" srcOrd="1" destOrd="0" presId="urn:microsoft.com/office/officeart/2005/8/layout/cycle8"/>
    <dgm:cxn modelId="{C483AB7D-D1C4-4398-84D1-E600912CBEA2}" type="presOf" srcId="{EC62ECD4-8492-496F-AE78-7310EE65BF31}" destId="{1F3B6297-DF56-4066-A862-8536CEC86CB9}" srcOrd="0" destOrd="0" presId="urn:microsoft.com/office/officeart/2005/8/layout/cycle8"/>
    <dgm:cxn modelId="{0CB2AF0B-D68C-4384-B69F-B9075EA4A27F}" type="presOf" srcId="{EC62ECD4-8492-496F-AE78-7310EE65BF31}" destId="{0314F105-9279-46A2-B52E-0F51A4B01663}" srcOrd="1" destOrd="0" presId="urn:microsoft.com/office/officeart/2005/8/layout/cycle8"/>
    <dgm:cxn modelId="{8799047A-0588-45D0-9BD2-B9945E178795}" type="presOf" srcId="{73932BE7-84EE-44FF-9574-FB4EE7FDB8DA}" destId="{F8A6444B-1E7C-4606-B354-15642048F3C8}" srcOrd="0" destOrd="0" presId="urn:microsoft.com/office/officeart/2005/8/layout/cycle8"/>
    <dgm:cxn modelId="{6D260E22-773E-4591-AEA6-C69DAA10AE6A}" type="presParOf" srcId="{F8A6444B-1E7C-4606-B354-15642048F3C8}" destId="{1F3B6297-DF56-4066-A862-8536CEC86CB9}" srcOrd="0" destOrd="0" presId="urn:microsoft.com/office/officeart/2005/8/layout/cycle8"/>
    <dgm:cxn modelId="{8B199628-13EC-42FB-8D7E-8195A6E1993B}" type="presParOf" srcId="{F8A6444B-1E7C-4606-B354-15642048F3C8}" destId="{261E8D51-4CD9-4117-82A7-684B81F61719}" srcOrd="1" destOrd="0" presId="urn:microsoft.com/office/officeart/2005/8/layout/cycle8"/>
    <dgm:cxn modelId="{28F73062-1057-453D-9EFB-E86BC89A82EB}" type="presParOf" srcId="{F8A6444B-1E7C-4606-B354-15642048F3C8}" destId="{B67FCBAF-7D75-41D3-B010-7E347C935D3D}" srcOrd="2" destOrd="0" presId="urn:microsoft.com/office/officeart/2005/8/layout/cycle8"/>
    <dgm:cxn modelId="{76919101-EF89-4184-BAE7-B1EDE29A3429}" type="presParOf" srcId="{F8A6444B-1E7C-4606-B354-15642048F3C8}" destId="{0314F105-9279-46A2-B52E-0F51A4B01663}" srcOrd="3" destOrd="0" presId="urn:microsoft.com/office/officeart/2005/8/layout/cycle8"/>
    <dgm:cxn modelId="{5A50E3A8-9993-40C7-AC42-233831D81E97}" type="presParOf" srcId="{F8A6444B-1E7C-4606-B354-15642048F3C8}" destId="{B280D0FF-9048-43C6-A76E-654FFEF27FA1}" srcOrd="4" destOrd="0" presId="urn:microsoft.com/office/officeart/2005/8/layout/cycle8"/>
    <dgm:cxn modelId="{F84E87BF-0293-4BBB-A2B8-7C05CA236F4A}" type="presParOf" srcId="{F8A6444B-1E7C-4606-B354-15642048F3C8}" destId="{734A40A7-B43C-4BA2-A6F4-E00735896011}" srcOrd="5" destOrd="0" presId="urn:microsoft.com/office/officeart/2005/8/layout/cycle8"/>
    <dgm:cxn modelId="{192EA4D8-88E5-4F03-9227-3F8C94764FE6}" type="presParOf" srcId="{F8A6444B-1E7C-4606-B354-15642048F3C8}" destId="{BE3DE993-B6F8-4072-9880-B9C8553AA27F}" srcOrd="6" destOrd="0" presId="urn:microsoft.com/office/officeart/2005/8/layout/cycle8"/>
    <dgm:cxn modelId="{CBA8722B-DDFA-4732-BA71-48A5757EA9FA}" type="presParOf" srcId="{F8A6444B-1E7C-4606-B354-15642048F3C8}" destId="{33FFE2C6-2400-4168-A0E1-8831FDD75BFA}" srcOrd="7" destOrd="0" presId="urn:microsoft.com/office/officeart/2005/8/layout/cycle8"/>
    <dgm:cxn modelId="{F77C90DB-CFA8-49BB-BAA3-5F60D382F631}" type="presParOf" srcId="{F8A6444B-1E7C-4606-B354-15642048F3C8}" destId="{F464E6C8-1971-4159-99CA-260C025EA04E}" srcOrd="8" destOrd="0" presId="urn:microsoft.com/office/officeart/2005/8/layout/cycle8"/>
    <dgm:cxn modelId="{42CE7D71-BF8D-4F64-96E9-5F0781884173}" type="presParOf" srcId="{F8A6444B-1E7C-4606-B354-15642048F3C8}" destId="{88CE370A-A3F7-4239-9EB2-724E7E7EB62D}" srcOrd="9" destOrd="0" presId="urn:microsoft.com/office/officeart/2005/8/layout/cycle8"/>
    <dgm:cxn modelId="{1C286524-39D6-465F-9226-D5900FC5FA9D}" type="presParOf" srcId="{F8A6444B-1E7C-4606-B354-15642048F3C8}" destId="{D898BBE6-33EF-44D5-A6E2-5DAD82C0881B}" srcOrd="10" destOrd="0" presId="urn:microsoft.com/office/officeart/2005/8/layout/cycle8"/>
    <dgm:cxn modelId="{8BA35D99-3AED-411C-B55D-C822A39F6975}" type="presParOf" srcId="{F8A6444B-1E7C-4606-B354-15642048F3C8}" destId="{B424B5F0-4FAE-4D07-95DE-349645D55172}" srcOrd="11" destOrd="0" presId="urn:microsoft.com/office/officeart/2005/8/layout/cycle8"/>
    <dgm:cxn modelId="{27739DB0-B7AD-44C5-A0E9-334422655D71}" type="presParOf" srcId="{F8A6444B-1E7C-4606-B354-15642048F3C8}" destId="{58FADD53-621B-4DB0-B5AE-AFBA9098F8D5}" srcOrd="12" destOrd="0" presId="urn:microsoft.com/office/officeart/2005/8/layout/cycle8"/>
    <dgm:cxn modelId="{9EE2B86F-9DC1-4BA0-ACA2-22C542F93ED0}" type="presParOf" srcId="{F8A6444B-1E7C-4606-B354-15642048F3C8}" destId="{566D5853-FC88-4A48-9589-0D0EC7CE5506}" srcOrd="13" destOrd="0" presId="urn:microsoft.com/office/officeart/2005/8/layout/cycle8"/>
    <dgm:cxn modelId="{A3BBA5A1-BB8C-44E0-A36D-03B9A5F8004A}" type="presParOf" srcId="{F8A6444B-1E7C-4606-B354-15642048F3C8}" destId="{CEF76438-610D-42AE-96A9-446FD6586375}" srcOrd="14" destOrd="0" presId="urn:microsoft.com/office/officeart/2005/8/layout/cycle8"/>
    <dgm:cxn modelId="{8CD1D556-4A6C-4750-BC02-98AA090A4BF0}" type="presParOf" srcId="{F8A6444B-1E7C-4606-B354-15642048F3C8}" destId="{95B400C4-DDEB-489E-9577-4E2F6C91BEEB}" srcOrd="15" destOrd="0" presId="urn:microsoft.com/office/officeart/2005/8/layout/cycle8"/>
    <dgm:cxn modelId="{02E99DC8-5299-46FD-8ED3-FDB8E2109253}" type="presParOf" srcId="{F8A6444B-1E7C-4606-B354-15642048F3C8}" destId="{7DB4A170-A407-49DB-9B9D-10E03A10802B}" srcOrd="16" destOrd="0" presId="urn:microsoft.com/office/officeart/2005/8/layout/cycle8"/>
    <dgm:cxn modelId="{21B08EFD-9BEA-4D35-9D96-3C7444BE0D69}" type="presParOf" srcId="{F8A6444B-1E7C-4606-B354-15642048F3C8}" destId="{23083B66-D593-44A5-BDC2-9F8859951C64}" srcOrd="17" destOrd="0" presId="urn:microsoft.com/office/officeart/2005/8/layout/cycle8"/>
    <dgm:cxn modelId="{55B1116B-3CA9-4D12-A687-55F684582DE4}" type="presParOf" srcId="{F8A6444B-1E7C-4606-B354-15642048F3C8}" destId="{3B710ACF-5DB6-4091-A2A3-0804681F3F2C}" srcOrd="18" destOrd="0" presId="urn:microsoft.com/office/officeart/2005/8/layout/cycle8"/>
    <dgm:cxn modelId="{856B6A1C-5760-4D79-9F71-FB04764CA199}" type="presParOf" srcId="{F8A6444B-1E7C-4606-B354-15642048F3C8}" destId="{76940BCE-B377-466D-8245-C24D1F24D9D0}" srcOrd="19" destOrd="0" presId="urn:microsoft.com/office/officeart/2005/8/layout/cycle8"/>
  </dgm:cxnLst>
  <dgm:bg/>
  <dgm:whole/>
</dgm:dataModel>
</file>

<file path=ppt/diagrams/data4.xml><?xml version="1.0" encoding="utf-8"?>
<dgm:dataModel xmlns:dgm="http://schemas.openxmlformats.org/drawingml/2006/diagram" xmlns:a="http://schemas.openxmlformats.org/drawingml/2006/main">
  <dgm:ptLst>
    <dgm:pt modelId="{73932BE7-84EE-44FF-9574-FB4EE7FDB8DA}" type="doc">
      <dgm:prSet loTypeId="urn:microsoft.com/office/officeart/2005/8/layout/cycle8" loCatId="cycle" qsTypeId="urn:microsoft.com/office/officeart/2005/8/quickstyle/simple1" qsCatId="simple" csTypeId="urn:microsoft.com/office/officeart/2005/8/colors/accent1_2" csCatId="accent1" phldr="1"/>
      <dgm:spPr/>
    </dgm:pt>
    <dgm:pt modelId="{EC62ECD4-8492-496F-AE78-7310EE65BF31}">
      <dgm:prSet phldrT="[Text]"/>
      <dgm:spPr/>
      <dgm:t>
        <a:bodyPr/>
        <a:lstStyle/>
        <a:p>
          <a:r>
            <a:rPr lang="el-GR" dirty="0" smtClean="0"/>
            <a:t>ΓΓΕΤ/ΔΗΜΟΣΙΟΣ ΤΟΜΕΑΣ</a:t>
          </a:r>
          <a:endParaRPr lang="el-GR" dirty="0"/>
        </a:p>
      </dgm:t>
    </dgm:pt>
    <dgm:pt modelId="{DF48E84D-191C-4435-8EAF-55ED9A1275B0}" type="parTrans" cxnId="{B3346CF7-1F21-4C5D-916F-E6718AE619D8}">
      <dgm:prSet/>
      <dgm:spPr/>
      <dgm:t>
        <a:bodyPr/>
        <a:lstStyle/>
        <a:p>
          <a:endParaRPr lang="el-GR"/>
        </a:p>
      </dgm:t>
    </dgm:pt>
    <dgm:pt modelId="{1AF9E408-FB76-47BC-88EA-1186E8225D8B}" type="sibTrans" cxnId="{B3346CF7-1F21-4C5D-916F-E6718AE619D8}">
      <dgm:prSet/>
      <dgm:spPr/>
      <dgm:t>
        <a:bodyPr/>
        <a:lstStyle/>
        <a:p>
          <a:endParaRPr lang="el-GR"/>
        </a:p>
      </dgm:t>
    </dgm:pt>
    <dgm:pt modelId="{4A851A35-B465-4B94-BA36-E7C7954E9A8D}">
      <dgm:prSet phldrT="[Text]"/>
      <dgm:spPr/>
      <dgm:t>
        <a:bodyPr/>
        <a:lstStyle/>
        <a:p>
          <a:r>
            <a:rPr lang="el-GR" dirty="0" smtClean="0"/>
            <a:t>ΧΡΗΜΑΤΟΠΙΣΤΩΤΙΚΟΙ ΟΡΓΑΝΙΣΜΟΙ</a:t>
          </a:r>
          <a:endParaRPr lang="el-GR" dirty="0"/>
        </a:p>
      </dgm:t>
    </dgm:pt>
    <dgm:pt modelId="{D8F8DE4D-DEC3-4F08-A552-12FE0A8EABAD}" type="parTrans" cxnId="{41F1D41C-8EC2-483D-91A4-5F6D26880134}">
      <dgm:prSet/>
      <dgm:spPr/>
      <dgm:t>
        <a:bodyPr/>
        <a:lstStyle/>
        <a:p>
          <a:endParaRPr lang="el-GR"/>
        </a:p>
      </dgm:t>
    </dgm:pt>
    <dgm:pt modelId="{414D618B-2DD0-481C-9A2E-F1E29E4B1549}" type="sibTrans" cxnId="{41F1D41C-8EC2-483D-91A4-5F6D26880134}">
      <dgm:prSet/>
      <dgm:spPr/>
      <dgm:t>
        <a:bodyPr/>
        <a:lstStyle/>
        <a:p>
          <a:endParaRPr lang="el-GR"/>
        </a:p>
      </dgm:t>
    </dgm:pt>
    <dgm:pt modelId="{1BD9FF01-8696-4B40-8228-3B4961F7ECB9}">
      <dgm:prSet phldrT="[Text]"/>
      <dgm:spPr>
        <a:solidFill>
          <a:srgbClr val="FFC000"/>
        </a:solidFill>
      </dgm:spPr>
      <dgm:t>
        <a:bodyPr/>
        <a:lstStyle/>
        <a:p>
          <a:r>
            <a:rPr lang="el-GR" dirty="0" smtClean="0"/>
            <a:t>ΙΔΙΩΤΙΚΟΣ ΤΟΜΕΑΣ</a:t>
          </a:r>
          <a:r>
            <a:rPr lang="en-US" dirty="0" smtClean="0"/>
            <a:t>/</a:t>
          </a:r>
        </a:p>
        <a:p>
          <a:r>
            <a:rPr lang="en-US" dirty="0" smtClean="0"/>
            <a:t>MKO</a:t>
          </a:r>
          <a:endParaRPr lang="el-GR" dirty="0"/>
        </a:p>
      </dgm:t>
    </dgm:pt>
    <dgm:pt modelId="{2D7EAB63-9A1E-431F-BBA5-2F0572BC3582}" type="parTrans" cxnId="{7FEE2192-9822-4393-9774-E8C129296500}">
      <dgm:prSet/>
      <dgm:spPr/>
      <dgm:t>
        <a:bodyPr/>
        <a:lstStyle/>
        <a:p>
          <a:endParaRPr lang="el-GR"/>
        </a:p>
      </dgm:t>
    </dgm:pt>
    <dgm:pt modelId="{0175F6B6-9DEC-481B-AD77-64D78E72042E}" type="sibTrans" cxnId="{7FEE2192-9822-4393-9774-E8C129296500}">
      <dgm:prSet/>
      <dgm:spPr/>
      <dgm:t>
        <a:bodyPr/>
        <a:lstStyle/>
        <a:p>
          <a:endParaRPr lang="el-GR"/>
        </a:p>
      </dgm:t>
    </dgm:pt>
    <dgm:pt modelId="{F8A6444B-1E7C-4606-B354-15642048F3C8}" type="pres">
      <dgm:prSet presAssocID="{73932BE7-84EE-44FF-9574-FB4EE7FDB8DA}" presName="compositeShape" presStyleCnt="0">
        <dgm:presLayoutVars>
          <dgm:chMax val="7"/>
          <dgm:dir/>
          <dgm:resizeHandles val="exact"/>
        </dgm:presLayoutVars>
      </dgm:prSet>
      <dgm:spPr/>
    </dgm:pt>
    <dgm:pt modelId="{1F3B6297-DF56-4066-A862-8536CEC86CB9}" type="pres">
      <dgm:prSet presAssocID="{73932BE7-84EE-44FF-9574-FB4EE7FDB8DA}" presName="wedge1" presStyleLbl="node1" presStyleIdx="0" presStyleCnt="3"/>
      <dgm:spPr/>
      <dgm:t>
        <a:bodyPr/>
        <a:lstStyle/>
        <a:p>
          <a:endParaRPr lang="el-GR"/>
        </a:p>
      </dgm:t>
    </dgm:pt>
    <dgm:pt modelId="{261E8D51-4CD9-4117-82A7-684B81F61719}" type="pres">
      <dgm:prSet presAssocID="{73932BE7-84EE-44FF-9574-FB4EE7FDB8DA}" presName="dummy1a" presStyleCnt="0"/>
      <dgm:spPr/>
    </dgm:pt>
    <dgm:pt modelId="{B67FCBAF-7D75-41D3-B010-7E347C935D3D}" type="pres">
      <dgm:prSet presAssocID="{73932BE7-84EE-44FF-9574-FB4EE7FDB8DA}" presName="dummy1b" presStyleCnt="0"/>
      <dgm:spPr/>
    </dgm:pt>
    <dgm:pt modelId="{0314F105-9279-46A2-B52E-0F51A4B01663}" type="pres">
      <dgm:prSet presAssocID="{73932BE7-84EE-44FF-9574-FB4EE7FDB8DA}" presName="wedge1Tx" presStyleLbl="node1" presStyleIdx="0" presStyleCnt="3">
        <dgm:presLayoutVars>
          <dgm:chMax val="0"/>
          <dgm:chPref val="0"/>
          <dgm:bulletEnabled val="1"/>
        </dgm:presLayoutVars>
      </dgm:prSet>
      <dgm:spPr/>
      <dgm:t>
        <a:bodyPr/>
        <a:lstStyle/>
        <a:p>
          <a:endParaRPr lang="el-GR"/>
        </a:p>
      </dgm:t>
    </dgm:pt>
    <dgm:pt modelId="{B280D0FF-9048-43C6-A76E-654FFEF27FA1}" type="pres">
      <dgm:prSet presAssocID="{73932BE7-84EE-44FF-9574-FB4EE7FDB8DA}" presName="wedge2" presStyleLbl="node1" presStyleIdx="1" presStyleCnt="3"/>
      <dgm:spPr/>
      <dgm:t>
        <a:bodyPr/>
        <a:lstStyle/>
        <a:p>
          <a:endParaRPr lang="el-GR"/>
        </a:p>
      </dgm:t>
    </dgm:pt>
    <dgm:pt modelId="{734A40A7-B43C-4BA2-A6F4-E00735896011}" type="pres">
      <dgm:prSet presAssocID="{73932BE7-84EE-44FF-9574-FB4EE7FDB8DA}" presName="dummy2a" presStyleCnt="0"/>
      <dgm:spPr/>
    </dgm:pt>
    <dgm:pt modelId="{BE3DE993-B6F8-4072-9880-B9C8553AA27F}" type="pres">
      <dgm:prSet presAssocID="{73932BE7-84EE-44FF-9574-FB4EE7FDB8DA}" presName="dummy2b" presStyleCnt="0"/>
      <dgm:spPr/>
    </dgm:pt>
    <dgm:pt modelId="{33FFE2C6-2400-4168-A0E1-8831FDD75BFA}" type="pres">
      <dgm:prSet presAssocID="{73932BE7-84EE-44FF-9574-FB4EE7FDB8DA}" presName="wedge2Tx" presStyleLbl="node1" presStyleIdx="1" presStyleCnt="3">
        <dgm:presLayoutVars>
          <dgm:chMax val="0"/>
          <dgm:chPref val="0"/>
          <dgm:bulletEnabled val="1"/>
        </dgm:presLayoutVars>
      </dgm:prSet>
      <dgm:spPr/>
      <dgm:t>
        <a:bodyPr/>
        <a:lstStyle/>
        <a:p>
          <a:endParaRPr lang="el-GR"/>
        </a:p>
      </dgm:t>
    </dgm:pt>
    <dgm:pt modelId="{F464E6C8-1971-4159-99CA-260C025EA04E}" type="pres">
      <dgm:prSet presAssocID="{73932BE7-84EE-44FF-9574-FB4EE7FDB8DA}" presName="wedge3" presStyleLbl="node1" presStyleIdx="2" presStyleCnt="3" custLinFactNeighborX="-2702" custLinFactNeighborY="-595"/>
      <dgm:spPr/>
      <dgm:t>
        <a:bodyPr/>
        <a:lstStyle/>
        <a:p>
          <a:endParaRPr lang="el-GR"/>
        </a:p>
      </dgm:t>
    </dgm:pt>
    <dgm:pt modelId="{88CE370A-A3F7-4239-9EB2-724E7E7EB62D}" type="pres">
      <dgm:prSet presAssocID="{73932BE7-84EE-44FF-9574-FB4EE7FDB8DA}" presName="dummy3a" presStyleCnt="0"/>
      <dgm:spPr/>
    </dgm:pt>
    <dgm:pt modelId="{D898BBE6-33EF-44D5-A6E2-5DAD82C0881B}" type="pres">
      <dgm:prSet presAssocID="{73932BE7-84EE-44FF-9574-FB4EE7FDB8DA}" presName="dummy3b" presStyleCnt="0"/>
      <dgm:spPr/>
    </dgm:pt>
    <dgm:pt modelId="{B424B5F0-4FAE-4D07-95DE-349645D55172}" type="pres">
      <dgm:prSet presAssocID="{73932BE7-84EE-44FF-9574-FB4EE7FDB8DA}" presName="wedge3Tx" presStyleLbl="node1" presStyleIdx="2" presStyleCnt="3">
        <dgm:presLayoutVars>
          <dgm:chMax val="0"/>
          <dgm:chPref val="0"/>
          <dgm:bulletEnabled val="1"/>
        </dgm:presLayoutVars>
      </dgm:prSet>
      <dgm:spPr/>
      <dgm:t>
        <a:bodyPr/>
        <a:lstStyle/>
        <a:p>
          <a:endParaRPr lang="el-GR"/>
        </a:p>
      </dgm:t>
    </dgm:pt>
    <dgm:pt modelId="{7DB4A170-A407-49DB-9B9D-10E03A10802B}" type="pres">
      <dgm:prSet presAssocID="{1AF9E408-FB76-47BC-88EA-1186E8225D8B}" presName="arrowWedge1" presStyleLbl="fgSibTrans2D1" presStyleIdx="0" presStyleCnt="3"/>
      <dgm:spPr/>
    </dgm:pt>
    <dgm:pt modelId="{23083B66-D593-44A5-BDC2-9F8859951C64}" type="pres">
      <dgm:prSet presAssocID="{414D618B-2DD0-481C-9A2E-F1E29E4B1549}" presName="arrowWedge2" presStyleLbl="fgSibTrans2D1" presStyleIdx="1" presStyleCnt="3"/>
      <dgm:spPr/>
    </dgm:pt>
    <dgm:pt modelId="{3B710ACF-5DB6-4091-A2A3-0804681F3F2C}" type="pres">
      <dgm:prSet presAssocID="{0175F6B6-9DEC-481B-AD77-64D78E72042E}" presName="arrowWedge3" presStyleLbl="fgSibTrans2D1" presStyleIdx="2" presStyleCnt="3" custLinFactNeighborX="-1126" custLinFactNeighborY="742"/>
      <dgm:spPr>
        <a:blipFill rotWithShape="0">
          <a:blip xmlns:r="http://schemas.openxmlformats.org/officeDocument/2006/relationships" r:embed="rId1"/>
          <a:stretch>
            <a:fillRect/>
          </a:stretch>
        </a:blipFill>
      </dgm:spPr>
      <dgm:t>
        <a:bodyPr/>
        <a:lstStyle/>
        <a:p>
          <a:endParaRPr lang="el-GR"/>
        </a:p>
      </dgm:t>
    </dgm:pt>
  </dgm:ptLst>
  <dgm:cxnLst>
    <dgm:cxn modelId="{5ED24974-5AB7-4666-B106-7B2F5C9C8391}" type="presOf" srcId="{4A851A35-B465-4B94-BA36-E7C7954E9A8D}" destId="{B280D0FF-9048-43C6-A76E-654FFEF27FA1}" srcOrd="0" destOrd="0" presId="urn:microsoft.com/office/officeart/2005/8/layout/cycle8"/>
    <dgm:cxn modelId="{F6A641CD-A943-43BF-9457-D2D8F2D3FAAA}" type="presOf" srcId="{73932BE7-84EE-44FF-9574-FB4EE7FDB8DA}" destId="{F8A6444B-1E7C-4606-B354-15642048F3C8}" srcOrd="0" destOrd="0" presId="urn:microsoft.com/office/officeart/2005/8/layout/cycle8"/>
    <dgm:cxn modelId="{535CE3D5-54CE-4D78-A2E1-5036B87783FB}" type="presOf" srcId="{4A851A35-B465-4B94-BA36-E7C7954E9A8D}" destId="{33FFE2C6-2400-4168-A0E1-8831FDD75BFA}" srcOrd="1" destOrd="0" presId="urn:microsoft.com/office/officeart/2005/8/layout/cycle8"/>
    <dgm:cxn modelId="{B3346CF7-1F21-4C5D-916F-E6718AE619D8}" srcId="{73932BE7-84EE-44FF-9574-FB4EE7FDB8DA}" destId="{EC62ECD4-8492-496F-AE78-7310EE65BF31}" srcOrd="0" destOrd="0" parTransId="{DF48E84D-191C-4435-8EAF-55ED9A1275B0}" sibTransId="{1AF9E408-FB76-47BC-88EA-1186E8225D8B}"/>
    <dgm:cxn modelId="{101F6F16-DAB7-474D-9DA8-082A1D03247B}" type="presOf" srcId="{EC62ECD4-8492-496F-AE78-7310EE65BF31}" destId="{1F3B6297-DF56-4066-A862-8536CEC86CB9}" srcOrd="0" destOrd="0" presId="urn:microsoft.com/office/officeart/2005/8/layout/cycle8"/>
    <dgm:cxn modelId="{41F1D41C-8EC2-483D-91A4-5F6D26880134}" srcId="{73932BE7-84EE-44FF-9574-FB4EE7FDB8DA}" destId="{4A851A35-B465-4B94-BA36-E7C7954E9A8D}" srcOrd="1" destOrd="0" parTransId="{D8F8DE4D-DEC3-4F08-A552-12FE0A8EABAD}" sibTransId="{414D618B-2DD0-481C-9A2E-F1E29E4B1549}"/>
    <dgm:cxn modelId="{24B0A303-095C-4BA0-A051-49EC1DF66626}" type="presOf" srcId="{1BD9FF01-8696-4B40-8228-3B4961F7ECB9}" destId="{B424B5F0-4FAE-4D07-95DE-349645D55172}" srcOrd="1" destOrd="0" presId="urn:microsoft.com/office/officeart/2005/8/layout/cycle8"/>
    <dgm:cxn modelId="{7FEE2192-9822-4393-9774-E8C129296500}" srcId="{73932BE7-84EE-44FF-9574-FB4EE7FDB8DA}" destId="{1BD9FF01-8696-4B40-8228-3B4961F7ECB9}" srcOrd="2" destOrd="0" parTransId="{2D7EAB63-9A1E-431F-BBA5-2F0572BC3582}" sibTransId="{0175F6B6-9DEC-481B-AD77-64D78E72042E}"/>
    <dgm:cxn modelId="{8CB95855-7ED0-44FA-B2ED-E4E8FC9AF727}" type="presOf" srcId="{EC62ECD4-8492-496F-AE78-7310EE65BF31}" destId="{0314F105-9279-46A2-B52E-0F51A4B01663}" srcOrd="1" destOrd="0" presId="urn:microsoft.com/office/officeart/2005/8/layout/cycle8"/>
    <dgm:cxn modelId="{8881FD2A-942C-46AD-A30C-5942F86CF114}" type="presOf" srcId="{1BD9FF01-8696-4B40-8228-3B4961F7ECB9}" destId="{F464E6C8-1971-4159-99CA-260C025EA04E}" srcOrd="0" destOrd="0" presId="urn:microsoft.com/office/officeart/2005/8/layout/cycle8"/>
    <dgm:cxn modelId="{11356A7C-52E0-446A-83DF-1E0CD850B723}" type="presParOf" srcId="{F8A6444B-1E7C-4606-B354-15642048F3C8}" destId="{1F3B6297-DF56-4066-A862-8536CEC86CB9}" srcOrd="0" destOrd="0" presId="urn:microsoft.com/office/officeart/2005/8/layout/cycle8"/>
    <dgm:cxn modelId="{E4A7AEBC-EE67-4C74-9128-B943DB4E6547}" type="presParOf" srcId="{F8A6444B-1E7C-4606-B354-15642048F3C8}" destId="{261E8D51-4CD9-4117-82A7-684B81F61719}" srcOrd="1" destOrd="0" presId="urn:microsoft.com/office/officeart/2005/8/layout/cycle8"/>
    <dgm:cxn modelId="{FCE47F75-3EB7-4467-8BD2-811EF50C7D22}" type="presParOf" srcId="{F8A6444B-1E7C-4606-B354-15642048F3C8}" destId="{B67FCBAF-7D75-41D3-B010-7E347C935D3D}" srcOrd="2" destOrd="0" presId="urn:microsoft.com/office/officeart/2005/8/layout/cycle8"/>
    <dgm:cxn modelId="{475BCAAB-5239-4554-8412-94BB613BF5B8}" type="presParOf" srcId="{F8A6444B-1E7C-4606-B354-15642048F3C8}" destId="{0314F105-9279-46A2-B52E-0F51A4B01663}" srcOrd="3" destOrd="0" presId="urn:microsoft.com/office/officeart/2005/8/layout/cycle8"/>
    <dgm:cxn modelId="{5DF67DA4-FC9A-4178-AB6F-B6D6D390D495}" type="presParOf" srcId="{F8A6444B-1E7C-4606-B354-15642048F3C8}" destId="{B280D0FF-9048-43C6-A76E-654FFEF27FA1}" srcOrd="4" destOrd="0" presId="urn:microsoft.com/office/officeart/2005/8/layout/cycle8"/>
    <dgm:cxn modelId="{FAE75BEB-3AD9-459F-B6A7-880CC0F26DAE}" type="presParOf" srcId="{F8A6444B-1E7C-4606-B354-15642048F3C8}" destId="{734A40A7-B43C-4BA2-A6F4-E00735896011}" srcOrd="5" destOrd="0" presId="urn:microsoft.com/office/officeart/2005/8/layout/cycle8"/>
    <dgm:cxn modelId="{0EADDF98-5895-4A1B-B0B8-4EE30676400A}" type="presParOf" srcId="{F8A6444B-1E7C-4606-B354-15642048F3C8}" destId="{BE3DE993-B6F8-4072-9880-B9C8553AA27F}" srcOrd="6" destOrd="0" presId="urn:microsoft.com/office/officeart/2005/8/layout/cycle8"/>
    <dgm:cxn modelId="{85763557-725A-4F2D-92F0-71F2CD1F44D9}" type="presParOf" srcId="{F8A6444B-1E7C-4606-B354-15642048F3C8}" destId="{33FFE2C6-2400-4168-A0E1-8831FDD75BFA}" srcOrd="7" destOrd="0" presId="urn:microsoft.com/office/officeart/2005/8/layout/cycle8"/>
    <dgm:cxn modelId="{2CD61C60-9FED-4053-AF81-6397C32BD89F}" type="presParOf" srcId="{F8A6444B-1E7C-4606-B354-15642048F3C8}" destId="{F464E6C8-1971-4159-99CA-260C025EA04E}" srcOrd="8" destOrd="0" presId="urn:microsoft.com/office/officeart/2005/8/layout/cycle8"/>
    <dgm:cxn modelId="{4EE02817-C70D-47EA-93EF-C313CD6EB55A}" type="presParOf" srcId="{F8A6444B-1E7C-4606-B354-15642048F3C8}" destId="{88CE370A-A3F7-4239-9EB2-724E7E7EB62D}" srcOrd="9" destOrd="0" presId="urn:microsoft.com/office/officeart/2005/8/layout/cycle8"/>
    <dgm:cxn modelId="{CC29AB9F-E714-4BFE-B0B8-BBA76AE320D5}" type="presParOf" srcId="{F8A6444B-1E7C-4606-B354-15642048F3C8}" destId="{D898BBE6-33EF-44D5-A6E2-5DAD82C0881B}" srcOrd="10" destOrd="0" presId="urn:microsoft.com/office/officeart/2005/8/layout/cycle8"/>
    <dgm:cxn modelId="{437E36A1-44B3-4528-9298-57975B7C9B46}" type="presParOf" srcId="{F8A6444B-1E7C-4606-B354-15642048F3C8}" destId="{B424B5F0-4FAE-4D07-95DE-349645D55172}" srcOrd="11" destOrd="0" presId="urn:microsoft.com/office/officeart/2005/8/layout/cycle8"/>
    <dgm:cxn modelId="{D0DF17CC-FF53-43D1-A90E-9A3F307ED48F}" type="presParOf" srcId="{F8A6444B-1E7C-4606-B354-15642048F3C8}" destId="{7DB4A170-A407-49DB-9B9D-10E03A10802B}" srcOrd="12" destOrd="0" presId="urn:microsoft.com/office/officeart/2005/8/layout/cycle8"/>
    <dgm:cxn modelId="{9DEAE207-81F4-4C9A-95BA-6E147A4B2CEE}" type="presParOf" srcId="{F8A6444B-1E7C-4606-B354-15642048F3C8}" destId="{23083B66-D593-44A5-BDC2-9F8859951C64}" srcOrd="13" destOrd="0" presId="urn:microsoft.com/office/officeart/2005/8/layout/cycle8"/>
    <dgm:cxn modelId="{506F82EB-CFBD-4257-92FC-2EA416D094DE}" type="presParOf" srcId="{F8A6444B-1E7C-4606-B354-15642048F3C8}" destId="{3B710ACF-5DB6-4091-A2A3-0804681F3F2C}" srcOrd="14" destOrd="0" presId="urn:microsoft.com/office/officeart/2005/8/layout/cycle8"/>
  </dgm:cxnLst>
  <dgm:bg/>
  <dgm:whole/>
</dgm:dataModel>
</file>

<file path=ppt/diagrams/data5.xml><?xml version="1.0" encoding="utf-8"?>
<dgm:dataModel xmlns:dgm="http://schemas.openxmlformats.org/drawingml/2006/diagram" xmlns:a="http://schemas.openxmlformats.org/drawingml/2006/main">
  <dgm:ptLst>
    <dgm:pt modelId="{73932BE7-84EE-44FF-9574-FB4EE7FDB8DA}" type="doc">
      <dgm:prSet loTypeId="urn:microsoft.com/office/officeart/2005/8/layout/cycle8" loCatId="cycle" qsTypeId="urn:microsoft.com/office/officeart/2005/8/quickstyle/simple1" qsCatId="simple" csTypeId="urn:microsoft.com/office/officeart/2005/8/colors/accent1_2" csCatId="accent1" phldr="1"/>
      <dgm:spPr/>
    </dgm:pt>
    <dgm:pt modelId="{EC62ECD4-8492-496F-AE78-7310EE65BF31}">
      <dgm:prSet phldrT="[Text]"/>
      <dgm:spPr/>
      <dgm:t>
        <a:bodyPr/>
        <a:lstStyle/>
        <a:p>
          <a:r>
            <a:rPr lang="el-GR" dirty="0" smtClean="0"/>
            <a:t>ΓΓΕΤ/ΔΗΜΟΣΙΟΣ ΤΟΜΕΑΣ</a:t>
          </a:r>
          <a:endParaRPr lang="el-GR" dirty="0"/>
        </a:p>
      </dgm:t>
    </dgm:pt>
    <dgm:pt modelId="{DF48E84D-191C-4435-8EAF-55ED9A1275B0}" type="parTrans" cxnId="{B3346CF7-1F21-4C5D-916F-E6718AE619D8}">
      <dgm:prSet/>
      <dgm:spPr/>
      <dgm:t>
        <a:bodyPr/>
        <a:lstStyle/>
        <a:p>
          <a:endParaRPr lang="el-GR"/>
        </a:p>
      </dgm:t>
    </dgm:pt>
    <dgm:pt modelId="{1AF9E408-FB76-47BC-88EA-1186E8225D8B}" type="sibTrans" cxnId="{B3346CF7-1F21-4C5D-916F-E6718AE619D8}">
      <dgm:prSet/>
      <dgm:spPr/>
      <dgm:t>
        <a:bodyPr/>
        <a:lstStyle/>
        <a:p>
          <a:endParaRPr lang="el-GR"/>
        </a:p>
      </dgm:t>
    </dgm:pt>
    <dgm:pt modelId="{4A851A35-B465-4B94-BA36-E7C7954E9A8D}">
      <dgm:prSet phldrT="[Text]"/>
      <dgm:spPr/>
      <dgm:t>
        <a:bodyPr/>
        <a:lstStyle/>
        <a:p>
          <a:r>
            <a:rPr lang="el-GR" dirty="0" smtClean="0"/>
            <a:t>ΧΡΗΜΑΤΟΠΙΣΤΩΤΙΚΟΙ ΟΡΓΑΝΙΣΜΟΙ</a:t>
          </a:r>
          <a:endParaRPr lang="el-GR" dirty="0"/>
        </a:p>
      </dgm:t>
    </dgm:pt>
    <dgm:pt modelId="{D8F8DE4D-DEC3-4F08-A552-12FE0A8EABAD}" type="parTrans" cxnId="{41F1D41C-8EC2-483D-91A4-5F6D26880134}">
      <dgm:prSet/>
      <dgm:spPr/>
      <dgm:t>
        <a:bodyPr/>
        <a:lstStyle/>
        <a:p>
          <a:endParaRPr lang="el-GR"/>
        </a:p>
      </dgm:t>
    </dgm:pt>
    <dgm:pt modelId="{414D618B-2DD0-481C-9A2E-F1E29E4B1549}" type="sibTrans" cxnId="{41F1D41C-8EC2-483D-91A4-5F6D26880134}">
      <dgm:prSet/>
      <dgm:spPr/>
      <dgm:t>
        <a:bodyPr/>
        <a:lstStyle/>
        <a:p>
          <a:endParaRPr lang="el-GR"/>
        </a:p>
      </dgm:t>
    </dgm:pt>
    <dgm:pt modelId="{1BD9FF01-8696-4B40-8228-3B4961F7ECB9}">
      <dgm:prSet phldrT="[Text]"/>
      <dgm:spPr>
        <a:solidFill>
          <a:srgbClr val="FFC000"/>
        </a:solidFill>
      </dgm:spPr>
      <dgm:t>
        <a:bodyPr/>
        <a:lstStyle/>
        <a:p>
          <a:r>
            <a:rPr lang="el-GR" dirty="0" smtClean="0"/>
            <a:t>ΙΔΙΩΙΤΙΚΟΣ ΤΟΜΕΑΣ</a:t>
          </a:r>
          <a:r>
            <a:rPr lang="en-US" dirty="0" smtClean="0"/>
            <a:t>/</a:t>
          </a:r>
        </a:p>
        <a:p>
          <a:r>
            <a:rPr lang="en-US" dirty="0" smtClean="0"/>
            <a:t>MKO</a:t>
          </a:r>
          <a:endParaRPr lang="el-GR" dirty="0"/>
        </a:p>
      </dgm:t>
    </dgm:pt>
    <dgm:pt modelId="{2D7EAB63-9A1E-431F-BBA5-2F0572BC3582}" type="parTrans" cxnId="{7FEE2192-9822-4393-9774-E8C129296500}">
      <dgm:prSet/>
      <dgm:spPr/>
      <dgm:t>
        <a:bodyPr/>
        <a:lstStyle/>
        <a:p>
          <a:endParaRPr lang="el-GR"/>
        </a:p>
      </dgm:t>
    </dgm:pt>
    <dgm:pt modelId="{0175F6B6-9DEC-481B-AD77-64D78E72042E}" type="sibTrans" cxnId="{7FEE2192-9822-4393-9774-E8C129296500}">
      <dgm:prSet/>
      <dgm:spPr/>
      <dgm:t>
        <a:bodyPr/>
        <a:lstStyle/>
        <a:p>
          <a:endParaRPr lang="el-GR"/>
        </a:p>
      </dgm:t>
    </dgm:pt>
    <dgm:pt modelId="{F8A6444B-1E7C-4606-B354-15642048F3C8}" type="pres">
      <dgm:prSet presAssocID="{73932BE7-84EE-44FF-9574-FB4EE7FDB8DA}" presName="compositeShape" presStyleCnt="0">
        <dgm:presLayoutVars>
          <dgm:chMax val="7"/>
          <dgm:dir/>
          <dgm:resizeHandles val="exact"/>
        </dgm:presLayoutVars>
      </dgm:prSet>
      <dgm:spPr/>
    </dgm:pt>
    <dgm:pt modelId="{1F3B6297-DF56-4066-A862-8536CEC86CB9}" type="pres">
      <dgm:prSet presAssocID="{73932BE7-84EE-44FF-9574-FB4EE7FDB8DA}" presName="wedge1" presStyleLbl="node1" presStyleIdx="0" presStyleCnt="3" custScaleX="86723" custScaleY="81463"/>
      <dgm:spPr/>
      <dgm:t>
        <a:bodyPr/>
        <a:lstStyle/>
        <a:p>
          <a:endParaRPr lang="el-GR"/>
        </a:p>
      </dgm:t>
    </dgm:pt>
    <dgm:pt modelId="{261E8D51-4CD9-4117-82A7-684B81F61719}" type="pres">
      <dgm:prSet presAssocID="{73932BE7-84EE-44FF-9574-FB4EE7FDB8DA}" presName="dummy1a" presStyleCnt="0"/>
      <dgm:spPr/>
    </dgm:pt>
    <dgm:pt modelId="{B67FCBAF-7D75-41D3-B010-7E347C935D3D}" type="pres">
      <dgm:prSet presAssocID="{73932BE7-84EE-44FF-9574-FB4EE7FDB8DA}" presName="dummy1b" presStyleCnt="0"/>
      <dgm:spPr/>
    </dgm:pt>
    <dgm:pt modelId="{0314F105-9279-46A2-B52E-0F51A4B01663}" type="pres">
      <dgm:prSet presAssocID="{73932BE7-84EE-44FF-9574-FB4EE7FDB8DA}" presName="wedge1Tx" presStyleLbl="node1" presStyleIdx="0" presStyleCnt="3">
        <dgm:presLayoutVars>
          <dgm:chMax val="0"/>
          <dgm:chPref val="0"/>
          <dgm:bulletEnabled val="1"/>
        </dgm:presLayoutVars>
      </dgm:prSet>
      <dgm:spPr/>
      <dgm:t>
        <a:bodyPr/>
        <a:lstStyle/>
        <a:p>
          <a:endParaRPr lang="el-GR"/>
        </a:p>
      </dgm:t>
    </dgm:pt>
    <dgm:pt modelId="{B280D0FF-9048-43C6-A76E-654FFEF27FA1}" type="pres">
      <dgm:prSet presAssocID="{73932BE7-84EE-44FF-9574-FB4EE7FDB8DA}" presName="wedge2" presStyleLbl="node1" presStyleIdx="1" presStyleCnt="3"/>
      <dgm:spPr/>
      <dgm:t>
        <a:bodyPr/>
        <a:lstStyle/>
        <a:p>
          <a:endParaRPr lang="el-GR"/>
        </a:p>
      </dgm:t>
    </dgm:pt>
    <dgm:pt modelId="{734A40A7-B43C-4BA2-A6F4-E00735896011}" type="pres">
      <dgm:prSet presAssocID="{73932BE7-84EE-44FF-9574-FB4EE7FDB8DA}" presName="dummy2a" presStyleCnt="0"/>
      <dgm:spPr/>
    </dgm:pt>
    <dgm:pt modelId="{BE3DE993-B6F8-4072-9880-B9C8553AA27F}" type="pres">
      <dgm:prSet presAssocID="{73932BE7-84EE-44FF-9574-FB4EE7FDB8DA}" presName="dummy2b" presStyleCnt="0"/>
      <dgm:spPr/>
    </dgm:pt>
    <dgm:pt modelId="{33FFE2C6-2400-4168-A0E1-8831FDD75BFA}" type="pres">
      <dgm:prSet presAssocID="{73932BE7-84EE-44FF-9574-FB4EE7FDB8DA}" presName="wedge2Tx" presStyleLbl="node1" presStyleIdx="1" presStyleCnt="3">
        <dgm:presLayoutVars>
          <dgm:chMax val="0"/>
          <dgm:chPref val="0"/>
          <dgm:bulletEnabled val="1"/>
        </dgm:presLayoutVars>
      </dgm:prSet>
      <dgm:spPr/>
      <dgm:t>
        <a:bodyPr/>
        <a:lstStyle/>
        <a:p>
          <a:endParaRPr lang="el-GR"/>
        </a:p>
      </dgm:t>
    </dgm:pt>
    <dgm:pt modelId="{F464E6C8-1971-4159-99CA-260C025EA04E}" type="pres">
      <dgm:prSet presAssocID="{73932BE7-84EE-44FF-9574-FB4EE7FDB8DA}" presName="wedge3" presStyleLbl="node1" presStyleIdx="2" presStyleCnt="3"/>
      <dgm:spPr/>
      <dgm:t>
        <a:bodyPr/>
        <a:lstStyle/>
        <a:p>
          <a:endParaRPr lang="el-GR"/>
        </a:p>
      </dgm:t>
    </dgm:pt>
    <dgm:pt modelId="{88CE370A-A3F7-4239-9EB2-724E7E7EB62D}" type="pres">
      <dgm:prSet presAssocID="{73932BE7-84EE-44FF-9574-FB4EE7FDB8DA}" presName="dummy3a" presStyleCnt="0"/>
      <dgm:spPr/>
    </dgm:pt>
    <dgm:pt modelId="{D898BBE6-33EF-44D5-A6E2-5DAD82C0881B}" type="pres">
      <dgm:prSet presAssocID="{73932BE7-84EE-44FF-9574-FB4EE7FDB8DA}" presName="dummy3b" presStyleCnt="0"/>
      <dgm:spPr/>
    </dgm:pt>
    <dgm:pt modelId="{B424B5F0-4FAE-4D07-95DE-349645D55172}" type="pres">
      <dgm:prSet presAssocID="{73932BE7-84EE-44FF-9574-FB4EE7FDB8DA}" presName="wedge3Tx" presStyleLbl="node1" presStyleIdx="2" presStyleCnt="3">
        <dgm:presLayoutVars>
          <dgm:chMax val="0"/>
          <dgm:chPref val="0"/>
          <dgm:bulletEnabled val="1"/>
        </dgm:presLayoutVars>
      </dgm:prSet>
      <dgm:spPr/>
      <dgm:t>
        <a:bodyPr/>
        <a:lstStyle/>
        <a:p>
          <a:endParaRPr lang="el-GR"/>
        </a:p>
      </dgm:t>
    </dgm:pt>
    <dgm:pt modelId="{7DB4A170-A407-49DB-9B9D-10E03A10802B}" type="pres">
      <dgm:prSet presAssocID="{1AF9E408-FB76-47BC-88EA-1186E8225D8B}" presName="arrowWedge1" presStyleLbl="fgSibTrans2D1" presStyleIdx="0" presStyleCnt="3"/>
      <dgm:spPr/>
    </dgm:pt>
    <dgm:pt modelId="{23083B66-D593-44A5-BDC2-9F8859951C64}" type="pres">
      <dgm:prSet presAssocID="{414D618B-2DD0-481C-9A2E-F1E29E4B1549}" presName="arrowWedge2" presStyleLbl="fgSibTrans2D1" presStyleIdx="1" presStyleCnt="3"/>
      <dgm:spPr/>
    </dgm:pt>
    <dgm:pt modelId="{3B710ACF-5DB6-4091-A2A3-0804681F3F2C}" type="pres">
      <dgm:prSet presAssocID="{0175F6B6-9DEC-481B-AD77-64D78E72042E}" presName="arrowWedge3" presStyleLbl="fgSibTrans2D1" presStyleIdx="2" presStyleCnt="3" custLinFactNeighborX="-961" custLinFactNeighborY="2947"/>
      <dgm:spPr>
        <a:blipFill rotWithShape="0">
          <a:blip xmlns:r="http://schemas.openxmlformats.org/officeDocument/2006/relationships" r:embed="rId1"/>
          <a:stretch>
            <a:fillRect/>
          </a:stretch>
        </a:blipFill>
      </dgm:spPr>
      <dgm:t>
        <a:bodyPr/>
        <a:lstStyle/>
        <a:p>
          <a:endParaRPr lang="el-GR"/>
        </a:p>
      </dgm:t>
    </dgm:pt>
  </dgm:ptLst>
  <dgm:cxnLst>
    <dgm:cxn modelId="{68B91F9B-F4C6-4E1F-9910-AA402FD064C8}" type="presOf" srcId="{73932BE7-84EE-44FF-9574-FB4EE7FDB8DA}" destId="{F8A6444B-1E7C-4606-B354-15642048F3C8}" srcOrd="0" destOrd="0" presId="urn:microsoft.com/office/officeart/2005/8/layout/cycle8"/>
    <dgm:cxn modelId="{B3346CF7-1F21-4C5D-916F-E6718AE619D8}" srcId="{73932BE7-84EE-44FF-9574-FB4EE7FDB8DA}" destId="{EC62ECD4-8492-496F-AE78-7310EE65BF31}" srcOrd="0" destOrd="0" parTransId="{DF48E84D-191C-4435-8EAF-55ED9A1275B0}" sibTransId="{1AF9E408-FB76-47BC-88EA-1186E8225D8B}"/>
    <dgm:cxn modelId="{479968B0-6000-4D69-84E5-CB95F9581AEC}" type="presOf" srcId="{4A851A35-B465-4B94-BA36-E7C7954E9A8D}" destId="{B280D0FF-9048-43C6-A76E-654FFEF27FA1}" srcOrd="0" destOrd="0" presId="urn:microsoft.com/office/officeart/2005/8/layout/cycle8"/>
    <dgm:cxn modelId="{8238DEFC-72C6-4E3F-BACB-9BE791869394}" type="presOf" srcId="{4A851A35-B465-4B94-BA36-E7C7954E9A8D}" destId="{33FFE2C6-2400-4168-A0E1-8831FDD75BFA}" srcOrd="1" destOrd="0" presId="urn:microsoft.com/office/officeart/2005/8/layout/cycle8"/>
    <dgm:cxn modelId="{41F1D41C-8EC2-483D-91A4-5F6D26880134}" srcId="{73932BE7-84EE-44FF-9574-FB4EE7FDB8DA}" destId="{4A851A35-B465-4B94-BA36-E7C7954E9A8D}" srcOrd="1" destOrd="0" parTransId="{D8F8DE4D-DEC3-4F08-A552-12FE0A8EABAD}" sibTransId="{414D618B-2DD0-481C-9A2E-F1E29E4B1549}"/>
    <dgm:cxn modelId="{6A90AD8D-29AF-4DE8-8E2F-32793D59936D}" type="presOf" srcId="{EC62ECD4-8492-496F-AE78-7310EE65BF31}" destId="{1F3B6297-DF56-4066-A862-8536CEC86CB9}" srcOrd="0" destOrd="0" presId="urn:microsoft.com/office/officeart/2005/8/layout/cycle8"/>
    <dgm:cxn modelId="{A3C9C1DA-FD95-4597-A1E3-E676FAA61DCA}" type="presOf" srcId="{EC62ECD4-8492-496F-AE78-7310EE65BF31}" destId="{0314F105-9279-46A2-B52E-0F51A4B01663}" srcOrd="1" destOrd="0" presId="urn:microsoft.com/office/officeart/2005/8/layout/cycle8"/>
    <dgm:cxn modelId="{F021FD2E-1462-42F2-878F-2D960C6ED4C3}" type="presOf" srcId="{1BD9FF01-8696-4B40-8228-3B4961F7ECB9}" destId="{B424B5F0-4FAE-4D07-95DE-349645D55172}" srcOrd="1" destOrd="0" presId="urn:microsoft.com/office/officeart/2005/8/layout/cycle8"/>
    <dgm:cxn modelId="{7FEE2192-9822-4393-9774-E8C129296500}" srcId="{73932BE7-84EE-44FF-9574-FB4EE7FDB8DA}" destId="{1BD9FF01-8696-4B40-8228-3B4961F7ECB9}" srcOrd="2" destOrd="0" parTransId="{2D7EAB63-9A1E-431F-BBA5-2F0572BC3582}" sibTransId="{0175F6B6-9DEC-481B-AD77-64D78E72042E}"/>
    <dgm:cxn modelId="{89B71C9D-4D92-44EE-A439-9ACBC82DA807}" type="presOf" srcId="{1BD9FF01-8696-4B40-8228-3B4961F7ECB9}" destId="{F464E6C8-1971-4159-99CA-260C025EA04E}" srcOrd="0" destOrd="0" presId="urn:microsoft.com/office/officeart/2005/8/layout/cycle8"/>
    <dgm:cxn modelId="{794FCABB-550B-46C3-BA7C-D566E7B732BE}" type="presParOf" srcId="{F8A6444B-1E7C-4606-B354-15642048F3C8}" destId="{1F3B6297-DF56-4066-A862-8536CEC86CB9}" srcOrd="0" destOrd="0" presId="urn:microsoft.com/office/officeart/2005/8/layout/cycle8"/>
    <dgm:cxn modelId="{E626CD55-D74A-46D5-8E4D-5AD8F79FB12A}" type="presParOf" srcId="{F8A6444B-1E7C-4606-B354-15642048F3C8}" destId="{261E8D51-4CD9-4117-82A7-684B81F61719}" srcOrd="1" destOrd="0" presId="urn:microsoft.com/office/officeart/2005/8/layout/cycle8"/>
    <dgm:cxn modelId="{BD87C1E9-312E-4617-995F-3481468F1FB7}" type="presParOf" srcId="{F8A6444B-1E7C-4606-B354-15642048F3C8}" destId="{B67FCBAF-7D75-41D3-B010-7E347C935D3D}" srcOrd="2" destOrd="0" presId="urn:microsoft.com/office/officeart/2005/8/layout/cycle8"/>
    <dgm:cxn modelId="{28D4297A-C31F-4E20-A955-43A4E7764CF0}" type="presParOf" srcId="{F8A6444B-1E7C-4606-B354-15642048F3C8}" destId="{0314F105-9279-46A2-B52E-0F51A4B01663}" srcOrd="3" destOrd="0" presId="urn:microsoft.com/office/officeart/2005/8/layout/cycle8"/>
    <dgm:cxn modelId="{D0A02096-C3E3-4DAA-9612-E970A65E56DD}" type="presParOf" srcId="{F8A6444B-1E7C-4606-B354-15642048F3C8}" destId="{B280D0FF-9048-43C6-A76E-654FFEF27FA1}" srcOrd="4" destOrd="0" presId="urn:microsoft.com/office/officeart/2005/8/layout/cycle8"/>
    <dgm:cxn modelId="{C4DFF9F4-331E-4ABB-9344-049F29CC5ED1}" type="presParOf" srcId="{F8A6444B-1E7C-4606-B354-15642048F3C8}" destId="{734A40A7-B43C-4BA2-A6F4-E00735896011}" srcOrd="5" destOrd="0" presId="urn:microsoft.com/office/officeart/2005/8/layout/cycle8"/>
    <dgm:cxn modelId="{6EF49FF4-12CB-4CCC-8B07-860E8C045A08}" type="presParOf" srcId="{F8A6444B-1E7C-4606-B354-15642048F3C8}" destId="{BE3DE993-B6F8-4072-9880-B9C8553AA27F}" srcOrd="6" destOrd="0" presId="urn:microsoft.com/office/officeart/2005/8/layout/cycle8"/>
    <dgm:cxn modelId="{37E5B671-1E2C-4088-A298-654927C71DFC}" type="presParOf" srcId="{F8A6444B-1E7C-4606-B354-15642048F3C8}" destId="{33FFE2C6-2400-4168-A0E1-8831FDD75BFA}" srcOrd="7" destOrd="0" presId="urn:microsoft.com/office/officeart/2005/8/layout/cycle8"/>
    <dgm:cxn modelId="{532A2ABA-1310-4A2C-BB1E-8F8E7A27D681}" type="presParOf" srcId="{F8A6444B-1E7C-4606-B354-15642048F3C8}" destId="{F464E6C8-1971-4159-99CA-260C025EA04E}" srcOrd="8" destOrd="0" presId="urn:microsoft.com/office/officeart/2005/8/layout/cycle8"/>
    <dgm:cxn modelId="{421DE3A7-3302-4648-8100-4FEFECDE8E50}" type="presParOf" srcId="{F8A6444B-1E7C-4606-B354-15642048F3C8}" destId="{88CE370A-A3F7-4239-9EB2-724E7E7EB62D}" srcOrd="9" destOrd="0" presId="urn:microsoft.com/office/officeart/2005/8/layout/cycle8"/>
    <dgm:cxn modelId="{DA73B03A-FB84-4692-A3CB-4919FEB538A5}" type="presParOf" srcId="{F8A6444B-1E7C-4606-B354-15642048F3C8}" destId="{D898BBE6-33EF-44D5-A6E2-5DAD82C0881B}" srcOrd="10" destOrd="0" presId="urn:microsoft.com/office/officeart/2005/8/layout/cycle8"/>
    <dgm:cxn modelId="{D68F8F62-BD50-461E-B3A8-A4805799DF4D}" type="presParOf" srcId="{F8A6444B-1E7C-4606-B354-15642048F3C8}" destId="{B424B5F0-4FAE-4D07-95DE-349645D55172}" srcOrd="11" destOrd="0" presId="urn:microsoft.com/office/officeart/2005/8/layout/cycle8"/>
    <dgm:cxn modelId="{063C849C-519F-4976-BE46-F27DA9902749}" type="presParOf" srcId="{F8A6444B-1E7C-4606-B354-15642048F3C8}" destId="{7DB4A170-A407-49DB-9B9D-10E03A10802B}" srcOrd="12" destOrd="0" presId="urn:microsoft.com/office/officeart/2005/8/layout/cycle8"/>
    <dgm:cxn modelId="{9F82FC0A-792A-4888-AD72-36B260F33616}" type="presParOf" srcId="{F8A6444B-1E7C-4606-B354-15642048F3C8}" destId="{23083B66-D593-44A5-BDC2-9F8859951C64}" srcOrd="13" destOrd="0" presId="urn:microsoft.com/office/officeart/2005/8/layout/cycle8"/>
    <dgm:cxn modelId="{9080859B-BFEB-43DB-8035-55E5E0A0C465}" type="presParOf" srcId="{F8A6444B-1E7C-4606-B354-15642048F3C8}" destId="{3B710ACF-5DB6-4091-A2A3-0804681F3F2C}" srcOrd="14" destOrd="0" presId="urn:microsoft.com/office/officeart/2005/8/layout/cycle8"/>
  </dgm:cxnLst>
  <dgm:bg/>
  <dgm:whole/>
</dgm:dataModel>
</file>

<file path=ppt/diagrams/data6.xml><?xml version="1.0" encoding="utf-8"?>
<dgm:dataModel xmlns:dgm="http://schemas.openxmlformats.org/drawingml/2006/diagram" xmlns:a="http://schemas.openxmlformats.org/drawingml/2006/main">
  <dgm:ptLst>
    <dgm:pt modelId="{9730E8C9-C54A-4F31-B22F-4E92FC341989}" type="doc">
      <dgm:prSet loTypeId="urn:microsoft.com/office/officeart/2005/8/layout/chart3" loCatId="relationship" qsTypeId="urn:microsoft.com/office/officeart/2005/8/quickstyle/simple1" qsCatId="simple" csTypeId="urn:microsoft.com/office/officeart/2005/8/colors/accent1_2" csCatId="accent1" phldr="1"/>
      <dgm:spPr/>
    </dgm:pt>
    <dgm:pt modelId="{D1320961-9401-4F5F-9CFC-90C9EE8B5C29}" type="pres">
      <dgm:prSet presAssocID="{9730E8C9-C54A-4F31-B22F-4E92FC341989}" presName="compositeShape" presStyleCnt="0">
        <dgm:presLayoutVars>
          <dgm:chMax val="7"/>
          <dgm:dir/>
          <dgm:resizeHandles val="exact"/>
        </dgm:presLayoutVars>
      </dgm:prSet>
      <dgm:spPr/>
    </dgm:pt>
  </dgm:ptLst>
  <dgm:cxnLst>
    <dgm:cxn modelId="{CE86F664-AF55-4A7A-9157-1597640A0FF1}" type="presOf" srcId="{9730E8C9-C54A-4F31-B22F-4E92FC341989}" destId="{D1320961-9401-4F5F-9CFC-90C9EE8B5C29}" srcOrd="0" destOrd="0" presId="urn:microsoft.com/office/officeart/2005/8/layout/chart3"/>
  </dgm:cxnLst>
  <dgm:bg/>
  <dgm:whole/>
</dgm:dataModel>
</file>

<file path=ppt/diagrams/layout1.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cs typeface="Arial" charset="0"/>
              </a:defRPr>
            </a:lvl1pPr>
          </a:lstStyle>
          <a:p>
            <a:pPr>
              <a:defRPr/>
            </a:pPr>
            <a:fld id="{3C5591C0-7ADD-4403-AD21-ABA25A060329}" type="datetimeFigureOut">
              <a:rPr lang="el-GR"/>
              <a:pPr>
                <a:defRPr/>
              </a:pPr>
              <a:t>24/1/2014</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l-GR"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986C399F-06FF-41FE-9C72-88BEB862AFE9}" type="slidenum">
              <a:rPr lang="el-GR"/>
              <a:pPr>
                <a:defRPr/>
              </a:pPr>
              <a:t>‹#›</a:t>
            </a:fld>
            <a:endParaRPr lang="el-G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TextEdit="1"/>
          </p:cNvSpPr>
          <p:nvPr>
            <p:ph type="sldImg"/>
          </p:nvPr>
        </p:nvSpPr>
        <p:spPr bwMode="auto">
          <a:noFill/>
          <a:ln>
            <a:solidFill>
              <a:srgbClr val="000000"/>
            </a:solidFill>
            <a:miter lim="800000"/>
            <a:headEnd/>
            <a:tailEnd/>
          </a:ln>
        </p:spPr>
      </p:sp>
      <p:sp>
        <p:nvSpPr>
          <p:cNvPr id="59395" name="Rectangle 3"/>
          <p:cNvSpPr>
            <a:spLocks noGrp="1"/>
          </p:cNvSpPr>
          <p:nvPr>
            <p:ph type="body" idx="1"/>
          </p:nvPr>
        </p:nvSpPr>
        <p:spPr bwMode="auto">
          <a:noFill/>
        </p:spPr>
        <p:txBody>
          <a:bodyPr wrap="square" numCol="1" anchor="t" anchorCtr="0" compatLnSpc="1">
            <a:prstTxWarp prst="textNoShape">
              <a:avLst/>
            </a:prstTxWarp>
          </a:bodyPr>
          <a:lstStyle/>
          <a:p>
            <a:r>
              <a:rPr lang="el-GR" smtClean="0"/>
              <a:t>Η στρατηγική έρευνας και καινοτομίας για έξυπνη εξειδίκευση (στρατηγικές RIS3),</a:t>
            </a:r>
            <a:endParaRPr lang="el-GR" b="1" smtClean="0">
              <a:solidFill>
                <a:srgbClr val="808080"/>
              </a:solidFill>
            </a:endParaRPr>
          </a:p>
          <a:p>
            <a:endParaRPr lang="el-G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pPr>
              <a:defRPr/>
            </a:pPr>
            <a:fld id="{F5892C9F-831A-46FA-8E17-10977BD5C5BC}" type="slidenum">
              <a:rPr lang="en-US" smtClean="0"/>
              <a:pPr>
                <a:defRPr/>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 Meeting Notes (14/10/13 17:37) -----</a:t>
            </a:r>
          </a:p>
          <a:p>
            <a:r>
              <a:rPr lang="en-US" dirty="0"/>
              <a:t>COSME </a:t>
            </a:r>
          </a:p>
          <a:p>
            <a:endParaRPr lang="en-US" dirty="0"/>
          </a:p>
          <a:p>
            <a:endParaRPr lang="en-US" dirty="0"/>
          </a:p>
        </p:txBody>
      </p:sp>
      <p:sp>
        <p:nvSpPr>
          <p:cNvPr id="4" name="Slide Number Placeholder 3"/>
          <p:cNvSpPr>
            <a:spLocks noGrp="1"/>
          </p:cNvSpPr>
          <p:nvPr>
            <p:ph type="sldNum" sz="quarter" idx="10"/>
          </p:nvPr>
        </p:nvSpPr>
        <p:spPr/>
        <p:txBody>
          <a:bodyPr/>
          <a:lstStyle/>
          <a:p>
            <a:fld id="{5A2BABBC-5F75-4468-8C8F-A362C3CA798B}" type="slidenum">
              <a:rPr lang="en-GB" smtClean="0"/>
              <a:pPr/>
              <a:t>8</a:t>
            </a:fld>
            <a:endParaRPr lang="en-GB"/>
          </a:p>
        </p:txBody>
      </p:sp>
    </p:spTree>
    <p:extLst>
      <p:ext uri="{BB962C8B-B14F-4D97-AF65-F5344CB8AC3E}">
        <p14:creationId xmlns="" xmlns:p14="http://schemas.microsoft.com/office/powerpoint/2010/main" val="560056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pPr>
              <a:defRPr/>
            </a:pPr>
            <a:fld id="{F5892C9F-831A-46FA-8E17-10977BD5C5BC}" type="slidenum">
              <a:rPr lang="en-US" smtClean="0"/>
              <a:pPr>
                <a:defRPr/>
              </a:pPr>
              <a:t>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245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B072F6F-E85C-48D2-BA41-B776FF94E1DA}" type="slidenum">
              <a:rPr lang="en-US" smtClean="0">
                <a:cs typeface="Arial" charset="0"/>
              </a:rPr>
              <a:pPr/>
              <a:t>13</a:t>
            </a:fld>
            <a:endParaRPr lang="en-US" smtClean="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9"/>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10"/>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11"/>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endParaRPr lang="el-GR"/>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el-GR"/>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FE34E541-F596-42A5-8FCC-52F27196861B}" type="slidenum">
              <a:rPr lang="el-GR"/>
              <a:pPr>
                <a:defRPr/>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l-GR"/>
          </a:p>
        </p:txBody>
      </p:sp>
      <p:sp>
        <p:nvSpPr>
          <p:cNvPr id="5" name="Footer Placeholder 2"/>
          <p:cNvSpPr>
            <a:spLocks noGrp="1"/>
          </p:cNvSpPr>
          <p:nvPr>
            <p:ph type="ftr" sz="quarter" idx="11"/>
          </p:nvPr>
        </p:nvSpPr>
        <p:spPr/>
        <p:txBody>
          <a:bodyPr/>
          <a:lstStyle>
            <a:lvl1pPr>
              <a:defRPr/>
            </a:lvl1pPr>
          </a:lstStyle>
          <a:p>
            <a:pPr>
              <a:defRPr/>
            </a:pPr>
            <a:endParaRPr lang="el-GR"/>
          </a:p>
        </p:txBody>
      </p:sp>
      <p:sp>
        <p:nvSpPr>
          <p:cNvPr id="6" name="Slide Number Placeholder 22"/>
          <p:cNvSpPr>
            <a:spLocks noGrp="1"/>
          </p:cNvSpPr>
          <p:nvPr>
            <p:ph type="sldNum" sz="quarter" idx="12"/>
          </p:nvPr>
        </p:nvSpPr>
        <p:spPr/>
        <p:txBody>
          <a:bodyPr/>
          <a:lstStyle>
            <a:lvl1pPr>
              <a:defRPr/>
            </a:lvl1pPr>
          </a:lstStyle>
          <a:p>
            <a:pPr>
              <a:defRPr/>
            </a:pPr>
            <a:fld id="{164876D4-5EF2-472A-8CCF-AC628CEEE349}"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9"/>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10"/>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11"/>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endParaRPr lang="el-GR"/>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endParaRPr lang="el-GR"/>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9330A24C-F1F6-4806-8DB2-AC8F149A28FC}" type="slidenum">
              <a:rPr lang="el-GR"/>
              <a:pPr>
                <a:defRPr/>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endParaRPr lang="el-GR"/>
          </a:p>
        </p:txBody>
      </p:sp>
      <p:sp>
        <p:nvSpPr>
          <p:cNvPr id="3" name="Footer Placeholder 2"/>
          <p:cNvSpPr>
            <a:spLocks noGrp="1"/>
          </p:cNvSpPr>
          <p:nvPr>
            <p:ph type="ftr" sz="quarter" idx="11"/>
          </p:nvPr>
        </p:nvSpPr>
        <p:spPr/>
        <p:txBody>
          <a:bodyPr/>
          <a:lstStyle>
            <a:lvl1pPr>
              <a:defRPr/>
            </a:lvl1pPr>
          </a:lstStyle>
          <a:p>
            <a:pPr>
              <a:defRPr/>
            </a:pPr>
            <a:endParaRPr lang="el-GR"/>
          </a:p>
        </p:txBody>
      </p:sp>
      <p:sp>
        <p:nvSpPr>
          <p:cNvPr id="4" name="Slide Number Placeholder 22"/>
          <p:cNvSpPr>
            <a:spLocks noGrp="1"/>
          </p:cNvSpPr>
          <p:nvPr>
            <p:ph type="sldNum" sz="quarter" idx="12"/>
          </p:nvPr>
        </p:nvSpPr>
        <p:spPr/>
        <p:txBody>
          <a:bodyPr/>
          <a:lstStyle>
            <a:lvl1pPr>
              <a:defRPr/>
            </a:lvl1pPr>
          </a:lstStyle>
          <a:p>
            <a:pPr>
              <a:defRPr/>
            </a:pPr>
            <a:fld id="{562FE2B1-DB18-445A-A45C-B51088BCF4DE}" type="slidenum">
              <a:rPr lang="el-GR"/>
              <a:pPr>
                <a:defRPr/>
              </a:pPr>
              <a:t>‹#›</a:t>
            </a:fld>
            <a:endParaRPr lang="el-G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OverTx" preserve="1">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153400" cy="990600"/>
          </a:xfrm>
        </p:spPr>
        <p:txBody>
          <a:bodyPr/>
          <a:lstStyle/>
          <a:p>
            <a:r>
              <a:rPr lang="en-US"/>
              <a:t>Click to edit Master title style</a:t>
            </a:r>
            <a:endParaRPr lang="el-GR"/>
          </a:p>
        </p:txBody>
      </p:sp>
      <p:sp>
        <p:nvSpPr>
          <p:cNvPr id="3" name="Content Placeholder 2"/>
          <p:cNvSpPr>
            <a:spLocks noGrp="1"/>
          </p:cNvSpPr>
          <p:nvPr>
            <p:ph sz="quarter" idx="1"/>
          </p:nvPr>
        </p:nvSpPr>
        <p:spPr>
          <a:xfrm>
            <a:off x="612775" y="1600200"/>
            <a:ext cx="40005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quarter" idx="2"/>
          </p:nvPr>
        </p:nvSpPr>
        <p:spPr>
          <a:xfrm>
            <a:off x="4765675" y="1600200"/>
            <a:ext cx="40005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half" idx="3"/>
          </p:nvPr>
        </p:nvSpPr>
        <p:spPr>
          <a:xfrm>
            <a:off x="612775" y="3938588"/>
            <a:ext cx="81534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Date Placeholder 13"/>
          <p:cNvSpPr>
            <a:spLocks noGrp="1"/>
          </p:cNvSpPr>
          <p:nvPr>
            <p:ph type="dt" sz="half" idx="10"/>
          </p:nvPr>
        </p:nvSpPr>
        <p:spPr/>
        <p:txBody>
          <a:bodyPr/>
          <a:lstStyle>
            <a:lvl1pPr>
              <a:defRPr/>
            </a:lvl1pPr>
          </a:lstStyle>
          <a:p>
            <a:pPr>
              <a:defRPr/>
            </a:pPr>
            <a:endParaRPr lang="el-GR"/>
          </a:p>
        </p:txBody>
      </p:sp>
      <p:sp>
        <p:nvSpPr>
          <p:cNvPr id="7" name="Footer Placeholder 2"/>
          <p:cNvSpPr>
            <a:spLocks noGrp="1"/>
          </p:cNvSpPr>
          <p:nvPr>
            <p:ph type="ftr" sz="quarter" idx="11"/>
          </p:nvPr>
        </p:nvSpPr>
        <p:spPr/>
        <p:txBody>
          <a:bodyPr/>
          <a:lstStyle>
            <a:lvl1pPr>
              <a:defRPr/>
            </a:lvl1pPr>
          </a:lstStyle>
          <a:p>
            <a:pPr>
              <a:defRPr/>
            </a:pPr>
            <a:endParaRPr lang="el-GR"/>
          </a:p>
        </p:txBody>
      </p:sp>
      <p:sp>
        <p:nvSpPr>
          <p:cNvPr id="8" name="Slide Number Placeholder 22"/>
          <p:cNvSpPr>
            <a:spLocks noGrp="1"/>
          </p:cNvSpPr>
          <p:nvPr>
            <p:ph type="sldNum" sz="quarter" idx="12"/>
          </p:nvPr>
        </p:nvSpPr>
        <p:spPr/>
        <p:txBody>
          <a:bodyPr/>
          <a:lstStyle>
            <a:lvl1pPr>
              <a:defRPr/>
            </a:lvl1pPr>
          </a:lstStyle>
          <a:p>
            <a:pPr>
              <a:defRPr/>
            </a:pPr>
            <a:fld id="{8B117AC3-8019-49A4-A0B8-2A4B29E58578}" type="slidenum">
              <a:rPr lang="el-GR"/>
              <a:pPr>
                <a:defRPr/>
              </a:pPr>
              <a:t>‹#›</a:t>
            </a:fld>
            <a:endParaRPr lang="el-G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1_Title and Content">
    <p:spTree>
      <p:nvGrpSpPr>
        <p:cNvPr id="1" name=""/>
        <p:cNvGrpSpPr/>
        <p:nvPr/>
      </p:nvGrpSpPr>
      <p:grpSpPr>
        <a:xfrm>
          <a:off x="0" y="0"/>
          <a:ext cx="0" cy="0"/>
          <a:chOff x="0" y="0"/>
          <a:chExt cx="0" cy="0"/>
        </a:xfrm>
      </p:grpSpPr>
      <p:sp>
        <p:nvSpPr>
          <p:cNvPr id="2" name="Rectangle 16"/>
          <p:cNvSpPr>
            <a:spLocks noChangeArrowheads="1"/>
          </p:cNvSpPr>
          <p:nvPr userDrawn="1"/>
        </p:nvSpPr>
        <p:spPr bwMode="gray">
          <a:xfrm>
            <a:off x="0" y="938213"/>
            <a:ext cx="9132888" cy="158750"/>
          </a:xfrm>
          <a:prstGeom prst="rect">
            <a:avLst/>
          </a:prstGeom>
          <a:gradFill rotWithShape="0">
            <a:gsLst>
              <a:gs pos="0">
                <a:schemeClr val="bg2"/>
              </a:gs>
              <a:gs pos="100000">
                <a:schemeClr val="bg2">
                  <a:gamma/>
                  <a:tint val="0"/>
                  <a:invGamma/>
                </a:schemeClr>
              </a:gs>
            </a:gsLst>
            <a:lin ang="5400000" scaled="1"/>
          </a:gradFill>
          <a:ln w="9525">
            <a:noFill/>
            <a:miter lim="800000"/>
            <a:headEnd/>
            <a:tailEnd/>
          </a:ln>
          <a:effectLst/>
        </p:spPr>
        <p:txBody>
          <a:bodyPr wrap="none" anchor="ctr"/>
          <a:lstStyle/>
          <a:p>
            <a:pPr>
              <a:defRPr/>
            </a:pPr>
            <a:endParaRPr lang="en-US">
              <a:cs typeface="+mn-cs"/>
            </a:endParaRPr>
          </a:p>
        </p:txBody>
      </p:sp>
      <p:sp>
        <p:nvSpPr>
          <p:cNvPr id="3" name="Rectangle 15"/>
          <p:cNvSpPr>
            <a:spLocks noChangeArrowheads="1"/>
          </p:cNvSpPr>
          <p:nvPr userDrawn="1"/>
        </p:nvSpPr>
        <p:spPr bwMode="gray">
          <a:xfrm>
            <a:off x="0" y="0"/>
            <a:ext cx="9144000" cy="908050"/>
          </a:xfrm>
          <a:prstGeom prst="rect">
            <a:avLst/>
          </a:prstGeom>
          <a:gradFill flip="none" rotWithShape="1">
            <a:gsLst>
              <a:gs pos="78000">
                <a:schemeClr val="accent1">
                  <a:lumMod val="75000"/>
                </a:schemeClr>
              </a:gs>
              <a:gs pos="100000">
                <a:schemeClr val="tx1">
                  <a:gamma/>
                  <a:shade val="46275"/>
                  <a:invGamma/>
                </a:schemeClr>
              </a:gs>
            </a:gsLst>
            <a:lin ang="4200000" scaled="0"/>
            <a:tileRect/>
          </a:gradFill>
          <a:ln w="9525">
            <a:noFill/>
            <a:miter lim="800000"/>
            <a:headEnd/>
            <a:tailEnd/>
          </a:ln>
          <a:effectLst/>
        </p:spPr>
        <p:txBody>
          <a:bodyPr wrap="none" anchor="ctr"/>
          <a:lstStyle/>
          <a:p>
            <a:pPr>
              <a:defRPr/>
            </a:pPr>
            <a:endParaRPr lang="en-US">
              <a:cs typeface="+mn-cs"/>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2_Title and Content">
    <p:spTree>
      <p:nvGrpSpPr>
        <p:cNvPr id="1" name=""/>
        <p:cNvGrpSpPr/>
        <p:nvPr/>
      </p:nvGrpSpPr>
      <p:grpSpPr>
        <a:xfrm>
          <a:off x="0" y="0"/>
          <a:ext cx="0" cy="0"/>
          <a:chOff x="0" y="0"/>
          <a:chExt cx="0" cy="0"/>
        </a:xfrm>
      </p:grpSpPr>
      <p:sp>
        <p:nvSpPr>
          <p:cNvPr id="2" name="Rectangle 16"/>
          <p:cNvSpPr>
            <a:spLocks noChangeArrowheads="1"/>
          </p:cNvSpPr>
          <p:nvPr userDrawn="1"/>
        </p:nvSpPr>
        <p:spPr bwMode="gray">
          <a:xfrm>
            <a:off x="0" y="938213"/>
            <a:ext cx="9132888" cy="158750"/>
          </a:xfrm>
          <a:prstGeom prst="rect">
            <a:avLst/>
          </a:prstGeom>
          <a:gradFill rotWithShape="0">
            <a:gsLst>
              <a:gs pos="0">
                <a:schemeClr val="bg2"/>
              </a:gs>
              <a:gs pos="100000">
                <a:schemeClr val="bg2">
                  <a:gamma/>
                  <a:tint val="0"/>
                  <a:invGamma/>
                </a:schemeClr>
              </a:gs>
            </a:gsLst>
            <a:lin ang="5400000" scaled="1"/>
          </a:gradFill>
          <a:ln w="9525">
            <a:noFill/>
            <a:miter lim="800000"/>
            <a:headEnd/>
            <a:tailEnd/>
          </a:ln>
          <a:effectLst/>
        </p:spPr>
        <p:txBody>
          <a:bodyPr wrap="none" anchor="ctr"/>
          <a:lstStyle/>
          <a:p>
            <a:pPr>
              <a:defRPr/>
            </a:pPr>
            <a:endParaRPr lang="en-US">
              <a:cs typeface="+mn-cs"/>
            </a:endParaRPr>
          </a:p>
        </p:txBody>
      </p:sp>
      <p:sp>
        <p:nvSpPr>
          <p:cNvPr id="3" name="Rectangle 15"/>
          <p:cNvSpPr>
            <a:spLocks noChangeArrowheads="1"/>
          </p:cNvSpPr>
          <p:nvPr userDrawn="1"/>
        </p:nvSpPr>
        <p:spPr bwMode="gray">
          <a:xfrm>
            <a:off x="0" y="0"/>
            <a:ext cx="9144000" cy="908050"/>
          </a:xfrm>
          <a:prstGeom prst="rect">
            <a:avLst/>
          </a:prstGeom>
          <a:gradFill flip="none" rotWithShape="1">
            <a:gsLst>
              <a:gs pos="78000">
                <a:schemeClr val="accent1">
                  <a:lumMod val="75000"/>
                </a:schemeClr>
              </a:gs>
              <a:gs pos="100000">
                <a:schemeClr val="tx1">
                  <a:gamma/>
                  <a:shade val="46275"/>
                  <a:invGamma/>
                </a:schemeClr>
              </a:gs>
            </a:gsLst>
            <a:lin ang="4200000" scaled="0"/>
            <a:tileRect/>
          </a:gradFill>
          <a:ln w="9525">
            <a:noFill/>
            <a:miter lim="800000"/>
            <a:headEnd/>
            <a:tailEnd/>
          </a:ln>
          <a:effectLst/>
        </p:spPr>
        <p:txBody>
          <a:bodyPr wrap="none" anchor="ctr"/>
          <a:lstStyle/>
          <a:p>
            <a:pPr>
              <a:defRPr/>
            </a:pPr>
            <a:endParaRPr lang="en-US">
              <a:cs typeface="+mn-cs"/>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1_Title Only">
    <p:spTree>
      <p:nvGrpSpPr>
        <p:cNvPr id="1" name=""/>
        <p:cNvGrpSpPr/>
        <p:nvPr/>
      </p:nvGrpSpPr>
      <p:grpSpPr>
        <a:xfrm>
          <a:off x="0" y="0"/>
          <a:ext cx="0" cy="0"/>
          <a:chOff x="0" y="0"/>
          <a:chExt cx="0" cy="0"/>
        </a:xfrm>
      </p:grpSpPr>
      <p:sp>
        <p:nvSpPr>
          <p:cNvPr id="2" name="Rectangle 16"/>
          <p:cNvSpPr>
            <a:spLocks noChangeArrowheads="1"/>
          </p:cNvSpPr>
          <p:nvPr userDrawn="1"/>
        </p:nvSpPr>
        <p:spPr bwMode="gray">
          <a:xfrm>
            <a:off x="0" y="938213"/>
            <a:ext cx="9132888" cy="158750"/>
          </a:xfrm>
          <a:prstGeom prst="rect">
            <a:avLst/>
          </a:prstGeom>
          <a:gradFill rotWithShape="0">
            <a:gsLst>
              <a:gs pos="0">
                <a:schemeClr val="bg2"/>
              </a:gs>
              <a:gs pos="100000">
                <a:schemeClr val="bg2">
                  <a:gamma/>
                  <a:tint val="0"/>
                  <a:invGamma/>
                </a:schemeClr>
              </a:gs>
            </a:gsLst>
            <a:lin ang="5400000" scaled="1"/>
          </a:gradFill>
          <a:ln w="9525">
            <a:noFill/>
            <a:miter lim="800000"/>
            <a:headEnd/>
            <a:tailEnd/>
          </a:ln>
          <a:effectLst/>
        </p:spPr>
        <p:txBody>
          <a:bodyPr wrap="none" anchor="ctr"/>
          <a:lstStyle/>
          <a:p>
            <a:pPr>
              <a:defRPr/>
            </a:pPr>
            <a:endParaRPr lang="en-US">
              <a:cs typeface="+mn-cs"/>
            </a:endParaRPr>
          </a:p>
        </p:txBody>
      </p:sp>
      <p:sp>
        <p:nvSpPr>
          <p:cNvPr id="3" name="Rectangle 15"/>
          <p:cNvSpPr>
            <a:spLocks noChangeArrowheads="1"/>
          </p:cNvSpPr>
          <p:nvPr userDrawn="1"/>
        </p:nvSpPr>
        <p:spPr bwMode="gray">
          <a:xfrm>
            <a:off x="0" y="0"/>
            <a:ext cx="9144000" cy="908050"/>
          </a:xfrm>
          <a:prstGeom prst="rect">
            <a:avLst/>
          </a:prstGeom>
          <a:gradFill flip="none" rotWithShape="1">
            <a:gsLst>
              <a:gs pos="78000">
                <a:schemeClr val="accent1">
                  <a:lumMod val="75000"/>
                </a:schemeClr>
              </a:gs>
              <a:gs pos="100000">
                <a:schemeClr val="tx1">
                  <a:gamma/>
                  <a:shade val="46275"/>
                  <a:invGamma/>
                </a:schemeClr>
              </a:gs>
            </a:gsLst>
            <a:lin ang="4200000" scaled="0"/>
            <a:tileRect/>
          </a:gradFill>
          <a:ln w="9525">
            <a:noFill/>
            <a:miter lim="800000"/>
            <a:headEnd/>
            <a:tailEnd/>
          </a:ln>
          <a:effectLst/>
        </p:spPr>
        <p:txBody>
          <a:bodyPr wrap="none" anchor="ctr"/>
          <a:lstStyle/>
          <a:p>
            <a:pPr>
              <a:defRPr/>
            </a:pPr>
            <a:endParaRPr lang="en-US">
              <a:cs typeface="+mn-cs"/>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2" name="Slide Number Placeholder 4"/>
          <p:cNvSpPr>
            <a:spLocks noGrp="1"/>
          </p:cNvSpPr>
          <p:nvPr>
            <p:ph type="sldNum" sz="quarter" idx="10"/>
          </p:nvPr>
        </p:nvSpPr>
        <p:spPr>
          <a:xfrm>
            <a:off x="8358188" y="6286500"/>
            <a:ext cx="614362" cy="381000"/>
          </a:xfrm>
        </p:spPr>
        <p:txBody>
          <a:bodyPr/>
          <a:lstStyle>
            <a:lvl1pPr>
              <a:defRPr sz="1800" b="1">
                <a:latin typeface="Tahoma" pitchFamily="34" charset="0"/>
                <a:cs typeface="Tahoma" pitchFamily="34" charset="0"/>
              </a:defRPr>
            </a:lvl1pPr>
          </a:lstStyle>
          <a:p>
            <a:pPr>
              <a:defRPr/>
            </a:pPr>
            <a:fld id="{A3ACEF2C-F79D-4B44-BF88-778E4294E87F}"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l-GR"/>
          </a:p>
        </p:txBody>
      </p:sp>
      <p:sp>
        <p:nvSpPr>
          <p:cNvPr id="5" name="Footer Placeholder 2"/>
          <p:cNvSpPr>
            <a:spLocks noGrp="1"/>
          </p:cNvSpPr>
          <p:nvPr>
            <p:ph type="ftr" sz="quarter" idx="11"/>
          </p:nvPr>
        </p:nvSpPr>
        <p:spPr/>
        <p:txBody>
          <a:bodyPr/>
          <a:lstStyle>
            <a:lvl1pPr>
              <a:defRPr/>
            </a:lvl1pPr>
          </a:lstStyle>
          <a:p>
            <a:pPr>
              <a:defRPr/>
            </a:pPr>
            <a:endParaRPr lang="el-GR"/>
          </a:p>
        </p:txBody>
      </p:sp>
      <p:sp>
        <p:nvSpPr>
          <p:cNvPr id="6" name="Slide Number Placeholder 22"/>
          <p:cNvSpPr>
            <a:spLocks noGrp="1"/>
          </p:cNvSpPr>
          <p:nvPr>
            <p:ph type="sldNum" sz="quarter" idx="12"/>
          </p:nvPr>
        </p:nvSpPr>
        <p:spPr/>
        <p:txBody>
          <a:bodyPr/>
          <a:lstStyle>
            <a:lvl1pPr>
              <a:defRPr/>
            </a:lvl1pPr>
          </a:lstStyle>
          <a:p>
            <a:pPr>
              <a:defRPr/>
            </a:pPr>
            <a:fld id="{87B4583F-3307-4CA3-9159-13D1678094F0}"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9"/>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10"/>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11"/>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pPr>
              <a:defRPr/>
            </a:pPr>
            <a:endParaRPr lang="el-GR"/>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1D49201D-D9C8-4C79-B219-E12A6CCB8ECF}" type="slidenum">
              <a:rPr lang="el-GR"/>
              <a:pPr>
                <a:defRPr/>
              </a:pPr>
              <a:t>‹#›</a:t>
            </a:fld>
            <a:endParaRPr lang="el-GR"/>
          </a:p>
        </p:txBody>
      </p:sp>
      <p:sp>
        <p:nvSpPr>
          <p:cNvPr id="9" name="Footer Placeholder 13"/>
          <p:cNvSpPr>
            <a:spLocks noGrp="1"/>
          </p:cNvSpPr>
          <p:nvPr>
            <p:ph type="ftr" sz="quarter" idx="12"/>
          </p:nvPr>
        </p:nvSpPr>
        <p:spPr/>
        <p:txBody>
          <a:bodyPr/>
          <a:lstStyle>
            <a:lvl1pPr>
              <a:defRPr/>
            </a:lvl1pPr>
          </a:lstStyle>
          <a:p>
            <a:pPr>
              <a:defRPr/>
            </a:pPr>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endParaRPr lang="el-GR"/>
          </a:p>
        </p:txBody>
      </p:sp>
      <p:sp>
        <p:nvSpPr>
          <p:cNvPr id="6" name="Slide Number Placeholder 9"/>
          <p:cNvSpPr>
            <a:spLocks noGrp="1"/>
          </p:cNvSpPr>
          <p:nvPr>
            <p:ph type="sldNum" sz="quarter" idx="11"/>
          </p:nvPr>
        </p:nvSpPr>
        <p:spPr/>
        <p:txBody>
          <a:bodyPr rtlCol="0"/>
          <a:lstStyle>
            <a:lvl1pPr>
              <a:defRPr/>
            </a:lvl1pPr>
          </a:lstStyle>
          <a:p>
            <a:pPr>
              <a:defRPr/>
            </a:pPr>
            <a:fld id="{28A11357-B47A-405C-A09A-22FB47DDB291}" type="slidenum">
              <a:rPr lang="el-GR"/>
              <a:pPr>
                <a:defRPr/>
              </a:pPr>
              <a:t>‹#›</a:t>
            </a:fld>
            <a:endParaRPr lang="el-GR"/>
          </a:p>
        </p:txBody>
      </p:sp>
      <p:sp>
        <p:nvSpPr>
          <p:cNvPr id="7" name="Footer Placeholder 11"/>
          <p:cNvSpPr>
            <a:spLocks noGrp="1"/>
          </p:cNvSpPr>
          <p:nvPr>
            <p:ph type="ftr" sz="quarter" idx="12"/>
          </p:nvPr>
        </p:nvSpPr>
        <p:spPr/>
        <p:txBody>
          <a:bodyPr rtlCol="0"/>
          <a:lstStyle>
            <a:lvl1pPr>
              <a:defRPr/>
            </a:lvl1pPr>
          </a:lstStyle>
          <a:p>
            <a:pPr>
              <a:defRPr/>
            </a:pPr>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endParaRPr lang="el-GR"/>
          </a:p>
        </p:txBody>
      </p:sp>
      <p:sp>
        <p:nvSpPr>
          <p:cNvPr id="8" name="Slide Number Placeholder 11"/>
          <p:cNvSpPr>
            <a:spLocks noGrp="1"/>
          </p:cNvSpPr>
          <p:nvPr>
            <p:ph type="sldNum" sz="quarter" idx="11"/>
          </p:nvPr>
        </p:nvSpPr>
        <p:spPr/>
        <p:txBody>
          <a:bodyPr rtlCol="0"/>
          <a:lstStyle>
            <a:lvl1pPr>
              <a:defRPr/>
            </a:lvl1pPr>
          </a:lstStyle>
          <a:p>
            <a:pPr>
              <a:defRPr/>
            </a:pPr>
            <a:fld id="{B0D004A1-3BCD-4C83-8268-6254DC938CAA}" type="slidenum">
              <a:rPr lang="el-GR"/>
              <a:pPr>
                <a:defRPr/>
              </a:pPr>
              <a:t>‹#›</a:t>
            </a:fld>
            <a:endParaRPr lang="el-GR"/>
          </a:p>
        </p:txBody>
      </p:sp>
      <p:sp>
        <p:nvSpPr>
          <p:cNvPr id="9" name="Footer Placeholder 13"/>
          <p:cNvSpPr>
            <a:spLocks noGrp="1"/>
          </p:cNvSpPr>
          <p:nvPr>
            <p:ph type="ftr" sz="quarter" idx="12"/>
          </p:nvPr>
        </p:nvSpPr>
        <p:spPr/>
        <p:txBody>
          <a:bodyPr rtlCol="0"/>
          <a:lstStyle>
            <a:lvl1pPr>
              <a:defRPr/>
            </a:lvl1pPr>
          </a:lstStyle>
          <a:p>
            <a:pPr>
              <a:defRPr/>
            </a:pPr>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endParaRPr lang="el-GR"/>
          </a:p>
        </p:txBody>
      </p:sp>
      <p:sp>
        <p:nvSpPr>
          <p:cNvPr id="4" name="Footer Placeholder 2"/>
          <p:cNvSpPr>
            <a:spLocks noGrp="1"/>
          </p:cNvSpPr>
          <p:nvPr>
            <p:ph type="ftr" sz="quarter" idx="11"/>
          </p:nvPr>
        </p:nvSpPr>
        <p:spPr/>
        <p:txBody>
          <a:bodyPr/>
          <a:lstStyle>
            <a:lvl1pPr>
              <a:defRPr/>
            </a:lvl1pPr>
          </a:lstStyle>
          <a:p>
            <a:pPr>
              <a:defRPr/>
            </a:pPr>
            <a:endParaRPr lang="el-GR"/>
          </a:p>
        </p:txBody>
      </p:sp>
      <p:sp>
        <p:nvSpPr>
          <p:cNvPr id="5" name="Slide Number Placeholder 22"/>
          <p:cNvSpPr>
            <a:spLocks noGrp="1"/>
          </p:cNvSpPr>
          <p:nvPr>
            <p:ph type="sldNum" sz="quarter" idx="12"/>
          </p:nvPr>
        </p:nvSpPr>
        <p:spPr/>
        <p:txBody>
          <a:bodyPr/>
          <a:lstStyle>
            <a:lvl1pPr>
              <a:defRPr/>
            </a:lvl1pPr>
          </a:lstStyle>
          <a:p>
            <a:pPr>
              <a:defRPr/>
            </a:pPr>
            <a:fld id="{7F9C8B7C-13BE-4185-A023-640615719D6A}"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l-GR"/>
          </a:p>
        </p:txBody>
      </p:sp>
      <p:sp>
        <p:nvSpPr>
          <p:cNvPr id="3" name="Footer Placeholder 2"/>
          <p:cNvSpPr>
            <a:spLocks noGrp="1"/>
          </p:cNvSpPr>
          <p:nvPr>
            <p:ph type="ftr" sz="quarter" idx="11"/>
          </p:nvPr>
        </p:nvSpPr>
        <p:spPr/>
        <p:txBody>
          <a:bodyPr/>
          <a:lstStyle>
            <a:lvl1pPr>
              <a:defRPr/>
            </a:lvl1pPr>
          </a:lstStyle>
          <a:p>
            <a:pPr>
              <a:defRPr/>
            </a:pPr>
            <a:endParaRPr lang="el-G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822A43FA-1673-4C34-9E20-F11B0529B2DF}"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l-GR"/>
          </a:p>
        </p:txBody>
      </p:sp>
      <p:sp>
        <p:nvSpPr>
          <p:cNvPr id="6" name="Footer Placeholder 2"/>
          <p:cNvSpPr>
            <a:spLocks noGrp="1"/>
          </p:cNvSpPr>
          <p:nvPr>
            <p:ph type="ftr" sz="quarter" idx="11"/>
          </p:nvPr>
        </p:nvSpPr>
        <p:spPr/>
        <p:txBody>
          <a:bodyPr/>
          <a:lstStyle>
            <a:lvl1pPr>
              <a:defRPr/>
            </a:lvl1pPr>
          </a:lstStyle>
          <a:p>
            <a:pPr>
              <a:defRPr/>
            </a:pPr>
            <a:endParaRPr lang="el-GR"/>
          </a:p>
        </p:txBody>
      </p:sp>
      <p:sp>
        <p:nvSpPr>
          <p:cNvPr id="7" name="Slide Number Placeholder 22"/>
          <p:cNvSpPr>
            <a:spLocks noGrp="1"/>
          </p:cNvSpPr>
          <p:nvPr>
            <p:ph type="sldNum" sz="quarter" idx="12"/>
          </p:nvPr>
        </p:nvSpPr>
        <p:spPr/>
        <p:txBody>
          <a:bodyPr/>
          <a:lstStyle>
            <a:lvl1pPr>
              <a:defRPr/>
            </a:lvl1pPr>
          </a:lstStyle>
          <a:p>
            <a:pPr>
              <a:defRPr/>
            </a:pPr>
            <a:fld id="{C00F30B2-2EC7-4F34-903D-2F8487D80840}"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9"/>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10"/>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11"/>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14"/>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endParaRPr lang="el-GR"/>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pPr>
              <a:defRPr/>
            </a:pPr>
            <a:fld id="{CF6D7468-841A-47F5-810F-BE73D9B9D5B1}" type="slidenum">
              <a:rPr lang="el-GR"/>
              <a:pPr>
                <a:defRPr/>
              </a:pPr>
              <a:t>‹#›</a:t>
            </a:fld>
            <a:endParaRPr lang="el-GR"/>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endParaRPr lang="el-G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latin typeface="Arial" pitchFamily="34" charset="0"/>
                <a:cs typeface="Arial" pitchFamily="34" charset="0"/>
              </a:defRPr>
            </a:lvl1pPr>
          </a:lstStyle>
          <a:p>
            <a:pPr>
              <a:defRPr/>
            </a:pPr>
            <a:endParaRPr lang="el-GR"/>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latinLnBrk="0" hangingPunct="1">
              <a:defRPr kumimoji="0" sz="1400">
                <a:solidFill>
                  <a:schemeClr val="tx2"/>
                </a:solidFill>
                <a:latin typeface="Arial" pitchFamily="34" charset="0"/>
                <a:cs typeface="Arial" pitchFamily="34" charset="0"/>
              </a:defRPr>
            </a:lvl1pPr>
          </a:lstStyle>
          <a:p>
            <a:pPr>
              <a:defRPr/>
            </a:pPr>
            <a:endParaRPr lang="el-GR"/>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latinLnBrk="0" hangingPunct="1">
              <a:defRPr kumimoji="0" sz="1400" b="1">
                <a:solidFill>
                  <a:srgbClr val="FFFFFF"/>
                </a:solidFill>
                <a:latin typeface="Arial" pitchFamily="34" charset="0"/>
                <a:cs typeface="Arial" pitchFamily="34" charset="0"/>
              </a:defRPr>
            </a:lvl1pPr>
          </a:lstStyle>
          <a:p>
            <a:pPr>
              <a:defRPr/>
            </a:pPr>
            <a:fld id="{FF0C994E-A820-4B54-A431-43AA56B51987}"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86" r:id="rId1"/>
    <p:sldLayoutId id="2147483685" r:id="rId2"/>
    <p:sldLayoutId id="2147483687" r:id="rId3"/>
    <p:sldLayoutId id="2147483688" r:id="rId4"/>
    <p:sldLayoutId id="2147483689" r:id="rId5"/>
    <p:sldLayoutId id="2147483684" r:id="rId6"/>
    <p:sldLayoutId id="2147483690" r:id="rId7"/>
    <p:sldLayoutId id="2147483683" r:id="rId8"/>
    <p:sldLayoutId id="2147483691" r:id="rId9"/>
    <p:sldLayoutId id="2147483682" r:id="rId10"/>
    <p:sldLayoutId id="2147483692" r:id="rId11"/>
    <p:sldLayoutId id="2147483681" r:id="rId12"/>
    <p:sldLayoutId id="2147483680" r:id="rId13"/>
    <p:sldLayoutId id="2147483693" r:id="rId14"/>
    <p:sldLayoutId id="2147483694" r:id="rId15"/>
    <p:sldLayoutId id="2147483696" r:id="rId16"/>
    <p:sldLayoutId id="2147483697" r:id="rId17"/>
  </p:sldLayoutIdLst>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Calibri" pitchFamily="34" charset="0"/>
        </a:defRPr>
      </a:lvl2pPr>
      <a:lvl3pPr algn="l" rtl="0" eaLnBrk="0" fontAlgn="base" hangingPunct="0">
        <a:spcBef>
          <a:spcPct val="0"/>
        </a:spcBef>
        <a:spcAft>
          <a:spcPct val="0"/>
        </a:spcAft>
        <a:defRPr sz="4400">
          <a:solidFill>
            <a:schemeClr val="tx2"/>
          </a:solidFill>
          <a:latin typeface="Calibri" pitchFamily="34" charset="0"/>
        </a:defRPr>
      </a:lvl3pPr>
      <a:lvl4pPr algn="l" rtl="0" eaLnBrk="0" fontAlgn="base" hangingPunct="0">
        <a:spcBef>
          <a:spcPct val="0"/>
        </a:spcBef>
        <a:spcAft>
          <a:spcPct val="0"/>
        </a:spcAft>
        <a:defRPr sz="4400">
          <a:solidFill>
            <a:schemeClr val="tx2"/>
          </a:solidFill>
          <a:latin typeface="Calibri" pitchFamily="34" charset="0"/>
        </a:defRPr>
      </a:lvl4pPr>
      <a:lvl5pPr algn="l" rtl="0" eaLnBrk="0" fontAlgn="base" hangingPunct="0">
        <a:spcBef>
          <a:spcPct val="0"/>
        </a:spcBef>
        <a:spcAft>
          <a:spcPct val="0"/>
        </a:spcAft>
        <a:defRPr sz="4400">
          <a:solidFill>
            <a:schemeClr val="tx2"/>
          </a:solidFill>
          <a:latin typeface="Calibri" pitchFamily="34" charset="0"/>
        </a:defRPr>
      </a:lvl5pPr>
      <a:lvl6pPr marL="457200" algn="l" rtl="0" fontAlgn="base">
        <a:spcBef>
          <a:spcPct val="0"/>
        </a:spcBef>
        <a:spcAft>
          <a:spcPct val="0"/>
        </a:spcAft>
        <a:defRPr sz="4400">
          <a:solidFill>
            <a:schemeClr val="tx2"/>
          </a:solidFill>
          <a:latin typeface="Calibri" pitchFamily="34" charset="0"/>
        </a:defRPr>
      </a:lvl6pPr>
      <a:lvl7pPr marL="914400" algn="l" rtl="0" fontAlgn="base">
        <a:spcBef>
          <a:spcPct val="0"/>
        </a:spcBef>
        <a:spcAft>
          <a:spcPct val="0"/>
        </a:spcAft>
        <a:defRPr sz="4400">
          <a:solidFill>
            <a:schemeClr val="tx2"/>
          </a:solidFill>
          <a:latin typeface="Calibri" pitchFamily="34" charset="0"/>
        </a:defRPr>
      </a:lvl7pPr>
      <a:lvl8pPr marL="1371600" algn="l" rtl="0" fontAlgn="base">
        <a:spcBef>
          <a:spcPct val="0"/>
        </a:spcBef>
        <a:spcAft>
          <a:spcPct val="0"/>
        </a:spcAft>
        <a:defRPr sz="4400">
          <a:solidFill>
            <a:schemeClr val="tx2"/>
          </a:solidFill>
          <a:latin typeface="Calibri" pitchFamily="34" charset="0"/>
        </a:defRPr>
      </a:lvl8pPr>
      <a:lvl9pPr marL="1828800" algn="l" rtl="0" fontAlgn="base">
        <a:spcBef>
          <a:spcPct val="0"/>
        </a:spcBef>
        <a:spcAft>
          <a:spcPct val="0"/>
        </a:spcAft>
        <a:defRPr sz="4400">
          <a:solidFill>
            <a:schemeClr val="tx2"/>
          </a:solidFill>
          <a:latin typeface="Calibri"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A5AB81"/>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D8B25C"/>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package" Target="../embeddings/Microsoft_Office_PowerPoint_Slide1.sld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5.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3.xml"/><Relationship Id="rId13" Type="http://schemas.openxmlformats.org/officeDocument/2006/relationships/diagramQuickStyle" Target="../diagrams/quickStyle4.xml"/><Relationship Id="rId18" Type="http://schemas.openxmlformats.org/officeDocument/2006/relationships/diagramColors" Target="../diagrams/colors5.xml"/><Relationship Id="rId3" Type="http://schemas.openxmlformats.org/officeDocument/2006/relationships/diagramData" Target="../diagrams/data2.xml"/><Relationship Id="rId21" Type="http://schemas.openxmlformats.org/officeDocument/2006/relationships/diagramQuickStyle" Target="../diagrams/quickStyle6.xml"/><Relationship Id="rId7" Type="http://schemas.openxmlformats.org/officeDocument/2006/relationships/diagramData" Target="../diagrams/data3.xml"/><Relationship Id="rId12" Type="http://schemas.openxmlformats.org/officeDocument/2006/relationships/diagramLayout" Target="../diagrams/layout4.xml"/><Relationship Id="rId17" Type="http://schemas.openxmlformats.org/officeDocument/2006/relationships/diagramQuickStyle" Target="../diagrams/quickStyle5.xml"/><Relationship Id="rId2" Type="http://schemas.openxmlformats.org/officeDocument/2006/relationships/notesSlide" Target="../notesSlides/notesSlide4.xml"/><Relationship Id="rId16" Type="http://schemas.openxmlformats.org/officeDocument/2006/relationships/diagramLayout" Target="../diagrams/layout5.xml"/><Relationship Id="rId20" Type="http://schemas.openxmlformats.org/officeDocument/2006/relationships/diagramLayout" Target="../diagrams/layout6.xml"/><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diagramData" Target="../diagrams/data4.xml"/><Relationship Id="rId5" Type="http://schemas.openxmlformats.org/officeDocument/2006/relationships/diagramQuickStyle" Target="../diagrams/quickStyle2.xml"/><Relationship Id="rId15" Type="http://schemas.openxmlformats.org/officeDocument/2006/relationships/diagramData" Target="../diagrams/data5.xml"/><Relationship Id="rId10" Type="http://schemas.openxmlformats.org/officeDocument/2006/relationships/diagramColors" Target="../diagrams/colors3.xml"/><Relationship Id="rId19" Type="http://schemas.openxmlformats.org/officeDocument/2006/relationships/diagramData" Target="../diagrams/data6.xml"/><Relationship Id="rId4" Type="http://schemas.openxmlformats.org/officeDocument/2006/relationships/diagramLayout" Target="../diagrams/layout2.xml"/><Relationship Id="rId9" Type="http://schemas.openxmlformats.org/officeDocument/2006/relationships/diagramQuickStyle" Target="../diagrams/quickStyle3.xml"/><Relationship Id="rId14" Type="http://schemas.openxmlformats.org/officeDocument/2006/relationships/diagramColors" Target="../diagrams/colors4.xml"/><Relationship Id="rId22" Type="http://schemas.openxmlformats.org/officeDocument/2006/relationships/diagramColors" Target="../diagrams/colors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3"/>
          <p:cNvSpPr txBox="1">
            <a:spLocks noChangeArrowheads="1"/>
          </p:cNvSpPr>
          <p:nvPr/>
        </p:nvSpPr>
        <p:spPr bwMode="auto">
          <a:xfrm>
            <a:off x="642910" y="1628774"/>
            <a:ext cx="8121678" cy="4943497"/>
          </a:xfrm>
          <a:prstGeom prst="rect">
            <a:avLst/>
          </a:prstGeom>
          <a:noFill/>
          <a:ln w="9525">
            <a:noFill/>
            <a:miter lim="800000"/>
            <a:headEnd/>
            <a:tailEnd/>
          </a:ln>
        </p:spPr>
        <p:txBody>
          <a:bodyPr/>
          <a:lstStyle/>
          <a:p>
            <a:pPr marL="319088" indent="-319088" algn="ctr">
              <a:spcBef>
                <a:spcPts val="700"/>
              </a:spcBef>
              <a:buClr>
                <a:schemeClr val="accent2"/>
              </a:buClr>
              <a:buSzPct val="60000"/>
              <a:defRPr/>
            </a:pPr>
            <a:r>
              <a:rPr lang="el-GR" sz="3600" b="1" dirty="0" smtClean="0">
                <a:solidFill>
                  <a:srgbClr val="C00000"/>
                </a:solidFill>
                <a:latin typeface="Calibri" pitchFamily="34" charset="0"/>
              </a:rPr>
              <a:t>Ο ΣΧΕΔΙΑΣΜΟΣ ΓΙΑ ΤΗΝ ΕΡΕΥΝΑ, ΤΕΧΝΟΛΟΓΙΑ &amp;ΚΑΙΝΟΤΟΜΙΑ</a:t>
            </a:r>
          </a:p>
          <a:p>
            <a:pPr marL="319088" indent="-319088" algn="ctr">
              <a:spcBef>
                <a:spcPts val="700"/>
              </a:spcBef>
              <a:buClr>
                <a:schemeClr val="accent2"/>
              </a:buClr>
              <a:buSzPct val="60000"/>
              <a:defRPr/>
            </a:pPr>
            <a:r>
              <a:rPr lang="el-GR" sz="3600" b="1" dirty="0" smtClean="0">
                <a:solidFill>
                  <a:srgbClr val="C00000"/>
                </a:solidFill>
                <a:latin typeface="Calibri" pitchFamily="34" charset="0"/>
              </a:rPr>
              <a:t>ΣΤΗ ΝΕΑ ΠΡΟΓΡΑΜΜΑΤΙΚΗ ΠΕΡΙΟΔΟ 2014-2020</a:t>
            </a:r>
            <a:endParaRPr lang="el-GR" sz="3600" b="1" dirty="0">
              <a:solidFill>
                <a:srgbClr val="C00000"/>
              </a:solidFill>
              <a:latin typeface="Calibri" pitchFamily="34" charset="0"/>
            </a:endParaRPr>
          </a:p>
          <a:p>
            <a:pPr marL="319088" indent="-319088" algn="ctr">
              <a:spcBef>
                <a:spcPts val="700"/>
              </a:spcBef>
              <a:buClr>
                <a:schemeClr val="accent2"/>
              </a:buClr>
              <a:buSzPct val="60000"/>
              <a:defRPr/>
            </a:pPr>
            <a:endParaRPr lang="el-GR" sz="2700" b="1" i="1" dirty="0">
              <a:solidFill>
                <a:schemeClr val="tx1">
                  <a:lumMod val="75000"/>
                  <a:lumOff val="25000"/>
                </a:schemeClr>
              </a:solidFill>
              <a:latin typeface="Calibri" pitchFamily="34" charset="0"/>
            </a:endParaRPr>
          </a:p>
          <a:p>
            <a:pPr marL="319088" indent="-319088" algn="ctr">
              <a:spcBef>
                <a:spcPts val="700"/>
              </a:spcBef>
              <a:buClr>
                <a:schemeClr val="accent2"/>
              </a:buClr>
              <a:buSzPct val="60000"/>
              <a:defRPr/>
            </a:pPr>
            <a:endParaRPr lang="el-GR" sz="2700" b="1" i="1" dirty="0">
              <a:solidFill>
                <a:schemeClr val="tx1">
                  <a:lumMod val="75000"/>
                  <a:lumOff val="25000"/>
                </a:schemeClr>
              </a:solidFill>
              <a:latin typeface="Calibri" pitchFamily="34" charset="0"/>
            </a:endParaRPr>
          </a:p>
          <a:p>
            <a:pPr marL="319088" indent="-319088" algn="ctr">
              <a:spcBef>
                <a:spcPts val="700"/>
              </a:spcBef>
              <a:buClr>
                <a:schemeClr val="accent2"/>
              </a:buClr>
              <a:buSzPct val="60000"/>
              <a:defRPr/>
            </a:pPr>
            <a:r>
              <a:rPr lang="el-GR" sz="1500" b="1" i="1" dirty="0">
                <a:solidFill>
                  <a:schemeClr val="tx1">
                    <a:lumMod val="75000"/>
                    <a:lumOff val="25000"/>
                  </a:schemeClr>
                </a:solidFill>
                <a:latin typeface="Calibri" pitchFamily="34" charset="0"/>
              </a:rPr>
              <a:t>ΔΙΕΥΘΥΝΣΗ  ΣΧΕΔΙΑΣΜΟΥ ΚΑΙ ΠΡΟΓΡΑΜΜΑΤΙΣΜΟΥ  ΓΓΕΤ</a:t>
            </a:r>
          </a:p>
          <a:p>
            <a:pPr marL="319088" indent="-319088" algn="ctr">
              <a:spcBef>
                <a:spcPts val="700"/>
              </a:spcBef>
              <a:buClr>
                <a:schemeClr val="accent2"/>
              </a:buClr>
              <a:buSzPct val="60000"/>
              <a:defRPr/>
            </a:pPr>
            <a:r>
              <a:rPr lang="en-US" sz="1500" b="1" i="1" dirty="0" smtClean="0">
                <a:solidFill>
                  <a:schemeClr val="tx1">
                    <a:lumMod val="75000"/>
                    <a:lumOff val="25000"/>
                  </a:schemeClr>
                </a:solidFill>
                <a:latin typeface="Calibri" pitchFamily="34" charset="0"/>
              </a:rPr>
              <a:t>24 IANOYA</a:t>
            </a:r>
            <a:r>
              <a:rPr lang="el-GR" sz="1500" b="1" i="1" dirty="0" smtClean="0">
                <a:solidFill>
                  <a:schemeClr val="tx1">
                    <a:lumMod val="75000"/>
                    <a:lumOff val="25000"/>
                  </a:schemeClr>
                </a:solidFill>
                <a:latin typeface="Calibri" pitchFamily="34" charset="0"/>
              </a:rPr>
              <a:t>Ρ</a:t>
            </a:r>
            <a:r>
              <a:rPr lang="en-US" sz="1500" b="1" i="1" dirty="0" smtClean="0">
                <a:solidFill>
                  <a:schemeClr val="tx1">
                    <a:lumMod val="75000"/>
                    <a:lumOff val="25000"/>
                  </a:schemeClr>
                </a:solidFill>
                <a:latin typeface="Calibri" pitchFamily="34" charset="0"/>
              </a:rPr>
              <a:t>IOY </a:t>
            </a:r>
            <a:r>
              <a:rPr lang="el-GR" sz="1500" b="1" i="1" dirty="0" smtClean="0">
                <a:solidFill>
                  <a:schemeClr val="tx1">
                    <a:lumMod val="75000"/>
                    <a:lumOff val="25000"/>
                  </a:schemeClr>
                </a:solidFill>
                <a:latin typeface="Calibri" pitchFamily="34" charset="0"/>
              </a:rPr>
              <a:t>201</a:t>
            </a:r>
            <a:r>
              <a:rPr lang="en-US" sz="1500" b="1" i="1" dirty="0" smtClean="0">
                <a:solidFill>
                  <a:schemeClr val="tx1">
                    <a:lumMod val="75000"/>
                    <a:lumOff val="25000"/>
                  </a:schemeClr>
                </a:solidFill>
                <a:latin typeface="Calibri" pitchFamily="34" charset="0"/>
              </a:rPr>
              <a:t>4</a:t>
            </a:r>
            <a:endParaRPr lang="el-GR" sz="1500" b="1" i="1" dirty="0">
              <a:solidFill>
                <a:schemeClr val="tx1">
                  <a:lumMod val="75000"/>
                  <a:lumOff val="25000"/>
                </a:schemeClr>
              </a:solidFill>
              <a:latin typeface="Calibri" pitchFamily="34" charset="0"/>
            </a:endParaRPr>
          </a:p>
          <a:p>
            <a:pPr marL="319088" indent="-319088" algn="ctr">
              <a:spcBef>
                <a:spcPts val="700"/>
              </a:spcBef>
              <a:buClr>
                <a:schemeClr val="accent2"/>
              </a:buClr>
              <a:buSzPct val="60000"/>
              <a:defRPr/>
            </a:pPr>
            <a:endParaRPr lang="el-GR" sz="1500" b="1" i="1" dirty="0">
              <a:solidFill>
                <a:schemeClr val="tx1">
                  <a:lumMod val="75000"/>
                  <a:lumOff val="25000"/>
                </a:schemeClr>
              </a:solidFill>
              <a:latin typeface="Calibri" pitchFamily="34" charset="0"/>
            </a:endParaRPr>
          </a:p>
          <a:p>
            <a:pPr marL="319088" indent="-319088" algn="ctr">
              <a:spcBef>
                <a:spcPts val="700"/>
              </a:spcBef>
              <a:buClr>
                <a:schemeClr val="accent2"/>
              </a:buClr>
              <a:buSzPct val="60000"/>
              <a:defRPr/>
            </a:pPr>
            <a:endParaRPr lang="el-GR" sz="2700" dirty="0">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92696"/>
            <a:ext cx="9144000" cy="576064"/>
          </a:xfrm>
        </p:spPr>
        <p:txBody>
          <a:bodyPr/>
          <a:lstStyle/>
          <a:p>
            <a:pPr algn="ctr"/>
            <a:r>
              <a:rPr lang="el-GR" sz="2400" dirty="0" smtClean="0"/>
              <a:t>ΦΑΣΗ ΑΞΙΟΛΟΓΗΣΗΣ ΚΑΙ ΦΑΣΗ ΠΡΟΤΕΡΑΙΟΠΟΙΗΣΗΣ</a:t>
            </a:r>
            <a:endParaRPr lang="el-GR" sz="2400" dirty="0"/>
          </a:p>
        </p:txBody>
      </p:sp>
      <p:pic>
        <p:nvPicPr>
          <p:cNvPr id="5" name="Picture 4" descr="Picture1.png"/>
          <p:cNvPicPr/>
          <p:nvPr/>
        </p:nvPicPr>
        <p:blipFill>
          <a:blip r:embed="rId2" cstate="print"/>
          <a:stretch>
            <a:fillRect/>
          </a:stretch>
        </p:blipFill>
        <p:spPr>
          <a:xfrm>
            <a:off x="1547664" y="1628800"/>
            <a:ext cx="5616623" cy="4824536"/>
          </a:xfrm>
          <a:prstGeom prst="rect">
            <a:avLst/>
          </a:prstGeom>
        </p:spPr>
      </p:pic>
      <p:sp>
        <p:nvSpPr>
          <p:cNvPr id="4" name="AutoShape 9"/>
          <p:cNvSpPr>
            <a:spLocks noChangeArrowheads="1"/>
          </p:cNvSpPr>
          <p:nvPr/>
        </p:nvSpPr>
        <p:spPr bwMode="gray">
          <a:xfrm>
            <a:off x="571472" y="332656"/>
            <a:ext cx="8072494" cy="457200"/>
          </a:xfrm>
          <a:prstGeom prst="roundRect">
            <a:avLst>
              <a:gd name="adj" fmla="val 49106"/>
            </a:avLst>
          </a:prstGeom>
          <a:solidFill>
            <a:schemeClr val="accent4">
              <a:lumMod val="75000"/>
            </a:schemeClr>
          </a:solidFill>
          <a:ln w="28575">
            <a:solidFill>
              <a:schemeClr val="bg1"/>
            </a:solidFill>
            <a:round/>
            <a:headEnd/>
            <a:tailEnd/>
          </a:ln>
          <a:effectLst>
            <a:innerShdw blurRad="63500" dist="50800" dir="8100000">
              <a:prstClr val="black">
                <a:alpha val="50000"/>
              </a:prstClr>
            </a:innerShdw>
          </a:effectLst>
        </p:spPr>
        <p:txBody>
          <a:bodyPr wrap="none" anchor="ctr"/>
          <a:lstStyle/>
          <a:p>
            <a:r>
              <a:rPr lang="el-GR" sz="2800" b="1" dirty="0" smtClean="0">
                <a:solidFill>
                  <a:schemeClr val="bg1"/>
                </a:solidFill>
                <a:latin typeface="Arial Narrow" pitchFamily="34" charset="0"/>
              </a:rPr>
              <a:t>ΟΔΙΚΟΣ ΧΑΡΤΗΣ ΕΡΕΥΝΗΤΙΚΩΝ ΥΠΟΔΟΜΩΝ</a:t>
            </a:r>
            <a:endParaRPr lang="en-US" sz="2800" b="1" dirty="0">
              <a:solidFill>
                <a:schemeClr val="bg1"/>
              </a:solidFill>
              <a:latin typeface="Arial Narrow" pitchFamily="34" charset="0"/>
            </a:endParaRPr>
          </a:p>
        </p:txBody>
      </p:sp>
    </p:spTree>
    <p:extLst>
      <p:ext uri="{BB962C8B-B14F-4D97-AF65-F5344CB8AC3E}">
        <p14:creationId xmlns="" xmlns:p14="http://schemas.microsoft.com/office/powerpoint/2010/main" val="3231260277"/>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Συνολικός Π/Υ προτάσεων Ε.Υ.</a:t>
            </a:r>
            <a:endParaRPr lang="el-GR" dirty="0"/>
          </a:p>
        </p:txBody>
      </p:sp>
      <p:sp>
        <p:nvSpPr>
          <p:cNvPr id="4" name="Slide Number Placeholder 3"/>
          <p:cNvSpPr>
            <a:spLocks noGrp="1"/>
          </p:cNvSpPr>
          <p:nvPr>
            <p:ph type="sldNum" sz="quarter" idx="12"/>
          </p:nvPr>
        </p:nvSpPr>
        <p:spPr/>
        <p:txBody>
          <a:bodyPr>
            <a:normAutofit fontScale="85000" lnSpcReduction="20000"/>
          </a:bodyPr>
          <a:lstStyle/>
          <a:p>
            <a:fld id="{69E29E33-B620-47F9-BB04-8846C2A5AFCC}" type="slidenum">
              <a:rPr kumimoji="0" lang="en-US" smtClean="0"/>
              <a:pPr/>
              <a:t>11</a:t>
            </a:fld>
            <a:endParaRPr kumimoji="0" lang="en-US"/>
          </a:p>
        </p:txBody>
      </p:sp>
      <p:graphicFrame>
        <p:nvGraphicFramePr>
          <p:cNvPr id="1026" name="Object 2"/>
          <p:cNvGraphicFramePr>
            <a:graphicFrameLocks noChangeAspect="1"/>
          </p:cNvGraphicFramePr>
          <p:nvPr/>
        </p:nvGraphicFramePr>
        <p:xfrm>
          <a:off x="609600" y="990600"/>
          <a:ext cx="7772400" cy="5715000"/>
        </p:xfrm>
        <a:graphic>
          <a:graphicData uri="http://schemas.openxmlformats.org/presentationml/2006/ole">
            <p:oleObj spid="_x0000_s1026" name="Slide" r:id="rId3" imgW="4239656" imgH="3180721" progId="PowerPoint.Slide.12">
              <p:embed/>
            </p:oleObj>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Rectangle 51"/>
          <p:cNvSpPr/>
          <p:nvPr/>
        </p:nvSpPr>
        <p:spPr>
          <a:xfrm>
            <a:off x="357158" y="3429000"/>
            <a:ext cx="8643998" cy="1857388"/>
          </a:xfrm>
          <a:prstGeom prst="rect">
            <a:avLst/>
          </a:prstGeom>
          <a:solidFill>
            <a:srgbClr val="F5977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5842" name="Title 1"/>
          <p:cNvSpPr>
            <a:spLocks noGrp="1"/>
          </p:cNvSpPr>
          <p:nvPr>
            <p:ph type="title"/>
          </p:nvPr>
        </p:nvSpPr>
        <p:spPr bwMode="auto">
          <a:xfrm>
            <a:off x="457200" y="274638"/>
            <a:ext cx="8229600" cy="922337"/>
          </a:xfrm>
          <a:noFill/>
          <a:ln>
            <a:miter lim="800000"/>
            <a:headEnd/>
            <a:tailEnd/>
          </a:ln>
        </p:spPr>
        <p:txBody>
          <a:bodyPr vert="horz" wrap="square" lIns="91440" tIns="45720" rIns="91440" bIns="45720" numCol="1" anchor="t" anchorCtr="0" compatLnSpc="1">
            <a:prstTxWarp prst="textNoShape">
              <a:avLst/>
            </a:prstTxWarp>
          </a:bodyPr>
          <a:lstStyle/>
          <a:p>
            <a:pPr algn="ctr"/>
            <a:r>
              <a:rPr lang="el-GR" sz="2000" dirty="0" smtClean="0"/>
              <a:t>Η ΑΡΧΙΤΕΚΤΟΝΙΚΗ ΤΟΥ ΣΥΤΗΜΑΤΟΣ ΕΡΕΥΝΑ-ΚΑΙΝΟΤΟΜΙΑ</a:t>
            </a:r>
            <a:r>
              <a:rPr lang="en-US" sz="2800" dirty="0" smtClean="0"/>
              <a:t/>
            </a:r>
            <a:br>
              <a:rPr lang="en-US" sz="2800" dirty="0" smtClean="0"/>
            </a:br>
            <a:endParaRPr lang="el-GR" sz="2800" dirty="0" smtClean="0"/>
          </a:p>
        </p:txBody>
      </p:sp>
      <p:sp>
        <p:nvSpPr>
          <p:cNvPr id="4" name="Slide Number Placeholder 3"/>
          <p:cNvSpPr>
            <a:spLocks noGrp="1"/>
          </p:cNvSpPr>
          <p:nvPr>
            <p:ph type="sldNum" sz="quarter" idx="12"/>
          </p:nvPr>
        </p:nvSpPr>
        <p:spPr/>
        <p:txBody>
          <a:bodyPr>
            <a:normAutofit fontScale="85000" lnSpcReduction="20000"/>
          </a:bodyPr>
          <a:lstStyle/>
          <a:p>
            <a:pPr>
              <a:defRPr/>
            </a:pPr>
            <a:fld id="{D794B250-B719-47B5-B9BF-1B9747F34225}" type="slidenum">
              <a:rPr lang="el-GR" smtClean="0"/>
              <a:pPr>
                <a:defRPr/>
              </a:pPr>
              <a:t>12</a:t>
            </a:fld>
            <a:endParaRPr lang="el-GR"/>
          </a:p>
        </p:txBody>
      </p:sp>
      <p:grpSp>
        <p:nvGrpSpPr>
          <p:cNvPr id="2" name="51 - Ομάδα"/>
          <p:cNvGrpSpPr>
            <a:grpSpLocks noGrp="1"/>
          </p:cNvGrpSpPr>
          <p:nvPr>
            <p:ph idx="1"/>
          </p:nvPr>
        </p:nvGrpSpPr>
        <p:grpSpPr bwMode="auto">
          <a:xfrm>
            <a:off x="500034" y="2357430"/>
            <a:ext cx="8272434" cy="4286280"/>
            <a:chOff x="683568" y="1112954"/>
            <a:chExt cx="7889724" cy="4908334"/>
          </a:xfrm>
        </p:grpSpPr>
        <p:sp>
          <p:nvSpPr>
            <p:cNvPr id="6" name="50 - Βέλος επάνω-κάτω"/>
            <p:cNvSpPr/>
            <p:nvPr/>
          </p:nvSpPr>
          <p:spPr>
            <a:xfrm>
              <a:off x="3852490" y="2132508"/>
              <a:ext cx="45422" cy="2665208"/>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grpSp>
          <p:nvGrpSpPr>
            <p:cNvPr id="3" name="49 - Ομάδα"/>
            <p:cNvGrpSpPr>
              <a:grpSpLocks/>
            </p:cNvGrpSpPr>
            <p:nvPr/>
          </p:nvGrpSpPr>
          <p:grpSpPr bwMode="auto">
            <a:xfrm>
              <a:off x="1259632" y="1835299"/>
              <a:ext cx="6732938" cy="585589"/>
              <a:chOff x="1259632" y="1835299"/>
              <a:chExt cx="6732938" cy="585589"/>
            </a:xfrm>
          </p:grpSpPr>
          <p:cxnSp>
            <p:nvCxnSpPr>
              <p:cNvPr id="35" name="44 - Ευθεία γραμμή σύνδεσης"/>
              <p:cNvCxnSpPr/>
              <p:nvPr/>
            </p:nvCxnSpPr>
            <p:spPr>
              <a:xfrm>
                <a:off x="1258910" y="1845219"/>
                <a:ext cx="6696675" cy="0"/>
              </a:xfrm>
              <a:prstGeom prst="line">
                <a:avLst/>
              </a:prstGeom>
              <a:ln w="44450"/>
            </p:spPr>
            <p:style>
              <a:lnRef idx="2">
                <a:schemeClr val="accent1">
                  <a:shade val="50000"/>
                </a:schemeClr>
              </a:lnRef>
              <a:fillRef idx="1">
                <a:schemeClr val="accent1"/>
              </a:fillRef>
              <a:effectRef idx="0">
                <a:schemeClr val="accent1"/>
              </a:effectRef>
              <a:fontRef idx="minor">
                <a:schemeClr val="lt1"/>
              </a:fontRef>
            </p:style>
          </p:cxnSp>
          <p:sp>
            <p:nvSpPr>
              <p:cNvPr id="36" name="46 - Βέλος προς τα κάτω"/>
              <p:cNvSpPr/>
              <p:nvPr/>
            </p:nvSpPr>
            <p:spPr>
              <a:xfrm>
                <a:off x="1258910" y="1845219"/>
                <a:ext cx="45422" cy="57630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37" name="47 - Βέλος προς τα κάτω"/>
              <p:cNvSpPr/>
              <p:nvPr/>
            </p:nvSpPr>
            <p:spPr>
              <a:xfrm>
                <a:off x="2842614" y="1845219"/>
                <a:ext cx="46936" cy="57630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38" name="48 - Βέλος προς τα κάτω"/>
              <p:cNvSpPr/>
              <p:nvPr/>
            </p:nvSpPr>
            <p:spPr>
              <a:xfrm>
                <a:off x="7946501" y="1834835"/>
                <a:ext cx="45422" cy="57630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grpSp>
        <p:sp>
          <p:nvSpPr>
            <p:cNvPr id="8" name="42 - Βέλος επάνω-κάτω"/>
            <p:cNvSpPr/>
            <p:nvPr/>
          </p:nvSpPr>
          <p:spPr>
            <a:xfrm flipH="1">
              <a:off x="4567151" y="1112954"/>
              <a:ext cx="46935" cy="359976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9" name="31 - Βέλος επάνω-κάτω"/>
            <p:cNvSpPr/>
            <p:nvPr/>
          </p:nvSpPr>
          <p:spPr>
            <a:xfrm>
              <a:off x="4067486" y="2132508"/>
              <a:ext cx="45422" cy="1225303"/>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10" name="AutoShape 5"/>
            <p:cNvSpPr>
              <a:spLocks noChangeArrowheads="1"/>
            </p:cNvSpPr>
            <p:nvPr/>
          </p:nvSpPr>
          <p:spPr bwMode="auto">
            <a:xfrm>
              <a:off x="683568" y="3428767"/>
              <a:ext cx="1152198" cy="792640"/>
            </a:xfrm>
            <a:prstGeom prst="roundRect">
              <a:avLst>
                <a:gd name="adj" fmla="val 16667"/>
              </a:avLst>
            </a:prstGeom>
            <a:solidFill>
              <a:srgbClr val="9BBB59"/>
            </a:solidFill>
            <a:ln w="38100">
              <a:solidFill>
                <a:srgbClr val="F2F2F2"/>
              </a:solidFill>
              <a:round/>
              <a:headEnd/>
              <a:tailEnd/>
            </a:ln>
            <a:effectLst>
              <a:outerShdw dist="28398" dir="3806097" algn="ctr" rotWithShape="0">
                <a:srgbClr val="4E6128">
                  <a:alpha val="50000"/>
                </a:srgbClr>
              </a:outerShdw>
            </a:effectLst>
          </p:spPr>
          <p:txBody>
            <a:bodyPr/>
            <a:lstStyle/>
            <a:p>
              <a:pPr algn="ctr">
                <a:spcAft>
                  <a:spcPts val="1000"/>
                </a:spcAft>
                <a:defRPr/>
              </a:pPr>
              <a:r>
                <a:rPr lang="el-GR" sz="1600" b="1" dirty="0" smtClean="0">
                  <a:latin typeface="Calibri" pitchFamily="34" charset="0"/>
                </a:rPr>
                <a:t>ΥΠΟΥΡΓΕΙΑ</a:t>
              </a:r>
              <a:endParaRPr lang="el-GR" sz="1600" b="1" dirty="0">
                <a:latin typeface="Calibri" pitchFamily="34" charset="0"/>
              </a:endParaRPr>
            </a:p>
          </p:txBody>
        </p:sp>
        <p:sp>
          <p:nvSpPr>
            <p:cNvPr id="11" name="AutoShape 6"/>
            <p:cNvSpPr>
              <a:spLocks noChangeArrowheads="1"/>
            </p:cNvSpPr>
            <p:nvPr/>
          </p:nvSpPr>
          <p:spPr bwMode="auto">
            <a:xfrm>
              <a:off x="2250628" y="3428767"/>
              <a:ext cx="1168842" cy="956410"/>
            </a:xfrm>
            <a:prstGeom prst="roundRect">
              <a:avLst>
                <a:gd name="adj" fmla="val 16667"/>
              </a:avLst>
            </a:prstGeom>
            <a:solidFill>
              <a:srgbClr val="9BBB59"/>
            </a:solidFill>
            <a:ln w="38100">
              <a:solidFill>
                <a:srgbClr val="F2F2F2"/>
              </a:solidFill>
              <a:round/>
              <a:headEnd/>
              <a:tailEnd/>
            </a:ln>
            <a:effectLst>
              <a:outerShdw dist="28398" dir="3806097" algn="ctr" rotWithShape="0">
                <a:srgbClr val="4E6128">
                  <a:alpha val="50000"/>
                </a:srgbClr>
              </a:outerShdw>
            </a:effectLst>
          </p:spPr>
          <p:txBody>
            <a:bodyPr/>
            <a:lstStyle/>
            <a:p>
              <a:pPr algn="ctr">
                <a:spcAft>
                  <a:spcPts val="1000"/>
                </a:spcAft>
                <a:defRPr/>
              </a:pPr>
              <a:r>
                <a:rPr lang="el-GR" sz="1200" b="1" dirty="0" smtClean="0">
                  <a:latin typeface="Calibri" pitchFamily="34" charset="0"/>
                </a:rPr>
                <a:t>Α.Ε.Ι ΚΑΙ </a:t>
              </a:r>
            </a:p>
            <a:p>
              <a:pPr algn="ctr">
                <a:spcAft>
                  <a:spcPts val="1000"/>
                </a:spcAft>
                <a:defRPr/>
              </a:pPr>
              <a:r>
                <a:rPr lang="el-GR" sz="1200" b="1" dirty="0" smtClean="0">
                  <a:latin typeface="Calibri" pitchFamily="34" charset="0"/>
                </a:rPr>
                <a:t>ΕΡΕΥΝΗΤΙΚΑ ΚΕΝΤΡΑ</a:t>
              </a:r>
              <a:endParaRPr lang="el-GR" sz="1200" b="1" dirty="0">
                <a:latin typeface="Calibri" pitchFamily="34" charset="0"/>
              </a:endParaRPr>
            </a:p>
          </p:txBody>
        </p:sp>
        <p:sp>
          <p:nvSpPr>
            <p:cNvPr id="12" name="AutoShape 7"/>
            <p:cNvSpPr>
              <a:spLocks noChangeArrowheads="1"/>
            </p:cNvSpPr>
            <p:nvPr/>
          </p:nvSpPr>
          <p:spPr bwMode="auto">
            <a:xfrm>
              <a:off x="6679276" y="3485315"/>
              <a:ext cx="1226395" cy="792640"/>
            </a:xfrm>
            <a:prstGeom prst="roundRect">
              <a:avLst>
                <a:gd name="adj" fmla="val 16667"/>
              </a:avLst>
            </a:prstGeom>
            <a:solidFill>
              <a:srgbClr val="9BBB59"/>
            </a:solidFill>
            <a:ln w="38100">
              <a:solidFill>
                <a:srgbClr val="F2F2F2"/>
              </a:solidFill>
              <a:round/>
              <a:headEnd/>
              <a:tailEnd/>
            </a:ln>
            <a:effectLst>
              <a:outerShdw dist="28398" dir="3806097" algn="ctr" rotWithShape="0">
                <a:srgbClr val="4E6128">
                  <a:alpha val="50000"/>
                </a:srgbClr>
              </a:outerShdw>
            </a:effectLst>
          </p:spPr>
          <p:txBody>
            <a:bodyPr/>
            <a:lstStyle/>
            <a:p>
              <a:pPr algn="ctr">
                <a:spcAft>
                  <a:spcPts val="1000"/>
                </a:spcAft>
                <a:defRPr/>
              </a:pPr>
              <a:r>
                <a:rPr lang="el-GR" sz="800" b="1" dirty="0" smtClean="0">
                  <a:latin typeface="Calibri" pitchFamily="34" charset="0"/>
                </a:rPr>
                <a:t>ΕΚΠΡΟΣΩΠΟΙ ΣΕ ΕΥΡΩΠΑΙΚΑ ΠΡΟΓΡΑΜΜΑΤΑ</a:t>
              </a:r>
              <a:endParaRPr lang="el-GR" sz="800" b="1" dirty="0">
                <a:latin typeface="Calibri" pitchFamily="34" charset="0"/>
              </a:endParaRPr>
            </a:p>
          </p:txBody>
        </p:sp>
        <p:sp>
          <p:nvSpPr>
            <p:cNvPr id="13" name="AutoShape 8"/>
            <p:cNvSpPr>
              <a:spLocks noChangeArrowheads="1"/>
            </p:cNvSpPr>
            <p:nvPr/>
          </p:nvSpPr>
          <p:spPr bwMode="auto">
            <a:xfrm>
              <a:off x="3749555" y="3347431"/>
              <a:ext cx="1124916" cy="955940"/>
            </a:xfrm>
            <a:prstGeom prst="roundRect">
              <a:avLst>
                <a:gd name="adj" fmla="val 16667"/>
              </a:avLst>
            </a:prstGeom>
            <a:solidFill>
              <a:srgbClr val="9BBB59"/>
            </a:solidFill>
            <a:ln w="38100">
              <a:solidFill>
                <a:srgbClr val="F2F2F2"/>
              </a:solidFill>
              <a:round/>
              <a:headEnd/>
              <a:tailEnd/>
            </a:ln>
            <a:effectLst>
              <a:outerShdw dist="28398" dir="3806097" algn="ctr" rotWithShape="0">
                <a:srgbClr val="4E6128">
                  <a:alpha val="50000"/>
                </a:srgbClr>
              </a:outerShdw>
            </a:effectLst>
          </p:spPr>
          <p:txBody>
            <a:bodyPr/>
            <a:lstStyle/>
            <a:p>
              <a:pPr algn="ctr">
                <a:spcAft>
                  <a:spcPts val="1000"/>
                </a:spcAft>
                <a:defRPr/>
              </a:pPr>
              <a:endParaRPr lang="el-GR" sz="1200" b="1" dirty="0" smtClean="0">
                <a:latin typeface="Calibri" pitchFamily="34" charset="0"/>
              </a:endParaRPr>
            </a:p>
            <a:p>
              <a:pPr algn="ctr">
                <a:spcAft>
                  <a:spcPts val="1000"/>
                </a:spcAft>
                <a:defRPr/>
              </a:pPr>
              <a:r>
                <a:rPr lang="el-GR" sz="1200" b="1" dirty="0" smtClean="0">
                  <a:latin typeface="Calibri" pitchFamily="34" charset="0"/>
                </a:rPr>
                <a:t>ΕΠΙΧΕΙΡΗΣΕΙΣ</a:t>
              </a:r>
              <a:endParaRPr lang="el-GR" sz="1200" b="1" dirty="0">
                <a:latin typeface="Calibri" pitchFamily="34" charset="0"/>
              </a:endParaRPr>
            </a:p>
          </p:txBody>
        </p:sp>
        <p:sp>
          <p:nvSpPr>
            <p:cNvPr id="15" name="AutoShape 12"/>
            <p:cNvSpPr>
              <a:spLocks noChangeArrowheads="1"/>
            </p:cNvSpPr>
            <p:nvPr/>
          </p:nvSpPr>
          <p:spPr bwMode="auto">
            <a:xfrm flipV="1">
              <a:off x="5363519" y="3788744"/>
              <a:ext cx="172603" cy="169604"/>
            </a:xfrm>
            <a:prstGeom prst="flowChartConnector">
              <a:avLst/>
            </a:prstGeom>
            <a:solidFill>
              <a:srgbClr val="9BBB59"/>
            </a:solidFill>
            <a:ln w="38100">
              <a:solidFill>
                <a:srgbClr val="F2F2F2"/>
              </a:solidFill>
              <a:round/>
              <a:headEnd/>
              <a:tailEnd/>
            </a:ln>
            <a:effectLst>
              <a:outerShdw dist="28398" dir="3806097" algn="ctr" rotWithShape="0">
                <a:srgbClr val="4E6128">
                  <a:alpha val="50000"/>
                </a:srgbClr>
              </a:outerShdw>
            </a:effectLst>
          </p:spPr>
          <p:txBody>
            <a:bodyPr/>
            <a:lstStyle/>
            <a:p>
              <a:pPr>
                <a:defRPr/>
              </a:pPr>
              <a:endParaRPr lang="el-GR"/>
            </a:p>
          </p:txBody>
        </p:sp>
        <p:sp>
          <p:nvSpPr>
            <p:cNvPr id="16" name="AutoShape 12"/>
            <p:cNvSpPr>
              <a:spLocks noChangeArrowheads="1"/>
            </p:cNvSpPr>
            <p:nvPr/>
          </p:nvSpPr>
          <p:spPr bwMode="auto">
            <a:xfrm flipV="1">
              <a:off x="5723865" y="3788744"/>
              <a:ext cx="172603" cy="169604"/>
            </a:xfrm>
            <a:prstGeom prst="flowChartConnector">
              <a:avLst/>
            </a:prstGeom>
            <a:solidFill>
              <a:srgbClr val="9BBB59"/>
            </a:solidFill>
            <a:ln w="38100">
              <a:solidFill>
                <a:srgbClr val="F2F2F2"/>
              </a:solidFill>
              <a:round/>
              <a:headEnd/>
              <a:tailEnd/>
            </a:ln>
            <a:effectLst>
              <a:outerShdw dist="28398" dir="3806097" algn="ctr" rotWithShape="0">
                <a:srgbClr val="4E6128">
                  <a:alpha val="50000"/>
                </a:srgbClr>
              </a:outerShdw>
            </a:effectLst>
          </p:spPr>
          <p:txBody>
            <a:bodyPr/>
            <a:lstStyle/>
            <a:p>
              <a:pPr>
                <a:defRPr/>
              </a:pPr>
              <a:endParaRPr lang="el-GR"/>
            </a:p>
          </p:txBody>
        </p:sp>
        <p:sp>
          <p:nvSpPr>
            <p:cNvPr id="17" name="AutoShape 12"/>
            <p:cNvSpPr>
              <a:spLocks noChangeArrowheads="1"/>
            </p:cNvSpPr>
            <p:nvPr/>
          </p:nvSpPr>
          <p:spPr bwMode="auto">
            <a:xfrm flipV="1">
              <a:off x="6156885" y="3788744"/>
              <a:ext cx="171088" cy="169604"/>
            </a:xfrm>
            <a:prstGeom prst="flowChartConnector">
              <a:avLst/>
            </a:prstGeom>
            <a:solidFill>
              <a:srgbClr val="9BBB59"/>
            </a:solidFill>
            <a:ln w="38100">
              <a:solidFill>
                <a:srgbClr val="F2F2F2"/>
              </a:solidFill>
              <a:round/>
              <a:headEnd/>
              <a:tailEnd/>
            </a:ln>
            <a:effectLst>
              <a:outerShdw dist="28398" dir="3806097" algn="ctr" rotWithShape="0">
                <a:srgbClr val="4E6128">
                  <a:alpha val="50000"/>
                </a:srgbClr>
              </a:outerShdw>
            </a:effectLst>
          </p:spPr>
          <p:txBody>
            <a:bodyPr/>
            <a:lstStyle/>
            <a:p>
              <a:pPr>
                <a:defRPr/>
              </a:pPr>
              <a:endParaRPr lang="el-GR"/>
            </a:p>
          </p:txBody>
        </p:sp>
        <p:sp>
          <p:nvSpPr>
            <p:cNvPr id="18" name="AutoShape 12"/>
            <p:cNvSpPr>
              <a:spLocks noChangeArrowheads="1"/>
            </p:cNvSpPr>
            <p:nvPr/>
          </p:nvSpPr>
          <p:spPr bwMode="auto">
            <a:xfrm flipV="1">
              <a:off x="6588391" y="3788744"/>
              <a:ext cx="171089" cy="169604"/>
            </a:xfrm>
            <a:prstGeom prst="flowChartConnector">
              <a:avLst/>
            </a:prstGeom>
            <a:solidFill>
              <a:srgbClr val="9BBB59"/>
            </a:solidFill>
            <a:ln w="38100">
              <a:solidFill>
                <a:srgbClr val="F2F2F2"/>
              </a:solidFill>
              <a:round/>
              <a:headEnd/>
              <a:tailEnd/>
            </a:ln>
            <a:effectLst>
              <a:outerShdw dist="28398" dir="3806097" algn="ctr" rotWithShape="0">
                <a:srgbClr val="4E6128">
                  <a:alpha val="50000"/>
                </a:srgbClr>
              </a:outerShdw>
            </a:effectLst>
          </p:spPr>
          <p:txBody>
            <a:bodyPr/>
            <a:lstStyle/>
            <a:p>
              <a:pPr>
                <a:defRPr/>
              </a:pPr>
              <a:endParaRPr lang="el-GR"/>
            </a:p>
          </p:txBody>
        </p:sp>
        <p:grpSp>
          <p:nvGrpSpPr>
            <p:cNvPr id="5" name="27 - Ομάδα"/>
            <p:cNvGrpSpPr>
              <a:grpSpLocks/>
            </p:cNvGrpSpPr>
            <p:nvPr/>
          </p:nvGrpSpPr>
          <p:grpSpPr bwMode="auto">
            <a:xfrm>
              <a:off x="756243" y="5121427"/>
              <a:ext cx="7776197" cy="899861"/>
              <a:chOff x="900259" y="3609259"/>
              <a:chExt cx="7776197" cy="899861"/>
            </a:xfrm>
          </p:grpSpPr>
          <p:sp>
            <p:nvSpPr>
              <p:cNvPr id="32" name="6 - Στρογγυλεμένο ορθογώνιο"/>
              <p:cNvSpPr/>
              <p:nvPr/>
            </p:nvSpPr>
            <p:spPr>
              <a:xfrm>
                <a:off x="900259" y="3609259"/>
                <a:ext cx="7776197" cy="899861"/>
              </a:xfrm>
              <a:prstGeom prst="roundRect">
                <a:avLst/>
              </a:prstGeom>
              <a:solidFill>
                <a:schemeClr val="accent1">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pic>
            <p:nvPicPr>
              <p:cNvPr id="33" name="Picture 4" descr="Χάρτης της Ελλάδας με αριθμημένες τις περιφέρειες."/>
              <p:cNvPicPr>
                <a:picLocks noChangeAspect="1" noChangeArrowheads="1"/>
              </p:cNvPicPr>
              <p:nvPr/>
            </p:nvPicPr>
            <p:blipFill>
              <a:blip r:embed="rId2" cstate="print"/>
              <a:srcRect/>
              <a:stretch>
                <a:fillRect/>
              </a:stretch>
            </p:blipFill>
            <p:spPr bwMode="auto">
              <a:xfrm>
                <a:off x="1440782" y="3656314"/>
                <a:ext cx="828185" cy="71781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p:spPr>
          </p:pic>
          <p:sp>
            <p:nvSpPr>
              <p:cNvPr id="35873" name="5 - Ορθογώνιο"/>
              <p:cNvSpPr>
                <a:spLocks noChangeArrowheads="1"/>
              </p:cNvSpPr>
              <p:nvPr/>
            </p:nvSpPr>
            <p:spPr bwMode="auto">
              <a:xfrm>
                <a:off x="2554366" y="3724161"/>
                <a:ext cx="5744169" cy="402609"/>
              </a:xfrm>
              <a:prstGeom prst="rect">
                <a:avLst/>
              </a:prstGeom>
              <a:noFill/>
              <a:ln w="9525">
                <a:noFill/>
                <a:miter lim="800000"/>
                <a:headEnd/>
                <a:tailEnd/>
              </a:ln>
            </p:spPr>
            <p:txBody>
              <a:bodyPr wrap="none">
                <a:spAutoFit/>
              </a:bodyPr>
              <a:lstStyle/>
              <a:p>
                <a:r>
                  <a:rPr lang="en-US" sz="1800" b="1"/>
                  <a:t>13 </a:t>
                </a:r>
                <a:r>
                  <a:rPr lang="el-GR" sz="1800" b="1"/>
                  <a:t>ΔΙΟΙΚΗΤΙΚΕΣ ΠΕΡΙΦΕΡΕΙΕΣ ΤΗΣ ΕΠΙΚΡΑΤΕΙΑΣ</a:t>
                </a:r>
                <a:endParaRPr lang="el-GR" sz="1800"/>
              </a:p>
            </p:txBody>
          </p:sp>
        </p:grpSp>
        <p:sp>
          <p:nvSpPr>
            <p:cNvPr id="20" name="AutoShape 8"/>
            <p:cNvSpPr>
              <a:spLocks noChangeArrowheads="1"/>
            </p:cNvSpPr>
            <p:nvPr/>
          </p:nvSpPr>
          <p:spPr bwMode="auto">
            <a:xfrm>
              <a:off x="724420" y="2568631"/>
              <a:ext cx="7848872" cy="359976"/>
            </a:xfrm>
            <a:prstGeom prst="roundRect">
              <a:avLst>
                <a:gd name="adj" fmla="val 16667"/>
              </a:avLst>
            </a:prstGeom>
            <a:solidFill>
              <a:schemeClr val="accent2">
                <a:lumMod val="60000"/>
                <a:lumOff val="40000"/>
              </a:schemeClr>
            </a:solidFill>
            <a:ln w="38100">
              <a:solidFill>
                <a:srgbClr val="F2F2F2"/>
              </a:solidFill>
              <a:round/>
              <a:headEnd/>
              <a:tailEnd/>
            </a:ln>
            <a:effectLst>
              <a:outerShdw dist="28398" dir="3806097" algn="ctr" rotWithShape="0">
                <a:srgbClr val="4E6128">
                  <a:alpha val="50000"/>
                </a:srgbClr>
              </a:outerShdw>
            </a:effectLst>
          </p:spPr>
          <p:txBody>
            <a:bodyPr/>
            <a:lstStyle/>
            <a:p>
              <a:pPr algn="ctr">
                <a:defRPr/>
              </a:pPr>
              <a:r>
                <a:rPr lang="el-GR" sz="1400" b="1" dirty="0" smtClean="0"/>
                <a:t>ΠΛΑΤΦΟΡΜΕΣ ΚΑΙΝΟΤΟΜΙΑΣ</a:t>
              </a:r>
              <a:endParaRPr lang="el-GR" sz="1400" dirty="0"/>
            </a:p>
          </p:txBody>
        </p:sp>
        <p:sp>
          <p:nvSpPr>
            <p:cNvPr id="21" name="AutoShape 8"/>
            <p:cNvSpPr>
              <a:spLocks noChangeArrowheads="1"/>
            </p:cNvSpPr>
            <p:nvPr/>
          </p:nvSpPr>
          <p:spPr bwMode="auto">
            <a:xfrm>
              <a:off x="3681422" y="1504274"/>
              <a:ext cx="1539829" cy="700920"/>
            </a:xfrm>
            <a:prstGeom prst="roundRect">
              <a:avLst>
                <a:gd name="adj" fmla="val 16667"/>
              </a:avLst>
            </a:prstGeom>
            <a:solidFill>
              <a:srgbClr val="8064A2"/>
            </a:solidFill>
            <a:ln w="38100">
              <a:solidFill>
                <a:srgbClr val="F2F2F2"/>
              </a:solidFill>
              <a:round/>
              <a:headEnd/>
              <a:tailEnd/>
            </a:ln>
            <a:effectLst>
              <a:outerShdw dist="28398" dir="3806097" algn="ctr" rotWithShape="0">
                <a:srgbClr val="3F3151">
                  <a:alpha val="50000"/>
                </a:srgbClr>
              </a:outerShdw>
            </a:effectLst>
          </p:spPr>
          <p:txBody>
            <a:bodyPr/>
            <a:lstStyle/>
            <a:p>
              <a:pPr algn="ctr">
                <a:spcAft>
                  <a:spcPts val="1000"/>
                </a:spcAft>
                <a:defRPr/>
              </a:pPr>
              <a:r>
                <a:rPr lang="el-GR" sz="1400" b="1" dirty="0" smtClean="0">
                  <a:solidFill>
                    <a:srgbClr val="FFC000"/>
                  </a:solidFill>
                  <a:latin typeface="Calibri" pitchFamily="34" charset="0"/>
                </a:rPr>
                <a:t>ΥΠ ΠΑΙΔΕΙΑΣ/Γ.Γ.Ε.Τ</a:t>
              </a:r>
              <a:r>
                <a:rPr lang="el-GR" sz="1200" b="1" dirty="0">
                  <a:solidFill>
                    <a:srgbClr val="FFC000"/>
                  </a:solidFill>
                  <a:latin typeface="Calibri" pitchFamily="34" charset="0"/>
                </a:rPr>
                <a:t>.</a:t>
              </a:r>
            </a:p>
          </p:txBody>
        </p:sp>
        <p:sp>
          <p:nvSpPr>
            <p:cNvPr id="22" name="29 - Βέλος επάνω-κάτω"/>
            <p:cNvSpPr/>
            <p:nvPr/>
          </p:nvSpPr>
          <p:spPr>
            <a:xfrm>
              <a:off x="4287024" y="1152957"/>
              <a:ext cx="45422" cy="359976"/>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23" name="30 - Βέλος επάνω-κάτω"/>
            <p:cNvSpPr/>
            <p:nvPr/>
          </p:nvSpPr>
          <p:spPr>
            <a:xfrm>
              <a:off x="4362752" y="2205194"/>
              <a:ext cx="45422" cy="359976"/>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24" name="32 - Βέλος επάνω-κάτω"/>
            <p:cNvSpPr/>
            <p:nvPr/>
          </p:nvSpPr>
          <p:spPr>
            <a:xfrm>
              <a:off x="4283996" y="2996104"/>
              <a:ext cx="45422" cy="361707"/>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25" name="33 - Βέλος επάνω-κάτω"/>
            <p:cNvSpPr/>
            <p:nvPr/>
          </p:nvSpPr>
          <p:spPr>
            <a:xfrm>
              <a:off x="4283996" y="4292365"/>
              <a:ext cx="45422" cy="505351"/>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26" name="34 - Βέλος επάνω-κάτω"/>
            <p:cNvSpPr/>
            <p:nvPr/>
          </p:nvSpPr>
          <p:spPr>
            <a:xfrm>
              <a:off x="2844128" y="4292365"/>
              <a:ext cx="45422" cy="505351"/>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27" name="35 - Βέλος επάνω-κάτω"/>
            <p:cNvSpPr/>
            <p:nvPr/>
          </p:nvSpPr>
          <p:spPr>
            <a:xfrm>
              <a:off x="1258910" y="4292365"/>
              <a:ext cx="46936" cy="505351"/>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28" name="36 - Βέλος επάνω-κάτω"/>
            <p:cNvSpPr/>
            <p:nvPr/>
          </p:nvSpPr>
          <p:spPr>
            <a:xfrm>
              <a:off x="7224340" y="4221566"/>
              <a:ext cx="45422" cy="505351"/>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29" name="37 - Βέλος επάνω-κάτω"/>
            <p:cNvSpPr/>
            <p:nvPr/>
          </p:nvSpPr>
          <p:spPr>
            <a:xfrm>
              <a:off x="7019941" y="3076288"/>
              <a:ext cx="45422" cy="361707"/>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30" name="38 - Βέλος επάνω-κάτω"/>
            <p:cNvSpPr/>
            <p:nvPr/>
          </p:nvSpPr>
          <p:spPr>
            <a:xfrm>
              <a:off x="2844128" y="2996104"/>
              <a:ext cx="45422" cy="361707"/>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31" name="39 - Βέλος επάνω-κάτω"/>
            <p:cNvSpPr/>
            <p:nvPr/>
          </p:nvSpPr>
          <p:spPr>
            <a:xfrm>
              <a:off x="1258910" y="2996104"/>
              <a:ext cx="46936" cy="361707"/>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grpSp>
      <p:sp>
        <p:nvSpPr>
          <p:cNvPr id="39" name="Rounded Rectangle 38"/>
          <p:cNvSpPr/>
          <p:nvPr/>
        </p:nvSpPr>
        <p:spPr>
          <a:xfrm>
            <a:off x="5143504" y="4429132"/>
            <a:ext cx="1143008" cy="71438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lumMod val="75000"/>
                  </a:schemeClr>
                </a:solidFill>
              </a:rPr>
              <a:t>ΠΕΡΙΦΕΡΕΙΕΣ</a:t>
            </a:r>
            <a:endParaRPr lang="el-GR" sz="1200" dirty="0">
              <a:solidFill>
                <a:schemeClr val="tx1">
                  <a:lumMod val="75000"/>
                </a:schemeClr>
              </a:solidFill>
            </a:endParaRPr>
          </a:p>
        </p:txBody>
      </p:sp>
      <p:sp>
        <p:nvSpPr>
          <p:cNvPr id="42" name="Down Arrow 41"/>
          <p:cNvSpPr/>
          <p:nvPr/>
        </p:nvSpPr>
        <p:spPr>
          <a:xfrm>
            <a:off x="5643570" y="5214950"/>
            <a:ext cx="71438" cy="500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3" name="Up-Down Arrow 42"/>
          <p:cNvSpPr/>
          <p:nvPr/>
        </p:nvSpPr>
        <p:spPr>
          <a:xfrm>
            <a:off x="5643570" y="4000504"/>
            <a:ext cx="71438" cy="428628"/>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5" name="Rounded Rectangle 44"/>
          <p:cNvSpPr/>
          <p:nvPr/>
        </p:nvSpPr>
        <p:spPr>
          <a:xfrm>
            <a:off x="3500430" y="785794"/>
            <a:ext cx="1785950" cy="107157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800" dirty="0" smtClean="0">
                <a:solidFill>
                  <a:schemeClr val="tx1">
                    <a:lumMod val="75000"/>
                  </a:schemeClr>
                </a:solidFill>
              </a:rPr>
              <a:t>ΥΠΟΥΡΓΕΙΟ ΑΝΤΑΓΩΝΙΣΤΙΚΟΤΗΤΑΣ ΚΑΙ ΑΝΑΠΤΥΞΗΣ</a:t>
            </a:r>
            <a:endParaRPr lang="el-GR" sz="1800" dirty="0">
              <a:solidFill>
                <a:schemeClr val="tx1">
                  <a:lumMod val="75000"/>
                </a:schemeClr>
              </a:solidFill>
            </a:endParaRPr>
          </a:p>
        </p:txBody>
      </p:sp>
      <p:sp>
        <p:nvSpPr>
          <p:cNvPr id="47" name="Rounded Rectangle 46"/>
          <p:cNvSpPr/>
          <p:nvPr/>
        </p:nvSpPr>
        <p:spPr>
          <a:xfrm>
            <a:off x="1142976" y="1928802"/>
            <a:ext cx="7072362"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ΤΟΜΕΑΚΕΣ ΟΜΑΔΕΣ ΕΡΓΑΣΙΑΣ</a:t>
            </a:r>
            <a:endParaRPr lang="el-GR" dirty="0"/>
          </a:p>
        </p:txBody>
      </p:sp>
      <p:sp>
        <p:nvSpPr>
          <p:cNvPr id="49" name="Rounded Rectangle 48"/>
          <p:cNvSpPr/>
          <p:nvPr/>
        </p:nvSpPr>
        <p:spPr>
          <a:xfrm>
            <a:off x="571472" y="5429264"/>
            <a:ext cx="7500990" cy="2857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ΔΙΚΤΥΟ ΣΥΝΕΡΓΑΣΙΑΣ ΚΑΙ ΔΙΑΒΟΥΛΕΥΣΗΣ</a:t>
            </a:r>
            <a:endParaRPr lang="el-GR" dirty="0"/>
          </a:p>
        </p:txBody>
      </p:sp>
      <p:sp>
        <p:nvSpPr>
          <p:cNvPr id="51" name="Up-Down Arrow 50"/>
          <p:cNvSpPr/>
          <p:nvPr/>
        </p:nvSpPr>
        <p:spPr>
          <a:xfrm>
            <a:off x="3786182" y="5715016"/>
            <a:ext cx="71438" cy="142876"/>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Number Placeholder 1"/>
          <p:cNvSpPr>
            <a:spLocks noGrp="1"/>
          </p:cNvSpPr>
          <p:nvPr>
            <p:ph type="sldNum" sz="quarter" idx="10"/>
          </p:nvPr>
        </p:nvSpPr>
        <p:spPr>
          <a:noFill/>
        </p:spPr>
        <p:txBody>
          <a:bodyPr/>
          <a:lstStyle/>
          <a:p>
            <a:fld id="{0C766731-4B1F-4059-AF8E-87033A16A140}" type="slidenum">
              <a:rPr lang="en-US" smtClean="0"/>
              <a:pPr/>
              <a:t>13</a:t>
            </a:fld>
            <a:endParaRPr lang="en-US" smtClean="0"/>
          </a:p>
        </p:txBody>
      </p:sp>
      <p:pic>
        <p:nvPicPr>
          <p:cNvPr id="23554" name="Picture 2"/>
          <p:cNvPicPr>
            <a:picLocks noChangeAspect="1" noChangeArrowheads="1"/>
          </p:cNvPicPr>
          <p:nvPr/>
        </p:nvPicPr>
        <p:blipFill>
          <a:blip r:embed="rId3" cstate="print"/>
          <a:srcRect/>
          <a:stretch>
            <a:fillRect/>
          </a:stretch>
        </p:blipFill>
        <p:spPr bwMode="auto">
          <a:xfrm>
            <a:off x="428625" y="2214563"/>
            <a:ext cx="8353425" cy="5472112"/>
          </a:xfrm>
          <a:prstGeom prst="rect">
            <a:avLst/>
          </a:prstGeom>
          <a:noFill/>
          <a:ln w="9525">
            <a:noFill/>
            <a:miter lim="800000"/>
            <a:headEnd/>
            <a:tailEnd/>
          </a:ln>
        </p:spPr>
      </p:pic>
      <p:sp>
        <p:nvSpPr>
          <p:cNvPr id="4" name="Rectangle 3"/>
          <p:cNvSpPr/>
          <p:nvPr/>
        </p:nvSpPr>
        <p:spPr>
          <a:xfrm>
            <a:off x="0" y="428625"/>
            <a:ext cx="2143125" cy="33575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Wingdings" pitchFamily="2" charset="2"/>
              <a:buChar char="ü"/>
              <a:defRPr/>
            </a:pPr>
            <a:r>
              <a:rPr lang="el-GR" sz="1400" b="1" dirty="0">
                <a:solidFill>
                  <a:schemeClr val="tx1"/>
                </a:solidFill>
              </a:rPr>
              <a:t>ΠΡΟΓΡΑΜΜΑ «ΑΡΙΣΤΕΙΑ»</a:t>
            </a:r>
          </a:p>
          <a:p>
            <a:pPr algn="ctr">
              <a:buFont typeface="Wingdings" pitchFamily="2" charset="2"/>
              <a:buChar char="ü"/>
              <a:defRPr/>
            </a:pPr>
            <a:r>
              <a:rPr lang="el-GR" sz="1400" b="1" dirty="0" err="1">
                <a:solidFill>
                  <a:schemeClr val="tx1"/>
                </a:solidFill>
              </a:rPr>
              <a:t>Διδακτορικα</a:t>
            </a:r>
            <a:endParaRPr lang="el-GR" sz="1400" b="1" dirty="0">
              <a:solidFill>
                <a:schemeClr val="tx1"/>
              </a:solidFill>
            </a:endParaRPr>
          </a:p>
          <a:p>
            <a:pPr algn="ctr">
              <a:buFont typeface="Wingdings" pitchFamily="2" charset="2"/>
              <a:buChar char="ü"/>
              <a:defRPr/>
            </a:pPr>
            <a:r>
              <a:rPr lang="el-GR" sz="1400" b="1" dirty="0" err="1">
                <a:solidFill>
                  <a:schemeClr val="tx1"/>
                </a:solidFill>
              </a:rPr>
              <a:t>Μεταδιδάκτορες</a:t>
            </a:r>
            <a:endParaRPr lang="el-GR" sz="1400" b="1" dirty="0">
              <a:solidFill>
                <a:schemeClr val="tx1"/>
              </a:solidFill>
            </a:endParaRPr>
          </a:p>
          <a:p>
            <a:pPr algn="ctr">
              <a:buFont typeface="Wingdings" pitchFamily="2" charset="2"/>
              <a:buChar char="ü"/>
              <a:defRPr/>
            </a:pPr>
            <a:r>
              <a:rPr lang="en-US" sz="1400" b="1" dirty="0">
                <a:solidFill>
                  <a:schemeClr val="tx1"/>
                </a:solidFill>
              </a:rPr>
              <a:t>GR-Chairs</a:t>
            </a:r>
            <a:endParaRPr lang="el-GR" sz="1400" b="1" dirty="0">
              <a:solidFill>
                <a:schemeClr val="tx1"/>
              </a:solidFill>
            </a:endParaRPr>
          </a:p>
          <a:p>
            <a:pPr algn="ctr">
              <a:buFont typeface="Wingdings" pitchFamily="2" charset="2"/>
              <a:buChar char="ü"/>
              <a:defRPr/>
            </a:pPr>
            <a:r>
              <a:rPr lang="el-GR" sz="1400" b="1" dirty="0" err="1">
                <a:solidFill>
                  <a:schemeClr val="tx1"/>
                </a:solidFill>
              </a:rPr>
              <a:t>Κινητρα</a:t>
            </a:r>
            <a:r>
              <a:rPr lang="el-GR" sz="1400" b="1" dirty="0">
                <a:solidFill>
                  <a:schemeClr val="tx1"/>
                </a:solidFill>
              </a:rPr>
              <a:t> για </a:t>
            </a:r>
            <a:r>
              <a:rPr lang="el-GR" sz="1400" b="1" dirty="0" err="1">
                <a:solidFill>
                  <a:schemeClr val="tx1"/>
                </a:solidFill>
              </a:rPr>
              <a:t>μετεγκατασταση</a:t>
            </a:r>
            <a:r>
              <a:rPr lang="el-GR" sz="1400" b="1" dirty="0">
                <a:solidFill>
                  <a:schemeClr val="tx1"/>
                </a:solidFill>
              </a:rPr>
              <a:t> στην </a:t>
            </a:r>
            <a:r>
              <a:rPr lang="el-GR" sz="1400" b="1" dirty="0" err="1">
                <a:solidFill>
                  <a:schemeClr val="tx1"/>
                </a:solidFill>
              </a:rPr>
              <a:t>Ελλαδα</a:t>
            </a:r>
            <a:endParaRPr lang="el-GR" sz="1400" b="1" dirty="0">
              <a:solidFill>
                <a:schemeClr val="tx1"/>
              </a:solidFill>
            </a:endParaRPr>
          </a:p>
          <a:p>
            <a:pPr algn="ctr">
              <a:buFont typeface="Wingdings" pitchFamily="2" charset="2"/>
              <a:buChar char="ü"/>
              <a:defRPr/>
            </a:pPr>
            <a:r>
              <a:rPr lang="en-US" sz="1400" b="1" dirty="0">
                <a:solidFill>
                  <a:schemeClr val="tx1"/>
                </a:solidFill>
              </a:rPr>
              <a:t>ERC Grants</a:t>
            </a:r>
          </a:p>
          <a:p>
            <a:pPr algn="ctr">
              <a:buFont typeface="Wingdings" pitchFamily="2" charset="2"/>
              <a:buChar char="ü"/>
              <a:defRPr/>
            </a:pPr>
            <a:r>
              <a:rPr lang="en-US" sz="1400" b="1" dirty="0">
                <a:solidFill>
                  <a:schemeClr val="tx1">
                    <a:lumMod val="75000"/>
                  </a:schemeClr>
                </a:solidFill>
              </a:rPr>
              <a:t>TWINNING AND TEAMMING</a:t>
            </a:r>
          </a:p>
          <a:p>
            <a:pPr algn="ctr">
              <a:buFont typeface="Wingdings" pitchFamily="2" charset="2"/>
              <a:buChar char="ü"/>
              <a:defRPr/>
            </a:pPr>
            <a:endParaRPr lang="en-US" sz="1600" b="1" dirty="0">
              <a:solidFill>
                <a:schemeClr val="tx1">
                  <a:lumMod val="75000"/>
                </a:schemeClr>
              </a:solidFill>
            </a:endParaRPr>
          </a:p>
          <a:p>
            <a:pPr algn="ctr">
              <a:defRPr/>
            </a:pPr>
            <a:endParaRPr lang="el-GR" sz="1100" dirty="0"/>
          </a:p>
        </p:txBody>
      </p:sp>
      <p:sp>
        <p:nvSpPr>
          <p:cNvPr id="5" name="Rectangle 4"/>
          <p:cNvSpPr/>
          <p:nvPr/>
        </p:nvSpPr>
        <p:spPr>
          <a:xfrm>
            <a:off x="2071688" y="0"/>
            <a:ext cx="1571625" cy="3786188"/>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900" dirty="0">
              <a:solidFill>
                <a:schemeClr val="tx1"/>
              </a:solidFill>
            </a:endParaRPr>
          </a:p>
          <a:p>
            <a:pPr algn="ctr">
              <a:buFont typeface="Wingdings" pitchFamily="2" charset="2"/>
              <a:buChar char="ü"/>
              <a:defRPr/>
            </a:pPr>
            <a:r>
              <a:rPr lang="el-GR" sz="1200" b="1" dirty="0" err="1">
                <a:solidFill>
                  <a:schemeClr val="tx1"/>
                </a:solidFill>
              </a:rPr>
              <a:t>Πλατφορμες</a:t>
            </a:r>
            <a:r>
              <a:rPr lang="el-GR" sz="1200" b="1" dirty="0">
                <a:solidFill>
                  <a:schemeClr val="tx1"/>
                </a:solidFill>
              </a:rPr>
              <a:t> Καινοτομίας</a:t>
            </a:r>
            <a:endParaRPr lang="en-US" sz="1200" b="1" dirty="0">
              <a:solidFill>
                <a:schemeClr val="tx1"/>
              </a:solidFill>
            </a:endParaRPr>
          </a:p>
          <a:p>
            <a:pPr algn="ctr">
              <a:buFont typeface="Wingdings" pitchFamily="2" charset="2"/>
              <a:buChar char="ü"/>
              <a:defRPr/>
            </a:pPr>
            <a:r>
              <a:rPr lang="en-US" sz="1200" b="1" dirty="0">
                <a:solidFill>
                  <a:schemeClr val="tx1"/>
                </a:solidFill>
              </a:rPr>
              <a:t>Clusters</a:t>
            </a:r>
            <a:endParaRPr lang="el-GR" sz="1200" b="1" dirty="0">
              <a:solidFill>
                <a:schemeClr val="tx1"/>
              </a:solidFill>
            </a:endParaRPr>
          </a:p>
          <a:p>
            <a:pPr algn="ctr">
              <a:buFont typeface="Wingdings" pitchFamily="2" charset="2"/>
              <a:buChar char="ü"/>
              <a:defRPr/>
            </a:pPr>
            <a:r>
              <a:rPr lang="el-GR" sz="1200" b="1" dirty="0" err="1">
                <a:solidFill>
                  <a:schemeClr val="tx1"/>
                </a:solidFill>
              </a:rPr>
              <a:t>Προγραμμα</a:t>
            </a:r>
            <a:r>
              <a:rPr lang="el-GR" sz="1200" b="1" dirty="0">
                <a:solidFill>
                  <a:schemeClr val="tx1"/>
                </a:solidFill>
              </a:rPr>
              <a:t> </a:t>
            </a:r>
            <a:r>
              <a:rPr lang="el-GR" sz="1200" b="1" dirty="0" err="1">
                <a:solidFill>
                  <a:schemeClr val="tx1"/>
                </a:solidFill>
              </a:rPr>
              <a:t>Βιομηχανικης</a:t>
            </a:r>
            <a:r>
              <a:rPr lang="el-GR" sz="1200" b="1" dirty="0">
                <a:solidFill>
                  <a:schemeClr val="tx1"/>
                </a:solidFill>
              </a:rPr>
              <a:t> </a:t>
            </a:r>
            <a:r>
              <a:rPr lang="el-GR" sz="1200" b="1" dirty="0" err="1">
                <a:solidFill>
                  <a:schemeClr val="tx1"/>
                </a:solidFill>
              </a:rPr>
              <a:t>ερευνας</a:t>
            </a:r>
            <a:r>
              <a:rPr lang="el-GR" sz="1200" b="1" dirty="0">
                <a:solidFill>
                  <a:schemeClr val="tx1"/>
                </a:solidFill>
              </a:rPr>
              <a:t> (ΠΑΒΕ)</a:t>
            </a:r>
          </a:p>
          <a:p>
            <a:pPr algn="ctr">
              <a:buFont typeface="Wingdings" pitchFamily="2" charset="2"/>
              <a:buChar char="ü"/>
              <a:defRPr/>
            </a:pPr>
            <a:r>
              <a:rPr lang="el-GR" sz="1200" b="1" dirty="0">
                <a:solidFill>
                  <a:schemeClr val="tx1"/>
                </a:solidFill>
              </a:rPr>
              <a:t>Επιδεικτικά </a:t>
            </a:r>
            <a:r>
              <a:rPr lang="el-GR" sz="1200" b="1" dirty="0" err="1">
                <a:solidFill>
                  <a:schemeClr val="tx1"/>
                </a:solidFill>
              </a:rPr>
              <a:t>Εργα</a:t>
            </a:r>
            <a:endParaRPr lang="el-GR" sz="1200" b="1" dirty="0">
              <a:solidFill>
                <a:schemeClr val="tx1"/>
              </a:solidFill>
            </a:endParaRPr>
          </a:p>
          <a:p>
            <a:pPr algn="ctr">
              <a:buFont typeface="Wingdings" pitchFamily="2" charset="2"/>
              <a:buChar char="ü"/>
              <a:defRPr/>
            </a:pPr>
            <a:r>
              <a:rPr lang="el-GR" sz="1200" b="1" dirty="0" err="1">
                <a:solidFill>
                  <a:schemeClr val="tx1"/>
                </a:solidFill>
              </a:rPr>
              <a:t>Δρασεις</a:t>
            </a:r>
            <a:r>
              <a:rPr lang="el-GR" sz="1200" b="1" dirty="0">
                <a:solidFill>
                  <a:schemeClr val="tx1"/>
                </a:solidFill>
              </a:rPr>
              <a:t> για ΜΜΕ</a:t>
            </a:r>
          </a:p>
          <a:p>
            <a:pPr algn="ctr">
              <a:buFont typeface="Wingdings" pitchFamily="2" charset="2"/>
              <a:buChar char="ü"/>
              <a:defRPr/>
            </a:pPr>
            <a:r>
              <a:rPr lang="el-GR" sz="1200" b="1" dirty="0">
                <a:solidFill>
                  <a:schemeClr val="tx1"/>
                </a:solidFill>
              </a:rPr>
              <a:t>Δράσεις στήριξης του ερευνητικού ιστού </a:t>
            </a:r>
            <a:r>
              <a:rPr lang="el-GR" sz="1200" b="1" dirty="0" err="1">
                <a:solidFill>
                  <a:schemeClr val="tx1"/>
                </a:solidFill>
              </a:rPr>
              <a:t>σεΑΕΙ</a:t>
            </a:r>
            <a:r>
              <a:rPr lang="el-GR" sz="1200" b="1" dirty="0">
                <a:solidFill>
                  <a:schemeClr val="tx1"/>
                </a:solidFill>
              </a:rPr>
              <a:t> και Ε.Κ</a:t>
            </a:r>
          </a:p>
          <a:p>
            <a:pPr algn="ctr">
              <a:buFont typeface="Wingdings" pitchFamily="2" charset="2"/>
              <a:buChar char="ü"/>
              <a:defRPr/>
            </a:pPr>
            <a:r>
              <a:rPr lang="en-US" sz="1200" b="1" dirty="0">
                <a:solidFill>
                  <a:schemeClr val="tx1"/>
                </a:solidFill>
              </a:rPr>
              <a:t>Pre-procurement</a:t>
            </a:r>
            <a:endParaRPr lang="el-GR" sz="1200" b="1" dirty="0">
              <a:solidFill>
                <a:schemeClr val="tx1"/>
              </a:solidFill>
            </a:endParaRPr>
          </a:p>
          <a:p>
            <a:pPr algn="ctr">
              <a:defRPr/>
            </a:pPr>
            <a:endParaRPr lang="en-US" sz="1200" b="1" dirty="0">
              <a:solidFill>
                <a:schemeClr val="tx1"/>
              </a:solidFill>
            </a:endParaRPr>
          </a:p>
          <a:p>
            <a:pPr algn="ctr">
              <a:buFont typeface="Wingdings" pitchFamily="2" charset="2"/>
              <a:buChar char="ü"/>
              <a:defRPr/>
            </a:pPr>
            <a:r>
              <a:rPr lang="en-US" sz="1200" b="1" dirty="0">
                <a:solidFill>
                  <a:schemeClr val="tx1"/>
                </a:solidFill>
              </a:rPr>
              <a:t>Competence centers</a:t>
            </a:r>
          </a:p>
          <a:p>
            <a:pPr algn="ctr">
              <a:defRPr/>
            </a:pPr>
            <a:endParaRPr lang="en-US" sz="1100" dirty="0"/>
          </a:p>
          <a:p>
            <a:pPr algn="ctr">
              <a:defRPr/>
            </a:pPr>
            <a:endParaRPr lang="en-US" sz="1100" dirty="0"/>
          </a:p>
          <a:p>
            <a:pPr algn="ctr">
              <a:defRPr/>
            </a:pPr>
            <a:endParaRPr lang="el-GR" sz="1100" dirty="0"/>
          </a:p>
        </p:txBody>
      </p:sp>
      <p:sp>
        <p:nvSpPr>
          <p:cNvPr id="6" name="Rectangle 5"/>
          <p:cNvSpPr/>
          <p:nvPr/>
        </p:nvSpPr>
        <p:spPr>
          <a:xfrm>
            <a:off x="3571875" y="1571625"/>
            <a:ext cx="1785938" cy="22145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Wingdings" pitchFamily="2" charset="2"/>
              <a:buChar char="ü"/>
              <a:defRPr/>
            </a:pPr>
            <a:r>
              <a:rPr lang="en-US" sz="1600" dirty="0">
                <a:solidFill>
                  <a:schemeClr val="tx1"/>
                </a:solidFill>
              </a:rPr>
              <a:t>Spin offs</a:t>
            </a:r>
          </a:p>
          <a:p>
            <a:pPr algn="ctr">
              <a:buFont typeface="Wingdings" pitchFamily="2" charset="2"/>
              <a:buChar char="ü"/>
              <a:defRPr/>
            </a:pPr>
            <a:r>
              <a:rPr lang="el-GR" sz="1600" dirty="0">
                <a:solidFill>
                  <a:schemeClr val="tx1"/>
                </a:solidFill>
              </a:rPr>
              <a:t>Επιχορηγήσεις Εκκίνησης</a:t>
            </a:r>
            <a:endParaRPr lang="en-US" sz="1600" dirty="0">
              <a:solidFill>
                <a:schemeClr val="tx1"/>
              </a:solidFill>
            </a:endParaRPr>
          </a:p>
          <a:p>
            <a:pPr algn="ctr">
              <a:buFont typeface="Wingdings" pitchFamily="2" charset="2"/>
              <a:buChar char="ü"/>
              <a:defRPr/>
            </a:pPr>
            <a:r>
              <a:rPr lang="el-GR" sz="1600" dirty="0">
                <a:solidFill>
                  <a:schemeClr val="tx1"/>
                </a:solidFill>
              </a:rPr>
              <a:t>Υποστήριξη για πατέντες</a:t>
            </a:r>
            <a:endParaRPr lang="en-US" sz="1600" dirty="0">
              <a:solidFill>
                <a:schemeClr val="tx1"/>
              </a:solidFill>
            </a:endParaRPr>
          </a:p>
          <a:p>
            <a:pPr algn="ctr">
              <a:buFont typeface="Wingdings" pitchFamily="2" charset="2"/>
              <a:buChar char="ü"/>
              <a:defRPr/>
            </a:pPr>
            <a:r>
              <a:rPr lang="en-US" sz="1600" dirty="0">
                <a:solidFill>
                  <a:schemeClr val="tx1"/>
                </a:solidFill>
              </a:rPr>
              <a:t>Mentoring</a:t>
            </a:r>
            <a:endParaRPr lang="el-GR" sz="1600" dirty="0">
              <a:solidFill>
                <a:schemeClr val="tx1"/>
              </a:solidFill>
            </a:endParaRPr>
          </a:p>
          <a:p>
            <a:pPr algn="ctr">
              <a:buFont typeface="Wingdings" pitchFamily="2" charset="2"/>
              <a:buChar char="ü"/>
              <a:defRPr/>
            </a:pPr>
            <a:r>
              <a:rPr lang="en-US" sz="1600" dirty="0">
                <a:solidFill>
                  <a:schemeClr val="tx1"/>
                </a:solidFill>
              </a:rPr>
              <a:t>Venture Capital</a:t>
            </a:r>
          </a:p>
          <a:p>
            <a:pPr algn="ctr">
              <a:defRPr/>
            </a:pPr>
            <a:endParaRPr lang="en-US" sz="1100" dirty="0"/>
          </a:p>
          <a:p>
            <a:pPr algn="ctr">
              <a:defRPr/>
            </a:pPr>
            <a:endParaRPr lang="en-US" sz="1100" dirty="0"/>
          </a:p>
          <a:p>
            <a:pPr algn="ctr">
              <a:defRPr/>
            </a:pPr>
            <a:endParaRPr lang="el-GR" sz="1100" dirty="0"/>
          </a:p>
        </p:txBody>
      </p:sp>
      <p:sp>
        <p:nvSpPr>
          <p:cNvPr id="7" name="Rectangle 6"/>
          <p:cNvSpPr/>
          <p:nvPr/>
        </p:nvSpPr>
        <p:spPr>
          <a:xfrm>
            <a:off x="5357813" y="2286000"/>
            <a:ext cx="3071812" cy="1500188"/>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Wingdings" pitchFamily="2" charset="2"/>
              <a:buChar char="ü"/>
              <a:defRPr/>
            </a:pPr>
            <a:r>
              <a:rPr lang="el-GR" sz="1400" dirty="0">
                <a:solidFill>
                  <a:schemeClr val="tx1"/>
                </a:solidFill>
              </a:rPr>
              <a:t>Σύνδεση με άλλα χρηματοδοτικά εργαλεία</a:t>
            </a:r>
            <a:endParaRPr lang="en-US" sz="1400" dirty="0">
              <a:solidFill>
                <a:schemeClr val="tx1"/>
              </a:solidFill>
            </a:endParaRPr>
          </a:p>
          <a:p>
            <a:pPr algn="ctr">
              <a:buFont typeface="Wingdings" pitchFamily="2" charset="2"/>
              <a:buChar char="ü"/>
              <a:defRPr/>
            </a:pPr>
            <a:r>
              <a:rPr lang="el-GR" sz="1400" dirty="0">
                <a:solidFill>
                  <a:schemeClr val="tx1"/>
                </a:solidFill>
              </a:rPr>
              <a:t>Φορολογικές απαλλαγές</a:t>
            </a:r>
          </a:p>
          <a:p>
            <a:pPr algn="ctr">
              <a:buFont typeface="Wingdings" pitchFamily="2" charset="2"/>
              <a:buChar char="ü"/>
              <a:defRPr/>
            </a:pPr>
            <a:r>
              <a:rPr lang="el-GR" sz="1200" dirty="0">
                <a:solidFill>
                  <a:schemeClr val="tx1"/>
                </a:solidFill>
              </a:rPr>
              <a:t>Επενδυτικός Νόμος</a:t>
            </a:r>
          </a:p>
        </p:txBody>
      </p:sp>
      <p:cxnSp>
        <p:nvCxnSpPr>
          <p:cNvPr id="13" name="Straight Arrow Connector 12"/>
          <p:cNvCxnSpPr>
            <a:stCxn id="6" idx="2"/>
          </p:cNvCxnSpPr>
          <p:nvPr/>
        </p:nvCxnSpPr>
        <p:spPr>
          <a:xfrm rot="5400000">
            <a:off x="3517900" y="4625976"/>
            <a:ext cx="1785937" cy="1063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560" name="TextBox 15"/>
          <p:cNvSpPr txBox="1">
            <a:spLocks noChangeArrowheads="1"/>
          </p:cNvSpPr>
          <p:nvPr/>
        </p:nvSpPr>
        <p:spPr bwMode="auto">
          <a:xfrm>
            <a:off x="4000500" y="357188"/>
            <a:ext cx="4214813" cy="461962"/>
          </a:xfrm>
          <a:prstGeom prst="rect">
            <a:avLst/>
          </a:prstGeom>
          <a:noFill/>
          <a:ln w="9525">
            <a:noFill/>
            <a:miter lim="800000"/>
            <a:headEnd/>
            <a:tailEnd/>
          </a:ln>
        </p:spPr>
        <p:txBody>
          <a:bodyPr>
            <a:spAutoFit/>
          </a:bodyPr>
          <a:lstStyle/>
          <a:p>
            <a:r>
              <a:rPr lang="el-GR" sz="2400" b="1">
                <a:solidFill>
                  <a:schemeClr val="bg1"/>
                </a:solidFill>
              </a:rPr>
              <a:t>ΕΞΕΙΔΙΚΕΥΣΗ  ΔΡΑΣΕΩΝ</a:t>
            </a:r>
          </a:p>
        </p:txBody>
      </p:sp>
      <p:sp>
        <p:nvSpPr>
          <p:cNvPr id="11" name="Rectangle 10"/>
          <p:cNvSpPr/>
          <p:nvPr/>
        </p:nvSpPr>
        <p:spPr>
          <a:xfrm>
            <a:off x="285750" y="3786188"/>
            <a:ext cx="7786688" cy="500062"/>
          </a:xfrm>
          <a:prstGeom prst="rect">
            <a:avLst/>
          </a:prstGeom>
          <a:solidFill>
            <a:srgbClr val="CC33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dirty="0"/>
              <a:t>ΕΡΕΥΝΗΤΙΚΕΣ ΥΠΟΔΟΜΕΣ</a:t>
            </a:r>
          </a:p>
          <a:p>
            <a:pPr algn="ctr">
              <a:defRPr/>
            </a:pPr>
            <a:r>
              <a:rPr lang="el-GR" dirty="0"/>
              <a:t>ΥΠΟΔΟΜΕΣ ΚΑΙΝΟΤΟΜΙΑΣ</a:t>
            </a:r>
          </a:p>
        </p:txBody>
      </p:sp>
      <p:sp>
        <p:nvSpPr>
          <p:cNvPr id="12" name="11 - Ορθογώνιο"/>
          <p:cNvSpPr/>
          <p:nvPr/>
        </p:nvSpPr>
        <p:spPr>
          <a:xfrm>
            <a:off x="4286248" y="285728"/>
            <a:ext cx="3009350" cy="461665"/>
          </a:xfrm>
          <a:prstGeom prst="rect">
            <a:avLst/>
          </a:prstGeom>
        </p:spPr>
        <p:txBody>
          <a:bodyPr wrap="none">
            <a:spAutoFit/>
          </a:bodyPr>
          <a:lstStyle/>
          <a:p>
            <a:r>
              <a:rPr lang="el-GR" dirty="0" smtClean="0"/>
              <a:t>ΕΡΓΑΛΕΙΑ-ΔΡΑΣΕΙΣ</a:t>
            </a:r>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3 - TextBox"/>
          <p:cNvSpPr txBox="1">
            <a:spLocks noChangeArrowheads="1"/>
          </p:cNvSpPr>
          <p:nvPr/>
        </p:nvSpPr>
        <p:spPr bwMode="auto">
          <a:xfrm>
            <a:off x="395288" y="3284538"/>
            <a:ext cx="8501062" cy="539750"/>
          </a:xfrm>
          <a:prstGeom prst="rect">
            <a:avLst/>
          </a:prstGeom>
          <a:noFill/>
          <a:ln w="9525">
            <a:noFill/>
            <a:miter lim="800000"/>
            <a:headEnd/>
            <a:tailEnd/>
          </a:ln>
        </p:spPr>
        <p:txBody>
          <a:bodyPr>
            <a:spAutoFit/>
          </a:bodyPr>
          <a:lstStyle/>
          <a:p>
            <a:pPr algn="ctr">
              <a:defRPr/>
            </a:pPr>
            <a:r>
              <a:rPr lang="el-GR" sz="2900" dirty="0">
                <a:solidFill>
                  <a:schemeClr val="tx1">
                    <a:lumMod val="65000"/>
                    <a:lumOff val="35000"/>
                  </a:schemeClr>
                </a:solidFill>
                <a:latin typeface="+mn-lt"/>
                <a:cs typeface="+mn-cs"/>
              </a:rPr>
              <a:t>ΕΥΧΑΡΙΣΤΟΥΜΕ ΓΙΑ ΤΗΝ ΠΡΟΣΟΧΗ ΣΑΣ</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idx="4294967295"/>
          </p:nvPr>
        </p:nvSpPr>
        <p:spPr>
          <a:xfrm>
            <a:off x="539750" y="0"/>
            <a:ext cx="8229600" cy="863600"/>
          </a:xfrm>
          <a:prstGeom prst="rect">
            <a:avLst/>
          </a:prstGeom>
        </p:spPr>
        <p:txBody>
          <a:bodyPr/>
          <a:lstStyle/>
          <a:p>
            <a:pPr algn="ctr" eaLnBrk="1" hangingPunct="1">
              <a:defRPr/>
            </a:pPr>
            <a:r>
              <a:rPr lang="el-GR" sz="2400" dirty="0" smtClean="0">
                <a:solidFill>
                  <a:srgbClr val="FFC000"/>
                </a:solidFill>
                <a:effectLst>
                  <a:outerShdw blurRad="38100" dist="38100" dir="2700000" algn="tl">
                    <a:srgbClr val="C0C0C0"/>
                  </a:outerShdw>
                </a:effectLst>
                <a:latin typeface="Calibri" pitchFamily="34" charset="0"/>
                <a:cs typeface="Arial" charset="0"/>
              </a:rPr>
              <a:t>Όραμα - Κεντρικός στόχος </a:t>
            </a:r>
            <a:br>
              <a:rPr lang="el-GR" sz="2400" dirty="0" smtClean="0">
                <a:solidFill>
                  <a:srgbClr val="FFC000"/>
                </a:solidFill>
                <a:effectLst>
                  <a:outerShdw blurRad="38100" dist="38100" dir="2700000" algn="tl">
                    <a:srgbClr val="C0C0C0"/>
                  </a:outerShdw>
                </a:effectLst>
                <a:latin typeface="Calibri" pitchFamily="34" charset="0"/>
                <a:cs typeface="Arial" charset="0"/>
              </a:rPr>
            </a:br>
            <a:r>
              <a:rPr lang="el-GR" sz="2400" dirty="0" smtClean="0">
                <a:solidFill>
                  <a:srgbClr val="FFC000"/>
                </a:solidFill>
                <a:effectLst>
                  <a:outerShdw blurRad="38100" dist="38100" dir="2700000" algn="tl">
                    <a:srgbClr val="C0C0C0"/>
                  </a:outerShdw>
                </a:effectLst>
                <a:latin typeface="Calibri" pitchFamily="34" charset="0"/>
                <a:cs typeface="Arial" charset="0"/>
              </a:rPr>
              <a:t>του τομέα «Έρευνα ,Τεχνολογία και Καινοτομία» για το 2020</a:t>
            </a:r>
          </a:p>
        </p:txBody>
      </p:sp>
      <p:sp>
        <p:nvSpPr>
          <p:cNvPr id="8195" name="Slide Number Placeholder 3"/>
          <p:cNvSpPr>
            <a:spLocks noGrp="1"/>
          </p:cNvSpPr>
          <p:nvPr>
            <p:ph type="sldNum" sz="quarter" idx="4294967295"/>
          </p:nvPr>
        </p:nvSpPr>
        <p:spPr>
          <a:noFill/>
        </p:spPr>
        <p:txBody>
          <a:bodyPr>
            <a:normAutofit fontScale="85000" lnSpcReduction="20000"/>
          </a:bodyPr>
          <a:lstStyle/>
          <a:p>
            <a:fld id="{F4740B82-8F87-40A3-87E2-781667135B34}" type="slidenum">
              <a:rPr lang="en-US" smtClean="0">
                <a:latin typeface="Arial" charset="0"/>
              </a:rPr>
              <a:pPr/>
              <a:t>2</a:t>
            </a:fld>
            <a:endParaRPr lang="en-US" smtClean="0">
              <a:latin typeface="Arial" charset="0"/>
            </a:endParaRPr>
          </a:p>
        </p:txBody>
      </p:sp>
      <p:graphicFrame>
        <p:nvGraphicFramePr>
          <p:cNvPr id="8203" name="Group 11"/>
          <p:cNvGraphicFramePr>
            <a:graphicFrameLocks noGrp="1"/>
          </p:cNvGraphicFramePr>
          <p:nvPr/>
        </p:nvGraphicFramePr>
        <p:xfrm>
          <a:off x="900113" y="1916113"/>
          <a:ext cx="7559675" cy="3779520"/>
        </p:xfrm>
        <a:graphic>
          <a:graphicData uri="http://schemas.openxmlformats.org/drawingml/2006/table">
            <a:tbl>
              <a:tblPr/>
              <a:tblGrid>
                <a:gridCol w="7559675"/>
              </a:tblGrid>
              <a:tr h="338455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200" b="1" i="1" u="none" strike="noStrike" cap="none" normalizeH="0" baseline="0" dirty="0" smtClean="0">
                          <a:ln>
                            <a:noFill/>
                          </a:ln>
                          <a:solidFill>
                            <a:srgbClr val="002A6E"/>
                          </a:solidFill>
                          <a:effectLst/>
                          <a:latin typeface="Calibri" pitchFamily="34" charset="0"/>
                          <a:cs typeface="Tahoma" pitchFamily="34" charset="0"/>
                        </a:rPr>
                        <a:t>«Η αναδιάρθρωση και η ενίσχυση του τομέα έρευνας, τεχνολογίας και καινοτομίας ώστε να αποτελέσει το βασικό πυλώνα για τη </a:t>
                      </a:r>
                      <a:r>
                        <a:rPr kumimoji="0" lang="el-GR" sz="2200" b="1" i="1" u="none" strike="noStrike" cap="none" normalizeH="0" baseline="0" dirty="0" smtClean="0">
                          <a:ln>
                            <a:noFill/>
                          </a:ln>
                          <a:solidFill>
                            <a:srgbClr val="FF0000"/>
                          </a:solidFill>
                          <a:effectLst/>
                          <a:latin typeface="Calibri" pitchFamily="34" charset="0"/>
                          <a:cs typeface="Tahoma" pitchFamily="34" charset="0"/>
                        </a:rPr>
                        <a:t>βελτίωση της ανταγωνιστικότητας και της παραγωγικότητας των ελληνικών επιχειρήσεων </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el-GR" sz="2200" b="1" i="1" u="none" strike="noStrike" cap="none" normalizeH="0" baseline="0" dirty="0" smtClean="0">
                          <a:ln>
                            <a:noFill/>
                          </a:ln>
                          <a:solidFill>
                            <a:srgbClr val="002A6E"/>
                          </a:solidFill>
                          <a:effectLst/>
                          <a:latin typeface="Calibri" pitchFamily="34" charset="0"/>
                          <a:cs typeface="Tahoma" pitchFamily="34" charset="0"/>
                        </a:rPr>
                        <a:t>μέσω της παραγωγής, διάδοσης και ενσωμάτωσης της νέας γνώσης και της καινοτομίας στα υπάρχοντα αλλά και σε νέα παραγωγικά συστήματα και αλυσίδες αξίας,</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el-GR" sz="2200" b="1" i="1" u="none" strike="noStrike" cap="none" normalizeH="0" baseline="0" dirty="0" smtClean="0">
                          <a:ln>
                            <a:noFill/>
                          </a:ln>
                          <a:solidFill>
                            <a:srgbClr val="002A6E"/>
                          </a:solidFill>
                          <a:effectLst/>
                          <a:latin typeface="Calibri" pitchFamily="34" charset="0"/>
                          <a:cs typeface="Tahoma" pitchFamily="34" charset="0"/>
                        </a:rPr>
                        <a:t> αντιμετωπίζοντας ταυτόχρονα τις νέες κοινωνικές και περιφερειακές ανισότητες που παράγονται από την έλλειψη πρόσβασης στη νέα τεχνολογία».</a:t>
                      </a:r>
                      <a:endParaRPr kumimoji="0" lang="el-GR" sz="2200" b="1" i="0" u="none" strike="noStrike" cap="none" normalizeH="0" baseline="0" dirty="0" smtClean="0">
                        <a:ln>
                          <a:noFill/>
                        </a:ln>
                        <a:solidFill>
                          <a:srgbClr val="002A6E"/>
                        </a:solidFill>
                        <a:effectLst/>
                        <a:latin typeface="Calibri" pitchFamily="34" charset="0"/>
                        <a:cs typeface="Tahoma"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200" b="1" i="0" u="none" strike="noStrike" cap="none" normalizeH="0" baseline="0" dirty="0" smtClean="0">
                        <a:ln>
                          <a:noFill/>
                        </a:ln>
                        <a:solidFill>
                          <a:srgbClr val="001C4A"/>
                        </a:solidFill>
                        <a:effectLst/>
                        <a:latin typeface="Calibri" pitchFamily="34" charset="0"/>
                        <a:cs typeface="Tahoma"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FC000"/>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2000" b="1" dirty="0" smtClean="0"/>
              <a:t>Προτεραιότητες για τη νέα Προγραμματική Περίοδο 2014-2020 </a:t>
            </a:r>
            <a:r>
              <a:rPr lang="en-US" sz="2000" b="1" dirty="0" smtClean="0"/>
              <a:t/>
            </a:r>
            <a:br>
              <a:rPr lang="en-US" sz="2000" b="1" dirty="0" smtClean="0"/>
            </a:br>
            <a:r>
              <a:rPr lang="en-US" sz="2000" b="1" dirty="0" smtClean="0"/>
              <a:t>Preliminary </a:t>
            </a:r>
            <a:r>
              <a:rPr lang="en-US" sz="2000" b="1" dirty="0" err="1" smtClean="0"/>
              <a:t>prioritarization</a:t>
            </a:r>
            <a:r>
              <a:rPr lang="en-US" sz="1800" b="1" dirty="0" smtClean="0"/>
              <a:t>. </a:t>
            </a:r>
            <a:r>
              <a:rPr lang="el-GR" sz="1800" b="1" dirty="0" smtClean="0"/>
              <a:t/>
            </a:r>
            <a:br>
              <a:rPr lang="el-GR" sz="1800" b="1" dirty="0" smtClean="0"/>
            </a:br>
            <a:r>
              <a:rPr lang="el-GR" sz="1800" b="1" dirty="0" smtClean="0"/>
              <a:t>ΑΠΟΤΕΛΕΣΜΑΤΑ  ΜΕΛΕΤΩΝ (1)</a:t>
            </a:r>
            <a:endParaRPr lang="el-GR" b="1" dirty="0"/>
          </a:p>
        </p:txBody>
      </p:sp>
      <p:sp>
        <p:nvSpPr>
          <p:cNvPr id="3" name="Content Placeholder 2"/>
          <p:cNvSpPr>
            <a:spLocks noGrp="1"/>
          </p:cNvSpPr>
          <p:nvPr>
            <p:ph idx="1"/>
          </p:nvPr>
        </p:nvSpPr>
        <p:spPr/>
        <p:txBody>
          <a:bodyPr/>
          <a:lstStyle/>
          <a:p>
            <a:r>
              <a:rPr lang="el-GR" sz="1800" b="1" dirty="0" smtClean="0"/>
              <a:t>Ενέργεια</a:t>
            </a:r>
            <a:r>
              <a:rPr lang="el-GR" sz="1800" dirty="0" smtClean="0"/>
              <a:t>. Η Ακαθάριστη Προστιθέμενη Αξία της ενέργειας μπορεί να αυξηθεί κατά 9 δισ. ευρώ και να δημιουργηθούν 80.000 θέσεις εργασίας. </a:t>
            </a:r>
          </a:p>
          <a:p>
            <a:r>
              <a:rPr lang="el-GR" sz="1800" b="1" dirty="0" smtClean="0"/>
              <a:t>Τουρισμός</a:t>
            </a:r>
            <a:r>
              <a:rPr lang="el-GR" sz="1800" dirty="0" smtClean="0"/>
              <a:t>. Μπορεί να προσφέρει 18 δισ. ευρώ Ακαθάριστη Προστιθέμενη Αξία και 220.000 θέσεις εργασίας. </a:t>
            </a:r>
          </a:p>
          <a:p>
            <a:r>
              <a:rPr lang="el-GR" sz="1800" b="1" dirty="0" smtClean="0"/>
              <a:t>Αγροτική παραγωγή</a:t>
            </a:r>
            <a:r>
              <a:rPr lang="el-GR" sz="1800" dirty="0" smtClean="0"/>
              <a:t>. </a:t>
            </a:r>
            <a:r>
              <a:rPr lang="en-US" sz="1800" dirty="0" smtClean="0"/>
              <a:t> </a:t>
            </a:r>
            <a:r>
              <a:rPr lang="el-GR" sz="1800" dirty="0" smtClean="0"/>
              <a:t>Ο εγκαταλελειμμένος αγροτικός τομέας μπορεί να αυξήσει την Ακαθάριστη Προστιθέμενη Αξία του κατά 5 δισ. ευρώ και κατά 120.000 τις θέσεις εργασίας. </a:t>
            </a:r>
          </a:p>
          <a:p>
            <a:r>
              <a:rPr lang="el-GR" sz="1800" b="1" dirty="0" smtClean="0"/>
              <a:t>Μεταποίηση τροφίμων</a:t>
            </a:r>
            <a:r>
              <a:rPr lang="en-US" sz="1800" dirty="0" smtClean="0"/>
              <a:t>. </a:t>
            </a:r>
            <a:r>
              <a:rPr lang="el-GR" sz="1800" dirty="0" smtClean="0"/>
              <a:t> Ο κλάδος είναι δυνατό να προσφέρει επιπλέον πλούτο 6 δισ. ευρώ και 140.000 θέσεις εργασίας. </a:t>
            </a:r>
          </a:p>
          <a:p>
            <a:r>
              <a:rPr lang="el-GR" sz="1800" b="1" dirty="0" smtClean="0"/>
              <a:t>Νέες τεχνολογίες</a:t>
            </a:r>
            <a:r>
              <a:rPr lang="el-GR" sz="1800" dirty="0" smtClean="0"/>
              <a:t>.</a:t>
            </a:r>
            <a:r>
              <a:rPr lang="en-US" sz="1800" dirty="0" smtClean="0"/>
              <a:t> </a:t>
            </a:r>
            <a:r>
              <a:rPr lang="el-GR" sz="1800" dirty="0" smtClean="0"/>
              <a:t> Οι ελληνικές εταιρείες που εξειδικεύονται στην πληροφορική, τις τηλεπικοινωνίες και τις νέες τεχνολογίες (πάνω από διακόσιες επιχειρήσεις δραστηριοποιούνται σήμερα σε τεχνολογίες αιχμής σε διάφορους τομείς της οικονομίας) είναι ένα κομμάτι τις ελληνικής αγοράς με πολύ σοβαρές δυνατότητες για διεθνή επέκταση. </a:t>
            </a:r>
            <a:r>
              <a:rPr lang="el-GR" sz="2000" dirty="0" smtClean="0"/>
              <a:t/>
            </a:r>
            <a:br>
              <a:rPr lang="el-GR" sz="2000" dirty="0" smtClean="0"/>
            </a:br>
            <a:endParaRPr lang="el-GR" sz="2000" dirty="0"/>
          </a:p>
        </p:txBody>
      </p:sp>
      <p:sp>
        <p:nvSpPr>
          <p:cNvPr id="4" name="Slide Number Placeholder 3"/>
          <p:cNvSpPr>
            <a:spLocks noGrp="1"/>
          </p:cNvSpPr>
          <p:nvPr>
            <p:ph type="sldNum" sz="quarter" idx="12"/>
          </p:nvPr>
        </p:nvSpPr>
        <p:spPr/>
        <p:txBody>
          <a:bodyPr>
            <a:normAutofit fontScale="85000" lnSpcReduction="20000"/>
          </a:bodyPr>
          <a:lstStyle/>
          <a:p>
            <a:fld id="{69E29E33-B620-47F9-BB04-8846C2A5AFCC}" type="slidenum">
              <a:rPr kumimoji="0" lang="en-US" smtClean="0"/>
              <a:pPr/>
              <a:t>3</a:t>
            </a:fld>
            <a:endParaRPr kumimoji="0"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p:cNvSpPr/>
          <p:nvPr/>
        </p:nvSpPr>
        <p:spPr>
          <a:xfrm>
            <a:off x="857224" y="4429132"/>
            <a:ext cx="5286412" cy="10715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Oval 7"/>
          <p:cNvSpPr/>
          <p:nvPr/>
        </p:nvSpPr>
        <p:spPr>
          <a:xfrm>
            <a:off x="714348" y="2643182"/>
            <a:ext cx="5429288" cy="9286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Title 1"/>
          <p:cNvSpPr>
            <a:spLocks noGrp="1"/>
          </p:cNvSpPr>
          <p:nvPr>
            <p:ph type="title"/>
          </p:nvPr>
        </p:nvSpPr>
        <p:spPr/>
        <p:txBody>
          <a:bodyPr/>
          <a:lstStyle/>
          <a:p>
            <a:pPr algn="ctr"/>
            <a:r>
              <a:rPr lang="el-GR" sz="2400" b="1" dirty="0" smtClean="0"/>
              <a:t>Προτεραιότητες για τη νέα Προγραμματική Περίοδο 2014-2020. Αποτελέσματα μελετών (2) </a:t>
            </a:r>
            <a:r>
              <a:rPr lang="en-US" sz="3200" b="1" dirty="0" smtClean="0"/>
              <a:t/>
            </a:r>
            <a:br>
              <a:rPr lang="en-US" sz="3200" b="1" dirty="0" smtClean="0"/>
            </a:br>
            <a:endParaRPr lang="el-GR" sz="3200" dirty="0"/>
          </a:p>
        </p:txBody>
      </p:sp>
      <p:sp>
        <p:nvSpPr>
          <p:cNvPr id="3" name="Content Placeholder 2"/>
          <p:cNvSpPr>
            <a:spLocks noGrp="1"/>
          </p:cNvSpPr>
          <p:nvPr>
            <p:ph idx="1"/>
          </p:nvPr>
        </p:nvSpPr>
        <p:spPr/>
        <p:txBody>
          <a:bodyPr/>
          <a:lstStyle/>
          <a:p>
            <a:pPr>
              <a:buNone/>
            </a:pPr>
            <a:r>
              <a:rPr lang="en-US" sz="1400" b="1" dirty="0" smtClean="0"/>
              <a:t>	</a:t>
            </a:r>
            <a:r>
              <a:rPr lang="el-GR" sz="1400" b="1" dirty="0" smtClean="0"/>
              <a:t>Η Ελλάδα μπορεί να αναπτύξει 10 παράλληλους κλάδους που θα μπορούσαν να προσφέρουν νέες ευκαιρίες και να παράγουν πλούτο 7 δισ. ευρώ και 70.000 θέσεις εργασίας. Συγκεκριμένα Πρόκειται για τους παρακάτω τομείς :</a:t>
            </a:r>
            <a:br>
              <a:rPr lang="el-GR" sz="1400" b="1" dirty="0" smtClean="0"/>
            </a:br>
            <a:r>
              <a:rPr lang="el-GR" sz="1400" b="1" dirty="0" smtClean="0"/>
              <a:t/>
            </a:r>
            <a:br>
              <a:rPr lang="el-GR" sz="1400" b="1" dirty="0" smtClean="0"/>
            </a:br>
            <a:r>
              <a:rPr lang="el-GR" sz="1400" b="1" dirty="0" smtClean="0"/>
              <a:t>-Διαχείριση των αποβλήτων. </a:t>
            </a:r>
            <a:r>
              <a:rPr lang="en-US" sz="1400" b="1" dirty="0" smtClean="0">
                <a:solidFill>
                  <a:srgbClr val="FF0000"/>
                </a:solidFill>
              </a:rPr>
              <a:t>(Waste Management)</a:t>
            </a:r>
            <a:r>
              <a:rPr lang="el-GR" sz="1400" b="1" dirty="0" smtClean="0"/>
              <a:t/>
            </a:r>
            <a:br>
              <a:rPr lang="el-GR" sz="1400" b="1" dirty="0" smtClean="0"/>
            </a:br>
            <a:r>
              <a:rPr lang="el-GR" sz="1400" b="1" dirty="0" smtClean="0"/>
              <a:t/>
            </a:r>
            <a:br>
              <a:rPr lang="el-GR" sz="1400" b="1" dirty="0" smtClean="0"/>
            </a:br>
            <a:r>
              <a:rPr lang="el-GR" sz="1400" b="1" dirty="0" smtClean="0"/>
              <a:t>-</a:t>
            </a:r>
            <a:r>
              <a:rPr lang="el-GR" sz="1400" b="1" dirty="0" err="1" smtClean="0"/>
              <a:t>Γενόσημα</a:t>
            </a:r>
            <a:r>
              <a:rPr lang="el-GR" sz="1400" b="1" dirty="0" smtClean="0"/>
              <a:t> φάρμακα (παραγωγή)-</a:t>
            </a:r>
            <a:r>
              <a:rPr lang="en-US" sz="1400" b="1" dirty="0" smtClean="0"/>
              <a:t> </a:t>
            </a:r>
            <a:r>
              <a:rPr lang="en-US" sz="1400" b="1" dirty="0" smtClean="0">
                <a:solidFill>
                  <a:srgbClr val="FF0000"/>
                </a:solidFill>
              </a:rPr>
              <a:t>(Pharmaceuticals-Generics</a:t>
            </a:r>
            <a:r>
              <a:rPr lang="en-US" sz="1400" b="1" dirty="0" smtClean="0"/>
              <a:t>)</a:t>
            </a:r>
            <a:r>
              <a:rPr lang="el-GR" sz="1400" b="1" dirty="0" smtClean="0"/>
              <a:t/>
            </a:r>
            <a:br>
              <a:rPr lang="el-GR" sz="1400" b="1" dirty="0" smtClean="0"/>
            </a:br>
            <a:r>
              <a:rPr lang="el-GR" sz="1400" b="1" dirty="0" smtClean="0"/>
              <a:t/>
            </a:r>
            <a:br>
              <a:rPr lang="el-GR" sz="1400" b="1" dirty="0" smtClean="0"/>
            </a:br>
            <a:r>
              <a:rPr lang="el-GR" sz="1400" b="1" dirty="0" smtClean="0"/>
              <a:t>-Ιατρικός τουρισμός</a:t>
            </a:r>
            <a:r>
              <a:rPr lang="en-US" sz="1400" b="1" dirty="0" smtClean="0"/>
              <a:t> </a:t>
            </a:r>
            <a:r>
              <a:rPr lang="en-US" sz="1400" b="1" dirty="0" smtClean="0">
                <a:solidFill>
                  <a:srgbClr val="FF0000"/>
                </a:solidFill>
              </a:rPr>
              <a:t>(Medical </a:t>
            </a:r>
            <a:r>
              <a:rPr lang="en-US" sz="1400" b="1" dirty="0" err="1" smtClean="0">
                <a:solidFill>
                  <a:srgbClr val="FF0000"/>
                </a:solidFill>
              </a:rPr>
              <a:t>Toursim</a:t>
            </a:r>
            <a:r>
              <a:rPr lang="en-US" sz="1400" b="1" dirty="0" smtClean="0">
                <a:solidFill>
                  <a:srgbClr val="FF0000"/>
                </a:solidFill>
              </a:rPr>
              <a:t>)</a:t>
            </a:r>
            <a:r>
              <a:rPr lang="el-GR" sz="1400" b="1" dirty="0" smtClean="0"/>
              <a:t/>
            </a:r>
            <a:br>
              <a:rPr lang="el-GR" sz="1400" b="1" dirty="0" smtClean="0"/>
            </a:br>
            <a:r>
              <a:rPr lang="el-GR" sz="1400" b="1" dirty="0" smtClean="0"/>
              <a:t/>
            </a:r>
            <a:br>
              <a:rPr lang="el-GR" sz="1400" b="1" dirty="0" smtClean="0"/>
            </a:br>
            <a:r>
              <a:rPr lang="el-GR" sz="1400" b="1" dirty="0" smtClean="0"/>
              <a:t>-Ιχθυοκαλλιέργειες </a:t>
            </a:r>
            <a:r>
              <a:rPr lang="en-US" sz="1400" b="1" dirty="0" smtClean="0"/>
              <a:t> </a:t>
            </a:r>
            <a:r>
              <a:rPr lang="en-US" sz="1400" b="1" dirty="0" smtClean="0">
                <a:solidFill>
                  <a:srgbClr val="FF0000"/>
                </a:solidFill>
              </a:rPr>
              <a:t>(Aquaculture)</a:t>
            </a:r>
            <a:r>
              <a:rPr lang="el-GR" sz="1400" b="1" dirty="0" smtClean="0"/>
              <a:t/>
            </a:r>
            <a:br>
              <a:rPr lang="el-GR" sz="1400" b="1" dirty="0" smtClean="0"/>
            </a:br>
            <a:r>
              <a:rPr lang="el-GR" sz="1400" b="1" dirty="0" smtClean="0"/>
              <a:t/>
            </a:r>
            <a:br>
              <a:rPr lang="el-GR" sz="1400" b="1" dirty="0" smtClean="0"/>
            </a:br>
            <a:r>
              <a:rPr lang="el-GR" sz="1400" b="1" dirty="0" smtClean="0"/>
              <a:t>-Εξειδικευμένες κατηγορίες τροφίμων</a:t>
            </a:r>
            <a:r>
              <a:rPr lang="en-US" sz="1400" b="1" dirty="0" smtClean="0"/>
              <a:t> </a:t>
            </a:r>
            <a:r>
              <a:rPr lang="en-US" sz="1400" b="1" dirty="0" smtClean="0">
                <a:solidFill>
                  <a:srgbClr val="FF0000"/>
                </a:solidFill>
              </a:rPr>
              <a:t>(Greek </a:t>
            </a:r>
            <a:r>
              <a:rPr lang="en-US" sz="1400" b="1" dirty="0" err="1" smtClean="0">
                <a:solidFill>
                  <a:srgbClr val="FF0000"/>
                </a:solidFill>
              </a:rPr>
              <a:t>Speciality</a:t>
            </a:r>
            <a:r>
              <a:rPr lang="en-US" sz="1400" b="1" dirty="0" smtClean="0">
                <a:solidFill>
                  <a:srgbClr val="FF0000"/>
                </a:solidFill>
              </a:rPr>
              <a:t> Foods)</a:t>
            </a:r>
            <a:r>
              <a:rPr lang="el-GR" sz="1400" b="1" dirty="0" smtClean="0"/>
              <a:t/>
            </a:r>
            <a:br>
              <a:rPr lang="el-GR" sz="1400" b="1" dirty="0" smtClean="0"/>
            </a:br>
            <a:r>
              <a:rPr lang="el-GR" sz="1400" b="1" dirty="0" smtClean="0"/>
              <a:t/>
            </a:r>
            <a:br>
              <a:rPr lang="el-GR" sz="1400" b="1" dirty="0" smtClean="0"/>
            </a:br>
            <a:r>
              <a:rPr lang="el-GR" sz="1400" b="1" dirty="0" smtClean="0"/>
              <a:t>-Φροντίδα για την τρίτη ηλικία </a:t>
            </a:r>
            <a:r>
              <a:rPr lang="en-US" sz="1400" b="1" dirty="0" smtClean="0">
                <a:solidFill>
                  <a:srgbClr val="FF0000"/>
                </a:solidFill>
              </a:rPr>
              <a:t>(Elderly Care)</a:t>
            </a:r>
            <a:r>
              <a:rPr lang="el-GR" sz="1400" b="1" dirty="0" smtClean="0"/>
              <a:t/>
            </a:r>
            <a:br>
              <a:rPr lang="el-GR" sz="1400" b="1" dirty="0" smtClean="0"/>
            </a:br>
            <a:r>
              <a:rPr lang="el-GR" sz="1400" b="1" dirty="0" smtClean="0"/>
              <a:t/>
            </a:r>
            <a:br>
              <a:rPr lang="el-GR" sz="1400" b="1" dirty="0" smtClean="0"/>
            </a:br>
            <a:r>
              <a:rPr lang="el-GR" sz="1400" b="1" dirty="0" smtClean="0"/>
              <a:t>-Ε-</a:t>
            </a:r>
            <a:r>
              <a:rPr lang="el-GR" sz="1400" b="1" dirty="0" err="1" smtClean="0"/>
              <a:t>health</a:t>
            </a:r>
            <a:r>
              <a:rPr lang="el-GR" sz="1400" b="1" dirty="0" smtClean="0"/>
              <a:t>, έρευνα στον τομέα της Υγείας</a:t>
            </a:r>
            <a:r>
              <a:rPr lang="en-US" sz="1400" b="1" dirty="0" smtClean="0"/>
              <a:t> </a:t>
            </a:r>
            <a:r>
              <a:rPr lang="en-US" sz="1400" b="1" dirty="0" smtClean="0">
                <a:solidFill>
                  <a:srgbClr val="FF0000"/>
                </a:solidFill>
              </a:rPr>
              <a:t>(e-health for Health)</a:t>
            </a:r>
            <a:r>
              <a:rPr lang="el-GR" sz="1400" b="1" dirty="0" smtClean="0"/>
              <a:t/>
            </a:r>
            <a:br>
              <a:rPr lang="el-GR" sz="1400" b="1" dirty="0" smtClean="0"/>
            </a:br>
            <a:r>
              <a:rPr lang="el-GR" sz="1400" b="1" dirty="0" smtClean="0"/>
              <a:t/>
            </a:r>
            <a:br>
              <a:rPr lang="el-GR" sz="1400" b="1" dirty="0" smtClean="0"/>
            </a:br>
            <a:r>
              <a:rPr lang="el-GR" sz="1400" b="1" dirty="0" smtClean="0"/>
              <a:t>-Περιφερειακοί διαμετακομιστικοί κόμβοι</a:t>
            </a:r>
            <a:r>
              <a:rPr lang="en-US" sz="1400" b="1" dirty="0" smtClean="0"/>
              <a:t> </a:t>
            </a:r>
            <a:r>
              <a:rPr lang="en-US" sz="1400" b="1" dirty="0" smtClean="0">
                <a:solidFill>
                  <a:srgbClr val="FF0000"/>
                </a:solidFill>
              </a:rPr>
              <a:t>(Regional Cargo and Logistics)</a:t>
            </a:r>
            <a:r>
              <a:rPr lang="el-GR" sz="1400" b="1" dirty="0" smtClean="0"/>
              <a:t/>
            </a:r>
            <a:br>
              <a:rPr lang="el-GR" sz="1400" b="1" dirty="0" smtClean="0"/>
            </a:br>
            <a:r>
              <a:rPr lang="el-GR" sz="1400" b="1" dirty="0" smtClean="0"/>
              <a:t/>
            </a:r>
            <a:br>
              <a:rPr lang="el-GR" sz="1400" b="1" dirty="0" smtClean="0"/>
            </a:br>
            <a:r>
              <a:rPr lang="el-GR" sz="1400" b="1" dirty="0" smtClean="0"/>
              <a:t>-Ανάπτυξη προγραμμάτων κλασικών σπουδών.</a:t>
            </a:r>
            <a:r>
              <a:rPr lang="en-US" sz="1400" b="1" dirty="0" smtClean="0"/>
              <a:t> </a:t>
            </a:r>
            <a:r>
              <a:rPr lang="en-US" sz="1400" b="1" dirty="0" smtClean="0">
                <a:solidFill>
                  <a:srgbClr val="FF0000"/>
                </a:solidFill>
              </a:rPr>
              <a:t>(classical Studies Hub)</a:t>
            </a:r>
            <a:endParaRPr lang="el-GR" sz="1400" b="1" dirty="0" smtClean="0">
              <a:solidFill>
                <a:srgbClr val="FF0000"/>
              </a:solidFill>
            </a:endParaRPr>
          </a:p>
          <a:p>
            <a:endParaRPr lang="el-GR" sz="1800" dirty="0"/>
          </a:p>
        </p:txBody>
      </p:sp>
      <p:sp>
        <p:nvSpPr>
          <p:cNvPr id="4" name="Slide Number Placeholder 3"/>
          <p:cNvSpPr>
            <a:spLocks noGrp="1"/>
          </p:cNvSpPr>
          <p:nvPr>
            <p:ph type="sldNum" sz="quarter" idx="12"/>
          </p:nvPr>
        </p:nvSpPr>
        <p:spPr/>
        <p:txBody>
          <a:bodyPr>
            <a:normAutofit fontScale="85000" lnSpcReduction="20000"/>
          </a:bodyPr>
          <a:lstStyle/>
          <a:p>
            <a:fld id="{69E29E33-B620-47F9-BB04-8846C2A5AFCC}" type="slidenum">
              <a:rPr kumimoji="0" lang="en-US" smtClean="0"/>
              <a:pPr/>
              <a:t>4</a:t>
            </a:fld>
            <a:endParaRPr kumimoji="0" lang="en-US"/>
          </a:p>
        </p:txBody>
      </p:sp>
      <p:sp>
        <p:nvSpPr>
          <p:cNvPr id="5" name="Right Brace 4"/>
          <p:cNvSpPr/>
          <p:nvPr/>
        </p:nvSpPr>
        <p:spPr>
          <a:xfrm>
            <a:off x="6286512" y="2357430"/>
            <a:ext cx="1857388" cy="378621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7" name="TextBox 6"/>
          <p:cNvSpPr txBox="1"/>
          <p:nvPr/>
        </p:nvSpPr>
        <p:spPr>
          <a:xfrm>
            <a:off x="7429520" y="3929066"/>
            <a:ext cx="1214446" cy="646331"/>
          </a:xfrm>
          <a:prstGeom prst="rect">
            <a:avLst/>
          </a:prstGeom>
          <a:noFill/>
        </p:spPr>
        <p:txBody>
          <a:bodyPr wrap="square" rtlCol="0">
            <a:spAutoFit/>
          </a:bodyPr>
          <a:lstStyle/>
          <a:p>
            <a:pPr algn="ctr"/>
            <a:r>
              <a:rPr lang="en-US" sz="1200" b="1" dirty="0" smtClean="0"/>
              <a:t>RESEARCH AND INNOVATION</a:t>
            </a:r>
            <a:endParaRPr lang="el-GR" sz="12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 Τίτλος"/>
          <p:cNvSpPr txBox="1">
            <a:spLocks/>
          </p:cNvSpPr>
          <p:nvPr/>
        </p:nvSpPr>
        <p:spPr>
          <a:xfrm>
            <a:off x="468313" y="188913"/>
            <a:ext cx="8229600" cy="620712"/>
          </a:xfrm>
          <a:prstGeom prst="rect">
            <a:avLst/>
          </a:prstGeom>
        </p:spPr>
        <p:txBody>
          <a:bodyPr/>
          <a:lstStyle/>
          <a:p>
            <a:pPr algn="ctr">
              <a:defRPr/>
            </a:pPr>
            <a:r>
              <a:rPr lang="el-GR" b="1" dirty="0">
                <a:solidFill>
                  <a:srgbClr val="FFC000"/>
                </a:solidFill>
                <a:effectLst>
                  <a:outerShdw blurRad="38100" dist="38100" dir="2700000" algn="tl">
                    <a:srgbClr val="C0C0C0"/>
                  </a:outerShdw>
                </a:effectLst>
                <a:latin typeface="Calibri" pitchFamily="34" charset="0"/>
                <a:ea typeface="+mj-ea"/>
              </a:rPr>
              <a:t>Εθνικό και Περιφερειακό Επίπεδο</a:t>
            </a:r>
          </a:p>
        </p:txBody>
      </p:sp>
      <p:graphicFrame>
        <p:nvGraphicFramePr>
          <p:cNvPr id="6" name="5 - Διάγραμμα"/>
          <p:cNvGraphicFramePr/>
          <p:nvPr/>
        </p:nvGraphicFramePr>
        <p:xfrm>
          <a:off x="395536" y="1412776"/>
          <a:ext cx="8496944"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Up-Down Arrow 14"/>
          <p:cNvSpPr/>
          <p:nvPr/>
        </p:nvSpPr>
        <p:spPr>
          <a:xfrm>
            <a:off x="5508625" y="3500438"/>
            <a:ext cx="503238" cy="865187"/>
          </a:xfrm>
          <a:prstGeom prst="upDown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8" name="5 - TextBox"/>
          <p:cNvSpPr txBox="1">
            <a:spLocks noChangeArrowheads="1"/>
          </p:cNvSpPr>
          <p:nvPr/>
        </p:nvSpPr>
        <p:spPr bwMode="auto">
          <a:xfrm>
            <a:off x="438150" y="3341688"/>
            <a:ext cx="3100388" cy="1201737"/>
          </a:xfrm>
          <a:prstGeom prst="rect">
            <a:avLst/>
          </a:prstGeom>
          <a:noFill/>
          <a:ln w="9525">
            <a:noFill/>
            <a:miter lim="800000"/>
            <a:headEnd/>
            <a:tailEnd/>
          </a:ln>
          <a:effectLst>
            <a:outerShdw blurRad="50800" dist="50800" dir="5400000" algn="ctr" rotWithShape="0">
              <a:srgbClr val="000000">
                <a:alpha val="91000"/>
              </a:srgbClr>
            </a:outerShdw>
          </a:effectLst>
        </p:spPr>
        <p:txBody>
          <a:bodyPr>
            <a:spAutoFit/>
          </a:bodyPr>
          <a:lstStyle/>
          <a:p>
            <a:pPr algn="ctr">
              <a:defRPr/>
            </a:pPr>
            <a:r>
              <a:rPr lang="el-GR" b="1" dirty="0">
                <a:solidFill>
                  <a:srgbClr val="FFC000"/>
                </a:solidFill>
                <a:latin typeface="+mn-lt"/>
                <a:cs typeface="+mn-cs"/>
              </a:rPr>
              <a:t>Σχεδιασμός για την Νέα Προγραμματική Περίοδο 2014 - 2020</a:t>
            </a:r>
            <a:endParaRPr lang="en-US" b="1" dirty="0">
              <a:solidFill>
                <a:srgbClr val="FFC000"/>
              </a:solidFill>
              <a:latin typeface="+mn-lt"/>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92100" y="-27384"/>
            <a:ext cx="8394700" cy="1008112"/>
          </a:xfrm>
        </p:spPr>
        <p:txBody>
          <a:bodyPr>
            <a:normAutofit fontScale="90000"/>
          </a:bodyPr>
          <a:lstStyle/>
          <a:p>
            <a:pPr algn="ctr"/>
            <a:r>
              <a:rPr lang="el-GR" sz="3600" dirty="0" smtClean="0"/>
              <a:t/>
            </a:r>
            <a:br>
              <a:rPr lang="el-GR" sz="3600" dirty="0" smtClean="0"/>
            </a:br>
            <a:r>
              <a:rPr lang="el-GR" sz="3600" dirty="0" smtClean="0"/>
              <a:t>Οι Άξονες προτεραιότητας</a:t>
            </a:r>
            <a:endParaRPr lang="en-US" sz="3600" dirty="0"/>
          </a:p>
        </p:txBody>
      </p:sp>
      <p:grpSp>
        <p:nvGrpSpPr>
          <p:cNvPr id="2" name="Group 34"/>
          <p:cNvGrpSpPr/>
          <p:nvPr/>
        </p:nvGrpSpPr>
        <p:grpSpPr>
          <a:xfrm>
            <a:off x="1357290" y="1214422"/>
            <a:ext cx="5677230" cy="5232072"/>
            <a:chOff x="4656774" y="1625928"/>
            <a:chExt cx="3891280" cy="5232072"/>
          </a:xfrm>
        </p:grpSpPr>
        <p:sp>
          <p:nvSpPr>
            <p:cNvPr id="16" name="Rounded Rectangle 15"/>
            <p:cNvSpPr/>
            <p:nvPr/>
          </p:nvSpPr>
          <p:spPr>
            <a:xfrm>
              <a:off x="4656774" y="1625928"/>
              <a:ext cx="3891280" cy="2443480"/>
            </a:xfrm>
            <a:prstGeom prst="roundRect">
              <a:avLst/>
            </a:prstGeom>
            <a:solidFill>
              <a:srgbClr val="FFC000"/>
            </a:solidFill>
          </p:spPr>
          <p:style>
            <a:lnRef idx="1">
              <a:schemeClr val="accent3"/>
            </a:lnRef>
            <a:fillRef idx="2">
              <a:schemeClr val="accent3"/>
            </a:fillRef>
            <a:effectRef idx="1">
              <a:schemeClr val="accent3"/>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a:p>
          </p:txBody>
        </p:sp>
        <p:sp>
          <p:nvSpPr>
            <p:cNvPr id="14" name="TextBox 13"/>
            <p:cNvSpPr txBox="1"/>
            <p:nvPr/>
          </p:nvSpPr>
          <p:spPr>
            <a:xfrm>
              <a:off x="4786314" y="1670477"/>
              <a:ext cx="3632200" cy="584776"/>
            </a:xfrm>
            <a:prstGeom prst="rect">
              <a:avLst/>
            </a:prstGeom>
            <a:noFill/>
          </p:spPr>
          <p:txBody>
            <a:bodyPr wrap="square" rtlCol="0">
              <a:spAutoFit/>
            </a:bodyPr>
            <a:lstStyle/>
            <a:p>
              <a:pPr algn="ctr"/>
              <a:r>
                <a:rPr lang="el-GR" sz="1600" b="1" dirty="0" smtClean="0"/>
                <a:t>Άξονας 1 – Ανάπτυξη βασισμένη στη γνώση και την εξειδίκευση </a:t>
              </a:r>
              <a:endParaRPr lang="en-US" sz="1600" b="1" dirty="0"/>
            </a:p>
          </p:txBody>
        </p:sp>
        <p:sp>
          <p:nvSpPr>
            <p:cNvPr id="18" name="Rounded Rectangle 17"/>
            <p:cNvSpPr/>
            <p:nvPr/>
          </p:nvSpPr>
          <p:spPr>
            <a:xfrm>
              <a:off x="4786314" y="2285992"/>
              <a:ext cx="3530600" cy="457200"/>
            </a:xfrm>
            <a:prstGeom prst="roundRect">
              <a:avLst/>
            </a:prstGeom>
            <a:solidFill>
              <a:srgbClr val="CC33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l-GR" sz="1600" dirty="0" smtClean="0"/>
                <a:t>Έξυπνη εξειδίκευση –</a:t>
              </a:r>
              <a:r>
                <a:rPr lang="en-US" sz="1600" dirty="0" smtClean="0"/>
                <a:t>RIS3</a:t>
              </a:r>
              <a:endParaRPr lang="en-US" sz="1600" dirty="0"/>
            </a:p>
          </p:txBody>
        </p:sp>
        <p:sp>
          <p:nvSpPr>
            <p:cNvPr id="19" name="Rounded Rectangle 18"/>
            <p:cNvSpPr/>
            <p:nvPr/>
          </p:nvSpPr>
          <p:spPr>
            <a:xfrm>
              <a:off x="4803669" y="3126126"/>
              <a:ext cx="3530600" cy="457200"/>
            </a:xfrm>
            <a:prstGeom prst="roundRect">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l-GR" sz="1600" dirty="0" smtClean="0"/>
                <a:t>Νέοι</a:t>
              </a:r>
              <a:r>
                <a:rPr lang="el-GR" dirty="0" smtClean="0"/>
                <a:t> </a:t>
              </a:r>
              <a:r>
                <a:rPr lang="el-GR" sz="1600" dirty="0" smtClean="0"/>
                <a:t>Ορίζοντες</a:t>
              </a:r>
              <a:endParaRPr lang="en-US" sz="1600" dirty="0"/>
            </a:p>
          </p:txBody>
        </p:sp>
        <p:sp>
          <p:nvSpPr>
            <p:cNvPr id="21" name="Rounded Rectangle 20"/>
            <p:cNvSpPr/>
            <p:nvPr/>
          </p:nvSpPr>
          <p:spPr>
            <a:xfrm>
              <a:off x="4656774" y="4160828"/>
              <a:ext cx="3891280" cy="891540"/>
            </a:xfrm>
            <a:prstGeom prst="roundRect">
              <a:avLst/>
            </a:prstGeom>
            <a:solidFill>
              <a:srgbClr val="92D050"/>
            </a:solidFill>
          </p:spPr>
          <p:style>
            <a:lnRef idx="1">
              <a:schemeClr val="accent3"/>
            </a:lnRef>
            <a:fillRef idx="2">
              <a:schemeClr val="accent3"/>
            </a:fillRef>
            <a:effectRef idx="1">
              <a:schemeClr val="accent3"/>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24" name="Rounded Rectangle 23"/>
            <p:cNvSpPr/>
            <p:nvPr/>
          </p:nvSpPr>
          <p:spPr>
            <a:xfrm>
              <a:off x="4656774" y="5196384"/>
              <a:ext cx="3891280" cy="1661616"/>
            </a:xfrm>
            <a:prstGeom prst="roundRect">
              <a:avLst/>
            </a:prstGeom>
            <a:solidFill>
              <a:srgbClr val="FFFF00"/>
            </a:solidFill>
          </p:spPr>
          <p:style>
            <a:lnRef idx="1">
              <a:schemeClr val="accent3"/>
            </a:lnRef>
            <a:fillRef idx="2">
              <a:schemeClr val="accent3"/>
            </a:fillRef>
            <a:effectRef idx="1">
              <a:schemeClr val="accent3"/>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22" name="Rounded Rectangle 21"/>
            <p:cNvSpPr/>
            <p:nvPr/>
          </p:nvSpPr>
          <p:spPr>
            <a:xfrm>
              <a:off x="4837114" y="5929714"/>
              <a:ext cx="3530600" cy="42028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l-GR" sz="1600" dirty="0" smtClean="0"/>
                <a:t>Αριστεία στην έρευνα</a:t>
              </a:r>
              <a:endParaRPr lang="en-US" sz="1600" dirty="0"/>
            </a:p>
          </p:txBody>
        </p:sp>
        <p:sp>
          <p:nvSpPr>
            <p:cNvPr id="23" name="TextBox 22"/>
            <p:cNvSpPr txBox="1"/>
            <p:nvPr/>
          </p:nvSpPr>
          <p:spPr>
            <a:xfrm>
              <a:off x="5135564" y="4260280"/>
              <a:ext cx="2933700" cy="584775"/>
            </a:xfrm>
            <a:prstGeom prst="rect">
              <a:avLst/>
            </a:prstGeom>
            <a:noFill/>
          </p:spPr>
          <p:txBody>
            <a:bodyPr wrap="square" rtlCol="0">
              <a:spAutoFit/>
            </a:bodyPr>
            <a:lstStyle/>
            <a:p>
              <a:pPr algn="ctr"/>
              <a:r>
                <a:rPr lang="el-GR" sz="1600" b="1" dirty="0" smtClean="0"/>
                <a:t>Άξονας 2 – Κοινωνικές προκλήσεις-Σύνδεση με πολιτικές Υπουργείων</a:t>
              </a:r>
              <a:endParaRPr lang="en-US" sz="1600" b="1" dirty="0"/>
            </a:p>
          </p:txBody>
        </p:sp>
        <p:sp>
          <p:nvSpPr>
            <p:cNvPr id="25" name="Rounded Rectangle 24"/>
            <p:cNvSpPr/>
            <p:nvPr/>
          </p:nvSpPr>
          <p:spPr>
            <a:xfrm>
              <a:off x="4837114" y="6413500"/>
              <a:ext cx="3530600" cy="36100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l-GR" sz="1600" dirty="0" smtClean="0"/>
                <a:t>Αριστεία στην εκπαίδευση</a:t>
              </a:r>
              <a:endParaRPr lang="en-US" sz="1600" dirty="0"/>
            </a:p>
          </p:txBody>
        </p:sp>
        <p:sp>
          <p:nvSpPr>
            <p:cNvPr id="26" name="TextBox 25"/>
            <p:cNvSpPr txBox="1"/>
            <p:nvPr/>
          </p:nvSpPr>
          <p:spPr>
            <a:xfrm>
              <a:off x="4953944" y="5187672"/>
              <a:ext cx="3312368" cy="584776"/>
            </a:xfrm>
            <a:prstGeom prst="rect">
              <a:avLst/>
            </a:prstGeom>
            <a:noFill/>
          </p:spPr>
          <p:txBody>
            <a:bodyPr wrap="square" rtlCol="0">
              <a:spAutoFit/>
            </a:bodyPr>
            <a:lstStyle/>
            <a:p>
              <a:pPr algn="ctr"/>
              <a:r>
                <a:rPr lang="el-GR" sz="1600" b="1" dirty="0" smtClean="0"/>
                <a:t>Άξονας 3 – Αριστεία στην έρευνα και στην εκπαίδευση</a:t>
              </a:r>
              <a:endParaRPr lang="en-US" sz="1600" b="1" dirty="0"/>
            </a:p>
          </p:txBody>
        </p:sp>
      </p:grpSp>
      <p:sp>
        <p:nvSpPr>
          <p:cNvPr id="17" name="Up-Down Arrow 16"/>
          <p:cNvSpPr/>
          <p:nvPr/>
        </p:nvSpPr>
        <p:spPr>
          <a:xfrm>
            <a:off x="4000496" y="3357562"/>
            <a:ext cx="428628" cy="571504"/>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0" name="Up-Down Arrow 19"/>
          <p:cNvSpPr/>
          <p:nvPr/>
        </p:nvSpPr>
        <p:spPr>
          <a:xfrm>
            <a:off x="4000496" y="4357694"/>
            <a:ext cx="428628" cy="571504"/>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xmlns="" val="30951753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7235825" y="2027238"/>
            <a:ext cx="1568450" cy="4500562"/>
          </a:xfrm>
          <a:prstGeom prst="roundRect">
            <a:avLst/>
          </a:prstGeom>
          <a:solidFill>
            <a:srgbClr val="FFC000"/>
          </a:solidFill>
        </p:spPr>
        <p:style>
          <a:lnRef idx="3">
            <a:schemeClr val="lt1"/>
          </a:lnRef>
          <a:fillRef idx="1">
            <a:schemeClr val="accent5"/>
          </a:fillRef>
          <a:effectRef idx="1">
            <a:schemeClr val="accent5"/>
          </a:effectRef>
          <a:fontRef idx="minor">
            <a:schemeClr val="lt1"/>
          </a:fontRef>
        </p:style>
        <p:txBody>
          <a:bodyPr/>
          <a:lstStyle/>
          <a:p>
            <a:pPr algn="ctr">
              <a:defRPr/>
            </a:pPr>
            <a:r>
              <a:rPr lang="el-GR" sz="1600" b="1" dirty="0">
                <a:solidFill>
                  <a:srgbClr val="000000"/>
                </a:solidFill>
              </a:rPr>
              <a:t>Τουρισμός</a:t>
            </a:r>
            <a:endParaRPr lang="en-US" sz="1600" b="1" dirty="0">
              <a:solidFill>
                <a:srgbClr val="000000"/>
              </a:solidFill>
            </a:endParaRPr>
          </a:p>
        </p:txBody>
      </p:sp>
      <p:sp>
        <p:nvSpPr>
          <p:cNvPr id="4" name="Title 1"/>
          <p:cNvSpPr txBox="1">
            <a:spLocks/>
          </p:cNvSpPr>
          <p:nvPr/>
        </p:nvSpPr>
        <p:spPr>
          <a:xfrm>
            <a:off x="1258888" y="0"/>
            <a:ext cx="7019925" cy="820738"/>
          </a:xfrm>
          <a:prstGeom prst="rect">
            <a:avLst/>
          </a:prstGeom>
          <a:noFill/>
          <a:ln w="9525">
            <a:noFill/>
            <a:miter lim="800000"/>
            <a:headEnd/>
            <a:tailEnd/>
          </a:ln>
        </p:spPr>
        <p:txBody>
          <a:bodyPr anchor="ctr"/>
          <a:lstStyle/>
          <a:p>
            <a:pPr algn="ctr">
              <a:defRPr/>
            </a:pPr>
            <a:r>
              <a:rPr lang="el-GR" b="1" dirty="0">
                <a:solidFill>
                  <a:srgbClr val="FFC000"/>
                </a:solidFill>
                <a:effectLst>
                  <a:outerShdw blurRad="38100" dist="38100" dir="2700000" algn="tl">
                    <a:srgbClr val="C0C0C0"/>
                  </a:outerShdw>
                </a:effectLst>
                <a:latin typeface="Calibri" pitchFamily="34" charset="0"/>
                <a:ea typeface="+mj-ea"/>
              </a:rPr>
              <a:t>Αναφορικά με τον </a:t>
            </a:r>
            <a:r>
              <a:rPr lang="el-GR" b="1" dirty="0" err="1" smtClean="0">
                <a:solidFill>
                  <a:srgbClr val="FFC000"/>
                </a:solidFill>
                <a:effectLst>
                  <a:outerShdw blurRad="38100" dist="38100" dir="2700000" algn="tl">
                    <a:srgbClr val="C0C0C0"/>
                  </a:outerShdw>
                </a:effectLst>
                <a:latin typeface="Calibri" pitchFamily="34" charset="0"/>
                <a:ea typeface="+mj-ea"/>
              </a:rPr>
              <a:t>Αξονα</a:t>
            </a:r>
            <a:r>
              <a:rPr lang="el-GR" b="1" dirty="0" smtClean="0">
                <a:solidFill>
                  <a:srgbClr val="FFC000"/>
                </a:solidFill>
                <a:effectLst>
                  <a:outerShdw blurRad="38100" dist="38100" dir="2700000" algn="tl">
                    <a:srgbClr val="C0C0C0"/>
                  </a:outerShdw>
                </a:effectLst>
                <a:latin typeface="Calibri" pitchFamily="34" charset="0"/>
                <a:ea typeface="+mj-ea"/>
              </a:rPr>
              <a:t> 1</a:t>
            </a:r>
            <a:r>
              <a:rPr lang="el-GR" b="1" dirty="0">
                <a:solidFill>
                  <a:srgbClr val="FFC000"/>
                </a:solidFill>
                <a:effectLst>
                  <a:outerShdw blurRad="38100" dist="38100" dir="2700000" algn="tl">
                    <a:srgbClr val="C0C0C0"/>
                  </a:outerShdw>
                </a:effectLst>
                <a:latin typeface="Calibri" pitchFamily="34" charset="0"/>
                <a:ea typeface="+mj-ea"/>
              </a:rPr>
              <a:t>: </a:t>
            </a:r>
          </a:p>
          <a:p>
            <a:pPr algn="ctr">
              <a:defRPr/>
            </a:pPr>
            <a:r>
              <a:rPr lang="el-GR" b="1" dirty="0">
                <a:solidFill>
                  <a:srgbClr val="FFC000"/>
                </a:solidFill>
                <a:effectLst>
                  <a:outerShdw blurRad="38100" dist="38100" dir="2700000" algn="tl">
                    <a:srgbClr val="C0C0C0"/>
                  </a:outerShdw>
                </a:effectLst>
                <a:latin typeface="Calibri" pitchFamily="34" charset="0"/>
                <a:ea typeface="+mj-ea"/>
              </a:rPr>
              <a:t>Στρατηγική Ευφυούς Εξειδίκευσης </a:t>
            </a:r>
            <a:endParaRPr lang="en-US" b="1" dirty="0">
              <a:solidFill>
                <a:srgbClr val="FFC000"/>
              </a:solidFill>
              <a:effectLst>
                <a:outerShdw blurRad="38100" dist="38100" dir="2700000" algn="tl">
                  <a:srgbClr val="C0C0C0"/>
                </a:outerShdw>
              </a:effectLst>
              <a:latin typeface="Calibri" pitchFamily="34" charset="0"/>
              <a:ea typeface="+mj-ea"/>
            </a:endParaRPr>
          </a:p>
        </p:txBody>
      </p:sp>
      <p:grpSp>
        <p:nvGrpSpPr>
          <p:cNvPr id="2" name="Group 11"/>
          <p:cNvGrpSpPr>
            <a:grpSpLocks/>
          </p:cNvGrpSpPr>
          <p:nvPr/>
        </p:nvGrpSpPr>
        <p:grpSpPr bwMode="auto">
          <a:xfrm>
            <a:off x="395536" y="1916832"/>
            <a:ext cx="8501063" cy="4572000"/>
            <a:chOff x="916001" y="1484784"/>
            <a:chExt cx="8501122" cy="4311975"/>
          </a:xfrm>
        </p:grpSpPr>
        <p:sp>
          <p:nvSpPr>
            <p:cNvPr id="6" name="Rounded Rectangle 5"/>
            <p:cNvSpPr/>
            <p:nvPr/>
          </p:nvSpPr>
          <p:spPr>
            <a:xfrm>
              <a:off x="6172250" y="1484784"/>
              <a:ext cx="1568461" cy="4311975"/>
            </a:xfrm>
            <a:prstGeom prst="roundRect">
              <a:avLst/>
            </a:prstGeom>
            <a:solidFill>
              <a:srgbClr val="FFC000"/>
            </a:solidFill>
          </p:spPr>
          <p:style>
            <a:lnRef idx="3">
              <a:schemeClr val="lt1"/>
            </a:lnRef>
            <a:fillRef idx="1">
              <a:schemeClr val="accent5"/>
            </a:fillRef>
            <a:effectRef idx="1">
              <a:schemeClr val="accent5"/>
            </a:effectRef>
            <a:fontRef idx="minor">
              <a:schemeClr val="lt1"/>
            </a:fontRef>
          </p:style>
          <p:txBody>
            <a:bodyPr/>
            <a:lstStyle/>
            <a:p>
              <a:pPr algn="ctr">
                <a:defRPr/>
              </a:pPr>
              <a:r>
                <a:rPr lang="el-GR" sz="1600" b="1" dirty="0">
                  <a:solidFill>
                    <a:srgbClr val="000000"/>
                  </a:solidFill>
                </a:rPr>
                <a:t>ΤΠΕ</a:t>
              </a:r>
              <a:endParaRPr lang="en-US" sz="1600" b="1" dirty="0">
                <a:solidFill>
                  <a:srgbClr val="000000"/>
                </a:solidFill>
              </a:endParaRPr>
            </a:p>
          </p:txBody>
        </p:sp>
        <p:sp>
          <p:nvSpPr>
            <p:cNvPr id="7" name="Rounded Rectangle 6"/>
            <p:cNvSpPr/>
            <p:nvPr/>
          </p:nvSpPr>
          <p:spPr>
            <a:xfrm>
              <a:off x="947751" y="1484784"/>
              <a:ext cx="1566874" cy="4311975"/>
            </a:xfrm>
            <a:prstGeom prst="roundRect">
              <a:avLst/>
            </a:prstGeom>
            <a:solidFill>
              <a:srgbClr val="FFC000"/>
            </a:solidFill>
          </p:spPr>
          <p:style>
            <a:lnRef idx="3">
              <a:schemeClr val="lt1"/>
            </a:lnRef>
            <a:fillRef idx="1">
              <a:schemeClr val="accent5"/>
            </a:fillRef>
            <a:effectRef idx="1">
              <a:schemeClr val="accent5"/>
            </a:effectRef>
            <a:fontRef idx="minor">
              <a:schemeClr val="lt1"/>
            </a:fontRef>
          </p:style>
          <p:txBody>
            <a:bodyPr/>
            <a:lstStyle/>
            <a:p>
              <a:pPr algn="ctr">
                <a:defRPr/>
              </a:pPr>
              <a:r>
                <a:rPr lang="el-GR" sz="1600" b="1" dirty="0" err="1">
                  <a:solidFill>
                    <a:srgbClr val="000000"/>
                  </a:solidFill>
                </a:rPr>
                <a:t>Αγρο</a:t>
              </a:r>
              <a:r>
                <a:rPr lang="el-GR" sz="1600" b="1" dirty="0">
                  <a:solidFill>
                    <a:srgbClr val="000000"/>
                  </a:solidFill>
                </a:rPr>
                <a:t>-</a:t>
              </a:r>
              <a:r>
                <a:rPr lang="el-GR" sz="1600" b="1" dirty="0" err="1">
                  <a:solidFill>
                    <a:srgbClr val="000000"/>
                  </a:solidFill>
                </a:rPr>
                <a:t>βιοδιατροφή</a:t>
              </a:r>
              <a:endParaRPr lang="en-US" sz="1600" b="1" dirty="0">
                <a:solidFill>
                  <a:srgbClr val="000000"/>
                </a:solidFill>
              </a:endParaRPr>
            </a:p>
          </p:txBody>
        </p:sp>
        <p:sp>
          <p:nvSpPr>
            <p:cNvPr id="8" name="Rounded Rectangle 7"/>
            <p:cNvSpPr/>
            <p:nvPr/>
          </p:nvSpPr>
          <p:spPr>
            <a:xfrm>
              <a:off x="2679726" y="1484784"/>
              <a:ext cx="1568461" cy="4311975"/>
            </a:xfrm>
            <a:prstGeom prst="roundRect">
              <a:avLst/>
            </a:prstGeom>
            <a:solidFill>
              <a:srgbClr val="FFC000"/>
            </a:solidFill>
          </p:spPr>
          <p:style>
            <a:lnRef idx="3">
              <a:schemeClr val="lt1"/>
            </a:lnRef>
            <a:fillRef idx="1">
              <a:schemeClr val="accent5"/>
            </a:fillRef>
            <a:effectRef idx="1">
              <a:schemeClr val="accent5"/>
            </a:effectRef>
            <a:fontRef idx="minor">
              <a:schemeClr val="lt1"/>
            </a:fontRef>
          </p:style>
          <p:txBody>
            <a:bodyPr/>
            <a:lstStyle/>
            <a:p>
              <a:pPr algn="ctr">
                <a:defRPr/>
              </a:pPr>
              <a:r>
                <a:rPr lang="el-GR" sz="1600" b="1" dirty="0">
                  <a:solidFill>
                    <a:srgbClr val="000000"/>
                  </a:solidFill>
                </a:rPr>
                <a:t>Ενέργεια</a:t>
              </a:r>
              <a:endParaRPr lang="en-US" sz="1600" b="1" dirty="0">
                <a:solidFill>
                  <a:srgbClr val="000000"/>
                </a:solidFill>
              </a:endParaRPr>
            </a:p>
          </p:txBody>
        </p:sp>
        <p:sp>
          <p:nvSpPr>
            <p:cNvPr id="9" name="Rounded Rectangle 8"/>
            <p:cNvSpPr/>
            <p:nvPr/>
          </p:nvSpPr>
          <p:spPr>
            <a:xfrm>
              <a:off x="4435513" y="1484784"/>
              <a:ext cx="1568461" cy="4311975"/>
            </a:xfrm>
            <a:prstGeom prst="roundRect">
              <a:avLst/>
            </a:prstGeom>
            <a:solidFill>
              <a:srgbClr val="FFC000"/>
            </a:solidFill>
          </p:spPr>
          <p:style>
            <a:lnRef idx="3">
              <a:schemeClr val="lt1"/>
            </a:lnRef>
            <a:fillRef idx="1">
              <a:schemeClr val="accent5"/>
            </a:fillRef>
            <a:effectRef idx="1">
              <a:schemeClr val="accent5"/>
            </a:effectRef>
            <a:fontRef idx="minor">
              <a:schemeClr val="lt1"/>
            </a:fontRef>
          </p:style>
          <p:txBody>
            <a:bodyPr/>
            <a:lstStyle/>
            <a:p>
              <a:pPr algn="ctr">
                <a:defRPr/>
              </a:pPr>
              <a:r>
                <a:rPr lang="el-GR" sz="1600" b="1" dirty="0">
                  <a:solidFill>
                    <a:srgbClr val="000000"/>
                  </a:solidFill>
                </a:rPr>
                <a:t>Υγεία &amp; Φάρμακα</a:t>
              </a:r>
            </a:p>
          </p:txBody>
        </p:sp>
        <p:sp>
          <p:nvSpPr>
            <p:cNvPr id="10" name="Rounded Rectangle 9"/>
            <p:cNvSpPr/>
            <p:nvPr/>
          </p:nvSpPr>
          <p:spPr>
            <a:xfrm>
              <a:off x="916001" y="4913403"/>
              <a:ext cx="8429684" cy="630326"/>
            </a:xfrm>
            <a:prstGeom prst="roundRect">
              <a:avLst/>
            </a:prstGeom>
            <a:solidFill>
              <a:srgbClr val="C00000"/>
            </a:solidFill>
          </p:spPr>
          <p:style>
            <a:lnRef idx="3">
              <a:schemeClr val="lt1"/>
            </a:lnRef>
            <a:fillRef idx="1">
              <a:schemeClr val="accent2"/>
            </a:fillRef>
            <a:effectRef idx="1">
              <a:schemeClr val="accent2"/>
            </a:effectRef>
            <a:fontRef idx="minor">
              <a:schemeClr val="lt1"/>
            </a:fontRef>
          </p:style>
          <p:txBody>
            <a:bodyPr anchor="ctr"/>
            <a:lstStyle/>
            <a:p>
              <a:pPr algn="ctr">
                <a:defRPr/>
              </a:pPr>
              <a:r>
                <a:rPr lang="en-US" b="1" dirty="0">
                  <a:solidFill>
                    <a:srgbClr val="000000"/>
                  </a:solidFill>
                </a:rPr>
                <a:t>Key Enabling Technologies</a:t>
              </a:r>
              <a:r>
                <a:rPr lang="el-GR" b="1" dirty="0">
                  <a:solidFill>
                    <a:srgbClr val="000000"/>
                  </a:solidFill>
                </a:rPr>
                <a:t> (ΚΕΤ</a:t>
              </a:r>
              <a:r>
                <a:rPr lang="en-US" b="1" dirty="0">
                  <a:solidFill>
                    <a:srgbClr val="000000"/>
                  </a:solidFill>
                </a:rPr>
                <a:t>s)</a:t>
              </a:r>
              <a:r>
                <a:rPr lang="el-GR" b="1" dirty="0">
                  <a:solidFill>
                    <a:srgbClr val="000000"/>
                  </a:solidFill>
                </a:rPr>
                <a:t> </a:t>
              </a:r>
              <a:endParaRPr lang="en-US" b="1" dirty="0">
                <a:solidFill>
                  <a:srgbClr val="000000"/>
                </a:solidFill>
              </a:endParaRPr>
            </a:p>
          </p:txBody>
        </p:sp>
        <p:sp>
          <p:nvSpPr>
            <p:cNvPr id="11" name="Rounded Rectangle 10"/>
            <p:cNvSpPr/>
            <p:nvPr/>
          </p:nvSpPr>
          <p:spPr>
            <a:xfrm>
              <a:off x="916001" y="4127365"/>
              <a:ext cx="8501122" cy="631824"/>
            </a:xfrm>
            <a:prstGeom prst="roundRect">
              <a:avLst/>
            </a:prstGeom>
            <a:solidFill>
              <a:srgbClr val="7030A0"/>
            </a:solidFill>
          </p:spPr>
          <p:style>
            <a:lnRef idx="3">
              <a:schemeClr val="lt1"/>
            </a:lnRef>
            <a:fillRef idx="1">
              <a:schemeClr val="accent6"/>
            </a:fillRef>
            <a:effectRef idx="1">
              <a:schemeClr val="accent6"/>
            </a:effectRef>
            <a:fontRef idx="minor">
              <a:schemeClr val="lt1"/>
            </a:fontRef>
          </p:style>
          <p:txBody>
            <a:bodyPr anchor="ctr"/>
            <a:lstStyle/>
            <a:p>
              <a:pPr algn="ctr">
                <a:defRPr/>
              </a:pPr>
              <a:r>
                <a:rPr lang="el-GR" b="1" dirty="0">
                  <a:solidFill>
                    <a:schemeClr val="bg1"/>
                  </a:solidFill>
                </a:rPr>
                <a:t>Μεταφορές &amp; </a:t>
              </a:r>
              <a:r>
                <a:rPr lang="en-US" b="1" dirty="0">
                  <a:solidFill>
                    <a:schemeClr val="bg1"/>
                  </a:solidFill>
                </a:rPr>
                <a:t>Logistics</a:t>
              </a:r>
            </a:p>
          </p:txBody>
        </p:sp>
        <p:sp>
          <p:nvSpPr>
            <p:cNvPr id="12" name="Rounded Rectangle 11"/>
            <p:cNvSpPr/>
            <p:nvPr/>
          </p:nvSpPr>
          <p:spPr>
            <a:xfrm>
              <a:off x="916001" y="3347318"/>
              <a:ext cx="8429684" cy="630326"/>
            </a:xfrm>
            <a:prstGeom prst="roundRect">
              <a:avLst/>
            </a:prstGeom>
            <a:solidFill>
              <a:srgbClr val="92D050"/>
            </a:solidFill>
          </p:spPr>
          <p:style>
            <a:lnRef idx="3">
              <a:schemeClr val="lt1"/>
            </a:lnRef>
            <a:fillRef idx="1">
              <a:schemeClr val="accent3"/>
            </a:fillRef>
            <a:effectRef idx="1">
              <a:schemeClr val="accent3"/>
            </a:effectRef>
            <a:fontRef idx="minor">
              <a:schemeClr val="lt1"/>
            </a:fontRef>
          </p:style>
          <p:txBody>
            <a:bodyPr anchor="ctr"/>
            <a:lstStyle/>
            <a:p>
              <a:pPr algn="ctr">
                <a:defRPr/>
              </a:pPr>
              <a:endParaRPr lang="en-US" b="1" dirty="0">
                <a:solidFill>
                  <a:srgbClr val="000000"/>
                </a:solidFill>
              </a:endParaRPr>
            </a:p>
            <a:p>
              <a:pPr algn="ctr">
                <a:defRPr/>
              </a:pPr>
              <a:r>
                <a:rPr lang="el-GR" b="1" dirty="0" smtClean="0"/>
                <a:t>Περιβάλλον και Βιώσιμη ανάπτυξη</a:t>
              </a:r>
              <a:endParaRPr lang="en-US" b="1" dirty="0"/>
            </a:p>
          </p:txBody>
        </p:sp>
        <p:sp>
          <p:nvSpPr>
            <p:cNvPr id="13" name="Rounded Rectangle 12"/>
            <p:cNvSpPr/>
            <p:nvPr/>
          </p:nvSpPr>
          <p:spPr>
            <a:xfrm>
              <a:off x="916001" y="2492408"/>
              <a:ext cx="8501122" cy="663266"/>
            </a:xfrm>
            <a:prstGeom prst="roundRect">
              <a:avLst/>
            </a:prstGeom>
          </p:spPr>
          <p:style>
            <a:lnRef idx="3">
              <a:schemeClr val="lt1"/>
            </a:lnRef>
            <a:fillRef idx="1">
              <a:schemeClr val="accent1"/>
            </a:fillRef>
            <a:effectRef idx="1">
              <a:schemeClr val="accent1"/>
            </a:effectRef>
            <a:fontRef idx="minor">
              <a:schemeClr val="lt1"/>
            </a:fontRef>
          </p:style>
          <p:txBody>
            <a:bodyPr anchor="ctr"/>
            <a:lstStyle/>
            <a:p>
              <a:pPr algn="ctr">
                <a:defRPr/>
              </a:pPr>
              <a:r>
                <a:rPr lang="el-GR" b="1" dirty="0">
                  <a:solidFill>
                    <a:schemeClr val="bg1"/>
                  </a:solidFill>
                </a:rPr>
                <a:t>Γαλάζια Ανάπτυξη (</a:t>
              </a:r>
              <a:r>
                <a:rPr lang="en-US" b="1" dirty="0">
                  <a:solidFill>
                    <a:schemeClr val="bg1"/>
                  </a:solidFill>
                </a:rPr>
                <a:t>Blue Growth)</a:t>
              </a:r>
            </a:p>
          </p:txBody>
        </p:sp>
      </p:grpSp>
      <p:sp>
        <p:nvSpPr>
          <p:cNvPr id="15" name="14 - Ραβδωτό δεξιό βέλος"/>
          <p:cNvSpPr/>
          <p:nvPr/>
        </p:nvSpPr>
        <p:spPr bwMode="auto">
          <a:xfrm rot="1556848">
            <a:off x="2162209" y="1162153"/>
            <a:ext cx="2262274" cy="935038"/>
          </a:xfrm>
          <a:prstGeom prst="stripedRightArrow">
            <a:avLst/>
          </a:prstGeom>
          <a:solidFill>
            <a:srgbClr val="002060"/>
          </a:solidFill>
          <a:ln w="9525" cap="flat" cmpd="sng" algn="ctr">
            <a:solidFill>
              <a:schemeClr val="tx1"/>
            </a:solidFill>
            <a:prstDash val="solid"/>
            <a:round/>
            <a:headEnd type="none" w="med" len="med"/>
            <a:tailEnd type="none" w="med" len="med"/>
          </a:ln>
          <a:effectLst/>
        </p:spPr>
        <p:txBody>
          <a:bodyPr/>
          <a:lstStyle/>
          <a:p>
            <a:pPr algn="ctr">
              <a:defRPr/>
            </a:pPr>
            <a:r>
              <a:rPr lang="el-GR" b="1" dirty="0">
                <a:solidFill>
                  <a:srgbClr val="FFCC00"/>
                </a:solidFill>
                <a:effectLst>
                  <a:outerShdw blurRad="38100" dist="38100" dir="2700000" algn="tl">
                    <a:srgbClr val="C0C0C0"/>
                  </a:outerShdw>
                </a:effectLst>
                <a:latin typeface="Calibri" pitchFamily="34" charset="0"/>
              </a:rPr>
              <a:t>Εστιάζουμε:</a:t>
            </a:r>
            <a:endParaRPr lang="en-US" b="1" dirty="0">
              <a:solidFill>
                <a:srgbClr val="FFCC00"/>
              </a:solidFill>
              <a:effectLst>
                <a:outerShdw blurRad="38100" dist="38100" dir="2700000" algn="tl">
                  <a:srgbClr val="C0C0C0"/>
                </a:outerShdw>
              </a:effectLst>
              <a:latin typeface="Calibri"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p:cNvSpPr/>
          <p:nvPr/>
        </p:nvSpPr>
        <p:spPr>
          <a:xfrm>
            <a:off x="4357686" y="1214422"/>
            <a:ext cx="936103" cy="5643578"/>
          </a:xfrm>
          <a:prstGeom prst="roundRect">
            <a:avLst/>
          </a:prstGeom>
          <a:solidFill>
            <a:srgbClr val="00B0F0"/>
          </a:solidFill>
        </p:spPr>
        <p:style>
          <a:lnRef idx="3">
            <a:schemeClr val="lt1"/>
          </a:lnRef>
          <a:fillRef idx="1">
            <a:schemeClr val="accent5"/>
          </a:fillRef>
          <a:effectRef idx="1">
            <a:schemeClr val="accent5"/>
          </a:effectRef>
          <a:fontRef idx="minor">
            <a:schemeClr val="lt1"/>
          </a:fontRef>
        </p:style>
        <p:txBody>
          <a:bodyPr rtlCol="0" anchor="t"/>
          <a:lstStyle/>
          <a:p>
            <a:pPr algn="ctr"/>
            <a:r>
              <a:rPr lang="el-GR" sz="1200" b="1" dirty="0" smtClean="0">
                <a:solidFill>
                  <a:srgbClr val="000000"/>
                </a:solidFill>
              </a:rPr>
              <a:t>Ενέργεια</a:t>
            </a:r>
            <a:endParaRPr lang="en-US" sz="1200" b="1" dirty="0">
              <a:solidFill>
                <a:srgbClr val="000000"/>
              </a:solidFill>
            </a:endParaRPr>
          </a:p>
        </p:txBody>
      </p:sp>
      <p:sp>
        <p:nvSpPr>
          <p:cNvPr id="14" name="Rounded Rectangle 13"/>
          <p:cNvSpPr/>
          <p:nvPr/>
        </p:nvSpPr>
        <p:spPr>
          <a:xfrm>
            <a:off x="1043608" y="1214422"/>
            <a:ext cx="1015945" cy="5643578"/>
          </a:xfrm>
          <a:prstGeom prst="roundRect">
            <a:avLst/>
          </a:prstGeom>
        </p:spPr>
        <p:style>
          <a:lnRef idx="3">
            <a:schemeClr val="lt1"/>
          </a:lnRef>
          <a:fillRef idx="1">
            <a:schemeClr val="accent5"/>
          </a:fillRef>
          <a:effectRef idx="1">
            <a:schemeClr val="accent5"/>
          </a:effectRef>
          <a:fontRef idx="minor">
            <a:schemeClr val="lt1"/>
          </a:fontRef>
        </p:style>
        <p:txBody>
          <a:bodyPr rtlCol="0" anchor="t"/>
          <a:lstStyle/>
          <a:p>
            <a:pPr algn="ctr"/>
            <a:r>
              <a:rPr lang="el-GR" sz="1200" dirty="0" err="1" smtClean="0">
                <a:solidFill>
                  <a:srgbClr val="000000"/>
                </a:solidFill>
              </a:rPr>
              <a:t>Αγρο</a:t>
            </a:r>
            <a:r>
              <a:rPr lang="el-GR" sz="1200" dirty="0" smtClean="0">
                <a:solidFill>
                  <a:srgbClr val="000000"/>
                </a:solidFill>
              </a:rPr>
              <a:t>-διατροφή</a:t>
            </a:r>
            <a:endParaRPr lang="en-US" sz="1200" dirty="0">
              <a:solidFill>
                <a:srgbClr val="000000"/>
              </a:solidFill>
            </a:endParaRPr>
          </a:p>
        </p:txBody>
      </p:sp>
      <p:sp>
        <p:nvSpPr>
          <p:cNvPr id="16" name="Rounded Rectangle 15"/>
          <p:cNvSpPr/>
          <p:nvPr/>
        </p:nvSpPr>
        <p:spPr>
          <a:xfrm>
            <a:off x="3214678" y="1214422"/>
            <a:ext cx="936104" cy="5643578"/>
          </a:xfrm>
          <a:prstGeom prst="roundRect">
            <a:avLst/>
          </a:prstGeom>
          <a:solidFill>
            <a:srgbClr val="FF0000"/>
          </a:solidFill>
        </p:spPr>
        <p:style>
          <a:lnRef idx="3">
            <a:schemeClr val="lt1"/>
          </a:lnRef>
          <a:fillRef idx="1">
            <a:schemeClr val="accent5"/>
          </a:fillRef>
          <a:effectRef idx="1">
            <a:schemeClr val="accent5"/>
          </a:effectRef>
          <a:fontRef idx="minor">
            <a:schemeClr val="lt1"/>
          </a:fontRef>
        </p:style>
        <p:txBody>
          <a:bodyPr rtlCol="0" anchor="t"/>
          <a:lstStyle/>
          <a:p>
            <a:pPr algn="ctr"/>
            <a:r>
              <a:rPr lang="el-GR" sz="1200" dirty="0" err="1" smtClean="0">
                <a:solidFill>
                  <a:srgbClr val="000000"/>
                </a:solidFill>
              </a:rPr>
              <a:t>Υπ/σίες</a:t>
            </a:r>
            <a:r>
              <a:rPr lang="el-GR" sz="1200" dirty="0" smtClean="0">
                <a:solidFill>
                  <a:srgbClr val="000000"/>
                </a:solidFill>
              </a:rPr>
              <a:t> υγείας </a:t>
            </a:r>
            <a:r>
              <a:rPr lang="el-GR" sz="1200" dirty="0" err="1" smtClean="0">
                <a:solidFill>
                  <a:srgbClr val="000000"/>
                </a:solidFill>
              </a:rPr>
              <a:t>–φάρ/κα</a:t>
            </a:r>
            <a:endParaRPr lang="en-US" sz="1200" dirty="0">
              <a:solidFill>
                <a:srgbClr val="000000"/>
              </a:solidFill>
            </a:endParaRPr>
          </a:p>
        </p:txBody>
      </p:sp>
      <p:sp>
        <p:nvSpPr>
          <p:cNvPr id="15" name="Rounded Rectangle 14"/>
          <p:cNvSpPr/>
          <p:nvPr/>
        </p:nvSpPr>
        <p:spPr>
          <a:xfrm>
            <a:off x="2123728" y="1214422"/>
            <a:ext cx="1008112" cy="5643578"/>
          </a:xfrm>
          <a:prstGeom prst="roundRect">
            <a:avLst/>
          </a:prstGeom>
        </p:spPr>
        <p:style>
          <a:lnRef idx="3">
            <a:schemeClr val="lt1"/>
          </a:lnRef>
          <a:fillRef idx="1">
            <a:schemeClr val="accent5"/>
          </a:fillRef>
          <a:effectRef idx="1">
            <a:schemeClr val="accent5"/>
          </a:effectRef>
          <a:fontRef idx="minor">
            <a:schemeClr val="lt1"/>
          </a:fontRef>
        </p:style>
        <p:txBody>
          <a:bodyPr rtlCol="0" anchor="t"/>
          <a:lstStyle/>
          <a:p>
            <a:pPr algn="ctr"/>
            <a:r>
              <a:rPr lang="el-GR" sz="1200" dirty="0" smtClean="0"/>
              <a:t>Τ</a:t>
            </a:r>
            <a:r>
              <a:rPr lang="el-GR" sz="1200" dirty="0" smtClean="0">
                <a:solidFill>
                  <a:srgbClr val="000000"/>
                </a:solidFill>
              </a:rPr>
              <a:t>ουρισμός-πολιτισμός</a:t>
            </a:r>
            <a:endParaRPr lang="en-US" sz="1200" dirty="0">
              <a:solidFill>
                <a:srgbClr val="000000"/>
              </a:solidFill>
            </a:endParaRPr>
          </a:p>
        </p:txBody>
      </p:sp>
      <p:sp>
        <p:nvSpPr>
          <p:cNvPr id="25" name="Rounded Rectangle 24"/>
          <p:cNvSpPr/>
          <p:nvPr/>
        </p:nvSpPr>
        <p:spPr>
          <a:xfrm>
            <a:off x="5572132" y="1142984"/>
            <a:ext cx="864096" cy="5715016"/>
          </a:xfrm>
          <a:prstGeom prst="roundRect">
            <a:avLst/>
          </a:prstGeom>
        </p:spPr>
        <p:style>
          <a:lnRef idx="3">
            <a:schemeClr val="lt1"/>
          </a:lnRef>
          <a:fillRef idx="1">
            <a:schemeClr val="accent1"/>
          </a:fillRef>
          <a:effectRef idx="1">
            <a:schemeClr val="accent1"/>
          </a:effectRef>
          <a:fontRef idx="minor">
            <a:schemeClr val="lt1"/>
          </a:fontRef>
        </p:style>
        <p:txBody>
          <a:bodyPr rtlCol="0" anchor="t"/>
          <a:lstStyle/>
          <a:p>
            <a:pPr algn="ctr"/>
            <a:r>
              <a:rPr lang="el-GR" sz="1200" dirty="0" smtClean="0">
                <a:solidFill>
                  <a:srgbClr val="000000"/>
                </a:solidFill>
              </a:rPr>
              <a:t>Μπλε </a:t>
            </a:r>
            <a:r>
              <a:rPr lang="el-GR" sz="1200" dirty="0" err="1" smtClean="0">
                <a:solidFill>
                  <a:srgbClr val="000000"/>
                </a:solidFill>
              </a:rPr>
              <a:t>οικ/μία</a:t>
            </a:r>
            <a:r>
              <a:rPr lang="el-GR" sz="1200" dirty="0" smtClean="0">
                <a:solidFill>
                  <a:srgbClr val="000000"/>
                </a:solidFill>
              </a:rPr>
              <a:t> </a:t>
            </a:r>
            <a:endParaRPr lang="en-US" sz="1200" dirty="0">
              <a:solidFill>
                <a:srgbClr val="000000"/>
              </a:solidFill>
            </a:endParaRPr>
          </a:p>
        </p:txBody>
      </p:sp>
      <p:sp>
        <p:nvSpPr>
          <p:cNvPr id="20" name="Rounded Rectangle 19"/>
          <p:cNvSpPr/>
          <p:nvPr/>
        </p:nvSpPr>
        <p:spPr>
          <a:xfrm>
            <a:off x="6858016" y="1142984"/>
            <a:ext cx="944908" cy="5715016"/>
          </a:xfrm>
          <a:prstGeom prst="roundRect">
            <a:avLst/>
          </a:prstGeom>
        </p:spPr>
        <p:style>
          <a:lnRef idx="3">
            <a:schemeClr val="lt1"/>
          </a:lnRef>
          <a:fillRef idx="1">
            <a:schemeClr val="accent6"/>
          </a:fillRef>
          <a:effectRef idx="1">
            <a:schemeClr val="accent6"/>
          </a:effectRef>
          <a:fontRef idx="minor">
            <a:schemeClr val="lt1"/>
          </a:fontRef>
        </p:style>
        <p:txBody>
          <a:bodyPr rtlCol="0" anchor="t"/>
          <a:lstStyle/>
          <a:p>
            <a:pPr algn="ctr"/>
            <a:r>
              <a:rPr lang="el-GR" sz="1200" dirty="0" err="1" smtClean="0">
                <a:solidFill>
                  <a:srgbClr val="000000"/>
                </a:solidFill>
              </a:rPr>
              <a:t>Μετ/ρές</a:t>
            </a:r>
            <a:r>
              <a:rPr lang="el-GR" sz="1200" dirty="0" smtClean="0">
                <a:solidFill>
                  <a:srgbClr val="000000"/>
                </a:solidFill>
              </a:rPr>
              <a:t> και </a:t>
            </a:r>
            <a:r>
              <a:rPr lang="en-US" sz="1200" dirty="0" smtClean="0">
                <a:solidFill>
                  <a:srgbClr val="000000"/>
                </a:solidFill>
              </a:rPr>
              <a:t>logistics</a:t>
            </a:r>
            <a:endParaRPr lang="en-US" sz="1200" dirty="0">
              <a:solidFill>
                <a:srgbClr val="000000"/>
              </a:solidFill>
            </a:endParaRPr>
          </a:p>
        </p:txBody>
      </p:sp>
      <p:sp>
        <p:nvSpPr>
          <p:cNvPr id="28" name="Rounded Rectangle 27"/>
          <p:cNvSpPr/>
          <p:nvPr/>
        </p:nvSpPr>
        <p:spPr>
          <a:xfrm>
            <a:off x="7858148" y="1214422"/>
            <a:ext cx="936105" cy="5643578"/>
          </a:xfrm>
          <a:prstGeom prst="roundRect">
            <a:avLst/>
          </a:prstGeom>
        </p:spPr>
        <p:style>
          <a:lnRef idx="3">
            <a:schemeClr val="lt1"/>
          </a:lnRef>
          <a:fillRef idx="1">
            <a:schemeClr val="accent2"/>
          </a:fillRef>
          <a:effectRef idx="1">
            <a:schemeClr val="accent2"/>
          </a:effectRef>
          <a:fontRef idx="minor">
            <a:schemeClr val="lt1"/>
          </a:fontRef>
        </p:style>
        <p:txBody>
          <a:bodyPr rtlCol="0" anchor="t"/>
          <a:lstStyle/>
          <a:p>
            <a:pPr algn="ctr"/>
            <a:r>
              <a:rPr lang="el-GR" sz="1200" dirty="0" smtClean="0">
                <a:solidFill>
                  <a:srgbClr val="000000"/>
                </a:solidFill>
              </a:rPr>
              <a:t>ΤΠΕ και</a:t>
            </a:r>
            <a:r>
              <a:rPr lang="en-US" sz="1200" dirty="0" smtClean="0">
                <a:solidFill>
                  <a:srgbClr val="000000"/>
                </a:solidFill>
              </a:rPr>
              <a:t> </a:t>
            </a:r>
            <a:r>
              <a:rPr lang="el-GR" sz="1200" dirty="0" smtClean="0">
                <a:solidFill>
                  <a:srgbClr val="000000"/>
                </a:solidFill>
              </a:rPr>
              <a:t>άλλες </a:t>
            </a:r>
            <a:r>
              <a:rPr lang="en-US" sz="1200" dirty="0" smtClean="0">
                <a:solidFill>
                  <a:srgbClr val="000000"/>
                </a:solidFill>
              </a:rPr>
              <a:t>KET</a:t>
            </a:r>
            <a:r>
              <a:rPr lang="el-GR" sz="1200" dirty="0" smtClean="0">
                <a:solidFill>
                  <a:srgbClr val="000000"/>
                </a:solidFill>
              </a:rPr>
              <a:t> </a:t>
            </a:r>
            <a:endParaRPr lang="en-US" sz="1200" dirty="0">
              <a:solidFill>
                <a:srgbClr val="000000"/>
              </a:solidFill>
            </a:endParaRPr>
          </a:p>
        </p:txBody>
      </p:sp>
      <p:sp>
        <p:nvSpPr>
          <p:cNvPr id="2" name="Title 1"/>
          <p:cNvSpPr>
            <a:spLocks noGrp="1"/>
          </p:cNvSpPr>
          <p:nvPr>
            <p:ph type="title"/>
          </p:nvPr>
        </p:nvSpPr>
        <p:spPr>
          <a:xfrm>
            <a:off x="107504" y="116632"/>
            <a:ext cx="8928992" cy="936104"/>
          </a:xfrm>
        </p:spPr>
        <p:txBody>
          <a:bodyPr>
            <a:normAutofit fontScale="90000"/>
          </a:bodyPr>
          <a:lstStyle/>
          <a:p>
            <a:pPr algn="ctr"/>
            <a:r>
              <a:rPr lang="el-GR" dirty="0" smtClean="0"/>
              <a:t>Θεματικές Συνέργειες Έξυπνης Εξειδίκευσης με το </a:t>
            </a:r>
            <a:r>
              <a:rPr lang="en-US" dirty="0" smtClean="0"/>
              <a:t>Horizon 2020</a:t>
            </a:r>
            <a:endParaRPr lang="en-US" dirty="0"/>
          </a:p>
        </p:txBody>
      </p:sp>
      <p:sp>
        <p:nvSpPr>
          <p:cNvPr id="29" name="Pentagon 28"/>
          <p:cNvSpPr/>
          <p:nvPr/>
        </p:nvSpPr>
        <p:spPr>
          <a:xfrm>
            <a:off x="107504" y="4005064"/>
            <a:ext cx="864096" cy="1872208"/>
          </a:xfrm>
          <a:prstGeom prst="homePlate">
            <a:avLst/>
          </a:prstGeom>
        </p:spPr>
        <p:style>
          <a:lnRef idx="3">
            <a:schemeClr val="lt1"/>
          </a:lnRef>
          <a:fillRef idx="1">
            <a:schemeClr val="accent1"/>
          </a:fillRef>
          <a:effectRef idx="1">
            <a:schemeClr val="accent1"/>
          </a:effectRef>
          <a:fontRef idx="minor">
            <a:schemeClr val="lt1"/>
          </a:fontRef>
        </p:style>
        <p:txBody>
          <a:bodyPr vert="vert270" rtlCol="0" anchor="ctr"/>
          <a:lstStyle/>
          <a:p>
            <a:pPr algn="ctr"/>
            <a:r>
              <a:rPr lang="en-US" sz="1200" b="1" dirty="0" smtClean="0"/>
              <a:t>Horizon</a:t>
            </a:r>
          </a:p>
          <a:p>
            <a:pPr algn="ctr"/>
            <a:r>
              <a:rPr lang="en-US" sz="1200" dirty="0" smtClean="0"/>
              <a:t>Industrial </a:t>
            </a:r>
          </a:p>
          <a:p>
            <a:pPr algn="ctr"/>
            <a:r>
              <a:rPr lang="en-US" sz="1200" dirty="0" smtClean="0"/>
              <a:t>leadership</a:t>
            </a:r>
            <a:endParaRPr lang="en-US" sz="1200" dirty="0"/>
          </a:p>
        </p:txBody>
      </p:sp>
      <p:sp>
        <p:nvSpPr>
          <p:cNvPr id="30" name="Rounded Rectangle 29"/>
          <p:cNvSpPr/>
          <p:nvPr/>
        </p:nvSpPr>
        <p:spPr>
          <a:xfrm>
            <a:off x="971600" y="3933056"/>
            <a:ext cx="7992888" cy="1944216"/>
          </a:xfrm>
          <a:prstGeom prst="roundRect">
            <a:avLst>
              <a:gd name="adj" fmla="val 9738"/>
            </a:avLst>
          </a:prstGeom>
          <a:solidFill>
            <a:schemeClr val="accent1">
              <a:alpha val="3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ounded Rectangle 30"/>
          <p:cNvSpPr/>
          <p:nvPr/>
        </p:nvSpPr>
        <p:spPr>
          <a:xfrm>
            <a:off x="1043608" y="4005064"/>
            <a:ext cx="7920880" cy="504056"/>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1200" dirty="0" smtClean="0"/>
              <a:t>Leadership in enabling and industrial technologies</a:t>
            </a:r>
            <a:endParaRPr lang="el-GR" sz="1200" dirty="0" smtClean="0"/>
          </a:p>
        </p:txBody>
      </p:sp>
      <p:sp>
        <p:nvSpPr>
          <p:cNvPr id="32" name="Rounded Rectangle 31"/>
          <p:cNvSpPr/>
          <p:nvPr/>
        </p:nvSpPr>
        <p:spPr>
          <a:xfrm>
            <a:off x="1043608" y="4653136"/>
            <a:ext cx="7920880" cy="504056"/>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1200" dirty="0" smtClean="0"/>
              <a:t> Innovation in SMEs</a:t>
            </a:r>
            <a:endParaRPr lang="el-GR" sz="1200" dirty="0" smtClean="0"/>
          </a:p>
        </p:txBody>
      </p:sp>
      <p:sp>
        <p:nvSpPr>
          <p:cNvPr id="33" name="Rounded Rectangle 32"/>
          <p:cNvSpPr/>
          <p:nvPr/>
        </p:nvSpPr>
        <p:spPr>
          <a:xfrm>
            <a:off x="1043608" y="5301208"/>
            <a:ext cx="7920880" cy="504056"/>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1200" dirty="0" smtClean="0"/>
              <a:t>Access to risk finance</a:t>
            </a:r>
            <a:endParaRPr lang="el-GR" sz="1200" dirty="0" smtClean="0"/>
          </a:p>
        </p:txBody>
      </p:sp>
      <p:sp>
        <p:nvSpPr>
          <p:cNvPr id="36" name="Pentagon 35"/>
          <p:cNvSpPr/>
          <p:nvPr/>
        </p:nvSpPr>
        <p:spPr>
          <a:xfrm>
            <a:off x="107504" y="5877272"/>
            <a:ext cx="864096" cy="969516"/>
          </a:xfrm>
          <a:prstGeom prst="homePlate">
            <a:avLst/>
          </a:prstGeom>
        </p:spPr>
        <p:style>
          <a:lnRef idx="3">
            <a:schemeClr val="lt1"/>
          </a:lnRef>
          <a:fillRef idx="1">
            <a:schemeClr val="accent1"/>
          </a:fillRef>
          <a:effectRef idx="1">
            <a:schemeClr val="accent1"/>
          </a:effectRef>
          <a:fontRef idx="minor">
            <a:schemeClr val="lt1"/>
          </a:fontRef>
        </p:style>
        <p:txBody>
          <a:bodyPr vert="vert270" rtlCol="0" anchor="ctr"/>
          <a:lstStyle/>
          <a:p>
            <a:pPr algn="ctr"/>
            <a:r>
              <a:rPr lang="en-US" sz="1200" b="1" dirty="0" smtClean="0"/>
              <a:t>Horizon</a:t>
            </a:r>
          </a:p>
          <a:p>
            <a:pPr algn="ctr"/>
            <a:r>
              <a:rPr lang="en-US" sz="1100" dirty="0"/>
              <a:t>E</a:t>
            </a:r>
            <a:r>
              <a:rPr lang="en-US" sz="1100" dirty="0" smtClean="0"/>
              <a:t>xcellence in science</a:t>
            </a:r>
            <a:endParaRPr lang="en-US" sz="1100" dirty="0"/>
          </a:p>
        </p:txBody>
      </p:sp>
      <p:sp>
        <p:nvSpPr>
          <p:cNvPr id="37" name="Rounded Rectangle 36"/>
          <p:cNvSpPr/>
          <p:nvPr/>
        </p:nvSpPr>
        <p:spPr>
          <a:xfrm>
            <a:off x="1043608" y="6021288"/>
            <a:ext cx="7920880" cy="836712"/>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1200" dirty="0" err="1" smtClean="0"/>
              <a:t>ESFRI</a:t>
            </a:r>
            <a:endParaRPr lang="el-GR" sz="1200" dirty="0" smtClean="0"/>
          </a:p>
        </p:txBody>
      </p:sp>
      <p:sp>
        <p:nvSpPr>
          <p:cNvPr id="24" name="Rounded Rectangle 23"/>
          <p:cNvSpPr/>
          <p:nvPr/>
        </p:nvSpPr>
        <p:spPr>
          <a:xfrm>
            <a:off x="1142976" y="1785926"/>
            <a:ext cx="7128792" cy="2016224"/>
          </a:xfrm>
          <a:prstGeom prst="roundRect">
            <a:avLst>
              <a:gd name="adj" fmla="val 9738"/>
            </a:avLst>
          </a:prstGeom>
          <a:solidFill>
            <a:schemeClr val="accent1">
              <a:alpha val="3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p:cNvSpPr/>
          <p:nvPr/>
        </p:nvSpPr>
        <p:spPr>
          <a:xfrm>
            <a:off x="1043608" y="1844824"/>
            <a:ext cx="1008112" cy="1944216"/>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l-GR" sz="1200" dirty="0" smtClean="0"/>
              <a:t>Ασφάλεια </a:t>
            </a:r>
            <a:r>
              <a:rPr lang="el-GR" sz="1200" dirty="0" err="1" smtClean="0"/>
              <a:t>τροφ</a:t>
            </a:r>
            <a:r>
              <a:rPr lang="en-US" sz="1200" dirty="0"/>
              <a:t>.</a:t>
            </a:r>
            <a:r>
              <a:rPr lang="el-GR" sz="1200" dirty="0" smtClean="0"/>
              <a:t>, βιώσιμη γεωργία,</a:t>
            </a:r>
          </a:p>
          <a:p>
            <a:pPr algn="ctr"/>
            <a:r>
              <a:rPr lang="el-GR" sz="1200" dirty="0" smtClean="0"/>
              <a:t>βιο-</a:t>
            </a:r>
            <a:r>
              <a:rPr lang="el-GR" sz="1200" dirty="0" err="1" smtClean="0"/>
              <a:t>οικ</a:t>
            </a:r>
            <a:r>
              <a:rPr lang="en-US" sz="1200" dirty="0" smtClean="0"/>
              <a:t>/</a:t>
            </a:r>
            <a:r>
              <a:rPr lang="el-GR" sz="1200" dirty="0" smtClean="0"/>
              <a:t>μία</a:t>
            </a:r>
          </a:p>
        </p:txBody>
      </p:sp>
      <p:sp>
        <p:nvSpPr>
          <p:cNvPr id="21" name="Rounded Rectangle 20"/>
          <p:cNvSpPr/>
          <p:nvPr/>
        </p:nvSpPr>
        <p:spPr>
          <a:xfrm>
            <a:off x="4283968" y="1844824"/>
            <a:ext cx="2592288" cy="432048"/>
          </a:xfrm>
          <a:prstGeom prst="roundRect">
            <a:avLst/>
          </a:prstGeom>
          <a:solidFill>
            <a:srgbClr val="00B0F0"/>
          </a:solidFill>
        </p:spPr>
        <p:style>
          <a:lnRef idx="3">
            <a:schemeClr val="lt1"/>
          </a:lnRef>
          <a:fillRef idx="1">
            <a:schemeClr val="accent1"/>
          </a:fillRef>
          <a:effectRef idx="1">
            <a:schemeClr val="accent1"/>
          </a:effectRef>
          <a:fontRef idx="minor">
            <a:schemeClr val="lt1"/>
          </a:fontRef>
        </p:style>
        <p:txBody>
          <a:bodyPr rtlCol="0" anchor="ctr"/>
          <a:lstStyle/>
          <a:p>
            <a:pPr algn="ctr"/>
            <a:r>
              <a:rPr lang="el-GR" sz="1200" dirty="0" smtClean="0"/>
              <a:t>Ασφαλής, καθαρή και αποδοτική ενέργεια</a:t>
            </a:r>
          </a:p>
        </p:txBody>
      </p:sp>
      <p:sp>
        <p:nvSpPr>
          <p:cNvPr id="22" name="Rounded Rectangle 21"/>
          <p:cNvSpPr/>
          <p:nvPr/>
        </p:nvSpPr>
        <p:spPr>
          <a:xfrm>
            <a:off x="3275856" y="1844824"/>
            <a:ext cx="792088" cy="2016224"/>
          </a:xfrm>
          <a:prstGeom prst="roundRect">
            <a:avLst/>
          </a:prstGeom>
          <a:solidFill>
            <a:srgbClr val="92D050"/>
          </a:solidFill>
        </p:spPr>
        <p:style>
          <a:lnRef idx="3">
            <a:schemeClr val="lt1"/>
          </a:lnRef>
          <a:fillRef idx="1">
            <a:schemeClr val="accent1"/>
          </a:fillRef>
          <a:effectRef idx="1">
            <a:schemeClr val="accent1"/>
          </a:effectRef>
          <a:fontRef idx="minor">
            <a:schemeClr val="lt1"/>
          </a:fontRef>
        </p:style>
        <p:txBody>
          <a:bodyPr rtlCol="0" anchor="ctr"/>
          <a:lstStyle/>
          <a:p>
            <a:pPr algn="ctr"/>
            <a:r>
              <a:rPr lang="el-GR" sz="1200" dirty="0" smtClean="0"/>
              <a:t>Υγεία</a:t>
            </a:r>
          </a:p>
        </p:txBody>
      </p:sp>
      <p:sp>
        <p:nvSpPr>
          <p:cNvPr id="23" name="Pentagon 22"/>
          <p:cNvSpPr/>
          <p:nvPr/>
        </p:nvSpPr>
        <p:spPr>
          <a:xfrm>
            <a:off x="159544" y="1844824"/>
            <a:ext cx="864096" cy="1872208"/>
          </a:xfrm>
          <a:prstGeom prst="homePlate">
            <a:avLst/>
          </a:prstGeom>
        </p:spPr>
        <p:style>
          <a:lnRef idx="3">
            <a:schemeClr val="lt1"/>
          </a:lnRef>
          <a:fillRef idx="1">
            <a:schemeClr val="accent1"/>
          </a:fillRef>
          <a:effectRef idx="1">
            <a:schemeClr val="accent1"/>
          </a:effectRef>
          <a:fontRef idx="minor">
            <a:schemeClr val="lt1"/>
          </a:fontRef>
        </p:style>
        <p:txBody>
          <a:bodyPr vert="vert270" rtlCol="0" anchor="ctr"/>
          <a:lstStyle/>
          <a:p>
            <a:pPr algn="ctr"/>
            <a:r>
              <a:rPr lang="en-US" sz="1200" b="1" dirty="0" smtClean="0"/>
              <a:t>Horizon</a:t>
            </a:r>
          </a:p>
          <a:p>
            <a:pPr algn="ctr"/>
            <a:r>
              <a:rPr lang="en-US" sz="1200" dirty="0" smtClean="0"/>
              <a:t>Societal </a:t>
            </a:r>
          </a:p>
          <a:p>
            <a:pPr algn="ctr"/>
            <a:r>
              <a:rPr lang="en-US" sz="1200" dirty="0" smtClean="0"/>
              <a:t>challenges</a:t>
            </a:r>
            <a:endParaRPr lang="en-US" sz="1200" dirty="0"/>
          </a:p>
        </p:txBody>
      </p:sp>
      <p:sp>
        <p:nvSpPr>
          <p:cNvPr id="26" name="Rounded Rectangle 25"/>
          <p:cNvSpPr/>
          <p:nvPr/>
        </p:nvSpPr>
        <p:spPr>
          <a:xfrm>
            <a:off x="7020272" y="1844824"/>
            <a:ext cx="1008112" cy="2016224"/>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l-GR" sz="1100" dirty="0" smtClean="0"/>
              <a:t>Έξυπνες, πράσινες και </a:t>
            </a:r>
            <a:r>
              <a:rPr lang="el-GR" sz="1100" dirty="0" err="1" smtClean="0"/>
              <a:t>ολοκλ/νες</a:t>
            </a:r>
            <a:r>
              <a:rPr lang="el-GR" sz="1100" dirty="0" smtClean="0"/>
              <a:t> </a:t>
            </a:r>
          </a:p>
          <a:p>
            <a:pPr algn="ctr"/>
            <a:r>
              <a:rPr lang="el-GR" sz="1100" dirty="0" err="1" smtClean="0"/>
              <a:t>μετα/ρές</a:t>
            </a:r>
            <a:endParaRPr lang="el-GR" sz="1100" dirty="0" smtClean="0"/>
          </a:p>
        </p:txBody>
      </p:sp>
      <p:sp>
        <p:nvSpPr>
          <p:cNvPr id="27" name="Rounded Rectangle 26"/>
          <p:cNvSpPr/>
          <p:nvPr/>
        </p:nvSpPr>
        <p:spPr>
          <a:xfrm>
            <a:off x="5148064" y="2348880"/>
            <a:ext cx="1728192" cy="648072"/>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l-GR" sz="1200" dirty="0" smtClean="0"/>
              <a:t>Αποδοτικότητα πόρων και πρώτων υλών</a:t>
            </a:r>
          </a:p>
        </p:txBody>
      </p:sp>
      <p:sp>
        <p:nvSpPr>
          <p:cNvPr id="38" name="Rounded Rectangle 37"/>
          <p:cNvSpPr/>
          <p:nvPr/>
        </p:nvSpPr>
        <p:spPr>
          <a:xfrm>
            <a:off x="6012160" y="3068960"/>
            <a:ext cx="864096" cy="648072"/>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l-GR" sz="1100" dirty="0" err="1" smtClean="0"/>
              <a:t>Θαλ/σια</a:t>
            </a:r>
            <a:r>
              <a:rPr lang="el-GR" sz="1100" dirty="0" smtClean="0"/>
              <a:t> έρευνα</a:t>
            </a:r>
          </a:p>
        </p:txBody>
      </p:sp>
      <p:sp>
        <p:nvSpPr>
          <p:cNvPr id="46" name="14 - Ραβδωτό δεξιό βέλος"/>
          <p:cNvSpPr/>
          <p:nvPr/>
        </p:nvSpPr>
        <p:spPr bwMode="auto">
          <a:xfrm rot="1556848">
            <a:off x="2166308" y="2022824"/>
            <a:ext cx="1514188" cy="454896"/>
          </a:xfrm>
          <a:prstGeom prst="stripedRightArrow">
            <a:avLst/>
          </a:prstGeom>
          <a:solidFill>
            <a:srgbClr val="002060"/>
          </a:solidFill>
          <a:ln w="9525" cap="flat" cmpd="sng" algn="ctr">
            <a:solidFill>
              <a:schemeClr val="tx1"/>
            </a:solidFill>
            <a:prstDash val="solid"/>
            <a:round/>
            <a:headEnd type="none" w="med" len="med"/>
            <a:tailEnd type="none" w="med" len="med"/>
          </a:ln>
          <a:effectLst/>
        </p:spPr>
        <p:txBody>
          <a:bodyPr/>
          <a:lstStyle/>
          <a:p>
            <a:pPr algn="ctr">
              <a:defRPr/>
            </a:pPr>
            <a:endParaRPr lang="en-US" b="1" dirty="0">
              <a:solidFill>
                <a:srgbClr val="FFCC00"/>
              </a:solidFill>
              <a:effectLst>
                <a:outerShdw blurRad="38100" dist="38100" dir="2700000" algn="tl">
                  <a:srgbClr val="C0C0C0"/>
                </a:outerShdw>
              </a:effectLst>
              <a:latin typeface="Calibri" pitchFamily="34" charset="0"/>
            </a:endParaRPr>
          </a:p>
        </p:txBody>
      </p:sp>
    </p:spTree>
    <p:extLst>
      <p:ext uri="{BB962C8B-B14F-4D97-AF65-F5344CB8AC3E}">
        <p14:creationId xmlns="" xmlns:p14="http://schemas.microsoft.com/office/powerpoint/2010/main" val="3749185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dissolve">
                                      <p:cBhvr>
                                        <p:cTn id="7" dur="500"/>
                                        <p:tgtEl>
                                          <p:spTgt spid="21"/>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6"/>
                                        </p:tgtEl>
                                        <p:attrNameLst>
                                          <p:attrName>style.visibility</p:attrName>
                                        </p:attrNameLst>
                                      </p:cBhvr>
                                      <p:to>
                                        <p:strVal val="visible"/>
                                      </p:to>
                                    </p:set>
                                    <p:animEffect transition="in" filter="dissolve">
                                      <p:cBhvr>
                                        <p:cTn id="10" dur="500"/>
                                        <p:tgtEl>
                                          <p:spTgt spid="26"/>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mph" presetSubtype="0" fill="hold" grpId="0" nodeType="clickEffect">
                                  <p:stCondLst>
                                    <p:cond delay="0"/>
                                  </p:stCondLst>
                                  <p:childTnLst>
                                    <p:animScale>
                                      <p:cBhvr>
                                        <p:cTn id="14" dur="2000" fill="hold"/>
                                        <p:tgtEl>
                                          <p:spTgt spid="13"/>
                                        </p:tgtEl>
                                      </p:cBhvr>
                                      <p:by x="150000" y="150000"/>
                                    </p:animScale>
                                  </p:childTnLst>
                                </p:cTn>
                              </p:par>
                            </p:childTnLst>
                          </p:cTn>
                        </p:par>
                      </p:childTnLst>
                    </p:cTn>
                  </p:par>
                  <p:par>
                    <p:cTn id="15" fill="hold">
                      <p:stCondLst>
                        <p:cond delay="indefinite"/>
                      </p:stCondLst>
                      <p:childTnLst>
                        <p:par>
                          <p:cTn id="16" fill="hold">
                            <p:stCondLst>
                              <p:cond delay="0"/>
                            </p:stCondLst>
                            <p:childTnLst>
                              <p:par>
                                <p:cTn id="17" presetID="8" presetClass="emph" presetSubtype="0" fill="hold" grpId="1" nodeType="clickEffect">
                                  <p:stCondLst>
                                    <p:cond delay="0"/>
                                  </p:stCondLst>
                                  <p:childTnLst>
                                    <p:animRot by="21600000">
                                      <p:cBhvr>
                                        <p:cTn id="18" dur="2000" fill="hold"/>
                                        <p:tgtEl>
                                          <p:spTgt spid="21"/>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6" presetClass="emph" presetSubtype="0" fill="hold" grpId="1" nodeType="clickEffect">
                                  <p:stCondLst>
                                    <p:cond delay="0"/>
                                  </p:stCondLst>
                                  <p:childTnLst>
                                    <p:animScale>
                                      <p:cBhvr>
                                        <p:cTn id="22" dur="2000" fill="hold"/>
                                        <p:tgtEl>
                                          <p:spTgt spid="13"/>
                                        </p:tgtEl>
                                      </p:cBhvr>
                                      <p:by x="150000" y="150000"/>
                                    </p:animScale>
                                  </p:childTnLst>
                                </p:cTn>
                              </p:par>
                            </p:childTnLst>
                          </p:cTn>
                        </p:par>
                      </p:childTnLst>
                    </p:cTn>
                  </p:par>
                  <p:par>
                    <p:cTn id="23" fill="hold">
                      <p:stCondLst>
                        <p:cond delay="indefinite"/>
                      </p:stCondLst>
                      <p:childTnLst>
                        <p:par>
                          <p:cTn id="24" fill="hold">
                            <p:stCondLst>
                              <p:cond delay="0"/>
                            </p:stCondLst>
                            <p:childTnLst>
                              <p:par>
                                <p:cTn id="25" presetID="6" presetClass="emph" presetSubtype="0" fill="hold" grpId="2" nodeType="clickEffect">
                                  <p:stCondLst>
                                    <p:cond delay="0"/>
                                  </p:stCondLst>
                                  <p:childTnLst>
                                    <p:animScale>
                                      <p:cBhvr>
                                        <p:cTn id="26" dur="2000" fill="hold"/>
                                        <p:tgtEl>
                                          <p:spTgt spid="21"/>
                                        </p:tgtEl>
                                      </p:cBhvr>
                                      <p:by x="150000" y="150000"/>
                                    </p:animScale>
                                  </p:childTnLst>
                                </p:cTn>
                              </p:par>
                            </p:childTnLst>
                          </p:cTn>
                        </p:par>
                      </p:childTnLst>
                    </p:cTn>
                  </p:par>
                  <p:par>
                    <p:cTn id="27" fill="hold">
                      <p:stCondLst>
                        <p:cond delay="indefinite"/>
                      </p:stCondLst>
                      <p:childTnLst>
                        <p:par>
                          <p:cTn id="28" fill="hold">
                            <p:stCondLst>
                              <p:cond delay="0"/>
                            </p:stCondLst>
                            <p:childTnLst>
                              <p:par>
                                <p:cTn id="29" presetID="8" presetClass="emph" presetSubtype="0" fill="hold" grpId="3" nodeType="clickEffect">
                                  <p:stCondLst>
                                    <p:cond delay="0"/>
                                  </p:stCondLst>
                                  <p:childTnLst>
                                    <p:animRot by="21600000">
                                      <p:cBhvr>
                                        <p:cTn id="30" dur="2000" fill="hold"/>
                                        <p:tgtEl>
                                          <p:spTgt spid="2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P spid="21" grpId="0" animBg="1"/>
      <p:bldP spid="21" grpId="1" animBg="1"/>
      <p:bldP spid="21" grpId="2" animBg="1"/>
      <p:bldP spid="21" grpId="3" animBg="1"/>
      <p:bldP spid="2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Diagram 21"/>
          <p:cNvGraphicFramePr/>
          <p:nvPr/>
        </p:nvGraphicFramePr>
        <p:xfrm>
          <a:off x="2214546" y="4000504"/>
          <a:ext cx="4500594" cy="34290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a:xfrm>
            <a:off x="357158" y="214290"/>
            <a:ext cx="8229600" cy="1143000"/>
          </a:xfrm>
        </p:spPr>
        <p:txBody>
          <a:bodyPr/>
          <a:lstStyle/>
          <a:p>
            <a:pPr algn="ctr"/>
            <a:r>
              <a:rPr lang="el-GR" sz="3200" dirty="0" smtClean="0"/>
              <a:t>Διαμόρφωση προτεραιοτήτων μέσω Πλατφορμών Καινοτομίας</a:t>
            </a:r>
            <a:endParaRPr lang="el-GR" sz="3200" dirty="0"/>
          </a:p>
        </p:txBody>
      </p:sp>
      <p:sp>
        <p:nvSpPr>
          <p:cNvPr id="4" name="Slide Number Placeholder 3"/>
          <p:cNvSpPr>
            <a:spLocks noGrp="1"/>
          </p:cNvSpPr>
          <p:nvPr>
            <p:ph type="sldNum" sz="quarter" idx="12"/>
          </p:nvPr>
        </p:nvSpPr>
        <p:spPr/>
        <p:txBody>
          <a:bodyPr>
            <a:normAutofit fontScale="85000" lnSpcReduction="20000"/>
          </a:bodyPr>
          <a:lstStyle/>
          <a:p>
            <a:fld id="{69E29E33-B620-47F9-BB04-8846C2A5AFCC}" type="slidenum">
              <a:rPr kumimoji="0" lang="en-US" smtClean="0"/>
              <a:pPr/>
              <a:t>9</a:t>
            </a:fld>
            <a:endParaRPr kumimoji="0" lang="en-US" dirty="0"/>
          </a:p>
        </p:txBody>
      </p:sp>
      <p:graphicFrame>
        <p:nvGraphicFramePr>
          <p:cNvPr id="5" name="Diagram 4"/>
          <p:cNvGraphicFramePr/>
          <p:nvPr/>
        </p:nvGraphicFramePr>
        <p:xfrm>
          <a:off x="785786" y="1071546"/>
          <a:ext cx="5000660" cy="35719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6" name="Rectangle 5"/>
          <p:cNvSpPr/>
          <p:nvPr/>
        </p:nvSpPr>
        <p:spPr>
          <a:xfrm>
            <a:off x="571472" y="4786322"/>
            <a:ext cx="1428760" cy="785818"/>
          </a:xfrm>
          <a:prstGeom prst="rect">
            <a:avLst/>
          </a:prstGeom>
          <a:solidFill>
            <a:srgbClr val="CC3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err="1" smtClean="0"/>
              <a:t>Ταμειο</a:t>
            </a:r>
            <a:r>
              <a:rPr lang="el-GR" sz="1200" dirty="0" smtClean="0"/>
              <a:t> </a:t>
            </a:r>
            <a:r>
              <a:rPr lang="en-US" sz="1200" dirty="0" smtClean="0"/>
              <a:t>JEREMY</a:t>
            </a:r>
            <a:endParaRPr lang="el-GR" sz="1200" dirty="0"/>
          </a:p>
        </p:txBody>
      </p:sp>
      <p:sp>
        <p:nvSpPr>
          <p:cNvPr id="7" name="Rectangle 6"/>
          <p:cNvSpPr/>
          <p:nvPr/>
        </p:nvSpPr>
        <p:spPr>
          <a:xfrm>
            <a:off x="3214678" y="5429264"/>
            <a:ext cx="1785950" cy="57150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t>ΠΕΡΙΒΑΛΛΟΝ ΚΑΙ ΒΙΩΣΙΜΗ ΑΝΑΠΤΥΞΗ</a:t>
            </a:r>
            <a:endParaRPr lang="el-GR" sz="1200" dirty="0"/>
          </a:p>
        </p:txBody>
      </p:sp>
      <p:graphicFrame>
        <p:nvGraphicFramePr>
          <p:cNvPr id="8" name="Diagram 7"/>
          <p:cNvGraphicFramePr/>
          <p:nvPr/>
        </p:nvGraphicFramePr>
        <p:xfrm>
          <a:off x="4429124" y="1142984"/>
          <a:ext cx="4000528" cy="2786082"/>
        </p:xfrm>
        <a:graphic>
          <a:graphicData uri="http://schemas.openxmlformats.org/drawingml/2006/diagram">
            <dgm:relIds xmlns:dgm="http://schemas.openxmlformats.org/drawingml/2006/diagram" xmlns:r="http://schemas.openxmlformats.org/officeDocument/2006/relationships" r:dm="rId11" r:lo="rId12" r:qs="rId13" r:cs="rId14"/>
          </a:graphicData>
        </a:graphic>
      </p:graphicFrame>
      <p:sp>
        <p:nvSpPr>
          <p:cNvPr id="9" name="Rectangle 8"/>
          <p:cNvSpPr/>
          <p:nvPr/>
        </p:nvSpPr>
        <p:spPr>
          <a:xfrm>
            <a:off x="5857884" y="2214554"/>
            <a:ext cx="1643074" cy="57150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A</a:t>
            </a:r>
            <a:r>
              <a:rPr lang="el-GR" sz="1400" dirty="0" smtClean="0"/>
              <a:t>ΓΡΟ ΒΙΟΔΙΑΤΡΟΦΗ</a:t>
            </a:r>
            <a:endParaRPr lang="el-GR" sz="1400" dirty="0"/>
          </a:p>
        </p:txBody>
      </p:sp>
      <p:sp>
        <p:nvSpPr>
          <p:cNvPr id="11" name="Rectangle 10"/>
          <p:cNvSpPr/>
          <p:nvPr/>
        </p:nvSpPr>
        <p:spPr>
          <a:xfrm>
            <a:off x="0" y="3786190"/>
            <a:ext cx="1785950" cy="785818"/>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t>Ταμείο εγγύησης για ΜΜΕ</a:t>
            </a:r>
            <a:endParaRPr lang="el-GR" sz="1400" dirty="0"/>
          </a:p>
        </p:txBody>
      </p:sp>
      <p:graphicFrame>
        <p:nvGraphicFramePr>
          <p:cNvPr id="12" name="Diagram 11"/>
          <p:cNvGraphicFramePr/>
          <p:nvPr/>
        </p:nvGraphicFramePr>
        <p:xfrm>
          <a:off x="4857752" y="3571876"/>
          <a:ext cx="4429156" cy="3500462"/>
        </p:xfrm>
        <a:graphic>
          <a:graphicData uri="http://schemas.openxmlformats.org/drawingml/2006/diagram">
            <dgm:relIds xmlns:dgm="http://schemas.openxmlformats.org/drawingml/2006/diagram" xmlns:r="http://schemas.openxmlformats.org/officeDocument/2006/relationships" r:dm="rId15" r:lo="rId16" r:qs="rId17" r:cs="rId18"/>
          </a:graphicData>
        </a:graphic>
      </p:graphicFrame>
      <p:sp>
        <p:nvSpPr>
          <p:cNvPr id="13" name="Rectangle 12"/>
          <p:cNvSpPr/>
          <p:nvPr/>
        </p:nvSpPr>
        <p:spPr>
          <a:xfrm>
            <a:off x="6215074" y="5143512"/>
            <a:ext cx="1643074" cy="64294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t>ΥΓΕΙΑ ΚΑΙ ΦΑΡΜΑΚΑ</a:t>
            </a:r>
            <a:endParaRPr lang="el-GR" sz="1400" dirty="0"/>
          </a:p>
        </p:txBody>
      </p:sp>
      <p:cxnSp>
        <p:nvCxnSpPr>
          <p:cNvPr id="15" name="Straight Arrow Connector 14"/>
          <p:cNvCxnSpPr>
            <a:stCxn id="11" idx="0"/>
          </p:cNvCxnSpPr>
          <p:nvPr/>
        </p:nvCxnSpPr>
        <p:spPr>
          <a:xfrm rot="5400000" flipH="1" flipV="1">
            <a:off x="1125148" y="3125389"/>
            <a:ext cx="428628" cy="8929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flipH="1" flipV="1">
            <a:off x="678629" y="4679165"/>
            <a:ext cx="285752"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12-Point Star 13"/>
          <p:cNvSpPr/>
          <p:nvPr/>
        </p:nvSpPr>
        <p:spPr>
          <a:xfrm>
            <a:off x="2357422" y="4572008"/>
            <a:ext cx="1285884" cy="714380"/>
          </a:xfrm>
          <a:prstGeom prst="star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100" dirty="0" smtClean="0"/>
              <a:t>Ιούλιος</a:t>
            </a:r>
            <a:r>
              <a:rPr lang="en-US" sz="1100" dirty="0" smtClean="0"/>
              <a:t> 2013</a:t>
            </a:r>
            <a:endParaRPr lang="el-GR" sz="1100" dirty="0"/>
          </a:p>
        </p:txBody>
      </p:sp>
      <p:sp>
        <p:nvSpPr>
          <p:cNvPr id="16" name="12-Point Star 15"/>
          <p:cNvSpPr/>
          <p:nvPr/>
        </p:nvSpPr>
        <p:spPr>
          <a:xfrm>
            <a:off x="2000232" y="5357826"/>
            <a:ext cx="1571604" cy="714380"/>
          </a:xfrm>
          <a:prstGeom prst="star12">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050" dirty="0" smtClean="0">
                <a:solidFill>
                  <a:schemeClr val="tx1">
                    <a:lumMod val="75000"/>
                  </a:schemeClr>
                </a:solidFill>
              </a:rPr>
              <a:t>Οκτώβριος </a:t>
            </a:r>
            <a:r>
              <a:rPr lang="en-US" sz="1050" dirty="0" smtClean="0">
                <a:solidFill>
                  <a:schemeClr val="tx1">
                    <a:lumMod val="75000"/>
                  </a:schemeClr>
                </a:solidFill>
              </a:rPr>
              <a:t>2013</a:t>
            </a:r>
            <a:endParaRPr lang="el-GR" sz="1050" dirty="0">
              <a:solidFill>
                <a:schemeClr val="tx1">
                  <a:lumMod val="75000"/>
                </a:schemeClr>
              </a:solidFill>
            </a:endParaRPr>
          </a:p>
        </p:txBody>
      </p:sp>
      <p:sp>
        <p:nvSpPr>
          <p:cNvPr id="18" name="12-Point Star 17"/>
          <p:cNvSpPr/>
          <p:nvPr/>
        </p:nvSpPr>
        <p:spPr>
          <a:xfrm>
            <a:off x="6643702" y="1500174"/>
            <a:ext cx="1643074" cy="714380"/>
          </a:xfrm>
          <a:prstGeom prst="star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050" dirty="0" err="1" smtClean="0"/>
              <a:t>Αυγουστος</a:t>
            </a:r>
            <a:r>
              <a:rPr lang="en-US" sz="1050" dirty="0" smtClean="0"/>
              <a:t> 2013</a:t>
            </a:r>
            <a:endParaRPr lang="el-GR" sz="1050" dirty="0"/>
          </a:p>
        </p:txBody>
      </p:sp>
      <p:sp>
        <p:nvSpPr>
          <p:cNvPr id="19" name="12-Point Star 18"/>
          <p:cNvSpPr/>
          <p:nvPr/>
        </p:nvSpPr>
        <p:spPr>
          <a:xfrm>
            <a:off x="7143768" y="2000240"/>
            <a:ext cx="1643074" cy="857256"/>
          </a:xfrm>
          <a:prstGeom prst="star12">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lumMod val="75000"/>
                  </a:schemeClr>
                </a:solidFill>
              </a:rPr>
              <a:t>O</a:t>
            </a:r>
            <a:r>
              <a:rPr lang="el-GR" sz="1050" dirty="0" err="1" smtClean="0">
                <a:solidFill>
                  <a:schemeClr val="tx1">
                    <a:lumMod val="75000"/>
                  </a:schemeClr>
                </a:solidFill>
              </a:rPr>
              <a:t>κτωβριος</a:t>
            </a:r>
            <a:r>
              <a:rPr lang="en-US" sz="1050" dirty="0" smtClean="0">
                <a:solidFill>
                  <a:schemeClr val="tx1">
                    <a:lumMod val="75000"/>
                  </a:schemeClr>
                </a:solidFill>
              </a:rPr>
              <a:t>2013</a:t>
            </a:r>
            <a:endParaRPr lang="el-GR" sz="1050" dirty="0">
              <a:solidFill>
                <a:schemeClr val="tx1">
                  <a:lumMod val="75000"/>
                </a:schemeClr>
              </a:solidFill>
            </a:endParaRPr>
          </a:p>
        </p:txBody>
      </p:sp>
      <p:sp>
        <p:nvSpPr>
          <p:cNvPr id="20" name="12-Point Star 19"/>
          <p:cNvSpPr/>
          <p:nvPr/>
        </p:nvSpPr>
        <p:spPr>
          <a:xfrm>
            <a:off x="7215206" y="3857628"/>
            <a:ext cx="1571636" cy="704856"/>
          </a:xfrm>
          <a:prstGeom prst="star12">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050" dirty="0" smtClean="0">
                <a:solidFill>
                  <a:schemeClr val="tx1">
                    <a:lumMod val="75000"/>
                  </a:schemeClr>
                </a:solidFill>
              </a:rPr>
              <a:t>Ιανουάριος</a:t>
            </a:r>
            <a:r>
              <a:rPr lang="en-US" sz="1050" dirty="0" smtClean="0">
                <a:solidFill>
                  <a:schemeClr val="tx1">
                    <a:lumMod val="75000"/>
                  </a:schemeClr>
                </a:solidFill>
              </a:rPr>
              <a:t>201</a:t>
            </a:r>
            <a:r>
              <a:rPr lang="el-GR" sz="1050" dirty="0" smtClean="0">
                <a:solidFill>
                  <a:schemeClr val="tx1">
                    <a:lumMod val="75000"/>
                  </a:schemeClr>
                </a:solidFill>
              </a:rPr>
              <a:t>4</a:t>
            </a:r>
            <a:endParaRPr lang="el-GR" sz="1050" dirty="0">
              <a:solidFill>
                <a:schemeClr val="tx1">
                  <a:lumMod val="75000"/>
                </a:schemeClr>
              </a:solidFill>
            </a:endParaRPr>
          </a:p>
        </p:txBody>
      </p:sp>
      <p:sp>
        <p:nvSpPr>
          <p:cNvPr id="23" name="Rectangle 22"/>
          <p:cNvSpPr/>
          <p:nvPr/>
        </p:nvSpPr>
        <p:spPr>
          <a:xfrm>
            <a:off x="2285984" y="2571744"/>
            <a:ext cx="1785950" cy="57150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t>ΕΝΕΡΓΕΙΑ</a:t>
            </a:r>
            <a:endParaRPr lang="el-GR" sz="1200" dirty="0"/>
          </a:p>
        </p:txBody>
      </p:sp>
      <p:sp>
        <p:nvSpPr>
          <p:cNvPr id="24" name="12-Point Star 23"/>
          <p:cNvSpPr/>
          <p:nvPr/>
        </p:nvSpPr>
        <p:spPr>
          <a:xfrm rot="932553">
            <a:off x="994360" y="1483535"/>
            <a:ext cx="1571636" cy="704856"/>
          </a:xfrm>
          <a:prstGeom prst="star12">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050" dirty="0" smtClean="0">
                <a:solidFill>
                  <a:schemeClr val="tx1">
                    <a:lumMod val="75000"/>
                  </a:schemeClr>
                </a:solidFill>
              </a:rPr>
              <a:t>Νοέμβριος</a:t>
            </a:r>
            <a:r>
              <a:rPr lang="en-US" sz="1050" dirty="0" smtClean="0">
                <a:solidFill>
                  <a:schemeClr val="tx1">
                    <a:lumMod val="75000"/>
                  </a:schemeClr>
                </a:solidFill>
              </a:rPr>
              <a:t>2013</a:t>
            </a:r>
            <a:endParaRPr lang="el-GR" sz="1050" dirty="0">
              <a:solidFill>
                <a:schemeClr val="tx1">
                  <a:lumMod val="75000"/>
                </a:schemeClr>
              </a:solidFill>
            </a:endParaRPr>
          </a:p>
        </p:txBody>
      </p:sp>
      <p:sp>
        <p:nvSpPr>
          <p:cNvPr id="25" name="12-Point Star 24"/>
          <p:cNvSpPr/>
          <p:nvPr/>
        </p:nvSpPr>
        <p:spPr>
          <a:xfrm>
            <a:off x="2285984" y="6000768"/>
            <a:ext cx="1571604" cy="714380"/>
          </a:xfrm>
          <a:prstGeom prst="star12">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050" dirty="0" smtClean="0">
                <a:solidFill>
                  <a:schemeClr val="tx1">
                    <a:lumMod val="75000"/>
                  </a:schemeClr>
                </a:solidFill>
              </a:rPr>
              <a:t>Ιανουάριος </a:t>
            </a:r>
            <a:r>
              <a:rPr lang="en-US" sz="1050" dirty="0" smtClean="0">
                <a:solidFill>
                  <a:schemeClr val="tx1">
                    <a:lumMod val="75000"/>
                  </a:schemeClr>
                </a:solidFill>
              </a:rPr>
              <a:t>201</a:t>
            </a:r>
            <a:r>
              <a:rPr lang="el-GR" sz="1050" dirty="0" smtClean="0">
                <a:solidFill>
                  <a:schemeClr val="tx1">
                    <a:lumMod val="75000"/>
                  </a:schemeClr>
                </a:solidFill>
              </a:rPr>
              <a:t>4</a:t>
            </a:r>
            <a:endParaRPr lang="el-GR" sz="1050" dirty="0">
              <a:solidFill>
                <a:schemeClr val="tx1">
                  <a:lumMod val="75000"/>
                </a:schemeClr>
              </a:solidFill>
            </a:endParaRPr>
          </a:p>
        </p:txBody>
      </p:sp>
      <p:graphicFrame>
        <p:nvGraphicFramePr>
          <p:cNvPr id="30" name="Diagram 29"/>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19" r:lo="rId20" r:qs="rId21" r:cs="rId22"/>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graphicEl>
                                              <a:dgm id="{1F3B6297-DF56-4066-A862-8536CEC86CB9}"/>
                                            </p:graphicEl>
                                          </p:spTgt>
                                        </p:tgtEl>
                                        <p:attrNameLst>
                                          <p:attrName>style.visibility</p:attrName>
                                        </p:attrNameLst>
                                      </p:cBhvr>
                                      <p:to>
                                        <p:strVal val="visible"/>
                                      </p:to>
                                    </p:set>
                                    <p:anim calcmode="lin" valueType="num">
                                      <p:cBhvr additive="base">
                                        <p:cTn id="7" dur="500" fill="hold"/>
                                        <p:tgtEl>
                                          <p:spTgt spid="5">
                                            <p:graphicEl>
                                              <a:dgm id="{1F3B6297-DF56-4066-A862-8536CEC86CB9}"/>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graphicEl>
                                              <a:dgm id="{1F3B6297-DF56-4066-A862-8536CEC86CB9}"/>
                                            </p:graphic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graphicEl>
                                              <a:dgm id="{7DB4A170-A407-49DB-9B9D-10E03A10802B}"/>
                                            </p:graphicEl>
                                          </p:spTgt>
                                        </p:tgtEl>
                                        <p:attrNameLst>
                                          <p:attrName>style.visibility</p:attrName>
                                        </p:attrNameLst>
                                      </p:cBhvr>
                                      <p:to>
                                        <p:strVal val="visible"/>
                                      </p:to>
                                    </p:set>
                                    <p:anim calcmode="lin" valueType="num">
                                      <p:cBhvr additive="base">
                                        <p:cTn id="11" dur="500" fill="hold"/>
                                        <p:tgtEl>
                                          <p:spTgt spid="5">
                                            <p:graphicEl>
                                              <a:dgm id="{7DB4A170-A407-49DB-9B9D-10E03A10802B}"/>
                                            </p:graphic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graphicEl>
                                              <a:dgm id="{7DB4A170-A407-49DB-9B9D-10E03A10802B}"/>
                                            </p:graphic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5">
                                            <p:graphicEl>
                                              <a:dgm id="{B280D0FF-9048-43C6-A76E-654FFEF27FA1}"/>
                                            </p:graphicEl>
                                          </p:spTgt>
                                        </p:tgtEl>
                                        <p:attrNameLst>
                                          <p:attrName>style.visibility</p:attrName>
                                        </p:attrNameLst>
                                      </p:cBhvr>
                                      <p:to>
                                        <p:strVal val="visible"/>
                                      </p:to>
                                    </p:set>
                                    <p:anim calcmode="lin" valueType="num">
                                      <p:cBhvr additive="base">
                                        <p:cTn id="15" dur="500" fill="hold"/>
                                        <p:tgtEl>
                                          <p:spTgt spid="5">
                                            <p:graphicEl>
                                              <a:dgm id="{B280D0FF-9048-43C6-A76E-654FFEF27FA1}"/>
                                            </p:graphic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graphicEl>
                                              <a:dgm id="{B280D0FF-9048-43C6-A76E-654FFEF27FA1}"/>
                                            </p:graphic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5">
                                            <p:graphicEl>
                                              <a:dgm id="{23083B66-D593-44A5-BDC2-9F8859951C64}"/>
                                            </p:graphicEl>
                                          </p:spTgt>
                                        </p:tgtEl>
                                        <p:attrNameLst>
                                          <p:attrName>style.visibility</p:attrName>
                                        </p:attrNameLst>
                                      </p:cBhvr>
                                      <p:to>
                                        <p:strVal val="visible"/>
                                      </p:to>
                                    </p:set>
                                    <p:anim calcmode="lin" valueType="num">
                                      <p:cBhvr additive="base">
                                        <p:cTn id="19" dur="500" fill="hold"/>
                                        <p:tgtEl>
                                          <p:spTgt spid="5">
                                            <p:graphicEl>
                                              <a:dgm id="{23083B66-D593-44A5-BDC2-9F8859951C64}"/>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graphicEl>
                                              <a:dgm id="{23083B66-D593-44A5-BDC2-9F8859951C64}"/>
                                            </p:graphic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5">
                                            <p:graphicEl>
                                              <a:dgm id="{F464E6C8-1971-4159-99CA-260C025EA04E}"/>
                                            </p:graphicEl>
                                          </p:spTgt>
                                        </p:tgtEl>
                                        <p:attrNameLst>
                                          <p:attrName>style.visibility</p:attrName>
                                        </p:attrNameLst>
                                      </p:cBhvr>
                                      <p:to>
                                        <p:strVal val="visible"/>
                                      </p:to>
                                    </p:set>
                                    <p:anim calcmode="lin" valueType="num">
                                      <p:cBhvr additive="base">
                                        <p:cTn id="23" dur="500" fill="hold"/>
                                        <p:tgtEl>
                                          <p:spTgt spid="5">
                                            <p:graphicEl>
                                              <a:dgm id="{F464E6C8-1971-4159-99CA-260C025EA04E}"/>
                                            </p:graphic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graphicEl>
                                              <a:dgm id="{F464E6C8-1971-4159-99CA-260C025EA04E}"/>
                                            </p:graphic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5">
                                            <p:graphicEl>
                                              <a:dgm id="{3B710ACF-5DB6-4091-A2A3-0804681F3F2C}"/>
                                            </p:graphicEl>
                                          </p:spTgt>
                                        </p:tgtEl>
                                        <p:attrNameLst>
                                          <p:attrName>style.visibility</p:attrName>
                                        </p:attrNameLst>
                                      </p:cBhvr>
                                      <p:to>
                                        <p:strVal val="visible"/>
                                      </p:to>
                                    </p:set>
                                    <p:anim calcmode="lin" valueType="num">
                                      <p:cBhvr additive="base">
                                        <p:cTn id="27" dur="500" fill="hold"/>
                                        <p:tgtEl>
                                          <p:spTgt spid="5">
                                            <p:graphicEl>
                                              <a:dgm id="{3B710ACF-5DB6-4091-A2A3-0804681F3F2C}"/>
                                            </p:graphic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graphicEl>
                                              <a:dgm id="{3B710ACF-5DB6-4091-A2A3-0804681F3F2C}"/>
                                            </p:graphic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5">
                                            <p:graphicEl>
                                              <a:dgm id="{58FADD53-621B-4DB0-B5AE-AFBA9098F8D5}"/>
                                            </p:graphicEl>
                                          </p:spTgt>
                                        </p:tgtEl>
                                        <p:attrNameLst>
                                          <p:attrName>style.visibility</p:attrName>
                                        </p:attrNameLst>
                                      </p:cBhvr>
                                      <p:to>
                                        <p:strVal val="visible"/>
                                      </p:to>
                                    </p:set>
                                    <p:anim calcmode="lin" valueType="num">
                                      <p:cBhvr additive="base">
                                        <p:cTn id="31" dur="500" fill="hold"/>
                                        <p:tgtEl>
                                          <p:spTgt spid="5">
                                            <p:graphicEl>
                                              <a:dgm id="{58FADD53-621B-4DB0-B5AE-AFBA9098F8D5}"/>
                                            </p:graphic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graphicEl>
                                              <a:dgm id="{58FADD53-621B-4DB0-B5AE-AFBA9098F8D5}"/>
                                            </p:graphic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5">
                                            <p:graphicEl>
                                              <a:dgm id="{76940BCE-B377-466D-8245-C24D1F24D9D0}"/>
                                            </p:graphicEl>
                                          </p:spTgt>
                                        </p:tgtEl>
                                        <p:attrNameLst>
                                          <p:attrName>style.visibility</p:attrName>
                                        </p:attrNameLst>
                                      </p:cBhvr>
                                      <p:to>
                                        <p:strVal val="visible"/>
                                      </p:to>
                                    </p:set>
                                    <p:anim calcmode="lin" valueType="num">
                                      <p:cBhvr additive="base">
                                        <p:cTn id="35" dur="500" fill="hold"/>
                                        <p:tgtEl>
                                          <p:spTgt spid="5">
                                            <p:graphicEl>
                                              <a:dgm id="{76940BCE-B377-466D-8245-C24D1F24D9D0}"/>
                                            </p:graphic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graphicEl>
                                              <a:dgm id="{76940BCE-B377-466D-8245-C24D1F24D9D0}"/>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p:bldSub>
      </p:bldGraphic>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Median</Template>
  <TotalTime>2160</TotalTime>
  <Words>664</Words>
  <Application>Microsoft Office PowerPoint</Application>
  <PresentationFormat>On-screen Show (4:3)</PresentationFormat>
  <Paragraphs>169</Paragraphs>
  <Slides>14</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Median</vt:lpstr>
      <vt:lpstr>Slide</vt:lpstr>
      <vt:lpstr>Slide 1</vt:lpstr>
      <vt:lpstr>Όραμα - Κεντρικός στόχος  του τομέα «Έρευνα ,Τεχνολογία και Καινοτομία» για το 2020</vt:lpstr>
      <vt:lpstr>Προτεραιότητες για τη νέα Προγραμματική Περίοδο 2014-2020  Preliminary prioritarization.  ΑΠΟΤΕΛΕΣΜΑΤΑ  ΜΕΛΕΤΩΝ (1)</vt:lpstr>
      <vt:lpstr>Προτεραιότητες για τη νέα Προγραμματική Περίοδο 2014-2020. Αποτελέσματα μελετών (2)  </vt:lpstr>
      <vt:lpstr>Slide 5</vt:lpstr>
      <vt:lpstr> Οι Άξονες προτεραιότητας</vt:lpstr>
      <vt:lpstr>Slide 7</vt:lpstr>
      <vt:lpstr>Θεματικές Συνέργειες Έξυπνης Εξειδίκευσης με το Horizon 2020</vt:lpstr>
      <vt:lpstr>Διαμόρφωση προτεραιοτήτων μέσω Πλατφορμών Καινοτομίας</vt:lpstr>
      <vt:lpstr>ΦΑΣΗ ΑΞΙΟΛΟΓΗΣΗΣ ΚΑΙ ΦΑΣΗ ΠΡΟΤΕΡΑΙΟΠΟΙΗΣΗΣ</vt:lpstr>
      <vt:lpstr>Συνολικός Π/Υ προτάσεων Ε.Υ.</vt:lpstr>
      <vt:lpstr>Η ΑΡΧΙΤΕΚΤΟΝΙΚΗ ΤΟΥ ΣΥΤΗΜΑΤΟΣ ΕΡΕΥΝΑ-ΚΑΙΝΟΤΟΜΙΑ </vt:lpstr>
      <vt:lpstr>Slide 13</vt:lpstr>
      <vt:lpstr>Slide 14</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sofouli.e</cp:lastModifiedBy>
  <cp:revision>185</cp:revision>
  <dcterms:created xsi:type="dcterms:W3CDTF">2013-04-07T20:38:20Z</dcterms:created>
  <dcterms:modified xsi:type="dcterms:W3CDTF">2014-01-24T07:13:23Z</dcterms:modified>
</cp:coreProperties>
</file>