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4"/>
  </p:sldMasterIdLst>
  <p:notesMasterIdLst>
    <p:notesMasterId r:id="rId32"/>
  </p:notesMasterIdLst>
  <p:sldIdLst>
    <p:sldId id="256" r:id="rId5"/>
    <p:sldId id="272" r:id="rId6"/>
    <p:sldId id="273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6" r:id="rId16"/>
    <p:sldId id="277" r:id="rId17"/>
    <p:sldId id="267" r:id="rId18"/>
    <p:sldId id="278" r:id="rId19"/>
    <p:sldId id="268" r:id="rId20"/>
    <p:sldId id="265" r:id="rId21"/>
    <p:sldId id="269" r:id="rId22"/>
    <p:sldId id="270" r:id="rId23"/>
    <p:sldId id="271" r:id="rId24"/>
    <p:sldId id="275" r:id="rId25"/>
    <p:sldId id="279" r:id="rId26"/>
    <p:sldId id="280" r:id="rId27"/>
    <p:sldId id="274" r:id="rId28"/>
    <p:sldId id="281" r:id="rId29"/>
    <p:sldId id="282" r:id="rId30"/>
    <p:sldId id="27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D25237-6B06-4F64-9839-F73646FBC32B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95A64EA1-2175-4B82-8CDD-ED83DC363BA4}">
      <dgm:prSet phldrT="[Κείμενο]"/>
      <dgm:spPr/>
      <dgm:t>
        <a:bodyPr/>
        <a:lstStyle/>
        <a:p>
          <a:r>
            <a:rPr lang="el-GR" b="1" dirty="0" err="1" smtClean="0"/>
            <a:t>Συνδιαμόρφωση</a:t>
          </a:r>
          <a:r>
            <a:rPr lang="el-GR" b="1" dirty="0" smtClean="0"/>
            <a:t>, εμπλουτισμός  ή/και τροποποίηση των προτάσεων</a:t>
          </a:r>
          <a:endParaRPr lang="el-GR" b="1" dirty="0"/>
        </a:p>
      </dgm:t>
    </dgm:pt>
    <dgm:pt modelId="{20B4FA85-3F29-4682-9E98-08C07753513C}" type="parTrans" cxnId="{901DED0B-1CE8-4A95-942A-BECCEE117FBB}">
      <dgm:prSet/>
      <dgm:spPr/>
      <dgm:t>
        <a:bodyPr/>
        <a:lstStyle/>
        <a:p>
          <a:endParaRPr lang="el-GR"/>
        </a:p>
      </dgm:t>
    </dgm:pt>
    <dgm:pt modelId="{837B5FCB-D5CE-4456-B9F3-FC0FE040BAC5}" type="sibTrans" cxnId="{901DED0B-1CE8-4A95-942A-BECCEE117FBB}">
      <dgm:prSet/>
      <dgm:spPr/>
      <dgm:t>
        <a:bodyPr/>
        <a:lstStyle/>
        <a:p>
          <a:endParaRPr lang="el-GR"/>
        </a:p>
      </dgm:t>
    </dgm:pt>
    <dgm:pt modelId="{A34E888D-1A7E-4DB1-BBFE-58700FABA566}">
      <dgm:prSet phldrT="[Κείμενο]"/>
      <dgm:spPr/>
      <dgm:t>
        <a:bodyPr/>
        <a:lstStyle/>
        <a:p>
          <a:r>
            <a:rPr lang="el-GR" b="1" dirty="0" smtClean="0"/>
            <a:t>Ανάδειξη των κατάλληλων χρηματοδοτικών εργαλείων </a:t>
          </a:r>
          <a:r>
            <a:rPr lang="el-GR" dirty="0" smtClean="0"/>
            <a:t>για αξιοποίηση των ώριμων ερευνητικών αποτελεσμάτων , ανάπτυξη εμπορικών προϊόντων και δημιουργία προστιθέμενης αξίας</a:t>
          </a:r>
          <a:endParaRPr lang="el-GR" dirty="0"/>
        </a:p>
      </dgm:t>
    </dgm:pt>
    <dgm:pt modelId="{07984719-5A07-4BB0-B4EB-25149C11DCB0}" type="parTrans" cxnId="{33397419-E7FF-4DC0-975E-91889666692C}">
      <dgm:prSet/>
      <dgm:spPr/>
      <dgm:t>
        <a:bodyPr/>
        <a:lstStyle/>
        <a:p>
          <a:endParaRPr lang="el-GR"/>
        </a:p>
      </dgm:t>
    </dgm:pt>
    <dgm:pt modelId="{9973CF04-8C1F-4547-9287-1461F5DEBFA1}" type="sibTrans" cxnId="{33397419-E7FF-4DC0-975E-91889666692C}">
      <dgm:prSet/>
      <dgm:spPr/>
      <dgm:t>
        <a:bodyPr/>
        <a:lstStyle/>
        <a:p>
          <a:endParaRPr lang="el-GR"/>
        </a:p>
      </dgm:t>
    </dgm:pt>
    <dgm:pt modelId="{D833EF85-6121-4782-8671-BB6081C939CF}" type="pres">
      <dgm:prSet presAssocID="{D5D25237-6B06-4F64-9839-F73646FBC32B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3795A03-DF48-43FC-943A-CC9AF08CE51A}" type="pres">
      <dgm:prSet presAssocID="{D5D25237-6B06-4F64-9839-F73646FBC32B}" presName="divider" presStyleLbl="fgShp" presStyleIdx="0" presStyleCnt="1"/>
      <dgm:spPr/>
    </dgm:pt>
    <dgm:pt modelId="{93DE2D96-9C1C-45D0-A2C1-9289AA53B49B}" type="pres">
      <dgm:prSet presAssocID="{95A64EA1-2175-4B82-8CDD-ED83DC363BA4}" presName="downArrow" presStyleLbl="node1" presStyleIdx="0" presStyleCnt="2"/>
      <dgm:spPr/>
    </dgm:pt>
    <dgm:pt modelId="{1DC12AAC-B86F-4AA4-92FA-DE9A652AA2E7}" type="pres">
      <dgm:prSet presAssocID="{95A64EA1-2175-4B82-8CDD-ED83DC363BA4}" presName="downArrowText" presStyleLbl="revTx" presStyleIdx="0" presStyleCnt="2" custScaleX="14823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107C2FF-349D-4F95-BFCD-872CB9D9C22E}" type="pres">
      <dgm:prSet presAssocID="{A34E888D-1A7E-4DB1-BBFE-58700FABA566}" presName="upArrow" presStyleLbl="node1" presStyleIdx="1" presStyleCnt="2"/>
      <dgm:spPr/>
    </dgm:pt>
    <dgm:pt modelId="{0C58D770-25FB-48C3-A6C4-DC555C0B80DA}" type="pres">
      <dgm:prSet presAssocID="{A34E888D-1A7E-4DB1-BBFE-58700FABA566}" presName="upArrowText" presStyleLbl="revTx" presStyleIdx="1" presStyleCnt="2" custScaleX="17728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A5CE23D6-E04C-44DB-B745-B7C2AB03B9D4}" type="presOf" srcId="{95A64EA1-2175-4B82-8CDD-ED83DC363BA4}" destId="{1DC12AAC-B86F-4AA4-92FA-DE9A652AA2E7}" srcOrd="0" destOrd="0" presId="urn:microsoft.com/office/officeart/2005/8/layout/arrow3"/>
    <dgm:cxn modelId="{33397419-E7FF-4DC0-975E-91889666692C}" srcId="{D5D25237-6B06-4F64-9839-F73646FBC32B}" destId="{A34E888D-1A7E-4DB1-BBFE-58700FABA566}" srcOrd="1" destOrd="0" parTransId="{07984719-5A07-4BB0-B4EB-25149C11DCB0}" sibTransId="{9973CF04-8C1F-4547-9287-1461F5DEBFA1}"/>
    <dgm:cxn modelId="{30B94D73-C256-4A58-A8A5-557F5DAB32A2}" type="presOf" srcId="{D5D25237-6B06-4F64-9839-F73646FBC32B}" destId="{D833EF85-6121-4782-8671-BB6081C939CF}" srcOrd="0" destOrd="0" presId="urn:microsoft.com/office/officeart/2005/8/layout/arrow3"/>
    <dgm:cxn modelId="{901DED0B-1CE8-4A95-942A-BECCEE117FBB}" srcId="{D5D25237-6B06-4F64-9839-F73646FBC32B}" destId="{95A64EA1-2175-4B82-8CDD-ED83DC363BA4}" srcOrd="0" destOrd="0" parTransId="{20B4FA85-3F29-4682-9E98-08C07753513C}" sibTransId="{837B5FCB-D5CE-4456-B9F3-FC0FE040BAC5}"/>
    <dgm:cxn modelId="{114E6EFC-74AC-4116-AB19-368739E575A3}" type="presOf" srcId="{A34E888D-1A7E-4DB1-BBFE-58700FABA566}" destId="{0C58D770-25FB-48C3-A6C4-DC555C0B80DA}" srcOrd="0" destOrd="0" presId="urn:microsoft.com/office/officeart/2005/8/layout/arrow3"/>
    <dgm:cxn modelId="{CE7EC3DE-5E7E-400F-A3ED-86CDC29B87D4}" type="presParOf" srcId="{D833EF85-6121-4782-8671-BB6081C939CF}" destId="{53795A03-DF48-43FC-943A-CC9AF08CE51A}" srcOrd="0" destOrd="0" presId="urn:microsoft.com/office/officeart/2005/8/layout/arrow3"/>
    <dgm:cxn modelId="{BD49278B-9D71-412F-B73B-4CA7CF09C726}" type="presParOf" srcId="{D833EF85-6121-4782-8671-BB6081C939CF}" destId="{93DE2D96-9C1C-45D0-A2C1-9289AA53B49B}" srcOrd="1" destOrd="0" presId="urn:microsoft.com/office/officeart/2005/8/layout/arrow3"/>
    <dgm:cxn modelId="{31F4AD61-39DF-43DB-AE68-B3D081ABD9DE}" type="presParOf" srcId="{D833EF85-6121-4782-8671-BB6081C939CF}" destId="{1DC12AAC-B86F-4AA4-92FA-DE9A652AA2E7}" srcOrd="2" destOrd="0" presId="urn:microsoft.com/office/officeart/2005/8/layout/arrow3"/>
    <dgm:cxn modelId="{6A9913B6-EE1A-425F-861D-B1A5000B0EDE}" type="presParOf" srcId="{D833EF85-6121-4782-8671-BB6081C939CF}" destId="{F107C2FF-349D-4F95-BFCD-872CB9D9C22E}" srcOrd="3" destOrd="0" presId="urn:microsoft.com/office/officeart/2005/8/layout/arrow3"/>
    <dgm:cxn modelId="{3A28CC20-77A6-426D-B491-08D58AEC8A89}" type="presParOf" srcId="{D833EF85-6121-4782-8671-BB6081C939CF}" destId="{0C58D770-25FB-48C3-A6C4-DC555C0B80DA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795A03-DF48-43FC-943A-CC9AF08CE51A}">
      <dsp:nvSpPr>
        <dsp:cNvPr id="0" name=""/>
        <dsp:cNvSpPr/>
      </dsp:nvSpPr>
      <dsp:spPr>
        <a:xfrm rot="21300000">
          <a:off x="25020" y="2070601"/>
          <a:ext cx="8103358" cy="927956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DE2D96-9C1C-45D0-A2C1-9289AA53B49B}">
      <dsp:nvSpPr>
        <dsp:cNvPr id="0" name=""/>
        <dsp:cNvSpPr/>
      </dsp:nvSpPr>
      <dsp:spPr>
        <a:xfrm>
          <a:off x="978408" y="253458"/>
          <a:ext cx="2446020" cy="2027664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12AAC-B86F-4AA4-92FA-DE9A652AA2E7}">
      <dsp:nvSpPr>
        <dsp:cNvPr id="0" name=""/>
        <dsp:cNvSpPr/>
      </dsp:nvSpPr>
      <dsp:spPr>
        <a:xfrm>
          <a:off x="3692068" y="0"/>
          <a:ext cx="3867555" cy="21290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b="1" kern="1200" dirty="0" err="1" smtClean="0"/>
            <a:t>Συνδιαμόρφωση</a:t>
          </a:r>
          <a:r>
            <a:rPr lang="el-GR" sz="2100" b="1" kern="1200" dirty="0" smtClean="0"/>
            <a:t>, εμπλουτισμός  ή/και τροποποίηση των προτάσεων</a:t>
          </a:r>
          <a:endParaRPr lang="el-GR" sz="2100" b="1" kern="1200" dirty="0"/>
        </a:p>
      </dsp:txBody>
      <dsp:txXfrm>
        <a:off x="3692068" y="0"/>
        <a:ext cx="3867555" cy="2129047"/>
      </dsp:txXfrm>
    </dsp:sp>
    <dsp:sp modelId="{F107C2FF-349D-4F95-BFCD-872CB9D9C22E}">
      <dsp:nvSpPr>
        <dsp:cNvPr id="0" name=""/>
        <dsp:cNvSpPr/>
      </dsp:nvSpPr>
      <dsp:spPr>
        <a:xfrm>
          <a:off x="4728971" y="2788038"/>
          <a:ext cx="2446020" cy="2027664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58D770-25FB-48C3-A6C4-DC555C0B80DA}">
      <dsp:nvSpPr>
        <dsp:cNvPr id="0" name=""/>
        <dsp:cNvSpPr/>
      </dsp:nvSpPr>
      <dsp:spPr>
        <a:xfrm>
          <a:off x="214806" y="2940112"/>
          <a:ext cx="4625495" cy="21290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b="1" kern="1200" dirty="0" smtClean="0"/>
            <a:t>Ανάδειξη των κατάλληλων χρηματοδοτικών εργαλείων </a:t>
          </a:r>
          <a:r>
            <a:rPr lang="el-GR" sz="2100" kern="1200" dirty="0" smtClean="0"/>
            <a:t>για αξιοποίηση των ώριμων ερευνητικών αποτελεσμάτων , ανάπτυξη εμπορικών προϊόντων και δημιουργία προστιθέμενης αξίας</a:t>
          </a:r>
          <a:endParaRPr lang="el-GR" sz="2100" kern="1200" dirty="0"/>
        </a:p>
      </dsp:txBody>
      <dsp:txXfrm>
        <a:off x="214806" y="2940112"/>
        <a:ext cx="4625495" cy="21290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7EF70-BD1F-42F2-8A6E-3CE37EC45CB6}" type="datetimeFigureOut">
              <a:rPr lang="el-GR" smtClean="0"/>
              <a:pPr/>
              <a:t>17/11/2015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F35B5-CC1E-407B-8ADA-3DACE259EED0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178865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9785527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1689305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929956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5848758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1497026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7110314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526278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7868692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2979853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1526120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801883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9019427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3519092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7060401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3803006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3803006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1082710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25</a:t>
            </a:fld>
            <a:endParaRPr 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26</a:t>
            </a:fld>
            <a:endParaRPr lang="el-G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040787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079206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559768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484525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774250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54029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4033512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F35B5-CC1E-407B-8ADA-3DACE259EED0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788865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637BB6B-EE1B-48FB-8575-0D55C373DE88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11/17/2015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637BB6B-EE1B-48FB-8575-0D55C373DE88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637BB6B-EE1B-48FB-8575-0D55C373DE88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637BB6B-EE1B-48FB-8575-0D55C373DE88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BB6B-EE1B-48FB-8575-0D55C373DE88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637BB6B-EE1B-48FB-8575-0D55C373DE88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637BB6B-EE1B-48FB-8575-0D55C373DE88}" type="datetimeFigureOut">
              <a:rPr lang="en-US" smtClean="0"/>
              <a:pPr/>
              <a:t>11/17/2015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ΠΛΑΤΦΟΡΜΑ ΥΛΙΚΩΝ</a:t>
            </a:r>
            <a:br>
              <a:rPr lang="el-GR" dirty="0" smtClean="0"/>
            </a:br>
            <a:r>
              <a:rPr lang="el-GR" sz="2200" b="1" dirty="0" smtClean="0"/>
              <a:t>ΓΕΝΙΚΗ ΓΡΑΜΜΑΤΕΙΑ ΕΡΕΥΝΑΣ &amp; ΤΕΧΝΟΛΟΓΙΑΣ (Γ.Γ.Ε.Τ.)</a:t>
            </a:r>
            <a:br>
              <a:rPr lang="el-GR" sz="2200" b="1" dirty="0" smtClean="0"/>
            </a:br>
            <a:r>
              <a:rPr lang="el-GR" sz="2200" b="1" dirty="0" smtClean="0"/>
              <a:t>ΔΙΕΥΘΥΝΣΗ ΣΧΕΔΙΑΣΜΟΥ &amp; ΠΡΟΓΡΑΜΜΑΤΙΣΜΟΥ</a:t>
            </a:r>
            <a:br>
              <a:rPr lang="el-GR" sz="2200" b="1" dirty="0" smtClean="0"/>
            </a:br>
            <a:r>
              <a:rPr lang="el-GR" sz="2200" b="1" dirty="0" smtClean="0"/>
              <a:t>ΠΟΛΙΤΙΚΩΝ ΚΑΙ ΔΡΑΣΕΩΝ ΕΡΕΥΝΑΣ ΚΑΙ ΚΑΙΝΟΤΟΜΙΑΣ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</a:pPr>
            <a:r>
              <a:rPr lang="el-GR" sz="1800" b="1" dirty="0" smtClean="0"/>
              <a:t>Νίκος  </a:t>
            </a:r>
            <a:r>
              <a:rPr lang="el-GR" sz="1800" b="1" dirty="0" err="1" smtClean="0"/>
              <a:t>Σαργιάνος</a:t>
            </a:r>
            <a:r>
              <a:rPr lang="el-GR" sz="1800" b="1" dirty="0" smtClean="0"/>
              <a:t> – Υπεύθυνος πλατφόρμας υλικών</a:t>
            </a:r>
            <a:endParaRPr lang="en-US" sz="1800" b="1" dirty="0" smtClean="0"/>
          </a:p>
          <a:p>
            <a:pPr>
              <a:lnSpc>
                <a:spcPct val="80000"/>
              </a:lnSpc>
            </a:pPr>
            <a:r>
              <a:rPr lang="el-GR" sz="1800" dirty="0" smtClean="0"/>
              <a:t>Δρ. Μηχανολόγος Μηχανικός</a:t>
            </a:r>
          </a:p>
          <a:p>
            <a:pPr>
              <a:lnSpc>
                <a:spcPct val="80000"/>
              </a:lnSpc>
            </a:pPr>
            <a:r>
              <a:rPr lang="el-GR" sz="1800" dirty="0" smtClean="0"/>
              <a:t>ΕΚΕΦΕ ΔΗΜΟΚΡΙΤΟΣ, 18/11/2015</a:t>
            </a:r>
          </a:p>
        </p:txBody>
      </p:sp>
      <p:pic>
        <p:nvPicPr>
          <p:cNvPr id="4" name="3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2428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53610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Εταιρίες του τομέα (ενδεικτικά)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 numCol="2">
            <a:no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Biomaterials (Spin off)</a:t>
            </a:r>
          </a:p>
          <a:p>
            <a:r>
              <a:rPr lang="el-GR" sz="2400" dirty="0" smtClean="0">
                <a:latin typeface="Calibri" pitchFamily="34" charset="0"/>
                <a:cs typeface="Calibri" pitchFamily="34" charset="0"/>
              </a:rPr>
              <a:t>Ελληνική Τράπεζα Οφθαλμών – Γρηγόρης </a:t>
            </a:r>
            <a:r>
              <a:rPr lang="el-GR" sz="2400" dirty="0" err="1" smtClean="0">
                <a:latin typeface="Calibri" pitchFamily="34" charset="0"/>
                <a:cs typeface="Calibri" pitchFamily="34" charset="0"/>
              </a:rPr>
              <a:t>Γεωργαρίου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Spin off)</a:t>
            </a:r>
          </a:p>
          <a:p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Biophylaxis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Nanochem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(spin off)</a:t>
            </a:r>
          </a:p>
          <a:p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Lipinutramed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(spin off)</a:t>
            </a:r>
          </a:p>
          <a:p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Micrel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Medical Devices SA Headquarters</a:t>
            </a:r>
          </a:p>
          <a:p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Flowcytogen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Regulon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Rafarm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(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φαρμακοβιομηχανία)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Pharmaten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(φαρμακοβιομηχανία)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Coronis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ResearchA.E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.</a:t>
            </a:r>
            <a:endParaRPr lang="el-GR" sz="2400" dirty="0">
              <a:latin typeface="Calibri" pitchFamily="34" charset="0"/>
              <a:cs typeface="Calibri" pitchFamily="34" charset="0"/>
            </a:endParaRPr>
          </a:p>
          <a:p>
            <a:r>
              <a:rPr lang="el-GR" sz="2400" dirty="0" err="1" smtClean="0">
                <a:latin typeface="Calibri" pitchFamily="34" charset="0"/>
                <a:cs typeface="Calibri" pitchFamily="34" charset="0"/>
              </a:rPr>
              <a:t>Bιόκοσμος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(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φαρμακοβιομηχανία)</a:t>
            </a:r>
          </a:p>
          <a:p>
            <a:r>
              <a:rPr lang="el-GR" sz="2400" dirty="0" err="1" smtClean="0">
                <a:latin typeface="Calibri" pitchFamily="34" charset="0"/>
                <a:cs typeface="Calibri" pitchFamily="34" charset="0"/>
              </a:rPr>
              <a:t>GlaxoSmithKlein</a:t>
            </a:r>
            <a:r>
              <a:rPr lang="el-G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(φαρμακοβιομηχανία)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3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5661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l-GR" altLang="el-GR" sz="2600" dirty="0" smtClean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</a:pPr>
            <a:r>
              <a:rPr lang="el-GR" altLang="el-GR" sz="26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l-GR" altLang="el-GR" sz="2600" dirty="0" err="1">
                <a:sym typeface="Wingdings" panose="05000000000000000000" pitchFamily="2" charset="2"/>
              </a:rPr>
              <a:t>Νανο</a:t>
            </a:r>
            <a:r>
              <a:rPr lang="el-GR" altLang="el-GR" sz="2600" dirty="0">
                <a:sym typeface="Wingdings" panose="05000000000000000000" pitchFamily="2" charset="2"/>
              </a:rPr>
              <a:t>-υλικά βιομηχανικών εφαρμογών</a:t>
            </a:r>
          </a:p>
          <a:p>
            <a:pPr>
              <a:lnSpc>
                <a:spcPct val="90000"/>
              </a:lnSpc>
            </a:pPr>
            <a:endParaRPr lang="en-US" altLang="el-GR" sz="2600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</a:pPr>
            <a:r>
              <a:rPr lang="el-GR" altLang="el-GR" sz="26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l-GR" altLang="el-GR" sz="2600" dirty="0" smtClean="0">
                <a:sym typeface="Wingdings" panose="05000000000000000000" pitchFamily="2" charset="2"/>
              </a:rPr>
              <a:t>«Έξυπνα» </a:t>
            </a:r>
            <a:r>
              <a:rPr lang="el-GR" altLang="el-GR" sz="2600" dirty="0">
                <a:sym typeface="Wingdings" panose="05000000000000000000" pitchFamily="2" charset="2"/>
              </a:rPr>
              <a:t>υλικά - </a:t>
            </a:r>
            <a:r>
              <a:rPr lang="el-GR" altLang="el-GR" sz="2600" dirty="0" err="1">
                <a:sym typeface="Wingdings" panose="05000000000000000000" pitchFamily="2" charset="2"/>
              </a:rPr>
              <a:t>Μικρο</a:t>
            </a:r>
            <a:r>
              <a:rPr lang="el-GR" altLang="el-GR" sz="2600" dirty="0">
                <a:sym typeface="Wingdings" panose="05000000000000000000" pitchFamily="2" charset="2"/>
              </a:rPr>
              <a:t>/</a:t>
            </a:r>
            <a:r>
              <a:rPr lang="el-GR" altLang="el-GR" sz="2600" dirty="0" err="1">
                <a:sym typeface="Wingdings" panose="05000000000000000000" pitchFamily="2" charset="2"/>
              </a:rPr>
              <a:t>Νανο</a:t>
            </a:r>
            <a:r>
              <a:rPr lang="el-GR" altLang="el-GR" sz="2600" dirty="0">
                <a:sym typeface="Wingdings" panose="05000000000000000000" pitchFamily="2" charset="2"/>
              </a:rPr>
              <a:t>  συστήματα</a:t>
            </a:r>
          </a:p>
          <a:p>
            <a:pPr>
              <a:lnSpc>
                <a:spcPct val="90000"/>
              </a:lnSpc>
            </a:pPr>
            <a:endParaRPr lang="en-US" altLang="el-GR" sz="2600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</a:pPr>
            <a:r>
              <a:rPr lang="el-GR" altLang="el-GR" sz="2600" dirty="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l-GR" altLang="el-GR" sz="2600" dirty="0">
                <a:sym typeface="Wingdings" panose="05000000000000000000" pitchFamily="2" charset="2"/>
              </a:rPr>
              <a:t>Προηγμένα υλικά για τη βιομηχανία πετρελαίου,  </a:t>
            </a:r>
            <a:r>
              <a:rPr lang="en-US" altLang="el-GR" sz="2600" dirty="0">
                <a:sym typeface="Wingdings" panose="05000000000000000000" pitchFamily="2" charset="2"/>
              </a:rPr>
              <a:t>    </a:t>
            </a:r>
            <a:r>
              <a:rPr lang="el-GR" altLang="el-GR" sz="2600" dirty="0">
                <a:sym typeface="Wingdings" panose="05000000000000000000" pitchFamily="2" charset="2"/>
              </a:rPr>
              <a:t>φυσικού αερίου &amp; χημικών</a:t>
            </a:r>
            <a:endParaRPr lang="el-GR" altLang="el-GR" sz="2600" dirty="0"/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«Έξυπνα» / Προηγμένα / </a:t>
            </a:r>
            <a:r>
              <a:rPr lang="el-GR" b="1" dirty="0" err="1" smtClean="0"/>
              <a:t>Νανο</a:t>
            </a:r>
            <a:r>
              <a:rPr lang="el-GR" b="1" dirty="0" smtClean="0"/>
              <a:t>-υλικά</a:t>
            </a:r>
            <a:endParaRPr lang="el-GR" dirty="0"/>
          </a:p>
        </p:txBody>
      </p:sp>
      <p:pic>
        <p:nvPicPr>
          <p:cNvPr id="4" name="3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0"/>
            <a:ext cx="5724128" cy="1520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tx1"/>
                </a:solidFill>
              </a:rPr>
              <a:t>Νανο</a:t>
            </a:r>
            <a:r>
              <a:rPr lang="el-GR" dirty="0" smtClean="0">
                <a:solidFill>
                  <a:schemeClr val="tx1"/>
                </a:solidFill>
              </a:rPr>
              <a:t>-υλικά βιομηχανικών εφαρμογών (1)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 numCol="2">
            <a:noAutofit/>
          </a:bodyPr>
          <a:lstStyle/>
          <a:p>
            <a:r>
              <a:rPr lang="el-GR" sz="1800" dirty="0" smtClean="0"/>
              <a:t>Μαγνητικά </a:t>
            </a:r>
            <a:r>
              <a:rPr lang="el-GR" sz="1800" dirty="0"/>
              <a:t>υλικά με ελαχιστοποίηση της ποσότητας σπανίων γαιών</a:t>
            </a:r>
          </a:p>
          <a:p>
            <a:r>
              <a:rPr lang="el-GR" sz="1800" dirty="0"/>
              <a:t>Νέα υλικά μαγνητικής εγγραφής</a:t>
            </a:r>
          </a:p>
          <a:p>
            <a:r>
              <a:rPr lang="el-GR" sz="1800" dirty="0" err="1"/>
              <a:t>Ανθρακογενή</a:t>
            </a:r>
            <a:r>
              <a:rPr lang="el-GR" sz="1800" dirty="0"/>
              <a:t> υλικά</a:t>
            </a:r>
          </a:p>
          <a:p>
            <a:r>
              <a:rPr lang="el-GR" sz="1800" dirty="0"/>
              <a:t>Μοριακά μαγνητικά υλικά με βάση μέταλλα μετάπτωσης (σκιαγραφικά </a:t>
            </a:r>
            <a:r>
              <a:rPr lang="en-US" sz="1800" dirty="0"/>
              <a:t>MRI)</a:t>
            </a:r>
            <a:endParaRPr lang="el-GR" sz="1800" dirty="0"/>
          </a:p>
          <a:p>
            <a:r>
              <a:rPr lang="el-GR" sz="1800" dirty="0"/>
              <a:t>Μοριακοί μαγνήτες για χρήση σε </a:t>
            </a:r>
            <a:r>
              <a:rPr lang="el-GR" sz="1800" dirty="0" err="1"/>
              <a:t>βιο</a:t>
            </a:r>
            <a:r>
              <a:rPr lang="en-US" sz="1800" dirty="0"/>
              <a:t>-</a:t>
            </a:r>
            <a:r>
              <a:rPr lang="el-GR" sz="1800" dirty="0" err="1"/>
              <a:t>ϊατρικές</a:t>
            </a:r>
            <a:r>
              <a:rPr lang="el-GR" sz="1800" dirty="0"/>
              <a:t> εφαρμογές</a:t>
            </a:r>
          </a:p>
          <a:p>
            <a:r>
              <a:rPr lang="el-GR" sz="1800" dirty="0"/>
              <a:t>Μοριακά μαγνητικά υλικά για υβριδικά συστήματα</a:t>
            </a:r>
          </a:p>
          <a:p>
            <a:r>
              <a:rPr lang="el-GR" sz="1800" dirty="0"/>
              <a:t>Μαγνητικός χάλυβας</a:t>
            </a:r>
            <a:endParaRPr lang="en-US" sz="1800" dirty="0"/>
          </a:p>
          <a:p>
            <a:r>
              <a:rPr lang="el-GR" sz="1800" dirty="0"/>
              <a:t>Σύνθετα μαγνητοηλεκτρικά υλικά για μικροκομματικές διατάξεις</a:t>
            </a:r>
          </a:p>
          <a:p>
            <a:r>
              <a:rPr lang="el-GR" sz="1800" dirty="0"/>
              <a:t>Μοριακά μαγνητικά υλικά για επίτευξη διατάξεων κβαντικών υπολογιστών</a:t>
            </a:r>
            <a:endParaRPr lang="en-US" sz="1800" dirty="0"/>
          </a:p>
          <a:p>
            <a:r>
              <a:rPr lang="el-GR" sz="1800" dirty="0"/>
              <a:t>Υαλώδη υλικά </a:t>
            </a:r>
            <a:r>
              <a:rPr lang="en-US" sz="1800" dirty="0"/>
              <a:t>(</a:t>
            </a:r>
            <a:r>
              <a:rPr lang="el-GR" sz="1800" dirty="0"/>
              <a:t>άμορφα υλικά</a:t>
            </a:r>
            <a:r>
              <a:rPr lang="el-GR" sz="1800" dirty="0" smtClean="0"/>
              <a:t>)</a:t>
            </a:r>
            <a:endParaRPr lang="el-GR" sz="1800" dirty="0"/>
          </a:p>
        </p:txBody>
      </p:sp>
      <p:pic>
        <p:nvPicPr>
          <p:cNvPr id="4" name="3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tx1"/>
                </a:solidFill>
              </a:rPr>
              <a:t>Νανο</a:t>
            </a:r>
            <a:r>
              <a:rPr lang="el-GR" dirty="0" smtClean="0">
                <a:solidFill>
                  <a:schemeClr val="tx1"/>
                </a:solidFill>
              </a:rPr>
              <a:t>-υλικά βιομηχανικών εφαρμογών 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 numCol="2">
            <a:noAutofit/>
          </a:bodyPr>
          <a:lstStyle/>
          <a:p>
            <a:r>
              <a:rPr lang="el-GR" sz="1800" dirty="0" smtClean="0"/>
              <a:t>Υλικά </a:t>
            </a:r>
            <a:r>
              <a:rPr lang="el-GR" sz="1800" dirty="0"/>
              <a:t>για </a:t>
            </a:r>
            <a:r>
              <a:rPr lang="el-GR" sz="1800" dirty="0" err="1"/>
              <a:t>νανοενισχυμένες</a:t>
            </a:r>
            <a:r>
              <a:rPr lang="el-GR" sz="1800" dirty="0"/>
              <a:t> λειτουργικές επικαλύψεις</a:t>
            </a:r>
          </a:p>
          <a:p>
            <a:r>
              <a:rPr lang="el-GR" sz="1800" dirty="0"/>
              <a:t>Κράματα αλουμινίου (χρήση στην </a:t>
            </a:r>
            <a:r>
              <a:rPr lang="el-GR" sz="1800" dirty="0" smtClean="0"/>
              <a:t>αεροναυπηγική)</a:t>
            </a:r>
          </a:p>
          <a:p>
            <a:r>
              <a:rPr lang="el-GR" sz="1800" dirty="0" err="1" smtClean="0"/>
              <a:t>Νανο</a:t>
            </a:r>
            <a:r>
              <a:rPr lang="el-GR" sz="1800" dirty="0" smtClean="0"/>
              <a:t>-υλικά </a:t>
            </a:r>
            <a:r>
              <a:rPr lang="el-GR" sz="1800" dirty="0"/>
              <a:t>για ενεργειακές εφαρμογές: Αποθήκευση ενέργειας (Τεχνολογίες Υδρογόνου, Μπαταρίες, Υλικά Αλλαγής Φάσης), Υλικά μετατροπής/μεταφοράς/αποθήκευσης ενέργειας, Εναλλακτικά καύσιμα (</a:t>
            </a:r>
            <a:r>
              <a:rPr lang="en-US" sz="1800" dirty="0"/>
              <a:t>solar fuels, </a:t>
            </a:r>
            <a:r>
              <a:rPr lang="el-GR" sz="1800" dirty="0" smtClean="0"/>
              <a:t>κ.λπ.</a:t>
            </a:r>
            <a:r>
              <a:rPr lang="en-US" sz="1800" dirty="0" smtClean="0"/>
              <a:t>)</a:t>
            </a:r>
            <a:r>
              <a:rPr lang="el-GR" sz="1800" dirty="0"/>
              <a:t>, Αποθήκευση και διαχωρισμός αερίων, Υλικά υπό ακραίες συνθήκες (πυρηνική </a:t>
            </a:r>
            <a:r>
              <a:rPr lang="el-GR" sz="1800" dirty="0" smtClean="0"/>
              <a:t>σύντηξη)</a:t>
            </a:r>
          </a:p>
          <a:p>
            <a:r>
              <a:rPr lang="el-GR" sz="1800" dirty="0" err="1" smtClean="0"/>
              <a:t>Νανο</a:t>
            </a:r>
            <a:r>
              <a:rPr lang="el-GR" sz="1800" dirty="0" smtClean="0"/>
              <a:t>-υλικά </a:t>
            </a:r>
            <a:r>
              <a:rPr lang="el-GR" sz="1800" dirty="0"/>
              <a:t>για περιβαλλοντικές εφαρμογές: Μεμβράνες, Πορώδη Υλικά, Αποδόμηση </a:t>
            </a:r>
            <a:r>
              <a:rPr lang="el-GR" sz="1800" dirty="0" smtClean="0"/>
              <a:t>Ρύπων</a:t>
            </a:r>
          </a:p>
          <a:p>
            <a:r>
              <a:rPr lang="el-GR" sz="1800" dirty="0" smtClean="0"/>
              <a:t>Πειραματικός </a:t>
            </a:r>
            <a:r>
              <a:rPr lang="el-GR" sz="1800" dirty="0"/>
              <a:t>και Υπολογιστικός Χαρακτηρισμός </a:t>
            </a:r>
            <a:r>
              <a:rPr lang="el-GR" sz="1800" dirty="0" err="1"/>
              <a:t>Νανο</a:t>
            </a:r>
            <a:r>
              <a:rPr lang="el-GR" sz="1800" dirty="0"/>
              <a:t>-υλικών σε πολλαπλές κλίμακες (από ατομιστική σε </a:t>
            </a:r>
            <a:r>
              <a:rPr lang="el-GR" sz="1800" dirty="0" err="1"/>
              <a:t>μεσο</a:t>
            </a:r>
            <a:r>
              <a:rPr lang="el-GR" sz="1800" dirty="0"/>
              <a:t>- και </a:t>
            </a:r>
            <a:r>
              <a:rPr lang="el-GR" sz="1800" dirty="0" err="1"/>
              <a:t>μακρο</a:t>
            </a:r>
            <a:r>
              <a:rPr lang="el-GR" sz="1800" dirty="0"/>
              <a:t>-κλίμακα): </a:t>
            </a:r>
            <a:r>
              <a:rPr lang="el-GR" sz="1800" dirty="0" err="1"/>
              <a:t>Νανο</a:t>
            </a:r>
            <a:r>
              <a:rPr lang="el-GR" sz="1800" dirty="0"/>
              <a:t>-δομή και Ιδιότητες των </a:t>
            </a:r>
            <a:r>
              <a:rPr lang="el-GR" sz="1800" dirty="0" smtClean="0"/>
              <a:t>Υλικών</a:t>
            </a:r>
          </a:p>
          <a:p>
            <a:r>
              <a:rPr lang="el-GR" sz="1800" dirty="0" smtClean="0"/>
              <a:t>Υβριδικά </a:t>
            </a:r>
            <a:r>
              <a:rPr lang="el-GR" sz="1800" dirty="0" err="1"/>
              <a:t>νανο</a:t>
            </a:r>
            <a:r>
              <a:rPr lang="el-GR" sz="1800" dirty="0"/>
              <a:t>-δομημένα υλικά χαλαρής ύλης: Πολυμερή, Υγροί Κρύσταλλοι και Κολλοειδή για Μηχανικές, </a:t>
            </a:r>
            <a:r>
              <a:rPr lang="el-GR" sz="1800" dirty="0" err="1"/>
              <a:t>Ηλεκτρο</a:t>
            </a:r>
            <a:r>
              <a:rPr lang="el-GR" sz="1800" dirty="0"/>
              <a:t>-οπτικές και </a:t>
            </a:r>
            <a:r>
              <a:rPr lang="el-GR" sz="1800" dirty="0" err="1"/>
              <a:t>Μαγνητο</a:t>
            </a:r>
            <a:r>
              <a:rPr lang="el-GR" sz="1800" dirty="0"/>
              <a:t>-ελαστικές εφαρμογές στη βιομηχανία οθονών και αισθητήρων</a:t>
            </a:r>
            <a:r>
              <a:rPr lang="el-GR" sz="1800" dirty="0">
                <a:solidFill>
                  <a:srgbClr val="CCFFCC"/>
                </a:solidFill>
                <a:latin typeface="Arial"/>
                <a:cs typeface="Arial"/>
              </a:rPr>
              <a:t>.</a:t>
            </a:r>
          </a:p>
        </p:txBody>
      </p:sp>
      <p:pic>
        <p:nvPicPr>
          <p:cNvPr id="4" name="3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7886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1"/>
                </a:solidFill>
              </a:rPr>
              <a:t>«Έξυπνα» υλικά – </a:t>
            </a:r>
            <a:r>
              <a:rPr lang="el-GR" dirty="0" err="1" smtClean="0">
                <a:solidFill>
                  <a:schemeClr val="tx1"/>
                </a:solidFill>
              </a:rPr>
              <a:t>Μικρο</a:t>
            </a:r>
            <a:r>
              <a:rPr lang="el-GR" dirty="0" smtClean="0">
                <a:solidFill>
                  <a:schemeClr val="tx1"/>
                </a:solidFill>
              </a:rPr>
              <a:t>/Νάνο-</a:t>
            </a:r>
            <a:r>
              <a:rPr lang="el-GR" dirty="0" err="1" smtClean="0">
                <a:solidFill>
                  <a:schemeClr val="tx1"/>
                </a:solidFill>
              </a:rPr>
              <a:t>συστήματα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l-GR" sz="1800" dirty="0" smtClean="0"/>
              <a:t>Λειτουργικά </a:t>
            </a:r>
            <a:r>
              <a:rPr lang="el-GR" sz="1800" dirty="0"/>
              <a:t>οξείδια (</a:t>
            </a:r>
            <a:r>
              <a:rPr lang="el-GR" sz="1800" dirty="0" err="1"/>
              <a:t>νανοηλεκτρονική</a:t>
            </a:r>
            <a:r>
              <a:rPr lang="el-GR" sz="1800" dirty="0"/>
              <a:t>, </a:t>
            </a:r>
            <a:r>
              <a:rPr lang="el-GR" sz="1800" dirty="0" err="1"/>
              <a:t>νευρονικές</a:t>
            </a:r>
            <a:r>
              <a:rPr lang="el-GR" sz="1800" dirty="0"/>
              <a:t> εφαρμογές, συσσωρευτές, εφαρμογές </a:t>
            </a:r>
            <a:r>
              <a:rPr lang="el-GR" sz="1800" dirty="0" smtClean="0"/>
              <a:t>κατάλυσης)</a:t>
            </a:r>
            <a:endParaRPr lang="el-GR" sz="1800" dirty="0"/>
          </a:p>
          <a:p>
            <a:r>
              <a:rPr lang="el-GR" sz="1800" dirty="0" err="1" smtClean="0"/>
              <a:t>Γραφένιο</a:t>
            </a:r>
            <a:r>
              <a:rPr lang="el-GR" sz="1800" dirty="0" smtClean="0"/>
              <a:t> </a:t>
            </a:r>
            <a:r>
              <a:rPr lang="el-GR" sz="1800" dirty="0"/>
              <a:t>για </a:t>
            </a:r>
            <a:r>
              <a:rPr lang="el-GR" sz="1800" dirty="0" err="1"/>
              <a:t>νανοηλεκτρονικές</a:t>
            </a:r>
            <a:r>
              <a:rPr lang="el-GR" sz="1800" dirty="0"/>
              <a:t> διατάξεις </a:t>
            </a:r>
            <a:r>
              <a:rPr lang="el-GR" sz="1800" dirty="0" smtClean="0"/>
              <a:t>μνήμης</a:t>
            </a:r>
          </a:p>
          <a:p>
            <a:r>
              <a:rPr lang="el-GR" sz="1800" dirty="0" smtClean="0"/>
              <a:t>Αισθητήρες </a:t>
            </a:r>
            <a:r>
              <a:rPr lang="el-GR" sz="1800" dirty="0"/>
              <a:t>για </a:t>
            </a:r>
            <a:r>
              <a:rPr lang="el-GR" sz="1800" dirty="0" err="1"/>
              <a:t>νανοηλεκτρονικές</a:t>
            </a:r>
            <a:r>
              <a:rPr lang="el-GR" sz="1800" dirty="0"/>
              <a:t> </a:t>
            </a:r>
            <a:r>
              <a:rPr lang="el-GR" sz="1800" dirty="0" smtClean="0"/>
              <a:t>εφαρμογές</a:t>
            </a:r>
            <a:endParaRPr lang="el-GR" sz="1800" dirty="0"/>
          </a:p>
          <a:p>
            <a:r>
              <a:rPr lang="el-GR" sz="1800" dirty="0" err="1" smtClean="0"/>
              <a:t>Ανθρακονήματα</a:t>
            </a:r>
            <a:r>
              <a:rPr lang="el-GR" sz="1800" dirty="0" smtClean="0"/>
              <a:t> </a:t>
            </a:r>
            <a:r>
              <a:rPr lang="el-GR" sz="1800" dirty="0"/>
              <a:t>για εφαρμογές στην </a:t>
            </a:r>
            <a:r>
              <a:rPr lang="el-GR" sz="1800" dirty="0" err="1"/>
              <a:t>νανο-μίκρο</a:t>
            </a:r>
            <a:r>
              <a:rPr lang="el-GR" sz="1800" dirty="0"/>
              <a:t> </a:t>
            </a:r>
            <a:r>
              <a:rPr lang="el-GR" sz="1800" dirty="0" smtClean="0"/>
              <a:t>ηλεκτρονική</a:t>
            </a:r>
            <a:endParaRPr lang="el-GR" sz="1800" dirty="0"/>
          </a:p>
          <a:p>
            <a:r>
              <a:rPr lang="el-GR" sz="1800" dirty="0" smtClean="0"/>
              <a:t>Ολοκληρωμένα </a:t>
            </a:r>
            <a:r>
              <a:rPr lang="el-GR" sz="1800" dirty="0"/>
              <a:t>μικροσυστήματα (</a:t>
            </a:r>
            <a:r>
              <a:rPr lang="el-GR" sz="1800" dirty="0" err="1"/>
              <a:t>οπτοηλεκτρονικά</a:t>
            </a:r>
            <a:r>
              <a:rPr lang="el-GR" sz="1800" dirty="0"/>
              <a:t>, ηλεκτροχημικά) για ανίχνευση </a:t>
            </a:r>
            <a:r>
              <a:rPr lang="el-GR" sz="1800" dirty="0" err="1"/>
              <a:t>βιοδεικτών</a:t>
            </a:r>
            <a:r>
              <a:rPr lang="el-GR" sz="1800" dirty="0"/>
              <a:t> ασθενειών, τοξικών ουσιών και </a:t>
            </a:r>
            <a:r>
              <a:rPr lang="el-GR" sz="1800" dirty="0" smtClean="0"/>
              <a:t>παθογόνων</a:t>
            </a:r>
          </a:p>
          <a:p>
            <a:r>
              <a:rPr lang="el-GR" sz="1800" dirty="0" smtClean="0"/>
              <a:t>Μικροσυστήματα </a:t>
            </a:r>
            <a:r>
              <a:rPr lang="el-GR" sz="1800" dirty="0"/>
              <a:t>βασισμένα σε </a:t>
            </a:r>
            <a:r>
              <a:rPr lang="el-GR" sz="1800" dirty="0" err="1"/>
              <a:t>νανοδομημένες</a:t>
            </a:r>
            <a:r>
              <a:rPr lang="el-GR" sz="1800" dirty="0"/>
              <a:t> επιφάνειες για απομόνωση σπάνιων κυττάρων </a:t>
            </a:r>
            <a:endParaRPr lang="el-GR" sz="1800" dirty="0" smtClean="0"/>
          </a:p>
          <a:p>
            <a:r>
              <a:rPr lang="el-GR" sz="1800" dirty="0" smtClean="0"/>
              <a:t>Φορητά </a:t>
            </a:r>
            <a:r>
              <a:rPr lang="el-GR" sz="1800" dirty="0" err="1"/>
              <a:t>οπτοηλεκτρονικά</a:t>
            </a:r>
            <a:r>
              <a:rPr lang="el-GR" sz="1800" dirty="0"/>
              <a:t> μικροσυστήματα για την ανίχνευση νοθείας σε παραδοσιακά ελληνικά προϊόντα  ονομασίας προέλευσης (π.χ., φέτα) καθώς και αλλεργιογόνων, </a:t>
            </a:r>
            <a:r>
              <a:rPr lang="el-GR" sz="1800" dirty="0" err="1"/>
              <a:t>μυκοτοξινών</a:t>
            </a:r>
            <a:r>
              <a:rPr lang="el-GR" sz="1800" dirty="0"/>
              <a:t> και υπολειμμάτων φυτοφαρμάκων σε φρέσκα και μεταποιημένα </a:t>
            </a:r>
            <a:r>
              <a:rPr lang="el-GR" sz="1800" dirty="0" err="1"/>
              <a:t>αγροκτηνοτροφικών</a:t>
            </a:r>
            <a:r>
              <a:rPr lang="el-GR" sz="1800" dirty="0"/>
              <a:t> προϊόντων</a:t>
            </a:r>
          </a:p>
        </p:txBody>
      </p:sp>
      <p:pic>
        <p:nvPicPr>
          <p:cNvPr id="4" name="3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>
                <a:solidFill>
                  <a:schemeClr val="tx1"/>
                </a:solidFill>
              </a:rPr>
              <a:t>Προηγμένα </a:t>
            </a:r>
            <a:r>
              <a:rPr lang="el-GR" sz="3600" dirty="0">
                <a:solidFill>
                  <a:schemeClr val="tx1"/>
                </a:solidFill>
              </a:rPr>
              <a:t>υλικά για βιομηχανίες πετρελαίου, φυσικού αερίου και </a:t>
            </a:r>
            <a:r>
              <a:rPr lang="el-GR" sz="3600" dirty="0" smtClean="0">
                <a:solidFill>
                  <a:schemeClr val="tx1"/>
                </a:solidFill>
              </a:rPr>
              <a:t>χημικών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l-GR" sz="2800" dirty="0" smtClean="0"/>
              <a:t>Ιοντικά </a:t>
            </a:r>
            <a:r>
              <a:rPr lang="el-GR" sz="2800" dirty="0"/>
              <a:t>υγρά για δέσμευση </a:t>
            </a:r>
            <a:r>
              <a:rPr lang="en-US" sz="2800" dirty="0"/>
              <a:t>CO2</a:t>
            </a:r>
          </a:p>
          <a:p>
            <a:r>
              <a:rPr lang="el-GR" sz="2800" dirty="0"/>
              <a:t>Προηγμένες μεμβράνες για διαχωρισμούς υγρών μιγμάτων και αερίων μιγμάτων</a:t>
            </a:r>
          </a:p>
          <a:p>
            <a:r>
              <a:rPr lang="en-US" sz="2800" dirty="0"/>
              <a:t>Metal organic frameworks</a:t>
            </a:r>
            <a:endParaRPr lang="el-GR" sz="2800" dirty="0"/>
          </a:p>
          <a:p>
            <a:r>
              <a:rPr lang="el-GR" sz="2800" dirty="0"/>
              <a:t>Υπολογιστικά εργαλεία σχεδιασμού και βελτιστοποίησης προηγμένων υλικών </a:t>
            </a:r>
          </a:p>
        </p:txBody>
      </p:sp>
      <p:pic>
        <p:nvPicPr>
          <p:cNvPr id="4" name="3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7400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53610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Εταιρίες του τομέα (ενδεικτικά)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 numCol="2">
            <a:normAutofit fontScale="55000" lnSpcReduction="20000"/>
          </a:bodyPr>
          <a:lstStyle/>
          <a:p>
            <a:r>
              <a:rPr lang="en-US" sz="2800" dirty="0" smtClean="0"/>
              <a:t>NANOMETRISIS </a:t>
            </a:r>
            <a:r>
              <a:rPr lang="en-US" sz="2800" dirty="0"/>
              <a:t>(spin off)</a:t>
            </a:r>
          </a:p>
          <a:p>
            <a:r>
              <a:rPr lang="en-US" sz="2800" dirty="0"/>
              <a:t>NANOPLASMAS (spin off)</a:t>
            </a:r>
            <a:endParaRPr lang="el-GR" sz="2800" dirty="0"/>
          </a:p>
          <a:p>
            <a:r>
              <a:rPr lang="en-US" sz="2800" dirty="0"/>
              <a:t>FLATLAND products (spin off)</a:t>
            </a:r>
            <a:endParaRPr lang="el-GR" sz="2800" dirty="0"/>
          </a:p>
          <a:p>
            <a:r>
              <a:rPr lang="en-US" sz="2800" dirty="0"/>
              <a:t>MICRO2GEN (Spin off)</a:t>
            </a:r>
          </a:p>
          <a:p>
            <a:r>
              <a:rPr lang="en-US" sz="2800" dirty="0"/>
              <a:t>NANOPHOS</a:t>
            </a:r>
          </a:p>
          <a:p>
            <a:r>
              <a:rPr lang="en-US" sz="2700" dirty="0"/>
              <a:t>FASMATEK A.E. (Spin Off)</a:t>
            </a:r>
          </a:p>
          <a:p>
            <a:r>
              <a:rPr lang="en-US" sz="2700" dirty="0"/>
              <a:t>BRITE HELLAS</a:t>
            </a:r>
          </a:p>
          <a:p>
            <a:r>
              <a:rPr lang="en-US" sz="2700" dirty="0"/>
              <a:t>GLONATECH</a:t>
            </a:r>
          </a:p>
          <a:p>
            <a:r>
              <a:rPr lang="en-US" sz="2700" dirty="0"/>
              <a:t>AISTHISIS Technologies</a:t>
            </a:r>
            <a:endParaRPr lang="el-GR" sz="2700" dirty="0"/>
          </a:p>
          <a:p>
            <a:r>
              <a:rPr lang="en-US" sz="2700" dirty="0"/>
              <a:t>INTACOM Solutions</a:t>
            </a:r>
          </a:p>
          <a:p>
            <a:r>
              <a:rPr lang="el-GR" sz="2700" dirty="0"/>
              <a:t>ΓΕΩΤΕΚ ΑΤΕ</a:t>
            </a:r>
            <a:endParaRPr lang="en-US" sz="2700" dirty="0"/>
          </a:p>
          <a:p>
            <a:r>
              <a:rPr lang="el-GR" sz="2700" dirty="0"/>
              <a:t>ΠΡΙΣΜΑ ΑΕΒΕ</a:t>
            </a:r>
          </a:p>
          <a:p>
            <a:r>
              <a:rPr lang="en-US" sz="2700" dirty="0"/>
              <a:t>S&amp;B </a:t>
            </a:r>
            <a:r>
              <a:rPr lang="el-GR" sz="2700" dirty="0"/>
              <a:t>ΒΙΟΜΗΧΑΝΙΚΑ ΟΡΥΚΤΑ Α.Ε.</a:t>
            </a:r>
          </a:p>
          <a:p>
            <a:r>
              <a:rPr lang="en-US" sz="2700" dirty="0"/>
              <a:t>OPTICON</a:t>
            </a:r>
            <a:r>
              <a:rPr lang="el-GR" sz="2700" dirty="0"/>
              <a:t> ΑΒΕΕ</a:t>
            </a:r>
          </a:p>
          <a:p>
            <a:r>
              <a:rPr lang="en-US" sz="2700" dirty="0"/>
              <a:t>HELIC A.E.</a:t>
            </a:r>
          </a:p>
          <a:p>
            <a:r>
              <a:rPr lang="en-US" sz="2700" dirty="0"/>
              <a:t>LAMDA TECHNOLOGY </a:t>
            </a:r>
            <a:r>
              <a:rPr lang="el-GR" sz="2700" dirty="0"/>
              <a:t>ΕΠΕ</a:t>
            </a:r>
            <a:endParaRPr lang="en-US" sz="2700" dirty="0"/>
          </a:p>
          <a:p>
            <a:r>
              <a:rPr lang="en-US" sz="2700" dirty="0" err="1"/>
              <a:t>Helbio</a:t>
            </a:r>
            <a:r>
              <a:rPr lang="en-US" sz="2700" dirty="0"/>
              <a:t> SA (</a:t>
            </a:r>
            <a:r>
              <a:rPr lang="el-GR" sz="2700" dirty="0"/>
              <a:t>ενεργειακές </a:t>
            </a:r>
            <a:r>
              <a:rPr lang="el-GR" sz="2700" dirty="0" smtClean="0"/>
              <a:t>τεχνολογίες)</a:t>
            </a:r>
            <a:endParaRPr lang="el-GR" sz="2700" dirty="0"/>
          </a:p>
          <a:p>
            <a:r>
              <a:rPr lang="en-US" sz="2700" dirty="0" smtClean="0"/>
              <a:t>Advent </a:t>
            </a:r>
            <a:r>
              <a:rPr lang="en-US" sz="2700" dirty="0"/>
              <a:t>SA</a:t>
            </a:r>
            <a:r>
              <a:rPr lang="el-GR" sz="2700" dirty="0"/>
              <a:t> </a:t>
            </a:r>
            <a:r>
              <a:rPr lang="en-US" sz="2700" dirty="0"/>
              <a:t>(</a:t>
            </a:r>
            <a:r>
              <a:rPr lang="el-GR" sz="2700" dirty="0"/>
              <a:t>ενεργειακές </a:t>
            </a:r>
            <a:r>
              <a:rPr lang="el-GR" sz="2700" dirty="0" smtClean="0"/>
              <a:t>τεχνολογίες)</a:t>
            </a:r>
            <a:endParaRPr lang="el-GR" sz="2700" dirty="0"/>
          </a:p>
          <a:p>
            <a:r>
              <a:rPr lang="en-US" sz="2700" dirty="0" err="1" smtClean="0"/>
              <a:t>Xanthis</a:t>
            </a:r>
            <a:r>
              <a:rPr lang="en-US" sz="2700" dirty="0" smtClean="0"/>
              <a:t> </a:t>
            </a:r>
            <a:r>
              <a:rPr lang="en-US" sz="2700" dirty="0"/>
              <a:t>SA</a:t>
            </a:r>
            <a:r>
              <a:rPr lang="el-GR" sz="2700" dirty="0"/>
              <a:t> </a:t>
            </a:r>
            <a:r>
              <a:rPr lang="en-US" sz="2700" dirty="0"/>
              <a:t>(</a:t>
            </a:r>
            <a:r>
              <a:rPr lang="el-GR" sz="2700" dirty="0"/>
              <a:t>ενεργειακές </a:t>
            </a:r>
            <a:r>
              <a:rPr lang="el-GR" sz="2700" dirty="0" smtClean="0"/>
              <a:t>τεχνολογίες)</a:t>
            </a:r>
          </a:p>
          <a:p>
            <a:r>
              <a:rPr lang="el-GR" sz="2700" dirty="0" smtClean="0"/>
              <a:t>ΔΙΑΔΙΚΑΣΙΑ </a:t>
            </a:r>
            <a:r>
              <a:rPr lang="el-GR" sz="2700" dirty="0"/>
              <a:t>ΑΕ (υποστήριξη επενδυτικών πρωτοβουλιών)</a:t>
            </a:r>
          </a:p>
          <a:p>
            <a:r>
              <a:rPr lang="en-GB" sz="2700" dirty="0"/>
              <a:t>Delta S.A. (</a:t>
            </a:r>
            <a:r>
              <a:rPr lang="el-GR" sz="2700" dirty="0"/>
              <a:t>γαλακτοβιομηχανία)</a:t>
            </a:r>
          </a:p>
          <a:p>
            <a:r>
              <a:rPr lang="el-GR" sz="2700" dirty="0"/>
              <a:t>ΓΙΩΤΗΣ Α.Ε. </a:t>
            </a:r>
            <a:endParaRPr lang="en-US" sz="2700" dirty="0"/>
          </a:p>
          <a:p>
            <a:r>
              <a:rPr lang="en-GB" sz="2700" dirty="0" err="1"/>
              <a:t>Thetametrisis</a:t>
            </a:r>
            <a:r>
              <a:rPr lang="en-GB" sz="2700" dirty="0"/>
              <a:t> S.A.</a:t>
            </a:r>
          </a:p>
          <a:p>
            <a:pPr lvl="0"/>
            <a:r>
              <a:rPr lang="en-US" sz="2700" dirty="0"/>
              <a:t>SCIENOMICS SARL</a:t>
            </a:r>
            <a:endParaRPr lang="el-GR" sz="2700" dirty="0"/>
          </a:p>
          <a:p>
            <a:r>
              <a:rPr lang="el-GR" sz="2700" dirty="0"/>
              <a:t>ΟΜΙΛΟΣ ΕΛΒΑΛ (κλάδος της ΒΙΟΧΑΛΚΟ)</a:t>
            </a:r>
            <a:endParaRPr lang="en-US" sz="2700" dirty="0"/>
          </a:p>
          <a:p>
            <a:r>
              <a:rPr lang="el-GR" sz="2700" dirty="0"/>
              <a:t>ΛΑΡΚΟ Α.Ε.</a:t>
            </a:r>
            <a:endParaRPr lang="en-US" sz="2700" dirty="0"/>
          </a:p>
          <a:p>
            <a:r>
              <a:rPr lang="en-US" sz="2700" dirty="0"/>
              <a:t>ENEBH (</a:t>
            </a:r>
            <a:r>
              <a:rPr lang="el-GR" sz="2700" dirty="0" err="1"/>
              <a:t>Ενωση</a:t>
            </a:r>
            <a:r>
              <a:rPr lang="el-GR" sz="2700" dirty="0"/>
              <a:t> Ελληνικής Βιομηχανίας Ημιαγωγών)</a:t>
            </a:r>
          </a:p>
          <a:p>
            <a:r>
              <a:rPr lang="en-US" sz="2700" dirty="0"/>
              <a:t>LINDE Hellas</a:t>
            </a:r>
          </a:p>
          <a:p>
            <a:r>
              <a:rPr lang="el-GR" sz="2700" dirty="0"/>
              <a:t>ΕΛΚΕΜΕ</a:t>
            </a:r>
            <a:endParaRPr lang="en-US" sz="2700" dirty="0"/>
          </a:p>
          <a:p>
            <a:endParaRPr lang="el-GR" sz="2800" dirty="0"/>
          </a:p>
        </p:txBody>
      </p:sp>
      <p:pic>
        <p:nvPicPr>
          <p:cNvPr id="4" name="3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56612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à"/>
            </a:pPr>
            <a:endParaRPr lang="el-GR" altLang="el-GR" sz="2600" dirty="0" smtClean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</a:pPr>
            <a:r>
              <a:rPr lang="el-GR" altLang="el-GR" sz="2600" dirty="0">
                <a:solidFill>
                  <a:schemeClr val="accent1"/>
                </a:solidFill>
                <a:sym typeface="Wingdings" panose="05000000000000000000" pitchFamily="2" charset="2"/>
              </a:rPr>
              <a:t> </a:t>
            </a:r>
            <a:r>
              <a:rPr lang="el-GR" altLang="el-GR" sz="2600" dirty="0" smtClean="0">
                <a:sym typeface="Wingdings" panose="05000000000000000000" pitchFamily="2" charset="2"/>
              </a:rPr>
              <a:t>Σύνθετα </a:t>
            </a:r>
            <a:r>
              <a:rPr lang="el-GR" altLang="el-GR" sz="2600" dirty="0">
                <a:sym typeface="Wingdings" panose="05000000000000000000" pitchFamily="2" charset="2"/>
              </a:rPr>
              <a:t>Υλικά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à"/>
            </a:pPr>
            <a:endParaRPr lang="el-GR" altLang="el-GR" sz="2600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</a:pPr>
            <a:r>
              <a:rPr lang="el-GR" altLang="el-GR" sz="2600" dirty="0">
                <a:solidFill>
                  <a:schemeClr val="accent1"/>
                </a:solidFill>
                <a:sym typeface="Wingdings" panose="05000000000000000000" pitchFamily="2" charset="2"/>
              </a:rPr>
              <a:t> </a:t>
            </a:r>
            <a:r>
              <a:rPr lang="el-GR" altLang="el-GR" sz="2600" dirty="0" smtClean="0"/>
              <a:t>Υλικά και μέθοδοι σχεδιασμού, κατεργασίας/κατασκευής στην αργυροχρυσοχοΐα &amp; στο κόσμημα</a:t>
            </a:r>
            <a:endParaRPr lang="el-GR" altLang="el-GR" sz="26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à"/>
            </a:pPr>
            <a:endParaRPr lang="el-GR" altLang="el-GR" sz="2600" dirty="0"/>
          </a:p>
          <a:p>
            <a:pPr>
              <a:lnSpc>
                <a:spcPct val="90000"/>
              </a:lnSpc>
            </a:pPr>
            <a:r>
              <a:rPr lang="el-GR" altLang="el-GR" sz="26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l-GR" altLang="el-GR" sz="2600" dirty="0" smtClean="0"/>
              <a:t> Προηγμένα υλικά για την αποκατάσταση μνημείων</a:t>
            </a:r>
            <a:endParaRPr lang="el-GR" altLang="el-GR" sz="2600" dirty="0"/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Βιομηχανικά υλικά παραγωγής / κατεργασιών / μεταποίησης</a:t>
            </a:r>
            <a:endParaRPr lang="el-GR" dirty="0"/>
          </a:p>
        </p:txBody>
      </p:sp>
      <p:pic>
        <p:nvPicPr>
          <p:cNvPr id="4" name="3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0"/>
            <a:ext cx="5724128" cy="15204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464096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1"/>
                </a:solidFill>
              </a:rPr>
              <a:t>Σύνθετα υλικά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Κεραμικά δομικά υλικά για εξοικονόμηση ενέργειας</a:t>
            </a:r>
            <a:endParaRPr lang="en-US" dirty="0" smtClean="0"/>
          </a:p>
          <a:p>
            <a:r>
              <a:rPr lang="el-GR" dirty="0" smtClean="0"/>
              <a:t>Σύνθετα προηγμένα κεραμικά υλικά –</a:t>
            </a:r>
            <a:r>
              <a:rPr lang="en-US" dirty="0" err="1" smtClean="0"/>
              <a:t>armour</a:t>
            </a:r>
            <a:r>
              <a:rPr lang="en-US" dirty="0" smtClean="0"/>
              <a:t>-</a:t>
            </a:r>
            <a:r>
              <a:rPr lang="el-GR" dirty="0" smtClean="0"/>
              <a:t> (κατάλληλα για θωρακίσεις υψηλής ενέργειας)</a:t>
            </a:r>
          </a:p>
          <a:p>
            <a:r>
              <a:rPr lang="el-GR" dirty="0" smtClean="0"/>
              <a:t>Λειτουργικά </a:t>
            </a:r>
            <a:r>
              <a:rPr lang="el-GR" dirty="0" err="1" smtClean="0"/>
              <a:t>νανοσύνθετα</a:t>
            </a:r>
            <a:r>
              <a:rPr lang="el-GR" dirty="0" smtClean="0"/>
              <a:t> υλικά </a:t>
            </a:r>
          </a:p>
          <a:p>
            <a:r>
              <a:rPr lang="el-GR" dirty="0" smtClean="0"/>
              <a:t>Υπολογιστικά εργαλεία σχεδιασμού και βελτιστοποίησης προηγμένων υλικών </a:t>
            </a:r>
          </a:p>
          <a:p>
            <a:pPr marL="0" indent="0">
              <a:buNone/>
            </a:pPr>
            <a:endParaRPr lang="el-GR" dirty="0" smtClean="0">
              <a:solidFill>
                <a:srgbClr val="CCFF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u="sng" dirty="0" smtClean="0"/>
              <a:t>Αργυροχρυσοχοΐα</a:t>
            </a:r>
            <a:endParaRPr lang="en-US" u="sng" dirty="0"/>
          </a:p>
          <a:p>
            <a:r>
              <a:rPr lang="en-US" dirty="0"/>
              <a:t>K</a:t>
            </a:r>
            <a:r>
              <a:rPr lang="el-GR" dirty="0" err="1"/>
              <a:t>ραματοποίηση</a:t>
            </a:r>
            <a:r>
              <a:rPr lang="el-GR" dirty="0"/>
              <a:t> αργύρου και χρυσού μεταξύ τους και με άλλα μέταλλα για την επίτευξη διαφορετικών χρωμάτων</a:t>
            </a:r>
          </a:p>
          <a:p>
            <a:r>
              <a:rPr lang="el-GR" dirty="0"/>
              <a:t>Προστασία από την επιφανειακή αλλοίωση μετάλλων και κραμάτων (οξείδωση, διάβρωση, </a:t>
            </a:r>
            <a:r>
              <a:rPr lang="el-GR" dirty="0" smtClean="0"/>
              <a:t>κ.λπ.)</a:t>
            </a:r>
            <a:endParaRPr lang="el-GR" dirty="0"/>
          </a:p>
          <a:p>
            <a:r>
              <a:rPr lang="el-GR" dirty="0"/>
              <a:t>Κεραμικά υψηλής τεχνολογίας - υψηλής αξίας</a:t>
            </a:r>
          </a:p>
          <a:p>
            <a:r>
              <a:rPr lang="el-GR" dirty="0"/>
              <a:t>Κεραμικές χρωστικές ενώσεις </a:t>
            </a:r>
          </a:p>
          <a:p>
            <a:r>
              <a:rPr lang="el-GR" dirty="0"/>
              <a:t>Μη-μηχανική συνένωση μετάλλων και κεραμικών υψηλής τεχνολογίας - συγκόλληση με ή χωρίς χρήση υαλώματος</a:t>
            </a:r>
            <a:endParaRPr lang="en-US" dirty="0"/>
          </a:p>
          <a:p>
            <a:endParaRPr lang="en-US" dirty="0" smtClean="0"/>
          </a:p>
        </p:txBody>
      </p:sp>
      <p:pic>
        <p:nvPicPr>
          <p:cNvPr id="4" name="3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tx1"/>
                </a:solidFill>
              </a:rPr>
              <a:t>Προηγμένα υλικά για την αποκατάσταση μνημείων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sz="2800" dirty="0" smtClean="0"/>
              <a:t>Λειτουργικά </a:t>
            </a:r>
            <a:r>
              <a:rPr lang="el-GR" sz="2800" dirty="0" err="1"/>
              <a:t>νανοσύνθετα</a:t>
            </a:r>
            <a:r>
              <a:rPr lang="el-GR" sz="2800" dirty="0"/>
              <a:t> υλικά με βάση τον υδραυλικό ασβέστη</a:t>
            </a:r>
          </a:p>
          <a:p>
            <a:r>
              <a:rPr lang="el-GR" sz="2800" dirty="0"/>
              <a:t>Τροποποιημένα </a:t>
            </a:r>
            <a:r>
              <a:rPr lang="el-GR" sz="2800" dirty="0" err="1"/>
              <a:t>νανοσύνθετα</a:t>
            </a:r>
            <a:r>
              <a:rPr lang="el-GR" sz="2800" dirty="0"/>
              <a:t> υλικά από φυσικό και τεχνητό λίθο</a:t>
            </a:r>
            <a:endParaRPr lang="en-US" sz="2800" dirty="0"/>
          </a:p>
          <a:p>
            <a:r>
              <a:rPr lang="el-GR" sz="2800" dirty="0"/>
              <a:t>Κεραμικά δομικά υλικά (τσιμέντα, </a:t>
            </a:r>
            <a:r>
              <a:rPr lang="el-GR" sz="2800" dirty="0" err="1"/>
              <a:t>γεωπολυμερή</a:t>
            </a:r>
            <a:r>
              <a:rPr lang="el-GR" sz="2800" dirty="0"/>
              <a:t>, σύνθετοι ζεόλιθοι, καταλύτες</a:t>
            </a:r>
            <a:endParaRPr lang="en-US" sz="2800" dirty="0"/>
          </a:p>
          <a:p>
            <a:r>
              <a:rPr lang="el-GR" sz="2800" dirty="0" err="1"/>
              <a:t>Θερμοανακλαστικά</a:t>
            </a:r>
            <a:r>
              <a:rPr lang="el-GR" sz="2800" dirty="0"/>
              <a:t> υδροφοβικά επιχρίσματα</a:t>
            </a:r>
          </a:p>
          <a:p>
            <a:r>
              <a:rPr lang="el-GR" sz="2800" dirty="0"/>
              <a:t>Πολυμερή χημικά υλικά</a:t>
            </a:r>
          </a:p>
          <a:p>
            <a:r>
              <a:rPr lang="el-GR" sz="2800" dirty="0"/>
              <a:t>Υλικά στερέωσης, ενίσχυσης και πλήρωσης δομικών στοιχείων</a:t>
            </a:r>
          </a:p>
          <a:p>
            <a:r>
              <a:rPr lang="el-GR" sz="2800" dirty="0" err="1"/>
              <a:t>Νανοανοσύνθετα</a:t>
            </a:r>
            <a:r>
              <a:rPr lang="el-GR" sz="2800" dirty="0"/>
              <a:t> </a:t>
            </a:r>
            <a:r>
              <a:rPr lang="el-GR" sz="2800" dirty="0" err="1"/>
              <a:t>υπερυδρόφοβα</a:t>
            </a:r>
            <a:r>
              <a:rPr lang="el-GR" sz="2800" dirty="0"/>
              <a:t> </a:t>
            </a:r>
            <a:r>
              <a:rPr lang="el-GR" sz="2800" dirty="0" err="1"/>
              <a:t>υμένια</a:t>
            </a:r>
            <a:r>
              <a:rPr lang="el-GR" sz="2800" dirty="0"/>
              <a:t>, για την προστασία εμφανών μεταλλικών στοιχείων</a:t>
            </a:r>
          </a:p>
        </p:txBody>
      </p:sp>
      <p:pic>
        <p:nvPicPr>
          <p:cNvPr id="4" name="3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53610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Τομείς εθνικής προτεραιότητας</a:t>
            </a:r>
            <a:endParaRPr lang="el-GR" dirty="0"/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827584" y="1628800"/>
            <a:ext cx="7490564" cy="55114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Αγροδιατροφή</a:t>
            </a:r>
            <a:endParaRPr lang="el-GR" dirty="0"/>
          </a:p>
        </p:txBody>
      </p:sp>
      <p:sp>
        <p:nvSpPr>
          <p:cNvPr id="5" name="4 - Στρογγυλεμένο ορθογώνιο"/>
          <p:cNvSpPr/>
          <p:nvPr/>
        </p:nvSpPr>
        <p:spPr>
          <a:xfrm>
            <a:off x="829671" y="2282241"/>
            <a:ext cx="7490564" cy="55114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Περιβάλλον &amp; Βιώσιμη Ανάπτυξη</a:t>
            </a:r>
            <a:endParaRPr lang="el-GR" dirty="0"/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819233" y="2923156"/>
            <a:ext cx="7490564" cy="55114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Υγεία - Φάρμακα</a:t>
            </a:r>
            <a:endParaRPr lang="el-GR" dirty="0"/>
          </a:p>
        </p:txBody>
      </p:sp>
      <p:sp>
        <p:nvSpPr>
          <p:cNvPr id="7" name="6 - Στρογγυλεμένο ορθογώνιο"/>
          <p:cNvSpPr/>
          <p:nvPr/>
        </p:nvSpPr>
        <p:spPr>
          <a:xfrm>
            <a:off x="827584" y="3573016"/>
            <a:ext cx="7490564" cy="55114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ΤΠΕ</a:t>
            </a:r>
            <a:endParaRPr lang="el-GR" dirty="0"/>
          </a:p>
        </p:txBody>
      </p:sp>
      <p:sp>
        <p:nvSpPr>
          <p:cNvPr id="8" name="7 - Στρογγυλεμένο ορθογώνιο"/>
          <p:cNvSpPr/>
          <p:nvPr/>
        </p:nvSpPr>
        <p:spPr>
          <a:xfrm>
            <a:off x="823409" y="4217513"/>
            <a:ext cx="7490564" cy="55114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Πολιτισμός – Τουρισμός – Δημιουργική Βιομηχανία</a:t>
            </a:r>
            <a:endParaRPr lang="el-GR" dirty="0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827584" y="4869160"/>
            <a:ext cx="7490564" cy="55114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Ενέργεια</a:t>
            </a:r>
            <a:endParaRPr lang="el-GR" dirty="0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827584" y="5517232"/>
            <a:ext cx="7490564" cy="55114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Μεταφορές &amp; Εφοδιαστική Αλυσίδα (</a:t>
            </a:r>
            <a:r>
              <a:rPr lang="en-US" dirty="0" smtClean="0"/>
              <a:t>Logistics</a:t>
            </a:r>
            <a:r>
              <a:rPr lang="el-GR" dirty="0" smtClean="0"/>
              <a:t>)</a:t>
            </a:r>
            <a:endParaRPr lang="el-GR" dirty="0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827584" y="6165304"/>
            <a:ext cx="7490564" cy="55114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Υλικά - Κατασκευές</a:t>
            </a:r>
            <a:endParaRPr lang="el-GR" sz="2000" b="1" dirty="0"/>
          </a:p>
        </p:txBody>
      </p:sp>
      <p:pic>
        <p:nvPicPr>
          <p:cNvPr id="12" name="11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53610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Εταιρίες του τομέα (ενδεικτικά)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 numCol="2">
            <a:normAutofit fontScale="92500" lnSpcReduction="10000"/>
          </a:bodyPr>
          <a:lstStyle/>
          <a:p>
            <a:r>
              <a:rPr lang="el-GR" sz="3000" dirty="0"/>
              <a:t>ΕΒΕΤΑΜ</a:t>
            </a:r>
            <a:endParaRPr lang="en-US" sz="3000" dirty="0"/>
          </a:p>
          <a:p>
            <a:r>
              <a:rPr lang="el-GR" sz="3000" dirty="0"/>
              <a:t>ΕΒΕΤΑΜ</a:t>
            </a:r>
            <a:endParaRPr lang="en-US" sz="3000" dirty="0"/>
          </a:p>
          <a:p>
            <a:r>
              <a:rPr lang="el-GR" sz="3000" dirty="0"/>
              <a:t>ΜΕΤΚΑ Α.Ε.</a:t>
            </a:r>
            <a:endParaRPr lang="en-US" sz="3000" dirty="0"/>
          </a:p>
          <a:p>
            <a:r>
              <a:rPr lang="el-GR" sz="3000" dirty="0"/>
              <a:t>Ν. ΚΙΟΛΕΙΔΗΣ Α.Ε.Β.Ε.</a:t>
            </a:r>
            <a:endParaRPr lang="en-US" sz="3000" dirty="0"/>
          </a:p>
          <a:p>
            <a:r>
              <a:rPr lang="el-GR" sz="3000" dirty="0"/>
              <a:t>Κ. ΣΙΑΜΙΔΗΣ Α.Ε.</a:t>
            </a:r>
            <a:endParaRPr lang="en-US" sz="3000" dirty="0"/>
          </a:p>
          <a:p>
            <a:r>
              <a:rPr lang="en-US" sz="3000" dirty="0"/>
              <a:t>FIBERMAX COMPOSITES</a:t>
            </a:r>
          </a:p>
          <a:p>
            <a:r>
              <a:rPr lang="en-US" sz="3000" dirty="0"/>
              <a:t>LAFARGE A.E.</a:t>
            </a:r>
          </a:p>
          <a:p>
            <a:r>
              <a:rPr lang="el-GR" sz="3000" dirty="0"/>
              <a:t>ΠΥΡΟΓΕΝΕΣΙΣ ΑΒΕΕ</a:t>
            </a:r>
          </a:p>
          <a:p>
            <a:r>
              <a:rPr lang="en-US" sz="3000" dirty="0"/>
              <a:t>NANOPHOS A.E.</a:t>
            </a:r>
          </a:p>
          <a:p>
            <a:r>
              <a:rPr lang="el-GR" sz="3000" dirty="0"/>
              <a:t>ΔΑΛΚΑΦΟΥΚΗΣ </a:t>
            </a:r>
            <a:r>
              <a:rPr lang="el-GR" sz="3000" dirty="0" smtClean="0"/>
              <a:t>ΕΠΕ</a:t>
            </a:r>
          </a:p>
          <a:p>
            <a:r>
              <a:rPr lang="el-GR" sz="3000" dirty="0" smtClean="0"/>
              <a:t>ΟΛΥΜΠΟΣ Α.Ε.</a:t>
            </a:r>
          </a:p>
          <a:p>
            <a:r>
              <a:rPr lang="en-US" sz="3000" dirty="0" smtClean="0"/>
              <a:t>ABOLIN O.E.</a:t>
            </a:r>
            <a:endParaRPr lang="el-GR" sz="3000" dirty="0" smtClean="0"/>
          </a:p>
          <a:p>
            <a:r>
              <a:rPr lang="el-GR" sz="3000" dirty="0" smtClean="0"/>
              <a:t>ΠΡΟΛΑΤ Α.Ε.</a:t>
            </a:r>
          </a:p>
          <a:p>
            <a:r>
              <a:rPr lang="el-GR" sz="3000" dirty="0" smtClean="0"/>
              <a:t>Χ</a:t>
            </a:r>
            <a:r>
              <a:rPr lang="el-GR" sz="3000" dirty="0"/>
              <a:t>. ΡΟΚΑΣ </a:t>
            </a:r>
            <a:r>
              <a:rPr lang="el-GR" sz="3000" dirty="0" smtClean="0"/>
              <a:t>ΑΒΕΕ</a:t>
            </a:r>
          </a:p>
          <a:p>
            <a:r>
              <a:rPr lang="el-GR" sz="3000" dirty="0" smtClean="0"/>
              <a:t>ΜΑΘΙΟΣ </a:t>
            </a:r>
            <a:r>
              <a:rPr lang="el-GR" sz="3000" dirty="0"/>
              <a:t>ΠΥΡΙΜΑΧΑ </a:t>
            </a:r>
            <a:r>
              <a:rPr lang="el-GR" sz="3000" dirty="0" smtClean="0"/>
              <a:t>Α.Ε.</a:t>
            </a:r>
          </a:p>
          <a:p>
            <a:r>
              <a:rPr lang="en-US" sz="3000" dirty="0" smtClean="0"/>
              <a:t>ISOMAT </a:t>
            </a:r>
            <a:r>
              <a:rPr lang="en-US" sz="3000" dirty="0"/>
              <a:t>A.E. </a:t>
            </a:r>
            <a:endParaRPr lang="el-GR" sz="3000" dirty="0" smtClean="0"/>
          </a:p>
          <a:p>
            <a:r>
              <a:rPr lang="en-US" sz="3000" dirty="0" smtClean="0"/>
              <a:t>PETROCOL ABEE</a:t>
            </a:r>
            <a:endParaRPr lang="el-GR" sz="3000" dirty="0"/>
          </a:p>
          <a:p>
            <a:r>
              <a:rPr lang="en-US" sz="3000" dirty="0" smtClean="0"/>
              <a:t>VITEX </a:t>
            </a:r>
            <a:r>
              <a:rPr lang="en-US" sz="3000" dirty="0"/>
              <a:t>A.E</a:t>
            </a:r>
            <a:r>
              <a:rPr lang="en-US" sz="3000" dirty="0" smtClean="0"/>
              <a:t>.</a:t>
            </a:r>
            <a:endParaRPr lang="el-GR" sz="3000" dirty="0"/>
          </a:p>
        </p:txBody>
      </p:sp>
      <p:pic>
        <p:nvPicPr>
          <p:cNvPr id="4" name="3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6815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Χρηματοδοτικά εργαλεία (</a:t>
            </a:r>
            <a:r>
              <a:rPr lang="el-GR" dirty="0"/>
              <a:t>1) (ενδεικτικά)</a:t>
            </a:r>
          </a:p>
        </p:txBody>
      </p:sp>
      <p:pic>
        <p:nvPicPr>
          <p:cNvPr id="4" name="3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  <p:pic>
        <p:nvPicPr>
          <p:cNvPr id="5" name="image74.png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457347" y="1539218"/>
            <a:ext cx="8464002" cy="5318782"/>
          </a:xfrm>
          <a:prstGeom prst="rect">
            <a:avLst/>
          </a:prstGeom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Χρηματοδοτικά εργαλεία (</a:t>
            </a:r>
            <a:r>
              <a:rPr lang="el-GR" dirty="0"/>
              <a:t>2) (ενδεικτικά)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8352928" cy="5069160"/>
          </a:xfrm>
        </p:spPr>
        <p:txBody>
          <a:bodyPr>
            <a:normAutofit fontScale="92500" lnSpcReduction="20000"/>
          </a:bodyPr>
          <a:lstStyle/>
          <a:p>
            <a:r>
              <a:rPr lang="el-GR" sz="2400" dirty="0" smtClean="0"/>
              <a:t>Χρηματοδότηση προτάσεων που αξιολογήθηκαν θετικά στην 6</a:t>
            </a:r>
            <a:r>
              <a:rPr lang="el-GR" sz="2400" baseline="30000" dirty="0" smtClean="0"/>
              <a:t>η</a:t>
            </a:r>
            <a:r>
              <a:rPr lang="el-GR" sz="2400" dirty="0" smtClean="0"/>
              <a:t>, 7</a:t>
            </a:r>
            <a:r>
              <a:rPr lang="el-GR" sz="2400" baseline="30000" dirty="0" smtClean="0"/>
              <a:t>η</a:t>
            </a:r>
            <a:r>
              <a:rPr lang="el-GR" sz="2400" dirty="0" smtClean="0"/>
              <a:t> και 8</a:t>
            </a:r>
            <a:r>
              <a:rPr lang="el-GR" sz="2400" baseline="30000" dirty="0" smtClean="0"/>
              <a:t>η</a:t>
            </a:r>
            <a:r>
              <a:rPr lang="el-GR" sz="2400" dirty="0" smtClean="0"/>
              <a:t> προκήρυξη των </a:t>
            </a:r>
            <a:r>
              <a:rPr lang="en-US" sz="2400" dirty="0" smtClean="0"/>
              <a:t>ERC GRANT SCHEMES </a:t>
            </a:r>
            <a:r>
              <a:rPr lang="el-GR" sz="2400" dirty="0" smtClean="0"/>
              <a:t>αλλά δεν χρηματοδοτήθηκαν τελικώς στο πλαίσιο αυτών λόγω περιορισμών στο διαθέσιμο Π/Υ – ΕΠΑΝΕΚ 1</a:t>
            </a:r>
            <a:r>
              <a:rPr lang="el-GR" sz="2400" baseline="30000" dirty="0" smtClean="0"/>
              <a:t>α</a:t>
            </a:r>
            <a:endParaRPr lang="el-GR" sz="2400" dirty="0" smtClean="0"/>
          </a:p>
          <a:p>
            <a:r>
              <a:rPr lang="el-GR" sz="2400" dirty="0" smtClean="0"/>
              <a:t>Ενιαία δράση κρατικών ενισχύσεων ΕΤΑΚ: ΕΡΕΥΝΩ – ΚΑΙΝΟΤΟΜΩ - ΕΠΙΧΕΙΡΩ</a:t>
            </a:r>
          </a:p>
          <a:p>
            <a:pPr lvl="1">
              <a:buNone/>
            </a:pPr>
            <a:r>
              <a:rPr lang="el-GR" sz="2100" u="sng" dirty="0" smtClean="0">
                <a:solidFill>
                  <a:schemeClr val="accent1"/>
                </a:solidFill>
              </a:rPr>
              <a:t>Δυνητικοί δικαιούχοι</a:t>
            </a:r>
          </a:p>
          <a:p>
            <a:pPr lvl="1"/>
            <a:r>
              <a:rPr lang="el-GR" sz="2100" dirty="0" smtClean="0"/>
              <a:t>μεμονωμένες επιχειρήσεις </a:t>
            </a:r>
          </a:p>
          <a:p>
            <a:pPr lvl="1"/>
            <a:r>
              <a:rPr lang="el-GR" sz="2100" dirty="0" smtClean="0"/>
              <a:t>ομάδες επιχειρήσεων</a:t>
            </a:r>
          </a:p>
          <a:p>
            <a:pPr lvl="1"/>
            <a:r>
              <a:rPr lang="el-GR" sz="2100" dirty="0" smtClean="0"/>
              <a:t>συμπράξεις επιχειρήσεων με άλλους φορείς </a:t>
            </a:r>
          </a:p>
          <a:p>
            <a:r>
              <a:rPr lang="el-GR" sz="2400" dirty="0" smtClean="0"/>
              <a:t>Πρωτοεμφανιζόμενες στην έρευνα επιχειρήσεις</a:t>
            </a:r>
          </a:p>
          <a:p>
            <a:r>
              <a:rPr lang="el-GR" sz="2400" dirty="0" smtClean="0"/>
              <a:t>Μικρομεσαίες επιχειρήσεις</a:t>
            </a:r>
          </a:p>
          <a:p>
            <a:r>
              <a:rPr lang="el-GR" sz="2400" dirty="0" smtClean="0"/>
              <a:t>Συμπράξεις επιχειρήσεων με άλλους φορείς</a:t>
            </a:r>
          </a:p>
          <a:p>
            <a:r>
              <a:rPr lang="el-GR" sz="2400" dirty="0" smtClean="0"/>
              <a:t>Ενσωμάτωση ερευνητικών αποτελεσμάτων στην παραγωγική διαδικασία</a:t>
            </a:r>
          </a:p>
          <a:p>
            <a:endParaRPr lang="en-US" sz="2400" dirty="0" smtClean="0"/>
          </a:p>
        </p:txBody>
      </p:sp>
      <p:pic>
        <p:nvPicPr>
          <p:cNvPr id="4" name="3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97655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Χρηματοδοτικά εργαλεία (3) </a:t>
            </a:r>
            <a:r>
              <a:rPr lang="el-GR" dirty="0"/>
              <a:t>(ενδεικτικά)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784976" cy="506916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sz="2400" b="1" dirty="0" smtClean="0">
                <a:solidFill>
                  <a:schemeClr val="accent1"/>
                </a:solidFill>
              </a:rPr>
              <a:t>Δράσεις που εντάσσονται σε ευρωπαϊκές πρωτοβουλίες</a:t>
            </a:r>
          </a:p>
          <a:p>
            <a:r>
              <a:rPr lang="el-GR" sz="2400" dirty="0" smtClean="0"/>
              <a:t>Δράσεις </a:t>
            </a:r>
            <a:r>
              <a:rPr lang="en-US" sz="2400" dirty="0" smtClean="0"/>
              <a:t>ERANETS </a:t>
            </a:r>
            <a:r>
              <a:rPr lang="el-GR" sz="2400" dirty="0" smtClean="0"/>
              <a:t>– ΕΠΑΝΕΚ 1β</a:t>
            </a:r>
          </a:p>
          <a:p>
            <a:pPr lvl="1"/>
            <a:r>
              <a:rPr lang="en-US" sz="1900" dirty="0" smtClean="0"/>
              <a:t>RUS PLUS: “Further linking Russia to the ERA: Coordination of MS/ AC S&amp;T </a:t>
            </a:r>
            <a:r>
              <a:rPr lang="en-US" sz="1900" dirty="0" err="1" smtClean="0"/>
              <a:t>programmes</a:t>
            </a:r>
            <a:r>
              <a:rPr lang="en-US" sz="1900" dirty="0" smtClean="0"/>
              <a:t> towards and with Russia”</a:t>
            </a:r>
            <a:r>
              <a:rPr lang="en-GB" sz="1900" dirty="0" smtClean="0"/>
              <a:t>.</a:t>
            </a:r>
            <a:endParaRPr lang="el-GR" sz="1900" dirty="0" smtClean="0"/>
          </a:p>
          <a:p>
            <a:pPr lvl="1"/>
            <a:r>
              <a:rPr lang="en-US" sz="1900" dirty="0" smtClean="0"/>
              <a:t>COFASP ERANET “On sustainable exploitation of marine resources in the sea food chains”.</a:t>
            </a:r>
            <a:endParaRPr lang="el-GR" sz="1900" dirty="0" smtClean="0"/>
          </a:p>
          <a:p>
            <a:pPr lvl="1"/>
            <a:r>
              <a:rPr lang="en-GB" sz="1900" dirty="0" err="1" smtClean="0"/>
              <a:t>EuroNanoMed</a:t>
            </a:r>
            <a:r>
              <a:rPr lang="en-GB" sz="1900" dirty="0" smtClean="0"/>
              <a:t> II ERANET</a:t>
            </a:r>
            <a:r>
              <a:rPr lang="en-US" sz="1900" dirty="0" smtClean="0"/>
              <a:t> “</a:t>
            </a:r>
            <a:r>
              <a:rPr lang="en-GB" sz="1900" dirty="0" smtClean="0"/>
              <a:t>NANOMEDICINE</a:t>
            </a:r>
            <a:r>
              <a:rPr lang="en-US" sz="1900" dirty="0" smtClean="0"/>
              <a:t>”.</a:t>
            </a:r>
            <a:endParaRPr lang="el-GR" sz="1900" dirty="0" smtClean="0"/>
          </a:p>
          <a:p>
            <a:pPr lvl="1"/>
            <a:r>
              <a:rPr lang="en-US" sz="1900" dirty="0" smtClean="0"/>
              <a:t>TRANSCAN-2 ERANET COFUND "European Research Projects on Aligning national/regional translational cancer research”.</a:t>
            </a:r>
            <a:endParaRPr lang="el-GR" sz="1900" dirty="0" smtClean="0"/>
          </a:p>
          <a:p>
            <a:pPr lvl="1"/>
            <a:r>
              <a:rPr lang="en-US" sz="1900" dirty="0" smtClean="0"/>
              <a:t>E-Rare-3 ERANET COFUND "European Research Projects on Rare Diseases".</a:t>
            </a:r>
            <a:endParaRPr lang="el-GR" sz="1900" dirty="0" smtClean="0"/>
          </a:p>
          <a:p>
            <a:pPr lvl="1"/>
            <a:r>
              <a:rPr lang="en-US" sz="1900" dirty="0" smtClean="0"/>
              <a:t>ERANETMED “Euro-Mediterranean Cooperation Through ERANET Joint Activities and Beyond”</a:t>
            </a:r>
            <a:endParaRPr lang="el-GR" sz="1900" dirty="0" smtClean="0"/>
          </a:p>
          <a:p>
            <a:r>
              <a:rPr lang="el-GR" sz="2400" dirty="0" smtClean="0"/>
              <a:t>Δράσεις διμερών και διακρατικών συνεργασιών (ΓΓΕΤ) – ΕΠΑΝΕΚ 1β</a:t>
            </a:r>
          </a:p>
          <a:p>
            <a:pPr lvl="1"/>
            <a:r>
              <a:rPr lang="el-GR" sz="1600" dirty="0" smtClean="0"/>
              <a:t>6.1 Ελλάδα-Γερμανία</a:t>
            </a:r>
          </a:p>
          <a:p>
            <a:pPr lvl="1"/>
            <a:r>
              <a:rPr lang="el-GR" sz="1600" dirty="0" smtClean="0"/>
              <a:t>6.2 Ελλάδα-Ρωσία</a:t>
            </a:r>
          </a:p>
          <a:p>
            <a:pPr lvl="1"/>
            <a:r>
              <a:rPr lang="el-GR" sz="1600" dirty="0" smtClean="0"/>
              <a:t>6.3 Ελλάδα-Κίνα</a:t>
            </a:r>
          </a:p>
          <a:p>
            <a:pPr lvl="1"/>
            <a:r>
              <a:rPr lang="el-GR" sz="1600" dirty="0" smtClean="0"/>
              <a:t>6.4 Ελλάδα - Γαλλία</a:t>
            </a:r>
          </a:p>
          <a:p>
            <a:pPr marL="320400" indent="0">
              <a:buNone/>
            </a:pPr>
            <a:r>
              <a:rPr lang="el-GR" sz="1800" b="1" dirty="0" smtClean="0"/>
              <a:t>Στόχος:</a:t>
            </a:r>
            <a:r>
              <a:rPr lang="el-GR" sz="1800" dirty="0" smtClean="0"/>
              <a:t>  Η επικέντρωση των  προσπαθειών και των  διαθέσιμων πόρων σε ερευνητικά θεματικά πεδία μείζονος ενδιαφέροντος για τις δύο χώρες και σημαντικά για την κοινωνία και την οικονομία.</a:t>
            </a:r>
            <a:endParaRPr lang="el-GR" sz="1900" dirty="0" smtClean="0"/>
          </a:p>
        </p:txBody>
      </p:sp>
      <p:pic>
        <p:nvPicPr>
          <p:cNvPr id="4" name="3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97655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53610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Σκοπός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4 - Εικόνα" descr="gsrt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  <p:sp>
        <p:nvSpPr>
          <p:cNvPr id="7" name="6 - Έλλειψη"/>
          <p:cNvSpPr/>
          <p:nvPr/>
        </p:nvSpPr>
        <p:spPr>
          <a:xfrm>
            <a:off x="827584" y="1700808"/>
            <a:ext cx="3744416" cy="266429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Ανάδειξη κρίσιμων μαζών</a:t>
            </a:r>
            <a:endParaRPr lang="el-GR" sz="2400" dirty="0"/>
          </a:p>
        </p:txBody>
      </p:sp>
      <p:sp>
        <p:nvSpPr>
          <p:cNvPr id="8" name="7 - Έλλειψη"/>
          <p:cNvSpPr/>
          <p:nvPr/>
        </p:nvSpPr>
        <p:spPr>
          <a:xfrm>
            <a:off x="4860032" y="3933056"/>
            <a:ext cx="3744416" cy="2664296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 smtClean="0"/>
              <a:t>Ενδιαφέρουσες λανθάνουσες δραστηριότητες / ιδέες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6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7" grpId="2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46409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Ερωτηματολόγιο (1)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Ποιες, κατά τη γνώμη σας, κατηγορίες </a:t>
            </a:r>
            <a:r>
              <a:rPr lang="el-GR" b="1" u="sng" dirty="0" smtClean="0"/>
              <a:t>υπαρχόντων</a:t>
            </a:r>
            <a:r>
              <a:rPr lang="el-GR" dirty="0" smtClean="0"/>
              <a:t> προϊόντων (ή και υπηρεσιών) του Τομέα εμφανίζουν προοπτικές θετικής ανάπτυξης τα επόμενα 10 χρόνια, με παγκόσμιο ενδιαφέρον ;</a:t>
            </a:r>
          </a:p>
          <a:p>
            <a:r>
              <a:rPr lang="el-GR" dirty="0" smtClean="0"/>
              <a:t>Ποιές κατηγορίες </a:t>
            </a:r>
            <a:r>
              <a:rPr lang="el-GR" b="1" dirty="0" smtClean="0"/>
              <a:t>νέων</a:t>
            </a:r>
            <a:r>
              <a:rPr lang="el-GR" dirty="0" smtClean="0"/>
              <a:t> προϊόντων (ή και υπηρεσιών) του Τομέα εμφανίζουν προοπτικές θετικής εξέλιξης τα επόμενα 10 χρόνια σε παγκόσμια κλίμακα;</a:t>
            </a:r>
          </a:p>
          <a:p>
            <a:r>
              <a:rPr lang="el-GR" dirty="0" smtClean="0"/>
              <a:t>Περιγράψτε συνοπτικά  κάποια επιχειρηματική σας ιδέα  ή  ερευνητικό αντικείμενο, </a:t>
            </a:r>
            <a:r>
              <a:rPr lang="el-GR" b="1" dirty="0" smtClean="0"/>
              <a:t>συναφές προς τον Τομέα των ΥΛΙΚΩΝ</a:t>
            </a:r>
            <a:r>
              <a:rPr lang="el-GR" dirty="0" smtClean="0"/>
              <a:t>, που ήδη σχεδιάζετε ή  θα  επιθυμούσατε να αναπτύξετε την επόμενη 5ετία και θα επιθυμούσατε την οικονομική του ενίσχυση από την Πολιτεία.</a:t>
            </a:r>
          </a:p>
          <a:p>
            <a:r>
              <a:rPr lang="el-GR" dirty="0" smtClean="0"/>
              <a:t>Ποιό εκτιμάτε ότι θα είναι το οικονομικό αποτέλεσμα της υλοποίησης του παραπάνω σχεδίου σας για τη χώρα; (παρακαλώ, αν είναι δυνατόν, προβείτε σε ποσοτικές οικονομικές εκτιμήσεις)</a:t>
            </a:r>
          </a:p>
        </p:txBody>
      </p:sp>
      <p:pic>
        <p:nvPicPr>
          <p:cNvPr id="4" name="3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464096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Ερωτηματολόγιο (2)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el-GR" sz="2200" dirty="0" smtClean="0"/>
              <a:t>Τι </a:t>
            </a:r>
            <a:r>
              <a:rPr lang="el-GR" sz="2200" b="1" dirty="0" smtClean="0"/>
              <a:t>τεχνογνωσία </a:t>
            </a:r>
            <a:r>
              <a:rPr lang="el-GR" sz="2200" dirty="0" smtClean="0"/>
              <a:t>(καινούρια ή υφιστάμενη), </a:t>
            </a:r>
            <a:r>
              <a:rPr lang="el-GR" sz="2200" b="1" dirty="0" smtClean="0"/>
              <a:t>διεθνείς συνεργασίες</a:t>
            </a:r>
            <a:r>
              <a:rPr lang="el-GR" sz="2200" dirty="0" smtClean="0"/>
              <a:t>, </a:t>
            </a:r>
            <a:r>
              <a:rPr lang="el-GR" sz="2200" b="1" dirty="0" smtClean="0"/>
              <a:t>επιχειρηματική δικτύωση στο εσωτερικό ή/και εξωτερικό</a:t>
            </a:r>
            <a:r>
              <a:rPr lang="el-GR" sz="2200" dirty="0" smtClean="0"/>
              <a:t>, κ.λπ., πιστεύετε ότι χρειάζονται για την επιτυχή υλοποίηση του παραπάνω σχεδίου σας;</a:t>
            </a:r>
          </a:p>
          <a:p>
            <a:r>
              <a:rPr lang="el-GR" sz="2200" dirty="0" smtClean="0"/>
              <a:t>Ποιοί </a:t>
            </a:r>
            <a:r>
              <a:rPr lang="el-GR" sz="2200" b="1" dirty="0" smtClean="0"/>
              <a:t>άλλοι φορείς</a:t>
            </a:r>
            <a:r>
              <a:rPr lang="el-GR" sz="2200" dirty="0" smtClean="0"/>
              <a:t> (εταιρίες, υπεργολάβοι, ερευνητικά κέντρα, πανεπιστήμια, δήμοι,  κ.λπ.) εκτιμάτε ότι θα ενδιαφέρονταν για το συγκεκριμένο σχέδιό σας και θα μπορούσαν να συνεργαστούν μαζί σας, ώστε να συμβάλουν θετικά  επιταχύνοντας την υλοποίησή του;</a:t>
            </a:r>
          </a:p>
          <a:p>
            <a:r>
              <a:rPr lang="el-GR" sz="2200" dirty="0" smtClean="0"/>
              <a:t>Έχετε κάποιες άλλες γενικότερες  δικές σας επισημάνσεις, σχετικές με τον Κλάδο των ΥΛΙΚΩΝ, που θα επιθυμούσατε να προσθέσετε;</a:t>
            </a:r>
          </a:p>
        </p:txBody>
      </p:sp>
      <p:pic>
        <p:nvPicPr>
          <p:cNvPr id="4" name="3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Θεματικά </a:t>
            </a:r>
            <a:r>
              <a:rPr lang="en-US" smtClean="0"/>
              <a:t>Workshops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79512" y="1752600"/>
            <a:ext cx="2030288" cy="4343400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/>
              <a:t>Ευχαριστώ πολύ για την προσοχή σας!</a:t>
            </a:r>
          </a:p>
          <a:p>
            <a:endParaRPr lang="el-GR" dirty="0" smtClean="0"/>
          </a:p>
          <a:p>
            <a:endParaRPr lang="el-GR" dirty="0" smtClean="0"/>
          </a:p>
          <a:p>
            <a:pPr algn="ctr"/>
            <a:r>
              <a:rPr lang="el-GR" dirty="0" err="1" smtClean="0"/>
              <a:t>Νικ</a:t>
            </a:r>
            <a:r>
              <a:rPr lang="el-GR" dirty="0" smtClean="0"/>
              <a:t>. </a:t>
            </a:r>
            <a:r>
              <a:rPr lang="el-GR" dirty="0" err="1" smtClean="0"/>
              <a:t>Σαργιάνος</a:t>
            </a:r>
            <a:r>
              <a:rPr lang="el-GR" dirty="0" smtClean="0"/>
              <a:t> Γ.Γ.Ε.Τ.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Υπεύθυνος Πλατφόρμας Υλικών</a:t>
            </a:r>
            <a:br>
              <a:rPr lang="el-GR" dirty="0" smtClean="0"/>
            </a:br>
            <a:r>
              <a:rPr lang="el-GR" dirty="0" err="1" smtClean="0"/>
              <a:t>Τηλ</a:t>
            </a:r>
            <a:r>
              <a:rPr lang="el-GR" dirty="0" smtClean="0"/>
              <a:t>.: 210-7458168</a:t>
            </a:r>
            <a:br>
              <a:rPr lang="el-GR" dirty="0" smtClean="0"/>
            </a:br>
            <a:r>
              <a:rPr lang="en-US" dirty="0" smtClean="0"/>
              <a:t>nis@gsrt.gr</a:t>
            </a:r>
            <a:endParaRPr lang="el-GR" dirty="0" smtClean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1"/>
          </p:nvPr>
        </p:nvSpPr>
        <p:spPr/>
        <p:txBody>
          <a:bodyPr numCol="1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Υλικά του τομέα Υγείας</a:t>
            </a:r>
            <a:br>
              <a:rPr lang="el-GR" dirty="0" smtClean="0"/>
            </a:br>
            <a:r>
              <a:rPr lang="el-GR" sz="2000" dirty="0" smtClean="0"/>
              <a:t>Συντονιστής: Κ. </a:t>
            </a:r>
            <a:r>
              <a:rPr lang="el-GR" sz="2000" dirty="0" err="1" smtClean="0"/>
              <a:t>Χατζηλιάλογλου</a:t>
            </a: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n-US" sz="2000" dirty="0" err="1" smtClean="0"/>
              <a:t>Rapporteur</a:t>
            </a:r>
            <a:r>
              <a:rPr lang="el-GR" sz="2000" dirty="0" smtClean="0"/>
              <a:t>: Β. </a:t>
            </a:r>
            <a:r>
              <a:rPr lang="el-GR" sz="2000" dirty="0" err="1" smtClean="0"/>
              <a:t>Ζάττα</a:t>
            </a:r>
            <a:endParaRPr lang="el-GR" dirty="0" smtClean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l-GR" dirty="0" smtClean="0"/>
              <a:t>«Έξυπνα» / Προηγμένα / </a:t>
            </a:r>
            <a:r>
              <a:rPr lang="el-GR" dirty="0" err="1" smtClean="0"/>
              <a:t>Νανο</a:t>
            </a:r>
            <a:r>
              <a:rPr lang="el-GR" dirty="0" smtClean="0"/>
              <a:t>-υλικά</a:t>
            </a:r>
            <a:br>
              <a:rPr lang="el-GR" dirty="0" smtClean="0"/>
            </a:br>
            <a:r>
              <a:rPr lang="el-GR" sz="2000" dirty="0" smtClean="0"/>
              <a:t>Συντονιστής: Α. </a:t>
            </a:r>
            <a:r>
              <a:rPr lang="el-GR" sz="2000" dirty="0" err="1" smtClean="0"/>
              <a:t>Δημουλάς</a:t>
            </a: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n-US" sz="2000" dirty="0" err="1" smtClean="0"/>
              <a:t>Rapporteur</a:t>
            </a:r>
            <a:r>
              <a:rPr lang="el-GR" sz="2000" dirty="0" smtClean="0"/>
              <a:t>: Π. </a:t>
            </a:r>
            <a:r>
              <a:rPr lang="el-GR" sz="2000" dirty="0" err="1" smtClean="0"/>
              <a:t>Ασιατίδου</a:t>
            </a:r>
            <a:endParaRPr lang="el-GR" sz="2000" dirty="0" smtClean="0"/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l-GR" dirty="0" smtClean="0"/>
              <a:t>Βιομηχανικά υλικά παραγωγής / κατεργασιών / μεταποίησης</a:t>
            </a:r>
            <a:br>
              <a:rPr lang="el-GR" dirty="0" smtClean="0"/>
            </a:br>
            <a:r>
              <a:rPr lang="el-GR" sz="2000" dirty="0" smtClean="0"/>
              <a:t>Συντονιστής: Γ. Χρυσολούρης</a:t>
            </a:r>
            <a:br>
              <a:rPr lang="el-GR" sz="2000" dirty="0" smtClean="0"/>
            </a:br>
            <a:r>
              <a:rPr lang="en-US" sz="2000" dirty="0" err="1" smtClean="0"/>
              <a:t>Rapporteur</a:t>
            </a:r>
            <a:r>
              <a:rPr lang="el-GR" sz="2000" dirty="0" smtClean="0"/>
              <a:t>: Γ. </a:t>
            </a:r>
            <a:r>
              <a:rPr lang="el-GR" sz="2000" dirty="0" err="1" smtClean="0"/>
              <a:t>Στρογγυλόπουλος</a:t>
            </a:r>
            <a:endParaRPr lang="el-GR" sz="2000" dirty="0" smtClean="0"/>
          </a:p>
        </p:txBody>
      </p:sp>
      <p:pic>
        <p:nvPicPr>
          <p:cNvPr id="6" name="5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60811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Βασικές πτυχές της έρευνας υλικών</a:t>
            </a:r>
            <a:endParaRPr lang="el-GR" dirty="0"/>
          </a:p>
        </p:txBody>
      </p:sp>
      <p:pic>
        <p:nvPicPr>
          <p:cNvPr id="1026" name="Picture 2" descr="materials1a"/>
          <p:cNvPicPr>
            <a:picLocks noChangeAspect="1" noChangeArrowheads="1"/>
          </p:cNvPicPr>
          <p:nvPr/>
        </p:nvPicPr>
        <p:blipFill>
          <a:blip r:embed="rId3" cstate="print"/>
          <a:srcRect t="7354"/>
          <a:stretch>
            <a:fillRect/>
          </a:stretch>
        </p:blipFill>
        <p:spPr bwMode="auto">
          <a:xfrm>
            <a:off x="395536" y="1700808"/>
            <a:ext cx="8348227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gsr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53610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Προηγούμενες συναντήσεις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18/05/2015</a:t>
            </a:r>
            <a:r>
              <a:rPr lang="en-US" dirty="0" smtClean="0"/>
              <a:t> </a:t>
            </a:r>
            <a:r>
              <a:rPr lang="el-GR" dirty="0" smtClean="0"/>
              <a:t>-</a:t>
            </a:r>
            <a:r>
              <a:rPr lang="en-US" dirty="0" smtClean="0"/>
              <a:t> </a:t>
            </a:r>
            <a:r>
              <a:rPr lang="el-GR" dirty="0" smtClean="0"/>
              <a:t>ΕΚΕΦΕ ΔΗΜΟΚΡΙΤΟΣ - Συνάντηση </a:t>
            </a:r>
            <a:r>
              <a:rPr lang="el-GR" dirty="0"/>
              <a:t>πλατφόρμας </a:t>
            </a:r>
            <a:r>
              <a:rPr lang="el-GR" dirty="0" smtClean="0"/>
              <a:t>υλικών</a:t>
            </a:r>
          </a:p>
          <a:p>
            <a:r>
              <a:rPr lang="el-GR" dirty="0" smtClean="0"/>
              <a:t>18/06/2015 </a:t>
            </a:r>
            <a:r>
              <a:rPr lang="en-US" dirty="0" smtClean="0"/>
              <a:t>-</a:t>
            </a:r>
            <a:r>
              <a:rPr lang="el-GR" dirty="0" smtClean="0"/>
              <a:t> </a:t>
            </a:r>
            <a:r>
              <a:rPr lang="en-US" dirty="0" smtClean="0"/>
              <a:t>Crown </a:t>
            </a:r>
            <a:r>
              <a:rPr lang="en-US" dirty="0" err="1" smtClean="0"/>
              <a:t>Plazza</a:t>
            </a:r>
            <a:r>
              <a:rPr lang="en-US" dirty="0" smtClean="0"/>
              <a:t> Hotel - </a:t>
            </a:r>
            <a:r>
              <a:rPr lang="el-GR" dirty="0" smtClean="0"/>
              <a:t>Συνάντηση εστιασμένη στο </a:t>
            </a:r>
            <a:r>
              <a:rPr lang="en-US" dirty="0" smtClean="0"/>
              <a:t>manufacturing</a:t>
            </a:r>
            <a:endParaRPr lang="el-GR" dirty="0" smtClean="0"/>
          </a:p>
          <a:p>
            <a:r>
              <a:rPr lang="el-GR" dirty="0" smtClean="0"/>
              <a:t>23/07/2015 – Συνάντηση εστιασμένη στη βιομηχανία επεξεργασίας μετάλλου</a:t>
            </a:r>
            <a:endParaRPr lang="el-GR" dirty="0"/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3" cstate="print"/>
          <a:srcRect l="18082" t="20399" r="16010" b="17851"/>
          <a:stretch>
            <a:fillRect/>
          </a:stretch>
        </p:blipFill>
        <p:spPr>
          <a:xfrm>
            <a:off x="971600" y="2492896"/>
            <a:ext cx="5640506" cy="4227727"/>
          </a:xfrm>
          <a:prstGeom prst="rect">
            <a:avLst/>
          </a:prstGeom>
        </p:spPr>
      </p:pic>
      <p:pic>
        <p:nvPicPr>
          <p:cNvPr id="9" name="8 - Εικόνα" descr="gsr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536104"/>
          </a:xfrm>
        </p:spPr>
        <p:txBody>
          <a:bodyPr>
            <a:noAutofit/>
          </a:bodyPr>
          <a:lstStyle/>
          <a:p>
            <a:r>
              <a:rPr lang="el-GR" altLang="el-GR" sz="3200" dirty="0" smtClean="0"/>
              <a:t>Κωδικοποίηση </a:t>
            </a:r>
            <a:r>
              <a:rPr lang="el-GR" altLang="el-GR" sz="3200" dirty="0"/>
              <a:t>απαντήσεων ερωτηματολογίων εκδήλωσης 18-5-2015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Μαγνητικά υλικά και διατάξεις βασισμένες σ’ αυτά - Υαλώδη υλικά</a:t>
            </a:r>
          </a:p>
          <a:p>
            <a:r>
              <a:rPr lang="el-GR" dirty="0" smtClean="0"/>
              <a:t>Κεραμικές θωρακίσεις υψηλής ενέργειας</a:t>
            </a:r>
          </a:p>
          <a:p>
            <a:r>
              <a:rPr lang="el-GR" dirty="0" err="1" smtClean="0"/>
              <a:t>Νανοφωτονική</a:t>
            </a:r>
            <a:r>
              <a:rPr lang="el-GR" dirty="0" smtClean="0"/>
              <a:t> &amp; </a:t>
            </a:r>
            <a:r>
              <a:rPr lang="el-GR" dirty="0" err="1" smtClean="0"/>
              <a:t>νανοϋλικά</a:t>
            </a:r>
            <a:r>
              <a:rPr lang="el-GR" dirty="0" smtClean="0"/>
              <a:t> με εφαρμογές στην ιατρική διάγνωση και θεραπεία, </a:t>
            </a:r>
            <a:r>
              <a:rPr lang="el-GR" dirty="0" err="1" smtClean="0"/>
              <a:t>βιο</a:t>
            </a:r>
            <a:r>
              <a:rPr lang="el-GR" dirty="0" smtClean="0"/>
              <a:t>-υλικά</a:t>
            </a:r>
          </a:p>
          <a:p>
            <a:r>
              <a:rPr lang="el-GR" dirty="0" smtClean="0"/>
              <a:t>Προηγμένες διεργασίες μεταποίησης/παραγωγής (</a:t>
            </a:r>
            <a:r>
              <a:rPr lang="el-GR" dirty="0" err="1" smtClean="0"/>
              <a:t>manufacturing</a:t>
            </a:r>
            <a:r>
              <a:rPr lang="el-GR" dirty="0" smtClean="0"/>
              <a:t>)</a:t>
            </a:r>
          </a:p>
          <a:p>
            <a:r>
              <a:rPr lang="el-GR" dirty="0" smtClean="0"/>
              <a:t>Προσαρμοστικά και έξυπνα συστήματα παραγωγής (</a:t>
            </a:r>
            <a:r>
              <a:rPr lang="el-GR" dirty="0" err="1" smtClean="0"/>
              <a:t>adaptive</a:t>
            </a:r>
            <a:r>
              <a:rPr lang="el-GR" dirty="0" smtClean="0"/>
              <a:t> </a:t>
            </a:r>
            <a:r>
              <a:rPr lang="en-US" dirty="0" smtClean="0"/>
              <a:t>d</a:t>
            </a:r>
            <a:r>
              <a:rPr lang="el-GR" dirty="0" err="1" smtClean="0"/>
              <a:t>igital</a:t>
            </a:r>
            <a:r>
              <a:rPr lang="el-GR" dirty="0" smtClean="0"/>
              <a:t> </a:t>
            </a:r>
            <a:r>
              <a:rPr lang="el-GR" dirty="0" err="1" smtClean="0"/>
              <a:t>manufacturing</a:t>
            </a:r>
            <a:r>
              <a:rPr lang="el-GR" dirty="0" smtClean="0"/>
              <a:t>)</a:t>
            </a:r>
          </a:p>
          <a:p>
            <a:r>
              <a:rPr lang="el-GR" dirty="0" smtClean="0"/>
              <a:t>Προηγμένα συστήματα </a:t>
            </a:r>
            <a:r>
              <a:rPr lang="el-GR" dirty="0" err="1" smtClean="0"/>
              <a:t>μηχατρονικής</a:t>
            </a:r>
            <a:r>
              <a:rPr lang="el-GR" dirty="0" smtClean="0"/>
              <a:t> (</a:t>
            </a:r>
            <a:r>
              <a:rPr lang="el-GR" dirty="0" err="1" smtClean="0"/>
              <a:t>mechatronics</a:t>
            </a:r>
            <a:r>
              <a:rPr lang="el-GR" dirty="0" smtClean="0"/>
              <a:t>), εξελιγμένα </a:t>
            </a:r>
            <a:r>
              <a:rPr lang="el-GR" dirty="0" err="1" smtClean="0"/>
              <a:t>embedded</a:t>
            </a:r>
            <a:r>
              <a:rPr lang="el-GR" dirty="0" smtClean="0"/>
              <a:t> </a:t>
            </a:r>
            <a:r>
              <a:rPr lang="el-GR" dirty="0" err="1" smtClean="0"/>
              <a:t>systems</a:t>
            </a:r>
            <a:r>
              <a:rPr lang="el-GR" dirty="0" smtClean="0"/>
              <a:t> &amp; ρομποτικά συστήματα</a:t>
            </a:r>
          </a:p>
          <a:p>
            <a:r>
              <a:rPr lang="el-GR" dirty="0" smtClean="0"/>
              <a:t>Δομικά υλικά που ενσωματώνουν λειτουργικά </a:t>
            </a:r>
            <a:r>
              <a:rPr lang="el-GR" dirty="0" err="1" smtClean="0"/>
              <a:t>νανοσωματίδια</a:t>
            </a:r>
            <a:endParaRPr lang="el-GR" dirty="0" smtClean="0"/>
          </a:p>
          <a:p>
            <a:r>
              <a:rPr lang="el-GR" dirty="0" smtClean="0"/>
              <a:t>Συνδυασμός νέων υλικών σε έξυπνες μεθόδους αφαλάτωσης</a:t>
            </a:r>
          </a:p>
          <a:p>
            <a:r>
              <a:rPr lang="el-GR" dirty="0" smtClean="0"/>
              <a:t>Έρευνα και εξέλιξη υλικών όπως </a:t>
            </a:r>
            <a:r>
              <a:rPr lang="el-GR" dirty="0" err="1" smtClean="0"/>
              <a:t>γραφένιο</a:t>
            </a:r>
            <a:r>
              <a:rPr lang="el-GR" dirty="0" smtClean="0"/>
              <a:t>, </a:t>
            </a:r>
            <a:r>
              <a:rPr lang="el-GR" dirty="0" err="1" smtClean="0"/>
              <a:t>μολυβδενίτης</a:t>
            </a:r>
            <a:r>
              <a:rPr lang="el-GR" dirty="0" smtClean="0"/>
              <a:t>, συνθετική μαγνησία, γραφίτης, κράματα αλουμινίου για βιομηχανική χρήση</a:t>
            </a:r>
          </a:p>
        </p:txBody>
      </p:sp>
      <p:pic>
        <p:nvPicPr>
          <p:cNvPr id="4" name="3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Θεματικά </a:t>
            </a:r>
            <a:r>
              <a:rPr lang="en-US" dirty="0" smtClean="0"/>
              <a:t>Workshops</a:t>
            </a:r>
            <a:endParaRPr lang="el-GR" dirty="0"/>
          </a:p>
        </p:txBody>
      </p:sp>
      <p:pic>
        <p:nvPicPr>
          <p:cNvPr id="4" name="3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  <p:sp>
        <p:nvSpPr>
          <p:cNvPr id="10" name="9 - Ορθογώνιο"/>
          <p:cNvSpPr/>
          <p:nvPr/>
        </p:nvSpPr>
        <p:spPr>
          <a:xfrm>
            <a:off x="611560" y="1628800"/>
            <a:ext cx="2376264" cy="1152128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Υλικά του τομέα Υγείας</a:t>
            </a:r>
            <a:endParaRPr lang="el-GR" sz="2000" b="1" dirty="0"/>
          </a:p>
        </p:txBody>
      </p:sp>
      <p:sp>
        <p:nvSpPr>
          <p:cNvPr id="11" name="10 - Ορθογώνιο"/>
          <p:cNvSpPr/>
          <p:nvPr/>
        </p:nvSpPr>
        <p:spPr>
          <a:xfrm>
            <a:off x="6228184" y="1628800"/>
            <a:ext cx="2376264" cy="1152128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Βιομηχανικά υλικά παραγωγής / κατεργασιών / μεταποίησης</a:t>
            </a:r>
            <a:endParaRPr lang="el-GR" sz="2000" b="1" dirty="0"/>
          </a:p>
        </p:txBody>
      </p:sp>
      <p:sp>
        <p:nvSpPr>
          <p:cNvPr id="12" name="11 - Ορθογώνιο"/>
          <p:cNvSpPr/>
          <p:nvPr/>
        </p:nvSpPr>
        <p:spPr>
          <a:xfrm>
            <a:off x="3419872" y="1628800"/>
            <a:ext cx="2376264" cy="1152128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«Έξυπνα» / Προηγμένα / </a:t>
            </a:r>
            <a:r>
              <a:rPr lang="el-GR" sz="2000" b="1" dirty="0" err="1" smtClean="0"/>
              <a:t>Νανο</a:t>
            </a:r>
            <a:r>
              <a:rPr lang="el-GR" sz="2000" b="1" dirty="0" smtClean="0"/>
              <a:t>-υλικά</a:t>
            </a:r>
            <a:endParaRPr lang="el-GR" sz="2000" b="1" dirty="0"/>
          </a:p>
        </p:txBody>
      </p:sp>
      <p:sp>
        <p:nvSpPr>
          <p:cNvPr id="15" name="14 - Έλλειψη"/>
          <p:cNvSpPr/>
          <p:nvPr/>
        </p:nvSpPr>
        <p:spPr>
          <a:xfrm>
            <a:off x="683568" y="2852936"/>
            <a:ext cx="2232248" cy="108012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err="1" smtClean="0">
                <a:solidFill>
                  <a:schemeClr val="tx1"/>
                </a:solidFill>
              </a:rPr>
              <a:t>Βιο</a:t>
            </a:r>
            <a:r>
              <a:rPr lang="el-GR" dirty="0" smtClean="0">
                <a:solidFill>
                  <a:schemeClr val="tx1"/>
                </a:solidFill>
              </a:rPr>
              <a:t>-υλικά αναγεννητικής ιατρικής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6" name="15 - Έλλειψη"/>
          <p:cNvSpPr/>
          <p:nvPr/>
        </p:nvSpPr>
        <p:spPr>
          <a:xfrm>
            <a:off x="683568" y="4077072"/>
            <a:ext cx="2232248" cy="136815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err="1" smtClean="0">
                <a:solidFill>
                  <a:schemeClr val="tx1"/>
                </a:solidFill>
              </a:rPr>
              <a:t>Νανο</a:t>
            </a:r>
            <a:r>
              <a:rPr lang="el-GR" dirty="0" smtClean="0">
                <a:solidFill>
                  <a:schemeClr val="tx1"/>
                </a:solidFill>
              </a:rPr>
              <a:t>-ιατρική και συσκευές διάγνωσης και θεραπείας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7" name="16 - Έλλειψη"/>
          <p:cNvSpPr/>
          <p:nvPr/>
        </p:nvSpPr>
        <p:spPr>
          <a:xfrm>
            <a:off x="3275856" y="5301208"/>
            <a:ext cx="2736304" cy="155679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Προηγμένα υλικά για βιομηχανίες πετρελαίου, φυσικού αερίου και χημικών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8" name="17 - Έλλειψη"/>
          <p:cNvSpPr/>
          <p:nvPr/>
        </p:nvSpPr>
        <p:spPr>
          <a:xfrm>
            <a:off x="6084168" y="3933056"/>
            <a:ext cx="2808312" cy="122413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Αργυροχρυσοχοΐα / κόσμημα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9" name="18 - Έλλειψη"/>
          <p:cNvSpPr/>
          <p:nvPr/>
        </p:nvSpPr>
        <p:spPr>
          <a:xfrm>
            <a:off x="6516216" y="2852936"/>
            <a:ext cx="1872208" cy="93610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Σύνθετα υλικά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20" name="19 - Έλλειψη"/>
          <p:cNvSpPr/>
          <p:nvPr/>
        </p:nvSpPr>
        <p:spPr>
          <a:xfrm>
            <a:off x="3491880" y="4005064"/>
            <a:ext cx="2232248" cy="122413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«Έξυπνα» υλικά – </a:t>
            </a:r>
            <a:r>
              <a:rPr lang="el-GR" dirty="0" err="1" smtClean="0">
                <a:solidFill>
                  <a:schemeClr val="tx1"/>
                </a:solidFill>
              </a:rPr>
              <a:t>Μικρο</a:t>
            </a:r>
            <a:r>
              <a:rPr lang="el-GR" dirty="0" smtClean="0">
                <a:solidFill>
                  <a:schemeClr val="tx1"/>
                </a:solidFill>
              </a:rPr>
              <a:t>/Νάνο-</a:t>
            </a:r>
            <a:r>
              <a:rPr lang="el-GR" dirty="0" err="1" smtClean="0">
                <a:solidFill>
                  <a:schemeClr val="tx1"/>
                </a:solidFill>
              </a:rPr>
              <a:t>συστήματα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21" name="20 - Έλλειψη"/>
          <p:cNvSpPr/>
          <p:nvPr/>
        </p:nvSpPr>
        <p:spPr>
          <a:xfrm>
            <a:off x="3419872" y="2852936"/>
            <a:ext cx="2232248" cy="108012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err="1" smtClean="0">
                <a:solidFill>
                  <a:schemeClr val="tx1"/>
                </a:solidFill>
              </a:rPr>
              <a:t>Νανο</a:t>
            </a:r>
            <a:r>
              <a:rPr lang="el-GR" dirty="0" smtClean="0">
                <a:solidFill>
                  <a:schemeClr val="tx1"/>
                </a:solidFill>
              </a:rPr>
              <a:t>-υλικά βιομηχανικών εφαρμογών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4" name="13 - Έλλειψη"/>
          <p:cNvSpPr/>
          <p:nvPr/>
        </p:nvSpPr>
        <p:spPr>
          <a:xfrm>
            <a:off x="6372200" y="5301208"/>
            <a:ext cx="2304256" cy="136815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Προηγμένα υλικά για την αποκατάσταση μνημείων</a:t>
            </a:r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1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Υλικά του τομέα Υγείας</a:t>
            </a:r>
            <a:endParaRPr lang="el-GR" dirty="0"/>
          </a:p>
        </p:txBody>
      </p:sp>
      <p:pic>
        <p:nvPicPr>
          <p:cNvPr id="5" name="4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0"/>
            <a:ext cx="5724128" cy="1520472"/>
          </a:xfrm>
          <a:prstGeom prst="rect">
            <a:avLst/>
          </a:prstGeom>
        </p:spPr>
      </p:pic>
      <p:sp>
        <p:nvSpPr>
          <p:cNvPr id="6" name="1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35661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l-GR" altLang="el-GR" sz="2600" dirty="0" smtClean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</a:pPr>
            <a:r>
              <a:rPr lang="el-GR" altLang="el-GR" sz="26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l-GR" altLang="el-GR" sz="2600" dirty="0" err="1" smtClean="0"/>
              <a:t>Βιο</a:t>
            </a:r>
            <a:r>
              <a:rPr lang="el-GR" altLang="el-GR" sz="2600" dirty="0" smtClean="0"/>
              <a:t>-υλικά αναγεννητικής Ιατρικής</a:t>
            </a:r>
          </a:p>
          <a:p>
            <a:pPr>
              <a:lnSpc>
                <a:spcPct val="90000"/>
              </a:lnSpc>
            </a:pPr>
            <a:endParaRPr lang="el-GR" altLang="el-GR" sz="2600" dirty="0" smtClean="0"/>
          </a:p>
          <a:p>
            <a:pPr>
              <a:lnSpc>
                <a:spcPct val="90000"/>
              </a:lnSpc>
            </a:pPr>
            <a:r>
              <a:rPr lang="el-GR" altLang="el-GR" sz="2600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</a:t>
            </a:r>
            <a:r>
              <a:rPr lang="el-GR" altLang="el-GR" sz="2600" dirty="0" err="1" smtClean="0">
                <a:sym typeface="Wingdings" panose="05000000000000000000" pitchFamily="2" charset="2"/>
              </a:rPr>
              <a:t>Νανο</a:t>
            </a:r>
            <a:r>
              <a:rPr lang="el-GR" altLang="el-GR" sz="2600" dirty="0" smtClean="0">
                <a:sym typeface="Wingdings" panose="05000000000000000000" pitchFamily="2" charset="2"/>
              </a:rPr>
              <a:t>-Ιατρική &amp; Συσκευές διάγνωσης/θεραπείας</a:t>
            </a:r>
          </a:p>
          <a:p>
            <a:pPr>
              <a:lnSpc>
                <a:spcPct val="90000"/>
              </a:lnSpc>
            </a:pPr>
            <a:endParaRPr lang="el-GR" altLang="el-G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536104"/>
          </a:xfrm>
        </p:spPr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tx1"/>
                </a:solidFill>
              </a:rPr>
              <a:t>Βιο</a:t>
            </a:r>
            <a:r>
              <a:rPr lang="el-GR" dirty="0" smtClean="0">
                <a:solidFill>
                  <a:schemeClr val="tx1"/>
                </a:solidFill>
              </a:rPr>
              <a:t>-υλικά αναγεννητικής ιατρικής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Ανόργανα και οργανικά </a:t>
            </a:r>
            <a:r>
              <a:rPr lang="el-GR" dirty="0" err="1" smtClean="0"/>
              <a:t>πολυμερικά</a:t>
            </a:r>
            <a:r>
              <a:rPr lang="el-GR" dirty="0" smtClean="0"/>
              <a:t> υλικά (πυρίτιο, τιτάνιο / άνθρακας, υδρογόνο, άζωτο)</a:t>
            </a:r>
          </a:p>
          <a:p>
            <a:r>
              <a:rPr lang="el-GR" dirty="0" err="1" smtClean="0"/>
              <a:t>Βιο</a:t>
            </a:r>
            <a:r>
              <a:rPr lang="el-GR" dirty="0" smtClean="0"/>
              <a:t>-υλικά </a:t>
            </a:r>
            <a:r>
              <a:rPr lang="en-US" dirty="0" smtClean="0"/>
              <a:t> </a:t>
            </a:r>
            <a:r>
              <a:rPr lang="el-GR" dirty="0" smtClean="0"/>
              <a:t>και λειτουργικά </a:t>
            </a:r>
            <a:r>
              <a:rPr lang="el-GR" dirty="0" err="1" smtClean="0"/>
              <a:t>νανοσωματίδια</a:t>
            </a:r>
            <a:r>
              <a:rPr lang="el-GR" dirty="0" smtClean="0"/>
              <a:t> (</a:t>
            </a:r>
            <a:r>
              <a:rPr lang="el-GR" dirty="0" err="1" smtClean="0"/>
              <a:t>βιομόρια</a:t>
            </a:r>
            <a:r>
              <a:rPr lang="el-GR" dirty="0" smtClean="0"/>
              <a:t>, πολυσακχαρίτες)</a:t>
            </a:r>
          </a:p>
          <a:p>
            <a:r>
              <a:rPr lang="el-GR" dirty="0" smtClean="0"/>
              <a:t>Υλικά για οστικά μοσχεύματα (πυριτίου, τιτανίου, ασβεστίου, βόειας και χοίρειας προέλευσης)</a:t>
            </a:r>
          </a:p>
          <a:p>
            <a:r>
              <a:rPr lang="el-GR" dirty="0" smtClean="0"/>
              <a:t>Μαγνητικά </a:t>
            </a:r>
            <a:r>
              <a:rPr lang="el-GR" dirty="0" err="1" smtClean="0"/>
              <a:t>νανοσωματίδια</a:t>
            </a:r>
            <a:r>
              <a:rPr lang="el-GR" dirty="0" smtClean="0"/>
              <a:t> για βιολογικές εφαρμογές (σκιαγραφικά </a:t>
            </a:r>
            <a:r>
              <a:rPr lang="en-US" dirty="0" smtClean="0"/>
              <a:t>MRI</a:t>
            </a:r>
            <a:r>
              <a:rPr lang="el-GR" dirty="0" smtClean="0"/>
              <a:t> ή χημειοθεραπείες)</a:t>
            </a:r>
          </a:p>
          <a:p>
            <a:pPr lvl="0"/>
            <a:r>
              <a:rPr lang="el-GR" dirty="0" err="1"/>
              <a:t>Νανο</a:t>
            </a:r>
            <a:r>
              <a:rPr lang="el-GR" dirty="0"/>
              <a:t>- και </a:t>
            </a:r>
            <a:r>
              <a:rPr lang="el-GR" dirty="0" err="1"/>
              <a:t>μικρο</a:t>
            </a:r>
            <a:r>
              <a:rPr lang="el-GR" dirty="0"/>
              <a:t>-δομημένες επιφάνειες για κατευθυνόμενη ανάπτυξη και διαφοροποίηση </a:t>
            </a:r>
            <a:r>
              <a:rPr lang="el-GR" dirty="0" smtClean="0"/>
              <a:t>κυττάρων</a:t>
            </a:r>
            <a:endParaRPr lang="el-GR" dirty="0"/>
          </a:p>
        </p:txBody>
      </p:sp>
      <p:pic>
        <p:nvPicPr>
          <p:cNvPr id="4" name="3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>
                <a:solidFill>
                  <a:schemeClr val="tx1"/>
                </a:solidFill>
              </a:rPr>
              <a:t>Νανο</a:t>
            </a:r>
            <a:r>
              <a:rPr lang="el-GR" dirty="0" smtClean="0">
                <a:solidFill>
                  <a:schemeClr val="tx1"/>
                </a:solidFill>
              </a:rPr>
              <a:t>-ιατρική και συσκευές διάγνωσης και θεραπείας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sz="2700" dirty="0" smtClean="0"/>
              <a:t>Σύνθεση </a:t>
            </a:r>
            <a:r>
              <a:rPr lang="el-GR" sz="2700" dirty="0"/>
              <a:t>συστημάτων μεταφοράς φαρμάκων και άλλων </a:t>
            </a:r>
            <a:r>
              <a:rPr lang="el-GR" sz="2700" dirty="0" err="1"/>
              <a:t>βιομορίων</a:t>
            </a:r>
            <a:r>
              <a:rPr lang="el-GR" sz="2700" dirty="0"/>
              <a:t>, γενετικού υλικού, τροποποιημένων με μόρια στόχευσης (περίβλημα κάψουλας)</a:t>
            </a:r>
          </a:p>
          <a:p>
            <a:r>
              <a:rPr lang="el-GR" sz="2700" dirty="0"/>
              <a:t>Ανόργανα ή οργανικά </a:t>
            </a:r>
            <a:r>
              <a:rPr lang="el-GR" sz="2700" dirty="0" err="1" smtClean="0"/>
              <a:t>νανοσωματίδια</a:t>
            </a:r>
            <a:r>
              <a:rPr lang="el-GR" sz="2700" dirty="0" smtClean="0"/>
              <a:t> </a:t>
            </a:r>
            <a:r>
              <a:rPr lang="el-GR" sz="2700" dirty="0"/>
              <a:t>για χρήση ως μεταφορείς φαρμάκων </a:t>
            </a:r>
            <a:r>
              <a:rPr lang="el-GR" sz="2700" dirty="0" err="1"/>
              <a:t>βιομορίων</a:t>
            </a:r>
            <a:r>
              <a:rPr lang="el-GR" sz="2700" dirty="0"/>
              <a:t> (χρυσός, άργυρος </a:t>
            </a:r>
            <a:r>
              <a:rPr lang="el-GR" sz="2700" dirty="0" smtClean="0"/>
              <a:t>κ.λπ., θεραπεία </a:t>
            </a:r>
            <a:r>
              <a:rPr lang="el-GR" sz="2700" dirty="0"/>
              <a:t>με υπερθερμία)</a:t>
            </a:r>
          </a:p>
          <a:p>
            <a:r>
              <a:rPr lang="el-GR" sz="2700" dirty="0"/>
              <a:t>Νανοσωματίδια </a:t>
            </a:r>
            <a:r>
              <a:rPr lang="en-US" sz="2700" dirty="0"/>
              <a:t>(</a:t>
            </a:r>
            <a:r>
              <a:rPr lang="el-GR" sz="2700" dirty="0"/>
              <a:t>ανόργανα ή οργανικά</a:t>
            </a:r>
            <a:r>
              <a:rPr lang="en-US" sz="2700" dirty="0"/>
              <a:t>)</a:t>
            </a:r>
            <a:r>
              <a:rPr lang="el-GR" sz="2700" dirty="0"/>
              <a:t> για χρήση ως μεταφορείς </a:t>
            </a:r>
            <a:r>
              <a:rPr lang="el-GR" sz="2700" dirty="0" err="1"/>
              <a:t>ραδιονουκλιδίων</a:t>
            </a:r>
            <a:r>
              <a:rPr lang="el-GR" sz="2700" dirty="0"/>
              <a:t> στη διάγνωση και θεραπεία </a:t>
            </a:r>
          </a:p>
          <a:p>
            <a:r>
              <a:rPr lang="el-GR" sz="2700" dirty="0" err="1"/>
              <a:t>Βιοπολυμερή</a:t>
            </a:r>
            <a:r>
              <a:rPr lang="el-GR" sz="2700" dirty="0"/>
              <a:t> (πεπτίδια, </a:t>
            </a:r>
            <a:r>
              <a:rPr lang="el-GR" sz="2700" dirty="0" err="1"/>
              <a:t>πρωτε</a:t>
            </a:r>
            <a:r>
              <a:rPr lang="en-US" sz="2700" dirty="0"/>
              <a:t>ΐ</a:t>
            </a:r>
            <a:r>
              <a:rPr lang="el-GR" sz="2700" dirty="0" err="1"/>
              <a:t>νες</a:t>
            </a:r>
            <a:r>
              <a:rPr lang="el-GR" sz="2700" dirty="0"/>
              <a:t>,</a:t>
            </a:r>
            <a:r>
              <a:rPr lang="en-US" sz="2700" dirty="0"/>
              <a:t> </a:t>
            </a:r>
            <a:r>
              <a:rPr lang="el-GR" sz="2700" dirty="0" err="1" smtClean="0"/>
              <a:t>νουκλε</a:t>
            </a:r>
            <a:r>
              <a:rPr lang="el-GR" sz="2700" dirty="0" err="1"/>
              <a:t>ϊ</a:t>
            </a:r>
            <a:r>
              <a:rPr lang="el-GR" sz="2700" dirty="0" err="1" smtClean="0"/>
              <a:t>νικά</a:t>
            </a:r>
            <a:r>
              <a:rPr lang="el-GR" sz="2700" dirty="0" smtClean="0"/>
              <a:t> </a:t>
            </a:r>
            <a:r>
              <a:rPr lang="el-GR" sz="2700" dirty="0"/>
              <a:t>οξέα) για τη διάγνωση και  θεραπεία</a:t>
            </a:r>
          </a:p>
          <a:p>
            <a:r>
              <a:rPr lang="el-GR" sz="2700" dirty="0"/>
              <a:t>Χρήση </a:t>
            </a:r>
            <a:r>
              <a:rPr lang="el-GR" sz="2700" dirty="0" err="1"/>
              <a:t>νανοσωματιδιών</a:t>
            </a:r>
            <a:r>
              <a:rPr lang="el-GR" sz="2700" dirty="0"/>
              <a:t> στη διάγνωση (</a:t>
            </a:r>
            <a:r>
              <a:rPr lang="en-US" sz="2700" dirty="0"/>
              <a:t>MRI, CT,</a:t>
            </a:r>
            <a:r>
              <a:rPr lang="el-GR" sz="2700" dirty="0"/>
              <a:t> γ-</a:t>
            </a:r>
            <a:r>
              <a:rPr lang="en-US" sz="2700" dirty="0"/>
              <a:t>imaging, PET imaging</a:t>
            </a:r>
            <a:r>
              <a:rPr lang="el-GR" sz="2700" dirty="0"/>
              <a:t>)</a:t>
            </a:r>
          </a:p>
          <a:p>
            <a:r>
              <a:rPr lang="el-GR" sz="2700" dirty="0"/>
              <a:t>Κράματα ορθοπεδικής χειρουργικής</a:t>
            </a:r>
          </a:p>
          <a:p>
            <a:r>
              <a:rPr lang="el-GR" sz="2700" dirty="0"/>
              <a:t>Ιατρικά εμφυτεύματα με βελτιωμένη λειτουργικότητα</a:t>
            </a:r>
          </a:p>
          <a:p>
            <a:r>
              <a:rPr lang="el-GR" sz="2700" dirty="0"/>
              <a:t>Χρήση μοσχευμάτων ως μεταφορείς θεραπευτικών ουσιών</a:t>
            </a:r>
          </a:p>
          <a:p>
            <a:r>
              <a:rPr lang="el-GR" sz="2700" dirty="0"/>
              <a:t>Βιολογικές μεμβράνες επουλωτικής δράσης</a:t>
            </a:r>
          </a:p>
          <a:p>
            <a:r>
              <a:rPr lang="el-GR" sz="2700" dirty="0" err="1"/>
              <a:t>Νανομηχανικοί</a:t>
            </a:r>
            <a:r>
              <a:rPr lang="el-GR" sz="2700" dirty="0"/>
              <a:t> </a:t>
            </a:r>
            <a:r>
              <a:rPr lang="el-GR" sz="2700" dirty="0" err="1"/>
              <a:t>οπτοηλεκτρονικοί</a:t>
            </a:r>
            <a:r>
              <a:rPr lang="el-GR" sz="2700" dirty="0"/>
              <a:t> αισθητήρες για διάγνωση/πρόγνωση ασθενειών</a:t>
            </a:r>
          </a:p>
          <a:p>
            <a:r>
              <a:rPr lang="el-GR" sz="2700" dirty="0" err="1"/>
              <a:t>Ραδιοεπισημασμένα</a:t>
            </a:r>
            <a:r>
              <a:rPr lang="el-GR" sz="2700" dirty="0"/>
              <a:t> νανοσωματίδια ως παράγοντες διπλής απεικονιστικής ικανότητας για </a:t>
            </a:r>
            <a:r>
              <a:rPr lang="en-US" sz="2700" dirty="0"/>
              <a:t>SPECT/MRI </a:t>
            </a:r>
            <a:r>
              <a:rPr lang="el-GR" sz="2700" dirty="0"/>
              <a:t>και </a:t>
            </a:r>
            <a:r>
              <a:rPr lang="en-US" sz="2700" dirty="0"/>
              <a:t>PET/MRI</a:t>
            </a:r>
            <a:r>
              <a:rPr lang="en-US" sz="2700" dirty="0" smtClean="0"/>
              <a:t>.</a:t>
            </a:r>
            <a:endParaRPr lang="el-GR" sz="2700" dirty="0"/>
          </a:p>
        </p:txBody>
      </p:sp>
      <p:pic>
        <p:nvPicPr>
          <p:cNvPr id="4" name="3 - Εικόνα" descr="gs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764704"/>
            <a:ext cx="2915816" cy="774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Τεχνικό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DBAB92BAD8414F98828D8BEDA787DF" ma:contentTypeVersion="3" ma:contentTypeDescription="Create a new document." ma:contentTypeScope="" ma:versionID="075b5634ca176d398e18881b0139cf58">
  <xsd:schema xmlns:xsd="http://www.w3.org/2001/XMLSchema" xmlns:xs="http://www.w3.org/2001/XMLSchema" xmlns:p="http://schemas.microsoft.com/office/2006/metadata/properties" xmlns:ns2="8c049eda-0f1a-42e3-9672-f50f1dd1b4ba" targetNamespace="http://schemas.microsoft.com/office/2006/metadata/properties" ma:root="true" ma:fieldsID="70cb73e22b0c2b554a2df101fbcb56cd" ns2:_="">
    <xsd:import namespace="8c049eda-0f1a-42e3-9672-f50f1dd1b4b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049eda-0f1a-42e3-9672-f50f1dd1b4b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F295FD-15FD-4CF3-9116-3E0A3B57CB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6E30D4-F5BF-4B2C-9505-BCF90D0626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049eda-0f1a-42e3-9672-f50f1dd1b4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646B71-77FC-4FA6-8616-41B390587B0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250</TotalTime>
  <Words>1662</Words>
  <Application>Microsoft Office PowerPoint</Application>
  <PresentationFormat>On-screen Show (4:3)</PresentationFormat>
  <Paragraphs>267</Paragraphs>
  <Slides>27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Διάμεσος</vt:lpstr>
      <vt:lpstr>ΠΛΑΤΦΟΡΜΑ ΥΛΙΚΩΝ ΓΕΝΙΚΗ ΓΡΑΜΜΑΤΕΙΑ ΕΡΕΥΝΑΣ &amp; ΤΕΧΝΟΛΟΓΙΑΣ (Γ.Γ.Ε.Τ.) ΔΙΕΥΘΥΝΣΗ ΣΧΕΔΙΑΣΜΟΥ &amp; ΠΡΟΓΡΑΜΜΑΤΙΣΜΟΥ ΠΟΛΙΤΙΚΩΝ ΚΑΙ ΔΡΑΣΕΩΝ ΕΡΕΥΝΑΣ ΚΑΙ ΚΑΙΝΟΤΟΜΙΑΣ</vt:lpstr>
      <vt:lpstr>Τομείς εθνικής προτεραιότητας</vt:lpstr>
      <vt:lpstr>Βασικές πτυχές της έρευνας υλικών</vt:lpstr>
      <vt:lpstr>Προηγούμενες συναντήσεις</vt:lpstr>
      <vt:lpstr>Κωδικοποίηση απαντήσεων ερωτηματολογίων εκδήλωσης 18-5-2015</vt:lpstr>
      <vt:lpstr>Θεματικά Workshops</vt:lpstr>
      <vt:lpstr>Υλικά του τομέα Υγείας</vt:lpstr>
      <vt:lpstr>Βιο-υλικά αναγεννητικής ιατρικής</vt:lpstr>
      <vt:lpstr>Νανο-ιατρική και συσκευές διάγνωσης και θεραπείας</vt:lpstr>
      <vt:lpstr>Εταιρίες του τομέα (ενδεικτικά)</vt:lpstr>
      <vt:lpstr>«Έξυπνα» / Προηγμένα / Νανο-υλικά</vt:lpstr>
      <vt:lpstr>Νανο-υλικά βιομηχανικών εφαρμογών (1)</vt:lpstr>
      <vt:lpstr>Νανο-υλικά βιομηχανικών εφαρμογών (2)</vt:lpstr>
      <vt:lpstr>«Έξυπνα» υλικά – Μικρο/Νάνο-συστήματα</vt:lpstr>
      <vt:lpstr>Προηγμένα υλικά για βιομηχανίες πετρελαίου, φυσικού αερίου και χημικών</vt:lpstr>
      <vt:lpstr>Εταιρίες του τομέα (ενδεικτικά)</vt:lpstr>
      <vt:lpstr>Βιομηχανικά υλικά παραγωγής / κατεργασιών / μεταποίησης</vt:lpstr>
      <vt:lpstr>Σύνθετα υλικά</vt:lpstr>
      <vt:lpstr>Προηγμένα υλικά για την αποκατάσταση μνημείων</vt:lpstr>
      <vt:lpstr>Εταιρίες του τομέα (ενδεικτικά)</vt:lpstr>
      <vt:lpstr>Χρηματοδοτικά εργαλεία (1) (ενδεικτικά)</vt:lpstr>
      <vt:lpstr>Χρηματοδοτικά εργαλεία (2) (ενδεικτικά)</vt:lpstr>
      <vt:lpstr>Χρηματοδοτικά εργαλεία (3) (ενδεικτικά)</vt:lpstr>
      <vt:lpstr>Σκοπός</vt:lpstr>
      <vt:lpstr>Ερωτηματολόγιο (1) </vt:lpstr>
      <vt:lpstr>Ερωτηματολόγιο (2) </vt:lpstr>
      <vt:lpstr>Θεματικά Workshops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ΠΛΑΤΦΟΡΜΑ ΥΛΙΚΩΝ ΓΕΝΙΚΗ ΓΡΑΜΜΑΤΕΙΑ εΡΕΥΝΑΣ &amp; ΤΕΧΝΟΛΟΓΙΑΣ (Γ.Γ.Ε.Τ.) ΔΙΕΥΘΥΝΣΗ ΣΧΕΔΙΑΣΜΟΥ &amp; ΠΡΟΓΡΑΜΜΑΤΙΣΜΟΥ ΠΟΛΙΤΙΚΩΝ ΚΑΙ ΔΡΑΣΕΩΝ ΕΡΕΥΝΑΣ ΚΑΙ ΚΑΙΝΟΤΟΜΙΑΣ</dc:title>
  <dc:creator>Dominiki Tsiouki</dc:creator>
  <cp:lastModifiedBy>efagsrt</cp:lastModifiedBy>
  <cp:revision>41</cp:revision>
  <dcterms:created xsi:type="dcterms:W3CDTF">2015-11-14T13:03:41Z</dcterms:created>
  <dcterms:modified xsi:type="dcterms:W3CDTF">2015-11-17T21:50:23Z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0x01010059DBAB92BAD8414F98828D8BEDA787DF</vt:lpwstr>
  </property>
</Properties>
</file>