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1" r:id="rId1"/>
  </p:sldMasterIdLst>
  <p:notesMasterIdLst>
    <p:notesMasterId r:id="rId16"/>
  </p:notesMasterIdLst>
  <p:handoutMasterIdLst>
    <p:handoutMasterId r:id="rId17"/>
  </p:handoutMasterIdLst>
  <p:sldIdLst>
    <p:sldId id="350" r:id="rId2"/>
    <p:sldId id="413" r:id="rId3"/>
    <p:sldId id="404" r:id="rId4"/>
    <p:sldId id="414" r:id="rId5"/>
    <p:sldId id="392" r:id="rId6"/>
    <p:sldId id="410" r:id="rId7"/>
    <p:sldId id="387" r:id="rId8"/>
    <p:sldId id="394" r:id="rId9"/>
    <p:sldId id="388" r:id="rId10"/>
    <p:sldId id="389" r:id="rId11"/>
    <p:sldId id="390" r:id="rId12"/>
    <p:sldId id="407" r:id="rId13"/>
    <p:sldId id="412" r:id="rId14"/>
    <p:sldId id="411" r:id="rId15"/>
  </p:sldIdLst>
  <p:sldSz cx="9144000" cy="6858000" type="screen4x3"/>
  <p:notesSz cx="6858000" cy="9144000"/>
  <p:defaultTextStyle>
    <a:defPPr>
      <a:defRPr lang="el-GR"/>
    </a:defPPr>
    <a:lvl1pPr algn="l" rtl="0" fontAlgn="base">
      <a:spcBef>
        <a:spcPct val="0"/>
      </a:spcBef>
      <a:spcAft>
        <a:spcPct val="0"/>
      </a:spcAft>
      <a:defRPr sz="2400" kern="1200">
        <a:solidFill>
          <a:schemeClr val="tx1"/>
        </a:solidFill>
        <a:latin typeface="Arial" charset="0"/>
        <a:ea typeface="+mn-ea"/>
        <a:cs typeface="Arial" charset="0"/>
      </a:defRPr>
    </a:lvl1pPr>
    <a:lvl2pPr marL="457200" algn="l" rtl="0" fontAlgn="base">
      <a:spcBef>
        <a:spcPct val="0"/>
      </a:spcBef>
      <a:spcAft>
        <a:spcPct val="0"/>
      </a:spcAft>
      <a:defRPr sz="2400" kern="1200">
        <a:solidFill>
          <a:schemeClr val="tx1"/>
        </a:solidFill>
        <a:latin typeface="Arial" charset="0"/>
        <a:ea typeface="+mn-ea"/>
        <a:cs typeface="Arial" charset="0"/>
      </a:defRPr>
    </a:lvl2pPr>
    <a:lvl3pPr marL="914400" algn="l" rtl="0" fontAlgn="base">
      <a:spcBef>
        <a:spcPct val="0"/>
      </a:spcBef>
      <a:spcAft>
        <a:spcPct val="0"/>
      </a:spcAft>
      <a:defRPr sz="2400" kern="1200">
        <a:solidFill>
          <a:schemeClr val="tx1"/>
        </a:solidFill>
        <a:latin typeface="Arial" charset="0"/>
        <a:ea typeface="+mn-ea"/>
        <a:cs typeface="Arial" charset="0"/>
      </a:defRPr>
    </a:lvl3pPr>
    <a:lvl4pPr marL="1371600" algn="l" rtl="0" fontAlgn="base">
      <a:spcBef>
        <a:spcPct val="0"/>
      </a:spcBef>
      <a:spcAft>
        <a:spcPct val="0"/>
      </a:spcAft>
      <a:defRPr sz="2400" kern="1200">
        <a:solidFill>
          <a:schemeClr val="tx1"/>
        </a:solidFill>
        <a:latin typeface="Arial" charset="0"/>
        <a:ea typeface="+mn-ea"/>
        <a:cs typeface="Arial" charset="0"/>
      </a:defRPr>
    </a:lvl4pPr>
    <a:lvl5pPr marL="1828800" algn="l" rtl="0" fontAlgn="base">
      <a:spcBef>
        <a:spcPct val="0"/>
      </a:spcBef>
      <a:spcAft>
        <a:spcPct val="0"/>
      </a:spcAft>
      <a:defRPr sz="2400" kern="1200">
        <a:solidFill>
          <a:schemeClr val="tx1"/>
        </a:solidFill>
        <a:latin typeface="Arial" charset="0"/>
        <a:ea typeface="+mn-ea"/>
        <a:cs typeface="Arial" charset="0"/>
      </a:defRPr>
    </a:lvl5pPr>
    <a:lvl6pPr marL="2286000" algn="l" defTabSz="914400" rtl="0" eaLnBrk="1" latinLnBrk="0" hangingPunct="1">
      <a:defRPr sz="2400" kern="1200">
        <a:solidFill>
          <a:schemeClr val="tx1"/>
        </a:solidFill>
        <a:latin typeface="Arial" charset="0"/>
        <a:ea typeface="+mn-ea"/>
        <a:cs typeface="Arial" charset="0"/>
      </a:defRPr>
    </a:lvl6pPr>
    <a:lvl7pPr marL="2743200" algn="l" defTabSz="914400" rtl="0" eaLnBrk="1" latinLnBrk="0" hangingPunct="1">
      <a:defRPr sz="2400" kern="1200">
        <a:solidFill>
          <a:schemeClr val="tx1"/>
        </a:solidFill>
        <a:latin typeface="Arial" charset="0"/>
        <a:ea typeface="+mn-ea"/>
        <a:cs typeface="Arial" charset="0"/>
      </a:defRPr>
    </a:lvl7pPr>
    <a:lvl8pPr marL="3200400" algn="l" defTabSz="914400" rtl="0" eaLnBrk="1" latinLnBrk="0" hangingPunct="1">
      <a:defRPr sz="2400" kern="1200">
        <a:solidFill>
          <a:schemeClr val="tx1"/>
        </a:solidFill>
        <a:latin typeface="Arial" charset="0"/>
        <a:ea typeface="+mn-ea"/>
        <a:cs typeface="Arial" charset="0"/>
      </a:defRPr>
    </a:lvl8pPr>
    <a:lvl9pPr marL="3657600" algn="l" defTabSz="914400" rtl="0" eaLnBrk="1" latinLnBrk="0" hangingPunct="1">
      <a:defRPr sz="24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FFCC00"/>
    <a:srgbClr val="C35715"/>
    <a:srgbClr val="00CC00"/>
    <a:srgbClr val="00FF00"/>
    <a:srgbClr val="C0A6A6"/>
    <a:srgbClr val="1B7103"/>
    <a:srgbClr val="F5977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1" d="100"/>
          <a:sy n="101" d="100"/>
        </p:scale>
        <p:origin x="-270" y="-90"/>
      </p:cViewPr>
      <p:guideLst>
        <p:guide orient="horz" pos="2160"/>
        <p:guide pos="2880"/>
      </p:guideLst>
    </p:cSldViewPr>
  </p:slideViewPr>
  <p:notesTextViewPr>
    <p:cViewPr>
      <p:scale>
        <a:sx n="100" d="100"/>
        <a:sy n="100" d="100"/>
      </p:scale>
      <p:origin x="0" y="0"/>
    </p:cViewPr>
  </p:notesTextViewPr>
  <p:notesViewPr>
    <p:cSldViewPr>
      <p:cViewPr varScale="1">
        <p:scale>
          <a:sx n="69" d="100"/>
          <a:sy n="69" d="100"/>
        </p:scale>
        <p:origin x="-3270"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346090A-9469-4842-9282-10CDB90CE09F}" type="datetimeFigureOut">
              <a:rPr lang="el-GR" smtClean="0"/>
              <a:pPr/>
              <a:t>28/3/2014</a:t>
            </a:fld>
            <a:endParaRPr lang="el-GR"/>
          </a:p>
        </p:txBody>
      </p:sp>
      <p:sp>
        <p:nvSpPr>
          <p:cNvPr id="4" name="3 - Θέση υποσέλιδου"/>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5" name="4 - Θέση αριθμού διαφάνειας"/>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DCA694F-9315-45C1-83BF-4AF6295B7735}" type="slidenum">
              <a:rPr lang="el-GR" smtClean="0"/>
              <a:pPr/>
              <a:t>‹#›</a:t>
            </a:fld>
            <a:endParaRPr lang="el-G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cs typeface="Arial" charset="0"/>
              </a:defRPr>
            </a:lvl1pPr>
          </a:lstStyle>
          <a:p>
            <a:pPr>
              <a:defRPr/>
            </a:pPr>
            <a:fld id="{3C5591C0-7ADD-4403-AD21-ABA25A060329}" type="datetimeFigureOut">
              <a:rPr lang="el-GR"/>
              <a:pPr>
                <a:defRPr/>
              </a:pPr>
              <a:t>28/3/2014</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l-GR"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cs typeface="Arial" charset="0"/>
              </a:defRPr>
            </a:lvl1pPr>
          </a:lstStyle>
          <a:p>
            <a:pPr>
              <a:defRPr/>
            </a:pPr>
            <a:fld id="{986C399F-06FF-41FE-9C72-88BEB862AFE9}" type="slidenum">
              <a:rPr lang="el-GR"/>
              <a:pPr>
                <a:defRPr/>
              </a:pPr>
              <a:t>‹#›</a:t>
            </a:fld>
            <a:endParaRPr lang="el-G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TextEdit="1"/>
          </p:cNvSpPr>
          <p:nvPr>
            <p:ph type="sldImg"/>
          </p:nvPr>
        </p:nvSpPr>
        <p:spPr bwMode="auto">
          <a:noFill/>
          <a:ln>
            <a:solidFill>
              <a:srgbClr val="000000"/>
            </a:solidFill>
            <a:miter lim="800000"/>
            <a:headEnd/>
            <a:tailEnd/>
          </a:ln>
        </p:spPr>
      </p:sp>
      <p:sp>
        <p:nvSpPr>
          <p:cNvPr id="59395" name="Rectangle 3"/>
          <p:cNvSpPr>
            <a:spLocks noGrp="1"/>
          </p:cNvSpPr>
          <p:nvPr>
            <p:ph type="body" idx="1"/>
          </p:nvPr>
        </p:nvSpPr>
        <p:spPr bwMode="auto">
          <a:noFill/>
        </p:spPr>
        <p:txBody>
          <a:bodyPr wrap="square" numCol="1" anchor="t" anchorCtr="0" compatLnSpc="1">
            <a:prstTxWarp prst="textNoShape">
              <a:avLst/>
            </a:prstTxWarp>
          </a:bodyPr>
          <a:lstStyle/>
          <a:p>
            <a:r>
              <a:rPr lang="el-GR" dirty="0" smtClean="0"/>
              <a:t>Η στρατηγική έρευνας και καινοτομίας για έξυπνη εξειδίκευση (στρατηγικές RIS3),</a:t>
            </a:r>
            <a:endParaRPr lang="el-GR" b="1" dirty="0" smtClean="0">
              <a:solidFill>
                <a:srgbClr val="808080"/>
              </a:solidFill>
            </a:endParaRPr>
          </a:p>
          <a:p>
            <a:endParaRPr lang="el-GR"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bwMode="auto">
          <a:noFill/>
          <a:ln>
            <a:solidFill>
              <a:srgbClr val="000000"/>
            </a:solidFill>
            <a:miter lim="800000"/>
            <a:headEnd/>
            <a:tailEnd/>
          </a:ln>
        </p:spPr>
      </p:sp>
      <p:sp>
        <p:nvSpPr>
          <p:cNvPr id="1095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109572"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3C695969-C510-463E-B370-5F7DEE41A333}" type="slidenum">
              <a:rPr lang="el-GR" sz="1200"/>
              <a:pPr algn="r"/>
              <a:t>11</a:t>
            </a:fld>
            <a:endParaRPr lang="el-GR"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bwMode="auto">
          <a:noFill/>
          <a:ln>
            <a:solidFill>
              <a:srgbClr val="000000"/>
            </a:solidFill>
            <a:miter lim="800000"/>
            <a:headEnd/>
            <a:tailEnd/>
          </a:ln>
        </p:spPr>
      </p:sp>
      <p:sp>
        <p:nvSpPr>
          <p:cNvPr id="1095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l-GR" dirty="0" smtClean="0"/>
          </a:p>
        </p:txBody>
      </p:sp>
      <p:sp>
        <p:nvSpPr>
          <p:cNvPr id="109572"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3C695969-C510-463E-B370-5F7DEE41A333}" type="slidenum">
              <a:rPr lang="el-GR" sz="1200"/>
              <a:pPr algn="r"/>
              <a:t>12</a:t>
            </a:fld>
            <a:endParaRPr lang="el-GR"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TextEdit="1"/>
          </p:cNvSpPr>
          <p:nvPr>
            <p:ph type="sldImg"/>
          </p:nvPr>
        </p:nvSpPr>
        <p:spPr bwMode="auto">
          <a:noFill/>
          <a:ln>
            <a:solidFill>
              <a:srgbClr val="000000"/>
            </a:solidFill>
            <a:miter lim="800000"/>
            <a:headEnd/>
            <a:tailEnd/>
          </a:ln>
        </p:spPr>
      </p:sp>
      <p:sp>
        <p:nvSpPr>
          <p:cNvPr id="47107" name="Rectangle 3"/>
          <p:cNvSpPr>
            <a:spLocks noGrp="1"/>
          </p:cNvSpPr>
          <p:nvPr>
            <p:ph type="body" idx="1"/>
          </p:nvPr>
        </p:nvSpPr>
        <p:spPr bwMode="auto">
          <a:noFill/>
        </p:spPr>
        <p:txBody>
          <a:bodyPr wrap="square" numCol="1" anchor="t" anchorCtr="0" compatLnSpc="1">
            <a:prstTxWarp prst="textNoShape">
              <a:avLst/>
            </a:prstTxWarp>
          </a:bodyPr>
          <a:lstStyle/>
          <a:p>
            <a:r>
              <a:rPr lang="el-GR" dirty="0" smtClean="0"/>
              <a:t>Η Ευρωπαϊκή Επιτροπή επιθυμεί οι εθνικές και περιφερειακές αρχές σε όλη την Ευρώπη να καταρτίσουν</a:t>
            </a:r>
          </a:p>
          <a:p>
            <a:r>
              <a:rPr lang="el-GR" b="1" dirty="0" smtClean="0"/>
              <a:t>στρατηγικές έρευνας και καινοτομίας για έξυπνη εξειδίκευση, έτσι ώστε να είναι δυνατή</a:t>
            </a:r>
          </a:p>
          <a:p>
            <a:r>
              <a:rPr lang="el-GR" dirty="0" smtClean="0"/>
              <a:t>η χρήση των </a:t>
            </a:r>
            <a:r>
              <a:rPr lang="el-GR" b="1" dirty="0" smtClean="0"/>
              <a:t>διαρθρωτικών ταμείων της ΕΕ πιο αποδοτικά και να αυξηθούν οι συνέργειες</a:t>
            </a:r>
          </a:p>
          <a:p>
            <a:r>
              <a:rPr lang="el-GR" dirty="0" smtClean="0"/>
              <a:t>μεταξύ διαφορετικών εθνικών, περιφερειακών και ευρωπαϊκών πολιτικών, καθώς και μεταξύ δημόσιων</a:t>
            </a:r>
          </a:p>
          <a:p>
            <a:r>
              <a:rPr lang="el-GR" dirty="0" smtClean="0"/>
              <a:t>και </a:t>
            </a:r>
            <a:r>
              <a:rPr lang="el-GR" b="1" dirty="0" smtClean="0"/>
              <a:t>ιδιωτικών επενδύσεων.</a:t>
            </a:r>
            <a:r>
              <a:rPr lang="el-GR" dirty="0" smtClean="0"/>
              <a:t> Στην πρόταση της Ευρωπαϊκής Επιτροπής για την </a:t>
            </a:r>
            <a:r>
              <a:rPr lang="el-GR" b="1" dirty="0" smtClean="0"/>
              <a:t>πολιτική συνοχής (3)</a:t>
            </a:r>
          </a:p>
          <a:p>
            <a:r>
              <a:rPr lang="el-GR" dirty="0" smtClean="0"/>
              <a:t>την περίοδο 2014-2020, προϋπόθεση για </a:t>
            </a:r>
            <a:r>
              <a:rPr lang="el-GR" b="1" dirty="0" smtClean="0"/>
              <a:t>τη χρήση του Ευρωπαϊκού Ταμείου Περιφερειακής</a:t>
            </a:r>
          </a:p>
          <a:p>
            <a:r>
              <a:rPr lang="el-GR" b="1" dirty="0" smtClean="0"/>
              <a:t>Ανάπτυξης (ΕΤΠΑ) την περίοδο 2014-2020 θα είναι η υποστήριξη αυτών των επενδύσεων.</a:t>
            </a:r>
            <a:endParaRPr lang="el-GR" dirty="0" smtClean="0"/>
          </a:p>
          <a:p>
            <a:endParaRPr lang="el-GR"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pPr>
              <a:defRPr/>
            </a:pPr>
            <a:fld id="{986C399F-06FF-41FE-9C72-88BEB862AFE9}" type="slidenum">
              <a:rPr lang="el-GR" smtClean="0"/>
              <a:pPr>
                <a:defRPr/>
              </a:pPr>
              <a:t>3</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501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127374E-8FA0-4EFE-B32B-CB21A244F1BC}" type="slidenum">
              <a:rPr lang="el-GR" smtClean="0"/>
              <a:pPr/>
              <a:t>5</a:t>
            </a:fld>
            <a:endParaRPr lang="el-G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lvl="0"/>
            <a:r>
              <a:rPr lang="el-GR" dirty="0" smtClean="0"/>
              <a:t>Πως εξειδικεύονται στον τομέα των</a:t>
            </a:r>
            <a:r>
              <a:rPr lang="el-GR" baseline="0" dirty="0" smtClean="0"/>
              <a:t> Μεταφορών </a:t>
            </a:r>
            <a:r>
              <a:rPr lang="el-GR" dirty="0" smtClean="0"/>
              <a:t>οι δύο διαστάσεις                           :</a:t>
            </a:r>
            <a:r>
              <a:rPr lang="el-GR" sz="1200" dirty="0" smtClean="0"/>
              <a:t>εθνική διάσταση με μέτρα και δράσεις που θα αντιμετωπίζουν γενικού ενδιαφέροντος θέματα που αφορούν το σύνολο των τουριστικών επιχειρήσεων της χώρας) (Για το σκοπό αυτό θα σας ζητήσουμε  στο τέλος τη συμπλήρωση ειδικού ερωτηματολογίου)</a:t>
            </a:r>
            <a:endParaRPr lang="en-US" sz="1200" dirty="0" smtClean="0"/>
          </a:p>
          <a:p>
            <a:r>
              <a:rPr lang="el-GR" sz="1200" dirty="0" smtClean="0"/>
              <a:t>πιο εξειδικευμένη περιφερειακή διάσταση, ανάλογα με το μοντέλο τουρισμού  που έχει επιλέξει  να προωθήσει η κάθε περιφέρεια..  (Εδώ φιλοδοξία μας είναι να  φέρουμε τις Περιφέρειες της χώρας σε επαφή με ερευνητικούς </a:t>
            </a:r>
            <a:r>
              <a:rPr lang="el-GR" sz="1200" dirty="0" err="1" smtClean="0"/>
              <a:t>φορεις</a:t>
            </a:r>
            <a:r>
              <a:rPr lang="el-GR" sz="1200" dirty="0" smtClean="0"/>
              <a:t>  ώστε να  κατανοήσουν καλύτερα   τους νέους ορίζοντες που ανοίγονται  από την εφαρμογή της έρευνας και τεχνολογίας στη διαδικασία παραγωγής των τουριστικών  υπηρεσιών τους και να διαφοροποιήσουν αντίστοιχα το τουριστικό προϊόν τους σύμφωνα και με τις αρχές της Στρατηγικής για μια </a:t>
            </a:r>
            <a:r>
              <a:rPr lang="el-GR" sz="1200" dirty="0" err="1" smtClean="0"/>
              <a:t>Εξυπνη</a:t>
            </a:r>
            <a:r>
              <a:rPr lang="el-GR" sz="1200" dirty="0" smtClean="0"/>
              <a:t> Εξειδίκευση)</a:t>
            </a:r>
            <a:endParaRPr lang="en-US" sz="1200" dirty="0" smtClean="0"/>
          </a:p>
          <a:p>
            <a:endParaRPr lang="el-GR" dirty="0"/>
          </a:p>
        </p:txBody>
      </p:sp>
      <p:sp>
        <p:nvSpPr>
          <p:cNvPr id="4" name="3 - Θέση αριθμού διαφάνειας"/>
          <p:cNvSpPr>
            <a:spLocks noGrp="1"/>
          </p:cNvSpPr>
          <p:nvPr>
            <p:ph type="sldNum" sz="quarter" idx="10"/>
          </p:nvPr>
        </p:nvSpPr>
        <p:spPr/>
        <p:txBody>
          <a:bodyPr/>
          <a:lstStyle/>
          <a:p>
            <a:pPr>
              <a:defRPr/>
            </a:pPr>
            <a:fld id="{986C399F-06FF-41FE-9C72-88BEB862AFE9}" type="slidenum">
              <a:rPr lang="el-GR" smtClean="0"/>
              <a:pPr>
                <a:defRPr/>
              </a:pPr>
              <a:t>6</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TextEdit="1"/>
          </p:cNvSpPr>
          <p:nvPr>
            <p:ph type="sldImg"/>
          </p:nvPr>
        </p:nvSpPr>
        <p:spPr bwMode="auto">
          <a:noFill/>
          <a:ln>
            <a:solidFill>
              <a:srgbClr val="000000"/>
            </a:solidFill>
            <a:miter lim="800000"/>
            <a:headEnd/>
            <a:tailEnd/>
          </a:ln>
        </p:spPr>
      </p:sp>
      <p:sp>
        <p:nvSpPr>
          <p:cNvPr id="52227" name="Rectangle 3"/>
          <p:cNvSpPr>
            <a:spLocks noGrp="1"/>
          </p:cNvSpPr>
          <p:nvPr>
            <p:ph type="body" idx="1"/>
          </p:nvPr>
        </p:nvSpPr>
        <p:spPr bwMode="auto">
          <a:noFill/>
        </p:spPr>
        <p:txBody>
          <a:bodyPr wrap="square" numCol="1" anchor="t" anchorCtr="0" compatLnSpc="1">
            <a:prstTxWarp prst="textNoShape">
              <a:avLst/>
            </a:prstTxWarp>
          </a:bodyPr>
          <a:lstStyle/>
          <a:p>
            <a:r>
              <a:rPr lang="el-GR" dirty="0" smtClean="0">
                <a:latin typeface="Arial" charset="0"/>
              </a:rPr>
              <a:t>Μας ενδιαφέρουν οι τομείς σε ένα πρώτο επίπεδο αλλά στοχεύουμε δραστηριότητες.</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TextEdit="1"/>
          </p:cNvSpPr>
          <p:nvPr>
            <p:ph type="sldImg"/>
          </p:nvPr>
        </p:nvSpPr>
        <p:spPr bwMode="auto">
          <a:noFill/>
          <a:ln>
            <a:solidFill>
              <a:srgbClr val="000000"/>
            </a:solidFill>
            <a:miter lim="800000"/>
            <a:headEnd/>
            <a:tailEnd/>
          </a:ln>
        </p:spPr>
      </p:sp>
      <p:sp>
        <p:nvSpPr>
          <p:cNvPr id="53251" name="Rectangle 3"/>
          <p:cNvSpPr>
            <a:spLocks noGrp="1"/>
          </p:cNvSpPr>
          <p:nvPr>
            <p:ph type="body" idx="1"/>
          </p:nvPr>
        </p:nvSpPr>
        <p:spPr bwMode="auto">
          <a:noFill/>
        </p:spPr>
        <p:txBody>
          <a:bodyPr wrap="square" numCol="1" anchor="t" anchorCtr="0" compatLnSpc="1">
            <a:prstTxWarp prst="textNoShape">
              <a:avLst/>
            </a:prstTxWarp>
          </a:bodyPr>
          <a:lstStyle/>
          <a:p>
            <a:r>
              <a:rPr lang="el-GR" dirty="0" smtClean="0"/>
              <a:t>Μεταξύ αυτών περιλαμβάνει:</a:t>
            </a:r>
          </a:p>
          <a:p>
            <a:endParaRPr lang="el-GR" dirty="0" smtClean="0"/>
          </a:p>
          <a:p>
            <a:r>
              <a:rPr lang="el-GR" dirty="0" smtClean="0"/>
              <a:t>Δραστηριότητα που αφορά την ανάπτυξη εφαρμογών </a:t>
            </a:r>
            <a:r>
              <a:rPr lang="el-GR" dirty="0" err="1" smtClean="0"/>
              <a:t>νανοτεχνολογίας</a:t>
            </a:r>
            <a:r>
              <a:rPr lang="el-GR" dirty="0" smtClean="0"/>
              <a:t> και πληροφορικής για τον εκσυγχρονισμό του </a:t>
            </a:r>
            <a:r>
              <a:rPr lang="el-GR" dirty="0" err="1" smtClean="0"/>
              <a:t>αγρο</a:t>
            </a:r>
            <a:r>
              <a:rPr lang="el-GR" dirty="0" smtClean="0"/>
              <a:t>-διατροφικού τομέα</a:t>
            </a:r>
          </a:p>
          <a:p>
            <a:r>
              <a:rPr lang="el-GR" dirty="0" smtClean="0"/>
              <a:t>Δραστηριότητα που οδηγεί σε διαφοροποίηση  επιχειρήσεων  πλαστικών υλικών από  εφαρμογές στην  αυτοκινητοβιομηχανία σε εφαρμογές </a:t>
            </a:r>
            <a:r>
              <a:rPr lang="el-GR" dirty="0" err="1" smtClean="0"/>
              <a:t>βιοιατρικής</a:t>
            </a:r>
            <a:endParaRPr lang="el-GR" dirty="0" smtClean="0"/>
          </a:p>
          <a:p>
            <a:r>
              <a:rPr lang="el-GR" dirty="0" smtClean="0"/>
              <a:t>α) αναζωογόνηση παραδοσιακών τομέων μέσω δραστηριοτήτων υψηλότερης προστιθέμενες</a:t>
            </a:r>
            <a:r>
              <a:rPr lang="en-US" dirty="0" smtClean="0"/>
              <a:t> </a:t>
            </a:r>
            <a:r>
              <a:rPr lang="el-GR" dirty="0" smtClean="0"/>
              <a:t>αξίας και νέες εξειδικευμένες αγορές,</a:t>
            </a:r>
          </a:p>
          <a:p>
            <a:r>
              <a:rPr lang="el-GR" dirty="0" smtClean="0"/>
              <a:t>β) εκσυγχρονισμό μέσω υιοθέτησης και διάχυσης νέων τεχνολογιών,</a:t>
            </a:r>
          </a:p>
          <a:p>
            <a:r>
              <a:rPr lang="el-GR" dirty="0" smtClean="0"/>
              <a:t>γ) διαφοροποίηση σε τεχνολογικό επίπεδο από υφιστάμενες εξειδικεύσεις σε συναφή πεδία,</a:t>
            </a:r>
          </a:p>
          <a:p>
            <a:r>
              <a:rPr lang="el-GR" dirty="0" smtClean="0"/>
              <a:t>δ) ανάπτυξη νέων οικονομικών δραστηριοτήτων μέσω ριζικής τεχνολογικής αλλαγής και</a:t>
            </a:r>
            <a:r>
              <a:rPr lang="en-US" dirty="0" smtClean="0"/>
              <a:t> </a:t>
            </a:r>
            <a:r>
              <a:rPr lang="el-GR" dirty="0" smtClean="0"/>
              <a:t>ριζοσπαστικών καινοτομιών, και</a:t>
            </a:r>
          </a:p>
          <a:p>
            <a:r>
              <a:rPr lang="el-GR" dirty="0" smtClean="0"/>
              <a:t>ε) εκμετάλλευση νέων μορφών καινοτομίας όπως η ανοικτή και η κατευθυνόμενη από</a:t>
            </a:r>
            <a:r>
              <a:rPr lang="en-US" dirty="0" smtClean="0"/>
              <a:t> </a:t>
            </a:r>
            <a:r>
              <a:rPr lang="el-GR" dirty="0" smtClean="0"/>
              <a:t>τον χρήστη καινοτομία, η κοινωνική καινοτομία και η καινοτομία υπηρεσιών.</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Οι δραστηριότητες που θα πρέπει να υποστηριχθούν  αφορούν ομάδες επιχειρήσεων και άλλων ερευνητικών εταίρων, αφορούν μια συλλογική δραστηριότητα</a:t>
            </a:r>
          </a:p>
          <a:p>
            <a:r>
              <a:rPr lang="el-GR" dirty="0" smtClean="0"/>
              <a:t>Και μπορούν επομένως να αποκτήσουν ένα ειδικό βάρος στην  οικονομία μιας χώρας ή περιφέρειας.</a:t>
            </a:r>
          </a:p>
          <a:p>
            <a:r>
              <a:rPr lang="el-GR" dirty="0" smtClean="0"/>
              <a:t>Όχι όλον τον τομέα, όχι μεμονωμένες επιχειρήσεις</a:t>
            </a:r>
            <a:endParaRPr lang="el-GR" dirty="0"/>
          </a:p>
        </p:txBody>
      </p:sp>
      <p:sp>
        <p:nvSpPr>
          <p:cNvPr id="4" name="3 - Θέση αριθμού διαφάνειας"/>
          <p:cNvSpPr>
            <a:spLocks noGrp="1"/>
          </p:cNvSpPr>
          <p:nvPr>
            <p:ph type="sldNum" sz="quarter" idx="10"/>
          </p:nvPr>
        </p:nvSpPr>
        <p:spPr/>
        <p:txBody>
          <a:bodyPr/>
          <a:lstStyle/>
          <a:p>
            <a:pPr>
              <a:defRPr/>
            </a:pPr>
            <a:fld id="{986C399F-06FF-41FE-9C72-88BEB862AFE9}" type="slidenum">
              <a:rPr lang="el-GR" smtClean="0"/>
              <a:pPr>
                <a:defRPr/>
              </a:pPr>
              <a:t>9</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pPr>
              <a:defRPr/>
            </a:pPr>
            <a:fld id="{986C399F-06FF-41FE-9C72-88BEB862AFE9}" type="slidenum">
              <a:rPr lang="el-GR" smtClean="0"/>
              <a:pPr>
                <a:defRPr/>
              </a:pPr>
              <a:t>10</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3">
        <a:schemeClr val="bg1"/>
      </p:bgRef>
    </p:bg>
    <p:spTree>
      <p:nvGrpSpPr>
        <p:cNvPr id="1" name=""/>
        <p:cNvGrpSpPr/>
        <p:nvPr/>
      </p:nvGrpSpPr>
      <p:grpSpPr>
        <a:xfrm>
          <a:off x="0" y="0"/>
          <a:ext cx="0" cy="0"/>
          <a:chOff x="0" y="0"/>
          <a:chExt cx="0" cy="0"/>
        </a:xfrm>
      </p:grpSpPr>
      <p:sp>
        <p:nvSpPr>
          <p:cNvPr id="12" name="11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 Υπότιτλος"/>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pPr>
              <a:defRPr/>
            </a:pPr>
            <a:endParaRPr lang="el-GR"/>
          </a:p>
        </p:txBody>
      </p:sp>
      <p:sp>
        <p:nvSpPr>
          <p:cNvPr id="17" name="16 - Θέση υποσέλιδου"/>
          <p:cNvSpPr>
            <a:spLocks noGrp="1"/>
          </p:cNvSpPr>
          <p:nvPr>
            <p:ph type="ftr" sz="quarter" idx="11"/>
          </p:nvPr>
        </p:nvSpPr>
        <p:spPr/>
        <p:txBody>
          <a:bodyPr/>
          <a:lstStyle/>
          <a:p>
            <a:pPr>
              <a:defRPr/>
            </a:pPr>
            <a:endParaRPr lang="el-GR"/>
          </a:p>
        </p:txBody>
      </p:sp>
      <p:sp>
        <p:nvSpPr>
          <p:cNvPr id="29" name="28 - Θέση αριθμού διαφάνειας"/>
          <p:cNvSpPr>
            <a:spLocks noGrp="1"/>
          </p:cNvSpPr>
          <p:nvPr>
            <p:ph type="sldNum" sz="quarter" idx="12"/>
          </p:nvPr>
        </p:nvSpPr>
        <p:spPr/>
        <p:txBody>
          <a:bodyPr lIns="0" tIns="0" rIns="0" bIns="0">
            <a:noAutofit/>
          </a:bodyPr>
          <a:lstStyle>
            <a:lvl1pPr>
              <a:defRPr sz="1400">
                <a:solidFill>
                  <a:srgbClr val="FFFFFF"/>
                </a:solidFill>
              </a:defRPr>
            </a:lvl1pPr>
          </a:lstStyle>
          <a:p>
            <a:pPr>
              <a:defRPr/>
            </a:pPr>
            <a:fld id="{FF0C994E-A820-4B54-A431-43AA56B51987}" type="slidenum">
              <a:rPr lang="el-GR" smtClean="0"/>
              <a:pPr>
                <a:defRPr/>
              </a:pPr>
              <a:t>‹#›</a:t>
            </a:fld>
            <a:endParaRPr lang="el-GR"/>
          </a:p>
        </p:txBody>
      </p:sp>
      <p:sp>
        <p:nvSpPr>
          <p:cNvPr id="7" name="6 - Ορθογώνιο"/>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pPr>
              <a:defRPr/>
            </a:pPr>
            <a:endParaRPr lang="el-GR"/>
          </a:p>
        </p:txBody>
      </p:sp>
      <p:sp>
        <p:nvSpPr>
          <p:cNvPr id="5" name="4 - Θέση υποσέλιδου"/>
          <p:cNvSpPr>
            <a:spLocks noGrp="1"/>
          </p:cNvSpPr>
          <p:nvPr>
            <p:ph type="ftr" sz="quarter" idx="11"/>
          </p:nvPr>
        </p:nvSpPr>
        <p:spPr/>
        <p:txBody>
          <a:bodyPr/>
          <a:lstStyle/>
          <a:p>
            <a:pPr>
              <a:defRPr/>
            </a:pPr>
            <a:endParaRPr lang="el-GR"/>
          </a:p>
        </p:txBody>
      </p:sp>
      <p:sp>
        <p:nvSpPr>
          <p:cNvPr id="6" name="5 - Θέση αριθμού διαφάνειας"/>
          <p:cNvSpPr>
            <a:spLocks noGrp="1"/>
          </p:cNvSpPr>
          <p:nvPr>
            <p:ph type="sldNum" sz="quarter" idx="12"/>
          </p:nvPr>
        </p:nvSpPr>
        <p:spPr/>
        <p:txBody>
          <a:bodyPr/>
          <a:lstStyle/>
          <a:p>
            <a:pPr>
              <a:defRPr/>
            </a:pPr>
            <a:fld id="{FF0C994E-A820-4B54-A431-43AA56B51987}" type="slidenum">
              <a:rPr lang="el-GR" smtClean="0"/>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41"/>
            <a:ext cx="201168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914400" y="274640"/>
            <a:ext cx="55626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pPr>
              <a:defRPr/>
            </a:pPr>
            <a:endParaRPr lang="el-GR"/>
          </a:p>
        </p:txBody>
      </p:sp>
      <p:sp>
        <p:nvSpPr>
          <p:cNvPr id="5" name="4 - Θέση υποσέλιδου"/>
          <p:cNvSpPr>
            <a:spLocks noGrp="1"/>
          </p:cNvSpPr>
          <p:nvPr>
            <p:ph type="ftr" sz="quarter" idx="11"/>
          </p:nvPr>
        </p:nvSpPr>
        <p:spPr/>
        <p:txBody>
          <a:bodyPr/>
          <a:lstStyle/>
          <a:p>
            <a:pPr>
              <a:defRPr/>
            </a:pPr>
            <a:endParaRPr lang="el-GR"/>
          </a:p>
        </p:txBody>
      </p:sp>
      <p:sp>
        <p:nvSpPr>
          <p:cNvPr id="6" name="5 - Θέση αριθμού διαφάνειας"/>
          <p:cNvSpPr>
            <a:spLocks noGrp="1"/>
          </p:cNvSpPr>
          <p:nvPr>
            <p:ph type="sldNum" sz="quarter" idx="12"/>
          </p:nvPr>
        </p:nvSpPr>
        <p:spPr/>
        <p:txBody>
          <a:bodyPr/>
          <a:lstStyle/>
          <a:p>
            <a:pPr>
              <a:defRPr/>
            </a:pPr>
            <a:fld id="{FF0C994E-A820-4B54-A431-43AA56B51987}" type="slidenum">
              <a:rPr lang="el-GR" smtClean="0"/>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pPr>
              <a:defRPr/>
            </a:pPr>
            <a:endParaRPr lang="el-GR"/>
          </a:p>
        </p:txBody>
      </p:sp>
      <p:sp>
        <p:nvSpPr>
          <p:cNvPr id="5" name="4 - Θέση υποσέλιδου"/>
          <p:cNvSpPr>
            <a:spLocks noGrp="1"/>
          </p:cNvSpPr>
          <p:nvPr>
            <p:ph type="ftr" sz="quarter" idx="11"/>
          </p:nvPr>
        </p:nvSpPr>
        <p:spPr/>
        <p:txBody>
          <a:bodyPr/>
          <a:lstStyle/>
          <a:p>
            <a:pPr>
              <a:defRPr/>
            </a:pPr>
            <a:endParaRPr lang="el-GR"/>
          </a:p>
        </p:txBody>
      </p:sp>
      <p:sp>
        <p:nvSpPr>
          <p:cNvPr id="6" name="5 - Θέση αριθμού διαφάνειας"/>
          <p:cNvSpPr>
            <a:spLocks noGrp="1"/>
          </p:cNvSpPr>
          <p:nvPr>
            <p:ph type="sldNum" sz="quarter" idx="12"/>
          </p:nvPr>
        </p:nvSpPr>
        <p:spPr/>
        <p:txBody>
          <a:bodyPr/>
          <a:lstStyle/>
          <a:p>
            <a:pPr>
              <a:defRPr/>
            </a:pPr>
            <a:fld id="{FF0C994E-A820-4B54-A431-43AA56B51987}" type="slidenum">
              <a:rPr lang="el-GR" smtClean="0"/>
              <a:pPr>
                <a:defRPr/>
              </a:pPr>
              <a:t>‹#›</a:t>
            </a:fld>
            <a:endParaRPr lang="el-GR"/>
          </a:p>
        </p:txBody>
      </p:sp>
      <p:sp>
        <p:nvSpPr>
          <p:cNvPr id="8" name="7 - Θέση περιεχομένου"/>
          <p:cNvSpPr>
            <a:spLocks noGrp="1"/>
          </p:cNvSpPr>
          <p:nvPr>
            <p:ph sz="quarter" idx="1"/>
          </p:nvPr>
        </p:nvSpPr>
        <p:spPr>
          <a:xfrm>
            <a:off x="914400" y="1447800"/>
            <a:ext cx="777240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11" name="10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722313" y="952500"/>
            <a:ext cx="7772400" cy="1362075"/>
          </a:xfrm>
        </p:spPr>
        <p:txBody>
          <a:bodyPr anchor="b" anchorCtr="0"/>
          <a:lstStyle>
            <a:lvl1pPr algn="l">
              <a:buNone/>
              <a:defRPr sz="4000" b="0" cap="none"/>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pPr>
              <a:defRPr/>
            </a:pPr>
            <a:endParaRPr lang="el-GR"/>
          </a:p>
        </p:txBody>
      </p:sp>
      <p:sp>
        <p:nvSpPr>
          <p:cNvPr id="5" name="4 - Θέση υποσέλιδου"/>
          <p:cNvSpPr>
            <a:spLocks noGrp="1"/>
          </p:cNvSpPr>
          <p:nvPr>
            <p:ph type="ftr" sz="quarter" idx="11"/>
          </p:nvPr>
        </p:nvSpPr>
        <p:spPr>
          <a:xfrm>
            <a:off x="800100" y="6172200"/>
            <a:ext cx="4000500" cy="457200"/>
          </a:xfrm>
        </p:spPr>
        <p:txBody>
          <a:bodyPr/>
          <a:lstStyle/>
          <a:p>
            <a:pPr>
              <a:defRPr/>
            </a:pPr>
            <a:endParaRPr lang="el-GR"/>
          </a:p>
        </p:txBody>
      </p:sp>
      <p:sp>
        <p:nvSpPr>
          <p:cNvPr id="7" name="6 - Ορθογώνιο"/>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146304" y="6208776"/>
            <a:ext cx="457200" cy="457200"/>
          </a:xfrm>
        </p:spPr>
        <p:txBody>
          <a:bodyPr/>
          <a:lstStyle/>
          <a:p>
            <a:pPr>
              <a:defRPr/>
            </a:pPr>
            <a:fld id="{FF0C994E-A820-4B54-A431-43AA56B51987}" type="slidenum">
              <a:rPr lang="el-GR" smtClean="0"/>
              <a:pPr>
                <a:defRPr/>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pPr>
              <a:defRPr/>
            </a:pPr>
            <a:endParaRPr lang="el-GR"/>
          </a:p>
        </p:txBody>
      </p:sp>
      <p:sp>
        <p:nvSpPr>
          <p:cNvPr id="6" name="5 - Θέση υποσέλιδου"/>
          <p:cNvSpPr>
            <a:spLocks noGrp="1"/>
          </p:cNvSpPr>
          <p:nvPr>
            <p:ph type="ftr" sz="quarter" idx="11"/>
          </p:nvPr>
        </p:nvSpPr>
        <p:spPr/>
        <p:txBody>
          <a:bodyPr/>
          <a:lstStyle/>
          <a:p>
            <a:pPr>
              <a:defRPr/>
            </a:pPr>
            <a:endParaRPr lang="el-GR"/>
          </a:p>
        </p:txBody>
      </p:sp>
      <p:sp>
        <p:nvSpPr>
          <p:cNvPr id="7" name="6 - Θέση αριθμού διαφάνειας"/>
          <p:cNvSpPr>
            <a:spLocks noGrp="1"/>
          </p:cNvSpPr>
          <p:nvPr>
            <p:ph type="sldNum" sz="quarter" idx="12"/>
          </p:nvPr>
        </p:nvSpPr>
        <p:spPr/>
        <p:txBody>
          <a:bodyPr/>
          <a:lstStyle/>
          <a:p>
            <a:pPr>
              <a:defRPr/>
            </a:pPr>
            <a:fld id="{FF0C994E-A820-4B54-A431-43AA56B51987}" type="slidenum">
              <a:rPr lang="el-GR" smtClean="0"/>
              <a:pPr>
                <a:defRPr/>
              </a:pPr>
              <a:t>‹#›</a:t>
            </a:fld>
            <a:endParaRPr lang="el-GR"/>
          </a:p>
        </p:txBody>
      </p:sp>
      <p:sp>
        <p:nvSpPr>
          <p:cNvPr id="9" name="8 - Θέση περιεχομένου"/>
          <p:cNvSpPr>
            <a:spLocks noGrp="1"/>
          </p:cNvSpPr>
          <p:nvPr>
            <p:ph sz="quarter" idx="1"/>
          </p:nvPr>
        </p:nvSpPr>
        <p:spPr>
          <a:xfrm>
            <a:off x="91440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93395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3050"/>
            <a:ext cx="7772400" cy="1143000"/>
          </a:xfrm>
        </p:spPr>
        <p:txBody>
          <a:bodyPr anchor="b" anchorCtr="0"/>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pPr>
              <a:defRPr/>
            </a:pPr>
            <a:endParaRPr lang="el-GR"/>
          </a:p>
        </p:txBody>
      </p:sp>
      <p:sp>
        <p:nvSpPr>
          <p:cNvPr id="8" name="7 - Θέση υποσέλιδου"/>
          <p:cNvSpPr>
            <a:spLocks noGrp="1"/>
          </p:cNvSpPr>
          <p:nvPr>
            <p:ph type="ftr" sz="quarter" idx="11"/>
          </p:nvPr>
        </p:nvSpPr>
        <p:spPr/>
        <p:txBody>
          <a:bodyPr/>
          <a:lstStyle/>
          <a:p>
            <a:pPr>
              <a:defRPr/>
            </a:pPr>
            <a:endParaRPr lang="el-GR"/>
          </a:p>
        </p:txBody>
      </p:sp>
      <p:sp>
        <p:nvSpPr>
          <p:cNvPr id="9" name="8 - Θέση αριθμού διαφάνειας"/>
          <p:cNvSpPr>
            <a:spLocks noGrp="1"/>
          </p:cNvSpPr>
          <p:nvPr>
            <p:ph type="sldNum" sz="quarter" idx="12"/>
          </p:nvPr>
        </p:nvSpPr>
        <p:spPr/>
        <p:txBody>
          <a:bodyPr/>
          <a:lstStyle/>
          <a:p>
            <a:pPr>
              <a:defRPr/>
            </a:pPr>
            <a:fld id="{FF0C994E-A820-4B54-A431-43AA56B51987}" type="slidenum">
              <a:rPr lang="el-GR" smtClean="0"/>
              <a:pPr>
                <a:defRPr/>
              </a:pPr>
              <a:t>‹#›</a:t>
            </a:fld>
            <a:endParaRPr lang="el-GR"/>
          </a:p>
        </p:txBody>
      </p:sp>
      <p:sp>
        <p:nvSpPr>
          <p:cNvPr id="11" name="10 - Θέση περιεχομένου"/>
          <p:cNvSpPr>
            <a:spLocks noGrp="1"/>
          </p:cNvSpPr>
          <p:nvPr>
            <p:ph sz="half" idx="2"/>
          </p:nvPr>
        </p:nvSpPr>
        <p:spPr>
          <a:xfrm>
            <a:off x="9144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4"/>
          </p:nvPr>
        </p:nvSpPr>
        <p:spPr>
          <a:xfrm>
            <a:off x="49530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pPr>
              <a:defRPr/>
            </a:pPr>
            <a:endParaRPr lang="el-GR"/>
          </a:p>
        </p:txBody>
      </p:sp>
      <p:sp>
        <p:nvSpPr>
          <p:cNvPr id="4" name="3 - Θέση υποσέλιδου"/>
          <p:cNvSpPr>
            <a:spLocks noGrp="1"/>
          </p:cNvSpPr>
          <p:nvPr>
            <p:ph type="ftr" sz="quarter" idx="11"/>
          </p:nvPr>
        </p:nvSpPr>
        <p:spPr/>
        <p:txBody>
          <a:bodyPr/>
          <a:lstStyle/>
          <a:p>
            <a:pPr>
              <a:defRPr/>
            </a:pPr>
            <a:endParaRPr lang="el-GR"/>
          </a:p>
        </p:txBody>
      </p:sp>
      <p:sp>
        <p:nvSpPr>
          <p:cNvPr id="5" name="4 - Θέση αριθμού διαφάνειας"/>
          <p:cNvSpPr>
            <a:spLocks noGrp="1"/>
          </p:cNvSpPr>
          <p:nvPr>
            <p:ph type="sldNum" sz="quarter" idx="12"/>
          </p:nvPr>
        </p:nvSpPr>
        <p:spPr/>
        <p:txBody>
          <a:bodyPr/>
          <a:lstStyle/>
          <a:p>
            <a:pPr>
              <a:defRPr/>
            </a:pPr>
            <a:fld id="{FF0C994E-A820-4B54-A431-43AA56B51987}" type="slidenum">
              <a:rPr lang="el-GR" smtClean="0"/>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pPr>
              <a:defRPr/>
            </a:pPr>
            <a:endParaRPr lang="el-GR"/>
          </a:p>
        </p:txBody>
      </p:sp>
      <p:sp>
        <p:nvSpPr>
          <p:cNvPr id="3" name="2 - Θέση υποσέλιδου"/>
          <p:cNvSpPr>
            <a:spLocks noGrp="1"/>
          </p:cNvSpPr>
          <p:nvPr>
            <p:ph type="ftr" sz="quarter" idx="11"/>
          </p:nvPr>
        </p:nvSpPr>
        <p:spPr/>
        <p:txBody>
          <a:bodyPr/>
          <a:lstStyle/>
          <a:p>
            <a:pPr>
              <a:defRPr/>
            </a:pPr>
            <a:endParaRPr lang="el-GR"/>
          </a:p>
        </p:txBody>
      </p:sp>
      <p:sp>
        <p:nvSpPr>
          <p:cNvPr id="4" name="3 - Θέση αριθμού διαφάνειας"/>
          <p:cNvSpPr>
            <a:spLocks noGrp="1"/>
          </p:cNvSpPr>
          <p:nvPr>
            <p:ph type="sldNum" sz="quarter" idx="12"/>
          </p:nvPr>
        </p:nvSpPr>
        <p:spPr/>
        <p:txBody>
          <a:bodyPr/>
          <a:lstStyle/>
          <a:p>
            <a:pPr>
              <a:defRPr/>
            </a:pPr>
            <a:fld id="{FF0C994E-A820-4B54-A431-43AA56B51987}" type="slidenum">
              <a:rPr lang="el-GR" smtClean="0"/>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8" name="7 - Ορθογώνιο"/>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914400" y="273050"/>
            <a:ext cx="7772400" cy="1143000"/>
          </a:xfrm>
        </p:spPr>
        <p:txBody>
          <a:bodyPr anchor="b" anchorCtr="0"/>
          <a:lstStyle>
            <a:lvl1pPr algn="l">
              <a:buNone/>
              <a:defRPr sz="4000" b="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pPr>
              <a:defRPr/>
            </a:pPr>
            <a:endParaRPr lang="el-GR"/>
          </a:p>
        </p:txBody>
      </p:sp>
      <p:sp>
        <p:nvSpPr>
          <p:cNvPr id="6" name="5 - Θέση υποσέλιδου"/>
          <p:cNvSpPr>
            <a:spLocks noGrp="1"/>
          </p:cNvSpPr>
          <p:nvPr>
            <p:ph type="ftr" sz="quarter" idx="11"/>
          </p:nvPr>
        </p:nvSpPr>
        <p:spPr/>
        <p:txBody>
          <a:bodyPr/>
          <a:lstStyle/>
          <a:p>
            <a:pPr>
              <a:defRPr/>
            </a:pPr>
            <a:endParaRPr lang="el-GR"/>
          </a:p>
        </p:txBody>
      </p:sp>
      <p:sp>
        <p:nvSpPr>
          <p:cNvPr id="7" name="6 - Θέση αριθμού διαφάνειας"/>
          <p:cNvSpPr>
            <a:spLocks noGrp="1"/>
          </p:cNvSpPr>
          <p:nvPr>
            <p:ph type="sldNum" sz="quarter" idx="12"/>
          </p:nvPr>
        </p:nvSpPr>
        <p:spPr/>
        <p:txBody>
          <a:bodyPr/>
          <a:lstStyle/>
          <a:p>
            <a:pPr>
              <a:defRPr/>
            </a:pPr>
            <a:fld id="{FF0C994E-A820-4B54-A431-43AA56B51987}" type="slidenum">
              <a:rPr lang="el-GR" smtClean="0"/>
              <a:pPr>
                <a:defRPr/>
              </a:pPr>
              <a:t>‹#›</a:t>
            </a:fld>
            <a:endParaRPr lang="el-GR"/>
          </a:p>
        </p:txBody>
      </p:sp>
      <p:sp>
        <p:nvSpPr>
          <p:cNvPr id="11" name="10 - Θέση περιεχομένου"/>
          <p:cNvSpPr>
            <a:spLocks noGrp="1"/>
          </p:cNvSpPr>
          <p:nvPr>
            <p:ph sz="quarter" idx="1"/>
          </p:nvPr>
        </p:nvSpPr>
        <p:spPr>
          <a:xfrm>
            <a:off x="2971800" y="1600200"/>
            <a:ext cx="5715000" cy="44958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pPr>
              <a:defRPr/>
            </a:pPr>
            <a:endParaRPr lang="el-GR"/>
          </a:p>
        </p:txBody>
      </p:sp>
      <p:sp>
        <p:nvSpPr>
          <p:cNvPr id="6" name="5 - Θέση υποσέλιδου"/>
          <p:cNvSpPr>
            <a:spLocks noGrp="1"/>
          </p:cNvSpPr>
          <p:nvPr>
            <p:ph type="ftr" sz="quarter" idx="11"/>
          </p:nvPr>
        </p:nvSpPr>
        <p:spPr>
          <a:xfrm>
            <a:off x="914400" y="6172200"/>
            <a:ext cx="3886200" cy="457200"/>
          </a:xfrm>
        </p:spPr>
        <p:txBody>
          <a:bodyPr/>
          <a:lstStyle/>
          <a:p>
            <a:pPr>
              <a:defRPr/>
            </a:pPr>
            <a:endParaRPr lang="el-GR"/>
          </a:p>
        </p:txBody>
      </p:sp>
      <p:sp>
        <p:nvSpPr>
          <p:cNvPr id="7" name="6 - Θέση αριθμού διαφάνειας"/>
          <p:cNvSpPr>
            <a:spLocks noGrp="1"/>
          </p:cNvSpPr>
          <p:nvPr>
            <p:ph type="sldNum" sz="quarter" idx="12"/>
          </p:nvPr>
        </p:nvSpPr>
        <p:spPr>
          <a:xfrm>
            <a:off x="146304" y="6208776"/>
            <a:ext cx="457200" cy="457200"/>
          </a:xfrm>
        </p:spPr>
        <p:txBody>
          <a:bodyPr/>
          <a:lstStyle/>
          <a:p>
            <a:pPr>
              <a:defRPr/>
            </a:pPr>
            <a:fld id="{FF0C994E-A820-4B54-A431-43AA56B51987}" type="slidenum">
              <a:rPr lang="el-GR" smtClean="0"/>
              <a:pPr>
                <a:defRPr/>
              </a:pPr>
              <a:t>‹#›</a:t>
            </a:fld>
            <a:endParaRPr lang="el-GR"/>
          </a:p>
        </p:txBody>
      </p:sp>
      <p:sp>
        <p:nvSpPr>
          <p:cNvPr id="11" name="10 - Ορθογώνιο"/>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 Θέση εικόνας"/>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 Θέση τίτλου"/>
          <p:cNvSpPr>
            <a:spLocks noGrp="1"/>
          </p:cNvSpPr>
          <p:nvPr>
            <p:ph type="title"/>
          </p:nvPr>
        </p:nvSpPr>
        <p:spPr>
          <a:xfrm>
            <a:off x="914400" y="274638"/>
            <a:ext cx="7772400" cy="1143000"/>
          </a:xfrm>
          <a:prstGeom prst="rect">
            <a:avLst/>
          </a:prstGeom>
        </p:spPr>
        <p:txBody>
          <a:bodyPr bIns="91440" anchor="b" anchorCtr="0">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pPr>
              <a:defRPr/>
            </a:pPr>
            <a:endParaRPr lang="el-GR"/>
          </a:p>
        </p:txBody>
      </p:sp>
      <p:sp>
        <p:nvSpPr>
          <p:cNvPr id="3" name="2 - Θέση υποσέλιδου"/>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pPr>
              <a:defRPr/>
            </a:pPr>
            <a:endParaRPr lang="el-GR"/>
          </a:p>
        </p:txBody>
      </p:sp>
      <p:sp>
        <p:nvSpPr>
          <p:cNvPr id="23" name="22 - Θέση αριθμού διαφάνειας"/>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defRPr/>
            </a:pPr>
            <a:fld id="{FF0C994E-A820-4B54-A431-43AA56B51987}" type="slidenum">
              <a:rPr lang="el-GR" smtClean="0"/>
              <a:pPr>
                <a:defRPr/>
              </a:pPr>
              <a:t>‹#›</a:t>
            </a:fld>
            <a:endParaRPr lang="el-GR"/>
          </a:p>
        </p:txBody>
      </p:sp>
    </p:spTree>
  </p:cSld>
  <p:clrMap bg1="lt1" tx1="dk1" bg2="lt2" tx2="dk2" accent1="accent1" accent2="accent2" accent3="accent3" accent4="accent4" accent5="accent5" accent6="accent6" hlink="hlink" folHlink="folHlink"/>
  <p:sldLayoutIdLst>
    <p:sldLayoutId id="2147483802" r:id="rId1"/>
    <p:sldLayoutId id="2147483803" r:id="rId2"/>
    <p:sldLayoutId id="2147483804" r:id="rId3"/>
    <p:sldLayoutId id="2147483805" r:id="rId4"/>
    <p:sldLayoutId id="2147483806" r:id="rId5"/>
    <p:sldLayoutId id="2147483807" r:id="rId6"/>
    <p:sldLayoutId id="2147483808" r:id="rId7"/>
    <p:sldLayoutId id="2147483809" r:id="rId8"/>
    <p:sldLayoutId id="2147483810" r:id="rId9"/>
    <p:sldLayoutId id="2147483811" r:id="rId10"/>
    <p:sldLayoutId id="2147483812"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3"/>
          <p:cNvSpPr txBox="1">
            <a:spLocks noChangeArrowheads="1"/>
          </p:cNvSpPr>
          <p:nvPr/>
        </p:nvSpPr>
        <p:spPr bwMode="auto">
          <a:xfrm>
            <a:off x="611188" y="1628775"/>
            <a:ext cx="8153400" cy="4495800"/>
          </a:xfrm>
          <a:prstGeom prst="rect">
            <a:avLst/>
          </a:prstGeom>
          <a:noFill/>
          <a:ln w="9525">
            <a:noFill/>
            <a:miter lim="800000"/>
            <a:headEnd/>
            <a:tailEnd/>
          </a:ln>
        </p:spPr>
        <p:txBody>
          <a:bodyPr/>
          <a:lstStyle/>
          <a:p>
            <a:pPr algn="ctr"/>
            <a:r>
              <a:rPr lang="en-US" b="1" dirty="0">
                <a:solidFill>
                  <a:srgbClr val="C00000"/>
                </a:solidFill>
                <a:latin typeface="Calibri" pitchFamily="34" charset="0"/>
              </a:rPr>
              <a:t>     </a:t>
            </a:r>
            <a:r>
              <a:rPr lang="en-US" sz="3200" b="1" dirty="0" smtClean="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latin typeface="Calibri" pitchFamily="34" charset="0"/>
              </a:rPr>
              <a:t>H  </a:t>
            </a:r>
            <a:r>
              <a:rPr lang="el-GR" sz="3200" b="1" dirty="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latin typeface="Calibri" pitchFamily="34" charset="0"/>
              </a:rPr>
              <a:t>Στρατηγική Έξυπνης Εξειδίκευσης  </a:t>
            </a:r>
            <a:r>
              <a:rPr lang="el-GR" sz="3200" b="1" dirty="0" smtClean="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latin typeface="Calibri" pitchFamily="34" charset="0"/>
              </a:rPr>
              <a:t>(</a:t>
            </a:r>
            <a:r>
              <a:rPr lang="en-US" sz="3200" b="1" dirty="0" smtClean="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latin typeface="Calibri" pitchFamily="34" charset="0"/>
              </a:rPr>
              <a:t>RIS</a:t>
            </a:r>
            <a:r>
              <a:rPr lang="el-GR" sz="3200" b="1" dirty="0" smtClean="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latin typeface="Calibri" pitchFamily="34" charset="0"/>
              </a:rPr>
              <a:t>3) </a:t>
            </a:r>
          </a:p>
          <a:p>
            <a:pPr algn="ctr"/>
            <a:r>
              <a:rPr lang="el-GR" sz="3200" b="1" dirty="0" smtClean="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latin typeface="Calibri" pitchFamily="34" charset="0"/>
              </a:rPr>
              <a:t>στο πλαίσιο του εθνικού στρατηγικού σχεδιασμού για την Ε&amp;Τ&amp;Κ</a:t>
            </a:r>
            <a:r>
              <a:rPr lang="en-US"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rPr>
              <a:t>:</a:t>
            </a:r>
            <a:endParaRPr lang="el-GR"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ndParaRPr>
          </a:p>
          <a:p>
            <a:pPr algn="ctr"/>
            <a:endParaRPr lang="el-GR"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ndParaRPr>
          </a:p>
          <a:p>
            <a:pPr algn="ctr"/>
            <a:r>
              <a:rPr lang="el-GR" b="1" dirty="0" smtClean="0">
                <a:solidFill>
                  <a:srgbClr val="CC3300"/>
                </a:solidFill>
                <a:latin typeface="+mj-lt"/>
              </a:rPr>
              <a:t>Βασικές αρχές που εφαρμόζουμε στον</a:t>
            </a:r>
          </a:p>
          <a:p>
            <a:pPr algn="ctr"/>
            <a:r>
              <a:rPr lang="el-GR" b="1" dirty="0" smtClean="0">
                <a:solidFill>
                  <a:srgbClr val="CC3300"/>
                </a:solidFill>
                <a:latin typeface="+mj-lt"/>
              </a:rPr>
              <a:t>Τομέα</a:t>
            </a:r>
            <a:r>
              <a:rPr lang="en-US" b="1" dirty="0" smtClean="0">
                <a:solidFill>
                  <a:srgbClr val="CC3300"/>
                </a:solidFill>
                <a:latin typeface="+mj-lt"/>
              </a:rPr>
              <a:t> </a:t>
            </a:r>
            <a:r>
              <a:rPr lang="el-GR" b="1" dirty="0" smtClean="0">
                <a:solidFill>
                  <a:srgbClr val="CC3300"/>
                </a:solidFill>
                <a:latin typeface="+mj-lt"/>
              </a:rPr>
              <a:t> των Μεταφορών</a:t>
            </a:r>
          </a:p>
          <a:p>
            <a:pPr algn="ctr"/>
            <a:endParaRPr lang="el-GR" dirty="0">
              <a:solidFill>
                <a:srgbClr val="CC3300"/>
              </a:solidFill>
              <a:latin typeface="+mj-lt"/>
            </a:endParaRPr>
          </a:p>
          <a:p>
            <a:pPr marL="319088" indent="-319088" algn="ctr">
              <a:spcBef>
                <a:spcPts val="700"/>
              </a:spcBef>
              <a:buClr>
                <a:schemeClr val="accent2"/>
              </a:buClr>
              <a:buSzPct val="60000"/>
              <a:defRPr/>
            </a:pPr>
            <a:r>
              <a:rPr lang="el-GR" sz="1500" b="1" i="1" dirty="0" smtClean="0">
                <a:solidFill>
                  <a:schemeClr val="tx1">
                    <a:lumMod val="75000"/>
                    <a:lumOff val="25000"/>
                  </a:schemeClr>
                </a:solidFill>
                <a:latin typeface="Calibri" pitchFamily="34" charset="0"/>
              </a:rPr>
              <a:t>ΔΙΕΥΘΥΝΣΗ  </a:t>
            </a:r>
            <a:r>
              <a:rPr lang="el-GR" sz="1500" b="1" i="1" dirty="0">
                <a:solidFill>
                  <a:schemeClr val="tx1">
                    <a:lumMod val="75000"/>
                    <a:lumOff val="25000"/>
                  </a:schemeClr>
                </a:solidFill>
                <a:latin typeface="Calibri" pitchFamily="34" charset="0"/>
              </a:rPr>
              <a:t>ΣΧΕΔΙΑΣΜΟΥ ΚΑΙ ΠΡΟΓΡΑΜΜΑΤΙΣΜΟΥ  ΓΓΕΤ</a:t>
            </a:r>
          </a:p>
          <a:p>
            <a:pPr marL="319088" indent="-319088" algn="ctr">
              <a:spcBef>
                <a:spcPts val="700"/>
              </a:spcBef>
              <a:buClr>
                <a:schemeClr val="accent2"/>
              </a:buClr>
              <a:buSzPct val="60000"/>
              <a:defRPr/>
            </a:pPr>
            <a:r>
              <a:rPr lang="el-GR" sz="1500" b="1" i="1" dirty="0" smtClean="0">
                <a:solidFill>
                  <a:schemeClr val="tx1">
                    <a:lumMod val="75000"/>
                    <a:lumOff val="25000"/>
                  </a:schemeClr>
                </a:solidFill>
                <a:latin typeface="Calibri" pitchFamily="34" charset="0"/>
              </a:rPr>
              <a:t>21  Μαρτίου 2014</a:t>
            </a:r>
            <a:endParaRPr lang="el-GR" sz="1500" b="1" i="1" dirty="0">
              <a:solidFill>
                <a:schemeClr val="tx1">
                  <a:lumMod val="75000"/>
                  <a:lumOff val="25000"/>
                </a:schemeClr>
              </a:solidFill>
              <a:latin typeface="Calibri" pitchFamily="34" charset="0"/>
            </a:endParaRPr>
          </a:p>
          <a:p>
            <a:pPr marL="319088" indent="-319088" algn="ctr">
              <a:spcBef>
                <a:spcPts val="700"/>
              </a:spcBef>
              <a:buClr>
                <a:schemeClr val="accent2"/>
              </a:buClr>
              <a:buSzPct val="60000"/>
              <a:defRPr/>
            </a:pPr>
            <a:endParaRPr lang="el-GR" sz="1500" b="1" i="1" dirty="0">
              <a:solidFill>
                <a:schemeClr val="tx1">
                  <a:lumMod val="75000"/>
                  <a:lumOff val="25000"/>
                </a:schemeClr>
              </a:solidFill>
              <a:latin typeface="Calibri" pitchFamily="34" charset="0"/>
            </a:endParaRPr>
          </a:p>
          <a:p>
            <a:pPr marL="319088" indent="-319088" algn="ctr">
              <a:spcBef>
                <a:spcPts val="700"/>
              </a:spcBef>
              <a:buClr>
                <a:schemeClr val="accent2"/>
              </a:buClr>
              <a:buSzPct val="60000"/>
              <a:defRPr/>
            </a:pPr>
            <a:r>
              <a:rPr lang="el-GR" sz="1500" b="1" i="1" dirty="0">
                <a:solidFill>
                  <a:schemeClr val="tx1">
                    <a:lumMod val="75000"/>
                    <a:lumOff val="25000"/>
                  </a:schemeClr>
                </a:solidFill>
                <a:latin typeface="Calibri" pitchFamily="34" charset="0"/>
              </a:rPr>
              <a:t>(Λ. ΓΙΑΝΝΑΚΟΠΟΥΛΟΥ, </a:t>
            </a:r>
            <a:endParaRPr lang="en-US" sz="1500" b="1" i="1" dirty="0">
              <a:solidFill>
                <a:schemeClr val="tx1">
                  <a:lumMod val="75000"/>
                  <a:lumOff val="25000"/>
                </a:schemeClr>
              </a:solidFill>
              <a:latin typeface="Calibri" pitchFamily="34" charset="0"/>
            </a:endParaRPr>
          </a:p>
          <a:p>
            <a:pPr marL="319088" indent="-319088" algn="ctr">
              <a:spcBef>
                <a:spcPts val="700"/>
              </a:spcBef>
              <a:buClr>
                <a:schemeClr val="accent2"/>
              </a:buClr>
              <a:buSzPct val="60000"/>
              <a:defRPr/>
            </a:pPr>
            <a:r>
              <a:rPr lang="el-GR" sz="1500" b="1" i="1" dirty="0">
                <a:solidFill>
                  <a:schemeClr val="tx1">
                    <a:lumMod val="75000"/>
                    <a:lumOff val="25000"/>
                  </a:schemeClr>
                </a:solidFill>
                <a:latin typeface="Calibri" pitchFamily="34" charset="0"/>
              </a:rPr>
              <a:t>ΠΡΟΪΣΤΑΜΕΝΗ ΤΜΗΜΑΤΟΣ Α’ ΠΡΟΓΡΑΜΜΑΤΙΣΜΟΥ)</a:t>
            </a:r>
          </a:p>
          <a:p>
            <a:pPr marL="319088" indent="-319088" algn="ctr">
              <a:spcBef>
                <a:spcPts val="700"/>
              </a:spcBef>
              <a:buClr>
                <a:schemeClr val="accent2"/>
              </a:buClr>
              <a:buSzPct val="60000"/>
              <a:defRPr/>
            </a:pPr>
            <a:endParaRPr lang="el-GR" sz="2700" dirty="0">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p:cNvSpPr>
          <p:nvPr>
            <p:ph type="title"/>
          </p:nvPr>
        </p:nvSpPr>
        <p:spPr>
          <a:xfrm>
            <a:off x="609600" y="228600"/>
            <a:ext cx="8153400" cy="990600"/>
          </a:xfrm>
        </p:spPr>
        <p:txBody>
          <a:bodyPr>
            <a:normAutofit fontScale="90000"/>
          </a:bodyPr>
          <a:lstStyle/>
          <a:p>
            <a:pPr algn="ctr"/>
            <a:r>
              <a:rPr lang="el-GR" sz="2800" b="1" dirty="0" smtClean="0">
                <a:solidFill>
                  <a:srgbClr val="C00000"/>
                </a:solidFill>
                <a:latin typeface="Arial" charset="0"/>
              </a:rPr>
              <a:t>Δίνουμε έμφαση στην  διαδικασία</a:t>
            </a:r>
            <a:br>
              <a:rPr lang="el-GR" sz="2800" b="1" dirty="0" smtClean="0">
                <a:solidFill>
                  <a:srgbClr val="C00000"/>
                </a:solidFill>
                <a:latin typeface="Arial" charset="0"/>
              </a:rPr>
            </a:br>
            <a:r>
              <a:rPr lang="el-GR" sz="2800" b="1" dirty="0" smtClean="0">
                <a:solidFill>
                  <a:srgbClr val="C00000"/>
                </a:solidFill>
                <a:latin typeface="Arial" charset="0"/>
              </a:rPr>
              <a:t> </a:t>
            </a:r>
            <a:r>
              <a:rPr lang="el-GR" sz="2800" b="1" dirty="0" smtClean="0">
                <a:solidFill>
                  <a:schemeClr val="tx1"/>
                </a:solidFill>
                <a:latin typeface="Arial" charset="0"/>
              </a:rPr>
              <a:t>«</a:t>
            </a:r>
            <a:r>
              <a:rPr lang="fr-FR" sz="3200" b="1" dirty="0" smtClean="0">
                <a:latin typeface="Calibri" pitchFamily="34" charset="0"/>
              </a:rPr>
              <a:t>Entrepreneurial </a:t>
            </a:r>
            <a:r>
              <a:rPr lang="fr-FR" sz="3200" b="1" dirty="0" err="1" smtClean="0">
                <a:latin typeface="Calibri" pitchFamily="34" charset="0"/>
              </a:rPr>
              <a:t>discovery</a:t>
            </a:r>
            <a:r>
              <a:rPr lang="el-GR" sz="3200" b="1" dirty="0" smtClean="0">
                <a:latin typeface="Arial" charset="0"/>
              </a:rPr>
              <a:t>»</a:t>
            </a:r>
          </a:p>
        </p:txBody>
      </p:sp>
      <p:sp>
        <p:nvSpPr>
          <p:cNvPr id="98307" name="Rectangle 3"/>
          <p:cNvSpPr>
            <a:spLocks noGrp="1"/>
          </p:cNvSpPr>
          <p:nvPr>
            <p:ph sz="quarter" idx="1"/>
          </p:nvPr>
        </p:nvSpPr>
        <p:spPr>
          <a:xfrm>
            <a:off x="539552" y="1556792"/>
            <a:ext cx="8153400" cy="4525963"/>
          </a:xfrm>
        </p:spPr>
        <p:txBody>
          <a:bodyPr>
            <a:normAutofit fontScale="92500" lnSpcReduction="10000"/>
          </a:bodyPr>
          <a:lstStyle/>
          <a:p>
            <a:pPr lvl="1" eaLnBrk="1" hangingPunct="1">
              <a:lnSpc>
                <a:spcPct val="80000"/>
              </a:lnSpc>
              <a:buFont typeface="Wingdings 2" pitchFamily="18" charset="2"/>
              <a:buNone/>
            </a:pPr>
            <a:r>
              <a:rPr lang="fr-FR" sz="2000" b="1" i="1" dirty="0" smtClean="0">
                <a:solidFill>
                  <a:srgbClr val="FF0000"/>
                </a:solidFill>
                <a:latin typeface="Calibri" pitchFamily="34" charset="0"/>
              </a:rPr>
              <a:t>Entrepreneurial</a:t>
            </a:r>
            <a:r>
              <a:rPr lang="el-GR" sz="2000" b="1" i="1" dirty="0" smtClean="0">
                <a:solidFill>
                  <a:srgbClr val="FF0000"/>
                </a:solidFill>
              </a:rPr>
              <a:t>...</a:t>
            </a:r>
            <a:endParaRPr lang="el-GR" sz="2000" i="1" dirty="0" smtClean="0">
              <a:solidFill>
                <a:srgbClr val="FF0000"/>
              </a:solidFill>
            </a:endParaRPr>
          </a:p>
          <a:p>
            <a:pPr lvl="1" algn="just" eaLnBrk="1" hangingPunct="1">
              <a:lnSpc>
                <a:spcPct val="80000"/>
              </a:lnSpc>
              <a:buFont typeface="Wingdings 2" pitchFamily="18" charset="2"/>
              <a:buNone/>
            </a:pPr>
            <a:r>
              <a:rPr lang="el-GR" sz="1800" dirty="0" smtClean="0"/>
              <a:t>     </a:t>
            </a:r>
            <a:r>
              <a:rPr lang="el-GR" sz="1800" dirty="0" smtClean="0">
                <a:latin typeface="+mj-lt"/>
              </a:rPr>
              <a:t>Η </a:t>
            </a:r>
            <a:r>
              <a:rPr lang="el-GR" sz="1800" dirty="0" err="1" smtClean="0">
                <a:latin typeface="+mj-lt"/>
              </a:rPr>
              <a:t>προτεραιοποίηση</a:t>
            </a:r>
            <a:r>
              <a:rPr lang="el-GR" sz="1800" dirty="0" smtClean="0">
                <a:latin typeface="+mj-lt"/>
              </a:rPr>
              <a:t> δεν αποτελεί πια το αντικείμενο ενός παντογνώστη τεχνοκράτη  που σχεδιάζει στρατηγικές ,</a:t>
            </a:r>
          </a:p>
          <a:p>
            <a:pPr lvl="1" algn="just" eaLnBrk="1" hangingPunct="1">
              <a:lnSpc>
                <a:spcPct val="80000"/>
              </a:lnSpc>
              <a:buFont typeface="Wingdings 2" pitchFamily="18" charset="2"/>
              <a:buNone/>
            </a:pPr>
            <a:r>
              <a:rPr lang="el-GR" sz="1800" dirty="0" smtClean="0">
                <a:latin typeface="+mj-lt"/>
              </a:rPr>
              <a:t>     		</a:t>
            </a:r>
            <a:r>
              <a:rPr lang="el-GR" sz="1800" b="1" i="1" dirty="0" smtClean="0">
                <a:latin typeface="+mj-lt"/>
              </a:rPr>
              <a:t>αλλά</a:t>
            </a:r>
            <a:r>
              <a:rPr lang="el-GR" sz="1800" dirty="0" smtClean="0">
                <a:latin typeface="+mj-lt"/>
              </a:rPr>
              <a:t> απαιτεί μια </a:t>
            </a:r>
            <a:r>
              <a:rPr lang="el-GR" sz="1800" b="1" dirty="0" err="1" smtClean="0">
                <a:latin typeface="+mj-lt"/>
              </a:rPr>
              <a:t>διαδραστική</a:t>
            </a:r>
            <a:r>
              <a:rPr lang="el-GR" sz="1800" b="1" dirty="0" smtClean="0">
                <a:latin typeface="+mj-lt"/>
              </a:rPr>
              <a:t>  διαδικασία  με τις επιχειρήσεις 		</a:t>
            </a:r>
            <a:r>
              <a:rPr lang="el-GR" sz="1800" i="1" dirty="0" smtClean="0">
                <a:latin typeface="+mj-lt"/>
              </a:rPr>
              <a:t>(επιχειρήσεις υπό την ευρεία έννοια: μας ενδιαφέρει η 	   		συνδυασμένη γνώση της αγοράς, της επιστήμης και τεχνολογίας )  </a:t>
            </a:r>
          </a:p>
          <a:p>
            <a:pPr lvl="1" algn="just" eaLnBrk="1" hangingPunct="1">
              <a:lnSpc>
                <a:spcPct val="80000"/>
              </a:lnSpc>
              <a:buFont typeface="Wingdings 2" pitchFamily="18" charset="2"/>
              <a:buNone/>
            </a:pPr>
            <a:r>
              <a:rPr lang="el-GR" sz="1800" dirty="0" smtClean="0">
                <a:latin typeface="+mj-lt"/>
              </a:rPr>
              <a:t>			που ανακαλύπτουν  νέες   δραστηριότητες.</a:t>
            </a:r>
          </a:p>
          <a:p>
            <a:pPr lvl="1" eaLnBrk="1" hangingPunct="1">
              <a:lnSpc>
                <a:spcPct val="80000"/>
              </a:lnSpc>
              <a:buFont typeface="Wingdings 2" pitchFamily="18" charset="2"/>
              <a:buNone/>
            </a:pPr>
            <a:r>
              <a:rPr lang="fr-CH" sz="2200" b="1" i="1" dirty="0" err="1" smtClean="0">
                <a:solidFill>
                  <a:srgbClr val="FF0000"/>
                </a:solidFill>
                <a:latin typeface="+mj-lt"/>
              </a:rPr>
              <a:t>discovery</a:t>
            </a:r>
            <a:r>
              <a:rPr lang="fr-CH" sz="2200" b="1" i="1" dirty="0" smtClean="0">
                <a:solidFill>
                  <a:srgbClr val="FF0000"/>
                </a:solidFill>
                <a:latin typeface="+mj-lt"/>
              </a:rPr>
              <a:t>…</a:t>
            </a:r>
          </a:p>
          <a:p>
            <a:pPr lvl="1" algn="just" eaLnBrk="1" hangingPunct="1">
              <a:lnSpc>
                <a:spcPct val="80000"/>
              </a:lnSpc>
              <a:buFont typeface="Wingdings 2" pitchFamily="18" charset="2"/>
              <a:buNone/>
            </a:pPr>
            <a:r>
              <a:rPr lang="el-GR" sz="1800" dirty="0" smtClean="0">
                <a:latin typeface="+mj-lt"/>
              </a:rPr>
              <a:t>      Δεν μιλάμε  για την διαδικασία αναγνώρισης και υποστήριξης μιας  απλής καινοτομίας  που αφορά μια επιχείρηση,  </a:t>
            </a:r>
          </a:p>
          <a:p>
            <a:pPr lvl="1" algn="just" eaLnBrk="1" hangingPunct="1">
              <a:lnSpc>
                <a:spcPct val="80000"/>
              </a:lnSpc>
              <a:buNone/>
            </a:pPr>
            <a:r>
              <a:rPr lang="el-GR" sz="1800" dirty="0" smtClean="0">
                <a:latin typeface="+mj-lt"/>
              </a:rPr>
              <a:t>     		</a:t>
            </a:r>
            <a:r>
              <a:rPr lang="el-GR" sz="1800" b="1" i="1" dirty="0" smtClean="0">
                <a:latin typeface="+mj-lt"/>
              </a:rPr>
              <a:t>αλλά</a:t>
            </a:r>
            <a:r>
              <a:rPr lang="el-GR" sz="1800" dirty="0" smtClean="0">
                <a:latin typeface="+mj-lt"/>
              </a:rPr>
              <a:t> για </a:t>
            </a:r>
            <a:r>
              <a:rPr lang="el-GR" sz="1800" b="1" dirty="0" smtClean="0">
                <a:latin typeface="+mj-lt"/>
              </a:rPr>
              <a:t>μια συλλογική προσπάθεια ανακάλυψης </a:t>
            </a:r>
            <a:r>
              <a:rPr lang="el-GR" sz="1800" dirty="0" smtClean="0">
                <a:latin typeface="+mj-lt"/>
              </a:rPr>
              <a:t> του τί θα 			μπορούσε να κάνει ένας τομέας/ κλάδος της οικονομίας (ή ένα   		</a:t>
            </a:r>
            <a:r>
              <a:rPr lang="el-GR" sz="1800" dirty="0" err="1" smtClean="0">
                <a:latin typeface="+mj-lt"/>
              </a:rPr>
              <a:t>υποσύστημά</a:t>
            </a:r>
            <a:r>
              <a:rPr lang="el-GR" sz="1800" dirty="0" smtClean="0">
                <a:latin typeface="+mj-lt"/>
              </a:rPr>
              <a:t> του) σε </a:t>
            </a:r>
            <a:r>
              <a:rPr lang="el-GR" sz="1800" dirty="0" err="1" smtClean="0">
                <a:latin typeface="+mj-lt"/>
              </a:rPr>
              <a:t>ό,τι</a:t>
            </a:r>
            <a:r>
              <a:rPr lang="el-GR" sz="1800" dirty="0" smtClean="0">
                <a:latin typeface="+mj-lt"/>
              </a:rPr>
              <a:t> αφορά στην έρευνα και στην καινοτομία,    		 προκειμένου να βελτιώσει την κατάστασή του.</a:t>
            </a:r>
          </a:p>
          <a:p>
            <a:pPr lvl="1" eaLnBrk="1" hangingPunct="1">
              <a:lnSpc>
                <a:spcPct val="80000"/>
              </a:lnSpc>
            </a:pPr>
            <a:endParaRPr lang="fr-CH" sz="1200" dirty="0" smtClean="0">
              <a:solidFill>
                <a:srgbClr val="C00000"/>
              </a:solidFill>
              <a:latin typeface="+mj-lt"/>
            </a:endParaRPr>
          </a:p>
          <a:p>
            <a:pPr lvl="1" eaLnBrk="1" hangingPunct="1">
              <a:lnSpc>
                <a:spcPct val="80000"/>
              </a:lnSpc>
              <a:buNone/>
            </a:pPr>
            <a:r>
              <a:rPr lang="el-GR" sz="1800" b="1" i="1" dirty="0" smtClean="0">
                <a:latin typeface="+mj-lt"/>
              </a:rPr>
              <a:t>Ρόλος του Κράτους</a:t>
            </a:r>
            <a:r>
              <a:rPr lang="el-GR" sz="1800" dirty="0" smtClean="0">
                <a:latin typeface="+mj-lt"/>
              </a:rPr>
              <a:t>:  </a:t>
            </a:r>
          </a:p>
          <a:p>
            <a:pPr lvl="1" eaLnBrk="1" hangingPunct="1">
              <a:lnSpc>
                <a:spcPct val="80000"/>
              </a:lnSpc>
            </a:pPr>
            <a:r>
              <a:rPr lang="el-GR" sz="1800" dirty="0" smtClean="0">
                <a:latin typeface="+mj-lt"/>
              </a:rPr>
              <a:t> η </a:t>
            </a:r>
            <a:r>
              <a:rPr lang="el-GR" sz="1800" b="1" dirty="0" smtClean="0">
                <a:solidFill>
                  <a:srgbClr val="FF0000"/>
                </a:solidFill>
                <a:latin typeface="+mj-lt"/>
              </a:rPr>
              <a:t>συνεχής παρακολούθηση και ανίχνευση των επιχειρηματικών    ανακαλύψεων,</a:t>
            </a:r>
          </a:p>
          <a:p>
            <a:pPr lvl="1" eaLnBrk="1" hangingPunct="1">
              <a:lnSpc>
                <a:spcPct val="80000"/>
              </a:lnSpc>
            </a:pPr>
            <a:r>
              <a:rPr lang="el-GR" sz="1800" b="1" dirty="0" smtClean="0">
                <a:solidFill>
                  <a:srgbClr val="FF0000"/>
                </a:solidFill>
                <a:latin typeface="+mj-lt"/>
              </a:rPr>
              <a:t> η αποτίμησή τους</a:t>
            </a:r>
            <a:endParaRPr lang="el-GR" sz="1800" dirty="0" smtClean="0">
              <a:latin typeface="+mj-lt"/>
            </a:endParaRPr>
          </a:p>
          <a:p>
            <a:pPr lvl="1" eaLnBrk="1" hangingPunct="1">
              <a:lnSpc>
                <a:spcPct val="80000"/>
              </a:lnSpc>
            </a:pPr>
            <a:r>
              <a:rPr lang="el-GR" sz="1800" dirty="0" smtClean="0">
                <a:latin typeface="+mj-lt"/>
              </a:rPr>
              <a:t>η </a:t>
            </a:r>
            <a:r>
              <a:rPr lang="el-GR" sz="1800" b="1" dirty="0" smtClean="0">
                <a:solidFill>
                  <a:srgbClr val="FF0000"/>
                </a:solidFill>
                <a:latin typeface="+mj-lt"/>
              </a:rPr>
              <a:t>υποστήριξη</a:t>
            </a:r>
            <a:r>
              <a:rPr lang="el-GR" sz="1800" dirty="0" smtClean="0">
                <a:solidFill>
                  <a:srgbClr val="FF0000"/>
                </a:solidFill>
                <a:latin typeface="+mj-lt"/>
              </a:rPr>
              <a:t> και </a:t>
            </a:r>
            <a:r>
              <a:rPr lang="el-GR" sz="1800" b="1" dirty="0" smtClean="0">
                <a:solidFill>
                  <a:srgbClr val="FF0000"/>
                </a:solidFill>
                <a:latin typeface="+mj-lt"/>
              </a:rPr>
              <a:t>διάχυση </a:t>
            </a:r>
            <a:r>
              <a:rPr lang="el-GR" sz="1800" dirty="0" smtClean="0">
                <a:latin typeface="+mj-lt"/>
              </a:rPr>
              <a:t>των νέων δραστηριοτήτων από τα πρώτα τους στάδια.</a:t>
            </a:r>
          </a:p>
          <a:p>
            <a:pPr lvl="1" eaLnBrk="1" hangingPunct="1">
              <a:lnSpc>
                <a:spcPct val="80000"/>
              </a:lnSpc>
            </a:pPr>
            <a:r>
              <a:rPr lang="el-GR" sz="1800" dirty="0" smtClean="0">
                <a:latin typeface="+mj-lt"/>
              </a:rPr>
              <a:t>η </a:t>
            </a:r>
            <a:r>
              <a:rPr lang="el-GR" sz="1800" b="1" dirty="0" smtClean="0">
                <a:solidFill>
                  <a:srgbClr val="FF0000"/>
                </a:solidFill>
                <a:latin typeface="+mj-lt"/>
              </a:rPr>
              <a:t>διατήρηση της διαδικασίας </a:t>
            </a:r>
            <a:r>
              <a:rPr lang="el-GR" sz="1800" dirty="0" smtClean="0">
                <a:latin typeface="+mj-lt"/>
              </a:rPr>
              <a:t>της επιχειρηματικής ανακάλυψης ζωντανής ώστε να μπορεί να </a:t>
            </a:r>
            <a:r>
              <a:rPr lang="el-GR" sz="1800" b="1" dirty="0" smtClean="0">
                <a:solidFill>
                  <a:srgbClr val="FF0000"/>
                </a:solidFill>
                <a:latin typeface="+mj-lt"/>
              </a:rPr>
              <a:t>αναμορφώνεται η </a:t>
            </a:r>
            <a:r>
              <a:rPr lang="en-US" sz="1800" b="1" dirty="0" smtClean="0">
                <a:solidFill>
                  <a:srgbClr val="FF0000"/>
                </a:solidFill>
                <a:latin typeface="+mj-lt"/>
              </a:rPr>
              <a:t>RIS3</a:t>
            </a:r>
            <a:endParaRPr lang="fr-CH" sz="1800" b="1" dirty="0" smtClean="0">
              <a:solidFill>
                <a:srgbClr val="FF0000"/>
              </a:solidFill>
              <a:latin typeface="+mj-lt"/>
            </a:endParaRPr>
          </a:p>
          <a:p>
            <a:pPr>
              <a:lnSpc>
                <a:spcPct val="80000"/>
              </a:lnSpc>
            </a:pPr>
            <a:endParaRPr lang="el-GR" sz="2100" dirty="0" smtClean="0"/>
          </a:p>
        </p:txBody>
      </p:sp>
      <p:sp>
        <p:nvSpPr>
          <p:cNvPr id="4" name="3 - Δεξιό βέλος"/>
          <p:cNvSpPr/>
          <p:nvPr/>
        </p:nvSpPr>
        <p:spPr>
          <a:xfrm>
            <a:off x="251520" y="1556792"/>
            <a:ext cx="648072"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Δεξιό βέλος"/>
          <p:cNvSpPr/>
          <p:nvPr/>
        </p:nvSpPr>
        <p:spPr>
          <a:xfrm>
            <a:off x="251520" y="3140968"/>
            <a:ext cx="648072"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7" name="Rectangle 3"/>
          <p:cNvSpPr>
            <a:spLocks noGrp="1" noChangeArrowheads="1"/>
          </p:cNvSpPr>
          <p:nvPr>
            <p:ph type="body" idx="4294967295"/>
          </p:nvPr>
        </p:nvSpPr>
        <p:spPr>
          <a:xfrm>
            <a:off x="790575" y="1600200"/>
            <a:ext cx="8353425" cy="4525963"/>
          </a:xfrm>
        </p:spPr>
        <p:txBody>
          <a:bodyPr>
            <a:normAutofit/>
          </a:bodyPr>
          <a:lstStyle/>
          <a:p>
            <a:pPr eaLnBrk="1" hangingPunct="1">
              <a:lnSpc>
                <a:spcPct val="80000"/>
              </a:lnSpc>
            </a:pPr>
            <a:r>
              <a:rPr lang="el-GR" sz="2000" i="1" dirty="0" smtClean="0">
                <a:latin typeface="+mj-lt"/>
              </a:rPr>
              <a:t>Θα πρέπει μέσα από  ένα συνδυασμό</a:t>
            </a:r>
            <a:r>
              <a:rPr lang="el-GR" sz="2000" dirty="0" smtClean="0">
                <a:latin typeface="+mj-lt"/>
              </a:rPr>
              <a:t>:</a:t>
            </a:r>
          </a:p>
          <a:p>
            <a:pPr lvl="1" eaLnBrk="1" hangingPunct="1">
              <a:lnSpc>
                <a:spcPct val="80000"/>
              </a:lnSpc>
            </a:pPr>
            <a:r>
              <a:rPr lang="el-GR" sz="1800" b="1" dirty="0" err="1" smtClean="0">
                <a:solidFill>
                  <a:srgbClr val="FF0000"/>
                </a:solidFill>
                <a:latin typeface="+mj-lt"/>
              </a:rPr>
              <a:t>Μακρο</a:t>
            </a:r>
            <a:r>
              <a:rPr lang="el-GR" sz="1800" b="1" dirty="0" smtClean="0">
                <a:solidFill>
                  <a:srgbClr val="FF0000"/>
                </a:solidFill>
                <a:latin typeface="+mj-lt"/>
              </a:rPr>
              <a:t>-ανάλυσης, </a:t>
            </a:r>
          </a:p>
          <a:p>
            <a:pPr lvl="1" eaLnBrk="1" hangingPunct="1">
              <a:lnSpc>
                <a:spcPct val="80000"/>
              </a:lnSpc>
            </a:pPr>
            <a:r>
              <a:rPr lang="el-GR" sz="1800" b="1" dirty="0" smtClean="0">
                <a:solidFill>
                  <a:srgbClr val="FF0000"/>
                </a:solidFill>
                <a:latin typeface="+mj-lt"/>
              </a:rPr>
              <a:t>διαβούλευσης με τους εμπλεκόμενους </a:t>
            </a:r>
            <a:r>
              <a:rPr lang="en-US" sz="1800" b="1" dirty="0" smtClean="0">
                <a:latin typeface="+mj-lt"/>
              </a:rPr>
              <a:t>(bottom up </a:t>
            </a:r>
            <a:r>
              <a:rPr lang="el-GR" sz="1800" b="1" dirty="0" smtClean="0">
                <a:latin typeface="+mj-lt"/>
              </a:rPr>
              <a:t>προσέγγισης)</a:t>
            </a:r>
            <a:r>
              <a:rPr lang="el-GR" sz="1800" b="1" dirty="0" smtClean="0">
                <a:solidFill>
                  <a:srgbClr val="FF0000"/>
                </a:solidFill>
                <a:latin typeface="+mj-lt"/>
              </a:rPr>
              <a:t>  </a:t>
            </a:r>
            <a:r>
              <a:rPr lang="el-GR" sz="1800" b="1" dirty="0" smtClean="0">
                <a:latin typeface="+mj-lt"/>
              </a:rPr>
              <a:t>και </a:t>
            </a:r>
            <a:r>
              <a:rPr lang="el-GR" sz="1800" b="1" dirty="0" smtClean="0">
                <a:solidFill>
                  <a:srgbClr val="FF0000"/>
                </a:solidFill>
                <a:latin typeface="+mj-lt"/>
              </a:rPr>
              <a:t> </a:t>
            </a:r>
          </a:p>
          <a:p>
            <a:pPr lvl="1" eaLnBrk="1" hangingPunct="1">
              <a:lnSpc>
                <a:spcPct val="80000"/>
              </a:lnSpc>
            </a:pPr>
            <a:r>
              <a:rPr lang="el-GR" sz="1800" b="1" dirty="0" smtClean="0">
                <a:solidFill>
                  <a:srgbClr val="FF0000"/>
                </a:solidFill>
                <a:latin typeface="+mj-lt"/>
              </a:rPr>
              <a:t>πολιτικών  επιλογών   </a:t>
            </a:r>
            <a:r>
              <a:rPr lang="el-GR" sz="1800" b="1" dirty="0" smtClean="0">
                <a:latin typeface="+mj-lt"/>
              </a:rPr>
              <a:t>(</a:t>
            </a:r>
            <a:r>
              <a:rPr lang="en-US" sz="1800" b="1" dirty="0" smtClean="0">
                <a:latin typeface="+mj-lt"/>
              </a:rPr>
              <a:t>top down</a:t>
            </a:r>
            <a:r>
              <a:rPr lang="el-GR" sz="1800" b="1" dirty="0" smtClean="0">
                <a:latin typeface="+mj-lt"/>
              </a:rPr>
              <a:t> προσέγγισης</a:t>
            </a:r>
            <a:r>
              <a:rPr lang="en-US" sz="1800" b="1" dirty="0" smtClean="0">
                <a:latin typeface="+mj-lt"/>
              </a:rPr>
              <a:t>) </a:t>
            </a:r>
            <a:r>
              <a:rPr lang="el-GR" sz="1800" b="1" dirty="0" smtClean="0">
                <a:latin typeface="+mj-lt"/>
              </a:rPr>
              <a:t> </a:t>
            </a:r>
          </a:p>
          <a:p>
            <a:pPr lvl="1" eaLnBrk="1" hangingPunct="1">
              <a:lnSpc>
                <a:spcPct val="80000"/>
              </a:lnSpc>
            </a:pPr>
            <a:endParaRPr lang="el-GR" sz="1800" dirty="0" smtClean="0">
              <a:latin typeface="+mj-lt"/>
            </a:endParaRPr>
          </a:p>
          <a:p>
            <a:pPr lvl="1" eaLnBrk="1" hangingPunct="1">
              <a:lnSpc>
                <a:spcPct val="80000"/>
              </a:lnSpc>
              <a:buNone/>
            </a:pPr>
            <a:r>
              <a:rPr lang="el-GR" sz="1800" dirty="0" smtClean="0">
                <a:latin typeface="+mj-lt"/>
              </a:rPr>
              <a:t>			Να καταλήξουμε </a:t>
            </a:r>
            <a:r>
              <a:rPr lang="el-GR" sz="1800" b="1" dirty="0" smtClean="0">
                <a:latin typeface="+mj-lt"/>
              </a:rPr>
              <a:t>σε ένα μικρό αριθμό προτεραιοτήτων.</a:t>
            </a:r>
          </a:p>
          <a:p>
            <a:pPr eaLnBrk="1" hangingPunct="1">
              <a:lnSpc>
                <a:spcPct val="80000"/>
              </a:lnSpc>
            </a:pPr>
            <a:endParaRPr lang="el-GR" sz="2000" dirty="0" smtClean="0">
              <a:latin typeface="+mj-lt"/>
            </a:endParaRPr>
          </a:p>
          <a:p>
            <a:pPr eaLnBrk="1" hangingPunct="1">
              <a:lnSpc>
                <a:spcPct val="80000"/>
              </a:lnSpc>
            </a:pPr>
            <a:r>
              <a:rPr lang="el-GR" sz="2000" i="1" dirty="0" smtClean="0">
                <a:latin typeface="+mj-lt"/>
              </a:rPr>
              <a:t>Θα πρέπει να ληφθούν υπόψη πιθανές «αλληλεπιδράσεις» μεταξύ τομέων (Ιδιαίτερα σημαντικό στην περίπτωση</a:t>
            </a:r>
            <a:r>
              <a:rPr lang="en-US" sz="2000" i="1" dirty="0" smtClean="0">
                <a:latin typeface="+mj-lt"/>
              </a:rPr>
              <a:t> </a:t>
            </a:r>
            <a:r>
              <a:rPr lang="el-GR" sz="2000" i="1" dirty="0" smtClean="0">
                <a:latin typeface="+mj-lt"/>
              </a:rPr>
              <a:t>των ΜΕΤΑΦΟΡΩΝ)</a:t>
            </a:r>
            <a:endParaRPr lang="el-GR" sz="2200" i="1" dirty="0" smtClean="0">
              <a:latin typeface="+mj-lt"/>
            </a:endParaRPr>
          </a:p>
          <a:p>
            <a:pPr eaLnBrk="1" hangingPunct="1">
              <a:lnSpc>
                <a:spcPct val="80000"/>
              </a:lnSpc>
            </a:pPr>
            <a:endParaRPr lang="el-GR" sz="2000" dirty="0" smtClean="0">
              <a:latin typeface="+mj-lt"/>
            </a:endParaRPr>
          </a:p>
          <a:p>
            <a:pPr>
              <a:lnSpc>
                <a:spcPct val="80000"/>
              </a:lnSpc>
            </a:pPr>
            <a:r>
              <a:rPr lang="el-GR" sz="2100" i="1" dirty="0" smtClean="0">
                <a:latin typeface="+mj-lt"/>
              </a:rPr>
              <a:t>Θα πρέπει να  περιληφθούν στη στρατηγική οριζόντιες δράσεις κοινές για όλους τους τομείς</a:t>
            </a:r>
          </a:p>
          <a:p>
            <a:pPr lvl="1" eaLnBrk="1" hangingPunct="1">
              <a:lnSpc>
                <a:spcPct val="80000"/>
              </a:lnSpc>
              <a:buNone/>
            </a:pPr>
            <a:r>
              <a:rPr lang="el-GR" sz="1800" i="1" dirty="0" smtClean="0">
                <a:latin typeface="+mj-lt"/>
              </a:rPr>
              <a:t>  (π.χ. ενίσχυση της διάχυσης και εφαρμογής των </a:t>
            </a:r>
            <a:r>
              <a:rPr lang="el-GR" sz="1800" i="1" dirty="0" err="1" smtClean="0">
                <a:latin typeface="+mj-lt"/>
              </a:rPr>
              <a:t>Key</a:t>
            </a:r>
            <a:r>
              <a:rPr lang="el-GR" sz="1800" i="1" dirty="0" smtClean="0">
                <a:latin typeface="+mj-lt"/>
              </a:rPr>
              <a:t> </a:t>
            </a:r>
            <a:r>
              <a:rPr lang="el-GR" sz="1800" i="1" dirty="0" err="1" smtClean="0">
                <a:latin typeface="+mj-lt"/>
              </a:rPr>
              <a:t>EnablingTechnologies</a:t>
            </a:r>
            <a:r>
              <a:rPr lang="el-GR" sz="1800" i="1" dirty="0" smtClean="0">
                <a:latin typeface="+mj-lt"/>
              </a:rPr>
              <a:t> δράσεις χρηματοδότησης της ανάπτυξης νέων επιχειρήσεων τεχνολογικής βάσης κλπ)</a:t>
            </a:r>
          </a:p>
          <a:p>
            <a:pPr eaLnBrk="1" hangingPunct="1">
              <a:lnSpc>
                <a:spcPct val="80000"/>
              </a:lnSpc>
            </a:pPr>
            <a:endParaRPr lang="el-GR" sz="2000" dirty="0" smtClean="0"/>
          </a:p>
        </p:txBody>
      </p:sp>
      <p:sp>
        <p:nvSpPr>
          <p:cNvPr id="4" name="3 - Δεξιό βέλος"/>
          <p:cNvSpPr/>
          <p:nvPr/>
        </p:nvSpPr>
        <p:spPr>
          <a:xfrm>
            <a:off x="1619672" y="2924944"/>
            <a:ext cx="648072"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Δεξιό βέλος"/>
          <p:cNvSpPr/>
          <p:nvPr/>
        </p:nvSpPr>
        <p:spPr>
          <a:xfrm flipV="1">
            <a:off x="179512" y="3573016"/>
            <a:ext cx="648072"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Rectangle 2"/>
          <p:cNvSpPr txBox="1">
            <a:spLocks noChangeArrowheads="1"/>
          </p:cNvSpPr>
          <p:nvPr/>
        </p:nvSpPr>
        <p:spPr>
          <a:xfrm>
            <a:off x="467544" y="260648"/>
            <a:ext cx="8676456" cy="1152128"/>
          </a:xfrm>
          <a:prstGeom prst="rect">
            <a:avLst/>
          </a:prstGeom>
        </p:spPr>
        <p:txBody>
          <a:bodyPr bIns="91440" anchor="b" anchorCtr="0">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smtClean="0">
                <a:ln>
                  <a:noFill/>
                </a:ln>
                <a:solidFill>
                  <a:srgbClr val="FF0000"/>
                </a:solidFill>
                <a:effectLst/>
                <a:uLnTx/>
                <a:uFillTx/>
                <a:latin typeface="Calibri" pitchFamily="34" charset="0"/>
                <a:ea typeface="+mj-ea"/>
                <a:cs typeface="Calibri" pitchFamily="34" charset="0"/>
              </a:rPr>
              <a:t>H </a:t>
            </a:r>
            <a:r>
              <a:rPr kumimoji="0" lang="el-GR" sz="2800" b="1" i="0" u="none" strike="noStrike" kern="1200" cap="none" spc="0" normalizeH="0" baseline="0" noProof="0" dirty="0" smtClean="0">
                <a:ln>
                  <a:noFill/>
                </a:ln>
                <a:solidFill>
                  <a:srgbClr val="FF0000"/>
                </a:solidFill>
                <a:effectLst/>
                <a:uLnTx/>
                <a:uFillTx/>
                <a:latin typeface="Calibri" pitchFamily="34" charset="0"/>
                <a:ea typeface="+mj-ea"/>
                <a:cs typeface="Calibri" pitchFamily="34" charset="0"/>
              </a:rPr>
              <a:t>τελική «</a:t>
            </a:r>
            <a:r>
              <a:rPr kumimoji="0" lang="el-GR" sz="2800" b="1" i="0" u="none" strike="noStrike" kern="1200" cap="none" spc="0" normalizeH="0" baseline="0" noProof="0" dirty="0" err="1" smtClean="0">
                <a:ln>
                  <a:noFill/>
                </a:ln>
                <a:solidFill>
                  <a:srgbClr val="FF0000"/>
                </a:solidFill>
                <a:effectLst/>
                <a:uLnTx/>
                <a:uFillTx/>
                <a:latin typeface="Calibri" pitchFamily="34" charset="0"/>
                <a:ea typeface="+mj-ea"/>
                <a:cs typeface="Calibri" pitchFamily="34" charset="0"/>
              </a:rPr>
              <a:t>προτεραιοποίηση</a:t>
            </a:r>
            <a:r>
              <a:rPr kumimoji="0" lang="el-GR" sz="2800" b="1" i="0" u="none" strike="noStrike" kern="1200" cap="none" spc="0" normalizeH="0" baseline="0" noProof="0" dirty="0" smtClean="0">
                <a:ln>
                  <a:noFill/>
                </a:ln>
                <a:solidFill>
                  <a:srgbClr val="FF0000"/>
                </a:solidFill>
                <a:effectLst/>
                <a:uLnTx/>
                <a:uFillTx/>
                <a:latin typeface="Calibri" pitchFamily="34" charset="0"/>
                <a:ea typeface="+mj-ea"/>
                <a:cs typeface="Calibri" pitchFamily="34" charset="0"/>
              </a:rPr>
              <a:t>» δεν αναμένεται να είναι εύκολη υπόθεση</a:t>
            </a:r>
            <a:r>
              <a:rPr kumimoji="0" lang="el-GR" sz="2800" b="1" i="0" u="none" strike="noStrike" kern="1200" cap="none" spc="0" normalizeH="0" baseline="0" noProof="0" dirty="0" smtClean="0">
                <a:ln>
                  <a:noFill/>
                </a:ln>
                <a:solidFill>
                  <a:schemeClr val="tx2"/>
                </a:solidFill>
                <a:effectLst/>
                <a:uLnTx/>
                <a:uFillTx/>
                <a:latin typeface="Calibri" pitchFamily="34" charset="0"/>
                <a:ea typeface="+mj-ea"/>
                <a:cs typeface="Calibri" pitchFamily="34" charset="0"/>
              </a:rPr>
              <a:t/>
            </a:r>
            <a:br>
              <a:rPr kumimoji="0" lang="el-GR" sz="2800" b="1" i="0" u="none" strike="noStrike" kern="1200" cap="none" spc="0" normalizeH="0" baseline="0" noProof="0" dirty="0" smtClean="0">
                <a:ln>
                  <a:noFill/>
                </a:ln>
                <a:solidFill>
                  <a:schemeClr val="tx2"/>
                </a:solidFill>
                <a:effectLst/>
                <a:uLnTx/>
                <a:uFillTx/>
                <a:latin typeface="Calibri" pitchFamily="34" charset="0"/>
                <a:ea typeface="+mj-ea"/>
                <a:cs typeface="Calibri" pitchFamily="34" charset="0"/>
              </a:rPr>
            </a:br>
            <a:endParaRPr kumimoji="0" lang="el-GR" sz="2800" b="1" i="0" u="none" strike="noStrike" kern="1200" cap="none" spc="0" normalizeH="0" baseline="0" noProof="0" dirty="0" smtClean="0">
              <a:ln>
                <a:noFill/>
              </a:ln>
              <a:solidFill>
                <a:srgbClr val="CC0000"/>
              </a:solidFill>
              <a:effectLst/>
              <a:uLnTx/>
              <a:uFillTx/>
              <a:latin typeface="Calibri" pitchFamily="34" charset="0"/>
              <a:ea typeface="+mj-ea"/>
              <a:cs typeface="Calibri" pitchFamily="34" charset="0"/>
            </a:endParaRPr>
          </a:p>
        </p:txBody>
      </p:sp>
      <p:sp>
        <p:nvSpPr>
          <p:cNvPr id="8" name="6 - Δεξιό βέλος"/>
          <p:cNvSpPr/>
          <p:nvPr/>
        </p:nvSpPr>
        <p:spPr>
          <a:xfrm flipV="1">
            <a:off x="179512" y="4509120"/>
            <a:ext cx="648072"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idx="4294967295"/>
          </p:nvPr>
        </p:nvSpPr>
        <p:spPr>
          <a:xfrm>
            <a:off x="539552" y="228600"/>
            <a:ext cx="8604448" cy="990600"/>
          </a:xfrm>
        </p:spPr>
        <p:txBody>
          <a:bodyPr>
            <a:normAutofit fontScale="90000"/>
          </a:bodyPr>
          <a:lstStyle/>
          <a:p>
            <a:pPr algn="ctr" eaLnBrk="1" hangingPunct="1"/>
            <a:r>
              <a:rPr lang="el-GR" sz="2800" b="1" dirty="0" smtClean="0">
                <a:solidFill>
                  <a:srgbClr val="FF0000"/>
                </a:solidFill>
              </a:rPr>
              <a:t>Ειδικά ζητήματα που αφορούν στις ΜΕΤΑΦΟΡΕΣ </a:t>
            </a:r>
            <a:r>
              <a:rPr lang="en-US" sz="2800" b="1" dirty="0" smtClean="0">
                <a:solidFill>
                  <a:srgbClr val="FF0000"/>
                </a:solidFill>
              </a:rPr>
              <a:t>&amp;Logistics</a:t>
            </a:r>
            <a:r>
              <a:rPr lang="el-GR" sz="2800" b="1" dirty="0" smtClean="0"/>
              <a:t/>
            </a:r>
            <a:br>
              <a:rPr lang="el-GR" sz="2800" b="1" dirty="0" smtClean="0"/>
            </a:br>
            <a:endParaRPr lang="el-GR" sz="2800" b="1" dirty="0" smtClean="0">
              <a:solidFill>
                <a:srgbClr val="CC0000"/>
              </a:solidFill>
            </a:endParaRPr>
          </a:p>
        </p:txBody>
      </p:sp>
      <p:sp>
        <p:nvSpPr>
          <p:cNvPr id="108547" name="Rectangle 3"/>
          <p:cNvSpPr>
            <a:spLocks noGrp="1" noChangeArrowheads="1"/>
          </p:cNvSpPr>
          <p:nvPr>
            <p:ph type="body" idx="4294967295"/>
          </p:nvPr>
        </p:nvSpPr>
        <p:spPr>
          <a:xfrm>
            <a:off x="323528" y="836712"/>
            <a:ext cx="8280400" cy="5833393"/>
          </a:xfrm>
        </p:spPr>
        <p:txBody>
          <a:bodyPr>
            <a:normAutofit fontScale="92500"/>
          </a:bodyPr>
          <a:lstStyle/>
          <a:p>
            <a:pPr>
              <a:buNone/>
            </a:pPr>
            <a:r>
              <a:rPr lang="el-GR" sz="2000" dirty="0" smtClean="0"/>
              <a:t>          </a:t>
            </a:r>
            <a:endParaRPr lang="el-GR" sz="2000" dirty="0"/>
          </a:p>
          <a:p>
            <a:pPr>
              <a:buFont typeface="Wingdings" pitchFamily="2" charset="2"/>
              <a:buChar char="q"/>
            </a:pPr>
            <a:r>
              <a:rPr lang="el-GR" sz="2000" dirty="0" smtClean="0"/>
              <a:t> </a:t>
            </a:r>
            <a:r>
              <a:rPr lang="el-GR" sz="2000" dirty="0" smtClean="0">
                <a:latin typeface="+mj-lt"/>
              </a:rPr>
              <a:t>Πολλαπλές </a:t>
            </a:r>
            <a:r>
              <a:rPr lang="el-GR" sz="2000" b="1" dirty="0" smtClean="0">
                <a:latin typeface="+mj-lt"/>
              </a:rPr>
              <a:t>διασυνδέσεις του </a:t>
            </a:r>
            <a:r>
              <a:rPr lang="en-US" sz="2000" b="1" dirty="0" smtClean="0">
                <a:latin typeface="+mj-lt"/>
              </a:rPr>
              <a:t> </a:t>
            </a:r>
            <a:r>
              <a:rPr lang="el-GR" sz="2000" b="1" dirty="0" smtClean="0">
                <a:latin typeface="+mj-lt"/>
              </a:rPr>
              <a:t>τομέα των Μεταφορών με άλλους τομείς</a:t>
            </a:r>
            <a:r>
              <a:rPr lang="el-GR" sz="2000" dirty="0" smtClean="0">
                <a:latin typeface="+mj-lt"/>
              </a:rPr>
              <a:t>:     </a:t>
            </a:r>
          </a:p>
          <a:p>
            <a:pPr>
              <a:buNone/>
            </a:pPr>
            <a:r>
              <a:rPr lang="el-GR" sz="2000" dirty="0" smtClean="0">
                <a:latin typeface="+mj-lt"/>
              </a:rPr>
              <a:t>	στις </a:t>
            </a:r>
            <a:r>
              <a:rPr lang="el-GR" sz="2000" dirty="0" err="1" smtClean="0">
                <a:latin typeface="+mj-lt"/>
              </a:rPr>
              <a:t>διεπαφές</a:t>
            </a:r>
            <a:r>
              <a:rPr lang="el-GR" sz="2000" dirty="0" smtClean="0">
                <a:latin typeface="+mj-lt"/>
              </a:rPr>
              <a:t> αυτές θα πρέπει να αναζητηθούν επίσης οι </a:t>
            </a:r>
            <a:r>
              <a:rPr lang="el-GR" sz="2000" b="1" dirty="0" smtClean="0">
                <a:latin typeface="+mj-lt"/>
              </a:rPr>
              <a:t>δραστηριότητες</a:t>
            </a:r>
            <a:r>
              <a:rPr lang="el-GR" sz="2000" dirty="0" smtClean="0">
                <a:latin typeface="+mj-lt"/>
              </a:rPr>
              <a:t> έξυπνης εξειδίκευσης.</a:t>
            </a:r>
          </a:p>
          <a:p>
            <a:pPr lvl="1">
              <a:buFont typeface="Wingdings" pitchFamily="2" charset="2"/>
              <a:buChar char="Ø"/>
            </a:pPr>
            <a:r>
              <a:rPr lang="el-GR" sz="1600" dirty="0" smtClean="0">
                <a:latin typeface="+mj-lt"/>
              </a:rPr>
              <a:t>Μεταφορές&amp;</a:t>
            </a:r>
            <a:r>
              <a:rPr lang="en-US" sz="1600" dirty="0" smtClean="0">
                <a:latin typeface="+mj-lt"/>
              </a:rPr>
              <a:t>L</a:t>
            </a:r>
            <a:r>
              <a:rPr lang="el-GR" sz="1600" dirty="0" smtClean="0">
                <a:latin typeface="+mj-lt"/>
              </a:rPr>
              <a:t>-Ενέργεια</a:t>
            </a:r>
          </a:p>
          <a:p>
            <a:pPr lvl="1">
              <a:buFont typeface="Wingdings" pitchFamily="2" charset="2"/>
              <a:buChar char="Ø"/>
            </a:pPr>
            <a:r>
              <a:rPr lang="el-GR" sz="1600" dirty="0" smtClean="0">
                <a:latin typeface="+mj-lt"/>
              </a:rPr>
              <a:t>Μεταφορές&amp;</a:t>
            </a:r>
            <a:r>
              <a:rPr lang="en-US" sz="1600" dirty="0" smtClean="0">
                <a:latin typeface="+mj-lt"/>
              </a:rPr>
              <a:t>L</a:t>
            </a:r>
            <a:r>
              <a:rPr lang="el-GR" sz="1600" dirty="0" smtClean="0">
                <a:latin typeface="+mj-lt"/>
              </a:rPr>
              <a:t>-Περιβάλλον</a:t>
            </a:r>
          </a:p>
          <a:p>
            <a:pPr lvl="1">
              <a:buFont typeface="Wingdings" pitchFamily="2" charset="2"/>
              <a:buChar char="Ø"/>
            </a:pPr>
            <a:r>
              <a:rPr lang="el-GR" sz="1600" dirty="0" smtClean="0">
                <a:latin typeface="+mj-lt"/>
              </a:rPr>
              <a:t>Μεταφορές&amp;</a:t>
            </a:r>
            <a:r>
              <a:rPr lang="en-US" sz="1600" dirty="0" smtClean="0">
                <a:latin typeface="+mj-lt"/>
              </a:rPr>
              <a:t>L-A</a:t>
            </a:r>
            <a:r>
              <a:rPr lang="el-GR" sz="1600" dirty="0" err="1" smtClean="0">
                <a:latin typeface="+mj-lt"/>
              </a:rPr>
              <a:t>γροδιατροφή</a:t>
            </a:r>
            <a:endParaRPr lang="el-GR" sz="1600" dirty="0" smtClean="0">
              <a:latin typeface="+mj-lt"/>
            </a:endParaRPr>
          </a:p>
          <a:p>
            <a:pPr lvl="1">
              <a:buFont typeface="Wingdings" pitchFamily="2" charset="2"/>
              <a:buChar char="Ø"/>
            </a:pPr>
            <a:r>
              <a:rPr lang="el-GR" sz="1600" dirty="0" smtClean="0">
                <a:latin typeface="+mj-lt"/>
              </a:rPr>
              <a:t>Μεταφορές&amp;</a:t>
            </a:r>
            <a:r>
              <a:rPr lang="en-US" sz="1600" dirty="0" smtClean="0">
                <a:latin typeface="+mj-lt"/>
              </a:rPr>
              <a:t>L</a:t>
            </a:r>
            <a:r>
              <a:rPr lang="el-GR" sz="1600" dirty="0" smtClean="0">
                <a:latin typeface="+mj-lt"/>
              </a:rPr>
              <a:t>-Τουρισμός</a:t>
            </a:r>
            <a:r>
              <a:rPr lang="en-US" sz="1600" dirty="0" smtClean="0">
                <a:latin typeface="+mj-lt"/>
              </a:rPr>
              <a:t> </a:t>
            </a:r>
            <a:endParaRPr lang="el-GR" sz="1600" dirty="0" smtClean="0">
              <a:latin typeface="+mj-lt"/>
            </a:endParaRPr>
          </a:p>
          <a:p>
            <a:pPr lvl="1">
              <a:buFont typeface="Wingdings" pitchFamily="2" charset="2"/>
              <a:buChar char="Ø"/>
            </a:pPr>
            <a:r>
              <a:rPr lang="el-GR" sz="1600" dirty="0" smtClean="0">
                <a:latin typeface="+mj-lt"/>
              </a:rPr>
              <a:t>Μεταφορές&amp;</a:t>
            </a:r>
            <a:r>
              <a:rPr lang="en-US" sz="1600" dirty="0" smtClean="0">
                <a:latin typeface="+mj-lt"/>
              </a:rPr>
              <a:t>L</a:t>
            </a:r>
            <a:r>
              <a:rPr lang="el-GR" sz="1600" dirty="0" smtClean="0">
                <a:latin typeface="+mj-lt"/>
              </a:rPr>
              <a:t> –Υλικά κλπ</a:t>
            </a:r>
          </a:p>
          <a:p>
            <a:pPr lvl="1">
              <a:buFont typeface="Wingdings" pitchFamily="2" charset="2"/>
              <a:buChar char="Ø"/>
            </a:pPr>
            <a:endParaRPr lang="el-GR" sz="1600" dirty="0" smtClean="0">
              <a:latin typeface="+mj-lt"/>
            </a:endParaRPr>
          </a:p>
          <a:p>
            <a:pPr>
              <a:buFont typeface="Wingdings" pitchFamily="2" charset="2"/>
              <a:buChar char="q"/>
            </a:pPr>
            <a:r>
              <a:rPr lang="el-GR" sz="2000" dirty="0" smtClean="0">
                <a:latin typeface="+mj-lt"/>
              </a:rPr>
              <a:t>Εμπλοκή πολλών  </a:t>
            </a:r>
            <a:r>
              <a:rPr lang="el-GR" sz="2000" b="1" dirty="0" smtClean="0">
                <a:latin typeface="+mj-lt"/>
              </a:rPr>
              <a:t>επιστημονικών τομέων </a:t>
            </a:r>
            <a:r>
              <a:rPr lang="el-GR" sz="2000" dirty="0" smtClean="0">
                <a:latin typeface="+mj-lt"/>
              </a:rPr>
              <a:t>:</a:t>
            </a:r>
          </a:p>
          <a:p>
            <a:pPr>
              <a:buNone/>
            </a:pPr>
            <a:r>
              <a:rPr lang="el-GR" sz="1600" dirty="0" smtClean="0">
                <a:latin typeface="+mj-lt"/>
              </a:rPr>
              <a:t>       Μηχανική,</a:t>
            </a:r>
            <a:r>
              <a:rPr lang="el-GR" sz="2000" dirty="0" smtClean="0">
                <a:latin typeface="+mj-lt"/>
              </a:rPr>
              <a:t> </a:t>
            </a:r>
            <a:r>
              <a:rPr lang="el-GR" sz="1800" dirty="0" smtClean="0">
                <a:latin typeface="+mj-lt"/>
              </a:rPr>
              <a:t>Π</a:t>
            </a:r>
            <a:r>
              <a:rPr lang="el-GR" sz="1600" dirty="0" smtClean="0">
                <a:latin typeface="+mj-lt"/>
              </a:rPr>
              <a:t>ληροφορική, Οικονομικές επιστήμες ,Κοινωνικές επιστήμες, Χωροταξία κλπ</a:t>
            </a:r>
          </a:p>
          <a:p>
            <a:pPr>
              <a:buFont typeface="Wingdings" pitchFamily="2" charset="2"/>
              <a:buChar char="q"/>
            </a:pPr>
            <a:r>
              <a:rPr lang="el-GR" sz="1600" dirty="0" smtClean="0">
                <a:latin typeface="+mj-lt"/>
              </a:rPr>
              <a:t> </a:t>
            </a:r>
            <a:r>
              <a:rPr lang="el-GR" sz="2100" dirty="0" smtClean="0">
                <a:latin typeface="+mj-lt"/>
              </a:rPr>
              <a:t>Σημαντική</a:t>
            </a:r>
            <a:r>
              <a:rPr lang="el-GR" sz="1600" dirty="0" smtClean="0">
                <a:latin typeface="+mj-lt"/>
              </a:rPr>
              <a:t> </a:t>
            </a:r>
            <a:r>
              <a:rPr lang="el-GR" sz="1900" dirty="0" smtClean="0">
                <a:latin typeface="+mj-lt"/>
              </a:rPr>
              <a:t>η</a:t>
            </a:r>
            <a:r>
              <a:rPr lang="el-GR" sz="1600" dirty="0" smtClean="0">
                <a:latin typeface="+mj-lt"/>
              </a:rPr>
              <a:t> </a:t>
            </a:r>
            <a:r>
              <a:rPr lang="el-GR" sz="2000" dirty="0" smtClean="0">
                <a:latin typeface="+mj-lt"/>
              </a:rPr>
              <a:t>σχέση Διεθνούς -</a:t>
            </a:r>
            <a:r>
              <a:rPr lang="el-GR" sz="2000" b="1" dirty="0" smtClean="0">
                <a:latin typeface="+mj-lt"/>
              </a:rPr>
              <a:t>Εθνικού</a:t>
            </a:r>
            <a:r>
              <a:rPr lang="en-US" sz="2000" dirty="0" smtClean="0">
                <a:latin typeface="+mj-lt"/>
              </a:rPr>
              <a:t>–</a:t>
            </a:r>
            <a:r>
              <a:rPr lang="el-GR" sz="2000" b="1" dirty="0" smtClean="0">
                <a:latin typeface="+mj-lt"/>
              </a:rPr>
              <a:t>Περιφερειακού-Τοπικού</a:t>
            </a:r>
            <a:r>
              <a:rPr lang="el-GR" sz="2000" dirty="0" smtClean="0">
                <a:latin typeface="+mj-lt"/>
              </a:rPr>
              <a:t> επίπεδου: </a:t>
            </a:r>
          </a:p>
          <a:p>
            <a:pPr>
              <a:buNone/>
            </a:pPr>
            <a:r>
              <a:rPr lang="el-GR" sz="1700" dirty="0" smtClean="0">
                <a:latin typeface="+mj-lt"/>
              </a:rPr>
              <a:t>	(Αξιοποίηση </a:t>
            </a:r>
            <a:r>
              <a:rPr lang="el-GR" sz="1700" dirty="0" err="1" smtClean="0">
                <a:latin typeface="+mj-lt"/>
              </a:rPr>
              <a:t>Γεω</a:t>
            </a:r>
            <a:r>
              <a:rPr lang="el-GR" sz="1700" dirty="0" smtClean="0">
                <a:latin typeface="+mj-lt"/>
              </a:rPr>
              <a:t>-στρατηγικής θέσης της χώρας , ανάγκη επικοινωνίας μεταξύ των περιφερειών , αλλά και η υποστήριξη των  μετακινήσεων στο εσωτερικό της κάθε περιφέρειας  φθάνοντας στο επίπεδο της πόλης)</a:t>
            </a:r>
          </a:p>
          <a:p>
            <a:pPr lvl="1">
              <a:buFont typeface="Wingdings" pitchFamily="2" charset="2"/>
              <a:buChar char="Ø"/>
            </a:pPr>
            <a:r>
              <a:rPr lang="el-GR" sz="1600" dirty="0" smtClean="0">
                <a:latin typeface="+mj-lt"/>
              </a:rPr>
              <a:t>Ποιες  δραστηριότητες Ε&amp;Τ&amp;Κ πρέπει να προωθηθούν  σε εθνικό και ποιες σε περιφερειακό –τοπικό επίπεδο?</a:t>
            </a:r>
          </a:p>
          <a:p>
            <a:pPr>
              <a:buFont typeface="Wingdings" pitchFamily="2" charset="2"/>
              <a:buChar char="q"/>
            </a:pPr>
            <a:r>
              <a:rPr lang="el-GR" sz="1800" b="1" dirty="0" smtClean="0">
                <a:latin typeface="+mj-lt"/>
              </a:rPr>
              <a:t>Η μεγάλη σημασία των  υποδομών μεταφορών</a:t>
            </a:r>
          </a:p>
          <a:p>
            <a:pPr lvl="1"/>
            <a:endParaRPr lang="el-GR" sz="1600" dirty="0" smtClean="0"/>
          </a:p>
          <a:p>
            <a:pPr lvl="1"/>
            <a:endParaRPr lang="en-US" sz="1600" dirty="0" smtClean="0"/>
          </a:p>
          <a:p>
            <a:pPr eaLnBrk="1" hangingPunct="1">
              <a:lnSpc>
                <a:spcPct val="80000"/>
              </a:lnSpc>
            </a:pPr>
            <a:endParaRPr lang="el-GR" sz="2000" dirty="0" smtClean="0"/>
          </a:p>
        </p:txBody>
      </p:sp>
      <p:sp>
        <p:nvSpPr>
          <p:cNvPr id="8" name="7 - Έλλειψη"/>
          <p:cNvSpPr/>
          <p:nvPr/>
        </p:nvSpPr>
        <p:spPr>
          <a:xfrm>
            <a:off x="7812360" y="1844824"/>
            <a:ext cx="1008112" cy="864096"/>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l-GR" sz="1200" dirty="0" smtClean="0"/>
              <a:t>ΑΓΡΟ</a:t>
            </a:r>
            <a:endParaRPr lang="el-GR" sz="1200" dirty="0"/>
          </a:p>
        </p:txBody>
      </p:sp>
      <p:sp>
        <p:nvSpPr>
          <p:cNvPr id="5" name="4 - Έλλειψη"/>
          <p:cNvSpPr/>
          <p:nvPr/>
        </p:nvSpPr>
        <p:spPr>
          <a:xfrm>
            <a:off x="6732240" y="2492896"/>
            <a:ext cx="1872208" cy="1368152"/>
          </a:xfrm>
          <a:prstGeom prst="ellipse">
            <a:avLst/>
          </a:prstGeom>
          <a:solidFill>
            <a:schemeClr val="accent2">
              <a:lumMod val="40000"/>
              <a:lumOff val="60000"/>
            </a:schemeClr>
          </a:solidFill>
          <a:effectLst>
            <a:glow rad="101600">
              <a:schemeClr val="accent2">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el-GR" sz="1200" dirty="0" smtClean="0">
                <a:solidFill>
                  <a:schemeClr val="tx1"/>
                </a:solidFill>
              </a:rPr>
              <a:t>ΜΕΤΑΦΟΡΕΣ&amp; </a:t>
            </a:r>
            <a:r>
              <a:rPr lang="en-US" sz="1200" dirty="0" smtClean="0">
                <a:solidFill>
                  <a:schemeClr val="tx1"/>
                </a:solidFill>
              </a:rPr>
              <a:t>Logistics</a:t>
            </a:r>
            <a:endParaRPr lang="el-GR" sz="1200" dirty="0">
              <a:solidFill>
                <a:schemeClr val="tx1"/>
              </a:solidFill>
            </a:endParaRPr>
          </a:p>
        </p:txBody>
      </p:sp>
      <p:sp>
        <p:nvSpPr>
          <p:cNvPr id="10" name="9 - Έλλειψη"/>
          <p:cNvSpPr/>
          <p:nvPr/>
        </p:nvSpPr>
        <p:spPr>
          <a:xfrm>
            <a:off x="5580112" y="2996952"/>
            <a:ext cx="1728192" cy="72008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l-GR" sz="1600" dirty="0" smtClean="0"/>
              <a:t>Περιβάλλον</a:t>
            </a:r>
            <a:endParaRPr lang="el-GR" sz="1600" dirty="0"/>
          </a:p>
        </p:txBody>
      </p:sp>
      <p:sp>
        <p:nvSpPr>
          <p:cNvPr id="9" name="8 - Έλλειψη"/>
          <p:cNvSpPr/>
          <p:nvPr/>
        </p:nvSpPr>
        <p:spPr>
          <a:xfrm>
            <a:off x="7847856" y="3356992"/>
            <a:ext cx="1296144" cy="792088"/>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l-GR" sz="1200" dirty="0" smtClean="0"/>
              <a:t>Τουρισμός</a:t>
            </a:r>
            <a:endParaRPr lang="el-GR" sz="1200" dirty="0"/>
          </a:p>
        </p:txBody>
      </p:sp>
      <p:sp>
        <p:nvSpPr>
          <p:cNvPr id="6" name="5 - Έλλειψη"/>
          <p:cNvSpPr/>
          <p:nvPr/>
        </p:nvSpPr>
        <p:spPr>
          <a:xfrm>
            <a:off x="6156176" y="2060848"/>
            <a:ext cx="1368152" cy="792088"/>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l-GR" sz="1400" dirty="0" smtClean="0"/>
              <a:t>Ενέργεια</a:t>
            </a:r>
            <a:endParaRPr lang="el-GR" sz="1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899592" y="1556792"/>
            <a:ext cx="7488832" cy="3416320"/>
          </a:xfrm>
          <a:prstGeom prst="rect">
            <a:avLst/>
          </a:prstGeom>
        </p:spPr>
        <p:txBody>
          <a:bodyPr wrap="square">
            <a:spAutoFit/>
          </a:bodyPr>
          <a:lstStyle/>
          <a:p>
            <a:pPr algn="just"/>
            <a:r>
              <a:rPr lang="el-GR" i="1" dirty="0" smtClean="0">
                <a:latin typeface="Arial Unicode MS" pitchFamily="34" charset="-128"/>
                <a:ea typeface="Arial Unicode MS" pitchFamily="34" charset="-128"/>
                <a:cs typeface="Arial Unicode MS" pitchFamily="34" charset="-128"/>
              </a:rPr>
              <a:t>Το κρίσιμο ερώτημα που θέτει η  </a:t>
            </a:r>
            <a:r>
              <a:rPr lang="el-GR" i="1" dirty="0" err="1" smtClean="0">
                <a:latin typeface="Arial Unicode MS" pitchFamily="34" charset="-128"/>
                <a:ea typeface="Arial Unicode MS" pitchFamily="34" charset="-128"/>
                <a:cs typeface="Arial Unicode MS" pitchFamily="34" charset="-128"/>
              </a:rPr>
              <a:t>Εξυπνη</a:t>
            </a:r>
            <a:r>
              <a:rPr lang="el-GR" i="1" dirty="0" smtClean="0">
                <a:latin typeface="Arial Unicode MS" pitchFamily="34" charset="-128"/>
                <a:ea typeface="Arial Unicode MS" pitchFamily="34" charset="-128"/>
                <a:cs typeface="Arial Unicode MS" pitchFamily="34" charset="-128"/>
              </a:rPr>
              <a:t> Εξειδίκευση είναι κατά πόσο μια  Χώρα ή Περιφέρεια θα μπορούσε να επωφεληθεί  ή να εξειδικευθεί σε συγκεκριμένα έργα Έρευνας, Τεχνολογικής Ανάπτυξης και Καινοτομίας  για δραστηριότητες που αφορούν στον τομέα των Μεταφορών</a:t>
            </a:r>
            <a:r>
              <a:rPr lang="en-US" i="1" dirty="0" smtClean="0">
                <a:latin typeface="Arial Unicode MS" pitchFamily="34" charset="-128"/>
                <a:ea typeface="Arial Unicode MS" pitchFamily="34" charset="-128"/>
                <a:cs typeface="Arial Unicode MS" pitchFamily="34" charset="-128"/>
              </a:rPr>
              <a:t> &amp;</a:t>
            </a:r>
            <a:r>
              <a:rPr lang="el-GR" i="1" dirty="0" smtClean="0">
                <a:latin typeface="Arial Unicode MS" pitchFamily="34" charset="-128"/>
                <a:ea typeface="Arial Unicode MS" pitchFamily="34" charset="-128"/>
                <a:cs typeface="Arial Unicode MS" pitchFamily="34" charset="-128"/>
              </a:rPr>
              <a:t> </a:t>
            </a:r>
            <a:r>
              <a:rPr lang="en-US" i="1" dirty="0" smtClean="0">
                <a:latin typeface="Arial Unicode MS" pitchFamily="34" charset="-128"/>
                <a:ea typeface="Arial Unicode MS" pitchFamily="34" charset="-128"/>
                <a:cs typeface="Arial Unicode MS" pitchFamily="34" charset="-128"/>
              </a:rPr>
              <a:t>logistics</a:t>
            </a:r>
            <a:r>
              <a:rPr lang="el-GR" i="1" dirty="0" smtClean="0">
                <a:latin typeface="Arial Unicode MS" pitchFamily="34" charset="-128"/>
                <a:ea typeface="Arial Unicode MS" pitchFamily="34" charset="-128"/>
                <a:cs typeface="Arial Unicode MS" pitchFamily="34" charset="-128"/>
              </a:rPr>
              <a:t>, μεγιστοποιώντας το οικονομικό και κοινωνικό όφελος για την περιοχή…….</a:t>
            </a:r>
            <a:r>
              <a:rPr lang="el-GR" dirty="0" smtClean="0">
                <a:latin typeface="Arial Unicode MS" pitchFamily="34" charset="-128"/>
                <a:ea typeface="Arial Unicode MS" pitchFamily="34" charset="-128"/>
                <a:cs typeface="Arial Unicode MS" pitchFamily="34" charset="-128"/>
              </a:rPr>
              <a:t>.</a:t>
            </a:r>
          </a:p>
          <a:p>
            <a:endParaRPr lang="el-GR"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3 - TextBox"/>
          <p:cNvSpPr txBox="1">
            <a:spLocks noChangeArrowheads="1"/>
          </p:cNvSpPr>
          <p:nvPr/>
        </p:nvSpPr>
        <p:spPr bwMode="auto">
          <a:xfrm>
            <a:off x="395288" y="3284538"/>
            <a:ext cx="8501062" cy="539750"/>
          </a:xfrm>
          <a:prstGeom prst="rect">
            <a:avLst/>
          </a:prstGeom>
          <a:noFill/>
          <a:ln w="9525">
            <a:noFill/>
            <a:miter lim="800000"/>
            <a:headEnd/>
            <a:tailEnd/>
          </a:ln>
        </p:spPr>
        <p:txBody>
          <a:bodyPr>
            <a:spAutoFit/>
          </a:bodyPr>
          <a:lstStyle/>
          <a:p>
            <a:pPr algn="ctr">
              <a:defRPr/>
            </a:pPr>
            <a:r>
              <a:rPr lang="el-GR" sz="2900" dirty="0">
                <a:solidFill>
                  <a:schemeClr val="tx1">
                    <a:lumMod val="65000"/>
                    <a:lumOff val="35000"/>
                  </a:schemeClr>
                </a:solidFill>
                <a:latin typeface="+mn-lt"/>
                <a:cs typeface="+mn-cs"/>
              </a:rPr>
              <a:t>ΕΥΧΑΡΙΣΤΟΥΜΕ ΓΙΑ ΤΗΝ ΠΡΟΣΟΧΗ ΣΑΣ</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71" name="Rectangle 15"/>
          <p:cNvSpPr>
            <a:spLocks noGrp="1"/>
          </p:cNvSpPr>
          <p:nvPr>
            <p:ph type="title" idx="4294967295"/>
          </p:nvPr>
        </p:nvSpPr>
        <p:spPr/>
        <p:txBody>
          <a:bodyPr/>
          <a:lstStyle/>
          <a:p>
            <a:pPr algn="ctr">
              <a:defRPr/>
            </a:pPr>
            <a:r>
              <a:rPr lang="el-GR" sz="2000" smtClean="0">
                <a:solidFill>
                  <a:schemeClr val="tx1"/>
                </a:solidFill>
                <a:effectLst>
                  <a:outerShdw blurRad="38100" dist="38100" dir="2700000" algn="tl">
                    <a:srgbClr val="C0C0C0"/>
                  </a:outerShdw>
                </a:effectLst>
                <a:latin typeface="Arial" charset="0"/>
              </a:rPr>
              <a:t>Είναι</a:t>
            </a:r>
            <a:r>
              <a:rPr lang="el-GR" sz="2000" smtClean="0">
                <a:solidFill>
                  <a:srgbClr val="FF3300"/>
                </a:solidFill>
                <a:effectLst>
                  <a:outerShdw blurRad="38100" dist="38100" dir="2700000" algn="tl">
                    <a:srgbClr val="C0C0C0"/>
                  </a:outerShdw>
                </a:effectLst>
                <a:latin typeface="Arial" charset="0"/>
              </a:rPr>
              <a:t>  προϋπόθεση</a:t>
            </a:r>
            <a:r>
              <a:rPr lang="el-GR" sz="2000" smtClean="0">
                <a:solidFill>
                  <a:schemeClr val="tx1"/>
                </a:solidFill>
                <a:effectLst>
                  <a:outerShdw blurRad="38100" dist="38100" dir="2700000" algn="tl">
                    <a:srgbClr val="C0C0C0"/>
                  </a:outerShdw>
                </a:effectLst>
                <a:latin typeface="Arial" charset="0"/>
              </a:rPr>
              <a:t> χρηματοδότησης από το ΕΤΠΑ</a:t>
            </a:r>
            <a:br>
              <a:rPr lang="el-GR" sz="2000" smtClean="0">
                <a:solidFill>
                  <a:schemeClr val="tx1"/>
                </a:solidFill>
                <a:effectLst>
                  <a:outerShdw blurRad="38100" dist="38100" dir="2700000" algn="tl">
                    <a:srgbClr val="C0C0C0"/>
                  </a:outerShdw>
                </a:effectLst>
                <a:latin typeface="Arial" charset="0"/>
              </a:rPr>
            </a:br>
            <a:r>
              <a:rPr lang="el-GR" sz="2000" smtClean="0">
                <a:solidFill>
                  <a:schemeClr val="tx1"/>
                </a:solidFill>
                <a:effectLst>
                  <a:outerShdw blurRad="38100" dist="38100" dir="2700000" algn="tl">
                    <a:srgbClr val="C0C0C0"/>
                  </a:outerShdw>
                </a:effectLst>
                <a:latin typeface="Arial" charset="0"/>
              </a:rPr>
              <a:t>  επενδύσεων στο πλαίσιο του </a:t>
            </a:r>
            <a:r>
              <a:rPr lang="el-GR" sz="2000" smtClean="0">
                <a:solidFill>
                  <a:schemeClr val="tx1"/>
                </a:solidFill>
                <a:effectLst>
                  <a:outerShdw blurRad="38100" dist="38100" dir="2700000" algn="tl">
                    <a:srgbClr val="C0C0C0"/>
                  </a:outerShdw>
                </a:effectLst>
              </a:rPr>
              <a:t>θεματικού στόχου</a:t>
            </a:r>
            <a:r>
              <a:rPr lang="el-GR" sz="2000" smtClean="0">
                <a:solidFill>
                  <a:schemeClr val="tx1"/>
                </a:solidFill>
                <a:effectLst>
                  <a:outerShdw blurRad="38100" dist="38100" dir="2700000" algn="tl">
                    <a:srgbClr val="C0C0C0"/>
                  </a:outerShdw>
                </a:effectLst>
                <a:latin typeface="Arial" charset="0"/>
              </a:rPr>
              <a:t> </a:t>
            </a:r>
            <a:r>
              <a:rPr lang="fr-FR" sz="2000" smtClean="0">
                <a:solidFill>
                  <a:schemeClr val="tx1"/>
                </a:solidFill>
                <a:effectLst>
                  <a:outerShdw blurRad="38100" dist="38100" dir="2700000" algn="tl">
                    <a:srgbClr val="C0C0C0"/>
                  </a:outerShdw>
                </a:effectLst>
                <a:latin typeface="Arial" charset="0"/>
              </a:rPr>
              <a:t>1</a:t>
            </a:r>
            <a:r>
              <a:rPr lang="el-GR" sz="2000" smtClean="0">
                <a:solidFill>
                  <a:schemeClr val="tx1"/>
                </a:solidFill>
                <a:effectLst>
                  <a:outerShdw blurRad="38100" dist="38100" dir="2700000" algn="tl">
                    <a:srgbClr val="C0C0C0"/>
                  </a:outerShdw>
                </a:effectLst>
                <a:latin typeface="Arial" charset="0"/>
              </a:rPr>
              <a:t>  </a:t>
            </a:r>
            <a:br>
              <a:rPr lang="el-GR" sz="2000" smtClean="0">
                <a:solidFill>
                  <a:schemeClr val="tx1"/>
                </a:solidFill>
                <a:effectLst>
                  <a:outerShdw blurRad="38100" dist="38100" dir="2700000" algn="tl">
                    <a:srgbClr val="C0C0C0"/>
                  </a:outerShdw>
                </a:effectLst>
                <a:latin typeface="Arial" charset="0"/>
              </a:rPr>
            </a:br>
            <a:r>
              <a:rPr lang="el-GR" sz="2000" smtClean="0">
                <a:solidFill>
                  <a:schemeClr val="tx1"/>
                </a:solidFill>
                <a:effectLst>
                  <a:outerShdw blurRad="38100" dist="38100" dir="2700000" algn="tl">
                    <a:srgbClr val="C0C0C0"/>
                  </a:outerShdw>
                </a:effectLst>
              </a:rPr>
              <a:t>«</a:t>
            </a:r>
            <a:r>
              <a:rPr lang="en-GB" sz="2000" b="1" smtClean="0">
                <a:solidFill>
                  <a:schemeClr val="tx1"/>
                </a:solidFill>
                <a:latin typeface="Calibri" pitchFamily="34" charset="0"/>
                <a:cs typeface="Times New Roman" pitchFamily="18" charset="0"/>
              </a:rPr>
              <a:t>Strengthening research, technological development and innovation</a:t>
            </a:r>
            <a:r>
              <a:rPr lang="el-GR" sz="1800" b="1" smtClean="0">
                <a:solidFill>
                  <a:schemeClr val="tx1"/>
                </a:solidFill>
                <a:cs typeface="Times New Roman" pitchFamily="18" charset="0"/>
              </a:rPr>
              <a:t>»</a:t>
            </a:r>
          </a:p>
        </p:txBody>
      </p:sp>
      <p:graphicFrame>
        <p:nvGraphicFramePr>
          <p:cNvPr id="70673" name="Group 17"/>
          <p:cNvGraphicFramePr>
            <a:graphicFrameLocks noGrp="1"/>
          </p:cNvGraphicFramePr>
          <p:nvPr>
            <p:ph idx="4294967295"/>
          </p:nvPr>
        </p:nvGraphicFramePr>
        <p:xfrm>
          <a:off x="612775" y="1600200"/>
          <a:ext cx="8153400" cy="4679315"/>
        </p:xfrm>
        <a:graphic>
          <a:graphicData uri="http://schemas.openxmlformats.org/drawingml/2006/table">
            <a:tbl>
              <a:tblPr/>
              <a:tblGrid>
                <a:gridCol w="4137025"/>
                <a:gridCol w="4016375"/>
              </a:tblGrid>
              <a:tr h="1146175">
                <a:tc>
                  <a:txBody>
                    <a:bodyPr/>
                    <a:lstStyle/>
                    <a:p>
                      <a:pPr marL="0" marR="0" lvl="0" indent="0" algn="ctr" defTabSz="914400" rtl="0" eaLnBrk="1" fontAlgn="base" latinLnBrk="0" hangingPunct="1">
                        <a:lnSpc>
                          <a:spcPct val="100000"/>
                        </a:lnSpc>
                        <a:spcBef>
                          <a:spcPct val="0"/>
                        </a:spcBef>
                        <a:spcAft>
                          <a:spcPct val="0"/>
                        </a:spcAft>
                        <a:buClr>
                          <a:schemeClr val="bg1"/>
                        </a:buClr>
                        <a:buSzPct val="60000"/>
                        <a:buFont typeface="Wingdings" pitchFamily="2" charset="2"/>
                        <a:buNone/>
                        <a:tabLst/>
                      </a:pPr>
                      <a:r>
                        <a:rPr kumimoji="0" lang="en-GB" sz="2500" b="1" i="0" u="sng" strike="noStrike" cap="none" normalizeH="0" baseline="0" dirty="0" smtClean="0">
                          <a:ln>
                            <a:noFill/>
                          </a:ln>
                          <a:solidFill>
                            <a:schemeClr val="tx1"/>
                          </a:solidFill>
                          <a:effectLst/>
                          <a:latin typeface="Calibri" pitchFamily="34" charset="0"/>
                          <a:cs typeface="Times New Roman" pitchFamily="18" charset="0"/>
                        </a:rPr>
                        <a:t>Ex ante</a:t>
                      </a:r>
                      <a:r>
                        <a:rPr kumimoji="0" lang="en-GB" sz="2500" b="1" i="0" u="none" strike="noStrike" cap="none" normalizeH="0" baseline="0" dirty="0" smtClean="0">
                          <a:ln>
                            <a:noFill/>
                          </a:ln>
                          <a:solidFill>
                            <a:schemeClr val="tx1"/>
                          </a:solidFill>
                          <a:effectLst/>
                          <a:latin typeface="Calibri" pitchFamily="34" charset="0"/>
                          <a:cs typeface="Times New Roman" pitchFamily="18" charset="0"/>
                        </a:rPr>
                        <a:t> conditionality</a:t>
                      </a:r>
                      <a:endParaRPr kumimoji="0" lang="en-GB" sz="2500" b="1" i="0" u="none" strike="noStrike" cap="none" normalizeH="0" baseline="0" dirty="0" smtClean="0">
                        <a:ln>
                          <a:noFill/>
                        </a:ln>
                        <a:solidFill>
                          <a:schemeClr val="tx1"/>
                        </a:solidFill>
                        <a:effectLst/>
                        <a:latin typeface="Calibri" pitchFamily="34" charset="0"/>
                        <a:cs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1" fontAlgn="base" latinLnBrk="0" hangingPunct="1">
                        <a:lnSpc>
                          <a:spcPct val="100000"/>
                        </a:lnSpc>
                        <a:spcBef>
                          <a:spcPct val="0"/>
                        </a:spcBef>
                        <a:spcAft>
                          <a:spcPct val="0"/>
                        </a:spcAft>
                        <a:buClr>
                          <a:schemeClr val="bg1"/>
                        </a:buClr>
                        <a:buSzPct val="60000"/>
                        <a:buFont typeface="Wingdings" pitchFamily="2" charset="2"/>
                        <a:buNone/>
                        <a:tabLst/>
                      </a:pPr>
                      <a:endParaRPr kumimoji="0" lang="el-GR" sz="2500" b="1" i="0" u="none" strike="noStrike" cap="none" normalizeH="0" baseline="0" dirty="0" smtClean="0">
                        <a:ln>
                          <a:noFill/>
                        </a:ln>
                        <a:solidFill>
                          <a:schemeClr val="accent2"/>
                        </a:solidFill>
                        <a:effectLst/>
                        <a:latin typeface="Arial"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
                          <a:schemeClr val="bg1"/>
                        </a:buClr>
                        <a:buSzPct val="60000"/>
                        <a:buFont typeface="Wingdings" pitchFamily="2" charset="2"/>
                        <a:buNone/>
                        <a:tabLst/>
                      </a:pPr>
                      <a:r>
                        <a:rPr kumimoji="0" lang="en-GB" sz="2500" b="1" i="0" u="none" strike="noStrike" cap="none" normalizeH="0" baseline="0" dirty="0" smtClean="0">
                          <a:ln>
                            <a:noFill/>
                          </a:ln>
                          <a:solidFill>
                            <a:schemeClr val="tx1"/>
                          </a:solidFill>
                          <a:effectLst/>
                          <a:latin typeface="Calibri" pitchFamily="34" charset="0"/>
                          <a:cs typeface="Times New Roman" pitchFamily="18" charset="0"/>
                        </a:rPr>
                        <a:t>Criteria for fulfilment</a:t>
                      </a:r>
                      <a:endParaRPr kumimoji="0" lang="en-GB" sz="2500" b="1" i="0" u="none" strike="noStrike" cap="none" normalizeH="0" baseline="0" dirty="0" smtClean="0">
                        <a:ln>
                          <a:noFill/>
                        </a:ln>
                        <a:solidFill>
                          <a:schemeClr val="tx1"/>
                        </a:solidFill>
                        <a:effectLst/>
                        <a:latin typeface="Calibri" pitchFamily="34"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2916238">
                <a:tc>
                  <a:txBody>
                    <a:bodyPr/>
                    <a:lstStyle/>
                    <a:p>
                      <a:pPr marL="0" marR="0" lvl="0" indent="0" algn="l" defTabSz="914400" rtl="0" eaLnBrk="1" fontAlgn="base" latinLnBrk="0" hangingPunct="1">
                        <a:lnSpc>
                          <a:spcPct val="100000"/>
                        </a:lnSpc>
                        <a:spcBef>
                          <a:spcPct val="0"/>
                        </a:spcBef>
                        <a:spcAft>
                          <a:spcPct val="0"/>
                        </a:spcAft>
                        <a:buClr>
                          <a:schemeClr val="bg1"/>
                        </a:buClr>
                        <a:buSzPct val="60000"/>
                        <a:buFont typeface="Wingdings" pitchFamily="2" charset="2"/>
                        <a:buNone/>
                        <a:tabLst/>
                      </a:pPr>
                      <a:endParaRPr kumimoji="0" lang="en-GB" sz="1300" b="1" i="0" u="none" strike="noStrike" cap="none" normalizeH="0" baseline="0" dirty="0" smtClean="0">
                        <a:ln>
                          <a:noFill/>
                        </a:ln>
                        <a:solidFill>
                          <a:schemeClr val="accent2"/>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
                          <a:schemeClr val="bg1"/>
                        </a:buClr>
                        <a:buSzPct val="60000"/>
                        <a:buFont typeface="Wingdings" pitchFamily="2" charset="2"/>
                        <a:buNone/>
                        <a:tabLst/>
                      </a:pPr>
                      <a:endParaRPr kumimoji="0" lang="en-GB" sz="1300" b="1" i="0" u="none" strike="noStrike" cap="none" normalizeH="0" baseline="0" dirty="0" smtClean="0">
                        <a:ln>
                          <a:noFill/>
                        </a:ln>
                        <a:solidFill>
                          <a:schemeClr val="accent2"/>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r>
                        <a:rPr kumimoji="0" lang="en-GB" sz="1900" b="0" i="0" u="none" strike="noStrike" cap="none" normalizeH="0" baseline="0" dirty="0" smtClean="0">
                          <a:ln>
                            <a:noFill/>
                          </a:ln>
                          <a:solidFill>
                            <a:schemeClr val="tx1"/>
                          </a:solidFill>
                          <a:effectLst/>
                          <a:latin typeface="Calibri" pitchFamily="34" charset="0"/>
                          <a:cs typeface="Arial" charset="0"/>
                        </a:rPr>
                        <a:t>   A </a:t>
                      </a:r>
                      <a:r>
                        <a:rPr kumimoji="0" lang="en-GB" sz="1900" b="1" i="0" u="none" strike="noStrike" cap="none" normalizeH="0" baseline="0" dirty="0" smtClean="0">
                          <a:ln>
                            <a:noFill/>
                          </a:ln>
                          <a:solidFill>
                            <a:srgbClr val="C00000"/>
                          </a:solidFill>
                          <a:effectLst/>
                          <a:latin typeface="Calibri" pitchFamily="34" charset="0"/>
                          <a:cs typeface="Arial" charset="0"/>
                        </a:rPr>
                        <a:t>national or regional </a:t>
                      </a:r>
                      <a:r>
                        <a:rPr kumimoji="0" lang="en-GB" sz="1900" b="1" i="0" u="none" strike="noStrike" cap="none" normalizeH="0" baseline="0" dirty="0" smtClean="0">
                          <a:ln>
                            <a:noFill/>
                          </a:ln>
                          <a:solidFill>
                            <a:schemeClr val="tx1"/>
                          </a:solidFill>
                          <a:effectLst/>
                          <a:latin typeface="Calibri" pitchFamily="34" charset="0"/>
                          <a:cs typeface="Arial" charset="0"/>
                        </a:rPr>
                        <a:t>smart specialisation strategy is in place that:</a:t>
                      </a:r>
                    </a:p>
                    <a:p>
                      <a:pPr marL="0" marR="0" lvl="0" indent="0" algn="l"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endParaRPr kumimoji="0" lang="en-GB" sz="1900" b="1" i="0" u="none" strike="noStrike" cap="none" normalizeH="0" baseline="0" dirty="0" smtClean="0">
                        <a:ln>
                          <a:noFill/>
                        </a:ln>
                        <a:solidFill>
                          <a:schemeClr val="tx1"/>
                        </a:solidFill>
                        <a:effectLst/>
                        <a:latin typeface="Calibri" pitchFamily="34" charset="0"/>
                        <a:cs typeface="Arial" charset="0"/>
                      </a:endParaRPr>
                    </a:p>
                    <a:p>
                      <a:pPr marL="0" marR="0" lvl="0" indent="0" algn="l"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endParaRPr kumimoji="0" lang="en-GB" sz="1900" b="1" i="0" u="none" strike="noStrike" cap="none" normalizeH="0" baseline="0" dirty="0" smtClean="0">
                        <a:ln>
                          <a:noFill/>
                        </a:ln>
                        <a:solidFill>
                          <a:schemeClr val="tx1"/>
                        </a:solidFill>
                        <a:effectLst/>
                        <a:latin typeface="Calibri" pitchFamily="34" charset="0"/>
                        <a:cs typeface="Arial" charset="0"/>
                      </a:endParaRPr>
                    </a:p>
                    <a:p>
                      <a:pPr marL="0" marR="0" lvl="0" indent="0" algn="l"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endParaRPr kumimoji="0" lang="en-GB" sz="1900" b="1" i="0" u="none" strike="noStrike" cap="none" normalizeH="0" baseline="0" dirty="0" smtClean="0">
                        <a:ln>
                          <a:noFill/>
                        </a:ln>
                        <a:solidFill>
                          <a:schemeClr val="tx1"/>
                        </a:solidFill>
                        <a:effectLst/>
                        <a:latin typeface="Calibri" pitchFamily="34" charset="0"/>
                        <a:cs typeface="Arial" charset="0"/>
                      </a:endParaRPr>
                    </a:p>
                    <a:p>
                      <a:pPr marL="0" marR="0" lvl="0" indent="0" algn="l"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endParaRPr kumimoji="0" lang="en-GB" sz="1900" b="1" i="0" u="none" strike="noStrike" cap="none" normalizeH="0" baseline="0" dirty="0" smtClean="0">
                        <a:ln>
                          <a:noFill/>
                        </a:ln>
                        <a:solidFill>
                          <a:schemeClr val="tx1"/>
                        </a:solidFill>
                        <a:effectLst/>
                        <a:latin typeface="Calibri" pitchFamily="34" charset="0"/>
                        <a:cs typeface="Arial" charset="0"/>
                      </a:endParaRPr>
                    </a:p>
                    <a:p>
                      <a:pPr marL="0" marR="0" lvl="0" indent="0" algn="l"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endParaRPr kumimoji="0" lang="en-GB" sz="1900" b="1" i="0" u="none" strike="noStrike" cap="none" normalizeH="0" baseline="0" dirty="0" smtClean="0">
                        <a:ln>
                          <a:noFill/>
                        </a:ln>
                        <a:solidFill>
                          <a:schemeClr val="tx1"/>
                        </a:solidFill>
                        <a:effectLst/>
                        <a:latin typeface="Calibri" pitchFamily="34" charset="0"/>
                        <a:cs typeface="Arial" charset="0"/>
                      </a:endParaRPr>
                    </a:p>
                    <a:p>
                      <a:pPr marL="0" marR="0" lvl="0" indent="0" algn="l"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endParaRPr kumimoji="0" lang="el-GR" sz="1300" b="1" i="0" u="none" strike="noStrike" cap="none" normalizeH="0" baseline="0" dirty="0" smtClean="0">
                        <a:ln>
                          <a:noFill/>
                        </a:ln>
                        <a:solidFill>
                          <a:schemeClr val="tx1"/>
                        </a:solidFill>
                        <a:effectLst/>
                        <a:latin typeface="Calibri" pitchFamily="34" charset="0"/>
                        <a:cs typeface="Arial" charset="0"/>
                      </a:endParaRPr>
                    </a:p>
                    <a:p>
                      <a:pPr marL="0" marR="0" lvl="0" indent="0" algn="l" defTabSz="914400" rtl="0" eaLnBrk="1" fontAlgn="base" latinLnBrk="0" hangingPunct="1">
                        <a:lnSpc>
                          <a:spcPct val="100000"/>
                        </a:lnSpc>
                        <a:spcBef>
                          <a:spcPct val="0"/>
                        </a:spcBef>
                        <a:spcAft>
                          <a:spcPct val="0"/>
                        </a:spcAft>
                        <a:buClr>
                          <a:schemeClr val="bg1"/>
                        </a:buClr>
                        <a:buSzPct val="60000"/>
                        <a:buFont typeface="Wingdings" pitchFamily="2" charset="2"/>
                        <a:buNone/>
                        <a:tabLst/>
                      </a:pPr>
                      <a:r>
                        <a:rPr kumimoji="0" lang="en-GB" sz="1300" b="1" i="0" u="none" strike="noStrike" cap="none" normalizeH="0" baseline="0" dirty="0" smtClean="0">
                          <a:ln>
                            <a:noFill/>
                          </a:ln>
                          <a:solidFill>
                            <a:schemeClr val="tx1"/>
                          </a:solidFill>
                          <a:effectLst/>
                          <a:latin typeface="Calibri" pitchFamily="34" charset="0"/>
                          <a:cs typeface="Arial" charset="0"/>
                        </a:rPr>
                        <a:t>    </a:t>
                      </a:r>
                      <a:endParaRPr kumimoji="0" lang="en-GB" sz="1300" b="0" i="0" u="none" strike="noStrike" cap="none" normalizeH="0" baseline="0" dirty="0" smtClean="0">
                        <a:ln>
                          <a:noFill/>
                        </a:ln>
                        <a:solidFill>
                          <a:schemeClr val="tx1"/>
                        </a:solidFill>
                        <a:effectLst/>
                        <a:latin typeface="Calibri" pitchFamily="34"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just" defTabSz="914400" rtl="0" eaLnBrk="1" fontAlgn="base" latinLnBrk="0" hangingPunct="1">
                        <a:lnSpc>
                          <a:spcPct val="100000"/>
                        </a:lnSpc>
                        <a:spcBef>
                          <a:spcPct val="0"/>
                        </a:spcBef>
                        <a:spcAft>
                          <a:spcPct val="0"/>
                        </a:spcAft>
                        <a:buClr>
                          <a:schemeClr val="accent2"/>
                        </a:buClr>
                        <a:buSzPct val="60000"/>
                        <a:buFont typeface="Wingdings" pitchFamily="2" charset="2"/>
                        <a:buNone/>
                        <a:tabLst/>
                      </a:pPr>
                      <a:r>
                        <a:rPr kumimoji="0" lang="el-GR" sz="1300" b="0" i="0" u="none" strike="noStrike" cap="none" normalizeH="0" baseline="0" smtClean="0">
                          <a:ln>
                            <a:noFill/>
                          </a:ln>
                          <a:solidFill>
                            <a:schemeClr val="accent2"/>
                          </a:solidFill>
                          <a:effectLst/>
                          <a:latin typeface="Calibri" pitchFamily="34" charset="0"/>
                          <a:cs typeface="Times New Roman" pitchFamily="18" charset="0"/>
                        </a:rPr>
                        <a:t>     </a:t>
                      </a:r>
                      <a:r>
                        <a:rPr kumimoji="0" lang="en-GB" sz="1900" b="0" i="0" u="none" strike="noStrike" cap="none" normalizeH="0" baseline="0" smtClean="0">
                          <a:ln>
                            <a:noFill/>
                          </a:ln>
                          <a:solidFill>
                            <a:schemeClr val="tx1"/>
                          </a:solidFill>
                          <a:effectLst/>
                          <a:latin typeface="Calibri" pitchFamily="34" charset="0"/>
                          <a:cs typeface="Times New Roman" pitchFamily="18" charset="0"/>
                        </a:rPr>
                        <a:t>is </a:t>
                      </a:r>
                      <a:r>
                        <a:rPr kumimoji="0" lang="en-GB" sz="1900" b="1" i="0" u="none" strike="noStrike" cap="none" normalizeH="0" baseline="0" smtClean="0">
                          <a:ln>
                            <a:noFill/>
                          </a:ln>
                          <a:solidFill>
                            <a:schemeClr val="tx1"/>
                          </a:solidFill>
                          <a:effectLst/>
                          <a:latin typeface="Calibri" pitchFamily="34" charset="0"/>
                          <a:cs typeface="Times New Roman" pitchFamily="18" charset="0"/>
                        </a:rPr>
                        <a:t>based on a </a:t>
                      </a:r>
                      <a:r>
                        <a:rPr kumimoji="0" lang="en-GB" sz="1900" b="1" i="0" u="none" strike="noStrike" cap="none" normalizeH="0" baseline="0" smtClean="0">
                          <a:ln>
                            <a:noFill/>
                          </a:ln>
                          <a:solidFill>
                            <a:srgbClr val="C00000"/>
                          </a:solidFill>
                          <a:effectLst/>
                          <a:latin typeface="Calibri" pitchFamily="34" charset="0"/>
                          <a:cs typeface="Times New Roman" pitchFamily="18" charset="0"/>
                        </a:rPr>
                        <a:t>SWOT analysis </a:t>
                      </a:r>
                      <a:r>
                        <a:rPr kumimoji="0" lang="en-GB" sz="1900" b="0" i="0" u="none" strike="noStrike" cap="none" normalizeH="0" baseline="0" smtClean="0">
                          <a:ln>
                            <a:noFill/>
                          </a:ln>
                          <a:solidFill>
                            <a:schemeClr val="tx1"/>
                          </a:solidFill>
                          <a:effectLst/>
                          <a:latin typeface="Calibri" pitchFamily="34" charset="0"/>
                          <a:cs typeface="Times New Roman" pitchFamily="18" charset="0"/>
                        </a:rPr>
                        <a:t>to concentrate resources on a </a:t>
                      </a:r>
                      <a:r>
                        <a:rPr kumimoji="0" lang="en-GB" sz="1900" b="1" i="0" u="none" strike="noStrike" cap="none" normalizeH="0" baseline="0" smtClean="0">
                          <a:ln>
                            <a:noFill/>
                          </a:ln>
                          <a:solidFill>
                            <a:srgbClr val="C00000"/>
                          </a:solidFill>
                          <a:effectLst/>
                          <a:latin typeface="Calibri" pitchFamily="34" charset="0"/>
                          <a:cs typeface="Times New Roman" pitchFamily="18" charset="0"/>
                        </a:rPr>
                        <a:t>limited set of research and innovation priorities</a:t>
                      </a:r>
                      <a:r>
                        <a:rPr kumimoji="0" lang="en-GB" sz="1900" b="0" i="0" u="none" strike="noStrike" cap="none" normalizeH="0" baseline="0" smtClean="0">
                          <a:ln>
                            <a:noFill/>
                          </a:ln>
                          <a:solidFill>
                            <a:srgbClr val="C00000"/>
                          </a:solidFill>
                          <a:effectLst/>
                          <a:latin typeface="Calibri" pitchFamily="34" charset="0"/>
                          <a:cs typeface="Times New Roman" pitchFamily="18" charset="0"/>
                        </a:rPr>
                        <a:t>;</a:t>
                      </a:r>
                      <a:endParaRPr kumimoji="0" lang="el-GR" sz="1900" b="0" i="0" u="none" strike="noStrike" cap="none" normalizeH="0" baseline="0" smtClean="0">
                        <a:ln>
                          <a:noFill/>
                        </a:ln>
                        <a:solidFill>
                          <a:srgbClr val="C00000"/>
                        </a:solidFill>
                        <a:effectLst/>
                        <a:latin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
                          <a:schemeClr val="accent2"/>
                        </a:buClr>
                        <a:buSzPct val="60000"/>
                        <a:buFont typeface="Wingdings" pitchFamily="2" charset="2"/>
                        <a:buChar char="–"/>
                        <a:tabLst/>
                      </a:pPr>
                      <a:endParaRPr kumimoji="0" lang="en-GB" sz="1900" b="0" i="0" u="none" strike="noStrike" cap="none" normalizeH="0" baseline="0" smtClean="0">
                        <a:ln>
                          <a:noFill/>
                        </a:ln>
                        <a:solidFill>
                          <a:srgbClr val="FF3300"/>
                        </a:solidFill>
                        <a:effectLst/>
                        <a:latin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
                          <a:schemeClr val="accent2"/>
                        </a:buClr>
                        <a:buSzPct val="60000"/>
                        <a:buFont typeface="Wingdings" pitchFamily="2" charset="2"/>
                        <a:buNone/>
                        <a:tabLst/>
                      </a:pPr>
                      <a:r>
                        <a:rPr kumimoji="0" lang="el-GR" sz="1900" b="0" i="0" u="none" strike="noStrike" cap="none" normalizeH="0" baseline="0" smtClean="0">
                          <a:ln>
                            <a:noFill/>
                          </a:ln>
                          <a:solidFill>
                            <a:schemeClr val="tx1"/>
                          </a:solidFill>
                          <a:effectLst/>
                          <a:latin typeface="Calibri" pitchFamily="34" charset="0"/>
                          <a:cs typeface="Times New Roman" pitchFamily="18" charset="0"/>
                        </a:rPr>
                        <a:t>    </a:t>
                      </a:r>
                      <a:r>
                        <a:rPr kumimoji="0" lang="en-GB" sz="1900" b="0" i="0" u="none" strike="noStrike" cap="none" normalizeH="0" baseline="0" smtClean="0">
                          <a:ln>
                            <a:noFill/>
                          </a:ln>
                          <a:solidFill>
                            <a:schemeClr val="tx1"/>
                          </a:solidFill>
                          <a:effectLst/>
                          <a:latin typeface="Calibri" pitchFamily="34" charset="0"/>
                          <a:cs typeface="Times New Roman" pitchFamily="18" charset="0"/>
                        </a:rPr>
                        <a:t>outlines measures to </a:t>
                      </a:r>
                      <a:r>
                        <a:rPr kumimoji="0" lang="en-GB" sz="1900" b="1" i="0" u="none" strike="noStrike" cap="none" normalizeH="0" baseline="0" smtClean="0">
                          <a:ln>
                            <a:noFill/>
                          </a:ln>
                          <a:solidFill>
                            <a:srgbClr val="C00000"/>
                          </a:solidFill>
                          <a:effectLst/>
                          <a:latin typeface="Calibri" pitchFamily="34" charset="0"/>
                          <a:cs typeface="Times New Roman" pitchFamily="18" charset="0"/>
                        </a:rPr>
                        <a:t>stimulate private RTD investment;</a:t>
                      </a:r>
                      <a:endParaRPr kumimoji="0" lang="el-GR" sz="1900" b="1" i="0" u="none" strike="noStrike" cap="none" normalizeH="0" baseline="0" smtClean="0">
                        <a:ln>
                          <a:noFill/>
                        </a:ln>
                        <a:solidFill>
                          <a:srgbClr val="C00000"/>
                        </a:solidFill>
                        <a:effectLst/>
                        <a:latin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
                          <a:schemeClr val="accent2"/>
                        </a:buClr>
                        <a:buSzPct val="60000"/>
                        <a:buFont typeface="Wingdings" pitchFamily="2" charset="2"/>
                        <a:buChar char="–"/>
                        <a:tabLst/>
                      </a:pPr>
                      <a:endParaRPr kumimoji="0" lang="en-GB" sz="1900" b="1" i="0" u="none" strike="noStrike" cap="none" normalizeH="0" baseline="0" smtClean="0">
                        <a:ln>
                          <a:noFill/>
                        </a:ln>
                        <a:solidFill>
                          <a:srgbClr val="FF3300"/>
                        </a:solidFill>
                        <a:effectLst/>
                        <a:latin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
                          <a:schemeClr val="accent2"/>
                        </a:buClr>
                        <a:buSzPct val="60000"/>
                        <a:buFont typeface="Wingdings" pitchFamily="2" charset="2"/>
                        <a:buNone/>
                        <a:tabLst/>
                      </a:pPr>
                      <a:r>
                        <a:rPr kumimoji="0" lang="el-GR" sz="1900" b="0" i="0" u="none" strike="noStrike" cap="none" normalizeH="0" baseline="0" smtClean="0">
                          <a:ln>
                            <a:noFill/>
                          </a:ln>
                          <a:solidFill>
                            <a:schemeClr val="tx1"/>
                          </a:solidFill>
                          <a:effectLst/>
                          <a:latin typeface="Calibri" pitchFamily="34" charset="0"/>
                          <a:cs typeface="Times New Roman" pitchFamily="18" charset="0"/>
                        </a:rPr>
                        <a:t>    </a:t>
                      </a:r>
                      <a:r>
                        <a:rPr kumimoji="0" lang="en-GB" sz="1900" b="0" i="0" u="none" strike="noStrike" cap="none" normalizeH="0" baseline="0" smtClean="0">
                          <a:ln>
                            <a:noFill/>
                          </a:ln>
                          <a:solidFill>
                            <a:schemeClr val="tx1"/>
                          </a:solidFill>
                          <a:effectLst/>
                          <a:latin typeface="Calibri" pitchFamily="34" charset="0"/>
                          <a:cs typeface="Times New Roman" pitchFamily="18" charset="0"/>
                        </a:rPr>
                        <a:t>contains a </a:t>
                      </a:r>
                      <a:r>
                        <a:rPr kumimoji="0" lang="en-GB" sz="1900" b="1" i="0" u="none" strike="noStrike" cap="none" normalizeH="0" baseline="0" smtClean="0">
                          <a:ln>
                            <a:noFill/>
                          </a:ln>
                          <a:solidFill>
                            <a:srgbClr val="C00000"/>
                          </a:solidFill>
                          <a:effectLst/>
                          <a:latin typeface="Calibri" pitchFamily="34" charset="0"/>
                          <a:cs typeface="Times New Roman" pitchFamily="18" charset="0"/>
                        </a:rPr>
                        <a:t>monitoring system</a:t>
                      </a:r>
                      <a:r>
                        <a:rPr kumimoji="0" lang="en-GB" sz="1700" b="1" i="0" u="none" strike="noStrike" cap="none" normalizeH="0" baseline="0" smtClean="0">
                          <a:ln>
                            <a:noFill/>
                          </a:ln>
                          <a:solidFill>
                            <a:schemeClr val="tx1"/>
                          </a:solidFill>
                          <a:effectLst/>
                          <a:latin typeface="Calibri" pitchFamily="34" charset="0"/>
                          <a:cs typeface="Times New Roman" pitchFamily="18" charset="0"/>
                        </a:rPr>
                        <a:t>.</a:t>
                      </a:r>
                      <a:endParaRPr kumimoji="0" lang="en-GB" sz="1300" b="0" i="0" u="none" strike="noStrike" cap="none" normalizeH="0" baseline="0" smtClean="0">
                        <a:ln>
                          <a:noFill/>
                        </a:ln>
                        <a:solidFill>
                          <a:schemeClr val="accent2"/>
                        </a:solidFill>
                        <a:effectLst/>
                        <a:latin typeface="Calibri" pitchFamily="34"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r>
            </a:tbl>
          </a:graphicData>
        </a:graphic>
      </p:graphicFrame>
      <p:sp>
        <p:nvSpPr>
          <p:cNvPr id="11278" name="AutoShape 14"/>
          <p:cNvSpPr>
            <a:spLocks noChangeArrowheads="1"/>
          </p:cNvSpPr>
          <p:nvPr/>
        </p:nvSpPr>
        <p:spPr bwMode="auto">
          <a:xfrm>
            <a:off x="2771800" y="2708920"/>
            <a:ext cx="1223962" cy="504825"/>
          </a:xfrm>
          <a:prstGeom prst="wedgeRectCallout">
            <a:avLst>
              <a:gd name="adj1" fmla="val -106940"/>
              <a:gd name="adj2" fmla="val 55662"/>
            </a:avLst>
          </a:prstGeom>
          <a:solidFill>
            <a:schemeClr val="accent1"/>
          </a:solidFill>
          <a:ln w="9525">
            <a:solidFill>
              <a:schemeClr val="tx1"/>
            </a:solidFill>
            <a:miter lim="800000"/>
            <a:headEnd/>
            <a:tailEnd/>
          </a:ln>
        </p:spPr>
        <p:txBody>
          <a:bodyPr/>
          <a:lstStyle/>
          <a:p>
            <a:pPr algn="ctr"/>
            <a:r>
              <a:rPr lang="el-GR"/>
              <a:t>ΑΝ</a:t>
            </a:r>
            <a:r>
              <a:rPr lang="en-US"/>
              <a:t>D</a:t>
            </a:r>
            <a:endParaRPr lang="el-G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395536" y="332656"/>
            <a:ext cx="8352928" cy="646331"/>
          </a:xfrm>
          <a:prstGeom prst="rect">
            <a:avLst/>
          </a:prstGeom>
          <a:noFill/>
        </p:spPr>
        <p:txBody>
          <a:bodyPr wrap="square" rtlCol="0">
            <a:spAutoFit/>
          </a:bodyPr>
          <a:lstStyle/>
          <a:p>
            <a:pPr algn="ctr"/>
            <a:r>
              <a:rPr lang="el-GR" sz="1800" b="1" dirty="0" smtClean="0">
                <a:ln w="12700">
                  <a:solidFill>
                    <a:schemeClr val="tx2">
                      <a:satMod val="155000"/>
                    </a:schemeClr>
                  </a:solidFill>
                  <a:prstDash val="solid"/>
                </a:ln>
                <a:solidFill>
                  <a:schemeClr val="accent1">
                    <a:lumMod val="60000"/>
                    <a:lumOff val="40000"/>
                  </a:schemeClr>
                </a:solidFill>
                <a:effectLst>
                  <a:outerShdw blurRad="41275" dist="20320" dir="1800000" algn="tl" rotWithShape="0">
                    <a:srgbClr val="000000">
                      <a:alpha val="40000"/>
                    </a:srgbClr>
                  </a:outerShdw>
                </a:effectLst>
              </a:rPr>
              <a:t>Οι βασικές αρχές που διέπουν τη διαμόρφωση Στρατηγικών </a:t>
            </a:r>
            <a:r>
              <a:rPr lang="el-GR" sz="1800" b="1" dirty="0" err="1" smtClean="0">
                <a:ln w="12700">
                  <a:solidFill>
                    <a:schemeClr val="tx2">
                      <a:satMod val="155000"/>
                    </a:schemeClr>
                  </a:solidFill>
                  <a:prstDash val="solid"/>
                </a:ln>
                <a:solidFill>
                  <a:schemeClr val="accent1">
                    <a:lumMod val="60000"/>
                    <a:lumOff val="40000"/>
                  </a:schemeClr>
                </a:solidFill>
                <a:effectLst>
                  <a:outerShdw blurRad="41275" dist="20320" dir="1800000" algn="tl" rotWithShape="0">
                    <a:srgbClr val="000000">
                      <a:alpha val="40000"/>
                    </a:srgbClr>
                  </a:outerShdw>
                </a:effectLst>
              </a:rPr>
              <a:t>Εξυπνης</a:t>
            </a:r>
            <a:r>
              <a:rPr lang="el-GR" sz="1800" b="1" dirty="0" smtClean="0">
                <a:ln w="12700">
                  <a:solidFill>
                    <a:schemeClr val="tx2">
                      <a:satMod val="155000"/>
                    </a:schemeClr>
                  </a:solidFill>
                  <a:prstDash val="solid"/>
                </a:ln>
                <a:solidFill>
                  <a:schemeClr val="accent1">
                    <a:lumMod val="60000"/>
                    <a:lumOff val="40000"/>
                  </a:schemeClr>
                </a:solidFill>
                <a:effectLst>
                  <a:outerShdw blurRad="41275" dist="20320" dir="1800000" algn="tl" rotWithShape="0">
                    <a:srgbClr val="000000">
                      <a:alpha val="40000"/>
                    </a:srgbClr>
                  </a:outerShdw>
                </a:effectLst>
              </a:rPr>
              <a:t> Εξειδίκευσης</a:t>
            </a:r>
          </a:p>
        </p:txBody>
      </p:sp>
      <p:sp>
        <p:nvSpPr>
          <p:cNvPr id="5" name="4 - Στρογγύλεμα μίας γωνίας ορθογωνίου"/>
          <p:cNvSpPr/>
          <p:nvPr/>
        </p:nvSpPr>
        <p:spPr>
          <a:xfrm>
            <a:off x="539552" y="2060848"/>
            <a:ext cx="8424936" cy="2736304"/>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latin typeface="Calibri" pitchFamily="34" charset="0"/>
                <a:cs typeface="Calibri" pitchFamily="34" charset="0"/>
              </a:rPr>
              <a:t>H </a:t>
            </a:r>
            <a:r>
              <a:rPr lang="el-GR" sz="2000" b="1" dirty="0" smtClean="0">
                <a:latin typeface="Calibri" pitchFamily="34" charset="0"/>
                <a:cs typeface="Calibri" pitchFamily="34" charset="0"/>
              </a:rPr>
              <a:t>Έξυπνη Εξειδίκευση  αποτελεί μια προσέγγιση  με έντονη χωρική διάσταση (</a:t>
            </a:r>
            <a:r>
              <a:rPr lang="en-US" sz="2000" b="1" dirty="0" smtClean="0">
                <a:latin typeface="Calibri" pitchFamily="34" charset="0"/>
                <a:cs typeface="Calibri" pitchFamily="34" charset="0"/>
              </a:rPr>
              <a:t>place-based approach</a:t>
            </a:r>
            <a:r>
              <a:rPr lang="el-GR" sz="2000" b="1" dirty="0" smtClean="0">
                <a:latin typeface="Calibri" pitchFamily="34" charset="0"/>
                <a:cs typeface="Calibri" pitchFamily="34" charset="0"/>
              </a:rPr>
              <a:t>) </a:t>
            </a:r>
          </a:p>
          <a:p>
            <a:pPr algn="ctr"/>
            <a:r>
              <a:rPr lang="el-GR" sz="2000" b="1" dirty="0" smtClean="0">
                <a:latin typeface="Calibri" pitchFamily="34" charset="0"/>
                <a:cs typeface="Calibri" pitchFamily="34" charset="0"/>
              </a:rPr>
              <a:t>με την έννοια ότι βασίζεται σε πόρους και «κεφάλαια» που βρίσκονται συγκεντρωμένα  σε συγκεκριμένες περιοχές (χώρες ή περιφέρειες). Λαμβάνει υπόψη τις ιδιαίτερες κοινωνικό-οικονομικές προκλήσεις της κάθε περιοχής για να αναζητήσει μοναδικές ευκαιρίες ανάπτυξης μέσω της Ε&amp;Τ&amp;Κ</a:t>
            </a:r>
            <a:endParaRPr lang="el-GR" sz="2000" b="1" dirty="0">
              <a:noFill/>
            </a:endParaRPr>
          </a:p>
        </p:txBody>
      </p:sp>
      <p:cxnSp>
        <p:nvCxnSpPr>
          <p:cNvPr id="8" name="7 - Ευθύγραμμο βέλος σύνδεσης"/>
          <p:cNvCxnSpPr/>
          <p:nvPr/>
        </p:nvCxnSpPr>
        <p:spPr>
          <a:xfrm>
            <a:off x="4499992" y="4581128"/>
            <a:ext cx="0" cy="432048"/>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4514" name="Title 1"/>
          <p:cNvSpPr>
            <a:spLocks noGrp="1"/>
          </p:cNvSpPr>
          <p:nvPr>
            <p:ph type="title" idx="4294967295"/>
          </p:nvPr>
        </p:nvSpPr>
        <p:spPr>
          <a:xfrm>
            <a:off x="990600" y="228600"/>
            <a:ext cx="8153400" cy="990600"/>
          </a:xfrm>
        </p:spPr>
        <p:txBody>
          <a:bodyPr>
            <a:normAutofit fontScale="90000"/>
          </a:bodyPr>
          <a:lstStyle/>
          <a:p>
            <a:r>
              <a:rPr lang="el-GR" sz="2400" b="1" dirty="0" smtClean="0">
                <a:solidFill>
                  <a:srgbClr val="FF0000"/>
                </a:solidFill>
              </a:rPr>
              <a:t>Οι Εθνικές/Περιφερειακές στρατηγικές έρευνας και καινοτομίας για έξυπνη εξειδίκευση (στρατηγικές RIS3)</a:t>
            </a:r>
            <a:r>
              <a:rPr lang="el-GR" sz="2400" dirty="0" smtClean="0"/>
              <a:t/>
            </a:r>
            <a:br>
              <a:rPr lang="el-GR" sz="2400" dirty="0" smtClean="0"/>
            </a:br>
            <a:endParaRPr lang="el-GR" sz="2400" dirty="0" smtClean="0"/>
          </a:p>
        </p:txBody>
      </p:sp>
      <p:sp>
        <p:nvSpPr>
          <p:cNvPr id="64515" name="Content Placeholder 2"/>
          <p:cNvSpPr>
            <a:spLocks noGrp="1"/>
          </p:cNvSpPr>
          <p:nvPr>
            <p:ph sz="quarter" idx="4294967295"/>
          </p:nvPr>
        </p:nvSpPr>
        <p:spPr>
          <a:xfrm>
            <a:off x="539552" y="1268760"/>
            <a:ext cx="8153400" cy="4495800"/>
          </a:xfrm>
        </p:spPr>
        <p:txBody>
          <a:bodyPr>
            <a:normAutofit/>
          </a:bodyPr>
          <a:lstStyle/>
          <a:p>
            <a:pPr marL="400050" indent="-400050">
              <a:buFont typeface="Wingdings" pitchFamily="2" charset="2"/>
              <a:buAutoNum type="arabicPeriod"/>
            </a:pPr>
            <a:r>
              <a:rPr lang="el-GR" sz="2100" dirty="0" smtClean="0">
                <a:solidFill>
                  <a:srgbClr val="FF0000"/>
                </a:solidFill>
                <a:latin typeface="+mj-lt"/>
              </a:rPr>
              <a:t>Επικεντρώνουν </a:t>
            </a:r>
            <a:r>
              <a:rPr lang="el-GR" sz="2100" dirty="0" smtClean="0">
                <a:solidFill>
                  <a:srgbClr val="CC3300"/>
                </a:solidFill>
                <a:latin typeface="+mj-lt"/>
              </a:rPr>
              <a:t> </a:t>
            </a:r>
            <a:r>
              <a:rPr lang="el-GR" sz="2100" dirty="0" smtClean="0">
                <a:latin typeface="+mj-lt"/>
              </a:rPr>
              <a:t>την υποστήριξη των επενδύσεων </a:t>
            </a:r>
            <a:r>
              <a:rPr lang="el-GR" sz="2100" dirty="0" smtClean="0">
                <a:solidFill>
                  <a:srgbClr val="FF0000"/>
                </a:solidFill>
                <a:latin typeface="+mj-lt"/>
              </a:rPr>
              <a:t>σε λίγες  βασικές </a:t>
            </a:r>
            <a:r>
              <a:rPr lang="el-GR" sz="2100" dirty="0" smtClean="0">
                <a:latin typeface="+mj-lt"/>
              </a:rPr>
              <a:t>εθνικές/περιφερειακές</a:t>
            </a:r>
            <a:r>
              <a:rPr lang="fr-FR" sz="2100" dirty="0" smtClean="0">
                <a:latin typeface="+mj-lt"/>
              </a:rPr>
              <a:t> </a:t>
            </a:r>
            <a:r>
              <a:rPr lang="el-GR" sz="2100" dirty="0" smtClean="0">
                <a:solidFill>
                  <a:srgbClr val="FF0000"/>
                </a:solidFill>
                <a:latin typeface="+mj-lt"/>
              </a:rPr>
              <a:t>προτεραιότητ</a:t>
            </a:r>
            <a:r>
              <a:rPr lang="el-GR" sz="2100" dirty="0" smtClean="0">
                <a:solidFill>
                  <a:srgbClr val="CC3300"/>
                </a:solidFill>
                <a:latin typeface="+mj-lt"/>
              </a:rPr>
              <a:t>ες</a:t>
            </a:r>
            <a:r>
              <a:rPr lang="el-GR" sz="2100" dirty="0" smtClean="0">
                <a:latin typeface="+mj-lt"/>
              </a:rPr>
              <a:t>, προκλήσεις και ανάγκες,  με στόχο μια </a:t>
            </a:r>
            <a:r>
              <a:rPr lang="el-GR" sz="2100" dirty="0" smtClean="0">
                <a:solidFill>
                  <a:srgbClr val="FF0000"/>
                </a:solidFill>
                <a:latin typeface="+mj-lt"/>
              </a:rPr>
              <a:t>ανάπτυξη βασισμένη στη γνώση</a:t>
            </a:r>
            <a:r>
              <a:rPr lang="el-GR" sz="2100" dirty="0" smtClean="0">
                <a:latin typeface="+mj-lt"/>
              </a:rPr>
              <a:t>.</a:t>
            </a:r>
          </a:p>
          <a:p>
            <a:pPr marL="400050" indent="-400050">
              <a:buFont typeface="Wingdings" pitchFamily="2" charset="2"/>
              <a:buAutoNum type="arabicPeriod"/>
            </a:pPr>
            <a:r>
              <a:rPr lang="el-GR" sz="2100" dirty="0" smtClean="0">
                <a:solidFill>
                  <a:srgbClr val="FF0000"/>
                </a:solidFill>
                <a:latin typeface="+mj-lt"/>
              </a:rPr>
              <a:t>Αξιοποιούν  τα δυνατά σημεία</a:t>
            </a:r>
            <a:r>
              <a:rPr lang="el-GR" sz="2100" dirty="0" smtClean="0">
                <a:latin typeface="+mj-lt"/>
              </a:rPr>
              <a:t> κάθε χώρας/περιφέρειας, τα ανταγωνιστικά πλεονεκτήματά της και τη δυναμική της για αριστεία.</a:t>
            </a:r>
          </a:p>
          <a:p>
            <a:pPr marL="400050" indent="-400050">
              <a:buFont typeface="Wingdings" pitchFamily="2" charset="2"/>
              <a:buAutoNum type="arabicPeriod"/>
            </a:pPr>
            <a:r>
              <a:rPr lang="el-GR" sz="2100" dirty="0" smtClean="0">
                <a:latin typeface="+mj-lt"/>
              </a:rPr>
              <a:t>Υποστηρίζουν την </a:t>
            </a:r>
            <a:r>
              <a:rPr lang="el-GR" sz="2100" dirty="0" smtClean="0">
                <a:solidFill>
                  <a:srgbClr val="FF0000"/>
                </a:solidFill>
                <a:latin typeface="+mj-lt"/>
              </a:rPr>
              <a:t>τεχνολογική καινοτομία</a:t>
            </a:r>
            <a:r>
              <a:rPr lang="el-GR" sz="2100" dirty="0" smtClean="0">
                <a:solidFill>
                  <a:srgbClr val="CC3300"/>
                </a:solidFill>
                <a:latin typeface="+mj-lt"/>
              </a:rPr>
              <a:t>,</a:t>
            </a:r>
            <a:r>
              <a:rPr lang="el-GR" sz="2100" dirty="0" smtClean="0">
                <a:solidFill>
                  <a:srgbClr val="FF3300"/>
                </a:solidFill>
                <a:latin typeface="+mj-lt"/>
              </a:rPr>
              <a:t>  </a:t>
            </a:r>
            <a:r>
              <a:rPr lang="el-GR" sz="2100" dirty="0" smtClean="0">
                <a:latin typeface="+mj-lt"/>
              </a:rPr>
              <a:t>αλλά και</a:t>
            </a:r>
            <a:r>
              <a:rPr lang="el-GR" sz="2100" dirty="0" smtClean="0">
                <a:solidFill>
                  <a:srgbClr val="FF3300"/>
                </a:solidFill>
                <a:latin typeface="+mj-lt"/>
              </a:rPr>
              <a:t> </a:t>
            </a:r>
            <a:r>
              <a:rPr lang="el-GR" sz="2100" dirty="0" smtClean="0">
                <a:latin typeface="+mj-lt"/>
              </a:rPr>
              <a:t>την </a:t>
            </a:r>
            <a:r>
              <a:rPr lang="el-GR" sz="2100" dirty="0" smtClean="0">
                <a:solidFill>
                  <a:srgbClr val="FF0000"/>
                </a:solidFill>
                <a:latin typeface="+mj-lt"/>
              </a:rPr>
              <a:t>καινοτομία τη  βασισμένη στην πρακτική </a:t>
            </a:r>
            <a:r>
              <a:rPr lang="el-GR" sz="2100" dirty="0" smtClean="0">
                <a:latin typeface="+mj-lt"/>
              </a:rPr>
              <a:t>και στοχεύουν στην τόνωση των επενδύσεων του ιδιωτικού τομέα.</a:t>
            </a:r>
          </a:p>
          <a:p>
            <a:pPr marL="400050" indent="-400050">
              <a:buFont typeface="Wingdings" pitchFamily="2" charset="2"/>
              <a:buAutoNum type="arabicPeriod"/>
            </a:pPr>
            <a:r>
              <a:rPr lang="el-GR" sz="2100" dirty="0" smtClean="0">
                <a:latin typeface="+mj-lt"/>
              </a:rPr>
              <a:t>Επιδιώκουν την </a:t>
            </a:r>
            <a:r>
              <a:rPr lang="el-GR" sz="2100" b="1" dirty="0" smtClean="0">
                <a:solidFill>
                  <a:srgbClr val="FF0000"/>
                </a:solidFill>
                <a:latin typeface="+mj-lt"/>
              </a:rPr>
              <a:t>ενεργό συμμετοχή </a:t>
            </a:r>
            <a:r>
              <a:rPr lang="el-GR" sz="2100" dirty="0" smtClean="0">
                <a:latin typeface="+mj-lt"/>
              </a:rPr>
              <a:t>των ενδιαφερομένων παραγόντων και ενθαρρύνουν τον </a:t>
            </a:r>
            <a:r>
              <a:rPr lang="el-GR" sz="2100" dirty="0" smtClean="0">
                <a:solidFill>
                  <a:srgbClr val="FF0000"/>
                </a:solidFill>
                <a:latin typeface="+mj-lt"/>
              </a:rPr>
              <a:t>πειραματισμό</a:t>
            </a:r>
            <a:r>
              <a:rPr lang="el-GR" sz="2100" dirty="0" smtClean="0">
                <a:solidFill>
                  <a:srgbClr val="FF3300"/>
                </a:solidFill>
                <a:latin typeface="+mj-lt"/>
              </a:rPr>
              <a:t>.</a:t>
            </a:r>
          </a:p>
          <a:p>
            <a:pPr marL="400050" indent="-400050">
              <a:buFont typeface="Wingdings" pitchFamily="2" charset="2"/>
              <a:buAutoNum type="arabicPeriod"/>
            </a:pPr>
            <a:r>
              <a:rPr lang="el-GR" sz="2100" dirty="0" smtClean="0">
                <a:latin typeface="+mj-lt"/>
              </a:rPr>
              <a:t>Βασίζονται σε  </a:t>
            </a:r>
            <a:r>
              <a:rPr lang="el-GR" sz="2100" dirty="0" smtClean="0">
                <a:solidFill>
                  <a:srgbClr val="FF0000"/>
                </a:solidFill>
                <a:latin typeface="+mj-lt"/>
              </a:rPr>
              <a:t>τεκμηρίωσ</a:t>
            </a:r>
            <a:r>
              <a:rPr lang="el-GR" sz="2100" dirty="0" smtClean="0">
                <a:solidFill>
                  <a:srgbClr val="CC3300"/>
                </a:solidFill>
                <a:latin typeface="+mj-lt"/>
              </a:rPr>
              <a:t>η</a:t>
            </a:r>
            <a:r>
              <a:rPr lang="el-GR" sz="2100" dirty="0" smtClean="0">
                <a:solidFill>
                  <a:srgbClr val="FF3300"/>
                </a:solidFill>
                <a:latin typeface="+mj-lt"/>
              </a:rPr>
              <a:t> </a:t>
            </a:r>
            <a:r>
              <a:rPr lang="el-GR" sz="2100" dirty="0" smtClean="0">
                <a:latin typeface="+mj-lt"/>
              </a:rPr>
              <a:t>και περιλαμβάνουν αξιόπιστα </a:t>
            </a:r>
            <a:r>
              <a:rPr lang="el-GR" sz="2100" dirty="0" smtClean="0">
                <a:solidFill>
                  <a:srgbClr val="FF0000"/>
                </a:solidFill>
                <a:latin typeface="+mj-lt"/>
              </a:rPr>
              <a:t>συστήματα παρακολούθησης και αξιολόγησης</a:t>
            </a:r>
            <a:r>
              <a:rPr lang="el-GR" sz="2100" dirty="0" smtClean="0">
                <a:solidFill>
                  <a:srgbClr val="FF0000"/>
                </a:solidFill>
              </a:rPr>
              <a:t>.</a:t>
            </a:r>
          </a:p>
          <a:p>
            <a:pPr marL="400050" indent="-400050"/>
            <a:endParaRPr lang="el-GR" sz="2100" dirty="0" smtClean="0">
              <a:solidFill>
                <a:srgbClr val="FF3300"/>
              </a:solidFill>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p:cNvSpPr>
          <p:nvPr>
            <p:ph type="title"/>
          </p:nvPr>
        </p:nvSpPr>
        <p:spPr>
          <a:xfrm>
            <a:off x="251520" y="0"/>
            <a:ext cx="8892480" cy="1219200"/>
          </a:xfrm>
        </p:spPr>
        <p:txBody>
          <a:bodyPr>
            <a:normAutofit fontScale="90000"/>
          </a:bodyPr>
          <a:lstStyle/>
          <a:p>
            <a:pPr algn="ctr"/>
            <a:r>
              <a:rPr lang="el-GR" sz="2800" dirty="0" smtClean="0">
                <a:solidFill>
                  <a:srgbClr val="FF0000"/>
                </a:solidFill>
                <a:latin typeface="Arial" charset="0"/>
              </a:rPr>
              <a:t/>
            </a:r>
            <a:br>
              <a:rPr lang="el-GR" sz="2800" dirty="0" smtClean="0">
                <a:solidFill>
                  <a:srgbClr val="FF0000"/>
                </a:solidFill>
                <a:latin typeface="Arial" charset="0"/>
              </a:rPr>
            </a:br>
            <a:r>
              <a:rPr lang="el-GR" sz="2800" dirty="0" smtClean="0">
                <a:solidFill>
                  <a:srgbClr val="FF0000"/>
                </a:solidFill>
                <a:latin typeface="Arial" charset="0"/>
              </a:rPr>
              <a:t> </a:t>
            </a:r>
            <a:r>
              <a:rPr lang="el-GR" sz="2800" dirty="0" smtClean="0">
                <a:solidFill>
                  <a:srgbClr val="FF0000"/>
                </a:solidFill>
              </a:rPr>
              <a:t>Σ</a:t>
            </a:r>
            <a:r>
              <a:rPr lang="el-GR" sz="2800" b="1" dirty="0" smtClean="0">
                <a:solidFill>
                  <a:srgbClr val="FF0000"/>
                </a:solidFill>
              </a:rPr>
              <a:t>χεδιασμός σε δύο επίπεδα:</a:t>
            </a:r>
            <a:br>
              <a:rPr lang="el-GR" sz="2800" b="1" dirty="0" smtClean="0">
                <a:solidFill>
                  <a:srgbClr val="FF0000"/>
                </a:solidFill>
              </a:rPr>
            </a:br>
            <a:r>
              <a:rPr lang="el-GR" sz="2800" b="1" dirty="0" smtClean="0">
                <a:solidFill>
                  <a:srgbClr val="FF0000"/>
                </a:solidFill>
              </a:rPr>
              <a:t> Εθνικό και Περιφερειακό</a:t>
            </a:r>
            <a:r>
              <a:rPr lang="el-GR" sz="3900" dirty="0" smtClean="0">
                <a:solidFill>
                  <a:srgbClr val="FF0000"/>
                </a:solidFill>
              </a:rPr>
              <a:t> </a:t>
            </a:r>
          </a:p>
        </p:txBody>
      </p:sp>
      <p:sp>
        <p:nvSpPr>
          <p:cNvPr id="14339" name="Rectangle 3"/>
          <p:cNvSpPr>
            <a:spLocks noGrp="1"/>
          </p:cNvSpPr>
          <p:nvPr>
            <p:ph sz="quarter" idx="1"/>
          </p:nvPr>
        </p:nvSpPr>
        <p:spPr>
          <a:xfrm>
            <a:off x="611188" y="1628775"/>
            <a:ext cx="8153400" cy="4525963"/>
          </a:xfrm>
        </p:spPr>
        <p:txBody>
          <a:bodyPr/>
          <a:lstStyle/>
          <a:p>
            <a:pPr>
              <a:lnSpc>
                <a:spcPct val="90000"/>
              </a:lnSpc>
            </a:pPr>
            <a:r>
              <a:rPr lang="el-GR" sz="2400" dirty="0" smtClean="0">
                <a:latin typeface="+mj-lt"/>
              </a:rPr>
              <a:t>Αποτελεί   ευκαιρία  για μια καλύτερη συνεργασία και ανταλλαγή εμπειριών μεταξύ Κέντρου και Περιφέρειας  με απώτερο στόχο τον προσδιορισμό </a:t>
            </a:r>
            <a:r>
              <a:rPr lang="el-GR" sz="2400" dirty="0" smtClean="0">
                <a:solidFill>
                  <a:srgbClr val="FF0000"/>
                </a:solidFill>
                <a:latin typeface="+mj-lt"/>
              </a:rPr>
              <a:t>των δράσεων που λειτουργούν καλύτερα στο κάθε επίπεδο. </a:t>
            </a:r>
          </a:p>
          <a:p>
            <a:pPr>
              <a:lnSpc>
                <a:spcPct val="90000"/>
              </a:lnSpc>
              <a:buFont typeface="Wingdings" pitchFamily="2" charset="2"/>
              <a:buNone/>
            </a:pPr>
            <a:endParaRPr lang="el-GR" sz="2400" dirty="0" smtClean="0">
              <a:latin typeface="+mj-lt"/>
            </a:endParaRPr>
          </a:p>
          <a:p>
            <a:pPr algn="just">
              <a:lnSpc>
                <a:spcPct val="90000"/>
              </a:lnSpc>
            </a:pPr>
            <a:r>
              <a:rPr lang="el-GR" sz="2400" dirty="0" smtClean="0">
                <a:latin typeface="+mj-lt"/>
              </a:rPr>
              <a:t> Απαιτείται ένας μόνιμος συντονιστικός μηχανισμός μεταξύ των δύο επιπέδων, τόσο στη φάση του σχεδιασμού όσο και της υλοποίησης της  στρατηγικής </a:t>
            </a:r>
            <a:r>
              <a:rPr lang="en-US" sz="2400" dirty="0" smtClean="0">
                <a:latin typeface="+mj-lt"/>
              </a:rPr>
              <a:t>RIS3</a:t>
            </a:r>
            <a:r>
              <a:rPr lang="el-GR" sz="2400" dirty="0" smtClean="0">
                <a:latin typeface="+mj-lt"/>
              </a:rPr>
              <a:t> </a:t>
            </a:r>
          </a:p>
          <a:p>
            <a:pPr>
              <a:lnSpc>
                <a:spcPct val="90000"/>
              </a:lnSpc>
              <a:buFont typeface="Wingdings" pitchFamily="2" charset="2"/>
              <a:buNone/>
            </a:pPr>
            <a:endParaRPr lang="el-GR" sz="2400" dirty="0" smtClean="0">
              <a:latin typeface="Arial" charset="0"/>
            </a:endParaRPr>
          </a:p>
          <a:p>
            <a:pPr>
              <a:lnSpc>
                <a:spcPct val="90000"/>
              </a:lnSpc>
              <a:buFont typeface="Wingdings" pitchFamily="2" charset="2"/>
              <a:buNone/>
            </a:pPr>
            <a:r>
              <a:rPr lang="el-GR" sz="2400" dirty="0" smtClean="0">
                <a:latin typeface="Arial" charset="0"/>
              </a:rPr>
              <a:t>                                </a:t>
            </a:r>
          </a:p>
          <a:p>
            <a:pPr>
              <a:lnSpc>
                <a:spcPct val="90000"/>
              </a:lnSpc>
              <a:buFont typeface="Wingdings" pitchFamily="2" charset="2"/>
              <a:buNone/>
            </a:pPr>
            <a:endParaRPr lang="el-GR" sz="2400" dirty="0" smtClean="0">
              <a:latin typeface="Arial" charset="0"/>
            </a:endParaRPr>
          </a:p>
          <a:p>
            <a:pPr>
              <a:lnSpc>
                <a:spcPct val="90000"/>
              </a:lnSpc>
              <a:buFont typeface="Wingdings" pitchFamily="2" charset="2"/>
              <a:buNone/>
            </a:pPr>
            <a:endParaRPr lang="el-GR" sz="2400" dirty="0" smtClean="0">
              <a:latin typeface="Arial" charset="0"/>
            </a:endParaRPr>
          </a:p>
        </p:txBody>
      </p:sp>
      <p:sp>
        <p:nvSpPr>
          <p:cNvPr id="14342" name="AutoShape 6"/>
          <p:cNvSpPr>
            <a:spLocks noChangeArrowheads="1"/>
          </p:cNvSpPr>
          <p:nvPr/>
        </p:nvSpPr>
        <p:spPr bwMode="auto">
          <a:xfrm flipH="1">
            <a:off x="4211960" y="4725144"/>
            <a:ext cx="360362" cy="719138"/>
          </a:xfrm>
          <a:prstGeom prst="downArrow">
            <a:avLst>
              <a:gd name="adj1" fmla="val 50000"/>
              <a:gd name="adj2" fmla="val 49890"/>
            </a:avLst>
          </a:prstGeom>
          <a:solidFill>
            <a:schemeClr val="accent1"/>
          </a:solidFill>
          <a:ln w="9525">
            <a:solidFill>
              <a:schemeClr val="tx1"/>
            </a:solidFill>
            <a:miter lim="800000"/>
            <a:headEnd/>
            <a:tailEnd/>
          </a:ln>
          <a:effectLst/>
        </p:spPr>
        <p:txBody>
          <a:bodyPr vert="eaVert" wrap="none" anchor="ctr"/>
          <a:lstStyle/>
          <a:p>
            <a:endParaRPr lang="el-GR"/>
          </a:p>
        </p:txBody>
      </p:sp>
      <p:sp>
        <p:nvSpPr>
          <p:cNvPr id="14344" name="Text Box 8"/>
          <p:cNvSpPr txBox="1">
            <a:spLocks noChangeArrowheads="1"/>
          </p:cNvSpPr>
          <p:nvPr/>
        </p:nvSpPr>
        <p:spPr bwMode="auto">
          <a:xfrm>
            <a:off x="1979613" y="5229225"/>
            <a:ext cx="5041900" cy="457200"/>
          </a:xfrm>
          <a:prstGeom prst="rect">
            <a:avLst/>
          </a:prstGeom>
          <a:noFill/>
          <a:ln w="9525">
            <a:noFill/>
            <a:miter lim="800000"/>
            <a:headEnd/>
            <a:tailEnd/>
          </a:ln>
          <a:effectLst/>
        </p:spPr>
        <p:txBody>
          <a:bodyPr>
            <a:spAutoFit/>
          </a:bodyPr>
          <a:lstStyle/>
          <a:p>
            <a:pPr>
              <a:spcBef>
                <a:spcPct val="50000"/>
              </a:spcBef>
            </a:pPr>
            <a:endParaRPr lang="el-GR"/>
          </a:p>
        </p:txBody>
      </p:sp>
      <p:sp>
        <p:nvSpPr>
          <p:cNvPr id="14347" name="Text Box 11"/>
          <p:cNvSpPr txBox="1">
            <a:spLocks noChangeArrowheads="1"/>
          </p:cNvSpPr>
          <p:nvPr/>
        </p:nvSpPr>
        <p:spPr bwMode="auto">
          <a:xfrm>
            <a:off x="1547664" y="5445224"/>
            <a:ext cx="6119813" cy="584775"/>
          </a:xfrm>
          <a:prstGeom prst="rect">
            <a:avLst/>
          </a:prstGeom>
          <a:solidFill>
            <a:srgbClr val="E48284"/>
          </a:solidFill>
          <a:ln w="6350">
            <a:solidFill>
              <a:schemeClr val="tx1"/>
            </a:solidFill>
            <a:miter lim="800000"/>
            <a:headEnd/>
            <a:tailEnd/>
          </a:ln>
          <a:effectLst/>
        </p:spPr>
        <p:txBody>
          <a:bodyPr wrap="square">
            <a:spAutoFit/>
          </a:bodyPr>
          <a:lstStyle/>
          <a:p>
            <a:r>
              <a:rPr lang="el-GR" sz="1600" dirty="0">
                <a:latin typeface="+mj-lt"/>
              </a:rPr>
              <a:t>      Δίκτυο </a:t>
            </a:r>
            <a:r>
              <a:rPr lang="el-GR" sz="1600" dirty="0" smtClean="0">
                <a:latin typeface="+mj-lt"/>
              </a:rPr>
              <a:t>Συντονισμού Στρατηγικών Έξυπνης </a:t>
            </a:r>
            <a:r>
              <a:rPr lang="el-GR" sz="1600" dirty="0">
                <a:latin typeface="+mj-lt"/>
              </a:rPr>
              <a:t>Εξειδίκευσης </a:t>
            </a:r>
          </a:p>
          <a:p>
            <a:r>
              <a:rPr lang="el-GR" sz="1600" dirty="0">
                <a:latin typeface="+mj-lt"/>
              </a:rPr>
              <a:t>                      (ΕΥΣΣΑΑΠ-ΓΓΕΤ-ΠΕΡΙΦΕΡΕΙΕΣ)</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5"/>
          <p:cNvSpPr>
            <a:spLocks noChangeArrowheads="1"/>
          </p:cNvSpPr>
          <p:nvPr/>
        </p:nvSpPr>
        <p:spPr bwMode="auto">
          <a:xfrm>
            <a:off x="1619672" y="1340769"/>
            <a:ext cx="1928813" cy="1015663"/>
          </a:xfrm>
          <a:prstGeom prst="rect">
            <a:avLst/>
          </a:prstGeom>
          <a:noFill/>
          <a:ln w="9525">
            <a:noFill/>
            <a:miter lim="800000"/>
            <a:headEnd/>
            <a:tailEnd/>
          </a:ln>
        </p:spPr>
        <p:txBody>
          <a:bodyPr wrap="square">
            <a:spAutoFit/>
          </a:bodyPr>
          <a:lstStyle/>
          <a:p>
            <a:r>
              <a:rPr lang="en-US" sz="2000" dirty="0" smtClean="0"/>
              <a:t>RIS3 </a:t>
            </a:r>
            <a:endParaRPr lang="el-GR" sz="2000" dirty="0"/>
          </a:p>
          <a:p>
            <a:r>
              <a:rPr lang="el-GR" sz="2000" dirty="0"/>
              <a:t>σε επίπεδο</a:t>
            </a:r>
            <a:r>
              <a:rPr lang="en-US" sz="2000" dirty="0"/>
              <a:t> </a:t>
            </a:r>
            <a:r>
              <a:rPr lang="el-GR" sz="2000" dirty="0"/>
              <a:t>Περιφέρειας 1</a:t>
            </a:r>
          </a:p>
        </p:txBody>
      </p:sp>
      <p:sp>
        <p:nvSpPr>
          <p:cNvPr id="9219" name="Text Box 6"/>
          <p:cNvSpPr txBox="1">
            <a:spLocks noChangeArrowheads="1"/>
          </p:cNvSpPr>
          <p:nvPr/>
        </p:nvSpPr>
        <p:spPr bwMode="auto">
          <a:xfrm>
            <a:off x="900113" y="4293096"/>
            <a:ext cx="1871662" cy="1015663"/>
          </a:xfrm>
          <a:prstGeom prst="rect">
            <a:avLst/>
          </a:prstGeom>
          <a:noFill/>
          <a:ln w="9525">
            <a:noFill/>
            <a:miter lim="800000"/>
            <a:headEnd/>
            <a:tailEnd/>
          </a:ln>
        </p:spPr>
        <p:txBody>
          <a:bodyPr wrap="square">
            <a:spAutoFit/>
          </a:bodyPr>
          <a:lstStyle/>
          <a:p>
            <a:r>
              <a:rPr lang="en-US" sz="2000" dirty="0" smtClean="0"/>
              <a:t>RIS3 </a:t>
            </a:r>
            <a:endParaRPr lang="el-GR" sz="2000" dirty="0"/>
          </a:p>
          <a:p>
            <a:r>
              <a:rPr lang="el-GR" sz="2000" dirty="0"/>
              <a:t>σε επίπεδο</a:t>
            </a:r>
            <a:r>
              <a:rPr lang="en-US" sz="2000" dirty="0"/>
              <a:t> </a:t>
            </a:r>
            <a:r>
              <a:rPr lang="el-GR" sz="2000" dirty="0"/>
              <a:t>Περιφέρειας 2</a:t>
            </a:r>
          </a:p>
        </p:txBody>
      </p:sp>
      <p:sp>
        <p:nvSpPr>
          <p:cNvPr id="9220" name="Text Box 7"/>
          <p:cNvSpPr txBox="1">
            <a:spLocks noChangeArrowheads="1"/>
          </p:cNvSpPr>
          <p:nvPr/>
        </p:nvSpPr>
        <p:spPr bwMode="auto">
          <a:xfrm>
            <a:off x="4429125" y="5286375"/>
            <a:ext cx="2449513" cy="1006475"/>
          </a:xfrm>
          <a:prstGeom prst="rect">
            <a:avLst/>
          </a:prstGeom>
          <a:noFill/>
          <a:ln w="9525">
            <a:noFill/>
            <a:miter lim="800000"/>
            <a:headEnd/>
            <a:tailEnd/>
          </a:ln>
        </p:spPr>
        <p:txBody>
          <a:bodyPr>
            <a:spAutoFit/>
          </a:bodyPr>
          <a:lstStyle/>
          <a:p>
            <a:r>
              <a:rPr lang="en-US" sz="2000" dirty="0" smtClean="0"/>
              <a:t>RIS3 </a:t>
            </a:r>
            <a:endParaRPr lang="el-GR" sz="2000" dirty="0"/>
          </a:p>
          <a:p>
            <a:r>
              <a:rPr lang="el-GR" sz="2000" dirty="0"/>
              <a:t>σε επίπεδο</a:t>
            </a:r>
            <a:r>
              <a:rPr lang="en-US" sz="2000" dirty="0"/>
              <a:t> </a:t>
            </a:r>
            <a:r>
              <a:rPr lang="el-GR" sz="2000" dirty="0"/>
              <a:t>Περιφέρειας 3</a:t>
            </a:r>
          </a:p>
        </p:txBody>
      </p:sp>
      <p:sp>
        <p:nvSpPr>
          <p:cNvPr id="9221" name="Oval 8"/>
          <p:cNvSpPr>
            <a:spLocks noChangeArrowheads="1"/>
          </p:cNvSpPr>
          <p:nvPr/>
        </p:nvSpPr>
        <p:spPr bwMode="auto">
          <a:xfrm>
            <a:off x="1000125" y="1357313"/>
            <a:ext cx="2376488" cy="2016125"/>
          </a:xfrm>
          <a:prstGeom prst="ellipse">
            <a:avLst/>
          </a:prstGeom>
          <a:noFill/>
          <a:ln w="9525">
            <a:solidFill>
              <a:schemeClr val="tx1"/>
            </a:solidFill>
            <a:round/>
            <a:headEnd/>
            <a:tailEnd/>
          </a:ln>
        </p:spPr>
        <p:txBody>
          <a:bodyPr wrap="none" anchor="ctr"/>
          <a:lstStyle/>
          <a:p>
            <a:endParaRPr lang="el-GR"/>
          </a:p>
        </p:txBody>
      </p:sp>
      <p:sp>
        <p:nvSpPr>
          <p:cNvPr id="9222" name="Oval 9"/>
          <p:cNvSpPr>
            <a:spLocks noChangeArrowheads="1"/>
          </p:cNvSpPr>
          <p:nvPr/>
        </p:nvSpPr>
        <p:spPr bwMode="auto">
          <a:xfrm>
            <a:off x="539750" y="4076700"/>
            <a:ext cx="2879725" cy="1873250"/>
          </a:xfrm>
          <a:prstGeom prst="ellipse">
            <a:avLst/>
          </a:prstGeom>
          <a:noFill/>
          <a:ln w="9525">
            <a:solidFill>
              <a:schemeClr val="tx1"/>
            </a:solidFill>
            <a:round/>
            <a:headEnd/>
            <a:tailEnd/>
          </a:ln>
        </p:spPr>
        <p:txBody>
          <a:bodyPr wrap="none" anchor="ctr"/>
          <a:lstStyle/>
          <a:p>
            <a:endParaRPr lang="el-GR"/>
          </a:p>
        </p:txBody>
      </p:sp>
      <p:sp>
        <p:nvSpPr>
          <p:cNvPr id="9223" name="Oval 10"/>
          <p:cNvSpPr>
            <a:spLocks noChangeArrowheads="1"/>
          </p:cNvSpPr>
          <p:nvPr/>
        </p:nvSpPr>
        <p:spPr bwMode="auto">
          <a:xfrm>
            <a:off x="3995936" y="5084763"/>
            <a:ext cx="2592388" cy="1773237"/>
          </a:xfrm>
          <a:prstGeom prst="ellipse">
            <a:avLst/>
          </a:prstGeom>
          <a:noFill/>
          <a:ln w="9525">
            <a:solidFill>
              <a:schemeClr val="tx1"/>
            </a:solidFill>
            <a:round/>
            <a:headEnd/>
            <a:tailEnd/>
          </a:ln>
        </p:spPr>
        <p:txBody>
          <a:bodyPr wrap="none" anchor="ctr"/>
          <a:lstStyle/>
          <a:p>
            <a:endParaRPr lang="el-GR"/>
          </a:p>
        </p:txBody>
      </p:sp>
      <p:sp>
        <p:nvSpPr>
          <p:cNvPr id="9224" name="Line 11"/>
          <p:cNvSpPr>
            <a:spLocks noChangeShapeType="1"/>
          </p:cNvSpPr>
          <p:nvPr/>
        </p:nvSpPr>
        <p:spPr bwMode="auto">
          <a:xfrm>
            <a:off x="3286125" y="2071688"/>
            <a:ext cx="2222500" cy="636587"/>
          </a:xfrm>
          <a:prstGeom prst="line">
            <a:avLst/>
          </a:prstGeom>
          <a:noFill/>
          <a:ln w="9525">
            <a:solidFill>
              <a:schemeClr val="tx1"/>
            </a:solidFill>
            <a:round/>
            <a:headEnd/>
            <a:tailEnd type="triangle" w="med" len="med"/>
          </a:ln>
        </p:spPr>
        <p:txBody>
          <a:bodyPr/>
          <a:lstStyle/>
          <a:p>
            <a:endParaRPr lang="el-GR"/>
          </a:p>
        </p:txBody>
      </p:sp>
      <p:sp>
        <p:nvSpPr>
          <p:cNvPr id="9225" name="Line 12"/>
          <p:cNvSpPr>
            <a:spLocks noChangeShapeType="1"/>
          </p:cNvSpPr>
          <p:nvPr/>
        </p:nvSpPr>
        <p:spPr bwMode="auto">
          <a:xfrm flipV="1">
            <a:off x="3348038" y="3789363"/>
            <a:ext cx="1584325" cy="863600"/>
          </a:xfrm>
          <a:prstGeom prst="line">
            <a:avLst/>
          </a:prstGeom>
          <a:noFill/>
          <a:ln w="9525">
            <a:solidFill>
              <a:schemeClr val="tx1"/>
            </a:solidFill>
            <a:round/>
            <a:headEnd/>
            <a:tailEnd type="triangle" w="med" len="med"/>
          </a:ln>
        </p:spPr>
        <p:txBody>
          <a:bodyPr/>
          <a:lstStyle/>
          <a:p>
            <a:endParaRPr lang="el-GR"/>
          </a:p>
        </p:txBody>
      </p:sp>
      <p:sp>
        <p:nvSpPr>
          <p:cNvPr id="9226" name="Line 13"/>
          <p:cNvSpPr>
            <a:spLocks noChangeShapeType="1"/>
          </p:cNvSpPr>
          <p:nvPr/>
        </p:nvSpPr>
        <p:spPr bwMode="auto">
          <a:xfrm flipV="1">
            <a:off x="5572125" y="4429125"/>
            <a:ext cx="214313" cy="714375"/>
          </a:xfrm>
          <a:prstGeom prst="line">
            <a:avLst/>
          </a:prstGeom>
          <a:noFill/>
          <a:ln w="9525">
            <a:solidFill>
              <a:schemeClr val="tx1"/>
            </a:solidFill>
            <a:round/>
            <a:headEnd/>
            <a:tailEnd type="triangle" w="med" len="med"/>
          </a:ln>
        </p:spPr>
        <p:txBody>
          <a:bodyPr/>
          <a:lstStyle/>
          <a:p>
            <a:endParaRPr lang="el-GR"/>
          </a:p>
        </p:txBody>
      </p:sp>
      <p:sp>
        <p:nvSpPr>
          <p:cNvPr id="9227" name="Oval 14"/>
          <p:cNvSpPr>
            <a:spLocks noChangeArrowheads="1"/>
          </p:cNvSpPr>
          <p:nvPr/>
        </p:nvSpPr>
        <p:spPr bwMode="auto">
          <a:xfrm>
            <a:off x="3275856" y="1124744"/>
            <a:ext cx="5724525" cy="36703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9228" name="Text Box 15"/>
          <p:cNvSpPr txBox="1">
            <a:spLocks noChangeArrowheads="1"/>
          </p:cNvSpPr>
          <p:nvPr/>
        </p:nvSpPr>
        <p:spPr bwMode="auto">
          <a:xfrm>
            <a:off x="3707904" y="476672"/>
            <a:ext cx="5328592" cy="4693593"/>
          </a:xfrm>
          <a:prstGeom prst="rect">
            <a:avLst/>
          </a:prstGeom>
          <a:noFill/>
          <a:ln w="9525">
            <a:noFill/>
            <a:miter lim="800000"/>
            <a:headEnd/>
            <a:tailEnd/>
          </a:ln>
        </p:spPr>
        <p:txBody>
          <a:bodyPr wrap="square">
            <a:spAutoFit/>
          </a:bodyPr>
          <a:lstStyle/>
          <a:p>
            <a:pPr algn="ctr">
              <a:spcBef>
                <a:spcPct val="50000"/>
              </a:spcBef>
            </a:pPr>
            <a:endParaRPr lang="el-GR" sz="2000" b="1" dirty="0" smtClean="0"/>
          </a:p>
          <a:p>
            <a:pPr algn="ctr">
              <a:spcBef>
                <a:spcPct val="50000"/>
              </a:spcBef>
            </a:pPr>
            <a:r>
              <a:rPr lang="en-US" sz="2000" b="1" dirty="0" smtClean="0"/>
              <a:t>RIS3 </a:t>
            </a:r>
            <a:r>
              <a:rPr lang="el-GR" sz="2000" b="1" dirty="0"/>
              <a:t>σε εθνικό επίπεδο (ΓΓΕΤ)</a:t>
            </a:r>
            <a:endParaRPr lang="en-US" sz="2000" b="1" dirty="0"/>
          </a:p>
          <a:p>
            <a:pPr algn="ctr">
              <a:spcBef>
                <a:spcPct val="50000"/>
              </a:spcBef>
              <a:buFontTx/>
              <a:buChar char="•"/>
            </a:pPr>
            <a:r>
              <a:rPr lang="en-US" sz="1800" dirty="0">
                <a:solidFill>
                  <a:schemeClr val="bg1"/>
                </a:solidFill>
              </a:rPr>
              <a:t> </a:t>
            </a:r>
            <a:r>
              <a:rPr lang="el-GR" sz="1200" b="1" dirty="0" smtClean="0">
                <a:solidFill>
                  <a:schemeClr val="bg1"/>
                </a:solidFill>
              </a:rPr>
              <a:t>Εστιάζει σε τομείς στους οποίους η χώρα</a:t>
            </a:r>
          </a:p>
          <a:p>
            <a:pPr algn="ctr">
              <a:spcBef>
                <a:spcPct val="50000"/>
              </a:spcBef>
            </a:pPr>
            <a:r>
              <a:rPr lang="el-GR" sz="1200" b="1" dirty="0" smtClean="0">
                <a:solidFill>
                  <a:schemeClr val="bg1"/>
                </a:solidFill>
              </a:rPr>
              <a:t> έχει συγκριτικό πλεονέκτημα</a:t>
            </a:r>
          </a:p>
          <a:p>
            <a:pPr algn="ctr">
              <a:spcBef>
                <a:spcPct val="50000"/>
              </a:spcBef>
              <a:buFontTx/>
              <a:buChar char="•"/>
            </a:pPr>
            <a:r>
              <a:rPr lang="el-GR" sz="1200" b="1" dirty="0" smtClean="0">
                <a:solidFill>
                  <a:schemeClr val="bg1"/>
                </a:solidFill>
              </a:rPr>
              <a:t>Λαμβάνει υπόψη </a:t>
            </a:r>
            <a:r>
              <a:rPr lang="el-GR" sz="1200" b="1" dirty="0">
                <a:solidFill>
                  <a:schemeClr val="bg1"/>
                </a:solidFill>
              </a:rPr>
              <a:t>τις περιφερειακές </a:t>
            </a:r>
            <a:r>
              <a:rPr lang="en-US" sz="1200" b="1" dirty="0" smtClean="0">
                <a:solidFill>
                  <a:schemeClr val="bg1"/>
                </a:solidFill>
              </a:rPr>
              <a:t>RIS3 </a:t>
            </a:r>
            <a:r>
              <a:rPr lang="el-GR" sz="1200" b="1" dirty="0" smtClean="0">
                <a:solidFill>
                  <a:schemeClr val="bg1"/>
                </a:solidFill>
              </a:rPr>
              <a:t>και εξασφαλίζει </a:t>
            </a:r>
            <a:r>
              <a:rPr lang="el-GR" sz="1200" b="1" dirty="0">
                <a:solidFill>
                  <a:schemeClr val="bg1"/>
                </a:solidFill>
              </a:rPr>
              <a:t>τη μεταξύ τους συνάφεια</a:t>
            </a:r>
          </a:p>
          <a:p>
            <a:pPr algn="ctr">
              <a:spcBef>
                <a:spcPct val="50000"/>
              </a:spcBef>
              <a:buFontTx/>
              <a:buChar char="•"/>
            </a:pPr>
            <a:r>
              <a:rPr lang="el-GR" sz="1200" b="1" dirty="0">
                <a:solidFill>
                  <a:schemeClr val="bg1"/>
                </a:solidFill>
              </a:rPr>
              <a:t>Συμπληρώνει ερευνητικά/τεχνολογικά  κενά</a:t>
            </a:r>
            <a:endParaRPr lang="en-US" sz="1200" b="1" dirty="0">
              <a:solidFill>
                <a:schemeClr val="bg1"/>
              </a:solidFill>
            </a:endParaRPr>
          </a:p>
          <a:p>
            <a:pPr algn="ctr">
              <a:spcBef>
                <a:spcPct val="50000"/>
              </a:spcBef>
              <a:buFontTx/>
              <a:buChar char="•"/>
            </a:pPr>
            <a:r>
              <a:rPr lang="el-GR" sz="1200" b="1" dirty="0">
                <a:solidFill>
                  <a:schemeClr val="bg1"/>
                </a:solidFill>
              </a:rPr>
              <a:t>Προωθεί συνέργειες με άλλες τομεακές πολιτικές  </a:t>
            </a:r>
          </a:p>
          <a:p>
            <a:pPr algn="ctr">
              <a:spcBef>
                <a:spcPct val="50000"/>
              </a:spcBef>
              <a:buFontTx/>
              <a:buChar char="•"/>
            </a:pPr>
            <a:r>
              <a:rPr lang="el-GR" sz="1200" b="1" dirty="0">
                <a:solidFill>
                  <a:schemeClr val="bg1"/>
                </a:solidFill>
              </a:rPr>
              <a:t>Προωθεί  συνέργειες με την Ευρωπαϊκή πολιτική </a:t>
            </a:r>
            <a:r>
              <a:rPr lang="en-US" sz="1200" b="1" dirty="0">
                <a:solidFill>
                  <a:schemeClr val="bg1"/>
                </a:solidFill>
              </a:rPr>
              <a:t>ETAK </a:t>
            </a:r>
            <a:r>
              <a:rPr lang="el-GR" sz="1200" b="1" dirty="0">
                <a:solidFill>
                  <a:schemeClr val="bg1"/>
                </a:solidFill>
              </a:rPr>
              <a:t>(</a:t>
            </a:r>
            <a:r>
              <a:rPr lang="en-US" sz="1200" b="1" dirty="0">
                <a:solidFill>
                  <a:schemeClr val="bg1"/>
                </a:solidFill>
              </a:rPr>
              <a:t>HORIZON 2020</a:t>
            </a:r>
            <a:r>
              <a:rPr lang="el-GR" sz="1200" b="1" dirty="0">
                <a:solidFill>
                  <a:schemeClr val="bg1"/>
                </a:solidFill>
              </a:rPr>
              <a:t>)</a:t>
            </a:r>
          </a:p>
          <a:p>
            <a:pPr algn="ctr">
              <a:spcBef>
                <a:spcPct val="50000"/>
              </a:spcBef>
              <a:buFontTx/>
              <a:buChar char="•"/>
            </a:pPr>
            <a:r>
              <a:rPr lang="el-GR" sz="1200" b="1" dirty="0">
                <a:solidFill>
                  <a:schemeClr val="bg1"/>
                </a:solidFill>
              </a:rPr>
              <a:t>Διαμορφώνει τη στρατηγική για τις μεγάλες </a:t>
            </a:r>
            <a:endParaRPr lang="el-GR" sz="1200" b="1" dirty="0" smtClean="0">
              <a:solidFill>
                <a:schemeClr val="bg1"/>
              </a:solidFill>
            </a:endParaRPr>
          </a:p>
          <a:p>
            <a:pPr algn="ctr">
              <a:spcBef>
                <a:spcPct val="50000"/>
              </a:spcBef>
              <a:buFontTx/>
              <a:buChar char="•"/>
            </a:pPr>
            <a:r>
              <a:rPr lang="el-GR" sz="1200" b="1" dirty="0" smtClean="0">
                <a:solidFill>
                  <a:schemeClr val="bg1"/>
                </a:solidFill>
              </a:rPr>
              <a:t>Ερευνητικές </a:t>
            </a:r>
            <a:r>
              <a:rPr lang="el-GR" sz="1200" b="1" dirty="0">
                <a:solidFill>
                  <a:schemeClr val="bg1"/>
                </a:solidFill>
              </a:rPr>
              <a:t>Υποδομές</a:t>
            </a:r>
          </a:p>
          <a:p>
            <a:pPr algn="ctr">
              <a:spcBef>
                <a:spcPct val="50000"/>
              </a:spcBef>
              <a:buFontTx/>
              <a:buChar char="•"/>
            </a:pPr>
            <a:r>
              <a:rPr lang="el-GR" sz="1400" b="1" dirty="0">
                <a:solidFill>
                  <a:schemeClr val="bg1"/>
                </a:solidFill>
              </a:rPr>
              <a:t>Ενισχύει Βασική έρευνα- </a:t>
            </a:r>
            <a:r>
              <a:rPr lang="el-GR" sz="1400" b="1" dirty="0" smtClean="0">
                <a:solidFill>
                  <a:schemeClr val="bg1"/>
                </a:solidFill>
              </a:rPr>
              <a:t>εκπαίδευση</a:t>
            </a:r>
          </a:p>
          <a:p>
            <a:pPr algn="ctr">
              <a:spcBef>
                <a:spcPct val="50000"/>
              </a:spcBef>
              <a:buFontTx/>
              <a:buChar char="•"/>
            </a:pPr>
            <a:r>
              <a:rPr lang="el-GR" sz="1400" b="1" dirty="0" smtClean="0">
                <a:solidFill>
                  <a:schemeClr val="bg1"/>
                </a:solidFill>
              </a:rPr>
              <a:t> </a:t>
            </a:r>
            <a:r>
              <a:rPr lang="el-GR" sz="1400" b="1" dirty="0">
                <a:solidFill>
                  <a:schemeClr val="bg1"/>
                </a:solidFill>
              </a:rPr>
              <a:t>ερευνητών</a:t>
            </a:r>
          </a:p>
          <a:p>
            <a:pPr>
              <a:spcBef>
                <a:spcPct val="50000"/>
              </a:spcBef>
              <a:buFontTx/>
              <a:buChar char="•"/>
            </a:pPr>
            <a:endParaRPr lang="el-GR" sz="2000" dirty="0"/>
          </a:p>
        </p:txBody>
      </p:sp>
      <p:sp>
        <p:nvSpPr>
          <p:cNvPr id="9229" name="Text Box 16"/>
          <p:cNvSpPr txBox="1">
            <a:spLocks noChangeArrowheads="1"/>
          </p:cNvSpPr>
          <p:nvPr/>
        </p:nvSpPr>
        <p:spPr bwMode="auto">
          <a:xfrm>
            <a:off x="539750" y="116631"/>
            <a:ext cx="7777163" cy="861774"/>
          </a:xfrm>
          <a:prstGeom prst="rect">
            <a:avLst/>
          </a:prstGeom>
          <a:solidFill>
            <a:schemeClr val="accent5">
              <a:lumMod val="20000"/>
              <a:lumOff val="80000"/>
            </a:schemeClr>
          </a:solidFill>
          <a:ln w="9525">
            <a:solidFill>
              <a:srgbClr val="7030A0"/>
            </a:solidFill>
            <a:miter lim="800000"/>
            <a:headEnd/>
            <a:tailEnd/>
          </a:ln>
        </p:spPr>
        <p:txBody>
          <a:bodyPr wrap="square">
            <a:spAutoFit/>
          </a:bodyPr>
          <a:lstStyle/>
          <a:p>
            <a:pPr algn="ctr">
              <a:spcBef>
                <a:spcPct val="50000"/>
              </a:spcBef>
            </a:pPr>
            <a:r>
              <a:rPr lang="el-GR" sz="2000" dirty="0" smtClean="0"/>
              <a:t>Εθνικό και Περιφερειακό επίπεδο: </a:t>
            </a:r>
          </a:p>
          <a:p>
            <a:pPr algn="ctr">
              <a:spcBef>
                <a:spcPct val="50000"/>
              </a:spcBef>
            </a:pPr>
            <a:r>
              <a:rPr lang="el-GR" sz="2000" dirty="0" smtClean="0"/>
              <a:t>διακριτοί και αλληλοσυμπληρωνόμενοι ρόλοι</a:t>
            </a:r>
            <a:endParaRPr lang="el-GR" sz="2000" dirty="0"/>
          </a:p>
        </p:txBody>
      </p:sp>
      <p:sp>
        <p:nvSpPr>
          <p:cNvPr id="14" name="13 - Δάκρυ"/>
          <p:cNvSpPr/>
          <p:nvPr/>
        </p:nvSpPr>
        <p:spPr>
          <a:xfrm>
            <a:off x="0" y="2276872"/>
            <a:ext cx="2483768" cy="1440160"/>
          </a:xfrm>
          <a:prstGeom prst="teardrop">
            <a:avLst>
              <a:gd name="adj" fmla="val 81641"/>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lumMod val="65000"/>
                    <a:lumOff val="35000"/>
                  </a:schemeClr>
                </a:solidFill>
                <a:latin typeface="+mj-lt"/>
              </a:rPr>
              <a:t>Προώθηση  δραστηριοτήτων προσαρμοσμένων στα ιδιαίτερα χαρακτηριστικά  της Π1</a:t>
            </a:r>
            <a:endParaRPr lang="el-GR" sz="1400" dirty="0">
              <a:solidFill>
                <a:schemeClr val="tx1">
                  <a:lumMod val="65000"/>
                  <a:lumOff val="35000"/>
                </a:schemeClr>
              </a:solidFill>
              <a:latin typeface="+mj-lt"/>
            </a:endParaRPr>
          </a:p>
        </p:txBody>
      </p:sp>
      <p:sp>
        <p:nvSpPr>
          <p:cNvPr id="15" name="14 - Δάκρυ"/>
          <p:cNvSpPr/>
          <p:nvPr/>
        </p:nvSpPr>
        <p:spPr>
          <a:xfrm>
            <a:off x="152400" y="5373216"/>
            <a:ext cx="2483768" cy="1296144"/>
          </a:xfrm>
          <a:prstGeom prst="teardrop">
            <a:avLst>
              <a:gd name="adj" fmla="val 81641"/>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lumMod val="65000"/>
                    <a:lumOff val="35000"/>
                  </a:schemeClr>
                </a:solidFill>
                <a:latin typeface="+mj-lt"/>
              </a:rPr>
              <a:t>Προώθηση δραστηριοτήτων προσαρμοσμένων στα ιδιαίτερα χαρακτηριστικά της Π2</a:t>
            </a:r>
            <a:endParaRPr lang="el-GR" sz="1400" dirty="0">
              <a:solidFill>
                <a:schemeClr val="tx1">
                  <a:lumMod val="65000"/>
                  <a:lumOff val="35000"/>
                </a:schemeClr>
              </a:solidFill>
              <a:latin typeface="+mj-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title"/>
          </p:nvPr>
        </p:nvSpPr>
        <p:spPr>
          <a:xfrm>
            <a:off x="612775" y="0"/>
            <a:ext cx="8153400" cy="1219200"/>
          </a:xfrm>
        </p:spPr>
        <p:txBody>
          <a:bodyPr>
            <a:normAutofit fontScale="90000"/>
          </a:bodyPr>
          <a:lstStyle/>
          <a:p>
            <a:pPr algn="ctr" eaLnBrk="1" hangingPunct="1"/>
            <a:r>
              <a:rPr lang="el-GR" sz="2900" dirty="0" smtClean="0"/>
              <a:t/>
            </a:r>
            <a:br>
              <a:rPr lang="el-GR" sz="2900" dirty="0" smtClean="0"/>
            </a:br>
            <a:r>
              <a:rPr lang="el-GR" sz="2900" dirty="0" smtClean="0">
                <a:latin typeface="Arial" charset="0"/>
              </a:rPr>
              <a:t> </a:t>
            </a:r>
            <a:r>
              <a:rPr lang="el-GR" sz="3100" dirty="0" smtClean="0">
                <a:solidFill>
                  <a:srgbClr val="FF0000"/>
                </a:solidFill>
              </a:rPr>
              <a:t>Ε</a:t>
            </a:r>
            <a:r>
              <a:rPr lang="el-GR" sz="3100" b="1" dirty="0" smtClean="0">
                <a:solidFill>
                  <a:srgbClr val="FF0000"/>
                </a:solidFill>
              </a:rPr>
              <a:t>ντοπισμός νέων δραστηριοτήτων μέσα σε έναν τομέα (</a:t>
            </a:r>
            <a:r>
              <a:rPr lang="el-GR" sz="3100" b="1" dirty="0" err="1" smtClean="0">
                <a:solidFill>
                  <a:srgbClr val="FF0000"/>
                </a:solidFill>
              </a:rPr>
              <a:t>π.χ.ΜΕΤΑΦΟΡΕΣ</a:t>
            </a:r>
            <a:r>
              <a:rPr lang="el-GR" sz="3100" b="1" dirty="0" smtClean="0">
                <a:solidFill>
                  <a:srgbClr val="FF0000"/>
                </a:solidFill>
              </a:rPr>
              <a:t> &amp; </a:t>
            </a:r>
            <a:r>
              <a:rPr lang="en-US" sz="3100" b="1" dirty="0" smtClean="0">
                <a:solidFill>
                  <a:srgbClr val="FF0000"/>
                </a:solidFill>
              </a:rPr>
              <a:t>logistics</a:t>
            </a:r>
            <a:r>
              <a:rPr lang="el-GR" sz="3100" b="1" dirty="0" smtClean="0">
                <a:solidFill>
                  <a:srgbClr val="FF0000"/>
                </a:solidFill>
              </a:rPr>
              <a:t>)</a:t>
            </a:r>
            <a:endParaRPr lang="el-GR" sz="3100" b="1" i="1" dirty="0" smtClean="0">
              <a:solidFill>
                <a:srgbClr val="FF0000"/>
              </a:solidFill>
            </a:endParaRPr>
          </a:p>
        </p:txBody>
      </p:sp>
      <p:sp>
        <p:nvSpPr>
          <p:cNvPr id="16387" name="Rectangle 5"/>
          <p:cNvSpPr>
            <a:spLocks noGrp="1" noChangeArrowheads="1"/>
          </p:cNvSpPr>
          <p:nvPr>
            <p:ph sz="quarter" idx="1"/>
          </p:nvPr>
        </p:nvSpPr>
        <p:spPr/>
        <p:txBody>
          <a:bodyPr>
            <a:normAutofit/>
          </a:bodyPr>
          <a:lstStyle/>
          <a:p>
            <a:pPr algn="just" eaLnBrk="1" hangingPunct="1">
              <a:lnSpc>
                <a:spcPct val="80000"/>
              </a:lnSpc>
            </a:pPr>
            <a:r>
              <a:rPr lang="el-GR" sz="2400" dirty="0" smtClean="0">
                <a:latin typeface="+mj-lt"/>
              </a:rPr>
              <a:t>Σε </a:t>
            </a:r>
            <a:r>
              <a:rPr lang="el-GR" sz="2400" dirty="0" err="1" smtClean="0">
                <a:latin typeface="+mj-lt"/>
              </a:rPr>
              <a:t>ό,τι</a:t>
            </a:r>
            <a:r>
              <a:rPr lang="el-GR" sz="2400" dirty="0" smtClean="0">
                <a:latin typeface="+mj-lt"/>
              </a:rPr>
              <a:t> αφορά στην Ε&amp;Τ, μέχρι σήμερα είχαμε αποκτήσει εμπειρία κυρίως στο να διαμορφώνουμε </a:t>
            </a:r>
            <a:r>
              <a:rPr lang="el-GR" sz="2400" dirty="0" smtClean="0">
                <a:solidFill>
                  <a:srgbClr val="C00000"/>
                </a:solidFill>
                <a:latin typeface="+mj-lt"/>
              </a:rPr>
              <a:t>«οριζόντια» </a:t>
            </a:r>
            <a:r>
              <a:rPr lang="el-GR" sz="2400" dirty="0" smtClean="0">
                <a:latin typeface="+mj-lt"/>
              </a:rPr>
              <a:t>μέτρα και πολιτικές</a:t>
            </a:r>
          </a:p>
          <a:p>
            <a:pPr algn="just" eaLnBrk="1" hangingPunct="1">
              <a:lnSpc>
                <a:spcPct val="80000"/>
              </a:lnSpc>
            </a:pPr>
            <a:endParaRPr lang="el-GR" sz="2400" dirty="0" smtClean="0">
              <a:latin typeface="+mj-lt"/>
            </a:endParaRPr>
          </a:p>
          <a:p>
            <a:pPr algn="just" eaLnBrk="1" hangingPunct="1">
              <a:lnSpc>
                <a:spcPct val="80000"/>
              </a:lnSpc>
            </a:pPr>
            <a:r>
              <a:rPr lang="el-GR" sz="2400" dirty="0" smtClean="0">
                <a:latin typeface="+mj-lt"/>
              </a:rPr>
              <a:t>Η </a:t>
            </a:r>
            <a:r>
              <a:rPr lang="en-US" sz="2400" dirty="0" smtClean="0">
                <a:latin typeface="+mj-lt"/>
              </a:rPr>
              <a:t>RIS3 </a:t>
            </a:r>
            <a:r>
              <a:rPr lang="el-GR" sz="2400" dirty="0" smtClean="0">
                <a:latin typeface="+mj-lt"/>
              </a:rPr>
              <a:t>δίνει έμφαση σε πιο </a:t>
            </a:r>
            <a:r>
              <a:rPr lang="el-GR" sz="2400" dirty="0" smtClean="0">
                <a:solidFill>
                  <a:srgbClr val="C00000"/>
                </a:solidFill>
                <a:latin typeface="+mj-lt"/>
              </a:rPr>
              <a:t>«κάθετες» </a:t>
            </a:r>
            <a:r>
              <a:rPr lang="el-GR" sz="2400" dirty="0" smtClean="0">
                <a:latin typeface="+mj-lt"/>
              </a:rPr>
              <a:t>πολιτικές ανιχνεύοντας </a:t>
            </a:r>
            <a:r>
              <a:rPr lang="el-GR" sz="2400" dirty="0" smtClean="0">
                <a:solidFill>
                  <a:srgbClr val="C00000"/>
                </a:solidFill>
                <a:latin typeface="+mj-lt"/>
              </a:rPr>
              <a:t>μέσα σε κάθε τομέα της οικονομίας συγκεκριμένες  δραστηριότητες </a:t>
            </a:r>
            <a:r>
              <a:rPr lang="el-GR" sz="2400" dirty="0" smtClean="0">
                <a:latin typeface="+mj-lt"/>
              </a:rPr>
              <a:t>που:</a:t>
            </a:r>
          </a:p>
          <a:p>
            <a:pPr lvl="1" algn="just" eaLnBrk="1" hangingPunct="1">
              <a:lnSpc>
                <a:spcPct val="80000"/>
              </a:lnSpc>
              <a:buNone/>
            </a:pPr>
            <a:r>
              <a:rPr lang="el-GR" sz="2400" dirty="0" smtClean="0">
                <a:latin typeface="+mj-lt"/>
              </a:rPr>
              <a:t>   </a:t>
            </a:r>
          </a:p>
          <a:p>
            <a:pPr lvl="1" algn="just" eaLnBrk="1" hangingPunct="1">
              <a:lnSpc>
                <a:spcPct val="80000"/>
              </a:lnSpc>
              <a:buFont typeface="Wingdings" pitchFamily="2" charset="2"/>
              <a:buChar char="Ø"/>
            </a:pPr>
            <a:r>
              <a:rPr lang="el-GR" sz="2400" b="1" dirty="0" smtClean="0">
                <a:solidFill>
                  <a:schemeClr val="tx1">
                    <a:lumMod val="95000"/>
                    <a:lumOff val="5000"/>
                  </a:schemeClr>
                </a:solidFill>
                <a:latin typeface="+mj-lt"/>
              </a:rPr>
              <a:t> </a:t>
            </a:r>
            <a:r>
              <a:rPr lang="el-GR" sz="2000" dirty="0" smtClean="0">
                <a:solidFill>
                  <a:schemeClr val="tx1">
                    <a:lumMod val="95000"/>
                    <a:lumOff val="5000"/>
                  </a:schemeClr>
                </a:solidFill>
                <a:latin typeface="+mj-lt"/>
                <a:cs typeface="Calibri" pitchFamily="34" charset="0"/>
              </a:rPr>
              <a:t>μπορούν μέσω τεχνολογικής αναβάθμισης να δημιουργήσουν </a:t>
            </a:r>
            <a:r>
              <a:rPr lang="el-GR" sz="2000" b="1" dirty="0" smtClean="0">
                <a:solidFill>
                  <a:schemeClr val="tx1">
                    <a:lumMod val="95000"/>
                    <a:lumOff val="5000"/>
                  </a:schemeClr>
                </a:solidFill>
                <a:latin typeface="+mj-lt"/>
                <a:cs typeface="Calibri" pitchFamily="34" charset="0"/>
              </a:rPr>
              <a:t>διαρθρωτικές αλλαγές </a:t>
            </a:r>
            <a:r>
              <a:rPr lang="el-GR" sz="2000" dirty="0" smtClean="0">
                <a:latin typeface="+mj-lt"/>
                <a:cs typeface="Calibri" pitchFamily="34" charset="0"/>
              </a:rPr>
              <a:t>στον τομέα </a:t>
            </a:r>
            <a:r>
              <a:rPr lang="el-GR" sz="2000" dirty="0" smtClean="0">
                <a:latin typeface="+mj-lt"/>
              </a:rPr>
              <a:t>(</a:t>
            </a:r>
            <a:r>
              <a:rPr lang="el-GR" sz="2000" i="1" dirty="0" smtClean="0">
                <a:latin typeface="+mj-lt"/>
              </a:rPr>
              <a:t>εκσυγχρονισμό, διαφοροποίηση, μετάβαση από έναν τομέα σε άλλον</a:t>
            </a:r>
            <a:r>
              <a:rPr lang="el-GR" sz="1800" dirty="0" smtClean="0">
                <a:latin typeface="+mj-lt"/>
              </a:rPr>
              <a:t>)</a:t>
            </a:r>
            <a:endParaRPr lang="el-GR" sz="2000" dirty="0" smtClean="0">
              <a:latin typeface="+mj-lt"/>
            </a:endParaRPr>
          </a:p>
          <a:p>
            <a:pPr lvl="1" algn="just" eaLnBrk="1" hangingPunct="1">
              <a:lnSpc>
                <a:spcPct val="80000"/>
              </a:lnSpc>
              <a:buFont typeface="Wingdings" pitchFamily="2" charset="2"/>
              <a:buChar char="Ø"/>
            </a:pPr>
            <a:endParaRPr lang="el-GR" sz="2000" dirty="0" smtClean="0">
              <a:latin typeface="+mj-lt"/>
            </a:endParaRPr>
          </a:p>
          <a:p>
            <a:pPr lvl="1" algn="just" eaLnBrk="1" hangingPunct="1">
              <a:lnSpc>
                <a:spcPct val="80000"/>
              </a:lnSpc>
              <a:buFont typeface="Wingdings" pitchFamily="2" charset="2"/>
              <a:buChar char="Ø"/>
            </a:pPr>
            <a:r>
              <a:rPr lang="el-GR" sz="2000" dirty="0" smtClean="0">
                <a:latin typeface="+mj-lt"/>
              </a:rPr>
              <a:t> απαιτούν κατάλληλες πολιτικές για να αναδειχθούν, να ενισχυθούν, να διαχυθούν και να οδηγήσουν σε έξυπνη εξειδίκευση της οικονομίας της χώρας ή της περιφέρειας</a:t>
            </a:r>
          </a:p>
          <a:p>
            <a:pPr lvl="1" algn="just" eaLnBrk="1" hangingPunct="1">
              <a:lnSpc>
                <a:spcPct val="80000"/>
              </a:lnSpc>
              <a:buNone/>
            </a:pPr>
            <a:endParaRPr lang="el-GR" sz="2000" dirty="0" smtClean="0"/>
          </a:p>
          <a:p>
            <a:pPr lvl="1" algn="just" eaLnBrk="1" hangingPunct="1">
              <a:lnSpc>
                <a:spcPct val="80000"/>
              </a:lnSpc>
              <a:buFont typeface="Wingdings 2" pitchFamily="18" charset="2"/>
              <a:buNone/>
            </a:pPr>
            <a:endParaRPr lang="el-GR" sz="2400" dirty="0" smtClean="0">
              <a:latin typeface="Arial" charset="0"/>
            </a:endParaRPr>
          </a:p>
          <a:p>
            <a:pPr lvl="1" algn="just" eaLnBrk="1" hangingPunct="1">
              <a:lnSpc>
                <a:spcPct val="80000"/>
              </a:lnSpc>
            </a:pPr>
            <a:endParaRPr lang="el-GR" sz="2400" b="1" dirty="0" smtClean="0">
              <a:latin typeface="Arial" charset="0"/>
            </a:endParaRPr>
          </a:p>
          <a:p>
            <a:pPr lvl="1" eaLnBrk="1" hangingPunct="1">
              <a:lnSpc>
                <a:spcPct val="80000"/>
              </a:lnSpc>
              <a:buFontTx/>
              <a:buNone/>
            </a:pPr>
            <a:endParaRPr lang="fr-FR" sz="1900" dirty="0" smtClean="0">
              <a:solidFill>
                <a:srgbClr val="FF0000"/>
              </a:solidFill>
            </a:endParaRPr>
          </a:p>
          <a:p>
            <a:pPr eaLnBrk="1" hangingPunct="1"/>
            <a:endParaRPr lang="el-GR"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1763688" y="1412776"/>
            <a:ext cx="1728192" cy="1368425"/>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CH" sz="1800" dirty="0">
                <a:solidFill>
                  <a:srgbClr val="FF0000"/>
                </a:solidFill>
                <a:latin typeface="Arial" charset="0"/>
                <a:cs typeface="Arial" charset="0"/>
              </a:rPr>
              <a:t>agrofood</a:t>
            </a:r>
          </a:p>
        </p:txBody>
      </p:sp>
      <p:sp>
        <p:nvSpPr>
          <p:cNvPr id="5" name="Oval 4"/>
          <p:cNvSpPr/>
          <p:nvPr/>
        </p:nvSpPr>
        <p:spPr>
          <a:xfrm>
            <a:off x="3949700" y="1557338"/>
            <a:ext cx="1584325" cy="1223962"/>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CH" sz="1400" dirty="0">
                <a:solidFill>
                  <a:srgbClr val="CC3300"/>
                </a:solidFill>
                <a:latin typeface="Arial" charset="0"/>
                <a:cs typeface="Arial" charset="0"/>
              </a:rPr>
              <a:t>high tech cluster</a:t>
            </a:r>
          </a:p>
        </p:txBody>
      </p:sp>
      <p:sp>
        <p:nvSpPr>
          <p:cNvPr id="6" name="Oval 5"/>
          <p:cNvSpPr/>
          <p:nvPr/>
        </p:nvSpPr>
        <p:spPr>
          <a:xfrm>
            <a:off x="5940425" y="1557338"/>
            <a:ext cx="1584325" cy="1223962"/>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dirty="0" smtClean="0">
                <a:solidFill>
                  <a:srgbClr val="CC3300"/>
                </a:solidFill>
                <a:latin typeface="Calibri" pitchFamily="34" charset="0"/>
                <a:cs typeface="Arial" charset="0"/>
              </a:rPr>
              <a:t>Plastics</a:t>
            </a:r>
            <a:endParaRPr lang="fr-CH" sz="1800" dirty="0">
              <a:solidFill>
                <a:srgbClr val="CC3300"/>
              </a:solidFill>
              <a:latin typeface="Calibri" pitchFamily="34" charset="0"/>
              <a:cs typeface="Arial" charset="0"/>
            </a:endParaRPr>
          </a:p>
        </p:txBody>
      </p:sp>
      <p:sp>
        <p:nvSpPr>
          <p:cNvPr id="24" name="Flowchart: Connector 23"/>
          <p:cNvSpPr/>
          <p:nvPr/>
        </p:nvSpPr>
        <p:spPr>
          <a:xfrm>
            <a:off x="1979613" y="3398838"/>
            <a:ext cx="457200" cy="457200"/>
          </a:xfrm>
          <a:prstGeom prst="flowChartConnec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H" sz="1800"/>
          </a:p>
        </p:txBody>
      </p:sp>
      <p:sp>
        <p:nvSpPr>
          <p:cNvPr id="25" name="Flowchart: Connector 24"/>
          <p:cNvSpPr/>
          <p:nvPr/>
        </p:nvSpPr>
        <p:spPr>
          <a:xfrm>
            <a:off x="2735263" y="3429000"/>
            <a:ext cx="457200" cy="457200"/>
          </a:xfrm>
          <a:prstGeom prst="flowChartConnec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H" sz="1800"/>
          </a:p>
        </p:txBody>
      </p:sp>
      <p:sp>
        <p:nvSpPr>
          <p:cNvPr id="26" name="Flowchart: Connector 25"/>
          <p:cNvSpPr/>
          <p:nvPr/>
        </p:nvSpPr>
        <p:spPr>
          <a:xfrm>
            <a:off x="4211638" y="3409950"/>
            <a:ext cx="457200" cy="457200"/>
          </a:xfrm>
          <a:prstGeom prst="flowChartConnec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H" sz="1800"/>
          </a:p>
        </p:txBody>
      </p:sp>
      <p:sp>
        <p:nvSpPr>
          <p:cNvPr id="28" name="Flowchart: Connector 27"/>
          <p:cNvSpPr/>
          <p:nvPr/>
        </p:nvSpPr>
        <p:spPr>
          <a:xfrm>
            <a:off x="5003800" y="3429000"/>
            <a:ext cx="457200" cy="457200"/>
          </a:xfrm>
          <a:prstGeom prst="flowChartConnec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H" sz="1800"/>
          </a:p>
        </p:txBody>
      </p:sp>
      <p:sp>
        <p:nvSpPr>
          <p:cNvPr id="30" name="Flowchart: Connector 29"/>
          <p:cNvSpPr/>
          <p:nvPr/>
        </p:nvSpPr>
        <p:spPr>
          <a:xfrm>
            <a:off x="6732588" y="3436938"/>
            <a:ext cx="457200" cy="457200"/>
          </a:xfrm>
          <a:prstGeom prst="flowChartConnec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H" sz="1800"/>
          </a:p>
        </p:txBody>
      </p:sp>
      <p:sp>
        <p:nvSpPr>
          <p:cNvPr id="17418" name="TextBox 32"/>
          <p:cNvSpPr txBox="1">
            <a:spLocks noChangeArrowheads="1"/>
          </p:cNvSpPr>
          <p:nvPr/>
        </p:nvSpPr>
        <p:spPr bwMode="auto">
          <a:xfrm>
            <a:off x="179388" y="1700213"/>
            <a:ext cx="1117600" cy="647700"/>
          </a:xfrm>
          <a:prstGeom prst="rect">
            <a:avLst/>
          </a:prstGeom>
          <a:solidFill>
            <a:srgbClr val="92D050"/>
          </a:solidFill>
          <a:ln w="9525">
            <a:noFill/>
            <a:miter lim="800000"/>
            <a:headEnd/>
            <a:tailEnd/>
          </a:ln>
        </p:spPr>
        <p:txBody>
          <a:bodyPr>
            <a:spAutoFit/>
          </a:bodyPr>
          <a:lstStyle/>
          <a:p>
            <a:r>
              <a:rPr lang="fr-CH" sz="1800"/>
              <a:t>Sectoral level</a:t>
            </a:r>
          </a:p>
        </p:txBody>
      </p:sp>
      <p:sp>
        <p:nvSpPr>
          <p:cNvPr id="17419" name="TextBox 33"/>
          <p:cNvSpPr txBox="1">
            <a:spLocks noChangeArrowheads="1"/>
          </p:cNvSpPr>
          <p:nvPr/>
        </p:nvSpPr>
        <p:spPr bwMode="auto">
          <a:xfrm>
            <a:off x="179388" y="3645024"/>
            <a:ext cx="1655762" cy="369332"/>
          </a:xfrm>
          <a:prstGeom prst="rect">
            <a:avLst/>
          </a:prstGeom>
          <a:solidFill>
            <a:srgbClr val="FFFF00"/>
          </a:solidFill>
          <a:ln w="9525">
            <a:noFill/>
            <a:miter lim="800000"/>
            <a:headEnd/>
            <a:tailEnd/>
          </a:ln>
        </p:spPr>
        <p:txBody>
          <a:bodyPr wrap="square">
            <a:spAutoFit/>
          </a:bodyPr>
          <a:lstStyle/>
          <a:p>
            <a:r>
              <a:rPr lang="fr-CH" sz="1800" dirty="0" err="1"/>
              <a:t>Activity</a:t>
            </a:r>
            <a:r>
              <a:rPr lang="fr-CH" sz="1800" dirty="0"/>
              <a:t> </a:t>
            </a:r>
            <a:r>
              <a:rPr lang="fr-CH" sz="1800" dirty="0" err="1"/>
              <a:t>level</a:t>
            </a:r>
            <a:endParaRPr lang="fr-CH" sz="1800" dirty="0"/>
          </a:p>
        </p:txBody>
      </p:sp>
      <p:cxnSp>
        <p:nvCxnSpPr>
          <p:cNvPr id="3" name="Straight Arrow Connector 2"/>
          <p:cNvCxnSpPr/>
          <p:nvPr/>
        </p:nvCxnSpPr>
        <p:spPr>
          <a:xfrm flipH="1">
            <a:off x="2208213" y="2781300"/>
            <a:ext cx="347662" cy="50323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2" name="Straight Arrow Connector 11"/>
          <p:cNvCxnSpPr>
            <a:endCxn id="25" idx="0"/>
          </p:cNvCxnSpPr>
          <p:nvPr/>
        </p:nvCxnSpPr>
        <p:spPr>
          <a:xfrm>
            <a:off x="2963863" y="2781300"/>
            <a:ext cx="0" cy="6477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6" name="Straight Arrow Connector 15"/>
          <p:cNvCxnSpPr>
            <a:stCxn id="6" idx="4"/>
            <a:endCxn id="30" idx="0"/>
          </p:cNvCxnSpPr>
          <p:nvPr/>
        </p:nvCxnSpPr>
        <p:spPr>
          <a:xfrm>
            <a:off x="6732588" y="2781300"/>
            <a:ext cx="228600" cy="65563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8" name="Straight Arrow Connector 17"/>
          <p:cNvCxnSpPr/>
          <p:nvPr/>
        </p:nvCxnSpPr>
        <p:spPr>
          <a:xfrm>
            <a:off x="5003800" y="2873375"/>
            <a:ext cx="144463" cy="411163"/>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20" name="Straight Arrow Connector 19"/>
          <p:cNvCxnSpPr/>
          <p:nvPr/>
        </p:nvCxnSpPr>
        <p:spPr>
          <a:xfrm flipH="1">
            <a:off x="4440238" y="2873375"/>
            <a:ext cx="131762" cy="411163"/>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36" name="Straight Connector 35"/>
          <p:cNvCxnSpPr/>
          <p:nvPr/>
        </p:nvCxnSpPr>
        <p:spPr>
          <a:xfrm>
            <a:off x="1547813" y="2347913"/>
            <a:ext cx="7345362" cy="0"/>
          </a:xfrm>
          <a:prstGeom prst="line">
            <a:avLst/>
          </a:prstGeom>
        </p:spPr>
        <p:style>
          <a:lnRef idx="1">
            <a:schemeClr val="accent1"/>
          </a:lnRef>
          <a:fillRef idx="0">
            <a:schemeClr val="accent1"/>
          </a:fillRef>
          <a:effectRef idx="0">
            <a:schemeClr val="accent1"/>
          </a:effectRef>
          <a:fontRef idx="minor">
            <a:schemeClr val="tx1"/>
          </a:fontRef>
        </p:style>
      </p:cxnSp>
      <p:sp>
        <p:nvSpPr>
          <p:cNvPr id="17426" name="TextBox 36"/>
          <p:cNvSpPr txBox="1">
            <a:spLocks noChangeArrowheads="1"/>
          </p:cNvSpPr>
          <p:nvPr/>
        </p:nvSpPr>
        <p:spPr bwMode="auto">
          <a:xfrm>
            <a:off x="7885113" y="2024063"/>
            <a:ext cx="1150937" cy="369887"/>
          </a:xfrm>
          <a:prstGeom prst="rect">
            <a:avLst/>
          </a:prstGeom>
          <a:noFill/>
          <a:ln w="9525">
            <a:noFill/>
            <a:miter lim="800000"/>
            <a:headEnd/>
            <a:tailEnd/>
          </a:ln>
        </p:spPr>
        <p:txBody>
          <a:bodyPr>
            <a:spAutoFit/>
          </a:bodyPr>
          <a:lstStyle/>
          <a:p>
            <a:r>
              <a:rPr lang="fr-CH" sz="1800"/>
              <a:t>mapping</a:t>
            </a:r>
          </a:p>
        </p:txBody>
      </p:sp>
      <p:cxnSp>
        <p:nvCxnSpPr>
          <p:cNvPr id="39" name="Straight Connector 38"/>
          <p:cNvCxnSpPr/>
          <p:nvPr/>
        </p:nvCxnSpPr>
        <p:spPr>
          <a:xfrm>
            <a:off x="1692275" y="3627438"/>
            <a:ext cx="6551613" cy="0"/>
          </a:xfrm>
          <a:prstGeom prst="line">
            <a:avLst/>
          </a:prstGeom>
        </p:spPr>
        <p:style>
          <a:lnRef idx="1">
            <a:schemeClr val="accent1"/>
          </a:lnRef>
          <a:fillRef idx="0">
            <a:schemeClr val="accent1"/>
          </a:fillRef>
          <a:effectRef idx="0">
            <a:schemeClr val="accent1"/>
          </a:effectRef>
          <a:fontRef idx="minor">
            <a:schemeClr val="tx1"/>
          </a:fontRef>
        </p:style>
      </p:cxnSp>
      <p:sp>
        <p:nvSpPr>
          <p:cNvPr id="17428" name="TextBox 41"/>
          <p:cNvSpPr txBox="1">
            <a:spLocks noChangeArrowheads="1"/>
          </p:cNvSpPr>
          <p:nvPr/>
        </p:nvSpPr>
        <p:spPr bwMode="auto">
          <a:xfrm>
            <a:off x="7740650" y="3436938"/>
            <a:ext cx="1511300" cy="369887"/>
          </a:xfrm>
          <a:prstGeom prst="rect">
            <a:avLst/>
          </a:prstGeom>
          <a:noFill/>
          <a:ln w="9525">
            <a:noFill/>
            <a:miter lim="800000"/>
            <a:headEnd/>
            <a:tailEnd/>
          </a:ln>
        </p:spPr>
        <p:txBody>
          <a:bodyPr>
            <a:spAutoFit/>
          </a:bodyPr>
          <a:lstStyle/>
          <a:p>
            <a:r>
              <a:rPr lang="fr-CH" sz="1800"/>
              <a:t>prioritization</a:t>
            </a:r>
          </a:p>
        </p:txBody>
      </p:sp>
      <p:sp>
        <p:nvSpPr>
          <p:cNvPr id="2" name="TextBox 1"/>
          <p:cNvSpPr txBox="1"/>
          <p:nvPr/>
        </p:nvSpPr>
        <p:spPr>
          <a:xfrm>
            <a:off x="1835150" y="4581525"/>
            <a:ext cx="1657350" cy="1476375"/>
          </a:xfrm>
          <a:prstGeom prst="rect">
            <a:avLst/>
          </a:prstGeom>
          <a:solidFill>
            <a:schemeClr val="accent1">
              <a:lumMod val="90000"/>
            </a:schemeClr>
          </a:solidFill>
        </p:spPr>
        <p:txBody>
          <a:bodyPr>
            <a:spAutoFit/>
          </a:bodyPr>
          <a:lstStyle/>
          <a:p>
            <a:pPr>
              <a:defRPr/>
            </a:pPr>
            <a:r>
              <a:rPr lang="fr-CH" sz="1800" dirty="0">
                <a:latin typeface="Arial" pitchFamily="34" charset="0"/>
                <a:cs typeface="+mn-cs"/>
              </a:rPr>
              <a:t>Modernisation of the old agro-</a:t>
            </a:r>
            <a:r>
              <a:rPr lang="fr-CH" sz="1800" dirty="0" err="1">
                <a:latin typeface="Arial" pitchFamily="34" charset="0"/>
                <a:cs typeface="+mn-cs"/>
              </a:rPr>
              <a:t>food</a:t>
            </a:r>
            <a:r>
              <a:rPr lang="fr-CH" sz="1800" dirty="0">
                <a:latin typeface="Arial" pitchFamily="34" charset="0"/>
                <a:cs typeface="+mn-cs"/>
              </a:rPr>
              <a:t>: nano and ICT in agroo-</a:t>
            </a:r>
            <a:r>
              <a:rPr lang="fr-CH" sz="1800" dirty="0" err="1">
                <a:latin typeface="Arial" pitchFamily="34" charset="0"/>
                <a:cs typeface="+mn-cs"/>
              </a:rPr>
              <a:t>food</a:t>
            </a:r>
            <a:endParaRPr lang="fr-CH" sz="1800" dirty="0">
              <a:latin typeface="Arial" pitchFamily="34" charset="0"/>
              <a:cs typeface="+mn-cs"/>
            </a:endParaRPr>
          </a:p>
        </p:txBody>
      </p:sp>
      <p:sp>
        <p:nvSpPr>
          <p:cNvPr id="17430" name="TextBox 6"/>
          <p:cNvSpPr txBox="1">
            <a:spLocks noChangeArrowheads="1"/>
          </p:cNvSpPr>
          <p:nvPr/>
        </p:nvSpPr>
        <p:spPr bwMode="auto">
          <a:xfrm>
            <a:off x="4440238" y="4581525"/>
            <a:ext cx="1355725" cy="1477963"/>
          </a:xfrm>
          <a:prstGeom prst="rect">
            <a:avLst/>
          </a:prstGeom>
          <a:solidFill>
            <a:schemeClr val="accent1"/>
          </a:solidFill>
          <a:ln w="9525">
            <a:noFill/>
            <a:miter lim="800000"/>
            <a:headEnd/>
            <a:tailEnd/>
          </a:ln>
        </p:spPr>
        <p:txBody>
          <a:bodyPr>
            <a:spAutoFit/>
          </a:bodyPr>
          <a:lstStyle/>
          <a:p>
            <a:r>
              <a:rPr lang="fr-CH" sz="1800" dirty="0"/>
              <a:t>Transition of the cluster: from ICT to med-</a:t>
            </a:r>
            <a:r>
              <a:rPr lang="fr-CH" sz="1800" dirty="0" err="1"/>
              <a:t>tech</a:t>
            </a:r>
            <a:endParaRPr lang="fr-CH" sz="1800" dirty="0"/>
          </a:p>
        </p:txBody>
      </p:sp>
      <p:sp>
        <p:nvSpPr>
          <p:cNvPr id="17431" name="TextBox 7"/>
          <p:cNvSpPr txBox="1">
            <a:spLocks noChangeArrowheads="1"/>
          </p:cNvSpPr>
          <p:nvPr/>
        </p:nvSpPr>
        <p:spPr bwMode="auto">
          <a:xfrm>
            <a:off x="6588125" y="4581525"/>
            <a:ext cx="1871663" cy="1476375"/>
          </a:xfrm>
          <a:prstGeom prst="rect">
            <a:avLst/>
          </a:prstGeom>
          <a:solidFill>
            <a:schemeClr val="accent1"/>
          </a:solidFill>
          <a:ln w="9525">
            <a:noFill/>
            <a:miter lim="800000"/>
            <a:headEnd/>
            <a:tailEnd/>
          </a:ln>
        </p:spPr>
        <p:txBody>
          <a:bodyPr>
            <a:spAutoFit/>
          </a:bodyPr>
          <a:lstStyle/>
          <a:p>
            <a:r>
              <a:rPr lang="fr-CH" sz="1800" dirty="0"/>
              <a:t>Diversification of SMEs: from automotive to biomedical sector </a:t>
            </a:r>
          </a:p>
        </p:txBody>
      </p:sp>
      <p:sp>
        <p:nvSpPr>
          <p:cNvPr id="27" name="26 - Ορθογώνιο"/>
          <p:cNvSpPr/>
          <p:nvPr/>
        </p:nvSpPr>
        <p:spPr>
          <a:xfrm>
            <a:off x="107504" y="332656"/>
            <a:ext cx="8856984" cy="683264"/>
          </a:xfrm>
          <a:prstGeom prst="rect">
            <a:avLst/>
          </a:prstGeom>
        </p:spPr>
        <p:txBody>
          <a:bodyPr wrap="square">
            <a:spAutoFit/>
          </a:bodyPr>
          <a:lstStyle/>
          <a:p>
            <a:pPr lvl="1" algn="ctr" eaLnBrk="1" hangingPunct="1">
              <a:lnSpc>
                <a:spcPct val="80000"/>
              </a:lnSpc>
            </a:pPr>
            <a:r>
              <a:rPr lang="el-GR" sz="2300" b="1" dirty="0" smtClean="0">
                <a:solidFill>
                  <a:srgbClr val="CC3300"/>
                </a:solidFill>
              </a:rPr>
              <a:t>Η </a:t>
            </a:r>
            <a:r>
              <a:rPr lang="el-GR" sz="2300" b="1" dirty="0" err="1" smtClean="0">
                <a:solidFill>
                  <a:srgbClr val="CC3300"/>
                </a:solidFill>
              </a:rPr>
              <a:t>προτεραιοποίηση</a:t>
            </a:r>
            <a:r>
              <a:rPr lang="el-GR" sz="2300" b="1" dirty="0" smtClean="0">
                <a:solidFill>
                  <a:srgbClr val="CC3300"/>
                </a:solidFill>
              </a:rPr>
              <a:t> γίνεται σε επίπεδο δραστηριοτήτων  </a:t>
            </a:r>
            <a:r>
              <a:rPr lang="el-GR" b="1" dirty="0" smtClean="0"/>
              <a:t>  (όχι τομέων ή κλάδων)</a:t>
            </a:r>
            <a:endParaRPr lang="el-GR" sz="2500" b="1"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p:cNvSpPr>
          <p:nvPr>
            <p:ph type="title"/>
          </p:nvPr>
        </p:nvSpPr>
        <p:spPr>
          <a:xfrm>
            <a:off x="539750" y="260350"/>
            <a:ext cx="8153400" cy="990600"/>
          </a:xfrm>
        </p:spPr>
        <p:txBody>
          <a:bodyPr/>
          <a:lstStyle/>
          <a:p>
            <a:pPr algn="ctr"/>
            <a:r>
              <a:rPr lang="el-GR" sz="2400" b="1" dirty="0" smtClean="0">
                <a:solidFill>
                  <a:srgbClr val="FF0000"/>
                </a:solidFill>
                <a:latin typeface="Arial" charset="0"/>
              </a:rPr>
              <a:t>Μας απασχολεί το  επίπεδο στο οποίο γίνεται η </a:t>
            </a:r>
            <a:r>
              <a:rPr lang="el-GR" sz="2400" b="1" dirty="0" err="1" smtClean="0">
                <a:solidFill>
                  <a:srgbClr val="FF0000"/>
                </a:solidFill>
                <a:latin typeface="Arial" charset="0"/>
              </a:rPr>
              <a:t>προτεραιοποίηση</a:t>
            </a:r>
            <a:endParaRPr lang="el-GR" sz="2400" b="1" dirty="0" smtClean="0">
              <a:solidFill>
                <a:srgbClr val="FF0000"/>
              </a:solidFill>
              <a:latin typeface="Arial" charset="0"/>
            </a:endParaRPr>
          </a:p>
        </p:txBody>
      </p:sp>
      <p:sp>
        <p:nvSpPr>
          <p:cNvPr id="97283" name="Rectangle 3"/>
          <p:cNvSpPr>
            <a:spLocks noGrp="1"/>
          </p:cNvSpPr>
          <p:nvPr>
            <p:ph sz="quarter" idx="1"/>
          </p:nvPr>
        </p:nvSpPr>
        <p:spPr>
          <a:xfrm>
            <a:off x="612775" y="1600200"/>
            <a:ext cx="8153400" cy="4525963"/>
          </a:xfrm>
        </p:spPr>
        <p:txBody>
          <a:bodyPr/>
          <a:lstStyle/>
          <a:p>
            <a:endParaRPr lang="el-GR" dirty="0" smtClean="0"/>
          </a:p>
        </p:txBody>
      </p:sp>
      <p:pic>
        <p:nvPicPr>
          <p:cNvPr id="97284" name="Picture 4"/>
          <p:cNvPicPr>
            <a:picLocks noChangeAspect="1" noChangeArrowheads="1"/>
          </p:cNvPicPr>
          <p:nvPr/>
        </p:nvPicPr>
        <p:blipFill>
          <a:blip r:embed="rId3" cstate="print"/>
          <a:srcRect/>
          <a:stretch>
            <a:fillRect/>
          </a:stretch>
        </p:blipFill>
        <p:spPr bwMode="auto">
          <a:xfrm>
            <a:off x="755650" y="1125538"/>
            <a:ext cx="7056438" cy="5476875"/>
          </a:xfrm>
          <a:prstGeom prst="rect">
            <a:avLst/>
          </a:prstGeom>
          <a:noFill/>
        </p:spPr>
      </p:pic>
      <p:sp>
        <p:nvSpPr>
          <p:cNvPr id="97286" name="Text Box 6"/>
          <p:cNvSpPr txBox="1">
            <a:spLocks noChangeArrowheads="1"/>
          </p:cNvSpPr>
          <p:nvPr/>
        </p:nvSpPr>
        <p:spPr bwMode="auto">
          <a:xfrm>
            <a:off x="2339975" y="3429000"/>
            <a:ext cx="1389063" cy="336550"/>
          </a:xfrm>
          <a:prstGeom prst="rect">
            <a:avLst/>
          </a:prstGeom>
          <a:solidFill>
            <a:srgbClr val="BEA8B9"/>
          </a:solidFill>
          <a:ln w="9525">
            <a:noFill/>
            <a:miter lim="800000"/>
            <a:headEnd/>
            <a:tailEnd/>
          </a:ln>
          <a:effectLst/>
        </p:spPr>
        <p:txBody>
          <a:bodyPr>
            <a:spAutoFit/>
          </a:bodyPr>
          <a:lstStyle/>
          <a:p>
            <a:pPr>
              <a:spcBef>
                <a:spcPct val="50000"/>
              </a:spcBef>
            </a:pPr>
            <a:r>
              <a:rPr lang="en-US" sz="1600"/>
              <a:t>Activity level</a:t>
            </a:r>
            <a:endParaRPr lang="el-GR" sz="160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Δικαιοσύνη">
  <a:themeElements>
    <a:clrScheme name="Δικαιοσύνη">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Δικαιοσύνη">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ικαιοσύνη">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Δικαιοσύνη">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themeOverride>
</file>

<file path=docProps/app.xml><?xml version="1.0" encoding="utf-8"?>
<Properties xmlns="http://schemas.openxmlformats.org/officeDocument/2006/extended-properties" xmlns:vt="http://schemas.openxmlformats.org/officeDocument/2006/docPropsVTypes">
  <Template/>
  <TotalTime>2912</TotalTime>
  <Words>1144</Words>
  <Application>Microsoft Office PowerPoint</Application>
  <PresentationFormat>On-screen Show (4:3)</PresentationFormat>
  <Paragraphs>174</Paragraphs>
  <Slides>14</Slides>
  <Notes>11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Δικαιοσύνη</vt:lpstr>
      <vt:lpstr>Slide 1</vt:lpstr>
      <vt:lpstr>Είναι  προϋπόθεση χρηματοδότησης από το ΕΤΠΑ   επενδύσεων στο πλαίσιο του θεματικού στόχου 1   «Strengthening research, technological development and innovation»</vt:lpstr>
      <vt:lpstr>Slide 3</vt:lpstr>
      <vt:lpstr>Οι Εθνικές/Περιφερειακές στρατηγικές έρευνας και καινοτομίας για έξυπνη εξειδίκευση (στρατηγικές RIS3) </vt:lpstr>
      <vt:lpstr>  Σχεδιασμός σε δύο επίπεδα:  Εθνικό και Περιφερειακό </vt:lpstr>
      <vt:lpstr>Slide 6</vt:lpstr>
      <vt:lpstr>  Εντοπισμός νέων δραστηριοτήτων μέσα σε έναν τομέα (π.χ.ΜΕΤΑΦΟΡΕΣ &amp; logistics)</vt:lpstr>
      <vt:lpstr>Slide 8</vt:lpstr>
      <vt:lpstr>Μας απασχολεί το  επίπεδο στο οποίο γίνεται η προτεραιοποίηση</vt:lpstr>
      <vt:lpstr>Δίνουμε έμφαση στην  διαδικασία  «Entrepreneurial discovery»</vt:lpstr>
      <vt:lpstr>Slide 11</vt:lpstr>
      <vt:lpstr>Ειδικά ζητήματα που αφορούν στις ΜΕΤΑΦΟΡΕΣ &amp;Logistics </vt:lpstr>
      <vt:lpstr>Slide 13</vt:lpstr>
      <vt:lpstr>Slide 14</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bakatselou.b</cp:lastModifiedBy>
  <cp:revision>290</cp:revision>
  <dcterms:created xsi:type="dcterms:W3CDTF">2013-04-07T20:38:20Z</dcterms:created>
  <dcterms:modified xsi:type="dcterms:W3CDTF">2014-03-28T11:26:49Z</dcterms:modified>
</cp:coreProperties>
</file>