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7"/>
  </p:notesMasterIdLst>
  <p:sldIdLst>
    <p:sldId id="268" r:id="rId2"/>
    <p:sldId id="324" r:id="rId3"/>
    <p:sldId id="297" r:id="rId4"/>
    <p:sldId id="298" r:id="rId5"/>
    <p:sldId id="301" r:id="rId6"/>
    <p:sldId id="318" r:id="rId7"/>
    <p:sldId id="320" r:id="rId8"/>
    <p:sldId id="321" r:id="rId9"/>
    <p:sldId id="322" r:id="rId10"/>
    <p:sldId id="323" r:id="rId11"/>
    <p:sldId id="306" r:id="rId12"/>
    <p:sldId id="325" r:id="rId13"/>
    <p:sldId id="307" r:id="rId14"/>
    <p:sldId id="309" r:id="rId15"/>
    <p:sldId id="310" r:id="rId16"/>
  </p:sldIdLst>
  <p:sldSz cx="9144000" cy="6858000" type="screen4x3"/>
  <p:notesSz cx="6858000" cy="9144000"/>
  <p:defaultTextStyle>
    <a:defPPr>
      <a:defRPr lang="el-GR"/>
    </a:defPPr>
    <a:lvl1pPr algn="l" rtl="0" fontAlgn="base">
      <a:spcBef>
        <a:spcPct val="0"/>
      </a:spcBef>
      <a:spcAft>
        <a:spcPct val="0"/>
      </a:spcAft>
      <a:defRPr sz="2400" b="1" kern="1200">
        <a:solidFill>
          <a:schemeClr val="tx1"/>
        </a:solidFill>
        <a:latin typeface="Arial" charset="0"/>
        <a:ea typeface="+mn-ea"/>
        <a:cs typeface="Arial" charset="0"/>
      </a:defRPr>
    </a:lvl1pPr>
    <a:lvl2pPr marL="457200" algn="l" rtl="0" fontAlgn="base">
      <a:spcBef>
        <a:spcPct val="0"/>
      </a:spcBef>
      <a:spcAft>
        <a:spcPct val="0"/>
      </a:spcAft>
      <a:defRPr sz="2400" b="1" kern="1200">
        <a:solidFill>
          <a:schemeClr val="tx1"/>
        </a:solidFill>
        <a:latin typeface="Arial" charset="0"/>
        <a:ea typeface="+mn-ea"/>
        <a:cs typeface="Arial" charset="0"/>
      </a:defRPr>
    </a:lvl2pPr>
    <a:lvl3pPr marL="914400" algn="l" rtl="0" fontAlgn="base">
      <a:spcBef>
        <a:spcPct val="0"/>
      </a:spcBef>
      <a:spcAft>
        <a:spcPct val="0"/>
      </a:spcAft>
      <a:defRPr sz="2400" b="1" kern="1200">
        <a:solidFill>
          <a:schemeClr val="tx1"/>
        </a:solidFill>
        <a:latin typeface="Arial" charset="0"/>
        <a:ea typeface="+mn-ea"/>
        <a:cs typeface="Arial" charset="0"/>
      </a:defRPr>
    </a:lvl3pPr>
    <a:lvl4pPr marL="1371600" algn="l" rtl="0" fontAlgn="base">
      <a:spcBef>
        <a:spcPct val="0"/>
      </a:spcBef>
      <a:spcAft>
        <a:spcPct val="0"/>
      </a:spcAft>
      <a:defRPr sz="2400" b="1" kern="1200">
        <a:solidFill>
          <a:schemeClr val="tx1"/>
        </a:solidFill>
        <a:latin typeface="Arial" charset="0"/>
        <a:ea typeface="+mn-ea"/>
        <a:cs typeface="Arial" charset="0"/>
      </a:defRPr>
    </a:lvl4pPr>
    <a:lvl5pPr marL="1828800" algn="l" rtl="0" fontAlgn="base">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494D6B"/>
    <a:srgbClr val="494B6B"/>
    <a:srgbClr val="FFFFCC"/>
    <a:srgbClr val="CC3300"/>
    <a:srgbClr val="3399FF"/>
    <a:srgbClr val="00CC99"/>
    <a:srgbClr val="FF3300"/>
    <a:srgbClr val="FBA3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7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a:latin typeface="Arial" charset="0"/>
                <a:cs typeface="Arial" charset="0"/>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a:latin typeface="Arial" charset="0"/>
                <a:cs typeface="Arial" charset="0"/>
              </a:defRPr>
            </a:lvl1pPr>
          </a:lstStyle>
          <a:p>
            <a:pPr>
              <a:defRPr/>
            </a:pPr>
            <a:fld id="{F8FD0E2A-1926-4DB0-9431-05CD40A76A0E}" type="datetimeFigureOut">
              <a:rPr lang="el-GR"/>
              <a:pPr>
                <a:defRPr/>
              </a:pPr>
              <a:t>31/3/2014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a:latin typeface="Arial" charset="0"/>
                <a:cs typeface="Arial" charset="0"/>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a:latin typeface="Arial" charset="0"/>
                <a:cs typeface="Arial" charset="0"/>
              </a:defRPr>
            </a:lvl1pPr>
          </a:lstStyle>
          <a:p>
            <a:pPr>
              <a:defRPr/>
            </a:pPr>
            <a:fld id="{A43864EE-4F0F-4BB9-BBB6-BD63470E36AB}"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11469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A727010-1DB5-4C9C-BBEA-3EAB6EB35511}" type="slidenum">
              <a:rPr lang="el-GR" sz="1200"/>
              <a:pPr algn="r"/>
              <a:t>2</a:t>
            </a:fld>
            <a:endParaRPr lang="el-G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DCBCA4C-8CFD-429E-8469-93B678A8E9E9}" type="slidenum">
              <a:rPr lang="el-GR" smtClean="0"/>
              <a:pPr/>
              <a:t>3</a:t>
            </a:fld>
            <a:endParaRPr lang="el-GR" smtClean="0"/>
          </a:p>
        </p:txBody>
      </p:sp>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l-GR" sz="900" smtClean="0"/>
              <a:t>Να συνθέσει το διαθέσιμο τεκμηριωτικό υλικό για την επιλογή του τομέα</a:t>
            </a:r>
          </a:p>
          <a:p>
            <a:pPr eaLnBrk="1" hangingPunct="1"/>
            <a:r>
              <a:rPr lang="el-GR" sz="900" smtClean="0"/>
              <a:t>Να περιγράψει την υφιστάμενη κατάσταση στον τομέα, με έμφαση στην </a:t>
            </a:r>
            <a:r>
              <a:rPr lang="el-GR" sz="900" b="1" smtClean="0"/>
              <a:t>οικονομία, </a:t>
            </a:r>
            <a:r>
              <a:rPr lang="el-GR" sz="900" smtClean="0"/>
              <a:t>στην </a:t>
            </a:r>
            <a:r>
              <a:rPr lang="el-GR" sz="900" b="1" smtClean="0"/>
              <a:t>έρευνα και</a:t>
            </a:r>
            <a:r>
              <a:rPr lang="el-GR" sz="900" smtClean="0"/>
              <a:t> </a:t>
            </a:r>
            <a:r>
              <a:rPr lang="el-GR" sz="900" b="1" smtClean="0"/>
              <a:t>τεχνολογία</a:t>
            </a:r>
            <a:r>
              <a:rPr lang="el-GR" sz="900" smtClean="0"/>
              <a:t> και στις </a:t>
            </a:r>
            <a:r>
              <a:rPr lang="el-GR" sz="900" b="1" smtClean="0"/>
              <a:t>πολιτικές</a:t>
            </a:r>
            <a:r>
              <a:rPr lang="el-GR" sz="900" smtClean="0"/>
              <a:t> που τον επηρεάζουν (εθνικές και κοινοτικές)</a:t>
            </a:r>
          </a:p>
          <a:p>
            <a:pPr eaLnBrk="1" hangingPunct="1"/>
            <a:r>
              <a:rPr lang="el-GR" sz="900" smtClean="0"/>
              <a:t>Να αναδείξει τις τάσεις και τις βασικές προκλήσεις</a:t>
            </a:r>
          </a:p>
          <a:p>
            <a:pPr eaLnBrk="1" hangingPunct="1"/>
            <a:r>
              <a:rPr lang="el-GR" sz="900" smtClean="0"/>
              <a:t>Να συμβάλει στην περαιτέρω εξειδίκευση του κάθε τομέα (ώστε να αποκαλυφθούν υποτομείς/ δραστηριότητες με το μεγαλύτερο δυναμισμό) </a:t>
            </a:r>
          </a:p>
          <a:p>
            <a:pPr eaLnBrk="1" hangingPunct="1"/>
            <a:r>
              <a:rPr lang="el-GR" sz="900" smtClean="0"/>
              <a:t>Να   εξετάσει τη δυνατότητα σύνθεσης της ζήτησης για Ε&amp;Τ (από την πλευρά των επιχειρήσεων) με την προσφορά Ε&amp;Τ (από την πλευρά της ερευνητικής κοινότητας)</a:t>
            </a:r>
          </a:p>
          <a:p>
            <a:pPr eaLnBrk="1" hangingPunct="1"/>
            <a:r>
              <a:rPr lang="el-GR" sz="900" smtClean="0"/>
              <a:t>Να αποτελέσει το πλαίσιο της περαιτέρω διαβούλευσης με την Θεματική Ομάδα που θα δημιουργηθεί</a:t>
            </a:r>
          </a:p>
          <a:p>
            <a:pPr eaLnBrk="1" hangingPunct="1"/>
            <a:r>
              <a:rPr lang="el-GR" sz="900" smtClean="0">
                <a:solidFill>
                  <a:srgbClr val="CC0000"/>
                </a:solidFill>
              </a:rPr>
              <a:t>Να περιλάβει εν τέλει τα ευρήματα της διαβούλευσης και να αποτελέσει  βασική συνιστώσα της στρατηγικής Ε&amp;Τ για μια έξυπνη εξειδίκευση </a:t>
            </a:r>
          </a:p>
          <a:p>
            <a:pPr eaLnBrk="1" hangingPunct="1">
              <a:spcBef>
                <a:spcPct val="0"/>
              </a:spcBef>
            </a:pPr>
            <a:endParaRPr lang="el-GR" smtClean="0"/>
          </a:p>
        </p:txBody>
      </p:sp>
      <p:sp>
        <p:nvSpPr>
          <p:cNvPr id="2355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83E9559-497A-4304-BB4A-EF373FA3DB56}" type="slidenum">
              <a:rPr lang="el-GR" sz="1200" b="0"/>
              <a:pPr algn="r"/>
              <a:t>3</a:t>
            </a:fld>
            <a:endParaRPr lang="el-GR" sz="1200" b="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5D9B84-A86A-4F37-88CD-43861DA5508F}" type="slidenum">
              <a:rPr lang="el-GR" smtClean="0"/>
              <a:pPr/>
              <a:t>4</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2765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F3BAE17-2C0D-4829-A530-D475898C5054}" type="slidenum">
              <a:rPr lang="el-GR" sz="1200" b="0"/>
              <a:pPr algn="r"/>
              <a:t>5</a:t>
            </a:fld>
            <a:endParaRPr lang="el-GR" sz="1200"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7577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3BA6603-C5E7-4A8F-AFCB-9EFA78AA5F1D}" type="slidenum">
              <a:rPr lang="el-GR" sz="1200" b="0"/>
              <a:pPr algn="r"/>
              <a:t>11</a:t>
            </a:fld>
            <a:endParaRPr lang="el-GR" sz="1200" b="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7782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87E43A0-57A3-4974-B145-7F4F87D9ED70}" type="slidenum">
              <a:rPr lang="el-GR" sz="1200" b="0"/>
              <a:pPr algn="r"/>
              <a:t>13</a:t>
            </a:fld>
            <a:endParaRPr lang="el-GR"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8192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26FAC41-8753-439B-95EB-CDE453B40CD4}" type="slidenum">
              <a:rPr lang="el-GR" sz="1200" b="0"/>
              <a:pPr algn="r"/>
              <a:t>14</a:t>
            </a:fld>
            <a:endParaRPr lang="el-GR" sz="1200" b="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9"/>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5" name="Rectangle 10"/>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6" name="Rectangle 11"/>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l-GR"/>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l-G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14DD44C5-9C61-47A7-93D6-69D21400D03B}"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l-GR"/>
          </a:p>
        </p:txBody>
      </p:sp>
      <p:sp>
        <p:nvSpPr>
          <p:cNvPr id="5" name="Footer Placeholder 2"/>
          <p:cNvSpPr>
            <a:spLocks noGrp="1"/>
          </p:cNvSpPr>
          <p:nvPr>
            <p:ph type="ftr" sz="quarter" idx="11"/>
          </p:nvPr>
        </p:nvSpPr>
        <p:spPr/>
        <p:txBody>
          <a:bodyPr/>
          <a:lstStyle>
            <a:lvl1pPr>
              <a:defRPr/>
            </a:lvl1pPr>
          </a:lstStyle>
          <a:p>
            <a:pPr>
              <a:defRPr/>
            </a:pPr>
            <a:endParaRPr lang="el-GR"/>
          </a:p>
        </p:txBody>
      </p:sp>
      <p:sp>
        <p:nvSpPr>
          <p:cNvPr id="6" name="Slide Number Placeholder 22"/>
          <p:cNvSpPr>
            <a:spLocks noGrp="1"/>
          </p:cNvSpPr>
          <p:nvPr>
            <p:ph type="sldNum" sz="quarter" idx="12"/>
          </p:nvPr>
        </p:nvSpPr>
        <p:spPr/>
        <p:txBody>
          <a:bodyPr/>
          <a:lstStyle>
            <a:lvl1pPr>
              <a:defRPr/>
            </a:lvl1pPr>
          </a:lstStyle>
          <a:p>
            <a:pPr>
              <a:defRPr/>
            </a:pPr>
            <a:fld id="{01E2D86D-BD62-4C6D-8A6C-36AC15DFA85B}"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9"/>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b="0"/>
          </a:p>
        </p:txBody>
      </p:sp>
      <p:sp>
        <p:nvSpPr>
          <p:cNvPr id="5" name="Rectangle 10"/>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b="0"/>
          </a:p>
        </p:txBody>
      </p:sp>
      <p:sp>
        <p:nvSpPr>
          <p:cNvPr id="6" name="Rectangle 11"/>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b="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l-G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l-G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2F348DC1-0038-45F6-AB2C-09EEFAF4E439}"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l-GR"/>
          </a:p>
        </p:txBody>
      </p:sp>
      <p:sp>
        <p:nvSpPr>
          <p:cNvPr id="3" name="Footer Placeholder 2"/>
          <p:cNvSpPr>
            <a:spLocks noGrp="1"/>
          </p:cNvSpPr>
          <p:nvPr>
            <p:ph type="ftr" sz="quarter" idx="11"/>
          </p:nvPr>
        </p:nvSpPr>
        <p:spPr/>
        <p:txBody>
          <a:bodyPr/>
          <a:lstStyle>
            <a:lvl1pPr>
              <a:defRPr/>
            </a:lvl1pPr>
          </a:lstStyle>
          <a:p>
            <a:pPr>
              <a:defRPr/>
            </a:pPr>
            <a:endParaRPr lang="el-GR"/>
          </a:p>
        </p:txBody>
      </p:sp>
      <p:sp>
        <p:nvSpPr>
          <p:cNvPr id="4" name="Slide Number Placeholder 22"/>
          <p:cNvSpPr>
            <a:spLocks noGrp="1"/>
          </p:cNvSpPr>
          <p:nvPr>
            <p:ph type="sldNum" sz="quarter" idx="12"/>
          </p:nvPr>
        </p:nvSpPr>
        <p:spPr/>
        <p:txBody>
          <a:bodyPr/>
          <a:lstStyle>
            <a:lvl1pPr>
              <a:defRPr/>
            </a:lvl1pPr>
          </a:lstStyle>
          <a:p>
            <a:pPr>
              <a:defRPr/>
            </a:pPr>
            <a:fld id="{2F3B74A6-DA14-4B4F-91A9-1D2571D0BD5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l-GR"/>
          </a:p>
        </p:txBody>
      </p:sp>
      <p:sp>
        <p:nvSpPr>
          <p:cNvPr id="5" name="Footer Placeholder 2"/>
          <p:cNvSpPr>
            <a:spLocks noGrp="1"/>
          </p:cNvSpPr>
          <p:nvPr>
            <p:ph type="ftr" sz="quarter" idx="11"/>
          </p:nvPr>
        </p:nvSpPr>
        <p:spPr/>
        <p:txBody>
          <a:bodyPr/>
          <a:lstStyle>
            <a:lvl1pPr>
              <a:defRPr/>
            </a:lvl1pPr>
          </a:lstStyle>
          <a:p>
            <a:pPr>
              <a:defRPr/>
            </a:pPr>
            <a:endParaRPr lang="el-GR"/>
          </a:p>
        </p:txBody>
      </p:sp>
      <p:sp>
        <p:nvSpPr>
          <p:cNvPr id="6" name="Slide Number Placeholder 22"/>
          <p:cNvSpPr>
            <a:spLocks noGrp="1"/>
          </p:cNvSpPr>
          <p:nvPr>
            <p:ph type="sldNum" sz="quarter" idx="12"/>
          </p:nvPr>
        </p:nvSpPr>
        <p:spPr/>
        <p:txBody>
          <a:bodyPr/>
          <a:lstStyle>
            <a:lvl1pPr>
              <a:defRPr/>
            </a:lvl1pPr>
          </a:lstStyle>
          <a:p>
            <a:pPr>
              <a:defRPr/>
            </a:pPr>
            <a:fld id="{BB22B911-9188-4362-89C8-D8A819FD4047}"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9"/>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5" name="Rectangle 10"/>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6" name="Rectangle 11"/>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l-G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6D2B29E-963E-4899-8943-B63E5E711774}" type="slidenum">
              <a:rPr lang="el-GR"/>
              <a:pPr>
                <a:defRPr/>
              </a:pPr>
              <a:t>‹#›</a:t>
            </a:fld>
            <a:endParaRPr lang="el-GR"/>
          </a:p>
        </p:txBody>
      </p:sp>
      <p:sp>
        <p:nvSpPr>
          <p:cNvPr id="9" name="Footer Placeholder 13"/>
          <p:cNvSpPr>
            <a:spLocks noGrp="1"/>
          </p:cNvSpPr>
          <p:nvPr>
            <p:ph type="ftr" sz="quarter" idx="12"/>
          </p:nvPr>
        </p:nvSpPr>
        <p:spPr/>
        <p:txBody>
          <a:bodyPr/>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l-GR"/>
          </a:p>
        </p:txBody>
      </p:sp>
      <p:sp>
        <p:nvSpPr>
          <p:cNvPr id="6" name="Slide Number Placeholder 9"/>
          <p:cNvSpPr>
            <a:spLocks noGrp="1"/>
          </p:cNvSpPr>
          <p:nvPr>
            <p:ph type="sldNum" sz="quarter" idx="11"/>
          </p:nvPr>
        </p:nvSpPr>
        <p:spPr/>
        <p:txBody>
          <a:bodyPr rtlCol="0"/>
          <a:lstStyle>
            <a:lvl1pPr>
              <a:defRPr/>
            </a:lvl1pPr>
          </a:lstStyle>
          <a:p>
            <a:pPr>
              <a:defRPr/>
            </a:pPr>
            <a:fld id="{A5783639-1F01-4BAE-B640-ABA3B8A2AA56}" type="slidenum">
              <a:rPr lang="el-GR"/>
              <a:pPr>
                <a:defRPr/>
              </a:pPr>
              <a:t>‹#›</a:t>
            </a:fld>
            <a:endParaRPr lang="el-GR"/>
          </a:p>
        </p:txBody>
      </p:sp>
      <p:sp>
        <p:nvSpPr>
          <p:cNvPr id="7" name="Footer Placeholder 11"/>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l-GR"/>
          </a:p>
        </p:txBody>
      </p:sp>
      <p:sp>
        <p:nvSpPr>
          <p:cNvPr id="8" name="Slide Number Placeholder 11"/>
          <p:cNvSpPr>
            <a:spLocks noGrp="1"/>
          </p:cNvSpPr>
          <p:nvPr>
            <p:ph type="sldNum" sz="quarter" idx="11"/>
          </p:nvPr>
        </p:nvSpPr>
        <p:spPr/>
        <p:txBody>
          <a:bodyPr rtlCol="0"/>
          <a:lstStyle>
            <a:lvl1pPr>
              <a:defRPr/>
            </a:lvl1pPr>
          </a:lstStyle>
          <a:p>
            <a:pPr>
              <a:defRPr/>
            </a:pPr>
            <a:fld id="{59C0C19A-932C-4575-AD16-EF5238BC9E22}" type="slidenum">
              <a:rPr lang="el-GR"/>
              <a:pPr>
                <a:defRPr/>
              </a:pPr>
              <a:t>‹#›</a:t>
            </a:fld>
            <a:endParaRPr lang="el-GR"/>
          </a:p>
        </p:txBody>
      </p:sp>
      <p:sp>
        <p:nvSpPr>
          <p:cNvPr id="9" name="Footer Placeholder 13"/>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l-GR"/>
          </a:p>
        </p:txBody>
      </p:sp>
      <p:sp>
        <p:nvSpPr>
          <p:cNvPr id="4" name="Footer Placeholder 2"/>
          <p:cNvSpPr>
            <a:spLocks noGrp="1"/>
          </p:cNvSpPr>
          <p:nvPr>
            <p:ph type="ftr" sz="quarter" idx="11"/>
          </p:nvPr>
        </p:nvSpPr>
        <p:spPr/>
        <p:txBody>
          <a:bodyPr/>
          <a:lstStyle>
            <a:lvl1pPr>
              <a:defRPr/>
            </a:lvl1pPr>
          </a:lstStyle>
          <a:p>
            <a:pPr>
              <a:defRPr/>
            </a:pPr>
            <a:endParaRPr lang="el-GR"/>
          </a:p>
        </p:txBody>
      </p:sp>
      <p:sp>
        <p:nvSpPr>
          <p:cNvPr id="5" name="Slide Number Placeholder 22"/>
          <p:cNvSpPr>
            <a:spLocks noGrp="1"/>
          </p:cNvSpPr>
          <p:nvPr>
            <p:ph type="sldNum" sz="quarter" idx="12"/>
          </p:nvPr>
        </p:nvSpPr>
        <p:spPr/>
        <p:txBody>
          <a:bodyPr/>
          <a:lstStyle>
            <a:lvl1pPr>
              <a:defRPr/>
            </a:lvl1pPr>
          </a:lstStyle>
          <a:p>
            <a:pPr>
              <a:defRPr/>
            </a:pPr>
            <a:fld id="{99244BD7-3EC2-48FD-8FEC-9EA7A593EEA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l-GR"/>
          </a:p>
        </p:txBody>
      </p:sp>
      <p:sp>
        <p:nvSpPr>
          <p:cNvPr id="3" name="Footer Placeholder 2"/>
          <p:cNvSpPr>
            <a:spLocks noGrp="1"/>
          </p:cNvSpPr>
          <p:nvPr>
            <p:ph type="ftr" sz="quarter" idx="11"/>
          </p:nvPr>
        </p:nvSpPr>
        <p:spPr/>
        <p:txBody>
          <a:bodyPr/>
          <a:lstStyle>
            <a:lvl1pPr>
              <a:defRPr/>
            </a:lvl1pPr>
          </a:lstStyle>
          <a:p>
            <a:pPr>
              <a:defRPr/>
            </a:pPr>
            <a:endParaRPr lang="el-G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AB5CFE5F-87DD-4832-80EC-23BEAED6F1A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l-GR"/>
          </a:p>
        </p:txBody>
      </p:sp>
      <p:sp>
        <p:nvSpPr>
          <p:cNvPr id="6" name="Footer Placeholder 2"/>
          <p:cNvSpPr>
            <a:spLocks noGrp="1"/>
          </p:cNvSpPr>
          <p:nvPr>
            <p:ph type="ftr" sz="quarter" idx="11"/>
          </p:nvPr>
        </p:nvSpPr>
        <p:spPr/>
        <p:txBody>
          <a:bodyPr/>
          <a:lstStyle>
            <a:lvl1pPr>
              <a:defRPr/>
            </a:lvl1pPr>
          </a:lstStyle>
          <a:p>
            <a:pPr>
              <a:defRPr/>
            </a:pPr>
            <a:endParaRPr lang="el-GR"/>
          </a:p>
        </p:txBody>
      </p:sp>
      <p:sp>
        <p:nvSpPr>
          <p:cNvPr id="7" name="Slide Number Placeholder 22"/>
          <p:cNvSpPr>
            <a:spLocks noGrp="1"/>
          </p:cNvSpPr>
          <p:nvPr>
            <p:ph type="sldNum" sz="quarter" idx="12"/>
          </p:nvPr>
        </p:nvSpPr>
        <p:spPr/>
        <p:txBody>
          <a:bodyPr/>
          <a:lstStyle>
            <a:lvl1pPr>
              <a:defRPr/>
            </a:lvl1pPr>
          </a:lstStyle>
          <a:p>
            <a:pPr>
              <a:defRPr/>
            </a:pPr>
            <a:fld id="{2356A9CF-8FE9-41D8-8CA7-B644C518479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9"/>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6" name="Rectangle 10"/>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7" name="Rectangle 11"/>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8" name="Rectangle 14"/>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l-G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3E3EAA0F-7FDA-479D-8451-2A48D4262BDE}" type="slidenum">
              <a:rPr lang="el-GR"/>
              <a:pPr>
                <a:defRPr/>
              </a:pPr>
              <a:t>‹#›</a:t>
            </a:fld>
            <a:endParaRPr lang="el-G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b="0">
                <a:solidFill>
                  <a:schemeClr val="tx2"/>
                </a:solidFill>
                <a:latin typeface="Arial" pitchFamily="34" charset="0"/>
                <a:cs typeface="Arial" pitchFamily="34" charset="0"/>
              </a:defRPr>
            </a:lvl1pPr>
          </a:lstStyle>
          <a:p>
            <a:pPr>
              <a:defRPr/>
            </a:pPr>
            <a:endParaRPr lang="el-G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b="0">
                <a:solidFill>
                  <a:schemeClr val="tx2"/>
                </a:solidFill>
                <a:latin typeface="Arial" pitchFamily="34" charset="0"/>
                <a:cs typeface="Arial" pitchFamily="34" charset="0"/>
              </a:defRPr>
            </a:lvl1pPr>
          </a:lstStyle>
          <a:p>
            <a:pPr>
              <a:defRPr/>
            </a:pPr>
            <a:endParaRPr lang="el-G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Arial" pitchFamily="34" charset="0"/>
                <a:cs typeface="Arial" pitchFamily="34" charset="0"/>
              </a:defRPr>
            </a:lvl1pPr>
          </a:lstStyle>
          <a:p>
            <a:pPr>
              <a:defRPr/>
            </a:pPr>
            <a:fld id="{E970E8E3-60C7-42C5-8D39-B97C2FF72139}"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6" r:id="rId3"/>
    <p:sldLayoutId id="2147483687" r:id="rId4"/>
    <p:sldLayoutId id="2147483688" r:id="rId5"/>
    <p:sldLayoutId id="2147483683" r:id="rId6"/>
    <p:sldLayoutId id="2147483689" r:id="rId7"/>
    <p:sldLayoutId id="2147483682" r:id="rId8"/>
    <p:sldLayoutId id="2147483690" r:id="rId9"/>
    <p:sldLayoutId id="2147483681" r:id="rId10"/>
    <p:sldLayoutId id="2147483691" r:id="rId11"/>
    <p:sldLayoutId id="2147483680" r:id="rId12"/>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sz="quarter" idx="1"/>
          </p:nvPr>
        </p:nvSpPr>
        <p:spPr>
          <a:xfrm>
            <a:off x="612775" y="357166"/>
            <a:ext cx="8153400" cy="6024162"/>
          </a:xfrm>
        </p:spPr>
        <p:txBody>
          <a:bodyPr/>
          <a:lstStyle/>
          <a:p>
            <a:pPr algn="ctr" eaLnBrk="1" hangingPunct="1">
              <a:buFontTx/>
              <a:buNone/>
            </a:pPr>
            <a:r>
              <a:rPr lang="el-GR" b="1" dirty="0" smtClean="0">
                <a:solidFill>
                  <a:srgbClr val="726868"/>
                </a:solidFill>
              </a:rPr>
              <a:t> </a:t>
            </a:r>
            <a:r>
              <a:rPr lang="el-GR" b="1" dirty="0" smtClean="0"/>
              <a:t>ΜΕΘΟΔΟΛΟΓΙΑ  ΓΙΑ ΤΗΝ ΔΙΑΔΙΚΑΣΙΑ ΤΗΣ</a:t>
            </a:r>
            <a:endParaRPr lang="en-US" b="1" dirty="0" smtClean="0"/>
          </a:p>
          <a:p>
            <a:pPr algn="ctr" eaLnBrk="1" hangingPunct="1">
              <a:buFontTx/>
              <a:buNone/>
            </a:pPr>
            <a:endParaRPr lang="en-US" b="1" dirty="0" smtClean="0"/>
          </a:p>
          <a:p>
            <a:pPr algn="ctr" eaLnBrk="1" hangingPunct="1">
              <a:buFontTx/>
              <a:buNone/>
            </a:pPr>
            <a:r>
              <a:rPr lang="el-GR" b="1" dirty="0" smtClean="0"/>
              <a:t>ΕΞΥΠΝΗΣ ΕΞΕΙΔΙΚΕΥΣΗΣ </a:t>
            </a:r>
            <a:endParaRPr lang="en-US" b="1" dirty="0" smtClean="0"/>
          </a:p>
          <a:p>
            <a:pPr algn="ctr" eaLnBrk="1" hangingPunct="1">
              <a:buFontTx/>
              <a:buNone/>
            </a:pPr>
            <a:r>
              <a:rPr lang="el-GR" b="1" dirty="0" smtClean="0"/>
              <a:t>&amp; </a:t>
            </a:r>
            <a:endParaRPr lang="en-US" b="1" dirty="0" smtClean="0"/>
          </a:p>
          <a:p>
            <a:pPr algn="ctr" eaLnBrk="1" hangingPunct="1">
              <a:buFontTx/>
              <a:buNone/>
            </a:pPr>
            <a:r>
              <a:rPr lang="el-GR" b="1" dirty="0" smtClean="0"/>
              <a:t>«ΕΠΙΧΕΙΡΗΜΑΤΙΚΗΣ ΑΝΑΚΑΛΥΨΗΣ» </a:t>
            </a:r>
            <a:endParaRPr lang="en-US" b="1" dirty="0" smtClean="0"/>
          </a:p>
          <a:p>
            <a:pPr algn="ctr" eaLnBrk="1" hangingPunct="1">
              <a:buFontTx/>
              <a:buNone/>
            </a:pPr>
            <a:endParaRPr lang="en-US" b="1" dirty="0" smtClean="0"/>
          </a:p>
          <a:p>
            <a:pPr algn="ctr" eaLnBrk="1" hangingPunct="1">
              <a:buFontTx/>
              <a:buNone/>
            </a:pPr>
            <a:r>
              <a:rPr lang="el-GR" b="1" dirty="0" smtClean="0"/>
              <a:t>ΣΤΟΝ ΤΟΜΕΑ </a:t>
            </a:r>
            <a:r>
              <a:rPr lang="el-GR" b="1" dirty="0" smtClean="0">
                <a:solidFill>
                  <a:srgbClr val="FF0000"/>
                </a:solidFill>
              </a:rPr>
              <a:t>«ΜΕΤΑΦΟΡΕΣ &amp; </a:t>
            </a:r>
            <a:r>
              <a:rPr lang="en-US" b="1" dirty="0" smtClean="0">
                <a:solidFill>
                  <a:srgbClr val="FF0000"/>
                </a:solidFill>
              </a:rPr>
              <a:t>LOGISTICS</a:t>
            </a:r>
            <a:r>
              <a:rPr lang="el-GR" b="1" dirty="0" smtClean="0">
                <a:solidFill>
                  <a:srgbClr val="FF0000"/>
                </a:solidFill>
              </a:rPr>
              <a:t>»</a:t>
            </a:r>
          </a:p>
          <a:p>
            <a:pPr algn="ctr" eaLnBrk="1" hangingPunct="1">
              <a:buNone/>
            </a:pPr>
            <a:r>
              <a:rPr lang="el-GR" sz="2400" b="1" dirty="0" smtClean="0"/>
              <a:t>21  ΜΑΡΤΙΟΥ 2014</a:t>
            </a:r>
          </a:p>
          <a:p>
            <a:pPr algn="ctr" eaLnBrk="1" hangingPunct="1">
              <a:buFontTx/>
              <a:buNone/>
            </a:pPr>
            <a:endParaRPr lang="el-GR" b="1" i="1" dirty="0" smtClean="0"/>
          </a:p>
          <a:p>
            <a:pPr algn="ctr" eaLnBrk="1" hangingPunct="1">
              <a:buFontTx/>
              <a:buNone/>
            </a:pPr>
            <a:r>
              <a:rPr lang="el-GR" sz="2400" b="1" dirty="0" smtClean="0"/>
              <a:t>ΔΙΕΥΘΥΝΣΗ  ΣΧΕΔΙΑΣΜΟΥ ΚΑΙ ΠΡΟΓΡΑΜΜΑΤΙΣΜΟΥ  ΓΓΕΤ</a:t>
            </a:r>
          </a:p>
          <a:p>
            <a:pPr algn="ctr" eaLnBrk="1" hangingPunct="1">
              <a:buFontTx/>
              <a:buNone/>
            </a:pPr>
            <a:r>
              <a:rPr lang="el-GR" sz="2400" b="1" dirty="0" smtClean="0"/>
              <a:t>ΤΜΗΜΑ Α’ ΠΡΟΓΡΑΜΜΑΤΙΣΜΟΥ</a:t>
            </a:r>
            <a:endParaRPr lang="en-US" sz="2400" b="1" dirty="0" smtClean="0"/>
          </a:p>
          <a:p>
            <a:pPr algn="ctr" eaLnBrk="1" hangingPunct="1">
              <a:buFontTx/>
              <a:buNone/>
            </a:pPr>
            <a:endParaRPr lang="el-GR" sz="1800" b="1" dirty="0" smtClean="0">
              <a:solidFill>
                <a:srgbClr val="726868"/>
              </a:solidFill>
            </a:endParaRPr>
          </a:p>
          <a:p>
            <a:pPr algn="ctr" eaLnBrk="1" hangingPunct="1">
              <a:buFontTx/>
              <a:buNone/>
            </a:pPr>
            <a:endParaRPr lang="el-G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1"/>
          <p:cNvSpPr>
            <a:spLocks noChangeArrowheads="1"/>
          </p:cNvSpPr>
          <p:nvPr/>
        </p:nvSpPr>
        <p:spPr bwMode="auto">
          <a:xfrm>
            <a:off x="539552" y="843898"/>
            <a:ext cx="8028384" cy="4778231"/>
          </a:xfrm>
          <a:prstGeom prst="rect">
            <a:avLst/>
          </a:prstGeom>
          <a:solidFill>
            <a:schemeClr val="accent1">
              <a:lumMod val="40000"/>
              <a:lumOff val="60000"/>
              <a:alpha val="7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Γ. </a:t>
            </a:r>
            <a:r>
              <a:rPr kumimoji="0" lang="el-GR" sz="11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600" b="1" i="0" u="none" strike="noStrike" cap="none" normalizeH="0" baseline="0" dirty="0" smtClean="0">
                <a:ln>
                  <a:noFill/>
                </a:ln>
                <a:solidFill>
                  <a:schemeClr val="tx1"/>
                </a:solidFill>
                <a:effectLst/>
                <a:latin typeface="+mn-lt"/>
                <a:ea typeface="Times New Roman" pitchFamily="18" charset="0"/>
                <a:cs typeface="Arial" pitchFamily="34" charset="0"/>
              </a:rPr>
              <a:t>Ποιούς άλλους φορείς θα βλέπατε ότι πρέπει να εκπροσωπηθούν στην Ομάδα 	</a:t>
            </a:r>
          </a:p>
          <a:p>
            <a:pPr marL="0" marR="0" lvl="0" indent="0" algn="l" defTabSz="914400" rtl="0" eaLnBrk="1" fontAlgn="base" latinLnBrk="0" hangingPunct="1">
              <a:lnSpc>
                <a:spcPct val="100000"/>
              </a:lnSpc>
              <a:spcBef>
                <a:spcPct val="0"/>
              </a:spcBef>
              <a:spcAft>
                <a:spcPct val="0"/>
              </a:spcAft>
              <a:buClrTx/>
              <a:buSzTx/>
              <a:buFontTx/>
              <a:buNone/>
              <a:tabLst/>
            </a:pPr>
            <a:r>
              <a:rPr lang="el-GR" sz="1600" dirty="0" smtClean="0">
                <a:latin typeface="+mn-lt"/>
                <a:ea typeface="Times New Roman" pitchFamily="18" charset="0"/>
                <a:cs typeface="Arial" pitchFamily="34" charset="0"/>
              </a:rPr>
              <a:t>	</a:t>
            </a:r>
            <a:r>
              <a:rPr kumimoji="0" lang="el-GR" sz="1600" b="1" i="0" u="none" strike="noStrike" cap="none" normalizeH="0" baseline="0" dirty="0" smtClean="0">
                <a:ln>
                  <a:noFill/>
                </a:ln>
                <a:solidFill>
                  <a:schemeClr val="tx1"/>
                </a:solidFill>
                <a:effectLst/>
                <a:latin typeface="+mn-lt"/>
                <a:ea typeface="Times New Roman" pitchFamily="18" charset="0"/>
                <a:cs typeface="Arial" pitchFamily="34" charset="0"/>
              </a:rPr>
              <a:t>εργασίας «ΜΕΤΑΦΟΡΕΣ &amp; </a:t>
            </a:r>
            <a:r>
              <a:rPr kumimoji="0" lang="en-US" sz="1600" b="1" i="0" u="none" strike="noStrike" cap="none" normalizeH="0" baseline="0" dirty="0" smtClean="0">
                <a:ln>
                  <a:noFill/>
                </a:ln>
                <a:solidFill>
                  <a:schemeClr val="tx1"/>
                </a:solidFill>
                <a:effectLst/>
                <a:latin typeface="+mn-lt"/>
                <a:ea typeface="Times New Roman" pitchFamily="18" charset="0"/>
                <a:cs typeface="Arial" pitchFamily="34" charset="0"/>
              </a:rPr>
              <a:t>LOGISTICS</a:t>
            </a:r>
            <a:r>
              <a:rPr kumimoji="0" lang="el-GR" sz="1600" b="1" i="0" u="none" strike="noStrike" cap="none" normalizeH="0" baseline="0" dirty="0" smtClean="0">
                <a:ln>
                  <a:noFill/>
                </a:ln>
                <a:solidFill>
                  <a:schemeClr val="tx1"/>
                </a:solidFill>
                <a:effectLst/>
                <a:latin typeface="+mn-lt"/>
                <a:ea typeface="Times New Roman" pitchFamily="18" charset="0"/>
                <a:cs typeface="Arial" pitchFamily="34" charset="0"/>
              </a:rPr>
              <a:t>»?</a:t>
            </a:r>
            <a:endParaRPr kumimoji="0" lang="el-GR" sz="16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Δ. </a:t>
            </a: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Πώς βλέπετε την επέκταση της Ομάδας ώστε να αποκτήσει τα χαρακτηριστικά 	</a:t>
            </a:r>
          </a:p>
          <a:p>
            <a:pPr marL="0" marR="0" lvl="0" indent="0" algn="l" defTabSz="914400" rtl="0" eaLnBrk="0" fontAlgn="base" latinLnBrk="0" hangingPunct="0">
              <a:lnSpc>
                <a:spcPct val="100000"/>
              </a:lnSpc>
              <a:spcBef>
                <a:spcPct val="0"/>
              </a:spcBef>
              <a:spcAft>
                <a:spcPct val="0"/>
              </a:spcAft>
              <a:buClrTx/>
              <a:buSzTx/>
              <a:buFontTx/>
              <a:buNone/>
              <a:tabLst/>
            </a:pPr>
            <a:r>
              <a:rPr lang="el-GR" sz="1600" dirty="0" smtClean="0">
                <a:latin typeface="Calibri" pitchFamily="34" charset="0"/>
                <a:ea typeface="Times New Roman" pitchFamily="18" charset="0"/>
                <a:cs typeface="Arial" pitchFamily="34" charset="0"/>
              </a:rPr>
              <a:t>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μιας Τεχνολογικής Πλατφόρμας?</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a:ea typeface="Times New Roman" pitchFamily="18" charset="0"/>
                <a:cs typeface="Arial" pitchFamily="34" charset="0"/>
              </a:rPr>
              <a:t>	……………………………………………………………………………………………………………………</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l-GR" sz="1050" dirty="0" smtClean="0">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n-US" sz="105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50" b="1" i="0" u="none" strike="noStrike" cap="none" normalizeH="0" baseline="0" dirty="0" smtClean="0">
                <a:ln>
                  <a:noFill/>
                </a:ln>
                <a:solidFill>
                  <a:schemeClr val="tx1"/>
                </a:solidFill>
                <a:effectLst/>
                <a:latin typeface="Arial"/>
                <a:ea typeface="Times New Roman" pitchFamily="18" charset="0"/>
                <a:cs typeface="Arial" pitchFamily="34" charset="0"/>
              </a:rPr>
              <a:t>	…………………………………………………………………………………………………………………………………</a:t>
            </a:r>
            <a:r>
              <a:rPr kumimoji="0" lang="el-GR" sz="105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Content Placeholder 2"/>
          <p:cNvSpPr>
            <a:spLocks noGrp="1"/>
          </p:cNvSpPr>
          <p:nvPr>
            <p:ph sz="quarter" idx="4294967295"/>
          </p:nvPr>
        </p:nvSpPr>
        <p:spPr>
          <a:xfrm>
            <a:off x="457200" y="990600"/>
            <a:ext cx="8229600" cy="5334000"/>
          </a:xfrm>
          <a:solidFill>
            <a:schemeClr val="accent1"/>
          </a:solidFill>
          <a:ln>
            <a:solidFill>
              <a:srgbClr val="CC0000"/>
            </a:solidFill>
          </a:ln>
        </p:spPr>
        <p:txBody>
          <a:bodyPr/>
          <a:lstStyle/>
          <a:p>
            <a:pPr eaLnBrk="1" hangingPunct="1">
              <a:buFont typeface="Wingdings" pitchFamily="2" charset="2"/>
              <a:buNone/>
            </a:pPr>
            <a:r>
              <a:rPr lang="el-GR" sz="2700" u="sng" dirty="0" smtClean="0"/>
              <a:t>Η κάθε Θεματική Ομάδα καλείται</a:t>
            </a:r>
            <a:r>
              <a:rPr lang="el-GR" sz="2700" dirty="0" smtClean="0"/>
              <a:t>:</a:t>
            </a:r>
          </a:p>
          <a:p>
            <a:pPr eaLnBrk="1" hangingPunct="1"/>
            <a:r>
              <a:rPr lang="el-GR" sz="2700" dirty="0" smtClean="0">
                <a:solidFill>
                  <a:srgbClr val="CC0000"/>
                </a:solidFill>
              </a:rPr>
              <a:t>να  εντοπίσει κρίσιμες «δραστηριότητες», </a:t>
            </a:r>
            <a:r>
              <a:rPr lang="el-GR" sz="2500" dirty="0" smtClean="0"/>
              <a:t>με ιδιαίτερο δυναμισμό, που μπορούν να προκαλέσουν ανάπτυξη, με μοχλό τη γνώση, την τεχνολογία, την καινοτομία</a:t>
            </a:r>
            <a:endParaRPr lang="en-US" sz="2500" dirty="0" smtClean="0"/>
          </a:p>
          <a:p>
            <a:pPr eaLnBrk="1" hangingPunct="1">
              <a:buNone/>
            </a:pPr>
            <a:endParaRPr lang="el-GR" sz="3500" dirty="0" smtClean="0"/>
          </a:p>
          <a:p>
            <a:pPr eaLnBrk="1" hangingPunct="1"/>
            <a:r>
              <a:rPr lang="el-GR" sz="2700" dirty="0" smtClean="0"/>
              <a:t> να </a:t>
            </a:r>
            <a:r>
              <a:rPr lang="el-GR" sz="2700" dirty="0" smtClean="0">
                <a:solidFill>
                  <a:srgbClr val="CC0000"/>
                </a:solidFill>
              </a:rPr>
              <a:t>τεκμηριώσει τις επιλογές της </a:t>
            </a:r>
            <a:endParaRPr lang="en-US" sz="2700" dirty="0" smtClean="0">
              <a:solidFill>
                <a:srgbClr val="CC0000"/>
              </a:solidFill>
            </a:endParaRPr>
          </a:p>
          <a:p>
            <a:pPr eaLnBrk="1" hangingPunct="1">
              <a:buNone/>
            </a:pPr>
            <a:endParaRPr lang="el-GR" sz="2700" dirty="0" smtClean="0"/>
          </a:p>
          <a:p>
            <a:pPr eaLnBrk="1" hangingPunct="1"/>
            <a:r>
              <a:rPr lang="el-GR" sz="2300" dirty="0" smtClean="0"/>
              <a:t> </a:t>
            </a:r>
            <a:r>
              <a:rPr lang="el-GR" sz="2700" dirty="0" smtClean="0"/>
              <a:t>να προτείνει συγκεκριμένες </a:t>
            </a:r>
            <a:r>
              <a:rPr lang="el-GR" sz="2700" dirty="0" smtClean="0">
                <a:solidFill>
                  <a:srgbClr val="CC0000"/>
                </a:solidFill>
              </a:rPr>
              <a:t>δράσεις (=εργαλεία παρέμβασης)</a:t>
            </a:r>
            <a:r>
              <a:rPr lang="el-GR" sz="2700" dirty="0" smtClean="0"/>
              <a:t> ανά προτεινόμενη δραστηριότητα αλλά και </a:t>
            </a:r>
            <a:r>
              <a:rPr lang="el-GR" sz="2700" dirty="0" smtClean="0">
                <a:solidFill>
                  <a:srgbClr val="CC0000"/>
                </a:solidFill>
              </a:rPr>
              <a:t>οριζόντιες δράσεις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348" y="980728"/>
            <a:ext cx="7500990" cy="523220"/>
          </a:xfrm>
          <a:prstGeom prst="rect">
            <a:avLst/>
          </a:prstGeom>
        </p:spPr>
        <p:txBody>
          <a:bodyPr wrap="square">
            <a:spAutoFit/>
          </a:bodyPr>
          <a:lstStyle/>
          <a:p>
            <a:pPr algn="ctr">
              <a:defRPr/>
            </a:pPr>
            <a:r>
              <a:rPr lang="el-GR" sz="2800" dirty="0" smtClean="0">
                <a:solidFill>
                  <a:srgbClr val="0000CC"/>
                </a:solidFill>
                <a:latin typeface="+mj-lt"/>
              </a:rPr>
              <a:t>ΕΥΧΑΡΙΣΤΟΥΜΕ ΠΟΛΥ</a:t>
            </a:r>
            <a:r>
              <a:rPr lang="en-US" sz="2800" dirty="0" smtClean="0">
                <a:solidFill>
                  <a:srgbClr val="0000CC"/>
                </a:solidFill>
                <a:latin typeface="+mj-lt"/>
              </a:rPr>
              <a:t> </a:t>
            </a:r>
            <a:r>
              <a:rPr lang="el-GR" sz="2800" dirty="0" smtClean="0">
                <a:solidFill>
                  <a:srgbClr val="0000CC"/>
                </a:solidFill>
                <a:latin typeface="+mj-lt"/>
              </a:rPr>
              <a:t>ΓΙΑ ΤΗΝ ΠΡΟΣΟΧΗ ΣΑΣ</a:t>
            </a:r>
            <a:endParaRPr lang="el-GR" sz="2800" dirty="0">
              <a:solidFill>
                <a:srgbClr val="0000CC"/>
              </a:solidFill>
              <a:latin typeface="+mj-lt"/>
            </a:endParaRPr>
          </a:p>
        </p:txBody>
      </p:sp>
      <p:sp>
        <p:nvSpPr>
          <p:cNvPr id="4" name="Rectangle 3"/>
          <p:cNvSpPr/>
          <p:nvPr/>
        </p:nvSpPr>
        <p:spPr>
          <a:xfrm>
            <a:off x="1475656" y="2852936"/>
            <a:ext cx="6408712" cy="3600986"/>
          </a:xfrm>
          <a:prstGeom prst="rect">
            <a:avLst/>
          </a:prstGeom>
        </p:spPr>
        <p:txBody>
          <a:bodyPr wrap="square">
            <a:spAutoFit/>
          </a:bodyPr>
          <a:lstStyle/>
          <a:p>
            <a:pPr lvl="0" algn="ctr"/>
            <a:r>
              <a:rPr lang="en-US" i="1" dirty="0" smtClean="0">
                <a:solidFill>
                  <a:srgbClr val="DD8047"/>
                </a:solidFill>
                <a:effectLst>
                  <a:outerShdw blurRad="38100" dist="38100" dir="2700000" algn="tl">
                    <a:srgbClr val="C0C0C0"/>
                  </a:outerShdw>
                </a:effectLst>
                <a:latin typeface="Calibri" pitchFamily="34" charset="0"/>
              </a:rPr>
              <a:t> </a:t>
            </a:r>
            <a:r>
              <a:rPr lang="el-GR" i="1" dirty="0" smtClean="0">
                <a:solidFill>
                  <a:srgbClr val="DD8047"/>
                </a:solidFill>
                <a:effectLst>
                  <a:outerShdw blurRad="38100" dist="38100" dir="2700000" algn="tl">
                    <a:srgbClr val="C0C0C0"/>
                  </a:outerShdw>
                </a:effectLst>
                <a:latin typeface="Calibri" pitchFamily="34" charset="0"/>
              </a:rPr>
              <a:t>Παρακαλούμε πολύ να μας στείλετε τις απαντήσεις στο ερωτηματολόγιο με τις προτάσεις σας έως τις </a:t>
            </a:r>
          </a:p>
          <a:p>
            <a:pPr lvl="0" algn="ctr"/>
            <a:endParaRPr lang="el-GR" i="1" dirty="0" smtClean="0">
              <a:solidFill>
                <a:srgbClr val="DD8047"/>
              </a:solidFill>
              <a:effectLst>
                <a:outerShdw blurRad="38100" dist="38100" dir="2700000" algn="tl">
                  <a:srgbClr val="C0C0C0"/>
                </a:outerShdw>
              </a:effectLst>
              <a:latin typeface="Calibri" pitchFamily="34" charset="0"/>
            </a:endParaRPr>
          </a:p>
          <a:p>
            <a:pPr lvl="0" algn="ctr"/>
            <a:r>
              <a:rPr lang="el-GR" sz="2800" dirty="0" smtClean="0">
                <a:solidFill>
                  <a:srgbClr val="0000CC"/>
                </a:solidFill>
                <a:effectLst>
                  <a:outerShdw blurRad="38100" dist="38100" dir="2700000" algn="tl">
                    <a:srgbClr val="C0C0C0"/>
                  </a:outerShdw>
                </a:effectLst>
                <a:latin typeface="Calibri" pitchFamily="34" charset="0"/>
              </a:rPr>
              <a:t>31/3/2014</a:t>
            </a:r>
          </a:p>
          <a:p>
            <a:pPr lvl="0" algn="ctr"/>
            <a:endParaRPr lang="el-GR" sz="2800" i="1" dirty="0" smtClean="0">
              <a:solidFill>
                <a:srgbClr val="0000CC"/>
              </a:solidFill>
              <a:effectLst>
                <a:outerShdw blurRad="38100" dist="38100" dir="2700000" algn="tl">
                  <a:srgbClr val="C0C0C0"/>
                </a:outerShdw>
              </a:effectLst>
              <a:latin typeface="Calibri" pitchFamily="34" charset="0"/>
            </a:endParaRPr>
          </a:p>
          <a:p>
            <a:pPr lvl="0" algn="ctr"/>
            <a:r>
              <a:rPr lang="en-US" i="1" dirty="0" smtClean="0">
                <a:solidFill>
                  <a:srgbClr val="DD8047"/>
                </a:solidFill>
                <a:effectLst>
                  <a:outerShdw blurRad="38100" dist="38100" dir="2700000" algn="tl">
                    <a:srgbClr val="C0C0C0"/>
                  </a:outerShdw>
                </a:effectLst>
                <a:latin typeface="Calibri" pitchFamily="34" charset="0"/>
              </a:rPr>
              <a:t>			</a:t>
            </a:r>
            <a:r>
              <a:rPr lang="el-GR" i="1" dirty="0" smtClean="0">
                <a:solidFill>
                  <a:srgbClr val="DD8047"/>
                </a:solidFill>
                <a:effectLst>
                  <a:outerShdw blurRad="38100" dist="38100" dir="2700000" algn="tl">
                    <a:srgbClr val="C0C0C0"/>
                  </a:outerShdw>
                </a:effectLst>
                <a:latin typeface="Calibri" pitchFamily="34" charset="0"/>
              </a:rPr>
              <a:t> </a:t>
            </a:r>
            <a:endParaRPr lang="en-US" i="1" dirty="0" smtClean="0">
              <a:solidFill>
                <a:srgbClr val="DD8047"/>
              </a:solidFill>
              <a:effectLst>
                <a:outerShdw blurRad="38100" dist="38100" dir="2700000" algn="tl">
                  <a:srgbClr val="C0C0C0"/>
                </a:outerShdw>
              </a:effectLst>
              <a:latin typeface="Calibri" pitchFamily="34" charset="0"/>
            </a:endParaRPr>
          </a:p>
          <a:p>
            <a:pPr lvl="0" algn="ctr"/>
            <a:endParaRPr lang="en-US" i="1" dirty="0" smtClean="0">
              <a:solidFill>
                <a:srgbClr val="DD8047"/>
              </a:solidFill>
              <a:effectLst>
                <a:outerShdw blurRad="38100" dist="38100" dir="2700000" algn="tl">
                  <a:srgbClr val="C0C0C0"/>
                </a:outerShdw>
              </a:effectLst>
              <a:latin typeface="Calibri" pitchFamily="34" charset="0"/>
            </a:endParaRPr>
          </a:p>
          <a:p>
            <a:pPr lvl="0" algn="ctr"/>
            <a:r>
              <a:rPr lang="en-US" i="1" dirty="0" smtClean="0">
                <a:solidFill>
                  <a:srgbClr val="DD8047"/>
                </a:solidFill>
                <a:effectLst>
                  <a:outerShdw blurRad="38100" dist="38100" dir="2700000" algn="tl">
                    <a:srgbClr val="C0C0C0"/>
                  </a:outerShdw>
                </a:effectLst>
                <a:latin typeface="Calibri" pitchFamily="34" charset="0"/>
              </a:rPr>
              <a:t>			</a:t>
            </a:r>
            <a:r>
              <a:rPr lang="en-US" sz="2800" i="1" dirty="0" smtClean="0">
                <a:solidFill>
                  <a:srgbClr val="DD8047"/>
                </a:solidFill>
                <a:effectLst>
                  <a:outerShdw blurRad="38100" dist="38100" dir="2700000" algn="tl">
                    <a:srgbClr val="C0C0C0"/>
                  </a:outerShdw>
                </a:effectLst>
                <a:latin typeface="Calibri" pitchFamily="34" charset="0"/>
              </a:rPr>
              <a:t>rthe@gsrt.gr</a:t>
            </a:r>
            <a:endParaRPr lang="el-GR" sz="2800" i="1" dirty="0" smtClean="0">
              <a:solidFill>
                <a:srgbClr val="DD8047"/>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1600200"/>
            <a:ext cx="8229600" cy="4495800"/>
          </a:xfrm>
        </p:spPr>
        <p:txBody>
          <a:bodyPr>
            <a:normAutofit/>
          </a:bodyPr>
          <a:lstStyle/>
          <a:p>
            <a:pPr algn="ctr" eaLnBrk="1" hangingPunct="1"/>
            <a:r>
              <a:rPr lang="en-US" sz="4200" i="1" dirty="0" smtClean="0">
                <a:solidFill>
                  <a:schemeClr val="accent2"/>
                </a:solidFill>
                <a:effectLst>
                  <a:outerShdw blurRad="38100" dist="38100" dir="2700000" algn="tl">
                    <a:srgbClr val="C0C0C0"/>
                  </a:outerShdw>
                </a:effectLst>
                <a:latin typeface="Calibri" pitchFamily="34" charset="0"/>
              </a:rPr>
              <a:t> </a:t>
            </a:r>
            <a:r>
              <a:rPr lang="el-GR" sz="4200" i="1" dirty="0" smtClean="0">
                <a:solidFill>
                  <a:schemeClr val="accent2"/>
                </a:solidFill>
                <a:effectLst>
                  <a:outerShdw blurRad="38100" dist="38100" dir="2700000" algn="tl">
                    <a:srgbClr val="C0C0C0"/>
                  </a:outerShdw>
                </a:effectLst>
              </a:rPr>
              <a:t>Συμπληρωματικά στοιχεία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idx="4294967295"/>
          </p:nvPr>
        </p:nvSpPr>
        <p:spPr/>
        <p:txBody>
          <a:bodyPr/>
          <a:lstStyle/>
          <a:p>
            <a:pPr eaLnBrk="1" hangingPunct="1"/>
            <a:r>
              <a:rPr lang="el-GR" sz="3200" smtClean="0">
                <a:solidFill>
                  <a:srgbClr val="CC0000"/>
                </a:solidFill>
              </a:rPr>
              <a:t>Επί πλέον κριτήρια για την τεκμηρίωση των επιλογών</a:t>
            </a:r>
            <a:br>
              <a:rPr lang="el-GR" sz="3200" smtClean="0">
                <a:solidFill>
                  <a:srgbClr val="CC0000"/>
                </a:solidFill>
              </a:rPr>
            </a:br>
            <a:r>
              <a:rPr lang="el-GR" sz="3200" smtClean="0">
                <a:solidFill>
                  <a:srgbClr val="CC0000"/>
                </a:solidFill>
              </a:rPr>
              <a:t> </a:t>
            </a:r>
            <a:r>
              <a:rPr lang="fr-CH" sz="3200" i="1" smtClean="0">
                <a:solidFill>
                  <a:srgbClr val="CC0000"/>
                </a:solidFill>
                <a:latin typeface="Calibri" pitchFamily="34" charset="0"/>
              </a:rPr>
              <a:t>(ex ante</a:t>
            </a:r>
            <a:r>
              <a:rPr lang="el-GR" sz="3200" smtClean="0">
                <a:solidFill>
                  <a:srgbClr val="CC0000"/>
                </a:solidFill>
              </a:rPr>
              <a:t> </a:t>
            </a:r>
            <a:r>
              <a:rPr lang="fr-CH" sz="3200" i="1" smtClean="0">
                <a:solidFill>
                  <a:srgbClr val="CC0000"/>
                </a:solidFill>
                <a:latin typeface="Calibri" pitchFamily="34" charset="0"/>
              </a:rPr>
              <a:t>Evaluation</a:t>
            </a:r>
            <a:r>
              <a:rPr lang="el-GR" sz="3200" i="1" smtClean="0">
                <a:solidFill>
                  <a:srgbClr val="CC0000"/>
                </a:solidFill>
              </a:rPr>
              <a:t>)</a:t>
            </a:r>
            <a:endParaRPr lang="fr-CH" sz="3200" i="1" smtClean="0">
              <a:solidFill>
                <a:srgbClr val="CC0000"/>
              </a:solidFill>
              <a:latin typeface="Calibri" pitchFamily="34" charset="0"/>
            </a:endParaRPr>
          </a:p>
        </p:txBody>
      </p:sp>
      <p:sp>
        <p:nvSpPr>
          <p:cNvPr id="80898" name="Content Placeholder 2"/>
          <p:cNvSpPr>
            <a:spLocks noGrp="1"/>
          </p:cNvSpPr>
          <p:nvPr>
            <p:ph idx="4294967295"/>
          </p:nvPr>
        </p:nvSpPr>
        <p:spPr/>
        <p:txBody>
          <a:bodyPr/>
          <a:lstStyle/>
          <a:p>
            <a:pPr eaLnBrk="1" hangingPunct="1"/>
            <a:r>
              <a:rPr lang="fr-CH" sz="1900" dirty="0" smtClean="0">
                <a:latin typeface="Calibri" pitchFamily="34" charset="0"/>
              </a:rPr>
              <a:t>«Time to </a:t>
            </a:r>
            <a:r>
              <a:rPr lang="fr-CH" sz="1900" dirty="0" err="1" smtClean="0">
                <a:latin typeface="Calibri" pitchFamily="34" charset="0"/>
              </a:rPr>
              <a:t>market</a:t>
            </a:r>
            <a:r>
              <a:rPr lang="fr-CH" sz="1900" dirty="0" smtClean="0">
                <a:latin typeface="Calibri" pitchFamily="34" charset="0"/>
              </a:rPr>
              <a:t>»</a:t>
            </a:r>
          </a:p>
          <a:p>
            <a:pPr eaLnBrk="1" hangingPunct="1"/>
            <a:r>
              <a:rPr lang="fr-CH" sz="1900" dirty="0" err="1" smtClean="0">
                <a:latin typeface="Calibri" pitchFamily="34" charset="0"/>
              </a:rPr>
              <a:t>Does</a:t>
            </a:r>
            <a:r>
              <a:rPr lang="fr-CH" sz="1900" dirty="0" smtClean="0">
                <a:latin typeface="Calibri" pitchFamily="34" charset="0"/>
              </a:rPr>
              <a:t> the </a:t>
            </a:r>
            <a:r>
              <a:rPr lang="fr-CH" sz="1900" dirty="0" err="1" smtClean="0">
                <a:latin typeface="Calibri" pitchFamily="34" charset="0"/>
              </a:rPr>
              <a:t>activity</a:t>
            </a:r>
            <a:r>
              <a:rPr lang="fr-CH" sz="1900" dirty="0" smtClean="0">
                <a:latin typeface="Calibri" pitchFamily="34" charset="0"/>
              </a:rPr>
              <a:t> open a new </a:t>
            </a:r>
            <a:r>
              <a:rPr lang="fr-CH" sz="1900" dirty="0" err="1" smtClean="0">
                <a:latin typeface="Calibri" pitchFamily="34" charset="0"/>
              </a:rPr>
              <a:t>domain</a:t>
            </a:r>
            <a:r>
              <a:rPr lang="fr-CH" sz="1900" dirty="0" smtClean="0">
                <a:latin typeface="Calibri" pitchFamily="34" charset="0"/>
              </a:rPr>
              <a:t> </a:t>
            </a:r>
            <a:r>
              <a:rPr lang="fr-CH" sz="1900" dirty="0" err="1" smtClean="0">
                <a:latin typeface="Calibri" pitchFamily="34" charset="0"/>
              </a:rPr>
              <a:t>potentially</a:t>
            </a:r>
            <a:r>
              <a:rPr lang="fr-CH" sz="1900" dirty="0" smtClean="0">
                <a:latin typeface="Calibri" pitchFamily="34" charset="0"/>
              </a:rPr>
              <a:t> </a:t>
            </a:r>
            <a:r>
              <a:rPr lang="fr-CH" sz="1900" dirty="0" err="1" smtClean="0">
                <a:latin typeface="Calibri" pitchFamily="34" charset="0"/>
              </a:rPr>
              <a:t>rich</a:t>
            </a:r>
            <a:r>
              <a:rPr lang="fr-CH" sz="1900" dirty="0" smtClean="0">
                <a:latin typeface="Calibri" pitchFamily="34" charset="0"/>
              </a:rPr>
              <a:t> in innovation and </a:t>
            </a:r>
            <a:r>
              <a:rPr lang="fr-CH" sz="1900" dirty="0" err="1" smtClean="0">
                <a:latin typeface="Calibri" pitchFamily="34" charset="0"/>
              </a:rPr>
              <a:t>spillovers</a:t>
            </a:r>
            <a:r>
              <a:rPr lang="fr-CH" sz="1900" dirty="0" smtClean="0">
                <a:latin typeface="Calibri" pitchFamily="34" charset="0"/>
              </a:rPr>
              <a:t>?</a:t>
            </a:r>
          </a:p>
          <a:p>
            <a:pPr eaLnBrk="1" hangingPunct="1"/>
            <a:r>
              <a:rPr lang="fr-CH" sz="1900" dirty="0" err="1" smtClean="0">
                <a:latin typeface="Calibri" pitchFamily="34" charset="0"/>
              </a:rPr>
              <a:t>What</a:t>
            </a:r>
            <a:r>
              <a:rPr lang="fr-CH" sz="1900" dirty="0" smtClean="0">
                <a:latin typeface="Calibri" pitchFamily="34" charset="0"/>
              </a:rPr>
              <a:t> </a:t>
            </a:r>
            <a:r>
              <a:rPr lang="fr-CH" sz="1900" dirty="0" err="1" smtClean="0">
                <a:latin typeface="Calibri" pitchFamily="34" charset="0"/>
              </a:rPr>
              <a:t>is</a:t>
            </a:r>
            <a:r>
              <a:rPr lang="fr-CH" sz="1900" dirty="0" smtClean="0">
                <a:latin typeface="Calibri" pitchFamily="34" charset="0"/>
              </a:rPr>
              <a:t> the </a:t>
            </a:r>
            <a:r>
              <a:rPr lang="fr-CH" sz="1900" dirty="0" err="1" smtClean="0">
                <a:latin typeface="Calibri" pitchFamily="34" charset="0"/>
              </a:rPr>
              <a:t>degree</a:t>
            </a:r>
            <a:r>
              <a:rPr lang="fr-CH" sz="1900" dirty="0" smtClean="0">
                <a:latin typeface="Calibri" pitchFamily="34" charset="0"/>
              </a:rPr>
              <a:t> of collaboration, the </a:t>
            </a:r>
            <a:r>
              <a:rPr lang="fr-CH" sz="1900" dirty="0" err="1" smtClean="0">
                <a:latin typeface="Calibri" pitchFamily="34" charset="0"/>
              </a:rPr>
              <a:t>number</a:t>
            </a:r>
            <a:r>
              <a:rPr lang="fr-CH" sz="1900" dirty="0" smtClean="0">
                <a:latin typeface="Calibri" pitchFamily="34" charset="0"/>
              </a:rPr>
              <a:t> of </a:t>
            </a:r>
            <a:r>
              <a:rPr lang="fr-CH" sz="1900" dirty="0" err="1" smtClean="0">
                <a:latin typeface="Calibri" pitchFamily="34" charset="0"/>
              </a:rPr>
              <a:t>partners</a:t>
            </a:r>
            <a:r>
              <a:rPr lang="fr-CH" sz="1900" dirty="0" smtClean="0">
                <a:latin typeface="Calibri" pitchFamily="34" charset="0"/>
              </a:rPr>
              <a:t> </a:t>
            </a:r>
            <a:r>
              <a:rPr lang="fr-CH" sz="1900" dirty="0" err="1" smtClean="0">
                <a:latin typeface="Calibri" pitchFamily="34" charset="0"/>
              </a:rPr>
              <a:t>involved</a:t>
            </a:r>
            <a:r>
              <a:rPr lang="fr-CH" sz="1900" dirty="0" smtClean="0">
                <a:latin typeface="Calibri" pitchFamily="34" charset="0"/>
              </a:rPr>
              <a:t>?</a:t>
            </a:r>
          </a:p>
          <a:p>
            <a:pPr eaLnBrk="1" hangingPunct="1"/>
            <a:r>
              <a:rPr lang="fr-CH" sz="1900" dirty="0" smtClean="0">
                <a:solidFill>
                  <a:srgbClr val="CC0000"/>
                </a:solidFill>
                <a:latin typeface="Calibri" pitchFamily="34" charset="0"/>
              </a:rPr>
              <a:t>Is public </a:t>
            </a:r>
            <a:r>
              <a:rPr lang="fr-CH" sz="1900" dirty="0" err="1" smtClean="0">
                <a:solidFill>
                  <a:srgbClr val="CC0000"/>
                </a:solidFill>
                <a:latin typeface="Calibri" pitchFamily="34" charset="0"/>
              </a:rPr>
              <a:t>funding</a:t>
            </a:r>
            <a:r>
              <a:rPr lang="fr-CH" sz="1900" dirty="0" smtClean="0">
                <a:solidFill>
                  <a:srgbClr val="CC0000"/>
                </a:solidFill>
                <a:latin typeface="Calibri" pitchFamily="34" charset="0"/>
              </a:rPr>
              <a:t> </a:t>
            </a:r>
            <a:r>
              <a:rPr lang="fr-CH" sz="1900" dirty="0" err="1" smtClean="0">
                <a:solidFill>
                  <a:srgbClr val="CC0000"/>
                </a:solidFill>
                <a:latin typeface="Calibri" pitchFamily="34" charset="0"/>
              </a:rPr>
              <a:t>needed</a:t>
            </a:r>
            <a:r>
              <a:rPr lang="fr-CH" sz="1900" dirty="0" smtClean="0">
                <a:latin typeface="Calibri" pitchFamily="34" charset="0"/>
              </a:rPr>
              <a:t>?</a:t>
            </a:r>
          </a:p>
          <a:p>
            <a:pPr eaLnBrk="1" hangingPunct="1"/>
            <a:r>
              <a:rPr lang="fr-CH" sz="1900" dirty="0" err="1" smtClean="0">
                <a:solidFill>
                  <a:srgbClr val="CC0000"/>
                </a:solidFill>
                <a:latin typeface="Calibri" pitchFamily="34" charset="0"/>
              </a:rPr>
              <a:t>What</a:t>
            </a:r>
            <a:r>
              <a:rPr lang="fr-CH" sz="1900" dirty="0" smtClean="0">
                <a:solidFill>
                  <a:srgbClr val="CC0000"/>
                </a:solidFill>
                <a:latin typeface="Calibri" pitchFamily="34" charset="0"/>
              </a:rPr>
              <a:t> </a:t>
            </a:r>
            <a:r>
              <a:rPr lang="fr-CH" sz="1900" dirty="0" err="1" smtClean="0">
                <a:solidFill>
                  <a:srgbClr val="CC0000"/>
                </a:solidFill>
                <a:latin typeface="Calibri" pitchFamily="34" charset="0"/>
              </a:rPr>
              <a:t>is</a:t>
            </a:r>
            <a:r>
              <a:rPr lang="fr-CH" sz="1900" dirty="0" smtClean="0">
                <a:solidFill>
                  <a:srgbClr val="CC0000"/>
                </a:solidFill>
                <a:latin typeface="Calibri" pitchFamily="34" charset="0"/>
              </a:rPr>
              <a:t> the </a:t>
            </a:r>
            <a:r>
              <a:rPr lang="fr-CH" sz="1900" dirty="0" err="1" smtClean="0">
                <a:solidFill>
                  <a:srgbClr val="CC0000"/>
                </a:solidFill>
                <a:latin typeface="Calibri" pitchFamily="34" charset="0"/>
              </a:rPr>
              <a:t>significance</a:t>
            </a:r>
            <a:r>
              <a:rPr lang="fr-CH" sz="1900" dirty="0" smtClean="0">
                <a:solidFill>
                  <a:srgbClr val="CC0000"/>
                </a:solidFill>
                <a:latin typeface="Calibri" pitchFamily="34" charset="0"/>
              </a:rPr>
              <a:t> of the </a:t>
            </a:r>
            <a:r>
              <a:rPr lang="fr-CH" sz="1900" dirty="0" err="1" smtClean="0">
                <a:solidFill>
                  <a:srgbClr val="CC0000"/>
                </a:solidFill>
                <a:latin typeface="Calibri" pitchFamily="34" charset="0"/>
              </a:rPr>
              <a:t>activity</a:t>
            </a:r>
            <a:r>
              <a:rPr lang="fr-CH" sz="1900" dirty="0" smtClean="0">
                <a:solidFill>
                  <a:srgbClr val="CC0000"/>
                </a:solidFill>
                <a:latin typeface="Calibri" pitchFamily="34" charset="0"/>
              </a:rPr>
              <a:t> for the </a:t>
            </a:r>
            <a:r>
              <a:rPr lang="fr-CH" sz="1900" dirty="0" err="1" smtClean="0">
                <a:solidFill>
                  <a:srgbClr val="CC0000"/>
                </a:solidFill>
                <a:latin typeface="Calibri" pitchFamily="34" charset="0"/>
              </a:rPr>
              <a:t>regional</a:t>
            </a:r>
            <a:r>
              <a:rPr lang="fr-CH" sz="1900" dirty="0" smtClean="0">
                <a:solidFill>
                  <a:srgbClr val="CC0000"/>
                </a:solidFill>
                <a:latin typeface="Calibri" pitchFamily="34" charset="0"/>
              </a:rPr>
              <a:t> </a:t>
            </a:r>
            <a:r>
              <a:rPr lang="fr-CH" sz="1900" dirty="0" err="1" smtClean="0">
                <a:solidFill>
                  <a:srgbClr val="CC0000"/>
                </a:solidFill>
                <a:latin typeface="Calibri" pitchFamily="34" charset="0"/>
              </a:rPr>
              <a:t>economy</a:t>
            </a:r>
            <a:r>
              <a:rPr lang="fr-CH" sz="1900" dirty="0" smtClean="0">
                <a:solidFill>
                  <a:srgbClr val="CC0000"/>
                </a:solidFill>
                <a:latin typeface="Calibri" pitchFamily="34" charset="0"/>
              </a:rPr>
              <a:t> (</a:t>
            </a:r>
            <a:r>
              <a:rPr lang="fr-CH" sz="1900" i="1" dirty="0" err="1" smtClean="0">
                <a:solidFill>
                  <a:srgbClr val="CC0000"/>
                </a:solidFill>
                <a:latin typeface="Calibri" pitchFamily="34" charset="0"/>
              </a:rPr>
              <a:t>we</a:t>
            </a:r>
            <a:r>
              <a:rPr lang="fr-CH" sz="1900" i="1" dirty="0" smtClean="0">
                <a:solidFill>
                  <a:srgbClr val="CC0000"/>
                </a:solidFill>
                <a:latin typeface="Calibri" pitchFamily="34" charset="0"/>
              </a:rPr>
              <a:t> </a:t>
            </a:r>
            <a:r>
              <a:rPr lang="fr-CH" sz="1900" i="1" dirty="0" err="1" smtClean="0">
                <a:solidFill>
                  <a:srgbClr val="CC0000"/>
                </a:solidFill>
                <a:latin typeface="Calibri" pitchFamily="34" charset="0"/>
              </a:rPr>
              <a:t>want</a:t>
            </a:r>
            <a:r>
              <a:rPr lang="fr-CH" sz="1900" i="1" dirty="0" smtClean="0">
                <a:solidFill>
                  <a:srgbClr val="CC0000"/>
                </a:solidFill>
                <a:latin typeface="Calibri" pitchFamily="34" charset="0"/>
              </a:rPr>
              <a:t> to </a:t>
            </a:r>
            <a:r>
              <a:rPr lang="fr-CH" sz="1900" i="1" dirty="0" err="1" smtClean="0">
                <a:solidFill>
                  <a:srgbClr val="CC0000"/>
                </a:solidFill>
                <a:latin typeface="Calibri" pitchFamily="34" charset="0"/>
              </a:rPr>
              <a:t>see</a:t>
            </a:r>
            <a:r>
              <a:rPr lang="fr-CH" sz="1900" i="1" dirty="0" smtClean="0">
                <a:solidFill>
                  <a:srgbClr val="CC0000"/>
                </a:solidFill>
                <a:latin typeface="Calibri" pitchFamily="34" charset="0"/>
              </a:rPr>
              <a:t> </a:t>
            </a:r>
            <a:r>
              <a:rPr lang="fr-CH" sz="1900" i="1" dirty="0" err="1" smtClean="0">
                <a:solidFill>
                  <a:srgbClr val="CC0000"/>
                </a:solidFill>
                <a:latin typeface="Calibri" pitchFamily="34" charset="0"/>
              </a:rPr>
              <a:t>it</a:t>
            </a:r>
            <a:r>
              <a:rPr lang="fr-CH" sz="1900" i="1" dirty="0" smtClean="0">
                <a:solidFill>
                  <a:srgbClr val="CC0000"/>
                </a:solidFill>
                <a:latin typeface="Calibri" pitchFamily="34" charset="0"/>
              </a:rPr>
              <a:t> in the </a:t>
            </a:r>
            <a:r>
              <a:rPr lang="fr-CH" sz="1900" i="1" dirty="0" err="1" smtClean="0">
                <a:solidFill>
                  <a:srgbClr val="CC0000"/>
                </a:solidFill>
                <a:latin typeface="Calibri" pitchFamily="34" charset="0"/>
              </a:rPr>
              <a:t>statistics</a:t>
            </a:r>
            <a:r>
              <a:rPr lang="fr-CH" sz="1900" dirty="0" smtClean="0">
                <a:solidFill>
                  <a:srgbClr val="C00000"/>
                </a:solidFill>
                <a:latin typeface="Calibri" pitchFamily="34" charset="0"/>
              </a:rPr>
              <a:t>!)?</a:t>
            </a:r>
          </a:p>
          <a:p>
            <a:pPr eaLnBrk="1" hangingPunct="1"/>
            <a:r>
              <a:rPr lang="fr-CH" sz="1900" dirty="0" err="1" smtClean="0">
                <a:solidFill>
                  <a:srgbClr val="CC0000"/>
                </a:solidFill>
                <a:latin typeface="Calibri" pitchFamily="34" charset="0"/>
              </a:rPr>
              <a:t>What</a:t>
            </a:r>
            <a:r>
              <a:rPr lang="fr-CH" sz="1900" dirty="0" smtClean="0">
                <a:solidFill>
                  <a:srgbClr val="CC0000"/>
                </a:solidFill>
                <a:latin typeface="Calibri" pitchFamily="34" charset="0"/>
              </a:rPr>
              <a:t> </a:t>
            </a:r>
            <a:r>
              <a:rPr lang="fr-CH" sz="1900" dirty="0" err="1" smtClean="0">
                <a:solidFill>
                  <a:srgbClr val="CC0000"/>
                </a:solidFill>
                <a:latin typeface="Calibri" pitchFamily="34" charset="0"/>
              </a:rPr>
              <a:t>is</a:t>
            </a:r>
            <a:r>
              <a:rPr lang="fr-CH" sz="1900" dirty="0" smtClean="0">
                <a:solidFill>
                  <a:srgbClr val="CC0000"/>
                </a:solidFill>
                <a:latin typeface="Calibri" pitchFamily="34" charset="0"/>
              </a:rPr>
              <a:t> the </a:t>
            </a:r>
            <a:r>
              <a:rPr lang="fr-CH" sz="1900" dirty="0" err="1" smtClean="0">
                <a:solidFill>
                  <a:srgbClr val="CC0000"/>
                </a:solidFill>
                <a:latin typeface="Calibri" pitchFamily="34" charset="0"/>
              </a:rPr>
              <a:t>capacity</a:t>
            </a:r>
            <a:r>
              <a:rPr lang="fr-CH" sz="1900" dirty="0" smtClean="0">
                <a:solidFill>
                  <a:srgbClr val="CC0000"/>
                </a:solidFill>
                <a:latin typeface="Calibri" pitchFamily="34" charset="0"/>
              </a:rPr>
              <a:t> of the </a:t>
            </a:r>
            <a:r>
              <a:rPr lang="fr-CH" sz="1900" dirty="0" err="1" smtClean="0">
                <a:solidFill>
                  <a:srgbClr val="CC0000"/>
                </a:solidFill>
                <a:latin typeface="Calibri" pitchFamily="34" charset="0"/>
              </a:rPr>
              <a:t>region</a:t>
            </a:r>
            <a:r>
              <a:rPr lang="fr-CH" sz="1900" dirty="0" smtClean="0">
                <a:solidFill>
                  <a:srgbClr val="CC0000"/>
                </a:solidFill>
                <a:latin typeface="Calibri" pitchFamily="34" charset="0"/>
              </a:rPr>
              <a:t> to </a:t>
            </a:r>
            <a:r>
              <a:rPr lang="fr-CH" sz="1900" dirty="0" err="1" smtClean="0">
                <a:solidFill>
                  <a:srgbClr val="CC0000"/>
                </a:solidFill>
                <a:latin typeface="Calibri" pitchFamily="34" charset="0"/>
              </a:rPr>
              <a:t>keep</a:t>
            </a:r>
            <a:r>
              <a:rPr lang="fr-CH" sz="1900" dirty="0" smtClean="0">
                <a:solidFill>
                  <a:srgbClr val="CC0000"/>
                </a:solidFill>
                <a:latin typeface="Calibri" pitchFamily="34" charset="0"/>
              </a:rPr>
              <a:t> the </a:t>
            </a:r>
            <a:r>
              <a:rPr lang="fr-CH" sz="1900" dirty="0" err="1" smtClean="0">
                <a:solidFill>
                  <a:srgbClr val="CC0000"/>
                </a:solidFill>
                <a:latin typeface="Calibri" pitchFamily="34" charset="0"/>
              </a:rPr>
              <a:t>successful</a:t>
            </a:r>
            <a:r>
              <a:rPr lang="fr-CH" sz="1900" dirty="0" smtClean="0">
                <a:solidFill>
                  <a:srgbClr val="CC0000"/>
                </a:solidFill>
                <a:latin typeface="Calibri" pitchFamily="34" charset="0"/>
              </a:rPr>
              <a:t> </a:t>
            </a:r>
            <a:r>
              <a:rPr lang="fr-CH" sz="1900" dirty="0" err="1" smtClean="0">
                <a:solidFill>
                  <a:srgbClr val="CC0000"/>
                </a:solidFill>
                <a:latin typeface="Calibri" pitchFamily="34" charset="0"/>
              </a:rPr>
              <a:t>activity</a:t>
            </a:r>
            <a:r>
              <a:rPr lang="fr-CH" sz="1900" dirty="0" smtClean="0">
                <a:solidFill>
                  <a:srgbClr val="CC0000"/>
                </a:solidFill>
                <a:latin typeface="Calibri" pitchFamily="34" charset="0"/>
              </a:rPr>
              <a:t> on </a:t>
            </a:r>
            <a:r>
              <a:rPr lang="fr-CH" sz="1900" dirty="0" err="1" smtClean="0">
                <a:solidFill>
                  <a:srgbClr val="CC0000"/>
                </a:solidFill>
                <a:latin typeface="Calibri" pitchFamily="34" charset="0"/>
              </a:rPr>
              <a:t>its</a:t>
            </a:r>
            <a:r>
              <a:rPr lang="fr-CH" sz="1900" dirty="0" smtClean="0">
                <a:solidFill>
                  <a:srgbClr val="CC0000"/>
                </a:solidFill>
                <a:latin typeface="Calibri" pitchFamily="34" charset="0"/>
              </a:rPr>
              <a:t> </a:t>
            </a:r>
            <a:r>
              <a:rPr lang="fr-CH" sz="1900" dirty="0" err="1" smtClean="0">
                <a:solidFill>
                  <a:srgbClr val="CC0000"/>
                </a:solidFill>
                <a:latin typeface="Calibri" pitchFamily="34" charset="0"/>
              </a:rPr>
              <a:t>space</a:t>
            </a:r>
            <a:r>
              <a:rPr lang="fr-CH" sz="1900" dirty="0" smtClean="0">
                <a:solidFill>
                  <a:srgbClr val="CC0000"/>
                </a:solidFill>
                <a:latin typeface="Calibri" pitchFamily="34" charset="0"/>
              </a:rPr>
              <a:t> (</a:t>
            </a:r>
            <a:r>
              <a:rPr lang="fr-CH" sz="1900" i="1" dirty="0" smtClean="0">
                <a:solidFill>
                  <a:srgbClr val="CC0000"/>
                </a:solidFill>
                <a:latin typeface="Calibri" pitchFamily="34" charset="0"/>
              </a:rPr>
              <a:t>innovation </a:t>
            </a:r>
            <a:r>
              <a:rPr lang="fr-CH" sz="1900" i="1" dirty="0" err="1" smtClean="0">
                <a:solidFill>
                  <a:srgbClr val="CC0000"/>
                </a:solidFill>
                <a:latin typeface="Calibri" pitchFamily="34" charset="0"/>
              </a:rPr>
              <a:t>here</a:t>
            </a:r>
            <a:r>
              <a:rPr lang="fr-CH" sz="1900" i="1" dirty="0" smtClean="0">
                <a:solidFill>
                  <a:srgbClr val="CC0000"/>
                </a:solidFill>
                <a:latin typeface="Calibri" pitchFamily="34" charset="0"/>
              </a:rPr>
              <a:t> </a:t>
            </a:r>
            <a:r>
              <a:rPr lang="fr-CH" sz="1900" i="1" dirty="0" err="1" smtClean="0">
                <a:solidFill>
                  <a:srgbClr val="CC0000"/>
                </a:solidFill>
                <a:latin typeface="Calibri" pitchFamily="34" charset="0"/>
              </a:rPr>
              <a:t>benefits</a:t>
            </a:r>
            <a:r>
              <a:rPr lang="fr-CH" sz="1900" i="1" dirty="0" smtClean="0">
                <a:solidFill>
                  <a:srgbClr val="CC0000"/>
                </a:solidFill>
                <a:latin typeface="Calibri" pitchFamily="34" charset="0"/>
              </a:rPr>
              <a:t> </a:t>
            </a:r>
            <a:r>
              <a:rPr lang="fr-CH" sz="1900" i="1" dirty="0" err="1" smtClean="0">
                <a:solidFill>
                  <a:srgbClr val="CC0000"/>
                </a:solidFill>
                <a:latin typeface="Calibri" pitchFamily="34" charset="0"/>
              </a:rPr>
              <a:t>elsewhere</a:t>
            </a:r>
            <a:r>
              <a:rPr lang="fr-CH" sz="1900" i="1" dirty="0" smtClean="0">
                <a:solidFill>
                  <a:srgbClr val="CC0000"/>
                </a:solidFill>
                <a:latin typeface="Calibri" pitchFamily="34" charset="0"/>
              </a:rPr>
              <a:t> </a:t>
            </a:r>
            <a:r>
              <a:rPr lang="fr-CH" sz="1900" dirty="0" err="1" smtClean="0">
                <a:solidFill>
                  <a:srgbClr val="CC0000"/>
                </a:solidFill>
                <a:latin typeface="Calibri" pitchFamily="34" charset="0"/>
              </a:rPr>
              <a:t>syndrom</a:t>
            </a:r>
            <a:r>
              <a:rPr lang="fr-CH" sz="1900" dirty="0" smtClean="0">
                <a:latin typeface="Calibri" pitchFamily="34" charset="0"/>
              </a:rPr>
              <a:t>)</a:t>
            </a:r>
          </a:p>
          <a:p>
            <a:pPr eaLnBrk="1" hangingPunct="1"/>
            <a:r>
              <a:rPr lang="fr-CH" sz="1900" dirty="0" smtClean="0">
                <a:latin typeface="Calibri" pitchFamily="34" charset="0"/>
              </a:rPr>
              <a:t>Can </a:t>
            </a:r>
            <a:r>
              <a:rPr lang="fr-CH" sz="1900" dirty="0" err="1" smtClean="0">
                <a:latin typeface="Calibri" pitchFamily="34" charset="0"/>
              </a:rPr>
              <a:t>this</a:t>
            </a:r>
            <a:r>
              <a:rPr lang="fr-CH" sz="1900" dirty="0" smtClean="0">
                <a:latin typeface="Calibri" pitchFamily="34" charset="0"/>
              </a:rPr>
              <a:t> </a:t>
            </a:r>
            <a:r>
              <a:rPr lang="fr-CH" sz="1900" dirty="0" err="1" smtClean="0">
                <a:latin typeface="Calibri" pitchFamily="34" charset="0"/>
              </a:rPr>
              <a:t>activity</a:t>
            </a:r>
            <a:r>
              <a:rPr lang="fr-CH" sz="1900" dirty="0" smtClean="0">
                <a:latin typeface="Calibri" pitchFamily="34" charset="0"/>
              </a:rPr>
              <a:t> </a:t>
            </a:r>
            <a:r>
              <a:rPr lang="fr-CH" sz="1900" dirty="0" err="1" smtClean="0">
                <a:latin typeface="Calibri" pitchFamily="34" charset="0"/>
              </a:rPr>
              <a:t>realistically</a:t>
            </a:r>
            <a:r>
              <a:rPr lang="fr-CH" sz="1900" dirty="0" smtClean="0">
                <a:latin typeface="Calibri" pitchFamily="34" charset="0"/>
              </a:rPr>
              <a:t> drive the </a:t>
            </a:r>
            <a:r>
              <a:rPr lang="fr-CH" sz="1900" dirty="0" err="1" smtClean="0">
                <a:latin typeface="Calibri" pitchFamily="34" charset="0"/>
              </a:rPr>
              <a:t>region</a:t>
            </a:r>
            <a:r>
              <a:rPr lang="fr-CH" sz="1900" dirty="0" smtClean="0">
                <a:latin typeface="Calibri" pitchFamily="34" charset="0"/>
              </a:rPr>
              <a:t> </a:t>
            </a:r>
            <a:r>
              <a:rPr lang="fr-CH" sz="1900" dirty="0" err="1" smtClean="0">
                <a:latin typeface="Calibri" pitchFamily="34" charset="0"/>
              </a:rPr>
              <a:t>towards</a:t>
            </a:r>
            <a:r>
              <a:rPr lang="fr-CH" sz="1900" dirty="0" smtClean="0">
                <a:latin typeface="Calibri" pitchFamily="34" charset="0"/>
              </a:rPr>
              <a:t> a leadership position in the </a:t>
            </a:r>
            <a:r>
              <a:rPr lang="fr-CH" sz="1900" dirty="0" err="1" smtClean="0">
                <a:latin typeface="Calibri" pitchFamily="34" charset="0"/>
              </a:rPr>
              <a:t>considered</a:t>
            </a:r>
            <a:r>
              <a:rPr lang="fr-CH" sz="1900" dirty="0" smtClean="0">
                <a:latin typeface="Calibri" pitchFamily="34" charset="0"/>
              </a:rPr>
              <a:t> niche?</a:t>
            </a:r>
          </a:p>
        </p:txBody>
      </p:sp>
      <p:sp>
        <p:nvSpPr>
          <p:cNvPr id="4" name="Footer Placeholder 3"/>
          <p:cNvSpPr txBox="1">
            <a:spLocks noGrp="1"/>
          </p:cNvSpPr>
          <p:nvPr/>
        </p:nvSpPr>
        <p:spPr bwMode="auto">
          <a:xfrm>
            <a:off x="119063" y="6308725"/>
            <a:ext cx="5183187" cy="349250"/>
          </a:xfrm>
          <a:prstGeom prst="rect">
            <a:avLst/>
          </a:prstGeom>
          <a:noFill/>
          <a:extLst>
            <a:ext uri="{909E8E84-426E-40DD-AFC4-6F175D3DCCD1}"/>
            <a:ext uri="{91240B29-F687-4F45-9708-019B960494DF}"/>
            <a:ext uri="{AF507438-7753-43E0-B8FC-AC1667EBCBE1}"/>
          </a:extLst>
        </p:spPr>
        <p:txBody>
          <a:bodyPr anchor="ctr"/>
          <a:lstStyle/>
          <a:p>
            <a:pPr>
              <a:defRPr/>
            </a:pPr>
            <a:r>
              <a:rPr lang="en-US" sz="900">
                <a:latin typeface="+mn-lt"/>
                <a:cs typeface="+mn-cs"/>
              </a:rPr>
              <a:t>Collège du Management de la Technologie – CDM</a:t>
            </a:r>
          </a:p>
          <a:p>
            <a:pPr>
              <a:defRPr/>
            </a:pPr>
            <a:r>
              <a:rPr lang="fr-CH" sz="900">
                <a:latin typeface="+mn-lt"/>
                <a:cs typeface="+mn-cs"/>
              </a:rPr>
              <a:t>Chaire en Economie et Management de l'Innovation – CEMI</a:t>
            </a:r>
            <a:endParaRPr lang="en-US" sz="900">
              <a:latin typeface="+mn-lt"/>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idx="4294967295"/>
          </p:nvPr>
        </p:nvSpPr>
        <p:spPr/>
        <p:txBody>
          <a:bodyPr/>
          <a:lstStyle/>
          <a:p>
            <a:pPr eaLnBrk="1" hangingPunct="1"/>
            <a:r>
              <a:rPr lang="el-GR" sz="4000" smtClean="0">
                <a:solidFill>
                  <a:srgbClr val="CC0000"/>
                </a:solidFill>
              </a:rPr>
              <a:t>Ηow to present the prioritised areas?</a:t>
            </a:r>
          </a:p>
        </p:txBody>
      </p:sp>
      <p:sp>
        <p:nvSpPr>
          <p:cNvPr id="82946" name="Rectangle 3"/>
          <p:cNvSpPr>
            <a:spLocks noGrp="1" noChangeArrowheads="1"/>
          </p:cNvSpPr>
          <p:nvPr>
            <p:ph type="body" idx="4294967295"/>
          </p:nvPr>
        </p:nvSpPr>
        <p:spPr/>
        <p:txBody>
          <a:bodyPr/>
          <a:lstStyle/>
          <a:p>
            <a:pPr eaLnBrk="1" hangingPunct="1"/>
            <a:r>
              <a:rPr lang="el-GR" sz="2500" dirty="0" smtClean="0"/>
              <a:t>«</a:t>
            </a:r>
            <a:r>
              <a:rPr lang="el-GR" sz="2500" i="1" dirty="0" err="1" smtClean="0">
                <a:solidFill>
                  <a:schemeClr val="accent2"/>
                </a:solidFill>
              </a:rPr>
              <a:t>If</a:t>
            </a:r>
            <a:r>
              <a:rPr lang="el-GR" sz="2500" i="1" dirty="0" smtClean="0">
                <a:solidFill>
                  <a:schemeClr val="accent2"/>
                </a:solidFill>
              </a:rPr>
              <a:t> </a:t>
            </a:r>
            <a:r>
              <a:rPr lang="el-GR" sz="2500" i="1" dirty="0" err="1" smtClean="0">
                <a:solidFill>
                  <a:schemeClr val="accent2"/>
                </a:solidFill>
              </a:rPr>
              <a:t>the</a:t>
            </a:r>
            <a:r>
              <a:rPr lang="el-GR" sz="2500" i="1" dirty="0" smtClean="0">
                <a:solidFill>
                  <a:schemeClr val="accent2"/>
                </a:solidFill>
              </a:rPr>
              <a:t> </a:t>
            </a:r>
            <a:r>
              <a:rPr lang="el-GR" sz="2500" i="1" dirty="0" err="1" smtClean="0">
                <a:solidFill>
                  <a:schemeClr val="accent2"/>
                </a:solidFill>
              </a:rPr>
              <a:t>areas</a:t>
            </a:r>
            <a:r>
              <a:rPr lang="el-GR" sz="2500" i="1" dirty="0" smtClean="0">
                <a:solidFill>
                  <a:schemeClr val="accent2"/>
                </a:solidFill>
              </a:rPr>
              <a:t> </a:t>
            </a:r>
            <a:r>
              <a:rPr lang="el-GR" sz="2500" i="1" dirty="0" err="1" smtClean="0">
                <a:solidFill>
                  <a:schemeClr val="accent2"/>
                </a:solidFill>
              </a:rPr>
              <a:t>are</a:t>
            </a:r>
            <a:r>
              <a:rPr lang="el-GR" sz="2500" i="1" dirty="0" smtClean="0">
                <a:solidFill>
                  <a:schemeClr val="accent2"/>
                </a:solidFill>
              </a:rPr>
              <a:t> </a:t>
            </a:r>
            <a:r>
              <a:rPr lang="el-GR" sz="2500" i="1" dirty="0" err="1" smtClean="0">
                <a:solidFill>
                  <a:schemeClr val="accent2"/>
                </a:solidFill>
              </a:rPr>
              <a:t>presented</a:t>
            </a:r>
            <a:r>
              <a:rPr lang="el-GR" sz="2500" i="1" dirty="0" smtClean="0">
                <a:solidFill>
                  <a:schemeClr val="accent2"/>
                </a:solidFill>
              </a:rPr>
              <a:t> </a:t>
            </a:r>
            <a:r>
              <a:rPr lang="el-GR" sz="2500" i="1" dirty="0" err="1" smtClean="0">
                <a:solidFill>
                  <a:schemeClr val="accent2"/>
                </a:solidFill>
              </a:rPr>
              <a:t>in</a:t>
            </a:r>
            <a:r>
              <a:rPr lang="el-GR" sz="2500" i="1" dirty="0" smtClean="0">
                <a:solidFill>
                  <a:schemeClr val="accent2"/>
                </a:solidFill>
              </a:rPr>
              <a:t> a </a:t>
            </a:r>
            <a:r>
              <a:rPr lang="el-GR" sz="2500" i="1" dirty="0" err="1" smtClean="0">
                <a:solidFill>
                  <a:schemeClr val="accent2"/>
                </a:solidFill>
              </a:rPr>
              <a:t>too</a:t>
            </a:r>
            <a:r>
              <a:rPr lang="el-GR" sz="2500" i="1" dirty="0" smtClean="0">
                <a:solidFill>
                  <a:schemeClr val="accent2"/>
                </a:solidFill>
              </a:rPr>
              <a:t> </a:t>
            </a:r>
            <a:r>
              <a:rPr lang="el-GR" sz="2500" i="1" dirty="0" err="1" smtClean="0">
                <a:solidFill>
                  <a:schemeClr val="accent2"/>
                </a:solidFill>
              </a:rPr>
              <a:t>generic</a:t>
            </a:r>
            <a:r>
              <a:rPr lang="el-GR" sz="2500" i="1" dirty="0" smtClean="0">
                <a:solidFill>
                  <a:schemeClr val="accent2"/>
                </a:solidFill>
              </a:rPr>
              <a:t> </a:t>
            </a:r>
            <a:r>
              <a:rPr lang="el-GR" sz="2500" i="1" dirty="0" err="1" smtClean="0">
                <a:solidFill>
                  <a:schemeClr val="accent2"/>
                </a:solidFill>
              </a:rPr>
              <a:t>way</a:t>
            </a:r>
            <a:r>
              <a:rPr lang="el-GR" sz="2500" i="1" dirty="0" smtClean="0">
                <a:solidFill>
                  <a:schemeClr val="accent2"/>
                </a:solidFill>
              </a:rPr>
              <a:t>, </a:t>
            </a:r>
            <a:r>
              <a:rPr lang="el-GR" sz="2500" i="1" dirty="0" err="1" smtClean="0">
                <a:solidFill>
                  <a:schemeClr val="accent2"/>
                </a:solidFill>
              </a:rPr>
              <a:t>such</a:t>
            </a:r>
            <a:r>
              <a:rPr lang="el-GR" sz="2500" i="1" dirty="0" smtClean="0">
                <a:solidFill>
                  <a:schemeClr val="accent2"/>
                </a:solidFill>
              </a:rPr>
              <a:t> </a:t>
            </a:r>
            <a:r>
              <a:rPr lang="el-GR" sz="2500" i="1" dirty="0" err="1" smtClean="0">
                <a:solidFill>
                  <a:schemeClr val="accent2"/>
                </a:solidFill>
              </a:rPr>
              <a:t>as</a:t>
            </a:r>
            <a:r>
              <a:rPr lang="en-US" sz="2500" i="1" dirty="0" smtClean="0">
                <a:solidFill>
                  <a:schemeClr val="accent2"/>
                </a:solidFill>
                <a:latin typeface="Calibri" pitchFamily="34" charset="0"/>
              </a:rPr>
              <a:t> </a:t>
            </a:r>
            <a:r>
              <a:rPr lang="el-GR" sz="2500" i="1" dirty="0" err="1" smtClean="0">
                <a:solidFill>
                  <a:schemeClr val="accent2"/>
                </a:solidFill>
              </a:rPr>
              <a:t>eco</a:t>
            </a:r>
            <a:r>
              <a:rPr lang="el-GR" sz="2500" i="1" dirty="0" smtClean="0">
                <a:solidFill>
                  <a:schemeClr val="accent2"/>
                </a:solidFill>
              </a:rPr>
              <a:t>-</a:t>
            </a:r>
            <a:r>
              <a:rPr lang="el-GR" sz="2500" i="1" dirty="0" err="1" smtClean="0">
                <a:solidFill>
                  <a:schemeClr val="accent2"/>
                </a:solidFill>
              </a:rPr>
              <a:t>innovation</a:t>
            </a:r>
            <a:r>
              <a:rPr lang="el-GR" sz="2500" i="1" dirty="0" smtClean="0">
                <a:solidFill>
                  <a:schemeClr val="accent2"/>
                </a:solidFill>
              </a:rPr>
              <a:t>, </a:t>
            </a:r>
            <a:r>
              <a:rPr lang="el-GR" sz="2500" i="1" dirty="0" err="1" smtClean="0">
                <a:solidFill>
                  <a:schemeClr val="accent2"/>
                </a:solidFill>
              </a:rPr>
              <a:t>green</a:t>
            </a:r>
            <a:r>
              <a:rPr lang="el-GR" sz="2500" i="1" dirty="0" smtClean="0">
                <a:solidFill>
                  <a:schemeClr val="accent2"/>
                </a:solidFill>
              </a:rPr>
              <a:t> </a:t>
            </a:r>
            <a:r>
              <a:rPr lang="el-GR" sz="2500" i="1" dirty="0" err="1" smtClean="0">
                <a:solidFill>
                  <a:schemeClr val="accent2"/>
                </a:solidFill>
              </a:rPr>
              <a:t>energy</a:t>
            </a:r>
            <a:r>
              <a:rPr lang="el-GR" sz="2500" i="1" dirty="0" smtClean="0">
                <a:solidFill>
                  <a:schemeClr val="accent2"/>
                </a:solidFill>
              </a:rPr>
              <a:t>, </a:t>
            </a:r>
            <a:r>
              <a:rPr lang="el-GR" sz="2500" i="1" dirty="0" err="1" smtClean="0">
                <a:solidFill>
                  <a:schemeClr val="accent2"/>
                </a:solidFill>
              </a:rPr>
              <a:t>sustainable</a:t>
            </a:r>
            <a:r>
              <a:rPr lang="el-GR" sz="2500" i="1" dirty="0" smtClean="0">
                <a:solidFill>
                  <a:schemeClr val="accent2"/>
                </a:solidFill>
              </a:rPr>
              <a:t> </a:t>
            </a:r>
            <a:r>
              <a:rPr lang="el-GR" sz="2500" i="1" dirty="0" err="1" smtClean="0">
                <a:solidFill>
                  <a:schemeClr val="accent2"/>
                </a:solidFill>
              </a:rPr>
              <a:t>mobility</a:t>
            </a:r>
            <a:r>
              <a:rPr lang="el-GR" sz="2500" i="1" dirty="0" smtClean="0">
                <a:solidFill>
                  <a:schemeClr val="accent2"/>
                </a:solidFill>
              </a:rPr>
              <a:t> </a:t>
            </a:r>
            <a:r>
              <a:rPr lang="el-GR" sz="2500" i="1" dirty="0" err="1" smtClean="0">
                <a:solidFill>
                  <a:schemeClr val="accent2"/>
                </a:solidFill>
              </a:rPr>
              <a:t>or</a:t>
            </a:r>
            <a:r>
              <a:rPr lang="el-GR" sz="2500" i="1" dirty="0" smtClean="0">
                <a:solidFill>
                  <a:schemeClr val="accent2"/>
                </a:solidFill>
              </a:rPr>
              <a:t> </a:t>
            </a:r>
            <a:r>
              <a:rPr lang="el-GR" sz="2500" i="1" dirty="0" err="1" smtClean="0">
                <a:solidFill>
                  <a:schemeClr val="accent2"/>
                </a:solidFill>
              </a:rPr>
              <a:t>healthcare</a:t>
            </a:r>
            <a:r>
              <a:rPr lang="el-GR" sz="2500" i="1" dirty="0" smtClean="0">
                <a:solidFill>
                  <a:schemeClr val="accent2"/>
                </a:solidFill>
              </a:rPr>
              <a:t>, </a:t>
            </a:r>
            <a:r>
              <a:rPr lang="el-GR" sz="2500" i="1" dirty="0" err="1" smtClean="0">
                <a:solidFill>
                  <a:schemeClr val="accent2"/>
                </a:solidFill>
              </a:rPr>
              <a:t>most</a:t>
            </a:r>
            <a:r>
              <a:rPr lang="el-GR" sz="2500" i="1" dirty="0" smtClean="0">
                <a:solidFill>
                  <a:schemeClr val="accent2"/>
                </a:solidFill>
              </a:rPr>
              <a:t> </a:t>
            </a:r>
            <a:r>
              <a:rPr lang="el-GR" sz="2500" i="1" dirty="0" err="1" smtClean="0">
                <a:solidFill>
                  <a:schemeClr val="accent2"/>
                </a:solidFill>
              </a:rPr>
              <a:t>regions</a:t>
            </a:r>
            <a:r>
              <a:rPr lang="el-GR" sz="2500" i="1" dirty="0" smtClean="0">
                <a:solidFill>
                  <a:schemeClr val="accent2"/>
                </a:solidFill>
              </a:rPr>
              <a:t> </a:t>
            </a:r>
            <a:r>
              <a:rPr lang="el-GR" sz="2500" i="1" dirty="0" err="1" smtClean="0">
                <a:solidFill>
                  <a:schemeClr val="accent2"/>
                </a:solidFill>
              </a:rPr>
              <a:t>will</a:t>
            </a:r>
            <a:r>
              <a:rPr lang="el-GR" sz="2500" i="1" dirty="0" smtClean="0">
                <a:solidFill>
                  <a:schemeClr val="accent2"/>
                </a:solidFill>
              </a:rPr>
              <a:t> </a:t>
            </a:r>
            <a:r>
              <a:rPr lang="el-GR" sz="2500" i="1" dirty="0" err="1" smtClean="0">
                <a:solidFill>
                  <a:schemeClr val="accent2"/>
                </a:solidFill>
              </a:rPr>
              <a:t>fail</a:t>
            </a:r>
            <a:r>
              <a:rPr lang="el-GR" sz="2500" i="1" dirty="0" smtClean="0">
                <a:solidFill>
                  <a:schemeClr val="accent2"/>
                </a:solidFill>
              </a:rPr>
              <a:t> </a:t>
            </a:r>
            <a:r>
              <a:rPr lang="el-GR" sz="2500" i="1" dirty="0" err="1" smtClean="0">
                <a:solidFill>
                  <a:schemeClr val="accent2"/>
                </a:solidFill>
              </a:rPr>
              <a:t>to</a:t>
            </a:r>
            <a:r>
              <a:rPr lang="el-GR" sz="2500" i="1" dirty="0" smtClean="0">
                <a:solidFill>
                  <a:schemeClr val="accent2"/>
                </a:solidFill>
              </a:rPr>
              <a:t> </a:t>
            </a:r>
            <a:r>
              <a:rPr lang="el-GR" sz="2500" i="1" dirty="0" err="1" smtClean="0">
                <a:solidFill>
                  <a:schemeClr val="accent2"/>
                </a:solidFill>
              </a:rPr>
              <a:t>point</a:t>
            </a:r>
            <a:r>
              <a:rPr lang="en-US" sz="2500" i="1" dirty="0" smtClean="0">
                <a:solidFill>
                  <a:schemeClr val="accent2"/>
                </a:solidFill>
                <a:latin typeface="Calibri" pitchFamily="34" charset="0"/>
              </a:rPr>
              <a:t> </a:t>
            </a:r>
            <a:r>
              <a:rPr lang="el-GR" sz="2500" i="1" dirty="0" err="1" smtClean="0">
                <a:solidFill>
                  <a:schemeClr val="accent2"/>
                </a:solidFill>
              </a:rPr>
              <a:t>out</a:t>
            </a:r>
            <a:r>
              <a:rPr lang="el-GR" sz="2500" i="1" dirty="0" smtClean="0">
                <a:solidFill>
                  <a:schemeClr val="accent2"/>
                </a:solidFill>
              </a:rPr>
              <a:t> </a:t>
            </a:r>
            <a:r>
              <a:rPr lang="el-GR" sz="2500" i="1" dirty="0" err="1" smtClean="0">
                <a:solidFill>
                  <a:schemeClr val="accent2"/>
                </a:solidFill>
              </a:rPr>
              <a:t>their</a:t>
            </a:r>
            <a:r>
              <a:rPr lang="el-GR" sz="2500" i="1" dirty="0" smtClean="0">
                <a:solidFill>
                  <a:schemeClr val="accent2"/>
                </a:solidFill>
              </a:rPr>
              <a:t> </a:t>
            </a:r>
            <a:r>
              <a:rPr lang="el-GR" sz="2500" i="1" dirty="0" err="1" smtClean="0">
                <a:solidFill>
                  <a:schemeClr val="accent2"/>
                </a:solidFill>
              </a:rPr>
              <a:t>unique</a:t>
            </a:r>
            <a:r>
              <a:rPr lang="el-GR" sz="2500" i="1" dirty="0" smtClean="0">
                <a:solidFill>
                  <a:schemeClr val="accent2"/>
                </a:solidFill>
              </a:rPr>
              <a:t> </a:t>
            </a:r>
            <a:r>
              <a:rPr lang="el-GR" sz="2500" i="1" dirty="0" err="1" smtClean="0">
                <a:solidFill>
                  <a:schemeClr val="accent2"/>
                </a:solidFill>
              </a:rPr>
              <a:t>competitive</a:t>
            </a:r>
            <a:r>
              <a:rPr lang="el-GR" sz="2500" i="1" dirty="0" smtClean="0">
                <a:solidFill>
                  <a:schemeClr val="accent2"/>
                </a:solidFill>
              </a:rPr>
              <a:t> </a:t>
            </a:r>
            <a:r>
              <a:rPr lang="el-GR" sz="2500" i="1" dirty="0" err="1" smtClean="0">
                <a:solidFill>
                  <a:schemeClr val="accent2"/>
                </a:solidFill>
              </a:rPr>
              <a:t>strengths</a:t>
            </a:r>
            <a:r>
              <a:rPr lang="el-GR" sz="2500" i="1" dirty="0" smtClean="0">
                <a:solidFill>
                  <a:schemeClr val="accent2"/>
                </a:solidFill>
              </a:rPr>
              <a:t>. </a:t>
            </a:r>
            <a:r>
              <a:rPr lang="el-GR" sz="2500" i="1" dirty="0" err="1" smtClean="0">
                <a:solidFill>
                  <a:srgbClr val="CC0000"/>
                </a:solidFill>
              </a:rPr>
              <a:t>To</a:t>
            </a:r>
            <a:r>
              <a:rPr lang="el-GR" sz="2500" i="1" dirty="0" smtClean="0">
                <a:solidFill>
                  <a:srgbClr val="CC0000"/>
                </a:solidFill>
              </a:rPr>
              <a:t> </a:t>
            </a:r>
            <a:r>
              <a:rPr lang="el-GR" sz="2500" i="1" dirty="0" err="1" smtClean="0">
                <a:solidFill>
                  <a:srgbClr val="CC0000"/>
                </a:solidFill>
              </a:rPr>
              <a:t>be</a:t>
            </a:r>
            <a:r>
              <a:rPr lang="el-GR" sz="2500" i="1" dirty="0" smtClean="0">
                <a:solidFill>
                  <a:srgbClr val="CC0000"/>
                </a:solidFill>
              </a:rPr>
              <a:t> </a:t>
            </a:r>
            <a:r>
              <a:rPr lang="el-GR" sz="2500" i="1" dirty="0" err="1" smtClean="0">
                <a:solidFill>
                  <a:srgbClr val="CC0000"/>
                </a:solidFill>
              </a:rPr>
              <a:t>credible</a:t>
            </a:r>
            <a:r>
              <a:rPr lang="el-GR" sz="2500" i="1" dirty="0" smtClean="0">
                <a:solidFill>
                  <a:srgbClr val="CC0000"/>
                </a:solidFill>
              </a:rPr>
              <a:t>, </a:t>
            </a:r>
            <a:r>
              <a:rPr lang="el-GR" sz="2500" i="1" dirty="0" err="1" smtClean="0">
                <a:solidFill>
                  <a:srgbClr val="CC0000"/>
                </a:solidFill>
              </a:rPr>
              <a:t>effective</a:t>
            </a:r>
            <a:r>
              <a:rPr lang="el-GR" sz="2500" i="1" dirty="0" smtClean="0">
                <a:solidFill>
                  <a:srgbClr val="CC0000"/>
                </a:solidFill>
              </a:rPr>
              <a:t> </a:t>
            </a:r>
            <a:r>
              <a:rPr lang="el-GR" sz="2500" i="1" dirty="0" err="1" smtClean="0">
                <a:solidFill>
                  <a:srgbClr val="CC0000"/>
                </a:solidFill>
              </a:rPr>
              <a:t>and</a:t>
            </a:r>
            <a:r>
              <a:rPr lang="el-GR" sz="2500" i="1" dirty="0" smtClean="0">
                <a:solidFill>
                  <a:srgbClr val="CC0000"/>
                </a:solidFill>
              </a:rPr>
              <a:t> </a:t>
            </a:r>
            <a:r>
              <a:rPr lang="el-GR" sz="2500" i="1" dirty="0" err="1" smtClean="0">
                <a:solidFill>
                  <a:srgbClr val="CC0000"/>
                </a:solidFill>
              </a:rPr>
              <a:t>suitable</a:t>
            </a:r>
            <a:r>
              <a:rPr lang="el-GR" sz="2500" i="1" dirty="0" smtClean="0">
                <a:solidFill>
                  <a:srgbClr val="CC0000"/>
                </a:solidFill>
              </a:rPr>
              <a:t> </a:t>
            </a:r>
            <a:r>
              <a:rPr lang="el-GR" sz="2500" i="1" dirty="0" err="1" smtClean="0">
                <a:solidFill>
                  <a:srgbClr val="CC0000"/>
                </a:solidFill>
              </a:rPr>
              <a:t>for</a:t>
            </a:r>
            <a:r>
              <a:rPr lang="el-GR" sz="2500" i="1" dirty="0" smtClean="0">
                <a:solidFill>
                  <a:srgbClr val="CC0000"/>
                </a:solidFill>
              </a:rPr>
              <a:t> a </a:t>
            </a:r>
            <a:r>
              <a:rPr lang="el-GR" sz="2500" i="1" dirty="0" err="1" smtClean="0">
                <a:solidFill>
                  <a:srgbClr val="CC0000"/>
                </a:solidFill>
              </a:rPr>
              <a:t>concrete</a:t>
            </a:r>
            <a:r>
              <a:rPr lang="el-GR" sz="2500" i="1" dirty="0" smtClean="0">
                <a:solidFill>
                  <a:srgbClr val="CC0000"/>
                </a:solidFill>
              </a:rPr>
              <a:t> </a:t>
            </a:r>
            <a:r>
              <a:rPr lang="el-GR" sz="2500" i="1" dirty="0" err="1" smtClean="0">
                <a:solidFill>
                  <a:srgbClr val="CC0000"/>
                </a:solidFill>
              </a:rPr>
              <a:t>action</a:t>
            </a:r>
            <a:r>
              <a:rPr lang="en-US" sz="2500" i="1" dirty="0" smtClean="0">
                <a:solidFill>
                  <a:srgbClr val="CC0000"/>
                </a:solidFill>
                <a:latin typeface="Calibri" pitchFamily="34" charset="0"/>
              </a:rPr>
              <a:t> </a:t>
            </a:r>
            <a:r>
              <a:rPr lang="el-GR" sz="2500" i="1" dirty="0" err="1" smtClean="0">
                <a:solidFill>
                  <a:srgbClr val="CC0000"/>
                </a:solidFill>
              </a:rPr>
              <a:t>plan</a:t>
            </a:r>
            <a:r>
              <a:rPr lang="el-GR" sz="2500" i="1" dirty="0" smtClean="0">
                <a:solidFill>
                  <a:srgbClr val="CC0000"/>
                </a:solidFill>
              </a:rPr>
              <a:t> </a:t>
            </a:r>
            <a:r>
              <a:rPr lang="el-GR" sz="2500" i="1" dirty="0" err="1" smtClean="0">
                <a:solidFill>
                  <a:srgbClr val="CC0000"/>
                </a:solidFill>
              </a:rPr>
              <a:t>the</a:t>
            </a:r>
            <a:r>
              <a:rPr lang="el-GR" sz="2500" i="1" dirty="0" smtClean="0">
                <a:solidFill>
                  <a:srgbClr val="CC0000"/>
                </a:solidFill>
              </a:rPr>
              <a:t> </a:t>
            </a:r>
            <a:r>
              <a:rPr lang="el-GR" sz="2500" i="1" dirty="0" err="1" smtClean="0">
                <a:solidFill>
                  <a:srgbClr val="CC0000"/>
                </a:solidFill>
              </a:rPr>
              <a:t>priorities</a:t>
            </a:r>
            <a:r>
              <a:rPr lang="el-GR" sz="2500" i="1" dirty="0" smtClean="0">
                <a:solidFill>
                  <a:srgbClr val="CC0000"/>
                </a:solidFill>
              </a:rPr>
              <a:t> </a:t>
            </a:r>
            <a:r>
              <a:rPr lang="el-GR" sz="2500" i="1" dirty="0" err="1" smtClean="0">
                <a:solidFill>
                  <a:srgbClr val="CC0000"/>
                </a:solidFill>
              </a:rPr>
              <a:t>need</a:t>
            </a:r>
            <a:r>
              <a:rPr lang="el-GR" sz="2500" i="1" dirty="0" smtClean="0">
                <a:solidFill>
                  <a:srgbClr val="CC0000"/>
                </a:solidFill>
              </a:rPr>
              <a:t> </a:t>
            </a:r>
            <a:r>
              <a:rPr lang="el-GR" sz="2500" i="1" dirty="0" err="1" smtClean="0">
                <a:solidFill>
                  <a:srgbClr val="CC0000"/>
                </a:solidFill>
              </a:rPr>
              <a:t>to</a:t>
            </a:r>
            <a:r>
              <a:rPr lang="el-GR" sz="2500" i="1" dirty="0" smtClean="0">
                <a:solidFill>
                  <a:srgbClr val="CC0000"/>
                </a:solidFill>
              </a:rPr>
              <a:t> </a:t>
            </a:r>
            <a:r>
              <a:rPr lang="el-GR" sz="2500" i="1" dirty="0" err="1" smtClean="0">
                <a:solidFill>
                  <a:srgbClr val="CC0000"/>
                </a:solidFill>
              </a:rPr>
              <a:t>be</a:t>
            </a:r>
            <a:r>
              <a:rPr lang="el-GR" sz="2500" i="1" dirty="0" smtClean="0">
                <a:solidFill>
                  <a:srgbClr val="CC0000"/>
                </a:solidFill>
              </a:rPr>
              <a:t> </a:t>
            </a:r>
            <a:r>
              <a:rPr lang="el-GR" sz="2500" i="1" dirty="0" err="1" smtClean="0">
                <a:solidFill>
                  <a:srgbClr val="CC0000"/>
                </a:solidFill>
              </a:rPr>
              <a:t>expressed</a:t>
            </a:r>
            <a:r>
              <a:rPr lang="el-GR" sz="2500" i="1" dirty="0" smtClean="0">
                <a:solidFill>
                  <a:srgbClr val="CC0000"/>
                </a:solidFill>
              </a:rPr>
              <a:t> </a:t>
            </a:r>
            <a:r>
              <a:rPr lang="el-GR" sz="2500" i="1" dirty="0" err="1" smtClean="0">
                <a:solidFill>
                  <a:srgbClr val="CC0000"/>
                </a:solidFill>
              </a:rPr>
              <a:t>more</a:t>
            </a:r>
            <a:r>
              <a:rPr lang="el-GR" sz="2500" i="1" dirty="0" smtClean="0">
                <a:solidFill>
                  <a:srgbClr val="CC0000"/>
                </a:solidFill>
              </a:rPr>
              <a:t> </a:t>
            </a:r>
            <a:r>
              <a:rPr lang="el-GR" sz="2500" i="1" dirty="0" err="1" smtClean="0">
                <a:solidFill>
                  <a:srgbClr val="CC0000"/>
                </a:solidFill>
              </a:rPr>
              <a:t>precisely</a:t>
            </a:r>
            <a:r>
              <a:rPr lang="el-GR" sz="2500" i="1" dirty="0" smtClean="0">
                <a:solidFill>
                  <a:schemeClr val="accent2"/>
                </a:solidFill>
              </a:rPr>
              <a:t>, </a:t>
            </a:r>
            <a:r>
              <a:rPr lang="el-GR" sz="2500" i="1" dirty="0" err="1" smtClean="0">
                <a:solidFill>
                  <a:schemeClr val="accent2"/>
                </a:solidFill>
              </a:rPr>
              <a:t>such</a:t>
            </a:r>
            <a:r>
              <a:rPr lang="el-GR" sz="2500" i="1" dirty="0" smtClean="0">
                <a:solidFill>
                  <a:schemeClr val="accent2"/>
                </a:solidFill>
              </a:rPr>
              <a:t> </a:t>
            </a:r>
            <a:r>
              <a:rPr lang="el-GR" sz="2500" i="1" dirty="0" err="1" smtClean="0">
                <a:solidFill>
                  <a:schemeClr val="accent2"/>
                </a:solidFill>
              </a:rPr>
              <a:t>as</a:t>
            </a:r>
            <a:r>
              <a:rPr lang="el-GR" sz="2500" i="1" dirty="0" smtClean="0">
                <a:solidFill>
                  <a:schemeClr val="accent2"/>
                </a:solidFill>
              </a:rPr>
              <a:t> ICT-based</a:t>
            </a:r>
            <a:r>
              <a:rPr lang="en-US" sz="2500" i="1" dirty="0" smtClean="0">
                <a:solidFill>
                  <a:schemeClr val="accent2"/>
                </a:solidFill>
                <a:latin typeface="Calibri" pitchFamily="34" charset="0"/>
              </a:rPr>
              <a:t> </a:t>
            </a:r>
            <a:r>
              <a:rPr lang="el-GR" sz="2500" i="1" dirty="0" err="1" smtClean="0">
                <a:solidFill>
                  <a:schemeClr val="accent2"/>
                </a:solidFill>
              </a:rPr>
              <a:t>innovation</a:t>
            </a:r>
            <a:r>
              <a:rPr lang="el-GR" sz="2500" i="1" dirty="0" smtClean="0">
                <a:solidFill>
                  <a:schemeClr val="accent2"/>
                </a:solidFill>
              </a:rPr>
              <a:t> </a:t>
            </a:r>
            <a:r>
              <a:rPr lang="el-GR" sz="2500" i="1" dirty="0" err="1" smtClean="0">
                <a:solidFill>
                  <a:schemeClr val="accent2"/>
                </a:solidFill>
              </a:rPr>
              <a:t>for</a:t>
            </a:r>
            <a:r>
              <a:rPr lang="el-GR" sz="2500" i="1" dirty="0" smtClean="0">
                <a:solidFill>
                  <a:schemeClr val="accent2"/>
                </a:solidFill>
              </a:rPr>
              <a:t> </a:t>
            </a:r>
            <a:r>
              <a:rPr lang="el-GR" sz="2500" i="1" dirty="0" err="1" smtClean="0">
                <a:solidFill>
                  <a:schemeClr val="accent2"/>
                </a:solidFill>
              </a:rPr>
              <a:t>active</a:t>
            </a:r>
            <a:r>
              <a:rPr lang="el-GR" sz="2500" i="1" dirty="0" smtClean="0">
                <a:solidFill>
                  <a:schemeClr val="accent2"/>
                </a:solidFill>
              </a:rPr>
              <a:t> </a:t>
            </a:r>
            <a:r>
              <a:rPr lang="el-GR" sz="2500" i="1" dirty="0" err="1" smtClean="0">
                <a:solidFill>
                  <a:schemeClr val="accent2"/>
                </a:solidFill>
              </a:rPr>
              <a:t>ageing</a:t>
            </a:r>
            <a:r>
              <a:rPr lang="el-GR" sz="2500" i="1" dirty="0" smtClean="0">
                <a:solidFill>
                  <a:schemeClr val="accent2"/>
                </a:solidFill>
              </a:rPr>
              <a:t>, </a:t>
            </a:r>
            <a:r>
              <a:rPr lang="el-GR" sz="2500" i="1" dirty="0" err="1" smtClean="0">
                <a:solidFill>
                  <a:schemeClr val="accent2"/>
                </a:solidFill>
              </a:rPr>
              <a:t>innovative</a:t>
            </a:r>
            <a:r>
              <a:rPr lang="el-GR" sz="2500" i="1" dirty="0" smtClean="0">
                <a:solidFill>
                  <a:schemeClr val="accent2"/>
                </a:solidFill>
              </a:rPr>
              <a:t> </a:t>
            </a:r>
            <a:r>
              <a:rPr lang="el-GR" sz="2500" i="1" dirty="0" err="1" smtClean="0">
                <a:solidFill>
                  <a:schemeClr val="accent2"/>
                </a:solidFill>
              </a:rPr>
              <a:t>solutions</a:t>
            </a:r>
            <a:r>
              <a:rPr lang="el-GR" sz="2500" i="1" dirty="0" smtClean="0">
                <a:solidFill>
                  <a:schemeClr val="accent2"/>
                </a:solidFill>
              </a:rPr>
              <a:t> </a:t>
            </a:r>
            <a:r>
              <a:rPr lang="el-GR" sz="2500" i="1" dirty="0" err="1" smtClean="0">
                <a:solidFill>
                  <a:schemeClr val="accent2"/>
                </a:solidFill>
              </a:rPr>
              <a:t>to</a:t>
            </a:r>
            <a:r>
              <a:rPr lang="el-GR" sz="2500" i="1" dirty="0" smtClean="0">
                <a:solidFill>
                  <a:schemeClr val="accent2"/>
                </a:solidFill>
              </a:rPr>
              <a:t> </a:t>
            </a:r>
            <a:r>
              <a:rPr lang="el-GR" sz="2500" i="1" dirty="0" err="1" smtClean="0">
                <a:solidFill>
                  <a:schemeClr val="accent2"/>
                </a:solidFill>
              </a:rPr>
              <a:t>reduce</a:t>
            </a:r>
            <a:r>
              <a:rPr lang="el-GR" sz="2500" i="1" dirty="0" smtClean="0">
                <a:solidFill>
                  <a:schemeClr val="accent2"/>
                </a:solidFill>
              </a:rPr>
              <a:t> </a:t>
            </a:r>
            <a:r>
              <a:rPr lang="el-GR" sz="2500" i="1" dirty="0" err="1" smtClean="0">
                <a:solidFill>
                  <a:schemeClr val="accent2"/>
                </a:solidFill>
              </a:rPr>
              <a:t>city</a:t>
            </a:r>
            <a:r>
              <a:rPr lang="el-GR" sz="2500" i="1" dirty="0" smtClean="0">
                <a:solidFill>
                  <a:schemeClr val="accent2"/>
                </a:solidFill>
              </a:rPr>
              <a:t> </a:t>
            </a:r>
            <a:r>
              <a:rPr lang="el-GR" sz="2500" i="1" dirty="0" err="1" smtClean="0">
                <a:solidFill>
                  <a:schemeClr val="accent2"/>
                </a:solidFill>
              </a:rPr>
              <a:t>congestion</a:t>
            </a:r>
            <a:r>
              <a:rPr lang="el-GR" sz="2500" i="1" dirty="0" smtClean="0">
                <a:solidFill>
                  <a:schemeClr val="accent2"/>
                </a:solidFill>
              </a:rPr>
              <a:t>, </a:t>
            </a:r>
            <a:r>
              <a:rPr lang="el-GR" sz="2500" i="1" dirty="0" err="1" smtClean="0">
                <a:solidFill>
                  <a:schemeClr val="accent2"/>
                </a:solidFill>
              </a:rPr>
              <a:t>wood</a:t>
            </a:r>
            <a:r>
              <a:rPr lang="el-GR" sz="2500" i="1" dirty="0" smtClean="0">
                <a:solidFill>
                  <a:schemeClr val="accent2"/>
                </a:solidFill>
              </a:rPr>
              <a:t>-</a:t>
            </a:r>
            <a:r>
              <a:rPr lang="el-GR" sz="2500" i="1" dirty="0" err="1" smtClean="0">
                <a:solidFill>
                  <a:schemeClr val="accent2"/>
                </a:solidFill>
              </a:rPr>
              <a:t>based</a:t>
            </a:r>
            <a:r>
              <a:rPr lang="en-US" sz="2500" i="1" dirty="0" smtClean="0">
                <a:solidFill>
                  <a:schemeClr val="accent2"/>
                </a:solidFill>
                <a:latin typeface="Calibri" pitchFamily="34" charset="0"/>
              </a:rPr>
              <a:t> </a:t>
            </a:r>
            <a:r>
              <a:rPr lang="el-GR" sz="2500" i="1" dirty="0" err="1" smtClean="0">
                <a:solidFill>
                  <a:schemeClr val="accent2"/>
                </a:solidFill>
              </a:rPr>
              <a:t>solutions</a:t>
            </a:r>
            <a:r>
              <a:rPr lang="el-GR" sz="2500" i="1" dirty="0" smtClean="0">
                <a:solidFill>
                  <a:schemeClr val="accent2"/>
                </a:solidFill>
              </a:rPr>
              <a:t> </a:t>
            </a:r>
            <a:r>
              <a:rPr lang="el-GR" sz="2500" i="1" dirty="0" err="1" smtClean="0">
                <a:solidFill>
                  <a:schemeClr val="accent2"/>
                </a:solidFill>
              </a:rPr>
              <a:t>for</a:t>
            </a:r>
            <a:r>
              <a:rPr lang="el-GR" sz="2500" i="1" dirty="0" smtClean="0">
                <a:solidFill>
                  <a:schemeClr val="accent2"/>
                </a:solidFill>
              </a:rPr>
              <a:t> </a:t>
            </a:r>
            <a:r>
              <a:rPr lang="el-GR" sz="2500" i="1" dirty="0" err="1" smtClean="0">
                <a:solidFill>
                  <a:schemeClr val="accent2"/>
                </a:solidFill>
              </a:rPr>
              <a:t>eco</a:t>
            </a:r>
            <a:r>
              <a:rPr lang="el-GR" sz="2500" i="1" dirty="0" smtClean="0">
                <a:solidFill>
                  <a:schemeClr val="accent2"/>
                </a:solidFill>
              </a:rPr>
              <a:t>-</a:t>
            </a:r>
            <a:r>
              <a:rPr lang="el-GR" sz="2500" i="1" dirty="0" err="1" smtClean="0">
                <a:solidFill>
                  <a:schemeClr val="accent2"/>
                </a:solidFill>
              </a:rPr>
              <a:t>construction</a:t>
            </a:r>
            <a:r>
              <a:rPr lang="el-GR" sz="2500" i="1" dirty="0" smtClean="0">
                <a:solidFill>
                  <a:schemeClr val="accent2"/>
                </a:solidFill>
              </a:rPr>
              <a:t>, </a:t>
            </a:r>
            <a:r>
              <a:rPr lang="el-GR" sz="2500" i="1" dirty="0" err="1" smtClean="0">
                <a:solidFill>
                  <a:schemeClr val="accent2"/>
                </a:solidFill>
              </a:rPr>
              <a:t>etc</a:t>
            </a:r>
            <a:r>
              <a:rPr lang="el-GR" sz="2500" i="1" dirty="0" smtClean="0">
                <a:solidFill>
                  <a:schemeClr val="accent2"/>
                </a:solidFill>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idx="4294967295"/>
          </p:nvPr>
        </p:nvSpPr>
        <p:spPr>
          <a:xfrm>
            <a:off x="612775" y="228600"/>
            <a:ext cx="8153400" cy="824136"/>
          </a:xfrm>
        </p:spPr>
        <p:txBody>
          <a:bodyPr/>
          <a:lstStyle/>
          <a:p>
            <a:pPr eaLnBrk="1" hangingPunct="1"/>
            <a:r>
              <a:rPr lang="el-GR" sz="2800" dirty="0" smtClean="0">
                <a:solidFill>
                  <a:srgbClr val="CC0000"/>
                </a:solidFill>
              </a:rPr>
              <a:t>Α. Δημιουργία φυλλαδίου «βασικών πληροφοριών» με τυπική δομή (Τ</a:t>
            </a:r>
            <a:r>
              <a:rPr lang="en-US" sz="2800" dirty="0" err="1" smtClean="0">
                <a:solidFill>
                  <a:srgbClr val="CC0000"/>
                </a:solidFill>
              </a:rPr>
              <a:t>emplate</a:t>
            </a:r>
            <a:r>
              <a:rPr lang="en-US" sz="2800" b="1" dirty="0" smtClean="0">
                <a:solidFill>
                  <a:srgbClr val="CC0000"/>
                </a:solidFill>
              </a:rPr>
              <a:t>)</a:t>
            </a:r>
            <a:r>
              <a:rPr lang="el-GR" sz="2800" b="1" dirty="0" smtClean="0"/>
              <a:t/>
            </a:r>
            <a:br>
              <a:rPr lang="el-GR" sz="2800" b="1" dirty="0" smtClean="0"/>
            </a:br>
            <a:endParaRPr lang="el-GR" sz="2800" b="1" dirty="0" smtClean="0"/>
          </a:p>
        </p:txBody>
      </p:sp>
      <p:sp>
        <p:nvSpPr>
          <p:cNvPr id="113667" name="Content Placeholder 2"/>
          <p:cNvSpPr>
            <a:spLocks noGrp="1"/>
          </p:cNvSpPr>
          <p:nvPr>
            <p:ph sz="quarter" idx="4294967295"/>
          </p:nvPr>
        </p:nvSpPr>
        <p:spPr>
          <a:xfrm>
            <a:off x="685800" y="2362200"/>
            <a:ext cx="8229600" cy="4495800"/>
          </a:xfrm>
          <a:solidFill>
            <a:schemeClr val="accent1"/>
          </a:solidFill>
          <a:ln>
            <a:solidFill>
              <a:srgbClr val="CC0000"/>
            </a:solidFill>
          </a:ln>
        </p:spPr>
        <p:txBody>
          <a:bodyPr/>
          <a:lstStyle/>
          <a:p>
            <a:pPr eaLnBrk="1" hangingPunct="1"/>
            <a:r>
              <a:rPr lang="el-GR" sz="1700" dirty="0" smtClean="0"/>
              <a:t>Να συνθέσει το διαθέσιμο </a:t>
            </a:r>
            <a:r>
              <a:rPr lang="el-GR" sz="1700" dirty="0" err="1" smtClean="0"/>
              <a:t>τεκμηριωτικό</a:t>
            </a:r>
            <a:r>
              <a:rPr lang="el-GR" sz="1700" dirty="0" smtClean="0"/>
              <a:t> υλικό για την επιλογή του τομέα</a:t>
            </a:r>
          </a:p>
          <a:p>
            <a:pPr eaLnBrk="1" hangingPunct="1"/>
            <a:r>
              <a:rPr lang="el-GR" sz="1700" dirty="0" smtClean="0"/>
              <a:t>Να περιγράψει την υφιστάμενη κατάσταση στον τομέα, με έμφαση στην </a:t>
            </a:r>
            <a:r>
              <a:rPr lang="el-GR" sz="1700" b="1" dirty="0" smtClean="0"/>
              <a:t>οικονομία, </a:t>
            </a:r>
            <a:r>
              <a:rPr lang="el-GR" sz="1700" dirty="0" smtClean="0"/>
              <a:t>στην </a:t>
            </a:r>
            <a:r>
              <a:rPr lang="el-GR" sz="1700" b="1" dirty="0" smtClean="0"/>
              <a:t>έρευνα και</a:t>
            </a:r>
            <a:r>
              <a:rPr lang="el-GR" sz="1700" dirty="0" smtClean="0"/>
              <a:t> </a:t>
            </a:r>
            <a:r>
              <a:rPr lang="el-GR" sz="1700" b="1" dirty="0" smtClean="0"/>
              <a:t>τεχνολογία</a:t>
            </a:r>
            <a:r>
              <a:rPr lang="el-GR" sz="1700" dirty="0" smtClean="0"/>
              <a:t> και στις </a:t>
            </a:r>
            <a:r>
              <a:rPr lang="el-GR" sz="1700" b="1" dirty="0" smtClean="0"/>
              <a:t>πολιτικές</a:t>
            </a:r>
            <a:r>
              <a:rPr lang="el-GR" sz="1700" dirty="0" smtClean="0"/>
              <a:t> που τον επηρεάζουν (εθνικές και κοινοτικές)</a:t>
            </a:r>
          </a:p>
          <a:p>
            <a:pPr eaLnBrk="1" hangingPunct="1"/>
            <a:r>
              <a:rPr lang="el-GR" sz="1700" dirty="0" smtClean="0"/>
              <a:t>Να αναδείξει τις τάσεις και τις βασικές προκλήσεις</a:t>
            </a:r>
          </a:p>
          <a:p>
            <a:pPr eaLnBrk="1" hangingPunct="1"/>
            <a:r>
              <a:rPr lang="el-GR" sz="1700" dirty="0" smtClean="0"/>
              <a:t>Να συμβάλει στην περαιτέρω εξειδίκευση του κάθε τομέα (ώστε να αποκαλυφθούν υποτομείς/ δραστηριότητες με το μεγαλύτερο δυναμισμό) </a:t>
            </a:r>
          </a:p>
          <a:p>
            <a:pPr eaLnBrk="1" hangingPunct="1"/>
            <a:r>
              <a:rPr lang="el-GR" sz="1700" dirty="0" smtClean="0"/>
              <a:t>Να   εξετάσει τη δυνατότητα σύνθεσης της ζήτησης για Ε&amp;Τ (από την πλευρά των επιχειρήσεων) με την προσφορά Ε&amp;Τ (από την πλευρά της ερευνητικής κοινότητας)</a:t>
            </a:r>
          </a:p>
          <a:p>
            <a:pPr eaLnBrk="1" hangingPunct="1"/>
            <a:r>
              <a:rPr lang="el-GR" sz="1700" dirty="0" smtClean="0"/>
              <a:t>Να αποτελέσει το πλαίσιο της περαιτέρω διαβούλευσης με την Θεματική Ομάδα που θα δημιουργηθεί</a:t>
            </a:r>
          </a:p>
          <a:p>
            <a:pPr eaLnBrk="1" hangingPunct="1"/>
            <a:r>
              <a:rPr lang="el-GR" sz="1700" dirty="0" smtClean="0">
                <a:solidFill>
                  <a:srgbClr val="CC0000"/>
                </a:solidFill>
              </a:rPr>
              <a:t>Να περιλάβει εν τέλει τα ευρήματα της διαβούλευσης και να αποτελέσει  βασική συνιστώσα της στρατηγικής Ε&amp;Τ για μια έξυπνη εξειδίκευση </a:t>
            </a:r>
          </a:p>
          <a:p>
            <a:pPr eaLnBrk="1" hangingPunct="1"/>
            <a:endParaRPr lang="el-GR" sz="1700" dirty="0" smtClean="0">
              <a:solidFill>
                <a:srgbClr val="CC0000"/>
              </a:solidFill>
            </a:endParaRPr>
          </a:p>
          <a:p>
            <a:pPr eaLnBrk="1" hangingPunct="1"/>
            <a:endParaRPr lang="el-GR" sz="1900" dirty="0" smtClean="0"/>
          </a:p>
          <a:p>
            <a:pPr eaLnBrk="1" hangingPunct="1"/>
            <a:endParaRPr lang="el-GR" sz="1900" dirty="0" smtClean="0"/>
          </a:p>
          <a:p>
            <a:pPr eaLnBrk="1" hangingPunct="1"/>
            <a:endParaRPr lang="el-GR" sz="1900" dirty="0" smtClean="0"/>
          </a:p>
        </p:txBody>
      </p:sp>
      <p:sp>
        <p:nvSpPr>
          <p:cNvPr id="113668" name="Rectangle 7"/>
          <p:cNvSpPr>
            <a:spLocks noChangeArrowheads="1"/>
          </p:cNvSpPr>
          <p:nvPr/>
        </p:nvSpPr>
        <p:spPr bwMode="auto">
          <a:xfrm>
            <a:off x="251520" y="908720"/>
            <a:ext cx="8568952" cy="1477328"/>
          </a:xfrm>
          <a:prstGeom prst="rect">
            <a:avLst/>
          </a:prstGeom>
          <a:noFill/>
          <a:ln w="9525">
            <a:noFill/>
            <a:miter lim="800000"/>
            <a:headEnd/>
            <a:tailEnd/>
          </a:ln>
        </p:spPr>
        <p:txBody>
          <a:bodyPr wrap="square">
            <a:spAutoFit/>
          </a:bodyPr>
          <a:lstStyle/>
          <a:p>
            <a:pPr>
              <a:spcBef>
                <a:spcPct val="50000"/>
              </a:spcBef>
            </a:pPr>
            <a:r>
              <a:rPr lang="el-GR" sz="2000" dirty="0"/>
              <a:t>Για κάθε τομέα, προχωρούμε σε συγκέντρωση πληροφοριών, μέσω βιβλιογραφικής αναζήτησης, και στη </a:t>
            </a:r>
            <a:r>
              <a:rPr lang="el-GR" sz="2000" dirty="0">
                <a:solidFill>
                  <a:srgbClr val="CC0000"/>
                </a:solidFill>
              </a:rPr>
              <a:t>δημιουργία ενός Κειμένου-Αναφοράς </a:t>
            </a:r>
            <a:r>
              <a:rPr lang="el-GR" sz="2000" dirty="0" smtClean="0">
                <a:solidFill>
                  <a:srgbClr val="CC0000"/>
                </a:solidFill>
              </a:rPr>
              <a:t>(</a:t>
            </a:r>
            <a:r>
              <a:rPr lang="en-US" sz="2000" dirty="0" smtClean="0">
                <a:solidFill>
                  <a:srgbClr val="CC0000"/>
                </a:solidFill>
              </a:rPr>
              <a:t>background document) </a:t>
            </a:r>
            <a:r>
              <a:rPr lang="el-GR" sz="2000" dirty="0" smtClean="0"/>
              <a:t>που </a:t>
            </a:r>
            <a:r>
              <a:rPr lang="el-GR" sz="2000" dirty="0"/>
              <a:t>στόχο έχει:</a:t>
            </a:r>
          </a:p>
          <a:p>
            <a:pPr>
              <a:spcBef>
                <a:spcPct val="50000"/>
              </a:spcBef>
            </a:pPr>
            <a:endParaRPr lang="el-GR" sz="2000" dirty="0"/>
          </a:p>
        </p:txBody>
      </p:sp>
      <p:sp>
        <p:nvSpPr>
          <p:cNvPr id="113669" name="AutoShape 5"/>
          <p:cNvSpPr>
            <a:spLocks noChangeArrowheads="1"/>
          </p:cNvSpPr>
          <p:nvPr/>
        </p:nvSpPr>
        <p:spPr bwMode="auto">
          <a:xfrm>
            <a:off x="381000" y="5638800"/>
            <a:ext cx="609600" cy="228600"/>
          </a:xfrm>
          <a:prstGeom prst="rightArrow">
            <a:avLst>
              <a:gd name="adj1" fmla="val 50000"/>
              <a:gd name="adj2" fmla="val 66667"/>
            </a:avLst>
          </a:prstGeom>
          <a:solidFill>
            <a:srgbClr val="CC0000"/>
          </a:solidFill>
          <a:ln w="9525">
            <a:solidFill>
              <a:schemeClr val="tx1"/>
            </a:solidFill>
            <a:miter lim="800000"/>
            <a:headEnd/>
            <a:tailEnd/>
          </a:ln>
          <a:effectLst/>
        </p:spPr>
        <p:txBody>
          <a:bodyPr wrap="none" anchor="ctr"/>
          <a:lstStyle/>
          <a:p>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3"/>
          <p:cNvPicPr>
            <a:picLocks noChangeAspect="1" noChangeArrowheads="1"/>
          </p:cNvPicPr>
          <p:nvPr/>
        </p:nvPicPr>
        <p:blipFill>
          <a:blip r:embed="rId3" cstate="print"/>
          <a:srcRect/>
          <a:stretch>
            <a:fillRect/>
          </a:stretch>
        </p:blipFill>
        <p:spPr bwMode="auto">
          <a:xfrm>
            <a:off x="1908175" y="0"/>
            <a:ext cx="5286375" cy="857250"/>
          </a:xfrm>
          <a:prstGeom prst="rect">
            <a:avLst/>
          </a:prstGeom>
          <a:noFill/>
          <a:ln w="9525">
            <a:noFill/>
            <a:miter lim="800000"/>
            <a:headEnd/>
            <a:tailEnd/>
          </a:ln>
        </p:spPr>
      </p:pic>
      <p:pic>
        <p:nvPicPr>
          <p:cNvPr id="22530" name="Picture 4"/>
          <p:cNvPicPr>
            <a:picLocks noGrp="1" noChangeAspect="1" noChangeArrowheads="1"/>
          </p:cNvPicPr>
          <p:nvPr>
            <p:ph sz="quarter" idx="4294967295"/>
          </p:nvPr>
        </p:nvPicPr>
        <p:blipFill>
          <a:blip r:embed="rId4" cstate="print"/>
          <a:srcRect/>
          <a:stretch>
            <a:fillRect/>
          </a:stretch>
        </p:blipFill>
        <p:spPr>
          <a:xfrm>
            <a:off x="1979613" y="760430"/>
            <a:ext cx="5073650" cy="5240338"/>
          </a:xfrm>
        </p:spPr>
      </p:pic>
      <p:pic>
        <p:nvPicPr>
          <p:cNvPr id="22531" name="Picture 6"/>
          <p:cNvPicPr>
            <a:picLocks noChangeAspect="1" noChangeArrowheads="1"/>
          </p:cNvPicPr>
          <p:nvPr/>
        </p:nvPicPr>
        <p:blipFill>
          <a:blip r:embed="rId5" cstate="print"/>
          <a:srcRect/>
          <a:stretch>
            <a:fillRect/>
          </a:stretch>
        </p:blipFill>
        <p:spPr bwMode="auto">
          <a:xfrm>
            <a:off x="1979613" y="5929313"/>
            <a:ext cx="5040312" cy="928687"/>
          </a:xfrm>
          <a:prstGeom prst="rect">
            <a:avLst/>
          </a:prstGeom>
          <a:noFill/>
          <a:ln w="9525">
            <a:noFill/>
            <a:miter lim="800000"/>
            <a:headEnd/>
            <a:tailEnd/>
          </a:ln>
        </p:spPr>
      </p:pic>
      <p:sp>
        <p:nvSpPr>
          <p:cNvPr id="10" name="Down Arrow 9"/>
          <p:cNvSpPr>
            <a:spLocks noChangeArrowheads="1"/>
          </p:cNvSpPr>
          <p:nvPr/>
        </p:nvSpPr>
        <p:spPr bwMode="auto">
          <a:xfrm rot="5400000">
            <a:off x="7568406" y="5330032"/>
            <a:ext cx="357187" cy="1308100"/>
          </a:xfrm>
          <a:prstGeom prst="downArrow">
            <a:avLst>
              <a:gd name="adj1" fmla="val 50000"/>
              <a:gd name="adj2" fmla="val 46151"/>
            </a:avLst>
          </a:prstGeom>
          <a:solidFill>
            <a:schemeClr val="accent1"/>
          </a:solidFill>
          <a:ln w="19050" algn="ctr">
            <a:solidFill>
              <a:srgbClr val="6B859A"/>
            </a:solidFill>
            <a:miter lim="800000"/>
            <a:headEnd/>
            <a:tailEnd/>
          </a:ln>
        </p:spPr>
        <p:txBody>
          <a:bodyPr anchor="ctr"/>
          <a:lstStyle/>
          <a:p>
            <a:pPr algn="ctr">
              <a:defRPr/>
            </a:pPr>
            <a:endParaRPr lang="el-GR" b="0">
              <a:solidFill>
                <a:schemeClr val="lt1"/>
              </a:solidFill>
              <a:latin typeface="+mn-lt"/>
              <a:cs typeface="+mn-cs"/>
            </a:endParaRPr>
          </a:p>
        </p:txBody>
      </p:sp>
      <p:sp>
        <p:nvSpPr>
          <p:cNvPr id="22533" name="TextBox 10"/>
          <p:cNvSpPr txBox="1">
            <a:spLocks noChangeArrowheads="1"/>
          </p:cNvSpPr>
          <p:nvPr/>
        </p:nvSpPr>
        <p:spPr bwMode="auto">
          <a:xfrm>
            <a:off x="7143750" y="6127750"/>
            <a:ext cx="2000250" cy="730250"/>
          </a:xfrm>
          <a:prstGeom prst="rect">
            <a:avLst/>
          </a:prstGeom>
          <a:noFill/>
          <a:ln w="9525">
            <a:noFill/>
            <a:miter lim="800000"/>
            <a:headEnd/>
            <a:tailEnd/>
          </a:ln>
        </p:spPr>
        <p:txBody>
          <a:bodyPr>
            <a:spAutoFit/>
          </a:bodyPr>
          <a:lstStyle/>
          <a:p>
            <a:r>
              <a:rPr lang="el-GR" sz="1400" b="0">
                <a:solidFill>
                  <a:srgbClr val="CC0000"/>
                </a:solidFill>
              </a:rPr>
              <a:t>Η προσφορά της ερευνητικής κοινότητας</a:t>
            </a:r>
          </a:p>
        </p:txBody>
      </p:sp>
      <p:sp>
        <p:nvSpPr>
          <p:cNvPr id="22534" name="Rectangle 8"/>
          <p:cNvSpPr>
            <a:spLocks noChangeArrowheads="1"/>
          </p:cNvSpPr>
          <p:nvPr/>
        </p:nvSpPr>
        <p:spPr bwMode="auto">
          <a:xfrm>
            <a:off x="7019925" y="1989138"/>
            <a:ext cx="1981200" cy="517525"/>
          </a:xfrm>
          <a:prstGeom prst="rect">
            <a:avLst/>
          </a:prstGeom>
          <a:noFill/>
          <a:ln w="9525">
            <a:noFill/>
            <a:miter lim="800000"/>
            <a:headEnd/>
            <a:tailEnd/>
          </a:ln>
        </p:spPr>
        <p:txBody>
          <a:bodyPr>
            <a:spAutoFit/>
          </a:bodyPr>
          <a:lstStyle/>
          <a:p>
            <a:r>
              <a:rPr lang="el-GR" sz="1400" b="0">
                <a:solidFill>
                  <a:srgbClr val="CC0000"/>
                </a:solidFill>
              </a:rPr>
              <a:t>Οικονομικά και Κοινωνικά  ζητήματα</a:t>
            </a:r>
          </a:p>
        </p:txBody>
      </p:sp>
      <p:sp>
        <p:nvSpPr>
          <p:cNvPr id="22535" name="AutoShape 9"/>
          <p:cNvSpPr>
            <a:spLocks noChangeArrowheads="1"/>
          </p:cNvSpPr>
          <p:nvPr/>
        </p:nvSpPr>
        <p:spPr bwMode="auto">
          <a:xfrm>
            <a:off x="6781800" y="1143000"/>
            <a:ext cx="1219200" cy="304800"/>
          </a:xfrm>
          <a:prstGeom prst="leftArrow">
            <a:avLst>
              <a:gd name="adj1" fmla="val 50000"/>
              <a:gd name="adj2" fmla="val 100000"/>
            </a:avLst>
          </a:prstGeom>
          <a:solidFill>
            <a:schemeClr val="accent1"/>
          </a:solidFill>
          <a:ln w="9525">
            <a:solidFill>
              <a:schemeClr val="tx1"/>
            </a:solidFill>
            <a:miter lim="800000"/>
            <a:headEnd/>
            <a:tailEnd/>
          </a:ln>
        </p:spPr>
        <p:txBody>
          <a:bodyPr wrap="none" anchor="ctr"/>
          <a:lstStyle/>
          <a:p>
            <a:endParaRPr lang="el-GR" b="0"/>
          </a:p>
        </p:txBody>
      </p:sp>
      <p:sp>
        <p:nvSpPr>
          <p:cNvPr id="22536" name="AutoShape 10"/>
          <p:cNvSpPr>
            <a:spLocks noChangeArrowheads="1"/>
          </p:cNvSpPr>
          <p:nvPr/>
        </p:nvSpPr>
        <p:spPr bwMode="auto">
          <a:xfrm>
            <a:off x="7010400" y="2590800"/>
            <a:ext cx="1219200" cy="304800"/>
          </a:xfrm>
          <a:prstGeom prst="leftArrow">
            <a:avLst>
              <a:gd name="adj1" fmla="val 50000"/>
              <a:gd name="adj2" fmla="val 100000"/>
            </a:avLst>
          </a:prstGeom>
          <a:solidFill>
            <a:schemeClr val="accent1"/>
          </a:solidFill>
          <a:ln w="9525">
            <a:solidFill>
              <a:schemeClr val="tx1"/>
            </a:solidFill>
            <a:miter lim="800000"/>
            <a:headEnd/>
            <a:tailEnd/>
          </a:ln>
        </p:spPr>
        <p:txBody>
          <a:bodyPr wrap="none" anchor="ctr"/>
          <a:lstStyle/>
          <a:p>
            <a:endParaRPr lang="el-GR" b="0"/>
          </a:p>
        </p:txBody>
      </p:sp>
      <p:sp>
        <p:nvSpPr>
          <p:cNvPr id="22537" name="Rectangle 11"/>
          <p:cNvSpPr>
            <a:spLocks noChangeArrowheads="1"/>
          </p:cNvSpPr>
          <p:nvPr/>
        </p:nvSpPr>
        <p:spPr bwMode="auto">
          <a:xfrm>
            <a:off x="7086600" y="228600"/>
            <a:ext cx="1600200" cy="730250"/>
          </a:xfrm>
          <a:prstGeom prst="rect">
            <a:avLst/>
          </a:prstGeom>
          <a:noFill/>
          <a:ln w="9525">
            <a:noFill/>
            <a:miter lim="800000"/>
            <a:headEnd/>
            <a:tailEnd/>
          </a:ln>
        </p:spPr>
        <p:txBody>
          <a:bodyPr>
            <a:spAutoFit/>
          </a:bodyPr>
          <a:lstStyle/>
          <a:p>
            <a:r>
              <a:rPr lang="en-US" sz="1400" b="0">
                <a:solidFill>
                  <a:srgbClr val="CC0000"/>
                </a:solidFill>
              </a:rPr>
              <a:t>H </a:t>
            </a:r>
            <a:r>
              <a:rPr lang="el-GR" sz="1400" b="0">
                <a:solidFill>
                  <a:srgbClr val="CC0000"/>
                </a:solidFill>
              </a:rPr>
              <a:t>επίδραση του διεθνούς παράγοντα</a:t>
            </a:r>
          </a:p>
        </p:txBody>
      </p:sp>
      <p:sp>
        <p:nvSpPr>
          <p:cNvPr id="22538" name="AutoShape 12"/>
          <p:cNvSpPr>
            <a:spLocks noChangeArrowheads="1"/>
          </p:cNvSpPr>
          <p:nvPr/>
        </p:nvSpPr>
        <p:spPr bwMode="auto">
          <a:xfrm>
            <a:off x="7019925" y="4005263"/>
            <a:ext cx="1219200" cy="304800"/>
          </a:xfrm>
          <a:prstGeom prst="leftArrow">
            <a:avLst>
              <a:gd name="adj1" fmla="val 50000"/>
              <a:gd name="adj2" fmla="val 100000"/>
            </a:avLst>
          </a:prstGeom>
          <a:solidFill>
            <a:schemeClr val="accent1"/>
          </a:solidFill>
          <a:ln w="9525">
            <a:solidFill>
              <a:schemeClr val="tx1"/>
            </a:solidFill>
            <a:miter lim="800000"/>
            <a:headEnd/>
            <a:tailEnd/>
          </a:ln>
        </p:spPr>
        <p:txBody>
          <a:bodyPr wrap="none" anchor="ctr"/>
          <a:lstStyle/>
          <a:p>
            <a:endParaRPr lang="el-GR" b="0"/>
          </a:p>
        </p:txBody>
      </p:sp>
      <p:sp>
        <p:nvSpPr>
          <p:cNvPr id="22539" name="Rectangle 13"/>
          <p:cNvSpPr>
            <a:spLocks noChangeArrowheads="1"/>
          </p:cNvSpPr>
          <p:nvPr/>
        </p:nvSpPr>
        <p:spPr bwMode="auto">
          <a:xfrm>
            <a:off x="7162800" y="3429000"/>
            <a:ext cx="1730375" cy="517525"/>
          </a:xfrm>
          <a:prstGeom prst="rect">
            <a:avLst/>
          </a:prstGeom>
          <a:noFill/>
          <a:ln w="9525">
            <a:noFill/>
            <a:miter lim="800000"/>
            <a:headEnd/>
            <a:tailEnd/>
          </a:ln>
        </p:spPr>
        <p:txBody>
          <a:bodyPr>
            <a:spAutoFit/>
          </a:bodyPr>
          <a:lstStyle/>
          <a:p>
            <a:r>
              <a:rPr lang="el-GR" sz="1400" b="0">
                <a:solidFill>
                  <a:srgbClr val="CC0000"/>
                </a:solidFill>
              </a:rPr>
              <a:t>Οι τομεακές πολιτικές</a:t>
            </a:r>
          </a:p>
        </p:txBody>
      </p:sp>
      <p:sp>
        <p:nvSpPr>
          <p:cNvPr id="22541" name="Text Box 13"/>
          <p:cNvSpPr txBox="1">
            <a:spLocks noChangeArrowheads="1"/>
          </p:cNvSpPr>
          <p:nvPr/>
        </p:nvSpPr>
        <p:spPr bwMode="auto">
          <a:xfrm rot="-24854773">
            <a:off x="-438150" y="3325813"/>
            <a:ext cx="3286125" cy="1187450"/>
          </a:xfrm>
          <a:prstGeom prst="rect">
            <a:avLst/>
          </a:prstGeom>
          <a:noFill/>
          <a:ln w="9525">
            <a:noFill/>
            <a:miter lim="800000"/>
            <a:headEnd/>
            <a:tailEnd/>
          </a:ln>
          <a:effectLst/>
        </p:spPr>
        <p:txBody>
          <a:bodyPr>
            <a:spAutoFit/>
          </a:bodyPr>
          <a:lstStyle/>
          <a:p>
            <a:pPr>
              <a:spcBef>
                <a:spcPct val="50000"/>
              </a:spcBef>
            </a:pPr>
            <a:r>
              <a:rPr lang="el-GR">
                <a:solidFill>
                  <a:srgbClr val="CC3300"/>
                </a:solidFill>
              </a:rPr>
              <a:t>1. Για κάθε τομέα,  δημιουργείται Κείμενο-Αναφοράς</a:t>
            </a:r>
          </a:p>
        </p:txBody>
      </p:sp>
      <p:sp>
        <p:nvSpPr>
          <p:cNvPr id="22542" name="AutoShape 12"/>
          <p:cNvSpPr>
            <a:spLocks noChangeArrowheads="1"/>
          </p:cNvSpPr>
          <p:nvPr/>
        </p:nvSpPr>
        <p:spPr bwMode="auto">
          <a:xfrm>
            <a:off x="7019925" y="5084763"/>
            <a:ext cx="1219200" cy="304800"/>
          </a:xfrm>
          <a:prstGeom prst="leftArrow">
            <a:avLst>
              <a:gd name="adj1" fmla="val 50000"/>
              <a:gd name="adj2" fmla="val 100000"/>
            </a:avLst>
          </a:prstGeom>
          <a:solidFill>
            <a:schemeClr val="accent1"/>
          </a:solidFill>
          <a:ln w="9525">
            <a:solidFill>
              <a:schemeClr val="tx1"/>
            </a:solidFill>
            <a:miter lim="800000"/>
            <a:headEnd/>
            <a:tailEnd/>
          </a:ln>
        </p:spPr>
        <p:txBody>
          <a:bodyPr wrap="none" anchor="ctr"/>
          <a:lstStyle/>
          <a:p>
            <a:endParaRPr lang="el-GR" b="0"/>
          </a:p>
        </p:txBody>
      </p:sp>
      <p:sp>
        <p:nvSpPr>
          <p:cNvPr id="22543" name="Rectangle 13"/>
          <p:cNvSpPr>
            <a:spLocks noChangeArrowheads="1"/>
          </p:cNvSpPr>
          <p:nvPr/>
        </p:nvSpPr>
        <p:spPr bwMode="auto">
          <a:xfrm>
            <a:off x="7162800" y="4365625"/>
            <a:ext cx="1981200" cy="730250"/>
          </a:xfrm>
          <a:prstGeom prst="rect">
            <a:avLst/>
          </a:prstGeom>
          <a:noFill/>
          <a:ln w="9525">
            <a:noFill/>
            <a:miter lim="800000"/>
            <a:headEnd/>
            <a:tailEnd/>
          </a:ln>
        </p:spPr>
        <p:txBody>
          <a:bodyPr>
            <a:spAutoFit/>
          </a:bodyPr>
          <a:lstStyle/>
          <a:p>
            <a:r>
              <a:rPr lang="el-GR" sz="1400" b="0">
                <a:solidFill>
                  <a:srgbClr val="CC0000"/>
                </a:solidFill>
              </a:rPr>
              <a:t>Οι διαφαινόμενες  επιχειρηματικές ευκαιρίες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p:cNvPicPr>
            <a:picLocks noChangeAspect="1" noChangeArrowheads="1"/>
          </p:cNvPicPr>
          <p:nvPr/>
        </p:nvPicPr>
        <p:blipFill>
          <a:blip r:embed="rId3" cstate="print"/>
          <a:srcRect/>
          <a:stretch>
            <a:fillRect/>
          </a:stretch>
        </p:blipFill>
        <p:spPr bwMode="auto">
          <a:xfrm>
            <a:off x="1676400" y="249238"/>
            <a:ext cx="5443538" cy="6608762"/>
          </a:xfrm>
          <a:prstGeom prst="rect">
            <a:avLst/>
          </a:prstGeom>
          <a:noFill/>
          <a:ln w="9525">
            <a:noFill/>
            <a:miter lim="800000"/>
            <a:headEnd/>
            <a:tailEnd/>
          </a:ln>
        </p:spPr>
      </p:pic>
      <p:sp>
        <p:nvSpPr>
          <p:cNvPr id="24578" name="Text Box 5"/>
          <p:cNvSpPr txBox="1">
            <a:spLocks noChangeArrowheads="1"/>
          </p:cNvSpPr>
          <p:nvPr/>
        </p:nvSpPr>
        <p:spPr bwMode="auto">
          <a:xfrm>
            <a:off x="5791200" y="2667000"/>
            <a:ext cx="3352800" cy="2708434"/>
          </a:xfrm>
          <a:prstGeom prst="rect">
            <a:avLst/>
          </a:prstGeom>
          <a:solidFill>
            <a:srgbClr val="910BB5"/>
          </a:solidFill>
          <a:ln w="9525">
            <a:solidFill>
              <a:srgbClr val="CC0000"/>
            </a:solidFill>
            <a:miter lim="800000"/>
            <a:headEnd/>
            <a:tailEnd/>
          </a:ln>
        </p:spPr>
        <p:txBody>
          <a:bodyPr>
            <a:spAutoFit/>
          </a:bodyPr>
          <a:lstStyle/>
          <a:p>
            <a:pPr>
              <a:spcBef>
                <a:spcPct val="20000"/>
              </a:spcBef>
            </a:pPr>
            <a:r>
              <a:rPr lang="el-GR" sz="2000" b="0" dirty="0">
                <a:solidFill>
                  <a:schemeClr val="bg1"/>
                </a:solidFill>
              </a:rPr>
              <a:t>Παράλληλα  καταγράφονται οι εισροές από τις περιφερειακές </a:t>
            </a:r>
            <a:r>
              <a:rPr lang="en-US" sz="2000" b="0" dirty="0">
                <a:solidFill>
                  <a:schemeClr val="bg1"/>
                </a:solidFill>
              </a:rPr>
              <a:t>RIS3 </a:t>
            </a:r>
            <a:r>
              <a:rPr lang="el-GR" sz="2000" b="0" dirty="0">
                <a:solidFill>
                  <a:schemeClr val="bg1"/>
                </a:solidFill>
              </a:rPr>
              <a:t>με στόχο την </a:t>
            </a:r>
            <a:r>
              <a:rPr lang="el-GR" sz="2000" b="0" dirty="0" smtClean="0">
                <a:solidFill>
                  <a:schemeClr val="bg1"/>
                </a:solidFill>
              </a:rPr>
              <a:t>ολοκλήρωση και την εξασφάλιση συνεργειών </a:t>
            </a:r>
            <a:r>
              <a:rPr lang="el-GR" sz="2000" b="0" dirty="0">
                <a:solidFill>
                  <a:schemeClr val="bg1"/>
                </a:solidFill>
              </a:rPr>
              <a:t>και συμπληρωματικότητας με αυτές</a:t>
            </a:r>
          </a:p>
          <a:p>
            <a:pPr>
              <a:spcBef>
                <a:spcPct val="50000"/>
              </a:spcBef>
            </a:pPr>
            <a:endParaRPr lang="el-GR" sz="2000" b="0" dirty="0">
              <a:solidFill>
                <a:schemeClr val="bg1"/>
              </a:solidFill>
            </a:endParaRPr>
          </a:p>
        </p:txBody>
      </p:sp>
      <p:sp>
        <p:nvSpPr>
          <p:cNvPr id="24579" name="AutoShape 7"/>
          <p:cNvSpPr>
            <a:spLocks noChangeArrowheads="1"/>
          </p:cNvSpPr>
          <p:nvPr/>
        </p:nvSpPr>
        <p:spPr bwMode="auto">
          <a:xfrm rot="-7411469">
            <a:off x="685800" y="1371600"/>
            <a:ext cx="1219200" cy="304800"/>
          </a:xfrm>
          <a:prstGeom prst="leftArrow">
            <a:avLst>
              <a:gd name="adj1" fmla="val 50000"/>
              <a:gd name="adj2" fmla="val 100000"/>
            </a:avLst>
          </a:prstGeom>
          <a:solidFill>
            <a:schemeClr val="accent1"/>
          </a:solidFill>
          <a:ln w="9525">
            <a:solidFill>
              <a:schemeClr val="tx1"/>
            </a:solidFill>
            <a:miter lim="800000"/>
            <a:headEnd/>
            <a:tailEnd/>
          </a:ln>
        </p:spPr>
        <p:txBody>
          <a:bodyPr wrap="none" anchor="ctr"/>
          <a:lstStyle/>
          <a:p>
            <a:endParaRPr lang="el-GR" b="0"/>
          </a:p>
        </p:txBody>
      </p:sp>
      <p:sp>
        <p:nvSpPr>
          <p:cNvPr id="24580" name="Rectangle 8"/>
          <p:cNvSpPr>
            <a:spLocks noChangeArrowheads="1"/>
          </p:cNvSpPr>
          <p:nvPr/>
        </p:nvSpPr>
        <p:spPr bwMode="auto">
          <a:xfrm>
            <a:off x="228600" y="2438400"/>
            <a:ext cx="1828800" cy="825500"/>
          </a:xfrm>
          <a:prstGeom prst="rect">
            <a:avLst/>
          </a:prstGeom>
          <a:noFill/>
          <a:ln w="9525">
            <a:noFill/>
            <a:miter lim="800000"/>
            <a:headEnd/>
            <a:tailEnd/>
          </a:ln>
        </p:spPr>
        <p:txBody>
          <a:bodyPr>
            <a:spAutoFit/>
          </a:bodyPr>
          <a:lstStyle/>
          <a:p>
            <a:r>
              <a:rPr lang="el-GR" sz="1600" b="0">
                <a:solidFill>
                  <a:srgbClr val="CC0000"/>
                </a:solidFill>
              </a:rPr>
              <a:t>Εισροές από τις περιφερεακές </a:t>
            </a:r>
            <a:r>
              <a:rPr lang="en-US" sz="1600" b="0">
                <a:solidFill>
                  <a:srgbClr val="CC0000"/>
                </a:solidFill>
              </a:rPr>
              <a:t>RIS3</a:t>
            </a:r>
            <a:endParaRPr lang="el-GR" sz="1600" b="0">
              <a:solidFill>
                <a:srgbClr val="CC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a:xfrm>
            <a:off x="457200" y="304800"/>
            <a:ext cx="8229600" cy="1143000"/>
          </a:xfrm>
        </p:spPr>
        <p:txBody>
          <a:bodyPr/>
          <a:lstStyle/>
          <a:p>
            <a:pPr algn="ctr" eaLnBrk="1" hangingPunct="1"/>
            <a:r>
              <a:rPr lang="el-GR" sz="3600" dirty="0" smtClean="0">
                <a:solidFill>
                  <a:srgbClr val="CC0000"/>
                </a:solidFill>
                <a:latin typeface="Arial" charset="0"/>
              </a:rPr>
              <a:t>2.</a:t>
            </a:r>
            <a:r>
              <a:rPr lang="el-GR" sz="3600" dirty="0" smtClean="0">
                <a:solidFill>
                  <a:srgbClr val="CC0000"/>
                </a:solidFill>
              </a:rPr>
              <a:t>  Δημιουργία Θεματικών Ομάδων  «πλατφορμών»</a:t>
            </a:r>
          </a:p>
        </p:txBody>
      </p:sp>
      <p:sp>
        <p:nvSpPr>
          <p:cNvPr id="26626" name="Content Placeholder 3"/>
          <p:cNvSpPr>
            <a:spLocks noGrp="1"/>
          </p:cNvSpPr>
          <p:nvPr>
            <p:ph idx="4294967295"/>
          </p:nvPr>
        </p:nvSpPr>
        <p:spPr>
          <a:xfrm>
            <a:off x="611188" y="1600200"/>
            <a:ext cx="8228012" cy="4924425"/>
          </a:xfrm>
        </p:spPr>
        <p:txBody>
          <a:bodyPr/>
          <a:lstStyle/>
          <a:p>
            <a:pPr eaLnBrk="1" hangingPunct="1">
              <a:buFont typeface="Wingdings" pitchFamily="2" charset="2"/>
              <a:buNone/>
            </a:pPr>
            <a:r>
              <a:rPr lang="el-GR" sz="2000" b="1" u="sng" dirty="0" smtClean="0">
                <a:solidFill>
                  <a:srgbClr val="CC0000"/>
                </a:solidFill>
              </a:rPr>
              <a:t>Για κάθε τομέα</a:t>
            </a:r>
            <a:r>
              <a:rPr lang="en-US" sz="2000" dirty="0" smtClean="0">
                <a:solidFill>
                  <a:srgbClr val="CC0000"/>
                </a:solidFill>
                <a:latin typeface="Calibri" pitchFamily="34" charset="0"/>
              </a:rPr>
              <a:t>: </a:t>
            </a:r>
            <a:r>
              <a:rPr lang="el-GR" sz="2000" b="1" dirty="0" smtClean="0"/>
              <a:t>προβλέπεται</a:t>
            </a:r>
            <a:r>
              <a:rPr lang="el-GR" sz="2000" b="1" dirty="0" smtClean="0">
                <a:solidFill>
                  <a:srgbClr val="CC0000"/>
                </a:solidFill>
              </a:rPr>
              <a:t> </a:t>
            </a:r>
            <a:r>
              <a:rPr lang="el-GR" sz="2000" b="1" dirty="0" smtClean="0"/>
              <a:t>δημιουργία</a:t>
            </a:r>
            <a:r>
              <a:rPr lang="el-GR" sz="2000" b="1" dirty="0" smtClean="0">
                <a:solidFill>
                  <a:srgbClr val="CC0000"/>
                </a:solidFill>
              </a:rPr>
              <a:t> </a:t>
            </a:r>
            <a:r>
              <a:rPr lang="el-GR" sz="2000" b="1" dirty="0" smtClean="0"/>
              <a:t>θεματικών Ομάδων με</a:t>
            </a:r>
            <a:r>
              <a:rPr lang="en-US" sz="2000" b="1" dirty="0" smtClean="0">
                <a:latin typeface="Calibri" pitchFamily="34" charset="0"/>
              </a:rPr>
              <a:t>:</a:t>
            </a:r>
            <a:r>
              <a:rPr lang="el-GR" sz="2000" dirty="0" smtClean="0"/>
              <a:t> </a:t>
            </a:r>
            <a:endParaRPr lang="en-US" sz="1700" dirty="0" smtClean="0"/>
          </a:p>
          <a:p>
            <a:pPr lvl="1" eaLnBrk="1" hangingPunct="1"/>
            <a:r>
              <a:rPr lang="el-GR" sz="1700" dirty="0" smtClean="0"/>
              <a:t>Στελέχη επιχειρήσεων</a:t>
            </a:r>
          </a:p>
          <a:p>
            <a:pPr lvl="1" eaLnBrk="1" hangingPunct="1"/>
            <a:r>
              <a:rPr lang="el-GR" sz="1700" dirty="0" smtClean="0"/>
              <a:t>Θεσμικούς εκπρόσωπους κλάδων</a:t>
            </a:r>
          </a:p>
          <a:p>
            <a:pPr lvl="1" eaLnBrk="1" hangingPunct="1"/>
            <a:r>
              <a:rPr lang="el-GR" sz="1700" dirty="0" smtClean="0"/>
              <a:t>Ερευνητές, πανεπιστημιακούς</a:t>
            </a:r>
            <a:endParaRPr lang="el-GR" sz="1700" dirty="0" smtClean="0">
              <a:latin typeface="Arial" charset="0"/>
            </a:endParaRPr>
          </a:p>
          <a:p>
            <a:pPr lvl="1" eaLnBrk="1" hangingPunct="1"/>
            <a:r>
              <a:rPr lang="el-GR" sz="1700" dirty="0" smtClean="0"/>
              <a:t>Εκπροσώπους Υπουργείων (αρμόδιων για την αντίστοιχη τομεακή πολιτική)</a:t>
            </a:r>
          </a:p>
          <a:p>
            <a:pPr lvl="1" eaLnBrk="1" hangingPunct="1"/>
            <a:r>
              <a:rPr lang="el-GR" sz="1700" dirty="0" err="1" smtClean="0"/>
              <a:t>Εκπρ</a:t>
            </a:r>
            <a:r>
              <a:rPr lang="en-US" sz="1700" dirty="0" smtClean="0"/>
              <a:t>o</a:t>
            </a:r>
            <a:r>
              <a:rPr lang="el-GR" sz="1700" dirty="0" err="1" smtClean="0"/>
              <a:t>σώπους</a:t>
            </a:r>
            <a:r>
              <a:rPr lang="el-GR" sz="1700" dirty="0" smtClean="0"/>
              <a:t> Περιφερειών</a:t>
            </a:r>
          </a:p>
          <a:p>
            <a:pPr lvl="1" eaLnBrk="1" hangingPunct="1"/>
            <a:r>
              <a:rPr lang="el-GR" sz="1700" dirty="0" smtClean="0"/>
              <a:t>Άλλους εμπειρογνώμονες</a:t>
            </a:r>
          </a:p>
          <a:p>
            <a:pPr lvl="1" eaLnBrk="1" hangingPunct="1">
              <a:buFont typeface="Wingdings 2" pitchFamily="18" charset="2"/>
              <a:buNone/>
            </a:pPr>
            <a:endParaRPr lang="el-GR" sz="1700" b="1" dirty="0" smtClean="0"/>
          </a:p>
          <a:p>
            <a:pPr lvl="1" eaLnBrk="1" hangingPunct="1">
              <a:buFont typeface="Wingdings 2" pitchFamily="18" charset="2"/>
              <a:buNone/>
            </a:pPr>
            <a:r>
              <a:rPr lang="el-GR" sz="2000" b="1" dirty="0" smtClean="0"/>
              <a:t>     </a:t>
            </a:r>
            <a:r>
              <a:rPr lang="el-GR" sz="2000" dirty="0" smtClean="0"/>
              <a:t>Οι  Ομάδες αυτές αποτελούν ανοιχτές δομές (Πλατφόρμες) που θα συμβάλουν στη διαμόρφωση στρατηγικής </a:t>
            </a:r>
            <a:r>
              <a:rPr lang="en-US" sz="2000" dirty="0" smtClean="0">
                <a:latin typeface="Calibri" pitchFamily="34" charset="0"/>
              </a:rPr>
              <a:t>RIS3</a:t>
            </a:r>
            <a:r>
              <a:rPr lang="el-GR" sz="2000" dirty="0" smtClean="0"/>
              <a:t>  (σε συνεργασία με τα αντίστοιχα ΤΕΣ και τους εκπροσώπους στον Ορίζοντα 2020)</a:t>
            </a:r>
          </a:p>
          <a:p>
            <a:pPr lvl="1" eaLnBrk="1" hangingPunct="1">
              <a:buFont typeface="Wingdings 2" pitchFamily="18" charset="2"/>
              <a:buNone/>
            </a:pPr>
            <a:r>
              <a:rPr lang="el-GR" sz="2000" dirty="0" smtClean="0"/>
              <a:t> </a:t>
            </a:r>
            <a:r>
              <a:rPr lang="el-GR" sz="2000" dirty="0" smtClean="0">
                <a:latin typeface="Arial" charset="0"/>
              </a:rPr>
              <a:t>    </a:t>
            </a:r>
            <a:r>
              <a:rPr lang="el-GR" sz="2000" dirty="0" smtClean="0"/>
              <a:t>Η συμμετοχή του παραγωγικού τομέα είναι απαραίτητη για την υλοποίηση της «</a:t>
            </a:r>
            <a:r>
              <a:rPr lang="el-GR" sz="2000" dirty="0" smtClean="0">
                <a:solidFill>
                  <a:srgbClr val="CC0000"/>
                </a:solidFill>
              </a:rPr>
              <a:t>διαδικασίας επιχειρηματικής ανακάλυψης</a:t>
            </a:r>
            <a:r>
              <a:rPr lang="el-GR" sz="2000" dirty="0" smtClean="0"/>
              <a:t>» (</a:t>
            </a:r>
            <a:r>
              <a:rPr lang="en-US" sz="2000" dirty="0" smtClean="0">
                <a:latin typeface="Calibri" pitchFamily="34" charset="0"/>
              </a:rPr>
              <a:t>“</a:t>
            </a:r>
            <a:r>
              <a:rPr lang="en-US" sz="2000" dirty="0" smtClean="0">
                <a:solidFill>
                  <a:srgbClr val="CC0000"/>
                </a:solidFill>
                <a:latin typeface="Calibri" pitchFamily="34" charset="0"/>
              </a:rPr>
              <a:t>entrepreneurial discovery</a:t>
            </a:r>
            <a:r>
              <a:rPr lang="en-US" sz="2000" dirty="0" smtClean="0">
                <a:latin typeface="Calibri" pitchFamily="34" charset="0"/>
              </a:rPr>
              <a:t>”)</a:t>
            </a:r>
            <a:endParaRPr lang="el-GR" sz="2000" dirty="0" smtClean="0"/>
          </a:p>
          <a:p>
            <a:pPr eaLnBrk="1" hangingPunct="1"/>
            <a:endParaRPr lang="el-GR" sz="2100" dirty="0" smtClean="0"/>
          </a:p>
        </p:txBody>
      </p:sp>
      <p:sp>
        <p:nvSpPr>
          <p:cNvPr id="10" name="9 - Θέση αριθμού διαφάνειας"/>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815BDC5F-A01E-4F71-A00D-C9F14CEF8879}" type="slidenum">
              <a:rPr lang="el-GR" sz="1400">
                <a:solidFill>
                  <a:srgbClr val="FFFFFF"/>
                </a:solidFill>
                <a:latin typeface="+mn-lt"/>
                <a:cs typeface="+mn-cs"/>
              </a:rPr>
              <a:pPr algn="ctr" fontAlgn="auto">
                <a:spcBef>
                  <a:spcPts val="0"/>
                </a:spcBef>
                <a:spcAft>
                  <a:spcPts val="0"/>
                </a:spcAft>
                <a:defRPr/>
              </a:pPr>
              <a:t>5</a:t>
            </a:fld>
            <a:endParaRPr lang="el-GR" sz="1400">
              <a:solidFill>
                <a:srgbClr val="FFFFFF"/>
              </a:solidFill>
              <a:latin typeface="+mn-lt"/>
              <a:cs typeface="+mn-cs"/>
            </a:endParaRPr>
          </a:p>
        </p:txBody>
      </p:sp>
      <p:sp>
        <p:nvSpPr>
          <p:cNvPr id="26628" name="10 - Θέση υποσέλιδου"/>
          <p:cNvSpPr txBox="1">
            <a:spLocks noGrp="1"/>
          </p:cNvSpPr>
          <p:nvPr/>
        </p:nvSpPr>
        <p:spPr bwMode="auto">
          <a:xfrm>
            <a:off x="609600" y="6248400"/>
            <a:ext cx="5421313" cy="365125"/>
          </a:xfrm>
          <a:prstGeom prst="rect">
            <a:avLst/>
          </a:prstGeom>
          <a:noFill/>
          <a:ln w="9525">
            <a:noFill/>
            <a:miter lim="800000"/>
            <a:headEnd/>
            <a:tailEnd/>
          </a:ln>
        </p:spPr>
        <p:txBody>
          <a:bodyPr anchor="ctr"/>
          <a:lstStyle/>
          <a:p>
            <a:pPr algn="r"/>
            <a:endParaRPr lang="el-GR" sz="1400" b="0">
              <a:solidFill>
                <a:schemeClr val="tx2"/>
              </a:solidFill>
              <a:latin typeface="Calibri" pitchFamily="34" charset="0"/>
            </a:endParaRPr>
          </a:p>
        </p:txBody>
      </p:sp>
      <p:sp>
        <p:nvSpPr>
          <p:cNvPr id="26629" name="AutoShape 8"/>
          <p:cNvSpPr>
            <a:spLocks noChangeArrowheads="1"/>
          </p:cNvSpPr>
          <p:nvPr/>
        </p:nvSpPr>
        <p:spPr bwMode="auto">
          <a:xfrm>
            <a:off x="611188" y="4437063"/>
            <a:ext cx="533400" cy="457200"/>
          </a:xfrm>
          <a:prstGeom prst="rightArrow">
            <a:avLst>
              <a:gd name="adj1" fmla="val 50000"/>
              <a:gd name="adj2" fmla="val 29167"/>
            </a:avLst>
          </a:prstGeom>
          <a:solidFill>
            <a:schemeClr val="accent1"/>
          </a:solidFill>
          <a:ln w="9525">
            <a:solidFill>
              <a:schemeClr val="tx1"/>
            </a:solidFill>
            <a:miter lim="800000"/>
            <a:headEnd/>
            <a:tailEnd/>
          </a:ln>
        </p:spPr>
        <p:txBody>
          <a:bodyPr wrap="none" anchor="ctr"/>
          <a:lstStyle/>
          <a:p>
            <a:endParaRPr lang="el-GR" sz="2800" b="0"/>
          </a:p>
        </p:txBody>
      </p:sp>
      <p:sp>
        <p:nvSpPr>
          <p:cNvPr id="26630" name="AutoShape 9"/>
          <p:cNvSpPr>
            <a:spLocks noChangeArrowheads="1"/>
          </p:cNvSpPr>
          <p:nvPr/>
        </p:nvSpPr>
        <p:spPr bwMode="auto">
          <a:xfrm>
            <a:off x="611188" y="5445125"/>
            <a:ext cx="457200" cy="381000"/>
          </a:xfrm>
          <a:prstGeom prst="rightArrow">
            <a:avLst>
              <a:gd name="adj1" fmla="val 50000"/>
              <a:gd name="adj2" fmla="val 30000"/>
            </a:avLst>
          </a:prstGeom>
          <a:solidFill>
            <a:schemeClr val="accent1"/>
          </a:solidFill>
          <a:ln w="9525">
            <a:solidFill>
              <a:schemeClr val="tx1"/>
            </a:solidFill>
            <a:miter lim="800000"/>
            <a:headEnd/>
            <a:tailEnd/>
          </a:ln>
        </p:spPr>
        <p:txBody>
          <a:bodyPr wrap="none" anchor="ctr"/>
          <a:lstStyle/>
          <a:p>
            <a:endParaRPr lang="el-GR" sz="2800" b="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0"/>
            <a:ext cx="6408712" cy="461665"/>
          </a:xfrm>
          <a:prstGeom prst="rect">
            <a:avLst/>
          </a:prstGeom>
        </p:spPr>
        <p:txBody>
          <a:bodyPr wrap="square">
            <a:spAutoFit/>
          </a:bodyPr>
          <a:lstStyle/>
          <a:p>
            <a:pPr>
              <a:spcBef>
                <a:spcPct val="50000"/>
              </a:spcBef>
            </a:pPr>
            <a:r>
              <a:rPr lang="el-GR" dirty="0" smtClean="0">
                <a:solidFill>
                  <a:srgbClr val="CC3300"/>
                </a:solidFill>
              </a:rPr>
              <a:t>3. Δημιουργία ερωτηματολογίου</a:t>
            </a:r>
            <a:endParaRPr lang="el-GR" dirty="0">
              <a:solidFill>
                <a:srgbClr val="CC3300"/>
              </a:solidFill>
            </a:endParaRPr>
          </a:p>
        </p:txBody>
      </p:sp>
      <p:sp>
        <p:nvSpPr>
          <p:cNvPr id="93185" name="Rectangle 1"/>
          <p:cNvSpPr>
            <a:spLocks noChangeArrowheads="1"/>
          </p:cNvSpPr>
          <p:nvPr/>
        </p:nvSpPr>
        <p:spPr bwMode="auto">
          <a:xfrm>
            <a:off x="395536" y="548680"/>
            <a:ext cx="8244408"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l-GR" sz="1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ΕΡΩΤΗΜΑΤΟΛΟΓΙΟ  ΠΡΟΣ ΜΕΛΗ ΘΕΜΑΤΙΚΗΣ ΟΜΑΔΑΣ ΤΟΜΕΑ:</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Arial"/>
                <a:ea typeface="Times New Roman" pitchFamily="18" charset="0"/>
                <a:cs typeface="Arial" pitchFamily="34" charset="0"/>
              </a:rPr>
              <a:t>«</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ΜΕΤΑΦΟΡΕΣ &amp; </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LOGISTICS</a:t>
            </a:r>
            <a:r>
              <a:rPr kumimoji="0" lang="el-GR" sz="1600" b="1" i="0" u="none" strike="noStrike" cap="none" normalizeH="0" baseline="0" dirty="0" smtClean="0">
                <a:ln>
                  <a:noFill/>
                </a:ln>
                <a:solidFill>
                  <a:schemeClr val="tx1"/>
                </a:solidFill>
                <a:effectLst/>
                <a:latin typeface="Arial"/>
                <a:ea typeface="Times New Roman" pitchFamily="18" charset="0"/>
                <a:cs typeface="Arial" pitchFamily="34" charset="0"/>
              </a:rPr>
              <a:t>»</a:t>
            </a:r>
            <a:endParaRPr kumimoji="0" lang="el-G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1400" b="0"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(ΣΧΕΔΙΟ)</a:t>
            </a:r>
            <a:endParaRPr kumimoji="0" lang="el-GR" sz="1400" b="0" i="1"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1619672" y="1412776"/>
          <a:ext cx="6008370" cy="630936"/>
        </p:xfrm>
        <a:graphic>
          <a:graphicData uri="http://schemas.openxmlformats.org/drawingml/2006/table">
            <a:tbl>
              <a:tblPr/>
              <a:tblGrid>
                <a:gridCol w="2880995"/>
                <a:gridCol w="3127375"/>
              </a:tblGrid>
              <a:tr h="0">
                <a:tc>
                  <a:txBody>
                    <a:bodyPr/>
                    <a:lstStyle/>
                    <a:p>
                      <a:pPr algn="r">
                        <a:lnSpc>
                          <a:spcPct val="115000"/>
                        </a:lnSpc>
                        <a:spcAft>
                          <a:spcPts val="0"/>
                        </a:spcAft>
                        <a:tabLst>
                          <a:tab pos="2637155" algn="ctr"/>
                          <a:tab pos="5274310" algn="r"/>
                        </a:tabLst>
                      </a:pPr>
                      <a:r>
                        <a:rPr lang="el-GR" sz="1200" i="1" dirty="0">
                          <a:latin typeface="Calibri"/>
                          <a:ea typeface="Times New Roman"/>
                          <a:cs typeface="Times New Roman"/>
                        </a:rPr>
                        <a:t>Ονοματεπώνυμο:</a:t>
                      </a:r>
                      <a:endParaRPr lang="el-GR" sz="1100" dirty="0">
                        <a:latin typeface="Calibri"/>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tabLst>
                          <a:tab pos="2637155" algn="ctr"/>
                          <a:tab pos="5274310" algn="r"/>
                        </a:tabLst>
                      </a:pPr>
                      <a:endParaRPr lang="el-GR" sz="1100">
                        <a:latin typeface="Calibri"/>
                        <a:ea typeface="Times New Roman"/>
                        <a:cs typeface="Times New Roman"/>
                      </a:endParaRPr>
                    </a:p>
                  </a:txBody>
                  <a:tcPr marL="68580" marR="68580" marT="0" marB="0">
                    <a:lnL>
                      <a:noFill/>
                    </a:lnL>
                    <a:lnR>
                      <a:noFill/>
                    </a:lnR>
                    <a:lnT>
                      <a:noFill/>
                    </a:lnT>
                    <a:lnB>
                      <a:noFill/>
                    </a:lnB>
                  </a:tcPr>
                </a:tc>
              </a:tr>
              <a:tr h="0">
                <a:tc>
                  <a:txBody>
                    <a:bodyPr/>
                    <a:lstStyle/>
                    <a:p>
                      <a:pPr algn="r">
                        <a:lnSpc>
                          <a:spcPct val="115000"/>
                        </a:lnSpc>
                        <a:spcAft>
                          <a:spcPts val="0"/>
                        </a:spcAft>
                        <a:tabLst>
                          <a:tab pos="2637155" algn="ctr"/>
                          <a:tab pos="5274310" algn="r"/>
                        </a:tabLst>
                      </a:pPr>
                      <a:r>
                        <a:rPr lang="el-GR" sz="1200" i="1">
                          <a:latin typeface="Calibri"/>
                          <a:ea typeface="Times New Roman"/>
                          <a:cs typeface="Times New Roman"/>
                        </a:rPr>
                        <a:t>Φορέας απασχόλησης:</a:t>
                      </a:r>
                      <a:endParaRPr lang="el-GR" sz="1100">
                        <a:latin typeface="Calibri"/>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tabLst>
                          <a:tab pos="2637155" algn="ctr"/>
                          <a:tab pos="5274310" algn="r"/>
                        </a:tabLst>
                      </a:pPr>
                      <a:endParaRPr lang="el-GR" sz="1100" dirty="0">
                        <a:latin typeface="Calibri"/>
                        <a:ea typeface="Times New Roman"/>
                        <a:cs typeface="Times New Roman"/>
                      </a:endParaRPr>
                    </a:p>
                  </a:txBody>
                  <a:tcPr marL="68580" marR="68580" marT="0" marB="0">
                    <a:lnL>
                      <a:noFill/>
                    </a:lnL>
                    <a:lnR>
                      <a:noFill/>
                    </a:lnR>
                    <a:lnT>
                      <a:noFill/>
                    </a:lnT>
                    <a:lnB>
                      <a:noFill/>
                    </a:lnB>
                  </a:tcPr>
                </a:tc>
              </a:tr>
              <a:tr h="0">
                <a:tc>
                  <a:txBody>
                    <a:bodyPr/>
                    <a:lstStyle/>
                    <a:p>
                      <a:pPr algn="r">
                        <a:lnSpc>
                          <a:spcPct val="115000"/>
                        </a:lnSpc>
                        <a:spcAft>
                          <a:spcPts val="0"/>
                        </a:spcAft>
                        <a:tabLst>
                          <a:tab pos="2637155" algn="ctr"/>
                          <a:tab pos="5274310" algn="r"/>
                        </a:tabLst>
                      </a:pPr>
                      <a:r>
                        <a:rPr lang="el-GR" sz="1200" i="1" dirty="0">
                          <a:latin typeface="Calibri"/>
                          <a:ea typeface="Times New Roman"/>
                          <a:cs typeface="Times New Roman"/>
                        </a:rPr>
                        <a:t>Περιοχή Δραστηριοποίησης:</a:t>
                      </a:r>
                      <a:endParaRPr lang="el-GR" sz="1100" dirty="0">
                        <a:latin typeface="Calibri"/>
                        <a:ea typeface="Times New Roma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tabLst>
                          <a:tab pos="2637155" algn="ctr"/>
                          <a:tab pos="5274310" algn="r"/>
                        </a:tabLst>
                      </a:pPr>
                      <a:endParaRPr lang="el-GR" sz="1100" dirty="0">
                        <a:latin typeface="Calibri"/>
                        <a:ea typeface="Times New Roman"/>
                        <a:cs typeface="Times New Roman"/>
                      </a:endParaRPr>
                    </a:p>
                  </a:txBody>
                  <a:tcPr marL="68580" marR="68580" marT="0" marB="0">
                    <a:lnL>
                      <a:noFill/>
                    </a:lnL>
                    <a:lnR>
                      <a:noFill/>
                    </a:lnR>
                    <a:lnT>
                      <a:noFill/>
                    </a:lnT>
                    <a:lnB>
                      <a:noFill/>
                    </a:lnB>
                  </a:tcPr>
                </a:tc>
              </a:tr>
            </a:tbl>
          </a:graphicData>
        </a:graphic>
      </p:graphicFrame>
      <p:sp>
        <p:nvSpPr>
          <p:cNvPr id="93186" name="Rectangle 2"/>
          <p:cNvSpPr>
            <a:spLocks noChangeArrowheads="1"/>
          </p:cNvSpPr>
          <p:nvPr/>
        </p:nvSpPr>
        <p:spPr bwMode="auto">
          <a:xfrm>
            <a:off x="323528" y="2224846"/>
            <a:ext cx="8568952" cy="2308324"/>
          </a:xfrm>
          <a:prstGeom prst="rect">
            <a:avLst/>
          </a:prstGeom>
          <a:solidFill>
            <a:schemeClr val="accent1">
              <a:lumMod val="20000"/>
              <a:lumOff val="80000"/>
              <a:alpha val="7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lang="el-GR" sz="1600" dirty="0" smtClean="0">
                <a:latin typeface="Calibri" pitchFamily="34" charset="0"/>
                <a:ea typeface="Times New Roman" pitchFamily="18" charset="0"/>
                <a:cs typeface="Arial" pitchFamily="34" charset="0"/>
              </a:rPr>
              <a:t>1</a:t>
            </a:r>
            <a:r>
              <a:rPr lang="el-GR" sz="1600" baseline="30000" dirty="0" smtClean="0">
                <a:latin typeface="Calibri" pitchFamily="34" charset="0"/>
                <a:ea typeface="Times New Roman" pitchFamily="18" charset="0"/>
                <a:cs typeface="Arial" pitchFamily="34" charset="0"/>
              </a:rPr>
              <a:t>ο</a:t>
            </a:r>
            <a:r>
              <a:rPr lang="el-GR" sz="1600" dirty="0" smtClean="0">
                <a:latin typeface="Calibri" pitchFamily="34" charset="0"/>
                <a:ea typeface="Times New Roman" pitchFamily="18" charset="0"/>
                <a:cs typeface="Arial" pitchFamily="34" charset="0"/>
              </a:rPr>
              <a:t> ΒΗΜΑ</a:t>
            </a:r>
            <a:r>
              <a:rPr kumimoji="0" lang="el-GR" sz="160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p>
          <a:p>
            <a:pPr marL="0" marR="0" lvl="0" indent="0" algn="ctr" defTabSz="914400" rtl="0" eaLnBrk="1" fontAlgn="base" latinLnBrk="0" hangingPunct="1">
              <a:lnSpc>
                <a:spcPct val="150000"/>
              </a:lnSpc>
              <a:spcBef>
                <a:spcPct val="0"/>
              </a:spcBef>
              <a:spcAft>
                <a:spcPct val="0"/>
              </a:spcAft>
              <a:buClrTx/>
              <a:buSzTx/>
              <a:buFontTx/>
              <a:buNone/>
              <a:tabLst/>
            </a:pPr>
            <a:r>
              <a:rPr kumimoji="0" lang="en-US" sz="160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To </a:t>
            </a:r>
            <a:r>
              <a:rPr kumimoji="0" lang="el-GR" sz="160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Κείμενο που σας διαβιβάστηκε αποτελεί ένα «πλαίσιο» προκειμένου να διευκολυνθεί το έργο της «επιχειρηματικής ανακάλυψης» που θα πρέπει να υλοποιήσει η Ομάδα σας. Αποτελεί στην ουσία μια προσπάθεια σύνθεσης πληροφοριών που έχει συλλέξει η Γενική Γραμματεία Έρευνας και Τεχνολογίας (ΓΓΕΤ) ώστε να σκιαγραφηθεί το οικονομικό και τεχνολογικό «προφίλ» του τομέα και να αναδειχθούν οι προτεραιότητες σύμφωνα με τις αρχές της «ευφυούς εξειδίκευσης».</a:t>
            </a:r>
            <a:endParaRPr kumimoji="0" lang="el-GR" sz="1600" u="none" strike="noStrike" cap="none" normalizeH="0" baseline="0" dirty="0" smtClean="0">
              <a:ln>
                <a:noFill/>
              </a:ln>
              <a:solidFill>
                <a:schemeClr val="tx1"/>
              </a:solidFill>
              <a:effectLst/>
              <a:latin typeface="Calibri" pitchFamily="34" charset="0"/>
              <a:cs typeface="Arial" pitchFamily="34" charset="0"/>
            </a:endParaRPr>
          </a:p>
        </p:txBody>
      </p:sp>
      <p:sp>
        <p:nvSpPr>
          <p:cNvPr id="93187" name="Rectangle 3"/>
          <p:cNvSpPr>
            <a:spLocks noChangeArrowheads="1"/>
          </p:cNvSpPr>
          <p:nvPr/>
        </p:nvSpPr>
        <p:spPr bwMode="auto">
          <a:xfrm>
            <a:off x="285720" y="4572008"/>
            <a:ext cx="8640960" cy="19979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kumimoji="0" lang="el-GR" sz="1400" b="0" u="none" strike="noStrike" cap="none" normalizeH="0" baseline="0" dirty="0" smtClean="0">
                <a:ln>
                  <a:noFill/>
                </a:ln>
                <a:effectLst/>
                <a:latin typeface="+mn-lt"/>
                <a:ea typeface="Times New Roman" pitchFamily="18" charset="0"/>
                <a:cs typeface="Arial" pitchFamily="34" charset="0"/>
              </a:rPr>
              <a:t>Σας  ζητούμε </a:t>
            </a:r>
            <a:r>
              <a:rPr kumimoji="0" lang="el-GR" sz="1400" b="0" u="none" strike="noStrike" cap="none" normalizeH="0" baseline="0" dirty="0" err="1" smtClean="0">
                <a:ln>
                  <a:noFill/>
                </a:ln>
                <a:effectLst/>
                <a:latin typeface="+mn-lt"/>
                <a:ea typeface="Times New Roman" pitchFamily="18" charset="0"/>
                <a:cs typeface="Arial" pitchFamily="34" charset="0"/>
              </a:rPr>
              <a:t>κατ΄</a:t>
            </a:r>
            <a:r>
              <a:rPr kumimoji="0" lang="el-GR" sz="1400" b="0" u="none" strike="noStrike" cap="none" normalizeH="0" baseline="0" dirty="0" smtClean="0">
                <a:ln>
                  <a:noFill/>
                </a:ln>
                <a:effectLst/>
                <a:latin typeface="+mn-lt"/>
                <a:ea typeface="Times New Roman" pitchFamily="18" charset="0"/>
                <a:cs typeface="Arial" pitchFamily="34" charset="0"/>
              </a:rPr>
              <a:t> αρχήν  ενδεχόμενη  συμπλήρωση/διόρθωση του κειμένου ώστε να αποτελέσει ένα αξιόπιστο </a:t>
            </a:r>
            <a:r>
              <a:rPr kumimoji="0" lang="el-GR" sz="1400" b="0" u="none" strike="noStrike" cap="none" normalizeH="0" baseline="0" dirty="0" err="1" smtClean="0">
                <a:ln>
                  <a:noFill/>
                </a:ln>
                <a:effectLst/>
                <a:latin typeface="+mn-lt"/>
                <a:ea typeface="Times New Roman" pitchFamily="18" charset="0"/>
                <a:cs typeface="Arial" pitchFamily="34" charset="0"/>
              </a:rPr>
              <a:t>τεκμηριωτικό</a:t>
            </a:r>
            <a:r>
              <a:rPr kumimoji="0" lang="el-GR" sz="1400" b="0" u="none" strike="noStrike" cap="none" normalizeH="0" baseline="0" dirty="0" smtClean="0">
                <a:ln>
                  <a:noFill/>
                </a:ln>
                <a:effectLst/>
                <a:latin typeface="+mn-lt"/>
                <a:ea typeface="Times New Roman" pitchFamily="18" charset="0"/>
                <a:cs typeface="Arial" pitchFamily="34" charset="0"/>
              </a:rPr>
              <a:t> υλικό για τη  διαμόρφωση της στρατηγικής «ευφυούς» εξειδίκευσης που συντονίζει η ΓΓΕΤ, και να συμβάλει στην ανάδειξη των πραγματικών  προκλήσεων του μέλλοντος για τον τομέα τ</a:t>
            </a:r>
            <a:r>
              <a:rPr lang="el-GR" sz="1400" b="0" dirty="0" smtClean="0">
                <a:latin typeface="+mn-lt"/>
                <a:ea typeface="Times New Roman" pitchFamily="18" charset="0"/>
                <a:cs typeface="Arial" pitchFamily="34" charset="0"/>
              </a:rPr>
              <a:t>ων</a:t>
            </a:r>
            <a:r>
              <a:rPr kumimoji="0" lang="el-GR" sz="1400" b="0" u="none" strike="noStrike" cap="none" normalizeH="0" baseline="0" dirty="0" smtClean="0">
                <a:ln>
                  <a:noFill/>
                </a:ln>
                <a:effectLst/>
                <a:latin typeface="+mn-lt"/>
                <a:ea typeface="Times New Roman" pitchFamily="18" charset="0"/>
                <a:cs typeface="Arial" pitchFamily="34" charset="0"/>
              </a:rPr>
              <a:t> </a:t>
            </a:r>
            <a:r>
              <a:rPr lang="el-GR" sz="1400" dirty="0" smtClean="0">
                <a:latin typeface="Arial"/>
                <a:ea typeface="Times New Roman" pitchFamily="18" charset="0"/>
                <a:cs typeface="Arial" pitchFamily="34" charset="0"/>
              </a:rPr>
              <a:t>«</a:t>
            </a:r>
            <a:r>
              <a:rPr lang="el-GR" sz="1400" dirty="0" smtClean="0">
                <a:latin typeface="Calibri" pitchFamily="34" charset="0"/>
                <a:ea typeface="Times New Roman" pitchFamily="18" charset="0"/>
                <a:cs typeface="Arial" pitchFamily="34" charset="0"/>
              </a:rPr>
              <a:t>ΜΕΤΑΦΟΡΩΝ &amp; </a:t>
            </a:r>
            <a:r>
              <a:rPr lang="en-US" sz="1400" dirty="0" smtClean="0">
                <a:latin typeface="Calibri" pitchFamily="34" charset="0"/>
                <a:ea typeface="Times New Roman" pitchFamily="18" charset="0"/>
                <a:cs typeface="Arial" pitchFamily="34" charset="0"/>
              </a:rPr>
              <a:t>LOGISTICS</a:t>
            </a:r>
            <a:r>
              <a:rPr lang="el-GR" sz="1400" dirty="0" smtClean="0">
                <a:latin typeface="Arial"/>
                <a:ea typeface="Times New Roman" pitchFamily="18" charset="0"/>
                <a:cs typeface="Arial" pitchFamily="34" charset="0"/>
              </a:rPr>
              <a:t>» </a:t>
            </a:r>
            <a:r>
              <a:rPr kumimoji="0" lang="el-GR" sz="1400" b="0" u="none" strike="noStrike" cap="none" normalizeH="0" baseline="0" dirty="0" smtClean="0">
                <a:ln>
                  <a:noFill/>
                </a:ln>
                <a:effectLst/>
                <a:latin typeface="+mn-lt"/>
                <a:ea typeface="Times New Roman" pitchFamily="18" charset="0"/>
                <a:cs typeface="Arial" pitchFamily="34" charset="0"/>
              </a:rPr>
              <a:t>(επιχειρηματικές ευκαιρίες, αναδυόμενες αγορές κ.λπ.) (Το ίδιο το κείμενο θα εξελιχθεί και θα εμπλουτισθεί με  τα ευρήματα της διαβούλευσης  (πιθανόν λαμβάνοντας και μια άλλη μορφή) ώστε να αποτελέσει  βασική συνιστώσα της στρατηγικής Ε&amp;Τ για μια έξυπνη εξειδίκευση)</a:t>
            </a:r>
            <a:endParaRPr kumimoji="0" lang="el-GR" sz="1400" b="0" u="none" strike="noStrike" cap="none" normalizeH="0" baseline="0" dirty="0" smtClean="0">
              <a:ln>
                <a:noFill/>
              </a:ln>
              <a:effectLst/>
              <a:latin typeface="+mn-lt"/>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1"/>
          <p:cNvSpPr>
            <a:spLocks noChangeArrowheads="1"/>
          </p:cNvSpPr>
          <p:nvPr/>
        </p:nvSpPr>
        <p:spPr bwMode="auto">
          <a:xfrm>
            <a:off x="755576" y="500042"/>
            <a:ext cx="8244000" cy="5495222"/>
          </a:xfrm>
          <a:prstGeom prst="rect">
            <a:avLst/>
          </a:prstGeom>
          <a:solidFill>
            <a:schemeClr val="accent1">
              <a:lumMod val="20000"/>
              <a:lumOff val="80000"/>
              <a:alpha val="7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lang="el-GR" sz="2000" dirty="0" smtClean="0">
                <a:latin typeface="Calibri" pitchFamily="34" charset="0"/>
                <a:ea typeface="Times New Roman" pitchFamily="18" charset="0"/>
                <a:cs typeface="Arial" pitchFamily="34" charset="0"/>
              </a:rPr>
              <a:t>2</a:t>
            </a:r>
            <a:r>
              <a:rPr lang="el-GR" sz="2000" baseline="30000" dirty="0" smtClean="0">
                <a:latin typeface="Calibri" pitchFamily="34" charset="0"/>
                <a:ea typeface="Times New Roman" pitchFamily="18" charset="0"/>
                <a:cs typeface="Arial" pitchFamily="34" charset="0"/>
              </a:rPr>
              <a:t>ο</a:t>
            </a:r>
            <a:r>
              <a:rPr lang="el-GR" sz="2000" dirty="0" smtClean="0">
                <a:latin typeface="Calibri" pitchFamily="34" charset="0"/>
                <a:ea typeface="Times New Roman" pitchFamily="18" charset="0"/>
                <a:cs typeface="Arial" pitchFamily="34" charset="0"/>
              </a:rPr>
              <a:t> ΒΗΜΑ</a:t>
            </a:r>
            <a:endParaRPr kumimoji="0" lang="el-GR" sz="20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Μέσα από την παραπάνω ανάλυση σας καλούμε να εντοπίσετε </a:t>
            </a:r>
          </a:p>
          <a:p>
            <a:pPr marL="0" marR="0" lvl="0" indent="0" algn="ctr" defTabSz="914400" rtl="0" eaLnBrk="1" fontAlgn="base" latinLnBrk="0" hangingPunct="1">
              <a:lnSpc>
                <a:spcPct val="150000"/>
              </a:lnSpc>
              <a:spcBef>
                <a:spcPct val="0"/>
              </a:spcBef>
              <a:spcAft>
                <a:spcPct val="0"/>
              </a:spcAft>
              <a:buClrTx/>
              <a:buSzTx/>
              <a:buFontTx/>
              <a:buNone/>
              <a:tabLst/>
            </a:pPr>
            <a:r>
              <a:rPr kumimoji="0" lang="el-GR" sz="1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δραστηριότητες </a:t>
            </a: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en-US" sz="1800" b="1"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activities</a:t>
            </a: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που, </a:t>
            </a:r>
          </a:p>
          <a:p>
            <a:pPr marL="0" marR="0" lvl="0" indent="0" algn="ctr" defTabSz="914400" rtl="0" eaLnBrk="1" fontAlgn="base" latinLnBrk="0" hangingPunct="1">
              <a:lnSpc>
                <a:spcPct val="15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αξιοποιώντας την  Έρευνα, την Τεχνολογία και την Καινοτομία, </a:t>
            </a:r>
          </a:p>
          <a:p>
            <a:pPr marL="0" marR="0" lvl="0" indent="0" algn="ctr" defTabSz="914400" rtl="0" eaLnBrk="0" fontAlgn="base" latinLnBrk="0" hangingPunct="0">
              <a:lnSpc>
                <a:spcPct val="15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μπορούν να προκαλέσουν διαρθρωτικές αλλαγές στις επιχειρήσεις του τομέα</a:t>
            </a:r>
          </a:p>
          <a:p>
            <a:pPr marL="0" marR="0" lvl="0" indent="0" algn="ctr" defTabSz="914400" rtl="0" eaLnBrk="0" fontAlgn="base" latinLnBrk="0" hangingPunct="0">
              <a:lnSpc>
                <a:spcPct val="15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(π.χ. εκσυγχρονισμό, διαφοροποίηση κ.λπ.) &amp; </a:t>
            </a:r>
          </a:p>
          <a:p>
            <a:pPr marL="0" marR="0" lvl="0" indent="0" algn="ctr" defTabSz="914400" rtl="0" eaLnBrk="0" fontAlgn="base" latinLnBrk="0" hangingPunct="0">
              <a:lnSpc>
                <a:spcPct val="15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να βελτιώσουν την ανταγωνιστικότητά τους καθώς και να επηρεάσουν άλλους κλάδους της οικονομίας. </a:t>
            </a:r>
          </a:p>
          <a:p>
            <a:pPr marL="0" marR="0" lvl="0" indent="0" algn="ctr" defTabSz="914400" rtl="0" eaLnBrk="0" fontAlgn="base" latinLnBrk="0" hangingPunct="0">
              <a:lnSpc>
                <a:spcPct val="15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Οι δραστηριότητες αυτές θα αποτελέσουν την βάση για την ανάδειξη των</a:t>
            </a:r>
            <a:r>
              <a:rPr kumimoji="0" lang="el-GR" sz="1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Ερευνητικών &amp;Τεχνολογικών προτεραιοτήτων </a:t>
            </a: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της χώρας κατά την επόμενη προγραμματική περίοδο 2014-2020. </a:t>
            </a:r>
          </a:p>
          <a:p>
            <a:pPr marL="0" marR="0" lvl="0" indent="0" algn="ctr" defTabSz="914400" rtl="0" eaLnBrk="0" fontAlgn="base" latinLnBrk="0" hangingPunct="0">
              <a:lnSpc>
                <a:spcPct val="150000"/>
              </a:lnSpc>
              <a:spcBef>
                <a:spcPct val="0"/>
              </a:spcBef>
              <a:spcAft>
                <a:spcPct val="0"/>
              </a:spcAft>
              <a:buClrTx/>
              <a:buSzTx/>
              <a:buFontTx/>
              <a:buNone/>
              <a:tabLst/>
            </a:pP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Για την επιλογή των δραστηριοτήτων αυτών χρειάζεται επαρκής τεκμηρίωση και </a:t>
            </a:r>
          </a:p>
          <a:p>
            <a:pPr marL="0" marR="0" lvl="0" indent="0" algn="ctr" defTabSz="914400" rtl="0" eaLnBrk="0" fontAlgn="base" latinLnBrk="0" hangingPunct="0">
              <a:lnSpc>
                <a:spcPct val="150000"/>
              </a:lnSpc>
              <a:spcBef>
                <a:spcPct val="0"/>
              </a:spcBef>
              <a:spcAft>
                <a:spcPct val="0"/>
              </a:spcAft>
              <a:buClrTx/>
              <a:buSzTx/>
              <a:buFontTx/>
              <a:buNone/>
              <a:tabLst/>
            </a:pPr>
            <a:r>
              <a:rPr lang="el-GR" sz="1800" dirty="0" smtClean="0">
                <a:latin typeface="Calibri" pitchFamily="34" charset="0"/>
                <a:ea typeface="Times New Roman" pitchFamily="18" charset="0"/>
                <a:cs typeface="Arial" pitchFamily="34" charset="0"/>
              </a:rPr>
              <a:t>γι</a:t>
            </a:r>
            <a:r>
              <a:rPr kumimoji="0" lang="el-GR" sz="1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αυτό το λόγο προτείνουμε κάποια κριτήρια που σας καλούμε να σχολιάσετε.</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891162" y="338174"/>
            <a:ext cx="7275903"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i="0" u="none" strike="noStrike" cap="none" normalizeH="0" baseline="0" dirty="0" smtClean="0">
                <a:ln>
                  <a:noFill/>
                </a:ln>
                <a:solidFill>
                  <a:srgbClr val="494B6B"/>
                </a:solidFill>
                <a:effectLst/>
                <a:latin typeface="Arial" pitchFamily="34" charset="0"/>
                <a:ea typeface="Times New Roman" pitchFamily="18" charset="0"/>
                <a:cs typeface="Arial" pitchFamily="34" charset="0"/>
              </a:rPr>
              <a:t>ΠΙΝΑΚΑΣ 1: Προτεινόμενες</a:t>
            </a:r>
            <a:r>
              <a:rPr kumimoji="0" lang="el-GR" sz="1600" i="0" u="none" strike="noStrike" cap="none" normalizeH="0" dirty="0" smtClean="0">
                <a:ln>
                  <a:noFill/>
                </a:ln>
                <a:solidFill>
                  <a:srgbClr val="494B6B"/>
                </a:solidFill>
                <a:effectLst/>
                <a:latin typeface="Arial" pitchFamily="34" charset="0"/>
                <a:ea typeface="Times New Roman" pitchFamily="18" charset="0"/>
                <a:cs typeface="Arial" pitchFamily="34" charset="0"/>
              </a:rPr>
              <a:t> Δραστηριότητες και Αντίστοιχες Τεχνολογίες </a:t>
            </a:r>
            <a:endParaRPr lang="el-GR" sz="1600" dirty="0" smtClean="0">
              <a:solidFill>
                <a:srgbClr val="494B6B"/>
              </a:solidFill>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i="0" u="none" strike="noStrike" cap="none" normalizeH="0" baseline="0" dirty="0" smtClean="0">
                <a:ln>
                  <a:noFill/>
                </a:ln>
                <a:solidFill>
                  <a:srgbClr val="494B6B"/>
                </a:solidFill>
                <a:effectLst/>
                <a:latin typeface="Arial" pitchFamily="34" charset="0"/>
                <a:ea typeface="Times New Roman" pitchFamily="18" charset="0"/>
                <a:cs typeface="Arial" pitchFamily="34" charset="0"/>
              </a:rPr>
              <a:t>ΤΕΚΜΗΡΙΩΣΗ ΕΠΙΛΟΓΗΣ</a:t>
            </a:r>
            <a:endParaRPr kumimoji="0" lang="el-GR" sz="1600" i="0" u="none" strike="noStrike" cap="none" normalizeH="0" baseline="0" dirty="0" smtClean="0">
              <a:ln>
                <a:noFill/>
              </a:ln>
              <a:solidFill>
                <a:srgbClr val="494B6B"/>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323528" y="1268760"/>
          <a:ext cx="8496944" cy="5107315"/>
        </p:xfrm>
        <a:graphic>
          <a:graphicData uri="http://schemas.openxmlformats.org/drawingml/2006/table">
            <a:tbl>
              <a:tblPr/>
              <a:tblGrid>
                <a:gridCol w="1466229"/>
                <a:gridCol w="1946308"/>
                <a:gridCol w="1051959"/>
                <a:gridCol w="951405"/>
                <a:gridCol w="1003067"/>
                <a:gridCol w="1038988"/>
                <a:gridCol w="1038988"/>
              </a:tblGrid>
              <a:tr h="863092">
                <a:tc rowSpan="2">
                  <a:txBody>
                    <a:bodyPr/>
                    <a:lstStyle/>
                    <a:p>
                      <a:pPr algn="ctr">
                        <a:lnSpc>
                          <a:spcPct val="115000"/>
                        </a:lnSpc>
                        <a:spcAft>
                          <a:spcPts val="0"/>
                        </a:spcAft>
                      </a:pPr>
                      <a:r>
                        <a:rPr lang="el-GR" sz="1200" dirty="0">
                          <a:latin typeface="Calibri"/>
                          <a:ea typeface="Times New Roman"/>
                          <a:cs typeface="Times New Roman"/>
                        </a:rPr>
                        <a:t>Αναγνώριση (στο πλαίσιο της παραγωγικής αλυσίδας του τομέα) </a:t>
                      </a:r>
                      <a:r>
                        <a:rPr lang="el-GR" sz="1200" b="1" dirty="0">
                          <a:solidFill>
                            <a:srgbClr val="FF0000"/>
                          </a:solidFill>
                          <a:latin typeface="Calibri"/>
                          <a:ea typeface="Times New Roman"/>
                          <a:cs typeface="Times New Roman"/>
                        </a:rPr>
                        <a:t>ευρύτερων περιοχών</a:t>
                      </a:r>
                      <a:r>
                        <a:rPr lang="el-GR" sz="1200" b="1" dirty="0">
                          <a:latin typeface="Calibri"/>
                          <a:ea typeface="Times New Roman"/>
                          <a:cs typeface="Times New Roman"/>
                        </a:rPr>
                        <a:t>  </a:t>
                      </a:r>
                      <a:r>
                        <a:rPr lang="el-GR" sz="1200" dirty="0">
                          <a:latin typeface="Calibri"/>
                          <a:ea typeface="Times New Roman"/>
                          <a:cs typeface="Times New Roman"/>
                        </a:rPr>
                        <a:t>που μπορούν  να αναβαθμιστούν τεχνολογικά</a:t>
                      </a:r>
                    </a:p>
                  </a:txBody>
                  <a:tcPr marL="11189" marR="1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alpha val="70000"/>
                      </a:schemeClr>
                    </a:solidFill>
                  </a:tcPr>
                </a:tc>
                <a:tc rowSpan="2">
                  <a:txBody>
                    <a:bodyPr/>
                    <a:lstStyle/>
                    <a:p>
                      <a:pPr algn="ctr">
                        <a:lnSpc>
                          <a:spcPct val="115000"/>
                        </a:lnSpc>
                        <a:spcAft>
                          <a:spcPts val="0"/>
                        </a:spcAft>
                      </a:pPr>
                      <a:r>
                        <a:rPr lang="el-GR" sz="1200" dirty="0">
                          <a:latin typeface="Calibri"/>
                          <a:ea typeface="Times New Roman"/>
                          <a:cs typeface="Times New Roman"/>
                        </a:rPr>
                        <a:t>Εντοπισμός συγκεκριμένων </a:t>
                      </a:r>
                      <a:r>
                        <a:rPr lang="el-GR" sz="1200" b="1" dirty="0">
                          <a:solidFill>
                            <a:srgbClr val="FF0000"/>
                          </a:solidFill>
                          <a:latin typeface="Calibri"/>
                          <a:ea typeface="Times New Roman"/>
                          <a:cs typeface="Times New Roman"/>
                        </a:rPr>
                        <a:t>δραστηριοτήτων</a:t>
                      </a:r>
                      <a:r>
                        <a:rPr lang="el-GR" sz="1200" dirty="0">
                          <a:latin typeface="Calibri"/>
                          <a:ea typeface="Times New Roman"/>
                          <a:cs typeface="Times New Roman"/>
                        </a:rPr>
                        <a:t> εντός των ευρύτερων περιοχών που,  μέσω της  εφαρμογής  </a:t>
                      </a:r>
                      <a:r>
                        <a:rPr lang="el-GR" sz="1200" b="1" dirty="0">
                          <a:solidFill>
                            <a:srgbClr val="FF0000"/>
                          </a:solidFill>
                          <a:latin typeface="Calibri"/>
                          <a:ea typeface="Times New Roman"/>
                          <a:cs typeface="Times New Roman"/>
                        </a:rPr>
                        <a:t>Έρευνας και Τεχνολογικής Καινοτομίας</a:t>
                      </a:r>
                      <a:r>
                        <a:rPr lang="el-GR" sz="1200" dirty="0">
                          <a:latin typeface="Calibri"/>
                          <a:ea typeface="Times New Roman"/>
                          <a:cs typeface="Times New Roman"/>
                        </a:rPr>
                        <a:t> μπορούν να  προκαλέσουν διαρθρωτικές αλλαγές    στον τομέα </a:t>
                      </a:r>
                    </a:p>
                    <a:p>
                      <a:pPr algn="ctr">
                        <a:lnSpc>
                          <a:spcPct val="115000"/>
                        </a:lnSpc>
                        <a:spcAft>
                          <a:spcPts val="0"/>
                        </a:spcAft>
                      </a:pPr>
                      <a:r>
                        <a:rPr lang="en-US" sz="1200" dirty="0">
                          <a:highlight>
                            <a:srgbClr val="FFFF00"/>
                          </a:highlight>
                          <a:latin typeface="Calibri"/>
                          <a:ea typeface="Times New Roman"/>
                          <a:cs typeface="Times New Roman"/>
                        </a:rPr>
                        <a:t>(activity level)</a:t>
                      </a:r>
                      <a:endParaRPr lang="el-GR" sz="1200" dirty="0">
                        <a:latin typeface="Calibri"/>
                        <a:ea typeface="Times New Roman"/>
                        <a:cs typeface="Times New Roman"/>
                      </a:endParaRPr>
                    </a:p>
                  </a:txBody>
                  <a:tcPr marL="11189" marR="1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alpha val="70000"/>
                      </a:schemeClr>
                    </a:solidFill>
                  </a:tcPr>
                </a:tc>
                <a:tc gridSpan="5">
                  <a:txBody>
                    <a:bodyPr/>
                    <a:lstStyle/>
                    <a:p>
                      <a:pPr algn="ctr">
                        <a:lnSpc>
                          <a:spcPct val="115000"/>
                        </a:lnSpc>
                        <a:spcAft>
                          <a:spcPts val="1000"/>
                        </a:spcAft>
                      </a:pPr>
                      <a:r>
                        <a:rPr lang="el-GR" sz="1200" b="1" dirty="0">
                          <a:latin typeface="Calibri"/>
                          <a:ea typeface="Times New Roman"/>
                          <a:cs typeface="Times New Roman"/>
                        </a:rPr>
                        <a:t>ΤΕΚΜΗΡΙΩΣΤΕ ΤΗΝ ΕΠΙΛΟΓΗ ΤΗΣ ΠΡΟΤΕΡΑΙΟΤΗΤΑΣ</a:t>
                      </a:r>
                      <a:endParaRPr lang="el-GR" sz="1200" dirty="0">
                        <a:latin typeface="Calibri"/>
                        <a:ea typeface="Times New Roman"/>
                        <a:cs typeface="Times New Roman"/>
                      </a:endParaRPr>
                    </a:p>
                    <a:p>
                      <a:pPr algn="ctr">
                        <a:lnSpc>
                          <a:spcPct val="115000"/>
                        </a:lnSpc>
                        <a:spcAft>
                          <a:spcPts val="1000"/>
                        </a:spcAft>
                      </a:pPr>
                      <a:r>
                        <a:rPr lang="el-GR" sz="1200" dirty="0">
                          <a:latin typeface="Calibri"/>
                          <a:ea typeface="Times New Roman"/>
                          <a:cs typeface="Times New Roman"/>
                        </a:rPr>
                        <a:t>Αναφέρατε ποσοτικά και ποιοτικά στοιχεία που τεκμηριώνουν τις προτάσεις σας. Αναφέρατε ή επισυνάψτε υποστηρικτικά κείμενα ή εκθέσεις που έχετε υπόψη ή στη διάθεσή σας</a:t>
                      </a:r>
                    </a:p>
                  </a:txBody>
                  <a:tcPr marL="11189" marR="1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alpha val="70000"/>
                      </a:srgb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731747">
                <a:tc vMerge="1">
                  <a:txBody>
                    <a:bodyPr/>
                    <a:lstStyle/>
                    <a:p>
                      <a:endParaRPr lang="el-GR"/>
                    </a:p>
                  </a:txBody>
                  <a:tcPr/>
                </a:tc>
                <a:tc vMerge="1">
                  <a:txBody>
                    <a:bodyPr/>
                    <a:lstStyle/>
                    <a:p>
                      <a:endParaRPr lang="el-GR"/>
                    </a:p>
                  </a:txBody>
                  <a:tcPr/>
                </a:tc>
                <a:tc>
                  <a:txBody>
                    <a:bodyPr/>
                    <a:lstStyle/>
                    <a:p>
                      <a:pPr algn="ctr">
                        <a:lnSpc>
                          <a:spcPct val="115000"/>
                        </a:lnSpc>
                        <a:spcAft>
                          <a:spcPts val="1000"/>
                        </a:spcAft>
                      </a:pPr>
                      <a:r>
                        <a:rPr lang="el-GR" sz="1050" b="1">
                          <a:latin typeface="Calibri"/>
                          <a:ea typeface="Times New Roman"/>
                          <a:cs typeface="Times New Roman"/>
                        </a:rPr>
                        <a:t>ΠΡΟΣΔΟΚΩΜΕΝΗ ΟΙΚΟΝΟΜΙΚΗ ΕΠΙΠΤΩΣΗ                        </a:t>
                      </a:r>
                      <a:endParaRPr lang="el-GR" sz="1050">
                        <a:latin typeface="Calibri"/>
                        <a:ea typeface="Times New Roman"/>
                        <a:cs typeface="Times New Roman"/>
                      </a:endParaRPr>
                    </a:p>
                  </a:txBody>
                  <a:tcPr marL="11189" marR="1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alpha val="70000"/>
                      </a:srgbClr>
                    </a:solidFill>
                  </a:tcPr>
                </a:tc>
                <a:tc>
                  <a:txBody>
                    <a:bodyPr/>
                    <a:lstStyle/>
                    <a:p>
                      <a:pPr algn="ctr">
                        <a:lnSpc>
                          <a:spcPct val="115000"/>
                        </a:lnSpc>
                        <a:spcAft>
                          <a:spcPts val="1000"/>
                        </a:spcAft>
                      </a:pPr>
                      <a:r>
                        <a:rPr lang="el-GR" sz="1050" b="1" dirty="0">
                          <a:latin typeface="Calibri"/>
                          <a:ea typeface="Times New Roman"/>
                          <a:cs typeface="Times New Roman"/>
                        </a:rPr>
                        <a:t>ΥΠΑΡΞΗ ΔΙΕΘΝΟΥΣ ΑΓΟΡΑΣ</a:t>
                      </a:r>
                      <a:endParaRPr lang="el-GR" sz="1050" dirty="0">
                        <a:latin typeface="Calibri"/>
                        <a:ea typeface="Times New Roman"/>
                        <a:cs typeface="Times New Roman"/>
                      </a:endParaRPr>
                    </a:p>
                  </a:txBody>
                  <a:tcPr marL="11189" marR="1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alpha val="70000"/>
                      </a:srgbClr>
                    </a:solidFill>
                  </a:tcPr>
                </a:tc>
                <a:tc>
                  <a:txBody>
                    <a:bodyPr/>
                    <a:lstStyle/>
                    <a:p>
                      <a:pPr algn="ctr">
                        <a:lnSpc>
                          <a:spcPct val="115000"/>
                        </a:lnSpc>
                        <a:spcAft>
                          <a:spcPts val="1000"/>
                        </a:spcAft>
                      </a:pPr>
                      <a:r>
                        <a:rPr lang="el-GR" sz="1050" b="1" dirty="0">
                          <a:latin typeface="Calibri"/>
                          <a:ea typeface="Times New Roman"/>
                          <a:cs typeface="Times New Roman"/>
                        </a:rPr>
                        <a:t>ΔΙΑΘΕΣΙΜΟΤΗΤΑ ΣΧΕΤΙΚΟΥ ΕΡΕΥΝΗΤΙΚΟΥ ΔΥΝΑΜΙΚΟΥ  </a:t>
                      </a:r>
                      <a:endParaRPr lang="el-GR" sz="1050" dirty="0">
                        <a:latin typeface="Calibri"/>
                        <a:ea typeface="Times New Roman"/>
                        <a:cs typeface="Times New Roman"/>
                      </a:endParaRPr>
                    </a:p>
                  </a:txBody>
                  <a:tcPr marL="11189" marR="1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alpha val="70000"/>
                      </a:srgbClr>
                    </a:solidFill>
                  </a:tcPr>
                </a:tc>
                <a:tc>
                  <a:txBody>
                    <a:bodyPr/>
                    <a:lstStyle/>
                    <a:p>
                      <a:pPr algn="ctr">
                        <a:lnSpc>
                          <a:spcPct val="115000"/>
                        </a:lnSpc>
                        <a:spcAft>
                          <a:spcPts val="1000"/>
                        </a:spcAft>
                      </a:pPr>
                      <a:r>
                        <a:rPr lang="el-GR" sz="1050" b="1" dirty="0">
                          <a:latin typeface="Calibri"/>
                          <a:ea typeface="Times New Roman"/>
                          <a:cs typeface="Times New Roman"/>
                        </a:rPr>
                        <a:t>ΔΗΜΙΟΥΡΓΙΑ ΘΕΣΕΩΝ ΕΡΓΑΣΙΑΣ</a:t>
                      </a:r>
                      <a:endParaRPr lang="el-GR" sz="1050" dirty="0">
                        <a:latin typeface="Calibri"/>
                        <a:ea typeface="Times New Roman"/>
                        <a:cs typeface="Times New Roman"/>
                      </a:endParaRPr>
                    </a:p>
                  </a:txBody>
                  <a:tcPr marL="11189" marR="1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alpha val="70000"/>
                      </a:srgbClr>
                    </a:solidFill>
                  </a:tcPr>
                </a:tc>
                <a:tc>
                  <a:txBody>
                    <a:bodyPr/>
                    <a:lstStyle/>
                    <a:p>
                      <a:pPr algn="ctr">
                        <a:lnSpc>
                          <a:spcPct val="115000"/>
                        </a:lnSpc>
                        <a:spcAft>
                          <a:spcPts val="1000"/>
                        </a:spcAft>
                      </a:pPr>
                      <a:r>
                        <a:rPr lang="el-GR" sz="1050" b="1" dirty="0">
                          <a:latin typeface="Calibri"/>
                          <a:ea typeface="Times New Roman"/>
                          <a:cs typeface="Times New Roman"/>
                        </a:rPr>
                        <a:t>ΑΛΛΕΣ  ΕΠΙΠΤΩΣΕΙΣ</a:t>
                      </a:r>
                      <a:endParaRPr lang="el-GR" sz="1050" dirty="0">
                        <a:latin typeface="Calibri"/>
                        <a:ea typeface="Times New Roman"/>
                        <a:cs typeface="Times New Roman"/>
                      </a:endParaRPr>
                    </a:p>
                    <a:p>
                      <a:pPr algn="ctr">
                        <a:lnSpc>
                          <a:spcPct val="115000"/>
                        </a:lnSpc>
                        <a:spcAft>
                          <a:spcPts val="1000"/>
                        </a:spcAft>
                      </a:pPr>
                      <a:r>
                        <a:rPr lang="el-GR" sz="1050" b="1" dirty="0">
                          <a:latin typeface="Calibri"/>
                          <a:ea typeface="Times New Roman"/>
                          <a:cs typeface="Times New Roman"/>
                        </a:rPr>
                        <a:t>(π.χ. Περιβαλλοντικές επιπτώσεις/ Κοινωνικές επιπτώσεις)</a:t>
                      </a:r>
                      <a:endParaRPr lang="el-GR" sz="1050" dirty="0">
                        <a:latin typeface="Calibri"/>
                        <a:ea typeface="Times New Roman"/>
                        <a:cs typeface="Times New Roman"/>
                      </a:endParaRPr>
                    </a:p>
                  </a:txBody>
                  <a:tcPr marL="11189" marR="111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alpha val="70000"/>
                      </a:srgbClr>
                    </a:solidFill>
                  </a:tcPr>
                </a:tc>
              </a:tr>
              <a:tr h="2407320">
                <a:tc>
                  <a:txBody>
                    <a:bodyPr/>
                    <a:lstStyle/>
                    <a:p>
                      <a:pPr algn="ctr">
                        <a:lnSpc>
                          <a:spcPct val="115000"/>
                        </a:lnSpc>
                        <a:spcAft>
                          <a:spcPts val="0"/>
                        </a:spcAft>
                      </a:pPr>
                      <a:r>
                        <a:rPr lang="el-GR" sz="1400" b="1" dirty="0" smtClean="0">
                          <a:latin typeface="Calibri"/>
                          <a:ea typeface="Times New Roman"/>
                          <a:cs typeface="Times New Roman"/>
                        </a:rPr>
                        <a:t>Π.χ. </a:t>
                      </a:r>
                    </a:p>
                    <a:p>
                      <a:pPr algn="ctr">
                        <a:lnSpc>
                          <a:spcPct val="115000"/>
                        </a:lnSpc>
                        <a:spcAft>
                          <a:spcPts val="0"/>
                        </a:spcAft>
                      </a:pPr>
                      <a:r>
                        <a:rPr lang="el-GR" sz="1400" b="1" dirty="0" smtClean="0">
                          <a:latin typeface="Calibri"/>
                          <a:ea typeface="Times New Roman"/>
                          <a:cs typeface="Times New Roman"/>
                        </a:rPr>
                        <a:t>Βιώσιμη κινητικότητα </a:t>
                      </a:r>
                      <a:r>
                        <a:rPr lang="en-US" sz="1400" b="1" dirty="0" smtClean="0">
                          <a:latin typeface="Calibri"/>
                          <a:ea typeface="Times New Roman"/>
                          <a:cs typeface="Times New Roman"/>
                        </a:rPr>
                        <a:t> </a:t>
                      </a:r>
                      <a:endParaRPr lang="el-GR" sz="1400" b="1" dirty="0" smtClean="0">
                        <a:latin typeface="Calibri"/>
                        <a:ea typeface="Times New Roman"/>
                        <a:cs typeface="Times New Roman"/>
                      </a:endParaRPr>
                    </a:p>
                    <a:p>
                      <a:pPr algn="ctr">
                        <a:lnSpc>
                          <a:spcPct val="115000"/>
                        </a:lnSpc>
                        <a:spcAft>
                          <a:spcPts val="0"/>
                        </a:spcAft>
                      </a:pPr>
                      <a:r>
                        <a:rPr lang="en-US" sz="1400" b="1" dirty="0" smtClean="0">
                          <a:latin typeface="Calibri"/>
                          <a:ea typeface="Times New Roman"/>
                          <a:cs typeface="Times New Roman"/>
                        </a:rPr>
                        <a:t>&amp;</a:t>
                      </a:r>
                    </a:p>
                    <a:p>
                      <a:pPr algn="ctr">
                        <a:lnSpc>
                          <a:spcPct val="115000"/>
                        </a:lnSpc>
                        <a:spcAft>
                          <a:spcPts val="0"/>
                        </a:spcAft>
                      </a:pPr>
                      <a:r>
                        <a:rPr lang="el-GR" sz="1400" b="1" dirty="0" smtClean="0">
                          <a:latin typeface="Calibri"/>
                          <a:ea typeface="Times New Roman"/>
                          <a:cs typeface="Times New Roman"/>
                        </a:rPr>
                        <a:t>Ευφυή</a:t>
                      </a:r>
                      <a:r>
                        <a:rPr lang="el-GR" sz="1400" b="1" baseline="0" dirty="0" smtClean="0">
                          <a:latin typeface="Calibri"/>
                          <a:ea typeface="Times New Roman"/>
                          <a:cs typeface="Times New Roman"/>
                        </a:rPr>
                        <a:t> Συστήματα</a:t>
                      </a:r>
                      <a:endParaRPr lang="el-GR" sz="1400" b="1" dirty="0">
                        <a:latin typeface="Calibri"/>
                        <a:ea typeface="Times New Roman"/>
                        <a:cs typeface="Times New Roman"/>
                      </a:endParaRP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l-GR" sz="1100" b="1" dirty="0" smtClean="0">
                          <a:latin typeface="Calibri"/>
                          <a:ea typeface="Times New Roman"/>
                          <a:cs typeface="Times New Roman"/>
                        </a:rPr>
                        <a:t>Π.χ. </a:t>
                      </a:r>
                    </a:p>
                    <a:p>
                      <a:pPr algn="just">
                        <a:lnSpc>
                          <a:spcPct val="115000"/>
                        </a:lnSpc>
                        <a:spcAft>
                          <a:spcPts val="0"/>
                        </a:spcAft>
                      </a:pPr>
                      <a:r>
                        <a:rPr lang="el-GR" sz="1200" b="1" dirty="0" smtClean="0">
                          <a:latin typeface="Calibri"/>
                          <a:ea typeface="Times New Roman"/>
                          <a:cs typeface="Times New Roman"/>
                        </a:rPr>
                        <a:t>Διαχείριση </a:t>
                      </a:r>
                      <a:r>
                        <a:rPr lang="el-GR" sz="1200" b="1" dirty="0">
                          <a:latin typeface="Calibri"/>
                          <a:ea typeface="Times New Roman"/>
                          <a:cs typeface="Times New Roman"/>
                        </a:rPr>
                        <a:t>αστικής </a:t>
                      </a:r>
                      <a:r>
                        <a:rPr lang="el-GR" sz="1200" b="1" dirty="0" smtClean="0">
                          <a:latin typeface="Calibri"/>
                          <a:ea typeface="Times New Roman"/>
                          <a:cs typeface="Times New Roman"/>
                        </a:rPr>
                        <a:t>κινητικότητας</a:t>
                      </a:r>
                    </a:p>
                    <a:p>
                      <a:pPr algn="just">
                        <a:lnSpc>
                          <a:spcPct val="115000"/>
                        </a:lnSpc>
                        <a:spcAft>
                          <a:spcPts val="0"/>
                        </a:spcAft>
                      </a:pPr>
                      <a:r>
                        <a:rPr lang="el-GR" sz="1200" b="1" dirty="0" smtClean="0">
                          <a:latin typeface="Calibri"/>
                          <a:ea typeface="Times New Roman"/>
                          <a:cs typeface="Times New Roman"/>
                        </a:rPr>
                        <a:t>Ηλεκτρονική </a:t>
                      </a:r>
                      <a:r>
                        <a:rPr lang="el-GR" sz="1200" b="1" dirty="0">
                          <a:latin typeface="Calibri"/>
                          <a:ea typeface="Times New Roman"/>
                          <a:cs typeface="Times New Roman"/>
                        </a:rPr>
                        <a:t>υπηρεσία ταξιδιωτικής </a:t>
                      </a:r>
                      <a:r>
                        <a:rPr lang="el-GR" sz="1200" b="1" dirty="0" smtClean="0">
                          <a:latin typeface="Calibri"/>
                          <a:ea typeface="Times New Roman"/>
                          <a:cs typeface="Times New Roman"/>
                        </a:rPr>
                        <a:t>πληροφόρησης,</a:t>
                      </a:r>
                      <a:r>
                        <a:rPr lang="el-GR" sz="1200" b="1" baseline="0" dirty="0" smtClean="0">
                          <a:latin typeface="Calibri"/>
                          <a:ea typeface="Times New Roman"/>
                          <a:cs typeface="Times New Roman"/>
                        </a:rPr>
                        <a:t> </a:t>
                      </a:r>
                      <a:r>
                        <a:rPr lang="el-GR" sz="1200" b="1" dirty="0" smtClean="0">
                          <a:latin typeface="Calibri"/>
                          <a:ea typeface="Times New Roman"/>
                          <a:cs typeface="Times New Roman"/>
                        </a:rPr>
                        <a:t>πληροφορίες  οδικής</a:t>
                      </a:r>
                      <a:endParaRPr lang="el-GR" sz="1200" b="1" dirty="0">
                        <a:latin typeface="Calibri"/>
                        <a:ea typeface="Times New Roman"/>
                        <a:cs typeface="Times New Roman"/>
                      </a:endParaRPr>
                    </a:p>
                    <a:p>
                      <a:pPr algn="just">
                        <a:lnSpc>
                          <a:spcPct val="115000"/>
                        </a:lnSpc>
                        <a:spcAft>
                          <a:spcPts val="0"/>
                        </a:spcAft>
                      </a:pPr>
                      <a:r>
                        <a:rPr lang="el-GR" sz="1200" b="1" dirty="0" smtClean="0">
                          <a:latin typeface="Calibri"/>
                          <a:ea typeface="Times New Roman"/>
                          <a:cs typeface="Times New Roman"/>
                        </a:rPr>
                        <a:t>Ασφάλειας</a:t>
                      </a:r>
                      <a:r>
                        <a:rPr lang="el-GR" sz="1200" b="1" baseline="0" dirty="0" smtClean="0">
                          <a:latin typeface="Calibri"/>
                          <a:ea typeface="Times New Roman"/>
                          <a:cs typeface="Times New Roman"/>
                        </a:rPr>
                        <a:t> κλπ.</a:t>
                      </a:r>
                      <a:endParaRPr lang="el-GR" sz="1200" b="1" dirty="0">
                        <a:latin typeface="Calibri"/>
                        <a:ea typeface="Times New Roman"/>
                        <a:cs typeface="Times New Roman"/>
                      </a:endParaRP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gn="l">
                        <a:lnSpc>
                          <a:spcPct val="115000"/>
                        </a:lnSpc>
                        <a:spcAft>
                          <a:spcPts val="1000"/>
                        </a:spcAft>
                      </a:pPr>
                      <a:endParaRPr lang="el-GR" sz="1050" dirty="0">
                        <a:latin typeface="Calibri"/>
                        <a:ea typeface="Times New Roman"/>
                        <a:cs typeface="Times New Roman"/>
                      </a:endParaRPr>
                    </a:p>
                  </a:txBody>
                  <a:tcPr marL="11189" marR="1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el-GR" sz="1050">
                        <a:latin typeface="Calibri"/>
                        <a:ea typeface="Times New Roman"/>
                        <a:cs typeface="Times New Roman"/>
                      </a:endParaRPr>
                    </a:p>
                  </a:txBody>
                  <a:tcPr marL="11189" marR="1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el-GR" sz="1050">
                        <a:latin typeface="Calibri"/>
                        <a:ea typeface="Times New Roman"/>
                        <a:cs typeface="Times New Roman"/>
                      </a:endParaRPr>
                    </a:p>
                  </a:txBody>
                  <a:tcPr marL="11189" marR="1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el-GR" sz="1050">
                        <a:latin typeface="Calibri"/>
                        <a:ea typeface="Times New Roman"/>
                        <a:cs typeface="Times New Roman"/>
                      </a:endParaRPr>
                    </a:p>
                  </a:txBody>
                  <a:tcPr marL="11189" marR="1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1000"/>
                        </a:spcAft>
                      </a:pPr>
                      <a:endParaRPr lang="el-GR" sz="1050" dirty="0">
                        <a:latin typeface="Calibri"/>
                        <a:ea typeface="Times New Roman"/>
                        <a:cs typeface="Times New Roman"/>
                      </a:endParaRPr>
                    </a:p>
                  </a:txBody>
                  <a:tcPr marL="11189" marR="1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95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42844" y="857232"/>
          <a:ext cx="8786842" cy="4643472"/>
        </p:xfrm>
        <a:graphic>
          <a:graphicData uri="http://schemas.openxmlformats.org/drawingml/2006/table">
            <a:tbl>
              <a:tblPr/>
              <a:tblGrid>
                <a:gridCol w="1838577"/>
                <a:gridCol w="1345705"/>
                <a:gridCol w="1121499"/>
                <a:gridCol w="1247108"/>
                <a:gridCol w="1121424"/>
                <a:gridCol w="1131712"/>
                <a:gridCol w="980817"/>
              </a:tblGrid>
              <a:tr h="949939">
                <a:tc rowSpan="2">
                  <a:txBody>
                    <a:bodyPr/>
                    <a:lstStyle/>
                    <a:p>
                      <a:pPr algn="ctr">
                        <a:lnSpc>
                          <a:spcPct val="115000"/>
                        </a:lnSpc>
                        <a:spcAft>
                          <a:spcPts val="0"/>
                        </a:spcAft>
                      </a:pPr>
                      <a:r>
                        <a:rPr lang="el-GR" sz="1200" dirty="0">
                          <a:solidFill>
                            <a:srgbClr val="FF0000"/>
                          </a:solidFill>
                          <a:latin typeface="Calibri"/>
                          <a:ea typeface="Times New Roman"/>
                          <a:cs typeface="Times New Roman"/>
                        </a:rPr>
                        <a:t>Δραστηριότητες </a:t>
                      </a:r>
                      <a:r>
                        <a:rPr lang="el-GR" sz="1200" dirty="0">
                          <a:latin typeface="Calibri"/>
                          <a:ea typeface="Times New Roman"/>
                          <a:cs typeface="Times New Roman"/>
                        </a:rPr>
                        <a:t> που  μέσω της  εφαρμογής της  Έρευνας και Τεχνολογικής Καινοτομίας μπορούν να  προκαλέσουν διαρθρωτικές αλλαγές    στον τομέα </a:t>
                      </a:r>
                    </a:p>
                    <a:p>
                      <a:pPr algn="ctr">
                        <a:lnSpc>
                          <a:spcPct val="115000"/>
                        </a:lnSpc>
                        <a:spcAft>
                          <a:spcPts val="0"/>
                        </a:spcAft>
                      </a:pPr>
                      <a:r>
                        <a:rPr lang="en-US" sz="1200" dirty="0">
                          <a:highlight>
                            <a:srgbClr val="FFFF00"/>
                          </a:highlight>
                          <a:latin typeface="Calibri"/>
                          <a:ea typeface="Times New Roman"/>
                          <a:cs typeface="Times New Roman"/>
                        </a:rPr>
                        <a:t>(activity level)</a:t>
                      </a: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gridSpan="2">
                  <a:txBody>
                    <a:bodyPr/>
                    <a:lstStyle/>
                    <a:p>
                      <a:pPr algn="ctr">
                        <a:lnSpc>
                          <a:spcPct val="115000"/>
                        </a:lnSpc>
                        <a:spcAft>
                          <a:spcPts val="0"/>
                        </a:spcAft>
                      </a:pPr>
                      <a:r>
                        <a:rPr lang="el-GR" sz="1200" b="1">
                          <a:latin typeface="Calibri"/>
                          <a:ea typeface="Times New Roman"/>
                          <a:cs typeface="Times New Roman"/>
                        </a:rPr>
                        <a:t>ΠΡΟΤΕΙΝΟΜΕΝΕΣ ΔΡΑΣΕΙΣ </a:t>
                      </a:r>
                      <a:endParaRPr lang="el-GR" sz="1200">
                        <a:latin typeface="Calibri"/>
                        <a:ea typeface="Times New Roman"/>
                        <a:cs typeface="Times New Roman"/>
                      </a:endParaRPr>
                    </a:p>
                    <a:p>
                      <a:pPr algn="ctr">
                        <a:lnSpc>
                          <a:spcPct val="115000"/>
                        </a:lnSpc>
                        <a:spcAft>
                          <a:spcPts val="0"/>
                        </a:spcAft>
                      </a:pPr>
                      <a:r>
                        <a:rPr lang="el-GR" sz="1200" b="1">
                          <a:latin typeface="Calibri"/>
                          <a:ea typeface="Times New Roman"/>
                          <a:cs typeface="Times New Roman"/>
                        </a:rPr>
                        <a:t>ΠΟΥ ΘΑ ΠΡΕΠΕΙ ΝΑ ΑΝΑΛΑΒΕΙ Ο ΙΔΙΩΤΙΚΟΣ ΤΟΜΕΑΣ</a:t>
                      </a:r>
                      <a:endParaRPr lang="el-GR" sz="1200">
                        <a:latin typeface="Calibri"/>
                        <a:ea typeface="Times New Roman"/>
                        <a:cs typeface="Times New Roman"/>
                      </a:endParaRPr>
                    </a:p>
                    <a:p>
                      <a:pPr algn="ctr">
                        <a:lnSpc>
                          <a:spcPct val="115000"/>
                        </a:lnSpc>
                        <a:spcAft>
                          <a:spcPts val="0"/>
                        </a:spcAft>
                      </a:pPr>
                      <a:r>
                        <a:rPr lang="el-GR" sz="1200" b="1">
                          <a:latin typeface="Calibri"/>
                          <a:ea typeface="Times New Roman"/>
                          <a:cs typeface="Times New Roman"/>
                        </a:rPr>
                        <a:t>(ανά  «δραστηριότητα» )</a:t>
                      </a: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l-GR"/>
                    </a:p>
                  </a:txBody>
                  <a:tcPr/>
                </a:tc>
                <a:tc gridSpan="4">
                  <a:txBody>
                    <a:bodyPr/>
                    <a:lstStyle/>
                    <a:p>
                      <a:pPr algn="ctr">
                        <a:lnSpc>
                          <a:spcPct val="115000"/>
                        </a:lnSpc>
                        <a:spcAft>
                          <a:spcPts val="0"/>
                        </a:spcAft>
                      </a:pPr>
                      <a:r>
                        <a:rPr lang="el-GR" sz="1200" b="1">
                          <a:latin typeface="Calibri"/>
                          <a:ea typeface="Times New Roman"/>
                          <a:cs typeface="Times New Roman"/>
                        </a:rPr>
                        <a:t>ΠΡΟΤΕΙΝΟΜΕΝΕΣ ΔΡΑΣΕΙΣ/ΕΡΓΑΛΕΙΑ ΠΑΡΕΜΒΑΣΗΣ ΑΠΟ ΤΟ ΚΡΑΤΟΣ </a:t>
                      </a:r>
                      <a:endParaRPr lang="el-GR" sz="1200">
                        <a:latin typeface="Calibri"/>
                        <a:ea typeface="Times New Roman"/>
                        <a:cs typeface="Times New Roman"/>
                      </a:endParaRPr>
                    </a:p>
                    <a:p>
                      <a:pPr algn="ctr">
                        <a:lnSpc>
                          <a:spcPct val="115000"/>
                        </a:lnSpc>
                        <a:spcAft>
                          <a:spcPts val="0"/>
                        </a:spcAft>
                      </a:pPr>
                      <a:r>
                        <a:rPr lang="el-GR" sz="1200" b="1">
                          <a:latin typeface="Calibri"/>
                          <a:ea typeface="Times New Roman"/>
                          <a:cs typeface="Times New Roman"/>
                        </a:rPr>
                        <a:t>(ανά  «δραστηριότητα»)</a:t>
                      </a: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hMerge="1">
                  <a:txBody>
                    <a:bodyPr/>
                    <a:lstStyle/>
                    <a:p>
                      <a:endParaRPr lang="el-GR"/>
                    </a:p>
                  </a:txBody>
                  <a:tcPr/>
                </a:tc>
                <a:tc hMerge="1">
                  <a:txBody>
                    <a:bodyPr/>
                    <a:lstStyle/>
                    <a:p>
                      <a:endParaRPr lang="el-GR"/>
                    </a:p>
                  </a:txBody>
                  <a:tcPr/>
                </a:tc>
              </a:tr>
              <a:tr h="949939">
                <a:tc vMerge="1">
                  <a:txBody>
                    <a:bodyPr/>
                    <a:lstStyle/>
                    <a:p>
                      <a:endParaRPr lang="el-GR"/>
                    </a:p>
                  </a:txBody>
                  <a:tcPr/>
                </a:tc>
                <a:tc>
                  <a:txBody>
                    <a:bodyPr/>
                    <a:lstStyle/>
                    <a:p>
                      <a:pPr algn="ctr">
                        <a:lnSpc>
                          <a:spcPct val="115000"/>
                        </a:lnSpc>
                        <a:spcAft>
                          <a:spcPts val="0"/>
                        </a:spcAft>
                      </a:pPr>
                      <a:r>
                        <a:rPr lang="el-GR" sz="1200">
                          <a:latin typeface="Calibri"/>
                          <a:ea typeface="Times New Roman"/>
                          <a:cs typeface="Times New Roman"/>
                        </a:rPr>
                        <a:t>Συνεργασία με άλλες επιχειρήσεις</a:t>
                      </a: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l-GR" sz="1200">
                          <a:latin typeface="Calibri"/>
                          <a:ea typeface="Times New Roman"/>
                          <a:cs typeface="Times New Roman"/>
                        </a:rPr>
                        <a:t>ΑΛΛΟ</a:t>
                      </a: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l-GR" sz="1200" b="1">
                          <a:latin typeface="Calibri"/>
                          <a:ea typeface="Times New Roman"/>
                          <a:cs typeface="Times New Roman"/>
                        </a:rPr>
                        <a:t>Προτεινόμενες Δράσεις</a:t>
                      </a:r>
                      <a:endParaRPr lang="el-GR" sz="1200">
                        <a:latin typeface="Calibri"/>
                        <a:ea typeface="Times New Roman"/>
                        <a:cs typeface="Times New Roman"/>
                      </a:endParaRPr>
                    </a:p>
                    <a:p>
                      <a:pPr algn="ctr">
                        <a:lnSpc>
                          <a:spcPct val="115000"/>
                        </a:lnSpc>
                        <a:spcAft>
                          <a:spcPts val="0"/>
                        </a:spcAft>
                      </a:pPr>
                      <a:r>
                        <a:rPr lang="el-GR" sz="1200">
                          <a:latin typeface="Calibri"/>
                          <a:ea typeface="Times New Roman"/>
                          <a:cs typeface="Times New Roman"/>
                        </a:rPr>
                        <a:t>Ανθρώπινου Δυναμικού</a:t>
                      </a: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r>
                        <a:rPr lang="el-GR" sz="1200" b="1">
                          <a:latin typeface="Calibri"/>
                          <a:ea typeface="Times New Roman"/>
                          <a:cs typeface="Times New Roman"/>
                        </a:rPr>
                        <a:t>Προτεινόμενες Δράσεις</a:t>
                      </a:r>
                      <a:endParaRPr lang="el-GR" sz="1200">
                        <a:latin typeface="Calibri"/>
                        <a:ea typeface="Times New Roman"/>
                        <a:cs typeface="Times New Roman"/>
                      </a:endParaRPr>
                    </a:p>
                    <a:p>
                      <a:pPr algn="ctr">
                        <a:lnSpc>
                          <a:spcPct val="115000"/>
                        </a:lnSpc>
                        <a:spcAft>
                          <a:spcPts val="0"/>
                        </a:spcAft>
                      </a:pPr>
                      <a:r>
                        <a:rPr lang="el-GR" sz="1200">
                          <a:latin typeface="Calibri"/>
                          <a:ea typeface="Times New Roman"/>
                          <a:cs typeface="Times New Roman"/>
                        </a:rPr>
                        <a:t>Υποδομών</a:t>
                      </a: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r>
                        <a:rPr lang="el-GR" sz="1200" b="1">
                          <a:latin typeface="Calibri"/>
                          <a:ea typeface="Times New Roman"/>
                          <a:cs typeface="Times New Roman"/>
                        </a:rPr>
                        <a:t>Προτεινόμενες Δράσεις</a:t>
                      </a:r>
                      <a:endParaRPr lang="el-GR" sz="1200">
                        <a:latin typeface="Calibri"/>
                        <a:ea typeface="Times New Roman"/>
                        <a:cs typeface="Times New Roman"/>
                      </a:endParaRPr>
                    </a:p>
                    <a:p>
                      <a:pPr algn="ctr">
                        <a:lnSpc>
                          <a:spcPct val="115000"/>
                        </a:lnSpc>
                        <a:spcAft>
                          <a:spcPts val="0"/>
                        </a:spcAft>
                      </a:pPr>
                      <a:r>
                        <a:rPr lang="el-GR" sz="1200">
                          <a:latin typeface="Calibri"/>
                          <a:ea typeface="Times New Roman"/>
                          <a:cs typeface="Times New Roman"/>
                        </a:rPr>
                        <a:t>ΑΛΛΟ</a:t>
                      </a: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r>
                        <a:rPr lang="el-GR" sz="1100" b="1" dirty="0">
                          <a:latin typeface="Calibri"/>
                          <a:ea typeface="Times New Roman"/>
                          <a:cs typeface="Times New Roman"/>
                        </a:rPr>
                        <a:t>ΘΕΣΜΙΚΕΣ / ΔΙΟΙΚΗΤΙΚΕΣ ΠΑΡΕΜΒΑΣΕΙΣ</a:t>
                      </a:r>
                      <a:endParaRPr lang="el-GR" sz="11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474969">
                <a:tc>
                  <a:txBody>
                    <a:bodyPr/>
                    <a:lstStyle/>
                    <a:p>
                      <a:pPr algn="ctr">
                        <a:lnSpc>
                          <a:spcPct val="115000"/>
                        </a:lnSpc>
                        <a:spcAft>
                          <a:spcPts val="0"/>
                        </a:spcAft>
                      </a:pPr>
                      <a:r>
                        <a:rPr lang="el-GR" sz="1200" i="1" dirty="0">
                          <a:latin typeface="Calibri"/>
                          <a:ea typeface="Times New Roman"/>
                          <a:cs typeface="Times New Roman"/>
                        </a:rPr>
                        <a:t>(αντιγραφή από στήλη 2  Πίνακα 1)</a:t>
                      </a: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857626">
                <a:tc>
                  <a:txBody>
                    <a:bodyPr/>
                    <a:lstStyle/>
                    <a:p>
                      <a:pPr>
                        <a:lnSpc>
                          <a:spcPct val="115000"/>
                        </a:lnSpc>
                        <a:spcAft>
                          <a:spcPts val="0"/>
                        </a:spcAft>
                      </a:pPr>
                      <a:r>
                        <a:rPr lang="el-GR" sz="1200" dirty="0" smtClean="0">
                          <a:latin typeface="Calibri"/>
                          <a:ea typeface="Times New Roman"/>
                          <a:cs typeface="Times New Roman"/>
                        </a:rPr>
                        <a:t>Π.χ.</a:t>
                      </a: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461059">
                <a:tc>
                  <a:txBody>
                    <a:bodyPr/>
                    <a:lstStyle/>
                    <a:p>
                      <a:pPr>
                        <a:lnSpc>
                          <a:spcPct val="115000"/>
                        </a:lnSpc>
                        <a:spcAft>
                          <a:spcPts val="0"/>
                        </a:spcAft>
                      </a:pPr>
                      <a:r>
                        <a:rPr lang="el-GR" sz="1200" dirty="0" smtClean="0">
                          <a:latin typeface="+mn-lt"/>
                          <a:ea typeface="Times New Roman"/>
                          <a:cs typeface="Times New Roman"/>
                        </a:rPr>
                        <a:t>Π.χ. Έρευνα εστιασμένη</a:t>
                      </a:r>
                      <a:r>
                        <a:rPr lang="el-GR" sz="1200" baseline="0" dirty="0" smtClean="0">
                          <a:latin typeface="+mn-lt"/>
                          <a:ea typeface="Times New Roman"/>
                          <a:cs typeface="Times New Roman"/>
                        </a:rPr>
                        <a:t> στην </a:t>
                      </a:r>
                      <a:r>
                        <a:rPr lang="el-GR" sz="1200" dirty="0" smtClean="0">
                          <a:latin typeface="+mn-lt"/>
                          <a:ea typeface="Times New Roman"/>
                          <a:cs typeface="Times New Roman"/>
                        </a:rPr>
                        <a:t>ανάπτυξη</a:t>
                      </a: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37485">
                <a:tc>
                  <a:txBody>
                    <a:bodyPr/>
                    <a:lstStyle/>
                    <a:p>
                      <a:pP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37485">
                <a:tc>
                  <a:txBody>
                    <a:bodyPr/>
                    <a:lstStyle/>
                    <a:p>
                      <a:pP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37485">
                <a:tc>
                  <a:txBody>
                    <a:bodyPr/>
                    <a:lstStyle/>
                    <a:p>
                      <a:pP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alpha val="70000"/>
                      </a:schemeClr>
                    </a:solidFill>
                  </a:tcPr>
                </a:tc>
                <a:tc>
                  <a:txBody>
                    <a:bodyPr/>
                    <a:lstStyle/>
                    <a:p>
                      <a:pP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37485">
                <a:tc>
                  <a:txBody>
                    <a:bodyPr/>
                    <a:lstStyle/>
                    <a:p>
                      <a:pP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15000"/>
                        </a:lnSpc>
                        <a:spcAft>
                          <a:spcPts val="0"/>
                        </a:spcAft>
                      </a:pPr>
                      <a:endParaRPr lang="el-GR" sz="1200" dirty="0">
                        <a:latin typeface="Calibri"/>
                        <a:ea typeface="Times New Roman"/>
                        <a:cs typeface="Times New Roman"/>
                      </a:endParaRPr>
                    </a:p>
                  </a:txBody>
                  <a:tcPr marL="54035" marR="54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3" name="Rectangle 2"/>
          <p:cNvSpPr/>
          <p:nvPr/>
        </p:nvSpPr>
        <p:spPr>
          <a:xfrm>
            <a:off x="251520" y="404664"/>
            <a:ext cx="8280920" cy="338554"/>
          </a:xfrm>
          <a:prstGeom prst="rect">
            <a:avLst/>
          </a:prstGeom>
        </p:spPr>
        <p:txBody>
          <a:bodyPr wrap="square">
            <a:spAutoFit/>
          </a:bodyPr>
          <a:lstStyle/>
          <a:p>
            <a:pPr algn="ctr"/>
            <a:r>
              <a:rPr lang="el-GR" sz="1600" dirty="0" smtClean="0">
                <a:solidFill>
                  <a:srgbClr val="494D6B"/>
                </a:solidFill>
              </a:rPr>
              <a:t>ΠΙΝΑΚΑΣ 2: ΠΡΟΤΑΣΕΙΣ ΓΙΑ ΕΡΓΑΛΕΙΑ ΠΑΡΕΜΒΑΣΗΣ </a:t>
            </a:r>
            <a:endParaRPr lang="el-GR" sz="1600" dirty="0">
              <a:solidFill>
                <a:srgbClr val="494D6B"/>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1019</TotalTime>
  <Words>1302</Words>
  <Application>Microsoft Office PowerPoint</Application>
  <PresentationFormat>On-screen Show (4:3)</PresentationFormat>
  <Paragraphs>167</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Slide 1</vt:lpstr>
      <vt:lpstr>Α. Δημιουργία φυλλαδίου «βασικών πληροφοριών» με τυπική δομή (Τemplate) </vt:lpstr>
      <vt:lpstr>Slide 3</vt:lpstr>
      <vt:lpstr>Slide 4</vt:lpstr>
      <vt:lpstr>2.  Δημιουργία Θεματικών Ομάδων  «πλατφορμών»</vt:lpstr>
      <vt:lpstr>Slide 6</vt:lpstr>
      <vt:lpstr>Slide 7</vt:lpstr>
      <vt:lpstr>Slide 8</vt:lpstr>
      <vt:lpstr>Slide 9</vt:lpstr>
      <vt:lpstr>Slide 10</vt:lpstr>
      <vt:lpstr>Slide 11</vt:lpstr>
      <vt:lpstr>Slide 12</vt:lpstr>
      <vt:lpstr>Slide 13</vt:lpstr>
      <vt:lpstr>Επί πλέον κριτήρια για την τεκμηρίωση των επιλογών  (ex ante Evaluation)</vt:lpstr>
      <vt:lpstr>Ηow to present the prioritised areas?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bakatselou.b</cp:lastModifiedBy>
  <cp:revision>124</cp:revision>
  <dcterms:created xsi:type="dcterms:W3CDTF">2013-04-07T20:38:20Z</dcterms:created>
  <dcterms:modified xsi:type="dcterms:W3CDTF">2014-03-31T06:18:58Z</dcterms:modified>
</cp:coreProperties>
</file>