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68" r:id="rId2"/>
    <p:sldId id="297" r:id="rId3"/>
    <p:sldId id="298" r:id="rId4"/>
    <p:sldId id="301" r:id="rId5"/>
    <p:sldId id="312" r:id="rId6"/>
    <p:sldId id="313" r:id="rId7"/>
    <p:sldId id="314" r:id="rId8"/>
    <p:sldId id="303" r:id="rId9"/>
    <p:sldId id="315" r:id="rId10"/>
    <p:sldId id="316" r:id="rId11"/>
    <p:sldId id="317" r:id="rId12"/>
    <p:sldId id="306" r:id="rId13"/>
    <p:sldId id="307" r:id="rId14"/>
    <p:sldId id="309" r:id="rId15"/>
    <p:sldId id="310" r:id="rId16"/>
    <p:sldId id="290" r:id="rId17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CC"/>
    <a:srgbClr val="3399FF"/>
    <a:srgbClr val="00CC99"/>
    <a:srgbClr val="FFFFCC"/>
    <a:srgbClr val="FF3300"/>
    <a:srgbClr val="FBA3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FD0E2A-1926-4DB0-9431-05CD40A76A0E}" type="datetimeFigureOut">
              <a:rPr lang="el-GR"/>
              <a:pPr>
                <a:defRPr/>
              </a:pPr>
              <a:t>15/11/2013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l-G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43864EE-4F0F-4BB9-BBB6-BD63470E36A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CBCA4C-8CFD-429E-8469-93B678A8E9E9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l-GR" sz="900" smtClean="0"/>
              <a:t>Να συνθέσει το διαθέσιμο τεκμηριωτικό υλικό για την επιλογή του τομέα</a:t>
            </a:r>
          </a:p>
          <a:p>
            <a:pPr eaLnBrk="1" hangingPunct="1"/>
            <a:r>
              <a:rPr lang="el-GR" sz="900" smtClean="0"/>
              <a:t>Να περιγράψει την υφιστάμενη κατάσταση στον τομέα, με έμφαση στην </a:t>
            </a:r>
            <a:r>
              <a:rPr lang="el-GR" sz="900" b="1" smtClean="0"/>
              <a:t>οικονομία, </a:t>
            </a:r>
            <a:r>
              <a:rPr lang="el-GR" sz="900" smtClean="0"/>
              <a:t>στην </a:t>
            </a:r>
            <a:r>
              <a:rPr lang="el-GR" sz="900" b="1" smtClean="0"/>
              <a:t>έρευνα και</a:t>
            </a:r>
            <a:r>
              <a:rPr lang="el-GR" sz="900" smtClean="0"/>
              <a:t> </a:t>
            </a:r>
            <a:r>
              <a:rPr lang="el-GR" sz="900" b="1" smtClean="0"/>
              <a:t>τεχνολογία</a:t>
            </a:r>
            <a:r>
              <a:rPr lang="el-GR" sz="900" smtClean="0"/>
              <a:t> και στις </a:t>
            </a:r>
            <a:r>
              <a:rPr lang="el-GR" sz="900" b="1" smtClean="0"/>
              <a:t>πολιτικές</a:t>
            </a:r>
            <a:r>
              <a:rPr lang="el-GR" sz="900" smtClean="0"/>
              <a:t> που τον επηρεάζουν (εθνικές και κοινοτικές)</a:t>
            </a:r>
          </a:p>
          <a:p>
            <a:pPr eaLnBrk="1" hangingPunct="1"/>
            <a:r>
              <a:rPr lang="el-GR" sz="900" smtClean="0"/>
              <a:t>Να αναδείξει τις τάσεις και τις βασικές προκλήσεις</a:t>
            </a:r>
          </a:p>
          <a:p>
            <a:pPr eaLnBrk="1" hangingPunct="1"/>
            <a:r>
              <a:rPr lang="el-GR" sz="900" smtClean="0"/>
              <a:t>Να συμβάλει στην περαιτέρω εξειδίκευση του κάθε τομέα (ώστε να αποκαλυφθούν υποτομείς/ δραστηριότητες με το μεγαλύτερο δυναμισμό) </a:t>
            </a:r>
          </a:p>
          <a:p>
            <a:pPr eaLnBrk="1" hangingPunct="1"/>
            <a:r>
              <a:rPr lang="el-GR" sz="900" smtClean="0"/>
              <a:t>Να   εξετάσει τη δυνατότητα σύνθεσης της ζήτησης για Ε&amp;Τ (από την πλευρά των επιχειρήσεων) με την προσφορά Ε&amp;Τ (από την πλευρά της ερευνητικής κοινότητας)</a:t>
            </a:r>
          </a:p>
          <a:p>
            <a:pPr eaLnBrk="1" hangingPunct="1"/>
            <a:r>
              <a:rPr lang="el-GR" sz="900" smtClean="0"/>
              <a:t>Να αποτελέσει το πλαίσιο της περαιτέρω διαβούλευσης με την Θεματική Ομάδα που θα δημιουργηθεί</a:t>
            </a:r>
          </a:p>
          <a:p>
            <a:pPr eaLnBrk="1" hangingPunct="1"/>
            <a:r>
              <a:rPr lang="el-GR" sz="900" smtClean="0">
                <a:solidFill>
                  <a:srgbClr val="CC0000"/>
                </a:solidFill>
              </a:rPr>
              <a:t>Να περιλάβει εν τέλει τα ευρήματα της διαβούλευσης και να αποτελέσει  βασική συνιστώσα της στρατηγικής Ε&amp;Τ για μια έξυπνη εξειδίκευση </a:t>
            </a:r>
          </a:p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83E9559-497A-4304-BB4A-EF373FA3DB56}" type="slidenum">
              <a:rPr lang="el-GR" sz="1200" b="0"/>
              <a:pPr algn="r"/>
              <a:t>2</a:t>
            </a:fld>
            <a:endParaRPr lang="el-GR" sz="1200"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5D9B84-A86A-4F37-88CD-43861DA5508F}" type="slidenum">
              <a:rPr lang="el-GR" smtClean="0"/>
              <a:pPr/>
              <a:t>3</a:t>
            </a:fld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2765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F3BAE17-2C0D-4829-A530-D475898C5054}" type="slidenum">
              <a:rPr lang="el-GR" sz="1200" b="0"/>
              <a:pPr algn="r"/>
              <a:t>4</a:t>
            </a:fld>
            <a:endParaRPr lang="el-GR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7065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57451FF-632E-41CD-B0B3-695695655939}" type="slidenum">
              <a:rPr lang="el-GR" sz="1200" b="0"/>
              <a:pPr algn="r"/>
              <a:t>8</a:t>
            </a:fld>
            <a:endParaRPr lang="el-GR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757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3BA6603-C5E7-4A8F-AFCB-9EFA78AA5F1D}" type="slidenum">
              <a:rPr lang="el-GR" sz="1200" b="0"/>
              <a:pPr algn="r"/>
              <a:t>12</a:t>
            </a:fld>
            <a:endParaRPr lang="el-GR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7782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87E43A0-57A3-4974-B145-7F4F87D9ED70}" type="slidenum">
              <a:rPr lang="el-GR" sz="1200" b="0"/>
              <a:pPr algn="r"/>
              <a:t>13</a:t>
            </a:fld>
            <a:endParaRPr lang="el-GR" sz="12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8192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26FAC41-8753-439B-95EB-CDE453B40CD4}" type="slidenum">
              <a:rPr lang="el-GR" sz="1200" b="0"/>
              <a:pPr algn="r"/>
              <a:t>14</a:t>
            </a:fld>
            <a:endParaRPr lang="el-GR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5" name="Rectangle 10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6" name="Rectangle 11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4DD44C5-9C61-47A7-93D6-69D21400D03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2D86D-BD62-4C6D-8A6C-36AC15DFA85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5" name="Rectangle 10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6" name="Rectangle 11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48DC1-0038-45F6-AB2C-09EEFAF4E43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B74A6-DA14-4B4F-91A9-1D2571D0BD5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2B911-9188-4362-89C8-D8A819FD404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5" name="Rectangle 10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6" name="Rectangle 11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6D2B29E-963E-4899-8943-B63E5E71177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5783639-1F01-4BAE-B640-ABA3B8A2AA5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C0C19A-932C-4575-AD16-EF5238BC9E2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44BD7-3EC2-48FD-8FEC-9EA7A593EEA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5CFE5F-87DD-4832-80EC-23BEAED6F1A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6A9CF-8FE9-41D8-8CA7-B644C518479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6" name="Rectangle 10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7" name="Rectangle 11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8" name="Rectangle 14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3E3EAA0F-7FDA-479D-8451-2A48D4262BD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970E8E3-60C7-42C5-8D39-B97C2FF7213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6" r:id="rId3"/>
    <p:sldLayoutId id="2147483687" r:id="rId4"/>
    <p:sldLayoutId id="2147483688" r:id="rId5"/>
    <p:sldLayoutId id="2147483683" r:id="rId6"/>
    <p:sldLayoutId id="2147483689" r:id="rId7"/>
    <p:sldLayoutId id="2147483682" r:id="rId8"/>
    <p:sldLayoutId id="2147483690" r:id="rId9"/>
    <p:sldLayoutId id="2147483681" r:id="rId10"/>
    <p:sldLayoutId id="2147483691" r:id="rId11"/>
    <p:sldLayoutId id="214748368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l-GR" b="1" smtClean="0">
                <a:solidFill>
                  <a:srgbClr val="726868"/>
                </a:solidFill>
              </a:rPr>
              <a:t> ΜΕΘΟΔΟΛΟΓΙΑ  ΓΙΑ ΤΗΝ ΔΙΑΔΙΚΑΣΙΑ ΤΗΣ «ΕΠΙΧΕΙΡΗΜΑΤΙΚΗΣ ΑΝΑΚΑΛΥΨΗΣ» </a:t>
            </a:r>
          </a:p>
          <a:p>
            <a:pPr algn="ctr" eaLnBrk="1" hangingPunct="1">
              <a:buFontTx/>
              <a:buNone/>
            </a:pPr>
            <a:r>
              <a:rPr lang="el-GR" b="1" smtClean="0">
                <a:solidFill>
                  <a:srgbClr val="726868"/>
                </a:solidFill>
              </a:rPr>
              <a:t>ΣΤΟΝ ΤΟΜΕΑ ΕΝΕΡΓΕΙΑ</a:t>
            </a:r>
          </a:p>
          <a:p>
            <a:pPr algn="ctr" eaLnBrk="1" hangingPunct="1">
              <a:buFontTx/>
              <a:buNone/>
            </a:pPr>
            <a:endParaRPr lang="el-GR" b="1" smtClean="0">
              <a:solidFill>
                <a:srgbClr val="726868"/>
              </a:solidFill>
            </a:endParaRPr>
          </a:p>
          <a:p>
            <a:pPr algn="ctr" eaLnBrk="1" hangingPunct="1">
              <a:buFontTx/>
              <a:buNone/>
            </a:pPr>
            <a:endParaRPr lang="el-GR" b="1" i="1" smtClean="0">
              <a:solidFill>
                <a:srgbClr val="726868"/>
              </a:solidFill>
            </a:endParaRPr>
          </a:p>
          <a:p>
            <a:pPr algn="ctr" eaLnBrk="1" hangingPunct="1">
              <a:buFontTx/>
              <a:buNone/>
            </a:pPr>
            <a:r>
              <a:rPr lang="el-GR" sz="1800" b="1" smtClean="0">
                <a:solidFill>
                  <a:srgbClr val="726868"/>
                </a:solidFill>
              </a:rPr>
              <a:t>ΔΙΕΥΘΥΝΣΗ  ΣΧΕΔΙΑΣΜΟΥ ΚΑΙ ΠΡΟΓΡΑΜΜΑΤΙΣΜΟΥ  ΓΓΕΤ</a:t>
            </a:r>
          </a:p>
          <a:p>
            <a:pPr algn="ctr" eaLnBrk="1" hangingPunct="1">
              <a:buFontTx/>
              <a:buNone/>
            </a:pPr>
            <a:r>
              <a:rPr lang="el-GR" sz="1800" b="1" smtClean="0">
                <a:solidFill>
                  <a:srgbClr val="726868"/>
                </a:solidFill>
              </a:rPr>
              <a:t> 15  ΝΟΕΜΒΡΙΟΥ2013</a:t>
            </a:r>
          </a:p>
          <a:p>
            <a:pPr algn="ctr" eaLnBrk="1" hangingPunct="1">
              <a:buFontTx/>
              <a:buNone/>
            </a:pPr>
            <a:endParaRPr lang="el-GR" sz="1800" b="1" smtClean="0">
              <a:solidFill>
                <a:srgbClr val="726868"/>
              </a:solidFill>
            </a:endParaRPr>
          </a:p>
          <a:p>
            <a:pPr algn="ctr" eaLnBrk="1" hangingPunct="1">
              <a:buFontTx/>
              <a:buNone/>
            </a:pPr>
            <a:r>
              <a:rPr lang="el-GR" sz="1800" b="1" smtClean="0">
                <a:solidFill>
                  <a:srgbClr val="726868"/>
                </a:solidFill>
              </a:rPr>
              <a:t>(ΤΜΗΜΑ Α’ ΠΡΟΓΡΑΜΜΑΤΙΣΜΟΥ)</a:t>
            </a:r>
          </a:p>
          <a:p>
            <a:pPr algn="ctr" eaLnBrk="1" hangingPunct="1">
              <a:buFontTx/>
              <a:buNone/>
            </a:pP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113" y="1266825"/>
            <a:ext cx="8361362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990600"/>
            <a:ext cx="8229600" cy="5334000"/>
          </a:xfrm>
          <a:solidFill>
            <a:schemeClr val="accent1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z="2700" u="sng" smtClean="0"/>
              <a:t>Η κάθε Θεματική Ομάδα καλείται</a:t>
            </a:r>
            <a:r>
              <a:rPr lang="el-GR" sz="2700" smtClean="0"/>
              <a:t>:</a:t>
            </a:r>
          </a:p>
          <a:p>
            <a:pPr eaLnBrk="1" hangingPunct="1"/>
            <a:r>
              <a:rPr lang="el-GR" sz="2700" smtClean="0">
                <a:solidFill>
                  <a:srgbClr val="CC0000"/>
                </a:solidFill>
              </a:rPr>
              <a:t>να  εντοπίσει κρίσιμες «δραστηριότητες», </a:t>
            </a:r>
            <a:r>
              <a:rPr lang="el-GR" sz="2500" smtClean="0"/>
              <a:t>με ιδιαίτερο δυναμισμό, που μπορούν να προκαλέσουν ανάπτυξη, με μοχλό τη γνώση, την τεχνολογία, την καινοτομία</a:t>
            </a:r>
            <a:endParaRPr lang="el-GR" sz="3500" smtClean="0"/>
          </a:p>
          <a:p>
            <a:pPr eaLnBrk="1" hangingPunct="1"/>
            <a:r>
              <a:rPr lang="el-GR" sz="2700" smtClean="0"/>
              <a:t> να </a:t>
            </a:r>
            <a:r>
              <a:rPr lang="el-GR" sz="2700" smtClean="0">
                <a:solidFill>
                  <a:srgbClr val="CC0000"/>
                </a:solidFill>
              </a:rPr>
              <a:t>τεκμηριώσει</a:t>
            </a:r>
            <a:r>
              <a:rPr lang="el-GR" sz="2300" smtClean="0">
                <a:solidFill>
                  <a:srgbClr val="CC0000"/>
                </a:solidFill>
              </a:rPr>
              <a:t> </a:t>
            </a:r>
            <a:r>
              <a:rPr lang="el-GR" sz="2500" smtClean="0">
                <a:solidFill>
                  <a:srgbClr val="CC0000"/>
                </a:solidFill>
              </a:rPr>
              <a:t>τις </a:t>
            </a:r>
            <a:r>
              <a:rPr lang="el-GR" sz="2100" smtClean="0">
                <a:solidFill>
                  <a:srgbClr val="CC0000"/>
                </a:solidFill>
              </a:rPr>
              <a:t>επιλογές της</a:t>
            </a:r>
            <a:r>
              <a:rPr lang="el-GR" sz="2300" smtClean="0">
                <a:solidFill>
                  <a:srgbClr val="CC0000"/>
                </a:solidFill>
              </a:rPr>
              <a:t> </a:t>
            </a:r>
            <a:endParaRPr lang="el-GR" sz="2300" smtClean="0"/>
          </a:p>
          <a:p>
            <a:pPr eaLnBrk="1" hangingPunct="1"/>
            <a:r>
              <a:rPr lang="el-GR" sz="2300" smtClean="0"/>
              <a:t> </a:t>
            </a:r>
            <a:r>
              <a:rPr lang="el-GR" sz="2700" smtClean="0"/>
              <a:t>να προτείνει συγκεκριμένες </a:t>
            </a:r>
            <a:r>
              <a:rPr lang="el-GR" sz="2700" smtClean="0">
                <a:solidFill>
                  <a:srgbClr val="CC0000"/>
                </a:solidFill>
              </a:rPr>
              <a:t>δράσεις (=εργαλεία παρέμβασης)</a:t>
            </a:r>
            <a:r>
              <a:rPr lang="el-GR" sz="2700" smtClean="0"/>
              <a:t> ανά προτεινόμενη δραστηριότητα αλλά και </a:t>
            </a:r>
            <a:r>
              <a:rPr lang="el-GR" sz="2700" smtClean="0">
                <a:solidFill>
                  <a:srgbClr val="CC0000"/>
                </a:solidFill>
              </a:rPr>
              <a:t>οριζόντιες δράσεις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8229600" cy="4495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2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l-GR" sz="42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Συμπληρωματικά στοιχεία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l-GR" sz="3200" smtClean="0">
                <a:solidFill>
                  <a:srgbClr val="CC0000"/>
                </a:solidFill>
              </a:rPr>
              <a:t>Επί πλέον κριτήρια για την τεκμηρίωση των επιλογών</a:t>
            </a:r>
            <a:br>
              <a:rPr lang="el-GR" sz="3200" smtClean="0">
                <a:solidFill>
                  <a:srgbClr val="CC0000"/>
                </a:solidFill>
              </a:rPr>
            </a:br>
            <a:r>
              <a:rPr lang="el-GR" sz="3200" smtClean="0">
                <a:solidFill>
                  <a:srgbClr val="CC0000"/>
                </a:solidFill>
              </a:rPr>
              <a:t> </a:t>
            </a:r>
            <a:r>
              <a:rPr lang="fr-CH" sz="3200" i="1" smtClean="0">
                <a:solidFill>
                  <a:srgbClr val="CC0000"/>
                </a:solidFill>
                <a:latin typeface="Calibri" pitchFamily="34" charset="0"/>
              </a:rPr>
              <a:t>(ex ante</a:t>
            </a:r>
            <a:r>
              <a:rPr lang="el-GR" sz="3200" smtClean="0">
                <a:solidFill>
                  <a:srgbClr val="CC0000"/>
                </a:solidFill>
              </a:rPr>
              <a:t> </a:t>
            </a:r>
            <a:r>
              <a:rPr lang="fr-CH" sz="3200" i="1" smtClean="0">
                <a:solidFill>
                  <a:srgbClr val="CC0000"/>
                </a:solidFill>
                <a:latin typeface="Calibri" pitchFamily="34" charset="0"/>
              </a:rPr>
              <a:t>Evaluation</a:t>
            </a:r>
            <a:r>
              <a:rPr lang="el-GR" sz="3200" i="1" smtClean="0">
                <a:solidFill>
                  <a:srgbClr val="CC0000"/>
                </a:solidFill>
              </a:rPr>
              <a:t>)</a:t>
            </a:r>
            <a:endParaRPr lang="fr-CH" sz="3200" i="1" smtClean="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8089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fr-CH" sz="1900" smtClean="0">
                <a:latin typeface="Calibri" pitchFamily="34" charset="0"/>
              </a:rPr>
              <a:t>«Time to market»</a:t>
            </a:r>
          </a:p>
          <a:p>
            <a:pPr eaLnBrk="1" hangingPunct="1"/>
            <a:r>
              <a:rPr lang="fr-CH" sz="1900" smtClean="0">
                <a:latin typeface="Calibri" pitchFamily="34" charset="0"/>
              </a:rPr>
              <a:t>Does the activity open a new domain potentially rich in innovation and spillovers?</a:t>
            </a:r>
          </a:p>
          <a:p>
            <a:pPr eaLnBrk="1" hangingPunct="1"/>
            <a:r>
              <a:rPr lang="fr-CH" sz="1900" smtClean="0">
                <a:latin typeface="Calibri" pitchFamily="34" charset="0"/>
              </a:rPr>
              <a:t>What is the degree of collaboration, the number of partners involved?</a:t>
            </a:r>
          </a:p>
          <a:p>
            <a:pPr eaLnBrk="1" hangingPunct="1"/>
            <a:r>
              <a:rPr lang="fr-CH" sz="1900" smtClean="0">
                <a:solidFill>
                  <a:srgbClr val="CC0000"/>
                </a:solidFill>
                <a:latin typeface="Calibri" pitchFamily="34" charset="0"/>
              </a:rPr>
              <a:t>Is public funding needed</a:t>
            </a:r>
            <a:r>
              <a:rPr lang="fr-CH" sz="1900" smtClean="0">
                <a:latin typeface="Calibri" pitchFamily="34" charset="0"/>
              </a:rPr>
              <a:t>?</a:t>
            </a:r>
          </a:p>
          <a:p>
            <a:pPr eaLnBrk="1" hangingPunct="1"/>
            <a:r>
              <a:rPr lang="fr-CH" sz="1900" smtClean="0">
                <a:solidFill>
                  <a:srgbClr val="CC0000"/>
                </a:solidFill>
                <a:latin typeface="Calibri" pitchFamily="34" charset="0"/>
              </a:rPr>
              <a:t>What is the significance of the activity for the regional economy (</a:t>
            </a:r>
            <a:r>
              <a:rPr lang="fr-CH" sz="1900" i="1" smtClean="0">
                <a:solidFill>
                  <a:srgbClr val="CC0000"/>
                </a:solidFill>
                <a:latin typeface="Calibri" pitchFamily="34" charset="0"/>
              </a:rPr>
              <a:t>we want to see it in the statistics</a:t>
            </a:r>
            <a:r>
              <a:rPr lang="fr-CH" sz="1900" smtClean="0">
                <a:latin typeface="Calibri" pitchFamily="34" charset="0"/>
              </a:rPr>
              <a:t>!)?</a:t>
            </a:r>
          </a:p>
          <a:p>
            <a:pPr eaLnBrk="1" hangingPunct="1"/>
            <a:r>
              <a:rPr lang="fr-CH" sz="1900" smtClean="0">
                <a:solidFill>
                  <a:srgbClr val="CC0000"/>
                </a:solidFill>
                <a:latin typeface="Calibri" pitchFamily="34" charset="0"/>
              </a:rPr>
              <a:t>What is the capacity of the region to keep the successful activity on its space (</a:t>
            </a:r>
            <a:r>
              <a:rPr lang="fr-CH" sz="1900" i="1" smtClean="0">
                <a:solidFill>
                  <a:srgbClr val="CC0000"/>
                </a:solidFill>
                <a:latin typeface="Calibri" pitchFamily="34" charset="0"/>
              </a:rPr>
              <a:t>innovation here benefits elsewhere </a:t>
            </a:r>
            <a:r>
              <a:rPr lang="fr-CH" sz="1900" smtClean="0">
                <a:solidFill>
                  <a:srgbClr val="CC0000"/>
                </a:solidFill>
                <a:latin typeface="Calibri" pitchFamily="34" charset="0"/>
              </a:rPr>
              <a:t>syndrom</a:t>
            </a:r>
            <a:r>
              <a:rPr lang="fr-CH" sz="1900" smtClean="0">
                <a:latin typeface="Calibri" pitchFamily="34" charset="0"/>
              </a:rPr>
              <a:t>)</a:t>
            </a:r>
          </a:p>
          <a:p>
            <a:pPr eaLnBrk="1" hangingPunct="1"/>
            <a:r>
              <a:rPr lang="fr-CH" sz="1900" smtClean="0">
                <a:latin typeface="Calibri" pitchFamily="34" charset="0"/>
              </a:rPr>
              <a:t>Can this activity realistically drive the region towards a leadership position in the considered niche?</a:t>
            </a: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119063" y="6308725"/>
            <a:ext cx="5183187" cy="349250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/>
          <a:p>
            <a:pPr>
              <a:defRPr/>
            </a:pPr>
            <a:r>
              <a:rPr lang="en-US" sz="900">
                <a:latin typeface="+mn-lt"/>
                <a:cs typeface="+mn-cs"/>
              </a:rPr>
              <a:t>Collège du Management de la Technologie – CDM</a:t>
            </a:r>
          </a:p>
          <a:p>
            <a:pPr>
              <a:defRPr/>
            </a:pPr>
            <a:r>
              <a:rPr lang="fr-CH" sz="900">
                <a:latin typeface="+mn-lt"/>
                <a:cs typeface="+mn-cs"/>
              </a:rPr>
              <a:t>Chaire en Economie et Management de l'Innovation – CEMI</a:t>
            </a:r>
            <a:endParaRPr lang="en-US" sz="90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l-GR" sz="4000" smtClean="0">
                <a:solidFill>
                  <a:srgbClr val="CC0000"/>
                </a:solidFill>
              </a:rPr>
              <a:t>Ηow to present the prioritised areas?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l-GR" sz="2500" smtClean="0"/>
              <a:t>«</a:t>
            </a:r>
            <a:r>
              <a:rPr lang="el-GR" sz="2500" i="1" smtClean="0">
                <a:solidFill>
                  <a:schemeClr val="accent2"/>
                </a:solidFill>
              </a:rPr>
              <a:t>If the areas are presented in a too generic way, such as</a:t>
            </a:r>
            <a:r>
              <a:rPr lang="en-US" sz="2500" i="1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l-GR" sz="2500" i="1" smtClean="0">
                <a:solidFill>
                  <a:schemeClr val="accent2"/>
                </a:solidFill>
              </a:rPr>
              <a:t>eco-innovation, green energy, sustainable mobility or healthcare, most regions will fail to point</a:t>
            </a:r>
            <a:r>
              <a:rPr lang="en-US" sz="2500" i="1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l-GR" sz="2500" i="1" smtClean="0">
                <a:solidFill>
                  <a:schemeClr val="accent2"/>
                </a:solidFill>
              </a:rPr>
              <a:t>out their unique competitive strengths. </a:t>
            </a:r>
            <a:r>
              <a:rPr lang="el-GR" sz="2500" i="1" smtClean="0">
                <a:solidFill>
                  <a:srgbClr val="CC0000"/>
                </a:solidFill>
              </a:rPr>
              <a:t>To be credible, effective and suitable for a concrete action</a:t>
            </a:r>
            <a:r>
              <a:rPr lang="en-US" sz="2500" i="1" smtClean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sz="2500" i="1" smtClean="0">
                <a:solidFill>
                  <a:srgbClr val="CC0000"/>
                </a:solidFill>
              </a:rPr>
              <a:t>plan the priorities need to be expressed more precisely</a:t>
            </a:r>
            <a:r>
              <a:rPr lang="el-GR" sz="2500" i="1" smtClean="0">
                <a:solidFill>
                  <a:schemeClr val="accent2"/>
                </a:solidFill>
              </a:rPr>
              <a:t>, such as ICT-based</a:t>
            </a:r>
            <a:r>
              <a:rPr lang="en-US" sz="2500" i="1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l-GR" sz="2500" i="1" smtClean="0">
                <a:solidFill>
                  <a:schemeClr val="accent2"/>
                </a:solidFill>
              </a:rPr>
              <a:t>innovation for active ageing, innovative solutions to reduce city congestion, wood-based</a:t>
            </a:r>
            <a:r>
              <a:rPr lang="en-US" sz="2500" i="1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l-GR" sz="2500" i="1" smtClean="0">
                <a:solidFill>
                  <a:schemeClr val="accent2"/>
                </a:solidFill>
              </a:rPr>
              <a:t>solutions for eco-construction, etc.»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3 - TextBox"/>
          <p:cNvSpPr txBox="1">
            <a:spLocks noChangeArrowheads="1"/>
          </p:cNvSpPr>
          <p:nvPr/>
        </p:nvSpPr>
        <p:spPr bwMode="auto">
          <a:xfrm>
            <a:off x="395288" y="3284538"/>
            <a:ext cx="85010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ΕΥΧΑΡΙΣΤΟΥΜΕ ΓΙΑ ΤΗΝ ΠΡΟΣΟΧΗ ΣΑΣ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0"/>
            <a:ext cx="52863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1979613" y="692150"/>
            <a:ext cx="5073650" cy="5240338"/>
          </a:xfrm>
        </p:spPr>
      </p:pic>
      <p:pic>
        <p:nvPicPr>
          <p:cNvPr id="22531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79613" y="5929313"/>
            <a:ext cx="5040312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own Arrow 9"/>
          <p:cNvSpPr>
            <a:spLocks noChangeArrowheads="1"/>
          </p:cNvSpPr>
          <p:nvPr/>
        </p:nvSpPr>
        <p:spPr bwMode="auto">
          <a:xfrm rot="5400000">
            <a:off x="7568406" y="5330032"/>
            <a:ext cx="357187" cy="1308100"/>
          </a:xfrm>
          <a:prstGeom prst="downArrow">
            <a:avLst>
              <a:gd name="adj1" fmla="val 50000"/>
              <a:gd name="adj2" fmla="val 46151"/>
            </a:avLst>
          </a:prstGeom>
          <a:solidFill>
            <a:schemeClr val="accent1"/>
          </a:solidFill>
          <a:ln w="19050" algn="ctr">
            <a:solidFill>
              <a:srgbClr val="6B859A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l-GR" b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2533" name="TextBox 10"/>
          <p:cNvSpPr txBox="1">
            <a:spLocks noChangeArrowheads="1"/>
          </p:cNvSpPr>
          <p:nvPr/>
        </p:nvSpPr>
        <p:spPr bwMode="auto">
          <a:xfrm>
            <a:off x="7143750" y="6127750"/>
            <a:ext cx="20002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0">
                <a:solidFill>
                  <a:srgbClr val="CC0000"/>
                </a:solidFill>
              </a:rPr>
              <a:t>Η προσφορά της ερευνητικής κοινότητας</a:t>
            </a:r>
          </a:p>
        </p:txBody>
      </p:sp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7019925" y="1989138"/>
            <a:ext cx="1981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0">
                <a:solidFill>
                  <a:srgbClr val="CC0000"/>
                </a:solidFill>
              </a:rPr>
              <a:t>Οικονομικά και Κοινωνικά  ζητήματα</a:t>
            </a:r>
          </a:p>
        </p:txBody>
      </p:sp>
      <p:sp>
        <p:nvSpPr>
          <p:cNvPr id="22535" name="AutoShape 9"/>
          <p:cNvSpPr>
            <a:spLocks noChangeArrowheads="1"/>
          </p:cNvSpPr>
          <p:nvPr/>
        </p:nvSpPr>
        <p:spPr bwMode="auto">
          <a:xfrm>
            <a:off x="6781800" y="1143000"/>
            <a:ext cx="1219200" cy="3048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b="0"/>
          </a:p>
        </p:txBody>
      </p:sp>
      <p:sp>
        <p:nvSpPr>
          <p:cNvPr id="22536" name="AutoShape 10"/>
          <p:cNvSpPr>
            <a:spLocks noChangeArrowheads="1"/>
          </p:cNvSpPr>
          <p:nvPr/>
        </p:nvSpPr>
        <p:spPr bwMode="auto">
          <a:xfrm>
            <a:off x="7010400" y="2590800"/>
            <a:ext cx="1219200" cy="3048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b="0"/>
          </a:p>
        </p:txBody>
      </p:sp>
      <p:sp>
        <p:nvSpPr>
          <p:cNvPr id="22537" name="Rectangle 11"/>
          <p:cNvSpPr>
            <a:spLocks noChangeArrowheads="1"/>
          </p:cNvSpPr>
          <p:nvPr/>
        </p:nvSpPr>
        <p:spPr bwMode="auto">
          <a:xfrm>
            <a:off x="7086600" y="228600"/>
            <a:ext cx="1600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>
                <a:solidFill>
                  <a:srgbClr val="CC0000"/>
                </a:solidFill>
              </a:rPr>
              <a:t>H </a:t>
            </a:r>
            <a:r>
              <a:rPr lang="el-GR" sz="1400" b="0">
                <a:solidFill>
                  <a:srgbClr val="CC0000"/>
                </a:solidFill>
              </a:rPr>
              <a:t>επίδραση του διεθνούς παράγοντα</a:t>
            </a:r>
          </a:p>
        </p:txBody>
      </p:sp>
      <p:sp>
        <p:nvSpPr>
          <p:cNvPr id="22538" name="AutoShape 12"/>
          <p:cNvSpPr>
            <a:spLocks noChangeArrowheads="1"/>
          </p:cNvSpPr>
          <p:nvPr/>
        </p:nvSpPr>
        <p:spPr bwMode="auto">
          <a:xfrm>
            <a:off x="7019925" y="4005263"/>
            <a:ext cx="1219200" cy="3048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b="0"/>
          </a:p>
        </p:txBody>
      </p:sp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7162800" y="3429000"/>
            <a:ext cx="17303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0">
                <a:solidFill>
                  <a:srgbClr val="CC0000"/>
                </a:solidFill>
              </a:rPr>
              <a:t>Οι τομεακές πολιτικές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 rot="-24854773">
            <a:off x="-438150" y="3325813"/>
            <a:ext cx="32861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solidFill>
                  <a:srgbClr val="CC3300"/>
                </a:solidFill>
              </a:rPr>
              <a:t>1. Για κάθε τομέα,  δημιουργείται Κείμενο-Αναφοράς</a:t>
            </a:r>
          </a:p>
        </p:txBody>
      </p:sp>
      <p:sp>
        <p:nvSpPr>
          <p:cNvPr id="22542" name="AutoShape 12"/>
          <p:cNvSpPr>
            <a:spLocks noChangeArrowheads="1"/>
          </p:cNvSpPr>
          <p:nvPr/>
        </p:nvSpPr>
        <p:spPr bwMode="auto">
          <a:xfrm>
            <a:off x="7019925" y="5084763"/>
            <a:ext cx="1219200" cy="3048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b="0"/>
          </a:p>
        </p:txBody>
      </p:sp>
      <p:sp>
        <p:nvSpPr>
          <p:cNvPr id="22543" name="Rectangle 13"/>
          <p:cNvSpPr>
            <a:spLocks noChangeArrowheads="1"/>
          </p:cNvSpPr>
          <p:nvPr/>
        </p:nvSpPr>
        <p:spPr bwMode="auto">
          <a:xfrm>
            <a:off x="7162800" y="4365625"/>
            <a:ext cx="1981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0">
                <a:solidFill>
                  <a:srgbClr val="CC0000"/>
                </a:solidFill>
              </a:rPr>
              <a:t>Οι διαφαινόμενες  επιχειρηματικές ευκαιρίες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49238"/>
            <a:ext cx="5443538" cy="66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5791200" y="2667000"/>
            <a:ext cx="3352800" cy="2692400"/>
          </a:xfrm>
          <a:prstGeom prst="rect">
            <a:avLst/>
          </a:prstGeom>
          <a:solidFill>
            <a:srgbClr val="910BB5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l-GR" sz="2000" b="0">
                <a:solidFill>
                  <a:schemeClr val="bg1"/>
                </a:solidFill>
              </a:rPr>
              <a:t>Παράλληλα  καταγράφονται οι εισροές από τις περιφερειακές </a:t>
            </a:r>
            <a:r>
              <a:rPr lang="en-US" sz="2000" b="0">
                <a:solidFill>
                  <a:schemeClr val="bg1"/>
                </a:solidFill>
              </a:rPr>
              <a:t>RIS3 </a:t>
            </a:r>
            <a:r>
              <a:rPr lang="el-GR" sz="2000" b="0">
                <a:solidFill>
                  <a:schemeClr val="bg1"/>
                </a:solidFill>
              </a:rPr>
              <a:t>με στόχο την εξασφάλιση συναφειών και συμπληρωματικότητας με αυτές</a:t>
            </a:r>
          </a:p>
          <a:p>
            <a:pPr>
              <a:spcBef>
                <a:spcPct val="50000"/>
              </a:spcBef>
            </a:pPr>
            <a:endParaRPr lang="el-GR" sz="2000" b="0">
              <a:solidFill>
                <a:schemeClr val="bg1"/>
              </a:solidFill>
            </a:endParaRPr>
          </a:p>
        </p:txBody>
      </p:sp>
      <p:sp>
        <p:nvSpPr>
          <p:cNvPr id="24579" name="AutoShape 7"/>
          <p:cNvSpPr>
            <a:spLocks noChangeArrowheads="1"/>
          </p:cNvSpPr>
          <p:nvPr/>
        </p:nvSpPr>
        <p:spPr bwMode="auto">
          <a:xfrm rot="-7411469">
            <a:off x="685800" y="1371600"/>
            <a:ext cx="1219200" cy="3048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b="0"/>
          </a:p>
        </p:txBody>
      </p:sp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228600" y="2438400"/>
            <a:ext cx="1828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600" b="0">
                <a:solidFill>
                  <a:srgbClr val="CC0000"/>
                </a:solidFill>
              </a:rPr>
              <a:t>Εισροές από τις περιφερεακές </a:t>
            </a:r>
            <a:r>
              <a:rPr lang="en-US" sz="1600" b="0">
                <a:solidFill>
                  <a:srgbClr val="CC0000"/>
                </a:solidFill>
              </a:rPr>
              <a:t>RIS3</a:t>
            </a:r>
            <a:endParaRPr lang="el-GR" sz="1600" b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l-GR" sz="3600" smtClean="0">
                <a:solidFill>
                  <a:srgbClr val="CC0000"/>
                </a:solidFill>
                <a:latin typeface="Arial" charset="0"/>
              </a:rPr>
              <a:t>2.</a:t>
            </a:r>
            <a:r>
              <a:rPr lang="el-GR" sz="3600" smtClean="0">
                <a:solidFill>
                  <a:srgbClr val="CC0000"/>
                </a:solidFill>
              </a:rPr>
              <a:t>  Δημιουργία Θεματικών Ομάδων</a:t>
            </a:r>
          </a:p>
        </p:txBody>
      </p:sp>
      <p:sp>
        <p:nvSpPr>
          <p:cNvPr id="26626" name="Content Placeholder 3"/>
          <p:cNvSpPr>
            <a:spLocks noGrp="1"/>
          </p:cNvSpPr>
          <p:nvPr>
            <p:ph idx="4294967295"/>
          </p:nvPr>
        </p:nvSpPr>
        <p:spPr>
          <a:xfrm>
            <a:off x="611188" y="1600200"/>
            <a:ext cx="8228012" cy="4924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z="2000" b="1" u="sng" smtClean="0">
                <a:solidFill>
                  <a:srgbClr val="CC0000"/>
                </a:solidFill>
              </a:rPr>
              <a:t>Για κάθε τομέα</a:t>
            </a:r>
            <a:r>
              <a:rPr lang="en-US" sz="2000" smtClean="0">
                <a:solidFill>
                  <a:srgbClr val="CC0000"/>
                </a:solidFill>
                <a:latin typeface="Calibri" pitchFamily="34" charset="0"/>
              </a:rPr>
              <a:t>: </a:t>
            </a:r>
            <a:r>
              <a:rPr lang="el-GR" sz="2000" b="1" smtClean="0"/>
              <a:t>προβλέπεται</a:t>
            </a:r>
            <a:r>
              <a:rPr lang="el-GR" sz="2000" b="1" smtClean="0">
                <a:solidFill>
                  <a:srgbClr val="CC0000"/>
                </a:solidFill>
              </a:rPr>
              <a:t> </a:t>
            </a:r>
            <a:r>
              <a:rPr lang="el-GR" sz="2000" b="1" smtClean="0"/>
              <a:t>δημιουργία</a:t>
            </a:r>
            <a:r>
              <a:rPr lang="el-GR" sz="2000" b="1" smtClean="0">
                <a:solidFill>
                  <a:srgbClr val="CC0000"/>
                </a:solidFill>
              </a:rPr>
              <a:t> </a:t>
            </a:r>
            <a:r>
              <a:rPr lang="el-GR" sz="2000" b="1" smtClean="0"/>
              <a:t>θεματικών Ομάδων με</a:t>
            </a:r>
            <a:r>
              <a:rPr lang="en-US" sz="2000" b="1" smtClean="0">
                <a:latin typeface="Calibri" pitchFamily="34" charset="0"/>
              </a:rPr>
              <a:t>:</a:t>
            </a:r>
            <a:r>
              <a:rPr lang="el-GR" sz="2000" smtClean="0"/>
              <a:t> </a:t>
            </a:r>
            <a:endParaRPr lang="en-US" sz="1700" smtClean="0"/>
          </a:p>
          <a:p>
            <a:pPr lvl="1" eaLnBrk="1" hangingPunct="1"/>
            <a:r>
              <a:rPr lang="el-GR" sz="1700" smtClean="0"/>
              <a:t>Στελέχη επιχειρήσεων, </a:t>
            </a:r>
          </a:p>
          <a:p>
            <a:pPr lvl="1" eaLnBrk="1" hangingPunct="1"/>
            <a:r>
              <a:rPr lang="el-GR" sz="1700" smtClean="0"/>
              <a:t>Θεσμικούς εκπρόσωπους κλάδων, </a:t>
            </a:r>
          </a:p>
          <a:p>
            <a:pPr lvl="1" eaLnBrk="1" hangingPunct="1"/>
            <a:r>
              <a:rPr lang="el-GR" sz="1700" smtClean="0"/>
              <a:t>Ερευνητές, πανεπιστημιακούς,</a:t>
            </a:r>
            <a:r>
              <a:rPr lang="el-GR" sz="1700" smtClean="0">
                <a:latin typeface="Arial" charset="0"/>
              </a:rPr>
              <a:t> </a:t>
            </a:r>
          </a:p>
          <a:p>
            <a:pPr lvl="1" eaLnBrk="1" hangingPunct="1"/>
            <a:r>
              <a:rPr lang="el-GR" sz="1700" smtClean="0"/>
              <a:t>Εκπροσώπους Υπουργείων (αρμόδιων για την αντίστοιχη τομεακή πολιτική)</a:t>
            </a:r>
          </a:p>
          <a:p>
            <a:pPr lvl="1" eaLnBrk="1" hangingPunct="1"/>
            <a:r>
              <a:rPr lang="el-GR" sz="1700" smtClean="0"/>
              <a:t>Εκπρόσωπους Περιφερειών  (</a:t>
            </a:r>
            <a:r>
              <a:rPr lang="el-GR" sz="1700" smtClean="0">
                <a:latin typeface="Arial" charset="0"/>
              </a:rPr>
              <a:t> σε πιο ώριμο στάδιο</a:t>
            </a:r>
            <a:r>
              <a:rPr lang="el-GR" sz="1700" smtClean="0"/>
              <a:t>)</a:t>
            </a:r>
          </a:p>
          <a:p>
            <a:pPr lvl="1" eaLnBrk="1" hangingPunct="1"/>
            <a:r>
              <a:rPr lang="el-GR" sz="1700" smtClean="0"/>
              <a:t>Αλλους εμπειρογνώμονες</a:t>
            </a:r>
          </a:p>
          <a:p>
            <a:pPr lvl="1" eaLnBrk="1" hangingPunct="1">
              <a:buFont typeface="Wingdings 2" pitchFamily="18" charset="2"/>
              <a:buNone/>
            </a:pPr>
            <a:endParaRPr lang="el-GR" sz="1700" b="1" smtClean="0"/>
          </a:p>
          <a:p>
            <a:pPr lvl="1" eaLnBrk="1" hangingPunct="1">
              <a:buFont typeface="Wingdings 2" pitchFamily="18" charset="2"/>
              <a:buNone/>
            </a:pPr>
            <a:r>
              <a:rPr lang="el-GR" sz="2000" b="1" smtClean="0"/>
              <a:t>     </a:t>
            </a:r>
            <a:r>
              <a:rPr lang="el-GR" sz="2000" smtClean="0"/>
              <a:t>Οι  Ομάδες αυτές αποτελούν ανοιχτές δομές (Πλατφόρμες) που θα συμβάλουν στη διαμόρφωση στρατηγικής </a:t>
            </a:r>
            <a:r>
              <a:rPr lang="en-US" sz="2000" smtClean="0">
                <a:latin typeface="Calibri" pitchFamily="34" charset="0"/>
              </a:rPr>
              <a:t>RIS3</a:t>
            </a:r>
            <a:r>
              <a:rPr lang="el-GR" sz="2000" smtClean="0"/>
              <a:t>  (σε συνεργασία με τα αντίστοιχα ΤΕΣ και τους εκπροσώπους στον Ορίζοντα 2020)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l-GR" sz="2000" smtClean="0"/>
              <a:t> </a:t>
            </a:r>
            <a:r>
              <a:rPr lang="el-GR" sz="2000" smtClean="0">
                <a:latin typeface="Arial" charset="0"/>
              </a:rPr>
              <a:t>    </a:t>
            </a:r>
            <a:r>
              <a:rPr lang="el-GR" sz="2000" smtClean="0"/>
              <a:t>Η συμμετοχή του παραγωγικού τομέα είναι απαραίτητη για την υλοποίηση της «</a:t>
            </a:r>
            <a:r>
              <a:rPr lang="el-GR" sz="2000" smtClean="0">
                <a:solidFill>
                  <a:srgbClr val="CC0000"/>
                </a:solidFill>
              </a:rPr>
              <a:t>διαδικασίας επιχειρηματικής ανακάλυψης</a:t>
            </a:r>
            <a:r>
              <a:rPr lang="el-GR" sz="2000" smtClean="0"/>
              <a:t>» (</a:t>
            </a:r>
            <a:r>
              <a:rPr lang="en-US" sz="2000" smtClean="0">
                <a:latin typeface="Calibri" pitchFamily="34" charset="0"/>
              </a:rPr>
              <a:t>“</a:t>
            </a:r>
            <a:r>
              <a:rPr lang="en-US" sz="2000" smtClean="0">
                <a:solidFill>
                  <a:srgbClr val="CC0000"/>
                </a:solidFill>
                <a:latin typeface="Calibri" pitchFamily="34" charset="0"/>
              </a:rPr>
              <a:t>entrepreneurial discovery</a:t>
            </a:r>
            <a:r>
              <a:rPr lang="en-US" sz="2000" smtClean="0">
                <a:latin typeface="Calibri" pitchFamily="34" charset="0"/>
              </a:rPr>
              <a:t>”)</a:t>
            </a:r>
            <a:endParaRPr lang="el-GR" sz="2000" smtClean="0"/>
          </a:p>
          <a:p>
            <a:pPr eaLnBrk="1" hangingPunct="1"/>
            <a:endParaRPr lang="el-GR" sz="2100" smtClean="0"/>
          </a:p>
        </p:txBody>
      </p:sp>
      <p:sp>
        <p:nvSpPr>
          <p:cNvPr id="10" name="9 - Θέση αριθμού διαφάνειας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815BDC5F-A01E-4F71-A00D-C9F14CEF8879}" type="slidenum">
              <a:rPr lang="el-GR" sz="1400">
                <a:solidFill>
                  <a:srgbClr val="FFFFFF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l-GR" sz="140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26628" name="10 - Θέση υποσέλιδου"/>
          <p:cNvSpPr txBox="1">
            <a:spLocks noGrp="1"/>
          </p:cNvSpPr>
          <p:nvPr/>
        </p:nvSpPr>
        <p:spPr bwMode="auto">
          <a:xfrm>
            <a:off x="609600" y="6248400"/>
            <a:ext cx="54213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l-GR" sz="1400" b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6629" name="AutoShape 8"/>
          <p:cNvSpPr>
            <a:spLocks noChangeArrowheads="1"/>
          </p:cNvSpPr>
          <p:nvPr/>
        </p:nvSpPr>
        <p:spPr bwMode="auto">
          <a:xfrm>
            <a:off x="611188" y="4437063"/>
            <a:ext cx="533400" cy="457200"/>
          </a:xfrm>
          <a:prstGeom prst="righ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sz="2800" b="0"/>
          </a:p>
        </p:txBody>
      </p:sp>
      <p:sp>
        <p:nvSpPr>
          <p:cNvPr id="26630" name="AutoShape 9"/>
          <p:cNvSpPr>
            <a:spLocks noChangeArrowheads="1"/>
          </p:cNvSpPr>
          <p:nvPr/>
        </p:nvSpPr>
        <p:spPr bwMode="auto">
          <a:xfrm>
            <a:off x="611188" y="5445125"/>
            <a:ext cx="457200" cy="381000"/>
          </a:xfrm>
          <a:prstGeom prst="right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sz="28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733425"/>
            <a:ext cx="6553200" cy="557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727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solidFill>
                  <a:srgbClr val="CC3300"/>
                </a:solidFill>
              </a:rPr>
              <a:t>3. Δημιουργία ερωτηματολογίου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765175"/>
            <a:ext cx="6583362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 Box 5"/>
          <p:cNvSpPr txBox="1">
            <a:spLocks noChangeArrowheads="1"/>
          </p:cNvSpPr>
          <p:nvPr/>
        </p:nvSpPr>
        <p:spPr bwMode="auto">
          <a:xfrm rot="1381339">
            <a:off x="4500563" y="981075"/>
            <a:ext cx="431958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/>
              <a:t>Σας καλούμε να αναγνωρίσετε συμπληρωματικά   στοιχεία  στην Παραγωγική  Αλυσίδα του Τομέα που αξίζει να διερευνηθούν.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3" name="Diagram 5"/>
          <p:cNvGraphicFramePr>
            <a:graphicFrameLocks/>
          </p:cNvGraphicFramePr>
          <p:nvPr/>
        </p:nvGraphicFramePr>
        <p:xfrm>
          <a:off x="1150938" y="923925"/>
          <a:ext cx="5797550" cy="4622800"/>
        </p:xfrm>
        <a:graphic>
          <a:graphicData uri="http://schemas.openxmlformats.org/drawingml/2006/compatibility">
            <com:legacyDrawing xmlns:com="http://schemas.openxmlformats.org/drawingml/2006/compatibility" spid="_x0000_s68613"/>
          </a:graphicData>
        </a:graphic>
      </p:graphicFrame>
      <p:sp>
        <p:nvSpPr>
          <p:cNvPr id="68628" name="Text Box 21"/>
          <p:cNvSpPr txBox="1">
            <a:spLocks noChangeArrowheads="1"/>
          </p:cNvSpPr>
          <p:nvPr/>
        </p:nvSpPr>
        <p:spPr bwMode="auto">
          <a:xfrm rot="1902681">
            <a:off x="6011863" y="1268413"/>
            <a:ext cx="29527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i="1"/>
              <a:t>Με ποιους άλλους τομείς / κλάδους υπάρχουν συνέργειες?</a:t>
            </a:r>
            <a:r>
              <a:rPr lang="el-GR" sz="1800" b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1830388"/>
            <a:ext cx="6624638" cy="288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7288"/>
            <a:ext cx="8964613" cy="51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849</TotalTime>
  <Words>543</Words>
  <Application>Microsoft Office PowerPoint</Application>
  <PresentationFormat>On-screen Show (4:3)</PresentationFormat>
  <Paragraphs>73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16</vt:i4>
      </vt:variant>
    </vt:vector>
  </HeadingPairs>
  <TitlesOfParts>
    <vt:vector size="30" baseType="lpstr">
      <vt:lpstr>Arial</vt:lpstr>
      <vt:lpstr>Calibri</vt:lpstr>
      <vt:lpstr>Wingdings</vt:lpstr>
      <vt:lpstr>Wingdings 2</vt:lpstr>
      <vt:lpstr>Tw Cen MT</vt:lpstr>
      <vt:lpstr>Times New Roman</vt:lpstr>
      <vt:lpstr>Median</vt:lpstr>
      <vt:lpstr>Median</vt:lpstr>
      <vt:lpstr>Median</vt:lpstr>
      <vt:lpstr>Median</vt:lpstr>
      <vt:lpstr>Median</vt:lpstr>
      <vt:lpstr>Median</vt:lpstr>
      <vt:lpstr>Median</vt:lpstr>
      <vt:lpstr>Median</vt:lpstr>
      <vt:lpstr>Slide 1</vt:lpstr>
      <vt:lpstr>Slide 2</vt:lpstr>
      <vt:lpstr>Slide 3</vt:lpstr>
      <vt:lpstr>2.  Δημιουργία Θεματικών Ομάδων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Επί πλέον κριτήρια για την τεκμηρίωση των επιλογών  (ex ante Evaluation)</vt:lpstr>
      <vt:lpstr>Ηow to present the prioritised areas?</vt:lpstr>
      <vt:lpstr>Slide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96</cp:revision>
  <dcterms:created xsi:type="dcterms:W3CDTF">2013-04-07T20:38:20Z</dcterms:created>
  <dcterms:modified xsi:type="dcterms:W3CDTF">2013-11-14T23:56:28Z</dcterms:modified>
</cp:coreProperties>
</file>