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ustom.xml" ContentType="application/vnd.openxmlformats-officedocument.custom-properties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37" r:id="rId1"/>
  </p:sldMasterIdLst>
  <p:notesMasterIdLst>
    <p:notesMasterId r:id="rId24"/>
  </p:notesMasterIdLst>
  <p:sldIdLst>
    <p:sldId id="256" r:id="rId2"/>
    <p:sldId id="272" r:id="rId3"/>
    <p:sldId id="273" r:id="rId4"/>
    <p:sldId id="257" r:id="rId5"/>
    <p:sldId id="258" r:id="rId6"/>
    <p:sldId id="280" r:id="rId7"/>
    <p:sldId id="259" r:id="rId8"/>
    <p:sldId id="281" r:id="rId9"/>
    <p:sldId id="282" r:id="rId10"/>
    <p:sldId id="283" r:id="rId11"/>
    <p:sldId id="292" r:id="rId12"/>
    <p:sldId id="293" r:id="rId13"/>
    <p:sldId id="295" r:id="rId14"/>
    <p:sldId id="296" r:id="rId15"/>
    <p:sldId id="297" r:id="rId16"/>
    <p:sldId id="279" r:id="rId17"/>
    <p:sldId id="285" r:id="rId18"/>
    <p:sldId id="286" r:id="rId19"/>
    <p:sldId id="287" r:id="rId20"/>
    <p:sldId id="288" r:id="rId21"/>
    <p:sldId id="289" r:id="rId22"/>
    <p:sldId id="276" r:id="rId2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29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0B9E9E27-DA3E-421C-990D-DBD3EB1BE388}" type="datetimeFigureOut">
              <a:rPr lang="el-GR"/>
              <a:pPr>
                <a:defRPr/>
              </a:pPr>
              <a:t>12/5/2016</a:t>
            </a:fld>
            <a:endParaRPr lang="el-GR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l-GR" noProof="0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l-GR" noProof="0" smtClean="0"/>
              <a:t>Kλικ για επεξεργασία των στυλ του υποδείγματος</a:t>
            </a:r>
          </a:p>
          <a:p>
            <a:pPr lvl="1"/>
            <a:r>
              <a:rPr lang="el-GR" noProof="0" smtClean="0"/>
              <a:t>Δεύτερου επιπέδου</a:t>
            </a:r>
          </a:p>
          <a:p>
            <a:pPr lvl="2"/>
            <a:r>
              <a:rPr lang="el-GR" noProof="0" smtClean="0"/>
              <a:t>Τρίτου επιπέδου</a:t>
            </a:r>
          </a:p>
          <a:p>
            <a:pPr lvl="3"/>
            <a:r>
              <a:rPr lang="el-GR" noProof="0" smtClean="0"/>
              <a:t>Τέταρτου επιπέδου</a:t>
            </a:r>
          </a:p>
          <a:p>
            <a:pPr lvl="4"/>
            <a:r>
              <a:rPr lang="el-GR" noProof="0" smtClean="0"/>
              <a:t>Πέμπτου επιπέδου</a:t>
            </a:r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D1D38D5B-D9B3-4853-8576-0D7432F98990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1 - Θέση εικόνας διαφάνειας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1" name="2 - Θέση σημειώσεων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l-GR" sz="1800" smtClean="0">
              <a:latin typeface="Tw Cen MT" pitchFamily="34" charset="0"/>
            </a:endParaRPr>
          </a:p>
        </p:txBody>
      </p:sp>
      <p:sp>
        <p:nvSpPr>
          <p:cNvPr id="27652" name="3 - Θέση αριθμού διαφάνειας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4A8D0F1-24B6-4E6E-9461-AEBC6B06D272}" type="slidenum">
              <a:rPr lang="el-GR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l-GR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1 - Θέση εικόνας διαφάνειας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0" name="2 - Θέση σημειώσεων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l-GR" smtClean="0"/>
          </a:p>
        </p:txBody>
      </p:sp>
      <p:sp>
        <p:nvSpPr>
          <p:cNvPr id="37891" name="3 - Θέση αριθμού διαφάνειας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90DDFDB-E8C3-429F-A5A5-D18B60A4B208}" type="slidenum">
              <a:rPr lang="el-GR"/>
              <a:pPr fontAlgn="base">
                <a:spcBef>
                  <a:spcPct val="0"/>
                </a:spcBef>
                <a:spcAft>
                  <a:spcPct val="0"/>
                </a:spcAft>
              </a:pPr>
              <a:t>14</a:t>
            </a:fld>
            <a:endParaRPr lang="el-GR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1 - Θέση εικόνας διαφάνειας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8" name="2 - Θέση σημειώσεων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l-GR" smtClean="0"/>
          </a:p>
        </p:txBody>
      </p:sp>
      <p:sp>
        <p:nvSpPr>
          <p:cNvPr id="39939" name="3 - Θέση αριθμού διαφάνειας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65DA18A-7EE7-4A47-BD4F-5C3561B86095}" type="slidenum">
              <a:rPr lang="el-GR"/>
              <a:pPr fontAlgn="base">
                <a:spcBef>
                  <a:spcPct val="0"/>
                </a:spcBef>
                <a:spcAft>
                  <a:spcPct val="0"/>
                </a:spcAft>
              </a:pPr>
              <a:t>15</a:t>
            </a:fld>
            <a:endParaRPr lang="el-GR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1 - Θέση εικόνας διαφάνειας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7" name="2 - Θέση σημειώσεων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l-GR" sz="1800" smtClean="0">
              <a:latin typeface="Tw Cen MT" pitchFamily="34" charset="0"/>
            </a:endParaRPr>
          </a:p>
        </p:txBody>
      </p:sp>
      <p:sp>
        <p:nvSpPr>
          <p:cNvPr id="36868" name="3 - Θέση αριθμού διαφάνειας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6A2A2F7-E195-4C97-BA7C-3B7BAD49B45A}" type="slidenum">
              <a:rPr lang="el-GR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16</a:t>
            </a:fld>
            <a:endParaRPr lang="el-GR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1 - Θέση εικόνας διαφάνειας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2 - Θέση σημειώσεων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l-GR" smtClean="0"/>
          </a:p>
        </p:txBody>
      </p:sp>
      <p:sp>
        <p:nvSpPr>
          <p:cNvPr id="37892" name="3 - Θέση αριθμού διαφάνειας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32030E7-84CD-4E71-8C7F-7C37D73FA540}" type="slidenum">
              <a:rPr lang="el-GR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17</a:t>
            </a:fld>
            <a:endParaRPr lang="el-GR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1 - Θέση εικόνας διαφάνειας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5" name="2 - Θέση σημειώσεων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l-GR" smtClean="0"/>
          </a:p>
        </p:txBody>
      </p:sp>
      <p:sp>
        <p:nvSpPr>
          <p:cNvPr id="38916" name="3 - Θέση αριθμού διαφάνειας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341C71BB-9622-49DB-B11F-D5B9A95B94D1}" type="slidenum">
              <a:rPr lang="el-GR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22</a:t>
            </a:fld>
            <a:endParaRPr lang="el-GR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1 - Θέση εικόνας διαφάνειας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5" name="2 - Θέση σημειώσεων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l-GR" sz="1800" smtClean="0">
              <a:latin typeface="Tw Cen MT" pitchFamily="34" charset="0"/>
            </a:endParaRPr>
          </a:p>
        </p:txBody>
      </p:sp>
      <p:sp>
        <p:nvSpPr>
          <p:cNvPr id="28676" name="3 - Θέση αριθμού διαφάνειας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4E3153E-33EB-49D4-97FE-39E98FF44D4F}" type="slidenum">
              <a:rPr lang="el-GR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el-GR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1 - Θέση εικόνας διαφάνειας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9" name="2 - Θέση σημειώσεων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l-GR" sz="1800" smtClean="0">
              <a:latin typeface="Tw Cen MT" pitchFamily="34" charset="0"/>
            </a:endParaRPr>
          </a:p>
        </p:txBody>
      </p:sp>
      <p:sp>
        <p:nvSpPr>
          <p:cNvPr id="29700" name="3 - Θέση αριθμού διαφάνειας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A59138F4-2F6F-478F-89DB-D78D059F0EFF}" type="slidenum">
              <a:rPr lang="el-GR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el-GR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1 - Θέση εικόνας διαφάνειας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3" name="2 - Θέση σημειώσεων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l-GR" sz="1800" smtClean="0">
              <a:latin typeface="Tw Cen MT" pitchFamily="34" charset="0"/>
            </a:endParaRPr>
          </a:p>
        </p:txBody>
      </p:sp>
      <p:sp>
        <p:nvSpPr>
          <p:cNvPr id="30724" name="3 - Θέση αριθμού διαφάνειας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A156CF90-4A65-40BA-8BBD-E759EE4DB06E}" type="slidenum">
              <a:rPr lang="el-GR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el-GR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1 - Θέση εικόνας διαφάνειας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7" name="2 - Θέση σημειώσεων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l-GR" sz="1800" smtClean="0">
              <a:latin typeface="Tw Cen MT" pitchFamily="34" charset="0"/>
            </a:endParaRPr>
          </a:p>
        </p:txBody>
      </p:sp>
      <p:sp>
        <p:nvSpPr>
          <p:cNvPr id="31748" name="3 - Θέση αριθμού διαφάνειας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A4A2DC6-7868-4106-AA5C-45BC43E354BB}" type="slidenum">
              <a:rPr lang="el-GR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el-GR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1 - Θέση εικόνας διαφάνειας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1" name="2 - Θέση σημειώσεων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l-GR" sz="1800" smtClean="0">
              <a:latin typeface="Tw Cen MT" pitchFamily="34" charset="0"/>
            </a:endParaRPr>
          </a:p>
        </p:txBody>
      </p:sp>
      <p:sp>
        <p:nvSpPr>
          <p:cNvPr id="32772" name="3 - Θέση αριθμού διαφάνειας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6EC299D-257D-44F1-8FF6-9981F910CC63}" type="slidenum">
              <a:rPr lang="el-GR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el-GR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1 - Θέση εικόνας διαφάνειας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2 - Θέση σημειώσεων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l-GR" smtClean="0"/>
          </a:p>
        </p:txBody>
      </p:sp>
      <p:sp>
        <p:nvSpPr>
          <p:cNvPr id="29699" name="3 - Θέση αριθμού διαφάνειας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08A502A-D275-44C4-BC9E-15755A341192}" type="slidenum">
              <a:rPr lang="el-GR"/>
              <a:pPr fontAlgn="base">
                <a:spcBef>
                  <a:spcPct val="0"/>
                </a:spcBef>
                <a:spcAft>
                  <a:spcPct val="0"/>
                </a:spcAft>
              </a:pPr>
              <a:t>11</a:t>
            </a:fld>
            <a:endParaRPr lang="el-GR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1 - Θέση εικόνας διαφάνειας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2 - Θέση σημειώσεων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l-GR" smtClean="0"/>
          </a:p>
        </p:txBody>
      </p:sp>
      <p:sp>
        <p:nvSpPr>
          <p:cNvPr id="31747" name="3 - Θέση αριθμού διαφάνειας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66B5C7F-56BA-4A57-B723-25B049A65420}" type="slidenum">
              <a:rPr lang="el-GR"/>
              <a:pPr fontAlgn="base">
                <a:spcBef>
                  <a:spcPct val="0"/>
                </a:spcBef>
                <a:spcAft>
                  <a:spcPct val="0"/>
                </a:spcAft>
              </a:pPr>
              <a:t>12</a:t>
            </a:fld>
            <a:endParaRPr lang="el-GR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1 - Θέση εικόνας διαφάνειας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2" name="2 - Θέση σημειώσεων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l-GR" smtClean="0"/>
          </a:p>
        </p:txBody>
      </p:sp>
      <p:sp>
        <p:nvSpPr>
          <p:cNvPr id="35843" name="3 - Θέση αριθμού διαφάνειας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80AFE9F7-4B80-46FC-AF3D-BC7CECBB4E55}" type="slidenum">
              <a:rPr lang="el-GR"/>
              <a:pPr fontAlgn="base">
                <a:spcBef>
                  <a:spcPct val="0"/>
                </a:spcBef>
                <a:spcAft>
                  <a:spcPct val="0"/>
                </a:spcAft>
              </a:pPr>
              <a:t>13</a:t>
            </a:fld>
            <a:endParaRPr lang="el-G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6 - Ορθογώνιο"/>
          <p:cNvSpPr/>
          <p:nvPr/>
        </p:nvSpPr>
        <p:spPr bwMode="white">
          <a:xfrm>
            <a:off x="0" y="5970588"/>
            <a:ext cx="9144000" cy="887412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9 - Ορθογώνιο"/>
          <p:cNvSpPr/>
          <p:nvPr/>
        </p:nvSpPr>
        <p:spPr>
          <a:xfrm>
            <a:off x="-9525" y="6053138"/>
            <a:ext cx="2249488" cy="7127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10 - Ορθογώνιο"/>
          <p:cNvSpPr/>
          <p:nvPr/>
        </p:nvSpPr>
        <p:spPr>
          <a:xfrm>
            <a:off x="2359025" y="6043613"/>
            <a:ext cx="6784975" cy="7143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7 - Τίτλος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9" name="8 - Υπότιτλος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n-US"/>
          </a:p>
        </p:txBody>
      </p:sp>
      <p:sp>
        <p:nvSpPr>
          <p:cNvPr id="7" name="27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76200" y="6069013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0612E40A-FA0D-44F8-AA92-738CB781CE1B}" type="datetimeFigureOut">
              <a:rPr lang="en-US"/>
              <a:pPr>
                <a:defRPr/>
              </a:pPr>
              <a:t>5/12/2016</a:t>
            </a:fld>
            <a:endParaRPr lang="en-US"/>
          </a:p>
        </p:txBody>
      </p:sp>
      <p:sp>
        <p:nvSpPr>
          <p:cNvPr id="10" name="16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2085975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28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ECEB944E-06B9-4112-B68A-DC9BD95A13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6 - Ορθογώνιο"/>
          <p:cNvSpPr/>
          <p:nvPr/>
        </p:nvSpPr>
        <p:spPr bwMode="white">
          <a:xfrm>
            <a:off x="0" y="1235075"/>
            <a:ext cx="9144000" cy="31908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7 - Ορθογώνιο"/>
          <p:cNvSpPr/>
          <p:nvPr/>
        </p:nvSpPr>
        <p:spPr>
          <a:xfrm>
            <a:off x="0" y="1279525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8 - Ορθογώνιο"/>
          <p:cNvSpPr/>
          <p:nvPr/>
        </p:nvSpPr>
        <p:spPr>
          <a:xfrm>
            <a:off x="590550" y="1279525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8" name="7 - Θέση περιεχομένου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7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76C592-EDD8-4CC1-A616-26994748F754}" type="datetimeFigureOut">
              <a:rPr lang="en-US"/>
              <a:pPr>
                <a:defRPr/>
              </a:pPr>
              <a:t>5/12/2016</a:t>
            </a:fld>
            <a:endParaRPr lang="en-US"/>
          </a:p>
        </p:txBody>
      </p:sp>
      <p:sp>
        <p:nvSpPr>
          <p:cNvPr id="9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A2031568-984F-44BC-92EA-A47C6F6A66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6 - Ορθογώνιο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7 - Ορθογώνιο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8 - Ορθογώνιο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7" name="1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DDEF50-21A0-49D0-BD8F-4A36477989F6}" type="datetimeFigureOut">
              <a:rPr lang="en-US"/>
              <a:pPr>
                <a:defRPr/>
              </a:pPr>
              <a:t>5/12/2016</a:t>
            </a:fld>
            <a:endParaRPr lang="en-US"/>
          </a:p>
        </p:txBody>
      </p:sp>
      <p:sp>
        <p:nvSpPr>
          <p:cNvPr id="8" name="12 - Θέση αριθμού διαφάνειας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5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481CEC7A-378E-4343-9D9B-9465CC0782C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13 - Θέση υποσέλιδου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6 - Ορθογώνιο"/>
          <p:cNvSpPr/>
          <p:nvPr/>
        </p:nvSpPr>
        <p:spPr bwMode="white">
          <a:xfrm>
            <a:off x="0" y="1235075"/>
            <a:ext cx="9144000" cy="31908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7 - Ορθογώνιο"/>
          <p:cNvSpPr/>
          <p:nvPr/>
        </p:nvSpPr>
        <p:spPr>
          <a:xfrm>
            <a:off x="0" y="1279525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8 - Ορθογώνιο"/>
          <p:cNvSpPr/>
          <p:nvPr/>
        </p:nvSpPr>
        <p:spPr>
          <a:xfrm>
            <a:off x="590550" y="1279525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/>
          <a:lstStyle>
            <a:lvl1pPr algn="l">
              <a:buNone/>
              <a:defRPr sz="4400" b="0"/>
            </a:lvl1pPr>
          </a:lstStyle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9" name="8 - Θέση περιεχομένου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8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C8AF56-623B-4EB5-B1BE-201E38038618}" type="datetimeFigureOut">
              <a:rPr lang="en-US"/>
              <a:pPr>
                <a:defRPr/>
              </a:pPr>
              <a:t>5/12/2016</a:t>
            </a:fld>
            <a:endParaRPr lang="en-US"/>
          </a:p>
        </p:txBody>
      </p:sp>
      <p:sp>
        <p:nvSpPr>
          <p:cNvPr id="10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2239387F-E78D-47D0-84ED-0258966D18E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21 - Θέση τίτλου"/>
          <p:cNvSpPr>
            <a:spLocks noGrp="1"/>
          </p:cNvSpPr>
          <p:nvPr>
            <p:ph type="title"/>
          </p:nvPr>
        </p:nvSpPr>
        <p:spPr bwMode="auto">
          <a:xfrm>
            <a:off x="609600" y="228600"/>
            <a:ext cx="81534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Kλικ για επεξεργασία του τίτλου</a:t>
            </a:r>
            <a:endParaRPr lang="en-US" smtClean="0"/>
          </a:p>
        </p:txBody>
      </p:sp>
      <p:sp>
        <p:nvSpPr>
          <p:cNvPr id="1027" name="12 - Θέση κειμένου"/>
          <p:cNvSpPr>
            <a:spLocks noGrp="1"/>
          </p:cNvSpPr>
          <p:nvPr>
            <p:ph type="body" idx="1"/>
          </p:nvPr>
        </p:nvSpPr>
        <p:spPr bwMode="auto">
          <a:xfrm>
            <a:off x="612775" y="1600200"/>
            <a:ext cx="81534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smtClean="0"/>
          </a:p>
        </p:txBody>
      </p:sp>
      <p:sp>
        <p:nvSpPr>
          <p:cNvPr id="10" name="4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4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fld id="{C2A239E6-AEE4-47DA-B86B-F4DA89467085}" type="datetimeFigureOut">
              <a:rPr lang="en-US"/>
              <a:pPr>
                <a:defRPr/>
              </a:pPr>
              <a:t>5/12/2016</a:t>
            </a:fld>
            <a:endParaRPr lang="en-US"/>
          </a:p>
        </p:txBody>
      </p:sp>
      <p:sp>
        <p:nvSpPr>
          <p:cNvPr id="11" name="5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609600" y="6248400"/>
            <a:ext cx="5421313" cy="365125"/>
          </a:xfrm>
          <a:prstGeom prst="rect">
            <a:avLst/>
          </a:prstGeom>
        </p:spPr>
        <p:txBody>
          <a:bodyPr vert="horz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4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6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0" y="1271588"/>
            <a:ext cx="533400" cy="244475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fontAlgn="auto">
              <a:spcBef>
                <a:spcPts val="0"/>
              </a:spcBef>
              <a:spcAft>
                <a:spcPts val="0"/>
              </a:spcAft>
              <a:defRPr sz="1400" b="1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fld id="{4DEFA870-F1CE-478A-B1E4-B2A992536B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6" r:id="rId1"/>
    <p:sldLayoutId id="2147483847" r:id="rId2"/>
    <p:sldLayoutId id="2147483848" r:id="rId3"/>
    <p:sldLayoutId id="2147483849" r:id="rId4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Arial" charset="0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9pPr>
    </p:titleStyle>
    <p:bodyStyle>
      <a:lvl1pPr marL="319088" indent="-319088" algn="l" rtl="0" eaLnBrk="0" fontAlgn="base" hangingPunct="0">
        <a:spcBef>
          <a:spcPts val="7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"/>
        <a:defRPr sz="2900" kern="1200">
          <a:solidFill>
            <a:schemeClr val="tx1"/>
          </a:solidFill>
          <a:latin typeface="Arial" charset="0"/>
          <a:ea typeface="+mn-ea"/>
          <a:cs typeface="+mn-cs"/>
        </a:defRPr>
      </a:lvl1pPr>
      <a:lvl2pPr marL="639763" indent="-273050" algn="l" rtl="0" eaLnBrk="0" fontAlgn="base" hangingPunct="0">
        <a:spcBef>
          <a:spcPts val="55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"/>
        <a:defRPr sz="2600" kern="1200">
          <a:solidFill>
            <a:schemeClr val="tx1"/>
          </a:solidFill>
          <a:latin typeface="Arial" charset="0"/>
          <a:ea typeface="+mn-ea"/>
          <a:cs typeface="+mn-cs"/>
        </a:defRPr>
      </a:lvl2pPr>
      <a:lvl3pPr marL="914400" indent="-22860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"/>
        <a:defRPr sz="2300" kern="1200">
          <a:solidFill>
            <a:schemeClr val="tx1"/>
          </a:solidFill>
          <a:latin typeface="Arial" charset="0"/>
          <a:ea typeface="+mn-ea"/>
          <a:cs typeface="+mn-cs"/>
        </a:defRPr>
      </a:lvl3pPr>
      <a:lvl4pPr marL="1371600" indent="-228600" algn="l" rtl="0" eaLnBrk="0" fontAlgn="base" hangingPunct="0">
        <a:spcBef>
          <a:spcPts val="400"/>
        </a:spcBef>
        <a:spcAft>
          <a:spcPct val="0"/>
        </a:spcAft>
        <a:buClr>
          <a:srgbClr val="8D89A4"/>
        </a:buClr>
        <a:buSzPct val="75000"/>
        <a:buFont typeface="Wingdings" pitchFamily="2" charset="2"/>
        <a:buChar char=""/>
        <a:defRPr sz="2000" kern="1200">
          <a:solidFill>
            <a:schemeClr val="tx1"/>
          </a:solidFill>
          <a:latin typeface="Arial" charset="0"/>
          <a:ea typeface="+mn-ea"/>
          <a:cs typeface="+mn-cs"/>
        </a:defRPr>
      </a:lvl4pPr>
      <a:lvl5pPr marL="1828800" indent="-228600" algn="l" rtl="0" eaLnBrk="0" fontAlgn="base" hangingPunct="0">
        <a:spcBef>
          <a:spcPts val="400"/>
        </a:spcBef>
        <a:spcAft>
          <a:spcPct val="0"/>
        </a:spcAft>
        <a:buClr>
          <a:srgbClr val="748560"/>
        </a:buClr>
        <a:buSzPct val="65000"/>
        <a:buFont typeface="Wingdings" pitchFamily="2" charset="2"/>
        <a:buChar char=""/>
        <a:defRPr sz="2000" kern="1200">
          <a:solidFill>
            <a:schemeClr val="tx1"/>
          </a:solidFill>
          <a:latin typeface="Arial" charset="0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s3platform.jrc.ec.europa.eu/s3pguide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1 - Τίτλος"/>
          <p:cNvSpPr>
            <a:spLocks noGrp="1"/>
          </p:cNvSpPr>
          <p:nvPr>
            <p:ph type="ctrTitle"/>
          </p:nvPr>
        </p:nvSpPr>
        <p:spPr>
          <a:solidFill>
            <a:schemeClr val="hlink"/>
          </a:solidFill>
          <a:ln>
            <a:solidFill>
              <a:schemeClr val="folHlink"/>
            </a:solidFill>
          </a:ln>
          <a:effectLst>
            <a:outerShdw dist="107763" dir="13500000" algn="ctr" rotWithShape="0">
              <a:srgbClr val="808080"/>
            </a:outerShdw>
          </a:effectLst>
        </p:spPr>
        <p:txBody>
          <a:bodyPr anchor="ctr"/>
          <a:lstStyle/>
          <a:p>
            <a:pPr eaLnBrk="1" hangingPunct="1"/>
            <a:r>
              <a:rPr lang="el-GR" sz="3200" cap="none" dirty="0" smtClean="0">
                <a:solidFill>
                  <a:srgbClr val="FF0000"/>
                </a:solidFill>
                <a:latin typeface="Times New Roman" pitchFamily="18" charset="0"/>
              </a:rPr>
              <a:t>  </a:t>
            </a:r>
            <a:r>
              <a:rPr lang="en-US" sz="3200" cap="none" dirty="0" smtClean="0">
                <a:solidFill>
                  <a:srgbClr val="FF0000"/>
                </a:solidFill>
                <a:latin typeface="Tw Cen MT" pitchFamily="34" charset="0"/>
              </a:rPr>
              <a:t>“</a:t>
            </a:r>
            <a:r>
              <a:rPr lang="el-GR" sz="2400" cap="none" dirty="0" smtClean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ΛΕΙΤΟΥΡΓΙ</a:t>
            </a:r>
            <a:r>
              <a:rPr lang="en-US" sz="2400" cap="none" dirty="0" smtClean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KA</a:t>
            </a:r>
            <a:r>
              <a:rPr lang="el-GR" sz="2400" cap="none" dirty="0" smtClean="0">
                <a:solidFill>
                  <a:srgbClr val="FF0000"/>
                </a:solidFill>
                <a:latin typeface="Tahoma" pitchFamily="34" charset="0"/>
                <a:cs typeface="Tahoma" pitchFamily="34" charset="0"/>
              </a:rPr>
              <a:t> &amp; ΠΡΟΗΓΜΕΝΑ ΥΛΙΚΑ</a:t>
            </a:r>
            <a:r>
              <a:rPr lang="en-US" sz="3200" cap="none" dirty="0" smtClean="0">
                <a:solidFill>
                  <a:srgbClr val="FF0000"/>
                </a:solidFill>
                <a:latin typeface="Tw Cen MT" pitchFamily="34" charset="0"/>
              </a:rPr>
              <a:t>”</a:t>
            </a:r>
            <a:r>
              <a:rPr lang="el-GR" sz="4000" cap="none" dirty="0" smtClean="0">
                <a:latin typeface="Calibri" pitchFamily="34" charset="0"/>
              </a:rPr>
              <a:t/>
            </a:r>
            <a:br>
              <a:rPr lang="el-GR" sz="4000" cap="none" dirty="0" smtClean="0">
                <a:latin typeface="Calibri" pitchFamily="34" charset="0"/>
              </a:rPr>
            </a:br>
            <a:r>
              <a:rPr lang="el-GR" sz="2000" b="1" i="1" cap="none" dirty="0" smtClean="0">
                <a:latin typeface="Calibri" pitchFamily="34" charset="0"/>
                <a:sym typeface="Wingdings" pitchFamily="2" charset="2"/>
              </a:rPr>
              <a:t></a:t>
            </a:r>
            <a:r>
              <a:rPr lang="el-GR" sz="2000" b="1" i="1" cap="none" dirty="0" smtClean="0">
                <a:latin typeface="Calibri" pitchFamily="34" charset="0"/>
              </a:rPr>
              <a:t>   </a:t>
            </a:r>
            <a:r>
              <a:rPr lang="el-GR" sz="2000" b="1" i="1" cap="none" dirty="0" smtClean="0">
                <a:solidFill>
                  <a:schemeClr val="bg1"/>
                </a:solidFill>
                <a:latin typeface="Calibri" pitchFamily="34" charset="0"/>
              </a:rPr>
              <a:t>Εισηγήσεις  </a:t>
            </a:r>
            <a:r>
              <a:rPr lang="el-GR" sz="2000" b="1" i="1" cap="none" dirty="0" err="1" smtClean="0">
                <a:solidFill>
                  <a:schemeClr val="bg1"/>
                </a:solidFill>
                <a:latin typeface="Calibri" pitchFamily="34" charset="0"/>
              </a:rPr>
              <a:t>υπο</a:t>
            </a:r>
            <a:r>
              <a:rPr lang="el-GR" sz="2000" b="1" i="1" cap="none" dirty="0" smtClean="0">
                <a:solidFill>
                  <a:schemeClr val="bg1"/>
                </a:solidFill>
                <a:latin typeface="Calibri" pitchFamily="34" charset="0"/>
              </a:rPr>
              <a:t>-Επιτροπών  1 &amp; 2  </a:t>
            </a:r>
            <a:r>
              <a:rPr lang="el-GR" sz="2000" b="1" i="1" cap="none" dirty="0" err="1" smtClean="0">
                <a:solidFill>
                  <a:schemeClr val="bg1"/>
                </a:solidFill>
                <a:latin typeface="Calibri" pitchFamily="34" charset="0"/>
              </a:rPr>
              <a:t>Πλατφόρμ</a:t>
            </a:r>
            <a:r>
              <a:rPr lang="el-GR" sz="2000" b="1" i="1" cap="none" dirty="0" smtClean="0">
                <a:solidFill>
                  <a:schemeClr val="bg1"/>
                </a:solidFill>
                <a:latin typeface="Calibri" pitchFamily="34" charset="0"/>
              </a:rPr>
              <a:t>. Υλικών</a:t>
            </a:r>
            <a:br>
              <a:rPr lang="el-GR" sz="2000" b="1" i="1" cap="none" dirty="0" smtClean="0">
                <a:solidFill>
                  <a:schemeClr val="bg1"/>
                </a:solidFill>
                <a:latin typeface="Calibri" pitchFamily="34" charset="0"/>
              </a:rPr>
            </a:br>
            <a:r>
              <a:rPr lang="el-GR" sz="2000" b="1" i="1" cap="none" dirty="0" smtClean="0">
                <a:solidFill>
                  <a:schemeClr val="bg1"/>
                </a:solidFill>
                <a:latin typeface="Calibri" pitchFamily="34" charset="0"/>
              </a:rPr>
              <a:t>       για προκήρυξη  «ΕΙΔΙΚΗΣ  ΔΡΑΣΗΣ»</a:t>
            </a:r>
            <a:r>
              <a:rPr lang="el-GR" sz="2000" b="1" i="1" cap="none" dirty="0" smtClean="0">
                <a:latin typeface="Calibri" pitchFamily="34" charset="0"/>
              </a:rPr>
              <a:t>   &lt;--</a:t>
            </a:r>
            <a:r>
              <a:rPr lang="el-GR" sz="1400" b="1" i="1" cap="none" dirty="0" smtClean="0">
                <a:latin typeface="Calibri" pitchFamily="34" charset="0"/>
              </a:rPr>
              <a:t/>
            </a:r>
            <a:br>
              <a:rPr lang="el-GR" sz="1400" b="1" i="1" cap="none" dirty="0" smtClean="0">
                <a:latin typeface="Calibri" pitchFamily="34" charset="0"/>
              </a:rPr>
            </a:br>
            <a:r>
              <a:rPr lang="el-GR" sz="1800" b="1" cap="none" dirty="0" smtClean="0">
                <a:latin typeface="Times New Roman" pitchFamily="18" charset="0"/>
              </a:rPr>
              <a:t>&gt;&gt; </a:t>
            </a:r>
            <a:r>
              <a:rPr lang="el-GR" sz="1800" b="1" u="sng" cap="none" dirty="0" smtClean="0">
                <a:latin typeface="Calibri" pitchFamily="34" charset="0"/>
              </a:rPr>
              <a:t>ΓΕΝΙΚΗ ΓΡΑΜΜΑΤΕΙΑ ΕΡΕΥΝΑΣ &amp; ΤΕΧΝΟΛΟΓΙΑΣ (Γ.Γ.Ε.Τ.)</a:t>
            </a:r>
            <a:r>
              <a:rPr lang="el-GR" sz="2000" b="1" u="sng" cap="none" dirty="0" smtClean="0">
                <a:latin typeface="Calibri" pitchFamily="34" charset="0"/>
              </a:rPr>
              <a:t/>
            </a:r>
            <a:br>
              <a:rPr lang="el-GR" sz="2000" b="1" u="sng" cap="none" dirty="0" smtClean="0">
                <a:latin typeface="Calibri" pitchFamily="34" charset="0"/>
              </a:rPr>
            </a:br>
            <a:r>
              <a:rPr lang="el-GR" sz="1200" b="1" i="1" cap="none" dirty="0" smtClean="0">
                <a:latin typeface="Verdana" pitchFamily="34" charset="0"/>
              </a:rPr>
              <a:t>&gt;&gt;  ΔΙΕΥΘΥΝΣΗ ΣΧΕΔΙΑΣΜΟΥ &amp; ΠΡΟΓΡΑΜΜΑΤΙΣΜΟΥ</a:t>
            </a:r>
            <a:br>
              <a:rPr lang="el-GR" sz="1200" b="1" i="1" cap="none" dirty="0" smtClean="0">
                <a:latin typeface="Verdana" pitchFamily="34" charset="0"/>
              </a:rPr>
            </a:br>
            <a:r>
              <a:rPr lang="el-GR" sz="1200" b="1" i="1" cap="none" dirty="0" smtClean="0">
                <a:latin typeface="Verdana" pitchFamily="34" charset="0"/>
              </a:rPr>
              <a:t>       ΠΟΛΙΤΙΚΩΝ ΚΑΙ ΔΡΑΣΕΩΝ ΕΡΕΥΝΑΣ ΚΑΙ ΚΑΙΝΟΤΟΜΙΑΣ</a:t>
            </a:r>
          </a:p>
        </p:txBody>
      </p:sp>
      <p:sp>
        <p:nvSpPr>
          <p:cNvPr id="14338" name="2 - Υπότιτλος"/>
          <p:cNvSpPr>
            <a:spLocks noGrp="1"/>
          </p:cNvSpPr>
          <p:nvPr>
            <p:ph type="subTitle" idx="1"/>
          </p:nvPr>
        </p:nvSpPr>
        <p:spPr>
          <a:xfrm>
            <a:off x="2362200" y="6049963"/>
            <a:ext cx="6705600" cy="685800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80000"/>
              </a:lnSpc>
              <a:defRPr/>
            </a:pPr>
            <a:r>
              <a:rPr lang="el-GR" sz="1400" b="1" dirty="0" smtClean="0">
                <a:solidFill>
                  <a:srgbClr val="002060"/>
                </a:solidFill>
                <a:latin typeface="Arial Narrow" pitchFamily="34" charset="0"/>
              </a:rPr>
              <a:t>Νίκος  </a:t>
            </a:r>
            <a:r>
              <a:rPr lang="el-GR" sz="1400" b="1" dirty="0" err="1" smtClean="0">
                <a:solidFill>
                  <a:srgbClr val="002060"/>
                </a:solidFill>
                <a:latin typeface="Arial Narrow" pitchFamily="34" charset="0"/>
              </a:rPr>
              <a:t>Σαργιάνος</a:t>
            </a:r>
            <a:r>
              <a:rPr lang="el-GR" sz="1400" b="1" dirty="0" smtClean="0">
                <a:solidFill>
                  <a:srgbClr val="002060"/>
                </a:solidFill>
                <a:latin typeface="Arial Narrow" pitchFamily="34" charset="0"/>
              </a:rPr>
              <a:t> –  Δρ  Μηχανολόγος  Μηχανικός</a:t>
            </a:r>
            <a:endParaRPr lang="en-US" sz="1400" b="1" dirty="0" smtClean="0">
              <a:solidFill>
                <a:srgbClr val="002060"/>
              </a:solidFill>
              <a:latin typeface="Arial Narrow" pitchFamily="34" charset="0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el-GR" sz="1400" b="1" dirty="0" smtClean="0">
                <a:solidFill>
                  <a:srgbClr val="002060"/>
                </a:solidFill>
                <a:latin typeface="Arial Narrow" pitchFamily="34" charset="0"/>
              </a:rPr>
              <a:t>ΣΥΝΤΟΝΙΣΤΗΣ   «Πλατφόρμας   Υλικών»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l-GR" sz="1400" b="1" dirty="0" smtClean="0">
                <a:latin typeface="Arial Narrow" pitchFamily="34" charset="0"/>
              </a:rPr>
              <a:t>Αμφιθέατρο Εθνικού Ιδρύματος Ερευνών</a:t>
            </a:r>
            <a:r>
              <a:rPr lang="en-US" sz="1400" b="1" dirty="0" smtClean="0">
                <a:latin typeface="Arial Narrow" pitchFamily="34" charset="0"/>
              </a:rPr>
              <a:t> </a:t>
            </a:r>
            <a:r>
              <a:rPr lang="el-GR" sz="1400" b="1" dirty="0" smtClean="0">
                <a:latin typeface="Arial Narrow" pitchFamily="34" charset="0"/>
              </a:rPr>
              <a:t>, </a:t>
            </a:r>
            <a:r>
              <a:rPr lang="en-US" sz="1400" b="1" dirty="0" smtClean="0">
                <a:latin typeface="Arial Narrow" pitchFamily="34" charset="0"/>
              </a:rPr>
              <a:t> </a:t>
            </a:r>
            <a:r>
              <a:rPr lang="el-GR" sz="1400" b="1" dirty="0" smtClean="0">
                <a:latin typeface="Arial Narrow" pitchFamily="34" charset="0"/>
              </a:rPr>
              <a:t>ΤΡΙΤΗ 10/</a:t>
            </a:r>
            <a:r>
              <a:rPr lang="en-US" sz="1400" b="1" dirty="0" smtClean="0">
                <a:latin typeface="Arial Narrow" pitchFamily="34" charset="0"/>
              </a:rPr>
              <a:t>0</a:t>
            </a:r>
            <a:r>
              <a:rPr lang="el-GR" sz="1400" b="1" smtClean="0">
                <a:latin typeface="Arial Narrow" pitchFamily="34" charset="0"/>
              </a:rPr>
              <a:t>5/201</a:t>
            </a:r>
            <a:r>
              <a:rPr lang="en-US" sz="1400" b="1" dirty="0" smtClean="0">
                <a:latin typeface="Arial Narrow" pitchFamily="34" charset="0"/>
              </a:rPr>
              <a:t>6</a:t>
            </a:r>
            <a:endParaRPr lang="el-GR" sz="1400" b="1" dirty="0" smtClean="0">
              <a:latin typeface="Arial Narrow" pitchFamily="34" charset="0"/>
            </a:endParaRPr>
          </a:p>
        </p:txBody>
      </p:sp>
      <p:pic>
        <p:nvPicPr>
          <p:cNvPr id="6148" name="3 - Εικόνα" descr="gsrt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2428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>
            <a:normAutofit/>
          </a:bodyPr>
          <a:lstStyle/>
          <a:p>
            <a:pPr eaLnBrk="1" hangingPunct="1"/>
            <a:r>
              <a:rPr lang="el-GR" sz="2800" b="1" dirty="0" smtClean="0">
                <a:solidFill>
                  <a:srgbClr val="00B050"/>
                </a:solidFill>
              </a:rPr>
              <a:t>Εγκύκλιος 90974/ΕΥΣΣΑ 1981 της  8.9.2015 </a:t>
            </a:r>
            <a:r>
              <a:rPr lang="el-GR" sz="2000" b="1" dirty="0" smtClean="0">
                <a:solidFill>
                  <a:srgbClr val="00B050"/>
                </a:solidFill>
              </a:rPr>
              <a:t>(ΕΙΔΙΚΕΣ-</a:t>
            </a:r>
            <a:r>
              <a:rPr lang="el-GR" sz="1600" b="1" dirty="0" smtClean="0">
                <a:solidFill>
                  <a:srgbClr val="00B050"/>
                </a:solidFill>
              </a:rPr>
              <a:t>πιλοτικές</a:t>
            </a:r>
            <a:r>
              <a:rPr lang="el-GR" sz="2000" b="1" dirty="0" smtClean="0">
                <a:solidFill>
                  <a:srgbClr val="00B050"/>
                </a:solidFill>
              </a:rPr>
              <a:t> ΔΡΑΣΕΙΣ)</a:t>
            </a:r>
            <a:endParaRPr lang="el-GR" sz="2000" dirty="0" smtClean="0"/>
          </a:p>
        </p:txBody>
      </p:sp>
      <p:sp>
        <p:nvSpPr>
          <p:cNvPr id="15363" name="Content Placeholder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eaLnBrk="1" hangingPunct="1"/>
            <a:r>
              <a:rPr lang="el-GR" sz="2000" dirty="0" smtClean="0">
                <a:latin typeface="Calibri" pitchFamily="34" charset="0"/>
              </a:rPr>
              <a:t>Κάθε μία από τις δράσεις αυτές </a:t>
            </a:r>
            <a:r>
              <a:rPr lang="el-GR" sz="2000" b="1" dirty="0" smtClean="0">
                <a:solidFill>
                  <a:srgbClr val="FFC000"/>
                </a:solidFill>
                <a:latin typeface="Calibri" pitchFamily="34" charset="0"/>
              </a:rPr>
              <a:t>περιλαμβάνει </a:t>
            </a:r>
            <a:r>
              <a:rPr lang="el-GR" sz="1600" b="1" dirty="0" smtClean="0">
                <a:solidFill>
                  <a:srgbClr val="FFC000"/>
                </a:solidFill>
                <a:latin typeface="Calibri" pitchFamily="34" charset="0"/>
              </a:rPr>
              <a:t>(απαραίτητα) </a:t>
            </a:r>
            <a:r>
              <a:rPr lang="el-GR" sz="2000" b="1" dirty="0" smtClean="0">
                <a:solidFill>
                  <a:srgbClr val="FFC000"/>
                </a:solidFill>
                <a:latin typeface="Calibri" pitchFamily="34" charset="0"/>
              </a:rPr>
              <a:t>την εφαρμογή της  διαδικασίας επιχειρηματικής ανακάλυψης για τον προσδιορισμό του αντικειμένου της δράσης προς χρηματοδότηση,</a:t>
            </a:r>
            <a:r>
              <a:rPr lang="el-GR" sz="2000" dirty="0" smtClean="0">
                <a:solidFill>
                  <a:srgbClr val="FFC000"/>
                </a:solidFill>
                <a:latin typeface="Calibri" pitchFamily="34" charset="0"/>
              </a:rPr>
              <a:t> </a:t>
            </a:r>
            <a:r>
              <a:rPr lang="el-GR" sz="2000" dirty="0" smtClean="0">
                <a:latin typeface="Calibri" pitchFamily="34" charset="0"/>
              </a:rPr>
              <a:t>τη σύνταξη και έκδοση προκήρυξης προς τους δυνητικούς δικαιούχους (κατά βάση επιχειρήσεις ή σχήματα συνεργασίας επιχειρήσεων και ερευνητικών κέντρων), την επιλογή και ένταξη των πράξεων και εν συνεχεία την υλοποίηση, διαχείριση και έλεγχο αυτών. </a:t>
            </a:r>
          </a:p>
          <a:p>
            <a:pPr eaLnBrk="1" hangingPunct="1"/>
            <a:r>
              <a:rPr lang="el-GR" sz="2000" dirty="0" smtClean="0">
                <a:latin typeface="Calibri" pitchFamily="34" charset="0"/>
              </a:rPr>
              <a:t>Σύμφωνα με τον Οδηγό της Ε.Ε. για τις Στρατηγικές Έρευνας και Καινοτομίας για την Έξυπνη Εξειδίκευση (</a:t>
            </a:r>
            <a:r>
              <a:rPr lang="el-GR" sz="2000" dirty="0" smtClean="0">
                <a:latin typeface="Calibri" pitchFamily="34" charset="0"/>
                <a:hlinkClick r:id="rId2"/>
              </a:rPr>
              <a:t>http://s3platform.jrc.ec.europa.eu/s3pguide</a:t>
            </a:r>
            <a:r>
              <a:rPr lang="el-GR" sz="2000" dirty="0" smtClean="0">
                <a:latin typeface="Calibri" pitchFamily="34" charset="0"/>
              </a:rPr>
              <a:t>), </a:t>
            </a:r>
            <a:r>
              <a:rPr lang="el-GR" sz="2000" dirty="0" smtClean="0">
                <a:solidFill>
                  <a:srgbClr val="C00000"/>
                </a:solidFill>
                <a:latin typeface="Calibri" pitchFamily="34" charset="0"/>
              </a:rPr>
              <a:t>η διαδικασία επιχειρηματικής ανακάλυψης (</a:t>
            </a:r>
            <a:r>
              <a:rPr lang="el-GR" sz="2000" dirty="0" err="1" smtClean="0">
                <a:solidFill>
                  <a:srgbClr val="C00000"/>
                </a:solidFill>
                <a:latin typeface="Calibri" pitchFamily="34" charset="0"/>
              </a:rPr>
              <a:t>entrepreneurial</a:t>
            </a:r>
            <a:r>
              <a:rPr lang="el-GR" sz="2000" dirty="0" smtClean="0">
                <a:solidFill>
                  <a:srgbClr val="C00000"/>
                </a:solidFill>
                <a:latin typeface="Calibri" pitchFamily="34" charset="0"/>
              </a:rPr>
              <a:t> </a:t>
            </a:r>
            <a:r>
              <a:rPr lang="el-GR" sz="2000" dirty="0" err="1" smtClean="0">
                <a:solidFill>
                  <a:srgbClr val="C00000"/>
                </a:solidFill>
                <a:latin typeface="Calibri" pitchFamily="34" charset="0"/>
              </a:rPr>
              <a:t>discovery</a:t>
            </a:r>
            <a:r>
              <a:rPr lang="el-GR" sz="2000" dirty="0" smtClean="0">
                <a:solidFill>
                  <a:srgbClr val="C00000"/>
                </a:solidFill>
                <a:latin typeface="Calibri" pitchFamily="34" charset="0"/>
              </a:rPr>
              <a:t> </a:t>
            </a:r>
            <a:r>
              <a:rPr lang="el-GR" sz="2000" dirty="0" err="1" smtClean="0">
                <a:solidFill>
                  <a:srgbClr val="C00000"/>
                </a:solidFill>
                <a:latin typeface="Calibri" pitchFamily="34" charset="0"/>
              </a:rPr>
              <a:t>process</a:t>
            </a:r>
            <a:r>
              <a:rPr lang="el-GR" sz="2000" dirty="0" smtClean="0">
                <a:solidFill>
                  <a:srgbClr val="C00000"/>
                </a:solidFill>
                <a:latin typeface="Calibri" pitchFamily="34" charset="0"/>
              </a:rPr>
              <a:t>) </a:t>
            </a:r>
            <a:r>
              <a:rPr lang="el-GR" sz="2000" dirty="0" smtClean="0">
                <a:latin typeface="Calibri" pitchFamily="34" charset="0"/>
              </a:rPr>
              <a:t>είναι η </a:t>
            </a:r>
            <a:r>
              <a:rPr lang="el-GR" sz="2000" b="1" dirty="0" smtClean="0">
                <a:latin typeface="Calibri" pitchFamily="34" charset="0"/>
              </a:rPr>
              <a:t>διαδικασία – κλειδί για τον προσδιορισμό προτεραιοτήτων μιας τέτοιας στρατηγικής </a:t>
            </a:r>
            <a:r>
              <a:rPr lang="el-GR" sz="2000" dirty="0" smtClean="0">
                <a:latin typeface="Calibri" pitchFamily="34" charset="0"/>
              </a:rPr>
              <a:t>και επομένως αποτελεί ουσιώδες στοιχείο για τον επιτυχή σχεδιασμό της.</a:t>
            </a:r>
          </a:p>
          <a:p>
            <a:pPr eaLnBrk="1" hangingPunct="1"/>
            <a:endParaRPr lang="el-GR" sz="2000" dirty="0" smtClean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536575"/>
          </a:xfrm>
        </p:spPr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l-GR" sz="3200" b="1" dirty="0" smtClean="0">
                <a:solidFill>
                  <a:srgbClr val="C00000"/>
                </a:solidFill>
              </a:rPr>
              <a:t>Λειτουργικά  Υλικά  </a:t>
            </a:r>
            <a:r>
              <a:rPr lang="el-GR" sz="2400" dirty="0" smtClean="0">
                <a:solidFill>
                  <a:srgbClr val="00B0F0"/>
                </a:solidFill>
              </a:rPr>
              <a:t>(ενδεικτικά)</a:t>
            </a:r>
            <a:endParaRPr lang="el-GR" sz="2400" dirty="0">
              <a:solidFill>
                <a:srgbClr val="00B0F0"/>
              </a:solidFill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endParaRPr lang="el-GR" sz="2800" dirty="0" smtClean="0">
              <a:latin typeface="Arial Narrow" pitchFamily="34" charset="0"/>
            </a:endParaRPr>
          </a:p>
          <a:p>
            <a:r>
              <a:rPr lang="el-GR" sz="2800" dirty="0" smtClean="0">
                <a:latin typeface="Arial Narrow" pitchFamily="34" charset="0"/>
              </a:rPr>
              <a:t>Ανόργανα και οργανικά </a:t>
            </a:r>
            <a:r>
              <a:rPr lang="el-GR" sz="2800" dirty="0" err="1" smtClean="0">
                <a:latin typeface="Arial Narrow" pitchFamily="34" charset="0"/>
              </a:rPr>
              <a:t>πολυμερικά</a:t>
            </a:r>
            <a:r>
              <a:rPr lang="el-GR" sz="2800" dirty="0" smtClean="0">
                <a:latin typeface="Arial Narrow" pitchFamily="34" charset="0"/>
              </a:rPr>
              <a:t> υλικά (πυρίτιο, τιτάνιο, άνθρακας, υδρογόνο, άζωτο)</a:t>
            </a:r>
          </a:p>
          <a:p>
            <a:r>
              <a:rPr lang="el-GR" sz="2800" dirty="0" err="1" smtClean="0">
                <a:latin typeface="Arial Narrow" pitchFamily="34" charset="0"/>
              </a:rPr>
              <a:t>Βιο</a:t>
            </a:r>
            <a:r>
              <a:rPr lang="el-GR" sz="2800" dirty="0" smtClean="0">
                <a:latin typeface="Arial Narrow" pitchFamily="34" charset="0"/>
              </a:rPr>
              <a:t>-υλικά </a:t>
            </a:r>
            <a:r>
              <a:rPr lang="en-US" sz="2800" dirty="0" smtClean="0">
                <a:latin typeface="Arial Narrow" pitchFamily="34" charset="0"/>
              </a:rPr>
              <a:t> </a:t>
            </a:r>
            <a:r>
              <a:rPr lang="el-GR" sz="2800" dirty="0" smtClean="0">
                <a:latin typeface="Arial Narrow" pitchFamily="34" charset="0"/>
              </a:rPr>
              <a:t>και λειτουργικά </a:t>
            </a:r>
            <a:r>
              <a:rPr lang="el-GR" sz="2800" dirty="0" err="1" smtClean="0">
                <a:latin typeface="Arial Narrow" pitchFamily="34" charset="0"/>
              </a:rPr>
              <a:t>νανοσωματίδια</a:t>
            </a:r>
            <a:r>
              <a:rPr lang="el-GR" sz="2800" dirty="0" smtClean="0">
                <a:latin typeface="Arial Narrow" pitchFamily="34" charset="0"/>
              </a:rPr>
              <a:t> (</a:t>
            </a:r>
            <a:r>
              <a:rPr lang="el-GR" sz="2800" dirty="0" err="1" smtClean="0">
                <a:latin typeface="Arial Narrow" pitchFamily="34" charset="0"/>
              </a:rPr>
              <a:t>βιομόρια</a:t>
            </a:r>
            <a:r>
              <a:rPr lang="el-GR" sz="2800" dirty="0" smtClean="0">
                <a:latin typeface="Arial Narrow" pitchFamily="34" charset="0"/>
              </a:rPr>
              <a:t>, πολυσακχαρίτες)</a:t>
            </a:r>
          </a:p>
          <a:p>
            <a:r>
              <a:rPr lang="el-GR" sz="2800" dirty="0" smtClean="0">
                <a:latin typeface="Arial Narrow" pitchFamily="34" charset="0"/>
              </a:rPr>
              <a:t>Υλικά για Οστικά μοσχεύματα (πυριτίου, τιτανίου, ασβεστίου, βόειας και χοίρειας προέλευσης)</a:t>
            </a:r>
          </a:p>
          <a:p>
            <a:r>
              <a:rPr lang="el-GR" sz="2800" dirty="0" smtClean="0">
                <a:latin typeface="Arial Narrow" pitchFamily="34" charset="0"/>
              </a:rPr>
              <a:t>Μαγνητικά </a:t>
            </a:r>
            <a:r>
              <a:rPr lang="el-GR" sz="2800" dirty="0" err="1" smtClean="0">
                <a:latin typeface="Arial Narrow" pitchFamily="34" charset="0"/>
              </a:rPr>
              <a:t>νανοσωματίδια</a:t>
            </a:r>
            <a:r>
              <a:rPr lang="el-GR" sz="2800" dirty="0" smtClean="0">
                <a:latin typeface="Arial Narrow" pitchFamily="34" charset="0"/>
              </a:rPr>
              <a:t> για βιολογικές εφαρμογές (σκιαγραφικά </a:t>
            </a:r>
            <a:r>
              <a:rPr lang="en-US" sz="2800" dirty="0" smtClean="0">
                <a:latin typeface="Arial Narrow" pitchFamily="34" charset="0"/>
              </a:rPr>
              <a:t>MRI</a:t>
            </a:r>
            <a:r>
              <a:rPr lang="el-GR" sz="2800" dirty="0" smtClean="0">
                <a:latin typeface="Arial Narrow" pitchFamily="34" charset="0"/>
              </a:rPr>
              <a:t> ή χημειοθεραπείες)</a:t>
            </a:r>
          </a:p>
          <a:p>
            <a:endParaRPr lang="el-GR" dirty="0" smtClean="0"/>
          </a:p>
        </p:txBody>
      </p:sp>
      <p:pic>
        <p:nvPicPr>
          <p:cNvPr id="28675" name="3 - Εικόνα" descr="gsrt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27763" y="765175"/>
            <a:ext cx="2916237" cy="774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charRg st="0" end="8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charRg st="83" end="15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charRg st="151" end="24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l-GR" sz="2800" b="1" dirty="0" smtClean="0">
                <a:solidFill>
                  <a:srgbClr val="C00000"/>
                </a:solidFill>
              </a:rPr>
              <a:t>Λειτουργικά υλικά </a:t>
            </a:r>
            <a:r>
              <a:rPr lang="el-GR" sz="2800" dirty="0" smtClean="0">
                <a:solidFill>
                  <a:srgbClr val="00B050"/>
                </a:solidFill>
              </a:rPr>
              <a:t>- </a:t>
            </a:r>
            <a:r>
              <a:rPr lang="el-GR" sz="2000" dirty="0" err="1" smtClean="0">
                <a:solidFill>
                  <a:srgbClr val="00B0F0"/>
                </a:solidFill>
              </a:rPr>
              <a:t>Νανοϊατρική</a:t>
            </a:r>
            <a:r>
              <a:rPr lang="el-GR" sz="2000" dirty="0" smtClean="0">
                <a:solidFill>
                  <a:srgbClr val="00B0F0"/>
                </a:solidFill>
              </a:rPr>
              <a:t> &amp; συσκευές </a:t>
            </a:r>
            <a:br>
              <a:rPr lang="el-GR" sz="2000" dirty="0" smtClean="0">
                <a:solidFill>
                  <a:srgbClr val="00B0F0"/>
                </a:solidFill>
              </a:rPr>
            </a:br>
            <a:r>
              <a:rPr lang="el-GR" sz="2000" dirty="0" smtClean="0">
                <a:solidFill>
                  <a:srgbClr val="00B0F0"/>
                </a:solidFill>
              </a:rPr>
              <a:t>διάγνωσης και θεραπείας</a:t>
            </a:r>
            <a:r>
              <a:rPr lang="el-GR" sz="2400" dirty="0" smtClean="0">
                <a:solidFill>
                  <a:srgbClr val="00B050"/>
                </a:solidFill>
              </a:rPr>
              <a:t> </a:t>
            </a:r>
            <a:r>
              <a:rPr lang="el-GR" sz="2000" dirty="0" smtClean="0">
                <a:solidFill>
                  <a:srgbClr val="92D050"/>
                </a:solidFill>
              </a:rPr>
              <a:t>(ενδεικτικά)</a:t>
            </a:r>
            <a:endParaRPr lang="el-GR" sz="2000" dirty="0">
              <a:solidFill>
                <a:srgbClr val="92D050"/>
              </a:solidFill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l-GR" sz="2400" dirty="0" smtClean="0">
                <a:latin typeface="Arial Narrow" pitchFamily="34" charset="0"/>
              </a:rPr>
              <a:t>Σύνθεση συστημάτων μεταφοράς φαρμάκων και άλλων </a:t>
            </a:r>
            <a:r>
              <a:rPr lang="el-GR" sz="2400" dirty="0" err="1" smtClean="0">
                <a:latin typeface="Arial Narrow" pitchFamily="34" charset="0"/>
              </a:rPr>
              <a:t>βιομορίων</a:t>
            </a:r>
            <a:r>
              <a:rPr lang="el-GR" sz="2400" dirty="0" smtClean="0">
                <a:latin typeface="Arial Narrow" pitchFamily="34" charset="0"/>
              </a:rPr>
              <a:t>, γενετικού υλικού, τροποποιημένων με μόρια στόχευσης (περίβλημα κάψουλας)</a:t>
            </a:r>
          </a:p>
          <a:p>
            <a:pPr>
              <a:lnSpc>
                <a:spcPct val="90000"/>
              </a:lnSpc>
            </a:pPr>
            <a:r>
              <a:rPr lang="el-GR" sz="2400" dirty="0" smtClean="0">
                <a:latin typeface="Arial Narrow" pitchFamily="34" charset="0"/>
              </a:rPr>
              <a:t>Ανόργανα ή οργανικά </a:t>
            </a:r>
            <a:r>
              <a:rPr lang="el-GR" sz="2400" dirty="0" err="1" smtClean="0">
                <a:latin typeface="Arial Narrow" pitchFamily="34" charset="0"/>
              </a:rPr>
              <a:t>νανοσωματίδια</a:t>
            </a:r>
            <a:r>
              <a:rPr lang="el-GR" sz="2400" dirty="0" smtClean="0">
                <a:latin typeface="Arial Narrow" pitchFamily="34" charset="0"/>
              </a:rPr>
              <a:t> για χρήση ως μεταφορείς φαρμάκων </a:t>
            </a:r>
            <a:r>
              <a:rPr lang="el-GR" sz="2400" dirty="0" err="1" smtClean="0">
                <a:latin typeface="Arial Narrow" pitchFamily="34" charset="0"/>
              </a:rPr>
              <a:t>βιομορίων</a:t>
            </a:r>
            <a:r>
              <a:rPr lang="el-GR" sz="2400" dirty="0" smtClean="0">
                <a:latin typeface="Arial Narrow" pitchFamily="34" charset="0"/>
              </a:rPr>
              <a:t> (χρυσός, άργυρος, κλπ., θεραπεία με υπερθερμία)</a:t>
            </a:r>
          </a:p>
          <a:p>
            <a:pPr>
              <a:lnSpc>
                <a:spcPct val="90000"/>
              </a:lnSpc>
            </a:pPr>
            <a:r>
              <a:rPr lang="el-GR" sz="2400" dirty="0" smtClean="0">
                <a:latin typeface="Arial Narrow" pitchFamily="34" charset="0"/>
              </a:rPr>
              <a:t>Χρήση </a:t>
            </a:r>
            <a:r>
              <a:rPr lang="el-GR" sz="2400" dirty="0" err="1" smtClean="0">
                <a:latin typeface="Arial Narrow" pitchFamily="34" charset="0"/>
              </a:rPr>
              <a:t>νανοσωματιδίων</a:t>
            </a:r>
            <a:r>
              <a:rPr lang="el-GR" sz="2400" dirty="0" smtClean="0">
                <a:latin typeface="Arial Narrow" pitchFamily="34" charset="0"/>
              </a:rPr>
              <a:t> στη διάγνωση (</a:t>
            </a:r>
            <a:r>
              <a:rPr lang="en-US" sz="2400" dirty="0" smtClean="0">
                <a:latin typeface="Arial Narrow" pitchFamily="34" charset="0"/>
              </a:rPr>
              <a:t>MRI, CT,</a:t>
            </a:r>
            <a:r>
              <a:rPr lang="el-GR" sz="2400" dirty="0" smtClean="0">
                <a:latin typeface="Arial Narrow" pitchFamily="34" charset="0"/>
              </a:rPr>
              <a:t> γ-</a:t>
            </a:r>
            <a:r>
              <a:rPr lang="en-US" sz="2400" dirty="0" smtClean="0">
                <a:latin typeface="Arial Narrow" pitchFamily="34" charset="0"/>
              </a:rPr>
              <a:t>imaging</a:t>
            </a:r>
            <a:r>
              <a:rPr lang="el-GR" sz="2400" dirty="0" smtClean="0">
                <a:latin typeface="Arial Narrow" pitchFamily="34" charset="0"/>
              </a:rPr>
              <a:t>)</a:t>
            </a:r>
          </a:p>
          <a:p>
            <a:pPr>
              <a:lnSpc>
                <a:spcPct val="90000"/>
              </a:lnSpc>
            </a:pPr>
            <a:r>
              <a:rPr lang="el-GR" sz="2400" dirty="0" smtClean="0">
                <a:latin typeface="Arial Narrow" pitchFamily="34" charset="0"/>
              </a:rPr>
              <a:t>Κράματα ορθοπεδικής χειρουργικής</a:t>
            </a:r>
          </a:p>
          <a:p>
            <a:pPr>
              <a:lnSpc>
                <a:spcPct val="90000"/>
              </a:lnSpc>
            </a:pPr>
            <a:r>
              <a:rPr lang="el-GR" sz="2400" dirty="0" smtClean="0">
                <a:latin typeface="Arial Narrow" pitchFamily="34" charset="0"/>
              </a:rPr>
              <a:t>Ιατρικά εμφυτεύματα με βελτιωμένη λειτουργικότητα</a:t>
            </a:r>
          </a:p>
          <a:p>
            <a:pPr>
              <a:lnSpc>
                <a:spcPct val="90000"/>
              </a:lnSpc>
            </a:pPr>
            <a:r>
              <a:rPr lang="el-GR" sz="2400" dirty="0" smtClean="0">
                <a:latin typeface="Arial Narrow" pitchFamily="34" charset="0"/>
              </a:rPr>
              <a:t>Χρήση μοσχευμάτων ως μεταφορείς θεραπευτικών ουσιών</a:t>
            </a:r>
          </a:p>
          <a:p>
            <a:pPr>
              <a:lnSpc>
                <a:spcPct val="90000"/>
              </a:lnSpc>
            </a:pPr>
            <a:r>
              <a:rPr lang="el-GR" sz="2400" dirty="0" smtClean="0">
                <a:latin typeface="Arial Narrow" pitchFamily="34" charset="0"/>
              </a:rPr>
              <a:t>Βιολογικές μεμβράνες επουλωτικής δράσης</a:t>
            </a:r>
          </a:p>
        </p:txBody>
      </p:sp>
      <p:pic>
        <p:nvPicPr>
          <p:cNvPr id="30723" name="3 - Εικόνα" descr="gsrt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27763" y="765175"/>
            <a:ext cx="2916237" cy="774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charRg st="132" end="25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charRg st="254" end="30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charRg st="309" end="34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charRg st="342" end="39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charRg st="392" end="44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charRg st="444" end="48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1 - Θέση κειμένου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endParaRPr lang="en-US" sz="2400" dirty="0" smtClean="0">
              <a:latin typeface="Calibri" pitchFamily="34" charset="0"/>
              <a:sym typeface="Wingdings" pitchFamily="2" charset="2"/>
            </a:endParaRPr>
          </a:p>
          <a:p>
            <a:pPr>
              <a:lnSpc>
                <a:spcPct val="90000"/>
              </a:lnSpc>
            </a:pPr>
            <a:r>
              <a:rPr lang="el-GR" sz="2400" dirty="0" err="1" smtClean="0">
                <a:sym typeface="Wingdings" pitchFamily="2" charset="2"/>
              </a:rPr>
              <a:t>Νανο</a:t>
            </a:r>
            <a:r>
              <a:rPr lang="el-GR" sz="2400" dirty="0" smtClean="0">
                <a:sym typeface="Wingdings" pitchFamily="2" charset="2"/>
              </a:rPr>
              <a:t>-υλικά βιομηχανικών εφαρμογών</a:t>
            </a:r>
          </a:p>
          <a:p>
            <a:pPr>
              <a:lnSpc>
                <a:spcPct val="90000"/>
              </a:lnSpc>
            </a:pPr>
            <a:endParaRPr lang="en-US" sz="2400" dirty="0" smtClean="0">
              <a:latin typeface="Calibri" pitchFamily="34" charset="0"/>
              <a:sym typeface="Wingdings" pitchFamily="2" charset="2"/>
            </a:endParaRPr>
          </a:p>
          <a:p>
            <a:pPr>
              <a:lnSpc>
                <a:spcPct val="90000"/>
              </a:lnSpc>
            </a:pPr>
            <a:r>
              <a:rPr lang="el-GR" sz="2400" dirty="0" smtClean="0">
                <a:sym typeface="Wingdings" pitchFamily="2" charset="2"/>
              </a:rPr>
              <a:t></a:t>
            </a:r>
            <a:r>
              <a:rPr lang="en-US" sz="2400" dirty="0" smtClean="0">
                <a:latin typeface="Calibri" pitchFamily="34" charset="0"/>
                <a:sym typeface="Wingdings" pitchFamily="2" charset="2"/>
              </a:rPr>
              <a:t>”</a:t>
            </a:r>
            <a:r>
              <a:rPr lang="el-GR" sz="2400" dirty="0" smtClean="0">
                <a:sym typeface="Wingdings" pitchFamily="2" charset="2"/>
              </a:rPr>
              <a:t>έξυπνα</a:t>
            </a:r>
            <a:r>
              <a:rPr lang="en-US" sz="2400" dirty="0" smtClean="0">
                <a:latin typeface="Calibri" pitchFamily="34" charset="0"/>
                <a:sym typeface="Wingdings" pitchFamily="2" charset="2"/>
              </a:rPr>
              <a:t>”</a:t>
            </a:r>
            <a:r>
              <a:rPr lang="el-GR" sz="2400" dirty="0" smtClean="0">
                <a:sym typeface="Wingdings" pitchFamily="2" charset="2"/>
              </a:rPr>
              <a:t> υλικά για </a:t>
            </a:r>
            <a:r>
              <a:rPr lang="el-GR" sz="2400" dirty="0" err="1" smtClean="0">
                <a:sym typeface="Wingdings" pitchFamily="2" charset="2"/>
              </a:rPr>
              <a:t>Μικρο</a:t>
            </a:r>
            <a:r>
              <a:rPr lang="el-GR" sz="2400" dirty="0" smtClean="0">
                <a:sym typeface="Wingdings" pitchFamily="2" charset="2"/>
              </a:rPr>
              <a:t>/</a:t>
            </a:r>
            <a:r>
              <a:rPr lang="el-GR" sz="2400" dirty="0" err="1" smtClean="0">
                <a:sym typeface="Wingdings" pitchFamily="2" charset="2"/>
              </a:rPr>
              <a:t>Νανο</a:t>
            </a:r>
            <a:r>
              <a:rPr lang="el-GR" sz="2400" dirty="0" smtClean="0">
                <a:sym typeface="Wingdings" pitchFamily="2" charset="2"/>
              </a:rPr>
              <a:t> συστήματα</a:t>
            </a:r>
          </a:p>
          <a:p>
            <a:pPr>
              <a:lnSpc>
                <a:spcPct val="90000"/>
              </a:lnSpc>
            </a:pPr>
            <a:endParaRPr lang="en-US" sz="2400" dirty="0" smtClean="0">
              <a:latin typeface="Calibri" pitchFamily="34" charset="0"/>
              <a:sym typeface="Wingdings" pitchFamily="2" charset="2"/>
            </a:endParaRPr>
          </a:p>
          <a:p>
            <a:pPr>
              <a:lnSpc>
                <a:spcPct val="90000"/>
              </a:lnSpc>
            </a:pPr>
            <a:r>
              <a:rPr lang="el-GR" sz="2400" dirty="0" err="1" smtClean="0">
                <a:sym typeface="Wingdings" pitchFamily="2" charset="2"/>
              </a:rPr>
              <a:t>Προηγμένα</a:t>
            </a:r>
            <a:r>
              <a:rPr lang="el-GR" sz="2400" dirty="0" smtClean="0">
                <a:sym typeface="Wingdings" pitchFamily="2" charset="2"/>
              </a:rPr>
              <a:t> υλικά για τη βιομηχανία πετρελαίου,  </a:t>
            </a:r>
            <a:r>
              <a:rPr lang="en-US" sz="2400" dirty="0" smtClean="0">
                <a:latin typeface="Calibri" pitchFamily="34" charset="0"/>
                <a:sym typeface="Wingdings" pitchFamily="2" charset="2"/>
              </a:rPr>
              <a:t>    </a:t>
            </a:r>
            <a:r>
              <a:rPr lang="el-GR" sz="2400" dirty="0" smtClean="0">
                <a:latin typeface="Calibri" pitchFamily="34" charset="0"/>
                <a:sym typeface="Wingdings" pitchFamily="2" charset="2"/>
              </a:rPr>
              <a:t>  </a:t>
            </a:r>
          </a:p>
          <a:p>
            <a:pPr>
              <a:lnSpc>
                <a:spcPct val="90000"/>
              </a:lnSpc>
            </a:pPr>
            <a:r>
              <a:rPr lang="el-GR" sz="2400" dirty="0" smtClean="0">
                <a:latin typeface="Calibri" pitchFamily="34" charset="0"/>
                <a:sym typeface="Wingdings" pitchFamily="2" charset="2"/>
              </a:rPr>
              <a:t>    </a:t>
            </a:r>
            <a:r>
              <a:rPr lang="el-GR" sz="2400" dirty="0" smtClean="0">
                <a:sym typeface="Wingdings" pitchFamily="2" charset="2"/>
              </a:rPr>
              <a:t>φυσικού αερίου &amp; χημικών</a:t>
            </a:r>
            <a:endParaRPr lang="el-GR" sz="2400" dirty="0" smtClean="0"/>
          </a:p>
        </p:txBody>
      </p:sp>
      <p:sp>
        <p:nvSpPr>
          <p:cNvPr id="3" name="2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l-GR" sz="3200" b="1" dirty="0" smtClean="0"/>
              <a:t>Προηγμένα / «έξυπνα» υλικά</a:t>
            </a:r>
            <a:endParaRPr lang="el-GR" sz="3200" dirty="0"/>
          </a:p>
        </p:txBody>
      </p:sp>
      <p:pic>
        <p:nvPicPr>
          <p:cNvPr id="34819" name="3 - Εικόνα" descr="gsrt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19475" y="0"/>
            <a:ext cx="5724525" cy="1520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l-GR" sz="2800" b="1" dirty="0" smtClean="0">
                <a:solidFill>
                  <a:srgbClr val="FF0000"/>
                </a:solidFill>
              </a:rPr>
              <a:t>Προηγμένα υλικά </a:t>
            </a:r>
            <a:r>
              <a:rPr lang="el-GR" sz="2800" dirty="0" smtClean="0">
                <a:solidFill>
                  <a:schemeClr val="tx1"/>
                </a:solidFill>
              </a:rPr>
              <a:t>- </a:t>
            </a:r>
            <a:r>
              <a:rPr lang="el-GR" sz="2000" dirty="0" err="1" smtClean="0">
                <a:solidFill>
                  <a:schemeClr val="tx1"/>
                </a:solidFill>
              </a:rPr>
              <a:t>Νανοϋλικά</a:t>
            </a:r>
            <a:r>
              <a:rPr lang="el-GR" sz="2000" dirty="0" smtClean="0">
                <a:solidFill>
                  <a:schemeClr val="tx1"/>
                </a:solidFill>
              </a:rPr>
              <a:t> </a:t>
            </a:r>
            <a:br>
              <a:rPr lang="el-GR" sz="2000" dirty="0" smtClean="0">
                <a:solidFill>
                  <a:schemeClr val="tx1"/>
                </a:solidFill>
              </a:rPr>
            </a:br>
            <a:r>
              <a:rPr lang="el-GR" sz="2000" dirty="0" smtClean="0">
                <a:solidFill>
                  <a:schemeClr val="tx1"/>
                </a:solidFill>
              </a:rPr>
              <a:t>βιομηχανικών εφαρμογών  </a:t>
            </a:r>
            <a:r>
              <a:rPr lang="el-GR" sz="1600" dirty="0" smtClean="0">
                <a:solidFill>
                  <a:srgbClr val="00B0F0"/>
                </a:solidFill>
              </a:rPr>
              <a:t>(ενδεικτικά)</a:t>
            </a:r>
            <a:endParaRPr lang="el-GR" sz="1600" dirty="0">
              <a:solidFill>
                <a:srgbClr val="00B0F0"/>
              </a:solidFill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5069160"/>
          </a:xfrm>
        </p:spPr>
        <p:txBody>
          <a:bodyPr numCol="2">
            <a:noAutofit/>
          </a:bodyPr>
          <a:lstStyle/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r>
              <a:rPr lang="el-GR" sz="1800" dirty="0" smtClean="0"/>
              <a:t>Ιοντικά υγρά για δέσμευση </a:t>
            </a:r>
            <a:r>
              <a:rPr lang="en-US" sz="1800" dirty="0" smtClean="0"/>
              <a:t>CO2</a:t>
            </a:r>
          </a:p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r>
              <a:rPr lang="el-GR" sz="1800" dirty="0" smtClean="0"/>
              <a:t>Προηγμένες μεμβράνες για διαχωρισμούς υγρών και αερίων μιγμάτων</a:t>
            </a:r>
          </a:p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r>
              <a:rPr lang="en-US" sz="1800" dirty="0" smtClean="0"/>
              <a:t>Metal organic frameworks</a:t>
            </a:r>
            <a:endParaRPr lang="el-GR" sz="1800" dirty="0" smtClean="0"/>
          </a:p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r>
              <a:rPr lang="el-GR" sz="1800" dirty="0" smtClean="0"/>
              <a:t>Υπολογιστικά εργαλεία σχεδιασμού και βελτιστοποίησης προηγμένων υλικών </a:t>
            </a:r>
          </a:p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r>
              <a:rPr lang="el-GR" sz="1800" dirty="0" smtClean="0"/>
              <a:t>Μαγνητικά υλικά με ελαχιστοποίηση της ποσότητας σπανίων γαιών</a:t>
            </a:r>
          </a:p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r>
              <a:rPr lang="el-GR" sz="1800" dirty="0" smtClean="0"/>
              <a:t>Νέα υλικά μαγνητικής εγγραφής</a:t>
            </a:r>
          </a:p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r>
              <a:rPr lang="el-GR" sz="1800" dirty="0" err="1" smtClean="0"/>
              <a:t>Ανθρακογενή</a:t>
            </a:r>
            <a:r>
              <a:rPr lang="el-GR" sz="1800" dirty="0" smtClean="0"/>
              <a:t> υλικά</a:t>
            </a:r>
          </a:p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r>
              <a:rPr lang="el-GR" sz="1800" dirty="0" smtClean="0"/>
              <a:t>Μοριακά μαγνητικά υλικά με βάση μέταλλα μετάπτωσης (σκιαγραφικά </a:t>
            </a:r>
            <a:r>
              <a:rPr lang="en-US" sz="1800" dirty="0" smtClean="0"/>
              <a:t>MRI)</a:t>
            </a:r>
            <a:endParaRPr lang="el-GR" sz="1800" dirty="0" smtClean="0"/>
          </a:p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r>
              <a:rPr lang="el-GR" sz="1800" dirty="0" smtClean="0"/>
              <a:t>Μοριακοί μαγνήτες για χρήση σε </a:t>
            </a:r>
            <a:r>
              <a:rPr lang="el-GR" sz="1800" dirty="0" err="1" smtClean="0"/>
              <a:t>βιο</a:t>
            </a:r>
            <a:r>
              <a:rPr lang="en-US" sz="1800" dirty="0" smtClean="0"/>
              <a:t>-</a:t>
            </a:r>
            <a:r>
              <a:rPr lang="el-GR" sz="1800" dirty="0" smtClean="0"/>
              <a:t>ιατρικές εφαρμογές</a:t>
            </a:r>
          </a:p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r>
              <a:rPr lang="el-GR" sz="1800" dirty="0" smtClean="0"/>
              <a:t>Μοριακά μαγνητικά υλικά για υβριδικά συστήματα</a:t>
            </a:r>
          </a:p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r>
              <a:rPr lang="el-GR" sz="1800" dirty="0" smtClean="0"/>
              <a:t>Μαγνητικός χάλυβας</a:t>
            </a:r>
            <a:endParaRPr lang="en-US" sz="1800" dirty="0" smtClean="0"/>
          </a:p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r>
              <a:rPr lang="el-GR" sz="1800" dirty="0" smtClean="0"/>
              <a:t>Σύνθετα μαγνητοηλεκτρικά υλικά  για </a:t>
            </a:r>
            <a:r>
              <a:rPr lang="el-GR" sz="1800" dirty="0" err="1" smtClean="0"/>
              <a:t>μικροκυματικές</a:t>
            </a:r>
            <a:r>
              <a:rPr lang="el-GR" sz="1800" dirty="0" smtClean="0"/>
              <a:t> διατάξεις</a:t>
            </a:r>
          </a:p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r>
              <a:rPr lang="el-GR" sz="1800" dirty="0" smtClean="0"/>
              <a:t>Μοριακά μαγνητικά υλικά για επίτευξη διατάξεων κβαντικών υπολογιστών</a:t>
            </a:r>
            <a:endParaRPr lang="en-US" sz="1800" dirty="0" smtClean="0"/>
          </a:p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r>
              <a:rPr lang="el-GR" sz="1800" dirty="0" smtClean="0"/>
              <a:t>Υαλώδη υλικά </a:t>
            </a:r>
            <a:r>
              <a:rPr lang="en-US" sz="1800" dirty="0" smtClean="0"/>
              <a:t>(</a:t>
            </a:r>
            <a:r>
              <a:rPr lang="el-GR" sz="1800" dirty="0" smtClean="0"/>
              <a:t>άμορφα υλικά)</a:t>
            </a:r>
          </a:p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r>
              <a:rPr lang="el-GR" sz="1800" dirty="0" smtClean="0"/>
              <a:t>Υλικά για </a:t>
            </a:r>
            <a:r>
              <a:rPr lang="el-GR" sz="1800" dirty="0" err="1" smtClean="0"/>
              <a:t>νανοενισχυμένες</a:t>
            </a:r>
            <a:r>
              <a:rPr lang="el-GR" sz="1800" dirty="0" smtClean="0"/>
              <a:t> λειτουργικές επικαλύψεις</a:t>
            </a:r>
          </a:p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r>
              <a:rPr lang="el-GR" sz="1800" dirty="0" smtClean="0"/>
              <a:t>Κράματα αλουμινίου (χρήση στην αεροναυπηγική)</a:t>
            </a:r>
          </a:p>
        </p:txBody>
      </p:sp>
      <p:pic>
        <p:nvPicPr>
          <p:cNvPr id="36867" name="3 - Εικόνα" descr="gsrt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27763" y="765175"/>
            <a:ext cx="2916237" cy="774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l-GR" sz="3200" b="1" dirty="0" smtClean="0">
                <a:solidFill>
                  <a:srgbClr val="FF0000"/>
                </a:solidFill>
              </a:rPr>
              <a:t>Προηγμένα υλικά</a:t>
            </a:r>
            <a:r>
              <a:rPr lang="el-GR" sz="2800" b="1" dirty="0" smtClean="0">
                <a:solidFill>
                  <a:schemeClr val="tx1"/>
                </a:solidFill>
              </a:rPr>
              <a:t> </a:t>
            </a:r>
            <a:r>
              <a:rPr lang="el-GR" sz="2800" dirty="0" smtClean="0">
                <a:solidFill>
                  <a:schemeClr val="tx1"/>
                </a:solidFill>
              </a:rPr>
              <a:t/>
            </a:r>
            <a:br>
              <a:rPr lang="el-GR" sz="2800" dirty="0" smtClean="0">
                <a:solidFill>
                  <a:schemeClr val="tx1"/>
                </a:solidFill>
              </a:rPr>
            </a:br>
            <a:r>
              <a:rPr lang="el-GR" sz="2400" dirty="0" err="1" smtClean="0">
                <a:solidFill>
                  <a:schemeClr val="tx1"/>
                </a:solidFill>
              </a:rPr>
              <a:t>Μικρο</a:t>
            </a:r>
            <a:r>
              <a:rPr lang="el-GR" sz="2400" dirty="0" smtClean="0">
                <a:solidFill>
                  <a:schemeClr val="tx1"/>
                </a:solidFill>
              </a:rPr>
              <a:t>/Νάνο-</a:t>
            </a:r>
            <a:r>
              <a:rPr lang="el-GR" sz="2400" dirty="0" err="1" smtClean="0">
                <a:solidFill>
                  <a:schemeClr val="tx1"/>
                </a:solidFill>
              </a:rPr>
              <a:t>συστήματ</a:t>
            </a:r>
            <a:r>
              <a:rPr lang="el-GR" sz="2400" dirty="0" smtClean="0">
                <a:solidFill>
                  <a:schemeClr val="tx1"/>
                </a:solidFill>
              </a:rPr>
              <a:t>α  </a:t>
            </a:r>
            <a:r>
              <a:rPr lang="el-GR" sz="2000" dirty="0" smtClean="0">
                <a:solidFill>
                  <a:srgbClr val="00B0F0"/>
                </a:solidFill>
              </a:rPr>
              <a:t>(ενδεικτικά)</a:t>
            </a:r>
            <a:endParaRPr lang="el-GR" sz="2000" dirty="0">
              <a:solidFill>
                <a:srgbClr val="00B0F0"/>
              </a:solidFill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endParaRPr lang="el-GR" sz="2400" dirty="0" smtClean="0">
              <a:latin typeface="Arial Narrow" pitchFamily="34" charset="0"/>
            </a:endParaRPr>
          </a:p>
          <a:p>
            <a:r>
              <a:rPr lang="el-GR" sz="2400" dirty="0" smtClean="0">
                <a:latin typeface="Arial Narrow" pitchFamily="34" charset="0"/>
              </a:rPr>
              <a:t>Λειτουργικά οξείδια (</a:t>
            </a:r>
            <a:r>
              <a:rPr lang="el-GR" sz="2400" dirty="0" err="1" smtClean="0">
                <a:latin typeface="Arial Narrow" pitchFamily="34" charset="0"/>
              </a:rPr>
              <a:t>νανοηλεκτρονική</a:t>
            </a:r>
            <a:r>
              <a:rPr lang="el-GR" sz="2400" dirty="0" smtClean="0">
                <a:latin typeface="Arial Narrow" pitchFamily="34" charset="0"/>
              </a:rPr>
              <a:t>, νευρωνικές εφαρμογές, συσσωρευτές, εφαρμογές κατάλυσης)</a:t>
            </a:r>
          </a:p>
          <a:p>
            <a:endParaRPr lang="el-GR" sz="2400" dirty="0" smtClean="0">
              <a:latin typeface="Arial Narrow" pitchFamily="34" charset="0"/>
            </a:endParaRPr>
          </a:p>
          <a:p>
            <a:r>
              <a:rPr lang="el-GR" sz="2400" dirty="0" err="1" smtClean="0">
                <a:latin typeface="Arial Narrow" pitchFamily="34" charset="0"/>
              </a:rPr>
              <a:t>Γραφένιο</a:t>
            </a:r>
            <a:r>
              <a:rPr lang="el-GR" sz="2400" dirty="0" smtClean="0">
                <a:latin typeface="Arial Narrow" pitchFamily="34" charset="0"/>
              </a:rPr>
              <a:t> για </a:t>
            </a:r>
            <a:r>
              <a:rPr lang="el-GR" sz="2400" dirty="0" err="1" smtClean="0">
                <a:latin typeface="Arial Narrow" pitchFamily="34" charset="0"/>
              </a:rPr>
              <a:t>νανοηλεκτρονικές</a:t>
            </a:r>
            <a:r>
              <a:rPr lang="el-GR" sz="2400" dirty="0" smtClean="0">
                <a:latin typeface="Arial Narrow" pitchFamily="34" charset="0"/>
              </a:rPr>
              <a:t> διατάξεις μνήμης</a:t>
            </a:r>
          </a:p>
          <a:p>
            <a:pPr>
              <a:buNone/>
            </a:pPr>
            <a:endParaRPr lang="el-GR" sz="2400" dirty="0" smtClean="0">
              <a:latin typeface="Arial Narrow" pitchFamily="34" charset="0"/>
            </a:endParaRPr>
          </a:p>
          <a:p>
            <a:r>
              <a:rPr lang="el-GR" sz="2400" dirty="0" smtClean="0">
                <a:latin typeface="Arial Narrow" pitchFamily="34" charset="0"/>
              </a:rPr>
              <a:t>Αισθητήρες για </a:t>
            </a:r>
            <a:r>
              <a:rPr lang="el-GR" sz="2400" dirty="0" err="1" smtClean="0">
                <a:latin typeface="Arial Narrow" pitchFamily="34" charset="0"/>
              </a:rPr>
              <a:t>νανοηλεκτρονικές</a:t>
            </a:r>
            <a:r>
              <a:rPr lang="el-GR" sz="2400" dirty="0" smtClean="0">
                <a:latin typeface="Arial Narrow" pitchFamily="34" charset="0"/>
              </a:rPr>
              <a:t> εφαρμογές</a:t>
            </a:r>
          </a:p>
          <a:p>
            <a:pPr>
              <a:buNone/>
            </a:pPr>
            <a:endParaRPr lang="el-GR" sz="2400" dirty="0" smtClean="0">
              <a:latin typeface="Arial Narrow" pitchFamily="34" charset="0"/>
            </a:endParaRPr>
          </a:p>
          <a:p>
            <a:r>
              <a:rPr lang="el-GR" sz="2400" dirty="0" err="1" smtClean="0">
                <a:latin typeface="Arial Narrow" pitchFamily="34" charset="0"/>
              </a:rPr>
              <a:t>Ανθρακονήματα</a:t>
            </a:r>
            <a:r>
              <a:rPr lang="el-GR" sz="2400" dirty="0" smtClean="0">
                <a:latin typeface="Arial Narrow" pitchFamily="34" charset="0"/>
              </a:rPr>
              <a:t> για εφαρμογές στην </a:t>
            </a:r>
            <a:r>
              <a:rPr lang="el-GR" sz="2400" dirty="0" err="1" smtClean="0">
                <a:latin typeface="Arial Narrow" pitchFamily="34" charset="0"/>
              </a:rPr>
              <a:t>νανο</a:t>
            </a:r>
            <a:r>
              <a:rPr lang="el-GR" sz="2400" dirty="0" smtClean="0">
                <a:latin typeface="Arial Narrow" pitchFamily="34" charset="0"/>
              </a:rPr>
              <a:t>-</a:t>
            </a:r>
            <a:r>
              <a:rPr lang="el-GR" sz="2400" dirty="0" err="1" smtClean="0">
                <a:latin typeface="Arial Narrow" pitchFamily="34" charset="0"/>
              </a:rPr>
              <a:t>μίκρο</a:t>
            </a:r>
            <a:r>
              <a:rPr lang="el-GR" sz="2400" dirty="0" smtClean="0">
                <a:latin typeface="Arial Narrow" pitchFamily="34" charset="0"/>
              </a:rPr>
              <a:t> ηλεκτρονική</a:t>
            </a:r>
          </a:p>
        </p:txBody>
      </p:sp>
      <p:pic>
        <p:nvPicPr>
          <p:cNvPr id="38915" name="3 - Εικόνα" descr="gsrt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27763" y="765175"/>
            <a:ext cx="2916237" cy="774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>
            <a:normAutofit/>
          </a:bodyPr>
          <a:lstStyle/>
          <a:p>
            <a:pPr eaLnBrk="1" hangingPunct="1"/>
            <a:r>
              <a:rPr lang="el-GR" sz="2800" dirty="0" err="1" smtClean="0">
                <a:solidFill>
                  <a:srgbClr val="00B050"/>
                </a:solidFill>
                <a:latin typeface="Calibri" pitchFamily="34" charset="0"/>
              </a:rPr>
              <a:t>Χρηματοδοτ</a:t>
            </a:r>
            <a:r>
              <a:rPr lang="en-US" sz="2800" dirty="0" smtClean="0">
                <a:solidFill>
                  <a:srgbClr val="00B050"/>
                </a:solidFill>
                <a:latin typeface="Calibri" pitchFamily="34" charset="0"/>
              </a:rPr>
              <a:t>.</a:t>
            </a:r>
            <a:r>
              <a:rPr lang="el-GR" sz="2800" dirty="0" smtClean="0">
                <a:solidFill>
                  <a:srgbClr val="00B050"/>
                </a:solidFill>
                <a:latin typeface="Calibri" pitchFamily="34" charset="0"/>
              </a:rPr>
              <a:t> Εργαλεία </a:t>
            </a:r>
            <a:r>
              <a:rPr lang="en-US" sz="2800" dirty="0" smtClean="0">
                <a:solidFill>
                  <a:srgbClr val="00B050"/>
                </a:solidFill>
                <a:latin typeface="Calibri" pitchFamily="34" charset="0"/>
              </a:rPr>
              <a:t>I  </a:t>
            </a:r>
            <a:r>
              <a:rPr lang="el-GR" sz="2400" dirty="0" smtClean="0">
                <a:solidFill>
                  <a:srgbClr val="00B0F0"/>
                </a:solidFill>
                <a:latin typeface="Calibri" pitchFamily="34" charset="0"/>
              </a:rPr>
              <a:t>(ενδεικτικά)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1"/>
          </p:nvPr>
        </p:nvSpPr>
        <p:spPr>
          <a:xfrm>
            <a:off x="539750" y="1600200"/>
            <a:ext cx="8353425" cy="5068888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l-GR" sz="2200" dirty="0" smtClean="0">
                <a:latin typeface="Calibri" pitchFamily="34" charset="0"/>
              </a:rPr>
              <a:t>Χρηματοδότηση προτάσεων που αξιολογήθηκαν θετικά στην 6</a:t>
            </a:r>
            <a:r>
              <a:rPr lang="el-GR" sz="2200" baseline="30000" dirty="0" smtClean="0">
                <a:latin typeface="Calibri" pitchFamily="34" charset="0"/>
              </a:rPr>
              <a:t>η</a:t>
            </a:r>
            <a:r>
              <a:rPr lang="el-GR" sz="2200" dirty="0" smtClean="0">
                <a:latin typeface="Calibri" pitchFamily="34" charset="0"/>
              </a:rPr>
              <a:t>, 7</a:t>
            </a:r>
            <a:r>
              <a:rPr lang="el-GR" sz="2200" baseline="30000" dirty="0" smtClean="0">
                <a:latin typeface="Calibri" pitchFamily="34" charset="0"/>
              </a:rPr>
              <a:t>η</a:t>
            </a:r>
            <a:r>
              <a:rPr lang="el-GR" sz="2200" dirty="0" smtClean="0">
                <a:latin typeface="Calibri" pitchFamily="34" charset="0"/>
              </a:rPr>
              <a:t> και 8</a:t>
            </a:r>
            <a:r>
              <a:rPr lang="el-GR" sz="2200" baseline="30000" dirty="0" smtClean="0">
                <a:latin typeface="Calibri" pitchFamily="34" charset="0"/>
              </a:rPr>
              <a:t>η</a:t>
            </a:r>
            <a:r>
              <a:rPr lang="el-GR" sz="2200" dirty="0" smtClean="0">
                <a:latin typeface="Calibri" pitchFamily="34" charset="0"/>
              </a:rPr>
              <a:t> προκήρυξη των </a:t>
            </a:r>
            <a:r>
              <a:rPr lang="en-US" sz="2200" dirty="0" smtClean="0">
                <a:latin typeface="Tw Cen MT" pitchFamily="34" charset="0"/>
              </a:rPr>
              <a:t>ERC GRANT SCHEMES </a:t>
            </a:r>
            <a:r>
              <a:rPr lang="el-GR" sz="2200" dirty="0" smtClean="0">
                <a:latin typeface="Calibri" pitchFamily="34" charset="0"/>
              </a:rPr>
              <a:t>αλλά δεν χρηματοδοτήθηκαν τελικώς στο πλαίσιο αυτών λόγω περιορισμών στο διαθέσιμο Π/Υ – ΕΠΑΝΕΚ 1</a:t>
            </a:r>
            <a:r>
              <a:rPr lang="el-GR" sz="2200" baseline="30000" dirty="0" smtClean="0">
                <a:latin typeface="Calibri" pitchFamily="34" charset="0"/>
              </a:rPr>
              <a:t>α</a:t>
            </a:r>
            <a:endParaRPr lang="el-GR" sz="2200" dirty="0" smtClean="0">
              <a:latin typeface="Calibri" pitchFamily="34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l-GR" sz="2200" dirty="0" smtClean="0">
                <a:latin typeface="Calibri" pitchFamily="34" charset="0"/>
              </a:rPr>
              <a:t>Ενιαία δράση κρατικών ενισχύσεων ΕΤΑΚ: </a:t>
            </a:r>
          </a:p>
          <a:p>
            <a:pPr eaLnBrk="1" hangingPunct="1">
              <a:lnSpc>
                <a:spcPct val="80000"/>
              </a:lnSpc>
              <a:buNone/>
            </a:pPr>
            <a:r>
              <a:rPr lang="el-GR" sz="2200" dirty="0" smtClean="0">
                <a:latin typeface="Calibri" pitchFamily="34" charset="0"/>
              </a:rPr>
              <a:t>     </a:t>
            </a:r>
            <a:r>
              <a:rPr lang="el-GR" sz="2200" b="1" dirty="0" smtClean="0">
                <a:latin typeface="Calibri" pitchFamily="34" charset="0"/>
              </a:rPr>
              <a:t>«ΕΡΕΥΝΩ </a:t>
            </a:r>
            <a:r>
              <a:rPr lang="el-GR" sz="2200" b="1" dirty="0" smtClean="0">
                <a:latin typeface="Calibri" pitchFamily="34" charset="0"/>
              </a:rPr>
              <a:t>– </a:t>
            </a:r>
            <a:r>
              <a:rPr lang="el-GR" sz="2200" b="1" dirty="0" smtClean="0">
                <a:latin typeface="Calibri" pitchFamily="34" charset="0"/>
              </a:rPr>
              <a:t>ΔΗΜΙΟΥΡΓΩ – ΕΠΙΧΕΙΡΩ»</a:t>
            </a:r>
            <a:endParaRPr lang="el-GR" sz="2200" b="1" dirty="0" smtClean="0">
              <a:latin typeface="Calibri" pitchFamily="34" charset="0"/>
            </a:endParaRPr>
          </a:p>
          <a:p>
            <a:pPr lvl="1"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el-GR" sz="1900" u="sng" dirty="0" smtClean="0">
                <a:solidFill>
                  <a:schemeClr val="accent1"/>
                </a:solidFill>
                <a:latin typeface="Calibri" pitchFamily="34" charset="0"/>
              </a:rPr>
              <a:t>Δυνητικοί δικαιούχοι</a:t>
            </a:r>
          </a:p>
          <a:p>
            <a:pPr lvl="1" eaLnBrk="1" hangingPunct="1">
              <a:lnSpc>
                <a:spcPct val="80000"/>
              </a:lnSpc>
            </a:pPr>
            <a:r>
              <a:rPr lang="el-GR" sz="1900" dirty="0" smtClean="0">
                <a:latin typeface="Calibri" pitchFamily="34" charset="0"/>
              </a:rPr>
              <a:t>μεμονωμένες επιχειρήσεις </a:t>
            </a:r>
          </a:p>
          <a:p>
            <a:pPr lvl="1" eaLnBrk="1" hangingPunct="1">
              <a:lnSpc>
                <a:spcPct val="80000"/>
              </a:lnSpc>
            </a:pPr>
            <a:r>
              <a:rPr lang="el-GR" sz="1900" dirty="0" smtClean="0">
                <a:latin typeface="Calibri" pitchFamily="34" charset="0"/>
              </a:rPr>
              <a:t>ομάδες επιχειρήσεων</a:t>
            </a:r>
          </a:p>
          <a:p>
            <a:pPr lvl="1" eaLnBrk="1" hangingPunct="1">
              <a:lnSpc>
                <a:spcPct val="80000"/>
              </a:lnSpc>
            </a:pPr>
            <a:r>
              <a:rPr lang="el-GR" sz="1900" dirty="0" smtClean="0">
                <a:latin typeface="Calibri" pitchFamily="34" charset="0"/>
              </a:rPr>
              <a:t>συμπράξεις επιχειρήσεων με άλλους φορείς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l-GR" sz="2200" dirty="0" smtClean="0">
                <a:latin typeface="Calibri" pitchFamily="34" charset="0"/>
              </a:rPr>
              <a:t>  &gt;&gt; Πρωτοεμφανιζόμενες στην έρευνα επιχειρήσεις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l-GR" sz="2200" dirty="0" smtClean="0">
                <a:latin typeface="Calibri" pitchFamily="34" charset="0"/>
              </a:rPr>
              <a:t>  &gt;&gt; Μικρομεσαίες επιχειρήσεις  (Ομάδες επιχειρήσεων)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l-GR" sz="2200" dirty="0" smtClean="0">
                <a:latin typeface="Calibri" pitchFamily="34" charset="0"/>
              </a:rPr>
              <a:t>  &gt;&gt; Συμπράξεις επιχειρήσεων με άλλους φορείς (π.χ.«ΣΥΝΕΡΓΑΣΙΑ»)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l-GR" sz="2200" dirty="0" smtClean="0">
                <a:latin typeface="Calibri" pitchFamily="34" charset="0"/>
              </a:rPr>
              <a:t>  &gt;&gt; Ενσωμάτωση ερευνητικών αποτελεσμάτων στην παραγωγική διαδικασία (π.χ. ΠΑΒΕΤ)</a:t>
            </a:r>
          </a:p>
          <a:p>
            <a:pPr eaLnBrk="1" hangingPunct="1">
              <a:lnSpc>
                <a:spcPct val="80000"/>
              </a:lnSpc>
            </a:pPr>
            <a:endParaRPr lang="en-US" sz="2200" dirty="0" smtClean="0">
              <a:latin typeface="Tw Cen MT" pitchFamily="34" charset="0"/>
            </a:endParaRPr>
          </a:p>
        </p:txBody>
      </p:sp>
      <p:pic>
        <p:nvPicPr>
          <p:cNvPr id="19460" name="3 - Εικόνα" descr="gsrt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27763" y="765175"/>
            <a:ext cx="2916237" cy="774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charRg st="377" end="4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charRg st="421" end="47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charRg st="470" end="53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charRg st="530" end="60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>
            <a:normAutofit/>
          </a:bodyPr>
          <a:lstStyle/>
          <a:p>
            <a:pPr eaLnBrk="1" hangingPunct="1"/>
            <a:r>
              <a:rPr lang="el-GR" sz="2800" dirty="0" err="1" smtClean="0">
                <a:solidFill>
                  <a:srgbClr val="00B050"/>
                </a:solidFill>
                <a:latin typeface="Calibri" pitchFamily="34" charset="0"/>
              </a:rPr>
              <a:t>Χρηματοδοτ</a:t>
            </a:r>
            <a:r>
              <a:rPr lang="en-US" sz="2800" dirty="0" smtClean="0">
                <a:solidFill>
                  <a:srgbClr val="00B050"/>
                </a:solidFill>
                <a:latin typeface="Calibri" pitchFamily="34" charset="0"/>
              </a:rPr>
              <a:t>.</a:t>
            </a:r>
            <a:r>
              <a:rPr lang="el-GR" sz="2800" dirty="0" smtClean="0">
                <a:solidFill>
                  <a:srgbClr val="00B050"/>
                </a:solidFill>
                <a:latin typeface="Calibri" pitchFamily="34" charset="0"/>
              </a:rPr>
              <a:t> εργαλεία </a:t>
            </a:r>
            <a:r>
              <a:rPr lang="en-US" sz="2800" dirty="0" smtClean="0">
                <a:solidFill>
                  <a:srgbClr val="00B050"/>
                </a:solidFill>
                <a:latin typeface="Calibri" pitchFamily="34" charset="0"/>
              </a:rPr>
              <a:t>II</a:t>
            </a:r>
            <a:r>
              <a:rPr lang="el-GR" sz="2800" dirty="0" smtClean="0">
                <a:solidFill>
                  <a:srgbClr val="00B050"/>
                </a:solidFill>
                <a:latin typeface="Calibri" pitchFamily="34" charset="0"/>
              </a:rPr>
              <a:t> </a:t>
            </a:r>
            <a:r>
              <a:rPr lang="en-US" sz="2800" dirty="0" smtClean="0">
                <a:solidFill>
                  <a:srgbClr val="00B050"/>
                </a:solidFill>
                <a:latin typeface="Calibri" pitchFamily="34" charset="0"/>
              </a:rPr>
              <a:t> </a:t>
            </a:r>
            <a:r>
              <a:rPr lang="el-GR" sz="2400" dirty="0" smtClean="0">
                <a:solidFill>
                  <a:srgbClr val="00B0F0"/>
                </a:solidFill>
                <a:latin typeface="Calibri" pitchFamily="34" charset="0"/>
              </a:rPr>
              <a:t>(ενδεικτικά)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1"/>
          </p:nvPr>
        </p:nvSpPr>
        <p:spPr>
          <a:xfrm>
            <a:off x="179388" y="1600200"/>
            <a:ext cx="8785225" cy="5068888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l-GR" sz="2000" b="1" smtClean="0">
                <a:solidFill>
                  <a:schemeClr val="accent1"/>
                </a:solidFill>
                <a:latin typeface="Calibri" pitchFamily="34" charset="0"/>
              </a:rPr>
              <a:t>Δράσεις που εντάσσονται σε ευρωπαϊκές πρωτοβουλίες</a:t>
            </a:r>
          </a:p>
          <a:p>
            <a:pPr eaLnBrk="1" hangingPunct="1">
              <a:lnSpc>
                <a:spcPct val="90000"/>
              </a:lnSpc>
            </a:pPr>
            <a:r>
              <a:rPr lang="el-GR" sz="2000" smtClean="0">
                <a:latin typeface="Calibri" pitchFamily="34" charset="0"/>
              </a:rPr>
              <a:t>Δράσεις </a:t>
            </a:r>
            <a:r>
              <a:rPr lang="en-US" sz="2000" smtClean="0">
                <a:latin typeface="Tw Cen MT" pitchFamily="34" charset="0"/>
              </a:rPr>
              <a:t>ERANETS </a:t>
            </a:r>
            <a:r>
              <a:rPr lang="el-GR" sz="2000" smtClean="0">
                <a:latin typeface="Calibri" pitchFamily="34" charset="0"/>
              </a:rPr>
              <a:t>– ΕΠΑΝΕΚ 1β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600" smtClean="0">
                <a:latin typeface="Tw Cen MT" pitchFamily="34" charset="0"/>
              </a:rPr>
              <a:t>RUS PLUS: “Further linking Russia to the ERA: Coordination of MS/ AC S&amp;T programmes towards and with Russia”</a:t>
            </a:r>
            <a:r>
              <a:rPr lang="en-GB" sz="1600" smtClean="0">
                <a:latin typeface="Tw Cen MT" pitchFamily="34" charset="0"/>
              </a:rPr>
              <a:t>.</a:t>
            </a:r>
            <a:endParaRPr lang="el-GR" sz="1600" smtClean="0">
              <a:latin typeface="Calibri" pitchFamily="34" charset="0"/>
            </a:endParaRPr>
          </a:p>
          <a:p>
            <a:pPr lvl="1" eaLnBrk="1" hangingPunct="1">
              <a:lnSpc>
                <a:spcPct val="90000"/>
              </a:lnSpc>
            </a:pPr>
            <a:r>
              <a:rPr lang="en-US" sz="1600" smtClean="0">
                <a:latin typeface="Tw Cen MT" pitchFamily="34" charset="0"/>
              </a:rPr>
              <a:t>COFASP ERANET “On sustainable exploitation of marine resources in the sea food chains”.</a:t>
            </a:r>
            <a:endParaRPr lang="el-GR" sz="1600" smtClean="0">
              <a:latin typeface="Calibri" pitchFamily="34" charset="0"/>
            </a:endParaRPr>
          </a:p>
          <a:p>
            <a:pPr lvl="1" eaLnBrk="1" hangingPunct="1">
              <a:lnSpc>
                <a:spcPct val="90000"/>
              </a:lnSpc>
            </a:pPr>
            <a:r>
              <a:rPr lang="en-GB" sz="1600" smtClean="0">
                <a:latin typeface="Tw Cen MT" pitchFamily="34" charset="0"/>
              </a:rPr>
              <a:t>EuroNanoMed II ERANET</a:t>
            </a:r>
            <a:r>
              <a:rPr lang="en-US" sz="1600" smtClean="0">
                <a:latin typeface="Tw Cen MT" pitchFamily="34" charset="0"/>
              </a:rPr>
              <a:t> “</a:t>
            </a:r>
            <a:r>
              <a:rPr lang="en-GB" sz="1600" smtClean="0">
                <a:latin typeface="Tw Cen MT" pitchFamily="34" charset="0"/>
              </a:rPr>
              <a:t>NANOMEDICINE</a:t>
            </a:r>
            <a:r>
              <a:rPr lang="en-US" sz="1600" smtClean="0">
                <a:latin typeface="Tw Cen MT" pitchFamily="34" charset="0"/>
              </a:rPr>
              <a:t>”.</a:t>
            </a:r>
            <a:endParaRPr lang="el-GR" sz="1600" smtClean="0">
              <a:latin typeface="Calibri" pitchFamily="34" charset="0"/>
            </a:endParaRPr>
          </a:p>
          <a:p>
            <a:pPr lvl="1" eaLnBrk="1" hangingPunct="1">
              <a:lnSpc>
                <a:spcPct val="90000"/>
              </a:lnSpc>
            </a:pPr>
            <a:r>
              <a:rPr lang="en-US" sz="1600" smtClean="0">
                <a:latin typeface="Tw Cen MT" pitchFamily="34" charset="0"/>
              </a:rPr>
              <a:t>TRANSCAN-2 ERANET COFUND "European Research Projects on Aligning national/regional translational cancer research”.</a:t>
            </a:r>
            <a:endParaRPr lang="el-GR" sz="1600" smtClean="0">
              <a:latin typeface="Calibri" pitchFamily="34" charset="0"/>
            </a:endParaRPr>
          </a:p>
          <a:p>
            <a:pPr lvl="1" eaLnBrk="1" hangingPunct="1">
              <a:lnSpc>
                <a:spcPct val="90000"/>
              </a:lnSpc>
            </a:pPr>
            <a:r>
              <a:rPr lang="en-US" sz="1600" smtClean="0">
                <a:latin typeface="Tw Cen MT" pitchFamily="34" charset="0"/>
              </a:rPr>
              <a:t>E-Rare-3 ERANET COFUND "European Research Projects on Rare Diseases".</a:t>
            </a:r>
            <a:endParaRPr lang="el-GR" sz="1600" smtClean="0">
              <a:latin typeface="Calibri" pitchFamily="34" charset="0"/>
            </a:endParaRPr>
          </a:p>
          <a:p>
            <a:pPr lvl="1" eaLnBrk="1" hangingPunct="1">
              <a:lnSpc>
                <a:spcPct val="90000"/>
              </a:lnSpc>
            </a:pPr>
            <a:r>
              <a:rPr lang="en-US" sz="1600" smtClean="0">
                <a:latin typeface="Tw Cen MT" pitchFamily="34" charset="0"/>
              </a:rPr>
              <a:t>ERANETMED “Euro-Mediterranean Cooperation Through ERANET Joint Activities and Beyond”</a:t>
            </a:r>
            <a:endParaRPr lang="el-GR" sz="1600" smtClean="0">
              <a:latin typeface="Calibri" pitchFamily="34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l-GR" sz="2000" smtClean="0">
                <a:latin typeface="Calibri" pitchFamily="34" charset="0"/>
              </a:rPr>
              <a:t>Δράσεις διμερών και διακρατικών συνεργασιών (ΓΓΕΤ) – ΕΠΑΝΕΚ 1β</a:t>
            </a:r>
          </a:p>
          <a:p>
            <a:pPr lvl="1" eaLnBrk="1" hangingPunct="1">
              <a:lnSpc>
                <a:spcPct val="90000"/>
              </a:lnSpc>
            </a:pPr>
            <a:r>
              <a:rPr lang="el-GR" sz="1400" smtClean="0">
                <a:latin typeface="Calibri" pitchFamily="34" charset="0"/>
              </a:rPr>
              <a:t>Ελλάδα-Γερμανία</a:t>
            </a:r>
          </a:p>
          <a:p>
            <a:pPr lvl="1" eaLnBrk="1" hangingPunct="1">
              <a:lnSpc>
                <a:spcPct val="90000"/>
              </a:lnSpc>
            </a:pPr>
            <a:r>
              <a:rPr lang="el-GR" sz="1400" smtClean="0">
                <a:latin typeface="Calibri" pitchFamily="34" charset="0"/>
              </a:rPr>
              <a:t>Ελλάδα-Ρωσία</a:t>
            </a:r>
          </a:p>
          <a:p>
            <a:pPr lvl="1" eaLnBrk="1" hangingPunct="1">
              <a:lnSpc>
                <a:spcPct val="90000"/>
              </a:lnSpc>
            </a:pPr>
            <a:r>
              <a:rPr lang="el-GR" sz="1400" smtClean="0">
                <a:latin typeface="Calibri" pitchFamily="34" charset="0"/>
              </a:rPr>
              <a:t>Ελλάδα-Κίνα</a:t>
            </a:r>
          </a:p>
          <a:p>
            <a:pPr lvl="1" eaLnBrk="1" hangingPunct="1">
              <a:lnSpc>
                <a:spcPct val="90000"/>
              </a:lnSpc>
            </a:pPr>
            <a:r>
              <a:rPr lang="el-GR" sz="1400" smtClean="0">
                <a:latin typeface="Calibri" pitchFamily="34" charset="0"/>
              </a:rPr>
              <a:t>Ελλάδα - Γαλλία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l-GR" sz="1500" b="1" smtClean="0">
                <a:latin typeface="Calibri" pitchFamily="34" charset="0"/>
              </a:rPr>
              <a:t>Στόχος:</a:t>
            </a:r>
            <a:r>
              <a:rPr lang="el-GR" sz="1500" smtClean="0">
                <a:latin typeface="Calibri" pitchFamily="34" charset="0"/>
              </a:rPr>
              <a:t>  Η επικέντρωση των  προσπαθειών και των  διαθέσιμων πόρων σε ερευνητικά θεματικά πεδία μείζονος ενδιαφέροντος για τις δύο χώρες και σημαντικά για την κοινωνία και την οικονομία.</a:t>
            </a:r>
            <a:endParaRPr lang="el-GR" sz="1600" smtClean="0">
              <a:latin typeface="Calibri" pitchFamily="34" charset="0"/>
            </a:endParaRPr>
          </a:p>
        </p:txBody>
      </p:sp>
      <p:pic>
        <p:nvPicPr>
          <p:cNvPr id="20484" name="3 - Εικόνα" descr="gsrt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27763" y="765175"/>
            <a:ext cx="2916237" cy="774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charRg st="649" end="66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charRg st="669" end="68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charRg st="686" end="70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charRg st="702" end="7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charRg st="722" end="89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l-GR" sz="2500" b="1" dirty="0" smtClean="0"/>
              <a:t>ΚΑΝΟΝΙΣΜΟΣ (ΕΕ) αριθ. 651/2014 ΤΗΣ ΕΠΙΤΡΟΠΗΣ</a:t>
            </a:r>
            <a:br>
              <a:rPr lang="el-GR" sz="2500" b="1" dirty="0" smtClean="0"/>
            </a:br>
            <a:r>
              <a:rPr lang="el-GR" sz="2500" b="1" dirty="0" smtClean="0"/>
              <a:t>της 17ης Ιουνίου 2014</a:t>
            </a:r>
            <a:r>
              <a:rPr lang="en-US" sz="2500" b="1" dirty="0" smtClean="0"/>
              <a:t> </a:t>
            </a:r>
            <a:r>
              <a:rPr lang="en-US" sz="2200" dirty="0" smtClean="0">
                <a:solidFill>
                  <a:srgbClr val="C00000"/>
                </a:solidFill>
              </a:rPr>
              <a:t>(</a:t>
            </a:r>
            <a:r>
              <a:rPr lang="el-GR" sz="2200" dirty="0" smtClean="0">
                <a:solidFill>
                  <a:srgbClr val="C00000"/>
                </a:solidFill>
              </a:rPr>
              <a:t>Γενικός Απαλλακτικός Κανονισμός-ΓΑΚ)</a:t>
            </a:r>
          </a:p>
        </p:txBody>
      </p:sp>
      <p:sp>
        <p:nvSpPr>
          <p:cNvPr id="21507" name="Content Placeholder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eaLnBrk="1" hangingPunct="1"/>
            <a:r>
              <a:rPr lang="el-GR" sz="2000" smtClean="0">
                <a:latin typeface="Calibri" pitchFamily="34" charset="0"/>
              </a:rPr>
              <a:t>Σύμφωνα με το άρθρο 25 του ανωτέρω κανονισμού, για έργα έρευνας κι ανάπτυξης, η ένταση ενίσχυσης για κάθε δικαιούχο δεν υπερβαίνει:</a:t>
            </a:r>
          </a:p>
          <a:p>
            <a:pPr eaLnBrk="1" hangingPunct="1"/>
            <a:r>
              <a:rPr lang="el-GR" sz="2000" smtClean="0">
                <a:latin typeface="Calibri" pitchFamily="34" charset="0"/>
              </a:rPr>
              <a:t>α) το 100 % των επιλέξιμων δαπανών για τη </a:t>
            </a:r>
            <a:r>
              <a:rPr lang="el-GR" sz="2000" b="1" smtClean="0">
                <a:latin typeface="Calibri" pitchFamily="34" charset="0"/>
              </a:rPr>
              <a:t>βασική έρευνα</a:t>
            </a:r>
            <a:r>
              <a:rPr lang="el-GR" sz="2000" smtClean="0">
                <a:latin typeface="Calibri" pitchFamily="34" charset="0"/>
              </a:rPr>
              <a:t>·</a:t>
            </a:r>
          </a:p>
          <a:p>
            <a:pPr eaLnBrk="1" hangingPunct="1"/>
            <a:r>
              <a:rPr lang="el-GR" sz="2000" smtClean="0">
                <a:latin typeface="Calibri" pitchFamily="34" charset="0"/>
              </a:rPr>
              <a:t>β) το 50 % των επιλέξιμων δαπανών για τη </a:t>
            </a:r>
            <a:r>
              <a:rPr lang="el-GR" sz="2000" b="1" smtClean="0">
                <a:latin typeface="Calibri" pitchFamily="34" charset="0"/>
              </a:rPr>
              <a:t>βιομηχανική έρευνα</a:t>
            </a:r>
            <a:r>
              <a:rPr lang="el-GR" sz="2000" smtClean="0">
                <a:latin typeface="Calibri" pitchFamily="34" charset="0"/>
              </a:rPr>
              <a:t>·</a:t>
            </a:r>
          </a:p>
          <a:p>
            <a:pPr eaLnBrk="1" hangingPunct="1"/>
            <a:r>
              <a:rPr lang="el-GR" sz="2000" smtClean="0">
                <a:latin typeface="Calibri" pitchFamily="34" charset="0"/>
              </a:rPr>
              <a:t>γ) το 25 % των επιλέξιμων δαπανών για την </a:t>
            </a:r>
            <a:r>
              <a:rPr lang="el-GR" sz="2000" b="1" smtClean="0">
                <a:latin typeface="Calibri" pitchFamily="34" charset="0"/>
              </a:rPr>
              <a:t>πειραματική ανάπτυξη</a:t>
            </a:r>
            <a:r>
              <a:rPr lang="el-GR" sz="2000" smtClean="0">
                <a:latin typeface="Calibri" pitchFamily="34" charset="0"/>
              </a:rPr>
              <a:t>·</a:t>
            </a:r>
          </a:p>
          <a:p>
            <a:pPr eaLnBrk="1" hangingPunct="1"/>
            <a:r>
              <a:rPr lang="el-GR" sz="2000" smtClean="0">
                <a:latin typeface="Calibri" pitchFamily="34" charset="0"/>
              </a:rPr>
              <a:t>δ) το 50 % των επιλέξιμων δαπανών για τις </a:t>
            </a:r>
            <a:r>
              <a:rPr lang="el-GR" sz="2000" b="1" smtClean="0">
                <a:latin typeface="Calibri" pitchFamily="34" charset="0"/>
              </a:rPr>
              <a:t>μελέτες σκοπιμότητας</a:t>
            </a:r>
            <a:r>
              <a:rPr lang="el-GR" sz="2000" smtClean="0">
                <a:latin typeface="Calibri" pitchFamily="34" charset="0"/>
              </a:rPr>
              <a:t>.</a:t>
            </a:r>
          </a:p>
          <a:p>
            <a:pPr eaLnBrk="1" hangingPunct="1"/>
            <a:r>
              <a:rPr lang="el-GR" sz="2000" smtClean="0">
                <a:latin typeface="Calibri" pitchFamily="34" charset="0"/>
              </a:rPr>
              <a:t>Προσθέτως, η ένταση της ενίσχυσης για τη </a:t>
            </a:r>
            <a:r>
              <a:rPr lang="el-GR" sz="2000" b="1" smtClean="0">
                <a:latin typeface="Calibri" pitchFamily="34" charset="0"/>
              </a:rPr>
              <a:t>βιομηχανική έρευνα και την πειραματική ανάπτυξη </a:t>
            </a:r>
            <a:r>
              <a:rPr lang="el-GR" sz="2000" smtClean="0">
                <a:latin typeface="Calibri" pitchFamily="34" charset="0"/>
              </a:rPr>
              <a:t>μπορεί να αυξηθεί </a:t>
            </a:r>
            <a:r>
              <a:rPr lang="el-GR" sz="2000" b="1" smtClean="0">
                <a:latin typeface="Calibri" pitchFamily="34" charset="0"/>
              </a:rPr>
              <a:t>μέχρι το 80 % </a:t>
            </a:r>
            <a:r>
              <a:rPr lang="el-GR" sz="2000" smtClean="0">
                <a:latin typeface="Calibri" pitchFamily="34" charset="0"/>
              </a:rPr>
              <a:t>των επιλέξιμων δαπανών κατ' ανώτατο όριο ως εξής:</a:t>
            </a:r>
          </a:p>
          <a:p>
            <a:pPr eaLnBrk="1" hangingPunct="1"/>
            <a:r>
              <a:rPr lang="el-GR" sz="2000" smtClean="0">
                <a:latin typeface="Calibri" pitchFamily="34" charset="0"/>
              </a:rPr>
              <a:t>α) κατά 10 εκατοστιαίες μονάδες για τις </a:t>
            </a:r>
            <a:r>
              <a:rPr lang="el-GR" sz="2000" u="sng" smtClean="0">
                <a:latin typeface="Calibri" pitchFamily="34" charset="0"/>
              </a:rPr>
              <a:t>μεσαίες επιχειρήσεις </a:t>
            </a:r>
            <a:r>
              <a:rPr lang="el-GR" sz="2000" smtClean="0">
                <a:latin typeface="Calibri" pitchFamily="34" charset="0"/>
              </a:rPr>
              <a:t>και κατά </a:t>
            </a:r>
            <a:r>
              <a:rPr lang="el-GR" sz="2000" b="1" smtClean="0">
                <a:latin typeface="Calibri" pitchFamily="34" charset="0"/>
              </a:rPr>
              <a:t>20 εκατοστιαίες μονάδες</a:t>
            </a:r>
            <a:r>
              <a:rPr lang="el-GR" sz="2000" smtClean="0">
                <a:latin typeface="Calibri" pitchFamily="34" charset="0"/>
              </a:rPr>
              <a:t> για τις </a:t>
            </a:r>
            <a:r>
              <a:rPr lang="el-GR" sz="2000" u="sng" smtClean="0">
                <a:latin typeface="Calibri" pitchFamily="34" charset="0"/>
              </a:rPr>
              <a:t>μικρές επιχειρήσεις</a:t>
            </a:r>
            <a:r>
              <a:rPr lang="el-GR" sz="2000" smtClean="0">
                <a:latin typeface="Calibri" pitchFamily="34" charset="0"/>
              </a:rPr>
              <a:t>·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r>
              <a:rPr lang="el-GR" sz="2400" b="1" dirty="0" smtClean="0">
                <a:latin typeface="Calibri" pitchFamily="34" charset="0"/>
              </a:rPr>
              <a:t>ΚΑΝΟΝΙΣΜΟΣ (ΕΕ) αριθ. 651/2014 ΤΗΣ ΕΠΙΤΡΟΠΗΣ</a:t>
            </a:r>
            <a:br>
              <a:rPr lang="el-GR" sz="2400" b="1" dirty="0" smtClean="0">
                <a:latin typeface="Calibri" pitchFamily="34" charset="0"/>
              </a:rPr>
            </a:br>
            <a:r>
              <a:rPr lang="el-GR" sz="2400" b="1" dirty="0" smtClean="0">
                <a:latin typeface="Calibri" pitchFamily="34" charset="0"/>
              </a:rPr>
              <a:t>της 17ης Ιουνίου 2014</a:t>
            </a:r>
            <a:r>
              <a:rPr lang="en-US" sz="2400" b="1" dirty="0" smtClean="0">
                <a:latin typeface="Tw Cen MT" pitchFamily="34" charset="0"/>
              </a:rPr>
              <a:t> </a:t>
            </a:r>
            <a:r>
              <a:rPr lang="en-US" sz="2400" dirty="0" smtClean="0">
                <a:solidFill>
                  <a:srgbClr val="C00000"/>
                </a:solidFill>
                <a:latin typeface="Tw Cen MT" pitchFamily="34" charset="0"/>
              </a:rPr>
              <a:t>(</a:t>
            </a:r>
            <a:r>
              <a:rPr lang="el-GR" sz="2400" dirty="0" smtClean="0">
                <a:solidFill>
                  <a:srgbClr val="C00000"/>
                </a:solidFill>
                <a:latin typeface="Calibri" pitchFamily="34" charset="0"/>
              </a:rPr>
              <a:t>Γενικός Απαλλακτικός Κανονισμός-ΓΑΚ)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r>
              <a:rPr lang="el-GR" sz="2000" smtClean="0"/>
              <a:t>β) κατά 15 εκατοστιαίες μονάδες, εάν πληρούται μία από τις ακόλουθες προϋποθέσεις:</a:t>
            </a:r>
          </a:p>
          <a:p>
            <a:pPr eaLnBrk="1" hangingPunct="1">
              <a:lnSpc>
                <a:spcPct val="80000"/>
              </a:lnSpc>
            </a:pPr>
            <a:r>
              <a:rPr lang="el-GR" sz="2000" smtClean="0"/>
              <a:t>i) το έργο προβλέπει πραγματική συνεργασία:</a:t>
            </a:r>
          </a:p>
          <a:p>
            <a:pPr eaLnBrk="1" hangingPunct="1">
              <a:lnSpc>
                <a:spcPct val="80000"/>
              </a:lnSpc>
            </a:pPr>
            <a:r>
              <a:rPr lang="el-GR" sz="2000" smtClean="0"/>
              <a:t>— μεταξύ επιχειρήσεων από τις οποίες τουλάχιστον μία είναι ΜΜΕ ή πραγματοποιείται σε τουλάχιστον δύο κράτη μέλη ή σε ένα κράτος μέλος και σε ένα συμβαλλόμενο μέρος της συμφωνίας ΕΟΧ και καμία μεμονωμένη επιχείρηση δεν φέρει άνω του 70 % των επιλέξιμων δαπανών, ή</a:t>
            </a:r>
          </a:p>
          <a:p>
            <a:pPr eaLnBrk="1" hangingPunct="1">
              <a:lnSpc>
                <a:spcPct val="80000"/>
              </a:lnSpc>
            </a:pPr>
            <a:r>
              <a:rPr lang="el-GR" sz="2000" smtClean="0"/>
              <a:t>— μεταξύ μιας επιχείρησης και ενός ή περισσοτέρων οργανισμών έρευνας και διάδοσης γνώσεων, οι οποίοι φέρουν τουλάχιστον το 10 % των επιλέξιμων δαπανών και έχουν δικαίωμα να δημοσιεύουν  τα αποτελέσματα των ερευνών τους·</a:t>
            </a:r>
          </a:p>
          <a:p>
            <a:pPr eaLnBrk="1" hangingPunct="1">
              <a:lnSpc>
                <a:spcPct val="80000"/>
              </a:lnSpc>
            </a:pPr>
            <a:r>
              <a:rPr lang="el-GR" sz="2000" smtClean="0"/>
              <a:t>ii) τα αποτελέσματα του έργου διαδίδονται ευρέως μέσω συνεδρίων, δημοσιεύσεων, αποθετηρίων ελεύθερης πρόσβασης ή μέσω δωρεάν λογισμικού ή λογισμικού ανοικτής πηγής.</a:t>
            </a:r>
          </a:p>
          <a:p>
            <a:pPr eaLnBrk="1" hangingPunct="1">
              <a:lnSpc>
                <a:spcPct val="80000"/>
              </a:lnSpc>
            </a:pPr>
            <a:endParaRPr lang="el-GR" sz="1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536575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l-GR" sz="4000" smtClean="0"/>
              <a:t>Τομείς εθνικής προτεραιότητας</a:t>
            </a:r>
          </a:p>
        </p:txBody>
      </p:sp>
      <p:sp>
        <p:nvSpPr>
          <p:cNvPr id="4" name="3 - Στρογγυλεμένο ορθογώνιο"/>
          <p:cNvSpPr/>
          <p:nvPr/>
        </p:nvSpPr>
        <p:spPr>
          <a:xfrm>
            <a:off x="827088" y="1628775"/>
            <a:ext cx="7491412" cy="550863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dirty="0"/>
              <a:t>Αγροδιατροφή</a:t>
            </a:r>
          </a:p>
        </p:txBody>
      </p:sp>
      <p:sp>
        <p:nvSpPr>
          <p:cNvPr id="5" name="4 - Στρογγυλεμένο ορθογώνιο"/>
          <p:cNvSpPr/>
          <p:nvPr/>
        </p:nvSpPr>
        <p:spPr>
          <a:xfrm>
            <a:off x="830263" y="2282825"/>
            <a:ext cx="7489825" cy="550863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dirty="0">
                <a:solidFill>
                  <a:srgbClr val="0070C0"/>
                </a:solidFill>
              </a:rPr>
              <a:t>Περιβάλλον &amp; Βιώσιμη Ανάπτυξη</a:t>
            </a:r>
          </a:p>
        </p:txBody>
      </p:sp>
      <p:sp>
        <p:nvSpPr>
          <p:cNvPr id="6" name="5 - Στρογγυλεμένο ορθογώνιο"/>
          <p:cNvSpPr/>
          <p:nvPr/>
        </p:nvSpPr>
        <p:spPr>
          <a:xfrm>
            <a:off x="819150" y="2922588"/>
            <a:ext cx="7491413" cy="55245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dirty="0">
                <a:solidFill>
                  <a:schemeClr val="tx1"/>
                </a:solidFill>
              </a:rPr>
              <a:t>Υγεία - Φάρμακα</a:t>
            </a:r>
          </a:p>
        </p:txBody>
      </p:sp>
      <p:sp>
        <p:nvSpPr>
          <p:cNvPr id="7" name="6 - Στρογγυλεμένο ορθογώνιο"/>
          <p:cNvSpPr/>
          <p:nvPr/>
        </p:nvSpPr>
        <p:spPr>
          <a:xfrm>
            <a:off x="827088" y="3573463"/>
            <a:ext cx="7491412" cy="550862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dirty="0">
                <a:solidFill>
                  <a:schemeClr val="tx1"/>
                </a:solidFill>
              </a:rPr>
              <a:t>ΤΠΕ</a:t>
            </a:r>
          </a:p>
        </p:txBody>
      </p:sp>
      <p:sp>
        <p:nvSpPr>
          <p:cNvPr id="8" name="7 - Στρογγυλεμένο ορθογώνιο"/>
          <p:cNvSpPr/>
          <p:nvPr/>
        </p:nvSpPr>
        <p:spPr>
          <a:xfrm>
            <a:off x="823913" y="4217988"/>
            <a:ext cx="7489825" cy="550862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dirty="0">
                <a:solidFill>
                  <a:srgbClr val="0070C0"/>
                </a:solidFill>
              </a:rPr>
              <a:t>Πολιτισμός – Τουρισμός – Δημιουργική Βιομηχανία</a:t>
            </a:r>
          </a:p>
        </p:txBody>
      </p:sp>
      <p:sp>
        <p:nvSpPr>
          <p:cNvPr id="9" name="8 - Στρογγυλεμένο ορθογώνιο"/>
          <p:cNvSpPr/>
          <p:nvPr/>
        </p:nvSpPr>
        <p:spPr>
          <a:xfrm>
            <a:off x="827088" y="4868863"/>
            <a:ext cx="7491412" cy="550862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dirty="0">
                <a:solidFill>
                  <a:schemeClr val="tx1"/>
                </a:solidFill>
              </a:rPr>
              <a:t>Ενέργεια</a:t>
            </a:r>
          </a:p>
        </p:txBody>
      </p:sp>
      <p:sp>
        <p:nvSpPr>
          <p:cNvPr id="10" name="9 - Στρογγυλεμένο ορθογώνιο"/>
          <p:cNvSpPr/>
          <p:nvPr/>
        </p:nvSpPr>
        <p:spPr>
          <a:xfrm>
            <a:off x="827088" y="5516563"/>
            <a:ext cx="7491412" cy="55245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dirty="0"/>
              <a:t>Μεταφορές &amp; Εφοδιαστική Αλυσίδα (</a:t>
            </a:r>
            <a:r>
              <a:rPr lang="en-US" dirty="0"/>
              <a:t>Logistics</a:t>
            </a:r>
            <a:r>
              <a:rPr lang="el-GR" dirty="0"/>
              <a:t>)</a:t>
            </a:r>
          </a:p>
        </p:txBody>
      </p:sp>
      <p:sp>
        <p:nvSpPr>
          <p:cNvPr id="11" name="10 - Στρογγυλεμένο ορθογώνιο"/>
          <p:cNvSpPr/>
          <p:nvPr/>
        </p:nvSpPr>
        <p:spPr>
          <a:xfrm>
            <a:off x="827088" y="6165850"/>
            <a:ext cx="7491412" cy="550863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2000" b="1" dirty="0">
                <a:solidFill>
                  <a:srgbClr val="C00000"/>
                </a:solidFill>
              </a:rPr>
              <a:t>Υλικά - Κατασκευές</a:t>
            </a:r>
          </a:p>
        </p:txBody>
      </p:sp>
      <p:pic>
        <p:nvPicPr>
          <p:cNvPr id="7179" name="11 - Εικόνα" descr="gsrt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27763" y="765175"/>
            <a:ext cx="2916237" cy="774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r>
              <a:rPr lang="el-GR" sz="3600" smtClean="0">
                <a:solidFill>
                  <a:srgbClr val="00B0F0"/>
                </a:solidFill>
                <a:latin typeface="Calibri" pitchFamily="34" charset="0"/>
              </a:rPr>
              <a:t>ΕΠΙΛΕΞΙΜΕΣ ΔΑΠΑΝΕΣ  (βάσει του Γ.Α.Κ.)</a:t>
            </a:r>
          </a:p>
        </p:txBody>
      </p:sp>
      <p:sp>
        <p:nvSpPr>
          <p:cNvPr id="23555" name="Content Placeholder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eaLnBrk="1" hangingPunct="1"/>
            <a:r>
              <a:rPr lang="el-GR" sz="2000" b="1" dirty="0" smtClean="0">
                <a:latin typeface="Arial Narrow" pitchFamily="34" charset="0"/>
              </a:rPr>
              <a:t>Επιλέξιμες δαπάνες των έργων έρευνας και ανάπτυξης </a:t>
            </a:r>
            <a:r>
              <a:rPr lang="el-GR" sz="2000" dirty="0" smtClean="0">
                <a:latin typeface="Arial Narrow" pitchFamily="34" charset="0"/>
              </a:rPr>
              <a:t>είναι οι εξής:</a:t>
            </a:r>
          </a:p>
          <a:p>
            <a:pPr eaLnBrk="1" hangingPunct="1"/>
            <a:r>
              <a:rPr lang="el-GR" sz="2000" b="1" dirty="0" smtClean="0">
                <a:solidFill>
                  <a:srgbClr val="FF0000"/>
                </a:solidFill>
                <a:latin typeface="Arial Narrow" pitchFamily="34" charset="0"/>
              </a:rPr>
              <a:t>α) δαπάνες προσωπικού: </a:t>
            </a:r>
            <a:r>
              <a:rPr lang="el-GR" sz="2000" dirty="0" smtClean="0">
                <a:latin typeface="Arial Narrow" pitchFamily="34" charset="0"/>
              </a:rPr>
              <a:t>ερευνητές, τεχνικοί και λοιπό υποστηρικτικό προσωπικό στον βαθμό που απασχολούνται στο έργο·</a:t>
            </a:r>
          </a:p>
          <a:p>
            <a:pPr eaLnBrk="1" hangingPunct="1"/>
            <a:r>
              <a:rPr lang="el-GR" sz="2000" b="1" dirty="0" smtClean="0">
                <a:solidFill>
                  <a:srgbClr val="FF0000"/>
                </a:solidFill>
                <a:latin typeface="Arial Narrow" pitchFamily="34" charset="0"/>
              </a:rPr>
              <a:t>β) δαπάνες οργάνων και εξοπλισμού</a:t>
            </a:r>
            <a:r>
              <a:rPr lang="el-GR" sz="2000" dirty="0" smtClean="0">
                <a:latin typeface="Arial Narrow" pitchFamily="34" charset="0"/>
              </a:rPr>
              <a:t>, στον βαθμό και για όσο χρόνο χρησιμοποιούνται για το έργο·  Όταν τα όργανα και ο εξοπλισμός δεν χρησιμοποιούνται καθ' όλη τη διάρκεια ζωής τους για το έργο, επιλέξιμες θεωρούνται μόνον οι </a:t>
            </a:r>
            <a:r>
              <a:rPr lang="el-GR" sz="2000" u="sng" dirty="0" smtClean="0">
                <a:latin typeface="Arial Narrow" pitchFamily="34" charset="0"/>
              </a:rPr>
              <a:t>δαπάνες απόσβεσης </a:t>
            </a:r>
            <a:r>
              <a:rPr lang="el-GR" sz="2000" dirty="0" smtClean="0">
                <a:latin typeface="Arial Narrow" pitchFamily="34" charset="0"/>
              </a:rPr>
              <a:t> που αντιστοιχούν στη διάρκεια του έργου, οι οποίες υπολογίζονται με βάση τις γενικά αποδεκτές λογιστικές αρχές·</a:t>
            </a:r>
          </a:p>
          <a:p>
            <a:pPr eaLnBrk="1" hangingPunct="1"/>
            <a:r>
              <a:rPr lang="el-GR" sz="2000" b="1" dirty="0" smtClean="0">
                <a:solidFill>
                  <a:srgbClr val="FF0000"/>
                </a:solidFill>
                <a:latin typeface="Arial Narrow" pitchFamily="34" charset="0"/>
              </a:rPr>
              <a:t>γ) δαπάνες για κτίρια και γήπεδα</a:t>
            </a:r>
            <a:r>
              <a:rPr lang="el-GR" sz="2000" dirty="0" smtClean="0">
                <a:latin typeface="Arial Narrow" pitchFamily="34" charset="0"/>
              </a:rPr>
              <a:t>,  στον βαθμό και για όσον χρόνο </a:t>
            </a:r>
            <a:r>
              <a:rPr lang="el-GR" sz="2000" dirty="0" err="1" smtClean="0">
                <a:latin typeface="Arial Narrow" pitchFamily="34" charset="0"/>
              </a:rPr>
              <a:t>χρησιμο</a:t>
            </a:r>
            <a:r>
              <a:rPr lang="el-GR" sz="2000" dirty="0" smtClean="0">
                <a:latin typeface="Arial Narrow" pitchFamily="34" charset="0"/>
              </a:rPr>
              <a:t>-ποιούνται για το έργο. Όσον αφορά τα κτίρια, επιλέξιμες θεωρούνται μόνον οι </a:t>
            </a:r>
            <a:r>
              <a:rPr lang="el-GR" sz="2000" u="sng" dirty="0" smtClean="0">
                <a:latin typeface="Arial Narrow" pitchFamily="34" charset="0"/>
              </a:rPr>
              <a:t>δαπάνες απόσβεσης</a:t>
            </a:r>
            <a:r>
              <a:rPr lang="el-GR" sz="2000" dirty="0" smtClean="0">
                <a:latin typeface="Arial Narrow" pitchFamily="34" charset="0"/>
              </a:rPr>
              <a:t> που αντιστοιχούν στη διάρκεια του έργου, οι οποίες υπολογίζονται με βάση τις γενικά αποδεκτές λογιστικές αρχές. Για τα γήπεδα, είναι επιλέξιμες οι δαπάνες εμπορικής μεταβίβασης ή οι όντως καταβληθείσες κεφαλαιουχικές δαπάνες·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r>
              <a:rPr lang="el-GR" sz="3600" smtClean="0">
                <a:solidFill>
                  <a:srgbClr val="00B0F0"/>
                </a:solidFill>
                <a:latin typeface="Calibri" pitchFamily="34" charset="0"/>
              </a:rPr>
              <a:t>ΕΠΙΛΕΞΙΜΕΣ ΔΑΠΑΝΕΣ  (βάσει του Γ.Α.Κ.)</a:t>
            </a:r>
            <a:endParaRPr lang="el-GR" sz="3600" smtClean="0">
              <a:latin typeface="Calibri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r>
              <a:rPr lang="el-GR" sz="2000" b="1" dirty="0" smtClean="0">
                <a:solidFill>
                  <a:srgbClr val="FF0000"/>
                </a:solidFill>
                <a:latin typeface="Arial Narrow" pitchFamily="34" charset="0"/>
              </a:rPr>
              <a:t>δ) δαπάνες για έρευνα επί </a:t>
            </a:r>
            <a:r>
              <a:rPr lang="el-GR" sz="2000" b="1" dirty="0" err="1" smtClean="0">
                <a:solidFill>
                  <a:srgbClr val="FF0000"/>
                </a:solidFill>
                <a:latin typeface="Arial Narrow" pitchFamily="34" charset="0"/>
              </a:rPr>
              <a:t>συμβάσει</a:t>
            </a:r>
            <a:r>
              <a:rPr lang="el-GR" sz="2000" b="1" dirty="0" smtClean="0">
                <a:solidFill>
                  <a:srgbClr val="FF0000"/>
                </a:solidFill>
                <a:latin typeface="Arial Narrow" pitchFamily="34" charset="0"/>
              </a:rPr>
              <a:t>, γνώσεις και διπλώματα ευρεσιτεχνίας  </a:t>
            </a:r>
            <a:r>
              <a:rPr lang="el-GR" sz="2000" dirty="0" smtClean="0">
                <a:latin typeface="Arial Narrow" pitchFamily="34" charset="0"/>
              </a:rPr>
              <a:t>που αγοράστηκαν ή ελήφθησαν με άδεια εκμετάλλευσης από εξωτερικές πηγές με τήρηση της αρχής των ίσων αποστάσεων, καθώς και </a:t>
            </a:r>
            <a:r>
              <a:rPr lang="el-GR" sz="2000" b="1" dirty="0" smtClean="0">
                <a:solidFill>
                  <a:srgbClr val="FF0000"/>
                </a:solidFill>
                <a:latin typeface="Arial Narrow" pitchFamily="34" charset="0"/>
              </a:rPr>
              <a:t>δαπάνες για συμβουλευτικές και ισοδύναμες υπηρεσίες  </a:t>
            </a:r>
            <a:r>
              <a:rPr lang="el-GR" sz="2000" dirty="0" smtClean="0">
                <a:latin typeface="Arial Narrow" pitchFamily="34" charset="0"/>
              </a:rPr>
              <a:t>χρησιμοποιούμενες αποκλειστικά για το έργο·</a:t>
            </a:r>
          </a:p>
          <a:p>
            <a:pPr eaLnBrk="1" hangingPunct="1">
              <a:lnSpc>
                <a:spcPct val="80000"/>
              </a:lnSpc>
            </a:pPr>
            <a:r>
              <a:rPr lang="el-GR" sz="2000" b="1" dirty="0" smtClean="0">
                <a:solidFill>
                  <a:srgbClr val="FF0000"/>
                </a:solidFill>
                <a:latin typeface="Arial Narrow" pitchFamily="34" charset="0"/>
              </a:rPr>
              <a:t>ε) πρόσθετα γενικά έξοδα και λοιπές λειτουργικές δαπάνες, </a:t>
            </a:r>
            <a:r>
              <a:rPr lang="el-GR" sz="2000" dirty="0" smtClean="0">
                <a:latin typeface="Arial Narrow" pitchFamily="34" charset="0"/>
              </a:rPr>
              <a:t>συμπεριλαμβανομένου του κόστους υλικών, εφοδίων και συναφών  προϊόντων, που είναι άμεσο αποτέλεσμα του έργου.</a:t>
            </a:r>
          </a:p>
          <a:p>
            <a:pPr eaLnBrk="1" hangingPunct="1">
              <a:lnSpc>
                <a:spcPct val="80000"/>
              </a:lnSpc>
            </a:pPr>
            <a:r>
              <a:rPr lang="el-GR" sz="2000" b="1" dirty="0" smtClean="0">
                <a:latin typeface="Arial Narrow" pitchFamily="34" charset="0"/>
              </a:rPr>
              <a:t>Επιλέξιμες δαπάνες </a:t>
            </a:r>
            <a:r>
              <a:rPr lang="el-GR" sz="2000" dirty="0" smtClean="0">
                <a:latin typeface="Arial Narrow" pitchFamily="34" charset="0"/>
              </a:rPr>
              <a:t>για τις </a:t>
            </a:r>
            <a:r>
              <a:rPr lang="el-GR" sz="2000" b="1" dirty="0" smtClean="0">
                <a:solidFill>
                  <a:srgbClr val="FF0000"/>
                </a:solidFill>
                <a:latin typeface="Arial Narrow" pitchFamily="34" charset="0"/>
              </a:rPr>
              <a:t>μελέτες σκοπιμότητας </a:t>
            </a:r>
            <a:r>
              <a:rPr lang="el-GR" sz="2000" dirty="0" smtClean="0">
                <a:latin typeface="Arial Narrow" pitchFamily="34" charset="0"/>
              </a:rPr>
              <a:t>είναι οι δαπάνες διεξαγωγής της μελέτης.  Η ένταση της ενίσχυσης για μελέτες σκοπιμότητας μπορεί να αυξηθεί κατά </a:t>
            </a:r>
            <a:r>
              <a:rPr lang="el-GR" sz="2000" b="1" dirty="0" smtClean="0">
                <a:latin typeface="Arial Narrow" pitchFamily="34" charset="0"/>
              </a:rPr>
              <a:t>10 εκατοστιαίες μονάδες </a:t>
            </a:r>
            <a:r>
              <a:rPr lang="el-GR" sz="2000" dirty="0" smtClean="0">
                <a:latin typeface="Arial Narrow" pitchFamily="34" charset="0"/>
              </a:rPr>
              <a:t>για τις </a:t>
            </a:r>
            <a:r>
              <a:rPr lang="el-GR" sz="2000" u="sng" dirty="0" smtClean="0">
                <a:latin typeface="Arial Narrow" pitchFamily="34" charset="0"/>
              </a:rPr>
              <a:t>μεσαίες επιχειρήσεις</a:t>
            </a:r>
            <a:r>
              <a:rPr lang="en-US" sz="2000" u="sng" dirty="0" smtClean="0">
                <a:latin typeface="Arial Narrow" pitchFamily="34" charset="0"/>
              </a:rPr>
              <a:t> </a:t>
            </a:r>
            <a:r>
              <a:rPr lang="el-GR" sz="2000" dirty="0" smtClean="0">
                <a:latin typeface="Arial Narrow" pitchFamily="34" charset="0"/>
              </a:rPr>
              <a:t>και κατά </a:t>
            </a:r>
            <a:r>
              <a:rPr lang="el-GR" sz="2000" b="1" dirty="0" smtClean="0">
                <a:latin typeface="Arial Narrow" pitchFamily="34" charset="0"/>
              </a:rPr>
              <a:t>20 εκατοστιαίες μονάδες </a:t>
            </a:r>
            <a:r>
              <a:rPr lang="el-GR" sz="2000" dirty="0" smtClean="0">
                <a:latin typeface="Arial Narrow" pitchFamily="34" charset="0"/>
              </a:rPr>
              <a:t>για τις </a:t>
            </a:r>
            <a:r>
              <a:rPr lang="el-GR" sz="2000" u="sng" dirty="0" smtClean="0">
                <a:latin typeface="Arial Narrow" pitchFamily="34" charset="0"/>
              </a:rPr>
              <a:t>μικρές επιχειρήσεις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l-GR" sz="2000" dirty="0" smtClean="0">
                <a:latin typeface="Arial Narrow" pitchFamily="34" charset="0"/>
              </a:rPr>
              <a:t>                 </a:t>
            </a:r>
            <a:r>
              <a:rPr lang="el-GR" sz="2000" u="sng" dirty="0" smtClean="0">
                <a:latin typeface="Arial Narrow" pitchFamily="34" charset="0"/>
              </a:rPr>
              <a:t>(άρα, μπορεί να φθάσει έως το 60% και 70% αντίστοιχα)</a:t>
            </a:r>
            <a:r>
              <a:rPr lang="el-GR" sz="2000" dirty="0" smtClean="0">
                <a:latin typeface="Arial Narrow" pitchFamily="34" charset="0"/>
              </a:rPr>
              <a:t>.</a:t>
            </a:r>
          </a:p>
          <a:p>
            <a:pPr eaLnBrk="1" hangingPunct="1">
              <a:lnSpc>
                <a:spcPct val="80000"/>
              </a:lnSpc>
            </a:pPr>
            <a:endParaRPr lang="el-GR" sz="1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sz="2800" dirty="0" smtClean="0">
                <a:solidFill>
                  <a:srgbClr val="C00000"/>
                </a:solidFill>
                <a:latin typeface="Calibri" pitchFamily="34" charset="0"/>
              </a:rPr>
              <a:t>Σύνθεση Συμβουλευτικών </a:t>
            </a:r>
            <a:r>
              <a:rPr lang="el-GR" sz="2800" dirty="0" err="1" smtClean="0">
                <a:solidFill>
                  <a:srgbClr val="C00000"/>
                </a:solidFill>
                <a:latin typeface="Calibri" pitchFamily="34" charset="0"/>
              </a:rPr>
              <a:t>Υπο</a:t>
            </a:r>
            <a:r>
              <a:rPr lang="el-GR" sz="2800" dirty="0" smtClean="0">
                <a:solidFill>
                  <a:srgbClr val="C00000"/>
                </a:solidFill>
                <a:latin typeface="Calibri" pitchFamily="34" charset="0"/>
              </a:rPr>
              <a:t>-επιτροπών 1 &amp; 2</a:t>
            </a:r>
            <a:br>
              <a:rPr lang="el-GR" sz="2800" dirty="0" smtClean="0">
                <a:solidFill>
                  <a:srgbClr val="C00000"/>
                </a:solidFill>
                <a:latin typeface="Calibri" pitchFamily="34" charset="0"/>
              </a:rPr>
            </a:br>
            <a:r>
              <a:rPr lang="el-GR" sz="2400" dirty="0" smtClean="0">
                <a:solidFill>
                  <a:srgbClr val="C00000"/>
                </a:solidFill>
                <a:latin typeface="Calibri" pitchFamily="34" charset="0"/>
              </a:rPr>
              <a:t>για «</a:t>
            </a:r>
            <a:r>
              <a:rPr lang="el-GR" sz="2400" b="1" i="1" u="sng" dirty="0" smtClean="0">
                <a:solidFill>
                  <a:srgbClr val="C00000"/>
                </a:solidFill>
                <a:latin typeface="Calibri" pitchFamily="34" charset="0"/>
              </a:rPr>
              <a:t>Λειτουργικά</a:t>
            </a:r>
            <a:r>
              <a:rPr lang="el-GR" sz="2400" b="1" dirty="0" smtClean="0">
                <a:solidFill>
                  <a:srgbClr val="C00000"/>
                </a:solidFill>
                <a:latin typeface="Calibri" pitchFamily="34" charset="0"/>
              </a:rPr>
              <a:t> &amp; </a:t>
            </a:r>
            <a:r>
              <a:rPr lang="el-GR" sz="2400" b="1" i="1" u="sng" dirty="0" smtClean="0">
                <a:solidFill>
                  <a:srgbClr val="C00000"/>
                </a:solidFill>
                <a:latin typeface="Calibri" pitchFamily="34" charset="0"/>
              </a:rPr>
              <a:t>Προηγμένα</a:t>
            </a:r>
            <a:r>
              <a:rPr lang="el-GR" sz="2400" b="1" dirty="0" smtClean="0">
                <a:solidFill>
                  <a:srgbClr val="C00000"/>
                </a:solidFill>
                <a:latin typeface="Calibri" pitchFamily="34" charset="0"/>
              </a:rPr>
              <a:t> </a:t>
            </a:r>
            <a:r>
              <a:rPr lang="el-GR" sz="2400" dirty="0" smtClean="0">
                <a:solidFill>
                  <a:srgbClr val="C00000"/>
                </a:solidFill>
                <a:latin typeface="Calibri" pitchFamily="34" charset="0"/>
              </a:rPr>
              <a:t>Υλικά»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179388" y="1752600"/>
            <a:ext cx="2016125" cy="4700588"/>
          </a:xfrm>
        </p:spPr>
        <p:txBody>
          <a:bodyPr>
            <a:normAutofit/>
          </a:bodyPr>
          <a:lstStyle/>
          <a:p>
            <a:pPr algn="ctr" eaLnBrk="1" hangingPunct="1">
              <a:lnSpc>
                <a:spcPct val="80000"/>
              </a:lnSpc>
            </a:pPr>
            <a:r>
              <a:rPr lang="el-GR" sz="2200" b="1" dirty="0" smtClean="0">
                <a:solidFill>
                  <a:srgbClr val="FFFFFF"/>
                </a:solidFill>
                <a:latin typeface="Arial" charset="0"/>
              </a:rPr>
              <a:t>Ευχαριστώ πολύ </a:t>
            </a:r>
            <a:r>
              <a:rPr lang="en-US" sz="2200" b="1" dirty="0" smtClean="0">
                <a:solidFill>
                  <a:srgbClr val="FFFFFF"/>
                </a:solidFill>
                <a:latin typeface="Arial" charset="0"/>
              </a:rPr>
              <a:t> </a:t>
            </a:r>
            <a:r>
              <a:rPr lang="el-GR" sz="2200" b="1" dirty="0" smtClean="0">
                <a:solidFill>
                  <a:srgbClr val="FFFFFF"/>
                </a:solidFill>
                <a:latin typeface="Arial" charset="0"/>
              </a:rPr>
              <a:t>για </a:t>
            </a:r>
            <a:r>
              <a:rPr lang="en-US" sz="2200" b="1" dirty="0" smtClean="0">
                <a:solidFill>
                  <a:srgbClr val="FFFFFF"/>
                </a:solidFill>
                <a:latin typeface="Arial" charset="0"/>
              </a:rPr>
              <a:t> </a:t>
            </a:r>
            <a:r>
              <a:rPr lang="el-GR" sz="2200" b="1" dirty="0" smtClean="0">
                <a:solidFill>
                  <a:srgbClr val="FFFFFF"/>
                </a:solidFill>
                <a:latin typeface="Arial" charset="0"/>
              </a:rPr>
              <a:t>την προσοχή σας!</a:t>
            </a:r>
          </a:p>
          <a:p>
            <a:pPr eaLnBrk="1" hangingPunct="1">
              <a:lnSpc>
                <a:spcPct val="80000"/>
              </a:lnSpc>
            </a:pPr>
            <a:endParaRPr lang="el-GR" sz="1700" dirty="0" smtClean="0">
              <a:solidFill>
                <a:srgbClr val="FFFFFF"/>
              </a:solidFill>
              <a:latin typeface="Arial" charset="0"/>
            </a:endParaRPr>
          </a:p>
          <a:p>
            <a:pPr eaLnBrk="1" hangingPunct="1">
              <a:lnSpc>
                <a:spcPct val="80000"/>
              </a:lnSpc>
            </a:pPr>
            <a:endParaRPr lang="el-GR" sz="1700" dirty="0" smtClean="0">
              <a:solidFill>
                <a:srgbClr val="FFFFFF"/>
              </a:solidFill>
              <a:latin typeface="Arial" charset="0"/>
            </a:endParaRPr>
          </a:p>
          <a:p>
            <a:pPr algn="ctr" eaLnBrk="1" hangingPunct="1">
              <a:lnSpc>
                <a:spcPct val="80000"/>
              </a:lnSpc>
            </a:pPr>
            <a:r>
              <a:rPr lang="el-GR" sz="1700" b="1" u="sng" dirty="0" smtClean="0">
                <a:solidFill>
                  <a:srgbClr val="002060"/>
                </a:solidFill>
                <a:latin typeface="Arial" charset="0"/>
              </a:rPr>
              <a:t>Δρ Νικόλαος </a:t>
            </a:r>
            <a:r>
              <a:rPr lang="el-GR" sz="1700" b="1" u="sng" dirty="0" err="1" smtClean="0">
                <a:solidFill>
                  <a:srgbClr val="002060"/>
                </a:solidFill>
                <a:latin typeface="Arial" charset="0"/>
              </a:rPr>
              <a:t>Σαργιάνος</a:t>
            </a:r>
            <a:r>
              <a:rPr lang="el-GR" sz="1700" b="1" u="sng" dirty="0" smtClean="0">
                <a:solidFill>
                  <a:srgbClr val="002060"/>
                </a:solidFill>
                <a:latin typeface="Arial" charset="0"/>
              </a:rPr>
              <a:t> </a:t>
            </a:r>
            <a:r>
              <a:rPr lang="en-US" sz="1700" dirty="0" smtClean="0">
                <a:solidFill>
                  <a:srgbClr val="FFFFFF"/>
                </a:solidFill>
                <a:latin typeface="Arial" charset="0"/>
              </a:rPr>
              <a:t/>
            </a:r>
            <a:br>
              <a:rPr lang="en-US" sz="1700" dirty="0" smtClean="0">
                <a:solidFill>
                  <a:srgbClr val="FFFFFF"/>
                </a:solidFill>
                <a:latin typeface="Arial" charset="0"/>
              </a:rPr>
            </a:br>
            <a:r>
              <a:rPr lang="el-GR" sz="1700" dirty="0" smtClean="0">
                <a:solidFill>
                  <a:srgbClr val="C00000"/>
                </a:solidFill>
                <a:latin typeface="Arial" charset="0"/>
              </a:rPr>
              <a:t>Συντονιστής «Πλατφόρμας Υλικών»</a:t>
            </a:r>
            <a:r>
              <a:rPr lang="el-GR" sz="1700" dirty="0" smtClean="0">
                <a:solidFill>
                  <a:srgbClr val="FFFFFF"/>
                </a:solidFill>
                <a:latin typeface="Arial" charset="0"/>
              </a:rPr>
              <a:t/>
            </a:r>
            <a:br>
              <a:rPr lang="el-GR" sz="1700" dirty="0" smtClean="0">
                <a:solidFill>
                  <a:srgbClr val="FFFFFF"/>
                </a:solidFill>
                <a:latin typeface="Arial" charset="0"/>
              </a:rPr>
            </a:br>
            <a:r>
              <a:rPr lang="el-GR" sz="1700" dirty="0" err="1" smtClean="0">
                <a:solidFill>
                  <a:srgbClr val="FFFFFF"/>
                </a:solidFill>
                <a:latin typeface="Arial" charset="0"/>
              </a:rPr>
              <a:t>Τηλ</a:t>
            </a:r>
            <a:r>
              <a:rPr lang="el-GR" sz="1700" dirty="0" smtClean="0">
                <a:solidFill>
                  <a:srgbClr val="FFFFFF"/>
                </a:solidFill>
                <a:latin typeface="Arial" charset="0"/>
              </a:rPr>
              <a:t>.: 210-7458168</a:t>
            </a:r>
            <a:br>
              <a:rPr lang="el-GR" sz="1700" dirty="0" smtClean="0">
                <a:solidFill>
                  <a:srgbClr val="FFFFFF"/>
                </a:solidFill>
                <a:latin typeface="Arial" charset="0"/>
              </a:rPr>
            </a:br>
            <a:r>
              <a:rPr lang="en-US" sz="1700" dirty="0" smtClean="0">
                <a:solidFill>
                  <a:srgbClr val="FFFFFF"/>
                </a:solidFill>
                <a:latin typeface="Arial" charset="0"/>
              </a:rPr>
              <a:t>nis@gsrt.gr</a:t>
            </a:r>
            <a:endParaRPr lang="el-GR" sz="1700" dirty="0" smtClean="0">
              <a:solidFill>
                <a:srgbClr val="FFFFFF"/>
              </a:solidFill>
              <a:latin typeface="Arial" charset="0"/>
            </a:endParaRPr>
          </a:p>
        </p:txBody>
      </p:sp>
      <p:sp>
        <p:nvSpPr>
          <p:cNvPr id="25604" name="3 - Θέση περιεχομένου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indent="-514350" eaLnBrk="1" hangingPunct="1">
              <a:buFont typeface="Wingdings" pitchFamily="2" charset="2"/>
              <a:buNone/>
            </a:pPr>
            <a:r>
              <a:rPr lang="el-GR" sz="2000" dirty="0" smtClean="0">
                <a:latin typeface="Calibri" pitchFamily="34" charset="0"/>
              </a:rPr>
              <a:t> </a:t>
            </a:r>
            <a:r>
              <a:rPr lang="el-GR" sz="2000" b="1" u="sng" dirty="0" smtClean="0">
                <a:latin typeface="Calibri" pitchFamily="34" charset="0"/>
              </a:rPr>
              <a:t>Λειτουργικά  Υλικά</a:t>
            </a:r>
          </a:p>
          <a:p>
            <a:pPr marL="514350" indent="-514350" eaLnBrk="1" hangingPunct="1">
              <a:buFont typeface="Wingdings" pitchFamily="2" charset="2"/>
              <a:buNone/>
            </a:pPr>
            <a:r>
              <a:rPr lang="el-GR" sz="1600" dirty="0" smtClean="0">
                <a:latin typeface="+mn-lt"/>
              </a:rPr>
              <a:t>&gt;&gt;&gt; Τσουκαλάς Δημήτρης,  </a:t>
            </a:r>
            <a:r>
              <a:rPr lang="el-GR" sz="1600" i="1" dirty="0" smtClean="0">
                <a:latin typeface="+mn-lt"/>
              </a:rPr>
              <a:t>Καθηγητής  Ε.Μ.Π. </a:t>
            </a:r>
          </a:p>
          <a:p>
            <a:pPr marL="514350" indent="-514350" eaLnBrk="1" hangingPunct="1">
              <a:buFont typeface="Wingdings" pitchFamily="2" charset="2"/>
              <a:buNone/>
            </a:pPr>
            <a:r>
              <a:rPr lang="el-GR" sz="1600" dirty="0" smtClean="0">
                <a:latin typeface="+mn-lt"/>
              </a:rPr>
              <a:t>&gt;&gt;&gt; Στρατάκης Μανόλης,  </a:t>
            </a:r>
            <a:r>
              <a:rPr lang="el-GR" sz="1600" i="1" dirty="0" smtClean="0">
                <a:latin typeface="+mn-lt"/>
              </a:rPr>
              <a:t>Ειδ. </a:t>
            </a:r>
            <a:r>
              <a:rPr lang="el-GR" sz="1600" i="1" dirty="0" err="1" smtClean="0">
                <a:latin typeface="+mn-lt"/>
              </a:rPr>
              <a:t>Λειτ</a:t>
            </a:r>
            <a:r>
              <a:rPr lang="el-GR" sz="1600" i="1" dirty="0" smtClean="0">
                <a:latin typeface="+mn-lt"/>
              </a:rPr>
              <a:t>. Επιστήμονας  ΙΤΕ/ΙΗΔΛ </a:t>
            </a:r>
            <a:endParaRPr lang="en-US" sz="1600" i="1" dirty="0" smtClean="0">
              <a:latin typeface="+mn-lt"/>
            </a:endParaRPr>
          </a:p>
          <a:p>
            <a:pPr marL="514350" indent="-514350" eaLnBrk="1" hangingPunct="1">
              <a:buFont typeface="Wingdings" pitchFamily="2" charset="2"/>
              <a:buNone/>
            </a:pPr>
            <a:r>
              <a:rPr lang="en-US" sz="1600" dirty="0" smtClean="0">
                <a:latin typeface="+mn-lt"/>
              </a:rPr>
              <a:t>&gt;&gt;&gt;</a:t>
            </a:r>
            <a:r>
              <a:rPr lang="el-GR" sz="1600" b="1" dirty="0" smtClean="0">
                <a:latin typeface="+mn-lt"/>
              </a:rPr>
              <a:t> </a:t>
            </a:r>
            <a:r>
              <a:rPr lang="el-GR" sz="1600" dirty="0" err="1" smtClean="0">
                <a:latin typeface="+mn-lt"/>
              </a:rPr>
              <a:t>Αργείτης</a:t>
            </a:r>
            <a:r>
              <a:rPr lang="el-GR" sz="1600" dirty="0" smtClean="0">
                <a:latin typeface="+mn-lt"/>
              </a:rPr>
              <a:t> Παναγιώτης,  Δ/</a:t>
            </a:r>
            <a:r>
              <a:rPr lang="el-GR" sz="1600" dirty="0" err="1" smtClean="0">
                <a:latin typeface="+mn-lt"/>
              </a:rPr>
              <a:t>ντής</a:t>
            </a:r>
            <a:r>
              <a:rPr lang="el-GR" sz="1600" dirty="0" smtClean="0">
                <a:latin typeface="+mn-lt"/>
              </a:rPr>
              <a:t> </a:t>
            </a:r>
            <a:r>
              <a:rPr lang="el-GR" sz="1600" i="1" dirty="0" smtClean="0">
                <a:latin typeface="+mn-lt"/>
              </a:rPr>
              <a:t>Ερευνών  ΕΚΕΦΕ «Δημόκριτος» </a:t>
            </a:r>
          </a:p>
          <a:p>
            <a:pPr marL="514350" indent="-514350" eaLnBrk="1" hangingPunct="1">
              <a:buFont typeface="Wingdings" pitchFamily="2" charset="2"/>
              <a:buNone/>
            </a:pPr>
            <a:r>
              <a:rPr lang="el-GR" sz="1600" dirty="0" smtClean="0">
                <a:latin typeface="+mn-lt"/>
              </a:rPr>
              <a:t>&gt;&gt;&gt; </a:t>
            </a:r>
            <a:r>
              <a:rPr lang="el-GR" sz="1600" dirty="0" err="1" smtClean="0">
                <a:latin typeface="+mn-lt"/>
              </a:rPr>
              <a:t>Νασίκας</a:t>
            </a:r>
            <a:r>
              <a:rPr lang="el-GR" sz="1600" dirty="0" smtClean="0">
                <a:latin typeface="+mn-lt"/>
              </a:rPr>
              <a:t> Νεκτάριος,  </a:t>
            </a:r>
            <a:r>
              <a:rPr lang="el-GR" sz="1600" i="1" dirty="0" smtClean="0">
                <a:latin typeface="+mn-lt"/>
              </a:rPr>
              <a:t>Δρ Φυσικοχημείας Υλικών</a:t>
            </a:r>
          </a:p>
          <a:p>
            <a:pPr marL="514350" indent="-514350" eaLnBrk="1" hangingPunct="1">
              <a:buFont typeface="Wingdings" pitchFamily="2" charset="2"/>
              <a:buNone/>
            </a:pPr>
            <a:r>
              <a:rPr lang="el-GR" sz="1600" dirty="0" smtClean="0">
                <a:latin typeface="+mn-lt"/>
              </a:rPr>
              <a:t>&gt;&gt;&gt; Δρ Αραμπατζής Γιάννης,  </a:t>
            </a:r>
            <a:r>
              <a:rPr lang="el-GR" sz="1600" i="1" dirty="0" smtClean="0">
                <a:latin typeface="+mn-lt"/>
              </a:rPr>
              <a:t>Δ/</a:t>
            </a:r>
            <a:r>
              <a:rPr lang="el-GR" sz="1600" i="1" dirty="0" err="1" smtClean="0">
                <a:latin typeface="+mn-lt"/>
              </a:rPr>
              <a:t>νων</a:t>
            </a:r>
            <a:r>
              <a:rPr lang="el-GR" sz="1600" i="1" dirty="0" smtClean="0">
                <a:latin typeface="+mn-lt"/>
              </a:rPr>
              <a:t> Σύμβουλος </a:t>
            </a:r>
            <a:r>
              <a:rPr lang="en-US" sz="1600" i="1" dirty="0" err="1" smtClean="0">
                <a:latin typeface="+mn-lt"/>
              </a:rPr>
              <a:t>NanoPhos</a:t>
            </a:r>
            <a:r>
              <a:rPr lang="el-GR" sz="1600" i="1" dirty="0" smtClean="0">
                <a:latin typeface="+mn-lt"/>
              </a:rPr>
              <a:t>  Α.Ε.</a:t>
            </a:r>
          </a:p>
          <a:p>
            <a:pPr marL="514350" indent="-514350" eaLnBrk="1" hangingPunct="1">
              <a:buNone/>
            </a:pPr>
            <a:r>
              <a:rPr lang="el-GR" sz="2000" b="1" u="sng" dirty="0" smtClean="0">
                <a:latin typeface="Calibri" pitchFamily="34" charset="0"/>
              </a:rPr>
              <a:t>Προηγμένα  Υλικά</a:t>
            </a:r>
          </a:p>
          <a:p>
            <a:pPr marL="514350" indent="-514350" eaLnBrk="1" hangingPunct="1">
              <a:buNone/>
            </a:pPr>
            <a:r>
              <a:rPr lang="el-GR" sz="1600" dirty="0" smtClean="0"/>
              <a:t>&gt;&gt;&gt; </a:t>
            </a:r>
            <a:r>
              <a:rPr lang="el-GR" sz="1600" dirty="0" err="1" smtClean="0"/>
              <a:t>Γαλιώτης</a:t>
            </a:r>
            <a:r>
              <a:rPr lang="el-GR" sz="1600" dirty="0" smtClean="0"/>
              <a:t> Κων/νος,  </a:t>
            </a:r>
            <a:r>
              <a:rPr lang="el-GR" sz="1600" i="1" dirty="0" smtClean="0"/>
              <a:t>Καθηγητής  Παν. Πάτρας </a:t>
            </a:r>
          </a:p>
          <a:p>
            <a:pPr marL="514350" indent="-514350" eaLnBrk="1" hangingPunct="1">
              <a:buNone/>
            </a:pPr>
            <a:r>
              <a:rPr lang="el-GR" sz="1600" dirty="0" smtClean="0"/>
              <a:t>&gt;&gt;&gt; </a:t>
            </a:r>
            <a:r>
              <a:rPr lang="el-GR" sz="1600" dirty="0" err="1" smtClean="0"/>
              <a:t>Ζεργιώτη</a:t>
            </a:r>
            <a:r>
              <a:rPr lang="el-GR" sz="1600" dirty="0" smtClean="0"/>
              <a:t> Ιωάννα,  </a:t>
            </a:r>
            <a:r>
              <a:rPr lang="el-GR" sz="1600" dirty="0" err="1" smtClean="0"/>
              <a:t>Αναπλ</a:t>
            </a:r>
            <a:r>
              <a:rPr lang="el-GR" sz="1600" dirty="0" smtClean="0"/>
              <a:t>. </a:t>
            </a:r>
            <a:r>
              <a:rPr lang="el-GR" sz="1600" dirty="0" err="1" smtClean="0"/>
              <a:t>Καθηγ</a:t>
            </a:r>
            <a:r>
              <a:rPr lang="el-GR" sz="1600" dirty="0" smtClean="0"/>
              <a:t>. </a:t>
            </a:r>
            <a:r>
              <a:rPr lang="el-GR" sz="1600" i="1" dirty="0" smtClean="0"/>
              <a:t>Ε.Μ.Π. </a:t>
            </a:r>
            <a:endParaRPr lang="en-US" sz="1600" i="1" dirty="0" smtClean="0"/>
          </a:p>
          <a:p>
            <a:pPr marL="514350" indent="-514350" eaLnBrk="1" hangingPunct="1">
              <a:buNone/>
            </a:pPr>
            <a:r>
              <a:rPr lang="en-US" sz="1600" dirty="0" smtClean="0"/>
              <a:t>&gt;&gt;&gt;</a:t>
            </a:r>
            <a:r>
              <a:rPr lang="el-GR" sz="1600" b="1" dirty="0" smtClean="0"/>
              <a:t> </a:t>
            </a:r>
            <a:r>
              <a:rPr lang="el-GR" sz="1600" dirty="0" smtClean="0"/>
              <a:t>Νιάρχος Δημήτρης,  Δ/</a:t>
            </a:r>
            <a:r>
              <a:rPr lang="el-GR" sz="1600" dirty="0" err="1" smtClean="0"/>
              <a:t>ντής</a:t>
            </a:r>
            <a:r>
              <a:rPr lang="el-GR" sz="1600" dirty="0" smtClean="0"/>
              <a:t> </a:t>
            </a:r>
            <a:r>
              <a:rPr lang="el-GR" sz="1600" i="1" dirty="0" smtClean="0"/>
              <a:t>Ερευνών ΕΚΕΦΕ «Δημόκριτος» </a:t>
            </a:r>
          </a:p>
          <a:p>
            <a:pPr marL="514350" indent="-514350" eaLnBrk="1" hangingPunct="1">
              <a:buNone/>
            </a:pPr>
            <a:r>
              <a:rPr lang="el-GR" sz="1600" dirty="0" smtClean="0"/>
              <a:t>&gt;&gt;&gt; Κωνσταντινίδης Γιώργος,  </a:t>
            </a:r>
            <a:r>
              <a:rPr lang="el-GR" sz="1600" i="1" dirty="0" smtClean="0"/>
              <a:t>Ειδ. </a:t>
            </a:r>
            <a:r>
              <a:rPr lang="el-GR" sz="1600" i="1" dirty="0" err="1" smtClean="0"/>
              <a:t>Λειτ</a:t>
            </a:r>
            <a:r>
              <a:rPr lang="el-GR" sz="1600" i="1" dirty="0" smtClean="0"/>
              <a:t>. Επιστήμονας  ΙΤΕ/ΙΗΔΛ </a:t>
            </a:r>
          </a:p>
          <a:p>
            <a:pPr marL="514350" indent="-514350" eaLnBrk="1" hangingPunct="1">
              <a:buNone/>
            </a:pPr>
            <a:r>
              <a:rPr lang="el-GR" sz="1600" dirty="0" smtClean="0"/>
              <a:t>&gt;&gt;&gt; Κεφαλάς Αλκιβιάδης-Κων/νος,  Δ/</a:t>
            </a:r>
            <a:r>
              <a:rPr lang="el-GR" sz="1600" dirty="0" err="1" smtClean="0"/>
              <a:t>ντής</a:t>
            </a:r>
            <a:r>
              <a:rPr lang="el-GR" sz="1600" dirty="0" smtClean="0"/>
              <a:t> </a:t>
            </a:r>
            <a:r>
              <a:rPr lang="el-GR" sz="1600" i="1" dirty="0" smtClean="0"/>
              <a:t>Ερευνών Ε.Ι.Ε.</a:t>
            </a:r>
            <a:endParaRPr lang="el-GR" sz="1600" i="1" dirty="0" smtClean="0">
              <a:latin typeface="+mn-lt"/>
            </a:endParaRPr>
          </a:p>
        </p:txBody>
      </p:sp>
      <p:pic>
        <p:nvPicPr>
          <p:cNvPr id="25605" name="5 - Εικόνα" descr="gsrt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27763" y="765175"/>
            <a:ext cx="2916237" cy="774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3400" y="228600"/>
            <a:ext cx="8153400" cy="608013"/>
          </a:xfrm>
        </p:spPr>
        <p:txBody>
          <a:bodyPr>
            <a:normAutofit/>
          </a:bodyPr>
          <a:lstStyle/>
          <a:p>
            <a:pPr eaLnBrk="1" hangingPunct="1"/>
            <a:r>
              <a:rPr lang="el-GR" sz="2400" dirty="0" smtClean="0"/>
              <a:t>Πολυποίκιλο ερευνητικό αντικείμενο</a:t>
            </a:r>
          </a:p>
        </p:txBody>
      </p:sp>
      <p:pic>
        <p:nvPicPr>
          <p:cNvPr id="8195" name="Picture 2" descr="materials1a"/>
          <p:cNvPicPr>
            <a:picLocks noChangeAspect="1" noChangeArrowheads="1"/>
          </p:cNvPicPr>
          <p:nvPr/>
        </p:nvPicPr>
        <p:blipFill>
          <a:blip r:embed="rId3" cstate="print"/>
          <a:srcRect t="7355"/>
          <a:stretch>
            <a:fillRect/>
          </a:stretch>
        </p:blipFill>
        <p:spPr bwMode="auto">
          <a:xfrm>
            <a:off x="395288" y="1700213"/>
            <a:ext cx="8348662" cy="4895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6" name="4 - Εικόνα" descr="gsrt.jp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227763" y="765175"/>
            <a:ext cx="2916237" cy="774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536575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l-GR" sz="4000" smtClean="0"/>
              <a:t>Προηγούμενες συναντήσεις</a:t>
            </a:r>
          </a:p>
        </p:txBody>
      </p:sp>
      <p:sp>
        <p:nvSpPr>
          <p:cNvPr id="5" name="4 - Θέση περιεχομένου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eaLnBrk="1" hangingPunct="1"/>
            <a:r>
              <a:rPr lang="el-GR" smtClean="0">
                <a:latin typeface="Calibri" pitchFamily="34" charset="0"/>
              </a:rPr>
              <a:t>18/05/2015</a:t>
            </a:r>
            <a:r>
              <a:rPr lang="en-US" smtClean="0">
                <a:latin typeface="Tw Cen MT" pitchFamily="34" charset="0"/>
              </a:rPr>
              <a:t> </a:t>
            </a:r>
            <a:r>
              <a:rPr lang="el-GR" smtClean="0">
                <a:latin typeface="Calibri" pitchFamily="34" charset="0"/>
              </a:rPr>
              <a:t>-</a:t>
            </a:r>
            <a:r>
              <a:rPr lang="en-US" smtClean="0">
                <a:latin typeface="Tw Cen MT" pitchFamily="34" charset="0"/>
              </a:rPr>
              <a:t> </a:t>
            </a:r>
            <a:r>
              <a:rPr lang="el-GR" smtClean="0">
                <a:latin typeface="Calibri" pitchFamily="34" charset="0"/>
              </a:rPr>
              <a:t>ΕΚΕΦΕ ΔΗΜΟΚΡΙΤΟΣ - Συνάντηση πλατφόρμας υλικών</a:t>
            </a:r>
          </a:p>
          <a:p>
            <a:pPr eaLnBrk="1" hangingPunct="1"/>
            <a:r>
              <a:rPr lang="el-GR" smtClean="0">
                <a:latin typeface="Calibri" pitchFamily="34" charset="0"/>
              </a:rPr>
              <a:t>18/06/2015 </a:t>
            </a:r>
            <a:r>
              <a:rPr lang="en-US" smtClean="0">
                <a:latin typeface="Tw Cen MT" pitchFamily="34" charset="0"/>
              </a:rPr>
              <a:t>-</a:t>
            </a:r>
            <a:r>
              <a:rPr lang="el-GR" smtClean="0">
                <a:latin typeface="Calibri" pitchFamily="34" charset="0"/>
              </a:rPr>
              <a:t> </a:t>
            </a:r>
            <a:r>
              <a:rPr lang="en-US" smtClean="0">
                <a:latin typeface="Tw Cen MT" pitchFamily="34" charset="0"/>
              </a:rPr>
              <a:t>Crown Plazza Hotel - </a:t>
            </a:r>
            <a:r>
              <a:rPr lang="el-GR" smtClean="0">
                <a:latin typeface="Calibri" pitchFamily="34" charset="0"/>
              </a:rPr>
              <a:t>Συνάντηση εστιασμένη στο </a:t>
            </a:r>
            <a:r>
              <a:rPr lang="en-US" smtClean="0">
                <a:latin typeface="Tw Cen MT" pitchFamily="34" charset="0"/>
              </a:rPr>
              <a:t>manufacturing</a:t>
            </a:r>
            <a:endParaRPr lang="el-GR" smtClean="0">
              <a:latin typeface="Calibri" pitchFamily="34" charset="0"/>
            </a:endParaRPr>
          </a:p>
          <a:p>
            <a:pPr eaLnBrk="1" hangingPunct="1"/>
            <a:r>
              <a:rPr lang="el-GR" smtClean="0">
                <a:latin typeface="Calibri" pitchFamily="34" charset="0"/>
              </a:rPr>
              <a:t>23/07/2015 – Συνάντηση εστιασμένη στη βιομηχανία επεξεργασίας μετάλλου</a:t>
            </a:r>
          </a:p>
        </p:txBody>
      </p:sp>
      <p:pic>
        <p:nvPicPr>
          <p:cNvPr id="7" name="Content Placeholder 3"/>
          <p:cNvPicPr>
            <a:picLocks noChangeAspect="1"/>
          </p:cNvPicPr>
          <p:nvPr/>
        </p:nvPicPr>
        <p:blipFill>
          <a:blip r:embed="rId3" cstate="print"/>
          <a:srcRect l="18082" t="20399" r="16010" b="17851"/>
          <a:stretch>
            <a:fillRect/>
          </a:stretch>
        </p:blipFill>
        <p:spPr bwMode="auto">
          <a:xfrm>
            <a:off x="971550" y="2492375"/>
            <a:ext cx="5640388" cy="4227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1" name="8 - Εικόνα" descr="gsrt.jp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227763" y="765175"/>
            <a:ext cx="2916237" cy="774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 advClick="0" advTm="30000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53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1 - Τίτλος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536575"/>
          </a:xfrm>
        </p:spPr>
        <p:txBody>
          <a:bodyPr/>
          <a:lstStyle/>
          <a:p>
            <a:pPr eaLnBrk="1" hangingPunct="1"/>
            <a:r>
              <a:rPr lang="el-GR" altLang="el-GR" sz="3200" smtClean="0">
                <a:solidFill>
                  <a:srgbClr val="0070C0"/>
                </a:solidFill>
                <a:latin typeface="Calibri" pitchFamily="34" charset="0"/>
              </a:rPr>
              <a:t>Κωδικοποίηση απαντήσεων ερωτηματολογίων εκδήλωσης 18-5-2015</a:t>
            </a:r>
            <a:endParaRPr lang="el-GR" sz="3200" smtClean="0">
              <a:solidFill>
                <a:srgbClr val="0070C0"/>
              </a:solidFill>
              <a:latin typeface="Calibri" pitchFamily="34" charset="0"/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endParaRPr lang="el-GR" sz="2000" smtClean="0"/>
          </a:p>
          <a:p>
            <a:pPr eaLnBrk="1" hangingPunct="1">
              <a:lnSpc>
                <a:spcPct val="80000"/>
              </a:lnSpc>
            </a:pPr>
            <a:r>
              <a:rPr lang="el-GR" sz="2000" smtClean="0">
                <a:cs typeface="Arial" charset="0"/>
              </a:rPr>
              <a:t>Μαγνητικά υλικά και διατάξεις βασισμένες σ’ αυτά - Υαλώδη υλικά</a:t>
            </a:r>
          </a:p>
          <a:p>
            <a:pPr eaLnBrk="1" hangingPunct="1">
              <a:lnSpc>
                <a:spcPct val="80000"/>
              </a:lnSpc>
            </a:pPr>
            <a:r>
              <a:rPr lang="el-GR" sz="2000" smtClean="0">
                <a:cs typeface="Arial" charset="0"/>
              </a:rPr>
              <a:t>Κεραμικές θωρακίσεις υψηλής ενέργειας</a:t>
            </a:r>
          </a:p>
          <a:p>
            <a:pPr eaLnBrk="1" hangingPunct="1">
              <a:lnSpc>
                <a:spcPct val="80000"/>
              </a:lnSpc>
            </a:pPr>
            <a:r>
              <a:rPr lang="el-GR" sz="2000" smtClean="0">
                <a:cs typeface="Arial" charset="0"/>
              </a:rPr>
              <a:t>Νανοφωτονική &amp; νανοϋλικά με εφαρμογές στην ιατρική διάγνωση και θεραπεία, βιο-υλικά</a:t>
            </a:r>
          </a:p>
          <a:p>
            <a:pPr eaLnBrk="1" hangingPunct="1">
              <a:lnSpc>
                <a:spcPct val="80000"/>
              </a:lnSpc>
            </a:pPr>
            <a:r>
              <a:rPr lang="el-GR" sz="2000" smtClean="0">
                <a:cs typeface="Arial" charset="0"/>
              </a:rPr>
              <a:t>Προηγμένες διεργασίες μεταποίησης/παραγωγής (manufacturing)</a:t>
            </a:r>
          </a:p>
          <a:p>
            <a:pPr eaLnBrk="1" hangingPunct="1">
              <a:lnSpc>
                <a:spcPct val="80000"/>
              </a:lnSpc>
            </a:pPr>
            <a:r>
              <a:rPr lang="el-GR" sz="2000" smtClean="0">
                <a:cs typeface="Arial" charset="0"/>
              </a:rPr>
              <a:t>Προσαρμοστικά και έξυπνα συστήματα παραγωγής (adaptive </a:t>
            </a:r>
            <a:r>
              <a:rPr lang="en-US" sz="2000" smtClean="0">
                <a:cs typeface="Arial" charset="0"/>
              </a:rPr>
              <a:t>d</a:t>
            </a:r>
            <a:r>
              <a:rPr lang="el-GR" sz="2000" smtClean="0">
                <a:cs typeface="Arial" charset="0"/>
              </a:rPr>
              <a:t>igital manufacturing)</a:t>
            </a:r>
          </a:p>
          <a:p>
            <a:pPr eaLnBrk="1" hangingPunct="1">
              <a:lnSpc>
                <a:spcPct val="80000"/>
              </a:lnSpc>
            </a:pPr>
            <a:r>
              <a:rPr lang="el-GR" sz="2000" smtClean="0">
                <a:cs typeface="Arial" charset="0"/>
              </a:rPr>
              <a:t>Προηγμένα συστήματα μηχατρονικής (mechatronics), εξελιγμένα embedded systems &amp; ρομποτικά συστήματα</a:t>
            </a:r>
          </a:p>
          <a:p>
            <a:pPr eaLnBrk="1" hangingPunct="1">
              <a:lnSpc>
                <a:spcPct val="80000"/>
              </a:lnSpc>
            </a:pPr>
            <a:r>
              <a:rPr lang="el-GR" sz="2000" smtClean="0">
                <a:cs typeface="Arial" charset="0"/>
              </a:rPr>
              <a:t>Δομικά υλικά που ενσωματώνουν λειτουργικά νανοσωματίδια</a:t>
            </a:r>
          </a:p>
          <a:p>
            <a:pPr eaLnBrk="1" hangingPunct="1">
              <a:lnSpc>
                <a:spcPct val="80000"/>
              </a:lnSpc>
            </a:pPr>
            <a:r>
              <a:rPr lang="el-GR" sz="2000" smtClean="0">
                <a:cs typeface="Arial" charset="0"/>
              </a:rPr>
              <a:t>Συνδυασμός νέων υλικών σε έξυπνες μεθόδους αφαλάτωσης</a:t>
            </a:r>
          </a:p>
          <a:p>
            <a:pPr eaLnBrk="1" hangingPunct="1">
              <a:lnSpc>
                <a:spcPct val="80000"/>
              </a:lnSpc>
            </a:pPr>
            <a:r>
              <a:rPr lang="el-GR" sz="2000" smtClean="0">
                <a:cs typeface="Arial" charset="0"/>
              </a:rPr>
              <a:t>Έρευνα και εξέλιξη υλικών όπως γραφένιο, μολυβδενίτης, συνθετική μαγνησία, γραφίτης, κράματα αλουμινίου για βιομηχανική χρήση</a:t>
            </a:r>
          </a:p>
        </p:txBody>
      </p:sp>
      <p:pic>
        <p:nvPicPr>
          <p:cNvPr id="10244" name="3 - Εικόνα" descr="gsrt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27763" y="765175"/>
            <a:ext cx="2916237" cy="774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charRg st="0" end="6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charRg st="64" end="10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charRg st="102" end="18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charRg st="186" end="24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charRg st="246" end="32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charRg st="324" end="42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charRg st="423" end="47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charRg st="479" end="53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charRg st="533" end="65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r>
              <a:rPr lang="el-GR" sz="3200" b="1" i="1" smtClean="0">
                <a:solidFill>
                  <a:srgbClr val="00B050"/>
                </a:solidFill>
                <a:latin typeface="Calibri" pitchFamily="34" charset="0"/>
              </a:rPr>
              <a:t>Αποτέλεσμα Α’ κύκλου Επιχειρ.ανακάλυψης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el-GR" sz="2200" smtClean="0"/>
              <a:t>Ενσωμάτωση τουλάχιστον 1</a:t>
            </a:r>
            <a:r>
              <a:rPr lang="en-US" sz="2200" smtClean="0"/>
              <a:t>0 </a:t>
            </a:r>
            <a:r>
              <a:rPr lang="el-GR" sz="2200" smtClean="0"/>
              <a:t>νέων ερευνητικών περιοχών για τα Υλικά στην περιγραφή της Εθνικής </a:t>
            </a:r>
            <a:r>
              <a:rPr lang="en-US" sz="2200" smtClean="0"/>
              <a:t>RIS</a:t>
            </a:r>
          </a:p>
          <a:p>
            <a:pPr eaLnBrk="1" hangingPunct="1">
              <a:lnSpc>
                <a:spcPct val="90000"/>
              </a:lnSpc>
            </a:pPr>
            <a:r>
              <a:rPr lang="el-GR" sz="2200" u="sng" smtClean="0"/>
              <a:t>29 Ιουλίου 2015 </a:t>
            </a:r>
            <a:r>
              <a:rPr lang="en-US" sz="2200" u="sng" smtClean="0"/>
              <a:t>:</a:t>
            </a:r>
            <a:r>
              <a:rPr lang="en-US" sz="2200" smtClean="0"/>
              <a:t> T</a:t>
            </a:r>
            <a:r>
              <a:rPr lang="el-GR" sz="2200" smtClean="0"/>
              <a:t>ο </a:t>
            </a:r>
            <a:r>
              <a:rPr lang="el-GR" sz="2200" b="1" smtClean="0"/>
              <a:t>Συμβούλιο Στρατηγικής Έξυπνης Εξειδίκευσης</a:t>
            </a:r>
            <a:r>
              <a:rPr lang="el-GR" sz="2200" smtClean="0"/>
              <a:t>, το οποίο αποτελείται από 16 Γενικούς Γραμματείς με σχετικές αρμοδιότητες και εκπρόσωπο της Ένωσης Περιφερειών Ελλάδας </a:t>
            </a:r>
            <a:r>
              <a:rPr lang="el-GR" sz="2200" u="sng" smtClean="0"/>
              <a:t>ενέκρινε την Εθνική Στρατηγική Έρευνας και Καινοτομίας για την Έξυπνη Εξειδίκευση</a:t>
            </a:r>
            <a:r>
              <a:rPr lang="el-GR" sz="2200" smtClean="0"/>
              <a:t>, η οποία και κοινοποιήθηκε στην Ευρωπαϊκή Επιτροπή.</a:t>
            </a:r>
          </a:p>
          <a:p>
            <a:pPr eaLnBrk="1" hangingPunct="1">
              <a:lnSpc>
                <a:spcPct val="90000"/>
              </a:lnSpc>
            </a:pPr>
            <a:r>
              <a:rPr lang="el-GR" sz="2200" smtClean="0"/>
              <a:t>Δημοσιεύτηκε στο ΦΕΚ 1862Β΄/27.8.15  η υπ’ αριθμ. 82193/ΕΥΣΣΑ 1810/4.8.15  </a:t>
            </a:r>
            <a:r>
              <a:rPr lang="el-GR" sz="2200" b="1" smtClean="0"/>
              <a:t>Απόφαση Έγκρισης της Στρατηγικής Έξυπνης Εξειδίκευσης 2014−2020 </a:t>
            </a:r>
            <a:r>
              <a:rPr lang="el-GR" sz="2200" smtClean="0"/>
              <a:t>(υπογράφουν  οι  Υπουργοί  Γιώργος Σταθάκης και Κώστας Φωτάκης).</a:t>
            </a:r>
          </a:p>
          <a:p>
            <a:pPr eaLnBrk="1" hangingPunct="1">
              <a:lnSpc>
                <a:spcPct val="90000"/>
              </a:lnSpc>
            </a:pPr>
            <a:endParaRPr lang="el-GR" sz="22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1 - Τίτλος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r>
              <a:rPr lang="el-GR" sz="3600" smtClean="0">
                <a:solidFill>
                  <a:srgbClr val="FF0000"/>
                </a:solidFill>
                <a:latin typeface="Calibri" pitchFamily="34" charset="0"/>
              </a:rPr>
              <a:t>Θεματική  κατηγοριοποίηση</a:t>
            </a:r>
          </a:p>
        </p:txBody>
      </p:sp>
      <p:pic>
        <p:nvPicPr>
          <p:cNvPr id="12291" name="3 - Εικόνα" descr="gsrt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27763" y="765175"/>
            <a:ext cx="2916237" cy="774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9 - Ορθογώνιο"/>
          <p:cNvSpPr/>
          <p:nvPr/>
        </p:nvSpPr>
        <p:spPr>
          <a:xfrm>
            <a:off x="611188" y="1628775"/>
            <a:ext cx="2376487" cy="1152525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b="1" dirty="0"/>
              <a:t>Υλικά  «Λειτουργικά» (περιλαμβανομένουτου τομέα Υγείας)</a:t>
            </a:r>
          </a:p>
        </p:txBody>
      </p:sp>
      <p:sp>
        <p:nvSpPr>
          <p:cNvPr id="11" name="10 - Ορθογώνιο"/>
          <p:cNvSpPr/>
          <p:nvPr/>
        </p:nvSpPr>
        <p:spPr>
          <a:xfrm>
            <a:off x="6227763" y="1628775"/>
            <a:ext cx="2376487" cy="1152525"/>
          </a:xfrm>
          <a:prstGeom prst="rect">
            <a:avLst/>
          </a:prstGeom>
          <a:solidFill>
            <a:schemeClr val="accent5"/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2000" b="1" dirty="0"/>
              <a:t>Βιομηχανικά υλικά παραγωγής / κατεργασιών / μεταποίησης</a:t>
            </a:r>
          </a:p>
        </p:txBody>
      </p:sp>
      <p:sp>
        <p:nvSpPr>
          <p:cNvPr id="12" name="11 - Ορθογώνιο"/>
          <p:cNvSpPr/>
          <p:nvPr/>
        </p:nvSpPr>
        <p:spPr>
          <a:xfrm>
            <a:off x="3419475" y="1628775"/>
            <a:ext cx="2376488" cy="1152525"/>
          </a:xfrm>
          <a:prstGeom prst="rect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2000" b="1" dirty="0"/>
              <a:t>«Έξυπνα» / Προηγμένα / </a:t>
            </a:r>
            <a:r>
              <a:rPr lang="el-GR" sz="2000" b="1" dirty="0" err="1"/>
              <a:t>Νανο</a:t>
            </a:r>
            <a:r>
              <a:rPr lang="el-GR" sz="2000" b="1" dirty="0"/>
              <a:t>-υλικά</a:t>
            </a:r>
          </a:p>
        </p:txBody>
      </p:sp>
      <p:sp>
        <p:nvSpPr>
          <p:cNvPr id="15" name="14 - Έλλειψη"/>
          <p:cNvSpPr/>
          <p:nvPr/>
        </p:nvSpPr>
        <p:spPr>
          <a:xfrm>
            <a:off x="684213" y="2852738"/>
            <a:ext cx="2232025" cy="1081087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l-GR">
                <a:solidFill>
                  <a:schemeClr val="tx1"/>
                </a:solidFill>
                <a:latin typeface="Arial" charset="0"/>
              </a:rPr>
              <a:t>Βιοϋλικά αναγεννητι</a:t>
            </a:r>
            <a:r>
              <a:rPr lang="en-US">
                <a:solidFill>
                  <a:schemeClr val="tx1"/>
                </a:solidFill>
                <a:latin typeface="Arial" charset="0"/>
              </a:rPr>
              <a:t>-</a:t>
            </a:r>
            <a:r>
              <a:rPr lang="el-GR">
                <a:solidFill>
                  <a:schemeClr val="tx1"/>
                </a:solidFill>
                <a:latin typeface="Arial" charset="0"/>
              </a:rPr>
              <a:t>κής ιατρικής</a:t>
            </a:r>
          </a:p>
        </p:txBody>
      </p:sp>
      <p:sp>
        <p:nvSpPr>
          <p:cNvPr id="16" name="15 - Έλλειψη"/>
          <p:cNvSpPr/>
          <p:nvPr/>
        </p:nvSpPr>
        <p:spPr>
          <a:xfrm>
            <a:off x="684213" y="4076700"/>
            <a:ext cx="2232025" cy="1584325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l-GR" sz="1400">
                <a:solidFill>
                  <a:schemeClr val="tx1"/>
                </a:solidFill>
                <a:latin typeface="Arial" charset="0"/>
              </a:rPr>
              <a:t>&gt;Συσκευές/δια-</a:t>
            </a:r>
          </a:p>
          <a:p>
            <a:pPr algn="ctr"/>
            <a:r>
              <a:rPr lang="el-GR" sz="1400">
                <a:solidFill>
                  <a:schemeClr val="tx1"/>
                </a:solidFill>
                <a:latin typeface="Arial" charset="0"/>
              </a:rPr>
              <a:t>τάξεις/ μικρο-κατασκευές (νέα υλικά -συνδυασμός γνωστών)</a:t>
            </a:r>
          </a:p>
          <a:p>
            <a:pPr algn="ctr"/>
            <a:r>
              <a:rPr lang="el-GR" sz="1400">
                <a:solidFill>
                  <a:schemeClr val="tx1"/>
                </a:solidFill>
                <a:latin typeface="Arial" charset="0"/>
              </a:rPr>
              <a:t> &gt;Νανο-ιατρική</a:t>
            </a:r>
          </a:p>
        </p:txBody>
      </p:sp>
      <p:sp>
        <p:nvSpPr>
          <p:cNvPr id="17" name="16 - Έλλειψη"/>
          <p:cNvSpPr/>
          <p:nvPr/>
        </p:nvSpPr>
        <p:spPr>
          <a:xfrm>
            <a:off x="3276600" y="5300663"/>
            <a:ext cx="2735263" cy="1557337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dirty="0">
                <a:solidFill>
                  <a:schemeClr val="tx1"/>
                </a:solidFill>
              </a:rPr>
              <a:t>Προηγμένα υλικά για βιομηχανίες πετρελαίου, φυσικού αερίου και χημικών</a:t>
            </a:r>
          </a:p>
        </p:txBody>
      </p:sp>
      <p:sp>
        <p:nvSpPr>
          <p:cNvPr id="18" name="17 - Έλλειψη"/>
          <p:cNvSpPr/>
          <p:nvPr/>
        </p:nvSpPr>
        <p:spPr>
          <a:xfrm>
            <a:off x="6084888" y="3933825"/>
            <a:ext cx="2808287" cy="1223963"/>
          </a:xfrm>
          <a:prstGeom prst="ellipse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solidFill>
                  <a:schemeClr val="tx1"/>
                </a:solidFill>
              </a:rPr>
              <a:t>&gt;Manufacturing</a:t>
            </a:r>
            <a:endParaRPr lang="el-GR" sz="1600" dirty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solidFill>
                  <a:schemeClr val="tx1"/>
                </a:solidFill>
              </a:rPr>
              <a:t>&gt;</a:t>
            </a:r>
            <a:r>
              <a:rPr lang="el-GR" sz="1600" dirty="0">
                <a:solidFill>
                  <a:schemeClr val="tx1"/>
                </a:solidFill>
              </a:rPr>
              <a:t>ρομποτικά συστ.</a:t>
            </a:r>
            <a:endParaRPr lang="en-US" sz="1600" dirty="0">
              <a:solidFill>
                <a:schemeClr val="tx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solidFill>
                  <a:schemeClr val="tx1"/>
                </a:solidFill>
              </a:rPr>
              <a:t>&gt;</a:t>
            </a:r>
            <a:r>
              <a:rPr lang="el-GR" sz="1600" dirty="0">
                <a:solidFill>
                  <a:schemeClr val="tx1"/>
                </a:solidFill>
              </a:rPr>
              <a:t>Αργυροχρυσοχοΐα / κόσμημα</a:t>
            </a:r>
          </a:p>
        </p:txBody>
      </p:sp>
      <p:sp>
        <p:nvSpPr>
          <p:cNvPr id="19" name="18 - Έλλειψη"/>
          <p:cNvSpPr/>
          <p:nvPr/>
        </p:nvSpPr>
        <p:spPr>
          <a:xfrm>
            <a:off x="6516688" y="2852738"/>
            <a:ext cx="1871662" cy="936625"/>
          </a:xfrm>
          <a:prstGeom prst="ellipse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600" dirty="0">
                <a:solidFill>
                  <a:schemeClr val="tx1"/>
                </a:solidFill>
              </a:rPr>
              <a:t>&gt;Σύνθετα υλικά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200" b="1" dirty="0">
                <a:solidFill>
                  <a:schemeClr val="tx1"/>
                </a:solidFill>
              </a:rPr>
              <a:t>&gt;</a:t>
            </a:r>
            <a:r>
              <a:rPr lang="en-US" sz="1200" b="1" dirty="0" err="1">
                <a:solidFill>
                  <a:schemeClr val="tx1"/>
                </a:solidFill>
              </a:rPr>
              <a:t>Mechatronics</a:t>
            </a:r>
            <a:endParaRPr lang="el-GR" sz="1200" b="1" dirty="0">
              <a:solidFill>
                <a:schemeClr val="tx1"/>
              </a:solidFill>
            </a:endParaRPr>
          </a:p>
        </p:txBody>
      </p:sp>
      <p:sp>
        <p:nvSpPr>
          <p:cNvPr id="20" name="19 - Έλλειψη"/>
          <p:cNvSpPr/>
          <p:nvPr/>
        </p:nvSpPr>
        <p:spPr>
          <a:xfrm>
            <a:off x="3492500" y="4005263"/>
            <a:ext cx="2232025" cy="1223962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dirty="0">
                <a:solidFill>
                  <a:schemeClr val="tx1"/>
                </a:solidFill>
              </a:rPr>
              <a:t>«Έξυπνα» υλικά – </a:t>
            </a:r>
            <a:r>
              <a:rPr lang="el-GR" dirty="0" err="1">
                <a:solidFill>
                  <a:schemeClr val="tx1"/>
                </a:solidFill>
              </a:rPr>
              <a:t>Μικρο</a:t>
            </a:r>
            <a:r>
              <a:rPr lang="el-GR" dirty="0">
                <a:solidFill>
                  <a:schemeClr val="tx1"/>
                </a:solidFill>
              </a:rPr>
              <a:t>/Νάνο-</a:t>
            </a:r>
            <a:r>
              <a:rPr lang="el-GR" dirty="0" err="1">
                <a:solidFill>
                  <a:schemeClr val="tx1"/>
                </a:solidFill>
              </a:rPr>
              <a:t>συστήματα</a:t>
            </a:r>
            <a:endParaRPr lang="el-GR" dirty="0">
              <a:solidFill>
                <a:schemeClr val="tx1"/>
              </a:solidFill>
            </a:endParaRPr>
          </a:p>
        </p:txBody>
      </p:sp>
      <p:sp>
        <p:nvSpPr>
          <p:cNvPr id="21" name="20 - Έλλειψη"/>
          <p:cNvSpPr/>
          <p:nvPr/>
        </p:nvSpPr>
        <p:spPr>
          <a:xfrm>
            <a:off x="3419475" y="2852738"/>
            <a:ext cx="2232025" cy="1081087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400" dirty="0">
                <a:solidFill>
                  <a:schemeClr val="tx1"/>
                </a:solidFill>
              </a:rPr>
              <a:t>Έρευνα &amp; ανάπτυξη Νανο-υλικών  άμεσων εφαρμογών</a:t>
            </a:r>
          </a:p>
        </p:txBody>
      </p:sp>
      <p:sp>
        <p:nvSpPr>
          <p:cNvPr id="14" name="13 - Έλλειψη"/>
          <p:cNvSpPr/>
          <p:nvPr/>
        </p:nvSpPr>
        <p:spPr>
          <a:xfrm>
            <a:off x="6372225" y="5300663"/>
            <a:ext cx="2303463" cy="1368425"/>
          </a:xfrm>
          <a:prstGeom prst="ellipse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600" dirty="0">
                <a:solidFill>
                  <a:schemeClr val="tx1"/>
                </a:solidFill>
              </a:rPr>
              <a:t>Προηγμένα υλικά για την αποκατάσταση μνημείων</a:t>
            </a:r>
            <a:r>
              <a:rPr lang="en-US" sz="1600" dirty="0">
                <a:solidFill>
                  <a:schemeClr val="tx1"/>
                </a:solidFill>
              </a:rPr>
              <a:t>, </a:t>
            </a:r>
            <a:r>
              <a:rPr lang="el-GR" sz="1600" dirty="0">
                <a:solidFill>
                  <a:schemeClr val="tx1"/>
                </a:solidFill>
              </a:rPr>
              <a:t>την οικοδομή, κλπ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2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1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r>
              <a:rPr lang="en-US" smtClean="0">
                <a:solidFill>
                  <a:srgbClr val="00B050"/>
                </a:solidFill>
                <a:latin typeface="Tw Cen MT" pitchFamily="34" charset="0"/>
              </a:rPr>
              <a:t>Steering groups</a:t>
            </a:r>
            <a:endParaRPr lang="el-GR" smtClean="0">
              <a:solidFill>
                <a:srgbClr val="00B050"/>
              </a:solidFill>
              <a:latin typeface="Calibri" pitchFamily="34" charset="0"/>
            </a:endParaRPr>
          </a:p>
        </p:txBody>
      </p:sp>
      <p:sp>
        <p:nvSpPr>
          <p:cNvPr id="13315" name="Content Placeholder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  <a:ln>
            <a:solidFill>
              <a:schemeClr val="hlink"/>
            </a:solidFill>
          </a:ln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l-GR" sz="2000" u="sng" dirty="0" smtClean="0">
                <a:latin typeface="Arial Greek" pitchFamily="34" charset="0"/>
              </a:rPr>
              <a:t>2</a:t>
            </a:r>
            <a:r>
              <a:rPr lang="el-GR" sz="2000" u="sng" baseline="30000" dirty="0" smtClean="0">
                <a:latin typeface="Arial Greek" pitchFamily="34" charset="0"/>
              </a:rPr>
              <a:t>ος</a:t>
            </a:r>
            <a:r>
              <a:rPr lang="el-GR" sz="2000" u="sng" dirty="0" smtClean="0">
                <a:latin typeface="Arial Greek" pitchFamily="34" charset="0"/>
              </a:rPr>
              <a:t> κύκλος Επιχειρηματικής ανακάλυψης</a:t>
            </a:r>
            <a:r>
              <a:rPr lang="el-GR" sz="2000" dirty="0" smtClean="0">
                <a:latin typeface="Arial Greek" pitchFamily="34" charset="0"/>
              </a:rPr>
              <a:t>   (18-11-1</a:t>
            </a:r>
            <a:r>
              <a:rPr lang="en-US" sz="2000" dirty="0" smtClean="0">
                <a:latin typeface="Arial Greek" pitchFamily="34" charset="0"/>
              </a:rPr>
              <a:t>5</a:t>
            </a:r>
            <a:r>
              <a:rPr lang="el-GR" sz="2000" dirty="0" smtClean="0">
                <a:latin typeface="Arial Greek" pitchFamily="34" charset="0"/>
              </a:rPr>
              <a:t>,  ΕΚΕΦΕ </a:t>
            </a:r>
            <a:r>
              <a:rPr lang="en-US" sz="2000" dirty="0" smtClean="0">
                <a:latin typeface="Tw Cen MT" pitchFamily="34" charset="0"/>
              </a:rPr>
              <a:t>“</a:t>
            </a:r>
            <a:r>
              <a:rPr lang="el-GR" sz="2000" dirty="0" smtClean="0">
                <a:latin typeface="Arial Greek" pitchFamily="34" charset="0"/>
              </a:rPr>
              <a:t>Δημόκριτος</a:t>
            </a:r>
            <a:r>
              <a:rPr lang="en-US" sz="2000" dirty="0" smtClean="0">
                <a:latin typeface="Tw Cen MT" pitchFamily="34" charset="0"/>
              </a:rPr>
              <a:t>”</a:t>
            </a:r>
            <a:r>
              <a:rPr lang="el-GR" sz="2000" dirty="0" smtClean="0">
                <a:latin typeface="Arial Greek" pitchFamily="34" charset="0"/>
              </a:rPr>
              <a:t>, </a:t>
            </a:r>
            <a:r>
              <a:rPr lang="en-US" sz="2000" dirty="0" smtClean="0">
                <a:latin typeface="Arial Greek" pitchFamily="34" charset="0"/>
              </a:rPr>
              <a:t> </a:t>
            </a:r>
            <a:r>
              <a:rPr lang="el-GR" sz="2000" dirty="0" smtClean="0">
                <a:latin typeface="Arial Greek" pitchFamily="34" charset="0"/>
              </a:rPr>
              <a:t>πάνω από 120 συμμετέχοντες)</a:t>
            </a:r>
            <a:endParaRPr lang="en-US" sz="2000" dirty="0" smtClean="0">
              <a:latin typeface="Arial Greek" pitchFamily="34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l-GR" sz="2000" dirty="0" smtClean="0">
              <a:latin typeface="Arial Greek" pitchFamily="34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l-GR" sz="2000" dirty="0" smtClean="0">
                <a:latin typeface="Arial Greek" pitchFamily="34" charset="0"/>
              </a:rPr>
              <a:t>Συγκροτείται από τον Γ.Γ.Ε.Τ. </a:t>
            </a:r>
            <a:r>
              <a:rPr lang="el-GR" sz="2000" dirty="0" smtClean="0">
                <a:latin typeface="Calibri" pitchFamily="34" charset="0"/>
              </a:rPr>
              <a:t>«</a:t>
            </a:r>
            <a:r>
              <a:rPr lang="el-GR" sz="2000" dirty="0" smtClean="0">
                <a:latin typeface="Arial Greek" pitchFamily="34" charset="0"/>
              </a:rPr>
              <a:t>Συμβουλευτική Ομάδα Ειδικών</a:t>
            </a:r>
            <a:r>
              <a:rPr lang="en-US" sz="2000" dirty="0" smtClean="0">
                <a:latin typeface="Arial Greek" pitchFamily="34" charset="0"/>
              </a:rPr>
              <a:t> </a:t>
            </a:r>
            <a:r>
              <a:rPr lang="el-GR" sz="2000" dirty="0" smtClean="0">
                <a:latin typeface="Arial Greek" pitchFamily="34" charset="0"/>
              </a:rPr>
              <a:t>για τα ΥΛΙΚΑ</a:t>
            </a:r>
            <a:r>
              <a:rPr lang="el-GR" sz="2000" dirty="0" smtClean="0">
                <a:latin typeface="Calibri" pitchFamily="34" charset="0"/>
              </a:rPr>
              <a:t>»</a:t>
            </a:r>
            <a:r>
              <a:rPr lang="el-GR" sz="2000" dirty="0" smtClean="0">
                <a:latin typeface="Arial Greek" pitchFamily="34" charset="0"/>
              </a:rPr>
              <a:t> (</a:t>
            </a:r>
            <a:r>
              <a:rPr lang="en-US" sz="2000" dirty="0" smtClean="0">
                <a:latin typeface="Arial Greek" pitchFamily="34" charset="0"/>
              </a:rPr>
              <a:t>Steering Committee of experts)</a:t>
            </a:r>
            <a:r>
              <a:rPr lang="el-GR" sz="2000" dirty="0" smtClean="0">
                <a:latin typeface="Arial Greek" pitchFamily="34" charset="0"/>
              </a:rPr>
              <a:t>, αριθ. Απόφασης ΓΓΕΤ</a:t>
            </a:r>
            <a:r>
              <a:rPr lang="en-US" sz="2000" dirty="0" smtClean="0">
                <a:latin typeface="Arial Greek" pitchFamily="34" charset="0"/>
              </a:rPr>
              <a:t>:</a:t>
            </a:r>
            <a:r>
              <a:rPr lang="el-GR" sz="2000" dirty="0" smtClean="0">
                <a:latin typeface="Arial Greek" pitchFamily="34" charset="0"/>
              </a:rPr>
              <a:t> 198467/7.12.2015 </a:t>
            </a:r>
          </a:p>
          <a:p>
            <a:pPr eaLnBrk="1" hangingPunct="1">
              <a:lnSpc>
                <a:spcPct val="90000"/>
              </a:lnSpc>
            </a:pPr>
            <a:r>
              <a:rPr lang="el-GR" sz="2000" dirty="0" smtClean="0">
                <a:latin typeface="Arial Greek" pitchFamily="34" charset="0"/>
              </a:rPr>
              <a:t>15 μέλη</a:t>
            </a:r>
            <a:r>
              <a:rPr lang="en-US" sz="2000" dirty="0" smtClean="0">
                <a:latin typeface="Arial Greek" pitchFamily="34" charset="0"/>
              </a:rPr>
              <a:t> -</a:t>
            </a:r>
            <a:r>
              <a:rPr lang="el-GR" sz="2000" dirty="0" smtClean="0">
                <a:latin typeface="Arial Greek" pitchFamily="34" charset="0"/>
              </a:rPr>
              <a:t>Πανεπιστημιακοί, ερευνητές, εκπρόσωποι  Επιχειρήσεων</a:t>
            </a:r>
          </a:p>
          <a:p>
            <a:pPr eaLnBrk="1" hangingPunct="1">
              <a:lnSpc>
                <a:spcPct val="90000"/>
              </a:lnSpc>
            </a:pPr>
            <a:r>
              <a:rPr lang="el-GR" sz="2000" dirty="0" smtClean="0">
                <a:latin typeface="Arial Greek" pitchFamily="34" charset="0"/>
              </a:rPr>
              <a:t>Διαχωρισμός σε 3 </a:t>
            </a:r>
            <a:r>
              <a:rPr lang="el-GR" sz="2000" dirty="0" err="1" smtClean="0">
                <a:latin typeface="Arial Greek" pitchFamily="34" charset="0"/>
              </a:rPr>
              <a:t>υπο</a:t>
            </a:r>
            <a:r>
              <a:rPr lang="el-GR" sz="2000" dirty="0" smtClean="0">
                <a:latin typeface="Arial Greek" pitchFamily="34" charset="0"/>
              </a:rPr>
              <a:t>-επιτροπές (με 5 μέλη η καθεμιά), που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l-GR" sz="2000" dirty="0" smtClean="0">
                <a:latin typeface="Arial Greek" pitchFamily="34" charset="0"/>
              </a:rPr>
              <a:t>     αντιστοιχούν στην προηγούμενη κατηγοριοποίηση του κλάδου των  ΥΛΙΚΩΝ   (</a:t>
            </a:r>
            <a:r>
              <a:rPr lang="el-GR" sz="2000" i="1" dirty="0" smtClean="0">
                <a:latin typeface="Arial Greek" pitchFamily="34" charset="0"/>
              </a:rPr>
              <a:t>1. </a:t>
            </a:r>
            <a:r>
              <a:rPr lang="el-GR" sz="2000" i="1" dirty="0" smtClean="0">
                <a:solidFill>
                  <a:schemeClr val="folHlink"/>
                </a:solidFill>
                <a:latin typeface="Arial Greek" pitchFamily="34" charset="0"/>
              </a:rPr>
              <a:t>Λειτουργικά Υλικά</a:t>
            </a:r>
            <a:r>
              <a:rPr lang="el-GR" sz="2000" dirty="0" smtClean="0">
                <a:latin typeface="Arial Greek" pitchFamily="34" charset="0"/>
              </a:rPr>
              <a:t>  </a:t>
            </a:r>
            <a:r>
              <a:rPr lang="en-US" sz="2000" dirty="0" smtClean="0">
                <a:latin typeface="Arial Greek" pitchFamily="34" charset="0"/>
              </a:rPr>
              <a:t>|||</a:t>
            </a:r>
            <a:r>
              <a:rPr lang="el-GR" sz="2000" dirty="0" smtClean="0">
                <a:latin typeface="Arial Greek" pitchFamily="34" charset="0"/>
              </a:rPr>
              <a:t>  2. </a:t>
            </a:r>
            <a:r>
              <a:rPr lang="el-GR" sz="2000" i="1" dirty="0" smtClean="0">
                <a:solidFill>
                  <a:schemeClr val="folHlink"/>
                </a:solidFill>
                <a:latin typeface="Arial Greek" pitchFamily="34" charset="0"/>
              </a:rPr>
              <a:t>Προηγμένα / </a:t>
            </a:r>
            <a:r>
              <a:rPr lang="en-US" sz="2000" i="1" dirty="0" smtClean="0">
                <a:solidFill>
                  <a:schemeClr val="folHlink"/>
                </a:solidFill>
                <a:latin typeface="Calibri" pitchFamily="34" charset="0"/>
              </a:rPr>
              <a:t>“</a:t>
            </a:r>
            <a:r>
              <a:rPr lang="el-GR" sz="2000" i="1" dirty="0" smtClean="0">
                <a:solidFill>
                  <a:schemeClr val="folHlink"/>
                </a:solidFill>
                <a:latin typeface="Arial Greek" pitchFamily="34" charset="0"/>
              </a:rPr>
              <a:t>έξυπνα</a:t>
            </a:r>
            <a:r>
              <a:rPr lang="en-US" sz="2000" i="1" dirty="0" smtClean="0">
                <a:solidFill>
                  <a:schemeClr val="folHlink"/>
                </a:solidFill>
                <a:latin typeface="Calibri" pitchFamily="34" charset="0"/>
              </a:rPr>
              <a:t>”</a:t>
            </a:r>
            <a:r>
              <a:rPr lang="el-GR" sz="2000" i="1" dirty="0" smtClean="0">
                <a:solidFill>
                  <a:schemeClr val="folHlink"/>
                </a:solidFill>
                <a:latin typeface="Arial Greek" pitchFamily="34" charset="0"/>
              </a:rPr>
              <a:t> υλικά</a:t>
            </a:r>
            <a:r>
              <a:rPr lang="el-GR" sz="2000" dirty="0" smtClean="0">
                <a:latin typeface="Arial Greek" pitchFamily="34" charset="0"/>
              </a:rPr>
              <a:t> </a:t>
            </a:r>
            <a:r>
              <a:rPr lang="en-US" sz="2000" dirty="0" smtClean="0">
                <a:latin typeface="Arial Greek" pitchFamily="34" charset="0"/>
              </a:rPr>
              <a:t> </a:t>
            </a:r>
            <a:r>
              <a:rPr lang="el-GR" sz="2000" dirty="0" smtClean="0">
                <a:latin typeface="Arial Greek" pitchFamily="34" charset="0"/>
              </a:rPr>
              <a:t> </a:t>
            </a:r>
            <a:r>
              <a:rPr lang="en-US" sz="2000" dirty="0" smtClean="0">
                <a:latin typeface="Arial Greek" pitchFamily="34" charset="0"/>
              </a:rPr>
              <a:t>|||</a:t>
            </a:r>
            <a:r>
              <a:rPr lang="el-GR" sz="2000" dirty="0" smtClean="0">
                <a:latin typeface="Arial Greek" pitchFamily="34" charset="0"/>
              </a:rPr>
              <a:t>  3. </a:t>
            </a:r>
            <a:r>
              <a:rPr lang="el-GR" sz="2000" i="1" dirty="0" smtClean="0">
                <a:solidFill>
                  <a:schemeClr val="folHlink"/>
                </a:solidFill>
                <a:latin typeface="Arial Greek" pitchFamily="34" charset="0"/>
              </a:rPr>
              <a:t>Βιομηχανικά Υλικά</a:t>
            </a:r>
            <a:r>
              <a:rPr lang="el-GR" sz="2000" dirty="0" smtClean="0">
                <a:latin typeface="Arial Greek" pitchFamily="34" charset="0"/>
              </a:rPr>
              <a:t>)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l-GR" sz="2000" b="1" dirty="0" smtClean="0">
                <a:solidFill>
                  <a:schemeClr val="hlink"/>
                </a:solidFill>
                <a:latin typeface="Arial Greek" pitchFamily="34" charset="0"/>
              </a:rPr>
              <a:t>&gt;&gt; </a:t>
            </a:r>
            <a:r>
              <a:rPr lang="el-GR" sz="1800" b="1" dirty="0" smtClean="0">
                <a:solidFill>
                  <a:schemeClr val="hlink"/>
                </a:solidFill>
                <a:latin typeface="Arial Greek" pitchFamily="34" charset="0"/>
              </a:rPr>
              <a:t>Άμεσος στόχος η ιεράρχηση/</a:t>
            </a:r>
            <a:r>
              <a:rPr lang="el-GR" sz="1800" b="1" dirty="0" err="1" smtClean="0">
                <a:solidFill>
                  <a:schemeClr val="hlink"/>
                </a:solidFill>
                <a:latin typeface="Arial Greek" pitchFamily="34" charset="0"/>
              </a:rPr>
              <a:t>προτεραιοποίηση</a:t>
            </a:r>
            <a:r>
              <a:rPr lang="el-GR" sz="1800" b="1" dirty="0" smtClean="0">
                <a:solidFill>
                  <a:schemeClr val="hlink"/>
                </a:solidFill>
                <a:latin typeface="Arial Greek" pitchFamily="34" charset="0"/>
              </a:rPr>
              <a:t> &amp; επιλογή θεματικών        </a:t>
            </a:r>
            <a:r>
              <a:rPr lang="el-GR" sz="1800" b="1" dirty="0" err="1" smtClean="0">
                <a:solidFill>
                  <a:schemeClr val="hlink"/>
                </a:solidFill>
                <a:latin typeface="Arial Greek" pitchFamily="34" charset="0"/>
              </a:rPr>
              <a:t>υποκλάδων</a:t>
            </a:r>
            <a:r>
              <a:rPr lang="el-GR" sz="1800" b="1" dirty="0" smtClean="0">
                <a:solidFill>
                  <a:schemeClr val="hlink"/>
                </a:solidFill>
                <a:latin typeface="Arial Greek" pitchFamily="34" charset="0"/>
              </a:rPr>
              <a:t> </a:t>
            </a:r>
            <a:r>
              <a:rPr lang="el-GR" sz="1400" b="1" dirty="0" smtClean="0">
                <a:solidFill>
                  <a:schemeClr val="hlink"/>
                </a:solidFill>
                <a:latin typeface="Arial Greek" pitchFamily="34" charset="0"/>
              </a:rPr>
              <a:t>(του Τομέα των ΥΛΙΚΩΝ)  </a:t>
            </a:r>
            <a:r>
              <a:rPr lang="el-GR" sz="1800" b="1" dirty="0" smtClean="0">
                <a:solidFill>
                  <a:schemeClr val="hlink"/>
                </a:solidFill>
                <a:latin typeface="Arial Greek" pitchFamily="34" charset="0"/>
              </a:rPr>
              <a:t>για προκήρυξη ΕΙΔΙΚΩΝ (</a:t>
            </a:r>
            <a:r>
              <a:rPr lang="el-GR" sz="1800" b="1" dirty="0" err="1" smtClean="0">
                <a:solidFill>
                  <a:schemeClr val="hlink"/>
                </a:solidFill>
                <a:latin typeface="Arial Greek" pitchFamily="34" charset="0"/>
              </a:rPr>
              <a:t>στοχευμένων</a:t>
            </a:r>
            <a:r>
              <a:rPr lang="el-GR" sz="1800" b="1" dirty="0" smtClean="0">
                <a:solidFill>
                  <a:schemeClr val="hlink"/>
                </a:solidFill>
                <a:latin typeface="Arial Greek" pitchFamily="34" charset="0"/>
              </a:rPr>
              <a:t>) ΔΡΑΣΕΩΝ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l-GR" sz="4000" dirty="0" smtClean="0"/>
              <a:t/>
            </a:r>
            <a:br>
              <a:rPr lang="el-GR" sz="4000" dirty="0" smtClean="0"/>
            </a:br>
            <a:r>
              <a:rPr lang="el-GR" sz="3200" b="1" u="sng" dirty="0" smtClean="0">
                <a:solidFill>
                  <a:srgbClr val="00B050"/>
                </a:solidFill>
              </a:rPr>
              <a:t>Ειδικές </a:t>
            </a:r>
            <a:r>
              <a:rPr lang="el-GR" sz="2000" b="1" u="sng" dirty="0" smtClean="0">
                <a:solidFill>
                  <a:srgbClr val="00B050"/>
                </a:solidFill>
              </a:rPr>
              <a:t>(πιλοτικές) </a:t>
            </a:r>
            <a:r>
              <a:rPr lang="el-GR" sz="3200" b="1" u="sng" dirty="0" smtClean="0">
                <a:solidFill>
                  <a:srgbClr val="00B050"/>
                </a:solidFill>
              </a:rPr>
              <a:t>Δράσεις </a:t>
            </a:r>
            <a:r>
              <a:rPr lang="el-GR" sz="3200" b="1" dirty="0" smtClean="0">
                <a:solidFill>
                  <a:srgbClr val="00B050"/>
                </a:solidFill>
              </a:rPr>
              <a:t>, σύμφωνα με την Γ.Δ. Περιφερειών  (D.G. </a:t>
            </a:r>
            <a:r>
              <a:rPr lang="el-GR" sz="3200" b="1" dirty="0" err="1" smtClean="0">
                <a:solidFill>
                  <a:srgbClr val="00B050"/>
                </a:solidFill>
              </a:rPr>
              <a:t>Regio</a:t>
            </a:r>
            <a:r>
              <a:rPr lang="el-GR" sz="3200" b="1" dirty="0" smtClean="0">
                <a:solidFill>
                  <a:srgbClr val="00B050"/>
                </a:solidFill>
              </a:rPr>
              <a:t>)</a:t>
            </a:r>
            <a:r>
              <a:rPr lang="el-GR" sz="4000" b="1" dirty="0" smtClean="0">
                <a:solidFill>
                  <a:srgbClr val="00B050"/>
                </a:solidFill>
              </a:rPr>
              <a:t> </a:t>
            </a:r>
            <a:r>
              <a:rPr lang="el-GR" sz="3200" b="1" dirty="0" smtClean="0">
                <a:solidFill>
                  <a:srgbClr val="00B050"/>
                </a:solidFill>
              </a:rPr>
              <a:t>της Ε.Ε. </a:t>
            </a:r>
            <a:r>
              <a:rPr lang="el-GR" sz="4000" dirty="0" smtClean="0"/>
              <a:t/>
            </a:r>
            <a:br>
              <a:rPr lang="el-GR" sz="4000" dirty="0" smtClean="0"/>
            </a:br>
            <a:endParaRPr lang="el-GR" sz="4000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r>
              <a:rPr lang="el-GR" sz="1800" dirty="0" smtClean="0"/>
              <a:t>Είναι μικρής κλίμακας σχέδια, που άπτονται του σχεδίου δράσης της κάθε RIS3 και </a:t>
            </a:r>
            <a:r>
              <a:rPr lang="el-GR" sz="1800" dirty="0" err="1" smtClean="0"/>
              <a:t>ταυτοποιούνται</a:t>
            </a:r>
            <a:r>
              <a:rPr lang="el-GR" sz="1800" dirty="0" smtClean="0"/>
              <a:t> μέσα από διαδικασίες επιχειρηματικής ανακάλυψης.</a:t>
            </a:r>
          </a:p>
          <a:p>
            <a:pPr eaLnBrk="1" hangingPunct="1">
              <a:lnSpc>
                <a:spcPct val="80000"/>
              </a:lnSpc>
            </a:pPr>
            <a:r>
              <a:rPr lang="el-GR" sz="1800" b="1" i="1" dirty="0" smtClean="0"/>
              <a:t>Μεθοδολογία για προσκλήσεις Ειδικών </a:t>
            </a:r>
            <a:r>
              <a:rPr lang="el-GR" sz="1400" b="1" i="1" dirty="0" smtClean="0"/>
              <a:t>(πιλοτικών)</a:t>
            </a:r>
            <a:r>
              <a:rPr lang="el-GR" sz="1800" b="1" i="1" dirty="0" smtClean="0"/>
              <a:t> Δράσεων  RIS-3</a:t>
            </a:r>
            <a:endParaRPr lang="el-GR" sz="1800" b="1" dirty="0" smtClean="0"/>
          </a:p>
          <a:p>
            <a:pPr eaLnBrk="1" hangingPunct="1">
              <a:lnSpc>
                <a:spcPct val="80000"/>
              </a:lnSpc>
            </a:pPr>
            <a:r>
              <a:rPr lang="el-GR" sz="1800" i="1" dirty="0" smtClean="0"/>
              <a:t>Οι επιλεγόμενοι τομείς-δραστηριότητες οφείλουν να πληρούν τα εξής 5 κριτήρια:</a:t>
            </a:r>
            <a:endParaRPr lang="el-GR" sz="1800" dirty="0" smtClean="0"/>
          </a:p>
          <a:p>
            <a:pPr eaLnBrk="1" hangingPunct="1">
              <a:lnSpc>
                <a:spcPct val="80000"/>
              </a:lnSpc>
            </a:pPr>
            <a:r>
              <a:rPr lang="el-GR" sz="1800" i="1" dirty="0" smtClean="0"/>
              <a:t>1.            Να υπάρχει σαφής τοποθέτηση των επιχειρήσεων στη διάρκεια της προετοιμασίας των τομέων προτεραιότητας με προτάσεις για νέες δραστηριότητες ή αυξημένη προστιθέμενη αξία (όχι απλή τόνωση υπαρχουσών δραστηριοτήτων)</a:t>
            </a:r>
            <a:endParaRPr lang="el-GR" sz="1800" dirty="0" smtClean="0"/>
          </a:p>
          <a:p>
            <a:pPr eaLnBrk="1" hangingPunct="1">
              <a:lnSpc>
                <a:spcPct val="80000"/>
              </a:lnSpc>
            </a:pPr>
            <a:r>
              <a:rPr lang="el-GR" sz="1800" i="1" dirty="0" smtClean="0"/>
              <a:t>2.            Να υπάρχουν ερευνητικά ιδρύματα με αποδεδειγμένη τεχνογνωσία (συμμετοχή σε FP7 και άλλα προγράμματα), που έχουν συγκεκριμένες προτάσεις και δυνατότητες υλοποίησης στον τομέα</a:t>
            </a:r>
            <a:endParaRPr lang="el-GR" sz="1800" dirty="0" smtClean="0"/>
          </a:p>
          <a:p>
            <a:pPr eaLnBrk="1" hangingPunct="1">
              <a:lnSpc>
                <a:spcPct val="80000"/>
              </a:lnSpc>
            </a:pPr>
            <a:r>
              <a:rPr lang="el-GR" sz="1800" i="1" dirty="0" smtClean="0"/>
              <a:t>3.            Οι επιχειρήσεις να έχουν κάποια (έστω μικρή) εξαγωγική εμπειρία</a:t>
            </a:r>
            <a:endParaRPr lang="el-GR" sz="1800" dirty="0" smtClean="0"/>
          </a:p>
          <a:p>
            <a:pPr eaLnBrk="1" hangingPunct="1">
              <a:lnSpc>
                <a:spcPct val="80000"/>
              </a:lnSpc>
            </a:pPr>
            <a:r>
              <a:rPr lang="el-GR" sz="1800" i="1" dirty="0" smtClean="0"/>
              <a:t>4.            Να υπάρχει κρίσιμη μάζα των παραπάνω</a:t>
            </a:r>
            <a:endParaRPr lang="el-GR" sz="1800" dirty="0" smtClean="0"/>
          </a:p>
          <a:p>
            <a:pPr eaLnBrk="1" hangingPunct="1">
              <a:lnSpc>
                <a:spcPct val="80000"/>
              </a:lnSpc>
            </a:pPr>
            <a:r>
              <a:rPr lang="el-GR" sz="1800" i="1" dirty="0" smtClean="0"/>
              <a:t>5.            Να υπάρχουν προοπτικές μεγέθυνσης του κλάδου-δραστηριότητας σε εθνικό και παγκόσμιο επίπεδο (επιθυμητό).</a:t>
            </a:r>
            <a:endParaRPr lang="el-GR" sz="1800" dirty="0" smtClean="0"/>
          </a:p>
          <a:p>
            <a:pPr eaLnBrk="1" hangingPunct="1">
              <a:lnSpc>
                <a:spcPct val="80000"/>
              </a:lnSpc>
            </a:pPr>
            <a:endParaRPr lang="el-GR" sz="1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1_Διάμεσος">
  <a:themeElements>
    <a:clrScheme name="Τεχνικό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1_Διάμεσος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Διάμεσος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Τεχνικό">
    <a:dk1>
      <a:sysClr val="windowText" lastClr="000000"/>
    </a:dk1>
    <a:lt1>
      <a:sysClr val="window" lastClr="FFFFFF"/>
    </a:lt1>
    <a:dk2>
      <a:srgbClr val="3B3B3B"/>
    </a:dk2>
    <a:lt2>
      <a:srgbClr val="D4D2D0"/>
    </a:lt2>
    <a:accent1>
      <a:srgbClr val="6EA0B0"/>
    </a:accent1>
    <a:accent2>
      <a:srgbClr val="CCAF0A"/>
    </a:accent2>
    <a:accent3>
      <a:srgbClr val="8D89A4"/>
    </a:accent3>
    <a:accent4>
      <a:srgbClr val="748560"/>
    </a:accent4>
    <a:accent5>
      <a:srgbClr val="9E9273"/>
    </a:accent5>
    <a:accent6>
      <a:srgbClr val="7E848D"/>
    </a:accent6>
    <a:hlink>
      <a:srgbClr val="00C8C3"/>
    </a:hlink>
    <a:folHlink>
      <a:srgbClr val="A116E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743</TotalTime>
  <Words>1803</Words>
  <Application>Microsoft Office PowerPoint</Application>
  <PresentationFormat>On-screen Show (4:3)</PresentationFormat>
  <Paragraphs>200</Paragraphs>
  <Slides>22</Slides>
  <Notes>14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1_Διάμεσος</vt:lpstr>
      <vt:lpstr>  “ΛΕΙΤΟΥΡΓΙKA &amp; ΠΡΟΗΓΜΕΝΑ ΥΛΙΚΑ”    Εισηγήσεις  υπο-Επιτροπών  1 &amp; 2  Πλατφόρμ. Υλικών        για προκήρυξη  «ΕΙΔΙΚΗΣ  ΔΡΑΣΗΣ»   &lt;-- &gt;&gt; ΓΕΝΙΚΗ ΓΡΑΜΜΑΤΕΙΑ ΕΡΕΥΝΑΣ &amp; ΤΕΧΝΟΛΟΓΙΑΣ (Γ.Γ.Ε.Τ.) &gt;&gt;  ΔΙΕΥΘΥΝΣΗ ΣΧΕΔΙΑΣΜΟΥ &amp; ΠΡΟΓΡΑΜΜΑΤΙΣΜΟΥ        ΠΟΛΙΤΙΚΩΝ ΚΑΙ ΔΡΑΣΕΩΝ ΕΡΕΥΝΑΣ ΚΑΙ ΚΑΙΝΟΤΟΜΙΑΣ</vt:lpstr>
      <vt:lpstr>Τομείς εθνικής προτεραιότητας</vt:lpstr>
      <vt:lpstr>Πολυποίκιλο ερευνητικό αντικείμενο</vt:lpstr>
      <vt:lpstr>Προηγούμενες συναντήσεις</vt:lpstr>
      <vt:lpstr>Κωδικοποίηση απαντήσεων ερωτηματολογίων εκδήλωσης 18-5-2015</vt:lpstr>
      <vt:lpstr>Αποτέλεσμα Α’ κύκλου Επιχειρ.ανακάλυψης</vt:lpstr>
      <vt:lpstr>Θεματική  κατηγοριοποίηση</vt:lpstr>
      <vt:lpstr>Steering groups</vt:lpstr>
      <vt:lpstr> Ειδικές (πιλοτικές) Δράσεις , σύμφωνα με την Γ.Δ. Περιφερειών  (D.G. Regio) της Ε.Ε.  </vt:lpstr>
      <vt:lpstr>Εγκύκλιος 90974/ΕΥΣΣΑ 1981 της  8.9.2015 (ΕΙΔΙΚΕΣ-πιλοτικές ΔΡΑΣΕΙΣ)</vt:lpstr>
      <vt:lpstr>Λειτουργικά  Υλικά  (ενδεικτικά)</vt:lpstr>
      <vt:lpstr>Λειτουργικά υλικά - Νανοϊατρική &amp; συσκευές  διάγνωσης και θεραπείας (ενδεικτικά)</vt:lpstr>
      <vt:lpstr>Προηγμένα / «έξυπνα» υλικά</vt:lpstr>
      <vt:lpstr>Προηγμένα υλικά - Νανοϋλικά  βιομηχανικών εφαρμογών  (ενδεικτικά)</vt:lpstr>
      <vt:lpstr>Προηγμένα υλικά  Μικρο/Νάνο-συστήματα  (ενδεικτικά)</vt:lpstr>
      <vt:lpstr>Χρηματοδοτ. Εργαλεία I  (ενδεικτικά)</vt:lpstr>
      <vt:lpstr>Χρηματοδοτ. εργαλεία II  (ενδεικτικά)</vt:lpstr>
      <vt:lpstr>ΚΑΝΟΝΙΣΜΟΣ (ΕΕ) αριθ. 651/2014 ΤΗΣ ΕΠΙΤΡΟΠΗΣ της 17ης Ιουνίου 2014 (Γενικός Απαλλακτικός Κανονισμός-ΓΑΚ)</vt:lpstr>
      <vt:lpstr>ΚΑΝΟΝΙΣΜΟΣ (ΕΕ) αριθ. 651/2014 ΤΗΣ ΕΠΙΤΡΟΠΗΣ της 17ης Ιουνίου 2014 (Γενικός Απαλλακτικός Κανονισμός-ΓΑΚ)</vt:lpstr>
      <vt:lpstr>ΕΠΙΛΕΞΙΜΕΣ ΔΑΠΑΝΕΣ  (βάσει του Γ.Α.Κ.)</vt:lpstr>
      <vt:lpstr>ΕΠΙΛΕΞΙΜΕΣ ΔΑΠΑΝΕΣ  (βάσει του Γ.Α.Κ.)</vt:lpstr>
      <vt:lpstr>Σύνθεση Συμβουλευτικών Υπο-επιτροπών 1 &amp; 2 για «Λειτουργικά &amp; Προηγμένα Υλικά»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ΠΛΑΤΦΟΡΜΑ ΥΛΙΚΩΝ ΓΕΝΙΚΗ ΓΡΑΜΜΑΤΕΙΑ εΡΕΥΝΑΣ &amp; ΤΕΧΝΟΛΟΓΙΑΣ (Γ.Γ.Ε.Τ.) ΔΙΕΥΘΥΝΣΗ ΣΧΕΔΙΑΣΜΟΥ &amp; ΠΡΟΓΡΑΜΜΑΤΙΣΜΟΥ ΠΟΛΙΤΙΚΩΝ ΚΑΙ ΔΡΑΣΕΩΝ ΕΡΕΥΝΑΣ ΚΑΙ ΚΑΙΝΟΤΟΜΙΑΣ</dc:title>
  <dc:creator>Dominiki Tsiouki</dc:creator>
  <cp:lastModifiedBy>user</cp:lastModifiedBy>
  <cp:revision>115</cp:revision>
  <dcterms:created xsi:type="dcterms:W3CDTF">2015-11-14T13:03:41Z</dcterms:created>
  <dcterms:modified xsi:type="dcterms:W3CDTF">2016-05-12T06:27:46Z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0x01010059DBAB92BAD8414F98828D8BEDA787DF</vt:lpwstr>
  </property>
</Properties>
</file>