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84" r:id="rId3"/>
    <p:sldId id="278" r:id="rId4"/>
    <p:sldId id="286" r:id="rId5"/>
    <p:sldId id="285" r:id="rId6"/>
    <p:sldId id="287" r:id="rId7"/>
    <p:sldId id="288" r:id="rId8"/>
    <p:sldId id="279" r:id="rId9"/>
    <p:sldId id="290" r:id="rId10"/>
    <p:sldId id="289" r:id="rId11"/>
    <p:sldId id="291" r:id="rId12"/>
    <p:sldId id="292" r:id="rId13"/>
    <p:sldId id="293"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5D456-669D-4929-B33F-3DCDA9AFF15F}" type="doc">
      <dgm:prSet loTypeId="urn:microsoft.com/office/officeart/2005/8/layout/hProcess4" loCatId="process" qsTypeId="urn:microsoft.com/office/officeart/2005/8/quickstyle/simple1" qsCatId="simple" csTypeId="urn:microsoft.com/office/officeart/2005/8/colors/colorful1#4" csCatId="colorful" phldr="1"/>
      <dgm:spPr/>
      <dgm:t>
        <a:bodyPr/>
        <a:lstStyle/>
        <a:p>
          <a:endParaRPr lang="el-GR"/>
        </a:p>
      </dgm:t>
    </dgm:pt>
    <dgm:pt modelId="{D87307DA-6DD3-42A6-B30C-40A313FD7D22}">
      <dgm:prSet phldrT="[Κείμενο]" custT="1"/>
      <dgm:spPr/>
      <dgm:t>
        <a:bodyPr/>
        <a:lstStyle/>
        <a:p>
          <a:r>
            <a:rPr lang="el-GR" sz="900"/>
            <a:t>1.Προσδιορισμός βασικών αναπτυξιακών τομέων</a:t>
          </a:r>
        </a:p>
      </dgm:t>
    </dgm:pt>
    <dgm:pt modelId="{ED40F139-E608-490D-9D33-CCAC0AD93E72}" type="parTrans" cxnId="{C105B5D8-7087-4C34-AA97-74F8FA14FCF8}">
      <dgm:prSet/>
      <dgm:spPr/>
      <dgm:t>
        <a:bodyPr/>
        <a:lstStyle/>
        <a:p>
          <a:endParaRPr lang="el-GR"/>
        </a:p>
      </dgm:t>
    </dgm:pt>
    <dgm:pt modelId="{E1D97738-B750-4751-A808-C6D64867E620}" type="sibTrans" cxnId="{C105B5D8-7087-4C34-AA97-74F8FA14FCF8}">
      <dgm:prSet/>
      <dgm:spPr/>
      <dgm:t>
        <a:bodyPr/>
        <a:lstStyle/>
        <a:p>
          <a:endParaRPr lang="el-GR"/>
        </a:p>
      </dgm:t>
    </dgm:pt>
    <dgm:pt modelId="{CE75D919-C450-4996-A4EE-8C42B8C59267}">
      <dgm:prSet phldrT="[Κείμενο]" custT="1"/>
      <dgm:spPr/>
      <dgm:t>
        <a:bodyPr/>
        <a:lstStyle/>
        <a:p>
          <a:r>
            <a:rPr lang="el-GR" sz="900"/>
            <a:t>Σύνθεση μελετών προσδιορισμού οικονομικών προτεραιοτήτων της χώρας (ΓΓΕΤ)</a:t>
          </a:r>
        </a:p>
      </dgm:t>
    </dgm:pt>
    <dgm:pt modelId="{2EF63E18-EF7A-485E-8981-431B6CCF668B}" type="parTrans" cxnId="{ACBF1526-E9F2-46F2-BE26-B241CEF2A84B}">
      <dgm:prSet/>
      <dgm:spPr/>
      <dgm:t>
        <a:bodyPr/>
        <a:lstStyle/>
        <a:p>
          <a:endParaRPr lang="el-GR"/>
        </a:p>
      </dgm:t>
    </dgm:pt>
    <dgm:pt modelId="{61B29CF1-5BC9-4B65-80FE-6418499C8ABE}" type="sibTrans" cxnId="{ACBF1526-E9F2-46F2-BE26-B241CEF2A84B}">
      <dgm:prSet/>
      <dgm:spPr/>
      <dgm:t>
        <a:bodyPr/>
        <a:lstStyle/>
        <a:p>
          <a:endParaRPr lang="el-GR"/>
        </a:p>
      </dgm:t>
    </dgm:pt>
    <dgm:pt modelId="{E0349017-02DD-48FD-9017-65EB79F037CA}">
      <dgm:prSet phldrT="[Κείμενο]"/>
      <dgm:spPr/>
      <dgm:t>
        <a:bodyPr/>
        <a:lstStyle/>
        <a:p>
          <a:endParaRPr lang="el-GR" sz="700"/>
        </a:p>
      </dgm:t>
    </dgm:pt>
    <dgm:pt modelId="{980F0428-DFB1-406F-AC27-B6F8286F5FB5}" type="parTrans" cxnId="{5F13CC68-9121-4FED-B9B1-E23781A3A487}">
      <dgm:prSet/>
      <dgm:spPr/>
      <dgm:t>
        <a:bodyPr/>
        <a:lstStyle/>
        <a:p>
          <a:endParaRPr lang="el-GR"/>
        </a:p>
      </dgm:t>
    </dgm:pt>
    <dgm:pt modelId="{B3BC51F9-62FB-4D2E-8624-D3746C9C7EC3}" type="sibTrans" cxnId="{5F13CC68-9121-4FED-B9B1-E23781A3A487}">
      <dgm:prSet/>
      <dgm:spPr/>
      <dgm:t>
        <a:bodyPr/>
        <a:lstStyle/>
        <a:p>
          <a:endParaRPr lang="el-GR"/>
        </a:p>
      </dgm:t>
    </dgm:pt>
    <dgm:pt modelId="{FDE7431E-712A-406A-92C4-AEFBCF889031}">
      <dgm:prSet phldrT="[Κείμενο]"/>
      <dgm:spPr/>
      <dgm:t>
        <a:bodyPr/>
        <a:lstStyle/>
        <a:p>
          <a:r>
            <a:rPr lang="el-GR"/>
            <a:t>4.Εντοπισμός τεχνολογιών υποστήριξης των παραγωγικών αλυσίδων</a:t>
          </a:r>
        </a:p>
      </dgm:t>
    </dgm:pt>
    <dgm:pt modelId="{68241876-D8CC-4E39-A65C-60BA3A7AE446}" type="parTrans" cxnId="{A09123E0-2A8D-4DC8-A175-3CD8904E8CF6}">
      <dgm:prSet/>
      <dgm:spPr/>
      <dgm:t>
        <a:bodyPr/>
        <a:lstStyle/>
        <a:p>
          <a:endParaRPr lang="el-GR"/>
        </a:p>
      </dgm:t>
    </dgm:pt>
    <dgm:pt modelId="{4910BA69-C6BE-41A7-8E05-0696CCE6F9FD}" type="sibTrans" cxnId="{A09123E0-2A8D-4DC8-A175-3CD8904E8CF6}">
      <dgm:prSet/>
      <dgm:spPr/>
      <dgm:t>
        <a:bodyPr/>
        <a:lstStyle/>
        <a:p>
          <a:endParaRPr lang="el-GR"/>
        </a:p>
      </dgm:t>
    </dgm:pt>
    <dgm:pt modelId="{8CDBAAEE-69EE-4942-99D4-B97119558B56}">
      <dgm:prSet phldrT="[Κείμενο]"/>
      <dgm:spPr/>
      <dgm:t>
        <a:bodyPr/>
        <a:lstStyle/>
        <a:p>
          <a:r>
            <a:rPr lang="el-GR"/>
            <a:t> Συνεισφορά από: </a:t>
          </a:r>
        </a:p>
      </dgm:t>
    </dgm:pt>
    <dgm:pt modelId="{2907FBCA-AB5A-4DD3-9064-100D6337985F}" type="parTrans" cxnId="{B4F284A6-2F8D-436E-956F-1FFDBBC5016F}">
      <dgm:prSet/>
      <dgm:spPr/>
      <dgm:t>
        <a:bodyPr/>
        <a:lstStyle/>
        <a:p>
          <a:endParaRPr lang="el-GR"/>
        </a:p>
      </dgm:t>
    </dgm:pt>
    <dgm:pt modelId="{EF819734-B32C-4CFE-B0CE-BC468BA46402}" type="sibTrans" cxnId="{B4F284A6-2F8D-436E-956F-1FFDBBC5016F}">
      <dgm:prSet/>
      <dgm:spPr/>
      <dgm:t>
        <a:bodyPr/>
        <a:lstStyle/>
        <a:p>
          <a:endParaRPr lang="el-GR"/>
        </a:p>
      </dgm:t>
    </dgm:pt>
    <dgm:pt modelId="{D36DF5ED-6DCF-4539-9B38-8BF857ABE221}">
      <dgm:prSet phldrT="[Κείμενο]"/>
      <dgm:spPr/>
      <dgm:t>
        <a:bodyPr/>
        <a:lstStyle/>
        <a:p>
          <a:r>
            <a:rPr lang="el-GR"/>
            <a:t> ΤΕΣ</a:t>
          </a:r>
        </a:p>
      </dgm:t>
    </dgm:pt>
    <dgm:pt modelId="{5BD05545-6853-4654-B997-708E42842BA1}" type="parTrans" cxnId="{5CAD8EBE-7B8F-4C14-B4DD-B3095AD0E1E5}">
      <dgm:prSet/>
      <dgm:spPr/>
      <dgm:t>
        <a:bodyPr/>
        <a:lstStyle/>
        <a:p>
          <a:endParaRPr lang="el-GR"/>
        </a:p>
      </dgm:t>
    </dgm:pt>
    <dgm:pt modelId="{8382D039-E714-4CDB-B529-4DE7A9F8194C}" type="sibTrans" cxnId="{5CAD8EBE-7B8F-4C14-B4DD-B3095AD0E1E5}">
      <dgm:prSet/>
      <dgm:spPr/>
      <dgm:t>
        <a:bodyPr/>
        <a:lstStyle/>
        <a:p>
          <a:endParaRPr lang="el-GR"/>
        </a:p>
      </dgm:t>
    </dgm:pt>
    <dgm:pt modelId="{ACF5A918-3659-4E93-884F-04138F6C9DEA}">
      <dgm:prSet phldrT="[Κείμενο]" custT="1"/>
      <dgm:spPr/>
      <dgm:t>
        <a:bodyPr/>
        <a:lstStyle/>
        <a:p>
          <a:r>
            <a:rPr lang="el-GR" sz="900"/>
            <a:t>5.Ανάλυση υφιστάμενης κατάστασης των εντοπισμένων τεχνολογιών</a:t>
          </a:r>
        </a:p>
      </dgm:t>
    </dgm:pt>
    <dgm:pt modelId="{B038AECC-D19D-45F4-AACF-446F203C75A4}" type="parTrans" cxnId="{004F7077-C99A-4EE9-A94E-6048148E8BD4}">
      <dgm:prSet/>
      <dgm:spPr/>
      <dgm:t>
        <a:bodyPr/>
        <a:lstStyle/>
        <a:p>
          <a:endParaRPr lang="el-GR"/>
        </a:p>
      </dgm:t>
    </dgm:pt>
    <dgm:pt modelId="{BC6B9427-5489-4F62-96DD-4D0B2D587834}" type="sibTrans" cxnId="{004F7077-C99A-4EE9-A94E-6048148E8BD4}">
      <dgm:prSet/>
      <dgm:spPr/>
      <dgm:t>
        <a:bodyPr/>
        <a:lstStyle/>
        <a:p>
          <a:endParaRPr lang="el-GR"/>
        </a:p>
      </dgm:t>
    </dgm:pt>
    <dgm:pt modelId="{8C9E61CD-967C-4521-9072-AD046F0745AB}">
      <dgm:prSet phldrT="[Κείμενο]" custT="1"/>
      <dgm:spPr/>
      <dgm:t>
        <a:bodyPr/>
        <a:lstStyle/>
        <a:p>
          <a:r>
            <a:rPr lang="el-GR" sz="900"/>
            <a:t> Συνεισφορά από: </a:t>
          </a:r>
        </a:p>
      </dgm:t>
    </dgm:pt>
    <dgm:pt modelId="{9945CEF3-6669-4533-9C53-BA72DAF51B0B}" type="parTrans" cxnId="{99127B33-F52E-4618-86E4-3A65A9BA2DA3}">
      <dgm:prSet/>
      <dgm:spPr/>
      <dgm:t>
        <a:bodyPr/>
        <a:lstStyle/>
        <a:p>
          <a:endParaRPr lang="el-GR"/>
        </a:p>
      </dgm:t>
    </dgm:pt>
    <dgm:pt modelId="{B5CA333F-3D8C-4B1B-953A-9886DE856189}" type="sibTrans" cxnId="{99127B33-F52E-4618-86E4-3A65A9BA2DA3}">
      <dgm:prSet/>
      <dgm:spPr/>
      <dgm:t>
        <a:bodyPr/>
        <a:lstStyle/>
        <a:p>
          <a:endParaRPr lang="el-GR"/>
        </a:p>
      </dgm:t>
    </dgm:pt>
    <dgm:pt modelId="{9C0185CC-627E-4EBB-A0AA-B1A6DCDEA892}">
      <dgm:prSet custT="1"/>
      <dgm:spPr/>
      <dgm:t>
        <a:bodyPr/>
        <a:lstStyle/>
        <a:p>
          <a:r>
            <a:rPr lang="el-GR" sz="900"/>
            <a:t>2.Εξειδίκευση αναπτυξιακών τομέων σε  οικονομικές δραστηριότητες</a:t>
          </a:r>
        </a:p>
      </dgm:t>
    </dgm:pt>
    <dgm:pt modelId="{A3E632F8-973F-40F9-B9F8-41174F27D008}" type="parTrans" cxnId="{FC469D23-140D-4BAA-9085-EAD17A1CC476}">
      <dgm:prSet/>
      <dgm:spPr/>
      <dgm:t>
        <a:bodyPr/>
        <a:lstStyle/>
        <a:p>
          <a:endParaRPr lang="el-GR"/>
        </a:p>
      </dgm:t>
    </dgm:pt>
    <dgm:pt modelId="{19B48E47-EB0E-4AA3-A333-AD59B2292E14}" type="sibTrans" cxnId="{FC469D23-140D-4BAA-9085-EAD17A1CC476}">
      <dgm:prSet/>
      <dgm:spPr/>
      <dgm:t>
        <a:bodyPr/>
        <a:lstStyle/>
        <a:p>
          <a:endParaRPr lang="el-GR"/>
        </a:p>
      </dgm:t>
    </dgm:pt>
    <dgm:pt modelId="{9E2C7257-6974-4AD8-8C35-A7F691229AB0}">
      <dgm:prSet custT="1"/>
      <dgm:spPr/>
      <dgm:t>
        <a:bodyPr/>
        <a:lstStyle/>
        <a:p>
          <a:r>
            <a:rPr lang="el-GR" sz="900"/>
            <a:t>3.Εντοπισμός παραγωγικών αλυσίδων προστιθέμενης αξίας</a:t>
          </a:r>
        </a:p>
      </dgm:t>
    </dgm:pt>
    <dgm:pt modelId="{EAB5BA2C-D20A-4E09-BCF1-C5406D1AEAE4}" type="parTrans" cxnId="{BCE3E41E-F6FA-4E8A-8F62-42D25FE0962C}">
      <dgm:prSet/>
      <dgm:spPr/>
      <dgm:t>
        <a:bodyPr/>
        <a:lstStyle/>
        <a:p>
          <a:endParaRPr lang="el-GR"/>
        </a:p>
      </dgm:t>
    </dgm:pt>
    <dgm:pt modelId="{09265DB9-8F1B-4A91-8FB0-39401C3B57E1}" type="sibTrans" cxnId="{BCE3E41E-F6FA-4E8A-8F62-42D25FE0962C}">
      <dgm:prSet/>
      <dgm:spPr/>
      <dgm:t>
        <a:bodyPr/>
        <a:lstStyle/>
        <a:p>
          <a:endParaRPr lang="el-GR"/>
        </a:p>
      </dgm:t>
    </dgm:pt>
    <dgm:pt modelId="{98F79B9C-F24A-48B6-9334-5BB7CBD9963F}">
      <dgm:prSet custT="1"/>
      <dgm:spPr/>
      <dgm:t>
        <a:bodyPr/>
        <a:lstStyle/>
        <a:p>
          <a:endParaRPr lang="el-GR" sz="900"/>
        </a:p>
      </dgm:t>
    </dgm:pt>
    <dgm:pt modelId="{32FCE58A-818C-4F84-8F2D-E64D5A62A24E}" type="parTrans" cxnId="{009D36E1-8CC2-4ED2-980A-043A6D9980BD}">
      <dgm:prSet/>
      <dgm:spPr/>
      <dgm:t>
        <a:bodyPr/>
        <a:lstStyle/>
        <a:p>
          <a:endParaRPr lang="el-GR"/>
        </a:p>
      </dgm:t>
    </dgm:pt>
    <dgm:pt modelId="{52E733B4-FB5D-4570-A92E-236D2FAAE82A}" type="sibTrans" cxnId="{009D36E1-8CC2-4ED2-980A-043A6D9980BD}">
      <dgm:prSet/>
      <dgm:spPr/>
      <dgm:t>
        <a:bodyPr/>
        <a:lstStyle/>
        <a:p>
          <a:endParaRPr lang="el-GR"/>
        </a:p>
      </dgm:t>
    </dgm:pt>
    <dgm:pt modelId="{AC64D13A-2D70-457F-A568-58C7E0B46D9A}">
      <dgm:prSet/>
      <dgm:spPr/>
      <dgm:t>
        <a:bodyPr/>
        <a:lstStyle/>
        <a:p>
          <a:r>
            <a:rPr lang="el-GR" sz="900"/>
            <a:t> Παραγωγικούς φορείς</a:t>
          </a:r>
        </a:p>
      </dgm:t>
    </dgm:pt>
    <dgm:pt modelId="{60A7877B-0708-4818-9E1B-B3069CE7C309}" type="parTrans" cxnId="{B9C55B10-E778-4979-A4B6-44CE491EB888}">
      <dgm:prSet/>
      <dgm:spPr/>
      <dgm:t>
        <a:bodyPr/>
        <a:lstStyle/>
        <a:p>
          <a:endParaRPr lang="el-GR"/>
        </a:p>
      </dgm:t>
    </dgm:pt>
    <dgm:pt modelId="{C5C433E1-4A12-44F2-BABB-00C63A924713}" type="sibTrans" cxnId="{B9C55B10-E778-4979-A4B6-44CE491EB888}">
      <dgm:prSet/>
      <dgm:spPr/>
      <dgm:t>
        <a:bodyPr/>
        <a:lstStyle/>
        <a:p>
          <a:endParaRPr lang="el-GR"/>
        </a:p>
      </dgm:t>
    </dgm:pt>
    <dgm:pt modelId="{117D7F05-43CA-4545-B69C-68E38497DD81}">
      <dgm:prSet/>
      <dgm:spPr/>
      <dgm:t>
        <a:bodyPr/>
        <a:lstStyle/>
        <a:p>
          <a:r>
            <a:rPr lang="el-GR" sz="900"/>
            <a:t>Κυβερνητικούς φορείς</a:t>
          </a:r>
        </a:p>
      </dgm:t>
    </dgm:pt>
    <dgm:pt modelId="{07945EEB-B890-4AD9-AA3E-A817EEF8022C}" type="parTrans" cxnId="{242EC6CD-1B90-4326-85FE-5494D597AD02}">
      <dgm:prSet/>
      <dgm:spPr/>
      <dgm:t>
        <a:bodyPr/>
        <a:lstStyle/>
        <a:p>
          <a:endParaRPr lang="el-GR"/>
        </a:p>
      </dgm:t>
    </dgm:pt>
    <dgm:pt modelId="{C68FD1D4-EBCA-481A-9966-E4428254572C}" type="sibTrans" cxnId="{242EC6CD-1B90-4326-85FE-5494D597AD02}">
      <dgm:prSet/>
      <dgm:spPr/>
      <dgm:t>
        <a:bodyPr/>
        <a:lstStyle/>
        <a:p>
          <a:endParaRPr lang="el-GR"/>
        </a:p>
      </dgm:t>
    </dgm:pt>
    <dgm:pt modelId="{A762B660-E492-4078-A980-27BADF5245E0}">
      <dgm:prSet/>
      <dgm:spPr/>
      <dgm:t>
        <a:bodyPr/>
        <a:lstStyle/>
        <a:p>
          <a:r>
            <a:rPr lang="el-GR" sz="900"/>
            <a:t> Περιφέρειες</a:t>
          </a:r>
        </a:p>
      </dgm:t>
    </dgm:pt>
    <dgm:pt modelId="{B61F9AE0-1B6D-46E5-BD33-167FB90D3A09}" type="parTrans" cxnId="{EEB5B2C0-A85D-4E93-8890-F244C072C8B6}">
      <dgm:prSet/>
      <dgm:spPr/>
      <dgm:t>
        <a:bodyPr/>
        <a:lstStyle/>
        <a:p>
          <a:endParaRPr lang="el-GR"/>
        </a:p>
      </dgm:t>
    </dgm:pt>
    <dgm:pt modelId="{BDEAEDE4-ECFD-4809-933D-97799CE6DD55}" type="sibTrans" cxnId="{EEB5B2C0-A85D-4E93-8890-F244C072C8B6}">
      <dgm:prSet/>
      <dgm:spPr/>
      <dgm:t>
        <a:bodyPr/>
        <a:lstStyle/>
        <a:p>
          <a:endParaRPr lang="el-GR"/>
        </a:p>
      </dgm:t>
    </dgm:pt>
    <dgm:pt modelId="{56373AE1-5090-4CD8-98D9-14C51CC3C57B}">
      <dgm:prSet custT="1"/>
      <dgm:spPr/>
      <dgm:t>
        <a:bodyPr/>
        <a:lstStyle/>
        <a:p>
          <a:r>
            <a:rPr lang="el-GR" sz="800"/>
            <a:t> </a:t>
          </a:r>
          <a:r>
            <a:rPr lang="el-GR" sz="900"/>
            <a:t>Συνεισφορά από:</a:t>
          </a:r>
        </a:p>
      </dgm:t>
    </dgm:pt>
    <dgm:pt modelId="{7D924199-A337-4BFB-BC71-92967F73348A}" type="parTrans" cxnId="{3B6CD077-E73D-4B7E-B510-3BB8BF949084}">
      <dgm:prSet/>
      <dgm:spPr/>
      <dgm:t>
        <a:bodyPr/>
        <a:lstStyle/>
        <a:p>
          <a:endParaRPr lang="el-GR"/>
        </a:p>
      </dgm:t>
    </dgm:pt>
    <dgm:pt modelId="{27B98FF3-E9BD-4848-880D-F61BE1B0ED06}" type="sibTrans" cxnId="{3B6CD077-E73D-4B7E-B510-3BB8BF949084}">
      <dgm:prSet/>
      <dgm:spPr/>
      <dgm:t>
        <a:bodyPr/>
        <a:lstStyle/>
        <a:p>
          <a:endParaRPr lang="el-GR"/>
        </a:p>
      </dgm:t>
    </dgm:pt>
    <dgm:pt modelId="{D3A2F247-0533-4874-9553-876DDEDDB9B9}">
      <dgm:prSet/>
      <dgm:spPr/>
      <dgm:t>
        <a:bodyPr/>
        <a:lstStyle/>
        <a:p>
          <a:endParaRPr lang="el-GR" sz="800"/>
        </a:p>
      </dgm:t>
    </dgm:pt>
    <dgm:pt modelId="{B4EB10C6-BE79-439B-AC37-BAE28736E76C}" type="parTrans" cxnId="{CC2E5FD9-A6F7-4D83-8EEB-054ADE08F695}">
      <dgm:prSet/>
      <dgm:spPr/>
      <dgm:t>
        <a:bodyPr/>
        <a:lstStyle/>
        <a:p>
          <a:endParaRPr lang="el-GR"/>
        </a:p>
      </dgm:t>
    </dgm:pt>
    <dgm:pt modelId="{69BE0B93-0DAE-4E52-A45B-38816A107FA9}" type="sibTrans" cxnId="{CC2E5FD9-A6F7-4D83-8EEB-054ADE08F695}">
      <dgm:prSet/>
      <dgm:spPr/>
      <dgm:t>
        <a:bodyPr/>
        <a:lstStyle/>
        <a:p>
          <a:endParaRPr lang="el-GR"/>
        </a:p>
      </dgm:t>
    </dgm:pt>
    <dgm:pt modelId="{B52D0F60-CDC8-4EB6-87D8-4EF63AFD1E08}">
      <dgm:prSet custT="1"/>
      <dgm:spPr/>
      <dgm:t>
        <a:bodyPr/>
        <a:lstStyle/>
        <a:p>
          <a:r>
            <a:rPr lang="el-GR" sz="900"/>
            <a:t> Παραγωγικούς φορείς</a:t>
          </a:r>
        </a:p>
      </dgm:t>
    </dgm:pt>
    <dgm:pt modelId="{1EB3D3A2-81A6-46E6-86F4-65FF3AB1755D}" type="parTrans" cxnId="{0036EAC1-30DF-4B9F-8170-4EBA7CB0D325}">
      <dgm:prSet/>
      <dgm:spPr/>
      <dgm:t>
        <a:bodyPr/>
        <a:lstStyle/>
        <a:p>
          <a:endParaRPr lang="el-GR"/>
        </a:p>
      </dgm:t>
    </dgm:pt>
    <dgm:pt modelId="{4643E5AF-18F3-4C30-B52E-9C57A6813719}" type="sibTrans" cxnId="{0036EAC1-30DF-4B9F-8170-4EBA7CB0D325}">
      <dgm:prSet/>
      <dgm:spPr/>
      <dgm:t>
        <a:bodyPr/>
        <a:lstStyle/>
        <a:p>
          <a:endParaRPr lang="el-GR"/>
        </a:p>
      </dgm:t>
    </dgm:pt>
    <dgm:pt modelId="{3C6F0CA4-C420-4193-80CA-87A46D8FB41E}">
      <dgm:prSet/>
      <dgm:spPr/>
      <dgm:t>
        <a:bodyPr/>
        <a:lstStyle/>
        <a:p>
          <a:endParaRPr lang="el-GR" sz="800"/>
        </a:p>
      </dgm:t>
    </dgm:pt>
    <dgm:pt modelId="{C3CCF574-05D8-43A1-8F0A-5E5BC68096BB}" type="parTrans" cxnId="{DF8FAFF9-D64D-49F2-8BB3-7BA8C94C15A4}">
      <dgm:prSet/>
      <dgm:spPr/>
      <dgm:t>
        <a:bodyPr/>
        <a:lstStyle/>
        <a:p>
          <a:endParaRPr lang="el-GR"/>
        </a:p>
      </dgm:t>
    </dgm:pt>
    <dgm:pt modelId="{B194D04B-100C-4FAE-A3F6-EA9A5ACD3D3A}" type="sibTrans" cxnId="{DF8FAFF9-D64D-49F2-8BB3-7BA8C94C15A4}">
      <dgm:prSet/>
      <dgm:spPr/>
      <dgm:t>
        <a:bodyPr/>
        <a:lstStyle/>
        <a:p>
          <a:endParaRPr lang="el-GR"/>
        </a:p>
      </dgm:t>
    </dgm:pt>
    <dgm:pt modelId="{9683C9AC-A66D-426D-984E-348AFCE3E55C}">
      <dgm:prSet phldrT="[Κείμενο]"/>
      <dgm:spPr/>
      <dgm:t>
        <a:bodyPr/>
        <a:lstStyle/>
        <a:p>
          <a:r>
            <a:rPr lang="el-GR"/>
            <a:t> ΕΣΕΤ</a:t>
          </a:r>
        </a:p>
      </dgm:t>
    </dgm:pt>
    <dgm:pt modelId="{E6997117-CCBD-4685-92E4-3762D37F65DA}" type="parTrans" cxnId="{48EAD6FD-990B-43A7-A5F5-C8D8F61427CE}">
      <dgm:prSet/>
      <dgm:spPr/>
      <dgm:t>
        <a:bodyPr/>
        <a:lstStyle/>
        <a:p>
          <a:endParaRPr lang="el-GR"/>
        </a:p>
      </dgm:t>
    </dgm:pt>
    <dgm:pt modelId="{7FD34659-CEB9-44FA-9CDB-A6F7BFEED6CD}" type="sibTrans" cxnId="{48EAD6FD-990B-43A7-A5F5-C8D8F61427CE}">
      <dgm:prSet/>
      <dgm:spPr/>
      <dgm:t>
        <a:bodyPr/>
        <a:lstStyle/>
        <a:p>
          <a:endParaRPr lang="el-GR"/>
        </a:p>
      </dgm:t>
    </dgm:pt>
    <dgm:pt modelId="{474B1664-025C-4A42-B5C1-F9615E19C6B0}">
      <dgm:prSet phldrT="[Κείμενο]"/>
      <dgm:spPr/>
      <dgm:t>
        <a:bodyPr/>
        <a:lstStyle/>
        <a:p>
          <a:r>
            <a:rPr lang="el-GR"/>
            <a:t>Ερευνητικό οικοσύστημα</a:t>
          </a:r>
        </a:p>
      </dgm:t>
    </dgm:pt>
    <dgm:pt modelId="{4FE5B540-DE20-463A-9C9A-B175FCDD2590}" type="parTrans" cxnId="{B46A4A1A-91FB-4CE6-A4AC-B616D66195F9}">
      <dgm:prSet/>
      <dgm:spPr/>
      <dgm:t>
        <a:bodyPr/>
        <a:lstStyle/>
        <a:p>
          <a:endParaRPr lang="el-GR"/>
        </a:p>
      </dgm:t>
    </dgm:pt>
    <dgm:pt modelId="{F4AE634B-0BA6-48C4-82AE-AB19E9B1F25C}" type="sibTrans" cxnId="{B46A4A1A-91FB-4CE6-A4AC-B616D66195F9}">
      <dgm:prSet/>
      <dgm:spPr/>
      <dgm:t>
        <a:bodyPr/>
        <a:lstStyle/>
        <a:p>
          <a:endParaRPr lang="el-GR"/>
        </a:p>
      </dgm:t>
    </dgm:pt>
    <dgm:pt modelId="{6EDF9141-4697-43B8-9BC4-7221564B0D2A}">
      <dgm:prSet custT="1"/>
      <dgm:spPr/>
      <dgm:t>
        <a:bodyPr/>
        <a:lstStyle/>
        <a:p>
          <a:r>
            <a:rPr lang="el-GR" sz="900"/>
            <a:t>6.Δράσεις ενίσχυσης εντοπισμένων τεχνολογιών</a:t>
          </a:r>
        </a:p>
      </dgm:t>
    </dgm:pt>
    <dgm:pt modelId="{E93EE199-14FF-4A35-B1AF-CFA31CD8CB5B}" type="parTrans" cxnId="{4D070808-0BC6-432B-8005-A203165DE4C4}">
      <dgm:prSet/>
      <dgm:spPr/>
      <dgm:t>
        <a:bodyPr/>
        <a:lstStyle/>
        <a:p>
          <a:endParaRPr lang="el-GR"/>
        </a:p>
      </dgm:t>
    </dgm:pt>
    <dgm:pt modelId="{D132CE88-20F2-43F1-924A-DDFBBA39BC17}" type="sibTrans" cxnId="{4D070808-0BC6-432B-8005-A203165DE4C4}">
      <dgm:prSet/>
      <dgm:spPr/>
      <dgm:t>
        <a:bodyPr/>
        <a:lstStyle/>
        <a:p>
          <a:endParaRPr lang="el-GR"/>
        </a:p>
      </dgm:t>
    </dgm:pt>
    <dgm:pt modelId="{94B9A421-AFC1-4582-BCE2-288F67911E62}">
      <dgm:prSet custT="1"/>
      <dgm:spPr/>
      <dgm:t>
        <a:bodyPr/>
        <a:lstStyle/>
        <a:p>
          <a:r>
            <a:rPr lang="el-GR" sz="1000"/>
            <a:t>Συνεισφορά από</a:t>
          </a:r>
          <a:r>
            <a:rPr lang="el-GR" sz="900"/>
            <a:t>: </a:t>
          </a:r>
        </a:p>
      </dgm:t>
    </dgm:pt>
    <dgm:pt modelId="{8619F842-F9B8-407D-AF46-31D2D92BF173}" type="parTrans" cxnId="{A1BDA10A-6845-417F-8326-49F7610D3F69}">
      <dgm:prSet/>
      <dgm:spPr/>
      <dgm:t>
        <a:bodyPr/>
        <a:lstStyle/>
        <a:p>
          <a:endParaRPr lang="el-GR"/>
        </a:p>
      </dgm:t>
    </dgm:pt>
    <dgm:pt modelId="{FF556E94-6C5F-412E-BCC4-A6FEC9001F17}" type="sibTrans" cxnId="{A1BDA10A-6845-417F-8326-49F7610D3F69}">
      <dgm:prSet/>
      <dgm:spPr/>
      <dgm:t>
        <a:bodyPr/>
        <a:lstStyle/>
        <a:p>
          <a:endParaRPr lang="el-GR"/>
        </a:p>
      </dgm:t>
    </dgm:pt>
    <dgm:pt modelId="{AAED3879-A016-4D68-AF23-CC400F589143}">
      <dgm:prSet phldrT="[Κείμενο]" custT="1"/>
      <dgm:spPr/>
      <dgm:t>
        <a:bodyPr/>
        <a:lstStyle/>
        <a:p>
          <a:r>
            <a:rPr lang="el-GR" sz="900"/>
            <a:t> ΤΕΣ</a:t>
          </a:r>
        </a:p>
      </dgm:t>
    </dgm:pt>
    <dgm:pt modelId="{0C7EE488-7202-4252-AB22-6B9764EC2A63}" type="sibTrans" cxnId="{DB827659-5553-464E-9AB4-4CEAB8D8A49A}">
      <dgm:prSet/>
      <dgm:spPr/>
      <dgm:t>
        <a:bodyPr/>
        <a:lstStyle/>
        <a:p>
          <a:endParaRPr lang="el-GR"/>
        </a:p>
      </dgm:t>
    </dgm:pt>
    <dgm:pt modelId="{06C8E087-85B1-4C98-A760-B1EF6CFA41C1}" type="parTrans" cxnId="{DB827659-5553-464E-9AB4-4CEAB8D8A49A}">
      <dgm:prSet/>
      <dgm:spPr/>
      <dgm:t>
        <a:bodyPr/>
        <a:lstStyle/>
        <a:p>
          <a:endParaRPr lang="el-GR"/>
        </a:p>
      </dgm:t>
    </dgm:pt>
    <dgm:pt modelId="{8D8EB934-92FB-4249-9FD5-E56FCF36CC35}">
      <dgm:prSet phldrT="[Κείμενο]" custT="1"/>
      <dgm:spPr/>
      <dgm:t>
        <a:bodyPr/>
        <a:lstStyle/>
        <a:p>
          <a:r>
            <a:rPr lang="el-GR" sz="900"/>
            <a:t> ΕΣΕΤ</a:t>
          </a:r>
        </a:p>
      </dgm:t>
    </dgm:pt>
    <dgm:pt modelId="{84829A97-CA49-437B-91C7-69887E4FB755}" type="parTrans" cxnId="{1183F73A-EEB6-4083-8268-FCE5024B52B8}">
      <dgm:prSet/>
      <dgm:spPr/>
      <dgm:t>
        <a:bodyPr/>
        <a:lstStyle/>
        <a:p>
          <a:endParaRPr lang="el-GR"/>
        </a:p>
      </dgm:t>
    </dgm:pt>
    <dgm:pt modelId="{BE938FB1-E98F-4107-AED1-1362FA44F648}" type="sibTrans" cxnId="{1183F73A-EEB6-4083-8268-FCE5024B52B8}">
      <dgm:prSet/>
      <dgm:spPr/>
      <dgm:t>
        <a:bodyPr/>
        <a:lstStyle/>
        <a:p>
          <a:endParaRPr lang="el-GR"/>
        </a:p>
      </dgm:t>
    </dgm:pt>
    <dgm:pt modelId="{1119690C-902D-4D27-B152-01F8AEA60A2B}">
      <dgm:prSet custT="1"/>
      <dgm:spPr/>
      <dgm:t>
        <a:bodyPr/>
        <a:lstStyle/>
        <a:p>
          <a:r>
            <a:rPr lang="el-GR" sz="800"/>
            <a:t> </a:t>
          </a:r>
          <a:r>
            <a:rPr lang="el-GR" sz="900"/>
            <a:t>Διαμόρφωση στρατηγικής</a:t>
          </a:r>
          <a:endParaRPr lang="el-GR" sz="800"/>
        </a:p>
      </dgm:t>
    </dgm:pt>
    <dgm:pt modelId="{E8CBAC42-A6DB-4C9B-8DD2-3A9A1A08D51A}" type="parTrans" cxnId="{EEAB7A9D-460D-4899-836B-A754245D19A2}">
      <dgm:prSet/>
      <dgm:spPr/>
      <dgm:t>
        <a:bodyPr/>
        <a:lstStyle/>
        <a:p>
          <a:endParaRPr lang="el-GR"/>
        </a:p>
      </dgm:t>
    </dgm:pt>
    <dgm:pt modelId="{F2DDDC66-FC06-4201-9051-270CB81BFB15}" type="sibTrans" cxnId="{EEAB7A9D-460D-4899-836B-A754245D19A2}">
      <dgm:prSet/>
      <dgm:spPr/>
      <dgm:t>
        <a:bodyPr/>
        <a:lstStyle/>
        <a:p>
          <a:endParaRPr lang="el-GR"/>
        </a:p>
      </dgm:t>
    </dgm:pt>
    <dgm:pt modelId="{3D18D9FE-2076-48E5-B213-0A7C5AA628E2}">
      <dgm:prSet/>
      <dgm:spPr/>
      <dgm:t>
        <a:bodyPr/>
        <a:lstStyle/>
        <a:p>
          <a:endParaRPr lang="el-GR" sz="800"/>
        </a:p>
      </dgm:t>
    </dgm:pt>
    <dgm:pt modelId="{DE4B0966-EA64-4465-96B1-57FED53DB9D7}" type="parTrans" cxnId="{9C981286-CB57-48A1-9B63-95C1B64835BE}">
      <dgm:prSet/>
      <dgm:spPr/>
      <dgm:t>
        <a:bodyPr/>
        <a:lstStyle/>
        <a:p>
          <a:endParaRPr lang="el-GR"/>
        </a:p>
      </dgm:t>
    </dgm:pt>
    <dgm:pt modelId="{73764C5D-111B-462D-95AD-F3856EE20018}" type="sibTrans" cxnId="{9C981286-CB57-48A1-9B63-95C1B64835BE}">
      <dgm:prSet/>
      <dgm:spPr/>
      <dgm:t>
        <a:bodyPr/>
        <a:lstStyle/>
        <a:p>
          <a:endParaRPr lang="el-GR"/>
        </a:p>
      </dgm:t>
    </dgm:pt>
    <dgm:pt modelId="{86CE7845-6C28-4392-83E0-8CE5FF66FD79}">
      <dgm:prSet/>
      <dgm:spPr/>
      <dgm:t>
        <a:bodyPr/>
        <a:lstStyle/>
        <a:p>
          <a:endParaRPr lang="el-GR" sz="800"/>
        </a:p>
      </dgm:t>
    </dgm:pt>
    <dgm:pt modelId="{CE679D7B-C73A-4394-845C-41973D90C6D5}" type="parTrans" cxnId="{C3F5EE31-7055-42C8-8AE3-5714A7FE7CE1}">
      <dgm:prSet/>
      <dgm:spPr/>
      <dgm:t>
        <a:bodyPr/>
        <a:lstStyle/>
        <a:p>
          <a:endParaRPr lang="el-GR"/>
        </a:p>
      </dgm:t>
    </dgm:pt>
    <dgm:pt modelId="{1E325E23-AA01-46D0-8DBB-8D100C517C34}" type="sibTrans" cxnId="{C3F5EE31-7055-42C8-8AE3-5714A7FE7CE1}">
      <dgm:prSet/>
      <dgm:spPr/>
      <dgm:t>
        <a:bodyPr/>
        <a:lstStyle/>
        <a:p>
          <a:endParaRPr lang="el-GR"/>
        </a:p>
      </dgm:t>
    </dgm:pt>
    <dgm:pt modelId="{E9247CC2-A2CD-4DEF-A11D-FFFF4610D0D0}">
      <dgm:prSet phldrT="[Κείμενο]" custT="1"/>
      <dgm:spPr/>
      <dgm:t>
        <a:bodyPr/>
        <a:lstStyle/>
        <a:p>
          <a:r>
            <a:rPr lang="el-GR" sz="900"/>
            <a:t>ΓΓΕΤ</a:t>
          </a:r>
        </a:p>
      </dgm:t>
    </dgm:pt>
    <dgm:pt modelId="{89EBCAEA-A5CF-4E71-823D-BA878AEEE701}" type="parTrans" cxnId="{E417F897-B584-4A46-899D-3D6C4B6062BE}">
      <dgm:prSet/>
      <dgm:spPr/>
      <dgm:t>
        <a:bodyPr/>
        <a:lstStyle/>
        <a:p>
          <a:endParaRPr lang="el-GR"/>
        </a:p>
      </dgm:t>
    </dgm:pt>
    <dgm:pt modelId="{35D54A27-6733-482C-B2AD-72D556051786}" type="sibTrans" cxnId="{E417F897-B584-4A46-899D-3D6C4B6062BE}">
      <dgm:prSet/>
      <dgm:spPr/>
      <dgm:t>
        <a:bodyPr/>
        <a:lstStyle/>
        <a:p>
          <a:endParaRPr lang="el-GR"/>
        </a:p>
      </dgm:t>
    </dgm:pt>
    <dgm:pt modelId="{04A28932-6275-4BA0-A448-142362891E38}" type="pres">
      <dgm:prSet presAssocID="{BF95D456-669D-4929-B33F-3DCDA9AFF15F}" presName="Name0" presStyleCnt="0">
        <dgm:presLayoutVars>
          <dgm:dir/>
          <dgm:animLvl val="lvl"/>
          <dgm:resizeHandles val="exact"/>
        </dgm:presLayoutVars>
      </dgm:prSet>
      <dgm:spPr/>
      <dgm:t>
        <a:bodyPr/>
        <a:lstStyle/>
        <a:p>
          <a:endParaRPr lang="el-GR"/>
        </a:p>
      </dgm:t>
    </dgm:pt>
    <dgm:pt modelId="{B31E94BE-516D-496D-894C-E866FE8B44C3}" type="pres">
      <dgm:prSet presAssocID="{BF95D456-669D-4929-B33F-3DCDA9AFF15F}" presName="tSp" presStyleCnt="0"/>
      <dgm:spPr/>
    </dgm:pt>
    <dgm:pt modelId="{4D9A8270-B676-4C70-9B24-48CADE673A3D}" type="pres">
      <dgm:prSet presAssocID="{BF95D456-669D-4929-B33F-3DCDA9AFF15F}" presName="bSp" presStyleCnt="0"/>
      <dgm:spPr/>
    </dgm:pt>
    <dgm:pt modelId="{002EC6C7-5D02-4FCF-95F1-8DF9FB38EAFB}" type="pres">
      <dgm:prSet presAssocID="{BF95D456-669D-4929-B33F-3DCDA9AFF15F}" presName="process" presStyleCnt="0"/>
      <dgm:spPr/>
    </dgm:pt>
    <dgm:pt modelId="{197B4C56-A50C-4A81-9A2C-F80C5123897C}" type="pres">
      <dgm:prSet presAssocID="{D87307DA-6DD3-42A6-B30C-40A313FD7D22}" presName="composite1" presStyleCnt="0"/>
      <dgm:spPr/>
    </dgm:pt>
    <dgm:pt modelId="{14F5F32F-71B1-4DC5-91A3-C2D86EAD2563}" type="pres">
      <dgm:prSet presAssocID="{D87307DA-6DD3-42A6-B30C-40A313FD7D22}" presName="dummyNode1" presStyleLbl="node1" presStyleIdx="0" presStyleCnt="6"/>
      <dgm:spPr/>
    </dgm:pt>
    <dgm:pt modelId="{8D499E18-7D7E-4F11-BEF8-2270706F95EF}" type="pres">
      <dgm:prSet presAssocID="{D87307DA-6DD3-42A6-B30C-40A313FD7D22}" presName="childNode1" presStyleLbl="bgAcc1" presStyleIdx="0" presStyleCnt="6" custScaleY="134833">
        <dgm:presLayoutVars>
          <dgm:bulletEnabled val="1"/>
        </dgm:presLayoutVars>
      </dgm:prSet>
      <dgm:spPr/>
      <dgm:t>
        <a:bodyPr/>
        <a:lstStyle/>
        <a:p>
          <a:endParaRPr lang="el-GR"/>
        </a:p>
      </dgm:t>
    </dgm:pt>
    <dgm:pt modelId="{F918FAB0-E2DF-404A-AA73-AB934DAEDD59}" type="pres">
      <dgm:prSet presAssocID="{D87307DA-6DD3-42A6-B30C-40A313FD7D22}" presName="childNode1tx" presStyleLbl="bgAcc1" presStyleIdx="0" presStyleCnt="6">
        <dgm:presLayoutVars>
          <dgm:bulletEnabled val="1"/>
        </dgm:presLayoutVars>
      </dgm:prSet>
      <dgm:spPr/>
      <dgm:t>
        <a:bodyPr/>
        <a:lstStyle/>
        <a:p>
          <a:endParaRPr lang="el-GR"/>
        </a:p>
      </dgm:t>
    </dgm:pt>
    <dgm:pt modelId="{9BCC3D49-B17A-4A05-97C5-E6254DABB4BA}" type="pres">
      <dgm:prSet presAssocID="{D87307DA-6DD3-42A6-B30C-40A313FD7D22}" presName="parentNode1" presStyleLbl="node1" presStyleIdx="0" presStyleCnt="6" custScaleY="194056">
        <dgm:presLayoutVars>
          <dgm:chMax val="1"/>
          <dgm:bulletEnabled val="1"/>
        </dgm:presLayoutVars>
      </dgm:prSet>
      <dgm:spPr/>
      <dgm:t>
        <a:bodyPr/>
        <a:lstStyle/>
        <a:p>
          <a:endParaRPr lang="el-GR"/>
        </a:p>
      </dgm:t>
    </dgm:pt>
    <dgm:pt modelId="{FB8E7C29-3E09-4D38-943E-6AD42CDC8976}" type="pres">
      <dgm:prSet presAssocID="{D87307DA-6DD3-42A6-B30C-40A313FD7D22}" presName="connSite1" presStyleCnt="0"/>
      <dgm:spPr/>
    </dgm:pt>
    <dgm:pt modelId="{A62B75F7-7BEF-4DD1-8880-3771D88BB70D}" type="pres">
      <dgm:prSet presAssocID="{E1D97738-B750-4751-A808-C6D64867E620}" presName="Name9" presStyleLbl="sibTrans2D1" presStyleIdx="0" presStyleCnt="5"/>
      <dgm:spPr/>
      <dgm:t>
        <a:bodyPr/>
        <a:lstStyle/>
        <a:p>
          <a:endParaRPr lang="el-GR"/>
        </a:p>
      </dgm:t>
    </dgm:pt>
    <dgm:pt modelId="{CB56E4FF-EAED-40C9-9BDD-DCEBCA4DD83A}" type="pres">
      <dgm:prSet presAssocID="{9C0185CC-627E-4EBB-A0AA-B1A6DCDEA892}" presName="composite2" presStyleCnt="0"/>
      <dgm:spPr/>
    </dgm:pt>
    <dgm:pt modelId="{7DB40E77-A4DF-4A54-949F-3D4CD4B95758}" type="pres">
      <dgm:prSet presAssocID="{9C0185CC-627E-4EBB-A0AA-B1A6DCDEA892}" presName="dummyNode2" presStyleLbl="node1" presStyleIdx="0" presStyleCnt="6"/>
      <dgm:spPr/>
    </dgm:pt>
    <dgm:pt modelId="{1B6D8A91-8610-45C6-B876-C7ACEA958A17}" type="pres">
      <dgm:prSet presAssocID="{9C0185CC-627E-4EBB-A0AA-B1A6DCDEA892}" presName="childNode2" presStyleLbl="bgAcc1" presStyleIdx="1" presStyleCnt="6" custScaleY="138859">
        <dgm:presLayoutVars>
          <dgm:bulletEnabled val="1"/>
        </dgm:presLayoutVars>
      </dgm:prSet>
      <dgm:spPr/>
      <dgm:t>
        <a:bodyPr/>
        <a:lstStyle/>
        <a:p>
          <a:endParaRPr lang="el-GR"/>
        </a:p>
      </dgm:t>
    </dgm:pt>
    <dgm:pt modelId="{73D7A828-9A67-496D-AC8C-5E07062E2030}" type="pres">
      <dgm:prSet presAssocID="{9C0185CC-627E-4EBB-A0AA-B1A6DCDEA892}" presName="childNode2tx" presStyleLbl="bgAcc1" presStyleIdx="1" presStyleCnt="6">
        <dgm:presLayoutVars>
          <dgm:bulletEnabled val="1"/>
        </dgm:presLayoutVars>
      </dgm:prSet>
      <dgm:spPr/>
      <dgm:t>
        <a:bodyPr/>
        <a:lstStyle/>
        <a:p>
          <a:endParaRPr lang="el-GR"/>
        </a:p>
      </dgm:t>
    </dgm:pt>
    <dgm:pt modelId="{BCA8C560-0305-45CE-9B06-14CFBA9450EA}" type="pres">
      <dgm:prSet presAssocID="{9C0185CC-627E-4EBB-A0AA-B1A6DCDEA892}" presName="parentNode2" presStyleLbl="node1" presStyleIdx="1" presStyleCnt="6" custScaleY="194056" custLinFactNeighborY="-28176">
        <dgm:presLayoutVars>
          <dgm:chMax val="0"/>
          <dgm:bulletEnabled val="1"/>
        </dgm:presLayoutVars>
      </dgm:prSet>
      <dgm:spPr/>
      <dgm:t>
        <a:bodyPr/>
        <a:lstStyle/>
        <a:p>
          <a:endParaRPr lang="el-GR"/>
        </a:p>
      </dgm:t>
    </dgm:pt>
    <dgm:pt modelId="{F7C18876-0A16-4206-9AEE-11DFC3A6C448}" type="pres">
      <dgm:prSet presAssocID="{9C0185CC-627E-4EBB-A0AA-B1A6DCDEA892}" presName="connSite2" presStyleCnt="0"/>
      <dgm:spPr/>
    </dgm:pt>
    <dgm:pt modelId="{403AA810-3859-4078-819A-6CE373DB7EF7}" type="pres">
      <dgm:prSet presAssocID="{19B48E47-EB0E-4AA3-A333-AD59B2292E14}" presName="Name18" presStyleLbl="sibTrans2D1" presStyleIdx="1" presStyleCnt="5"/>
      <dgm:spPr/>
      <dgm:t>
        <a:bodyPr/>
        <a:lstStyle/>
        <a:p>
          <a:endParaRPr lang="el-GR"/>
        </a:p>
      </dgm:t>
    </dgm:pt>
    <dgm:pt modelId="{5319707B-6FA3-4847-B7A1-3660FD4D7059}" type="pres">
      <dgm:prSet presAssocID="{9E2C7257-6974-4AD8-8C35-A7F691229AB0}" presName="composite1" presStyleCnt="0"/>
      <dgm:spPr/>
    </dgm:pt>
    <dgm:pt modelId="{1A877793-DD66-40CA-819A-CFF153B88AE0}" type="pres">
      <dgm:prSet presAssocID="{9E2C7257-6974-4AD8-8C35-A7F691229AB0}" presName="dummyNode1" presStyleLbl="node1" presStyleIdx="1" presStyleCnt="6"/>
      <dgm:spPr/>
    </dgm:pt>
    <dgm:pt modelId="{A57F8EFD-6721-49A7-BD30-5F8AE6D93310}" type="pres">
      <dgm:prSet presAssocID="{9E2C7257-6974-4AD8-8C35-A7F691229AB0}" presName="childNode1" presStyleLbl="bgAcc1" presStyleIdx="2" presStyleCnt="6" custScaleY="134833">
        <dgm:presLayoutVars>
          <dgm:bulletEnabled val="1"/>
        </dgm:presLayoutVars>
      </dgm:prSet>
      <dgm:spPr/>
      <dgm:t>
        <a:bodyPr/>
        <a:lstStyle/>
        <a:p>
          <a:endParaRPr lang="el-GR"/>
        </a:p>
      </dgm:t>
    </dgm:pt>
    <dgm:pt modelId="{9BD55C49-153F-4859-9833-95086D368ED9}" type="pres">
      <dgm:prSet presAssocID="{9E2C7257-6974-4AD8-8C35-A7F691229AB0}" presName="childNode1tx" presStyleLbl="bgAcc1" presStyleIdx="2" presStyleCnt="6">
        <dgm:presLayoutVars>
          <dgm:bulletEnabled val="1"/>
        </dgm:presLayoutVars>
      </dgm:prSet>
      <dgm:spPr/>
      <dgm:t>
        <a:bodyPr/>
        <a:lstStyle/>
        <a:p>
          <a:endParaRPr lang="el-GR"/>
        </a:p>
      </dgm:t>
    </dgm:pt>
    <dgm:pt modelId="{74C39224-06C7-49FF-B6C6-47613DB26572}" type="pres">
      <dgm:prSet presAssocID="{9E2C7257-6974-4AD8-8C35-A7F691229AB0}" presName="parentNode1" presStyleLbl="node1" presStyleIdx="2" presStyleCnt="6" custScaleY="194056">
        <dgm:presLayoutVars>
          <dgm:chMax val="1"/>
          <dgm:bulletEnabled val="1"/>
        </dgm:presLayoutVars>
      </dgm:prSet>
      <dgm:spPr/>
      <dgm:t>
        <a:bodyPr/>
        <a:lstStyle/>
        <a:p>
          <a:endParaRPr lang="el-GR"/>
        </a:p>
      </dgm:t>
    </dgm:pt>
    <dgm:pt modelId="{BDC4E65A-B801-49A7-BB3F-06808F0B2D54}" type="pres">
      <dgm:prSet presAssocID="{9E2C7257-6974-4AD8-8C35-A7F691229AB0}" presName="connSite1" presStyleCnt="0"/>
      <dgm:spPr/>
    </dgm:pt>
    <dgm:pt modelId="{9ADC19C9-06BB-4A79-8326-2B3D493693C4}" type="pres">
      <dgm:prSet presAssocID="{09265DB9-8F1B-4A91-8FB0-39401C3B57E1}" presName="Name9" presStyleLbl="sibTrans2D1" presStyleIdx="2" presStyleCnt="5"/>
      <dgm:spPr/>
      <dgm:t>
        <a:bodyPr/>
        <a:lstStyle/>
        <a:p>
          <a:endParaRPr lang="el-GR"/>
        </a:p>
      </dgm:t>
    </dgm:pt>
    <dgm:pt modelId="{0CF665DA-07E4-4997-AD81-16F9A64602C6}" type="pres">
      <dgm:prSet presAssocID="{FDE7431E-712A-406A-92C4-AEFBCF889031}" presName="composite2" presStyleCnt="0"/>
      <dgm:spPr/>
    </dgm:pt>
    <dgm:pt modelId="{F70D7CF4-CB78-49F0-A6BA-2BE0F808E3FD}" type="pres">
      <dgm:prSet presAssocID="{FDE7431E-712A-406A-92C4-AEFBCF889031}" presName="dummyNode2" presStyleLbl="node1" presStyleIdx="2" presStyleCnt="6"/>
      <dgm:spPr/>
    </dgm:pt>
    <dgm:pt modelId="{6F876952-DBB2-44D0-A129-215780D5B522}" type="pres">
      <dgm:prSet presAssocID="{FDE7431E-712A-406A-92C4-AEFBCF889031}" presName="childNode2" presStyleLbl="bgAcc1" presStyleIdx="3" presStyleCnt="6" custLinFactNeighborY="19114">
        <dgm:presLayoutVars>
          <dgm:bulletEnabled val="1"/>
        </dgm:presLayoutVars>
      </dgm:prSet>
      <dgm:spPr/>
      <dgm:t>
        <a:bodyPr/>
        <a:lstStyle/>
        <a:p>
          <a:endParaRPr lang="el-GR"/>
        </a:p>
      </dgm:t>
    </dgm:pt>
    <dgm:pt modelId="{D872BD02-591F-4D13-855F-27FA12E9A2B4}" type="pres">
      <dgm:prSet presAssocID="{FDE7431E-712A-406A-92C4-AEFBCF889031}" presName="childNode2tx" presStyleLbl="bgAcc1" presStyleIdx="3" presStyleCnt="6">
        <dgm:presLayoutVars>
          <dgm:bulletEnabled val="1"/>
        </dgm:presLayoutVars>
      </dgm:prSet>
      <dgm:spPr/>
      <dgm:t>
        <a:bodyPr/>
        <a:lstStyle/>
        <a:p>
          <a:endParaRPr lang="el-GR"/>
        </a:p>
      </dgm:t>
    </dgm:pt>
    <dgm:pt modelId="{8AA2FC97-5692-41C7-A400-186A3E5CA186}" type="pres">
      <dgm:prSet presAssocID="{FDE7431E-712A-406A-92C4-AEFBCF889031}" presName="parentNode2" presStyleLbl="node1" presStyleIdx="3" presStyleCnt="6" custScaleY="194056">
        <dgm:presLayoutVars>
          <dgm:chMax val="0"/>
          <dgm:bulletEnabled val="1"/>
        </dgm:presLayoutVars>
      </dgm:prSet>
      <dgm:spPr/>
      <dgm:t>
        <a:bodyPr/>
        <a:lstStyle/>
        <a:p>
          <a:endParaRPr lang="el-GR"/>
        </a:p>
      </dgm:t>
    </dgm:pt>
    <dgm:pt modelId="{9FD7C0AE-4988-42B4-BE86-62AF6588D7CB}" type="pres">
      <dgm:prSet presAssocID="{FDE7431E-712A-406A-92C4-AEFBCF889031}" presName="connSite2" presStyleCnt="0"/>
      <dgm:spPr/>
    </dgm:pt>
    <dgm:pt modelId="{65401B47-116D-4621-8BD2-18FB3AD417EB}" type="pres">
      <dgm:prSet presAssocID="{4910BA69-C6BE-41A7-8E05-0696CCE6F9FD}" presName="Name18" presStyleLbl="sibTrans2D1" presStyleIdx="3" presStyleCnt="5"/>
      <dgm:spPr/>
      <dgm:t>
        <a:bodyPr/>
        <a:lstStyle/>
        <a:p>
          <a:endParaRPr lang="el-GR"/>
        </a:p>
      </dgm:t>
    </dgm:pt>
    <dgm:pt modelId="{B45382AA-2173-4C0B-BAD8-FCADBB0E765F}" type="pres">
      <dgm:prSet presAssocID="{ACF5A918-3659-4E93-884F-04138F6C9DEA}" presName="composite1" presStyleCnt="0"/>
      <dgm:spPr/>
    </dgm:pt>
    <dgm:pt modelId="{F1DF5925-7A6E-44CA-B20B-A8B6B3ED2C49}" type="pres">
      <dgm:prSet presAssocID="{ACF5A918-3659-4E93-884F-04138F6C9DEA}" presName="dummyNode1" presStyleLbl="node1" presStyleIdx="3" presStyleCnt="6"/>
      <dgm:spPr/>
    </dgm:pt>
    <dgm:pt modelId="{92E1017F-452A-4D8F-80B3-84AA31D46820}" type="pres">
      <dgm:prSet presAssocID="{ACF5A918-3659-4E93-884F-04138F6C9DEA}" presName="childNode1" presStyleLbl="bgAcc1" presStyleIdx="4" presStyleCnt="6" custScaleY="134833">
        <dgm:presLayoutVars>
          <dgm:bulletEnabled val="1"/>
        </dgm:presLayoutVars>
      </dgm:prSet>
      <dgm:spPr/>
      <dgm:t>
        <a:bodyPr/>
        <a:lstStyle/>
        <a:p>
          <a:endParaRPr lang="el-GR"/>
        </a:p>
      </dgm:t>
    </dgm:pt>
    <dgm:pt modelId="{865FF97D-D70C-473B-94D9-25C240F98E4C}" type="pres">
      <dgm:prSet presAssocID="{ACF5A918-3659-4E93-884F-04138F6C9DEA}" presName="childNode1tx" presStyleLbl="bgAcc1" presStyleIdx="4" presStyleCnt="6">
        <dgm:presLayoutVars>
          <dgm:bulletEnabled val="1"/>
        </dgm:presLayoutVars>
      </dgm:prSet>
      <dgm:spPr/>
      <dgm:t>
        <a:bodyPr/>
        <a:lstStyle/>
        <a:p>
          <a:endParaRPr lang="el-GR"/>
        </a:p>
      </dgm:t>
    </dgm:pt>
    <dgm:pt modelId="{72B94E7C-9ABB-40EE-A1BB-FBF87CC8D24F}" type="pres">
      <dgm:prSet presAssocID="{ACF5A918-3659-4E93-884F-04138F6C9DEA}" presName="parentNode1" presStyleLbl="node1" presStyleIdx="4" presStyleCnt="6" custScaleY="194056">
        <dgm:presLayoutVars>
          <dgm:chMax val="1"/>
          <dgm:bulletEnabled val="1"/>
        </dgm:presLayoutVars>
      </dgm:prSet>
      <dgm:spPr/>
      <dgm:t>
        <a:bodyPr/>
        <a:lstStyle/>
        <a:p>
          <a:endParaRPr lang="el-GR"/>
        </a:p>
      </dgm:t>
    </dgm:pt>
    <dgm:pt modelId="{1C96F34C-BAA9-48AC-BB12-576C75F57810}" type="pres">
      <dgm:prSet presAssocID="{ACF5A918-3659-4E93-884F-04138F6C9DEA}" presName="connSite1" presStyleCnt="0"/>
      <dgm:spPr/>
    </dgm:pt>
    <dgm:pt modelId="{EDBA6B89-A6B9-4BD4-892A-3EF8A7825F93}" type="pres">
      <dgm:prSet presAssocID="{BC6B9427-5489-4F62-96DD-4D0B2D587834}" presName="Name9" presStyleLbl="sibTrans2D1" presStyleIdx="4" presStyleCnt="5"/>
      <dgm:spPr/>
      <dgm:t>
        <a:bodyPr/>
        <a:lstStyle/>
        <a:p>
          <a:endParaRPr lang="el-GR"/>
        </a:p>
      </dgm:t>
    </dgm:pt>
    <dgm:pt modelId="{9E09C10C-BE19-42D3-BE57-FDAB86ABFA4D}" type="pres">
      <dgm:prSet presAssocID="{6EDF9141-4697-43B8-9BC4-7221564B0D2A}" presName="composite2" presStyleCnt="0"/>
      <dgm:spPr/>
    </dgm:pt>
    <dgm:pt modelId="{A078F47F-6C62-4BE9-A791-AC3BEAC7E69E}" type="pres">
      <dgm:prSet presAssocID="{6EDF9141-4697-43B8-9BC4-7221564B0D2A}" presName="dummyNode2" presStyleLbl="node1" presStyleIdx="4" presStyleCnt="6"/>
      <dgm:spPr/>
    </dgm:pt>
    <dgm:pt modelId="{C218E306-0C3F-44A1-9B45-BD3901C2873A}" type="pres">
      <dgm:prSet presAssocID="{6EDF9141-4697-43B8-9BC4-7221564B0D2A}" presName="childNode2" presStyleLbl="bgAcc1" presStyleIdx="5" presStyleCnt="6">
        <dgm:presLayoutVars>
          <dgm:bulletEnabled val="1"/>
        </dgm:presLayoutVars>
      </dgm:prSet>
      <dgm:spPr/>
      <dgm:t>
        <a:bodyPr/>
        <a:lstStyle/>
        <a:p>
          <a:endParaRPr lang="el-GR"/>
        </a:p>
      </dgm:t>
    </dgm:pt>
    <dgm:pt modelId="{E7F833C3-2FA8-4178-9860-406CA90D8EC2}" type="pres">
      <dgm:prSet presAssocID="{6EDF9141-4697-43B8-9BC4-7221564B0D2A}" presName="childNode2tx" presStyleLbl="bgAcc1" presStyleIdx="5" presStyleCnt="6">
        <dgm:presLayoutVars>
          <dgm:bulletEnabled val="1"/>
        </dgm:presLayoutVars>
      </dgm:prSet>
      <dgm:spPr/>
      <dgm:t>
        <a:bodyPr/>
        <a:lstStyle/>
        <a:p>
          <a:endParaRPr lang="el-GR"/>
        </a:p>
      </dgm:t>
    </dgm:pt>
    <dgm:pt modelId="{DEEF9FC5-69C3-429F-9708-B4713057C174}" type="pres">
      <dgm:prSet presAssocID="{6EDF9141-4697-43B8-9BC4-7221564B0D2A}" presName="parentNode2" presStyleLbl="node1" presStyleIdx="5" presStyleCnt="6" custScaleY="194056">
        <dgm:presLayoutVars>
          <dgm:chMax val="0"/>
          <dgm:bulletEnabled val="1"/>
        </dgm:presLayoutVars>
      </dgm:prSet>
      <dgm:spPr/>
      <dgm:t>
        <a:bodyPr/>
        <a:lstStyle/>
        <a:p>
          <a:endParaRPr lang="el-GR"/>
        </a:p>
      </dgm:t>
    </dgm:pt>
    <dgm:pt modelId="{E13CEFB4-B18F-4FC5-9154-E8CC3CF99209}" type="pres">
      <dgm:prSet presAssocID="{6EDF9141-4697-43B8-9BC4-7221564B0D2A}" presName="connSite2" presStyleCnt="0"/>
      <dgm:spPr/>
    </dgm:pt>
  </dgm:ptLst>
  <dgm:cxnLst>
    <dgm:cxn modelId="{54128D91-2F8A-4E24-9367-0DD35A2F7839}" type="presOf" srcId="{FDE7431E-712A-406A-92C4-AEFBCF889031}" destId="{8AA2FC97-5692-41C7-A400-186A3E5CA186}" srcOrd="0" destOrd="0" presId="urn:microsoft.com/office/officeart/2005/8/layout/hProcess4"/>
    <dgm:cxn modelId="{1F74075A-C7FE-405E-B1C5-9646016932FF}" type="presOf" srcId="{3D18D9FE-2076-48E5-B213-0A7C5AA628E2}" destId="{E7F833C3-2FA8-4178-9860-406CA90D8EC2}" srcOrd="1" destOrd="0" presId="urn:microsoft.com/office/officeart/2005/8/layout/hProcess4"/>
    <dgm:cxn modelId="{C63C8969-F32F-4A70-BE9E-0ADA08994AF5}" type="presOf" srcId="{AAED3879-A016-4D68-AF23-CC400F589143}" destId="{865FF97D-D70C-473B-94D9-25C240F98E4C}" srcOrd="1" destOrd="2" presId="urn:microsoft.com/office/officeart/2005/8/layout/hProcess4"/>
    <dgm:cxn modelId="{009D36E1-8CC2-4ED2-980A-043A6D9980BD}" srcId="{9C0185CC-627E-4EBB-A0AA-B1A6DCDEA892}" destId="{98F79B9C-F24A-48B6-9334-5BB7CBD9963F}" srcOrd="0" destOrd="0" parTransId="{32FCE58A-818C-4F84-8F2D-E64D5A62A24E}" sibTransId="{52E733B4-FB5D-4570-A92E-236D2FAAE82A}"/>
    <dgm:cxn modelId="{1681501C-F518-4047-A997-CCD6AADFE9E8}" type="presOf" srcId="{8D8EB934-92FB-4249-9FD5-E56FCF36CC35}" destId="{865FF97D-D70C-473B-94D9-25C240F98E4C}" srcOrd="1" destOrd="1" presId="urn:microsoft.com/office/officeart/2005/8/layout/hProcess4"/>
    <dgm:cxn modelId="{89F9101A-2746-4B16-AA74-E3238B8946F3}" type="presOf" srcId="{B52D0F60-CDC8-4EB6-87D8-4EF63AFD1E08}" destId="{A57F8EFD-6721-49A7-BD30-5F8AE6D93310}" srcOrd="0" destOrd="1" presId="urn:microsoft.com/office/officeart/2005/8/layout/hProcess4"/>
    <dgm:cxn modelId="{EEAB7A9D-460D-4899-836B-A754245D19A2}" srcId="{6EDF9141-4697-43B8-9BC4-7221564B0D2A}" destId="{1119690C-902D-4D27-B152-01F8AEA60A2B}" srcOrd="2" destOrd="0" parTransId="{E8CBAC42-A6DB-4C9B-8DD2-3A9A1A08D51A}" sibTransId="{F2DDDC66-FC06-4201-9051-270CB81BFB15}"/>
    <dgm:cxn modelId="{5F3144AB-4CF6-4C4E-AFA5-13D057A18A25}" type="presOf" srcId="{98F79B9C-F24A-48B6-9334-5BB7CBD9963F}" destId="{73D7A828-9A67-496D-AC8C-5E07062E2030}" srcOrd="1" destOrd="0" presId="urn:microsoft.com/office/officeart/2005/8/layout/hProcess4"/>
    <dgm:cxn modelId="{BCE3E41E-F6FA-4E8A-8F62-42D25FE0962C}" srcId="{BF95D456-669D-4929-B33F-3DCDA9AFF15F}" destId="{9E2C7257-6974-4AD8-8C35-A7F691229AB0}" srcOrd="2" destOrd="0" parTransId="{EAB5BA2C-D20A-4E09-BCF1-C5406D1AEAE4}" sibTransId="{09265DB9-8F1B-4A91-8FB0-39401C3B57E1}"/>
    <dgm:cxn modelId="{D6940B94-5C85-40D8-B80B-47CEC0B9EA73}" type="presOf" srcId="{6EDF9141-4697-43B8-9BC4-7221564B0D2A}" destId="{DEEF9FC5-69C3-429F-9708-B4713057C174}" srcOrd="0" destOrd="0" presId="urn:microsoft.com/office/officeart/2005/8/layout/hProcess4"/>
    <dgm:cxn modelId="{C00C5E68-1A8F-4A2C-8876-8C896E093DAB}" type="presOf" srcId="{AAED3879-A016-4D68-AF23-CC400F589143}" destId="{92E1017F-452A-4D8F-80B3-84AA31D46820}" srcOrd="0" destOrd="2" presId="urn:microsoft.com/office/officeart/2005/8/layout/hProcess4"/>
    <dgm:cxn modelId="{5CAD8EBE-7B8F-4C14-B4DD-B3095AD0E1E5}" srcId="{8CDBAAEE-69EE-4942-99D4-B97119558B56}" destId="{D36DF5ED-6DCF-4539-9B38-8BF857ABE221}" srcOrd="2" destOrd="0" parTransId="{5BD05545-6853-4654-B997-708E42842BA1}" sibTransId="{8382D039-E714-4CDB-B529-4DE7A9F8194C}"/>
    <dgm:cxn modelId="{A09123E0-2A8D-4DC8-A175-3CD8904E8CF6}" srcId="{BF95D456-669D-4929-B33F-3DCDA9AFF15F}" destId="{FDE7431E-712A-406A-92C4-AEFBCF889031}" srcOrd="3" destOrd="0" parTransId="{68241876-D8CC-4E39-A65C-60BA3A7AE446}" sibTransId="{4910BA69-C6BE-41A7-8E05-0696CCE6F9FD}"/>
    <dgm:cxn modelId="{B97E2D02-74B4-4F80-B4A7-85AFFA5E9575}" type="presOf" srcId="{56373AE1-5090-4CD8-98D9-14C51CC3C57B}" destId="{9BD55C49-153F-4859-9833-95086D368ED9}" srcOrd="1" destOrd="0" presId="urn:microsoft.com/office/officeart/2005/8/layout/hProcess4"/>
    <dgm:cxn modelId="{C3F5EE31-7055-42C8-8AE3-5714A7FE7CE1}" srcId="{6EDF9141-4697-43B8-9BC4-7221564B0D2A}" destId="{86CE7845-6C28-4392-83E0-8CE5FF66FD79}" srcOrd="1" destOrd="0" parTransId="{CE679D7B-C73A-4394-845C-41973D90C6D5}" sibTransId="{1E325E23-AA01-46D0-8DBB-8D100C517C34}"/>
    <dgm:cxn modelId="{94A080C7-C363-4F98-A9E7-D64FBB7D84D3}" type="presOf" srcId="{94B9A421-AFC1-4582-BCE2-288F67911E62}" destId="{73D7A828-9A67-496D-AC8C-5E07062E2030}" srcOrd="1" destOrd="1" presId="urn:microsoft.com/office/officeart/2005/8/layout/hProcess4"/>
    <dgm:cxn modelId="{B9C55B10-E778-4979-A4B6-44CE491EB888}" srcId="{94B9A421-AFC1-4582-BCE2-288F67911E62}" destId="{AC64D13A-2D70-457F-A568-58C7E0B46D9A}" srcOrd="0" destOrd="0" parTransId="{60A7877B-0708-4818-9E1B-B3069CE7C309}" sibTransId="{C5C433E1-4A12-44F2-BABB-00C63A924713}"/>
    <dgm:cxn modelId="{C9BC5352-E465-4AF8-8EEB-A047846358BD}" type="presOf" srcId="{3D18D9FE-2076-48E5-B213-0A7C5AA628E2}" destId="{C218E306-0C3F-44A1-9B45-BD3901C2873A}" srcOrd="0" destOrd="0" presId="urn:microsoft.com/office/officeart/2005/8/layout/hProcess4"/>
    <dgm:cxn modelId="{01A99891-0AAC-43BA-8FFA-186E69CC4393}" type="presOf" srcId="{9683C9AC-A66D-426D-984E-348AFCE3E55C}" destId="{D872BD02-591F-4D13-855F-27FA12E9A2B4}" srcOrd="1" destOrd="2" presId="urn:microsoft.com/office/officeart/2005/8/layout/hProcess4"/>
    <dgm:cxn modelId="{BAAF9275-1A67-45E3-8AA0-9EFA0CB5B7D8}" type="presOf" srcId="{117D7F05-43CA-4545-B69C-68E38497DD81}" destId="{73D7A828-9A67-496D-AC8C-5E07062E2030}" srcOrd="1" destOrd="3" presId="urn:microsoft.com/office/officeart/2005/8/layout/hProcess4"/>
    <dgm:cxn modelId="{A9772336-EC4B-48D8-B72C-284DEE636E6D}" type="presOf" srcId="{8C9E61CD-967C-4521-9072-AD046F0745AB}" destId="{92E1017F-452A-4D8F-80B3-84AA31D46820}" srcOrd="0" destOrd="0" presId="urn:microsoft.com/office/officeart/2005/8/layout/hProcess4"/>
    <dgm:cxn modelId="{065EBF8A-C1F6-41EB-A9F1-1100829E2E03}" type="presOf" srcId="{3C6F0CA4-C420-4193-80CA-87A46D8FB41E}" destId="{9BD55C49-153F-4859-9833-95086D368ED9}" srcOrd="1" destOrd="2" presId="urn:microsoft.com/office/officeart/2005/8/layout/hProcess4"/>
    <dgm:cxn modelId="{31072080-5E1C-407A-8223-446D7D7078FC}" type="presOf" srcId="{8C9E61CD-967C-4521-9072-AD046F0745AB}" destId="{865FF97D-D70C-473B-94D9-25C240F98E4C}" srcOrd="1" destOrd="0" presId="urn:microsoft.com/office/officeart/2005/8/layout/hProcess4"/>
    <dgm:cxn modelId="{6A2563F0-3355-4DB1-9B07-2272A6EE986B}" type="presOf" srcId="{8CDBAAEE-69EE-4942-99D4-B97119558B56}" destId="{D872BD02-591F-4D13-855F-27FA12E9A2B4}" srcOrd="1" destOrd="0" presId="urn:microsoft.com/office/officeart/2005/8/layout/hProcess4"/>
    <dgm:cxn modelId="{722679B0-3632-4F6B-BD35-8F5941917907}" type="presOf" srcId="{4910BA69-C6BE-41A7-8E05-0696CCE6F9FD}" destId="{65401B47-116D-4621-8BD2-18FB3AD417EB}" srcOrd="0" destOrd="0" presId="urn:microsoft.com/office/officeart/2005/8/layout/hProcess4"/>
    <dgm:cxn modelId="{620F1657-BCED-4875-AB1E-0DD60008E490}" type="presOf" srcId="{CE75D919-C450-4996-A4EE-8C42B8C59267}" destId="{8D499E18-7D7E-4F11-BEF8-2270706F95EF}" srcOrd="0" destOrd="0" presId="urn:microsoft.com/office/officeart/2005/8/layout/hProcess4"/>
    <dgm:cxn modelId="{B46A4A1A-91FB-4CE6-A4AC-B616D66195F9}" srcId="{8CDBAAEE-69EE-4942-99D4-B97119558B56}" destId="{474B1664-025C-4A42-B5C1-F9615E19C6B0}" srcOrd="0" destOrd="0" parTransId="{4FE5B540-DE20-463A-9C9A-B175FCDD2590}" sibTransId="{F4AE634B-0BA6-48C4-82AE-AB19E9B1F25C}"/>
    <dgm:cxn modelId="{DF8FAFF9-D64D-49F2-8BB3-7BA8C94C15A4}" srcId="{56373AE1-5090-4CD8-98D9-14C51CC3C57B}" destId="{3C6F0CA4-C420-4193-80CA-87A46D8FB41E}" srcOrd="1" destOrd="0" parTransId="{C3CCF574-05D8-43A1-8F0A-5E5BC68096BB}" sibTransId="{B194D04B-100C-4FAE-A3F6-EA9A5ACD3D3A}"/>
    <dgm:cxn modelId="{0E225827-443A-4436-BD1F-B5B1A94DCF58}" type="presOf" srcId="{BC6B9427-5489-4F62-96DD-4D0B2D587834}" destId="{EDBA6B89-A6B9-4BD4-892A-3EF8A7825F93}" srcOrd="0" destOrd="0" presId="urn:microsoft.com/office/officeart/2005/8/layout/hProcess4"/>
    <dgm:cxn modelId="{9C981286-CB57-48A1-9B63-95C1B64835BE}" srcId="{6EDF9141-4697-43B8-9BC4-7221564B0D2A}" destId="{3D18D9FE-2076-48E5-B213-0A7C5AA628E2}" srcOrd="0" destOrd="0" parTransId="{DE4B0966-EA64-4465-96B1-57FED53DB9D7}" sibTransId="{73764C5D-111B-462D-95AD-F3856EE20018}"/>
    <dgm:cxn modelId="{8FBBA496-304F-4B53-8642-AD1637263DA4}" type="presOf" srcId="{09265DB9-8F1B-4A91-8FB0-39401C3B57E1}" destId="{9ADC19C9-06BB-4A79-8326-2B3D493693C4}" srcOrd="0" destOrd="0" presId="urn:microsoft.com/office/officeart/2005/8/layout/hProcess4"/>
    <dgm:cxn modelId="{73C827FF-A25A-49F5-97FE-7D51CAE03797}" type="presOf" srcId="{19B48E47-EB0E-4AA3-A333-AD59B2292E14}" destId="{403AA810-3859-4078-819A-6CE373DB7EF7}" srcOrd="0" destOrd="0" presId="urn:microsoft.com/office/officeart/2005/8/layout/hProcess4"/>
    <dgm:cxn modelId="{B4F284A6-2F8D-436E-956F-1FFDBBC5016F}" srcId="{FDE7431E-712A-406A-92C4-AEFBCF889031}" destId="{8CDBAAEE-69EE-4942-99D4-B97119558B56}" srcOrd="0" destOrd="0" parTransId="{2907FBCA-AB5A-4DD3-9064-100D6337985F}" sibTransId="{EF819734-B32C-4CFE-B0CE-BC468BA46402}"/>
    <dgm:cxn modelId="{A1BDA10A-6845-417F-8326-49F7610D3F69}" srcId="{9C0185CC-627E-4EBB-A0AA-B1A6DCDEA892}" destId="{94B9A421-AFC1-4582-BCE2-288F67911E62}" srcOrd="1" destOrd="0" parTransId="{8619F842-F9B8-407D-AF46-31D2D92BF173}" sibTransId="{FF556E94-6C5F-412E-BCC4-A6FEC9001F17}"/>
    <dgm:cxn modelId="{EEB5B2C0-A85D-4E93-8890-F244C072C8B6}" srcId="{94B9A421-AFC1-4582-BCE2-288F67911E62}" destId="{A762B660-E492-4078-A980-27BADF5245E0}" srcOrd="2" destOrd="0" parTransId="{B61F9AE0-1B6D-46E5-BD33-167FB90D3A09}" sibTransId="{BDEAEDE4-ECFD-4809-933D-97799CE6DD55}"/>
    <dgm:cxn modelId="{A1BBFC81-351F-4DF1-B0C3-E752D53E9232}" type="presOf" srcId="{D87307DA-6DD3-42A6-B30C-40A313FD7D22}" destId="{9BCC3D49-B17A-4A05-97C5-E6254DABB4BA}" srcOrd="0" destOrd="0" presId="urn:microsoft.com/office/officeart/2005/8/layout/hProcess4"/>
    <dgm:cxn modelId="{1557C189-EB05-47A4-AC4E-25FE000D11FA}" type="presOf" srcId="{A762B660-E492-4078-A980-27BADF5245E0}" destId="{73D7A828-9A67-496D-AC8C-5E07062E2030}" srcOrd="1" destOrd="4" presId="urn:microsoft.com/office/officeart/2005/8/layout/hProcess4"/>
    <dgm:cxn modelId="{1183F73A-EEB6-4083-8268-FCE5024B52B8}" srcId="{8C9E61CD-967C-4521-9072-AD046F0745AB}" destId="{8D8EB934-92FB-4249-9FD5-E56FCF36CC35}" srcOrd="0" destOrd="0" parTransId="{84829A97-CA49-437B-91C7-69887E4FB755}" sibTransId="{BE938FB1-E98F-4107-AED1-1362FA44F648}"/>
    <dgm:cxn modelId="{6D551FC0-F581-4EA9-9AC7-D043343D5FF7}" type="presOf" srcId="{8D8EB934-92FB-4249-9FD5-E56FCF36CC35}" destId="{92E1017F-452A-4D8F-80B3-84AA31D46820}" srcOrd="0" destOrd="1" presId="urn:microsoft.com/office/officeart/2005/8/layout/hProcess4"/>
    <dgm:cxn modelId="{57E75C4E-396F-4A70-AA81-337B30324273}" type="presOf" srcId="{E0349017-02DD-48FD-9017-65EB79F037CA}" destId="{F918FAB0-E2DF-404A-AA73-AB934DAEDD59}" srcOrd="1" destOrd="1" presId="urn:microsoft.com/office/officeart/2005/8/layout/hProcess4"/>
    <dgm:cxn modelId="{0AFEFEFA-2DC1-4DA2-9176-67E020E78706}" type="presOf" srcId="{ACF5A918-3659-4E93-884F-04138F6C9DEA}" destId="{72B94E7C-9ABB-40EE-A1BB-FBF87CC8D24F}" srcOrd="0" destOrd="0" presId="urn:microsoft.com/office/officeart/2005/8/layout/hProcess4"/>
    <dgm:cxn modelId="{63CF9EC0-ED70-4D7F-BB74-503AEE700CD8}" type="presOf" srcId="{AC64D13A-2D70-457F-A568-58C7E0B46D9A}" destId="{73D7A828-9A67-496D-AC8C-5E07062E2030}" srcOrd="1" destOrd="2" presId="urn:microsoft.com/office/officeart/2005/8/layout/hProcess4"/>
    <dgm:cxn modelId="{47CA24AA-BB55-43C7-9E28-D75E9BC920A8}" type="presOf" srcId="{117D7F05-43CA-4545-B69C-68E38497DD81}" destId="{1B6D8A91-8610-45C6-B876-C7ACEA958A17}" srcOrd="0" destOrd="3" presId="urn:microsoft.com/office/officeart/2005/8/layout/hProcess4"/>
    <dgm:cxn modelId="{82D6EDAF-629E-40D0-BAF8-E2CD8858E25B}" type="presOf" srcId="{A762B660-E492-4078-A980-27BADF5245E0}" destId="{1B6D8A91-8610-45C6-B876-C7ACEA958A17}" srcOrd="0" destOrd="4" presId="urn:microsoft.com/office/officeart/2005/8/layout/hProcess4"/>
    <dgm:cxn modelId="{DE12DCF6-6E99-4966-A5C0-93752EB3E7B7}" type="presOf" srcId="{86CE7845-6C28-4392-83E0-8CE5FF66FD79}" destId="{C218E306-0C3F-44A1-9B45-BD3901C2873A}" srcOrd="0" destOrd="1" presId="urn:microsoft.com/office/officeart/2005/8/layout/hProcess4"/>
    <dgm:cxn modelId="{7E1FACCB-A6CE-436A-9B8D-B9A8F4E8264B}" type="presOf" srcId="{E9247CC2-A2CD-4DEF-A11D-FFFF4610D0D0}" destId="{92E1017F-452A-4D8F-80B3-84AA31D46820}" srcOrd="0" destOrd="3" presId="urn:microsoft.com/office/officeart/2005/8/layout/hProcess4"/>
    <dgm:cxn modelId="{ACBF1526-E9F2-46F2-BE26-B241CEF2A84B}" srcId="{D87307DA-6DD3-42A6-B30C-40A313FD7D22}" destId="{CE75D919-C450-4996-A4EE-8C42B8C59267}" srcOrd="0" destOrd="0" parTransId="{2EF63E18-EF7A-485E-8981-431B6CCF668B}" sibTransId="{61B29CF1-5BC9-4B65-80FE-6418499C8ABE}"/>
    <dgm:cxn modelId="{9F9E03C5-5348-4DE5-84C1-AB3CD754693D}" type="presOf" srcId="{CE75D919-C450-4996-A4EE-8C42B8C59267}" destId="{F918FAB0-E2DF-404A-AA73-AB934DAEDD59}" srcOrd="1" destOrd="0" presId="urn:microsoft.com/office/officeart/2005/8/layout/hProcess4"/>
    <dgm:cxn modelId="{6EA77474-EF35-45CC-9D04-273BB135A021}" type="presOf" srcId="{1119690C-902D-4D27-B152-01F8AEA60A2B}" destId="{E7F833C3-2FA8-4178-9860-406CA90D8EC2}" srcOrd="1" destOrd="2" presId="urn:microsoft.com/office/officeart/2005/8/layout/hProcess4"/>
    <dgm:cxn modelId="{278952EB-11D9-4077-826C-244519523BB3}" type="presOf" srcId="{9E2C7257-6974-4AD8-8C35-A7F691229AB0}" destId="{74C39224-06C7-49FF-B6C6-47613DB26572}" srcOrd="0" destOrd="0" presId="urn:microsoft.com/office/officeart/2005/8/layout/hProcess4"/>
    <dgm:cxn modelId="{08EEDC3C-0286-4E2E-AB2A-C914FE399F09}" type="presOf" srcId="{474B1664-025C-4A42-B5C1-F9615E19C6B0}" destId="{D872BD02-591F-4D13-855F-27FA12E9A2B4}" srcOrd="1" destOrd="1" presId="urn:microsoft.com/office/officeart/2005/8/layout/hProcess4"/>
    <dgm:cxn modelId="{F944D371-83F3-4E8B-BE5C-4B1F0A90D124}" type="presOf" srcId="{AC64D13A-2D70-457F-A568-58C7E0B46D9A}" destId="{1B6D8A91-8610-45C6-B876-C7ACEA958A17}" srcOrd="0" destOrd="2" presId="urn:microsoft.com/office/officeart/2005/8/layout/hProcess4"/>
    <dgm:cxn modelId="{E4A11E58-0B15-4EFF-B683-6FB657900E25}" type="presOf" srcId="{474B1664-025C-4A42-B5C1-F9615E19C6B0}" destId="{6F876952-DBB2-44D0-A129-215780D5B522}" srcOrd="0" destOrd="1" presId="urn:microsoft.com/office/officeart/2005/8/layout/hProcess4"/>
    <dgm:cxn modelId="{D5F0324F-4D29-4C8B-97D7-4239532FCCFE}" type="presOf" srcId="{56373AE1-5090-4CD8-98D9-14C51CC3C57B}" destId="{A57F8EFD-6721-49A7-BD30-5F8AE6D93310}" srcOrd="0" destOrd="0" presId="urn:microsoft.com/office/officeart/2005/8/layout/hProcess4"/>
    <dgm:cxn modelId="{D76A7752-D73E-43B5-808D-B426C521FB2C}" type="presOf" srcId="{8CDBAAEE-69EE-4942-99D4-B97119558B56}" destId="{6F876952-DBB2-44D0-A129-215780D5B522}" srcOrd="0" destOrd="0" presId="urn:microsoft.com/office/officeart/2005/8/layout/hProcess4"/>
    <dgm:cxn modelId="{C7FA7CD5-8199-4973-97B6-138985CD10AD}" type="presOf" srcId="{E0349017-02DD-48FD-9017-65EB79F037CA}" destId="{8D499E18-7D7E-4F11-BEF8-2270706F95EF}" srcOrd="0" destOrd="1" presId="urn:microsoft.com/office/officeart/2005/8/layout/hProcess4"/>
    <dgm:cxn modelId="{0036EAC1-30DF-4B9F-8170-4EBA7CB0D325}" srcId="{56373AE1-5090-4CD8-98D9-14C51CC3C57B}" destId="{B52D0F60-CDC8-4EB6-87D8-4EF63AFD1E08}" srcOrd="0" destOrd="0" parTransId="{1EB3D3A2-81A6-46E6-86F4-65FF3AB1755D}" sibTransId="{4643E5AF-18F3-4C30-B52E-9C57A6813719}"/>
    <dgm:cxn modelId="{004F7077-C99A-4EE9-A94E-6048148E8BD4}" srcId="{BF95D456-669D-4929-B33F-3DCDA9AFF15F}" destId="{ACF5A918-3659-4E93-884F-04138F6C9DEA}" srcOrd="4" destOrd="0" parTransId="{B038AECC-D19D-45F4-AACF-446F203C75A4}" sibTransId="{BC6B9427-5489-4F62-96DD-4D0B2D587834}"/>
    <dgm:cxn modelId="{242EC6CD-1B90-4326-85FE-5494D597AD02}" srcId="{94B9A421-AFC1-4582-BCE2-288F67911E62}" destId="{117D7F05-43CA-4545-B69C-68E38497DD81}" srcOrd="1" destOrd="0" parTransId="{07945EEB-B890-4AD9-AA3E-A817EEF8022C}" sibTransId="{C68FD1D4-EBCA-481A-9966-E4428254572C}"/>
    <dgm:cxn modelId="{48EAD6FD-990B-43A7-A5F5-C8D8F61427CE}" srcId="{8CDBAAEE-69EE-4942-99D4-B97119558B56}" destId="{9683C9AC-A66D-426D-984E-348AFCE3E55C}" srcOrd="1" destOrd="0" parTransId="{E6997117-CCBD-4685-92E4-3762D37F65DA}" sibTransId="{7FD34659-CEB9-44FA-9CDB-A6F7BFEED6CD}"/>
    <dgm:cxn modelId="{33C38864-D5C6-49B8-BC9E-4E86AEA0D2C4}" type="presOf" srcId="{9683C9AC-A66D-426D-984E-348AFCE3E55C}" destId="{6F876952-DBB2-44D0-A129-215780D5B522}" srcOrd="0" destOrd="2" presId="urn:microsoft.com/office/officeart/2005/8/layout/hProcess4"/>
    <dgm:cxn modelId="{86F25B8A-F373-40BF-BDCA-588EF0FC9909}" type="presOf" srcId="{3C6F0CA4-C420-4193-80CA-87A46D8FB41E}" destId="{A57F8EFD-6721-49A7-BD30-5F8AE6D93310}" srcOrd="0" destOrd="2" presId="urn:microsoft.com/office/officeart/2005/8/layout/hProcess4"/>
    <dgm:cxn modelId="{C105B5D8-7087-4C34-AA97-74F8FA14FCF8}" srcId="{BF95D456-669D-4929-B33F-3DCDA9AFF15F}" destId="{D87307DA-6DD3-42A6-B30C-40A313FD7D22}" srcOrd="0" destOrd="0" parTransId="{ED40F139-E608-490D-9D33-CCAC0AD93E72}" sibTransId="{E1D97738-B750-4751-A808-C6D64867E620}"/>
    <dgm:cxn modelId="{618AFBE4-612F-4FAD-B9A6-F277005392AF}" type="presOf" srcId="{1119690C-902D-4D27-B152-01F8AEA60A2B}" destId="{C218E306-0C3F-44A1-9B45-BD3901C2873A}" srcOrd="0" destOrd="2" presId="urn:microsoft.com/office/officeart/2005/8/layout/hProcess4"/>
    <dgm:cxn modelId="{4D070808-0BC6-432B-8005-A203165DE4C4}" srcId="{BF95D456-669D-4929-B33F-3DCDA9AFF15F}" destId="{6EDF9141-4697-43B8-9BC4-7221564B0D2A}" srcOrd="5" destOrd="0" parTransId="{E93EE199-14FF-4A35-B1AF-CFA31CD8CB5B}" sibTransId="{D132CE88-20F2-43F1-924A-DDFBBA39BC17}"/>
    <dgm:cxn modelId="{FC469D23-140D-4BAA-9085-EAD17A1CC476}" srcId="{BF95D456-669D-4929-B33F-3DCDA9AFF15F}" destId="{9C0185CC-627E-4EBB-A0AA-B1A6DCDEA892}" srcOrd="1" destOrd="0" parTransId="{A3E632F8-973F-40F9-B9F8-41174F27D008}" sibTransId="{19B48E47-EB0E-4AA3-A333-AD59B2292E14}"/>
    <dgm:cxn modelId="{CC2E5FD9-A6F7-4D83-8EEB-054ADE08F695}" srcId="{9E2C7257-6974-4AD8-8C35-A7F691229AB0}" destId="{D3A2F247-0533-4874-9553-876DDEDDB9B9}" srcOrd="1" destOrd="0" parTransId="{B4EB10C6-BE79-439B-AC37-BAE28736E76C}" sibTransId="{69BE0B93-0DAE-4E52-A45B-38816A107FA9}"/>
    <dgm:cxn modelId="{556B2673-BCB8-48A1-9E5F-B7A4CA7E551A}" type="presOf" srcId="{BF95D456-669D-4929-B33F-3DCDA9AFF15F}" destId="{04A28932-6275-4BA0-A448-142362891E38}" srcOrd="0" destOrd="0" presId="urn:microsoft.com/office/officeart/2005/8/layout/hProcess4"/>
    <dgm:cxn modelId="{1F4282DB-FD63-400B-A366-A6FC382B95B5}" type="presOf" srcId="{E1D97738-B750-4751-A808-C6D64867E620}" destId="{A62B75F7-7BEF-4DD1-8880-3771D88BB70D}" srcOrd="0" destOrd="0" presId="urn:microsoft.com/office/officeart/2005/8/layout/hProcess4"/>
    <dgm:cxn modelId="{E417F897-B584-4A46-899D-3D6C4B6062BE}" srcId="{8C9E61CD-967C-4521-9072-AD046F0745AB}" destId="{E9247CC2-A2CD-4DEF-A11D-FFFF4610D0D0}" srcOrd="2" destOrd="0" parTransId="{89EBCAEA-A5CF-4E71-823D-BA878AEEE701}" sibTransId="{35D54A27-6733-482C-B2AD-72D556051786}"/>
    <dgm:cxn modelId="{3C3C413D-3DB5-4191-BB78-8B6F8D0A238C}" type="presOf" srcId="{D36DF5ED-6DCF-4539-9B38-8BF857ABE221}" destId="{6F876952-DBB2-44D0-A129-215780D5B522}" srcOrd="0" destOrd="3" presId="urn:microsoft.com/office/officeart/2005/8/layout/hProcess4"/>
    <dgm:cxn modelId="{DEAE0079-1F06-4400-87EF-0155F0BC1407}" type="presOf" srcId="{94B9A421-AFC1-4582-BCE2-288F67911E62}" destId="{1B6D8A91-8610-45C6-B876-C7ACEA958A17}" srcOrd="0" destOrd="1" presId="urn:microsoft.com/office/officeart/2005/8/layout/hProcess4"/>
    <dgm:cxn modelId="{62EB0338-9F1E-422C-B359-FDCCEB635749}" type="presOf" srcId="{D36DF5ED-6DCF-4539-9B38-8BF857ABE221}" destId="{D872BD02-591F-4D13-855F-27FA12E9A2B4}" srcOrd="1" destOrd="3" presId="urn:microsoft.com/office/officeart/2005/8/layout/hProcess4"/>
    <dgm:cxn modelId="{D1E539E7-F285-468C-9037-20C3D5141B55}" type="presOf" srcId="{86CE7845-6C28-4392-83E0-8CE5FF66FD79}" destId="{E7F833C3-2FA8-4178-9860-406CA90D8EC2}" srcOrd="1" destOrd="1" presId="urn:microsoft.com/office/officeart/2005/8/layout/hProcess4"/>
    <dgm:cxn modelId="{909CDE1A-4B31-4873-AA20-E86E4EFCABAA}" type="presOf" srcId="{B52D0F60-CDC8-4EB6-87D8-4EF63AFD1E08}" destId="{9BD55C49-153F-4859-9833-95086D368ED9}" srcOrd="1" destOrd="1" presId="urn:microsoft.com/office/officeart/2005/8/layout/hProcess4"/>
    <dgm:cxn modelId="{99938729-4FC5-4162-90A1-677A3C52C1AF}" type="presOf" srcId="{98F79B9C-F24A-48B6-9334-5BB7CBD9963F}" destId="{1B6D8A91-8610-45C6-B876-C7ACEA958A17}" srcOrd="0" destOrd="0" presId="urn:microsoft.com/office/officeart/2005/8/layout/hProcess4"/>
    <dgm:cxn modelId="{99127B33-F52E-4618-86E4-3A65A9BA2DA3}" srcId="{ACF5A918-3659-4E93-884F-04138F6C9DEA}" destId="{8C9E61CD-967C-4521-9072-AD046F0745AB}" srcOrd="0" destOrd="0" parTransId="{9945CEF3-6669-4533-9C53-BA72DAF51B0B}" sibTransId="{B5CA333F-3D8C-4B1B-953A-9886DE856189}"/>
    <dgm:cxn modelId="{3B6CD077-E73D-4B7E-B510-3BB8BF949084}" srcId="{9E2C7257-6974-4AD8-8C35-A7F691229AB0}" destId="{56373AE1-5090-4CD8-98D9-14C51CC3C57B}" srcOrd="0" destOrd="0" parTransId="{7D924199-A337-4BFB-BC71-92967F73348A}" sibTransId="{27B98FF3-E9BD-4848-880D-F61BE1B0ED06}"/>
    <dgm:cxn modelId="{5F13CC68-9121-4FED-B9B1-E23781A3A487}" srcId="{CE75D919-C450-4996-A4EE-8C42B8C59267}" destId="{E0349017-02DD-48FD-9017-65EB79F037CA}" srcOrd="0" destOrd="0" parTransId="{980F0428-DFB1-406F-AC27-B6F8286F5FB5}" sibTransId="{B3BC51F9-62FB-4D2E-8624-D3746C9C7EC3}"/>
    <dgm:cxn modelId="{FE934BEE-9677-4192-A2D6-0C85C65F5209}" type="presOf" srcId="{D3A2F247-0533-4874-9553-876DDEDDB9B9}" destId="{A57F8EFD-6721-49A7-BD30-5F8AE6D93310}" srcOrd="0" destOrd="3" presId="urn:microsoft.com/office/officeart/2005/8/layout/hProcess4"/>
    <dgm:cxn modelId="{6DAF0BD0-D101-4609-9E40-D79EA2490FE7}" type="presOf" srcId="{D3A2F247-0533-4874-9553-876DDEDDB9B9}" destId="{9BD55C49-153F-4859-9833-95086D368ED9}" srcOrd="1" destOrd="3" presId="urn:microsoft.com/office/officeart/2005/8/layout/hProcess4"/>
    <dgm:cxn modelId="{DB827659-5553-464E-9AB4-4CEAB8D8A49A}" srcId="{8C9E61CD-967C-4521-9072-AD046F0745AB}" destId="{AAED3879-A016-4D68-AF23-CC400F589143}" srcOrd="1" destOrd="0" parTransId="{06C8E087-85B1-4C98-A760-B1EF6CFA41C1}" sibTransId="{0C7EE488-7202-4252-AB22-6B9764EC2A63}"/>
    <dgm:cxn modelId="{AC1DCBB5-D16D-4618-AC5F-B9D0EAB6027C}" type="presOf" srcId="{E9247CC2-A2CD-4DEF-A11D-FFFF4610D0D0}" destId="{865FF97D-D70C-473B-94D9-25C240F98E4C}" srcOrd="1" destOrd="3" presId="urn:microsoft.com/office/officeart/2005/8/layout/hProcess4"/>
    <dgm:cxn modelId="{D09A080C-11FB-4391-B0B4-BCF7561FD8A4}" type="presOf" srcId="{9C0185CC-627E-4EBB-A0AA-B1A6DCDEA892}" destId="{BCA8C560-0305-45CE-9B06-14CFBA9450EA}" srcOrd="0" destOrd="0" presId="urn:microsoft.com/office/officeart/2005/8/layout/hProcess4"/>
    <dgm:cxn modelId="{5FDFA2B6-9C22-4582-924B-CC688D455835}" type="presParOf" srcId="{04A28932-6275-4BA0-A448-142362891E38}" destId="{B31E94BE-516D-496D-894C-E866FE8B44C3}" srcOrd="0" destOrd="0" presId="urn:microsoft.com/office/officeart/2005/8/layout/hProcess4"/>
    <dgm:cxn modelId="{D606C46A-7EE6-4EED-B539-6D3811D03300}" type="presParOf" srcId="{04A28932-6275-4BA0-A448-142362891E38}" destId="{4D9A8270-B676-4C70-9B24-48CADE673A3D}" srcOrd="1" destOrd="0" presId="urn:microsoft.com/office/officeart/2005/8/layout/hProcess4"/>
    <dgm:cxn modelId="{55889B74-A4CF-4BC9-8D0A-CAC1C2625A66}" type="presParOf" srcId="{04A28932-6275-4BA0-A448-142362891E38}" destId="{002EC6C7-5D02-4FCF-95F1-8DF9FB38EAFB}" srcOrd="2" destOrd="0" presId="urn:microsoft.com/office/officeart/2005/8/layout/hProcess4"/>
    <dgm:cxn modelId="{F3B3C6D1-11ED-4135-859D-6AEDAE879A3D}" type="presParOf" srcId="{002EC6C7-5D02-4FCF-95F1-8DF9FB38EAFB}" destId="{197B4C56-A50C-4A81-9A2C-F80C5123897C}" srcOrd="0" destOrd="0" presId="urn:microsoft.com/office/officeart/2005/8/layout/hProcess4"/>
    <dgm:cxn modelId="{071A009A-9D6D-46E8-921C-D2D0E3AAC4E7}" type="presParOf" srcId="{197B4C56-A50C-4A81-9A2C-F80C5123897C}" destId="{14F5F32F-71B1-4DC5-91A3-C2D86EAD2563}" srcOrd="0" destOrd="0" presId="urn:microsoft.com/office/officeart/2005/8/layout/hProcess4"/>
    <dgm:cxn modelId="{C75D4A0E-BBA1-409F-8EEF-5909DF310608}" type="presParOf" srcId="{197B4C56-A50C-4A81-9A2C-F80C5123897C}" destId="{8D499E18-7D7E-4F11-BEF8-2270706F95EF}" srcOrd="1" destOrd="0" presId="urn:microsoft.com/office/officeart/2005/8/layout/hProcess4"/>
    <dgm:cxn modelId="{48079A4B-3263-4AAD-B016-3737E4BBC1D8}" type="presParOf" srcId="{197B4C56-A50C-4A81-9A2C-F80C5123897C}" destId="{F918FAB0-E2DF-404A-AA73-AB934DAEDD59}" srcOrd="2" destOrd="0" presId="urn:microsoft.com/office/officeart/2005/8/layout/hProcess4"/>
    <dgm:cxn modelId="{D6B88CFB-0138-4289-8DD0-375C3F59AC44}" type="presParOf" srcId="{197B4C56-A50C-4A81-9A2C-F80C5123897C}" destId="{9BCC3D49-B17A-4A05-97C5-E6254DABB4BA}" srcOrd="3" destOrd="0" presId="urn:microsoft.com/office/officeart/2005/8/layout/hProcess4"/>
    <dgm:cxn modelId="{1597672B-6975-40BE-A296-92D0448BA99E}" type="presParOf" srcId="{197B4C56-A50C-4A81-9A2C-F80C5123897C}" destId="{FB8E7C29-3E09-4D38-943E-6AD42CDC8976}" srcOrd="4" destOrd="0" presId="urn:microsoft.com/office/officeart/2005/8/layout/hProcess4"/>
    <dgm:cxn modelId="{15C01104-50D6-4031-8605-97689ABFA312}" type="presParOf" srcId="{002EC6C7-5D02-4FCF-95F1-8DF9FB38EAFB}" destId="{A62B75F7-7BEF-4DD1-8880-3771D88BB70D}" srcOrd="1" destOrd="0" presId="urn:microsoft.com/office/officeart/2005/8/layout/hProcess4"/>
    <dgm:cxn modelId="{3FF99EF5-3224-49C8-9AF5-0B48D3804347}" type="presParOf" srcId="{002EC6C7-5D02-4FCF-95F1-8DF9FB38EAFB}" destId="{CB56E4FF-EAED-40C9-9BDD-DCEBCA4DD83A}" srcOrd="2" destOrd="0" presId="urn:microsoft.com/office/officeart/2005/8/layout/hProcess4"/>
    <dgm:cxn modelId="{F11FD1C6-F20A-489D-B427-2927A0024F73}" type="presParOf" srcId="{CB56E4FF-EAED-40C9-9BDD-DCEBCA4DD83A}" destId="{7DB40E77-A4DF-4A54-949F-3D4CD4B95758}" srcOrd="0" destOrd="0" presId="urn:microsoft.com/office/officeart/2005/8/layout/hProcess4"/>
    <dgm:cxn modelId="{CACA128E-0A2D-4E8A-AD3D-47F90D4C8CD3}" type="presParOf" srcId="{CB56E4FF-EAED-40C9-9BDD-DCEBCA4DD83A}" destId="{1B6D8A91-8610-45C6-B876-C7ACEA958A17}" srcOrd="1" destOrd="0" presId="urn:microsoft.com/office/officeart/2005/8/layout/hProcess4"/>
    <dgm:cxn modelId="{B8F80C25-F926-4D61-968B-46AB239E60BF}" type="presParOf" srcId="{CB56E4FF-EAED-40C9-9BDD-DCEBCA4DD83A}" destId="{73D7A828-9A67-496D-AC8C-5E07062E2030}" srcOrd="2" destOrd="0" presId="urn:microsoft.com/office/officeart/2005/8/layout/hProcess4"/>
    <dgm:cxn modelId="{0292458F-CBD6-4D41-8FF3-0187701CE1CE}" type="presParOf" srcId="{CB56E4FF-EAED-40C9-9BDD-DCEBCA4DD83A}" destId="{BCA8C560-0305-45CE-9B06-14CFBA9450EA}" srcOrd="3" destOrd="0" presId="urn:microsoft.com/office/officeart/2005/8/layout/hProcess4"/>
    <dgm:cxn modelId="{CF5FF047-F386-4538-B16D-9288A5120592}" type="presParOf" srcId="{CB56E4FF-EAED-40C9-9BDD-DCEBCA4DD83A}" destId="{F7C18876-0A16-4206-9AEE-11DFC3A6C448}" srcOrd="4" destOrd="0" presId="urn:microsoft.com/office/officeart/2005/8/layout/hProcess4"/>
    <dgm:cxn modelId="{1ACB9F52-1C0C-42B3-92AA-230E467CC61F}" type="presParOf" srcId="{002EC6C7-5D02-4FCF-95F1-8DF9FB38EAFB}" destId="{403AA810-3859-4078-819A-6CE373DB7EF7}" srcOrd="3" destOrd="0" presId="urn:microsoft.com/office/officeart/2005/8/layout/hProcess4"/>
    <dgm:cxn modelId="{ADDF25A3-A049-4E23-8B7F-C8905959E939}" type="presParOf" srcId="{002EC6C7-5D02-4FCF-95F1-8DF9FB38EAFB}" destId="{5319707B-6FA3-4847-B7A1-3660FD4D7059}" srcOrd="4" destOrd="0" presId="urn:microsoft.com/office/officeart/2005/8/layout/hProcess4"/>
    <dgm:cxn modelId="{86BA9B8F-EAEA-4315-8A8B-EDBF958DCF4D}" type="presParOf" srcId="{5319707B-6FA3-4847-B7A1-3660FD4D7059}" destId="{1A877793-DD66-40CA-819A-CFF153B88AE0}" srcOrd="0" destOrd="0" presId="urn:microsoft.com/office/officeart/2005/8/layout/hProcess4"/>
    <dgm:cxn modelId="{F43402E3-D0AA-419B-A895-34E8D8D64C50}" type="presParOf" srcId="{5319707B-6FA3-4847-B7A1-3660FD4D7059}" destId="{A57F8EFD-6721-49A7-BD30-5F8AE6D93310}" srcOrd="1" destOrd="0" presId="urn:microsoft.com/office/officeart/2005/8/layout/hProcess4"/>
    <dgm:cxn modelId="{BFF87F86-036D-45EF-AF9D-7D4D31C18F4B}" type="presParOf" srcId="{5319707B-6FA3-4847-B7A1-3660FD4D7059}" destId="{9BD55C49-153F-4859-9833-95086D368ED9}" srcOrd="2" destOrd="0" presId="urn:microsoft.com/office/officeart/2005/8/layout/hProcess4"/>
    <dgm:cxn modelId="{164C0297-85ED-4C0C-B4DB-F50CF1AC7331}" type="presParOf" srcId="{5319707B-6FA3-4847-B7A1-3660FD4D7059}" destId="{74C39224-06C7-49FF-B6C6-47613DB26572}" srcOrd="3" destOrd="0" presId="urn:microsoft.com/office/officeart/2005/8/layout/hProcess4"/>
    <dgm:cxn modelId="{8525196F-5AC7-4F21-B944-5EF47B1BC92B}" type="presParOf" srcId="{5319707B-6FA3-4847-B7A1-3660FD4D7059}" destId="{BDC4E65A-B801-49A7-BB3F-06808F0B2D54}" srcOrd="4" destOrd="0" presId="urn:microsoft.com/office/officeart/2005/8/layout/hProcess4"/>
    <dgm:cxn modelId="{78050AB1-7CD2-442F-AD42-DA1F518B47DB}" type="presParOf" srcId="{002EC6C7-5D02-4FCF-95F1-8DF9FB38EAFB}" destId="{9ADC19C9-06BB-4A79-8326-2B3D493693C4}" srcOrd="5" destOrd="0" presId="urn:microsoft.com/office/officeart/2005/8/layout/hProcess4"/>
    <dgm:cxn modelId="{BB98D58F-1868-40ED-A45B-DDFD37CD92E3}" type="presParOf" srcId="{002EC6C7-5D02-4FCF-95F1-8DF9FB38EAFB}" destId="{0CF665DA-07E4-4997-AD81-16F9A64602C6}" srcOrd="6" destOrd="0" presId="urn:microsoft.com/office/officeart/2005/8/layout/hProcess4"/>
    <dgm:cxn modelId="{75530887-7784-404B-96B3-BA3B726EE812}" type="presParOf" srcId="{0CF665DA-07E4-4997-AD81-16F9A64602C6}" destId="{F70D7CF4-CB78-49F0-A6BA-2BE0F808E3FD}" srcOrd="0" destOrd="0" presId="urn:microsoft.com/office/officeart/2005/8/layout/hProcess4"/>
    <dgm:cxn modelId="{54DA4B5A-1B57-47A1-AD9D-59CAFAA74CB7}" type="presParOf" srcId="{0CF665DA-07E4-4997-AD81-16F9A64602C6}" destId="{6F876952-DBB2-44D0-A129-215780D5B522}" srcOrd="1" destOrd="0" presId="urn:microsoft.com/office/officeart/2005/8/layout/hProcess4"/>
    <dgm:cxn modelId="{850DA688-9E17-4AF7-AB5A-D1DDCE64CA37}" type="presParOf" srcId="{0CF665DA-07E4-4997-AD81-16F9A64602C6}" destId="{D872BD02-591F-4D13-855F-27FA12E9A2B4}" srcOrd="2" destOrd="0" presId="urn:microsoft.com/office/officeart/2005/8/layout/hProcess4"/>
    <dgm:cxn modelId="{700C0A8F-3872-4C42-9E49-0C381C6181F9}" type="presParOf" srcId="{0CF665DA-07E4-4997-AD81-16F9A64602C6}" destId="{8AA2FC97-5692-41C7-A400-186A3E5CA186}" srcOrd="3" destOrd="0" presId="urn:microsoft.com/office/officeart/2005/8/layout/hProcess4"/>
    <dgm:cxn modelId="{A0E192CE-BA82-4B40-995C-FA7ECE34DE80}" type="presParOf" srcId="{0CF665DA-07E4-4997-AD81-16F9A64602C6}" destId="{9FD7C0AE-4988-42B4-BE86-62AF6588D7CB}" srcOrd="4" destOrd="0" presId="urn:microsoft.com/office/officeart/2005/8/layout/hProcess4"/>
    <dgm:cxn modelId="{CFACC576-CF02-44DD-9DD2-056C43E3EED7}" type="presParOf" srcId="{002EC6C7-5D02-4FCF-95F1-8DF9FB38EAFB}" destId="{65401B47-116D-4621-8BD2-18FB3AD417EB}" srcOrd="7" destOrd="0" presId="urn:microsoft.com/office/officeart/2005/8/layout/hProcess4"/>
    <dgm:cxn modelId="{40301076-E3EE-41A3-9458-7513ABF0D468}" type="presParOf" srcId="{002EC6C7-5D02-4FCF-95F1-8DF9FB38EAFB}" destId="{B45382AA-2173-4C0B-BAD8-FCADBB0E765F}" srcOrd="8" destOrd="0" presId="urn:microsoft.com/office/officeart/2005/8/layout/hProcess4"/>
    <dgm:cxn modelId="{5B8C269E-6305-42FD-9D5C-DF7425A18A9C}" type="presParOf" srcId="{B45382AA-2173-4C0B-BAD8-FCADBB0E765F}" destId="{F1DF5925-7A6E-44CA-B20B-A8B6B3ED2C49}" srcOrd="0" destOrd="0" presId="urn:microsoft.com/office/officeart/2005/8/layout/hProcess4"/>
    <dgm:cxn modelId="{111A50A9-094B-462F-A8E5-3938EFB5476D}" type="presParOf" srcId="{B45382AA-2173-4C0B-BAD8-FCADBB0E765F}" destId="{92E1017F-452A-4D8F-80B3-84AA31D46820}" srcOrd="1" destOrd="0" presId="urn:microsoft.com/office/officeart/2005/8/layout/hProcess4"/>
    <dgm:cxn modelId="{0B2E35AF-1204-4BE0-8B45-8BF4F87A2DF4}" type="presParOf" srcId="{B45382AA-2173-4C0B-BAD8-FCADBB0E765F}" destId="{865FF97D-D70C-473B-94D9-25C240F98E4C}" srcOrd="2" destOrd="0" presId="urn:microsoft.com/office/officeart/2005/8/layout/hProcess4"/>
    <dgm:cxn modelId="{8DAD7193-66B0-4C3C-8908-3E49C6B2EB5C}" type="presParOf" srcId="{B45382AA-2173-4C0B-BAD8-FCADBB0E765F}" destId="{72B94E7C-9ABB-40EE-A1BB-FBF87CC8D24F}" srcOrd="3" destOrd="0" presId="urn:microsoft.com/office/officeart/2005/8/layout/hProcess4"/>
    <dgm:cxn modelId="{FFB63223-4B66-4652-8899-D106E2838847}" type="presParOf" srcId="{B45382AA-2173-4C0B-BAD8-FCADBB0E765F}" destId="{1C96F34C-BAA9-48AC-BB12-576C75F57810}" srcOrd="4" destOrd="0" presId="urn:microsoft.com/office/officeart/2005/8/layout/hProcess4"/>
    <dgm:cxn modelId="{DA08F9A0-4762-4C81-9935-14B463D877FE}" type="presParOf" srcId="{002EC6C7-5D02-4FCF-95F1-8DF9FB38EAFB}" destId="{EDBA6B89-A6B9-4BD4-892A-3EF8A7825F93}" srcOrd="9" destOrd="0" presId="urn:microsoft.com/office/officeart/2005/8/layout/hProcess4"/>
    <dgm:cxn modelId="{B24CBB54-1366-4C83-973A-3AD27E440ABF}" type="presParOf" srcId="{002EC6C7-5D02-4FCF-95F1-8DF9FB38EAFB}" destId="{9E09C10C-BE19-42D3-BE57-FDAB86ABFA4D}" srcOrd="10" destOrd="0" presId="urn:microsoft.com/office/officeart/2005/8/layout/hProcess4"/>
    <dgm:cxn modelId="{F4081531-AEC4-4562-BF2A-C76B4C91FB23}" type="presParOf" srcId="{9E09C10C-BE19-42D3-BE57-FDAB86ABFA4D}" destId="{A078F47F-6C62-4BE9-A791-AC3BEAC7E69E}" srcOrd="0" destOrd="0" presId="urn:microsoft.com/office/officeart/2005/8/layout/hProcess4"/>
    <dgm:cxn modelId="{BEFAE132-EFC4-4AD8-AFDB-6E9770D227F4}" type="presParOf" srcId="{9E09C10C-BE19-42D3-BE57-FDAB86ABFA4D}" destId="{C218E306-0C3F-44A1-9B45-BD3901C2873A}" srcOrd="1" destOrd="0" presId="urn:microsoft.com/office/officeart/2005/8/layout/hProcess4"/>
    <dgm:cxn modelId="{04332815-3173-42A3-800B-0C0E4835F137}" type="presParOf" srcId="{9E09C10C-BE19-42D3-BE57-FDAB86ABFA4D}" destId="{E7F833C3-2FA8-4178-9860-406CA90D8EC2}" srcOrd="2" destOrd="0" presId="urn:microsoft.com/office/officeart/2005/8/layout/hProcess4"/>
    <dgm:cxn modelId="{ABC8E185-EA01-47D6-955D-61951E51F9C5}" type="presParOf" srcId="{9E09C10C-BE19-42D3-BE57-FDAB86ABFA4D}" destId="{DEEF9FC5-69C3-429F-9708-B4713057C174}" srcOrd="3" destOrd="0" presId="urn:microsoft.com/office/officeart/2005/8/layout/hProcess4"/>
    <dgm:cxn modelId="{2552EE65-7F5D-40E1-AF52-3D61DDCFA12B}" type="presParOf" srcId="{9E09C10C-BE19-42D3-BE57-FDAB86ABFA4D}" destId="{E13CEFB4-B18F-4FC5-9154-E8CC3CF9920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99E18-7D7E-4F11-BEF8-2270706F95EF}">
      <dsp:nvSpPr>
        <dsp:cNvPr id="0" name=""/>
        <dsp:cNvSpPr/>
      </dsp:nvSpPr>
      <dsp:spPr>
        <a:xfrm>
          <a:off x="634" y="867950"/>
          <a:ext cx="1147479" cy="127610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400050">
            <a:lnSpc>
              <a:spcPct val="90000"/>
            </a:lnSpc>
            <a:spcBef>
              <a:spcPct val="0"/>
            </a:spcBef>
            <a:spcAft>
              <a:spcPct val="15000"/>
            </a:spcAft>
            <a:buChar char="••"/>
          </a:pPr>
          <a:r>
            <a:rPr lang="el-GR" sz="900" kern="1200"/>
            <a:t>Σύνθεση μελετών προσδιορισμού οικονομικών προτεραιοτήτων της χώρας (ΓΓΕΤ)</a:t>
          </a:r>
        </a:p>
        <a:p>
          <a:pPr marL="114300" lvl="2" indent="-57150" algn="l" defTabSz="311150">
            <a:lnSpc>
              <a:spcPct val="90000"/>
            </a:lnSpc>
            <a:spcBef>
              <a:spcPct val="0"/>
            </a:spcBef>
            <a:spcAft>
              <a:spcPct val="15000"/>
            </a:spcAft>
            <a:buChar char="••"/>
          </a:pPr>
          <a:endParaRPr lang="el-GR" sz="700" kern="1200"/>
        </a:p>
      </dsp:txBody>
      <dsp:txXfrm>
        <a:off x="30001" y="897317"/>
        <a:ext cx="1088745" cy="943916"/>
      </dsp:txXfrm>
    </dsp:sp>
    <dsp:sp modelId="{A62B75F7-7BEF-4DD1-8880-3771D88BB70D}">
      <dsp:nvSpPr>
        <dsp:cNvPr id="0" name=""/>
        <dsp:cNvSpPr/>
      </dsp:nvSpPr>
      <dsp:spPr>
        <a:xfrm>
          <a:off x="620775" y="1360120"/>
          <a:ext cx="1396781" cy="1396781"/>
        </a:xfrm>
        <a:prstGeom prst="leftCircularArrow">
          <a:avLst>
            <a:gd name="adj1" fmla="val 4088"/>
            <a:gd name="adj2" fmla="val 514447"/>
            <a:gd name="adj3" fmla="val 2290381"/>
            <a:gd name="adj4" fmla="val 9024912"/>
            <a:gd name="adj5" fmla="val 47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C3D49-B17A-4A05-97C5-E6254DABB4BA}">
      <dsp:nvSpPr>
        <dsp:cNvPr id="0" name=""/>
        <dsp:cNvSpPr/>
      </dsp:nvSpPr>
      <dsp:spPr>
        <a:xfrm>
          <a:off x="255629" y="1585658"/>
          <a:ext cx="1019981" cy="7871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a:t>1.Προσδιορισμός βασικών αναπτυξιακών τομέων</a:t>
          </a:r>
        </a:p>
      </dsp:txBody>
      <dsp:txXfrm>
        <a:off x="278683" y="1608712"/>
        <a:ext cx="973873" cy="741008"/>
      </dsp:txXfrm>
    </dsp:sp>
    <dsp:sp modelId="{1B6D8A91-8610-45C6-B876-C7ACEA958A17}">
      <dsp:nvSpPr>
        <dsp:cNvPr id="0" name=""/>
        <dsp:cNvSpPr/>
      </dsp:nvSpPr>
      <dsp:spPr>
        <a:xfrm>
          <a:off x="1547514" y="1037160"/>
          <a:ext cx="1147479" cy="1314204"/>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400050">
            <a:lnSpc>
              <a:spcPct val="90000"/>
            </a:lnSpc>
            <a:spcBef>
              <a:spcPct val="0"/>
            </a:spcBef>
            <a:spcAft>
              <a:spcPct val="15000"/>
            </a:spcAft>
            <a:buChar char="••"/>
          </a:pPr>
          <a:endParaRPr lang="el-GR" sz="900" kern="1200"/>
        </a:p>
        <a:p>
          <a:pPr marL="57150" lvl="1" indent="-57150" algn="l" defTabSz="444500">
            <a:lnSpc>
              <a:spcPct val="90000"/>
            </a:lnSpc>
            <a:spcBef>
              <a:spcPct val="0"/>
            </a:spcBef>
            <a:spcAft>
              <a:spcPct val="15000"/>
            </a:spcAft>
            <a:buChar char="••"/>
          </a:pPr>
          <a:r>
            <a:rPr lang="el-GR" sz="1000" kern="1200"/>
            <a:t>Συνεισφορά από</a:t>
          </a:r>
          <a:r>
            <a:rPr lang="el-GR" sz="900" kern="1200"/>
            <a:t>: </a:t>
          </a:r>
        </a:p>
        <a:p>
          <a:pPr marL="114300" lvl="2" indent="-57150" algn="l" defTabSz="400050">
            <a:lnSpc>
              <a:spcPct val="90000"/>
            </a:lnSpc>
            <a:spcBef>
              <a:spcPct val="0"/>
            </a:spcBef>
            <a:spcAft>
              <a:spcPct val="15000"/>
            </a:spcAft>
            <a:buChar char="••"/>
          </a:pPr>
          <a:r>
            <a:rPr lang="el-GR" sz="900" kern="1200"/>
            <a:t> Παραγωγικούς φορείς</a:t>
          </a:r>
        </a:p>
        <a:p>
          <a:pPr marL="114300" lvl="2" indent="-57150" algn="l" defTabSz="400050">
            <a:lnSpc>
              <a:spcPct val="90000"/>
            </a:lnSpc>
            <a:spcBef>
              <a:spcPct val="0"/>
            </a:spcBef>
            <a:spcAft>
              <a:spcPct val="15000"/>
            </a:spcAft>
            <a:buChar char="••"/>
          </a:pPr>
          <a:r>
            <a:rPr lang="el-GR" sz="900" kern="1200"/>
            <a:t>Κυβερνητικούς φορείς</a:t>
          </a:r>
        </a:p>
        <a:p>
          <a:pPr marL="114300" lvl="2" indent="-57150" algn="l" defTabSz="400050">
            <a:lnSpc>
              <a:spcPct val="90000"/>
            </a:lnSpc>
            <a:spcBef>
              <a:spcPct val="0"/>
            </a:spcBef>
            <a:spcAft>
              <a:spcPct val="15000"/>
            </a:spcAft>
            <a:buChar char="••"/>
          </a:pPr>
          <a:r>
            <a:rPr lang="el-GR" sz="900" kern="1200"/>
            <a:t> Περιφέρειες</a:t>
          </a:r>
        </a:p>
      </dsp:txBody>
      <dsp:txXfrm>
        <a:off x="1577757" y="1349018"/>
        <a:ext cx="1086993" cy="972103"/>
      </dsp:txXfrm>
    </dsp:sp>
    <dsp:sp modelId="{403AA810-3859-4078-819A-6CE373DB7EF7}">
      <dsp:nvSpPr>
        <dsp:cNvPr id="0" name=""/>
        <dsp:cNvSpPr/>
      </dsp:nvSpPr>
      <dsp:spPr>
        <a:xfrm>
          <a:off x="2122523" y="346203"/>
          <a:ext cx="1549489" cy="1549489"/>
        </a:xfrm>
        <a:prstGeom prst="circularArrow">
          <a:avLst>
            <a:gd name="adj1" fmla="val 3685"/>
            <a:gd name="adj2" fmla="val 459261"/>
            <a:gd name="adj3" fmla="val 19682951"/>
            <a:gd name="adj4" fmla="val 12893233"/>
            <a:gd name="adj5" fmla="val 429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A8C560-0305-45CE-9B06-14CFBA9450EA}">
      <dsp:nvSpPr>
        <dsp:cNvPr id="0" name=""/>
        <dsp:cNvSpPr/>
      </dsp:nvSpPr>
      <dsp:spPr>
        <a:xfrm>
          <a:off x="1802510" y="713203"/>
          <a:ext cx="1019981" cy="78711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a:t>2.Εξειδίκευση αναπτυξιακών τομέων σε  οικονομικές δραστηριότητες</a:t>
          </a:r>
        </a:p>
      </dsp:txBody>
      <dsp:txXfrm>
        <a:off x="1825564" y="736257"/>
        <a:ext cx="973873" cy="741008"/>
      </dsp:txXfrm>
    </dsp:sp>
    <dsp:sp modelId="{A57F8EFD-6721-49A7-BD30-5F8AE6D93310}">
      <dsp:nvSpPr>
        <dsp:cNvPr id="0" name=""/>
        <dsp:cNvSpPr/>
      </dsp:nvSpPr>
      <dsp:spPr>
        <a:xfrm>
          <a:off x="3094395" y="867950"/>
          <a:ext cx="1147479" cy="1276101"/>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l-GR" sz="800" kern="1200"/>
            <a:t> </a:t>
          </a:r>
          <a:r>
            <a:rPr lang="el-GR" sz="900" kern="1200"/>
            <a:t>Συνεισφορά από:</a:t>
          </a:r>
        </a:p>
        <a:p>
          <a:pPr marL="114300" lvl="2" indent="-57150" algn="l" defTabSz="400050">
            <a:lnSpc>
              <a:spcPct val="90000"/>
            </a:lnSpc>
            <a:spcBef>
              <a:spcPct val="0"/>
            </a:spcBef>
            <a:spcAft>
              <a:spcPct val="15000"/>
            </a:spcAft>
            <a:buChar char="••"/>
          </a:pPr>
          <a:r>
            <a:rPr lang="el-GR" sz="900" kern="1200"/>
            <a:t> Παραγωγικούς φορείς</a:t>
          </a:r>
        </a:p>
        <a:p>
          <a:pPr marL="114300" lvl="2" indent="-57150" algn="l" defTabSz="355600">
            <a:lnSpc>
              <a:spcPct val="90000"/>
            </a:lnSpc>
            <a:spcBef>
              <a:spcPct val="0"/>
            </a:spcBef>
            <a:spcAft>
              <a:spcPct val="15000"/>
            </a:spcAft>
            <a:buChar char="••"/>
          </a:pPr>
          <a:endParaRPr lang="el-GR" sz="800" kern="1200"/>
        </a:p>
        <a:p>
          <a:pPr marL="57150" lvl="1" indent="-57150" algn="l" defTabSz="355600">
            <a:lnSpc>
              <a:spcPct val="90000"/>
            </a:lnSpc>
            <a:spcBef>
              <a:spcPct val="0"/>
            </a:spcBef>
            <a:spcAft>
              <a:spcPct val="15000"/>
            </a:spcAft>
            <a:buChar char="••"/>
          </a:pPr>
          <a:endParaRPr lang="el-GR" sz="800" kern="1200"/>
        </a:p>
      </dsp:txBody>
      <dsp:txXfrm>
        <a:off x="3123762" y="897317"/>
        <a:ext cx="1088745" cy="943916"/>
      </dsp:txXfrm>
    </dsp:sp>
    <dsp:sp modelId="{9ADC19C9-06BB-4A79-8326-2B3D493693C4}">
      <dsp:nvSpPr>
        <dsp:cNvPr id="0" name=""/>
        <dsp:cNvSpPr/>
      </dsp:nvSpPr>
      <dsp:spPr>
        <a:xfrm>
          <a:off x="3757195" y="1441580"/>
          <a:ext cx="1413450" cy="1413450"/>
        </a:xfrm>
        <a:prstGeom prst="leftCircularArrow">
          <a:avLst>
            <a:gd name="adj1" fmla="val 4040"/>
            <a:gd name="adj2" fmla="val 507787"/>
            <a:gd name="adj3" fmla="val 2836587"/>
            <a:gd name="adj4" fmla="val 9577779"/>
            <a:gd name="adj5" fmla="val 471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39224-06C7-49FF-B6C6-47613DB26572}">
      <dsp:nvSpPr>
        <dsp:cNvPr id="0" name=""/>
        <dsp:cNvSpPr/>
      </dsp:nvSpPr>
      <dsp:spPr>
        <a:xfrm>
          <a:off x="3349391" y="1585658"/>
          <a:ext cx="1019981" cy="78711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a:t>3.Εντοπισμός παραγωγικών αλυσίδων προστιθέμενης αξίας</a:t>
          </a:r>
        </a:p>
      </dsp:txBody>
      <dsp:txXfrm>
        <a:off x="3372445" y="1608712"/>
        <a:ext cx="973873" cy="741008"/>
      </dsp:txXfrm>
    </dsp:sp>
    <dsp:sp modelId="{6F876952-DBB2-44D0-A129-215780D5B522}">
      <dsp:nvSpPr>
        <dsp:cNvPr id="0" name=""/>
        <dsp:cNvSpPr/>
      </dsp:nvSpPr>
      <dsp:spPr>
        <a:xfrm>
          <a:off x="4641276" y="1403261"/>
          <a:ext cx="1147479" cy="946430"/>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el-GR" sz="800" kern="1200"/>
            <a:t> Συνεισφορά από: </a:t>
          </a:r>
        </a:p>
        <a:p>
          <a:pPr marL="114300" lvl="2" indent="-57150" algn="l" defTabSz="355600">
            <a:lnSpc>
              <a:spcPct val="90000"/>
            </a:lnSpc>
            <a:spcBef>
              <a:spcPct val="0"/>
            </a:spcBef>
            <a:spcAft>
              <a:spcPct val="15000"/>
            </a:spcAft>
            <a:buChar char="••"/>
          </a:pPr>
          <a:r>
            <a:rPr lang="el-GR" sz="800" kern="1200"/>
            <a:t>Ερευνητικό οικοσύστημα</a:t>
          </a:r>
        </a:p>
        <a:p>
          <a:pPr marL="114300" lvl="2" indent="-57150" algn="l" defTabSz="355600">
            <a:lnSpc>
              <a:spcPct val="90000"/>
            </a:lnSpc>
            <a:spcBef>
              <a:spcPct val="0"/>
            </a:spcBef>
            <a:spcAft>
              <a:spcPct val="15000"/>
            </a:spcAft>
            <a:buChar char="••"/>
          </a:pPr>
          <a:r>
            <a:rPr lang="el-GR" sz="800" kern="1200"/>
            <a:t> ΕΣΕΤ</a:t>
          </a:r>
        </a:p>
        <a:p>
          <a:pPr marL="114300" lvl="2" indent="-57150" algn="l" defTabSz="355600">
            <a:lnSpc>
              <a:spcPct val="90000"/>
            </a:lnSpc>
            <a:spcBef>
              <a:spcPct val="0"/>
            </a:spcBef>
            <a:spcAft>
              <a:spcPct val="15000"/>
            </a:spcAft>
            <a:buChar char="••"/>
          </a:pPr>
          <a:r>
            <a:rPr lang="el-GR" sz="800" kern="1200"/>
            <a:t> ΤΕΣ</a:t>
          </a:r>
        </a:p>
      </dsp:txBody>
      <dsp:txXfrm>
        <a:off x="4663056" y="1627847"/>
        <a:ext cx="1103919" cy="700064"/>
      </dsp:txXfrm>
    </dsp:sp>
    <dsp:sp modelId="{65401B47-116D-4621-8BD2-18FB3AD417EB}">
      <dsp:nvSpPr>
        <dsp:cNvPr id="0" name=""/>
        <dsp:cNvSpPr/>
      </dsp:nvSpPr>
      <dsp:spPr>
        <a:xfrm>
          <a:off x="5252150" y="407044"/>
          <a:ext cx="1543404" cy="1543404"/>
        </a:xfrm>
        <a:prstGeom prst="circularArrow">
          <a:avLst>
            <a:gd name="adj1" fmla="val 3700"/>
            <a:gd name="adj2" fmla="val 461232"/>
            <a:gd name="adj3" fmla="val 19359979"/>
            <a:gd name="adj4" fmla="val 12572232"/>
            <a:gd name="adj5" fmla="val 431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A2FC97-5692-41C7-A400-186A3E5CA186}">
      <dsp:nvSpPr>
        <dsp:cNvPr id="0" name=""/>
        <dsp:cNvSpPr/>
      </dsp:nvSpPr>
      <dsp:spPr>
        <a:xfrm>
          <a:off x="4896272" y="828802"/>
          <a:ext cx="1019981" cy="78711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l-GR" sz="1000" kern="1200"/>
            <a:t>4.Εντοπισμός τεχνολογιών υποστήριξης των παραγωγικών αλυσίδων</a:t>
          </a:r>
        </a:p>
      </dsp:txBody>
      <dsp:txXfrm>
        <a:off x="4919326" y="851856"/>
        <a:ext cx="973873" cy="741008"/>
      </dsp:txXfrm>
    </dsp:sp>
    <dsp:sp modelId="{92E1017F-452A-4D8F-80B3-84AA31D46820}">
      <dsp:nvSpPr>
        <dsp:cNvPr id="0" name=""/>
        <dsp:cNvSpPr/>
      </dsp:nvSpPr>
      <dsp:spPr>
        <a:xfrm>
          <a:off x="6188157" y="867950"/>
          <a:ext cx="1147479" cy="1276101"/>
        </a:xfrm>
        <a:prstGeom prst="roundRect">
          <a:avLst>
            <a:gd name="adj" fmla="val 10000"/>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400050">
            <a:lnSpc>
              <a:spcPct val="90000"/>
            </a:lnSpc>
            <a:spcBef>
              <a:spcPct val="0"/>
            </a:spcBef>
            <a:spcAft>
              <a:spcPct val="15000"/>
            </a:spcAft>
            <a:buChar char="••"/>
          </a:pPr>
          <a:r>
            <a:rPr lang="el-GR" sz="900" kern="1200"/>
            <a:t> Συνεισφορά από: </a:t>
          </a:r>
        </a:p>
        <a:p>
          <a:pPr marL="114300" lvl="2" indent="-57150" algn="l" defTabSz="400050">
            <a:lnSpc>
              <a:spcPct val="90000"/>
            </a:lnSpc>
            <a:spcBef>
              <a:spcPct val="0"/>
            </a:spcBef>
            <a:spcAft>
              <a:spcPct val="15000"/>
            </a:spcAft>
            <a:buChar char="••"/>
          </a:pPr>
          <a:r>
            <a:rPr lang="el-GR" sz="900" kern="1200"/>
            <a:t> ΕΣΕΤ</a:t>
          </a:r>
        </a:p>
        <a:p>
          <a:pPr marL="114300" lvl="2" indent="-57150" algn="l" defTabSz="400050">
            <a:lnSpc>
              <a:spcPct val="90000"/>
            </a:lnSpc>
            <a:spcBef>
              <a:spcPct val="0"/>
            </a:spcBef>
            <a:spcAft>
              <a:spcPct val="15000"/>
            </a:spcAft>
            <a:buChar char="••"/>
          </a:pPr>
          <a:r>
            <a:rPr lang="el-GR" sz="900" kern="1200"/>
            <a:t> ΤΕΣ</a:t>
          </a:r>
        </a:p>
        <a:p>
          <a:pPr marL="114300" lvl="2" indent="-57150" algn="l" defTabSz="400050">
            <a:lnSpc>
              <a:spcPct val="90000"/>
            </a:lnSpc>
            <a:spcBef>
              <a:spcPct val="0"/>
            </a:spcBef>
            <a:spcAft>
              <a:spcPct val="15000"/>
            </a:spcAft>
            <a:buChar char="••"/>
          </a:pPr>
          <a:r>
            <a:rPr lang="el-GR" sz="900" kern="1200"/>
            <a:t>ΓΓΕΤ</a:t>
          </a:r>
        </a:p>
      </dsp:txBody>
      <dsp:txXfrm>
        <a:off x="6217524" y="897317"/>
        <a:ext cx="1088745" cy="943916"/>
      </dsp:txXfrm>
    </dsp:sp>
    <dsp:sp modelId="{EDBA6B89-A6B9-4BD4-892A-3EF8A7825F93}">
      <dsp:nvSpPr>
        <dsp:cNvPr id="0" name=""/>
        <dsp:cNvSpPr/>
      </dsp:nvSpPr>
      <dsp:spPr>
        <a:xfrm>
          <a:off x="6807925" y="1359463"/>
          <a:ext cx="1396782" cy="1396782"/>
        </a:xfrm>
        <a:prstGeom prst="leftCircularArrow">
          <a:avLst>
            <a:gd name="adj1" fmla="val 4088"/>
            <a:gd name="adj2" fmla="val 514447"/>
            <a:gd name="adj3" fmla="val 2286302"/>
            <a:gd name="adj4" fmla="val 9020833"/>
            <a:gd name="adj5" fmla="val 476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B94E7C-9ABB-40EE-A1BB-FBF87CC8D24F}">
      <dsp:nvSpPr>
        <dsp:cNvPr id="0" name=""/>
        <dsp:cNvSpPr/>
      </dsp:nvSpPr>
      <dsp:spPr>
        <a:xfrm>
          <a:off x="6443153" y="1585658"/>
          <a:ext cx="1019981" cy="78711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a:t>5.Ανάλυση υφιστάμενης κατάστασης των εντοπισμένων τεχνολογιών</a:t>
          </a:r>
        </a:p>
      </dsp:txBody>
      <dsp:txXfrm>
        <a:off x="6466207" y="1608712"/>
        <a:ext cx="973873" cy="741008"/>
      </dsp:txXfrm>
    </dsp:sp>
    <dsp:sp modelId="{C218E306-0C3F-44A1-9B45-BD3901C2873A}">
      <dsp:nvSpPr>
        <dsp:cNvPr id="0" name=""/>
        <dsp:cNvSpPr/>
      </dsp:nvSpPr>
      <dsp:spPr>
        <a:xfrm>
          <a:off x="7735038" y="1222360"/>
          <a:ext cx="1147479" cy="94643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endParaRPr lang="el-GR" sz="800" kern="1200"/>
        </a:p>
        <a:p>
          <a:pPr marL="57150" lvl="1" indent="-57150" algn="l" defTabSz="355600">
            <a:lnSpc>
              <a:spcPct val="90000"/>
            </a:lnSpc>
            <a:spcBef>
              <a:spcPct val="0"/>
            </a:spcBef>
            <a:spcAft>
              <a:spcPct val="15000"/>
            </a:spcAft>
            <a:buChar char="••"/>
          </a:pPr>
          <a:endParaRPr lang="el-GR" sz="800" kern="1200"/>
        </a:p>
        <a:p>
          <a:pPr marL="57150" lvl="1" indent="-57150" algn="l" defTabSz="355600">
            <a:lnSpc>
              <a:spcPct val="90000"/>
            </a:lnSpc>
            <a:spcBef>
              <a:spcPct val="0"/>
            </a:spcBef>
            <a:spcAft>
              <a:spcPct val="15000"/>
            </a:spcAft>
            <a:buChar char="••"/>
          </a:pPr>
          <a:r>
            <a:rPr lang="el-GR" sz="800" kern="1200"/>
            <a:t> </a:t>
          </a:r>
          <a:r>
            <a:rPr lang="el-GR" sz="900" kern="1200"/>
            <a:t>Διαμόρφωση στρατηγικής</a:t>
          </a:r>
          <a:endParaRPr lang="el-GR" sz="800" kern="1200"/>
        </a:p>
      </dsp:txBody>
      <dsp:txXfrm>
        <a:off x="7756818" y="1446947"/>
        <a:ext cx="1103919" cy="700064"/>
      </dsp:txXfrm>
    </dsp:sp>
    <dsp:sp modelId="{DEEF9FC5-69C3-429F-9708-B4713057C174}">
      <dsp:nvSpPr>
        <dsp:cNvPr id="0" name=""/>
        <dsp:cNvSpPr/>
      </dsp:nvSpPr>
      <dsp:spPr>
        <a:xfrm>
          <a:off x="7990033" y="828802"/>
          <a:ext cx="1019981" cy="7871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l-GR" sz="900" kern="1200"/>
            <a:t>6.Δράσεις ενίσχυσης εντοπισμένων τεχνολογιών</a:t>
          </a:r>
        </a:p>
      </dsp:txBody>
      <dsp:txXfrm>
        <a:off x="8013087" y="851856"/>
        <a:ext cx="973873" cy="7410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D3152-89F5-4668-8F62-BD2D6C54B672}" type="datetimeFigureOut">
              <a:rPr lang="el-GR" smtClean="0"/>
              <a:pPr/>
              <a:t>19/9/2016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9E054-95BA-4B8C-9CFC-51BFCE1E9743}" type="slidenum">
              <a:rPr lang="el-GR" smtClean="0"/>
              <a:pPr/>
              <a:t>‹#›</a:t>
            </a:fld>
            <a:endParaRPr lang="el-GR"/>
          </a:p>
        </p:txBody>
      </p:sp>
    </p:spTree>
    <p:extLst>
      <p:ext uri="{BB962C8B-B14F-4D97-AF65-F5344CB8AC3E}">
        <p14:creationId xmlns:p14="http://schemas.microsoft.com/office/powerpoint/2010/main" val="377431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2</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334074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11</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271003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12</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178159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13</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113471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F5892C9F-831A-46FA-8E17-10977BD5C5BC}" type="slidenum">
              <a:rPr lang="en-US" smtClean="0"/>
              <a:pPr>
                <a:defRPr/>
              </a:pPr>
              <a:t>3</a:t>
            </a:fld>
            <a:endParaRPr lang="en-US"/>
          </a:p>
        </p:txBody>
      </p:sp>
    </p:spTree>
    <p:extLst>
      <p:ext uri="{BB962C8B-B14F-4D97-AF65-F5344CB8AC3E}">
        <p14:creationId xmlns:p14="http://schemas.microsoft.com/office/powerpoint/2010/main" val="36723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4</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165218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5</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402702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6</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47696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7</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360214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F5892C9F-831A-46FA-8E17-10977BD5C5BC}" type="slidenum">
              <a:rPr lang="en-US" smtClean="0"/>
              <a:pPr>
                <a:defRPr/>
              </a:pPr>
              <a:t>8</a:t>
            </a:fld>
            <a:endParaRPr lang="en-US"/>
          </a:p>
        </p:txBody>
      </p:sp>
    </p:spTree>
    <p:extLst>
      <p:ext uri="{BB962C8B-B14F-4D97-AF65-F5344CB8AC3E}">
        <p14:creationId xmlns:p14="http://schemas.microsoft.com/office/powerpoint/2010/main" val="216881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9</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116908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D45182-801F-4561-A9AE-DC62DA6C31C9}" type="slidenum">
              <a:rPr lang="en-US"/>
              <a:pPr fontAlgn="base">
                <a:spcBef>
                  <a:spcPct val="0"/>
                </a:spcBef>
                <a:spcAft>
                  <a:spcPct val="0"/>
                </a:spcAft>
              </a:pPr>
              <a:t>10</a:t>
            </a:fld>
            <a:endParaRPr lang="en-US"/>
          </a:p>
        </p:txBody>
      </p:sp>
      <p:sp>
        <p:nvSpPr>
          <p:cNvPr id="19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l-GR" smtClean="0"/>
              <a:t>Δίκτυο RIS3, 17 Μαρτίου 2016</a:t>
            </a:r>
            <a:endParaRPr lang="en-US" smtClean="0"/>
          </a:p>
        </p:txBody>
      </p:sp>
    </p:spTree>
    <p:extLst>
      <p:ext uri="{BB962C8B-B14F-4D97-AF65-F5344CB8AC3E}">
        <p14:creationId xmlns:p14="http://schemas.microsoft.com/office/powerpoint/2010/main" val="102928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0FFF397-DF09-41D5-83F8-2E5E8B27411B}" type="datetimeFigureOut">
              <a:rPr lang="el-GR" smtClean="0"/>
              <a:pPr/>
              <a:t>19/9/2016</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A99417A2-4579-471D-80A6-C0D4ECD6642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99417A2-4579-471D-80A6-C0D4ECD6642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50FFF397-DF09-41D5-83F8-2E5E8B27411B}" type="datetimeFigureOut">
              <a:rPr lang="el-GR" smtClean="0"/>
              <a:pPr/>
              <a:t>19/9/2016</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A99417A2-4579-471D-80A6-C0D4ECD6642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A99417A2-4579-471D-80A6-C0D4ECD66421}"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99417A2-4579-471D-80A6-C0D4ECD66421}"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50FFF397-DF09-41D5-83F8-2E5E8B27411B}" type="datetimeFigureOut">
              <a:rPr lang="el-GR" smtClean="0"/>
              <a:pPr/>
              <a:t>19/9/2016</a:t>
            </a:fld>
            <a:endParaRPr lang="el-GR"/>
          </a:p>
        </p:txBody>
      </p:sp>
      <p:sp>
        <p:nvSpPr>
          <p:cNvPr id="10" name="9 - Θέση αριθμού διαφάνειας"/>
          <p:cNvSpPr>
            <a:spLocks noGrp="1"/>
          </p:cNvSpPr>
          <p:nvPr>
            <p:ph type="sldNum" sz="quarter" idx="16"/>
          </p:nvPr>
        </p:nvSpPr>
        <p:spPr/>
        <p:txBody>
          <a:bodyPr rtlCol="0"/>
          <a:lstStyle/>
          <a:p>
            <a:fld id="{A99417A2-4579-471D-80A6-C0D4ECD66421}"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50FFF397-DF09-41D5-83F8-2E5E8B27411B}" type="datetimeFigureOut">
              <a:rPr lang="el-GR" smtClean="0"/>
              <a:pPr/>
              <a:t>19/9/2016</a:t>
            </a:fld>
            <a:endParaRPr lang="el-GR"/>
          </a:p>
        </p:txBody>
      </p:sp>
      <p:sp>
        <p:nvSpPr>
          <p:cNvPr id="12" name="11 - Θέση αριθμού διαφάνειας"/>
          <p:cNvSpPr>
            <a:spLocks noGrp="1"/>
          </p:cNvSpPr>
          <p:nvPr>
            <p:ph type="sldNum" sz="quarter" idx="16"/>
          </p:nvPr>
        </p:nvSpPr>
        <p:spPr/>
        <p:txBody>
          <a:bodyPr rtlCol="0"/>
          <a:lstStyle/>
          <a:p>
            <a:fld id="{A99417A2-4579-471D-80A6-C0D4ECD66421}"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A99417A2-4579-471D-80A6-C0D4ECD6642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A99417A2-4579-471D-80A6-C0D4ECD6642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50FFF397-DF09-41D5-83F8-2E5E8B27411B}" type="datetimeFigureOut">
              <a:rPr lang="el-GR" smtClean="0"/>
              <a:pPr/>
              <a:t>19/9/2016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A99417A2-4579-471D-80A6-C0D4ECD66421}"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50FFF397-DF09-41D5-83F8-2E5E8B27411B}" type="datetimeFigureOut">
              <a:rPr lang="el-GR" smtClean="0"/>
              <a:pPr/>
              <a:t>19/9/2016</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A99417A2-4579-471D-80A6-C0D4ECD66421}"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0FFF397-DF09-41D5-83F8-2E5E8B27411B}" type="datetimeFigureOut">
              <a:rPr lang="el-GR" smtClean="0"/>
              <a:pPr/>
              <a:t>19/9/2016</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99417A2-4579-471D-80A6-C0D4ECD6642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Ορθογώνιο"/>
          <p:cNvSpPr/>
          <p:nvPr/>
        </p:nvSpPr>
        <p:spPr>
          <a:xfrm>
            <a:off x="0" y="-747274"/>
            <a:ext cx="9144000" cy="7632467"/>
          </a:xfrm>
          <a:prstGeom prst="rect">
            <a:avLst/>
          </a:prstGeom>
          <a:gradFill flip="none" rotWithShape="1">
            <a:gsLst>
              <a:gs pos="50000">
                <a:schemeClr val="tx1">
                  <a:lumMod val="60000"/>
                  <a:lumOff val="4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7274"/>
            <a:ext cx="9144000" cy="3816234"/>
          </a:xfrm>
          <a:prstGeom prst="rect">
            <a:avLst/>
          </a:prstGeom>
        </p:spPr>
      </p:pic>
      <p:sp>
        <p:nvSpPr>
          <p:cNvPr id="3" name="Ορθογώνιο 6"/>
          <p:cNvSpPr/>
          <p:nvPr/>
        </p:nvSpPr>
        <p:spPr>
          <a:xfrm>
            <a:off x="0" y="3056295"/>
            <a:ext cx="9144000" cy="10156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000" b="1"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Αναβάθμιση &amp; Μεθοδολογία της οργάνωσης &amp;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λειτουργίας</a:t>
            </a:r>
            <a:r>
              <a:rPr lang="en-US"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του </a:t>
            </a:r>
            <a:r>
              <a:rPr lang="el-GR" sz="2000" b="1"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Μηχανισμού Επιχειρηματικής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Ανακάλυψης</a:t>
            </a:r>
            <a:r>
              <a:rPr lang="en-US"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&amp; </a:t>
            </a:r>
            <a:r>
              <a:rPr lang="el-GR" sz="2000" b="1"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της Προτεραιοποίησης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δράσεων</a:t>
            </a:r>
            <a:r>
              <a:rPr lang="en-US"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 </a:t>
            </a:r>
            <a:r>
              <a:rPr lang="el-GR" sz="2000" b="1"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για </a:t>
            </a:r>
            <a:r>
              <a:rPr lang="el-GR" sz="2000" b="1"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την Προγραμματική Περίοδο 2014 – 2020</a:t>
            </a:r>
            <a:endParaRPr lang="el-GR" sz="2800" b="1" cap="none" spc="0"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endParaRPr>
          </a:p>
        </p:txBody>
      </p:sp>
      <p:pic>
        <p:nvPicPr>
          <p:cNvPr id="1026" name="Picture 2" descr="λογότυπο ΓΓΕΤ"/>
          <p:cNvPicPr>
            <a:picLocks noChangeAspect="1" noChangeArrowheads="1"/>
          </p:cNvPicPr>
          <p:nvPr/>
        </p:nvPicPr>
        <p:blipFill>
          <a:blip r:embed="rId3" cstate="print"/>
          <a:srcRect/>
          <a:stretch>
            <a:fillRect/>
          </a:stretch>
        </p:blipFill>
        <p:spPr bwMode="auto">
          <a:xfrm>
            <a:off x="35496" y="836712"/>
            <a:ext cx="2736304" cy="1180812"/>
          </a:xfrm>
          <a:prstGeom prst="rect">
            <a:avLst/>
          </a:prstGeom>
          <a:noFill/>
        </p:spPr>
      </p:pic>
      <p:pic>
        <p:nvPicPr>
          <p:cNvPr id="1030" name="Picture 6" descr="Αντίστροφη μέτρηση για συγχωνεύσεις στις ιχθυοκαλλιέργειες"/>
          <p:cNvPicPr>
            <a:picLocks noChangeAspect="1" noChangeArrowheads="1"/>
          </p:cNvPicPr>
          <p:nvPr/>
        </p:nvPicPr>
        <p:blipFill>
          <a:blip r:embed="rId4" cstate="print"/>
          <a:srcRect/>
          <a:stretch>
            <a:fillRect/>
          </a:stretch>
        </p:blipFill>
        <p:spPr bwMode="auto">
          <a:xfrm>
            <a:off x="1979712" y="5301842"/>
            <a:ext cx="3478188" cy="1556158"/>
          </a:xfrm>
          <a:prstGeom prst="rect">
            <a:avLst/>
          </a:prstGeom>
          <a:noFill/>
        </p:spPr>
      </p:pic>
      <p:pic>
        <p:nvPicPr>
          <p:cNvPr id="1040" name="Picture 16" descr="http://www.b2green.gr/images_articles/9979.jpg"/>
          <p:cNvPicPr>
            <a:picLocks noChangeAspect="1" noChangeArrowheads="1"/>
          </p:cNvPicPr>
          <p:nvPr/>
        </p:nvPicPr>
        <p:blipFill>
          <a:blip r:embed="rId5" cstate="print"/>
          <a:srcRect/>
          <a:stretch>
            <a:fillRect/>
          </a:stretch>
        </p:blipFill>
        <p:spPr bwMode="auto">
          <a:xfrm>
            <a:off x="4644008" y="5301842"/>
            <a:ext cx="2736304" cy="1556158"/>
          </a:xfrm>
          <a:prstGeom prst="rect">
            <a:avLst/>
          </a:prstGeom>
          <a:noFill/>
        </p:spPr>
      </p:pic>
      <p:pic>
        <p:nvPicPr>
          <p:cNvPr id="1042" name="Picture 18" descr="http://www.insurancedaily.gr/wp-content/uploads/2015/04/driving1.jpg"/>
          <p:cNvPicPr>
            <a:picLocks noChangeAspect="1" noChangeArrowheads="1"/>
          </p:cNvPicPr>
          <p:nvPr/>
        </p:nvPicPr>
        <p:blipFill>
          <a:blip r:embed="rId6" cstate="print"/>
          <a:srcRect r="18283"/>
          <a:stretch>
            <a:fillRect/>
          </a:stretch>
        </p:blipFill>
        <p:spPr bwMode="auto">
          <a:xfrm>
            <a:off x="6605083" y="5301842"/>
            <a:ext cx="2538917" cy="1556158"/>
          </a:xfrm>
          <a:prstGeom prst="rect">
            <a:avLst/>
          </a:prstGeom>
          <a:noFill/>
        </p:spPr>
      </p:pic>
      <p:pic>
        <p:nvPicPr>
          <p:cNvPr id="13" name="12 - Εικόνα" descr="Health.jpg"/>
          <p:cNvPicPr>
            <a:picLocks noChangeAspect="1"/>
          </p:cNvPicPr>
          <p:nvPr/>
        </p:nvPicPr>
        <p:blipFill>
          <a:blip r:embed="rId7" cstate="print"/>
          <a:srcRect r="19482"/>
          <a:stretch>
            <a:fillRect/>
          </a:stretch>
        </p:blipFill>
        <p:spPr>
          <a:xfrm>
            <a:off x="0" y="5301208"/>
            <a:ext cx="2347793" cy="1556792"/>
          </a:xfrm>
          <a:prstGeom prst="rect">
            <a:avLst/>
          </a:prstGeom>
        </p:spPr>
      </p:pic>
      <p:sp>
        <p:nvSpPr>
          <p:cNvPr id="9" name="8 - TextBox"/>
          <p:cNvSpPr txBox="1"/>
          <p:nvPr/>
        </p:nvSpPr>
        <p:spPr>
          <a:xfrm>
            <a:off x="0" y="4132902"/>
            <a:ext cx="9144000" cy="1138773"/>
          </a:xfrm>
          <a:prstGeom prst="rect">
            <a:avLst/>
          </a:prstGeom>
          <a:noFill/>
        </p:spPr>
        <p:txBody>
          <a:bodyPr wrap="square" rtlCol="0">
            <a:spAutoFit/>
          </a:bodyPr>
          <a:lstStyle/>
          <a:p>
            <a:pPr algn="ctr"/>
            <a:r>
              <a:rPr lang="el-GR" sz="1600" b="1" dirty="0">
                <a:solidFill>
                  <a:srgbClr val="044AB0"/>
                </a:solidFill>
              </a:rPr>
              <a:t>Ολομέλεια Πλατφόρμας </a:t>
            </a:r>
            <a:r>
              <a:rPr lang="el-GR" sz="1600" b="1" dirty="0" smtClean="0">
                <a:solidFill>
                  <a:srgbClr val="044AB0"/>
                </a:solidFill>
              </a:rPr>
              <a:t>«</a:t>
            </a:r>
            <a:r>
              <a:rPr lang="el-GR" sz="1600" b="1" dirty="0">
                <a:solidFill>
                  <a:srgbClr val="044AB0"/>
                </a:solidFill>
              </a:rPr>
              <a:t>Τεχνολογίες Πληροφορικής &amp; Επικοινωνιών»</a:t>
            </a:r>
          </a:p>
          <a:p>
            <a:pPr algn="ctr"/>
            <a:r>
              <a:rPr lang="el-GR" sz="1400" b="1" dirty="0" smtClean="0">
                <a:solidFill>
                  <a:srgbClr val="044AB0"/>
                </a:solidFill>
              </a:rPr>
              <a:t>Πέμπτη 22/9/2016</a:t>
            </a:r>
          </a:p>
          <a:p>
            <a:pPr algn="ctr"/>
            <a:endParaRPr lang="en-US" sz="1000" b="1" dirty="0" smtClean="0">
              <a:solidFill>
                <a:srgbClr val="044AB0"/>
              </a:solidFill>
            </a:endParaRPr>
          </a:p>
          <a:p>
            <a:pPr algn="ctr"/>
            <a:r>
              <a:rPr lang="el-GR" sz="1400" b="1" dirty="0" smtClean="0">
                <a:solidFill>
                  <a:srgbClr val="044AB0"/>
                </a:solidFill>
              </a:rPr>
              <a:t>Βασίλης Γογγολίδης</a:t>
            </a:r>
          </a:p>
          <a:p>
            <a:pPr algn="ctr"/>
            <a:r>
              <a:rPr lang="el-GR" sz="1400" b="1" dirty="0" smtClean="0">
                <a:solidFill>
                  <a:srgbClr val="044AB0"/>
                </a:solidFill>
              </a:rPr>
              <a:t>Δ/</a:t>
            </a:r>
            <a:r>
              <a:rPr lang="el-GR" sz="1400" b="1" dirty="0" err="1" smtClean="0">
                <a:solidFill>
                  <a:srgbClr val="044AB0"/>
                </a:solidFill>
              </a:rPr>
              <a:t>νση </a:t>
            </a:r>
            <a:r>
              <a:rPr lang="el-GR" sz="1400" b="1" dirty="0" smtClean="0">
                <a:solidFill>
                  <a:srgbClr val="044AB0"/>
                </a:solidFill>
              </a:rPr>
              <a:t>Σχεδιασμού &amp; Προγραμματισμού Πολιτικών &amp; Δράσεων Έρευνας &amp; Καινοτομίας</a:t>
            </a:r>
            <a:endParaRPr lang="en-US" sz="1400" b="1" dirty="0" smtClean="0">
              <a:solidFill>
                <a:srgbClr val="044AB0"/>
              </a:solidFill>
            </a:endParaRPr>
          </a:p>
        </p:txBody>
      </p:sp>
      <p:pic>
        <p:nvPicPr>
          <p:cNvPr id="17411" name="Picture 3"/>
          <p:cNvPicPr>
            <a:picLocks noChangeAspect="1" noChangeArrowheads="1"/>
          </p:cNvPicPr>
          <p:nvPr/>
        </p:nvPicPr>
        <p:blipFill>
          <a:blip r:embed="rId8" cstate="print"/>
          <a:srcRect/>
          <a:stretch>
            <a:fillRect/>
          </a:stretch>
        </p:blipFill>
        <p:spPr bwMode="auto">
          <a:xfrm>
            <a:off x="0" y="-90857"/>
            <a:ext cx="2798564" cy="85556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fade">
                                      <p:cBhvr>
                                        <p:cTn id="23" dur="2000"/>
                                        <p:tgtEl>
                                          <p:spTgt spid="1040"/>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fade">
                                      <p:cBhvr>
                                        <p:cTn id="27" dur="2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Λειτουργία της διαδικασίας επιχειρηματικής ανακάλυψης</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10</a:t>
            </a:fld>
            <a:endParaRPr lang="en-US" dirty="0"/>
          </a:p>
        </p:txBody>
      </p:sp>
      <p:grpSp>
        <p:nvGrpSpPr>
          <p:cNvPr id="8" name="Group 3"/>
          <p:cNvGrpSpPr>
            <a:grpSpLocks/>
          </p:cNvGrpSpPr>
          <p:nvPr/>
        </p:nvGrpSpPr>
        <p:grpSpPr bwMode="auto">
          <a:xfrm>
            <a:off x="3347864" y="1412776"/>
            <a:ext cx="2160240" cy="1372107"/>
            <a:chOff x="0" y="61374"/>
            <a:chExt cx="1134560" cy="794192"/>
          </a:xfrm>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p:grpSpPr>
        <p:sp>
          <p:nvSpPr>
            <p:cNvPr id="30" name="AutoShape 4"/>
            <p:cNvSpPr>
              <a:spLocks/>
            </p:cNvSpPr>
            <p:nvPr/>
          </p:nvSpPr>
          <p:spPr bwMode="auto">
            <a:xfrm>
              <a:off x="0" y="61374"/>
              <a:ext cx="1134560" cy="794192"/>
            </a:xfrm>
            <a:prstGeom prst="roundRect">
              <a:avLst>
                <a:gd name="adj" fmla="val 20000"/>
              </a:avLst>
            </a:prstGeom>
            <a:grpFill/>
            <a:ln w="9525">
              <a:solidFill>
                <a:srgbClr val="10253F"/>
              </a:solidFill>
              <a:round/>
              <a:headEnd/>
              <a:tailEnd type="triangle" w="med" len="med"/>
            </a:ln>
          </p:spPr>
          <p:txBody>
            <a:bodyPr lIns="45720" rIns="45720" anchor="ctr"/>
            <a:lstStyle/>
            <a:p>
              <a:pPr algn="ctr"/>
              <a:endParaRPr lang="el-GR" sz="1600"/>
            </a:p>
          </p:txBody>
        </p:sp>
        <p:sp>
          <p:nvSpPr>
            <p:cNvPr id="31" name="Rectangle 5"/>
            <p:cNvSpPr>
              <a:spLocks/>
            </p:cNvSpPr>
            <p:nvPr/>
          </p:nvSpPr>
          <p:spPr bwMode="auto">
            <a:xfrm>
              <a:off x="46511" y="146717"/>
              <a:ext cx="1041537" cy="623507"/>
            </a:xfrm>
            <a:prstGeom prst="rect">
              <a:avLst/>
            </a:prstGeom>
            <a:grpFill/>
            <a:ln w="12700">
              <a:noFill/>
              <a:miter lim="400000"/>
              <a:headEnd/>
              <a:tailEnd type="triangle" w="med" len="med"/>
            </a:ln>
          </p:spPr>
          <p:txBody>
            <a:bodyPr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Προετοιμασία κειμένων πολιτικής με στρατηγικές και  στόχους </a:t>
              </a:r>
            </a:p>
          </p:txBody>
        </p:sp>
      </p:grpSp>
      <p:grpSp>
        <p:nvGrpSpPr>
          <p:cNvPr id="10" name="Group 7"/>
          <p:cNvGrpSpPr>
            <a:grpSpLocks/>
          </p:cNvGrpSpPr>
          <p:nvPr/>
        </p:nvGrpSpPr>
        <p:grpSpPr bwMode="auto">
          <a:xfrm>
            <a:off x="5868144" y="2348880"/>
            <a:ext cx="2543302" cy="1594747"/>
            <a:chOff x="0" y="858616"/>
            <a:chExt cx="1134560" cy="677172"/>
          </a:xfrm>
        </p:grpSpPr>
        <p:sp>
          <p:nvSpPr>
            <p:cNvPr id="28" name="AutoShape 8"/>
            <p:cNvSpPr>
              <a:spLocks/>
            </p:cNvSpPr>
            <p:nvPr/>
          </p:nvSpPr>
          <p:spPr bwMode="auto">
            <a:xfrm>
              <a:off x="0" y="867824"/>
              <a:ext cx="1134560" cy="667964"/>
            </a:xfrm>
            <a:prstGeom prst="roundRect">
              <a:avLst>
                <a:gd name="adj" fmla="val 20000"/>
              </a:avLst>
            </a:prstGeom>
            <a:gradFill rotWithShape="0">
              <a:gsLst>
                <a:gs pos="0">
                  <a:srgbClr val="FFFFFF"/>
                </a:gs>
                <a:gs pos="50000">
                  <a:srgbClr val="FFFFFF"/>
                </a:gs>
                <a:gs pos="100000">
                  <a:srgbClr val="E1E1E1"/>
                </a:gs>
              </a:gsLst>
              <a:lin ang="5400000"/>
            </a:gradFill>
            <a:ln w="9525">
              <a:solidFill>
                <a:srgbClr val="10253F"/>
              </a:solidFill>
              <a:round/>
              <a:headEnd/>
              <a:tailEnd type="triangle" w="med" len="med"/>
            </a:ln>
          </p:spPr>
          <p:txBody>
            <a:bodyPr lIns="45720" rIns="45720" anchor="ctr"/>
            <a:lstStyle/>
            <a:p>
              <a:pPr algn="ctr"/>
              <a:endParaRPr lang="el-GR" b="1">
                <a:latin typeface="Century Gothic" pitchFamily="34" charset="0"/>
                <a:ea typeface="Century Gothic" pitchFamily="34" charset="0"/>
                <a:cs typeface="Century Gothic" pitchFamily="34" charset="0"/>
                <a:sym typeface="Century Gothic" pitchFamily="34" charset="0"/>
              </a:endParaRPr>
            </a:p>
          </p:txBody>
        </p:sp>
        <p:sp>
          <p:nvSpPr>
            <p:cNvPr id="29" name="Rectangle 9"/>
            <p:cNvSpPr>
              <a:spLocks/>
            </p:cNvSpPr>
            <p:nvPr/>
          </p:nvSpPr>
          <p:spPr bwMode="auto">
            <a:xfrm>
              <a:off x="44937" y="858616"/>
              <a:ext cx="1057500" cy="666520"/>
            </a:xfrm>
            <a:prstGeom prst="rect">
              <a:avLst/>
            </a:prstGeom>
            <a:noFill/>
            <a:ln w="12700">
              <a:noFill/>
              <a:miter lim="400000"/>
              <a:headEnd/>
              <a:tailEnd type="triangle" w="med" len="med"/>
            </a:ln>
          </p:spPr>
          <p:txBody>
            <a:bodyPr wrap="square"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Σχεδιασμός παρεμβάσεων και δράσεων στους τομείς έξυπνης εξειδίκευσης με δείκτες και αποτελέσματα</a:t>
              </a:r>
            </a:p>
          </p:txBody>
        </p:sp>
      </p:grpSp>
      <p:grpSp>
        <p:nvGrpSpPr>
          <p:cNvPr id="12" name="Group 11"/>
          <p:cNvGrpSpPr>
            <a:grpSpLocks/>
          </p:cNvGrpSpPr>
          <p:nvPr/>
        </p:nvGrpSpPr>
        <p:grpSpPr bwMode="auto">
          <a:xfrm>
            <a:off x="5796136" y="4653136"/>
            <a:ext cx="2952327" cy="1440160"/>
            <a:chOff x="12809" y="107356"/>
            <a:chExt cx="1420595" cy="1080928"/>
          </a:xfrm>
        </p:grpSpPr>
        <p:sp>
          <p:nvSpPr>
            <p:cNvPr id="26" name="AutoShape 12"/>
            <p:cNvSpPr>
              <a:spLocks/>
            </p:cNvSpPr>
            <p:nvPr/>
          </p:nvSpPr>
          <p:spPr bwMode="auto">
            <a:xfrm>
              <a:off x="12809" y="107356"/>
              <a:ext cx="1420595" cy="1080928"/>
            </a:xfrm>
            <a:prstGeom prst="roundRect">
              <a:avLst>
                <a:gd name="adj" fmla="val 20000"/>
              </a:avLst>
            </a:prstGeom>
            <a:gradFill rotWithShape="0">
              <a:gsLst>
                <a:gs pos="0">
                  <a:srgbClr val="FFFFFF"/>
                </a:gs>
                <a:gs pos="50000">
                  <a:srgbClr val="FFFFFF"/>
                </a:gs>
                <a:gs pos="100000">
                  <a:srgbClr val="E1E1E1"/>
                </a:gs>
              </a:gsLst>
              <a:lin ang="5400000"/>
            </a:gradFill>
            <a:ln w="9525">
              <a:solidFill>
                <a:srgbClr val="10253F"/>
              </a:solidFill>
              <a:round/>
              <a:headEnd/>
              <a:tailEnd type="triangle" w="med" len="med"/>
            </a:ln>
          </p:spPr>
          <p:txBody>
            <a:bodyPr lIns="45720" rIns="45720" anchor="ctr"/>
            <a:lstStyle/>
            <a:p>
              <a:pPr algn="ctr"/>
              <a:endParaRPr lang="el-GR" sz="1600" b="1">
                <a:latin typeface="Century Gothic" pitchFamily="34" charset="0"/>
                <a:ea typeface="Century Gothic" pitchFamily="34" charset="0"/>
                <a:cs typeface="Century Gothic" pitchFamily="34" charset="0"/>
                <a:sym typeface="Century Gothic" pitchFamily="34" charset="0"/>
              </a:endParaRPr>
            </a:p>
          </p:txBody>
        </p:sp>
        <p:sp>
          <p:nvSpPr>
            <p:cNvPr id="27" name="Rectangle 13"/>
            <p:cNvSpPr>
              <a:spLocks/>
            </p:cNvSpPr>
            <p:nvPr/>
          </p:nvSpPr>
          <p:spPr bwMode="auto">
            <a:xfrm>
              <a:off x="46511" y="147691"/>
              <a:ext cx="1386893" cy="993322"/>
            </a:xfrm>
            <a:prstGeom prst="rect">
              <a:avLst/>
            </a:prstGeom>
            <a:noFill/>
            <a:ln w="12700">
              <a:noFill/>
              <a:miter lim="400000"/>
              <a:headEnd/>
              <a:tailEnd type="triangle" w="med" len="med"/>
            </a:ln>
          </p:spPr>
          <p:txBody>
            <a:bodyPr wrap="square"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Εξειδικευμένο προσωπικό: Επιστημονικός Υπεύθυνος και Συμβουλευτικές ομάδες (</a:t>
              </a:r>
              <a:r>
                <a:rPr lang="el-GR" sz="1600" b="1" dirty="0" err="1">
                  <a:latin typeface="Century Gothic" pitchFamily="34" charset="0"/>
                  <a:ea typeface="Century Gothic" pitchFamily="34" charset="0"/>
                  <a:cs typeface="Century Gothic" pitchFamily="34" charset="0"/>
                  <a:sym typeface="Century Gothic" pitchFamily="34" charset="0"/>
                </a:rPr>
                <a:t>steering</a:t>
              </a:r>
              <a:r>
                <a:rPr lang="el-GR" sz="1600" b="1" dirty="0">
                  <a:latin typeface="Century Gothic" pitchFamily="34" charset="0"/>
                  <a:ea typeface="Century Gothic" pitchFamily="34" charset="0"/>
                  <a:cs typeface="Century Gothic" pitchFamily="34" charset="0"/>
                  <a:sym typeface="Century Gothic" pitchFamily="34" charset="0"/>
                </a:rPr>
                <a:t> </a:t>
              </a:r>
              <a:r>
                <a:rPr lang="el-GR" sz="1600" b="1" dirty="0" err="1">
                  <a:latin typeface="Century Gothic" pitchFamily="34" charset="0"/>
                  <a:ea typeface="Century Gothic" pitchFamily="34" charset="0"/>
                  <a:cs typeface="Century Gothic" pitchFamily="34" charset="0"/>
                  <a:sym typeface="Century Gothic" pitchFamily="34" charset="0"/>
                </a:rPr>
                <a:t>group</a:t>
              </a:r>
              <a:r>
                <a:rPr lang="el-GR" sz="1600" b="1" dirty="0">
                  <a:latin typeface="Century Gothic" pitchFamily="34" charset="0"/>
                  <a:ea typeface="Century Gothic" pitchFamily="34" charset="0"/>
                  <a:cs typeface="Century Gothic" pitchFamily="34" charset="0"/>
                  <a:sym typeface="Century Gothic" pitchFamily="34" charset="0"/>
                </a:rPr>
                <a:t>) για κάθε Πλατφόρμα</a:t>
              </a:r>
            </a:p>
          </p:txBody>
        </p:sp>
      </p:grpSp>
      <p:grpSp>
        <p:nvGrpSpPr>
          <p:cNvPr id="14" name="Group 15"/>
          <p:cNvGrpSpPr>
            <a:grpSpLocks/>
          </p:cNvGrpSpPr>
          <p:nvPr/>
        </p:nvGrpSpPr>
        <p:grpSpPr bwMode="auto">
          <a:xfrm>
            <a:off x="3419872" y="5085184"/>
            <a:ext cx="1991731" cy="1540743"/>
            <a:chOff x="0" y="0"/>
            <a:chExt cx="1134560" cy="794192"/>
          </a:xfrm>
        </p:grpSpPr>
        <p:sp>
          <p:nvSpPr>
            <p:cNvPr id="24" name="AutoShape 16"/>
            <p:cNvSpPr>
              <a:spLocks/>
            </p:cNvSpPr>
            <p:nvPr/>
          </p:nvSpPr>
          <p:spPr bwMode="auto">
            <a:xfrm>
              <a:off x="0" y="0"/>
              <a:ext cx="1134560" cy="794192"/>
            </a:xfrm>
            <a:prstGeom prst="roundRect">
              <a:avLst>
                <a:gd name="adj" fmla="val 20000"/>
              </a:avLst>
            </a:prstGeom>
            <a:gradFill rotWithShape="0">
              <a:gsLst>
                <a:gs pos="0">
                  <a:srgbClr val="FFFFFF"/>
                </a:gs>
                <a:gs pos="50000">
                  <a:srgbClr val="FFFFFF"/>
                </a:gs>
                <a:gs pos="100000">
                  <a:srgbClr val="E1E1E1"/>
                </a:gs>
              </a:gsLst>
              <a:lin ang="5400000"/>
            </a:gradFill>
            <a:ln w="9525">
              <a:solidFill>
                <a:srgbClr val="10253F"/>
              </a:solidFill>
              <a:round/>
              <a:headEnd/>
              <a:tailEnd type="triangle" w="med" len="med"/>
            </a:ln>
          </p:spPr>
          <p:txBody>
            <a:bodyPr lIns="45720" rIns="45720" anchor="ctr"/>
            <a:lstStyle/>
            <a:p>
              <a:pPr algn="ctr"/>
              <a:endParaRPr lang="el-GR" sz="1600" b="1">
                <a:latin typeface="Century Gothic" pitchFamily="34" charset="0"/>
                <a:ea typeface="Century Gothic" pitchFamily="34" charset="0"/>
                <a:cs typeface="Century Gothic" pitchFamily="34" charset="0"/>
                <a:sym typeface="Century Gothic" pitchFamily="34" charset="0"/>
              </a:endParaRPr>
            </a:p>
          </p:txBody>
        </p:sp>
        <p:sp>
          <p:nvSpPr>
            <p:cNvPr id="25" name="Rectangle 17"/>
            <p:cNvSpPr>
              <a:spLocks/>
            </p:cNvSpPr>
            <p:nvPr/>
          </p:nvSpPr>
          <p:spPr bwMode="auto">
            <a:xfrm>
              <a:off x="46511" y="117614"/>
              <a:ext cx="1041537" cy="558965"/>
            </a:xfrm>
            <a:prstGeom prst="rect">
              <a:avLst/>
            </a:prstGeom>
            <a:noFill/>
            <a:ln w="12700">
              <a:noFill/>
              <a:miter lim="400000"/>
              <a:headEnd/>
              <a:tailEnd type="triangle" w="med" len="med"/>
            </a:ln>
          </p:spPr>
          <p:txBody>
            <a:bodyPr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Σύνδεση εθνικού &amp; περιφερειακού επιπέδου</a:t>
              </a:r>
            </a:p>
          </p:txBody>
        </p:sp>
      </p:grpSp>
      <p:grpSp>
        <p:nvGrpSpPr>
          <p:cNvPr id="16" name="Group 19"/>
          <p:cNvGrpSpPr>
            <a:grpSpLocks/>
          </p:cNvGrpSpPr>
          <p:nvPr/>
        </p:nvGrpSpPr>
        <p:grpSpPr bwMode="auto">
          <a:xfrm>
            <a:off x="539552" y="4509120"/>
            <a:ext cx="2522227" cy="1512168"/>
            <a:chOff x="0" y="226474"/>
            <a:chExt cx="1137552" cy="794192"/>
          </a:xfrm>
        </p:grpSpPr>
        <p:sp>
          <p:nvSpPr>
            <p:cNvPr id="22" name="AutoShape 20"/>
            <p:cNvSpPr>
              <a:spLocks/>
            </p:cNvSpPr>
            <p:nvPr/>
          </p:nvSpPr>
          <p:spPr bwMode="auto">
            <a:xfrm>
              <a:off x="0" y="226474"/>
              <a:ext cx="1134560" cy="794192"/>
            </a:xfrm>
            <a:prstGeom prst="roundRect">
              <a:avLst>
                <a:gd name="adj" fmla="val 20000"/>
              </a:avLst>
            </a:prstGeom>
            <a:gradFill rotWithShape="0">
              <a:gsLst>
                <a:gs pos="0">
                  <a:srgbClr val="FFFFFF"/>
                </a:gs>
                <a:gs pos="50000">
                  <a:srgbClr val="FFFFFF"/>
                </a:gs>
                <a:gs pos="100000">
                  <a:srgbClr val="E1E1E1"/>
                </a:gs>
              </a:gsLst>
              <a:lin ang="5400000"/>
            </a:gradFill>
            <a:ln w="9525">
              <a:solidFill>
                <a:srgbClr val="10253F"/>
              </a:solidFill>
              <a:round/>
              <a:headEnd/>
              <a:tailEnd type="triangle" w="med" len="med"/>
            </a:ln>
          </p:spPr>
          <p:txBody>
            <a:bodyPr lIns="45720" rIns="45720" anchor="ctr"/>
            <a:lstStyle/>
            <a:p>
              <a:pPr algn="ctr"/>
              <a:endParaRPr lang="el-GR" sz="1600" b="1">
                <a:latin typeface="Century Gothic" pitchFamily="34" charset="0"/>
                <a:ea typeface="Century Gothic" pitchFamily="34" charset="0"/>
                <a:cs typeface="Century Gothic" pitchFamily="34" charset="0"/>
                <a:sym typeface="Century Gothic" pitchFamily="34" charset="0"/>
              </a:endParaRPr>
            </a:p>
          </p:txBody>
        </p:sp>
        <p:sp>
          <p:nvSpPr>
            <p:cNvPr id="23" name="Rectangle 21"/>
            <p:cNvSpPr>
              <a:spLocks/>
            </p:cNvSpPr>
            <p:nvPr/>
          </p:nvSpPr>
          <p:spPr bwMode="auto">
            <a:xfrm>
              <a:off x="4172" y="273190"/>
              <a:ext cx="1133380" cy="698874"/>
            </a:xfrm>
            <a:prstGeom prst="rect">
              <a:avLst/>
            </a:prstGeom>
            <a:noFill/>
            <a:ln w="12700">
              <a:noFill/>
              <a:miter lim="400000"/>
              <a:headEnd/>
              <a:tailEnd type="triangle" w="med" len="med"/>
            </a:ln>
          </p:spPr>
          <p:txBody>
            <a:bodyPr wrap="square"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Εξασφάλιση όσο γίνεται μεγαλύτερης συμμετοχής των ενδιαφερόμενων μερών</a:t>
              </a:r>
            </a:p>
          </p:txBody>
        </p:sp>
      </p:grpSp>
      <p:grpSp>
        <p:nvGrpSpPr>
          <p:cNvPr id="18" name="Group 23"/>
          <p:cNvGrpSpPr>
            <a:grpSpLocks/>
          </p:cNvGrpSpPr>
          <p:nvPr/>
        </p:nvGrpSpPr>
        <p:grpSpPr bwMode="auto">
          <a:xfrm>
            <a:off x="899592" y="2492896"/>
            <a:ext cx="2088232" cy="1441506"/>
            <a:chOff x="0" y="0"/>
            <a:chExt cx="1134560" cy="794192"/>
          </a:xfrm>
        </p:grpSpPr>
        <p:sp>
          <p:nvSpPr>
            <p:cNvPr id="20" name="AutoShape 24"/>
            <p:cNvSpPr>
              <a:spLocks/>
            </p:cNvSpPr>
            <p:nvPr/>
          </p:nvSpPr>
          <p:spPr bwMode="auto">
            <a:xfrm>
              <a:off x="0" y="0"/>
              <a:ext cx="1134560" cy="794192"/>
            </a:xfrm>
            <a:prstGeom prst="roundRect">
              <a:avLst>
                <a:gd name="adj" fmla="val 20000"/>
              </a:avLst>
            </a:prstGeom>
            <a:gradFill rotWithShape="0">
              <a:gsLst>
                <a:gs pos="0">
                  <a:srgbClr val="FFFFFF"/>
                </a:gs>
                <a:gs pos="50000">
                  <a:srgbClr val="FFFFFF"/>
                </a:gs>
                <a:gs pos="100000">
                  <a:srgbClr val="E1E1E1"/>
                </a:gs>
              </a:gsLst>
              <a:lin ang="5400000"/>
            </a:gradFill>
            <a:ln w="9525">
              <a:solidFill>
                <a:srgbClr val="10253F"/>
              </a:solidFill>
              <a:round/>
              <a:headEnd/>
              <a:tailEnd type="triangle" w="med" len="med"/>
            </a:ln>
          </p:spPr>
          <p:txBody>
            <a:bodyPr lIns="45720" rIns="45720" anchor="ctr"/>
            <a:lstStyle/>
            <a:p>
              <a:pPr algn="ctr"/>
              <a:endParaRPr lang="el-GR" sz="1600" b="1">
                <a:latin typeface="Century Gothic" pitchFamily="34" charset="0"/>
                <a:ea typeface="Century Gothic" pitchFamily="34" charset="0"/>
                <a:cs typeface="Century Gothic" pitchFamily="34" charset="0"/>
                <a:sym typeface="Century Gothic" pitchFamily="34" charset="0"/>
              </a:endParaRPr>
            </a:p>
          </p:txBody>
        </p:sp>
        <p:sp>
          <p:nvSpPr>
            <p:cNvPr id="21" name="Rectangle 25"/>
            <p:cNvSpPr>
              <a:spLocks/>
            </p:cNvSpPr>
            <p:nvPr/>
          </p:nvSpPr>
          <p:spPr bwMode="auto">
            <a:xfrm>
              <a:off x="46511" y="168178"/>
              <a:ext cx="1041537" cy="457834"/>
            </a:xfrm>
            <a:prstGeom prst="rect">
              <a:avLst/>
            </a:prstGeom>
            <a:noFill/>
            <a:ln w="12700">
              <a:noFill/>
              <a:miter lim="400000"/>
              <a:headEnd/>
              <a:tailEnd type="triangle" w="med" len="med"/>
            </a:ln>
          </p:spPr>
          <p:txBody>
            <a:bodyPr lIns="45720" rIns="45720" anchor="ctr">
              <a:spAutoFit/>
            </a:bodyPr>
            <a:lstStyle/>
            <a:p>
              <a:pPr algn="ctr"/>
              <a:r>
                <a:rPr lang="el-GR" sz="1600" b="1" dirty="0">
                  <a:latin typeface="Century Gothic" pitchFamily="34" charset="0"/>
                  <a:ea typeface="Century Gothic" pitchFamily="34" charset="0"/>
                  <a:cs typeface="Century Gothic" pitchFamily="34" charset="0"/>
                  <a:sym typeface="Century Gothic" pitchFamily="34" charset="0"/>
                </a:rPr>
                <a:t>Αξιολόγηση και </a:t>
              </a:r>
              <a:r>
                <a:rPr lang="el-GR" sz="1600" b="1" dirty="0" smtClean="0">
                  <a:latin typeface="Century Gothic" pitchFamily="34" charset="0"/>
                  <a:ea typeface="Century Gothic" pitchFamily="34" charset="0"/>
                  <a:cs typeface="Century Gothic" pitchFamily="34" charset="0"/>
                  <a:sym typeface="Century Gothic" pitchFamily="34" charset="0"/>
                </a:rPr>
                <a:t>επανασχεδιασμός </a:t>
              </a:r>
              <a:r>
                <a:rPr lang="el-GR" sz="1600" b="1" dirty="0">
                  <a:latin typeface="Century Gothic" pitchFamily="34" charset="0"/>
                  <a:ea typeface="Century Gothic" pitchFamily="34" charset="0"/>
                  <a:cs typeface="Century Gothic" pitchFamily="34" charset="0"/>
                  <a:sym typeface="Century Gothic" pitchFamily="34" charset="0"/>
                </a:rPr>
                <a:t>δράσεων</a:t>
              </a:r>
            </a:p>
          </p:txBody>
        </p:sp>
      </p:grpSp>
      <p:sp>
        <p:nvSpPr>
          <p:cNvPr id="41" name="40 - Τόξο"/>
          <p:cNvSpPr/>
          <p:nvPr/>
        </p:nvSpPr>
        <p:spPr>
          <a:xfrm>
            <a:off x="4427984" y="1844824"/>
            <a:ext cx="1728192" cy="1656184"/>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2" name="41 - Τόξο"/>
          <p:cNvSpPr/>
          <p:nvPr/>
        </p:nvSpPr>
        <p:spPr>
          <a:xfrm rot="13555521">
            <a:off x="2053478" y="3544566"/>
            <a:ext cx="1541677" cy="1459943"/>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42 - Τόξο"/>
          <p:cNvSpPr/>
          <p:nvPr/>
        </p:nvSpPr>
        <p:spPr>
          <a:xfrm rot="17083177">
            <a:off x="2447462" y="2040345"/>
            <a:ext cx="1620993" cy="1770679"/>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43 - Τόξο"/>
          <p:cNvSpPr/>
          <p:nvPr/>
        </p:nvSpPr>
        <p:spPr>
          <a:xfrm rot="6795362">
            <a:off x="4657301" y="4785355"/>
            <a:ext cx="1422193" cy="1464062"/>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44 - Τόξο"/>
          <p:cNvSpPr/>
          <p:nvPr/>
        </p:nvSpPr>
        <p:spPr>
          <a:xfrm rot="3472089">
            <a:off x="5219509" y="3510805"/>
            <a:ext cx="1345168" cy="1468565"/>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6" name="45 - Τόξο"/>
          <p:cNvSpPr/>
          <p:nvPr/>
        </p:nvSpPr>
        <p:spPr>
          <a:xfrm rot="10100680">
            <a:off x="2834346" y="4850062"/>
            <a:ext cx="1387075" cy="1473639"/>
          </a:xfrm>
          <a:prstGeom prst="arc">
            <a:avLst/>
          </a:prstGeom>
          <a:ln w="50800">
            <a:solidFill>
              <a:srgbClr val="FF0000"/>
            </a:solidFill>
            <a:tailEnd type="stealth"/>
          </a:ln>
          <a:effectLst>
            <a:outerShdw blurRad="50800" dist="50800" dir="5400000" sx="11000" sy="1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833908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Έργο της Συμβουλευτικής Ομάδας Εργασίας (1)</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11</a:t>
            </a:fld>
            <a:endParaRPr lang="en-US" dirty="0"/>
          </a:p>
        </p:txBody>
      </p:sp>
      <p:sp>
        <p:nvSpPr>
          <p:cNvPr id="5" name="Rectangle 3"/>
          <p:cNvSpPr>
            <a:spLocks/>
          </p:cNvSpPr>
          <p:nvPr/>
        </p:nvSpPr>
        <p:spPr bwMode="auto">
          <a:xfrm>
            <a:off x="230413" y="1475016"/>
            <a:ext cx="8634164" cy="5386090"/>
          </a:xfrm>
          <a:prstGeom prst="rect">
            <a:avLst/>
          </a:prstGeom>
          <a:noFill/>
          <a:ln w="12700">
            <a:noFill/>
            <a:miter lim="400000"/>
            <a:headEnd/>
            <a:tailEnd type="triangle" w="med" len="med"/>
          </a:ln>
        </p:spPr>
        <p:txBody>
          <a:bodyPr wrap="square" lIns="45720" rIns="45720">
            <a:spAutoFit/>
          </a:bodyPr>
          <a:lstStyle/>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Προετοιμασία συνοπτικού κειμένου βάσης το οποίο θα  - περιέχει τα αποτελέσματα που έχουν προκύψει μέχρι τώρα από τις  εργασίες της πλατφόρμας, τα </a:t>
            </a:r>
            <a:r>
              <a:rPr lang="el-GR" sz="2000" b="1" dirty="0" err="1" smtClean="0">
                <a:solidFill>
                  <a:srgbClr val="000099"/>
                </a:solidFill>
                <a:latin typeface="Arial" pitchFamily="34" charset="0"/>
                <a:cs typeface="Arial" pitchFamily="34" charset="0"/>
              </a:rPr>
              <a:t>διατομεακά</a:t>
            </a:r>
            <a:r>
              <a:rPr lang="el-GR" sz="2000" b="1" dirty="0" smtClean="0">
                <a:solidFill>
                  <a:srgbClr val="000099"/>
                </a:solidFill>
                <a:latin typeface="Arial" pitchFamily="34" charset="0"/>
                <a:cs typeface="Arial" pitchFamily="34" charset="0"/>
              </a:rPr>
              <a:t> </a:t>
            </a:r>
            <a:r>
              <a:rPr lang="el-GR" sz="2000" b="1" dirty="0">
                <a:solidFill>
                  <a:srgbClr val="000099"/>
                </a:solidFill>
                <a:latin typeface="Arial" pitchFamily="34" charset="0"/>
                <a:cs typeface="Arial" pitchFamily="34" charset="0"/>
              </a:rPr>
              <a:t>θέματα που άπτονται του περιεχομένου άλλων πλατφορμών της ΓΓΕΤ (και άλλων παρόμοιων πρωτοβουλιών), καθώς και των περιφερειακών Στρατηγικών Έξυπνης Εξειδίκευσης. </a:t>
            </a:r>
          </a:p>
          <a:p>
            <a:pPr marL="268288" indent="-268288" algn="just">
              <a:spcBef>
                <a:spcPts val="600"/>
              </a:spcBef>
              <a:buClr>
                <a:srgbClr val="002060"/>
              </a:buClr>
              <a:buSzPct val="100000"/>
              <a:buFont typeface="Wingdings" pitchFamily="2" charset="2"/>
              <a:buChar char="❑"/>
            </a:pPr>
            <a:endParaRPr lang="el-GR" sz="5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Διαμόρφωση εισηγήσεων και προτάσεων προς την ΓΓΕΤ για την βέλτιστη εφαρμογή της διαδικασίας της επιχειρηματικής ανακάλυψης στον τομέα και προετοιμασία σχετικών ερωτηματολογίων προς τα μέλη της πλατφόρμας. </a:t>
            </a:r>
          </a:p>
          <a:p>
            <a:pPr marL="268288" indent="-268288" algn="just">
              <a:spcBef>
                <a:spcPts val="600"/>
              </a:spcBef>
              <a:buClr>
                <a:srgbClr val="002060"/>
              </a:buClr>
              <a:buSzPct val="100000"/>
              <a:buFont typeface="Wingdings" pitchFamily="2" charset="2"/>
              <a:buChar char="❑"/>
            </a:pPr>
            <a:endParaRPr lang="el-GR" sz="5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Συμμετοχή στις συναντήσεις της  πλατφόρμας σε πλήρη σύνθεση  για την οριστική διαβούλευση των αποτελεσμάτων.</a:t>
            </a:r>
          </a:p>
          <a:p>
            <a:pPr marL="268288" indent="-268288" algn="just">
              <a:spcBef>
                <a:spcPts val="600"/>
              </a:spcBef>
              <a:buClr>
                <a:srgbClr val="002060"/>
              </a:buClr>
              <a:buSzPct val="100000"/>
              <a:buFont typeface="Wingdings" pitchFamily="2" charset="2"/>
              <a:buChar char="❑"/>
            </a:pPr>
            <a:endParaRPr lang="el-GR" sz="5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Αποδελτίωση των αποτελεσμάτων των διαβουλεύσεων  της πλατφόρμας και εξαγωγή πρώτων συμπερασμάτων από τις συζητήσεις  και τα ερωτηματολόγια</a:t>
            </a:r>
            <a:r>
              <a:rPr lang="el-GR" sz="2000" dirty="0">
                <a:solidFill>
                  <a:srgbClr val="000099"/>
                </a:solidFill>
              </a:rPr>
              <a:t>. </a:t>
            </a:r>
          </a:p>
        </p:txBody>
      </p:sp>
    </p:spTree>
    <p:extLst>
      <p:ext uri="{BB962C8B-B14F-4D97-AF65-F5344CB8AC3E}">
        <p14:creationId xmlns:p14="http://schemas.microsoft.com/office/powerpoint/2010/main" val="307946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12</a:t>
            </a:fld>
            <a:endParaRPr lang="en-US" dirty="0"/>
          </a:p>
        </p:txBody>
      </p:sp>
      <p:sp>
        <p:nvSpPr>
          <p:cNvPr id="5" name="Rectangle 2"/>
          <p:cNvSpPr>
            <a:spLocks/>
          </p:cNvSpPr>
          <p:nvPr/>
        </p:nvSpPr>
        <p:spPr bwMode="auto">
          <a:xfrm>
            <a:off x="72570" y="1556792"/>
            <a:ext cx="8916987" cy="4708981"/>
          </a:xfrm>
          <a:prstGeom prst="rect">
            <a:avLst/>
          </a:prstGeom>
          <a:noFill/>
          <a:ln w="12700">
            <a:noFill/>
            <a:miter lim="400000"/>
            <a:headEnd/>
            <a:tailEnd type="triangle" w="med" len="med"/>
          </a:ln>
        </p:spPr>
        <p:txBody>
          <a:bodyPr wrap="square" lIns="45720" rIns="45720">
            <a:spAutoFit/>
          </a:bodyPr>
          <a:lstStyle/>
          <a:p>
            <a:pPr marL="268288" indent="-268288" algn="just">
              <a:spcBef>
                <a:spcPts val="600"/>
              </a:spcBef>
              <a:buClr>
                <a:srgbClr val="002060"/>
              </a:buClr>
              <a:buSzPct val="100000"/>
              <a:buFont typeface="Wingdings" pitchFamily="2" charset="2"/>
              <a:buChar char="❑"/>
            </a:pPr>
            <a:endParaRPr lang="el-GR" sz="20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Προετοιμασία κειμένου εργασίας για τον τομέα αρμοδιότητας της πλατφόρμας, το οποίο θα περιέχει τις προτεραιότητες του τομέα, τους στόχους, τους δείκτες που θα χρησιμοποιηθούν, το χρονοδιάγραμμα των παρεμβάσεων, καθώς και τις δράσεις του τομέα (προκηρύξεις), συμπεριλαμβανομένων των μέσων εφαρμογής και του προϋπολογισμού. </a:t>
            </a:r>
          </a:p>
          <a:p>
            <a:pPr marL="268288" indent="-268288" algn="just">
              <a:spcBef>
                <a:spcPts val="600"/>
              </a:spcBef>
              <a:buClr>
                <a:srgbClr val="002060"/>
              </a:buClr>
              <a:buSzPct val="100000"/>
              <a:buFont typeface="Wingdings" pitchFamily="2" charset="2"/>
              <a:buChar char="❑"/>
            </a:pPr>
            <a:endParaRPr lang="el-GR" sz="5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Επίβλεψη της κατάρτισης κάθε </a:t>
            </a:r>
            <a:r>
              <a:rPr lang="el-GR" sz="2000" b="1" dirty="0" smtClean="0">
                <a:solidFill>
                  <a:srgbClr val="000099"/>
                </a:solidFill>
                <a:latin typeface="Arial" pitchFamily="34" charset="0"/>
                <a:cs typeface="Arial" pitchFamily="34" charset="0"/>
              </a:rPr>
              <a:t>δύο </a:t>
            </a:r>
            <a:r>
              <a:rPr lang="el-GR" sz="2000" b="1" dirty="0">
                <a:solidFill>
                  <a:srgbClr val="000099"/>
                </a:solidFill>
                <a:latin typeface="Arial" pitchFamily="34" charset="0"/>
                <a:cs typeface="Arial" pitchFamily="34" charset="0"/>
              </a:rPr>
              <a:t>έτη της  έκθεσης σχετικά με την εξέλιξη του τομέα και την αποτελεσματικότητα των δράσεων που έχουν προκηρυχθεί καθώς και άλλα θέματα που αφορούν την εξέλιξη του τομέα.</a:t>
            </a:r>
            <a:endParaRPr lang="el-GR" sz="20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endParaRPr lang="el-GR" sz="1000" b="1" dirty="0">
              <a:solidFill>
                <a:srgbClr val="000099"/>
              </a:solidFill>
              <a:latin typeface="Arial" pitchFamily="34" charset="0"/>
              <a:cs typeface="Arial" pitchFamily="34" charset="0"/>
              <a:sym typeface="Times New Roman" pitchFamily="18" charset="0"/>
            </a:endParaRPr>
          </a:p>
          <a:p>
            <a:pPr marL="268288" indent="-268288" algn="just">
              <a:spcBef>
                <a:spcPts val="600"/>
              </a:spcBef>
              <a:buClr>
                <a:srgbClr val="002060"/>
              </a:buClr>
              <a:buSzPct val="100000"/>
              <a:buFont typeface="Wingdings" pitchFamily="2" charset="2"/>
              <a:buChar char="❑"/>
            </a:pPr>
            <a:r>
              <a:rPr lang="el-GR" sz="2000" b="1" dirty="0">
                <a:solidFill>
                  <a:srgbClr val="000099"/>
                </a:solidFill>
                <a:latin typeface="Arial" pitchFamily="34" charset="0"/>
                <a:cs typeface="Arial" pitchFamily="34" charset="0"/>
              </a:rPr>
              <a:t>Διατύπωση προτάσεων για την </a:t>
            </a:r>
            <a:r>
              <a:rPr lang="el-GR" sz="2000" b="1" dirty="0" err="1">
                <a:solidFill>
                  <a:srgbClr val="000099"/>
                </a:solidFill>
                <a:latin typeface="Arial" pitchFamily="34" charset="0"/>
                <a:cs typeface="Arial" pitchFamily="34" charset="0"/>
              </a:rPr>
              <a:t>επικαιροποίηση</a:t>
            </a:r>
            <a:r>
              <a:rPr lang="el-GR" sz="2000" b="1" dirty="0">
                <a:solidFill>
                  <a:srgbClr val="000099"/>
                </a:solidFill>
                <a:latin typeface="Arial" pitchFamily="34" charset="0"/>
                <a:cs typeface="Arial" pitchFamily="34" charset="0"/>
              </a:rPr>
              <a:t>  ή και αναθεώρηση της στρατηγικής του </a:t>
            </a:r>
            <a:r>
              <a:rPr lang="el-GR" sz="2000" b="1" dirty="0" smtClean="0">
                <a:solidFill>
                  <a:srgbClr val="000099"/>
                </a:solidFill>
                <a:latin typeface="Arial" pitchFamily="34" charset="0"/>
                <a:cs typeface="Arial" pitchFamily="34" charset="0"/>
              </a:rPr>
              <a:t>τομέα.</a:t>
            </a:r>
            <a:endParaRPr lang="el-GR" sz="2000" b="1" dirty="0">
              <a:solidFill>
                <a:srgbClr val="000099"/>
              </a:solidFill>
              <a:latin typeface="Arial" pitchFamily="34" charset="0"/>
              <a:cs typeface="Arial" pitchFamily="34" charset="0"/>
            </a:endParaRPr>
          </a:p>
        </p:txBody>
      </p:sp>
      <p:sp>
        <p:nvSpPr>
          <p:cNvPr id="7"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Έργο της Συμβουλευτικής Ομάδας Εργασίας (2)</a:t>
            </a:r>
          </a:p>
        </p:txBody>
      </p:sp>
    </p:spTree>
    <p:extLst>
      <p:ext uri="{BB962C8B-B14F-4D97-AF65-F5344CB8AC3E}">
        <p14:creationId xmlns:p14="http://schemas.microsoft.com/office/powerpoint/2010/main" val="17906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Διαδικασία 4 σταδίων</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13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23527" y="1556792"/>
            <a:ext cx="8581793" cy="4824536"/>
          </a:xfrm>
          <a:prstGeom prst="rect">
            <a:avLst/>
          </a:prstGeom>
          <a:noFill/>
          <a:ln w="9525">
            <a:noFill/>
            <a:miter lim="800000"/>
            <a:headEnd/>
            <a:tailEnd/>
          </a:ln>
        </p:spPr>
      </p:pic>
      <p:sp>
        <p:nvSpPr>
          <p:cNvPr id="6" name="5 - TextBox"/>
          <p:cNvSpPr txBox="1"/>
          <p:nvPr/>
        </p:nvSpPr>
        <p:spPr>
          <a:xfrm>
            <a:off x="236444" y="6324396"/>
            <a:ext cx="5299592" cy="338554"/>
          </a:xfrm>
          <a:prstGeom prst="rect">
            <a:avLst/>
          </a:prstGeom>
          <a:noFill/>
        </p:spPr>
        <p:txBody>
          <a:bodyPr wrap="none" rtlCol="0">
            <a:spAutoFit/>
          </a:bodyPr>
          <a:lstStyle/>
          <a:p>
            <a:r>
              <a:rPr lang="el-GR" sz="1600" b="1" dirty="0" smtClean="0"/>
              <a:t>Πηγή: Νίκος Κομνηνός, </a:t>
            </a:r>
            <a:r>
              <a:rPr lang="en-US" sz="1600" b="1" dirty="0" smtClean="0"/>
              <a:t>RISE conference, Crete 2015</a:t>
            </a:r>
            <a:endParaRPr lang="el-GR" sz="1600" b="1" dirty="0"/>
          </a:p>
        </p:txBody>
      </p:sp>
    </p:spTree>
    <p:extLst>
      <p:ext uri="{BB962C8B-B14F-4D97-AF65-F5344CB8AC3E}">
        <p14:creationId xmlns:p14="http://schemas.microsoft.com/office/powerpoint/2010/main" val="264867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Ορθογώνιο"/>
          <p:cNvSpPr/>
          <p:nvPr/>
        </p:nvSpPr>
        <p:spPr>
          <a:xfrm>
            <a:off x="10294" y="-859786"/>
            <a:ext cx="9144000" cy="7717786"/>
          </a:xfrm>
          <a:prstGeom prst="rect">
            <a:avLst/>
          </a:prstGeom>
          <a:gradFill flip="none" rotWithShape="1">
            <a:gsLst>
              <a:gs pos="50000">
                <a:schemeClr val="tx1">
                  <a:lumMod val="60000"/>
                  <a:lumOff val="4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9787"/>
            <a:ext cx="9144000" cy="3847393"/>
          </a:xfrm>
          <a:prstGeom prst="rect">
            <a:avLst/>
          </a:prstGeom>
        </p:spPr>
      </p:pic>
      <p:sp>
        <p:nvSpPr>
          <p:cNvPr id="3" name="Ορθογώνιο 6"/>
          <p:cNvSpPr/>
          <p:nvPr/>
        </p:nvSpPr>
        <p:spPr>
          <a:xfrm>
            <a:off x="-26218" y="3482863"/>
            <a:ext cx="91440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200" b="1" cap="none" spc="0" dirty="0" smtClean="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rPr>
              <a:t>Ευχαριστώ για την προσοχή σας !</a:t>
            </a:r>
            <a:endParaRPr lang="el-GR" sz="3200" b="1" cap="none" spc="0" dirty="0">
              <a:ln w="11430"/>
              <a:gradFill>
                <a:gsLst>
                  <a:gs pos="0">
                    <a:srgbClr val="5E9EFF"/>
                  </a:gs>
                  <a:gs pos="70000">
                    <a:srgbClr val="85C2FF"/>
                  </a:gs>
                  <a:gs pos="70000">
                    <a:srgbClr val="C4D6EB"/>
                  </a:gs>
                  <a:gs pos="100000">
                    <a:srgbClr val="FFEBFA"/>
                  </a:gs>
                </a:gsLst>
                <a:lin ang="5400000" scaled="0"/>
              </a:gradFill>
              <a:effectLst>
                <a:outerShdw blurRad="50800" dist="39000" dir="5460000" algn="tl">
                  <a:srgbClr val="000000">
                    <a:alpha val="38000"/>
                  </a:srgbClr>
                </a:outerShdw>
              </a:effectLst>
            </a:endParaRPr>
          </a:p>
        </p:txBody>
      </p:sp>
      <p:pic>
        <p:nvPicPr>
          <p:cNvPr id="1026" name="Picture 2" descr="λογότυπο ΓΓΕΤ"/>
          <p:cNvPicPr>
            <a:picLocks noChangeAspect="1" noChangeArrowheads="1"/>
          </p:cNvPicPr>
          <p:nvPr/>
        </p:nvPicPr>
        <p:blipFill>
          <a:blip r:embed="rId3" cstate="print"/>
          <a:srcRect/>
          <a:stretch>
            <a:fillRect/>
          </a:stretch>
        </p:blipFill>
        <p:spPr bwMode="auto">
          <a:xfrm>
            <a:off x="35496" y="836712"/>
            <a:ext cx="2736304" cy="1180812"/>
          </a:xfrm>
          <a:prstGeom prst="rect">
            <a:avLst/>
          </a:prstGeom>
          <a:noFill/>
        </p:spPr>
      </p:pic>
      <p:pic>
        <p:nvPicPr>
          <p:cNvPr id="1030" name="Picture 6" descr="Αντίστροφη μέτρηση για συγχωνεύσεις στις ιχθυοκαλλιέργειες"/>
          <p:cNvPicPr>
            <a:picLocks noChangeAspect="1" noChangeArrowheads="1"/>
          </p:cNvPicPr>
          <p:nvPr/>
        </p:nvPicPr>
        <p:blipFill>
          <a:blip r:embed="rId4" cstate="print"/>
          <a:srcRect/>
          <a:stretch>
            <a:fillRect/>
          </a:stretch>
        </p:blipFill>
        <p:spPr bwMode="auto">
          <a:xfrm>
            <a:off x="1979712" y="5301842"/>
            <a:ext cx="3478188" cy="1556158"/>
          </a:xfrm>
          <a:prstGeom prst="rect">
            <a:avLst/>
          </a:prstGeom>
          <a:noFill/>
        </p:spPr>
      </p:pic>
      <p:pic>
        <p:nvPicPr>
          <p:cNvPr id="1040" name="Picture 16" descr="http://www.b2green.gr/images_articles/9979.jpg"/>
          <p:cNvPicPr>
            <a:picLocks noChangeAspect="1" noChangeArrowheads="1"/>
          </p:cNvPicPr>
          <p:nvPr/>
        </p:nvPicPr>
        <p:blipFill>
          <a:blip r:embed="rId5" cstate="print"/>
          <a:srcRect/>
          <a:stretch>
            <a:fillRect/>
          </a:stretch>
        </p:blipFill>
        <p:spPr bwMode="auto">
          <a:xfrm>
            <a:off x="4644008" y="5301842"/>
            <a:ext cx="2736304" cy="1556158"/>
          </a:xfrm>
          <a:prstGeom prst="rect">
            <a:avLst/>
          </a:prstGeom>
          <a:noFill/>
        </p:spPr>
      </p:pic>
      <p:pic>
        <p:nvPicPr>
          <p:cNvPr id="1042" name="Picture 18" descr="http://www.insurancedaily.gr/wp-content/uploads/2015/04/driving1.jpg"/>
          <p:cNvPicPr>
            <a:picLocks noChangeAspect="1" noChangeArrowheads="1"/>
          </p:cNvPicPr>
          <p:nvPr/>
        </p:nvPicPr>
        <p:blipFill>
          <a:blip r:embed="rId6" cstate="print"/>
          <a:srcRect r="18283"/>
          <a:stretch>
            <a:fillRect/>
          </a:stretch>
        </p:blipFill>
        <p:spPr bwMode="auto">
          <a:xfrm>
            <a:off x="6605083" y="5301842"/>
            <a:ext cx="2575429" cy="1556158"/>
          </a:xfrm>
          <a:prstGeom prst="rect">
            <a:avLst/>
          </a:prstGeom>
          <a:noFill/>
        </p:spPr>
      </p:pic>
      <p:pic>
        <p:nvPicPr>
          <p:cNvPr id="13" name="12 - Εικόνα" descr="Health.jpg"/>
          <p:cNvPicPr>
            <a:picLocks noChangeAspect="1"/>
          </p:cNvPicPr>
          <p:nvPr/>
        </p:nvPicPr>
        <p:blipFill>
          <a:blip r:embed="rId7" cstate="print"/>
          <a:srcRect r="19482"/>
          <a:stretch>
            <a:fillRect/>
          </a:stretch>
        </p:blipFill>
        <p:spPr>
          <a:xfrm>
            <a:off x="0" y="5301208"/>
            <a:ext cx="2347793" cy="1556792"/>
          </a:xfrm>
          <a:prstGeom prst="rect">
            <a:avLst/>
          </a:prstGeom>
        </p:spPr>
      </p:pic>
      <p:sp>
        <p:nvSpPr>
          <p:cNvPr id="9" name="8 - TextBox"/>
          <p:cNvSpPr txBox="1"/>
          <p:nvPr/>
        </p:nvSpPr>
        <p:spPr>
          <a:xfrm>
            <a:off x="0" y="4437112"/>
            <a:ext cx="9144000" cy="646331"/>
          </a:xfrm>
          <a:prstGeom prst="rect">
            <a:avLst/>
          </a:prstGeom>
          <a:noFill/>
        </p:spPr>
        <p:txBody>
          <a:bodyPr wrap="square" rtlCol="0">
            <a:spAutoFit/>
          </a:bodyPr>
          <a:lstStyle/>
          <a:p>
            <a:pPr algn="ctr"/>
            <a:endParaRPr lang="en-US" sz="1600" dirty="0" smtClean="0">
              <a:solidFill>
                <a:srgbClr val="044AB0"/>
              </a:solidFill>
            </a:endParaRPr>
          </a:p>
          <a:p>
            <a:pPr algn="ctr"/>
            <a:r>
              <a:rPr lang="en-US" sz="2000" b="1" dirty="0" err="1" smtClean="0">
                <a:solidFill>
                  <a:srgbClr val="044AB0"/>
                </a:solidFill>
              </a:rPr>
              <a:t>bgogol</a:t>
            </a:r>
            <a:r>
              <a:rPr lang="en-US" sz="2000" b="1" dirty="0" smtClean="0">
                <a:solidFill>
                  <a:srgbClr val="044AB0"/>
                </a:solidFill>
              </a:rPr>
              <a:t> [at] gsrt.gr</a:t>
            </a:r>
          </a:p>
        </p:txBody>
      </p:sp>
      <p:pic>
        <p:nvPicPr>
          <p:cNvPr id="17411" name="Picture 3"/>
          <p:cNvPicPr>
            <a:picLocks noChangeAspect="1" noChangeArrowheads="1"/>
          </p:cNvPicPr>
          <p:nvPr/>
        </p:nvPicPr>
        <p:blipFill>
          <a:blip r:embed="rId8" cstate="print"/>
          <a:srcRect/>
          <a:stretch>
            <a:fillRect/>
          </a:stretch>
        </p:blipFill>
        <p:spPr bwMode="auto">
          <a:xfrm>
            <a:off x="35496" y="-612794"/>
            <a:ext cx="2798564" cy="855561"/>
          </a:xfrm>
          <a:prstGeom prst="rect">
            <a:avLst/>
          </a:prstGeom>
          <a:noFill/>
          <a:ln w="9525">
            <a:noFill/>
            <a:miter lim="800000"/>
            <a:headEnd/>
            <a:tailEnd/>
          </a:ln>
        </p:spPr>
      </p:pic>
    </p:spTree>
    <p:extLst>
      <p:ext uri="{BB962C8B-B14F-4D97-AF65-F5344CB8AC3E}">
        <p14:creationId xmlns:p14="http://schemas.microsoft.com/office/powerpoint/2010/main" val="1183951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2000"/>
                                        <p:tgtEl>
                                          <p:spTgt spid="103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fade">
                                      <p:cBhvr>
                                        <p:cTn id="23" dur="2000"/>
                                        <p:tgtEl>
                                          <p:spTgt spid="1040"/>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fade">
                                      <p:cBhvr>
                                        <p:cTn id="27" dur="2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defRPr/>
            </a:pPr>
            <a:r>
              <a:rPr lang="el-GR" sz="2800" b="1" dirty="0" smtClean="0">
                <a:latin typeface="Arial Unicode MS" pitchFamily="34" charset="-128"/>
                <a:ea typeface="Arial Unicode MS" pitchFamily="34" charset="-128"/>
                <a:cs typeface="Arial Unicode MS" pitchFamily="34" charset="-128"/>
              </a:rPr>
              <a:t>Εισαγωγικά</a:t>
            </a:r>
            <a:br>
              <a:rPr lang="el-GR" sz="2800" b="1" dirty="0" smtClean="0">
                <a:latin typeface="Arial Unicode MS" pitchFamily="34" charset="-128"/>
                <a:ea typeface="Arial Unicode MS" pitchFamily="34" charset="-128"/>
                <a:cs typeface="Arial Unicode MS" pitchFamily="34" charset="-128"/>
              </a:rPr>
            </a:br>
            <a:r>
              <a:rPr lang="el-GR" sz="2800" b="1" dirty="0" smtClean="0">
                <a:latin typeface="Arial Unicode MS" pitchFamily="34" charset="-128"/>
                <a:ea typeface="Arial Unicode MS" pitchFamily="34" charset="-128"/>
                <a:cs typeface="Arial Unicode MS" pitchFamily="34" charset="-128"/>
              </a:rPr>
              <a:t>(Διαμορφώνοντας την Έξυπνη Εξειδίκευση)</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2</a:t>
            </a:fld>
            <a:endParaRPr lang="en-US" dirty="0"/>
          </a:p>
        </p:txBody>
      </p:sp>
      <p:sp>
        <p:nvSpPr>
          <p:cNvPr id="5" name="Rectangle 5"/>
          <p:cNvSpPr>
            <a:spLocks noGrp="1" noChangeArrowheads="1"/>
          </p:cNvSpPr>
          <p:nvPr>
            <p:ph sz="quarter" idx="1"/>
          </p:nvPr>
        </p:nvSpPr>
        <p:spPr>
          <a:xfrm>
            <a:off x="467544" y="3501008"/>
            <a:ext cx="8153400" cy="2592288"/>
          </a:xfrm>
          <a:noFill/>
          <a:ln w="9525">
            <a:noFill/>
            <a:round/>
            <a:headEnd/>
            <a:tailEnd/>
          </a:ln>
        </p:spPr>
        <p:txBody>
          <a:bodyPr lIns="90000" tIns="45000" rIns="90000" bIns="45000"/>
          <a:lstStyle/>
          <a:p>
            <a:pPr marL="339725" indent="-339725">
              <a:lnSpc>
                <a:spcPct val="80000"/>
              </a:lnSpc>
              <a:spcBef>
                <a:spcPts val="638"/>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l-GR" sz="2000" b="1" kern="1200" dirty="0" smtClean="0">
              <a:solidFill>
                <a:srgbClr val="000066"/>
              </a:solidFill>
              <a:latin typeface="Arial" pitchFamily="34" charset="0"/>
              <a:ea typeface="Microsoft YaHei" pitchFamily="34" charset="-122"/>
              <a:cs typeface="Arial" pitchFamily="34" charset="0"/>
            </a:endParaRPr>
          </a:p>
          <a:p>
            <a:pPr marL="339725" lvl="1" indent="-339725" algn="just">
              <a:lnSpc>
                <a:spcPct val="80000"/>
              </a:lnSpc>
              <a:spcBef>
                <a:spcPts val="638"/>
              </a:spcBef>
              <a:buBlip>
                <a:blip r:embed="rId3"/>
              </a:buBlip>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l-GR" sz="2000" b="1" kern="1200" dirty="0" smtClean="0">
                <a:solidFill>
                  <a:srgbClr val="000066"/>
                </a:solidFill>
                <a:latin typeface="Arial" pitchFamily="34" charset="0"/>
                <a:ea typeface="Microsoft YaHei" pitchFamily="34" charset="-122"/>
                <a:cs typeface="Arial" pitchFamily="34" charset="0"/>
              </a:rPr>
              <a:t>Είναι </a:t>
            </a:r>
            <a:r>
              <a:rPr lang="el-GR" sz="2000" b="1" kern="1200" dirty="0" smtClean="0">
                <a:solidFill>
                  <a:srgbClr val="000066"/>
                </a:solidFill>
                <a:latin typeface="Arial" pitchFamily="34" charset="0"/>
                <a:ea typeface="Microsoft YaHei" pitchFamily="34" charset="-122"/>
                <a:cs typeface="Arial" pitchFamily="34" charset="0"/>
              </a:rPr>
              <a:t>νέες, βοηθούν στην ανακάλυψη ευκαιριών, έχουν τη δυνατότητα να προκαλέσουν διάχυση γνώσης</a:t>
            </a:r>
            <a:r>
              <a:rPr lang="fr-FR" sz="2000" b="1" kern="1200" dirty="0" smtClean="0">
                <a:solidFill>
                  <a:srgbClr val="000066"/>
                </a:solidFill>
                <a:latin typeface="Arial" pitchFamily="34" charset="0"/>
                <a:ea typeface="Microsoft YaHei" pitchFamily="34" charset="-122"/>
                <a:cs typeface="Arial" pitchFamily="34" charset="0"/>
              </a:rPr>
              <a:t>; </a:t>
            </a:r>
            <a:endParaRPr lang="el-GR" sz="2000" b="1" kern="1200" dirty="0" smtClean="0">
              <a:solidFill>
                <a:srgbClr val="000066"/>
              </a:solidFill>
              <a:latin typeface="Arial" pitchFamily="34" charset="0"/>
              <a:ea typeface="Microsoft YaHei" pitchFamily="34" charset="-122"/>
              <a:cs typeface="Arial" pitchFamily="34" charset="0"/>
            </a:endParaRPr>
          </a:p>
          <a:p>
            <a:pPr marL="339725" lvl="1" indent="-339725" algn="just">
              <a:lnSpc>
                <a:spcPct val="80000"/>
              </a:lnSpc>
              <a:spcBef>
                <a:spcPts val="638"/>
              </a:spcBef>
              <a:buBlip>
                <a:blip r:embed="rId3"/>
              </a:buBlip>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l-GR" sz="2000" b="1" kern="1200" dirty="0" smtClean="0">
                <a:solidFill>
                  <a:srgbClr val="000066"/>
                </a:solidFill>
                <a:latin typeface="Arial" pitchFamily="34" charset="0"/>
                <a:ea typeface="Microsoft YaHei" pitchFamily="34" charset="-122"/>
                <a:cs typeface="Arial" pitchFamily="34" charset="0"/>
              </a:rPr>
              <a:t>Μπορούν να δημιουργήσουν μέσω τεχνολογικής αναβάθμισης διαρθρωτικές αλλαγές στον κλάδο (εκσυγχρονισμό, διαφοροποίηση, μετάβαση από έναν κλάδο σε άλλον)</a:t>
            </a:r>
          </a:p>
          <a:p>
            <a:pPr marL="339725" lvl="1" indent="-339725" algn="just">
              <a:lnSpc>
                <a:spcPct val="80000"/>
              </a:lnSpc>
              <a:spcBef>
                <a:spcPts val="638"/>
              </a:spcBef>
              <a:buBlip>
                <a:blip r:embed="rId3"/>
              </a:buBlip>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l-GR" sz="2000" b="1" kern="1200" dirty="0" smtClean="0">
                <a:solidFill>
                  <a:srgbClr val="000066"/>
                </a:solidFill>
                <a:latin typeface="Arial" pitchFamily="34" charset="0"/>
                <a:ea typeface="Microsoft YaHei" pitchFamily="34" charset="-122"/>
                <a:cs typeface="Arial" pitchFamily="34" charset="0"/>
              </a:rPr>
              <a:t>Απαιτούν δημόσια χρηματοδότηση για να αναδειχθούν και να ενισχυθούν </a:t>
            </a:r>
            <a:r>
              <a:rPr lang="fr-FR" sz="2000" b="1" kern="1200" dirty="0" smtClean="0">
                <a:solidFill>
                  <a:srgbClr val="000066"/>
                </a:solidFill>
                <a:latin typeface="Arial" pitchFamily="34" charset="0"/>
                <a:ea typeface="Microsoft YaHei" pitchFamily="34" charset="-122"/>
                <a:cs typeface="Arial" pitchFamily="34" charset="0"/>
              </a:rPr>
              <a:t>(</a:t>
            </a:r>
            <a:r>
              <a:rPr lang="el-GR" sz="2000" b="1" kern="1200" dirty="0" smtClean="0">
                <a:solidFill>
                  <a:srgbClr val="000066"/>
                </a:solidFill>
                <a:latin typeface="Arial" pitchFamily="34" charset="0"/>
                <a:ea typeface="Microsoft YaHei" pitchFamily="34" charset="-122"/>
                <a:cs typeface="Arial" pitchFamily="34" charset="0"/>
              </a:rPr>
              <a:t>π.χ. μπορούν να αποτύχουν χωρίς τον κατάλληλο συντονισμό)</a:t>
            </a:r>
          </a:p>
        </p:txBody>
      </p:sp>
      <p:sp>
        <p:nvSpPr>
          <p:cNvPr id="6" name="5 - Ορθογώνιο"/>
          <p:cNvSpPr/>
          <p:nvPr/>
        </p:nvSpPr>
        <p:spPr>
          <a:xfrm>
            <a:off x="0" y="1916832"/>
            <a:ext cx="8604448" cy="584775"/>
          </a:xfrm>
          <a:prstGeom prst="rect">
            <a:avLst/>
          </a:prstGeom>
        </p:spPr>
        <p:txBody>
          <a:bodyPr wrap="square">
            <a:spAutoFit/>
          </a:bodyPr>
          <a:lstStyle/>
          <a:p>
            <a:pPr marL="339725" indent="-339725" algn="just">
              <a:lnSpc>
                <a:spcPct val="80000"/>
              </a:lnSpc>
              <a:spcBef>
                <a:spcPts val="638"/>
              </a:spcBef>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l-GR" sz="2000" b="1" dirty="0" smtClean="0">
                <a:solidFill>
                  <a:srgbClr val="000066"/>
                </a:solidFill>
                <a:latin typeface="Arial" pitchFamily="34" charset="0"/>
                <a:ea typeface="Microsoft YaHei" pitchFamily="34" charset="-122"/>
                <a:cs typeface="Arial" pitchFamily="34" charset="0"/>
              </a:rPr>
              <a:t>	Μέχρι σήμερα είχαμε αποκτήσει εμπειρία κυρίως στο να διαμορφώνουμε «οριζόντια» </a:t>
            </a:r>
            <a:r>
              <a:rPr lang="el-GR" sz="2000" b="1" dirty="0">
                <a:solidFill>
                  <a:srgbClr val="000066"/>
                </a:solidFill>
                <a:latin typeface="Arial" pitchFamily="34" charset="0"/>
                <a:ea typeface="Microsoft YaHei" pitchFamily="34" charset="-122"/>
                <a:cs typeface="Arial" pitchFamily="34" charset="0"/>
              </a:rPr>
              <a:t>μέτρα</a:t>
            </a:r>
            <a:r>
              <a:rPr lang="el-GR" sz="2000" b="1" dirty="0" smtClean="0">
                <a:solidFill>
                  <a:srgbClr val="000066"/>
                </a:solidFill>
                <a:latin typeface="Arial" pitchFamily="34" charset="0"/>
                <a:ea typeface="Microsoft YaHei" pitchFamily="34" charset="-122"/>
                <a:cs typeface="Arial" pitchFamily="34" charset="0"/>
              </a:rPr>
              <a:t> και πολιτικές στην Ε&amp;Τ</a:t>
            </a:r>
          </a:p>
        </p:txBody>
      </p:sp>
      <p:sp>
        <p:nvSpPr>
          <p:cNvPr id="7" name="6 - Ορθογώνιο"/>
          <p:cNvSpPr/>
          <p:nvPr/>
        </p:nvSpPr>
        <p:spPr>
          <a:xfrm>
            <a:off x="0" y="2852936"/>
            <a:ext cx="8892480" cy="830997"/>
          </a:xfrm>
          <a:prstGeom prst="rect">
            <a:avLst/>
          </a:prstGeom>
        </p:spPr>
        <p:txBody>
          <a:bodyPr wrap="square">
            <a:spAutoFit/>
          </a:bodyPr>
          <a:lstStyle/>
          <a:p>
            <a:pPr marL="339725" indent="-339725" algn="just">
              <a:lnSpc>
                <a:spcPct val="80000"/>
              </a:lnSpc>
              <a:spcBef>
                <a:spcPts val="638"/>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l-GR" sz="2000" b="1" dirty="0" smtClean="0">
                <a:solidFill>
                  <a:srgbClr val="000066"/>
                </a:solidFill>
                <a:latin typeface="Arial" pitchFamily="34" charset="0"/>
                <a:ea typeface="Microsoft YaHei" pitchFamily="34" charset="-122"/>
                <a:cs typeface="Arial" pitchFamily="34" charset="0"/>
              </a:rPr>
              <a:t>	Η </a:t>
            </a:r>
            <a:r>
              <a:rPr lang="el-GR" sz="2000" b="1" dirty="0">
                <a:solidFill>
                  <a:srgbClr val="000066"/>
                </a:solidFill>
                <a:latin typeface="Arial" pitchFamily="34" charset="0"/>
                <a:ea typeface="Microsoft YaHei" pitchFamily="34" charset="-122"/>
                <a:cs typeface="Arial" pitchFamily="34" charset="0"/>
              </a:rPr>
              <a:t>Σ</a:t>
            </a:r>
            <a:r>
              <a:rPr lang="el-GR" sz="2000" b="1" dirty="0" smtClean="0">
                <a:solidFill>
                  <a:srgbClr val="000066"/>
                </a:solidFill>
                <a:latin typeface="Arial" pitchFamily="34" charset="0"/>
                <a:ea typeface="Microsoft YaHei" pitchFamily="34" charset="-122"/>
                <a:cs typeface="Arial" pitchFamily="34" charset="0"/>
              </a:rPr>
              <a:t>τρατηγική Έξυπνης Εξειδίκευσης (</a:t>
            </a:r>
            <a:r>
              <a:rPr lang="en-US" sz="2000" b="1" dirty="0" smtClean="0">
                <a:solidFill>
                  <a:srgbClr val="000066"/>
                </a:solidFill>
                <a:latin typeface="Arial" pitchFamily="34" charset="0"/>
                <a:ea typeface="Microsoft YaHei" pitchFamily="34" charset="-122"/>
                <a:cs typeface="Arial" pitchFamily="34" charset="0"/>
              </a:rPr>
              <a:t>Smart Specialization Strategy-S3) </a:t>
            </a:r>
            <a:r>
              <a:rPr lang="el-GR" sz="2000" b="1" dirty="0" smtClean="0">
                <a:solidFill>
                  <a:srgbClr val="000066"/>
                </a:solidFill>
                <a:latin typeface="Arial" pitchFamily="34" charset="0"/>
                <a:ea typeface="Microsoft YaHei" pitchFamily="34" charset="-122"/>
                <a:cs typeface="Arial" pitchFamily="34" charset="0"/>
              </a:rPr>
              <a:t>δίνει έμφαση σε πιο «κάθετες» πολιτικές ανιχνεύοντας μέσα σε κάθε κλάδο συγκεκριμένες δραστηριότητες που:</a:t>
            </a:r>
            <a:endParaRPr lang="fr-FR" sz="2400" b="1" dirty="0" smtClean="0">
              <a:solidFill>
                <a:srgbClr val="000066"/>
              </a:solidFill>
              <a:latin typeface="Arial" pitchFamily="34" charset="0"/>
              <a:ea typeface="Microsoft YaHei" pitchFamily="34" charset="-122"/>
              <a:cs typeface="Arial" pitchFamily="34" charset="0"/>
            </a:endParaRPr>
          </a:p>
        </p:txBody>
      </p:sp>
    </p:spTree>
    <p:extLst>
      <p:ext uri="{BB962C8B-B14F-4D97-AF65-F5344CB8AC3E}">
        <p14:creationId xmlns:p14="http://schemas.microsoft.com/office/powerpoint/2010/main" val="541736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3 - Θέση αριθμού διαφάνειας"/>
          <p:cNvSpPr>
            <a:spLocks noGrp="1"/>
          </p:cNvSpPr>
          <p:nvPr>
            <p:ph type="sldNum" sz="quarter" idx="12"/>
          </p:nvPr>
        </p:nvSpPr>
        <p:spPr>
          <a:noFill/>
        </p:spPr>
        <p:txBody>
          <a:bodyPr>
            <a:normAutofit fontScale="85000" lnSpcReduction="20000"/>
          </a:bodyPr>
          <a:lstStyle/>
          <a:p>
            <a:fld id="{4C6DA50D-1309-480F-AFDA-2BA5076353BB}" type="slidenum">
              <a:rPr lang="el-GR" smtClean="0">
                <a:latin typeface="Arial" pitchFamily="34" charset="0"/>
                <a:cs typeface="Arial" pitchFamily="34" charset="0"/>
              </a:rPr>
              <a:pPr/>
              <a:t>3</a:t>
            </a:fld>
            <a:endParaRPr lang="el-GR" smtClean="0">
              <a:latin typeface="Arial" pitchFamily="34" charset="0"/>
              <a:cs typeface="Arial" pitchFamily="34" charset="0"/>
            </a:endParaRPr>
          </a:p>
        </p:txBody>
      </p:sp>
      <p:sp>
        <p:nvSpPr>
          <p:cNvPr id="4" name="Title 1"/>
          <p:cNvSpPr>
            <a:spLocks noGrp="1"/>
          </p:cNvSpPr>
          <p:nvPr>
            <p:ph type="title"/>
          </p:nvPr>
        </p:nvSpPr>
        <p:spPr>
          <a:xfrm>
            <a:off x="0" y="1772816"/>
            <a:ext cx="9144000" cy="432048"/>
          </a:xfrm>
        </p:spPr>
        <p:txBody>
          <a:bodyPr/>
          <a:lstStyle/>
          <a:p>
            <a:pPr algn="ctr" eaLnBrk="1" hangingPunct="1"/>
            <a:r>
              <a:rPr lang="el-GR" sz="1800" b="1" dirty="0" smtClean="0">
                <a:solidFill>
                  <a:schemeClr val="tx1">
                    <a:lumMod val="75000"/>
                  </a:schemeClr>
                </a:solidFill>
              </a:rPr>
              <a:t>Η ΜΕΘΟΔΟΓΙΑ ΔΙΑΜΟΡΦΩΣΗΣ </a:t>
            </a:r>
            <a:r>
              <a:rPr lang="el-GR" sz="1800" b="1" dirty="0" smtClean="0">
                <a:solidFill>
                  <a:schemeClr val="tx1">
                    <a:lumMod val="75000"/>
                  </a:schemeClr>
                </a:solidFill>
              </a:rPr>
              <a:t>ΣΤΡΑΤΗΓΙΚΗΣ </a:t>
            </a:r>
            <a:r>
              <a:rPr lang="en-US" sz="1800" b="1" dirty="0" smtClean="0">
                <a:solidFill>
                  <a:schemeClr val="tx1">
                    <a:lumMod val="75000"/>
                  </a:schemeClr>
                </a:solidFill>
              </a:rPr>
              <a:t>RIS3 </a:t>
            </a:r>
            <a:r>
              <a:rPr lang="el-GR" sz="1800" b="1" dirty="0" smtClean="0">
                <a:solidFill>
                  <a:schemeClr val="tx1">
                    <a:lumMod val="75000"/>
                  </a:schemeClr>
                </a:solidFill>
              </a:rPr>
              <a:t>ΣΕ ΕΘΝΙΚΟ ΕΠΙΠΕΔΟ</a:t>
            </a:r>
          </a:p>
        </p:txBody>
      </p:sp>
      <p:graphicFrame>
        <p:nvGraphicFramePr>
          <p:cNvPr id="6" name="Διάγραμμα 5"/>
          <p:cNvGraphicFramePr/>
          <p:nvPr>
            <p:extLst>
              <p:ext uri="{D42A27DB-BD31-4B8C-83A1-F6EECF244321}">
                <p14:modId xmlns:p14="http://schemas.microsoft.com/office/powerpoint/2010/main" val="967053890"/>
              </p:ext>
            </p:extLst>
          </p:nvPr>
        </p:nvGraphicFramePr>
        <p:xfrm>
          <a:off x="66675" y="2708920"/>
          <a:ext cx="901065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Εικόνα 1"/>
          <p:cNvPicPr>
            <a:picLocks noChangeAspect="1"/>
          </p:cNvPicPr>
          <p:nvPr/>
        </p:nvPicPr>
        <p:blipFill>
          <a:blip r:embed="rId8"/>
          <a:stretch>
            <a:fillRect/>
          </a:stretch>
        </p:blipFill>
        <p:spPr>
          <a:xfrm>
            <a:off x="1567238" y="2492896"/>
            <a:ext cx="6009524" cy="485714"/>
          </a:xfrm>
          <a:prstGeom prst="rect">
            <a:avLst/>
          </a:prstGeom>
        </p:spPr>
      </p:pic>
      <p:pic>
        <p:nvPicPr>
          <p:cNvPr id="3" name="Εικόνα 2"/>
          <p:cNvPicPr>
            <a:picLocks noChangeAspect="1"/>
          </p:cNvPicPr>
          <p:nvPr/>
        </p:nvPicPr>
        <p:blipFill>
          <a:blip r:embed="rId9"/>
          <a:stretch>
            <a:fillRect/>
          </a:stretch>
        </p:blipFill>
        <p:spPr>
          <a:xfrm>
            <a:off x="1128758" y="5907792"/>
            <a:ext cx="7763721" cy="600000"/>
          </a:xfrm>
          <a:prstGeom prst="rect">
            <a:avLst/>
          </a:prstGeom>
        </p:spPr>
      </p:pic>
      <p:pic>
        <p:nvPicPr>
          <p:cNvPr id="7" name="Εικόνα 6"/>
          <p:cNvPicPr>
            <a:picLocks noChangeAspect="1"/>
          </p:cNvPicPr>
          <p:nvPr/>
        </p:nvPicPr>
        <p:blipFill>
          <a:blip r:embed="rId10"/>
          <a:stretch>
            <a:fillRect/>
          </a:stretch>
        </p:blipFill>
        <p:spPr>
          <a:xfrm>
            <a:off x="4548190" y="2415947"/>
            <a:ext cx="47619" cy="3533333"/>
          </a:xfrm>
          <a:prstGeom prst="rect">
            <a:avLst/>
          </a:prstGeom>
        </p:spPr>
      </p:pic>
      <p:sp>
        <p:nvSpPr>
          <p:cNvPr id="9" name="Title 1"/>
          <p:cNvSpPr txBox="1">
            <a:spLocks/>
          </p:cNvSpPr>
          <p:nvPr/>
        </p:nvSpPr>
        <p:spPr>
          <a:xfrm>
            <a:off x="457200" y="274638"/>
            <a:ext cx="8229600" cy="1143000"/>
          </a:xfrm>
          <a:prstGeom prst="rect">
            <a:avLst/>
          </a:prstGeom>
        </p:spPr>
        <p:txBody>
          <a:bodyPr/>
          <a:lstStyle/>
          <a:p>
            <a:pPr algn="ctr" eaLnBrk="0" fontAlgn="base" hangingPunct="0">
              <a:spcBef>
                <a:spcPct val="0"/>
              </a:spcBef>
              <a:spcAft>
                <a:spcPct val="0"/>
              </a:spcAft>
              <a:defRPr/>
            </a:pPr>
            <a:r>
              <a:rPr lang="el-GR" sz="2800" b="1" dirty="0">
                <a:solidFill>
                  <a:schemeClr val="tx2"/>
                </a:solidFill>
                <a:latin typeface="Arial Unicode MS" pitchFamily="34" charset="-128"/>
                <a:ea typeface="Arial Unicode MS" pitchFamily="34" charset="-128"/>
                <a:cs typeface="Arial Unicode MS" pitchFamily="34" charset="-128"/>
              </a:rPr>
              <a:t>Στρατηγική Έξυπνης Εξειδίκευσης</a:t>
            </a:r>
          </a:p>
          <a:p>
            <a:pPr algn="ctr" eaLnBrk="0" fontAlgn="base" hangingPunct="0">
              <a:spcBef>
                <a:spcPct val="0"/>
              </a:spcBef>
              <a:spcAft>
                <a:spcPct val="0"/>
              </a:spcAft>
              <a:defRPr/>
            </a:pPr>
            <a:r>
              <a:rPr lang="el-GR" sz="2800" b="1" dirty="0">
                <a:solidFill>
                  <a:schemeClr val="tx2"/>
                </a:solidFill>
                <a:latin typeface="Arial Unicode MS" pitchFamily="34" charset="-128"/>
                <a:ea typeface="Arial Unicode MS" pitchFamily="34" charset="-128"/>
                <a:cs typeface="Arial Unicode MS" pitchFamily="34" charset="-128"/>
              </a:rPr>
              <a:t>Μεθοδολογία σχεδιασμού</a:t>
            </a:r>
          </a:p>
        </p:txBody>
      </p:sp>
    </p:spTree>
    <p:extLst>
      <p:ext uri="{BB962C8B-B14F-4D97-AF65-F5344CB8AC3E}">
        <p14:creationId xmlns:p14="http://schemas.microsoft.com/office/powerpoint/2010/main" val="377108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Η Στρατηγική  Έξυπνης Εξειδίκευσης </a:t>
            </a:r>
            <a:r>
              <a:rPr lang="en-US" sz="2800" b="1" dirty="0" smtClean="0">
                <a:latin typeface="Arial Unicode MS" pitchFamily="34" charset="-128"/>
                <a:ea typeface="Arial Unicode MS" pitchFamily="34" charset="-128"/>
                <a:cs typeface="Arial Unicode MS" pitchFamily="34" charset="-128"/>
              </a:rPr>
              <a:t/>
            </a:r>
            <a:br>
              <a:rPr lang="en-US" sz="2800" b="1" dirty="0" smtClean="0">
                <a:latin typeface="Arial Unicode MS" pitchFamily="34" charset="-128"/>
                <a:ea typeface="Arial Unicode MS" pitchFamily="34" charset="-128"/>
                <a:cs typeface="Arial Unicode MS" pitchFamily="34" charset="-128"/>
              </a:rPr>
            </a:br>
            <a:r>
              <a:rPr lang="el-GR" sz="2800" b="1" dirty="0" smtClean="0">
                <a:latin typeface="Arial Unicode MS" pitchFamily="34" charset="-128"/>
                <a:ea typeface="Arial Unicode MS" pitchFamily="34" charset="-128"/>
                <a:cs typeface="Arial Unicode MS" pitchFamily="34" charset="-128"/>
              </a:rPr>
              <a:t>ως μοχλός ανάπτυξης</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4</a:t>
            </a:fld>
            <a:endParaRPr lang="en-US" dirty="0"/>
          </a:p>
        </p:txBody>
      </p:sp>
      <p:sp>
        <p:nvSpPr>
          <p:cNvPr id="7" name="Rectangle 3"/>
          <p:cNvSpPr>
            <a:spLocks/>
          </p:cNvSpPr>
          <p:nvPr/>
        </p:nvSpPr>
        <p:spPr bwMode="auto">
          <a:xfrm>
            <a:off x="1239838" y="2349500"/>
            <a:ext cx="6943725" cy="3493264"/>
          </a:xfrm>
          <a:prstGeom prst="rect">
            <a:avLst/>
          </a:prstGeom>
          <a:noFill/>
          <a:ln w="12700">
            <a:noFill/>
            <a:miter lim="400000"/>
            <a:headEnd/>
            <a:tailEnd type="triangle" w="med" len="med"/>
          </a:ln>
        </p:spPr>
        <p:txBody>
          <a:bodyPr lIns="45720" rIns="45720">
            <a:spAutoFit/>
          </a:bodyPr>
          <a:lstStyle/>
          <a:p>
            <a:pPr marL="342900" indent="-342900" algn="just">
              <a:lnSpc>
                <a:spcPct val="150000"/>
              </a:lnSpc>
              <a:buSzPct val="100000"/>
              <a:buFontTx/>
              <a:buAutoNum type="arabicPeriod"/>
            </a:pPr>
            <a:r>
              <a:rPr lang="el-GR" b="1" dirty="0" err="1">
                <a:solidFill>
                  <a:srgbClr val="000099"/>
                </a:solidFill>
              </a:rPr>
              <a:t>Αγρο</a:t>
            </a:r>
            <a:r>
              <a:rPr lang="el-GR" b="1" dirty="0">
                <a:solidFill>
                  <a:srgbClr val="000099"/>
                </a:solidFill>
              </a:rPr>
              <a:t>-διατροφή </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err="1">
                <a:solidFill>
                  <a:srgbClr val="000099"/>
                </a:solidFill>
              </a:rPr>
              <a:t>Βιοεπιστήμες</a:t>
            </a:r>
            <a:r>
              <a:rPr lang="el-GR" b="1" dirty="0">
                <a:solidFill>
                  <a:srgbClr val="000099"/>
                </a:solidFill>
              </a:rPr>
              <a:t>, Υγεία - Φάρμακα,</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a:solidFill>
                  <a:srgbClr val="FF0000"/>
                </a:solidFill>
              </a:rPr>
              <a:t>Τεχνολογίες πληροφορικής και επικοινωνιών</a:t>
            </a:r>
            <a:endParaRPr lang="el-GR" sz="1200" b="1" dirty="0">
              <a:solidFill>
                <a:srgbClr val="FF0000"/>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a:solidFill>
                  <a:srgbClr val="000099"/>
                </a:solidFill>
              </a:rPr>
              <a:t>Ενέργεια</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a:solidFill>
                  <a:srgbClr val="000099"/>
                </a:solidFill>
              </a:rPr>
              <a:t>Περιβάλλον και βιώσιμη ανάπτυξη</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a:solidFill>
                  <a:srgbClr val="000099"/>
                </a:solidFill>
              </a:rPr>
              <a:t>Μεταφορές</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buSzPct val="100000"/>
              <a:buFontTx/>
              <a:buAutoNum type="arabicPeriod"/>
            </a:pPr>
            <a:r>
              <a:rPr lang="el-GR" b="1" dirty="0">
                <a:solidFill>
                  <a:srgbClr val="000099"/>
                </a:solidFill>
              </a:rPr>
              <a:t>Υλικά – κατασκευές</a:t>
            </a:r>
            <a:endParaRPr lang="el-GR" sz="1200" b="1" dirty="0">
              <a:solidFill>
                <a:srgbClr val="000099"/>
              </a:solidFill>
              <a:latin typeface="Times New Roman" pitchFamily="18" charset="0"/>
              <a:cs typeface="Times New Roman" pitchFamily="18" charset="0"/>
              <a:sym typeface="Times New Roman" pitchFamily="18" charset="0"/>
            </a:endParaRPr>
          </a:p>
          <a:p>
            <a:pPr marL="342900" indent="-342900" algn="just">
              <a:lnSpc>
                <a:spcPct val="150000"/>
              </a:lnSpc>
              <a:spcBef>
                <a:spcPts val="600"/>
              </a:spcBef>
              <a:buSzPct val="100000"/>
              <a:buFontTx/>
              <a:buAutoNum type="arabicPeriod"/>
            </a:pPr>
            <a:r>
              <a:rPr lang="el-GR" b="1" dirty="0">
                <a:solidFill>
                  <a:srgbClr val="000099"/>
                </a:solidFill>
              </a:rPr>
              <a:t>Πολιτισμός – Τουρισμός - Δημιουργικές Βιομηχανίες</a:t>
            </a:r>
          </a:p>
        </p:txBody>
      </p:sp>
      <p:sp>
        <p:nvSpPr>
          <p:cNvPr id="8" name="Rectangle 4"/>
          <p:cNvSpPr>
            <a:spLocks/>
          </p:cNvSpPr>
          <p:nvPr/>
        </p:nvSpPr>
        <p:spPr bwMode="auto">
          <a:xfrm>
            <a:off x="0" y="1556792"/>
            <a:ext cx="5291187" cy="523220"/>
          </a:xfrm>
          <a:prstGeom prst="rect">
            <a:avLst/>
          </a:prstGeom>
          <a:solidFill>
            <a:schemeClr val="accent1"/>
          </a:solidFill>
          <a:ln w="9525">
            <a:noFill/>
            <a:miter lim="800000"/>
            <a:headEnd/>
            <a:tailEnd/>
          </a:ln>
        </p:spPr>
        <p:txBody>
          <a:bodyPr wrap="square">
            <a:spAutoFit/>
          </a:bodyPr>
          <a:lstStyle/>
          <a:p>
            <a:r>
              <a:rPr lang="el-GR" sz="2800" b="1" dirty="0" smtClean="0">
                <a:latin typeface="Calibri" pitchFamily="34" charset="0"/>
              </a:rPr>
              <a:t>Τομείς προτεραιότητας</a:t>
            </a:r>
          </a:p>
        </p:txBody>
      </p:sp>
    </p:spTree>
    <p:extLst>
      <p:ext uri="{BB962C8B-B14F-4D97-AF65-F5344CB8AC3E}">
        <p14:creationId xmlns:p14="http://schemas.microsoft.com/office/powerpoint/2010/main" val="153605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Τεχνολογίες Πληροφορικής &amp; Επικοινωνιών</a:t>
            </a:r>
            <a:r>
              <a:rPr lang="en-US" sz="2800" b="1" dirty="0" smtClean="0">
                <a:latin typeface="Arial Unicode MS" pitchFamily="34" charset="-128"/>
                <a:ea typeface="Arial Unicode MS" pitchFamily="34" charset="-128"/>
                <a:cs typeface="Arial Unicode MS" pitchFamily="34" charset="-128"/>
              </a:rPr>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 </a:t>
            </a:r>
            <a:r>
              <a:rPr lang="el-GR" sz="2800" b="1" dirty="0" smtClean="0">
                <a:latin typeface="Arial Unicode MS" pitchFamily="34" charset="-128"/>
                <a:ea typeface="Arial Unicode MS" pitchFamily="34" charset="-128"/>
                <a:cs typeface="Arial Unicode MS" pitchFamily="34" charset="-128"/>
              </a:rPr>
              <a:t>(Βήματα Πλατφόρμας για προτεραιοποίηση)</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5</a:t>
            </a:fld>
            <a:endParaRPr lang="en-US" dirty="0"/>
          </a:p>
        </p:txBody>
      </p:sp>
      <p:sp>
        <p:nvSpPr>
          <p:cNvPr id="7" name="6 - TextBox"/>
          <p:cNvSpPr txBox="1"/>
          <p:nvPr/>
        </p:nvSpPr>
        <p:spPr>
          <a:xfrm>
            <a:off x="0" y="2060848"/>
            <a:ext cx="5580111" cy="3970318"/>
          </a:xfrm>
          <a:prstGeom prst="rect">
            <a:avLst/>
          </a:prstGeom>
          <a:noFill/>
        </p:spPr>
        <p:txBody>
          <a:bodyPr wrap="square">
            <a:spAutoFit/>
          </a:bodyPr>
          <a:lstStyle/>
          <a:p>
            <a:pPr>
              <a:defRPr/>
            </a:pPr>
            <a:r>
              <a:rPr lang="el-GR" b="1" dirty="0" smtClean="0">
                <a:solidFill>
                  <a:srgbClr val="000066"/>
                </a:solidFill>
                <a:latin typeface="Arial" pitchFamily="34" charset="0"/>
              </a:rPr>
              <a:t>Δεδομένα σχετικά με τον τομέα, όπως</a:t>
            </a:r>
            <a:r>
              <a:rPr lang="en-US" b="1" dirty="0" smtClean="0">
                <a:solidFill>
                  <a:srgbClr val="000066"/>
                </a:solidFill>
                <a:latin typeface="Arial" pitchFamily="34" charset="0"/>
              </a:rPr>
              <a:t>:</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Παγκόσμιες τάσεις</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H2020 </a:t>
            </a:r>
            <a:r>
              <a:rPr lang="el-GR" b="1" dirty="0" smtClean="0">
                <a:solidFill>
                  <a:srgbClr val="000066"/>
                </a:solidFill>
                <a:latin typeface="Arial" pitchFamily="34" charset="0"/>
              </a:rPr>
              <a:t>πολιτικές</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FP7 performance data</a:t>
            </a: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Εθνικές οικονομικές μελέτες</a:t>
            </a:r>
            <a:endParaRPr lang="en-US" b="1" dirty="0">
              <a:solidFill>
                <a:srgbClr val="000066"/>
              </a:solidFill>
              <a:latin typeface="Arial" pitchFamily="34" charset="0"/>
            </a:endParaRPr>
          </a:p>
          <a:p>
            <a:pPr marL="1104900" lvl="1" indent="-285750">
              <a:buFont typeface="Wingdings" panose="05000000000000000000" pitchFamily="2" charset="2"/>
              <a:buChar char="ü"/>
              <a:defRPr/>
            </a:pPr>
            <a:r>
              <a:rPr lang="el-GR" b="1" dirty="0" smtClean="0">
                <a:solidFill>
                  <a:srgbClr val="000066"/>
                </a:solidFill>
                <a:latin typeface="Arial" pitchFamily="34" charset="0"/>
              </a:rPr>
              <a:t>ΣΕΒ, ΙΟΒΕ, κλπ.</a:t>
            </a:r>
            <a:r>
              <a:rPr lang="en-US" b="1" dirty="0" smtClean="0">
                <a:solidFill>
                  <a:srgbClr val="000066"/>
                </a:solidFill>
                <a:latin typeface="Arial" pitchFamily="34" charset="0"/>
              </a:rPr>
              <a:t>,</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Παγκόσμιες οικονομικές μελέτες</a:t>
            </a:r>
            <a:r>
              <a:rPr lang="en-US" b="1" dirty="0" smtClean="0">
                <a:solidFill>
                  <a:srgbClr val="000066"/>
                </a:solidFill>
                <a:latin typeface="Arial" pitchFamily="34" charset="0"/>
              </a:rPr>
              <a:t>(McKinsey </a:t>
            </a:r>
            <a:r>
              <a:rPr lang="en-US" b="1" dirty="0">
                <a:solidFill>
                  <a:srgbClr val="000066"/>
                </a:solidFill>
                <a:latin typeface="Arial" pitchFamily="34" charset="0"/>
              </a:rPr>
              <a:t>Global Institute, World Economic Forum and INSEAD, OECD-Internet Economy Outlook 2012)</a:t>
            </a: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Οδηγίες του «</a:t>
            </a:r>
            <a:r>
              <a:rPr lang="en-US" b="1" dirty="0" smtClean="0">
                <a:solidFill>
                  <a:srgbClr val="000066"/>
                </a:solidFill>
                <a:latin typeface="Arial" pitchFamily="34" charset="0"/>
              </a:rPr>
              <a:t>Position paper</a:t>
            </a:r>
            <a:r>
              <a:rPr lang="el-GR" b="1" dirty="0" smtClean="0">
                <a:solidFill>
                  <a:srgbClr val="000066"/>
                </a:solidFill>
                <a:latin typeface="Arial" pitchFamily="34" charset="0"/>
              </a:rPr>
              <a:t>» της ΕΕ</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Προτάσεις των ΤΕΣ, ΣΕΒ</a:t>
            </a:r>
          </a:p>
          <a:p>
            <a:pPr marL="542925" indent="-180975">
              <a:buFontTx/>
              <a:buBlip>
                <a:blip r:embed="rId3"/>
              </a:buBlip>
              <a:defRPr/>
            </a:pPr>
            <a:r>
              <a:rPr lang="en-US" b="1" dirty="0" smtClean="0">
                <a:solidFill>
                  <a:srgbClr val="000066"/>
                </a:solidFill>
                <a:latin typeface="Arial" pitchFamily="34" charset="0"/>
              </a:rPr>
              <a:t> </a:t>
            </a:r>
            <a:r>
              <a:rPr lang="el-GR" b="1" dirty="0" smtClean="0">
                <a:solidFill>
                  <a:srgbClr val="000066"/>
                </a:solidFill>
                <a:latin typeface="Arial" pitchFamily="34" charset="0"/>
              </a:rPr>
              <a:t>Δεδομένα των Περιφερειακών </a:t>
            </a:r>
            <a:r>
              <a:rPr lang="en-US" b="1" dirty="0" smtClean="0">
                <a:solidFill>
                  <a:srgbClr val="000066"/>
                </a:solidFill>
                <a:latin typeface="Arial" pitchFamily="34" charset="0"/>
              </a:rPr>
              <a:t>RIS3</a:t>
            </a:r>
            <a:endParaRPr lang="en-US" b="1" dirty="0">
              <a:solidFill>
                <a:srgbClr val="000066"/>
              </a:solidFill>
              <a:latin typeface="Arial" pitchFamily="34" charset="0"/>
            </a:endParaRPr>
          </a:p>
          <a:p>
            <a:pPr marL="542925" indent="-180975">
              <a:buFontTx/>
              <a:buBlip>
                <a:blip r:embed="rId3"/>
              </a:buBlip>
              <a:defRPr/>
            </a:pPr>
            <a:r>
              <a:rPr lang="en-US" b="1" dirty="0">
                <a:solidFill>
                  <a:srgbClr val="000066"/>
                </a:solidFill>
                <a:latin typeface="Arial" pitchFamily="34" charset="0"/>
              </a:rPr>
              <a:t> </a:t>
            </a:r>
            <a:r>
              <a:rPr lang="el-GR" b="1" dirty="0" smtClean="0">
                <a:solidFill>
                  <a:srgbClr val="000066"/>
                </a:solidFill>
                <a:latin typeface="Arial" pitchFamily="34" charset="0"/>
              </a:rPr>
              <a:t>Δεδομένα επιστημονικών Δημοσιεύσεων</a:t>
            </a:r>
            <a:endParaRPr lang="en-US" b="1" dirty="0">
              <a:solidFill>
                <a:srgbClr val="000066"/>
              </a:solidFill>
              <a:latin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465" y="1703483"/>
            <a:ext cx="3330302" cy="468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 Ορθογώνιο"/>
          <p:cNvSpPr/>
          <p:nvPr/>
        </p:nvSpPr>
        <p:spPr>
          <a:xfrm rot="20139750">
            <a:off x="5047083" y="5086947"/>
            <a:ext cx="4081680" cy="954107"/>
          </a:xfrm>
          <a:prstGeom prst="rect">
            <a:avLst/>
          </a:prstGeom>
          <a:solidFill>
            <a:srgbClr val="FFC000"/>
          </a:solidFill>
        </p:spPr>
        <p:txBody>
          <a:bodyPr wrap="square">
            <a:spAutoFit/>
          </a:bodyPr>
          <a:lstStyle/>
          <a:p>
            <a:pPr algn="just">
              <a:defRPr/>
            </a:pPr>
            <a:r>
              <a:rPr lang="el-GR" sz="1400" b="1" dirty="0">
                <a:solidFill>
                  <a:srgbClr val="000066"/>
                </a:solidFill>
                <a:latin typeface="Arial" pitchFamily="34" charset="0"/>
              </a:rPr>
              <a:t>Χρησιμοποιήθηκαν για την δημιουργία εμπεριστατωμένης ανάλυσης του τομέα και χρησιμοποιήθηκε ως κείμενο βάσης για συζήτηση στην πλατφόρμα</a:t>
            </a:r>
          </a:p>
        </p:txBody>
      </p:sp>
    </p:spTree>
    <p:extLst>
      <p:ext uri="{BB962C8B-B14F-4D97-AF65-F5344CB8AC3E}">
        <p14:creationId xmlns:p14="http://schemas.microsoft.com/office/powerpoint/2010/main" val="403807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Ο μηχανισμός της </a:t>
            </a:r>
            <a:r>
              <a:rPr lang="el-GR" sz="2800" b="1" dirty="0" smtClean="0">
                <a:latin typeface="Arial Unicode MS" pitchFamily="34" charset="-128"/>
                <a:ea typeface="Arial Unicode MS" pitchFamily="34" charset="-128"/>
                <a:cs typeface="Arial Unicode MS" pitchFamily="34" charset="-128"/>
              </a:rPr>
              <a:t>Επιχειρηματικής </a:t>
            </a:r>
            <a:r>
              <a:rPr lang="el-GR" sz="2800" b="1" dirty="0" smtClean="0">
                <a:latin typeface="Arial Unicode MS" pitchFamily="34" charset="-128"/>
                <a:ea typeface="Arial Unicode MS" pitchFamily="34" charset="-128"/>
                <a:cs typeface="Arial Unicode MS" pitchFamily="34" charset="-128"/>
              </a:rPr>
              <a:t>Ανακάλυψης στην υπηρεσία της Έξυπνης Εξειδίκευσης</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6</a:t>
            </a:fld>
            <a:endParaRPr lang="en-US" dirty="0"/>
          </a:p>
        </p:txBody>
      </p:sp>
      <p:sp>
        <p:nvSpPr>
          <p:cNvPr id="6" name="Rectangle 3"/>
          <p:cNvSpPr>
            <a:spLocks/>
          </p:cNvSpPr>
          <p:nvPr/>
        </p:nvSpPr>
        <p:spPr bwMode="auto">
          <a:xfrm>
            <a:off x="539552" y="1533465"/>
            <a:ext cx="8256587" cy="5324535"/>
          </a:xfrm>
          <a:prstGeom prst="rect">
            <a:avLst/>
          </a:prstGeom>
          <a:noFill/>
          <a:ln w="12700">
            <a:noFill/>
            <a:miter lim="400000"/>
            <a:headEnd/>
            <a:tailEnd type="triangle" w="med" len="med"/>
          </a:ln>
        </p:spPr>
        <p:txBody>
          <a:bodyPr lIns="45720" rIns="45720">
            <a:spAutoFit/>
          </a:bodyPr>
          <a:lstStyle/>
          <a:p>
            <a:pPr algn="just"/>
            <a:r>
              <a:rPr lang="el-GR" sz="2000" b="1" dirty="0"/>
              <a:t>Κύριο μεθοδολογικό εργαλείο της  Έξυπνης Εξειδίκευσης αποτελεί η επιχειρηματική ανακάλυψη, </a:t>
            </a:r>
            <a:r>
              <a:rPr lang="el-GR" sz="2000" b="1" dirty="0">
                <a:solidFill>
                  <a:srgbClr val="002060"/>
                </a:solidFill>
              </a:rPr>
              <a:t>δηλαδή η εξεύρεση νέων επιχειρηματικών ευκαιριών </a:t>
            </a:r>
            <a:r>
              <a:rPr lang="el-GR" sz="2000" b="1" dirty="0"/>
              <a:t>για την αξιοποίηση της </a:t>
            </a:r>
            <a:r>
              <a:rPr lang="el-GR" sz="2000" b="1" dirty="0">
                <a:solidFill>
                  <a:srgbClr val="002060"/>
                </a:solidFill>
              </a:rPr>
              <a:t>νέας γνώσης </a:t>
            </a:r>
            <a:r>
              <a:rPr lang="el-GR" sz="2000" b="1" dirty="0"/>
              <a:t>και την  ενσωμάτωσή της σε </a:t>
            </a:r>
            <a:r>
              <a:rPr lang="el-GR" sz="2000" b="1" dirty="0">
                <a:solidFill>
                  <a:srgbClr val="002060"/>
                </a:solidFill>
              </a:rPr>
              <a:t>αλυσίδες αξίας</a:t>
            </a:r>
            <a:r>
              <a:rPr lang="el-GR" sz="2000" b="1" dirty="0"/>
              <a:t>. </a:t>
            </a:r>
          </a:p>
          <a:p>
            <a:pPr algn="just"/>
            <a:endParaRPr lang="el-GR" sz="2000" b="1" dirty="0"/>
          </a:p>
          <a:p>
            <a:pPr algn="just"/>
            <a:r>
              <a:rPr lang="el-GR" sz="2000" b="1" dirty="0"/>
              <a:t>Η επιχειρηματική ανακάλυψη είναι μια συμμετοχική, δυναμική διαδικασία </a:t>
            </a:r>
            <a:r>
              <a:rPr lang="el-GR" sz="2000" b="1" dirty="0">
                <a:solidFill>
                  <a:srgbClr val="002060"/>
                </a:solidFill>
              </a:rPr>
              <a:t>εντοπισμού και </a:t>
            </a:r>
            <a:r>
              <a:rPr lang="el-GR" sz="2000" b="1" dirty="0" err="1">
                <a:solidFill>
                  <a:srgbClr val="002060"/>
                </a:solidFill>
              </a:rPr>
              <a:t>προτεραιοποίησης</a:t>
            </a:r>
            <a:r>
              <a:rPr lang="el-GR" sz="2000" b="1" dirty="0">
                <a:solidFill>
                  <a:srgbClr val="002060"/>
                </a:solidFill>
              </a:rPr>
              <a:t> κρίσιμων δραστηριοτήτων </a:t>
            </a:r>
            <a:r>
              <a:rPr lang="el-GR" sz="2000" b="1" dirty="0"/>
              <a:t>που συνδέουν την </a:t>
            </a:r>
            <a:r>
              <a:rPr lang="el-GR" sz="2000" b="1" dirty="0">
                <a:solidFill>
                  <a:srgbClr val="002060"/>
                </a:solidFill>
              </a:rPr>
              <a:t>έρευνα και την καινοτομία </a:t>
            </a:r>
            <a:r>
              <a:rPr lang="el-GR" sz="2000" b="1" dirty="0"/>
              <a:t>με την </a:t>
            </a:r>
            <a:r>
              <a:rPr lang="el-GR" sz="2000" b="1" dirty="0">
                <a:solidFill>
                  <a:srgbClr val="002060"/>
                </a:solidFill>
              </a:rPr>
              <a:t>οικονομική ανάπτυξη </a:t>
            </a:r>
            <a:r>
              <a:rPr lang="el-GR" sz="2000" b="1" dirty="0"/>
              <a:t>και την </a:t>
            </a:r>
            <a:r>
              <a:rPr lang="el-GR" sz="2000" b="1" dirty="0">
                <a:solidFill>
                  <a:srgbClr val="002060"/>
                </a:solidFill>
              </a:rPr>
              <a:t>κοινωνική ευημερία</a:t>
            </a:r>
            <a:r>
              <a:rPr lang="el-GR" sz="2000" b="1" dirty="0"/>
              <a:t>, αξιοποιώντας τις ιδιαιτερότητες και δυνατότητες της χώρας αλλά και της κάθε περιφέρειάς της. </a:t>
            </a:r>
          </a:p>
          <a:p>
            <a:pPr algn="just"/>
            <a:endParaRPr lang="el-GR" sz="2000" b="1" dirty="0"/>
          </a:p>
          <a:p>
            <a:pPr algn="just"/>
            <a:r>
              <a:rPr lang="el-GR" sz="2000" b="1" dirty="0"/>
              <a:t>Στην διαδικασία αυτή επιδιώκεται να συμμετέχουν </a:t>
            </a:r>
            <a:r>
              <a:rPr lang="el-GR" sz="2000" b="1" dirty="0">
                <a:solidFill>
                  <a:srgbClr val="002060"/>
                </a:solidFill>
              </a:rPr>
              <a:t>όλοι οι παράγοντες που συγκροτούν το οικοσύστημα καινοτομίας σε εθνικό και περιφερειακό επίπεδο,</a:t>
            </a:r>
            <a:r>
              <a:rPr lang="el-GR" sz="2000" b="1" dirty="0"/>
              <a:t> ενώ  πρωταγωνιστικό ρόλο στην ανάδειξη των τεχνολογικών προτεραιοτήτων έχουν οι </a:t>
            </a:r>
            <a:r>
              <a:rPr lang="el-GR" sz="2000" b="1" dirty="0">
                <a:solidFill>
                  <a:srgbClr val="002060"/>
                </a:solidFill>
              </a:rPr>
              <a:t>επιχειρήσεις και οι παραγωγικοί φορείς γενικότερα</a:t>
            </a:r>
            <a:endParaRPr lang="el-GR" sz="2000" b="1" dirty="0"/>
          </a:p>
        </p:txBody>
      </p:sp>
    </p:spTree>
    <p:extLst>
      <p:ext uri="{BB962C8B-B14F-4D97-AF65-F5344CB8AC3E}">
        <p14:creationId xmlns:p14="http://schemas.microsoft.com/office/powerpoint/2010/main" val="72893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Σχέδιο Αναβάθμισης της  Εφαρμογής της Επιχειρηματικής Ανακάλυψης </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7</a:t>
            </a:fld>
            <a:endParaRPr lang="en-US" dirty="0"/>
          </a:p>
        </p:txBody>
      </p:sp>
      <p:sp>
        <p:nvSpPr>
          <p:cNvPr id="5" name="Rectangle 3"/>
          <p:cNvSpPr>
            <a:spLocks/>
          </p:cNvSpPr>
          <p:nvPr/>
        </p:nvSpPr>
        <p:spPr bwMode="auto">
          <a:xfrm>
            <a:off x="251520" y="2348880"/>
            <a:ext cx="8583612" cy="3939540"/>
          </a:xfrm>
          <a:prstGeom prst="rect">
            <a:avLst/>
          </a:prstGeom>
          <a:noFill/>
          <a:ln w="12700">
            <a:noFill/>
            <a:miter lim="400000"/>
            <a:headEnd/>
            <a:tailEnd type="triangle" w="med" len="med"/>
          </a:ln>
        </p:spPr>
        <p:txBody>
          <a:bodyPr lIns="45720" rIns="45720">
            <a:spAutoFit/>
          </a:bodyPr>
          <a:lstStyle/>
          <a:p>
            <a:pPr marL="195263" indent="-195263" algn="just">
              <a:spcBef>
                <a:spcPts val="600"/>
              </a:spcBef>
              <a:buSzPct val="100000"/>
              <a:buFont typeface="Wingdings" pitchFamily="2" charset="2"/>
              <a:buChar char="❑"/>
            </a:pPr>
            <a:r>
              <a:rPr lang="el-GR" sz="2000" b="1" dirty="0">
                <a:latin typeface="Arial" pitchFamily="34" charset="0"/>
                <a:cs typeface="Arial" pitchFamily="34" charset="0"/>
              </a:rPr>
              <a:t>Η συμμετοχή και κινητοποίηση όλων των βασικών στοιχείων του συστήματος καινοτομίας, καθώς και η μεγαλύτερη συμμετοχή εκπροσώπων του παραγωγικού τομέα,</a:t>
            </a:r>
          </a:p>
          <a:p>
            <a:pPr marL="195263" indent="-195263" algn="just">
              <a:spcBef>
                <a:spcPts val="600"/>
              </a:spcBef>
            </a:pPr>
            <a:endParaRPr lang="el-GR" sz="2000" b="1" dirty="0">
              <a:latin typeface="Arial" pitchFamily="34" charset="0"/>
              <a:cs typeface="Arial" pitchFamily="34" charset="0"/>
              <a:sym typeface="Times New Roman" pitchFamily="18" charset="0"/>
            </a:endParaRPr>
          </a:p>
          <a:p>
            <a:pPr marL="195263" indent="-195263" algn="just">
              <a:spcBef>
                <a:spcPts val="600"/>
              </a:spcBef>
              <a:buSzPct val="100000"/>
              <a:buFont typeface="Wingdings" pitchFamily="2" charset="2"/>
              <a:buChar char="❑"/>
            </a:pPr>
            <a:r>
              <a:rPr lang="el-GR" sz="2000" b="1" dirty="0">
                <a:latin typeface="Arial" pitchFamily="34" charset="0"/>
                <a:cs typeface="Arial" pitchFamily="34" charset="0"/>
              </a:rPr>
              <a:t>Η περαιτέρω εξειδίκευση της στρατηγικής με τεκμηρίωση των επιλογών και εισαγωγή συγκεκριμένων στόχων και δεικτών</a:t>
            </a:r>
          </a:p>
          <a:p>
            <a:pPr marL="195263" indent="-195263" algn="just">
              <a:spcBef>
                <a:spcPts val="600"/>
              </a:spcBef>
            </a:pPr>
            <a:endParaRPr lang="el-GR" sz="2000" b="1" dirty="0">
              <a:latin typeface="Arial" pitchFamily="34" charset="0"/>
              <a:cs typeface="Arial" pitchFamily="34" charset="0"/>
              <a:sym typeface="Times New Roman" pitchFamily="18" charset="0"/>
            </a:endParaRPr>
          </a:p>
          <a:p>
            <a:pPr marL="195263" indent="-195263" algn="just">
              <a:spcBef>
                <a:spcPts val="600"/>
              </a:spcBef>
              <a:buSzPct val="100000"/>
              <a:buFont typeface="Wingdings" pitchFamily="2" charset="2"/>
              <a:buChar char="❑"/>
            </a:pPr>
            <a:r>
              <a:rPr lang="el-GR" sz="2000" b="1" dirty="0">
                <a:latin typeface="Arial" pitchFamily="34" charset="0"/>
                <a:cs typeface="Arial" pitchFamily="34" charset="0"/>
              </a:rPr>
              <a:t>Ο σχεδιασμός δράσεων και εργαλείων εφαρμογής της στρατηγικής</a:t>
            </a:r>
          </a:p>
          <a:p>
            <a:pPr marL="195263" indent="-195263" algn="just">
              <a:spcBef>
                <a:spcPts val="600"/>
              </a:spcBef>
            </a:pPr>
            <a:endParaRPr lang="el-GR" sz="2000" b="1" dirty="0">
              <a:latin typeface="Arial" pitchFamily="34" charset="0"/>
              <a:cs typeface="Arial" pitchFamily="34" charset="0"/>
              <a:sym typeface="Times New Roman" pitchFamily="18" charset="0"/>
            </a:endParaRPr>
          </a:p>
          <a:p>
            <a:pPr marL="195263" indent="-195263" algn="just">
              <a:spcBef>
                <a:spcPts val="600"/>
              </a:spcBef>
              <a:buSzPct val="100000"/>
              <a:buFont typeface="Wingdings" pitchFamily="2" charset="2"/>
              <a:buChar char="❑"/>
            </a:pPr>
            <a:r>
              <a:rPr lang="el-GR" sz="2000" b="1" dirty="0">
                <a:latin typeface="Arial" pitchFamily="34" charset="0"/>
                <a:cs typeface="Arial" pitchFamily="34" charset="0"/>
              </a:rPr>
              <a:t>Η καλύτερη διασύνδεση και συνέργεια μεταξύ εθνικού και περιφερειακού επιπέδου.</a:t>
            </a:r>
            <a:endParaRPr lang="el-GR" sz="2000" b="1" dirty="0">
              <a:latin typeface="Arial" pitchFamily="34" charset="0"/>
              <a:cs typeface="Arial" pitchFamily="34" charset="0"/>
              <a:sym typeface="Times New Roman" pitchFamily="18" charset="0"/>
            </a:endParaRPr>
          </a:p>
        </p:txBody>
      </p:sp>
      <p:sp>
        <p:nvSpPr>
          <p:cNvPr id="6" name="6 - Ορθογώνιο"/>
          <p:cNvSpPr>
            <a:spLocks noChangeArrowheads="1"/>
          </p:cNvSpPr>
          <p:nvPr/>
        </p:nvSpPr>
        <p:spPr bwMode="auto">
          <a:xfrm>
            <a:off x="0" y="1628775"/>
            <a:ext cx="4139952" cy="523220"/>
          </a:xfrm>
          <a:prstGeom prst="rect">
            <a:avLst/>
          </a:prstGeom>
          <a:solidFill>
            <a:schemeClr val="accent1"/>
          </a:solidFill>
          <a:ln w="9525">
            <a:noFill/>
            <a:miter lim="800000"/>
            <a:headEnd/>
            <a:tailEnd/>
          </a:ln>
        </p:spPr>
        <p:txBody>
          <a:bodyPr wrap="square">
            <a:spAutoFit/>
          </a:bodyPr>
          <a:lstStyle/>
          <a:p>
            <a:r>
              <a:rPr lang="el-GR" sz="2800" b="1" dirty="0" smtClean="0">
                <a:latin typeface="Calibri" pitchFamily="34" charset="0"/>
              </a:rPr>
              <a:t>Κυριότεροι Στόχοι</a:t>
            </a:r>
          </a:p>
        </p:txBody>
      </p:sp>
    </p:spTree>
    <p:extLst>
      <p:ext uri="{BB962C8B-B14F-4D97-AF65-F5344CB8AC3E}">
        <p14:creationId xmlns:p14="http://schemas.microsoft.com/office/powerpoint/2010/main" val="3975445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3 - Θέση αριθμού διαφάνειας"/>
          <p:cNvSpPr>
            <a:spLocks noGrp="1"/>
          </p:cNvSpPr>
          <p:nvPr>
            <p:ph type="sldNum" sz="quarter" idx="12"/>
          </p:nvPr>
        </p:nvSpPr>
        <p:spPr>
          <a:noFill/>
        </p:spPr>
        <p:txBody>
          <a:bodyPr>
            <a:normAutofit fontScale="85000" lnSpcReduction="20000"/>
          </a:bodyPr>
          <a:lstStyle/>
          <a:p>
            <a:fld id="{4C6DA50D-1309-480F-AFDA-2BA5076353BB}" type="slidenum">
              <a:rPr lang="el-GR" smtClean="0">
                <a:latin typeface="Arial" pitchFamily="34" charset="0"/>
                <a:cs typeface="Arial" pitchFamily="34" charset="0"/>
              </a:rPr>
              <a:pPr/>
              <a:t>8</a:t>
            </a:fld>
            <a:endParaRPr lang="el-GR" smtClean="0">
              <a:latin typeface="Arial" pitchFamily="34" charset="0"/>
              <a:cs typeface="Arial" pitchFamily="34"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val="1873589241"/>
              </p:ext>
            </p:extLst>
          </p:nvPr>
        </p:nvGraphicFramePr>
        <p:xfrm>
          <a:off x="559135" y="1556792"/>
          <a:ext cx="8405354" cy="5301759"/>
        </p:xfrm>
        <a:graphic>
          <a:graphicData uri="http://schemas.openxmlformats.org/drawingml/2006/table">
            <a:tbl>
              <a:tblPr firstRow="1" firstCol="1" bandRow="1"/>
              <a:tblGrid>
                <a:gridCol w="4353911"/>
                <a:gridCol w="4051443"/>
              </a:tblGrid>
              <a:tr h="269199">
                <a:tc>
                  <a:txBody>
                    <a:bodyPr/>
                    <a:lstStyle/>
                    <a:p>
                      <a:pPr algn="l">
                        <a:spcBef>
                          <a:spcPts val="600"/>
                        </a:spcBef>
                        <a:spcAft>
                          <a:spcPts val="0"/>
                        </a:spcAft>
                      </a:pPr>
                      <a:r>
                        <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Στατιστικά 1</a:t>
                      </a:r>
                      <a:r>
                        <a:rPr lang="el-GR" sz="1200" b="1" baseline="30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ης</a:t>
                      </a:r>
                      <a:r>
                        <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συνάντησης πλατφόρμας ΤΠΕ</a:t>
                      </a:r>
                      <a:r>
                        <a:rPr lang="el-GR" sz="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l-GR" sz="1200"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l-GR" sz="12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(18/10/2013)</a:t>
                      </a:r>
                      <a:r>
                        <a:rPr lang="el-GR" sz="1200"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l-GR" sz="1200" dirty="0">
                        <a:effectLst/>
                        <a:latin typeface="Calibri" panose="020F0502020204030204" pitchFamily="34" charset="0"/>
                        <a:ea typeface="Calibri" panose="020F0502020204030204" pitchFamily="34" charset="0"/>
                        <a:cs typeface="Calibri" panose="020F0502020204030204" pitchFamily="34" charset="0"/>
                      </a:endParaRPr>
                    </a:p>
                  </a:txBody>
                  <a:tcPr marL="44288" marR="44288" marT="6151" marB="0">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r">
                        <a:spcBef>
                          <a:spcPts val="600"/>
                        </a:spcBef>
                        <a:spcAft>
                          <a:spcPts val="0"/>
                        </a:spcAft>
                      </a:pPr>
                      <a:r>
                        <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Στατιστικά 2</a:t>
                      </a:r>
                      <a:r>
                        <a:rPr lang="el-GR" sz="1200" b="1" baseline="30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ης</a:t>
                      </a:r>
                      <a:r>
                        <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συνάντησης πλατφόρμας ΤΠΕ </a:t>
                      </a:r>
                      <a:r>
                        <a:rPr lang="el-GR" sz="1200" b="1" dirty="0" smtClean="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l-GR"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18/2/2014)</a:t>
                      </a:r>
                      <a:endParaRPr lang="el-GR"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1629700">
                <a:tc>
                  <a:txBody>
                    <a:bodyPr/>
                    <a:lstStyle/>
                    <a:p>
                      <a:pPr algn="l">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Οντότητες που προσκλήθηκαν:31</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6 </a:t>
                      </a:r>
                      <a:r>
                        <a:rPr lang="el-GR" sz="1200" dirty="0">
                          <a:effectLst/>
                          <a:latin typeface="Calibri" panose="020F0502020204030204" pitchFamily="34" charset="0"/>
                          <a:ea typeface="Calibri" panose="020F0502020204030204" pitchFamily="34" charset="0"/>
                          <a:cs typeface="Calibri" panose="020F0502020204030204" pitchFamily="34" charset="0"/>
                        </a:rPr>
                        <a:t>σύνδεσμοι επιχειρήσεων,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8 </a:t>
                      </a:r>
                      <a:r>
                        <a:rPr lang="el-GR" sz="1200" dirty="0">
                          <a:effectLst/>
                          <a:latin typeface="Calibri" panose="020F0502020204030204" pitchFamily="34" charset="0"/>
                          <a:ea typeface="Calibri" panose="020F0502020204030204" pitchFamily="34" charset="0"/>
                          <a:cs typeface="Calibri" panose="020F0502020204030204" pitchFamily="34" charset="0"/>
                        </a:rPr>
                        <a:t>επιχειρήσεις,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n-US" sz="1200" dirty="0">
                          <a:effectLst/>
                          <a:latin typeface="Calibri" panose="020F0502020204030204" pitchFamily="34" charset="0"/>
                          <a:ea typeface="Calibri" panose="020F0502020204030204" pitchFamily="34" charset="0"/>
                          <a:cs typeface="Calibri" panose="020F0502020204030204" pitchFamily="34" charset="0"/>
                        </a:rPr>
                        <a:t>cluster</a:t>
                      </a:r>
                      <a:r>
                        <a:rPr lang="el-GR" sz="1200" dirty="0">
                          <a:effectLst/>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χρηματοπιστωτικός οργανισμός,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9 </a:t>
                      </a:r>
                      <a:r>
                        <a:rPr lang="el-GR" sz="1200" dirty="0">
                          <a:effectLst/>
                          <a:latin typeface="Calibri" panose="020F0502020204030204" pitchFamily="34" charset="0"/>
                          <a:ea typeface="Calibri" panose="020F0502020204030204" pitchFamily="34" charset="0"/>
                          <a:cs typeface="Calibri" panose="020F0502020204030204" pitchFamily="34" charset="0"/>
                        </a:rPr>
                        <a:t>ερευνητικά/ακαδημαϊκά ινστιτούτα,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5 </a:t>
                      </a:r>
                      <a:r>
                        <a:rPr lang="el-GR" sz="1200" dirty="0">
                          <a:effectLst/>
                          <a:latin typeface="Calibri" panose="020F0502020204030204" pitchFamily="34" charset="0"/>
                          <a:ea typeface="Calibri" panose="020F0502020204030204" pitchFamily="34" charset="0"/>
                          <a:cs typeface="Calibri" panose="020F0502020204030204" pitchFamily="34" charset="0"/>
                        </a:rPr>
                        <a:t>κυβερνητικοί/περιφερειακοί φορείς,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επιστημονικοί/κοινωνικοί φορείς</a:t>
                      </a:r>
                    </a:p>
                  </a:txBody>
                  <a:tcPr marL="44288" marR="44288" marT="6151" marB="0" anchor="ctr">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Οντότητες που προσκλήθηκαν:53</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6 σύνδεσμοι επιχειρήσεων,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10 επιχειρήσεις,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 </a:t>
                      </a:r>
                      <a:r>
                        <a:rPr lang="en-US" sz="1200" dirty="0">
                          <a:effectLst/>
                          <a:latin typeface="Calibri" panose="020F0502020204030204" pitchFamily="34" charset="0"/>
                          <a:ea typeface="Calibri" panose="020F0502020204030204" pitchFamily="34" charset="0"/>
                          <a:cs typeface="Calibri" panose="020F0502020204030204" pitchFamily="34" charset="0"/>
                        </a:rPr>
                        <a:t>cluster</a:t>
                      </a:r>
                      <a:r>
                        <a:rPr lang="el-GR" sz="1200" dirty="0">
                          <a:effectLst/>
                          <a:latin typeface="Calibri" panose="020F0502020204030204" pitchFamily="34" charset="0"/>
                          <a:ea typeface="Calibri" panose="020F0502020204030204" pitchFamily="34" charset="0"/>
                          <a:cs typeface="Calibri" panose="020F0502020204030204" pitchFamily="34" charset="0"/>
                        </a:rPr>
                        <a:t>,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 χρηματοπιστωτικός οργανισμός,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10 ερευνητικά/ακαδημαϊκά ινστιτούτα,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22 κυβερνητικοί/περιφερειακοί φορείς,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3 επιστημονικοί/κοινωνικοί φορείς</a:t>
                      </a:r>
                    </a:p>
                    <a:p>
                      <a:pPr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Task Force GR </a:t>
                      </a:r>
                      <a:endParaRPr lang="el-GR"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454713">
                <a:tc>
                  <a:txBody>
                    <a:bodyPr/>
                    <a:lstStyle/>
                    <a:p>
                      <a:pPr algn="l">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Οντότητες που παραβρέθηκαν:25</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5 </a:t>
                      </a:r>
                      <a:r>
                        <a:rPr lang="el-GR" sz="1200" dirty="0">
                          <a:effectLst/>
                          <a:latin typeface="Calibri" panose="020F0502020204030204" pitchFamily="34" charset="0"/>
                          <a:ea typeface="Calibri" panose="020F0502020204030204" pitchFamily="34" charset="0"/>
                          <a:cs typeface="Calibri" panose="020F0502020204030204" pitchFamily="34" charset="0"/>
                        </a:rPr>
                        <a:t>σύνδεσμοι επιχειρήσεων,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5 </a:t>
                      </a:r>
                      <a:r>
                        <a:rPr lang="el-GR" sz="1200" dirty="0">
                          <a:effectLst/>
                          <a:latin typeface="Calibri" panose="020F0502020204030204" pitchFamily="34" charset="0"/>
                          <a:ea typeface="Calibri" panose="020F0502020204030204" pitchFamily="34" charset="0"/>
                          <a:cs typeface="Calibri" panose="020F0502020204030204" pitchFamily="34" charset="0"/>
                        </a:rPr>
                        <a:t>επιχειρήσεις,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n-US" sz="1200" dirty="0">
                          <a:effectLst/>
                          <a:latin typeface="Calibri" panose="020F0502020204030204" pitchFamily="34" charset="0"/>
                          <a:ea typeface="Calibri" panose="020F0502020204030204" pitchFamily="34" charset="0"/>
                          <a:cs typeface="Calibri" panose="020F0502020204030204" pitchFamily="34" charset="0"/>
                        </a:rPr>
                        <a:t>cluster</a:t>
                      </a:r>
                      <a:r>
                        <a:rPr lang="el-GR" sz="1200" dirty="0">
                          <a:effectLst/>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χρηματοπιστωτικός οργανισμός,</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9 </a:t>
                      </a:r>
                      <a:r>
                        <a:rPr lang="el-GR" sz="1200" dirty="0">
                          <a:effectLst/>
                          <a:latin typeface="Calibri" panose="020F0502020204030204" pitchFamily="34" charset="0"/>
                          <a:ea typeface="Calibri" panose="020F0502020204030204" pitchFamily="34" charset="0"/>
                          <a:cs typeface="Calibri" panose="020F0502020204030204" pitchFamily="34" charset="0"/>
                        </a:rPr>
                        <a:t>ερευνητικά/ακαδημαϊκά ινστιτούτα,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3 </a:t>
                      </a:r>
                      <a:r>
                        <a:rPr lang="el-GR" sz="1200" dirty="0">
                          <a:effectLst/>
                          <a:latin typeface="Calibri" panose="020F0502020204030204" pitchFamily="34" charset="0"/>
                          <a:ea typeface="Calibri" panose="020F0502020204030204" pitchFamily="34" charset="0"/>
                          <a:cs typeface="Calibri" panose="020F0502020204030204" pitchFamily="34" charset="0"/>
                        </a:rPr>
                        <a:t>κυβερνητικοί/περιφερειακοί φορείς,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επιστημονικοί/κοινωνικοί φορείς</a:t>
                      </a:r>
                    </a:p>
                  </a:txBody>
                  <a:tcPr marL="44288" marR="44288" marT="6151" marB="0" anchor="ctr">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Οντότητες που παραβρέθηκαν:29</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2 σύνδεσμοι επιχειρήσεων,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6 επιχειρήσεις,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 </a:t>
                      </a:r>
                      <a:r>
                        <a:rPr lang="en-US" sz="1200" dirty="0">
                          <a:effectLst/>
                          <a:latin typeface="Calibri" panose="020F0502020204030204" pitchFamily="34" charset="0"/>
                          <a:ea typeface="Calibri" panose="020F0502020204030204" pitchFamily="34" charset="0"/>
                          <a:cs typeface="Calibri" panose="020F0502020204030204" pitchFamily="34" charset="0"/>
                        </a:rPr>
                        <a:t>cluster</a:t>
                      </a:r>
                      <a:r>
                        <a:rPr lang="el-GR" sz="1200" dirty="0">
                          <a:effectLst/>
                          <a:latin typeface="Calibri" panose="020F0502020204030204" pitchFamily="34" charset="0"/>
                          <a:ea typeface="Calibri" panose="020F0502020204030204" pitchFamily="34" charset="0"/>
                          <a:cs typeface="Calibri" panose="020F0502020204030204" pitchFamily="34" charset="0"/>
                        </a:rPr>
                        <a:t>,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6 ερευνητικά/ακαδημαϊκά ινστιτούτα, </a:t>
                      </a:r>
                    </a:p>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14 κυβερνητικοί/περιφερειακοί φορείς, </a:t>
                      </a:r>
                    </a:p>
                    <a:p>
                      <a:pPr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Task Force GR</a:t>
                      </a:r>
                      <a:endParaRPr lang="el-GR"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24129">
                <a:tc>
                  <a:txBody>
                    <a:bodyPr/>
                    <a:lstStyle/>
                    <a:p>
                      <a:pPr algn="l">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Άτομα που παραβρέθηκαν στην συνάντηση: 31 </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txBody>
                  <a:tcPr marL="44288" marR="44288" marT="6151" marB="0" anchor="ctr">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Άτομα που παραβρέθηκαν στην συνάντηση: 43 </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454713">
                <a:tc>
                  <a:txBody>
                    <a:bodyPr/>
                    <a:lstStyle/>
                    <a:p>
                      <a:pPr algn="l">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Οντότητες που υπέβαλαν προτάσεις:15</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2 </a:t>
                      </a:r>
                      <a:r>
                        <a:rPr lang="el-GR" sz="1200" dirty="0">
                          <a:effectLst/>
                          <a:latin typeface="Calibri" panose="020F0502020204030204" pitchFamily="34" charset="0"/>
                          <a:ea typeface="Calibri" panose="020F0502020204030204" pitchFamily="34" charset="0"/>
                          <a:cs typeface="Calibri" panose="020F0502020204030204" pitchFamily="34" charset="0"/>
                        </a:rPr>
                        <a:t>σύνδεσμοι επιχειρήσεων,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2 </a:t>
                      </a:r>
                      <a:r>
                        <a:rPr lang="el-GR" sz="1200" dirty="0">
                          <a:effectLst/>
                          <a:latin typeface="Calibri" panose="020F0502020204030204" pitchFamily="34" charset="0"/>
                          <a:ea typeface="Calibri" panose="020F0502020204030204" pitchFamily="34" charset="0"/>
                          <a:cs typeface="Calibri" panose="020F0502020204030204" pitchFamily="34" charset="0"/>
                        </a:rPr>
                        <a:t>επιχειρήσεις,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n-US" sz="1200" dirty="0">
                          <a:effectLst/>
                          <a:latin typeface="Calibri" panose="020F0502020204030204" pitchFamily="34" charset="0"/>
                          <a:ea typeface="Calibri" panose="020F0502020204030204" pitchFamily="34" charset="0"/>
                          <a:cs typeface="Calibri" panose="020F0502020204030204" pitchFamily="34" charset="0"/>
                        </a:rPr>
                        <a:t>cluster</a:t>
                      </a:r>
                      <a:r>
                        <a:rPr lang="el-GR" sz="1200" dirty="0">
                          <a:effectLst/>
                          <a:latin typeface="Calibri" panose="020F0502020204030204" pitchFamily="34" charset="0"/>
                          <a:ea typeface="Calibri" panose="020F0502020204030204" pitchFamily="34" charset="0"/>
                          <a:cs typeface="Calibri" panose="020F0502020204030204" pitchFamily="34" charset="0"/>
                        </a:rPr>
                        <a:t>,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χρηματοπιστωτικός οργανισμός,</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5 </a:t>
                      </a:r>
                      <a:r>
                        <a:rPr lang="el-GR" sz="1200" dirty="0">
                          <a:effectLst/>
                          <a:latin typeface="Calibri" panose="020F0502020204030204" pitchFamily="34" charset="0"/>
                          <a:ea typeface="Calibri" panose="020F0502020204030204" pitchFamily="34" charset="0"/>
                          <a:cs typeface="Calibri" panose="020F0502020204030204" pitchFamily="34" charset="0"/>
                        </a:rPr>
                        <a:t>ερευνητικά/ακαδημαϊκά ινστιτούτα,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3 </a:t>
                      </a:r>
                      <a:r>
                        <a:rPr lang="el-GR" sz="1200" dirty="0">
                          <a:effectLst/>
                          <a:latin typeface="Calibri" panose="020F0502020204030204" pitchFamily="34" charset="0"/>
                          <a:ea typeface="Calibri" panose="020F0502020204030204" pitchFamily="34" charset="0"/>
                          <a:cs typeface="Calibri" panose="020F0502020204030204" pitchFamily="34" charset="0"/>
                        </a:rPr>
                        <a:t>κυβερνητικοί/περιφερειακοί φορείς, </a:t>
                      </a:r>
                    </a:p>
                    <a:p>
                      <a:pPr algn="l">
                        <a:spcBef>
                          <a:spcPts val="0"/>
                        </a:spcBef>
                        <a:spcAft>
                          <a:spcPts val="0"/>
                        </a:spcAft>
                      </a:pPr>
                      <a:r>
                        <a:rPr lang="el-GR" sz="1200" dirty="0" smtClean="0">
                          <a:effectLst/>
                          <a:latin typeface="Calibri" panose="020F0502020204030204" pitchFamily="34" charset="0"/>
                          <a:ea typeface="Calibri" panose="020F0502020204030204" pitchFamily="34" charset="0"/>
                          <a:cs typeface="Calibri" panose="020F0502020204030204" pitchFamily="34" charset="0"/>
                        </a:rPr>
                        <a:t>   1 </a:t>
                      </a:r>
                      <a:r>
                        <a:rPr lang="el-GR" sz="1200" dirty="0">
                          <a:effectLst/>
                          <a:latin typeface="Calibri" panose="020F0502020204030204" pitchFamily="34" charset="0"/>
                          <a:ea typeface="Calibri" panose="020F0502020204030204" pitchFamily="34" charset="0"/>
                          <a:cs typeface="Calibri" panose="020F0502020204030204" pitchFamily="34" charset="0"/>
                        </a:rPr>
                        <a:t>επιστημονικοί/κοινωνικοί φορείς</a:t>
                      </a:r>
                    </a:p>
                  </a:txBody>
                  <a:tcPr marL="44288" marR="44288" marT="6151" marB="0" anchor="ctr">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r">
                        <a:spcBef>
                          <a:spcPts val="0"/>
                        </a:spcBef>
                        <a:spcAft>
                          <a:spcPts val="0"/>
                        </a:spcAft>
                      </a:pPr>
                      <a:r>
                        <a:rPr lang="el-GR" sz="1200" dirty="0">
                          <a:effectLst/>
                          <a:latin typeface="Calibri" panose="020F0502020204030204" pitchFamily="34" charset="0"/>
                          <a:ea typeface="Calibri" panose="020F0502020204030204" pitchFamily="34" charset="0"/>
                          <a:cs typeface="Calibri" panose="020F0502020204030204" pitchFamily="34" charset="0"/>
                        </a:rPr>
                        <a:t> </a:t>
                      </a:r>
                    </a:p>
                  </a:txBody>
                  <a:tcPr marL="0" marR="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224129">
                <a:tc>
                  <a:txBody>
                    <a:bodyPr/>
                    <a:lstStyle/>
                    <a:p>
                      <a:pPr algn="l">
                        <a:spcBef>
                          <a:spcPts val="0"/>
                        </a:spcBef>
                        <a:spcAft>
                          <a:spcPts val="0"/>
                        </a:spcAft>
                      </a:pPr>
                      <a:r>
                        <a:rPr lang="el-GR" sz="1200" b="1" i="1" dirty="0">
                          <a:effectLst/>
                          <a:latin typeface="Calibri" panose="020F0502020204030204" pitchFamily="34" charset="0"/>
                          <a:ea typeface="Calibri" panose="020F0502020204030204" pitchFamily="34" charset="0"/>
                          <a:cs typeface="Calibri" panose="020F0502020204030204" pitchFamily="34" charset="0"/>
                        </a:rPr>
                        <a:t>Προτάσεις που υποβλήθηκαν: 112</a:t>
                      </a:r>
                      <a:endParaRPr lang="el-GR" sz="1200" b="1" dirty="0">
                        <a:effectLst/>
                        <a:latin typeface="Calibri" panose="020F0502020204030204" pitchFamily="34" charset="0"/>
                        <a:ea typeface="Calibri" panose="020F0502020204030204" pitchFamily="34" charset="0"/>
                        <a:cs typeface="Calibri" panose="020F0502020204030204" pitchFamily="34" charset="0"/>
                      </a:endParaRPr>
                    </a:p>
                  </a:txBody>
                  <a:tcPr marL="44288" marR="44288" marT="6151" marB="0" anchor="ctr">
                    <a:lnL w="12700" cap="flat" cmpd="sng" algn="ctr">
                      <a:solidFill>
                        <a:srgbClr val="8064A2"/>
                      </a:solidFill>
                      <a:prstDash val="solid"/>
                      <a:round/>
                      <a:headEnd type="none" w="med" len="med"/>
                      <a:tailEnd type="none" w="med" len="med"/>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0"/>
                        </a:spcBef>
                        <a:spcAft>
                          <a:spcPts val="0"/>
                        </a:spcAft>
                      </a:pPr>
                      <a:r>
                        <a:rPr lang="el-GR" sz="1200" b="1" dirty="0">
                          <a:effectLst/>
                          <a:latin typeface="Calibri" panose="020F0502020204030204" pitchFamily="34" charset="0"/>
                          <a:ea typeface="Calibri" panose="020F0502020204030204" pitchFamily="34" charset="0"/>
                          <a:cs typeface="Calibri" panose="020F0502020204030204" pitchFamily="34" charset="0"/>
                        </a:rPr>
                        <a:t> </a:t>
                      </a:r>
                      <a:endParaRPr lang="el-GR" sz="12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a:noFill/>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
        <p:nvSpPr>
          <p:cNvPr id="6" name="Title 1"/>
          <p:cNvSpPr txBox="1">
            <a:spLocks/>
          </p:cNvSpPr>
          <p:nvPr/>
        </p:nvSpPr>
        <p:spPr>
          <a:xfrm>
            <a:off x="457200" y="274638"/>
            <a:ext cx="8229600" cy="1143000"/>
          </a:xfrm>
          <a:prstGeom prst="rect">
            <a:avLst/>
          </a:prstGeom>
        </p:spPr>
        <p:txBody>
          <a:bodyPr/>
          <a:lstStyle/>
          <a:p>
            <a:pPr algn="ctr" eaLnBrk="0" fontAlgn="base" hangingPunct="0">
              <a:spcBef>
                <a:spcPct val="0"/>
              </a:spcBef>
              <a:spcAft>
                <a:spcPct val="0"/>
              </a:spcAft>
              <a:defRPr/>
            </a:pPr>
            <a:r>
              <a:rPr lang="el-GR" sz="2800" b="1" dirty="0">
                <a:solidFill>
                  <a:schemeClr val="tx2"/>
                </a:solidFill>
                <a:latin typeface="Arial Unicode MS" pitchFamily="34" charset="-128"/>
                <a:ea typeface="Arial Unicode MS" pitchFamily="34" charset="-128"/>
                <a:cs typeface="Arial Unicode MS" pitchFamily="34" charset="-128"/>
              </a:rPr>
              <a:t>Τεχνολογίες Πληροφορικής &amp; </a:t>
            </a:r>
            <a:r>
              <a:rPr lang="el-GR" sz="2800" b="1" dirty="0">
                <a:solidFill>
                  <a:schemeClr val="tx2"/>
                </a:solidFill>
                <a:latin typeface="Arial Unicode MS" pitchFamily="34" charset="-128"/>
                <a:ea typeface="Arial Unicode MS" pitchFamily="34" charset="-128"/>
                <a:cs typeface="Arial Unicode MS" pitchFamily="34" charset="-128"/>
              </a:rPr>
              <a:t>Επικοινωνιών Βήματα για προτεραιοποίηση</a:t>
            </a:r>
            <a:endParaRPr lang="el-GR" sz="2800" b="1" dirty="0">
              <a:solidFill>
                <a:schemeClr val="tx2"/>
              </a:solidFill>
              <a:latin typeface="Arial Unicode MS" pitchFamily="34" charset="-128"/>
              <a:ea typeface="Arial Unicode MS" pitchFamily="34" charset="-128"/>
              <a:cs typeface="Arial Unicode MS" pitchFamily="34" charset="-128"/>
            </a:endParaRPr>
          </a:p>
        </p:txBody>
      </p:sp>
      <p:sp>
        <p:nvSpPr>
          <p:cNvPr id="3" name="Ορθογώνιο 2"/>
          <p:cNvSpPr/>
          <p:nvPr/>
        </p:nvSpPr>
        <p:spPr>
          <a:xfrm rot="20186629">
            <a:off x="838145" y="3809732"/>
            <a:ext cx="8075351" cy="1938992"/>
          </a:xfrm>
          <a:prstGeom prst="rect">
            <a:avLst/>
          </a:prstGeom>
          <a:noFill/>
        </p:spPr>
        <p:txBody>
          <a:bodyPr wrap="none" lIns="91440" tIns="45720" rIns="91440" bIns="45720">
            <a:spAutoFit/>
          </a:bodyPr>
          <a:lstStyle/>
          <a:p>
            <a:pPr algn="ctr"/>
            <a:r>
              <a:rPr lang="el-GR" sz="4000" b="1" cap="none" spc="0" dirty="0" smtClean="0">
                <a:ln w="0"/>
                <a:solidFill>
                  <a:srgbClr val="FF0000"/>
                </a:solidFill>
                <a:effectLst>
                  <a:outerShdw blurRad="38100" dist="19050" dir="2700000" algn="tl" rotWithShape="0">
                    <a:schemeClr val="dk1">
                      <a:alpha val="40000"/>
                    </a:schemeClr>
                  </a:outerShdw>
                </a:effectLst>
              </a:rPr>
              <a:t>Οι προτεραιότητες όλων των τομέων</a:t>
            </a:r>
          </a:p>
          <a:p>
            <a:pPr algn="ctr"/>
            <a:r>
              <a:rPr lang="el-GR" sz="4000" b="1" dirty="0">
                <a:ln w="0"/>
                <a:solidFill>
                  <a:srgbClr val="FF0000"/>
                </a:solidFill>
                <a:effectLst>
                  <a:outerShdw blurRad="38100" dist="19050" dir="2700000" algn="tl" rotWithShape="0">
                    <a:schemeClr val="dk1">
                      <a:alpha val="40000"/>
                    </a:schemeClr>
                  </a:outerShdw>
                </a:effectLst>
              </a:rPr>
              <a:t>τ</a:t>
            </a:r>
            <a:r>
              <a:rPr lang="el-GR" sz="4000" b="1" dirty="0" smtClean="0">
                <a:ln w="0"/>
                <a:solidFill>
                  <a:srgbClr val="FF0000"/>
                </a:solidFill>
                <a:effectLst>
                  <a:outerShdw blurRad="38100" dist="19050" dir="2700000" algn="tl" rotWithShape="0">
                    <a:schemeClr val="dk1">
                      <a:alpha val="40000"/>
                    </a:schemeClr>
                  </a:outerShdw>
                </a:effectLst>
              </a:rPr>
              <a:t>έθηκαν σε ανοιχτή διαβούλευση </a:t>
            </a:r>
          </a:p>
          <a:p>
            <a:pPr algn="ctr"/>
            <a:r>
              <a:rPr lang="el-GR" sz="4000" b="1" dirty="0" smtClean="0">
                <a:ln w="0"/>
                <a:solidFill>
                  <a:srgbClr val="FF0000"/>
                </a:solidFill>
                <a:effectLst>
                  <a:outerShdw blurRad="38100" dist="19050" dir="2700000" algn="tl" rotWithShape="0">
                    <a:schemeClr val="dk1">
                      <a:alpha val="40000"/>
                    </a:schemeClr>
                  </a:outerShdw>
                </a:effectLst>
              </a:rPr>
              <a:t>τον Ιούνιο 2015</a:t>
            </a:r>
            <a:r>
              <a:rPr lang="el-GR" sz="4000" b="1" cap="none" spc="0" dirty="0" smtClean="0">
                <a:ln w="0"/>
                <a:solidFill>
                  <a:srgbClr val="FF0000"/>
                </a:solidFill>
                <a:effectLst>
                  <a:outerShdw blurRad="38100" dist="19050" dir="2700000" algn="tl" rotWithShape="0">
                    <a:schemeClr val="dk1">
                      <a:alpha val="40000"/>
                    </a:schemeClr>
                  </a:outerShdw>
                </a:effectLst>
              </a:rPr>
              <a:t> </a:t>
            </a:r>
            <a:endParaRPr lang="el-GR" sz="40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364651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079500"/>
          </a:xfrm>
        </p:spPr>
        <p:txBody>
          <a:bodyPr/>
          <a:lstStyle/>
          <a:p>
            <a:pPr algn="ctr"/>
            <a:r>
              <a:rPr lang="el-GR" sz="2800" b="1" dirty="0" smtClean="0">
                <a:latin typeface="Arial Unicode MS" pitchFamily="34" charset="-128"/>
                <a:ea typeface="Arial Unicode MS" pitchFamily="34" charset="-128"/>
                <a:cs typeface="Arial Unicode MS" pitchFamily="34" charset="-128"/>
              </a:rPr>
              <a:t>Αναδιοργάνωση των πλατφορμών καινοτομίας</a:t>
            </a:r>
          </a:p>
        </p:txBody>
      </p:sp>
      <p:sp>
        <p:nvSpPr>
          <p:cNvPr id="4" name="Slide Number Placeholder 3"/>
          <p:cNvSpPr>
            <a:spLocks noGrp="1"/>
          </p:cNvSpPr>
          <p:nvPr>
            <p:ph type="sldNum" sz="quarter" idx="12"/>
          </p:nvPr>
        </p:nvSpPr>
        <p:spPr/>
        <p:txBody>
          <a:bodyPr>
            <a:normAutofit fontScale="85000" lnSpcReduction="20000"/>
          </a:bodyPr>
          <a:lstStyle/>
          <a:p>
            <a:pPr>
              <a:defRPr/>
            </a:pPr>
            <a:fld id="{80866D72-6327-4B8D-811A-7C57F677051B}" type="slidenum">
              <a:rPr lang="en-US"/>
              <a:pPr>
                <a:defRPr/>
              </a:pPr>
              <a:t>9</a:t>
            </a:fld>
            <a:endParaRPr lang="en-US" dirty="0"/>
          </a:p>
        </p:txBody>
      </p:sp>
      <p:sp>
        <p:nvSpPr>
          <p:cNvPr id="5" name="Rectangle 3"/>
          <p:cNvSpPr>
            <a:spLocks/>
          </p:cNvSpPr>
          <p:nvPr/>
        </p:nvSpPr>
        <p:spPr bwMode="auto">
          <a:xfrm>
            <a:off x="288925" y="1797050"/>
            <a:ext cx="8256588" cy="4708981"/>
          </a:xfrm>
          <a:prstGeom prst="rect">
            <a:avLst/>
          </a:prstGeom>
          <a:noFill/>
          <a:ln w="12700">
            <a:noFill/>
            <a:miter lim="400000"/>
            <a:headEnd/>
            <a:tailEnd type="triangle" w="med" len="med"/>
          </a:ln>
        </p:spPr>
        <p:txBody>
          <a:bodyPr lIns="45720" rIns="45720">
            <a:spAutoFit/>
          </a:bodyPr>
          <a:lstStyle/>
          <a:p>
            <a:pPr marL="661988" lvl="1" indent="-204788" algn="just">
              <a:spcBef>
                <a:spcPts val="600"/>
              </a:spcBef>
              <a:buClr>
                <a:srgbClr val="002060"/>
              </a:buClr>
              <a:buSzPct val="100000"/>
            </a:pPr>
            <a:r>
              <a:rPr lang="el-GR" sz="2000" b="1" dirty="0" smtClean="0">
                <a:solidFill>
                  <a:srgbClr val="000099"/>
                </a:solidFill>
                <a:latin typeface="Arial" pitchFamily="34" charset="0"/>
                <a:cs typeface="Arial" pitchFamily="34" charset="0"/>
              </a:rPr>
              <a:t>	Να </a:t>
            </a:r>
            <a:r>
              <a:rPr lang="el-GR" sz="2000" b="1" dirty="0">
                <a:solidFill>
                  <a:srgbClr val="000099"/>
                </a:solidFill>
                <a:latin typeface="Arial" pitchFamily="34" charset="0"/>
                <a:cs typeface="Arial" pitchFamily="34" charset="0"/>
              </a:rPr>
              <a:t>προσδιορισθούν οι δυνατότητες τεχνολογικής αναβάθμισης του υφιστάμενου παραγωγικού ιστού της χώρας  προς δραστηριότητες μεγαλύτερης προστιθέμενης αξίας</a:t>
            </a:r>
          </a:p>
          <a:p>
            <a:pPr marL="661988" lvl="1" indent="-204788">
              <a:spcBef>
                <a:spcPts val="600"/>
              </a:spcBef>
            </a:pPr>
            <a:endParaRPr lang="el-GR" sz="2000" b="1" dirty="0">
              <a:solidFill>
                <a:srgbClr val="000099"/>
              </a:solidFill>
              <a:latin typeface="Arial" pitchFamily="34" charset="0"/>
              <a:cs typeface="Arial" pitchFamily="34" charset="0"/>
              <a:sym typeface="Times New Roman" pitchFamily="18" charset="0"/>
            </a:endParaRPr>
          </a:p>
          <a:p>
            <a:pPr marL="661988" lvl="1" indent="-204788" algn="just">
              <a:spcBef>
                <a:spcPts val="600"/>
              </a:spcBef>
              <a:buClr>
                <a:srgbClr val="002060"/>
              </a:buClr>
              <a:buSzPct val="100000"/>
            </a:pPr>
            <a:r>
              <a:rPr lang="el-GR" sz="2000" b="1" dirty="0" smtClean="0">
                <a:solidFill>
                  <a:srgbClr val="000099"/>
                </a:solidFill>
                <a:latin typeface="Arial" pitchFamily="34" charset="0"/>
                <a:cs typeface="Arial" pitchFamily="34" charset="0"/>
              </a:rPr>
              <a:t>	Να </a:t>
            </a:r>
            <a:r>
              <a:rPr lang="el-GR" sz="2000" b="1" dirty="0">
                <a:solidFill>
                  <a:srgbClr val="000099"/>
                </a:solidFill>
                <a:latin typeface="Arial" pitchFamily="34" charset="0"/>
                <a:cs typeface="Arial" pitchFamily="34" charset="0"/>
              </a:rPr>
              <a:t>εντοπισθούν νέες, καινοτομικές δραστηριότητες σε δυναμικά εξελισσόμενους επιστημονικούς τομείς, όπου η πρωτοποριακή  έρευνα  μπορεί να αξιοποιηθεί για να δημιουργήσει πολλά υποσχόμενες επιχειρηματικές ευκαιρίες, ικανές να συμβάλουν στην αναδιάρθρωση του υφιστάμενου  παραγωγικού μοντέλου.  </a:t>
            </a:r>
          </a:p>
          <a:p>
            <a:pPr marL="661988" lvl="1" indent="-204788">
              <a:spcBef>
                <a:spcPts val="600"/>
              </a:spcBef>
            </a:pPr>
            <a:endParaRPr lang="el-GR" sz="2000" b="1" dirty="0">
              <a:solidFill>
                <a:srgbClr val="000099"/>
              </a:solidFill>
              <a:latin typeface="Arial" pitchFamily="34" charset="0"/>
              <a:cs typeface="Arial" pitchFamily="34" charset="0"/>
              <a:sym typeface="Times New Roman" pitchFamily="18" charset="0"/>
            </a:endParaRPr>
          </a:p>
          <a:p>
            <a:pPr marL="661988" lvl="1" indent="-204788" algn="just">
              <a:spcBef>
                <a:spcPts val="600"/>
              </a:spcBef>
              <a:buClr>
                <a:srgbClr val="002060"/>
              </a:buClr>
              <a:buSzPct val="100000"/>
            </a:pPr>
            <a:r>
              <a:rPr lang="el-GR" sz="2000" b="1" dirty="0" smtClean="0">
                <a:solidFill>
                  <a:srgbClr val="000099"/>
                </a:solidFill>
                <a:latin typeface="Arial" pitchFamily="34" charset="0"/>
                <a:cs typeface="Arial" pitchFamily="34" charset="0"/>
              </a:rPr>
              <a:t>	Να </a:t>
            </a:r>
            <a:r>
              <a:rPr lang="el-GR" sz="2000" b="1" dirty="0">
                <a:solidFill>
                  <a:srgbClr val="000099"/>
                </a:solidFill>
                <a:latin typeface="Arial" pitchFamily="34" charset="0"/>
                <a:cs typeface="Arial" pitchFamily="34" charset="0"/>
              </a:rPr>
              <a:t>παρακολουθείται η εξέλιξη της εφαρμογής της στρατηγικής και να εκτιμάται η επίτευξη ή μη των ειδικότερων στόχων κάθε τομέα.</a:t>
            </a:r>
          </a:p>
        </p:txBody>
      </p:sp>
      <p:sp>
        <p:nvSpPr>
          <p:cNvPr id="6" name="5 - Ραβδωτό δεξιό βέλος"/>
          <p:cNvSpPr/>
          <p:nvPr/>
        </p:nvSpPr>
        <p:spPr>
          <a:xfrm>
            <a:off x="0" y="1916832"/>
            <a:ext cx="971600" cy="720080"/>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6 - Ραβδωτό δεξιό βέλος"/>
          <p:cNvSpPr/>
          <p:nvPr/>
        </p:nvSpPr>
        <p:spPr>
          <a:xfrm>
            <a:off x="0" y="5661248"/>
            <a:ext cx="971600" cy="720080"/>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8" name="7 - Ραβδωτό δεξιό βέλος"/>
          <p:cNvSpPr/>
          <p:nvPr/>
        </p:nvSpPr>
        <p:spPr>
          <a:xfrm>
            <a:off x="0" y="3717032"/>
            <a:ext cx="971600" cy="720080"/>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3572528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1027</TotalTime>
  <Words>1110</Words>
  <Application>Microsoft Office PowerPoint</Application>
  <PresentationFormat>Προβολή στην οθόνη (4:3)</PresentationFormat>
  <Paragraphs>194</Paragraphs>
  <Slides>14</Slides>
  <Notes>12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14</vt:i4>
      </vt:variant>
    </vt:vector>
  </HeadingPairs>
  <TitlesOfParts>
    <vt:vector size="24" baseType="lpstr">
      <vt:lpstr>Arial Unicode MS</vt:lpstr>
      <vt:lpstr>Microsoft YaHei</vt:lpstr>
      <vt:lpstr>Arial</vt:lpstr>
      <vt:lpstr>Calibri</vt:lpstr>
      <vt:lpstr>Century Gothic</vt:lpstr>
      <vt:lpstr>Times New Roman</vt:lpstr>
      <vt:lpstr>Tw Cen MT</vt:lpstr>
      <vt:lpstr>Wingdings</vt:lpstr>
      <vt:lpstr>Wingdings 2</vt:lpstr>
      <vt:lpstr>Διάμεσος</vt:lpstr>
      <vt:lpstr>Παρουσίαση του PowerPoint</vt:lpstr>
      <vt:lpstr>Εισαγωγικά (Διαμορφώνοντας την Έξυπνη Εξειδίκευση)</vt:lpstr>
      <vt:lpstr>Η ΜΕΘΟΔΟΓΙΑ ΔΙΑΜΟΡΦΩΣΗΣ ΣΤΡΑΤΗΓΙΚΗΣ RIS3 ΣΕ ΕΘΝΙΚΟ ΕΠΙΠΕΔΟ</vt:lpstr>
      <vt:lpstr>Η Στρατηγική  Έξυπνης Εξειδίκευσης  ως μοχλός ανάπτυξης</vt:lpstr>
      <vt:lpstr>Τεχνολογίες Πληροφορικής &amp; Επικοινωνιών  (Βήματα Πλατφόρμας για προτεραιοποίηση)</vt:lpstr>
      <vt:lpstr>Ο μηχανισμός της Επιχειρηματικής Ανακάλυψης στην υπηρεσία της Έξυπνης Εξειδίκευσης</vt:lpstr>
      <vt:lpstr>Σχέδιο Αναβάθμισης της  Εφαρμογής της Επιχειρηματικής Ανακάλυψης </vt:lpstr>
      <vt:lpstr>Παρουσίαση του PowerPoint</vt:lpstr>
      <vt:lpstr>Αναδιοργάνωση των πλατφορμών καινοτομίας</vt:lpstr>
      <vt:lpstr>Λειτουργία της διαδικασίας επιχειρηματικής ανακάλυψης</vt:lpstr>
      <vt:lpstr>Έργο της Συμβουλευτικής Ομάδας Εργασίας (1)</vt:lpstr>
      <vt:lpstr>Έργο της Συμβουλευτικής Ομάδας Εργασίας (2)</vt:lpstr>
      <vt:lpstr>Διαδικασία 4 σταδίων</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Βασίλης Γογγολίδης</dc:creator>
  <cp:lastModifiedBy>Vasilis Gogolidis</cp:lastModifiedBy>
  <cp:revision>88</cp:revision>
  <dcterms:created xsi:type="dcterms:W3CDTF">2015-10-30T06:57:28Z</dcterms:created>
  <dcterms:modified xsi:type="dcterms:W3CDTF">2016-09-19T08:25:41Z</dcterms:modified>
</cp:coreProperties>
</file>