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37" r:id="rId2"/>
  </p:sldMasterIdLst>
  <p:notesMasterIdLst>
    <p:notesMasterId r:id="rId21"/>
  </p:notesMasterIdLst>
  <p:handoutMasterIdLst>
    <p:handoutMasterId r:id="rId22"/>
  </p:handoutMasterIdLst>
  <p:sldIdLst>
    <p:sldId id="500" r:id="rId3"/>
    <p:sldId id="315" r:id="rId4"/>
    <p:sldId id="484" r:id="rId5"/>
    <p:sldId id="486" r:id="rId6"/>
    <p:sldId id="485" r:id="rId7"/>
    <p:sldId id="487" r:id="rId8"/>
    <p:sldId id="488" r:id="rId9"/>
    <p:sldId id="489" r:id="rId10"/>
    <p:sldId id="490" r:id="rId11"/>
    <p:sldId id="491" r:id="rId12"/>
    <p:sldId id="492" r:id="rId13"/>
    <p:sldId id="494" r:id="rId14"/>
    <p:sldId id="495" r:id="rId15"/>
    <p:sldId id="496" r:id="rId16"/>
    <p:sldId id="497" r:id="rId17"/>
    <p:sldId id="498" r:id="rId18"/>
    <p:sldId id="499" r:id="rId19"/>
    <p:sldId id="483" r:id="rId20"/>
  </p:sldIdLst>
  <p:sldSz cx="9144000" cy="6858000" type="screen4x3"/>
  <p:notesSz cx="6797675" cy="99266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 autoAdjust="0"/>
    <p:restoredTop sz="94674"/>
  </p:normalViewPr>
  <p:slideViewPr>
    <p:cSldViewPr>
      <p:cViewPr varScale="1">
        <p:scale>
          <a:sx n="84" d="100"/>
          <a:sy n="84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065E3C-B251-3B4E-B41D-B40FFCBD46A7}" type="datetimeFigureOut">
              <a:rPr lang="el-GR"/>
              <a:pPr/>
              <a:t>5/9/16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r>
              <a:rPr lang="en-GB"/>
              <a:t>mk0067_Praxe omde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9A1FB8-A449-0343-925D-28B49331C9E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9544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C25611-A1E1-BE49-9B45-2B4F6EED43FC}" type="datetimeFigureOut">
              <a:rPr lang="el-GR"/>
              <a:pPr/>
              <a:t>5/9/16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r>
              <a:rPr lang="en-GB"/>
              <a:t>mk0067_Praxe omde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7A1314-0759-AC46-A52B-D4A82711E80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5779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6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6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5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440136-5B4B-7C4F-87CE-AEDBC4B4A74C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FBAD5D62-7C8D-DF4D-A635-2EDBDF78CDC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36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C78136-87AB-834B-9EC9-0CA36C7E1F70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D6BE703-7872-784B-84D7-ED9562B10AC9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04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DA78A4-A8F1-1B4B-B868-39365CE5A551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5195EE2-88DC-9949-8D6C-5C261C4392E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912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96CA5-B88E-4309-BEF6-5A0EAB9D337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06AC2A-28BA-4FC9-9CF2-CE7BE9A8854A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7073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20years_0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AB84-F069-43D1-9739-656545CE522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21A81D-1C5D-4E4F-A0C1-3EA3033BE770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6345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8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1 - Θέση τίτλου"/>
          <p:cNvSpPr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l-GR" smtClean="0">
                <a:solidFill>
                  <a:srgbClr val="1F497D"/>
                </a:solidFill>
                <a:ea typeface="+mn-ea"/>
              </a:rPr>
              <a:t>Kλικ για επεξεργασία του τίτλου</a:t>
            </a:r>
          </a:p>
        </p:txBody>
      </p:sp>
      <p:sp>
        <p:nvSpPr>
          <p:cNvPr id="8" name="2 - Θέση κειμένου"/>
          <p:cNvSpPr>
            <a:spLocks/>
          </p:cNvSpPr>
          <p:nvPr/>
        </p:nvSpPr>
        <p:spPr bwMode="auto">
          <a:xfrm>
            <a:off x="468313" y="1196975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just" eaLnBrk="0" hangingPunct="0">
              <a:spcBef>
                <a:spcPct val="20000"/>
              </a:spcBef>
              <a:buFont typeface="Arial" panose="020B0604020202020204" pitchFamily="34" charset="0"/>
              <a:defRPr sz="2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Blip>
                <a:blip r:embed="rId5"/>
              </a:buBlip>
              <a:defRPr sz="22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Kλικ για επεξεργασία των στυλ του υποδείγματος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Δεύτερου επιπέδου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Τρίτου επιπέδου</a:t>
            </a:r>
          </a:p>
          <a:p>
            <a:pPr>
              <a:defRPr/>
            </a:pPr>
            <a:r>
              <a:rPr lang="el-GR" altLang="el-GR" smtClean="0">
                <a:solidFill>
                  <a:srgbClr val="4F81BD"/>
                </a:solidFill>
                <a:ea typeface="+mn-ea"/>
              </a:rPr>
              <a:t>Τέταρτου επιπέδου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EBFD-7C1F-42B5-A80B-8485F8B2ADB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5F9B2C-9A2F-4FDC-8DFA-627328489469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648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8"/>
          <p:cNvGrpSpPr>
            <a:grpSpLocks/>
          </p:cNvGrpSpPr>
          <p:nvPr userDrawn="1"/>
        </p:nvGrpSpPr>
        <p:grpSpPr bwMode="auto">
          <a:xfrm>
            <a:off x="-1908175" y="0"/>
            <a:ext cx="9144000" cy="6858000"/>
            <a:chOff x="0" y="0"/>
            <a:chExt cx="5760" cy="4320"/>
          </a:xfrm>
        </p:grpSpPr>
        <p:pic>
          <p:nvPicPr>
            <p:cNvPr id="7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1008-2E49-48A5-9654-C120EC13872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1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065F90-2F46-482A-A40D-5A047BA06C8F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3438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65162-4BD4-4CCC-B78D-8F8B096EDF6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1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F3CF39-A955-484B-A087-7A5CB115BB65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9292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5686A-A7BA-408D-B7AB-5B8C441F5B7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F1A1B8-FA46-4FDA-AC7F-1543D1B69071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03747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3239-3E0A-4905-A486-3382955BBBC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28DACA-CAF2-452A-87C7-D16D687B9843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6702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7FE6D-55EE-476F-A801-1B829E97E03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A35303-EF5D-4BAE-9108-2A802868CF03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997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20years_0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ED6D7-FDCB-ED43-8BA7-470B3FD8BBC2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13320D87-6E34-EC4F-AECD-1AFCE56E429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446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66F9-A0BD-49F8-9812-220DE29EFEB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DE06AF-D260-4914-90F6-3016B5B6C485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3104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2A69-27D3-486A-9309-C9D5EB209F5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8561E1-8C4C-4A72-9BBB-5AA1BB99727E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2671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F17E1-00C2-4BD2-8462-2E3CEBFA13F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  <a:ea typeface="+mn-ea"/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C8C6F6A-4235-4900-907A-28390110A4A6}" type="slidenum">
              <a:rPr lang="el-GR" altLang="el-GR">
                <a:solidFill>
                  <a:prstClr val="black"/>
                </a:solidFill>
                <a:ea typeface="+mn-ea"/>
              </a:rPr>
              <a:pPr>
                <a:defRPr/>
              </a:pPr>
              <a:t>‹#›</a:t>
            </a:fld>
            <a:endParaRPr lang="el-GR" altLang="el-GR">
              <a:solidFill>
                <a:prstClr val="black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536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6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8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1 - Θέση τίτλου"/>
          <p:cNvSpPr>
            <a:spLocks/>
          </p:cNvSpPr>
          <p:nvPr/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eaLnBrk="0" hangingPunct="0"/>
            <a:r>
              <a:rPr lang="el-GR" sz="3200" b="1">
                <a:solidFill>
                  <a:schemeClr val="tx2"/>
                </a:solidFill>
                <a:cs typeface="Arial" charset="0"/>
              </a:rPr>
              <a:t>Kλικ για επεξεργασία του τίτλου</a:t>
            </a:r>
          </a:p>
        </p:txBody>
      </p:sp>
      <p:sp>
        <p:nvSpPr>
          <p:cNvPr id="8" name="2 - Θέση κειμένου"/>
          <p:cNvSpPr>
            <a:spLocks/>
          </p:cNvSpPr>
          <p:nvPr/>
        </p:nvSpPr>
        <p:spPr bwMode="auto">
          <a:xfrm>
            <a:off x="468313" y="1196975"/>
            <a:ext cx="8229600" cy="45005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Kλικ για επεξεργασία των στυλ του υποδείγματος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Δεύτερου επιπέδου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Τρίτου επιπέδου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l-GR" sz="2600">
                <a:solidFill>
                  <a:schemeClr val="accent1"/>
                </a:solidFill>
                <a:cs typeface="Arial" charset="0"/>
              </a:rPr>
              <a:t>Τέταρτου επιπέδου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E906C-50D9-EE4A-A949-AB3C713FFA5A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9AF3BE4C-8CE3-214D-A46E-105645E112D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381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8"/>
          <p:cNvGrpSpPr>
            <a:grpSpLocks/>
          </p:cNvGrpSpPr>
          <p:nvPr userDrawn="1"/>
        </p:nvGrpSpPr>
        <p:grpSpPr bwMode="auto">
          <a:xfrm>
            <a:off x="-1908175" y="0"/>
            <a:ext cx="9144000" cy="6858000"/>
            <a:chOff x="0" y="0"/>
            <a:chExt cx="5760" cy="4320"/>
          </a:xfrm>
        </p:grpSpPr>
        <p:pic>
          <p:nvPicPr>
            <p:cNvPr id="7" name="8 - Εικόνα" descr="3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20years_01"/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50"/>
            <a:stretch>
              <a:fillRect/>
            </a:stretch>
          </p:blipFill>
          <p:spPr bwMode="auto">
            <a:xfrm>
              <a:off x="4626" y="3612"/>
              <a:ext cx="112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9F271C-62E1-6045-A121-4BA933ACE7EC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10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F1BF21C-7654-524C-B63D-3EA0B803CAA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57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ABA4A1-0851-7740-8A9D-294A34CFEEFA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5BEA446F-930B-234A-8254-91689C70884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96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F58979-7C36-8745-B7C2-DC11C4F140C7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AC6B3C6D-F477-CF4B-B3CA-2F17EE9A20D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68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595A59-219F-A84D-97D7-E2F130BA8A76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46B35548-F51E-764A-A052-11A04EE3C5C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63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DC0250-1F0E-1449-B1A7-213F0C40983B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4559FFA8-A0C3-2C46-B8FD-92B506959CA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41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- Εικόνα" descr="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A80E6B-79F1-FB42-B6FA-201623E2C7CC}" type="datetime1">
              <a:rPr lang="el-GR"/>
              <a:pPr/>
              <a:t>5/9/16</a:t>
            </a:fld>
            <a:endParaRPr lang="el-GR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charset="0"/>
              </a:defRPr>
            </a:lvl1pPr>
          </a:lstStyle>
          <a:p>
            <a:fld id="{3FF0732A-EE04-BD4B-B17C-6EC647BEBB7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6.jpe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6 - Εικόνα" descr="3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8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6739157-6B45-E344-9A01-66C7AB084A22}" type="datetime1">
              <a:rPr lang="el-GR"/>
              <a:pPr/>
              <a:t>5/9/16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accent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2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kern="1200">
          <a:solidFill>
            <a:srgbClr val="595959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6 - Εικόνα" descr="3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1028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F2078D-9F31-42A5-A34A-5DE8AB245FAD}" type="datetimeFigureOut">
              <a:rPr lang="el-GR">
                <a:solidFill>
                  <a:prstClr val="black">
                    <a:tint val="75000"/>
                  </a:prstClr>
                </a:solidFill>
                <a:ea typeface="+mn-ea"/>
              </a:rPr>
              <a:pPr>
                <a:defRPr/>
              </a:pPr>
              <a:t>5/9/16</a:t>
            </a:fld>
            <a:endParaRPr lang="el-GR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pic>
        <p:nvPicPr>
          <p:cNvPr id="1030" name="Picture 6" descr="20years_01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0"/>
          <a:stretch>
            <a:fillRect/>
          </a:stretch>
        </p:blipFill>
        <p:spPr bwMode="auto">
          <a:xfrm>
            <a:off x="7343775" y="5734050"/>
            <a:ext cx="1778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38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6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hyperlink" Target="mailto:vonortas@gwu.edu" TargetMode="External"/><Relationship Id="rId10" Type="http://schemas.openxmlformats.org/officeDocument/2006/relationships/hyperlink" Target="https://cistp.elliott.gwu.edu" TargetMode="External"/><Relationship Id="rId11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5.png"/><Relationship Id="rId5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ctrTitle"/>
          </p:nvPr>
        </p:nvSpPr>
        <p:spPr>
          <a:xfrm>
            <a:off x="-25722" y="4293096"/>
            <a:ext cx="9144000" cy="1800200"/>
          </a:xfrm>
        </p:spPr>
        <p:txBody>
          <a:bodyPr/>
          <a:lstStyle/>
          <a:p>
            <a:r>
              <a:rPr lang="el-GR" sz="2600" dirty="0">
                <a:latin typeface="Calibri" charset="0"/>
                <a:cs typeface="Arial" charset="0"/>
              </a:rPr>
              <a:t>«Αποτίμηση αποτελεσμάτων Δράσεων Έρευνας &amp; Καινοτομίας</a:t>
            </a:r>
            <a:r>
              <a:rPr lang="en-US" sz="2600" dirty="0">
                <a:latin typeface="Calibri" charset="0"/>
                <a:cs typeface="Arial" charset="0"/>
              </a:rPr>
              <a:t> </a:t>
            </a:r>
            <a:r>
              <a:rPr lang="el-GR" sz="2600" dirty="0">
                <a:latin typeface="Calibri" charset="0"/>
                <a:cs typeface="Arial" charset="0"/>
              </a:rPr>
              <a:t>του Γ’ ΚΠΣ και του ΕΣΠΑ»</a:t>
            </a:r>
            <a:r>
              <a:rPr lang="el-GR" sz="2600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/>
            </a:r>
            <a:br>
              <a:rPr lang="el-GR" sz="2600" dirty="0" smtClean="0">
                <a:solidFill>
                  <a:schemeClr val="tx2"/>
                </a:solidFill>
                <a:latin typeface="Calibri" charset="0"/>
                <a:cs typeface="Arial" charset="0"/>
              </a:rPr>
            </a:br>
            <a:r>
              <a:rPr lang="el-GR" sz="1000" dirty="0" smtClean="0">
                <a:solidFill>
                  <a:schemeClr val="tx2"/>
                </a:solidFill>
                <a:latin typeface="Calibri" charset="0"/>
                <a:cs typeface="Arial" charset="0"/>
              </a:rPr>
              <a:t/>
            </a:r>
            <a:br>
              <a:rPr lang="el-GR" sz="1000" dirty="0" smtClean="0">
                <a:solidFill>
                  <a:schemeClr val="tx2"/>
                </a:solidFill>
                <a:latin typeface="Calibri" charset="0"/>
                <a:cs typeface="Arial" charset="0"/>
              </a:rPr>
            </a:br>
            <a:r>
              <a:rPr lang="el-GR" sz="2000" dirty="0" smtClean="0">
                <a:solidFill>
                  <a:srgbClr val="FF0000"/>
                </a:solidFill>
                <a:latin typeface="Calibri" charset="0"/>
                <a:cs typeface="Arial" charset="0"/>
              </a:rPr>
              <a:t>Αθήνα </a:t>
            </a:r>
            <a:r>
              <a:rPr lang="el-GR" sz="2000" dirty="0">
                <a:solidFill>
                  <a:srgbClr val="FF0000"/>
                </a:solidFill>
                <a:latin typeface="Calibri" charset="0"/>
                <a:cs typeface="Arial" charset="0"/>
              </a:rPr>
              <a:t>, 9 Μαίου 2016</a:t>
            </a:r>
            <a:br>
              <a:rPr lang="el-GR" sz="2000" dirty="0">
                <a:solidFill>
                  <a:srgbClr val="FF0000"/>
                </a:solidFill>
                <a:latin typeface="Calibri" charset="0"/>
                <a:cs typeface="Arial" charset="0"/>
              </a:rPr>
            </a:br>
            <a:r>
              <a:rPr lang="el-GR" sz="1600" dirty="0">
                <a:solidFill>
                  <a:schemeClr val="accent1">
                    <a:lumMod val="75000"/>
                  </a:schemeClr>
                </a:solidFill>
              </a:rPr>
              <a:t>Νίκος Βονόρτας, 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George Washington University – 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Intrasoft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International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dirty="0">
              <a:latin typeface="Arial" charset="0"/>
              <a:cs typeface="Arial" charset="0"/>
            </a:endParaRPr>
          </a:p>
        </p:txBody>
      </p:sp>
      <p:pic>
        <p:nvPicPr>
          <p:cNvPr id="13315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43138"/>
            <a:ext cx="3528417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45719" cy="45719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sz="2200" dirty="0" smtClean="0">
              <a:ea typeface="+mn-ea"/>
            </a:endParaRPr>
          </a:p>
        </p:txBody>
      </p:sp>
      <p:pic>
        <p:nvPicPr>
          <p:cNvPr id="13317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Εικόνα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87375"/>
            <a:ext cx="18843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Εικόνα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13" y="587375"/>
            <a:ext cx="310197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Εικόνα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600075"/>
            <a:ext cx="2425700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Εικόνα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16088"/>
            <a:ext cx="77724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86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>
                <a:latin typeface="Times New Roman"/>
                <a:cs typeface="Times New Roman"/>
              </a:rPr>
              <a:t>Μέσα </a:t>
            </a:r>
            <a:r>
              <a:rPr lang="el-GR" dirty="0" smtClean="0">
                <a:latin typeface="Times New Roman"/>
                <a:cs typeface="Times New Roman"/>
              </a:rPr>
              <a:t>Εφαρμογής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62264"/>
          </a:xfrm>
        </p:spPr>
        <p:txBody>
          <a:bodyPr/>
          <a:lstStyle/>
          <a:p>
            <a:r>
              <a:rPr lang="el-GR" sz="2000" dirty="0" smtClean="0">
                <a:latin typeface="Times New Roman"/>
                <a:cs typeface="Times New Roman"/>
              </a:rPr>
              <a:t>Πιθανή χρηματοδότηση προγράμματος σαν το SME </a:t>
            </a:r>
            <a:r>
              <a:rPr lang="en-US" sz="2000" dirty="0" smtClean="0">
                <a:latin typeface="Times New Roman"/>
                <a:cs typeface="Times New Roman"/>
              </a:rPr>
              <a:t>Instrument </a:t>
            </a:r>
            <a:r>
              <a:rPr lang="el-GR" sz="2000" dirty="0" smtClean="0">
                <a:latin typeface="Times New Roman"/>
                <a:cs typeface="Times New Roman"/>
              </a:rPr>
              <a:t>του</a:t>
            </a:r>
            <a:r>
              <a:rPr lang="el-GR" sz="2000" dirty="0">
                <a:latin typeface="Times New Roman"/>
                <a:cs typeface="Times New Roman"/>
              </a:rPr>
              <a:t> HORIZON2020 για την </a:t>
            </a:r>
            <a:r>
              <a:rPr lang="el-GR" sz="2000" dirty="0" smtClean="0">
                <a:latin typeface="Times New Roman"/>
                <a:cs typeface="Times New Roman"/>
              </a:rPr>
              <a:t>Ελλάδα – Φάση </a:t>
            </a:r>
            <a:r>
              <a:rPr lang="el-GR" sz="2000" dirty="0">
                <a:latin typeface="Times New Roman"/>
                <a:cs typeface="Times New Roman"/>
              </a:rPr>
              <a:t>1 </a:t>
            </a:r>
            <a:r>
              <a:rPr lang="el-GR" sz="2000" dirty="0" smtClean="0">
                <a:latin typeface="Times New Roman"/>
                <a:cs typeface="Times New Roman"/>
              </a:rPr>
              <a:t>τεκμηρ</a:t>
            </a:r>
            <a:r>
              <a:rPr lang="el-GR" sz="2000" dirty="0" smtClean="0">
                <a:latin typeface="Times New Roman"/>
                <a:cs typeface="Times New Roman"/>
              </a:rPr>
              <a:t>ίωση</a:t>
            </a:r>
            <a:r>
              <a:rPr lang="el-GR" sz="2000" dirty="0" smtClean="0">
                <a:latin typeface="Times New Roman"/>
                <a:cs typeface="Times New Roman"/>
              </a:rPr>
              <a:t> καινοτομικο</a:t>
            </a:r>
            <a:r>
              <a:rPr lang="el-GR" sz="2000" dirty="0" smtClean="0">
                <a:latin typeface="Times New Roman"/>
                <a:cs typeface="Times New Roman"/>
              </a:rPr>
              <a:t>ύ</a:t>
            </a:r>
            <a:r>
              <a:rPr lang="el-GR" sz="2000" dirty="0" smtClean="0">
                <a:latin typeface="Times New Roman"/>
                <a:cs typeface="Times New Roman"/>
              </a:rPr>
              <a:t> χαρακτήρα </a:t>
            </a:r>
            <a:r>
              <a:rPr lang="el-GR" sz="2000" dirty="0">
                <a:latin typeface="Times New Roman"/>
                <a:cs typeface="Times New Roman"/>
              </a:rPr>
              <a:t>της ιδέας, </a:t>
            </a:r>
            <a:r>
              <a:rPr lang="el-GR" sz="2000" dirty="0" smtClean="0">
                <a:latin typeface="Times New Roman"/>
                <a:cs typeface="Times New Roman"/>
              </a:rPr>
              <a:t>και τεχνολογικής, πρακτικής </a:t>
            </a:r>
            <a:r>
              <a:rPr lang="el-GR" sz="2000" dirty="0">
                <a:latin typeface="Times New Roman"/>
                <a:cs typeface="Times New Roman"/>
              </a:rPr>
              <a:t>και </a:t>
            </a:r>
            <a:r>
              <a:rPr lang="el-GR" sz="2000" dirty="0" smtClean="0">
                <a:latin typeface="Times New Roman"/>
                <a:cs typeface="Times New Roman"/>
              </a:rPr>
              <a:t>οικονομικής βιωσιμότητας υλοποίησης</a:t>
            </a:r>
            <a:r>
              <a:rPr lang="en-US" sz="2000" dirty="0" smtClean="0">
                <a:latin typeface="Times New Roman"/>
                <a:cs typeface="Times New Roman"/>
              </a:rPr>
              <a:t>; </a:t>
            </a:r>
            <a:r>
              <a:rPr lang="el-GR" sz="2000" dirty="0" smtClean="0">
                <a:latin typeface="Times New Roman"/>
                <a:cs typeface="Times New Roman"/>
              </a:rPr>
              <a:t>Φάση </a:t>
            </a:r>
            <a:r>
              <a:rPr lang="el-GR" sz="2000" dirty="0">
                <a:latin typeface="Times New Roman"/>
                <a:cs typeface="Times New Roman"/>
              </a:rPr>
              <a:t>2 </a:t>
            </a:r>
            <a:r>
              <a:rPr lang="el-GR" sz="2000" dirty="0" smtClean="0">
                <a:latin typeface="Times New Roman"/>
                <a:cs typeface="Times New Roman"/>
              </a:rPr>
              <a:t>υποβολλ</a:t>
            </a:r>
            <a:r>
              <a:rPr lang="el-GR" sz="2000" dirty="0" smtClean="0">
                <a:latin typeface="Times New Roman"/>
                <a:cs typeface="Times New Roman"/>
              </a:rPr>
              <a:t>ή</a:t>
            </a:r>
            <a:r>
              <a:rPr lang="el-GR" sz="2000" dirty="0" smtClean="0">
                <a:latin typeface="Times New Roman"/>
                <a:cs typeface="Times New Roman"/>
              </a:rPr>
              <a:t> αναλυτικο</a:t>
            </a:r>
            <a:r>
              <a:rPr lang="el-GR" sz="2000" dirty="0" smtClean="0">
                <a:latin typeface="Times New Roman"/>
                <a:cs typeface="Times New Roman"/>
              </a:rPr>
              <a:t>ύ</a:t>
            </a:r>
            <a:r>
              <a:rPr lang="el-GR" sz="2000" dirty="0" smtClean="0">
                <a:latin typeface="Times New Roman"/>
                <a:cs typeface="Times New Roman"/>
              </a:rPr>
              <a:t> επιχειρηματικο</a:t>
            </a:r>
            <a:r>
              <a:rPr lang="el-GR" sz="2000" dirty="0" smtClean="0">
                <a:latin typeface="Times New Roman"/>
                <a:cs typeface="Times New Roman"/>
              </a:rPr>
              <a:t>ύ</a:t>
            </a:r>
            <a:r>
              <a:rPr lang="el-GR" sz="2000" dirty="0" smtClean="0">
                <a:latin typeface="Times New Roman"/>
                <a:cs typeface="Times New Roman"/>
              </a:rPr>
              <a:t> σχεδ</a:t>
            </a:r>
            <a:r>
              <a:rPr lang="el-GR" sz="2000" dirty="0" smtClean="0">
                <a:latin typeface="Times New Roman"/>
                <a:cs typeface="Times New Roman"/>
              </a:rPr>
              <a:t>ίου προς </a:t>
            </a:r>
            <a:r>
              <a:rPr lang="el-GR" sz="2000" dirty="0" smtClean="0">
                <a:latin typeface="Times New Roman"/>
                <a:cs typeface="Times New Roman"/>
              </a:rPr>
              <a:t>χρηματοδ</a:t>
            </a:r>
            <a:r>
              <a:rPr lang="el-GR" sz="2000" dirty="0" smtClean="0">
                <a:latin typeface="Times New Roman"/>
                <a:cs typeface="Times New Roman"/>
              </a:rPr>
              <a:t>ότηση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Δ</a:t>
            </a:r>
            <a:r>
              <a:rPr lang="el-GR" sz="2000" dirty="0" smtClean="0">
                <a:latin typeface="Times New Roman"/>
                <a:cs typeface="Times New Roman"/>
              </a:rPr>
              <a:t>ημιουργία </a:t>
            </a:r>
            <a:r>
              <a:rPr lang="el-GR" sz="2000" dirty="0">
                <a:latin typeface="Times New Roman"/>
                <a:cs typeface="Times New Roman"/>
              </a:rPr>
              <a:t>νέων θερμοκοιτίδων, </a:t>
            </a:r>
            <a:r>
              <a:rPr lang="el-GR" sz="2000" dirty="0" smtClean="0">
                <a:latin typeface="Times New Roman"/>
                <a:cs typeface="Times New Roman"/>
              </a:rPr>
              <a:t>μέρος </a:t>
            </a:r>
            <a:r>
              <a:rPr lang="el-GR" sz="2000" dirty="0" smtClean="0">
                <a:latin typeface="Times New Roman"/>
                <a:cs typeface="Times New Roman"/>
              </a:rPr>
              <a:t>ευρύτερου </a:t>
            </a:r>
            <a:r>
              <a:rPr lang="el-GR" sz="2000" dirty="0">
                <a:latin typeface="Times New Roman"/>
                <a:cs typeface="Times New Roman"/>
              </a:rPr>
              <a:t>στρατηγικού πλαισίου – είτε εδαφικά προσανατολισμένου, είτε με έμφαση σε συγκεκριμένες προτεραιότητες πολιτικών (π.χ. ανάπτυξη συνεργατικών σχηματισμών), </a:t>
            </a:r>
            <a:r>
              <a:rPr lang="el-GR" sz="2000" dirty="0" smtClean="0">
                <a:latin typeface="Times New Roman"/>
                <a:cs typeface="Times New Roman"/>
              </a:rPr>
              <a:t>ή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εστιασμένες σε συγκεκριμένες τεχνολογικές περιοχές / </a:t>
            </a:r>
            <a:r>
              <a:rPr lang="el-GR" sz="2000" dirty="0" smtClean="0">
                <a:latin typeface="Times New Roman"/>
                <a:cs typeface="Times New Roman"/>
              </a:rPr>
              <a:t>κλάδους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Η δημόσια χρηματοδότηση είναι μεν απαραίτητη </a:t>
            </a:r>
            <a:r>
              <a:rPr lang="el-GR" sz="2000" dirty="0" smtClean="0">
                <a:latin typeface="Times New Roman"/>
                <a:cs typeface="Times New Roman"/>
              </a:rPr>
              <a:t>αλλά να </a:t>
            </a:r>
            <a:r>
              <a:rPr lang="el-GR" sz="2000" dirty="0">
                <a:latin typeface="Times New Roman"/>
                <a:cs typeface="Times New Roman"/>
              </a:rPr>
              <a:t>συνδυάζεται με ιδιωτική χρηματοδότηση ή χρηματοδοτικά εργαλεία για </a:t>
            </a:r>
            <a:r>
              <a:rPr lang="el-GR" sz="2000" dirty="0" smtClean="0">
                <a:latin typeface="Times New Roman"/>
                <a:cs typeface="Times New Roman"/>
              </a:rPr>
              <a:t>απτά </a:t>
            </a:r>
            <a:r>
              <a:rPr lang="el-GR" sz="2000" dirty="0">
                <a:latin typeface="Times New Roman"/>
                <a:cs typeface="Times New Roman"/>
              </a:rPr>
              <a:t>αποτελέσματα.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5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Αξιολόγηση προτάσεων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00563"/>
          </a:xfrm>
        </p:spPr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Π</a:t>
            </a:r>
            <a:r>
              <a:rPr lang="el-GR" sz="2000" dirty="0" smtClean="0">
                <a:latin typeface="Times New Roman"/>
                <a:cs typeface="Times New Roman"/>
              </a:rPr>
              <a:t>έρα </a:t>
            </a:r>
            <a:r>
              <a:rPr lang="el-GR" sz="2000" dirty="0">
                <a:latin typeface="Times New Roman"/>
                <a:cs typeface="Times New Roman"/>
              </a:rPr>
              <a:t>από </a:t>
            </a:r>
            <a:r>
              <a:rPr lang="el-GR" sz="2000" dirty="0" smtClean="0">
                <a:latin typeface="Times New Roman"/>
                <a:cs typeface="Times New Roman"/>
              </a:rPr>
              <a:t>ακαδημαϊκούς, </a:t>
            </a:r>
            <a:r>
              <a:rPr lang="el-GR" sz="2000" dirty="0">
                <a:latin typeface="Times New Roman"/>
                <a:cs typeface="Times New Roman"/>
              </a:rPr>
              <a:t>να </a:t>
            </a:r>
            <a:r>
              <a:rPr lang="el-GR" sz="2000" dirty="0" smtClean="0">
                <a:latin typeface="Times New Roman"/>
                <a:cs typeface="Times New Roman"/>
              </a:rPr>
              <a:t>συμπεριλαμβ</a:t>
            </a:r>
            <a:r>
              <a:rPr lang="el-GR" sz="2000" dirty="0" smtClean="0">
                <a:latin typeface="Times New Roman"/>
                <a:cs typeface="Times New Roman"/>
              </a:rPr>
              <a:t>άνονται </a:t>
            </a:r>
            <a:r>
              <a:rPr lang="el-GR" sz="2000" dirty="0" smtClean="0">
                <a:latin typeface="Times New Roman"/>
                <a:cs typeface="Times New Roman"/>
              </a:rPr>
              <a:t>αξιολογητές </a:t>
            </a:r>
            <a:r>
              <a:rPr lang="el-GR" sz="2000" dirty="0" smtClean="0">
                <a:latin typeface="Times New Roman"/>
                <a:cs typeface="Times New Roman"/>
              </a:rPr>
              <a:t>και </a:t>
            </a:r>
            <a:r>
              <a:rPr lang="el-GR" sz="2000" dirty="0" smtClean="0">
                <a:latin typeface="Times New Roman"/>
                <a:cs typeface="Times New Roman"/>
              </a:rPr>
              <a:t>εκπρόσωποι ιδιωτικο</a:t>
            </a:r>
            <a:r>
              <a:rPr lang="el-GR" sz="2000" dirty="0" smtClean="0">
                <a:latin typeface="Times New Roman"/>
                <a:cs typeface="Times New Roman"/>
              </a:rPr>
              <a:t>ύ τομέα</a:t>
            </a:r>
            <a:r>
              <a:rPr lang="el-GR" sz="2000" dirty="0" smtClean="0">
                <a:latin typeface="Times New Roman"/>
                <a:cs typeface="Times New Roman"/>
              </a:rPr>
              <a:t> για καλ</a:t>
            </a:r>
            <a:r>
              <a:rPr lang="el-GR" sz="2000" dirty="0" smtClean="0">
                <a:latin typeface="Times New Roman"/>
                <a:cs typeface="Times New Roman"/>
              </a:rPr>
              <a:t>ύτερη </a:t>
            </a:r>
            <a:r>
              <a:rPr lang="el-GR" sz="2000" dirty="0" smtClean="0">
                <a:latin typeface="Times New Roman"/>
                <a:cs typeface="Times New Roman"/>
              </a:rPr>
              <a:t>εντ</a:t>
            </a:r>
            <a:r>
              <a:rPr lang="el-GR" sz="2000" dirty="0" smtClean="0">
                <a:latin typeface="Times New Roman"/>
                <a:cs typeface="Times New Roman"/>
              </a:rPr>
              <a:t>όπιση</a:t>
            </a:r>
            <a:r>
              <a:rPr lang="el-GR" sz="2000" dirty="0" smtClean="0">
                <a:latin typeface="Times New Roman"/>
                <a:cs typeface="Times New Roman"/>
              </a:rPr>
              <a:t> εμπορικ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 εκμεταλλεύσιμων αποτελεσμ</a:t>
            </a:r>
            <a:r>
              <a:rPr lang="el-GR" sz="2000" dirty="0" smtClean="0">
                <a:latin typeface="Times New Roman"/>
                <a:cs typeface="Times New Roman"/>
              </a:rPr>
              <a:t>άτων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Για διασφάλιση ελάχιστου επιπέδου ποιότητας, αν </a:t>
            </a:r>
            <a:r>
              <a:rPr lang="el-GR" sz="2000" dirty="0">
                <a:latin typeface="Times New Roman"/>
                <a:cs typeface="Times New Roman"/>
              </a:rPr>
              <a:t>δεν εξαντλείται ο διαθέσιμος προϋπολογισμός </a:t>
            </a:r>
            <a:r>
              <a:rPr lang="el-GR" sz="2000" dirty="0" smtClean="0">
                <a:latin typeface="Times New Roman"/>
                <a:cs typeface="Times New Roman"/>
              </a:rPr>
              <a:t>με ύψιστη ποιότητας έργων σε ένα </a:t>
            </a:r>
            <a:r>
              <a:rPr lang="el-GR" sz="2000" dirty="0">
                <a:latin typeface="Times New Roman"/>
                <a:cs typeface="Times New Roman"/>
              </a:rPr>
              <a:t>κύκλο αξιολόγησης, ν</a:t>
            </a:r>
            <a:r>
              <a:rPr lang="el-GR" sz="2000" dirty="0" smtClean="0">
                <a:latin typeface="Times New Roman"/>
                <a:cs typeface="Times New Roman"/>
              </a:rPr>
              <a:t>α </a:t>
            </a:r>
            <a:r>
              <a:rPr lang="el-GR" sz="2000" dirty="0">
                <a:latin typeface="Times New Roman"/>
                <a:cs typeface="Times New Roman"/>
              </a:rPr>
              <a:t>μπορεί να διατεθεί στον επόμενο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Στα προγράμματα </a:t>
            </a:r>
            <a:r>
              <a:rPr lang="el-GR" sz="2000" dirty="0" smtClean="0">
                <a:latin typeface="Times New Roman"/>
                <a:cs typeface="Times New Roman"/>
              </a:rPr>
              <a:t>εφαρμοσμένης έρευνας να </a:t>
            </a:r>
            <a:r>
              <a:rPr lang="el-GR" sz="2000" dirty="0">
                <a:latin typeface="Times New Roman"/>
                <a:cs typeface="Times New Roman"/>
              </a:rPr>
              <a:t>δίνεται </a:t>
            </a:r>
            <a:r>
              <a:rPr lang="el-GR" sz="2000" dirty="0" smtClean="0">
                <a:latin typeface="Times New Roman"/>
                <a:cs typeface="Times New Roman"/>
              </a:rPr>
              <a:t>βαρύτητα </a:t>
            </a:r>
            <a:r>
              <a:rPr lang="el-GR" sz="2000" dirty="0" smtClean="0">
                <a:latin typeface="Times New Roman"/>
                <a:cs typeface="Times New Roman"/>
              </a:rPr>
              <a:t>τόσο </a:t>
            </a:r>
            <a:r>
              <a:rPr lang="el-GR" sz="2000" dirty="0">
                <a:latin typeface="Times New Roman"/>
                <a:cs typeface="Times New Roman"/>
              </a:rPr>
              <a:t>στο κομμάτι της τεχνητής εφικτότητας του </a:t>
            </a:r>
            <a:r>
              <a:rPr lang="el-GR" sz="2000" dirty="0" smtClean="0">
                <a:latin typeface="Times New Roman"/>
                <a:cs typeface="Times New Roman"/>
              </a:rPr>
              <a:t>έργου </a:t>
            </a:r>
            <a:r>
              <a:rPr lang="el-GR" sz="2000" dirty="0">
                <a:latin typeface="Times New Roman"/>
                <a:cs typeface="Times New Roman"/>
              </a:rPr>
              <a:t>όσο και στο κομμάτι του επιχειρηματικού σχεδίου </a:t>
            </a:r>
            <a:r>
              <a:rPr lang="el-GR" sz="2000" dirty="0" smtClean="0">
                <a:latin typeface="Times New Roman"/>
                <a:cs typeface="Times New Roman"/>
              </a:rPr>
              <a:t>και έρευνας </a:t>
            </a:r>
            <a:r>
              <a:rPr lang="el-GR" sz="2000" dirty="0">
                <a:latin typeface="Times New Roman"/>
                <a:cs typeface="Times New Roman"/>
              </a:rPr>
              <a:t>αγοράς.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Έγκαιρη </a:t>
            </a:r>
            <a:r>
              <a:rPr lang="el-GR" sz="2000" dirty="0">
                <a:latin typeface="Times New Roman"/>
                <a:cs typeface="Times New Roman"/>
              </a:rPr>
              <a:t>αξιολόγηση των </a:t>
            </a:r>
            <a:r>
              <a:rPr lang="el-GR" sz="2000" dirty="0" smtClean="0">
                <a:latin typeface="Times New Roman"/>
                <a:cs typeface="Times New Roman"/>
              </a:rPr>
              <a:t>προτάσεων -- να </a:t>
            </a:r>
            <a:r>
              <a:rPr lang="el-GR" sz="2000" dirty="0">
                <a:latin typeface="Times New Roman"/>
                <a:cs typeface="Times New Roman"/>
              </a:rPr>
              <a:t>ολοκληρώνεται σε σύντομο διάστημα και όχι σε 6  ή ακόμη και σε 18 μήνες (πχ ΠΑΒΕΤ).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50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Παρακολούθηση έργων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Ε</a:t>
            </a:r>
            <a:r>
              <a:rPr lang="el-GR" sz="2000" dirty="0" smtClean="0">
                <a:latin typeface="Times New Roman"/>
                <a:cs typeface="Times New Roman"/>
              </a:rPr>
              <a:t>πιτακτική </a:t>
            </a:r>
            <a:r>
              <a:rPr lang="el-GR" sz="2000" dirty="0" smtClean="0">
                <a:latin typeface="Times New Roman"/>
                <a:cs typeface="Times New Roman"/>
              </a:rPr>
              <a:t>ανάγκη </a:t>
            </a:r>
            <a:r>
              <a:rPr lang="el-GR" sz="2000" dirty="0" smtClean="0">
                <a:latin typeface="Times New Roman"/>
                <a:cs typeface="Times New Roman"/>
              </a:rPr>
              <a:t>μηχανογράφησης </a:t>
            </a:r>
            <a:r>
              <a:rPr lang="el-GR" sz="2000" dirty="0">
                <a:latin typeface="Times New Roman"/>
                <a:cs typeface="Times New Roman"/>
              </a:rPr>
              <a:t>όλων των φάσεων στη διαχείριση ενός χρηματοδοτικού προγράμματος, είτε σε </a:t>
            </a:r>
            <a:r>
              <a:rPr lang="el-GR" sz="2000" dirty="0" smtClean="0">
                <a:latin typeface="Times New Roman"/>
                <a:cs typeface="Times New Roman"/>
              </a:rPr>
              <a:t>ενιαίο </a:t>
            </a:r>
            <a:r>
              <a:rPr lang="el-GR" sz="2000" dirty="0">
                <a:latin typeface="Times New Roman"/>
                <a:cs typeface="Times New Roman"/>
              </a:rPr>
              <a:t>επίπεδο </a:t>
            </a:r>
            <a:r>
              <a:rPr lang="el-GR" sz="2000" dirty="0" smtClean="0">
                <a:latin typeface="Times New Roman"/>
                <a:cs typeface="Times New Roman"/>
              </a:rPr>
              <a:t>ή </a:t>
            </a:r>
            <a:r>
              <a:rPr lang="el-GR" sz="2000" dirty="0">
                <a:latin typeface="Times New Roman"/>
                <a:cs typeface="Times New Roman"/>
              </a:rPr>
              <a:t>σε επιμέρους επίπεδα </a:t>
            </a:r>
            <a:r>
              <a:rPr lang="el-GR" sz="2000" dirty="0" smtClean="0">
                <a:latin typeface="Times New Roman"/>
                <a:cs typeface="Times New Roman"/>
              </a:rPr>
              <a:t>διαχείρισης.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Ε</a:t>
            </a:r>
            <a:r>
              <a:rPr lang="el-GR" sz="2000" dirty="0" smtClean="0">
                <a:latin typeface="Times New Roman"/>
                <a:cs typeface="Times New Roman"/>
              </a:rPr>
              <a:t>ύκολη </a:t>
            </a:r>
            <a:r>
              <a:rPr lang="el-GR" sz="2000" dirty="0">
                <a:latin typeface="Times New Roman"/>
                <a:cs typeface="Times New Roman"/>
              </a:rPr>
              <a:t>δυνατότητα τροποποίησης των δαπανών ενός υποέργου και η μεταφορά κονδυλίων μεταξύ </a:t>
            </a:r>
            <a:r>
              <a:rPr lang="el-GR" sz="2000" dirty="0" smtClean="0">
                <a:latin typeface="Times New Roman"/>
                <a:cs typeface="Times New Roman"/>
              </a:rPr>
              <a:t>κωδικών. Μεσολαβεί αρκετά </a:t>
            </a:r>
            <a:r>
              <a:rPr lang="el-GR" sz="2000" dirty="0">
                <a:latin typeface="Times New Roman"/>
                <a:cs typeface="Times New Roman"/>
              </a:rPr>
              <a:t>μεγάλο χρονικό διάστημα μεταξύ του χρόνου υποβολής </a:t>
            </a:r>
            <a:r>
              <a:rPr lang="el-GR" sz="2000" dirty="0" smtClean="0">
                <a:latin typeface="Times New Roman"/>
                <a:cs typeface="Times New Roman"/>
              </a:rPr>
              <a:t>πρότασης </a:t>
            </a:r>
            <a:r>
              <a:rPr lang="el-GR" sz="2000" dirty="0" smtClean="0">
                <a:latin typeface="Times New Roman"/>
                <a:cs typeface="Times New Roman"/>
              </a:rPr>
              <a:t>και </a:t>
            </a:r>
            <a:r>
              <a:rPr lang="el-GR" sz="2000" dirty="0" smtClean="0">
                <a:latin typeface="Times New Roman"/>
                <a:cs typeface="Times New Roman"/>
              </a:rPr>
              <a:t>έγκρισ</a:t>
            </a:r>
            <a:r>
              <a:rPr lang="el-GR" sz="2000" dirty="0" smtClean="0">
                <a:latin typeface="Times New Roman"/>
                <a:cs typeface="Times New Roman"/>
              </a:rPr>
              <a:t>ής της</a:t>
            </a:r>
            <a:r>
              <a:rPr lang="el-GR" sz="2000" dirty="0" smtClean="0">
                <a:latin typeface="Times New Roman"/>
                <a:cs typeface="Times New Roman"/>
              </a:rPr>
              <a:t>, </a:t>
            </a:r>
            <a:r>
              <a:rPr lang="el-GR" sz="2000" dirty="0">
                <a:latin typeface="Times New Roman"/>
                <a:cs typeface="Times New Roman"/>
              </a:rPr>
              <a:t>όπως και μετέπειτα σε τυχόν απαιτήσεις ενδιάμεσων ελέγχων. Στο μεσοδιάστημα </a:t>
            </a:r>
            <a:r>
              <a:rPr lang="el-GR" sz="2000" dirty="0" smtClean="0">
                <a:latin typeface="Times New Roman"/>
                <a:cs typeface="Times New Roman"/>
              </a:rPr>
              <a:t>υπάρχουν </a:t>
            </a:r>
            <a:r>
              <a:rPr lang="el-GR" sz="2000" dirty="0">
                <a:latin typeface="Times New Roman"/>
                <a:cs typeface="Times New Roman"/>
              </a:rPr>
              <a:t>πολλές </a:t>
            </a:r>
            <a:r>
              <a:rPr lang="el-GR" sz="2000" dirty="0" smtClean="0">
                <a:latin typeface="Times New Roman"/>
                <a:cs typeface="Times New Roman"/>
              </a:rPr>
              <a:t>πιθανότητες αλλαγ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στο επιχειρηματικό σχέδιο μιας </a:t>
            </a:r>
            <a:r>
              <a:rPr lang="el-GR" sz="2000" dirty="0" smtClean="0">
                <a:latin typeface="Times New Roman"/>
                <a:cs typeface="Times New Roman"/>
              </a:rPr>
              <a:t>εταιρίας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Μείωση γραφειοκρατίας.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431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Προτάσεις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Χρηματοδότηση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Σε έργα </a:t>
            </a:r>
            <a:r>
              <a:rPr lang="el-GR" sz="2000" dirty="0" smtClean="0">
                <a:latin typeface="Times New Roman"/>
                <a:cs typeface="Times New Roman"/>
              </a:rPr>
              <a:t>με </a:t>
            </a:r>
            <a:r>
              <a:rPr lang="el-GR" sz="2000" dirty="0">
                <a:latin typeface="Times New Roman"/>
                <a:cs typeface="Times New Roman"/>
              </a:rPr>
              <a:t>συνεργασία πολλών </a:t>
            </a:r>
            <a:r>
              <a:rPr lang="el-GR" sz="2000" dirty="0" smtClean="0">
                <a:latin typeface="Times New Roman"/>
                <a:cs typeface="Times New Roman"/>
              </a:rPr>
              <a:t>εταίρων, </a:t>
            </a:r>
            <a:r>
              <a:rPr lang="el-GR" sz="2000" dirty="0">
                <a:latin typeface="Times New Roman"/>
                <a:cs typeface="Times New Roman"/>
              </a:rPr>
              <a:t>πρόβλεψη για απευθείας χρηματοδότηση προς κάθε οργανισμό μέσω του φορέα διαχείρισης (ΓΓΕΤ) και όχι μέσω του </a:t>
            </a:r>
            <a:r>
              <a:rPr lang="el-GR" sz="2000" dirty="0" smtClean="0">
                <a:latin typeface="Times New Roman"/>
                <a:cs typeface="Times New Roman"/>
              </a:rPr>
              <a:t>συντονιστή της </a:t>
            </a:r>
            <a:r>
              <a:rPr lang="el-GR" sz="2000" dirty="0">
                <a:latin typeface="Times New Roman"/>
                <a:cs typeface="Times New Roman"/>
              </a:rPr>
              <a:t>κοινοπραξίας </a:t>
            </a:r>
            <a:r>
              <a:rPr lang="el-GR" sz="2000" dirty="0" smtClean="0">
                <a:latin typeface="Times New Roman"/>
                <a:cs typeface="Times New Roman"/>
              </a:rPr>
              <a:t>(καθυστερήσεις </a:t>
            </a:r>
            <a:r>
              <a:rPr lang="el-GR" sz="2000" dirty="0">
                <a:latin typeface="Times New Roman"/>
                <a:cs typeface="Times New Roman"/>
              </a:rPr>
              <a:t>και διαχειριστικά κόστη)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Π</a:t>
            </a:r>
            <a:r>
              <a:rPr lang="el-GR" sz="2000" dirty="0" smtClean="0">
                <a:latin typeface="Times New Roman"/>
                <a:cs typeface="Times New Roman"/>
              </a:rPr>
              <a:t>ιθανή </a:t>
            </a:r>
            <a:r>
              <a:rPr lang="el-GR" sz="2000" dirty="0">
                <a:latin typeface="Times New Roman"/>
                <a:cs typeface="Times New Roman"/>
              </a:rPr>
              <a:t>κατάργηση </a:t>
            </a:r>
            <a:r>
              <a:rPr lang="el-GR" sz="2000" dirty="0" smtClean="0">
                <a:latin typeface="Times New Roman"/>
                <a:cs typeface="Times New Roman"/>
              </a:rPr>
              <a:t>προκαταβολ</a:t>
            </a:r>
            <a:r>
              <a:rPr lang="el-GR" sz="2000" dirty="0" smtClean="0">
                <a:latin typeface="Times New Roman"/>
                <a:cs typeface="Times New Roman"/>
              </a:rPr>
              <a:t>ής </a:t>
            </a:r>
            <a:r>
              <a:rPr lang="el-GR" sz="2000" dirty="0" smtClean="0">
                <a:latin typeface="Times New Roman"/>
                <a:cs typeface="Times New Roman"/>
              </a:rPr>
              <a:t>εγγυητικών </a:t>
            </a:r>
            <a:r>
              <a:rPr lang="el-GR" sz="2000" dirty="0">
                <a:latin typeface="Times New Roman"/>
                <a:cs typeface="Times New Roman"/>
              </a:rPr>
              <a:t>επιστολών </a:t>
            </a:r>
            <a:r>
              <a:rPr lang="el-GR" sz="2000" dirty="0" smtClean="0">
                <a:latin typeface="Times New Roman"/>
                <a:cs typeface="Times New Roman"/>
              </a:rPr>
              <a:t>και </a:t>
            </a:r>
            <a:r>
              <a:rPr lang="el-GR" sz="2000" dirty="0">
                <a:latin typeface="Times New Roman"/>
                <a:cs typeface="Times New Roman"/>
              </a:rPr>
              <a:t>καλής εκτέλεσης όπως </a:t>
            </a:r>
            <a:r>
              <a:rPr lang="el-GR" sz="2000" dirty="0" smtClean="0">
                <a:latin typeface="Times New Roman"/>
                <a:cs typeface="Times New Roman"/>
              </a:rPr>
              <a:t>ισχύει </a:t>
            </a:r>
            <a:r>
              <a:rPr lang="el-GR" sz="2000" dirty="0">
                <a:latin typeface="Times New Roman"/>
                <a:cs typeface="Times New Roman"/>
              </a:rPr>
              <a:t>για τα </a:t>
            </a:r>
            <a:r>
              <a:rPr lang="el-GR" sz="2000" dirty="0" smtClean="0">
                <a:latin typeface="Times New Roman"/>
                <a:cs typeface="Times New Roman"/>
              </a:rPr>
              <a:t>προγράμματα</a:t>
            </a:r>
            <a:r>
              <a:rPr lang="el-GR" sz="2000" dirty="0">
                <a:latin typeface="Times New Roman"/>
                <a:cs typeface="Times New Roman"/>
              </a:rPr>
              <a:t> </a:t>
            </a:r>
            <a:r>
              <a:rPr lang="el-GR" sz="2000" dirty="0" smtClean="0">
                <a:latin typeface="Times New Roman"/>
                <a:cs typeface="Times New Roman"/>
              </a:rPr>
              <a:t>H2020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Όταν τα Πανεπιστήμια και τα Ερευνητικά Κέντρα συμμετέχουν ως υπεργολάβοι των ιδιωτικών εταιρειών για την εκπόνηση ερευνητικών κομματιών των έργων, παρουσιάζεται αδυναμία εξόφλησης των δαπανών από πλευράς των </a:t>
            </a:r>
            <a:r>
              <a:rPr lang="el-GR" sz="2000" dirty="0" smtClean="0">
                <a:latin typeface="Times New Roman"/>
                <a:cs typeface="Times New Roman"/>
              </a:rPr>
              <a:t>επιχειρήσεων. Θα </a:t>
            </a:r>
            <a:r>
              <a:rPr lang="el-GR" sz="2000" dirty="0">
                <a:latin typeface="Times New Roman"/>
                <a:cs typeface="Times New Roman"/>
              </a:rPr>
              <a:t>πρέπει με κάποιο τρόπο να είναι μεν υπεργολάβοι αλλά να πληρώνονται το 100% της επιλέξιμης δαπάνης τους απευθείας από την ΓΓΕΤ.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34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Προτάσεις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Περιφερειακή διάσταση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>
                <a:latin typeface="Times New Roman"/>
                <a:cs typeface="Times New Roman"/>
              </a:rPr>
              <a:t>Σκ</a:t>
            </a:r>
            <a:r>
              <a:rPr lang="el-GR" sz="2000" dirty="0" smtClean="0">
                <a:latin typeface="Times New Roman"/>
                <a:cs typeface="Times New Roman"/>
              </a:rPr>
              <a:t>όπιμο οι Περιφέρειες</a:t>
            </a:r>
            <a:r>
              <a:rPr lang="el-GR" sz="2000" dirty="0" smtClean="0">
                <a:latin typeface="Times New Roman"/>
                <a:cs typeface="Times New Roman"/>
              </a:rPr>
              <a:t> να </a:t>
            </a:r>
            <a:r>
              <a:rPr lang="el-GR" sz="2000" dirty="0">
                <a:latin typeface="Times New Roman"/>
                <a:cs typeface="Times New Roman"/>
              </a:rPr>
              <a:t>αναλάβουν την ‘</a:t>
            </a:r>
            <a:r>
              <a:rPr lang="el-GR" sz="2000" i="1" dirty="0">
                <a:latin typeface="Times New Roman"/>
                <a:cs typeface="Times New Roman"/>
              </a:rPr>
              <a:t>ιδιοκτησία’</a:t>
            </a:r>
            <a:r>
              <a:rPr lang="el-GR" sz="2000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Περιφερειακ</a:t>
            </a:r>
            <a:r>
              <a:rPr lang="el-GR" sz="2000" dirty="0" smtClean="0">
                <a:latin typeface="Times New Roman"/>
                <a:cs typeface="Times New Roman"/>
              </a:rPr>
              <a:t>ών Προγραμμάτων</a:t>
            </a:r>
            <a:r>
              <a:rPr lang="el-GR" sz="2000" dirty="0" smtClean="0">
                <a:latin typeface="Times New Roman"/>
                <a:cs typeface="Times New Roman"/>
              </a:rPr>
              <a:t>. </a:t>
            </a:r>
            <a:r>
              <a:rPr lang="el-GR" sz="2000" dirty="0">
                <a:latin typeface="Times New Roman"/>
                <a:cs typeface="Times New Roman"/>
              </a:rPr>
              <a:t>Οι Περιφερειακές αρχές όμως χρειάζονται βοήθεια από τη </a:t>
            </a:r>
            <a:r>
              <a:rPr lang="el-GR" sz="2000" dirty="0" smtClean="0">
                <a:latin typeface="Times New Roman"/>
                <a:cs typeface="Times New Roman"/>
              </a:rPr>
              <a:t>ΓΓΕΤ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Σ</a:t>
            </a:r>
            <a:r>
              <a:rPr lang="el-GR" sz="2000" dirty="0" smtClean="0">
                <a:latin typeface="Times New Roman"/>
                <a:cs typeface="Times New Roman"/>
              </a:rPr>
              <a:t>ύνδεση </a:t>
            </a:r>
            <a:r>
              <a:rPr lang="el-GR" sz="2000" dirty="0">
                <a:latin typeface="Times New Roman"/>
                <a:cs typeface="Times New Roman"/>
              </a:rPr>
              <a:t>της στρατηγικής των περιφερειακών έργων, όπως ήταν </a:t>
            </a:r>
            <a:r>
              <a:rPr lang="el-GR" sz="2000" dirty="0" smtClean="0">
                <a:latin typeface="Times New Roman"/>
                <a:cs typeface="Times New Roman"/>
              </a:rPr>
              <a:t>ΠΠΚ</a:t>
            </a:r>
            <a:r>
              <a:rPr lang="el-GR" sz="2000" dirty="0">
                <a:latin typeface="Times New Roman"/>
                <a:cs typeface="Times New Roman"/>
              </a:rPr>
              <a:t>,  με τη στρατηγική της εκάστοτε </a:t>
            </a:r>
            <a:r>
              <a:rPr lang="el-GR" sz="2000" dirty="0" smtClean="0">
                <a:latin typeface="Times New Roman"/>
                <a:cs typeface="Times New Roman"/>
              </a:rPr>
              <a:t>Περιφέρειας </a:t>
            </a:r>
            <a:r>
              <a:rPr lang="el-GR" sz="2000" dirty="0">
                <a:latin typeface="Times New Roman"/>
                <a:cs typeface="Times New Roman"/>
              </a:rPr>
              <a:t>ώστε να μεγιστοποιούνται οι συνέργειες και να διασφαλίζεται </a:t>
            </a:r>
            <a:r>
              <a:rPr lang="el-GR" sz="2000" dirty="0" smtClean="0">
                <a:latin typeface="Times New Roman"/>
                <a:cs typeface="Times New Roman"/>
              </a:rPr>
              <a:t>κ</a:t>
            </a:r>
            <a:r>
              <a:rPr lang="el-GR" sz="2000" dirty="0" smtClean="0">
                <a:latin typeface="Times New Roman"/>
                <a:cs typeface="Times New Roman"/>
              </a:rPr>
              <a:t>άποια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συνέχεια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Στα Περιφερειακά </a:t>
            </a:r>
            <a:r>
              <a:rPr lang="el-GR" sz="2000" dirty="0" smtClean="0">
                <a:latin typeface="Times New Roman"/>
                <a:cs typeface="Times New Roman"/>
              </a:rPr>
              <a:t>έργα </a:t>
            </a:r>
            <a:r>
              <a:rPr lang="el-GR" sz="2000" dirty="0">
                <a:latin typeface="Times New Roman"/>
                <a:cs typeface="Times New Roman"/>
              </a:rPr>
              <a:t>θα πρέπει να δημιουργείται ένα ισχυρό πλαίσιο κινήτρων για την προώθηση </a:t>
            </a:r>
            <a:r>
              <a:rPr lang="el-GR" sz="2000" dirty="0" smtClean="0">
                <a:latin typeface="Times New Roman"/>
                <a:cs typeface="Times New Roman"/>
              </a:rPr>
              <a:t>νέων </a:t>
            </a:r>
            <a:r>
              <a:rPr lang="el-GR" sz="2000" dirty="0">
                <a:latin typeface="Times New Roman"/>
                <a:cs typeface="Times New Roman"/>
              </a:rPr>
              <a:t>προϊόντων/υπηρεσιών και την αξιοποίηση </a:t>
            </a:r>
            <a:r>
              <a:rPr lang="el-GR" sz="2000" dirty="0" smtClean="0">
                <a:latin typeface="Times New Roman"/>
                <a:cs typeface="Times New Roman"/>
              </a:rPr>
              <a:t>αποτελεσμάτων </a:t>
            </a:r>
            <a:r>
              <a:rPr lang="el-GR" sz="2000" dirty="0">
                <a:latin typeface="Times New Roman"/>
                <a:cs typeface="Times New Roman"/>
              </a:rPr>
              <a:t>των έργων και εκτός </a:t>
            </a:r>
            <a:r>
              <a:rPr lang="el-GR" sz="2000" dirty="0" smtClean="0">
                <a:latin typeface="Times New Roman"/>
                <a:cs typeface="Times New Roman"/>
              </a:rPr>
              <a:t>Περιφέρειας, </a:t>
            </a:r>
            <a:r>
              <a:rPr lang="el-GR" sz="2000" dirty="0">
                <a:latin typeface="Times New Roman"/>
                <a:cs typeface="Times New Roman"/>
              </a:rPr>
              <a:t>ιδίως στο </a:t>
            </a:r>
            <a:r>
              <a:rPr lang="el-GR" sz="2000" dirty="0" smtClean="0">
                <a:latin typeface="Times New Roman"/>
                <a:cs typeface="Times New Roman"/>
              </a:rPr>
              <a:t>εξωτερικό</a:t>
            </a:r>
            <a:r>
              <a:rPr lang="el-GR" sz="2000" dirty="0">
                <a:latin typeface="Times New Roman"/>
                <a:cs typeface="Times New Roman"/>
              </a:rPr>
              <a:t>.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187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Προτάσεις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Προβολή έργων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Έμφαση </a:t>
            </a:r>
            <a:r>
              <a:rPr lang="el-GR" sz="2000" dirty="0" smtClean="0">
                <a:latin typeface="Times New Roman"/>
                <a:cs typeface="Times New Roman"/>
              </a:rPr>
              <a:t>στη </a:t>
            </a:r>
            <a:r>
              <a:rPr lang="el-GR" sz="2000" dirty="0">
                <a:latin typeface="Times New Roman"/>
                <a:cs typeface="Times New Roman"/>
              </a:rPr>
              <a:t>παροχή υποστήριξης των επιτυχημένων έργων ακόμη και μετά το πέρας της υλοποίησης, ώστε να δημιουργούνται </a:t>
            </a:r>
            <a:r>
              <a:rPr lang="el-GR" sz="2000" dirty="0" smtClean="0">
                <a:latin typeface="Times New Roman"/>
                <a:cs typeface="Times New Roman"/>
              </a:rPr>
              <a:t>προϋποθέσεις </a:t>
            </a:r>
            <a:r>
              <a:rPr lang="el-GR" sz="2000" dirty="0">
                <a:latin typeface="Times New Roman"/>
                <a:cs typeface="Times New Roman"/>
              </a:rPr>
              <a:t>για περαιτέρω προβολή των αποτελεσμάτων </a:t>
            </a:r>
            <a:r>
              <a:rPr lang="el-GR" sz="2000" dirty="0" smtClean="0">
                <a:latin typeface="Times New Roman"/>
                <a:cs typeface="Times New Roman"/>
              </a:rPr>
              <a:t>τους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Για σύνθετα </a:t>
            </a:r>
            <a:r>
              <a:rPr lang="el-GR" sz="2000" dirty="0" smtClean="0">
                <a:latin typeface="Times New Roman"/>
                <a:cs typeface="Times New Roman"/>
              </a:rPr>
              <a:t>έργα, </a:t>
            </a:r>
            <a:r>
              <a:rPr lang="el-GR" sz="2000" dirty="0">
                <a:latin typeface="Times New Roman"/>
                <a:cs typeface="Times New Roman"/>
              </a:rPr>
              <a:t>όπως </a:t>
            </a:r>
            <a:r>
              <a:rPr lang="el-GR" sz="2000" dirty="0" smtClean="0">
                <a:latin typeface="Times New Roman"/>
                <a:cs typeface="Times New Roman"/>
              </a:rPr>
              <a:t>ΠΠΚ</a:t>
            </a:r>
            <a:r>
              <a:rPr lang="el-GR" sz="2000" dirty="0">
                <a:latin typeface="Times New Roman"/>
                <a:cs typeface="Times New Roman"/>
              </a:rPr>
              <a:t>, </a:t>
            </a:r>
            <a:r>
              <a:rPr lang="el-GR" sz="2000" dirty="0" smtClean="0">
                <a:latin typeface="Times New Roman"/>
                <a:cs typeface="Times New Roman"/>
              </a:rPr>
              <a:t>θερμοκοιτίδες και </a:t>
            </a:r>
            <a:r>
              <a:rPr lang="en-GB" sz="2000" dirty="0" smtClean="0">
                <a:latin typeface="Times New Roman"/>
                <a:cs typeface="Times New Roman"/>
              </a:rPr>
              <a:t>cluster</a:t>
            </a:r>
            <a:r>
              <a:rPr lang="el-GR" sz="2000" dirty="0">
                <a:latin typeface="Times New Roman"/>
                <a:cs typeface="Times New Roman"/>
              </a:rPr>
              <a:t>, </a:t>
            </a:r>
            <a:r>
              <a:rPr lang="el-GR" sz="2000" dirty="0" smtClean="0">
                <a:latin typeface="Times New Roman"/>
                <a:cs typeface="Times New Roman"/>
              </a:rPr>
              <a:t>να </a:t>
            </a:r>
            <a:r>
              <a:rPr lang="el-GR" sz="2000" dirty="0">
                <a:latin typeface="Times New Roman"/>
                <a:cs typeface="Times New Roman"/>
              </a:rPr>
              <a:t>ενθαρρύνεται η συμμετοχή σε ευρωπαϊκά και εθνικά προγράμματα ΕΤΑ, στην ανάπτυξη τεχνολογικών συνεργασιών στο </a:t>
            </a:r>
            <a:r>
              <a:rPr lang="el-GR" sz="2000" dirty="0" smtClean="0">
                <a:latin typeface="Times New Roman"/>
                <a:cs typeface="Times New Roman"/>
              </a:rPr>
              <a:t>εξωτερικό, </a:t>
            </a:r>
            <a:r>
              <a:rPr lang="el-GR" sz="2000" dirty="0">
                <a:latin typeface="Times New Roman"/>
                <a:cs typeface="Times New Roman"/>
              </a:rPr>
              <a:t>καθώς και η κινητοποίηση ιδιωτικών πόρων. Η «αδελφοποίηση» με αντίστοιχους οργανισμούς του εξωτερικού είναι απαραίτητη.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Η χρηματοδότηση των δράσεων από το ελληνικό δημόσιο δεν θα πρέπει να αντικαθιστά </a:t>
            </a:r>
            <a:r>
              <a:rPr lang="el-GR" sz="2000" dirty="0" smtClean="0">
                <a:latin typeface="Times New Roman"/>
                <a:cs typeface="Times New Roman"/>
              </a:rPr>
              <a:t>την </a:t>
            </a:r>
            <a:r>
              <a:rPr lang="el-GR" sz="2000" dirty="0">
                <a:latin typeface="Times New Roman"/>
                <a:cs typeface="Times New Roman"/>
              </a:rPr>
              <a:t>ιδιωτική </a:t>
            </a:r>
            <a:r>
              <a:rPr lang="el-GR" sz="2000" dirty="0" smtClean="0">
                <a:latin typeface="Times New Roman"/>
                <a:cs typeface="Times New Roman"/>
              </a:rPr>
              <a:t>χρηματοδότηση (</a:t>
            </a:r>
            <a:r>
              <a:rPr lang="en-US" sz="2000" dirty="0" smtClean="0">
                <a:latin typeface="Times New Roman"/>
                <a:cs typeface="Times New Roman"/>
              </a:rPr>
              <a:t>crowding out)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615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Προτάσεις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Αξιολόγηση αποτελεσμάτων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00563"/>
          </a:xfrm>
        </p:spPr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Η αξιολόγηση δράσεων ΕΤΑΚ </a:t>
            </a:r>
            <a:r>
              <a:rPr lang="el-GR" sz="2000" dirty="0" smtClean="0">
                <a:latin typeface="Times New Roman"/>
                <a:cs typeface="Times New Roman"/>
              </a:rPr>
              <a:t>να </a:t>
            </a:r>
            <a:r>
              <a:rPr lang="el-GR" sz="2000" dirty="0">
                <a:latin typeface="Times New Roman"/>
                <a:cs typeface="Times New Roman"/>
              </a:rPr>
              <a:t>πραγματοποιείται σε κύματα και σε σύντομο διάστημα μετά την ολοκλήρωση των </a:t>
            </a:r>
            <a:r>
              <a:rPr lang="el-GR" sz="2000" dirty="0" smtClean="0">
                <a:latin typeface="Times New Roman"/>
                <a:cs typeface="Times New Roman"/>
              </a:rPr>
              <a:t>έργων</a:t>
            </a:r>
            <a:r>
              <a:rPr lang="el-GR" sz="2000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-- </a:t>
            </a:r>
            <a:r>
              <a:rPr lang="el-GR" sz="2000" dirty="0" smtClean="0">
                <a:latin typeface="Times New Roman"/>
                <a:cs typeface="Times New Roman"/>
              </a:rPr>
              <a:t>κάθε </a:t>
            </a:r>
            <a:r>
              <a:rPr lang="el-GR" sz="2000" dirty="0">
                <a:latin typeface="Times New Roman"/>
                <a:cs typeface="Times New Roman"/>
              </a:rPr>
              <a:t>2 χρόνια και 4 χρόνια, ή 3 χρόνια μετά την ολοκλήρωση των </a:t>
            </a:r>
            <a:r>
              <a:rPr lang="el-GR" sz="2000" dirty="0" smtClean="0">
                <a:latin typeface="Times New Roman"/>
                <a:cs typeface="Times New Roman"/>
              </a:rPr>
              <a:t>έργων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Υποχρ</a:t>
            </a:r>
            <a:r>
              <a:rPr lang="el-GR" sz="2000" dirty="0" smtClean="0">
                <a:latin typeface="Times New Roman"/>
                <a:cs typeface="Times New Roman"/>
              </a:rPr>
              <a:t>έωση παροχής </a:t>
            </a:r>
            <a:r>
              <a:rPr lang="el-GR" sz="2000" dirty="0" smtClean="0">
                <a:latin typeface="Times New Roman"/>
                <a:cs typeface="Times New Roman"/>
              </a:rPr>
              <a:t>υποχρεωτικ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 στοιχείων </a:t>
            </a:r>
            <a:r>
              <a:rPr lang="el-GR" sz="2000" dirty="0">
                <a:latin typeface="Times New Roman"/>
                <a:cs typeface="Times New Roman"/>
              </a:rPr>
              <a:t>για </a:t>
            </a:r>
            <a:r>
              <a:rPr lang="el-GR" sz="2000" dirty="0" smtClean="0">
                <a:latin typeface="Times New Roman"/>
                <a:cs typeface="Times New Roman"/>
              </a:rPr>
              <a:t>αποτελέσματα </a:t>
            </a:r>
            <a:r>
              <a:rPr lang="el-GR" sz="2000" dirty="0">
                <a:latin typeface="Times New Roman"/>
                <a:cs typeface="Times New Roman"/>
              </a:rPr>
              <a:t>και 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στόχους που </a:t>
            </a:r>
            <a:r>
              <a:rPr lang="el-GR" sz="2000" dirty="0" smtClean="0">
                <a:latin typeface="Times New Roman"/>
                <a:cs typeface="Times New Roman"/>
              </a:rPr>
              <a:t>επετεύχθησαν τρία </a:t>
            </a:r>
            <a:r>
              <a:rPr lang="el-GR" sz="2000" dirty="0">
                <a:latin typeface="Times New Roman"/>
                <a:cs typeface="Times New Roman"/>
              </a:rPr>
              <a:t>έτη </a:t>
            </a:r>
            <a:r>
              <a:rPr lang="el-GR" sz="2000" dirty="0" smtClean="0">
                <a:latin typeface="Times New Roman"/>
                <a:cs typeface="Times New Roman"/>
              </a:rPr>
              <a:t>μετ</a:t>
            </a:r>
            <a:r>
              <a:rPr lang="el-GR" sz="2000" dirty="0" smtClean="0">
                <a:latin typeface="Times New Roman"/>
                <a:cs typeface="Times New Roman"/>
              </a:rPr>
              <a:t>ά την</a:t>
            </a:r>
            <a:r>
              <a:rPr lang="el-GR" sz="2000" dirty="0" smtClean="0">
                <a:latin typeface="Times New Roman"/>
                <a:cs typeface="Times New Roman"/>
              </a:rPr>
              <a:t> ολοκλήρωση  </a:t>
            </a:r>
            <a:r>
              <a:rPr lang="el-GR" sz="2000" dirty="0" smtClean="0">
                <a:latin typeface="Times New Roman"/>
                <a:cs typeface="Times New Roman"/>
              </a:rPr>
              <a:t>έργου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Για </a:t>
            </a:r>
            <a:r>
              <a:rPr lang="el-GR" sz="2000" dirty="0" smtClean="0">
                <a:latin typeface="Times New Roman"/>
                <a:cs typeface="Times New Roman"/>
              </a:rPr>
              <a:t>τη διευκόλυνση </a:t>
            </a:r>
            <a:r>
              <a:rPr lang="el-GR" sz="2000" dirty="0">
                <a:latin typeface="Times New Roman"/>
                <a:cs typeface="Times New Roman"/>
              </a:rPr>
              <a:t>αξιολόγησης σύνθετων Προγραμμάτων, όπως </a:t>
            </a:r>
            <a:r>
              <a:rPr lang="el-GR" sz="2000" dirty="0" smtClean="0">
                <a:latin typeface="Times New Roman"/>
                <a:cs typeface="Times New Roman"/>
              </a:rPr>
              <a:t>ΠΠΚ</a:t>
            </a:r>
            <a:r>
              <a:rPr lang="el-GR" sz="2000" dirty="0" smtClean="0">
                <a:latin typeface="Times New Roman"/>
                <a:cs typeface="Times New Roman"/>
              </a:rPr>
              <a:t>, </a:t>
            </a:r>
            <a:r>
              <a:rPr lang="el-GR" sz="2000" dirty="0">
                <a:latin typeface="Times New Roman"/>
                <a:cs typeface="Times New Roman"/>
              </a:rPr>
              <a:t>χρειάζεται </a:t>
            </a:r>
            <a:r>
              <a:rPr lang="el-GR" sz="2000" dirty="0" smtClean="0">
                <a:latin typeface="Times New Roman"/>
                <a:cs typeface="Times New Roman"/>
              </a:rPr>
              <a:t>σαφές </a:t>
            </a:r>
            <a:r>
              <a:rPr lang="el-GR" sz="2000" dirty="0">
                <a:latin typeface="Times New Roman"/>
                <a:cs typeface="Times New Roman"/>
              </a:rPr>
              <a:t>πλαίσιο δεικτών εκροών στην </a:t>
            </a:r>
            <a:r>
              <a:rPr lang="el-GR" sz="2000" dirty="0" smtClean="0">
                <a:latin typeface="Times New Roman"/>
                <a:cs typeface="Times New Roman"/>
              </a:rPr>
              <a:t>προκήρυξη</a:t>
            </a:r>
            <a:r>
              <a:rPr lang="el-GR" sz="2000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το </a:t>
            </a:r>
            <a:r>
              <a:rPr lang="el-GR" sz="2000" dirty="0">
                <a:latin typeface="Times New Roman"/>
                <a:cs typeface="Times New Roman"/>
              </a:rPr>
              <a:t>οποίο θα αποτελεί </a:t>
            </a:r>
            <a:r>
              <a:rPr lang="el-GR" sz="2000" dirty="0" smtClean="0">
                <a:latin typeface="Times New Roman"/>
                <a:cs typeface="Times New Roman"/>
              </a:rPr>
              <a:t>τη βάση </a:t>
            </a:r>
            <a:r>
              <a:rPr lang="el-GR" sz="2000" dirty="0">
                <a:latin typeface="Times New Roman"/>
                <a:cs typeface="Times New Roman"/>
              </a:rPr>
              <a:t>αξιολόγησης.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Κ</a:t>
            </a:r>
            <a:r>
              <a:rPr lang="el-GR" sz="2000" dirty="0" smtClean="0">
                <a:latin typeface="Times New Roman"/>
                <a:cs typeface="Times New Roman"/>
              </a:rPr>
              <a:t>αθορισμός συστήματος </a:t>
            </a:r>
            <a:r>
              <a:rPr lang="el-GR" sz="2000" dirty="0">
                <a:latin typeface="Times New Roman"/>
                <a:cs typeface="Times New Roman"/>
              </a:rPr>
              <a:t>μέτρησης της </a:t>
            </a:r>
            <a:r>
              <a:rPr lang="el-GR" sz="2000" dirty="0" smtClean="0">
                <a:latin typeface="Times New Roman"/>
                <a:cs typeface="Times New Roman"/>
              </a:rPr>
              <a:t>απόδοσης θερμοκοιτίδων </a:t>
            </a:r>
            <a:r>
              <a:rPr lang="el-GR" sz="2000" dirty="0">
                <a:latin typeface="Times New Roman"/>
                <a:cs typeface="Times New Roman"/>
              </a:rPr>
              <a:t>που να υλοποιείται σε </a:t>
            </a:r>
            <a:r>
              <a:rPr lang="el-GR" sz="2000" dirty="0" smtClean="0">
                <a:latin typeface="Times New Roman"/>
                <a:cs typeface="Times New Roman"/>
              </a:rPr>
              <a:t>τακτ</a:t>
            </a:r>
            <a:r>
              <a:rPr lang="el-GR" sz="2000" dirty="0" smtClean="0">
                <a:latin typeface="Times New Roman"/>
                <a:cs typeface="Times New Roman"/>
              </a:rPr>
              <a:t>ή (</a:t>
            </a:r>
            <a:r>
              <a:rPr lang="el-GR" sz="2000" dirty="0" smtClean="0">
                <a:latin typeface="Times New Roman"/>
                <a:cs typeface="Times New Roman"/>
              </a:rPr>
              <a:t>ετήσια</a:t>
            </a:r>
            <a:r>
              <a:rPr lang="en-US" sz="2000" dirty="0" smtClean="0">
                <a:latin typeface="Times New Roman"/>
                <a:cs typeface="Times New Roman"/>
              </a:rPr>
              <a:t>;)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βάση, καθώς και </a:t>
            </a:r>
            <a:r>
              <a:rPr lang="el-GR" sz="2000" dirty="0" smtClean="0">
                <a:latin typeface="Times New Roman"/>
                <a:cs typeface="Times New Roman"/>
              </a:rPr>
              <a:t>φιλοξενούμενων </a:t>
            </a:r>
            <a:r>
              <a:rPr lang="el-GR" sz="2000" dirty="0">
                <a:latin typeface="Times New Roman"/>
                <a:cs typeface="Times New Roman"/>
              </a:rPr>
              <a:t>επιχειρήσεων, βάσει των </a:t>
            </a:r>
            <a:r>
              <a:rPr lang="el-GR" sz="2000" dirty="0" smtClean="0">
                <a:latin typeface="Times New Roman"/>
                <a:cs typeface="Times New Roman"/>
              </a:rPr>
              <a:t>στοιχείων </a:t>
            </a:r>
            <a:r>
              <a:rPr lang="en-GB" sz="2000" dirty="0">
                <a:latin typeface="Times New Roman"/>
                <a:cs typeface="Times New Roman"/>
              </a:rPr>
              <a:t>EUROSTAT</a:t>
            </a:r>
            <a:r>
              <a:rPr lang="el-GR" sz="2000" dirty="0">
                <a:latin typeface="Times New Roman"/>
                <a:cs typeface="Times New Roman"/>
              </a:rPr>
              <a:t> και </a:t>
            </a:r>
            <a:r>
              <a:rPr lang="el-GR" sz="2000" dirty="0" smtClean="0">
                <a:latin typeface="Times New Roman"/>
                <a:cs typeface="Times New Roman"/>
              </a:rPr>
              <a:t>άλλων ευρωπαϊκ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 υπηρεσι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876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Προτάσεις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Θεσμικό πλαίσιο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Το σημερινό νομικό πλαίσιο δεν είναι πλήρως οριοθετημένο όσον αφορά </a:t>
            </a:r>
            <a:r>
              <a:rPr lang="el-GR" sz="2000" dirty="0" smtClean="0">
                <a:latin typeface="Times New Roman"/>
                <a:cs typeface="Times New Roman"/>
              </a:rPr>
              <a:t>τη σαφ</a:t>
            </a:r>
            <a:r>
              <a:rPr lang="el-GR" sz="2000" dirty="0" smtClean="0">
                <a:latin typeface="Times New Roman"/>
                <a:cs typeface="Times New Roman"/>
              </a:rPr>
              <a:t>ήνεια για ιδιωκτησία</a:t>
            </a:r>
            <a:r>
              <a:rPr lang="el-GR" sz="2000" dirty="0" smtClean="0">
                <a:latin typeface="Times New Roman"/>
                <a:cs typeface="Times New Roman"/>
              </a:rPr>
              <a:t> ερευνητικ</a:t>
            </a:r>
            <a:r>
              <a:rPr lang="el-GR" sz="2000" dirty="0" smtClean="0">
                <a:latin typeface="Times New Roman"/>
                <a:cs typeface="Times New Roman"/>
              </a:rPr>
              <a:t>ών</a:t>
            </a:r>
            <a:r>
              <a:rPr lang="el-GR" sz="2000" dirty="0" smtClean="0">
                <a:latin typeface="Times New Roman"/>
                <a:cs typeface="Times New Roman"/>
              </a:rPr>
              <a:t> αποτελεσμ</a:t>
            </a:r>
            <a:r>
              <a:rPr lang="el-GR" sz="2000" dirty="0" smtClean="0">
                <a:latin typeface="Times New Roman"/>
                <a:cs typeface="Times New Roman"/>
              </a:rPr>
              <a:t>άτων</a:t>
            </a:r>
            <a:r>
              <a:rPr lang="el-GR" sz="2000" dirty="0" smtClean="0">
                <a:latin typeface="Times New Roman"/>
                <a:cs typeface="Times New Roman"/>
              </a:rPr>
              <a:t> και συμφωνίες για εμπορικ</a:t>
            </a:r>
            <a:r>
              <a:rPr lang="el-GR" sz="2000" dirty="0" smtClean="0">
                <a:latin typeface="Times New Roman"/>
                <a:cs typeface="Times New Roman"/>
              </a:rPr>
              <a:t>ή </a:t>
            </a:r>
            <a:r>
              <a:rPr lang="el-GR" sz="2000" dirty="0" smtClean="0">
                <a:latin typeface="Times New Roman"/>
                <a:cs typeface="Times New Roman"/>
              </a:rPr>
              <a:t>εκμετ</a:t>
            </a:r>
            <a:r>
              <a:rPr lang="el-GR" sz="2000" dirty="0" smtClean="0">
                <a:latin typeface="Times New Roman"/>
                <a:cs typeface="Times New Roman"/>
              </a:rPr>
              <a:t>ά</a:t>
            </a:r>
            <a:r>
              <a:rPr lang="el-GR" sz="2000" dirty="0" smtClean="0">
                <a:latin typeface="Times New Roman"/>
                <a:cs typeface="Times New Roman"/>
              </a:rPr>
              <a:t>λλευση απ</a:t>
            </a:r>
            <a:r>
              <a:rPr lang="el-GR" sz="2000" dirty="0" smtClean="0">
                <a:latin typeface="Times New Roman"/>
                <a:cs typeface="Times New Roman"/>
              </a:rPr>
              <a:t>ό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ερευνητές.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Α</a:t>
            </a:r>
            <a:r>
              <a:rPr lang="el-GR" sz="2000" dirty="0" smtClean="0">
                <a:latin typeface="Times New Roman"/>
                <a:cs typeface="Times New Roman"/>
              </a:rPr>
              <a:t>νάγκη </a:t>
            </a:r>
            <a:r>
              <a:rPr lang="el-GR" sz="2000" dirty="0">
                <a:latin typeface="Times New Roman"/>
                <a:cs typeface="Times New Roman"/>
              </a:rPr>
              <a:t>θεσμοθέτησης </a:t>
            </a:r>
            <a:r>
              <a:rPr lang="el-GR" sz="2000" dirty="0" smtClean="0">
                <a:latin typeface="Times New Roman"/>
                <a:cs typeface="Times New Roman"/>
              </a:rPr>
              <a:t>αξιολόγησης ερευνητικών </a:t>
            </a:r>
            <a:r>
              <a:rPr lang="el-GR" sz="2000" dirty="0">
                <a:latin typeface="Times New Roman"/>
                <a:cs typeface="Times New Roman"/>
              </a:rPr>
              <a:t>αποτελεσμάτων των φορέων </a:t>
            </a:r>
            <a:r>
              <a:rPr lang="el-GR" sz="2000" dirty="0" smtClean="0">
                <a:latin typeface="Times New Roman"/>
                <a:cs typeface="Times New Roman"/>
              </a:rPr>
              <a:t>γνώσης </a:t>
            </a:r>
            <a:r>
              <a:rPr lang="el-GR" sz="2000" dirty="0">
                <a:latin typeface="Times New Roman"/>
                <a:cs typeface="Times New Roman"/>
              </a:rPr>
              <a:t>ώστε να </a:t>
            </a:r>
            <a:r>
              <a:rPr lang="el-GR" sz="2000" dirty="0" smtClean="0">
                <a:latin typeface="Times New Roman"/>
                <a:cs typeface="Times New Roman"/>
              </a:rPr>
              <a:t>διαπιστ</a:t>
            </a:r>
            <a:r>
              <a:rPr lang="el-GR" sz="2000" dirty="0" smtClean="0">
                <a:latin typeface="Times New Roman"/>
                <a:cs typeface="Times New Roman"/>
              </a:rPr>
              <a:t>ώνεται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η ετοιμότητα </a:t>
            </a:r>
            <a:r>
              <a:rPr lang="el-GR" sz="2000" dirty="0" smtClean="0">
                <a:latin typeface="Times New Roman"/>
                <a:cs typeface="Times New Roman"/>
              </a:rPr>
              <a:t>υποβαλλόμενων </a:t>
            </a:r>
            <a:r>
              <a:rPr lang="el-GR" sz="2000" dirty="0" smtClean="0">
                <a:latin typeface="Times New Roman"/>
                <a:cs typeface="Times New Roman"/>
              </a:rPr>
              <a:t>προτάσεων </a:t>
            </a:r>
            <a:r>
              <a:rPr lang="el-GR" sz="2000" dirty="0">
                <a:latin typeface="Times New Roman"/>
                <a:cs typeface="Times New Roman"/>
              </a:rPr>
              <a:t>προτού αυτές ξεκινήσουν τη διαδικασία υλοποίησης του επιχειρηματικού τους σχεδίου και </a:t>
            </a:r>
            <a:r>
              <a:rPr lang="el-GR" sz="2000" dirty="0" smtClean="0">
                <a:latin typeface="Times New Roman"/>
                <a:cs typeface="Times New Roman"/>
              </a:rPr>
              <a:t>της </a:t>
            </a:r>
            <a:r>
              <a:rPr lang="el-GR" sz="2000" dirty="0">
                <a:latin typeface="Times New Roman"/>
                <a:cs typeface="Times New Roman"/>
              </a:rPr>
              <a:t>ενσωμάτωσής τους στην αγορά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Κατάλληλη πρόβλεψη ώστε οι ΙΚΕ να είναι άμεσα επιλέξιμες μορφές εταιριών σε επόμενες επαναπροκηρύξεις έργων τύπου ΠΡΑΞΕ.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664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63688" y="2060848"/>
            <a:ext cx="5698976" cy="989856"/>
          </a:xfrm>
        </p:spPr>
        <p:txBody>
          <a:bodyPr/>
          <a:lstStyle/>
          <a:p>
            <a:pPr algn="ctr"/>
            <a: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Ευχαριστώ!!!</a:t>
            </a:r>
            <a:endParaRPr lang="el-GR" sz="4400" b="1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063" y="5013176"/>
            <a:ext cx="2414225" cy="1036410"/>
          </a:xfrm>
          <a:prstGeom prst="rect">
            <a:avLst/>
          </a:prstGeom>
        </p:spPr>
      </p:pic>
      <p:pic>
        <p:nvPicPr>
          <p:cNvPr id="5" name="4 - Εικόνα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8" y="58549"/>
            <a:ext cx="1884290" cy="121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- Εικόνα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4285"/>
            <a:ext cx="3101394" cy="103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6 - Εικόνα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5358"/>
            <a:ext cx="2424852" cy="1027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Θέση περιεχομένου 2"/>
          <p:cNvSpPr txBox="1">
            <a:spLocks/>
          </p:cNvSpPr>
          <p:nvPr/>
        </p:nvSpPr>
        <p:spPr bwMode="auto">
          <a:xfrm>
            <a:off x="755576" y="3356992"/>
            <a:ext cx="818549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6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4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2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8"/>
              </a:buBlip>
              <a:defRPr sz="2000" kern="1200">
                <a:solidFill>
                  <a:srgbClr val="595959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Νίκος Βονόρτας, 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G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eorge Washington University –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000" i="1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Intrasoft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International</a:t>
            </a:r>
            <a:endParaRPr lang="en-US" sz="2000" i="1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hlinkClick r:id="rId9"/>
              </a:rPr>
              <a:t>vonortas@gwu.edu</a:t>
            </a:r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hlinkClick r:id="rId10"/>
              </a:rPr>
              <a:t>https://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hlinkClick r:id="rId10"/>
              </a:rPr>
              <a:t>cistp.elliott.gwu.edu</a:t>
            </a:r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endParaRPr lang="el-GR" sz="2000" i="1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Εικόνα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7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7583" y="1340768"/>
            <a:ext cx="7772400" cy="216024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l-GR" sz="3600" dirty="0" smtClean="0">
                <a:solidFill>
                  <a:srgbClr val="1F497D"/>
                </a:solidFill>
                <a:latin typeface="Calibri" charset="0"/>
                <a:cs typeface="Arial" charset="0"/>
              </a:rPr>
              <a:t>«Συνθετική Παρουσίαση των Αποτελεσμάτων του Έργου, Βασικά Συμπεράσματα και Προτάσεις»</a:t>
            </a:r>
            <a:r>
              <a:rPr lang="el-GR" sz="3600" dirty="0">
                <a:solidFill>
                  <a:srgbClr val="1F497D"/>
                </a:solidFill>
                <a:latin typeface="Calibri" charset="0"/>
                <a:cs typeface="Arial" charset="0"/>
              </a:rPr>
              <a:t/>
            </a:r>
            <a:br>
              <a:rPr lang="el-GR" sz="3600" dirty="0">
                <a:solidFill>
                  <a:srgbClr val="1F497D"/>
                </a:solidFill>
                <a:latin typeface="Calibri" charset="0"/>
                <a:cs typeface="Arial" charset="0"/>
              </a:rPr>
            </a:br>
            <a:endParaRPr lang="el-GR" sz="44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6671" y="4437112"/>
            <a:ext cx="2414225" cy="1036410"/>
          </a:xfrm>
          <a:prstGeom prst="rect">
            <a:avLst/>
          </a:prstGeom>
        </p:spPr>
      </p:pic>
      <p:pic>
        <p:nvPicPr>
          <p:cNvPr id="4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78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Κεντρικά ερωτήματα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dirty="0" smtClean="0">
                <a:latin typeface="Times New Roman"/>
                <a:cs typeface="Times New Roman"/>
              </a:rPr>
              <a:t>Η </a:t>
            </a:r>
            <a:r>
              <a:rPr lang="el-GR" sz="2000" dirty="0">
                <a:latin typeface="Times New Roman"/>
                <a:cs typeface="Times New Roman"/>
              </a:rPr>
              <a:t>διεθνής </a:t>
            </a:r>
            <a:r>
              <a:rPr lang="el-GR" sz="2000" dirty="0" smtClean="0">
                <a:latin typeface="Times New Roman"/>
                <a:cs typeface="Times New Roman"/>
              </a:rPr>
              <a:t>εμπειρία προτείνει </a:t>
            </a:r>
            <a:r>
              <a:rPr lang="el-GR" sz="2000" dirty="0">
                <a:latin typeface="Times New Roman"/>
                <a:cs typeface="Times New Roman"/>
              </a:rPr>
              <a:t>τρία κεντρικά ερωτήματα σε κάθε αξιολόγηση πολιτικής ΕΤΑΚ</a:t>
            </a:r>
            <a:r>
              <a:rPr lang="el-GR" sz="2000" dirty="0" smtClean="0">
                <a:latin typeface="Times New Roman"/>
                <a:cs typeface="Times New Roman"/>
              </a:rPr>
              <a:t>:</a:t>
            </a:r>
          </a:p>
          <a:p>
            <a:pPr marL="0" indent="0">
              <a:buNone/>
            </a:pP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b="1" dirty="0" smtClean="0">
                <a:latin typeface="Times New Roman"/>
                <a:cs typeface="Times New Roman"/>
              </a:rPr>
              <a:t>συνάφεια </a:t>
            </a:r>
            <a:r>
              <a:rPr lang="el-GR" sz="2000" b="1" dirty="0">
                <a:latin typeface="Times New Roman"/>
                <a:cs typeface="Times New Roman"/>
              </a:rPr>
              <a:t>(</a:t>
            </a:r>
            <a:r>
              <a:rPr lang="en-US" sz="2000" b="1" dirty="0">
                <a:latin typeface="Times New Roman"/>
                <a:cs typeface="Times New Roman"/>
              </a:rPr>
              <a:t>relevance</a:t>
            </a:r>
            <a:r>
              <a:rPr lang="el-GR" sz="2000" b="1" dirty="0" smtClean="0">
                <a:latin typeface="Times New Roman"/>
                <a:cs typeface="Times New Roman"/>
              </a:rPr>
              <a:t>)</a:t>
            </a:r>
            <a:r>
              <a:rPr lang="el-GR" sz="2000" dirty="0" smtClean="0">
                <a:latin typeface="Times New Roman"/>
                <a:cs typeface="Times New Roman"/>
              </a:rPr>
              <a:t> – βαθμός στον </a:t>
            </a:r>
            <a:r>
              <a:rPr lang="el-GR" sz="2000" dirty="0">
                <a:latin typeface="Times New Roman"/>
                <a:cs typeface="Times New Roman"/>
              </a:rPr>
              <a:t>οποίο οι στόχοι του προγράμματος </a:t>
            </a:r>
            <a:r>
              <a:rPr lang="el-GR" sz="2000" dirty="0" smtClean="0">
                <a:latin typeface="Times New Roman"/>
                <a:cs typeface="Times New Roman"/>
              </a:rPr>
              <a:t>σχετίζονται με </a:t>
            </a:r>
            <a:r>
              <a:rPr lang="el-GR" sz="2000" dirty="0">
                <a:latin typeface="Times New Roman"/>
                <a:cs typeface="Times New Roman"/>
              </a:rPr>
              <a:t>τις ανάγκες / προβλήματα / θέματα που πρέπει να </a:t>
            </a:r>
            <a:r>
              <a:rPr lang="el-GR" sz="2000" dirty="0" smtClean="0">
                <a:latin typeface="Times New Roman"/>
                <a:cs typeface="Times New Roman"/>
              </a:rPr>
              <a:t>αντιμετωπιστούν.</a:t>
            </a:r>
          </a:p>
          <a:p>
            <a:endParaRPr lang="el-GR" sz="2000" dirty="0">
              <a:latin typeface="Times New Roman"/>
              <a:cs typeface="Times New Roman"/>
            </a:endParaRPr>
          </a:p>
          <a:p>
            <a:r>
              <a:rPr lang="el-GR" sz="2000" b="1" dirty="0" smtClean="0">
                <a:latin typeface="Times New Roman"/>
                <a:cs typeface="Times New Roman"/>
              </a:rPr>
              <a:t>αποδοτικότητα </a:t>
            </a:r>
            <a:r>
              <a:rPr lang="el-GR" sz="2000" b="1" dirty="0">
                <a:latin typeface="Times New Roman"/>
                <a:cs typeface="Times New Roman"/>
              </a:rPr>
              <a:t>(efficiency</a:t>
            </a:r>
            <a:r>
              <a:rPr lang="el-GR" sz="2000" b="1" dirty="0" smtClean="0">
                <a:latin typeface="Times New Roman"/>
                <a:cs typeface="Times New Roman"/>
              </a:rPr>
              <a:t>)</a:t>
            </a:r>
            <a:r>
              <a:rPr lang="el-GR" sz="2000" dirty="0" smtClean="0">
                <a:latin typeface="Times New Roman"/>
                <a:cs typeface="Times New Roman"/>
              </a:rPr>
              <a:t> – λογικό κόστος μετάφρασης εισροών </a:t>
            </a:r>
            <a:r>
              <a:rPr lang="el-GR" sz="2000" dirty="0">
                <a:latin typeface="Times New Roman"/>
                <a:cs typeface="Times New Roman"/>
              </a:rPr>
              <a:t>σε εκροές (</a:t>
            </a:r>
            <a:r>
              <a:rPr lang="en-US" sz="2000" dirty="0">
                <a:latin typeface="Times New Roman"/>
                <a:cs typeface="Times New Roman"/>
              </a:rPr>
              <a:t>outputs</a:t>
            </a:r>
            <a:r>
              <a:rPr lang="el-GR" sz="2000" dirty="0">
                <a:latin typeface="Times New Roman"/>
                <a:cs typeface="Times New Roman"/>
              </a:rPr>
              <a:t>) και αποτελέσματα (results</a:t>
            </a:r>
            <a:r>
              <a:rPr lang="el-GR" sz="2000" dirty="0" smtClean="0">
                <a:latin typeface="Times New Roman"/>
                <a:cs typeface="Times New Roman"/>
              </a:rPr>
              <a:t>).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>
              <a:latin typeface="Times New Roman"/>
              <a:cs typeface="Times New Roman"/>
            </a:endParaRPr>
          </a:p>
          <a:p>
            <a:r>
              <a:rPr lang="el-GR" sz="2000" b="1" dirty="0" smtClean="0">
                <a:latin typeface="Times New Roman"/>
                <a:cs typeface="Times New Roman"/>
              </a:rPr>
              <a:t>αποτελεσματικότητα </a:t>
            </a:r>
            <a:r>
              <a:rPr lang="el-GR" sz="2000" b="1" dirty="0">
                <a:latin typeface="Times New Roman"/>
                <a:cs typeface="Times New Roman"/>
              </a:rPr>
              <a:t>(effectiveness</a:t>
            </a:r>
            <a:r>
              <a:rPr lang="el-GR" sz="2000" b="1" dirty="0" smtClean="0">
                <a:latin typeface="Times New Roman"/>
                <a:cs typeface="Times New Roman"/>
              </a:rPr>
              <a:t>) </a:t>
            </a:r>
            <a:r>
              <a:rPr lang="el-GR" sz="2000" dirty="0" smtClean="0">
                <a:latin typeface="Times New Roman"/>
                <a:cs typeface="Times New Roman"/>
              </a:rPr>
              <a:t>– βαθμός στον </a:t>
            </a:r>
            <a:r>
              <a:rPr lang="el-GR" sz="2000" dirty="0">
                <a:latin typeface="Times New Roman"/>
                <a:cs typeface="Times New Roman"/>
              </a:rPr>
              <a:t>οποίο επιτεύχθηκαν οι στόχοι του </a:t>
            </a:r>
            <a:r>
              <a:rPr lang="el-GR" sz="2000" dirty="0" smtClean="0">
                <a:latin typeface="Times New Roman"/>
                <a:cs typeface="Times New Roman"/>
              </a:rPr>
              <a:t>προγράμματος.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713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Κεντρικά ερωτήματα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(</a:t>
            </a:r>
            <a:r>
              <a:rPr lang="en-US" sz="2000" dirty="0" smtClean="0">
                <a:latin typeface="Times New Roman"/>
                <a:cs typeface="Times New Roman"/>
              </a:rPr>
              <a:t>DG Budget, 2004)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5" name="P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1340768"/>
            <a:ext cx="813690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712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5487"/>
          </a:xfrm>
        </p:spPr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Επιπλέον σημαντικά ερωτήματα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00563"/>
          </a:xfrm>
        </p:spPr>
        <p:txBody>
          <a:bodyPr/>
          <a:lstStyle/>
          <a:p>
            <a:r>
              <a:rPr lang="el-GR" sz="2000" b="1" dirty="0" smtClean="0">
                <a:latin typeface="Times New Roman"/>
                <a:cs typeface="Times New Roman"/>
              </a:rPr>
              <a:t>Προσθετικότητα (</a:t>
            </a:r>
            <a:r>
              <a:rPr lang="en-US" sz="2000" b="1" dirty="0" smtClean="0">
                <a:latin typeface="Times New Roman"/>
                <a:cs typeface="Times New Roman"/>
              </a:rPr>
              <a:t>input/output </a:t>
            </a:r>
            <a:r>
              <a:rPr lang="en-US" sz="2000" b="1" dirty="0" err="1">
                <a:latin typeface="Times New Roman"/>
                <a:cs typeface="Times New Roman"/>
              </a:rPr>
              <a:t>a</a:t>
            </a:r>
            <a:r>
              <a:rPr lang="en-US" sz="2000" b="1" dirty="0" err="1" smtClean="0">
                <a:latin typeface="Times New Roman"/>
                <a:cs typeface="Times New Roman"/>
              </a:rPr>
              <a:t>dditionality</a:t>
            </a:r>
            <a:r>
              <a:rPr lang="el-GR" sz="2000" b="1" dirty="0" smtClean="0">
                <a:latin typeface="Times New Roman"/>
                <a:cs typeface="Times New Roman"/>
              </a:rPr>
              <a:t>)</a:t>
            </a:r>
            <a:r>
              <a:rPr lang="en-US" sz="2000" b="1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– </a:t>
            </a:r>
            <a:r>
              <a:rPr lang="el-GR" sz="2000" dirty="0" smtClean="0">
                <a:latin typeface="Times New Roman"/>
                <a:cs typeface="Times New Roman"/>
              </a:rPr>
              <a:t>βαθμό</a:t>
            </a:r>
            <a:r>
              <a:rPr lang="el-GR" sz="2000" dirty="0">
                <a:latin typeface="Times New Roman"/>
                <a:cs typeface="Times New Roman"/>
              </a:rPr>
              <a:t>ς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στον οποίο </a:t>
            </a:r>
            <a:r>
              <a:rPr lang="el-GR" sz="2000" dirty="0" smtClean="0">
                <a:latin typeface="Times New Roman"/>
                <a:cs typeface="Times New Roman"/>
              </a:rPr>
              <a:t>η δημόσια δαπάνη αύξησε τους διαθέσιμους πόρους και τα αποτελέσματα</a:t>
            </a:r>
            <a:r>
              <a:rPr lang="el-GR" sz="2000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(σε σύγκριση με την έλλειψή της).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l-GR" sz="2000" b="1" dirty="0" smtClean="0">
                <a:latin typeface="Times New Roman"/>
                <a:cs typeface="Times New Roman"/>
              </a:rPr>
              <a:t>Συνέπεια </a:t>
            </a:r>
            <a:r>
              <a:rPr lang="el-GR" sz="2000" b="1" dirty="0">
                <a:latin typeface="Times New Roman"/>
                <a:cs typeface="Times New Roman"/>
              </a:rPr>
              <a:t>(consistency</a:t>
            </a:r>
            <a:r>
              <a:rPr lang="el-GR" sz="2000" b="1" dirty="0" smtClean="0">
                <a:latin typeface="Times New Roman"/>
                <a:cs typeface="Times New Roman"/>
              </a:rPr>
              <a:t>) </a:t>
            </a:r>
            <a:r>
              <a:rPr lang="el-GR" sz="2000" dirty="0" smtClean="0">
                <a:latin typeface="Times New Roman"/>
                <a:cs typeface="Times New Roman"/>
              </a:rPr>
              <a:t>– βαθμός </a:t>
            </a:r>
            <a:r>
              <a:rPr lang="el-GR" sz="2000" dirty="0">
                <a:latin typeface="Times New Roman"/>
                <a:cs typeface="Times New Roman"/>
              </a:rPr>
              <a:t>στον οποίο οι </a:t>
            </a:r>
            <a:r>
              <a:rPr lang="el-GR" sz="2000" dirty="0" smtClean="0">
                <a:latin typeface="Times New Roman"/>
                <a:cs typeface="Times New Roman"/>
              </a:rPr>
              <a:t>θετικές (αρνητικές) </a:t>
            </a:r>
            <a:r>
              <a:rPr lang="el-GR" sz="2000" dirty="0">
                <a:latin typeface="Times New Roman"/>
                <a:cs typeface="Times New Roman"/>
              </a:rPr>
              <a:t>δευτερογενείς επιπτώσεις (</a:t>
            </a:r>
            <a:r>
              <a:rPr lang="en-US" sz="2000" dirty="0">
                <a:latin typeface="Times New Roman"/>
                <a:cs typeface="Times New Roman"/>
              </a:rPr>
              <a:t>spillovers</a:t>
            </a:r>
            <a:r>
              <a:rPr lang="el-GR" sz="2000" dirty="0">
                <a:latin typeface="Times New Roman"/>
                <a:cs typeface="Times New Roman"/>
              </a:rPr>
              <a:t>) σε άλλους τομείς της οικονομικής, κοινωνικής και περιβαλλοντικής πολιτικής </a:t>
            </a:r>
            <a:r>
              <a:rPr lang="el-GR" sz="2000" dirty="0" smtClean="0">
                <a:latin typeface="Times New Roman"/>
                <a:cs typeface="Times New Roman"/>
              </a:rPr>
              <a:t>μεγιστοποιούνται</a:t>
            </a:r>
            <a:r>
              <a:rPr lang="en-US" sz="2000" dirty="0" smtClean="0">
                <a:latin typeface="Times New Roman"/>
                <a:cs typeface="Times New Roman"/>
              </a:rPr>
              <a:t> (</a:t>
            </a:r>
            <a:r>
              <a:rPr lang="el-GR" sz="2000" dirty="0" smtClean="0">
                <a:latin typeface="Times New Roman"/>
                <a:cs typeface="Times New Roman"/>
              </a:rPr>
              <a:t>ελαχιστοποιο</a:t>
            </a:r>
            <a:r>
              <a:rPr lang="el-GR" sz="2000" dirty="0" smtClean="0">
                <a:latin typeface="Times New Roman"/>
                <a:cs typeface="Times New Roman"/>
              </a:rPr>
              <a:t>ύνται)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b="1" dirty="0" smtClean="0">
                <a:latin typeface="Times New Roman"/>
                <a:cs typeface="Times New Roman"/>
              </a:rPr>
              <a:t>Κατανεμητές/διανεμητικές επιπτώσεις </a:t>
            </a:r>
            <a:r>
              <a:rPr lang="el-GR" sz="2000" b="1" dirty="0">
                <a:latin typeface="Times New Roman"/>
                <a:cs typeface="Times New Roman"/>
              </a:rPr>
              <a:t>(</a:t>
            </a:r>
            <a:r>
              <a:rPr lang="en-US" sz="2000" b="1" dirty="0" err="1" smtClean="0">
                <a:latin typeface="Times New Roman"/>
                <a:cs typeface="Times New Roman"/>
              </a:rPr>
              <a:t>allocative</a:t>
            </a:r>
            <a:r>
              <a:rPr lang="el-GR" sz="2000" b="1" dirty="0" smtClean="0">
                <a:latin typeface="Times New Roman"/>
                <a:cs typeface="Times New Roman"/>
              </a:rPr>
              <a:t>/</a:t>
            </a:r>
            <a:r>
              <a:rPr lang="en-US" sz="2000" b="1" dirty="0" smtClean="0">
                <a:latin typeface="Times New Roman"/>
                <a:cs typeface="Times New Roman"/>
              </a:rPr>
              <a:t>distributional </a:t>
            </a:r>
            <a:r>
              <a:rPr lang="en-US" sz="2000" b="1" dirty="0">
                <a:latin typeface="Times New Roman"/>
                <a:cs typeface="Times New Roman"/>
              </a:rPr>
              <a:t>effects</a:t>
            </a:r>
            <a:r>
              <a:rPr lang="el-GR" sz="2000" b="1" dirty="0" smtClean="0">
                <a:latin typeface="Times New Roman"/>
                <a:cs typeface="Times New Roman"/>
              </a:rPr>
              <a:t>)</a:t>
            </a:r>
            <a:r>
              <a:rPr lang="el-GR" sz="2000" b="1" dirty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– βαθμός </a:t>
            </a:r>
            <a:r>
              <a:rPr lang="el-GR" sz="2000" dirty="0">
                <a:latin typeface="Times New Roman"/>
                <a:cs typeface="Times New Roman"/>
              </a:rPr>
              <a:t>στον οποίο δυσανάλογα θετικές (αρνητικές) αναδιανεμητικές επιπτώσεις της πολιτικής </a:t>
            </a:r>
            <a:r>
              <a:rPr lang="el-GR" sz="2000" dirty="0" smtClean="0">
                <a:latin typeface="Times New Roman"/>
                <a:cs typeface="Times New Roman"/>
              </a:rPr>
              <a:t>μεγιστοποιούνται (ελαχιστοποιο</a:t>
            </a:r>
            <a:r>
              <a:rPr lang="el-GR" sz="2000" dirty="0" smtClean="0">
                <a:latin typeface="Times New Roman"/>
                <a:cs typeface="Times New Roman"/>
              </a:rPr>
              <a:t>ύνται)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n-US" sz="2000" b="1" dirty="0">
                <a:latin typeface="Times New Roman"/>
                <a:cs typeface="Times New Roman"/>
              </a:rPr>
              <a:t>B</a:t>
            </a:r>
            <a:r>
              <a:rPr lang="el-GR" sz="2000" b="1" dirty="0">
                <a:latin typeface="Times New Roman"/>
                <a:cs typeface="Times New Roman"/>
              </a:rPr>
              <a:t>ιωσιμότητα (su</a:t>
            </a:r>
            <a:r>
              <a:rPr lang="en-US" sz="2000" b="1" dirty="0">
                <a:latin typeface="Times New Roman"/>
                <a:cs typeface="Times New Roman"/>
              </a:rPr>
              <a:t>s</a:t>
            </a:r>
            <a:r>
              <a:rPr lang="el-GR" sz="2000" b="1" dirty="0">
                <a:latin typeface="Times New Roman"/>
                <a:cs typeface="Times New Roman"/>
              </a:rPr>
              <a:t>tainability)</a:t>
            </a:r>
            <a:r>
              <a:rPr lang="el-GR" sz="2000" dirty="0">
                <a:latin typeface="Times New Roman"/>
                <a:cs typeface="Times New Roman"/>
              </a:rPr>
              <a:t> –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βαθμός στον οποίο τα θετικά αποτελέσματα είναι πιθανό να διαρκέσουν μετά τη λήξη της επέμβασης.</a:t>
            </a: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164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477025"/>
              </p:ext>
            </p:extLst>
          </p:nvPr>
        </p:nvGraphicFramePr>
        <p:xfrm>
          <a:off x="0" y="332656"/>
          <a:ext cx="9036496" cy="553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5435600" imgH="5537200" progId="Word.Document.12">
                  <p:embed/>
                </p:oleObj>
              </mc:Choice>
              <mc:Fallback>
                <p:oleObj name="Document" r:id="rId3" imgW="5435600" imgH="5537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32656"/>
                        <a:ext cx="9036496" cy="553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Εικόνα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48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Σχεδιασμός (1)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74231"/>
          </a:xfrm>
        </p:spPr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Ο σχεδιασμός δράσεων πρέπει να ολοκληρώνεται στην αρχή της κάθε προγραμματικής </a:t>
            </a:r>
            <a:r>
              <a:rPr lang="el-GR" sz="2000" dirty="0" smtClean="0">
                <a:latin typeface="Times New Roman"/>
                <a:cs typeface="Times New Roman"/>
              </a:rPr>
              <a:t>περιόδου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Κατά τη φάση σχεδιασμού </a:t>
            </a:r>
            <a:r>
              <a:rPr lang="el-GR" sz="2000" dirty="0" smtClean="0">
                <a:latin typeface="Times New Roman"/>
                <a:cs typeface="Times New Roman"/>
              </a:rPr>
              <a:t>εν</a:t>
            </a:r>
            <a:r>
              <a:rPr lang="el-GR" sz="2000" dirty="0" smtClean="0">
                <a:latin typeface="Times New Roman"/>
                <a:cs typeface="Times New Roman"/>
              </a:rPr>
              <a:t>ός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προγράμματος θα πρέπει </a:t>
            </a:r>
            <a:r>
              <a:rPr lang="el-GR" sz="2000" dirty="0" smtClean="0">
                <a:latin typeface="Times New Roman"/>
                <a:cs typeface="Times New Roman"/>
              </a:rPr>
              <a:t>να </a:t>
            </a:r>
            <a:r>
              <a:rPr lang="el-GR" sz="2000" dirty="0">
                <a:latin typeface="Times New Roman"/>
                <a:cs typeface="Times New Roman"/>
              </a:rPr>
              <a:t>μελετάται και ο σχεδιασμός της διαχείρισής του </a:t>
            </a:r>
            <a:r>
              <a:rPr lang="el-GR" sz="2000" dirty="0">
                <a:latin typeface="Times New Roman"/>
                <a:cs typeface="Times New Roman"/>
              </a:rPr>
              <a:t>(</a:t>
            </a:r>
            <a:r>
              <a:rPr lang="el-GR" sz="2000" dirty="0" smtClean="0">
                <a:latin typeface="Times New Roman"/>
                <a:cs typeface="Times New Roman"/>
              </a:rPr>
              <a:t>με</a:t>
            </a:r>
            <a:r>
              <a:rPr lang="el-GR" sz="2000" dirty="0" smtClean="0">
                <a:latin typeface="Times New Roman"/>
                <a:cs typeface="Times New Roman"/>
              </a:rPr>
              <a:t>ίωση</a:t>
            </a:r>
            <a:r>
              <a:rPr lang="el-GR" sz="2000" dirty="0" smtClean="0">
                <a:latin typeface="Times New Roman"/>
                <a:cs typeface="Times New Roman"/>
              </a:rPr>
              <a:t> γραφειοκρατικο</a:t>
            </a:r>
            <a:r>
              <a:rPr lang="el-GR" sz="2000" dirty="0" smtClean="0">
                <a:latin typeface="Times New Roman"/>
                <a:cs typeface="Times New Roman"/>
              </a:rPr>
              <a:t>ύ</a:t>
            </a:r>
            <a:r>
              <a:rPr lang="el-GR" sz="2000" dirty="0" smtClean="0">
                <a:latin typeface="Times New Roman"/>
                <a:cs typeface="Times New Roman"/>
              </a:rPr>
              <a:t> βάρους).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Ο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σχεδιασμός των δράσεων θα πρέπει να γίνεται με μεγαλύτερη συνεργασία με τη βιομηχανία  και τις επιχειρήσεις.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Έ</a:t>
            </a:r>
            <a:r>
              <a:rPr lang="el-GR" sz="2000" dirty="0" smtClean="0">
                <a:latin typeface="Times New Roman"/>
                <a:cs typeface="Times New Roman"/>
              </a:rPr>
              <a:t>μφαση επ</a:t>
            </a:r>
            <a:r>
              <a:rPr lang="el-GR" sz="2000" dirty="0" smtClean="0">
                <a:latin typeface="Times New Roman"/>
                <a:cs typeface="Times New Roman"/>
              </a:rPr>
              <a:t>ίσης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στην αξιοποίηση των αποτελεσμάτων και όχι απλά στην ολοκλήρωση των έργων.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58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Σχεδιασμός </a:t>
            </a:r>
            <a:r>
              <a:rPr lang="el-GR" dirty="0" smtClean="0">
                <a:latin typeface="Times New Roman"/>
                <a:cs typeface="Times New Roman"/>
              </a:rPr>
              <a:t>(</a:t>
            </a:r>
            <a:r>
              <a:rPr lang="el-GR" dirty="0" smtClean="0">
                <a:latin typeface="Times New Roman"/>
                <a:cs typeface="Times New Roman"/>
              </a:rPr>
              <a:t>1</a:t>
            </a:r>
            <a:r>
              <a:rPr lang="el-GR" dirty="0" smtClean="0">
                <a:latin typeface="Times New Roman"/>
                <a:cs typeface="Times New Roman"/>
              </a:rPr>
              <a:t>) – </a:t>
            </a:r>
            <a:r>
              <a:rPr lang="el-GR" sz="2400" dirty="0" smtClean="0">
                <a:latin typeface="Times New Roman"/>
                <a:cs typeface="Times New Roman"/>
              </a:rPr>
              <a:t>Σ</a:t>
            </a:r>
            <a:r>
              <a:rPr lang="el-GR" sz="2400" dirty="0" smtClean="0">
                <a:latin typeface="Times New Roman"/>
                <a:cs typeface="Times New Roman"/>
              </a:rPr>
              <a:t>ύνθετα προγράμματα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Σε σύνθετα </a:t>
            </a:r>
            <a:r>
              <a:rPr lang="el-GR" sz="2000" dirty="0" smtClean="0">
                <a:latin typeface="Times New Roman"/>
                <a:cs typeface="Times New Roman"/>
              </a:rPr>
              <a:t>προγράμματα, </a:t>
            </a:r>
            <a:r>
              <a:rPr lang="el-GR" sz="2000" dirty="0">
                <a:latin typeface="Times New Roman"/>
                <a:cs typeface="Times New Roman"/>
              </a:rPr>
              <a:t>όπως </a:t>
            </a:r>
            <a:r>
              <a:rPr lang="el-GR" sz="2000" dirty="0" smtClean="0">
                <a:latin typeface="Times New Roman"/>
                <a:cs typeface="Times New Roman"/>
              </a:rPr>
              <a:t>ΠΠΚ </a:t>
            </a:r>
            <a:r>
              <a:rPr lang="el-GR" sz="2000" dirty="0">
                <a:latin typeface="Times New Roman"/>
                <a:cs typeface="Times New Roman"/>
              </a:rPr>
              <a:t>και </a:t>
            </a:r>
            <a:r>
              <a:rPr lang="el-GR" sz="2000" dirty="0" smtClean="0">
                <a:latin typeface="Times New Roman"/>
                <a:cs typeface="Times New Roman"/>
              </a:rPr>
              <a:t>cluster</a:t>
            </a:r>
            <a:r>
              <a:rPr lang="el-GR" sz="2000" dirty="0">
                <a:latin typeface="Times New Roman"/>
                <a:cs typeface="Times New Roman"/>
              </a:rPr>
              <a:t>, το οργανωτικό σχήμα </a:t>
            </a:r>
            <a:r>
              <a:rPr lang="el-GR" sz="2000" dirty="0" smtClean="0">
                <a:latin typeface="Times New Roman"/>
                <a:cs typeface="Times New Roman"/>
              </a:rPr>
              <a:t>διοίκησης </a:t>
            </a:r>
            <a:r>
              <a:rPr lang="el-GR" sz="2000" dirty="0">
                <a:latin typeface="Times New Roman"/>
                <a:cs typeface="Times New Roman"/>
              </a:rPr>
              <a:t>πρέπει να έχει </a:t>
            </a:r>
            <a:r>
              <a:rPr lang="el-GR" sz="2000" dirty="0" smtClean="0">
                <a:latin typeface="Times New Roman"/>
                <a:cs typeface="Times New Roman"/>
              </a:rPr>
              <a:t>σταθερή </a:t>
            </a:r>
            <a:r>
              <a:rPr lang="el-GR" sz="2000" dirty="0">
                <a:latin typeface="Times New Roman"/>
                <a:cs typeface="Times New Roman"/>
              </a:rPr>
              <a:t>μορφή, να στελεχώνεται από έμπειρο </a:t>
            </a:r>
            <a:r>
              <a:rPr lang="el-GR" sz="2000" dirty="0" smtClean="0">
                <a:latin typeface="Times New Roman"/>
                <a:cs typeface="Times New Roman"/>
              </a:rPr>
              <a:t>δυναμικό </a:t>
            </a:r>
            <a:r>
              <a:rPr lang="el-GR" sz="2000" dirty="0">
                <a:latin typeface="Times New Roman"/>
                <a:cs typeface="Times New Roman"/>
              </a:rPr>
              <a:t>και να λαμβάνει περιοδική χρηματοδότηση. Ν</a:t>
            </a:r>
            <a:r>
              <a:rPr lang="el-GR" sz="2000" dirty="0" smtClean="0">
                <a:latin typeface="Times New Roman"/>
                <a:cs typeface="Times New Roman"/>
              </a:rPr>
              <a:t>α </a:t>
            </a:r>
            <a:r>
              <a:rPr lang="el-GR" sz="2000" dirty="0">
                <a:latin typeface="Times New Roman"/>
                <a:cs typeface="Times New Roman"/>
              </a:rPr>
              <a:t>προβλέπεται η στήριξη και η βιωσιμότητα της δομής και μετά τη λήξη των </a:t>
            </a:r>
            <a:r>
              <a:rPr lang="el-GR" sz="2000" dirty="0" smtClean="0">
                <a:latin typeface="Times New Roman"/>
                <a:cs typeface="Times New Roman"/>
              </a:rPr>
              <a:t>έργων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Σύνθετα προγράμματα, με πλήθος δράσεων, συμμετεχόντων και στρατηγικών στόχων, θα πρέπει να έχουν και μία πιο ευέλικτη προσέγγιση στην αποχώρηση ή ένταξη (entry</a:t>
            </a:r>
            <a:r>
              <a:rPr lang="el-GR" sz="2000" dirty="0" smtClean="0">
                <a:latin typeface="Times New Roman"/>
                <a:cs typeface="Times New Roman"/>
              </a:rPr>
              <a:t>/exit) </a:t>
            </a:r>
            <a:r>
              <a:rPr lang="el-GR" sz="2000" dirty="0">
                <a:latin typeface="Times New Roman"/>
                <a:cs typeface="Times New Roman"/>
              </a:rPr>
              <a:t>νέων φορέων, επιχειρήσεων </a:t>
            </a:r>
            <a:r>
              <a:rPr lang="el-GR" sz="2000" dirty="0" smtClean="0">
                <a:latin typeface="Times New Roman"/>
                <a:cs typeface="Times New Roman"/>
              </a:rPr>
              <a:t>αλλά και δράσεων, κατά τη διάρκεια της υλοποίησης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Για σύνθετα </a:t>
            </a:r>
            <a:r>
              <a:rPr lang="el-GR" sz="2000" dirty="0" smtClean="0">
                <a:latin typeface="Times New Roman"/>
                <a:cs typeface="Times New Roman"/>
              </a:rPr>
              <a:t>προγράμματα προσοχ</a:t>
            </a:r>
            <a:r>
              <a:rPr lang="el-GR" sz="2000" dirty="0" smtClean="0">
                <a:latin typeface="Times New Roman"/>
                <a:cs typeface="Times New Roman"/>
              </a:rPr>
              <a:t>ή </a:t>
            </a:r>
            <a:r>
              <a:rPr lang="el-GR" sz="2000" dirty="0" smtClean="0">
                <a:latin typeface="Times New Roman"/>
                <a:cs typeface="Times New Roman"/>
              </a:rPr>
              <a:t>στη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συνοχή και συνάφεια </a:t>
            </a:r>
            <a:r>
              <a:rPr lang="el-GR" sz="2000" dirty="0" smtClean="0">
                <a:latin typeface="Times New Roman"/>
                <a:cs typeface="Times New Roman"/>
              </a:rPr>
              <a:t>μεταξύ </a:t>
            </a:r>
            <a:r>
              <a:rPr lang="el-GR" sz="2000" dirty="0" smtClean="0">
                <a:latin typeface="Times New Roman"/>
                <a:cs typeface="Times New Roman"/>
              </a:rPr>
              <a:t>δράσεων, </a:t>
            </a:r>
            <a:r>
              <a:rPr lang="el-GR" sz="2000" dirty="0" smtClean="0">
                <a:latin typeface="Times New Roman"/>
                <a:cs typeface="Times New Roman"/>
              </a:rPr>
              <a:t>και θεματική </a:t>
            </a:r>
            <a:r>
              <a:rPr lang="el-GR" sz="2000" dirty="0" smtClean="0">
                <a:latin typeface="Times New Roman"/>
                <a:cs typeface="Times New Roman"/>
              </a:rPr>
              <a:t>στόχευση </a:t>
            </a:r>
            <a:r>
              <a:rPr lang="el-GR" sz="2000" dirty="0" smtClean="0">
                <a:latin typeface="Times New Roman"/>
                <a:cs typeface="Times New Roman"/>
              </a:rPr>
              <a:t>που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διευκολύνει την παρακολούθηση των δράσεων είτε από την ΓΓΕΤ, είτε από τις Περιφερειακές αρχές.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379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Προτάσεις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l-GR" dirty="0" smtClean="0">
                <a:latin typeface="Times New Roman"/>
                <a:cs typeface="Times New Roman"/>
              </a:rPr>
              <a:t>Μέσα Εφαρμογής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34272"/>
          </a:xfrm>
        </p:spPr>
        <p:txBody>
          <a:bodyPr/>
          <a:lstStyle/>
          <a:p>
            <a:r>
              <a:rPr lang="el-GR" sz="2000" dirty="0">
                <a:latin typeface="Times New Roman"/>
                <a:cs typeface="Times New Roman"/>
              </a:rPr>
              <a:t>Π</a:t>
            </a:r>
            <a:r>
              <a:rPr lang="el-GR" sz="2000" dirty="0" smtClean="0">
                <a:latin typeface="Times New Roman"/>
                <a:cs typeface="Times New Roman"/>
              </a:rPr>
              <a:t>ρόβλεψη </a:t>
            </a:r>
            <a:r>
              <a:rPr lang="el-GR" sz="2000" dirty="0">
                <a:latin typeface="Times New Roman"/>
                <a:cs typeface="Times New Roman"/>
              </a:rPr>
              <a:t>για </a:t>
            </a:r>
            <a:r>
              <a:rPr lang="el-GR" sz="2000" dirty="0" smtClean="0">
                <a:latin typeface="Times New Roman"/>
                <a:cs typeface="Times New Roman"/>
              </a:rPr>
              <a:t>επιπρόσθετη χρηματοδότηση (</a:t>
            </a:r>
            <a:r>
              <a:rPr lang="en-US" sz="2000" dirty="0" smtClean="0">
                <a:latin typeface="Times New Roman"/>
                <a:cs typeface="Times New Roman"/>
              </a:rPr>
              <a:t>bonus) </a:t>
            </a:r>
            <a:r>
              <a:rPr lang="el-GR" sz="2000" dirty="0" smtClean="0">
                <a:latin typeface="Times New Roman"/>
                <a:cs typeface="Times New Roman"/>
              </a:rPr>
              <a:t>για </a:t>
            </a:r>
            <a:r>
              <a:rPr lang="el-GR" sz="2000" dirty="0">
                <a:latin typeface="Times New Roman"/>
                <a:cs typeface="Times New Roman"/>
              </a:rPr>
              <a:t>ερευνητικά  </a:t>
            </a:r>
            <a:r>
              <a:rPr lang="el-GR" sz="2000" dirty="0" smtClean="0">
                <a:latin typeface="Times New Roman"/>
                <a:cs typeface="Times New Roman"/>
              </a:rPr>
              <a:t>έργα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με </a:t>
            </a:r>
            <a:r>
              <a:rPr lang="el-GR" sz="2000" dirty="0" smtClean="0">
                <a:latin typeface="Times New Roman"/>
                <a:cs typeface="Times New Roman"/>
              </a:rPr>
              <a:t>ώριμα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αποτελέσματα </a:t>
            </a:r>
            <a:r>
              <a:rPr lang="el-GR" sz="2000" dirty="0" smtClean="0">
                <a:latin typeface="Times New Roman"/>
                <a:cs typeface="Times New Roman"/>
              </a:rPr>
              <a:t>για </a:t>
            </a:r>
            <a:r>
              <a:rPr lang="el-GR" sz="2000" dirty="0" smtClean="0">
                <a:latin typeface="Times New Roman"/>
                <a:cs typeface="Times New Roman"/>
              </a:rPr>
              <a:t>την </a:t>
            </a:r>
            <a:r>
              <a:rPr lang="el-GR" sz="2000" dirty="0">
                <a:latin typeface="Times New Roman"/>
                <a:cs typeface="Times New Roman"/>
              </a:rPr>
              <a:t>αγορά</a:t>
            </a:r>
            <a:r>
              <a:rPr lang="el-GR" sz="20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Εναλλακτικά</a:t>
            </a:r>
            <a:r>
              <a:rPr lang="el-GR" sz="2000" dirty="0">
                <a:latin typeface="Times New Roman"/>
                <a:cs typeface="Times New Roman"/>
              </a:rPr>
              <a:t>, </a:t>
            </a:r>
            <a:r>
              <a:rPr lang="el-GR" sz="2000" dirty="0" smtClean="0">
                <a:latin typeface="Times New Roman"/>
                <a:cs typeface="Times New Roman"/>
              </a:rPr>
              <a:t>πρόβλεψη </a:t>
            </a:r>
            <a:r>
              <a:rPr lang="el-GR" sz="2000" dirty="0">
                <a:latin typeface="Times New Roman"/>
                <a:cs typeface="Times New Roman"/>
              </a:rPr>
              <a:t>«follow-up</a:t>
            </a:r>
            <a:r>
              <a:rPr lang="el-GR" sz="2000" dirty="0" smtClean="0">
                <a:latin typeface="Times New Roman"/>
                <a:cs typeface="Times New Roman"/>
              </a:rPr>
              <a:t>» προγράμματος </a:t>
            </a:r>
            <a:r>
              <a:rPr lang="el-GR" sz="2000" dirty="0">
                <a:latin typeface="Times New Roman"/>
                <a:cs typeface="Times New Roman"/>
              </a:rPr>
              <a:t>επιδότησης 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προετοιμασίας </a:t>
            </a:r>
            <a:r>
              <a:rPr lang="el-GR" sz="2000" dirty="0" smtClean="0">
                <a:latin typeface="Times New Roman"/>
                <a:cs typeface="Times New Roman"/>
              </a:rPr>
              <a:t>και </a:t>
            </a:r>
            <a:r>
              <a:rPr lang="el-GR" sz="2000" dirty="0">
                <a:latin typeface="Times New Roman"/>
                <a:cs typeface="Times New Roman"/>
              </a:rPr>
              <a:t>διάθεσης στην </a:t>
            </a:r>
            <a:r>
              <a:rPr lang="el-GR" sz="2000" dirty="0" smtClean="0">
                <a:latin typeface="Times New Roman"/>
                <a:cs typeface="Times New Roman"/>
              </a:rPr>
              <a:t>αγορά αποτελεσμάτων έρευνας</a:t>
            </a:r>
            <a:r>
              <a:rPr lang="el-GR" sz="2000" dirty="0">
                <a:latin typeface="Times New Roman"/>
                <a:cs typeface="Times New Roman"/>
              </a:rPr>
              <a:t>.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Προγράμματα τύπου ΠΡΑΞΕ Α' και </a:t>
            </a:r>
            <a:r>
              <a:rPr lang="el-GR" sz="2000" dirty="0" smtClean="0">
                <a:latin typeface="Times New Roman"/>
                <a:cs typeface="Times New Roman"/>
              </a:rPr>
              <a:t>Β’ χρειάζονται </a:t>
            </a:r>
            <a:r>
              <a:rPr lang="el-GR" sz="2000" dirty="0">
                <a:latin typeface="Times New Roman"/>
                <a:cs typeface="Times New Roman"/>
              </a:rPr>
              <a:t>οπωσδήποτε παράλληλες οριζόντιες δράσεις υποστήριξης των συμμετεχόντων με εξιδεικευμένους συμβούλους </a:t>
            </a:r>
            <a:r>
              <a:rPr lang="el-GR" sz="2000" dirty="0" smtClean="0">
                <a:latin typeface="Times New Roman"/>
                <a:cs typeface="Times New Roman"/>
              </a:rPr>
              <a:t>για ετοιμασία </a:t>
            </a:r>
            <a:r>
              <a:rPr lang="el-GR" sz="2000" dirty="0">
                <a:latin typeface="Times New Roman"/>
                <a:cs typeface="Times New Roman"/>
              </a:rPr>
              <a:t>επιχειρηματικών σχεδίων, marketing plan, business plan, </a:t>
            </a:r>
            <a:r>
              <a:rPr lang="el-GR" sz="2000" dirty="0" smtClean="0">
                <a:latin typeface="Times New Roman"/>
                <a:cs typeface="Times New Roman"/>
              </a:rPr>
              <a:t>IPR, κ.λ.π.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l-GR" sz="2000" dirty="0" smtClean="0">
              <a:latin typeface="Times New Roman"/>
              <a:cs typeface="Times New Roman"/>
            </a:endParaRPr>
          </a:p>
          <a:p>
            <a:r>
              <a:rPr lang="el-GR" sz="2000" dirty="0" smtClean="0">
                <a:latin typeface="Times New Roman"/>
                <a:cs typeface="Times New Roman"/>
              </a:rPr>
              <a:t>Για</a:t>
            </a:r>
            <a:r>
              <a:rPr lang="el-GR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>
                <a:latin typeface="Times New Roman"/>
                <a:cs typeface="Times New Roman"/>
              </a:rPr>
              <a:t>την υποστήριξη </a:t>
            </a:r>
            <a:r>
              <a:rPr lang="el-GR" sz="2000" dirty="0" smtClean="0">
                <a:latin typeface="Times New Roman"/>
                <a:cs typeface="Times New Roman"/>
              </a:rPr>
              <a:t>spin </a:t>
            </a:r>
            <a:r>
              <a:rPr lang="el-GR" sz="2000" dirty="0">
                <a:latin typeface="Times New Roman"/>
                <a:cs typeface="Times New Roman"/>
              </a:rPr>
              <a:t>– off </a:t>
            </a:r>
            <a:r>
              <a:rPr lang="el-GR" sz="2000" dirty="0" smtClean="0">
                <a:latin typeface="Times New Roman"/>
                <a:cs typeface="Times New Roman"/>
              </a:rPr>
              <a:t>επιχειρήσεων έμφαση </a:t>
            </a:r>
            <a:r>
              <a:rPr lang="el-GR" sz="2000" dirty="0">
                <a:latin typeface="Times New Roman"/>
                <a:cs typeface="Times New Roman"/>
              </a:rPr>
              <a:t>επίσης και </a:t>
            </a:r>
            <a:r>
              <a:rPr lang="el-GR" sz="2000" dirty="0" smtClean="0">
                <a:latin typeface="Times New Roman"/>
                <a:cs typeface="Times New Roman"/>
              </a:rPr>
              <a:t>σε </a:t>
            </a:r>
            <a:r>
              <a:rPr lang="el-GR" sz="2000" dirty="0">
                <a:latin typeface="Times New Roman"/>
                <a:cs typeface="Times New Roman"/>
              </a:rPr>
              <a:t>κεφάλαια σποράς (ενδεχομένως ως ξεχωριστό </a:t>
            </a:r>
            <a:r>
              <a:rPr lang="el-GR" sz="2000" dirty="0" smtClean="0">
                <a:latin typeface="Times New Roman"/>
                <a:cs typeface="Times New Roman"/>
              </a:rPr>
              <a:t>μέσο </a:t>
            </a:r>
            <a:r>
              <a:rPr lang="el-GR" sz="2000" dirty="0">
                <a:latin typeface="Times New Roman"/>
                <a:cs typeface="Times New Roman"/>
              </a:rPr>
              <a:t>εφαρμογής). </a:t>
            </a:r>
            <a:endParaRPr lang="en-US" sz="2000" dirty="0">
              <a:latin typeface="Times New Roman"/>
              <a:cs typeface="Times New Roman"/>
            </a:endParaRP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00" y="5733256"/>
            <a:ext cx="17272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522475"/>
      </p:ext>
    </p:extLst>
  </p:cSld>
  <p:clrMapOvr>
    <a:masterClrMapping/>
  </p:clrMapOvr>
</p:sld>
</file>

<file path=ppt/theme/theme1.xml><?xml version="1.0" encoding="utf-8"?>
<a:theme xmlns:a="http://schemas.openxmlformats.org/drawingml/2006/main" name="ap5347_DIAFANEIES_ATLANTIS_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5347_DIAFANEIES_ATLANTIS_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ap5347_DIAFANEIES_ATLANTIS_GR</Template>
  <TotalTime>1443</TotalTime>
  <Words>1160</Words>
  <Application>Microsoft Macintosh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ap5347_DIAFANEIES_ATLANTIS_GR</vt:lpstr>
      <vt:lpstr>1_ap5347_DIAFANEIES_ATLANTIS_GR</vt:lpstr>
      <vt:lpstr>Document</vt:lpstr>
      <vt:lpstr>«Αποτίμηση αποτελεσμάτων Δράσεων Έρευνας &amp; Καινοτομίας του Γ’ ΚΠΣ και του ΕΣΠΑ»  Αθήνα , 9 Μαίου 2016 Νίκος Βονόρτας,  George Washington University – Intrasoft International </vt:lpstr>
      <vt:lpstr>«Συνθετική Παρουσίαση των Αποτελεσμάτων του Έργου, Βασικά Συμπεράσματα και Προτάσεις» </vt:lpstr>
      <vt:lpstr>Κεντρικά ερωτήματα</vt:lpstr>
      <vt:lpstr>Κεντρικά ερωτήματα (DG Budget, 2004)</vt:lpstr>
      <vt:lpstr>Επιπλέον σημαντικά ερωτήματα</vt:lpstr>
      <vt:lpstr>PowerPoint Presentation</vt:lpstr>
      <vt:lpstr>Προτάσεις: Σχεδιασμός (1)</vt:lpstr>
      <vt:lpstr>Προτάσεις: Σχεδιασμός (1) – Σύνθετα προγράμματα</vt:lpstr>
      <vt:lpstr>Προτάσεις: Μέσα Εφαρμογής (2)</vt:lpstr>
      <vt:lpstr>Προτάσεις: Μέσα Εφαρμογής (2)</vt:lpstr>
      <vt:lpstr>Προτάσεις: Αξιολόγηση προτάσεων (3)</vt:lpstr>
      <vt:lpstr>Προτάσεις: Παρακολούθηση έργων (4)</vt:lpstr>
      <vt:lpstr>Προτάσεις: Χρηματοδότηση (5)</vt:lpstr>
      <vt:lpstr>Προτάσεις: Περιφερειακή διάσταση (6)</vt:lpstr>
      <vt:lpstr>Προτάσεις: Προβολή έργων (7)</vt:lpstr>
      <vt:lpstr>Προτάσεις: Αξιολόγηση αποτελεσμάτων (8)</vt:lpstr>
      <vt:lpstr>Προτάσεις: Θεσμικό πλαίσιο (9)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Nicholas Vonortas</cp:lastModifiedBy>
  <cp:revision>228</cp:revision>
  <dcterms:created xsi:type="dcterms:W3CDTF">2012-09-11T06:29:13Z</dcterms:created>
  <dcterms:modified xsi:type="dcterms:W3CDTF">2016-05-08T22:00:04Z</dcterms:modified>
</cp:coreProperties>
</file>