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37" r:id="rId2"/>
  </p:sldMasterIdLst>
  <p:notesMasterIdLst>
    <p:notesMasterId r:id="rId23"/>
  </p:notesMasterIdLst>
  <p:handoutMasterIdLst>
    <p:handoutMasterId r:id="rId24"/>
  </p:handoutMasterIdLst>
  <p:sldIdLst>
    <p:sldId id="256" r:id="rId3"/>
    <p:sldId id="442" r:id="rId4"/>
    <p:sldId id="443" r:id="rId5"/>
    <p:sldId id="444" r:id="rId6"/>
    <p:sldId id="445" r:id="rId7"/>
    <p:sldId id="446" r:id="rId8"/>
    <p:sldId id="447" r:id="rId9"/>
    <p:sldId id="448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59" r:id="rId21"/>
    <p:sldId id="483" r:id="rId22"/>
  </p:sldIdLst>
  <p:sldSz cx="9144000" cy="6858000" type="screen4x3"/>
  <p:notesSz cx="6797675" cy="9926638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6" autoAdjust="0"/>
    <p:restoredTop sz="94674"/>
  </p:normalViewPr>
  <p:slideViewPr>
    <p:cSldViewPr>
      <p:cViewPr varScale="1">
        <p:scale>
          <a:sx n="103" d="100"/>
          <a:sy n="103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065E3C-B251-3B4E-B41D-B40FFCBD46A7}" type="datetimeFigureOut">
              <a:rPr lang="el-GR"/>
              <a:pPr/>
              <a:t>9/5/2016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r>
              <a:rPr lang="en-GB"/>
              <a:t>mk0067_Praxe omde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9A1FB8-A449-0343-925D-28B49331C9E4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59544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C25611-A1E1-BE49-9B45-2B4F6EED43FC}" type="datetimeFigureOut">
              <a:rPr lang="el-GR"/>
              <a:pPr/>
              <a:t>9/5/2016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r>
              <a:rPr lang="en-GB"/>
              <a:t>mk0067_Praxe omde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7A1314-0759-AC46-A52B-D4A82711E805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65779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686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3AECC64-E385-4C42-AC11-B09DCFE0F53E}" type="slidenum">
              <a:rPr lang="el-GR"/>
              <a:pPr eaLnBrk="1" hangingPunct="1"/>
              <a:t>1</a:t>
            </a:fld>
            <a:endParaRPr lang="el-GR"/>
          </a:p>
        </p:txBody>
      </p:sp>
      <p:sp>
        <p:nvSpPr>
          <p:cNvPr id="36869" name="4 - Θέση υποσέλιδου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mk0067_Praxe omde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5352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/>
            <a:r>
              <a:rPr lang="el-GR" altLang="el-GR" sz="1800" smtClean="0"/>
              <a:t>Ανατροφοδότηση από τις ομάδες εστίασης ενδιαφέροντος (focus groups)</a:t>
            </a:r>
          </a:p>
          <a:p>
            <a:endParaRPr lang="en-US" altLang="en-US" smtClean="0"/>
          </a:p>
        </p:txBody>
      </p:sp>
      <p:sp>
        <p:nvSpPr>
          <p:cNvPr id="18436" name="Θέση υποσέλιδου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mtClean="0"/>
              <a:t>mk0139_Praxe Seminar GSRT</a:t>
            </a:r>
            <a:endParaRPr lang="el-GR" altLang="en-US" smtClean="0"/>
          </a:p>
        </p:txBody>
      </p:sp>
      <p:sp>
        <p:nvSpPr>
          <p:cNvPr id="18437" name="Θέση αριθμού διαφάνειας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023B01-E67B-4E69-A5E1-D19EA1E882A9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</p:spTree>
    <p:extLst>
      <p:ext uri="{BB962C8B-B14F-4D97-AF65-F5344CB8AC3E}">
        <p14:creationId xmlns:p14="http://schemas.microsoft.com/office/powerpoint/2010/main" val="915266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8" name="Θέση υποσέλιδου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l-GR" smtClean="0"/>
              <a:t>mk0139_Praxe Seminar GSRT</a:t>
            </a:r>
            <a:endParaRPr lang="el-GR" altLang="el-GR" smtClean="0"/>
          </a:p>
        </p:txBody>
      </p:sp>
      <p:sp>
        <p:nvSpPr>
          <p:cNvPr id="36869" name="Θέση αριθμού διαφάνειας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6E834F-9444-44C2-BA33-E236ADC8C9E1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</p:spTree>
    <p:extLst>
      <p:ext uri="{BB962C8B-B14F-4D97-AF65-F5344CB8AC3E}">
        <p14:creationId xmlns:p14="http://schemas.microsoft.com/office/powerpoint/2010/main" val="321296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6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440136-5B4B-7C4F-87CE-AEDBC4B4A74C}" type="datetime1">
              <a:rPr lang="el-GR"/>
              <a:pPr/>
              <a:t>9/5/2016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FBAD5D62-7C8D-DF4D-A635-2EDBDF78CDC3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836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C78136-87AB-834B-9EC9-0CA36C7E1F70}" type="datetime1">
              <a:rPr lang="el-GR"/>
              <a:pPr/>
              <a:t>9/5/2016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AD6BE703-7872-784B-84D7-ED9562B10AC9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504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DA78A4-A8F1-1B4B-B868-39365CE5A551}" type="datetime1">
              <a:rPr lang="el-GR"/>
              <a:pPr/>
              <a:t>9/5/2016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A5195EE2-88DC-9949-8D6C-5C261C4392EC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1912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6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96CA5-B88E-4309-BEF6-5A0EAB9D3371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106AC2A-28BA-4FC9-9CF2-CE7BE9A8854A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7073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20years_01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"/>
          <a:stretch>
            <a:fillRect/>
          </a:stretch>
        </p:blipFill>
        <p:spPr bwMode="auto">
          <a:xfrm>
            <a:off x="7343775" y="5734050"/>
            <a:ext cx="17780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3AB84-F069-43D1-9739-656545CE522D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121A81D-1C5D-4E4F-A0C1-3EA3033BE770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36345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6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8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1 - Θέση τίτλου"/>
          <p:cNvSpPr>
            <a:spLocks/>
          </p:cNvSpPr>
          <p:nvPr/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l-GR" smtClean="0">
                <a:solidFill>
                  <a:srgbClr val="1F497D"/>
                </a:solidFill>
                <a:ea typeface="+mn-ea"/>
              </a:rPr>
              <a:t>Kλικ για επεξεργασία του τίτλου</a:t>
            </a:r>
          </a:p>
        </p:txBody>
      </p:sp>
      <p:sp>
        <p:nvSpPr>
          <p:cNvPr id="8" name="2 - Θέση κειμένου"/>
          <p:cNvSpPr>
            <a:spLocks/>
          </p:cNvSpPr>
          <p:nvPr/>
        </p:nvSpPr>
        <p:spPr bwMode="auto">
          <a:xfrm>
            <a:off x="468313" y="1196975"/>
            <a:ext cx="82296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just" eaLnBrk="0" hangingPunct="0">
              <a:spcBef>
                <a:spcPct val="20000"/>
              </a:spcBef>
              <a:buFont typeface="Arial" panose="020B0604020202020204" pitchFamily="34" charset="0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5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Blip>
                <a:blip r:embed="rId6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l-GR" smtClean="0">
                <a:solidFill>
                  <a:srgbClr val="4F81BD"/>
                </a:solidFill>
                <a:ea typeface="+mn-ea"/>
              </a:rPr>
              <a:t>Kλικ για επεξεργασία των στυλ του υποδείγματος</a:t>
            </a:r>
          </a:p>
          <a:p>
            <a:pPr>
              <a:defRPr/>
            </a:pPr>
            <a:r>
              <a:rPr lang="el-GR" altLang="el-GR" smtClean="0">
                <a:solidFill>
                  <a:srgbClr val="4F81BD"/>
                </a:solidFill>
                <a:ea typeface="+mn-ea"/>
              </a:rPr>
              <a:t>Δεύτερου επιπέδου</a:t>
            </a:r>
          </a:p>
          <a:p>
            <a:pPr>
              <a:defRPr/>
            </a:pPr>
            <a:r>
              <a:rPr lang="el-GR" altLang="el-GR" smtClean="0">
                <a:solidFill>
                  <a:srgbClr val="4F81BD"/>
                </a:solidFill>
                <a:ea typeface="+mn-ea"/>
              </a:rPr>
              <a:t>Τρίτου επιπέδου</a:t>
            </a:r>
          </a:p>
          <a:p>
            <a:pPr>
              <a:defRPr/>
            </a:pPr>
            <a:r>
              <a:rPr lang="el-GR" altLang="el-GR" smtClean="0">
                <a:solidFill>
                  <a:srgbClr val="4F81BD"/>
                </a:solidFill>
                <a:ea typeface="+mn-ea"/>
              </a:rPr>
              <a:t>Τέταρτου επιπέδου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5EBFD-7C1F-42B5-A80B-8485F8B2ADBF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11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F5F9B2C-9A2F-4FDC-8DFA-627328489469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1648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8"/>
          <p:cNvGrpSpPr>
            <a:grpSpLocks/>
          </p:cNvGrpSpPr>
          <p:nvPr userDrawn="1"/>
        </p:nvGrpSpPr>
        <p:grpSpPr bwMode="auto">
          <a:xfrm>
            <a:off x="-1908175" y="0"/>
            <a:ext cx="9144000" cy="6858000"/>
            <a:chOff x="0" y="0"/>
            <a:chExt cx="5760" cy="4320"/>
          </a:xfrm>
        </p:grpSpPr>
        <p:pic>
          <p:nvPicPr>
            <p:cNvPr id="7" name="6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9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A1008-2E49-48A5-9654-C120EC13872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11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2065F90-2F46-482A-A40D-5A047BA06C8F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33438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8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65162-4BD4-4CCC-B78D-8F8B096EDF6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10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F3CF39-A955-484B-A087-7A5CB115BB65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59292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4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5686A-A7BA-408D-B7AB-5B8C441F5B7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8F1A1B8-FA46-4FDA-AC7F-1543D1B69071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037471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13239-3E0A-4905-A486-3382955BBBC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28DACA-CAF2-452A-87C7-D16D687B9843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06702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7FE6D-55EE-476F-A801-1B829E97E03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BA35303-EF5D-4BAE-9108-2A802868CF03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9975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20years_01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"/>
          <a:stretch>
            <a:fillRect/>
          </a:stretch>
        </p:blipFill>
        <p:spPr bwMode="auto">
          <a:xfrm>
            <a:off x="7343775" y="5734050"/>
            <a:ext cx="17780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ED6D7-FDCB-ED43-8BA7-470B3FD8BBC2}" type="datetime1">
              <a:rPr lang="el-GR"/>
              <a:pPr/>
              <a:t>9/5/2016</a:t>
            </a:fld>
            <a:endParaRPr lang="el-GR"/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13320D87-6E34-EC4F-AECD-1AFCE56E429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14466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C66F9-A0BD-49F8-9812-220DE29EFEB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1DE06AF-D260-4914-90F6-3016B5B6C485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63104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E2A69-27D3-486A-9309-C9D5EB209F5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28561E1-8C4C-4A72-9BBB-5AA1BB99727E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2671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F17E1-00C2-4BD2-8462-2E3CEBFA13F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C8C6F6A-4235-4900-907A-28390110A4A6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4536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6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8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1 - Θέση τίτλου"/>
          <p:cNvSpPr>
            <a:spLocks/>
          </p:cNvSpPr>
          <p:nvPr/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eaLnBrk="0" hangingPunct="0"/>
            <a:r>
              <a:rPr lang="el-GR" sz="3200" b="1">
                <a:solidFill>
                  <a:schemeClr val="tx2"/>
                </a:solidFill>
                <a:cs typeface="Arial" charset="0"/>
              </a:rPr>
              <a:t>Kλικ για επεξεργασία του τίτλου</a:t>
            </a:r>
          </a:p>
        </p:txBody>
      </p:sp>
      <p:sp>
        <p:nvSpPr>
          <p:cNvPr id="8" name="2 - Θέση κειμένου"/>
          <p:cNvSpPr>
            <a:spLocks/>
          </p:cNvSpPr>
          <p:nvPr/>
        </p:nvSpPr>
        <p:spPr bwMode="auto">
          <a:xfrm>
            <a:off x="468313" y="1196975"/>
            <a:ext cx="8229600" cy="45005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l-GR" sz="2600">
                <a:solidFill>
                  <a:schemeClr val="accent1"/>
                </a:solidFill>
                <a:cs typeface="Arial" charset="0"/>
              </a:rPr>
              <a:t>Kλικ για επεξεργασία των στυλ του υποδείγματος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l-GR" sz="2600">
                <a:solidFill>
                  <a:schemeClr val="accent1"/>
                </a:solidFill>
                <a:cs typeface="Arial" charset="0"/>
              </a:rPr>
              <a:t>Δεύτερου επιπέδου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l-GR" sz="2600">
                <a:solidFill>
                  <a:schemeClr val="accent1"/>
                </a:solidFill>
                <a:cs typeface="Arial" charset="0"/>
              </a:rPr>
              <a:t>Τρίτου επιπέδου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l-GR" sz="2600">
                <a:solidFill>
                  <a:schemeClr val="accent1"/>
                </a:solidFill>
                <a:cs typeface="Arial" charset="0"/>
              </a:rPr>
              <a:t>Τέταρτου επιπέδου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E906C-50D9-EE4A-A949-AB3C713FFA5A}" type="datetime1">
              <a:rPr lang="el-GR"/>
              <a:pPr/>
              <a:t>9/5/2016</a:t>
            </a:fld>
            <a:endParaRPr lang="el-GR"/>
          </a:p>
        </p:txBody>
      </p:sp>
      <p:sp>
        <p:nvSpPr>
          <p:cNvPr id="10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1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9AF3BE4C-8CE3-214D-A46E-105645E112DE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381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8"/>
          <p:cNvGrpSpPr>
            <a:grpSpLocks/>
          </p:cNvGrpSpPr>
          <p:nvPr userDrawn="1"/>
        </p:nvGrpSpPr>
        <p:grpSpPr bwMode="auto">
          <a:xfrm>
            <a:off x="-1908175" y="0"/>
            <a:ext cx="9144000" cy="6858000"/>
            <a:chOff x="0" y="0"/>
            <a:chExt cx="5760" cy="4320"/>
          </a:xfrm>
        </p:grpSpPr>
        <p:pic>
          <p:nvPicPr>
            <p:cNvPr id="7" name="8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9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9F271C-62E1-6045-A121-4BA933ACE7EC}" type="datetime1">
              <a:rPr lang="el-GR"/>
              <a:pPr/>
              <a:t>9/5/2016</a:t>
            </a:fld>
            <a:endParaRPr lang="el-GR"/>
          </a:p>
        </p:txBody>
      </p:sp>
      <p:sp>
        <p:nvSpPr>
          <p:cNvPr id="10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1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AF1BF21C-7654-524C-B63D-3EA0B803CAA3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457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8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ABA4A1-0851-7740-8A9D-294A34CFEEFA}" type="datetime1">
              <a:rPr lang="el-GR"/>
              <a:pPr/>
              <a:t>9/5/2016</a:t>
            </a:fld>
            <a:endParaRPr lang="el-GR"/>
          </a:p>
        </p:txBody>
      </p:sp>
      <p:sp>
        <p:nvSpPr>
          <p:cNvPr id="9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0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5BEA446F-930B-234A-8254-91689C708840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496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4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F58979-7C36-8745-B7C2-DC11C4F140C7}" type="datetime1">
              <a:rPr lang="el-GR"/>
              <a:pPr/>
              <a:t>9/5/2016</a:t>
            </a:fld>
            <a:endParaRPr lang="el-GR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AC6B3C6D-F477-CF4B-B3CA-2F17EE9A20D3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368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595A59-219F-A84D-97D7-E2F130BA8A76}" type="datetime1">
              <a:rPr lang="el-GR"/>
              <a:pPr/>
              <a:t>9/5/2016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46B35548-F51E-764A-A052-11A04EE3C5CB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63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DC0250-1F0E-1449-B1A7-213F0C40983B}" type="datetime1">
              <a:rPr lang="el-GR"/>
              <a:pPr/>
              <a:t>9/5/2016</a:t>
            </a:fld>
            <a:endParaRPr lang="el-GR"/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4559FFA8-A0C3-2C46-B8FD-92B506959CA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441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A80E6B-79F1-FB42-B6FA-201623E2C7CC}" type="datetime1">
              <a:rPr lang="el-GR"/>
              <a:pPr/>
              <a:t>9/5/2016</a:t>
            </a:fld>
            <a:endParaRPr lang="el-GR"/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3FF0732A-EE04-BD4B-B17C-6EC647BEBB72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816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6 - Εικόνα" descr="3.JPG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του τίτλου</a:t>
            </a:r>
          </a:p>
        </p:txBody>
      </p:sp>
      <p:sp>
        <p:nvSpPr>
          <p:cNvPr id="1028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45005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6739157-6B45-E344-9A01-66C7AB084A22}" type="datetime1">
              <a:rPr lang="el-GR"/>
              <a:pPr/>
              <a:t>9/5/2016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accent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rgbClr val="595959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200" kern="1200">
          <a:solidFill>
            <a:srgbClr val="595959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kern="1200">
          <a:solidFill>
            <a:srgbClr val="595959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6 - Εικόνα" descr="3.JPG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του τίτλου</a:t>
            </a:r>
          </a:p>
        </p:txBody>
      </p:sp>
      <p:sp>
        <p:nvSpPr>
          <p:cNvPr id="1028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των στυλ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F2078D-9F31-42A5-A34A-5DE8AB245FAD}" type="datetimeFigureOut">
              <a:rPr lang="el-GR">
                <a:solidFill>
                  <a:prstClr val="black">
                    <a:tint val="75000"/>
                  </a:prstClr>
                </a:solidFill>
                <a:ea typeface="+mn-ea"/>
              </a:rPr>
              <a:pPr>
                <a:defRPr/>
              </a:pPr>
              <a:t>9/5/2016</a:t>
            </a:fld>
            <a:endParaRPr lang="el-GR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pic>
        <p:nvPicPr>
          <p:cNvPr id="1030" name="Picture 6" descr="20years_01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"/>
          <a:stretch>
            <a:fillRect/>
          </a:stretch>
        </p:blipFill>
        <p:spPr bwMode="auto">
          <a:xfrm>
            <a:off x="7343775" y="5734050"/>
            <a:ext cx="17780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38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600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2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0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Τίτλος"/>
          <p:cNvSpPr>
            <a:spLocks noGrp="1"/>
          </p:cNvSpPr>
          <p:nvPr>
            <p:ph type="ctrTitle"/>
          </p:nvPr>
        </p:nvSpPr>
        <p:spPr>
          <a:xfrm>
            <a:off x="775494" y="1400985"/>
            <a:ext cx="7772400" cy="793874"/>
          </a:xfrm>
        </p:spPr>
        <p:txBody>
          <a:bodyPr/>
          <a:lstStyle/>
          <a:p>
            <a:pPr eaLnBrk="1" hangingPunct="1"/>
            <a:r>
              <a:rPr lang="el-GR" dirty="0">
                <a:latin typeface="Calibri" charset="0"/>
                <a:cs typeface="Arial" charset="0"/>
              </a:rPr>
              <a:t/>
            </a:r>
            <a:br>
              <a:rPr lang="el-GR" dirty="0">
                <a:latin typeface="Calibri" charset="0"/>
                <a:cs typeface="Arial" charset="0"/>
              </a:rPr>
            </a:br>
            <a:r>
              <a:rPr lang="el-GR" sz="2800" dirty="0">
                <a:latin typeface="Calibri" charset="0"/>
                <a:cs typeface="Arial" charset="0"/>
              </a:rPr>
              <a:t>«ΜΕΛΕΤΕΣ ΑΠΟΤΙΜΗΣΗΣ ΔΡΑΣΕΩΝ ΕΤΑΚ»</a:t>
            </a:r>
            <a:r>
              <a:rPr lang="el-GR" dirty="0">
                <a:latin typeface="Arial" charset="0"/>
                <a:cs typeface="Arial" charset="0"/>
              </a:rPr>
              <a:t/>
            </a:r>
            <a:br>
              <a:rPr lang="el-GR" dirty="0">
                <a:latin typeface="Arial" charset="0"/>
                <a:cs typeface="Arial" charset="0"/>
              </a:rPr>
            </a:br>
            <a:endParaRPr lang="el-GR" dirty="0">
              <a:latin typeface="Calibri" charset="0"/>
              <a:cs typeface="Arial" charset="0"/>
            </a:endParaRPr>
          </a:p>
        </p:txBody>
      </p:sp>
      <p:sp>
        <p:nvSpPr>
          <p:cNvPr id="13315" name="2 - Υπότιτλος"/>
          <p:cNvSpPr>
            <a:spLocks noGrp="1"/>
          </p:cNvSpPr>
          <p:nvPr>
            <p:ph type="subTitle" idx="1"/>
          </p:nvPr>
        </p:nvSpPr>
        <p:spPr>
          <a:xfrm>
            <a:off x="550418" y="4437112"/>
            <a:ext cx="8358188" cy="862310"/>
          </a:xfrm>
        </p:spPr>
        <p:txBody>
          <a:bodyPr/>
          <a:lstStyle/>
          <a:p>
            <a:r>
              <a:rPr lang="el-GR" sz="1800" dirty="0" smtClean="0">
                <a:solidFill>
                  <a:schemeClr val="tx2"/>
                </a:solidFill>
                <a:latin typeface="Calibri" charset="0"/>
                <a:cs typeface="Arial" charset="0"/>
              </a:rPr>
              <a:t>Παρουσίαση των Αποτελεσμάτων του έργου</a:t>
            </a:r>
          </a:p>
          <a:p>
            <a:r>
              <a:rPr lang="el-GR" sz="1800" dirty="0" smtClean="0">
                <a:solidFill>
                  <a:schemeClr val="tx2"/>
                </a:solidFill>
                <a:latin typeface="Calibri" charset="0"/>
                <a:cs typeface="Arial" charset="0"/>
              </a:rPr>
              <a:t>ΠΡΑΞΕ – </a:t>
            </a:r>
            <a:r>
              <a:rPr lang="el-GR" sz="1800" dirty="0" err="1" smtClean="0">
                <a:solidFill>
                  <a:schemeClr val="tx2"/>
                </a:solidFill>
                <a:latin typeface="Calibri" charset="0"/>
                <a:cs typeface="Arial" charset="0"/>
              </a:rPr>
              <a:t>Τεχνοβλαστοί</a:t>
            </a:r>
            <a:r>
              <a:rPr lang="el-GR" sz="1800" dirty="0" smtClean="0">
                <a:solidFill>
                  <a:schemeClr val="tx2"/>
                </a:solidFill>
                <a:latin typeface="Calibri" charset="0"/>
                <a:cs typeface="Arial" charset="0"/>
              </a:rPr>
              <a:t> – Φάση Β’</a:t>
            </a:r>
          </a:p>
          <a:p>
            <a:endParaRPr lang="el-GR" sz="2400" dirty="0">
              <a:solidFill>
                <a:schemeClr val="tx2"/>
              </a:solidFill>
              <a:latin typeface="Calibri" charset="0"/>
              <a:cs typeface="Arial" charset="0"/>
            </a:endParaRPr>
          </a:p>
          <a:p>
            <a:pPr lvl="0" eaLnBrk="1" hangingPunct="1"/>
            <a:r>
              <a:rPr lang="el-GR" sz="1400" b="1" dirty="0" smtClean="0">
                <a:solidFill>
                  <a:schemeClr val="tx2"/>
                </a:solidFill>
                <a:latin typeface="Calibri" charset="0"/>
                <a:cs typeface="Arial" charset="0"/>
              </a:rPr>
              <a:t>Αθήνα , 9 </a:t>
            </a:r>
            <a:r>
              <a:rPr lang="el-GR" sz="1400" b="1" dirty="0" err="1" smtClean="0">
                <a:solidFill>
                  <a:schemeClr val="tx2"/>
                </a:solidFill>
                <a:latin typeface="Calibri" charset="0"/>
                <a:cs typeface="Arial" charset="0"/>
              </a:rPr>
              <a:t>Μαίου</a:t>
            </a:r>
            <a:r>
              <a:rPr lang="el-GR" sz="1400" b="1" dirty="0" smtClean="0">
                <a:solidFill>
                  <a:srgbClr val="1F497D"/>
                </a:solidFill>
                <a:latin typeface="Calibri" charset="0"/>
                <a:cs typeface="Arial" charset="0"/>
              </a:rPr>
              <a:t> 2016</a:t>
            </a:r>
            <a:r>
              <a:rPr lang="el-GR" sz="1400" b="1" dirty="0">
                <a:solidFill>
                  <a:srgbClr val="1F497D"/>
                </a:solidFill>
                <a:latin typeface="Calibri" charset="0"/>
                <a:cs typeface="Arial" charset="0"/>
              </a:rPr>
              <a:t>,</a:t>
            </a:r>
            <a:r>
              <a:rPr lang="el-GR" sz="1400" b="1" dirty="0" smtClean="0">
                <a:solidFill>
                  <a:schemeClr val="tx2"/>
                </a:solidFill>
                <a:latin typeface="Calibri" charset="0"/>
                <a:cs typeface="Arial" charset="0"/>
              </a:rPr>
              <a:t> Εθνικό Ίδρυμα Ερευνών</a:t>
            </a:r>
          </a:p>
          <a:p>
            <a:pPr eaLnBrk="1" hangingPunct="1"/>
            <a:r>
              <a:rPr lang="el-GR" sz="1600" b="1" dirty="0" smtClean="0">
                <a:solidFill>
                  <a:srgbClr val="376092"/>
                </a:solidFill>
                <a:latin typeface="Calibri" charset="0"/>
                <a:cs typeface="Arial" charset="0"/>
              </a:rPr>
              <a:t>Άγγελος Μαγκλής, Ιδρυτής της Ατλαντίς Συμβουλευτικής Α.Ε.</a:t>
            </a:r>
            <a:endParaRPr lang="el-GR" sz="1600" b="1" dirty="0">
              <a:solidFill>
                <a:srgbClr val="376092"/>
              </a:solidFill>
              <a:latin typeface="Calibri" charset="0"/>
              <a:cs typeface="Arial" charset="0"/>
            </a:endParaRPr>
          </a:p>
        </p:txBody>
      </p:sp>
      <p:pic>
        <p:nvPicPr>
          <p:cNvPr id="13316" name="4 - Εικόνα" descr="λογότυπο ΓΓΕΤ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20888"/>
            <a:ext cx="3915424" cy="16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4 - Εικόνα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08" y="58549"/>
            <a:ext cx="1884290" cy="1219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5 - Εικόνα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4285"/>
            <a:ext cx="3101394" cy="1033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6 - Εικόνα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55358"/>
            <a:ext cx="2424852" cy="1027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- Θέση περιεχομένου"/>
          <p:cNvSpPr>
            <a:spLocks noGrp="1"/>
          </p:cNvSpPr>
          <p:nvPr>
            <p:ph idx="1"/>
          </p:nvPr>
        </p:nvSpPr>
        <p:spPr>
          <a:xfrm>
            <a:off x="179388" y="1125538"/>
            <a:ext cx="8712200" cy="4446587"/>
          </a:xfrm>
        </p:spPr>
        <p:txBody>
          <a:bodyPr/>
          <a:lstStyle/>
          <a:p>
            <a:pPr marL="0" lvl="1" indent="0" algn="just">
              <a:lnSpc>
                <a:spcPct val="130000"/>
              </a:lnSpc>
              <a:buFontTx/>
              <a:buNone/>
              <a:defRPr/>
            </a:pPr>
            <a:r>
              <a:rPr lang="el-GR" altLang="el-GR" sz="1800" b="1" dirty="0" smtClean="0">
                <a:solidFill>
                  <a:schemeClr val="accent1"/>
                </a:solidFill>
              </a:rPr>
              <a:t>Δημόσιοι Οργανισμοί Παροχής Γνώσης</a:t>
            </a:r>
          </a:p>
          <a:p>
            <a:pPr marL="400050" lvl="2" indent="0" algn="just">
              <a:lnSpc>
                <a:spcPct val="130000"/>
              </a:lnSpc>
              <a:defRPr/>
            </a:pP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συντριπτική πλειοψηφία των </a:t>
            </a:r>
            <a:r>
              <a:rPr lang="el-GR" altLang="el-GR" sz="16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spin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–</a:t>
            </a:r>
            <a:r>
              <a:rPr lang="el-GR" altLang="el-GR" sz="16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off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συνεχίζουν και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μετά τη λήξη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του έργου τη συνεργασία τους με τον Δημόσιο Οργανισμό Παραγωγής Γνώσης από τον οποίο προέρχονται. </a:t>
            </a:r>
          </a:p>
          <a:p>
            <a:pPr marL="400050" lvl="2" indent="0" algn="just">
              <a:lnSpc>
                <a:spcPct val="130000"/>
              </a:lnSpc>
              <a:defRPr/>
            </a:pP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ενασχόληση ερευνητών-μετόχων του Τεχνοβλαστού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συνεχίζεται παράλληλα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με την επιχειρηματική τους πορεία στον Δημόσιο Οργανισμό </a:t>
            </a:r>
          </a:p>
          <a:p>
            <a:pPr marL="400050" lvl="2" indent="0" algn="just">
              <a:lnSpc>
                <a:spcPct val="130000"/>
              </a:lnSpc>
              <a:defRPr/>
            </a:pP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υποστήριξη του φορέα Γνώσης αξιολογείται σχεδόν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ελάχιστη σε θέματα επιχειρηματικότητας</a:t>
            </a:r>
          </a:p>
          <a:p>
            <a:pPr marL="400050" lvl="2" indent="0" algn="just">
              <a:lnSpc>
                <a:spcPct val="130000"/>
              </a:lnSpc>
              <a:defRPr/>
            </a:pP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δεν είναι πάντα απόλυτα σαφές σε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ποιον ανήκουν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τα ερευνητικά αποτελέσματα και πως πραγματοποιείται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εμπορική τους εκμετάλλευση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lvl="1" indent="0" algn="just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endParaRPr lang="el-GR" altLang="el-GR" sz="8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lvl="1" indent="0" algn="just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Οι συμφωνίες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μεταφοράς τεχνογνωσίας 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αφορούσαν κυρίως σε</a:t>
            </a:r>
          </a:p>
          <a:p>
            <a:pPr marL="400050" lvl="2" indent="0" algn="just">
              <a:lnSpc>
                <a:spcPct val="130000"/>
              </a:lnSpc>
              <a:defRPr/>
            </a:pP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Συμμετοχή του φορέα γνώσης στο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μετοχικό κεφάλαιο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του Τεχνοβλαστού (10% έως 20%)</a:t>
            </a:r>
          </a:p>
          <a:p>
            <a:pPr marL="400050" lvl="2" indent="0" algn="just">
              <a:lnSpc>
                <a:spcPct val="130000"/>
              </a:lnSpc>
              <a:defRPr/>
            </a:pP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Απόδοση ποσοστού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επί οικονομικού αποτελέσματος (επί πωλήσεων ή καθαρών κερδών)</a:t>
            </a:r>
          </a:p>
        </p:txBody>
      </p:sp>
      <p:sp>
        <p:nvSpPr>
          <p:cNvPr id="26627" name="3 - Τίτλος"/>
          <p:cNvSpPr txBox="1">
            <a:spLocks/>
          </p:cNvSpPr>
          <p:nvPr/>
        </p:nvSpPr>
        <p:spPr bwMode="auto">
          <a:xfrm>
            <a:off x="582613" y="188913"/>
            <a:ext cx="822960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chemeClr val="tx2"/>
                </a:solidFill>
                <a:latin typeface="Calibri" panose="020F0502020204030204" pitchFamily="34" charset="0"/>
              </a:rPr>
              <a:t>Συμπεράσματα (5)</a:t>
            </a:r>
          </a:p>
        </p:txBody>
      </p:sp>
    </p:spTree>
    <p:extLst>
      <p:ext uri="{BB962C8B-B14F-4D97-AF65-F5344CB8AC3E}">
        <p14:creationId xmlns:p14="http://schemas.microsoft.com/office/powerpoint/2010/main" val="4253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- Θέση περιεχομένου"/>
          <p:cNvSpPr>
            <a:spLocks noGrp="1"/>
          </p:cNvSpPr>
          <p:nvPr>
            <p:ph idx="1"/>
          </p:nvPr>
        </p:nvSpPr>
        <p:spPr>
          <a:xfrm>
            <a:off x="142875" y="904875"/>
            <a:ext cx="9001125" cy="4900613"/>
          </a:xfrm>
        </p:spPr>
        <p:txBody>
          <a:bodyPr/>
          <a:lstStyle/>
          <a:p>
            <a:pPr marL="0" indent="0">
              <a:lnSpc>
                <a:spcPct val="130000"/>
              </a:lnSpc>
              <a:buFont typeface="Arial" panose="020B0604020202020204" pitchFamily="34" charset="0"/>
              <a:buNone/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Ικανοποιητική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</a:rPr>
              <a:t>κοινωνική επίδραση 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l-GR" altLang="el-GR" sz="18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social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8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impact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) ως προς την:</a:t>
            </a:r>
          </a:p>
          <a:p>
            <a:pPr marL="638175" lvl="1">
              <a:lnSpc>
                <a:spcPct val="13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ενίσχυση της απασχόλησης και της εγχώριας τεχνογνωσίας, </a:t>
            </a:r>
          </a:p>
          <a:p>
            <a:pPr marL="638175" lvl="1">
              <a:lnSpc>
                <a:spcPct val="13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ενδυνάμωση της εγχώριας οικονομίας και των τοπικών επιχειρήσεων</a:t>
            </a:r>
          </a:p>
          <a:p>
            <a:pPr marL="638175" lvl="1">
              <a:lnSpc>
                <a:spcPct val="13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επιμόρφωση των εργαζομένων και της ενίσχυσης των προοπτικών σταδιοδρομίας</a:t>
            </a:r>
          </a:p>
          <a:p>
            <a:pPr marL="0" indent="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l-GR" altLang="el-GR" sz="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lnSpc>
                <a:spcPct val="130000"/>
              </a:lnSpc>
              <a:buFont typeface="Arial" panose="020B0604020202020204" pitchFamily="34" charset="0"/>
              <a:buNone/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</a:rPr>
              <a:t> συνεργασία με ΓΓΕΤ 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αξιολογείται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αρκετά θετικά</a:t>
            </a:r>
            <a:endParaRPr lang="el-GR" altLang="el-GR" sz="1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38175" lvl="1">
              <a:lnSpc>
                <a:spcPct val="13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πλειοψηφία δηλώνει ικανοποιημένη από την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διαδικασία γενικότερης υποστήριξης</a:t>
            </a:r>
            <a:endParaRPr lang="en-US" altLang="el-GR" sz="18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638175" lvl="1">
              <a:lnSpc>
                <a:spcPct val="13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Υπήρξε αποτελεσματική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συνεργασία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μεταξύ της ΓΓΕΤ και των </a:t>
            </a:r>
            <a:r>
              <a:rPr lang="el-GR" altLang="el-GR" sz="18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spin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–</a:t>
            </a:r>
            <a:r>
              <a:rPr lang="el-GR" altLang="el-GR" sz="18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off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εταιρίες. </a:t>
            </a:r>
          </a:p>
          <a:p>
            <a:pPr marL="638175" lvl="1">
              <a:lnSpc>
                <a:spcPct val="13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ποιότητα των παρεχόμενων υπηρεσιών 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της ΓΓΕΤ κατά τη διάρκεια υλοποίησης του ΠΡΑΞΕ Β’ αξιολογείται αρκετά υψηλή.</a:t>
            </a:r>
          </a:p>
          <a:p>
            <a:pPr marL="638175" lvl="1">
              <a:lnSpc>
                <a:spcPct val="13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Το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σύνολο των διαδικασιών 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διαχείρισης κρίθηκε αρκετά θετικά.</a:t>
            </a:r>
          </a:p>
          <a:p>
            <a:pPr marL="638175" lvl="1">
              <a:lnSpc>
                <a:spcPct val="13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Αντιμετωπίστηκαν προβλήματα αναφορικά με την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αξιολόγηση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των προτάσεων.</a:t>
            </a:r>
          </a:p>
          <a:p>
            <a:pPr marL="0" indent="0">
              <a:lnSpc>
                <a:spcPct val="130000"/>
              </a:lnSpc>
              <a:buFont typeface="Arial" panose="020B0604020202020204" pitchFamily="34" charset="0"/>
              <a:buNone/>
              <a:defRPr/>
            </a:pPr>
            <a:endParaRPr lang="el-GR" altLang="el-GR" sz="2000" dirty="0" smtClean="0">
              <a:latin typeface="Calibri" panose="020F0502020204030204" pitchFamily="34" charset="0"/>
            </a:endParaRPr>
          </a:p>
        </p:txBody>
      </p:sp>
      <p:sp>
        <p:nvSpPr>
          <p:cNvPr id="27651" name="3 - Τίτλος"/>
          <p:cNvSpPr txBox="1">
            <a:spLocks/>
          </p:cNvSpPr>
          <p:nvPr/>
        </p:nvSpPr>
        <p:spPr bwMode="auto">
          <a:xfrm>
            <a:off x="517525" y="179388"/>
            <a:ext cx="822960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chemeClr val="tx2"/>
                </a:solidFill>
                <a:latin typeface="Calibri" panose="020F0502020204030204" pitchFamily="34" charset="0"/>
              </a:rPr>
              <a:t>Συμπεράσματα (6)</a:t>
            </a:r>
          </a:p>
        </p:txBody>
      </p:sp>
    </p:spTree>
    <p:extLst>
      <p:ext uri="{BB962C8B-B14F-4D97-AF65-F5344CB8AC3E}">
        <p14:creationId xmlns:p14="http://schemas.microsoft.com/office/powerpoint/2010/main" val="201529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- Θέση περιεχομένου"/>
          <p:cNvSpPr>
            <a:spLocks noGrp="1"/>
          </p:cNvSpPr>
          <p:nvPr>
            <p:ph idx="1"/>
          </p:nvPr>
        </p:nvSpPr>
        <p:spPr>
          <a:xfrm>
            <a:off x="179388" y="1196975"/>
            <a:ext cx="8702675" cy="432117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l-GR" altLang="el-GR" sz="1800" dirty="0" smtClean="0">
                <a:latin typeface="Calibri" panose="020F0502020204030204" pitchFamily="34" charset="0"/>
              </a:rPr>
              <a:t>Η συντριπτική πλειοψηφία των ερωτηθέντων Τεχνοβλαστών συμφωνεί πως η δράση τύπου ΠΡΑΞΕ Α’ και ΠΡΑΞΕ Β’ θα πρέπει οπωσδήποτε </a:t>
            </a:r>
            <a:r>
              <a:rPr lang="el-GR" altLang="el-GR" sz="1800" b="1" dirty="0" smtClean="0">
                <a:latin typeface="Calibri" panose="020F0502020204030204" pitchFamily="34" charset="0"/>
              </a:rPr>
              <a:t>να συμπεριληφθεί στην προγραμματική περίοδο 2014 – 2020</a:t>
            </a:r>
            <a:r>
              <a:rPr lang="el-GR" altLang="el-GR" sz="1800" dirty="0" smtClean="0">
                <a:latin typeface="Calibri" panose="020F0502020204030204" pitchFamily="34" charset="0"/>
              </a:rPr>
              <a:t>.</a:t>
            </a:r>
            <a:endParaRPr lang="el-GR" altLang="en-US" sz="1800" dirty="0" smtClean="0">
              <a:latin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ύπαρξη εθνικών δράσεων τύπου ΠΡΑΞΕ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μπορεί να έχουν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πολλαπλασιαστικά οφέλη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και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σημαντικό κοινωνικό αντίκτυπο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στην ελληνική οικονομία. 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συμβολή της δημόσιας χρηματοδότησης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μπορεί να συνεισφέρει σημαντικά κατά τη διάρκεια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ολόκληρου του κύκλου της καινοτομίας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λειτουργώντας ταυτόχρονα πολλαπλασιαστικά στην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ίδρυση </a:t>
            </a:r>
            <a:r>
              <a:rPr lang="el-GR" alt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spin-off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επιχειρήσεων. </a:t>
            </a:r>
          </a:p>
        </p:txBody>
      </p:sp>
      <p:sp>
        <p:nvSpPr>
          <p:cNvPr id="36867" name="3 - Τίτλος"/>
          <p:cNvSpPr txBox="1">
            <a:spLocks/>
          </p:cNvSpPr>
          <p:nvPr/>
        </p:nvSpPr>
        <p:spPr bwMode="auto">
          <a:xfrm>
            <a:off x="539750" y="188913"/>
            <a:ext cx="822960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l-GR" altLang="el-GR" sz="2800" b="1" dirty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Προτάσεις Βελτίωσης (1)</a:t>
            </a:r>
          </a:p>
        </p:txBody>
      </p:sp>
    </p:spTree>
    <p:extLst>
      <p:ext uri="{BB962C8B-B14F-4D97-AF65-F5344CB8AC3E}">
        <p14:creationId xmlns:p14="http://schemas.microsoft.com/office/powerpoint/2010/main" val="158428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2 - Θέση περιεχομένου"/>
          <p:cNvSpPr>
            <a:spLocks noGrp="1"/>
          </p:cNvSpPr>
          <p:nvPr>
            <p:ph idx="1"/>
          </p:nvPr>
        </p:nvSpPr>
        <p:spPr>
          <a:xfrm>
            <a:off x="438150" y="1052513"/>
            <a:ext cx="8543925" cy="464502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l-GR" altLang="en-US" sz="1800" dirty="0" smtClean="0">
                <a:latin typeface="Calibri" panose="020F0502020204030204" pitchFamily="34" charset="0"/>
              </a:rPr>
              <a:t>Κρίνεται αναγκαία η ύπαρξη: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κατάλληλων </a:t>
            </a:r>
            <a:r>
              <a:rPr lang="el-GR" alt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αξιολογητών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γνώστες της σύγχρονης τεχνολογίας και των δεδομένων που επικρατούν σε συγκεκριμένους κλάδους αγοράς,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κινήτρων για το </a:t>
            </a:r>
            <a:r>
              <a:rPr lang="el-GR" altLang="en-US" sz="1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σχηματισμό μεικτών ομάδων </a:t>
            </a:r>
            <a:r>
              <a:rPr lang="el-GR" altLang="en-US" sz="16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αξιολογητών</a:t>
            </a:r>
            <a:r>
              <a:rPr lang="el-GR" altLang="en-US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με συμμετοχή εξειδικευμένων στελεχών του ιδιωτικού τομέα και διαχειριστών κεφαλαίων επιχειρηματικού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κινδύνου</a:t>
            </a:r>
            <a:r>
              <a:rPr lang="el-GR" altLang="en-US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</a:t>
            </a:r>
            <a:endParaRPr lang="el-GR" altLang="en-US" sz="1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βαθμολογικού ορίου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κάτω από το οποίο δεν θα εγκρίνονται προτάσεις ακόμα και αν υπάρχει ο σχετικός διαθέσιμος προϋπολογισμός,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τριών επιμέρους και ίσης βαρύτητας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ομάδων κριτηρίων αξιολόγησης: τεχνητή </a:t>
            </a:r>
            <a:r>
              <a:rPr lang="el-GR" altLang="en-US" sz="16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εφικτότητα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επιχειρηματικό σχέδιο και έρευνα αγορά,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μικρότερου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χρόνου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που μεσολαβεί  από την υποβολή έως την χρηματοδότηση της πρότασης. </a:t>
            </a:r>
          </a:p>
        </p:txBody>
      </p:sp>
      <p:sp>
        <p:nvSpPr>
          <p:cNvPr id="37891" name="3 - Τίτλος"/>
          <p:cNvSpPr txBox="1">
            <a:spLocks/>
          </p:cNvSpPr>
          <p:nvPr/>
        </p:nvSpPr>
        <p:spPr bwMode="auto">
          <a:xfrm>
            <a:off x="755650" y="2032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l-GR" altLang="el-GR" sz="2800" b="1" dirty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Προτάσεις</a:t>
            </a:r>
            <a:r>
              <a:rPr lang="el-GR" altLang="el-GR" sz="2800" b="1" dirty="0" smtClean="0">
                <a:solidFill>
                  <a:schemeClr val="tx2"/>
                </a:solidFill>
              </a:rPr>
              <a:t> </a:t>
            </a:r>
            <a:r>
              <a:rPr lang="el-GR" altLang="el-GR" sz="2800" b="1" dirty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Βελτίωσης (2</a:t>
            </a:r>
            <a:r>
              <a:rPr lang="el-GR" altLang="el-GR" sz="2800" b="1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449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2 - Θέση περιεχομένου"/>
          <p:cNvSpPr>
            <a:spLocks noGrp="1"/>
          </p:cNvSpPr>
          <p:nvPr>
            <p:ph idx="1"/>
          </p:nvPr>
        </p:nvSpPr>
        <p:spPr>
          <a:xfrm>
            <a:off x="46038" y="725488"/>
            <a:ext cx="9097962" cy="496887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l-GR" altLang="en-US" sz="1800" dirty="0" smtClean="0">
                <a:latin typeface="Calibri" panose="020F0502020204030204" pitchFamily="34" charset="0"/>
              </a:rPr>
              <a:t>Επωφελώς μπορούν να λειτουργήσουν :</a:t>
            </a:r>
          </a:p>
          <a:p>
            <a:pPr lvl="1">
              <a:lnSpc>
                <a:spcPct val="14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επώαση ενός πιο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ώριμου περιβάλλοντος,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με σχετική επαρκή ενημέρωση και ταυτόχρονη πρόβλεψη του απαραίτητου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νομικού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πλαισίου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(π.χ. μερική απασχόληση, Ι.Κ.Ε.)</a:t>
            </a:r>
          </a:p>
          <a:p>
            <a:pPr lvl="1">
              <a:lnSpc>
                <a:spcPct val="14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παροχή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κινήτρων σε φορείς χρηματοδότησης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ώστε να μη διστάζουν να επενδύσουν σημαντικά ποσά στην έρευνα.</a:t>
            </a:r>
          </a:p>
          <a:p>
            <a:pPr lvl="1">
              <a:lnSpc>
                <a:spcPct val="14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ρύθμιση των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πνευματικών δικαιωμάτων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και της απόδοσης </a:t>
            </a:r>
            <a:r>
              <a:rPr lang="el-GR" altLang="en-US" sz="16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royalties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 στους φορείς γνώσης.</a:t>
            </a:r>
          </a:p>
          <a:p>
            <a:pPr lvl="1">
              <a:lnSpc>
                <a:spcPct val="14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ενίσχυση των ενεργειών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προώθησης της επιχειρηματικότητας στον ακαδημαϊκό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και ερευνητικό κόσμο με τη βοήθεια των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γραφείων διαμεσολάβησης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των Δημοσίων Οργανισμών Παραγωγής Γνώσης.</a:t>
            </a:r>
          </a:p>
          <a:p>
            <a:pPr lvl="1">
              <a:lnSpc>
                <a:spcPct val="14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πρόβλεψη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καθεστώτος </a:t>
            </a:r>
            <a:r>
              <a:rPr lang="el-GR" alt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θερμοκοιτίδευσης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για την καλύτερη σύνδεση με το περιβάλλον καινοτομίας της αγοράς  των εμπορευματοποιημένων ερευνητικών ιδεών με μικρότερο βαθμό ωριμότητας</a:t>
            </a:r>
            <a:endParaRPr lang="en-US" altLang="en-US" sz="1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14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χρηματοδότηση ελληνικών</a:t>
            </a: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μη εγκεκριμένων</a:t>
            </a: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προτάσεων</a:t>
            </a: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που υπέβαλλαν πρόταση στα πλαίσια του </a:t>
            </a:r>
            <a:r>
              <a:rPr lang="en-US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SME Instrument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και αξιολογηθήκαν</a:t>
            </a: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με βαθμολογία άνω καθορισμένου </a:t>
            </a: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threshold. </a:t>
            </a:r>
            <a:endParaRPr lang="el-GR" altLang="en-US" sz="1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endParaRPr lang="el-GR" altLang="en-US" sz="1600" dirty="0" smtClean="0">
              <a:latin typeface="Calibri" panose="020F0502020204030204" pitchFamily="34" charset="0"/>
            </a:endParaRPr>
          </a:p>
        </p:txBody>
      </p:sp>
      <p:sp>
        <p:nvSpPr>
          <p:cNvPr id="38915" name="3 - Τίτλος"/>
          <p:cNvSpPr txBox="1">
            <a:spLocks/>
          </p:cNvSpPr>
          <p:nvPr/>
        </p:nvSpPr>
        <p:spPr bwMode="auto">
          <a:xfrm>
            <a:off x="481013" y="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l-GR" altLang="el-GR" sz="2800" b="1" dirty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Προτάσεις Βελτίωσης </a:t>
            </a:r>
            <a:r>
              <a:rPr lang="el-GR" altLang="el-GR" sz="2800" b="1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(</a:t>
            </a:r>
            <a:r>
              <a:rPr lang="en-US" altLang="el-GR" sz="2800" b="1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3</a:t>
            </a:r>
            <a:r>
              <a:rPr lang="el-GR" altLang="el-GR" sz="2800" b="1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)</a:t>
            </a:r>
            <a:endParaRPr lang="el-GR" altLang="el-GR" sz="2800" b="1" dirty="0">
              <a:solidFill>
                <a:schemeClr val="tx2"/>
              </a:solidFill>
              <a:latin typeface="Calibri" panose="020F0502020204030204" pitchFamily="34" charset="0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7433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2 - Θέση περιεχομένου"/>
          <p:cNvSpPr>
            <a:spLocks noGrp="1"/>
          </p:cNvSpPr>
          <p:nvPr>
            <p:ph idx="1"/>
          </p:nvPr>
        </p:nvSpPr>
        <p:spPr>
          <a:xfrm>
            <a:off x="107950" y="769938"/>
            <a:ext cx="8928100" cy="4891087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l-GR" altLang="en-US" sz="1800" dirty="0" smtClean="0">
                <a:latin typeface="Calibri" panose="020F0502020204030204" pitchFamily="34" charset="0"/>
              </a:rPr>
              <a:t>Αναφορικά με τη ΓΓΕΤ, μεγάλης σημασίας είναι: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υποστήριξη των συμμετεχόντων από οριζόντιες δράσεις της ΓΓΕΤ και εξειδικευμένες συμβουλευτικές υπηρεσίες (</a:t>
            </a:r>
            <a:r>
              <a:rPr lang="el-GR" altLang="el-GR" sz="16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mentoring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/</a:t>
            </a:r>
            <a:r>
              <a:rPr lang="el-GR" altLang="el-GR" sz="16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coaching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των ερευνητών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ορθή και συνεπής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τήρηση της απαραίτητης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πληροφόρησης από πλευράς της διαχειριστικής αρχής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Ο περιορισμός της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γραφειοκρατίας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και ενίσχυση της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ηλεκτρονικής υποβοήθησης</a:t>
            </a:r>
            <a:endParaRPr lang="el-GR" altLang="en-US" sz="1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ανακοίνωση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εκ των προτέρων προβλεπόμενων ημερομηνιών υποβολής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προτάσεων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παράλληλη υλοποίηση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των δύο ανεξάρτητων φάσεων ενός προγράμματος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μεγαλύτερη ελαστικότητας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και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ευκολία μεταφοράς κονδυλίων</a:t>
            </a:r>
            <a:endParaRPr lang="el-GR" altLang="en-US" sz="1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ενσωμάτωση διαδικασιών διαχείρισης και υλοποίησης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των υποέργων στη διαδικασία αξιολόγησης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Η διαδικασία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αποτίμησης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να λαμβάνει χώρα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τρία χρόνια μετά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τη λήξη της υλοποίησης των έργων.</a:t>
            </a:r>
          </a:p>
        </p:txBody>
      </p:sp>
      <p:sp>
        <p:nvSpPr>
          <p:cNvPr id="38915" name="3 - Τίτλος"/>
          <p:cNvSpPr txBox="1">
            <a:spLocks/>
          </p:cNvSpPr>
          <p:nvPr/>
        </p:nvSpPr>
        <p:spPr bwMode="auto">
          <a:xfrm>
            <a:off x="385763" y="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indent="0" algn="ctr">
              <a:spcBef>
                <a:spcPct val="0"/>
              </a:spcBef>
              <a:buFontTx/>
              <a:buNone/>
              <a:defRPr/>
            </a:pPr>
            <a:r>
              <a:rPr lang="el-GR" altLang="el-GR" sz="2800" b="1" dirty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Προτάσεις Βελτίωσης </a:t>
            </a:r>
            <a:r>
              <a:rPr lang="el-GR" altLang="el-GR" sz="2800" b="1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(</a:t>
            </a:r>
            <a:r>
              <a:rPr lang="en-US" altLang="el-GR" sz="2800" b="1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4</a:t>
            </a:r>
            <a:r>
              <a:rPr lang="el-GR" altLang="el-GR" sz="2800" b="1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)</a:t>
            </a:r>
            <a:endParaRPr lang="el-GR" altLang="en-US" sz="1600" dirty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86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Τίτλος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725488"/>
          </a:xfrm>
        </p:spPr>
        <p:txBody>
          <a:bodyPr/>
          <a:lstStyle/>
          <a:p>
            <a:pPr marL="342900" indent="-342900"/>
            <a:r>
              <a:rPr lang="el-GR" altLang="el-GR" sz="2800" smtClean="0">
                <a:latin typeface="Calibri" panose="020F0502020204030204" pitchFamily="34" charset="0"/>
              </a:rPr>
              <a:t>Χρηματοοικονομικά Στοιχεία Τεχνοβλαστών (1) </a:t>
            </a:r>
            <a:endParaRPr lang="en-US" altLang="el-GR" smtClean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323850" y="1125538"/>
          <a:ext cx="8496300" cy="4397672"/>
        </p:xfrm>
        <a:graphic>
          <a:graphicData uri="http://schemas.openxmlformats.org/drawingml/2006/table">
            <a:tbl>
              <a:tblPr/>
              <a:tblGrid>
                <a:gridCol w="2159918"/>
                <a:gridCol w="1752739"/>
                <a:gridCol w="1547452"/>
                <a:gridCol w="1174218"/>
                <a:gridCol w="1861973"/>
              </a:tblGrid>
              <a:tr h="239938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Τεχνοβλαστός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Δ.Ο.Π.Γ.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Corporate Status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Έτος</a:t>
                      </a:r>
                    </a:p>
                  </a:txBody>
                  <a:tcPr marL="5502" marR="5502" marT="5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Σύνολο </a:t>
                      </a:r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Εσόδων 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ΕΛΒΙΟ ΑΕ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Παν. Πάτρας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560.373,87 €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VOICE IN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ΕΚ Αθηνά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FORTH PHOTONICS HELLAS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ΙΤΕ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Εξαγοράστηκε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18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Κέντρο Γενετικών Ερευνών και Αναλύσεων -</a:t>
                      </a:r>
                      <a:r>
                        <a:rPr lang="el-GR" sz="14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biomedica</a:t>
                      </a:r>
                      <a:endParaRPr lang="el-G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ΕΚΕΦΕ Δημόκριτος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2010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11.550.617,73 €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24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SOLVI A.E </a:t>
                      </a:r>
                      <a:r>
                        <a:rPr lang="en-GB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Datasup</a:t>
                      </a:r>
                      <a:r>
                        <a:rPr lang="en-GB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Α.Ε.)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Ερευνητής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99.663,35 €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4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Compite</a:t>
                      </a:r>
                      <a:r>
                        <a:rPr lang="en-GB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nt</a:t>
                      </a:r>
                      <a:endParaRPr lang="en-GB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ΙΤΕ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14.171,00 €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4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netsemantics</a:t>
                      </a:r>
                      <a:r>
                        <a:rPr lang="en-GB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Α.Ε.    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Ερευνητής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96.201,09 €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GEOMATIONS A.E.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Γεωπ. Παν. Αθήνας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Υπολειτουργεί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2008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ΠΑΣΚΑΛ Α.Ε.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Παν. Ιωαννίνων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Έκλεισε 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2009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Δ/Υ</a:t>
                      </a:r>
                      <a:endParaRPr lang="el-G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A.I.T. </a:t>
                      </a:r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Α.Ε.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ΕΚΕΦΕ Δημοκρ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Υπολειτουργεί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18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ΙΝΣΤΙΤΟΥΤΟ ΔΥΣΛΕΞΙΑΣ ΚΑΙ ΟΦΘΑΛΜΟΚΙΝΗΣΗΣ ΕΠΕ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Πα.Μακ.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ADVENT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Παν. Πάτρας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267.635,79 €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BIOANALYTICA </a:t>
                      </a:r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Α.Ε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ΠΑΟΝΑ Αγιος Σαββας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20.399.307,12 €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18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ΔΑΝΑΟΣ ΕΙΔΙΚΟΙ ΣΥΜΒΟΥΛΟΙ ΔΙΕΥΘΥΝΣΕΩΣ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Ερευνητής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1.536.287,47 €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DENDRIGEN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Ερευνητής</a:t>
                      </a:r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2008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514.000,00 €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ΠΗΤΤΑΣ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Παν. Πάτρας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4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l-GR" altLang="el-GR" sz="2800" smtClean="0">
                <a:latin typeface="Calibri" panose="020F0502020204030204" pitchFamily="34" charset="0"/>
              </a:rPr>
              <a:t>Χρηματοοικονομικά Στοιχεία Τεχνοβλαστών (2) </a:t>
            </a:r>
            <a:endParaRPr lang="en-US" altLang="el-GR" smtClean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323850" y="1196975"/>
          <a:ext cx="8496300" cy="4195757"/>
        </p:xfrm>
        <a:graphic>
          <a:graphicData uri="http://schemas.openxmlformats.org/drawingml/2006/table">
            <a:tbl>
              <a:tblPr/>
              <a:tblGrid>
                <a:gridCol w="2012943"/>
                <a:gridCol w="1659143"/>
                <a:gridCol w="1788023"/>
                <a:gridCol w="1174218"/>
                <a:gridCol w="1861973"/>
              </a:tblGrid>
              <a:tr h="23999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Τεχνοβλαστός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Δ.Ο.Π.Γ.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Corporate Status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Έτος</a:t>
                      </a:r>
                    </a:p>
                  </a:txBody>
                  <a:tcPr marL="5502" marR="5502" marT="5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Σύνολο </a:t>
                      </a:r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Εσόδων 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ΠΛΙΝΙΟΣ Α.Ε.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ΕΚΕΦΕ Δημόκριτος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443.563,00 €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QUALIA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ΕΚ Αθηνά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238.760,47 €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NANOTHINX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ΙΤΕ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Δεν υλοποιήθηκε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WATEREXPERT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ΕΚΕΦΕ Δημόκριτος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-25.491,00 €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RESEARCH DIAGNOSTICS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ΕΚΠΑ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Υπολειτουργεί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pro-ACTINA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Γεωπ. Παν. Αθήνας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520.664,46 €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83"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ΠΟΛΥΔΙΑΔΡΑΣΗ ΑΕ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Υπολειτουργεί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ALCHEMA    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ΕΚΠΑ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MOBICS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ΕΚΠΑ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118.205,00 €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TELELOG A.E.B.E.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ΕΚΠΑ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304.143,57 €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ΠΟΣΙΜΟ ΝΕΡΟ ΕΠΕ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ΔΥΝΕΣΥΣ ΑΕ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ΟΠΑ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17.856,00 €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e-Work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42.000,00 €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ELDRUG A.E.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Παν. Πάτρας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Δ/Υ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ΤΗΛΕΪΑΣΙΣ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Έκλεισε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Δ/Υ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Exothermia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ΑΠΘ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1.307.750,97 €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ANALOGIES S.A.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Παν. Πάτρας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Λειτουργεί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143.108,87 €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1"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ΕΛΜΠΙΟ </a:t>
                      </a:r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ΑΕ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Δεν υλοποιήθηκε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159.602,39 €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47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2 - Θέση περιεχομένου"/>
          <p:cNvSpPr>
            <a:spLocks noGrp="1"/>
          </p:cNvSpPr>
          <p:nvPr>
            <p:ph idx="1"/>
          </p:nvPr>
        </p:nvSpPr>
        <p:spPr>
          <a:xfrm>
            <a:off x="36513" y="725488"/>
            <a:ext cx="8928100" cy="50800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l-GR" altLang="en-US" sz="1800" b="1" dirty="0" smtClean="0"/>
              <a:t>ΕΛΒΙΟ Α.Ε.</a:t>
            </a:r>
            <a:r>
              <a:rPr lang="el-GR" altLang="en-US" sz="1800" b="1" dirty="0" smtClean="0">
                <a:latin typeface="Calibri" panose="020F0502020204030204" pitchFamily="34" charset="0"/>
              </a:rPr>
              <a:t>: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spin-off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του Πανεπιστήμιου της Πάτρας 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Συνολικός προϋπολογισμός έργου: 2,1 </a:t>
            </a:r>
            <a:r>
              <a:rPr lang="el-GR" altLang="en-US" sz="16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εκατ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€  - προέρχεται από την Α’ φάση 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Υπογράφηκε σύμβαση μεταφοράς τεχνογνωσίας με το Πανεπιστήμιο της Πάτρας που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αφορούσε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στη συμμετοχή στο μετοχικό κεφαλαίο με ένα μικρό  &lt;2%.</a:t>
            </a:r>
            <a:endParaRPr lang="en-US" altLang="en-US" sz="1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Σήμερα, η εταιρίας έχει εξαγοραστεί από Σουηδικό Όμιλο Εταιριών (</a:t>
            </a:r>
            <a:r>
              <a:rPr lang="el-GR" altLang="en-US" sz="16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Morphic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Technologies AB) και συνεχίζει να δραστηριοποιείται στην εκμετάλλευση τεχνολογιών παραγωγής ηλεκτρικής ενέργειας από ανανεώσιμες πηγές, όπως και όταν </a:t>
            </a:r>
            <a:r>
              <a:rPr lang="el-GR" altLang="en-US" sz="16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πρωτοδημιουργήθηκε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Στην εταιρία σήμερα απασχολούνται συνολικά 10 άτομα.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Έχει καθιερώσει συνεργασίες με σημαντικά ευρωπαϊκά ερευνητικά κέντρα συνεχίζοντας την έρευνα προς το σκοπό αυτό.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Χρηματοδοτήθηκε από κεφάλαια επιχειρηματικού κινδύνου, ενώ συνεχίζει να συμμετέχει τόσο σε εθνικά όσο και σε ευρωπαϊκά προγράμματα έρευνας, ανάπτυξης και τεχνολογίας</a:t>
            </a:r>
            <a:r>
              <a:rPr lang="el-GR" altLang="en-US" sz="1600" dirty="0" smtClean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38915" name="3 - Τίτλος"/>
          <p:cNvSpPr txBox="1">
            <a:spLocks/>
          </p:cNvSpPr>
          <p:nvPr/>
        </p:nvSpPr>
        <p:spPr bwMode="auto">
          <a:xfrm>
            <a:off x="385763" y="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indent="0" algn="ctr">
              <a:spcBef>
                <a:spcPct val="0"/>
              </a:spcBef>
              <a:buFontTx/>
              <a:buNone/>
              <a:defRPr/>
            </a:pPr>
            <a:r>
              <a:rPr lang="en-US" altLang="el-GR" sz="2800" b="1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Case Studies</a:t>
            </a:r>
            <a:endParaRPr lang="el-GR" altLang="en-US" sz="1600" dirty="0">
              <a:latin typeface="Calibri" pitchFamily="34" charset="0"/>
              <a:cs typeface="Arial" charset="0"/>
            </a:endParaRPr>
          </a:p>
        </p:txBody>
      </p:sp>
      <p:pic>
        <p:nvPicPr>
          <p:cNvPr id="34820" name="Εικόνα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14325"/>
            <a:ext cx="17287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686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2 - Θέση περιεχομένου"/>
          <p:cNvSpPr>
            <a:spLocks noGrp="1"/>
          </p:cNvSpPr>
          <p:nvPr>
            <p:ph idx="1"/>
          </p:nvPr>
        </p:nvSpPr>
        <p:spPr>
          <a:xfrm>
            <a:off x="36513" y="725488"/>
            <a:ext cx="8928100" cy="50800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altLang="en-US" sz="1800" b="1" dirty="0" err="1" smtClean="0"/>
              <a:t>Exothermia</a:t>
            </a:r>
            <a:r>
              <a:rPr lang="en-US" altLang="en-US" sz="1800" b="1" dirty="0" smtClean="0"/>
              <a:t> A.E 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spin-off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του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</a:rPr>
              <a:t>ΑΠΘ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- προέρχεται από την Α’ φάση 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Συνολικός προϋπολογισμός έργου: 342 χιλ. € - Εντάχθηκε απευθείας στη δεύτερη φάση του προγράμματος ΠΡΑΞΕ Β’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Δραστηριοποιείται στην ανάπτυξη μηχανολογικού εξοπλισμού που απευθύνεται στην αυτοκινητοβιομηχανία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Υπογράφηκε σύμβαση μεταφοράς τεχνογνωσίας με το ΑΠΘ να δικαιούται ένα ποσοστό επί του κύκλου εργασιών του Τεχνοβλαστού προερχόμενου από τις πωλήσεις του λογισμικού </a:t>
            </a:r>
            <a:r>
              <a:rPr lang="el-GR" altLang="en-US" sz="16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axisuite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όπως αυτό είχε αρχικά δημιουργηθεί στα πλαίσια ερευνητικών δραστηριοτήτων του ΑΠΘ. 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Το μόνιμο προσωπικό της εταιρίας απαριθμεί σήμερα τα 20 στελέχη</a:t>
            </a: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  <a:endParaRPr lang="el-GR" altLang="en-US" sz="1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Από το 2009 μέχρι το 2014, ο κύκλος εργασιών της εταιρίας αυξήθηκε σχεδόν 5,5 φορές αγγίζοντας τα 1,63€ εκατομμύρια.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Εξάγει το λογισμικό της είναι η Ιταλία, η Αγγλία, η Ιαπωνία, και η Γαλλία.</a:t>
            </a:r>
          </a:p>
        </p:txBody>
      </p:sp>
      <p:sp>
        <p:nvSpPr>
          <p:cNvPr id="38915" name="3 - Τίτλος"/>
          <p:cNvSpPr txBox="1">
            <a:spLocks/>
          </p:cNvSpPr>
          <p:nvPr/>
        </p:nvSpPr>
        <p:spPr bwMode="auto">
          <a:xfrm>
            <a:off x="385763" y="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indent="0" algn="ctr">
              <a:spcBef>
                <a:spcPct val="0"/>
              </a:spcBef>
              <a:buFontTx/>
              <a:buNone/>
              <a:defRPr/>
            </a:pPr>
            <a:r>
              <a:rPr lang="en-US" altLang="el-GR" sz="2800" b="1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</a:rPr>
              <a:t>Case Studies</a:t>
            </a:r>
            <a:endParaRPr lang="el-GR" altLang="en-US" sz="1600" dirty="0">
              <a:latin typeface="Calibri" pitchFamily="34" charset="0"/>
              <a:cs typeface="Arial" charset="0"/>
            </a:endParaRPr>
          </a:p>
        </p:txBody>
      </p:sp>
      <p:pic>
        <p:nvPicPr>
          <p:cNvPr id="35844" name="Picture 1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013" y="188913"/>
            <a:ext cx="19859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97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4 - Θέση περιεχομένου"/>
          <p:cNvSpPr>
            <a:spLocks noGrp="1"/>
          </p:cNvSpPr>
          <p:nvPr>
            <p:ph idx="1"/>
          </p:nvPr>
        </p:nvSpPr>
        <p:spPr>
          <a:xfrm>
            <a:off x="322263" y="836613"/>
            <a:ext cx="8499475" cy="5256212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Blip>
                <a:blip r:embed="rId3"/>
              </a:buBlip>
              <a:defRPr/>
            </a:pPr>
            <a:r>
              <a:rPr lang="el-GR" altLang="el-GR" sz="2000" dirty="0" smtClean="0">
                <a:latin typeface="Calibri" panose="020F0502020204030204" pitchFamily="34" charset="0"/>
              </a:rPr>
              <a:t>  </a:t>
            </a: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Τα αναγραφόμενα στην παρούσα παρουσίαση αφορούν την αξιολόγηση της δράσης </a:t>
            </a:r>
            <a:r>
              <a:rPr lang="el-GR" altLang="el-GR" sz="2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ΠΡΑΞΕ – </a:t>
            </a:r>
            <a:r>
              <a:rPr lang="el-GR" altLang="el-GR" sz="20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Τεχνοβλαστοί</a:t>
            </a:r>
            <a:r>
              <a:rPr lang="el-GR" altLang="el-GR" sz="2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- Φάση Β’ </a:t>
            </a: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και εντάσσονται στο ευρύτερο πλαίσιο της </a:t>
            </a:r>
            <a:r>
              <a:rPr lang="el-GR" altLang="el-GR" sz="2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Μελέτης</a:t>
            </a: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l-GR" sz="2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Αποτίμησης των Δράσεων ΕΤΑΚ</a:t>
            </a: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.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Blip>
                <a:blip r:embed="rId3"/>
              </a:buBlip>
              <a:defRPr/>
            </a:pPr>
            <a:endParaRPr lang="el-GR" altLang="el-GR" sz="8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Blip>
                <a:blip r:embed="rId3"/>
              </a:buBlip>
              <a:defRPr/>
            </a:pP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Στην αξιολόγηση  του ΠΡΑΞΕ</a:t>
            </a:r>
            <a:r>
              <a:rPr lang="el-GR" altLang="el-GR" sz="2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χρησιμοποιήθηκαν οι παρακάτω </a:t>
            </a:r>
            <a:r>
              <a:rPr lang="el-GR" altLang="el-GR" sz="2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πηγές:</a:t>
            </a:r>
          </a:p>
          <a:p>
            <a:pPr lvl="1">
              <a:lnSpc>
                <a:spcPct val="15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Επίσημα αρχεία της ΓΓΕΤ που αφορούν τη δράση</a:t>
            </a:r>
          </a:p>
          <a:p>
            <a:pPr lvl="1">
              <a:lnSpc>
                <a:spcPct val="15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Στατιστικά στοιχεία του προγράμματος</a:t>
            </a:r>
          </a:p>
          <a:p>
            <a:pPr lvl="1">
              <a:lnSpc>
                <a:spcPct val="15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Δεδομένα που έχουν καταχωρηθεί στη βάση της ΓΓΕΤ</a:t>
            </a:r>
          </a:p>
          <a:p>
            <a:pPr lvl="1">
              <a:lnSpc>
                <a:spcPct val="15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Συνεντεύξεις των στελεχών της ΓΓΕΤ 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Case studies 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και τηλεφωνικές συνεντεύξεις των αντίστοιχων ερωτηματολογίων</a:t>
            </a:r>
          </a:p>
          <a:p>
            <a:pPr lvl="1">
              <a:lnSpc>
                <a:spcPct val="150000"/>
              </a:lnSpc>
              <a:defRPr/>
            </a:pPr>
            <a:endParaRPr lang="el-GR" altLang="el-GR" sz="80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Blip>
                <a:blip r:embed="rId3"/>
              </a:buBlip>
              <a:defRPr/>
            </a:pPr>
            <a:endParaRPr lang="en-US" altLang="el-GR" sz="2000" dirty="0" smtClean="0">
              <a:latin typeface="Calibri" panose="020F0502020204030204" pitchFamily="34" charset="0"/>
            </a:endParaRPr>
          </a:p>
        </p:txBody>
      </p:sp>
      <p:sp>
        <p:nvSpPr>
          <p:cNvPr id="17411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 smtClean="0">
                <a:latin typeface="Calibri" panose="020F0502020204030204" pitchFamily="34" charset="0"/>
              </a:rPr>
              <a:t>Εισαγωγή</a:t>
            </a:r>
            <a:r>
              <a:rPr lang="el-GR" altLang="el-GR" sz="28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801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71600" y="2420888"/>
            <a:ext cx="7128792" cy="989856"/>
          </a:xfrm>
        </p:spPr>
        <p:txBody>
          <a:bodyPr/>
          <a:lstStyle/>
          <a:p>
            <a:r>
              <a:rPr lang="el-GR" sz="4400" b="1" dirty="0" smtClean="0">
                <a:solidFill>
                  <a:schemeClr val="accent1">
                    <a:lumMod val="75000"/>
                  </a:schemeClr>
                </a:solidFill>
              </a:rPr>
              <a:t>Σας Ευχαριστούμε Θερμά.</a:t>
            </a:r>
            <a:endParaRPr lang="el-GR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6063" y="4653136"/>
            <a:ext cx="2414225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7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4 - Θέση περιεχομένου"/>
          <p:cNvSpPr>
            <a:spLocks noGrp="1"/>
          </p:cNvSpPr>
          <p:nvPr>
            <p:ph idx="1"/>
          </p:nvPr>
        </p:nvSpPr>
        <p:spPr>
          <a:xfrm>
            <a:off x="250825" y="1125538"/>
            <a:ext cx="8497888" cy="45005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l-GR" altLang="el-GR" sz="2000" dirty="0" smtClean="0">
                <a:latin typeface="Calibri" panose="020F0502020204030204" pitchFamily="34" charset="0"/>
              </a:rPr>
              <a:t> Το</a:t>
            </a:r>
            <a:r>
              <a:rPr lang="el-GR" altLang="el-GR" sz="2000" b="1" dirty="0" smtClean="0">
                <a:latin typeface="Calibri" panose="020F0502020204030204" pitchFamily="34" charset="0"/>
              </a:rPr>
              <a:t> </a:t>
            </a:r>
            <a:r>
              <a:rPr lang="el-GR" altLang="el-GR" sz="2000" dirty="0" smtClean="0">
                <a:latin typeface="Calibri" panose="020F0502020204030204" pitchFamily="34" charset="0"/>
              </a:rPr>
              <a:t>ΠΡΑΞΕ εντάσσεται:</a:t>
            </a:r>
            <a:r>
              <a:rPr lang="el-GR" altLang="el-GR" sz="2000" b="1" dirty="0" smtClean="0">
                <a:latin typeface="Calibri" panose="020F0502020204030204" pitchFamily="34" charset="0"/>
              </a:rPr>
              <a:t> </a:t>
            </a:r>
          </a:p>
          <a:p>
            <a:pPr lvl="1" algn="just">
              <a:lnSpc>
                <a:spcPct val="13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στον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Άξονα Προτεραιότητας 4 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του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ΕΠΑΝ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: «Τεχνολογική Καινοτομία  και Έρευνα» που εντάσσεται στο ευρύτερο πλαίσιο του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Γ’ ΚΠΣ</a:t>
            </a:r>
          </a:p>
          <a:p>
            <a:pPr lvl="1" algn="just">
              <a:lnSpc>
                <a:spcPct val="130000"/>
              </a:lnSpc>
              <a:defRPr/>
            </a:pP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στο </a:t>
            </a:r>
            <a:r>
              <a:rPr lang="el-GR" altLang="el-GR" sz="1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Μέτρο 4.1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: «Υποστήριξη ερευνητικών Μονάδων για την προτυποποίηση και την εμπορική εκμετάλλευση ερευνητικών αποτελεσμάτων. Εντοπισμός και αξιοποίηση ερευνητικών αποτελεσμάτων με δημιουργία νέων επιχειρήσεων έντασης γνώσης (</a:t>
            </a:r>
            <a:r>
              <a:rPr lang="en-US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Spin off</a:t>
            </a:r>
            <a:r>
              <a:rPr lang="el-GR" altLang="el-GR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)»</a:t>
            </a:r>
          </a:p>
          <a:p>
            <a:pPr marL="0" indent="0">
              <a:lnSpc>
                <a:spcPct val="130000"/>
              </a:lnSpc>
              <a:buFont typeface="Arial" panose="020B0604020202020204" pitchFamily="34" charset="0"/>
              <a:buNone/>
              <a:defRPr/>
            </a:pPr>
            <a:endParaRPr lang="el-GR" altLang="el-GR" sz="80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l-GR" sz="2000" dirty="0" smtClean="0">
                <a:latin typeface="Calibri" panose="020F0502020204030204" pitchFamily="34" charset="0"/>
              </a:rPr>
              <a:t> &amp; </a:t>
            </a:r>
            <a:r>
              <a:rPr lang="el-GR" altLang="el-GR" sz="2000" dirty="0" smtClean="0">
                <a:latin typeface="Calibri" panose="020F0502020204030204" pitchFamily="34" charset="0"/>
              </a:rPr>
              <a:t>περιλαμβάνει 2 φάσεις:</a:t>
            </a:r>
            <a:endParaRPr lang="en-US" altLang="el-GR" sz="2000" dirty="0" smtClean="0">
              <a:latin typeface="Calibri" panose="020F050202020403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Φάση Α’: προετοιμασία της επένδυσης </a:t>
            </a:r>
          </a:p>
          <a:p>
            <a:pPr lvl="1">
              <a:lnSpc>
                <a:spcPct val="130000"/>
              </a:lnSpc>
              <a:defRPr/>
            </a:pPr>
            <a:r>
              <a:rPr lang="el-GR" altLang="el-GR" sz="2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Φάση Β’</a:t>
            </a: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: εκκίνηση της επένδυσης και έναρξη των δραστηριοτήτων τους  </a:t>
            </a:r>
            <a:r>
              <a:rPr lang="el-GR" altLang="el-GR" sz="1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* αξιολογήθηκε στην παρούσα αποτίμηση)</a:t>
            </a:r>
            <a:endParaRPr lang="en-US" altLang="el-GR" sz="2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 smtClean="0">
                <a:latin typeface="Calibri" panose="020F0502020204030204" pitchFamily="34" charset="0"/>
              </a:rPr>
              <a:t>Περιληπτικά Στοιχεία Δράσης</a:t>
            </a:r>
          </a:p>
        </p:txBody>
      </p:sp>
    </p:spTree>
    <p:extLst>
      <p:ext uri="{BB962C8B-B14F-4D97-AF65-F5344CB8AC3E}">
        <p14:creationId xmlns:p14="http://schemas.microsoft.com/office/powerpoint/2010/main" val="232450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 smtClean="0">
                <a:latin typeface="Calibri" panose="020F0502020204030204" pitchFamily="34" charset="0"/>
              </a:rPr>
              <a:t>Περιληπτικά Στοιχεία Δράσης</a:t>
            </a:r>
          </a:p>
        </p:txBody>
      </p:sp>
      <p:sp>
        <p:nvSpPr>
          <p:cNvPr id="20483" name="4 - Θέση περιεχομένου"/>
          <p:cNvSpPr>
            <a:spLocks noGrp="1"/>
          </p:cNvSpPr>
          <p:nvPr>
            <p:ph idx="1"/>
          </p:nvPr>
        </p:nvSpPr>
        <p:spPr>
          <a:xfrm>
            <a:off x="395288" y="981075"/>
            <a:ext cx="8280400" cy="4248150"/>
          </a:xfrm>
        </p:spPr>
        <p:txBody>
          <a:bodyPr/>
          <a:lstStyle/>
          <a:p>
            <a:pPr marL="261938" indent="-261938">
              <a:lnSpc>
                <a:spcPct val="130000"/>
              </a:lnSpc>
              <a:defRPr/>
            </a:pPr>
            <a:r>
              <a:rPr lang="el-GR" altLang="el-GR" sz="2000" b="1" dirty="0" smtClean="0">
                <a:latin typeface="Calibri" panose="020F0502020204030204" pitchFamily="34" charset="0"/>
              </a:rPr>
              <a:t>Στόχος</a:t>
            </a:r>
            <a:r>
              <a:rPr lang="el-GR" altLang="el-GR" sz="2000" dirty="0" smtClean="0">
                <a:latin typeface="Calibri" panose="020F0502020204030204" pitchFamily="34" charset="0"/>
              </a:rPr>
              <a:t>: </a:t>
            </a:r>
            <a:endParaRPr lang="el-GR" altLang="el-GR" sz="1800" dirty="0" smtClean="0">
              <a:latin typeface="Calibri" panose="020F0502020204030204" pitchFamily="34" charset="0"/>
            </a:endParaRPr>
          </a:p>
          <a:p>
            <a:pPr lvl="1">
              <a:lnSpc>
                <a:spcPct val="130000"/>
              </a:lnSpc>
              <a:spcBef>
                <a:spcPts val="300"/>
              </a:spcBef>
              <a:defRPr/>
            </a:pP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ενίσχυση του ελληνικού συστήματος καινοτομίας </a:t>
            </a:r>
          </a:p>
          <a:p>
            <a:pPr lvl="1">
              <a:lnSpc>
                <a:spcPct val="130000"/>
              </a:lnSpc>
              <a:spcBef>
                <a:spcPts val="300"/>
              </a:spcBef>
              <a:defRPr/>
            </a:pP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εκμετάλλευση της γνώσης και των ερευνητικών αποτελεσμάτων</a:t>
            </a:r>
          </a:p>
          <a:p>
            <a:pPr lvl="1">
              <a:lnSpc>
                <a:spcPct val="130000"/>
              </a:lnSpc>
              <a:spcBef>
                <a:spcPts val="300"/>
              </a:spcBef>
              <a:defRPr/>
            </a:pP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δημιουργία νέων επιχειρήσεων που αποκαλούνται </a:t>
            </a:r>
            <a:r>
              <a:rPr lang="el-GR" altLang="el-GR" sz="2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Τεχνοβλαστοί</a:t>
            </a: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(</a:t>
            </a:r>
            <a:r>
              <a:rPr lang="el-GR" altLang="el-GR" sz="20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spin-off</a:t>
            </a:r>
            <a:r>
              <a:rPr lang="el-GR" altLang="el-GR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). </a:t>
            </a:r>
          </a:p>
          <a:p>
            <a:pPr lvl="1">
              <a:lnSpc>
                <a:spcPct val="130000"/>
              </a:lnSpc>
              <a:buFontTx/>
              <a:buNone/>
              <a:defRPr/>
            </a:pPr>
            <a:endParaRPr lang="el-GR" altLang="el-GR" sz="300" dirty="0" smtClean="0">
              <a:latin typeface="Calibri" panose="020F0502020204030204" pitchFamily="34" charset="0"/>
            </a:endParaRPr>
          </a:p>
          <a:p>
            <a:pPr lvl="1">
              <a:lnSpc>
                <a:spcPct val="130000"/>
              </a:lnSpc>
              <a:buFontTx/>
              <a:buNone/>
              <a:defRPr/>
            </a:pPr>
            <a:endParaRPr lang="el-GR" altLang="el-GR" sz="300" dirty="0" smtClean="0">
              <a:latin typeface="Calibri" panose="020F0502020204030204" pitchFamily="34" charset="0"/>
            </a:endParaRPr>
          </a:p>
          <a:p>
            <a:pPr lvl="1">
              <a:lnSpc>
                <a:spcPct val="130000"/>
              </a:lnSpc>
              <a:buFontTx/>
              <a:buNone/>
              <a:defRPr/>
            </a:pPr>
            <a:endParaRPr lang="el-GR" altLang="el-GR" sz="300" dirty="0" smtClean="0">
              <a:latin typeface="Calibri" panose="020F0502020204030204" pitchFamily="34" charset="0"/>
            </a:endParaRPr>
          </a:p>
          <a:p>
            <a:pPr marL="261938" indent="-261938">
              <a:lnSpc>
                <a:spcPct val="130000"/>
              </a:lnSpc>
              <a:defRPr/>
            </a:pPr>
            <a:r>
              <a:rPr lang="el-GR" altLang="el-GR" sz="2000" b="1" dirty="0" err="1" smtClean="0">
                <a:latin typeface="Calibri" panose="020F0502020204030204" pitchFamily="34" charset="0"/>
              </a:rPr>
              <a:t>Τεχνοβλαστός</a:t>
            </a:r>
            <a:r>
              <a:rPr lang="el-GR" altLang="el-GR" sz="2000" dirty="0" smtClean="0">
                <a:latin typeface="Calibri" panose="020F0502020204030204" pitchFamily="34" charset="0"/>
              </a:rPr>
              <a:t> = </a:t>
            </a:r>
            <a:r>
              <a:rPr lang="el-GR" altLang="el-GR" sz="20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«η επιχείρηση που συστήνεται με σκοπό την αξιοποίηση ερευνητικών αποτελεσμάτων και τεχνογνωσίας που παρήχθησαν από Δημόσιους Οργανισμούς Παραγωγής Γνώσης ή και από Ερευνητές στην Ελλάδα ή στο εξωτερικό»</a:t>
            </a: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473200" y="5300663"/>
            <a:ext cx="633730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1600" i="1">
                <a:solidFill>
                  <a:srgbClr val="595959"/>
                </a:solidFill>
                <a:latin typeface="Calibri" panose="020F0502020204030204" pitchFamily="34" charset="0"/>
              </a:rPr>
              <a:t>Μορφή Τεχνοβλαστών στο ΠΡΑΞΕ:  </a:t>
            </a:r>
            <a:r>
              <a:rPr lang="el-GR" altLang="el-GR" sz="1800" b="1" i="1">
                <a:latin typeface="Calibri" panose="020F0502020204030204" pitchFamily="34" charset="0"/>
              </a:rPr>
              <a:t>Α.Ε. ή Ε.Π.Ε </a:t>
            </a:r>
            <a:r>
              <a:rPr lang="el-GR" altLang="el-GR" sz="1600" i="1">
                <a:solidFill>
                  <a:srgbClr val="595959"/>
                </a:solidFill>
                <a:latin typeface="Calibri" panose="020F0502020204030204" pitchFamily="34" charset="0"/>
              </a:rPr>
              <a:t>με την πλειοψηφία να ανήκει σε </a:t>
            </a:r>
            <a:r>
              <a:rPr lang="el-GR" altLang="el-GR" sz="1600" i="1">
                <a:latin typeface="Calibri" panose="020F0502020204030204" pitchFamily="34" charset="0"/>
              </a:rPr>
              <a:t>ιδιώτες</a:t>
            </a:r>
            <a:r>
              <a:rPr lang="el-GR" altLang="el-GR" sz="1600" i="1">
                <a:solidFill>
                  <a:srgbClr val="595959"/>
                </a:solidFill>
                <a:latin typeface="Calibri" panose="020F0502020204030204" pitchFamily="34" charset="0"/>
              </a:rPr>
              <a:t> (ερευνητές ή/και ΝΠΙΔ)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l-GR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30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2 - Θέση περιεχομένου"/>
          <p:cNvSpPr>
            <a:spLocks noGrp="1"/>
          </p:cNvSpPr>
          <p:nvPr>
            <p:ph idx="1"/>
          </p:nvPr>
        </p:nvSpPr>
        <p:spPr>
          <a:xfrm>
            <a:off x="107950" y="1125538"/>
            <a:ext cx="8785225" cy="4498975"/>
          </a:xfrm>
        </p:spPr>
        <p:txBody>
          <a:bodyPr/>
          <a:lstStyle/>
          <a:p>
            <a:pPr marL="623888" lvl="1" indent="-361950">
              <a:lnSpc>
                <a:spcPct val="130000"/>
              </a:lnSpc>
              <a:defRPr/>
            </a:pP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Υλοποίηση μέσω </a:t>
            </a:r>
            <a:r>
              <a:rPr lang="el-GR" altLang="el-GR" sz="19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3 κύκλων ανοιχτής προκήρυξης </a:t>
            </a: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για την περίοδο </a:t>
            </a:r>
            <a:r>
              <a:rPr lang="el-GR" altLang="el-GR" sz="19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2002-2006</a:t>
            </a: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el-GR" altLang="el-GR" sz="19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623888" lvl="1" indent="-361950">
              <a:lnSpc>
                <a:spcPct val="130000"/>
              </a:lnSpc>
              <a:defRPr/>
            </a:pP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Συνολικός Προϋπολογισμός = </a:t>
            </a:r>
            <a:r>
              <a:rPr lang="el-GR" altLang="el-GR" sz="19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76,5</a:t>
            </a: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9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εκατ. € </a:t>
            </a:r>
          </a:p>
          <a:p>
            <a:pPr marL="623888" lvl="1" indent="-361950">
              <a:lnSpc>
                <a:spcPct val="130000"/>
              </a:lnSpc>
              <a:defRPr/>
            </a:pP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Ιδιωτική συμμετοχή = </a:t>
            </a:r>
            <a:r>
              <a:rPr lang="el-GR" altLang="el-GR" sz="19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53% </a:t>
            </a:r>
          </a:p>
          <a:p>
            <a:pPr marL="623888" lvl="1" indent="-361950">
              <a:lnSpc>
                <a:spcPct val="130000"/>
              </a:lnSpc>
              <a:defRPr/>
            </a:pPr>
            <a:r>
              <a:rPr lang="el-GR" altLang="el-GR" sz="19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35 εγκεκριμένες προτάσεις </a:t>
            </a: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προς τελική χρηματοδότηση για την δημιουργία </a:t>
            </a:r>
            <a:r>
              <a:rPr lang="el-GR" altLang="el-GR" sz="19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Spin-Off</a:t>
            </a: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εταιρείας (υλοποιήθηκαν επιτυχώς οι 33)</a:t>
            </a:r>
          </a:p>
          <a:p>
            <a:pPr marL="623888" lvl="1" indent="-361950">
              <a:lnSpc>
                <a:spcPct val="130000"/>
              </a:lnSpc>
              <a:defRPr/>
            </a:pP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Χρηματοδότηση </a:t>
            </a:r>
            <a:r>
              <a:rPr lang="el-GR" altLang="el-GR" sz="19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δαπανών</a:t>
            </a: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παγίων, συμβουλευτικών υπηρεσιών και λειτουργικά έξοδα των Τεχνοβλαστών για τα </a:t>
            </a:r>
            <a:r>
              <a:rPr lang="el-GR" altLang="el-GR" sz="19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πρώτα 3 χρόνια </a:t>
            </a: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της ανάπτυξής τους</a:t>
            </a:r>
          </a:p>
          <a:p>
            <a:pPr marL="623888" lvl="1" indent="-361950">
              <a:lnSpc>
                <a:spcPct val="130000"/>
              </a:lnSpc>
              <a:defRPr/>
            </a:pP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Προϋπόθεση έγκρισης: τεκμηρίωση της τεχνικής και εμπορικής βιωσιμότητας του προϊόντος / υπηρεσίας μέσω </a:t>
            </a:r>
            <a:r>
              <a:rPr lang="el-GR" altLang="el-GR" sz="19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επιχειρηματικού σχεδίου </a:t>
            </a:r>
            <a:r>
              <a:rPr lang="el-GR" altLang="el-GR" sz="19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και εξεύρεση </a:t>
            </a:r>
            <a:r>
              <a:rPr lang="el-GR" altLang="el-GR" sz="19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ιδιώτη χρηματοδότη</a:t>
            </a:r>
          </a:p>
          <a:p>
            <a:pPr marL="623888" lvl="1" indent="-361950">
              <a:lnSpc>
                <a:spcPct val="130000"/>
              </a:lnSpc>
              <a:defRPr/>
            </a:pPr>
            <a:endParaRPr lang="el-GR" altLang="el-GR" sz="1900" dirty="0" smtClean="0">
              <a:latin typeface="Calibri" panose="020F0502020204030204" pitchFamily="34" charset="0"/>
            </a:endParaRPr>
          </a:p>
        </p:txBody>
      </p:sp>
      <p:sp>
        <p:nvSpPr>
          <p:cNvPr id="21507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 smtClean="0">
                <a:latin typeface="Calibri" panose="020F0502020204030204" pitchFamily="34" charset="0"/>
              </a:rPr>
              <a:t>Στατιστικά Στοιχεία Δράσης</a:t>
            </a:r>
          </a:p>
        </p:txBody>
      </p:sp>
    </p:spTree>
    <p:extLst>
      <p:ext uri="{BB962C8B-B14F-4D97-AF65-F5344CB8AC3E}">
        <p14:creationId xmlns:p14="http://schemas.microsoft.com/office/powerpoint/2010/main" val="297045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- Θέση περιεχομένου"/>
          <p:cNvSpPr>
            <a:spLocks noGrp="1"/>
          </p:cNvSpPr>
          <p:nvPr>
            <p:ph idx="1"/>
          </p:nvPr>
        </p:nvSpPr>
        <p:spPr>
          <a:xfrm>
            <a:off x="401638" y="1109663"/>
            <a:ext cx="8229600" cy="3543300"/>
          </a:xfrm>
        </p:spPr>
        <p:txBody>
          <a:bodyPr/>
          <a:lstStyle/>
          <a:p>
            <a:endParaRPr lang="el-GR" altLang="el-GR" smtClean="0"/>
          </a:p>
          <a:p>
            <a:endParaRPr lang="el-GR" altLang="el-GR" smtClean="0"/>
          </a:p>
        </p:txBody>
      </p:sp>
      <p:sp>
        <p:nvSpPr>
          <p:cNvPr id="22531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 smtClean="0">
                <a:latin typeface="Calibri" panose="020F0502020204030204" pitchFamily="34" charset="0"/>
              </a:rPr>
              <a:t>Στατιστικά Στοιχεία Δράσης</a:t>
            </a:r>
          </a:p>
        </p:txBody>
      </p:sp>
      <p:pic>
        <p:nvPicPr>
          <p:cNvPr id="22532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75" y="1109663"/>
            <a:ext cx="6932613" cy="361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- Θέση περιεχομένου"/>
          <p:cNvSpPr txBox="1">
            <a:spLocks/>
          </p:cNvSpPr>
          <p:nvPr/>
        </p:nvSpPr>
        <p:spPr bwMode="auto">
          <a:xfrm>
            <a:off x="395288" y="4775200"/>
            <a:ext cx="8509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6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2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1938" indent="-261938">
              <a:lnSpc>
                <a:spcPct val="130000"/>
              </a:lnSpc>
              <a:defRPr/>
            </a:pPr>
            <a:r>
              <a:rPr lang="el-GR" altLang="el-GR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Κλάδοι δραστηριότητας </a:t>
            </a:r>
            <a:r>
              <a:rPr lang="en-US" altLang="el-GR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spin-off</a:t>
            </a:r>
            <a:r>
              <a:rPr lang="el-GR" altLang="el-G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: </a:t>
            </a:r>
            <a:r>
              <a:rPr lang="el-GR" altLang="el-G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Πληροφορική,  Παραγωγή Ενέργειας, Ηλεκτρονική, Ιατρική και Φαρμακευτική Τεχνολογία, Βιοτεχνολογία, Εκπαιδευτική Τεχνολογία</a:t>
            </a:r>
            <a:endParaRPr lang="en-US" altLang="el-G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charset="0"/>
            </a:endParaRPr>
          </a:p>
          <a:p>
            <a:pPr lvl="2" algn="ctr">
              <a:lnSpc>
                <a:spcPct val="130000"/>
              </a:lnSpc>
              <a:buFontTx/>
              <a:buNone/>
              <a:defRPr/>
            </a:pPr>
            <a:r>
              <a:rPr lang="el-GR" altLang="el-G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 </a:t>
            </a:r>
            <a:endParaRPr lang="el-GR" altLang="el-GR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59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2 - Θέση περιεχομένου"/>
          <p:cNvSpPr>
            <a:spLocks noGrp="1"/>
          </p:cNvSpPr>
          <p:nvPr>
            <p:ph idx="1"/>
          </p:nvPr>
        </p:nvSpPr>
        <p:spPr>
          <a:xfrm>
            <a:off x="214313" y="1146175"/>
            <a:ext cx="8593137" cy="4824413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l-GR" altLang="el-GR" sz="2000" b="1" smtClean="0">
                <a:latin typeface="Calibri" panose="020F0502020204030204" pitchFamily="34" charset="0"/>
              </a:rPr>
              <a:t>Συνάφεια</a:t>
            </a:r>
          </a:p>
          <a:p>
            <a:pPr lvl="1" algn="just">
              <a:lnSpc>
                <a:spcPct val="130000"/>
              </a:lnSpc>
            </a:pPr>
            <a:r>
              <a:rPr lang="el-GR" altLang="el-GR" sz="1800" smtClean="0">
                <a:latin typeface="Calibri" panose="020F0502020204030204" pitchFamily="34" charset="0"/>
              </a:rPr>
              <a:t>Η Δράση «ΠΡΑΞΕ Β’» (4.1.1Β) είχε </a:t>
            </a:r>
            <a:r>
              <a:rPr lang="el-GR" altLang="el-GR" sz="1800" b="1" smtClean="0">
                <a:latin typeface="Calibri" panose="020F0502020204030204" pitchFamily="34" charset="0"/>
              </a:rPr>
              <a:t>απόλυτη</a:t>
            </a:r>
            <a:r>
              <a:rPr lang="el-GR" altLang="el-GR" sz="1800" smtClean="0">
                <a:latin typeface="Calibri" panose="020F0502020204030204" pitchFamily="34" charset="0"/>
              </a:rPr>
              <a:t> συνάφεια με το </a:t>
            </a:r>
            <a:r>
              <a:rPr lang="el-GR" altLang="el-GR" sz="1800" b="1" smtClean="0">
                <a:latin typeface="Calibri" panose="020F0502020204030204" pitchFamily="34" charset="0"/>
              </a:rPr>
              <a:t>Μέτρο</a:t>
            </a:r>
            <a:r>
              <a:rPr lang="el-GR" altLang="el-GR" sz="1800" smtClean="0">
                <a:latin typeface="Calibri" panose="020F0502020204030204" pitchFamily="34" charset="0"/>
              </a:rPr>
              <a:t> </a:t>
            </a:r>
            <a:r>
              <a:rPr lang="el-GR" altLang="el-GR" sz="1800" b="1" smtClean="0">
                <a:latin typeface="Calibri" panose="020F0502020204030204" pitchFamily="34" charset="0"/>
              </a:rPr>
              <a:t>4.1 </a:t>
            </a:r>
            <a:r>
              <a:rPr lang="el-GR" altLang="el-GR" sz="1800" smtClean="0">
                <a:latin typeface="Calibri" panose="020F0502020204030204" pitchFamily="34" charset="0"/>
              </a:rPr>
              <a:t>&amp; με τον </a:t>
            </a:r>
            <a:r>
              <a:rPr lang="el-GR" altLang="el-GR" sz="1800" b="1" smtClean="0">
                <a:latin typeface="Calibri" panose="020F0502020204030204" pitchFamily="34" charset="0"/>
              </a:rPr>
              <a:t>Άξονα Προτεραιότητας 4 </a:t>
            </a:r>
            <a:r>
              <a:rPr lang="el-GR" altLang="el-GR" sz="1800" smtClean="0">
                <a:latin typeface="Calibri" panose="020F0502020204030204" pitchFamily="34" charset="0"/>
              </a:rPr>
              <a:t>που εντασσόταν </a:t>
            </a:r>
          </a:p>
          <a:p>
            <a:pPr lvl="1" algn="just">
              <a:lnSpc>
                <a:spcPct val="130000"/>
              </a:lnSpc>
            </a:pPr>
            <a:r>
              <a:rPr lang="el-GR" altLang="el-GR" sz="1800" smtClean="0">
                <a:latin typeface="Calibri" panose="020F0502020204030204" pitchFamily="34" charset="0"/>
              </a:rPr>
              <a:t>ενώ παράλληλα εξυπηρετούσε επιμέρους στόχους του </a:t>
            </a:r>
            <a:r>
              <a:rPr lang="el-GR" altLang="el-GR" sz="1800" b="1" smtClean="0">
                <a:latin typeface="Calibri" panose="020F0502020204030204" pitchFamily="34" charset="0"/>
              </a:rPr>
              <a:t>ΕΠΑΝ</a:t>
            </a:r>
            <a:r>
              <a:rPr lang="el-GR" altLang="el-GR" sz="1800" smtClean="0">
                <a:latin typeface="Calibri" panose="020F0502020204030204" pitchFamily="34" charset="0"/>
              </a:rPr>
              <a:t> και των πολιτικών </a:t>
            </a:r>
            <a:r>
              <a:rPr lang="el-GR" altLang="el-GR" sz="1800" b="1" smtClean="0">
                <a:latin typeface="Calibri" panose="020F0502020204030204" pitchFamily="34" charset="0"/>
              </a:rPr>
              <a:t>ΕΤΑΚ</a:t>
            </a:r>
            <a:r>
              <a:rPr lang="el-GR" altLang="el-GR" sz="1800" smtClean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3555" name="3 - Τίτλος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725487"/>
          </a:xfrm>
        </p:spPr>
        <p:txBody>
          <a:bodyPr/>
          <a:lstStyle/>
          <a:p>
            <a:r>
              <a:rPr lang="el-GR" altLang="el-GR" sz="2800" smtClean="0">
                <a:latin typeface="Calibri" panose="020F0502020204030204" pitchFamily="34" charset="0"/>
              </a:rPr>
              <a:t>Συμπεράσματα (1)</a:t>
            </a:r>
          </a:p>
        </p:txBody>
      </p:sp>
      <p:sp>
        <p:nvSpPr>
          <p:cNvPr id="23556" name="2 - Θέση περιεχομένου"/>
          <p:cNvSpPr txBox="1">
            <a:spLocks/>
          </p:cNvSpPr>
          <p:nvPr/>
        </p:nvSpPr>
        <p:spPr bwMode="auto">
          <a:xfrm>
            <a:off x="246063" y="3421063"/>
            <a:ext cx="8589962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l-GR" altLang="el-GR" sz="2000" b="1">
                <a:latin typeface="Calibri" panose="020F0502020204030204" pitchFamily="34" charset="0"/>
              </a:rPr>
              <a:t>Σχεδιασμός</a:t>
            </a:r>
          </a:p>
          <a:p>
            <a:pPr lvl="1" algn="just">
              <a:lnSpc>
                <a:spcPct val="130000"/>
              </a:lnSpc>
            </a:pPr>
            <a:r>
              <a:rPr lang="el-GR" altLang="en-US" sz="1800">
                <a:latin typeface="Calibri" panose="020F0502020204030204" pitchFamily="34" charset="0"/>
              </a:rPr>
              <a:t>Πρόκληση αποτέλεσε η ύπαρξη κατάλληλου νομικού και θεσμικού πλαισίου </a:t>
            </a:r>
          </a:p>
          <a:p>
            <a:pPr lvl="1" algn="just">
              <a:lnSpc>
                <a:spcPct val="130000"/>
              </a:lnSpc>
            </a:pPr>
            <a:r>
              <a:rPr lang="el-GR" altLang="en-US" sz="1800">
                <a:latin typeface="Calibri" panose="020F0502020204030204" pitchFamily="34" charset="0"/>
              </a:rPr>
              <a:t>Δεν υπήρχε εξαρχής εγκεκριμένο καθεστώς κρατικών ενισχύσεων για τις επιχειρήσεις έντασης γνώσης – spin off</a:t>
            </a:r>
            <a:r>
              <a:rPr lang="el-GR" altLang="el-GR" sz="180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760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2 - Θέση περιεχομένου"/>
          <p:cNvSpPr>
            <a:spLocks noGrp="1"/>
          </p:cNvSpPr>
          <p:nvPr>
            <p:ph idx="1"/>
          </p:nvPr>
        </p:nvSpPr>
        <p:spPr>
          <a:xfrm>
            <a:off x="519113" y="969963"/>
            <a:ext cx="8229600" cy="1806575"/>
          </a:xfrm>
        </p:spPr>
        <p:txBody>
          <a:bodyPr/>
          <a:lstStyle/>
          <a:p>
            <a:pPr marL="0" indent="0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l-GR" altLang="el-GR" sz="2000" b="1" dirty="0" smtClean="0">
                <a:latin typeface="Calibri" panose="020F0502020204030204" pitchFamily="34" charset="0"/>
              </a:rPr>
              <a:t>Αποτελεσματικότητα </a:t>
            </a:r>
          </a:p>
          <a:p>
            <a:pPr marL="0" indent="0" algn="l">
              <a:lnSpc>
                <a:spcPct val="130000"/>
              </a:lnSpc>
            </a:pPr>
            <a:r>
              <a:rPr lang="el-GR" altLang="el-GR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Η φάση Β’ του ΠΡΑΞΕ δεν πέτυχε απόλυτα τον προβλεπόμενο αριθμό:</a:t>
            </a:r>
          </a:p>
          <a:p>
            <a:pPr marL="1200150" lvl="2" indent="-342900">
              <a:lnSpc>
                <a:spcPct val="130000"/>
              </a:lnSpc>
              <a:buFont typeface="Calibri" panose="020F0502020204030204" pitchFamily="34" charset="0"/>
              <a:buAutoNum type="arabicPeriod"/>
            </a:pPr>
            <a:r>
              <a:rPr lang="el-GR" altLang="el-GR" sz="1600" b="1" dirty="0" err="1" smtClean="0">
                <a:latin typeface="Calibri" panose="020F0502020204030204" pitchFamily="34" charset="0"/>
              </a:rPr>
              <a:t>Τεχνοβλαστών</a:t>
            </a:r>
            <a:r>
              <a:rPr lang="el-GR" altLang="el-GR" sz="1600" dirty="0" smtClean="0">
                <a:latin typeface="Calibri" panose="020F0502020204030204" pitchFamily="34" charset="0"/>
              </a:rPr>
              <a:t> (33 αντί για 40 </a:t>
            </a:r>
            <a:r>
              <a:rPr lang="en-US" altLang="el-GR" sz="1600" dirty="0" smtClean="0">
                <a:latin typeface="Calibri" panose="020F0502020204030204" pitchFamily="34" charset="0"/>
              </a:rPr>
              <a:t>spin – off</a:t>
            </a:r>
            <a:r>
              <a:rPr lang="el-GR" altLang="el-GR" sz="1600" dirty="0" smtClean="0">
                <a:latin typeface="Calibri" panose="020F0502020204030204" pitchFamily="34" charset="0"/>
              </a:rPr>
              <a:t>)</a:t>
            </a:r>
            <a:r>
              <a:rPr lang="en-US" altLang="el-GR" sz="1600" dirty="0" smtClean="0">
                <a:latin typeface="Calibri" panose="020F0502020204030204" pitchFamily="34" charset="0"/>
              </a:rPr>
              <a:t> </a:t>
            </a:r>
            <a:r>
              <a:rPr lang="el-GR" altLang="el-GR" sz="1600" dirty="0" smtClean="0">
                <a:latin typeface="Calibri" panose="020F0502020204030204" pitchFamily="34" charset="0"/>
              </a:rPr>
              <a:t>&amp; </a:t>
            </a:r>
          </a:p>
          <a:p>
            <a:pPr marL="1200150" lvl="2" indent="-342900">
              <a:lnSpc>
                <a:spcPct val="130000"/>
              </a:lnSpc>
              <a:buFont typeface="Calibri" panose="020F0502020204030204" pitchFamily="34" charset="0"/>
              <a:buAutoNum type="arabicPeriod"/>
            </a:pPr>
            <a:r>
              <a:rPr lang="el-GR" altLang="el-GR" sz="1600" b="1" dirty="0" smtClean="0">
                <a:latin typeface="Calibri" panose="020F0502020204030204" pitchFamily="34" charset="0"/>
              </a:rPr>
              <a:t>Θέσεων</a:t>
            </a:r>
            <a:r>
              <a:rPr lang="el-GR" altLang="el-GR" sz="1600" dirty="0" smtClean="0">
                <a:latin typeface="Calibri" panose="020F0502020204030204" pitchFamily="34" charset="0"/>
              </a:rPr>
              <a:t> εργασίας</a:t>
            </a:r>
            <a:r>
              <a:rPr lang="en-US" altLang="el-GR" sz="1600" dirty="0" smtClean="0">
                <a:latin typeface="Calibri" panose="020F0502020204030204" pitchFamily="34" charset="0"/>
              </a:rPr>
              <a:t> </a:t>
            </a:r>
            <a:r>
              <a:rPr lang="el-GR" altLang="el-GR" sz="1600" dirty="0" smtClean="0">
                <a:latin typeface="Calibri" panose="020F0502020204030204" pitchFamily="34" charset="0"/>
              </a:rPr>
              <a:t>(λιγότερες από 240</a:t>
            </a:r>
            <a:r>
              <a:rPr lang="en-US" altLang="el-GR" sz="1600" dirty="0" smtClean="0">
                <a:latin typeface="Calibri" panose="020F0502020204030204" pitchFamily="34" charset="0"/>
              </a:rPr>
              <a:t>)</a:t>
            </a:r>
            <a:endParaRPr lang="el-GR" altLang="el-GR" sz="1600" dirty="0" smtClean="0">
              <a:latin typeface="Calibri" panose="020F0502020204030204" pitchFamily="34" charset="0"/>
            </a:endParaRPr>
          </a:p>
        </p:txBody>
      </p:sp>
      <p:sp>
        <p:nvSpPr>
          <p:cNvPr id="24579" name="3 - Τίτλος"/>
          <p:cNvSpPr txBox="1">
            <a:spLocks/>
          </p:cNvSpPr>
          <p:nvPr/>
        </p:nvSpPr>
        <p:spPr bwMode="auto">
          <a:xfrm>
            <a:off x="519113" y="2444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chemeClr val="tx2"/>
                </a:solidFill>
                <a:latin typeface="Calibri" panose="020F0502020204030204" pitchFamily="34" charset="0"/>
              </a:rPr>
              <a:t>Συμπεράσματα (2)</a:t>
            </a:r>
          </a:p>
        </p:txBody>
      </p:sp>
      <p:sp>
        <p:nvSpPr>
          <p:cNvPr id="24580" name="2 - Θέση περιεχομένου"/>
          <p:cNvSpPr txBox="1">
            <a:spLocks/>
          </p:cNvSpPr>
          <p:nvPr/>
        </p:nvSpPr>
        <p:spPr bwMode="auto">
          <a:xfrm>
            <a:off x="4494213" y="2743200"/>
            <a:ext cx="4614862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60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l-GR" altLang="el-GR" sz="1600">
                <a:solidFill>
                  <a:schemeClr val="tx1"/>
                </a:solidFill>
                <a:latin typeface="Calibri" panose="020F0502020204030204" pitchFamily="34" charset="0"/>
              </a:rPr>
              <a:t>Ζητήματα που </a:t>
            </a:r>
            <a:r>
              <a:rPr lang="el-GR" altLang="el-GR" sz="1600" b="1">
                <a:solidFill>
                  <a:schemeClr val="tx1"/>
                </a:solidFill>
                <a:latin typeface="Calibri" panose="020F0502020204030204" pitchFamily="34" charset="0"/>
              </a:rPr>
              <a:t>καθυστερούν την απόφαση </a:t>
            </a:r>
            <a:r>
              <a:rPr lang="el-GR" altLang="el-GR" sz="1600">
                <a:solidFill>
                  <a:schemeClr val="tx1"/>
                </a:solidFill>
                <a:latin typeface="Calibri" panose="020F0502020204030204" pitchFamily="34" charset="0"/>
              </a:rPr>
              <a:t>για δημιουργία spin – off :</a:t>
            </a:r>
          </a:p>
          <a:p>
            <a:pPr lvl="1">
              <a:lnSpc>
                <a:spcPct val="130000"/>
              </a:lnSpc>
            </a:pPr>
            <a:r>
              <a:rPr lang="el-GR" altLang="el-GR" sz="1600" b="1">
                <a:latin typeface="Calibri" panose="020F0502020204030204" pitchFamily="34" charset="0"/>
              </a:rPr>
              <a:t>Αδυναμία χρηματοδότησης </a:t>
            </a:r>
            <a:r>
              <a:rPr lang="el-GR" altLang="el-GR" sz="1600">
                <a:latin typeface="Calibri" panose="020F0502020204030204" pitchFamily="34" charset="0"/>
              </a:rPr>
              <a:t>της επιχειρηματικής προσπάθειας</a:t>
            </a:r>
          </a:p>
          <a:p>
            <a:pPr lvl="1">
              <a:lnSpc>
                <a:spcPct val="130000"/>
              </a:lnSpc>
            </a:pPr>
            <a:r>
              <a:rPr lang="el-GR" altLang="el-GR" sz="1600">
                <a:latin typeface="Calibri" panose="020F0502020204030204" pitchFamily="34" charset="0"/>
              </a:rPr>
              <a:t>απαισιόδοξο </a:t>
            </a:r>
            <a:r>
              <a:rPr lang="el-GR" altLang="el-GR" sz="1600" b="1">
                <a:latin typeface="Calibri" panose="020F0502020204030204" pitchFamily="34" charset="0"/>
              </a:rPr>
              <a:t>κλίμα</a:t>
            </a:r>
            <a:r>
              <a:rPr lang="el-GR" altLang="el-GR" sz="1600">
                <a:latin typeface="Calibri" panose="020F0502020204030204" pitchFamily="34" charset="0"/>
              </a:rPr>
              <a:t> της ελληνικής οικονομίας </a:t>
            </a:r>
          </a:p>
          <a:p>
            <a:pPr lvl="1">
              <a:lnSpc>
                <a:spcPct val="130000"/>
              </a:lnSpc>
            </a:pPr>
            <a:r>
              <a:rPr lang="el-GR" altLang="el-GR" sz="1600">
                <a:latin typeface="Calibri" panose="020F0502020204030204" pitchFamily="34" charset="0"/>
              </a:rPr>
              <a:t>δυσκολία </a:t>
            </a:r>
            <a:r>
              <a:rPr lang="el-GR" altLang="el-GR" sz="1600" b="1">
                <a:latin typeface="Calibri" panose="020F0502020204030204" pitchFamily="34" charset="0"/>
              </a:rPr>
              <a:t>διείσδυσής</a:t>
            </a:r>
            <a:r>
              <a:rPr lang="el-GR" altLang="el-GR" sz="1600">
                <a:latin typeface="Calibri" panose="020F0502020204030204" pitchFamily="34" charset="0"/>
              </a:rPr>
              <a:t> του επιχειρημα-τικού μοντέλου στην αγορά</a:t>
            </a:r>
          </a:p>
          <a:p>
            <a:pPr lvl="1">
              <a:lnSpc>
                <a:spcPct val="130000"/>
              </a:lnSpc>
            </a:pPr>
            <a:r>
              <a:rPr lang="el-GR" altLang="el-GR" sz="1600">
                <a:latin typeface="Calibri" panose="020F0502020204030204" pitchFamily="34" charset="0"/>
              </a:rPr>
              <a:t>έλλειψη</a:t>
            </a:r>
            <a:r>
              <a:rPr lang="el-GR" altLang="el-GR" sz="1600" b="1">
                <a:latin typeface="Calibri" panose="020F0502020204030204" pitchFamily="34" charset="0"/>
              </a:rPr>
              <a:t> </a:t>
            </a:r>
            <a:r>
              <a:rPr lang="el-GR" altLang="el-GR" sz="1600">
                <a:latin typeface="Calibri" panose="020F0502020204030204" pitchFamily="34" charset="0"/>
              </a:rPr>
              <a:t>γνώσεων </a:t>
            </a:r>
            <a:r>
              <a:rPr lang="el-GR" altLang="el-GR" sz="1600" b="1">
                <a:latin typeface="Calibri" panose="020F0502020204030204" pitchFamily="34" charset="0"/>
              </a:rPr>
              <a:t>επιχειρηματικότητας</a:t>
            </a:r>
          </a:p>
          <a:p>
            <a:pPr lvl="1">
              <a:lnSpc>
                <a:spcPct val="130000"/>
              </a:lnSpc>
            </a:pPr>
            <a:endParaRPr lang="el-GR" altLang="el-GR" sz="1600">
              <a:latin typeface="Calibri" panose="020F0502020204030204" pitchFamily="34" charset="0"/>
            </a:endParaRPr>
          </a:p>
        </p:txBody>
      </p:sp>
      <p:sp>
        <p:nvSpPr>
          <p:cNvPr id="24581" name="2 - Θέση περιεχομένου"/>
          <p:cNvSpPr txBox="1">
            <a:spLocks/>
          </p:cNvSpPr>
          <p:nvPr/>
        </p:nvSpPr>
        <p:spPr bwMode="auto">
          <a:xfrm>
            <a:off x="300038" y="2782888"/>
            <a:ext cx="403225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l-GR" altLang="el-GR" sz="1600" dirty="0">
                <a:solidFill>
                  <a:schemeClr val="tx1"/>
                </a:solidFill>
                <a:latin typeface="Calibri" panose="020F0502020204030204" pitchFamily="34" charset="0"/>
              </a:rPr>
              <a:t>Από </a:t>
            </a:r>
            <a:r>
              <a:rPr lang="el-GR" altLang="el-G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τα</a:t>
            </a:r>
            <a:r>
              <a:rPr lang="el-GR" altLang="el-GR" sz="16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224 </a:t>
            </a:r>
            <a:r>
              <a:rPr lang="el-GR" altLang="el-GR" sz="1600" dirty="0">
                <a:solidFill>
                  <a:schemeClr val="tx1"/>
                </a:solidFill>
                <a:latin typeface="Calibri" panose="020F0502020204030204" pitchFamily="34" charset="0"/>
              </a:rPr>
              <a:t>έργα της </a:t>
            </a:r>
            <a:r>
              <a:rPr lang="el-GR" altLang="el-G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φάσης Α</a:t>
            </a:r>
            <a:r>
              <a:rPr lang="el-GR" altLang="el-GR" sz="1600" dirty="0">
                <a:solidFill>
                  <a:schemeClr val="tx1"/>
                </a:solidFill>
                <a:latin typeface="Calibri" panose="020F0502020204030204" pitchFamily="34" charset="0"/>
              </a:rPr>
              <a:t>’ μόνα </a:t>
            </a:r>
            <a:r>
              <a:rPr lang="el-GR" altLang="el-G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τα 17 </a:t>
            </a:r>
            <a:r>
              <a:rPr lang="el-GR" altLang="el-GR" sz="1600" dirty="0">
                <a:solidFill>
                  <a:schemeClr val="tx1"/>
                </a:solidFill>
                <a:latin typeface="Calibri" panose="020F0502020204030204" pitchFamily="34" charset="0"/>
              </a:rPr>
              <a:t>εγκρίθηκαν στη </a:t>
            </a:r>
            <a:r>
              <a:rPr lang="el-GR" altLang="el-G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φάση Β</a:t>
            </a:r>
            <a:r>
              <a:rPr lang="el-GR" altLang="el-GR" sz="1600" dirty="0">
                <a:solidFill>
                  <a:schemeClr val="tx1"/>
                </a:solidFill>
                <a:latin typeface="Calibri" panose="020F0502020204030204" pitchFamily="34" charset="0"/>
              </a:rPr>
              <a:t>’, λόγω:</a:t>
            </a:r>
          </a:p>
          <a:p>
            <a:pPr lvl="1">
              <a:lnSpc>
                <a:spcPct val="130000"/>
              </a:lnSpc>
            </a:pPr>
            <a:r>
              <a:rPr lang="el-GR" altLang="el-GR" sz="1600" dirty="0">
                <a:latin typeface="Calibri" panose="020F0502020204030204" pitchFamily="34" charset="0"/>
              </a:rPr>
              <a:t>Μη ύπαρξης απαιτούμενου βαθμού </a:t>
            </a:r>
            <a:r>
              <a:rPr lang="el-GR" altLang="el-GR" sz="1600" b="1" dirty="0">
                <a:latin typeface="Calibri" panose="020F0502020204030204" pitchFamily="34" charset="0"/>
              </a:rPr>
              <a:t>ετοιμότητας </a:t>
            </a:r>
          </a:p>
          <a:p>
            <a:pPr lvl="1">
              <a:lnSpc>
                <a:spcPct val="130000"/>
              </a:lnSpc>
            </a:pPr>
            <a:r>
              <a:rPr lang="el-GR" altLang="el-GR" sz="1600" dirty="0">
                <a:latin typeface="Calibri" panose="020F0502020204030204" pitchFamily="34" charset="0"/>
              </a:rPr>
              <a:t>Αδυναμία προσέλκυσης </a:t>
            </a:r>
            <a:r>
              <a:rPr lang="el-GR" altLang="el-GR" sz="1600" dirty="0" err="1">
                <a:latin typeface="Calibri" panose="020F0502020204030204" pitchFamily="34" charset="0"/>
              </a:rPr>
              <a:t>απαιτού-μενων</a:t>
            </a:r>
            <a:r>
              <a:rPr lang="el-GR" altLang="el-GR" sz="1600" dirty="0">
                <a:latin typeface="Calibri" panose="020F0502020204030204" pitchFamily="34" charset="0"/>
              </a:rPr>
              <a:t> </a:t>
            </a:r>
            <a:r>
              <a:rPr lang="el-GR" altLang="el-GR" sz="1600" b="1" dirty="0">
                <a:latin typeface="Calibri" panose="020F0502020204030204" pitchFamily="34" charset="0"/>
              </a:rPr>
              <a:t>επενδυτικών  </a:t>
            </a:r>
            <a:r>
              <a:rPr lang="el-GR" altLang="el-GR" sz="1600" b="1" dirty="0" err="1">
                <a:latin typeface="Calibri" panose="020F0502020204030204" pitchFamily="34" charset="0"/>
              </a:rPr>
              <a:t>κεφάλαιων</a:t>
            </a:r>
            <a:r>
              <a:rPr lang="el-GR" altLang="el-GR" sz="1600" b="1" dirty="0">
                <a:latin typeface="Calibri" panose="020F0502020204030204" pitchFamily="34" charset="0"/>
              </a:rPr>
              <a:t> </a:t>
            </a:r>
            <a:r>
              <a:rPr lang="el-GR" altLang="el-GR" sz="1600" dirty="0">
                <a:latin typeface="Calibri" panose="020F0502020204030204" pitchFamily="34" charset="0"/>
              </a:rPr>
              <a:t>- προϋπόθεση κάλυψης </a:t>
            </a:r>
            <a:r>
              <a:rPr lang="el-GR" altLang="el-GR" sz="1600" b="1" dirty="0">
                <a:latin typeface="Calibri" panose="020F0502020204030204" pitchFamily="34" charset="0"/>
              </a:rPr>
              <a:t>50% </a:t>
            </a:r>
            <a:r>
              <a:rPr lang="el-GR" altLang="el-GR" sz="1600" dirty="0">
                <a:latin typeface="Calibri" panose="020F0502020204030204" pitchFamily="34" charset="0"/>
              </a:rPr>
              <a:t>της ίδιας συμμετοχής.</a:t>
            </a:r>
          </a:p>
        </p:txBody>
      </p:sp>
    </p:spTree>
    <p:extLst>
      <p:ext uri="{BB962C8B-B14F-4D97-AF65-F5344CB8AC3E}">
        <p14:creationId xmlns:p14="http://schemas.microsoft.com/office/powerpoint/2010/main" val="141924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79388" y="836613"/>
            <a:ext cx="8712200" cy="5688012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l-GR" altLang="el-GR" sz="2000" b="1" dirty="0" smtClean="0">
                <a:latin typeface="Calibri" panose="020F0502020204030204" pitchFamily="34" charset="0"/>
              </a:rPr>
              <a:t>Συμβολή - Προσθετικότητα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l-GR" altLang="el-GR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Το ΠΡΑΞΕ Β’ κατάφερε να: </a:t>
            </a:r>
          </a:p>
          <a:p>
            <a:pPr lvl="1">
              <a:lnSpc>
                <a:spcPct val="150000"/>
              </a:lnSpc>
              <a:defRPr/>
            </a:pP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καλύψει δραστηριότητες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υψηλού ρίσκου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&amp; το πρόβλημα της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έλλειψης χρηματοδότησης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των νέων επιχειρήσεων, που δεν μπορούν να καλυφθούν από τον ιδιωτικό τομέα</a:t>
            </a:r>
          </a:p>
          <a:p>
            <a:pPr lvl="1">
              <a:lnSpc>
                <a:spcPct val="150000"/>
              </a:lnSpc>
              <a:defRPr/>
            </a:pP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δώσει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ώθηση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στην ελληνική οικονομία για την παραγωγή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υψηλής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προστιθέμενης αξίας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προϊόντων/ υπηρεσιών.</a:t>
            </a:r>
          </a:p>
          <a:p>
            <a:pPr lvl="1">
              <a:lnSpc>
                <a:spcPct val="150000"/>
              </a:lnSpc>
              <a:defRPr/>
            </a:pP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συνεισφέρει στην κατοχύρωση του απαραίτητου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νομοθετικού και θεσμικού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πλαισίου που μέχρι τότε δεν υπήρχε</a:t>
            </a:r>
          </a:p>
          <a:p>
            <a:pPr lvl="1">
              <a:lnSpc>
                <a:spcPct val="150000"/>
              </a:lnSpc>
              <a:defRPr/>
            </a:pP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ενισχύσει την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επιχειρηματικότητα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των ερευνητών</a:t>
            </a:r>
          </a:p>
          <a:p>
            <a:pPr lvl="1" algn="just">
              <a:lnSpc>
                <a:spcPct val="130000"/>
              </a:lnSpc>
              <a:defRPr/>
            </a:pP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αποτελέσει ένα ιδιαίτερα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καινοτόμο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πρόγραμμα το οποίο περιλάμβανε άμεση παρέμβαση στην αγορά </a:t>
            </a:r>
            <a:r>
              <a:rPr lang="el-GR" altLang="el-GR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κεφαλαίων σποράς </a:t>
            </a:r>
            <a:r>
              <a:rPr lang="el-GR" altLang="el-GR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για 1η φορά στην Ελλάδα</a:t>
            </a:r>
          </a:p>
          <a:p>
            <a:pPr lvl="1" algn="just">
              <a:lnSpc>
                <a:spcPct val="130000"/>
              </a:lnSpc>
              <a:defRPr/>
            </a:pP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το </a:t>
            </a:r>
            <a:r>
              <a:rPr lang="el-GR" altLang="en-US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50% των έργων ΔΕ θα υλοποιούνταν </a:t>
            </a:r>
            <a:r>
              <a:rPr lang="el-GR" alt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χωρίς τη συνεισφορά του προγράμματος </a:t>
            </a:r>
            <a:endParaRPr lang="el-GR" altLang="el-GR" sz="1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  <a:defRPr/>
            </a:pPr>
            <a:endParaRPr lang="el-GR" altLang="el-GR" sz="1600" dirty="0" smtClean="0">
              <a:latin typeface="Calibri" panose="020F0502020204030204" pitchFamily="34" charset="0"/>
            </a:endParaRPr>
          </a:p>
        </p:txBody>
      </p:sp>
      <p:sp>
        <p:nvSpPr>
          <p:cNvPr id="25603" name="3 - Τίτλος"/>
          <p:cNvSpPr txBox="1">
            <a:spLocks/>
          </p:cNvSpPr>
          <p:nvPr/>
        </p:nvSpPr>
        <p:spPr bwMode="auto">
          <a:xfrm>
            <a:off x="519113" y="2444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chemeClr val="tx2"/>
                </a:solidFill>
                <a:latin typeface="Calibri" panose="020F0502020204030204" pitchFamily="34" charset="0"/>
              </a:rPr>
              <a:t>Συμπεράσματα (3)</a:t>
            </a:r>
          </a:p>
        </p:txBody>
      </p:sp>
    </p:spTree>
    <p:extLst>
      <p:ext uri="{BB962C8B-B14F-4D97-AF65-F5344CB8AC3E}">
        <p14:creationId xmlns:p14="http://schemas.microsoft.com/office/powerpoint/2010/main" val="85654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5347_DIAFANEIES_ATLANTIS_G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5347_DIAFANEIES_ATLANTIS_G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ap5347_DIAFANEIES_ATLANTIS_GR</Template>
  <TotalTime>1197</TotalTime>
  <Words>1865</Words>
  <Application>Microsoft Office PowerPoint</Application>
  <PresentationFormat>On-screen Show (4:3)</PresentationFormat>
  <Paragraphs>330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Calibri</vt:lpstr>
      <vt:lpstr>ap5347_DIAFANEIES_ATLANTIS_GR</vt:lpstr>
      <vt:lpstr>1_ap5347_DIAFANEIES_ATLANTIS_GR</vt:lpstr>
      <vt:lpstr> «ΜΕΛΕΤΕΣ ΑΠΟΤΙΜΗΣΗΣ ΔΡΑΣΕΩΝ ΕΤΑΚ» </vt:lpstr>
      <vt:lpstr>Εισαγωγή </vt:lpstr>
      <vt:lpstr>Περιληπτικά Στοιχεία Δράσης</vt:lpstr>
      <vt:lpstr>Περιληπτικά Στοιχεία Δράσης</vt:lpstr>
      <vt:lpstr>Στατιστικά Στοιχεία Δράσης</vt:lpstr>
      <vt:lpstr>Στατιστικά Στοιχεία Δράσης</vt:lpstr>
      <vt:lpstr>Συμπεράσματα (1)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Χρηματοοικονομικά Στοιχεία Τεχνοβλαστών (1) </vt:lpstr>
      <vt:lpstr>Χρηματοοικονομικά Στοιχεία Τεχνοβλαστών (2)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admin</cp:lastModifiedBy>
  <cp:revision>200</cp:revision>
  <dcterms:created xsi:type="dcterms:W3CDTF">2012-09-11T06:29:13Z</dcterms:created>
  <dcterms:modified xsi:type="dcterms:W3CDTF">2016-05-09T06:26:58Z</dcterms:modified>
</cp:coreProperties>
</file>