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7" r:id="rId2"/>
    <p:sldId id="258" r:id="rId3"/>
    <p:sldId id="271" r:id="rId4"/>
    <p:sldId id="268" r:id="rId5"/>
    <p:sldId id="267" r:id="rId6"/>
    <p:sldId id="260" r:id="rId7"/>
    <p:sldId id="262" r:id="rId8"/>
    <p:sldId id="263" r:id="rId9"/>
    <p:sldId id="264" r:id="rId10"/>
    <p:sldId id="265" r:id="rId11"/>
    <p:sldId id="274" r:id="rId12"/>
    <p:sldId id="266" r:id="rId13"/>
    <p:sldId id="269"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6" autoAdjust="0"/>
    <p:restoredTop sz="94660"/>
  </p:normalViewPr>
  <p:slideViewPr>
    <p:cSldViewPr snapToGrid="0">
      <p:cViewPr varScale="1">
        <p:scale>
          <a:sx n="98" d="100"/>
          <a:sy n="98" d="100"/>
        </p:scale>
        <p:origin x="200" y="80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A0F0E2-55D0-4AE9-BE39-88EC0756DBC3}" type="doc">
      <dgm:prSet loTypeId="urn:microsoft.com/office/officeart/2008/layout/IncreasingCircleProcess" loCatId="list" qsTypeId="urn:microsoft.com/office/officeart/2005/8/quickstyle/simple1" qsCatId="simple" csTypeId="urn:microsoft.com/office/officeart/2005/8/colors/accent0_3" csCatId="mainScheme" phldr="1"/>
      <dgm:spPr/>
      <dgm:t>
        <a:bodyPr/>
        <a:lstStyle/>
        <a:p>
          <a:endParaRPr lang="en-US"/>
        </a:p>
      </dgm:t>
    </dgm:pt>
    <dgm:pt modelId="{1CC9B9BB-9D1D-4667-A4B6-E09031DF719E}">
      <dgm:prSet phldrT="[Text]"/>
      <dgm:spPr/>
      <dgm:t>
        <a:bodyPr/>
        <a:lstStyle/>
        <a:p>
          <a:r>
            <a:rPr lang="el-GR" dirty="0"/>
            <a:t>1η συνεδρίαση </a:t>
          </a:r>
        </a:p>
        <a:p>
          <a:r>
            <a:rPr lang="el-GR" dirty="0"/>
            <a:t>28 Ιανουαρίου 2021</a:t>
          </a:r>
          <a:endParaRPr lang="en-US" dirty="0"/>
        </a:p>
      </dgm:t>
    </dgm:pt>
    <dgm:pt modelId="{F1313D11-AE2E-4560-9EAA-E4D2B9AD5E47}" type="parTrans" cxnId="{B1A29FD1-BE8C-443E-8B6E-41364C244616}">
      <dgm:prSet/>
      <dgm:spPr/>
      <dgm:t>
        <a:bodyPr/>
        <a:lstStyle/>
        <a:p>
          <a:endParaRPr lang="en-US"/>
        </a:p>
      </dgm:t>
    </dgm:pt>
    <dgm:pt modelId="{53DD577F-73FD-49A4-A9FB-996C90A202FF}" type="sibTrans" cxnId="{B1A29FD1-BE8C-443E-8B6E-41364C244616}">
      <dgm:prSet/>
      <dgm:spPr/>
      <dgm:t>
        <a:bodyPr/>
        <a:lstStyle/>
        <a:p>
          <a:endParaRPr lang="en-US"/>
        </a:p>
      </dgm:t>
    </dgm:pt>
    <dgm:pt modelId="{A09B630B-C1E5-4344-9571-B6D7240A50B4}">
      <dgm:prSet phldrT="[Text]"/>
      <dgm:spPr/>
      <dgm:t>
        <a:bodyPr/>
        <a:lstStyle/>
        <a:p>
          <a:r>
            <a:rPr lang="el-GR" dirty="0">
              <a:latin typeface="+mj-lt"/>
            </a:rPr>
            <a:t>Ορισμός Υποεπιτροπών</a:t>
          </a:r>
          <a:endParaRPr lang="en-US" dirty="0">
            <a:latin typeface="+mj-lt"/>
          </a:endParaRPr>
        </a:p>
      </dgm:t>
    </dgm:pt>
    <dgm:pt modelId="{E08D015D-F180-4FD8-A8BE-42EBF8E9C377}" type="parTrans" cxnId="{CDF41FE2-403A-4A66-8FF7-C7AF759078D1}">
      <dgm:prSet/>
      <dgm:spPr/>
      <dgm:t>
        <a:bodyPr/>
        <a:lstStyle/>
        <a:p>
          <a:endParaRPr lang="en-US"/>
        </a:p>
      </dgm:t>
    </dgm:pt>
    <dgm:pt modelId="{FB090E23-6795-4C84-BEE3-F5FCB1D89990}" type="sibTrans" cxnId="{CDF41FE2-403A-4A66-8FF7-C7AF759078D1}">
      <dgm:prSet/>
      <dgm:spPr/>
      <dgm:t>
        <a:bodyPr/>
        <a:lstStyle/>
        <a:p>
          <a:endParaRPr lang="en-US"/>
        </a:p>
      </dgm:t>
    </dgm:pt>
    <dgm:pt modelId="{EEEDA28D-0F3A-4579-9CC1-9B71BA9F4909}">
      <dgm:prSet phldrT="[Text]"/>
      <dgm:spPr/>
      <dgm:t>
        <a:bodyPr/>
        <a:lstStyle/>
        <a:p>
          <a:r>
            <a:rPr lang="el-GR" dirty="0">
              <a:latin typeface="+mj-lt"/>
            </a:rPr>
            <a:t>Επιλογή εποπτευόμενων Ινστιτούτων </a:t>
          </a:r>
          <a:endParaRPr lang="en-US" dirty="0">
            <a:latin typeface="+mj-lt"/>
          </a:endParaRPr>
        </a:p>
      </dgm:t>
    </dgm:pt>
    <dgm:pt modelId="{736DEA3A-BB13-489B-AD46-E9B376A65082}" type="parTrans" cxnId="{EAA105D7-8AF3-42FA-8A16-59E65BDC0411}">
      <dgm:prSet/>
      <dgm:spPr/>
      <dgm:t>
        <a:bodyPr/>
        <a:lstStyle/>
        <a:p>
          <a:endParaRPr lang="en-US"/>
        </a:p>
      </dgm:t>
    </dgm:pt>
    <dgm:pt modelId="{9A5C9A46-F75D-4449-8206-866D6E166E4D}" type="sibTrans" cxnId="{EAA105D7-8AF3-42FA-8A16-59E65BDC0411}">
      <dgm:prSet/>
      <dgm:spPr/>
      <dgm:t>
        <a:bodyPr/>
        <a:lstStyle/>
        <a:p>
          <a:endParaRPr lang="en-US"/>
        </a:p>
      </dgm:t>
    </dgm:pt>
    <dgm:pt modelId="{12B03CF0-B544-4551-863A-ACE4DC59C3A2}">
      <dgm:prSet phldrT="[Text]"/>
      <dgm:spPr/>
      <dgm:t>
        <a:bodyPr/>
        <a:lstStyle/>
        <a:p>
          <a:r>
            <a:rPr lang="el-GR" dirty="0"/>
            <a:t>2</a:t>
          </a:r>
          <a:r>
            <a:rPr lang="el-GR" baseline="30000" dirty="0"/>
            <a:t>η</a:t>
          </a:r>
          <a:r>
            <a:rPr lang="el-GR" dirty="0"/>
            <a:t> συνεδρίαση </a:t>
          </a:r>
        </a:p>
        <a:p>
          <a:r>
            <a:rPr lang="el-GR" dirty="0"/>
            <a:t>27 Απριλίου 2021</a:t>
          </a:r>
          <a:endParaRPr lang="en-US" dirty="0"/>
        </a:p>
      </dgm:t>
    </dgm:pt>
    <dgm:pt modelId="{C46B9EAC-F4EC-4565-A31A-2A9A6D704D80}" type="parTrans" cxnId="{C97CFCDE-719C-49C7-8869-F83E6C5469DC}">
      <dgm:prSet/>
      <dgm:spPr/>
      <dgm:t>
        <a:bodyPr/>
        <a:lstStyle/>
        <a:p>
          <a:endParaRPr lang="en-US"/>
        </a:p>
      </dgm:t>
    </dgm:pt>
    <dgm:pt modelId="{8B06DEA7-99F3-48E7-9F3B-A438685E1279}" type="sibTrans" cxnId="{C97CFCDE-719C-49C7-8869-F83E6C5469DC}">
      <dgm:prSet/>
      <dgm:spPr/>
      <dgm:t>
        <a:bodyPr/>
        <a:lstStyle/>
        <a:p>
          <a:endParaRPr lang="en-US"/>
        </a:p>
      </dgm:t>
    </dgm:pt>
    <dgm:pt modelId="{19B2910B-A6A6-4411-9628-FEBB41BE9A9B}">
      <dgm:prSet phldrT="[Text]"/>
      <dgm:spPr/>
      <dgm:t>
        <a:bodyPr/>
        <a:lstStyle/>
        <a:p>
          <a:r>
            <a:rPr lang="el-GR" dirty="0">
              <a:latin typeface="+mj-lt"/>
            </a:rPr>
            <a:t>Συνέχιση και δρομολόγηση ολοκλήρωσής διαδικασίας επιλογής μελών επιτροπών αξιολόγησης ΕΚ και Ι</a:t>
          </a:r>
          <a:endParaRPr lang="en-US" dirty="0">
            <a:latin typeface="+mj-lt"/>
          </a:endParaRPr>
        </a:p>
      </dgm:t>
    </dgm:pt>
    <dgm:pt modelId="{916BD0E5-4494-4639-A150-1B261DD9BDD2}" type="parTrans" cxnId="{F67DF907-130B-41DD-9005-AD57CEADF9A3}">
      <dgm:prSet/>
      <dgm:spPr/>
      <dgm:t>
        <a:bodyPr/>
        <a:lstStyle/>
        <a:p>
          <a:endParaRPr lang="en-US"/>
        </a:p>
      </dgm:t>
    </dgm:pt>
    <dgm:pt modelId="{38F810D3-3AA3-4FF5-96B8-CCC82A8E7059}" type="sibTrans" cxnId="{F67DF907-130B-41DD-9005-AD57CEADF9A3}">
      <dgm:prSet/>
      <dgm:spPr/>
      <dgm:t>
        <a:bodyPr/>
        <a:lstStyle/>
        <a:p>
          <a:endParaRPr lang="en-US"/>
        </a:p>
      </dgm:t>
    </dgm:pt>
    <dgm:pt modelId="{6A4359B5-AA10-4D18-8EF2-4D3759F1430E}">
      <dgm:prSet phldrT="[Text]"/>
      <dgm:spPr/>
      <dgm:t>
        <a:bodyPr/>
        <a:lstStyle/>
        <a:p>
          <a:r>
            <a:rPr lang="el-GR" dirty="0">
              <a:latin typeface="+mj-lt"/>
            </a:rPr>
            <a:t>Συζήτηση και προγραμματισμός δράσεων για την στήριξη από την πολιτεία της συμμετοχής σε Ευρωπαϊκές Υποδομές ERIC- ESFRI</a:t>
          </a:r>
          <a:endParaRPr lang="en-US" dirty="0">
            <a:latin typeface="+mj-lt"/>
          </a:endParaRPr>
        </a:p>
      </dgm:t>
    </dgm:pt>
    <dgm:pt modelId="{4D0ECB82-C91F-474A-8762-CDEFC1E42CE7}" type="parTrans" cxnId="{BFA18706-FB29-4F89-AD85-DBEA419C2592}">
      <dgm:prSet/>
      <dgm:spPr/>
      <dgm:t>
        <a:bodyPr/>
        <a:lstStyle/>
        <a:p>
          <a:endParaRPr lang="en-US"/>
        </a:p>
      </dgm:t>
    </dgm:pt>
    <dgm:pt modelId="{791D1110-CFDD-44E8-909F-3333B03AB058}" type="sibTrans" cxnId="{BFA18706-FB29-4F89-AD85-DBEA419C2592}">
      <dgm:prSet/>
      <dgm:spPr/>
      <dgm:t>
        <a:bodyPr/>
        <a:lstStyle/>
        <a:p>
          <a:endParaRPr lang="en-US"/>
        </a:p>
      </dgm:t>
    </dgm:pt>
    <dgm:pt modelId="{C7321A4B-EEE7-4219-886A-94B5D2CF77E6}">
      <dgm:prSet phldrT="[Text]"/>
      <dgm:spPr/>
      <dgm:t>
        <a:bodyPr/>
        <a:lstStyle/>
        <a:p>
          <a:r>
            <a:rPr lang="el-GR" dirty="0"/>
            <a:t>3</a:t>
          </a:r>
          <a:r>
            <a:rPr lang="el-GR" baseline="30000" dirty="0"/>
            <a:t>η</a:t>
          </a:r>
          <a:r>
            <a:rPr lang="el-GR" dirty="0"/>
            <a:t> συνάντηση </a:t>
          </a:r>
        </a:p>
        <a:p>
          <a:r>
            <a:rPr lang="el-GR" dirty="0"/>
            <a:t>30 Σεπτεμβρίου 2021</a:t>
          </a:r>
          <a:endParaRPr lang="en-US" dirty="0"/>
        </a:p>
      </dgm:t>
    </dgm:pt>
    <dgm:pt modelId="{141E3AD2-87E1-42D4-ACB2-24ED05844481}" type="parTrans" cxnId="{636CD4A4-D40A-448E-BA78-F583E72C11B7}">
      <dgm:prSet/>
      <dgm:spPr/>
      <dgm:t>
        <a:bodyPr/>
        <a:lstStyle/>
        <a:p>
          <a:endParaRPr lang="en-US"/>
        </a:p>
      </dgm:t>
    </dgm:pt>
    <dgm:pt modelId="{DDB43CE5-897A-4E9D-87E3-0710CEBF83D5}" type="sibTrans" cxnId="{636CD4A4-D40A-448E-BA78-F583E72C11B7}">
      <dgm:prSet/>
      <dgm:spPr/>
      <dgm:t>
        <a:bodyPr/>
        <a:lstStyle/>
        <a:p>
          <a:endParaRPr lang="en-US"/>
        </a:p>
      </dgm:t>
    </dgm:pt>
    <dgm:pt modelId="{F809087D-24AB-43B4-B985-0A2A6BF11E4B}">
      <dgm:prSet phldrT="[Text]"/>
      <dgm:spPr/>
      <dgm:t>
        <a:bodyPr/>
        <a:lstStyle/>
        <a:p>
          <a:r>
            <a:rPr lang="el-GR" dirty="0">
              <a:latin typeface="+mj-lt"/>
            </a:rPr>
            <a:t>Εκκίνηση διαδικασίας επιλογής μελών επιτροπών αξιολόγησης ΕΚ και Ι. </a:t>
          </a:r>
          <a:endParaRPr lang="en-US" dirty="0">
            <a:latin typeface="+mj-lt"/>
          </a:endParaRPr>
        </a:p>
      </dgm:t>
    </dgm:pt>
    <dgm:pt modelId="{B511E10D-F3D0-4E8A-BD33-4AF9E154E883}" type="parTrans" cxnId="{3231E3AE-83C8-4B78-B1C9-E389C24250C3}">
      <dgm:prSet/>
      <dgm:spPr/>
      <dgm:t>
        <a:bodyPr/>
        <a:lstStyle/>
        <a:p>
          <a:endParaRPr lang="en-US"/>
        </a:p>
      </dgm:t>
    </dgm:pt>
    <dgm:pt modelId="{8230882E-6582-45D7-91FB-20FA7FD846E4}" type="sibTrans" cxnId="{3231E3AE-83C8-4B78-B1C9-E389C24250C3}">
      <dgm:prSet/>
      <dgm:spPr/>
      <dgm:t>
        <a:bodyPr/>
        <a:lstStyle/>
        <a:p>
          <a:endParaRPr lang="en-US"/>
        </a:p>
      </dgm:t>
    </dgm:pt>
    <dgm:pt modelId="{B90790C2-3519-4BAD-A933-C33419FDE436}">
      <dgm:prSet phldrT="[Text]"/>
      <dgm:spPr/>
      <dgm:t>
        <a:bodyPr/>
        <a:lstStyle/>
        <a:p>
          <a:r>
            <a:rPr lang="el-GR" dirty="0">
              <a:latin typeface="+mj-lt"/>
            </a:rPr>
            <a:t>Εκκίνηση καταγραφής εθνικών και ευρωπαϊκών δράσεων ενδιαφέροντος </a:t>
          </a:r>
          <a:endParaRPr lang="en-US" dirty="0">
            <a:latin typeface="+mj-lt"/>
          </a:endParaRPr>
        </a:p>
      </dgm:t>
    </dgm:pt>
    <dgm:pt modelId="{EECA87AB-C41D-4EAB-93E1-D811DB4CC58C}" type="parTrans" cxnId="{0A773793-56A5-4A2B-889B-1896EAA44CF8}">
      <dgm:prSet/>
      <dgm:spPr/>
      <dgm:t>
        <a:bodyPr/>
        <a:lstStyle/>
        <a:p>
          <a:endParaRPr lang="en-US"/>
        </a:p>
      </dgm:t>
    </dgm:pt>
    <dgm:pt modelId="{05D0CB52-A5B6-4CB9-9865-E6E13A974772}" type="sibTrans" cxnId="{0A773793-56A5-4A2B-889B-1896EAA44CF8}">
      <dgm:prSet/>
      <dgm:spPr/>
      <dgm:t>
        <a:bodyPr/>
        <a:lstStyle/>
        <a:p>
          <a:endParaRPr lang="en-US"/>
        </a:p>
      </dgm:t>
    </dgm:pt>
    <dgm:pt modelId="{47CCABDB-21C5-4374-9404-F22EA3178976}">
      <dgm:prSet/>
      <dgm:spPr/>
      <dgm:t>
        <a:bodyPr/>
        <a:lstStyle/>
        <a:p>
          <a:r>
            <a:rPr lang="el-GR" dirty="0"/>
            <a:t>4</a:t>
          </a:r>
          <a:r>
            <a:rPr lang="el-GR" baseline="30000" dirty="0"/>
            <a:t>η</a:t>
          </a:r>
          <a:r>
            <a:rPr lang="el-GR" dirty="0"/>
            <a:t> συνάντηση </a:t>
          </a:r>
        </a:p>
        <a:p>
          <a:r>
            <a:rPr lang="el-GR" dirty="0"/>
            <a:t>1</a:t>
          </a:r>
          <a:r>
            <a:rPr lang="el-GR" baseline="30000" dirty="0"/>
            <a:t>η</a:t>
          </a:r>
          <a:r>
            <a:rPr lang="el-GR" dirty="0"/>
            <a:t> Φεβρουαρίου 2022</a:t>
          </a:r>
          <a:endParaRPr lang="en-US" dirty="0"/>
        </a:p>
      </dgm:t>
    </dgm:pt>
    <dgm:pt modelId="{19BB8A9C-A039-4B03-B74E-287E077322FC}" type="parTrans" cxnId="{A61E851B-9A82-40D4-8EBF-2C7AEA3A5272}">
      <dgm:prSet/>
      <dgm:spPr/>
      <dgm:t>
        <a:bodyPr/>
        <a:lstStyle/>
        <a:p>
          <a:endParaRPr lang="en-US"/>
        </a:p>
      </dgm:t>
    </dgm:pt>
    <dgm:pt modelId="{7C74A1A6-53E2-43DF-B9DE-68064821DC65}" type="sibTrans" cxnId="{A61E851B-9A82-40D4-8EBF-2C7AEA3A5272}">
      <dgm:prSet/>
      <dgm:spPr/>
      <dgm:t>
        <a:bodyPr/>
        <a:lstStyle/>
        <a:p>
          <a:endParaRPr lang="en-US"/>
        </a:p>
      </dgm:t>
    </dgm:pt>
    <dgm:pt modelId="{1167C642-9009-4B5B-9693-9C5CCABC2BF0}">
      <dgm:prSet phldrT="[Text]"/>
      <dgm:spPr/>
      <dgm:t>
        <a:bodyPr/>
        <a:lstStyle/>
        <a:p>
          <a:r>
            <a:rPr lang="el-GR" dirty="0">
              <a:latin typeface="+mj-lt"/>
            </a:rPr>
            <a:t>Προτεραιότητες της Εθνικής Στρατηγικής Έρευνας και Καινοτομίας για την Έξυπνη Εξειδίκευση της Προγραμματικής Περιόδου 2021 – 2027</a:t>
          </a:r>
          <a:endParaRPr lang="en-US" dirty="0">
            <a:latin typeface="+mj-lt"/>
          </a:endParaRPr>
        </a:p>
      </dgm:t>
    </dgm:pt>
    <dgm:pt modelId="{7094F702-1A20-4C04-ADD8-14DCF8BDFE9E}" type="parTrans" cxnId="{A798107E-59C4-46BD-97A9-556D8186192F}">
      <dgm:prSet/>
      <dgm:spPr/>
      <dgm:t>
        <a:bodyPr/>
        <a:lstStyle/>
        <a:p>
          <a:endParaRPr lang="en-US"/>
        </a:p>
      </dgm:t>
    </dgm:pt>
    <dgm:pt modelId="{2C486953-EB92-4A2B-B5EB-9D05A9237447}" type="sibTrans" cxnId="{A798107E-59C4-46BD-97A9-556D8186192F}">
      <dgm:prSet/>
      <dgm:spPr/>
      <dgm:t>
        <a:bodyPr/>
        <a:lstStyle/>
        <a:p>
          <a:endParaRPr lang="en-US"/>
        </a:p>
      </dgm:t>
    </dgm:pt>
    <dgm:pt modelId="{A0ED1F4F-27AB-4891-B88D-002F2701CA81}">
      <dgm:prSet/>
      <dgm:spPr/>
      <dgm:t>
        <a:bodyPr/>
        <a:lstStyle/>
        <a:p>
          <a:r>
            <a:rPr lang="el-GR" dirty="0">
              <a:latin typeface="+mj-lt"/>
            </a:rPr>
            <a:t>Έγκριση πρότασης για την βιώσιμη ενεργειακή μετάβαση της χώρα από την υποομάδα ενέργειας του ΤΕΣ ΕΠΕΒΚ</a:t>
          </a:r>
          <a:endParaRPr lang="en-US" dirty="0">
            <a:latin typeface="+mj-lt"/>
          </a:endParaRPr>
        </a:p>
      </dgm:t>
    </dgm:pt>
    <dgm:pt modelId="{55A1818C-55F7-4574-932F-381D7530015B}" type="parTrans" cxnId="{98C7C4F9-EC82-4B0F-A263-CC0B7EB24645}">
      <dgm:prSet/>
      <dgm:spPr/>
      <dgm:t>
        <a:bodyPr/>
        <a:lstStyle/>
        <a:p>
          <a:endParaRPr lang="en-US"/>
        </a:p>
      </dgm:t>
    </dgm:pt>
    <dgm:pt modelId="{3CE3A9A5-0F18-4103-9712-2B03C355DCCD}" type="sibTrans" cxnId="{98C7C4F9-EC82-4B0F-A263-CC0B7EB24645}">
      <dgm:prSet/>
      <dgm:spPr/>
      <dgm:t>
        <a:bodyPr/>
        <a:lstStyle/>
        <a:p>
          <a:endParaRPr lang="en-US"/>
        </a:p>
      </dgm:t>
    </dgm:pt>
    <dgm:pt modelId="{39820DA9-16B4-483B-B0C8-2C7EF95EB057}">
      <dgm:prSet/>
      <dgm:spPr/>
      <dgm:t>
        <a:bodyPr/>
        <a:lstStyle/>
        <a:p>
          <a:r>
            <a:rPr lang="el-GR" dirty="0">
              <a:latin typeface="+mj-lt"/>
            </a:rPr>
            <a:t>Ενημέρωση – συζήτηση για τον Κλιματικό Νόμο</a:t>
          </a:r>
          <a:endParaRPr lang="en-US" dirty="0">
            <a:latin typeface="+mj-lt"/>
          </a:endParaRPr>
        </a:p>
      </dgm:t>
    </dgm:pt>
    <dgm:pt modelId="{B2CB0446-54D5-44CA-A165-642B9E89E87A}" type="parTrans" cxnId="{74C03214-9870-413B-AC1A-2B66A5E8983F}">
      <dgm:prSet/>
      <dgm:spPr/>
      <dgm:t>
        <a:bodyPr/>
        <a:lstStyle/>
        <a:p>
          <a:endParaRPr lang="en-US"/>
        </a:p>
      </dgm:t>
    </dgm:pt>
    <dgm:pt modelId="{7AC7EB23-4788-45D7-A226-71F17193FF1B}" type="sibTrans" cxnId="{74C03214-9870-413B-AC1A-2B66A5E8983F}">
      <dgm:prSet/>
      <dgm:spPr/>
      <dgm:t>
        <a:bodyPr/>
        <a:lstStyle/>
        <a:p>
          <a:endParaRPr lang="en-US"/>
        </a:p>
      </dgm:t>
    </dgm:pt>
    <dgm:pt modelId="{5AA0CC77-2EDC-4F24-A827-D197F36893F2}">
      <dgm:prSet phldrT="[Text]"/>
      <dgm:spPr/>
      <dgm:t>
        <a:bodyPr/>
        <a:lstStyle/>
        <a:p>
          <a:r>
            <a:rPr lang="el-GR" dirty="0" err="1">
              <a:latin typeface="+mj-lt"/>
            </a:rPr>
            <a:t>Παρουσιαση</a:t>
          </a:r>
          <a:r>
            <a:rPr lang="el-GR" dirty="0">
              <a:latin typeface="+mj-lt"/>
            </a:rPr>
            <a:t> στο ΤΕΣ ΕΠΕΒΚ των εθνικών ερευνητικών υποδομών</a:t>
          </a:r>
          <a:endParaRPr lang="en-US" dirty="0">
            <a:latin typeface="+mj-lt"/>
          </a:endParaRPr>
        </a:p>
      </dgm:t>
    </dgm:pt>
    <dgm:pt modelId="{B2260D3D-6952-4D82-9A13-62B797505954}" type="parTrans" cxnId="{5571EE5B-314A-4304-A9C4-8FF2038CA155}">
      <dgm:prSet/>
      <dgm:spPr/>
      <dgm:t>
        <a:bodyPr/>
        <a:lstStyle/>
        <a:p>
          <a:endParaRPr lang="en-US"/>
        </a:p>
      </dgm:t>
    </dgm:pt>
    <dgm:pt modelId="{A4E211CD-4E7B-4F7B-990F-0F669AE9F5E9}" type="sibTrans" cxnId="{5571EE5B-314A-4304-A9C4-8FF2038CA155}">
      <dgm:prSet/>
      <dgm:spPr/>
      <dgm:t>
        <a:bodyPr/>
        <a:lstStyle/>
        <a:p>
          <a:endParaRPr lang="en-US"/>
        </a:p>
      </dgm:t>
    </dgm:pt>
    <dgm:pt modelId="{20F43EEE-096D-4F2B-B8AC-C8DED11853D6}">
      <dgm:prSet phldrT="[Text]"/>
      <dgm:spPr/>
      <dgm:t>
        <a:bodyPr/>
        <a:lstStyle/>
        <a:p>
          <a:r>
            <a:rPr lang="el-GR" dirty="0">
              <a:latin typeface="+mj-lt"/>
            </a:rPr>
            <a:t>Συζήτηση για την ολοκλήρωση των </a:t>
          </a:r>
          <a:r>
            <a:rPr lang="el-GR" dirty="0" err="1">
              <a:latin typeface="+mj-lt"/>
            </a:rPr>
            <a:t>δρασεων</a:t>
          </a:r>
          <a:r>
            <a:rPr lang="el-GR" dirty="0">
              <a:latin typeface="+mj-lt"/>
            </a:rPr>
            <a:t> που αφορούν στην στήριξη από την πολιτεία της συμμετοχής σε Ευρωπαϊκές Υποδομές ERIC- ESFR και τις Προτεραιότητες της Εθνικής Στρατηγικής Έρευνας και Καινοτομίας για την Έξυπνη Εξειδίκευση της Προγραμματικής Περιόδου 2021 – 2027</a:t>
          </a:r>
          <a:endParaRPr lang="en-US" dirty="0">
            <a:latin typeface="+mj-lt"/>
          </a:endParaRPr>
        </a:p>
      </dgm:t>
    </dgm:pt>
    <dgm:pt modelId="{EBA2622B-1123-4A2D-9D4B-92B5024F6C36}" type="parTrans" cxnId="{B0B5603C-8CBE-4DBC-9582-726FEADEE0A7}">
      <dgm:prSet/>
      <dgm:spPr/>
      <dgm:t>
        <a:bodyPr/>
        <a:lstStyle/>
        <a:p>
          <a:endParaRPr lang="en-US"/>
        </a:p>
      </dgm:t>
    </dgm:pt>
    <dgm:pt modelId="{CCC73E4A-1BF1-47FA-823F-6317B0D24208}" type="sibTrans" cxnId="{B0B5603C-8CBE-4DBC-9582-726FEADEE0A7}">
      <dgm:prSet/>
      <dgm:spPr/>
      <dgm:t>
        <a:bodyPr/>
        <a:lstStyle/>
        <a:p>
          <a:endParaRPr lang="en-US"/>
        </a:p>
      </dgm:t>
    </dgm:pt>
    <dgm:pt modelId="{AB1D159F-2CF3-43E4-99BF-7876226421DB}" type="pres">
      <dgm:prSet presAssocID="{5FA0F0E2-55D0-4AE9-BE39-88EC0756DBC3}" presName="Name0" presStyleCnt="0">
        <dgm:presLayoutVars>
          <dgm:chMax val="7"/>
          <dgm:chPref val="7"/>
          <dgm:dir/>
          <dgm:animOne val="branch"/>
          <dgm:animLvl val="lvl"/>
        </dgm:presLayoutVars>
      </dgm:prSet>
      <dgm:spPr/>
    </dgm:pt>
    <dgm:pt modelId="{16C5ACF2-6C33-4DB5-AE2D-C86066222275}" type="pres">
      <dgm:prSet presAssocID="{1CC9B9BB-9D1D-4667-A4B6-E09031DF719E}" presName="composite" presStyleCnt="0"/>
      <dgm:spPr/>
    </dgm:pt>
    <dgm:pt modelId="{4618B9F9-6451-40C7-834E-DF1884E6A4E2}" type="pres">
      <dgm:prSet presAssocID="{1CC9B9BB-9D1D-4667-A4B6-E09031DF719E}" presName="BackAccent" presStyleLbl="bgShp" presStyleIdx="0" presStyleCnt="4"/>
      <dgm:spPr/>
    </dgm:pt>
    <dgm:pt modelId="{8898E8AC-AE48-4B66-B64B-43CC93F04B08}" type="pres">
      <dgm:prSet presAssocID="{1CC9B9BB-9D1D-4667-A4B6-E09031DF719E}" presName="Accent" presStyleLbl="alignNode1" presStyleIdx="0" presStyleCnt="4"/>
      <dgm:spPr/>
    </dgm:pt>
    <dgm:pt modelId="{39D5A0BF-780B-4813-A858-A478309BD872}" type="pres">
      <dgm:prSet presAssocID="{1CC9B9BB-9D1D-4667-A4B6-E09031DF719E}" presName="Child" presStyleLbl="revTx" presStyleIdx="0" presStyleCnt="8">
        <dgm:presLayoutVars>
          <dgm:chMax val="0"/>
          <dgm:chPref val="0"/>
          <dgm:bulletEnabled val="1"/>
        </dgm:presLayoutVars>
      </dgm:prSet>
      <dgm:spPr/>
    </dgm:pt>
    <dgm:pt modelId="{CF562BB9-726E-45DE-852D-AB18FC45B359}" type="pres">
      <dgm:prSet presAssocID="{1CC9B9BB-9D1D-4667-A4B6-E09031DF719E}" presName="Parent" presStyleLbl="revTx" presStyleIdx="1" presStyleCnt="8">
        <dgm:presLayoutVars>
          <dgm:chMax val="1"/>
          <dgm:chPref val="1"/>
          <dgm:bulletEnabled val="1"/>
        </dgm:presLayoutVars>
      </dgm:prSet>
      <dgm:spPr/>
    </dgm:pt>
    <dgm:pt modelId="{04946875-186A-49F1-BDC3-D9D1834B148E}" type="pres">
      <dgm:prSet presAssocID="{53DD577F-73FD-49A4-A9FB-996C90A202FF}" presName="sibTrans" presStyleCnt="0"/>
      <dgm:spPr/>
    </dgm:pt>
    <dgm:pt modelId="{83760F10-E117-471E-8F3F-54490F7C9EB6}" type="pres">
      <dgm:prSet presAssocID="{12B03CF0-B544-4551-863A-ACE4DC59C3A2}" presName="composite" presStyleCnt="0"/>
      <dgm:spPr/>
    </dgm:pt>
    <dgm:pt modelId="{9CD51979-8DD7-44EA-845A-58C116ECB802}" type="pres">
      <dgm:prSet presAssocID="{12B03CF0-B544-4551-863A-ACE4DC59C3A2}" presName="BackAccent" presStyleLbl="bgShp" presStyleIdx="1" presStyleCnt="4"/>
      <dgm:spPr/>
    </dgm:pt>
    <dgm:pt modelId="{CEC43E7A-7094-453B-8290-6C5EAD08DB66}" type="pres">
      <dgm:prSet presAssocID="{12B03CF0-B544-4551-863A-ACE4DC59C3A2}" presName="Accent" presStyleLbl="alignNode1" presStyleIdx="1" presStyleCnt="4"/>
      <dgm:spPr/>
    </dgm:pt>
    <dgm:pt modelId="{013CBCBA-DD5A-43EF-97CB-298053589571}" type="pres">
      <dgm:prSet presAssocID="{12B03CF0-B544-4551-863A-ACE4DC59C3A2}" presName="Child" presStyleLbl="revTx" presStyleIdx="2" presStyleCnt="8">
        <dgm:presLayoutVars>
          <dgm:chMax val="0"/>
          <dgm:chPref val="0"/>
          <dgm:bulletEnabled val="1"/>
        </dgm:presLayoutVars>
      </dgm:prSet>
      <dgm:spPr/>
    </dgm:pt>
    <dgm:pt modelId="{B498F068-B789-4C49-A626-2AD3D4A1CA98}" type="pres">
      <dgm:prSet presAssocID="{12B03CF0-B544-4551-863A-ACE4DC59C3A2}" presName="Parent" presStyleLbl="revTx" presStyleIdx="3" presStyleCnt="8">
        <dgm:presLayoutVars>
          <dgm:chMax val="1"/>
          <dgm:chPref val="1"/>
          <dgm:bulletEnabled val="1"/>
        </dgm:presLayoutVars>
      </dgm:prSet>
      <dgm:spPr/>
    </dgm:pt>
    <dgm:pt modelId="{FF6DC5D4-C767-4E5B-99FA-DA420517FB82}" type="pres">
      <dgm:prSet presAssocID="{8B06DEA7-99F3-48E7-9F3B-A438685E1279}" presName="sibTrans" presStyleCnt="0"/>
      <dgm:spPr/>
    </dgm:pt>
    <dgm:pt modelId="{BF0FE011-979A-4362-896F-E7DFE9A94CE3}" type="pres">
      <dgm:prSet presAssocID="{C7321A4B-EEE7-4219-886A-94B5D2CF77E6}" presName="composite" presStyleCnt="0"/>
      <dgm:spPr/>
    </dgm:pt>
    <dgm:pt modelId="{5159865C-D3D4-484D-8B96-5454DDE7A525}" type="pres">
      <dgm:prSet presAssocID="{C7321A4B-EEE7-4219-886A-94B5D2CF77E6}" presName="BackAccent" presStyleLbl="bgShp" presStyleIdx="2" presStyleCnt="4"/>
      <dgm:spPr/>
    </dgm:pt>
    <dgm:pt modelId="{09341CAE-F3AD-4E91-BB4C-AEC6053E488E}" type="pres">
      <dgm:prSet presAssocID="{C7321A4B-EEE7-4219-886A-94B5D2CF77E6}" presName="Accent" presStyleLbl="alignNode1" presStyleIdx="2" presStyleCnt="4"/>
      <dgm:spPr/>
    </dgm:pt>
    <dgm:pt modelId="{635E3BA0-2927-4B53-AA4B-8B7CC9E7BCC2}" type="pres">
      <dgm:prSet presAssocID="{C7321A4B-EEE7-4219-886A-94B5D2CF77E6}" presName="Child" presStyleLbl="revTx" presStyleIdx="4" presStyleCnt="8">
        <dgm:presLayoutVars>
          <dgm:chMax val="0"/>
          <dgm:chPref val="0"/>
          <dgm:bulletEnabled val="1"/>
        </dgm:presLayoutVars>
      </dgm:prSet>
      <dgm:spPr/>
    </dgm:pt>
    <dgm:pt modelId="{F8D98A48-4545-482D-9127-44FB62BC4AA2}" type="pres">
      <dgm:prSet presAssocID="{C7321A4B-EEE7-4219-886A-94B5D2CF77E6}" presName="Parent" presStyleLbl="revTx" presStyleIdx="5" presStyleCnt="8">
        <dgm:presLayoutVars>
          <dgm:chMax val="1"/>
          <dgm:chPref val="1"/>
          <dgm:bulletEnabled val="1"/>
        </dgm:presLayoutVars>
      </dgm:prSet>
      <dgm:spPr/>
    </dgm:pt>
    <dgm:pt modelId="{C56DF36D-0CF9-4C38-9EA1-247986BE9B66}" type="pres">
      <dgm:prSet presAssocID="{DDB43CE5-897A-4E9D-87E3-0710CEBF83D5}" presName="sibTrans" presStyleCnt="0"/>
      <dgm:spPr/>
    </dgm:pt>
    <dgm:pt modelId="{AD239D1A-666A-4AAF-8314-DDE16866F202}" type="pres">
      <dgm:prSet presAssocID="{47CCABDB-21C5-4374-9404-F22EA3178976}" presName="composite" presStyleCnt="0"/>
      <dgm:spPr/>
    </dgm:pt>
    <dgm:pt modelId="{B4DEA110-47F4-414C-9C9D-4ECBE89480A5}" type="pres">
      <dgm:prSet presAssocID="{47CCABDB-21C5-4374-9404-F22EA3178976}" presName="BackAccent" presStyleLbl="bgShp" presStyleIdx="3" presStyleCnt="4"/>
      <dgm:spPr/>
    </dgm:pt>
    <dgm:pt modelId="{5AC98217-5253-424A-8754-C3F56248B2B2}" type="pres">
      <dgm:prSet presAssocID="{47CCABDB-21C5-4374-9404-F22EA3178976}" presName="Accent" presStyleLbl="alignNode1" presStyleIdx="3" presStyleCnt="4"/>
      <dgm:spPr/>
    </dgm:pt>
    <dgm:pt modelId="{19981619-0990-42BA-9563-B969B3315DDB}" type="pres">
      <dgm:prSet presAssocID="{47CCABDB-21C5-4374-9404-F22EA3178976}" presName="Child" presStyleLbl="revTx" presStyleIdx="6" presStyleCnt="8">
        <dgm:presLayoutVars>
          <dgm:chMax val="0"/>
          <dgm:chPref val="0"/>
          <dgm:bulletEnabled val="1"/>
        </dgm:presLayoutVars>
      </dgm:prSet>
      <dgm:spPr/>
    </dgm:pt>
    <dgm:pt modelId="{4C1D4BFD-4F8B-48A4-BAC8-5EFED5C05F8A}" type="pres">
      <dgm:prSet presAssocID="{47CCABDB-21C5-4374-9404-F22EA3178976}" presName="Parent" presStyleLbl="revTx" presStyleIdx="7" presStyleCnt="8">
        <dgm:presLayoutVars>
          <dgm:chMax val="1"/>
          <dgm:chPref val="1"/>
          <dgm:bulletEnabled val="1"/>
        </dgm:presLayoutVars>
      </dgm:prSet>
      <dgm:spPr/>
    </dgm:pt>
  </dgm:ptLst>
  <dgm:cxnLst>
    <dgm:cxn modelId="{EB539A02-38E8-403B-A574-35666CA52158}" type="presOf" srcId="{1167C642-9009-4B5B-9693-9C5CCABC2BF0}" destId="{013CBCBA-DD5A-43EF-97CB-298053589571}" srcOrd="0" destOrd="2" presId="urn:microsoft.com/office/officeart/2008/layout/IncreasingCircleProcess"/>
    <dgm:cxn modelId="{BFA18706-FB29-4F89-AD85-DBEA419C2592}" srcId="{12B03CF0-B544-4551-863A-ACE4DC59C3A2}" destId="{6A4359B5-AA10-4D18-8EF2-4D3759F1430E}" srcOrd="1" destOrd="0" parTransId="{4D0ECB82-C91F-474A-8762-CDEFC1E42CE7}" sibTransId="{791D1110-CFDD-44E8-909F-3333B03AB058}"/>
    <dgm:cxn modelId="{F67DF907-130B-41DD-9005-AD57CEADF9A3}" srcId="{12B03CF0-B544-4551-863A-ACE4DC59C3A2}" destId="{19B2910B-A6A6-4411-9628-FEBB41BE9A9B}" srcOrd="0" destOrd="0" parTransId="{916BD0E5-4494-4639-A150-1B261DD9BDD2}" sibTransId="{38F810D3-3AA3-4FF5-96B8-CCC82A8E7059}"/>
    <dgm:cxn modelId="{74C03214-9870-413B-AC1A-2B66A5E8983F}" srcId="{47CCABDB-21C5-4374-9404-F22EA3178976}" destId="{39820DA9-16B4-483B-B0C8-2C7EF95EB057}" srcOrd="1" destOrd="0" parTransId="{B2CB0446-54D5-44CA-A165-642B9E89E87A}" sibTransId="{7AC7EB23-4788-45D7-A226-71F17193FF1B}"/>
    <dgm:cxn modelId="{624E3918-7D80-48BA-9377-A9ED36453CF8}" type="presOf" srcId="{F809087D-24AB-43B4-B985-0A2A6BF11E4B}" destId="{39D5A0BF-780B-4813-A858-A478309BD872}" srcOrd="0" destOrd="2" presId="urn:microsoft.com/office/officeart/2008/layout/IncreasingCircleProcess"/>
    <dgm:cxn modelId="{A61E851B-9A82-40D4-8EBF-2C7AEA3A5272}" srcId="{5FA0F0E2-55D0-4AE9-BE39-88EC0756DBC3}" destId="{47CCABDB-21C5-4374-9404-F22EA3178976}" srcOrd="3" destOrd="0" parTransId="{19BB8A9C-A039-4B03-B74E-287E077322FC}" sibTransId="{7C74A1A6-53E2-43DF-B9DE-68064821DC65}"/>
    <dgm:cxn modelId="{AAD1AE20-BBB7-4517-A0F4-2067B299E7EC}" type="presOf" srcId="{EEEDA28D-0F3A-4579-9CC1-9B71BA9F4909}" destId="{39D5A0BF-780B-4813-A858-A478309BD872}" srcOrd="0" destOrd="1" presId="urn:microsoft.com/office/officeart/2008/layout/IncreasingCircleProcess"/>
    <dgm:cxn modelId="{5E976C25-A3DA-449F-A296-45C0F6824B5C}" type="presOf" srcId="{5AA0CC77-2EDC-4F24-A827-D197F36893F2}" destId="{635E3BA0-2927-4B53-AA4B-8B7CC9E7BCC2}" srcOrd="0" destOrd="0" presId="urn:microsoft.com/office/officeart/2008/layout/IncreasingCircleProcess"/>
    <dgm:cxn modelId="{92855D2B-39F5-45B3-93FC-C43A79284FEA}" type="presOf" srcId="{1CC9B9BB-9D1D-4667-A4B6-E09031DF719E}" destId="{CF562BB9-726E-45DE-852D-AB18FC45B359}" srcOrd="0" destOrd="0" presId="urn:microsoft.com/office/officeart/2008/layout/IncreasingCircleProcess"/>
    <dgm:cxn modelId="{B0B5603C-8CBE-4DBC-9582-726FEADEE0A7}" srcId="{C7321A4B-EEE7-4219-886A-94B5D2CF77E6}" destId="{20F43EEE-096D-4F2B-B8AC-C8DED11853D6}" srcOrd="1" destOrd="0" parTransId="{EBA2622B-1123-4A2D-9D4B-92B5024F6C36}" sibTransId="{CCC73E4A-1BF1-47FA-823F-6317B0D24208}"/>
    <dgm:cxn modelId="{E0F58448-F869-4543-916A-E3A6BBD895C1}" type="presOf" srcId="{19B2910B-A6A6-4411-9628-FEBB41BE9A9B}" destId="{013CBCBA-DD5A-43EF-97CB-298053589571}" srcOrd="0" destOrd="0" presId="urn:microsoft.com/office/officeart/2008/layout/IncreasingCircleProcess"/>
    <dgm:cxn modelId="{911BF059-A4A6-4C5C-A1D7-50954020A1CF}" type="presOf" srcId="{A0ED1F4F-27AB-4891-B88D-002F2701CA81}" destId="{19981619-0990-42BA-9563-B969B3315DDB}" srcOrd="0" destOrd="0" presId="urn:microsoft.com/office/officeart/2008/layout/IncreasingCircleProcess"/>
    <dgm:cxn modelId="{5571EE5B-314A-4304-A9C4-8FF2038CA155}" srcId="{C7321A4B-EEE7-4219-886A-94B5D2CF77E6}" destId="{5AA0CC77-2EDC-4F24-A827-D197F36893F2}" srcOrd="0" destOrd="0" parTransId="{B2260D3D-6952-4D82-9A13-62B797505954}" sibTransId="{A4E211CD-4E7B-4F7B-990F-0F669AE9F5E9}"/>
    <dgm:cxn modelId="{BEC1B864-EB76-4B7A-8A2B-E6B87DEBC0EC}" type="presOf" srcId="{C7321A4B-EEE7-4219-886A-94B5D2CF77E6}" destId="{F8D98A48-4545-482D-9127-44FB62BC4AA2}" srcOrd="0" destOrd="0" presId="urn:microsoft.com/office/officeart/2008/layout/IncreasingCircleProcess"/>
    <dgm:cxn modelId="{6ED0E178-5D83-464C-92B4-C9FDBCBA4343}" type="presOf" srcId="{12B03CF0-B544-4551-863A-ACE4DC59C3A2}" destId="{B498F068-B789-4C49-A626-2AD3D4A1CA98}" srcOrd="0" destOrd="0" presId="urn:microsoft.com/office/officeart/2008/layout/IncreasingCircleProcess"/>
    <dgm:cxn modelId="{A798107E-59C4-46BD-97A9-556D8186192F}" srcId="{12B03CF0-B544-4551-863A-ACE4DC59C3A2}" destId="{1167C642-9009-4B5B-9693-9C5CCABC2BF0}" srcOrd="2" destOrd="0" parTransId="{7094F702-1A20-4C04-ADD8-14DCF8BDFE9E}" sibTransId="{2C486953-EB92-4A2B-B5EB-9D05A9237447}"/>
    <dgm:cxn modelId="{0A773793-56A5-4A2B-889B-1896EAA44CF8}" srcId="{1CC9B9BB-9D1D-4667-A4B6-E09031DF719E}" destId="{B90790C2-3519-4BAD-A933-C33419FDE436}" srcOrd="3" destOrd="0" parTransId="{EECA87AB-C41D-4EAB-93E1-D811DB4CC58C}" sibTransId="{05D0CB52-A5B6-4CB9-9865-E6E13A974772}"/>
    <dgm:cxn modelId="{78A46FA1-5D68-46D6-875B-53E78473A6F0}" type="presOf" srcId="{47CCABDB-21C5-4374-9404-F22EA3178976}" destId="{4C1D4BFD-4F8B-48A4-BAC8-5EFED5C05F8A}" srcOrd="0" destOrd="0" presId="urn:microsoft.com/office/officeart/2008/layout/IncreasingCircleProcess"/>
    <dgm:cxn modelId="{991E46A2-1137-49B3-9D90-5A7977544BB1}" type="presOf" srcId="{A09B630B-C1E5-4344-9571-B6D7240A50B4}" destId="{39D5A0BF-780B-4813-A858-A478309BD872}" srcOrd="0" destOrd="0" presId="urn:microsoft.com/office/officeart/2008/layout/IncreasingCircleProcess"/>
    <dgm:cxn modelId="{636CD4A4-D40A-448E-BA78-F583E72C11B7}" srcId="{5FA0F0E2-55D0-4AE9-BE39-88EC0756DBC3}" destId="{C7321A4B-EEE7-4219-886A-94B5D2CF77E6}" srcOrd="2" destOrd="0" parTransId="{141E3AD2-87E1-42D4-ACB2-24ED05844481}" sibTransId="{DDB43CE5-897A-4E9D-87E3-0710CEBF83D5}"/>
    <dgm:cxn modelId="{3231E3AE-83C8-4B78-B1C9-E389C24250C3}" srcId="{1CC9B9BB-9D1D-4667-A4B6-E09031DF719E}" destId="{F809087D-24AB-43B4-B985-0A2A6BF11E4B}" srcOrd="2" destOrd="0" parTransId="{B511E10D-F3D0-4E8A-BD33-4AF9E154E883}" sibTransId="{8230882E-6582-45D7-91FB-20FA7FD846E4}"/>
    <dgm:cxn modelId="{D796DBBE-642A-4F7B-BA8A-C09BB6CBC777}" type="presOf" srcId="{6A4359B5-AA10-4D18-8EF2-4D3759F1430E}" destId="{013CBCBA-DD5A-43EF-97CB-298053589571}" srcOrd="0" destOrd="1" presId="urn:microsoft.com/office/officeart/2008/layout/IncreasingCircleProcess"/>
    <dgm:cxn modelId="{222CDFC4-68DE-4F9F-A69A-F348E015D7C9}" type="presOf" srcId="{39820DA9-16B4-483B-B0C8-2C7EF95EB057}" destId="{19981619-0990-42BA-9563-B969B3315DDB}" srcOrd="0" destOrd="1" presId="urn:microsoft.com/office/officeart/2008/layout/IncreasingCircleProcess"/>
    <dgm:cxn modelId="{19D55EC8-38DC-4BFC-A9C0-719721B6BBA7}" type="presOf" srcId="{20F43EEE-096D-4F2B-B8AC-C8DED11853D6}" destId="{635E3BA0-2927-4B53-AA4B-8B7CC9E7BCC2}" srcOrd="0" destOrd="1" presId="urn:microsoft.com/office/officeart/2008/layout/IncreasingCircleProcess"/>
    <dgm:cxn modelId="{B1A29FD1-BE8C-443E-8B6E-41364C244616}" srcId="{5FA0F0E2-55D0-4AE9-BE39-88EC0756DBC3}" destId="{1CC9B9BB-9D1D-4667-A4B6-E09031DF719E}" srcOrd="0" destOrd="0" parTransId="{F1313D11-AE2E-4560-9EAA-E4D2B9AD5E47}" sibTransId="{53DD577F-73FD-49A4-A9FB-996C90A202FF}"/>
    <dgm:cxn modelId="{D292ABD3-D1EA-466B-A0F9-FC782445EB83}" type="presOf" srcId="{B90790C2-3519-4BAD-A933-C33419FDE436}" destId="{39D5A0BF-780B-4813-A858-A478309BD872}" srcOrd="0" destOrd="3" presId="urn:microsoft.com/office/officeart/2008/layout/IncreasingCircleProcess"/>
    <dgm:cxn modelId="{EAA105D7-8AF3-42FA-8A16-59E65BDC0411}" srcId="{1CC9B9BB-9D1D-4667-A4B6-E09031DF719E}" destId="{EEEDA28D-0F3A-4579-9CC1-9B71BA9F4909}" srcOrd="1" destOrd="0" parTransId="{736DEA3A-BB13-489B-AD46-E9B376A65082}" sibTransId="{9A5C9A46-F75D-4449-8206-866D6E166E4D}"/>
    <dgm:cxn modelId="{C97CFCDE-719C-49C7-8869-F83E6C5469DC}" srcId="{5FA0F0E2-55D0-4AE9-BE39-88EC0756DBC3}" destId="{12B03CF0-B544-4551-863A-ACE4DC59C3A2}" srcOrd="1" destOrd="0" parTransId="{C46B9EAC-F4EC-4565-A31A-2A9A6D704D80}" sibTransId="{8B06DEA7-99F3-48E7-9F3B-A438685E1279}"/>
    <dgm:cxn modelId="{CDF41FE2-403A-4A66-8FF7-C7AF759078D1}" srcId="{1CC9B9BB-9D1D-4667-A4B6-E09031DF719E}" destId="{A09B630B-C1E5-4344-9571-B6D7240A50B4}" srcOrd="0" destOrd="0" parTransId="{E08D015D-F180-4FD8-A8BE-42EBF8E9C377}" sibTransId="{FB090E23-6795-4C84-BEE3-F5FCB1D89990}"/>
    <dgm:cxn modelId="{DC53E2F8-D170-4370-A510-455F0C53A71E}" type="presOf" srcId="{5FA0F0E2-55D0-4AE9-BE39-88EC0756DBC3}" destId="{AB1D159F-2CF3-43E4-99BF-7876226421DB}" srcOrd="0" destOrd="0" presId="urn:microsoft.com/office/officeart/2008/layout/IncreasingCircleProcess"/>
    <dgm:cxn modelId="{98C7C4F9-EC82-4B0F-A263-CC0B7EB24645}" srcId="{47CCABDB-21C5-4374-9404-F22EA3178976}" destId="{A0ED1F4F-27AB-4891-B88D-002F2701CA81}" srcOrd="0" destOrd="0" parTransId="{55A1818C-55F7-4574-932F-381D7530015B}" sibTransId="{3CE3A9A5-0F18-4103-9712-2B03C355DCCD}"/>
    <dgm:cxn modelId="{5E115C8A-220C-4739-88A0-342BBADDD5C2}" type="presParOf" srcId="{AB1D159F-2CF3-43E4-99BF-7876226421DB}" destId="{16C5ACF2-6C33-4DB5-AE2D-C86066222275}" srcOrd="0" destOrd="0" presId="urn:microsoft.com/office/officeart/2008/layout/IncreasingCircleProcess"/>
    <dgm:cxn modelId="{DD0101CE-D3BE-40DA-B260-34CC1EFEA0E9}" type="presParOf" srcId="{16C5ACF2-6C33-4DB5-AE2D-C86066222275}" destId="{4618B9F9-6451-40C7-834E-DF1884E6A4E2}" srcOrd="0" destOrd="0" presId="urn:microsoft.com/office/officeart/2008/layout/IncreasingCircleProcess"/>
    <dgm:cxn modelId="{EE905F2D-802C-4138-A52A-6FF4108773BF}" type="presParOf" srcId="{16C5ACF2-6C33-4DB5-AE2D-C86066222275}" destId="{8898E8AC-AE48-4B66-B64B-43CC93F04B08}" srcOrd="1" destOrd="0" presId="urn:microsoft.com/office/officeart/2008/layout/IncreasingCircleProcess"/>
    <dgm:cxn modelId="{53BD5F81-ADD7-4F33-AD66-D9B20CC50803}" type="presParOf" srcId="{16C5ACF2-6C33-4DB5-AE2D-C86066222275}" destId="{39D5A0BF-780B-4813-A858-A478309BD872}" srcOrd="2" destOrd="0" presId="urn:microsoft.com/office/officeart/2008/layout/IncreasingCircleProcess"/>
    <dgm:cxn modelId="{C5CAB39D-DA2F-443B-BADC-BB995E97F9B2}" type="presParOf" srcId="{16C5ACF2-6C33-4DB5-AE2D-C86066222275}" destId="{CF562BB9-726E-45DE-852D-AB18FC45B359}" srcOrd="3" destOrd="0" presId="urn:microsoft.com/office/officeart/2008/layout/IncreasingCircleProcess"/>
    <dgm:cxn modelId="{54FE0C22-C519-4C4F-B2AA-4A13E7DE0E2D}" type="presParOf" srcId="{AB1D159F-2CF3-43E4-99BF-7876226421DB}" destId="{04946875-186A-49F1-BDC3-D9D1834B148E}" srcOrd="1" destOrd="0" presId="urn:microsoft.com/office/officeart/2008/layout/IncreasingCircleProcess"/>
    <dgm:cxn modelId="{C04FC332-6BA8-44C0-A97B-DA9B02DE58D1}" type="presParOf" srcId="{AB1D159F-2CF3-43E4-99BF-7876226421DB}" destId="{83760F10-E117-471E-8F3F-54490F7C9EB6}" srcOrd="2" destOrd="0" presId="urn:microsoft.com/office/officeart/2008/layout/IncreasingCircleProcess"/>
    <dgm:cxn modelId="{27285FB3-F3BB-4F3E-9F27-4651A2DA9A7B}" type="presParOf" srcId="{83760F10-E117-471E-8F3F-54490F7C9EB6}" destId="{9CD51979-8DD7-44EA-845A-58C116ECB802}" srcOrd="0" destOrd="0" presId="urn:microsoft.com/office/officeart/2008/layout/IncreasingCircleProcess"/>
    <dgm:cxn modelId="{FC2AB21F-89D7-488F-8EB3-67E11AFAC800}" type="presParOf" srcId="{83760F10-E117-471E-8F3F-54490F7C9EB6}" destId="{CEC43E7A-7094-453B-8290-6C5EAD08DB66}" srcOrd="1" destOrd="0" presId="urn:microsoft.com/office/officeart/2008/layout/IncreasingCircleProcess"/>
    <dgm:cxn modelId="{35CDC9B3-8641-4479-BD42-51BB33E27521}" type="presParOf" srcId="{83760F10-E117-471E-8F3F-54490F7C9EB6}" destId="{013CBCBA-DD5A-43EF-97CB-298053589571}" srcOrd="2" destOrd="0" presId="urn:microsoft.com/office/officeart/2008/layout/IncreasingCircleProcess"/>
    <dgm:cxn modelId="{F6156494-98B0-4C6F-AB7B-24F3B2121BDB}" type="presParOf" srcId="{83760F10-E117-471E-8F3F-54490F7C9EB6}" destId="{B498F068-B789-4C49-A626-2AD3D4A1CA98}" srcOrd="3" destOrd="0" presId="urn:microsoft.com/office/officeart/2008/layout/IncreasingCircleProcess"/>
    <dgm:cxn modelId="{35CC6053-0CB3-49AA-B952-87B558ABD549}" type="presParOf" srcId="{AB1D159F-2CF3-43E4-99BF-7876226421DB}" destId="{FF6DC5D4-C767-4E5B-99FA-DA420517FB82}" srcOrd="3" destOrd="0" presId="urn:microsoft.com/office/officeart/2008/layout/IncreasingCircleProcess"/>
    <dgm:cxn modelId="{5EDDA125-EB05-4FBE-A1A8-8F44C0D34A49}" type="presParOf" srcId="{AB1D159F-2CF3-43E4-99BF-7876226421DB}" destId="{BF0FE011-979A-4362-896F-E7DFE9A94CE3}" srcOrd="4" destOrd="0" presId="urn:microsoft.com/office/officeart/2008/layout/IncreasingCircleProcess"/>
    <dgm:cxn modelId="{0779DCAF-ED3D-4051-BF85-2E264D0A1F8B}" type="presParOf" srcId="{BF0FE011-979A-4362-896F-E7DFE9A94CE3}" destId="{5159865C-D3D4-484D-8B96-5454DDE7A525}" srcOrd="0" destOrd="0" presId="urn:microsoft.com/office/officeart/2008/layout/IncreasingCircleProcess"/>
    <dgm:cxn modelId="{0A8FF447-EF27-4540-9602-F71207C34B0B}" type="presParOf" srcId="{BF0FE011-979A-4362-896F-E7DFE9A94CE3}" destId="{09341CAE-F3AD-4E91-BB4C-AEC6053E488E}" srcOrd="1" destOrd="0" presId="urn:microsoft.com/office/officeart/2008/layout/IncreasingCircleProcess"/>
    <dgm:cxn modelId="{66CA1779-8851-483D-9B37-E7CED339F62A}" type="presParOf" srcId="{BF0FE011-979A-4362-896F-E7DFE9A94CE3}" destId="{635E3BA0-2927-4B53-AA4B-8B7CC9E7BCC2}" srcOrd="2" destOrd="0" presId="urn:microsoft.com/office/officeart/2008/layout/IncreasingCircleProcess"/>
    <dgm:cxn modelId="{D8E667C9-4A64-408F-B87B-64C5AFA14DF1}" type="presParOf" srcId="{BF0FE011-979A-4362-896F-E7DFE9A94CE3}" destId="{F8D98A48-4545-482D-9127-44FB62BC4AA2}" srcOrd="3" destOrd="0" presId="urn:microsoft.com/office/officeart/2008/layout/IncreasingCircleProcess"/>
    <dgm:cxn modelId="{195C3850-AA61-48F7-AD03-05C534AD1C81}" type="presParOf" srcId="{AB1D159F-2CF3-43E4-99BF-7876226421DB}" destId="{C56DF36D-0CF9-4C38-9EA1-247986BE9B66}" srcOrd="5" destOrd="0" presId="urn:microsoft.com/office/officeart/2008/layout/IncreasingCircleProcess"/>
    <dgm:cxn modelId="{6348E3C2-2352-48D6-B687-9A881FE5AAF9}" type="presParOf" srcId="{AB1D159F-2CF3-43E4-99BF-7876226421DB}" destId="{AD239D1A-666A-4AAF-8314-DDE16866F202}" srcOrd="6" destOrd="0" presId="urn:microsoft.com/office/officeart/2008/layout/IncreasingCircleProcess"/>
    <dgm:cxn modelId="{D70AAAAD-D250-4551-9D9C-78AC80360FEC}" type="presParOf" srcId="{AD239D1A-666A-4AAF-8314-DDE16866F202}" destId="{B4DEA110-47F4-414C-9C9D-4ECBE89480A5}" srcOrd="0" destOrd="0" presId="urn:microsoft.com/office/officeart/2008/layout/IncreasingCircleProcess"/>
    <dgm:cxn modelId="{9B60178C-6DB3-42BF-9B78-7E2F7478598C}" type="presParOf" srcId="{AD239D1A-666A-4AAF-8314-DDE16866F202}" destId="{5AC98217-5253-424A-8754-C3F56248B2B2}" srcOrd="1" destOrd="0" presId="urn:microsoft.com/office/officeart/2008/layout/IncreasingCircleProcess"/>
    <dgm:cxn modelId="{01620AD5-B0F8-481A-AADE-D32887FDCAEA}" type="presParOf" srcId="{AD239D1A-666A-4AAF-8314-DDE16866F202}" destId="{19981619-0990-42BA-9563-B969B3315DDB}" srcOrd="2" destOrd="0" presId="urn:microsoft.com/office/officeart/2008/layout/IncreasingCircleProcess"/>
    <dgm:cxn modelId="{EF90E35A-E1A2-48DE-8B19-8339E4F0A2C3}" type="presParOf" srcId="{AD239D1A-666A-4AAF-8314-DDE16866F202}" destId="{4C1D4BFD-4F8B-48A4-BAC8-5EFED5C05F8A}" srcOrd="3" destOrd="0" presId="urn:microsoft.com/office/officeart/2008/layout/Increasing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58AFCE-0C4A-403F-A72E-6BDE1B4815ED}"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US"/>
        </a:p>
      </dgm:t>
    </dgm:pt>
    <dgm:pt modelId="{E848C2DB-4B34-45AA-96FA-792C7E764C43}">
      <dgm:prSet phldrT="[Text]"/>
      <dgm:spPr/>
      <dgm:t>
        <a:bodyPr/>
        <a:lstStyle/>
        <a:p>
          <a:r>
            <a:rPr lang="el-GR" dirty="0"/>
            <a:t>ΚΑΘΟΡΙΣΜΟΣ ΙΝΣΤΙΤΟΥΤΩΝ</a:t>
          </a:r>
          <a:endParaRPr lang="en-US" dirty="0"/>
        </a:p>
      </dgm:t>
    </dgm:pt>
    <dgm:pt modelId="{511F072B-2E57-4373-876B-5493C13C9DC6}" type="parTrans" cxnId="{ECB822BF-E1D8-4410-905A-DE43FC7FCF6E}">
      <dgm:prSet/>
      <dgm:spPr/>
      <dgm:t>
        <a:bodyPr/>
        <a:lstStyle/>
        <a:p>
          <a:endParaRPr lang="en-US"/>
        </a:p>
      </dgm:t>
    </dgm:pt>
    <dgm:pt modelId="{E8A9542D-BC47-4D8B-B461-087876F98D19}" type="sibTrans" cxnId="{ECB822BF-E1D8-4410-905A-DE43FC7FCF6E}">
      <dgm:prSet/>
      <dgm:spPr/>
      <dgm:t>
        <a:bodyPr/>
        <a:lstStyle/>
        <a:p>
          <a:endParaRPr lang="en-US"/>
        </a:p>
      </dgm:t>
    </dgm:pt>
    <dgm:pt modelId="{9D53D42A-BDF6-4EB3-AAAA-381305B836E0}">
      <dgm:prSet phldrT="[Text]"/>
      <dgm:spPr/>
      <dgm:t>
        <a:bodyPr/>
        <a:lstStyle/>
        <a:p>
          <a:r>
            <a:rPr lang="el-GR" dirty="0"/>
            <a:t>Ορίστηκαν τα Ερευνητικά Ινστιτούτα (ΕΙ) που εμπίπτουν στην αρμοδιότητα του ΤΕΣ ΕΠΕΒΚ</a:t>
          </a:r>
          <a:endParaRPr lang="en-US" dirty="0"/>
        </a:p>
      </dgm:t>
    </dgm:pt>
    <dgm:pt modelId="{A8F413B7-FA3E-4A56-876D-F7AED0B6DE01}" type="parTrans" cxnId="{E4F4733E-05FF-4B88-AADB-0E402307A738}">
      <dgm:prSet/>
      <dgm:spPr/>
      <dgm:t>
        <a:bodyPr/>
        <a:lstStyle/>
        <a:p>
          <a:endParaRPr lang="en-US"/>
        </a:p>
      </dgm:t>
    </dgm:pt>
    <dgm:pt modelId="{68DB5042-A555-48C5-845B-8F0C6AC6A738}" type="sibTrans" cxnId="{E4F4733E-05FF-4B88-AADB-0E402307A738}">
      <dgm:prSet/>
      <dgm:spPr/>
      <dgm:t>
        <a:bodyPr/>
        <a:lstStyle/>
        <a:p>
          <a:endParaRPr lang="en-US"/>
        </a:p>
      </dgm:t>
    </dgm:pt>
    <dgm:pt modelId="{CF9C70C0-707F-46F0-9567-588EAA669E1C}">
      <dgm:prSet phldrT="[Text]"/>
      <dgm:spPr/>
      <dgm:t>
        <a:bodyPr/>
        <a:lstStyle/>
        <a:p>
          <a:r>
            <a:rPr lang="el-GR" dirty="0"/>
            <a:t>Ορίστηκαν </a:t>
          </a:r>
          <a:r>
            <a:rPr lang="el-GR" b="0" dirty="0"/>
            <a:t>Τεχνολογικοί Φορείς που εμπίπτουν στις αρμοδιότητες του ΤΕΣ</a:t>
          </a:r>
          <a:endParaRPr lang="en-US" b="0" dirty="0"/>
        </a:p>
      </dgm:t>
    </dgm:pt>
    <dgm:pt modelId="{3F57FED7-2012-4F34-A078-112EF7B437DD}" type="parTrans" cxnId="{1E722723-E4CD-431A-A875-CCB6554D48B0}">
      <dgm:prSet/>
      <dgm:spPr/>
      <dgm:t>
        <a:bodyPr/>
        <a:lstStyle/>
        <a:p>
          <a:endParaRPr lang="en-US"/>
        </a:p>
      </dgm:t>
    </dgm:pt>
    <dgm:pt modelId="{A8A7A44F-4E5A-469B-A2CC-5180FE103092}" type="sibTrans" cxnId="{1E722723-E4CD-431A-A875-CCB6554D48B0}">
      <dgm:prSet/>
      <dgm:spPr/>
      <dgm:t>
        <a:bodyPr/>
        <a:lstStyle/>
        <a:p>
          <a:endParaRPr lang="en-US"/>
        </a:p>
      </dgm:t>
    </dgm:pt>
    <dgm:pt modelId="{6EDC0A3F-2DF4-4596-96E9-FC28CDCCE0F2}">
      <dgm:prSet phldrT="[Text]"/>
      <dgm:spPr/>
      <dgm:t>
        <a:bodyPr/>
        <a:lstStyle/>
        <a:p>
          <a:r>
            <a:rPr lang="el-GR" dirty="0"/>
            <a:t>ΠΡΟΤΑΣΕΙΣ ΑΞΙΟΛΟΓΗΤΩΝ</a:t>
          </a:r>
          <a:endParaRPr lang="en-US" dirty="0"/>
        </a:p>
      </dgm:t>
    </dgm:pt>
    <dgm:pt modelId="{62EAACB1-09D3-4D2B-B75B-44F1056C754F}" type="parTrans" cxnId="{89689677-24BB-4052-9FE2-A544CCFC1D18}">
      <dgm:prSet/>
      <dgm:spPr/>
      <dgm:t>
        <a:bodyPr/>
        <a:lstStyle/>
        <a:p>
          <a:endParaRPr lang="en-US"/>
        </a:p>
      </dgm:t>
    </dgm:pt>
    <dgm:pt modelId="{D4B2C086-CAAA-4F8E-ABB4-819E4766F55A}" type="sibTrans" cxnId="{89689677-24BB-4052-9FE2-A544CCFC1D18}">
      <dgm:prSet/>
      <dgm:spPr/>
      <dgm:t>
        <a:bodyPr/>
        <a:lstStyle/>
        <a:p>
          <a:endParaRPr lang="en-US"/>
        </a:p>
      </dgm:t>
    </dgm:pt>
    <dgm:pt modelId="{C8B5442F-5959-4997-AA62-98D6176A0909}">
      <dgm:prSet phldrT="[Text]"/>
      <dgm:spPr/>
      <dgm:t>
        <a:bodyPr/>
        <a:lstStyle/>
        <a:p>
          <a:r>
            <a:rPr lang="el-GR" dirty="0"/>
            <a:t>Τα μέλη του ΤΕΣ προτείνουν αξιολογητές</a:t>
          </a:r>
          <a:endParaRPr lang="en-US" dirty="0"/>
        </a:p>
      </dgm:t>
    </dgm:pt>
    <dgm:pt modelId="{B176544C-2878-429F-B38D-DE8E0FEC62D3}" type="parTrans" cxnId="{AC240866-F27C-4809-82AE-6A52A959471F}">
      <dgm:prSet/>
      <dgm:spPr/>
      <dgm:t>
        <a:bodyPr/>
        <a:lstStyle/>
        <a:p>
          <a:endParaRPr lang="en-US"/>
        </a:p>
      </dgm:t>
    </dgm:pt>
    <dgm:pt modelId="{F45BA812-5AA0-45B9-940A-5954B8373D52}" type="sibTrans" cxnId="{AC240866-F27C-4809-82AE-6A52A959471F}">
      <dgm:prSet/>
      <dgm:spPr/>
      <dgm:t>
        <a:bodyPr/>
        <a:lstStyle/>
        <a:p>
          <a:endParaRPr lang="en-US"/>
        </a:p>
      </dgm:t>
    </dgm:pt>
    <dgm:pt modelId="{7C6E8138-30D8-4ABE-9DD3-0502794A00BF}">
      <dgm:prSet phldrT="[Text]"/>
      <dgm:spPr/>
      <dgm:t>
        <a:bodyPr/>
        <a:lstStyle/>
        <a:p>
          <a:r>
            <a:rPr lang="el-GR" dirty="0"/>
            <a:t>Οι Αξιολογητές χωρίζονται ανά θεματική / Ινστιτούτο ανάλογα με το επιστημονικό τους αντικείμενο</a:t>
          </a:r>
          <a:endParaRPr lang="en-US" dirty="0"/>
        </a:p>
      </dgm:t>
    </dgm:pt>
    <dgm:pt modelId="{A0CF6553-3C06-493A-B13B-F8E8F2DBF011}" type="parTrans" cxnId="{9E17098C-9075-4FC5-A03F-17EA4902E5A9}">
      <dgm:prSet/>
      <dgm:spPr/>
      <dgm:t>
        <a:bodyPr/>
        <a:lstStyle/>
        <a:p>
          <a:endParaRPr lang="en-US"/>
        </a:p>
      </dgm:t>
    </dgm:pt>
    <dgm:pt modelId="{39332C20-543C-4CAB-97DF-40D1180B8FD6}" type="sibTrans" cxnId="{9E17098C-9075-4FC5-A03F-17EA4902E5A9}">
      <dgm:prSet/>
      <dgm:spPr/>
      <dgm:t>
        <a:bodyPr/>
        <a:lstStyle/>
        <a:p>
          <a:endParaRPr lang="en-US"/>
        </a:p>
      </dgm:t>
    </dgm:pt>
    <dgm:pt modelId="{31DA8278-E07C-4851-BBB6-17BC0632A6A3}">
      <dgm:prSet phldrT="[Text]"/>
      <dgm:spPr/>
      <dgm:t>
        <a:bodyPr/>
        <a:lstStyle/>
        <a:p>
          <a:r>
            <a:rPr lang="el-GR" dirty="0"/>
            <a:t>ΟΡΙΣΤΙΚΟΠΟΙΗΣΗ ΠΡΟΤΑΣΕΩΝ ΑΞΙΟΛΟΓΗΤΩΝ</a:t>
          </a:r>
          <a:endParaRPr lang="en-US" dirty="0"/>
        </a:p>
      </dgm:t>
    </dgm:pt>
    <dgm:pt modelId="{BB93BF3A-53D7-4429-A48A-04D00C6602EE}" type="parTrans" cxnId="{53D332E0-1ABD-41B2-8879-230F42739CF8}">
      <dgm:prSet/>
      <dgm:spPr/>
      <dgm:t>
        <a:bodyPr/>
        <a:lstStyle/>
        <a:p>
          <a:endParaRPr lang="en-US"/>
        </a:p>
      </dgm:t>
    </dgm:pt>
    <dgm:pt modelId="{F07C4D60-7F0B-4B14-9E51-4555E198C6E9}" type="sibTrans" cxnId="{53D332E0-1ABD-41B2-8879-230F42739CF8}">
      <dgm:prSet/>
      <dgm:spPr/>
      <dgm:t>
        <a:bodyPr/>
        <a:lstStyle/>
        <a:p>
          <a:endParaRPr lang="en-US"/>
        </a:p>
      </dgm:t>
    </dgm:pt>
    <dgm:pt modelId="{BCAA9841-C969-45DB-8A78-1681199D9D4E}">
      <dgm:prSet phldrT="[Text]"/>
      <dgm:spPr/>
      <dgm:t>
        <a:bodyPr/>
        <a:lstStyle/>
        <a:p>
          <a:r>
            <a:rPr lang="el-GR" dirty="0"/>
            <a:t>Οριστικοποιείται η λίστα των Αξιολογητών</a:t>
          </a:r>
          <a:endParaRPr lang="en-US" dirty="0"/>
        </a:p>
      </dgm:t>
    </dgm:pt>
    <dgm:pt modelId="{6E232DF0-6544-4A9A-AA08-07DB0FFE32B9}" type="parTrans" cxnId="{C3B76B66-48E5-4994-B869-9C38BCD0D8E6}">
      <dgm:prSet/>
      <dgm:spPr/>
      <dgm:t>
        <a:bodyPr/>
        <a:lstStyle/>
        <a:p>
          <a:endParaRPr lang="en-US"/>
        </a:p>
      </dgm:t>
    </dgm:pt>
    <dgm:pt modelId="{642B09BC-F5ED-4A91-9B35-C24F987881C3}" type="sibTrans" cxnId="{C3B76B66-48E5-4994-B869-9C38BCD0D8E6}">
      <dgm:prSet/>
      <dgm:spPr/>
      <dgm:t>
        <a:bodyPr/>
        <a:lstStyle/>
        <a:p>
          <a:endParaRPr lang="en-US"/>
        </a:p>
      </dgm:t>
    </dgm:pt>
    <dgm:pt modelId="{018C624C-9BEA-45CF-A62E-CE1556DF8E2A}">
      <dgm:prSet phldrT="[Text]"/>
      <dgm:spPr/>
      <dgm:t>
        <a:bodyPr/>
        <a:lstStyle/>
        <a:p>
          <a:r>
            <a:rPr lang="el-GR" dirty="0"/>
            <a:t>Ορίστηκαν τα ΕΙ που εμπίπτουν στην αρμοδιότητα του ΤΕΣ ΕΠΕΒΚ αλλά και σε ΤΕΣ άλλης θεματικής</a:t>
          </a:r>
          <a:endParaRPr lang="en-US" dirty="0"/>
        </a:p>
      </dgm:t>
    </dgm:pt>
    <dgm:pt modelId="{B06C58D4-96DA-4EFE-BC6C-CFDEFCDAFF13}" type="parTrans" cxnId="{8EE0847B-DB2E-4DDE-9196-02C1B7D6643E}">
      <dgm:prSet/>
      <dgm:spPr/>
      <dgm:t>
        <a:bodyPr/>
        <a:lstStyle/>
        <a:p>
          <a:endParaRPr lang="en-US"/>
        </a:p>
      </dgm:t>
    </dgm:pt>
    <dgm:pt modelId="{3EAD89BE-D032-4961-BC3B-A56C9C9EB108}" type="sibTrans" cxnId="{8EE0847B-DB2E-4DDE-9196-02C1B7D6643E}">
      <dgm:prSet/>
      <dgm:spPr/>
      <dgm:t>
        <a:bodyPr/>
        <a:lstStyle/>
        <a:p>
          <a:endParaRPr lang="en-US"/>
        </a:p>
      </dgm:t>
    </dgm:pt>
    <dgm:pt modelId="{7229FDD9-D102-42D7-815B-ECCF0BD16E55}">
      <dgm:prSet phldrT="[Text]"/>
      <dgm:spPr/>
      <dgm:t>
        <a:bodyPr/>
        <a:lstStyle/>
        <a:p>
          <a:r>
            <a:rPr lang="el-GR" dirty="0"/>
            <a:t>Οι αξιολογητές χωρίζονται ανά θεματική/Ινστιτούτο, Περιβάλλον-Κλίμα, Ωκεανογραφία-υδρολογία, Θαλάσσια Βιολογία/Οικολογία, Σεισμολογία, Βιώσιμη Κινητικότητα, Ενέργεια</a:t>
          </a:r>
          <a:endParaRPr lang="en-US" dirty="0"/>
        </a:p>
      </dgm:t>
    </dgm:pt>
    <dgm:pt modelId="{B9284F7E-5AD6-4FC4-AFC1-5D49D419DCEF}" type="parTrans" cxnId="{FD87075E-2BF3-4F3E-A3C4-1AA7E6196053}">
      <dgm:prSet/>
      <dgm:spPr/>
      <dgm:t>
        <a:bodyPr/>
        <a:lstStyle/>
        <a:p>
          <a:endParaRPr lang="en-US"/>
        </a:p>
      </dgm:t>
    </dgm:pt>
    <dgm:pt modelId="{1CA6375D-CF88-4C2A-A817-5E3D49C4271F}" type="sibTrans" cxnId="{FD87075E-2BF3-4F3E-A3C4-1AA7E6196053}">
      <dgm:prSet/>
      <dgm:spPr/>
      <dgm:t>
        <a:bodyPr/>
        <a:lstStyle/>
        <a:p>
          <a:endParaRPr lang="en-US"/>
        </a:p>
      </dgm:t>
    </dgm:pt>
    <dgm:pt modelId="{3DBE1A4E-78BE-42ED-ABB6-34C946B7E3A3}">
      <dgm:prSet phldrT="[Text]"/>
      <dgm:spPr/>
      <dgm:t>
        <a:bodyPr/>
        <a:lstStyle/>
        <a:p>
          <a:endParaRPr lang="en-US" dirty="0"/>
        </a:p>
      </dgm:t>
    </dgm:pt>
    <dgm:pt modelId="{97D561C1-DE85-4588-AEA6-7663F366C50A}" type="parTrans" cxnId="{DA934EA4-63C7-453A-8BFD-689C8FEF0993}">
      <dgm:prSet/>
      <dgm:spPr/>
      <dgm:t>
        <a:bodyPr/>
        <a:lstStyle/>
        <a:p>
          <a:endParaRPr lang="en-US"/>
        </a:p>
      </dgm:t>
    </dgm:pt>
    <dgm:pt modelId="{56448C4E-0CC3-4445-8A7F-26245D630D27}" type="sibTrans" cxnId="{DA934EA4-63C7-453A-8BFD-689C8FEF0993}">
      <dgm:prSet/>
      <dgm:spPr/>
      <dgm:t>
        <a:bodyPr/>
        <a:lstStyle/>
        <a:p>
          <a:endParaRPr lang="en-US"/>
        </a:p>
      </dgm:t>
    </dgm:pt>
    <dgm:pt modelId="{EB98D6AD-ADCF-4D25-AFBB-F47063117F29}" type="pres">
      <dgm:prSet presAssocID="{D458AFCE-0C4A-403F-A72E-6BDE1B4815ED}" presName="Name0" presStyleCnt="0">
        <dgm:presLayoutVars>
          <dgm:dir/>
          <dgm:resizeHandles val="exact"/>
        </dgm:presLayoutVars>
      </dgm:prSet>
      <dgm:spPr/>
    </dgm:pt>
    <dgm:pt modelId="{732BFB22-857B-4E5C-AC47-A14EC769D3E3}" type="pres">
      <dgm:prSet presAssocID="{E848C2DB-4B34-45AA-96FA-792C7E764C43}" presName="node" presStyleLbl="node1" presStyleIdx="0" presStyleCnt="3">
        <dgm:presLayoutVars>
          <dgm:bulletEnabled val="1"/>
        </dgm:presLayoutVars>
      </dgm:prSet>
      <dgm:spPr/>
    </dgm:pt>
    <dgm:pt modelId="{AEA14C74-C7FB-4B45-9621-3DDCD29E8D99}" type="pres">
      <dgm:prSet presAssocID="{E8A9542D-BC47-4D8B-B461-087876F98D19}" presName="sibTrans" presStyleLbl="sibTrans2D1" presStyleIdx="0" presStyleCnt="2"/>
      <dgm:spPr/>
    </dgm:pt>
    <dgm:pt modelId="{E6E29638-3C01-426D-9C2D-E323A009B407}" type="pres">
      <dgm:prSet presAssocID="{E8A9542D-BC47-4D8B-B461-087876F98D19}" presName="connectorText" presStyleLbl="sibTrans2D1" presStyleIdx="0" presStyleCnt="2"/>
      <dgm:spPr/>
    </dgm:pt>
    <dgm:pt modelId="{E4A44CB5-7ECD-4513-B168-ED1680C16E76}" type="pres">
      <dgm:prSet presAssocID="{6EDC0A3F-2DF4-4596-96E9-FC28CDCCE0F2}" presName="node" presStyleLbl="node1" presStyleIdx="1" presStyleCnt="3">
        <dgm:presLayoutVars>
          <dgm:bulletEnabled val="1"/>
        </dgm:presLayoutVars>
      </dgm:prSet>
      <dgm:spPr/>
    </dgm:pt>
    <dgm:pt modelId="{76029098-9C85-4B2E-93AA-60BAB0BA86AC}" type="pres">
      <dgm:prSet presAssocID="{D4B2C086-CAAA-4F8E-ABB4-819E4766F55A}" presName="sibTrans" presStyleLbl="sibTrans2D1" presStyleIdx="1" presStyleCnt="2"/>
      <dgm:spPr/>
    </dgm:pt>
    <dgm:pt modelId="{7378EB8B-9E31-48DB-BCE2-80DF0B878BB2}" type="pres">
      <dgm:prSet presAssocID="{D4B2C086-CAAA-4F8E-ABB4-819E4766F55A}" presName="connectorText" presStyleLbl="sibTrans2D1" presStyleIdx="1" presStyleCnt="2"/>
      <dgm:spPr/>
    </dgm:pt>
    <dgm:pt modelId="{ACF5AFB8-88AA-4E2F-BFE6-35E9A26A2393}" type="pres">
      <dgm:prSet presAssocID="{31DA8278-E07C-4851-BBB6-17BC0632A6A3}" presName="node" presStyleLbl="node1" presStyleIdx="2" presStyleCnt="3">
        <dgm:presLayoutVars>
          <dgm:bulletEnabled val="1"/>
        </dgm:presLayoutVars>
      </dgm:prSet>
      <dgm:spPr/>
    </dgm:pt>
  </dgm:ptLst>
  <dgm:cxnLst>
    <dgm:cxn modelId="{C587930A-97FC-4D26-BA0F-0A8C7C532E66}" type="presOf" srcId="{E8A9542D-BC47-4D8B-B461-087876F98D19}" destId="{E6E29638-3C01-426D-9C2D-E323A009B407}" srcOrd="1" destOrd="0" presId="urn:microsoft.com/office/officeart/2005/8/layout/process1"/>
    <dgm:cxn modelId="{7E69D214-7553-4B9C-8607-C28BD53FBDCA}" type="presOf" srcId="{C8B5442F-5959-4997-AA62-98D6176A0909}" destId="{E4A44CB5-7ECD-4513-B168-ED1680C16E76}" srcOrd="0" destOrd="1" presId="urn:microsoft.com/office/officeart/2005/8/layout/process1"/>
    <dgm:cxn modelId="{ABAD031E-404E-46D8-90EB-2F08AE63795F}" type="presOf" srcId="{018C624C-9BEA-45CF-A62E-CE1556DF8E2A}" destId="{732BFB22-857B-4E5C-AC47-A14EC769D3E3}" srcOrd="0" destOrd="2" presId="urn:microsoft.com/office/officeart/2005/8/layout/process1"/>
    <dgm:cxn modelId="{5AB2C81E-5143-4B3F-AAAC-69D687366C45}" type="presOf" srcId="{31DA8278-E07C-4851-BBB6-17BC0632A6A3}" destId="{ACF5AFB8-88AA-4E2F-BFE6-35E9A26A2393}" srcOrd="0" destOrd="0" presId="urn:microsoft.com/office/officeart/2005/8/layout/process1"/>
    <dgm:cxn modelId="{1E722723-E4CD-431A-A875-CCB6554D48B0}" srcId="{E848C2DB-4B34-45AA-96FA-792C7E764C43}" destId="{CF9C70C0-707F-46F0-9567-588EAA669E1C}" srcOrd="2" destOrd="0" parTransId="{3F57FED7-2012-4F34-A078-112EF7B437DD}" sibTransId="{A8A7A44F-4E5A-469B-A2CC-5180FE103092}"/>
    <dgm:cxn modelId="{B924D838-065F-46AB-A6D8-86AFC9992C65}" type="presOf" srcId="{E848C2DB-4B34-45AA-96FA-792C7E764C43}" destId="{732BFB22-857B-4E5C-AC47-A14EC769D3E3}" srcOrd="0" destOrd="0" presId="urn:microsoft.com/office/officeart/2005/8/layout/process1"/>
    <dgm:cxn modelId="{47F26239-E542-4ADC-8E98-8A497D03BF73}" type="presOf" srcId="{D4B2C086-CAAA-4F8E-ABB4-819E4766F55A}" destId="{7378EB8B-9E31-48DB-BCE2-80DF0B878BB2}" srcOrd="1" destOrd="0" presId="urn:microsoft.com/office/officeart/2005/8/layout/process1"/>
    <dgm:cxn modelId="{E4F4733E-05FF-4B88-AADB-0E402307A738}" srcId="{E848C2DB-4B34-45AA-96FA-792C7E764C43}" destId="{9D53D42A-BDF6-4EB3-AAAA-381305B836E0}" srcOrd="0" destOrd="0" parTransId="{A8F413B7-FA3E-4A56-876D-F7AED0B6DE01}" sibTransId="{68DB5042-A555-48C5-845B-8F0C6AC6A738}"/>
    <dgm:cxn modelId="{6AB15E4B-8EE1-4A05-8861-AD0A01CA52F2}" type="presOf" srcId="{E8A9542D-BC47-4D8B-B461-087876F98D19}" destId="{AEA14C74-C7FB-4B45-9621-3DDCD29E8D99}" srcOrd="0" destOrd="0" presId="urn:microsoft.com/office/officeart/2005/8/layout/process1"/>
    <dgm:cxn modelId="{FD87075E-2BF3-4F3E-A3C4-1AA7E6196053}" srcId="{31DA8278-E07C-4851-BBB6-17BC0632A6A3}" destId="{7229FDD9-D102-42D7-815B-ECCF0BD16E55}" srcOrd="1" destOrd="0" parTransId="{B9284F7E-5AD6-4FC4-AFC1-5D49D419DCEF}" sibTransId="{1CA6375D-CF88-4C2A-A817-5E3D49C4271F}"/>
    <dgm:cxn modelId="{AC240866-F27C-4809-82AE-6A52A959471F}" srcId="{6EDC0A3F-2DF4-4596-96E9-FC28CDCCE0F2}" destId="{C8B5442F-5959-4997-AA62-98D6176A0909}" srcOrd="0" destOrd="0" parTransId="{B176544C-2878-429F-B38D-DE8E0FEC62D3}" sibTransId="{F45BA812-5AA0-45B9-940A-5954B8373D52}"/>
    <dgm:cxn modelId="{C3B76B66-48E5-4994-B869-9C38BCD0D8E6}" srcId="{31DA8278-E07C-4851-BBB6-17BC0632A6A3}" destId="{BCAA9841-C969-45DB-8A78-1681199D9D4E}" srcOrd="0" destOrd="0" parTransId="{6E232DF0-6544-4A9A-AA08-07DB0FFE32B9}" sibTransId="{642B09BC-F5ED-4A91-9B35-C24F987881C3}"/>
    <dgm:cxn modelId="{89689677-24BB-4052-9FE2-A544CCFC1D18}" srcId="{D458AFCE-0C4A-403F-A72E-6BDE1B4815ED}" destId="{6EDC0A3F-2DF4-4596-96E9-FC28CDCCE0F2}" srcOrd="1" destOrd="0" parTransId="{62EAACB1-09D3-4D2B-B75B-44F1056C754F}" sibTransId="{D4B2C086-CAAA-4F8E-ABB4-819E4766F55A}"/>
    <dgm:cxn modelId="{00E47E78-DECB-4287-A374-2CE18FEEA4F4}" type="presOf" srcId="{9D53D42A-BDF6-4EB3-AAAA-381305B836E0}" destId="{732BFB22-857B-4E5C-AC47-A14EC769D3E3}" srcOrd="0" destOrd="1" presId="urn:microsoft.com/office/officeart/2005/8/layout/process1"/>
    <dgm:cxn modelId="{8EE0847B-DB2E-4DDE-9196-02C1B7D6643E}" srcId="{E848C2DB-4B34-45AA-96FA-792C7E764C43}" destId="{018C624C-9BEA-45CF-A62E-CE1556DF8E2A}" srcOrd="1" destOrd="0" parTransId="{B06C58D4-96DA-4EFE-BC6C-CFDEFCDAFF13}" sibTransId="{3EAD89BE-D032-4961-BC3B-A56C9C9EB108}"/>
    <dgm:cxn modelId="{75C2288A-C75A-400C-80E2-3091B8748ECC}" type="presOf" srcId="{7229FDD9-D102-42D7-815B-ECCF0BD16E55}" destId="{ACF5AFB8-88AA-4E2F-BFE6-35E9A26A2393}" srcOrd="0" destOrd="2" presId="urn:microsoft.com/office/officeart/2005/8/layout/process1"/>
    <dgm:cxn modelId="{B00F2C8B-89BC-43CF-8ED4-122AD5749CF9}" type="presOf" srcId="{D4B2C086-CAAA-4F8E-ABB4-819E4766F55A}" destId="{76029098-9C85-4B2E-93AA-60BAB0BA86AC}" srcOrd="0" destOrd="0" presId="urn:microsoft.com/office/officeart/2005/8/layout/process1"/>
    <dgm:cxn modelId="{9E17098C-9075-4FC5-A03F-17EA4902E5A9}" srcId="{6EDC0A3F-2DF4-4596-96E9-FC28CDCCE0F2}" destId="{7C6E8138-30D8-4ABE-9DD3-0502794A00BF}" srcOrd="1" destOrd="0" parTransId="{A0CF6553-3C06-493A-B13B-F8E8F2DBF011}" sibTransId="{39332C20-543C-4CAB-97DF-40D1180B8FD6}"/>
    <dgm:cxn modelId="{C6161E96-CE0E-4BE1-BBE3-472EBABC3575}" type="presOf" srcId="{6EDC0A3F-2DF4-4596-96E9-FC28CDCCE0F2}" destId="{E4A44CB5-7ECD-4513-B168-ED1680C16E76}" srcOrd="0" destOrd="0" presId="urn:microsoft.com/office/officeart/2005/8/layout/process1"/>
    <dgm:cxn modelId="{878B1C9E-3D7B-4E3F-B7C9-AC2A6263D2E3}" type="presOf" srcId="{7C6E8138-30D8-4ABE-9DD3-0502794A00BF}" destId="{E4A44CB5-7ECD-4513-B168-ED1680C16E76}" srcOrd="0" destOrd="2" presId="urn:microsoft.com/office/officeart/2005/8/layout/process1"/>
    <dgm:cxn modelId="{A66134A0-8777-4C1B-9E66-241C6A116DCA}" type="presOf" srcId="{CF9C70C0-707F-46F0-9567-588EAA669E1C}" destId="{732BFB22-857B-4E5C-AC47-A14EC769D3E3}" srcOrd="0" destOrd="3" presId="urn:microsoft.com/office/officeart/2005/8/layout/process1"/>
    <dgm:cxn modelId="{DA934EA4-63C7-453A-8BFD-689C8FEF0993}" srcId="{31DA8278-E07C-4851-BBB6-17BC0632A6A3}" destId="{3DBE1A4E-78BE-42ED-ABB6-34C946B7E3A3}" srcOrd="2" destOrd="0" parTransId="{97D561C1-DE85-4588-AEA6-7663F366C50A}" sibTransId="{56448C4E-0CC3-4445-8A7F-26245D630D27}"/>
    <dgm:cxn modelId="{2E2E9FA9-AB2E-4A97-AC8E-B69923D0F596}" type="presOf" srcId="{BCAA9841-C969-45DB-8A78-1681199D9D4E}" destId="{ACF5AFB8-88AA-4E2F-BFE6-35E9A26A2393}" srcOrd="0" destOrd="1" presId="urn:microsoft.com/office/officeart/2005/8/layout/process1"/>
    <dgm:cxn modelId="{E9F037B0-F7F8-4037-A871-29C58A77EE28}" type="presOf" srcId="{D458AFCE-0C4A-403F-A72E-6BDE1B4815ED}" destId="{EB98D6AD-ADCF-4D25-AFBB-F47063117F29}" srcOrd="0" destOrd="0" presId="urn:microsoft.com/office/officeart/2005/8/layout/process1"/>
    <dgm:cxn modelId="{ECB822BF-E1D8-4410-905A-DE43FC7FCF6E}" srcId="{D458AFCE-0C4A-403F-A72E-6BDE1B4815ED}" destId="{E848C2DB-4B34-45AA-96FA-792C7E764C43}" srcOrd="0" destOrd="0" parTransId="{511F072B-2E57-4373-876B-5493C13C9DC6}" sibTransId="{E8A9542D-BC47-4D8B-B461-087876F98D19}"/>
    <dgm:cxn modelId="{180E1BC3-A735-4945-A9A3-3ABAB2431F08}" type="presOf" srcId="{3DBE1A4E-78BE-42ED-ABB6-34C946B7E3A3}" destId="{ACF5AFB8-88AA-4E2F-BFE6-35E9A26A2393}" srcOrd="0" destOrd="3" presId="urn:microsoft.com/office/officeart/2005/8/layout/process1"/>
    <dgm:cxn modelId="{53D332E0-1ABD-41B2-8879-230F42739CF8}" srcId="{D458AFCE-0C4A-403F-A72E-6BDE1B4815ED}" destId="{31DA8278-E07C-4851-BBB6-17BC0632A6A3}" srcOrd="2" destOrd="0" parTransId="{BB93BF3A-53D7-4429-A48A-04D00C6602EE}" sibTransId="{F07C4D60-7F0B-4B14-9E51-4555E198C6E9}"/>
    <dgm:cxn modelId="{D5771221-B431-4C63-AC37-4686B1236AE6}" type="presParOf" srcId="{EB98D6AD-ADCF-4D25-AFBB-F47063117F29}" destId="{732BFB22-857B-4E5C-AC47-A14EC769D3E3}" srcOrd="0" destOrd="0" presId="urn:microsoft.com/office/officeart/2005/8/layout/process1"/>
    <dgm:cxn modelId="{9423A798-655E-4F2A-B0A8-D5C42137D465}" type="presParOf" srcId="{EB98D6AD-ADCF-4D25-AFBB-F47063117F29}" destId="{AEA14C74-C7FB-4B45-9621-3DDCD29E8D99}" srcOrd="1" destOrd="0" presId="urn:microsoft.com/office/officeart/2005/8/layout/process1"/>
    <dgm:cxn modelId="{BDF2E37B-C71F-4132-AB67-3B2C6092DC8B}" type="presParOf" srcId="{AEA14C74-C7FB-4B45-9621-3DDCD29E8D99}" destId="{E6E29638-3C01-426D-9C2D-E323A009B407}" srcOrd="0" destOrd="0" presId="urn:microsoft.com/office/officeart/2005/8/layout/process1"/>
    <dgm:cxn modelId="{D91876CE-3432-4E28-8053-25C6D24E334C}" type="presParOf" srcId="{EB98D6AD-ADCF-4D25-AFBB-F47063117F29}" destId="{E4A44CB5-7ECD-4513-B168-ED1680C16E76}" srcOrd="2" destOrd="0" presId="urn:microsoft.com/office/officeart/2005/8/layout/process1"/>
    <dgm:cxn modelId="{B55B2769-D2A9-4A85-AFEB-9B68C4F44866}" type="presParOf" srcId="{EB98D6AD-ADCF-4D25-AFBB-F47063117F29}" destId="{76029098-9C85-4B2E-93AA-60BAB0BA86AC}" srcOrd="3" destOrd="0" presId="urn:microsoft.com/office/officeart/2005/8/layout/process1"/>
    <dgm:cxn modelId="{88400FB1-E44F-4703-B65C-53C7CB7CE590}" type="presParOf" srcId="{76029098-9C85-4B2E-93AA-60BAB0BA86AC}" destId="{7378EB8B-9E31-48DB-BCE2-80DF0B878BB2}" srcOrd="0" destOrd="0" presId="urn:microsoft.com/office/officeart/2005/8/layout/process1"/>
    <dgm:cxn modelId="{90934A9E-502C-4368-B2D9-F2BD058E12F9}" type="presParOf" srcId="{EB98D6AD-ADCF-4D25-AFBB-F47063117F29}" destId="{ACF5AFB8-88AA-4E2F-BFE6-35E9A26A2393}"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18B9F9-6451-40C7-834E-DF1884E6A4E2}">
      <dsp:nvSpPr>
        <dsp:cNvPr id="0" name=""/>
        <dsp:cNvSpPr/>
      </dsp:nvSpPr>
      <dsp:spPr>
        <a:xfrm>
          <a:off x="128612" y="0"/>
          <a:ext cx="608227" cy="608227"/>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98E8AC-AE48-4B66-B64B-43CC93F04B08}">
      <dsp:nvSpPr>
        <dsp:cNvPr id="0" name=""/>
        <dsp:cNvSpPr/>
      </dsp:nvSpPr>
      <dsp:spPr>
        <a:xfrm>
          <a:off x="189434" y="60822"/>
          <a:ext cx="486582" cy="486582"/>
        </a:xfrm>
        <a:prstGeom prst="chord">
          <a:avLst>
            <a:gd name="adj1" fmla="val 1800000"/>
            <a:gd name="adj2" fmla="val 90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D5A0BF-780B-4813-A858-A478309BD872}">
      <dsp:nvSpPr>
        <dsp:cNvPr id="0" name=""/>
        <dsp:cNvSpPr/>
      </dsp:nvSpPr>
      <dsp:spPr>
        <a:xfrm>
          <a:off x="863553" y="608227"/>
          <a:ext cx="1799340" cy="2559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marL="0" lvl="0" indent="0" algn="l" defTabSz="444500">
            <a:lnSpc>
              <a:spcPct val="90000"/>
            </a:lnSpc>
            <a:spcBef>
              <a:spcPct val="0"/>
            </a:spcBef>
            <a:spcAft>
              <a:spcPct val="35000"/>
            </a:spcAft>
            <a:buNone/>
          </a:pPr>
          <a:r>
            <a:rPr lang="el-GR" sz="1000" kern="1200" dirty="0">
              <a:latin typeface="+mj-lt"/>
            </a:rPr>
            <a:t>Ορισμός Υποεπιτροπών</a:t>
          </a:r>
          <a:endParaRPr lang="en-US" sz="1000" kern="1200" dirty="0">
            <a:latin typeface="+mj-lt"/>
          </a:endParaRPr>
        </a:p>
        <a:p>
          <a:pPr marL="0" lvl="0" indent="0" algn="l" defTabSz="444500">
            <a:lnSpc>
              <a:spcPct val="90000"/>
            </a:lnSpc>
            <a:spcBef>
              <a:spcPct val="0"/>
            </a:spcBef>
            <a:spcAft>
              <a:spcPct val="35000"/>
            </a:spcAft>
            <a:buNone/>
          </a:pPr>
          <a:r>
            <a:rPr lang="el-GR" sz="1000" kern="1200" dirty="0">
              <a:latin typeface="+mj-lt"/>
            </a:rPr>
            <a:t>Επιλογή εποπτευόμενων Ινστιτούτων </a:t>
          </a:r>
          <a:endParaRPr lang="en-US" sz="1000" kern="1200" dirty="0">
            <a:latin typeface="+mj-lt"/>
          </a:endParaRPr>
        </a:p>
        <a:p>
          <a:pPr marL="0" lvl="0" indent="0" algn="l" defTabSz="444500">
            <a:lnSpc>
              <a:spcPct val="90000"/>
            </a:lnSpc>
            <a:spcBef>
              <a:spcPct val="0"/>
            </a:spcBef>
            <a:spcAft>
              <a:spcPct val="35000"/>
            </a:spcAft>
            <a:buNone/>
          </a:pPr>
          <a:r>
            <a:rPr lang="el-GR" sz="1000" kern="1200" dirty="0">
              <a:latin typeface="+mj-lt"/>
            </a:rPr>
            <a:t>Εκκίνηση διαδικασίας επιλογής μελών επιτροπών αξιολόγησης ΕΚ και Ι. </a:t>
          </a:r>
          <a:endParaRPr lang="en-US" sz="1000" kern="1200" dirty="0">
            <a:latin typeface="+mj-lt"/>
          </a:endParaRPr>
        </a:p>
        <a:p>
          <a:pPr marL="0" lvl="0" indent="0" algn="l" defTabSz="444500">
            <a:lnSpc>
              <a:spcPct val="90000"/>
            </a:lnSpc>
            <a:spcBef>
              <a:spcPct val="0"/>
            </a:spcBef>
            <a:spcAft>
              <a:spcPct val="35000"/>
            </a:spcAft>
            <a:buNone/>
          </a:pPr>
          <a:r>
            <a:rPr lang="el-GR" sz="1000" kern="1200" dirty="0">
              <a:latin typeface="+mj-lt"/>
            </a:rPr>
            <a:t>Εκκίνηση καταγραφής εθνικών και ευρωπαϊκών δράσεων ενδιαφέροντος </a:t>
          </a:r>
          <a:endParaRPr lang="en-US" sz="1000" kern="1200" dirty="0">
            <a:latin typeface="+mj-lt"/>
          </a:endParaRPr>
        </a:p>
      </dsp:txBody>
      <dsp:txXfrm>
        <a:off x="863553" y="608227"/>
        <a:ext cx="1799340" cy="2559625"/>
      </dsp:txXfrm>
    </dsp:sp>
    <dsp:sp modelId="{CF562BB9-726E-45DE-852D-AB18FC45B359}">
      <dsp:nvSpPr>
        <dsp:cNvPr id="0" name=""/>
        <dsp:cNvSpPr/>
      </dsp:nvSpPr>
      <dsp:spPr>
        <a:xfrm>
          <a:off x="863553" y="0"/>
          <a:ext cx="1799340" cy="608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l" defTabSz="622300">
            <a:lnSpc>
              <a:spcPct val="90000"/>
            </a:lnSpc>
            <a:spcBef>
              <a:spcPct val="0"/>
            </a:spcBef>
            <a:spcAft>
              <a:spcPct val="35000"/>
            </a:spcAft>
            <a:buNone/>
          </a:pPr>
          <a:r>
            <a:rPr lang="el-GR" sz="1400" kern="1200" dirty="0"/>
            <a:t>1η συνεδρίαση </a:t>
          </a:r>
        </a:p>
        <a:p>
          <a:pPr marL="0" lvl="0" indent="0" algn="l" defTabSz="622300">
            <a:lnSpc>
              <a:spcPct val="90000"/>
            </a:lnSpc>
            <a:spcBef>
              <a:spcPct val="0"/>
            </a:spcBef>
            <a:spcAft>
              <a:spcPct val="35000"/>
            </a:spcAft>
            <a:buNone/>
          </a:pPr>
          <a:r>
            <a:rPr lang="el-GR" sz="1400" kern="1200" dirty="0"/>
            <a:t>28 Ιανουαρίου 2021</a:t>
          </a:r>
          <a:endParaRPr lang="en-US" sz="1400" kern="1200" dirty="0"/>
        </a:p>
      </dsp:txBody>
      <dsp:txXfrm>
        <a:off x="863553" y="0"/>
        <a:ext cx="1799340" cy="608227"/>
      </dsp:txXfrm>
    </dsp:sp>
    <dsp:sp modelId="{9CD51979-8DD7-44EA-845A-58C116ECB802}">
      <dsp:nvSpPr>
        <dsp:cNvPr id="0" name=""/>
        <dsp:cNvSpPr/>
      </dsp:nvSpPr>
      <dsp:spPr>
        <a:xfrm>
          <a:off x="2789608" y="0"/>
          <a:ext cx="608227" cy="608227"/>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C43E7A-7094-453B-8290-6C5EAD08DB66}">
      <dsp:nvSpPr>
        <dsp:cNvPr id="0" name=""/>
        <dsp:cNvSpPr/>
      </dsp:nvSpPr>
      <dsp:spPr>
        <a:xfrm>
          <a:off x="2850431" y="60822"/>
          <a:ext cx="486582" cy="486582"/>
        </a:xfrm>
        <a:prstGeom prst="chord">
          <a:avLst>
            <a:gd name="adj1" fmla="val 0"/>
            <a:gd name="adj2" fmla="val 108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3CBCBA-DD5A-43EF-97CB-298053589571}">
      <dsp:nvSpPr>
        <dsp:cNvPr id="0" name=""/>
        <dsp:cNvSpPr/>
      </dsp:nvSpPr>
      <dsp:spPr>
        <a:xfrm>
          <a:off x="3524550" y="608227"/>
          <a:ext cx="1799340" cy="2559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marL="0" lvl="0" indent="0" algn="l" defTabSz="444500">
            <a:lnSpc>
              <a:spcPct val="90000"/>
            </a:lnSpc>
            <a:spcBef>
              <a:spcPct val="0"/>
            </a:spcBef>
            <a:spcAft>
              <a:spcPct val="35000"/>
            </a:spcAft>
            <a:buNone/>
          </a:pPr>
          <a:r>
            <a:rPr lang="el-GR" sz="1000" kern="1200" dirty="0">
              <a:latin typeface="+mj-lt"/>
            </a:rPr>
            <a:t>Συνέχιση και δρομολόγηση ολοκλήρωσής διαδικασίας επιλογής μελών επιτροπών αξιολόγησης ΕΚ και Ι</a:t>
          </a:r>
          <a:endParaRPr lang="en-US" sz="1000" kern="1200" dirty="0">
            <a:latin typeface="+mj-lt"/>
          </a:endParaRPr>
        </a:p>
        <a:p>
          <a:pPr marL="0" lvl="0" indent="0" algn="l" defTabSz="444500">
            <a:lnSpc>
              <a:spcPct val="90000"/>
            </a:lnSpc>
            <a:spcBef>
              <a:spcPct val="0"/>
            </a:spcBef>
            <a:spcAft>
              <a:spcPct val="35000"/>
            </a:spcAft>
            <a:buNone/>
          </a:pPr>
          <a:r>
            <a:rPr lang="el-GR" sz="1000" kern="1200" dirty="0">
              <a:latin typeface="+mj-lt"/>
            </a:rPr>
            <a:t>Συζήτηση και προγραμματισμός δράσεων για την στήριξη από την πολιτεία της συμμετοχής σε Ευρωπαϊκές Υποδομές ERIC- ESFRI</a:t>
          </a:r>
          <a:endParaRPr lang="en-US" sz="1000" kern="1200" dirty="0">
            <a:latin typeface="+mj-lt"/>
          </a:endParaRPr>
        </a:p>
        <a:p>
          <a:pPr marL="0" lvl="0" indent="0" algn="l" defTabSz="444500">
            <a:lnSpc>
              <a:spcPct val="90000"/>
            </a:lnSpc>
            <a:spcBef>
              <a:spcPct val="0"/>
            </a:spcBef>
            <a:spcAft>
              <a:spcPct val="35000"/>
            </a:spcAft>
            <a:buNone/>
          </a:pPr>
          <a:r>
            <a:rPr lang="el-GR" sz="1000" kern="1200" dirty="0">
              <a:latin typeface="+mj-lt"/>
            </a:rPr>
            <a:t>Προτεραιότητες της Εθνικής Στρατηγικής Έρευνας και Καινοτομίας για την Έξυπνη Εξειδίκευση της Προγραμματικής Περιόδου 2021 – 2027</a:t>
          </a:r>
          <a:endParaRPr lang="en-US" sz="1000" kern="1200" dirty="0">
            <a:latin typeface="+mj-lt"/>
          </a:endParaRPr>
        </a:p>
      </dsp:txBody>
      <dsp:txXfrm>
        <a:off x="3524550" y="608227"/>
        <a:ext cx="1799340" cy="2559625"/>
      </dsp:txXfrm>
    </dsp:sp>
    <dsp:sp modelId="{B498F068-B789-4C49-A626-2AD3D4A1CA98}">
      <dsp:nvSpPr>
        <dsp:cNvPr id="0" name=""/>
        <dsp:cNvSpPr/>
      </dsp:nvSpPr>
      <dsp:spPr>
        <a:xfrm>
          <a:off x="3524550" y="0"/>
          <a:ext cx="1799340" cy="608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l" defTabSz="622300">
            <a:lnSpc>
              <a:spcPct val="90000"/>
            </a:lnSpc>
            <a:spcBef>
              <a:spcPct val="0"/>
            </a:spcBef>
            <a:spcAft>
              <a:spcPct val="35000"/>
            </a:spcAft>
            <a:buNone/>
          </a:pPr>
          <a:r>
            <a:rPr lang="el-GR" sz="1400" kern="1200" dirty="0"/>
            <a:t>2</a:t>
          </a:r>
          <a:r>
            <a:rPr lang="el-GR" sz="1400" kern="1200" baseline="30000" dirty="0"/>
            <a:t>η</a:t>
          </a:r>
          <a:r>
            <a:rPr lang="el-GR" sz="1400" kern="1200" dirty="0"/>
            <a:t> συνεδρίαση </a:t>
          </a:r>
        </a:p>
        <a:p>
          <a:pPr marL="0" lvl="0" indent="0" algn="l" defTabSz="622300">
            <a:lnSpc>
              <a:spcPct val="90000"/>
            </a:lnSpc>
            <a:spcBef>
              <a:spcPct val="0"/>
            </a:spcBef>
            <a:spcAft>
              <a:spcPct val="35000"/>
            </a:spcAft>
            <a:buNone/>
          </a:pPr>
          <a:r>
            <a:rPr lang="el-GR" sz="1400" kern="1200" dirty="0"/>
            <a:t>27 Απριλίου 2021</a:t>
          </a:r>
          <a:endParaRPr lang="en-US" sz="1400" kern="1200" dirty="0"/>
        </a:p>
      </dsp:txBody>
      <dsp:txXfrm>
        <a:off x="3524550" y="0"/>
        <a:ext cx="1799340" cy="608227"/>
      </dsp:txXfrm>
    </dsp:sp>
    <dsp:sp modelId="{5159865C-D3D4-484D-8B96-5454DDE7A525}">
      <dsp:nvSpPr>
        <dsp:cNvPr id="0" name=""/>
        <dsp:cNvSpPr/>
      </dsp:nvSpPr>
      <dsp:spPr>
        <a:xfrm>
          <a:off x="5450605" y="0"/>
          <a:ext cx="608227" cy="608227"/>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341CAE-F3AD-4E91-BB4C-AEC6053E488E}">
      <dsp:nvSpPr>
        <dsp:cNvPr id="0" name=""/>
        <dsp:cNvSpPr/>
      </dsp:nvSpPr>
      <dsp:spPr>
        <a:xfrm>
          <a:off x="5511427" y="60822"/>
          <a:ext cx="486582" cy="486582"/>
        </a:xfrm>
        <a:prstGeom prst="chord">
          <a:avLst>
            <a:gd name="adj1" fmla="val 19800000"/>
            <a:gd name="adj2" fmla="val 126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5E3BA0-2927-4B53-AA4B-8B7CC9E7BCC2}">
      <dsp:nvSpPr>
        <dsp:cNvPr id="0" name=""/>
        <dsp:cNvSpPr/>
      </dsp:nvSpPr>
      <dsp:spPr>
        <a:xfrm>
          <a:off x="6185546" y="608227"/>
          <a:ext cx="1799340" cy="2559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marL="0" lvl="0" indent="0" algn="l" defTabSz="444500">
            <a:lnSpc>
              <a:spcPct val="90000"/>
            </a:lnSpc>
            <a:spcBef>
              <a:spcPct val="0"/>
            </a:spcBef>
            <a:spcAft>
              <a:spcPct val="35000"/>
            </a:spcAft>
            <a:buNone/>
          </a:pPr>
          <a:r>
            <a:rPr lang="el-GR" sz="1000" kern="1200" dirty="0" err="1">
              <a:latin typeface="+mj-lt"/>
            </a:rPr>
            <a:t>Παρουσιαση</a:t>
          </a:r>
          <a:r>
            <a:rPr lang="el-GR" sz="1000" kern="1200" dirty="0">
              <a:latin typeface="+mj-lt"/>
            </a:rPr>
            <a:t> στο ΤΕΣ ΕΠΕΒΚ των εθνικών ερευνητικών υποδομών</a:t>
          </a:r>
          <a:endParaRPr lang="en-US" sz="1000" kern="1200" dirty="0">
            <a:latin typeface="+mj-lt"/>
          </a:endParaRPr>
        </a:p>
        <a:p>
          <a:pPr marL="0" lvl="0" indent="0" algn="l" defTabSz="444500">
            <a:lnSpc>
              <a:spcPct val="90000"/>
            </a:lnSpc>
            <a:spcBef>
              <a:spcPct val="0"/>
            </a:spcBef>
            <a:spcAft>
              <a:spcPct val="35000"/>
            </a:spcAft>
            <a:buNone/>
          </a:pPr>
          <a:r>
            <a:rPr lang="el-GR" sz="1000" kern="1200" dirty="0">
              <a:latin typeface="+mj-lt"/>
            </a:rPr>
            <a:t>Συζήτηση για την ολοκλήρωση των </a:t>
          </a:r>
          <a:r>
            <a:rPr lang="el-GR" sz="1000" kern="1200" dirty="0" err="1">
              <a:latin typeface="+mj-lt"/>
            </a:rPr>
            <a:t>δρασεων</a:t>
          </a:r>
          <a:r>
            <a:rPr lang="el-GR" sz="1000" kern="1200" dirty="0">
              <a:latin typeface="+mj-lt"/>
            </a:rPr>
            <a:t> που αφορούν στην στήριξη από την πολιτεία της συμμετοχής σε Ευρωπαϊκές Υποδομές ERIC- ESFR και τις Προτεραιότητες της Εθνικής Στρατηγικής Έρευνας και Καινοτομίας για την Έξυπνη Εξειδίκευση της Προγραμματικής Περιόδου 2021 – 2027</a:t>
          </a:r>
          <a:endParaRPr lang="en-US" sz="1000" kern="1200" dirty="0">
            <a:latin typeface="+mj-lt"/>
          </a:endParaRPr>
        </a:p>
      </dsp:txBody>
      <dsp:txXfrm>
        <a:off x="6185546" y="608227"/>
        <a:ext cx="1799340" cy="2559625"/>
      </dsp:txXfrm>
    </dsp:sp>
    <dsp:sp modelId="{F8D98A48-4545-482D-9127-44FB62BC4AA2}">
      <dsp:nvSpPr>
        <dsp:cNvPr id="0" name=""/>
        <dsp:cNvSpPr/>
      </dsp:nvSpPr>
      <dsp:spPr>
        <a:xfrm>
          <a:off x="6185546" y="0"/>
          <a:ext cx="1799340" cy="608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l" defTabSz="622300">
            <a:lnSpc>
              <a:spcPct val="90000"/>
            </a:lnSpc>
            <a:spcBef>
              <a:spcPct val="0"/>
            </a:spcBef>
            <a:spcAft>
              <a:spcPct val="35000"/>
            </a:spcAft>
            <a:buNone/>
          </a:pPr>
          <a:r>
            <a:rPr lang="el-GR" sz="1400" kern="1200" dirty="0"/>
            <a:t>3</a:t>
          </a:r>
          <a:r>
            <a:rPr lang="el-GR" sz="1400" kern="1200" baseline="30000" dirty="0"/>
            <a:t>η</a:t>
          </a:r>
          <a:r>
            <a:rPr lang="el-GR" sz="1400" kern="1200" dirty="0"/>
            <a:t> συνάντηση </a:t>
          </a:r>
        </a:p>
        <a:p>
          <a:pPr marL="0" lvl="0" indent="0" algn="l" defTabSz="622300">
            <a:lnSpc>
              <a:spcPct val="90000"/>
            </a:lnSpc>
            <a:spcBef>
              <a:spcPct val="0"/>
            </a:spcBef>
            <a:spcAft>
              <a:spcPct val="35000"/>
            </a:spcAft>
            <a:buNone/>
          </a:pPr>
          <a:r>
            <a:rPr lang="el-GR" sz="1400" kern="1200" dirty="0"/>
            <a:t>30 Σεπτεμβρίου 2021</a:t>
          </a:r>
          <a:endParaRPr lang="en-US" sz="1400" kern="1200" dirty="0"/>
        </a:p>
      </dsp:txBody>
      <dsp:txXfrm>
        <a:off x="6185546" y="0"/>
        <a:ext cx="1799340" cy="608227"/>
      </dsp:txXfrm>
    </dsp:sp>
    <dsp:sp modelId="{B4DEA110-47F4-414C-9C9D-4ECBE89480A5}">
      <dsp:nvSpPr>
        <dsp:cNvPr id="0" name=""/>
        <dsp:cNvSpPr/>
      </dsp:nvSpPr>
      <dsp:spPr>
        <a:xfrm>
          <a:off x="8111601" y="0"/>
          <a:ext cx="608227" cy="608227"/>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C98217-5253-424A-8754-C3F56248B2B2}">
      <dsp:nvSpPr>
        <dsp:cNvPr id="0" name=""/>
        <dsp:cNvSpPr/>
      </dsp:nvSpPr>
      <dsp:spPr>
        <a:xfrm>
          <a:off x="8172424" y="60822"/>
          <a:ext cx="486582" cy="486582"/>
        </a:xfrm>
        <a:prstGeom prst="chord">
          <a:avLst>
            <a:gd name="adj1" fmla="val 16200000"/>
            <a:gd name="adj2" fmla="val 162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981619-0990-42BA-9563-B969B3315DDB}">
      <dsp:nvSpPr>
        <dsp:cNvPr id="0" name=""/>
        <dsp:cNvSpPr/>
      </dsp:nvSpPr>
      <dsp:spPr>
        <a:xfrm>
          <a:off x="8846543" y="608227"/>
          <a:ext cx="1799340" cy="2559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marL="0" lvl="0" indent="0" algn="l" defTabSz="444500">
            <a:lnSpc>
              <a:spcPct val="90000"/>
            </a:lnSpc>
            <a:spcBef>
              <a:spcPct val="0"/>
            </a:spcBef>
            <a:spcAft>
              <a:spcPct val="35000"/>
            </a:spcAft>
            <a:buNone/>
          </a:pPr>
          <a:r>
            <a:rPr lang="el-GR" sz="1000" kern="1200" dirty="0">
              <a:latin typeface="+mj-lt"/>
            </a:rPr>
            <a:t>Έγκριση πρότασης για την βιώσιμη ενεργειακή μετάβαση της χώρα από την υποομάδα ενέργειας του ΤΕΣ ΕΠΕΒΚ</a:t>
          </a:r>
          <a:endParaRPr lang="en-US" sz="1000" kern="1200" dirty="0">
            <a:latin typeface="+mj-lt"/>
          </a:endParaRPr>
        </a:p>
        <a:p>
          <a:pPr marL="0" lvl="0" indent="0" algn="l" defTabSz="444500">
            <a:lnSpc>
              <a:spcPct val="90000"/>
            </a:lnSpc>
            <a:spcBef>
              <a:spcPct val="0"/>
            </a:spcBef>
            <a:spcAft>
              <a:spcPct val="35000"/>
            </a:spcAft>
            <a:buNone/>
          </a:pPr>
          <a:r>
            <a:rPr lang="el-GR" sz="1000" kern="1200" dirty="0">
              <a:latin typeface="+mj-lt"/>
            </a:rPr>
            <a:t>Ενημέρωση – συζήτηση για τον Κλιματικό Νόμο</a:t>
          </a:r>
          <a:endParaRPr lang="en-US" sz="1000" kern="1200" dirty="0">
            <a:latin typeface="+mj-lt"/>
          </a:endParaRPr>
        </a:p>
      </dsp:txBody>
      <dsp:txXfrm>
        <a:off x="8846543" y="608227"/>
        <a:ext cx="1799340" cy="2559625"/>
      </dsp:txXfrm>
    </dsp:sp>
    <dsp:sp modelId="{4C1D4BFD-4F8B-48A4-BAC8-5EFED5C05F8A}">
      <dsp:nvSpPr>
        <dsp:cNvPr id="0" name=""/>
        <dsp:cNvSpPr/>
      </dsp:nvSpPr>
      <dsp:spPr>
        <a:xfrm>
          <a:off x="8846543" y="0"/>
          <a:ext cx="1799340" cy="608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l" defTabSz="622300">
            <a:lnSpc>
              <a:spcPct val="90000"/>
            </a:lnSpc>
            <a:spcBef>
              <a:spcPct val="0"/>
            </a:spcBef>
            <a:spcAft>
              <a:spcPct val="35000"/>
            </a:spcAft>
            <a:buNone/>
          </a:pPr>
          <a:r>
            <a:rPr lang="el-GR" sz="1400" kern="1200" dirty="0"/>
            <a:t>4</a:t>
          </a:r>
          <a:r>
            <a:rPr lang="el-GR" sz="1400" kern="1200" baseline="30000" dirty="0"/>
            <a:t>η</a:t>
          </a:r>
          <a:r>
            <a:rPr lang="el-GR" sz="1400" kern="1200" dirty="0"/>
            <a:t> συνάντηση </a:t>
          </a:r>
        </a:p>
        <a:p>
          <a:pPr marL="0" lvl="0" indent="0" algn="l" defTabSz="622300">
            <a:lnSpc>
              <a:spcPct val="90000"/>
            </a:lnSpc>
            <a:spcBef>
              <a:spcPct val="0"/>
            </a:spcBef>
            <a:spcAft>
              <a:spcPct val="35000"/>
            </a:spcAft>
            <a:buNone/>
          </a:pPr>
          <a:r>
            <a:rPr lang="el-GR" sz="1400" kern="1200" dirty="0"/>
            <a:t>1</a:t>
          </a:r>
          <a:r>
            <a:rPr lang="el-GR" sz="1400" kern="1200" baseline="30000" dirty="0"/>
            <a:t>η</a:t>
          </a:r>
          <a:r>
            <a:rPr lang="el-GR" sz="1400" kern="1200" dirty="0"/>
            <a:t> Φεβρουαρίου 2022</a:t>
          </a:r>
          <a:endParaRPr lang="en-US" sz="1400" kern="1200" dirty="0"/>
        </a:p>
      </dsp:txBody>
      <dsp:txXfrm>
        <a:off x="8846543" y="0"/>
        <a:ext cx="1799340" cy="6082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BFB22-857B-4E5C-AC47-A14EC769D3E3}">
      <dsp:nvSpPr>
        <dsp:cNvPr id="0" name=""/>
        <dsp:cNvSpPr/>
      </dsp:nvSpPr>
      <dsp:spPr>
        <a:xfrm>
          <a:off x="8597" y="62542"/>
          <a:ext cx="2569806" cy="168417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l-GR" sz="1300" kern="1200" dirty="0"/>
            <a:t>ΚΑΘΟΡΙΣΜΟΣ ΙΝΣΤΙΤΟΥΤΩΝ</a:t>
          </a:r>
          <a:endParaRPr lang="en-US" sz="1300" kern="1200" dirty="0"/>
        </a:p>
        <a:p>
          <a:pPr marL="57150" lvl="1" indent="-57150" algn="l" defTabSz="444500">
            <a:lnSpc>
              <a:spcPct val="90000"/>
            </a:lnSpc>
            <a:spcBef>
              <a:spcPct val="0"/>
            </a:spcBef>
            <a:spcAft>
              <a:spcPct val="15000"/>
            </a:spcAft>
            <a:buChar char="•"/>
          </a:pPr>
          <a:r>
            <a:rPr lang="el-GR" sz="1000" kern="1200" dirty="0"/>
            <a:t>Ορίστηκαν τα Ερευνητικά Ινστιτούτα (ΕΙ) που εμπίπτουν στην αρμοδιότητα του ΤΕΣ ΕΠΕΒΚ</a:t>
          </a:r>
          <a:endParaRPr lang="en-US" sz="1000" kern="1200" dirty="0"/>
        </a:p>
        <a:p>
          <a:pPr marL="57150" lvl="1" indent="-57150" algn="l" defTabSz="444500">
            <a:lnSpc>
              <a:spcPct val="90000"/>
            </a:lnSpc>
            <a:spcBef>
              <a:spcPct val="0"/>
            </a:spcBef>
            <a:spcAft>
              <a:spcPct val="15000"/>
            </a:spcAft>
            <a:buChar char="•"/>
          </a:pPr>
          <a:r>
            <a:rPr lang="el-GR" sz="1000" kern="1200" dirty="0"/>
            <a:t>Ορίστηκαν τα ΕΙ που εμπίπτουν στην αρμοδιότητα του ΤΕΣ ΕΠΕΒΚ αλλά και σε ΤΕΣ άλλης θεματικής</a:t>
          </a:r>
          <a:endParaRPr lang="en-US" sz="1000" kern="1200" dirty="0"/>
        </a:p>
        <a:p>
          <a:pPr marL="57150" lvl="1" indent="-57150" algn="l" defTabSz="444500">
            <a:lnSpc>
              <a:spcPct val="90000"/>
            </a:lnSpc>
            <a:spcBef>
              <a:spcPct val="0"/>
            </a:spcBef>
            <a:spcAft>
              <a:spcPct val="15000"/>
            </a:spcAft>
            <a:buChar char="•"/>
          </a:pPr>
          <a:r>
            <a:rPr lang="el-GR" sz="1000" kern="1200" dirty="0"/>
            <a:t>Ορίστηκαν </a:t>
          </a:r>
          <a:r>
            <a:rPr lang="el-GR" sz="1000" b="0" kern="1200" dirty="0"/>
            <a:t>Τεχνολογικοί Φορείς που εμπίπτουν στις αρμοδιότητες του ΤΕΣ</a:t>
          </a:r>
          <a:endParaRPr lang="en-US" sz="1000" b="0" kern="1200" dirty="0"/>
        </a:p>
      </dsp:txBody>
      <dsp:txXfrm>
        <a:off x="57925" y="111870"/>
        <a:ext cx="2471150" cy="1585521"/>
      </dsp:txXfrm>
    </dsp:sp>
    <dsp:sp modelId="{AEA14C74-C7FB-4B45-9621-3DDCD29E8D99}">
      <dsp:nvSpPr>
        <dsp:cNvPr id="0" name=""/>
        <dsp:cNvSpPr/>
      </dsp:nvSpPr>
      <dsp:spPr>
        <a:xfrm>
          <a:off x="2835385" y="585975"/>
          <a:ext cx="544799" cy="637312"/>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2835385" y="713437"/>
        <a:ext cx="381359" cy="382388"/>
      </dsp:txXfrm>
    </dsp:sp>
    <dsp:sp modelId="{E4A44CB5-7ECD-4513-B168-ED1680C16E76}">
      <dsp:nvSpPr>
        <dsp:cNvPr id="0" name=""/>
        <dsp:cNvSpPr/>
      </dsp:nvSpPr>
      <dsp:spPr>
        <a:xfrm>
          <a:off x="3606327" y="62542"/>
          <a:ext cx="2569806" cy="168417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l-GR" sz="1300" kern="1200" dirty="0"/>
            <a:t>ΠΡΟΤΑΣΕΙΣ ΑΞΙΟΛΟΓΗΤΩΝ</a:t>
          </a:r>
          <a:endParaRPr lang="en-US" sz="1300" kern="1200" dirty="0"/>
        </a:p>
        <a:p>
          <a:pPr marL="57150" lvl="1" indent="-57150" algn="l" defTabSz="444500">
            <a:lnSpc>
              <a:spcPct val="90000"/>
            </a:lnSpc>
            <a:spcBef>
              <a:spcPct val="0"/>
            </a:spcBef>
            <a:spcAft>
              <a:spcPct val="15000"/>
            </a:spcAft>
            <a:buChar char="•"/>
          </a:pPr>
          <a:r>
            <a:rPr lang="el-GR" sz="1000" kern="1200" dirty="0"/>
            <a:t>Τα μέλη του ΤΕΣ προτείνουν αξιολογητές</a:t>
          </a:r>
          <a:endParaRPr lang="en-US" sz="1000" kern="1200" dirty="0"/>
        </a:p>
        <a:p>
          <a:pPr marL="57150" lvl="1" indent="-57150" algn="l" defTabSz="444500">
            <a:lnSpc>
              <a:spcPct val="90000"/>
            </a:lnSpc>
            <a:spcBef>
              <a:spcPct val="0"/>
            </a:spcBef>
            <a:spcAft>
              <a:spcPct val="15000"/>
            </a:spcAft>
            <a:buChar char="•"/>
          </a:pPr>
          <a:r>
            <a:rPr lang="el-GR" sz="1000" kern="1200" dirty="0"/>
            <a:t>Οι Αξιολογητές χωρίζονται ανά θεματική / Ινστιτούτο ανάλογα με το επιστημονικό τους αντικείμενο</a:t>
          </a:r>
          <a:endParaRPr lang="en-US" sz="1000" kern="1200" dirty="0"/>
        </a:p>
      </dsp:txBody>
      <dsp:txXfrm>
        <a:off x="3655655" y="111870"/>
        <a:ext cx="2471150" cy="1585521"/>
      </dsp:txXfrm>
    </dsp:sp>
    <dsp:sp modelId="{76029098-9C85-4B2E-93AA-60BAB0BA86AC}">
      <dsp:nvSpPr>
        <dsp:cNvPr id="0" name=""/>
        <dsp:cNvSpPr/>
      </dsp:nvSpPr>
      <dsp:spPr>
        <a:xfrm>
          <a:off x="6433115" y="585975"/>
          <a:ext cx="544799" cy="637312"/>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6433115" y="713437"/>
        <a:ext cx="381359" cy="382388"/>
      </dsp:txXfrm>
    </dsp:sp>
    <dsp:sp modelId="{ACF5AFB8-88AA-4E2F-BFE6-35E9A26A2393}">
      <dsp:nvSpPr>
        <dsp:cNvPr id="0" name=""/>
        <dsp:cNvSpPr/>
      </dsp:nvSpPr>
      <dsp:spPr>
        <a:xfrm>
          <a:off x="7204057" y="62542"/>
          <a:ext cx="2569806" cy="168417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l-GR" sz="1300" kern="1200" dirty="0"/>
            <a:t>ΟΡΙΣΤΙΚΟΠΟΙΗΣΗ ΠΡΟΤΑΣΕΩΝ ΑΞΙΟΛΟΓΗΤΩΝ</a:t>
          </a:r>
          <a:endParaRPr lang="en-US" sz="1300" kern="1200" dirty="0"/>
        </a:p>
        <a:p>
          <a:pPr marL="57150" lvl="1" indent="-57150" algn="l" defTabSz="444500">
            <a:lnSpc>
              <a:spcPct val="90000"/>
            </a:lnSpc>
            <a:spcBef>
              <a:spcPct val="0"/>
            </a:spcBef>
            <a:spcAft>
              <a:spcPct val="15000"/>
            </a:spcAft>
            <a:buChar char="•"/>
          </a:pPr>
          <a:r>
            <a:rPr lang="el-GR" sz="1000" kern="1200" dirty="0"/>
            <a:t>Οριστικοποιείται η λίστα των Αξιολογητών</a:t>
          </a:r>
          <a:endParaRPr lang="en-US" sz="1000" kern="1200" dirty="0"/>
        </a:p>
        <a:p>
          <a:pPr marL="57150" lvl="1" indent="-57150" algn="l" defTabSz="444500">
            <a:lnSpc>
              <a:spcPct val="90000"/>
            </a:lnSpc>
            <a:spcBef>
              <a:spcPct val="0"/>
            </a:spcBef>
            <a:spcAft>
              <a:spcPct val="15000"/>
            </a:spcAft>
            <a:buChar char="•"/>
          </a:pPr>
          <a:r>
            <a:rPr lang="el-GR" sz="1000" kern="1200" dirty="0"/>
            <a:t>Οι αξιολογητές χωρίζονται ανά θεματική/Ινστιτούτο, Περιβάλλον-Κλίμα, Ωκεανογραφία-υδρολογία, Θαλάσσια Βιολογία/Οικολογία, Σεισμολογία, Βιώσιμη Κινητικότητα, Ενέργεια</a:t>
          </a:r>
          <a:endParaRPr lang="en-US" sz="1000" kern="1200" dirty="0"/>
        </a:p>
        <a:p>
          <a:pPr marL="57150" lvl="1" indent="-57150" algn="l" defTabSz="444500">
            <a:lnSpc>
              <a:spcPct val="90000"/>
            </a:lnSpc>
            <a:spcBef>
              <a:spcPct val="0"/>
            </a:spcBef>
            <a:spcAft>
              <a:spcPct val="15000"/>
            </a:spcAft>
            <a:buChar char="•"/>
          </a:pPr>
          <a:endParaRPr lang="en-US" sz="1000" kern="1200" dirty="0"/>
        </a:p>
      </dsp:txBody>
      <dsp:txXfrm>
        <a:off x="7253385" y="111870"/>
        <a:ext cx="2471150" cy="1585521"/>
      </dsp:txXfrm>
    </dsp:sp>
  </dsp:spTree>
</dsp:drawing>
</file>

<file path=ppt/diagrams/layout1.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l-GR"/>
              <a:t>ΕΘΝΙΚΟ ΔΙΚΤΥΟ ΓΙΑ ΤΗΝ ΚΛΙΜΑΤΙΚΗ ΑΛΛΑΓΗ - CLIMPACT</a:t>
            </a: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8C18AA-A4A5-4271-96EB-E38B5A02C4EA}" type="datetimeFigureOut">
              <a:rPr lang="en-US" smtClean="0"/>
              <a:t>10/31/22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7B34FEF-CA66-4D9B-8980-B53F6C6C343E}" type="slidenum">
              <a:rPr lang="en-US" smtClean="0"/>
              <a:t>‹#›</a:t>
            </a:fld>
            <a:endParaRPr lang="en-US"/>
          </a:p>
        </p:txBody>
      </p:sp>
    </p:spTree>
    <p:extLst>
      <p:ext uri="{BB962C8B-B14F-4D97-AF65-F5344CB8AC3E}">
        <p14:creationId xmlns:p14="http://schemas.microsoft.com/office/powerpoint/2010/main" val="333127258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l-GR"/>
              <a:t>ΕΘΝΙΚΟ ΔΙΚΤΥΟ ΓΙΑ ΤΗΝ ΚΛΙΜΑΤΙΚΗ ΑΛΛΑΓΗ - CLIMPACT</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7AD6C7-3338-4431-B1D3-B355484DA711}" type="datetimeFigureOut">
              <a:rPr lang="en-US" smtClean="0"/>
              <a:t>10/31/22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A5D5DB-470A-4177-AB4F-02A1E7128E9A}" type="slidenum">
              <a:rPr lang="en-US" smtClean="0"/>
              <a:t>‹#›</a:t>
            </a:fld>
            <a:endParaRPr lang="en-US"/>
          </a:p>
        </p:txBody>
      </p:sp>
    </p:spTree>
    <p:extLst>
      <p:ext uri="{BB962C8B-B14F-4D97-AF65-F5344CB8AC3E}">
        <p14:creationId xmlns:p14="http://schemas.microsoft.com/office/powerpoint/2010/main" val="3925461400"/>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1</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2547404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10</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297502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11</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1946109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12</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648889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13</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34346911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14</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87328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2</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3426408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3</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1052266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4</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4176815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5</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1479879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6</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2650127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7</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3876865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8</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1731850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5D5DB-470A-4177-AB4F-02A1E7128E9A}" type="slidenum">
              <a:rPr lang="en-US" smtClean="0"/>
              <a:t>9</a:t>
            </a:fld>
            <a:endParaRPr lang="en-US"/>
          </a:p>
        </p:txBody>
      </p:sp>
      <p:sp>
        <p:nvSpPr>
          <p:cNvPr id="5" name="Header Placeholder 4"/>
          <p:cNvSpPr>
            <a:spLocks noGrp="1"/>
          </p:cNvSpPr>
          <p:nvPr>
            <p:ph type="hdr" sz="quarter" idx="11"/>
          </p:nvPr>
        </p:nvSpPr>
        <p:spPr/>
        <p:txBody>
          <a:bodyPr/>
          <a:lstStyle/>
          <a:p>
            <a:r>
              <a:rPr lang="el-GR"/>
              <a:t>ΕΘΝΙΚΟ ΔΙΚΤΥΟ ΓΙΑ ΤΗΝ ΚΛΙΜΑΤΙΚΗ ΑΛΛΑΓΗ - CLIMPACT</a:t>
            </a:r>
            <a:endParaRPr lang="en-US"/>
          </a:p>
        </p:txBody>
      </p:sp>
    </p:spTree>
    <p:extLst>
      <p:ext uri="{BB962C8B-B14F-4D97-AF65-F5344CB8AC3E}">
        <p14:creationId xmlns:p14="http://schemas.microsoft.com/office/powerpoint/2010/main" val="2202085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62AC487-7ACE-46A2-846E-DFD1D138A215}" type="datetime1">
              <a:rPr lang="en-US" smtClean="0"/>
              <a:t>10/31/22</a:t>
            </a:fld>
            <a:endParaRPr lang="en-US"/>
          </a:p>
        </p:txBody>
      </p:sp>
      <p:sp>
        <p:nvSpPr>
          <p:cNvPr id="5" name="Footer Placeholder 4"/>
          <p:cNvSpPr>
            <a:spLocks noGrp="1"/>
          </p:cNvSpPr>
          <p:nvPr>
            <p:ph type="ftr" sz="quarter" idx="11"/>
          </p:nvPr>
        </p:nvSpPr>
        <p:spPr/>
        <p:txBody>
          <a:bodyPr/>
          <a:lstStyle/>
          <a:p>
            <a:r>
              <a:rPr lang="el-GR"/>
              <a:t>Το έργο χρηματοδοτείται από το ΠΔΕ της Γενικής Γραμματείας Έρευνας και Τεχνολογίας - Υπουργείο Ανάπτυξης και Επενδύσεων</a:t>
            </a:r>
            <a:endParaRPr lang="en-US"/>
          </a:p>
        </p:txBody>
      </p:sp>
      <p:sp>
        <p:nvSpPr>
          <p:cNvPr id="6" name="Slide Number Placeholder 5"/>
          <p:cNvSpPr>
            <a:spLocks noGrp="1"/>
          </p:cNvSpPr>
          <p:nvPr>
            <p:ph type="sldNum" sz="quarter" idx="12"/>
          </p:nvPr>
        </p:nvSpPr>
        <p:spPr/>
        <p:txBody>
          <a:bodyPr/>
          <a:lstStyle/>
          <a:p>
            <a:fld id="{2B93A8BF-03AC-49E2-BEFA-ED53E7B8EDC9}" type="slidenum">
              <a:rPr lang="en-US" smtClean="0"/>
              <a:t>‹#›</a:t>
            </a:fld>
            <a:endParaRPr lang="en-US"/>
          </a:p>
        </p:txBody>
      </p:sp>
    </p:spTree>
    <p:extLst>
      <p:ext uri="{BB962C8B-B14F-4D97-AF65-F5344CB8AC3E}">
        <p14:creationId xmlns:p14="http://schemas.microsoft.com/office/powerpoint/2010/main" val="1074512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65342F-463D-40C9-BFDF-B08414D4B37F}" type="datetime1">
              <a:rPr lang="en-US" smtClean="0"/>
              <a:t>10/31/22</a:t>
            </a:fld>
            <a:endParaRPr lang="en-US"/>
          </a:p>
        </p:txBody>
      </p:sp>
      <p:sp>
        <p:nvSpPr>
          <p:cNvPr id="5" name="Footer Placeholder 4"/>
          <p:cNvSpPr>
            <a:spLocks noGrp="1"/>
          </p:cNvSpPr>
          <p:nvPr>
            <p:ph type="ftr" sz="quarter" idx="11"/>
          </p:nvPr>
        </p:nvSpPr>
        <p:spPr/>
        <p:txBody>
          <a:bodyPr/>
          <a:lstStyle/>
          <a:p>
            <a:r>
              <a:rPr lang="el-GR"/>
              <a:t>Το έργο χρηματοδοτείται από το ΠΔΕ της Γενικής Γραμματείας Έρευνας και Τεχνολογίας - Υπουργείο Ανάπτυξης και Επενδύσεων</a:t>
            </a:r>
            <a:endParaRPr lang="en-US"/>
          </a:p>
        </p:txBody>
      </p:sp>
      <p:sp>
        <p:nvSpPr>
          <p:cNvPr id="6" name="Slide Number Placeholder 5"/>
          <p:cNvSpPr>
            <a:spLocks noGrp="1"/>
          </p:cNvSpPr>
          <p:nvPr>
            <p:ph type="sldNum" sz="quarter" idx="12"/>
          </p:nvPr>
        </p:nvSpPr>
        <p:spPr/>
        <p:txBody>
          <a:bodyPr/>
          <a:lstStyle/>
          <a:p>
            <a:fld id="{2B93A8BF-03AC-49E2-BEFA-ED53E7B8EDC9}" type="slidenum">
              <a:rPr lang="en-US" smtClean="0"/>
              <a:t>‹#›</a:t>
            </a:fld>
            <a:endParaRPr lang="en-US"/>
          </a:p>
        </p:txBody>
      </p:sp>
    </p:spTree>
    <p:extLst>
      <p:ext uri="{BB962C8B-B14F-4D97-AF65-F5344CB8AC3E}">
        <p14:creationId xmlns:p14="http://schemas.microsoft.com/office/powerpoint/2010/main" val="927707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03A522-5EB8-44C9-B25F-C5A89D3DFD70}" type="datetime1">
              <a:rPr lang="en-US" smtClean="0"/>
              <a:t>10/31/22</a:t>
            </a:fld>
            <a:endParaRPr lang="en-US"/>
          </a:p>
        </p:txBody>
      </p:sp>
      <p:sp>
        <p:nvSpPr>
          <p:cNvPr id="5" name="Footer Placeholder 4"/>
          <p:cNvSpPr>
            <a:spLocks noGrp="1"/>
          </p:cNvSpPr>
          <p:nvPr>
            <p:ph type="ftr" sz="quarter" idx="11"/>
          </p:nvPr>
        </p:nvSpPr>
        <p:spPr/>
        <p:txBody>
          <a:bodyPr/>
          <a:lstStyle/>
          <a:p>
            <a:r>
              <a:rPr lang="el-GR"/>
              <a:t>Το έργο χρηματοδοτείται από το ΠΔΕ της Γενικής Γραμματείας Έρευνας και Τεχνολογίας - Υπουργείο Ανάπτυξης και Επενδύσεων</a:t>
            </a:r>
            <a:endParaRPr lang="en-US"/>
          </a:p>
        </p:txBody>
      </p:sp>
      <p:sp>
        <p:nvSpPr>
          <p:cNvPr id="6" name="Slide Number Placeholder 5"/>
          <p:cNvSpPr>
            <a:spLocks noGrp="1"/>
          </p:cNvSpPr>
          <p:nvPr>
            <p:ph type="sldNum" sz="quarter" idx="12"/>
          </p:nvPr>
        </p:nvSpPr>
        <p:spPr/>
        <p:txBody>
          <a:bodyPr/>
          <a:lstStyle/>
          <a:p>
            <a:fld id="{2B93A8BF-03AC-49E2-BEFA-ED53E7B8EDC9}" type="slidenum">
              <a:rPr lang="en-US" smtClean="0"/>
              <a:t>‹#›</a:t>
            </a:fld>
            <a:endParaRPr lang="en-US"/>
          </a:p>
        </p:txBody>
      </p:sp>
    </p:spTree>
    <p:extLst>
      <p:ext uri="{BB962C8B-B14F-4D97-AF65-F5344CB8AC3E}">
        <p14:creationId xmlns:p14="http://schemas.microsoft.com/office/powerpoint/2010/main" val="2894067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D428C9-756C-4DE8-90F9-D73E3864868A}" type="datetime1">
              <a:rPr lang="en-US" smtClean="0"/>
              <a:t>10/31/22</a:t>
            </a:fld>
            <a:endParaRPr lang="en-US"/>
          </a:p>
        </p:txBody>
      </p:sp>
      <p:sp>
        <p:nvSpPr>
          <p:cNvPr id="5" name="Footer Placeholder 4"/>
          <p:cNvSpPr>
            <a:spLocks noGrp="1"/>
          </p:cNvSpPr>
          <p:nvPr>
            <p:ph type="ftr" sz="quarter" idx="11"/>
          </p:nvPr>
        </p:nvSpPr>
        <p:spPr/>
        <p:txBody>
          <a:bodyPr/>
          <a:lstStyle/>
          <a:p>
            <a:r>
              <a:rPr lang="el-GR"/>
              <a:t>Το έργο χρηματοδοτείται από το ΠΔΕ της Γενικής Γραμματείας Έρευνας και Τεχνολογίας - Υπουργείο Ανάπτυξης και Επενδύσεων</a:t>
            </a:r>
            <a:endParaRPr lang="en-US"/>
          </a:p>
        </p:txBody>
      </p:sp>
      <p:sp>
        <p:nvSpPr>
          <p:cNvPr id="6" name="Slide Number Placeholder 5"/>
          <p:cNvSpPr>
            <a:spLocks noGrp="1"/>
          </p:cNvSpPr>
          <p:nvPr>
            <p:ph type="sldNum" sz="quarter" idx="12"/>
          </p:nvPr>
        </p:nvSpPr>
        <p:spPr/>
        <p:txBody>
          <a:bodyPr/>
          <a:lstStyle/>
          <a:p>
            <a:fld id="{2B93A8BF-03AC-49E2-BEFA-ED53E7B8EDC9}" type="slidenum">
              <a:rPr lang="en-US" smtClean="0"/>
              <a:t>‹#›</a:t>
            </a:fld>
            <a:endParaRPr lang="en-US"/>
          </a:p>
        </p:txBody>
      </p:sp>
    </p:spTree>
    <p:extLst>
      <p:ext uri="{BB962C8B-B14F-4D97-AF65-F5344CB8AC3E}">
        <p14:creationId xmlns:p14="http://schemas.microsoft.com/office/powerpoint/2010/main" val="3060291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E6A330-7B8D-478E-841C-ACEA77DEE96A}" type="datetime1">
              <a:rPr lang="en-US" smtClean="0"/>
              <a:t>10/31/22</a:t>
            </a:fld>
            <a:endParaRPr lang="en-US"/>
          </a:p>
        </p:txBody>
      </p:sp>
      <p:sp>
        <p:nvSpPr>
          <p:cNvPr id="5" name="Footer Placeholder 4"/>
          <p:cNvSpPr>
            <a:spLocks noGrp="1"/>
          </p:cNvSpPr>
          <p:nvPr>
            <p:ph type="ftr" sz="quarter" idx="11"/>
          </p:nvPr>
        </p:nvSpPr>
        <p:spPr/>
        <p:txBody>
          <a:bodyPr/>
          <a:lstStyle/>
          <a:p>
            <a:r>
              <a:rPr lang="el-GR"/>
              <a:t>Το έργο χρηματοδοτείται από το ΠΔΕ της Γενικής Γραμματείας Έρευνας και Τεχνολογίας - Υπουργείο Ανάπτυξης και Επενδύσεων</a:t>
            </a:r>
            <a:endParaRPr lang="en-US"/>
          </a:p>
        </p:txBody>
      </p:sp>
      <p:sp>
        <p:nvSpPr>
          <p:cNvPr id="6" name="Slide Number Placeholder 5"/>
          <p:cNvSpPr>
            <a:spLocks noGrp="1"/>
          </p:cNvSpPr>
          <p:nvPr>
            <p:ph type="sldNum" sz="quarter" idx="12"/>
          </p:nvPr>
        </p:nvSpPr>
        <p:spPr/>
        <p:txBody>
          <a:bodyPr/>
          <a:lstStyle/>
          <a:p>
            <a:fld id="{2B93A8BF-03AC-49E2-BEFA-ED53E7B8EDC9}" type="slidenum">
              <a:rPr lang="en-US" smtClean="0"/>
              <a:t>‹#›</a:t>
            </a:fld>
            <a:endParaRPr lang="en-US"/>
          </a:p>
        </p:txBody>
      </p:sp>
    </p:spTree>
    <p:extLst>
      <p:ext uri="{BB962C8B-B14F-4D97-AF65-F5344CB8AC3E}">
        <p14:creationId xmlns:p14="http://schemas.microsoft.com/office/powerpoint/2010/main" val="361725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8ADBE9-4FA9-4DE7-9C74-308801EAC228}" type="datetime1">
              <a:rPr lang="en-US" smtClean="0"/>
              <a:t>10/31/22</a:t>
            </a:fld>
            <a:endParaRPr lang="en-US"/>
          </a:p>
        </p:txBody>
      </p:sp>
      <p:sp>
        <p:nvSpPr>
          <p:cNvPr id="6" name="Footer Placeholder 5"/>
          <p:cNvSpPr>
            <a:spLocks noGrp="1"/>
          </p:cNvSpPr>
          <p:nvPr>
            <p:ph type="ftr" sz="quarter" idx="11"/>
          </p:nvPr>
        </p:nvSpPr>
        <p:spPr/>
        <p:txBody>
          <a:bodyPr/>
          <a:lstStyle/>
          <a:p>
            <a:r>
              <a:rPr lang="el-GR"/>
              <a:t>Το έργο χρηματοδοτείται από το ΠΔΕ της Γενικής Γραμματείας Έρευνας και Τεχνολογίας - Υπουργείο Ανάπτυξης και Επενδύσεων</a:t>
            </a:r>
            <a:endParaRPr lang="en-US"/>
          </a:p>
        </p:txBody>
      </p:sp>
      <p:sp>
        <p:nvSpPr>
          <p:cNvPr id="7" name="Slide Number Placeholder 6"/>
          <p:cNvSpPr>
            <a:spLocks noGrp="1"/>
          </p:cNvSpPr>
          <p:nvPr>
            <p:ph type="sldNum" sz="quarter" idx="12"/>
          </p:nvPr>
        </p:nvSpPr>
        <p:spPr/>
        <p:txBody>
          <a:bodyPr/>
          <a:lstStyle/>
          <a:p>
            <a:fld id="{2B93A8BF-03AC-49E2-BEFA-ED53E7B8EDC9}" type="slidenum">
              <a:rPr lang="en-US" smtClean="0"/>
              <a:t>‹#›</a:t>
            </a:fld>
            <a:endParaRPr lang="en-US"/>
          </a:p>
        </p:txBody>
      </p:sp>
    </p:spTree>
    <p:extLst>
      <p:ext uri="{BB962C8B-B14F-4D97-AF65-F5344CB8AC3E}">
        <p14:creationId xmlns:p14="http://schemas.microsoft.com/office/powerpoint/2010/main" val="1347133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C5D389-795E-4A09-A57D-70172D8EA476}" type="datetime1">
              <a:rPr lang="en-US" smtClean="0"/>
              <a:t>10/31/22</a:t>
            </a:fld>
            <a:endParaRPr lang="en-US"/>
          </a:p>
        </p:txBody>
      </p:sp>
      <p:sp>
        <p:nvSpPr>
          <p:cNvPr id="8" name="Footer Placeholder 7"/>
          <p:cNvSpPr>
            <a:spLocks noGrp="1"/>
          </p:cNvSpPr>
          <p:nvPr>
            <p:ph type="ftr" sz="quarter" idx="11"/>
          </p:nvPr>
        </p:nvSpPr>
        <p:spPr/>
        <p:txBody>
          <a:bodyPr/>
          <a:lstStyle/>
          <a:p>
            <a:r>
              <a:rPr lang="el-GR"/>
              <a:t>Το έργο χρηματοδοτείται από το ΠΔΕ της Γενικής Γραμματείας Έρευνας και Τεχνολογίας - Υπουργείο Ανάπτυξης και Επενδύσεων</a:t>
            </a:r>
            <a:endParaRPr lang="en-US"/>
          </a:p>
        </p:txBody>
      </p:sp>
      <p:sp>
        <p:nvSpPr>
          <p:cNvPr id="9" name="Slide Number Placeholder 8"/>
          <p:cNvSpPr>
            <a:spLocks noGrp="1"/>
          </p:cNvSpPr>
          <p:nvPr>
            <p:ph type="sldNum" sz="quarter" idx="12"/>
          </p:nvPr>
        </p:nvSpPr>
        <p:spPr/>
        <p:txBody>
          <a:bodyPr/>
          <a:lstStyle/>
          <a:p>
            <a:fld id="{2B93A8BF-03AC-49E2-BEFA-ED53E7B8EDC9}" type="slidenum">
              <a:rPr lang="en-US" smtClean="0"/>
              <a:t>‹#›</a:t>
            </a:fld>
            <a:endParaRPr lang="en-US"/>
          </a:p>
        </p:txBody>
      </p:sp>
    </p:spTree>
    <p:extLst>
      <p:ext uri="{BB962C8B-B14F-4D97-AF65-F5344CB8AC3E}">
        <p14:creationId xmlns:p14="http://schemas.microsoft.com/office/powerpoint/2010/main" val="348392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8AD76FB-3A95-4499-91E5-B2EA4748758D}" type="datetime1">
              <a:rPr lang="en-US" smtClean="0"/>
              <a:t>10/31/22</a:t>
            </a:fld>
            <a:endParaRPr lang="en-US"/>
          </a:p>
        </p:txBody>
      </p:sp>
      <p:sp>
        <p:nvSpPr>
          <p:cNvPr id="4" name="Footer Placeholder 3"/>
          <p:cNvSpPr>
            <a:spLocks noGrp="1"/>
          </p:cNvSpPr>
          <p:nvPr>
            <p:ph type="ftr" sz="quarter" idx="11"/>
          </p:nvPr>
        </p:nvSpPr>
        <p:spPr/>
        <p:txBody>
          <a:bodyPr/>
          <a:lstStyle/>
          <a:p>
            <a:r>
              <a:rPr lang="el-GR"/>
              <a:t>Το έργο χρηματοδοτείται από το ΠΔΕ της Γενικής Γραμματείας Έρευνας και Τεχνολογίας - Υπουργείο Ανάπτυξης και Επενδύσεων</a:t>
            </a:r>
            <a:endParaRPr lang="en-US"/>
          </a:p>
        </p:txBody>
      </p:sp>
      <p:sp>
        <p:nvSpPr>
          <p:cNvPr id="5" name="Slide Number Placeholder 4"/>
          <p:cNvSpPr>
            <a:spLocks noGrp="1"/>
          </p:cNvSpPr>
          <p:nvPr>
            <p:ph type="sldNum" sz="quarter" idx="12"/>
          </p:nvPr>
        </p:nvSpPr>
        <p:spPr/>
        <p:txBody>
          <a:bodyPr/>
          <a:lstStyle/>
          <a:p>
            <a:fld id="{2B93A8BF-03AC-49E2-BEFA-ED53E7B8EDC9}" type="slidenum">
              <a:rPr lang="en-US" smtClean="0"/>
              <a:t>‹#›</a:t>
            </a:fld>
            <a:endParaRPr lang="en-US"/>
          </a:p>
        </p:txBody>
      </p:sp>
    </p:spTree>
    <p:extLst>
      <p:ext uri="{BB962C8B-B14F-4D97-AF65-F5344CB8AC3E}">
        <p14:creationId xmlns:p14="http://schemas.microsoft.com/office/powerpoint/2010/main" val="330284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2E7C2-96A4-415B-9B0F-FDE99D5FF3E1}" type="datetime1">
              <a:rPr lang="en-US" smtClean="0"/>
              <a:t>10/31/22</a:t>
            </a:fld>
            <a:endParaRPr lang="en-US"/>
          </a:p>
        </p:txBody>
      </p:sp>
      <p:sp>
        <p:nvSpPr>
          <p:cNvPr id="3" name="Footer Placeholder 2"/>
          <p:cNvSpPr>
            <a:spLocks noGrp="1"/>
          </p:cNvSpPr>
          <p:nvPr>
            <p:ph type="ftr" sz="quarter" idx="11"/>
          </p:nvPr>
        </p:nvSpPr>
        <p:spPr/>
        <p:txBody>
          <a:bodyPr/>
          <a:lstStyle/>
          <a:p>
            <a:r>
              <a:rPr lang="el-GR"/>
              <a:t>Το έργο χρηματοδοτείται από το ΠΔΕ της Γενικής Γραμματείας Έρευνας και Τεχνολογίας - Υπουργείο Ανάπτυξης και Επενδύσεων</a:t>
            </a:r>
            <a:endParaRPr lang="en-US"/>
          </a:p>
        </p:txBody>
      </p:sp>
      <p:sp>
        <p:nvSpPr>
          <p:cNvPr id="4" name="Slide Number Placeholder 3"/>
          <p:cNvSpPr>
            <a:spLocks noGrp="1"/>
          </p:cNvSpPr>
          <p:nvPr>
            <p:ph type="sldNum" sz="quarter" idx="12"/>
          </p:nvPr>
        </p:nvSpPr>
        <p:spPr/>
        <p:txBody>
          <a:bodyPr/>
          <a:lstStyle/>
          <a:p>
            <a:fld id="{2B93A8BF-03AC-49E2-BEFA-ED53E7B8EDC9}" type="slidenum">
              <a:rPr lang="en-US" smtClean="0"/>
              <a:t>‹#›</a:t>
            </a:fld>
            <a:endParaRPr lang="en-US"/>
          </a:p>
        </p:txBody>
      </p:sp>
    </p:spTree>
    <p:extLst>
      <p:ext uri="{BB962C8B-B14F-4D97-AF65-F5344CB8AC3E}">
        <p14:creationId xmlns:p14="http://schemas.microsoft.com/office/powerpoint/2010/main" val="843675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FF8F5B-1A32-45D7-B381-532CF4575738}" type="datetime1">
              <a:rPr lang="en-US" smtClean="0"/>
              <a:t>10/31/22</a:t>
            </a:fld>
            <a:endParaRPr lang="en-US"/>
          </a:p>
        </p:txBody>
      </p:sp>
      <p:sp>
        <p:nvSpPr>
          <p:cNvPr id="6" name="Footer Placeholder 5"/>
          <p:cNvSpPr>
            <a:spLocks noGrp="1"/>
          </p:cNvSpPr>
          <p:nvPr>
            <p:ph type="ftr" sz="quarter" idx="11"/>
          </p:nvPr>
        </p:nvSpPr>
        <p:spPr/>
        <p:txBody>
          <a:bodyPr/>
          <a:lstStyle/>
          <a:p>
            <a:r>
              <a:rPr lang="el-GR"/>
              <a:t>Το έργο χρηματοδοτείται από το ΠΔΕ της Γενικής Γραμματείας Έρευνας και Τεχνολογίας - Υπουργείο Ανάπτυξης και Επενδύσεων</a:t>
            </a:r>
            <a:endParaRPr lang="en-US"/>
          </a:p>
        </p:txBody>
      </p:sp>
      <p:sp>
        <p:nvSpPr>
          <p:cNvPr id="7" name="Slide Number Placeholder 6"/>
          <p:cNvSpPr>
            <a:spLocks noGrp="1"/>
          </p:cNvSpPr>
          <p:nvPr>
            <p:ph type="sldNum" sz="quarter" idx="12"/>
          </p:nvPr>
        </p:nvSpPr>
        <p:spPr/>
        <p:txBody>
          <a:bodyPr/>
          <a:lstStyle/>
          <a:p>
            <a:fld id="{2B93A8BF-03AC-49E2-BEFA-ED53E7B8EDC9}" type="slidenum">
              <a:rPr lang="en-US" smtClean="0"/>
              <a:t>‹#›</a:t>
            </a:fld>
            <a:endParaRPr lang="en-US"/>
          </a:p>
        </p:txBody>
      </p:sp>
    </p:spTree>
    <p:extLst>
      <p:ext uri="{BB962C8B-B14F-4D97-AF65-F5344CB8AC3E}">
        <p14:creationId xmlns:p14="http://schemas.microsoft.com/office/powerpoint/2010/main" val="2621372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337BEB-AB4D-4C1E-A03A-5551AB142D07}" type="datetime1">
              <a:rPr lang="en-US" smtClean="0"/>
              <a:t>10/31/22</a:t>
            </a:fld>
            <a:endParaRPr lang="en-US"/>
          </a:p>
        </p:txBody>
      </p:sp>
      <p:sp>
        <p:nvSpPr>
          <p:cNvPr id="6" name="Footer Placeholder 5"/>
          <p:cNvSpPr>
            <a:spLocks noGrp="1"/>
          </p:cNvSpPr>
          <p:nvPr>
            <p:ph type="ftr" sz="quarter" idx="11"/>
          </p:nvPr>
        </p:nvSpPr>
        <p:spPr/>
        <p:txBody>
          <a:bodyPr/>
          <a:lstStyle/>
          <a:p>
            <a:r>
              <a:rPr lang="el-GR"/>
              <a:t>Το έργο χρηματοδοτείται από το ΠΔΕ της Γενικής Γραμματείας Έρευνας και Τεχνολογίας - Υπουργείο Ανάπτυξης και Επενδύσεων</a:t>
            </a:r>
            <a:endParaRPr lang="en-US"/>
          </a:p>
        </p:txBody>
      </p:sp>
      <p:sp>
        <p:nvSpPr>
          <p:cNvPr id="7" name="Slide Number Placeholder 6"/>
          <p:cNvSpPr>
            <a:spLocks noGrp="1"/>
          </p:cNvSpPr>
          <p:nvPr>
            <p:ph type="sldNum" sz="quarter" idx="12"/>
          </p:nvPr>
        </p:nvSpPr>
        <p:spPr/>
        <p:txBody>
          <a:bodyPr/>
          <a:lstStyle/>
          <a:p>
            <a:fld id="{2B93A8BF-03AC-49E2-BEFA-ED53E7B8EDC9}" type="slidenum">
              <a:rPr lang="en-US" smtClean="0"/>
              <a:t>‹#›</a:t>
            </a:fld>
            <a:endParaRPr lang="en-US"/>
          </a:p>
        </p:txBody>
      </p:sp>
    </p:spTree>
    <p:extLst>
      <p:ext uri="{BB962C8B-B14F-4D97-AF65-F5344CB8AC3E}">
        <p14:creationId xmlns:p14="http://schemas.microsoft.com/office/powerpoint/2010/main" val="764031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24C23D-1ECC-4AD4-B076-6FF77FEADD90}" type="datetime1">
              <a:rPr lang="en-US" smtClean="0"/>
              <a:t>10/31/22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Το έργο χρηματοδοτείται από το ΠΔΕ της Γενικής Γραμματείας Έρευνας και Τεχνολογίας - Υπουργείο Ανάπτυξης και Επενδύσεων</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93A8BF-03AC-49E2-BEFA-ED53E7B8EDC9}" type="slidenum">
              <a:rPr lang="en-US" smtClean="0"/>
              <a:t>‹#›</a:t>
            </a:fld>
            <a:endParaRPr lang="en-US"/>
          </a:p>
        </p:txBody>
      </p:sp>
    </p:spTree>
    <p:extLst>
      <p:ext uri="{BB962C8B-B14F-4D97-AF65-F5344CB8AC3E}">
        <p14:creationId xmlns:p14="http://schemas.microsoft.com/office/powerpoint/2010/main" val="4211665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26984">
              <a:schemeClr val="accent6">
                <a:lumMod val="20000"/>
                <a:lumOff val="80000"/>
              </a:schemeClr>
            </a:gs>
            <a:gs pos="1000">
              <a:schemeClr val="accent6">
                <a:lumMod val="60000"/>
                <a:lumOff val="4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0867" y="1734275"/>
            <a:ext cx="10515600" cy="4051299"/>
          </a:xfrm>
        </p:spPr>
        <p:txBody>
          <a:bodyPr>
            <a:normAutofit fontScale="92500" lnSpcReduction="10000"/>
          </a:bodyPr>
          <a:lstStyle/>
          <a:p>
            <a:pPr algn="ctr"/>
            <a:r>
              <a:rPr lang="el-GR" sz="2000" b="1" dirty="0">
                <a:solidFill>
                  <a:schemeClr val="tx1"/>
                </a:solidFill>
              </a:rPr>
              <a:t>ΗΜΕΡΙΔΑ</a:t>
            </a:r>
          </a:p>
          <a:p>
            <a:pPr algn="ctr"/>
            <a:endParaRPr lang="el-GR" sz="2000" b="1" dirty="0">
              <a:solidFill>
                <a:schemeClr val="tx1"/>
              </a:solidFill>
            </a:endParaRPr>
          </a:p>
          <a:p>
            <a:pPr algn="ctr"/>
            <a:r>
              <a:rPr lang="el-GR" sz="2000" b="1" dirty="0">
                <a:solidFill>
                  <a:schemeClr val="tx1"/>
                </a:solidFill>
              </a:rPr>
              <a:t>«ΠΑΡΟΥΣΙΑΣΗ ΤΩΝ ΑΠΟΤΕΛΕΣΜΑΤΩΝ ΤΩΝ ΤΟΜΕΑΚΩΝ ΕΠΙΣΤΗΜΟΝΙΚΩΝ ΣΥΜΒΟΥΛΙΩΝ (Τ.Ε.Σ)»</a:t>
            </a:r>
          </a:p>
          <a:p>
            <a:pPr algn="ctr"/>
            <a:endParaRPr lang="el-GR" sz="2000" b="1" dirty="0">
              <a:solidFill>
                <a:schemeClr val="tx1"/>
              </a:solidFill>
            </a:endParaRPr>
          </a:p>
          <a:p>
            <a:pPr algn="ctr"/>
            <a:r>
              <a:rPr lang="el-GR" b="1" dirty="0">
                <a:solidFill>
                  <a:schemeClr val="tx1"/>
                </a:solidFill>
              </a:rPr>
              <a:t>ΤΟΜΕΑΚΟ ΕΠΙΣΤΗΜΟΝΙΚΟ ΣΥΜΒΟΥΛΙΟ </a:t>
            </a:r>
          </a:p>
          <a:p>
            <a:pPr algn="ctr"/>
            <a:r>
              <a:rPr lang="el-GR" b="1" dirty="0">
                <a:solidFill>
                  <a:schemeClr val="tx1"/>
                </a:solidFill>
              </a:rPr>
              <a:t>ΕΠΙΣΤΗΜΩΝ ΠΕΡΙΒΑΛΛΟΝΤΟΣ</a:t>
            </a:r>
            <a:r>
              <a:rPr lang="en-US" b="1" dirty="0">
                <a:solidFill>
                  <a:schemeClr val="tx1"/>
                </a:solidFill>
              </a:rPr>
              <a:t>,</a:t>
            </a:r>
            <a:r>
              <a:rPr lang="el-GR" b="1" dirty="0">
                <a:solidFill>
                  <a:schemeClr val="tx1"/>
                </a:solidFill>
              </a:rPr>
              <a:t> ΕΝΕΡΓΕΙΑΣ ΚΑΙ ΒΙΩΣΙΜΗΣ ΚΙΝΗΤΙΚΟΤΗΤΑΣ</a:t>
            </a:r>
          </a:p>
          <a:p>
            <a:pPr algn="ctr"/>
            <a:endParaRPr lang="el-GR" sz="2000" b="1" dirty="0">
              <a:solidFill>
                <a:schemeClr val="tx1"/>
              </a:solidFill>
            </a:endParaRPr>
          </a:p>
          <a:p>
            <a:pPr algn="ctr"/>
            <a:r>
              <a:rPr lang="el-GR" sz="2000" b="1" dirty="0">
                <a:solidFill>
                  <a:schemeClr val="tx1"/>
                </a:solidFill>
              </a:rPr>
              <a:t>Καθ. Εμμανουήλ </a:t>
            </a:r>
            <a:r>
              <a:rPr lang="el-GR" sz="2000" b="1" dirty="0" err="1">
                <a:solidFill>
                  <a:schemeClr val="tx1"/>
                </a:solidFill>
              </a:rPr>
              <a:t>Πλειώνης</a:t>
            </a:r>
            <a:r>
              <a:rPr lang="el-GR" sz="2000" b="1" dirty="0">
                <a:solidFill>
                  <a:schemeClr val="tx1"/>
                </a:solidFill>
              </a:rPr>
              <a:t> – Πρόεδρος ΤΕΣ ΕΠΕΒΚ</a:t>
            </a:r>
          </a:p>
          <a:p>
            <a:pPr algn="ctr"/>
            <a:endParaRPr lang="el-GR" b="1" dirty="0">
              <a:solidFill>
                <a:schemeClr val="tx1"/>
              </a:solidFill>
            </a:endParaRPr>
          </a:p>
          <a:p>
            <a:pPr algn="ctr"/>
            <a:r>
              <a:rPr lang="el-GR" sz="1600" b="1" dirty="0">
                <a:solidFill>
                  <a:schemeClr val="tx1"/>
                </a:solidFill>
              </a:rPr>
              <a:t>ΠΕΜΠΤΗ 3 ΝΟΕΜΒΡΙΟΥ 2022</a:t>
            </a:r>
          </a:p>
          <a:p>
            <a:pPr algn="ctr"/>
            <a:r>
              <a:rPr lang="el-GR" sz="1600" b="1" dirty="0">
                <a:solidFill>
                  <a:schemeClr val="tx1"/>
                </a:solidFill>
              </a:rPr>
              <a:t>Αμφιθέατρο ΕΚΕΦΕ «ΔΗΜΟΚΡΙΤΟΣ»</a:t>
            </a:r>
            <a:endParaRPr lang="en-US" sz="1600" b="1" dirty="0">
              <a:solidFill>
                <a:schemeClr val="tx1"/>
              </a:solidFill>
            </a:endParaRPr>
          </a:p>
        </p:txBody>
      </p:sp>
      <p:sp>
        <p:nvSpPr>
          <p:cNvPr id="5" name="Slide Number Placeholder 4"/>
          <p:cNvSpPr>
            <a:spLocks noGrp="1"/>
          </p:cNvSpPr>
          <p:nvPr>
            <p:ph type="sldNum" sz="quarter" idx="12"/>
          </p:nvPr>
        </p:nvSpPr>
        <p:spPr/>
        <p:txBody>
          <a:bodyPr/>
          <a:lstStyle/>
          <a:p>
            <a:fld id="{2B93A8BF-03AC-49E2-BEFA-ED53E7B8EDC9}" type="slidenum">
              <a:rPr lang="en-US" smtClean="0"/>
              <a:t>1</a:t>
            </a:fld>
            <a:endParaRPr lang="en-US" dirty="0"/>
          </a:p>
        </p:txBody>
      </p:sp>
      <p:sp>
        <p:nvSpPr>
          <p:cNvPr id="8" name="Title 7"/>
          <p:cNvSpPr>
            <a:spLocks noGrp="1"/>
          </p:cNvSpPr>
          <p:nvPr>
            <p:ph type="title"/>
          </p:nvPr>
        </p:nvSpPr>
        <p:spPr>
          <a:xfrm>
            <a:off x="838200" y="482321"/>
            <a:ext cx="10515600" cy="1324919"/>
          </a:xfrm>
        </p:spPr>
        <p:txBody>
          <a:bodyPr>
            <a:noAutofit/>
          </a:bodyPr>
          <a:lstStyle/>
          <a:p>
            <a:pPr algn="ctr"/>
            <a:r>
              <a:rPr lang="el-GR" sz="2000" dirty="0">
                <a:latin typeface="+mn-lt"/>
              </a:rPr>
              <a:t>ΕΘΝΙΚΟ ΣΥΜΒΟΥΛΙΟ ΕΡΕΥΝΑΣ, ΤΕΧΝΟΛΟΓΙΑΣ ΚΑΙ ΚΑΙΝΟΤΟΜΙΑΣ (Ε.Σ.Ε.ΤΕ.Κ.)</a:t>
            </a:r>
            <a:br>
              <a:rPr lang="el-GR" sz="2000" dirty="0">
                <a:latin typeface="+mn-lt"/>
              </a:rPr>
            </a:br>
            <a:br>
              <a:rPr lang="el-GR" sz="2000" dirty="0">
                <a:latin typeface="+mn-lt"/>
              </a:rPr>
            </a:br>
            <a:endParaRPr lang="el-GR" sz="2000" dirty="0">
              <a:latin typeface="+mn-lt"/>
            </a:endParaRPr>
          </a:p>
        </p:txBody>
      </p:sp>
      <p:pic>
        <p:nvPicPr>
          <p:cNvPr id="9" name="Picture 8" descr="C:\NIKIFOROS\EAA\logo\ΥΠΑΝ.png"/>
          <p:cNvPicPr/>
          <p:nvPr/>
        </p:nvPicPr>
        <p:blipFill>
          <a:blip r:embed="rId3">
            <a:extLst>
              <a:ext uri="{28A0092B-C50C-407E-A947-70E740481C1C}">
                <a14:useLocalDpi xmlns:a14="http://schemas.microsoft.com/office/drawing/2010/main" val="0"/>
              </a:ext>
            </a:extLst>
          </a:blip>
          <a:srcRect/>
          <a:stretch>
            <a:fillRect/>
          </a:stretch>
        </p:blipFill>
        <p:spPr bwMode="auto">
          <a:xfrm>
            <a:off x="0" y="123258"/>
            <a:ext cx="1858945" cy="707195"/>
          </a:xfrm>
          <a:prstGeom prst="rect">
            <a:avLst/>
          </a:prstGeom>
          <a:noFill/>
          <a:ln>
            <a:noFill/>
          </a:ln>
        </p:spPr>
      </p:pic>
      <p:pic>
        <p:nvPicPr>
          <p:cNvPr id="10" name="Picture 9"/>
          <p:cNvPicPr/>
          <p:nvPr/>
        </p:nvPicPr>
        <p:blipFill>
          <a:blip r:embed="rId4">
            <a:extLst>
              <a:ext uri="{28A0092B-C50C-407E-A947-70E740481C1C}">
                <a14:useLocalDpi xmlns:a14="http://schemas.microsoft.com/office/drawing/2010/main" val="0"/>
              </a:ext>
            </a:extLst>
          </a:blip>
          <a:srcRect/>
          <a:stretch>
            <a:fillRect/>
          </a:stretch>
        </p:blipFill>
        <p:spPr bwMode="auto">
          <a:xfrm>
            <a:off x="10880934" y="106058"/>
            <a:ext cx="1311066" cy="617101"/>
          </a:xfrm>
          <a:prstGeom prst="rect">
            <a:avLst/>
          </a:prstGeom>
          <a:noFill/>
        </p:spPr>
      </p:pic>
    </p:spTree>
    <p:extLst>
      <p:ext uri="{BB962C8B-B14F-4D97-AF65-F5344CB8AC3E}">
        <p14:creationId xmlns:p14="http://schemas.microsoft.com/office/powerpoint/2010/main" val="808938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26984">
              <a:schemeClr val="accent6">
                <a:lumMod val="20000"/>
                <a:lumOff val="80000"/>
              </a:schemeClr>
            </a:gs>
            <a:gs pos="1000">
              <a:schemeClr val="accent6">
                <a:lumMod val="60000"/>
                <a:lumOff val="4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93A8BF-03AC-49E2-BEFA-ED53E7B8EDC9}" type="slidenum">
              <a:rPr lang="en-US" smtClean="0"/>
              <a:t>10</a:t>
            </a:fld>
            <a:endParaRPr lang="en-US" dirty="0"/>
          </a:p>
        </p:txBody>
      </p:sp>
      <p:sp>
        <p:nvSpPr>
          <p:cNvPr id="15" name="Content Placeholder 5"/>
          <p:cNvSpPr txBox="1">
            <a:spLocks/>
          </p:cNvSpPr>
          <p:nvPr/>
        </p:nvSpPr>
        <p:spPr>
          <a:xfrm>
            <a:off x="1020912" y="2666341"/>
            <a:ext cx="10332888" cy="28026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pPr>
            <a:r>
              <a:rPr lang="el-GR" sz="1800" dirty="0"/>
              <a:t>Με δεδομένη τη σημαντικότητα του Κλιματικού Νόμου έγινε παρουσίαση του από το Πρόεδρο του ΤΕΣ και συζήτηση σχετικά με τις καινοτομίες του αλλά και προβλήματα που υπάρχουν.</a:t>
            </a:r>
          </a:p>
          <a:p>
            <a:pPr algn="just">
              <a:lnSpc>
                <a:spcPct val="100000"/>
              </a:lnSpc>
            </a:pPr>
            <a:endParaRPr lang="el-GR" sz="1800" dirty="0"/>
          </a:p>
          <a:p>
            <a:pPr algn="just">
              <a:lnSpc>
                <a:spcPct val="100000"/>
              </a:lnSpc>
            </a:pPr>
            <a:r>
              <a:rPr lang="el-GR" sz="1800" dirty="0"/>
              <a:t>Διαπιστώθηκε ότι το ΤΕΣ δεν κλήθηκε να συνεισφέρει θεσμικά στη αρχική διαμόρφωση του Νόμου όπως και γενικότερα διαπιστώθηκε ότι δεν αξιοποιείται το ΤΕΣ στο βαθμό που θα μπορούσε από συναρμόδια υπουργεία (ΥΠΕΝ, Κλιματικής Κρίσης &amp; ΠΠ).</a:t>
            </a:r>
          </a:p>
          <a:p>
            <a:pPr algn="just">
              <a:lnSpc>
                <a:spcPct val="100000"/>
              </a:lnSpc>
            </a:pPr>
            <a:endParaRPr lang="el-GR" sz="1800" dirty="0"/>
          </a:p>
          <a:p>
            <a:pPr algn="just">
              <a:lnSpc>
                <a:spcPct val="100000"/>
              </a:lnSpc>
            </a:pPr>
            <a:r>
              <a:rPr lang="el-GR" sz="1800" dirty="0"/>
              <a:t>Κατάθεση απόψεων Προέδρου ΤΕΣ στη Δημόσια Διαβούλευση και στη αρμόδια επιτροπή της Βουλής.</a:t>
            </a:r>
          </a:p>
          <a:p>
            <a:pPr marL="0" indent="0" algn="just">
              <a:lnSpc>
                <a:spcPct val="100000"/>
              </a:lnSpc>
              <a:buNone/>
            </a:pPr>
            <a:endParaRPr lang="el-GR" sz="2000" dirty="0"/>
          </a:p>
        </p:txBody>
      </p:sp>
      <p:sp>
        <p:nvSpPr>
          <p:cNvPr id="11" name="TextBox 10"/>
          <p:cNvSpPr txBox="1"/>
          <p:nvPr/>
        </p:nvSpPr>
        <p:spPr>
          <a:xfrm>
            <a:off x="1843088" y="165175"/>
            <a:ext cx="8505825" cy="830997"/>
          </a:xfrm>
          <a:prstGeom prst="rect">
            <a:avLst/>
          </a:prstGeom>
          <a:noFill/>
        </p:spPr>
        <p:txBody>
          <a:bodyPr wrap="square" rtlCol="0">
            <a:spAutoFit/>
          </a:bodyPr>
          <a:lstStyle/>
          <a:p>
            <a:pPr algn="ctr"/>
            <a:r>
              <a:rPr lang="en-US" sz="1200" spc="300" dirty="0">
                <a:solidFill>
                  <a:schemeClr val="tx1">
                    <a:lumMod val="50000"/>
                    <a:lumOff val="50000"/>
                  </a:schemeClr>
                </a:solidFill>
              </a:rPr>
              <a:t>ΕΘΝΙΚΟ ΣΥΜΒΟΥΛΙΟ ΕΡΕΥΝΑΣ ΤΕΧΝΟΛΟΓΙΑΣ ΚΑΙ ΚΑΙΝΟΤΟΜΙΑΣ</a:t>
            </a:r>
          </a:p>
          <a:p>
            <a:pPr algn="ctr"/>
            <a:endParaRPr lang="en-US" sz="1200" spc="300" dirty="0">
              <a:solidFill>
                <a:schemeClr val="tx1">
                  <a:lumMod val="50000"/>
                  <a:lumOff val="50000"/>
                </a:schemeClr>
              </a:solidFill>
            </a:endParaRPr>
          </a:p>
          <a:p>
            <a:pPr algn="ctr"/>
            <a:r>
              <a:rPr lang="el-GR" sz="1200" spc="300" dirty="0">
                <a:solidFill>
                  <a:schemeClr val="tx1">
                    <a:lumMod val="50000"/>
                    <a:lumOff val="50000"/>
                  </a:schemeClr>
                </a:solidFill>
              </a:rPr>
              <a:t>ΤΟΜΕΑΚΟ ΕΠΙΣΤΗΜΟΝΙΚΟ ΣΥΜΒΟΥΛΙΟ </a:t>
            </a:r>
          </a:p>
          <a:p>
            <a:pPr algn="ctr"/>
            <a:r>
              <a:rPr lang="el-GR" sz="1200" spc="300" dirty="0">
                <a:solidFill>
                  <a:schemeClr val="tx1">
                    <a:lumMod val="50000"/>
                    <a:lumOff val="50000"/>
                  </a:schemeClr>
                </a:solidFill>
              </a:rPr>
              <a:t>ΕΠΙΣΤΗΜΩΝ ΠΕΡΙΒΑΛΛΟΝΤΟΣ, ΕΝΕΡΓΕΙΑΣ ΚΑΙ ΒΙΩΣΙΜΗΣ ΚΙΝΗΤΙΚΟΤΗΤΑΣ</a:t>
            </a:r>
          </a:p>
        </p:txBody>
      </p:sp>
      <p:sp>
        <p:nvSpPr>
          <p:cNvPr id="13" name="Title 1"/>
          <p:cNvSpPr>
            <a:spLocks noGrp="1"/>
          </p:cNvSpPr>
          <p:nvPr>
            <p:ph type="title"/>
          </p:nvPr>
        </p:nvSpPr>
        <p:spPr>
          <a:xfrm>
            <a:off x="838200" y="1110579"/>
            <a:ext cx="10515600" cy="772942"/>
          </a:xfrm>
        </p:spPr>
        <p:txBody>
          <a:bodyPr>
            <a:normAutofit/>
          </a:bodyPr>
          <a:lstStyle/>
          <a:p>
            <a:pPr algn="ctr"/>
            <a:r>
              <a:rPr lang="el-GR" sz="2000" b="1" dirty="0">
                <a:latin typeface="+mn-lt"/>
              </a:rPr>
              <a:t>5. Παρουσίαση/Συζήτηση Κλιματικού Νόμου</a:t>
            </a:r>
            <a:br>
              <a:rPr lang="el-GR" sz="2000" b="1" dirty="0"/>
            </a:br>
            <a:endParaRPr lang="en-US" sz="2000" b="1" dirty="0"/>
          </a:p>
        </p:txBody>
      </p:sp>
      <p:pic>
        <p:nvPicPr>
          <p:cNvPr id="2" name="Picture 1">
            <a:extLst>
              <a:ext uri="{FF2B5EF4-FFF2-40B4-BE49-F238E27FC236}">
                <a16:creationId xmlns:a16="http://schemas.microsoft.com/office/drawing/2014/main" id="{E68CCDEB-9B76-BE1A-A020-10BD2776327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880934" y="96010"/>
            <a:ext cx="1311066" cy="617101"/>
          </a:xfrm>
          <a:prstGeom prst="rect">
            <a:avLst/>
          </a:prstGeom>
          <a:noFill/>
        </p:spPr>
      </p:pic>
      <p:pic>
        <p:nvPicPr>
          <p:cNvPr id="3" name="Picture 2" descr="C:\NIKIFOROS\EAA\logo\ΥΠΑΝ.png">
            <a:extLst>
              <a:ext uri="{FF2B5EF4-FFF2-40B4-BE49-F238E27FC236}">
                <a16:creationId xmlns:a16="http://schemas.microsoft.com/office/drawing/2014/main" id="{7E40620F-F56D-AD7E-F7E3-B77C0489300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123258"/>
            <a:ext cx="1858945" cy="707195"/>
          </a:xfrm>
          <a:prstGeom prst="rect">
            <a:avLst/>
          </a:prstGeom>
          <a:noFill/>
          <a:ln>
            <a:noFill/>
          </a:ln>
        </p:spPr>
      </p:pic>
    </p:spTree>
    <p:extLst>
      <p:ext uri="{BB962C8B-B14F-4D97-AF65-F5344CB8AC3E}">
        <p14:creationId xmlns:p14="http://schemas.microsoft.com/office/powerpoint/2010/main" val="2217733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26984">
              <a:schemeClr val="accent6">
                <a:lumMod val="20000"/>
                <a:lumOff val="80000"/>
              </a:schemeClr>
            </a:gs>
            <a:gs pos="1000">
              <a:schemeClr val="accent6">
                <a:lumMod val="60000"/>
                <a:lumOff val="4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93A8BF-03AC-49E2-BEFA-ED53E7B8EDC9}" type="slidenum">
              <a:rPr lang="en-US" smtClean="0"/>
              <a:t>11</a:t>
            </a:fld>
            <a:endParaRPr lang="en-US" dirty="0"/>
          </a:p>
        </p:txBody>
      </p:sp>
      <p:sp>
        <p:nvSpPr>
          <p:cNvPr id="15" name="Content Placeholder 5"/>
          <p:cNvSpPr txBox="1">
            <a:spLocks/>
          </p:cNvSpPr>
          <p:nvPr/>
        </p:nvSpPr>
        <p:spPr>
          <a:xfrm>
            <a:off x="929472" y="2049240"/>
            <a:ext cx="10829580" cy="42504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buNone/>
            </a:pPr>
            <a:r>
              <a:rPr lang="el-GR" sz="2000" dirty="0"/>
              <a:t>Με δεδομένη τη σημασία διερεύνησης των ενεργειακών προοπτικών των ελληνικών θαλασσών αλλά και των τεχνολογικών προκλήσεων που αντιμετωπίζει ο ενεργειακός τομέας στην Ελλάδα γενικότερα η υποομάδα ενέργειας διοργάνωσε από τον Δεκέμβρη του 2021 έως τον Ιανουάριο του 2022 3 συναντήσεις με θεματικές:</a:t>
            </a:r>
          </a:p>
          <a:p>
            <a:pPr algn="just">
              <a:lnSpc>
                <a:spcPct val="100000"/>
              </a:lnSpc>
            </a:pPr>
            <a:r>
              <a:rPr lang="el-GR" sz="2000" dirty="0"/>
              <a:t>Θαλάσσιες και </a:t>
            </a:r>
            <a:r>
              <a:rPr lang="el-GR" sz="2000" dirty="0" err="1"/>
              <a:t>Υπεράκτιες</a:t>
            </a:r>
            <a:r>
              <a:rPr lang="el-GR" sz="2000" dirty="0"/>
              <a:t> ΑΠΕ, </a:t>
            </a:r>
          </a:p>
          <a:p>
            <a:pPr algn="just">
              <a:lnSpc>
                <a:spcPct val="100000"/>
              </a:lnSpc>
            </a:pPr>
            <a:r>
              <a:rPr lang="el-GR" sz="2000" dirty="0"/>
              <a:t>Τεχνολογίες CO</a:t>
            </a:r>
            <a:r>
              <a:rPr lang="el-GR" sz="2000" baseline="-25000" dirty="0"/>
              <a:t>2</a:t>
            </a:r>
            <a:r>
              <a:rPr lang="el-GR" sz="2000" dirty="0"/>
              <a:t> </a:t>
            </a:r>
            <a:r>
              <a:rPr lang="el-GR" sz="2000" dirty="0" err="1"/>
              <a:t>capture</a:t>
            </a:r>
            <a:r>
              <a:rPr lang="el-GR" sz="2000" dirty="0"/>
              <a:t>, </a:t>
            </a:r>
          </a:p>
          <a:p>
            <a:pPr algn="just">
              <a:lnSpc>
                <a:spcPct val="100000"/>
              </a:lnSpc>
            </a:pPr>
            <a:r>
              <a:rPr lang="el-GR" sz="2000" dirty="0"/>
              <a:t>Τεχνολογίες </a:t>
            </a:r>
            <a:r>
              <a:rPr lang="el-GR" sz="2000" dirty="0" err="1"/>
              <a:t>energy</a:t>
            </a:r>
            <a:r>
              <a:rPr lang="el-GR" sz="2000" dirty="0"/>
              <a:t> </a:t>
            </a:r>
            <a:r>
              <a:rPr lang="el-GR" sz="2000" dirty="0" err="1"/>
              <a:t>storage</a:t>
            </a:r>
            <a:r>
              <a:rPr lang="el-GR" sz="2000" dirty="0"/>
              <a:t> </a:t>
            </a:r>
          </a:p>
          <a:p>
            <a:pPr marL="0" indent="0" algn="just">
              <a:lnSpc>
                <a:spcPct val="100000"/>
              </a:lnSpc>
              <a:buNone/>
            </a:pPr>
            <a:endParaRPr lang="el-GR" sz="2000" dirty="0"/>
          </a:p>
          <a:p>
            <a:pPr marL="0" indent="0" algn="just">
              <a:lnSpc>
                <a:spcPct val="100000"/>
              </a:lnSpc>
              <a:buNone/>
            </a:pPr>
            <a:r>
              <a:rPr lang="el-GR" sz="2000" dirty="0"/>
              <a:t>Στις συναντήσεις προσκληθήκαν αρκετοί εμπειρογνώμονες και διακεκριμένοι επιστήμονες από την Ελλάδα και το εξωτερικό (10)  και παρουσίασαν σχετικές διαλέξεις και συζήτησαν με τα μέλη της υποομάδας του ΤΕΣ ΕΠΕΒ</a:t>
            </a:r>
            <a:r>
              <a:rPr lang="en-US" sz="2000" dirty="0"/>
              <a:t>K</a:t>
            </a:r>
          </a:p>
        </p:txBody>
      </p:sp>
      <p:sp>
        <p:nvSpPr>
          <p:cNvPr id="11" name="TextBox 10"/>
          <p:cNvSpPr txBox="1"/>
          <p:nvPr/>
        </p:nvSpPr>
        <p:spPr>
          <a:xfrm>
            <a:off x="1843088" y="165175"/>
            <a:ext cx="8505825" cy="830997"/>
          </a:xfrm>
          <a:prstGeom prst="rect">
            <a:avLst/>
          </a:prstGeom>
          <a:noFill/>
        </p:spPr>
        <p:txBody>
          <a:bodyPr wrap="square" rtlCol="0">
            <a:spAutoFit/>
          </a:bodyPr>
          <a:lstStyle/>
          <a:p>
            <a:pPr algn="ctr"/>
            <a:r>
              <a:rPr lang="en-US" sz="1200" spc="300" dirty="0">
                <a:solidFill>
                  <a:schemeClr val="tx1">
                    <a:lumMod val="50000"/>
                    <a:lumOff val="50000"/>
                  </a:schemeClr>
                </a:solidFill>
              </a:rPr>
              <a:t>ΕΘΝΙΚΟ ΣΥΜΒΟΥΛΙΟ ΕΡΕΥΝΑΣ ΤΕΧΝΟΛΟΓΙΑΣ ΚΑΙ ΚΑΙΝΟΤΟΜΙΑΣ</a:t>
            </a:r>
          </a:p>
          <a:p>
            <a:pPr algn="ctr"/>
            <a:endParaRPr lang="en-US" sz="1200" spc="300" dirty="0">
              <a:solidFill>
                <a:schemeClr val="tx1">
                  <a:lumMod val="50000"/>
                  <a:lumOff val="50000"/>
                </a:schemeClr>
              </a:solidFill>
            </a:endParaRPr>
          </a:p>
          <a:p>
            <a:pPr algn="ctr"/>
            <a:r>
              <a:rPr lang="el-GR" sz="1200" spc="300" dirty="0">
                <a:solidFill>
                  <a:schemeClr val="tx1">
                    <a:lumMod val="50000"/>
                    <a:lumOff val="50000"/>
                  </a:schemeClr>
                </a:solidFill>
              </a:rPr>
              <a:t>ΤΟΜΕΑΚΟ ΕΠΙΣΤΗΜΟΝΙΚΟ ΣΥΜΒΟΥΛΙΟ </a:t>
            </a:r>
          </a:p>
          <a:p>
            <a:pPr algn="ctr"/>
            <a:r>
              <a:rPr lang="el-GR" sz="1200" spc="300" dirty="0">
                <a:solidFill>
                  <a:schemeClr val="tx1">
                    <a:lumMod val="50000"/>
                    <a:lumOff val="50000"/>
                  </a:schemeClr>
                </a:solidFill>
              </a:rPr>
              <a:t>ΕΠΙΣΤΗΜΩΝ ΠΕΡΙΒΑΛΛΟΝΤΟΣ, ΕΝΕΡΓΕΙΑΣ ΚΑΙ ΒΙΩΣΙΜΗΣ ΚΙΝΗΤΙΚΟΤΗΤΑΣ</a:t>
            </a:r>
          </a:p>
        </p:txBody>
      </p:sp>
      <p:sp>
        <p:nvSpPr>
          <p:cNvPr id="13" name="Title 1"/>
          <p:cNvSpPr>
            <a:spLocks noGrp="1"/>
          </p:cNvSpPr>
          <p:nvPr>
            <p:ph type="title"/>
          </p:nvPr>
        </p:nvSpPr>
        <p:spPr>
          <a:xfrm>
            <a:off x="838200" y="1110579"/>
            <a:ext cx="10515600" cy="1311200"/>
          </a:xfrm>
        </p:spPr>
        <p:txBody>
          <a:bodyPr>
            <a:normAutofit/>
          </a:bodyPr>
          <a:lstStyle/>
          <a:p>
            <a:pPr algn="ctr"/>
            <a:r>
              <a:rPr lang="el-GR" sz="2000" b="1" dirty="0">
                <a:latin typeface="+mn-lt"/>
              </a:rPr>
              <a:t>6. Διαδικτυακές εκδηλώσεις ενημέρωσης και συζήτησης της </a:t>
            </a:r>
            <a:r>
              <a:rPr lang="el-GR" sz="2000" b="1" dirty="0" err="1">
                <a:latin typeface="+mn-lt"/>
              </a:rPr>
              <a:t>υπο</a:t>
            </a:r>
            <a:r>
              <a:rPr lang="el-GR" sz="2000" b="1" dirty="0">
                <a:latin typeface="+mn-lt"/>
              </a:rPr>
              <a:t>-ομάδας Ενέργειας</a:t>
            </a:r>
            <a:br>
              <a:rPr lang="el-GR" sz="2000" b="1" dirty="0"/>
            </a:br>
            <a:endParaRPr lang="en-US" sz="2000" b="1" dirty="0"/>
          </a:p>
        </p:txBody>
      </p:sp>
      <p:pic>
        <p:nvPicPr>
          <p:cNvPr id="2" name="Picture 1">
            <a:extLst>
              <a:ext uri="{FF2B5EF4-FFF2-40B4-BE49-F238E27FC236}">
                <a16:creationId xmlns:a16="http://schemas.microsoft.com/office/drawing/2014/main" id="{E68CCDEB-9B76-BE1A-A020-10BD2776327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880934" y="96010"/>
            <a:ext cx="1311066" cy="617101"/>
          </a:xfrm>
          <a:prstGeom prst="rect">
            <a:avLst/>
          </a:prstGeom>
          <a:noFill/>
        </p:spPr>
      </p:pic>
      <p:pic>
        <p:nvPicPr>
          <p:cNvPr id="3" name="Picture 2" descr="C:\NIKIFOROS\EAA\logo\ΥΠΑΝ.png">
            <a:extLst>
              <a:ext uri="{FF2B5EF4-FFF2-40B4-BE49-F238E27FC236}">
                <a16:creationId xmlns:a16="http://schemas.microsoft.com/office/drawing/2014/main" id="{7E40620F-F56D-AD7E-F7E3-B77C0489300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123258"/>
            <a:ext cx="1858945" cy="707195"/>
          </a:xfrm>
          <a:prstGeom prst="rect">
            <a:avLst/>
          </a:prstGeom>
          <a:noFill/>
          <a:ln>
            <a:noFill/>
          </a:ln>
        </p:spPr>
      </p:pic>
    </p:spTree>
    <p:extLst>
      <p:ext uri="{BB962C8B-B14F-4D97-AF65-F5344CB8AC3E}">
        <p14:creationId xmlns:p14="http://schemas.microsoft.com/office/powerpoint/2010/main" val="3702395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26984">
              <a:schemeClr val="accent6">
                <a:lumMod val="20000"/>
                <a:lumOff val="80000"/>
              </a:schemeClr>
            </a:gs>
            <a:gs pos="1000">
              <a:schemeClr val="accent6">
                <a:lumMod val="60000"/>
                <a:lumOff val="4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93A8BF-03AC-49E2-BEFA-ED53E7B8EDC9}" type="slidenum">
              <a:rPr lang="en-US" smtClean="0"/>
              <a:t>12</a:t>
            </a:fld>
            <a:endParaRPr lang="en-US" dirty="0"/>
          </a:p>
        </p:txBody>
      </p:sp>
      <p:sp>
        <p:nvSpPr>
          <p:cNvPr id="15" name="Content Placeholder 5"/>
          <p:cNvSpPr txBox="1">
            <a:spLocks/>
          </p:cNvSpPr>
          <p:nvPr/>
        </p:nvSpPr>
        <p:spPr>
          <a:xfrm>
            <a:off x="681210" y="1414557"/>
            <a:ext cx="10829580" cy="544344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dirty="0">
              <a:latin typeface="+mj-lt"/>
            </a:endParaRPr>
          </a:p>
          <a:p>
            <a:pPr marL="0" indent="0" algn="just">
              <a:lnSpc>
                <a:spcPct val="110000"/>
              </a:lnSpc>
              <a:buNone/>
            </a:pPr>
            <a:r>
              <a:rPr lang="el-GR" sz="1900" dirty="0"/>
              <a:t>Η υποομάδα Ενέργειας του ΤΕΣ ΕΠΕΒΚ με επικεφαλής τον Καθηγητή </a:t>
            </a:r>
            <a:r>
              <a:rPr lang="el-GR" sz="1900" dirty="0" err="1"/>
              <a:t>Καλδέλλη</a:t>
            </a:r>
            <a:r>
              <a:rPr lang="el-GR" sz="1900" dirty="0"/>
              <a:t> Ιωάννη</a:t>
            </a:r>
            <a:r>
              <a:rPr lang="en-US" sz="1900" dirty="0"/>
              <a:t> </a:t>
            </a:r>
            <a:r>
              <a:rPr lang="el-GR" sz="1900" dirty="0"/>
              <a:t>στο Πανεπιστήμιο Δυτικής Αττικής, &amp; Αντιπρύτανη Έρευνας, συνέταξε έκθεση με θέμα </a:t>
            </a:r>
          </a:p>
          <a:p>
            <a:pPr marL="0" indent="0" algn="ctr">
              <a:lnSpc>
                <a:spcPct val="110000"/>
              </a:lnSpc>
              <a:buNone/>
            </a:pPr>
            <a:r>
              <a:rPr lang="el-GR" sz="1900" b="1" dirty="0"/>
              <a:t>«Ερευνητικές δραστηριότητες και Προτάσεις Καινοτομίας στο πλαίσιο μιας Εθνικής και Ευρωπαϊκής Ενεργειακής Στρατηγικής»</a:t>
            </a:r>
          </a:p>
          <a:p>
            <a:pPr marL="0" indent="0" algn="just">
              <a:lnSpc>
                <a:spcPct val="110000"/>
              </a:lnSpc>
              <a:buNone/>
            </a:pPr>
            <a:r>
              <a:rPr lang="el-GR" sz="1900" dirty="0"/>
              <a:t>Στόχος της έκθεσης είναι να προτείνει τεκμηριωμένα τους άξονες και τις προτεραιότητες σε τεχνολογικό, επιστημονικό και ερευνητικό επίπεδο, στους οποίους θα πρέπει να εστιαστούν οι προτεραιότητες στο πεδίο της Ενέργειας για τα επόμενα χρόνια με στόχο την υλοποίηση μιας Εθνικής Ενεργειακής Στρατηγικής.</a:t>
            </a:r>
          </a:p>
          <a:p>
            <a:pPr algn="just">
              <a:lnSpc>
                <a:spcPct val="110000"/>
              </a:lnSpc>
            </a:pPr>
            <a:r>
              <a:rPr lang="el-GR" sz="1900" dirty="0"/>
              <a:t>Η έκθεση παρουσιάστηκε σε εκδήλωση που διοργάνωσε το ΕΣΕΤΕΚ την Τετάρτη, </a:t>
            </a:r>
            <a:r>
              <a:rPr lang="el-GR" sz="1900" b="1" dirty="0"/>
              <a:t>9 Φεβρουαρίου 2022. </a:t>
            </a:r>
          </a:p>
          <a:p>
            <a:pPr marL="266700" indent="0" algn="just">
              <a:lnSpc>
                <a:spcPct val="110000"/>
              </a:lnSpc>
              <a:buNone/>
            </a:pPr>
            <a:r>
              <a:rPr lang="el-GR" sz="1900" dirty="0"/>
              <a:t>Στην εκδήλωση συμμετείχαν στελέχη του Υπουργείου Ενέργειας και Περιβάλλοντος, του Υπουργείου Ανάπτυξης και Επενδύσεων, ο Πρόεδρος και διευθυντικά στελέχη του ΚΑΠΕ, οι επικεφαλής ΡΑΕ, ΔΕΗ, ΔΕΗ Ανανεώσιμες, Ελληνικού Χρηματιστηρίου Ενέργειας, ΑΔΜΗΕ, ΔΕΔΔΗΕ, ΔΕΠΑ, ΔΕΣΦΑ και του ΣΕΒ.</a:t>
            </a:r>
          </a:p>
          <a:p>
            <a:pPr algn="just">
              <a:lnSpc>
                <a:spcPct val="110000"/>
              </a:lnSpc>
            </a:pPr>
            <a:r>
              <a:rPr lang="el-GR" sz="1900" dirty="0"/>
              <a:t>Επίσης έγινε αναλυτική παρουσίαση των αποτελεσμάτων της έκθεσης και στον αρμόδιου Σύμβουλο του κ. Πρωθυπουργού</a:t>
            </a:r>
            <a:r>
              <a:rPr lang="en-US" sz="1900" dirty="0"/>
              <a:t>, </a:t>
            </a:r>
            <a:r>
              <a:rPr lang="el-GR" sz="1900" dirty="0"/>
              <a:t>κ. </a:t>
            </a:r>
            <a:r>
              <a:rPr lang="el-GR" sz="1900" dirty="0" err="1"/>
              <a:t>Κρεμλή</a:t>
            </a:r>
            <a:r>
              <a:rPr lang="el-GR" sz="1900" dirty="0"/>
              <a:t>, σε σχετική εκδήλωση στο Εθνικό Αστεροσκοπείο Αθηνών στις </a:t>
            </a:r>
            <a:r>
              <a:rPr lang="el-GR" sz="1900" b="1" dirty="0"/>
              <a:t>23 Μαρτίου 2022</a:t>
            </a:r>
          </a:p>
          <a:p>
            <a:pPr marL="0" indent="0">
              <a:lnSpc>
                <a:spcPct val="110000"/>
              </a:lnSpc>
              <a:buNone/>
            </a:pPr>
            <a:endParaRPr lang="en-US" sz="1900" dirty="0"/>
          </a:p>
          <a:p>
            <a:pPr>
              <a:lnSpc>
                <a:spcPct val="110000"/>
              </a:lnSpc>
            </a:pPr>
            <a:endParaRPr lang="en-US" sz="2200" dirty="0">
              <a:latin typeface="+mj-lt"/>
            </a:endParaRPr>
          </a:p>
          <a:p>
            <a:endParaRPr lang="en-US" sz="2400" dirty="0">
              <a:latin typeface="+mj-lt"/>
            </a:endParaRPr>
          </a:p>
        </p:txBody>
      </p:sp>
      <p:sp>
        <p:nvSpPr>
          <p:cNvPr id="11" name="TextBox 10"/>
          <p:cNvSpPr txBox="1"/>
          <p:nvPr/>
        </p:nvSpPr>
        <p:spPr>
          <a:xfrm>
            <a:off x="1843088" y="165175"/>
            <a:ext cx="8505825" cy="830997"/>
          </a:xfrm>
          <a:prstGeom prst="rect">
            <a:avLst/>
          </a:prstGeom>
          <a:noFill/>
        </p:spPr>
        <p:txBody>
          <a:bodyPr wrap="square" rtlCol="0">
            <a:spAutoFit/>
          </a:bodyPr>
          <a:lstStyle/>
          <a:p>
            <a:pPr algn="ctr"/>
            <a:r>
              <a:rPr lang="en-US" sz="1200" spc="300" dirty="0">
                <a:solidFill>
                  <a:schemeClr val="tx1">
                    <a:lumMod val="50000"/>
                    <a:lumOff val="50000"/>
                  </a:schemeClr>
                </a:solidFill>
              </a:rPr>
              <a:t>ΕΘΝΙΚΟ ΣΥΜΒΟΥΛΙΟ ΕΡΕΥΝΑΣ ΤΕΧΝΟΛΟΓΙΑΣ ΚΑΙ ΚΑΙΝΟΤΟΜΙΑΣ</a:t>
            </a:r>
          </a:p>
          <a:p>
            <a:pPr algn="ctr"/>
            <a:endParaRPr lang="en-US" sz="1200" spc="300" dirty="0">
              <a:solidFill>
                <a:schemeClr val="tx1">
                  <a:lumMod val="50000"/>
                  <a:lumOff val="50000"/>
                </a:schemeClr>
              </a:solidFill>
            </a:endParaRPr>
          </a:p>
          <a:p>
            <a:pPr algn="ctr"/>
            <a:r>
              <a:rPr lang="el-GR" sz="1200" spc="300" dirty="0">
                <a:solidFill>
                  <a:schemeClr val="tx1">
                    <a:lumMod val="50000"/>
                    <a:lumOff val="50000"/>
                  </a:schemeClr>
                </a:solidFill>
              </a:rPr>
              <a:t>ΤΟΜΕΑΚΟ ΕΠΙΣΤΗΜΟΝΙΚΟ ΣΥΜΒΟΥΛΙΟ </a:t>
            </a:r>
          </a:p>
          <a:p>
            <a:pPr algn="ctr"/>
            <a:r>
              <a:rPr lang="el-GR" sz="1200" spc="300" dirty="0">
                <a:solidFill>
                  <a:schemeClr val="tx1">
                    <a:lumMod val="50000"/>
                    <a:lumOff val="50000"/>
                  </a:schemeClr>
                </a:solidFill>
              </a:rPr>
              <a:t>ΕΠΙΣΤΗΜΩΝ ΠΕΡΙΒΑΛΛΟΝΤΟΣ, ΕΝΕΡΓΕΙΑΣ ΚΑΙ ΒΙΩΣΙΜΗΣ ΚΙΝΗΤΙΚΟΤΗΤΑΣ</a:t>
            </a:r>
          </a:p>
        </p:txBody>
      </p:sp>
      <p:sp>
        <p:nvSpPr>
          <p:cNvPr id="13" name="Title 1"/>
          <p:cNvSpPr>
            <a:spLocks noGrp="1"/>
          </p:cNvSpPr>
          <p:nvPr>
            <p:ph type="title"/>
          </p:nvPr>
        </p:nvSpPr>
        <p:spPr>
          <a:xfrm>
            <a:off x="838200" y="1076376"/>
            <a:ext cx="10515600" cy="707195"/>
          </a:xfrm>
        </p:spPr>
        <p:txBody>
          <a:bodyPr>
            <a:normAutofit fontScale="90000"/>
          </a:bodyPr>
          <a:lstStyle/>
          <a:p>
            <a:pPr algn="ctr"/>
            <a:r>
              <a:rPr lang="el-GR" sz="2000" b="1" dirty="0">
                <a:latin typeface="+mn-lt"/>
              </a:rPr>
              <a:t>7. Σύνταξη πρότασης σχετικά με τις ερευνητικές και τεχνολογικές δυνατότητες στον τομέα της ενεργειακής μετάβασης.</a:t>
            </a:r>
            <a:br>
              <a:rPr lang="el-GR" sz="2000" b="1" dirty="0"/>
            </a:br>
            <a:endParaRPr lang="en-US" sz="2000" b="1" dirty="0"/>
          </a:p>
        </p:txBody>
      </p:sp>
      <p:pic>
        <p:nvPicPr>
          <p:cNvPr id="2" name="Picture 1">
            <a:extLst>
              <a:ext uri="{FF2B5EF4-FFF2-40B4-BE49-F238E27FC236}">
                <a16:creationId xmlns:a16="http://schemas.microsoft.com/office/drawing/2014/main" id="{CBBB1376-7ED6-4B25-9B47-A3FC23A01F9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880934" y="96010"/>
            <a:ext cx="1311066" cy="617101"/>
          </a:xfrm>
          <a:prstGeom prst="rect">
            <a:avLst/>
          </a:prstGeom>
          <a:noFill/>
        </p:spPr>
      </p:pic>
      <p:pic>
        <p:nvPicPr>
          <p:cNvPr id="3" name="Picture 2" descr="C:\NIKIFOROS\EAA\logo\ΥΠΑΝ.png">
            <a:extLst>
              <a:ext uri="{FF2B5EF4-FFF2-40B4-BE49-F238E27FC236}">
                <a16:creationId xmlns:a16="http://schemas.microsoft.com/office/drawing/2014/main" id="{ED561317-A8EA-402F-2125-35C4EA0BB82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123258"/>
            <a:ext cx="1858945" cy="707195"/>
          </a:xfrm>
          <a:prstGeom prst="rect">
            <a:avLst/>
          </a:prstGeom>
          <a:noFill/>
          <a:ln>
            <a:noFill/>
          </a:ln>
        </p:spPr>
      </p:pic>
    </p:spTree>
    <p:extLst>
      <p:ext uri="{BB962C8B-B14F-4D97-AF65-F5344CB8AC3E}">
        <p14:creationId xmlns:p14="http://schemas.microsoft.com/office/powerpoint/2010/main" val="3361283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26984">
              <a:schemeClr val="accent6">
                <a:lumMod val="20000"/>
                <a:lumOff val="80000"/>
              </a:schemeClr>
            </a:gs>
            <a:gs pos="1000">
              <a:schemeClr val="accent6">
                <a:lumMod val="60000"/>
                <a:lumOff val="4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93A8BF-03AC-49E2-BEFA-ED53E7B8EDC9}" type="slidenum">
              <a:rPr lang="en-US" smtClean="0"/>
              <a:t>13</a:t>
            </a:fld>
            <a:endParaRPr lang="en-US" dirty="0"/>
          </a:p>
        </p:txBody>
      </p:sp>
      <p:sp>
        <p:nvSpPr>
          <p:cNvPr id="15" name="Content Placeholder 5"/>
          <p:cNvSpPr txBox="1">
            <a:spLocks/>
          </p:cNvSpPr>
          <p:nvPr/>
        </p:nvSpPr>
        <p:spPr>
          <a:xfrm>
            <a:off x="681210" y="1547316"/>
            <a:ext cx="10829580" cy="46296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dirty="0">
              <a:latin typeface="+mj-lt"/>
            </a:endParaRPr>
          </a:p>
          <a:p>
            <a:pPr marL="0" indent="0">
              <a:lnSpc>
                <a:spcPct val="110000"/>
              </a:lnSpc>
              <a:buNone/>
            </a:pPr>
            <a:endParaRPr lang="en-US" sz="1700" dirty="0">
              <a:latin typeface="+mj-lt"/>
            </a:endParaRPr>
          </a:p>
          <a:p>
            <a:pPr>
              <a:lnSpc>
                <a:spcPct val="110000"/>
              </a:lnSpc>
            </a:pPr>
            <a:endParaRPr lang="en-US" sz="2200" dirty="0">
              <a:latin typeface="+mj-lt"/>
            </a:endParaRPr>
          </a:p>
          <a:p>
            <a:endParaRPr lang="en-US" sz="2400" dirty="0">
              <a:latin typeface="+mj-lt"/>
            </a:endParaRPr>
          </a:p>
        </p:txBody>
      </p:sp>
      <p:sp>
        <p:nvSpPr>
          <p:cNvPr id="11" name="TextBox 10"/>
          <p:cNvSpPr txBox="1"/>
          <p:nvPr/>
        </p:nvSpPr>
        <p:spPr>
          <a:xfrm>
            <a:off x="1843088" y="165175"/>
            <a:ext cx="8505825" cy="830997"/>
          </a:xfrm>
          <a:prstGeom prst="rect">
            <a:avLst/>
          </a:prstGeom>
          <a:noFill/>
        </p:spPr>
        <p:txBody>
          <a:bodyPr wrap="square" rtlCol="0">
            <a:spAutoFit/>
          </a:bodyPr>
          <a:lstStyle/>
          <a:p>
            <a:pPr algn="ctr"/>
            <a:r>
              <a:rPr lang="en-US" sz="1200" spc="300" dirty="0">
                <a:solidFill>
                  <a:schemeClr val="tx1">
                    <a:lumMod val="50000"/>
                    <a:lumOff val="50000"/>
                  </a:schemeClr>
                </a:solidFill>
              </a:rPr>
              <a:t>ΕΘΝΙΚΟ ΣΥΜΒΟΥΛΙΟ ΕΡΕΥΝΑΣ ΤΕΧΝΟΛΟΓΙΑΣ ΚΑΙ ΚΑΙΝΟΤΟΜΙΑΣ</a:t>
            </a:r>
          </a:p>
          <a:p>
            <a:pPr algn="ctr"/>
            <a:endParaRPr lang="en-US" sz="1200" spc="300" dirty="0">
              <a:solidFill>
                <a:schemeClr val="tx1">
                  <a:lumMod val="50000"/>
                  <a:lumOff val="50000"/>
                </a:schemeClr>
              </a:solidFill>
            </a:endParaRPr>
          </a:p>
          <a:p>
            <a:pPr algn="ctr"/>
            <a:r>
              <a:rPr lang="el-GR" sz="1200" spc="300" dirty="0">
                <a:solidFill>
                  <a:schemeClr val="tx1">
                    <a:lumMod val="50000"/>
                    <a:lumOff val="50000"/>
                  </a:schemeClr>
                </a:solidFill>
              </a:rPr>
              <a:t>ΤΟΜΕΑΚΟ ΕΠΙΣΤΗΜΟΝΙΚΟ ΣΥΜΒΟΥΛΙΟ </a:t>
            </a:r>
          </a:p>
          <a:p>
            <a:pPr algn="ctr"/>
            <a:r>
              <a:rPr lang="el-GR" sz="1200" spc="300" dirty="0">
                <a:solidFill>
                  <a:schemeClr val="tx1">
                    <a:lumMod val="50000"/>
                    <a:lumOff val="50000"/>
                  </a:schemeClr>
                </a:solidFill>
              </a:rPr>
              <a:t>ΕΠΙΣΤΗΜΩΝ ΠΕΡΙΒΑΛΛΟΝΤΟΣ, ΕΝΕΡΓΕΙΑΣ ΚΑΙ ΒΙΩΣΙΜΗΣ ΚΙΝΗΤΙΚΟΤΗΤΑΣ</a:t>
            </a:r>
          </a:p>
        </p:txBody>
      </p:sp>
      <p:sp>
        <p:nvSpPr>
          <p:cNvPr id="13" name="Title 1"/>
          <p:cNvSpPr>
            <a:spLocks noGrp="1"/>
          </p:cNvSpPr>
          <p:nvPr>
            <p:ph type="title"/>
          </p:nvPr>
        </p:nvSpPr>
        <p:spPr>
          <a:xfrm>
            <a:off x="838199" y="1059719"/>
            <a:ext cx="10515600" cy="531702"/>
          </a:xfrm>
        </p:spPr>
        <p:txBody>
          <a:bodyPr>
            <a:noAutofit/>
          </a:bodyPr>
          <a:lstStyle/>
          <a:p>
            <a:pPr algn="ctr"/>
            <a:r>
              <a:rPr lang="el-GR" sz="2400" b="1" dirty="0"/>
              <a:t>Συμπεράσματα</a:t>
            </a:r>
            <a:br>
              <a:rPr lang="el-GR" sz="2400" b="1" dirty="0"/>
            </a:br>
            <a:endParaRPr lang="en-US" sz="2400" b="1" dirty="0"/>
          </a:p>
        </p:txBody>
      </p:sp>
      <p:sp>
        <p:nvSpPr>
          <p:cNvPr id="2" name="Rectangle 1"/>
          <p:cNvSpPr/>
          <p:nvPr/>
        </p:nvSpPr>
        <p:spPr>
          <a:xfrm>
            <a:off x="474168" y="1272393"/>
            <a:ext cx="11373843" cy="5450851"/>
          </a:xfrm>
          <a:prstGeom prst="rect">
            <a:avLst/>
          </a:prstGeom>
        </p:spPr>
        <p:txBody>
          <a:bodyPr wrap="square">
            <a:spAutoFit/>
          </a:bodyPr>
          <a:lstStyle/>
          <a:p>
            <a:pPr marL="342900" indent="-342900">
              <a:lnSpc>
                <a:spcPct val="150000"/>
              </a:lnSpc>
              <a:buFont typeface="Wingdings" panose="05000000000000000000" pitchFamily="2" charset="2"/>
              <a:buChar char="§"/>
            </a:pPr>
            <a:r>
              <a:rPr lang="el-GR" dirty="0">
                <a:solidFill>
                  <a:srgbClr val="000000"/>
                </a:solidFill>
              </a:rPr>
              <a:t>Το ΤΕΣ λειτούργησε συνεκτικά ως ενιαίο συλλογικό όργανο και ανταποκρίθηκε σε όλα τα αιτήματα της Πολιτείας, όσο αφορά την κατάθεση προτάσεων και παροχή εμπειρογνωμοσύνης.</a:t>
            </a:r>
          </a:p>
          <a:p>
            <a:pPr marL="342900" indent="-342900">
              <a:lnSpc>
                <a:spcPct val="150000"/>
              </a:lnSpc>
              <a:buFont typeface="Wingdings" panose="05000000000000000000" pitchFamily="2" charset="2"/>
              <a:buChar char="§"/>
            </a:pPr>
            <a:r>
              <a:rPr lang="el-GR" dirty="0">
                <a:solidFill>
                  <a:srgbClr val="000000"/>
                </a:solidFill>
              </a:rPr>
              <a:t>Οι 3 υποομάδες του ΤΕΣ λειτούργησαν εξαιρετικά στην προπαρασκευή των θεμάτων για τις κεντρικές συνεδριάσεις του ΤΕΣ ΕΠΕΒΚ, με προεξέχουσα αυτή της Θεματικής της Ενέργειας, αλλά πάρθηκαν και πρωτοβουλίες εκδηλώσεων ενημέρωσης από στελέχη εταιριών και </a:t>
            </a:r>
            <a:r>
              <a:rPr lang="en-US" dirty="0">
                <a:solidFill>
                  <a:srgbClr val="000000"/>
                </a:solidFill>
              </a:rPr>
              <a:t>Academia </a:t>
            </a:r>
            <a:r>
              <a:rPr lang="el-GR" dirty="0">
                <a:solidFill>
                  <a:srgbClr val="000000"/>
                </a:solidFill>
              </a:rPr>
              <a:t>σε θέματα τεχνολογικής αιχμής.</a:t>
            </a:r>
          </a:p>
          <a:p>
            <a:pPr marL="342900" indent="-342900">
              <a:lnSpc>
                <a:spcPct val="150000"/>
              </a:lnSpc>
              <a:buFont typeface="Wingdings" panose="05000000000000000000" pitchFamily="2" charset="2"/>
              <a:buChar char="§"/>
            </a:pPr>
            <a:r>
              <a:rPr lang="el-GR" dirty="0">
                <a:solidFill>
                  <a:srgbClr val="000000"/>
                </a:solidFill>
              </a:rPr>
              <a:t>Μελετήσαμε το Εθνικό ερευνητικό οικοσύστημα που είναι οργανωμένο γύρω από τις Εθνικές Υποδομές του Οδικού Χάρτη της ΓΓΕΚ, δίνοντας βήμα στους Ε.Υ. των Υποδομών για να συνεισφέρουμε στην αξιολόγηση τους, αν και δεν κληθήκαμε να καταθέσουμε τις απόψεις μας τελικά.</a:t>
            </a:r>
          </a:p>
          <a:p>
            <a:pPr marL="342900" indent="-342900">
              <a:lnSpc>
                <a:spcPct val="150000"/>
              </a:lnSpc>
              <a:buFont typeface="Wingdings" panose="05000000000000000000" pitchFamily="2" charset="2"/>
              <a:buChar char="§"/>
            </a:pPr>
            <a:r>
              <a:rPr lang="el-GR" dirty="0">
                <a:solidFill>
                  <a:srgbClr val="000000"/>
                </a:solidFill>
              </a:rPr>
              <a:t>Μελετήσαμε το Ευρωπαϊκό Ερευνητικό Οικοσύστημα που είναι οργανωμένο σε </a:t>
            </a:r>
            <a:r>
              <a:rPr lang="en-US" dirty="0">
                <a:solidFill>
                  <a:srgbClr val="000000"/>
                </a:solidFill>
              </a:rPr>
              <a:t>ERIC &amp; ESFRI, </a:t>
            </a:r>
            <a:r>
              <a:rPr lang="el-GR" dirty="0">
                <a:solidFill>
                  <a:srgbClr val="000000"/>
                </a:solidFill>
              </a:rPr>
              <a:t>ειδικά αυτών που συναρτώνται με τις Εθνικές Ερευνητικές Υποδομές, και συλλέξαμε την έντονη υποστήριξη από ηγεσίες ΕΚ, ΑΕΙ και ιδιωτικών φορέων για  εθνική συμμετοχή.</a:t>
            </a:r>
          </a:p>
          <a:p>
            <a:pPr marL="342900" indent="-342900">
              <a:lnSpc>
                <a:spcPct val="150000"/>
              </a:lnSpc>
              <a:buFont typeface="Wingdings" panose="05000000000000000000" pitchFamily="2" charset="2"/>
              <a:buChar char="§"/>
            </a:pPr>
            <a:r>
              <a:rPr lang="el-GR" dirty="0">
                <a:solidFill>
                  <a:srgbClr val="000000"/>
                </a:solidFill>
              </a:rPr>
              <a:t>Ευκταίο είναι η περαιτέρω αξιοποίηση του ΤΕΣ από την Πολιτεία σε θέματα παροχής εμπειρογνωμοσύνης και προτάσεων πολιτικής.</a:t>
            </a:r>
          </a:p>
        </p:txBody>
      </p:sp>
      <p:pic>
        <p:nvPicPr>
          <p:cNvPr id="3" name="Picture 2">
            <a:extLst>
              <a:ext uri="{FF2B5EF4-FFF2-40B4-BE49-F238E27FC236}">
                <a16:creationId xmlns:a16="http://schemas.microsoft.com/office/drawing/2014/main" id="{CAC361AB-DD9B-1193-EEFB-6FCC32E5225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880934" y="96010"/>
            <a:ext cx="1311066" cy="617101"/>
          </a:xfrm>
          <a:prstGeom prst="rect">
            <a:avLst/>
          </a:prstGeom>
          <a:noFill/>
        </p:spPr>
      </p:pic>
      <p:pic>
        <p:nvPicPr>
          <p:cNvPr id="4" name="Picture 3" descr="C:\NIKIFOROS\EAA\logo\ΥΠΑΝ.png">
            <a:extLst>
              <a:ext uri="{FF2B5EF4-FFF2-40B4-BE49-F238E27FC236}">
                <a16:creationId xmlns:a16="http://schemas.microsoft.com/office/drawing/2014/main" id="{6817D0A3-C937-DADC-FC69-B0A4F74F26C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123258"/>
            <a:ext cx="1858945" cy="707195"/>
          </a:xfrm>
          <a:prstGeom prst="rect">
            <a:avLst/>
          </a:prstGeom>
          <a:noFill/>
          <a:ln>
            <a:noFill/>
          </a:ln>
        </p:spPr>
      </p:pic>
    </p:spTree>
    <p:extLst>
      <p:ext uri="{BB962C8B-B14F-4D97-AF65-F5344CB8AC3E}">
        <p14:creationId xmlns:p14="http://schemas.microsoft.com/office/powerpoint/2010/main" val="365382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26984">
              <a:schemeClr val="accent6">
                <a:lumMod val="20000"/>
                <a:lumOff val="80000"/>
              </a:schemeClr>
            </a:gs>
            <a:gs pos="1000">
              <a:schemeClr val="accent6">
                <a:lumMod val="60000"/>
                <a:lumOff val="4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93A8BF-03AC-49E2-BEFA-ED53E7B8EDC9}" type="slidenum">
              <a:rPr lang="en-US" smtClean="0"/>
              <a:t>14</a:t>
            </a:fld>
            <a:endParaRPr lang="en-US" dirty="0"/>
          </a:p>
        </p:txBody>
      </p:sp>
      <p:sp>
        <p:nvSpPr>
          <p:cNvPr id="15" name="Content Placeholder 5"/>
          <p:cNvSpPr txBox="1">
            <a:spLocks/>
          </p:cNvSpPr>
          <p:nvPr/>
        </p:nvSpPr>
        <p:spPr>
          <a:xfrm>
            <a:off x="681210" y="1324238"/>
            <a:ext cx="10829580" cy="521467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l-GR" sz="2400" b="1" u="sng" dirty="0">
                <a:latin typeface="+mj-lt"/>
              </a:rPr>
              <a:t>ΕΥΧΑΡΙΣΤΙΕΣ</a:t>
            </a:r>
          </a:p>
          <a:p>
            <a:pPr marL="0" indent="0" algn="ctr">
              <a:buNone/>
            </a:pPr>
            <a:endParaRPr lang="en-US" sz="2400" b="1" u="sng" dirty="0">
              <a:latin typeface="+mj-lt"/>
            </a:endParaRPr>
          </a:p>
          <a:p>
            <a:r>
              <a:rPr lang="el-GR" sz="2000" dirty="0"/>
              <a:t>Θέλω να ευχαριστήσω όλα τα μέλη του ΤΕΣ-ΕΠΕΒΚ για τον ενθουσιασμό και την εργατικότητα τους, λόγω των οποίων μπορέσαμε και φέραμε σε πέρας, σε ικανοποιητικό βαθμό θεωρώ, την εντολή</a:t>
            </a:r>
            <a:r>
              <a:rPr lang="en-US" sz="2000" dirty="0"/>
              <a:t> </a:t>
            </a:r>
            <a:r>
              <a:rPr lang="el-GR" sz="2000" dirty="0"/>
              <a:t>που μας έδωσε η Πολιτεία.</a:t>
            </a:r>
          </a:p>
          <a:p>
            <a:r>
              <a:rPr lang="el-GR" sz="2000" dirty="0"/>
              <a:t>Θα ήθελα να ευχαριστήσω ιδιαίτερα τον Αντιπρόεδρο </a:t>
            </a:r>
            <a:r>
              <a:rPr lang="el-GR" sz="2000" dirty="0" err="1"/>
              <a:t>κ.Καλδέλλη</a:t>
            </a:r>
            <a:r>
              <a:rPr lang="el-GR" sz="2000" dirty="0"/>
              <a:t> για την εξαιρετικό συντονισμό της </a:t>
            </a:r>
            <a:r>
              <a:rPr lang="el-GR" sz="2000" dirty="0" err="1"/>
              <a:t>υπο</a:t>
            </a:r>
            <a:r>
              <a:rPr lang="el-GR" sz="2000" dirty="0"/>
              <a:t>-ομάδας Ενέργειας, και τα μέλη της υποομάδας Ενέργειας για το πλούτο του έργου που παρήγαγαν.</a:t>
            </a:r>
          </a:p>
          <a:p>
            <a:r>
              <a:rPr lang="el-GR" sz="2000" dirty="0"/>
              <a:t>Θέλω επίσης να ευχαριστήσω τον υπεύθυνο από μεριάς του ΕΣΕΤΕΚ για το ΤΕΣ μας, τον Άγγελο Μπεκιάρη για την εξαιρετική συνεργασία, αλλά και όλο το ΕΣΕΤΕΚ για το βήμα που μας έδωσε για να καταθέσουμε τις τεκμηριωμένες προτάσεις μας.</a:t>
            </a:r>
          </a:p>
          <a:p>
            <a:r>
              <a:rPr lang="el-GR" sz="2000" dirty="0"/>
              <a:t>Θα ήθελα να ευχαριστήσω το ΥΠΑΝΕ/τμήμα Έρευνας &amp; Καινοτομίας για την εμπιστοσύνη με την οποία μας </a:t>
            </a:r>
            <a:r>
              <a:rPr lang="el-GR" sz="2000" dirty="0" err="1"/>
              <a:t>περιέβαλε</a:t>
            </a:r>
            <a:r>
              <a:rPr lang="el-GR" sz="2000" dirty="0"/>
              <a:t> ώστε να φέρουμε σε πέρας το έργο του ΤΕΣ, την ΓΓΕΚ για την αρωγή της τόσο μέσω μελών του ΤΕΣ που είναι και στελέχη της ΓΓΕΚ όσο και για τη γραμματειακή υποστήριξη (ευχαριστώ την κα </a:t>
            </a:r>
            <a:r>
              <a:rPr lang="el-GR" sz="2000" dirty="0" err="1"/>
              <a:t>Παπαμικρούλη</a:t>
            </a:r>
            <a:r>
              <a:rPr lang="el-GR" sz="2000" dirty="0"/>
              <a:t>), και τον συνεργάτη μου κ. Νικηφόρο Πλυτά για την οργανωτική στήριξη του ΤΕΣ, σε συνεργασία με την κα </a:t>
            </a:r>
            <a:r>
              <a:rPr lang="el-GR" sz="2000" dirty="0" err="1"/>
              <a:t>Παπαμικρούλη</a:t>
            </a:r>
            <a:r>
              <a:rPr lang="el-GR" sz="2000" dirty="0"/>
              <a:t>.</a:t>
            </a:r>
          </a:p>
          <a:p>
            <a:r>
              <a:rPr lang="el-GR" sz="2000" dirty="0"/>
              <a:t>Ευχαριστώ όλους σας για την προσοχή σας.</a:t>
            </a:r>
          </a:p>
          <a:p>
            <a:endParaRPr lang="en-US" sz="2400" dirty="0">
              <a:latin typeface="+mj-lt"/>
            </a:endParaRPr>
          </a:p>
        </p:txBody>
      </p:sp>
      <p:sp>
        <p:nvSpPr>
          <p:cNvPr id="11" name="TextBox 10"/>
          <p:cNvSpPr txBox="1"/>
          <p:nvPr/>
        </p:nvSpPr>
        <p:spPr>
          <a:xfrm>
            <a:off x="1843088" y="165175"/>
            <a:ext cx="8505825" cy="830997"/>
          </a:xfrm>
          <a:prstGeom prst="rect">
            <a:avLst/>
          </a:prstGeom>
          <a:noFill/>
        </p:spPr>
        <p:txBody>
          <a:bodyPr wrap="square" rtlCol="0">
            <a:spAutoFit/>
          </a:bodyPr>
          <a:lstStyle/>
          <a:p>
            <a:pPr algn="ctr"/>
            <a:r>
              <a:rPr lang="en-US" sz="1200" spc="300" dirty="0">
                <a:solidFill>
                  <a:schemeClr val="tx1">
                    <a:lumMod val="50000"/>
                    <a:lumOff val="50000"/>
                  </a:schemeClr>
                </a:solidFill>
              </a:rPr>
              <a:t>ΕΘΝΙΚΟ ΣΥΜΒΟΥΛΙΟ ΕΡΕΥΝΑΣ ΤΕΧΝΟΛΟΓΙΑΣ ΚΑΙ ΚΑΙΝΟΤΟΜΙΑΣ</a:t>
            </a:r>
          </a:p>
          <a:p>
            <a:pPr algn="ctr"/>
            <a:endParaRPr lang="en-US" sz="1200" spc="300" dirty="0">
              <a:solidFill>
                <a:schemeClr val="tx1">
                  <a:lumMod val="50000"/>
                  <a:lumOff val="50000"/>
                </a:schemeClr>
              </a:solidFill>
            </a:endParaRPr>
          </a:p>
          <a:p>
            <a:pPr algn="ctr"/>
            <a:r>
              <a:rPr lang="el-GR" sz="1200" spc="300" dirty="0">
                <a:solidFill>
                  <a:schemeClr val="tx1">
                    <a:lumMod val="50000"/>
                    <a:lumOff val="50000"/>
                  </a:schemeClr>
                </a:solidFill>
              </a:rPr>
              <a:t>ΤΟΜΕΑΚΟ ΕΠΙΣΤΗΜΟΝΙΚΟ ΣΥΜΒΟΥΛΙΟ </a:t>
            </a:r>
          </a:p>
          <a:p>
            <a:pPr algn="ctr"/>
            <a:r>
              <a:rPr lang="el-GR" sz="1200" spc="300" dirty="0">
                <a:solidFill>
                  <a:schemeClr val="tx1">
                    <a:lumMod val="50000"/>
                    <a:lumOff val="50000"/>
                  </a:schemeClr>
                </a:solidFill>
              </a:rPr>
              <a:t>ΕΠΙΣΤΗΜΩΝ ΠΕΡΙΒΑΛΛΟΝΤΟΣ, ΕΝΕΡΓΕΙΑΣ ΚΑΙ ΒΙΩΣΙΜΗΣ ΚΙΝΗΤΙΚΟΤΗΤΑΣ</a:t>
            </a:r>
          </a:p>
        </p:txBody>
      </p:sp>
      <p:pic>
        <p:nvPicPr>
          <p:cNvPr id="2" name="Picture 1">
            <a:extLst>
              <a:ext uri="{FF2B5EF4-FFF2-40B4-BE49-F238E27FC236}">
                <a16:creationId xmlns:a16="http://schemas.microsoft.com/office/drawing/2014/main" id="{091370C2-41B0-D189-2D01-E4DD2F8ADEF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880934" y="96010"/>
            <a:ext cx="1311066" cy="617101"/>
          </a:xfrm>
          <a:prstGeom prst="rect">
            <a:avLst/>
          </a:prstGeom>
          <a:noFill/>
        </p:spPr>
      </p:pic>
      <p:pic>
        <p:nvPicPr>
          <p:cNvPr id="3" name="Picture 2" descr="C:\NIKIFOROS\EAA\logo\ΥΠΑΝ.png">
            <a:extLst>
              <a:ext uri="{FF2B5EF4-FFF2-40B4-BE49-F238E27FC236}">
                <a16:creationId xmlns:a16="http://schemas.microsoft.com/office/drawing/2014/main" id="{CD8BE177-204E-D610-498D-6D2FDDB8C7E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123258"/>
            <a:ext cx="1858945" cy="707195"/>
          </a:xfrm>
          <a:prstGeom prst="rect">
            <a:avLst/>
          </a:prstGeom>
          <a:noFill/>
          <a:ln>
            <a:noFill/>
          </a:ln>
        </p:spPr>
      </p:pic>
    </p:spTree>
    <p:extLst>
      <p:ext uri="{BB962C8B-B14F-4D97-AF65-F5344CB8AC3E}">
        <p14:creationId xmlns:p14="http://schemas.microsoft.com/office/powerpoint/2010/main" val="311786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
                                            <p:txEl>
                                              <p:pRg st="2" end="2"/>
                                            </p:txEl>
                                          </p:spTgt>
                                        </p:tgtEl>
                                        <p:attrNameLst>
                                          <p:attrName>style.visibility</p:attrName>
                                        </p:attrNameLst>
                                      </p:cBhvr>
                                      <p:to>
                                        <p:strVal val="visible"/>
                                      </p:to>
                                    </p:set>
                                    <p:animEffect transition="in" filter="dissolve">
                                      <p:cBhvr>
                                        <p:cTn id="7" dur="500"/>
                                        <p:tgtEl>
                                          <p:spTgt spid="1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
                                            <p:txEl>
                                              <p:pRg st="3" end="3"/>
                                            </p:txEl>
                                          </p:spTgt>
                                        </p:tgtEl>
                                        <p:attrNameLst>
                                          <p:attrName>style.visibility</p:attrName>
                                        </p:attrNameLst>
                                      </p:cBhvr>
                                      <p:to>
                                        <p:strVal val="visible"/>
                                      </p:to>
                                    </p:set>
                                    <p:animEffect transition="in" filter="dissolve">
                                      <p:cBhvr>
                                        <p:cTn id="12" dur="500"/>
                                        <p:tgtEl>
                                          <p:spTgt spid="1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5">
                                            <p:txEl>
                                              <p:pRg st="4" end="4"/>
                                            </p:txEl>
                                          </p:spTgt>
                                        </p:tgtEl>
                                        <p:attrNameLst>
                                          <p:attrName>style.visibility</p:attrName>
                                        </p:attrNameLst>
                                      </p:cBhvr>
                                      <p:to>
                                        <p:strVal val="visible"/>
                                      </p:to>
                                    </p:set>
                                    <p:animEffect transition="in" filter="dissolve">
                                      <p:cBhvr>
                                        <p:cTn id="17" dur="500"/>
                                        <p:tgtEl>
                                          <p:spTgt spid="1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
                                            <p:txEl>
                                              <p:pRg st="5" end="5"/>
                                            </p:txEl>
                                          </p:spTgt>
                                        </p:tgtEl>
                                        <p:attrNameLst>
                                          <p:attrName>style.visibility</p:attrName>
                                        </p:attrNameLst>
                                      </p:cBhvr>
                                      <p:to>
                                        <p:strVal val="visible"/>
                                      </p:to>
                                    </p:set>
                                    <p:animEffect transition="in" filter="dissolve">
                                      <p:cBhvr>
                                        <p:cTn id="22" dur="500"/>
                                        <p:tgtEl>
                                          <p:spTgt spid="1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5">
                                            <p:txEl>
                                              <p:pRg st="6" end="6"/>
                                            </p:txEl>
                                          </p:spTgt>
                                        </p:tgtEl>
                                        <p:attrNameLst>
                                          <p:attrName>style.visibility</p:attrName>
                                        </p:attrNameLst>
                                      </p:cBhvr>
                                      <p:to>
                                        <p:strVal val="visible"/>
                                      </p:to>
                                    </p:set>
                                    <p:animEffect transition="in" filter="dissolve">
                                      <p:cBhvr>
                                        <p:cTn id="27" dur="500"/>
                                        <p:tgtEl>
                                          <p:spTgt spid="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3001">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93A8BF-03AC-49E2-BEFA-ED53E7B8EDC9}" type="slidenum">
              <a:rPr lang="en-US" smtClean="0"/>
              <a:t>2</a:t>
            </a:fld>
            <a:endParaRPr lang="en-US" dirty="0"/>
          </a:p>
        </p:txBody>
      </p:sp>
      <p:sp>
        <p:nvSpPr>
          <p:cNvPr id="7" name="TextBox 6"/>
          <p:cNvSpPr txBox="1"/>
          <p:nvPr/>
        </p:nvSpPr>
        <p:spPr>
          <a:xfrm>
            <a:off x="1843088" y="274970"/>
            <a:ext cx="8505825" cy="830997"/>
          </a:xfrm>
          <a:prstGeom prst="rect">
            <a:avLst/>
          </a:prstGeom>
          <a:noFill/>
        </p:spPr>
        <p:txBody>
          <a:bodyPr wrap="square" rtlCol="0">
            <a:spAutoFit/>
          </a:bodyPr>
          <a:lstStyle/>
          <a:p>
            <a:pPr algn="ctr"/>
            <a:r>
              <a:rPr lang="en-US" sz="1200" spc="300" dirty="0">
                <a:solidFill>
                  <a:schemeClr val="tx1">
                    <a:lumMod val="50000"/>
                    <a:lumOff val="50000"/>
                  </a:schemeClr>
                </a:solidFill>
              </a:rPr>
              <a:t>ΕΘΝΙΚΟ ΣΥΜΒΟΥΛΙΟ ΕΡΕΥΝΑΣ ΤΕΧΝΟΛΟΓΙΑΣ ΚΑΙ ΚΑΙΝΟΤΟΜΙΑΣ</a:t>
            </a:r>
          </a:p>
          <a:p>
            <a:pPr algn="ctr"/>
            <a:endParaRPr lang="en-US" sz="1200" spc="300" dirty="0">
              <a:solidFill>
                <a:schemeClr val="tx1">
                  <a:lumMod val="50000"/>
                  <a:lumOff val="50000"/>
                </a:schemeClr>
              </a:solidFill>
            </a:endParaRPr>
          </a:p>
          <a:p>
            <a:pPr algn="ctr"/>
            <a:r>
              <a:rPr lang="el-GR" sz="1200" spc="300" dirty="0">
                <a:solidFill>
                  <a:schemeClr val="tx1">
                    <a:lumMod val="50000"/>
                    <a:lumOff val="50000"/>
                  </a:schemeClr>
                </a:solidFill>
              </a:rPr>
              <a:t>ΤΟΜΕΑΚΟ ΕΠΙΣΤΗΜΟΝΙΚΟ ΣΥΜΒΟΥΛΙΟ </a:t>
            </a:r>
          </a:p>
          <a:p>
            <a:pPr algn="ctr"/>
            <a:r>
              <a:rPr lang="el-GR" sz="1200" spc="300" dirty="0">
                <a:solidFill>
                  <a:schemeClr val="tx1">
                    <a:lumMod val="50000"/>
                    <a:lumOff val="50000"/>
                  </a:schemeClr>
                </a:solidFill>
              </a:rPr>
              <a:t>ΕΠΙΣΤΗΜΩΝ ΠΕΡΙΒΑΛΛΟΝΤΟΣ, ΕΝΕΡΓΕΙΑΣ ΚΑΙ ΒΙΩΣΙΜΗΣ ΚΙΝΗΤΙΚΟΤΗΤΑΣ</a:t>
            </a:r>
          </a:p>
        </p:txBody>
      </p:sp>
      <p:sp>
        <p:nvSpPr>
          <p:cNvPr id="15" name="Content Placeholder 5"/>
          <p:cNvSpPr txBox="1">
            <a:spLocks/>
          </p:cNvSpPr>
          <p:nvPr/>
        </p:nvSpPr>
        <p:spPr>
          <a:xfrm>
            <a:off x="708752" y="1105967"/>
            <a:ext cx="10774496" cy="48803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000" b="1" dirty="0"/>
              <a:t>ΛΕΙΤΟΥΡΓΙΑ ΤΟΥ ΤΕΣ - ΕΠΕΒΚ</a:t>
            </a:r>
          </a:p>
          <a:p>
            <a:endParaRPr lang="en-US" sz="2400" dirty="0"/>
          </a:p>
          <a:p>
            <a:pPr marL="0" indent="0" algn="ctr">
              <a:buNone/>
            </a:pPr>
            <a:r>
              <a:rPr lang="en-US" sz="1800" dirty="0" err="1"/>
              <a:t>Εκκίνηση</a:t>
            </a:r>
            <a:r>
              <a:rPr lang="en-US" sz="1800" dirty="0"/>
              <a:t> </a:t>
            </a:r>
            <a:r>
              <a:rPr lang="en-US" sz="1800" dirty="0" err="1"/>
              <a:t>εργ</a:t>
            </a:r>
            <a:r>
              <a:rPr lang="en-US" sz="1800" dirty="0"/>
              <a:t>ασιών – Ιανουάριος 2021</a:t>
            </a:r>
          </a:p>
          <a:p>
            <a:pPr marL="0" indent="0" algn="ctr">
              <a:buNone/>
            </a:pPr>
            <a:r>
              <a:rPr lang="en-US" sz="1800" dirty="0"/>
              <a:t>Ο</a:t>
            </a:r>
            <a:r>
              <a:rPr lang="el-GR" sz="1800" dirty="0" err="1"/>
              <a:t>ρισμό</a:t>
            </a:r>
            <a:r>
              <a:rPr lang="en-US" sz="1800" dirty="0"/>
              <a:t>ς</a:t>
            </a:r>
            <a:r>
              <a:rPr lang="el-GR" sz="1800" dirty="0"/>
              <a:t> 3 </a:t>
            </a:r>
            <a:r>
              <a:rPr lang="el-GR" sz="1800" dirty="0" err="1"/>
              <a:t>υπο</a:t>
            </a:r>
            <a:r>
              <a:rPr lang="el-GR" sz="1800" dirty="0"/>
              <a:t>-επιτροπών και κατανομή των μελών του ΤΕΣ στις </a:t>
            </a:r>
            <a:r>
              <a:rPr lang="el-GR" sz="1800" dirty="0" err="1"/>
              <a:t>υπομάδες</a:t>
            </a:r>
            <a:r>
              <a:rPr lang="el-GR" sz="1800" dirty="0"/>
              <a:t> ανά ειδικότητα (Περιβάλλον, Ενέργεια, Βιώσιμη Κινητικότητα).</a:t>
            </a:r>
            <a:endParaRPr lang="en-US" sz="1800" dirty="0"/>
          </a:p>
          <a:p>
            <a:pPr marL="452438" indent="-452438" algn="ctr"/>
            <a:endParaRPr lang="en-US" sz="1800" dirty="0"/>
          </a:p>
          <a:p>
            <a:pPr marL="452438" indent="-452438" algn="ctr"/>
            <a:endParaRPr lang="en-US" sz="1800" dirty="0"/>
          </a:p>
          <a:p>
            <a:pPr marL="0" indent="0" algn="ctr">
              <a:buNone/>
            </a:pPr>
            <a:r>
              <a:rPr lang="en-US" sz="1800" dirty="0"/>
              <a:t>Σ</a:t>
            </a:r>
            <a:r>
              <a:rPr lang="el-GR" sz="1800" dirty="0" err="1"/>
              <a:t>κοπό</a:t>
            </a:r>
            <a:r>
              <a:rPr lang="en-US" sz="1800" dirty="0"/>
              <a:t>ς, </a:t>
            </a:r>
            <a:r>
              <a:rPr lang="el-GR" sz="1800" dirty="0"/>
              <a:t> </a:t>
            </a:r>
            <a:r>
              <a:rPr lang="en-US" sz="1800" dirty="0"/>
              <a:t>η β</a:t>
            </a:r>
            <a:r>
              <a:rPr lang="en-US" sz="1800" dirty="0" err="1"/>
              <a:t>ελτίωση</a:t>
            </a:r>
            <a:r>
              <a:rPr lang="en-US" sz="1800" dirty="0"/>
              <a:t> </a:t>
            </a:r>
            <a:r>
              <a:rPr lang="en-US" sz="1800" dirty="0" err="1"/>
              <a:t>του</a:t>
            </a:r>
            <a:r>
              <a:rPr lang="en-US" sz="1800" dirty="0"/>
              <a:t> </a:t>
            </a:r>
            <a:r>
              <a:rPr lang="en-US" sz="1800" dirty="0" err="1"/>
              <a:t>συντονισμού</a:t>
            </a:r>
            <a:r>
              <a:rPr lang="en-US" sz="1800" dirty="0"/>
              <a:t> </a:t>
            </a:r>
            <a:r>
              <a:rPr lang="el-GR" sz="1800" dirty="0"/>
              <a:t>των εργασιών και την προπαρασκευή των θεμάτων προς συζήτηση στις συνεδριάσεις του ΤΕΣ ΕΠΕΒΚ </a:t>
            </a:r>
            <a:endParaRPr lang="en-US" sz="1800" dirty="0"/>
          </a:p>
          <a:p>
            <a:endParaRPr lang="en-US" sz="1800" dirty="0"/>
          </a:p>
          <a:p>
            <a:pPr marL="971550" indent="-342900">
              <a:buFont typeface="Wingdings" panose="05000000000000000000" pitchFamily="2" charset="2"/>
              <a:buChar char="§"/>
            </a:pPr>
            <a:r>
              <a:rPr lang="el-GR" sz="1800" dirty="0"/>
              <a:t>Ο Πρόεδρος του ΤΕΣ ΕΠΕΒΚ κ. Μανώλης </a:t>
            </a:r>
            <a:r>
              <a:rPr lang="el-GR" sz="1800" dirty="0" err="1"/>
              <a:t>Πλειώνης</a:t>
            </a:r>
            <a:r>
              <a:rPr lang="el-GR" sz="1800" dirty="0"/>
              <a:t> συντονίζει την υποεπιτροπή του περιβάλλοντος, </a:t>
            </a:r>
            <a:endParaRPr lang="en-US" sz="1800" dirty="0"/>
          </a:p>
          <a:p>
            <a:pPr marL="971550" indent="-342900">
              <a:buFont typeface="Wingdings" panose="05000000000000000000" pitchFamily="2" charset="2"/>
              <a:buChar char="§"/>
            </a:pPr>
            <a:r>
              <a:rPr lang="el-GR" sz="1800" dirty="0"/>
              <a:t>ο Αντιπρόεδρος κ. Ιωάννης </a:t>
            </a:r>
            <a:r>
              <a:rPr lang="el-GR" sz="1800" dirty="0" err="1"/>
              <a:t>Καλδέλλης</a:t>
            </a:r>
            <a:r>
              <a:rPr lang="el-GR" sz="1800" dirty="0"/>
              <a:t> συντονίζει την υποεπιτροπή της Ενέργειας </a:t>
            </a:r>
            <a:endParaRPr lang="en-US" sz="1800" dirty="0"/>
          </a:p>
          <a:p>
            <a:pPr marL="971550" indent="-342900">
              <a:buFont typeface="Wingdings" panose="05000000000000000000" pitchFamily="2" charset="2"/>
              <a:buChar char="§"/>
            </a:pPr>
            <a:r>
              <a:rPr lang="el-GR" sz="1800" dirty="0"/>
              <a:t>η κα Γεωργία </a:t>
            </a:r>
            <a:r>
              <a:rPr lang="el-GR" sz="1800" dirty="0" err="1"/>
              <a:t>Αϋφαντοπούλου</a:t>
            </a:r>
            <a:r>
              <a:rPr lang="el-GR" sz="1800" dirty="0"/>
              <a:t> την υποεπιτροπή της Βιώσιμης Κινητικότητας</a:t>
            </a:r>
            <a:r>
              <a:rPr lang="el-GR" sz="2200" dirty="0"/>
              <a:t>. </a:t>
            </a:r>
            <a:endParaRPr lang="en-US" sz="2200" dirty="0"/>
          </a:p>
        </p:txBody>
      </p:sp>
      <p:sp>
        <p:nvSpPr>
          <p:cNvPr id="18" name="Down Arrow 17"/>
          <p:cNvSpPr/>
          <p:nvPr/>
        </p:nvSpPr>
        <p:spPr>
          <a:xfrm>
            <a:off x="5969726" y="2952206"/>
            <a:ext cx="249793" cy="8349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26644C1C-45FA-2F21-5731-A1551E54302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880934" y="96010"/>
            <a:ext cx="1311066" cy="617101"/>
          </a:xfrm>
          <a:prstGeom prst="rect">
            <a:avLst/>
          </a:prstGeom>
          <a:noFill/>
        </p:spPr>
      </p:pic>
      <p:pic>
        <p:nvPicPr>
          <p:cNvPr id="3" name="Picture 2" descr="C:\NIKIFOROS\EAA\logo\ΥΠΑΝ.png">
            <a:extLst>
              <a:ext uri="{FF2B5EF4-FFF2-40B4-BE49-F238E27FC236}">
                <a16:creationId xmlns:a16="http://schemas.microsoft.com/office/drawing/2014/main" id="{A0DE0A22-367B-0F61-ED18-369C9BE4202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123258"/>
            <a:ext cx="1858945" cy="707195"/>
          </a:xfrm>
          <a:prstGeom prst="rect">
            <a:avLst/>
          </a:prstGeom>
          <a:noFill/>
          <a:ln>
            <a:noFill/>
          </a:ln>
        </p:spPr>
      </p:pic>
    </p:spTree>
    <p:extLst>
      <p:ext uri="{BB962C8B-B14F-4D97-AF65-F5344CB8AC3E}">
        <p14:creationId xmlns:p14="http://schemas.microsoft.com/office/powerpoint/2010/main" val="215850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26984">
              <a:schemeClr val="accent6">
                <a:lumMod val="20000"/>
                <a:lumOff val="80000"/>
              </a:schemeClr>
            </a:gs>
            <a:gs pos="1000">
              <a:schemeClr val="accent6">
                <a:lumMod val="60000"/>
                <a:lumOff val="4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93A8BF-03AC-49E2-BEFA-ED53E7B8EDC9}" type="slidenum">
              <a:rPr lang="en-US" smtClean="0"/>
              <a:t>3</a:t>
            </a:fld>
            <a:endParaRPr lang="en-US" dirty="0"/>
          </a:p>
        </p:txBody>
      </p:sp>
      <p:sp>
        <p:nvSpPr>
          <p:cNvPr id="7" name="TextBox 6"/>
          <p:cNvSpPr txBox="1"/>
          <p:nvPr/>
        </p:nvSpPr>
        <p:spPr>
          <a:xfrm>
            <a:off x="1843088" y="274970"/>
            <a:ext cx="8505825" cy="830997"/>
          </a:xfrm>
          <a:prstGeom prst="rect">
            <a:avLst/>
          </a:prstGeom>
          <a:noFill/>
        </p:spPr>
        <p:txBody>
          <a:bodyPr wrap="square" rtlCol="0">
            <a:spAutoFit/>
          </a:bodyPr>
          <a:lstStyle/>
          <a:p>
            <a:pPr algn="ctr"/>
            <a:r>
              <a:rPr lang="en-US" sz="1200" spc="300" dirty="0">
                <a:solidFill>
                  <a:schemeClr val="tx1">
                    <a:lumMod val="50000"/>
                    <a:lumOff val="50000"/>
                  </a:schemeClr>
                </a:solidFill>
              </a:rPr>
              <a:t>ΕΘΝΙΚΟ ΣΥΜΒΟΥΛΙΟ ΕΡΕΥΝΑΣ ΤΕΧΝΟΛΟΓΙΑΣ ΚΑΙ ΚΑΙΝΟΤΟΜΙΑΣ</a:t>
            </a:r>
          </a:p>
          <a:p>
            <a:pPr algn="ctr"/>
            <a:endParaRPr lang="en-US" sz="1200" spc="300" dirty="0">
              <a:solidFill>
                <a:schemeClr val="tx1">
                  <a:lumMod val="50000"/>
                  <a:lumOff val="50000"/>
                </a:schemeClr>
              </a:solidFill>
            </a:endParaRPr>
          </a:p>
          <a:p>
            <a:pPr algn="ctr"/>
            <a:r>
              <a:rPr lang="el-GR" sz="1200" spc="300" dirty="0">
                <a:solidFill>
                  <a:schemeClr val="tx1">
                    <a:lumMod val="50000"/>
                    <a:lumOff val="50000"/>
                  </a:schemeClr>
                </a:solidFill>
              </a:rPr>
              <a:t>ΤΟΜΕΑΚΟ ΕΠΙΣΤΗΜΟΝΙΚΟ ΣΥΜΒΟΥΛΙΟ </a:t>
            </a:r>
          </a:p>
          <a:p>
            <a:pPr algn="ctr"/>
            <a:r>
              <a:rPr lang="el-GR" sz="1200" spc="300" dirty="0">
                <a:solidFill>
                  <a:schemeClr val="tx1">
                    <a:lumMod val="50000"/>
                    <a:lumOff val="50000"/>
                  </a:schemeClr>
                </a:solidFill>
              </a:rPr>
              <a:t>ΕΠΙΣΤΗΜΩΝ ΠΕΡΙΒΑΛΛΟΝΤΟΣ, ΕΝΕΡΓΕΙΑΣ ΚΑΙ ΒΙΩΣΙΜΗΣ ΚΙΝΗΤΙΚΟΤΗΤΑΣ</a:t>
            </a:r>
          </a:p>
        </p:txBody>
      </p:sp>
      <p:sp>
        <p:nvSpPr>
          <p:cNvPr id="15" name="Content Placeholder 5"/>
          <p:cNvSpPr txBox="1">
            <a:spLocks/>
          </p:cNvSpPr>
          <p:nvPr/>
        </p:nvSpPr>
        <p:spPr>
          <a:xfrm>
            <a:off x="311500" y="1330899"/>
            <a:ext cx="5152220" cy="56886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b="1" dirty="0"/>
              <a:t>ΜΕΛΗ ΤΟΥ ΤΕΣ - ΕΠΕΒΚ</a:t>
            </a:r>
          </a:p>
          <a:p>
            <a:pPr marL="0" indent="0">
              <a:buNone/>
            </a:pPr>
            <a:r>
              <a:rPr lang="el-GR" sz="1200" dirty="0"/>
              <a:t>1. </a:t>
            </a:r>
            <a:r>
              <a:rPr lang="el-GR" sz="1200" dirty="0" err="1"/>
              <a:t>Πλειώνης</a:t>
            </a:r>
            <a:r>
              <a:rPr lang="el-GR" sz="1200" dirty="0"/>
              <a:t> Εμμανουήλ ,  Διευθυντής και Πρόεδρος του Δ.Σ. του Εθνικού Αστεροσκοπείου Αθηνών, Καθηγητής του Τμήματος Φυσικής του ΑΠΘ, ως Πρόεδρος.</a:t>
            </a:r>
          </a:p>
          <a:p>
            <a:pPr marL="0" indent="0">
              <a:buNone/>
            </a:pPr>
            <a:r>
              <a:rPr lang="el-GR" sz="1200" dirty="0"/>
              <a:t>2. </a:t>
            </a:r>
            <a:r>
              <a:rPr lang="el-GR" sz="1200" dirty="0" err="1"/>
              <a:t>Καλδέλλης</a:t>
            </a:r>
            <a:r>
              <a:rPr lang="el-GR" sz="1200" dirty="0"/>
              <a:t> Ιωάννης ,Καθηγητής Μηχανολόγων </a:t>
            </a:r>
            <a:r>
              <a:rPr lang="el-GR" sz="1200" dirty="0" err="1"/>
              <a:t>Μηχ</a:t>
            </a:r>
            <a:r>
              <a:rPr lang="el-GR" sz="1200" dirty="0"/>
              <a:t>/</a:t>
            </a:r>
            <a:r>
              <a:rPr lang="el-GR" sz="1200" dirty="0" err="1"/>
              <a:t>κών</a:t>
            </a:r>
            <a:r>
              <a:rPr lang="el-GR" sz="1200" dirty="0"/>
              <a:t>, Πανεπιστήμιο Δυτικής Αττικής, Αντιπρύτανης Έρευνας, ως Αντιπρόεδρος.</a:t>
            </a:r>
          </a:p>
          <a:p>
            <a:pPr marL="0" indent="0">
              <a:buNone/>
            </a:pPr>
            <a:r>
              <a:rPr lang="el-GR" sz="1200" dirty="0"/>
              <a:t>3. </a:t>
            </a:r>
            <a:r>
              <a:rPr lang="el-GR" sz="1200" dirty="0" err="1"/>
              <a:t>Κιαρτζής</a:t>
            </a:r>
            <a:r>
              <a:rPr lang="el-GR" sz="1200" dirty="0"/>
              <a:t> Σπυρίδων,</a:t>
            </a:r>
            <a:r>
              <a:rPr lang="en-US" sz="1200" dirty="0"/>
              <a:t> </a:t>
            </a:r>
            <a:r>
              <a:rPr lang="el-GR" sz="1200" dirty="0"/>
              <a:t>Διευθυντής Νέων Τεχνολογιών και Εναλλακτικών Πηγών Ενέργειας, ΕΛΛΗΝΙΚΑ ΠΕΤΡΕΛΑΙΑ ΑΕ</a:t>
            </a:r>
          </a:p>
          <a:p>
            <a:pPr marL="0" indent="0">
              <a:buNone/>
            </a:pPr>
            <a:r>
              <a:rPr lang="el-GR" sz="1200" dirty="0"/>
              <a:t>4. </a:t>
            </a:r>
            <a:r>
              <a:rPr lang="el-GR" sz="1200" dirty="0" err="1"/>
              <a:t>Ρεπούλιας</a:t>
            </a:r>
            <a:r>
              <a:rPr lang="el-GR" sz="1200" dirty="0"/>
              <a:t> </a:t>
            </a:r>
            <a:r>
              <a:rPr lang="el-GR" sz="1200" dirty="0" err="1"/>
              <a:t>Φιλοκτήμων</a:t>
            </a:r>
            <a:r>
              <a:rPr lang="el-GR" sz="1200" dirty="0"/>
              <a:t>, </a:t>
            </a:r>
            <a:r>
              <a:rPr lang="en-US" sz="1200" dirty="0"/>
              <a:t>Senior Application Engineer, Mobileye GmbH,</a:t>
            </a:r>
            <a:r>
              <a:rPr lang="el-GR" sz="1200" dirty="0"/>
              <a:t>Μόναχο, Γερμανία.</a:t>
            </a:r>
          </a:p>
          <a:p>
            <a:pPr marL="0" indent="0">
              <a:buNone/>
            </a:pPr>
            <a:r>
              <a:rPr lang="el-GR" sz="1200" dirty="0"/>
              <a:t>5. </a:t>
            </a:r>
            <a:r>
              <a:rPr lang="el-GR" sz="1200" dirty="0" err="1"/>
              <a:t>Βαμβακάς</a:t>
            </a:r>
            <a:r>
              <a:rPr lang="el-GR" sz="1200" dirty="0"/>
              <a:t> Αθανάσιος, </a:t>
            </a:r>
            <a:r>
              <a:rPr lang="en-US" sz="1200" dirty="0"/>
              <a:t>Smart Grids Director, </a:t>
            </a:r>
            <a:r>
              <a:rPr lang="en-US" sz="1200" dirty="0" err="1"/>
              <a:t>Intracom</a:t>
            </a:r>
            <a:r>
              <a:rPr lang="en-US" sz="1200" dirty="0"/>
              <a:t> Telecom Group, </a:t>
            </a:r>
            <a:r>
              <a:rPr lang="el-GR" sz="1200" dirty="0"/>
              <a:t>Αθήνα.</a:t>
            </a:r>
          </a:p>
          <a:p>
            <a:pPr marL="0" indent="0">
              <a:buNone/>
            </a:pPr>
            <a:r>
              <a:rPr lang="el-GR" sz="1200" dirty="0"/>
              <a:t>6. Μαρινόπουλος Αντώνιος, Ερευνητής (</a:t>
            </a:r>
            <a:r>
              <a:rPr lang="en-US" sz="1200" dirty="0"/>
              <a:t>Research Fellow) </a:t>
            </a:r>
            <a:r>
              <a:rPr lang="el-GR" sz="1200" dirty="0"/>
              <a:t>στο Κοινό Κέντρο Ερευνών της Ευρωπαϊκής Επιτροπής (</a:t>
            </a:r>
            <a:r>
              <a:rPr lang="en-US" sz="1200" dirty="0"/>
              <a:t>European Commission Joint Research Centre), </a:t>
            </a:r>
            <a:r>
              <a:rPr lang="el-GR" sz="1200" dirty="0" err="1"/>
              <a:t>Πέττεν</a:t>
            </a:r>
            <a:r>
              <a:rPr lang="el-GR" sz="1200" dirty="0"/>
              <a:t>, Ολλανδία.</a:t>
            </a:r>
          </a:p>
          <a:p>
            <a:pPr marL="0" indent="0">
              <a:buNone/>
            </a:pPr>
            <a:r>
              <a:rPr lang="el-GR" sz="1200" dirty="0"/>
              <a:t>7. </a:t>
            </a:r>
            <a:r>
              <a:rPr lang="el-GR" sz="1200" dirty="0" err="1"/>
              <a:t>Κουτσομητοπούλου</a:t>
            </a:r>
            <a:r>
              <a:rPr lang="el-GR" sz="1200" dirty="0"/>
              <a:t> Αναστασία, </a:t>
            </a:r>
            <a:r>
              <a:rPr lang="en-US" sz="1200" dirty="0"/>
              <a:t>Specialist Composite Research Engineer, GKN Aerospace, Bristol, </a:t>
            </a:r>
            <a:r>
              <a:rPr lang="el-GR" sz="1200" dirty="0"/>
              <a:t>Ηνωμένο Βασίλειο.</a:t>
            </a:r>
          </a:p>
          <a:p>
            <a:pPr marL="0" indent="0">
              <a:buNone/>
            </a:pPr>
            <a:r>
              <a:rPr lang="el-GR" sz="1200" dirty="0"/>
              <a:t>8. </a:t>
            </a:r>
            <a:r>
              <a:rPr lang="el-GR" sz="1200" dirty="0" err="1"/>
              <a:t>Κολτσάκης</a:t>
            </a:r>
            <a:r>
              <a:rPr lang="el-GR" sz="1200" dirty="0"/>
              <a:t> Γρηγόριος, Καθηγητής, Τμήμα Μηχανολόγων Μηχανικών, Αριστοτέλειο Πανεπιστήμιο Θεσσαλονίκης.</a:t>
            </a:r>
          </a:p>
          <a:p>
            <a:pPr marL="0" indent="0">
              <a:buNone/>
            </a:pPr>
            <a:r>
              <a:rPr lang="el-GR" sz="1200" dirty="0"/>
              <a:t>9. Παναγάκος Γρηγόριος, </a:t>
            </a:r>
            <a:r>
              <a:rPr lang="en-US" sz="1200" dirty="0"/>
              <a:t>Research Engineer, </a:t>
            </a:r>
            <a:r>
              <a:rPr lang="en-US" sz="1200" dirty="0" err="1"/>
              <a:t>Leidos</a:t>
            </a:r>
            <a:r>
              <a:rPr lang="en-US" sz="1200" dirty="0"/>
              <a:t> Research Support Team, National Energy Technology Laboratory, U.S. Department of Energy, </a:t>
            </a:r>
            <a:r>
              <a:rPr lang="el-GR" sz="1200" dirty="0"/>
              <a:t>ΗΠΑ.</a:t>
            </a:r>
          </a:p>
          <a:p>
            <a:pPr marL="0" indent="0">
              <a:buNone/>
            </a:pPr>
            <a:r>
              <a:rPr lang="el-GR" sz="1200" dirty="0"/>
              <a:t>10. </a:t>
            </a:r>
            <a:r>
              <a:rPr lang="el-GR" sz="1200" dirty="0" err="1"/>
              <a:t>Αϋφαντοπούλου</a:t>
            </a:r>
            <a:r>
              <a:rPr lang="el-GR" sz="1200" dirty="0"/>
              <a:t> Γεωργία, Διευθύντρια Ερευνών στο Ινστιτούτο Μεταφορών και </a:t>
            </a:r>
            <a:r>
              <a:rPr lang="el-GR" sz="1200" dirty="0" err="1"/>
              <a:t>Αναπλ</a:t>
            </a:r>
            <a:r>
              <a:rPr lang="el-GR" sz="1200" dirty="0"/>
              <a:t>. Διευθύντρια ΕΚΕΤΑ</a:t>
            </a:r>
          </a:p>
          <a:p>
            <a:pPr marL="0" indent="0">
              <a:buNone/>
            </a:pPr>
            <a:r>
              <a:rPr lang="el-GR" sz="1200" dirty="0"/>
              <a:t>11. Γιούτσος Αναστάσιος, Πρόεδρος του Ευρωπαϊκού Δικτύου Έρευνας και Τεχνολογικής Ανάπτυξης ΝΕΤ-</a:t>
            </a:r>
            <a:r>
              <a:rPr lang="el-GR" sz="1200" dirty="0" err="1"/>
              <a:t>Neutron</a:t>
            </a:r>
            <a:r>
              <a:rPr lang="el-GR" sz="1200" dirty="0"/>
              <a:t> </a:t>
            </a:r>
            <a:r>
              <a:rPr lang="el-GR" sz="1200" dirty="0" err="1"/>
              <a:t>Techniques</a:t>
            </a:r>
            <a:r>
              <a:rPr lang="el-GR" sz="1200" dirty="0"/>
              <a:t> </a:t>
            </a:r>
            <a:r>
              <a:rPr lang="el-GR" sz="1200" dirty="0" err="1"/>
              <a:t>Standardization</a:t>
            </a:r>
            <a:r>
              <a:rPr lang="el-GR" sz="1200" dirty="0"/>
              <a:t> for </a:t>
            </a:r>
            <a:r>
              <a:rPr lang="el-GR" sz="1200" dirty="0" err="1"/>
              <a:t>Structural</a:t>
            </a:r>
            <a:r>
              <a:rPr lang="el-GR" sz="1200" dirty="0"/>
              <a:t> </a:t>
            </a:r>
            <a:r>
              <a:rPr lang="el-GR" sz="1200" dirty="0" err="1"/>
              <a:t>Integrity</a:t>
            </a:r>
            <a:r>
              <a:rPr lang="el-GR" sz="1200" dirty="0"/>
              <a:t>.</a:t>
            </a:r>
          </a:p>
          <a:p>
            <a:pPr marL="0" indent="0">
              <a:buNone/>
            </a:pPr>
            <a:endParaRPr lang="el-GR" sz="1200" dirty="0"/>
          </a:p>
          <a:p>
            <a:pPr marL="0" indent="0">
              <a:buNone/>
            </a:pPr>
            <a:endParaRPr lang="el-GR" sz="1200" dirty="0"/>
          </a:p>
        </p:txBody>
      </p:sp>
      <p:sp>
        <p:nvSpPr>
          <p:cNvPr id="11" name="Content Placeholder 5"/>
          <p:cNvSpPr txBox="1">
            <a:spLocks/>
          </p:cNvSpPr>
          <p:nvPr/>
        </p:nvSpPr>
        <p:spPr>
          <a:xfrm>
            <a:off x="5724976" y="1330899"/>
            <a:ext cx="6323163" cy="545025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b="1" dirty="0"/>
              <a:t>ΜΕΛΗ ΤΟΥ ΤΕΣ – ΕΠΕΒ</a:t>
            </a:r>
            <a:r>
              <a:rPr lang="el-GR" sz="1200" b="1" dirty="0"/>
              <a:t>Κ</a:t>
            </a:r>
            <a:endParaRPr lang="en-US" sz="1200" b="1" dirty="0"/>
          </a:p>
          <a:p>
            <a:pPr marL="0" indent="0">
              <a:buNone/>
            </a:pPr>
            <a:r>
              <a:rPr lang="el-GR" sz="1200" dirty="0"/>
              <a:t>12. Δήμας Αθανάσιος , Πρόεδρος, Τμήμα Πολιτικών Μηχανικών, Πανεπιστήμιο Πατρών και Δ/</a:t>
            </a:r>
            <a:r>
              <a:rPr lang="el-GR" sz="1200" dirty="0" err="1"/>
              <a:t>ντής</a:t>
            </a:r>
            <a:r>
              <a:rPr lang="el-GR" sz="1200" dirty="0"/>
              <a:t> Προγράμματος Μεταπτυχιακών Σπουδών «Περιβαλλοντικός </a:t>
            </a:r>
            <a:r>
              <a:rPr lang="el-GR" sz="1200" dirty="0" err="1"/>
              <a:t>Σχεδιασμός»,Ελληνικό</a:t>
            </a:r>
            <a:r>
              <a:rPr lang="el-GR" sz="1200" dirty="0"/>
              <a:t> Ανοικτό Πανεπιστήμιο.</a:t>
            </a:r>
          </a:p>
          <a:p>
            <a:pPr marL="0" indent="0">
              <a:buNone/>
            </a:pPr>
            <a:r>
              <a:rPr lang="el-GR" sz="1200" dirty="0"/>
              <a:t>13. </a:t>
            </a:r>
            <a:r>
              <a:rPr lang="el-GR" sz="1200" dirty="0" err="1"/>
              <a:t>Μποΐλέ</a:t>
            </a:r>
            <a:r>
              <a:rPr lang="el-GR" sz="1200" dirty="0"/>
              <a:t> Μαρία, Καθηγήτρια στο Τμήμα Ναυτιλιακών Σπουδών, Διευθύντρια του Μεταπτυχιακού Προγράμματος στη Ναυτιλία, Πανεπιστήμιο Πειραιώς.</a:t>
            </a:r>
          </a:p>
          <a:p>
            <a:pPr marL="0" indent="0">
              <a:buNone/>
            </a:pPr>
            <a:r>
              <a:rPr lang="el-GR" sz="1200" dirty="0"/>
              <a:t>14. </a:t>
            </a:r>
            <a:r>
              <a:rPr lang="el-GR" sz="1200" dirty="0" err="1"/>
              <a:t>Αγάθος</a:t>
            </a:r>
            <a:r>
              <a:rPr lang="el-GR" sz="1200" dirty="0"/>
              <a:t> Σπυρίδων, </a:t>
            </a:r>
            <a:r>
              <a:rPr lang="el-GR" sz="1200" dirty="0" err="1"/>
              <a:t>Professor</a:t>
            </a:r>
            <a:r>
              <a:rPr lang="el-GR" sz="1200" dirty="0"/>
              <a:t>, </a:t>
            </a:r>
            <a:r>
              <a:rPr lang="el-GR" sz="1200" dirty="0" err="1"/>
              <a:t>Unit</a:t>
            </a:r>
            <a:r>
              <a:rPr lang="el-GR" sz="1200" dirty="0"/>
              <a:t> of </a:t>
            </a:r>
            <a:r>
              <a:rPr lang="el-GR" sz="1200" dirty="0" err="1"/>
              <a:t>Bioengineering</a:t>
            </a:r>
            <a:r>
              <a:rPr lang="el-GR" sz="1200" dirty="0"/>
              <a:t>, </a:t>
            </a:r>
            <a:r>
              <a:rPr lang="el-GR" sz="1200" dirty="0" err="1"/>
              <a:t>Faculty</a:t>
            </a:r>
            <a:r>
              <a:rPr lang="el-GR" sz="1200" dirty="0"/>
              <a:t> of </a:t>
            </a:r>
            <a:r>
              <a:rPr lang="el-GR" sz="1200" dirty="0" err="1"/>
              <a:t>Bioscience</a:t>
            </a:r>
            <a:r>
              <a:rPr lang="el-GR" sz="1200" dirty="0"/>
              <a:t> </a:t>
            </a:r>
            <a:r>
              <a:rPr lang="el-GR" sz="1200" dirty="0" err="1"/>
              <a:t>Engineering</a:t>
            </a:r>
            <a:r>
              <a:rPr lang="el-GR" sz="1200" dirty="0"/>
              <a:t>, </a:t>
            </a:r>
            <a:r>
              <a:rPr lang="el-GR" sz="1200" dirty="0" err="1"/>
              <a:t>Catholic</a:t>
            </a:r>
            <a:r>
              <a:rPr lang="el-GR" sz="1200" dirty="0"/>
              <a:t> </a:t>
            </a:r>
            <a:r>
              <a:rPr lang="el-GR" sz="1200" dirty="0" err="1"/>
              <a:t>University</a:t>
            </a:r>
            <a:r>
              <a:rPr lang="el-GR" sz="1200" dirty="0"/>
              <a:t> of </a:t>
            </a:r>
            <a:r>
              <a:rPr lang="el-GR" sz="1200" dirty="0" err="1"/>
              <a:t>Louvain</a:t>
            </a:r>
            <a:r>
              <a:rPr lang="el-GR" sz="1200" dirty="0"/>
              <a:t>, </a:t>
            </a:r>
            <a:r>
              <a:rPr lang="el-GR" sz="1200" dirty="0" err="1"/>
              <a:t>Louvain-la-Neuve</a:t>
            </a:r>
            <a:r>
              <a:rPr lang="el-GR" sz="1200" dirty="0"/>
              <a:t>, Βέλγιο.</a:t>
            </a:r>
          </a:p>
          <a:p>
            <a:pPr marL="0" indent="0">
              <a:buNone/>
            </a:pPr>
            <a:r>
              <a:rPr lang="el-GR" sz="1200" dirty="0"/>
              <a:t>15. </a:t>
            </a:r>
            <a:r>
              <a:rPr lang="el-GR" sz="1200" dirty="0" err="1"/>
              <a:t>Σταμπουλτζόγλου</a:t>
            </a:r>
            <a:r>
              <a:rPr lang="el-GR" sz="1200" dirty="0"/>
              <a:t> Αναστάσιος,</a:t>
            </a:r>
            <a:r>
              <a:rPr lang="en-US" sz="1200" dirty="0"/>
              <a:t> </a:t>
            </a:r>
            <a:r>
              <a:rPr lang="el-GR" sz="1200" dirty="0" err="1"/>
              <a:t>Offshore</a:t>
            </a:r>
            <a:r>
              <a:rPr lang="el-GR" sz="1200" dirty="0"/>
              <a:t> </a:t>
            </a:r>
            <a:r>
              <a:rPr lang="el-GR" sz="1200" dirty="0" err="1"/>
              <a:t>Wind</a:t>
            </a:r>
            <a:r>
              <a:rPr lang="el-GR" sz="1200" dirty="0"/>
              <a:t> R&amp;D Dynamics </a:t>
            </a:r>
            <a:r>
              <a:rPr lang="el-GR" sz="1200" dirty="0" err="1"/>
              <a:t>Engineer</a:t>
            </a:r>
            <a:r>
              <a:rPr lang="el-GR" sz="1200" dirty="0"/>
              <a:t>, </a:t>
            </a:r>
            <a:r>
              <a:rPr lang="el-GR" sz="1200" dirty="0" err="1"/>
              <a:t>Van</a:t>
            </a:r>
            <a:r>
              <a:rPr lang="el-GR" sz="1200" dirty="0"/>
              <a:t> </a:t>
            </a:r>
            <a:r>
              <a:rPr lang="el-GR" sz="1200" dirty="0" err="1"/>
              <a:t>Oord</a:t>
            </a:r>
            <a:r>
              <a:rPr lang="el-GR" sz="1200" dirty="0"/>
              <a:t> </a:t>
            </a:r>
            <a:r>
              <a:rPr lang="el-GR" sz="1200" dirty="0" err="1"/>
              <a:t>Offshore</a:t>
            </a:r>
            <a:r>
              <a:rPr lang="el-GR" sz="1200" dirty="0"/>
              <a:t> </a:t>
            </a:r>
            <a:r>
              <a:rPr lang="el-GR" sz="1200" dirty="0" err="1"/>
              <a:t>Wind</a:t>
            </a:r>
            <a:r>
              <a:rPr lang="el-GR" sz="1200" dirty="0"/>
              <a:t> </a:t>
            </a:r>
            <a:r>
              <a:rPr lang="el-GR" sz="1200" dirty="0" err="1"/>
              <a:t>bv</a:t>
            </a:r>
            <a:r>
              <a:rPr lang="el-GR" sz="1200" dirty="0"/>
              <a:t>, Ολλανδία.</a:t>
            </a:r>
          </a:p>
          <a:p>
            <a:pPr marL="0" indent="0">
              <a:buNone/>
            </a:pPr>
            <a:r>
              <a:rPr lang="el-GR" sz="1200" dirty="0"/>
              <a:t>16. Γιάνναρης Κωνσταντίνος, Στέλεχος Μονάδας Β’ (Παρακολούθηση Προγραμμάτων και Έργων),Επιτελική Δομή ΕΣΠΑ ΥΠΕΝ, Τομέας Περιβάλλοντος, ΜΟΔ ΑΕ.</a:t>
            </a:r>
          </a:p>
          <a:p>
            <a:pPr marL="0" indent="0">
              <a:buNone/>
            </a:pPr>
            <a:r>
              <a:rPr lang="el-GR" sz="1200" dirty="0"/>
              <a:t>17. </a:t>
            </a:r>
            <a:r>
              <a:rPr lang="en-US" sz="1200" dirty="0"/>
              <a:t>Γ</a:t>
            </a:r>
            <a:r>
              <a:rPr lang="el-GR" sz="1200" dirty="0" err="1"/>
              <a:t>υπάκης</a:t>
            </a:r>
            <a:r>
              <a:rPr lang="el-GR" sz="1200" dirty="0"/>
              <a:t> Αντώνιος, Ειδικό Επιστημονικό Προσωπικό της Γενικής Γραμματείας Έρευνας και Τεχνολογίας (ΓΓΕΤ), Προϊστάμενος Τμήματος Σχεδιασμού και Προγραμματισμού της Δ/</a:t>
            </a:r>
            <a:r>
              <a:rPr lang="el-GR" sz="1200" dirty="0" err="1"/>
              <a:t>νσης</a:t>
            </a:r>
            <a:r>
              <a:rPr lang="el-GR" sz="1200" dirty="0"/>
              <a:t> Σχεδιασμού και Προγραμματισμού Πολιτικών και Δράσεων Έρευνας και Καινοτομίας.</a:t>
            </a:r>
          </a:p>
          <a:p>
            <a:pPr marL="0" indent="0">
              <a:buNone/>
            </a:pPr>
            <a:r>
              <a:rPr lang="el-GR" sz="1200" dirty="0"/>
              <a:t>18. </a:t>
            </a:r>
            <a:r>
              <a:rPr lang="el-GR" sz="1200" dirty="0" err="1"/>
              <a:t>Γαβανάς</a:t>
            </a:r>
            <a:r>
              <a:rPr lang="el-GR" sz="1200" dirty="0"/>
              <a:t> Νικόλαος, Επίκουρος Καθηγητής Σχεδιασμού Μεταφορών και Κυκλοφοριακής Τεχνικής, Τμήμα Μηχανικών </a:t>
            </a:r>
            <a:r>
              <a:rPr lang="el-GR" sz="1200" dirty="0" err="1"/>
              <a:t>Χωροταξίας,Πολεοδομίας</a:t>
            </a:r>
            <a:r>
              <a:rPr lang="el-GR" sz="1200" dirty="0"/>
              <a:t> και Περιφερειακής Ανάπτυξης, Πανεπιστήμιο Θεσσαλίας.</a:t>
            </a:r>
          </a:p>
          <a:p>
            <a:pPr marL="0" indent="0">
              <a:buNone/>
            </a:pPr>
            <a:r>
              <a:rPr lang="el-GR" sz="1200" dirty="0"/>
              <a:t>19. Ουλής </a:t>
            </a:r>
            <a:r>
              <a:rPr lang="el-GR" sz="1200" dirty="0" err="1"/>
              <a:t>Ρούσης</a:t>
            </a:r>
            <a:r>
              <a:rPr lang="el-GR" sz="1200" dirty="0"/>
              <a:t> Αναστάσιος, </a:t>
            </a:r>
            <a:r>
              <a:rPr lang="el-GR" sz="1200" dirty="0" err="1"/>
              <a:t>Chief</a:t>
            </a:r>
            <a:r>
              <a:rPr lang="el-GR" sz="1200" dirty="0"/>
              <a:t> Executive </a:t>
            </a:r>
            <a:r>
              <a:rPr lang="el-GR" sz="1200" dirty="0" err="1"/>
              <a:t>Officer</a:t>
            </a:r>
            <a:r>
              <a:rPr lang="el-GR" sz="1200" dirty="0"/>
              <a:t>, Co-</a:t>
            </a:r>
            <a:r>
              <a:rPr lang="el-GR" sz="1200" dirty="0" err="1"/>
              <a:t>founder</a:t>
            </a:r>
            <a:r>
              <a:rPr lang="el-GR" sz="1200" dirty="0"/>
              <a:t>, Smart </a:t>
            </a:r>
            <a:r>
              <a:rPr lang="el-GR" sz="1200" dirty="0" err="1"/>
              <a:t>Power</a:t>
            </a:r>
            <a:r>
              <a:rPr lang="el-GR" sz="1200" dirty="0"/>
              <a:t> </a:t>
            </a:r>
            <a:r>
              <a:rPr lang="el-GR" sz="1200" dirty="0" err="1"/>
              <a:t>Networks</a:t>
            </a:r>
            <a:r>
              <a:rPr lang="el-GR" sz="1200" dirty="0"/>
              <a:t> </a:t>
            </a:r>
            <a:r>
              <a:rPr lang="el-GR" sz="1200" dirty="0" err="1"/>
              <a:t>Ltd</a:t>
            </a:r>
            <a:r>
              <a:rPr lang="el-GR" sz="1200" dirty="0"/>
              <a:t>. και Research </a:t>
            </a:r>
            <a:r>
              <a:rPr lang="el-GR" sz="1200" dirty="0" err="1"/>
              <a:t>Assistant</a:t>
            </a:r>
            <a:r>
              <a:rPr lang="el-GR" sz="1200" dirty="0"/>
              <a:t>/</a:t>
            </a:r>
            <a:r>
              <a:rPr lang="el-GR" sz="1200" dirty="0" err="1"/>
              <a:t>Associate</a:t>
            </a:r>
            <a:r>
              <a:rPr lang="el-GR" sz="1200" dirty="0"/>
              <a:t>, </a:t>
            </a:r>
            <a:r>
              <a:rPr lang="el-GR" sz="1200" dirty="0" err="1"/>
              <a:t>Imperial</a:t>
            </a:r>
            <a:r>
              <a:rPr lang="el-GR" sz="1200" dirty="0"/>
              <a:t> </a:t>
            </a:r>
            <a:r>
              <a:rPr lang="el-GR" sz="1200" dirty="0" err="1"/>
              <a:t>College</a:t>
            </a:r>
            <a:r>
              <a:rPr lang="el-GR" sz="1200" dirty="0"/>
              <a:t>, Ηνωμένο Βασίλειο.</a:t>
            </a:r>
          </a:p>
          <a:p>
            <a:pPr marL="0" indent="0">
              <a:buNone/>
            </a:pPr>
            <a:r>
              <a:rPr lang="el-GR" sz="1200" dirty="0"/>
              <a:t>20. </a:t>
            </a:r>
            <a:r>
              <a:rPr lang="en-US" sz="1200" dirty="0"/>
              <a:t>Π</a:t>
            </a:r>
            <a:r>
              <a:rPr lang="el-GR" sz="1200" dirty="0"/>
              <a:t>άνου Μαρία, Διευθύντρια Ερευνών, Ινστιτούτο Μεταφορών και Διευθύντρια Τομέα “Όχημα και Οδηγός”, ΕΚΕΤΑ.</a:t>
            </a:r>
          </a:p>
          <a:p>
            <a:pPr marL="0" indent="0">
              <a:buNone/>
            </a:pPr>
            <a:r>
              <a:rPr lang="el-GR" sz="1200" dirty="0"/>
              <a:t>21. </a:t>
            </a:r>
            <a:r>
              <a:rPr lang="el-GR" sz="1200" dirty="0" err="1"/>
              <a:t>Ντεμιάν</a:t>
            </a:r>
            <a:r>
              <a:rPr lang="el-GR" sz="1200" dirty="0"/>
              <a:t> Ηλίας, Ερευνητής, Ίδρυμα Οικονομικών και Βιομηχανικών Ερευνών (ΙΟΒΕ).</a:t>
            </a:r>
          </a:p>
          <a:p>
            <a:pPr marL="0" indent="0" algn="ctr">
              <a:buNone/>
            </a:pPr>
            <a:endParaRPr lang="en-US" sz="700" dirty="0">
              <a:latin typeface="+mj-lt"/>
            </a:endParaRPr>
          </a:p>
        </p:txBody>
      </p:sp>
      <p:pic>
        <p:nvPicPr>
          <p:cNvPr id="2" name="Picture 1">
            <a:extLst>
              <a:ext uri="{FF2B5EF4-FFF2-40B4-BE49-F238E27FC236}">
                <a16:creationId xmlns:a16="http://schemas.microsoft.com/office/drawing/2014/main" id="{02B2E185-694C-98A8-9CD5-4DC1FA2C55E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880934" y="96010"/>
            <a:ext cx="1311066" cy="617101"/>
          </a:xfrm>
          <a:prstGeom prst="rect">
            <a:avLst/>
          </a:prstGeom>
          <a:noFill/>
        </p:spPr>
      </p:pic>
      <p:pic>
        <p:nvPicPr>
          <p:cNvPr id="3" name="Picture 2" descr="C:\NIKIFOROS\EAA\logo\ΥΠΑΝ.png">
            <a:extLst>
              <a:ext uri="{FF2B5EF4-FFF2-40B4-BE49-F238E27FC236}">
                <a16:creationId xmlns:a16="http://schemas.microsoft.com/office/drawing/2014/main" id="{EB7F8904-7DFC-6FA7-8AD3-B1E5CC6ADC7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123258"/>
            <a:ext cx="1858945" cy="707195"/>
          </a:xfrm>
          <a:prstGeom prst="rect">
            <a:avLst/>
          </a:prstGeom>
          <a:noFill/>
          <a:ln>
            <a:noFill/>
          </a:ln>
        </p:spPr>
      </p:pic>
    </p:spTree>
    <p:extLst>
      <p:ext uri="{BB962C8B-B14F-4D97-AF65-F5344CB8AC3E}">
        <p14:creationId xmlns:p14="http://schemas.microsoft.com/office/powerpoint/2010/main" val="336394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26984">
              <a:schemeClr val="accent6">
                <a:lumMod val="20000"/>
                <a:lumOff val="80000"/>
              </a:schemeClr>
            </a:gs>
            <a:gs pos="1000">
              <a:schemeClr val="accent6">
                <a:lumMod val="60000"/>
                <a:lumOff val="4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93A8BF-03AC-49E2-BEFA-ED53E7B8EDC9}" type="slidenum">
              <a:rPr lang="en-US" smtClean="0"/>
              <a:t>4</a:t>
            </a:fld>
            <a:endParaRPr lang="en-US" dirty="0"/>
          </a:p>
        </p:txBody>
      </p:sp>
      <p:sp>
        <p:nvSpPr>
          <p:cNvPr id="7" name="TextBox 6"/>
          <p:cNvSpPr txBox="1"/>
          <p:nvPr/>
        </p:nvSpPr>
        <p:spPr>
          <a:xfrm>
            <a:off x="1843088" y="274970"/>
            <a:ext cx="8505825" cy="830997"/>
          </a:xfrm>
          <a:prstGeom prst="rect">
            <a:avLst/>
          </a:prstGeom>
          <a:noFill/>
        </p:spPr>
        <p:txBody>
          <a:bodyPr wrap="square" rtlCol="0">
            <a:spAutoFit/>
          </a:bodyPr>
          <a:lstStyle/>
          <a:p>
            <a:pPr algn="ctr"/>
            <a:r>
              <a:rPr lang="en-US" sz="1200" spc="300" dirty="0">
                <a:solidFill>
                  <a:schemeClr val="tx1">
                    <a:lumMod val="50000"/>
                    <a:lumOff val="50000"/>
                  </a:schemeClr>
                </a:solidFill>
              </a:rPr>
              <a:t>ΕΘΝΙΚΟ ΣΥΜΒΟΥΛΙΟ ΕΡΕΥΝΑΣ ΤΕΧΝΟΛΟΓΙΑΣ ΚΑΙ ΚΑΙΝΟΤΟΜΙΑΣ</a:t>
            </a:r>
          </a:p>
          <a:p>
            <a:pPr algn="ctr"/>
            <a:endParaRPr lang="en-US" sz="1200" spc="300" dirty="0">
              <a:solidFill>
                <a:schemeClr val="tx1">
                  <a:lumMod val="50000"/>
                  <a:lumOff val="50000"/>
                </a:schemeClr>
              </a:solidFill>
            </a:endParaRPr>
          </a:p>
          <a:p>
            <a:pPr algn="ctr"/>
            <a:r>
              <a:rPr lang="el-GR" sz="1200" spc="300" dirty="0">
                <a:solidFill>
                  <a:schemeClr val="tx1">
                    <a:lumMod val="50000"/>
                    <a:lumOff val="50000"/>
                  </a:schemeClr>
                </a:solidFill>
              </a:rPr>
              <a:t>ΤΟΜΕΑΚΟ ΕΠΙΣΤΗΜΟΝΙΚΟ ΣΥΜΒΟΥΛΙΟ </a:t>
            </a:r>
          </a:p>
          <a:p>
            <a:pPr algn="ctr"/>
            <a:r>
              <a:rPr lang="el-GR" sz="1200" spc="300" dirty="0">
                <a:solidFill>
                  <a:schemeClr val="tx1">
                    <a:lumMod val="50000"/>
                    <a:lumOff val="50000"/>
                  </a:schemeClr>
                </a:solidFill>
              </a:rPr>
              <a:t>ΕΠΙΣΤΗΜΩΝ ΠΕΡΙΒΑΛΛΟΝΤΟΣ, ΕΝΕΡΓΕΙΑΣ ΚΑΙ ΒΙΩΣΙΜΗΣ ΚΙΝΗΤΙΚΟΤΗΤΑΣ</a:t>
            </a:r>
          </a:p>
        </p:txBody>
      </p:sp>
      <p:sp>
        <p:nvSpPr>
          <p:cNvPr id="15" name="Content Placeholder 5"/>
          <p:cNvSpPr txBox="1">
            <a:spLocks/>
          </p:cNvSpPr>
          <p:nvPr/>
        </p:nvSpPr>
        <p:spPr>
          <a:xfrm>
            <a:off x="708752" y="1377108"/>
            <a:ext cx="11269888" cy="49792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000" b="1" dirty="0"/>
              <a:t>ΛΕΙΤΟΥΡΓΙΑ ΤΟΥ ΤΕΣ - ΕΠΕΒΚ</a:t>
            </a:r>
          </a:p>
          <a:p>
            <a:r>
              <a:rPr lang="en-US" sz="1800" dirty="0"/>
              <a:t>To </a:t>
            </a:r>
            <a:r>
              <a:rPr lang="el-GR" sz="1800" dirty="0"/>
              <a:t>ΤΕΣ ΕΠΕΒΚ συνήλθε τέσσερις φορές σε </a:t>
            </a:r>
            <a:r>
              <a:rPr lang="el-GR" sz="1800" dirty="0" err="1"/>
              <a:t>Ολομ</a:t>
            </a:r>
            <a:r>
              <a:rPr lang="en-US" sz="1800" dirty="0" err="1"/>
              <a:t>έ</a:t>
            </a:r>
            <a:r>
              <a:rPr lang="el-GR" sz="1800" dirty="0" err="1"/>
              <a:t>λεια</a:t>
            </a:r>
            <a:endParaRPr lang="el-GR" sz="1800" dirty="0"/>
          </a:p>
          <a:p>
            <a:endParaRPr lang="el-GR" sz="1800" dirty="0"/>
          </a:p>
          <a:p>
            <a:endParaRPr lang="el-GR" sz="1800" dirty="0"/>
          </a:p>
          <a:p>
            <a:endParaRPr lang="el-GR" sz="1800" dirty="0"/>
          </a:p>
          <a:p>
            <a:endParaRPr lang="el-GR" sz="1800" dirty="0"/>
          </a:p>
          <a:p>
            <a:endParaRPr lang="el-GR" sz="1800" dirty="0"/>
          </a:p>
          <a:p>
            <a:endParaRPr lang="el-GR" sz="1800" dirty="0"/>
          </a:p>
          <a:p>
            <a:endParaRPr lang="el-GR" sz="1800" dirty="0"/>
          </a:p>
          <a:p>
            <a:pPr marL="0" indent="0">
              <a:buNone/>
            </a:pPr>
            <a:endParaRPr lang="el-GR" sz="1800" dirty="0"/>
          </a:p>
          <a:p>
            <a:endParaRPr lang="el-GR" sz="1800" dirty="0"/>
          </a:p>
          <a:p>
            <a:r>
              <a:rPr lang="el-GR" sz="1800" dirty="0"/>
              <a:t>Ενδιαμέσως των συναντήσεων του ΤΕΣ ΕΠΕΒΚ οι 3 υποομάδες εργάστηκαν σε 12 αυτόνομες προπαρασκευαστικές συναντήσεις. (9 η υποομάδα ενέργειας). </a:t>
            </a:r>
          </a:p>
          <a:p>
            <a:pPr marL="0" indent="0">
              <a:buNone/>
            </a:pPr>
            <a:endParaRPr lang="el-GR" sz="1800" dirty="0">
              <a:latin typeface="+mj-lt"/>
            </a:endParaRPr>
          </a:p>
          <a:p>
            <a:pPr marL="0" indent="0">
              <a:buNone/>
            </a:pPr>
            <a:endParaRPr lang="el-GR" sz="1800" dirty="0">
              <a:latin typeface="+mj-lt"/>
            </a:endParaRPr>
          </a:p>
          <a:p>
            <a:pPr marL="0" indent="0">
              <a:buNone/>
            </a:pPr>
            <a:endParaRPr lang="el-GR" sz="1800" dirty="0">
              <a:latin typeface="+mj-lt"/>
            </a:endParaRPr>
          </a:p>
          <a:p>
            <a:pPr marL="0" indent="0">
              <a:buNone/>
            </a:pPr>
            <a:endParaRPr lang="en-US" sz="2400" dirty="0">
              <a:latin typeface="+mj-lt"/>
            </a:endParaRPr>
          </a:p>
        </p:txBody>
      </p:sp>
      <p:graphicFrame>
        <p:nvGraphicFramePr>
          <p:cNvPr id="2" name="Diagram 1"/>
          <p:cNvGraphicFramePr/>
          <p:nvPr>
            <p:extLst>
              <p:ext uri="{D42A27DB-BD31-4B8C-83A1-F6EECF244321}">
                <p14:modId xmlns:p14="http://schemas.microsoft.com/office/powerpoint/2010/main" val="638155018"/>
              </p:ext>
            </p:extLst>
          </p:nvPr>
        </p:nvGraphicFramePr>
        <p:xfrm>
          <a:off x="708752" y="2534548"/>
          <a:ext cx="10774496" cy="31678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91414CA5-8E61-EA3D-F309-4F50D0B480CF}"/>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10880934" y="106058"/>
            <a:ext cx="1311066" cy="617101"/>
          </a:xfrm>
          <a:prstGeom prst="rect">
            <a:avLst/>
          </a:prstGeom>
          <a:noFill/>
        </p:spPr>
      </p:pic>
      <p:pic>
        <p:nvPicPr>
          <p:cNvPr id="4" name="Picture 3" descr="C:\NIKIFOROS\EAA\logo\ΥΠΑΝ.png">
            <a:extLst>
              <a:ext uri="{FF2B5EF4-FFF2-40B4-BE49-F238E27FC236}">
                <a16:creationId xmlns:a16="http://schemas.microsoft.com/office/drawing/2014/main" id="{3A964C61-0A46-E196-BD02-865ECEE14388}"/>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0" y="141046"/>
            <a:ext cx="1858945" cy="707195"/>
          </a:xfrm>
          <a:prstGeom prst="rect">
            <a:avLst/>
          </a:prstGeom>
          <a:noFill/>
          <a:ln>
            <a:noFill/>
          </a:ln>
        </p:spPr>
      </p:pic>
    </p:spTree>
    <p:extLst>
      <p:ext uri="{BB962C8B-B14F-4D97-AF65-F5344CB8AC3E}">
        <p14:creationId xmlns:p14="http://schemas.microsoft.com/office/powerpoint/2010/main" val="3319772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26984">
              <a:schemeClr val="accent6">
                <a:lumMod val="20000"/>
                <a:lumOff val="80000"/>
              </a:schemeClr>
            </a:gs>
            <a:gs pos="1000">
              <a:schemeClr val="accent6">
                <a:lumMod val="60000"/>
                <a:lumOff val="4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93A8BF-03AC-49E2-BEFA-ED53E7B8EDC9}" type="slidenum">
              <a:rPr lang="en-US" smtClean="0"/>
              <a:t>5</a:t>
            </a:fld>
            <a:endParaRPr lang="en-US" dirty="0"/>
          </a:p>
        </p:txBody>
      </p:sp>
      <p:sp>
        <p:nvSpPr>
          <p:cNvPr id="15" name="Content Placeholder 5"/>
          <p:cNvSpPr txBox="1">
            <a:spLocks/>
          </p:cNvSpPr>
          <p:nvPr/>
        </p:nvSpPr>
        <p:spPr>
          <a:xfrm>
            <a:off x="524220" y="1583981"/>
            <a:ext cx="10829580" cy="527401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dirty="0">
              <a:latin typeface="+mj-lt"/>
            </a:endParaRPr>
          </a:p>
          <a:p>
            <a:pPr marL="457200" indent="-457200">
              <a:buFont typeface="+mj-lt"/>
              <a:buAutoNum type="arabicPeriod"/>
            </a:pPr>
            <a:r>
              <a:rPr lang="el-GR" sz="1900" dirty="0"/>
              <a:t>Προτάσεις για </a:t>
            </a:r>
            <a:r>
              <a:rPr lang="el-GR" sz="1900" dirty="0" err="1"/>
              <a:t>αξιολογητές</a:t>
            </a:r>
            <a:r>
              <a:rPr lang="el-GR" sz="1900" dirty="0"/>
              <a:t> των Ινστιτούτων/Ερευνητικών Φορέων και διαδικασίας αξιολόγησης Ε.Κ.</a:t>
            </a:r>
            <a:endParaRPr lang="en-US" sz="1900" dirty="0"/>
          </a:p>
          <a:p>
            <a:pPr marL="457200" indent="-457200">
              <a:buFont typeface="+mj-lt"/>
              <a:buAutoNum type="arabicPeriod"/>
            </a:pPr>
            <a:r>
              <a:rPr lang="el-GR" sz="1900" dirty="0"/>
              <a:t>Μελέτη των Ευρωπαϊκών Ερευνητικών Υποδομών (ESFRI, ERIC) που άπτονται της θεματικής του ΤΕΣ και αίτημα του ΤΕΣ για την κάλυψη από την Πολιτεία των ετήσιων δαπανών εθνικής συμμετοχής σε υποδομές ESFRI &amp; ERIC.</a:t>
            </a:r>
            <a:endParaRPr lang="en-US" sz="1900" dirty="0"/>
          </a:p>
          <a:p>
            <a:pPr marL="457200" indent="-457200">
              <a:buFont typeface="+mj-lt"/>
              <a:buAutoNum type="arabicPeriod"/>
            </a:pPr>
            <a:r>
              <a:rPr lang="el-GR" sz="1900" dirty="0"/>
              <a:t>Προτάσεις ΤΕΣ σχετικά με Προτεραιότητες της Εθνικής Στρατηγικής Έρευνας και Καινοτομίας για την Έξυπνη Εξειδίκευση της Προγραμματικής Περιόδου 2021 – 2027</a:t>
            </a:r>
            <a:endParaRPr lang="en-US" sz="1900" dirty="0"/>
          </a:p>
          <a:p>
            <a:pPr marL="457200" indent="-457200">
              <a:buFont typeface="+mj-lt"/>
              <a:buAutoNum type="arabicPeriod"/>
            </a:pPr>
            <a:r>
              <a:rPr lang="el-GR" sz="1900" dirty="0"/>
              <a:t>Παρουσίαση στο ΤΕΣ των δράσεων των Εθνικών Ερευνητικών Υποδομών από τους Επιστημονικώς Υπεύθυνους των Υποδομών που άπτονται των θεματικών του ΤΕΣ (8 το σύνολο).</a:t>
            </a:r>
          </a:p>
          <a:p>
            <a:pPr marL="457200" indent="-457200">
              <a:buFont typeface="+mj-lt"/>
              <a:buAutoNum type="arabicPeriod"/>
            </a:pPr>
            <a:r>
              <a:rPr lang="el-GR" sz="1900" dirty="0"/>
              <a:t>Παρουσίαση στο ΤΕΣ του Κλιματικού Νόμου από τον Πρόεδρο του ΤΕΣ-ΕΠΕΒΚ και συζήτηση. </a:t>
            </a:r>
            <a:endParaRPr lang="en-US" sz="1900" dirty="0"/>
          </a:p>
          <a:p>
            <a:pPr marL="457200" indent="-457200">
              <a:buFont typeface="+mj-lt"/>
              <a:buAutoNum type="arabicPeriod"/>
            </a:pPr>
            <a:r>
              <a:rPr lang="el-GR" sz="1900" dirty="0"/>
              <a:t>Διαδικτυακές εκδηλώσεις ενημέρωσης της </a:t>
            </a:r>
            <a:r>
              <a:rPr lang="el-GR" sz="1900" dirty="0" err="1"/>
              <a:t>υπο</a:t>
            </a:r>
            <a:r>
              <a:rPr lang="el-GR" sz="1900" dirty="0"/>
              <a:t>-ομάδας Ενέργειας με θέματα Θαλάσσιες και </a:t>
            </a:r>
            <a:r>
              <a:rPr lang="el-GR" sz="1900" dirty="0" err="1"/>
              <a:t>Υπεράκτιες</a:t>
            </a:r>
            <a:r>
              <a:rPr lang="el-GR" sz="1900" dirty="0"/>
              <a:t> ΑΠΕ, τεχνολογίες </a:t>
            </a:r>
            <a:r>
              <a:rPr lang="en-US" sz="1900" dirty="0"/>
              <a:t>CO</a:t>
            </a:r>
            <a:r>
              <a:rPr lang="en-US" sz="1900" baseline="-25000" dirty="0"/>
              <a:t>2</a:t>
            </a:r>
            <a:r>
              <a:rPr lang="en-US" sz="1900" dirty="0"/>
              <a:t> capture,</a:t>
            </a:r>
            <a:r>
              <a:rPr lang="el-GR" sz="1900" dirty="0"/>
              <a:t> και τεχνολογίες </a:t>
            </a:r>
            <a:r>
              <a:rPr lang="en-US" sz="1900" dirty="0"/>
              <a:t>energy storage </a:t>
            </a:r>
            <a:endParaRPr lang="el-GR" sz="1900" dirty="0"/>
          </a:p>
          <a:p>
            <a:pPr marL="457200" indent="-457200">
              <a:buFont typeface="+mj-lt"/>
              <a:buAutoNum type="arabicPeriod"/>
            </a:pPr>
            <a:r>
              <a:rPr lang="en-US" sz="1900" dirty="0"/>
              <a:t>Κα</a:t>
            </a:r>
            <a:r>
              <a:rPr lang="en-US" sz="1900" dirty="0" err="1"/>
              <a:t>τάρτιση</a:t>
            </a:r>
            <a:r>
              <a:rPr lang="en-US" sz="1900" dirty="0"/>
              <a:t> π</a:t>
            </a:r>
            <a:r>
              <a:rPr lang="en-US" sz="1900" dirty="0" err="1"/>
              <a:t>ρότ</a:t>
            </a:r>
            <a:r>
              <a:rPr lang="en-US" sz="1900" dirty="0"/>
              <a:t>ασης από την </a:t>
            </a:r>
            <a:r>
              <a:rPr lang="en-US" sz="1900" dirty="0" err="1"/>
              <a:t>υ</a:t>
            </a:r>
            <a:r>
              <a:rPr lang="en-US" sz="1900" dirty="0"/>
              <a:t>π</a:t>
            </a:r>
            <a:r>
              <a:rPr lang="en-US" sz="1900" dirty="0" err="1"/>
              <a:t>ο-ομάδ</a:t>
            </a:r>
            <a:r>
              <a:rPr lang="en-US" sz="1900" dirty="0"/>
              <a:t>α </a:t>
            </a:r>
            <a:r>
              <a:rPr lang="en-US" sz="1900" dirty="0" err="1"/>
              <a:t>ενέργει</a:t>
            </a:r>
            <a:r>
              <a:rPr lang="en-US" sz="1900" dirty="0"/>
              <a:t>α</a:t>
            </a:r>
            <a:r>
              <a:rPr lang="en-US" sz="1900" dirty="0" err="1"/>
              <a:t>ς</a:t>
            </a:r>
            <a:r>
              <a:rPr lang="el-GR" sz="1900" dirty="0"/>
              <a:t> σχετικά με τις ερευνητικές και τεχνολογικές δυνατότητες στον τομέα της ενεργειακής μετάβασης, συζήτηση και αποδοχή της από ΤΕΣ-ΕΠΕΒΚ και κατάθεση της στη ΓΓΕΚ &amp; ΕΣΕΤΕΚ</a:t>
            </a:r>
            <a:endParaRPr lang="en-US" sz="1900" dirty="0"/>
          </a:p>
          <a:p>
            <a:pPr marL="804863" indent="-265113"/>
            <a:r>
              <a:rPr lang="en-US" sz="1900" dirty="0"/>
              <a:t>Πα</a:t>
            </a:r>
            <a:r>
              <a:rPr lang="en-US" sz="1900" dirty="0" err="1"/>
              <a:t>ρουσί</a:t>
            </a:r>
            <a:r>
              <a:rPr lang="en-US" sz="1900" dirty="0"/>
              <a:t>αση πρότασης σε σχετική </a:t>
            </a:r>
            <a:r>
              <a:rPr lang="el-GR" sz="1900" dirty="0"/>
              <a:t>διαδικτυακή</a:t>
            </a:r>
            <a:r>
              <a:rPr lang="en-US" sz="1900" dirty="0"/>
              <a:t> </a:t>
            </a:r>
            <a:r>
              <a:rPr lang="en-US" sz="1900" dirty="0" err="1"/>
              <a:t>ημερίδ</a:t>
            </a:r>
            <a:r>
              <a:rPr lang="en-US" sz="1900" dirty="0"/>
              <a:t>α που διοργανώθηκε από το ΕΣΕΤΕΚ – 09/2/2022</a:t>
            </a:r>
          </a:p>
          <a:p>
            <a:pPr marL="804863" indent="-265113"/>
            <a:r>
              <a:rPr lang="en-US" sz="1900" dirty="0"/>
              <a:t>Πα</a:t>
            </a:r>
            <a:r>
              <a:rPr lang="en-US" sz="1900" dirty="0" err="1"/>
              <a:t>ρουσί</a:t>
            </a:r>
            <a:r>
              <a:rPr lang="en-US" sz="1900" dirty="0"/>
              <a:t>αση πρότασης σε εκπροσώπους της πολιτικής ηγεσίας – 23/3/2022</a:t>
            </a:r>
          </a:p>
          <a:p>
            <a:pPr marL="804863" indent="-265113"/>
            <a:endParaRPr lang="en-US" sz="2400" dirty="0"/>
          </a:p>
          <a:p>
            <a:endParaRPr lang="en-US" sz="2400" dirty="0"/>
          </a:p>
          <a:p>
            <a:endParaRPr lang="en-US" sz="2400" dirty="0">
              <a:latin typeface="+mj-lt"/>
            </a:endParaRPr>
          </a:p>
        </p:txBody>
      </p:sp>
      <p:sp>
        <p:nvSpPr>
          <p:cNvPr id="11" name="TextBox 10"/>
          <p:cNvSpPr txBox="1"/>
          <p:nvPr/>
        </p:nvSpPr>
        <p:spPr>
          <a:xfrm>
            <a:off x="1843088" y="165175"/>
            <a:ext cx="8505825" cy="830997"/>
          </a:xfrm>
          <a:prstGeom prst="rect">
            <a:avLst/>
          </a:prstGeom>
          <a:noFill/>
        </p:spPr>
        <p:txBody>
          <a:bodyPr wrap="square" rtlCol="0">
            <a:spAutoFit/>
          </a:bodyPr>
          <a:lstStyle/>
          <a:p>
            <a:pPr algn="ctr"/>
            <a:r>
              <a:rPr lang="en-US" sz="1200" spc="300" dirty="0">
                <a:solidFill>
                  <a:schemeClr val="tx1">
                    <a:lumMod val="50000"/>
                    <a:lumOff val="50000"/>
                  </a:schemeClr>
                </a:solidFill>
              </a:rPr>
              <a:t>ΕΘΝΙΚΟ ΣΥΜΒΟΥΛΙΟ ΕΡΕΥΝΑΣ ΤΕΧΝΟΛΟΓΙΑΣ ΚΑΙ ΚΑΙΝΟΤΟΜΙΑΣ</a:t>
            </a:r>
          </a:p>
          <a:p>
            <a:pPr algn="ctr"/>
            <a:endParaRPr lang="en-US" sz="1200" spc="300" dirty="0">
              <a:solidFill>
                <a:schemeClr val="tx1">
                  <a:lumMod val="50000"/>
                  <a:lumOff val="50000"/>
                </a:schemeClr>
              </a:solidFill>
            </a:endParaRPr>
          </a:p>
          <a:p>
            <a:pPr algn="ctr"/>
            <a:r>
              <a:rPr lang="el-GR" sz="1200" spc="300" dirty="0">
                <a:solidFill>
                  <a:schemeClr val="tx1">
                    <a:lumMod val="50000"/>
                    <a:lumOff val="50000"/>
                  </a:schemeClr>
                </a:solidFill>
              </a:rPr>
              <a:t>ΤΟΜΕΑΚΟ ΕΠΙΣΤΗΜΟΝΙΚΟ ΣΥΜΒΟΥΛΙΟ </a:t>
            </a:r>
          </a:p>
          <a:p>
            <a:pPr algn="ctr"/>
            <a:r>
              <a:rPr lang="el-GR" sz="1200" spc="300" dirty="0">
                <a:solidFill>
                  <a:schemeClr val="tx1">
                    <a:lumMod val="50000"/>
                    <a:lumOff val="50000"/>
                  </a:schemeClr>
                </a:solidFill>
              </a:rPr>
              <a:t>ΕΠΙΣΤΗΜΩΝ ΠΕΡΙΒΑΛΛΟΝΤΟΣ, ΕΝΕΡΓΕΙΑΣ ΚΑΙ ΒΙΩΣΙΜΗΣ ΚΙΝΗΤΙΚΟΤΗΤΑΣ</a:t>
            </a:r>
          </a:p>
        </p:txBody>
      </p:sp>
      <p:sp>
        <p:nvSpPr>
          <p:cNvPr id="13" name="Title 1"/>
          <p:cNvSpPr>
            <a:spLocks noGrp="1"/>
          </p:cNvSpPr>
          <p:nvPr>
            <p:ph type="title"/>
          </p:nvPr>
        </p:nvSpPr>
        <p:spPr>
          <a:xfrm>
            <a:off x="838200" y="1130075"/>
            <a:ext cx="10515600" cy="453906"/>
          </a:xfrm>
        </p:spPr>
        <p:txBody>
          <a:bodyPr>
            <a:normAutofit/>
          </a:bodyPr>
          <a:lstStyle/>
          <a:p>
            <a:pPr algn="ctr"/>
            <a:r>
              <a:rPr lang="el-GR" sz="2000" b="1" dirty="0">
                <a:latin typeface="+mn-lt"/>
              </a:rPr>
              <a:t>ΣΥΝΟΨΗ</a:t>
            </a:r>
            <a:r>
              <a:rPr lang="en-US" sz="2000" b="1" dirty="0">
                <a:latin typeface="+mn-lt"/>
              </a:rPr>
              <a:t> </a:t>
            </a:r>
            <a:r>
              <a:rPr lang="el-GR" sz="2000" b="1" dirty="0">
                <a:latin typeface="+mn-lt"/>
              </a:rPr>
              <a:t>ΒΑΣΙΚΩΝ </a:t>
            </a:r>
            <a:r>
              <a:rPr lang="en-US" sz="2000" b="1" dirty="0">
                <a:latin typeface="+mn-lt"/>
              </a:rPr>
              <a:t>ΔΡΑΣΕΩΝ ΤΕΣ - ΕΠΕΒΚ</a:t>
            </a:r>
          </a:p>
        </p:txBody>
      </p:sp>
      <p:pic>
        <p:nvPicPr>
          <p:cNvPr id="2" name="Picture 1">
            <a:extLst>
              <a:ext uri="{FF2B5EF4-FFF2-40B4-BE49-F238E27FC236}">
                <a16:creationId xmlns:a16="http://schemas.microsoft.com/office/drawing/2014/main" id="{040DC98E-41F7-FDE3-519F-972807EB428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880934" y="96010"/>
            <a:ext cx="1311066" cy="617101"/>
          </a:xfrm>
          <a:prstGeom prst="rect">
            <a:avLst/>
          </a:prstGeom>
          <a:noFill/>
        </p:spPr>
      </p:pic>
    </p:spTree>
    <p:extLst>
      <p:ext uri="{BB962C8B-B14F-4D97-AF65-F5344CB8AC3E}">
        <p14:creationId xmlns:p14="http://schemas.microsoft.com/office/powerpoint/2010/main" val="409439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animEffect transition="in" filter="dissolve">
                                      <p:cBhvr>
                                        <p:cTn id="7" dur="500"/>
                                        <p:tgtEl>
                                          <p:spTgt spid="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
                                            <p:txEl>
                                              <p:pRg st="2" end="2"/>
                                            </p:txEl>
                                          </p:spTgt>
                                        </p:tgtEl>
                                        <p:attrNameLst>
                                          <p:attrName>style.visibility</p:attrName>
                                        </p:attrNameLst>
                                      </p:cBhvr>
                                      <p:to>
                                        <p:strVal val="visible"/>
                                      </p:to>
                                    </p:set>
                                    <p:animEffect transition="in" filter="dissolve">
                                      <p:cBhvr>
                                        <p:cTn id="12" dur="500"/>
                                        <p:tgtEl>
                                          <p:spTgt spid="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5">
                                            <p:txEl>
                                              <p:pRg st="3" end="3"/>
                                            </p:txEl>
                                          </p:spTgt>
                                        </p:tgtEl>
                                        <p:attrNameLst>
                                          <p:attrName>style.visibility</p:attrName>
                                        </p:attrNameLst>
                                      </p:cBhvr>
                                      <p:to>
                                        <p:strVal val="visible"/>
                                      </p:to>
                                    </p:set>
                                    <p:animEffect transition="in" filter="dissolve">
                                      <p:cBhvr>
                                        <p:cTn id="17" dur="500"/>
                                        <p:tgtEl>
                                          <p:spTgt spid="1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
                                            <p:txEl>
                                              <p:pRg st="4" end="4"/>
                                            </p:txEl>
                                          </p:spTgt>
                                        </p:tgtEl>
                                        <p:attrNameLst>
                                          <p:attrName>style.visibility</p:attrName>
                                        </p:attrNameLst>
                                      </p:cBhvr>
                                      <p:to>
                                        <p:strVal val="visible"/>
                                      </p:to>
                                    </p:set>
                                    <p:animEffect transition="in" filter="dissolve">
                                      <p:cBhvr>
                                        <p:cTn id="22" dur="500"/>
                                        <p:tgtEl>
                                          <p:spTgt spid="1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5">
                                            <p:txEl>
                                              <p:pRg st="5" end="5"/>
                                            </p:txEl>
                                          </p:spTgt>
                                        </p:tgtEl>
                                        <p:attrNameLst>
                                          <p:attrName>style.visibility</p:attrName>
                                        </p:attrNameLst>
                                      </p:cBhvr>
                                      <p:to>
                                        <p:strVal val="visible"/>
                                      </p:to>
                                    </p:set>
                                    <p:animEffect transition="in" filter="dissolve">
                                      <p:cBhvr>
                                        <p:cTn id="27" dur="500"/>
                                        <p:tgtEl>
                                          <p:spTgt spid="1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5">
                                            <p:txEl>
                                              <p:pRg st="6" end="6"/>
                                            </p:txEl>
                                          </p:spTgt>
                                        </p:tgtEl>
                                        <p:attrNameLst>
                                          <p:attrName>style.visibility</p:attrName>
                                        </p:attrNameLst>
                                      </p:cBhvr>
                                      <p:to>
                                        <p:strVal val="visible"/>
                                      </p:to>
                                    </p:set>
                                    <p:animEffect transition="in" filter="dissolve">
                                      <p:cBhvr>
                                        <p:cTn id="32" dur="500"/>
                                        <p:tgtEl>
                                          <p:spTgt spid="1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5">
                                            <p:txEl>
                                              <p:pRg st="7" end="7"/>
                                            </p:txEl>
                                          </p:spTgt>
                                        </p:tgtEl>
                                        <p:attrNameLst>
                                          <p:attrName>style.visibility</p:attrName>
                                        </p:attrNameLst>
                                      </p:cBhvr>
                                      <p:to>
                                        <p:strVal val="visible"/>
                                      </p:to>
                                    </p:set>
                                    <p:animEffect transition="in" filter="dissolve">
                                      <p:cBhvr>
                                        <p:cTn id="37" dur="500"/>
                                        <p:tgtEl>
                                          <p:spTgt spid="15">
                                            <p:txEl>
                                              <p:pRg st="7" end="7"/>
                                            </p:txEl>
                                          </p:spTgt>
                                        </p:tgtEl>
                                      </p:cBhvr>
                                    </p:animEffect>
                                  </p:childTnLst>
                                </p:cTn>
                              </p:par>
                              <p:par>
                                <p:cTn id="38" presetID="9" presetClass="entr" presetSubtype="0" fill="hold" nodeType="withEffect">
                                  <p:stCondLst>
                                    <p:cond delay="0"/>
                                  </p:stCondLst>
                                  <p:childTnLst>
                                    <p:set>
                                      <p:cBhvr>
                                        <p:cTn id="39" dur="1" fill="hold">
                                          <p:stCondLst>
                                            <p:cond delay="0"/>
                                          </p:stCondLst>
                                        </p:cTn>
                                        <p:tgtEl>
                                          <p:spTgt spid="15">
                                            <p:txEl>
                                              <p:pRg st="8" end="8"/>
                                            </p:txEl>
                                          </p:spTgt>
                                        </p:tgtEl>
                                        <p:attrNameLst>
                                          <p:attrName>style.visibility</p:attrName>
                                        </p:attrNameLst>
                                      </p:cBhvr>
                                      <p:to>
                                        <p:strVal val="visible"/>
                                      </p:to>
                                    </p:set>
                                    <p:animEffect transition="in" filter="dissolve">
                                      <p:cBhvr>
                                        <p:cTn id="40" dur="500"/>
                                        <p:tgtEl>
                                          <p:spTgt spid="15">
                                            <p:txEl>
                                              <p:pRg st="8" end="8"/>
                                            </p:txEl>
                                          </p:spTgt>
                                        </p:tgtEl>
                                      </p:cBhvr>
                                    </p:animEffect>
                                  </p:childTnLst>
                                </p:cTn>
                              </p:par>
                              <p:par>
                                <p:cTn id="41" presetID="9" presetClass="entr" presetSubtype="0" fill="hold" nodeType="withEffect">
                                  <p:stCondLst>
                                    <p:cond delay="0"/>
                                  </p:stCondLst>
                                  <p:childTnLst>
                                    <p:set>
                                      <p:cBhvr>
                                        <p:cTn id="42" dur="1" fill="hold">
                                          <p:stCondLst>
                                            <p:cond delay="0"/>
                                          </p:stCondLst>
                                        </p:cTn>
                                        <p:tgtEl>
                                          <p:spTgt spid="15">
                                            <p:txEl>
                                              <p:pRg st="9" end="9"/>
                                            </p:txEl>
                                          </p:spTgt>
                                        </p:tgtEl>
                                        <p:attrNameLst>
                                          <p:attrName>style.visibility</p:attrName>
                                        </p:attrNameLst>
                                      </p:cBhvr>
                                      <p:to>
                                        <p:strVal val="visible"/>
                                      </p:to>
                                    </p:set>
                                    <p:animEffect transition="in" filter="dissolve">
                                      <p:cBhvr>
                                        <p:cTn id="43" dur="500"/>
                                        <p:tgtEl>
                                          <p:spTgt spid="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26984">
              <a:schemeClr val="accent6">
                <a:lumMod val="20000"/>
                <a:lumOff val="80000"/>
              </a:schemeClr>
            </a:gs>
            <a:gs pos="1000">
              <a:schemeClr val="accent6">
                <a:lumMod val="60000"/>
                <a:lumOff val="4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93A8BF-03AC-49E2-BEFA-ED53E7B8EDC9}" type="slidenum">
              <a:rPr lang="en-US" smtClean="0"/>
              <a:t>6</a:t>
            </a:fld>
            <a:endParaRPr lang="en-US" dirty="0"/>
          </a:p>
        </p:txBody>
      </p:sp>
      <p:sp>
        <p:nvSpPr>
          <p:cNvPr id="15" name="Content Placeholder 5"/>
          <p:cNvSpPr txBox="1">
            <a:spLocks/>
          </p:cNvSpPr>
          <p:nvPr/>
        </p:nvSpPr>
        <p:spPr>
          <a:xfrm>
            <a:off x="182880" y="1413136"/>
            <a:ext cx="12009120" cy="140545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l-GR" sz="1800" dirty="0"/>
              <a:t>Επανακαθορίστηκαν τα Ινστιτούτα στη δικαιοδοσία του ΤΕΣ ΕΠΕΒΚ – συζήτηση με ΓΓΕΚ</a:t>
            </a:r>
          </a:p>
          <a:p>
            <a:r>
              <a:rPr lang="el-GR" sz="1800" dirty="0"/>
              <a:t>Ορίστηκαν οι τελικές λίστες των προτεινόμενων αξιολογητών (8/6/2021) κατόπιν συζήτησης που αφορούσε χαρακτηριστικά τους</a:t>
            </a:r>
          </a:p>
          <a:p>
            <a:r>
              <a:rPr lang="el-GR" sz="1800" dirty="0"/>
              <a:t>Συζητήθηκε η διαδικασία αξιολόγησης ειδικά η χρονική περίοδος μεταξύ αξιολογήσεων αλλά και η αλληλουχία αξιολόγησης Ινστιτούτων &amp; ΕΚ, και υπήρξε πρόταση για ανά 4ετια αξιολόγηση ταυτόχρονη </a:t>
            </a:r>
            <a:r>
              <a:rPr lang="el-GR" sz="1800" dirty="0" err="1"/>
              <a:t>Ινστ</a:t>
            </a:r>
            <a:r>
              <a:rPr lang="el-GR" sz="1800" dirty="0"/>
              <a:t>. &amp; ΕΚ.</a:t>
            </a:r>
          </a:p>
          <a:p>
            <a:endParaRPr lang="el-GR" sz="1600" dirty="0">
              <a:latin typeface="+mj-lt"/>
            </a:endParaRPr>
          </a:p>
          <a:p>
            <a:endParaRPr lang="el-GR" sz="1600" dirty="0">
              <a:latin typeface="+mj-lt"/>
            </a:endParaRPr>
          </a:p>
          <a:p>
            <a:endParaRPr lang="el-GR" sz="2400" dirty="0">
              <a:latin typeface="+mj-lt"/>
            </a:endParaRPr>
          </a:p>
          <a:p>
            <a:endParaRPr lang="el-GR" sz="2400" dirty="0">
              <a:latin typeface="+mj-lt"/>
            </a:endParaRPr>
          </a:p>
          <a:p>
            <a:endParaRPr lang="el-GR" sz="2400" dirty="0">
              <a:latin typeface="+mj-lt"/>
            </a:endParaRPr>
          </a:p>
          <a:p>
            <a:endParaRPr lang="el-GR" sz="2400" dirty="0">
              <a:latin typeface="+mj-lt"/>
            </a:endParaRPr>
          </a:p>
          <a:p>
            <a:endParaRPr lang="el-GR" sz="2400" dirty="0">
              <a:latin typeface="+mj-lt"/>
            </a:endParaRPr>
          </a:p>
          <a:p>
            <a:endParaRPr lang="el-GR" sz="1600" dirty="0"/>
          </a:p>
          <a:p>
            <a:endParaRPr lang="el-GR" sz="1600" dirty="0"/>
          </a:p>
          <a:p>
            <a:endParaRPr lang="en-US" sz="1600" dirty="0">
              <a:latin typeface="+mj-lt"/>
            </a:endParaRPr>
          </a:p>
          <a:p>
            <a:endParaRPr lang="en-US" sz="2400" dirty="0">
              <a:latin typeface="+mj-lt"/>
            </a:endParaRPr>
          </a:p>
          <a:p>
            <a:endParaRPr lang="en-US" sz="2400" dirty="0">
              <a:latin typeface="+mj-lt"/>
            </a:endParaRPr>
          </a:p>
          <a:p>
            <a:endParaRPr lang="en-US" sz="2400" dirty="0">
              <a:latin typeface="+mj-lt"/>
            </a:endParaRPr>
          </a:p>
        </p:txBody>
      </p:sp>
      <p:sp>
        <p:nvSpPr>
          <p:cNvPr id="11" name="TextBox 10"/>
          <p:cNvSpPr txBox="1"/>
          <p:nvPr/>
        </p:nvSpPr>
        <p:spPr>
          <a:xfrm>
            <a:off x="1843088" y="165175"/>
            <a:ext cx="8505825" cy="646331"/>
          </a:xfrm>
          <a:prstGeom prst="rect">
            <a:avLst/>
          </a:prstGeom>
          <a:noFill/>
        </p:spPr>
        <p:txBody>
          <a:bodyPr wrap="square" rtlCol="0">
            <a:spAutoFit/>
          </a:bodyPr>
          <a:lstStyle/>
          <a:p>
            <a:pPr algn="ctr"/>
            <a:r>
              <a:rPr lang="en-US" sz="1200" spc="300" dirty="0">
                <a:solidFill>
                  <a:schemeClr val="tx1">
                    <a:lumMod val="50000"/>
                    <a:lumOff val="50000"/>
                  </a:schemeClr>
                </a:solidFill>
              </a:rPr>
              <a:t>ΕΘΝΙΚΟ ΣΥΜΒΟΥΛΙΟ ΕΡΕΥΝΑΣ ΤΕΧΝΟΛΟΓΙΑΣ ΚΑΙ ΚΑΙΝΟΤΟΜΙΑΣ</a:t>
            </a:r>
          </a:p>
          <a:p>
            <a:pPr algn="ctr"/>
            <a:r>
              <a:rPr lang="el-GR" sz="1200" spc="300" dirty="0">
                <a:solidFill>
                  <a:schemeClr val="tx1">
                    <a:lumMod val="50000"/>
                    <a:lumOff val="50000"/>
                  </a:schemeClr>
                </a:solidFill>
              </a:rPr>
              <a:t>ΤΟΜΕΑΚΟ ΕΠΙΣΤΗΜΟΝΙΚΟ ΣΥΜΒΟΥΛΙΟ </a:t>
            </a:r>
          </a:p>
          <a:p>
            <a:pPr algn="ctr"/>
            <a:r>
              <a:rPr lang="el-GR" sz="1200" spc="300" dirty="0">
                <a:solidFill>
                  <a:schemeClr val="tx1">
                    <a:lumMod val="50000"/>
                    <a:lumOff val="50000"/>
                  </a:schemeClr>
                </a:solidFill>
              </a:rPr>
              <a:t>ΕΠΙΣΤΗΜΩΝ ΠΕΡΙΒΑΛΛΟΝΤΟΣ, ΕΝΕΡΓΕΙΑΣ ΚΑΙ ΒΙΩΣΙΜΗΣ ΚΙΝΗΤΙΚΟΤΗΤΑΣ</a:t>
            </a:r>
          </a:p>
        </p:txBody>
      </p:sp>
      <p:sp>
        <p:nvSpPr>
          <p:cNvPr id="13" name="Title 1"/>
          <p:cNvSpPr>
            <a:spLocks noGrp="1"/>
          </p:cNvSpPr>
          <p:nvPr>
            <p:ph type="title"/>
          </p:nvPr>
        </p:nvSpPr>
        <p:spPr>
          <a:xfrm>
            <a:off x="838200" y="979096"/>
            <a:ext cx="10515600" cy="453906"/>
          </a:xfrm>
        </p:spPr>
        <p:txBody>
          <a:bodyPr>
            <a:noAutofit/>
          </a:bodyPr>
          <a:lstStyle/>
          <a:p>
            <a:pPr algn="ctr"/>
            <a:r>
              <a:rPr lang="en-US" sz="2000" b="1" dirty="0"/>
              <a:t>1. </a:t>
            </a:r>
            <a:r>
              <a:rPr lang="el-GR" sz="2000" b="1" dirty="0"/>
              <a:t>Προτάσεις Αξιολογητών για τα Ινστιτούτα/Ερευνητικούς Φορείς</a:t>
            </a:r>
            <a:br>
              <a:rPr lang="el-GR" sz="2000" b="1" dirty="0"/>
            </a:br>
            <a:endParaRPr lang="en-US" sz="2000" b="1" dirty="0"/>
          </a:p>
        </p:txBody>
      </p:sp>
      <p:graphicFrame>
        <p:nvGraphicFramePr>
          <p:cNvPr id="3" name="Diagram 2"/>
          <p:cNvGraphicFramePr/>
          <p:nvPr>
            <p:extLst>
              <p:ext uri="{D42A27DB-BD31-4B8C-83A1-F6EECF244321}">
                <p14:modId xmlns:p14="http://schemas.microsoft.com/office/powerpoint/2010/main" val="3395887144"/>
              </p:ext>
            </p:extLst>
          </p:nvPr>
        </p:nvGraphicFramePr>
        <p:xfrm>
          <a:off x="1098472" y="2844713"/>
          <a:ext cx="9782462" cy="1809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6307393" y="4627850"/>
            <a:ext cx="5572698" cy="2585323"/>
          </a:xfrm>
          <a:prstGeom prst="rect">
            <a:avLst/>
          </a:prstGeom>
          <a:noFill/>
        </p:spPr>
        <p:txBody>
          <a:bodyPr wrap="square" rtlCol="0">
            <a:spAutoFit/>
          </a:bodyPr>
          <a:lstStyle/>
          <a:p>
            <a:pPr marL="285750" indent="-285750">
              <a:buFont typeface="Arial" panose="020B0604020202020204" pitchFamily="34" charset="0"/>
              <a:buChar char="•"/>
            </a:pPr>
            <a:r>
              <a:rPr lang="el-GR" dirty="0"/>
              <a:t>10 Προτεινόμενοι Αξιολογητές  για </a:t>
            </a:r>
            <a:r>
              <a:rPr lang="el-GR" dirty="0" err="1"/>
              <a:t>Γεωεπιστήμες</a:t>
            </a:r>
            <a:r>
              <a:rPr lang="el-GR" dirty="0"/>
              <a:t> / ΓΙ – ΕΑΑ</a:t>
            </a:r>
          </a:p>
          <a:p>
            <a:pPr marL="285750" indent="-285750">
              <a:buFont typeface="Arial" panose="020B0604020202020204" pitchFamily="34" charset="0"/>
              <a:buChar char="•"/>
            </a:pPr>
            <a:r>
              <a:rPr lang="el-GR" dirty="0"/>
              <a:t>46 Προτεινόμενοι Αξιολογητές για βιώσιμες μεταφορές / ΙΜΕΤ – ΕΚΕΤΑ</a:t>
            </a:r>
          </a:p>
          <a:p>
            <a:pPr marL="285750" indent="-285750">
              <a:buFont typeface="Arial" panose="020B0604020202020204" pitchFamily="34" charset="0"/>
              <a:buChar char="•"/>
            </a:pPr>
            <a:r>
              <a:rPr lang="el-GR" dirty="0"/>
              <a:t>15 Προτεινόμενοι Αξιολογητές για την ενέργεια / ΙΔΕΠ – ΕΚΕΤΑ</a:t>
            </a:r>
          </a:p>
          <a:p>
            <a:pPr marL="285750" indent="-285750">
              <a:buFont typeface="Arial" panose="020B0604020202020204" pitchFamily="34" charset="0"/>
              <a:buChar char="•"/>
            </a:pPr>
            <a:r>
              <a:rPr lang="el-GR" dirty="0"/>
              <a:t>13 Προτεινόμενοι Αξιολογητές  για ορυκτούς ενεργειακούς πόρους / ΙΠΕ - ΙΤΕ</a:t>
            </a:r>
          </a:p>
          <a:p>
            <a:endParaRPr lang="en-US" dirty="0">
              <a:latin typeface="+mj-lt"/>
            </a:endParaRPr>
          </a:p>
        </p:txBody>
      </p:sp>
      <p:sp>
        <p:nvSpPr>
          <p:cNvPr id="6" name="TextBox 5"/>
          <p:cNvSpPr txBox="1"/>
          <p:nvPr/>
        </p:nvSpPr>
        <p:spPr>
          <a:xfrm>
            <a:off x="311909" y="4960687"/>
            <a:ext cx="5938092" cy="2308324"/>
          </a:xfrm>
          <a:prstGeom prst="rect">
            <a:avLst/>
          </a:prstGeom>
          <a:noFill/>
        </p:spPr>
        <p:txBody>
          <a:bodyPr wrap="square" rtlCol="0">
            <a:spAutoFit/>
          </a:bodyPr>
          <a:lstStyle/>
          <a:p>
            <a:pPr marL="285750" indent="-285750">
              <a:buFont typeface="Arial" panose="020B0604020202020204" pitchFamily="34" charset="0"/>
              <a:buChar char="•"/>
            </a:pPr>
            <a:r>
              <a:rPr lang="el-GR" dirty="0"/>
              <a:t>18 Προτεινόμενοι αξιολογητές για </a:t>
            </a:r>
            <a:r>
              <a:rPr lang="el-GR" dirty="0" err="1"/>
              <a:t>Ωκενανογραφία</a:t>
            </a:r>
            <a:r>
              <a:rPr lang="el-GR" dirty="0"/>
              <a:t>/ΙΩ - ΕΛΚΕΘΕ</a:t>
            </a:r>
          </a:p>
          <a:p>
            <a:pPr marL="285750" indent="-285750">
              <a:buFont typeface="Arial" panose="020B0604020202020204" pitchFamily="34" charset="0"/>
              <a:buChar char="•"/>
            </a:pPr>
            <a:r>
              <a:rPr lang="el-GR" dirty="0"/>
              <a:t>16 Προτεινόμενοι αξιολογητές για περιβάλλον – κλίμα / ΙΕΠΒΑ-ΕΑΑ</a:t>
            </a:r>
          </a:p>
          <a:p>
            <a:pPr marL="285750" indent="-285750">
              <a:buFont typeface="Arial" panose="020B0604020202020204" pitchFamily="34" charset="0"/>
              <a:buChar char="•"/>
            </a:pPr>
            <a:r>
              <a:rPr lang="el-GR" dirty="0"/>
              <a:t>11 Προτεινόμενοι Αξιολογητές για Θαλάσσια βιολογία / ΙΘΑΒΙΠΕΥ-ΕΛΚΕΘΕ</a:t>
            </a:r>
          </a:p>
          <a:p>
            <a:endParaRPr lang="el-GR" dirty="0"/>
          </a:p>
          <a:p>
            <a:endParaRPr lang="en-US" dirty="0">
              <a:latin typeface="+mj-lt"/>
            </a:endParaRPr>
          </a:p>
        </p:txBody>
      </p:sp>
      <p:pic>
        <p:nvPicPr>
          <p:cNvPr id="2" name="Picture 1">
            <a:extLst>
              <a:ext uri="{FF2B5EF4-FFF2-40B4-BE49-F238E27FC236}">
                <a16:creationId xmlns:a16="http://schemas.microsoft.com/office/drawing/2014/main" id="{221F8819-F309-2C5C-A910-F62794D74224}"/>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10880934" y="96010"/>
            <a:ext cx="1311066" cy="617101"/>
          </a:xfrm>
          <a:prstGeom prst="rect">
            <a:avLst/>
          </a:prstGeom>
          <a:noFill/>
        </p:spPr>
      </p:pic>
      <p:pic>
        <p:nvPicPr>
          <p:cNvPr id="7" name="Picture 6" descr="C:\NIKIFOROS\EAA\logo\ΥΠΑΝ.png">
            <a:extLst>
              <a:ext uri="{FF2B5EF4-FFF2-40B4-BE49-F238E27FC236}">
                <a16:creationId xmlns:a16="http://schemas.microsoft.com/office/drawing/2014/main" id="{4DC073C0-798E-1827-F260-426BF26C3B60}"/>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0" y="123258"/>
            <a:ext cx="1858945" cy="707195"/>
          </a:xfrm>
          <a:prstGeom prst="rect">
            <a:avLst/>
          </a:prstGeom>
          <a:noFill/>
          <a:ln>
            <a:noFill/>
          </a:ln>
        </p:spPr>
      </p:pic>
    </p:spTree>
    <p:extLst>
      <p:ext uri="{BB962C8B-B14F-4D97-AF65-F5344CB8AC3E}">
        <p14:creationId xmlns:p14="http://schemas.microsoft.com/office/powerpoint/2010/main" val="3135488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26984">
              <a:schemeClr val="accent6">
                <a:lumMod val="20000"/>
                <a:lumOff val="80000"/>
              </a:schemeClr>
            </a:gs>
            <a:gs pos="1000">
              <a:schemeClr val="accent6">
                <a:lumMod val="60000"/>
                <a:lumOff val="4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93A8BF-03AC-49E2-BEFA-ED53E7B8EDC9}" type="slidenum">
              <a:rPr lang="en-US" smtClean="0"/>
              <a:t>7</a:t>
            </a:fld>
            <a:endParaRPr lang="en-US" dirty="0"/>
          </a:p>
        </p:txBody>
      </p:sp>
      <p:sp>
        <p:nvSpPr>
          <p:cNvPr id="15" name="Content Placeholder 5"/>
          <p:cNvSpPr txBox="1">
            <a:spLocks/>
          </p:cNvSpPr>
          <p:nvPr/>
        </p:nvSpPr>
        <p:spPr>
          <a:xfrm>
            <a:off x="681210" y="1547316"/>
            <a:ext cx="10829580" cy="46296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400" dirty="0">
              <a:latin typeface="+mj-lt"/>
            </a:endParaRPr>
          </a:p>
          <a:p>
            <a:endParaRPr lang="en-US" sz="2400" dirty="0">
              <a:latin typeface="+mj-lt"/>
            </a:endParaRPr>
          </a:p>
          <a:p>
            <a:endParaRPr lang="en-US" sz="2400" dirty="0">
              <a:latin typeface="+mj-lt"/>
            </a:endParaRPr>
          </a:p>
        </p:txBody>
      </p:sp>
      <p:sp>
        <p:nvSpPr>
          <p:cNvPr id="11" name="TextBox 10"/>
          <p:cNvSpPr txBox="1"/>
          <p:nvPr/>
        </p:nvSpPr>
        <p:spPr>
          <a:xfrm>
            <a:off x="1843088" y="165175"/>
            <a:ext cx="8505825" cy="830997"/>
          </a:xfrm>
          <a:prstGeom prst="rect">
            <a:avLst/>
          </a:prstGeom>
          <a:noFill/>
        </p:spPr>
        <p:txBody>
          <a:bodyPr wrap="square" rtlCol="0">
            <a:spAutoFit/>
          </a:bodyPr>
          <a:lstStyle/>
          <a:p>
            <a:pPr algn="ctr"/>
            <a:r>
              <a:rPr lang="en-US" sz="1200" spc="300" dirty="0">
                <a:solidFill>
                  <a:schemeClr val="tx1">
                    <a:lumMod val="50000"/>
                    <a:lumOff val="50000"/>
                  </a:schemeClr>
                </a:solidFill>
              </a:rPr>
              <a:t>ΕΘΝΙΚΟ ΣΥΜΒΟΥΛΙΟ ΕΡΕΥΝΑΣ ΤΕΧΝΟΛΟΓΙΑΣ ΚΑΙ ΚΑΙΝΟΤΟΜΙΑΣ</a:t>
            </a:r>
          </a:p>
          <a:p>
            <a:pPr algn="ctr"/>
            <a:endParaRPr lang="en-US" sz="1200" spc="300" dirty="0">
              <a:solidFill>
                <a:schemeClr val="tx1">
                  <a:lumMod val="50000"/>
                  <a:lumOff val="50000"/>
                </a:schemeClr>
              </a:solidFill>
            </a:endParaRPr>
          </a:p>
          <a:p>
            <a:pPr algn="ctr"/>
            <a:r>
              <a:rPr lang="el-GR" sz="1200" spc="300" dirty="0">
                <a:solidFill>
                  <a:schemeClr val="tx1">
                    <a:lumMod val="50000"/>
                    <a:lumOff val="50000"/>
                  </a:schemeClr>
                </a:solidFill>
              </a:rPr>
              <a:t>ΤΟΜΕΑΚΟ ΕΠΙΣΤΗΜΟΝΙΚΟ ΣΥΜΒΟΥΛΙΟ </a:t>
            </a:r>
          </a:p>
          <a:p>
            <a:pPr algn="ctr"/>
            <a:r>
              <a:rPr lang="el-GR" sz="1200" spc="300" dirty="0">
                <a:solidFill>
                  <a:schemeClr val="tx1">
                    <a:lumMod val="50000"/>
                    <a:lumOff val="50000"/>
                  </a:schemeClr>
                </a:solidFill>
              </a:rPr>
              <a:t>ΕΠΙΣΤΗΜΩΝ ΠΕΡΙΒΑΛΛΟΝΤΟΣ, ΕΝΕΡΓΕΙΑΣ ΚΑΙ ΒΙΩΣΙΜΗΣ ΚΙΝΗΤΙΚΟΤΗΤΑΣ</a:t>
            </a:r>
          </a:p>
        </p:txBody>
      </p:sp>
      <p:sp>
        <p:nvSpPr>
          <p:cNvPr id="13" name="Title 1"/>
          <p:cNvSpPr>
            <a:spLocks noGrp="1"/>
          </p:cNvSpPr>
          <p:nvPr>
            <p:ph type="title"/>
          </p:nvPr>
        </p:nvSpPr>
        <p:spPr>
          <a:xfrm>
            <a:off x="838200" y="1069787"/>
            <a:ext cx="10515600" cy="453906"/>
          </a:xfrm>
        </p:spPr>
        <p:txBody>
          <a:bodyPr>
            <a:normAutofit fontScale="90000"/>
          </a:bodyPr>
          <a:lstStyle/>
          <a:p>
            <a:pPr algn="ctr"/>
            <a:r>
              <a:rPr lang="el-GR" sz="2000" b="1" dirty="0">
                <a:latin typeface="+mn-lt"/>
              </a:rPr>
              <a:t>2. Αίτημα για κάλυψη του κόστους συμμετοχής στις Ευρωπαϊκές Ερευνητικές Υποδομές (ESFRI, ERIC) </a:t>
            </a:r>
            <a:endParaRPr lang="en-US" sz="2000" b="1" dirty="0">
              <a:latin typeface="+mn-lt"/>
            </a:endParaRPr>
          </a:p>
        </p:txBody>
      </p:sp>
      <p:sp>
        <p:nvSpPr>
          <p:cNvPr id="2" name="Rectangle 1"/>
          <p:cNvSpPr/>
          <p:nvPr/>
        </p:nvSpPr>
        <p:spPr>
          <a:xfrm>
            <a:off x="432080" y="1495064"/>
            <a:ext cx="11625942" cy="5672130"/>
          </a:xfrm>
          <a:prstGeom prst="rect">
            <a:avLst/>
          </a:prstGeom>
        </p:spPr>
        <p:txBody>
          <a:bodyPr wrap="square">
            <a:spAutoFit/>
          </a:bodyPr>
          <a:lstStyle/>
          <a:p>
            <a:pPr marL="270510">
              <a:lnSpc>
                <a:spcPct val="115000"/>
              </a:lnSpc>
              <a:spcAft>
                <a:spcPts val="0"/>
              </a:spcAft>
            </a:pPr>
            <a:r>
              <a:rPr lang="el-GR" sz="1600" dirty="0">
                <a:ea typeface="Calibri" panose="020F0502020204030204" pitchFamily="34" charset="0"/>
                <a:cs typeface="Calibri" panose="020F0502020204030204" pitchFamily="34" charset="0"/>
              </a:rPr>
              <a:t>Το ΤΕΣ ΕΠΕΒΚ μετά από συζητήσεις όπου διαπιστώθηκε το ανταγωνιστικό πλεονέκτημα της θεσμικής συμμετοχής του Ελληνικού Ερευνητικού Οικοσυστήματος στο αντίστοιχο Ευρωπαϊκό, αιτήθηκε την κάλυψη από την Πολιτεία των ετήσιων δαπανών εθνικής συμμετοχής των κάτωθι υποδομών:</a:t>
            </a:r>
          </a:p>
          <a:p>
            <a:pPr marL="270510">
              <a:lnSpc>
                <a:spcPct val="115000"/>
              </a:lnSpc>
              <a:spcAft>
                <a:spcPts val="0"/>
              </a:spcAft>
            </a:pPr>
            <a:endParaRPr lang="en-US" sz="1600" dirty="0">
              <a:ea typeface="Calibri" panose="020F0502020204030204" pitchFamily="34" charset="0"/>
              <a:cs typeface="Calibri" panose="020F0502020204030204" pitchFamily="34" charset="0"/>
            </a:endParaRPr>
          </a:p>
          <a:p>
            <a:pPr marL="270510" algn="ctr">
              <a:lnSpc>
                <a:spcPct val="115000"/>
              </a:lnSpc>
              <a:spcAft>
                <a:spcPts val="0"/>
              </a:spcAft>
            </a:pPr>
            <a:r>
              <a:rPr lang="en-US" sz="1600" dirty="0">
                <a:ea typeface="Calibri" panose="020F0502020204030204" pitchFamily="34" charset="0"/>
                <a:cs typeface="Calibri" panose="020F0502020204030204" pitchFamily="34" charset="0"/>
              </a:rPr>
              <a:t>1. </a:t>
            </a:r>
            <a:r>
              <a:rPr lang="en-US" sz="1600" b="1" dirty="0">
                <a:ea typeface="Calibri" panose="020F0502020204030204" pitchFamily="34" charset="0"/>
                <a:cs typeface="Calibri" panose="020F0502020204030204" pitchFamily="34" charset="0"/>
              </a:rPr>
              <a:t>ACTRIS</a:t>
            </a:r>
            <a:r>
              <a:rPr lang="en-US" sz="1600" dirty="0">
                <a:ea typeface="Calibri" panose="020F0502020204030204" pitchFamily="34" charset="0"/>
                <a:cs typeface="Calibri" panose="020F0502020204030204" pitchFamily="34" charset="0"/>
              </a:rPr>
              <a:t> - Aerosol Clouds and Trace gases Research Infrastructure (ESFRI)</a:t>
            </a:r>
          </a:p>
          <a:p>
            <a:pPr marL="270510" algn="ctr">
              <a:lnSpc>
                <a:spcPct val="115000"/>
              </a:lnSpc>
              <a:spcAft>
                <a:spcPts val="0"/>
              </a:spcAft>
            </a:pPr>
            <a:r>
              <a:rPr lang="en-US" sz="1600" dirty="0">
                <a:ea typeface="Calibri" panose="020F0502020204030204" pitchFamily="34" charset="0"/>
                <a:cs typeface="Calibri" panose="020F0502020204030204" pitchFamily="34" charset="0"/>
              </a:rPr>
              <a:t>2. </a:t>
            </a:r>
            <a:r>
              <a:rPr lang="en-US" sz="1600" b="1" dirty="0">
                <a:ea typeface="Calibri" panose="020F0502020204030204" pitchFamily="34" charset="0"/>
                <a:cs typeface="Calibri" panose="020F0502020204030204" pitchFamily="34" charset="0"/>
              </a:rPr>
              <a:t>ICOS </a:t>
            </a:r>
            <a:r>
              <a:rPr lang="en-US" sz="1600" dirty="0">
                <a:ea typeface="Calibri" panose="020F0502020204030204" pitchFamily="34" charset="0"/>
                <a:cs typeface="Calibri" panose="020F0502020204030204" pitchFamily="34" charset="0"/>
              </a:rPr>
              <a:t>- Integrated Carbon Observation System (ESFRI)</a:t>
            </a:r>
          </a:p>
          <a:p>
            <a:pPr marL="270510" algn="ctr">
              <a:lnSpc>
                <a:spcPct val="115000"/>
              </a:lnSpc>
              <a:spcAft>
                <a:spcPts val="0"/>
              </a:spcAft>
            </a:pPr>
            <a:r>
              <a:rPr lang="en-US" sz="1600" dirty="0">
                <a:ea typeface="Calibri" panose="020F0502020204030204" pitchFamily="34" charset="0"/>
                <a:cs typeface="Calibri" panose="020F0502020204030204" pitchFamily="34" charset="0"/>
              </a:rPr>
              <a:t>3. </a:t>
            </a:r>
            <a:r>
              <a:rPr lang="en-US" sz="1600" b="1" dirty="0">
                <a:ea typeface="Calibri" panose="020F0502020204030204" pitchFamily="34" charset="0"/>
                <a:cs typeface="Calibri" panose="020F0502020204030204" pitchFamily="34" charset="0"/>
              </a:rPr>
              <a:t>EPOS</a:t>
            </a:r>
            <a:r>
              <a:rPr lang="en-US" sz="1600" dirty="0">
                <a:ea typeface="Calibri" panose="020F0502020204030204" pitchFamily="34" charset="0"/>
                <a:cs typeface="Calibri" panose="020F0502020204030204" pitchFamily="34" charset="0"/>
              </a:rPr>
              <a:t> - European Plate Observing System (ESFRI)</a:t>
            </a:r>
          </a:p>
          <a:p>
            <a:pPr marL="270510" algn="ctr">
              <a:lnSpc>
                <a:spcPct val="115000"/>
              </a:lnSpc>
              <a:spcAft>
                <a:spcPts val="0"/>
              </a:spcAft>
            </a:pPr>
            <a:r>
              <a:rPr lang="en-US" sz="1600" dirty="0">
                <a:ea typeface="Calibri" panose="020F0502020204030204" pitchFamily="34" charset="0"/>
                <a:cs typeface="Calibri" panose="020F0502020204030204" pitchFamily="34" charset="0"/>
              </a:rPr>
              <a:t>4. </a:t>
            </a:r>
            <a:r>
              <a:rPr lang="en-US" sz="1600" b="1" dirty="0">
                <a:ea typeface="Calibri" panose="020F0502020204030204" pitchFamily="34" charset="0"/>
                <a:cs typeface="Calibri" panose="020F0502020204030204" pitchFamily="34" charset="0"/>
              </a:rPr>
              <a:t>EMBRC</a:t>
            </a:r>
            <a:r>
              <a:rPr lang="en-US" sz="1600" dirty="0">
                <a:ea typeface="Calibri" panose="020F0502020204030204" pitchFamily="34" charset="0"/>
                <a:cs typeface="Calibri" panose="020F0502020204030204" pitchFamily="34" charset="0"/>
              </a:rPr>
              <a:t> - European Marine Biological Resource Centre (ERIC)</a:t>
            </a:r>
          </a:p>
          <a:p>
            <a:pPr marL="270510" algn="ctr">
              <a:lnSpc>
                <a:spcPct val="115000"/>
              </a:lnSpc>
              <a:spcAft>
                <a:spcPts val="0"/>
              </a:spcAft>
            </a:pPr>
            <a:r>
              <a:rPr lang="en-US" sz="1600" dirty="0">
                <a:ea typeface="Calibri" panose="020F0502020204030204" pitchFamily="34" charset="0"/>
                <a:cs typeface="Calibri" panose="020F0502020204030204" pitchFamily="34" charset="0"/>
              </a:rPr>
              <a:t>5. </a:t>
            </a:r>
            <a:r>
              <a:rPr lang="en-US" sz="1600" b="1" dirty="0" err="1">
                <a:ea typeface="Calibri" panose="020F0502020204030204" pitchFamily="34" charset="0"/>
                <a:cs typeface="Calibri" panose="020F0502020204030204" pitchFamily="34" charset="0"/>
              </a:rPr>
              <a:t>EuroARGO</a:t>
            </a:r>
            <a:r>
              <a:rPr lang="en-US" sz="1600" dirty="0">
                <a:ea typeface="Calibri" panose="020F0502020204030204" pitchFamily="34" charset="0"/>
                <a:cs typeface="Calibri" panose="020F0502020204030204" pitchFamily="34" charset="0"/>
              </a:rPr>
              <a:t> - European Contribution to the Argo </a:t>
            </a:r>
            <a:r>
              <a:rPr lang="en-US" sz="1600" dirty="0" err="1">
                <a:ea typeface="Calibri" panose="020F0502020204030204" pitchFamily="34" charset="0"/>
                <a:cs typeface="Calibri" panose="020F0502020204030204" pitchFamily="34" charset="0"/>
              </a:rPr>
              <a:t>Programme</a:t>
            </a:r>
            <a:r>
              <a:rPr lang="en-US" sz="1600" dirty="0">
                <a:ea typeface="Calibri" panose="020F0502020204030204" pitchFamily="34" charset="0"/>
                <a:cs typeface="Calibri" panose="020F0502020204030204" pitchFamily="34" charset="0"/>
              </a:rPr>
              <a:t> for Observing the Ocean (ERIC)</a:t>
            </a:r>
          </a:p>
          <a:p>
            <a:pPr marL="270510" algn="ctr">
              <a:lnSpc>
                <a:spcPct val="115000"/>
              </a:lnSpc>
              <a:spcAft>
                <a:spcPts val="0"/>
              </a:spcAft>
            </a:pPr>
            <a:r>
              <a:rPr lang="en-US" sz="1600" dirty="0">
                <a:ea typeface="Calibri" panose="020F0502020204030204" pitchFamily="34" charset="0"/>
                <a:cs typeface="Calibri" panose="020F0502020204030204" pitchFamily="34" charset="0"/>
              </a:rPr>
              <a:t>6. </a:t>
            </a:r>
            <a:r>
              <a:rPr lang="en-US" sz="1600" b="1" dirty="0">
                <a:ea typeface="Calibri" panose="020F0502020204030204" pitchFamily="34" charset="0"/>
                <a:cs typeface="Calibri" panose="020F0502020204030204" pitchFamily="34" charset="0"/>
              </a:rPr>
              <a:t>EMSO</a:t>
            </a:r>
            <a:r>
              <a:rPr lang="en-US" sz="1600" dirty="0">
                <a:ea typeface="Calibri" panose="020F0502020204030204" pitchFamily="34" charset="0"/>
                <a:cs typeface="Calibri" panose="020F0502020204030204" pitchFamily="34" charset="0"/>
              </a:rPr>
              <a:t> – European Multidisciplinary Seafloor and water-column Observatory (ERIC)</a:t>
            </a:r>
          </a:p>
          <a:p>
            <a:pPr marL="270510" algn="ctr">
              <a:lnSpc>
                <a:spcPct val="115000"/>
              </a:lnSpc>
              <a:spcAft>
                <a:spcPts val="0"/>
              </a:spcAft>
            </a:pPr>
            <a:r>
              <a:rPr lang="en-US" sz="1600" dirty="0">
                <a:ea typeface="Calibri" panose="020F0502020204030204" pitchFamily="34" charset="0"/>
                <a:cs typeface="Calibri" panose="020F0502020204030204" pitchFamily="34" charset="0"/>
              </a:rPr>
              <a:t>7. </a:t>
            </a:r>
            <a:r>
              <a:rPr lang="en-US" sz="1600" b="1" dirty="0" err="1">
                <a:ea typeface="Calibri" panose="020F0502020204030204" pitchFamily="34" charset="0"/>
                <a:cs typeface="Calibri" panose="020F0502020204030204" pitchFamily="34" charset="0"/>
              </a:rPr>
              <a:t>Lifewatch</a:t>
            </a:r>
            <a:r>
              <a:rPr lang="en-US" sz="1600" dirty="0">
                <a:ea typeface="Calibri" panose="020F0502020204030204" pitchFamily="34" charset="0"/>
                <a:cs typeface="Calibri" panose="020F0502020204030204" pitchFamily="34" charset="0"/>
              </a:rPr>
              <a:t> </a:t>
            </a:r>
            <a:r>
              <a:rPr lang="en-GB" sz="1600" dirty="0"/>
              <a:t>for biodiversity and ecosystem research (</a:t>
            </a:r>
            <a:r>
              <a:rPr lang="en-US" sz="1600" dirty="0">
                <a:ea typeface="Calibri" panose="020F0502020204030204" pitchFamily="34" charset="0"/>
                <a:cs typeface="Calibri" panose="020F0502020204030204" pitchFamily="34" charset="0"/>
              </a:rPr>
              <a:t>ERIC)</a:t>
            </a:r>
            <a:endParaRPr lang="el-GR" sz="1600" dirty="0">
              <a:ea typeface="Calibri" panose="020F0502020204030204" pitchFamily="34" charset="0"/>
              <a:cs typeface="Calibri" panose="020F0502020204030204" pitchFamily="34" charset="0"/>
            </a:endParaRPr>
          </a:p>
          <a:p>
            <a:pPr marL="270510" algn="just">
              <a:lnSpc>
                <a:spcPct val="115000"/>
              </a:lnSpc>
              <a:spcAft>
                <a:spcPts val="0"/>
              </a:spcAft>
            </a:pPr>
            <a:endParaRPr lang="el-GR" sz="1600" dirty="0">
              <a:ea typeface="Calibri" panose="020F0502020204030204" pitchFamily="34" charset="0"/>
              <a:cs typeface="Calibri" panose="020F0502020204030204" pitchFamily="34" charset="0"/>
            </a:endParaRPr>
          </a:p>
          <a:p>
            <a:pPr marL="441960" indent="-171450" algn="just">
              <a:lnSpc>
                <a:spcPct val="115000"/>
              </a:lnSpc>
              <a:spcAft>
                <a:spcPts val="0"/>
              </a:spcAft>
              <a:buFont typeface="Arial" panose="020B0604020202020204" pitchFamily="34" charset="0"/>
              <a:buChar char="•"/>
            </a:pPr>
            <a:r>
              <a:rPr lang="el-GR" sz="1600" dirty="0">
                <a:ea typeface="Calibri" panose="020F0502020204030204" pitchFamily="34" charset="0"/>
                <a:cs typeface="Calibri" panose="020F0502020204030204" pitchFamily="34" charset="0"/>
              </a:rPr>
              <a:t>Το ετήσιο κόστος Εθνικής συμμετοχής στις παραπάνω υποδομές, ανέρχεται περίπου στο ποσό των 0.5 </a:t>
            </a:r>
            <a:r>
              <a:rPr lang="el-GR" sz="1600" dirty="0" err="1">
                <a:ea typeface="Calibri" panose="020F0502020204030204" pitchFamily="34" charset="0"/>
                <a:cs typeface="Calibri" panose="020F0502020204030204" pitchFamily="34" charset="0"/>
              </a:rPr>
              <a:t>Μευρώ</a:t>
            </a:r>
            <a:endParaRPr lang="el-GR" sz="1600" dirty="0">
              <a:ea typeface="Calibri" panose="020F0502020204030204" pitchFamily="34" charset="0"/>
              <a:cs typeface="Calibri" panose="020F0502020204030204" pitchFamily="34" charset="0"/>
            </a:endParaRPr>
          </a:p>
          <a:p>
            <a:pPr marL="441960" indent="-171450" algn="just">
              <a:lnSpc>
                <a:spcPct val="115000"/>
              </a:lnSpc>
              <a:spcAft>
                <a:spcPts val="0"/>
              </a:spcAft>
              <a:buFont typeface="Arial" panose="020B0604020202020204" pitchFamily="34" charset="0"/>
              <a:buChar char="•"/>
            </a:pPr>
            <a:r>
              <a:rPr lang="el-GR" sz="1600" dirty="0">
                <a:ea typeface="Calibri" panose="020F0502020204030204" pitchFamily="34" charset="0"/>
                <a:cs typeface="Calibri" panose="020F0502020204030204" pitchFamily="34" charset="0"/>
              </a:rPr>
              <a:t>Το αίτημα του ΤΕΣ ΕΠΕΒΚ στήριξαν με επιστολές τους συνολικά </a:t>
            </a:r>
            <a:r>
              <a:rPr lang="el-GR" sz="1600" b="1" dirty="0">
                <a:ea typeface="Calibri" panose="020F0502020204030204" pitchFamily="34" charset="0"/>
                <a:cs typeface="Calibri" panose="020F0502020204030204" pitchFamily="34" charset="0"/>
              </a:rPr>
              <a:t>24 φορείς</a:t>
            </a:r>
            <a:r>
              <a:rPr lang="el-GR" sz="1600" dirty="0">
                <a:ea typeface="Calibri" panose="020F0502020204030204" pitchFamily="34" charset="0"/>
                <a:cs typeface="Calibri" panose="020F0502020204030204" pitchFamily="34" charset="0"/>
              </a:rPr>
              <a:t>: 9 Επιστημονικοί Υπεύθυνοι Εθνικών Ερευνητικών Υποδομών, 6 Πρυτανικές Αρχές και Πρόεδροι Ερευνητικών Κέντρων καθώς και 9 ακόμα σημαίνοντα στελέχη από Ερευνητικά Κέντρα, Πανεπιστήμια και εταιρίες του Ιδιωτικού Τομέα. </a:t>
            </a:r>
          </a:p>
          <a:p>
            <a:pPr marL="441960" indent="-171450" algn="just">
              <a:lnSpc>
                <a:spcPct val="115000"/>
              </a:lnSpc>
              <a:spcAft>
                <a:spcPts val="0"/>
              </a:spcAft>
              <a:buFont typeface="Arial" panose="020B0604020202020204" pitchFamily="34" charset="0"/>
              <a:buChar char="•"/>
            </a:pPr>
            <a:r>
              <a:rPr lang="el-GR" sz="1600" dirty="0">
                <a:ea typeface="Calibri" panose="020F0502020204030204" pitchFamily="34" charset="0"/>
                <a:cs typeface="Calibri" panose="020F0502020204030204" pitchFamily="34" charset="0"/>
              </a:rPr>
              <a:t>Επιπρόσθετα, το ΤΕΣ ΕΠΕΒΚ θεωρεί σημαντική την συμμετοχή της Ελληνικής ερευνητικής κοινότητας στην υποδομή ECCSEL – European </a:t>
            </a:r>
            <a:r>
              <a:rPr lang="el-GR" sz="1600" dirty="0" err="1">
                <a:ea typeface="Calibri" panose="020F0502020204030204" pitchFamily="34" charset="0"/>
                <a:cs typeface="Calibri" panose="020F0502020204030204" pitchFamily="34" charset="0"/>
              </a:rPr>
              <a:t>Carbon</a:t>
            </a:r>
            <a:r>
              <a:rPr lang="el-GR" sz="1600" dirty="0">
                <a:ea typeface="Calibri" panose="020F0502020204030204" pitchFamily="34" charset="0"/>
                <a:cs typeface="Calibri" panose="020F0502020204030204" pitchFamily="34" charset="0"/>
              </a:rPr>
              <a:t> </a:t>
            </a:r>
            <a:r>
              <a:rPr lang="el-GR" sz="1600" dirty="0" err="1">
                <a:ea typeface="Calibri" panose="020F0502020204030204" pitchFamily="34" charset="0"/>
                <a:cs typeface="Calibri" panose="020F0502020204030204" pitchFamily="34" charset="0"/>
              </a:rPr>
              <a:t>Dioxide</a:t>
            </a:r>
            <a:r>
              <a:rPr lang="el-GR" sz="1600" dirty="0">
                <a:ea typeface="Calibri" panose="020F0502020204030204" pitchFamily="34" charset="0"/>
                <a:cs typeface="Calibri" panose="020F0502020204030204" pitchFamily="34" charset="0"/>
              </a:rPr>
              <a:t> </a:t>
            </a:r>
            <a:r>
              <a:rPr lang="el-GR" sz="1600" dirty="0" err="1">
                <a:ea typeface="Calibri" panose="020F0502020204030204" pitchFamily="34" charset="0"/>
                <a:cs typeface="Calibri" panose="020F0502020204030204" pitchFamily="34" charset="0"/>
              </a:rPr>
              <a:t>Capture</a:t>
            </a:r>
            <a:r>
              <a:rPr lang="el-GR" sz="1600" dirty="0">
                <a:ea typeface="Calibri" panose="020F0502020204030204" pitchFamily="34" charset="0"/>
                <a:cs typeface="Calibri" panose="020F0502020204030204" pitchFamily="34" charset="0"/>
              </a:rPr>
              <a:t> and </a:t>
            </a:r>
            <a:r>
              <a:rPr lang="el-GR" sz="1600" dirty="0" err="1">
                <a:ea typeface="Calibri" panose="020F0502020204030204" pitchFamily="34" charset="0"/>
                <a:cs typeface="Calibri" panose="020F0502020204030204" pitchFamily="34" charset="0"/>
              </a:rPr>
              <a:t>Storage</a:t>
            </a:r>
            <a:r>
              <a:rPr lang="el-GR" sz="1600" dirty="0">
                <a:ea typeface="Calibri" panose="020F0502020204030204" pitchFamily="34" charset="0"/>
                <a:cs typeface="Calibri" panose="020F0502020204030204" pitchFamily="34" charset="0"/>
              </a:rPr>
              <a:t> </a:t>
            </a:r>
            <a:r>
              <a:rPr lang="el-GR" sz="1600" dirty="0" err="1">
                <a:ea typeface="Calibri" panose="020F0502020204030204" pitchFamily="34" charset="0"/>
                <a:cs typeface="Calibri" panose="020F0502020204030204" pitchFamily="34" charset="0"/>
              </a:rPr>
              <a:t>Laboratory</a:t>
            </a:r>
            <a:r>
              <a:rPr lang="el-GR" sz="1600" dirty="0">
                <a:ea typeface="Calibri" panose="020F0502020204030204" pitchFamily="34" charset="0"/>
                <a:cs typeface="Calibri" panose="020F0502020204030204" pitchFamily="34" charset="0"/>
              </a:rPr>
              <a:t>, αν και προς το παρόν δεν συμμετέχει κανένας Ελληνικός φορέας σε αυτή, παρόλο την ύπαρξη μεγάλου ενδιαφέροντος συμμετοχής.</a:t>
            </a:r>
          </a:p>
          <a:p>
            <a:pPr marL="270510" algn="just">
              <a:lnSpc>
                <a:spcPct val="115000"/>
              </a:lnSpc>
              <a:spcAft>
                <a:spcPts val="0"/>
              </a:spcAft>
            </a:pPr>
            <a:endParaRPr lang="el-GR" sz="1200" dirty="0">
              <a:latin typeface="+mj-lt"/>
              <a:ea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5485E02E-56DD-9819-C024-ADE96EEC795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880934" y="96010"/>
            <a:ext cx="1311066" cy="617101"/>
          </a:xfrm>
          <a:prstGeom prst="rect">
            <a:avLst/>
          </a:prstGeom>
          <a:noFill/>
        </p:spPr>
      </p:pic>
      <p:pic>
        <p:nvPicPr>
          <p:cNvPr id="4" name="Picture 3" descr="C:\NIKIFOROS\EAA\logo\ΥΠΑΝ.png">
            <a:extLst>
              <a:ext uri="{FF2B5EF4-FFF2-40B4-BE49-F238E27FC236}">
                <a16:creationId xmlns:a16="http://schemas.microsoft.com/office/drawing/2014/main" id="{0ECB1F92-8F16-D25E-9170-4824E1B4AE9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123258"/>
            <a:ext cx="1858945" cy="707195"/>
          </a:xfrm>
          <a:prstGeom prst="rect">
            <a:avLst/>
          </a:prstGeom>
          <a:noFill/>
          <a:ln>
            <a:noFill/>
          </a:ln>
        </p:spPr>
      </p:pic>
    </p:spTree>
    <p:extLst>
      <p:ext uri="{BB962C8B-B14F-4D97-AF65-F5344CB8AC3E}">
        <p14:creationId xmlns:p14="http://schemas.microsoft.com/office/powerpoint/2010/main" val="97443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26984">
              <a:schemeClr val="accent6">
                <a:lumMod val="20000"/>
                <a:lumOff val="80000"/>
              </a:schemeClr>
            </a:gs>
            <a:gs pos="1000">
              <a:schemeClr val="accent6">
                <a:lumMod val="60000"/>
                <a:lumOff val="4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93A8BF-03AC-49E2-BEFA-ED53E7B8EDC9}" type="slidenum">
              <a:rPr lang="en-US" smtClean="0"/>
              <a:t>8</a:t>
            </a:fld>
            <a:endParaRPr lang="en-US" dirty="0"/>
          </a:p>
        </p:txBody>
      </p:sp>
      <p:pic>
        <p:nvPicPr>
          <p:cNvPr id="9" name="Picture 8" descr="C:\NIKIFOROS\EAA\logo\ΥΠΑΝ.png"/>
          <p:cNvPicPr/>
          <p:nvPr/>
        </p:nvPicPr>
        <p:blipFill>
          <a:blip r:embed="rId3">
            <a:extLst>
              <a:ext uri="{28A0092B-C50C-407E-A947-70E740481C1C}">
                <a14:useLocalDpi xmlns:a14="http://schemas.microsoft.com/office/drawing/2010/main" val="0"/>
              </a:ext>
            </a:extLst>
          </a:blip>
          <a:srcRect/>
          <a:stretch>
            <a:fillRect/>
          </a:stretch>
        </p:blipFill>
        <p:spPr bwMode="auto">
          <a:xfrm>
            <a:off x="4768850" y="6113146"/>
            <a:ext cx="1333500" cy="523875"/>
          </a:xfrm>
          <a:prstGeom prst="rect">
            <a:avLst/>
          </a:prstGeom>
          <a:noFill/>
          <a:ln>
            <a:noFill/>
          </a:ln>
        </p:spPr>
      </p:pic>
      <p:pic>
        <p:nvPicPr>
          <p:cNvPr id="10" name="Picture 9"/>
          <p:cNvPicPr/>
          <p:nvPr/>
        </p:nvPicPr>
        <p:blipFill>
          <a:blip r:embed="rId4">
            <a:extLst>
              <a:ext uri="{28A0092B-C50C-407E-A947-70E740481C1C}">
                <a14:useLocalDpi xmlns:a14="http://schemas.microsoft.com/office/drawing/2010/main" val="0"/>
              </a:ext>
            </a:extLst>
          </a:blip>
          <a:srcRect/>
          <a:stretch>
            <a:fillRect/>
          </a:stretch>
        </p:blipFill>
        <p:spPr bwMode="auto">
          <a:xfrm>
            <a:off x="6435725" y="6176963"/>
            <a:ext cx="927100" cy="396240"/>
          </a:xfrm>
          <a:prstGeom prst="rect">
            <a:avLst/>
          </a:prstGeom>
          <a:noFill/>
        </p:spPr>
      </p:pic>
      <p:sp>
        <p:nvSpPr>
          <p:cNvPr id="15" name="Content Placeholder 5"/>
          <p:cNvSpPr txBox="1">
            <a:spLocks/>
          </p:cNvSpPr>
          <p:nvPr/>
        </p:nvSpPr>
        <p:spPr>
          <a:xfrm>
            <a:off x="681210" y="1547316"/>
            <a:ext cx="10829580" cy="46296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dirty="0">
              <a:latin typeface="+mj-lt"/>
            </a:endParaRPr>
          </a:p>
          <a:p>
            <a:pPr marL="0" indent="0" algn="just">
              <a:buNone/>
            </a:pPr>
            <a:r>
              <a:rPr lang="el-GR" sz="1800" dirty="0"/>
              <a:t>Το ΤΕΣ ΕΠΕΒΚ κατέθεσε στο ΕΣΕΤΕΚ και την ΓΓΕΚ τις τεκμηριωμένες προτάσεις του σχετικά με τις προτεινόμενες προτεραιότητες της Εθνικής Στρατηγικής Έρευνας και Καινοτομίας για την Έξυπνη Εξειδίκευση της Προγραμματικής Περιόδου 2021 – 2027 στους Τομείς: </a:t>
            </a:r>
          </a:p>
          <a:p>
            <a:pPr marL="0" indent="0" algn="just">
              <a:buNone/>
            </a:pPr>
            <a:endParaRPr lang="en-US" sz="1800" dirty="0"/>
          </a:p>
          <a:p>
            <a:pPr algn="just"/>
            <a:r>
              <a:rPr lang="el-GR" sz="1800" dirty="0"/>
              <a:t>Τομέας [4]: Περιβάλλον, Βιώσιμη Ανάπτυξη και Κυκλική οικονομία</a:t>
            </a:r>
          </a:p>
          <a:p>
            <a:pPr algn="just"/>
            <a:r>
              <a:rPr lang="el-GR" sz="1800" dirty="0"/>
              <a:t>Τομέας [6]: Έξυπνες Μεταφορές – εφοδιαστική αλυσίδα</a:t>
            </a:r>
          </a:p>
          <a:p>
            <a:pPr lvl="0" algn="just"/>
            <a:r>
              <a:rPr lang="el-GR" sz="1800" dirty="0"/>
              <a:t>Τομέας [7]: Αειφόρος Ενέργεια</a:t>
            </a:r>
          </a:p>
          <a:p>
            <a:pPr lvl="0" algn="just"/>
            <a:endParaRPr lang="el-GR" sz="1800" dirty="0"/>
          </a:p>
          <a:p>
            <a:pPr marL="0" lvl="0" indent="0" algn="just">
              <a:buNone/>
            </a:pPr>
            <a:r>
              <a:rPr lang="el-GR" sz="1800" dirty="0"/>
              <a:t>Η  ομόφωνη αναλυτική Εισήγηση-Υπόμνημα, μετά από ενδελεχή διαβούλευση, της </a:t>
            </a:r>
            <a:r>
              <a:rPr lang="el-GR" sz="1800" dirty="0" err="1"/>
              <a:t>υπο</a:t>
            </a:r>
            <a:r>
              <a:rPr lang="el-GR" sz="1800" dirty="0"/>
              <a:t>-ομάδας Ενέργειας του ΤΕΣ για τις προτεραιότητες της Έρευνας και της Καινοτομίας στο πλαίσιο της Εθνικής (και Ευρωπαϊκής) Πολιτικής Μετάβασης στην Πράσινη Ενέργεια υποβλήθηκε και στο πλαίσιο της ανοιχτής δημόσιας διαβούλευσης της Πολιτείας.</a:t>
            </a:r>
            <a:endParaRPr lang="en-US" sz="1800" dirty="0"/>
          </a:p>
          <a:p>
            <a:pPr marL="457200" indent="-457200">
              <a:buFont typeface="+mj-lt"/>
              <a:buAutoNum type="arabicPeriod"/>
            </a:pPr>
            <a:endParaRPr lang="en-US" sz="2400" dirty="0">
              <a:latin typeface="+mj-lt"/>
            </a:endParaRPr>
          </a:p>
          <a:p>
            <a:pPr marL="0" indent="0">
              <a:buNone/>
            </a:pPr>
            <a:endParaRPr lang="en-US" sz="2400" dirty="0">
              <a:latin typeface="+mj-lt"/>
            </a:endParaRPr>
          </a:p>
          <a:p>
            <a:endParaRPr lang="en-US" sz="2400" dirty="0">
              <a:latin typeface="+mj-lt"/>
            </a:endParaRPr>
          </a:p>
        </p:txBody>
      </p:sp>
      <p:sp>
        <p:nvSpPr>
          <p:cNvPr id="11" name="TextBox 10"/>
          <p:cNvSpPr txBox="1"/>
          <p:nvPr/>
        </p:nvSpPr>
        <p:spPr>
          <a:xfrm>
            <a:off x="1843088" y="165175"/>
            <a:ext cx="8505825" cy="830997"/>
          </a:xfrm>
          <a:prstGeom prst="rect">
            <a:avLst/>
          </a:prstGeom>
          <a:noFill/>
        </p:spPr>
        <p:txBody>
          <a:bodyPr wrap="square" rtlCol="0">
            <a:spAutoFit/>
          </a:bodyPr>
          <a:lstStyle/>
          <a:p>
            <a:pPr algn="ctr"/>
            <a:r>
              <a:rPr lang="en-US" sz="1200" spc="300" dirty="0">
                <a:solidFill>
                  <a:schemeClr val="tx1">
                    <a:lumMod val="50000"/>
                    <a:lumOff val="50000"/>
                  </a:schemeClr>
                </a:solidFill>
              </a:rPr>
              <a:t>ΕΘΝΙΚΟ ΣΥΜΒΟΥΛΙΟ ΕΡΕΥΝΑΣ ΤΕΧΝΟΛΟΓΙΑΣ ΚΑΙ ΚΑΙΝΟΤΟΜΙΑΣ</a:t>
            </a:r>
          </a:p>
          <a:p>
            <a:pPr algn="ctr"/>
            <a:endParaRPr lang="en-US" sz="1200" spc="300" dirty="0">
              <a:solidFill>
                <a:schemeClr val="tx1">
                  <a:lumMod val="50000"/>
                  <a:lumOff val="50000"/>
                </a:schemeClr>
              </a:solidFill>
            </a:endParaRPr>
          </a:p>
          <a:p>
            <a:pPr algn="ctr"/>
            <a:r>
              <a:rPr lang="el-GR" sz="1200" spc="300" dirty="0">
                <a:solidFill>
                  <a:schemeClr val="tx1">
                    <a:lumMod val="50000"/>
                    <a:lumOff val="50000"/>
                  </a:schemeClr>
                </a:solidFill>
              </a:rPr>
              <a:t>ΤΟΜΕΑΚΟ ΕΠΙΣΤΗΜΟΝΙΚΟ ΣΥΜΒΟΥΛΙΟ </a:t>
            </a:r>
          </a:p>
          <a:p>
            <a:pPr algn="ctr"/>
            <a:r>
              <a:rPr lang="el-GR" sz="1200" spc="300" dirty="0">
                <a:solidFill>
                  <a:schemeClr val="tx1">
                    <a:lumMod val="50000"/>
                    <a:lumOff val="50000"/>
                  </a:schemeClr>
                </a:solidFill>
              </a:rPr>
              <a:t>ΕΠΙΣΤΗΜΩΝ ΠΕΡΙΒΑΛΛΟΝΤΟΣ, ΕΝΕΡΓΕΙΑΣ ΚΑΙ ΒΙΩΣΙΜΗΣ ΚΙΝΗΤΙΚΟΤΗΤΑΣ</a:t>
            </a:r>
          </a:p>
        </p:txBody>
      </p:sp>
      <p:sp>
        <p:nvSpPr>
          <p:cNvPr id="13" name="Title 1"/>
          <p:cNvSpPr>
            <a:spLocks noGrp="1"/>
          </p:cNvSpPr>
          <p:nvPr>
            <p:ph type="title"/>
          </p:nvPr>
        </p:nvSpPr>
        <p:spPr>
          <a:xfrm>
            <a:off x="838200" y="1130075"/>
            <a:ext cx="10515600" cy="764826"/>
          </a:xfrm>
        </p:spPr>
        <p:txBody>
          <a:bodyPr>
            <a:normAutofit/>
          </a:bodyPr>
          <a:lstStyle/>
          <a:p>
            <a:pPr algn="ctr"/>
            <a:r>
              <a:rPr lang="el-GR" sz="2000" b="1" dirty="0">
                <a:latin typeface="+mn-lt"/>
              </a:rPr>
              <a:t>3. Προτεραιότητες της Εθνικής Στρατηγικής Έρευνας και Καινοτομίας για την Έξυπνη Εξειδίκευση της Προγραμματικής Περιόδου 2021 – 2027</a:t>
            </a:r>
          </a:p>
        </p:txBody>
      </p:sp>
      <p:pic>
        <p:nvPicPr>
          <p:cNvPr id="2" name="Picture 1">
            <a:extLst>
              <a:ext uri="{FF2B5EF4-FFF2-40B4-BE49-F238E27FC236}">
                <a16:creationId xmlns:a16="http://schemas.microsoft.com/office/drawing/2014/main" id="{8A8C6AA1-5D8D-497C-7C60-765E5AF9B09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880934" y="96010"/>
            <a:ext cx="1311066" cy="617101"/>
          </a:xfrm>
          <a:prstGeom prst="rect">
            <a:avLst/>
          </a:prstGeom>
          <a:noFill/>
        </p:spPr>
      </p:pic>
      <p:pic>
        <p:nvPicPr>
          <p:cNvPr id="3" name="Picture 2" descr="C:\NIKIFOROS\EAA\logo\ΥΠΑΝ.png">
            <a:extLst>
              <a:ext uri="{FF2B5EF4-FFF2-40B4-BE49-F238E27FC236}">
                <a16:creationId xmlns:a16="http://schemas.microsoft.com/office/drawing/2014/main" id="{B197E875-1F0B-CE79-2DE2-C425368E9A1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123258"/>
            <a:ext cx="1858945" cy="707195"/>
          </a:xfrm>
          <a:prstGeom prst="rect">
            <a:avLst/>
          </a:prstGeom>
          <a:noFill/>
          <a:ln>
            <a:noFill/>
          </a:ln>
        </p:spPr>
      </p:pic>
    </p:spTree>
    <p:extLst>
      <p:ext uri="{BB962C8B-B14F-4D97-AF65-F5344CB8AC3E}">
        <p14:creationId xmlns:p14="http://schemas.microsoft.com/office/powerpoint/2010/main" val="2355518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17011">
              <a:schemeClr val="accent6">
                <a:lumMod val="40000"/>
                <a:lumOff val="60000"/>
              </a:schemeClr>
            </a:gs>
            <a:gs pos="26984">
              <a:schemeClr val="accent6">
                <a:lumMod val="20000"/>
                <a:lumOff val="80000"/>
              </a:schemeClr>
            </a:gs>
            <a:gs pos="1000">
              <a:schemeClr val="accent6">
                <a:lumMod val="60000"/>
                <a:lumOff val="4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93A8BF-03AC-49E2-BEFA-ED53E7B8EDC9}" type="slidenum">
              <a:rPr lang="en-US" smtClean="0"/>
              <a:t>9</a:t>
            </a:fld>
            <a:endParaRPr lang="en-US" dirty="0"/>
          </a:p>
        </p:txBody>
      </p:sp>
      <p:sp>
        <p:nvSpPr>
          <p:cNvPr id="15" name="Content Placeholder 5"/>
          <p:cNvSpPr txBox="1">
            <a:spLocks/>
          </p:cNvSpPr>
          <p:nvPr/>
        </p:nvSpPr>
        <p:spPr>
          <a:xfrm>
            <a:off x="339635" y="1233803"/>
            <a:ext cx="11507372" cy="5728695"/>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dirty="0">
              <a:latin typeface="+mj-lt"/>
            </a:endParaRPr>
          </a:p>
          <a:p>
            <a:pPr marL="0" indent="0">
              <a:lnSpc>
                <a:spcPct val="120000"/>
              </a:lnSpc>
              <a:buNone/>
            </a:pPr>
            <a:r>
              <a:rPr lang="el-GR" sz="2900" dirty="0"/>
              <a:t>Παρουσιάστηκαν σε σχετικές συναντήσεις στο ΤΕΣ ΕΠΕΒΚ αναλυτικά τα πεπραγμένα και τις δράσεις των κάτωθι χρηματοδοτούμενων  Ερευνητικών Υποδομών του Εθνικού Οδικού Χάρτη (που άπτονται των θεματικών του ΤΕΣ)</a:t>
            </a:r>
          </a:p>
          <a:p>
            <a:pPr lvl="0">
              <a:lnSpc>
                <a:spcPct val="120000"/>
              </a:lnSpc>
            </a:pPr>
            <a:r>
              <a:rPr lang="el-GR" sz="2900" dirty="0" err="1"/>
              <a:t>ΠΑΝελλΑδιΚή</a:t>
            </a:r>
            <a:r>
              <a:rPr lang="el-GR" sz="2900" dirty="0"/>
              <a:t> υποδομή για τη </a:t>
            </a:r>
            <a:r>
              <a:rPr lang="el-GR" sz="2900" dirty="0" err="1"/>
              <a:t>μΕλέτη</a:t>
            </a:r>
            <a:r>
              <a:rPr lang="el-GR" sz="2900" dirty="0"/>
              <a:t> της ατμοσφαιρικής σύστασης και </a:t>
            </a:r>
            <a:r>
              <a:rPr lang="el-GR" sz="2900" dirty="0" err="1"/>
              <a:t>κλΙματικής</a:t>
            </a:r>
            <a:r>
              <a:rPr lang="el-GR" sz="2900" dirty="0"/>
              <a:t> Αλλαγής- </a:t>
            </a:r>
            <a:r>
              <a:rPr lang="el-GR" sz="2900" b="1" dirty="0"/>
              <a:t>ΠΑΝΑΚΕΙΑ-</a:t>
            </a:r>
            <a:r>
              <a:rPr lang="en-US" sz="2900" b="1" dirty="0"/>
              <a:t>PANACEA</a:t>
            </a:r>
            <a:r>
              <a:rPr lang="el-GR" sz="2900" dirty="0"/>
              <a:t>: Ν. Μιχαλόπουλος (ΕΑΑ)</a:t>
            </a:r>
            <a:endParaRPr lang="en-US" sz="2900" dirty="0"/>
          </a:p>
          <a:p>
            <a:pPr lvl="0">
              <a:lnSpc>
                <a:spcPct val="120000"/>
              </a:lnSpc>
            </a:pPr>
            <a:r>
              <a:rPr lang="en-US" sz="2900" dirty="0"/>
              <a:t>Centre for the study and sustainable exploitation of Marine Biological Resources – </a:t>
            </a:r>
            <a:r>
              <a:rPr lang="en-US" sz="2900" b="1" dirty="0"/>
              <a:t>CMBR</a:t>
            </a:r>
            <a:r>
              <a:rPr lang="en-US" sz="2900" dirty="0"/>
              <a:t>: Α. Μα</a:t>
            </a:r>
            <a:r>
              <a:rPr lang="en-US" sz="2900" dirty="0" err="1"/>
              <a:t>γουλάς</a:t>
            </a:r>
            <a:r>
              <a:rPr lang="en-US" sz="2900" dirty="0"/>
              <a:t> (ΕΛΚΕΘΕ)</a:t>
            </a:r>
          </a:p>
          <a:p>
            <a:pPr lvl="0">
              <a:lnSpc>
                <a:spcPct val="120000"/>
              </a:lnSpc>
            </a:pPr>
            <a:r>
              <a:rPr lang="en-US" sz="2900" dirty="0"/>
              <a:t>Hellenic Integrated Marine and Inland Water Observing, Forecasting and Offshore Technology System – </a:t>
            </a:r>
            <a:r>
              <a:rPr lang="en-US" sz="2900" b="1" dirty="0" err="1"/>
              <a:t>HIMIOFoTS</a:t>
            </a:r>
            <a:r>
              <a:rPr lang="en-US" sz="2900" dirty="0"/>
              <a:t>: Λ. </a:t>
            </a:r>
            <a:r>
              <a:rPr lang="en-US" sz="2900" dirty="0" err="1"/>
              <a:t>Περι</a:t>
            </a:r>
            <a:r>
              <a:rPr lang="en-US" sz="2900" dirty="0"/>
              <a:t>βολιώτης - Α. Καρα</a:t>
            </a:r>
            <a:r>
              <a:rPr lang="en-US" sz="2900" dirty="0" err="1"/>
              <a:t>γεώργης</a:t>
            </a:r>
            <a:r>
              <a:rPr lang="en-US" sz="2900" dirty="0"/>
              <a:t> (ΕΛΚΕΘΕ)</a:t>
            </a:r>
          </a:p>
          <a:p>
            <a:pPr lvl="0">
              <a:lnSpc>
                <a:spcPct val="120000"/>
              </a:lnSpc>
            </a:pPr>
            <a:r>
              <a:rPr lang="en-US" sz="2900" dirty="0"/>
              <a:t>Hellenic Research Fleet / reconstruction of the research vessel – </a:t>
            </a:r>
            <a:r>
              <a:rPr lang="en-US" sz="2900" b="1" dirty="0"/>
              <a:t>PHILIA</a:t>
            </a:r>
            <a:r>
              <a:rPr lang="en-US" sz="2900" dirty="0"/>
              <a:t>: Α. Μα</a:t>
            </a:r>
            <a:r>
              <a:rPr lang="en-US" sz="2900" dirty="0" err="1"/>
              <a:t>χιάς</a:t>
            </a:r>
            <a:r>
              <a:rPr lang="en-US" sz="2900" dirty="0"/>
              <a:t> (ΕΛΚΕΘΕ)</a:t>
            </a:r>
          </a:p>
          <a:p>
            <a:pPr lvl="0">
              <a:lnSpc>
                <a:spcPct val="120000"/>
              </a:lnSpc>
            </a:pPr>
            <a:r>
              <a:rPr lang="en-US" sz="2900" dirty="0"/>
              <a:t>Hellenic Plate Observing System – </a:t>
            </a:r>
            <a:r>
              <a:rPr lang="en-US" sz="2900" b="1" dirty="0"/>
              <a:t>HELPOS:</a:t>
            </a:r>
            <a:r>
              <a:rPr lang="en-US" sz="2900" dirty="0"/>
              <a:t> Χ. </a:t>
            </a:r>
            <a:r>
              <a:rPr lang="en-US" sz="2900" dirty="0" err="1"/>
              <a:t>Ευ</a:t>
            </a:r>
            <a:r>
              <a:rPr lang="en-US" sz="2900" dirty="0"/>
              <a:t>αγγελίδης – Α. </a:t>
            </a:r>
            <a:r>
              <a:rPr lang="en-US" sz="2900" dirty="0" err="1"/>
              <a:t>Τσελέντης</a:t>
            </a:r>
            <a:r>
              <a:rPr lang="en-US" sz="2900" dirty="0"/>
              <a:t> (ΕΑΑ)</a:t>
            </a:r>
          </a:p>
          <a:p>
            <a:pPr lvl="0">
              <a:lnSpc>
                <a:spcPct val="120000"/>
              </a:lnSpc>
            </a:pPr>
            <a:r>
              <a:rPr lang="el-GR" sz="2900" dirty="0"/>
              <a:t>Ερευνητική Υποδομή για την Αξιοποίηση Αποβλήτων και Αειφόρου Διαχείρισης Φυσικών Πόρων – </a:t>
            </a:r>
            <a:r>
              <a:rPr lang="en-US" sz="2900" b="1" dirty="0"/>
              <a:t>INVALOR</a:t>
            </a:r>
            <a:r>
              <a:rPr lang="el-GR" sz="2900" dirty="0"/>
              <a:t>:  Χ. </a:t>
            </a:r>
            <a:r>
              <a:rPr lang="el-GR" sz="2900" dirty="0" err="1"/>
              <a:t>Τατσιόπουλος</a:t>
            </a:r>
            <a:r>
              <a:rPr lang="el-GR" sz="2900" dirty="0"/>
              <a:t> – Γ. Αγγελόπουλος (Παν. Πατρών)</a:t>
            </a:r>
            <a:endParaRPr lang="en-US" sz="2900" dirty="0"/>
          </a:p>
          <a:p>
            <a:pPr lvl="0">
              <a:lnSpc>
                <a:spcPct val="120000"/>
              </a:lnSpc>
            </a:pPr>
            <a:r>
              <a:rPr lang="en-US" sz="2900" dirty="0"/>
              <a:t>Centre of Excellence for Future Vehicle Environmental Performance - </a:t>
            </a:r>
            <a:r>
              <a:rPr lang="en-US" sz="2900" b="1" dirty="0" err="1"/>
              <a:t>FuVEP</a:t>
            </a:r>
            <a:r>
              <a:rPr lang="en-US" sz="2900" b="1" dirty="0"/>
              <a:t>:</a:t>
            </a:r>
            <a:r>
              <a:rPr lang="en-US" sz="2900" dirty="0"/>
              <a:t>  Ζ. Σαμα</a:t>
            </a:r>
            <a:r>
              <a:rPr lang="en-US" sz="2900" dirty="0" err="1"/>
              <a:t>ράς</a:t>
            </a:r>
            <a:r>
              <a:rPr lang="en-US" sz="2900" dirty="0"/>
              <a:t> (ΑΠΘ)</a:t>
            </a:r>
            <a:endParaRPr lang="el-GR" sz="2900" dirty="0"/>
          </a:p>
          <a:p>
            <a:pPr marL="0" lvl="0" indent="0" algn="just">
              <a:lnSpc>
                <a:spcPct val="120000"/>
              </a:lnSpc>
              <a:buNone/>
            </a:pPr>
            <a:r>
              <a:rPr lang="el-GR" sz="2900" dirty="0"/>
              <a:t>Σε συνεδρίαση της υπό-ομάδας Βιώσιμης Κινητικότητας προσκλήθηκε και συμμετείχε η Επιστημονικά Υπεύθυνη &amp; Συντονίστρια της εθνικής Ερευνητικής Υποδομής που συνδέεται άμεσα με τη Βιώσιμη Κινητικότητα (</a:t>
            </a:r>
            <a:r>
              <a:rPr lang="el-GR" sz="2900" b="1" dirty="0"/>
              <a:t>ENIRISST</a:t>
            </a:r>
            <a:r>
              <a:rPr lang="el-GR" sz="2900" dirty="0"/>
              <a:t>), Δρ. Αμαλία </a:t>
            </a:r>
            <a:r>
              <a:rPr lang="el-GR" sz="2900" dirty="0" err="1"/>
              <a:t>Πολυδωροπούλου</a:t>
            </a:r>
            <a:r>
              <a:rPr lang="el-GR" sz="2900" dirty="0"/>
              <a:t>. Στο πλαίσιο της συνεδρίασης έμφαση δόθηκε στα προβλήματα που αντιμετωπίζει η ENIRISST, στις ανάγκες μελλοντικής χρηματοδότησης, στις προοπτικές για το μέλλον, καθώς επίσης στα πλεονεκτήματα συμμετοχής σε Ευρωπαϊκές υποδομές. </a:t>
            </a:r>
            <a:endParaRPr lang="en-US" sz="2900" dirty="0"/>
          </a:p>
        </p:txBody>
      </p:sp>
      <p:sp>
        <p:nvSpPr>
          <p:cNvPr id="11" name="TextBox 10"/>
          <p:cNvSpPr txBox="1"/>
          <p:nvPr/>
        </p:nvSpPr>
        <p:spPr>
          <a:xfrm>
            <a:off x="1843088" y="165175"/>
            <a:ext cx="8505825" cy="646331"/>
          </a:xfrm>
          <a:prstGeom prst="rect">
            <a:avLst/>
          </a:prstGeom>
          <a:noFill/>
        </p:spPr>
        <p:txBody>
          <a:bodyPr wrap="square" rtlCol="0">
            <a:spAutoFit/>
          </a:bodyPr>
          <a:lstStyle/>
          <a:p>
            <a:pPr algn="ctr"/>
            <a:r>
              <a:rPr lang="en-US" sz="1200" spc="300" dirty="0">
                <a:solidFill>
                  <a:schemeClr val="tx1">
                    <a:lumMod val="50000"/>
                    <a:lumOff val="50000"/>
                  </a:schemeClr>
                </a:solidFill>
              </a:rPr>
              <a:t>ΕΘΝΙΚΟ ΣΥΜΒΟΥΛΙΟ ΕΡΕΥΝΑΣ ΤΕΧΝΟΛΟΓΙΑΣ ΚΑΙ ΚΑΙΝΟΤΟΜΙΑΣ</a:t>
            </a:r>
          </a:p>
          <a:p>
            <a:pPr algn="ctr"/>
            <a:r>
              <a:rPr lang="el-GR" sz="1200" spc="300" dirty="0">
                <a:solidFill>
                  <a:schemeClr val="tx1">
                    <a:lumMod val="50000"/>
                    <a:lumOff val="50000"/>
                  </a:schemeClr>
                </a:solidFill>
              </a:rPr>
              <a:t>ΤΟΜΕΑΚΟ ΕΠΙΣΤΗΜΟΝΙΚΟ ΣΥΜΒΟΥΛΙΟ </a:t>
            </a:r>
          </a:p>
          <a:p>
            <a:pPr algn="ctr"/>
            <a:r>
              <a:rPr lang="el-GR" sz="1200" spc="300" dirty="0">
                <a:solidFill>
                  <a:schemeClr val="tx1">
                    <a:lumMod val="50000"/>
                    <a:lumOff val="50000"/>
                  </a:schemeClr>
                </a:solidFill>
              </a:rPr>
              <a:t>ΕΠΙΣΤΗΜΩΝ ΠΕΡΙΒΑΛΛΟΝΤΟΣ, ΕΝΕΡΓΕΙΑΣ ΚΑΙ ΒΙΩΣΙΜΗΣ ΚΙΝΗΤΙΚΟΤΗΤΑΣ</a:t>
            </a:r>
          </a:p>
        </p:txBody>
      </p:sp>
      <p:sp>
        <p:nvSpPr>
          <p:cNvPr id="13" name="Title 1"/>
          <p:cNvSpPr>
            <a:spLocks noGrp="1"/>
          </p:cNvSpPr>
          <p:nvPr>
            <p:ph type="title"/>
          </p:nvPr>
        </p:nvSpPr>
        <p:spPr>
          <a:xfrm>
            <a:off x="642022" y="1087257"/>
            <a:ext cx="10515600" cy="460058"/>
          </a:xfrm>
        </p:spPr>
        <p:txBody>
          <a:bodyPr>
            <a:normAutofit fontScale="90000"/>
          </a:bodyPr>
          <a:lstStyle/>
          <a:p>
            <a:pPr algn="ctr"/>
            <a:r>
              <a:rPr lang="el-GR" sz="2000" b="1" dirty="0">
                <a:latin typeface="+mn-lt"/>
              </a:rPr>
              <a:t>4. Παρουσίαση στο ΤΕΣ των δράσεων των Εθνικών Ερευνητικών Υποδομών από τους Επιστημονικώς Υπεύθυνους των Υποδομών.</a:t>
            </a:r>
            <a:br>
              <a:rPr lang="el-GR" sz="2000" b="1" dirty="0">
                <a:latin typeface="+mn-lt"/>
              </a:rPr>
            </a:br>
            <a:endParaRPr lang="en-US" sz="2000" b="1" dirty="0">
              <a:latin typeface="+mn-lt"/>
            </a:endParaRPr>
          </a:p>
        </p:txBody>
      </p:sp>
      <p:pic>
        <p:nvPicPr>
          <p:cNvPr id="2" name="Picture 1">
            <a:extLst>
              <a:ext uri="{FF2B5EF4-FFF2-40B4-BE49-F238E27FC236}">
                <a16:creationId xmlns:a16="http://schemas.microsoft.com/office/drawing/2014/main" id="{5F64CE0A-AC8F-1F73-70AE-BECF705673C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880934" y="96010"/>
            <a:ext cx="1311066" cy="617101"/>
          </a:xfrm>
          <a:prstGeom prst="rect">
            <a:avLst/>
          </a:prstGeom>
          <a:noFill/>
        </p:spPr>
      </p:pic>
      <p:pic>
        <p:nvPicPr>
          <p:cNvPr id="3" name="Picture 2" descr="C:\NIKIFOROS\EAA\logo\ΥΠΑΝ.png">
            <a:extLst>
              <a:ext uri="{FF2B5EF4-FFF2-40B4-BE49-F238E27FC236}">
                <a16:creationId xmlns:a16="http://schemas.microsoft.com/office/drawing/2014/main" id="{638F552D-BB5E-90D9-0C7B-E744DE681B0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123258"/>
            <a:ext cx="1858945" cy="707195"/>
          </a:xfrm>
          <a:prstGeom prst="rect">
            <a:avLst/>
          </a:prstGeom>
          <a:noFill/>
          <a:ln>
            <a:noFill/>
          </a:ln>
        </p:spPr>
      </p:pic>
    </p:spTree>
    <p:extLst>
      <p:ext uri="{BB962C8B-B14F-4D97-AF65-F5344CB8AC3E}">
        <p14:creationId xmlns:p14="http://schemas.microsoft.com/office/powerpoint/2010/main" val="2596305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4547</TotalTime>
  <Words>2998</Words>
  <Application>Microsoft Macintosh PowerPoint</Application>
  <PresentationFormat>Widescreen</PresentationFormat>
  <Paragraphs>288</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ΕΘΝΙΚΟ ΣΥΜΒΟΥΛΙΟ ΕΡΕΥΝΑΣ, ΤΕΧΝΟΛΟΓΙΑΣ ΚΑΙ ΚΑΙΝΟΤΟΜΙΑΣ (Ε.Σ.Ε.ΤΕ.Κ.)  </vt:lpstr>
      <vt:lpstr>PowerPoint Presentation</vt:lpstr>
      <vt:lpstr>PowerPoint Presentation</vt:lpstr>
      <vt:lpstr>PowerPoint Presentation</vt:lpstr>
      <vt:lpstr>ΣΥΝΟΨΗ ΒΑΣΙΚΩΝ ΔΡΑΣΕΩΝ ΤΕΣ - ΕΠΕΒΚ</vt:lpstr>
      <vt:lpstr>1. Προτάσεις Αξιολογητών για τα Ινστιτούτα/Ερευνητικούς Φορείς </vt:lpstr>
      <vt:lpstr>2. Αίτημα για κάλυψη του κόστους συμμετοχής στις Ευρωπαϊκές Ερευνητικές Υποδομές (ESFRI, ERIC) </vt:lpstr>
      <vt:lpstr>3. Προτεραιότητες της Εθνικής Στρατηγικής Έρευνας και Καινοτομίας για την Έξυπνη Εξειδίκευση της Προγραμματικής Περιόδου 2021 – 2027</vt:lpstr>
      <vt:lpstr>4. Παρουσίαση στο ΤΕΣ των δράσεων των Εθνικών Ερευνητικών Υποδομών από τους Επιστημονικώς Υπεύθυνους των Υποδομών. </vt:lpstr>
      <vt:lpstr>5. Παρουσίαση/Συζήτηση Κλιματικού Νόμου </vt:lpstr>
      <vt:lpstr>6. Διαδικτυακές εκδηλώσεις ενημέρωσης και συζήτησης της υπο-ομάδας Ενέργειας </vt:lpstr>
      <vt:lpstr>7. Σύνταξη πρότασης σχετικά με τις ερευνητικές και τεχνολογικές δυνατότητες στον τομέα της ενεργειακής μετάβασης. </vt:lpstr>
      <vt:lpstr>Συμπεράσματα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Nikiforos</dc:creator>
  <cp:lastModifiedBy>Manolis Plionis</cp:lastModifiedBy>
  <cp:revision>64</cp:revision>
  <dcterms:created xsi:type="dcterms:W3CDTF">2020-06-29T08:47:55Z</dcterms:created>
  <dcterms:modified xsi:type="dcterms:W3CDTF">2022-11-03T07:20:47Z</dcterms:modified>
</cp:coreProperties>
</file>