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8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gPOZM91XE6ELo9odhZbqf4gsS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76AD18-315D-4ADC-9352-640616C89416}">
  <a:tblStyle styleId="{1976AD18-315D-4ADC-9352-640616C8941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97" autoAdjust="0"/>
  </p:normalViewPr>
  <p:slideViewPr>
    <p:cSldViewPr snapToGrid="0">
      <p:cViewPr varScale="1">
        <p:scale>
          <a:sx n="85" d="100"/>
          <a:sy n="85" d="100"/>
        </p:scale>
        <p:origin x="13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rPr lang="el-GR"/>
              <a:t>&gt; 150 εν εξελίξει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ξενοδοχείων &amp; ΟΑΕΔ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https://copenhagencard.com</a:t>
            </a:r>
            <a:r>
              <a:rPr lang="el-GR" dirty="0"/>
              <a:t> Παρίσι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post-covid remote work 365 vacations</a:t>
            </a:r>
            <a:endParaRPr dirty="0"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dirty="0"/>
              <a:t>ψηφιοποίησης και διάθεσης</a:t>
            </a:r>
            <a:r>
              <a:rPr lang="en-US" dirty="0"/>
              <a:t> </a:t>
            </a:r>
            <a:r>
              <a:rPr lang="el-GR" dirty="0"/>
              <a:t>βάσει Ευρωπαϊκών στρατηγικών και πολιτικών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l-GR" dirty="0"/>
              <a:t>Οδικό δίκτυο / σήμανση / μέσα</a:t>
            </a: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dirty="0"/>
              <a:t>VR /AR αναβάθμιση δικτυακών υποδομών μνημείων πολιτισμικής κληρονομιάς σε χαμηλό επίπεδο </a:t>
            </a: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dirty="0"/>
              <a:t>πλατφόρμες και εφαρμογές όπως </a:t>
            </a:r>
            <a:r>
              <a:rPr lang="en-US" dirty="0"/>
              <a:t>Europeana </a:t>
            </a:r>
            <a:r>
              <a:rPr lang="el-GR" dirty="0"/>
              <a:t>και </a:t>
            </a:r>
            <a:r>
              <a:rPr lang="en-US" dirty="0" err="1"/>
              <a:t>tripadvisor</a:t>
            </a:r>
            <a:r>
              <a:rPr lang="en-US" dirty="0"/>
              <a:t> </a:t>
            </a:r>
            <a:endParaRPr lang="el-GR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l-GR" dirty="0" err="1"/>
              <a:t>Elevate</a:t>
            </a:r>
            <a:r>
              <a:rPr lang="el-GR" dirty="0"/>
              <a:t> </a:t>
            </a:r>
            <a:r>
              <a:rPr lang="el-GR" dirty="0" err="1"/>
              <a:t>Greece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675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εσωτερική λειτουργία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αρμονική συνεργασία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διάθεση για συνεισφορά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αναλυτική και συνθετική διάσταση των πτυχών του τομέα</a:t>
            </a:r>
            <a:endParaRPr dirty="0"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l-GR" sz="18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Ελλάδα 2.0 Πυλώνες / Άξονες / Προσκλήσεις 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l-GR" sz="18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ΓΓΕΚ ΕΣΠΑ (έγινε μετά από προσωπική επαφή)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l-GR" sz="18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ΓΓΕΚ Συνεργατικοί Σχηματισμοί Καινοτομίας (</a:t>
            </a:r>
            <a:r>
              <a:rPr lang="el-GR" sz="1800" b="0" i="0" u="none" strike="noStrike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r>
              <a:rPr lang="el-GR" sz="18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Clusters</a:t>
            </a:r>
            <a:r>
              <a:rPr lang="el-GR" sz="18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l-GR" sz="18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Διασύνδεση με Ευρωπαϊκό οικοσύστημα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l-GR" sz="1800" b="0" i="0" u="none" strike="noStrik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Συμβουλευτική συμμετοχή σε συναφή Υπουργεία και φορείς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l-GR" dirty="0"/>
              <a:t>Να πετύχει τον στόχο του και να είναι το 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l-GR" dirty="0"/>
              <a:t>Εθνικό σημείο αναφοράς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l-GR" b="0" i="0" dirty="0">
                <a:solidFill>
                  <a:srgbClr val="000000"/>
                </a:solidFill>
                <a:effectLst/>
                <a:latin typeface="Roboto Slab"/>
              </a:rPr>
              <a:t>ανώτατο γνωμοδοτικό όργανο της Πολιτείας</a:t>
            </a:r>
            <a:endParaRPr lang="en-US" dirty="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l-GR" dirty="0"/>
              <a:t>για θέματα Έρευνας, Τεχνολογίας και Καινοτομίας διαμορφώνοντας, συντονίζοντας και παρακολουθώντας δράσεις και στρατηγικές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l-GR" dirty="0"/>
              <a:t>Εθνικού Οργανισμού Έρευνας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l-GR" dirty="0"/>
              <a:t>για την τιμή, την ευκαιρία, το ταξίδι το οποίο νιώθω πως ξεκινάει παρά τελειώνει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ήταν όλα τα μέλη καταπληκτικά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η συνεργασία ήταν εξαιρετική και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το έχω κάνει σε διαφορετικά πλαίσια και συγκυρίες αλλά νομίζω οφείλω να το κάνω και εδώ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τους ευχαριστώ και ελπίζω ο συντονισμός μου να ήταν αντάξιος τους</a:t>
            </a: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επίσης εξαιρετική συνεργασία είχαμε με τα μέλη του ΕΣΕΤΕΚ που είχαν αναλάβει την διαμεσολάβηση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την κα </a:t>
            </a:r>
            <a:r>
              <a:rPr lang="el-GR" dirty="0" err="1"/>
              <a:t>Μπαχταλιά</a:t>
            </a:r>
            <a:r>
              <a:rPr lang="el-GR" dirty="0"/>
              <a:t>  με την οποία μοιραζόμαστε και άλλα κοινά ενδιαφέροντα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την κα </a:t>
            </a:r>
            <a:r>
              <a:rPr lang="el-GR" dirty="0" err="1"/>
              <a:t>Κάτσου</a:t>
            </a:r>
            <a:endParaRPr lang="el-G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αλλά και την κα Γκίνη για την καταπληκτική γραμματειακή υποστήριξη και την αναλυτική αποτύπωση των πρακτικών των περισσότερων από 20 συναντήσεων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37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dirty="0"/>
              <a:t>04/12 ολομέλεια 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-GR" dirty="0" err="1"/>
              <a:t>contacts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-GR" dirty="0" err="1"/>
              <a:t>gdrive</a:t>
            </a:r>
            <a:r>
              <a:rPr lang="el-GR" dirty="0"/>
              <a:t> / </a:t>
            </a:r>
            <a:r>
              <a:rPr lang="el-GR" dirty="0" err="1"/>
              <a:t>slack</a:t>
            </a:r>
            <a:r>
              <a:rPr lang="el-GR" dirty="0"/>
              <a:t> 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-GR" dirty="0"/>
              <a:t>διερεύνηση στόχευσης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-GR" dirty="0"/>
              <a:t>ορισμός ομάδων Τ-Π-ΔΒ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l-GR" dirty="0">
                <a:solidFill>
                  <a:schemeClr val="dk1"/>
                </a:solidFill>
              </a:rPr>
              <a:t>Ανοιχτή δημόσια διαβούλευση για τη Βίβλο Ψηφιακού Μετασχηματισμού 2020-2025</a:t>
            </a:r>
            <a:endParaRPr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l-GR" dirty="0">
                <a:solidFill>
                  <a:schemeClr val="dk1"/>
                </a:solidFill>
              </a:rPr>
              <a:t>29/12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l-GR" dirty="0">
                <a:solidFill>
                  <a:schemeClr val="dk1"/>
                </a:solidFill>
              </a:rPr>
              <a:t>α) καταγραφή και αξιολόγηση τρέχουσας κατάστασης στα πεδία και αναγνώριση διεθνών τάσεων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l-GR" dirty="0">
                <a:solidFill>
                  <a:schemeClr val="dk1"/>
                </a:solidFill>
              </a:rPr>
              <a:t>β) αναγνώριση των </a:t>
            </a:r>
            <a:r>
              <a:rPr lang="el-GR" dirty="0" err="1">
                <a:solidFill>
                  <a:schemeClr val="dk1"/>
                </a:solidFill>
              </a:rPr>
              <a:t>stakeholders</a:t>
            </a:r>
            <a:r>
              <a:rPr lang="el-GR" dirty="0">
                <a:solidFill>
                  <a:schemeClr val="dk1"/>
                </a:solidFill>
              </a:rPr>
              <a:t> του οικοσυστήματος και εμπλοκή τους στις διαδικασίες του ΤΕΣ</a:t>
            </a:r>
            <a:endParaRPr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970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800" dirty="0"/>
              <a:t>Ανοιχτή δημόσια διαβούλευση για τη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1. 	Χαρτογράφηση παρούσας κατάστασης, με μια SWOT ανάλυση ανά κλάδο, με στόχο : α) ιεράρχηση προβλημάτων - απειλών από ανταγωνισμό η άλλους παράγοντες και προτάσεις αντιμετώπισης και β) ανάδειξη συγκριτικών πλεονεκτημάτων μας ως χώρα και τρόποι βελτίωσης της εκμετάλλευσης αυτών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2. 	Πως η τεχνολογία μπορεί να συμβάλλει στην ανάπτυξη -ενδυνάμωση των επιμέρους κλάδων 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3. 	Best </a:t>
            </a:r>
            <a:r>
              <a:rPr lang="el-GR" sz="12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practices</a:t>
            </a:r>
            <a:r>
              <a:rPr lang="el-GR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και εμβληματικές δράσεις για </a:t>
            </a:r>
            <a:r>
              <a:rPr lang="el-GR" sz="12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quick</a:t>
            </a:r>
            <a:r>
              <a:rPr lang="el-GR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2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wins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4. 	Επίδραση πανδημίας στους εν λόγω κλάδους και προτάσεις προς πολιτεία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 sz="1800"/>
            </a:lvl1pPr>
            <a:lvl2pPr lvl="1" algn="ctr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500"/>
              <a:buNone/>
              <a:defRPr sz="1500"/>
            </a:lvl2pPr>
            <a:lvl3pPr lvl="2" algn="ctr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350"/>
              <a:buNone/>
              <a:defRPr sz="1350"/>
            </a:lvl3pPr>
            <a:lvl4pPr lvl="3" algn="ctr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  <a:defRPr sz="1200"/>
            </a:lvl4pPr>
            <a:lvl5pPr lvl="4" algn="ctr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Calibri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Char char="●"/>
              <a:defRPr sz="1400"/>
            </a:lvl1pPr>
            <a:lvl2pPr marL="914400" lvl="1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Char char="○"/>
              <a:defRPr sz="1200"/>
            </a:lvl2pPr>
            <a:lvl3pPr marL="1371600" lvl="2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Char char="■"/>
              <a:defRPr sz="1200"/>
            </a:lvl3pPr>
            <a:lvl4pPr marL="1828800" lvl="3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Char char="●"/>
              <a:defRPr sz="1200"/>
            </a:lvl4pPr>
            <a:lvl5pPr marL="2286000" lvl="4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Char char="●"/>
              <a:defRPr sz="1400"/>
            </a:lvl1pPr>
            <a:lvl2pPr marL="914400" lvl="1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Char char="○"/>
              <a:defRPr sz="1200"/>
            </a:lvl2pPr>
            <a:lvl3pPr marL="1371600" lvl="2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Char char="■"/>
              <a:defRPr sz="1200"/>
            </a:lvl3pPr>
            <a:lvl4pPr marL="1828800" lvl="3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Char char="●"/>
              <a:defRPr sz="1200"/>
            </a:lvl4pPr>
            <a:lvl5pPr marL="2286000" lvl="4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835818" y="0"/>
            <a:ext cx="7472363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41248" y="0"/>
            <a:ext cx="7461504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143002" y="1499711"/>
            <a:ext cx="6858000" cy="207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5400"/>
              <a:buFont typeface="Calibri"/>
              <a:buNone/>
            </a:pPr>
            <a:r>
              <a:rPr lang="el-GR" sz="5400"/>
              <a:t>ΤΕΣ ΤΠΔΒ</a:t>
            </a:r>
            <a:br>
              <a:rPr lang="el-GR" sz="5400"/>
            </a:br>
            <a:r>
              <a:rPr lang="el-GR" sz="1800"/>
              <a:t>Γ. Καρυδάκης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475184" y="4233862"/>
            <a:ext cx="6193632" cy="4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SzPts val="1000"/>
              <a:buNone/>
            </a:pPr>
            <a:r>
              <a:rPr lang="el-GR" sz="1000"/>
              <a:t>ΕΣΕΤΕΚ - Ημερίδα παρουσίασης των αποτελεσμάτων ΤΕΣ</a:t>
            </a:r>
            <a:endParaRPr sz="1000"/>
          </a:p>
        </p:txBody>
      </p:sp>
      <p:sp>
        <p:nvSpPr>
          <p:cNvPr id="98" name="Google Shape;98;p1"/>
          <p:cNvSpPr/>
          <p:nvPr/>
        </p:nvSpPr>
        <p:spPr>
          <a:xfrm>
            <a:off x="2788920" y="4143589"/>
            <a:ext cx="356616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ορόσημα</a:t>
            </a: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06/21 Εισηγήσεις εστιασμένων δράσεων προς ΕΣΕΤΕΚ </a:t>
            </a:r>
            <a:endParaRPr/>
          </a:p>
          <a:p>
            <a:pPr marL="171450" lvl="0" indent="-381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07/21 Προτεραιοποίηση θεματικών προτεραιοτήτων ΕΣΠΑ</a:t>
            </a:r>
            <a:endParaRPr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/>
              <a:t>Συνεργασία με Συμβουλευτική Ομάδα ΤΠΔΒ ΓΓΕΚ</a:t>
            </a:r>
            <a:endParaRPr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/>
              <a:t>Θεσμική διαβούλευση και επεξεργασία σχολίων</a:t>
            </a:r>
            <a:endParaRPr/>
          </a:p>
          <a:p>
            <a:pPr marL="171450" lvl="0" indent="-381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835818" y="0"/>
            <a:ext cx="7472363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841248" y="0"/>
            <a:ext cx="7461504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1143002" y="1499711"/>
            <a:ext cx="6858000" cy="207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el-GR" sz="5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αποτελέσματα</a:t>
            </a:r>
            <a:endParaRPr sz="54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1475184" y="4233862"/>
            <a:ext cx="6193632" cy="4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2788920" y="4143589"/>
            <a:ext cx="356616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dt" idx="10"/>
          </p:nvPr>
        </p:nvSpPr>
        <p:spPr>
          <a:xfrm>
            <a:off x="325622" y="4767262"/>
            <a:ext cx="87452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ftr" idx="11"/>
          </p:nvPr>
        </p:nvSpPr>
        <p:spPr>
          <a:xfrm>
            <a:off x="2619375" y="4767262"/>
            <a:ext cx="3905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ΕΣΕΤΕΚ - Ημερίδα παρουσίασης των αποτελεσμάτων ΤΕΣ - Γ. Καρυδάκης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7866764" y="4767262"/>
            <a:ext cx="95161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</a:pPr>
            <a:fld id="{00000000-1234-1234-1234-123412341234}" type="slidenum">
              <a:rPr lang="el-GR">
                <a:solidFill>
                  <a:srgbClr val="7F7F7F"/>
                </a:solidFill>
              </a:rPr>
              <a:t>11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έκθεση καταγραφής πεδίου</a:t>
            </a: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ανάλυση 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/>
              <a:t>οικονομικά, στατιστικά και τμηματοποίηση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/>
              <a:t>πολιτικές, στρατηγικές και τάσεις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/>
              <a:t>διεθνώς, Ευρωπαϊκά, Εθνικά</a:t>
            </a:r>
            <a:endParaRPr dirty="0"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S.W.O.T. ανάλυση</a:t>
            </a:r>
          </a:p>
          <a:p>
            <a:pPr marL="171450" indent="-171450">
              <a:buSzPts val="2100"/>
            </a:pPr>
            <a:r>
              <a:rPr lang="el-GR" dirty="0"/>
              <a:t>αναγνώριση τομών επιμέρους πτυχών ΤΠΔΒ</a:t>
            </a:r>
            <a:endParaRPr dirty="0"/>
          </a:p>
          <a:p>
            <a:pPr marL="171450" lvl="0" indent="-381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</a:pPr>
            <a:endParaRPr lang="en-US" dirty="0"/>
          </a:p>
          <a:p>
            <a:pPr marL="171450" lvl="0" indent="-381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</a:pPr>
            <a:endParaRPr dirty="0"/>
          </a:p>
        </p:txBody>
      </p:sp>
      <p:sp>
        <p:nvSpPr>
          <p:cNvPr id="200" name="Google Shape;20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έκθεση καταγραφής πεδίου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συμβολή τεχνολογίας και καινοτομίας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/>
              <a:t>οριζόντιες παρεμβάσεις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/>
              <a:t>βέλτιστες πρακτικές και εστιασμένες παρεμβάσεις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 err="1"/>
              <a:t>quick</a:t>
            </a:r>
            <a:r>
              <a:rPr lang="el-GR" dirty="0"/>
              <a:t> </a:t>
            </a:r>
            <a:r>
              <a:rPr lang="el-GR" dirty="0" err="1"/>
              <a:t>wins</a:t>
            </a:r>
            <a:endParaRPr dirty="0"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πανδημία 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/>
              <a:t>επίδραση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/>
              <a:t>ανάκαμψη</a:t>
            </a:r>
            <a:endParaRPr b="1" dirty="0"/>
          </a:p>
        </p:txBody>
      </p:sp>
      <p:sp>
        <p:nvSpPr>
          <p:cNvPr id="209" name="Google Shape;209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αναγνώριση ενδιαφερομένων</a:t>
            </a:r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</a:pPr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14</a:t>
            </a:fld>
            <a:endParaRPr/>
          </a:p>
        </p:txBody>
      </p:sp>
      <p:pic>
        <p:nvPicPr>
          <p:cNvPr id="221" name="Google Shape;2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840" y="1268016"/>
            <a:ext cx="5498406" cy="341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μεθοδολογία εμπλοκής ενδιαφερομένων</a:t>
            </a:r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1450" lvl="0" indent="-17148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άτυπες συναντήσεις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ερωτηματολόγιο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ομάδες εστίασης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διαβούλευση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δίκτυο και κοινότητες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ακαδημαϊκό 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βιομηχανία</a:t>
            </a:r>
            <a:endParaRPr dirty="0"/>
          </a:p>
        </p:txBody>
      </p:sp>
      <p:sp>
        <p:nvSpPr>
          <p:cNvPr id="228" name="Google Shape;22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 dirty="0"/>
              <a:t>εισηγήσεις - πρότυπο</a:t>
            </a:r>
            <a:endParaRPr dirty="0"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171450" lvl="0" indent="-17148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τίτλος / θεματική / περιγραφή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εργαλείο / μορφή (νομοθεσία, χρηματοδότηση, δικτύωση, άλλο)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προϋπολογισμός (εκτίμηση, ενδεικτικός)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τεκμηρίωση 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αντίκτυπος και αναμενόμενα αποτελέσματα 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εξαρτήσεις / προϋποθέσεις 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εμπλεκόμενοι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σενάρια εφαρμογής / παραδείγματα</a:t>
            </a:r>
            <a:endParaRPr dirty="0"/>
          </a:p>
          <a:p>
            <a:pPr marL="171450" lvl="0" indent="-171481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…</a:t>
            </a:r>
            <a:endParaRPr dirty="0"/>
          </a:p>
          <a:p>
            <a:pPr marL="171450" lvl="0" indent="-88138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ct val="100000"/>
              <a:buNone/>
            </a:pP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εισηγήσεις - τουρισμός</a:t>
            </a:r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πλατφόρμα διασύνδεσης θέσεων εργασίας εποχιακής απασχόλησης</a:t>
            </a:r>
            <a:endParaRPr dirty="0"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ενιαία ψηφιακή κάρτα &amp; εφαρμογή βιώσιμου τουρισμού (διατομεακή με Πολιτισμό)</a:t>
            </a:r>
            <a:endParaRPr dirty="0"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παρεμβάσεις που αφορούν την προώθηση &amp; ταυτότητα του Ελληνικού Τουριστικού Προϊόντος (διατομεακή με Πολιτισμό)</a:t>
            </a:r>
            <a:endParaRPr dirty="0"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εκπαίδευση και επαγγελματική κατάρτιση στον Τουρισμό</a:t>
            </a:r>
            <a:endParaRPr dirty="0"/>
          </a:p>
        </p:txBody>
      </p:sp>
      <p:sp>
        <p:nvSpPr>
          <p:cNvPr id="246" name="Google Shape;24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εισηγήσεις - πολιτισμός</a:t>
            </a:r>
            <a:endParaRPr/>
          </a:p>
        </p:txBody>
      </p:sp>
      <p:sp>
        <p:nvSpPr>
          <p:cNvPr id="254" name="Google Shape;254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171450" lvl="0" indent="-1714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διαχείριση Πολιτιστικού αποθέματος</a:t>
            </a:r>
            <a:endParaRPr dirty="0"/>
          </a:p>
          <a:p>
            <a:pPr marL="514350" lvl="1" indent="-171450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l-GR" dirty="0"/>
              <a:t>καταγραφή και τεκμηρίωση </a:t>
            </a:r>
          </a:p>
          <a:p>
            <a:pPr marL="5143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πλατφόρμα αδειοδότησης χρήσης</a:t>
            </a:r>
            <a:endParaRPr dirty="0"/>
          </a:p>
          <a:p>
            <a:pPr marL="171450" lvl="0" indent="-17148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Εθνική στρατηγική αποκατάστασης και συντήρησης </a:t>
            </a:r>
            <a:endParaRPr dirty="0"/>
          </a:p>
          <a:p>
            <a:pPr marL="628650" lvl="1" indent="-171481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l-GR" dirty="0"/>
              <a:t>οριζόντια υποδομή διαχείρισης κρίσεων σε χώρους πολιτισμού</a:t>
            </a:r>
            <a:endParaRPr dirty="0"/>
          </a:p>
          <a:p>
            <a:pPr marL="171450" lvl="0" indent="-17148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χώροι Πολιτισμού </a:t>
            </a:r>
            <a:endParaRPr dirty="0"/>
          </a:p>
          <a:p>
            <a:pPr marL="5143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φυσική πρόσβαση </a:t>
            </a:r>
            <a:endParaRPr dirty="0"/>
          </a:p>
          <a:p>
            <a:pPr marL="5143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τεχνολογική επαύξηση υποδομών σε χώρους</a:t>
            </a:r>
            <a:endParaRPr dirty="0"/>
          </a:p>
          <a:p>
            <a:pPr marL="171450" lvl="0" indent="-17148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Εθνική πύλη Τουρισμού/Πολιτισμού </a:t>
            </a:r>
            <a:endParaRPr dirty="0"/>
          </a:p>
          <a:p>
            <a:pPr marL="5143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διαλειτουργικότητα με πλατφόρμες και οικοσύστημα</a:t>
            </a:r>
            <a:endParaRPr dirty="0"/>
          </a:p>
        </p:txBody>
      </p:sp>
      <p:sp>
        <p:nvSpPr>
          <p:cNvPr id="255" name="Google Shape;255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57" name="Google Shape;257;p18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εισηγήσεις – δημιουργικές βιομηχανίες</a:t>
            </a:r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71450" lvl="0" indent="-17148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δικτύωση 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συνάφεια / συμπληρωματικότητα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διαμόρφωση </a:t>
            </a:r>
            <a:r>
              <a:rPr lang="el-GR" dirty="0" err="1"/>
              <a:t>cluster</a:t>
            </a:r>
            <a:r>
              <a:rPr lang="el-GR" dirty="0"/>
              <a:t> </a:t>
            </a:r>
            <a:endParaRPr lang="en-US" dirty="0"/>
          </a:p>
          <a:p>
            <a:pPr marL="514350" lvl="1" indent="-171450">
              <a:buSzPct val="100000"/>
            </a:pPr>
            <a:r>
              <a:rPr lang="el-GR" dirty="0"/>
              <a:t>μητρώο ΔΒ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Εθνική παρουσία σε Διεθνή και Ευρωπαϊκά πλαίσια</a:t>
            </a:r>
            <a:endParaRPr dirty="0"/>
          </a:p>
          <a:p>
            <a:pPr marL="171450" lvl="0" indent="-17148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•"/>
            </a:pPr>
            <a:r>
              <a:rPr lang="el-GR" dirty="0"/>
              <a:t>χρηματοδότηση </a:t>
            </a:r>
            <a:endParaRPr lang="en-US" dirty="0"/>
          </a:p>
          <a:p>
            <a:pPr marL="628650" lvl="1" indent="-171481" algn="just">
              <a:spcBef>
                <a:spcPts val="0"/>
              </a:spcBef>
              <a:buSzPct val="100000"/>
            </a:pPr>
            <a:r>
              <a:rPr lang="el-GR" dirty="0"/>
              <a:t>ενσωμάτωση στο οικοσύστημα νεοφυών επιχειρήσεων</a:t>
            </a:r>
            <a:endParaRPr dirty="0"/>
          </a:p>
          <a:p>
            <a:pPr marL="628650" lvl="1" indent="-171481" algn="just">
              <a:spcBef>
                <a:spcPts val="0"/>
              </a:spcBef>
              <a:buSzPct val="100000"/>
            </a:pPr>
            <a:r>
              <a:rPr lang="el-GR" dirty="0"/>
              <a:t>παροχή κινήτρων χρηματοδότησης ΔΒ</a:t>
            </a:r>
            <a:endParaRPr dirty="0"/>
          </a:p>
          <a:p>
            <a:pPr marL="628650" lvl="1" indent="-171481" algn="just">
              <a:spcBef>
                <a:spcPts val="0"/>
              </a:spcBef>
              <a:buSzPct val="100000"/>
            </a:pPr>
            <a:r>
              <a:rPr lang="el-GR" dirty="0"/>
              <a:t>ενίσχυση ψηφιακών και επιχειρηματικών δεξιοτήτων επαγγελματιών</a:t>
            </a:r>
            <a:endParaRPr dirty="0"/>
          </a:p>
        </p:txBody>
      </p:sp>
      <p:sp>
        <p:nvSpPr>
          <p:cNvPr id="264" name="Google Shape;264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66" name="Google Shape;266;p19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δομή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 dirty="0"/>
              <a:t>σύνθεση 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 dirty="0"/>
              <a:t>δραστηριότητα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 dirty="0"/>
              <a:t>αποτελέσματα 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 dirty="0"/>
              <a:t>μέλλον</a:t>
            </a:r>
            <a:endParaRPr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Calibri"/>
              <a:buNone/>
            </a:pPr>
            <a:fld id="{00000000-1234-1234-1234-123412341234}" type="slidenum">
              <a:rPr lang="el-GR"/>
              <a:t>2</a:t>
            </a:fld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835818" y="0"/>
            <a:ext cx="7472363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841248" y="0"/>
            <a:ext cx="7461504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1143002" y="1499711"/>
            <a:ext cx="6858000" cy="207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el-GR" sz="54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απολογισμός</a:t>
            </a:r>
            <a:endParaRPr sz="5400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1475184" y="4233862"/>
            <a:ext cx="6193632" cy="4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2788920" y="4143589"/>
            <a:ext cx="356616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dt" idx="10"/>
          </p:nvPr>
        </p:nvSpPr>
        <p:spPr>
          <a:xfrm>
            <a:off x="325622" y="4767262"/>
            <a:ext cx="87452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ftr" idx="11"/>
          </p:nvPr>
        </p:nvSpPr>
        <p:spPr>
          <a:xfrm>
            <a:off x="2619375" y="4767262"/>
            <a:ext cx="3905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ΕΣΕΤΕΚ - Ημερίδα παρουσίασης των αποτελεσμάτων ΤΕΣ - Γ. Καρυδάκης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7866764" y="4767262"/>
            <a:ext cx="95161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</a:pPr>
            <a:fld id="{00000000-1234-1234-1234-123412341234}" type="slidenum">
              <a:rPr lang="el-GR">
                <a:solidFill>
                  <a:srgbClr val="7F7F7F"/>
                </a:solidFill>
              </a:rPr>
              <a:t>20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6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 dirty="0"/>
              <a:t>απολογισμός</a:t>
            </a:r>
            <a:endParaRPr dirty="0"/>
          </a:p>
        </p:txBody>
      </p:sp>
      <p:sp>
        <p:nvSpPr>
          <p:cNvPr id="272" name="Google Shape;272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συνεργασία </a:t>
            </a: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συνεισφορά</a:t>
            </a: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διατομεακή σύνθεση </a:t>
            </a:r>
            <a:endParaRPr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/>
              <a:t>ακαδημία</a:t>
            </a:r>
            <a:endParaRPr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/>
              <a:t>βιομηχανία</a:t>
            </a:r>
            <a:endParaRPr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/>
              <a:t>καινοτομία</a:t>
            </a:r>
            <a:endParaRPr/>
          </a:p>
          <a:p>
            <a:pPr marL="171450" lvl="0" indent="-381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</a:pPr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75" name="Google Shape;275;p20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απολογισμός</a:t>
            </a:r>
            <a:endParaRPr/>
          </a:p>
        </p:txBody>
      </p:sp>
      <p:sp>
        <p:nvSpPr>
          <p:cNvPr id="281" name="Google Shape;281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αλληλεπίδραση 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/>
              <a:t>ΕΣΕΤΕΚ</a:t>
            </a:r>
            <a:endParaRPr dirty="0"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 dirty="0"/>
              <a:t>φορείς</a:t>
            </a:r>
            <a:endParaRPr dirty="0"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 dirty="0"/>
              <a:t>διαμόρφωση στρατηγικής</a:t>
            </a:r>
            <a:endParaRPr dirty="0"/>
          </a:p>
        </p:txBody>
      </p:sp>
      <p:sp>
        <p:nvSpPr>
          <p:cNvPr id="282" name="Google Shape;28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283" name="Google Shape;283;p21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284" name="Google Shape;284;p21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2"/>
          <p:cNvSpPr/>
          <p:nvPr/>
        </p:nvSpPr>
        <p:spPr>
          <a:xfrm>
            <a:off x="835818" y="0"/>
            <a:ext cx="7472363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"/>
          <p:cNvSpPr/>
          <p:nvPr/>
        </p:nvSpPr>
        <p:spPr>
          <a:xfrm>
            <a:off x="841248" y="0"/>
            <a:ext cx="7461504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2"/>
          <p:cNvSpPr txBox="1">
            <a:spLocks noGrp="1"/>
          </p:cNvSpPr>
          <p:nvPr>
            <p:ph type="ctrTitle"/>
          </p:nvPr>
        </p:nvSpPr>
        <p:spPr>
          <a:xfrm>
            <a:off x="1143002" y="1499711"/>
            <a:ext cx="6858000" cy="207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5400"/>
              <a:buFont typeface="Calibri"/>
              <a:buNone/>
            </a:pPr>
            <a:r>
              <a:rPr lang="el-GR" sz="5400"/>
              <a:t>ευχαριστούμε ☺</a:t>
            </a:r>
            <a:endParaRPr sz="5400"/>
          </a:p>
        </p:txBody>
      </p:sp>
      <p:sp>
        <p:nvSpPr>
          <p:cNvPr id="293" name="Google Shape;293;p22"/>
          <p:cNvSpPr txBox="1">
            <a:spLocks noGrp="1"/>
          </p:cNvSpPr>
          <p:nvPr>
            <p:ph type="subTitle" idx="1"/>
          </p:nvPr>
        </p:nvSpPr>
        <p:spPr>
          <a:xfrm>
            <a:off x="1475184" y="4233862"/>
            <a:ext cx="6193632" cy="4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None/>
            </a:pPr>
            <a:endParaRPr sz="2100"/>
          </a:p>
        </p:txBody>
      </p:sp>
      <p:sp>
        <p:nvSpPr>
          <p:cNvPr id="294" name="Google Shape;294;p22"/>
          <p:cNvSpPr/>
          <p:nvPr/>
        </p:nvSpPr>
        <p:spPr>
          <a:xfrm>
            <a:off x="2788920" y="4143589"/>
            <a:ext cx="356616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2"/>
          <p:cNvSpPr txBox="1">
            <a:spLocks noGrp="1"/>
          </p:cNvSpPr>
          <p:nvPr>
            <p:ph type="dt" idx="10"/>
          </p:nvPr>
        </p:nvSpPr>
        <p:spPr>
          <a:xfrm>
            <a:off x="325622" y="4767262"/>
            <a:ext cx="87452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7F7F7F"/>
                </a:solidFill>
              </a:rPr>
              <a:t>31-10-2022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296" name="Google Shape;296;p2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00">
                <a:solidFill>
                  <a:srgbClr val="7F7F7F"/>
                </a:solidFill>
              </a:rPr>
              <a:t>ΕΣΕΤΕΚ - Ημερίδα παρουσίασης των αποτελεσμάτων ΤΕΣ - Γ. Καρυδάκης</a:t>
            </a:r>
            <a:endParaRPr sz="700">
              <a:solidFill>
                <a:srgbClr val="7F7F7F"/>
              </a:solidFill>
            </a:endParaRPr>
          </a:p>
        </p:txBody>
      </p:sp>
      <p:sp>
        <p:nvSpPr>
          <p:cNvPr id="297" name="Google Shape;297;p22"/>
          <p:cNvSpPr txBox="1">
            <a:spLocks noGrp="1"/>
          </p:cNvSpPr>
          <p:nvPr>
            <p:ph type="sldNum" idx="12"/>
          </p:nvPr>
        </p:nvSpPr>
        <p:spPr>
          <a:xfrm>
            <a:off x="7866764" y="4767262"/>
            <a:ext cx="95161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</a:pPr>
            <a:fld id="{00000000-1234-1234-1234-123412341234}" type="slidenum">
              <a:rPr lang="el-GR">
                <a:solidFill>
                  <a:srgbClr val="7F7F7F"/>
                </a:solidFill>
              </a:rPr>
              <a:t>23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σύνθεση </a:t>
            </a:r>
            <a:endParaRPr/>
          </a:p>
        </p:txBody>
      </p:sp>
      <p:graphicFrame>
        <p:nvGraphicFramePr>
          <p:cNvPr id="113" name="Google Shape;113;p3"/>
          <p:cNvGraphicFramePr/>
          <p:nvPr>
            <p:extLst>
              <p:ext uri="{D42A27DB-BD31-4B8C-83A1-F6EECF244321}">
                <p14:modId xmlns:p14="http://schemas.microsoft.com/office/powerpoint/2010/main" val="3245783189"/>
              </p:ext>
            </p:extLst>
          </p:nvPr>
        </p:nvGraphicFramePr>
        <p:xfrm>
          <a:off x="628650" y="1370013"/>
          <a:ext cx="7772400" cy="2966800"/>
        </p:xfrm>
        <a:graphic>
          <a:graphicData uri="http://schemas.openxmlformats.org/drawingml/2006/table">
            <a:tbl>
              <a:tblPr firstRow="1" bandRow="1">
                <a:noFill/>
                <a:tableStyleId>{1976AD18-315D-4ADC-9352-640616C89416}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solidFill>
                            <a:srgbClr val="7F7F7F"/>
                          </a:solidFill>
                        </a:rPr>
                        <a:t>Γ. Καρυδάκης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>
                          <a:solidFill>
                            <a:srgbClr val="BFBFBF"/>
                          </a:solidFill>
                        </a:rPr>
                        <a:t>Π. Αιγαίου / Αθηνά Ε.Κ.</a:t>
                      </a:r>
                      <a:endParaRPr sz="140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Μ. Νάσιου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ts val="1400"/>
                        <a:buFont typeface="Calibri"/>
                        <a:buNone/>
                      </a:pPr>
                      <a:r>
                        <a:rPr lang="el-GR" sz="1400">
                          <a:solidFill>
                            <a:srgbClr val="BFBFBF"/>
                          </a:solidFill>
                        </a:rPr>
                        <a:t>ΠαΠει</a:t>
                      </a:r>
                      <a:endParaRPr sz="140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Λ. Κατσουράκη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ts val="1400"/>
                        <a:buFont typeface="Calibri"/>
                        <a:buNone/>
                      </a:pPr>
                      <a:r>
                        <a:rPr lang="el-GR" sz="1400" u="none" dirty="0" err="1">
                          <a:solidFill>
                            <a:srgbClr val="BFBFBF"/>
                          </a:solidFill>
                        </a:rPr>
                        <a:t>Etraveli</a:t>
                      </a:r>
                      <a:r>
                        <a:rPr lang="el-GR" sz="1400" u="none" dirty="0">
                          <a:solidFill>
                            <a:srgbClr val="BFBFBF"/>
                          </a:solidFill>
                        </a:rPr>
                        <a:t> </a:t>
                      </a:r>
                      <a:r>
                        <a:rPr lang="el-GR" sz="1400" u="none" dirty="0" err="1">
                          <a:solidFill>
                            <a:srgbClr val="BFBFBF"/>
                          </a:solidFill>
                        </a:rPr>
                        <a:t>Group</a:t>
                      </a:r>
                      <a:endParaRPr sz="1400" u="none" dirty="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Α. Ξεπαπαδάκου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ts val="1400"/>
                        <a:buFont typeface="Calibri"/>
                        <a:buNone/>
                      </a:pPr>
                      <a:r>
                        <a:rPr lang="el-GR" sz="1400">
                          <a:solidFill>
                            <a:srgbClr val="BFBFBF"/>
                          </a:solidFill>
                        </a:rPr>
                        <a:t>Π. Λευκωσίας</a:t>
                      </a:r>
                      <a:endParaRPr sz="140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Α. Αλεξοπούλου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dirty="0">
                          <a:solidFill>
                            <a:srgbClr val="BFBFBF"/>
                          </a:solidFill>
                        </a:rPr>
                        <a:t>ΠΑΔΑ</a:t>
                      </a:r>
                      <a:endParaRPr sz="1400" dirty="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Κ. Σαριδάκη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ts val="1400"/>
                        <a:buFont typeface="Calibri"/>
                        <a:buNone/>
                      </a:pPr>
                      <a:r>
                        <a:rPr lang="el-GR" sz="1400" u="none" dirty="0" err="1">
                          <a:solidFill>
                            <a:srgbClr val="BFBFBF"/>
                          </a:solidFill>
                        </a:rPr>
                        <a:t>CapsuleT</a:t>
                      </a:r>
                      <a:r>
                        <a:rPr lang="el-GR" sz="1400" dirty="0">
                          <a:solidFill>
                            <a:srgbClr val="BFBFBF"/>
                          </a:solidFill>
                        </a:rPr>
                        <a:t> </a:t>
                      </a:r>
                      <a:endParaRPr sz="1400" dirty="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Α. Αμπουντώλας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dirty="0" err="1">
                          <a:solidFill>
                            <a:srgbClr val="BFBFBF"/>
                          </a:solidFill>
                        </a:rPr>
                        <a:t>Boston</a:t>
                      </a:r>
                      <a:r>
                        <a:rPr lang="el-GR" sz="1400" dirty="0">
                          <a:solidFill>
                            <a:srgbClr val="BFBFBF"/>
                          </a:solidFill>
                        </a:rPr>
                        <a:t> </a:t>
                      </a:r>
                      <a:r>
                        <a:rPr lang="el-GR" sz="1400" dirty="0" err="1">
                          <a:solidFill>
                            <a:srgbClr val="BFBFBF"/>
                          </a:solidFill>
                        </a:rPr>
                        <a:t>University</a:t>
                      </a:r>
                      <a:endParaRPr sz="1400" dirty="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dirty="0">
                          <a:solidFill>
                            <a:srgbClr val="7F7F7F"/>
                          </a:solidFill>
                        </a:rPr>
                        <a:t>Ε. </a:t>
                      </a:r>
                      <a:r>
                        <a:rPr lang="el-GR" sz="1600" dirty="0" err="1">
                          <a:solidFill>
                            <a:srgbClr val="7F7F7F"/>
                          </a:solidFill>
                        </a:rPr>
                        <a:t>Σκουρμπούτης</a:t>
                      </a:r>
                      <a:endParaRPr sz="16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ts val="1400"/>
                        <a:buFont typeface="Calibri"/>
                        <a:buNone/>
                      </a:pPr>
                      <a:r>
                        <a:rPr lang="el-GR" sz="1400" dirty="0">
                          <a:solidFill>
                            <a:srgbClr val="BFBFBF"/>
                          </a:solidFill>
                        </a:rPr>
                        <a:t>Π. Αιγαίου</a:t>
                      </a:r>
                      <a:endParaRPr sz="1400" dirty="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Δ. Καλαβρός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>
                          <a:solidFill>
                            <a:srgbClr val="BFBFBF"/>
                          </a:solidFill>
                        </a:rPr>
                        <a:t>Velocity Partners </a:t>
                      </a:r>
                      <a:endParaRPr sz="140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Μ. Τριβιζάς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ts val="1400"/>
                        <a:buFont typeface="Calibri"/>
                        <a:buNone/>
                      </a:pPr>
                      <a:r>
                        <a:rPr lang="el-GR" sz="1400">
                          <a:solidFill>
                            <a:srgbClr val="BFBFBF"/>
                          </a:solidFill>
                        </a:rPr>
                        <a:t>Σύμβουλος</a:t>
                      </a:r>
                      <a:endParaRPr sz="140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Μ. Κόκκινος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>
                          <a:solidFill>
                            <a:srgbClr val="BFBFBF"/>
                          </a:solidFill>
                        </a:rPr>
                        <a:t>Moptil</a:t>
                      </a:r>
                      <a:endParaRPr sz="140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dirty="0">
                          <a:solidFill>
                            <a:srgbClr val="7F7F7F"/>
                          </a:solidFill>
                        </a:rPr>
                        <a:t>Θ. </a:t>
                      </a:r>
                      <a:r>
                        <a:rPr lang="el-GR" sz="1600" dirty="0" err="1">
                          <a:solidFill>
                            <a:srgbClr val="7F7F7F"/>
                          </a:solidFill>
                        </a:rPr>
                        <a:t>Τσαλκιτζή</a:t>
                      </a:r>
                      <a:endParaRPr sz="16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ts val="1400"/>
                        <a:buFont typeface="Calibri"/>
                        <a:buNone/>
                      </a:pPr>
                      <a:r>
                        <a:rPr lang="el-GR" sz="1400">
                          <a:solidFill>
                            <a:srgbClr val="BFBFBF"/>
                          </a:solidFill>
                        </a:rPr>
                        <a:t>UniSystems </a:t>
                      </a:r>
                      <a:endParaRPr sz="140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Μ.Λ. Λαοπόδη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dirty="0" err="1">
                          <a:solidFill>
                            <a:srgbClr val="BFBFBF"/>
                          </a:solidFill>
                        </a:rPr>
                        <a:t>Culturepolis</a:t>
                      </a:r>
                      <a:endParaRPr sz="1400" u="none" dirty="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Δ. Τσιαφάκη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ts val="1400"/>
                        <a:buFont typeface="Calibri"/>
                        <a:buNone/>
                      </a:pPr>
                      <a:r>
                        <a:rPr lang="el-GR" sz="1400">
                          <a:solidFill>
                            <a:srgbClr val="BFBFBF"/>
                          </a:solidFill>
                        </a:rPr>
                        <a:t>Αθηνά Ε.Κ.</a:t>
                      </a:r>
                      <a:endParaRPr sz="140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Μ. Μορφουλάκη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>
                          <a:solidFill>
                            <a:srgbClr val="BFBFBF"/>
                          </a:solidFill>
                        </a:rPr>
                        <a:t>ΕΚΕΤΑ ΙΜΕΤ </a:t>
                      </a:r>
                      <a:endParaRPr sz="140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>
                          <a:solidFill>
                            <a:srgbClr val="7F7F7F"/>
                          </a:solidFill>
                        </a:rPr>
                        <a:t>Α. Χαρκιολάκης</a:t>
                      </a:r>
                      <a:endParaRPr sz="160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BFBF"/>
                        </a:buClr>
                        <a:buSzPts val="1400"/>
                        <a:buFont typeface="Calibri"/>
                        <a:buNone/>
                      </a:pPr>
                      <a:r>
                        <a:rPr lang="el-GR" sz="1400" dirty="0">
                          <a:solidFill>
                            <a:srgbClr val="BFBFBF"/>
                          </a:solidFill>
                        </a:rPr>
                        <a:t>Μέγαρο Μουσικής</a:t>
                      </a:r>
                      <a:endParaRPr sz="1400" dirty="0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4" name="Google Shape;11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υποστήριξη</a:t>
            </a: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Ρούλα Μπαχταλιά, ΕΣΕΤΕΚ / egg </a:t>
            </a: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Νέλη Κάτσου, ΕΣΕΤΕΚ / VNK Capital</a:t>
            </a: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Χριστίνα Γκίνη, ΓΓΕΚ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835818" y="0"/>
            <a:ext cx="7472363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841248" y="0"/>
            <a:ext cx="7461504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1143002" y="1499711"/>
            <a:ext cx="6858000" cy="207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400"/>
              <a:buFont typeface="Calibri"/>
              <a:buNone/>
            </a:pPr>
            <a:r>
              <a:rPr lang="el-GR" sz="54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δραστηριότητα</a:t>
            </a:r>
            <a:endParaRPr sz="5400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1475184" y="4233862"/>
            <a:ext cx="6193632" cy="4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2788920" y="4143589"/>
            <a:ext cx="356616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dt" idx="10"/>
          </p:nvPr>
        </p:nvSpPr>
        <p:spPr>
          <a:xfrm>
            <a:off x="325622" y="4767262"/>
            <a:ext cx="87452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ftr" idx="11"/>
          </p:nvPr>
        </p:nvSpPr>
        <p:spPr>
          <a:xfrm>
            <a:off x="2619375" y="4767262"/>
            <a:ext cx="3905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ΕΣΕΤΕΚ - Ημερίδα παρουσίασης των αποτελεσμάτων ΤΕΣ - Γ. Καρυδάκης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7866764" y="4767262"/>
            <a:ext cx="95161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</a:pPr>
            <a:fld id="{00000000-1234-1234-1234-123412341234}" type="slidenum">
              <a:rPr lang="el-GR">
                <a:solidFill>
                  <a:srgbClr val="7F7F7F"/>
                </a:solidFill>
              </a:rPr>
              <a:t>5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7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δραστηριότητα</a:t>
            </a:r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 dirty="0"/>
              <a:t>11/20 συγκρότηση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 dirty="0"/>
              <a:t>11/20 συνάντηση Προεδρείου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 dirty="0"/>
              <a:t>12/20 ολομέλεια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 dirty="0"/>
              <a:t>12/20 ΕΣΕΤΕΚ 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 dirty="0"/>
              <a:t>12/20 ΕΣΕΤΕΚ (εστιασμένη)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●"/>
            </a:pPr>
            <a:r>
              <a:rPr lang="el-GR" dirty="0"/>
              <a:t>01/21 1</a:t>
            </a:r>
            <a:r>
              <a:rPr lang="el-GR" baseline="30000" dirty="0"/>
              <a:t>η</a:t>
            </a:r>
            <a:r>
              <a:rPr lang="el-GR" dirty="0"/>
              <a:t> τακτική συνάντηση</a:t>
            </a:r>
            <a:endParaRPr dirty="0"/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Calibri"/>
              <a:buNone/>
            </a:pPr>
            <a:fld id="{00000000-1234-1234-1234-123412341234}" type="slidenum">
              <a:rPr lang="el-GR"/>
              <a:t>6</a:t>
            </a:fld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δραστηριότητα</a:t>
            </a:r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τακτικές μηνιαίες συναντήσεις</a:t>
            </a:r>
            <a:endParaRPr/>
          </a:p>
          <a:p>
            <a:pPr marL="514350" lvl="1" indent="-1714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800"/>
              <a:buChar char="•"/>
            </a:pPr>
            <a:r>
              <a:rPr lang="el-GR"/>
              <a:t>συναντήσεις ομάδων εργασίας</a:t>
            </a: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τριμηνιαίες συναντήσεις με ΕΣΕΤΕΚ</a:t>
            </a: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ετήσιους απολογισμούς</a:t>
            </a:r>
            <a:endParaRPr/>
          </a:p>
          <a:p>
            <a:pPr marL="17145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σήμερα…</a:t>
            </a:r>
            <a:endParaRPr/>
          </a:p>
          <a:p>
            <a:pPr marL="171450" lvl="0" indent="-381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</a:pPr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ομάδες εργασίας</a:t>
            </a:r>
            <a:endParaRPr/>
          </a:p>
        </p:txBody>
      </p:sp>
      <p:sp>
        <p:nvSpPr>
          <p:cNvPr id="176" name="Google Shape;176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τουρισμός</a:t>
            </a:r>
            <a:endParaRPr/>
          </a:p>
          <a:p>
            <a:pPr marL="171450" lvl="0" indent="-171450" algn="l" rtl="0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πολιτισμός</a:t>
            </a:r>
            <a:endParaRPr/>
          </a:p>
          <a:p>
            <a:pPr marL="171450" lvl="0" indent="-171450" algn="l" rtl="0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100"/>
              <a:buChar char="•"/>
            </a:pPr>
            <a:r>
              <a:rPr lang="el-GR"/>
              <a:t>δημιουργικές βιομηχανίες</a:t>
            </a:r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Calibri"/>
              <a:buNone/>
            </a:pPr>
            <a:fld id="{00000000-1234-1234-1234-123412341234}" type="slidenum">
              <a:rPr lang="el-GR"/>
              <a:t>8</a:t>
            </a:fld>
            <a:endParaRPr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7451" y="1804430"/>
            <a:ext cx="2625336" cy="153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19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Calibri"/>
              <a:buNone/>
            </a:pPr>
            <a:r>
              <a:rPr lang="el-GR"/>
              <a:t>ορόσημα</a:t>
            </a:r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●"/>
            </a:pPr>
            <a:r>
              <a:rPr lang="el-GR"/>
              <a:t>12/20 Βίβλο Ψηφιακού Μετασχηματισμού 2020-2025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/>
              <a:t>02/21 χαρτογράφηση πεδίου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/>
              <a:t>SWOT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/>
              <a:t>τεχνολογία / καινοτομία</a:t>
            </a:r>
            <a:endParaRPr/>
          </a:p>
          <a:p>
            <a:pPr marL="11430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/>
              <a:t>βέλτιστες πρακτικές </a:t>
            </a:r>
            <a:endParaRPr/>
          </a:p>
          <a:p>
            <a:pPr marL="11430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/>
              <a:t>quick wins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Char char="●"/>
            </a:pPr>
            <a:r>
              <a:rPr lang="el-GR"/>
              <a:t>αντίκτυπος και ανάκαμψη covid19</a:t>
            </a: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8132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31-10-2022</a:t>
            </a: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ftr" idx="11"/>
          </p:nvPr>
        </p:nvSpPr>
        <p:spPr>
          <a:xfrm>
            <a:off x="1673051" y="4767263"/>
            <a:ext cx="6179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ΕΣΕΤΕΚ - Ημερίδα παρουσίασης των αποτελεσμάτων ΤΕΣ - Γ. Καρυδάκης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sldNum" idx="12"/>
          </p:nvPr>
        </p:nvSpPr>
        <p:spPr>
          <a:xfrm>
            <a:off x="8078874" y="4767263"/>
            <a:ext cx="43647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Calibri"/>
              <a:buNone/>
            </a:pPr>
            <a:fld id="{00000000-1234-1234-1234-123412341234}" type="slidenum">
              <a:rPr lang="el-GR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1121</Words>
  <Application>Microsoft Office PowerPoint</Application>
  <PresentationFormat>Προβολή στην οθόνη (16:9)</PresentationFormat>
  <Paragraphs>268</Paragraphs>
  <Slides>23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Noto Sans Symbols</vt:lpstr>
      <vt:lpstr>Roboto Slab</vt:lpstr>
      <vt:lpstr>Office Theme</vt:lpstr>
      <vt:lpstr>ΤΕΣ ΤΠΔΒ Γ. Καρυδάκης</vt:lpstr>
      <vt:lpstr>δομή</vt:lpstr>
      <vt:lpstr>σύνθεση </vt:lpstr>
      <vt:lpstr>υποστήριξη</vt:lpstr>
      <vt:lpstr>δραστηριότητα</vt:lpstr>
      <vt:lpstr>δραστηριότητα</vt:lpstr>
      <vt:lpstr>δραστηριότητα</vt:lpstr>
      <vt:lpstr>ομάδες εργασίας</vt:lpstr>
      <vt:lpstr>ορόσημα</vt:lpstr>
      <vt:lpstr>ορόσημα</vt:lpstr>
      <vt:lpstr>αποτελέσματα</vt:lpstr>
      <vt:lpstr>έκθεση καταγραφής πεδίου</vt:lpstr>
      <vt:lpstr>έκθεση καταγραφής πεδίου</vt:lpstr>
      <vt:lpstr>αναγνώριση ενδιαφερομένων</vt:lpstr>
      <vt:lpstr>μεθοδολογία εμπλοκής ενδιαφερομένων</vt:lpstr>
      <vt:lpstr>εισηγήσεις - πρότυπο</vt:lpstr>
      <vt:lpstr>εισηγήσεις - τουρισμός</vt:lpstr>
      <vt:lpstr>εισηγήσεις - πολιτισμός</vt:lpstr>
      <vt:lpstr>εισηγήσεις – δημιουργικές βιομηχανίες</vt:lpstr>
      <vt:lpstr>απολογισμός</vt:lpstr>
      <vt:lpstr>απολογισμός</vt:lpstr>
      <vt:lpstr>απολογισμός</vt:lpstr>
      <vt:lpstr>ευχαριστούμε 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ΤΕΣ ΤΠΔΒ Γ. Καρυδάκης</dc:title>
  <dc:creator>Alexia Sitareniou</dc:creator>
  <cp:lastModifiedBy>Alexia  Sitareniou</cp:lastModifiedBy>
  <cp:revision>8</cp:revision>
  <dcterms:modified xsi:type="dcterms:W3CDTF">2022-11-04T13:31:09Z</dcterms:modified>
</cp:coreProperties>
</file>