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44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510563-3BBE-4B1A-9019-70E8C8F62EAE}" type="datetimeFigureOut">
              <a:rPr lang="en-US" smtClean="0"/>
              <a:t>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5B9B93-12AC-4F3F-8BA8-4CB4E6CC8ABF}" type="slidenum">
              <a:rPr lang="en-US" smtClean="0"/>
              <a:t>‹#›</a:t>
            </a:fld>
            <a:endParaRPr lang="en-US"/>
          </a:p>
        </p:txBody>
      </p:sp>
    </p:spTree>
    <p:extLst>
      <p:ext uri="{BB962C8B-B14F-4D97-AF65-F5344CB8AC3E}">
        <p14:creationId xmlns:p14="http://schemas.microsoft.com/office/powerpoint/2010/main" val="2510126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5B9B93-12AC-4F3F-8BA8-4CB4E6CC8ABF}" type="slidenum">
              <a:rPr lang="en-US" smtClean="0"/>
              <a:t>5</a:t>
            </a:fld>
            <a:endParaRPr lang="en-US"/>
          </a:p>
        </p:txBody>
      </p:sp>
    </p:spTree>
    <p:extLst>
      <p:ext uri="{BB962C8B-B14F-4D97-AF65-F5344CB8AC3E}">
        <p14:creationId xmlns:p14="http://schemas.microsoft.com/office/powerpoint/2010/main" val="2422362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5B9B93-12AC-4F3F-8BA8-4CB4E6CC8ABF}" type="slidenum">
              <a:rPr lang="en-US" smtClean="0"/>
              <a:t>6</a:t>
            </a:fld>
            <a:endParaRPr lang="en-US"/>
          </a:p>
        </p:txBody>
      </p:sp>
    </p:spTree>
    <p:extLst>
      <p:ext uri="{BB962C8B-B14F-4D97-AF65-F5344CB8AC3E}">
        <p14:creationId xmlns:p14="http://schemas.microsoft.com/office/powerpoint/2010/main" val="1717048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5B9B93-12AC-4F3F-8BA8-4CB4E6CC8ABF}" type="slidenum">
              <a:rPr lang="en-US" smtClean="0"/>
              <a:t>7</a:t>
            </a:fld>
            <a:endParaRPr lang="en-US"/>
          </a:p>
        </p:txBody>
      </p:sp>
    </p:spTree>
    <p:extLst>
      <p:ext uri="{BB962C8B-B14F-4D97-AF65-F5344CB8AC3E}">
        <p14:creationId xmlns:p14="http://schemas.microsoft.com/office/powerpoint/2010/main" val="525843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D9201EF-99ED-43F8-9726-DC4A5C8C4052}" type="datetimeFigureOut">
              <a:rPr lang="en-US" smtClean="0"/>
              <a:t>11/1/2022</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3856453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372222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2559275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50632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1355545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2D9201EF-99ED-43F8-9726-DC4A5C8C4052}"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3813921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2D9201EF-99ED-43F8-9726-DC4A5C8C4052}"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3843058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9201EF-99ED-43F8-9726-DC4A5C8C4052}"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1211153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9201EF-99ED-43F8-9726-DC4A5C8C4052}"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124622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9201EF-99ED-43F8-9726-DC4A5C8C4052}"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1932740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D9201EF-99ED-43F8-9726-DC4A5C8C4052}" type="datetimeFigureOut">
              <a:rPr lang="en-US" smtClean="0"/>
              <a:t>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600239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373883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9201EF-99ED-43F8-9726-DC4A5C8C4052}" type="datetimeFigureOut">
              <a:rPr lang="en-US" smtClean="0"/>
              <a:t>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245650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9201EF-99ED-43F8-9726-DC4A5C8C4052}" type="datetimeFigureOut">
              <a:rPr lang="en-US" smtClean="0"/>
              <a:t>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906819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201EF-99ED-43F8-9726-DC4A5C8C4052}" type="datetimeFigureOut">
              <a:rPr lang="en-US" smtClean="0"/>
              <a:t>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238774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8976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9201EF-99ED-43F8-9726-DC4A5C8C4052}" type="datetimeFigureOut">
              <a:rPr lang="en-US" smtClean="0"/>
              <a:t>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8688F6-7C73-457D-88B7-B9A1593FD32C}" type="slidenum">
              <a:rPr lang="en-US" smtClean="0"/>
              <a:t>‹#›</a:t>
            </a:fld>
            <a:endParaRPr lang="en-US"/>
          </a:p>
        </p:txBody>
      </p:sp>
    </p:spTree>
    <p:extLst>
      <p:ext uri="{BB962C8B-B14F-4D97-AF65-F5344CB8AC3E}">
        <p14:creationId xmlns:p14="http://schemas.microsoft.com/office/powerpoint/2010/main" val="4062051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D9201EF-99ED-43F8-9726-DC4A5C8C4052}" type="datetimeFigureOut">
              <a:rPr lang="en-US" smtClean="0"/>
              <a:t>11/1/2022</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68688F6-7C73-457D-88B7-B9A1593FD32C}" type="slidenum">
              <a:rPr lang="en-US" smtClean="0"/>
              <a:t>‹#›</a:t>
            </a:fld>
            <a:endParaRPr lang="en-US"/>
          </a:p>
        </p:txBody>
      </p:sp>
    </p:spTree>
    <p:extLst>
      <p:ext uri="{BB962C8B-B14F-4D97-AF65-F5344CB8AC3E}">
        <p14:creationId xmlns:p14="http://schemas.microsoft.com/office/powerpoint/2010/main" val="326287430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l-GR" dirty="0" smtClean="0"/>
              <a:t>ΤΕΣ </a:t>
            </a:r>
            <a:r>
              <a:rPr lang="el-GR" dirty="0" err="1" smtClean="0"/>
              <a:t>Πληροφορικησ</a:t>
            </a:r>
            <a:endParaRPr lang="en-US" dirty="0"/>
          </a:p>
        </p:txBody>
      </p:sp>
      <p:sp>
        <p:nvSpPr>
          <p:cNvPr id="3" name="Subtitle 2"/>
          <p:cNvSpPr>
            <a:spLocks noGrp="1"/>
          </p:cNvSpPr>
          <p:nvPr>
            <p:ph type="subTitle" idx="1"/>
          </p:nvPr>
        </p:nvSpPr>
        <p:spPr/>
        <p:txBody>
          <a:bodyPr>
            <a:normAutofit/>
          </a:bodyPr>
          <a:lstStyle/>
          <a:p>
            <a:pPr algn="ctr"/>
            <a:r>
              <a:rPr lang="el-GR" dirty="0" err="1" smtClean="0">
                <a:latin typeface="Calibri" panose="020F0502020204030204" pitchFamily="34" charset="0"/>
                <a:cs typeface="Calibri" panose="020F0502020204030204" pitchFamily="34" charset="0"/>
              </a:rPr>
              <a:t>Παρουσιαση</a:t>
            </a:r>
            <a:r>
              <a:rPr lang="el-GR" dirty="0" smtClean="0">
                <a:latin typeface="Calibri" panose="020F0502020204030204" pitchFamily="34" charset="0"/>
                <a:cs typeface="Calibri" panose="020F0502020204030204" pitchFamily="34" charset="0"/>
              </a:rPr>
              <a:t> </a:t>
            </a:r>
            <a:r>
              <a:rPr lang="el-GR" dirty="0" err="1" smtClean="0">
                <a:latin typeface="Calibri" panose="020F0502020204030204" pitchFamily="34" charset="0"/>
                <a:cs typeface="Calibri" panose="020F0502020204030204" pitchFamily="34" charset="0"/>
              </a:rPr>
              <a:t>Αποτελεσματων</a:t>
            </a:r>
            <a:r>
              <a:rPr lang="el-GR" dirty="0" smtClean="0">
                <a:latin typeface="Calibri" panose="020F0502020204030204" pitchFamily="34" charset="0"/>
                <a:cs typeface="Calibri" panose="020F0502020204030204" pitchFamily="34" charset="0"/>
              </a:rPr>
              <a:t> </a:t>
            </a:r>
            <a:r>
              <a:rPr lang="el-GR" dirty="0" err="1" smtClean="0">
                <a:latin typeface="Calibri" panose="020F0502020204030204" pitchFamily="34" charset="0"/>
                <a:cs typeface="Calibri" panose="020F0502020204030204" pitchFamily="34" charset="0"/>
              </a:rPr>
              <a:t>τομεακων</a:t>
            </a:r>
            <a:r>
              <a:rPr lang="el-GR" dirty="0" smtClean="0">
                <a:latin typeface="Calibri" panose="020F0502020204030204" pitchFamily="34" charset="0"/>
                <a:cs typeface="Calibri" panose="020F0502020204030204" pitchFamily="34" charset="0"/>
              </a:rPr>
              <a:t> </a:t>
            </a:r>
            <a:r>
              <a:rPr lang="el-GR" dirty="0" err="1" smtClean="0">
                <a:latin typeface="Calibri" panose="020F0502020204030204" pitchFamily="34" charset="0"/>
                <a:cs typeface="Calibri" panose="020F0502020204030204" pitchFamily="34" charset="0"/>
              </a:rPr>
              <a:t>επιστημονικων</a:t>
            </a:r>
            <a:r>
              <a:rPr lang="el-GR" dirty="0" smtClean="0">
                <a:latin typeface="Calibri" panose="020F0502020204030204" pitchFamily="34" charset="0"/>
                <a:cs typeface="Calibri" panose="020F0502020204030204" pitchFamily="34" charset="0"/>
              </a:rPr>
              <a:t> </a:t>
            </a:r>
            <a:r>
              <a:rPr lang="el-GR" dirty="0" err="1" smtClean="0">
                <a:latin typeface="Calibri" panose="020F0502020204030204" pitchFamily="34" charset="0"/>
                <a:cs typeface="Calibri" panose="020F0502020204030204" pitchFamily="34" charset="0"/>
              </a:rPr>
              <a:t>συμβουλιων</a:t>
            </a:r>
            <a:endParaRPr lang="el-GR" dirty="0" smtClean="0">
              <a:latin typeface="Calibri" panose="020F0502020204030204" pitchFamily="34" charset="0"/>
              <a:cs typeface="Calibri" panose="020F0502020204030204" pitchFamily="34" charset="0"/>
            </a:endParaRPr>
          </a:p>
          <a:p>
            <a:pPr algn="ctr"/>
            <a:r>
              <a:rPr lang="el-GR" dirty="0" err="1" smtClean="0">
                <a:latin typeface="Calibri" panose="020F0502020204030204" pitchFamily="34" charset="0"/>
                <a:cs typeface="Calibri" panose="020F0502020204030204" pitchFamily="34" charset="0"/>
              </a:rPr>
              <a:t>Πεμπτη</a:t>
            </a:r>
            <a:r>
              <a:rPr lang="el-GR" dirty="0" smtClean="0">
                <a:latin typeface="Calibri" panose="020F0502020204030204" pitchFamily="34" charset="0"/>
                <a:cs typeface="Calibri" panose="020F0502020204030204" pitchFamily="34" charset="0"/>
              </a:rPr>
              <a:t> 3 </a:t>
            </a:r>
            <a:r>
              <a:rPr lang="el-GR" dirty="0" err="1" smtClean="0">
                <a:latin typeface="Calibri" panose="020F0502020204030204" pitchFamily="34" charset="0"/>
                <a:cs typeface="Calibri" panose="020F0502020204030204" pitchFamily="34" charset="0"/>
              </a:rPr>
              <a:t>Νοεμβριου</a:t>
            </a:r>
            <a:r>
              <a:rPr lang="el-GR" dirty="0" smtClean="0">
                <a:latin typeface="Calibri" panose="020F0502020204030204" pitchFamily="34" charset="0"/>
                <a:cs typeface="Calibri" panose="020F0502020204030204" pitchFamily="34" charset="0"/>
              </a:rPr>
              <a:t> 2022</a:t>
            </a:r>
          </a:p>
          <a:p>
            <a:pPr algn="ctr"/>
            <a:r>
              <a:rPr lang="el-GR" b="1" dirty="0" err="1" smtClean="0">
                <a:latin typeface="Calibri" panose="020F0502020204030204" pitchFamily="34" charset="0"/>
                <a:cs typeface="Calibri" panose="020F0502020204030204" pitchFamily="34" charset="0"/>
              </a:rPr>
              <a:t>Δημητρης</a:t>
            </a:r>
            <a:r>
              <a:rPr lang="el-GR" b="1" dirty="0" smtClean="0">
                <a:latin typeface="Calibri" panose="020F0502020204030204" pitchFamily="34" charset="0"/>
                <a:cs typeface="Calibri" panose="020F0502020204030204" pitchFamily="34" charset="0"/>
              </a:rPr>
              <a:t> </a:t>
            </a:r>
            <a:r>
              <a:rPr lang="el-GR" b="1" dirty="0" err="1" smtClean="0">
                <a:latin typeface="Calibri" panose="020F0502020204030204" pitchFamily="34" charset="0"/>
                <a:cs typeface="Calibri" panose="020F0502020204030204" pitchFamily="34" charset="0"/>
              </a:rPr>
              <a:t>Πλεξουσακης</a:t>
            </a:r>
            <a:r>
              <a:rPr lang="el-GR" b="1" dirty="0" smtClean="0">
                <a:latin typeface="Calibri" panose="020F0502020204030204" pitchFamily="34" charset="0"/>
                <a:cs typeface="Calibri" panose="020F0502020204030204" pitchFamily="34" charset="0"/>
              </a:rPr>
              <a:t>, </a:t>
            </a:r>
            <a:r>
              <a:rPr lang="el-GR" b="1" dirty="0" err="1" smtClean="0">
                <a:latin typeface="Calibri" panose="020F0502020204030204" pitchFamily="34" charset="0"/>
                <a:cs typeface="Calibri" panose="020F0502020204030204" pitchFamily="34" charset="0"/>
              </a:rPr>
              <a:t>Προεδρος</a:t>
            </a:r>
            <a:endParaRPr lang="el-GR" b="1" dirty="0" smtClean="0">
              <a:latin typeface="Calibri" panose="020F0502020204030204" pitchFamily="34" charset="0"/>
              <a:cs typeface="Calibri" panose="020F0502020204030204" pitchFamily="34" charset="0"/>
            </a:endParaRPr>
          </a:p>
          <a:p>
            <a:endParaRPr lang="en-US" dirty="0"/>
          </a:p>
        </p:txBody>
      </p:sp>
      <p:sp>
        <p:nvSpPr>
          <p:cNvPr id="4" name="TextBox 3"/>
          <p:cNvSpPr txBox="1"/>
          <p:nvPr/>
        </p:nvSpPr>
        <p:spPr>
          <a:xfrm>
            <a:off x="5159887" y="5257800"/>
            <a:ext cx="2445606" cy="400110"/>
          </a:xfrm>
          <a:prstGeom prst="rect">
            <a:avLst/>
          </a:prstGeom>
          <a:noFill/>
        </p:spPr>
        <p:txBody>
          <a:bodyPr wrap="none" rtlCol="0">
            <a:spAutoFit/>
          </a:bodyPr>
          <a:lstStyle/>
          <a:p>
            <a:r>
              <a:rPr lang="en-US" sz="2000" dirty="0" smtClean="0"/>
              <a:t>Email: dp@ics.forth.gr</a:t>
            </a:r>
            <a:endParaRPr lang="en-US" sz="2000" dirty="0"/>
          </a:p>
        </p:txBody>
      </p:sp>
    </p:spTree>
    <p:extLst>
      <p:ext uri="{BB962C8B-B14F-4D97-AF65-F5344CB8AC3E}">
        <p14:creationId xmlns:p14="http://schemas.microsoft.com/office/powerpoint/2010/main" val="2915839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Συνθεση</a:t>
            </a:r>
            <a:r>
              <a:rPr lang="el-GR" dirty="0" smtClean="0"/>
              <a:t> ΤΕΣ Πληροφορικής</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9646152"/>
              </p:ext>
            </p:extLst>
          </p:nvPr>
        </p:nvGraphicFramePr>
        <p:xfrm>
          <a:off x="1141410" y="1796643"/>
          <a:ext cx="9906000" cy="3606800"/>
        </p:xfrm>
        <a:graphic>
          <a:graphicData uri="http://schemas.openxmlformats.org/drawingml/2006/table">
            <a:tbl>
              <a:tblPr bandRow="1">
                <a:tableStyleId>{C4B1156A-380E-4F78-BDF5-A606A8083BF9}</a:tableStyleId>
              </a:tblPr>
              <a:tblGrid>
                <a:gridCol w="4953000">
                  <a:extLst>
                    <a:ext uri="{9D8B030D-6E8A-4147-A177-3AD203B41FA5}">
                      <a16:colId xmlns:a16="http://schemas.microsoft.com/office/drawing/2014/main" val="1730481151"/>
                    </a:ext>
                  </a:extLst>
                </a:gridCol>
                <a:gridCol w="4953000">
                  <a:extLst>
                    <a:ext uri="{9D8B030D-6E8A-4147-A177-3AD203B41FA5}">
                      <a16:colId xmlns:a16="http://schemas.microsoft.com/office/drawing/2014/main" val="1625758102"/>
                    </a:ext>
                  </a:extLst>
                </a:gridCol>
              </a:tblGrid>
              <a:tr h="370840">
                <a:tc>
                  <a:txBody>
                    <a:bodyPr/>
                    <a:lstStyle/>
                    <a:p>
                      <a:r>
                        <a:rPr lang="el-GR" dirty="0" smtClean="0"/>
                        <a:t>Δημήτρης </a:t>
                      </a:r>
                      <a:r>
                        <a:rPr lang="el-GR" dirty="0" err="1" smtClean="0"/>
                        <a:t>Πλεξουσάκης</a:t>
                      </a:r>
                      <a:r>
                        <a:rPr lang="el-GR" baseline="0" dirty="0" smtClean="0"/>
                        <a:t> (Πρόεδρος), Παν. Κρήτης και Ινστιτούτο Πληροφορικής, ΙΤΕ</a:t>
                      </a:r>
                      <a:endParaRPr lang="en-US" dirty="0"/>
                    </a:p>
                  </a:txBody>
                  <a:tcPr/>
                </a:tc>
                <a:tc>
                  <a:txBody>
                    <a:bodyPr/>
                    <a:lstStyle/>
                    <a:p>
                      <a:r>
                        <a:rPr lang="el-GR" dirty="0" smtClean="0"/>
                        <a:t>Γιάννης Θεοδωρίδης</a:t>
                      </a:r>
                      <a:r>
                        <a:rPr lang="el-GR" baseline="0" dirty="0" smtClean="0"/>
                        <a:t> (Αντιπρόεδρος), Παν. Πειραιώς</a:t>
                      </a:r>
                      <a:endParaRPr lang="en-US" dirty="0"/>
                    </a:p>
                  </a:txBody>
                  <a:tcPr/>
                </a:tc>
                <a:extLst>
                  <a:ext uri="{0D108BD9-81ED-4DB2-BD59-A6C34878D82A}">
                    <a16:rowId xmlns:a16="http://schemas.microsoft.com/office/drawing/2014/main" val="2939067903"/>
                  </a:ext>
                </a:extLst>
              </a:tr>
              <a:tr h="370840">
                <a:tc>
                  <a:txBody>
                    <a:bodyPr/>
                    <a:lstStyle/>
                    <a:p>
                      <a:r>
                        <a:rPr lang="el-GR" dirty="0" smtClean="0"/>
                        <a:t>Δημήτρης</a:t>
                      </a:r>
                      <a:r>
                        <a:rPr lang="el-GR" baseline="0" dirty="0" smtClean="0"/>
                        <a:t> </a:t>
                      </a:r>
                      <a:r>
                        <a:rPr lang="el-GR" baseline="0" dirty="0" err="1" smtClean="0"/>
                        <a:t>Αχλιόπτας</a:t>
                      </a:r>
                      <a:r>
                        <a:rPr lang="el-GR" baseline="0" dirty="0" smtClean="0"/>
                        <a:t>, ΕΚΠΑ</a:t>
                      </a:r>
                      <a:endParaRPr lang="en-US" dirty="0"/>
                    </a:p>
                  </a:txBody>
                  <a:tcPr/>
                </a:tc>
                <a:tc>
                  <a:txBody>
                    <a:bodyPr/>
                    <a:lstStyle/>
                    <a:p>
                      <a:r>
                        <a:rPr lang="el-GR" dirty="0" smtClean="0"/>
                        <a:t>Αναστασία Γαρμπή, </a:t>
                      </a:r>
                      <a:r>
                        <a:rPr lang="en-US" dirty="0" smtClean="0"/>
                        <a:t>European Dynamics</a:t>
                      </a:r>
                      <a:endParaRPr lang="en-US" dirty="0"/>
                    </a:p>
                  </a:txBody>
                  <a:tcPr/>
                </a:tc>
                <a:extLst>
                  <a:ext uri="{0D108BD9-81ED-4DB2-BD59-A6C34878D82A}">
                    <a16:rowId xmlns:a16="http://schemas.microsoft.com/office/drawing/2014/main" val="33325055"/>
                  </a:ext>
                </a:extLst>
              </a:tr>
              <a:tr h="370840">
                <a:tc>
                  <a:txBody>
                    <a:bodyPr/>
                    <a:lstStyle/>
                    <a:p>
                      <a:r>
                        <a:rPr lang="el-GR" dirty="0" smtClean="0"/>
                        <a:t>Βάνα</a:t>
                      </a:r>
                      <a:r>
                        <a:rPr lang="el-GR" baseline="0" dirty="0" smtClean="0"/>
                        <a:t> Καλογεράκη, ΟΠΑ</a:t>
                      </a:r>
                      <a:endParaRPr lang="en-US" dirty="0"/>
                    </a:p>
                  </a:txBody>
                  <a:tcPr/>
                </a:tc>
                <a:tc>
                  <a:txBody>
                    <a:bodyPr/>
                    <a:lstStyle/>
                    <a:p>
                      <a:r>
                        <a:rPr lang="el-GR" dirty="0" smtClean="0"/>
                        <a:t>Δημήτρης Καλογεράς, ΕΜΠ</a:t>
                      </a:r>
                      <a:endParaRPr lang="en-US" dirty="0"/>
                    </a:p>
                  </a:txBody>
                  <a:tcPr/>
                </a:tc>
                <a:extLst>
                  <a:ext uri="{0D108BD9-81ED-4DB2-BD59-A6C34878D82A}">
                    <a16:rowId xmlns:a16="http://schemas.microsoft.com/office/drawing/2014/main" val="34190991"/>
                  </a:ext>
                </a:extLst>
              </a:tr>
              <a:tr h="370840">
                <a:tc>
                  <a:txBody>
                    <a:bodyPr/>
                    <a:lstStyle/>
                    <a:p>
                      <a:r>
                        <a:rPr lang="el-GR" dirty="0" smtClean="0"/>
                        <a:t>Λάζαρος</a:t>
                      </a:r>
                      <a:r>
                        <a:rPr lang="el-GR" baseline="0" dirty="0" smtClean="0"/>
                        <a:t> </a:t>
                      </a:r>
                      <a:r>
                        <a:rPr lang="el-GR" baseline="0" dirty="0" err="1" smtClean="0"/>
                        <a:t>Κάψιας</a:t>
                      </a:r>
                      <a:r>
                        <a:rPr lang="el-GR" baseline="0" dirty="0" smtClean="0"/>
                        <a:t>, </a:t>
                      </a:r>
                      <a:r>
                        <a:rPr lang="en-US" baseline="0" dirty="0" err="1" smtClean="0"/>
                        <a:t>Loctio</a:t>
                      </a:r>
                      <a:endParaRPr lang="en-US" dirty="0"/>
                    </a:p>
                  </a:txBody>
                  <a:tcPr/>
                </a:tc>
                <a:tc>
                  <a:txBody>
                    <a:bodyPr/>
                    <a:lstStyle/>
                    <a:p>
                      <a:r>
                        <a:rPr lang="el-GR" dirty="0" smtClean="0"/>
                        <a:t>Γιάννης </a:t>
                      </a:r>
                      <a:r>
                        <a:rPr lang="el-GR" dirty="0" err="1" smtClean="0"/>
                        <a:t>Κομπατσιάρης</a:t>
                      </a:r>
                      <a:r>
                        <a:rPr lang="el-GR" dirty="0" smtClean="0"/>
                        <a:t>, ΙΠΤΗΛ-ΕΚΕΤΑ</a:t>
                      </a:r>
                      <a:endParaRPr lang="en-US" dirty="0"/>
                    </a:p>
                  </a:txBody>
                  <a:tcPr/>
                </a:tc>
                <a:extLst>
                  <a:ext uri="{0D108BD9-81ED-4DB2-BD59-A6C34878D82A}">
                    <a16:rowId xmlns:a16="http://schemas.microsoft.com/office/drawing/2014/main" val="789594836"/>
                  </a:ext>
                </a:extLst>
              </a:tr>
              <a:tr h="370840">
                <a:tc>
                  <a:txBody>
                    <a:bodyPr/>
                    <a:lstStyle/>
                    <a:p>
                      <a:r>
                        <a:rPr lang="el-GR" dirty="0" smtClean="0"/>
                        <a:t>Σπύρος</a:t>
                      </a:r>
                      <a:r>
                        <a:rPr lang="el-GR" baseline="0" dirty="0" smtClean="0"/>
                        <a:t> Μαζαράκης, </a:t>
                      </a:r>
                      <a:r>
                        <a:rPr lang="en-US" baseline="0" dirty="0" err="1" smtClean="0"/>
                        <a:t>Unisystems</a:t>
                      </a:r>
                      <a:endParaRPr lang="en-US" dirty="0"/>
                    </a:p>
                  </a:txBody>
                  <a:tcPr/>
                </a:tc>
                <a:tc>
                  <a:txBody>
                    <a:bodyPr/>
                    <a:lstStyle/>
                    <a:p>
                      <a:r>
                        <a:rPr lang="el-GR" dirty="0" smtClean="0"/>
                        <a:t>Αικατερίνη</a:t>
                      </a:r>
                      <a:r>
                        <a:rPr lang="el-GR" baseline="0" dirty="0" smtClean="0"/>
                        <a:t> Πανοπούλου, </a:t>
                      </a:r>
                      <a:r>
                        <a:rPr lang="en-US" baseline="0" dirty="0" smtClean="0"/>
                        <a:t>OHB Hellas</a:t>
                      </a:r>
                      <a:endParaRPr lang="en-US" dirty="0"/>
                    </a:p>
                  </a:txBody>
                  <a:tcPr/>
                </a:tc>
                <a:extLst>
                  <a:ext uri="{0D108BD9-81ED-4DB2-BD59-A6C34878D82A}">
                    <a16:rowId xmlns:a16="http://schemas.microsoft.com/office/drawing/2014/main" val="4009414513"/>
                  </a:ext>
                </a:extLst>
              </a:tr>
              <a:tr h="370840">
                <a:tc>
                  <a:txBody>
                    <a:bodyPr/>
                    <a:lstStyle/>
                    <a:p>
                      <a:r>
                        <a:rPr lang="el-GR" dirty="0" smtClean="0"/>
                        <a:t>Γιάννης</a:t>
                      </a:r>
                      <a:r>
                        <a:rPr lang="el-GR" baseline="0" dirty="0" smtClean="0"/>
                        <a:t> </a:t>
                      </a:r>
                      <a:r>
                        <a:rPr lang="el-GR" baseline="0" dirty="0" err="1" smtClean="0"/>
                        <a:t>Παπαευσταθίου</a:t>
                      </a:r>
                      <a:r>
                        <a:rPr lang="el-GR" baseline="0" dirty="0" smtClean="0"/>
                        <a:t>, ΑΠΘ</a:t>
                      </a:r>
                      <a:endParaRPr lang="en-US" dirty="0"/>
                    </a:p>
                  </a:txBody>
                  <a:tcPr/>
                </a:tc>
                <a:tc>
                  <a:txBody>
                    <a:bodyPr/>
                    <a:lstStyle/>
                    <a:p>
                      <a:r>
                        <a:rPr lang="el-GR" dirty="0" smtClean="0"/>
                        <a:t>Ευαγγελία </a:t>
                      </a:r>
                      <a:r>
                        <a:rPr lang="el-GR" dirty="0" err="1" smtClean="0"/>
                        <a:t>Πιτουρά</a:t>
                      </a:r>
                      <a:r>
                        <a:rPr lang="el-GR" dirty="0" smtClean="0"/>
                        <a:t>, Παν. Ιωαννίνων</a:t>
                      </a:r>
                      <a:endParaRPr lang="en-US" dirty="0"/>
                    </a:p>
                  </a:txBody>
                  <a:tcPr/>
                </a:tc>
                <a:extLst>
                  <a:ext uri="{0D108BD9-81ED-4DB2-BD59-A6C34878D82A}">
                    <a16:rowId xmlns:a16="http://schemas.microsoft.com/office/drawing/2014/main" val="3934846590"/>
                  </a:ext>
                </a:extLst>
              </a:tr>
              <a:tr h="370840">
                <a:tc>
                  <a:txBody>
                    <a:bodyPr/>
                    <a:lstStyle/>
                    <a:p>
                      <a:r>
                        <a:rPr lang="el-GR" dirty="0" smtClean="0"/>
                        <a:t>Στέλιος Σαρτζετάκης,</a:t>
                      </a:r>
                      <a:r>
                        <a:rPr lang="el-GR" baseline="0" dirty="0" smtClean="0"/>
                        <a:t> ΕΔΥΤΕ και ΕΚ Αθηνά</a:t>
                      </a:r>
                      <a:endParaRPr lang="en-US" dirty="0"/>
                    </a:p>
                  </a:txBody>
                  <a:tcPr/>
                </a:tc>
                <a:tc>
                  <a:txBody>
                    <a:bodyPr/>
                    <a:lstStyle/>
                    <a:p>
                      <a:r>
                        <a:rPr lang="el-GR" dirty="0" smtClean="0"/>
                        <a:t>Δημήτρης Τζοβάρας,</a:t>
                      </a:r>
                      <a:r>
                        <a:rPr lang="el-GR" baseline="0" dirty="0" smtClean="0"/>
                        <a:t> ΕΚΕΤΑ</a:t>
                      </a:r>
                      <a:endParaRPr lang="en-US" dirty="0"/>
                    </a:p>
                  </a:txBody>
                  <a:tcPr/>
                </a:tc>
                <a:extLst>
                  <a:ext uri="{0D108BD9-81ED-4DB2-BD59-A6C34878D82A}">
                    <a16:rowId xmlns:a16="http://schemas.microsoft.com/office/drawing/2014/main" val="159781461"/>
                  </a:ext>
                </a:extLst>
              </a:tr>
              <a:tr h="370840">
                <a:tc>
                  <a:txBody>
                    <a:bodyPr/>
                    <a:lstStyle/>
                    <a:p>
                      <a:r>
                        <a:rPr lang="el-GR" dirty="0" smtClean="0"/>
                        <a:t>Στράτος Υδραίος, </a:t>
                      </a:r>
                      <a:r>
                        <a:rPr lang="en-US" dirty="0" smtClean="0"/>
                        <a:t>Harvard Univ.</a:t>
                      </a:r>
                      <a:endParaRPr lang="en-US" dirty="0"/>
                    </a:p>
                  </a:txBody>
                  <a:tcPr/>
                </a:tc>
                <a:tc>
                  <a:txBody>
                    <a:bodyPr/>
                    <a:lstStyle/>
                    <a:p>
                      <a:r>
                        <a:rPr lang="el-GR" dirty="0" smtClean="0"/>
                        <a:t>Γιώργος</a:t>
                      </a:r>
                      <a:r>
                        <a:rPr lang="el-GR" baseline="0" dirty="0" smtClean="0"/>
                        <a:t> Καραγιαννίδης, ΑΠΘ</a:t>
                      </a:r>
                      <a:endParaRPr lang="en-US" dirty="0"/>
                    </a:p>
                  </a:txBody>
                  <a:tcPr/>
                </a:tc>
                <a:extLst>
                  <a:ext uri="{0D108BD9-81ED-4DB2-BD59-A6C34878D82A}">
                    <a16:rowId xmlns:a16="http://schemas.microsoft.com/office/drawing/2014/main" val="861535672"/>
                  </a:ext>
                </a:extLst>
              </a:tr>
              <a:tr h="370840">
                <a:tc>
                  <a:txBody>
                    <a:bodyPr/>
                    <a:lstStyle/>
                    <a:p>
                      <a:r>
                        <a:rPr lang="el-GR" dirty="0" smtClean="0"/>
                        <a:t>Βασίλης</a:t>
                      </a:r>
                      <a:r>
                        <a:rPr lang="el-GR" baseline="0" dirty="0" smtClean="0"/>
                        <a:t> </a:t>
                      </a:r>
                      <a:r>
                        <a:rPr lang="el-GR" baseline="0" dirty="0" err="1" smtClean="0"/>
                        <a:t>Γογγολίδης</a:t>
                      </a:r>
                      <a:r>
                        <a:rPr lang="el-GR" baseline="0" dirty="0" smtClean="0"/>
                        <a:t>, ΓΓΕΚ</a:t>
                      </a:r>
                      <a:endParaRPr lang="en-US" dirty="0"/>
                    </a:p>
                  </a:txBody>
                  <a:tcPr/>
                </a:tc>
                <a:tc>
                  <a:txBody>
                    <a:bodyPr/>
                    <a:lstStyle/>
                    <a:p>
                      <a:endParaRPr lang="en-US" dirty="0"/>
                    </a:p>
                  </a:txBody>
                  <a:tcPr/>
                </a:tc>
                <a:extLst>
                  <a:ext uri="{0D108BD9-81ED-4DB2-BD59-A6C34878D82A}">
                    <a16:rowId xmlns:a16="http://schemas.microsoft.com/office/drawing/2014/main" val="4185327745"/>
                  </a:ext>
                </a:extLst>
              </a:tr>
            </a:tbl>
          </a:graphicData>
        </a:graphic>
      </p:graphicFrame>
      <p:sp>
        <p:nvSpPr>
          <p:cNvPr id="5" name="Slide Number Placeholder 4"/>
          <p:cNvSpPr>
            <a:spLocks noGrp="1"/>
          </p:cNvSpPr>
          <p:nvPr>
            <p:ph type="sldNum" sz="quarter" idx="12"/>
          </p:nvPr>
        </p:nvSpPr>
        <p:spPr/>
        <p:txBody>
          <a:bodyPr/>
          <a:lstStyle/>
          <a:p>
            <a:fld id="{168688F6-7C73-457D-88B7-B9A1593FD32C}" type="slidenum">
              <a:rPr lang="en-US" smtClean="0"/>
              <a:t>2</a:t>
            </a:fld>
            <a:endParaRPr lang="en-US"/>
          </a:p>
        </p:txBody>
      </p:sp>
    </p:spTree>
    <p:extLst>
      <p:ext uri="{BB962C8B-B14F-4D97-AF65-F5344CB8AC3E}">
        <p14:creationId xmlns:p14="http://schemas.microsoft.com/office/powerpoint/2010/main" val="4211238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Απολογισμος</a:t>
            </a:r>
            <a:r>
              <a:rPr lang="el-GR" dirty="0" smtClean="0"/>
              <a:t> </a:t>
            </a:r>
            <a:r>
              <a:rPr lang="el-GR" dirty="0" err="1" smtClean="0"/>
              <a:t>δραστηριοτητων</a:t>
            </a:r>
            <a:r>
              <a:rPr lang="el-GR" dirty="0" smtClean="0"/>
              <a:t> (1/4)</a:t>
            </a:r>
            <a:endParaRPr lang="en-US" dirty="0"/>
          </a:p>
        </p:txBody>
      </p:sp>
      <p:sp>
        <p:nvSpPr>
          <p:cNvPr id="3" name="Content Placeholder 2"/>
          <p:cNvSpPr>
            <a:spLocks noGrp="1"/>
          </p:cNvSpPr>
          <p:nvPr>
            <p:ph idx="1"/>
          </p:nvPr>
        </p:nvSpPr>
        <p:spPr>
          <a:xfrm>
            <a:off x="1141412" y="2249487"/>
            <a:ext cx="10127479" cy="4020684"/>
          </a:xfrm>
        </p:spPr>
        <p:txBody>
          <a:bodyPr>
            <a:normAutofit/>
          </a:bodyPr>
          <a:lstStyle/>
          <a:p>
            <a:r>
              <a:rPr lang="el-GR" dirty="0" smtClean="0">
                <a:solidFill>
                  <a:srgbClr val="FFFF00"/>
                </a:solidFill>
              </a:rPr>
              <a:t>Εθνική Στρατηγική για την Τεχνητή Νοημοσύνη</a:t>
            </a:r>
          </a:p>
          <a:p>
            <a:pPr lvl="1"/>
            <a:r>
              <a:rPr lang="el-GR" dirty="0" smtClean="0"/>
              <a:t>Συμμετοχή μελών του ΤΕΣ στη συντονιστική επιτροπή και τις ομάδες εργασίας τομέων της Εθνικής Στρατηγικής (Έρευνα, Καινοτομία, Υποδομές κ.α.)</a:t>
            </a:r>
          </a:p>
          <a:p>
            <a:pPr lvl="1"/>
            <a:r>
              <a:rPr lang="el-GR" dirty="0" smtClean="0"/>
              <a:t>Κοινοποίηση του κειμένου της Εθνικής Στρατηγικής (Ιανουάριος 2021) στα μέλη του ΤΕΣ Πληροφορικής για σχολιασμό και συζήτηση κατά τη συνεδρίαση του ΤΕΣ</a:t>
            </a:r>
          </a:p>
          <a:p>
            <a:pPr lvl="1"/>
            <a:r>
              <a:rPr lang="el-GR" dirty="0" smtClean="0"/>
              <a:t>Κατάθεση σχολίων στην κεντρική συγγραφική ομάδα προκειμένου να ληφθούν υπόψη πριν τη δημόσια διαβούλευση</a:t>
            </a:r>
          </a:p>
          <a:p>
            <a:pPr lvl="1"/>
            <a:r>
              <a:rPr lang="el-GR" dirty="0" smtClean="0"/>
              <a:t>Η συνέχεια ??</a:t>
            </a:r>
          </a:p>
        </p:txBody>
      </p:sp>
    </p:spTree>
    <p:extLst>
      <p:ext uri="{BB962C8B-B14F-4D97-AF65-F5344CB8AC3E}">
        <p14:creationId xmlns:p14="http://schemas.microsoft.com/office/powerpoint/2010/main" val="2851801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Απολογισμος</a:t>
            </a:r>
            <a:r>
              <a:rPr lang="el-GR" dirty="0" smtClean="0"/>
              <a:t> </a:t>
            </a:r>
            <a:r>
              <a:rPr lang="el-GR" dirty="0" err="1" smtClean="0"/>
              <a:t>δραστηριοτητων</a:t>
            </a:r>
            <a:r>
              <a:rPr lang="el-GR" dirty="0" smtClean="0"/>
              <a:t> (2/4)</a:t>
            </a:r>
            <a:endParaRPr lang="en-US" dirty="0"/>
          </a:p>
        </p:txBody>
      </p:sp>
      <p:sp>
        <p:nvSpPr>
          <p:cNvPr id="3" name="Content Placeholder 2"/>
          <p:cNvSpPr>
            <a:spLocks noGrp="1"/>
          </p:cNvSpPr>
          <p:nvPr>
            <p:ph idx="1"/>
          </p:nvPr>
        </p:nvSpPr>
        <p:spPr>
          <a:xfrm>
            <a:off x="1141412" y="2249486"/>
            <a:ext cx="10275525" cy="4003267"/>
          </a:xfrm>
        </p:spPr>
        <p:txBody>
          <a:bodyPr/>
          <a:lstStyle/>
          <a:p>
            <a:r>
              <a:rPr lang="el-GR" dirty="0" smtClean="0">
                <a:solidFill>
                  <a:srgbClr val="FFFF00"/>
                </a:solidFill>
              </a:rPr>
              <a:t>Προτεραιότητες Θεματικών Τομέων ΕΣΠΑ 2021-2027</a:t>
            </a:r>
          </a:p>
          <a:p>
            <a:pPr lvl="1"/>
            <a:r>
              <a:rPr lang="el-GR" dirty="0" smtClean="0"/>
              <a:t>Σχολιασμός / επεξεργασία / ιεράρχηση / προτάσεις πάνω στο κείμενο της ομάδας εργασίας για τις ΤΠΕ</a:t>
            </a:r>
          </a:p>
          <a:p>
            <a:pPr lvl="1"/>
            <a:r>
              <a:rPr lang="el-GR" dirty="0" smtClean="0"/>
              <a:t>Κατατέθηκαν:</a:t>
            </a:r>
          </a:p>
          <a:p>
            <a:pPr lvl="2"/>
            <a:r>
              <a:rPr lang="el-GR" dirty="0" smtClean="0"/>
              <a:t>Προτάσεις για τη συμπλήρωση ή εξειδίκευση προτεραιοτήτων </a:t>
            </a:r>
          </a:p>
          <a:p>
            <a:pPr lvl="2"/>
            <a:r>
              <a:rPr lang="el-GR" dirty="0" smtClean="0"/>
              <a:t>Συγχώνευση ή εισαγωγή νέων προτεραιοτήτων</a:t>
            </a:r>
          </a:p>
          <a:p>
            <a:pPr lvl="2"/>
            <a:r>
              <a:rPr lang="el-GR" dirty="0" smtClean="0"/>
              <a:t>Εισαγωγή νέων προτεραιοτήτων και περιοχών παρέμβασης (Κβαντικές Τεχνολογίες)</a:t>
            </a:r>
          </a:p>
          <a:p>
            <a:pPr lvl="1"/>
            <a:r>
              <a:rPr lang="el-GR" dirty="0" smtClean="0"/>
              <a:t>Δε γνωρίζουμε κατά πόσο έχουν υιοθετηθεί οι προτάσεις του ΤΕΣ</a:t>
            </a:r>
          </a:p>
          <a:p>
            <a:pPr lvl="1"/>
            <a:endParaRPr lang="el-GR" dirty="0" smtClean="0"/>
          </a:p>
          <a:p>
            <a:pPr lvl="2"/>
            <a:endParaRPr lang="el-GR" dirty="0"/>
          </a:p>
        </p:txBody>
      </p:sp>
    </p:spTree>
    <p:extLst>
      <p:ext uri="{BB962C8B-B14F-4D97-AF65-F5344CB8AC3E}">
        <p14:creationId xmlns:p14="http://schemas.microsoft.com/office/powerpoint/2010/main" val="23092758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Απολογισμος</a:t>
            </a:r>
            <a:r>
              <a:rPr lang="el-GR" dirty="0" smtClean="0"/>
              <a:t> </a:t>
            </a:r>
            <a:r>
              <a:rPr lang="el-GR" dirty="0" err="1" smtClean="0"/>
              <a:t>δραστηριοτητων</a:t>
            </a:r>
            <a:r>
              <a:rPr lang="el-GR" dirty="0" smtClean="0"/>
              <a:t> (3/4)</a:t>
            </a:r>
            <a:endParaRPr lang="en-US" dirty="0"/>
          </a:p>
        </p:txBody>
      </p:sp>
      <p:sp>
        <p:nvSpPr>
          <p:cNvPr id="3" name="Content Placeholder 2"/>
          <p:cNvSpPr>
            <a:spLocks noGrp="1"/>
          </p:cNvSpPr>
          <p:nvPr>
            <p:ph idx="1"/>
          </p:nvPr>
        </p:nvSpPr>
        <p:spPr/>
        <p:txBody>
          <a:bodyPr/>
          <a:lstStyle/>
          <a:p>
            <a:r>
              <a:rPr lang="el-GR" dirty="0" smtClean="0">
                <a:solidFill>
                  <a:srgbClr val="FFFF00"/>
                </a:solidFill>
              </a:rPr>
              <a:t>Αξιολογήσεις Ερευνητικών Ινστιτούτων</a:t>
            </a:r>
            <a:r>
              <a:rPr lang="el-GR" dirty="0" smtClean="0"/>
              <a:t> </a:t>
            </a:r>
          </a:p>
          <a:p>
            <a:pPr lvl="1"/>
            <a:r>
              <a:rPr lang="el-GR" dirty="0" smtClean="0"/>
              <a:t>Το ΤΕΣ Πληροφορικής κατάρτισε μια εκτενή λίστα Ελλήνων ακαδημαϊκών και ερευνητών του εξωτερικού προκειμένου να οριστούν από το ΕΣΕΤΕΚ οι πρόεδροι και τα μέλη των επιτροπών αξιολόγησης για το κάθε ερευνητικό Ινστιτούτο της χώρας στις περιοχές της Πληροφορικής και των Μαθηματικών</a:t>
            </a:r>
          </a:p>
        </p:txBody>
      </p:sp>
    </p:spTree>
    <p:extLst>
      <p:ext uri="{BB962C8B-B14F-4D97-AF65-F5344CB8AC3E}">
        <p14:creationId xmlns:p14="http://schemas.microsoft.com/office/powerpoint/2010/main" val="418975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Απολογισμος</a:t>
            </a:r>
            <a:r>
              <a:rPr lang="el-GR" dirty="0" smtClean="0"/>
              <a:t> </a:t>
            </a:r>
            <a:r>
              <a:rPr lang="el-GR" dirty="0" err="1" smtClean="0"/>
              <a:t>δραστηριοτητων</a:t>
            </a:r>
            <a:r>
              <a:rPr lang="el-GR" dirty="0" smtClean="0"/>
              <a:t> (4/4)</a:t>
            </a:r>
            <a:endParaRPr lang="en-US" dirty="0"/>
          </a:p>
        </p:txBody>
      </p:sp>
      <p:sp>
        <p:nvSpPr>
          <p:cNvPr id="3" name="Content Placeholder 2"/>
          <p:cNvSpPr>
            <a:spLocks noGrp="1"/>
          </p:cNvSpPr>
          <p:nvPr>
            <p:ph idx="1"/>
          </p:nvPr>
        </p:nvSpPr>
        <p:spPr>
          <a:xfrm>
            <a:off x="1004546" y="1918562"/>
            <a:ext cx="10179731" cy="4081644"/>
          </a:xfrm>
        </p:spPr>
        <p:txBody>
          <a:bodyPr>
            <a:normAutofit fontScale="92500"/>
          </a:bodyPr>
          <a:lstStyle/>
          <a:p>
            <a:r>
              <a:rPr lang="el-GR" dirty="0" smtClean="0">
                <a:solidFill>
                  <a:srgbClr val="FFFF00"/>
                </a:solidFill>
              </a:rPr>
              <a:t>Εθνικό Σχέδιο για την Ανοιχτή Επιστήμη </a:t>
            </a:r>
            <a:r>
              <a:rPr lang="el-GR" dirty="0" smtClean="0"/>
              <a:t>(από 06/2020)</a:t>
            </a:r>
          </a:p>
          <a:p>
            <a:pPr lvl="1"/>
            <a:r>
              <a:rPr lang="el-GR" dirty="0" smtClean="0"/>
              <a:t>Το κείμενο κοινοποιήθηκε στα μέλη του ΤΕΣ για σχολιασμό</a:t>
            </a:r>
          </a:p>
          <a:p>
            <a:pPr lvl="1"/>
            <a:r>
              <a:rPr lang="el-GR" dirty="0" smtClean="0"/>
              <a:t>Παρουσίαση από Γ. Ιωαννίδη και συζήτηση με μέλη του ΤΕΣ για την υλοποίηση του σχεδίου</a:t>
            </a:r>
          </a:p>
          <a:p>
            <a:pPr lvl="1"/>
            <a:r>
              <a:rPr lang="el-GR" dirty="0" smtClean="0"/>
              <a:t>Κατάρτιση κειμένου προτάσεων</a:t>
            </a:r>
          </a:p>
          <a:p>
            <a:pPr lvl="1"/>
            <a:r>
              <a:rPr lang="el-GR" u="sng" dirty="0" smtClean="0"/>
              <a:t>Εισήγηση</a:t>
            </a:r>
            <a:r>
              <a:rPr lang="el-GR" dirty="0" smtClean="0"/>
              <a:t>:</a:t>
            </a:r>
          </a:p>
          <a:p>
            <a:pPr lvl="2"/>
            <a:r>
              <a:rPr lang="el-GR" dirty="0" smtClean="0"/>
              <a:t>Άμεση υιοθέτηση του Εθνικού Σχεδίου για την Ανοιχτή Επιστήμη</a:t>
            </a:r>
          </a:p>
          <a:p>
            <a:pPr lvl="2"/>
            <a:r>
              <a:rPr lang="el-GR" dirty="0" smtClean="0"/>
              <a:t>Συμπόρευση με τις σχετικές Ευρωπαϊκές δράσεις (</a:t>
            </a:r>
            <a:r>
              <a:rPr lang="en-US" dirty="0" smtClean="0"/>
              <a:t>EOSC)</a:t>
            </a:r>
          </a:p>
          <a:p>
            <a:pPr lvl="2"/>
            <a:r>
              <a:rPr lang="el-GR" dirty="0" smtClean="0"/>
              <a:t>Αξιοποίηση τεχνογνωσίας φορέων και δράσεων που είναι σε εξέλιξη</a:t>
            </a:r>
          </a:p>
          <a:p>
            <a:pPr lvl="2"/>
            <a:r>
              <a:rPr lang="el-GR" dirty="0" smtClean="0"/>
              <a:t>Στήριξη οριζόντιας υποδομής για την ανοιχτή επιστήμη στο νέο οδικό χάρτη των Εθνικών Ερευνητικών Υποδομών </a:t>
            </a:r>
            <a:endParaRPr lang="en-US" dirty="0"/>
          </a:p>
        </p:txBody>
      </p:sp>
    </p:spTree>
    <p:extLst>
      <p:ext uri="{BB962C8B-B14F-4D97-AF65-F5344CB8AC3E}">
        <p14:creationId xmlns:p14="http://schemas.microsoft.com/office/powerpoint/2010/main" val="986617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ΓΕΝΙΚΑ ΣΧΟΛΙΑ</a:t>
            </a:r>
            <a:endParaRPr lang="en-US" dirty="0"/>
          </a:p>
        </p:txBody>
      </p:sp>
      <p:sp>
        <p:nvSpPr>
          <p:cNvPr id="3" name="Content Placeholder 2"/>
          <p:cNvSpPr>
            <a:spLocks noGrp="1"/>
          </p:cNvSpPr>
          <p:nvPr>
            <p:ph idx="1"/>
          </p:nvPr>
        </p:nvSpPr>
        <p:spPr>
          <a:xfrm>
            <a:off x="978420" y="1722619"/>
            <a:ext cx="10603980" cy="4081644"/>
          </a:xfrm>
        </p:spPr>
        <p:txBody>
          <a:bodyPr>
            <a:normAutofit/>
          </a:bodyPr>
          <a:lstStyle/>
          <a:p>
            <a:r>
              <a:rPr lang="el-GR" dirty="0" smtClean="0"/>
              <a:t>Η στενή συνεργασία μεταξύ των φορέων της Πολιτείας και των Συμβουλευτικών οργάνων (ΕΣΕΤΕΚ, ΤΕΣ) είναι αναγκαία</a:t>
            </a:r>
          </a:p>
          <a:p>
            <a:r>
              <a:rPr lang="el-GR" dirty="0" err="1" smtClean="0"/>
              <a:t>Υπο</a:t>
            </a:r>
            <a:r>
              <a:rPr lang="el-GR" dirty="0" smtClean="0"/>
              <a:t>-αξιοποίηση των ΤΕΣ</a:t>
            </a:r>
          </a:p>
          <a:p>
            <a:r>
              <a:rPr lang="el-GR" dirty="0" smtClean="0"/>
              <a:t>Τα ΤΕΣ μπορούν να συνεισφέρουν στην προετοιμασία / </a:t>
            </a:r>
            <a:r>
              <a:rPr lang="el-GR" dirty="0" err="1" smtClean="0"/>
              <a:t>προτεραιοποίηση</a:t>
            </a:r>
            <a:r>
              <a:rPr lang="el-GR" dirty="0" smtClean="0"/>
              <a:t> / αξιολόγηση / αποτίμηση δράσεων εθνικής εμβέλειας</a:t>
            </a:r>
          </a:p>
          <a:p>
            <a:pPr lvl="1"/>
            <a:r>
              <a:rPr lang="el-GR" dirty="0" smtClean="0"/>
              <a:t>Πχ. Εμβληματικές δράσεις, Εθνικές Ερευνητικές Υποδομές</a:t>
            </a:r>
          </a:p>
          <a:p>
            <a:r>
              <a:rPr lang="el-GR" dirty="0" smtClean="0"/>
              <a:t>… αρκεί να υπάρξει συστηματική επικοινωνία  και συνέργεια μεταξύ Υπ. Αν, ΓΓΕΚ, </a:t>
            </a:r>
            <a:r>
              <a:rPr lang="el-GR" dirty="0" err="1" smtClean="0"/>
              <a:t>Υπ</a:t>
            </a:r>
            <a:r>
              <a:rPr lang="el-GR" dirty="0" smtClean="0"/>
              <a:t>++, ΕΣΕΤΕΚ και ΤΕΣ</a:t>
            </a:r>
          </a:p>
        </p:txBody>
      </p:sp>
      <p:sp>
        <p:nvSpPr>
          <p:cNvPr id="4" name="TextBox 3"/>
          <p:cNvSpPr txBox="1"/>
          <p:nvPr/>
        </p:nvSpPr>
        <p:spPr>
          <a:xfrm>
            <a:off x="3653040" y="5987143"/>
            <a:ext cx="4882743" cy="461665"/>
          </a:xfrm>
          <a:prstGeom prst="rect">
            <a:avLst/>
          </a:prstGeom>
          <a:noFill/>
        </p:spPr>
        <p:txBody>
          <a:bodyPr wrap="square" rtlCol="0">
            <a:spAutoFit/>
          </a:bodyPr>
          <a:lstStyle/>
          <a:p>
            <a:pPr algn="ctr"/>
            <a:r>
              <a:rPr lang="el-GR" sz="2400" dirty="0"/>
              <a:t>Ευχαριστώ</a:t>
            </a:r>
            <a:r>
              <a:rPr lang="el-GR" sz="2400" dirty="0" smtClean="0"/>
              <a:t>!</a:t>
            </a:r>
          </a:p>
        </p:txBody>
      </p:sp>
    </p:spTree>
    <p:extLst>
      <p:ext uri="{BB962C8B-B14F-4D97-AF65-F5344CB8AC3E}">
        <p14:creationId xmlns:p14="http://schemas.microsoft.com/office/powerpoint/2010/main" val="34538071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1058</TotalTime>
  <Words>456</Words>
  <Application>Microsoft Office PowerPoint</Application>
  <PresentationFormat>Widescreen</PresentationFormat>
  <Paragraphs>61</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Tw Cen MT</vt:lpstr>
      <vt:lpstr>Circuit</vt:lpstr>
      <vt:lpstr>ΤΕΣ Πληροφορικησ</vt:lpstr>
      <vt:lpstr>Συνθεση ΤΕΣ Πληροφορικής</vt:lpstr>
      <vt:lpstr>Απολογισμος δραστηριοτητων (1/4)</vt:lpstr>
      <vt:lpstr>Απολογισμος δραστηριοτητων (2/4)</vt:lpstr>
      <vt:lpstr>Απολογισμος δραστηριοτητων (3/4)</vt:lpstr>
      <vt:lpstr>Απολογισμος δραστηριοτητων (4/4)</vt:lpstr>
      <vt:lpstr>ΓΕΝΙΚΑ ΣΧΟΛΙΑ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ΤΕΣ Πληροφορικησ</dc:title>
  <dc:creator>Dimitris Plexousakis</dc:creator>
  <cp:lastModifiedBy>Dimitris Plexousakis</cp:lastModifiedBy>
  <cp:revision>19</cp:revision>
  <dcterms:created xsi:type="dcterms:W3CDTF">2022-11-01T14:38:25Z</dcterms:created>
  <dcterms:modified xsi:type="dcterms:W3CDTF">2022-11-02T13:31:10Z</dcterms:modified>
</cp:coreProperties>
</file>