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3" r:id="rId2"/>
    <p:sldId id="303" r:id="rId3"/>
    <p:sldId id="285" r:id="rId4"/>
    <p:sldId id="299" r:id="rId5"/>
    <p:sldId id="292" r:id="rId6"/>
    <p:sldId id="293" r:id="rId7"/>
    <p:sldId id="302" r:id="rId8"/>
    <p:sldId id="305" r:id="rId9"/>
    <p:sldId id="304" r:id="rId10"/>
    <p:sldId id="298" r:id="rId11"/>
    <p:sldId id="300" r:id="rId12"/>
    <p:sldId id="28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4FA"/>
    <a:srgbClr val="FFFFCC"/>
    <a:srgbClr val="96CAE2"/>
    <a:srgbClr val="A2E0F4"/>
    <a:srgbClr val="4472C4"/>
    <a:srgbClr val="FFF7FE"/>
    <a:srgbClr val="FFFFFF"/>
    <a:srgbClr val="FFF3FF"/>
    <a:srgbClr val="FFEB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598" autoAdjust="0"/>
  </p:normalViewPr>
  <p:slideViewPr>
    <p:cSldViewPr snapToGrid="0">
      <p:cViewPr varScale="1">
        <p:scale>
          <a:sx n="91" d="100"/>
          <a:sy n="91" d="100"/>
        </p:scale>
        <p:origin x="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4CF6-6EB3-468F-9E39-C4C0ED6B16B3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6E79B-4E09-46E2-A22A-63631E33E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2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81D-426D-4FA3-AD81-3B30EBB57A5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91E6-6F09-4868-B059-945AF93B45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3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81D-426D-4FA3-AD81-3B30EBB57A5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91E6-6F09-4868-B059-945AF93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81D-426D-4FA3-AD81-3B30EBB57A5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91E6-6F09-4868-B059-945AF93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81D-426D-4FA3-AD81-3B30EBB57A5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91E6-6F09-4868-B059-945AF93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9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81D-426D-4FA3-AD81-3B30EBB57A5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91E6-6F09-4868-B059-945AF93B45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84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81D-426D-4FA3-AD81-3B30EBB57A5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91E6-6F09-4868-B059-945AF93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3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81D-426D-4FA3-AD81-3B30EBB57A5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91E6-6F09-4868-B059-945AF93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4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81D-426D-4FA3-AD81-3B30EBB57A5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91E6-6F09-4868-B059-945AF93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7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81D-426D-4FA3-AD81-3B30EBB57A5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91E6-6F09-4868-B059-945AF93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3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7BD481D-426D-4FA3-AD81-3B30EBB57A5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4491E6-6F09-4868-B059-945AF93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2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D481D-426D-4FA3-AD81-3B30EBB57A5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491E6-6F09-4868-B059-945AF93B4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2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7BD481D-426D-4FA3-AD81-3B30EBB57A5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4491E6-6F09-4868-B059-945AF93B45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0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5FD87F-8494-B27B-8ADF-CD7FFCCDCE22}"/>
              </a:ext>
            </a:extLst>
          </p:cNvPr>
          <p:cNvSpPr txBox="1"/>
          <p:nvPr/>
        </p:nvSpPr>
        <p:spPr>
          <a:xfrm>
            <a:off x="274961" y="2027271"/>
            <a:ext cx="268585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Ζωή Λυγερού</a:t>
            </a:r>
          </a:p>
          <a:p>
            <a:r>
              <a:rPr lang="el-GR" sz="1600" dirty="0">
                <a:solidFill>
                  <a:srgbClr val="002060"/>
                </a:solidFill>
              </a:rPr>
              <a:t>Πρόεδρος</a:t>
            </a:r>
            <a:endParaRPr lang="en-US" sz="1600" dirty="0">
              <a:solidFill>
                <a:srgbClr val="002060"/>
              </a:solidFill>
            </a:endParaRPr>
          </a:p>
          <a:p>
            <a:r>
              <a:rPr lang="el-GR" sz="1600" dirty="0">
                <a:solidFill>
                  <a:srgbClr val="002060"/>
                </a:solidFill>
              </a:rPr>
              <a:t>Ιατρική Πατρών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C21E92-0556-9DCA-9B66-DF37F01CBB2A}"/>
              </a:ext>
            </a:extLst>
          </p:cNvPr>
          <p:cNvSpPr txBox="1"/>
          <p:nvPr/>
        </p:nvSpPr>
        <p:spPr>
          <a:xfrm>
            <a:off x="1967336" y="2057290"/>
            <a:ext cx="32505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Αγγελική Λούβη </a:t>
            </a:r>
          </a:p>
          <a:p>
            <a:r>
              <a:rPr lang="el-GR" sz="1600" dirty="0">
                <a:solidFill>
                  <a:srgbClr val="002060"/>
                </a:solidFill>
              </a:rPr>
              <a:t>Αντιπρόεδρος</a:t>
            </a:r>
          </a:p>
          <a:p>
            <a:r>
              <a:rPr lang="el-GR" sz="1600" dirty="0">
                <a:solidFill>
                  <a:srgbClr val="002060"/>
                </a:solidFill>
              </a:rPr>
              <a:t>Ιατρική </a:t>
            </a:r>
            <a:r>
              <a:rPr lang="en-US" sz="1600" dirty="0">
                <a:solidFill>
                  <a:srgbClr val="002060"/>
                </a:solidFill>
              </a:rPr>
              <a:t>Yale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002AF8-6090-83D6-B1C4-481C47199A8B}"/>
              </a:ext>
            </a:extLst>
          </p:cNvPr>
          <p:cNvSpPr txBox="1"/>
          <p:nvPr/>
        </p:nvSpPr>
        <p:spPr>
          <a:xfrm>
            <a:off x="3821700" y="2057246"/>
            <a:ext cx="24784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 Ιωάννα Τζουλάκη</a:t>
            </a:r>
          </a:p>
          <a:p>
            <a:r>
              <a:rPr lang="el-GR" sz="1600" dirty="0">
                <a:solidFill>
                  <a:srgbClr val="002060"/>
                </a:solidFill>
              </a:rPr>
              <a:t>Ιατρική Ιωαννίνων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5F011-8293-50F6-E009-0AB43F0C9508}"/>
              </a:ext>
            </a:extLst>
          </p:cNvPr>
          <p:cNvSpPr txBox="1"/>
          <p:nvPr/>
        </p:nvSpPr>
        <p:spPr>
          <a:xfrm>
            <a:off x="5660099" y="2482839"/>
            <a:ext cx="24784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Απόστολος Κλινάκης </a:t>
            </a:r>
            <a:r>
              <a:rPr lang="el-GR" sz="1600" dirty="0">
                <a:solidFill>
                  <a:srgbClr val="002060"/>
                </a:solidFill>
              </a:rPr>
              <a:t>ΙΒΕΕΑ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914B09-E15E-C787-BB73-AA8FDD642D0B}"/>
              </a:ext>
            </a:extLst>
          </p:cNvPr>
          <p:cNvSpPr txBox="1"/>
          <p:nvPr/>
        </p:nvSpPr>
        <p:spPr>
          <a:xfrm>
            <a:off x="171831" y="4740968"/>
            <a:ext cx="268585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Α. Χατζηγεωργίου</a:t>
            </a:r>
          </a:p>
          <a:p>
            <a:r>
              <a:rPr lang="el-GR" sz="1600" dirty="0">
                <a:solidFill>
                  <a:srgbClr val="002060"/>
                </a:solidFill>
              </a:rPr>
              <a:t>Παν. Θεσσαλίας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CE0AB0-4D34-94CB-AA3F-A0550A63EA63}"/>
              </a:ext>
            </a:extLst>
          </p:cNvPr>
          <p:cNvSpPr txBox="1"/>
          <p:nvPr/>
        </p:nvSpPr>
        <p:spPr>
          <a:xfrm>
            <a:off x="10043252" y="1557053"/>
            <a:ext cx="32505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Νικόλας Κατσάντης</a:t>
            </a:r>
          </a:p>
          <a:p>
            <a:r>
              <a:rPr lang="en-US" sz="1600" dirty="0">
                <a:solidFill>
                  <a:srgbClr val="002060"/>
                </a:solidFill>
              </a:rPr>
              <a:t>Northwestern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44F689-FB4F-38FE-5B48-2439B7030226}"/>
              </a:ext>
            </a:extLst>
          </p:cNvPr>
          <p:cNvSpPr txBox="1"/>
          <p:nvPr/>
        </p:nvSpPr>
        <p:spPr>
          <a:xfrm>
            <a:off x="1967336" y="4759948"/>
            <a:ext cx="24784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 Βασίλης Γοργούλης</a:t>
            </a:r>
          </a:p>
          <a:p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l-GR" sz="1600" dirty="0">
                <a:solidFill>
                  <a:srgbClr val="002060"/>
                </a:solidFill>
              </a:rPr>
              <a:t>Ιατρική Αθηνών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345694-C98F-1CA9-4F22-A5ACE00AC258}"/>
              </a:ext>
            </a:extLst>
          </p:cNvPr>
          <p:cNvSpPr txBox="1"/>
          <p:nvPr/>
        </p:nvSpPr>
        <p:spPr>
          <a:xfrm>
            <a:off x="3967682" y="4740968"/>
            <a:ext cx="24784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Γιώτα Ποϊράζη</a:t>
            </a:r>
          </a:p>
          <a:p>
            <a:r>
              <a:rPr lang="el-GR" sz="1600" dirty="0">
                <a:solidFill>
                  <a:srgbClr val="002060"/>
                </a:solidFill>
              </a:rPr>
              <a:t>ΙΜΒΒ</a:t>
            </a:r>
            <a:endParaRPr lang="en-US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B10246-86A7-3562-C206-72D3B4A1ED43}"/>
              </a:ext>
            </a:extLst>
          </p:cNvPr>
          <p:cNvSpPr txBox="1"/>
          <p:nvPr/>
        </p:nvSpPr>
        <p:spPr>
          <a:xfrm>
            <a:off x="8102563" y="3599035"/>
            <a:ext cx="24784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Χρήστος Δελιδάκης</a:t>
            </a:r>
          </a:p>
          <a:p>
            <a:r>
              <a:rPr lang="el-GR" sz="1600" dirty="0">
                <a:solidFill>
                  <a:srgbClr val="002060"/>
                </a:solidFill>
              </a:rPr>
              <a:t>Βιολογικό Κρήτη</a:t>
            </a:r>
            <a:endParaRPr lang="en-US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C3777F-500F-2966-6EBC-F5EE1B698D29}"/>
              </a:ext>
            </a:extLst>
          </p:cNvPr>
          <p:cNvSpPr txBox="1"/>
          <p:nvPr/>
        </p:nvSpPr>
        <p:spPr>
          <a:xfrm>
            <a:off x="10276497" y="3541341"/>
            <a:ext cx="26858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Πάνος Δελούκας</a:t>
            </a:r>
          </a:p>
          <a:p>
            <a:r>
              <a:rPr lang="en-US" sz="1600" dirty="0">
                <a:solidFill>
                  <a:srgbClr val="002060"/>
                </a:solidFill>
              </a:rPr>
              <a:t>Queen Mary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9A7047-FFDA-88B5-4142-2E683EA05854}"/>
              </a:ext>
            </a:extLst>
          </p:cNvPr>
          <p:cNvSpPr txBox="1"/>
          <p:nvPr/>
        </p:nvSpPr>
        <p:spPr>
          <a:xfrm>
            <a:off x="7971171" y="5601889"/>
            <a:ext cx="325051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Βασίλης Ντζιαχρήστος</a:t>
            </a:r>
          </a:p>
          <a:p>
            <a:r>
              <a:rPr lang="en-US" sz="1600" dirty="0">
                <a:solidFill>
                  <a:srgbClr val="002060"/>
                </a:solidFill>
              </a:rPr>
              <a:t>Helmholtz M</a:t>
            </a:r>
            <a:r>
              <a:rPr lang="el-GR" sz="1600" dirty="0">
                <a:solidFill>
                  <a:srgbClr val="002060"/>
                </a:solidFill>
              </a:rPr>
              <a:t>όναχο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023B6E-60EA-3ACB-4322-C73A1E79AF58}"/>
              </a:ext>
            </a:extLst>
          </p:cNvPr>
          <p:cNvSpPr txBox="1"/>
          <p:nvPr/>
        </p:nvSpPr>
        <p:spPr>
          <a:xfrm>
            <a:off x="10216537" y="5601889"/>
            <a:ext cx="247844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 Γιάννης Ραγκούσης</a:t>
            </a:r>
          </a:p>
          <a:p>
            <a:r>
              <a:rPr lang="en-US" sz="1600" dirty="0">
                <a:solidFill>
                  <a:srgbClr val="002060"/>
                </a:solidFill>
              </a:rPr>
              <a:t>McGill, </a:t>
            </a:r>
            <a:r>
              <a:rPr lang="el-GR" sz="1600" dirty="0">
                <a:solidFill>
                  <a:srgbClr val="002060"/>
                </a:solidFill>
              </a:rPr>
              <a:t>Καναδάς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55B02A-C447-2247-9CFA-44A8600BDD0D}"/>
              </a:ext>
            </a:extLst>
          </p:cNvPr>
          <p:cNvSpPr txBox="1"/>
          <p:nvPr/>
        </p:nvSpPr>
        <p:spPr>
          <a:xfrm>
            <a:off x="3967682" y="38015"/>
            <a:ext cx="6099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</a:rPr>
              <a:t>T</a:t>
            </a:r>
            <a:r>
              <a:rPr lang="el-GR" sz="2000" b="1" dirty="0">
                <a:solidFill>
                  <a:srgbClr val="C00000"/>
                </a:solidFill>
              </a:rPr>
              <a:t>ΕΣ Βιοεπιστημών και Ιατρικής</a:t>
            </a:r>
          </a:p>
          <a:p>
            <a:endParaRPr lang="el-GR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Evaluation and Accreditation Council - ΕΘΑΑΕ - Εθνική Αρχή Ανώτατης  Εκπαίδευσης">
            <a:extLst>
              <a:ext uri="{FF2B5EF4-FFF2-40B4-BE49-F238E27FC236}">
                <a16:creationId xmlns:a16="http://schemas.microsoft.com/office/drawing/2014/main" id="{3FA8F2A2-52F7-2262-1C23-7FC8FA74F6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51" b="4691"/>
          <a:stretch/>
        </p:blipFill>
        <p:spPr bwMode="auto">
          <a:xfrm>
            <a:off x="506282" y="625215"/>
            <a:ext cx="1115797" cy="14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uvi, Angeliki - Yale University - Biological &amp; Biomedical Sciences">
            <a:extLst>
              <a:ext uri="{FF2B5EF4-FFF2-40B4-BE49-F238E27FC236}">
                <a16:creationId xmlns:a16="http://schemas.microsoft.com/office/drawing/2014/main" id="{F53DAFA3-6F22-409A-583E-4DAEA05DB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6682" r="11617" b="38697"/>
          <a:stretch/>
        </p:blipFill>
        <p:spPr bwMode="auto">
          <a:xfrm>
            <a:off x="2197439" y="614251"/>
            <a:ext cx="1338733" cy="14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stitute of Biosciences - Ioanna Tzoulaki">
            <a:extLst>
              <a:ext uri="{FF2B5EF4-FFF2-40B4-BE49-F238E27FC236}">
                <a16:creationId xmlns:a16="http://schemas.microsoft.com/office/drawing/2014/main" id="{E581AE11-FBF8-2157-1EFA-74C93901E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8312" r="26908" b="34685"/>
          <a:stretch/>
        </p:blipFill>
        <p:spPr bwMode="auto">
          <a:xfrm>
            <a:off x="4016877" y="624452"/>
            <a:ext cx="1323787" cy="144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V Klinakis | Phos">
            <a:extLst>
              <a:ext uri="{FF2B5EF4-FFF2-40B4-BE49-F238E27FC236}">
                <a16:creationId xmlns:a16="http://schemas.microsoft.com/office/drawing/2014/main" id="{7511205B-B92A-DF91-7999-8440BE215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1" t="4346" r="28937" b="19219"/>
          <a:stretch/>
        </p:blipFill>
        <p:spPr bwMode="auto">
          <a:xfrm>
            <a:off x="6252064" y="626868"/>
            <a:ext cx="1116811" cy="14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Χατζηγεωργίου Άρτεμις – Τμήμα Πληροφορικής με εφαρμογές στην Βιοιατρική">
            <a:extLst>
              <a:ext uri="{FF2B5EF4-FFF2-40B4-BE49-F238E27FC236}">
                <a16:creationId xmlns:a16="http://schemas.microsoft.com/office/drawing/2014/main" id="{2C38DAD7-A22E-7019-FFE3-9C56A632C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8" t="3606" r="24000" b="24628"/>
          <a:stretch/>
        </p:blipFill>
        <p:spPr bwMode="auto">
          <a:xfrm>
            <a:off x="474998" y="3344642"/>
            <a:ext cx="1293056" cy="14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A9F4C86-4CC6-536A-6416-AF7768926877}"/>
              </a:ext>
            </a:extLst>
          </p:cNvPr>
          <p:cNvSpPr txBox="1"/>
          <p:nvPr/>
        </p:nvSpPr>
        <p:spPr>
          <a:xfrm>
            <a:off x="8017796" y="1544406"/>
            <a:ext cx="24784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Μιχάλης Κοκκινίδης</a:t>
            </a:r>
          </a:p>
          <a:p>
            <a:r>
              <a:rPr lang="el-GR" sz="1600" dirty="0">
                <a:solidFill>
                  <a:srgbClr val="002060"/>
                </a:solidFill>
              </a:rPr>
              <a:t>Βιολογικό Κρήτη</a:t>
            </a:r>
            <a:endParaRPr lang="en-US" sz="1600" dirty="0"/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B88CECEE-E0B9-4F77-7A58-4E59B0C240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t="19172" r="22126" b="34301"/>
          <a:stretch/>
        </p:blipFill>
        <p:spPr bwMode="auto">
          <a:xfrm>
            <a:off x="8368223" y="155106"/>
            <a:ext cx="1155420" cy="139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icholas Katsanis - Researches the fundamental pathomechanisms of human  genetic disease | ellines.com">
            <a:extLst>
              <a:ext uri="{FF2B5EF4-FFF2-40B4-BE49-F238E27FC236}">
                <a16:creationId xmlns:a16="http://schemas.microsoft.com/office/drawing/2014/main" id="{EF4EF6E2-3390-CE96-617D-2DD944DF77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1" t="12173" r="16925" b="39048"/>
          <a:stretch/>
        </p:blipFill>
        <p:spPr bwMode="auto">
          <a:xfrm>
            <a:off x="10453747" y="166990"/>
            <a:ext cx="1331668" cy="13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Seeing the Wood and the Trees">
            <a:extLst>
              <a:ext uri="{FF2B5EF4-FFF2-40B4-BE49-F238E27FC236}">
                <a16:creationId xmlns:a16="http://schemas.microsoft.com/office/drawing/2014/main" id="{05EEC133-7E2B-FBC9-AC80-066CD12D0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5" r="14164" b="56729"/>
          <a:stretch/>
        </p:blipFill>
        <p:spPr bwMode="auto">
          <a:xfrm>
            <a:off x="2173400" y="3364533"/>
            <a:ext cx="1252180" cy="141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84DF822-9B24-D356-8B91-21EA35639CC4}"/>
              </a:ext>
            </a:extLst>
          </p:cNvPr>
          <p:cNvSpPr txBox="1"/>
          <p:nvPr/>
        </p:nvSpPr>
        <p:spPr>
          <a:xfrm>
            <a:off x="5849121" y="4699460"/>
            <a:ext cx="24784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Νάσος Τύπας</a:t>
            </a:r>
          </a:p>
          <a:p>
            <a:r>
              <a:rPr lang="en-US" sz="1600" dirty="0">
                <a:solidFill>
                  <a:srgbClr val="002060"/>
                </a:solidFill>
              </a:rPr>
              <a:t>EMBL</a:t>
            </a:r>
            <a:r>
              <a:rPr lang="el-GR" sz="1600" dirty="0">
                <a:solidFill>
                  <a:srgbClr val="002060"/>
                </a:solidFill>
              </a:rPr>
              <a:t>, Χαϊδελβέργη</a:t>
            </a:r>
            <a:endParaRPr lang="en-US" sz="1600" dirty="0"/>
          </a:p>
        </p:txBody>
      </p:sp>
      <p:pic>
        <p:nvPicPr>
          <p:cNvPr id="2066" name="Picture 18" descr="Panayota Poirazi | Speakers | The Conference | ECESCON 12">
            <a:extLst>
              <a:ext uri="{FF2B5EF4-FFF2-40B4-BE49-F238E27FC236}">
                <a16:creationId xmlns:a16="http://schemas.microsoft.com/office/drawing/2014/main" id="{F7E126EA-ED93-9830-4705-E0FCAF301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14515" r="39939" b="47085"/>
          <a:stretch/>
        </p:blipFill>
        <p:spPr bwMode="auto">
          <a:xfrm>
            <a:off x="4112871" y="3274735"/>
            <a:ext cx="1293056" cy="148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peaker - Infection Biology in the Age of the Microbiome">
            <a:extLst>
              <a:ext uri="{FF2B5EF4-FFF2-40B4-BE49-F238E27FC236}">
                <a16:creationId xmlns:a16="http://schemas.microsoft.com/office/drawing/2014/main" id="{BB231257-2E1C-8C0E-D729-1226641A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233" y="3245440"/>
            <a:ext cx="1127405" cy="153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ΠΑΤΡΙΣ - ΑΡΧΕΙΟ ΗΛΕΚΤΡΟΝΙΚΗΣ ΕΚΔΟΣΗΣ">
            <a:extLst>
              <a:ext uri="{FF2B5EF4-FFF2-40B4-BE49-F238E27FC236}">
                <a16:creationId xmlns:a16="http://schemas.microsoft.com/office/drawing/2014/main" id="{44A5F206-F591-DE11-1893-9AD68A5E0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" t="1804" r="7958" b="25381"/>
          <a:stretch/>
        </p:blipFill>
        <p:spPr bwMode="auto">
          <a:xfrm>
            <a:off x="8335523" y="2159959"/>
            <a:ext cx="1162541" cy="142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Items - Deloukas, Panos (Panagiotis) - The William Harvey Research  Institute - Faculty of Medicine and Dentistry">
            <a:extLst>
              <a:ext uri="{FF2B5EF4-FFF2-40B4-BE49-F238E27FC236}">
                <a16:creationId xmlns:a16="http://schemas.microsoft.com/office/drawing/2014/main" id="{A7D986D1-1C07-0F2A-6A40-FB13AB1E1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7" r="25098" b="7934"/>
          <a:stretch/>
        </p:blipFill>
        <p:spPr bwMode="auto">
          <a:xfrm>
            <a:off x="10486546" y="2159959"/>
            <a:ext cx="1139058" cy="142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Ο Έλληνας ερευνητής που κέρδισε το «γερμανικό Νομπέλ» έρχεται στην Αθήνα">
            <a:extLst>
              <a:ext uri="{FF2B5EF4-FFF2-40B4-BE49-F238E27FC236}">
                <a16:creationId xmlns:a16="http://schemas.microsoft.com/office/drawing/2014/main" id="{EF244550-F48C-3D30-B638-8658102CE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r="18363" b="5147"/>
          <a:stretch/>
        </p:blipFill>
        <p:spPr bwMode="auto">
          <a:xfrm>
            <a:off x="8321906" y="4294780"/>
            <a:ext cx="1127405" cy="135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Ioannis Ragoussis - McGill Genome Centre">
            <a:extLst>
              <a:ext uri="{FF2B5EF4-FFF2-40B4-BE49-F238E27FC236}">
                <a16:creationId xmlns:a16="http://schemas.microsoft.com/office/drawing/2014/main" id="{259ADCB0-C349-45AD-B626-DE1FB5CFE2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1" r="5477" b="2861"/>
          <a:stretch/>
        </p:blipFill>
        <p:spPr bwMode="auto">
          <a:xfrm>
            <a:off x="10486546" y="4182909"/>
            <a:ext cx="1199825" cy="14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692B358-8B73-EBDA-AF3F-1902FF7F5DE4}"/>
              </a:ext>
            </a:extLst>
          </p:cNvPr>
          <p:cNvSpPr txBox="1"/>
          <p:nvPr/>
        </p:nvSpPr>
        <p:spPr>
          <a:xfrm>
            <a:off x="6644114" y="6450653"/>
            <a:ext cx="6649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https://esetek.gov.gr/tes_post/vioepistimon-kai-iatrikis/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1DDD13-121F-4C77-7414-FF5343E1A712}"/>
              </a:ext>
            </a:extLst>
          </p:cNvPr>
          <p:cNvSpPr txBox="1"/>
          <p:nvPr/>
        </p:nvSpPr>
        <p:spPr>
          <a:xfrm>
            <a:off x="111931" y="5575123"/>
            <a:ext cx="45942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1.5 </a:t>
            </a:r>
            <a:r>
              <a:rPr lang="el-GR" sz="2000" dirty="0">
                <a:solidFill>
                  <a:srgbClr val="C00000"/>
                </a:solidFill>
              </a:rPr>
              <a:t>χρόνος λειτουργίας, 16 συνεδριάσεις, 10 ομάδες εργασίες, 10 εισηγήσεις</a:t>
            </a:r>
          </a:p>
          <a:p>
            <a:endParaRPr lang="el-G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4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8A442-F1CA-88D8-6B37-29A7E248F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38" t="16034" r="16171" b="4303"/>
          <a:stretch/>
        </p:blipFill>
        <p:spPr>
          <a:xfrm>
            <a:off x="1796969" y="923757"/>
            <a:ext cx="8598061" cy="58561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571-74EE-FB54-E93E-1FA52C16A919}"/>
              </a:ext>
            </a:extLst>
          </p:cNvPr>
          <p:cNvSpPr txBox="1"/>
          <p:nvPr/>
        </p:nvSpPr>
        <p:spPr>
          <a:xfrm>
            <a:off x="3906458" y="163368"/>
            <a:ext cx="5469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Εθνικός Οργανισμός Έρευνας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3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BD168B-61F1-441E-9B5A-2913618D8678}"/>
              </a:ext>
            </a:extLst>
          </p:cNvPr>
          <p:cNvSpPr/>
          <p:nvPr/>
        </p:nvSpPr>
        <p:spPr>
          <a:xfrm>
            <a:off x="3981450" y="6369440"/>
            <a:ext cx="11554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https://esetek.gov.gr/etisios-apologismos-tes-vioepistimon-kai-iatrikis-2021/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EEA87-0E5D-3A42-8660-A501DB02D6F3}"/>
              </a:ext>
            </a:extLst>
          </p:cNvPr>
          <p:cNvSpPr txBox="1"/>
          <p:nvPr/>
        </p:nvSpPr>
        <p:spPr>
          <a:xfrm>
            <a:off x="4688912" y="88450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Εισηγήσεις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A33B2-CAFA-72C2-5884-87AAEEEC7546}"/>
              </a:ext>
            </a:extLst>
          </p:cNvPr>
          <p:cNvSpPr txBox="1"/>
          <p:nvPr/>
        </p:nvSpPr>
        <p:spPr>
          <a:xfrm>
            <a:off x="98143" y="921939"/>
            <a:ext cx="10076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Συμμετοχή της Ελλάδας στο Πρόγραμμα </a:t>
            </a:r>
            <a:r>
              <a:rPr lang="el-GR" b="1" dirty="0"/>
              <a:t>EMBO Installation Grants </a:t>
            </a:r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49115-A568-8CFE-0C5A-AEE08B41FCE7}"/>
              </a:ext>
            </a:extLst>
          </p:cNvPr>
          <p:cNvSpPr txBox="1"/>
          <p:nvPr/>
        </p:nvSpPr>
        <p:spPr>
          <a:xfrm>
            <a:off x="98143" y="1631060"/>
            <a:ext cx="10076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Χρηματοδότηση </a:t>
            </a:r>
            <a:r>
              <a:rPr lang="el-GR" b="1" dirty="0"/>
              <a:t>Μικρής Διάρκειας Υποτροφιών </a:t>
            </a:r>
            <a:r>
              <a:rPr lang="el-GR" dirty="0"/>
              <a:t>για Μετακίνηση Ελλήνων Υποψηφίων Διδακτόρων και Μεταδιδακτόρων σε </a:t>
            </a:r>
            <a:r>
              <a:rPr lang="el-GR" b="1" dirty="0"/>
              <a:t>Εργαστήρια του Εξωτερικού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DA127-C37C-17CC-F420-93FD68E95518}"/>
              </a:ext>
            </a:extLst>
          </p:cNvPr>
          <p:cNvSpPr txBox="1"/>
          <p:nvPr/>
        </p:nvSpPr>
        <p:spPr>
          <a:xfrm>
            <a:off x="98142" y="2499834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Ανάπτυξη </a:t>
            </a:r>
            <a:r>
              <a:rPr lang="el-GR" b="1" dirty="0"/>
              <a:t>Εθνικού Δικτύου Μεντόρων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FC280-D9E7-345D-2B2D-F3F0B0E004EB}"/>
              </a:ext>
            </a:extLst>
          </p:cNvPr>
          <p:cNvSpPr txBox="1"/>
          <p:nvPr/>
        </p:nvSpPr>
        <p:spPr>
          <a:xfrm>
            <a:off x="98141" y="3091465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Προτάσεις απλοποίησης Διοικητικών Διαδικασιών και Διευκολύνσεων της Διεξαγωγής της Έρευνας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5B8ACC-F44D-9EE5-1362-C4C12FC11E37}"/>
              </a:ext>
            </a:extLst>
          </p:cNvPr>
          <p:cNvSpPr txBox="1"/>
          <p:nvPr/>
        </p:nvSpPr>
        <p:spPr>
          <a:xfrm>
            <a:off x="98140" y="3700448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Ενιαία Στρατηγική ‘Ερευνας και Καινοτομίας στην Ελλάδα 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D9D3A-35F2-B423-6FB6-CBC2074E6DD0}"/>
              </a:ext>
            </a:extLst>
          </p:cNvPr>
          <p:cNvSpPr txBox="1"/>
          <p:nvPr/>
        </p:nvSpPr>
        <p:spPr>
          <a:xfrm>
            <a:off x="98139" y="4389184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Ανάγκη Ενίσχυσης της </a:t>
            </a:r>
            <a:r>
              <a:rPr lang="el-GR" b="1" dirty="0"/>
              <a:t>Βασικής Ερευνας </a:t>
            </a:r>
            <a:r>
              <a:rPr lang="el-GR" dirty="0"/>
              <a:t>με </a:t>
            </a:r>
            <a:r>
              <a:rPr lang="el-GR" b="1" dirty="0"/>
              <a:t>Τακτική Χρηματοδότηση από τον Κρατικό Προϋπολογισμό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CB86E-40A1-6CD0-1367-E0F4605FCC06}"/>
              </a:ext>
            </a:extLst>
          </p:cNvPr>
          <p:cNvSpPr txBox="1"/>
          <p:nvPr/>
        </p:nvSpPr>
        <p:spPr>
          <a:xfrm>
            <a:off x="98139" y="5542001"/>
            <a:ext cx="11398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Εισηγήσεις για : Θεματικές προτεραιρότητες ΕΣΠΑ, αξιολόγηση ερευνητικών ινστιτούτων, ερευνητικές υποδομές κα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93BA9-38AC-FB4A-7927-DAD82FC49C85}"/>
              </a:ext>
            </a:extLst>
          </p:cNvPr>
          <p:cNvSpPr txBox="1"/>
          <p:nvPr/>
        </p:nvSpPr>
        <p:spPr>
          <a:xfrm>
            <a:off x="98139" y="4926757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Εισήγηση για το ΕΛΙΔΕΚ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8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9B114E3-65BD-4139-2DDB-FEA5499D7E20}"/>
              </a:ext>
            </a:extLst>
          </p:cNvPr>
          <p:cNvSpPr txBox="1"/>
          <p:nvPr/>
        </p:nvSpPr>
        <p:spPr>
          <a:xfrm>
            <a:off x="82379" y="13151"/>
            <a:ext cx="7109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Προτάσεις</a:t>
            </a:r>
          </a:p>
          <a:p>
            <a:endParaRPr lang="el-GR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643301-B866-A110-097B-11016E29D7F0}"/>
              </a:ext>
            </a:extLst>
          </p:cNvPr>
          <p:cNvSpPr txBox="1"/>
          <p:nvPr/>
        </p:nvSpPr>
        <p:spPr>
          <a:xfrm>
            <a:off x="9716442" y="6350295"/>
            <a:ext cx="24755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lygerou@upatras.gr</a:t>
            </a:r>
            <a:endParaRPr lang="el-GR" sz="2000" b="1" dirty="0">
              <a:solidFill>
                <a:schemeClr val="bg1"/>
              </a:solidFill>
            </a:endParaRPr>
          </a:p>
          <a:p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2D83DA-4D19-45ED-7724-262E2387AB7D}"/>
              </a:ext>
            </a:extLst>
          </p:cNvPr>
          <p:cNvSpPr txBox="1"/>
          <p:nvPr/>
        </p:nvSpPr>
        <p:spPr>
          <a:xfrm>
            <a:off x="456400" y="1384868"/>
            <a:ext cx="890178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l-GR" sz="2000" dirty="0">
                <a:solidFill>
                  <a:srgbClr val="002060"/>
                </a:solidFill>
              </a:rPr>
              <a:t>Ενημέρωση, διαφάνεια, συνεργασία, συνέχεια</a:t>
            </a:r>
          </a:p>
          <a:p>
            <a:r>
              <a:rPr lang="el-GR" sz="2000" dirty="0">
                <a:solidFill>
                  <a:srgbClr val="002060"/>
                </a:solidFill>
              </a:rPr>
              <a:t>          (ΓΓΕΤ/ΕΣΕΤΕΚ, ΕΣΕΤΕΚ/ΤΕΣ</a:t>
            </a:r>
            <a:r>
              <a:rPr lang="en-US" sz="2000" dirty="0">
                <a:solidFill>
                  <a:srgbClr val="002060"/>
                </a:solidFill>
              </a:rPr>
              <a:t>, T</a:t>
            </a:r>
            <a:r>
              <a:rPr lang="el-GR" sz="2000" dirty="0">
                <a:solidFill>
                  <a:srgbClr val="002060"/>
                </a:solidFill>
              </a:rPr>
              <a:t>ΕΣ/Εθνικοί εκπρόσωποι κοκ...)</a:t>
            </a:r>
          </a:p>
          <a:p>
            <a:endParaRPr lang="el-GR" sz="2000" dirty="0">
              <a:solidFill>
                <a:srgbClr val="002060"/>
              </a:solidFill>
            </a:endParaRPr>
          </a:p>
          <a:p>
            <a:endParaRPr lang="el-GR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l-GR" sz="2000" dirty="0">
                <a:solidFill>
                  <a:srgbClr val="002060"/>
                </a:solidFill>
              </a:rPr>
              <a:t>Μακροχρόνιο Στρατηγικό Σχεδιασμό – με</a:t>
            </a:r>
            <a:r>
              <a:rPr lang="en-GB" sz="2000" dirty="0">
                <a:solidFill>
                  <a:srgbClr val="002060"/>
                </a:solidFill>
              </a:rPr>
              <a:t> </a:t>
            </a:r>
            <a:r>
              <a:rPr lang="el-GR" sz="2000" dirty="0">
                <a:solidFill>
                  <a:srgbClr val="002060"/>
                </a:solidFill>
              </a:rPr>
              <a:t>δεδομένα για την υπάρχουσα κατάσταση (πχ ΕΚΤ), δεδομένα για οχήματα/</a:t>
            </a:r>
            <a:r>
              <a:rPr lang="en-US" sz="2000" dirty="0">
                <a:solidFill>
                  <a:srgbClr val="002060"/>
                </a:solidFill>
              </a:rPr>
              <a:t>budget</a:t>
            </a:r>
            <a:r>
              <a:rPr lang="el-GR" sz="2000" dirty="0">
                <a:solidFill>
                  <a:srgbClr val="002060"/>
                </a:solidFill>
              </a:rPr>
              <a:t>/χρονοδιάγραμμα (ΓΓΕΤ), στοχοθεσία (πολιτική ηγεσία), διαβούλευση με την κοινότητα</a:t>
            </a:r>
          </a:p>
          <a:p>
            <a:pPr marL="342900" indent="-342900">
              <a:buFontTx/>
              <a:buChar char="-"/>
            </a:pPr>
            <a:endParaRPr lang="el-GR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l-GR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l-GR" sz="2000" dirty="0">
                <a:solidFill>
                  <a:srgbClr val="002060"/>
                </a:solidFill>
              </a:rPr>
              <a:t>Έγκαιρη ενημέρωση κοινότητας/ διαβούλευση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l-GR" sz="2000" dirty="0">
                <a:solidFill>
                  <a:srgbClr val="002060"/>
                </a:solidFill>
              </a:rPr>
              <a:t> </a:t>
            </a: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r>
              <a:rPr lang="el-GR" sz="2000" dirty="0">
                <a:solidFill>
                  <a:srgbClr val="002060"/>
                </a:solidFill>
              </a:rPr>
              <a:t>Υλοποίηση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l-GR" sz="2000" dirty="0">
                <a:solidFill>
                  <a:srgbClr val="002060"/>
                </a:solidFill>
              </a:rPr>
              <a:t>εισηγήσεων</a:t>
            </a:r>
          </a:p>
          <a:p>
            <a:endParaRPr lang="el-GR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l-GR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l-GR" sz="20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el-GR" sz="2000" dirty="0">
              <a:solidFill>
                <a:srgbClr val="002060"/>
              </a:solidFill>
            </a:endParaRPr>
          </a:p>
          <a:p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1324F-D280-79BE-9332-B5EDB4A39724}"/>
              </a:ext>
            </a:extLst>
          </p:cNvPr>
          <p:cNvSpPr txBox="1"/>
          <p:nvPr/>
        </p:nvSpPr>
        <p:spPr>
          <a:xfrm>
            <a:off x="82379" y="80054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solidFill>
                  <a:srgbClr val="C00000"/>
                </a:solidFill>
              </a:rPr>
              <a:t>Διαδικασίες που </a:t>
            </a:r>
            <a:r>
              <a:rPr lang="el-GR" b="1" dirty="0">
                <a:solidFill>
                  <a:srgbClr val="C00000"/>
                </a:solidFill>
              </a:rPr>
              <a:t>να</a:t>
            </a:r>
            <a:r>
              <a:rPr lang="el-GR" sz="1800" b="1" dirty="0">
                <a:solidFill>
                  <a:srgbClr val="C00000"/>
                </a:solidFill>
              </a:rPr>
              <a:t> εξασφαλίζουν:</a:t>
            </a:r>
          </a:p>
        </p:txBody>
      </p:sp>
    </p:spTree>
    <p:extLst>
      <p:ext uri="{BB962C8B-B14F-4D97-AF65-F5344CB8AC3E}">
        <p14:creationId xmlns:p14="http://schemas.microsoft.com/office/powerpoint/2010/main" val="417691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BD168B-61F1-441E-9B5A-2913618D8678}"/>
              </a:ext>
            </a:extLst>
          </p:cNvPr>
          <p:cNvSpPr/>
          <p:nvPr/>
        </p:nvSpPr>
        <p:spPr>
          <a:xfrm>
            <a:off x="3981450" y="6369440"/>
            <a:ext cx="11554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https://esetek.gov.gr/etisios-apologismos-tes-vioepistimon-kai-iatrikis-2021/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EEA87-0E5D-3A42-8660-A501DB02D6F3}"/>
              </a:ext>
            </a:extLst>
          </p:cNvPr>
          <p:cNvSpPr txBox="1"/>
          <p:nvPr/>
        </p:nvSpPr>
        <p:spPr>
          <a:xfrm>
            <a:off x="4688912" y="88450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Εισηγήσεις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A33B2-CAFA-72C2-5884-87AAEEEC7546}"/>
              </a:ext>
            </a:extLst>
          </p:cNvPr>
          <p:cNvSpPr txBox="1"/>
          <p:nvPr/>
        </p:nvSpPr>
        <p:spPr>
          <a:xfrm>
            <a:off x="98143" y="921939"/>
            <a:ext cx="10076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Συμμετοχή της Ελλάδας στο Πρόγραμμα </a:t>
            </a:r>
            <a:r>
              <a:rPr lang="el-GR" b="1" dirty="0"/>
              <a:t>EMBO Installation Grants </a:t>
            </a:r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49115-A568-8CFE-0C5A-AEE08B41FCE7}"/>
              </a:ext>
            </a:extLst>
          </p:cNvPr>
          <p:cNvSpPr txBox="1"/>
          <p:nvPr/>
        </p:nvSpPr>
        <p:spPr>
          <a:xfrm>
            <a:off x="98143" y="1631060"/>
            <a:ext cx="10076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Χρηματοδότηση </a:t>
            </a:r>
            <a:r>
              <a:rPr lang="el-GR" b="1" dirty="0"/>
              <a:t>Μικρής Διάρκειας Υποτροφιών </a:t>
            </a:r>
            <a:r>
              <a:rPr lang="el-GR" dirty="0"/>
              <a:t>για Μετακίνηση Ελλήνων Υποψηφίων Διδακτόρων και Μεταδιδακτόρων σε </a:t>
            </a:r>
            <a:r>
              <a:rPr lang="el-GR" b="1" dirty="0"/>
              <a:t>Εργαστήρια του Εξωτερικού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DA127-C37C-17CC-F420-93FD68E95518}"/>
              </a:ext>
            </a:extLst>
          </p:cNvPr>
          <p:cNvSpPr txBox="1"/>
          <p:nvPr/>
        </p:nvSpPr>
        <p:spPr>
          <a:xfrm>
            <a:off x="98142" y="2499834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Ανάπτυξη </a:t>
            </a:r>
            <a:r>
              <a:rPr lang="el-GR" b="1" dirty="0"/>
              <a:t>Εθνικού Δικτύου Μεντόρων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FC280-D9E7-345D-2B2D-F3F0B0E004EB}"/>
              </a:ext>
            </a:extLst>
          </p:cNvPr>
          <p:cNvSpPr txBox="1"/>
          <p:nvPr/>
        </p:nvSpPr>
        <p:spPr>
          <a:xfrm>
            <a:off x="98141" y="3091465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Προτάσεις απλοποίησης Διοικητικών Διαδικασιών και Διευκολύνσεων της Διεξαγωγής της Έρευνας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5B8ACC-F44D-9EE5-1362-C4C12FC11E37}"/>
              </a:ext>
            </a:extLst>
          </p:cNvPr>
          <p:cNvSpPr txBox="1"/>
          <p:nvPr/>
        </p:nvSpPr>
        <p:spPr>
          <a:xfrm>
            <a:off x="98140" y="3700448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Ενιαία Στρατηγική ‘Ερευνας και Καινοτομίας στην Ελλάδα 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D9D3A-35F2-B423-6FB6-CBC2074E6DD0}"/>
              </a:ext>
            </a:extLst>
          </p:cNvPr>
          <p:cNvSpPr txBox="1"/>
          <p:nvPr/>
        </p:nvSpPr>
        <p:spPr>
          <a:xfrm>
            <a:off x="98139" y="4389184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Ανάγκη Ενίσχυσης της </a:t>
            </a:r>
            <a:r>
              <a:rPr lang="el-GR" b="1" dirty="0"/>
              <a:t>Βασικής Ερευνας </a:t>
            </a:r>
            <a:r>
              <a:rPr lang="el-GR" dirty="0"/>
              <a:t>με </a:t>
            </a:r>
            <a:r>
              <a:rPr lang="el-GR" b="1" dirty="0"/>
              <a:t>Τακτική Χρηματοδότηση από τον Κρατικό Προϋπολογισμό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CB86E-40A1-6CD0-1367-E0F4605FCC06}"/>
              </a:ext>
            </a:extLst>
          </p:cNvPr>
          <p:cNvSpPr txBox="1"/>
          <p:nvPr/>
        </p:nvSpPr>
        <p:spPr>
          <a:xfrm>
            <a:off x="98139" y="5542001"/>
            <a:ext cx="11398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Εισηγήσεις για : Θεματικές προτεραιρότητες ΕΣΠΑ, αξιολόγηση ερευνητικών ινστιτούτων, ερευνητικές υποδομές κα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93BA9-38AC-FB4A-7927-DAD82FC49C85}"/>
              </a:ext>
            </a:extLst>
          </p:cNvPr>
          <p:cNvSpPr txBox="1"/>
          <p:nvPr/>
        </p:nvSpPr>
        <p:spPr>
          <a:xfrm>
            <a:off x="98139" y="4926757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Εισήγηση για το ΕΛΙΔΕΚ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8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BD168B-61F1-441E-9B5A-2913618D8678}"/>
              </a:ext>
            </a:extLst>
          </p:cNvPr>
          <p:cNvSpPr/>
          <p:nvPr/>
        </p:nvSpPr>
        <p:spPr>
          <a:xfrm>
            <a:off x="3981450" y="6369440"/>
            <a:ext cx="11554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https://esetek.gov.gr/etisios-apologismos-tes-vioepistimon-kai-iatrikis-2021/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EEA87-0E5D-3A42-8660-A501DB02D6F3}"/>
              </a:ext>
            </a:extLst>
          </p:cNvPr>
          <p:cNvSpPr txBox="1"/>
          <p:nvPr/>
        </p:nvSpPr>
        <p:spPr>
          <a:xfrm>
            <a:off x="4688912" y="88450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Εισηγήσεις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A33B2-CAFA-72C2-5884-87AAEEEC7546}"/>
              </a:ext>
            </a:extLst>
          </p:cNvPr>
          <p:cNvSpPr txBox="1"/>
          <p:nvPr/>
        </p:nvSpPr>
        <p:spPr>
          <a:xfrm>
            <a:off x="156866" y="929005"/>
            <a:ext cx="118782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Συμμετοχή της Ελλάδας στο Πρόγραμμα </a:t>
            </a:r>
            <a:r>
              <a:rPr lang="el-GR" b="1" dirty="0"/>
              <a:t>Installation Grants </a:t>
            </a:r>
            <a:r>
              <a:rPr lang="el-GR" dirty="0"/>
              <a:t>του Ευρωπαϊκού Οργανισμού Μοριακής Βιολογίας (ΕΜΒΟ)</a:t>
            </a:r>
          </a:p>
          <a:p>
            <a:endParaRPr lang="el-GR" dirty="0">
              <a:solidFill>
                <a:srgbClr val="002060"/>
              </a:solidFill>
            </a:endParaRPr>
          </a:p>
          <a:p>
            <a:r>
              <a:rPr lang="el-GR" dirty="0"/>
              <a:t>υποστηρίζει νέους ερευνητές που ξεκινούν την ανεξάρτητη ερευνητική ομάδα τους σε Ερευνητικά Κέντρα και Πανεπιστήμια της Ελλάδας</a:t>
            </a:r>
            <a:r>
              <a:rPr lang="el-GR" dirty="0">
                <a:solidFill>
                  <a:srgbClr val="002060"/>
                </a:solidFill>
              </a:rPr>
              <a:t> </a:t>
            </a:r>
          </a:p>
          <a:p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3B04F-66B5-3E15-28CC-4EB8664DC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27" t="8945" r="25570" b="5485"/>
          <a:stretch/>
        </p:blipFill>
        <p:spPr>
          <a:xfrm>
            <a:off x="2071866" y="158624"/>
            <a:ext cx="7558270" cy="66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1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F6126-767D-20F6-8034-4FE37E54C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83" t="8102" r="19589" b="13924"/>
          <a:stretch/>
        </p:blipFill>
        <p:spPr>
          <a:xfrm>
            <a:off x="1812637" y="751168"/>
            <a:ext cx="8566726" cy="59426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1C2B9F-0707-2CA1-7021-5DB4E65782DD}"/>
              </a:ext>
            </a:extLst>
          </p:cNvPr>
          <p:cNvSpPr txBox="1"/>
          <p:nvPr/>
        </p:nvSpPr>
        <p:spPr>
          <a:xfrm>
            <a:off x="1697620" y="81518"/>
            <a:ext cx="10076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/>
              <a:t> Ανάπτυξη </a:t>
            </a:r>
            <a:r>
              <a:rPr lang="el-GR" sz="2000" b="1" dirty="0"/>
              <a:t>Εθνικού Δικτύου Μεντόρων</a:t>
            </a:r>
            <a:r>
              <a:rPr lang="en-US" sz="2000" b="1" dirty="0"/>
              <a:t>: </a:t>
            </a:r>
            <a:r>
              <a:rPr lang="el-GR" sz="2000" b="1" dirty="0"/>
              <a:t>Πιλοτική εφαρμογή για τις Βιοεπιστήμες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1F6D5-9ABF-5377-D8AC-9A3B42251E0B}"/>
              </a:ext>
            </a:extLst>
          </p:cNvPr>
          <p:cNvSpPr txBox="1"/>
          <p:nvPr/>
        </p:nvSpPr>
        <p:spPr>
          <a:xfrm>
            <a:off x="796324" y="351058"/>
            <a:ext cx="11092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Σε συνεργασία με το</a:t>
            </a:r>
            <a:r>
              <a:rPr lang="en-GB" dirty="0"/>
              <a:t>  </a:t>
            </a:r>
            <a:r>
              <a:rPr lang="el-GR" b="1" dirty="0">
                <a:solidFill>
                  <a:srgbClr val="002060"/>
                </a:solidFill>
              </a:rPr>
              <a:t>Εθνικό Κέντρο Τεκμηρίωσης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και το πρόγραμμα</a:t>
            </a:r>
            <a:r>
              <a:rPr lang="en-GB" dirty="0">
                <a:solidFill>
                  <a:srgbClr val="002060"/>
                </a:solidFill>
              </a:rPr>
              <a:t>  </a:t>
            </a:r>
            <a:r>
              <a:rPr lang="el-GR" b="1" dirty="0">
                <a:solidFill>
                  <a:srgbClr val="002060"/>
                </a:solidFill>
              </a:rPr>
              <a:t>Γέφυρες γνώσης και συνεργασίας</a:t>
            </a:r>
          </a:p>
          <a:p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2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1C2B9F-0707-2CA1-7021-5DB4E65782DD}"/>
              </a:ext>
            </a:extLst>
          </p:cNvPr>
          <p:cNvSpPr txBox="1"/>
          <p:nvPr/>
        </p:nvSpPr>
        <p:spPr>
          <a:xfrm>
            <a:off x="1753321" y="81518"/>
            <a:ext cx="10076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C00000"/>
                </a:solidFill>
              </a:rPr>
              <a:t> Ανάπτυξη </a:t>
            </a:r>
            <a:r>
              <a:rPr lang="el-GR" sz="2000" b="1" dirty="0">
                <a:solidFill>
                  <a:srgbClr val="C00000"/>
                </a:solidFill>
              </a:rPr>
              <a:t>Εθνικού Δικτύου Μεντόρων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l-GR" sz="2000" b="1" dirty="0">
                <a:solidFill>
                  <a:srgbClr val="C00000"/>
                </a:solidFill>
              </a:rPr>
              <a:t>Πιλοτική εφαρμογή για τις Βιοεπιστήμες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79162-9D8F-89FF-D008-BA78C6560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4" t="15021" r="18069" b="11730"/>
          <a:stretch/>
        </p:blipFill>
        <p:spPr>
          <a:xfrm>
            <a:off x="1342662" y="938598"/>
            <a:ext cx="9329195" cy="59194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A9F3F1-8671-F9FF-5650-F1F5F48304D6}"/>
              </a:ext>
            </a:extLst>
          </p:cNvPr>
          <p:cNvSpPr txBox="1"/>
          <p:nvPr/>
        </p:nvSpPr>
        <p:spPr>
          <a:xfrm>
            <a:off x="829275" y="481628"/>
            <a:ext cx="11092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Σε συνεργασία με το</a:t>
            </a:r>
            <a:r>
              <a:rPr lang="en-GB" dirty="0"/>
              <a:t>  </a:t>
            </a:r>
            <a:r>
              <a:rPr lang="el-GR" b="1" dirty="0">
                <a:solidFill>
                  <a:srgbClr val="002060"/>
                </a:solidFill>
              </a:rPr>
              <a:t>Εθνικό Κέντρο Τεκμηρίωσης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l-GR" dirty="0">
                <a:solidFill>
                  <a:srgbClr val="002060"/>
                </a:solidFill>
              </a:rPr>
              <a:t>και το πρόγραμμα</a:t>
            </a:r>
            <a:r>
              <a:rPr lang="en-GB" dirty="0">
                <a:solidFill>
                  <a:srgbClr val="002060"/>
                </a:solidFill>
              </a:rPr>
              <a:t>  </a:t>
            </a:r>
            <a:r>
              <a:rPr lang="el-GR" b="1" dirty="0">
                <a:solidFill>
                  <a:srgbClr val="002060"/>
                </a:solidFill>
              </a:rPr>
              <a:t>Γέφυρες γνώσης και συνεργασίας</a:t>
            </a:r>
          </a:p>
          <a:p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1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BD168B-61F1-441E-9B5A-2913618D8678}"/>
              </a:ext>
            </a:extLst>
          </p:cNvPr>
          <p:cNvSpPr/>
          <p:nvPr/>
        </p:nvSpPr>
        <p:spPr>
          <a:xfrm>
            <a:off x="3981450" y="6369440"/>
            <a:ext cx="11554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https://esetek.gov.gr/etisios-apologismos-tes-vioepistimon-kai-iatrikis-2021/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EEA87-0E5D-3A42-8660-A501DB02D6F3}"/>
              </a:ext>
            </a:extLst>
          </p:cNvPr>
          <p:cNvSpPr txBox="1"/>
          <p:nvPr/>
        </p:nvSpPr>
        <p:spPr>
          <a:xfrm>
            <a:off x="4688912" y="88450"/>
            <a:ext cx="6099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</a:rPr>
              <a:t>Εισηγήσεις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FA33B2-CAFA-72C2-5884-87AAEEEC7546}"/>
              </a:ext>
            </a:extLst>
          </p:cNvPr>
          <p:cNvSpPr txBox="1"/>
          <p:nvPr/>
        </p:nvSpPr>
        <p:spPr>
          <a:xfrm>
            <a:off x="98143" y="929005"/>
            <a:ext cx="10076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Συμμετοχή της Ελλάδας στο Πρόγραμμα 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EMBO Installation Grants </a:t>
            </a:r>
          </a:p>
          <a:p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49115-A568-8CFE-0C5A-AEE08B41FCE7}"/>
              </a:ext>
            </a:extLst>
          </p:cNvPr>
          <p:cNvSpPr txBox="1"/>
          <p:nvPr/>
        </p:nvSpPr>
        <p:spPr>
          <a:xfrm>
            <a:off x="98143" y="1639852"/>
            <a:ext cx="100760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Χρηματοδότηση 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Μικρής Διάρκειας Υποτροφιών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για Μετακίνηση Ελλήνων Υποψηφίων Διδακτόρων και Μεταδιδακτόρων σε 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Εργαστήρια του Εξωτερικού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DA127-C37C-17CC-F420-93FD68E95518}"/>
              </a:ext>
            </a:extLst>
          </p:cNvPr>
          <p:cNvSpPr txBox="1"/>
          <p:nvPr/>
        </p:nvSpPr>
        <p:spPr>
          <a:xfrm>
            <a:off x="98142" y="2660656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Ανάπτυξη 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Εθνικού Δικτύου Μεντόρων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FC280-D9E7-345D-2B2D-F3F0B0E004EB}"/>
              </a:ext>
            </a:extLst>
          </p:cNvPr>
          <p:cNvSpPr txBox="1"/>
          <p:nvPr/>
        </p:nvSpPr>
        <p:spPr>
          <a:xfrm>
            <a:off x="98141" y="3354451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Προτάσεις απλοποίησης Διοικητικών Διαδικασιών και Διευκολύνσεων της Διεξαγωγής της Έρευνας</a:t>
            </a:r>
            <a:endParaRPr lang="el-GR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5B8ACC-F44D-9EE5-1362-C4C12FC11E37}"/>
              </a:ext>
            </a:extLst>
          </p:cNvPr>
          <p:cNvSpPr txBox="1"/>
          <p:nvPr/>
        </p:nvSpPr>
        <p:spPr>
          <a:xfrm>
            <a:off x="98140" y="4012678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Ενιαία Στρατηγική ‘Ερευνας και Καινοτομίας στην Ελλάδα </a:t>
            </a:r>
            <a:endParaRPr lang="el-GR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D9D3A-35F2-B423-6FB6-CBC2074E6DD0}"/>
              </a:ext>
            </a:extLst>
          </p:cNvPr>
          <p:cNvSpPr txBox="1"/>
          <p:nvPr/>
        </p:nvSpPr>
        <p:spPr>
          <a:xfrm>
            <a:off x="98139" y="4768322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/>
              <a:t>   Ανάγκη Ενίσχυσης της </a:t>
            </a:r>
            <a:r>
              <a:rPr lang="el-GR" b="1" dirty="0"/>
              <a:t>Βασικής Ερευνας </a:t>
            </a:r>
            <a:r>
              <a:rPr lang="el-GR" dirty="0"/>
              <a:t>με </a:t>
            </a:r>
            <a:r>
              <a:rPr lang="el-GR" b="1" dirty="0"/>
              <a:t>Τακτική Χρηματοδότηση από τον Κρατικό Προϋπολογισμό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CB86E-40A1-6CD0-1367-E0F4605FCC06}"/>
              </a:ext>
            </a:extLst>
          </p:cNvPr>
          <p:cNvSpPr txBox="1"/>
          <p:nvPr/>
        </p:nvSpPr>
        <p:spPr>
          <a:xfrm>
            <a:off x="98139" y="5559663"/>
            <a:ext cx="10076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Εισηγήσεις για : Θεματικές προτεραιρότητες ΕΣΠΑ, αξιολόγηση ερευνητικών ινστιτούτων κα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77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499F77-AE8D-F722-9498-5F2971C1B437}"/>
              </a:ext>
            </a:extLst>
          </p:cNvPr>
          <p:cNvSpPr txBox="1"/>
          <p:nvPr/>
        </p:nvSpPr>
        <p:spPr>
          <a:xfrm>
            <a:off x="720450" y="620450"/>
            <a:ext cx="7855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0" i="0" u="none" strike="noStrike" baseline="0" dirty="0">
                <a:latin typeface="CIDFont+F1"/>
              </a:rPr>
              <a:t>H Ελλάδα </a:t>
            </a:r>
            <a:r>
              <a:rPr lang="el-GR" sz="1800" b="0" i="0" u="none" strike="noStrike" baseline="0" dirty="0">
                <a:latin typeface="CIDFont+F2"/>
              </a:rPr>
              <a:t>υστερεί σημαντικά στην κρατική χρηματοδότηση της έρευνας</a:t>
            </a:r>
            <a:r>
              <a:rPr lang="el-GR" sz="1800" b="0" i="0" u="none" strike="noStrike" baseline="0" dirty="0">
                <a:latin typeface="CIDFont+F1"/>
              </a:rPr>
              <a:t>.</a:t>
            </a:r>
            <a:endParaRPr lang="el-GR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F1852-2613-652B-E488-FEA3A216D998}"/>
              </a:ext>
            </a:extLst>
          </p:cNvPr>
          <p:cNvSpPr txBox="1"/>
          <p:nvPr/>
        </p:nvSpPr>
        <p:spPr>
          <a:xfrm>
            <a:off x="827541" y="4172653"/>
            <a:ext cx="659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Από το τακτικό προϋπολογισμό</a:t>
            </a:r>
            <a:endParaRPr lang="el-GR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6FB9D-0EFE-A086-640B-AF3FA8CD40B6}"/>
              </a:ext>
            </a:extLst>
          </p:cNvPr>
          <p:cNvSpPr txBox="1"/>
          <p:nvPr/>
        </p:nvSpPr>
        <p:spPr>
          <a:xfrm>
            <a:off x="720450" y="1423975"/>
            <a:ext cx="9407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0" i="0" u="none" strike="noStrike" baseline="0" dirty="0">
                <a:latin typeface="CIDFont+F1"/>
              </a:rPr>
              <a:t>Η βασική έρευνα είναι απαραίτητη προϋπόθεση για την καινοτομία και την επιχειρηματικότητα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29A586-0978-E42C-9A76-2F412639A2AC}"/>
              </a:ext>
            </a:extLst>
          </p:cNvPr>
          <p:cNvSpPr txBox="1"/>
          <p:nvPr/>
        </p:nvSpPr>
        <p:spPr>
          <a:xfrm>
            <a:off x="792350" y="2087155"/>
            <a:ext cx="10394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0" i="0" u="none" strike="noStrike" baseline="0" dirty="0">
                <a:latin typeface="CIDFont+F2"/>
              </a:rPr>
              <a:t>Ανάγκη εθνικής στρατηγικής στήριξης </a:t>
            </a:r>
            <a:r>
              <a:rPr lang="el-GR" sz="1800" b="0" i="0" u="none" strike="noStrike" baseline="0" dirty="0">
                <a:latin typeface="CIDFont+F1"/>
              </a:rPr>
              <a:t>όλων των ποιοτικών ερευνητικών ομάδων, ανεξαρτήτως φορέα δραστηριοποίησης και </a:t>
            </a:r>
            <a:r>
              <a:rPr lang="el-GR" sz="1800" b="0" i="0" u="sng" strike="noStrike" baseline="0" dirty="0">
                <a:latin typeface="CIDFont+F1"/>
              </a:rPr>
              <a:t>χωρίς προκαθορισμένα πεδία </a:t>
            </a:r>
          </a:p>
          <a:p>
            <a:r>
              <a:rPr lang="el-GR" dirty="0">
                <a:latin typeface="CIDFont+F1"/>
              </a:rPr>
              <a:t>		</a:t>
            </a:r>
            <a:r>
              <a:rPr lang="el-GR" sz="1800" b="0" i="0" u="none" strike="noStrike" baseline="0" dirty="0">
                <a:latin typeface="CIDFont+F1"/>
              </a:rPr>
              <a:t>(</a:t>
            </a:r>
            <a:r>
              <a:rPr lang="en-US" sz="1800" b="0" i="0" u="none" strike="noStrike" baseline="0" dirty="0">
                <a:latin typeface="CIDFont+F1"/>
              </a:rPr>
              <a:t>brain retain, </a:t>
            </a:r>
            <a:r>
              <a:rPr lang="el-GR" dirty="0">
                <a:latin typeface="CIDFont+F1"/>
              </a:rPr>
              <a:t>εκπαίδευση, καινοτομία)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CAEBB-EA98-6EF6-03BF-E837EF590009}"/>
              </a:ext>
            </a:extLst>
          </p:cNvPr>
          <p:cNvSpPr txBox="1"/>
          <p:nvPr/>
        </p:nvSpPr>
        <p:spPr>
          <a:xfrm>
            <a:off x="827541" y="3304333"/>
            <a:ext cx="10738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CIDFont+F1"/>
              </a:rPr>
              <a:t>Τ</a:t>
            </a:r>
            <a:r>
              <a:rPr lang="el-GR" sz="1800" b="0" i="0" u="none" strike="noStrike" baseline="0" dirty="0">
                <a:latin typeface="CIDFont+F1"/>
              </a:rPr>
              <a:t>ακτικές (ετήσιες) προκηρύξεις ανταγωνιστικών χρηματοδοτήσεων ενίσχυσης της βασικής έρευνας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963C23-83B5-BAFC-22F8-7C5F13BC44C9}"/>
              </a:ext>
            </a:extLst>
          </p:cNvPr>
          <p:cNvSpPr txBox="1"/>
          <p:nvPr/>
        </p:nvSpPr>
        <p:spPr>
          <a:xfrm>
            <a:off x="827541" y="4885226"/>
            <a:ext cx="659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Διαφανείς και αξιοκρατικές διαδικασίες επιλογής</a:t>
            </a:r>
            <a:endParaRPr lang="el-GR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595787-40A0-AF0B-F2C8-0FB141408469}"/>
              </a:ext>
            </a:extLst>
          </p:cNvPr>
          <p:cNvSpPr txBox="1"/>
          <p:nvPr/>
        </p:nvSpPr>
        <p:spPr>
          <a:xfrm>
            <a:off x="827541" y="5597799"/>
            <a:ext cx="6594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Απλοποιημένοι κανόνες υλοποίησης</a:t>
            </a:r>
            <a:endParaRPr lang="el-GR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E1ED45-BA31-7DDA-51BB-4AE71F8BA1E7}"/>
              </a:ext>
            </a:extLst>
          </p:cNvPr>
          <p:cNvSpPr txBox="1"/>
          <p:nvPr/>
        </p:nvSpPr>
        <p:spPr>
          <a:xfrm>
            <a:off x="965791" y="92543"/>
            <a:ext cx="9926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Ανάγκη Ενίσχυσης της </a:t>
            </a:r>
            <a:r>
              <a:rPr lang="el-GR" b="1" dirty="0">
                <a:solidFill>
                  <a:srgbClr val="C00000"/>
                </a:solidFill>
              </a:rPr>
              <a:t>Βασικής Ερευνας </a:t>
            </a:r>
            <a:r>
              <a:rPr lang="el-GR" dirty="0">
                <a:solidFill>
                  <a:srgbClr val="C00000"/>
                </a:solidFill>
              </a:rPr>
              <a:t>με </a:t>
            </a:r>
            <a:r>
              <a:rPr lang="el-GR" b="1" dirty="0">
                <a:solidFill>
                  <a:srgbClr val="C00000"/>
                </a:solidFill>
              </a:rPr>
              <a:t>Τακτική Χρηματοδότηση από τον Κρατικό Προϋπολογισμό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1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4B0D5-43B6-D3EE-A978-83911733A2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03" t="19565" r="11956" b="16957"/>
          <a:stretch/>
        </p:blipFill>
        <p:spPr>
          <a:xfrm>
            <a:off x="4679677" y="0"/>
            <a:ext cx="7512323" cy="36277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0F4EF6-97D2-5B48-1685-50EC18E74C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37" t="24058" r="12282" b="8695"/>
          <a:stretch/>
        </p:blipFill>
        <p:spPr>
          <a:xfrm>
            <a:off x="5757614" y="3518453"/>
            <a:ext cx="6434386" cy="3339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554AD3-A608-CFD1-DAB1-8CA716057A8C}"/>
              </a:ext>
            </a:extLst>
          </p:cNvPr>
          <p:cNvSpPr txBox="1"/>
          <p:nvPr/>
        </p:nvSpPr>
        <p:spPr>
          <a:xfrm>
            <a:off x="538506" y="2060354"/>
            <a:ext cx="4141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/>
              <a:t>Υψηλού επιπέδου έρευνα στα Πανεπιστήμια και τα ερευνητικά κέντρα</a:t>
            </a:r>
            <a:endParaRPr lang="el-GR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31FF0D-8621-378F-7DA9-577D9EDD2668}"/>
              </a:ext>
            </a:extLst>
          </p:cNvPr>
          <p:cNvSpPr txBox="1"/>
          <p:nvPr/>
        </p:nvSpPr>
        <p:spPr>
          <a:xfrm>
            <a:off x="148281" y="116462"/>
            <a:ext cx="4531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C00000"/>
                </a:solidFill>
              </a:rPr>
              <a:t>Ανάγκη Ενιαίας Στρατηγικής ‘Ερευνας και Καινοτομίας στην Ελλάδα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B9A0A-CD9D-03F7-C0FE-CA1FD41A8B8D}"/>
              </a:ext>
            </a:extLst>
          </p:cNvPr>
          <p:cNvSpPr txBox="1"/>
          <p:nvPr/>
        </p:nvSpPr>
        <p:spPr>
          <a:xfrm>
            <a:off x="247135" y="3878643"/>
            <a:ext cx="49427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1800" b="0" i="0" u="none" strike="noStrike" baseline="0" dirty="0">
                <a:latin typeface="CIDFont+F1"/>
              </a:rPr>
              <a:t>Η στρατηγική ενίσχυσης της Έρευνας, Τεχνολογίας και Καινοτομίας στην Ελλάδα θα πρέπει</a:t>
            </a:r>
          </a:p>
          <a:p>
            <a:pPr algn="l"/>
            <a:r>
              <a:rPr lang="el-GR" sz="1800" b="0" i="0" u="none" strike="noStrike" baseline="0" dirty="0">
                <a:latin typeface="CIDFont+F1"/>
              </a:rPr>
              <a:t>να είναι </a:t>
            </a:r>
            <a:r>
              <a:rPr lang="el-GR" sz="1800" b="0" i="0" u="none" strike="noStrike" baseline="0" dirty="0">
                <a:solidFill>
                  <a:srgbClr val="C00000"/>
                </a:solidFill>
                <a:latin typeface="CIDFont+F1"/>
              </a:rPr>
              <a:t>ενιαία</a:t>
            </a:r>
            <a:r>
              <a:rPr lang="el-GR" sz="1800" b="0" i="0" u="none" strike="noStrike" baseline="0" dirty="0">
                <a:latin typeface="CIDFont+F1"/>
              </a:rPr>
              <a:t>, </a:t>
            </a:r>
            <a:r>
              <a:rPr lang="el-GR" sz="1800" b="0" i="0" u="none" strike="noStrike" baseline="0" dirty="0">
                <a:solidFill>
                  <a:srgbClr val="C00000"/>
                </a:solidFill>
                <a:latin typeface="CIDFont+F1"/>
              </a:rPr>
              <a:t>μακροπρόθεσμη</a:t>
            </a:r>
            <a:r>
              <a:rPr lang="el-GR" sz="1800" b="0" i="0" u="none" strike="noStrike" baseline="0" dirty="0">
                <a:latin typeface="CIDFont+F1"/>
              </a:rPr>
              <a:t> </a:t>
            </a:r>
          </a:p>
          <a:p>
            <a:pPr algn="l"/>
            <a:r>
              <a:rPr lang="el-GR" sz="1800" b="0" i="0" u="none" strike="noStrike" baseline="0" dirty="0">
                <a:latin typeface="CIDFont+F1"/>
              </a:rPr>
              <a:t>και </a:t>
            </a:r>
            <a:r>
              <a:rPr lang="el-GR" sz="1800" b="0" i="0" u="none" strike="noStrike" baseline="0" dirty="0">
                <a:solidFill>
                  <a:srgbClr val="C00000"/>
                </a:solidFill>
                <a:latin typeface="CIDFont+F1"/>
              </a:rPr>
              <a:t>ανεξάρτητη</a:t>
            </a:r>
            <a:r>
              <a:rPr lang="el-GR" sz="1800" b="0" i="0" u="none" strike="noStrike" baseline="0" dirty="0">
                <a:latin typeface="CIDFont+F1"/>
              </a:rPr>
              <a:t> Υπουργείων, προσώπων, και πολιτικών συγκυριών.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464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7732</TotalTime>
  <Words>675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CIDFont+F1</vt:lpstr>
      <vt:lpstr>CIDFont+F2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Ζωή Λυγερού</dc:creator>
  <cp:lastModifiedBy>Ζωή Λυγερού</cp:lastModifiedBy>
  <cp:revision>51</cp:revision>
  <dcterms:created xsi:type="dcterms:W3CDTF">2021-01-22T19:16:22Z</dcterms:created>
  <dcterms:modified xsi:type="dcterms:W3CDTF">2022-11-03T07:23:35Z</dcterms:modified>
</cp:coreProperties>
</file>