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1266" r:id="rId2"/>
    <p:sldId id="1267" r:id="rId3"/>
    <p:sldId id="866" r:id="rId4"/>
    <p:sldId id="793" r:id="rId5"/>
    <p:sldId id="1018" r:id="rId6"/>
    <p:sldId id="1268" r:id="rId7"/>
    <p:sldId id="1026" r:id="rId8"/>
    <p:sldId id="1028" r:id="rId9"/>
    <p:sldId id="1029" r:id="rId10"/>
    <p:sldId id="1030" r:id="rId11"/>
    <p:sldId id="1269" r:id="rId12"/>
    <p:sldId id="1270" r:id="rId13"/>
    <p:sldId id="1027" r:id="rId14"/>
    <p:sldId id="1271" r:id="rId15"/>
    <p:sldId id="1272" r:id="rId16"/>
  </p:sldIdLst>
  <p:sldSz cx="9906000" cy="6858000" type="A4"/>
  <p:notesSz cx="7099300" cy="102346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66"/>
    <a:srgbClr val="0066CC"/>
    <a:srgbClr val="3333FF"/>
    <a:srgbClr val="0000CC"/>
    <a:srgbClr val="0000FF"/>
    <a:srgbClr val="FF0000"/>
    <a:srgbClr val="99A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07" autoAdjust="0"/>
    <p:restoredTop sz="90231" autoAdjust="0"/>
  </p:normalViewPr>
  <p:slideViewPr>
    <p:cSldViewPr>
      <p:cViewPr varScale="1">
        <p:scale>
          <a:sx n="99" d="100"/>
          <a:sy n="99" d="100"/>
        </p:scale>
        <p:origin x="392" y="43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4"/>
    </p:cViewPr>
  </p:sorterViewPr>
  <p:notesViewPr>
    <p:cSldViewPr>
      <p:cViewPr varScale="1">
        <p:scale>
          <a:sx n="93" d="100"/>
          <a:sy n="93" d="100"/>
        </p:scale>
        <p:origin x="-2658" y="-11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7618" cy="511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125" tIns="49064" rIns="98125" bIns="49064" numCol="1" anchor="t" anchorCtr="0" compatLnSpc="1">
            <a:prstTxWarp prst="textNoShape">
              <a:avLst/>
            </a:prstTxWarp>
          </a:bodyPr>
          <a:lstStyle>
            <a:lvl1pPr defTabSz="981982">
              <a:defRPr sz="1200" b="0" smtClean="0"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682" y="1"/>
            <a:ext cx="3077618" cy="511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125" tIns="49064" rIns="98125" bIns="49064" numCol="1" anchor="t" anchorCtr="0" compatLnSpc="1">
            <a:prstTxWarp prst="textNoShape">
              <a:avLst/>
            </a:prstTxWarp>
          </a:bodyPr>
          <a:lstStyle>
            <a:lvl1pPr algn="r" defTabSz="981982">
              <a:defRPr sz="1200" b="0" smtClean="0"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723053"/>
            <a:ext cx="3077618" cy="511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125" tIns="49064" rIns="98125" bIns="49064" numCol="1" anchor="b" anchorCtr="0" compatLnSpc="1">
            <a:prstTxWarp prst="textNoShape">
              <a:avLst/>
            </a:prstTxWarp>
          </a:bodyPr>
          <a:lstStyle>
            <a:lvl1pPr defTabSz="981982">
              <a:defRPr sz="1200" b="0" smtClean="0"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682" y="9723053"/>
            <a:ext cx="3077618" cy="511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125" tIns="49064" rIns="98125" bIns="49064" numCol="1" anchor="b" anchorCtr="0" compatLnSpc="1">
            <a:prstTxWarp prst="textNoShape">
              <a:avLst/>
            </a:prstTxWarp>
          </a:bodyPr>
          <a:lstStyle>
            <a:lvl1pPr algn="r" defTabSz="981982">
              <a:defRPr sz="1200" b="0" smtClean="0"/>
            </a:lvl1pPr>
          </a:lstStyle>
          <a:p>
            <a:pPr>
              <a:defRPr/>
            </a:pPr>
            <a:fld id="{5ED6E512-14BD-4110-AD66-38C06FDFBFE8}" type="slidenum">
              <a:rPr lang="en-GB" altLang="el-GR"/>
              <a:pPr>
                <a:defRPr/>
              </a:pPr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3864112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4712" cy="486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86" tIns="48843" rIns="97686" bIns="48843" numCol="1" anchor="t" anchorCtr="0" compatLnSpc="1">
            <a:prstTxWarp prst="textNoShape">
              <a:avLst/>
            </a:prstTxWarp>
          </a:bodyPr>
          <a:lstStyle>
            <a:lvl1pPr defTabSz="977031">
              <a:defRPr sz="1200" b="0" smtClean="0"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8409" y="0"/>
            <a:ext cx="3056348" cy="486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86" tIns="48843" rIns="97686" bIns="48843" numCol="1" anchor="t" anchorCtr="0" compatLnSpc="1">
            <a:prstTxWarp prst="textNoShape">
              <a:avLst/>
            </a:prstTxWarp>
          </a:bodyPr>
          <a:lstStyle>
            <a:lvl1pPr algn="r" defTabSz="977031">
              <a:defRPr sz="1200" b="0" smtClean="0"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69938" y="728663"/>
            <a:ext cx="5619750" cy="38909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5338" y="4864060"/>
            <a:ext cx="5225895" cy="4619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86" tIns="48843" rIns="97686" bIns="488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noProof="0"/>
              <a:t>Click to edit Master text styles</a:t>
            </a:r>
          </a:p>
          <a:p>
            <a:pPr lvl="1"/>
            <a:r>
              <a:rPr lang="en-US" altLang="el-GR" noProof="0"/>
              <a:t>Second level</a:t>
            </a:r>
          </a:p>
          <a:p>
            <a:pPr lvl="2"/>
            <a:r>
              <a:rPr lang="en-US" altLang="el-GR" noProof="0"/>
              <a:t>Third level</a:t>
            </a:r>
          </a:p>
          <a:p>
            <a:pPr lvl="3"/>
            <a:r>
              <a:rPr lang="en-US" altLang="el-GR" noProof="0"/>
              <a:t>Fourth level</a:t>
            </a:r>
          </a:p>
          <a:p>
            <a:pPr lvl="4"/>
            <a:r>
              <a:rPr lang="en-US" altLang="el-GR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4739"/>
            <a:ext cx="3054712" cy="487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86" tIns="48843" rIns="97686" bIns="48843" numCol="1" anchor="b" anchorCtr="0" compatLnSpc="1">
            <a:prstTxWarp prst="textNoShape">
              <a:avLst/>
            </a:prstTxWarp>
          </a:bodyPr>
          <a:lstStyle>
            <a:lvl1pPr defTabSz="977031">
              <a:defRPr sz="1200" b="0" smtClean="0"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8409" y="9724739"/>
            <a:ext cx="3056348" cy="487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86" tIns="48843" rIns="97686" bIns="48843" numCol="1" anchor="b" anchorCtr="0" compatLnSpc="1">
            <a:prstTxWarp prst="textNoShape">
              <a:avLst/>
            </a:prstTxWarp>
          </a:bodyPr>
          <a:lstStyle>
            <a:lvl1pPr algn="r" defTabSz="977031">
              <a:defRPr sz="1200" b="0" smtClean="0"/>
            </a:lvl1pPr>
          </a:lstStyle>
          <a:p>
            <a:pPr>
              <a:defRPr/>
            </a:pPr>
            <a:fld id="{5D8A24BC-6AA7-4702-8990-7F2783BA7D57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410035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8A24BC-6AA7-4702-8990-7F2783BA7D57}" type="slidenum">
              <a:rPr lang="en-US" altLang="el-GR" smtClean="0"/>
              <a:pPr>
                <a:defRPr/>
              </a:pPr>
              <a:t>5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3446795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8A24BC-6AA7-4702-8990-7F2783BA7D57}" type="slidenum">
              <a:rPr lang="en-US" altLang="el-GR" smtClean="0"/>
              <a:pPr>
                <a:defRPr/>
              </a:pPr>
              <a:t>15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015499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8A24BC-6AA7-4702-8990-7F2783BA7D57}" type="slidenum">
              <a:rPr lang="en-US" altLang="el-GR" smtClean="0"/>
              <a:pPr>
                <a:defRPr/>
              </a:pPr>
              <a:t>6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757675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8A24BC-6AA7-4702-8990-7F2783BA7D57}" type="slidenum">
              <a:rPr lang="en-US" altLang="el-GR" smtClean="0"/>
              <a:pPr>
                <a:defRPr/>
              </a:pPr>
              <a:t>7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634863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8A24BC-6AA7-4702-8990-7F2783BA7D57}" type="slidenum">
              <a:rPr lang="en-US" altLang="el-GR" smtClean="0"/>
              <a:pPr>
                <a:defRPr/>
              </a:pPr>
              <a:t>8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29402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8A24BC-6AA7-4702-8990-7F2783BA7D57}" type="slidenum">
              <a:rPr lang="en-US" altLang="el-GR" smtClean="0"/>
              <a:pPr>
                <a:defRPr/>
              </a:pPr>
              <a:t>9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445585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8A24BC-6AA7-4702-8990-7F2783BA7D57}" type="slidenum">
              <a:rPr lang="en-US" altLang="el-GR" smtClean="0"/>
              <a:pPr>
                <a:defRPr/>
              </a:pPr>
              <a:t>10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287698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8A24BC-6AA7-4702-8990-7F2783BA7D57}" type="slidenum">
              <a:rPr lang="en-US" altLang="el-GR" smtClean="0"/>
              <a:pPr>
                <a:defRPr/>
              </a:pPr>
              <a:t>12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344679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8A24BC-6AA7-4702-8990-7F2783BA7D57}" type="slidenum">
              <a:rPr lang="en-US" altLang="el-GR" smtClean="0"/>
              <a:pPr>
                <a:defRPr/>
              </a:pPr>
              <a:t>13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9419539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8A24BC-6AA7-4702-8990-7F2783BA7D57}" type="slidenum">
              <a:rPr lang="en-US" altLang="el-GR" smtClean="0"/>
              <a:pPr>
                <a:defRPr/>
              </a:pPr>
              <a:t>14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081523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1967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6425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7391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609600"/>
            <a:ext cx="84201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5951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609600"/>
            <a:ext cx="84201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9200" y="1981200"/>
            <a:ext cx="413385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29200" y="4114800"/>
            <a:ext cx="413385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113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0840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8216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418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0283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2533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2048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0855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1756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gradFill rotWithShape="1">
            <a:gsLst>
              <a:gs pos="0">
                <a:srgbClr val="99AEFF"/>
              </a:gs>
              <a:gs pos="100000">
                <a:srgbClr val="6B7AB3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l-G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l-GR" dirty="0"/>
              <a:t>Click to edit Master text styles</a:t>
            </a:r>
          </a:p>
          <a:p>
            <a:pPr lvl="1"/>
            <a:r>
              <a:rPr lang="en-GB" altLang="el-GR" dirty="0"/>
              <a:t>Second level</a:t>
            </a:r>
          </a:p>
          <a:p>
            <a:pPr lvl="2"/>
            <a:r>
              <a:rPr lang="en-GB" altLang="el-GR" dirty="0"/>
              <a:t>Third level</a:t>
            </a:r>
          </a:p>
          <a:p>
            <a:pPr lvl="3"/>
            <a:r>
              <a:rPr lang="en-GB" altLang="el-GR" dirty="0"/>
              <a:t>Fourth level</a:t>
            </a:r>
          </a:p>
          <a:p>
            <a:pPr lvl="4"/>
            <a:r>
              <a:rPr lang="en-GB" altLang="el-GR" dirty="0"/>
              <a:t>Fifth level</a:t>
            </a:r>
          </a:p>
        </p:txBody>
      </p:sp>
      <p:sp>
        <p:nvSpPr>
          <p:cNvPr id="1028" name="Rectangle 9"/>
          <p:cNvSpPr>
            <a:spLocks noChangeArrowheads="1"/>
          </p:cNvSpPr>
          <p:nvPr userDrawn="1"/>
        </p:nvSpPr>
        <p:spPr bwMode="auto">
          <a:xfrm>
            <a:off x="4319588" y="2833688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1029" name="Rectangle 11"/>
          <p:cNvSpPr>
            <a:spLocks noChangeArrowheads="1"/>
          </p:cNvSpPr>
          <p:nvPr userDrawn="1"/>
        </p:nvSpPr>
        <p:spPr bwMode="auto">
          <a:xfrm>
            <a:off x="4400550" y="2833688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l-GR" altLang="el-GR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288E1D07-2A06-4FBE-B767-49A2F92E477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9464" y="6021288"/>
            <a:ext cx="757897" cy="81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pic>
        <p:nvPicPr>
          <p:cNvPr id="7" name="Picture 15" descr="eemvlimauoc2">
            <a:extLst>
              <a:ext uri="{FF2B5EF4-FFF2-40B4-BE49-F238E27FC236}">
                <a16:creationId xmlns:a16="http://schemas.microsoft.com/office/drawing/2014/main" id="{3539D79E-8BFA-4D36-86D0-6C88E7A0664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6042025"/>
            <a:ext cx="811213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imes New Roman" pitchFamily="18" charset="0"/>
        </a:defRPr>
      </a:lvl9pPr>
    </p:titleStyle>
    <p:bodyStyle>
      <a:lvl1pPr marL="454025" indent="-454025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q"/>
        <a:defRPr sz="2800">
          <a:solidFill>
            <a:srgbClr val="000099"/>
          </a:solidFill>
          <a:latin typeface="+mn-lt"/>
          <a:ea typeface="+mn-ea"/>
          <a:cs typeface="+mn-cs"/>
        </a:defRPr>
      </a:lvl1pPr>
      <a:lvl2pPr marL="908050" indent="-339725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Ø"/>
        <a:defRPr sz="2400">
          <a:solidFill>
            <a:srgbClr val="000099"/>
          </a:solidFill>
          <a:latin typeface="+mn-lt"/>
        </a:defRPr>
      </a:lvl2pPr>
      <a:lvl3pPr marL="1436688" indent="-355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v"/>
        <a:defRPr sz="2000">
          <a:solidFill>
            <a:srgbClr val="000099"/>
          </a:solidFill>
          <a:latin typeface="+mn-lt"/>
        </a:defRPr>
      </a:lvl3pPr>
      <a:lvl4pPr marL="1897063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Courier New" panose="02070309020205020404" pitchFamily="49" charset="0"/>
        <a:buChar char="o"/>
        <a:defRPr>
          <a:solidFill>
            <a:srgbClr val="000099"/>
          </a:solidFill>
          <a:latin typeface="+mn-lt"/>
        </a:defRPr>
      </a:lvl4pPr>
      <a:lvl5pPr marL="2403475" indent="-293688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Arial" panose="020B0604020202020204" pitchFamily="34" charset="0"/>
        <a:buChar char="•"/>
        <a:defRPr sz="1600">
          <a:solidFill>
            <a:srgbClr val="000099"/>
          </a:solidFill>
          <a:latin typeface="+mn-lt"/>
        </a:defRPr>
      </a:lvl5pPr>
      <a:lvl6pPr marL="2860675" indent="-293688" algn="l" rtl="0" fontAlgn="base">
        <a:spcBef>
          <a:spcPct val="20000"/>
        </a:spcBef>
        <a:spcAft>
          <a:spcPct val="0"/>
        </a:spcAft>
        <a:buClr>
          <a:srgbClr val="FF0000"/>
        </a:buClr>
        <a:buFont typeface="ITC Zapf Dingbats SWA" pitchFamily="18" charset="2"/>
        <a:buChar char="1"/>
        <a:defRPr sz="1600">
          <a:solidFill>
            <a:srgbClr val="000099"/>
          </a:solidFill>
          <a:latin typeface="+mn-lt"/>
        </a:defRPr>
      </a:lvl6pPr>
      <a:lvl7pPr marL="3317875" indent="-293688" algn="l" rtl="0" fontAlgn="base">
        <a:spcBef>
          <a:spcPct val="20000"/>
        </a:spcBef>
        <a:spcAft>
          <a:spcPct val="0"/>
        </a:spcAft>
        <a:buClr>
          <a:srgbClr val="FF0000"/>
        </a:buClr>
        <a:buFont typeface="ITC Zapf Dingbats SWA" pitchFamily="18" charset="2"/>
        <a:buChar char="1"/>
        <a:defRPr sz="1600">
          <a:solidFill>
            <a:srgbClr val="000099"/>
          </a:solidFill>
          <a:latin typeface="+mn-lt"/>
        </a:defRPr>
      </a:lvl7pPr>
      <a:lvl8pPr marL="3775075" indent="-293688" algn="l" rtl="0" fontAlgn="base">
        <a:spcBef>
          <a:spcPct val="20000"/>
        </a:spcBef>
        <a:spcAft>
          <a:spcPct val="0"/>
        </a:spcAft>
        <a:buClr>
          <a:srgbClr val="FF0000"/>
        </a:buClr>
        <a:buFont typeface="ITC Zapf Dingbats SWA" pitchFamily="18" charset="2"/>
        <a:buChar char="1"/>
        <a:defRPr sz="1600">
          <a:solidFill>
            <a:srgbClr val="000099"/>
          </a:solidFill>
          <a:latin typeface="+mn-lt"/>
        </a:defRPr>
      </a:lvl8pPr>
      <a:lvl9pPr marL="4232275" indent="-293688" algn="l" rtl="0" fontAlgn="base">
        <a:spcBef>
          <a:spcPct val="20000"/>
        </a:spcBef>
        <a:spcAft>
          <a:spcPct val="0"/>
        </a:spcAft>
        <a:buClr>
          <a:srgbClr val="FF0000"/>
        </a:buClr>
        <a:buFont typeface="ITC Zapf Dingbats SWA" pitchFamily="18" charset="2"/>
        <a:buChar char="1"/>
        <a:defRPr sz="1600">
          <a:solidFill>
            <a:srgbClr val="000099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0472" y="476672"/>
            <a:ext cx="9505056" cy="1800821"/>
          </a:xfrm>
        </p:spPr>
        <p:txBody>
          <a:bodyPr/>
          <a:lstStyle/>
          <a:p>
            <a:r>
              <a:rPr lang="el-GR" dirty="0"/>
              <a:t>Τομεακό Επιστημονικό Συμβούλιο Επιστημών Μηχανικού</a:t>
            </a:r>
            <a:endParaRPr lang="en-US" altLang="el-GR" b="0" dirty="0">
              <a:solidFill>
                <a:srgbClr val="C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half" idx="1"/>
          </p:nvPr>
        </p:nvSpPr>
        <p:spPr>
          <a:xfrm>
            <a:off x="381000" y="2708275"/>
            <a:ext cx="9067800" cy="609600"/>
          </a:xfrm>
        </p:spPr>
        <p:txBody>
          <a:bodyPr/>
          <a:lstStyle/>
          <a:p>
            <a:pPr marL="219075" indent="3175" eaLnBrk="1" hangingPunct="1"/>
            <a:r>
              <a:rPr lang="el-GR" altLang="el-GR" sz="3600" b="1" dirty="0">
                <a:cs typeface="Times New Roman" pitchFamily="18" charset="0"/>
              </a:rPr>
              <a:t>Σπύρος Χ. Αναστασιάδης</a:t>
            </a:r>
            <a:endParaRPr lang="en-US" altLang="el-GR" sz="3600" b="1" baseline="30000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514850" y="3741738"/>
            <a:ext cx="533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FF0000"/>
              </a:buClr>
              <a:buFont typeface="ITC Zapf Dingbats SWA" pitchFamily="18" charset="2"/>
              <a:buChar char="+"/>
              <a:defRPr sz="2800">
                <a:solidFill>
                  <a:srgbClr val="000099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0000"/>
              </a:buClr>
              <a:buFont typeface="ITC Zapf Dingbats SWA" pitchFamily="18" charset="2"/>
              <a:buChar char="."/>
              <a:defRPr sz="2400">
                <a:solidFill>
                  <a:srgbClr val="000099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0000"/>
              </a:buClr>
              <a:buFont typeface="ITC Zapf Dingbats SWA" pitchFamily="18" charset="2"/>
              <a:buChar char="-"/>
              <a:defRPr sz="2000">
                <a:solidFill>
                  <a:srgbClr val="000099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ü"/>
              <a:defRPr>
                <a:solidFill>
                  <a:srgbClr val="000099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0000"/>
              </a:buClr>
              <a:buFont typeface="ITC Zapf Dingbats SWA" pitchFamily="18" charset="2"/>
              <a:buChar char="1"/>
              <a:defRPr sz="1600">
                <a:solidFill>
                  <a:srgbClr val="000099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ITC Zapf Dingbats SWA" pitchFamily="18" charset="2"/>
              <a:buChar char="1"/>
              <a:defRPr sz="1600">
                <a:solidFill>
                  <a:srgbClr val="000099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ITC Zapf Dingbats SWA" pitchFamily="18" charset="2"/>
              <a:buChar char="1"/>
              <a:defRPr sz="1600">
                <a:solidFill>
                  <a:srgbClr val="000099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ITC Zapf Dingbats SWA" pitchFamily="18" charset="2"/>
              <a:buChar char="1"/>
              <a:defRPr sz="1600">
                <a:solidFill>
                  <a:srgbClr val="000099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ITC Zapf Dingbats SWA" pitchFamily="18" charset="2"/>
              <a:buChar char="1"/>
              <a:defRPr sz="1600">
                <a:solidFill>
                  <a:srgbClr val="000099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l-GR" altLang="el-GR" sz="2000" b="0" dirty="0">
                <a:cs typeface="Times New Roman" pitchFamily="18" charset="0"/>
              </a:rPr>
              <a:t>Ίδρυμα Τεχνολογίας και Έρευνας</a:t>
            </a:r>
            <a:endParaRPr lang="en-US" altLang="el-GR" sz="2000" b="0" dirty="0"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l-GR" altLang="el-GR" sz="2000" b="0" dirty="0">
                <a:cs typeface="Times New Roman" pitchFamily="18" charset="0"/>
              </a:rPr>
              <a:t>Ινστιτούτο Ηλεκτρονικής Δομής και</a:t>
            </a:r>
            <a:r>
              <a:rPr lang="en-US" altLang="el-GR" sz="2000" b="0" dirty="0">
                <a:cs typeface="Times New Roman" pitchFamily="18" charset="0"/>
              </a:rPr>
              <a:t> Laser</a:t>
            </a:r>
          </a:p>
          <a:p>
            <a:pPr algn="ctr" eaLnBrk="1" hangingPunct="1">
              <a:spcBef>
                <a:spcPct val="0"/>
              </a:spcBef>
              <a:buClrTx/>
              <a:buNone/>
            </a:pPr>
            <a:r>
              <a:rPr lang="el-GR" altLang="el-GR" sz="2000" b="0" dirty="0"/>
              <a:t>Ηράκλειο Κρήτης</a:t>
            </a:r>
            <a:endParaRPr lang="en-US" altLang="el-GR" sz="2000" b="0" dirty="0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0" y="3740150"/>
            <a:ext cx="43767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FF0000"/>
              </a:buClr>
              <a:buFont typeface="ITC Zapf Dingbats SWA" pitchFamily="18" charset="2"/>
              <a:buChar char="+"/>
              <a:defRPr sz="2800">
                <a:solidFill>
                  <a:srgbClr val="000099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0000"/>
              </a:buClr>
              <a:buFont typeface="ITC Zapf Dingbats SWA" pitchFamily="18" charset="2"/>
              <a:buChar char="."/>
              <a:defRPr sz="2400">
                <a:solidFill>
                  <a:srgbClr val="000099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0000"/>
              </a:buClr>
              <a:buFont typeface="ITC Zapf Dingbats SWA" pitchFamily="18" charset="2"/>
              <a:buChar char="-"/>
              <a:defRPr sz="2000">
                <a:solidFill>
                  <a:srgbClr val="000099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ü"/>
              <a:defRPr>
                <a:solidFill>
                  <a:srgbClr val="000099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0000"/>
              </a:buClr>
              <a:buFont typeface="ITC Zapf Dingbats SWA" pitchFamily="18" charset="2"/>
              <a:buChar char="1"/>
              <a:defRPr sz="1600">
                <a:solidFill>
                  <a:srgbClr val="000099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ITC Zapf Dingbats SWA" pitchFamily="18" charset="2"/>
              <a:buChar char="1"/>
              <a:defRPr sz="1600">
                <a:solidFill>
                  <a:srgbClr val="000099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ITC Zapf Dingbats SWA" pitchFamily="18" charset="2"/>
              <a:buChar char="1"/>
              <a:defRPr sz="1600">
                <a:solidFill>
                  <a:srgbClr val="000099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ITC Zapf Dingbats SWA" pitchFamily="18" charset="2"/>
              <a:buChar char="1"/>
              <a:defRPr sz="1600">
                <a:solidFill>
                  <a:srgbClr val="000099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ITC Zapf Dingbats SWA" pitchFamily="18" charset="2"/>
              <a:buChar char="1"/>
              <a:defRPr sz="1600">
                <a:solidFill>
                  <a:srgbClr val="000099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l-GR" altLang="el-GR" sz="2000" b="0" dirty="0"/>
              <a:t>Πανεπιστήμιο Κρήτης</a:t>
            </a:r>
            <a:endParaRPr lang="en-US" altLang="el-GR" sz="2000" b="0" dirty="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l-GR" altLang="el-GR" sz="2000" b="0" dirty="0"/>
              <a:t>Τμήμα Χημείας</a:t>
            </a:r>
            <a:endParaRPr lang="en-US" altLang="el-GR" sz="2000" b="0" dirty="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l-GR" altLang="el-GR" sz="2000" b="0" dirty="0"/>
              <a:t>Ηράκλειο Κρήτης</a:t>
            </a:r>
            <a:endParaRPr lang="en-US" altLang="el-GR" sz="2000" b="0" dirty="0"/>
          </a:p>
        </p:txBody>
      </p:sp>
      <p:sp>
        <p:nvSpPr>
          <p:cNvPr id="2054" name="Rectangle 13"/>
          <p:cNvSpPr>
            <a:spLocks noChangeArrowheads="1"/>
          </p:cNvSpPr>
          <p:nvPr/>
        </p:nvSpPr>
        <p:spPr bwMode="auto">
          <a:xfrm>
            <a:off x="3513138" y="6308725"/>
            <a:ext cx="25765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19075" indent="3175" eaLnBrk="0" hangingPunct="0">
              <a:spcBef>
                <a:spcPct val="20000"/>
              </a:spcBef>
              <a:buClr>
                <a:srgbClr val="FF0000"/>
              </a:buClr>
              <a:buFont typeface="ITC Zapf Dingbats SWA" pitchFamily="18" charset="2"/>
              <a:buChar char="+"/>
              <a:defRPr sz="2800">
                <a:solidFill>
                  <a:srgbClr val="000099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0000"/>
              </a:buClr>
              <a:buFont typeface="ITC Zapf Dingbats SWA" pitchFamily="18" charset="2"/>
              <a:buChar char="."/>
              <a:defRPr sz="2400">
                <a:solidFill>
                  <a:srgbClr val="000099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0000"/>
              </a:buClr>
              <a:buFont typeface="ITC Zapf Dingbats SWA" pitchFamily="18" charset="2"/>
              <a:buChar char="-"/>
              <a:defRPr sz="2000">
                <a:solidFill>
                  <a:srgbClr val="000099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ü"/>
              <a:defRPr>
                <a:solidFill>
                  <a:srgbClr val="000099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0000"/>
              </a:buClr>
              <a:buFont typeface="ITC Zapf Dingbats SWA" pitchFamily="18" charset="2"/>
              <a:buChar char="1"/>
              <a:defRPr sz="1600">
                <a:solidFill>
                  <a:srgbClr val="000099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ITC Zapf Dingbats SWA" pitchFamily="18" charset="2"/>
              <a:buChar char="1"/>
              <a:defRPr sz="1600">
                <a:solidFill>
                  <a:srgbClr val="000099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ITC Zapf Dingbats SWA" pitchFamily="18" charset="2"/>
              <a:buChar char="1"/>
              <a:defRPr sz="1600">
                <a:solidFill>
                  <a:srgbClr val="000099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ITC Zapf Dingbats SWA" pitchFamily="18" charset="2"/>
              <a:buChar char="1"/>
              <a:defRPr sz="1600">
                <a:solidFill>
                  <a:srgbClr val="000099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ITC Zapf Dingbats SWA" pitchFamily="18" charset="2"/>
              <a:buChar char="1"/>
              <a:defRPr sz="1600">
                <a:solidFill>
                  <a:srgbClr val="000099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l-GR" sz="2000" dirty="0"/>
              <a:t>spiros@iesl.forth.gr</a:t>
            </a:r>
          </a:p>
        </p:txBody>
      </p:sp>
      <p:pic>
        <p:nvPicPr>
          <p:cNvPr id="8" name="Picture 2" descr="C:\Users\Melina\Downloads\iesl-diskout-g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9934" y="6047447"/>
            <a:ext cx="2005124" cy="7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856097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15925" y="116632"/>
            <a:ext cx="9001125" cy="1152128"/>
          </a:xfrm>
        </p:spPr>
        <p:txBody>
          <a:bodyPr/>
          <a:lstStyle/>
          <a:p>
            <a:pPr eaLnBrk="1" hangingPunct="1"/>
            <a:r>
              <a:rPr lang="el-GR" sz="3600" dirty="0"/>
              <a:t>Κύρια Θέματα Ενασχόλησης του ΤΕΣ Επιστημών Μηχανικού</a:t>
            </a:r>
            <a:endParaRPr lang="el-GR" altLang="el-GR" sz="3600" dirty="0"/>
          </a:p>
        </p:txBody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0388" y="1296144"/>
            <a:ext cx="9073132" cy="5661248"/>
          </a:xfrm>
        </p:spPr>
        <p:txBody>
          <a:bodyPr/>
          <a:lstStyle/>
          <a:p>
            <a:pPr lvl="0"/>
            <a:r>
              <a:rPr lang="el-GR" sz="2400" dirty="0"/>
              <a:t>Άλλα Θέματα</a:t>
            </a:r>
          </a:p>
          <a:p>
            <a:pPr lvl="1"/>
            <a:r>
              <a:rPr lang="el-GR" sz="2000" dirty="0"/>
              <a:t>Θέματα συνεργασίας με άλλα ΤΕΣ (δυνάμει συναρμόδια), όπως ΤΕΣ Φυσικών Επιστημών και Μαθηματικών, ΤΕΣ Επιστημών Περιβάλλοντος, Ενέργειας και Βιώσιμης Κινητικότητας, ΤΕΣ Επιστημών Πληροφορικής </a:t>
            </a:r>
          </a:p>
          <a:p>
            <a:pPr lvl="1"/>
            <a:r>
              <a:rPr lang="el-GR" sz="2000" dirty="0"/>
              <a:t>Θέματα που σχετίζονται με Οριζόντιες Πολιτικές, όπως ΤΕΣ Μεταφοράς Τεχνολογίας και Διανοητικής Ιδιοκτησίας και ΤΕΣ Ανθρώπινου Δυναμικού και Αναβάθμισης Δεξιοτήτων</a:t>
            </a:r>
          </a:p>
          <a:p>
            <a:pPr lvl="1"/>
            <a:r>
              <a:rPr lang="el-GR" sz="2000" dirty="0"/>
              <a:t>Συνεργασία με το ΕΣΕΤΕΚ </a:t>
            </a:r>
          </a:p>
          <a:p>
            <a:pPr lvl="1"/>
            <a:r>
              <a:rPr lang="el-GR" sz="2000" dirty="0"/>
              <a:t>Νέες Εμβληματικές Δράσεις της ΓΓΕΚ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29986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8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8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8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8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43" grpId="0" uiExpand="1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15925" y="116632"/>
            <a:ext cx="9001125" cy="1152128"/>
          </a:xfrm>
        </p:spPr>
        <p:txBody>
          <a:bodyPr/>
          <a:lstStyle/>
          <a:p>
            <a:pPr eaLnBrk="1" hangingPunct="1"/>
            <a:r>
              <a:rPr lang="el-GR" sz="3600" dirty="0"/>
              <a:t>Αντικείμενο των ΤΕΣ Επιστημονικών Πεδίων</a:t>
            </a:r>
            <a:endParaRPr lang="el-GR" altLang="el-GR" sz="3600" dirty="0"/>
          </a:p>
        </p:txBody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0388" y="1296144"/>
            <a:ext cx="9001124" cy="5877272"/>
          </a:xfrm>
        </p:spPr>
        <p:txBody>
          <a:bodyPr/>
          <a:lstStyle/>
          <a:p>
            <a:pPr eaLnBrk="1" hangingPunct="1"/>
            <a:r>
              <a:rPr lang="el-GR" sz="2400" dirty="0"/>
              <a:t>Γενικό πλαίσιο:</a:t>
            </a:r>
          </a:p>
          <a:p>
            <a:pPr lvl="1"/>
            <a:r>
              <a:rPr lang="el-GR" sz="2000" dirty="0"/>
              <a:t>Παρακολούθηση των εθνικών, ευρωπαϊκών και διεθνών εξελίξεων στο συγκεκριμένο επιστημονικό πεδίο και η υποβολή σχετικών προτάσεων στο ΕΣΕΤΕΚ</a:t>
            </a:r>
          </a:p>
          <a:p>
            <a:pPr lvl="1"/>
            <a:r>
              <a:rPr lang="el-GR" sz="2000" dirty="0"/>
              <a:t>Προτάσεις για </a:t>
            </a:r>
            <a:r>
              <a:rPr lang="el-GR" sz="2000" dirty="0" err="1">
                <a:solidFill>
                  <a:srgbClr val="C00000"/>
                </a:solidFill>
              </a:rPr>
              <a:t>επικαιροποίηση</a:t>
            </a:r>
            <a:r>
              <a:rPr lang="el-GR" sz="2000" dirty="0">
                <a:solidFill>
                  <a:srgbClr val="C00000"/>
                </a:solidFill>
              </a:rPr>
              <a:t> της Εθνικής Στρατηγικής Έρευνας, Τεχνολογικής Ανάπτυξης και Καινοτομίας (ΕΤΑΚ) </a:t>
            </a:r>
            <a:r>
              <a:rPr lang="el-GR" sz="2000" dirty="0"/>
              <a:t>στο συγκεκριμένο επιστημονικό πεδίο</a:t>
            </a:r>
          </a:p>
          <a:p>
            <a:pPr lvl="1"/>
            <a:r>
              <a:rPr lang="el-GR" sz="2000" dirty="0"/>
              <a:t>Προτάσεις για την αξιοποίηση, τη στρατηγική διαμόρφωση και την </a:t>
            </a:r>
            <a:r>
              <a:rPr lang="el-GR" sz="2000" dirty="0">
                <a:solidFill>
                  <a:srgbClr val="C00000"/>
                </a:solidFill>
              </a:rPr>
              <a:t>κατανομή της δημόσιας χρηματοδότησης για την ΕΤΑΚ στο συγκεκριμένο επιστημονικό πεδίο</a:t>
            </a:r>
            <a:endParaRPr lang="el-GR" sz="2000" dirty="0"/>
          </a:p>
          <a:p>
            <a:pPr lvl="1"/>
            <a:r>
              <a:rPr lang="el-GR" sz="2000" dirty="0"/>
              <a:t>Προτάσεις για </a:t>
            </a:r>
            <a:r>
              <a:rPr lang="el-GR" sz="2000" dirty="0">
                <a:solidFill>
                  <a:srgbClr val="C00000"/>
                </a:solidFill>
              </a:rPr>
              <a:t>σχεδιασμό εμβληματικών πρωτοβουλιών </a:t>
            </a:r>
            <a:r>
              <a:rPr lang="el-GR" sz="2000" dirty="0"/>
              <a:t>που είναι σημαντικές για την χώρα</a:t>
            </a:r>
          </a:p>
          <a:p>
            <a:pPr lvl="1"/>
            <a:r>
              <a:rPr lang="el-GR" sz="2000" dirty="0"/>
              <a:t>Προτάσεις για τη διασύνδεση της επιστημονικής έρευνας με την καινοτομία και την επιχειρηματικότητα</a:t>
            </a:r>
            <a:endParaRPr lang="el-GR" alt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8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8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8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8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80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43" grpId="0" uiExpand="1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15925" y="116632"/>
            <a:ext cx="9001125" cy="1152128"/>
          </a:xfrm>
        </p:spPr>
        <p:txBody>
          <a:bodyPr/>
          <a:lstStyle/>
          <a:p>
            <a:pPr eaLnBrk="1" hangingPunct="1"/>
            <a:r>
              <a:rPr lang="el-GR" sz="3600" dirty="0"/>
              <a:t>Αντικείμενο των ΤΕΣ Επιστημονικών Πεδίων</a:t>
            </a:r>
            <a:endParaRPr lang="el-GR" altLang="el-GR" sz="3600" dirty="0"/>
          </a:p>
        </p:txBody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0388" y="1296144"/>
            <a:ext cx="9001124" cy="5877272"/>
          </a:xfrm>
        </p:spPr>
        <p:txBody>
          <a:bodyPr/>
          <a:lstStyle/>
          <a:p>
            <a:pPr eaLnBrk="1" hangingPunct="1"/>
            <a:r>
              <a:rPr lang="el-GR" sz="2400" dirty="0"/>
              <a:t>Ειδικότερες αρμοδιότητες (κάποιες):</a:t>
            </a:r>
          </a:p>
          <a:p>
            <a:pPr lvl="1"/>
            <a:r>
              <a:rPr lang="el-GR" sz="2000" dirty="0"/>
              <a:t>Προτείνουν </a:t>
            </a:r>
            <a:r>
              <a:rPr lang="el-GR" sz="2000" dirty="0">
                <a:solidFill>
                  <a:srgbClr val="C00000"/>
                </a:solidFill>
              </a:rPr>
              <a:t>θεματικές περιοχές έρευνας </a:t>
            </a:r>
            <a:r>
              <a:rPr lang="el-GR" sz="2000" dirty="0"/>
              <a:t>εντός του γνωστικού τους πεδίου, θέτοντας και τις σχετικές προτεραιότητες και προτείνοντας τον καλύτερο τρόπο κάλυψης καθεμιάς με σχετικά εργαλεία έρευνας και καινοτομίας </a:t>
            </a:r>
          </a:p>
          <a:p>
            <a:pPr lvl="2"/>
            <a:r>
              <a:rPr lang="el-GR" sz="1600" dirty="0"/>
              <a:t>π.χ. </a:t>
            </a:r>
            <a:r>
              <a:rPr lang="el-GR" sz="1600" dirty="0">
                <a:solidFill>
                  <a:srgbClr val="C00000"/>
                </a:solidFill>
              </a:rPr>
              <a:t>ποιες περιοχές πρέπει να καλυφθούν </a:t>
            </a:r>
            <a:r>
              <a:rPr lang="el-GR" sz="1600" dirty="0"/>
              <a:t>μέσω έργων ΕΡΕΥΝΩ-ΚΑΙΝΟΤΟΜΩ, ποιες μέσω προκηρύξεων ΕΛΙΔΕΚ, μέσω προτάσεων για δημιουργία ερευνητικών Υποδομών, κ.λπ.</a:t>
            </a:r>
          </a:p>
          <a:p>
            <a:pPr lvl="1"/>
            <a:r>
              <a:rPr lang="el-GR" sz="2000" dirty="0"/>
              <a:t>Σε κάθε πρόταση της ΓΓΕΤ για προκήρυξη Εθνικών Ερευνητικών έργων να </a:t>
            </a:r>
            <a:r>
              <a:rPr lang="el-GR" sz="2000" dirty="0">
                <a:solidFill>
                  <a:srgbClr val="C00000"/>
                </a:solidFill>
              </a:rPr>
              <a:t>προτείνουν ή/και να εκτιμούν τις προτεινόμενες από τη ΓΓΕΤ ερευνητικές περιοχές/δράσεις </a:t>
            </a:r>
            <a:r>
              <a:rPr lang="el-GR" sz="2000" dirty="0"/>
              <a:t>και την κατανομή χρηματοδότησης ανάμεσά τους</a:t>
            </a:r>
          </a:p>
          <a:p>
            <a:pPr lvl="1"/>
            <a:r>
              <a:rPr lang="el-GR" sz="2000" dirty="0"/>
              <a:t>Αξιολογούν </a:t>
            </a:r>
            <a:r>
              <a:rPr lang="el-GR" sz="2000" dirty="0">
                <a:solidFill>
                  <a:srgbClr val="C00000"/>
                </a:solidFill>
              </a:rPr>
              <a:t>την κάλυψη της θεματικής τους περιοχής </a:t>
            </a:r>
            <a:r>
              <a:rPr lang="el-GR" sz="2000" dirty="0"/>
              <a:t>από υφιστάμενα Ερευνητικά Ινστιτούτα της Ελλάδος (είτε ανήκουν στη ΓΓΕΤ, είτε όχι), </a:t>
            </a:r>
            <a:r>
              <a:rPr lang="el-GR" sz="2000" dirty="0">
                <a:solidFill>
                  <a:srgbClr val="C00000"/>
                </a:solidFill>
              </a:rPr>
              <a:t>επισημαίνουν τυχόν κενά στην κάλυψη της θεματικής περιοχής και προτείνουν περιοχές παρεμβάσεων </a:t>
            </a:r>
            <a:r>
              <a:rPr lang="el-GR" sz="2000" dirty="0"/>
              <a:t>για καλύτερη κάλυψη της θεματικής περιοχής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44013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8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8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8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8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43" grpId="0" uiExpand="1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15925" y="116632"/>
            <a:ext cx="9001125" cy="1152128"/>
          </a:xfrm>
        </p:spPr>
        <p:txBody>
          <a:bodyPr/>
          <a:lstStyle/>
          <a:p>
            <a:pPr eaLnBrk="1" hangingPunct="1"/>
            <a:r>
              <a:rPr lang="el-GR" altLang="el-GR" sz="3600" dirty="0"/>
              <a:t>Προβληματισμοί</a:t>
            </a:r>
          </a:p>
        </p:txBody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0388" y="1296144"/>
            <a:ext cx="9073132" cy="5517232"/>
          </a:xfrm>
        </p:spPr>
        <p:txBody>
          <a:bodyPr/>
          <a:lstStyle/>
          <a:p>
            <a:pPr lvl="0"/>
            <a:r>
              <a:rPr lang="el-GR" sz="2400" dirty="0"/>
              <a:t>Τελικά, ποιος είναι ο ρόλος και η αποστολή του(των) ΤΕΣ;</a:t>
            </a:r>
          </a:p>
          <a:p>
            <a:pPr lvl="0"/>
            <a:r>
              <a:rPr lang="el-GR" sz="2400" dirty="0"/>
              <a:t>Ερωτήθηκε(αν) το(τα) ΤΕΣ για </a:t>
            </a:r>
          </a:p>
          <a:p>
            <a:pPr lvl="1"/>
            <a:r>
              <a:rPr lang="el-GR" sz="2000" dirty="0" err="1"/>
              <a:t>Επικαιροποίηση</a:t>
            </a:r>
            <a:r>
              <a:rPr lang="el-GR" sz="2000" dirty="0"/>
              <a:t> της Εθνικής Στρατηγικής Έρευνας;</a:t>
            </a:r>
          </a:p>
          <a:p>
            <a:pPr lvl="1"/>
            <a:r>
              <a:rPr lang="el-GR" sz="2000" dirty="0"/>
              <a:t>Σχεδιασμό εμβληματικών πρωτοβουλιών;</a:t>
            </a:r>
          </a:p>
          <a:p>
            <a:pPr lvl="1"/>
            <a:r>
              <a:rPr lang="el-GR" sz="2000" dirty="0"/>
              <a:t>Ίδρυση νέων Ερευνητικών Ινστιτούτων στην «θεματική τους περιοχή»;</a:t>
            </a:r>
          </a:p>
          <a:p>
            <a:pPr lvl="0"/>
            <a:r>
              <a:rPr lang="el-GR" sz="2400" dirty="0"/>
              <a:t>Εισακούσθηκαν ποτέ κάποιες προτάσεις του(των) ΤΕΣ από την ΓΓΕΚ ή από κάποιον/α;</a:t>
            </a:r>
          </a:p>
          <a:p>
            <a:pPr lvl="1"/>
            <a:r>
              <a:rPr lang="el-GR" sz="2000" dirty="0"/>
              <a:t>Π.χ., στις προτεραιότητες του ΕΣΠΑ;  </a:t>
            </a:r>
          </a:p>
          <a:p>
            <a:pPr lvl="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1059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8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8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8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8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80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80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43" grpId="0" uiExpand="1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15925" y="116632"/>
            <a:ext cx="9001125" cy="1152128"/>
          </a:xfrm>
        </p:spPr>
        <p:txBody>
          <a:bodyPr/>
          <a:lstStyle/>
          <a:p>
            <a:pPr eaLnBrk="1" hangingPunct="1"/>
            <a:r>
              <a:rPr lang="el-GR" altLang="el-GR" sz="3600" dirty="0"/>
              <a:t>Προτάσεις</a:t>
            </a:r>
          </a:p>
        </p:txBody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0388" y="1296144"/>
            <a:ext cx="9073132" cy="5517232"/>
          </a:xfrm>
        </p:spPr>
        <p:txBody>
          <a:bodyPr/>
          <a:lstStyle/>
          <a:p>
            <a:pPr lvl="0"/>
            <a:r>
              <a:rPr lang="el-GR" sz="2400" dirty="0"/>
              <a:t>Ιδιαίτερη προσοχή στην σύνθεση των ΤΕΣ</a:t>
            </a:r>
          </a:p>
          <a:p>
            <a:pPr lvl="1"/>
            <a:r>
              <a:rPr lang="el-GR" sz="2000" dirty="0"/>
              <a:t>Στελέχωση με ανθρώπους που έχουν ενδιαφέρον για το πού πάει η Έρευνα αλλά και εμπειρία και ανιδιοτέλεια – </a:t>
            </a:r>
            <a:r>
              <a:rPr lang="el-GR" sz="2000" b="1" dirty="0"/>
              <a:t>η αναφορά είναι γενική</a:t>
            </a:r>
          </a:p>
          <a:p>
            <a:pPr lvl="0"/>
            <a:r>
              <a:rPr lang="el-GR" sz="2400" dirty="0"/>
              <a:t>Η ΓΓΕΚ πρέπει να «χρησιμοποιεί» τα ΤΕΣ για, π.χ., </a:t>
            </a:r>
          </a:p>
          <a:p>
            <a:pPr lvl="1"/>
            <a:r>
              <a:rPr lang="el-GR" sz="2000" dirty="0"/>
              <a:t>Εθνική Στρατηγικής Έρευνας</a:t>
            </a:r>
          </a:p>
          <a:p>
            <a:pPr lvl="1"/>
            <a:r>
              <a:rPr lang="el-GR" sz="2000" dirty="0"/>
              <a:t>Εμβληματικές πρωτοβουλίες</a:t>
            </a:r>
          </a:p>
          <a:p>
            <a:pPr lvl="1"/>
            <a:r>
              <a:rPr lang="el-GR" sz="2000" dirty="0"/>
              <a:t>Ίδρυση νέων Ερευνητικών Ινστιτούτων και υποστήριξή τους</a:t>
            </a:r>
          </a:p>
          <a:p>
            <a:pPr lvl="0"/>
            <a:r>
              <a:rPr lang="el-GR" sz="2400" dirty="0"/>
              <a:t>Καλύτερη επαφή με ολόκληρο το ΕΣΕΤΕΚ και με τα δυνάμει συναρμόδια ΤΕΣ</a:t>
            </a:r>
          </a:p>
          <a:p>
            <a:pPr lvl="1"/>
            <a:r>
              <a:rPr lang="el-GR" sz="2000" dirty="0"/>
              <a:t>Είχαμε την τύχη να έχουμε συνεργασία με τον κ. Θεοδώρου από το ΕΣΕΤΕΚ, τον οποίο ευχαριστούμε ιδιαιτέρως</a:t>
            </a:r>
          </a:p>
          <a:p>
            <a:pPr lvl="1"/>
            <a:r>
              <a:rPr lang="el-GR" sz="2000" dirty="0"/>
              <a:t>Θα προτείναμε συνεδριάσεις του ΕΣΕΤΕΚ τουλάχιστον με τους Προέδρους των ΤΕΣ (π.χ., για συνεργασία σε κάποια από τα ανωτέρω θέματα)</a:t>
            </a:r>
          </a:p>
          <a:p>
            <a:pPr lvl="1"/>
            <a:r>
              <a:rPr lang="el-GR" sz="2000" dirty="0"/>
              <a:t>Θα προτείναμε την οργάνωση κοινών συνεδριάσεων με δυνάμει συναρμόδια ΤΕΣ</a:t>
            </a:r>
          </a:p>
          <a:p>
            <a:pPr lvl="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8770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8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8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8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8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80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80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80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80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80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43" grpId="0" uiExpand="1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15925" y="116632"/>
            <a:ext cx="9001125" cy="1152128"/>
          </a:xfrm>
        </p:spPr>
        <p:txBody>
          <a:bodyPr/>
          <a:lstStyle/>
          <a:p>
            <a:pPr eaLnBrk="1" hangingPunct="1"/>
            <a:r>
              <a:rPr lang="el-GR" altLang="el-GR" sz="3600" dirty="0"/>
              <a:t>Σας ευχαριστώ πολύ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84C499DC-A565-4838-B958-3BF88C2A78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725" y="2133600"/>
            <a:ext cx="2174875" cy="208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ct 4">
            <a:extLst>
              <a:ext uri="{FF2B5EF4-FFF2-40B4-BE49-F238E27FC236}">
                <a16:creationId xmlns:a16="http://schemas.microsoft.com/office/drawing/2014/main" id="{B7126077-4B8B-4FA9-A130-A6804C92AF6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05525" y="2133600"/>
          <a:ext cx="2130425" cy="208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hoto Editor Photo" r:id="rId5" imgW="1286055" imgH="1257476" progId="MSPhotoEd.3">
                  <p:embed/>
                </p:oleObj>
              </mc:Choice>
              <mc:Fallback>
                <p:oleObj name="Photo Editor Photo" r:id="rId5" imgW="1286055" imgH="1257476" progId="MSPhotoEd.3">
                  <p:embed/>
                  <p:pic>
                    <p:nvPicPr>
                      <p:cNvPr id="18944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5525" y="2133600"/>
                        <a:ext cx="2130425" cy="208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3720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0472" y="476672"/>
            <a:ext cx="9505056" cy="1800821"/>
          </a:xfrm>
        </p:spPr>
        <p:txBody>
          <a:bodyPr/>
          <a:lstStyle/>
          <a:p>
            <a:r>
              <a:rPr lang="el-GR" dirty="0"/>
              <a:t>Τομεακό Επιστημονικό Συμβούλιο Επιστημών Μηχανικού</a:t>
            </a:r>
            <a:endParaRPr lang="en-US" altLang="el-GR" b="0" dirty="0">
              <a:solidFill>
                <a:srgbClr val="C00000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1B2A8D37-7FC3-4B84-AECE-324636E55850}"/>
              </a:ext>
            </a:extLst>
          </p:cNvPr>
          <p:cNvSpPr>
            <a:spLocks noGrp="1" noChangeArrowheads="1"/>
          </p:cNvSpPr>
          <p:nvPr>
            <p:ph type="subTitle" sz="half" idx="1"/>
          </p:nvPr>
        </p:nvSpPr>
        <p:spPr>
          <a:xfrm>
            <a:off x="381000" y="2708274"/>
            <a:ext cx="9067800" cy="2376910"/>
          </a:xfrm>
        </p:spPr>
        <p:txBody>
          <a:bodyPr/>
          <a:lstStyle/>
          <a:p>
            <a:pPr marL="219075" indent="3175" eaLnBrk="1" hangingPunct="1"/>
            <a:r>
              <a:rPr lang="el-GR" sz="3600" b="1" dirty="0"/>
              <a:t>Νικόλαος </a:t>
            </a:r>
            <a:r>
              <a:rPr lang="el-GR" sz="3600" b="1" dirty="0" err="1"/>
              <a:t>Πατρικαλάκης</a:t>
            </a:r>
            <a:endParaRPr lang="en-US" sz="3600" b="1" dirty="0"/>
          </a:p>
          <a:p>
            <a:pPr eaLnBrk="1" hangingPunct="1">
              <a:spcBef>
                <a:spcPct val="0"/>
              </a:spcBef>
              <a:buClrTx/>
            </a:pPr>
            <a:endParaRPr lang="el-GR" altLang="el-GR" dirty="0"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</a:pPr>
            <a:r>
              <a:rPr lang="en-US" altLang="el-GR" sz="2000" dirty="0">
                <a:cs typeface="Times New Roman" pitchFamily="18" charset="0"/>
              </a:rPr>
              <a:t>Massachusetts Institute of Technology</a:t>
            </a:r>
          </a:p>
          <a:p>
            <a:pPr eaLnBrk="1" hangingPunct="1">
              <a:spcBef>
                <a:spcPct val="0"/>
              </a:spcBef>
              <a:buClrTx/>
            </a:pPr>
            <a:r>
              <a:rPr lang="en-US" altLang="el-GR" sz="2000" dirty="0">
                <a:cs typeface="Times New Roman" pitchFamily="18" charset="0"/>
              </a:rPr>
              <a:t>Department of Mechanical Engineering</a:t>
            </a:r>
          </a:p>
          <a:p>
            <a:pPr eaLnBrk="1" hangingPunct="1">
              <a:spcBef>
                <a:spcPct val="0"/>
              </a:spcBef>
              <a:buClrTx/>
            </a:pPr>
            <a:r>
              <a:rPr lang="en-US" altLang="el-GR" sz="2000" dirty="0">
                <a:cs typeface="Times New Roman" pitchFamily="18" charset="0"/>
              </a:rPr>
              <a:t>Boston, MA, USA</a:t>
            </a:r>
          </a:p>
          <a:p>
            <a:pPr marL="219075" indent="3175" eaLnBrk="1" hangingPunct="1"/>
            <a:endParaRPr lang="en-US" altLang="el-GR" sz="3600" b="1" baseline="30000" dirty="0"/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3B292BEA-CCE3-4DB7-8EB0-5FE3A99E6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720" y="6308725"/>
            <a:ext cx="53206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19075" indent="3175" eaLnBrk="0" hangingPunct="0">
              <a:spcBef>
                <a:spcPct val="20000"/>
              </a:spcBef>
              <a:buClr>
                <a:srgbClr val="FF0000"/>
              </a:buClr>
              <a:buFont typeface="ITC Zapf Dingbats SWA" pitchFamily="18" charset="2"/>
              <a:buChar char="+"/>
              <a:defRPr sz="2800">
                <a:solidFill>
                  <a:srgbClr val="000099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0000"/>
              </a:buClr>
              <a:buFont typeface="ITC Zapf Dingbats SWA" pitchFamily="18" charset="2"/>
              <a:buChar char="."/>
              <a:defRPr sz="2400">
                <a:solidFill>
                  <a:srgbClr val="000099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0000"/>
              </a:buClr>
              <a:buFont typeface="ITC Zapf Dingbats SWA" pitchFamily="18" charset="2"/>
              <a:buChar char="-"/>
              <a:defRPr sz="2000">
                <a:solidFill>
                  <a:srgbClr val="000099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ü"/>
              <a:defRPr>
                <a:solidFill>
                  <a:srgbClr val="000099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0000"/>
              </a:buClr>
              <a:buFont typeface="ITC Zapf Dingbats SWA" pitchFamily="18" charset="2"/>
              <a:buChar char="1"/>
              <a:defRPr sz="1600">
                <a:solidFill>
                  <a:srgbClr val="000099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ITC Zapf Dingbats SWA" pitchFamily="18" charset="2"/>
              <a:buChar char="1"/>
              <a:defRPr sz="1600">
                <a:solidFill>
                  <a:srgbClr val="000099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ITC Zapf Dingbats SWA" pitchFamily="18" charset="2"/>
              <a:buChar char="1"/>
              <a:defRPr sz="1600">
                <a:solidFill>
                  <a:srgbClr val="000099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ITC Zapf Dingbats SWA" pitchFamily="18" charset="2"/>
              <a:buChar char="1"/>
              <a:defRPr sz="1600">
                <a:solidFill>
                  <a:srgbClr val="000099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ITC Zapf Dingbats SWA" pitchFamily="18" charset="2"/>
              <a:buChar char="1"/>
              <a:defRPr sz="1600">
                <a:solidFill>
                  <a:srgbClr val="000099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el-GR" sz="2000" dirty="0"/>
              <a:t>nmp@mit.edu, nmpatrikalakis@gmail.com</a:t>
            </a:r>
            <a:endParaRPr lang="en-US" altLang="el-GR" sz="2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91D7D70-90A3-4A2F-8563-50E45D247991}"/>
              </a:ext>
            </a:extLst>
          </p:cNvPr>
          <p:cNvSpPr/>
          <p:nvPr/>
        </p:nvSpPr>
        <p:spPr bwMode="auto">
          <a:xfrm>
            <a:off x="0" y="6021288"/>
            <a:ext cx="920552" cy="83671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17F59C-1D1E-4C3C-ACB8-C7A1F264AC94}"/>
              </a:ext>
            </a:extLst>
          </p:cNvPr>
          <p:cNvSpPr/>
          <p:nvPr/>
        </p:nvSpPr>
        <p:spPr bwMode="auto">
          <a:xfrm>
            <a:off x="9001000" y="6021288"/>
            <a:ext cx="920552" cy="83671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50978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78669" y="116632"/>
            <a:ext cx="8420100" cy="864096"/>
          </a:xfrm>
        </p:spPr>
        <p:txBody>
          <a:bodyPr/>
          <a:lstStyle/>
          <a:p>
            <a:pPr eaLnBrk="1" hangingPunct="1"/>
            <a:r>
              <a:rPr lang="el-GR" altLang="el-GR" sz="3600" dirty="0">
                <a:cs typeface="Times New Roman" pitchFamily="18" charset="0"/>
              </a:rPr>
              <a:t>Μέλη του ΤΕΣ Επιστημών Μηχανικού</a:t>
            </a:r>
          </a:p>
        </p:txBody>
      </p:sp>
      <p:sp>
        <p:nvSpPr>
          <p:cNvPr id="87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5975" y="980728"/>
            <a:ext cx="8458200" cy="5877272"/>
          </a:xfrm>
        </p:spPr>
        <p:txBody>
          <a:bodyPr/>
          <a:lstStyle/>
          <a:p>
            <a:r>
              <a:rPr lang="el-GR" sz="2000" dirty="0" err="1"/>
              <a:t>Πατρικαλάκης</a:t>
            </a:r>
            <a:r>
              <a:rPr lang="el-GR" sz="2000" dirty="0"/>
              <a:t> Νικόλαος</a:t>
            </a:r>
            <a:r>
              <a:rPr lang="en-US" sz="2000" dirty="0"/>
              <a:t>, MIT, ΗΠΑ</a:t>
            </a:r>
            <a:r>
              <a:rPr lang="el-GR" sz="2000" dirty="0"/>
              <a:t>, Πρόεδρος</a:t>
            </a:r>
          </a:p>
          <a:p>
            <a:r>
              <a:rPr lang="el-GR" sz="2000" dirty="0"/>
              <a:t>Αναστασιάδης Σπύρος, Πανεπιστήμιο Κρήτης και ΙΤΕ, Αντιπρόεδρος</a:t>
            </a:r>
          </a:p>
          <a:p>
            <a:r>
              <a:rPr lang="el-GR" sz="2000" dirty="0"/>
              <a:t>Αγγελάκης Δημήτριος</a:t>
            </a:r>
            <a:r>
              <a:rPr lang="en-US" sz="2000" dirty="0"/>
              <a:t>, </a:t>
            </a:r>
            <a:r>
              <a:rPr lang="el-GR" sz="2000" dirty="0"/>
              <a:t>Πολυτεχνείο Κρήτης</a:t>
            </a:r>
          </a:p>
          <a:p>
            <a:r>
              <a:rPr lang="el-GR" sz="2000" dirty="0"/>
              <a:t>Βλαχογιάννη Ελένη, Εθνικό Μετσόβιο Πολυτεχνείο</a:t>
            </a:r>
          </a:p>
          <a:p>
            <a:r>
              <a:rPr lang="el-GR" sz="2000" dirty="0" err="1"/>
              <a:t>Κακαράς</a:t>
            </a:r>
            <a:r>
              <a:rPr lang="el-GR" sz="2000" dirty="0"/>
              <a:t> Εμμανουήλ, Εθνικό Μετσόβιο Πολυτεχνείο </a:t>
            </a:r>
          </a:p>
          <a:p>
            <a:r>
              <a:rPr lang="el-GR" sz="2000" dirty="0"/>
              <a:t>Κανελλόπουλος Νικόλαος, </a:t>
            </a:r>
            <a:r>
              <a:rPr lang="fr-FR" sz="2000" dirty="0"/>
              <a:t>Innovative </a:t>
            </a:r>
            <a:r>
              <a:rPr lang="fr-FR" sz="2000" dirty="0" err="1"/>
              <a:t>Νanosolutions</a:t>
            </a:r>
            <a:r>
              <a:rPr lang="fr-FR" sz="2000" dirty="0"/>
              <a:t> HTF SA</a:t>
            </a:r>
            <a:endParaRPr lang="el-GR" sz="2000" dirty="0"/>
          </a:p>
          <a:p>
            <a:r>
              <a:rPr lang="el-GR" sz="2000" dirty="0" err="1"/>
              <a:t>Κλάδης</a:t>
            </a:r>
            <a:r>
              <a:rPr lang="el-GR" sz="2000" dirty="0"/>
              <a:t> Αναστάσιος, </a:t>
            </a:r>
            <a:r>
              <a:rPr lang="en-US" sz="2000" dirty="0"/>
              <a:t>ORYKTON Consulting IKE </a:t>
            </a:r>
            <a:r>
              <a:rPr lang="el-GR" sz="2000" dirty="0"/>
              <a:t>και Α</a:t>
            </a:r>
            <a:r>
              <a:rPr lang="en-US" sz="2000" dirty="0" err="1"/>
              <a:t>dMiRIS</a:t>
            </a:r>
            <a:r>
              <a:rPr lang="en-US" sz="2000" dirty="0"/>
              <a:t> IKE.</a:t>
            </a:r>
          </a:p>
          <a:p>
            <a:r>
              <a:rPr lang="el-GR" sz="2000" dirty="0"/>
              <a:t>Κόρδας Γεώργιος</a:t>
            </a:r>
            <a:r>
              <a:rPr lang="en-US" sz="2000" dirty="0"/>
              <a:t>, Μέλος του ERC LS7 Starting Grant Panel</a:t>
            </a:r>
          </a:p>
          <a:p>
            <a:r>
              <a:rPr lang="el-GR" sz="2000" dirty="0"/>
              <a:t>Κωνσταντόπουλος Αθανάσιος, </a:t>
            </a:r>
            <a:r>
              <a:rPr lang="el-GR" sz="2000" dirty="0" err="1"/>
              <a:t>Αριστ</a:t>
            </a:r>
            <a:r>
              <a:rPr lang="el-GR" sz="2000" dirty="0"/>
              <a:t>. Παν. </a:t>
            </a:r>
            <a:r>
              <a:rPr lang="el-GR" sz="2000" dirty="0" err="1"/>
              <a:t>Θεσ</a:t>
            </a:r>
            <a:r>
              <a:rPr lang="el-GR" sz="2000" dirty="0"/>
              <a:t>/νίκης και ΕΚΕΤΑ</a:t>
            </a:r>
          </a:p>
          <a:p>
            <a:r>
              <a:rPr lang="el-GR" sz="2000" dirty="0" err="1"/>
              <a:t>Ματίκας</a:t>
            </a:r>
            <a:r>
              <a:rPr lang="el-GR" sz="2000" dirty="0"/>
              <a:t> Θεόδωρος, Πανεπιστήμιο Ιωαννίνων</a:t>
            </a:r>
          </a:p>
          <a:p>
            <a:r>
              <a:rPr lang="el-GR" sz="2000" dirty="0"/>
              <a:t>Νικήτα Κωνσταντίνα, Εθνικό Μετσόβιο Πολυτεχνείο</a:t>
            </a:r>
          </a:p>
          <a:p>
            <a:r>
              <a:rPr lang="el-GR" sz="2000" dirty="0"/>
              <a:t>Παπαδιάς Κωνσταντίνος, Αμερικάνικο Κολλέγιο Ελλάδος</a:t>
            </a:r>
          </a:p>
          <a:p>
            <a:r>
              <a:rPr lang="el-GR" sz="2000" dirty="0" err="1"/>
              <a:t>Σαρηγιάννης</a:t>
            </a:r>
            <a:r>
              <a:rPr lang="el-GR" sz="2000" dirty="0"/>
              <a:t> Δημοσθένης, </a:t>
            </a:r>
            <a:r>
              <a:rPr lang="el-GR" sz="2000" dirty="0" err="1"/>
              <a:t>Αριστ</a:t>
            </a:r>
            <a:r>
              <a:rPr lang="el-GR" sz="2000" dirty="0"/>
              <a:t>. Παν. </a:t>
            </a:r>
            <a:r>
              <a:rPr lang="el-GR" sz="2000" dirty="0" err="1"/>
              <a:t>Θεσ</a:t>
            </a:r>
            <a:r>
              <a:rPr lang="el-GR" sz="2000" dirty="0"/>
              <a:t>/νίκης</a:t>
            </a:r>
          </a:p>
          <a:p>
            <a:r>
              <a:rPr lang="el-GR" sz="2000" dirty="0">
                <a:solidFill>
                  <a:srgbClr val="C00000"/>
                </a:solidFill>
              </a:rPr>
              <a:t>Θεοδώρου Θεόδωρος, Εθνικό Μετσόβιο Πολυτεχνείο, Μέλος ΕΣΕΤΕΚ</a:t>
            </a:r>
          </a:p>
          <a:p>
            <a:r>
              <a:rPr lang="el-GR" sz="2000" dirty="0">
                <a:solidFill>
                  <a:srgbClr val="C00000"/>
                </a:solidFill>
              </a:rPr>
              <a:t>Μπεκιάρης Ευάγγελος, ΕΚΕΤΑ, Μέλος ΕΣΕΤΕΚ</a:t>
            </a:r>
          </a:p>
          <a:p>
            <a:r>
              <a:rPr lang="el-GR" sz="2000" dirty="0" err="1">
                <a:solidFill>
                  <a:srgbClr val="C00000"/>
                </a:solidFill>
              </a:rPr>
              <a:t>Λαγγούση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l-GR" sz="2000" dirty="0">
                <a:solidFill>
                  <a:srgbClr val="C00000"/>
                </a:solidFill>
              </a:rPr>
              <a:t>Μαρία και</a:t>
            </a:r>
            <a:r>
              <a:rPr lang="en-US" sz="2000" dirty="0">
                <a:solidFill>
                  <a:srgbClr val="C00000"/>
                </a:solidFill>
              </a:rPr>
              <a:t>,</a:t>
            </a:r>
            <a:r>
              <a:rPr lang="el-GR" sz="2000" dirty="0">
                <a:solidFill>
                  <a:srgbClr val="C00000"/>
                </a:solidFill>
              </a:rPr>
              <a:t> μετά</a:t>
            </a:r>
            <a:r>
              <a:rPr lang="en-US" sz="2000" dirty="0">
                <a:solidFill>
                  <a:srgbClr val="C00000"/>
                </a:solidFill>
              </a:rPr>
              <a:t>,</a:t>
            </a:r>
            <a:r>
              <a:rPr lang="el-GR" sz="2000" dirty="0">
                <a:solidFill>
                  <a:srgbClr val="C00000"/>
                </a:solidFill>
              </a:rPr>
              <a:t> </a:t>
            </a:r>
            <a:r>
              <a:rPr lang="el-GR" sz="2000" dirty="0" err="1">
                <a:solidFill>
                  <a:srgbClr val="C00000"/>
                </a:solidFill>
              </a:rPr>
              <a:t>Λύρατζη</a:t>
            </a:r>
            <a:r>
              <a:rPr lang="el-GR" sz="2000" dirty="0">
                <a:solidFill>
                  <a:srgbClr val="C00000"/>
                </a:solidFill>
              </a:rPr>
              <a:t> Μαρία, </a:t>
            </a:r>
            <a:r>
              <a:rPr lang="en-US" sz="2000" dirty="0" err="1">
                <a:solidFill>
                  <a:srgbClr val="C00000"/>
                </a:solidFill>
              </a:rPr>
              <a:t>Γρ</a:t>
            </a:r>
            <a:r>
              <a:rPr lang="en-US" sz="2000" dirty="0">
                <a:solidFill>
                  <a:srgbClr val="C00000"/>
                </a:solidFill>
              </a:rPr>
              <a:t>αμματέας</a:t>
            </a:r>
            <a:endParaRPr lang="el-GR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021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7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7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7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7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7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7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7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79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79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79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79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79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79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79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796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1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7961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9619" grpId="0" uiExpand="1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15925" y="116632"/>
            <a:ext cx="9001125" cy="1152128"/>
          </a:xfrm>
        </p:spPr>
        <p:txBody>
          <a:bodyPr/>
          <a:lstStyle/>
          <a:p>
            <a:pPr eaLnBrk="1" hangingPunct="1"/>
            <a:r>
              <a:rPr lang="el-GR" sz="3600" dirty="0"/>
              <a:t>Συνεδριάσεις του ΤΕΣ Επιστημών Μηχανικού</a:t>
            </a:r>
            <a:endParaRPr lang="el-GR" altLang="el-GR" sz="3200" dirty="0"/>
          </a:p>
        </p:txBody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0388" y="1224136"/>
            <a:ext cx="9001124" cy="5517232"/>
          </a:xfrm>
        </p:spPr>
        <p:txBody>
          <a:bodyPr/>
          <a:lstStyle/>
          <a:p>
            <a:pPr eaLnBrk="1" hangingPunct="1"/>
            <a:r>
              <a:rPr lang="el-GR" sz="2400" dirty="0"/>
              <a:t>Δώδεκα προγραμματισμένες συναντήσεις:</a:t>
            </a:r>
          </a:p>
          <a:p>
            <a:pPr lvl="1"/>
            <a:r>
              <a:rPr lang="el-GR" sz="2000" dirty="0"/>
              <a:t>01/01-03-2021</a:t>
            </a:r>
          </a:p>
          <a:p>
            <a:pPr lvl="1"/>
            <a:r>
              <a:rPr lang="el-GR" sz="2000" dirty="0"/>
              <a:t>02/21-05-2021</a:t>
            </a:r>
          </a:p>
          <a:p>
            <a:pPr lvl="1"/>
            <a:r>
              <a:rPr lang="el-GR" sz="2000" dirty="0"/>
              <a:t>03/16-06-2021</a:t>
            </a:r>
          </a:p>
          <a:p>
            <a:pPr lvl="1"/>
            <a:r>
              <a:rPr lang="el-GR" sz="2000" dirty="0"/>
              <a:t>04/14-07-2021</a:t>
            </a:r>
          </a:p>
          <a:p>
            <a:pPr lvl="1"/>
            <a:r>
              <a:rPr lang="el-GR" sz="2000" dirty="0"/>
              <a:t>05/08-09-2021</a:t>
            </a:r>
          </a:p>
          <a:p>
            <a:pPr lvl="1"/>
            <a:r>
              <a:rPr lang="el-GR" sz="2000" dirty="0"/>
              <a:t>06/13-10-2021</a:t>
            </a:r>
          </a:p>
          <a:p>
            <a:pPr lvl="1"/>
            <a:r>
              <a:rPr lang="el-GR" sz="2000" dirty="0"/>
              <a:t>07/17-01-2022</a:t>
            </a:r>
          </a:p>
          <a:p>
            <a:pPr lvl="1"/>
            <a:r>
              <a:rPr lang="el-GR" sz="2000" dirty="0"/>
              <a:t>08/08-02-2022</a:t>
            </a:r>
          </a:p>
          <a:p>
            <a:pPr lvl="1"/>
            <a:r>
              <a:rPr lang="el-GR" sz="2000" dirty="0"/>
              <a:t>09/17-03-2022</a:t>
            </a:r>
          </a:p>
          <a:p>
            <a:pPr lvl="1"/>
            <a:r>
              <a:rPr lang="el-GR" sz="2000" dirty="0"/>
              <a:t>10/16-06-2022 (αναβλήθηκε)</a:t>
            </a:r>
          </a:p>
          <a:p>
            <a:pPr lvl="1"/>
            <a:r>
              <a:rPr lang="el-GR" sz="2000" dirty="0"/>
              <a:t>11/28-09-2022</a:t>
            </a:r>
          </a:p>
          <a:p>
            <a:pPr lvl="1"/>
            <a:r>
              <a:rPr lang="el-GR" sz="2000" dirty="0"/>
              <a:t>12/07-11-2022 (προγραμματισμένη)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8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8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8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8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80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80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80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80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80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80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806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806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43" grpId="0" uiExpand="1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15925" y="116632"/>
            <a:ext cx="9001125" cy="1152128"/>
          </a:xfrm>
        </p:spPr>
        <p:txBody>
          <a:bodyPr/>
          <a:lstStyle/>
          <a:p>
            <a:pPr eaLnBrk="1" hangingPunct="1"/>
            <a:r>
              <a:rPr lang="el-GR" sz="3600" dirty="0"/>
              <a:t>Κύρια Θέματα Ενασχόλησης του ΤΕΣ Επιστημών Μηχανικού</a:t>
            </a:r>
            <a:endParaRPr lang="el-GR" altLang="el-GR" sz="3600" dirty="0"/>
          </a:p>
        </p:txBody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0388" y="1196752"/>
            <a:ext cx="9001124" cy="5661248"/>
          </a:xfrm>
        </p:spPr>
        <p:txBody>
          <a:bodyPr/>
          <a:lstStyle/>
          <a:p>
            <a:pPr lvl="0"/>
            <a:r>
              <a:rPr lang="el-GR" sz="2400" dirty="0"/>
              <a:t>Ενημέρωση για αποστολή του ΤΕΣ και πλαίσιο λειτουργίας</a:t>
            </a:r>
            <a:endParaRPr lang="en-US" sz="2400" dirty="0"/>
          </a:p>
          <a:p>
            <a:pPr lvl="0"/>
            <a:r>
              <a:rPr lang="el-GR" sz="2400" dirty="0"/>
              <a:t>Ερωτήσεις του Ε.Σ.Ε.ΤΕ.Κ. προς το ΤΕΣ Επιστημών Μηχανικού</a:t>
            </a:r>
          </a:p>
          <a:p>
            <a:pPr lvl="0"/>
            <a:r>
              <a:rPr lang="el-GR" sz="2400" dirty="0"/>
              <a:t>Ομάδες Εργασίας και Συντονιστές</a:t>
            </a:r>
            <a:endParaRPr lang="en-US" sz="2400" dirty="0"/>
          </a:p>
          <a:p>
            <a:pPr lvl="1"/>
            <a:r>
              <a:rPr lang="el-GR" sz="2000" dirty="0"/>
              <a:t>Χημική Μηχανική – Βιοχημική Μηχανική: </a:t>
            </a:r>
            <a:r>
              <a:rPr lang="el-GR" sz="2000" dirty="0" err="1"/>
              <a:t>Σαρηγιάννης</a:t>
            </a:r>
            <a:r>
              <a:rPr lang="el-GR" sz="2000" dirty="0"/>
              <a:t>, Κόρδας, Νικήτα. Συντονιστής:</a:t>
            </a:r>
            <a:r>
              <a:rPr lang="en-US" sz="2000" dirty="0"/>
              <a:t> </a:t>
            </a:r>
            <a:r>
              <a:rPr lang="el-GR" sz="2000" dirty="0"/>
              <a:t>Δ</a:t>
            </a:r>
            <a:r>
              <a:rPr lang="en-US" sz="2000" dirty="0"/>
              <a:t>. </a:t>
            </a:r>
            <a:r>
              <a:rPr lang="el-GR" sz="2000" dirty="0" err="1"/>
              <a:t>Σαρηγιάννης</a:t>
            </a:r>
            <a:endParaRPr lang="en-US" sz="1800" dirty="0"/>
          </a:p>
          <a:p>
            <a:pPr lvl="1"/>
            <a:r>
              <a:rPr lang="el-GR" sz="2000" dirty="0"/>
              <a:t>Κβαντικές Τεχνολογίες</a:t>
            </a:r>
            <a:r>
              <a:rPr lang="en-US" sz="2000" dirty="0"/>
              <a:t> – </a:t>
            </a:r>
            <a:r>
              <a:rPr lang="el-GR" sz="2000" dirty="0"/>
              <a:t>Τεχνολογίες Πληροφορικής και Τηλεπικοινωνιών</a:t>
            </a:r>
            <a:r>
              <a:rPr lang="en-US" sz="2000" dirty="0"/>
              <a:t>: </a:t>
            </a:r>
            <a:r>
              <a:rPr lang="el-GR" sz="2000" dirty="0"/>
              <a:t>Αγγελάκης</a:t>
            </a:r>
            <a:r>
              <a:rPr lang="en-US" sz="2000" dirty="0"/>
              <a:t>, </a:t>
            </a:r>
            <a:r>
              <a:rPr lang="el-GR" sz="2000" dirty="0"/>
              <a:t>Παπαδιάς</a:t>
            </a:r>
            <a:r>
              <a:rPr lang="en-US" sz="2000" dirty="0"/>
              <a:t>, </a:t>
            </a:r>
            <a:r>
              <a:rPr lang="el-GR" sz="2000" dirty="0"/>
              <a:t>Βλαχογιάννη</a:t>
            </a:r>
            <a:r>
              <a:rPr lang="en-US" sz="2000" dirty="0"/>
              <a:t>. </a:t>
            </a:r>
            <a:r>
              <a:rPr lang="el-GR" sz="2000" dirty="0"/>
              <a:t>Συντονιστής: Δ. Αγγελάκης (κβαντικές τεχνολογίες), Δ. Αγγελάκης-Κ. Παπαδιάς (Ι.Τ.)</a:t>
            </a:r>
            <a:endParaRPr lang="en-US" sz="1800" dirty="0"/>
          </a:p>
          <a:p>
            <a:pPr lvl="1"/>
            <a:r>
              <a:rPr lang="el-GR" sz="2000" dirty="0"/>
              <a:t>Υλικά – </a:t>
            </a:r>
            <a:r>
              <a:rPr lang="el-GR" sz="2000" dirty="0" err="1"/>
              <a:t>Νανοτεχνολογία</a:t>
            </a:r>
            <a:r>
              <a:rPr lang="el-GR" sz="2000" dirty="0"/>
              <a:t>:  Κόρδας, Κανελλόπουλος, Αναστασιάδης, </a:t>
            </a:r>
            <a:r>
              <a:rPr lang="el-GR" sz="2000" dirty="0" err="1"/>
              <a:t>Ματίκας</a:t>
            </a:r>
            <a:r>
              <a:rPr lang="el-GR" sz="2000" dirty="0"/>
              <a:t>, Κωνσταντόπουλος, </a:t>
            </a:r>
            <a:r>
              <a:rPr lang="el-GR" sz="2000" dirty="0" err="1"/>
              <a:t>Κλάδης</a:t>
            </a:r>
            <a:r>
              <a:rPr lang="el-GR" sz="2000" dirty="0"/>
              <a:t>. Συντονιστής: Γ. Κόρδας, Ν. Κανελλόπουλος</a:t>
            </a:r>
            <a:endParaRPr lang="en-US" sz="1800" dirty="0"/>
          </a:p>
          <a:p>
            <a:pPr lvl="1"/>
            <a:r>
              <a:rPr lang="el-GR" sz="2000" dirty="0"/>
              <a:t>Ενέργεια – Περιβάλλον – Μεταφορές: Κανελλόπουλος, Βλαχογιάννη, </a:t>
            </a:r>
            <a:r>
              <a:rPr lang="el-GR" sz="2000" dirty="0" err="1"/>
              <a:t>Ματίκας</a:t>
            </a:r>
            <a:r>
              <a:rPr lang="el-GR" sz="2000" dirty="0"/>
              <a:t>, Παπαδιάς, Κωνσταντόπουλος, </a:t>
            </a:r>
            <a:r>
              <a:rPr lang="el-GR" sz="2000" dirty="0" err="1"/>
              <a:t>Κλάδης</a:t>
            </a:r>
            <a:r>
              <a:rPr lang="el-GR" sz="2000" dirty="0"/>
              <a:t>, </a:t>
            </a:r>
            <a:r>
              <a:rPr lang="el-GR" sz="2000" dirty="0" err="1"/>
              <a:t>Κακαράς</a:t>
            </a:r>
            <a:r>
              <a:rPr lang="el-GR" sz="2000" dirty="0"/>
              <a:t> και Αγγελάκης. Συντονίστρια: κ. Ελ. Βλαχογιάννη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83569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8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8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8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8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80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80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43" grpId="0" uiExpand="1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15925" y="116632"/>
            <a:ext cx="9001125" cy="1152128"/>
          </a:xfrm>
        </p:spPr>
        <p:txBody>
          <a:bodyPr/>
          <a:lstStyle/>
          <a:p>
            <a:pPr eaLnBrk="1" hangingPunct="1"/>
            <a:r>
              <a:rPr lang="el-GR" sz="3600" dirty="0"/>
              <a:t>Κύρια Θέματα Ενασχόλησης του ΤΕΣ Επιστημών Μηχανικού</a:t>
            </a:r>
            <a:endParaRPr lang="el-GR" altLang="el-GR" sz="3600" dirty="0"/>
          </a:p>
        </p:txBody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0388" y="1196752"/>
            <a:ext cx="9001124" cy="5661248"/>
          </a:xfrm>
        </p:spPr>
        <p:txBody>
          <a:bodyPr/>
          <a:lstStyle/>
          <a:p>
            <a:pPr lvl="0"/>
            <a:r>
              <a:rPr lang="el-GR" sz="2400" dirty="0"/>
              <a:t>Ενημέρωση για αποστολή του ΤΕΣ και πλαίσιο λειτουργίας</a:t>
            </a:r>
            <a:endParaRPr lang="en-US" sz="2400" dirty="0"/>
          </a:p>
          <a:p>
            <a:pPr lvl="0"/>
            <a:r>
              <a:rPr lang="el-GR" sz="2400" dirty="0"/>
              <a:t>Ερωτήσεις του Ε.Σ.Ε.ΤΕ.Κ. προς το ΤΕΣ Επιστημών Μηχανικού</a:t>
            </a:r>
          </a:p>
          <a:p>
            <a:pPr lvl="0"/>
            <a:r>
              <a:rPr lang="el-GR" sz="2400" dirty="0"/>
              <a:t>Οργάνωση σε Ομάδες Εργασίας</a:t>
            </a:r>
            <a:endParaRPr lang="en-US" sz="24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B6BAEB-BB3D-4C90-946A-427FBAD557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257481"/>
              </p:ext>
            </p:extLst>
          </p:nvPr>
        </p:nvGraphicFramePr>
        <p:xfrm>
          <a:off x="200472" y="2518500"/>
          <a:ext cx="9505503" cy="4053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68501">
                  <a:extLst>
                    <a:ext uri="{9D8B030D-6E8A-4147-A177-3AD203B41FA5}">
                      <a16:colId xmlns:a16="http://schemas.microsoft.com/office/drawing/2014/main" val="2545210054"/>
                    </a:ext>
                  </a:extLst>
                </a:gridCol>
                <a:gridCol w="3168501">
                  <a:extLst>
                    <a:ext uri="{9D8B030D-6E8A-4147-A177-3AD203B41FA5}">
                      <a16:colId xmlns:a16="http://schemas.microsoft.com/office/drawing/2014/main" val="3823062028"/>
                    </a:ext>
                  </a:extLst>
                </a:gridCol>
                <a:gridCol w="3168501">
                  <a:extLst>
                    <a:ext uri="{9D8B030D-6E8A-4147-A177-3AD203B41FA5}">
                      <a16:colId xmlns:a16="http://schemas.microsoft.com/office/drawing/2014/main" val="30218720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solidFill>
                            <a:srgbClr val="000099"/>
                          </a:solidFill>
                        </a:rPr>
                        <a:t>Ομάδα Εργασίας</a:t>
                      </a:r>
                      <a:endParaRPr lang="en-US" sz="2000" b="1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solidFill>
                            <a:srgbClr val="000099"/>
                          </a:solidFill>
                        </a:rPr>
                        <a:t>Μέλη</a:t>
                      </a:r>
                      <a:endParaRPr lang="en-US" sz="2000" b="1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solidFill>
                            <a:srgbClr val="000099"/>
                          </a:solidFill>
                        </a:rPr>
                        <a:t>Συντονιστής</a:t>
                      </a:r>
                      <a:endParaRPr lang="en-US" sz="2000" b="1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706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800" dirty="0">
                          <a:solidFill>
                            <a:srgbClr val="000099"/>
                          </a:solidFill>
                        </a:rPr>
                        <a:t>Χημική Μηχανική – Βιοχημική Μηχανική</a:t>
                      </a:r>
                      <a:endParaRPr 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 err="1">
                          <a:solidFill>
                            <a:srgbClr val="000099"/>
                          </a:solidFill>
                        </a:rPr>
                        <a:t>Σαρηγιάννης</a:t>
                      </a:r>
                      <a:r>
                        <a:rPr lang="el-GR" sz="1800" dirty="0">
                          <a:solidFill>
                            <a:srgbClr val="000099"/>
                          </a:solidFill>
                        </a:rPr>
                        <a:t>, Κόρδας, Νικήτα</a:t>
                      </a:r>
                      <a:endParaRPr 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 err="1">
                          <a:solidFill>
                            <a:srgbClr val="000099"/>
                          </a:solidFill>
                        </a:rPr>
                        <a:t>Σαρηγιάννης</a:t>
                      </a:r>
                      <a:endParaRPr 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9816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800" dirty="0">
                          <a:solidFill>
                            <a:srgbClr val="000099"/>
                          </a:solidFill>
                        </a:rPr>
                        <a:t>Υλικά – </a:t>
                      </a:r>
                      <a:r>
                        <a:rPr lang="el-GR" sz="1800" dirty="0" err="1">
                          <a:solidFill>
                            <a:srgbClr val="000099"/>
                          </a:solidFill>
                        </a:rPr>
                        <a:t>Νανοτεχνολογία</a:t>
                      </a:r>
                      <a:endParaRPr 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>
                          <a:solidFill>
                            <a:srgbClr val="000099"/>
                          </a:solidFill>
                        </a:rPr>
                        <a:t>Κόρδας, Κανελλόπουλος, Αναστασιάδης, </a:t>
                      </a:r>
                      <a:r>
                        <a:rPr lang="el-GR" sz="1800" dirty="0" err="1">
                          <a:solidFill>
                            <a:srgbClr val="000099"/>
                          </a:solidFill>
                        </a:rPr>
                        <a:t>Ματίκας</a:t>
                      </a:r>
                      <a:r>
                        <a:rPr lang="el-GR" sz="1800" dirty="0">
                          <a:solidFill>
                            <a:srgbClr val="000099"/>
                          </a:solidFill>
                        </a:rPr>
                        <a:t>, Κωνσταντόπουλος, </a:t>
                      </a:r>
                      <a:r>
                        <a:rPr lang="el-GR" sz="1800" dirty="0" err="1">
                          <a:solidFill>
                            <a:srgbClr val="000099"/>
                          </a:solidFill>
                        </a:rPr>
                        <a:t>Κλάδης</a:t>
                      </a:r>
                      <a:endParaRPr 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>
                          <a:solidFill>
                            <a:srgbClr val="000099"/>
                          </a:solidFill>
                        </a:rPr>
                        <a:t>Κόρδας, Κανελλόπουλος</a:t>
                      </a:r>
                      <a:endParaRPr 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18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800" dirty="0">
                          <a:solidFill>
                            <a:srgbClr val="000099"/>
                          </a:solidFill>
                        </a:rPr>
                        <a:t>Κβαντικές Τεχνολογίες</a:t>
                      </a:r>
                      <a:r>
                        <a:rPr lang="en-US" sz="1800" dirty="0">
                          <a:solidFill>
                            <a:srgbClr val="000099"/>
                          </a:solidFill>
                        </a:rPr>
                        <a:t> – </a:t>
                      </a:r>
                      <a:r>
                        <a:rPr lang="el-GR" sz="1800" dirty="0">
                          <a:solidFill>
                            <a:srgbClr val="000099"/>
                          </a:solidFill>
                        </a:rPr>
                        <a:t>Τεχνολογίες Πληροφορικής και Τηλεπικοινωνιών</a:t>
                      </a:r>
                      <a:endParaRPr 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>
                          <a:solidFill>
                            <a:srgbClr val="000099"/>
                          </a:solidFill>
                        </a:rPr>
                        <a:t>Αγγελάκης</a:t>
                      </a:r>
                      <a:r>
                        <a:rPr lang="en-US" sz="1800" dirty="0">
                          <a:solidFill>
                            <a:srgbClr val="000099"/>
                          </a:solidFill>
                        </a:rPr>
                        <a:t>, </a:t>
                      </a:r>
                      <a:r>
                        <a:rPr lang="el-GR" sz="1800" dirty="0">
                          <a:solidFill>
                            <a:srgbClr val="000099"/>
                          </a:solidFill>
                        </a:rPr>
                        <a:t>Παπαδιάς</a:t>
                      </a:r>
                      <a:r>
                        <a:rPr lang="en-US" sz="1800" dirty="0">
                          <a:solidFill>
                            <a:srgbClr val="000099"/>
                          </a:solidFill>
                        </a:rPr>
                        <a:t>, </a:t>
                      </a:r>
                      <a:r>
                        <a:rPr lang="el-GR" sz="1800" dirty="0">
                          <a:solidFill>
                            <a:srgbClr val="000099"/>
                          </a:solidFill>
                        </a:rPr>
                        <a:t>Βλαχογιάννη</a:t>
                      </a:r>
                      <a:endParaRPr 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>
                          <a:solidFill>
                            <a:srgbClr val="000099"/>
                          </a:solidFill>
                        </a:rPr>
                        <a:t>Αγγελάκης-Παπαδιάς</a:t>
                      </a:r>
                      <a:endParaRPr 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112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800" dirty="0">
                          <a:solidFill>
                            <a:srgbClr val="000099"/>
                          </a:solidFill>
                        </a:rPr>
                        <a:t>Ενέργεια – Περιβάλλον – Μεταφορές</a:t>
                      </a:r>
                      <a:endParaRPr 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>
                          <a:solidFill>
                            <a:srgbClr val="000099"/>
                          </a:solidFill>
                        </a:rPr>
                        <a:t>Κανελλόπουλος, Βλαχογιάννη, </a:t>
                      </a:r>
                      <a:r>
                        <a:rPr lang="el-GR" sz="1800" dirty="0" err="1">
                          <a:solidFill>
                            <a:srgbClr val="000099"/>
                          </a:solidFill>
                        </a:rPr>
                        <a:t>Ματίκας</a:t>
                      </a:r>
                      <a:r>
                        <a:rPr lang="el-GR" sz="1800" dirty="0">
                          <a:solidFill>
                            <a:srgbClr val="000099"/>
                          </a:solidFill>
                        </a:rPr>
                        <a:t>, Παπαδιάς, Κωνσταντόπουλος, </a:t>
                      </a:r>
                      <a:r>
                        <a:rPr lang="el-GR" sz="1800" dirty="0" err="1">
                          <a:solidFill>
                            <a:srgbClr val="000099"/>
                          </a:solidFill>
                        </a:rPr>
                        <a:t>Κλάδης</a:t>
                      </a:r>
                      <a:r>
                        <a:rPr lang="el-GR" sz="1800" dirty="0">
                          <a:solidFill>
                            <a:srgbClr val="000099"/>
                          </a:solidFill>
                        </a:rPr>
                        <a:t>, </a:t>
                      </a:r>
                      <a:r>
                        <a:rPr lang="el-GR" sz="1800" dirty="0" err="1">
                          <a:solidFill>
                            <a:srgbClr val="000099"/>
                          </a:solidFill>
                        </a:rPr>
                        <a:t>Κακαράς</a:t>
                      </a:r>
                      <a:r>
                        <a:rPr lang="el-GR" sz="1800" dirty="0">
                          <a:solidFill>
                            <a:srgbClr val="000099"/>
                          </a:solidFill>
                        </a:rPr>
                        <a:t> και Αγγελάκης</a:t>
                      </a:r>
                      <a:endParaRPr 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>
                          <a:solidFill>
                            <a:srgbClr val="000099"/>
                          </a:solidFill>
                        </a:rPr>
                        <a:t>Βλαχογιάννη</a:t>
                      </a:r>
                      <a:endParaRPr 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1850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0993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8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8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43" grpId="0" uiExpand="1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15925" y="116632"/>
            <a:ext cx="9001125" cy="1152128"/>
          </a:xfrm>
        </p:spPr>
        <p:txBody>
          <a:bodyPr/>
          <a:lstStyle/>
          <a:p>
            <a:pPr eaLnBrk="1" hangingPunct="1"/>
            <a:r>
              <a:rPr lang="el-GR" sz="3600" dirty="0"/>
              <a:t>Κύρια Θέματα Ενασχόλησης του ΤΕΣ Επιστημών Μηχανικού</a:t>
            </a:r>
            <a:endParaRPr lang="el-GR" altLang="el-GR" sz="3600" dirty="0"/>
          </a:p>
        </p:txBody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0388" y="1196752"/>
            <a:ext cx="9073132" cy="5661248"/>
          </a:xfrm>
        </p:spPr>
        <p:txBody>
          <a:bodyPr/>
          <a:lstStyle/>
          <a:p>
            <a:pPr lvl="0"/>
            <a:r>
              <a:rPr lang="el-GR" sz="2400" dirty="0"/>
              <a:t>Διαδικασίες αξιολόγησης Ερευνητικών Ινστιτούτων και Κέντρων – Ρόλος του ΤΕΣ</a:t>
            </a:r>
            <a:endParaRPr lang="en-US" sz="2400" dirty="0"/>
          </a:p>
          <a:p>
            <a:pPr lvl="1"/>
            <a:r>
              <a:rPr lang="el-GR" sz="2000" dirty="0"/>
              <a:t>Συζήτηση και προβληματισμός επί των διαδικασιών αξιολόγησης </a:t>
            </a:r>
            <a:endParaRPr lang="en-US" sz="2000" dirty="0"/>
          </a:p>
          <a:p>
            <a:pPr lvl="1"/>
            <a:r>
              <a:rPr lang="el-GR" sz="2000" dirty="0"/>
              <a:t>Πρόταση ονομάτων Επιστημόνων για στελέχωση των Επιτροπών Αξιολόγησης Ε.Ι. της ΓΓΕΚ του Τομέα Επιστημών Μηχανικού</a:t>
            </a:r>
          </a:p>
          <a:p>
            <a:pPr lvl="0"/>
            <a:r>
              <a:rPr lang="el-GR" sz="2400" dirty="0"/>
              <a:t>Συνεργασία του ΤΕΣ με Θεματικές Επιτροπές του ΕΣΠΑ 2021-2027</a:t>
            </a:r>
            <a:endParaRPr lang="en-US" sz="2400" dirty="0"/>
          </a:p>
          <a:p>
            <a:pPr lvl="1"/>
            <a:r>
              <a:rPr lang="el-GR" sz="2000" dirty="0"/>
              <a:t>Ενημέρωση του ΤΕΣ από τη ΓΓΕΚ για τον σχεδιασμό της νέας προγραμματικής περιόδου από τον κ. Α. </a:t>
            </a:r>
            <a:r>
              <a:rPr lang="el-GR" sz="2000" dirty="0" err="1"/>
              <a:t>Γυπάκη</a:t>
            </a:r>
            <a:r>
              <a:rPr lang="el-GR" sz="2000" dirty="0"/>
              <a:t>, Αναπληρωτή Προϊστάμενο του Τμήματος Σχεδιασμού &amp; Προγραμματισμού της ΓΓΕΚ, οποίος προσεκλήθη στη Συνεδρία 03/16-06-2021</a:t>
            </a:r>
            <a:endParaRPr lang="en-US" sz="2000" dirty="0"/>
          </a:p>
          <a:p>
            <a:pPr lvl="1"/>
            <a:r>
              <a:rPr lang="el-GR" sz="2000" dirty="0"/>
              <a:t>Επεξεργασία και υποβολή πρότασης επί των προτεραιοτήτων του Θεματικού Τομέα «Βιομηχανική Παραγωγή, Υλικά, Κατασκευές» </a:t>
            </a:r>
            <a:endParaRPr lang="en-US" sz="2000" dirty="0"/>
          </a:p>
          <a:p>
            <a:pPr lvl="1"/>
            <a:r>
              <a:rPr lang="el-GR" sz="2000" dirty="0"/>
              <a:t>Προσθήκη επί των προτεραιοτήτων του Θεματικού Τομέα</a:t>
            </a:r>
            <a:r>
              <a:rPr lang="el-GR" dirty="0"/>
              <a:t> «</a:t>
            </a:r>
            <a:r>
              <a:rPr lang="el-GR" sz="2000" dirty="0"/>
              <a:t>Τεχνολογίες Πληροφορικής και Επικοινωνιών» μέσω του ΤΕΣ Πληροφορικής</a:t>
            </a:r>
            <a:endParaRPr lang="en-US" sz="2000" dirty="0"/>
          </a:p>
          <a:p>
            <a:pPr lvl="1"/>
            <a:r>
              <a:rPr lang="el-GR" sz="2000" dirty="0"/>
              <a:t>Προσθήκη επί των προτεραιοτήτων του Θεματικού Τομέα</a:t>
            </a:r>
            <a:r>
              <a:rPr lang="el-GR" dirty="0"/>
              <a:t> «</a:t>
            </a:r>
            <a:r>
              <a:rPr lang="el-GR" sz="2000" dirty="0"/>
              <a:t>Έξυπνες Μεταφορές – εφοδιαστική αλυσίδα» </a:t>
            </a:r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161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8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8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8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8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80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80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80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43" grpId="0" uiExpand="1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15925" y="116632"/>
            <a:ext cx="9001125" cy="1152128"/>
          </a:xfrm>
        </p:spPr>
        <p:txBody>
          <a:bodyPr/>
          <a:lstStyle/>
          <a:p>
            <a:pPr eaLnBrk="1" hangingPunct="1"/>
            <a:r>
              <a:rPr lang="el-GR" sz="3600" dirty="0"/>
              <a:t>Κύρια Θέματα Ενασχόλησης του ΤΕΣ Επιστημών Μηχανικού</a:t>
            </a:r>
            <a:endParaRPr lang="el-GR" altLang="el-GR" sz="3600" dirty="0"/>
          </a:p>
        </p:txBody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0388" y="1268760"/>
            <a:ext cx="9073132" cy="5661248"/>
          </a:xfrm>
        </p:spPr>
        <p:txBody>
          <a:bodyPr/>
          <a:lstStyle/>
          <a:p>
            <a:pPr lvl="0"/>
            <a:r>
              <a:rPr lang="el-GR" sz="2400" dirty="0"/>
              <a:t>Συνεργασία του ΤΕΣ με το Επιστημονικό Συμβούλιο του ΕΛΙΔΕΚ </a:t>
            </a:r>
            <a:endParaRPr lang="en-US" sz="2400" dirty="0"/>
          </a:p>
          <a:p>
            <a:pPr lvl="1"/>
            <a:r>
              <a:rPr lang="el-GR" sz="2000" dirty="0"/>
              <a:t>Ενημέρωση για τον Τομέα «Περιβάλλον και Ενέργεια» από το αρμόδιο Μέλος του Ε.Σ. του ΕΛΙΔΕΚ, κ. Σ. </a:t>
            </a:r>
            <a:r>
              <a:rPr lang="el-GR" sz="2000" dirty="0" err="1"/>
              <a:t>Νεοφυτίδη</a:t>
            </a:r>
            <a:r>
              <a:rPr lang="el-GR" sz="2000" dirty="0"/>
              <a:t> (Συνεδρία 03/16-06-2021)</a:t>
            </a:r>
            <a:endParaRPr lang="en-US" sz="2000" dirty="0"/>
          </a:p>
          <a:p>
            <a:pPr lvl="1"/>
            <a:r>
              <a:rPr lang="el-GR" sz="2000" dirty="0"/>
              <a:t>Ενημέρωση για τον Τομέα «Επιστήμες Μηχανικού» από το αρμόδιο Μέλος του Ε.Σ. του ΕΛΙΔΕΚ, κ. Ε. </a:t>
            </a:r>
            <a:r>
              <a:rPr lang="el-GR" sz="2000" dirty="0" err="1"/>
              <a:t>Κακαρά</a:t>
            </a:r>
            <a:r>
              <a:rPr lang="el-GR" sz="2000" dirty="0"/>
              <a:t>, ο οποίος είναι μέλος του ΤΕΣ (Συνεδρία 03/16-06-2021)</a:t>
            </a:r>
            <a:endParaRPr lang="en-US" sz="2000" dirty="0"/>
          </a:p>
          <a:p>
            <a:pPr lvl="1"/>
            <a:r>
              <a:rPr lang="el-GR" sz="2000" dirty="0"/>
              <a:t>Ενημέρωση για τον Τομέα «Φυσικές Επιστήμες» από το αρμόδιο Μέλος του Ε.Σ. του ΕΛΙΔΕΚ, κ. Κ. </a:t>
            </a:r>
            <a:r>
              <a:rPr lang="el-GR" sz="2000" dirty="0" err="1"/>
              <a:t>Γαλιώτη</a:t>
            </a:r>
            <a:r>
              <a:rPr lang="el-GR" sz="2000" dirty="0"/>
              <a:t> (Συνεδρία 04/14-07-2021)</a:t>
            </a:r>
            <a:endParaRPr lang="en-US" sz="2000" dirty="0"/>
          </a:p>
          <a:p>
            <a:pPr lvl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82427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8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8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8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43" grpId="0" uiExpand="1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15925" y="116632"/>
            <a:ext cx="9001125" cy="1152128"/>
          </a:xfrm>
        </p:spPr>
        <p:txBody>
          <a:bodyPr/>
          <a:lstStyle/>
          <a:p>
            <a:pPr eaLnBrk="1" hangingPunct="1"/>
            <a:r>
              <a:rPr lang="el-GR" sz="3600" dirty="0"/>
              <a:t>Κύρια Θέματα Ενασχόλησης του ΤΕΣ Επιστημών Μηχανικού</a:t>
            </a:r>
            <a:endParaRPr lang="el-GR" altLang="el-GR" sz="3600" dirty="0"/>
          </a:p>
        </p:txBody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0388" y="1296144"/>
            <a:ext cx="9073132" cy="5661248"/>
          </a:xfrm>
        </p:spPr>
        <p:txBody>
          <a:bodyPr/>
          <a:lstStyle/>
          <a:p>
            <a:pPr lvl="0"/>
            <a:r>
              <a:rPr lang="el-GR" sz="2400" dirty="0"/>
              <a:t>Παρουσιάσεις Ομάδων Εργασίας</a:t>
            </a:r>
            <a:endParaRPr lang="en-US" sz="2400" dirty="0"/>
          </a:p>
          <a:p>
            <a:pPr lvl="1"/>
            <a:r>
              <a:rPr lang="el-GR" sz="2000" dirty="0"/>
              <a:t>«Κβαντικές Τεχνολογίες</a:t>
            </a:r>
            <a:r>
              <a:rPr lang="en-US" sz="2000" dirty="0"/>
              <a:t> – </a:t>
            </a:r>
            <a:r>
              <a:rPr lang="el-GR" sz="2000" dirty="0"/>
              <a:t>Τεχνολογίες Πληροφορικής και Τηλεπικοινωνιών (</a:t>
            </a:r>
            <a:r>
              <a:rPr lang="en-US" sz="2000" dirty="0"/>
              <a:t>Quantum Technology-Information Technology – Information &amp; Communication Engineering» </a:t>
            </a:r>
          </a:p>
          <a:p>
            <a:pPr lvl="1"/>
            <a:r>
              <a:rPr lang="el-GR" sz="2000" dirty="0"/>
              <a:t>«Χημική Μηχανική - Βιοχημική Μηχανική (Chemical-</a:t>
            </a:r>
            <a:r>
              <a:rPr lang="el-GR" sz="2000" dirty="0" err="1"/>
              <a:t>Biochemical</a:t>
            </a:r>
            <a:r>
              <a:rPr lang="el-GR" sz="2000" dirty="0"/>
              <a:t>-</a:t>
            </a:r>
            <a:r>
              <a:rPr lang="el-GR" sz="2000" dirty="0" err="1"/>
              <a:t>Biomedical</a:t>
            </a:r>
            <a:r>
              <a:rPr lang="el-GR" sz="2000" dirty="0"/>
              <a:t> </a:t>
            </a:r>
            <a:r>
              <a:rPr lang="el-GR" sz="2000" dirty="0" err="1"/>
              <a:t>Engineering</a:t>
            </a:r>
            <a:r>
              <a:rPr lang="el-GR" sz="2000" dirty="0"/>
              <a:t>)»</a:t>
            </a:r>
            <a:endParaRPr lang="en-US" sz="2000" dirty="0"/>
          </a:p>
          <a:p>
            <a:pPr lvl="1"/>
            <a:r>
              <a:rPr lang="el-GR" sz="2000" dirty="0"/>
              <a:t>«Χημική Μηχανική - Βιοχημική Μηχανική (</a:t>
            </a:r>
            <a:r>
              <a:rPr lang="en-US" sz="2000" dirty="0"/>
              <a:t>Chemical</a:t>
            </a:r>
            <a:r>
              <a:rPr lang="el-GR" sz="2000" dirty="0"/>
              <a:t>-</a:t>
            </a:r>
            <a:r>
              <a:rPr lang="en-US" sz="2000" dirty="0"/>
              <a:t>Biochemical</a:t>
            </a:r>
            <a:r>
              <a:rPr lang="el-GR" sz="2000" dirty="0"/>
              <a:t>-</a:t>
            </a:r>
            <a:r>
              <a:rPr lang="en-US" sz="2000" dirty="0"/>
              <a:t>Biomedical Engineering</a:t>
            </a:r>
            <a:r>
              <a:rPr lang="el-GR" sz="2000" dirty="0"/>
              <a:t>)» - Μέρος Β'</a:t>
            </a:r>
          </a:p>
          <a:p>
            <a:pPr lvl="1"/>
            <a:r>
              <a:rPr lang="el-GR" sz="2000" dirty="0"/>
              <a:t>«Υλικά (</a:t>
            </a:r>
            <a:r>
              <a:rPr lang="en-US" sz="2000" dirty="0"/>
              <a:t>Materials</a:t>
            </a:r>
            <a:r>
              <a:rPr lang="el-GR" sz="2000" dirty="0"/>
              <a:t>)»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52064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8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8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8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8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43" grpId="0" uiExpand="1" build="p" bldLvl="2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l-GR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l-GR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17093</TotalTime>
  <Words>1278</Words>
  <Application>Microsoft Office PowerPoint</Application>
  <PresentationFormat>A4 Paper (210x297 mm)</PresentationFormat>
  <Paragraphs>143</Paragraphs>
  <Slides>15</Slides>
  <Notes>10</Notes>
  <HiddenSlides>1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Courier New</vt:lpstr>
      <vt:lpstr>ITC Zapf Dingbats SWA</vt:lpstr>
      <vt:lpstr>Times New Roman</vt:lpstr>
      <vt:lpstr>Wingdings</vt:lpstr>
      <vt:lpstr>Default Design</vt:lpstr>
      <vt:lpstr>Photo Editor Photo</vt:lpstr>
      <vt:lpstr>Τομεακό Επιστημονικό Συμβούλιο Επιστημών Μηχανικού</vt:lpstr>
      <vt:lpstr>Τομεακό Επιστημονικό Συμβούλιο Επιστημών Μηχανικού</vt:lpstr>
      <vt:lpstr>Μέλη του ΤΕΣ Επιστημών Μηχανικού</vt:lpstr>
      <vt:lpstr>Συνεδριάσεις του ΤΕΣ Επιστημών Μηχανικού</vt:lpstr>
      <vt:lpstr>Κύρια Θέματα Ενασχόλησης του ΤΕΣ Επιστημών Μηχανικού</vt:lpstr>
      <vt:lpstr>Κύρια Θέματα Ενασχόλησης του ΤΕΣ Επιστημών Μηχανικού</vt:lpstr>
      <vt:lpstr>Κύρια Θέματα Ενασχόλησης του ΤΕΣ Επιστημών Μηχανικού</vt:lpstr>
      <vt:lpstr>Κύρια Θέματα Ενασχόλησης του ΤΕΣ Επιστημών Μηχανικού</vt:lpstr>
      <vt:lpstr>Κύρια Θέματα Ενασχόλησης του ΤΕΣ Επιστημών Μηχανικού</vt:lpstr>
      <vt:lpstr>Κύρια Θέματα Ενασχόλησης του ΤΕΣ Επιστημών Μηχανικού</vt:lpstr>
      <vt:lpstr>Αντικείμενο των ΤΕΣ Επιστημονικών Πεδίων</vt:lpstr>
      <vt:lpstr>Αντικείμενο των ΤΕΣ Επιστημονικών Πεδίων</vt:lpstr>
      <vt:lpstr>Προβληματισμοί</vt:lpstr>
      <vt:lpstr>Προτάσεις</vt:lpstr>
      <vt:lpstr>Σας ευχαριστώ πολύ</vt:lpstr>
    </vt:vector>
  </TitlesOfParts>
  <Company>Polymer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 Polymer Surfaces</dc:title>
  <dc:creator>Spiros H. Anastasiadis</dc:creator>
  <cp:lastModifiedBy>Spiros H. Anastasiadis</cp:lastModifiedBy>
  <cp:revision>1058</cp:revision>
  <cp:lastPrinted>2016-12-02T23:29:34Z</cp:lastPrinted>
  <dcterms:created xsi:type="dcterms:W3CDTF">2000-12-11T11:55:04Z</dcterms:created>
  <dcterms:modified xsi:type="dcterms:W3CDTF">2022-11-02T17:10:27Z</dcterms:modified>
</cp:coreProperties>
</file>