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2.jpg" ContentType="image/jpg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sldIdLst>
    <p:sldId id="256" r:id="rId5"/>
    <p:sldId id="277" r:id="rId6"/>
    <p:sldId id="280" r:id="rId7"/>
    <p:sldId id="337" r:id="rId8"/>
    <p:sldId id="281" r:id="rId9"/>
    <p:sldId id="435" r:id="rId10"/>
    <p:sldId id="282" r:id="rId11"/>
    <p:sldId id="283" r:id="rId12"/>
    <p:sldId id="285" r:id="rId13"/>
    <p:sldId id="436" r:id="rId14"/>
    <p:sldId id="284" r:id="rId15"/>
    <p:sldId id="429" r:id="rId16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F9F6"/>
    <a:srgbClr val="C73C3A"/>
    <a:srgbClr val="7F7F7F"/>
    <a:srgbClr val="53F1E8"/>
    <a:srgbClr val="E9FBF9"/>
    <a:srgbClr val="D0F7F3"/>
    <a:srgbClr val="DACB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–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CAF9ED-07DC-4A11-8D7F-57B35C25682E}" styleName="Medium Style 1 –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–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–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DF18680-E054-41AD-8BC1-D1AEF772440D}" styleName="Medium Style 2 –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10" autoAdjust="0"/>
    <p:restoredTop sz="95884"/>
  </p:normalViewPr>
  <p:slideViewPr>
    <p:cSldViewPr snapToGrid="0">
      <p:cViewPr varScale="1">
        <p:scale>
          <a:sx n="109" d="100"/>
          <a:sy n="109" d="100"/>
        </p:scale>
        <p:origin x="150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kos Maroulis" userId="435f558c-9727-4708-a387-163220bcd68b" providerId="ADAL" clId="{98612D69-8300-104A-BDF5-D98DBBDD2E9C}"/>
    <pc:docChg chg="modSld">
      <pc:chgData name="Nikos Maroulis" userId="435f558c-9727-4708-a387-163220bcd68b" providerId="ADAL" clId="{98612D69-8300-104A-BDF5-D98DBBDD2E9C}" dt="2023-12-12T20:52:37.251" v="13" actId="20577"/>
      <pc:docMkLst>
        <pc:docMk/>
      </pc:docMkLst>
      <pc:sldChg chg="modSp mod">
        <pc:chgData name="Nikos Maroulis" userId="435f558c-9727-4708-a387-163220bcd68b" providerId="ADAL" clId="{98612D69-8300-104A-BDF5-D98DBBDD2E9C}" dt="2023-12-12T20:52:37.251" v="13" actId="20577"/>
        <pc:sldMkLst>
          <pc:docMk/>
          <pc:sldMk cId="1988424912" sldId="256"/>
        </pc:sldMkLst>
        <pc:spChg chg="mod">
          <ac:chgData name="Nikos Maroulis" userId="435f558c-9727-4708-a387-163220bcd68b" providerId="ADAL" clId="{98612D69-8300-104A-BDF5-D98DBBDD2E9C}" dt="2023-12-12T20:52:37.251" v="13" actId="20577"/>
          <ac:spMkLst>
            <pc:docMk/>
            <pc:sldMk cId="1988424912" sldId="256"/>
            <ac:spMk id="62" creationId="{15B25ADD-77C6-E465-2E6A-C38D21D7B74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28E6CD-5652-4D62-84E0-E20B6A8BCE40}" type="datetimeFigureOut">
              <a:rPr lang="el-GR" smtClean="0"/>
              <a:t>12/12/23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F572D-55AB-4BD2-88A4-9D37177CD9A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026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6DBFE-8C9F-4D8B-8330-4936AFD944BF}" type="datetime1">
              <a:rPr lang="el-GR" smtClean="0"/>
              <a:t>12/12/23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12C5D-79AE-477C-8451-46B3A0A605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0002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C930-C694-4E56-89A2-073D48F98267}" type="datetime1">
              <a:rPr lang="el-GR" smtClean="0"/>
              <a:t>12/12/23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12C5D-79AE-477C-8451-46B3A0A605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9179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EB5AF-F205-4D66-AC55-D23E0CE83F20}" type="datetime1">
              <a:rPr lang="el-GR" smtClean="0"/>
              <a:t>12/12/23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12C5D-79AE-477C-8451-46B3A0A605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6111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white logo&#10;&#10;Description automatically generated">
            <a:extLst>
              <a:ext uri="{FF2B5EF4-FFF2-40B4-BE49-F238E27FC236}">
                <a16:creationId xmlns:a16="http://schemas.microsoft.com/office/drawing/2014/main" id="{A98D8564-1A4C-B817-B62D-5ADCA2A17B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6538914"/>
            <a:ext cx="656703" cy="167994"/>
          </a:xfrm>
          <a:prstGeom prst="rect">
            <a:avLst/>
          </a:prstGeom>
        </p:spPr>
      </p:pic>
      <p:sp>
        <p:nvSpPr>
          <p:cNvPr id="9" name="object 85">
            <a:extLst>
              <a:ext uri="{FF2B5EF4-FFF2-40B4-BE49-F238E27FC236}">
                <a16:creationId xmlns:a16="http://schemas.microsoft.com/office/drawing/2014/main" id="{D8E99F74-E676-C0AE-CF2F-A38C4FDE5913}"/>
              </a:ext>
            </a:extLst>
          </p:cNvPr>
          <p:cNvSpPr txBox="1"/>
          <p:nvPr userDrawn="1"/>
        </p:nvSpPr>
        <p:spPr>
          <a:xfrm>
            <a:off x="2580217" y="6449077"/>
            <a:ext cx="4745566" cy="3476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530"/>
              </a:lnSpc>
              <a:spcBef>
                <a:spcPts val="126"/>
              </a:spcBef>
            </a:pPr>
            <a:r>
              <a:rPr sz="1100" b="1" dirty="0">
                <a:solidFill>
                  <a:srgbClr val="C00000"/>
                </a:solidFill>
                <a:cs typeface="Calibri" panose="020F0502020204030204" pitchFamily="34" charset="0"/>
              </a:rPr>
              <a:t>A</a:t>
            </a:r>
            <a:r>
              <a:rPr lang="el-GR" sz="1100" b="1" dirty="0" err="1">
                <a:solidFill>
                  <a:srgbClr val="C00000"/>
                </a:solidFill>
                <a:cs typeface="Calibri" panose="020F0502020204030204" pitchFamily="34" charset="0"/>
              </a:rPr>
              <a:t>ποτίμηση</a:t>
            </a:r>
            <a:r>
              <a:rPr lang="el-GR" sz="1100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l-GR" sz="1100" b="1" spc="54" dirty="0">
                <a:solidFill>
                  <a:srgbClr val="C00000"/>
                </a:solidFill>
                <a:cs typeface="Calibri" panose="020F0502020204030204" pitchFamily="34" charset="0"/>
              </a:rPr>
              <a:t>Δ</a:t>
            </a:r>
            <a:r>
              <a:rPr sz="1100" b="1" dirty="0" err="1">
                <a:solidFill>
                  <a:srgbClr val="C00000"/>
                </a:solidFill>
                <a:cs typeface="Calibri" panose="020F0502020204030204" pitchFamily="34" charset="0"/>
              </a:rPr>
              <a:t>ρά</a:t>
            </a:r>
            <a:r>
              <a:rPr sz="1100" b="1" spc="-13" dirty="0" err="1">
                <a:solidFill>
                  <a:srgbClr val="C00000"/>
                </a:solidFill>
                <a:cs typeface="Calibri" panose="020F0502020204030204" pitchFamily="34" charset="0"/>
              </a:rPr>
              <a:t>σ</a:t>
            </a:r>
            <a:r>
              <a:rPr sz="1100" b="1" spc="-25" dirty="0" err="1">
                <a:solidFill>
                  <a:srgbClr val="C00000"/>
                </a:solidFill>
                <a:cs typeface="Calibri" panose="020F0502020204030204" pitchFamily="34" charset="0"/>
              </a:rPr>
              <a:t>ε</a:t>
            </a:r>
            <a:r>
              <a:rPr sz="1100" b="1" spc="-51" dirty="0" err="1">
                <a:solidFill>
                  <a:srgbClr val="C00000"/>
                </a:solidFill>
                <a:cs typeface="Calibri" panose="020F0502020204030204" pitchFamily="34" charset="0"/>
              </a:rPr>
              <a:t>ω</a:t>
            </a:r>
            <a:r>
              <a:rPr sz="1100" b="1" dirty="0" err="1">
                <a:solidFill>
                  <a:srgbClr val="C00000"/>
                </a:solidFill>
                <a:cs typeface="Calibri" panose="020F0502020204030204" pitchFamily="34" charset="0"/>
              </a:rPr>
              <a:t>ν</a:t>
            </a:r>
            <a:r>
              <a:rPr lang="en-US" sz="1100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sz="1100" b="1" dirty="0" err="1">
                <a:solidFill>
                  <a:srgbClr val="C00000"/>
                </a:solidFill>
                <a:cs typeface="Calibri" panose="020F0502020204030204" pitchFamily="34" charset="0"/>
              </a:rPr>
              <a:t>Έρε</a:t>
            </a:r>
            <a:r>
              <a:rPr sz="1100" b="1" spc="-25" dirty="0" err="1">
                <a:solidFill>
                  <a:srgbClr val="C00000"/>
                </a:solidFill>
                <a:cs typeface="Calibri" panose="020F0502020204030204" pitchFamily="34" charset="0"/>
              </a:rPr>
              <a:t>υ</a:t>
            </a:r>
            <a:r>
              <a:rPr sz="1100" b="1" spc="-50" dirty="0" err="1">
                <a:solidFill>
                  <a:srgbClr val="C00000"/>
                </a:solidFill>
                <a:cs typeface="Calibri" panose="020F0502020204030204" pitchFamily="34" charset="0"/>
              </a:rPr>
              <a:t>ν</a:t>
            </a:r>
            <a:r>
              <a:rPr sz="1100" b="1" dirty="0">
                <a:solidFill>
                  <a:srgbClr val="C00000"/>
                </a:solidFill>
                <a:cs typeface="Calibri" panose="020F0502020204030204" pitchFamily="34" charset="0"/>
              </a:rPr>
              <a:t>ας</a:t>
            </a:r>
            <a:r>
              <a:rPr sz="1100" b="1" spc="106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sz="1100" b="1" spc="-50" dirty="0">
                <a:solidFill>
                  <a:srgbClr val="C00000"/>
                </a:solidFill>
                <a:cs typeface="Calibri" panose="020F0502020204030204" pitchFamily="34" charset="0"/>
              </a:rPr>
              <a:t>κ</a:t>
            </a:r>
            <a:r>
              <a:rPr sz="1100" b="1" dirty="0">
                <a:solidFill>
                  <a:srgbClr val="C00000"/>
                </a:solidFill>
                <a:cs typeface="Calibri" panose="020F0502020204030204" pitchFamily="34" charset="0"/>
              </a:rPr>
              <a:t>αι</a:t>
            </a:r>
            <a:r>
              <a:rPr sz="1100" b="1" spc="46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sz="1100" b="1" spc="-85" dirty="0">
                <a:solidFill>
                  <a:srgbClr val="C00000"/>
                </a:solidFill>
                <a:cs typeface="Calibri" panose="020F0502020204030204" pitchFamily="34" charset="0"/>
              </a:rPr>
              <a:t>Κ</a:t>
            </a:r>
            <a:r>
              <a:rPr sz="1100" b="1" dirty="0">
                <a:solidFill>
                  <a:srgbClr val="C00000"/>
                </a:solidFill>
                <a:cs typeface="Calibri" panose="020F0502020204030204" pitchFamily="34" charset="0"/>
              </a:rPr>
              <a:t>α</a:t>
            </a:r>
            <a:r>
              <a:rPr sz="1100" b="1" spc="-58" dirty="0">
                <a:solidFill>
                  <a:srgbClr val="C00000"/>
                </a:solidFill>
                <a:cs typeface="Calibri" panose="020F0502020204030204" pitchFamily="34" charset="0"/>
              </a:rPr>
              <a:t>ι</a:t>
            </a:r>
            <a:r>
              <a:rPr sz="1100" b="1" spc="-50" dirty="0">
                <a:solidFill>
                  <a:srgbClr val="C00000"/>
                </a:solidFill>
                <a:cs typeface="Calibri" panose="020F0502020204030204" pitchFamily="34" charset="0"/>
              </a:rPr>
              <a:t>ν</a:t>
            </a:r>
            <a:r>
              <a:rPr sz="1100" b="1" dirty="0">
                <a:solidFill>
                  <a:srgbClr val="C00000"/>
                </a:solidFill>
                <a:cs typeface="Calibri" panose="020F0502020204030204" pitchFamily="34" charset="0"/>
              </a:rPr>
              <a:t>ο</a:t>
            </a:r>
            <a:r>
              <a:rPr sz="1100" b="1" spc="-12" dirty="0">
                <a:solidFill>
                  <a:srgbClr val="C00000"/>
                </a:solidFill>
                <a:cs typeface="Calibri" panose="020F0502020204030204" pitchFamily="34" charset="0"/>
              </a:rPr>
              <a:t>τ</a:t>
            </a:r>
            <a:r>
              <a:rPr sz="1100" b="1" dirty="0">
                <a:solidFill>
                  <a:srgbClr val="C00000"/>
                </a:solidFill>
                <a:cs typeface="Calibri" panose="020F0502020204030204" pitchFamily="34" charset="0"/>
              </a:rPr>
              <a:t>ομίας της</a:t>
            </a:r>
            <a:r>
              <a:rPr sz="1100" b="1" spc="48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sz="1100" b="1" dirty="0">
                <a:solidFill>
                  <a:srgbClr val="C00000"/>
                </a:solidFill>
                <a:cs typeface="Calibri" panose="020F0502020204030204" pitchFamily="34" charset="0"/>
              </a:rPr>
              <a:t>ΓΓΕΚ</a:t>
            </a:r>
            <a:r>
              <a:rPr sz="1100" b="1" spc="64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l-GR" sz="1100" b="1" dirty="0">
                <a:solidFill>
                  <a:srgbClr val="C00000"/>
                </a:solidFill>
                <a:cs typeface="Calibri" panose="020F0502020204030204" pitchFamily="34" charset="0"/>
              </a:rPr>
              <a:t>2007-2013</a:t>
            </a:r>
            <a:endParaRPr sz="1100" b="1" dirty="0">
              <a:solidFill>
                <a:srgbClr val="C00000"/>
              </a:solidFill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F064F0C-35D2-34EA-1597-11734A0F1C1C}"/>
              </a:ext>
            </a:extLst>
          </p:cNvPr>
          <p:cNvSpPr txBox="1"/>
          <p:nvPr userDrawn="1"/>
        </p:nvSpPr>
        <p:spPr>
          <a:xfrm>
            <a:off x="9248172" y="6485535"/>
            <a:ext cx="4784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867D88C-7066-4B33-A9F2-0C8BA5892FAC}" type="slidenum">
              <a:rPr lang="el-GR" sz="1200" b="1" smtClean="0">
                <a:solidFill>
                  <a:schemeClr val="accent1">
                    <a:lumMod val="50000"/>
                  </a:schemeClr>
                </a:solidFill>
              </a:rPr>
              <a:t>‹#›</a:t>
            </a:fld>
            <a:endParaRPr lang="el-GR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5A1843-2C61-1CFA-E5F7-312975810C8E}"/>
              </a:ext>
            </a:extLst>
          </p:cNvPr>
          <p:cNvSpPr txBox="1"/>
          <p:nvPr userDrawn="1"/>
        </p:nvSpPr>
        <p:spPr>
          <a:xfrm>
            <a:off x="-3810" y="6312"/>
            <a:ext cx="9906000" cy="369332"/>
          </a:xfrm>
          <a:prstGeom prst="rect">
            <a:avLst/>
          </a:prstGeom>
          <a:solidFill>
            <a:srgbClr val="53F1E8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	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F1C501B-28A2-65AD-AE34-F0443745FB22}"/>
              </a:ext>
            </a:extLst>
          </p:cNvPr>
          <p:cNvSpPr txBox="1"/>
          <p:nvPr userDrawn="1"/>
        </p:nvSpPr>
        <p:spPr>
          <a:xfrm>
            <a:off x="-3810" y="375644"/>
            <a:ext cx="9906000" cy="683532"/>
          </a:xfrm>
          <a:prstGeom prst="rect">
            <a:avLst/>
          </a:prstGeom>
          <a:solidFill>
            <a:srgbClr val="D0F7F3"/>
          </a:solidFill>
        </p:spPr>
        <p:txBody>
          <a:bodyPr wrap="square" rtlCol="0" anchor="ctr" anchorCtr="0">
            <a:noAutofit/>
          </a:bodyPr>
          <a:lstStyle/>
          <a:p>
            <a:pPr rtl="0"/>
            <a:r>
              <a:rPr lang="en-US" dirty="0"/>
              <a:t>	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E0A500F-1F85-DBB8-6B15-99E580E4B456}"/>
              </a:ext>
            </a:extLst>
          </p:cNvPr>
          <p:cNvCxnSpPr/>
          <p:nvPr userDrawn="1"/>
        </p:nvCxnSpPr>
        <p:spPr>
          <a:xfrm>
            <a:off x="-7970" y="1059176"/>
            <a:ext cx="991397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6529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852E5-0C80-450A-8744-7CCD71D687F6}" type="datetime1">
              <a:rPr lang="el-GR" smtClean="0"/>
              <a:t>12/12/23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12C5D-79AE-477C-8451-46B3A0A605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5635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FDDB9-14CD-4563-A3B8-8CCCD38E66E5}" type="datetime1">
              <a:rPr lang="el-GR" smtClean="0"/>
              <a:t>12/12/23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12C5D-79AE-477C-8451-46B3A0A605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6127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EA1B9-A620-4E1E-AAAF-4E09E3B684D7}" type="datetime1">
              <a:rPr lang="el-GR" smtClean="0"/>
              <a:t>12/12/23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12C5D-79AE-477C-8451-46B3A0A605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4114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646D2-962B-4803-8E76-412864BF27D8}" type="datetime1">
              <a:rPr lang="el-GR" smtClean="0"/>
              <a:t>12/12/23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12C5D-79AE-477C-8451-46B3A0A605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9187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2CA13-C190-46D7-8DEA-9C7636A1E2A8}" type="datetime1">
              <a:rPr lang="el-GR" smtClean="0"/>
              <a:t>12/12/23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12C5D-79AE-477C-8451-46B3A0A605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6065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42CBD-CD47-4521-BA04-8778F1897A5A}" type="datetime1">
              <a:rPr lang="el-GR" smtClean="0"/>
              <a:t>12/12/23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12C5D-79AE-477C-8451-46B3A0A605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76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F62FD-4581-4673-97AC-1A82E0C5D6D0}" type="datetime1">
              <a:rPr lang="el-GR" smtClean="0"/>
              <a:t>12/12/23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12C5D-79AE-477C-8451-46B3A0A605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0254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FE71A-43E3-448C-9CBF-F0D1648BF9CA}" type="datetime1">
              <a:rPr lang="el-GR" smtClean="0"/>
              <a:t>12/12/23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12C5D-79AE-477C-8451-46B3A0A605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3671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g"/><Relationship Id="rId7" Type="http://schemas.microsoft.com/office/2007/relationships/hdphoto" Target="../media/hdphoto1.wd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2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38B53C82-1C29-0FFA-739B-A1B622B06BCE}"/>
              </a:ext>
            </a:extLst>
          </p:cNvPr>
          <p:cNvSpPr/>
          <p:nvPr/>
        </p:nvSpPr>
        <p:spPr>
          <a:xfrm>
            <a:off x="-7970" y="1028700"/>
            <a:ext cx="9916969" cy="5054600"/>
          </a:xfrm>
          <a:prstGeom prst="rect">
            <a:avLst/>
          </a:prstGeom>
          <a:solidFill>
            <a:srgbClr val="D0F7F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object 87">
            <a:extLst>
              <a:ext uri="{FF2B5EF4-FFF2-40B4-BE49-F238E27FC236}">
                <a16:creationId xmlns:a16="http://schemas.microsoft.com/office/drawing/2014/main" id="{E6F37633-6C30-092E-3D89-E7D011BDAFEC}"/>
              </a:ext>
            </a:extLst>
          </p:cNvPr>
          <p:cNvSpPr/>
          <p:nvPr/>
        </p:nvSpPr>
        <p:spPr>
          <a:xfrm>
            <a:off x="4229830" y="6225908"/>
            <a:ext cx="1174525" cy="4344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322"/>
          </a:p>
        </p:txBody>
      </p:sp>
      <p:pic>
        <p:nvPicPr>
          <p:cNvPr id="5" name="Picture 4" descr="A blue and white logo&#10;&#10;Description automatically generated">
            <a:extLst>
              <a:ext uri="{FF2B5EF4-FFF2-40B4-BE49-F238E27FC236}">
                <a16:creationId xmlns:a16="http://schemas.microsoft.com/office/drawing/2014/main" id="{2E9F25B3-0667-2955-EEA7-EF3861F936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889" y="252321"/>
            <a:ext cx="1199333" cy="47222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71885CC-453E-F7E5-5D6A-F8C7409B8716}"/>
              </a:ext>
            </a:extLst>
          </p:cNvPr>
          <p:cNvGrpSpPr/>
          <p:nvPr/>
        </p:nvGrpSpPr>
        <p:grpSpPr>
          <a:xfrm>
            <a:off x="3576201" y="6713490"/>
            <a:ext cx="2411098" cy="80315"/>
            <a:chOff x="2265551" y="8649618"/>
            <a:chExt cx="2411098" cy="80315"/>
          </a:xfrm>
        </p:grpSpPr>
        <p:sp>
          <p:nvSpPr>
            <p:cNvPr id="8" name="object 89">
              <a:extLst>
                <a:ext uri="{FF2B5EF4-FFF2-40B4-BE49-F238E27FC236}">
                  <a16:creationId xmlns:a16="http://schemas.microsoft.com/office/drawing/2014/main" id="{DB0C34EC-74FA-2DA9-1966-8025115F213E}"/>
                </a:ext>
              </a:extLst>
            </p:cNvPr>
            <p:cNvSpPr/>
            <p:nvPr/>
          </p:nvSpPr>
          <p:spPr>
            <a:xfrm>
              <a:off x="2265551" y="8653659"/>
              <a:ext cx="59160" cy="57956"/>
            </a:xfrm>
            <a:custGeom>
              <a:avLst/>
              <a:gdLst/>
              <a:ahLst/>
              <a:cxnLst/>
              <a:rect l="l" t="t" r="r" b="b"/>
              <a:pathLst>
                <a:path w="69900" h="68478">
                  <a:moveTo>
                    <a:pt x="11582" y="8839"/>
                  </a:moveTo>
                  <a:lnTo>
                    <a:pt x="11785" y="8839"/>
                  </a:lnTo>
                  <a:lnTo>
                    <a:pt x="14914" y="20444"/>
                  </a:lnTo>
                  <a:lnTo>
                    <a:pt x="18888" y="33001"/>
                  </a:lnTo>
                  <a:lnTo>
                    <a:pt x="19710" y="35458"/>
                  </a:lnTo>
                  <a:lnTo>
                    <a:pt x="30784" y="68072"/>
                  </a:lnTo>
                  <a:lnTo>
                    <a:pt x="37490" y="68072"/>
                  </a:lnTo>
                  <a:lnTo>
                    <a:pt x="49580" y="34848"/>
                  </a:lnTo>
                  <a:lnTo>
                    <a:pt x="54000" y="22261"/>
                  </a:lnTo>
                  <a:lnTo>
                    <a:pt x="57695" y="10609"/>
                  </a:lnTo>
                  <a:lnTo>
                    <a:pt x="58521" y="8839"/>
                  </a:lnTo>
                  <a:lnTo>
                    <a:pt x="58719" y="21070"/>
                  </a:lnTo>
                  <a:lnTo>
                    <a:pt x="59317" y="34244"/>
                  </a:lnTo>
                  <a:lnTo>
                    <a:pt x="59537" y="38404"/>
                  </a:lnTo>
                  <a:lnTo>
                    <a:pt x="61264" y="68478"/>
                  </a:lnTo>
                  <a:lnTo>
                    <a:pt x="69900" y="68478"/>
                  </a:lnTo>
                  <a:lnTo>
                    <a:pt x="65633" y="0"/>
                  </a:lnTo>
                  <a:lnTo>
                    <a:pt x="54355" y="0"/>
                  </a:lnTo>
                  <a:lnTo>
                    <a:pt x="42163" y="33121"/>
                  </a:lnTo>
                  <a:lnTo>
                    <a:pt x="39115" y="41757"/>
                  </a:lnTo>
                  <a:lnTo>
                    <a:pt x="36677" y="49276"/>
                  </a:lnTo>
                  <a:lnTo>
                    <a:pt x="34950" y="56184"/>
                  </a:lnTo>
                  <a:lnTo>
                    <a:pt x="34645" y="56184"/>
                  </a:lnTo>
                  <a:lnTo>
                    <a:pt x="32918" y="49072"/>
                  </a:lnTo>
                  <a:lnTo>
                    <a:pt x="30581" y="41554"/>
                  </a:lnTo>
                  <a:lnTo>
                    <a:pt x="27736" y="33121"/>
                  </a:lnTo>
                  <a:lnTo>
                    <a:pt x="16052" y="0"/>
                  </a:lnTo>
                  <a:lnTo>
                    <a:pt x="4775" y="0"/>
                  </a:lnTo>
                  <a:lnTo>
                    <a:pt x="0" y="68478"/>
                  </a:lnTo>
                  <a:lnTo>
                    <a:pt x="8432" y="68478"/>
                  </a:lnTo>
                  <a:lnTo>
                    <a:pt x="10261" y="39116"/>
                  </a:lnTo>
                  <a:lnTo>
                    <a:pt x="10959" y="25879"/>
                  </a:lnTo>
                  <a:lnTo>
                    <a:pt x="11460" y="13197"/>
                  </a:lnTo>
                  <a:lnTo>
                    <a:pt x="11582" y="8839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9" name="object 90">
              <a:extLst>
                <a:ext uri="{FF2B5EF4-FFF2-40B4-BE49-F238E27FC236}">
                  <a16:creationId xmlns:a16="http://schemas.microsoft.com/office/drawing/2014/main" id="{04AA4602-50E8-5187-BC29-663C112B90C3}"/>
                </a:ext>
              </a:extLst>
            </p:cNvPr>
            <p:cNvSpPr/>
            <p:nvPr/>
          </p:nvSpPr>
          <p:spPr>
            <a:xfrm>
              <a:off x="2333051" y="8669053"/>
              <a:ext cx="32761" cy="43510"/>
            </a:xfrm>
            <a:custGeom>
              <a:avLst/>
              <a:gdLst/>
              <a:ahLst/>
              <a:cxnLst/>
              <a:rect l="l" t="t" r="r" b="b"/>
              <a:pathLst>
                <a:path w="38709" h="51409">
                  <a:moveTo>
                    <a:pt x="0" y="30378"/>
                  </a:moveTo>
                  <a:lnTo>
                    <a:pt x="0" y="36474"/>
                  </a:lnTo>
                  <a:lnTo>
                    <a:pt x="6599" y="48054"/>
                  </a:lnTo>
                  <a:lnTo>
                    <a:pt x="20556" y="51409"/>
                  </a:lnTo>
                  <a:lnTo>
                    <a:pt x="27635" y="51409"/>
                  </a:lnTo>
                  <a:lnTo>
                    <a:pt x="34950" y="49479"/>
                  </a:lnTo>
                  <a:lnTo>
                    <a:pt x="38709" y="46939"/>
                  </a:lnTo>
                  <a:lnTo>
                    <a:pt x="37083" y="40843"/>
                  </a:lnTo>
                  <a:lnTo>
                    <a:pt x="34137" y="42570"/>
                  </a:lnTo>
                  <a:lnTo>
                    <a:pt x="28041" y="44602"/>
                  </a:lnTo>
                  <a:lnTo>
                    <a:pt x="15443" y="44602"/>
                  </a:lnTo>
                  <a:lnTo>
                    <a:pt x="9347" y="41452"/>
                  </a:lnTo>
                  <a:lnTo>
                    <a:pt x="9347" y="29768"/>
                  </a:lnTo>
                  <a:lnTo>
                    <a:pt x="15951" y="27330"/>
                  </a:lnTo>
                  <a:lnTo>
                    <a:pt x="30987" y="27330"/>
                  </a:lnTo>
                  <a:lnTo>
                    <a:pt x="30987" y="20929"/>
                  </a:lnTo>
                  <a:lnTo>
                    <a:pt x="17373" y="20929"/>
                  </a:lnTo>
                  <a:lnTo>
                    <a:pt x="11379" y="18795"/>
                  </a:lnTo>
                  <a:lnTo>
                    <a:pt x="11379" y="9448"/>
                  </a:lnTo>
                  <a:lnTo>
                    <a:pt x="15951" y="6603"/>
                  </a:lnTo>
                  <a:lnTo>
                    <a:pt x="27736" y="6603"/>
                  </a:lnTo>
                  <a:lnTo>
                    <a:pt x="33019" y="8331"/>
                  </a:lnTo>
                  <a:lnTo>
                    <a:pt x="35051" y="9651"/>
                  </a:lnTo>
                  <a:lnTo>
                    <a:pt x="36982" y="3759"/>
                  </a:lnTo>
                  <a:lnTo>
                    <a:pt x="33426" y="1320"/>
                  </a:lnTo>
                  <a:lnTo>
                    <a:pt x="28447" y="0"/>
                  </a:lnTo>
                  <a:lnTo>
                    <a:pt x="8940" y="0"/>
                  </a:lnTo>
                  <a:lnTo>
                    <a:pt x="2438" y="6807"/>
                  </a:lnTo>
                  <a:lnTo>
                    <a:pt x="2438" y="18186"/>
                  </a:lnTo>
                  <a:lnTo>
                    <a:pt x="5689" y="22250"/>
                  </a:lnTo>
                  <a:lnTo>
                    <a:pt x="12191" y="23672"/>
                  </a:lnTo>
                  <a:lnTo>
                    <a:pt x="12191" y="24180"/>
                  </a:lnTo>
                  <a:lnTo>
                    <a:pt x="4978" y="25298"/>
                  </a:lnTo>
                  <a:lnTo>
                    <a:pt x="0" y="30378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10" name="object 91">
              <a:extLst>
                <a:ext uri="{FF2B5EF4-FFF2-40B4-BE49-F238E27FC236}">
                  <a16:creationId xmlns:a16="http://schemas.microsoft.com/office/drawing/2014/main" id="{645AD0C0-8CBD-131A-A94B-CCDB6F925786}"/>
                </a:ext>
              </a:extLst>
            </p:cNvPr>
            <p:cNvSpPr/>
            <p:nvPr/>
          </p:nvSpPr>
          <p:spPr>
            <a:xfrm>
              <a:off x="2385245" y="8669997"/>
              <a:ext cx="35341" cy="42565"/>
            </a:xfrm>
            <a:custGeom>
              <a:avLst/>
              <a:gdLst/>
              <a:ahLst/>
              <a:cxnLst/>
              <a:rect l="l" t="t" r="r" b="b"/>
              <a:pathLst>
                <a:path w="41757" h="50292">
                  <a:moveTo>
                    <a:pt x="31800" y="49987"/>
                  </a:moveTo>
                  <a:lnTo>
                    <a:pt x="32816" y="49479"/>
                  </a:lnTo>
                  <a:lnTo>
                    <a:pt x="33223" y="43078"/>
                  </a:lnTo>
                  <a:lnTo>
                    <a:pt x="28041" y="43179"/>
                  </a:lnTo>
                  <a:lnTo>
                    <a:pt x="25399" y="41554"/>
                  </a:lnTo>
                  <a:lnTo>
                    <a:pt x="25399" y="7010"/>
                  </a:lnTo>
                  <a:lnTo>
                    <a:pt x="40639" y="7010"/>
                  </a:lnTo>
                  <a:lnTo>
                    <a:pt x="41757" y="0"/>
                  </a:lnTo>
                  <a:lnTo>
                    <a:pt x="5384" y="0"/>
                  </a:lnTo>
                  <a:lnTo>
                    <a:pt x="1727" y="1422"/>
                  </a:lnTo>
                  <a:lnTo>
                    <a:pt x="0" y="2641"/>
                  </a:lnTo>
                  <a:lnTo>
                    <a:pt x="1219" y="7823"/>
                  </a:lnTo>
                  <a:lnTo>
                    <a:pt x="3352" y="7416"/>
                  </a:lnTo>
                  <a:lnTo>
                    <a:pt x="5994" y="7010"/>
                  </a:lnTo>
                  <a:lnTo>
                    <a:pt x="16560" y="7010"/>
                  </a:lnTo>
                  <a:lnTo>
                    <a:pt x="16560" y="45415"/>
                  </a:lnTo>
                  <a:lnTo>
                    <a:pt x="20015" y="50291"/>
                  </a:lnTo>
                  <a:lnTo>
                    <a:pt x="27939" y="50291"/>
                  </a:lnTo>
                  <a:lnTo>
                    <a:pt x="31800" y="49987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11" name="object 92">
              <a:extLst>
                <a:ext uri="{FF2B5EF4-FFF2-40B4-BE49-F238E27FC236}">
                  <a16:creationId xmlns:a16="http://schemas.microsoft.com/office/drawing/2014/main" id="{F9C770FE-7BB2-198B-A6F5-BB75BD9158A5}"/>
                </a:ext>
              </a:extLst>
            </p:cNvPr>
            <p:cNvSpPr/>
            <p:nvPr/>
          </p:nvSpPr>
          <p:spPr>
            <a:xfrm>
              <a:off x="2426349" y="8669050"/>
              <a:ext cx="37491" cy="59590"/>
            </a:xfrm>
            <a:custGeom>
              <a:avLst/>
              <a:gdLst/>
              <a:ahLst/>
              <a:cxnLst/>
              <a:rect l="l" t="t" r="r" b="b"/>
              <a:pathLst>
                <a:path w="44297" h="70408">
                  <a:moveTo>
                    <a:pt x="34645" y="67360"/>
                  </a:moveTo>
                  <a:lnTo>
                    <a:pt x="35864" y="70408"/>
                  </a:lnTo>
                  <a:lnTo>
                    <a:pt x="44297" y="70408"/>
                  </a:lnTo>
                  <a:lnTo>
                    <a:pt x="43281" y="66344"/>
                  </a:lnTo>
                  <a:lnTo>
                    <a:pt x="43281" y="20929"/>
                  </a:lnTo>
                  <a:lnTo>
                    <a:pt x="37829" y="4788"/>
                  </a:lnTo>
                  <a:lnTo>
                    <a:pt x="27305" y="55"/>
                  </a:lnTo>
                  <a:lnTo>
                    <a:pt x="17780" y="0"/>
                  </a:lnTo>
                  <a:lnTo>
                    <a:pt x="12090" y="4572"/>
                  </a:lnTo>
                  <a:lnTo>
                    <a:pt x="9652" y="9245"/>
                  </a:lnTo>
                  <a:lnTo>
                    <a:pt x="9448" y="9245"/>
                  </a:lnTo>
                  <a:lnTo>
                    <a:pt x="9448" y="6096"/>
                  </a:lnTo>
                  <a:lnTo>
                    <a:pt x="8940" y="3048"/>
                  </a:lnTo>
                  <a:lnTo>
                    <a:pt x="8026" y="1117"/>
                  </a:lnTo>
                  <a:lnTo>
                    <a:pt x="0" y="1117"/>
                  </a:lnTo>
                  <a:lnTo>
                    <a:pt x="1117" y="4470"/>
                  </a:lnTo>
                  <a:lnTo>
                    <a:pt x="1422" y="9448"/>
                  </a:lnTo>
                  <a:lnTo>
                    <a:pt x="1422" y="50292"/>
                  </a:lnTo>
                  <a:lnTo>
                    <a:pt x="10363" y="50292"/>
                  </a:lnTo>
                  <a:lnTo>
                    <a:pt x="10363" y="20726"/>
                  </a:lnTo>
                  <a:lnTo>
                    <a:pt x="10566" y="17678"/>
                  </a:lnTo>
                  <a:lnTo>
                    <a:pt x="10972" y="16560"/>
                  </a:lnTo>
                  <a:lnTo>
                    <a:pt x="12496" y="11582"/>
                  </a:lnTo>
                  <a:lnTo>
                    <a:pt x="17068" y="7416"/>
                  </a:lnTo>
                  <a:lnTo>
                    <a:pt x="31394" y="7416"/>
                  </a:lnTo>
                  <a:lnTo>
                    <a:pt x="34340" y="14020"/>
                  </a:lnTo>
                  <a:lnTo>
                    <a:pt x="34340" y="58928"/>
                  </a:lnTo>
                  <a:lnTo>
                    <a:pt x="34645" y="6736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12" name="object 93">
              <a:extLst>
                <a:ext uri="{FF2B5EF4-FFF2-40B4-BE49-F238E27FC236}">
                  <a16:creationId xmlns:a16="http://schemas.microsoft.com/office/drawing/2014/main" id="{2CB7531F-4E3C-3FC3-F3CB-2DD3DDADD319}"/>
                </a:ext>
              </a:extLst>
            </p:cNvPr>
            <p:cNvSpPr/>
            <p:nvPr/>
          </p:nvSpPr>
          <p:spPr>
            <a:xfrm>
              <a:off x="2490494" y="8683501"/>
              <a:ext cx="37738" cy="40786"/>
            </a:xfrm>
            <a:custGeom>
              <a:avLst/>
              <a:gdLst/>
              <a:ahLst/>
              <a:cxnLst/>
              <a:rect l="l" t="t" r="r" b="b"/>
              <a:pathLst>
                <a:path w="44589" h="48191">
                  <a:moveTo>
                    <a:pt x="44589" y="21044"/>
                  </a:moveTo>
                  <a:lnTo>
                    <a:pt x="38303" y="0"/>
                  </a:lnTo>
                  <a:lnTo>
                    <a:pt x="38303" y="19507"/>
                  </a:lnTo>
                  <a:lnTo>
                    <a:pt x="35535" y="31122"/>
                  </a:lnTo>
                  <a:lnTo>
                    <a:pt x="44589" y="21044"/>
                  </a:lnTo>
                  <a:close/>
                </a:path>
                <a:path w="44589" h="48191">
                  <a:moveTo>
                    <a:pt x="9042" y="-609"/>
                  </a:moveTo>
                  <a:lnTo>
                    <a:pt x="13614" y="-10363"/>
                  </a:lnTo>
                  <a:lnTo>
                    <a:pt x="34035" y="-10363"/>
                  </a:lnTo>
                  <a:lnTo>
                    <a:pt x="38303" y="0"/>
                  </a:lnTo>
                  <a:lnTo>
                    <a:pt x="44589" y="21044"/>
                  </a:lnTo>
                  <a:lnTo>
                    <a:pt x="47142" y="8331"/>
                  </a:lnTo>
                  <a:lnTo>
                    <a:pt x="47142" y="914"/>
                  </a:lnTo>
                  <a:lnTo>
                    <a:pt x="43789" y="-6299"/>
                  </a:lnTo>
                  <a:lnTo>
                    <a:pt x="37998" y="-10261"/>
                  </a:lnTo>
                  <a:lnTo>
                    <a:pt x="37998" y="-10668"/>
                  </a:lnTo>
                  <a:lnTo>
                    <a:pt x="45211" y="-10363"/>
                  </a:lnTo>
                  <a:lnTo>
                    <a:pt x="50901" y="-10261"/>
                  </a:lnTo>
                  <a:lnTo>
                    <a:pt x="51206" y="-17068"/>
                  </a:lnTo>
                  <a:lnTo>
                    <a:pt x="25298" y="-17068"/>
                  </a:lnTo>
                  <a:lnTo>
                    <a:pt x="11635" y="-13596"/>
                  </a:lnTo>
                  <a:lnTo>
                    <a:pt x="2708" y="-3857"/>
                  </a:lnTo>
                  <a:lnTo>
                    <a:pt x="0" y="9143"/>
                  </a:lnTo>
                  <a:lnTo>
                    <a:pt x="3811" y="23726"/>
                  </a:lnTo>
                  <a:lnTo>
                    <a:pt x="13805" y="32394"/>
                  </a:lnTo>
                  <a:lnTo>
                    <a:pt x="23571" y="34340"/>
                  </a:lnTo>
                  <a:lnTo>
                    <a:pt x="35535" y="31122"/>
                  </a:lnTo>
                  <a:lnTo>
                    <a:pt x="38303" y="19507"/>
                  </a:lnTo>
                  <a:lnTo>
                    <a:pt x="31902" y="27635"/>
                  </a:lnTo>
                  <a:lnTo>
                    <a:pt x="15239" y="27635"/>
                  </a:lnTo>
                  <a:lnTo>
                    <a:pt x="9042" y="19507"/>
                  </a:lnTo>
                  <a:lnTo>
                    <a:pt x="9042" y="-609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13" name="object 94">
              <a:extLst>
                <a:ext uri="{FF2B5EF4-FFF2-40B4-BE49-F238E27FC236}">
                  <a16:creationId xmlns:a16="http://schemas.microsoft.com/office/drawing/2014/main" id="{B37B8265-9E60-AD9C-FF79-2BBF0CAD08E8}"/>
                </a:ext>
              </a:extLst>
            </p:cNvPr>
            <p:cNvSpPr/>
            <p:nvPr/>
          </p:nvSpPr>
          <p:spPr>
            <a:xfrm>
              <a:off x="2539681" y="8669998"/>
              <a:ext cx="36287" cy="42565"/>
            </a:xfrm>
            <a:custGeom>
              <a:avLst/>
              <a:gdLst/>
              <a:ahLst/>
              <a:cxnLst/>
              <a:rect l="l" t="t" r="r" b="b"/>
              <a:pathLst>
                <a:path w="42875" h="50292">
                  <a:moveTo>
                    <a:pt x="914" y="2743"/>
                  </a:moveTo>
                  <a:lnTo>
                    <a:pt x="1117" y="8026"/>
                  </a:lnTo>
                  <a:lnTo>
                    <a:pt x="1117" y="30480"/>
                  </a:lnTo>
                  <a:lnTo>
                    <a:pt x="5904" y="44577"/>
                  </a:lnTo>
                  <a:lnTo>
                    <a:pt x="17828" y="50163"/>
                  </a:lnTo>
                  <a:lnTo>
                    <a:pt x="20421" y="50292"/>
                  </a:lnTo>
                  <a:lnTo>
                    <a:pt x="34079" y="45496"/>
                  </a:lnTo>
                  <a:lnTo>
                    <a:pt x="40951" y="33854"/>
                  </a:lnTo>
                  <a:lnTo>
                    <a:pt x="42874" y="19484"/>
                  </a:lnTo>
                  <a:lnTo>
                    <a:pt x="42875" y="11074"/>
                  </a:lnTo>
                  <a:lnTo>
                    <a:pt x="40944" y="3251"/>
                  </a:lnTo>
                  <a:lnTo>
                    <a:pt x="39217" y="0"/>
                  </a:lnTo>
                  <a:lnTo>
                    <a:pt x="30886" y="0"/>
                  </a:lnTo>
                  <a:lnTo>
                    <a:pt x="32004" y="2540"/>
                  </a:lnTo>
                  <a:lnTo>
                    <a:pt x="34137" y="10871"/>
                  </a:lnTo>
                  <a:lnTo>
                    <a:pt x="34137" y="20015"/>
                  </a:lnTo>
                  <a:lnTo>
                    <a:pt x="31056" y="36329"/>
                  </a:lnTo>
                  <a:lnTo>
                    <a:pt x="21994" y="42844"/>
                  </a:lnTo>
                  <a:lnTo>
                    <a:pt x="15748" y="42875"/>
                  </a:lnTo>
                  <a:lnTo>
                    <a:pt x="9956" y="39116"/>
                  </a:lnTo>
                  <a:lnTo>
                    <a:pt x="9956" y="3860"/>
                  </a:lnTo>
                  <a:lnTo>
                    <a:pt x="9448" y="1117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914" y="2743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14" name="object 95">
              <a:extLst>
                <a:ext uri="{FF2B5EF4-FFF2-40B4-BE49-F238E27FC236}">
                  <a16:creationId xmlns:a16="http://schemas.microsoft.com/office/drawing/2014/main" id="{B3EAD2C4-8FDD-CA33-588F-9D84BE008D22}"/>
                </a:ext>
              </a:extLst>
            </p:cNvPr>
            <p:cNvSpPr/>
            <p:nvPr/>
          </p:nvSpPr>
          <p:spPr>
            <a:xfrm>
              <a:off x="2579407" y="8669997"/>
              <a:ext cx="38609" cy="58644"/>
            </a:xfrm>
            <a:custGeom>
              <a:avLst/>
              <a:gdLst/>
              <a:ahLst/>
              <a:cxnLst/>
              <a:rect l="l" t="t" r="r" b="b"/>
              <a:pathLst>
                <a:path w="45618" h="69291">
                  <a:moveTo>
                    <a:pt x="27940" y="69291"/>
                  </a:moveTo>
                  <a:lnTo>
                    <a:pt x="27940" y="54762"/>
                  </a:lnTo>
                  <a:lnTo>
                    <a:pt x="27635" y="48971"/>
                  </a:lnTo>
                  <a:lnTo>
                    <a:pt x="28244" y="46532"/>
                  </a:lnTo>
                  <a:lnTo>
                    <a:pt x="35508" y="34488"/>
                  </a:lnTo>
                  <a:lnTo>
                    <a:pt x="41312" y="22263"/>
                  </a:lnTo>
                  <a:lnTo>
                    <a:pt x="44874" y="10537"/>
                  </a:lnTo>
                  <a:lnTo>
                    <a:pt x="45618" y="3352"/>
                  </a:lnTo>
                  <a:lnTo>
                    <a:pt x="45313" y="0"/>
                  </a:lnTo>
                  <a:lnTo>
                    <a:pt x="36880" y="0"/>
                  </a:lnTo>
                  <a:lnTo>
                    <a:pt x="36982" y="3454"/>
                  </a:lnTo>
                  <a:lnTo>
                    <a:pt x="34834" y="16511"/>
                  </a:lnTo>
                  <a:lnTo>
                    <a:pt x="30002" y="29150"/>
                  </a:lnTo>
                  <a:lnTo>
                    <a:pt x="25400" y="38303"/>
                  </a:lnTo>
                  <a:lnTo>
                    <a:pt x="24993" y="38303"/>
                  </a:lnTo>
                  <a:lnTo>
                    <a:pt x="21133" y="24222"/>
                  </a:lnTo>
                  <a:lnTo>
                    <a:pt x="16066" y="11343"/>
                  </a:lnTo>
                  <a:lnTo>
                    <a:pt x="11085" y="1626"/>
                  </a:lnTo>
                  <a:lnTo>
                    <a:pt x="10058" y="0"/>
                  </a:lnTo>
                  <a:lnTo>
                    <a:pt x="0" y="0"/>
                  </a:lnTo>
                  <a:lnTo>
                    <a:pt x="5036" y="8607"/>
                  </a:lnTo>
                  <a:lnTo>
                    <a:pt x="10676" y="20349"/>
                  </a:lnTo>
                  <a:lnTo>
                    <a:pt x="15646" y="33892"/>
                  </a:lnTo>
                  <a:lnTo>
                    <a:pt x="17373" y="40436"/>
                  </a:lnTo>
                  <a:lnTo>
                    <a:pt x="19187" y="53219"/>
                  </a:lnTo>
                  <a:lnTo>
                    <a:pt x="19202" y="69291"/>
                  </a:lnTo>
                  <a:lnTo>
                    <a:pt x="27940" y="69291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15" name="object 96">
              <a:extLst>
                <a:ext uri="{FF2B5EF4-FFF2-40B4-BE49-F238E27FC236}">
                  <a16:creationId xmlns:a16="http://schemas.microsoft.com/office/drawing/2014/main" id="{CEF203B8-AB82-F9E0-E667-8B114105409A}"/>
                </a:ext>
              </a:extLst>
            </p:cNvPr>
            <p:cNvSpPr/>
            <p:nvPr/>
          </p:nvSpPr>
          <p:spPr>
            <a:xfrm>
              <a:off x="2620766" y="8669999"/>
              <a:ext cx="38007" cy="59934"/>
            </a:xfrm>
            <a:custGeom>
              <a:avLst/>
              <a:gdLst/>
              <a:ahLst/>
              <a:cxnLst/>
              <a:rect l="l" t="t" r="r" b="b"/>
              <a:pathLst>
                <a:path w="44907" h="70815">
                  <a:moveTo>
                    <a:pt x="22758" y="26517"/>
                  </a:moveTo>
                  <a:lnTo>
                    <a:pt x="10261" y="0"/>
                  </a:lnTo>
                  <a:lnTo>
                    <a:pt x="711" y="0"/>
                  </a:lnTo>
                  <a:lnTo>
                    <a:pt x="17576" y="33324"/>
                  </a:lnTo>
                  <a:lnTo>
                    <a:pt x="0" y="68478"/>
                  </a:lnTo>
                  <a:lnTo>
                    <a:pt x="7620" y="70815"/>
                  </a:lnTo>
                  <a:lnTo>
                    <a:pt x="16865" y="51206"/>
                  </a:lnTo>
                  <a:lnTo>
                    <a:pt x="18694" y="47244"/>
                  </a:lnTo>
                  <a:lnTo>
                    <a:pt x="20218" y="43688"/>
                  </a:lnTo>
                  <a:lnTo>
                    <a:pt x="21539" y="40741"/>
                  </a:lnTo>
                  <a:lnTo>
                    <a:pt x="21945" y="40741"/>
                  </a:lnTo>
                  <a:lnTo>
                    <a:pt x="36576" y="70815"/>
                  </a:lnTo>
                  <a:lnTo>
                    <a:pt x="44907" y="68580"/>
                  </a:lnTo>
                  <a:lnTo>
                    <a:pt x="27025" y="33223"/>
                  </a:lnTo>
                  <a:lnTo>
                    <a:pt x="44399" y="0"/>
                  </a:lnTo>
                  <a:lnTo>
                    <a:pt x="35661" y="0"/>
                  </a:lnTo>
                  <a:lnTo>
                    <a:pt x="28346" y="15646"/>
                  </a:lnTo>
                  <a:lnTo>
                    <a:pt x="26212" y="19913"/>
                  </a:lnTo>
                  <a:lnTo>
                    <a:pt x="24587" y="23368"/>
                  </a:lnTo>
                  <a:lnTo>
                    <a:pt x="23164" y="26517"/>
                  </a:lnTo>
                  <a:lnTo>
                    <a:pt x="22758" y="26517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16" name="object 97">
              <a:extLst>
                <a:ext uri="{FF2B5EF4-FFF2-40B4-BE49-F238E27FC236}">
                  <a16:creationId xmlns:a16="http://schemas.microsoft.com/office/drawing/2014/main" id="{11FDEEDF-BE63-E64A-B36F-F33524DB6FC7}"/>
                </a:ext>
              </a:extLst>
            </p:cNvPr>
            <p:cNvSpPr/>
            <p:nvPr/>
          </p:nvSpPr>
          <p:spPr>
            <a:xfrm>
              <a:off x="2664102" y="8669052"/>
              <a:ext cx="39297" cy="59590"/>
            </a:xfrm>
            <a:custGeom>
              <a:avLst/>
              <a:gdLst/>
              <a:ahLst/>
              <a:cxnLst/>
              <a:rect l="l" t="t" r="r" b="b"/>
              <a:pathLst>
                <a:path w="46431" h="70408">
                  <a:moveTo>
                    <a:pt x="8940" y="66344"/>
                  </a:moveTo>
                  <a:lnTo>
                    <a:pt x="8839" y="13207"/>
                  </a:lnTo>
                  <a:lnTo>
                    <a:pt x="16256" y="7416"/>
                  </a:lnTo>
                  <a:lnTo>
                    <a:pt x="32410" y="7416"/>
                  </a:lnTo>
                  <a:lnTo>
                    <a:pt x="37490" y="15544"/>
                  </a:lnTo>
                  <a:lnTo>
                    <a:pt x="37490" y="36271"/>
                  </a:lnTo>
                  <a:lnTo>
                    <a:pt x="32004" y="44399"/>
                  </a:lnTo>
                  <a:lnTo>
                    <a:pt x="16256" y="44399"/>
                  </a:lnTo>
                  <a:lnTo>
                    <a:pt x="10871" y="40131"/>
                  </a:lnTo>
                  <a:lnTo>
                    <a:pt x="9245" y="34543"/>
                  </a:lnTo>
                  <a:lnTo>
                    <a:pt x="11988" y="48767"/>
                  </a:lnTo>
                  <a:lnTo>
                    <a:pt x="17576" y="51409"/>
                  </a:lnTo>
                  <a:lnTo>
                    <a:pt x="23977" y="51409"/>
                  </a:lnTo>
                  <a:lnTo>
                    <a:pt x="35920" y="47804"/>
                  </a:lnTo>
                  <a:lnTo>
                    <a:pt x="44294" y="37128"/>
                  </a:lnTo>
                  <a:lnTo>
                    <a:pt x="46431" y="24993"/>
                  </a:lnTo>
                  <a:lnTo>
                    <a:pt x="42888" y="10516"/>
                  </a:lnTo>
                  <a:lnTo>
                    <a:pt x="33074" y="1748"/>
                  </a:lnTo>
                  <a:lnTo>
                    <a:pt x="23977" y="0"/>
                  </a:lnTo>
                  <a:lnTo>
                    <a:pt x="16560" y="0"/>
                  </a:lnTo>
                  <a:lnTo>
                    <a:pt x="10871" y="3251"/>
                  </a:lnTo>
                  <a:lnTo>
                    <a:pt x="7112" y="7315"/>
                  </a:lnTo>
                  <a:lnTo>
                    <a:pt x="3251" y="11379"/>
                  </a:lnTo>
                  <a:lnTo>
                    <a:pt x="0" y="17068"/>
                  </a:lnTo>
                  <a:lnTo>
                    <a:pt x="0" y="60147"/>
                  </a:lnTo>
                  <a:lnTo>
                    <a:pt x="203" y="67360"/>
                  </a:lnTo>
                  <a:lnTo>
                    <a:pt x="1117" y="70408"/>
                  </a:lnTo>
                  <a:lnTo>
                    <a:pt x="9652" y="70408"/>
                  </a:lnTo>
                  <a:lnTo>
                    <a:pt x="8940" y="66344"/>
                  </a:lnTo>
                  <a:close/>
                </a:path>
                <a:path w="46431" h="70408">
                  <a:moveTo>
                    <a:pt x="9144" y="44195"/>
                  </a:moveTo>
                  <a:lnTo>
                    <a:pt x="11988" y="48767"/>
                  </a:lnTo>
                  <a:lnTo>
                    <a:pt x="9245" y="34543"/>
                  </a:lnTo>
                  <a:lnTo>
                    <a:pt x="8839" y="30987"/>
                  </a:lnTo>
                  <a:lnTo>
                    <a:pt x="8839" y="44195"/>
                  </a:lnTo>
                  <a:lnTo>
                    <a:pt x="9144" y="44195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17" name="object 98">
              <a:extLst>
                <a:ext uri="{FF2B5EF4-FFF2-40B4-BE49-F238E27FC236}">
                  <a16:creationId xmlns:a16="http://schemas.microsoft.com/office/drawing/2014/main" id="{11AB56D2-A607-BFBB-BA05-64CB8A411DB6}"/>
                </a:ext>
              </a:extLst>
            </p:cNvPr>
            <p:cNvSpPr/>
            <p:nvPr/>
          </p:nvSpPr>
          <p:spPr>
            <a:xfrm>
              <a:off x="2711742" y="8669050"/>
              <a:ext cx="37491" cy="59590"/>
            </a:xfrm>
            <a:custGeom>
              <a:avLst/>
              <a:gdLst/>
              <a:ahLst/>
              <a:cxnLst/>
              <a:rect l="l" t="t" r="r" b="b"/>
              <a:pathLst>
                <a:path w="44297" h="70408">
                  <a:moveTo>
                    <a:pt x="34645" y="67360"/>
                  </a:moveTo>
                  <a:lnTo>
                    <a:pt x="35864" y="70408"/>
                  </a:lnTo>
                  <a:lnTo>
                    <a:pt x="44297" y="70408"/>
                  </a:lnTo>
                  <a:lnTo>
                    <a:pt x="43281" y="66344"/>
                  </a:lnTo>
                  <a:lnTo>
                    <a:pt x="43281" y="20929"/>
                  </a:lnTo>
                  <a:lnTo>
                    <a:pt x="37829" y="4788"/>
                  </a:lnTo>
                  <a:lnTo>
                    <a:pt x="27305" y="55"/>
                  </a:lnTo>
                  <a:lnTo>
                    <a:pt x="17780" y="0"/>
                  </a:lnTo>
                  <a:lnTo>
                    <a:pt x="12090" y="4572"/>
                  </a:lnTo>
                  <a:lnTo>
                    <a:pt x="9652" y="9245"/>
                  </a:lnTo>
                  <a:lnTo>
                    <a:pt x="9448" y="9245"/>
                  </a:lnTo>
                  <a:lnTo>
                    <a:pt x="9448" y="6096"/>
                  </a:lnTo>
                  <a:lnTo>
                    <a:pt x="8940" y="3048"/>
                  </a:lnTo>
                  <a:lnTo>
                    <a:pt x="8026" y="1117"/>
                  </a:lnTo>
                  <a:lnTo>
                    <a:pt x="0" y="1117"/>
                  </a:lnTo>
                  <a:lnTo>
                    <a:pt x="1117" y="4470"/>
                  </a:lnTo>
                  <a:lnTo>
                    <a:pt x="1422" y="9448"/>
                  </a:lnTo>
                  <a:lnTo>
                    <a:pt x="1422" y="50292"/>
                  </a:lnTo>
                  <a:lnTo>
                    <a:pt x="10363" y="50292"/>
                  </a:lnTo>
                  <a:lnTo>
                    <a:pt x="10363" y="20726"/>
                  </a:lnTo>
                  <a:lnTo>
                    <a:pt x="10566" y="17678"/>
                  </a:lnTo>
                  <a:lnTo>
                    <a:pt x="10972" y="16560"/>
                  </a:lnTo>
                  <a:lnTo>
                    <a:pt x="12496" y="11582"/>
                  </a:lnTo>
                  <a:lnTo>
                    <a:pt x="17068" y="7416"/>
                  </a:lnTo>
                  <a:lnTo>
                    <a:pt x="31394" y="7416"/>
                  </a:lnTo>
                  <a:lnTo>
                    <a:pt x="34340" y="14020"/>
                  </a:lnTo>
                  <a:lnTo>
                    <a:pt x="34340" y="58928"/>
                  </a:lnTo>
                  <a:lnTo>
                    <a:pt x="34645" y="6736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18" name="object 99">
              <a:extLst>
                <a:ext uri="{FF2B5EF4-FFF2-40B4-BE49-F238E27FC236}">
                  <a16:creationId xmlns:a16="http://schemas.microsoft.com/office/drawing/2014/main" id="{4FBFAC38-748B-7801-D921-F6F83F778C23}"/>
                </a:ext>
              </a:extLst>
            </p:cNvPr>
            <p:cNvSpPr/>
            <p:nvPr/>
          </p:nvSpPr>
          <p:spPr>
            <a:xfrm>
              <a:off x="2760666" y="8669997"/>
              <a:ext cx="38952" cy="58644"/>
            </a:xfrm>
            <a:custGeom>
              <a:avLst/>
              <a:gdLst/>
              <a:ahLst/>
              <a:cxnLst/>
              <a:rect l="l" t="t" r="r" b="b"/>
              <a:pathLst>
                <a:path w="46024" h="69291">
                  <a:moveTo>
                    <a:pt x="8839" y="0"/>
                  </a:moveTo>
                  <a:lnTo>
                    <a:pt x="0" y="0"/>
                  </a:lnTo>
                  <a:lnTo>
                    <a:pt x="0" y="59029"/>
                  </a:lnTo>
                  <a:lnTo>
                    <a:pt x="406" y="66243"/>
                  </a:lnTo>
                  <a:lnTo>
                    <a:pt x="1422" y="69291"/>
                  </a:lnTo>
                  <a:lnTo>
                    <a:pt x="9448" y="69291"/>
                  </a:lnTo>
                  <a:lnTo>
                    <a:pt x="8432" y="65227"/>
                  </a:lnTo>
                  <a:lnTo>
                    <a:pt x="8331" y="44704"/>
                  </a:lnTo>
                  <a:lnTo>
                    <a:pt x="10464" y="48463"/>
                  </a:lnTo>
                  <a:lnTo>
                    <a:pt x="14630" y="50088"/>
                  </a:lnTo>
                  <a:lnTo>
                    <a:pt x="26415" y="50088"/>
                  </a:lnTo>
                  <a:lnTo>
                    <a:pt x="31191" y="45415"/>
                  </a:lnTo>
                  <a:lnTo>
                    <a:pt x="33223" y="41554"/>
                  </a:lnTo>
                  <a:lnTo>
                    <a:pt x="33527" y="41554"/>
                  </a:lnTo>
                  <a:lnTo>
                    <a:pt x="34340" y="47853"/>
                  </a:lnTo>
                  <a:lnTo>
                    <a:pt x="37896" y="50292"/>
                  </a:lnTo>
                  <a:lnTo>
                    <a:pt x="42265" y="50292"/>
                  </a:lnTo>
                  <a:lnTo>
                    <a:pt x="45313" y="49885"/>
                  </a:lnTo>
                  <a:lnTo>
                    <a:pt x="46024" y="43383"/>
                  </a:lnTo>
                  <a:lnTo>
                    <a:pt x="42468" y="43180"/>
                  </a:lnTo>
                  <a:lnTo>
                    <a:pt x="41351" y="41046"/>
                  </a:lnTo>
                  <a:lnTo>
                    <a:pt x="41351" y="0"/>
                  </a:lnTo>
                  <a:lnTo>
                    <a:pt x="32511" y="0"/>
                  </a:lnTo>
                  <a:lnTo>
                    <a:pt x="32511" y="30175"/>
                  </a:lnTo>
                  <a:lnTo>
                    <a:pt x="32207" y="33426"/>
                  </a:lnTo>
                  <a:lnTo>
                    <a:pt x="31699" y="34747"/>
                  </a:lnTo>
                  <a:lnTo>
                    <a:pt x="30073" y="38709"/>
                  </a:lnTo>
                  <a:lnTo>
                    <a:pt x="25806" y="42976"/>
                  </a:lnTo>
                  <a:lnTo>
                    <a:pt x="12090" y="42976"/>
                  </a:lnTo>
                  <a:lnTo>
                    <a:pt x="8839" y="36677"/>
                  </a:lnTo>
                  <a:lnTo>
                    <a:pt x="8839" y="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19" name="object 100">
              <a:extLst>
                <a:ext uri="{FF2B5EF4-FFF2-40B4-BE49-F238E27FC236}">
                  <a16:creationId xmlns:a16="http://schemas.microsoft.com/office/drawing/2014/main" id="{626CE96C-D820-8D9D-EF7B-E556040FBCDE}"/>
                </a:ext>
              </a:extLst>
            </p:cNvPr>
            <p:cNvSpPr/>
            <p:nvPr/>
          </p:nvSpPr>
          <p:spPr>
            <a:xfrm>
              <a:off x="2805210" y="8669053"/>
              <a:ext cx="41790" cy="43510"/>
            </a:xfrm>
            <a:custGeom>
              <a:avLst/>
              <a:gdLst/>
              <a:ahLst/>
              <a:cxnLst/>
              <a:rect l="l" t="t" r="r" b="b"/>
              <a:pathLst>
                <a:path w="49377" h="51409">
                  <a:moveTo>
                    <a:pt x="36067" y="27635"/>
                  </a:moveTo>
                  <a:lnTo>
                    <a:pt x="35458" y="31800"/>
                  </a:lnTo>
                  <a:lnTo>
                    <a:pt x="33934" y="38303"/>
                  </a:lnTo>
                  <a:lnTo>
                    <a:pt x="28549" y="44297"/>
                  </a:lnTo>
                  <a:lnTo>
                    <a:pt x="13817" y="44297"/>
                  </a:lnTo>
                  <a:lnTo>
                    <a:pt x="9042" y="35763"/>
                  </a:lnTo>
                  <a:lnTo>
                    <a:pt x="9042" y="15239"/>
                  </a:lnTo>
                  <a:lnTo>
                    <a:pt x="14731" y="7010"/>
                  </a:lnTo>
                  <a:lnTo>
                    <a:pt x="29565" y="7010"/>
                  </a:lnTo>
                  <a:lnTo>
                    <a:pt x="34442" y="3657"/>
                  </a:lnTo>
                  <a:lnTo>
                    <a:pt x="29057" y="0"/>
                  </a:lnTo>
                  <a:lnTo>
                    <a:pt x="21945" y="0"/>
                  </a:lnTo>
                  <a:lnTo>
                    <a:pt x="10219" y="4055"/>
                  </a:lnTo>
                  <a:lnTo>
                    <a:pt x="2050" y="15175"/>
                  </a:lnTo>
                  <a:lnTo>
                    <a:pt x="0" y="26720"/>
                  </a:lnTo>
                  <a:lnTo>
                    <a:pt x="3694" y="41826"/>
                  </a:lnTo>
                  <a:lnTo>
                    <a:pt x="13463" y="50248"/>
                  </a:lnTo>
                  <a:lnTo>
                    <a:pt x="20116" y="51409"/>
                  </a:lnTo>
                  <a:lnTo>
                    <a:pt x="27939" y="51409"/>
                  </a:lnTo>
                  <a:lnTo>
                    <a:pt x="33629" y="46939"/>
                  </a:lnTo>
                  <a:lnTo>
                    <a:pt x="36880" y="41046"/>
                  </a:lnTo>
                  <a:lnTo>
                    <a:pt x="36067" y="22961"/>
                  </a:lnTo>
                  <a:lnTo>
                    <a:pt x="36067" y="27635"/>
                  </a:lnTo>
                  <a:close/>
                </a:path>
                <a:path w="49377" h="51409">
                  <a:moveTo>
                    <a:pt x="29565" y="7010"/>
                  </a:moveTo>
                  <a:lnTo>
                    <a:pt x="34442" y="13004"/>
                  </a:lnTo>
                  <a:lnTo>
                    <a:pt x="35661" y="19608"/>
                  </a:lnTo>
                  <a:lnTo>
                    <a:pt x="36067" y="22961"/>
                  </a:lnTo>
                  <a:lnTo>
                    <a:pt x="36880" y="41046"/>
                  </a:lnTo>
                  <a:lnTo>
                    <a:pt x="37185" y="41046"/>
                  </a:lnTo>
                  <a:lnTo>
                    <a:pt x="37693" y="48564"/>
                  </a:lnTo>
                  <a:lnTo>
                    <a:pt x="41249" y="51409"/>
                  </a:lnTo>
                  <a:lnTo>
                    <a:pt x="45618" y="51409"/>
                  </a:lnTo>
                  <a:lnTo>
                    <a:pt x="48666" y="51003"/>
                  </a:lnTo>
                  <a:lnTo>
                    <a:pt x="49377" y="44602"/>
                  </a:lnTo>
                  <a:lnTo>
                    <a:pt x="45923" y="44500"/>
                  </a:lnTo>
                  <a:lnTo>
                    <a:pt x="44500" y="42062"/>
                  </a:lnTo>
                  <a:lnTo>
                    <a:pt x="44500" y="36271"/>
                  </a:lnTo>
                  <a:lnTo>
                    <a:pt x="44766" y="21333"/>
                  </a:lnTo>
                  <a:lnTo>
                    <a:pt x="45351" y="7815"/>
                  </a:lnTo>
                  <a:lnTo>
                    <a:pt x="45821" y="1117"/>
                  </a:lnTo>
                  <a:lnTo>
                    <a:pt x="38404" y="1117"/>
                  </a:lnTo>
                  <a:lnTo>
                    <a:pt x="37693" y="5994"/>
                  </a:lnTo>
                  <a:lnTo>
                    <a:pt x="37490" y="9855"/>
                  </a:lnTo>
                  <a:lnTo>
                    <a:pt x="37083" y="9855"/>
                  </a:lnTo>
                  <a:lnTo>
                    <a:pt x="34442" y="3657"/>
                  </a:lnTo>
                  <a:lnTo>
                    <a:pt x="29565" y="701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20" name="object 101">
              <a:extLst>
                <a:ext uri="{FF2B5EF4-FFF2-40B4-BE49-F238E27FC236}">
                  <a16:creationId xmlns:a16="http://schemas.microsoft.com/office/drawing/2014/main" id="{C542C8CE-03DC-0E88-0627-622BDFE1846C}"/>
                </a:ext>
              </a:extLst>
            </p:cNvPr>
            <p:cNvSpPr/>
            <p:nvPr/>
          </p:nvSpPr>
          <p:spPr>
            <a:xfrm>
              <a:off x="2848805" y="8669997"/>
              <a:ext cx="35341" cy="42565"/>
            </a:xfrm>
            <a:custGeom>
              <a:avLst/>
              <a:gdLst/>
              <a:ahLst/>
              <a:cxnLst/>
              <a:rect l="l" t="t" r="r" b="b"/>
              <a:pathLst>
                <a:path w="41757" h="50292">
                  <a:moveTo>
                    <a:pt x="31800" y="49987"/>
                  </a:moveTo>
                  <a:lnTo>
                    <a:pt x="32816" y="49479"/>
                  </a:lnTo>
                  <a:lnTo>
                    <a:pt x="33223" y="43078"/>
                  </a:lnTo>
                  <a:lnTo>
                    <a:pt x="28041" y="43179"/>
                  </a:lnTo>
                  <a:lnTo>
                    <a:pt x="25399" y="41554"/>
                  </a:lnTo>
                  <a:lnTo>
                    <a:pt x="25399" y="7010"/>
                  </a:lnTo>
                  <a:lnTo>
                    <a:pt x="40639" y="7010"/>
                  </a:lnTo>
                  <a:lnTo>
                    <a:pt x="41757" y="0"/>
                  </a:lnTo>
                  <a:lnTo>
                    <a:pt x="5384" y="0"/>
                  </a:lnTo>
                  <a:lnTo>
                    <a:pt x="1727" y="1422"/>
                  </a:lnTo>
                  <a:lnTo>
                    <a:pt x="0" y="2641"/>
                  </a:lnTo>
                  <a:lnTo>
                    <a:pt x="1219" y="7823"/>
                  </a:lnTo>
                  <a:lnTo>
                    <a:pt x="3352" y="7416"/>
                  </a:lnTo>
                  <a:lnTo>
                    <a:pt x="5994" y="7010"/>
                  </a:lnTo>
                  <a:lnTo>
                    <a:pt x="16560" y="7010"/>
                  </a:lnTo>
                  <a:lnTo>
                    <a:pt x="16560" y="45415"/>
                  </a:lnTo>
                  <a:lnTo>
                    <a:pt x="20015" y="50291"/>
                  </a:lnTo>
                  <a:lnTo>
                    <a:pt x="27939" y="50291"/>
                  </a:lnTo>
                  <a:lnTo>
                    <a:pt x="31800" y="49987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21" name="object 102">
              <a:extLst>
                <a:ext uri="{FF2B5EF4-FFF2-40B4-BE49-F238E27FC236}">
                  <a16:creationId xmlns:a16="http://schemas.microsoft.com/office/drawing/2014/main" id="{B321002B-D46D-D6E3-2FF4-797ECBAECF93}"/>
                </a:ext>
              </a:extLst>
            </p:cNvPr>
            <p:cNvSpPr/>
            <p:nvPr/>
          </p:nvSpPr>
          <p:spPr>
            <a:xfrm>
              <a:off x="2887070" y="8669053"/>
              <a:ext cx="40672" cy="43510"/>
            </a:xfrm>
            <a:custGeom>
              <a:avLst/>
              <a:gdLst/>
              <a:ahLst/>
              <a:cxnLst/>
              <a:rect l="l" t="t" r="r" b="b"/>
              <a:pathLst>
                <a:path w="48056" h="51409">
                  <a:moveTo>
                    <a:pt x="38912" y="25603"/>
                  </a:moveTo>
                  <a:lnTo>
                    <a:pt x="38912" y="36677"/>
                  </a:lnTo>
                  <a:lnTo>
                    <a:pt x="35897" y="48312"/>
                  </a:lnTo>
                  <a:lnTo>
                    <a:pt x="45195" y="38604"/>
                  </a:lnTo>
                  <a:lnTo>
                    <a:pt x="48056" y="25298"/>
                  </a:lnTo>
                  <a:lnTo>
                    <a:pt x="44452" y="10958"/>
                  </a:lnTo>
                  <a:lnTo>
                    <a:pt x="34619" y="2088"/>
                  </a:lnTo>
                  <a:lnTo>
                    <a:pt x="24383" y="0"/>
                  </a:lnTo>
                  <a:lnTo>
                    <a:pt x="34747" y="6705"/>
                  </a:lnTo>
                  <a:lnTo>
                    <a:pt x="38912" y="17271"/>
                  </a:lnTo>
                  <a:lnTo>
                    <a:pt x="38912" y="25603"/>
                  </a:lnTo>
                  <a:close/>
                </a:path>
                <a:path w="48056" h="51409">
                  <a:moveTo>
                    <a:pt x="38912" y="36677"/>
                  </a:moveTo>
                  <a:lnTo>
                    <a:pt x="32511" y="44703"/>
                  </a:lnTo>
                  <a:lnTo>
                    <a:pt x="15239" y="44703"/>
                  </a:lnTo>
                  <a:lnTo>
                    <a:pt x="9042" y="36575"/>
                  </a:lnTo>
                  <a:lnTo>
                    <a:pt x="9042" y="16459"/>
                  </a:lnTo>
                  <a:lnTo>
                    <a:pt x="13614" y="6705"/>
                  </a:lnTo>
                  <a:lnTo>
                    <a:pt x="34747" y="6705"/>
                  </a:lnTo>
                  <a:lnTo>
                    <a:pt x="24383" y="0"/>
                  </a:lnTo>
                  <a:lnTo>
                    <a:pt x="11299" y="3531"/>
                  </a:lnTo>
                  <a:lnTo>
                    <a:pt x="2507" y="13613"/>
                  </a:lnTo>
                  <a:lnTo>
                    <a:pt x="0" y="26111"/>
                  </a:lnTo>
                  <a:lnTo>
                    <a:pt x="3795" y="40699"/>
                  </a:lnTo>
                  <a:lnTo>
                    <a:pt x="13752" y="49422"/>
                  </a:lnTo>
                  <a:lnTo>
                    <a:pt x="23571" y="51409"/>
                  </a:lnTo>
                  <a:lnTo>
                    <a:pt x="35897" y="48312"/>
                  </a:lnTo>
                  <a:lnTo>
                    <a:pt x="38912" y="36677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22" name="object 103">
              <a:extLst>
                <a:ext uri="{FF2B5EF4-FFF2-40B4-BE49-F238E27FC236}">
                  <a16:creationId xmlns:a16="http://schemas.microsoft.com/office/drawing/2014/main" id="{8D2FF0B3-B7B8-7754-45AD-4B067EA77760}"/>
                </a:ext>
              </a:extLst>
            </p:cNvPr>
            <p:cNvSpPr/>
            <p:nvPr/>
          </p:nvSpPr>
          <p:spPr>
            <a:xfrm>
              <a:off x="2934276" y="8666129"/>
              <a:ext cx="40415" cy="59767"/>
            </a:xfrm>
            <a:custGeom>
              <a:avLst/>
              <a:gdLst/>
              <a:ahLst/>
              <a:cxnLst/>
              <a:rect l="l" t="t" r="r" b="b"/>
              <a:pathLst>
                <a:path w="47751" h="70617">
                  <a:moveTo>
                    <a:pt x="23282" y="8954"/>
                  </a:moveTo>
                  <a:lnTo>
                    <a:pt x="23875" y="8636"/>
                  </a:lnTo>
                  <a:lnTo>
                    <a:pt x="29260" y="12903"/>
                  </a:lnTo>
                  <a:lnTo>
                    <a:pt x="35559" y="17780"/>
                  </a:lnTo>
                  <a:lnTo>
                    <a:pt x="38811" y="23469"/>
                  </a:lnTo>
                  <a:lnTo>
                    <a:pt x="38811" y="41554"/>
                  </a:lnTo>
                  <a:lnTo>
                    <a:pt x="32207" y="48158"/>
                  </a:lnTo>
                  <a:lnTo>
                    <a:pt x="24383" y="48158"/>
                  </a:lnTo>
                  <a:lnTo>
                    <a:pt x="36978" y="51109"/>
                  </a:lnTo>
                  <a:lnTo>
                    <a:pt x="45629" y="40728"/>
                  </a:lnTo>
                  <a:lnTo>
                    <a:pt x="47751" y="29768"/>
                  </a:lnTo>
                  <a:lnTo>
                    <a:pt x="44565" y="17366"/>
                  </a:lnTo>
                  <a:lnTo>
                    <a:pt x="35722" y="7466"/>
                  </a:lnTo>
                  <a:lnTo>
                    <a:pt x="34747" y="6705"/>
                  </a:lnTo>
                  <a:lnTo>
                    <a:pt x="26415" y="0"/>
                  </a:lnTo>
                  <a:lnTo>
                    <a:pt x="23282" y="8954"/>
                  </a:lnTo>
                  <a:close/>
                </a:path>
                <a:path w="47751" h="70617">
                  <a:moveTo>
                    <a:pt x="27431" y="-12801"/>
                  </a:moveTo>
                  <a:lnTo>
                    <a:pt x="33019" y="-12801"/>
                  </a:lnTo>
                  <a:lnTo>
                    <a:pt x="38709" y="-10261"/>
                  </a:lnTo>
                  <a:lnTo>
                    <a:pt x="40843" y="-8737"/>
                  </a:lnTo>
                  <a:lnTo>
                    <a:pt x="43484" y="-14630"/>
                  </a:lnTo>
                  <a:lnTo>
                    <a:pt x="40538" y="-16967"/>
                  </a:lnTo>
                  <a:lnTo>
                    <a:pt x="34340" y="-19507"/>
                  </a:lnTo>
                  <a:lnTo>
                    <a:pt x="15747" y="-19507"/>
                  </a:lnTo>
                  <a:lnTo>
                    <a:pt x="10159" y="-13512"/>
                  </a:lnTo>
                  <a:lnTo>
                    <a:pt x="10159" y="-3352"/>
                  </a:lnTo>
                  <a:lnTo>
                    <a:pt x="14020" y="203"/>
                  </a:lnTo>
                  <a:lnTo>
                    <a:pt x="18694" y="3962"/>
                  </a:lnTo>
                  <a:lnTo>
                    <a:pt x="18694" y="4470"/>
                  </a:lnTo>
                  <a:lnTo>
                    <a:pt x="7778" y="11943"/>
                  </a:lnTo>
                  <a:lnTo>
                    <a:pt x="986" y="23094"/>
                  </a:lnTo>
                  <a:lnTo>
                    <a:pt x="0" y="30175"/>
                  </a:lnTo>
                  <a:lnTo>
                    <a:pt x="4096" y="44744"/>
                  </a:lnTo>
                  <a:lnTo>
                    <a:pt x="14433" y="53082"/>
                  </a:lnTo>
                  <a:lnTo>
                    <a:pt x="23875" y="54864"/>
                  </a:lnTo>
                  <a:lnTo>
                    <a:pt x="36978" y="51109"/>
                  </a:lnTo>
                  <a:lnTo>
                    <a:pt x="24383" y="48158"/>
                  </a:lnTo>
                  <a:lnTo>
                    <a:pt x="16662" y="48158"/>
                  </a:lnTo>
                  <a:lnTo>
                    <a:pt x="9042" y="41554"/>
                  </a:lnTo>
                  <a:lnTo>
                    <a:pt x="9042" y="30073"/>
                  </a:lnTo>
                  <a:lnTo>
                    <a:pt x="13354" y="17111"/>
                  </a:lnTo>
                  <a:lnTo>
                    <a:pt x="23282" y="8954"/>
                  </a:lnTo>
                  <a:lnTo>
                    <a:pt x="26415" y="0"/>
                  </a:lnTo>
                  <a:lnTo>
                    <a:pt x="21843" y="-3657"/>
                  </a:lnTo>
                  <a:lnTo>
                    <a:pt x="19100" y="-5587"/>
                  </a:lnTo>
                  <a:lnTo>
                    <a:pt x="19100" y="-10667"/>
                  </a:lnTo>
                  <a:lnTo>
                    <a:pt x="21843" y="-12801"/>
                  </a:lnTo>
                  <a:lnTo>
                    <a:pt x="27431" y="-12801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23" name="object 104">
              <a:extLst>
                <a:ext uri="{FF2B5EF4-FFF2-40B4-BE49-F238E27FC236}">
                  <a16:creationId xmlns:a16="http://schemas.microsoft.com/office/drawing/2014/main" id="{C0477A5D-B46F-C0F5-02FA-8E24117B82CA}"/>
                </a:ext>
              </a:extLst>
            </p:cNvPr>
            <p:cNvSpPr/>
            <p:nvPr/>
          </p:nvSpPr>
          <p:spPr>
            <a:xfrm>
              <a:off x="2981227" y="8652629"/>
              <a:ext cx="40672" cy="59934"/>
            </a:xfrm>
            <a:custGeom>
              <a:avLst/>
              <a:gdLst/>
              <a:ahLst/>
              <a:cxnLst/>
              <a:rect l="l" t="t" r="r" b="b"/>
              <a:pathLst>
                <a:path w="48056" h="70815">
                  <a:moveTo>
                    <a:pt x="38912" y="56083"/>
                  </a:moveTo>
                  <a:lnTo>
                    <a:pt x="32511" y="64109"/>
                  </a:lnTo>
                  <a:lnTo>
                    <a:pt x="15239" y="64109"/>
                  </a:lnTo>
                  <a:lnTo>
                    <a:pt x="9042" y="55981"/>
                  </a:lnTo>
                  <a:lnTo>
                    <a:pt x="9042" y="35864"/>
                  </a:lnTo>
                  <a:lnTo>
                    <a:pt x="13614" y="26111"/>
                  </a:lnTo>
                  <a:lnTo>
                    <a:pt x="34747" y="26111"/>
                  </a:lnTo>
                  <a:lnTo>
                    <a:pt x="24383" y="19405"/>
                  </a:lnTo>
                  <a:lnTo>
                    <a:pt x="11299" y="22936"/>
                  </a:lnTo>
                  <a:lnTo>
                    <a:pt x="2507" y="33019"/>
                  </a:lnTo>
                  <a:lnTo>
                    <a:pt x="0" y="45516"/>
                  </a:lnTo>
                  <a:lnTo>
                    <a:pt x="3795" y="60105"/>
                  </a:lnTo>
                  <a:lnTo>
                    <a:pt x="13752" y="68827"/>
                  </a:lnTo>
                  <a:lnTo>
                    <a:pt x="23571" y="70815"/>
                  </a:lnTo>
                  <a:lnTo>
                    <a:pt x="35897" y="67718"/>
                  </a:lnTo>
                  <a:lnTo>
                    <a:pt x="38912" y="56083"/>
                  </a:lnTo>
                  <a:close/>
                </a:path>
                <a:path w="48056" h="70815">
                  <a:moveTo>
                    <a:pt x="25501" y="0"/>
                  </a:moveTo>
                  <a:lnTo>
                    <a:pt x="20116" y="14528"/>
                  </a:lnTo>
                  <a:lnTo>
                    <a:pt x="26009" y="14528"/>
                  </a:lnTo>
                  <a:lnTo>
                    <a:pt x="34543" y="0"/>
                  </a:lnTo>
                  <a:lnTo>
                    <a:pt x="25501" y="0"/>
                  </a:lnTo>
                  <a:close/>
                </a:path>
                <a:path w="48056" h="70815">
                  <a:moveTo>
                    <a:pt x="38912" y="45008"/>
                  </a:moveTo>
                  <a:lnTo>
                    <a:pt x="38912" y="56083"/>
                  </a:lnTo>
                  <a:lnTo>
                    <a:pt x="35897" y="67718"/>
                  </a:lnTo>
                  <a:lnTo>
                    <a:pt x="45195" y="58009"/>
                  </a:lnTo>
                  <a:lnTo>
                    <a:pt x="48056" y="44703"/>
                  </a:lnTo>
                  <a:lnTo>
                    <a:pt x="44452" y="30363"/>
                  </a:lnTo>
                  <a:lnTo>
                    <a:pt x="34619" y="21494"/>
                  </a:lnTo>
                  <a:lnTo>
                    <a:pt x="24383" y="19405"/>
                  </a:lnTo>
                  <a:lnTo>
                    <a:pt x="34747" y="26111"/>
                  </a:lnTo>
                  <a:lnTo>
                    <a:pt x="38912" y="36677"/>
                  </a:lnTo>
                  <a:lnTo>
                    <a:pt x="38912" y="45008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24" name="object 105">
              <a:extLst>
                <a:ext uri="{FF2B5EF4-FFF2-40B4-BE49-F238E27FC236}">
                  <a16:creationId xmlns:a16="http://schemas.microsoft.com/office/drawing/2014/main" id="{450B36FB-70FE-6933-214C-BAE3CE27C500}"/>
                </a:ext>
              </a:extLst>
            </p:cNvPr>
            <p:cNvSpPr/>
            <p:nvPr/>
          </p:nvSpPr>
          <p:spPr>
            <a:xfrm>
              <a:off x="3024221" y="8669997"/>
              <a:ext cx="35341" cy="42565"/>
            </a:xfrm>
            <a:custGeom>
              <a:avLst/>
              <a:gdLst/>
              <a:ahLst/>
              <a:cxnLst/>
              <a:rect l="l" t="t" r="r" b="b"/>
              <a:pathLst>
                <a:path w="41757" h="50292">
                  <a:moveTo>
                    <a:pt x="31800" y="49987"/>
                  </a:moveTo>
                  <a:lnTo>
                    <a:pt x="32816" y="49479"/>
                  </a:lnTo>
                  <a:lnTo>
                    <a:pt x="33223" y="43078"/>
                  </a:lnTo>
                  <a:lnTo>
                    <a:pt x="28041" y="43179"/>
                  </a:lnTo>
                  <a:lnTo>
                    <a:pt x="25399" y="41554"/>
                  </a:lnTo>
                  <a:lnTo>
                    <a:pt x="25399" y="7010"/>
                  </a:lnTo>
                  <a:lnTo>
                    <a:pt x="40639" y="7010"/>
                  </a:lnTo>
                  <a:lnTo>
                    <a:pt x="41757" y="0"/>
                  </a:lnTo>
                  <a:lnTo>
                    <a:pt x="5384" y="0"/>
                  </a:lnTo>
                  <a:lnTo>
                    <a:pt x="1727" y="1422"/>
                  </a:lnTo>
                  <a:lnTo>
                    <a:pt x="0" y="2641"/>
                  </a:lnTo>
                  <a:lnTo>
                    <a:pt x="1219" y="7823"/>
                  </a:lnTo>
                  <a:lnTo>
                    <a:pt x="3352" y="7416"/>
                  </a:lnTo>
                  <a:lnTo>
                    <a:pt x="5994" y="7010"/>
                  </a:lnTo>
                  <a:lnTo>
                    <a:pt x="16560" y="7010"/>
                  </a:lnTo>
                  <a:lnTo>
                    <a:pt x="16560" y="45415"/>
                  </a:lnTo>
                  <a:lnTo>
                    <a:pt x="20015" y="50291"/>
                  </a:lnTo>
                  <a:lnTo>
                    <a:pt x="27939" y="50291"/>
                  </a:lnTo>
                  <a:lnTo>
                    <a:pt x="31800" y="49987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25" name="object 106">
              <a:extLst>
                <a:ext uri="{FF2B5EF4-FFF2-40B4-BE49-F238E27FC236}">
                  <a16:creationId xmlns:a16="http://schemas.microsoft.com/office/drawing/2014/main" id="{CDC949F4-9DE2-36C9-B39B-0D38C93A1266}"/>
                </a:ext>
              </a:extLst>
            </p:cNvPr>
            <p:cNvSpPr/>
            <p:nvPr/>
          </p:nvSpPr>
          <p:spPr>
            <a:xfrm>
              <a:off x="3065327" y="8669050"/>
              <a:ext cx="37491" cy="59590"/>
            </a:xfrm>
            <a:custGeom>
              <a:avLst/>
              <a:gdLst/>
              <a:ahLst/>
              <a:cxnLst/>
              <a:rect l="l" t="t" r="r" b="b"/>
              <a:pathLst>
                <a:path w="44297" h="70408">
                  <a:moveTo>
                    <a:pt x="34645" y="67360"/>
                  </a:moveTo>
                  <a:lnTo>
                    <a:pt x="35864" y="70408"/>
                  </a:lnTo>
                  <a:lnTo>
                    <a:pt x="44297" y="70408"/>
                  </a:lnTo>
                  <a:lnTo>
                    <a:pt x="43281" y="66344"/>
                  </a:lnTo>
                  <a:lnTo>
                    <a:pt x="43281" y="20929"/>
                  </a:lnTo>
                  <a:lnTo>
                    <a:pt x="37829" y="4788"/>
                  </a:lnTo>
                  <a:lnTo>
                    <a:pt x="27305" y="55"/>
                  </a:lnTo>
                  <a:lnTo>
                    <a:pt x="17780" y="0"/>
                  </a:lnTo>
                  <a:lnTo>
                    <a:pt x="12090" y="4572"/>
                  </a:lnTo>
                  <a:lnTo>
                    <a:pt x="9652" y="9245"/>
                  </a:lnTo>
                  <a:lnTo>
                    <a:pt x="9448" y="9245"/>
                  </a:lnTo>
                  <a:lnTo>
                    <a:pt x="9448" y="6096"/>
                  </a:lnTo>
                  <a:lnTo>
                    <a:pt x="8940" y="3048"/>
                  </a:lnTo>
                  <a:lnTo>
                    <a:pt x="8026" y="1117"/>
                  </a:lnTo>
                  <a:lnTo>
                    <a:pt x="0" y="1117"/>
                  </a:lnTo>
                  <a:lnTo>
                    <a:pt x="1117" y="4470"/>
                  </a:lnTo>
                  <a:lnTo>
                    <a:pt x="1422" y="9448"/>
                  </a:lnTo>
                  <a:lnTo>
                    <a:pt x="1422" y="50292"/>
                  </a:lnTo>
                  <a:lnTo>
                    <a:pt x="10363" y="50292"/>
                  </a:lnTo>
                  <a:lnTo>
                    <a:pt x="10363" y="20726"/>
                  </a:lnTo>
                  <a:lnTo>
                    <a:pt x="10566" y="17678"/>
                  </a:lnTo>
                  <a:lnTo>
                    <a:pt x="10972" y="16560"/>
                  </a:lnTo>
                  <a:lnTo>
                    <a:pt x="12496" y="11582"/>
                  </a:lnTo>
                  <a:lnTo>
                    <a:pt x="17068" y="7416"/>
                  </a:lnTo>
                  <a:lnTo>
                    <a:pt x="31394" y="7416"/>
                  </a:lnTo>
                  <a:lnTo>
                    <a:pt x="34340" y="14020"/>
                  </a:lnTo>
                  <a:lnTo>
                    <a:pt x="34340" y="58928"/>
                  </a:lnTo>
                  <a:lnTo>
                    <a:pt x="34645" y="6736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26" name="object 107">
              <a:extLst>
                <a:ext uri="{FF2B5EF4-FFF2-40B4-BE49-F238E27FC236}">
                  <a16:creationId xmlns:a16="http://schemas.microsoft.com/office/drawing/2014/main" id="{F8FB3D0C-8276-D921-F6DB-93711AC2267D}"/>
                </a:ext>
              </a:extLst>
            </p:cNvPr>
            <p:cNvSpPr/>
            <p:nvPr/>
          </p:nvSpPr>
          <p:spPr>
            <a:xfrm>
              <a:off x="3111241" y="8683501"/>
              <a:ext cx="37738" cy="40786"/>
            </a:xfrm>
            <a:custGeom>
              <a:avLst/>
              <a:gdLst/>
              <a:ahLst/>
              <a:cxnLst/>
              <a:rect l="l" t="t" r="r" b="b"/>
              <a:pathLst>
                <a:path w="44589" h="48191">
                  <a:moveTo>
                    <a:pt x="44589" y="21044"/>
                  </a:moveTo>
                  <a:lnTo>
                    <a:pt x="38303" y="0"/>
                  </a:lnTo>
                  <a:lnTo>
                    <a:pt x="38303" y="19507"/>
                  </a:lnTo>
                  <a:lnTo>
                    <a:pt x="35535" y="31122"/>
                  </a:lnTo>
                  <a:lnTo>
                    <a:pt x="44589" y="21044"/>
                  </a:lnTo>
                  <a:close/>
                </a:path>
                <a:path w="44589" h="48191">
                  <a:moveTo>
                    <a:pt x="9042" y="-609"/>
                  </a:moveTo>
                  <a:lnTo>
                    <a:pt x="13614" y="-10363"/>
                  </a:lnTo>
                  <a:lnTo>
                    <a:pt x="34035" y="-10363"/>
                  </a:lnTo>
                  <a:lnTo>
                    <a:pt x="38303" y="0"/>
                  </a:lnTo>
                  <a:lnTo>
                    <a:pt x="44589" y="21044"/>
                  </a:lnTo>
                  <a:lnTo>
                    <a:pt x="47142" y="8331"/>
                  </a:lnTo>
                  <a:lnTo>
                    <a:pt x="47142" y="914"/>
                  </a:lnTo>
                  <a:lnTo>
                    <a:pt x="43789" y="-6299"/>
                  </a:lnTo>
                  <a:lnTo>
                    <a:pt x="37998" y="-10261"/>
                  </a:lnTo>
                  <a:lnTo>
                    <a:pt x="37998" y="-10668"/>
                  </a:lnTo>
                  <a:lnTo>
                    <a:pt x="45211" y="-10363"/>
                  </a:lnTo>
                  <a:lnTo>
                    <a:pt x="50901" y="-10261"/>
                  </a:lnTo>
                  <a:lnTo>
                    <a:pt x="51206" y="-17068"/>
                  </a:lnTo>
                  <a:lnTo>
                    <a:pt x="25298" y="-17068"/>
                  </a:lnTo>
                  <a:lnTo>
                    <a:pt x="11635" y="-13596"/>
                  </a:lnTo>
                  <a:lnTo>
                    <a:pt x="2708" y="-3857"/>
                  </a:lnTo>
                  <a:lnTo>
                    <a:pt x="0" y="9143"/>
                  </a:lnTo>
                  <a:lnTo>
                    <a:pt x="3811" y="23726"/>
                  </a:lnTo>
                  <a:lnTo>
                    <a:pt x="13805" y="32394"/>
                  </a:lnTo>
                  <a:lnTo>
                    <a:pt x="23571" y="34340"/>
                  </a:lnTo>
                  <a:lnTo>
                    <a:pt x="35535" y="31122"/>
                  </a:lnTo>
                  <a:lnTo>
                    <a:pt x="38303" y="19507"/>
                  </a:lnTo>
                  <a:lnTo>
                    <a:pt x="31902" y="27635"/>
                  </a:lnTo>
                  <a:lnTo>
                    <a:pt x="15239" y="27635"/>
                  </a:lnTo>
                  <a:lnTo>
                    <a:pt x="9042" y="19507"/>
                  </a:lnTo>
                  <a:lnTo>
                    <a:pt x="9042" y="-609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27" name="object 108">
              <a:extLst>
                <a:ext uri="{FF2B5EF4-FFF2-40B4-BE49-F238E27FC236}">
                  <a16:creationId xmlns:a16="http://schemas.microsoft.com/office/drawing/2014/main" id="{A7447D84-110E-41D3-4B09-B72C693011DA}"/>
                </a:ext>
              </a:extLst>
            </p:cNvPr>
            <p:cNvSpPr/>
            <p:nvPr/>
          </p:nvSpPr>
          <p:spPr>
            <a:xfrm>
              <a:off x="3161116" y="8669050"/>
              <a:ext cx="37491" cy="59590"/>
            </a:xfrm>
            <a:custGeom>
              <a:avLst/>
              <a:gdLst/>
              <a:ahLst/>
              <a:cxnLst/>
              <a:rect l="l" t="t" r="r" b="b"/>
              <a:pathLst>
                <a:path w="44297" h="70408">
                  <a:moveTo>
                    <a:pt x="34645" y="67360"/>
                  </a:moveTo>
                  <a:lnTo>
                    <a:pt x="35864" y="70408"/>
                  </a:lnTo>
                  <a:lnTo>
                    <a:pt x="44297" y="70408"/>
                  </a:lnTo>
                  <a:lnTo>
                    <a:pt x="43281" y="66344"/>
                  </a:lnTo>
                  <a:lnTo>
                    <a:pt x="43281" y="20929"/>
                  </a:lnTo>
                  <a:lnTo>
                    <a:pt x="37829" y="4788"/>
                  </a:lnTo>
                  <a:lnTo>
                    <a:pt x="27305" y="55"/>
                  </a:lnTo>
                  <a:lnTo>
                    <a:pt x="17780" y="0"/>
                  </a:lnTo>
                  <a:lnTo>
                    <a:pt x="12090" y="4572"/>
                  </a:lnTo>
                  <a:lnTo>
                    <a:pt x="9652" y="9245"/>
                  </a:lnTo>
                  <a:lnTo>
                    <a:pt x="9448" y="9245"/>
                  </a:lnTo>
                  <a:lnTo>
                    <a:pt x="9448" y="6096"/>
                  </a:lnTo>
                  <a:lnTo>
                    <a:pt x="8940" y="3048"/>
                  </a:lnTo>
                  <a:lnTo>
                    <a:pt x="8026" y="1117"/>
                  </a:lnTo>
                  <a:lnTo>
                    <a:pt x="0" y="1117"/>
                  </a:lnTo>
                  <a:lnTo>
                    <a:pt x="1117" y="4470"/>
                  </a:lnTo>
                  <a:lnTo>
                    <a:pt x="1422" y="9448"/>
                  </a:lnTo>
                  <a:lnTo>
                    <a:pt x="1422" y="50292"/>
                  </a:lnTo>
                  <a:lnTo>
                    <a:pt x="10363" y="50292"/>
                  </a:lnTo>
                  <a:lnTo>
                    <a:pt x="10363" y="20726"/>
                  </a:lnTo>
                  <a:lnTo>
                    <a:pt x="10566" y="17678"/>
                  </a:lnTo>
                  <a:lnTo>
                    <a:pt x="10972" y="16560"/>
                  </a:lnTo>
                  <a:lnTo>
                    <a:pt x="12496" y="11582"/>
                  </a:lnTo>
                  <a:lnTo>
                    <a:pt x="17068" y="7416"/>
                  </a:lnTo>
                  <a:lnTo>
                    <a:pt x="31394" y="7416"/>
                  </a:lnTo>
                  <a:lnTo>
                    <a:pt x="34340" y="14020"/>
                  </a:lnTo>
                  <a:lnTo>
                    <a:pt x="34340" y="58928"/>
                  </a:lnTo>
                  <a:lnTo>
                    <a:pt x="34645" y="6736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28" name="object 109">
              <a:extLst>
                <a:ext uri="{FF2B5EF4-FFF2-40B4-BE49-F238E27FC236}">
                  <a16:creationId xmlns:a16="http://schemas.microsoft.com/office/drawing/2014/main" id="{0EB40E4C-CA1F-15EF-B174-00698663E173}"/>
                </a:ext>
              </a:extLst>
            </p:cNvPr>
            <p:cNvSpPr/>
            <p:nvPr/>
          </p:nvSpPr>
          <p:spPr>
            <a:xfrm>
              <a:off x="3221477" y="8669997"/>
              <a:ext cx="35341" cy="42565"/>
            </a:xfrm>
            <a:custGeom>
              <a:avLst/>
              <a:gdLst/>
              <a:ahLst/>
              <a:cxnLst/>
              <a:rect l="l" t="t" r="r" b="b"/>
              <a:pathLst>
                <a:path w="41757" h="50292">
                  <a:moveTo>
                    <a:pt x="31800" y="49987"/>
                  </a:moveTo>
                  <a:lnTo>
                    <a:pt x="32816" y="49479"/>
                  </a:lnTo>
                  <a:lnTo>
                    <a:pt x="33223" y="43078"/>
                  </a:lnTo>
                  <a:lnTo>
                    <a:pt x="28041" y="43179"/>
                  </a:lnTo>
                  <a:lnTo>
                    <a:pt x="25399" y="41554"/>
                  </a:lnTo>
                  <a:lnTo>
                    <a:pt x="25399" y="7010"/>
                  </a:lnTo>
                  <a:lnTo>
                    <a:pt x="40639" y="7010"/>
                  </a:lnTo>
                  <a:lnTo>
                    <a:pt x="41757" y="0"/>
                  </a:lnTo>
                  <a:lnTo>
                    <a:pt x="5384" y="0"/>
                  </a:lnTo>
                  <a:lnTo>
                    <a:pt x="1727" y="1422"/>
                  </a:lnTo>
                  <a:lnTo>
                    <a:pt x="0" y="2641"/>
                  </a:lnTo>
                  <a:lnTo>
                    <a:pt x="1219" y="7823"/>
                  </a:lnTo>
                  <a:lnTo>
                    <a:pt x="3352" y="7416"/>
                  </a:lnTo>
                  <a:lnTo>
                    <a:pt x="5994" y="7010"/>
                  </a:lnTo>
                  <a:lnTo>
                    <a:pt x="16560" y="7010"/>
                  </a:lnTo>
                  <a:lnTo>
                    <a:pt x="16560" y="45415"/>
                  </a:lnTo>
                  <a:lnTo>
                    <a:pt x="20015" y="50291"/>
                  </a:lnTo>
                  <a:lnTo>
                    <a:pt x="27939" y="50291"/>
                  </a:lnTo>
                  <a:lnTo>
                    <a:pt x="31800" y="49987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29" name="object 110">
              <a:extLst>
                <a:ext uri="{FF2B5EF4-FFF2-40B4-BE49-F238E27FC236}">
                  <a16:creationId xmlns:a16="http://schemas.microsoft.com/office/drawing/2014/main" id="{213C9D31-9C96-809D-F29B-98733C30103F}"/>
                </a:ext>
              </a:extLst>
            </p:cNvPr>
            <p:cNvSpPr/>
            <p:nvPr/>
          </p:nvSpPr>
          <p:spPr>
            <a:xfrm>
              <a:off x="3262582" y="8669050"/>
              <a:ext cx="37491" cy="59590"/>
            </a:xfrm>
            <a:custGeom>
              <a:avLst/>
              <a:gdLst/>
              <a:ahLst/>
              <a:cxnLst/>
              <a:rect l="l" t="t" r="r" b="b"/>
              <a:pathLst>
                <a:path w="44297" h="70408">
                  <a:moveTo>
                    <a:pt x="34645" y="67360"/>
                  </a:moveTo>
                  <a:lnTo>
                    <a:pt x="35864" y="70408"/>
                  </a:lnTo>
                  <a:lnTo>
                    <a:pt x="44297" y="70408"/>
                  </a:lnTo>
                  <a:lnTo>
                    <a:pt x="43281" y="66344"/>
                  </a:lnTo>
                  <a:lnTo>
                    <a:pt x="43281" y="20929"/>
                  </a:lnTo>
                  <a:lnTo>
                    <a:pt x="37829" y="4788"/>
                  </a:lnTo>
                  <a:lnTo>
                    <a:pt x="27305" y="55"/>
                  </a:lnTo>
                  <a:lnTo>
                    <a:pt x="17780" y="0"/>
                  </a:lnTo>
                  <a:lnTo>
                    <a:pt x="12090" y="4572"/>
                  </a:lnTo>
                  <a:lnTo>
                    <a:pt x="9652" y="9245"/>
                  </a:lnTo>
                  <a:lnTo>
                    <a:pt x="9448" y="9245"/>
                  </a:lnTo>
                  <a:lnTo>
                    <a:pt x="9448" y="6096"/>
                  </a:lnTo>
                  <a:lnTo>
                    <a:pt x="8940" y="3048"/>
                  </a:lnTo>
                  <a:lnTo>
                    <a:pt x="8026" y="1117"/>
                  </a:lnTo>
                  <a:lnTo>
                    <a:pt x="0" y="1117"/>
                  </a:lnTo>
                  <a:lnTo>
                    <a:pt x="1117" y="4470"/>
                  </a:lnTo>
                  <a:lnTo>
                    <a:pt x="1422" y="9448"/>
                  </a:lnTo>
                  <a:lnTo>
                    <a:pt x="1422" y="50292"/>
                  </a:lnTo>
                  <a:lnTo>
                    <a:pt x="10363" y="50292"/>
                  </a:lnTo>
                  <a:lnTo>
                    <a:pt x="10363" y="20726"/>
                  </a:lnTo>
                  <a:lnTo>
                    <a:pt x="10566" y="17678"/>
                  </a:lnTo>
                  <a:lnTo>
                    <a:pt x="10972" y="16560"/>
                  </a:lnTo>
                  <a:lnTo>
                    <a:pt x="12496" y="11582"/>
                  </a:lnTo>
                  <a:lnTo>
                    <a:pt x="17068" y="7416"/>
                  </a:lnTo>
                  <a:lnTo>
                    <a:pt x="31394" y="7416"/>
                  </a:lnTo>
                  <a:lnTo>
                    <a:pt x="34340" y="14020"/>
                  </a:lnTo>
                  <a:lnTo>
                    <a:pt x="34340" y="58928"/>
                  </a:lnTo>
                  <a:lnTo>
                    <a:pt x="34645" y="6736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30" name="object 111">
              <a:extLst>
                <a:ext uri="{FF2B5EF4-FFF2-40B4-BE49-F238E27FC236}">
                  <a16:creationId xmlns:a16="http://schemas.microsoft.com/office/drawing/2014/main" id="{F6A5C9A8-954C-6A34-C397-9EF2958C8B86}"/>
                </a:ext>
              </a:extLst>
            </p:cNvPr>
            <p:cNvSpPr/>
            <p:nvPr/>
          </p:nvSpPr>
          <p:spPr>
            <a:xfrm>
              <a:off x="3308500" y="8669050"/>
              <a:ext cx="31816" cy="54947"/>
            </a:xfrm>
            <a:custGeom>
              <a:avLst/>
              <a:gdLst/>
              <a:ahLst/>
              <a:cxnLst/>
              <a:rect l="l" t="t" r="r" b="b"/>
              <a:pathLst>
                <a:path w="37592" h="64922">
                  <a:moveTo>
                    <a:pt x="2890" y="14150"/>
                  </a:moveTo>
                  <a:lnTo>
                    <a:pt x="0" y="26517"/>
                  </a:lnTo>
                  <a:lnTo>
                    <a:pt x="4004" y="40272"/>
                  </a:lnTo>
                  <a:lnTo>
                    <a:pt x="14099" y="48296"/>
                  </a:lnTo>
                  <a:lnTo>
                    <a:pt x="18491" y="49885"/>
                  </a:lnTo>
                  <a:lnTo>
                    <a:pt x="21539" y="50698"/>
                  </a:lnTo>
                  <a:lnTo>
                    <a:pt x="25196" y="51409"/>
                  </a:lnTo>
                  <a:lnTo>
                    <a:pt x="28549" y="52019"/>
                  </a:lnTo>
                  <a:lnTo>
                    <a:pt x="28346" y="54457"/>
                  </a:lnTo>
                  <a:lnTo>
                    <a:pt x="26619" y="60756"/>
                  </a:lnTo>
                  <a:lnTo>
                    <a:pt x="25196" y="63093"/>
                  </a:lnTo>
                  <a:lnTo>
                    <a:pt x="31191" y="64922"/>
                  </a:lnTo>
                  <a:lnTo>
                    <a:pt x="33832" y="61569"/>
                  </a:lnTo>
                  <a:lnTo>
                    <a:pt x="37084" y="52933"/>
                  </a:lnTo>
                  <a:lnTo>
                    <a:pt x="37084" y="47345"/>
                  </a:lnTo>
                  <a:lnTo>
                    <a:pt x="36068" y="45821"/>
                  </a:lnTo>
                  <a:lnTo>
                    <a:pt x="31394" y="45110"/>
                  </a:lnTo>
                  <a:lnTo>
                    <a:pt x="27838" y="44500"/>
                  </a:lnTo>
                  <a:lnTo>
                    <a:pt x="22961" y="43180"/>
                  </a:lnTo>
                  <a:lnTo>
                    <a:pt x="14122" y="40538"/>
                  </a:lnTo>
                  <a:lnTo>
                    <a:pt x="9042" y="35356"/>
                  </a:lnTo>
                  <a:lnTo>
                    <a:pt x="9042" y="25704"/>
                  </a:lnTo>
                  <a:lnTo>
                    <a:pt x="13723" y="12641"/>
                  </a:lnTo>
                  <a:lnTo>
                    <a:pt x="26191" y="6911"/>
                  </a:lnTo>
                  <a:lnTo>
                    <a:pt x="30378" y="6908"/>
                  </a:lnTo>
                  <a:lnTo>
                    <a:pt x="33121" y="7721"/>
                  </a:lnTo>
                  <a:lnTo>
                    <a:pt x="35560" y="8737"/>
                  </a:lnTo>
                  <a:lnTo>
                    <a:pt x="37592" y="2235"/>
                  </a:lnTo>
                  <a:lnTo>
                    <a:pt x="35052" y="812"/>
                  </a:lnTo>
                  <a:lnTo>
                    <a:pt x="30886" y="0"/>
                  </a:lnTo>
                  <a:lnTo>
                    <a:pt x="26517" y="0"/>
                  </a:lnTo>
                  <a:lnTo>
                    <a:pt x="11869" y="4058"/>
                  </a:lnTo>
                  <a:lnTo>
                    <a:pt x="2890" y="1415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31" name="object 112">
              <a:extLst>
                <a:ext uri="{FF2B5EF4-FFF2-40B4-BE49-F238E27FC236}">
                  <a16:creationId xmlns:a16="http://schemas.microsoft.com/office/drawing/2014/main" id="{03D1F377-21CE-9E01-74B2-D55AAB31C803}"/>
                </a:ext>
              </a:extLst>
            </p:cNvPr>
            <p:cNvSpPr/>
            <p:nvPr/>
          </p:nvSpPr>
          <p:spPr>
            <a:xfrm>
              <a:off x="3365853" y="8653660"/>
              <a:ext cx="32589" cy="57956"/>
            </a:xfrm>
            <a:custGeom>
              <a:avLst/>
              <a:gdLst/>
              <a:ahLst/>
              <a:cxnLst/>
              <a:rect l="l" t="t" r="r" b="b"/>
              <a:pathLst>
                <a:path w="38506" h="68478">
                  <a:moveTo>
                    <a:pt x="8839" y="7416"/>
                  </a:moveTo>
                  <a:lnTo>
                    <a:pt x="36982" y="7416"/>
                  </a:lnTo>
                  <a:lnTo>
                    <a:pt x="36982" y="0"/>
                  </a:lnTo>
                  <a:lnTo>
                    <a:pt x="0" y="0"/>
                  </a:lnTo>
                  <a:lnTo>
                    <a:pt x="0" y="68478"/>
                  </a:lnTo>
                  <a:lnTo>
                    <a:pt x="38506" y="68478"/>
                  </a:lnTo>
                  <a:lnTo>
                    <a:pt x="38506" y="61061"/>
                  </a:lnTo>
                  <a:lnTo>
                    <a:pt x="8839" y="61061"/>
                  </a:lnTo>
                  <a:lnTo>
                    <a:pt x="8839" y="36372"/>
                  </a:lnTo>
                  <a:lnTo>
                    <a:pt x="35458" y="36372"/>
                  </a:lnTo>
                  <a:lnTo>
                    <a:pt x="35458" y="29057"/>
                  </a:lnTo>
                  <a:lnTo>
                    <a:pt x="8839" y="29057"/>
                  </a:lnTo>
                  <a:lnTo>
                    <a:pt x="8839" y="7416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32" name="object 113">
              <a:extLst>
                <a:ext uri="{FF2B5EF4-FFF2-40B4-BE49-F238E27FC236}">
                  <a16:creationId xmlns:a16="http://schemas.microsoft.com/office/drawing/2014/main" id="{F2DADA68-0F41-EBF2-5A11-95247383EC47}"/>
                </a:ext>
              </a:extLst>
            </p:cNvPr>
            <p:cNvSpPr/>
            <p:nvPr/>
          </p:nvSpPr>
          <p:spPr>
            <a:xfrm>
              <a:off x="3402227" y="8649618"/>
              <a:ext cx="38694" cy="61998"/>
            </a:xfrm>
            <a:custGeom>
              <a:avLst/>
              <a:gdLst/>
              <a:ahLst/>
              <a:cxnLst/>
              <a:rect l="l" t="t" r="r" b="b"/>
              <a:pathLst>
                <a:path w="45720" h="73253">
                  <a:moveTo>
                    <a:pt x="17779" y="27736"/>
                  </a:moveTo>
                  <a:lnTo>
                    <a:pt x="0" y="73253"/>
                  </a:lnTo>
                  <a:lnTo>
                    <a:pt x="9347" y="73253"/>
                  </a:lnTo>
                  <a:lnTo>
                    <a:pt x="19405" y="44805"/>
                  </a:lnTo>
                  <a:lnTo>
                    <a:pt x="20523" y="41452"/>
                  </a:lnTo>
                  <a:lnTo>
                    <a:pt x="21843" y="37693"/>
                  </a:lnTo>
                  <a:lnTo>
                    <a:pt x="22555" y="34442"/>
                  </a:lnTo>
                  <a:lnTo>
                    <a:pt x="23063" y="34442"/>
                  </a:lnTo>
                  <a:lnTo>
                    <a:pt x="24079" y="38404"/>
                  </a:lnTo>
                  <a:lnTo>
                    <a:pt x="25196" y="41757"/>
                  </a:lnTo>
                  <a:lnTo>
                    <a:pt x="26314" y="45110"/>
                  </a:lnTo>
                  <a:lnTo>
                    <a:pt x="36271" y="73253"/>
                  </a:lnTo>
                  <a:lnTo>
                    <a:pt x="45719" y="73253"/>
                  </a:lnTo>
                  <a:lnTo>
                    <a:pt x="26923" y="23266"/>
                  </a:lnTo>
                  <a:lnTo>
                    <a:pt x="20243" y="8505"/>
                  </a:lnTo>
                  <a:lnTo>
                    <a:pt x="11767" y="721"/>
                  </a:lnTo>
                  <a:lnTo>
                    <a:pt x="7416" y="0"/>
                  </a:lnTo>
                  <a:lnTo>
                    <a:pt x="4775" y="101"/>
                  </a:lnTo>
                  <a:lnTo>
                    <a:pt x="3962" y="406"/>
                  </a:lnTo>
                  <a:lnTo>
                    <a:pt x="3149" y="7315"/>
                  </a:lnTo>
                  <a:lnTo>
                    <a:pt x="10871" y="7213"/>
                  </a:lnTo>
                  <a:lnTo>
                    <a:pt x="14528" y="14020"/>
                  </a:lnTo>
                  <a:lnTo>
                    <a:pt x="17678" y="22656"/>
                  </a:lnTo>
                  <a:lnTo>
                    <a:pt x="18389" y="25400"/>
                  </a:lnTo>
                  <a:lnTo>
                    <a:pt x="17779" y="27736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33" name="object 114">
              <a:extLst>
                <a:ext uri="{FF2B5EF4-FFF2-40B4-BE49-F238E27FC236}">
                  <a16:creationId xmlns:a16="http://schemas.microsoft.com/office/drawing/2014/main" id="{AF52EAA0-391F-2186-1514-5325FF5E2676}"/>
                </a:ext>
              </a:extLst>
            </p:cNvPr>
            <p:cNvSpPr/>
            <p:nvPr/>
          </p:nvSpPr>
          <p:spPr>
            <a:xfrm>
              <a:off x="3442814" y="8649618"/>
              <a:ext cx="38694" cy="61998"/>
            </a:xfrm>
            <a:custGeom>
              <a:avLst/>
              <a:gdLst/>
              <a:ahLst/>
              <a:cxnLst/>
              <a:rect l="l" t="t" r="r" b="b"/>
              <a:pathLst>
                <a:path w="45720" h="73253">
                  <a:moveTo>
                    <a:pt x="17779" y="27736"/>
                  </a:moveTo>
                  <a:lnTo>
                    <a:pt x="0" y="73253"/>
                  </a:lnTo>
                  <a:lnTo>
                    <a:pt x="9347" y="73253"/>
                  </a:lnTo>
                  <a:lnTo>
                    <a:pt x="19405" y="44805"/>
                  </a:lnTo>
                  <a:lnTo>
                    <a:pt x="20523" y="41452"/>
                  </a:lnTo>
                  <a:lnTo>
                    <a:pt x="21843" y="37693"/>
                  </a:lnTo>
                  <a:lnTo>
                    <a:pt x="22555" y="34442"/>
                  </a:lnTo>
                  <a:lnTo>
                    <a:pt x="23063" y="34442"/>
                  </a:lnTo>
                  <a:lnTo>
                    <a:pt x="24079" y="38404"/>
                  </a:lnTo>
                  <a:lnTo>
                    <a:pt x="25196" y="41757"/>
                  </a:lnTo>
                  <a:lnTo>
                    <a:pt x="26314" y="45110"/>
                  </a:lnTo>
                  <a:lnTo>
                    <a:pt x="36271" y="73253"/>
                  </a:lnTo>
                  <a:lnTo>
                    <a:pt x="45719" y="73253"/>
                  </a:lnTo>
                  <a:lnTo>
                    <a:pt x="26923" y="23266"/>
                  </a:lnTo>
                  <a:lnTo>
                    <a:pt x="20243" y="8505"/>
                  </a:lnTo>
                  <a:lnTo>
                    <a:pt x="11767" y="721"/>
                  </a:lnTo>
                  <a:lnTo>
                    <a:pt x="7416" y="0"/>
                  </a:lnTo>
                  <a:lnTo>
                    <a:pt x="4775" y="101"/>
                  </a:lnTo>
                  <a:lnTo>
                    <a:pt x="3962" y="406"/>
                  </a:lnTo>
                  <a:lnTo>
                    <a:pt x="3149" y="7315"/>
                  </a:lnTo>
                  <a:lnTo>
                    <a:pt x="10871" y="7213"/>
                  </a:lnTo>
                  <a:lnTo>
                    <a:pt x="14528" y="14020"/>
                  </a:lnTo>
                  <a:lnTo>
                    <a:pt x="17678" y="22656"/>
                  </a:lnTo>
                  <a:lnTo>
                    <a:pt x="18389" y="25400"/>
                  </a:lnTo>
                  <a:lnTo>
                    <a:pt x="17779" y="27736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34" name="object 115">
              <a:extLst>
                <a:ext uri="{FF2B5EF4-FFF2-40B4-BE49-F238E27FC236}">
                  <a16:creationId xmlns:a16="http://schemas.microsoft.com/office/drawing/2014/main" id="{B96C5CBA-6366-9CFE-75DB-B5D644593213}"/>
                </a:ext>
              </a:extLst>
            </p:cNvPr>
            <p:cNvSpPr/>
            <p:nvPr/>
          </p:nvSpPr>
          <p:spPr>
            <a:xfrm>
              <a:off x="3485548" y="8652629"/>
              <a:ext cx="41790" cy="59934"/>
            </a:xfrm>
            <a:custGeom>
              <a:avLst/>
              <a:gdLst/>
              <a:ahLst/>
              <a:cxnLst/>
              <a:rect l="l" t="t" r="r" b="b"/>
              <a:pathLst>
                <a:path w="49377" h="70815">
                  <a:moveTo>
                    <a:pt x="25196" y="0"/>
                  </a:moveTo>
                  <a:lnTo>
                    <a:pt x="19710" y="14528"/>
                  </a:lnTo>
                  <a:lnTo>
                    <a:pt x="25704" y="14528"/>
                  </a:lnTo>
                  <a:lnTo>
                    <a:pt x="34137" y="0"/>
                  </a:lnTo>
                  <a:lnTo>
                    <a:pt x="25196" y="0"/>
                  </a:lnTo>
                  <a:close/>
                </a:path>
                <a:path w="49377" h="70815">
                  <a:moveTo>
                    <a:pt x="29565" y="26415"/>
                  </a:moveTo>
                  <a:lnTo>
                    <a:pt x="34442" y="32410"/>
                  </a:lnTo>
                  <a:lnTo>
                    <a:pt x="35661" y="39014"/>
                  </a:lnTo>
                  <a:lnTo>
                    <a:pt x="36067" y="42367"/>
                  </a:lnTo>
                  <a:lnTo>
                    <a:pt x="36880" y="60451"/>
                  </a:lnTo>
                  <a:lnTo>
                    <a:pt x="37185" y="60451"/>
                  </a:lnTo>
                  <a:lnTo>
                    <a:pt x="37693" y="67970"/>
                  </a:lnTo>
                  <a:lnTo>
                    <a:pt x="41249" y="70815"/>
                  </a:lnTo>
                  <a:lnTo>
                    <a:pt x="45618" y="70815"/>
                  </a:lnTo>
                  <a:lnTo>
                    <a:pt x="48666" y="70408"/>
                  </a:lnTo>
                  <a:lnTo>
                    <a:pt x="49377" y="64007"/>
                  </a:lnTo>
                  <a:lnTo>
                    <a:pt x="45923" y="63906"/>
                  </a:lnTo>
                  <a:lnTo>
                    <a:pt x="44500" y="61467"/>
                  </a:lnTo>
                  <a:lnTo>
                    <a:pt x="44500" y="55676"/>
                  </a:lnTo>
                  <a:lnTo>
                    <a:pt x="44766" y="40738"/>
                  </a:lnTo>
                  <a:lnTo>
                    <a:pt x="45351" y="27220"/>
                  </a:lnTo>
                  <a:lnTo>
                    <a:pt x="45821" y="20523"/>
                  </a:lnTo>
                  <a:lnTo>
                    <a:pt x="38404" y="20523"/>
                  </a:lnTo>
                  <a:lnTo>
                    <a:pt x="37693" y="25399"/>
                  </a:lnTo>
                  <a:lnTo>
                    <a:pt x="37490" y="29260"/>
                  </a:lnTo>
                  <a:lnTo>
                    <a:pt x="37083" y="29260"/>
                  </a:lnTo>
                  <a:lnTo>
                    <a:pt x="34442" y="23063"/>
                  </a:lnTo>
                  <a:lnTo>
                    <a:pt x="29565" y="26415"/>
                  </a:lnTo>
                  <a:close/>
                </a:path>
                <a:path w="49377" h="70815">
                  <a:moveTo>
                    <a:pt x="36067" y="47040"/>
                  </a:moveTo>
                  <a:lnTo>
                    <a:pt x="35458" y="51206"/>
                  </a:lnTo>
                  <a:lnTo>
                    <a:pt x="33934" y="57708"/>
                  </a:lnTo>
                  <a:lnTo>
                    <a:pt x="28549" y="63703"/>
                  </a:lnTo>
                  <a:lnTo>
                    <a:pt x="13817" y="63703"/>
                  </a:lnTo>
                  <a:lnTo>
                    <a:pt x="9042" y="55168"/>
                  </a:lnTo>
                  <a:lnTo>
                    <a:pt x="9042" y="34645"/>
                  </a:lnTo>
                  <a:lnTo>
                    <a:pt x="14731" y="26415"/>
                  </a:lnTo>
                  <a:lnTo>
                    <a:pt x="29565" y="26415"/>
                  </a:lnTo>
                  <a:lnTo>
                    <a:pt x="34442" y="23063"/>
                  </a:lnTo>
                  <a:lnTo>
                    <a:pt x="29057" y="19405"/>
                  </a:lnTo>
                  <a:lnTo>
                    <a:pt x="21945" y="19405"/>
                  </a:lnTo>
                  <a:lnTo>
                    <a:pt x="10219" y="23461"/>
                  </a:lnTo>
                  <a:lnTo>
                    <a:pt x="2050" y="34581"/>
                  </a:lnTo>
                  <a:lnTo>
                    <a:pt x="0" y="46126"/>
                  </a:lnTo>
                  <a:lnTo>
                    <a:pt x="3694" y="61232"/>
                  </a:lnTo>
                  <a:lnTo>
                    <a:pt x="13463" y="69654"/>
                  </a:lnTo>
                  <a:lnTo>
                    <a:pt x="20116" y="70815"/>
                  </a:lnTo>
                  <a:lnTo>
                    <a:pt x="27939" y="70815"/>
                  </a:lnTo>
                  <a:lnTo>
                    <a:pt x="33629" y="66344"/>
                  </a:lnTo>
                  <a:lnTo>
                    <a:pt x="36880" y="60451"/>
                  </a:lnTo>
                  <a:lnTo>
                    <a:pt x="36067" y="42367"/>
                  </a:lnTo>
                  <a:lnTo>
                    <a:pt x="36067" y="4704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35" name="object 116">
              <a:extLst>
                <a:ext uri="{FF2B5EF4-FFF2-40B4-BE49-F238E27FC236}">
                  <a16:creationId xmlns:a16="http://schemas.microsoft.com/office/drawing/2014/main" id="{AC2F8033-3AA9-669E-C62B-5716F74ED599}"/>
                </a:ext>
              </a:extLst>
            </p:cNvPr>
            <p:cNvSpPr/>
            <p:nvPr/>
          </p:nvSpPr>
          <p:spPr>
            <a:xfrm>
              <a:off x="3532926" y="8666129"/>
              <a:ext cx="40415" cy="59767"/>
            </a:xfrm>
            <a:custGeom>
              <a:avLst/>
              <a:gdLst/>
              <a:ahLst/>
              <a:cxnLst/>
              <a:rect l="l" t="t" r="r" b="b"/>
              <a:pathLst>
                <a:path w="47751" h="70617">
                  <a:moveTo>
                    <a:pt x="23282" y="8954"/>
                  </a:moveTo>
                  <a:lnTo>
                    <a:pt x="23875" y="8636"/>
                  </a:lnTo>
                  <a:lnTo>
                    <a:pt x="29260" y="12903"/>
                  </a:lnTo>
                  <a:lnTo>
                    <a:pt x="35559" y="17780"/>
                  </a:lnTo>
                  <a:lnTo>
                    <a:pt x="38811" y="23469"/>
                  </a:lnTo>
                  <a:lnTo>
                    <a:pt x="38811" y="41554"/>
                  </a:lnTo>
                  <a:lnTo>
                    <a:pt x="32207" y="48158"/>
                  </a:lnTo>
                  <a:lnTo>
                    <a:pt x="24383" y="48158"/>
                  </a:lnTo>
                  <a:lnTo>
                    <a:pt x="36978" y="51109"/>
                  </a:lnTo>
                  <a:lnTo>
                    <a:pt x="45629" y="40728"/>
                  </a:lnTo>
                  <a:lnTo>
                    <a:pt x="47751" y="29768"/>
                  </a:lnTo>
                  <a:lnTo>
                    <a:pt x="44565" y="17366"/>
                  </a:lnTo>
                  <a:lnTo>
                    <a:pt x="35722" y="7466"/>
                  </a:lnTo>
                  <a:lnTo>
                    <a:pt x="34747" y="6705"/>
                  </a:lnTo>
                  <a:lnTo>
                    <a:pt x="26415" y="0"/>
                  </a:lnTo>
                  <a:lnTo>
                    <a:pt x="23282" y="8954"/>
                  </a:lnTo>
                  <a:close/>
                </a:path>
                <a:path w="47751" h="70617">
                  <a:moveTo>
                    <a:pt x="27431" y="-12801"/>
                  </a:moveTo>
                  <a:lnTo>
                    <a:pt x="33019" y="-12801"/>
                  </a:lnTo>
                  <a:lnTo>
                    <a:pt x="38709" y="-10261"/>
                  </a:lnTo>
                  <a:lnTo>
                    <a:pt x="40843" y="-8737"/>
                  </a:lnTo>
                  <a:lnTo>
                    <a:pt x="43484" y="-14630"/>
                  </a:lnTo>
                  <a:lnTo>
                    <a:pt x="40538" y="-16967"/>
                  </a:lnTo>
                  <a:lnTo>
                    <a:pt x="34340" y="-19507"/>
                  </a:lnTo>
                  <a:lnTo>
                    <a:pt x="15747" y="-19507"/>
                  </a:lnTo>
                  <a:lnTo>
                    <a:pt x="10159" y="-13512"/>
                  </a:lnTo>
                  <a:lnTo>
                    <a:pt x="10159" y="-3352"/>
                  </a:lnTo>
                  <a:lnTo>
                    <a:pt x="14020" y="203"/>
                  </a:lnTo>
                  <a:lnTo>
                    <a:pt x="18694" y="3962"/>
                  </a:lnTo>
                  <a:lnTo>
                    <a:pt x="18694" y="4470"/>
                  </a:lnTo>
                  <a:lnTo>
                    <a:pt x="7778" y="11943"/>
                  </a:lnTo>
                  <a:lnTo>
                    <a:pt x="986" y="23094"/>
                  </a:lnTo>
                  <a:lnTo>
                    <a:pt x="0" y="30175"/>
                  </a:lnTo>
                  <a:lnTo>
                    <a:pt x="4096" y="44744"/>
                  </a:lnTo>
                  <a:lnTo>
                    <a:pt x="14433" y="53082"/>
                  </a:lnTo>
                  <a:lnTo>
                    <a:pt x="23875" y="54864"/>
                  </a:lnTo>
                  <a:lnTo>
                    <a:pt x="36978" y="51109"/>
                  </a:lnTo>
                  <a:lnTo>
                    <a:pt x="24383" y="48158"/>
                  </a:lnTo>
                  <a:lnTo>
                    <a:pt x="16662" y="48158"/>
                  </a:lnTo>
                  <a:lnTo>
                    <a:pt x="9042" y="41554"/>
                  </a:lnTo>
                  <a:lnTo>
                    <a:pt x="9042" y="30073"/>
                  </a:lnTo>
                  <a:lnTo>
                    <a:pt x="13354" y="17111"/>
                  </a:lnTo>
                  <a:lnTo>
                    <a:pt x="23282" y="8954"/>
                  </a:lnTo>
                  <a:lnTo>
                    <a:pt x="26415" y="0"/>
                  </a:lnTo>
                  <a:lnTo>
                    <a:pt x="21843" y="-3657"/>
                  </a:lnTo>
                  <a:lnTo>
                    <a:pt x="19100" y="-5587"/>
                  </a:lnTo>
                  <a:lnTo>
                    <a:pt x="19100" y="-10667"/>
                  </a:lnTo>
                  <a:lnTo>
                    <a:pt x="21843" y="-12801"/>
                  </a:lnTo>
                  <a:lnTo>
                    <a:pt x="27431" y="-12801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36" name="object 117">
              <a:extLst>
                <a:ext uri="{FF2B5EF4-FFF2-40B4-BE49-F238E27FC236}">
                  <a16:creationId xmlns:a16="http://schemas.microsoft.com/office/drawing/2014/main" id="{2AD471BD-FA0E-8552-DF32-2720B6A305D8}"/>
                </a:ext>
              </a:extLst>
            </p:cNvPr>
            <p:cNvSpPr/>
            <p:nvPr/>
          </p:nvSpPr>
          <p:spPr>
            <a:xfrm>
              <a:off x="3579876" y="8669053"/>
              <a:ext cx="41790" cy="43510"/>
            </a:xfrm>
            <a:custGeom>
              <a:avLst/>
              <a:gdLst/>
              <a:ahLst/>
              <a:cxnLst/>
              <a:rect l="l" t="t" r="r" b="b"/>
              <a:pathLst>
                <a:path w="49377" h="51409">
                  <a:moveTo>
                    <a:pt x="36067" y="27635"/>
                  </a:moveTo>
                  <a:lnTo>
                    <a:pt x="35458" y="31800"/>
                  </a:lnTo>
                  <a:lnTo>
                    <a:pt x="33934" y="38303"/>
                  </a:lnTo>
                  <a:lnTo>
                    <a:pt x="28549" y="44297"/>
                  </a:lnTo>
                  <a:lnTo>
                    <a:pt x="13817" y="44297"/>
                  </a:lnTo>
                  <a:lnTo>
                    <a:pt x="9042" y="35763"/>
                  </a:lnTo>
                  <a:lnTo>
                    <a:pt x="9042" y="15239"/>
                  </a:lnTo>
                  <a:lnTo>
                    <a:pt x="14731" y="7010"/>
                  </a:lnTo>
                  <a:lnTo>
                    <a:pt x="29565" y="7010"/>
                  </a:lnTo>
                  <a:lnTo>
                    <a:pt x="34442" y="3657"/>
                  </a:lnTo>
                  <a:lnTo>
                    <a:pt x="29057" y="0"/>
                  </a:lnTo>
                  <a:lnTo>
                    <a:pt x="21945" y="0"/>
                  </a:lnTo>
                  <a:lnTo>
                    <a:pt x="10219" y="4055"/>
                  </a:lnTo>
                  <a:lnTo>
                    <a:pt x="2050" y="15175"/>
                  </a:lnTo>
                  <a:lnTo>
                    <a:pt x="0" y="26720"/>
                  </a:lnTo>
                  <a:lnTo>
                    <a:pt x="3694" y="41826"/>
                  </a:lnTo>
                  <a:lnTo>
                    <a:pt x="13463" y="50248"/>
                  </a:lnTo>
                  <a:lnTo>
                    <a:pt x="20116" y="51409"/>
                  </a:lnTo>
                  <a:lnTo>
                    <a:pt x="27939" y="51409"/>
                  </a:lnTo>
                  <a:lnTo>
                    <a:pt x="33629" y="46939"/>
                  </a:lnTo>
                  <a:lnTo>
                    <a:pt x="36880" y="41046"/>
                  </a:lnTo>
                  <a:lnTo>
                    <a:pt x="36067" y="22961"/>
                  </a:lnTo>
                  <a:lnTo>
                    <a:pt x="36067" y="27635"/>
                  </a:lnTo>
                  <a:close/>
                </a:path>
                <a:path w="49377" h="51409">
                  <a:moveTo>
                    <a:pt x="29565" y="7010"/>
                  </a:moveTo>
                  <a:lnTo>
                    <a:pt x="34442" y="13004"/>
                  </a:lnTo>
                  <a:lnTo>
                    <a:pt x="35661" y="19608"/>
                  </a:lnTo>
                  <a:lnTo>
                    <a:pt x="36067" y="22961"/>
                  </a:lnTo>
                  <a:lnTo>
                    <a:pt x="36880" y="41046"/>
                  </a:lnTo>
                  <a:lnTo>
                    <a:pt x="37185" y="41046"/>
                  </a:lnTo>
                  <a:lnTo>
                    <a:pt x="37693" y="48564"/>
                  </a:lnTo>
                  <a:lnTo>
                    <a:pt x="41249" y="51409"/>
                  </a:lnTo>
                  <a:lnTo>
                    <a:pt x="45618" y="51409"/>
                  </a:lnTo>
                  <a:lnTo>
                    <a:pt x="48666" y="51003"/>
                  </a:lnTo>
                  <a:lnTo>
                    <a:pt x="49377" y="44602"/>
                  </a:lnTo>
                  <a:lnTo>
                    <a:pt x="45923" y="44500"/>
                  </a:lnTo>
                  <a:lnTo>
                    <a:pt x="44500" y="42062"/>
                  </a:lnTo>
                  <a:lnTo>
                    <a:pt x="44500" y="36271"/>
                  </a:lnTo>
                  <a:lnTo>
                    <a:pt x="44766" y="21333"/>
                  </a:lnTo>
                  <a:lnTo>
                    <a:pt x="45351" y="7815"/>
                  </a:lnTo>
                  <a:lnTo>
                    <a:pt x="45821" y="1117"/>
                  </a:lnTo>
                  <a:lnTo>
                    <a:pt x="38404" y="1117"/>
                  </a:lnTo>
                  <a:lnTo>
                    <a:pt x="37693" y="5994"/>
                  </a:lnTo>
                  <a:lnTo>
                    <a:pt x="37490" y="9855"/>
                  </a:lnTo>
                  <a:lnTo>
                    <a:pt x="37083" y="9855"/>
                  </a:lnTo>
                  <a:lnTo>
                    <a:pt x="34442" y="3657"/>
                  </a:lnTo>
                  <a:lnTo>
                    <a:pt x="29565" y="701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37" name="object 118">
              <a:extLst>
                <a:ext uri="{FF2B5EF4-FFF2-40B4-BE49-F238E27FC236}">
                  <a16:creationId xmlns:a16="http://schemas.microsoft.com/office/drawing/2014/main" id="{5E4D95C3-9686-CB96-681B-C173C837D71B}"/>
                </a:ext>
              </a:extLst>
            </p:cNvPr>
            <p:cNvSpPr/>
            <p:nvPr/>
          </p:nvSpPr>
          <p:spPr>
            <a:xfrm>
              <a:off x="3627255" y="8669050"/>
              <a:ext cx="31816" cy="54947"/>
            </a:xfrm>
            <a:custGeom>
              <a:avLst/>
              <a:gdLst/>
              <a:ahLst/>
              <a:cxnLst/>
              <a:rect l="l" t="t" r="r" b="b"/>
              <a:pathLst>
                <a:path w="37592" h="64922">
                  <a:moveTo>
                    <a:pt x="2890" y="14150"/>
                  </a:moveTo>
                  <a:lnTo>
                    <a:pt x="0" y="26517"/>
                  </a:lnTo>
                  <a:lnTo>
                    <a:pt x="4004" y="40272"/>
                  </a:lnTo>
                  <a:lnTo>
                    <a:pt x="14099" y="48296"/>
                  </a:lnTo>
                  <a:lnTo>
                    <a:pt x="18491" y="49885"/>
                  </a:lnTo>
                  <a:lnTo>
                    <a:pt x="21539" y="50698"/>
                  </a:lnTo>
                  <a:lnTo>
                    <a:pt x="25196" y="51409"/>
                  </a:lnTo>
                  <a:lnTo>
                    <a:pt x="28549" y="52019"/>
                  </a:lnTo>
                  <a:lnTo>
                    <a:pt x="28346" y="54457"/>
                  </a:lnTo>
                  <a:lnTo>
                    <a:pt x="26619" y="60756"/>
                  </a:lnTo>
                  <a:lnTo>
                    <a:pt x="25196" y="63093"/>
                  </a:lnTo>
                  <a:lnTo>
                    <a:pt x="31191" y="64922"/>
                  </a:lnTo>
                  <a:lnTo>
                    <a:pt x="33832" y="61569"/>
                  </a:lnTo>
                  <a:lnTo>
                    <a:pt x="37084" y="52933"/>
                  </a:lnTo>
                  <a:lnTo>
                    <a:pt x="37084" y="47345"/>
                  </a:lnTo>
                  <a:lnTo>
                    <a:pt x="36068" y="45821"/>
                  </a:lnTo>
                  <a:lnTo>
                    <a:pt x="31394" y="45110"/>
                  </a:lnTo>
                  <a:lnTo>
                    <a:pt x="27838" y="44500"/>
                  </a:lnTo>
                  <a:lnTo>
                    <a:pt x="22961" y="43180"/>
                  </a:lnTo>
                  <a:lnTo>
                    <a:pt x="14122" y="40538"/>
                  </a:lnTo>
                  <a:lnTo>
                    <a:pt x="9042" y="35356"/>
                  </a:lnTo>
                  <a:lnTo>
                    <a:pt x="9042" y="25704"/>
                  </a:lnTo>
                  <a:lnTo>
                    <a:pt x="13723" y="12641"/>
                  </a:lnTo>
                  <a:lnTo>
                    <a:pt x="26191" y="6911"/>
                  </a:lnTo>
                  <a:lnTo>
                    <a:pt x="30378" y="6908"/>
                  </a:lnTo>
                  <a:lnTo>
                    <a:pt x="33121" y="7721"/>
                  </a:lnTo>
                  <a:lnTo>
                    <a:pt x="35560" y="8737"/>
                  </a:lnTo>
                  <a:lnTo>
                    <a:pt x="37592" y="2235"/>
                  </a:lnTo>
                  <a:lnTo>
                    <a:pt x="35052" y="812"/>
                  </a:lnTo>
                  <a:lnTo>
                    <a:pt x="30886" y="0"/>
                  </a:lnTo>
                  <a:lnTo>
                    <a:pt x="26517" y="0"/>
                  </a:lnTo>
                  <a:lnTo>
                    <a:pt x="11869" y="4058"/>
                  </a:lnTo>
                  <a:lnTo>
                    <a:pt x="2890" y="1415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38" name="object 119">
              <a:extLst>
                <a:ext uri="{FF2B5EF4-FFF2-40B4-BE49-F238E27FC236}">
                  <a16:creationId xmlns:a16="http://schemas.microsoft.com/office/drawing/2014/main" id="{F87EE1EA-C36D-D635-7EFE-3956AA45476E}"/>
                </a:ext>
              </a:extLst>
            </p:cNvPr>
            <p:cNvSpPr/>
            <p:nvPr/>
          </p:nvSpPr>
          <p:spPr>
            <a:xfrm>
              <a:off x="3683407" y="8669997"/>
              <a:ext cx="36545" cy="41618"/>
            </a:xfrm>
            <a:custGeom>
              <a:avLst/>
              <a:gdLst/>
              <a:ahLst/>
              <a:cxnLst/>
              <a:rect l="l" t="t" r="r" b="b"/>
              <a:pathLst>
                <a:path w="43179" h="49174">
                  <a:moveTo>
                    <a:pt x="10058" y="4267"/>
                  </a:moveTo>
                  <a:lnTo>
                    <a:pt x="9448" y="1117"/>
                  </a:lnTo>
                  <a:lnTo>
                    <a:pt x="8636" y="0"/>
                  </a:lnTo>
                  <a:lnTo>
                    <a:pt x="0" y="0"/>
                  </a:lnTo>
                  <a:lnTo>
                    <a:pt x="812" y="1828"/>
                  </a:lnTo>
                  <a:lnTo>
                    <a:pt x="1117" y="6705"/>
                  </a:lnTo>
                  <a:lnTo>
                    <a:pt x="1117" y="49174"/>
                  </a:lnTo>
                  <a:lnTo>
                    <a:pt x="10058" y="49174"/>
                  </a:lnTo>
                  <a:lnTo>
                    <a:pt x="10058" y="27330"/>
                  </a:lnTo>
                  <a:lnTo>
                    <a:pt x="15544" y="27431"/>
                  </a:lnTo>
                  <a:lnTo>
                    <a:pt x="20116" y="32207"/>
                  </a:lnTo>
                  <a:lnTo>
                    <a:pt x="25095" y="38709"/>
                  </a:lnTo>
                  <a:lnTo>
                    <a:pt x="32816" y="49174"/>
                  </a:lnTo>
                  <a:lnTo>
                    <a:pt x="43180" y="49174"/>
                  </a:lnTo>
                  <a:lnTo>
                    <a:pt x="34239" y="36880"/>
                  </a:lnTo>
                  <a:lnTo>
                    <a:pt x="29260" y="30276"/>
                  </a:lnTo>
                  <a:lnTo>
                    <a:pt x="23977" y="23977"/>
                  </a:lnTo>
                  <a:lnTo>
                    <a:pt x="19100" y="22859"/>
                  </a:lnTo>
                  <a:lnTo>
                    <a:pt x="19100" y="22555"/>
                  </a:lnTo>
                  <a:lnTo>
                    <a:pt x="28934" y="13217"/>
                  </a:lnTo>
                  <a:lnTo>
                    <a:pt x="37972" y="4616"/>
                  </a:lnTo>
                  <a:lnTo>
                    <a:pt x="42468" y="406"/>
                  </a:lnTo>
                  <a:lnTo>
                    <a:pt x="42468" y="0"/>
                  </a:lnTo>
                  <a:lnTo>
                    <a:pt x="32004" y="0"/>
                  </a:lnTo>
                  <a:lnTo>
                    <a:pt x="24179" y="8134"/>
                  </a:lnTo>
                  <a:lnTo>
                    <a:pt x="14859" y="17612"/>
                  </a:lnTo>
                  <a:lnTo>
                    <a:pt x="10464" y="21843"/>
                  </a:lnTo>
                  <a:lnTo>
                    <a:pt x="10058" y="21843"/>
                  </a:lnTo>
                  <a:lnTo>
                    <a:pt x="10058" y="4267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39" name="object 120">
              <a:extLst>
                <a:ext uri="{FF2B5EF4-FFF2-40B4-BE49-F238E27FC236}">
                  <a16:creationId xmlns:a16="http://schemas.microsoft.com/office/drawing/2014/main" id="{D53422B6-0617-D0A4-5AF4-B57A764B557C}"/>
                </a:ext>
              </a:extLst>
            </p:cNvPr>
            <p:cNvSpPr/>
            <p:nvPr/>
          </p:nvSpPr>
          <p:spPr>
            <a:xfrm>
              <a:off x="3722445" y="8669053"/>
              <a:ext cx="41790" cy="43510"/>
            </a:xfrm>
            <a:custGeom>
              <a:avLst/>
              <a:gdLst/>
              <a:ahLst/>
              <a:cxnLst/>
              <a:rect l="l" t="t" r="r" b="b"/>
              <a:pathLst>
                <a:path w="49377" h="51409">
                  <a:moveTo>
                    <a:pt x="36067" y="27635"/>
                  </a:moveTo>
                  <a:lnTo>
                    <a:pt x="35458" y="31800"/>
                  </a:lnTo>
                  <a:lnTo>
                    <a:pt x="33934" y="38303"/>
                  </a:lnTo>
                  <a:lnTo>
                    <a:pt x="28549" y="44297"/>
                  </a:lnTo>
                  <a:lnTo>
                    <a:pt x="13817" y="44297"/>
                  </a:lnTo>
                  <a:lnTo>
                    <a:pt x="9042" y="35763"/>
                  </a:lnTo>
                  <a:lnTo>
                    <a:pt x="9042" y="15239"/>
                  </a:lnTo>
                  <a:lnTo>
                    <a:pt x="14731" y="7010"/>
                  </a:lnTo>
                  <a:lnTo>
                    <a:pt x="29565" y="7010"/>
                  </a:lnTo>
                  <a:lnTo>
                    <a:pt x="34442" y="3657"/>
                  </a:lnTo>
                  <a:lnTo>
                    <a:pt x="29057" y="0"/>
                  </a:lnTo>
                  <a:lnTo>
                    <a:pt x="21945" y="0"/>
                  </a:lnTo>
                  <a:lnTo>
                    <a:pt x="10219" y="4055"/>
                  </a:lnTo>
                  <a:lnTo>
                    <a:pt x="2050" y="15175"/>
                  </a:lnTo>
                  <a:lnTo>
                    <a:pt x="0" y="26720"/>
                  </a:lnTo>
                  <a:lnTo>
                    <a:pt x="3694" y="41826"/>
                  </a:lnTo>
                  <a:lnTo>
                    <a:pt x="13463" y="50248"/>
                  </a:lnTo>
                  <a:lnTo>
                    <a:pt x="20116" y="51409"/>
                  </a:lnTo>
                  <a:lnTo>
                    <a:pt x="27939" y="51409"/>
                  </a:lnTo>
                  <a:lnTo>
                    <a:pt x="33629" y="46939"/>
                  </a:lnTo>
                  <a:lnTo>
                    <a:pt x="36880" y="41046"/>
                  </a:lnTo>
                  <a:lnTo>
                    <a:pt x="36067" y="22961"/>
                  </a:lnTo>
                  <a:lnTo>
                    <a:pt x="36067" y="27635"/>
                  </a:lnTo>
                  <a:close/>
                </a:path>
                <a:path w="49377" h="51409">
                  <a:moveTo>
                    <a:pt x="29565" y="7010"/>
                  </a:moveTo>
                  <a:lnTo>
                    <a:pt x="34442" y="13004"/>
                  </a:lnTo>
                  <a:lnTo>
                    <a:pt x="35661" y="19608"/>
                  </a:lnTo>
                  <a:lnTo>
                    <a:pt x="36067" y="22961"/>
                  </a:lnTo>
                  <a:lnTo>
                    <a:pt x="36880" y="41046"/>
                  </a:lnTo>
                  <a:lnTo>
                    <a:pt x="37185" y="41046"/>
                  </a:lnTo>
                  <a:lnTo>
                    <a:pt x="37693" y="48564"/>
                  </a:lnTo>
                  <a:lnTo>
                    <a:pt x="41249" y="51409"/>
                  </a:lnTo>
                  <a:lnTo>
                    <a:pt x="45618" y="51409"/>
                  </a:lnTo>
                  <a:lnTo>
                    <a:pt x="48666" y="51003"/>
                  </a:lnTo>
                  <a:lnTo>
                    <a:pt x="49377" y="44602"/>
                  </a:lnTo>
                  <a:lnTo>
                    <a:pt x="45923" y="44500"/>
                  </a:lnTo>
                  <a:lnTo>
                    <a:pt x="44500" y="42062"/>
                  </a:lnTo>
                  <a:lnTo>
                    <a:pt x="44500" y="36271"/>
                  </a:lnTo>
                  <a:lnTo>
                    <a:pt x="44766" y="21333"/>
                  </a:lnTo>
                  <a:lnTo>
                    <a:pt x="45351" y="7815"/>
                  </a:lnTo>
                  <a:lnTo>
                    <a:pt x="45821" y="1117"/>
                  </a:lnTo>
                  <a:lnTo>
                    <a:pt x="38404" y="1117"/>
                  </a:lnTo>
                  <a:lnTo>
                    <a:pt x="37693" y="5994"/>
                  </a:lnTo>
                  <a:lnTo>
                    <a:pt x="37490" y="9855"/>
                  </a:lnTo>
                  <a:lnTo>
                    <a:pt x="37083" y="9855"/>
                  </a:lnTo>
                  <a:lnTo>
                    <a:pt x="34442" y="3657"/>
                  </a:lnTo>
                  <a:lnTo>
                    <a:pt x="29565" y="701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40" name="object 121">
              <a:extLst>
                <a:ext uri="{FF2B5EF4-FFF2-40B4-BE49-F238E27FC236}">
                  <a16:creationId xmlns:a16="http://schemas.microsoft.com/office/drawing/2014/main" id="{96738585-BB08-BC56-96CB-EC45B1FE1DD5}"/>
                </a:ext>
              </a:extLst>
            </p:cNvPr>
            <p:cNvSpPr/>
            <p:nvPr/>
          </p:nvSpPr>
          <p:spPr>
            <a:xfrm>
              <a:off x="3772833" y="8669998"/>
              <a:ext cx="11608" cy="42565"/>
            </a:xfrm>
            <a:custGeom>
              <a:avLst/>
              <a:gdLst/>
              <a:ahLst/>
              <a:cxnLst/>
              <a:rect l="l" t="t" r="r" b="b"/>
              <a:pathLst>
                <a:path w="13716" h="50292">
                  <a:moveTo>
                    <a:pt x="8940" y="41656"/>
                  </a:moveTo>
                  <a:lnTo>
                    <a:pt x="8940" y="0"/>
                  </a:lnTo>
                  <a:lnTo>
                    <a:pt x="0" y="0"/>
                  </a:lnTo>
                  <a:lnTo>
                    <a:pt x="0" y="47955"/>
                  </a:lnTo>
                  <a:lnTo>
                    <a:pt x="3962" y="50292"/>
                  </a:lnTo>
                  <a:lnTo>
                    <a:pt x="9143" y="50292"/>
                  </a:lnTo>
                  <a:lnTo>
                    <a:pt x="12191" y="50088"/>
                  </a:lnTo>
                  <a:lnTo>
                    <a:pt x="13207" y="49784"/>
                  </a:lnTo>
                  <a:lnTo>
                    <a:pt x="13715" y="43281"/>
                  </a:lnTo>
                  <a:lnTo>
                    <a:pt x="9855" y="43484"/>
                  </a:lnTo>
                  <a:lnTo>
                    <a:pt x="8940" y="41656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41" name="object 122">
              <a:extLst>
                <a:ext uri="{FF2B5EF4-FFF2-40B4-BE49-F238E27FC236}">
                  <a16:creationId xmlns:a16="http://schemas.microsoft.com/office/drawing/2014/main" id="{DE23D695-4C62-BBF8-B8E6-5400AE41B86F}"/>
                </a:ext>
              </a:extLst>
            </p:cNvPr>
            <p:cNvSpPr/>
            <p:nvPr/>
          </p:nvSpPr>
          <p:spPr>
            <a:xfrm>
              <a:off x="3804561" y="8669997"/>
              <a:ext cx="35341" cy="42565"/>
            </a:xfrm>
            <a:custGeom>
              <a:avLst/>
              <a:gdLst/>
              <a:ahLst/>
              <a:cxnLst/>
              <a:rect l="l" t="t" r="r" b="b"/>
              <a:pathLst>
                <a:path w="41757" h="50292">
                  <a:moveTo>
                    <a:pt x="31800" y="49987"/>
                  </a:moveTo>
                  <a:lnTo>
                    <a:pt x="32816" y="49479"/>
                  </a:lnTo>
                  <a:lnTo>
                    <a:pt x="33223" y="43078"/>
                  </a:lnTo>
                  <a:lnTo>
                    <a:pt x="28041" y="43179"/>
                  </a:lnTo>
                  <a:lnTo>
                    <a:pt x="25399" y="41554"/>
                  </a:lnTo>
                  <a:lnTo>
                    <a:pt x="25399" y="7010"/>
                  </a:lnTo>
                  <a:lnTo>
                    <a:pt x="40639" y="7010"/>
                  </a:lnTo>
                  <a:lnTo>
                    <a:pt x="41757" y="0"/>
                  </a:lnTo>
                  <a:lnTo>
                    <a:pt x="5384" y="0"/>
                  </a:lnTo>
                  <a:lnTo>
                    <a:pt x="1727" y="1422"/>
                  </a:lnTo>
                  <a:lnTo>
                    <a:pt x="0" y="2641"/>
                  </a:lnTo>
                  <a:lnTo>
                    <a:pt x="1219" y="7823"/>
                  </a:lnTo>
                  <a:lnTo>
                    <a:pt x="3352" y="7416"/>
                  </a:lnTo>
                  <a:lnTo>
                    <a:pt x="5994" y="7010"/>
                  </a:lnTo>
                  <a:lnTo>
                    <a:pt x="16560" y="7010"/>
                  </a:lnTo>
                  <a:lnTo>
                    <a:pt x="16560" y="45415"/>
                  </a:lnTo>
                  <a:lnTo>
                    <a:pt x="20015" y="50291"/>
                  </a:lnTo>
                  <a:lnTo>
                    <a:pt x="27939" y="50291"/>
                  </a:lnTo>
                  <a:lnTo>
                    <a:pt x="31800" y="49987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42" name="object 123">
              <a:extLst>
                <a:ext uri="{FF2B5EF4-FFF2-40B4-BE49-F238E27FC236}">
                  <a16:creationId xmlns:a16="http://schemas.microsoft.com/office/drawing/2014/main" id="{D5B24154-B76F-956D-2AB8-BD4EB260779E}"/>
                </a:ext>
              </a:extLst>
            </p:cNvPr>
            <p:cNvSpPr/>
            <p:nvPr/>
          </p:nvSpPr>
          <p:spPr>
            <a:xfrm>
              <a:off x="3845665" y="8669050"/>
              <a:ext cx="37491" cy="59590"/>
            </a:xfrm>
            <a:custGeom>
              <a:avLst/>
              <a:gdLst/>
              <a:ahLst/>
              <a:cxnLst/>
              <a:rect l="l" t="t" r="r" b="b"/>
              <a:pathLst>
                <a:path w="44297" h="70408">
                  <a:moveTo>
                    <a:pt x="34645" y="67360"/>
                  </a:moveTo>
                  <a:lnTo>
                    <a:pt x="35864" y="70408"/>
                  </a:lnTo>
                  <a:lnTo>
                    <a:pt x="44297" y="70408"/>
                  </a:lnTo>
                  <a:lnTo>
                    <a:pt x="43281" y="66344"/>
                  </a:lnTo>
                  <a:lnTo>
                    <a:pt x="43281" y="20929"/>
                  </a:lnTo>
                  <a:lnTo>
                    <a:pt x="37829" y="4788"/>
                  </a:lnTo>
                  <a:lnTo>
                    <a:pt x="27305" y="55"/>
                  </a:lnTo>
                  <a:lnTo>
                    <a:pt x="17780" y="0"/>
                  </a:lnTo>
                  <a:lnTo>
                    <a:pt x="12090" y="4572"/>
                  </a:lnTo>
                  <a:lnTo>
                    <a:pt x="9652" y="9245"/>
                  </a:lnTo>
                  <a:lnTo>
                    <a:pt x="9448" y="9245"/>
                  </a:lnTo>
                  <a:lnTo>
                    <a:pt x="9448" y="6096"/>
                  </a:lnTo>
                  <a:lnTo>
                    <a:pt x="8940" y="3048"/>
                  </a:lnTo>
                  <a:lnTo>
                    <a:pt x="8026" y="1117"/>
                  </a:lnTo>
                  <a:lnTo>
                    <a:pt x="0" y="1117"/>
                  </a:lnTo>
                  <a:lnTo>
                    <a:pt x="1117" y="4470"/>
                  </a:lnTo>
                  <a:lnTo>
                    <a:pt x="1422" y="9448"/>
                  </a:lnTo>
                  <a:lnTo>
                    <a:pt x="1422" y="50292"/>
                  </a:lnTo>
                  <a:lnTo>
                    <a:pt x="10363" y="50292"/>
                  </a:lnTo>
                  <a:lnTo>
                    <a:pt x="10363" y="20726"/>
                  </a:lnTo>
                  <a:lnTo>
                    <a:pt x="10566" y="17678"/>
                  </a:lnTo>
                  <a:lnTo>
                    <a:pt x="10972" y="16560"/>
                  </a:lnTo>
                  <a:lnTo>
                    <a:pt x="12496" y="11582"/>
                  </a:lnTo>
                  <a:lnTo>
                    <a:pt x="17068" y="7416"/>
                  </a:lnTo>
                  <a:lnTo>
                    <a:pt x="31394" y="7416"/>
                  </a:lnTo>
                  <a:lnTo>
                    <a:pt x="34340" y="14020"/>
                  </a:lnTo>
                  <a:lnTo>
                    <a:pt x="34340" y="58928"/>
                  </a:lnTo>
                  <a:lnTo>
                    <a:pt x="34645" y="6736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43" name="object 124">
              <a:extLst>
                <a:ext uri="{FF2B5EF4-FFF2-40B4-BE49-F238E27FC236}">
                  <a16:creationId xmlns:a16="http://schemas.microsoft.com/office/drawing/2014/main" id="{DA3A9183-EF8C-959D-E3C1-C064D0AB3A0A}"/>
                </a:ext>
              </a:extLst>
            </p:cNvPr>
            <p:cNvSpPr/>
            <p:nvPr/>
          </p:nvSpPr>
          <p:spPr>
            <a:xfrm>
              <a:off x="3891582" y="8669050"/>
              <a:ext cx="31816" cy="54947"/>
            </a:xfrm>
            <a:custGeom>
              <a:avLst/>
              <a:gdLst/>
              <a:ahLst/>
              <a:cxnLst/>
              <a:rect l="l" t="t" r="r" b="b"/>
              <a:pathLst>
                <a:path w="37592" h="64922">
                  <a:moveTo>
                    <a:pt x="2890" y="14150"/>
                  </a:moveTo>
                  <a:lnTo>
                    <a:pt x="0" y="26517"/>
                  </a:lnTo>
                  <a:lnTo>
                    <a:pt x="4004" y="40272"/>
                  </a:lnTo>
                  <a:lnTo>
                    <a:pt x="14099" y="48296"/>
                  </a:lnTo>
                  <a:lnTo>
                    <a:pt x="18491" y="49885"/>
                  </a:lnTo>
                  <a:lnTo>
                    <a:pt x="21539" y="50698"/>
                  </a:lnTo>
                  <a:lnTo>
                    <a:pt x="25196" y="51409"/>
                  </a:lnTo>
                  <a:lnTo>
                    <a:pt x="28549" y="52019"/>
                  </a:lnTo>
                  <a:lnTo>
                    <a:pt x="28346" y="54457"/>
                  </a:lnTo>
                  <a:lnTo>
                    <a:pt x="26619" y="60756"/>
                  </a:lnTo>
                  <a:lnTo>
                    <a:pt x="25196" y="63093"/>
                  </a:lnTo>
                  <a:lnTo>
                    <a:pt x="31191" y="64922"/>
                  </a:lnTo>
                  <a:lnTo>
                    <a:pt x="33832" y="61569"/>
                  </a:lnTo>
                  <a:lnTo>
                    <a:pt x="37084" y="52933"/>
                  </a:lnTo>
                  <a:lnTo>
                    <a:pt x="37084" y="47345"/>
                  </a:lnTo>
                  <a:lnTo>
                    <a:pt x="36068" y="45821"/>
                  </a:lnTo>
                  <a:lnTo>
                    <a:pt x="31394" y="45110"/>
                  </a:lnTo>
                  <a:lnTo>
                    <a:pt x="27838" y="44500"/>
                  </a:lnTo>
                  <a:lnTo>
                    <a:pt x="22961" y="43180"/>
                  </a:lnTo>
                  <a:lnTo>
                    <a:pt x="14122" y="40538"/>
                  </a:lnTo>
                  <a:lnTo>
                    <a:pt x="9042" y="35356"/>
                  </a:lnTo>
                  <a:lnTo>
                    <a:pt x="9042" y="25704"/>
                  </a:lnTo>
                  <a:lnTo>
                    <a:pt x="13723" y="12641"/>
                  </a:lnTo>
                  <a:lnTo>
                    <a:pt x="26191" y="6911"/>
                  </a:lnTo>
                  <a:lnTo>
                    <a:pt x="30378" y="6908"/>
                  </a:lnTo>
                  <a:lnTo>
                    <a:pt x="33121" y="7721"/>
                  </a:lnTo>
                  <a:lnTo>
                    <a:pt x="35560" y="8737"/>
                  </a:lnTo>
                  <a:lnTo>
                    <a:pt x="37592" y="2235"/>
                  </a:lnTo>
                  <a:lnTo>
                    <a:pt x="35052" y="812"/>
                  </a:lnTo>
                  <a:lnTo>
                    <a:pt x="30886" y="0"/>
                  </a:lnTo>
                  <a:lnTo>
                    <a:pt x="26517" y="0"/>
                  </a:lnTo>
                  <a:lnTo>
                    <a:pt x="11869" y="4058"/>
                  </a:lnTo>
                  <a:lnTo>
                    <a:pt x="2890" y="1415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44" name="object 125">
              <a:extLst>
                <a:ext uri="{FF2B5EF4-FFF2-40B4-BE49-F238E27FC236}">
                  <a16:creationId xmlns:a16="http://schemas.microsoft.com/office/drawing/2014/main" id="{EE7969E7-7C13-01A4-F006-F956AC50D4E4}"/>
                </a:ext>
              </a:extLst>
            </p:cNvPr>
            <p:cNvSpPr/>
            <p:nvPr/>
          </p:nvSpPr>
          <p:spPr>
            <a:xfrm>
              <a:off x="3948936" y="8653660"/>
              <a:ext cx="32589" cy="57956"/>
            </a:xfrm>
            <a:custGeom>
              <a:avLst/>
              <a:gdLst/>
              <a:ahLst/>
              <a:cxnLst/>
              <a:rect l="l" t="t" r="r" b="b"/>
              <a:pathLst>
                <a:path w="38506" h="68478">
                  <a:moveTo>
                    <a:pt x="8839" y="7416"/>
                  </a:moveTo>
                  <a:lnTo>
                    <a:pt x="36982" y="7416"/>
                  </a:lnTo>
                  <a:lnTo>
                    <a:pt x="36982" y="0"/>
                  </a:lnTo>
                  <a:lnTo>
                    <a:pt x="0" y="0"/>
                  </a:lnTo>
                  <a:lnTo>
                    <a:pt x="0" y="68478"/>
                  </a:lnTo>
                  <a:lnTo>
                    <a:pt x="38506" y="68478"/>
                  </a:lnTo>
                  <a:lnTo>
                    <a:pt x="38506" y="61061"/>
                  </a:lnTo>
                  <a:lnTo>
                    <a:pt x="8839" y="61061"/>
                  </a:lnTo>
                  <a:lnTo>
                    <a:pt x="8839" y="36372"/>
                  </a:lnTo>
                  <a:lnTo>
                    <a:pt x="35458" y="36372"/>
                  </a:lnTo>
                  <a:lnTo>
                    <a:pt x="35458" y="29057"/>
                  </a:lnTo>
                  <a:lnTo>
                    <a:pt x="8839" y="29057"/>
                  </a:lnTo>
                  <a:lnTo>
                    <a:pt x="8839" y="7416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45" name="object 126">
              <a:extLst>
                <a:ext uri="{FF2B5EF4-FFF2-40B4-BE49-F238E27FC236}">
                  <a16:creationId xmlns:a16="http://schemas.microsoft.com/office/drawing/2014/main" id="{07AE9EBE-7C8A-FDD2-573D-2FA68745BB0E}"/>
                </a:ext>
              </a:extLst>
            </p:cNvPr>
            <p:cNvSpPr/>
            <p:nvPr/>
          </p:nvSpPr>
          <p:spPr>
            <a:xfrm>
              <a:off x="3989522" y="8669998"/>
              <a:ext cx="36287" cy="42565"/>
            </a:xfrm>
            <a:custGeom>
              <a:avLst/>
              <a:gdLst/>
              <a:ahLst/>
              <a:cxnLst/>
              <a:rect l="l" t="t" r="r" b="b"/>
              <a:pathLst>
                <a:path w="42875" h="50292">
                  <a:moveTo>
                    <a:pt x="914" y="2743"/>
                  </a:moveTo>
                  <a:lnTo>
                    <a:pt x="1117" y="8026"/>
                  </a:lnTo>
                  <a:lnTo>
                    <a:pt x="1117" y="30480"/>
                  </a:lnTo>
                  <a:lnTo>
                    <a:pt x="5904" y="44577"/>
                  </a:lnTo>
                  <a:lnTo>
                    <a:pt x="17828" y="50163"/>
                  </a:lnTo>
                  <a:lnTo>
                    <a:pt x="20421" y="50292"/>
                  </a:lnTo>
                  <a:lnTo>
                    <a:pt x="34079" y="45496"/>
                  </a:lnTo>
                  <a:lnTo>
                    <a:pt x="40951" y="33854"/>
                  </a:lnTo>
                  <a:lnTo>
                    <a:pt x="42874" y="19484"/>
                  </a:lnTo>
                  <a:lnTo>
                    <a:pt x="42875" y="11074"/>
                  </a:lnTo>
                  <a:lnTo>
                    <a:pt x="40944" y="3251"/>
                  </a:lnTo>
                  <a:lnTo>
                    <a:pt x="39217" y="0"/>
                  </a:lnTo>
                  <a:lnTo>
                    <a:pt x="30886" y="0"/>
                  </a:lnTo>
                  <a:lnTo>
                    <a:pt x="32004" y="2540"/>
                  </a:lnTo>
                  <a:lnTo>
                    <a:pt x="34137" y="10871"/>
                  </a:lnTo>
                  <a:lnTo>
                    <a:pt x="34137" y="20015"/>
                  </a:lnTo>
                  <a:lnTo>
                    <a:pt x="31056" y="36329"/>
                  </a:lnTo>
                  <a:lnTo>
                    <a:pt x="21994" y="42844"/>
                  </a:lnTo>
                  <a:lnTo>
                    <a:pt x="15748" y="42875"/>
                  </a:lnTo>
                  <a:lnTo>
                    <a:pt x="9956" y="39116"/>
                  </a:lnTo>
                  <a:lnTo>
                    <a:pt x="9956" y="3860"/>
                  </a:lnTo>
                  <a:lnTo>
                    <a:pt x="9448" y="1117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914" y="2743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46" name="object 127">
              <a:extLst>
                <a:ext uri="{FF2B5EF4-FFF2-40B4-BE49-F238E27FC236}">
                  <a16:creationId xmlns:a16="http://schemas.microsoft.com/office/drawing/2014/main" id="{7AA8977D-CA95-9BCB-96A6-FA1A6CC98927}"/>
                </a:ext>
              </a:extLst>
            </p:cNvPr>
            <p:cNvSpPr/>
            <p:nvPr/>
          </p:nvSpPr>
          <p:spPr>
            <a:xfrm>
              <a:off x="4035095" y="8669052"/>
              <a:ext cx="39297" cy="59590"/>
            </a:xfrm>
            <a:custGeom>
              <a:avLst/>
              <a:gdLst/>
              <a:ahLst/>
              <a:cxnLst/>
              <a:rect l="l" t="t" r="r" b="b"/>
              <a:pathLst>
                <a:path w="46431" h="70408">
                  <a:moveTo>
                    <a:pt x="8940" y="66344"/>
                  </a:moveTo>
                  <a:lnTo>
                    <a:pt x="8839" y="13207"/>
                  </a:lnTo>
                  <a:lnTo>
                    <a:pt x="16256" y="7416"/>
                  </a:lnTo>
                  <a:lnTo>
                    <a:pt x="32410" y="7416"/>
                  </a:lnTo>
                  <a:lnTo>
                    <a:pt x="37490" y="15544"/>
                  </a:lnTo>
                  <a:lnTo>
                    <a:pt x="37490" y="36271"/>
                  </a:lnTo>
                  <a:lnTo>
                    <a:pt x="32004" y="44399"/>
                  </a:lnTo>
                  <a:lnTo>
                    <a:pt x="16256" y="44399"/>
                  </a:lnTo>
                  <a:lnTo>
                    <a:pt x="10871" y="40131"/>
                  </a:lnTo>
                  <a:lnTo>
                    <a:pt x="9245" y="34543"/>
                  </a:lnTo>
                  <a:lnTo>
                    <a:pt x="11988" y="48767"/>
                  </a:lnTo>
                  <a:lnTo>
                    <a:pt x="17576" y="51409"/>
                  </a:lnTo>
                  <a:lnTo>
                    <a:pt x="23977" y="51409"/>
                  </a:lnTo>
                  <a:lnTo>
                    <a:pt x="35920" y="47804"/>
                  </a:lnTo>
                  <a:lnTo>
                    <a:pt x="44294" y="37128"/>
                  </a:lnTo>
                  <a:lnTo>
                    <a:pt x="46431" y="24993"/>
                  </a:lnTo>
                  <a:lnTo>
                    <a:pt x="42888" y="10516"/>
                  </a:lnTo>
                  <a:lnTo>
                    <a:pt x="33074" y="1748"/>
                  </a:lnTo>
                  <a:lnTo>
                    <a:pt x="23977" y="0"/>
                  </a:lnTo>
                  <a:lnTo>
                    <a:pt x="16560" y="0"/>
                  </a:lnTo>
                  <a:lnTo>
                    <a:pt x="10871" y="3251"/>
                  </a:lnTo>
                  <a:lnTo>
                    <a:pt x="7112" y="7315"/>
                  </a:lnTo>
                  <a:lnTo>
                    <a:pt x="3251" y="11379"/>
                  </a:lnTo>
                  <a:lnTo>
                    <a:pt x="0" y="17068"/>
                  </a:lnTo>
                  <a:lnTo>
                    <a:pt x="0" y="60147"/>
                  </a:lnTo>
                  <a:lnTo>
                    <a:pt x="203" y="67360"/>
                  </a:lnTo>
                  <a:lnTo>
                    <a:pt x="1117" y="70408"/>
                  </a:lnTo>
                  <a:lnTo>
                    <a:pt x="9652" y="70408"/>
                  </a:lnTo>
                  <a:lnTo>
                    <a:pt x="8940" y="66344"/>
                  </a:lnTo>
                  <a:close/>
                </a:path>
                <a:path w="46431" h="70408">
                  <a:moveTo>
                    <a:pt x="9144" y="44195"/>
                  </a:moveTo>
                  <a:lnTo>
                    <a:pt x="11988" y="48767"/>
                  </a:lnTo>
                  <a:lnTo>
                    <a:pt x="9245" y="34543"/>
                  </a:lnTo>
                  <a:lnTo>
                    <a:pt x="8839" y="30987"/>
                  </a:lnTo>
                  <a:lnTo>
                    <a:pt x="8839" y="44195"/>
                  </a:lnTo>
                  <a:lnTo>
                    <a:pt x="9144" y="44195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47" name="object 128">
              <a:extLst>
                <a:ext uri="{FF2B5EF4-FFF2-40B4-BE49-F238E27FC236}">
                  <a16:creationId xmlns:a16="http://schemas.microsoft.com/office/drawing/2014/main" id="{267F71E1-F9E7-7E85-29D0-7DD02CBB42C1}"/>
                </a:ext>
              </a:extLst>
            </p:cNvPr>
            <p:cNvSpPr/>
            <p:nvPr/>
          </p:nvSpPr>
          <p:spPr>
            <a:xfrm>
              <a:off x="4081441" y="8669997"/>
              <a:ext cx="53140" cy="42565"/>
            </a:xfrm>
            <a:custGeom>
              <a:avLst/>
              <a:gdLst/>
              <a:ahLst/>
              <a:cxnLst/>
              <a:rect l="l" t="t" r="r" b="b"/>
              <a:pathLst>
                <a:path w="62788" h="50292">
                  <a:moveTo>
                    <a:pt x="3919" y="41661"/>
                  </a:moveTo>
                  <a:lnTo>
                    <a:pt x="12972" y="49440"/>
                  </a:lnTo>
                  <a:lnTo>
                    <a:pt x="17983" y="50291"/>
                  </a:lnTo>
                  <a:lnTo>
                    <a:pt x="23977" y="50291"/>
                  </a:lnTo>
                  <a:lnTo>
                    <a:pt x="28651" y="46939"/>
                  </a:lnTo>
                  <a:lnTo>
                    <a:pt x="30987" y="41554"/>
                  </a:lnTo>
                  <a:lnTo>
                    <a:pt x="31394" y="41554"/>
                  </a:lnTo>
                  <a:lnTo>
                    <a:pt x="33426" y="46939"/>
                  </a:lnTo>
                  <a:lnTo>
                    <a:pt x="38201" y="50291"/>
                  </a:lnTo>
                  <a:lnTo>
                    <a:pt x="44195" y="50291"/>
                  </a:lnTo>
                  <a:lnTo>
                    <a:pt x="54546" y="46357"/>
                  </a:lnTo>
                  <a:lnTo>
                    <a:pt x="61546" y="34214"/>
                  </a:lnTo>
                  <a:lnTo>
                    <a:pt x="62788" y="23571"/>
                  </a:lnTo>
                  <a:lnTo>
                    <a:pt x="62788" y="12293"/>
                  </a:lnTo>
                  <a:lnTo>
                    <a:pt x="58724" y="3759"/>
                  </a:lnTo>
                  <a:lnTo>
                    <a:pt x="54355" y="0"/>
                  </a:lnTo>
                  <a:lnTo>
                    <a:pt x="45923" y="0"/>
                  </a:lnTo>
                  <a:lnTo>
                    <a:pt x="45923" y="304"/>
                  </a:lnTo>
                  <a:lnTo>
                    <a:pt x="50596" y="4876"/>
                  </a:lnTo>
                  <a:lnTo>
                    <a:pt x="54051" y="13715"/>
                  </a:lnTo>
                  <a:lnTo>
                    <a:pt x="54051" y="36575"/>
                  </a:lnTo>
                  <a:lnTo>
                    <a:pt x="48869" y="42875"/>
                  </a:lnTo>
                  <a:lnTo>
                    <a:pt x="38912" y="42875"/>
                  </a:lnTo>
                  <a:lnTo>
                    <a:pt x="35356" y="37998"/>
                  </a:lnTo>
                  <a:lnTo>
                    <a:pt x="35356" y="31699"/>
                  </a:lnTo>
                  <a:lnTo>
                    <a:pt x="35559" y="13004"/>
                  </a:lnTo>
                  <a:lnTo>
                    <a:pt x="27127" y="13004"/>
                  </a:lnTo>
                  <a:lnTo>
                    <a:pt x="27330" y="31800"/>
                  </a:lnTo>
                  <a:lnTo>
                    <a:pt x="27330" y="37896"/>
                  </a:lnTo>
                  <a:lnTo>
                    <a:pt x="23774" y="42875"/>
                  </a:lnTo>
                  <a:lnTo>
                    <a:pt x="14528" y="42875"/>
                  </a:lnTo>
                  <a:lnTo>
                    <a:pt x="8737" y="37896"/>
                  </a:lnTo>
                  <a:lnTo>
                    <a:pt x="8737" y="13715"/>
                  </a:lnTo>
                  <a:lnTo>
                    <a:pt x="12293" y="5181"/>
                  </a:lnTo>
                  <a:lnTo>
                    <a:pt x="16865" y="304"/>
                  </a:lnTo>
                  <a:lnTo>
                    <a:pt x="16865" y="0"/>
                  </a:lnTo>
                  <a:lnTo>
                    <a:pt x="8635" y="0"/>
                  </a:lnTo>
                  <a:lnTo>
                    <a:pt x="2767" y="9413"/>
                  </a:lnTo>
                  <a:lnTo>
                    <a:pt x="4" y="23784"/>
                  </a:lnTo>
                  <a:lnTo>
                    <a:pt x="0" y="24383"/>
                  </a:lnTo>
                  <a:lnTo>
                    <a:pt x="3919" y="41661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48" name="object 129">
              <a:extLst>
                <a:ext uri="{FF2B5EF4-FFF2-40B4-BE49-F238E27FC236}">
                  <a16:creationId xmlns:a16="http://schemas.microsoft.com/office/drawing/2014/main" id="{E9F9006B-F56D-9340-4D33-F1530D5E1E11}"/>
                </a:ext>
              </a:extLst>
            </p:cNvPr>
            <p:cNvSpPr/>
            <p:nvPr/>
          </p:nvSpPr>
          <p:spPr>
            <a:xfrm>
              <a:off x="4138966" y="8669999"/>
              <a:ext cx="44456" cy="41618"/>
            </a:xfrm>
            <a:custGeom>
              <a:avLst/>
              <a:gdLst/>
              <a:ahLst/>
              <a:cxnLst/>
              <a:rect l="l" t="t" r="r" b="b"/>
              <a:pathLst>
                <a:path w="52527" h="49174">
                  <a:moveTo>
                    <a:pt x="12903" y="49174"/>
                  </a:moveTo>
                  <a:lnTo>
                    <a:pt x="15861" y="39037"/>
                  </a:lnTo>
                  <a:lnTo>
                    <a:pt x="18193" y="25351"/>
                  </a:lnTo>
                  <a:lnTo>
                    <a:pt x="19593" y="11464"/>
                  </a:lnTo>
                  <a:lnTo>
                    <a:pt x="19812" y="7010"/>
                  </a:lnTo>
                  <a:lnTo>
                    <a:pt x="35966" y="7010"/>
                  </a:lnTo>
                  <a:lnTo>
                    <a:pt x="35966" y="43281"/>
                  </a:lnTo>
                  <a:lnTo>
                    <a:pt x="36677" y="47650"/>
                  </a:lnTo>
                  <a:lnTo>
                    <a:pt x="37490" y="49174"/>
                  </a:lnTo>
                  <a:lnTo>
                    <a:pt x="46126" y="49174"/>
                  </a:lnTo>
                  <a:lnTo>
                    <a:pt x="45415" y="46634"/>
                  </a:lnTo>
                  <a:lnTo>
                    <a:pt x="44704" y="42570"/>
                  </a:lnTo>
                  <a:lnTo>
                    <a:pt x="44704" y="7010"/>
                  </a:lnTo>
                  <a:lnTo>
                    <a:pt x="51511" y="7010"/>
                  </a:lnTo>
                  <a:lnTo>
                    <a:pt x="52527" y="0"/>
                  </a:lnTo>
                  <a:lnTo>
                    <a:pt x="6299" y="0"/>
                  </a:lnTo>
                  <a:lnTo>
                    <a:pt x="2235" y="1117"/>
                  </a:lnTo>
                  <a:lnTo>
                    <a:pt x="0" y="2641"/>
                  </a:lnTo>
                  <a:lnTo>
                    <a:pt x="1219" y="7924"/>
                  </a:lnTo>
                  <a:lnTo>
                    <a:pt x="3759" y="7213"/>
                  </a:lnTo>
                  <a:lnTo>
                    <a:pt x="7315" y="7010"/>
                  </a:lnTo>
                  <a:lnTo>
                    <a:pt x="11277" y="7010"/>
                  </a:lnTo>
                  <a:lnTo>
                    <a:pt x="10311" y="19901"/>
                  </a:lnTo>
                  <a:lnTo>
                    <a:pt x="8309" y="33661"/>
                  </a:lnTo>
                  <a:lnTo>
                    <a:pt x="5526" y="45713"/>
                  </a:lnTo>
                  <a:lnTo>
                    <a:pt x="4368" y="49174"/>
                  </a:lnTo>
                  <a:lnTo>
                    <a:pt x="12903" y="49174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49" name="object 130">
              <a:extLst>
                <a:ext uri="{FF2B5EF4-FFF2-40B4-BE49-F238E27FC236}">
                  <a16:creationId xmlns:a16="http://schemas.microsoft.com/office/drawing/2014/main" id="{219E6535-4791-1883-ABCF-D77B8507150C}"/>
                </a:ext>
              </a:extLst>
            </p:cNvPr>
            <p:cNvSpPr/>
            <p:nvPr/>
          </p:nvSpPr>
          <p:spPr>
            <a:xfrm>
              <a:off x="4188411" y="8669053"/>
              <a:ext cx="41790" cy="43510"/>
            </a:xfrm>
            <a:custGeom>
              <a:avLst/>
              <a:gdLst/>
              <a:ahLst/>
              <a:cxnLst/>
              <a:rect l="l" t="t" r="r" b="b"/>
              <a:pathLst>
                <a:path w="49377" h="51409">
                  <a:moveTo>
                    <a:pt x="36067" y="27635"/>
                  </a:moveTo>
                  <a:lnTo>
                    <a:pt x="35458" y="31800"/>
                  </a:lnTo>
                  <a:lnTo>
                    <a:pt x="33934" y="38303"/>
                  </a:lnTo>
                  <a:lnTo>
                    <a:pt x="28549" y="44297"/>
                  </a:lnTo>
                  <a:lnTo>
                    <a:pt x="13817" y="44297"/>
                  </a:lnTo>
                  <a:lnTo>
                    <a:pt x="9042" y="35763"/>
                  </a:lnTo>
                  <a:lnTo>
                    <a:pt x="9042" y="15239"/>
                  </a:lnTo>
                  <a:lnTo>
                    <a:pt x="14731" y="7010"/>
                  </a:lnTo>
                  <a:lnTo>
                    <a:pt x="29565" y="7010"/>
                  </a:lnTo>
                  <a:lnTo>
                    <a:pt x="34442" y="3657"/>
                  </a:lnTo>
                  <a:lnTo>
                    <a:pt x="29057" y="0"/>
                  </a:lnTo>
                  <a:lnTo>
                    <a:pt x="21945" y="0"/>
                  </a:lnTo>
                  <a:lnTo>
                    <a:pt x="10219" y="4055"/>
                  </a:lnTo>
                  <a:lnTo>
                    <a:pt x="2050" y="15175"/>
                  </a:lnTo>
                  <a:lnTo>
                    <a:pt x="0" y="26720"/>
                  </a:lnTo>
                  <a:lnTo>
                    <a:pt x="3694" y="41826"/>
                  </a:lnTo>
                  <a:lnTo>
                    <a:pt x="13463" y="50248"/>
                  </a:lnTo>
                  <a:lnTo>
                    <a:pt x="20116" y="51409"/>
                  </a:lnTo>
                  <a:lnTo>
                    <a:pt x="27939" y="51409"/>
                  </a:lnTo>
                  <a:lnTo>
                    <a:pt x="33629" y="46939"/>
                  </a:lnTo>
                  <a:lnTo>
                    <a:pt x="36880" y="41046"/>
                  </a:lnTo>
                  <a:lnTo>
                    <a:pt x="36067" y="22961"/>
                  </a:lnTo>
                  <a:lnTo>
                    <a:pt x="36067" y="27635"/>
                  </a:lnTo>
                  <a:close/>
                </a:path>
                <a:path w="49377" h="51409">
                  <a:moveTo>
                    <a:pt x="29565" y="7010"/>
                  </a:moveTo>
                  <a:lnTo>
                    <a:pt x="34442" y="13004"/>
                  </a:lnTo>
                  <a:lnTo>
                    <a:pt x="35661" y="19608"/>
                  </a:lnTo>
                  <a:lnTo>
                    <a:pt x="36067" y="22961"/>
                  </a:lnTo>
                  <a:lnTo>
                    <a:pt x="36880" y="41046"/>
                  </a:lnTo>
                  <a:lnTo>
                    <a:pt x="37185" y="41046"/>
                  </a:lnTo>
                  <a:lnTo>
                    <a:pt x="37693" y="48564"/>
                  </a:lnTo>
                  <a:lnTo>
                    <a:pt x="41249" y="51409"/>
                  </a:lnTo>
                  <a:lnTo>
                    <a:pt x="45618" y="51409"/>
                  </a:lnTo>
                  <a:lnTo>
                    <a:pt x="48666" y="51003"/>
                  </a:lnTo>
                  <a:lnTo>
                    <a:pt x="49377" y="44602"/>
                  </a:lnTo>
                  <a:lnTo>
                    <a:pt x="45923" y="44500"/>
                  </a:lnTo>
                  <a:lnTo>
                    <a:pt x="44500" y="42062"/>
                  </a:lnTo>
                  <a:lnTo>
                    <a:pt x="44500" y="36271"/>
                  </a:lnTo>
                  <a:lnTo>
                    <a:pt x="44766" y="21333"/>
                  </a:lnTo>
                  <a:lnTo>
                    <a:pt x="45351" y="7815"/>
                  </a:lnTo>
                  <a:lnTo>
                    <a:pt x="45821" y="1117"/>
                  </a:lnTo>
                  <a:lnTo>
                    <a:pt x="38404" y="1117"/>
                  </a:lnTo>
                  <a:lnTo>
                    <a:pt x="37693" y="5994"/>
                  </a:lnTo>
                  <a:lnTo>
                    <a:pt x="37490" y="9855"/>
                  </a:lnTo>
                  <a:lnTo>
                    <a:pt x="37083" y="9855"/>
                  </a:lnTo>
                  <a:lnTo>
                    <a:pt x="34442" y="3657"/>
                  </a:lnTo>
                  <a:lnTo>
                    <a:pt x="29565" y="701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50" name="object 131">
              <a:extLst>
                <a:ext uri="{FF2B5EF4-FFF2-40B4-BE49-F238E27FC236}">
                  <a16:creationId xmlns:a16="http://schemas.microsoft.com/office/drawing/2014/main" id="{3BA8DBFF-F3A1-8227-F514-9B0CEADD13C4}"/>
                </a:ext>
              </a:extLst>
            </p:cNvPr>
            <p:cNvSpPr/>
            <p:nvPr/>
          </p:nvSpPr>
          <p:spPr>
            <a:xfrm>
              <a:off x="4230719" y="8655037"/>
              <a:ext cx="24249" cy="57526"/>
            </a:xfrm>
            <a:custGeom>
              <a:avLst/>
              <a:gdLst/>
              <a:ahLst/>
              <a:cxnLst/>
              <a:rect l="l" t="t" r="r" b="b"/>
              <a:pathLst>
                <a:path w="28651" h="67970">
                  <a:moveTo>
                    <a:pt x="18694" y="5181"/>
                  </a:moveTo>
                  <a:lnTo>
                    <a:pt x="18694" y="7924"/>
                  </a:lnTo>
                  <a:lnTo>
                    <a:pt x="20624" y="10261"/>
                  </a:lnTo>
                  <a:lnTo>
                    <a:pt x="26619" y="10261"/>
                  </a:lnTo>
                  <a:lnTo>
                    <a:pt x="28651" y="7924"/>
                  </a:lnTo>
                  <a:lnTo>
                    <a:pt x="28651" y="2235"/>
                  </a:lnTo>
                  <a:lnTo>
                    <a:pt x="26517" y="0"/>
                  </a:lnTo>
                  <a:lnTo>
                    <a:pt x="20828" y="0"/>
                  </a:lnTo>
                  <a:lnTo>
                    <a:pt x="18694" y="2336"/>
                  </a:lnTo>
                  <a:lnTo>
                    <a:pt x="18694" y="5181"/>
                  </a:lnTo>
                  <a:close/>
                </a:path>
                <a:path w="28651" h="67970">
                  <a:moveTo>
                    <a:pt x="0" y="5181"/>
                  </a:moveTo>
                  <a:lnTo>
                    <a:pt x="0" y="7924"/>
                  </a:lnTo>
                  <a:lnTo>
                    <a:pt x="2032" y="10261"/>
                  </a:lnTo>
                  <a:lnTo>
                    <a:pt x="7924" y="10261"/>
                  </a:lnTo>
                  <a:lnTo>
                    <a:pt x="9956" y="7924"/>
                  </a:lnTo>
                  <a:lnTo>
                    <a:pt x="9956" y="2235"/>
                  </a:lnTo>
                  <a:lnTo>
                    <a:pt x="7823" y="0"/>
                  </a:lnTo>
                  <a:lnTo>
                    <a:pt x="2133" y="0"/>
                  </a:lnTo>
                  <a:lnTo>
                    <a:pt x="0" y="2336"/>
                  </a:lnTo>
                  <a:lnTo>
                    <a:pt x="0" y="5181"/>
                  </a:lnTo>
                  <a:close/>
                </a:path>
                <a:path w="28651" h="67970">
                  <a:moveTo>
                    <a:pt x="18491" y="59334"/>
                  </a:moveTo>
                  <a:lnTo>
                    <a:pt x="18491" y="17678"/>
                  </a:lnTo>
                  <a:lnTo>
                    <a:pt x="9550" y="17678"/>
                  </a:lnTo>
                  <a:lnTo>
                    <a:pt x="9550" y="65633"/>
                  </a:lnTo>
                  <a:lnTo>
                    <a:pt x="13512" y="67970"/>
                  </a:lnTo>
                  <a:lnTo>
                    <a:pt x="18694" y="67970"/>
                  </a:lnTo>
                  <a:lnTo>
                    <a:pt x="21742" y="67767"/>
                  </a:lnTo>
                  <a:lnTo>
                    <a:pt x="22758" y="67462"/>
                  </a:lnTo>
                  <a:lnTo>
                    <a:pt x="23266" y="60959"/>
                  </a:lnTo>
                  <a:lnTo>
                    <a:pt x="19405" y="61163"/>
                  </a:lnTo>
                  <a:lnTo>
                    <a:pt x="18491" y="59334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51" name="object 132">
              <a:extLst>
                <a:ext uri="{FF2B5EF4-FFF2-40B4-BE49-F238E27FC236}">
                  <a16:creationId xmlns:a16="http://schemas.microsoft.com/office/drawing/2014/main" id="{23A67396-F6B6-5A58-7FE4-36391B7112EB}"/>
                </a:ext>
              </a:extLst>
            </p:cNvPr>
            <p:cNvSpPr/>
            <p:nvPr/>
          </p:nvSpPr>
          <p:spPr>
            <a:xfrm>
              <a:off x="4258147" y="8669997"/>
              <a:ext cx="36545" cy="41618"/>
            </a:xfrm>
            <a:custGeom>
              <a:avLst/>
              <a:gdLst/>
              <a:ahLst/>
              <a:cxnLst/>
              <a:rect l="l" t="t" r="r" b="b"/>
              <a:pathLst>
                <a:path w="43179" h="49174">
                  <a:moveTo>
                    <a:pt x="10058" y="4267"/>
                  </a:moveTo>
                  <a:lnTo>
                    <a:pt x="9448" y="1117"/>
                  </a:lnTo>
                  <a:lnTo>
                    <a:pt x="8636" y="0"/>
                  </a:lnTo>
                  <a:lnTo>
                    <a:pt x="0" y="0"/>
                  </a:lnTo>
                  <a:lnTo>
                    <a:pt x="812" y="1828"/>
                  </a:lnTo>
                  <a:lnTo>
                    <a:pt x="1117" y="6705"/>
                  </a:lnTo>
                  <a:lnTo>
                    <a:pt x="1117" y="49174"/>
                  </a:lnTo>
                  <a:lnTo>
                    <a:pt x="10058" y="49174"/>
                  </a:lnTo>
                  <a:lnTo>
                    <a:pt x="10058" y="27330"/>
                  </a:lnTo>
                  <a:lnTo>
                    <a:pt x="15544" y="27431"/>
                  </a:lnTo>
                  <a:lnTo>
                    <a:pt x="20116" y="32207"/>
                  </a:lnTo>
                  <a:lnTo>
                    <a:pt x="25095" y="38709"/>
                  </a:lnTo>
                  <a:lnTo>
                    <a:pt x="32816" y="49174"/>
                  </a:lnTo>
                  <a:lnTo>
                    <a:pt x="43180" y="49174"/>
                  </a:lnTo>
                  <a:lnTo>
                    <a:pt x="34239" y="36880"/>
                  </a:lnTo>
                  <a:lnTo>
                    <a:pt x="29260" y="30276"/>
                  </a:lnTo>
                  <a:lnTo>
                    <a:pt x="23977" y="23977"/>
                  </a:lnTo>
                  <a:lnTo>
                    <a:pt x="19100" y="22859"/>
                  </a:lnTo>
                  <a:lnTo>
                    <a:pt x="19100" y="22555"/>
                  </a:lnTo>
                  <a:lnTo>
                    <a:pt x="28934" y="13217"/>
                  </a:lnTo>
                  <a:lnTo>
                    <a:pt x="37972" y="4616"/>
                  </a:lnTo>
                  <a:lnTo>
                    <a:pt x="42468" y="406"/>
                  </a:lnTo>
                  <a:lnTo>
                    <a:pt x="42468" y="0"/>
                  </a:lnTo>
                  <a:lnTo>
                    <a:pt x="32004" y="0"/>
                  </a:lnTo>
                  <a:lnTo>
                    <a:pt x="24179" y="8134"/>
                  </a:lnTo>
                  <a:lnTo>
                    <a:pt x="14859" y="17612"/>
                  </a:lnTo>
                  <a:lnTo>
                    <a:pt x="10464" y="21843"/>
                  </a:lnTo>
                  <a:lnTo>
                    <a:pt x="10058" y="21843"/>
                  </a:lnTo>
                  <a:lnTo>
                    <a:pt x="10058" y="4267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52" name="object 133">
              <a:extLst>
                <a:ext uri="{FF2B5EF4-FFF2-40B4-BE49-F238E27FC236}">
                  <a16:creationId xmlns:a16="http://schemas.microsoft.com/office/drawing/2014/main" id="{7F071AED-78C8-A451-CEC2-4604034786EA}"/>
                </a:ext>
              </a:extLst>
            </p:cNvPr>
            <p:cNvSpPr/>
            <p:nvPr/>
          </p:nvSpPr>
          <p:spPr>
            <a:xfrm>
              <a:off x="4300279" y="8652627"/>
              <a:ext cx="37491" cy="76014"/>
            </a:xfrm>
            <a:custGeom>
              <a:avLst/>
              <a:gdLst/>
              <a:ahLst/>
              <a:cxnLst/>
              <a:rect l="l" t="t" r="r" b="b"/>
              <a:pathLst>
                <a:path w="44297" h="89814">
                  <a:moveTo>
                    <a:pt x="17780" y="19405"/>
                  </a:moveTo>
                  <a:lnTo>
                    <a:pt x="12090" y="23977"/>
                  </a:lnTo>
                  <a:lnTo>
                    <a:pt x="9652" y="28651"/>
                  </a:lnTo>
                  <a:lnTo>
                    <a:pt x="9448" y="28651"/>
                  </a:lnTo>
                  <a:lnTo>
                    <a:pt x="9448" y="25501"/>
                  </a:lnTo>
                  <a:lnTo>
                    <a:pt x="8940" y="22453"/>
                  </a:lnTo>
                  <a:lnTo>
                    <a:pt x="8026" y="20523"/>
                  </a:lnTo>
                  <a:lnTo>
                    <a:pt x="0" y="20523"/>
                  </a:lnTo>
                  <a:lnTo>
                    <a:pt x="1117" y="23875"/>
                  </a:lnTo>
                  <a:lnTo>
                    <a:pt x="1422" y="28854"/>
                  </a:lnTo>
                  <a:lnTo>
                    <a:pt x="1422" y="69697"/>
                  </a:lnTo>
                  <a:lnTo>
                    <a:pt x="10363" y="69697"/>
                  </a:lnTo>
                  <a:lnTo>
                    <a:pt x="10363" y="40131"/>
                  </a:lnTo>
                  <a:lnTo>
                    <a:pt x="10566" y="37083"/>
                  </a:lnTo>
                  <a:lnTo>
                    <a:pt x="10972" y="35966"/>
                  </a:lnTo>
                  <a:lnTo>
                    <a:pt x="12496" y="30987"/>
                  </a:lnTo>
                  <a:lnTo>
                    <a:pt x="17068" y="26822"/>
                  </a:lnTo>
                  <a:lnTo>
                    <a:pt x="31394" y="26822"/>
                  </a:lnTo>
                  <a:lnTo>
                    <a:pt x="34340" y="33426"/>
                  </a:lnTo>
                  <a:lnTo>
                    <a:pt x="34340" y="78333"/>
                  </a:lnTo>
                  <a:lnTo>
                    <a:pt x="34645" y="86766"/>
                  </a:lnTo>
                  <a:lnTo>
                    <a:pt x="35864" y="89814"/>
                  </a:lnTo>
                  <a:lnTo>
                    <a:pt x="44297" y="89814"/>
                  </a:lnTo>
                  <a:lnTo>
                    <a:pt x="43281" y="85750"/>
                  </a:lnTo>
                  <a:lnTo>
                    <a:pt x="43281" y="40335"/>
                  </a:lnTo>
                  <a:lnTo>
                    <a:pt x="37829" y="24194"/>
                  </a:lnTo>
                  <a:lnTo>
                    <a:pt x="27305" y="19461"/>
                  </a:lnTo>
                  <a:lnTo>
                    <a:pt x="17780" y="19405"/>
                  </a:lnTo>
                  <a:close/>
                </a:path>
                <a:path w="44297" h="89814">
                  <a:moveTo>
                    <a:pt x="24587" y="0"/>
                  </a:moveTo>
                  <a:lnTo>
                    <a:pt x="19202" y="14528"/>
                  </a:lnTo>
                  <a:lnTo>
                    <a:pt x="25095" y="14528"/>
                  </a:lnTo>
                  <a:lnTo>
                    <a:pt x="33629" y="0"/>
                  </a:lnTo>
                  <a:lnTo>
                    <a:pt x="24587" y="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53" name="object 134">
              <a:extLst>
                <a:ext uri="{FF2B5EF4-FFF2-40B4-BE49-F238E27FC236}">
                  <a16:creationId xmlns:a16="http://schemas.microsoft.com/office/drawing/2014/main" id="{5AB63CEA-449F-E1F0-7175-D535311B9FC9}"/>
                </a:ext>
              </a:extLst>
            </p:cNvPr>
            <p:cNvSpPr/>
            <p:nvPr/>
          </p:nvSpPr>
          <p:spPr>
            <a:xfrm>
              <a:off x="4346196" y="8669050"/>
              <a:ext cx="31816" cy="54947"/>
            </a:xfrm>
            <a:custGeom>
              <a:avLst/>
              <a:gdLst/>
              <a:ahLst/>
              <a:cxnLst/>
              <a:rect l="l" t="t" r="r" b="b"/>
              <a:pathLst>
                <a:path w="37592" h="64922">
                  <a:moveTo>
                    <a:pt x="2890" y="14150"/>
                  </a:moveTo>
                  <a:lnTo>
                    <a:pt x="0" y="26517"/>
                  </a:lnTo>
                  <a:lnTo>
                    <a:pt x="4004" y="40272"/>
                  </a:lnTo>
                  <a:lnTo>
                    <a:pt x="14099" y="48296"/>
                  </a:lnTo>
                  <a:lnTo>
                    <a:pt x="18491" y="49885"/>
                  </a:lnTo>
                  <a:lnTo>
                    <a:pt x="21539" y="50698"/>
                  </a:lnTo>
                  <a:lnTo>
                    <a:pt x="25196" y="51409"/>
                  </a:lnTo>
                  <a:lnTo>
                    <a:pt x="28549" y="52019"/>
                  </a:lnTo>
                  <a:lnTo>
                    <a:pt x="28346" y="54457"/>
                  </a:lnTo>
                  <a:lnTo>
                    <a:pt x="26619" y="60756"/>
                  </a:lnTo>
                  <a:lnTo>
                    <a:pt x="25196" y="63093"/>
                  </a:lnTo>
                  <a:lnTo>
                    <a:pt x="31191" y="64922"/>
                  </a:lnTo>
                  <a:lnTo>
                    <a:pt x="33832" y="61569"/>
                  </a:lnTo>
                  <a:lnTo>
                    <a:pt x="37084" y="52933"/>
                  </a:lnTo>
                  <a:lnTo>
                    <a:pt x="37084" y="47345"/>
                  </a:lnTo>
                  <a:lnTo>
                    <a:pt x="36068" y="45821"/>
                  </a:lnTo>
                  <a:lnTo>
                    <a:pt x="31394" y="45110"/>
                  </a:lnTo>
                  <a:lnTo>
                    <a:pt x="27838" y="44500"/>
                  </a:lnTo>
                  <a:lnTo>
                    <a:pt x="22961" y="43180"/>
                  </a:lnTo>
                  <a:lnTo>
                    <a:pt x="14122" y="40538"/>
                  </a:lnTo>
                  <a:lnTo>
                    <a:pt x="9042" y="35356"/>
                  </a:lnTo>
                  <a:lnTo>
                    <a:pt x="9042" y="25704"/>
                  </a:lnTo>
                  <a:lnTo>
                    <a:pt x="13723" y="12641"/>
                  </a:lnTo>
                  <a:lnTo>
                    <a:pt x="26191" y="6911"/>
                  </a:lnTo>
                  <a:lnTo>
                    <a:pt x="30378" y="6908"/>
                  </a:lnTo>
                  <a:lnTo>
                    <a:pt x="33121" y="7721"/>
                  </a:lnTo>
                  <a:lnTo>
                    <a:pt x="35560" y="8737"/>
                  </a:lnTo>
                  <a:lnTo>
                    <a:pt x="37592" y="2235"/>
                  </a:lnTo>
                  <a:lnTo>
                    <a:pt x="35052" y="812"/>
                  </a:lnTo>
                  <a:lnTo>
                    <a:pt x="30886" y="0"/>
                  </a:lnTo>
                  <a:lnTo>
                    <a:pt x="26517" y="0"/>
                  </a:lnTo>
                  <a:lnTo>
                    <a:pt x="11869" y="4058"/>
                  </a:lnTo>
                  <a:lnTo>
                    <a:pt x="2890" y="1415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54" name="object 135">
              <a:extLst>
                <a:ext uri="{FF2B5EF4-FFF2-40B4-BE49-F238E27FC236}">
                  <a16:creationId xmlns:a16="http://schemas.microsoft.com/office/drawing/2014/main" id="{3DA62DA2-B9FB-91FF-94D8-56D1E5DAA700}"/>
                </a:ext>
              </a:extLst>
            </p:cNvPr>
            <p:cNvSpPr/>
            <p:nvPr/>
          </p:nvSpPr>
          <p:spPr>
            <a:xfrm>
              <a:off x="4397016" y="8653660"/>
              <a:ext cx="45144" cy="57956"/>
            </a:xfrm>
            <a:custGeom>
              <a:avLst/>
              <a:gdLst/>
              <a:ahLst/>
              <a:cxnLst/>
              <a:rect l="l" t="t" r="r" b="b"/>
              <a:pathLst>
                <a:path w="53340" h="68478">
                  <a:moveTo>
                    <a:pt x="23672" y="7416"/>
                  </a:moveTo>
                  <a:lnTo>
                    <a:pt x="51815" y="7416"/>
                  </a:lnTo>
                  <a:lnTo>
                    <a:pt x="51815" y="0"/>
                  </a:lnTo>
                  <a:lnTo>
                    <a:pt x="14731" y="0"/>
                  </a:lnTo>
                  <a:lnTo>
                    <a:pt x="14731" y="68478"/>
                  </a:lnTo>
                  <a:lnTo>
                    <a:pt x="53339" y="68478"/>
                  </a:lnTo>
                  <a:lnTo>
                    <a:pt x="53339" y="61061"/>
                  </a:lnTo>
                  <a:lnTo>
                    <a:pt x="23672" y="61061"/>
                  </a:lnTo>
                  <a:lnTo>
                    <a:pt x="23672" y="36372"/>
                  </a:lnTo>
                  <a:lnTo>
                    <a:pt x="50190" y="36372"/>
                  </a:lnTo>
                  <a:lnTo>
                    <a:pt x="50190" y="29057"/>
                  </a:lnTo>
                  <a:lnTo>
                    <a:pt x="23672" y="29057"/>
                  </a:lnTo>
                  <a:lnTo>
                    <a:pt x="23672" y="7416"/>
                  </a:lnTo>
                  <a:close/>
                </a:path>
                <a:path w="53340" h="68478">
                  <a:moveTo>
                    <a:pt x="711" y="0"/>
                  </a:moveTo>
                  <a:lnTo>
                    <a:pt x="0" y="15747"/>
                  </a:lnTo>
                  <a:lnTo>
                    <a:pt x="5283" y="15747"/>
                  </a:lnTo>
                  <a:lnTo>
                    <a:pt x="8839" y="0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55" name="object 136">
              <a:extLst>
                <a:ext uri="{FF2B5EF4-FFF2-40B4-BE49-F238E27FC236}">
                  <a16:creationId xmlns:a16="http://schemas.microsoft.com/office/drawing/2014/main" id="{8CE7D9D7-10F7-D034-1346-E5EE7DE58218}"/>
                </a:ext>
              </a:extLst>
            </p:cNvPr>
            <p:cNvSpPr/>
            <p:nvPr/>
          </p:nvSpPr>
          <p:spPr>
            <a:xfrm>
              <a:off x="4445600" y="8669999"/>
              <a:ext cx="37921" cy="41618"/>
            </a:xfrm>
            <a:custGeom>
              <a:avLst/>
              <a:gdLst/>
              <a:ahLst/>
              <a:cxnLst/>
              <a:rect l="l" t="t" r="r" b="b"/>
              <a:pathLst>
                <a:path w="44805" h="49174">
                  <a:moveTo>
                    <a:pt x="44500" y="0"/>
                  </a:moveTo>
                  <a:lnTo>
                    <a:pt x="36068" y="0"/>
                  </a:lnTo>
                  <a:lnTo>
                    <a:pt x="36169" y="4572"/>
                  </a:lnTo>
                  <a:lnTo>
                    <a:pt x="33774" y="17185"/>
                  </a:lnTo>
                  <a:lnTo>
                    <a:pt x="28552" y="30178"/>
                  </a:lnTo>
                  <a:lnTo>
                    <a:pt x="23469" y="40436"/>
                  </a:lnTo>
                  <a:lnTo>
                    <a:pt x="23164" y="40436"/>
                  </a:lnTo>
                  <a:lnTo>
                    <a:pt x="21742" y="36169"/>
                  </a:lnTo>
                  <a:lnTo>
                    <a:pt x="20523" y="32004"/>
                  </a:lnTo>
                  <a:lnTo>
                    <a:pt x="18897" y="27635"/>
                  </a:lnTo>
                  <a:lnTo>
                    <a:pt x="9448" y="0"/>
                  </a:lnTo>
                  <a:lnTo>
                    <a:pt x="0" y="0"/>
                  </a:lnTo>
                  <a:lnTo>
                    <a:pt x="17983" y="49174"/>
                  </a:lnTo>
                  <a:lnTo>
                    <a:pt x="26416" y="49174"/>
                  </a:lnTo>
                  <a:lnTo>
                    <a:pt x="33284" y="37313"/>
                  </a:lnTo>
                  <a:lnTo>
                    <a:pt x="39322" y="25223"/>
                  </a:lnTo>
                  <a:lnTo>
                    <a:pt x="43496" y="13369"/>
                  </a:lnTo>
                  <a:lnTo>
                    <a:pt x="44805" y="3657"/>
                  </a:lnTo>
                  <a:lnTo>
                    <a:pt x="44602" y="1016"/>
                  </a:lnTo>
                  <a:lnTo>
                    <a:pt x="44500" y="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56" name="object 137">
              <a:extLst>
                <a:ext uri="{FF2B5EF4-FFF2-40B4-BE49-F238E27FC236}">
                  <a16:creationId xmlns:a16="http://schemas.microsoft.com/office/drawing/2014/main" id="{3B72F0F9-C8A5-46BF-B2AE-E9F159BB00F0}"/>
                </a:ext>
              </a:extLst>
            </p:cNvPr>
            <p:cNvSpPr/>
            <p:nvPr/>
          </p:nvSpPr>
          <p:spPr>
            <a:xfrm>
              <a:off x="4488852" y="8669997"/>
              <a:ext cx="53140" cy="42565"/>
            </a:xfrm>
            <a:custGeom>
              <a:avLst/>
              <a:gdLst/>
              <a:ahLst/>
              <a:cxnLst/>
              <a:rect l="l" t="t" r="r" b="b"/>
              <a:pathLst>
                <a:path w="62788" h="50292">
                  <a:moveTo>
                    <a:pt x="3919" y="41661"/>
                  </a:moveTo>
                  <a:lnTo>
                    <a:pt x="12972" y="49440"/>
                  </a:lnTo>
                  <a:lnTo>
                    <a:pt x="17983" y="50291"/>
                  </a:lnTo>
                  <a:lnTo>
                    <a:pt x="23977" y="50291"/>
                  </a:lnTo>
                  <a:lnTo>
                    <a:pt x="28651" y="46939"/>
                  </a:lnTo>
                  <a:lnTo>
                    <a:pt x="30987" y="41554"/>
                  </a:lnTo>
                  <a:lnTo>
                    <a:pt x="31394" y="41554"/>
                  </a:lnTo>
                  <a:lnTo>
                    <a:pt x="33426" y="46939"/>
                  </a:lnTo>
                  <a:lnTo>
                    <a:pt x="38201" y="50291"/>
                  </a:lnTo>
                  <a:lnTo>
                    <a:pt x="44195" y="50291"/>
                  </a:lnTo>
                  <a:lnTo>
                    <a:pt x="54546" y="46357"/>
                  </a:lnTo>
                  <a:lnTo>
                    <a:pt x="61546" y="34214"/>
                  </a:lnTo>
                  <a:lnTo>
                    <a:pt x="62788" y="23571"/>
                  </a:lnTo>
                  <a:lnTo>
                    <a:pt x="62788" y="12293"/>
                  </a:lnTo>
                  <a:lnTo>
                    <a:pt x="58724" y="3759"/>
                  </a:lnTo>
                  <a:lnTo>
                    <a:pt x="54355" y="0"/>
                  </a:lnTo>
                  <a:lnTo>
                    <a:pt x="45923" y="0"/>
                  </a:lnTo>
                  <a:lnTo>
                    <a:pt x="45923" y="304"/>
                  </a:lnTo>
                  <a:lnTo>
                    <a:pt x="50596" y="4876"/>
                  </a:lnTo>
                  <a:lnTo>
                    <a:pt x="54051" y="13715"/>
                  </a:lnTo>
                  <a:lnTo>
                    <a:pt x="54051" y="36575"/>
                  </a:lnTo>
                  <a:lnTo>
                    <a:pt x="48869" y="42875"/>
                  </a:lnTo>
                  <a:lnTo>
                    <a:pt x="38912" y="42875"/>
                  </a:lnTo>
                  <a:lnTo>
                    <a:pt x="35356" y="37998"/>
                  </a:lnTo>
                  <a:lnTo>
                    <a:pt x="35356" y="31699"/>
                  </a:lnTo>
                  <a:lnTo>
                    <a:pt x="35559" y="13004"/>
                  </a:lnTo>
                  <a:lnTo>
                    <a:pt x="27127" y="13004"/>
                  </a:lnTo>
                  <a:lnTo>
                    <a:pt x="27330" y="31800"/>
                  </a:lnTo>
                  <a:lnTo>
                    <a:pt x="27330" y="37896"/>
                  </a:lnTo>
                  <a:lnTo>
                    <a:pt x="23774" y="42875"/>
                  </a:lnTo>
                  <a:lnTo>
                    <a:pt x="14528" y="42875"/>
                  </a:lnTo>
                  <a:lnTo>
                    <a:pt x="8737" y="37896"/>
                  </a:lnTo>
                  <a:lnTo>
                    <a:pt x="8737" y="13715"/>
                  </a:lnTo>
                  <a:lnTo>
                    <a:pt x="12293" y="5181"/>
                  </a:lnTo>
                  <a:lnTo>
                    <a:pt x="16865" y="304"/>
                  </a:lnTo>
                  <a:lnTo>
                    <a:pt x="16865" y="0"/>
                  </a:lnTo>
                  <a:lnTo>
                    <a:pt x="8635" y="0"/>
                  </a:lnTo>
                  <a:lnTo>
                    <a:pt x="2767" y="9413"/>
                  </a:lnTo>
                  <a:lnTo>
                    <a:pt x="4" y="23784"/>
                  </a:lnTo>
                  <a:lnTo>
                    <a:pt x="0" y="24383"/>
                  </a:lnTo>
                  <a:lnTo>
                    <a:pt x="3919" y="41661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57" name="object 138">
              <a:extLst>
                <a:ext uri="{FF2B5EF4-FFF2-40B4-BE49-F238E27FC236}">
                  <a16:creationId xmlns:a16="http://schemas.microsoft.com/office/drawing/2014/main" id="{E66F037E-9140-5E9F-7D2A-2389C00D6EEA}"/>
                </a:ext>
              </a:extLst>
            </p:cNvPr>
            <p:cNvSpPr/>
            <p:nvPr/>
          </p:nvSpPr>
          <p:spPr>
            <a:xfrm>
              <a:off x="4549041" y="8683501"/>
              <a:ext cx="37738" cy="40786"/>
            </a:xfrm>
            <a:custGeom>
              <a:avLst/>
              <a:gdLst/>
              <a:ahLst/>
              <a:cxnLst/>
              <a:rect l="l" t="t" r="r" b="b"/>
              <a:pathLst>
                <a:path w="44589" h="48191">
                  <a:moveTo>
                    <a:pt x="44589" y="21044"/>
                  </a:moveTo>
                  <a:lnTo>
                    <a:pt x="38303" y="0"/>
                  </a:lnTo>
                  <a:lnTo>
                    <a:pt x="38303" y="19507"/>
                  </a:lnTo>
                  <a:lnTo>
                    <a:pt x="35535" y="31122"/>
                  </a:lnTo>
                  <a:lnTo>
                    <a:pt x="44589" y="21044"/>
                  </a:lnTo>
                  <a:close/>
                </a:path>
                <a:path w="44589" h="48191">
                  <a:moveTo>
                    <a:pt x="9042" y="-609"/>
                  </a:moveTo>
                  <a:lnTo>
                    <a:pt x="13614" y="-10363"/>
                  </a:lnTo>
                  <a:lnTo>
                    <a:pt x="34035" y="-10363"/>
                  </a:lnTo>
                  <a:lnTo>
                    <a:pt x="38303" y="0"/>
                  </a:lnTo>
                  <a:lnTo>
                    <a:pt x="44589" y="21044"/>
                  </a:lnTo>
                  <a:lnTo>
                    <a:pt x="47142" y="8331"/>
                  </a:lnTo>
                  <a:lnTo>
                    <a:pt x="47142" y="914"/>
                  </a:lnTo>
                  <a:lnTo>
                    <a:pt x="43789" y="-6299"/>
                  </a:lnTo>
                  <a:lnTo>
                    <a:pt x="37998" y="-10261"/>
                  </a:lnTo>
                  <a:lnTo>
                    <a:pt x="37998" y="-10668"/>
                  </a:lnTo>
                  <a:lnTo>
                    <a:pt x="45211" y="-10363"/>
                  </a:lnTo>
                  <a:lnTo>
                    <a:pt x="50901" y="-10261"/>
                  </a:lnTo>
                  <a:lnTo>
                    <a:pt x="51206" y="-17068"/>
                  </a:lnTo>
                  <a:lnTo>
                    <a:pt x="25298" y="-17068"/>
                  </a:lnTo>
                  <a:lnTo>
                    <a:pt x="11635" y="-13596"/>
                  </a:lnTo>
                  <a:lnTo>
                    <a:pt x="2708" y="-3857"/>
                  </a:lnTo>
                  <a:lnTo>
                    <a:pt x="0" y="9143"/>
                  </a:lnTo>
                  <a:lnTo>
                    <a:pt x="3811" y="23726"/>
                  </a:lnTo>
                  <a:lnTo>
                    <a:pt x="13805" y="32394"/>
                  </a:lnTo>
                  <a:lnTo>
                    <a:pt x="23571" y="34340"/>
                  </a:lnTo>
                  <a:lnTo>
                    <a:pt x="35535" y="31122"/>
                  </a:lnTo>
                  <a:lnTo>
                    <a:pt x="38303" y="19507"/>
                  </a:lnTo>
                  <a:lnTo>
                    <a:pt x="31902" y="27635"/>
                  </a:lnTo>
                  <a:lnTo>
                    <a:pt x="15239" y="27635"/>
                  </a:lnTo>
                  <a:lnTo>
                    <a:pt x="9042" y="19507"/>
                  </a:lnTo>
                  <a:lnTo>
                    <a:pt x="9042" y="-609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58" name="object 139">
              <a:extLst>
                <a:ext uri="{FF2B5EF4-FFF2-40B4-BE49-F238E27FC236}">
                  <a16:creationId xmlns:a16="http://schemas.microsoft.com/office/drawing/2014/main" id="{40B594D3-E9D9-CFE9-6A2D-4F3AA3002671}"/>
                </a:ext>
              </a:extLst>
            </p:cNvPr>
            <p:cNvSpPr/>
            <p:nvPr/>
          </p:nvSpPr>
          <p:spPr>
            <a:xfrm>
              <a:off x="4598915" y="8669050"/>
              <a:ext cx="37491" cy="59590"/>
            </a:xfrm>
            <a:custGeom>
              <a:avLst/>
              <a:gdLst/>
              <a:ahLst/>
              <a:cxnLst/>
              <a:rect l="l" t="t" r="r" b="b"/>
              <a:pathLst>
                <a:path w="44297" h="70408">
                  <a:moveTo>
                    <a:pt x="34645" y="67360"/>
                  </a:moveTo>
                  <a:lnTo>
                    <a:pt x="35864" y="70408"/>
                  </a:lnTo>
                  <a:lnTo>
                    <a:pt x="44297" y="70408"/>
                  </a:lnTo>
                  <a:lnTo>
                    <a:pt x="43281" y="66344"/>
                  </a:lnTo>
                  <a:lnTo>
                    <a:pt x="43281" y="20929"/>
                  </a:lnTo>
                  <a:lnTo>
                    <a:pt x="37829" y="4788"/>
                  </a:lnTo>
                  <a:lnTo>
                    <a:pt x="27305" y="55"/>
                  </a:lnTo>
                  <a:lnTo>
                    <a:pt x="17780" y="0"/>
                  </a:lnTo>
                  <a:lnTo>
                    <a:pt x="12090" y="4572"/>
                  </a:lnTo>
                  <a:lnTo>
                    <a:pt x="9652" y="9245"/>
                  </a:lnTo>
                  <a:lnTo>
                    <a:pt x="9448" y="9245"/>
                  </a:lnTo>
                  <a:lnTo>
                    <a:pt x="9448" y="6096"/>
                  </a:lnTo>
                  <a:lnTo>
                    <a:pt x="8940" y="3048"/>
                  </a:lnTo>
                  <a:lnTo>
                    <a:pt x="8026" y="1117"/>
                  </a:lnTo>
                  <a:lnTo>
                    <a:pt x="0" y="1117"/>
                  </a:lnTo>
                  <a:lnTo>
                    <a:pt x="1117" y="4470"/>
                  </a:lnTo>
                  <a:lnTo>
                    <a:pt x="1422" y="9448"/>
                  </a:lnTo>
                  <a:lnTo>
                    <a:pt x="1422" y="50292"/>
                  </a:lnTo>
                  <a:lnTo>
                    <a:pt x="10363" y="50292"/>
                  </a:lnTo>
                  <a:lnTo>
                    <a:pt x="10363" y="20726"/>
                  </a:lnTo>
                  <a:lnTo>
                    <a:pt x="10566" y="17678"/>
                  </a:lnTo>
                  <a:lnTo>
                    <a:pt x="10972" y="16560"/>
                  </a:lnTo>
                  <a:lnTo>
                    <a:pt x="12496" y="11582"/>
                  </a:lnTo>
                  <a:lnTo>
                    <a:pt x="17068" y="7416"/>
                  </a:lnTo>
                  <a:lnTo>
                    <a:pt x="31394" y="7416"/>
                  </a:lnTo>
                  <a:lnTo>
                    <a:pt x="34340" y="14020"/>
                  </a:lnTo>
                  <a:lnTo>
                    <a:pt x="34340" y="58928"/>
                  </a:lnTo>
                  <a:lnTo>
                    <a:pt x="34645" y="6736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59" name="object 140">
              <a:extLst>
                <a:ext uri="{FF2B5EF4-FFF2-40B4-BE49-F238E27FC236}">
                  <a16:creationId xmlns:a16="http://schemas.microsoft.com/office/drawing/2014/main" id="{8D8DF806-4D04-E9C8-8D0C-EF0159B6F376}"/>
                </a:ext>
              </a:extLst>
            </p:cNvPr>
            <p:cNvSpPr/>
            <p:nvPr/>
          </p:nvSpPr>
          <p:spPr>
            <a:xfrm>
              <a:off x="4644833" y="8669050"/>
              <a:ext cx="31816" cy="54947"/>
            </a:xfrm>
            <a:custGeom>
              <a:avLst/>
              <a:gdLst/>
              <a:ahLst/>
              <a:cxnLst/>
              <a:rect l="l" t="t" r="r" b="b"/>
              <a:pathLst>
                <a:path w="37592" h="64922">
                  <a:moveTo>
                    <a:pt x="2890" y="14150"/>
                  </a:moveTo>
                  <a:lnTo>
                    <a:pt x="0" y="26517"/>
                  </a:lnTo>
                  <a:lnTo>
                    <a:pt x="4004" y="40272"/>
                  </a:lnTo>
                  <a:lnTo>
                    <a:pt x="14099" y="48296"/>
                  </a:lnTo>
                  <a:lnTo>
                    <a:pt x="18491" y="49885"/>
                  </a:lnTo>
                  <a:lnTo>
                    <a:pt x="21539" y="50698"/>
                  </a:lnTo>
                  <a:lnTo>
                    <a:pt x="25196" y="51409"/>
                  </a:lnTo>
                  <a:lnTo>
                    <a:pt x="28549" y="52019"/>
                  </a:lnTo>
                  <a:lnTo>
                    <a:pt x="28346" y="54457"/>
                  </a:lnTo>
                  <a:lnTo>
                    <a:pt x="26619" y="60756"/>
                  </a:lnTo>
                  <a:lnTo>
                    <a:pt x="25196" y="63093"/>
                  </a:lnTo>
                  <a:lnTo>
                    <a:pt x="31191" y="64922"/>
                  </a:lnTo>
                  <a:lnTo>
                    <a:pt x="33832" y="61569"/>
                  </a:lnTo>
                  <a:lnTo>
                    <a:pt x="37084" y="52933"/>
                  </a:lnTo>
                  <a:lnTo>
                    <a:pt x="37084" y="47345"/>
                  </a:lnTo>
                  <a:lnTo>
                    <a:pt x="36068" y="45821"/>
                  </a:lnTo>
                  <a:lnTo>
                    <a:pt x="31394" y="45110"/>
                  </a:lnTo>
                  <a:lnTo>
                    <a:pt x="27838" y="44500"/>
                  </a:lnTo>
                  <a:lnTo>
                    <a:pt x="22961" y="43180"/>
                  </a:lnTo>
                  <a:lnTo>
                    <a:pt x="14122" y="40538"/>
                  </a:lnTo>
                  <a:lnTo>
                    <a:pt x="9042" y="35356"/>
                  </a:lnTo>
                  <a:lnTo>
                    <a:pt x="9042" y="25704"/>
                  </a:lnTo>
                  <a:lnTo>
                    <a:pt x="13723" y="12641"/>
                  </a:lnTo>
                  <a:lnTo>
                    <a:pt x="26191" y="6911"/>
                  </a:lnTo>
                  <a:lnTo>
                    <a:pt x="30378" y="6908"/>
                  </a:lnTo>
                  <a:lnTo>
                    <a:pt x="33121" y="7721"/>
                  </a:lnTo>
                  <a:lnTo>
                    <a:pt x="35560" y="8737"/>
                  </a:lnTo>
                  <a:lnTo>
                    <a:pt x="37592" y="2235"/>
                  </a:lnTo>
                  <a:lnTo>
                    <a:pt x="35052" y="812"/>
                  </a:lnTo>
                  <a:lnTo>
                    <a:pt x="30886" y="0"/>
                  </a:lnTo>
                  <a:lnTo>
                    <a:pt x="26517" y="0"/>
                  </a:lnTo>
                  <a:lnTo>
                    <a:pt x="11869" y="4058"/>
                  </a:lnTo>
                  <a:lnTo>
                    <a:pt x="2890" y="1415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</p:grpSp>
      <p:pic>
        <p:nvPicPr>
          <p:cNvPr id="60" name="Picture 59" descr="A blue and red text with a flag and a flag&#10;&#10;Description automatically generated">
            <a:extLst>
              <a:ext uri="{FF2B5EF4-FFF2-40B4-BE49-F238E27FC236}">
                <a16:creationId xmlns:a16="http://schemas.microsoft.com/office/drawing/2014/main" id="{D555F4C4-29EE-7619-5D57-D466457708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070" y="6170339"/>
            <a:ext cx="907953" cy="543151"/>
          </a:xfrm>
          <a:prstGeom prst="rect">
            <a:avLst/>
          </a:prstGeom>
        </p:spPr>
      </p:pic>
      <p:pic>
        <p:nvPicPr>
          <p:cNvPr id="61" name="Picture 60" descr="A blue flag with yellow stars&#10;&#10;Description automatically generated">
            <a:extLst>
              <a:ext uri="{FF2B5EF4-FFF2-40B4-BE49-F238E27FC236}">
                <a16:creationId xmlns:a16="http://schemas.microsoft.com/office/drawing/2014/main" id="{0B3DCD61-F3C1-5541-1C7D-ECBD4FB4A0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62" y="6151590"/>
            <a:ext cx="568368" cy="573062"/>
          </a:xfrm>
          <a:prstGeom prst="rect">
            <a:avLst/>
          </a:prstGeom>
        </p:spPr>
      </p:pic>
      <p:pic>
        <p:nvPicPr>
          <p:cNvPr id="64" name="Picture 63" descr="A person standing next to a machine&#10;&#10;Description automatically generated">
            <a:extLst>
              <a:ext uri="{FF2B5EF4-FFF2-40B4-BE49-F238E27FC236}">
                <a16:creationId xmlns:a16="http://schemas.microsoft.com/office/drawing/2014/main" id="{A0A4BDB6-7363-49F8-DAC8-42A36F852F8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7AFFFF"/>
              </a:clrFrom>
              <a:clrTo>
                <a:srgbClr val="7AFFFF">
                  <a:alpha val="0"/>
                </a:srgbClr>
              </a:clrTo>
            </a:clrChange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" y="2569707"/>
            <a:ext cx="9900213" cy="3479800"/>
          </a:xfrm>
          <a:prstGeom prst="rect">
            <a:avLst/>
          </a:prstGeom>
        </p:spPr>
      </p:pic>
      <p:sp>
        <p:nvSpPr>
          <p:cNvPr id="70" name="object 85">
            <a:extLst>
              <a:ext uri="{FF2B5EF4-FFF2-40B4-BE49-F238E27FC236}">
                <a16:creationId xmlns:a16="http://schemas.microsoft.com/office/drawing/2014/main" id="{82B03759-83C2-4506-CFAE-AE28F6409803}"/>
              </a:ext>
            </a:extLst>
          </p:cNvPr>
          <p:cNvSpPr txBox="1"/>
          <p:nvPr/>
        </p:nvSpPr>
        <p:spPr>
          <a:xfrm>
            <a:off x="4393" y="1691620"/>
            <a:ext cx="9892243" cy="1077108"/>
          </a:xfrm>
          <a:prstGeom prst="rect">
            <a:avLst/>
          </a:prstGeom>
          <a:solidFill>
            <a:srgbClr val="53F1E8"/>
          </a:solidFill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530"/>
              </a:lnSpc>
              <a:spcBef>
                <a:spcPts val="126"/>
              </a:spcBef>
            </a:pPr>
            <a:endParaRPr lang="el-GR" sz="2412" b="1" dirty="0">
              <a:solidFill>
                <a:srgbClr val="5F5F5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" name="object 617">
            <a:extLst>
              <a:ext uri="{FF2B5EF4-FFF2-40B4-BE49-F238E27FC236}">
                <a16:creationId xmlns:a16="http://schemas.microsoft.com/office/drawing/2014/main" id="{BFA96F95-4BAD-BE03-0CA6-E574E726B906}"/>
              </a:ext>
            </a:extLst>
          </p:cNvPr>
          <p:cNvSpPr/>
          <p:nvPr/>
        </p:nvSpPr>
        <p:spPr>
          <a:xfrm>
            <a:off x="3522113" y="2245953"/>
            <a:ext cx="1334075" cy="539539"/>
          </a:xfrm>
          <a:custGeom>
            <a:avLst/>
            <a:gdLst/>
            <a:ahLst/>
            <a:cxnLst/>
            <a:rect l="l" t="t" r="r" b="b"/>
            <a:pathLst>
              <a:path w="2373172" h="1307680">
                <a:moveTo>
                  <a:pt x="1944148" y="536985"/>
                </a:moveTo>
                <a:lnTo>
                  <a:pt x="1938267" y="508227"/>
                </a:lnTo>
                <a:lnTo>
                  <a:pt x="1930198" y="480330"/>
                </a:lnTo>
                <a:lnTo>
                  <a:pt x="1920035" y="453391"/>
                </a:lnTo>
                <a:lnTo>
                  <a:pt x="1907873" y="427502"/>
                </a:lnTo>
                <a:lnTo>
                  <a:pt x="1893807" y="402760"/>
                </a:lnTo>
                <a:lnTo>
                  <a:pt x="1877932" y="379259"/>
                </a:lnTo>
                <a:lnTo>
                  <a:pt x="1860342" y="357094"/>
                </a:lnTo>
                <a:lnTo>
                  <a:pt x="1841133" y="336359"/>
                </a:lnTo>
                <a:lnTo>
                  <a:pt x="1820398" y="317149"/>
                </a:lnTo>
                <a:lnTo>
                  <a:pt x="1798234" y="299559"/>
                </a:lnTo>
                <a:lnTo>
                  <a:pt x="1774733" y="283684"/>
                </a:lnTo>
                <a:lnTo>
                  <a:pt x="1749992" y="269618"/>
                </a:lnTo>
                <a:lnTo>
                  <a:pt x="1724105" y="257456"/>
                </a:lnTo>
                <a:lnTo>
                  <a:pt x="1697166" y="247293"/>
                </a:lnTo>
                <a:lnTo>
                  <a:pt x="1669271" y="239223"/>
                </a:lnTo>
                <a:lnTo>
                  <a:pt x="1640514" y="233342"/>
                </a:lnTo>
                <a:lnTo>
                  <a:pt x="1610990" y="229744"/>
                </a:lnTo>
                <a:lnTo>
                  <a:pt x="1580794" y="228523"/>
                </a:lnTo>
                <a:lnTo>
                  <a:pt x="1566764" y="228788"/>
                </a:lnTo>
                <a:lnTo>
                  <a:pt x="1539122" y="230875"/>
                </a:lnTo>
                <a:lnTo>
                  <a:pt x="1512098" y="234975"/>
                </a:lnTo>
                <a:lnTo>
                  <a:pt x="1485761" y="241008"/>
                </a:lnTo>
                <a:lnTo>
                  <a:pt x="1460185" y="248897"/>
                </a:lnTo>
                <a:lnTo>
                  <a:pt x="1435440" y="258562"/>
                </a:lnTo>
                <a:lnTo>
                  <a:pt x="1411598" y="269926"/>
                </a:lnTo>
                <a:lnTo>
                  <a:pt x="1388731" y="282910"/>
                </a:lnTo>
                <a:lnTo>
                  <a:pt x="1366909" y="297436"/>
                </a:lnTo>
                <a:lnTo>
                  <a:pt x="1346204" y="313426"/>
                </a:lnTo>
                <a:lnTo>
                  <a:pt x="1336293" y="321945"/>
                </a:lnTo>
                <a:lnTo>
                  <a:pt x="1323506" y="293999"/>
                </a:lnTo>
                <a:lnTo>
                  <a:pt x="1293330" y="240875"/>
                </a:lnTo>
                <a:lnTo>
                  <a:pt x="1257402" y="191825"/>
                </a:lnTo>
                <a:lnTo>
                  <a:pt x="1216178" y="147306"/>
                </a:lnTo>
                <a:lnTo>
                  <a:pt x="1170117" y="107776"/>
                </a:lnTo>
                <a:lnTo>
                  <a:pt x="1119677" y="73693"/>
                </a:lnTo>
                <a:lnTo>
                  <a:pt x="1065314" y="45514"/>
                </a:lnTo>
                <a:lnTo>
                  <a:pt x="1007488" y="23698"/>
                </a:lnTo>
                <a:lnTo>
                  <a:pt x="946656" y="8703"/>
                </a:lnTo>
                <a:lnTo>
                  <a:pt x="883275" y="986"/>
                </a:lnTo>
                <a:lnTo>
                  <a:pt x="850772" y="0"/>
                </a:lnTo>
                <a:lnTo>
                  <a:pt x="807559" y="1746"/>
                </a:lnTo>
                <a:lnTo>
                  <a:pt x="765308" y="6895"/>
                </a:lnTo>
                <a:lnTo>
                  <a:pt x="724154" y="15312"/>
                </a:lnTo>
                <a:lnTo>
                  <a:pt x="684234" y="26860"/>
                </a:lnTo>
                <a:lnTo>
                  <a:pt x="645683" y="41404"/>
                </a:lnTo>
                <a:lnTo>
                  <a:pt x="608637" y="58809"/>
                </a:lnTo>
                <a:lnTo>
                  <a:pt x="573230" y="78938"/>
                </a:lnTo>
                <a:lnTo>
                  <a:pt x="539599" y="101656"/>
                </a:lnTo>
                <a:lnTo>
                  <a:pt x="507880" y="126829"/>
                </a:lnTo>
                <a:lnTo>
                  <a:pt x="478207" y="154319"/>
                </a:lnTo>
                <a:lnTo>
                  <a:pt x="450717" y="183991"/>
                </a:lnTo>
                <a:lnTo>
                  <a:pt x="425544" y="215711"/>
                </a:lnTo>
                <a:lnTo>
                  <a:pt x="402826" y="249342"/>
                </a:lnTo>
                <a:lnTo>
                  <a:pt x="382697" y="284748"/>
                </a:lnTo>
                <a:lnTo>
                  <a:pt x="365292" y="321795"/>
                </a:lnTo>
                <a:lnTo>
                  <a:pt x="350748" y="360346"/>
                </a:lnTo>
                <a:lnTo>
                  <a:pt x="339200" y="400266"/>
                </a:lnTo>
                <a:lnTo>
                  <a:pt x="330784" y="441420"/>
                </a:lnTo>
                <a:lnTo>
                  <a:pt x="325634" y="483671"/>
                </a:lnTo>
                <a:lnTo>
                  <a:pt x="323888" y="526884"/>
                </a:lnTo>
                <a:lnTo>
                  <a:pt x="323966" y="534859"/>
                </a:lnTo>
                <a:lnTo>
                  <a:pt x="326293" y="573003"/>
                </a:lnTo>
                <a:lnTo>
                  <a:pt x="329247" y="598043"/>
                </a:lnTo>
                <a:lnTo>
                  <a:pt x="302039" y="601120"/>
                </a:lnTo>
                <a:lnTo>
                  <a:pt x="249634" y="613265"/>
                </a:lnTo>
                <a:lnTo>
                  <a:pt x="200451" y="632862"/>
                </a:lnTo>
                <a:lnTo>
                  <a:pt x="155143" y="659264"/>
                </a:lnTo>
                <a:lnTo>
                  <a:pt x="114359" y="691826"/>
                </a:lnTo>
                <a:lnTo>
                  <a:pt x="78750" y="729903"/>
                </a:lnTo>
                <a:lnTo>
                  <a:pt x="48967" y="772849"/>
                </a:lnTo>
                <a:lnTo>
                  <a:pt x="25661" y="820020"/>
                </a:lnTo>
                <a:lnTo>
                  <a:pt x="9482" y="870770"/>
                </a:lnTo>
                <a:lnTo>
                  <a:pt x="1080" y="924454"/>
                </a:lnTo>
                <a:lnTo>
                  <a:pt x="0" y="952195"/>
                </a:lnTo>
                <a:lnTo>
                  <a:pt x="0" y="976591"/>
                </a:lnTo>
                <a:lnTo>
                  <a:pt x="4353" y="1030113"/>
                </a:lnTo>
                <a:lnTo>
                  <a:pt x="16951" y="1080953"/>
                </a:lnTo>
                <a:lnTo>
                  <a:pt x="37096" y="1128415"/>
                </a:lnTo>
                <a:lnTo>
                  <a:pt x="64096" y="1171804"/>
                </a:lnTo>
                <a:lnTo>
                  <a:pt x="97253" y="1210425"/>
                </a:lnTo>
                <a:lnTo>
                  <a:pt x="135873" y="1243583"/>
                </a:lnTo>
                <a:lnTo>
                  <a:pt x="179260" y="1270583"/>
                </a:lnTo>
                <a:lnTo>
                  <a:pt x="226720" y="1290729"/>
                </a:lnTo>
                <a:lnTo>
                  <a:pt x="277557" y="1303327"/>
                </a:lnTo>
                <a:lnTo>
                  <a:pt x="331076" y="1307680"/>
                </a:lnTo>
                <a:lnTo>
                  <a:pt x="2042083" y="1307680"/>
                </a:lnTo>
                <a:lnTo>
                  <a:pt x="2095602" y="1303327"/>
                </a:lnTo>
                <a:lnTo>
                  <a:pt x="2146440" y="1290729"/>
                </a:lnTo>
                <a:lnTo>
                  <a:pt x="2193901" y="1270583"/>
                </a:lnTo>
                <a:lnTo>
                  <a:pt x="2237291" y="1243583"/>
                </a:lnTo>
                <a:lnTo>
                  <a:pt x="2275913" y="1210425"/>
                </a:lnTo>
                <a:lnTo>
                  <a:pt x="2309072" y="1171804"/>
                </a:lnTo>
                <a:lnTo>
                  <a:pt x="2336073" y="1128415"/>
                </a:lnTo>
                <a:lnTo>
                  <a:pt x="2356220" y="1080953"/>
                </a:lnTo>
                <a:lnTo>
                  <a:pt x="2368818" y="1030113"/>
                </a:lnTo>
                <a:lnTo>
                  <a:pt x="2373172" y="976591"/>
                </a:lnTo>
                <a:lnTo>
                  <a:pt x="2373172" y="927785"/>
                </a:lnTo>
                <a:lnTo>
                  <a:pt x="2368818" y="874267"/>
                </a:lnTo>
                <a:lnTo>
                  <a:pt x="2356220" y="823430"/>
                </a:lnTo>
                <a:lnTo>
                  <a:pt x="2336073" y="775970"/>
                </a:lnTo>
                <a:lnTo>
                  <a:pt x="2309072" y="732582"/>
                </a:lnTo>
                <a:lnTo>
                  <a:pt x="2275913" y="693962"/>
                </a:lnTo>
                <a:lnTo>
                  <a:pt x="2237291" y="660805"/>
                </a:lnTo>
                <a:lnTo>
                  <a:pt x="2193901" y="633806"/>
                </a:lnTo>
                <a:lnTo>
                  <a:pt x="2146440" y="613660"/>
                </a:lnTo>
                <a:lnTo>
                  <a:pt x="2095602" y="601063"/>
                </a:lnTo>
                <a:lnTo>
                  <a:pt x="2042083" y="596709"/>
                </a:lnTo>
                <a:lnTo>
                  <a:pt x="1948967" y="596709"/>
                </a:lnTo>
                <a:lnTo>
                  <a:pt x="1947746" y="566511"/>
                </a:lnTo>
                <a:lnTo>
                  <a:pt x="1944148" y="536985"/>
                </a:lnTo>
                <a:close/>
              </a:path>
            </a:pathLst>
          </a:custGeom>
          <a:blipFill>
            <a:blip r:embed="rId8"/>
            <a:tile tx="0" ty="0" sx="100000" sy="100000" flip="none" algn="tl"/>
          </a:blipFill>
        </p:spPr>
        <p:txBody>
          <a:bodyPr wrap="square" lIns="0" tIns="0" rIns="0" bIns="0" rtlCol="0">
            <a:noAutofit/>
          </a:bodyPr>
          <a:lstStyle/>
          <a:p>
            <a:endParaRPr sz="1322"/>
          </a:p>
        </p:txBody>
      </p:sp>
      <p:sp>
        <p:nvSpPr>
          <p:cNvPr id="73" name="object 85">
            <a:extLst>
              <a:ext uri="{FF2B5EF4-FFF2-40B4-BE49-F238E27FC236}">
                <a16:creationId xmlns:a16="http://schemas.microsoft.com/office/drawing/2014/main" id="{84BFAA89-E8D7-5E68-4935-441FAFC962BD}"/>
              </a:ext>
            </a:extLst>
          </p:cNvPr>
          <p:cNvSpPr txBox="1"/>
          <p:nvPr/>
        </p:nvSpPr>
        <p:spPr>
          <a:xfrm>
            <a:off x="6466948" y="3113085"/>
            <a:ext cx="2748866" cy="100515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126"/>
              </a:spcBef>
            </a:pPr>
            <a:r>
              <a:rPr lang="el-G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anose="020F0502020204030204" pitchFamily="34" charset="0"/>
              </a:rPr>
              <a:t>Εθνικό Ίδρυμα Ερευνών</a:t>
            </a:r>
          </a:p>
          <a:p>
            <a:pPr algn="ctr">
              <a:spcBef>
                <a:spcPts val="126"/>
              </a:spcBef>
              <a:spcAft>
                <a:spcPts val="1200"/>
              </a:spcAft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anose="020F0502020204030204" pitchFamily="34" charset="0"/>
              </a:rPr>
              <a:t>Αμφιθέατρο ‘Λεωνίδας Ζέρβας’ </a:t>
            </a:r>
          </a:p>
          <a:p>
            <a:pPr algn="ctr">
              <a:lnSpc>
                <a:spcPts val="2530"/>
              </a:lnSpc>
              <a:spcBef>
                <a:spcPts val="126"/>
              </a:spcBef>
            </a:pPr>
            <a:r>
              <a:rPr lang="el-G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anose="020F0502020204030204" pitchFamily="34" charset="0"/>
              </a:rPr>
              <a:t>13 Δεκεμβρίου 2023</a:t>
            </a:r>
            <a:endParaRPr sz="1600" b="1" dirty="0">
              <a:solidFill>
                <a:schemeClr val="tx1">
                  <a:lumMod val="65000"/>
                  <a:lumOff val="35000"/>
                </a:schemeClr>
              </a:solidFill>
              <a:cs typeface="Calibri" panose="020F0502020204030204" pitchFamily="34" charset="0"/>
            </a:endParaRP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C3D444AB-543A-B253-96DE-132162541263}"/>
              </a:ext>
            </a:extLst>
          </p:cNvPr>
          <p:cNvCxnSpPr/>
          <p:nvPr/>
        </p:nvCxnSpPr>
        <p:spPr>
          <a:xfrm>
            <a:off x="-7970" y="1691620"/>
            <a:ext cx="991397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bject 85">
            <a:extLst>
              <a:ext uri="{FF2B5EF4-FFF2-40B4-BE49-F238E27FC236}">
                <a16:creationId xmlns:a16="http://schemas.microsoft.com/office/drawing/2014/main" id="{15B25ADD-77C6-E465-2E6A-C38D21D7B745}"/>
              </a:ext>
            </a:extLst>
          </p:cNvPr>
          <p:cNvSpPr txBox="1"/>
          <p:nvPr/>
        </p:nvSpPr>
        <p:spPr>
          <a:xfrm>
            <a:off x="4610723" y="1690054"/>
            <a:ext cx="5310639" cy="13795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530"/>
              </a:lnSpc>
              <a:spcBef>
                <a:spcPts val="126"/>
              </a:spcBef>
              <a:spcAft>
                <a:spcPts val="400"/>
              </a:spcAft>
            </a:pPr>
            <a:r>
              <a:rPr lang="el-GR" sz="17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ΔΗΜΙΟΥΡΓΙΑ ΚΑΙΝΟΤΟΜΙΚΩΝ</a:t>
            </a:r>
          </a:p>
          <a:p>
            <a:pPr algn="ctr">
              <a:lnSpc>
                <a:spcPts val="2530"/>
              </a:lnSpc>
              <a:spcBef>
                <a:spcPts val="126"/>
              </a:spcBef>
              <a:spcAft>
                <a:spcPts val="400"/>
              </a:spcAft>
            </a:pPr>
            <a:r>
              <a:rPr lang="el-GR" sz="17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ΣΥΣΤΑΔΩΝ ΕΠΙΧΕΙΡΗΣΕΩΝ (</a:t>
            </a:r>
            <a:r>
              <a:rPr lang="en-GB" sz="17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CLUSTERS)</a:t>
            </a:r>
          </a:p>
          <a:p>
            <a:pPr algn="ctr">
              <a:lnSpc>
                <a:spcPts val="2530"/>
              </a:lnSpc>
              <a:spcBef>
                <a:spcPts val="126"/>
              </a:spcBef>
              <a:spcAft>
                <a:spcPts val="400"/>
              </a:spcAft>
            </a:pPr>
            <a:r>
              <a:rPr lang="el-G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Ν. Μαρούλης (</a:t>
            </a:r>
            <a:r>
              <a:rPr 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TECHNOPOLIS GRPOUP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el-G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Λ. </a:t>
            </a:r>
            <a:r>
              <a:rPr lang="el-G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Τσιπούρη</a:t>
            </a:r>
            <a:r>
              <a:rPr lang="el-G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OPIX</a:t>
            </a:r>
            <a:r>
              <a:rPr lang="el-G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ctr">
              <a:lnSpc>
                <a:spcPts val="2530"/>
              </a:lnSpc>
              <a:spcBef>
                <a:spcPts val="126"/>
              </a:spcBef>
              <a:spcAft>
                <a:spcPts val="400"/>
              </a:spcAft>
            </a:pPr>
            <a:endParaRPr lang="el-GR" sz="1700" b="1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 descr="A blue and white logo&#10;&#10;Description automatically generated">
            <a:extLst>
              <a:ext uri="{FF2B5EF4-FFF2-40B4-BE49-F238E27FC236}">
                <a16:creationId xmlns:a16="http://schemas.microsoft.com/office/drawing/2014/main" id="{212A0969-2FEE-9184-30DC-E5EFF4FD84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62" y="250209"/>
            <a:ext cx="1602376" cy="632939"/>
          </a:xfrm>
          <a:prstGeom prst="rect">
            <a:avLst/>
          </a:prstGeom>
        </p:spPr>
      </p:pic>
      <p:sp>
        <p:nvSpPr>
          <p:cNvPr id="2" name="object 85">
            <a:extLst>
              <a:ext uri="{FF2B5EF4-FFF2-40B4-BE49-F238E27FC236}">
                <a16:creationId xmlns:a16="http://schemas.microsoft.com/office/drawing/2014/main" id="{AE0867EB-1814-448F-6A3F-9ED063C81126}"/>
              </a:ext>
            </a:extLst>
          </p:cNvPr>
          <p:cNvSpPr txBox="1"/>
          <p:nvPr/>
        </p:nvSpPr>
        <p:spPr>
          <a:xfrm>
            <a:off x="453088" y="1186453"/>
            <a:ext cx="8994851" cy="3476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530"/>
              </a:lnSpc>
              <a:spcBef>
                <a:spcPts val="126"/>
              </a:spcBef>
            </a:pPr>
            <a:r>
              <a:rPr b="1" dirty="0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A</a:t>
            </a:r>
            <a:r>
              <a:rPr lang="el-GR" b="1" dirty="0" err="1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ποτίμηση</a:t>
            </a:r>
            <a:r>
              <a:rPr b="1" spc="54" dirty="0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 </a:t>
            </a:r>
            <a:r>
              <a:rPr lang="el-GR" b="1" spc="54" dirty="0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Δ</a:t>
            </a:r>
            <a:r>
              <a:rPr b="1" dirty="0" err="1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ρά</a:t>
            </a:r>
            <a:r>
              <a:rPr b="1" spc="-13" dirty="0" err="1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σ</a:t>
            </a:r>
            <a:r>
              <a:rPr b="1" spc="-25" dirty="0" err="1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ε</a:t>
            </a:r>
            <a:r>
              <a:rPr b="1" spc="-51" dirty="0" err="1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ω</a:t>
            </a:r>
            <a:r>
              <a:rPr b="1" dirty="0" err="1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ν</a:t>
            </a:r>
            <a:r>
              <a:rPr lang="en-US" b="1" dirty="0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 </a:t>
            </a:r>
            <a:r>
              <a:rPr b="1" dirty="0" err="1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Έρε</a:t>
            </a:r>
            <a:r>
              <a:rPr b="1" spc="-25" dirty="0" err="1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υ</a:t>
            </a:r>
            <a:r>
              <a:rPr b="1" spc="-50" dirty="0" err="1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ν</a:t>
            </a:r>
            <a:r>
              <a:rPr b="1" dirty="0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ας</a:t>
            </a:r>
            <a:r>
              <a:rPr b="1" spc="106" dirty="0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 </a:t>
            </a:r>
            <a:r>
              <a:rPr b="1" spc="-50" dirty="0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κ</a:t>
            </a:r>
            <a:r>
              <a:rPr b="1" dirty="0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αι</a:t>
            </a:r>
            <a:r>
              <a:rPr b="1" spc="46" dirty="0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 </a:t>
            </a:r>
            <a:r>
              <a:rPr b="1" spc="-85" dirty="0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Κ</a:t>
            </a:r>
            <a:r>
              <a:rPr b="1" dirty="0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α</a:t>
            </a:r>
            <a:r>
              <a:rPr b="1" spc="-58" dirty="0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ι</a:t>
            </a:r>
            <a:r>
              <a:rPr b="1" spc="-50" dirty="0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ν</a:t>
            </a:r>
            <a:r>
              <a:rPr b="1" dirty="0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ο</a:t>
            </a:r>
            <a:r>
              <a:rPr b="1" spc="-12" dirty="0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τ</a:t>
            </a:r>
            <a:r>
              <a:rPr b="1" dirty="0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ομίας </a:t>
            </a:r>
            <a:r>
              <a:rPr lang="el-GR" b="1" dirty="0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ΕΣΠΑ 2007-2013 της</a:t>
            </a:r>
            <a:r>
              <a:rPr lang="el-GR" b="1" spc="48" dirty="0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 </a:t>
            </a:r>
            <a:r>
              <a:rPr lang="el-GR" b="1" dirty="0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ΓΓΕΚ</a:t>
            </a:r>
            <a:r>
              <a:rPr lang="el-GR" b="1" spc="64" dirty="0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 </a:t>
            </a:r>
            <a:endParaRPr b="1" dirty="0">
              <a:solidFill>
                <a:srgbClr val="C00000"/>
              </a:solidFill>
              <a:latin typeface="CeraGR-Black" panose="00000A00000000000000" pitchFamily="50" charset="-95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424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C44EDE-385C-79E7-089B-6A41517FBC78}"/>
              </a:ext>
            </a:extLst>
          </p:cNvPr>
          <p:cNvSpPr txBox="1"/>
          <p:nvPr/>
        </p:nvSpPr>
        <p:spPr>
          <a:xfrm>
            <a:off x="9248172" y="6474105"/>
            <a:ext cx="4784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867D88C-7066-4B33-A9F2-0C8BA5892FAC}" type="slidenum">
              <a:rPr lang="el-GR" sz="1200" b="1" smtClean="0">
                <a:solidFill>
                  <a:schemeClr val="accent1">
                    <a:lumMod val="50000"/>
                  </a:schemeClr>
                </a:solidFill>
              </a:rPr>
              <a:t>10</a:t>
            </a:fld>
            <a:endParaRPr lang="el-GR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860BB9-6311-7256-B7D3-6280B83ACB10}"/>
              </a:ext>
            </a:extLst>
          </p:cNvPr>
          <p:cNvSpPr txBox="1"/>
          <p:nvPr/>
        </p:nvSpPr>
        <p:spPr>
          <a:xfrm>
            <a:off x="385822" y="454787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solidFill>
                  <a:schemeClr val="bg2">
                    <a:lumMod val="25000"/>
                  </a:schemeClr>
                </a:solidFill>
              </a:rPr>
              <a:t>Συνοχή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5740C6-3088-3D27-964C-7D65DD5A9D49}"/>
              </a:ext>
            </a:extLst>
          </p:cNvPr>
          <p:cNvSpPr txBox="1"/>
          <p:nvPr/>
        </p:nvSpPr>
        <p:spPr>
          <a:xfrm>
            <a:off x="385822" y="0"/>
            <a:ext cx="9471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ΑΠΟΤΙΜΗΣΗ ΔΡΑΣΗΣ ‘ΔΗΜΙΟΥΡΓΙΑ ΚΑΙΝΟΤΟΜΙΚΩΝ ΣΥΣΤΑΔΩΝ ΕΠΙΧΕΙΡΗΣΕΩΝ (CLUSTERS)’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D61C7B-CF57-108C-178D-1C7293A4E678}"/>
              </a:ext>
            </a:extLst>
          </p:cNvPr>
          <p:cNvSpPr txBox="1"/>
          <p:nvPr/>
        </p:nvSpPr>
        <p:spPr>
          <a:xfrm>
            <a:off x="267509" y="1278906"/>
            <a:ext cx="9370981" cy="3691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l-GR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Η εμπειρία από την ανάπτυξη των συστάδων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l-GR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αναδεικνύει τη σημασία του συντονισμού σε όλα τα επίπεδα διακυβέρνησης και η ενσωμάτωσή τους σε μια συνολική αναπτυξιακή στρατηγική. </a:t>
            </a:r>
          </a:p>
          <a:p>
            <a:pPr marL="285750" marR="0" indent="-28575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l-GR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Αντίθετα η Δράση δεν συνδέθηκε ποτέ με μια ευρύτερη εθνική η περιφερειακή στρατηγική για την ανάπτυξη των περιοχών εστίασης των</a:t>
            </a:r>
          </a:p>
          <a:p>
            <a:pPr marL="285750" marR="0" indent="-28575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l-GR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Δεν αξιοποίησαν τη χρηματοδότηση άλλων Δράσεων όπως το ΠΑΒΕΤ ή η Συνεργασία, ή άλλων Υπουργείων όπως δράσεις κατάρτισης ή επενδύσεων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l-GR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Μια σημαντική συνέργεια ήταν η ανάπτυξη σχέσεων του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cluster </a:t>
            </a:r>
            <a:r>
              <a:rPr lang="el-GR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με τον Ευρωπαϊκό Οργανισμό Διαστήματος η οποία δημιούργησε ευκαιρίες για την είσοδο ελληνικών επιχειρήσεων στην Ευρωπαϊκή αγορά των τεχνολογιών διαστήματος. 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700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C44EDE-385C-79E7-089B-6A41517FBC78}"/>
              </a:ext>
            </a:extLst>
          </p:cNvPr>
          <p:cNvSpPr txBox="1"/>
          <p:nvPr/>
        </p:nvSpPr>
        <p:spPr>
          <a:xfrm>
            <a:off x="9248172" y="6474105"/>
            <a:ext cx="4784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867D88C-7066-4B33-A9F2-0C8BA5892FAC}" type="slidenum">
              <a:rPr lang="el-GR" sz="1200" b="1" smtClean="0">
                <a:solidFill>
                  <a:schemeClr val="accent1">
                    <a:lumMod val="50000"/>
                  </a:schemeClr>
                </a:solidFill>
              </a:rPr>
              <a:t>11</a:t>
            </a:fld>
            <a:endParaRPr lang="el-GR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860BB9-6311-7256-B7D3-6280B83ACB10}"/>
              </a:ext>
            </a:extLst>
          </p:cNvPr>
          <p:cNvSpPr txBox="1"/>
          <p:nvPr/>
        </p:nvSpPr>
        <p:spPr>
          <a:xfrm>
            <a:off x="385823" y="369332"/>
            <a:ext cx="8602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800" b="1" dirty="0"/>
              <a:t>Συμπεράσματα - Παράγοντες που διευκολύνουν ή εμποδίζουν την επίτευξη των στόχων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570AD8-A149-5D36-17A4-CD78B5346D06}"/>
              </a:ext>
            </a:extLst>
          </p:cNvPr>
          <p:cNvSpPr txBox="1"/>
          <p:nvPr/>
        </p:nvSpPr>
        <p:spPr>
          <a:xfrm>
            <a:off x="385822" y="0"/>
            <a:ext cx="9471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ΑΠΟΤΙΜΗΣΗ ΔΡΑΣΗΣ ‘ΔΗΜΙΟΥΡΓΙΑ ΚΑΙΝΟΤΟΜΙΚΩΝ ΣΥΣΤΑΔΩΝ ΕΠΙΧΕΙΡΗΣΕΩΝ (CLUSTERS)’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720C85-5538-2115-8883-8EC07CF0797A}"/>
              </a:ext>
            </a:extLst>
          </p:cNvPr>
          <p:cNvSpPr txBox="1"/>
          <p:nvPr/>
        </p:nvSpPr>
        <p:spPr>
          <a:xfrm>
            <a:off x="350669" y="1107996"/>
            <a:ext cx="9321552" cy="6401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</a:rPr>
              <a:t>Η</a:t>
            </a:r>
            <a:r>
              <a:rPr lang="el-GR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πολιτική για συστάδες </a:t>
            </a:r>
            <a:r>
              <a:rPr lang="el-GR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δεν θα πρέπει να στοχεύει στη δημιουργία  συστάδων σε ένα τομέα  χωρίς να υπάρχει ήδη η αντίστοιχη  κρίσιμη μάζα</a:t>
            </a:r>
            <a:r>
              <a:rPr lang="el-GR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Σύμφωνα με τις καλές πρακτικές η συνεργασία μέσα σε μία συστάδα εξασφαλίζεται από τη </a:t>
            </a:r>
            <a:r>
              <a:rPr lang="el-GR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δημιουργία κατάλληλου συστήματός διακυβέρνησης το οποίο </a:t>
            </a:r>
            <a:r>
              <a:rPr lang="el-GR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οικοδομεί</a:t>
            </a:r>
            <a:r>
              <a:rPr lang="el-GR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κλίμα εμπιστοσύνης ανάμεσα στα μέλη του </a:t>
            </a: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cluster</a:t>
            </a:r>
            <a:r>
              <a:rPr lang="el-GR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</a:rPr>
              <a:t>Δημιουργία συστήματος διακυβέρνησης με συμμετοχή των μελών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</a:rPr>
              <a:t>Ο σχεδιασμός της Δράσης </a:t>
            </a:r>
            <a:r>
              <a:rPr lang="el-GR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θα πρέπει να ενθαρρύνει τη συνεχή ανάπτυξη της συστάδας με νέα μέλη</a:t>
            </a: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</a:rPr>
              <a:t> και την ανάπτυξη συνεργασιών:</a:t>
            </a:r>
          </a:p>
          <a:p>
            <a:pPr marL="781050" lvl="1" indent="-323850" algn="just" fontAlgn="base">
              <a:spcBef>
                <a:spcPts val="600"/>
              </a:spcBef>
              <a:spcAft>
                <a:spcPts val="600"/>
              </a:spcAft>
              <a:buSzPts val="1600"/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Η κατανομή του προϋπολογισμού στην αρχή της Δράσης στις επιχειρήσεις που ήταν τότε μέλη δεν δημιούργησε κίνητρα για νέα μέλη</a:t>
            </a:r>
          </a:p>
          <a:p>
            <a:pPr marL="781050" lvl="1" indent="-323850" algn="just" fontAlgn="base">
              <a:spcBef>
                <a:spcPts val="600"/>
              </a:spcBef>
              <a:spcAft>
                <a:spcPts val="600"/>
              </a:spcAft>
              <a:buSzPts val="1600"/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Τα έργα δεν ήταν συνεργατικά αλλά χρηματοδοτούσαν σχέδια ανάπτυξης μεμονωμένων επιχειρήσεων </a:t>
            </a:r>
          </a:p>
          <a:p>
            <a:pPr marL="323850" indent="-323850" algn="just" fontAlgn="base">
              <a:spcBef>
                <a:spcPts val="600"/>
              </a:spcBef>
              <a:spcAft>
                <a:spcPts val="600"/>
              </a:spcAft>
              <a:buSzPts val="1600"/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</a:rPr>
              <a:t>Σημαντική αύξηση του προϋπολογισμού με τριετή χρηματοδότηση του φορέα αρωγού και τριετείς ανανεώσεις με μείωση του ποσοστού χρηματοδότησης </a:t>
            </a:r>
          </a:p>
          <a:p>
            <a:pPr marL="323850" indent="-323850" algn="just" fontAlgn="base">
              <a:spcBef>
                <a:spcPts val="600"/>
              </a:spcBef>
              <a:spcAft>
                <a:spcPts val="600"/>
              </a:spcAft>
              <a:buSzPts val="1600"/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</a:rPr>
              <a:t>Ετήσιες χρηματοδοτήσεις έργων </a:t>
            </a:r>
            <a:endParaRPr lang="en-GR" sz="1600" dirty="0"/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4960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38B53C82-1C29-0FFA-739B-A1B622B06BCE}"/>
              </a:ext>
            </a:extLst>
          </p:cNvPr>
          <p:cNvSpPr/>
          <p:nvPr/>
        </p:nvSpPr>
        <p:spPr>
          <a:xfrm>
            <a:off x="-7970" y="863600"/>
            <a:ext cx="9916969" cy="5219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4" name="Picture 63" descr="A person standing next to a machine&#10;&#10;Description automatically generated">
            <a:extLst>
              <a:ext uri="{FF2B5EF4-FFF2-40B4-BE49-F238E27FC236}">
                <a16:creationId xmlns:a16="http://schemas.microsoft.com/office/drawing/2014/main" id="{A0A4BDB6-7363-49F8-DAC8-42A36F852F8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70" y="2569707"/>
            <a:ext cx="9900213" cy="3479800"/>
          </a:xfrm>
          <a:prstGeom prst="rect">
            <a:avLst/>
          </a:prstGeom>
        </p:spPr>
      </p:pic>
      <p:sp>
        <p:nvSpPr>
          <p:cNvPr id="70" name="object 85">
            <a:extLst>
              <a:ext uri="{FF2B5EF4-FFF2-40B4-BE49-F238E27FC236}">
                <a16:creationId xmlns:a16="http://schemas.microsoft.com/office/drawing/2014/main" id="{82B03759-83C2-4506-CFAE-AE28F6409803}"/>
              </a:ext>
            </a:extLst>
          </p:cNvPr>
          <p:cNvSpPr txBox="1"/>
          <p:nvPr/>
        </p:nvSpPr>
        <p:spPr>
          <a:xfrm>
            <a:off x="4393" y="1691620"/>
            <a:ext cx="9892243" cy="1077108"/>
          </a:xfrm>
          <a:prstGeom prst="rect">
            <a:avLst/>
          </a:prstGeom>
          <a:solidFill>
            <a:srgbClr val="53F1E8"/>
          </a:solidFill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530"/>
              </a:lnSpc>
              <a:spcBef>
                <a:spcPts val="126"/>
              </a:spcBef>
            </a:pPr>
            <a:endParaRPr lang="el-GR" sz="2412" b="1" dirty="0">
              <a:solidFill>
                <a:srgbClr val="5F5F5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" name="object 617">
            <a:extLst>
              <a:ext uri="{FF2B5EF4-FFF2-40B4-BE49-F238E27FC236}">
                <a16:creationId xmlns:a16="http://schemas.microsoft.com/office/drawing/2014/main" id="{BFA96F95-4BAD-BE03-0CA6-E574E726B906}"/>
              </a:ext>
            </a:extLst>
          </p:cNvPr>
          <p:cNvSpPr/>
          <p:nvPr/>
        </p:nvSpPr>
        <p:spPr>
          <a:xfrm>
            <a:off x="3522113" y="2245953"/>
            <a:ext cx="1334075" cy="539539"/>
          </a:xfrm>
          <a:custGeom>
            <a:avLst/>
            <a:gdLst/>
            <a:ahLst/>
            <a:cxnLst/>
            <a:rect l="l" t="t" r="r" b="b"/>
            <a:pathLst>
              <a:path w="2373172" h="1307680">
                <a:moveTo>
                  <a:pt x="1944148" y="536985"/>
                </a:moveTo>
                <a:lnTo>
                  <a:pt x="1938267" y="508227"/>
                </a:lnTo>
                <a:lnTo>
                  <a:pt x="1930198" y="480330"/>
                </a:lnTo>
                <a:lnTo>
                  <a:pt x="1920035" y="453391"/>
                </a:lnTo>
                <a:lnTo>
                  <a:pt x="1907873" y="427502"/>
                </a:lnTo>
                <a:lnTo>
                  <a:pt x="1893807" y="402760"/>
                </a:lnTo>
                <a:lnTo>
                  <a:pt x="1877932" y="379259"/>
                </a:lnTo>
                <a:lnTo>
                  <a:pt x="1860342" y="357094"/>
                </a:lnTo>
                <a:lnTo>
                  <a:pt x="1841133" y="336359"/>
                </a:lnTo>
                <a:lnTo>
                  <a:pt x="1820398" y="317149"/>
                </a:lnTo>
                <a:lnTo>
                  <a:pt x="1798234" y="299559"/>
                </a:lnTo>
                <a:lnTo>
                  <a:pt x="1774733" y="283684"/>
                </a:lnTo>
                <a:lnTo>
                  <a:pt x="1749992" y="269618"/>
                </a:lnTo>
                <a:lnTo>
                  <a:pt x="1724105" y="257456"/>
                </a:lnTo>
                <a:lnTo>
                  <a:pt x="1697166" y="247293"/>
                </a:lnTo>
                <a:lnTo>
                  <a:pt x="1669271" y="239223"/>
                </a:lnTo>
                <a:lnTo>
                  <a:pt x="1640514" y="233342"/>
                </a:lnTo>
                <a:lnTo>
                  <a:pt x="1610990" y="229744"/>
                </a:lnTo>
                <a:lnTo>
                  <a:pt x="1580794" y="228523"/>
                </a:lnTo>
                <a:lnTo>
                  <a:pt x="1566764" y="228788"/>
                </a:lnTo>
                <a:lnTo>
                  <a:pt x="1539122" y="230875"/>
                </a:lnTo>
                <a:lnTo>
                  <a:pt x="1512098" y="234975"/>
                </a:lnTo>
                <a:lnTo>
                  <a:pt x="1485761" y="241008"/>
                </a:lnTo>
                <a:lnTo>
                  <a:pt x="1460185" y="248897"/>
                </a:lnTo>
                <a:lnTo>
                  <a:pt x="1435440" y="258562"/>
                </a:lnTo>
                <a:lnTo>
                  <a:pt x="1411598" y="269926"/>
                </a:lnTo>
                <a:lnTo>
                  <a:pt x="1388731" y="282910"/>
                </a:lnTo>
                <a:lnTo>
                  <a:pt x="1366909" y="297436"/>
                </a:lnTo>
                <a:lnTo>
                  <a:pt x="1346204" y="313426"/>
                </a:lnTo>
                <a:lnTo>
                  <a:pt x="1336293" y="321945"/>
                </a:lnTo>
                <a:lnTo>
                  <a:pt x="1323506" y="293999"/>
                </a:lnTo>
                <a:lnTo>
                  <a:pt x="1293330" y="240875"/>
                </a:lnTo>
                <a:lnTo>
                  <a:pt x="1257402" y="191825"/>
                </a:lnTo>
                <a:lnTo>
                  <a:pt x="1216178" y="147306"/>
                </a:lnTo>
                <a:lnTo>
                  <a:pt x="1170117" y="107776"/>
                </a:lnTo>
                <a:lnTo>
                  <a:pt x="1119677" y="73693"/>
                </a:lnTo>
                <a:lnTo>
                  <a:pt x="1065314" y="45514"/>
                </a:lnTo>
                <a:lnTo>
                  <a:pt x="1007488" y="23698"/>
                </a:lnTo>
                <a:lnTo>
                  <a:pt x="946656" y="8703"/>
                </a:lnTo>
                <a:lnTo>
                  <a:pt x="883275" y="986"/>
                </a:lnTo>
                <a:lnTo>
                  <a:pt x="850772" y="0"/>
                </a:lnTo>
                <a:lnTo>
                  <a:pt x="807559" y="1746"/>
                </a:lnTo>
                <a:lnTo>
                  <a:pt x="765308" y="6895"/>
                </a:lnTo>
                <a:lnTo>
                  <a:pt x="724154" y="15312"/>
                </a:lnTo>
                <a:lnTo>
                  <a:pt x="684234" y="26860"/>
                </a:lnTo>
                <a:lnTo>
                  <a:pt x="645683" y="41404"/>
                </a:lnTo>
                <a:lnTo>
                  <a:pt x="608637" y="58809"/>
                </a:lnTo>
                <a:lnTo>
                  <a:pt x="573230" y="78938"/>
                </a:lnTo>
                <a:lnTo>
                  <a:pt x="539599" y="101656"/>
                </a:lnTo>
                <a:lnTo>
                  <a:pt x="507880" y="126829"/>
                </a:lnTo>
                <a:lnTo>
                  <a:pt x="478207" y="154319"/>
                </a:lnTo>
                <a:lnTo>
                  <a:pt x="450717" y="183991"/>
                </a:lnTo>
                <a:lnTo>
                  <a:pt x="425544" y="215711"/>
                </a:lnTo>
                <a:lnTo>
                  <a:pt x="402826" y="249342"/>
                </a:lnTo>
                <a:lnTo>
                  <a:pt x="382697" y="284748"/>
                </a:lnTo>
                <a:lnTo>
                  <a:pt x="365292" y="321795"/>
                </a:lnTo>
                <a:lnTo>
                  <a:pt x="350748" y="360346"/>
                </a:lnTo>
                <a:lnTo>
                  <a:pt x="339200" y="400266"/>
                </a:lnTo>
                <a:lnTo>
                  <a:pt x="330784" y="441420"/>
                </a:lnTo>
                <a:lnTo>
                  <a:pt x="325634" y="483671"/>
                </a:lnTo>
                <a:lnTo>
                  <a:pt x="323888" y="526884"/>
                </a:lnTo>
                <a:lnTo>
                  <a:pt x="323966" y="534859"/>
                </a:lnTo>
                <a:lnTo>
                  <a:pt x="326293" y="573003"/>
                </a:lnTo>
                <a:lnTo>
                  <a:pt x="329247" y="598043"/>
                </a:lnTo>
                <a:lnTo>
                  <a:pt x="302039" y="601120"/>
                </a:lnTo>
                <a:lnTo>
                  <a:pt x="249634" y="613265"/>
                </a:lnTo>
                <a:lnTo>
                  <a:pt x="200451" y="632862"/>
                </a:lnTo>
                <a:lnTo>
                  <a:pt x="155143" y="659264"/>
                </a:lnTo>
                <a:lnTo>
                  <a:pt x="114359" y="691826"/>
                </a:lnTo>
                <a:lnTo>
                  <a:pt x="78750" y="729903"/>
                </a:lnTo>
                <a:lnTo>
                  <a:pt x="48967" y="772849"/>
                </a:lnTo>
                <a:lnTo>
                  <a:pt x="25661" y="820020"/>
                </a:lnTo>
                <a:lnTo>
                  <a:pt x="9482" y="870770"/>
                </a:lnTo>
                <a:lnTo>
                  <a:pt x="1080" y="924454"/>
                </a:lnTo>
                <a:lnTo>
                  <a:pt x="0" y="952195"/>
                </a:lnTo>
                <a:lnTo>
                  <a:pt x="0" y="976591"/>
                </a:lnTo>
                <a:lnTo>
                  <a:pt x="4353" y="1030113"/>
                </a:lnTo>
                <a:lnTo>
                  <a:pt x="16951" y="1080953"/>
                </a:lnTo>
                <a:lnTo>
                  <a:pt x="37096" y="1128415"/>
                </a:lnTo>
                <a:lnTo>
                  <a:pt x="64096" y="1171804"/>
                </a:lnTo>
                <a:lnTo>
                  <a:pt x="97253" y="1210425"/>
                </a:lnTo>
                <a:lnTo>
                  <a:pt x="135873" y="1243583"/>
                </a:lnTo>
                <a:lnTo>
                  <a:pt x="179260" y="1270583"/>
                </a:lnTo>
                <a:lnTo>
                  <a:pt x="226720" y="1290729"/>
                </a:lnTo>
                <a:lnTo>
                  <a:pt x="277557" y="1303327"/>
                </a:lnTo>
                <a:lnTo>
                  <a:pt x="331076" y="1307680"/>
                </a:lnTo>
                <a:lnTo>
                  <a:pt x="2042083" y="1307680"/>
                </a:lnTo>
                <a:lnTo>
                  <a:pt x="2095602" y="1303327"/>
                </a:lnTo>
                <a:lnTo>
                  <a:pt x="2146440" y="1290729"/>
                </a:lnTo>
                <a:lnTo>
                  <a:pt x="2193901" y="1270583"/>
                </a:lnTo>
                <a:lnTo>
                  <a:pt x="2237291" y="1243583"/>
                </a:lnTo>
                <a:lnTo>
                  <a:pt x="2275913" y="1210425"/>
                </a:lnTo>
                <a:lnTo>
                  <a:pt x="2309072" y="1171804"/>
                </a:lnTo>
                <a:lnTo>
                  <a:pt x="2336073" y="1128415"/>
                </a:lnTo>
                <a:lnTo>
                  <a:pt x="2356220" y="1080953"/>
                </a:lnTo>
                <a:lnTo>
                  <a:pt x="2368818" y="1030113"/>
                </a:lnTo>
                <a:lnTo>
                  <a:pt x="2373172" y="976591"/>
                </a:lnTo>
                <a:lnTo>
                  <a:pt x="2373172" y="927785"/>
                </a:lnTo>
                <a:lnTo>
                  <a:pt x="2368818" y="874267"/>
                </a:lnTo>
                <a:lnTo>
                  <a:pt x="2356220" y="823430"/>
                </a:lnTo>
                <a:lnTo>
                  <a:pt x="2336073" y="775970"/>
                </a:lnTo>
                <a:lnTo>
                  <a:pt x="2309072" y="732582"/>
                </a:lnTo>
                <a:lnTo>
                  <a:pt x="2275913" y="693962"/>
                </a:lnTo>
                <a:lnTo>
                  <a:pt x="2237291" y="660805"/>
                </a:lnTo>
                <a:lnTo>
                  <a:pt x="2193901" y="633806"/>
                </a:lnTo>
                <a:lnTo>
                  <a:pt x="2146440" y="613660"/>
                </a:lnTo>
                <a:lnTo>
                  <a:pt x="2095602" y="601063"/>
                </a:lnTo>
                <a:lnTo>
                  <a:pt x="2042083" y="596709"/>
                </a:lnTo>
                <a:lnTo>
                  <a:pt x="1948967" y="596709"/>
                </a:lnTo>
                <a:lnTo>
                  <a:pt x="1947746" y="566511"/>
                </a:lnTo>
                <a:lnTo>
                  <a:pt x="1944148" y="536985"/>
                </a:lnTo>
                <a:close/>
              </a:path>
            </a:pathLst>
          </a:custGeom>
          <a:blipFill>
            <a:blip r:embed="rId3"/>
            <a:tile tx="0" ty="0" sx="100000" sy="100000" flip="none" algn="tl"/>
          </a:blipFill>
        </p:spPr>
        <p:txBody>
          <a:bodyPr wrap="square" lIns="0" tIns="0" rIns="0" bIns="0" rtlCol="0">
            <a:noAutofit/>
          </a:bodyPr>
          <a:lstStyle/>
          <a:p>
            <a:endParaRPr sz="1322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D0F5DAD-4BA7-CD63-BC8A-68856E940E48}"/>
              </a:ext>
            </a:extLst>
          </p:cNvPr>
          <p:cNvSpPr txBox="1"/>
          <p:nvPr/>
        </p:nvSpPr>
        <p:spPr>
          <a:xfrm>
            <a:off x="6673041" y="2038498"/>
            <a:ext cx="2209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b="1" dirty="0">
                <a:solidFill>
                  <a:schemeClr val="bg2">
                    <a:lumMod val="25000"/>
                  </a:schemeClr>
                </a:solidFill>
              </a:rPr>
              <a:t>ΤΕΛΟΣ ΠΑΡΟΥΣΙΑΣΗΣ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C3D444AB-543A-B253-96DE-132162541263}"/>
              </a:ext>
            </a:extLst>
          </p:cNvPr>
          <p:cNvCxnSpPr/>
          <p:nvPr/>
        </p:nvCxnSpPr>
        <p:spPr>
          <a:xfrm>
            <a:off x="-7970" y="1691620"/>
            <a:ext cx="991397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bject 85">
            <a:extLst>
              <a:ext uri="{FF2B5EF4-FFF2-40B4-BE49-F238E27FC236}">
                <a16:creationId xmlns:a16="http://schemas.microsoft.com/office/drawing/2014/main" id="{83C2A025-AFB8-2877-4438-4B89C9E647C4}"/>
              </a:ext>
            </a:extLst>
          </p:cNvPr>
          <p:cNvSpPr txBox="1"/>
          <p:nvPr/>
        </p:nvSpPr>
        <p:spPr>
          <a:xfrm>
            <a:off x="4737100" y="6289964"/>
            <a:ext cx="4745566" cy="3476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530"/>
              </a:lnSpc>
              <a:spcBef>
                <a:spcPts val="126"/>
              </a:spcBef>
            </a:pPr>
            <a:r>
              <a:rPr sz="1200" b="1" dirty="0">
                <a:solidFill>
                  <a:srgbClr val="C00000"/>
                </a:solidFill>
                <a:cs typeface="Calibri" panose="020F0502020204030204" pitchFamily="34" charset="0"/>
              </a:rPr>
              <a:t>A</a:t>
            </a:r>
            <a:r>
              <a:rPr lang="el-GR" sz="1200" b="1" dirty="0" err="1">
                <a:solidFill>
                  <a:srgbClr val="C00000"/>
                </a:solidFill>
                <a:cs typeface="Calibri" panose="020F0502020204030204" pitchFamily="34" charset="0"/>
              </a:rPr>
              <a:t>ποτίμηση</a:t>
            </a:r>
            <a:r>
              <a:rPr sz="1200" b="1" spc="54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l-GR" sz="1200" b="1" spc="54" dirty="0">
                <a:solidFill>
                  <a:srgbClr val="C00000"/>
                </a:solidFill>
                <a:cs typeface="Calibri" panose="020F0502020204030204" pitchFamily="34" charset="0"/>
              </a:rPr>
              <a:t>Δ</a:t>
            </a:r>
            <a:r>
              <a:rPr sz="1200" b="1" dirty="0" err="1">
                <a:solidFill>
                  <a:srgbClr val="C00000"/>
                </a:solidFill>
                <a:cs typeface="Calibri" panose="020F0502020204030204" pitchFamily="34" charset="0"/>
              </a:rPr>
              <a:t>ρά</a:t>
            </a:r>
            <a:r>
              <a:rPr sz="1200" b="1" spc="-13" dirty="0" err="1">
                <a:solidFill>
                  <a:srgbClr val="C00000"/>
                </a:solidFill>
                <a:cs typeface="Calibri" panose="020F0502020204030204" pitchFamily="34" charset="0"/>
              </a:rPr>
              <a:t>σ</a:t>
            </a:r>
            <a:r>
              <a:rPr sz="1200" b="1" spc="-25" dirty="0" err="1">
                <a:solidFill>
                  <a:srgbClr val="C00000"/>
                </a:solidFill>
                <a:cs typeface="Calibri" panose="020F0502020204030204" pitchFamily="34" charset="0"/>
              </a:rPr>
              <a:t>ε</a:t>
            </a:r>
            <a:r>
              <a:rPr sz="1200" b="1" spc="-51" dirty="0" err="1">
                <a:solidFill>
                  <a:srgbClr val="C00000"/>
                </a:solidFill>
                <a:cs typeface="Calibri" panose="020F0502020204030204" pitchFamily="34" charset="0"/>
              </a:rPr>
              <a:t>ω</a:t>
            </a:r>
            <a:r>
              <a:rPr sz="1200" b="1" dirty="0" err="1">
                <a:solidFill>
                  <a:srgbClr val="C00000"/>
                </a:solidFill>
                <a:cs typeface="Calibri" panose="020F0502020204030204" pitchFamily="34" charset="0"/>
              </a:rPr>
              <a:t>ν</a:t>
            </a:r>
            <a:r>
              <a:rPr lang="en-US" sz="1200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sz="1200" b="1" dirty="0" err="1">
                <a:solidFill>
                  <a:srgbClr val="C00000"/>
                </a:solidFill>
                <a:cs typeface="Calibri" panose="020F0502020204030204" pitchFamily="34" charset="0"/>
              </a:rPr>
              <a:t>Έρε</a:t>
            </a:r>
            <a:r>
              <a:rPr sz="1200" b="1" spc="-25" dirty="0" err="1">
                <a:solidFill>
                  <a:srgbClr val="C00000"/>
                </a:solidFill>
                <a:cs typeface="Calibri" panose="020F0502020204030204" pitchFamily="34" charset="0"/>
              </a:rPr>
              <a:t>υ</a:t>
            </a:r>
            <a:r>
              <a:rPr sz="1200" b="1" spc="-50" dirty="0" err="1">
                <a:solidFill>
                  <a:srgbClr val="C00000"/>
                </a:solidFill>
                <a:cs typeface="Calibri" panose="020F0502020204030204" pitchFamily="34" charset="0"/>
              </a:rPr>
              <a:t>ν</a:t>
            </a:r>
            <a:r>
              <a:rPr sz="1200" b="1" dirty="0">
                <a:solidFill>
                  <a:srgbClr val="C00000"/>
                </a:solidFill>
                <a:cs typeface="Calibri" panose="020F0502020204030204" pitchFamily="34" charset="0"/>
              </a:rPr>
              <a:t>ας</a:t>
            </a:r>
            <a:r>
              <a:rPr lang="el-GR" sz="1200" b="1" spc="106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sz="1200" b="1" spc="-50" dirty="0">
                <a:solidFill>
                  <a:srgbClr val="C00000"/>
                </a:solidFill>
                <a:cs typeface="Calibri" panose="020F0502020204030204" pitchFamily="34" charset="0"/>
              </a:rPr>
              <a:t>κ</a:t>
            </a:r>
            <a:r>
              <a:rPr sz="1200" b="1" dirty="0">
                <a:solidFill>
                  <a:srgbClr val="C00000"/>
                </a:solidFill>
                <a:cs typeface="Calibri" panose="020F0502020204030204" pitchFamily="34" charset="0"/>
              </a:rPr>
              <a:t>αι</a:t>
            </a:r>
            <a:r>
              <a:rPr sz="1200" b="1" spc="46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sz="1200" b="1" spc="-85" dirty="0">
                <a:solidFill>
                  <a:srgbClr val="C00000"/>
                </a:solidFill>
                <a:cs typeface="Calibri" panose="020F0502020204030204" pitchFamily="34" charset="0"/>
              </a:rPr>
              <a:t>Κ</a:t>
            </a:r>
            <a:r>
              <a:rPr sz="1200" b="1" dirty="0">
                <a:solidFill>
                  <a:srgbClr val="C00000"/>
                </a:solidFill>
                <a:cs typeface="Calibri" panose="020F0502020204030204" pitchFamily="34" charset="0"/>
              </a:rPr>
              <a:t>α</a:t>
            </a:r>
            <a:r>
              <a:rPr sz="1200" b="1" spc="-58" dirty="0">
                <a:solidFill>
                  <a:srgbClr val="C00000"/>
                </a:solidFill>
                <a:cs typeface="Calibri" panose="020F0502020204030204" pitchFamily="34" charset="0"/>
              </a:rPr>
              <a:t>ι</a:t>
            </a:r>
            <a:r>
              <a:rPr sz="1200" b="1" spc="-50" dirty="0">
                <a:solidFill>
                  <a:srgbClr val="C00000"/>
                </a:solidFill>
                <a:cs typeface="Calibri" panose="020F0502020204030204" pitchFamily="34" charset="0"/>
              </a:rPr>
              <a:t>ν</a:t>
            </a:r>
            <a:r>
              <a:rPr sz="1200" b="1" dirty="0">
                <a:solidFill>
                  <a:srgbClr val="C00000"/>
                </a:solidFill>
                <a:cs typeface="Calibri" panose="020F0502020204030204" pitchFamily="34" charset="0"/>
              </a:rPr>
              <a:t>ο</a:t>
            </a:r>
            <a:r>
              <a:rPr sz="1200" b="1" spc="-12" dirty="0">
                <a:solidFill>
                  <a:srgbClr val="C00000"/>
                </a:solidFill>
                <a:cs typeface="Calibri" panose="020F0502020204030204" pitchFamily="34" charset="0"/>
              </a:rPr>
              <a:t>τ</a:t>
            </a:r>
            <a:r>
              <a:rPr sz="1200" b="1" dirty="0">
                <a:solidFill>
                  <a:srgbClr val="C00000"/>
                </a:solidFill>
                <a:cs typeface="Calibri" panose="020F0502020204030204" pitchFamily="34" charset="0"/>
              </a:rPr>
              <a:t>ομίας της</a:t>
            </a:r>
            <a:r>
              <a:rPr sz="1200" b="1" spc="48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sz="1200" b="1" dirty="0">
                <a:solidFill>
                  <a:srgbClr val="C00000"/>
                </a:solidFill>
                <a:cs typeface="Calibri" panose="020F0502020204030204" pitchFamily="34" charset="0"/>
              </a:rPr>
              <a:t>ΓΓΕΚ</a:t>
            </a:r>
            <a:r>
              <a:rPr sz="1200" b="1" spc="64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l-GR" sz="1200" b="1" dirty="0">
                <a:solidFill>
                  <a:srgbClr val="C00000"/>
                </a:solidFill>
                <a:cs typeface="Calibri" panose="020F0502020204030204" pitchFamily="34" charset="0"/>
              </a:rPr>
              <a:t>2007-2013</a:t>
            </a:r>
            <a:endParaRPr sz="1200" b="1" dirty="0">
              <a:solidFill>
                <a:srgbClr val="C00000"/>
              </a:solidFill>
              <a:cs typeface="Calibri" panose="020F0502020204030204" pitchFamily="34" charset="0"/>
            </a:endParaRPr>
          </a:p>
        </p:txBody>
      </p:sp>
      <p:pic>
        <p:nvPicPr>
          <p:cNvPr id="66" name="Picture 65" descr="A blue and white logo&#10;&#10;Description automatically generated">
            <a:extLst>
              <a:ext uri="{FF2B5EF4-FFF2-40B4-BE49-F238E27FC236}">
                <a16:creationId xmlns:a16="http://schemas.microsoft.com/office/drawing/2014/main" id="{8E324A1A-BF21-D42B-C65A-1A30A1EC48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57" y="252321"/>
            <a:ext cx="1143765" cy="45034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7A0D8C3-1CBA-6A6F-F60E-3C27CEF42880}"/>
              </a:ext>
            </a:extLst>
          </p:cNvPr>
          <p:cNvSpPr txBox="1"/>
          <p:nvPr/>
        </p:nvSpPr>
        <p:spPr>
          <a:xfrm>
            <a:off x="6455916" y="3543711"/>
            <a:ext cx="20842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100" i="1" dirty="0">
                <a:solidFill>
                  <a:schemeClr val="bg2">
                    <a:lumMod val="50000"/>
                  </a:schemeClr>
                </a:solidFill>
              </a:rPr>
              <a:t>Ανάδοχος Σύμβουλος-Μελετητής</a:t>
            </a:r>
          </a:p>
        </p:txBody>
      </p:sp>
      <p:pic>
        <p:nvPicPr>
          <p:cNvPr id="3" name="Picture 2" descr="A picture containing text, weapon, clipart&#10;&#10;Description automatically generated">
            <a:extLst>
              <a:ext uri="{FF2B5EF4-FFF2-40B4-BE49-F238E27FC236}">
                <a16:creationId xmlns:a16="http://schemas.microsoft.com/office/drawing/2014/main" id="{4DE0251D-4BB0-BFEA-25C0-FC9253F547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316" y="3933039"/>
            <a:ext cx="1177648" cy="202374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FF92EC2D-A1D3-A430-94EC-2850743585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006" y="3771966"/>
            <a:ext cx="328017" cy="328017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AB5EB95E-9030-B33E-5F2D-DCBF64D41C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211" y="3864281"/>
            <a:ext cx="917257" cy="235703"/>
          </a:xfrm>
          <a:prstGeom prst="rect">
            <a:avLst/>
          </a:prstGeom>
        </p:spPr>
      </p:pic>
      <p:sp>
        <p:nvSpPr>
          <p:cNvPr id="10" name="object 85">
            <a:extLst>
              <a:ext uri="{FF2B5EF4-FFF2-40B4-BE49-F238E27FC236}">
                <a16:creationId xmlns:a16="http://schemas.microsoft.com/office/drawing/2014/main" id="{09A2ADE8-E5C8-2AD3-D14E-8B189F1BD9FF}"/>
              </a:ext>
            </a:extLst>
          </p:cNvPr>
          <p:cNvSpPr txBox="1"/>
          <p:nvPr/>
        </p:nvSpPr>
        <p:spPr>
          <a:xfrm>
            <a:off x="4393" y="854283"/>
            <a:ext cx="9892243" cy="820627"/>
          </a:xfrm>
          <a:prstGeom prst="rect">
            <a:avLst/>
          </a:prstGeom>
          <a:solidFill>
            <a:srgbClr val="D0F7F3"/>
          </a:solidFill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530"/>
              </a:lnSpc>
              <a:spcBef>
                <a:spcPts val="126"/>
              </a:spcBef>
            </a:pPr>
            <a:endParaRPr lang="el-GR" sz="2412" b="1" dirty="0">
              <a:solidFill>
                <a:srgbClr val="5F5F5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93F670-0FB8-08C1-C694-E7947C5ED4D3}"/>
              </a:ext>
            </a:extLst>
          </p:cNvPr>
          <p:cNvSpPr txBox="1"/>
          <p:nvPr/>
        </p:nvSpPr>
        <p:spPr>
          <a:xfrm>
            <a:off x="2448751" y="1119463"/>
            <a:ext cx="4969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/>
              <a:t>ΣΥΝΟΛΙΚΗ ΑΠΟΤΙΜΗΣΗ ΤΩΝ ΔΡΑΣΕΩΝ ΕΤΑΚ</a:t>
            </a:r>
          </a:p>
        </p:txBody>
      </p:sp>
    </p:spTree>
    <p:extLst>
      <p:ext uri="{BB962C8B-B14F-4D97-AF65-F5344CB8AC3E}">
        <p14:creationId xmlns:p14="http://schemas.microsoft.com/office/powerpoint/2010/main" val="3859830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C44EDE-385C-79E7-089B-6A41517FBC78}"/>
              </a:ext>
            </a:extLst>
          </p:cNvPr>
          <p:cNvSpPr txBox="1"/>
          <p:nvPr/>
        </p:nvSpPr>
        <p:spPr>
          <a:xfrm>
            <a:off x="9248172" y="6474105"/>
            <a:ext cx="4784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867D88C-7066-4B33-A9F2-0C8BA5892FAC}" type="slidenum">
              <a:rPr lang="el-GR" sz="1200" b="1" smtClean="0">
                <a:solidFill>
                  <a:schemeClr val="accent1">
                    <a:lumMod val="50000"/>
                  </a:schemeClr>
                </a:solidFill>
              </a:rPr>
              <a:t>2</a:t>
            </a:fld>
            <a:endParaRPr lang="el-GR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860BB9-6311-7256-B7D3-6280B83ACB10}"/>
              </a:ext>
            </a:extLst>
          </p:cNvPr>
          <p:cNvSpPr txBox="1"/>
          <p:nvPr/>
        </p:nvSpPr>
        <p:spPr>
          <a:xfrm>
            <a:off x="385823" y="369332"/>
            <a:ext cx="8476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solidFill>
                  <a:schemeClr val="bg2">
                    <a:lumMod val="25000"/>
                  </a:schemeClr>
                </a:solidFill>
              </a:rPr>
              <a:t>Συστάδες επιχειρήσεων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</a:rPr>
              <a:t>ή</a:t>
            </a:r>
            <a:r>
              <a:rPr lang="el-GR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Clusters </a:t>
            </a:r>
            <a:r>
              <a:rPr lang="el-GR" b="1" dirty="0">
                <a:solidFill>
                  <a:schemeClr val="bg2">
                    <a:lumMod val="25000"/>
                  </a:schemeClr>
                </a:solidFill>
              </a:rPr>
              <a:t>και μηχανισμοί ανάπτυξης των συστάδων/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clusters</a:t>
            </a:r>
            <a:endParaRPr lang="el-GR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D83408-1F75-5C87-C012-5075F400361E}"/>
              </a:ext>
            </a:extLst>
          </p:cNvPr>
          <p:cNvSpPr txBox="1"/>
          <p:nvPr/>
        </p:nvSpPr>
        <p:spPr>
          <a:xfrm>
            <a:off x="385822" y="0"/>
            <a:ext cx="9471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ΑΠΟΤΙΜΗΣΗ ΔΡΑΣΗΣ ‘ΔΗΜΙΟΥΡΓΙΑ ΚΑΙΝΟΤΟΜΙΚΩΝ ΣΥΣΤΑΔΩΝ ΕΠΙΧΕΙΡΗΣΕΩΝ (CLUSTERS)’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17C10A-E284-E400-7AD1-2C3C838341A9}"/>
              </a:ext>
            </a:extLst>
          </p:cNvPr>
          <p:cNvSpPr txBox="1"/>
          <p:nvPr/>
        </p:nvSpPr>
        <p:spPr>
          <a:xfrm>
            <a:off x="242887" y="2042123"/>
            <a:ext cx="46073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 err="1"/>
              <a:t>Αναπτ</a:t>
            </a:r>
            <a:r>
              <a:rPr lang="en-US" sz="2000" dirty="0" err="1"/>
              <a:t>ύ</a:t>
            </a:r>
            <a:r>
              <a:rPr lang="el-GR" sz="2000" dirty="0" err="1"/>
              <a:t>σονται</a:t>
            </a:r>
            <a:r>
              <a:rPr lang="el-GR" sz="2000" dirty="0"/>
              <a:t> </a:t>
            </a:r>
            <a:r>
              <a:rPr lang="en-US" sz="2000" dirty="0"/>
              <a:t>Bottom-up</a:t>
            </a:r>
            <a:endParaRPr lang="el-G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 err="1"/>
              <a:t>Αποτελο</a:t>
            </a:r>
            <a:r>
              <a:rPr lang="en-US" sz="2000" dirty="0" err="1"/>
              <a:t>ύ</a:t>
            </a:r>
            <a:r>
              <a:rPr lang="el-GR" sz="2000" dirty="0"/>
              <a:t>ν χωρική συγκέντρωση τμημάτων μια αλυσίδας αξίας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/>
              <a:t>Πιθανοί κρίκοι περιλαμβάνουν: την παραγωγή γνώσης, πρώτες ύλες, σύστημα προμηθευτών, παραγωγή ενδιάμεσων και τελικών  προϊόντων, σύστημα προώθησης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/>
              <a:t>Αποτελούνται από μείγμα επιχειρήσεων, ερευνητικών οργανισμών, ενδιάμεσων φορέων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/>
              <a:t>Όσο περισσότεροι κρίκοι της αλυσίδας είναι παρόντες τόσο πιο ισχυρή και δυναμική είναι η συστάδα</a:t>
            </a:r>
            <a:endParaRPr lang="en-GB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906034-7006-8048-128D-B474C51EFCCC}"/>
              </a:ext>
            </a:extLst>
          </p:cNvPr>
          <p:cNvSpPr txBox="1"/>
          <p:nvPr/>
        </p:nvSpPr>
        <p:spPr>
          <a:xfrm>
            <a:off x="242887" y="1404460"/>
            <a:ext cx="3900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err="1"/>
              <a:t>Συστ</a:t>
            </a:r>
            <a:r>
              <a:rPr lang="en-GB" sz="2400" b="1" dirty="0" err="1"/>
              <a:t>ά</a:t>
            </a:r>
            <a:r>
              <a:rPr lang="el-GR" sz="2400" b="1" dirty="0"/>
              <a:t>δες επιχειρήσεων</a:t>
            </a:r>
            <a:endParaRPr lang="en-GB" sz="2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EE0A0A-BEBC-D286-41FF-673B0F51F8E0}"/>
              </a:ext>
            </a:extLst>
          </p:cNvPr>
          <p:cNvSpPr txBox="1"/>
          <p:nvPr/>
        </p:nvSpPr>
        <p:spPr>
          <a:xfrm>
            <a:off x="4953000" y="1168057"/>
            <a:ext cx="4710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Μηχανισμοί ανάπτυξης των Συστάδων </a:t>
            </a:r>
            <a:endParaRPr lang="en-GB" sz="2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AB9615-9A99-C7EE-5601-57A0EDC4B5A6}"/>
              </a:ext>
            </a:extLst>
          </p:cNvPr>
          <p:cNvSpPr txBox="1"/>
          <p:nvPr/>
        </p:nvSpPr>
        <p:spPr>
          <a:xfrm>
            <a:off x="4933347" y="2007985"/>
            <a:ext cx="4710113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/>
              <a:t>Αναπτύσσονται </a:t>
            </a:r>
            <a:r>
              <a:rPr lang="en-US" sz="2000" dirty="0"/>
              <a:t>top-down</a:t>
            </a:r>
            <a:endParaRPr lang="el-G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R" sz="2000" dirty="0"/>
              <a:t>Έ</a:t>
            </a:r>
            <a:r>
              <a:rPr lang="el-GR" sz="2000" dirty="0" err="1"/>
              <a:t>χουν</a:t>
            </a:r>
            <a:r>
              <a:rPr lang="el-GR" sz="2000" dirty="0"/>
              <a:t> ως στόχο την ενίσχυση και ανάπτυξη υφιστάμενων συστάδων ή συγκεντρώσεων φορέων που θα μπορούσαν να ενταχθούν σε μία αλυσίδα αξίας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/>
              <a:t>Προϋποθέτουν την ύπαρξη συστάδας ή κρίσιμης μάζας επιχειρήσεων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/>
              <a:t>Οργανώνουν και αναπτύσσουν τις διασυνδέσεις μεταξύ των φορέων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/>
              <a:t>Αποτελούνται από μία κεντρική μονάδα συντονισμού και μέλη αντιπροσωπευτικά του πληθυσμού της συστάδας (επιχειρήσεις, ερευνητικοί </a:t>
            </a:r>
            <a:r>
              <a:rPr lang="el-GR" sz="2000" dirty="0" err="1"/>
              <a:t>οργανσιμοί</a:t>
            </a:r>
            <a:r>
              <a:rPr lang="el-GR" sz="2000" dirty="0"/>
              <a:t> κ.λπ.)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911554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C44EDE-385C-79E7-089B-6A41517FBC78}"/>
              </a:ext>
            </a:extLst>
          </p:cNvPr>
          <p:cNvSpPr txBox="1"/>
          <p:nvPr/>
        </p:nvSpPr>
        <p:spPr>
          <a:xfrm>
            <a:off x="9248172" y="6474105"/>
            <a:ext cx="4784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867D88C-7066-4B33-A9F2-0C8BA5892FAC}" type="slidenum">
              <a:rPr lang="el-GR" sz="1200" b="1" smtClean="0">
                <a:solidFill>
                  <a:schemeClr val="accent1">
                    <a:lumMod val="50000"/>
                  </a:schemeClr>
                </a:solidFill>
              </a:rPr>
              <a:t>3</a:t>
            </a:fld>
            <a:endParaRPr lang="el-GR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860BB9-6311-7256-B7D3-6280B83ACB10}"/>
              </a:ext>
            </a:extLst>
          </p:cNvPr>
          <p:cNvSpPr txBox="1"/>
          <p:nvPr/>
        </p:nvSpPr>
        <p:spPr>
          <a:xfrm>
            <a:off x="385823" y="369332"/>
            <a:ext cx="850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solidFill>
                  <a:schemeClr val="bg2">
                    <a:lumMod val="25000"/>
                  </a:schemeClr>
                </a:solidFill>
              </a:rPr>
              <a:t>Στόχοι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94BD89-FBC1-4D12-8561-78E27C489296}"/>
              </a:ext>
            </a:extLst>
          </p:cNvPr>
          <p:cNvSpPr txBox="1"/>
          <p:nvPr/>
        </p:nvSpPr>
        <p:spPr>
          <a:xfrm>
            <a:off x="385822" y="0"/>
            <a:ext cx="9471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ΑΠΟΤΙΜΗΣΗ ΔΡΑΣΗΣ ‘ΔΗΜΙΟΥΡΓΙΑ ΚΑΙΝΟΤΟΜΙΚΩΝ ΣΥΣΤΑΔΩΝ ΕΠΙΧΕΙΡΗΣΕΩΝ (CLUSTERS)’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0A1270C-31AA-5A14-9A90-FCCD05E5E7EC}"/>
              </a:ext>
            </a:extLst>
          </p:cNvPr>
          <p:cNvGraphicFramePr>
            <a:graphicFrameLocks noGrp="1"/>
          </p:cNvGraphicFramePr>
          <p:nvPr/>
        </p:nvGraphicFramePr>
        <p:xfrm>
          <a:off x="385822" y="1530499"/>
          <a:ext cx="9229518" cy="4663440"/>
        </p:xfrm>
        <a:graphic>
          <a:graphicData uri="http://schemas.openxmlformats.org/drawingml/2006/table">
            <a:tbl>
              <a:tblPr firstRow="1" firstCol="1" bandRow="1"/>
              <a:tblGrid>
                <a:gridCol w="2515967">
                  <a:extLst>
                    <a:ext uri="{9D8B030D-6E8A-4147-A177-3AD203B41FA5}">
                      <a16:colId xmlns:a16="http://schemas.microsoft.com/office/drawing/2014/main" val="694603237"/>
                    </a:ext>
                  </a:extLst>
                </a:gridCol>
                <a:gridCol w="6713551">
                  <a:extLst>
                    <a:ext uri="{9D8B030D-6E8A-4147-A177-3AD203B41FA5}">
                      <a16:colId xmlns:a16="http://schemas.microsoft.com/office/drawing/2014/main" val="32844534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400" b="1" kern="800" dirty="0">
                          <a:effectLst/>
                          <a:latin typeface="Calibri" panose="020F0502020204030204" pitchFamily="34" charset="0"/>
                          <a:ea typeface="Meiryo" panose="020B0604030504040204" pitchFamily="34" charset="-128"/>
                          <a:cs typeface="Arial" panose="020B0604020202020204" pitchFamily="34" charset="0"/>
                        </a:rPr>
                        <a:t>Στόχοι</a:t>
                      </a:r>
                      <a:endParaRPr lang="en-GB" sz="1200" kern="800" dirty="0">
                        <a:effectLst/>
                        <a:latin typeface="Calibri" panose="020F0502020204030204" pitchFamily="34" charset="0"/>
                        <a:ea typeface="Meiryo" panose="020B060403050404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D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473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400" b="1" kern="800">
                          <a:effectLst/>
                          <a:latin typeface="Calibri" panose="020F0502020204030204" pitchFamily="34" charset="0"/>
                          <a:ea typeface="Meiryo" panose="020B0604030504040204" pitchFamily="34" charset="-128"/>
                          <a:cs typeface="Arial" panose="020B0604020202020204" pitchFamily="34" charset="0"/>
                        </a:rPr>
                        <a:t>Περιγραφή</a:t>
                      </a:r>
                      <a:endParaRPr lang="en-GB" sz="1200" kern="800">
                        <a:effectLst/>
                        <a:latin typeface="Calibri" panose="020F0502020204030204" pitchFamily="34" charset="0"/>
                        <a:ea typeface="Meiryo" panose="020B060403050404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D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473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92016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400" kern="800">
                          <a:effectLst/>
                          <a:latin typeface="Calibri" panose="020F0502020204030204" pitchFamily="34" charset="0"/>
                          <a:ea typeface="Meiryo" panose="020B0604030504040204" pitchFamily="34" charset="-128"/>
                          <a:cs typeface="Arial" panose="020B0604020202020204" pitchFamily="34" charset="0"/>
                        </a:rPr>
                        <a:t>Γενικοί στόχοι</a:t>
                      </a:r>
                      <a:endParaRPr lang="en-GB" sz="1200" kern="800">
                        <a:effectLst/>
                        <a:latin typeface="Calibri" panose="020F0502020204030204" pitchFamily="34" charset="0"/>
                        <a:ea typeface="Meiryo" panose="020B060403050404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D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473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400" kern="800" dirty="0">
                          <a:effectLst/>
                          <a:latin typeface="Calibri" panose="020F0502020204030204" pitchFamily="34" charset="0"/>
                          <a:ea typeface="Meiryo" panose="020B0604030504040204" pitchFamily="34" charset="-128"/>
                          <a:cs typeface="Arial" panose="020B0604020202020204" pitchFamily="34" charset="0"/>
                        </a:rPr>
                        <a:t>Η σύγκλιση στην έρευνα, καινοτομία και τεχνολογία ως προς τον μέσο όρο της ΕΕ-15.</a:t>
                      </a:r>
                      <a:endParaRPr lang="en-GB" sz="1200" kern="800" dirty="0">
                        <a:effectLst/>
                        <a:latin typeface="Calibri" panose="020F0502020204030204" pitchFamily="34" charset="0"/>
                        <a:ea typeface="Meiryo" panose="020B0604030504040204" pitchFamily="34" charset="-128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400" kern="800" dirty="0">
                          <a:effectLst/>
                          <a:latin typeface="Calibri" panose="020F0502020204030204" pitchFamily="34" charset="0"/>
                          <a:ea typeface="Meiryo" panose="020B0604030504040204" pitchFamily="34" charset="-128"/>
                          <a:cs typeface="Arial" panose="020B0604020202020204" pitchFamily="34" charset="0"/>
                        </a:rPr>
                        <a:t>Ενίσχυση της απασχόλησης, ιδιαίτερα υψηλής στάθμης επιστημονικού προσωπικού</a:t>
                      </a:r>
                      <a:endParaRPr lang="en-GB" sz="1200" kern="800" dirty="0">
                        <a:effectLst/>
                        <a:latin typeface="Calibri" panose="020F0502020204030204" pitchFamily="34" charset="0"/>
                        <a:ea typeface="Meiryo" panose="020B0604030504040204" pitchFamily="34" charset="-128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400" kern="800" dirty="0">
                          <a:effectLst/>
                          <a:latin typeface="Calibri" panose="020F0502020204030204" pitchFamily="34" charset="0"/>
                          <a:ea typeface="Meiryo" panose="020B0604030504040204" pitchFamily="34" charset="-128"/>
                          <a:cs typeface="Arial" panose="020B0604020202020204" pitchFamily="34" charset="0"/>
                        </a:rPr>
                        <a:t>Τόνωση των εξαγωγών και την προσέλκυση άμεσων ξένων επενδύσεων στην χώρα</a:t>
                      </a:r>
                      <a:endParaRPr lang="en-GB" sz="1200" kern="800" dirty="0">
                        <a:effectLst/>
                        <a:latin typeface="Calibri" panose="020F0502020204030204" pitchFamily="34" charset="0"/>
                        <a:ea typeface="Meiryo" panose="020B060403050404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D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473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52171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400" kern="800">
                          <a:effectLst/>
                          <a:latin typeface="Calibri" panose="020F0502020204030204" pitchFamily="34" charset="0"/>
                          <a:ea typeface="Meiryo" panose="020B0604030504040204" pitchFamily="34" charset="-128"/>
                          <a:cs typeface="Arial" panose="020B0604020202020204" pitchFamily="34" charset="0"/>
                        </a:rPr>
                        <a:t>Στρατηγικοί στόχοι</a:t>
                      </a:r>
                      <a:endParaRPr lang="en-GB" sz="1200" kern="800">
                        <a:effectLst/>
                        <a:latin typeface="Calibri" panose="020F0502020204030204" pitchFamily="34" charset="0"/>
                        <a:ea typeface="Meiryo" panose="020B060403050404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D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400" kern="800">
                          <a:effectLst/>
                          <a:latin typeface="Calibri" panose="020F0502020204030204" pitchFamily="34" charset="0"/>
                          <a:ea typeface="Meiryo" panose="020B0604030504040204" pitchFamily="34" charset="-128"/>
                          <a:cs typeface="Arial" panose="020B0604020202020204" pitchFamily="34" charset="0"/>
                        </a:rPr>
                        <a:t>Η αύξηση των επενδύσεων των επιχειρήσεων σε ΕΤΑ</a:t>
                      </a:r>
                      <a:endParaRPr lang="en-GB" sz="1200" kern="800">
                        <a:effectLst/>
                        <a:latin typeface="Calibri" panose="020F0502020204030204" pitchFamily="34" charset="0"/>
                        <a:ea typeface="Meiryo" panose="020B0604030504040204" pitchFamily="34" charset="-128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400" kern="800">
                          <a:effectLst/>
                          <a:latin typeface="Calibri" panose="020F0502020204030204" pitchFamily="34" charset="0"/>
                          <a:ea typeface="Meiryo" panose="020B0604030504040204" pitchFamily="34" charset="-128"/>
                          <a:cs typeface="Arial" panose="020B0604020202020204" pitchFamily="34" charset="0"/>
                        </a:rPr>
                        <a:t>Αποτελεσματικότερη διασύνδεση του ερευνητικού συστήματος της χώρας με τις επιχειρήσεις</a:t>
                      </a:r>
                      <a:endParaRPr lang="en-GB" sz="1200" kern="800">
                        <a:effectLst/>
                        <a:latin typeface="Calibri" panose="020F0502020204030204" pitchFamily="34" charset="0"/>
                        <a:ea typeface="Meiryo" panose="020B060403050404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D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42054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400" kern="800">
                          <a:effectLst/>
                          <a:latin typeface="Calibri" panose="020F0502020204030204" pitchFamily="34" charset="0"/>
                          <a:ea typeface="Meiryo" panose="020B0604030504040204" pitchFamily="34" charset="-128"/>
                          <a:cs typeface="Arial" panose="020B0604020202020204" pitchFamily="34" charset="0"/>
                        </a:rPr>
                        <a:t>Ειδικοί στόχοι   </a:t>
                      </a:r>
                      <a:endParaRPr lang="en-GB" sz="1200" kern="800">
                        <a:effectLst/>
                        <a:latin typeface="Calibri" panose="020F0502020204030204" pitchFamily="34" charset="0"/>
                        <a:ea typeface="Meiryo" panose="020B060403050404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D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400" kern="800">
                          <a:effectLst/>
                          <a:latin typeface="Calibri" panose="020F0502020204030204" pitchFamily="34" charset="0"/>
                          <a:ea typeface="Meiryo" panose="020B0604030504040204" pitchFamily="34" charset="-128"/>
                          <a:cs typeface="Arial" panose="020B0604020202020204" pitchFamily="34" charset="0"/>
                        </a:rPr>
                        <a:t>Βελτίωση των επιδόσεων των ελληνικών καινοτόμων συστάδων επιχειρήσεων (κύκλος εργασιών, εξαγωγές, καινοτόμα προϊόντα)</a:t>
                      </a:r>
                      <a:endParaRPr lang="en-GB" sz="1200" kern="800">
                        <a:effectLst/>
                        <a:latin typeface="Calibri" panose="020F0502020204030204" pitchFamily="34" charset="0"/>
                        <a:ea typeface="Meiryo" panose="020B0604030504040204" pitchFamily="34" charset="-128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400" kern="800">
                          <a:effectLst/>
                          <a:latin typeface="Calibri" panose="020F0502020204030204" pitchFamily="34" charset="0"/>
                          <a:ea typeface="Meiryo" panose="020B0604030504040204" pitchFamily="34" charset="-128"/>
                          <a:cs typeface="Arial" panose="020B0604020202020204" pitchFamily="34" charset="0"/>
                        </a:rPr>
                        <a:t>Αύξηση των επενδύσεων σε έρευνα των μελών των συστάδων</a:t>
                      </a:r>
                      <a:endParaRPr lang="en-GB" sz="1200" kern="800">
                        <a:effectLst/>
                        <a:latin typeface="Calibri" panose="020F0502020204030204" pitchFamily="34" charset="0"/>
                        <a:ea typeface="Meiryo" panose="020B0604030504040204" pitchFamily="34" charset="-128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400" kern="800">
                          <a:effectLst/>
                          <a:latin typeface="Calibri" panose="020F0502020204030204" pitchFamily="34" charset="0"/>
                          <a:ea typeface="Meiryo" panose="020B0604030504040204" pitchFamily="34" charset="-128"/>
                          <a:cs typeface="Arial" panose="020B0604020202020204" pitchFamily="34" charset="0"/>
                        </a:rPr>
                        <a:t>Δημιουργία νέων θέσεων εργασίας</a:t>
                      </a:r>
                      <a:endParaRPr lang="en-GB" sz="1200" kern="800">
                        <a:effectLst/>
                        <a:latin typeface="Calibri" panose="020F0502020204030204" pitchFamily="34" charset="0"/>
                        <a:ea typeface="Meiryo" panose="020B060403050404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D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16204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400" kern="800" dirty="0">
                          <a:effectLst/>
                          <a:latin typeface="Calibri" panose="020F0502020204030204" pitchFamily="34" charset="0"/>
                          <a:ea typeface="Meiryo" panose="020B0604030504040204" pitchFamily="34" charset="-128"/>
                          <a:cs typeface="Arial" panose="020B0604020202020204" pitchFamily="34" charset="0"/>
                        </a:rPr>
                        <a:t>Επιχειρησιακοί στόχοι</a:t>
                      </a:r>
                      <a:endParaRPr lang="en-GB" sz="1200" kern="800" dirty="0">
                        <a:effectLst/>
                        <a:latin typeface="Calibri" panose="020F0502020204030204" pitchFamily="34" charset="0"/>
                        <a:ea typeface="Meiryo" panose="020B060403050404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D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400" kern="800" dirty="0">
                          <a:effectLst/>
                          <a:latin typeface="Calibri" panose="020F0502020204030204" pitchFamily="34" charset="0"/>
                          <a:ea typeface="Meiryo" panose="020B0604030504040204" pitchFamily="34" charset="-128"/>
                          <a:cs typeface="Arial" panose="020B0604020202020204" pitchFamily="34" charset="0"/>
                        </a:rPr>
                        <a:t>Ανάπτυξη καινοτομικών συστάδων επιχειρήσεων (</a:t>
                      </a:r>
                      <a:r>
                        <a:rPr lang="el-GR" sz="1400" kern="800" dirty="0" err="1">
                          <a:effectLst/>
                          <a:latin typeface="Calibri" panose="020F0502020204030204" pitchFamily="34" charset="0"/>
                          <a:ea typeface="Meiryo" panose="020B0604030504040204" pitchFamily="34" charset="-128"/>
                          <a:cs typeface="Arial" panose="020B0604020202020204" pitchFamily="34" charset="0"/>
                        </a:rPr>
                        <a:t>Clusters</a:t>
                      </a:r>
                      <a:r>
                        <a:rPr lang="el-GR" sz="1400" kern="800" dirty="0">
                          <a:effectLst/>
                          <a:latin typeface="Calibri" panose="020F0502020204030204" pitchFamily="34" charset="0"/>
                          <a:ea typeface="Meiryo" panose="020B0604030504040204" pitchFamily="34" charset="-128"/>
                          <a:cs typeface="Arial" panose="020B0604020202020204" pitchFamily="34" charset="0"/>
                        </a:rPr>
                        <a:t>) </a:t>
                      </a:r>
                      <a:endParaRPr lang="en-GB" sz="1200" kern="800" dirty="0">
                        <a:effectLst/>
                        <a:latin typeface="Calibri" panose="020F0502020204030204" pitchFamily="34" charset="0"/>
                        <a:ea typeface="Meiryo" panose="020B0604030504040204" pitchFamily="34" charset="-128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400" kern="800" dirty="0">
                          <a:effectLst/>
                          <a:latin typeface="Calibri" panose="020F0502020204030204" pitchFamily="34" charset="0"/>
                          <a:ea typeface="Meiryo" panose="020B0604030504040204" pitchFamily="34" charset="-128"/>
                          <a:cs typeface="Arial" panose="020B0604020202020204" pitchFamily="34" charset="0"/>
                        </a:rPr>
                        <a:t>Ανάπτυξη καινοτόμων προϊόντων    </a:t>
                      </a:r>
                      <a:endParaRPr lang="en-GB" sz="1200" kern="800" dirty="0">
                        <a:effectLst/>
                        <a:latin typeface="Calibri" panose="020F0502020204030204" pitchFamily="34" charset="0"/>
                        <a:ea typeface="Meiryo" panose="020B0604030504040204" pitchFamily="34" charset="-128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400" kern="800" dirty="0">
                          <a:effectLst/>
                          <a:latin typeface="Calibri" panose="020F0502020204030204" pitchFamily="34" charset="0"/>
                          <a:ea typeface="Meiryo" panose="020B0604030504040204" pitchFamily="34" charset="-128"/>
                          <a:cs typeface="Arial" panose="020B0604020202020204" pitchFamily="34" charset="0"/>
                        </a:rPr>
                        <a:t>Αύξηση εξειδικευμένου προσωπικού</a:t>
                      </a:r>
                      <a:endParaRPr lang="en-GB" sz="1200" kern="800" dirty="0">
                        <a:effectLst/>
                        <a:latin typeface="Calibri" panose="020F0502020204030204" pitchFamily="34" charset="0"/>
                        <a:ea typeface="Meiryo" panose="020B0604030504040204" pitchFamily="34" charset="-128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400" kern="800" dirty="0">
                          <a:effectLst/>
                          <a:latin typeface="Calibri" panose="020F0502020204030204" pitchFamily="34" charset="0"/>
                          <a:ea typeface="Meiryo" panose="020B0604030504040204" pitchFamily="34" charset="-128"/>
                          <a:cs typeface="Arial" panose="020B0604020202020204" pitchFamily="34" charset="0"/>
                        </a:rPr>
                        <a:t>Αύξηση των ακαδημαϊκών/ερευνητικών μελών της συστάδας</a:t>
                      </a:r>
                      <a:endParaRPr lang="en-GB" sz="1200" kern="800" dirty="0">
                        <a:effectLst/>
                        <a:latin typeface="Calibri" panose="020F0502020204030204" pitchFamily="34" charset="0"/>
                        <a:ea typeface="Meiryo" panose="020B0604030504040204" pitchFamily="34" charset="-128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400" kern="800" dirty="0">
                          <a:effectLst/>
                          <a:latin typeface="Calibri" panose="020F0502020204030204" pitchFamily="34" charset="0"/>
                          <a:ea typeface="Meiryo" panose="020B0604030504040204" pitchFamily="34" charset="-128"/>
                          <a:cs typeface="Arial" panose="020B0604020202020204" pitchFamily="34" charset="0"/>
                        </a:rPr>
                        <a:t>Αύξηση της ερευνητικής δαπάνης </a:t>
                      </a:r>
                      <a:endParaRPr lang="en-GB" sz="1200" kern="800" dirty="0">
                        <a:effectLst/>
                        <a:latin typeface="Calibri" panose="020F0502020204030204" pitchFamily="34" charset="0"/>
                        <a:ea typeface="Meiryo" panose="020B0604030504040204" pitchFamily="34" charset="-128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400" kern="800" dirty="0">
                          <a:effectLst/>
                          <a:latin typeface="Calibri" panose="020F0502020204030204" pitchFamily="34" charset="0"/>
                          <a:ea typeface="Meiryo" panose="020B0604030504040204" pitchFamily="34" charset="-128"/>
                          <a:cs typeface="Arial" panose="020B0604020202020204" pitchFamily="34" charset="0"/>
                        </a:rPr>
                        <a:t>Αύξηση των δραστηριοτήτων κατάρτισης </a:t>
                      </a:r>
                      <a:endParaRPr lang="en-GB" sz="1200" kern="800" dirty="0">
                        <a:effectLst/>
                        <a:latin typeface="Calibri" panose="020F0502020204030204" pitchFamily="34" charset="0"/>
                        <a:ea typeface="Meiryo" panose="020B0604030504040204" pitchFamily="34" charset="-128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400" kern="800" dirty="0">
                          <a:effectLst/>
                          <a:latin typeface="Calibri" panose="020F0502020204030204" pitchFamily="34" charset="0"/>
                          <a:ea typeface="Meiryo" panose="020B0604030504040204" pitchFamily="34" charset="-128"/>
                          <a:cs typeface="Arial" panose="020B0604020202020204" pitchFamily="34" charset="0"/>
                        </a:rPr>
                        <a:t>Προσέλκυση ιδιωτικών επενδύσεων</a:t>
                      </a:r>
                      <a:endParaRPr lang="en-GB" sz="1200" kern="800" dirty="0">
                        <a:effectLst/>
                        <a:latin typeface="Calibri" panose="020F0502020204030204" pitchFamily="34" charset="0"/>
                        <a:ea typeface="Meiryo" panose="020B0604030504040204" pitchFamily="34" charset="-128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400" kern="800" dirty="0">
                          <a:effectLst/>
                          <a:latin typeface="Calibri" panose="020F0502020204030204" pitchFamily="34" charset="0"/>
                          <a:ea typeface="Meiryo" panose="020B0604030504040204" pitchFamily="34" charset="-128"/>
                          <a:cs typeface="Arial" panose="020B0604020202020204" pitchFamily="34" charset="0"/>
                        </a:rPr>
                        <a:t>Ανάπτυξη διασυνδέσεων επιχειρήσεων και ερευνητικών οργανισμών</a:t>
                      </a:r>
                      <a:endParaRPr lang="en-GB" sz="1200" kern="800" dirty="0">
                        <a:effectLst/>
                        <a:latin typeface="Calibri" panose="020F0502020204030204" pitchFamily="34" charset="0"/>
                        <a:ea typeface="Meiryo" panose="020B060403050404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D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387406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42EC1CD-46BB-54AF-E11A-5FD9BAE1A2FA}"/>
              </a:ext>
            </a:extLst>
          </p:cNvPr>
          <p:cNvSpPr txBox="1"/>
          <p:nvPr/>
        </p:nvSpPr>
        <p:spPr>
          <a:xfrm>
            <a:off x="0" y="1091101"/>
            <a:ext cx="68014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Ιεράρχηση στόχων της Δράσης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Clusters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7992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C44EDE-385C-79E7-089B-6A41517FBC78}"/>
              </a:ext>
            </a:extLst>
          </p:cNvPr>
          <p:cNvSpPr txBox="1"/>
          <p:nvPr/>
        </p:nvSpPr>
        <p:spPr>
          <a:xfrm>
            <a:off x="9248172" y="6474105"/>
            <a:ext cx="4784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867D88C-7066-4B33-A9F2-0C8BA5892FAC}" type="slidenum">
              <a:rPr lang="el-GR" sz="1200" b="1" smtClean="0">
                <a:solidFill>
                  <a:schemeClr val="accent1">
                    <a:lumMod val="50000"/>
                  </a:schemeClr>
                </a:solidFill>
              </a:rPr>
              <a:t>4</a:t>
            </a:fld>
            <a:endParaRPr lang="el-GR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860BB9-6311-7256-B7D3-6280B83ACB10}"/>
              </a:ext>
            </a:extLst>
          </p:cNvPr>
          <p:cNvSpPr txBox="1"/>
          <p:nvPr/>
        </p:nvSpPr>
        <p:spPr>
          <a:xfrm>
            <a:off x="385823" y="369332"/>
            <a:ext cx="1749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solidFill>
                  <a:schemeClr val="bg2">
                    <a:lumMod val="25000"/>
                  </a:schemeClr>
                </a:solidFill>
              </a:rPr>
              <a:t>Χρηματοδότηση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94BD89-FBC1-4D12-8561-78E27C489296}"/>
              </a:ext>
            </a:extLst>
          </p:cNvPr>
          <p:cNvSpPr txBox="1"/>
          <p:nvPr/>
        </p:nvSpPr>
        <p:spPr>
          <a:xfrm>
            <a:off x="385822" y="0"/>
            <a:ext cx="9471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ΑΠΟΤΙΜΗΣΗ ΔΡΑΣΗΣ ‘ΔΗΜΙΟΥΡΓΙΑ ΚΑΙΝΟΤΟΜΙΚΩΝ ΣΥΣΤΑΔΩΝ ΕΠΙΧΕΙΡΗΣΕΩΝ (CLUSTERS)’ 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0A5BC80-05F1-DDD8-7220-CCCC21F599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4062360"/>
              </p:ext>
            </p:extLst>
          </p:nvPr>
        </p:nvGraphicFramePr>
        <p:xfrm>
          <a:off x="257717" y="2208289"/>
          <a:ext cx="9229665" cy="4048522"/>
        </p:xfrm>
        <a:graphic>
          <a:graphicData uri="http://schemas.openxmlformats.org/drawingml/2006/table">
            <a:tbl>
              <a:tblPr firstRow="1" firstCol="1" lastRow="1" bandRow="1">
                <a:tableStyleId>{69012ECD-51FC-41F1-AA8D-1B2483CD663E}</a:tableStyleId>
              </a:tblPr>
              <a:tblGrid>
                <a:gridCol w="1271046">
                  <a:extLst>
                    <a:ext uri="{9D8B030D-6E8A-4147-A177-3AD203B41FA5}">
                      <a16:colId xmlns:a16="http://schemas.microsoft.com/office/drawing/2014/main" val="850245161"/>
                    </a:ext>
                  </a:extLst>
                </a:gridCol>
                <a:gridCol w="2197462">
                  <a:extLst>
                    <a:ext uri="{9D8B030D-6E8A-4147-A177-3AD203B41FA5}">
                      <a16:colId xmlns:a16="http://schemas.microsoft.com/office/drawing/2014/main" val="144500317"/>
                    </a:ext>
                  </a:extLst>
                </a:gridCol>
                <a:gridCol w="1829319">
                  <a:extLst>
                    <a:ext uri="{9D8B030D-6E8A-4147-A177-3AD203B41FA5}">
                      <a16:colId xmlns:a16="http://schemas.microsoft.com/office/drawing/2014/main" val="318574841"/>
                    </a:ext>
                  </a:extLst>
                </a:gridCol>
                <a:gridCol w="1919770">
                  <a:extLst>
                    <a:ext uri="{9D8B030D-6E8A-4147-A177-3AD203B41FA5}">
                      <a16:colId xmlns:a16="http://schemas.microsoft.com/office/drawing/2014/main" val="584299218"/>
                    </a:ext>
                  </a:extLst>
                </a:gridCol>
                <a:gridCol w="2012068">
                  <a:extLst>
                    <a:ext uri="{9D8B030D-6E8A-4147-A177-3AD203B41FA5}">
                      <a16:colId xmlns:a16="http://schemas.microsoft.com/office/drawing/2014/main" val="3113599560"/>
                    </a:ext>
                  </a:extLst>
                </a:gridCol>
              </a:tblGrid>
              <a:tr h="80318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0" kern="100" spc="30">
                          <a:solidFill>
                            <a:srgbClr val="404040"/>
                          </a:solidFill>
                          <a:effectLst/>
                        </a:rPr>
                        <a:t> </a:t>
                      </a:r>
                      <a:endParaRPr lang="en-GB" sz="1600" b="1" kern="100" spc="3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1" kern="100" dirty="0">
                          <a:solidFill>
                            <a:srgbClr val="FFFFFF"/>
                          </a:solidFill>
                          <a:effectLst/>
                        </a:rPr>
                        <a:t>Φορέας Αρωγός*</a:t>
                      </a:r>
                      <a:endParaRPr lang="en-GB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1" kern="100">
                          <a:solidFill>
                            <a:srgbClr val="FFFFFF"/>
                          </a:solidFill>
                          <a:effectLst/>
                        </a:rPr>
                        <a:t>Αριθμός εταιρειών που συμμετείχαν /μέση χρηματοδότηση</a:t>
                      </a:r>
                      <a:endParaRPr lang="en-GB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1" kern="100" dirty="0">
                          <a:solidFill>
                            <a:srgbClr val="FFFFFF"/>
                          </a:solidFill>
                          <a:effectLst/>
                        </a:rPr>
                        <a:t>Δημόσια χρηματοδότηση φορέα αρωγού σε €</a:t>
                      </a:r>
                      <a:endParaRPr lang="en-GB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1" kern="100" dirty="0">
                          <a:solidFill>
                            <a:srgbClr val="FFFFFF"/>
                          </a:solidFill>
                          <a:effectLst/>
                        </a:rPr>
                        <a:t>Δημόσια χρηματοδότηση επιχειρήσεων σε εκ €</a:t>
                      </a:r>
                      <a:endParaRPr lang="en-GB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2732419"/>
                  </a:ext>
                </a:extLst>
              </a:tr>
              <a:tr h="25859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000000"/>
                          </a:solidFill>
                          <a:effectLst/>
                        </a:rPr>
                        <a:t>Si-Cluster</a:t>
                      </a:r>
                      <a:endParaRPr lang="en-GB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Corallia</a:t>
                      </a:r>
                      <a:endParaRPr lang="en-GB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14</a:t>
                      </a:r>
                      <a:r>
                        <a:rPr lang="el-GR" sz="1400" kern="100">
                          <a:effectLst/>
                        </a:rPr>
                        <a:t>/ 184.879</a:t>
                      </a:r>
                      <a:endParaRPr lang="en-GB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kern="100">
                          <a:effectLst/>
                        </a:rPr>
                        <a:t>1</a:t>
                      </a:r>
                      <a:r>
                        <a:rPr lang="en-US" sz="1400" kern="100">
                          <a:effectLst/>
                        </a:rPr>
                        <a:t>.</a:t>
                      </a:r>
                      <a:r>
                        <a:rPr lang="el-GR" sz="1400" kern="100">
                          <a:effectLst/>
                        </a:rPr>
                        <a:t>050</a:t>
                      </a:r>
                      <a:r>
                        <a:rPr lang="en-US" sz="1400" kern="100">
                          <a:effectLst/>
                        </a:rPr>
                        <a:t>.</a:t>
                      </a:r>
                      <a:r>
                        <a:rPr lang="el-GR" sz="1400" kern="100">
                          <a:effectLst/>
                        </a:rPr>
                        <a:t>000</a:t>
                      </a:r>
                      <a:r>
                        <a:rPr lang="en-US" sz="1400" kern="100">
                          <a:effectLst/>
                        </a:rPr>
                        <a:t>,</a:t>
                      </a:r>
                      <a:r>
                        <a:rPr lang="el-GR" sz="1400" kern="100">
                          <a:effectLst/>
                        </a:rPr>
                        <a:t>00 </a:t>
                      </a:r>
                      <a:endParaRPr lang="en-GB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kern="100" dirty="0">
                          <a:effectLst/>
                        </a:rPr>
                        <a:t>2</a:t>
                      </a:r>
                      <a:r>
                        <a:rPr lang="en-US" sz="1400" kern="100" dirty="0">
                          <a:effectLst/>
                        </a:rPr>
                        <a:t>.</a:t>
                      </a:r>
                      <a:r>
                        <a:rPr lang="el-GR" sz="1400" kern="100" dirty="0">
                          <a:effectLst/>
                        </a:rPr>
                        <a:t>6</a:t>
                      </a:r>
                      <a:endParaRPr lang="en-GB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6635445"/>
                  </a:ext>
                </a:extLst>
              </a:tr>
              <a:tr h="53088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000000"/>
                          </a:solidFill>
                          <a:effectLst/>
                        </a:rPr>
                        <a:t>Gi-Cluster</a:t>
                      </a:r>
                      <a:endParaRPr lang="en-GB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 err="1">
                          <a:effectLst/>
                        </a:rPr>
                        <a:t>Corallia</a:t>
                      </a:r>
                      <a:endParaRPr lang="en-GB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10</a:t>
                      </a:r>
                      <a:r>
                        <a:rPr lang="el-GR" sz="1400" kern="100">
                          <a:effectLst/>
                        </a:rPr>
                        <a:t>/ 216.248</a:t>
                      </a:r>
                      <a:endParaRPr lang="en-GB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kern="100">
                          <a:effectLst/>
                        </a:rPr>
                        <a:t>1</a:t>
                      </a:r>
                      <a:r>
                        <a:rPr lang="en-US" sz="1400" kern="100">
                          <a:effectLst/>
                        </a:rPr>
                        <a:t>.</a:t>
                      </a:r>
                      <a:r>
                        <a:rPr lang="el-GR" sz="1400" kern="100">
                          <a:effectLst/>
                        </a:rPr>
                        <a:t>050</a:t>
                      </a:r>
                      <a:r>
                        <a:rPr lang="en-US" sz="1400" kern="100">
                          <a:effectLst/>
                        </a:rPr>
                        <a:t>.</a:t>
                      </a:r>
                      <a:r>
                        <a:rPr lang="el-GR" sz="1400" kern="100">
                          <a:effectLst/>
                        </a:rPr>
                        <a:t>000</a:t>
                      </a:r>
                      <a:r>
                        <a:rPr lang="en-US" sz="1400" kern="100">
                          <a:effectLst/>
                        </a:rPr>
                        <a:t>,</a:t>
                      </a:r>
                      <a:r>
                        <a:rPr lang="el-GR" sz="1400" kern="100">
                          <a:effectLst/>
                        </a:rPr>
                        <a:t>00 </a:t>
                      </a:r>
                      <a:endParaRPr lang="en-GB" sz="2000" kern="100">
                        <a:effectLst/>
                      </a:endParaRPr>
                    </a:p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kern="100">
                          <a:effectLst/>
                        </a:rPr>
                        <a:t> </a:t>
                      </a:r>
                      <a:endParaRPr lang="en-GB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kern="100" dirty="0">
                          <a:effectLst/>
                        </a:rPr>
                        <a:t>2</a:t>
                      </a:r>
                      <a:r>
                        <a:rPr lang="en-US" sz="1400" kern="100" dirty="0">
                          <a:effectLst/>
                        </a:rPr>
                        <a:t>.</a:t>
                      </a:r>
                      <a:r>
                        <a:rPr lang="el-GR" sz="1400" kern="100" dirty="0">
                          <a:effectLst/>
                        </a:rPr>
                        <a:t>2</a:t>
                      </a:r>
                      <a:endParaRPr lang="en-GB" sz="2000" kern="1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kern="100" dirty="0">
                          <a:effectLst/>
                        </a:rPr>
                        <a:t> </a:t>
                      </a:r>
                      <a:endParaRPr lang="en-GB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0083803"/>
                  </a:ext>
                </a:extLst>
              </a:tr>
              <a:tr h="107547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000000"/>
                          </a:solidFill>
                          <a:effectLst/>
                        </a:rPr>
                        <a:t>Bionian Cluster</a:t>
                      </a:r>
                      <a:endParaRPr lang="en-GB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kern="100">
                          <a:effectLst/>
                        </a:rPr>
                        <a:t>Αστική Εταιρεία Βιοτεχνολογίας, Βιοεπιστημών &amp; Πολιτισμού</a:t>
                      </a:r>
                      <a:endParaRPr lang="en-GB" sz="2000" kern="100">
                        <a:effectLst/>
                      </a:endParaRPr>
                    </a:p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kern="100">
                          <a:effectLst/>
                        </a:rPr>
                        <a:t>(Έχει διαγραφεί από το ΓΕΜΗ)</a:t>
                      </a:r>
                      <a:endParaRPr lang="en-GB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kern="100" dirty="0">
                          <a:effectLst/>
                        </a:rPr>
                        <a:t>   </a:t>
                      </a:r>
                      <a:r>
                        <a:rPr lang="en-US" sz="1400" kern="100" dirty="0">
                          <a:effectLst/>
                        </a:rPr>
                        <a:t>7</a:t>
                      </a:r>
                      <a:r>
                        <a:rPr lang="el-GR" sz="1400" kern="100" dirty="0">
                          <a:effectLst/>
                        </a:rPr>
                        <a:t>/212</a:t>
                      </a:r>
                      <a:r>
                        <a:rPr lang="en-US" sz="1400" kern="100" dirty="0">
                          <a:effectLst/>
                        </a:rPr>
                        <a:t>.</a:t>
                      </a:r>
                      <a:r>
                        <a:rPr lang="el-GR" sz="1400" kern="100" dirty="0">
                          <a:effectLst/>
                        </a:rPr>
                        <a:t>333</a:t>
                      </a:r>
                      <a:endParaRPr lang="en-GB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kern="100">
                          <a:effectLst/>
                        </a:rPr>
                        <a:t>59</a:t>
                      </a:r>
                      <a:r>
                        <a:rPr lang="en-US" sz="1400" kern="100">
                          <a:effectLst/>
                        </a:rPr>
                        <a:t>.</a:t>
                      </a:r>
                      <a:r>
                        <a:rPr lang="el-GR" sz="1400" kern="100">
                          <a:effectLst/>
                        </a:rPr>
                        <a:t>33</a:t>
                      </a:r>
                      <a:r>
                        <a:rPr lang="en-US" sz="1400" kern="100">
                          <a:effectLst/>
                        </a:rPr>
                        <a:t>4,77</a:t>
                      </a:r>
                      <a:endParaRPr lang="en-GB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kern="100" dirty="0">
                          <a:effectLst/>
                        </a:rPr>
                        <a:t>1</a:t>
                      </a:r>
                      <a:r>
                        <a:rPr lang="en-US" sz="1400" kern="100" dirty="0">
                          <a:effectLst/>
                        </a:rPr>
                        <a:t>.</a:t>
                      </a:r>
                      <a:r>
                        <a:rPr lang="el-GR" sz="1400" kern="100" dirty="0">
                          <a:effectLst/>
                        </a:rPr>
                        <a:t>5 </a:t>
                      </a:r>
                      <a:endParaRPr lang="en-GB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17036289"/>
                  </a:ext>
                </a:extLst>
              </a:tr>
              <a:tr h="2956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 kern="100" dirty="0" err="1">
                          <a:effectLst/>
                        </a:rPr>
                        <a:t>Βαλλονία</a:t>
                      </a:r>
                      <a:r>
                        <a:rPr lang="el-GR" sz="1600" kern="100" dirty="0">
                          <a:effectLst/>
                        </a:rPr>
                        <a:t>: </a:t>
                      </a:r>
                    </a:p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 kern="100" dirty="0">
                          <a:effectLst/>
                        </a:rPr>
                        <a:t>6 συστάδες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 kern="100" dirty="0">
                          <a:effectLst/>
                        </a:rPr>
                        <a:t>Μ.Ο.</a:t>
                      </a:r>
                    </a:p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 kern="100" dirty="0">
                          <a:effectLst/>
                        </a:rPr>
                        <a:t>14 μέλη </a:t>
                      </a:r>
                    </a:p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 kern="100" dirty="0">
                          <a:effectLst/>
                        </a:rPr>
                        <a:t>2.5 εκ ανά έργο</a:t>
                      </a:r>
                    </a:p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 kern="100" dirty="0">
                          <a:effectLst/>
                        </a:rPr>
                        <a:t>6.3 εκ ανά φορέα</a:t>
                      </a:r>
                      <a:endParaRPr lang="el-GR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 kern="100" dirty="0">
                          <a:effectLst/>
                        </a:rPr>
                        <a:t>160.000 ανά έτος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 kern="100" dirty="0">
                          <a:effectLst/>
                        </a:rPr>
                        <a:t>Σύνολο 537 εκ € </a:t>
                      </a:r>
                    </a:p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 kern="100" dirty="0">
                          <a:effectLst/>
                        </a:rPr>
                        <a:t>89.5 εκ € ανά συστάδα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8714918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46207F1-2944-A9B7-8217-FEBA0EF9801F}"/>
              </a:ext>
            </a:extLst>
          </p:cNvPr>
          <p:cNvSpPr txBox="1"/>
          <p:nvPr/>
        </p:nvSpPr>
        <p:spPr>
          <a:xfrm>
            <a:off x="257716" y="1328738"/>
            <a:ext cx="6343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Συνολικός προϋπολογισμός δημόσιας δαπάνης</a:t>
            </a:r>
            <a:r>
              <a:rPr lang="el-GR" dirty="0"/>
              <a:t>: 18 εκ €</a:t>
            </a:r>
          </a:p>
          <a:p>
            <a:r>
              <a:rPr lang="el-GR" b="1" dirty="0"/>
              <a:t>Τελική δημόσια δαπάνη: </a:t>
            </a:r>
            <a:r>
              <a:rPr lang="el-GR" dirty="0"/>
              <a:t>6,8 εκ €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774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C44EDE-385C-79E7-089B-6A41517FBC78}"/>
              </a:ext>
            </a:extLst>
          </p:cNvPr>
          <p:cNvSpPr txBox="1"/>
          <p:nvPr/>
        </p:nvSpPr>
        <p:spPr>
          <a:xfrm>
            <a:off x="9248172" y="6474105"/>
            <a:ext cx="4784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867D88C-7066-4B33-A9F2-0C8BA5892FAC}" type="slidenum">
              <a:rPr lang="el-GR" sz="1200" b="1" smtClean="0">
                <a:solidFill>
                  <a:schemeClr val="accent1">
                    <a:lumMod val="50000"/>
                  </a:schemeClr>
                </a:solidFill>
              </a:rPr>
              <a:t>5</a:t>
            </a:fld>
            <a:endParaRPr lang="el-GR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860BB9-6311-7256-B7D3-6280B83ACB10}"/>
              </a:ext>
            </a:extLst>
          </p:cNvPr>
          <p:cNvSpPr txBox="1"/>
          <p:nvPr/>
        </p:nvSpPr>
        <p:spPr>
          <a:xfrm>
            <a:off x="385822" y="473775"/>
            <a:ext cx="113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solidFill>
                  <a:schemeClr val="bg2">
                    <a:lumMod val="25000"/>
                  </a:schemeClr>
                </a:solidFill>
              </a:rPr>
              <a:t>Συνάφεια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FE9308-F2E0-DB5A-6582-E120FCC6B578}"/>
              </a:ext>
            </a:extLst>
          </p:cNvPr>
          <p:cNvSpPr txBox="1"/>
          <p:nvPr/>
        </p:nvSpPr>
        <p:spPr>
          <a:xfrm>
            <a:off x="385822" y="0"/>
            <a:ext cx="9471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ΑΠΟΤΙΜΗΣΗ ΔΡΑΣΗΣ ‘ΔΗΜΙΟΥΡΓΙΑ ΚΑΙΝΟΤΟΜΙΚΩΝ ΣΥΣΤΑΔΩΝ ΕΠΙΧΕΙΡΗΣΕΩΝ (CLUSTERS)’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C67803-90F1-E107-5066-14292F478849}"/>
              </a:ext>
            </a:extLst>
          </p:cNvPr>
          <p:cNvSpPr txBox="1"/>
          <p:nvPr/>
        </p:nvSpPr>
        <p:spPr>
          <a:xfrm>
            <a:off x="385822" y="1316883"/>
            <a:ext cx="9040981" cy="3996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Η δημιουργία των δομών στήριξης συστάδων αποτέλεσε σημαντικό μέρος της  βιομηχανικής πολιτικής στην Ευρώπη τις δεκαετίες του 20 και 21. Η ύπαρξη συστάδων δημιουργεί οφέλη τόσο σε τοπικό όσο και σε εθνικό επίπεδο.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</a:rPr>
              <a:t>Η 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χρηματοδότηση δομών στήριξης συστάδων στην Ελλάδα σε ένα μικρό αριθμό τεχνολογικών/κλαδικών τομέων ανταποκρίνονταν στις ανάγκες της ελληνικής οικονομίας καθώς και στις ανάγκες των επιχειρήσεων και ερευνητικών φορέων.</a:t>
            </a:r>
          </a:p>
          <a:p>
            <a:pPr marL="285750" marR="0" indent="-28575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Όμως οι συγκεκριμένες επιλογές θεματικών περιοχών δεν ανταποκρίνονται στη διεθνή εμπειρία σύμφωνα με την οποία η πολιτική για συστάδες </a:t>
            </a: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δεν θα πρέπει να στοχεύει στη δημιουργία  δομών στήριξης συστάδων σε ένα τομέα  χωρίς να υπάρχει ήδη η αντίστοιχη  κρίσιμη μάζα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</a:rPr>
              <a:t>δραστηριότητας 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και χωρίς τις απαραίτητες συνθήκες που θα επιτρέψουν την οργανική τους ανάπτυξη</a:t>
            </a:r>
            <a:endParaRPr lang="el-GR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indent="-3429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445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C44EDE-385C-79E7-089B-6A41517FBC78}"/>
              </a:ext>
            </a:extLst>
          </p:cNvPr>
          <p:cNvSpPr txBox="1"/>
          <p:nvPr/>
        </p:nvSpPr>
        <p:spPr>
          <a:xfrm>
            <a:off x="9248172" y="6474105"/>
            <a:ext cx="4784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867D88C-7066-4B33-A9F2-0C8BA5892FAC}" type="slidenum">
              <a:rPr lang="el-GR" sz="1200" b="1" smtClean="0">
                <a:solidFill>
                  <a:schemeClr val="accent1">
                    <a:lumMod val="50000"/>
                  </a:schemeClr>
                </a:solidFill>
              </a:rPr>
              <a:t>6</a:t>
            </a:fld>
            <a:endParaRPr lang="el-GR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860BB9-6311-7256-B7D3-6280B83ACB10}"/>
              </a:ext>
            </a:extLst>
          </p:cNvPr>
          <p:cNvSpPr txBox="1"/>
          <p:nvPr/>
        </p:nvSpPr>
        <p:spPr>
          <a:xfrm>
            <a:off x="385822" y="575790"/>
            <a:ext cx="113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solidFill>
                  <a:schemeClr val="bg2">
                    <a:lumMod val="25000"/>
                  </a:schemeClr>
                </a:solidFill>
              </a:rPr>
              <a:t>Συνάφεια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FE9308-F2E0-DB5A-6582-E120FCC6B578}"/>
              </a:ext>
            </a:extLst>
          </p:cNvPr>
          <p:cNvSpPr txBox="1"/>
          <p:nvPr/>
        </p:nvSpPr>
        <p:spPr>
          <a:xfrm>
            <a:off x="385822" y="0"/>
            <a:ext cx="9471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ΑΠΟΤΙΜΗΣΗ ΔΡΑΣΗΣ ‘ΔΗΜΙΟΥΡΓΙΑ ΚΑΙΝΟΤΟΜΙΚΩΝ ΣΥΣΤΑΔΩΝ ΕΠΙΧΕΙΡΗΣΕΩΝ (CLUSTERS)’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ECD4D6-C7FC-434A-F4AB-2301AF477DD2}"/>
              </a:ext>
            </a:extLst>
          </p:cNvPr>
          <p:cNvSpPr txBox="1"/>
          <p:nvPr/>
        </p:nvSpPr>
        <p:spPr>
          <a:xfrm>
            <a:off x="271705" y="1151581"/>
            <a:ext cx="9418272" cy="3910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Οι επιλεγμένες  δομές στήριξης συστάδων δημιουργήθηκαν σε περιοχές που την περίοδο της επιλογής τους (2012-2013) η δραστηριότητα στην Ελλάδα ήταν πολύ περιορισμένη:</a:t>
            </a:r>
          </a:p>
          <a:p>
            <a:pPr marL="800100" lvl="1" indent="-342900" algn="just">
              <a:lnSpc>
                <a:spcPct val="115000"/>
              </a:lnSpc>
              <a:buClr>
                <a:srgbClr val="800000"/>
              </a:buClr>
              <a:buSzPts val="1200"/>
              <a:buFont typeface="Wingdings" panose="05000000000000000000" pitchFamily="2" charset="2"/>
              <a:buChar char="v"/>
              <a:tabLst>
                <a:tab pos="228600" algn="l"/>
                <a:tab pos="457200" algn="l"/>
              </a:tabLst>
            </a:pPr>
            <a:r>
              <a:rPr lang="el-GR" sz="1600" dirty="0"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Διαστημικές τεχνολογίες: Η επιχειρηματική δραστηριότητα στην περιοχή αυτή ήταν σχεδόν ανύπαρκτη αν και η είσοδος της Ελλάδας στον Ευρωπαϊκό Οργανισμό Διαστήματος άνοιγε σημαντικές προοπτικές για το μέλλον </a:t>
            </a:r>
            <a:endParaRPr lang="en-GB" sz="1600" dirty="0">
              <a:effectLst/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15000"/>
              </a:lnSpc>
              <a:buClr>
                <a:srgbClr val="800000"/>
              </a:buClr>
              <a:buSzPts val="1200"/>
              <a:buFont typeface="Wingdings" panose="05000000000000000000" pitchFamily="2" charset="2"/>
              <a:buChar char="v"/>
              <a:tabLst>
                <a:tab pos="228600" algn="l"/>
                <a:tab pos="457200" algn="l"/>
              </a:tabLst>
            </a:pPr>
            <a:r>
              <a:rPr lang="el-GR" sz="1600" dirty="0"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Πράσινη ενέργεια: Παρά το σημαντικό ρόλο που διαδραματίζει η πράσινη ενέργεια σήμερα, την εποχή εκείνη η επιχειρηματική δραστηριότητα ήταν πολύ περιορισμένη</a:t>
            </a:r>
            <a:endParaRPr lang="en-GB" sz="1600" dirty="0">
              <a:effectLst/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15000"/>
              </a:lnSpc>
              <a:buClr>
                <a:srgbClr val="800000"/>
              </a:buClr>
              <a:buSzPts val="1200"/>
              <a:buFont typeface="Wingdings" panose="05000000000000000000" pitchFamily="2" charset="2"/>
              <a:buChar char="v"/>
              <a:tabLst>
                <a:tab pos="228600" algn="l"/>
                <a:tab pos="457200" algn="l"/>
              </a:tabLst>
            </a:pPr>
            <a:r>
              <a:rPr lang="el-GR" sz="1600" dirty="0" err="1"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Βιοεπιστήμες</a:t>
            </a:r>
            <a:r>
              <a:rPr lang="el-GR" sz="1600" dirty="0"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και κουλτούρα: Επίσης η επιχειρηματική δραστηριότητά σε αυτή την περιοχή ήταν πολύ περιορισμένη. </a:t>
            </a:r>
            <a:endParaRPr lang="en-GB" sz="1600" dirty="0">
              <a:effectLst/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15000"/>
              </a:lnSpc>
              <a:buClr>
                <a:srgbClr val="800000"/>
              </a:buClr>
              <a:buSzPts val="1200"/>
              <a:buFont typeface="Wingdings" panose="05000000000000000000" pitchFamily="2" charset="2"/>
              <a:buChar char="v"/>
              <a:tabLst>
                <a:tab pos="228600" algn="l"/>
                <a:tab pos="457200" algn="l"/>
              </a:tabLst>
            </a:pPr>
            <a:r>
              <a:rPr lang="en-US" sz="1600" dirty="0"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Computer gaming</a:t>
            </a:r>
            <a:r>
              <a:rPr lang="el-GR" sz="1600" dirty="0"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: Ήταν η μόνη περιοχή με κάποια συγκέντρωση επιχειρηματικής δραστηριότητας αλλά ούτε ήταν, ούτε είναι σήμερα ανάμεσα στις σημαντικές οικονομικές δραστηριότητες</a:t>
            </a:r>
            <a:endParaRPr lang="en-US" sz="1600" dirty="0">
              <a:effectLst/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lvl="1" algn="just">
              <a:lnSpc>
                <a:spcPct val="115000"/>
              </a:lnSpc>
              <a:buClr>
                <a:srgbClr val="800000"/>
              </a:buClr>
              <a:buSzPts val="1200"/>
              <a:tabLst>
                <a:tab pos="228600" algn="l"/>
                <a:tab pos="457200" algn="l"/>
              </a:tabLst>
            </a:pPr>
            <a:endParaRPr lang="el-GR" sz="1600" dirty="0">
              <a:effectLst/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15000"/>
              </a:lnSpc>
              <a:buClr>
                <a:srgbClr val="800000"/>
              </a:buClr>
              <a:buSzPts val="1200"/>
              <a:buFont typeface="Wingdings" pitchFamily="2" charset="2"/>
              <a:buChar char="q"/>
              <a:tabLst>
                <a:tab pos="228600" algn="l"/>
                <a:tab pos="457200" algn="l"/>
              </a:tabLst>
            </a:pPr>
            <a:r>
              <a:rPr lang="el-GR" dirty="0">
                <a:latin typeface="Calibri" panose="020F0502020204030204" pitchFamily="34" charset="0"/>
              </a:rPr>
              <a:t>Οι τεχνολογικές /κλαδικές περιοχές δεν αποτέλεσαν τομείς προτεραιότητας για τη </a:t>
            </a:r>
            <a:r>
              <a:rPr lang="en-US" dirty="0">
                <a:latin typeface="Calibri" panose="020F0502020204030204" pitchFamily="34" charset="0"/>
              </a:rPr>
              <a:t>RIS</a:t>
            </a:r>
            <a:endParaRPr lang="en-GB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307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C44EDE-385C-79E7-089B-6A41517FBC78}"/>
              </a:ext>
            </a:extLst>
          </p:cNvPr>
          <p:cNvSpPr txBox="1"/>
          <p:nvPr/>
        </p:nvSpPr>
        <p:spPr>
          <a:xfrm>
            <a:off x="9248172" y="6474105"/>
            <a:ext cx="4784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867D88C-7066-4B33-A9F2-0C8BA5892FAC}" type="slidenum">
              <a:rPr lang="el-GR" sz="1200" b="1" smtClean="0">
                <a:solidFill>
                  <a:schemeClr val="accent1">
                    <a:lumMod val="50000"/>
                  </a:schemeClr>
                </a:solidFill>
              </a:rPr>
              <a:t>7</a:t>
            </a:fld>
            <a:endParaRPr lang="el-GR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860BB9-6311-7256-B7D3-6280B83ACB10}"/>
              </a:ext>
            </a:extLst>
          </p:cNvPr>
          <p:cNvSpPr txBox="1"/>
          <p:nvPr/>
        </p:nvSpPr>
        <p:spPr>
          <a:xfrm>
            <a:off x="385822" y="537465"/>
            <a:ext cx="6955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solidFill>
                  <a:schemeClr val="bg2">
                    <a:lumMod val="25000"/>
                  </a:schemeClr>
                </a:solidFill>
              </a:rPr>
              <a:t>Αποτελεσματικότητα – εκροές και επιδράσεις στους ωφελούμενους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F6F2DC-553D-19DE-2FB2-8DE2CEF1D280}"/>
              </a:ext>
            </a:extLst>
          </p:cNvPr>
          <p:cNvSpPr txBox="1"/>
          <p:nvPr/>
        </p:nvSpPr>
        <p:spPr>
          <a:xfrm>
            <a:off x="385822" y="0"/>
            <a:ext cx="9471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ΑΠΟΤΙΜΗΣΗ ΔΡΑΣΗΣ ‘ΔΗΜΙΟΥΡΓΙΑ ΚΑΙΝΟΤΟΜΙΚΩΝ ΣΥΣΤΑΔΩΝ ΕΠΙΧΕΙΡΗΣΕΩΝ (CLUSTERS)’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CB3C75-BC0F-B9AA-23D2-1860FDA05107}"/>
              </a:ext>
            </a:extLst>
          </p:cNvPr>
          <p:cNvSpPr txBox="1"/>
          <p:nvPr/>
        </p:nvSpPr>
        <p:spPr>
          <a:xfrm>
            <a:off x="31072" y="1094679"/>
            <a:ext cx="9826699" cy="5416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fontAlgn="base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l-GR" sz="1600" b="1" u="none" strike="noStrike" kern="0" spc="0" dirty="0">
                <a:ln>
                  <a:noFill/>
                </a:ln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Calibri" panose="020F050202020403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Τεχνολογικές και οικονομικές εκροές</a:t>
            </a:r>
            <a:endParaRPr lang="en-GB" sz="1600" b="1" u="none" strike="noStrike" kern="0" spc="0" dirty="0">
              <a:ln>
                <a:noFill/>
              </a:ln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  <a:latin typeface="Calibri" panose="020F050202020403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  <a:p>
            <a:pPr marL="742950" lvl="1" indent="-285750" algn="just" fontAlgn="base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l-GR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Η Δράση δεν συνεισέφερε ουσιαστικά στην </a:t>
            </a:r>
            <a:r>
              <a:rPr lang="el-GR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Ανάπτυξη των δομών υποστήριξης των συστάδων</a:t>
            </a:r>
            <a:r>
              <a:rPr lang="el-GR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</a:p>
          <a:p>
            <a:pPr marL="1200150" lvl="2" indent="-285750" algn="just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Μία συστάδα σταμάτησε τη δραστηριότητά της αμέσως μόλις τελείωσε το έργο </a:t>
            </a:r>
          </a:p>
          <a:p>
            <a:pPr marL="1200150" lvl="2" indent="-285750" algn="just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Δύο δεν εμφάνισαν κάποια ουσιαστική διαφοροποίηση στην εσωτερική τους δικτύωση ή στη δυναμική τους κατά τη διάρκεια ή αμέσως μετά την χρηματοδότηση τους από τη Δράση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 algn="just" fontAlgn="base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l-GR" sz="1600" b="1" u="none" strike="noStrike" kern="0" spc="0" dirty="0">
                <a:ln>
                  <a:noFill/>
                </a:ln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Calibri" panose="020F050202020403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Τεχνολογικά και οικονομικά αποτελέσματα για τους ωφελούμενους</a:t>
            </a:r>
            <a:endParaRPr lang="en-GB" sz="1600" b="1" u="none" strike="noStrike" kern="0" spc="0" dirty="0">
              <a:ln>
                <a:noFill/>
              </a:ln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  <a:latin typeface="Calibri" panose="020F050202020403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  <a:p>
            <a:pPr marL="742950" lvl="1" indent="-285750" algn="just" fontAlgn="base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l-GR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Για τις δύο δομές στήριξης που ολοκλήρωσαν τη συμμετοχή τους και συνεχίζουν τη δραστηριότητά τους η Δράση βοήθησε στην επιβίωση τους στην οικονομικά δύσκολη περίοδο 2012-2016. Ιδιαίτερα το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cluster </a:t>
            </a:r>
            <a:r>
              <a:rPr lang="el-GR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όταν βελτιώθηκαν οι ευρύτερες οικονομικές συνθήκες μεγεθύνθηκε σημαντικά. 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 algn="just" fontAlgn="base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l-GR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Ωστόσο </a:t>
            </a:r>
            <a:r>
              <a:rPr lang="el-G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δεν υπάρχουν ενδείξεις επιτυχίας στο σύνολο</a:t>
            </a:r>
            <a:endParaRPr lang="el-GR" sz="16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200150" lvl="2" indent="-285750" algn="just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λίγες μεμονωμένες επιχειρήσεις μεγεθύνθηκαν και αύξησαν τις επενδύσεις και την απασχόλησή τους, </a:t>
            </a:r>
          </a:p>
          <a:p>
            <a:pPr marL="1200150" lvl="2" indent="-285750" algn="just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αρκετές έκλεισαν ή άλλαξαν αντικείμενο </a:t>
            </a:r>
          </a:p>
          <a:p>
            <a:pPr marL="1200150" lvl="2" indent="-285750" algn="just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Η συνολική εικόνα είναι περίπου ίδια με τον μέσο όρο της οικονομίας, δεν δίνει την εικόνα ενός επιτυχημένου μοντέλου που λόγω εξωτερικών οικονομιών είχε καλύτερη απόδοση από μεμονωμένες περιπτώσεις.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104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C44EDE-385C-79E7-089B-6A41517FBC78}"/>
              </a:ext>
            </a:extLst>
          </p:cNvPr>
          <p:cNvSpPr txBox="1"/>
          <p:nvPr/>
        </p:nvSpPr>
        <p:spPr>
          <a:xfrm>
            <a:off x="9248172" y="6474105"/>
            <a:ext cx="4784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867D88C-7066-4B33-A9F2-0C8BA5892FAC}" type="slidenum">
              <a:rPr lang="el-GR" sz="1200" b="1" smtClean="0">
                <a:solidFill>
                  <a:schemeClr val="accent1">
                    <a:lumMod val="50000"/>
                  </a:schemeClr>
                </a:solidFill>
              </a:rPr>
              <a:t>8</a:t>
            </a:fld>
            <a:endParaRPr lang="el-GR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860BB9-6311-7256-B7D3-6280B83ACB10}"/>
              </a:ext>
            </a:extLst>
          </p:cNvPr>
          <p:cNvSpPr txBox="1"/>
          <p:nvPr/>
        </p:nvSpPr>
        <p:spPr>
          <a:xfrm>
            <a:off x="385823" y="369332"/>
            <a:ext cx="2967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solidFill>
                  <a:schemeClr val="bg2">
                    <a:lumMod val="25000"/>
                  </a:schemeClr>
                </a:solidFill>
              </a:rPr>
              <a:t>3. Αποτίμηση Δράσης [</a:t>
            </a:r>
            <a:r>
              <a:rPr lang="en-GB" b="1" dirty="0">
                <a:solidFill>
                  <a:schemeClr val="bg2">
                    <a:lumMod val="25000"/>
                  </a:schemeClr>
                </a:solidFill>
              </a:rPr>
              <a:t>4</a:t>
            </a:r>
            <a:r>
              <a:rPr lang="el-GR" b="1" dirty="0">
                <a:solidFill>
                  <a:schemeClr val="bg2">
                    <a:lumMod val="25000"/>
                  </a:schemeClr>
                </a:solidFill>
              </a:rPr>
              <a:t>/</a:t>
            </a:r>
            <a:r>
              <a:rPr lang="en-GB" b="1" dirty="0">
                <a:solidFill>
                  <a:schemeClr val="bg2">
                    <a:lumMod val="25000"/>
                  </a:schemeClr>
                </a:solidFill>
              </a:rPr>
              <a:t>11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]</a:t>
            </a:r>
            <a:r>
              <a:rPr lang="el-GR" b="1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75DEE6-C35C-4AAC-ED31-8ECEC62CC572}"/>
              </a:ext>
            </a:extLst>
          </p:cNvPr>
          <p:cNvSpPr txBox="1"/>
          <p:nvPr/>
        </p:nvSpPr>
        <p:spPr>
          <a:xfrm>
            <a:off x="620872" y="654842"/>
            <a:ext cx="48915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>
                <a:solidFill>
                  <a:srgbClr val="C00000"/>
                </a:solidFill>
              </a:rPr>
              <a:t>Αποτελεσματικότητα – πολλαπλασιαστικές επιδράσεις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5DED97-CE24-BEB1-D675-C97A33BCFAB6}"/>
              </a:ext>
            </a:extLst>
          </p:cNvPr>
          <p:cNvSpPr txBox="1"/>
          <p:nvPr/>
        </p:nvSpPr>
        <p:spPr>
          <a:xfrm>
            <a:off x="82972" y="1022115"/>
            <a:ext cx="96436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l-GR" sz="2000" b="1" dirty="0">
                <a:solidFill>
                  <a:srgbClr val="931B21"/>
                </a:solidFill>
                <a:effectLst/>
                <a:latin typeface="Calibri" panose="020F050202020403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Αποτελέσματα και επιδράσεις στο σύστημα καινοτομίας και στην οικονομία</a:t>
            </a:r>
            <a:endParaRPr lang="en-GB" sz="2000" b="1" dirty="0">
              <a:solidFill>
                <a:srgbClr val="931B21"/>
              </a:solidFill>
              <a:effectLst/>
              <a:latin typeface="Calibri" panose="020F050202020403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B03A9F-19CE-E945-E9A5-7138A51301F0}"/>
              </a:ext>
            </a:extLst>
          </p:cNvPr>
          <p:cNvSpPr txBox="1"/>
          <p:nvPr/>
        </p:nvSpPr>
        <p:spPr>
          <a:xfrm>
            <a:off x="319726" y="1420166"/>
            <a:ext cx="9266548" cy="11680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l-GR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Μη εμφανή επίδραση στο σύστημα καινοτομίας</a:t>
            </a:r>
          </a:p>
          <a:p>
            <a:pPr marL="285750" marR="0" indent="-28575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</a:rPr>
              <a:t>Σημαντικότερη συμβολή στην οικονομία αλλά συγκρίσιμη με ενισχύσεις επενδύσεων στη βιομηχανία που δεν ενσωματώνουν αγορές εξοπλίσου   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D5B58C-8496-E2E8-925A-521741F257A5}"/>
              </a:ext>
            </a:extLst>
          </p:cNvPr>
          <p:cNvSpPr txBox="1"/>
          <p:nvPr/>
        </p:nvSpPr>
        <p:spPr>
          <a:xfrm>
            <a:off x="1124980" y="2750209"/>
            <a:ext cx="938909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600"/>
              </a:spcAft>
            </a:pPr>
            <a:r>
              <a:rPr lang="el-GR" sz="1600" b="1" spc="3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Πολλαπλασιαστικά αποτελέσματα της Δράσης με βάση Πίνακες Εισροών-Εκροών</a:t>
            </a:r>
            <a:endParaRPr lang="en-GB" sz="1600" b="1" spc="30" dirty="0">
              <a:solidFill>
                <a:srgbClr val="40404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1BD1AD4-2667-6A70-5FED-176845E71D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561027"/>
              </p:ext>
            </p:extLst>
          </p:nvPr>
        </p:nvGraphicFramePr>
        <p:xfrm>
          <a:off x="620872" y="3149899"/>
          <a:ext cx="8543925" cy="1542354"/>
        </p:xfrm>
        <a:graphic>
          <a:graphicData uri="http://schemas.openxmlformats.org/drawingml/2006/table">
            <a:tbl>
              <a:tblPr firstRow="1" firstCol="1">
                <a:tableStyleId>{B301B821-A1FF-4177-AEE7-76D212191A09}</a:tableStyleId>
              </a:tblPr>
              <a:tblGrid>
                <a:gridCol w="1830109">
                  <a:extLst>
                    <a:ext uri="{9D8B030D-6E8A-4147-A177-3AD203B41FA5}">
                      <a16:colId xmlns:a16="http://schemas.microsoft.com/office/drawing/2014/main" val="2873052199"/>
                    </a:ext>
                  </a:extLst>
                </a:gridCol>
                <a:gridCol w="1678027">
                  <a:extLst>
                    <a:ext uri="{9D8B030D-6E8A-4147-A177-3AD203B41FA5}">
                      <a16:colId xmlns:a16="http://schemas.microsoft.com/office/drawing/2014/main" val="3859864797"/>
                    </a:ext>
                  </a:extLst>
                </a:gridCol>
                <a:gridCol w="1678027">
                  <a:extLst>
                    <a:ext uri="{9D8B030D-6E8A-4147-A177-3AD203B41FA5}">
                      <a16:colId xmlns:a16="http://schemas.microsoft.com/office/drawing/2014/main" val="572523333"/>
                    </a:ext>
                  </a:extLst>
                </a:gridCol>
                <a:gridCol w="1883081">
                  <a:extLst>
                    <a:ext uri="{9D8B030D-6E8A-4147-A177-3AD203B41FA5}">
                      <a16:colId xmlns:a16="http://schemas.microsoft.com/office/drawing/2014/main" val="444298087"/>
                    </a:ext>
                  </a:extLst>
                </a:gridCol>
                <a:gridCol w="1474681">
                  <a:extLst>
                    <a:ext uri="{9D8B030D-6E8A-4147-A177-3AD203B41FA5}">
                      <a16:colId xmlns:a16="http://schemas.microsoft.com/office/drawing/2014/main" val="1226440361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 b="1">
                          <a:solidFill>
                            <a:srgbClr val="FFFFFF"/>
                          </a:solidFill>
                          <a:effectLst/>
                        </a:rPr>
                        <a:t>Μέγεθος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 b="1">
                          <a:solidFill>
                            <a:srgbClr val="FFFFFF"/>
                          </a:solidFill>
                          <a:effectLst/>
                        </a:rPr>
                        <a:t>Άμεση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 b="1" dirty="0">
                          <a:solidFill>
                            <a:srgbClr val="FFFFFF"/>
                          </a:solidFill>
                          <a:effectLst/>
                        </a:rPr>
                        <a:t>Έμμεση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 b="1" dirty="0">
                          <a:solidFill>
                            <a:srgbClr val="FFFFFF"/>
                          </a:solidFill>
                          <a:effectLst/>
                        </a:rPr>
                        <a:t>Προκαλούμενη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 b="1">
                          <a:solidFill>
                            <a:srgbClr val="FFFFFF"/>
                          </a:solidFill>
                          <a:effectLst/>
                        </a:rPr>
                        <a:t>Συνολική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47660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effectLst/>
                        </a:rPr>
                        <a:t>ΑΕΠ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effectLst/>
                        </a:rPr>
                        <a:t>9,1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effectLst/>
                        </a:rPr>
                        <a:t>3,0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effectLst/>
                        </a:rPr>
                        <a:t>4,4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effectLst/>
                        </a:rPr>
                        <a:t>16,4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696190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effectLst/>
                        </a:rPr>
                        <a:t>Απασχόληση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effectLst/>
                        </a:rPr>
                        <a:t>181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effectLst/>
                        </a:rPr>
                        <a:t>71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effectLst/>
                        </a:rPr>
                        <a:t>82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effectLst/>
                        </a:rPr>
                        <a:t>334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391242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effectLst/>
                        </a:rPr>
                        <a:t>Έσοδα του Δημοσίου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effectLst/>
                        </a:rPr>
                        <a:t>3,3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effectLst/>
                        </a:rPr>
                        <a:t>0,9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effectLst/>
                        </a:rPr>
                        <a:t>1,9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effectLst/>
                        </a:rPr>
                        <a:t>6,1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531923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effectLst/>
                        </a:rPr>
                        <a:t>Κοινωνικό προϊόν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effectLst/>
                        </a:rPr>
                        <a:t>7,9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effectLst/>
                        </a:rPr>
                        <a:t>2,0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effectLst/>
                        </a:rPr>
                        <a:t>2,9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rgbClr val="000000"/>
                          </a:solidFill>
                          <a:effectLst/>
                        </a:rPr>
                        <a:t>12,8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2539343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2672313-4A26-A8CB-D3B9-E5409D5E8D43}"/>
              </a:ext>
            </a:extLst>
          </p:cNvPr>
          <p:cNvSpPr txBox="1"/>
          <p:nvPr/>
        </p:nvSpPr>
        <p:spPr>
          <a:xfrm>
            <a:off x="385822" y="0"/>
            <a:ext cx="9471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ΑΠΟΤΙΜΗΣΗ ΔΡΑΣΗΣ ‘ΔΗΜΙΟΥΡΓΙΑ ΚΑΙΝΟΤΟΜΙΚΩΝ ΣΥΣΤΑΔΩΝ ΕΠΙΧΕΙΡΗΣΕΩΝ (CLUSTERS)’ </a:t>
            </a:r>
          </a:p>
        </p:txBody>
      </p:sp>
    </p:spTree>
    <p:extLst>
      <p:ext uri="{BB962C8B-B14F-4D97-AF65-F5344CB8AC3E}">
        <p14:creationId xmlns:p14="http://schemas.microsoft.com/office/powerpoint/2010/main" val="2753498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5342F8B-5225-B9AD-CE73-488C4D7365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8519949"/>
              </p:ext>
            </p:extLst>
          </p:nvPr>
        </p:nvGraphicFramePr>
        <p:xfrm>
          <a:off x="333916" y="3329937"/>
          <a:ext cx="9267224" cy="3002598"/>
        </p:xfrm>
        <a:graphic>
          <a:graphicData uri="http://schemas.openxmlformats.org/drawingml/2006/table">
            <a:tbl>
              <a:tblPr firstRow="1" firstCol="1" lastRow="1" bandRow="1">
                <a:tableStyleId>{69012ECD-51FC-41F1-AA8D-1B2483CD663E}</a:tableStyleId>
              </a:tblPr>
              <a:tblGrid>
                <a:gridCol w="1675018">
                  <a:extLst>
                    <a:ext uri="{9D8B030D-6E8A-4147-A177-3AD203B41FA5}">
                      <a16:colId xmlns:a16="http://schemas.microsoft.com/office/drawing/2014/main" val="850245161"/>
                    </a:ext>
                  </a:extLst>
                </a:gridCol>
                <a:gridCol w="2410725">
                  <a:extLst>
                    <a:ext uri="{9D8B030D-6E8A-4147-A177-3AD203B41FA5}">
                      <a16:colId xmlns:a16="http://schemas.microsoft.com/office/drawing/2014/main" val="318574841"/>
                    </a:ext>
                  </a:extLst>
                </a:gridCol>
                <a:gridCol w="2529924">
                  <a:extLst>
                    <a:ext uri="{9D8B030D-6E8A-4147-A177-3AD203B41FA5}">
                      <a16:colId xmlns:a16="http://schemas.microsoft.com/office/drawing/2014/main" val="584299218"/>
                    </a:ext>
                  </a:extLst>
                </a:gridCol>
                <a:gridCol w="2651557">
                  <a:extLst>
                    <a:ext uri="{9D8B030D-6E8A-4147-A177-3AD203B41FA5}">
                      <a16:colId xmlns:a16="http://schemas.microsoft.com/office/drawing/2014/main" val="3113599560"/>
                    </a:ext>
                  </a:extLst>
                </a:gridCol>
              </a:tblGrid>
              <a:tr h="80318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0" kern="100" spc="30">
                          <a:solidFill>
                            <a:srgbClr val="404040"/>
                          </a:solidFill>
                          <a:effectLst/>
                        </a:rPr>
                        <a:t> </a:t>
                      </a:r>
                      <a:endParaRPr lang="en-GB" sz="1600" b="1" kern="100" spc="3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1" kern="100">
                          <a:solidFill>
                            <a:srgbClr val="FFFFFF"/>
                          </a:solidFill>
                          <a:effectLst/>
                        </a:rPr>
                        <a:t>Αριθμός εταιρειών που συμμετείχαν /μέση χρηματοδότηση</a:t>
                      </a:r>
                      <a:endParaRPr lang="en-GB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1" kern="100" dirty="0">
                          <a:solidFill>
                            <a:srgbClr val="FFFFFF"/>
                          </a:solidFill>
                          <a:effectLst/>
                        </a:rPr>
                        <a:t>Δημόσια χρηματοδότηση φορέα αρωγού σε €</a:t>
                      </a:r>
                      <a:endParaRPr lang="en-GB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1" kern="100" dirty="0">
                          <a:solidFill>
                            <a:srgbClr val="FFFFFF"/>
                          </a:solidFill>
                          <a:effectLst/>
                        </a:rPr>
                        <a:t>Δημόσια χρηματοδότηση επιχειρήσεων σε εκ €</a:t>
                      </a:r>
                      <a:endParaRPr lang="en-GB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2732419"/>
                  </a:ext>
                </a:extLst>
              </a:tr>
              <a:tr h="25859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000000"/>
                          </a:solidFill>
                          <a:effectLst/>
                        </a:rPr>
                        <a:t>Si-Cluster</a:t>
                      </a:r>
                      <a:endParaRPr lang="en-GB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14</a:t>
                      </a:r>
                      <a:r>
                        <a:rPr lang="el-GR" sz="1400" kern="100">
                          <a:effectLst/>
                        </a:rPr>
                        <a:t>/ 184.879</a:t>
                      </a:r>
                      <a:endParaRPr lang="en-GB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kern="100">
                          <a:effectLst/>
                        </a:rPr>
                        <a:t>1</a:t>
                      </a:r>
                      <a:r>
                        <a:rPr lang="en-US" sz="1400" kern="100">
                          <a:effectLst/>
                        </a:rPr>
                        <a:t>.</a:t>
                      </a:r>
                      <a:r>
                        <a:rPr lang="el-GR" sz="1400" kern="100">
                          <a:effectLst/>
                        </a:rPr>
                        <a:t>050</a:t>
                      </a:r>
                      <a:r>
                        <a:rPr lang="en-US" sz="1400" kern="100">
                          <a:effectLst/>
                        </a:rPr>
                        <a:t>.</a:t>
                      </a:r>
                      <a:r>
                        <a:rPr lang="el-GR" sz="1400" kern="100">
                          <a:effectLst/>
                        </a:rPr>
                        <a:t>000</a:t>
                      </a:r>
                      <a:r>
                        <a:rPr lang="en-US" sz="1400" kern="100">
                          <a:effectLst/>
                        </a:rPr>
                        <a:t>,</a:t>
                      </a:r>
                      <a:r>
                        <a:rPr lang="el-GR" sz="1400" kern="100">
                          <a:effectLst/>
                        </a:rPr>
                        <a:t>00 </a:t>
                      </a:r>
                      <a:endParaRPr lang="en-GB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kern="100" dirty="0">
                          <a:effectLst/>
                        </a:rPr>
                        <a:t>2</a:t>
                      </a:r>
                      <a:r>
                        <a:rPr lang="en-US" sz="1400" kern="100" dirty="0">
                          <a:effectLst/>
                        </a:rPr>
                        <a:t>.</a:t>
                      </a:r>
                      <a:r>
                        <a:rPr lang="el-GR" sz="1400" kern="100" dirty="0">
                          <a:effectLst/>
                        </a:rPr>
                        <a:t>6 </a:t>
                      </a:r>
                      <a:endParaRPr lang="en-GB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6635445"/>
                  </a:ext>
                </a:extLst>
              </a:tr>
              <a:tr h="53088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000000"/>
                          </a:solidFill>
                          <a:effectLst/>
                        </a:rPr>
                        <a:t>Gi-Cluster</a:t>
                      </a:r>
                      <a:endParaRPr lang="en-GB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10</a:t>
                      </a:r>
                      <a:r>
                        <a:rPr lang="el-GR" sz="1400" kern="100">
                          <a:effectLst/>
                        </a:rPr>
                        <a:t>/ 216.248</a:t>
                      </a:r>
                      <a:endParaRPr lang="en-GB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kern="100" dirty="0">
                          <a:effectLst/>
                        </a:rPr>
                        <a:t>1</a:t>
                      </a:r>
                      <a:r>
                        <a:rPr lang="en-US" sz="1400" kern="100" dirty="0">
                          <a:effectLst/>
                        </a:rPr>
                        <a:t>.</a:t>
                      </a:r>
                      <a:r>
                        <a:rPr lang="el-GR" sz="1400" kern="100" dirty="0">
                          <a:effectLst/>
                        </a:rPr>
                        <a:t>050</a:t>
                      </a:r>
                      <a:r>
                        <a:rPr lang="en-US" sz="1400" kern="100" dirty="0">
                          <a:effectLst/>
                        </a:rPr>
                        <a:t>.</a:t>
                      </a:r>
                      <a:r>
                        <a:rPr lang="el-GR" sz="1400" kern="100" dirty="0">
                          <a:effectLst/>
                        </a:rPr>
                        <a:t>000</a:t>
                      </a:r>
                      <a:r>
                        <a:rPr lang="en-US" sz="1400" kern="100" dirty="0">
                          <a:effectLst/>
                        </a:rPr>
                        <a:t>,</a:t>
                      </a:r>
                      <a:r>
                        <a:rPr lang="el-GR" sz="1400" kern="100" dirty="0">
                          <a:effectLst/>
                        </a:rPr>
                        <a:t>00 </a:t>
                      </a:r>
                      <a:endParaRPr lang="en-GB" sz="2000" kern="1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kern="100" dirty="0">
                          <a:effectLst/>
                        </a:rPr>
                        <a:t> </a:t>
                      </a:r>
                      <a:endParaRPr lang="en-GB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kern="100" dirty="0">
                          <a:effectLst/>
                        </a:rPr>
                        <a:t>2</a:t>
                      </a:r>
                      <a:r>
                        <a:rPr lang="en-US" sz="1400" kern="100" dirty="0">
                          <a:effectLst/>
                        </a:rPr>
                        <a:t>.</a:t>
                      </a:r>
                      <a:r>
                        <a:rPr lang="el-GR" sz="1400" kern="100" dirty="0">
                          <a:effectLst/>
                        </a:rPr>
                        <a:t>2</a:t>
                      </a:r>
                      <a:endParaRPr lang="en-GB" sz="2000" kern="1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kern="100" dirty="0">
                          <a:effectLst/>
                        </a:rPr>
                        <a:t> </a:t>
                      </a:r>
                      <a:endParaRPr lang="en-GB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0083803"/>
                  </a:ext>
                </a:extLst>
              </a:tr>
              <a:tr h="35044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000000"/>
                          </a:solidFill>
                          <a:effectLst/>
                        </a:rPr>
                        <a:t>Bionian Cluster</a:t>
                      </a:r>
                      <a:endParaRPr lang="en-GB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kern="100" dirty="0">
                          <a:effectLst/>
                        </a:rPr>
                        <a:t>   </a:t>
                      </a:r>
                      <a:r>
                        <a:rPr lang="en-US" sz="1400" kern="100" dirty="0">
                          <a:effectLst/>
                        </a:rPr>
                        <a:t>7</a:t>
                      </a:r>
                      <a:r>
                        <a:rPr lang="el-GR" sz="1400" kern="100" dirty="0">
                          <a:effectLst/>
                        </a:rPr>
                        <a:t>/212</a:t>
                      </a:r>
                      <a:r>
                        <a:rPr lang="en-US" sz="1400" kern="100" dirty="0">
                          <a:effectLst/>
                        </a:rPr>
                        <a:t>.</a:t>
                      </a:r>
                      <a:r>
                        <a:rPr lang="el-GR" sz="1400" kern="100" dirty="0">
                          <a:effectLst/>
                        </a:rPr>
                        <a:t>333</a:t>
                      </a:r>
                      <a:endParaRPr lang="en-GB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kern="100" dirty="0">
                          <a:effectLst/>
                        </a:rPr>
                        <a:t>59</a:t>
                      </a:r>
                      <a:r>
                        <a:rPr lang="en-US" sz="1400" kern="100" dirty="0">
                          <a:effectLst/>
                        </a:rPr>
                        <a:t>.</a:t>
                      </a:r>
                      <a:r>
                        <a:rPr lang="el-GR" sz="1400" kern="100" dirty="0">
                          <a:effectLst/>
                        </a:rPr>
                        <a:t>33</a:t>
                      </a:r>
                      <a:r>
                        <a:rPr lang="en-US" sz="1400" kern="100" dirty="0">
                          <a:effectLst/>
                        </a:rPr>
                        <a:t>4,77</a:t>
                      </a:r>
                      <a:endParaRPr lang="en-GB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kern="100" dirty="0">
                          <a:effectLst/>
                        </a:rPr>
                        <a:t>1</a:t>
                      </a:r>
                      <a:r>
                        <a:rPr lang="en-US" sz="1400" kern="100" dirty="0">
                          <a:effectLst/>
                        </a:rPr>
                        <a:t>.</a:t>
                      </a:r>
                      <a:r>
                        <a:rPr lang="el-GR" sz="1400" kern="100" dirty="0">
                          <a:effectLst/>
                        </a:rPr>
                        <a:t>5 </a:t>
                      </a:r>
                      <a:endParaRPr lang="en-GB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17036289"/>
                  </a:ext>
                </a:extLst>
              </a:tr>
              <a:tr h="2956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 kern="100" dirty="0" err="1">
                          <a:effectLst/>
                        </a:rPr>
                        <a:t>Βαλλονία</a:t>
                      </a:r>
                      <a:r>
                        <a:rPr lang="el-GR" sz="1600" kern="100" dirty="0">
                          <a:effectLst/>
                        </a:rPr>
                        <a:t>: </a:t>
                      </a:r>
                    </a:p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 kern="100" dirty="0">
                          <a:effectLst/>
                        </a:rPr>
                        <a:t>6 συστάδες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 kern="100" dirty="0">
                          <a:effectLst/>
                        </a:rPr>
                        <a:t>Μ.Ο.</a:t>
                      </a:r>
                    </a:p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 kern="100" dirty="0">
                          <a:effectLst/>
                        </a:rPr>
                        <a:t>14 μέλη </a:t>
                      </a:r>
                    </a:p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 kern="100" dirty="0">
                          <a:effectLst/>
                        </a:rPr>
                        <a:t>2.5 εκ ανά έργο</a:t>
                      </a:r>
                    </a:p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 kern="100" dirty="0">
                          <a:effectLst/>
                        </a:rPr>
                        <a:t>6.3 εκ ανά φορέα</a:t>
                      </a:r>
                      <a:endParaRPr lang="el-GR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 kern="100" dirty="0">
                          <a:effectLst/>
                        </a:rPr>
                        <a:t>160.000 ανά έτος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 kern="100" dirty="0">
                          <a:effectLst/>
                        </a:rPr>
                        <a:t>Σύνολο 537 εκ € </a:t>
                      </a:r>
                    </a:p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 kern="100" dirty="0">
                          <a:effectLst/>
                        </a:rPr>
                        <a:t>89.5 εκ € ανά συστάδα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8714918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DAE1239-0F66-9D0A-8A61-A242F060801D}"/>
              </a:ext>
            </a:extLst>
          </p:cNvPr>
          <p:cNvSpPr txBox="1"/>
          <p:nvPr/>
        </p:nvSpPr>
        <p:spPr>
          <a:xfrm>
            <a:off x="51508" y="1107996"/>
            <a:ext cx="49679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l-GR" b="1" dirty="0">
                <a:solidFill>
                  <a:srgbClr val="931B21"/>
                </a:solidFill>
                <a:effectLst/>
                <a:latin typeface="Calibri" panose="020F050202020403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Επάρκεια χρηματοδότησης</a:t>
            </a:r>
            <a:endParaRPr lang="en-GB" b="1" dirty="0">
              <a:solidFill>
                <a:srgbClr val="931B21"/>
              </a:solidFill>
              <a:effectLst/>
              <a:latin typeface="Calibri" panose="020F050202020403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8E4349-53C0-45DA-A765-8F3F3B734C11}"/>
              </a:ext>
            </a:extLst>
          </p:cNvPr>
          <p:cNvSpPr txBox="1"/>
          <p:nvPr/>
        </p:nvSpPr>
        <p:spPr>
          <a:xfrm>
            <a:off x="385822" y="1503425"/>
            <a:ext cx="9267225" cy="2128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l-GR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Η </a:t>
            </a:r>
            <a:r>
              <a:rPr lang="el-G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συνολική ετήσια χρηματοδότηση </a:t>
            </a:r>
            <a:r>
              <a:rPr lang="el-GR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της Δράσης και η </a:t>
            </a:r>
            <a:r>
              <a:rPr lang="el-G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διάρκειά</a:t>
            </a:r>
            <a:r>
              <a:rPr lang="el-GR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της θεωρείται </a:t>
            </a:r>
            <a:r>
              <a:rPr lang="el-G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ανεπαρκής </a:t>
            </a:r>
            <a:r>
              <a:rPr lang="el-GR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για τις ανάγκες υποστήριξης συστάδων. 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 algn="just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l-GR" sz="1600" dirty="0">
                <a:latin typeface="Calibri" panose="020F0502020204030204" pitchFamily="34" charset="0"/>
                <a:ea typeface="Calibri" panose="020F0502020204030204" pitchFamily="34" charset="0"/>
              </a:rPr>
              <a:t>Η Χ</a:t>
            </a:r>
            <a:r>
              <a:rPr lang="el-GR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ρηματοδότηση διήρκησε μόνο δύο έτη </a:t>
            </a:r>
            <a:r>
              <a:rPr lang="el-G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λειτουργώντας αποσπασματικά χωρίς τελικά να βοηθήσει στη δημιουργία συνέχειας και μακροπρόθεσμης προοπτικής, </a:t>
            </a:r>
            <a:r>
              <a:rPr lang="el-GR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όπως επισημάνθηκε και στις συνεντεύξεις. Το </a:t>
            </a:r>
            <a:r>
              <a:rPr lang="el-G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ύψος της χρηματοδότησης της Δράσης είναι επίσης χαμηλό</a:t>
            </a:r>
            <a:r>
              <a:rPr lang="el-GR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συγκρίνοντας τόσο με τις ανάγκες όσο και με καλές πρακτικές.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F6398EB-3D70-8568-1DE8-77AA1E36BF25}"/>
              </a:ext>
            </a:extLst>
          </p:cNvPr>
          <p:cNvSpPr/>
          <p:nvPr/>
        </p:nvSpPr>
        <p:spPr>
          <a:xfrm>
            <a:off x="1857375" y="5750004"/>
            <a:ext cx="2200275" cy="724101"/>
          </a:xfrm>
          <a:prstGeom prst="ellipse">
            <a:avLst/>
          </a:prstGeom>
          <a:noFill/>
          <a:ln w="25400" cmpd="sng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C44EDE-385C-79E7-089B-6A41517FBC78}"/>
              </a:ext>
            </a:extLst>
          </p:cNvPr>
          <p:cNvSpPr txBox="1"/>
          <p:nvPr/>
        </p:nvSpPr>
        <p:spPr>
          <a:xfrm>
            <a:off x="9248172" y="6474105"/>
            <a:ext cx="4784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867D88C-7066-4B33-A9F2-0C8BA5892FAC}" type="slidenum">
              <a:rPr lang="el-GR" sz="1200" b="1" smtClean="0">
                <a:solidFill>
                  <a:schemeClr val="accent1">
                    <a:lumMod val="50000"/>
                  </a:schemeClr>
                </a:solidFill>
              </a:rPr>
              <a:t>9</a:t>
            </a:fld>
            <a:endParaRPr lang="el-GR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860BB9-6311-7256-B7D3-6280B83ACB10}"/>
              </a:ext>
            </a:extLst>
          </p:cNvPr>
          <p:cNvSpPr txBox="1"/>
          <p:nvPr/>
        </p:nvSpPr>
        <p:spPr>
          <a:xfrm>
            <a:off x="385822" y="525465"/>
            <a:ext cx="2557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bg2">
                    <a:lumMod val="25000"/>
                  </a:schemeClr>
                </a:solidFill>
              </a:rPr>
              <a:t>Αποδοτικότητα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219660-2EFD-BB10-014F-ACB0E3C45C8B}"/>
              </a:ext>
            </a:extLst>
          </p:cNvPr>
          <p:cNvSpPr txBox="1"/>
          <p:nvPr/>
        </p:nvSpPr>
        <p:spPr>
          <a:xfrm>
            <a:off x="385822" y="0"/>
            <a:ext cx="9471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ΑΠΟΤΙΜΗΣΗ ΔΡΑΣΗΣ ‘ΔΗΜΙΟΥΡΓΙΑ ΚΑΙΝΟΤΟΜΙΚΩΝ ΣΥΣΤΑΔΩΝ ΕΠΙΧΕΙΡΗΣΕΩΝ (CLUSTERS)’ 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677469B-3961-E1CD-CB38-FD4F0A920336}"/>
              </a:ext>
            </a:extLst>
          </p:cNvPr>
          <p:cNvSpPr/>
          <p:nvPr/>
        </p:nvSpPr>
        <p:spPr>
          <a:xfrm>
            <a:off x="6610349" y="5243664"/>
            <a:ext cx="2462214" cy="724101"/>
          </a:xfrm>
          <a:prstGeom prst="ellipse">
            <a:avLst/>
          </a:prstGeom>
          <a:noFill/>
          <a:ln w="25400" cmpd="sng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66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832551F16E394B89606A4355F1AD67" ma:contentTypeVersion="16" ma:contentTypeDescription="Create a new document." ma:contentTypeScope="" ma:versionID="924ce5197a5c179e274bf372406092d9">
  <xsd:schema xmlns:xsd="http://www.w3.org/2001/XMLSchema" xmlns:xs="http://www.w3.org/2001/XMLSchema" xmlns:p="http://schemas.microsoft.com/office/2006/metadata/properties" xmlns:ns2="31e22cdc-714b-4246-8b7d-544526377ecc" xmlns:ns3="c2054b7f-f6da-44d0-9639-55c90523cbe1" targetNamespace="http://schemas.microsoft.com/office/2006/metadata/properties" ma:root="true" ma:fieldsID="c603869f1434370fea5b4b84376a05c2" ns2:_="" ns3:_="">
    <xsd:import namespace="31e22cdc-714b-4246-8b7d-544526377ecc"/>
    <xsd:import namespace="c2054b7f-f6da-44d0-9639-55c90523cb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e22cdc-714b-4246-8b7d-544526377e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b3edbdd2-09d2-42f4-a978-692df039001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054b7f-f6da-44d0-9639-55c90523cbe1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b724fa58-77f4-4853-9d10-fa295684222a}" ma:internalName="TaxCatchAll" ma:showField="CatchAllData" ma:web="c2054b7f-f6da-44d0-9639-55c90523cb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1e22cdc-714b-4246-8b7d-544526377ecc">
      <Terms xmlns="http://schemas.microsoft.com/office/infopath/2007/PartnerControls"/>
    </lcf76f155ced4ddcb4097134ff3c332f>
    <TaxCatchAll xmlns="c2054b7f-f6da-44d0-9639-55c90523cbe1" xsi:nil="true"/>
  </documentManagement>
</p:properties>
</file>

<file path=customXml/itemProps1.xml><?xml version="1.0" encoding="utf-8"?>
<ds:datastoreItem xmlns:ds="http://schemas.openxmlformats.org/officeDocument/2006/customXml" ds:itemID="{FF11D7F7-82A6-4D29-894F-ADF061D03A9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866D4D-719E-4EFD-AE99-A0500735E3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e22cdc-714b-4246-8b7d-544526377ecc"/>
    <ds:schemaRef ds:uri="c2054b7f-f6da-44d0-9639-55c90523cb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C43870F-427B-41FD-AA53-C777D573CD94}">
  <ds:schemaRefs>
    <ds:schemaRef ds:uri="http://www.w3.org/XML/1998/namespace"/>
    <ds:schemaRef ds:uri="http://purl.org/dc/dcmitype/"/>
    <ds:schemaRef ds:uri="http://schemas.microsoft.com/office/infopath/2007/PartnerControls"/>
    <ds:schemaRef ds:uri="c2054b7f-f6da-44d0-9639-55c90523cbe1"/>
    <ds:schemaRef ds:uri="http://schemas.openxmlformats.org/package/2006/metadata/core-properties"/>
    <ds:schemaRef ds:uri="http://schemas.microsoft.com/office/2006/documentManagement/types"/>
    <ds:schemaRef ds:uri="31e22cdc-714b-4246-8b7d-544526377ecc"/>
    <ds:schemaRef ds:uri="http://schemas.microsoft.com/office/2006/metadata/properties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4515</TotalTime>
  <Words>1474</Words>
  <Application>Microsoft Macintosh PowerPoint</Application>
  <PresentationFormat>A4 Paper (210x297 mm)</PresentationFormat>
  <Paragraphs>202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CeraGR-Black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Petros Catsis</dc:creator>
  <cp:lastModifiedBy>Nikos Maroulis</cp:lastModifiedBy>
  <cp:revision>94</cp:revision>
  <dcterms:created xsi:type="dcterms:W3CDTF">2023-07-05T16:39:25Z</dcterms:created>
  <dcterms:modified xsi:type="dcterms:W3CDTF">2023-12-12T20:52:41Z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0x01010005832551F16E394B89606A4355F1AD67</vt:lpwstr>
  </property>
</Properties>
</file>