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8.jpg" ContentType="image/jpeg"/>
  <Override PartName="/ppt/media/image5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9" r:id="rId6"/>
    <p:sldId id="374" r:id="rId7"/>
    <p:sldId id="375" r:id="rId8"/>
    <p:sldId id="376" r:id="rId9"/>
    <p:sldId id="371" r:id="rId10"/>
    <p:sldId id="378" r:id="rId11"/>
    <p:sldId id="380" r:id="rId12"/>
    <p:sldId id="381" r:id="rId13"/>
    <p:sldId id="382" r:id="rId14"/>
    <p:sldId id="383" r:id="rId15"/>
    <p:sldId id="384" r:id="rId16"/>
    <p:sldId id="385" r:id="rId17"/>
    <p:sldId id="386" r:id="rId18"/>
    <p:sldId id="390" r:id="rId19"/>
    <p:sldId id="391" r:id="rId20"/>
    <p:sldId id="392" r:id="rId21"/>
    <p:sldId id="387" r:id="rId22"/>
    <p:sldId id="388" r:id="rId23"/>
    <p:sldId id="377" r:id="rId24"/>
    <p:sldId id="373" r:id="rId25"/>
    <p:sldId id="393" r:id="rId26"/>
    <p:sldId id="362" r:id="rId27"/>
    <p:sldId id="336"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BF9"/>
    <a:srgbClr val="B1F9F6"/>
    <a:srgbClr val="D0F7F3"/>
    <a:srgbClr val="53F1E8"/>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1367" autoAdjust="0"/>
  </p:normalViewPr>
  <p:slideViewPr>
    <p:cSldViewPr snapToGrid="0">
      <p:cViewPr varScale="1">
        <p:scale>
          <a:sx n="80" d="100"/>
          <a:sy n="80" d="100"/>
        </p:scale>
        <p:origin x="123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13/12/2023</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13/12/2023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13/12/2023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13/12/2023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xmlns="" id="{A98D8564-1A4C-B817-B62D-5ADCA2A17B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xmlns=""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xmlns=""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xmlns=""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xmlns=""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xmlns=""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13/12/2023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13/12/2023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13/12/2023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13/12/2023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13/12/2023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2.gif"/><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jpeg"/><Relationship Id="rId29"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png"/><Relationship Id="rId28" Type="http://schemas.openxmlformats.org/officeDocument/2006/relationships/image" Target="../media/image36.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hric.gr/"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xmlns=""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xmlns="" id="{2E9F25B3-0667-2955-EEA7-EF3861F93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xmlns=""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xmlns=""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xmlns=""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xmlns=""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xmlns=""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xmlns=""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xmlns=""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xmlns=""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xmlns=""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xmlns=""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xmlns=""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xmlns=""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xmlns=""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xmlns=""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xmlns=""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xmlns=""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xmlns=""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xmlns=""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xmlns=""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xmlns=""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xmlns=""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xmlns=""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xmlns=""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xmlns=""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xmlns=""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xmlns=""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xmlns=""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xmlns=""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xmlns=""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xmlns=""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xmlns=""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xmlns=""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xmlns=""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xmlns=""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xmlns=""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xmlns=""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xmlns=""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xmlns=""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xmlns=""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xmlns=""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xmlns=""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xmlns=""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xmlns=""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xmlns=""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xmlns=""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xmlns=""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xmlns=""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xmlns=""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xmlns=""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xmlns=""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xmlns=""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xmlns=""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xmlns=""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xmlns="" id="{D555F4C4-29EE-7619-5D57-D466457708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xmlns="" id="{0B3DCD61-F3C1-5541-1C7D-ECBD4FB4A0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xmlns="" id="{A0A4BDB6-7363-49F8-DAC8-42A36F852F80}"/>
              </a:ext>
            </a:extLst>
          </p:cNvPr>
          <p:cNvPicPr>
            <a:picLocks noChangeAspect="1"/>
          </p:cNvPicPr>
          <p:nvPr/>
        </p:nvPicPr>
        <p:blipFill>
          <a:blip r:embed="rId6" cstate="print">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xmlns=""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xmlns=""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xmlns=""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dirty="0">
                <a:cs typeface="Calibri" panose="020F0502020204030204" pitchFamily="34" charset="0"/>
              </a:rPr>
              <a:t>Εθνικό Ίδρυμα Ερευνών</a:t>
            </a:r>
          </a:p>
          <a:p>
            <a:pPr algn="ctr">
              <a:spcBef>
                <a:spcPts val="126"/>
              </a:spcBef>
              <a:spcAft>
                <a:spcPts val="1200"/>
              </a:spcAft>
            </a:pPr>
            <a:r>
              <a:rPr lang="el-GR" sz="1400" b="1" dirty="0">
                <a:cs typeface="Calibri" panose="020F0502020204030204" pitchFamily="34" charset="0"/>
              </a:rPr>
              <a:t>Αμφιθέατρο ‘Λεωνίδας Ζέρβας’ </a:t>
            </a:r>
          </a:p>
          <a:p>
            <a:pPr algn="ctr">
              <a:lnSpc>
                <a:spcPts val="2530"/>
              </a:lnSpc>
              <a:spcBef>
                <a:spcPts val="126"/>
              </a:spcBef>
            </a:pPr>
            <a:r>
              <a:rPr lang="el-GR" sz="1600" b="1" dirty="0">
                <a:cs typeface="Calibri" panose="020F0502020204030204" pitchFamily="34" charset="0"/>
              </a:rPr>
              <a:t>13 Δεκεμβρίου 2023</a:t>
            </a:r>
            <a:endParaRPr sz="1600" b="1" dirty="0">
              <a:cs typeface="Calibri" panose="020F0502020204030204" pitchFamily="34" charset="0"/>
            </a:endParaRPr>
          </a:p>
        </p:txBody>
      </p:sp>
      <p:cxnSp>
        <p:nvCxnSpPr>
          <p:cNvPr id="77" name="Straight Connector 76">
            <a:extLst>
              <a:ext uri="{FF2B5EF4-FFF2-40B4-BE49-F238E27FC236}">
                <a16:creationId xmlns:a16="http://schemas.microsoft.com/office/drawing/2014/main" xmlns=""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xmlns="" id="{15B25ADD-77C6-E465-2E6A-C38D21D7B745}"/>
              </a:ext>
            </a:extLst>
          </p:cNvPr>
          <p:cNvSpPr txBox="1"/>
          <p:nvPr/>
        </p:nvSpPr>
        <p:spPr>
          <a:xfrm>
            <a:off x="6074834" y="2049480"/>
            <a:ext cx="3439314" cy="433188"/>
          </a:xfrm>
          <a:prstGeom prst="rect">
            <a:avLst/>
          </a:prstGeom>
        </p:spPr>
        <p:txBody>
          <a:bodyPr wrap="square" lIns="0" tIns="0" rIns="0" bIns="0" rtlCol="0">
            <a:noAutofit/>
          </a:bodyPr>
          <a:lstStyle/>
          <a:p>
            <a:pPr algn="ctr">
              <a:lnSpc>
                <a:spcPts val="2530"/>
              </a:lnSpc>
              <a:spcBef>
                <a:spcPts val="126"/>
              </a:spcBef>
              <a:spcAft>
                <a:spcPts val="400"/>
              </a:spcAft>
            </a:pPr>
            <a:r>
              <a:rPr lang="el-GR" b="1" dirty="0">
                <a:solidFill>
                  <a:sysClr val="windowText" lastClr="000000"/>
                </a:solidFill>
                <a:latin typeface="Calibri" panose="020F0502020204030204" pitchFamily="34" charset="0"/>
                <a:cs typeface="Calibri" panose="020F0502020204030204" pitchFamily="34" charset="0"/>
              </a:rPr>
              <a:t>ΓΙΩΤΗΣ Α.Ε.</a:t>
            </a:r>
          </a:p>
          <a:p>
            <a:pPr algn="ctr">
              <a:lnSpc>
                <a:spcPts val="2530"/>
              </a:lnSpc>
              <a:spcBef>
                <a:spcPts val="126"/>
              </a:spcBef>
              <a:spcAft>
                <a:spcPts val="400"/>
              </a:spcAft>
            </a:pPr>
            <a:r>
              <a:rPr lang="el-GR" b="1" dirty="0">
                <a:solidFill>
                  <a:sysClr val="windowText" lastClr="000000"/>
                </a:solidFill>
                <a:latin typeface="Calibri" panose="020F0502020204030204" pitchFamily="34" charset="0"/>
                <a:cs typeface="Calibri" panose="020F0502020204030204" pitchFamily="34" charset="0"/>
              </a:rPr>
              <a:t>Εμπειρία ενός δικαιούχου </a:t>
            </a:r>
            <a:endParaRPr lang="el-GR" sz="1700" b="1" dirty="0">
              <a:solidFill>
                <a:sysClr val="windowText" lastClr="000000"/>
              </a:solidFill>
              <a:latin typeface="Calibri" panose="020F0502020204030204" pitchFamily="34" charset="0"/>
              <a:cs typeface="Calibri" panose="020F0502020204030204" pitchFamily="34" charset="0"/>
            </a:endParaRPr>
          </a:p>
        </p:txBody>
      </p:sp>
      <p:pic>
        <p:nvPicPr>
          <p:cNvPr id="3" name="Picture 2" descr="A blue and white logo&#10;&#10;Description automatically generated">
            <a:extLst>
              <a:ext uri="{FF2B5EF4-FFF2-40B4-BE49-F238E27FC236}">
                <a16:creationId xmlns:a16="http://schemas.microsoft.com/office/drawing/2014/main" xmlns=""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xmlns=""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dirty="0">
                <a:solidFill>
                  <a:srgbClr val="C00000"/>
                </a:solidFill>
                <a:latin typeface="CeraGR-Black" panose="00000A00000000000000" pitchFamily="50" charset="-95"/>
                <a:cs typeface="Calibri" panose="020F0502020204030204" pitchFamily="34" charset="0"/>
              </a:rPr>
              <a:t>A</a:t>
            </a:r>
            <a:r>
              <a:rPr lang="el-GR" b="1" dirty="0" err="1">
                <a:solidFill>
                  <a:srgbClr val="C00000"/>
                </a:solidFill>
                <a:latin typeface="CeraGR-Black" panose="00000A00000000000000" pitchFamily="50" charset="-95"/>
                <a:cs typeface="Calibri" panose="020F0502020204030204" pitchFamily="34" charset="0"/>
              </a:rPr>
              <a:t>ποτίμηση</a:t>
            </a:r>
            <a:r>
              <a:rPr b="1" spc="54" dirty="0">
                <a:solidFill>
                  <a:srgbClr val="C00000"/>
                </a:solidFill>
                <a:latin typeface="CeraGR-Black" panose="00000A00000000000000" pitchFamily="50" charset="-95"/>
                <a:cs typeface="Calibri" panose="020F0502020204030204" pitchFamily="34" charset="0"/>
              </a:rPr>
              <a:t> </a:t>
            </a:r>
            <a:r>
              <a:rPr lang="el-GR" b="1" spc="54" dirty="0">
                <a:solidFill>
                  <a:srgbClr val="C00000"/>
                </a:solidFill>
                <a:latin typeface="CeraGR-Black" panose="00000A00000000000000" pitchFamily="50" charset="-95"/>
                <a:cs typeface="Calibri" panose="020F0502020204030204" pitchFamily="34" charset="0"/>
              </a:rPr>
              <a:t>Δ</a:t>
            </a:r>
            <a:r>
              <a:rPr b="1" dirty="0" err="1">
                <a:solidFill>
                  <a:srgbClr val="C00000"/>
                </a:solidFill>
                <a:latin typeface="CeraGR-Black" panose="00000A00000000000000" pitchFamily="50" charset="-95"/>
                <a:cs typeface="Calibri" panose="020F0502020204030204" pitchFamily="34" charset="0"/>
              </a:rPr>
              <a:t>ρά</a:t>
            </a:r>
            <a:r>
              <a:rPr b="1" spc="-13" dirty="0" err="1">
                <a:solidFill>
                  <a:srgbClr val="C00000"/>
                </a:solidFill>
                <a:latin typeface="CeraGR-Black" panose="00000A00000000000000" pitchFamily="50" charset="-95"/>
                <a:cs typeface="Calibri" panose="020F0502020204030204" pitchFamily="34" charset="0"/>
              </a:rPr>
              <a:t>σ</a:t>
            </a:r>
            <a:r>
              <a:rPr b="1" spc="-25" dirty="0" err="1">
                <a:solidFill>
                  <a:srgbClr val="C00000"/>
                </a:solidFill>
                <a:latin typeface="CeraGR-Black" panose="00000A00000000000000" pitchFamily="50" charset="-95"/>
                <a:cs typeface="Calibri" panose="020F0502020204030204" pitchFamily="34" charset="0"/>
              </a:rPr>
              <a:t>ε</a:t>
            </a:r>
            <a:r>
              <a:rPr b="1" spc="-51" dirty="0" err="1">
                <a:solidFill>
                  <a:srgbClr val="C00000"/>
                </a:solidFill>
                <a:latin typeface="CeraGR-Black" panose="00000A00000000000000" pitchFamily="50" charset="-95"/>
                <a:cs typeface="Calibri" panose="020F0502020204030204" pitchFamily="34" charset="0"/>
              </a:rPr>
              <a:t>ω</a:t>
            </a:r>
            <a:r>
              <a:rPr b="1" dirty="0" err="1">
                <a:solidFill>
                  <a:srgbClr val="C00000"/>
                </a:solidFill>
                <a:latin typeface="CeraGR-Black" panose="00000A00000000000000" pitchFamily="50" charset="-95"/>
                <a:cs typeface="Calibri" panose="020F0502020204030204" pitchFamily="34" charset="0"/>
              </a:rPr>
              <a:t>ν</a:t>
            </a:r>
            <a:r>
              <a:rPr lang="en-US" b="1" dirty="0">
                <a:solidFill>
                  <a:srgbClr val="C00000"/>
                </a:solidFill>
                <a:latin typeface="CeraGR-Black" panose="00000A00000000000000" pitchFamily="50" charset="-95"/>
                <a:cs typeface="Calibri" panose="020F0502020204030204" pitchFamily="34" charset="0"/>
              </a:rPr>
              <a:t> </a:t>
            </a:r>
            <a:r>
              <a:rPr b="1" dirty="0" err="1">
                <a:solidFill>
                  <a:srgbClr val="C00000"/>
                </a:solidFill>
                <a:latin typeface="CeraGR-Black" panose="00000A00000000000000" pitchFamily="50" charset="-95"/>
                <a:cs typeface="Calibri" panose="020F0502020204030204" pitchFamily="34" charset="0"/>
              </a:rPr>
              <a:t>Έρε</a:t>
            </a:r>
            <a:r>
              <a:rPr b="1" spc="-25" dirty="0" err="1">
                <a:solidFill>
                  <a:srgbClr val="C00000"/>
                </a:solidFill>
                <a:latin typeface="CeraGR-Black" panose="00000A00000000000000" pitchFamily="50" charset="-95"/>
                <a:cs typeface="Calibri" panose="020F0502020204030204" pitchFamily="34" charset="0"/>
              </a:rPr>
              <a:t>υ</a:t>
            </a:r>
            <a:r>
              <a:rPr b="1" spc="-50" dirty="0" err="1">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ας</a:t>
            </a:r>
            <a:r>
              <a:rPr b="1" spc="106" dirty="0">
                <a:solidFill>
                  <a:srgbClr val="C00000"/>
                </a:solidFill>
                <a:latin typeface="CeraGR-Black" panose="00000A00000000000000" pitchFamily="50" charset="-95"/>
                <a:cs typeface="Calibri" panose="020F0502020204030204" pitchFamily="34" charset="0"/>
              </a:rPr>
              <a:t> </a:t>
            </a:r>
            <a:r>
              <a:rPr b="1" spc="-50"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αι</a:t>
            </a:r>
            <a:r>
              <a:rPr b="1" spc="46" dirty="0">
                <a:solidFill>
                  <a:srgbClr val="C00000"/>
                </a:solidFill>
                <a:latin typeface="CeraGR-Black" panose="00000A00000000000000" pitchFamily="50" charset="-95"/>
                <a:cs typeface="Calibri" panose="020F0502020204030204" pitchFamily="34" charset="0"/>
              </a:rPr>
              <a:t> </a:t>
            </a:r>
            <a:r>
              <a:rPr b="1" spc="-85"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a:t>
            </a:r>
            <a:r>
              <a:rPr b="1" spc="-58" dirty="0">
                <a:solidFill>
                  <a:srgbClr val="C00000"/>
                </a:solidFill>
                <a:latin typeface="CeraGR-Black" panose="00000A00000000000000" pitchFamily="50" charset="-95"/>
                <a:cs typeface="Calibri" panose="020F0502020204030204" pitchFamily="34" charset="0"/>
              </a:rPr>
              <a:t>ι</a:t>
            </a:r>
            <a:r>
              <a:rPr b="1" spc="-50" dirty="0">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ο</a:t>
            </a:r>
            <a:r>
              <a:rPr b="1" spc="-12" dirty="0">
                <a:solidFill>
                  <a:srgbClr val="C00000"/>
                </a:solidFill>
                <a:latin typeface="CeraGR-Black" panose="00000A00000000000000" pitchFamily="50" charset="-95"/>
                <a:cs typeface="Calibri" panose="020F0502020204030204" pitchFamily="34" charset="0"/>
              </a:rPr>
              <a:t>τ</a:t>
            </a:r>
            <a:r>
              <a:rPr b="1" dirty="0">
                <a:solidFill>
                  <a:srgbClr val="C00000"/>
                </a:solidFill>
                <a:latin typeface="CeraGR-Black" panose="00000A00000000000000" pitchFamily="50" charset="-95"/>
                <a:cs typeface="Calibri" panose="020F0502020204030204" pitchFamily="34" charset="0"/>
              </a:rPr>
              <a:t>ομίας </a:t>
            </a:r>
            <a:r>
              <a:rPr lang="el-GR" b="1" dirty="0">
                <a:solidFill>
                  <a:srgbClr val="C00000"/>
                </a:solidFill>
                <a:latin typeface="CeraGR-Black" panose="00000A00000000000000" pitchFamily="50" charset="-95"/>
                <a:cs typeface="Calibri" panose="020F0502020204030204" pitchFamily="34" charset="0"/>
              </a:rPr>
              <a:t>ΕΣΠΑ 2007-2013 της</a:t>
            </a:r>
            <a:r>
              <a:rPr lang="el-GR" b="1" spc="48" dirty="0">
                <a:solidFill>
                  <a:srgbClr val="C00000"/>
                </a:solidFill>
                <a:latin typeface="CeraGR-Black" panose="00000A00000000000000" pitchFamily="50" charset="-95"/>
                <a:cs typeface="Calibri" panose="020F0502020204030204" pitchFamily="34" charset="0"/>
              </a:rPr>
              <a:t> </a:t>
            </a:r>
            <a:r>
              <a:rPr lang="el-GR" b="1" dirty="0">
                <a:solidFill>
                  <a:srgbClr val="C00000"/>
                </a:solidFill>
                <a:latin typeface="CeraGR-Black" panose="00000A00000000000000" pitchFamily="50" charset="-95"/>
                <a:cs typeface="Calibri" panose="020F0502020204030204" pitchFamily="34" charset="0"/>
              </a:rPr>
              <a:t>ΓΓΕΚ</a:t>
            </a:r>
            <a:r>
              <a:rPr lang="el-GR" b="1" spc="64" dirty="0">
                <a:solidFill>
                  <a:srgbClr val="C00000"/>
                </a:solidFill>
                <a:latin typeface="CeraGR-Black" panose="00000A00000000000000" pitchFamily="50" charset="-95"/>
                <a:cs typeface="Calibri" panose="020F0502020204030204" pitchFamily="34" charset="0"/>
              </a:rPr>
              <a:t> </a:t>
            </a:r>
            <a:endParaRPr b="1" dirty="0">
              <a:solidFill>
                <a:srgbClr val="C00000"/>
              </a:solidFill>
              <a:latin typeface="CeraGR-Black" panose="00000A00000000000000" pitchFamily="50" charset="-95"/>
              <a:cs typeface="Calibri" panose="020F0502020204030204" pitchFamily="34" charset="0"/>
            </a:endParaRPr>
          </a:p>
        </p:txBody>
      </p:sp>
      <p:sp>
        <p:nvSpPr>
          <p:cNvPr id="6" name="object 85">
            <a:extLst>
              <a:ext uri="{FF2B5EF4-FFF2-40B4-BE49-F238E27FC236}">
                <a16:creationId xmlns:a16="http://schemas.microsoft.com/office/drawing/2014/main" xmlns="" id="{0E4F4D40-3AA0-9E14-8BD8-FC947A1614CF}"/>
              </a:ext>
            </a:extLst>
          </p:cNvPr>
          <p:cNvSpPr txBox="1"/>
          <p:nvPr/>
        </p:nvSpPr>
        <p:spPr>
          <a:xfrm>
            <a:off x="6180709" y="4584445"/>
            <a:ext cx="3439314" cy="1163869"/>
          </a:xfrm>
          <a:prstGeom prst="rect">
            <a:avLst/>
          </a:prstGeom>
        </p:spPr>
        <p:txBody>
          <a:bodyPr wrap="square" lIns="0" tIns="0" rIns="0" bIns="0" rtlCol="0">
            <a:noAutofit/>
          </a:bodyPr>
          <a:lstStyle/>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Κατερίνα </a:t>
            </a:r>
            <a:r>
              <a:rPr lang="el-GR" sz="1700" b="1" dirty="0" err="1">
                <a:solidFill>
                  <a:sysClr val="windowText" lastClr="000000"/>
                </a:solidFill>
                <a:latin typeface="Calibri" panose="020F0502020204030204" pitchFamily="34" charset="0"/>
                <a:cs typeface="Calibri" panose="020F0502020204030204" pitchFamily="34" charset="0"/>
              </a:rPr>
              <a:t>Πισσαρίδη</a:t>
            </a:r>
            <a:endParaRPr lang="el-GR" sz="1700" b="1" dirty="0">
              <a:solidFill>
                <a:sysClr val="windowText" lastClr="000000"/>
              </a:solidFill>
              <a:latin typeface="Calibri" panose="020F0502020204030204" pitchFamily="34" charset="0"/>
              <a:cs typeface="Calibri" panose="020F0502020204030204" pitchFamily="34" charset="0"/>
            </a:endParaRPr>
          </a:p>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Υπεύθυνη Ερευνητικών Έργων</a:t>
            </a:r>
          </a:p>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ΓΙΩΤΗΣ Α.Ε.</a:t>
            </a: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GreekStevia</a:t>
            </a:r>
            <a:r>
              <a:rPr lang="el-GR" dirty="0"/>
              <a:t> (11ΣΥΝ_2_741) – Σύνοψη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E52DA6DC-24D2-E698-60DB-1B9F27E6501D}"/>
              </a:ext>
            </a:extLst>
          </p:cNvPr>
          <p:cNvSpPr txBox="1"/>
          <p:nvPr/>
        </p:nvSpPr>
        <p:spPr>
          <a:xfrm>
            <a:off x="385822" y="1383794"/>
            <a:ext cx="9234833" cy="523220"/>
          </a:xfrm>
          <a:prstGeom prst="rect">
            <a:avLst/>
          </a:prstGeom>
          <a:noFill/>
        </p:spPr>
        <p:txBody>
          <a:bodyPr wrap="square">
            <a:spAutoFit/>
          </a:bodyPr>
          <a:lstStyle/>
          <a:p>
            <a:pPr algn="just"/>
            <a:r>
              <a:rPr lang="el-GR" sz="1400" b="1" dirty="0"/>
              <a:t>Τίτλος:</a:t>
            </a:r>
            <a:r>
              <a:rPr lang="el-GR" sz="1400" dirty="0"/>
              <a:t> </a:t>
            </a:r>
            <a:r>
              <a:rPr lang="el-GR" sz="1400" i="1" dirty="0"/>
              <a:t>Αξιοποίηση του φυτού </a:t>
            </a:r>
            <a:r>
              <a:rPr lang="el-GR" sz="1400" i="1" dirty="0" err="1"/>
              <a:t>Stevia</a:t>
            </a:r>
            <a:r>
              <a:rPr lang="el-GR" sz="1400" i="1" dirty="0"/>
              <a:t> </a:t>
            </a:r>
            <a:r>
              <a:rPr lang="el-GR" sz="1400" i="1" dirty="0" err="1"/>
              <a:t>rebaudiana</a:t>
            </a:r>
            <a:r>
              <a:rPr lang="el-GR" sz="1400" i="1" dirty="0"/>
              <a:t> για την παραγωγή προϊόντων υψηλής προστιθέμενης αξίας με εφαρμογές στη βιομηχανία τροφίμων </a:t>
            </a:r>
            <a:endParaRPr lang="en-US" sz="1400" dirty="0"/>
          </a:p>
        </p:txBody>
      </p:sp>
      <p:sp>
        <p:nvSpPr>
          <p:cNvPr id="5" name="TextBox 4">
            <a:extLst>
              <a:ext uri="{FF2B5EF4-FFF2-40B4-BE49-F238E27FC236}">
                <a16:creationId xmlns:a16="http://schemas.microsoft.com/office/drawing/2014/main" xmlns="" id="{D4E5F2A4-283E-E462-A13F-312FC9341FA7}"/>
              </a:ext>
            </a:extLst>
          </p:cNvPr>
          <p:cNvSpPr txBox="1"/>
          <p:nvPr/>
        </p:nvSpPr>
        <p:spPr>
          <a:xfrm>
            <a:off x="385822" y="1916726"/>
            <a:ext cx="2474110" cy="307777"/>
          </a:xfrm>
          <a:prstGeom prst="rect">
            <a:avLst/>
          </a:prstGeom>
          <a:noFill/>
        </p:spPr>
        <p:txBody>
          <a:bodyPr wrap="square" rtlCol="0">
            <a:spAutoFit/>
          </a:bodyPr>
          <a:lstStyle/>
          <a:p>
            <a:r>
              <a:rPr lang="el-GR" sz="1400" b="1" dirty="0"/>
              <a:t>Συμμετέχοντες φορείς</a:t>
            </a:r>
          </a:p>
        </p:txBody>
      </p:sp>
      <p:sp>
        <p:nvSpPr>
          <p:cNvPr id="8" name="TextBox 7">
            <a:extLst>
              <a:ext uri="{FF2B5EF4-FFF2-40B4-BE49-F238E27FC236}">
                <a16:creationId xmlns:a16="http://schemas.microsoft.com/office/drawing/2014/main" xmlns="" id="{DB6B507C-94AB-6550-2D0F-8D2326C841D6}"/>
              </a:ext>
            </a:extLst>
          </p:cNvPr>
          <p:cNvSpPr txBox="1"/>
          <p:nvPr/>
        </p:nvSpPr>
        <p:spPr>
          <a:xfrm>
            <a:off x="385822" y="5276743"/>
            <a:ext cx="9114548" cy="646331"/>
          </a:xfrm>
          <a:prstGeom prst="rect">
            <a:avLst/>
          </a:prstGeom>
          <a:noFill/>
        </p:spPr>
        <p:txBody>
          <a:bodyPr wrap="square" rtlCol="0">
            <a:spAutoFit/>
          </a:bodyPr>
          <a:lstStyle/>
          <a:p>
            <a:pPr algn="just"/>
            <a:r>
              <a:rPr lang="el-GR" sz="1200" b="1" dirty="0"/>
              <a:t>Αντικείμενο έργου:</a:t>
            </a:r>
            <a:r>
              <a:rPr lang="el-GR" sz="1200" dirty="0"/>
              <a:t> Η διερεύνηση της καλλιέργειας του φυτού </a:t>
            </a:r>
            <a:r>
              <a:rPr lang="en-GB" sz="1200" i="1" dirty="0"/>
              <a:t>Stevia </a:t>
            </a:r>
            <a:r>
              <a:rPr lang="en-GB" sz="1200" i="1" dirty="0" err="1"/>
              <a:t>rebaudiana</a:t>
            </a:r>
            <a:r>
              <a:rPr lang="el-GR" sz="1200" i="1" dirty="0"/>
              <a:t>, </a:t>
            </a:r>
            <a:r>
              <a:rPr lang="el-GR" sz="1200" dirty="0"/>
              <a:t>η αξιοποίηση των εκχυλισμάτων του ως φυσική γλυκαντική ύλη σε προϊόντα με πιθανή χαμηλές θερμίδες και χαμηλό </a:t>
            </a:r>
            <a:r>
              <a:rPr lang="el-GR" sz="1200" dirty="0" err="1"/>
              <a:t>γλυκαιμικό</a:t>
            </a:r>
            <a:r>
              <a:rPr lang="el-GR" sz="1200" dirty="0"/>
              <a:t> δείκτη, και η αξιοποίηση των παραπροϊόντων των φύλλων του φυτού με ιδιαίτερη έμφαση στη χρήση αυτών στην κοσμετολογία και την παραγωγή συμπληρωμάτων διατροφής.</a:t>
            </a:r>
          </a:p>
        </p:txBody>
      </p:sp>
      <p:graphicFrame>
        <p:nvGraphicFramePr>
          <p:cNvPr id="9" name="Table 8">
            <a:extLst>
              <a:ext uri="{FF2B5EF4-FFF2-40B4-BE49-F238E27FC236}">
                <a16:creationId xmlns:a16="http://schemas.microsoft.com/office/drawing/2014/main" xmlns="" id="{7E3D0052-B54C-0D11-3DC1-715AC6175DCC}"/>
              </a:ext>
            </a:extLst>
          </p:cNvPr>
          <p:cNvGraphicFramePr>
            <a:graphicFrameLocks noGrp="1"/>
          </p:cNvGraphicFramePr>
          <p:nvPr>
            <p:extLst>
              <p:ext uri="{D42A27DB-BD31-4B8C-83A1-F6EECF244321}">
                <p14:modId xmlns:p14="http://schemas.microsoft.com/office/powerpoint/2010/main" val="2029668874"/>
              </p:ext>
            </p:extLst>
          </p:nvPr>
        </p:nvGraphicFramePr>
        <p:xfrm>
          <a:off x="385822" y="2252976"/>
          <a:ext cx="9114548" cy="2706278"/>
        </p:xfrm>
        <a:graphic>
          <a:graphicData uri="http://schemas.openxmlformats.org/drawingml/2006/table">
            <a:tbl>
              <a:tblPr>
                <a:tableStyleId>{5C22544A-7EE6-4342-B048-85BDC9FD1C3A}</a:tableStyleId>
              </a:tblPr>
              <a:tblGrid>
                <a:gridCol w="4009304">
                  <a:extLst>
                    <a:ext uri="{9D8B030D-6E8A-4147-A177-3AD203B41FA5}">
                      <a16:colId xmlns:a16="http://schemas.microsoft.com/office/drawing/2014/main" xmlns="" val="2509035079"/>
                    </a:ext>
                  </a:extLst>
                </a:gridCol>
                <a:gridCol w="2276272">
                  <a:extLst>
                    <a:ext uri="{9D8B030D-6E8A-4147-A177-3AD203B41FA5}">
                      <a16:colId xmlns:a16="http://schemas.microsoft.com/office/drawing/2014/main" xmlns="" val="1380288133"/>
                    </a:ext>
                  </a:extLst>
                </a:gridCol>
                <a:gridCol w="1439694">
                  <a:extLst>
                    <a:ext uri="{9D8B030D-6E8A-4147-A177-3AD203B41FA5}">
                      <a16:colId xmlns:a16="http://schemas.microsoft.com/office/drawing/2014/main" xmlns="" val="315500335"/>
                    </a:ext>
                  </a:extLst>
                </a:gridCol>
                <a:gridCol w="1389278">
                  <a:extLst>
                    <a:ext uri="{9D8B030D-6E8A-4147-A177-3AD203B41FA5}">
                      <a16:colId xmlns:a16="http://schemas.microsoft.com/office/drawing/2014/main" xmlns="" val="2414095663"/>
                    </a:ext>
                  </a:extLst>
                </a:gridCol>
              </a:tblGrid>
              <a:tr h="209550">
                <a:tc>
                  <a:txBody>
                    <a:bodyPr/>
                    <a:lstStyle/>
                    <a:p>
                      <a:pPr algn="ctr" rtl="0" fontAlgn="ctr"/>
                      <a:r>
                        <a:rPr lang="el-GR" sz="1200" b="1" u="none" strike="noStrike" dirty="0">
                          <a:effectLst/>
                        </a:rPr>
                        <a:t>ΦΟΡΕΑΣ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ΣΥΝΤΟΜΟΓΡΑΦΙΑ</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ΠΡΟΫΠΟΛΟΓΙΣΜΟΣ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ΔΗΜΌΣΙΑ ΔΑΠΑΝΗ</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23676271"/>
                  </a:ext>
                </a:extLst>
              </a:tr>
              <a:tr h="209550">
                <a:tc>
                  <a:txBody>
                    <a:bodyPr/>
                    <a:lstStyle/>
                    <a:p>
                      <a:pPr algn="l" rtl="0" fontAlgn="ctr"/>
                      <a:r>
                        <a:rPr lang="el-GR" sz="1200" u="sng" strike="noStrike" dirty="0">
                          <a:effectLst/>
                        </a:rPr>
                        <a:t>ΓΙΩΤΗΣ Α.Ε.</a:t>
                      </a:r>
                      <a:endParaRPr lang="el-GR" sz="1200" b="0" i="0" u="sng"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ΓΙΩΤΗΣ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528.000,00 €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343.120,00 €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71773179"/>
                  </a:ext>
                </a:extLst>
              </a:tr>
              <a:tr h="409575">
                <a:tc>
                  <a:txBody>
                    <a:bodyPr/>
                    <a:lstStyle/>
                    <a:p>
                      <a:pPr algn="l" rtl="0" fontAlgn="ctr"/>
                      <a:r>
                        <a:rPr lang="el-GR" sz="1200" u="none" strike="noStrike">
                          <a:effectLst/>
                        </a:rPr>
                        <a:t>Ινστιτούτο Έρευνας και Τεχνολογίας Θεσσαλίας / Εθνικό Κέντρο έρευνας Και Τεχνολογικής Ανάπτυξης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ΙΕΤΕΘ/ ΕΚΕΤΑ</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220.000,00 €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220.000,00 €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72743321"/>
                  </a:ext>
                </a:extLst>
              </a:tr>
              <a:tr h="209550">
                <a:tc>
                  <a:txBody>
                    <a:bodyPr/>
                    <a:lstStyle/>
                    <a:p>
                      <a:pPr algn="l" rtl="0" fontAlgn="ctr"/>
                      <a:r>
                        <a:rPr lang="el-GR" sz="1200" u="none" strike="noStrike">
                          <a:effectLst/>
                        </a:rPr>
                        <a:t>Ανθήρ Βιομηχανική και Εμπορική Εταιρεία – ΑΝΘΗΡ ΑΒΕΕ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ΑΝΘΗΡ</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250.000,00 €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187.500,00 €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99954670"/>
                  </a:ext>
                </a:extLst>
              </a:tr>
              <a:tr h="429803">
                <a:tc>
                  <a:txBody>
                    <a:bodyPr/>
                    <a:lstStyle/>
                    <a:p>
                      <a:pPr algn="l" rtl="0" fontAlgn="ctr"/>
                      <a:r>
                        <a:rPr lang="el-GR" sz="1200" u="none" strike="noStrike" dirty="0">
                          <a:effectLst/>
                        </a:rPr>
                        <a:t>Καποδιστριακό Πανεπιστήμιο Αθηνών, Ιατρική Σχολή, Εργαστήριο Βιολογικής Χημείας</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dirty="0">
                          <a:effectLst/>
                        </a:rPr>
                        <a:t>ΕΚΠΑ-ΙΣ EΡΓΑΣΤΗΡΙΟ ΕΡΓΑΣΤΗΡΙΟ ΒΙΟΛΟΓΙΚΗΣ ΧΗΜΕΙΑΣ</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200.000,00 €</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200.000,00 €</a:t>
                      </a:r>
                      <a:endParaRPr lang="el-G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23202893"/>
                  </a:ext>
                </a:extLst>
              </a:tr>
              <a:tr h="209550">
                <a:tc>
                  <a:txBody>
                    <a:bodyPr/>
                    <a:lstStyle/>
                    <a:p>
                      <a:pPr algn="l" rtl="0" fontAlgn="ctr"/>
                      <a:r>
                        <a:rPr lang="el-GR" sz="1200" u="none" strike="noStrike">
                          <a:effectLst/>
                        </a:rPr>
                        <a:t>Μανδρέκας Α.Ε.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ΜΑΝΔΡΕΚΑΣ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250.000,00 €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187.500,00 €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03975723"/>
                  </a:ext>
                </a:extLst>
              </a:tr>
              <a:tr h="609600">
                <a:tc>
                  <a:txBody>
                    <a:bodyPr/>
                    <a:lstStyle/>
                    <a:p>
                      <a:pPr algn="l" rtl="0" fontAlgn="ctr"/>
                      <a:r>
                        <a:rPr lang="el-GR" sz="1200" u="none" strike="noStrike">
                          <a:effectLst/>
                        </a:rPr>
                        <a:t>Καποδιστριακό Πανεπιστήμιο Αθηνών, Ιατρική Σχολή, Μονάδα Ενδοκρινολογίας, Μεταβολισμού Και Διαβήτη Του Πανεπιστημίου Αθηνών, «Ευγενίδειο Θεραπευτήριο»</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ΕΚΠΑ-ΙΣ ΕΥΓΕΝΙΔΕΙΟ ΘΕΡΑΠΕΥΤΗΡΙΟ</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200" u="none" strike="noStrike">
                          <a:effectLst/>
                        </a:rPr>
                        <a:t>250.000,00 €</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200" u="none" strike="noStrike">
                          <a:effectLst/>
                        </a:rPr>
                        <a:t>250.000,00 €</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21888483"/>
                  </a:ext>
                </a:extLst>
              </a:tr>
              <a:tr h="209550">
                <a:tc>
                  <a:txBody>
                    <a:bodyPr/>
                    <a:lstStyle/>
                    <a:p>
                      <a:pPr algn="l" rtl="0" fontAlgn="ctr"/>
                      <a:r>
                        <a:rPr lang="el-GR" sz="1200" u="none" strike="noStrike">
                          <a:effectLst/>
                        </a:rPr>
                        <a:t>ΑΓΚΡΟΛΑΜΠ Α.Ε.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a:effectLst/>
                        </a:rPr>
                        <a:t>AGROLAB</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210.000,00 €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200" u="none" strike="noStrike">
                          <a:effectLst/>
                        </a:rPr>
                        <a:t>136.500,00 €</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934392305"/>
                  </a:ext>
                </a:extLst>
              </a:tr>
              <a:tr h="209550">
                <a:tc gridSpan="2">
                  <a:txBody>
                    <a:bodyPr/>
                    <a:lstStyle/>
                    <a:p>
                      <a:pPr algn="r" fontAlgn="ctr"/>
                      <a:r>
                        <a:rPr lang="el-GR" sz="1200" b="1" u="none" strike="noStrike" dirty="0">
                          <a:effectLst/>
                        </a:rPr>
                        <a:t>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rPr>
                        <a:t>1.908.000,00 €</a:t>
                      </a:r>
                      <a:endParaRPr lang="el-G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200" b="1" u="none" strike="noStrike" dirty="0">
                          <a:effectLst/>
                        </a:rPr>
                        <a:t>1.524.620,00 €</a:t>
                      </a:r>
                      <a:endParaRPr lang="el-GR"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71035387"/>
                  </a:ext>
                </a:extLst>
              </a:tr>
            </a:tbl>
          </a:graphicData>
        </a:graphic>
      </p:graphicFrame>
    </p:spTree>
    <p:extLst>
      <p:ext uri="{BB962C8B-B14F-4D97-AF65-F5344CB8AC3E}">
        <p14:creationId xmlns:p14="http://schemas.microsoft.com/office/powerpoint/2010/main" val="16529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GreekStevia</a:t>
            </a:r>
            <a:r>
              <a:rPr lang="el-GR" dirty="0"/>
              <a:t> (11ΣΥΝ_2_741) – Αποτελέσματα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F121ECB7-BE71-15EC-4654-ACB24673EA34}"/>
              </a:ext>
            </a:extLst>
          </p:cNvPr>
          <p:cNvSpPr txBox="1"/>
          <p:nvPr/>
        </p:nvSpPr>
        <p:spPr>
          <a:xfrm>
            <a:off x="515565" y="1206550"/>
            <a:ext cx="8647889" cy="2631490"/>
          </a:xfrm>
          <a:prstGeom prst="rect">
            <a:avLst/>
          </a:prstGeom>
          <a:noFill/>
        </p:spPr>
        <p:txBody>
          <a:bodyPr wrap="square" rtlCol="0">
            <a:spAutoFit/>
          </a:bodyPr>
          <a:lstStyle/>
          <a:p>
            <a:pPr algn="just"/>
            <a:r>
              <a:rPr lang="el-GR" dirty="0"/>
              <a:t>Στο πλαίσιο του έργου: </a:t>
            </a:r>
          </a:p>
          <a:p>
            <a:pPr marL="342900" indent="-342900" algn="just">
              <a:spcBef>
                <a:spcPts val="600"/>
              </a:spcBef>
              <a:spcAft>
                <a:spcPts val="600"/>
              </a:spcAft>
              <a:buFont typeface="Arial" panose="020B0604020202020204" pitchFamily="34" charset="0"/>
              <a:buChar char="•"/>
            </a:pPr>
            <a:r>
              <a:rPr lang="el-GR" sz="1400" dirty="0"/>
              <a:t>Υλοποιήθηκε η  αποδεικτική καλλιέργεια του φυτού σε επιλεγμένα αγροτεμάχια της περιοχής του Αγρινίου και πραγματοποιήθηκε μελέτη διάφορων καλλιεργητικών παραγόντων και η </a:t>
            </a:r>
            <a:r>
              <a:rPr lang="el-GR" sz="1400" dirty="0" err="1"/>
              <a:t>μετασυλλεκτική</a:t>
            </a:r>
            <a:r>
              <a:rPr lang="el-GR" sz="1400" dirty="0"/>
              <a:t> μεταχείριση</a:t>
            </a:r>
          </a:p>
          <a:p>
            <a:pPr marL="342900" indent="-342900" algn="just">
              <a:spcBef>
                <a:spcPts val="600"/>
              </a:spcBef>
              <a:spcAft>
                <a:spcPts val="600"/>
              </a:spcAft>
              <a:buFont typeface="Arial" panose="020B0604020202020204" pitchFamily="34" charset="0"/>
              <a:buChar char="•"/>
            </a:pPr>
            <a:r>
              <a:rPr lang="el-GR" sz="1400" dirty="0"/>
              <a:t>Αξιολογήθηκε η βιολογική δράση των φυσικών γλυκαντικών της </a:t>
            </a:r>
            <a:r>
              <a:rPr lang="el-GR" sz="1400" i="1" dirty="0" err="1"/>
              <a:t>Stevia</a:t>
            </a:r>
            <a:r>
              <a:rPr lang="el-GR" sz="1400" i="1" dirty="0"/>
              <a:t> </a:t>
            </a:r>
            <a:r>
              <a:rPr lang="el-GR" sz="1400" i="1" dirty="0" err="1"/>
              <a:t>rebaudiana</a:t>
            </a:r>
            <a:r>
              <a:rPr lang="el-GR" sz="1400" dirty="0"/>
              <a:t>, και διερευνήθηκε η εφαρμογή της πιθανής χρήσης των φυσικών γλυκαντικών του φυτού για την παραγωγή καινοτόμων τροφίμων </a:t>
            </a:r>
          </a:p>
          <a:p>
            <a:pPr marL="342900" indent="-342900" algn="just">
              <a:spcBef>
                <a:spcPts val="600"/>
              </a:spcBef>
              <a:spcAft>
                <a:spcPts val="600"/>
              </a:spcAft>
              <a:buFont typeface="Arial" panose="020B0604020202020204" pitchFamily="34" charset="0"/>
              <a:buChar char="•"/>
            </a:pPr>
            <a:r>
              <a:rPr lang="el-GR" sz="1400" dirty="0"/>
              <a:t>Σχεδιάστηκαν νέα προϊόντα με βάση τα φυσικά γλυκαντικά σε εργαστηριακή και </a:t>
            </a:r>
            <a:r>
              <a:rPr lang="el-GR" sz="1400" dirty="0" err="1"/>
              <a:t>ημι</a:t>
            </a:r>
            <a:r>
              <a:rPr lang="el-GR" sz="1400" dirty="0"/>
              <a:t>-βιομηχανική κλίμακα.</a:t>
            </a:r>
          </a:p>
          <a:p>
            <a:pPr marL="342900" indent="-342900" algn="just">
              <a:spcBef>
                <a:spcPts val="600"/>
              </a:spcBef>
              <a:spcAft>
                <a:spcPts val="600"/>
              </a:spcAft>
              <a:buFont typeface="Arial" panose="020B0604020202020204" pitchFamily="34" charset="0"/>
              <a:buChar char="•"/>
            </a:pPr>
            <a:r>
              <a:rPr lang="el-GR" sz="1400" dirty="0"/>
              <a:t>Πραγματοποιήθηκαν κλινικές μελέτες για την αξιολόγηση των νέων προϊόντων σχετικά με την αντί-</a:t>
            </a:r>
            <a:r>
              <a:rPr lang="el-GR" sz="1400" dirty="0" err="1"/>
              <a:t>υπεργλυκαιμική</a:t>
            </a:r>
            <a:r>
              <a:rPr lang="el-GR" sz="1400" dirty="0"/>
              <a:t>, </a:t>
            </a:r>
            <a:r>
              <a:rPr lang="el-GR" sz="1400" dirty="0" err="1"/>
              <a:t>ινσουλινοτροπική</a:t>
            </a:r>
            <a:r>
              <a:rPr lang="el-GR" sz="1400" dirty="0"/>
              <a:t> και αντιφλεγμονώδη δράση τους και άρα την δράση τους ενάντια στον Σακχαρώδη διαβήτη, το Μεταβολικό σύνδρομο και την Παχυσαρκία.</a:t>
            </a:r>
          </a:p>
        </p:txBody>
      </p:sp>
    </p:spTree>
    <p:extLst>
      <p:ext uri="{BB962C8B-B14F-4D97-AF65-F5344CB8AC3E}">
        <p14:creationId xmlns:p14="http://schemas.microsoft.com/office/powerpoint/2010/main" val="258625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a:t>VITASTEV</a:t>
            </a:r>
            <a:r>
              <a:rPr lang="el-GR" dirty="0"/>
              <a:t> (</a:t>
            </a:r>
            <a:r>
              <a:rPr lang="en-GB" dirty="0"/>
              <a:t>12CHN_156</a:t>
            </a:r>
            <a:r>
              <a:rPr lang="el-GR" dirty="0"/>
              <a:t>) – Σύνοψη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A07502D1-7B2D-4E87-E2DA-56FB7703B245}"/>
              </a:ext>
            </a:extLst>
          </p:cNvPr>
          <p:cNvSpPr txBox="1"/>
          <p:nvPr/>
        </p:nvSpPr>
        <p:spPr>
          <a:xfrm>
            <a:off x="385822" y="1383794"/>
            <a:ext cx="9234833" cy="523220"/>
          </a:xfrm>
          <a:prstGeom prst="rect">
            <a:avLst/>
          </a:prstGeom>
          <a:noFill/>
        </p:spPr>
        <p:txBody>
          <a:bodyPr wrap="square">
            <a:spAutoFit/>
          </a:bodyPr>
          <a:lstStyle/>
          <a:p>
            <a:pPr algn="just"/>
            <a:r>
              <a:rPr lang="el-GR" sz="1400" b="1" dirty="0"/>
              <a:t>Τίτλος:</a:t>
            </a:r>
            <a:r>
              <a:rPr lang="el-GR" sz="1400" dirty="0"/>
              <a:t> </a:t>
            </a:r>
            <a:r>
              <a:rPr lang="el-GR" sz="1400" i="1" dirty="0"/>
              <a:t>Σχεδιασμός και Ανάπτυξη Χαμηλού </a:t>
            </a:r>
            <a:r>
              <a:rPr lang="el-GR" sz="1400" i="1" dirty="0" err="1"/>
              <a:t>Γλυκαιμικού</a:t>
            </a:r>
            <a:r>
              <a:rPr lang="el-GR" sz="1400" i="1" dirty="0"/>
              <a:t> Δείκτη τροφίμων βασισμένων σε γλυκαντικές ενώσεις απομονωμένες από το φυτό </a:t>
            </a:r>
            <a:r>
              <a:rPr lang="el-GR" sz="1400" i="1" dirty="0" err="1"/>
              <a:t>Stevia</a:t>
            </a:r>
            <a:r>
              <a:rPr lang="el-GR" sz="1400" i="1" dirty="0"/>
              <a:t> </a:t>
            </a:r>
            <a:r>
              <a:rPr lang="el-GR" sz="1400" i="1" dirty="0" err="1"/>
              <a:t>rebaudiana</a:t>
            </a:r>
            <a:r>
              <a:rPr lang="el-GR" sz="1400" i="1" dirty="0"/>
              <a:t> καλλιεργημένο στη Κίνα και εμπλουτισμένα με βιταμίνες Α και D</a:t>
            </a:r>
            <a:endParaRPr lang="en-US" sz="1400" dirty="0"/>
          </a:p>
        </p:txBody>
      </p:sp>
      <p:sp>
        <p:nvSpPr>
          <p:cNvPr id="5" name="TextBox 4">
            <a:extLst>
              <a:ext uri="{FF2B5EF4-FFF2-40B4-BE49-F238E27FC236}">
                <a16:creationId xmlns:a16="http://schemas.microsoft.com/office/drawing/2014/main" xmlns="" id="{1BE1ED37-286E-F977-C4C4-B379F6610C81}"/>
              </a:ext>
            </a:extLst>
          </p:cNvPr>
          <p:cNvSpPr txBox="1"/>
          <p:nvPr/>
        </p:nvSpPr>
        <p:spPr>
          <a:xfrm>
            <a:off x="385822" y="2137245"/>
            <a:ext cx="2474110" cy="307777"/>
          </a:xfrm>
          <a:prstGeom prst="rect">
            <a:avLst/>
          </a:prstGeom>
          <a:noFill/>
        </p:spPr>
        <p:txBody>
          <a:bodyPr wrap="square" rtlCol="0">
            <a:spAutoFit/>
          </a:bodyPr>
          <a:lstStyle/>
          <a:p>
            <a:r>
              <a:rPr lang="el-GR" sz="1400" b="1" dirty="0"/>
              <a:t>Συμμετέχοντες φορείς</a:t>
            </a:r>
          </a:p>
        </p:txBody>
      </p:sp>
      <p:sp>
        <p:nvSpPr>
          <p:cNvPr id="6" name="TextBox 5">
            <a:extLst>
              <a:ext uri="{FF2B5EF4-FFF2-40B4-BE49-F238E27FC236}">
                <a16:creationId xmlns:a16="http://schemas.microsoft.com/office/drawing/2014/main" xmlns="" id="{C0F3D3C5-C1B2-10D4-8C0E-6BB94E05FFF5}"/>
              </a:ext>
            </a:extLst>
          </p:cNvPr>
          <p:cNvSpPr txBox="1"/>
          <p:nvPr/>
        </p:nvSpPr>
        <p:spPr>
          <a:xfrm>
            <a:off x="385822" y="5065767"/>
            <a:ext cx="9114548" cy="738664"/>
          </a:xfrm>
          <a:prstGeom prst="rect">
            <a:avLst/>
          </a:prstGeom>
          <a:noFill/>
        </p:spPr>
        <p:txBody>
          <a:bodyPr wrap="square" rtlCol="0">
            <a:spAutoFit/>
          </a:bodyPr>
          <a:lstStyle/>
          <a:p>
            <a:pPr algn="just"/>
            <a:r>
              <a:rPr lang="el-GR" sz="1400" b="1" dirty="0"/>
              <a:t>Αντικείμενο έργου: </a:t>
            </a:r>
            <a:r>
              <a:rPr lang="en-US" sz="1400" dirty="0"/>
              <a:t>O </a:t>
            </a:r>
            <a:r>
              <a:rPr lang="el-GR" sz="1400" dirty="0"/>
              <a:t>σχεδιασμός, η ανάπτυξη και η αξιολόγηση τροφίμων με χαμηλό </a:t>
            </a:r>
            <a:r>
              <a:rPr lang="el-GR" sz="1400" dirty="0" err="1"/>
              <a:t>γλυκαιμικό</a:t>
            </a:r>
            <a:r>
              <a:rPr lang="el-GR" sz="1400" dirty="0"/>
              <a:t>  δείκτη, χρησιμοποιώντας σαν γλυκαντική ουσία γλυκοζίτες </a:t>
            </a:r>
            <a:r>
              <a:rPr lang="el-GR" sz="1400" dirty="0" err="1"/>
              <a:t>στεβιόλης</a:t>
            </a:r>
            <a:r>
              <a:rPr lang="el-GR" sz="1400" dirty="0"/>
              <a:t>, εμπλουτισμένα με βιταμίνες Α και D, σχεδιασμένη ειδικά για την κάλυψη των διατροφικών συνηθειών και αναγκών των Ελλήνων και Κινέζων καταναλωτών. </a:t>
            </a:r>
          </a:p>
        </p:txBody>
      </p:sp>
      <p:graphicFrame>
        <p:nvGraphicFramePr>
          <p:cNvPr id="7" name="Table 6">
            <a:extLst>
              <a:ext uri="{FF2B5EF4-FFF2-40B4-BE49-F238E27FC236}">
                <a16:creationId xmlns:a16="http://schemas.microsoft.com/office/drawing/2014/main" xmlns="" id="{D304715C-7187-4050-EF13-A4BBE61A814F}"/>
              </a:ext>
            </a:extLst>
          </p:cNvPr>
          <p:cNvGraphicFramePr>
            <a:graphicFrameLocks noGrp="1"/>
          </p:cNvGraphicFramePr>
          <p:nvPr>
            <p:extLst>
              <p:ext uri="{D42A27DB-BD31-4B8C-83A1-F6EECF244321}">
                <p14:modId xmlns:p14="http://schemas.microsoft.com/office/powerpoint/2010/main" val="1230686077"/>
              </p:ext>
            </p:extLst>
          </p:nvPr>
        </p:nvGraphicFramePr>
        <p:xfrm>
          <a:off x="385822" y="2516613"/>
          <a:ext cx="9145216" cy="2308887"/>
        </p:xfrm>
        <a:graphic>
          <a:graphicData uri="http://schemas.openxmlformats.org/drawingml/2006/table">
            <a:tbl>
              <a:tblPr>
                <a:tableStyleId>{5C22544A-7EE6-4342-B048-85BDC9FD1C3A}</a:tableStyleId>
              </a:tblPr>
              <a:tblGrid>
                <a:gridCol w="5079055">
                  <a:extLst>
                    <a:ext uri="{9D8B030D-6E8A-4147-A177-3AD203B41FA5}">
                      <a16:colId xmlns:a16="http://schemas.microsoft.com/office/drawing/2014/main" xmlns="" val="107304269"/>
                    </a:ext>
                  </a:extLst>
                </a:gridCol>
                <a:gridCol w="1381327">
                  <a:extLst>
                    <a:ext uri="{9D8B030D-6E8A-4147-A177-3AD203B41FA5}">
                      <a16:colId xmlns:a16="http://schemas.microsoft.com/office/drawing/2014/main" xmlns="" val="896523186"/>
                    </a:ext>
                  </a:extLst>
                </a:gridCol>
                <a:gridCol w="1400783">
                  <a:extLst>
                    <a:ext uri="{9D8B030D-6E8A-4147-A177-3AD203B41FA5}">
                      <a16:colId xmlns:a16="http://schemas.microsoft.com/office/drawing/2014/main" xmlns="" val="1013411706"/>
                    </a:ext>
                  </a:extLst>
                </a:gridCol>
                <a:gridCol w="1284051">
                  <a:extLst>
                    <a:ext uri="{9D8B030D-6E8A-4147-A177-3AD203B41FA5}">
                      <a16:colId xmlns:a16="http://schemas.microsoft.com/office/drawing/2014/main" xmlns="" val="581988498"/>
                    </a:ext>
                  </a:extLst>
                </a:gridCol>
              </a:tblGrid>
              <a:tr h="209550">
                <a:tc>
                  <a:txBody>
                    <a:bodyPr/>
                    <a:lstStyle/>
                    <a:p>
                      <a:pPr algn="ctr" rtl="0" fontAlgn="ctr"/>
                      <a:r>
                        <a:rPr lang="el-GR" sz="1200" b="1" u="none" strike="noStrike">
                          <a:effectLst/>
                        </a:rPr>
                        <a:t>ΦΟΡΕΑΣ</a:t>
                      </a:r>
                      <a:endParaRPr lang="el-G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ΣΥΝΤΟΜΟΓΡΑΦΙΑ</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ΠΡΟΫΠΟΛΟΓΙΣΜΟΣ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ΔΗΜΌΣΙΑ ΔΑΠΑΝΗ</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708609911"/>
                  </a:ext>
                </a:extLst>
              </a:tr>
              <a:tr h="209550">
                <a:tc>
                  <a:txBody>
                    <a:bodyPr/>
                    <a:lstStyle/>
                    <a:p>
                      <a:pPr algn="l" rtl="0" fontAlgn="ctr"/>
                      <a:r>
                        <a:rPr lang="el-GR" sz="1200" u="sng" strike="noStrike" dirty="0">
                          <a:effectLst/>
                        </a:rPr>
                        <a:t>ΓΙΩΤΗΣ Α.Ε.</a:t>
                      </a:r>
                      <a:endParaRPr lang="el-GR" sz="1200" b="0" i="0" u="sng"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rPr>
                        <a:t>YIOTIS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250.000,00 €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145.000,00 €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26056890"/>
                  </a:ext>
                </a:extLst>
              </a:tr>
              <a:tr h="409575">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Jiangsu Provincial Center </a:t>
                      </a:r>
                      <a:r>
                        <a:rPr lang="el-GR" sz="1200" dirty="0">
                          <a:effectLst/>
                          <a:latin typeface="Calibri" panose="020F0502020204030204" pitchFamily="34" charset="0"/>
                          <a:ea typeface="Calibri" panose="020F0502020204030204" pitchFamily="34" charset="0"/>
                          <a:cs typeface="Arial" panose="020B0604020202020204" pitchFamily="34" charset="0"/>
                        </a:rPr>
                        <a:t>φ</a:t>
                      </a:r>
                      <a:r>
                        <a:rPr lang="en-US" sz="1200" dirty="0">
                          <a:effectLst/>
                          <a:latin typeface="Calibri" panose="020F0502020204030204" pitchFamily="34" charset="0"/>
                          <a:ea typeface="Calibri" panose="020F0502020204030204" pitchFamily="34" charset="0"/>
                          <a:cs typeface="Arial" panose="020B0604020202020204" pitchFamily="34" charset="0"/>
                        </a:rPr>
                        <a:t>or Disease Control and Prevention – Institute Of Food Safety And Assessment</a:t>
                      </a:r>
                      <a:endParaRPr lang="el-GR"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a:effectLst/>
                        </a:rPr>
                        <a:t>JSCDC-FSA</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55684253"/>
                  </a:ext>
                </a:extLst>
              </a:tr>
              <a:tr h="441987">
                <a:tc>
                  <a:txBody>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Arial" panose="020B0604020202020204" pitchFamily="34" charset="0"/>
                        </a:rPr>
                        <a:t>Εθνικό και Καποδιστριακό Πανεπιστήμιο Αθηνών - Ιατρική Σχολή – Τμήμα Ενδοκρινολογίας, Μεταβολισμού Και Διαβήτη – </a:t>
                      </a:r>
                      <a:r>
                        <a:rPr lang="el-GR" sz="1200" dirty="0" err="1">
                          <a:effectLst/>
                          <a:latin typeface="Calibri" panose="020F0502020204030204" pitchFamily="34" charset="0"/>
                          <a:ea typeface="Calibri" panose="020F0502020204030204" pitchFamily="34" charset="0"/>
                          <a:cs typeface="Arial" panose="020B0604020202020204" pitchFamily="34" charset="0"/>
                        </a:rPr>
                        <a:t>Ευγενίδειο</a:t>
                      </a:r>
                      <a:r>
                        <a:rPr lang="el-GR" sz="1200" dirty="0">
                          <a:effectLst/>
                          <a:latin typeface="Calibri" panose="020F0502020204030204" pitchFamily="34" charset="0"/>
                          <a:ea typeface="Calibri" panose="020F0502020204030204" pitchFamily="34" charset="0"/>
                          <a:cs typeface="Arial" panose="020B0604020202020204" pitchFamily="34" charset="0"/>
                        </a:rPr>
                        <a:t> Νοσοκομείο</a:t>
                      </a:r>
                    </a:p>
                  </a:txBody>
                  <a:tcPr marL="9525" marR="9525" marT="9525" marB="0" anchor="ctr"/>
                </a:tc>
                <a:tc>
                  <a:txBody>
                    <a:bodyPr/>
                    <a:lstStyle/>
                    <a:p>
                      <a:pPr algn="l" rtl="0" fontAlgn="ctr"/>
                      <a:r>
                        <a:rPr lang="en-US" sz="1200" u="none" strike="noStrike">
                          <a:effectLst/>
                        </a:rPr>
                        <a:t>NKUA-MD-EVG.INST.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140.000,00 €</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140.000,00 €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605002572"/>
                  </a:ext>
                </a:extLst>
              </a:tr>
              <a:tr h="409575">
                <a:tc>
                  <a:txBody>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Arial" panose="020B0604020202020204" pitchFamily="34" charset="0"/>
                        </a:rPr>
                        <a:t>Εθνικό και Καποδιστριακό Πανεπιστήμιο Αθηνών - Ιατρική Σχολή – Εργαστήριο Βιολογικής Χημείας</a:t>
                      </a:r>
                    </a:p>
                  </a:txBody>
                  <a:tcPr marL="9525" marR="9525" marT="9525" marB="0" anchor="ctr"/>
                </a:tc>
                <a:tc>
                  <a:txBody>
                    <a:bodyPr/>
                    <a:lstStyle/>
                    <a:p>
                      <a:pPr algn="l" rtl="0" fontAlgn="ctr"/>
                      <a:r>
                        <a:rPr lang="en-US" sz="1200" u="none" strike="noStrike">
                          <a:effectLst/>
                        </a:rPr>
                        <a:t>NKUA-MD-BIO.CHEM.</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60.000,00 €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60.000,00 €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52966024"/>
                  </a:ext>
                </a:extLst>
              </a:tr>
              <a:tr h="209550">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SMR</a:t>
                      </a:r>
                      <a:r>
                        <a:rPr lang="el-GR" sz="1200" dirty="0">
                          <a:effectLst/>
                          <a:latin typeface="Calibri" panose="020F0502020204030204" pitchFamily="34" charset="0"/>
                          <a:ea typeface="Calibri" panose="020F0502020204030204" pitchFamily="34" charset="0"/>
                          <a:cs typeface="Arial" panose="020B0604020202020204" pitchFamily="34" charset="0"/>
                        </a:rPr>
                        <a:t> Συμβουλευτική ΕΠΕ</a:t>
                      </a:r>
                    </a:p>
                  </a:txBody>
                  <a:tcPr marL="9525" marR="9525" marT="9525" marB="0" anchor="ctr"/>
                </a:tc>
                <a:tc>
                  <a:txBody>
                    <a:bodyPr/>
                    <a:lstStyle/>
                    <a:p>
                      <a:pPr algn="l" rtl="0" fontAlgn="ctr"/>
                      <a:r>
                        <a:rPr lang="en-US" sz="1200" u="none" strike="noStrike">
                          <a:effectLst/>
                        </a:rPr>
                        <a:t>SMR</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50.000,00 €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40.000,00 €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47569803"/>
                  </a:ext>
                </a:extLst>
              </a:tr>
              <a:tr h="209550">
                <a:tc>
                  <a:txBody>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Arial" panose="020B0604020202020204" pitchFamily="34" charset="0"/>
                        </a:rPr>
                        <a:t>Ομοσπονδία Ελληνικών Βιομηχανιών Τροφίμων</a:t>
                      </a:r>
                    </a:p>
                  </a:txBody>
                  <a:tcPr marL="9525" marR="9525" marT="9525" marB="0" anchor="ctr"/>
                </a:tc>
                <a:tc>
                  <a:txBody>
                    <a:bodyPr/>
                    <a:lstStyle/>
                    <a:p>
                      <a:pPr algn="l" rtl="0" fontAlgn="ctr"/>
                      <a:r>
                        <a:rPr lang="en-GB" sz="1200" u="none" strike="noStrike">
                          <a:effectLst/>
                        </a:rPr>
                        <a:t>SEVT</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15.000,00 €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202470561"/>
                  </a:ext>
                </a:extLst>
              </a:tr>
              <a:tr h="209550">
                <a:tc gridSpan="2">
                  <a:txBody>
                    <a:bodyPr/>
                    <a:lstStyle/>
                    <a:p>
                      <a:pPr algn="r" fontAlgn="ctr"/>
                      <a:r>
                        <a:rPr lang="el-GR" sz="1200" b="1" u="none" strike="noStrike" dirty="0">
                          <a:effectLst/>
                        </a:rPr>
                        <a:t>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rPr>
                        <a:t>520.000,00 €</a:t>
                      </a:r>
                      <a:endParaRPr lang="el-G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200" b="1" u="none" strike="noStrike" dirty="0">
                          <a:effectLst/>
                        </a:rPr>
                        <a:t>400.000,00 €</a:t>
                      </a:r>
                      <a:endParaRPr lang="el-GR"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50078666"/>
                  </a:ext>
                </a:extLst>
              </a:tr>
            </a:tbl>
          </a:graphicData>
        </a:graphic>
      </p:graphicFrame>
    </p:spTree>
    <p:extLst>
      <p:ext uri="{BB962C8B-B14F-4D97-AF65-F5344CB8AC3E}">
        <p14:creationId xmlns:p14="http://schemas.microsoft.com/office/powerpoint/2010/main" val="92947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a:t>VITASTEV</a:t>
            </a:r>
            <a:r>
              <a:rPr lang="el-GR" dirty="0"/>
              <a:t> (</a:t>
            </a:r>
            <a:r>
              <a:rPr lang="en-GB" dirty="0"/>
              <a:t>12CHN_156</a:t>
            </a:r>
            <a:r>
              <a:rPr lang="el-GR" dirty="0"/>
              <a:t>) – Αποτελέσματα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23D7E95E-6C59-E4D2-9DE7-905066E279ED}"/>
              </a:ext>
            </a:extLst>
          </p:cNvPr>
          <p:cNvSpPr txBox="1"/>
          <p:nvPr/>
        </p:nvSpPr>
        <p:spPr>
          <a:xfrm>
            <a:off x="385822" y="1361872"/>
            <a:ext cx="9040280" cy="2046714"/>
          </a:xfrm>
          <a:prstGeom prst="rect">
            <a:avLst/>
          </a:prstGeom>
          <a:noFill/>
        </p:spPr>
        <p:txBody>
          <a:bodyPr wrap="square" rtlCol="0">
            <a:spAutoFit/>
          </a:bodyPr>
          <a:lstStyle/>
          <a:p>
            <a:pPr algn="just"/>
            <a:r>
              <a:rPr lang="el-GR" dirty="0"/>
              <a:t>Στο πλαίσιο του έργου: </a:t>
            </a:r>
          </a:p>
          <a:p>
            <a:pPr marL="285750" indent="-285750" algn="just">
              <a:spcBef>
                <a:spcPts val="600"/>
              </a:spcBef>
              <a:spcAft>
                <a:spcPts val="600"/>
              </a:spcAft>
              <a:buFont typeface="Arial" panose="020B0604020202020204" pitchFamily="34" charset="0"/>
              <a:buChar char="•"/>
            </a:pPr>
            <a:r>
              <a:rPr lang="el-GR" sz="1400" dirty="0"/>
              <a:t>Πραγματοποιήθηκε μελέτη των διατροφικών αναγκών και προτιμήσεων των κινέζων καταναλωτών και διαπιστώθηκε η ανάγκη για τρόφιμα χαμηλού </a:t>
            </a:r>
            <a:r>
              <a:rPr lang="el-GR" sz="1400" dirty="0" err="1"/>
              <a:t>γλυκαιμικού</a:t>
            </a:r>
            <a:r>
              <a:rPr lang="el-GR" sz="1400" dirty="0"/>
              <a:t> δείκτη εμπλουτισμένα με βιταμίνες Α και </a:t>
            </a:r>
            <a:r>
              <a:rPr lang="en-US" sz="1400" dirty="0"/>
              <a:t>D</a:t>
            </a:r>
            <a:r>
              <a:rPr lang="el-GR" sz="1400" dirty="0"/>
              <a:t>.</a:t>
            </a:r>
          </a:p>
          <a:p>
            <a:pPr marL="285750" indent="-285750" algn="just">
              <a:spcBef>
                <a:spcPts val="600"/>
              </a:spcBef>
              <a:spcAft>
                <a:spcPts val="600"/>
              </a:spcAft>
              <a:buFont typeface="Arial" panose="020B0604020202020204" pitchFamily="34" charset="0"/>
              <a:buChar char="•"/>
            </a:pPr>
            <a:r>
              <a:rPr lang="el-GR" sz="1400" dirty="0"/>
              <a:t>Αναπτύχθηκε μπάρα δημητριακών με φιστίκι, χαμηλού </a:t>
            </a:r>
            <a:r>
              <a:rPr lang="el-GR" sz="1400" dirty="0" err="1"/>
              <a:t>γλυκαιμικού</a:t>
            </a:r>
            <a:r>
              <a:rPr lang="el-GR" sz="1400" dirty="0"/>
              <a:t> δείκτη με </a:t>
            </a:r>
            <a:r>
              <a:rPr lang="el-GR" sz="1400" dirty="0" err="1"/>
              <a:t>στέβια</a:t>
            </a:r>
            <a:r>
              <a:rPr lang="el-GR" sz="1400" dirty="0"/>
              <a:t>, εμπλουτισμένη με βιταμίνες Α και </a:t>
            </a:r>
            <a:r>
              <a:rPr lang="en-US" sz="1400" dirty="0"/>
              <a:t>D</a:t>
            </a:r>
            <a:r>
              <a:rPr lang="el-GR" sz="1400" dirty="0"/>
              <a:t>.</a:t>
            </a:r>
          </a:p>
          <a:p>
            <a:pPr marL="285750" indent="-285750" algn="just">
              <a:spcBef>
                <a:spcPts val="600"/>
              </a:spcBef>
              <a:spcAft>
                <a:spcPts val="600"/>
              </a:spcAft>
              <a:buFont typeface="Arial" panose="020B0604020202020204" pitchFamily="34" charset="0"/>
              <a:buChar char="•"/>
            </a:pPr>
            <a:r>
              <a:rPr lang="el-GR" sz="1400" dirty="0"/>
              <a:t>Πραγματοποιήθηκαν </a:t>
            </a:r>
            <a:r>
              <a:rPr lang="en-US" sz="1400" i="1" dirty="0"/>
              <a:t>in vitro</a:t>
            </a:r>
            <a:r>
              <a:rPr lang="el-GR" sz="1400" dirty="0"/>
              <a:t>, όπως και κλινικές</a:t>
            </a:r>
            <a:r>
              <a:rPr lang="en-US" sz="1400" dirty="0"/>
              <a:t> </a:t>
            </a:r>
            <a:r>
              <a:rPr lang="el-GR" sz="1400" dirty="0"/>
              <a:t>μελέτες, για την αξιολόγηση του νέου προϊόντος και τη συσχέτισή του με πιθανά οφέλη για την υγεία.</a:t>
            </a:r>
          </a:p>
        </p:txBody>
      </p:sp>
    </p:spTree>
    <p:extLst>
      <p:ext uri="{BB962C8B-B14F-4D97-AF65-F5344CB8AC3E}">
        <p14:creationId xmlns:p14="http://schemas.microsoft.com/office/powerpoint/2010/main" val="30313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064B8FB-F5CD-93A0-AA9D-75B64EB73AE9}"/>
              </a:ext>
            </a:extLst>
          </p:cNvPr>
          <p:cNvSpPr txBox="1"/>
          <p:nvPr/>
        </p:nvSpPr>
        <p:spPr>
          <a:xfrm>
            <a:off x="385822" y="369332"/>
            <a:ext cx="7104476" cy="369332"/>
          </a:xfrm>
          <a:prstGeom prst="rect">
            <a:avLst/>
          </a:prstGeom>
          <a:noFill/>
        </p:spPr>
        <p:txBody>
          <a:bodyPr wrap="square" rtlCol="0">
            <a:spAutoFit/>
          </a:bodyPr>
          <a:lstStyle/>
          <a:p>
            <a:pPr marR="0" lvl="0">
              <a:spcBef>
                <a:spcPts val="0"/>
              </a:spcBef>
              <a:spcAft>
                <a:spcPts val="0"/>
              </a:spcAft>
            </a:pPr>
            <a:r>
              <a:rPr lang="en-GB" dirty="0" err="1"/>
              <a:t>GreekStevia</a:t>
            </a:r>
            <a:r>
              <a:rPr lang="el-GR" dirty="0"/>
              <a:t> (11ΣΥΝ_2_741) &amp; </a:t>
            </a:r>
            <a:r>
              <a:rPr lang="en-GB" dirty="0"/>
              <a:t>VITASTEV</a:t>
            </a:r>
            <a:r>
              <a:rPr lang="el-GR" dirty="0"/>
              <a:t> (</a:t>
            </a:r>
            <a:r>
              <a:rPr lang="en-GB" dirty="0"/>
              <a:t>12CHN_156</a:t>
            </a:r>
            <a:r>
              <a:rPr lang="el-GR" dirty="0"/>
              <a:t>) – Η συνέχεια</a:t>
            </a:r>
            <a:endParaRPr lang="en-GB"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xmlns="" id="{9F421606-28BD-3BFD-E1F7-21DC83B5062A}"/>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5" name="TextBox 4">
            <a:extLst>
              <a:ext uri="{FF2B5EF4-FFF2-40B4-BE49-F238E27FC236}">
                <a16:creationId xmlns:a16="http://schemas.microsoft.com/office/drawing/2014/main" xmlns="" id="{93F46E36-CD61-1282-6C02-F103A6D5101E}"/>
              </a:ext>
            </a:extLst>
          </p:cNvPr>
          <p:cNvSpPr txBox="1"/>
          <p:nvPr/>
        </p:nvSpPr>
        <p:spPr>
          <a:xfrm>
            <a:off x="385822" y="1712068"/>
            <a:ext cx="8797089" cy="1200329"/>
          </a:xfrm>
          <a:prstGeom prst="rect">
            <a:avLst/>
          </a:prstGeom>
          <a:noFill/>
        </p:spPr>
        <p:txBody>
          <a:bodyPr wrap="square" rtlCol="0">
            <a:spAutoFit/>
          </a:bodyPr>
          <a:lstStyle/>
          <a:p>
            <a:pPr algn="just"/>
            <a:r>
              <a:rPr lang="el-GR" dirty="0"/>
              <a:t>Η έρευνα που πραγματοποιήθηκε στα έργα </a:t>
            </a:r>
            <a:r>
              <a:rPr lang="en-GB" dirty="0" err="1"/>
              <a:t>GreekStevia</a:t>
            </a:r>
            <a:r>
              <a:rPr lang="el-GR" dirty="0"/>
              <a:t> (11ΣΥΝ_2_741) &amp; </a:t>
            </a:r>
            <a:r>
              <a:rPr lang="en-GB" dirty="0"/>
              <a:t>VITASTEV</a:t>
            </a:r>
            <a:r>
              <a:rPr lang="el-GR" dirty="0"/>
              <a:t> (</a:t>
            </a:r>
            <a:r>
              <a:rPr lang="en-GB" dirty="0"/>
              <a:t>12CHN_156</a:t>
            </a:r>
            <a:r>
              <a:rPr lang="el-GR" dirty="0"/>
              <a:t>)  αποτέλεσαν μια βάση για την ανάπτυξη νέων προϊόντων της σειράς </a:t>
            </a:r>
            <a:r>
              <a:rPr lang="en-US" dirty="0"/>
              <a:t>Sweet &amp; Balance</a:t>
            </a:r>
            <a:r>
              <a:rPr lang="el-GR" dirty="0"/>
              <a:t>, τα οποία δεν περιέχουν ζάχαρη αλλά γλυκαντικά από εκχύλισμα του φυτού </a:t>
            </a:r>
            <a:r>
              <a:rPr lang="el-GR" dirty="0" err="1"/>
              <a:t>stevia</a:t>
            </a:r>
            <a:r>
              <a:rPr lang="el-GR" dirty="0"/>
              <a:t> και έχουν χαμηλό </a:t>
            </a:r>
            <a:r>
              <a:rPr lang="el-GR" dirty="0" err="1"/>
              <a:t>γλυκαιμικό</a:t>
            </a:r>
            <a:r>
              <a:rPr lang="el-GR" dirty="0"/>
              <a:t> δείκτη. </a:t>
            </a:r>
          </a:p>
        </p:txBody>
      </p:sp>
    </p:spTree>
    <p:extLst>
      <p:ext uri="{BB962C8B-B14F-4D97-AF65-F5344CB8AC3E}">
        <p14:creationId xmlns:p14="http://schemas.microsoft.com/office/powerpoint/2010/main" val="200627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NovelEye</a:t>
            </a:r>
            <a:r>
              <a:rPr lang="el-GR" dirty="0"/>
              <a:t> (11ΣΥΝ_2_1528) – Σύνοψη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A07502D1-7B2D-4E87-E2DA-56FB7703B245}"/>
              </a:ext>
            </a:extLst>
          </p:cNvPr>
          <p:cNvSpPr txBox="1"/>
          <p:nvPr/>
        </p:nvSpPr>
        <p:spPr>
          <a:xfrm>
            <a:off x="385822" y="1383794"/>
            <a:ext cx="9234833" cy="523220"/>
          </a:xfrm>
          <a:prstGeom prst="rect">
            <a:avLst/>
          </a:prstGeom>
          <a:noFill/>
        </p:spPr>
        <p:txBody>
          <a:bodyPr wrap="square">
            <a:spAutoFit/>
          </a:bodyPr>
          <a:lstStyle/>
          <a:p>
            <a:pPr algn="just"/>
            <a:r>
              <a:rPr lang="el-GR" sz="1400" b="1" dirty="0"/>
              <a:t>Τίτλος:</a:t>
            </a:r>
            <a:r>
              <a:rPr lang="el-GR" sz="1400" dirty="0"/>
              <a:t> </a:t>
            </a:r>
            <a:r>
              <a:rPr lang="el-GR" sz="1400" i="1" dirty="0"/>
              <a:t>Αποτελεσματικότητα καινοτόμων αναλυτικών τεχνικών στην πρόβλεψη της ποιότητας και της ασφάλειας νέων </a:t>
            </a:r>
            <a:r>
              <a:rPr lang="el-GR" sz="1400" i="1" dirty="0" err="1"/>
              <a:t>ευαλλοίωτων</a:t>
            </a:r>
            <a:r>
              <a:rPr lang="el-GR" sz="1400" i="1" dirty="0"/>
              <a:t> τροφίμων</a:t>
            </a:r>
            <a:endParaRPr lang="en-US" sz="1400" dirty="0"/>
          </a:p>
        </p:txBody>
      </p:sp>
      <p:sp>
        <p:nvSpPr>
          <p:cNvPr id="5" name="TextBox 4">
            <a:extLst>
              <a:ext uri="{FF2B5EF4-FFF2-40B4-BE49-F238E27FC236}">
                <a16:creationId xmlns:a16="http://schemas.microsoft.com/office/drawing/2014/main" xmlns="" id="{1BE1ED37-286E-F977-C4C4-B379F6610C81}"/>
              </a:ext>
            </a:extLst>
          </p:cNvPr>
          <p:cNvSpPr txBox="1"/>
          <p:nvPr/>
        </p:nvSpPr>
        <p:spPr>
          <a:xfrm>
            <a:off x="385822" y="2137245"/>
            <a:ext cx="2474110" cy="307777"/>
          </a:xfrm>
          <a:prstGeom prst="rect">
            <a:avLst/>
          </a:prstGeom>
          <a:noFill/>
        </p:spPr>
        <p:txBody>
          <a:bodyPr wrap="square" rtlCol="0">
            <a:spAutoFit/>
          </a:bodyPr>
          <a:lstStyle/>
          <a:p>
            <a:r>
              <a:rPr lang="el-GR" sz="1400" b="1" dirty="0"/>
              <a:t>Συμμετέχοντες φορείς</a:t>
            </a:r>
          </a:p>
        </p:txBody>
      </p:sp>
      <p:sp>
        <p:nvSpPr>
          <p:cNvPr id="6" name="TextBox 5">
            <a:extLst>
              <a:ext uri="{FF2B5EF4-FFF2-40B4-BE49-F238E27FC236}">
                <a16:creationId xmlns:a16="http://schemas.microsoft.com/office/drawing/2014/main" xmlns="" id="{C0F3D3C5-C1B2-10D4-8C0E-6BB94E05FFF5}"/>
              </a:ext>
            </a:extLst>
          </p:cNvPr>
          <p:cNvSpPr txBox="1"/>
          <p:nvPr/>
        </p:nvSpPr>
        <p:spPr>
          <a:xfrm>
            <a:off x="445964" y="4690650"/>
            <a:ext cx="9114548" cy="738664"/>
          </a:xfrm>
          <a:prstGeom prst="rect">
            <a:avLst/>
          </a:prstGeom>
          <a:noFill/>
        </p:spPr>
        <p:txBody>
          <a:bodyPr wrap="square" rtlCol="0">
            <a:spAutoFit/>
          </a:bodyPr>
          <a:lstStyle/>
          <a:p>
            <a:pPr algn="just"/>
            <a:r>
              <a:rPr lang="el-GR" sz="1400" b="1" dirty="0"/>
              <a:t>Αντικείμενο έργου: </a:t>
            </a:r>
            <a:r>
              <a:rPr lang="el-GR" sz="1400" dirty="0"/>
              <a:t>Η ανάπτυξη μιας εργαλειοθήκης καινοτόμων μεθοδολογιών για την αξιόπιστη, οικονομική και ταχεία αξιολόγηση επιλεγμένων έτοιμων προς κατανάλωση τροφίμων ως προς την </a:t>
            </a:r>
            <a:r>
              <a:rPr lang="el-GR" sz="1400" dirty="0" err="1"/>
              <a:t>φρεσκότητα</a:t>
            </a:r>
            <a:r>
              <a:rPr lang="el-GR" sz="1400" dirty="0"/>
              <a:t>, την αλλοίωση και την ασφάλειά τους.</a:t>
            </a:r>
          </a:p>
        </p:txBody>
      </p:sp>
      <p:graphicFrame>
        <p:nvGraphicFramePr>
          <p:cNvPr id="7" name="Table 6">
            <a:extLst>
              <a:ext uri="{FF2B5EF4-FFF2-40B4-BE49-F238E27FC236}">
                <a16:creationId xmlns:a16="http://schemas.microsoft.com/office/drawing/2014/main" xmlns="" id="{B60A0BD8-267F-1FCC-5834-C4D3C93125BE}"/>
              </a:ext>
            </a:extLst>
          </p:cNvPr>
          <p:cNvGraphicFramePr>
            <a:graphicFrameLocks noGrp="1"/>
          </p:cNvGraphicFramePr>
          <p:nvPr>
            <p:extLst>
              <p:ext uri="{D42A27DB-BD31-4B8C-83A1-F6EECF244321}">
                <p14:modId xmlns:p14="http://schemas.microsoft.com/office/powerpoint/2010/main" val="2689799745"/>
              </p:ext>
            </p:extLst>
          </p:nvPr>
        </p:nvGraphicFramePr>
        <p:xfrm>
          <a:off x="445964" y="2493600"/>
          <a:ext cx="9114548" cy="1734284"/>
        </p:xfrm>
        <a:graphic>
          <a:graphicData uri="http://schemas.openxmlformats.org/drawingml/2006/table">
            <a:tbl>
              <a:tblPr>
                <a:tableStyleId>{5C22544A-7EE6-4342-B048-85BDC9FD1C3A}</a:tableStyleId>
              </a:tblPr>
              <a:tblGrid>
                <a:gridCol w="5079347">
                  <a:extLst>
                    <a:ext uri="{9D8B030D-6E8A-4147-A177-3AD203B41FA5}">
                      <a16:colId xmlns:a16="http://schemas.microsoft.com/office/drawing/2014/main" xmlns="" val="833479346"/>
                    </a:ext>
                  </a:extLst>
                </a:gridCol>
                <a:gridCol w="1254868">
                  <a:extLst>
                    <a:ext uri="{9D8B030D-6E8A-4147-A177-3AD203B41FA5}">
                      <a16:colId xmlns:a16="http://schemas.microsoft.com/office/drawing/2014/main" xmlns="" val="936078732"/>
                    </a:ext>
                  </a:extLst>
                </a:gridCol>
                <a:gridCol w="1391055">
                  <a:extLst>
                    <a:ext uri="{9D8B030D-6E8A-4147-A177-3AD203B41FA5}">
                      <a16:colId xmlns:a16="http://schemas.microsoft.com/office/drawing/2014/main" xmlns="" val="737009097"/>
                    </a:ext>
                  </a:extLst>
                </a:gridCol>
                <a:gridCol w="1389278">
                  <a:extLst>
                    <a:ext uri="{9D8B030D-6E8A-4147-A177-3AD203B41FA5}">
                      <a16:colId xmlns:a16="http://schemas.microsoft.com/office/drawing/2014/main" xmlns="" val="1260758963"/>
                    </a:ext>
                  </a:extLst>
                </a:gridCol>
              </a:tblGrid>
              <a:tr h="209550">
                <a:tc>
                  <a:txBody>
                    <a:bodyPr/>
                    <a:lstStyle/>
                    <a:p>
                      <a:pPr algn="ctr" rtl="0" fontAlgn="ctr"/>
                      <a:r>
                        <a:rPr lang="el-GR" sz="1200" b="1" u="none" strike="noStrike">
                          <a:effectLst/>
                        </a:rPr>
                        <a:t>ΦΟΡΕΑΣ</a:t>
                      </a:r>
                      <a:endParaRPr lang="el-G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a:effectLst/>
                        </a:rPr>
                        <a:t>ΣΥΝΤΟΜΟΓΡΑΦΙΑ</a:t>
                      </a:r>
                      <a:endParaRPr lang="el-G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a:effectLst/>
                        </a:rPr>
                        <a:t>ΠΡΟΫΠΟΛΟΓΙΣΜΟΣ</a:t>
                      </a:r>
                      <a:endParaRPr lang="el-G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ΔΗΜΌΣΙΑ ΔΑΠΑΝΗ</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41375316"/>
                  </a:ext>
                </a:extLst>
              </a:tr>
              <a:tr h="429156">
                <a:tc>
                  <a:txBody>
                    <a:bodyPr/>
                    <a:lstStyle/>
                    <a:p>
                      <a:pPr algn="l" rtl="0" fontAlgn="ctr"/>
                      <a:r>
                        <a:rPr lang="el-GR" sz="1200" u="sng" strike="noStrike">
                          <a:effectLst/>
                        </a:rPr>
                        <a:t>Γεωπονικό Πανεπιστήμιο Αθηνών, Τμήμα Επιστήμης και Τεχνολογίας Τροφίμων, Εργαστήριο Μικροβιολογίας και Βιοτεχνολογίας Τροφίμων </a:t>
                      </a:r>
                      <a:endParaRPr lang="el-GR" sz="1200" b="0" i="0" u="sng"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ΕΜΒΤ</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375.000,00 €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375.000,00 €</a:t>
                      </a:r>
                      <a:endParaRPr lang="el-G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248897617"/>
                  </a:ext>
                </a:extLst>
              </a:tr>
              <a:tr h="466928">
                <a:tc>
                  <a:txBody>
                    <a:bodyPr/>
                    <a:lstStyle/>
                    <a:p>
                      <a:pPr algn="l" rtl="0" fontAlgn="ctr"/>
                      <a:r>
                        <a:rPr lang="el-GR" sz="1200" u="none" strike="noStrike">
                          <a:effectLst/>
                        </a:rPr>
                        <a:t>Γεωπονικό Πανεπιστήμιο Αθηνών, Τμήμα Επιστήμης και Τεχνολογίας Τροφίμων, Εργαστήριο Ποιοτικού Ελέγχου και Υγιεινής Τροφίμων και Ποτών</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ΕΠΕΥΤΠ</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200.000,00 €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200.000,00 €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43944817"/>
                  </a:ext>
                </a:extLst>
              </a:tr>
              <a:tr h="209550">
                <a:tc>
                  <a:txBody>
                    <a:bodyPr/>
                    <a:lstStyle/>
                    <a:p>
                      <a:pPr algn="l" rtl="0" fontAlgn="ctr"/>
                      <a:r>
                        <a:rPr lang="el-GR" sz="1200" u="none" strike="noStrike">
                          <a:effectLst/>
                        </a:rPr>
                        <a:t>ΓΙΩΤΗΣ Α.Ε.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ΓΙΩΤΗΣ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a:effectLst/>
                        </a:rPr>
                        <a:t>572.075,00 €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a:effectLst/>
                        </a:rPr>
                        <a:t>371.848,75 €</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754380215"/>
                  </a:ext>
                </a:extLst>
              </a:tr>
              <a:tr h="209550">
                <a:tc>
                  <a:txBody>
                    <a:bodyPr/>
                    <a:lstStyle/>
                    <a:p>
                      <a:pPr algn="l" rtl="0" fontAlgn="ctr"/>
                      <a:r>
                        <a:rPr lang="el-GR" sz="1200" u="none" strike="noStrike">
                          <a:effectLst/>
                        </a:rPr>
                        <a:t>ΚΑΛΑΜΑΡΑΚΗΣ Α.Ε. – ΚΑΛΑΣ Α.Ε.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l-GR" sz="1200" u="none" strike="noStrike">
                          <a:effectLst/>
                        </a:rPr>
                        <a:t>ΚΑΛΑΣ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425.000,00 €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221.000,00 €</a:t>
                      </a:r>
                      <a:endParaRPr lang="el-G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545146098"/>
                  </a:ext>
                </a:extLst>
              </a:tr>
              <a:tr h="209550">
                <a:tc gridSpan="2">
                  <a:txBody>
                    <a:bodyPr/>
                    <a:lstStyle/>
                    <a:p>
                      <a:pPr algn="r" fontAlgn="ctr"/>
                      <a:r>
                        <a:rPr lang="el-GR" sz="1200" b="1" u="none" strike="noStrike" dirty="0">
                          <a:effectLst/>
                        </a:rPr>
                        <a:t>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rPr>
                        <a:t>1.572.075,00 €</a:t>
                      </a:r>
                      <a:endParaRPr lang="el-G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200" b="1" u="none" strike="noStrike" dirty="0">
                          <a:effectLst/>
                        </a:rPr>
                        <a:t>1.167.848,75 €</a:t>
                      </a:r>
                      <a:endParaRPr lang="el-GR"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55914753"/>
                  </a:ext>
                </a:extLst>
              </a:tr>
            </a:tbl>
          </a:graphicData>
        </a:graphic>
      </p:graphicFrame>
    </p:spTree>
    <p:extLst>
      <p:ext uri="{BB962C8B-B14F-4D97-AF65-F5344CB8AC3E}">
        <p14:creationId xmlns:p14="http://schemas.microsoft.com/office/powerpoint/2010/main" val="111335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NovelEye</a:t>
            </a:r>
            <a:r>
              <a:rPr lang="el-GR" dirty="0"/>
              <a:t> (11ΣΥΝ_2_1528) – Αποτελέσματα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5" name="TextBox 4">
            <a:extLst>
              <a:ext uri="{FF2B5EF4-FFF2-40B4-BE49-F238E27FC236}">
                <a16:creationId xmlns:a16="http://schemas.microsoft.com/office/drawing/2014/main" xmlns="" id="{71C4E25C-FA36-3F54-8887-245018A1F6E8}"/>
              </a:ext>
            </a:extLst>
          </p:cNvPr>
          <p:cNvSpPr txBox="1"/>
          <p:nvPr/>
        </p:nvSpPr>
        <p:spPr>
          <a:xfrm>
            <a:off x="632297" y="1741251"/>
            <a:ext cx="8706256" cy="2046714"/>
          </a:xfrm>
          <a:prstGeom prst="rect">
            <a:avLst/>
          </a:prstGeom>
          <a:noFill/>
        </p:spPr>
        <p:txBody>
          <a:bodyPr wrap="square" rtlCol="0">
            <a:spAutoFit/>
          </a:bodyPr>
          <a:lstStyle/>
          <a:p>
            <a:pPr algn="just"/>
            <a:r>
              <a:rPr lang="el-GR" dirty="0"/>
              <a:t>Στο πλαίσιο του έργου: </a:t>
            </a:r>
          </a:p>
          <a:p>
            <a:pPr marL="285750" indent="-285750" algn="just">
              <a:spcBef>
                <a:spcPts val="600"/>
              </a:spcBef>
              <a:spcAft>
                <a:spcPts val="600"/>
              </a:spcAft>
              <a:buFont typeface="Arial" panose="020B0604020202020204" pitchFamily="34" charset="0"/>
              <a:buChar char="•"/>
            </a:pPr>
            <a:r>
              <a:rPr lang="el-GR" sz="1400" dirty="0"/>
              <a:t>Μελετήθηκε η επίδραση φυσικών εκχυλισμάτων σε κρέμες ψυγείου για την παράταση του χρόνου ζωής.</a:t>
            </a:r>
          </a:p>
          <a:p>
            <a:pPr marL="285750" indent="-285750" algn="just">
              <a:spcBef>
                <a:spcPts val="600"/>
              </a:spcBef>
              <a:spcAft>
                <a:spcPts val="600"/>
              </a:spcAft>
              <a:buFont typeface="Arial" panose="020B0604020202020204" pitchFamily="34" charset="0"/>
              <a:buChar char="•"/>
            </a:pPr>
            <a:r>
              <a:rPr lang="el-GR" sz="1400" dirty="0"/>
              <a:t>Προσδιορίστηκαν μικροβιακοί </a:t>
            </a:r>
            <a:r>
              <a:rPr lang="el-GR" sz="1400" dirty="0" err="1"/>
              <a:t>μεταβολίτες</a:t>
            </a:r>
            <a:r>
              <a:rPr lang="el-GR" sz="1400" dirty="0"/>
              <a:t> και μελετήθηκαν οι μεταβολές τους κατά τη διάρκεια συντήρησης των επιλεγμένων τροφίμων κάτω από συγκεκριμένες συνθήκες.</a:t>
            </a:r>
          </a:p>
          <a:p>
            <a:pPr marL="285750" indent="-285750" algn="just">
              <a:spcBef>
                <a:spcPts val="600"/>
              </a:spcBef>
              <a:spcAft>
                <a:spcPts val="600"/>
              </a:spcAft>
              <a:buFont typeface="Arial" panose="020B0604020202020204" pitchFamily="34" charset="0"/>
              <a:buChar char="•"/>
            </a:pPr>
            <a:r>
              <a:rPr lang="el-GR" sz="1400" dirty="0"/>
              <a:t>Εφαρμόστηκαν τεχνικές ενόργανης ανάλυσης με τις οποίες πραγματοποιήθηκε συσχέτιση της μικροβιολογικής και οργανοληπτικής αλλοίωση με συγκεκριμένες πτητικές ενώσεις προκειμένου να γίνεται ταχύτερη ανίχνευση της αλλοίωσης.</a:t>
            </a:r>
          </a:p>
        </p:txBody>
      </p:sp>
    </p:spTree>
    <p:extLst>
      <p:ext uri="{BB962C8B-B14F-4D97-AF65-F5344CB8AC3E}">
        <p14:creationId xmlns:p14="http://schemas.microsoft.com/office/powerpoint/2010/main" val="384589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064B8FB-F5CD-93A0-AA9D-75B64EB73AE9}"/>
              </a:ext>
            </a:extLst>
          </p:cNvPr>
          <p:cNvSpPr txBox="1"/>
          <p:nvPr/>
        </p:nvSpPr>
        <p:spPr>
          <a:xfrm>
            <a:off x="385822" y="369332"/>
            <a:ext cx="7104476" cy="369332"/>
          </a:xfrm>
          <a:prstGeom prst="rect">
            <a:avLst/>
          </a:prstGeom>
          <a:noFill/>
        </p:spPr>
        <p:txBody>
          <a:bodyPr wrap="square" rtlCol="0">
            <a:spAutoFit/>
          </a:bodyPr>
          <a:lstStyle/>
          <a:p>
            <a:pPr marR="0" lvl="0">
              <a:spcBef>
                <a:spcPts val="0"/>
              </a:spcBef>
              <a:spcAft>
                <a:spcPts val="0"/>
              </a:spcAft>
            </a:pPr>
            <a:r>
              <a:rPr lang="en-GB" dirty="0" err="1"/>
              <a:t>NovelEye</a:t>
            </a:r>
            <a:r>
              <a:rPr lang="el-GR" dirty="0"/>
              <a:t> (11ΣΥΝ_2_1528) – Η συνέχεια</a:t>
            </a:r>
            <a:endParaRPr lang="en-GB"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xmlns="" id="{9F421606-28BD-3BFD-E1F7-21DC83B5062A}"/>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8C656563-13AE-FD26-6E1B-CFD35A23E825}"/>
              </a:ext>
            </a:extLst>
          </p:cNvPr>
          <p:cNvSpPr txBox="1"/>
          <p:nvPr/>
        </p:nvSpPr>
        <p:spPr>
          <a:xfrm>
            <a:off x="385822" y="1712068"/>
            <a:ext cx="8797089" cy="1200329"/>
          </a:xfrm>
          <a:prstGeom prst="rect">
            <a:avLst/>
          </a:prstGeom>
          <a:noFill/>
        </p:spPr>
        <p:txBody>
          <a:bodyPr wrap="square" rtlCol="0">
            <a:spAutoFit/>
          </a:bodyPr>
          <a:lstStyle/>
          <a:p>
            <a:pPr algn="just"/>
            <a:r>
              <a:rPr lang="el-GR" dirty="0"/>
              <a:t>Τα αποτελέσματα του έργου </a:t>
            </a:r>
            <a:r>
              <a:rPr lang="en-GB" dirty="0" err="1"/>
              <a:t>NovelEye</a:t>
            </a:r>
            <a:r>
              <a:rPr lang="el-GR" dirty="0"/>
              <a:t> και η έρευνα η οποία πραγματοποιήθηκε στο πλαίσιο του έργου αξιοποιήθηκαν για την βελτίωση των οργανοληπτικών χαρακτηριστικών και την αύξηση της διάρκειας ζωής της παραδοσιακής κρέμας (καθώς τροποποιήθηκε και η διαδικασία παραγωγής της)</a:t>
            </a:r>
          </a:p>
        </p:txBody>
      </p:sp>
    </p:spTree>
    <p:extLst>
      <p:ext uri="{BB962C8B-B14F-4D97-AF65-F5344CB8AC3E}">
        <p14:creationId xmlns:p14="http://schemas.microsoft.com/office/powerpoint/2010/main" val="125671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BeNeFIC</a:t>
            </a:r>
            <a:r>
              <a:rPr lang="el-GR" dirty="0"/>
              <a:t> (</a:t>
            </a:r>
            <a:r>
              <a:rPr lang="en-GB" dirty="0"/>
              <a:t>1134-BET-2013</a:t>
            </a:r>
            <a:r>
              <a:rPr lang="el-GR" dirty="0"/>
              <a:t>) – Σύνοψη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A07502D1-7B2D-4E87-E2DA-56FB7703B245}"/>
              </a:ext>
            </a:extLst>
          </p:cNvPr>
          <p:cNvSpPr txBox="1"/>
          <p:nvPr/>
        </p:nvSpPr>
        <p:spPr>
          <a:xfrm>
            <a:off x="385822" y="1383794"/>
            <a:ext cx="9234833" cy="523220"/>
          </a:xfrm>
          <a:prstGeom prst="rect">
            <a:avLst/>
          </a:prstGeom>
          <a:noFill/>
        </p:spPr>
        <p:txBody>
          <a:bodyPr wrap="square">
            <a:spAutoFit/>
          </a:bodyPr>
          <a:lstStyle/>
          <a:p>
            <a:pPr algn="just"/>
            <a:r>
              <a:rPr lang="el-GR" sz="1400" b="1" dirty="0"/>
              <a:t>Τίτλος:</a:t>
            </a:r>
            <a:r>
              <a:rPr lang="el-GR" sz="1400" dirty="0"/>
              <a:t> </a:t>
            </a:r>
            <a:r>
              <a:rPr lang="el-GR" sz="1400" i="1" dirty="0"/>
              <a:t>Εισαγωγή της τεχνολογίας των </a:t>
            </a:r>
            <a:r>
              <a:rPr lang="el-GR" sz="1400" i="1" dirty="0" err="1"/>
              <a:t>νανογαλακτωμάτων</a:t>
            </a:r>
            <a:r>
              <a:rPr lang="el-GR" sz="1400" i="1" dirty="0"/>
              <a:t> στην ανάπτυξη τροφίμων τύπου γαλακτώματος ελαίου σε νερό (o/w) όπως φυτική κρέμα και </a:t>
            </a:r>
            <a:r>
              <a:rPr lang="el-GR" sz="1400" i="1" dirty="0" err="1"/>
              <a:t>γλάσο</a:t>
            </a:r>
            <a:r>
              <a:rPr lang="el-GR" sz="1400" i="1" dirty="0"/>
              <a:t> επικάλυψης</a:t>
            </a:r>
            <a:endParaRPr lang="en-US" sz="1400" dirty="0"/>
          </a:p>
        </p:txBody>
      </p:sp>
      <p:sp>
        <p:nvSpPr>
          <p:cNvPr id="5" name="TextBox 4">
            <a:extLst>
              <a:ext uri="{FF2B5EF4-FFF2-40B4-BE49-F238E27FC236}">
                <a16:creationId xmlns:a16="http://schemas.microsoft.com/office/drawing/2014/main" xmlns="" id="{1BE1ED37-286E-F977-C4C4-B379F6610C81}"/>
              </a:ext>
            </a:extLst>
          </p:cNvPr>
          <p:cNvSpPr txBox="1"/>
          <p:nvPr/>
        </p:nvSpPr>
        <p:spPr>
          <a:xfrm>
            <a:off x="385822" y="2192229"/>
            <a:ext cx="2474110" cy="307777"/>
          </a:xfrm>
          <a:prstGeom prst="rect">
            <a:avLst/>
          </a:prstGeom>
          <a:noFill/>
        </p:spPr>
        <p:txBody>
          <a:bodyPr wrap="square" rtlCol="0">
            <a:spAutoFit/>
          </a:bodyPr>
          <a:lstStyle/>
          <a:p>
            <a:r>
              <a:rPr lang="el-GR" sz="1400" b="1" dirty="0"/>
              <a:t>Συμμετέχοντες φορείς</a:t>
            </a:r>
          </a:p>
        </p:txBody>
      </p:sp>
      <p:sp>
        <p:nvSpPr>
          <p:cNvPr id="6" name="TextBox 5">
            <a:extLst>
              <a:ext uri="{FF2B5EF4-FFF2-40B4-BE49-F238E27FC236}">
                <a16:creationId xmlns:a16="http://schemas.microsoft.com/office/drawing/2014/main" xmlns="" id="{C0F3D3C5-C1B2-10D4-8C0E-6BB94E05FFF5}"/>
              </a:ext>
            </a:extLst>
          </p:cNvPr>
          <p:cNvSpPr txBox="1"/>
          <p:nvPr/>
        </p:nvSpPr>
        <p:spPr>
          <a:xfrm>
            <a:off x="385822" y="5212596"/>
            <a:ext cx="9114548" cy="523220"/>
          </a:xfrm>
          <a:prstGeom prst="rect">
            <a:avLst/>
          </a:prstGeom>
          <a:noFill/>
        </p:spPr>
        <p:txBody>
          <a:bodyPr wrap="square" rtlCol="0">
            <a:spAutoFit/>
          </a:bodyPr>
          <a:lstStyle/>
          <a:p>
            <a:pPr algn="just"/>
            <a:r>
              <a:rPr lang="el-GR" sz="1400" b="1" dirty="0"/>
              <a:t>Αντικείμενο έργου: </a:t>
            </a:r>
            <a:r>
              <a:rPr lang="el-GR" sz="1400" dirty="0"/>
              <a:t>Η εφαρμογή της τεχνολογίας των </a:t>
            </a:r>
            <a:r>
              <a:rPr lang="el-GR" sz="1400" dirty="0" err="1"/>
              <a:t>νανογαλακτωμάτων</a:t>
            </a:r>
            <a:r>
              <a:rPr lang="el-GR" sz="1400" dirty="0"/>
              <a:t> στην ανάπτυξη και βελτίωση δύο προϊόντων ζαχαροπλαστικής όπως φυτική κρέμα και </a:t>
            </a:r>
            <a:r>
              <a:rPr lang="el-GR" sz="1400" dirty="0" err="1"/>
              <a:t>γλάσο</a:t>
            </a:r>
            <a:r>
              <a:rPr lang="el-GR" sz="1400" dirty="0"/>
              <a:t> επικάλυψης που βασίζονται σε συμβατικά </a:t>
            </a:r>
            <a:r>
              <a:rPr lang="el-GR" sz="1400" dirty="0" smtClean="0"/>
              <a:t>γαλακτώματα </a:t>
            </a:r>
            <a:r>
              <a:rPr lang="el-GR" sz="1400" dirty="0"/>
              <a:t>ελαίου-σε-νερό</a:t>
            </a:r>
          </a:p>
        </p:txBody>
      </p:sp>
      <p:graphicFrame>
        <p:nvGraphicFramePr>
          <p:cNvPr id="7" name="Table 6">
            <a:extLst>
              <a:ext uri="{FF2B5EF4-FFF2-40B4-BE49-F238E27FC236}">
                <a16:creationId xmlns:a16="http://schemas.microsoft.com/office/drawing/2014/main" xmlns="" id="{90CD5D36-79D0-D48A-452B-FB1061322444}"/>
              </a:ext>
            </a:extLst>
          </p:cNvPr>
          <p:cNvGraphicFramePr>
            <a:graphicFrameLocks noGrp="1"/>
          </p:cNvGraphicFramePr>
          <p:nvPr>
            <p:extLst>
              <p:ext uri="{D42A27DB-BD31-4B8C-83A1-F6EECF244321}">
                <p14:modId xmlns:p14="http://schemas.microsoft.com/office/powerpoint/2010/main" val="3229217480"/>
              </p:ext>
            </p:extLst>
          </p:nvPr>
        </p:nvGraphicFramePr>
        <p:xfrm>
          <a:off x="385822" y="2724951"/>
          <a:ext cx="6733049" cy="628650"/>
        </p:xfrm>
        <a:graphic>
          <a:graphicData uri="http://schemas.openxmlformats.org/drawingml/2006/table">
            <a:tbl>
              <a:tblPr>
                <a:tableStyleId>{5C22544A-7EE6-4342-B048-85BDC9FD1C3A}</a:tableStyleId>
              </a:tblPr>
              <a:tblGrid>
                <a:gridCol w="1612737">
                  <a:extLst>
                    <a:ext uri="{9D8B030D-6E8A-4147-A177-3AD203B41FA5}">
                      <a16:colId xmlns:a16="http://schemas.microsoft.com/office/drawing/2014/main" xmlns="" val="4276031452"/>
                    </a:ext>
                  </a:extLst>
                </a:gridCol>
                <a:gridCol w="1612737">
                  <a:extLst>
                    <a:ext uri="{9D8B030D-6E8A-4147-A177-3AD203B41FA5}">
                      <a16:colId xmlns:a16="http://schemas.microsoft.com/office/drawing/2014/main" xmlns="" val="4253563765"/>
                    </a:ext>
                  </a:extLst>
                </a:gridCol>
                <a:gridCol w="2046313">
                  <a:extLst>
                    <a:ext uri="{9D8B030D-6E8A-4147-A177-3AD203B41FA5}">
                      <a16:colId xmlns:a16="http://schemas.microsoft.com/office/drawing/2014/main" xmlns="" val="339587130"/>
                    </a:ext>
                  </a:extLst>
                </a:gridCol>
                <a:gridCol w="1461262">
                  <a:extLst>
                    <a:ext uri="{9D8B030D-6E8A-4147-A177-3AD203B41FA5}">
                      <a16:colId xmlns:a16="http://schemas.microsoft.com/office/drawing/2014/main" xmlns="" val="4050967127"/>
                    </a:ext>
                  </a:extLst>
                </a:gridCol>
              </a:tblGrid>
              <a:tr h="209550">
                <a:tc>
                  <a:txBody>
                    <a:bodyPr/>
                    <a:lstStyle/>
                    <a:p>
                      <a:pPr algn="ctr" rtl="0" fontAlgn="ctr"/>
                      <a:r>
                        <a:rPr lang="el-GR" sz="1200" b="1" u="none" strike="noStrike" dirty="0">
                          <a:effectLst/>
                        </a:rPr>
                        <a:t>ΦΟΡΕΑΣ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ΣΥΝΤΟΜΟΓΡΑΦΙΑ</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ΠΡΟΫΠΟΛΟΓΙΣΜΟΣ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ΔΗΜΌΣΙΑ ΔΑΠΑΝΗ</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4461685"/>
                  </a:ext>
                </a:extLst>
              </a:tr>
              <a:tr h="209550">
                <a:tc>
                  <a:txBody>
                    <a:bodyPr/>
                    <a:lstStyle/>
                    <a:p>
                      <a:pPr algn="l" rtl="0" fontAlgn="ctr"/>
                      <a:r>
                        <a:rPr lang="el-GR" sz="1200" u="sng" strike="noStrike">
                          <a:effectLst/>
                        </a:rPr>
                        <a:t>ΓΙΩΤΗΣ Α.Ε</a:t>
                      </a:r>
                      <a:endParaRPr lang="el-GR" sz="1200" b="0" i="0" u="sng"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ΓΙΩΤΗΣ Α.Ε</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a:effectLst/>
                        </a:rPr>
                        <a:t>300.000,00 €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dirty="0">
                          <a:effectLst/>
                        </a:rPr>
                        <a:t>150.000,00 €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706183839"/>
                  </a:ext>
                </a:extLst>
              </a:tr>
              <a:tr h="209550">
                <a:tc gridSpan="2">
                  <a:txBody>
                    <a:bodyPr/>
                    <a:lstStyle/>
                    <a:p>
                      <a:pPr algn="r" fontAlgn="ctr"/>
                      <a:r>
                        <a:rPr lang="el-GR" sz="1200" b="1" u="none" strike="noStrike" dirty="0">
                          <a:effectLst/>
                        </a:rPr>
                        <a:t>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rPr>
                        <a:t>300.000,00 €</a:t>
                      </a:r>
                      <a:endParaRPr lang="el-G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200" b="1" u="none" strike="noStrike" dirty="0">
                          <a:effectLst/>
                        </a:rPr>
                        <a:t>150.000,00 €</a:t>
                      </a:r>
                      <a:endParaRPr lang="el-GR"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69698104"/>
                  </a:ext>
                </a:extLst>
              </a:tr>
            </a:tbl>
          </a:graphicData>
        </a:graphic>
      </p:graphicFrame>
      <p:sp>
        <p:nvSpPr>
          <p:cNvPr id="8" name="TextBox 7">
            <a:extLst>
              <a:ext uri="{FF2B5EF4-FFF2-40B4-BE49-F238E27FC236}">
                <a16:creationId xmlns:a16="http://schemas.microsoft.com/office/drawing/2014/main" xmlns="" id="{930DFE41-4977-166F-5C48-8C2D38005BB7}"/>
              </a:ext>
            </a:extLst>
          </p:cNvPr>
          <p:cNvSpPr txBox="1"/>
          <p:nvPr/>
        </p:nvSpPr>
        <p:spPr>
          <a:xfrm>
            <a:off x="385822" y="3578546"/>
            <a:ext cx="2474110" cy="307777"/>
          </a:xfrm>
          <a:prstGeom prst="rect">
            <a:avLst/>
          </a:prstGeom>
          <a:noFill/>
        </p:spPr>
        <p:txBody>
          <a:bodyPr wrap="square" rtlCol="0">
            <a:spAutoFit/>
          </a:bodyPr>
          <a:lstStyle/>
          <a:p>
            <a:r>
              <a:rPr lang="el-GR" sz="1400" b="1" dirty="0"/>
              <a:t>Υπεργολάβοι</a:t>
            </a:r>
          </a:p>
        </p:txBody>
      </p:sp>
      <p:graphicFrame>
        <p:nvGraphicFramePr>
          <p:cNvPr id="9" name="Table 8">
            <a:extLst>
              <a:ext uri="{FF2B5EF4-FFF2-40B4-BE49-F238E27FC236}">
                <a16:creationId xmlns:a16="http://schemas.microsoft.com/office/drawing/2014/main" xmlns="" id="{F938B8EC-CD99-1095-01A0-1D7DAF696470}"/>
              </a:ext>
            </a:extLst>
          </p:cNvPr>
          <p:cNvGraphicFramePr>
            <a:graphicFrameLocks noGrp="1"/>
          </p:cNvGraphicFramePr>
          <p:nvPr>
            <p:extLst>
              <p:ext uri="{D42A27DB-BD31-4B8C-83A1-F6EECF244321}">
                <p14:modId xmlns:p14="http://schemas.microsoft.com/office/powerpoint/2010/main" val="151447483"/>
              </p:ext>
            </p:extLst>
          </p:nvPr>
        </p:nvGraphicFramePr>
        <p:xfrm>
          <a:off x="385822" y="3968773"/>
          <a:ext cx="5533981" cy="967740"/>
        </p:xfrm>
        <a:graphic>
          <a:graphicData uri="http://schemas.openxmlformats.org/drawingml/2006/table">
            <a:tbl>
              <a:tblPr>
                <a:tableStyleId>{5C22544A-7EE6-4342-B048-85BDC9FD1C3A}</a:tableStyleId>
              </a:tblPr>
              <a:tblGrid>
                <a:gridCol w="2055368">
                  <a:extLst>
                    <a:ext uri="{9D8B030D-6E8A-4147-A177-3AD203B41FA5}">
                      <a16:colId xmlns:a16="http://schemas.microsoft.com/office/drawing/2014/main" xmlns="" val="4276031452"/>
                    </a:ext>
                  </a:extLst>
                </a:gridCol>
                <a:gridCol w="1432300">
                  <a:extLst>
                    <a:ext uri="{9D8B030D-6E8A-4147-A177-3AD203B41FA5}">
                      <a16:colId xmlns:a16="http://schemas.microsoft.com/office/drawing/2014/main" xmlns="" val="4253563765"/>
                    </a:ext>
                  </a:extLst>
                </a:gridCol>
                <a:gridCol w="2046313">
                  <a:extLst>
                    <a:ext uri="{9D8B030D-6E8A-4147-A177-3AD203B41FA5}">
                      <a16:colId xmlns:a16="http://schemas.microsoft.com/office/drawing/2014/main" xmlns="" val="339587130"/>
                    </a:ext>
                  </a:extLst>
                </a:gridCol>
              </a:tblGrid>
              <a:tr h="209550">
                <a:tc>
                  <a:txBody>
                    <a:bodyPr/>
                    <a:lstStyle/>
                    <a:p>
                      <a:pPr algn="ctr" rtl="0" fontAlgn="ctr"/>
                      <a:r>
                        <a:rPr lang="el-GR" sz="1200" b="1" u="none" strike="noStrike" dirty="0">
                          <a:effectLst/>
                          <a:latin typeface="+mn-lt"/>
                        </a:rPr>
                        <a:t>ΦΟΡΕΑΣ</a:t>
                      </a:r>
                      <a:endParaRPr lang="el-GR" sz="1200" b="1" i="0" u="none" strike="noStrike" dirty="0">
                        <a:solidFill>
                          <a:srgbClr val="000000"/>
                        </a:solidFill>
                        <a:effectLst/>
                        <a:latin typeface="+mn-lt"/>
                      </a:endParaRPr>
                    </a:p>
                  </a:txBody>
                  <a:tcPr marL="9525" marR="9525" marT="9525" marB="0" anchor="ctr"/>
                </a:tc>
                <a:tc>
                  <a:txBody>
                    <a:bodyPr/>
                    <a:lstStyle/>
                    <a:p>
                      <a:pPr algn="ctr" rtl="0" fontAlgn="ctr"/>
                      <a:r>
                        <a:rPr lang="el-GR" sz="1200" b="1" u="none" strike="noStrike" dirty="0">
                          <a:effectLst/>
                          <a:latin typeface="+mn-lt"/>
                        </a:rPr>
                        <a:t>ΣΥΝΤΟΜΟΓΡΑΦΙΑ</a:t>
                      </a:r>
                      <a:endParaRPr lang="el-GR" sz="1200" b="1" i="0" u="none" strike="noStrike" dirty="0">
                        <a:solidFill>
                          <a:srgbClr val="000000"/>
                        </a:solidFill>
                        <a:effectLst/>
                        <a:latin typeface="+mn-lt"/>
                      </a:endParaRPr>
                    </a:p>
                  </a:txBody>
                  <a:tcPr marL="9525" marR="9525" marT="9525" marB="0" anchor="ctr"/>
                </a:tc>
                <a:tc>
                  <a:txBody>
                    <a:bodyPr/>
                    <a:lstStyle/>
                    <a:p>
                      <a:pPr algn="ctr" rtl="0" fontAlgn="ctr"/>
                      <a:r>
                        <a:rPr lang="el-GR" sz="1200" b="1" u="none" strike="noStrike" dirty="0">
                          <a:effectLst/>
                          <a:latin typeface="+mn-lt"/>
                        </a:rPr>
                        <a:t>ΠΡΟΫΠΟΛΟΓΙΣΜΟΣ</a:t>
                      </a:r>
                      <a:endParaRPr lang="el-GR"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84461685"/>
                  </a:ext>
                </a:extLst>
              </a:tr>
              <a:tr h="209550">
                <a:tc>
                  <a:txBody>
                    <a:bodyPr/>
                    <a:lstStyle/>
                    <a:p>
                      <a:pPr algn="l">
                        <a:lnSpc>
                          <a:spcPct val="150000"/>
                        </a:lnSpc>
                      </a:pPr>
                      <a:r>
                        <a:rPr lang="el-GR" sz="1200" dirty="0">
                          <a:effectLst/>
                          <a:latin typeface="+mn-lt"/>
                          <a:ea typeface="Times New Roman" panose="02020603050405020304" pitchFamily="18" charset="0"/>
                          <a:cs typeface="Tahoma" panose="020B0604030504040204" pitchFamily="34" charset="0"/>
                        </a:rPr>
                        <a:t>Εθνικό Ίδρυμα Ερευνών</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l-GR" sz="1200" dirty="0">
                          <a:effectLst/>
                          <a:latin typeface="+mn-lt"/>
                          <a:ea typeface="Times New Roman" panose="02020603050405020304" pitchFamily="18" charset="0"/>
                          <a:cs typeface="Tahoma" panose="020B0604030504040204" pitchFamily="34" charset="0"/>
                        </a:rPr>
                        <a:t>ΕΙΕ</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l-GR" sz="1200" dirty="0">
                          <a:effectLst/>
                          <a:latin typeface="+mn-lt"/>
                          <a:ea typeface="Times New Roman" panose="02020603050405020304" pitchFamily="18" charset="0"/>
                          <a:cs typeface="Tahoma" panose="020B0604030504040204" pitchFamily="34" charset="0"/>
                        </a:rPr>
                        <a:t>61.250,00 €</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06183839"/>
                  </a:ext>
                </a:extLst>
              </a:tr>
              <a:tr h="209550">
                <a:tc>
                  <a:txBody>
                    <a:bodyPr/>
                    <a:lstStyle/>
                    <a:p>
                      <a:pPr algn="l">
                        <a:lnSpc>
                          <a:spcPct val="115000"/>
                        </a:lnSpc>
                      </a:pPr>
                      <a:r>
                        <a:rPr lang="en-GB" sz="1200" dirty="0" err="1">
                          <a:effectLst/>
                          <a:latin typeface="+mn-lt"/>
                          <a:ea typeface="Times New Roman" panose="02020603050405020304" pitchFamily="18" charset="0"/>
                          <a:cs typeface="Times New Roman" panose="02020603050405020304" pitchFamily="18" charset="0"/>
                        </a:rPr>
                        <a:t>Εθνικό</a:t>
                      </a:r>
                      <a:r>
                        <a:rPr lang="en-GB" sz="1200" dirty="0">
                          <a:effectLst/>
                          <a:latin typeface="+mn-lt"/>
                          <a:ea typeface="Times New Roman" panose="02020603050405020304" pitchFamily="18" charset="0"/>
                          <a:cs typeface="Times New Roman" panose="02020603050405020304" pitchFamily="18" charset="0"/>
                        </a:rPr>
                        <a:t> </a:t>
                      </a:r>
                      <a:r>
                        <a:rPr lang="en-GB" sz="1200" dirty="0" err="1">
                          <a:effectLst/>
                          <a:latin typeface="+mn-lt"/>
                          <a:ea typeface="Times New Roman" panose="02020603050405020304" pitchFamily="18" charset="0"/>
                          <a:cs typeface="Times New Roman" panose="02020603050405020304" pitchFamily="18" charset="0"/>
                        </a:rPr>
                        <a:t>Μετσό</a:t>
                      </a:r>
                      <a:r>
                        <a:rPr lang="en-GB" sz="1200" dirty="0">
                          <a:effectLst/>
                          <a:latin typeface="+mn-lt"/>
                          <a:ea typeface="Times New Roman" panose="02020603050405020304" pitchFamily="18" charset="0"/>
                          <a:cs typeface="Times New Roman" panose="02020603050405020304" pitchFamily="18" charset="0"/>
                        </a:rPr>
                        <a:t>βιο Πολυτεχνείο</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l-GR" sz="1200" dirty="0">
                          <a:effectLst/>
                          <a:latin typeface="+mn-lt"/>
                          <a:ea typeface="Times New Roman" panose="02020603050405020304" pitchFamily="18" charset="0"/>
                          <a:cs typeface="Tahoma" panose="020B0604030504040204" pitchFamily="34" charset="0"/>
                        </a:rPr>
                        <a:t>ΕΜΠ</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l-GR" sz="1200" dirty="0">
                          <a:effectLst/>
                          <a:latin typeface="+mn-lt"/>
                          <a:ea typeface="Times New Roman" panose="02020603050405020304" pitchFamily="18" charset="0"/>
                          <a:cs typeface="Tahoma" panose="020B0604030504040204" pitchFamily="34" charset="0"/>
                        </a:rPr>
                        <a:t>43.750,00 €</a:t>
                      </a:r>
                      <a:endParaRPr lang="el-GR"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26554779"/>
                  </a:ext>
                </a:extLst>
              </a:tr>
              <a:tr h="209550">
                <a:tc gridSpan="2">
                  <a:txBody>
                    <a:bodyPr/>
                    <a:lstStyle/>
                    <a:p>
                      <a:pPr algn="r" fontAlgn="ctr"/>
                      <a:r>
                        <a:rPr lang="el-GR" sz="1200" b="1" u="none" strike="noStrike" dirty="0">
                          <a:effectLst/>
                          <a:latin typeface="+mn-lt"/>
                        </a:rPr>
                        <a:t>ΣΥΝΟΛΟ</a:t>
                      </a:r>
                      <a:endParaRPr lang="el-GR" sz="1200" b="1" i="0" u="none" strike="noStrike" dirty="0">
                        <a:solidFill>
                          <a:srgbClr val="000000"/>
                        </a:solidFill>
                        <a:effectLst/>
                        <a:latin typeface="+mn-lt"/>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latin typeface="+mn-lt"/>
                        </a:rPr>
                        <a:t>105.000,00 €</a:t>
                      </a:r>
                      <a:endParaRPr lang="el-GR"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2069698104"/>
                  </a:ext>
                </a:extLst>
              </a:tr>
            </a:tbl>
          </a:graphicData>
        </a:graphic>
      </p:graphicFrame>
    </p:spTree>
    <p:extLst>
      <p:ext uri="{BB962C8B-B14F-4D97-AF65-F5344CB8AC3E}">
        <p14:creationId xmlns:p14="http://schemas.microsoft.com/office/powerpoint/2010/main" val="276672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err="1"/>
              <a:t>BeNeFIC</a:t>
            </a:r>
            <a:r>
              <a:rPr lang="el-GR" dirty="0"/>
              <a:t> (</a:t>
            </a:r>
            <a:r>
              <a:rPr lang="en-GB" dirty="0"/>
              <a:t>1134-BET-2013</a:t>
            </a:r>
            <a:r>
              <a:rPr lang="el-GR" dirty="0"/>
              <a:t>) – Αποτελέσματα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E11C9259-99ED-14BF-DC9F-99B8E0C7AF5F}"/>
              </a:ext>
            </a:extLst>
          </p:cNvPr>
          <p:cNvSpPr txBox="1"/>
          <p:nvPr/>
        </p:nvSpPr>
        <p:spPr>
          <a:xfrm>
            <a:off x="632297" y="1741251"/>
            <a:ext cx="8706256" cy="2416046"/>
          </a:xfrm>
          <a:prstGeom prst="rect">
            <a:avLst/>
          </a:prstGeom>
          <a:noFill/>
        </p:spPr>
        <p:txBody>
          <a:bodyPr wrap="square" rtlCol="0">
            <a:spAutoFit/>
          </a:bodyPr>
          <a:lstStyle/>
          <a:p>
            <a:pPr algn="just"/>
            <a:r>
              <a:rPr lang="el-GR" dirty="0"/>
              <a:t>Στο πλαίσιο του έργου: </a:t>
            </a:r>
          </a:p>
          <a:p>
            <a:pPr marL="285750" indent="-285750" algn="just">
              <a:spcBef>
                <a:spcPts val="600"/>
              </a:spcBef>
              <a:spcAft>
                <a:spcPts val="600"/>
              </a:spcAft>
              <a:buFont typeface="Arial" panose="020B0604020202020204" pitchFamily="34" charset="0"/>
              <a:buChar char="•"/>
            </a:pPr>
            <a:r>
              <a:rPr lang="el-GR" sz="1400" dirty="0"/>
              <a:t>Μελετήθηκε η αντικατάσταση μέρους των </a:t>
            </a:r>
            <a:r>
              <a:rPr lang="el-GR" sz="1400" dirty="0" err="1"/>
              <a:t>υδρογονομένων</a:t>
            </a:r>
            <a:r>
              <a:rPr lang="el-GR" sz="1400" dirty="0"/>
              <a:t> φυτικών ελαίων από άλλα φυσικά, μη επεξεργασμένα φυτικά έλαια σε προϊόν Φυτικής Κρέμας σε μορφή πάστας.</a:t>
            </a:r>
          </a:p>
          <a:p>
            <a:pPr marL="285750" indent="-285750" algn="just">
              <a:spcBef>
                <a:spcPts val="600"/>
              </a:spcBef>
              <a:spcAft>
                <a:spcPts val="600"/>
              </a:spcAft>
              <a:buFont typeface="Arial" panose="020B0604020202020204" pitchFamily="34" charset="0"/>
              <a:buChar char="•"/>
            </a:pPr>
            <a:r>
              <a:rPr lang="el-GR" sz="1400" dirty="0"/>
              <a:t>Μελετήθηκαν νέοι </a:t>
            </a:r>
            <a:r>
              <a:rPr lang="el-GR" sz="1400" dirty="0" err="1"/>
              <a:t>γαλακτωματοποιητές</a:t>
            </a:r>
            <a:r>
              <a:rPr lang="el-GR" sz="1400" dirty="0"/>
              <a:t> για την σταθερότητα της φυτικής κρέμας.</a:t>
            </a:r>
          </a:p>
          <a:p>
            <a:pPr marL="285750" indent="-285750" algn="just">
              <a:spcBef>
                <a:spcPts val="600"/>
              </a:spcBef>
              <a:spcAft>
                <a:spcPts val="600"/>
              </a:spcAft>
              <a:buFont typeface="Arial" panose="020B0604020202020204" pitchFamily="34" charset="0"/>
              <a:buChar char="•"/>
            </a:pPr>
            <a:r>
              <a:rPr lang="el-GR" sz="1400" dirty="0"/>
              <a:t>Μελετήθηκε ο λεπτομερής σχεδιασμός της παραγωγικής διεργασίας φυτικής κρέμας με σκοπό να καθορισθούν όλες οι κρίσιμες παράμετροι λειτουργίας ώστε να παραχθεί το τελικό προϊόν.</a:t>
            </a:r>
          </a:p>
          <a:p>
            <a:pPr marL="285750" indent="-285750" algn="just">
              <a:spcBef>
                <a:spcPts val="600"/>
              </a:spcBef>
              <a:spcAft>
                <a:spcPts val="600"/>
              </a:spcAft>
              <a:buFont typeface="Arial" panose="020B0604020202020204" pitchFamily="34" charset="0"/>
              <a:buChar char="•"/>
            </a:pPr>
            <a:r>
              <a:rPr lang="el-GR" sz="1400" dirty="0"/>
              <a:t>Η ΓΙΩΤΗΣ Α.Ε. αξιοποιώντας τα αποτελέσματα της έρευνας, σχεδίασε και ανέπτυξε ένα προϊόν Φυτικής Κρέμας, το οποίο κυκλοφόρησε στην Ελληνική αγορά.</a:t>
            </a:r>
          </a:p>
        </p:txBody>
      </p:sp>
    </p:spTree>
    <p:extLst>
      <p:ext uri="{BB962C8B-B14F-4D97-AF65-F5344CB8AC3E}">
        <p14:creationId xmlns:p14="http://schemas.microsoft.com/office/powerpoint/2010/main" val="71605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L="0" marR="0">
              <a:spcBef>
                <a:spcPts val="0"/>
              </a:spcBef>
              <a:spcAft>
                <a:spcPts val="0"/>
              </a:spcAft>
            </a:pPr>
            <a:r>
              <a:rPr lang="el-GR" sz="1800" dirty="0">
                <a:effectLst/>
                <a:latin typeface="Calibri" panose="020F0502020204030204" pitchFamily="34" charset="0"/>
                <a:ea typeface="Calibri" panose="020F0502020204030204" pitchFamily="34" charset="0"/>
              </a:rPr>
              <a:t>Η Ιστορία της ΓΙΩΤΗΣ…</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7" name="Content Placeholder 5">
            <a:extLst>
              <a:ext uri="{FF2B5EF4-FFF2-40B4-BE49-F238E27FC236}">
                <a16:creationId xmlns:a16="http://schemas.microsoft.com/office/drawing/2014/main" xmlns="" id="{8B896D9E-4749-29AF-596B-6ECFC48F58A4}"/>
              </a:ext>
            </a:extLst>
          </p:cNvPr>
          <p:cNvSpPr txBox="1">
            <a:spLocks/>
          </p:cNvSpPr>
          <p:nvPr/>
        </p:nvSpPr>
        <p:spPr>
          <a:xfrm>
            <a:off x="2811294" y="1402100"/>
            <a:ext cx="6663446" cy="2265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400" dirty="0"/>
              <a:t>Το 1930 ο Ιωάννης και η Μαρία Γιώτη ιδρύουν στην Αθήνα την εταιρεία ΓΙΩΤΗΣ. </a:t>
            </a:r>
          </a:p>
          <a:p>
            <a:pPr algn="just"/>
            <a:r>
              <a:rPr lang="el-GR" sz="1400" dirty="0"/>
              <a:t>Κίνητρο: η δημιουργία μιας αγνής δυναμωτικής τροφής, με αγνά συστατικά από πρότυπες καλλιέργειες της ελληνικής γης, όπως καλαμπόκι και ρύζι.</a:t>
            </a:r>
          </a:p>
          <a:p>
            <a:pPr algn="just"/>
            <a:r>
              <a:rPr lang="el-GR" sz="1400" dirty="0"/>
              <a:t>Αποτέλεσμα: Καινοτόμα, για την εποχή τους, προϊόντα, οι πρώτες βρεφικές και παιδικές κρέμες στην Ελλάδα. </a:t>
            </a:r>
          </a:p>
          <a:p>
            <a:pPr lvl="1" algn="just"/>
            <a:r>
              <a:rPr lang="el-GR" sz="1200" dirty="0"/>
              <a:t>Άνθος </a:t>
            </a:r>
            <a:r>
              <a:rPr lang="el-GR" sz="1200" dirty="0" err="1"/>
              <a:t>Ορύζης</a:t>
            </a:r>
            <a:r>
              <a:rPr lang="el-GR" sz="1200" dirty="0"/>
              <a:t> ΓΙΩΤΗΣ </a:t>
            </a:r>
          </a:p>
          <a:p>
            <a:pPr lvl="1" algn="just"/>
            <a:r>
              <a:rPr lang="el-GR" sz="1200" dirty="0"/>
              <a:t>Άνθος Αραβοσίτου ΓΙΩΤΗΣ </a:t>
            </a:r>
          </a:p>
        </p:txBody>
      </p:sp>
      <p:pic>
        <p:nvPicPr>
          <p:cNvPr id="8" name="Picture 2" descr="http://t0.gstatic.com/images?q=tbn:ANd9GcR_7XaYc2byISjk7ofUAr2eDrjD76DSh410m7tNZhOuTvxZREsE">
            <a:extLst>
              <a:ext uri="{FF2B5EF4-FFF2-40B4-BE49-F238E27FC236}">
                <a16:creationId xmlns:a16="http://schemas.microsoft.com/office/drawing/2014/main" xmlns="" id="{66FC1330-9998-72E7-AADC-BE5C6702C5A1}"/>
              </a:ext>
            </a:extLst>
          </p:cNvPr>
          <p:cNvPicPr>
            <a:picLocks noChangeAspect="1" noChangeArrowheads="1"/>
          </p:cNvPicPr>
          <p:nvPr/>
        </p:nvPicPr>
        <p:blipFill>
          <a:blip r:embed="rId2" cstate="print"/>
          <a:stretch>
            <a:fillRect/>
          </a:stretch>
        </p:blipFill>
        <p:spPr bwMode="auto">
          <a:xfrm>
            <a:off x="862160" y="1402100"/>
            <a:ext cx="1614026" cy="2052000"/>
          </a:xfrm>
          <a:prstGeom prst="rect">
            <a:avLst/>
          </a:prstGeom>
          <a:noFill/>
        </p:spPr>
      </p:pic>
      <p:sp>
        <p:nvSpPr>
          <p:cNvPr id="9" name="Content Placeholder 6">
            <a:extLst>
              <a:ext uri="{FF2B5EF4-FFF2-40B4-BE49-F238E27FC236}">
                <a16:creationId xmlns:a16="http://schemas.microsoft.com/office/drawing/2014/main" xmlns="" id="{85B8FF7F-B0B3-B3C8-D4EF-BA6B896557FC}"/>
              </a:ext>
            </a:extLst>
          </p:cNvPr>
          <p:cNvSpPr txBox="1">
            <a:spLocks/>
          </p:cNvSpPr>
          <p:nvPr/>
        </p:nvSpPr>
        <p:spPr>
          <a:xfrm>
            <a:off x="677334" y="4017523"/>
            <a:ext cx="8596668" cy="2062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400" b="1" dirty="0"/>
              <a:t>Όραμα </a:t>
            </a:r>
          </a:p>
          <a:p>
            <a:pPr marL="355600" indent="0" algn="just">
              <a:buFont typeface="Arial" panose="020B0604020202020204" pitchFamily="34" charset="0"/>
              <a:buNone/>
            </a:pPr>
            <a:r>
              <a:rPr lang="el-GR" sz="1400" dirty="0"/>
              <a:t>Το όραμα της εταιρείας είναι η δημιουργία καινοτόμων προϊόντων, υψηλής διατροφικής αξίας με διασφαλισμένη ποιότητα που ικανοποιούν τις διατροφικές ανάγκες ολόκληρης της οικογένειας στη σύγχρονη εποχή.</a:t>
            </a:r>
          </a:p>
          <a:p>
            <a:pPr algn="just"/>
            <a:r>
              <a:rPr lang="el-GR" sz="1400" b="1" dirty="0"/>
              <a:t>Στρατηγική</a:t>
            </a:r>
          </a:p>
          <a:p>
            <a:pPr marL="355600" indent="0" algn="just">
              <a:buFont typeface="Arial" panose="020B0604020202020204" pitchFamily="34" charset="0"/>
              <a:buNone/>
            </a:pPr>
            <a:r>
              <a:rPr lang="el-GR" sz="1400" dirty="0"/>
              <a:t>O στρατηγικός στόχος της εταιρίας είναι η ανάπτυξη και διεύρυνση της επιχειρηματικής δράσης, μέσω της αναζήτησης νέων αγορών,  προϊόντων και καταναλωτών και κάλυψης των αναγκών τους με καινοτόμα, πρακτικά και υψηλής ποιότητας προϊόντα.</a:t>
            </a:r>
          </a:p>
        </p:txBody>
      </p:sp>
    </p:spTree>
    <p:extLst>
      <p:ext uri="{BB962C8B-B14F-4D97-AF65-F5344CB8AC3E}">
        <p14:creationId xmlns:p14="http://schemas.microsoft.com/office/powerpoint/2010/main" val="70581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l-GR" sz="1800" dirty="0">
                <a:effectLst/>
                <a:latin typeface="Calibri" panose="020F0502020204030204" pitchFamily="34" charset="0"/>
                <a:ea typeface="Calibri" panose="020F0502020204030204" pitchFamily="34" charset="0"/>
              </a:rPr>
              <a:t>Τα «βήματα» μετά το </a:t>
            </a:r>
            <a:r>
              <a:rPr lang="el-GR" sz="1800">
                <a:effectLst/>
                <a:latin typeface="Calibri" panose="020F0502020204030204" pitchFamily="34" charset="0"/>
                <a:ea typeface="Calibri" panose="020F0502020204030204" pitchFamily="34" charset="0"/>
              </a:rPr>
              <a:t>ΕΣΠΑ </a:t>
            </a:r>
            <a:r>
              <a:rPr lang="el-GR" sz="1800" smtClean="0">
                <a:effectLst/>
                <a:latin typeface="Calibri" panose="020F0502020204030204" pitchFamily="34" charset="0"/>
                <a:ea typeface="Calibri" panose="020F0502020204030204" pitchFamily="34" charset="0"/>
              </a:rPr>
              <a:t>2007-20</a:t>
            </a:r>
            <a:r>
              <a:rPr lang="en-US" sz="1800" dirty="0" smtClean="0">
                <a:effectLst/>
                <a:latin typeface="Calibri" panose="020F0502020204030204" pitchFamily="34" charset="0"/>
                <a:ea typeface="Calibri" panose="020F0502020204030204" pitchFamily="34" charset="0"/>
              </a:rPr>
              <a:t>1</a:t>
            </a:r>
            <a:r>
              <a:rPr lang="el-GR" sz="1800" dirty="0" smtClean="0">
                <a:effectLst/>
                <a:latin typeface="Calibri" panose="020F0502020204030204" pitchFamily="34" charset="0"/>
                <a:ea typeface="Calibri" panose="020F0502020204030204" pitchFamily="34" charset="0"/>
              </a:rPr>
              <a:t>3 </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4" name="Content Placeholder 2">
            <a:extLst>
              <a:ext uri="{FF2B5EF4-FFF2-40B4-BE49-F238E27FC236}">
                <a16:creationId xmlns:a16="http://schemas.microsoft.com/office/drawing/2014/main" xmlns="" id="{F9524F89-8216-88CD-C837-2B1E799AF3F4}"/>
              </a:ext>
            </a:extLst>
          </p:cNvPr>
          <p:cNvSpPr txBox="1">
            <a:spLocks/>
          </p:cNvSpPr>
          <p:nvPr/>
        </p:nvSpPr>
        <p:spPr>
          <a:xfrm>
            <a:off x="311185" y="1450312"/>
            <a:ext cx="9283630" cy="45347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2400" b="1" dirty="0"/>
              <a:t>Εθνικά έργα (ΕΣΠΑ 2014 – 2020)</a:t>
            </a:r>
          </a:p>
          <a:p>
            <a:pPr algn="just"/>
            <a:r>
              <a:rPr lang="el-GR" sz="2000" u="sng" dirty="0"/>
              <a:t>Ολοκληρωμένα</a:t>
            </a:r>
          </a:p>
          <a:p>
            <a:pPr lvl="1" algn="just"/>
            <a:r>
              <a:rPr lang="el-GR" sz="1800" dirty="0"/>
              <a:t>2 Έργα στο πλαίσιο του «Ερευνώ – Δημιουργώ – Καινοτομώ» Ά κύκλος</a:t>
            </a:r>
          </a:p>
          <a:p>
            <a:pPr lvl="1" algn="just"/>
            <a:r>
              <a:rPr lang="el-GR" sz="1800" dirty="0"/>
              <a:t>1 Έργο στο πλαίσιο της Δράσης «Ενίσχυση Επιχειρήσεων για ερευνητικά έργα» μέσω του Ε.Π. ΔΥΤΙΚΗ ΕΛΛΑΔΑ 2014-2020</a:t>
            </a:r>
          </a:p>
          <a:p>
            <a:pPr algn="just"/>
            <a:r>
              <a:rPr lang="el-GR" sz="2000" u="sng" dirty="0"/>
              <a:t>Προς Ολοκλήρωση (έως 31/12/2023)</a:t>
            </a:r>
          </a:p>
          <a:p>
            <a:pPr lvl="1" algn="just"/>
            <a:r>
              <a:rPr lang="el-GR" sz="1800" dirty="0"/>
              <a:t>3 Έργα στο πλαίσιο του «Ερευνώ – Δημιουργώ – Καινοτομώ»</a:t>
            </a:r>
          </a:p>
          <a:p>
            <a:pPr lvl="1" algn="just"/>
            <a:r>
              <a:rPr lang="el-GR" sz="1800" dirty="0"/>
              <a:t>2 Έργα στο πλαίσιο της Διμερούς Συνεργασίας «Ελλάδα-Κίνα»</a:t>
            </a:r>
          </a:p>
          <a:p>
            <a:pPr algn="just"/>
            <a:r>
              <a:rPr lang="el-GR" sz="2000" u="sng" dirty="0"/>
              <a:t>Τρέχοντα</a:t>
            </a:r>
          </a:p>
          <a:p>
            <a:pPr lvl="1" algn="just"/>
            <a:r>
              <a:rPr lang="el-GR" sz="1800" dirty="0"/>
              <a:t>3 Έργα στο πλαίσιο της Δράσης «Συνέργειες Έρευνας και Καινοτομίας στην Περιφέρεια Αττικής»</a:t>
            </a:r>
            <a:endParaRPr lang="en-US" sz="1800" dirty="0"/>
          </a:p>
          <a:p>
            <a:pPr lvl="1" algn="just"/>
            <a:r>
              <a:rPr lang="en-US" sz="1800" dirty="0"/>
              <a:t>1 </a:t>
            </a:r>
            <a:r>
              <a:rPr lang="el-GR" sz="1800" dirty="0"/>
              <a:t>έργο στο πλαίσιο της Δράσης «ΥΠΟΜΕΤΡΟ 16.1 – 16.2 “Ίδρυση και λειτουργία επιχειρησιακών ομάδων της Ευρωπαϊκής σύμπραξης καινοτομίας για την παραγωγικότητα και τη βιωσιμότητα της γεωργίας”</a:t>
            </a:r>
          </a:p>
        </p:txBody>
      </p:sp>
    </p:spTree>
    <p:extLst>
      <p:ext uri="{BB962C8B-B14F-4D97-AF65-F5344CB8AC3E}">
        <p14:creationId xmlns:p14="http://schemas.microsoft.com/office/powerpoint/2010/main" val="288885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l-GR" sz="1800" dirty="0">
                <a:effectLst/>
                <a:latin typeface="Calibri" panose="020F0502020204030204" pitchFamily="34" charset="0"/>
                <a:ea typeface="Calibri" panose="020F0502020204030204" pitchFamily="34" charset="0"/>
              </a:rPr>
              <a:t>Τα «βήματα» μετά το ΕΣΠΑ 2007 -</a:t>
            </a:r>
            <a:r>
              <a:rPr lang="el-GR" sz="1800" dirty="0" smtClean="0">
                <a:effectLst/>
                <a:latin typeface="Calibri" panose="020F0502020204030204" pitchFamily="34" charset="0"/>
                <a:ea typeface="Calibri" panose="020F0502020204030204" pitchFamily="34" charset="0"/>
              </a:rPr>
              <a:t>20</a:t>
            </a:r>
            <a:r>
              <a:rPr lang="en-US" sz="1800" dirty="0" smtClean="0">
                <a:effectLst/>
                <a:latin typeface="Calibri" panose="020F0502020204030204" pitchFamily="34" charset="0"/>
                <a:ea typeface="Calibri" panose="020F0502020204030204" pitchFamily="34" charset="0"/>
              </a:rPr>
              <a:t>1</a:t>
            </a:r>
            <a:r>
              <a:rPr lang="el-GR" sz="1800" dirty="0" smtClean="0">
                <a:effectLst/>
                <a:latin typeface="Calibri" panose="020F0502020204030204" pitchFamily="34" charset="0"/>
                <a:ea typeface="Calibri" panose="020F0502020204030204" pitchFamily="34" charset="0"/>
              </a:rPr>
              <a:t>3 </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4" name="Content Placeholder 2">
            <a:extLst>
              <a:ext uri="{FF2B5EF4-FFF2-40B4-BE49-F238E27FC236}">
                <a16:creationId xmlns:a16="http://schemas.microsoft.com/office/drawing/2014/main" xmlns="" id="{F9524F89-8216-88CD-C837-2B1E799AF3F4}"/>
              </a:ext>
            </a:extLst>
          </p:cNvPr>
          <p:cNvSpPr txBox="1">
            <a:spLocks/>
          </p:cNvSpPr>
          <p:nvPr/>
        </p:nvSpPr>
        <p:spPr>
          <a:xfrm>
            <a:off x="311185" y="1450312"/>
            <a:ext cx="9283630" cy="45347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b="1" dirty="0"/>
              <a:t>Ευρωπαϊκά Έργα</a:t>
            </a:r>
          </a:p>
          <a:p>
            <a:pPr algn="just"/>
            <a:r>
              <a:rPr lang="el-GR" sz="2000" u="sng" dirty="0"/>
              <a:t>Ολοκληρωμένα</a:t>
            </a:r>
          </a:p>
          <a:p>
            <a:pPr lvl="1" algn="just"/>
            <a:r>
              <a:rPr lang="el-GR" sz="1800" dirty="0"/>
              <a:t>1 Έργο στο πλαίσιο του </a:t>
            </a:r>
            <a:r>
              <a:rPr lang="en-US" sz="1800" dirty="0"/>
              <a:t>LIFE+</a:t>
            </a:r>
            <a:endParaRPr lang="el-GR" sz="1800" dirty="0"/>
          </a:p>
          <a:p>
            <a:pPr lvl="1" algn="just"/>
            <a:r>
              <a:rPr lang="en-US" sz="1800" dirty="0"/>
              <a:t>2 </a:t>
            </a:r>
            <a:r>
              <a:rPr lang="el-GR" sz="1800" dirty="0"/>
              <a:t>έργα στο πλαίσιο του </a:t>
            </a:r>
            <a:r>
              <a:rPr lang="en-US" sz="1800" dirty="0"/>
              <a:t>H2020</a:t>
            </a:r>
            <a:endParaRPr lang="el-GR" sz="1800" dirty="0"/>
          </a:p>
          <a:p>
            <a:pPr algn="just"/>
            <a:r>
              <a:rPr lang="el-GR" sz="2000" u="sng" dirty="0"/>
              <a:t>Τρέχοντα</a:t>
            </a:r>
            <a:endParaRPr lang="el-GR" sz="2000" dirty="0"/>
          </a:p>
          <a:p>
            <a:pPr lvl="1" algn="just"/>
            <a:r>
              <a:rPr lang="el-GR" sz="1800" dirty="0"/>
              <a:t>3 έργα στο πλαίσιο του </a:t>
            </a:r>
            <a:r>
              <a:rPr lang="en-US" sz="1800" dirty="0"/>
              <a:t>H2020</a:t>
            </a:r>
            <a:endParaRPr lang="el-GR" sz="1800" dirty="0"/>
          </a:p>
          <a:p>
            <a:pPr lvl="1" algn="just"/>
            <a:r>
              <a:rPr lang="el-GR" sz="1800" dirty="0"/>
              <a:t>2 έργα στο πλαίσιο του </a:t>
            </a:r>
            <a:r>
              <a:rPr lang="en-US" sz="1800" dirty="0"/>
              <a:t>HORIZON EUROPE</a:t>
            </a:r>
            <a:endParaRPr lang="el-GR" dirty="0"/>
          </a:p>
        </p:txBody>
      </p:sp>
    </p:spTree>
    <p:extLst>
      <p:ext uri="{BB962C8B-B14F-4D97-AF65-F5344CB8AC3E}">
        <p14:creationId xmlns:p14="http://schemas.microsoft.com/office/powerpoint/2010/main" val="338769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860BB9-6311-7256-B7D3-6280B83ACB10}"/>
              </a:ext>
            </a:extLst>
          </p:cNvPr>
          <p:cNvSpPr txBox="1"/>
          <p:nvPr/>
        </p:nvSpPr>
        <p:spPr>
          <a:xfrm>
            <a:off x="385823" y="388886"/>
            <a:ext cx="5398751" cy="369332"/>
          </a:xfrm>
          <a:prstGeom prst="rect">
            <a:avLst/>
          </a:prstGeom>
          <a:noFill/>
        </p:spPr>
        <p:txBody>
          <a:bodyPr wrap="square" rtlCol="0">
            <a:spAutoFit/>
          </a:bodyPr>
          <a:lstStyle/>
          <a:p>
            <a:r>
              <a:rPr lang="el-GR" sz="1800" dirty="0">
                <a:effectLst/>
                <a:latin typeface="Calibri" panose="020F0502020204030204" pitchFamily="34" charset="0"/>
                <a:ea typeface="Times New Roman" panose="02020603050405020304" pitchFamily="18" charset="0"/>
              </a:rPr>
              <a:t>Αποτελέσματα των Ερευνητικών Έργων</a:t>
            </a:r>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xmlns="" id="{1E4EEB94-9231-253F-DD13-FA77739F8F69}"/>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2" name="Content Placeholder 2">
            <a:extLst>
              <a:ext uri="{FF2B5EF4-FFF2-40B4-BE49-F238E27FC236}">
                <a16:creationId xmlns:a16="http://schemas.microsoft.com/office/drawing/2014/main" xmlns="" id="{956CACE4-4B76-6F14-D238-7D0C10B5FBC2}"/>
              </a:ext>
            </a:extLst>
          </p:cNvPr>
          <p:cNvSpPr txBox="1">
            <a:spLocks/>
          </p:cNvSpPr>
          <p:nvPr/>
        </p:nvSpPr>
        <p:spPr>
          <a:xfrm>
            <a:off x="385823" y="1525403"/>
            <a:ext cx="8878182" cy="3617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t>Η συμμετοχή της εταιρείας στα Ερευνητικά Έργα της εξασφαλίζει:</a:t>
            </a:r>
          </a:p>
          <a:p>
            <a:pPr lvl="1">
              <a:spcBef>
                <a:spcPts val="600"/>
              </a:spcBef>
              <a:spcAft>
                <a:spcPts val="600"/>
              </a:spcAft>
            </a:pPr>
            <a:r>
              <a:rPr lang="el-GR" sz="1600" dirty="0"/>
              <a:t>Ανάπτυξη νέων προϊόντων ή/και διεργασιών</a:t>
            </a:r>
          </a:p>
          <a:p>
            <a:pPr lvl="1">
              <a:spcBef>
                <a:spcPts val="600"/>
              </a:spcBef>
              <a:spcAft>
                <a:spcPts val="600"/>
              </a:spcAft>
            </a:pPr>
            <a:r>
              <a:rPr lang="el-GR" sz="1600" dirty="0"/>
              <a:t>Βελτίωση υπαρχόντων προϊόντων ή/και διεργασιών</a:t>
            </a:r>
          </a:p>
          <a:p>
            <a:pPr lvl="1">
              <a:spcBef>
                <a:spcPts val="600"/>
              </a:spcBef>
              <a:spcAft>
                <a:spcPts val="600"/>
              </a:spcAft>
            </a:pPr>
            <a:r>
              <a:rPr lang="el-GR" sz="1600" dirty="0" smtClean="0"/>
              <a:t>Περ</a:t>
            </a:r>
            <a:r>
              <a:rPr lang="el-GR" sz="1600" dirty="0" smtClean="0"/>
              <a:t>αιτέρω</a:t>
            </a:r>
            <a:r>
              <a:rPr lang="el-GR" sz="1600" dirty="0" smtClean="0"/>
              <a:t> </a:t>
            </a:r>
            <a:r>
              <a:rPr lang="el-GR" sz="1600" dirty="0"/>
              <a:t>επιστημονική κατάρτιση του προσωπικού της (νέες μέθοδοι</a:t>
            </a:r>
            <a:r>
              <a:rPr lang="en-US" sz="1600" dirty="0"/>
              <a:t>, </a:t>
            </a:r>
            <a:r>
              <a:rPr lang="el-GR" sz="1600" dirty="0"/>
              <a:t>νέα πρότυπα </a:t>
            </a:r>
            <a:r>
              <a:rPr lang="el-GR" sz="1600" dirty="0" err="1"/>
              <a:t>κλπ</a:t>
            </a:r>
            <a:r>
              <a:rPr lang="el-GR" sz="1600" dirty="0"/>
              <a:t>)</a:t>
            </a:r>
          </a:p>
          <a:p>
            <a:pPr lvl="1">
              <a:spcBef>
                <a:spcPts val="600"/>
              </a:spcBef>
              <a:spcAft>
                <a:spcPts val="600"/>
              </a:spcAft>
            </a:pPr>
            <a:r>
              <a:rPr lang="el-GR" sz="1600" dirty="0"/>
              <a:t>Εξοπλισμό των εργαστηρίων της με όργανα υψηλής διακριτικής ικανότητας</a:t>
            </a:r>
          </a:p>
          <a:p>
            <a:pPr lvl="1">
              <a:spcBef>
                <a:spcPts val="600"/>
              </a:spcBef>
              <a:spcAft>
                <a:spcPts val="600"/>
              </a:spcAft>
            </a:pPr>
            <a:r>
              <a:rPr lang="el-GR" sz="1600" dirty="0"/>
              <a:t>Νέο επιστημονικό προσωπικό</a:t>
            </a:r>
          </a:p>
        </p:txBody>
      </p:sp>
    </p:spTree>
    <p:extLst>
      <p:ext uri="{BB962C8B-B14F-4D97-AF65-F5344CB8AC3E}">
        <p14:creationId xmlns:p14="http://schemas.microsoft.com/office/powerpoint/2010/main" val="53019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860BB9-6311-7256-B7D3-6280B83ACB10}"/>
              </a:ext>
            </a:extLst>
          </p:cNvPr>
          <p:cNvSpPr txBox="1"/>
          <p:nvPr/>
        </p:nvSpPr>
        <p:spPr>
          <a:xfrm>
            <a:off x="385823" y="388886"/>
            <a:ext cx="5398751" cy="369332"/>
          </a:xfrm>
          <a:prstGeom prst="rect">
            <a:avLst/>
          </a:prstGeom>
          <a:noFill/>
        </p:spPr>
        <p:txBody>
          <a:bodyPr wrap="square" rtlCol="0">
            <a:spAutoFit/>
          </a:bodyPr>
          <a:lstStyle/>
          <a:p>
            <a:r>
              <a:rPr lang="el-GR" sz="1800" dirty="0">
                <a:effectLst/>
                <a:latin typeface="Calibri" panose="020F0502020204030204" pitchFamily="34" charset="0"/>
                <a:ea typeface="Times New Roman" panose="02020603050405020304" pitchFamily="18" charset="0"/>
              </a:rPr>
              <a:t>Τι μπορούσε να γίνει καλύτερα</a:t>
            </a:r>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xmlns="" id="{1E4EEB94-9231-253F-DD13-FA77739F8F69}"/>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pic>
        <p:nvPicPr>
          <p:cNvPr id="5" name="Graphic 4" descr="Thought with solid fill">
            <a:extLst>
              <a:ext uri="{FF2B5EF4-FFF2-40B4-BE49-F238E27FC236}">
                <a16:creationId xmlns:a16="http://schemas.microsoft.com/office/drawing/2014/main" xmlns="" id="{DB655BAE-E578-5FAE-D77E-6C9FE6C133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33472" y="1705582"/>
            <a:ext cx="3803515" cy="3803515"/>
          </a:xfrm>
          <a:prstGeom prst="rect">
            <a:avLst/>
          </a:prstGeom>
        </p:spPr>
      </p:pic>
      <p:pic>
        <p:nvPicPr>
          <p:cNvPr id="9" name="Graphic 8" descr="Question mark with solid fill">
            <a:extLst>
              <a:ext uri="{FF2B5EF4-FFF2-40B4-BE49-F238E27FC236}">
                <a16:creationId xmlns:a16="http://schemas.microsoft.com/office/drawing/2014/main" xmlns="" id="{FC9EF60F-B9CC-1E28-604F-FE2B399BA5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8747" y="2331396"/>
            <a:ext cx="914400" cy="914400"/>
          </a:xfrm>
          <a:prstGeom prst="rect">
            <a:avLst/>
          </a:prstGeom>
        </p:spPr>
      </p:pic>
    </p:spTree>
    <p:extLst>
      <p:ext uri="{BB962C8B-B14F-4D97-AF65-F5344CB8AC3E}">
        <p14:creationId xmlns:p14="http://schemas.microsoft.com/office/powerpoint/2010/main" val="220332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38B53C82-1C29-0FFA-739B-A1B622B06BCE}"/>
              </a:ext>
            </a:extLst>
          </p:cNvPr>
          <p:cNvSpPr/>
          <p:nvPr/>
        </p:nvSpPr>
        <p:spPr>
          <a:xfrm>
            <a:off x="-7970" y="863600"/>
            <a:ext cx="9916969" cy="5219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Picture 63" descr="A person standing next to a machine&#10;&#10;Description automatically generated">
            <a:extLst>
              <a:ext uri="{FF2B5EF4-FFF2-40B4-BE49-F238E27FC236}">
                <a16:creationId xmlns:a16="http://schemas.microsoft.com/office/drawing/2014/main" xmlns="" id="{A0A4BDB6-7363-49F8-DAC8-42A36F852F80}"/>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7970" y="2569707"/>
            <a:ext cx="9900213" cy="3479800"/>
          </a:xfrm>
          <a:prstGeom prst="rect">
            <a:avLst/>
          </a:prstGeom>
        </p:spPr>
      </p:pic>
      <p:sp>
        <p:nvSpPr>
          <p:cNvPr id="70" name="object 85">
            <a:extLst>
              <a:ext uri="{FF2B5EF4-FFF2-40B4-BE49-F238E27FC236}">
                <a16:creationId xmlns:a16="http://schemas.microsoft.com/office/drawing/2014/main" xmlns=""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xmlns=""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3"/>
            <a:tile tx="0" ty="0" sx="100000" sy="100000" flip="none" algn="tl"/>
          </a:blipFill>
        </p:spPr>
        <p:txBody>
          <a:bodyPr wrap="square" lIns="0" tIns="0" rIns="0" bIns="0" rtlCol="0">
            <a:noAutofit/>
          </a:bodyPr>
          <a:lstStyle/>
          <a:p>
            <a:endParaRPr sz="1322"/>
          </a:p>
        </p:txBody>
      </p:sp>
      <p:sp>
        <p:nvSpPr>
          <p:cNvPr id="72" name="TextBox 71">
            <a:extLst>
              <a:ext uri="{FF2B5EF4-FFF2-40B4-BE49-F238E27FC236}">
                <a16:creationId xmlns:a16="http://schemas.microsoft.com/office/drawing/2014/main" xmlns="" id="{9D0F5DAD-4BA7-CD63-BC8A-68856E940E48}"/>
              </a:ext>
            </a:extLst>
          </p:cNvPr>
          <p:cNvSpPr txBox="1"/>
          <p:nvPr/>
        </p:nvSpPr>
        <p:spPr>
          <a:xfrm>
            <a:off x="6698020" y="2038498"/>
            <a:ext cx="2160015" cy="369332"/>
          </a:xfrm>
          <a:prstGeom prst="rect">
            <a:avLst/>
          </a:prstGeom>
          <a:noFill/>
        </p:spPr>
        <p:txBody>
          <a:bodyPr wrap="none" rtlCol="0">
            <a:spAutoFit/>
          </a:bodyPr>
          <a:lstStyle/>
          <a:p>
            <a:pPr algn="ctr"/>
            <a:r>
              <a:rPr lang="el-GR" b="1" dirty="0">
                <a:solidFill>
                  <a:schemeClr val="bg2">
                    <a:lumMod val="25000"/>
                  </a:schemeClr>
                </a:solidFill>
              </a:rPr>
              <a:t>Σας ευχαριστώ πολύ</a:t>
            </a:r>
          </a:p>
        </p:txBody>
      </p:sp>
      <p:cxnSp>
        <p:nvCxnSpPr>
          <p:cNvPr id="77" name="Straight Connector 76">
            <a:extLst>
              <a:ext uri="{FF2B5EF4-FFF2-40B4-BE49-F238E27FC236}">
                <a16:creationId xmlns:a16="http://schemas.microsoft.com/office/drawing/2014/main" xmlns=""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xmlns=""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a:t>
            </a:r>
            <a:r>
              <a:rPr lang="el-GR" sz="1200" b="1" dirty="0" err="1">
                <a:solidFill>
                  <a:srgbClr val="C00000"/>
                </a:solidFill>
                <a:cs typeface="Calibri" panose="020F0502020204030204" pitchFamily="34" charset="0"/>
              </a:rPr>
              <a:t>ποτίμηση</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lang="el-G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xmlns="" id="{8E324A1A-BF21-D42B-C65A-1A30A1EC48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2" name="TextBox 1">
            <a:extLst>
              <a:ext uri="{FF2B5EF4-FFF2-40B4-BE49-F238E27FC236}">
                <a16:creationId xmlns:a16="http://schemas.microsoft.com/office/drawing/2014/main" xmlns="" id="{F7A0D8C3-1CBA-6A6F-F60E-3C27CEF42880}"/>
              </a:ext>
            </a:extLst>
          </p:cNvPr>
          <p:cNvSpPr txBox="1"/>
          <p:nvPr/>
        </p:nvSpPr>
        <p:spPr>
          <a:xfrm>
            <a:off x="6455916" y="3543711"/>
            <a:ext cx="2084225" cy="261610"/>
          </a:xfrm>
          <a:prstGeom prst="rect">
            <a:avLst/>
          </a:prstGeom>
          <a:noFill/>
        </p:spPr>
        <p:txBody>
          <a:bodyPr wrap="none" rtlCol="0">
            <a:spAutoFit/>
          </a:bodyPr>
          <a:lstStyle/>
          <a:p>
            <a:r>
              <a:rPr lang="el-GR" sz="1100" i="1" dirty="0">
                <a:solidFill>
                  <a:schemeClr val="bg2">
                    <a:lumMod val="50000"/>
                  </a:schemeClr>
                </a:solidFill>
              </a:rPr>
              <a:t>Ανάδοχος Σύμβουλος-Μελετητής</a:t>
            </a:r>
          </a:p>
        </p:txBody>
      </p:sp>
      <p:pic>
        <p:nvPicPr>
          <p:cNvPr id="3" name="Picture 2" descr="A picture containing text, weapon, clipart&#10;&#10;Description automatically generated">
            <a:extLst>
              <a:ext uri="{FF2B5EF4-FFF2-40B4-BE49-F238E27FC236}">
                <a16:creationId xmlns:a16="http://schemas.microsoft.com/office/drawing/2014/main" xmlns="" id="{4DE0251D-4BB0-BFEA-25C0-FC9253F54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316" y="3933039"/>
            <a:ext cx="1177648" cy="202374"/>
          </a:xfrm>
          <a:prstGeom prst="rect">
            <a:avLst/>
          </a:prstGeom>
        </p:spPr>
      </p:pic>
      <p:pic>
        <p:nvPicPr>
          <p:cNvPr id="4" name="Picture 3" descr="Icon&#10;&#10;Description automatically generated">
            <a:extLst>
              <a:ext uri="{FF2B5EF4-FFF2-40B4-BE49-F238E27FC236}">
                <a16:creationId xmlns:a16="http://schemas.microsoft.com/office/drawing/2014/main" xmlns="" id="{FF92EC2D-A1D3-A430-94EC-285074358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006" y="3771966"/>
            <a:ext cx="328017" cy="328017"/>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AB5EB95E-9030-B33E-5F2D-DCBF64D41C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0211" y="3864281"/>
            <a:ext cx="917257" cy="235703"/>
          </a:xfrm>
          <a:prstGeom prst="rect">
            <a:avLst/>
          </a:prstGeom>
        </p:spPr>
      </p:pic>
      <p:sp>
        <p:nvSpPr>
          <p:cNvPr id="10" name="object 85">
            <a:extLst>
              <a:ext uri="{FF2B5EF4-FFF2-40B4-BE49-F238E27FC236}">
                <a16:creationId xmlns:a16="http://schemas.microsoft.com/office/drawing/2014/main" xmlns="" id="{09A2ADE8-E5C8-2AD3-D14E-8B189F1BD9FF}"/>
              </a:ext>
            </a:extLst>
          </p:cNvPr>
          <p:cNvSpPr txBox="1"/>
          <p:nvPr/>
        </p:nvSpPr>
        <p:spPr>
          <a:xfrm>
            <a:off x="4393" y="854283"/>
            <a:ext cx="9892243" cy="820627"/>
          </a:xfrm>
          <a:prstGeom prst="rect">
            <a:avLst/>
          </a:prstGeom>
          <a:solidFill>
            <a:srgbClr val="D0F7F3"/>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11" name="object 85">
            <a:extLst>
              <a:ext uri="{FF2B5EF4-FFF2-40B4-BE49-F238E27FC236}">
                <a16:creationId xmlns:a16="http://schemas.microsoft.com/office/drawing/2014/main" xmlns="" id="{481411CA-D6B6-8FC3-651D-3BFC16DDA48A}"/>
              </a:ext>
            </a:extLst>
          </p:cNvPr>
          <p:cNvSpPr txBox="1"/>
          <p:nvPr/>
        </p:nvSpPr>
        <p:spPr>
          <a:xfrm>
            <a:off x="1564849" y="1105413"/>
            <a:ext cx="6975292" cy="433188"/>
          </a:xfrm>
          <a:prstGeom prst="rect">
            <a:avLst/>
          </a:prstGeom>
        </p:spPr>
        <p:txBody>
          <a:bodyPr wrap="square" lIns="0" tIns="0" rIns="0" bIns="0" rtlCol="0">
            <a:noAutofit/>
          </a:bodyPr>
          <a:lstStyle/>
          <a:p>
            <a:r>
              <a:rPr lang="el-GR" b="1" dirty="0"/>
              <a:t>ΓΙΩΤΗΣ   -     Εμπειρία ενός δικαιούχου </a:t>
            </a:r>
          </a:p>
        </p:txBody>
      </p:sp>
    </p:spTree>
    <p:extLst>
      <p:ext uri="{BB962C8B-B14F-4D97-AF65-F5344CB8AC3E}">
        <p14:creationId xmlns:p14="http://schemas.microsoft.com/office/powerpoint/2010/main" val="41145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L="0" marR="0">
              <a:spcBef>
                <a:spcPts val="0"/>
              </a:spcBef>
              <a:spcAft>
                <a:spcPts val="0"/>
              </a:spcAft>
            </a:pPr>
            <a:r>
              <a:rPr lang="el-GR" dirty="0"/>
              <a:t>Η Εταιρία Σήμερα</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4" name="Content Placeholder 12">
            <a:extLst>
              <a:ext uri="{FF2B5EF4-FFF2-40B4-BE49-F238E27FC236}">
                <a16:creationId xmlns:a16="http://schemas.microsoft.com/office/drawing/2014/main" xmlns="" id="{A9A58B1D-3A80-4454-8C9D-A1185D65649D}"/>
              </a:ext>
            </a:extLst>
          </p:cNvPr>
          <p:cNvSpPr txBox="1">
            <a:spLocks/>
          </p:cNvSpPr>
          <p:nvPr/>
        </p:nvSpPr>
        <p:spPr>
          <a:xfrm>
            <a:off x="180286" y="1412308"/>
            <a:ext cx="9108872" cy="43513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Tx/>
            </a:pPr>
            <a:r>
              <a:rPr lang="el-GR" sz="1600" dirty="0">
                <a:solidFill>
                  <a:schemeClr val="tx1"/>
                </a:solidFill>
              </a:rPr>
              <a:t>Η εταιρεία ΓΙΩΤΗΣ, παράγει και κυκλοφορεί σε Ελλάδα και εξωτερικό προϊόντα όπως:</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Βρεφικές Τροφές </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Προϊόντα Ζαχαροπλαστικής</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Προϊόντα Μαγειρικής</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Επιδόρπια</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Ροφήματα </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Σοκολάτες</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Προϊόντα Ψυγείου</a:t>
            </a:r>
          </a:p>
          <a:p>
            <a:pPr marL="623888" lvl="1" indent="-166688" algn="just">
              <a:spcAft>
                <a:spcPts val="500"/>
              </a:spcAft>
              <a:buClrTx/>
              <a:buSzPct val="100000"/>
              <a:buFont typeface="Arial" panose="020B0604020202020204" pitchFamily="34" charset="0"/>
              <a:buChar char="•"/>
            </a:pPr>
            <a:r>
              <a:rPr lang="en-US" sz="1400" dirty="0">
                <a:solidFill>
                  <a:schemeClr val="tx1"/>
                </a:solidFill>
              </a:rPr>
              <a:t>Sweet &amp; Balance</a:t>
            </a:r>
          </a:p>
          <a:p>
            <a:pPr marL="623888" lvl="1" indent="-166688" algn="just">
              <a:spcAft>
                <a:spcPts val="500"/>
              </a:spcAft>
              <a:buClrTx/>
              <a:buSzPct val="100000"/>
              <a:buFont typeface="Arial" panose="020B0604020202020204" pitchFamily="34" charset="0"/>
              <a:buChar char="•"/>
            </a:pPr>
            <a:r>
              <a:rPr lang="en-US" sz="1400" dirty="0">
                <a:solidFill>
                  <a:schemeClr val="tx1"/>
                </a:solidFill>
              </a:rPr>
              <a:t>1 2 Bake </a:t>
            </a:r>
          </a:p>
          <a:p>
            <a:pPr marL="623888" lvl="1" indent="-166688" algn="just">
              <a:spcAft>
                <a:spcPts val="500"/>
              </a:spcAft>
              <a:buClrTx/>
              <a:buSzPct val="100000"/>
              <a:buFont typeface="Arial" panose="020B0604020202020204" pitchFamily="34" charset="0"/>
              <a:buChar char="•"/>
            </a:pPr>
            <a:r>
              <a:rPr lang="el-GR" sz="1400" dirty="0">
                <a:solidFill>
                  <a:schemeClr val="tx1"/>
                </a:solidFill>
              </a:rPr>
              <a:t>Προϊόντα </a:t>
            </a:r>
            <a:r>
              <a:rPr lang="en-US" sz="1400" dirty="0">
                <a:solidFill>
                  <a:schemeClr val="tx1"/>
                </a:solidFill>
              </a:rPr>
              <a:t>FYTRO</a:t>
            </a:r>
          </a:p>
        </p:txBody>
      </p:sp>
      <p:pic>
        <p:nvPicPr>
          <p:cNvPr id="5" name="Picture 2" descr="Φαρίν Λακτέ με Βρώμη ΓΙΩΤΗΣ">
            <a:extLst>
              <a:ext uri="{FF2B5EF4-FFF2-40B4-BE49-F238E27FC236}">
                <a16:creationId xmlns:a16="http://schemas.microsoft.com/office/drawing/2014/main" xmlns="" id="{6E50E3DC-26E0-AF39-E471-93D0487B8A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43" t="3800" r="15776" b="3800"/>
          <a:stretch/>
        </p:blipFill>
        <p:spPr bwMode="auto">
          <a:xfrm>
            <a:off x="3604580" y="1759526"/>
            <a:ext cx="77239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Μπισκοτόκρεμα ΓΙΩΤΗΣ">
            <a:extLst>
              <a:ext uri="{FF2B5EF4-FFF2-40B4-BE49-F238E27FC236}">
                <a16:creationId xmlns:a16="http://schemas.microsoft.com/office/drawing/2014/main" xmlns="" id="{8CFB187E-AC00-2B22-BE20-DBA262BE07F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42" t="3800" r="15777" b="4851"/>
          <a:stretch/>
        </p:blipFill>
        <p:spPr bwMode="auto">
          <a:xfrm>
            <a:off x="4711922" y="1815058"/>
            <a:ext cx="78127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Τραγανές Μπουκιές Δημητριακών ΗΕΜΟ Granola">
            <a:extLst>
              <a:ext uri="{FF2B5EF4-FFF2-40B4-BE49-F238E27FC236}">
                <a16:creationId xmlns:a16="http://schemas.microsoft.com/office/drawing/2014/main" xmlns="" id="{B40E4A68-60EF-9818-DA2D-722286F05D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01" t="4851" r="16401" b="3801"/>
          <a:stretch/>
        </p:blipFill>
        <p:spPr bwMode="auto">
          <a:xfrm>
            <a:off x="2527874" y="2955942"/>
            <a:ext cx="794481"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Άνθος Oρύζης ΓΙΩΤΗΣ">
            <a:extLst>
              <a:ext uri="{FF2B5EF4-FFF2-40B4-BE49-F238E27FC236}">
                <a16:creationId xmlns:a16="http://schemas.microsoft.com/office/drawing/2014/main" xmlns="" id="{84D376F6-400E-DA71-BA9F-E5C89117735C}"/>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67" t="3078" r="15948" b="4523"/>
          <a:stretch/>
        </p:blipFill>
        <p:spPr bwMode="auto">
          <a:xfrm>
            <a:off x="4180305" y="2221004"/>
            <a:ext cx="77359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aotonic Τραγανοί Κόκκοι Ρυζιού και Σίτου με Σοκολάτα ">
            <a:extLst>
              <a:ext uri="{FF2B5EF4-FFF2-40B4-BE49-F238E27FC236}">
                <a16:creationId xmlns:a16="http://schemas.microsoft.com/office/drawing/2014/main" xmlns="" id="{BAB221F7-9F14-22C2-4F4C-C034DF5FE1F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00" t="1701" r="15350"/>
          <a:stretch/>
        </p:blipFill>
        <p:spPr bwMode="auto">
          <a:xfrm>
            <a:off x="6498513" y="1915732"/>
            <a:ext cx="74984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Μπεσαμέλ ΓΙΩΤΗΣ">
            <a:extLst>
              <a:ext uri="{FF2B5EF4-FFF2-40B4-BE49-F238E27FC236}">
                <a16:creationId xmlns:a16="http://schemas.microsoft.com/office/drawing/2014/main" xmlns="" id="{860E7680-FE9F-B6E1-5CE7-C8E68AF25A9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350" r="15350" b="1701"/>
          <a:stretch/>
        </p:blipFill>
        <p:spPr bwMode="auto">
          <a:xfrm>
            <a:off x="3388364" y="2905126"/>
            <a:ext cx="76138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Μαγιά Στιγμής ΓΙΩΤΗΣ">
            <a:extLst>
              <a:ext uri="{FF2B5EF4-FFF2-40B4-BE49-F238E27FC236}">
                <a16:creationId xmlns:a16="http://schemas.microsoft.com/office/drawing/2014/main" xmlns="" id="{20B11958-5F52-F160-8E9C-765625574AB7}"/>
              </a:ext>
            </a:extLst>
          </p:cNvPr>
          <p:cNvPicPr>
            <a:picLocks noChangeAspect="1" noChangeArrowheads="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t="20601" b="19550"/>
          <a:stretch/>
        </p:blipFill>
        <p:spPr bwMode="auto">
          <a:xfrm>
            <a:off x="8196947" y="1180553"/>
            <a:ext cx="1383479" cy="82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Πλάκες Κουβερτούρας ΓΙΩΤΗΣ">
            <a:extLst>
              <a:ext uri="{FF2B5EF4-FFF2-40B4-BE49-F238E27FC236}">
                <a16:creationId xmlns:a16="http://schemas.microsoft.com/office/drawing/2014/main" xmlns="" id="{29FE8270-9873-4F25-E9EB-CFB3F5C02CE2}"/>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3801" t="4851" r="4851" b="3801"/>
          <a:stretch/>
        </p:blipFill>
        <p:spPr bwMode="auto">
          <a:xfrm>
            <a:off x="8421132" y="4688988"/>
            <a:ext cx="1404000" cy="140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Άνθος Αραβοσίτου Επιδόρπιο Γάλακτος ΓΙΩΤΗΣ">
            <a:extLst>
              <a:ext uri="{FF2B5EF4-FFF2-40B4-BE49-F238E27FC236}">
                <a16:creationId xmlns:a16="http://schemas.microsoft.com/office/drawing/2014/main" xmlns="" id="{237ED9A9-696C-E6F5-E16E-8CFD68517DA2}"/>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t="14066" b="6651"/>
          <a:stretch/>
        </p:blipFill>
        <p:spPr bwMode="auto">
          <a:xfrm>
            <a:off x="7057260" y="4593624"/>
            <a:ext cx="136220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0" descr="Παραδοσιακή Κρέμα ΓΙΩΤΗΣ">
            <a:extLst>
              <a:ext uri="{FF2B5EF4-FFF2-40B4-BE49-F238E27FC236}">
                <a16:creationId xmlns:a16="http://schemas.microsoft.com/office/drawing/2014/main" xmlns="" id="{D9D29CA3-60A4-5B76-C3EA-F311C90D893F}"/>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2750" t="20019" r="1235" b="10100"/>
          <a:stretch/>
        </p:blipFill>
        <p:spPr bwMode="auto">
          <a:xfrm>
            <a:off x="6004074" y="4378958"/>
            <a:ext cx="1137638" cy="82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4" descr="Μίγμα για Ζύμη Πίτσας">
            <a:extLst>
              <a:ext uri="{FF2B5EF4-FFF2-40B4-BE49-F238E27FC236}">
                <a16:creationId xmlns:a16="http://schemas.microsoft.com/office/drawing/2014/main" xmlns="" id="{0C61630B-80F0-2094-857A-0E9AFD6428FE}"/>
              </a:ext>
            </a:extLst>
          </p:cNvPr>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72114" y="414898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6" descr="Μίγμα για Muffins ">
            <a:extLst>
              <a:ext uri="{FF2B5EF4-FFF2-40B4-BE49-F238E27FC236}">
                <a16:creationId xmlns:a16="http://schemas.microsoft.com/office/drawing/2014/main" xmlns="" id="{7D003C44-555D-F5CB-D291-EFF027872026}"/>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074" b="2751"/>
          <a:stretch/>
        </p:blipFill>
        <p:spPr bwMode="auto">
          <a:xfrm>
            <a:off x="3156324" y="4122742"/>
            <a:ext cx="1267982" cy="1080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0" descr="Category">
            <a:extLst>
              <a:ext uri="{FF2B5EF4-FFF2-40B4-BE49-F238E27FC236}">
                <a16:creationId xmlns:a16="http://schemas.microsoft.com/office/drawing/2014/main" xmlns="" id="{756D992A-1AD9-FA16-89EE-F29DCE32665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8355" y="540866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0" descr="Νέα κορυφαία διεθνής διάκριση για τα Sweet &amp; Balance της ΓΙΩΤΗΣ | BOVARY">
            <a:extLst>
              <a:ext uri="{FF2B5EF4-FFF2-40B4-BE49-F238E27FC236}">
                <a16:creationId xmlns:a16="http://schemas.microsoft.com/office/drawing/2014/main" xmlns="" id="{B7E5B81B-1BC8-A68E-1261-4ECBF0247F5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7638" y="5645290"/>
            <a:ext cx="1409572" cy="79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2" descr="ΓΙΩΤΗΣ Sweet &amp; Balance Επιδόρπιο Γάλακτος με Γεύση Βανίλια Χωρίς ζάχαρη  140gr | ΣΚΛΑΒΕΝΙΤΗΣ">
            <a:extLst>
              <a:ext uri="{FF2B5EF4-FFF2-40B4-BE49-F238E27FC236}">
                <a16:creationId xmlns:a16="http://schemas.microsoft.com/office/drawing/2014/main" xmlns="" id="{3599DD0B-1397-39E1-2FDC-0841517A5EB0}"/>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14136" t="13041" r="13388" b="14528"/>
          <a:stretch/>
        </p:blipFill>
        <p:spPr bwMode="auto">
          <a:xfrm>
            <a:off x="6127092" y="5350857"/>
            <a:ext cx="680546" cy="6801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6F5E4668-533F-5AAF-EC01-F6CEE4006B2A}"/>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1266" y="189449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xmlns="" id="{D5CB6F36-C594-F8AF-4462-AE813133883D}"/>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4924" y="195929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xmlns="" id="{EF3F679F-5FD0-99A1-AD58-C373A02FF647}"/>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350" t="20133" r="16920" b="19127"/>
          <a:stretch/>
        </p:blipFill>
        <p:spPr bwMode="auto">
          <a:xfrm>
            <a:off x="8056619" y="3108141"/>
            <a:ext cx="842993" cy="756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extLst>
              <a:ext uri="{FF2B5EF4-FFF2-40B4-BE49-F238E27FC236}">
                <a16:creationId xmlns:a16="http://schemas.microsoft.com/office/drawing/2014/main" xmlns="" id="{EAC827AB-BA8A-8372-C67F-2A9DBCC22F20}"/>
              </a:ext>
            </a:extLst>
          </p:cNvPr>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5350" t="20995" r="15380" b="19128"/>
          <a:stretch/>
        </p:blipFill>
        <p:spPr bwMode="auto">
          <a:xfrm>
            <a:off x="8607401" y="3836316"/>
            <a:ext cx="79128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xmlns="" id="{890C37CA-4130-1B1D-0662-26F212611782}"/>
              </a:ext>
            </a:extLst>
          </p:cNvPr>
          <p:cNvPicPr>
            <a:picLocks noChangeAspect="1" noChangeArrowheads="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301" t="3800" r="13363"/>
          <a:stretch/>
        </p:blipFill>
        <p:spPr bwMode="auto">
          <a:xfrm>
            <a:off x="5176878" y="4061333"/>
            <a:ext cx="81209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ategory">
            <a:extLst>
              <a:ext uri="{FF2B5EF4-FFF2-40B4-BE49-F238E27FC236}">
                <a16:creationId xmlns:a16="http://schemas.microsoft.com/office/drawing/2014/main" xmlns="" id="{B8AC425F-EF3E-2892-CFBF-39E9DC360A44}"/>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7219" r="15923"/>
          <a:stretch/>
        </p:blipFill>
        <p:spPr bwMode="auto">
          <a:xfrm>
            <a:off x="4476731" y="5086396"/>
            <a:ext cx="72208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Category">
            <a:extLst>
              <a:ext uri="{FF2B5EF4-FFF2-40B4-BE49-F238E27FC236}">
                <a16:creationId xmlns:a16="http://schemas.microsoft.com/office/drawing/2014/main" xmlns="" id="{C178B71A-35F4-3A27-C278-603AAB48A7AE}"/>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9638" r="17335"/>
          <a:stretch/>
        </p:blipFill>
        <p:spPr bwMode="auto">
          <a:xfrm>
            <a:off x="3709805" y="5241712"/>
            <a:ext cx="68069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a:extLst>
              <a:ext uri="{FF2B5EF4-FFF2-40B4-BE49-F238E27FC236}">
                <a16:creationId xmlns:a16="http://schemas.microsoft.com/office/drawing/2014/main" xmlns="" id="{D294BBA0-2CC3-80AA-4C37-0FB6EEA83DED}"/>
              </a:ext>
            </a:extLst>
          </p:cNvPr>
          <p:cNvPicPr>
            <a:picLocks noChangeAspect="1" noChangeArrowheads="1"/>
          </p:cNvPicPr>
          <p:nvPr/>
        </p:nvPicPr>
        <p:blipFill rotWithShape="1">
          <a:blip r:embed="rId24" cstate="print">
            <a:clrChange>
              <a:clrFrom>
                <a:srgbClr val="FEFEFE"/>
              </a:clrFrom>
              <a:clrTo>
                <a:srgbClr val="FEFEFE">
                  <a:alpha val="0"/>
                </a:srgbClr>
              </a:clrTo>
            </a:clrChange>
            <a:extLst>
              <a:ext uri="{28A0092B-C50C-407E-A947-70E740481C1C}">
                <a14:useLocalDpi xmlns:a14="http://schemas.microsoft.com/office/drawing/2010/main" val="0"/>
              </a:ext>
            </a:extLst>
          </a:blip>
          <a:srcRect l="21708" t="10101" r="23764" b="10101"/>
          <a:stretch/>
        </p:blipFill>
        <p:spPr bwMode="auto">
          <a:xfrm>
            <a:off x="4424198" y="3375709"/>
            <a:ext cx="68878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a:extLst>
              <a:ext uri="{FF2B5EF4-FFF2-40B4-BE49-F238E27FC236}">
                <a16:creationId xmlns:a16="http://schemas.microsoft.com/office/drawing/2014/main" xmlns="" id="{79D1A52F-2660-789B-A049-72390768D617}"/>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250" t="3800" r="15380"/>
          <a:stretch/>
        </p:blipFill>
        <p:spPr bwMode="auto">
          <a:xfrm>
            <a:off x="5236058" y="2907709"/>
            <a:ext cx="721116" cy="972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a:extLst>
              <a:ext uri="{FF2B5EF4-FFF2-40B4-BE49-F238E27FC236}">
                <a16:creationId xmlns:a16="http://schemas.microsoft.com/office/drawing/2014/main" xmlns="" id="{F96FCF5E-4FB2-C6AF-0F71-573C4A41CB7B}"/>
              </a:ext>
            </a:extLst>
          </p:cNvPr>
          <p:cNvPicPr>
            <a:picLocks noChangeAspect="1" noChangeArrowheads="1"/>
          </p:cNvPicPr>
          <p:nvPr/>
        </p:nvPicPr>
        <p:blipFill rotWithShape="1">
          <a:blip r:embed="rId26" cstate="print">
            <a:clrChange>
              <a:clrFrom>
                <a:srgbClr val="FEFEFE"/>
              </a:clrFrom>
              <a:clrTo>
                <a:srgbClr val="FEFEFE">
                  <a:alpha val="0"/>
                </a:srgbClr>
              </a:clrTo>
            </a:clrChange>
            <a:extLst>
              <a:ext uri="{28A0092B-C50C-407E-A947-70E740481C1C}">
                <a14:useLocalDpi xmlns:a14="http://schemas.microsoft.com/office/drawing/2010/main" val="0"/>
              </a:ext>
            </a:extLst>
          </a:blip>
          <a:srcRect l="30375" t="5900" r="29888" b="8743"/>
          <a:stretch/>
        </p:blipFill>
        <p:spPr bwMode="auto">
          <a:xfrm>
            <a:off x="2008324" y="3025666"/>
            <a:ext cx="497813" cy="10693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2">
            <a:extLst>
              <a:ext uri="{FF2B5EF4-FFF2-40B4-BE49-F238E27FC236}">
                <a16:creationId xmlns:a16="http://schemas.microsoft.com/office/drawing/2014/main" xmlns="" id="{D0EF2D12-5EDC-E425-2660-F10F78A306BD}"/>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3712" t="8001" r="10052" b="3800"/>
          <a:stretch/>
        </p:blipFill>
        <p:spPr bwMode="auto">
          <a:xfrm>
            <a:off x="5603081" y="1707665"/>
            <a:ext cx="849087" cy="9823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a:extLst>
              <a:ext uri="{FF2B5EF4-FFF2-40B4-BE49-F238E27FC236}">
                <a16:creationId xmlns:a16="http://schemas.microsoft.com/office/drawing/2014/main" xmlns="" id="{1073046F-A5B2-589E-19CC-73FD97F520DA}"/>
              </a:ext>
            </a:extLst>
          </p:cNvPr>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l="11981" t="1701" r="17685" b="2750"/>
          <a:stretch/>
        </p:blipFill>
        <p:spPr bwMode="auto">
          <a:xfrm>
            <a:off x="6173261" y="3111350"/>
            <a:ext cx="821497" cy="111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Ρόφημα Σοκολάτας ΓΙΩΤΗΣ">
            <a:extLst>
              <a:ext uri="{FF2B5EF4-FFF2-40B4-BE49-F238E27FC236}">
                <a16:creationId xmlns:a16="http://schemas.microsoft.com/office/drawing/2014/main" xmlns="" id="{092ACB30-B881-050A-B241-6ED98136C07D}"/>
              </a:ext>
            </a:extLst>
          </p:cNvPr>
          <p:cNvPicPr>
            <a:picLocks noChangeAspect="1" noChangeArrowheads="1"/>
          </p:cNvPicPr>
          <p:nvPr/>
        </p:nvPicPr>
        <p:blipFill rotWithShape="1">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96" r="22761"/>
          <a:stretch/>
        </p:blipFill>
        <p:spPr bwMode="auto">
          <a:xfrm>
            <a:off x="7141712" y="3040585"/>
            <a:ext cx="703498" cy="1257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OTIS Crème">
            <a:extLst>
              <a:ext uri="{FF2B5EF4-FFF2-40B4-BE49-F238E27FC236}">
                <a16:creationId xmlns:a16="http://schemas.microsoft.com/office/drawing/2014/main" xmlns="" id="{968053B4-0007-B198-D398-E39F2F7A589B}"/>
              </a:ext>
            </a:extLst>
          </p:cNvPr>
          <p:cNvPicPr>
            <a:picLocks noChangeAspect="1" noChangeArrowheads="1"/>
          </p:cNvPicPr>
          <p:nvPr/>
        </p:nvPicPr>
        <p:blipFill rotWithShape="1">
          <a:blip r:embed="rId30" cstate="print">
            <a:clrChange>
              <a:clrFrom>
                <a:srgbClr val="FEFEFE"/>
              </a:clrFrom>
              <a:clrTo>
                <a:srgbClr val="FEFEFE">
                  <a:alpha val="0"/>
                </a:srgbClr>
              </a:clrTo>
            </a:clrChange>
            <a:extLst>
              <a:ext uri="{28A0092B-C50C-407E-A947-70E740481C1C}">
                <a14:useLocalDpi xmlns:a14="http://schemas.microsoft.com/office/drawing/2010/main" val="0"/>
              </a:ext>
            </a:extLst>
          </a:blip>
          <a:srcRect l="13677" t="8043" r="13197" b="6032"/>
          <a:stretch/>
        </p:blipFill>
        <p:spPr bwMode="auto">
          <a:xfrm>
            <a:off x="7912129" y="4051105"/>
            <a:ext cx="444060" cy="52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L="0" marR="0">
              <a:spcBef>
                <a:spcPts val="0"/>
              </a:spcBef>
              <a:spcAft>
                <a:spcPts val="0"/>
              </a:spcAft>
            </a:pPr>
            <a:r>
              <a:rPr lang="el-GR" dirty="0"/>
              <a:t>Εγκαταστάσεις &amp; Υποδομές</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7" name="Content Placeholder 2">
            <a:extLst>
              <a:ext uri="{FF2B5EF4-FFF2-40B4-BE49-F238E27FC236}">
                <a16:creationId xmlns:a16="http://schemas.microsoft.com/office/drawing/2014/main" xmlns="" id="{F035AFB3-8F03-AB7B-251A-6317BE52F2D5}"/>
              </a:ext>
            </a:extLst>
          </p:cNvPr>
          <p:cNvSpPr txBox="1">
            <a:spLocks/>
          </p:cNvSpPr>
          <p:nvPr/>
        </p:nvSpPr>
        <p:spPr>
          <a:xfrm>
            <a:off x="270858" y="1520825"/>
            <a:ext cx="3997196" cy="43513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4625" indent="-174625" algn="just">
              <a:buClrTx/>
              <a:buSzPct val="100000"/>
              <a:buFont typeface="Arial" panose="020B0604020202020204" pitchFamily="34" charset="0"/>
              <a:buChar char="•"/>
            </a:pPr>
            <a:r>
              <a:rPr lang="el-GR" dirty="0">
                <a:solidFill>
                  <a:schemeClr val="tx1"/>
                </a:solidFill>
              </a:rPr>
              <a:t>Η εταιρεία διαθέτει </a:t>
            </a:r>
            <a:r>
              <a:rPr lang="el-GR" altLang="el-GR" dirty="0">
                <a:solidFill>
                  <a:schemeClr val="tx1"/>
                </a:solidFill>
              </a:rPr>
              <a:t>2 εργοστάσια (Αθήνα και Αγρίνιο).</a:t>
            </a:r>
            <a:endParaRPr lang="el-GR" dirty="0">
              <a:solidFill>
                <a:schemeClr val="tx1"/>
              </a:solidFill>
            </a:endParaRPr>
          </a:p>
          <a:p>
            <a:pPr marL="174625" indent="-174625" algn="just">
              <a:buClrTx/>
              <a:buSzPct val="100000"/>
              <a:buFont typeface="Arial" panose="020B0604020202020204" pitchFamily="34" charset="0"/>
              <a:buChar char="•"/>
            </a:pPr>
            <a:r>
              <a:rPr lang="el-GR" dirty="0">
                <a:solidFill>
                  <a:schemeClr val="tx1"/>
                </a:solidFill>
              </a:rPr>
              <a:t>Το 2017 ολοκληρώθηκε η κατασκευή εγκαταστάσεων της εταιρείας, 1350 τ.μ. όπου στεγάζεται το “</a:t>
            </a:r>
            <a:r>
              <a:rPr lang="el-GR" b="1" dirty="0">
                <a:solidFill>
                  <a:schemeClr val="tx1"/>
                </a:solidFill>
              </a:rPr>
              <a:t>Ελληνικό Κέντρο Έρευνας &amp; Καινοτομίας</a:t>
            </a:r>
            <a:r>
              <a:rPr lang="el-GR" dirty="0">
                <a:solidFill>
                  <a:schemeClr val="tx1"/>
                </a:solidFill>
              </a:rPr>
              <a:t>”</a:t>
            </a:r>
            <a:r>
              <a:rPr lang="en-US" dirty="0">
                <a:solidFill>
                  <a:schemeClr val="tx1"/>
                </a:solidFill>
              </a:rPr>
              <a:t> (HRIC)</a:t>
            </a:r>
            <a:r>
              <a:rPr lang="el-GR" dirty="0">
                <a:solidFill>
                  <a:schemeClr val="tx1"/>
                </a:solidFill>
              </a:rPr>
              <a:t>, ένα σύγχρονο Ινστιτούτο ασφάλειας τροφίμων, διαπιστευμένο κατά ISO / IEC 17025 με </a:t>
            </a:r>
            <a:r>
              <a:rPr lang="el-GR" dirty="0" err="1">
                <a:solidFill>
                  <a:schemeClr val="tx1"/>
                </a:solidFill>
              </a:rPr>
              <a:t>Αρ</a:t>
            </a:r>
            <a:r>
              <a:rPr lang="el-GR" dirty="0">
                <a:solidFill>
                  <a:schemeClr val="tx1"/>
                </a:solidFill>
              </a:rPr>
              <a:t>. </a:t>
            </a:r>
            <a:r>
              <a:rPr lang="el-GR" dirty="0" err="1">
                <a:solidFill>
                  <a:schemeClr val="tx1"/>
                </a:solidFill>
              </a:rPr>
              <a:t>Πιστ</a:t>
            </a:r>
            <a:r>
              <a:rPr lang="el-GR" dirty="0">
                <a:solidFill>
                  <a:schemeClr val="tx1"/>
                </a:solidFill>
              </a:rPr>
              <a:t>. 1111, το οποίο προσφέρει εργαστηριακές καθώς και συμβουλευτικές υπηρεσίες στη βιομηχανία τροφίμων. (</a:t>
            </a:r>
            <a:r>
              <a:rPr lang="en-US" dirty="0">
                <a:solidFill>
                  <a:schemeClr val="tx1"/>
                </a:solidFill>
                <a:hlinkClick r:id="rId2">
                  <a:extLst>
                    <a:ext uri="{A12FA001-AC4F-418D-AE19-62706E023703}">
                      <ahyp:hlinkClr xmlns:ahyp="http://schemas.microsoft.com/office/drawing/2018/hyperlinkcolor" xmlns="" val="tx"/>
                    </a:ext>
                  </a:extLst>
                </a:hlinkClick>
              </a:rPr>
              <a:t>https://hric.gr/</a:t>
            </a:r>
            <a:r>
              <a:rPr lang="en-US" dirty="0">
                <a:solidFill>
                  <a:schemeClr val="tx1"/>
                </a:solidFill>
              </a:rPr>
              <a:t>) </a:t>
            </a:r>
          </a:p>
        </p:txBody>
      </p:sp>
      <p:pic>
        <p:nvPicPr>
          <p:cNvPr id="8" name="Picture 21">
            <a:extLst>
              <a:ext uri="{FF2B5EF4-FFF2-40B4-BE49-F238E27FC236}">
                <a16:creationId xmlns:a16="http://schemas.microsoft.com/office/drawing/2014/main" xmlns="" id="{C9554B52-2F82-7472-D101-F75FD0BA2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 t="21065" r="643" b="18980"/>
          <a:stretch/>
        </p:blipFill>
        <p:spPr bwMode="auto">
          <a:xfrm>
            <a:off x="4493971" y="1520825"/>
            <a:ext cx="5256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xmlns="" id="{56578844-3AFE-CDD1-2B9C-423723D0B8B2}"/>
              </a:ext>
            </a:extLst>
          </p:cNvPr>
          <p:cNvPicPr>
            <a:picLocks noChangeAspect="1" noChangeArrowheads="1"/>
          </p:cNvPicPr>
          <p:nvPr/>
        </p:nvPicPr>
        <p:blipFill rotWithShape="1">
          <a:blip r:embed="rId4" cstate="print"/>
          <a:srcRect b="25668"/>
          <a:stretch/>
        </p:blipFill>
        <p:spPr bwMode="auto">
          <a:xfrm>
            <a:off x="6005136" y="2881628"/>
            <a:ext cx="2940811" cy="2792166"/>
          </a:xfrm>
          <a:prstGeom prst="rect">
            <a:avLst/>
          </a:prstGeom>
          <a:noFill/>
          <a:ln w="9525">
            <a:noFill/>
            <a:miter lim="800000"/>
            <a:headEnd/>
            <a:tailEnd/>
          </a:ln>
        </p:spPr>
      </p:pic>
      <p:pic>
        <p:nvPicPr>
          <p:cNvPr id="36" name="Picture 2">
            <a:extLst>
              <a:ext uri="{FF2B5EF4-FFF2-40B4-BE49-F238E27FC236}">
                <a16:creationId xmlns:a16="http://schemas.microsoft.com/office/drawing/2014/main" xmlns="" id="{8D5B2255-9E38-8268-ECE8-481A5AFD4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302" y="4277711"/>
            <a:ext cx="903667" cy="90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8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L="0" marR="0">
              <a:spcBef>
                <a:spcPts val="0"/>
              </a:spcBef>
              <a:spcAft>
                <a:spcPts val="0"/>
              </a:spcAft>
            </a:pPr>
            <a:r>
              <a:rPr lang="en-US" sz="1800" dirty="0"/>
              <a:t>Η </a:t>
            </a:r>
            <a:r>
              <a:rPr lang="el-GR" sz="1800" dirty="0"/>
              <a:t>Έρευνα</a:t>
            </a:r>
            <a:r>
              <a:rPr lang="en-US" sz="1800" dirty="0"/>
              <a:t> στην </a:t>
            </a:r>
            <a:r>
              <a:rPr lang="el-GR" sz="1800" dirty="0"/>
              <a:t>ΓΙΩΤΗΣ</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00473" cy="369332"/>
          </a:xfrm>
          <a:prstGeom prst="rect">
            <a:avLst/>
          </a:prstGeom>
          <a:noFill/>
        </p:spPr>
        <p:txBody>
          <a:bodyPr wrap="none" rtlCol="0">
            <a:spAutoFit/>
          </a:bodyPr>
          <a:lstStyle/>
          <a:p>
            <a:r>
              <a:rPr lang="el-GR" b="1" dirty="0"/>
              <a:t>ΓΙΩΤΗΣ - Εμπειρία ενός δικαιούχου </a:t>
            </a:r>
          </a:p>
        </p:txBody>
      </p:sp>
      <p:sp>
        <p:nvSpPr>
          <p:cNvPr id="4" name="Content Placeholder 2">
            <a:extLst>
              <a:ext uri="{FF2B5EF4-FFF2-40B4-BE49-F238E27FC236}">
                <a16:creationId xmlns:a16="http://schemas.microsoft.com/office/drawing/2014/main" xmlns="" id="{7E8179A1-03C2-CF64-B023-C25169D9CB15}"/>
              </a:ext>
            </a:extLst>
          </p:cNvPr>
          <p:cNvSpPr txBox="1">
            <a:spLocks/>
          </p:cNvSpPr>
          <p:nvPr/>
        </p:nvSpPr>
        <p:spPr>
          <a:xfrm>
            <a:off x="581781" y="1561495"/>
            <a:ext cx="8742437" cy="45016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800" dirty="0"/>
              <a:t>Έ</a:t>
            </a:r>
            <a:r>
              <a:rPr lang="en-US" sz="1800" dirty="0"/>
              <a:t>νας από </a:t>
            </a:r>
            <a:r>
              <a:rPr lang="en-US" sz="1800" dirty="0" err="1"/>
              <a:t>τους</a:t>
            </a:r>
            <a:r>
              <a:rPr lang="en-US" sz="1800" dirty="0"/>
              <a:t> </a:t>
            </a:r>
            <a:r>
              <a:rPr lang="en-US" sz="1800" b="1" dirty="0"/>
              <a:t>βα</a:t>
            </a:r>
            <a:r>
              <a:rPr lang="en-US" sz="1800" b="1" dirty="0" err="1"/>
              <a:t>σικούς</a:t>
            </a:r>
            <a:r>
              <a:rPr lang="en-US" sz="1800" b="1" dirty="0"/>
              <a:t> π</a:t>
            </a:r>
            <a:r>
              <a:rPr lang="en-US" sz="1800" b="1" dirty="0" err="1"/>
              <a:t>υλώνες</a:t>
            </a:r>
            <a:r>
              <a:rPr lang="en-US" sz="1800" b="1" dirty="0"/>
              <a:t> </a:t>
            </a:r>
            <a:r>
              <a:rPr lang="en-US" sz="1800" dirty="0" err="1"/>
              <a:t>της</a:t>
            </a:r>
            <a:r>
              <a:rPr lang="en-US" sz="1800" dirty="0"/>
              <a:t> </a:t>
            </a:r>
            <a:r>
              <a:rPr lang="en-US" sz="1800" dirty="0" err="1"/>
              <a:t>ετ</a:t>
            </a:r>
            <a:r>
              <a:rPr lang="en-US" sz="1800" dirty="0"/>
              <a:t>αιρείας ΓΙΩΤΗΣ είναι η Διεύθυνση Έρευνας.</a:t>
            </a:r>
          </a:p>
          <a:p>
            <a:pPr algn="just" fontAlgn="base"/>
            <a:r>
              <a:rPr lang="en-US" sz="1800" dirty="0"/>
              <a:t>Η </a:t>
            </a:r>
            <a:r>
              <a:rPr lang="en-US" sz="1800" dirty="0" err="1"/>
              <a:t>διεύθυνση</a:t>
            </a:r>
            <a:r>
              <a:rPr lang="en-US" sz="1800" dirty="0"/>
              <a:t> απ</a:t>
            </a:r>
            <a:r>
              <a:rPr lang="en-US" sz="1800" dirty="0" err="1"/>
              <a:t>οτελείτ</a:t>
            </a:r>
            <a:r>
              <a:rPr lang="en-US" sz="1800" dirty="0"/>
              <a:t>αι από </a:t>
            </a:r>
            <a:r>
              <a:rPr lang="el-GR" sz="1800" dirty="0"/>
              <a:t>2</a:t>
            </a:r>
            <a:r>
              <a:rPr lang="en-US" sz="1800" dirty="0"/>
              <a:t> </a:t>
            </a:r>
            <a:r>
              <a:rPr lang="en-US" sz="1800" dirty="0" err="1"/>
              <a:t>τμήμ</a:t>
            </a:r>
            <a:r>
              <a:rPr lang="en-US" sz="1800" dirty="0"/>
              <a:t>ατα:</a:t>
            </a:r>
          </a:p>
          <a:p>
            <a:pPr lvl="1" algn="just" fontAlgn="base"/>
            <a:r>
              <a:rPr lang="en-US" sz="1600" dirty="0" err="1"/>
              <a:t>Το</a:t>
            </a:r>
            <a:r>
              <a:rPr lang="en-US" sz="1600" dirty="0"/>
              <a:t> </a:t>
            </a:r>
            <a:r>
              <a:rPr lang="en-US" sz="1600" dirty="0" err="1"/>
              <a:t>τμήμ</a:t>
            </a:r>
            <a:r>
              <a:rPr lang="en-US" sz="1600" dirty="0"/>
              <a:t>α έρευνας</a:t>
            </a:r>
            <a:r>
              <a:rPr lang="el-GR" sz="1600" dirty="0"/>
              <a:t> και ανάπτυξης</a:t>
            </a:r>
            <a:endParaRPr lang="en-US" sz="1600" dirty="0"/>
          </a:p>
          <a:p>
            <a:pPr lvl="1" algn="just" fontAlgn="base"/>
            <a:r>
              <a:rPr lang="en-US" sz="1600" dirty="0" err="1"/>
              <a:t>Το</a:t>
            </a:r>
            <a:r>
              <a:rPr lang="en-US" sz="1600" dirty="0"/>
              <a:t> </a:t>
            </a:r>
            <a:r>
              <a:rPr lang="en-US" sz="1600" dirty="0" err="1"/>
              <a:t>τμήμ</a:t>
            </a:r>
            <a:r>
              <a:rPr lang="en-US" sz="1600" dirty="0"/>
              <a:t>α καινοτομίας διεργασιών παραγωγής</a:t>
            </a:r>
          </a:p>
          <a:p>
            <a:pPr algn="just" fontAlgn="base"/>
            <a:r>
              <a:rPr lang="el-GR" sz="1800" dirty="0"/>
              <a:t>Το Τμήμα Έρευνας &amp; Ανάπτυξης της ΓΙΩΤΗΣ σχεδιάζει και υλοποιεί νέα προϊόντα για την αγορά ακολουθώντας τις τάσεις και τις ανάγκες των καταναλωτών.</a:t>
            </a:r>
          </a:p>
          <a:p>
            <a:pPr algn="just" fontAlgn="base"/>
            <a:r>
              <a:rPr lang="el-GR" sz="1800" dirty="0"/>
              <a:t>Με γνώμονα τη συνεχή ανάπτυξη και την προώθηση της καινοτομίας στην βιομηχανία, η εταιρεία συμπράττει με ακαδημαϊκά ιδρύματα και εταιρίες, τόσο της Ελλάδας, όσο και του εξωτερικού συμμετέχοντας σε Εθνικά και Ευρωπαϊκά Ερευνητικά Έργα. Στόχος είναι όχι μόνο η ανάπτυξη νέων προϊόντων, αλλά και η βελτίωση της παραγωγικής διαδικασίας με την εισαγωγή νέων τεχνολογιών και η μείωση του ενεργειακού αποτυπώματος. </a:t>
            </a:r>
          </a:p>
          <a:p>
            <a:pPr algn="just" fontAlgn="base"/>
            <a:r>
              <a:rPr lang="el-GR" sz="1800" b="1" dirty="0"/>
              <a:t>Η εταιρία, από το 1990, έχει συμμετάσχει σε πάνω από 45 επιδοτούμενα εθνικά και ευρωπαϊκά προγράμματα</a:t>
            </a:r>
            <a:r>
              <a:rPr lang="el-GR" sz="1800" dirty="0"/>
              <a:t>.</a:t>
            </a:r>
          </a:p>
          <a:p>
            <a:pPr algn="just" fontAlgn="base"/>
            <a:r>
              <a:rPr lang="el-GR" sz="1800" dirty="0"/>
              <a:t>Επιπλέον σε συνεργασία με άλλες εταιρείες τροφίμων και εκπροσώπους της Ερευνητικής Κοινότητας προτείνουν θέματα για τη διαμόρφωση των νέων ερευνητικών προτεραιοτήτων με στόχο οι ερευνητικές προσπάθειες γύρω από τα τρόφιμα να ενταχθούν σε μια ενιαία στρατηγική για την αξιοποίηση των αποτελεσμάτων της έρευνας προς όφελος του καταναλωτή και τη βελτίωση της ανταγωνιστικότητας της ελληνικής οικονομίας.</a:t>
            </a:r>
          </a:p>
        </p:txBody>
      </p:sp>
    </p:spTree>
    <p:extLst>
      <p:ext uri="{BB962C8B-B14F-4D97-AF65-F5344CB8AC3E}">
        <p14:creationId xmlns:p14="http://schemas.microsoft.com/office/powerpoint/2010/main" val="418858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l-GR" dirty="0">
                <a:latin typeface="Calibri" panose="020F0502020204030204" pitchFamily="34" charset="0"/>
                <a:ea typeface="Calibri" panose="020F0502020204030204" pitchFamily="34" charset="0"/>
              </a:rPr>
              <a:t>Συγχρηματοδοτούμενα έργα ΕΣΠΑ 2007 - 2013 </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6" name="TextBox 5">
            <a:extLst>
              <a:ext uri="{FF2B5EF4-FFF2-40B4-BE49-F238E27FC236}">
                <a16:creationId xmlns:a16="http://schemas.microsoft.com/office/drawing/2014/main" xmlns="" id="{7673D08C-E052-4577-30AA-33F43C1B93D3}"/>
              </a:ext>
            </a:extLst>
          </p:cNvPr>
          <p:cNvSpPr txBox="1"/>
          <p:nvPr/>
        </p:nvSpPr>
        <p:spPr>
          <a:xfrm>
            <a:off x="385821" y="1193865"/>
            <a:ext cx="9254289" cy="4047262"/>
          </a:xfrm>
          <a:prstGeom prst="rect">
            <a:avLst/>
          </a:prstGeom>
          <a:noFill/>
        </p:spPr>
        <p:txBody>
          <a:bodyPr wrap="square">
            <a:spAutoFit/>
          </a:bodyPr>
          <a:lstStyle/>
          <a:p>
            <a:pPr algn="just"/>
            <a:r>
              <a:rPr lang="el-GR" dirty="0"/>
              <a:t>Η ΓΙΩΤΗΣ</a:t>
            </a:r>
            <a:r>
              <a:rPr lang="en-US" dirty="0"/>
              <a:t> </a:t>
            </a:r>
            <a:r>
              <a:rPr lang="el-GR" dirty="0"/>
              <a:t>στο πλαίσιο του </a:t>
            </a:r>
            <a:r>
              <a:rPr lang="el-GR" dirty="0">
                <a:latin typeface="Calibri" panose="020F0502020204030204" pitchFamily="34" charset="0"/>
                <a:ea typeface="Calibri" panose="020F0502020204030204" pitchFamily="34" charset="0"/>
              </a:rPr>
              <a:t>ΕΣΠΑ 2007 - 2013</a:t>
            </a:r>
            <a:r>
              <a:rPr lang="el-GR" dirty="0"/>
              <a:t> συμμετείχε στα παρακάτω έργα:</a:t>
            </a:r>
          </a:p>
          <a:p>
            <a:pPr algn="just"/>
            <a:endParaRPr lang="el-GR" dirty="0"/>
          </a:p>
          <a:p>
            <a:pPr marL="342900" indent="-342900" algn="just">
              <a:spcBef>
                <a:spcPts val="600"/>
              </a:spcBef>
              <a:spcAft>
                <a:spcPts val="600"/>
              </a:spcAft>
              <a:buFont typeface="+mj-lt"/>
              <a:buAutoNum type="arabicPeriod"/>
            </a:pPr>
            <a:r>
              <a:rPr lang="el-GR" sz="1600" dirty="0"/>
              <a:t>ΣΥΝΕΡΓΑΣΙΑ 2009 (09ΣΥΝ-32-621</a:t>
            </a:r>
            <a:r>
              <a:rPr lang="en-US" sz="1600" dirty="0"/>
              <a:t>) </a:t>
            </a:r>
            <a:r>
              <a:rPr lang="el-GR" sz="1600" dirty="0"/>
              <a:t>– “</a:t>
            </a:r>
            <a:r>
              <a:rPr lang="el-GR" sz="1600" i="1" dirty="0"/>
              <a:t>Ανάπτυξη καινοτόμων </a:t>
            </a:r>
            <a:r>
              <a:rPr lang="el-GR" sz="1600" i="1" dirty="0" err="1"/>
              <a:t>βιοδιεργασιών</a:t>
            </a:r>
            <a:r>
              <a:rPr lang="el-GR" sz="1600" i="1" dirty="0"/>
              <a:t> για την αξιοποίηση των υπολειμμάτων της βιομηχανίας τροφίμων προς παραγωγή </a:t>
            </a:r>
            <a:r>
              <a:rPr lang="el-GR" sz="1600" i="1" dirty="0" err="1"/>
              <a:t>βιοκαυσίμων</a:t>
            </a:r>
            <a:r>
              <a:rPr lang="el-GR" sz="1600" dirty="0"/>
              <a:t>”</a:t>
            </a:r>
          </a:p>
          <a:p>
            <a:pPr marL="342900" indent="-342900" algn="just">
              <a:spcBef>
                <a:spcPts val="600"/>
              </a:spcBef>
              <a:spcAft>
                <a:spcPts val="600"/>
              </a:spcAft>
              <a:buFont typeface="+mj-lt"/>
              <a:buAutoNum type="arabicPeriod"/>
            </a:pPr>
            <a:r>
              <a:rPr lang="el-GR" sz="1600" dirty="0"/>
              <a:t>ΣΥΝΕΡΓΑΣΙΑ 2011 (11ΣΥΝ_2_741) - “</a:t>
            </a:r>
            <a:r>
              <a:rPr lang="el-GR" sz="1600" i="1" dirty="0"/>
              <a:t>Αξιοποίηση του φυτού </a:t>
            </a:r>
            <a:r>
              <a:rPr lang="el-GR" sz="1600" i="1" dirty="0" err="1"/>
              <a:t>Stevia</a:t>
            </a:r>
            <a:r>
              <a:rPr lang="el-GR" sz="1600" i="1" dirty="0"/>
              <a:t> </a:t>
            </a:r>
            <a:r>
              <a:rPr lang="el-GR" sz="1600" i="1" dirty="0" err="1"/>
              <a:t>rebaudiana</a:t>
            </a:r>
            <a:r>
              <a:rPr lang="el-GR" sz="1600" i="1" dirty="0"/>
              <a:t> για την παραγωγή προϊόντων υψηλής προστιθέμενης αξίας με εφαρμογές στη βιομηχανία τροφίμων</a:t>
            </a:r>
            <a:r>
              <a:rPr lang="el-GR" sz="1600" dirty="0"/>
              <a:t>”</a:t>
            </a:r>
          </a:p>
          <a:p>
            <a:pPr marL="342900" indent="-342900" algn="just">
              <a:spcBef>
                <a:spcPts val="600"/>
              </a:spcBef>
              <a:spcAft>
                <a:spcPts val="600"/>
              </a:spcAft>
              <a:buFont typeface="+mj-lt"/>
              <a:buAutoNum type="arabicPeriod"/>
            </a:pPr>
            <a:r>
              <a:rPr lang="el-GR" sz="1600" dirty="0"/>
              <a:t>ΣΥΝΕΡΓΑΣΙΑ 2011 (11ΣΥΝ_2_1528) – “</a:t>
            </a:r>
            <a:r>
              <a:rPr lang="el-GR" sz="1600" i="1" dirty="0"/>
              <a:t>Αποτελεσματικότητα καινοτόμων αναλυτικών τεχνικών στην πρόβλεψη της ποιότητας και της ασφάλειας νέων </a:t>
            </a:r>
            <a:r>
              <a:rPr lang="el-GR" sz="1600" i="1" dirty="0" err="1"/>
              <a:t>ευαλλοίωτων</a:t>
            </a:r>
            <a:r>
              <a:rPr lang="el-GR" sz="1600" i="1" dirty="0"/>
              <a:t> τροφίμων</a:t>
            </a:r>
            <a:r>
              <a:rPr lang="el-GR" sz="1600" dirty="0"/>
              <a:t>”</a:t>
            </a:r>
          </a:p>
          <a:p>
            <a:pPr marL="342900" indent="-342900" algn="just">
              <a:spcBef>
                <a:spcPts val="600"/>
              </a:spcBef>
              <a:spcAft>
                <a:spcPts val="600"/>
              </a:spcAft>
              <a:buFont typeface="+mj-lt"/>
              <a:buAutoNum type="arabicPeriod"/>
            </a:pPr>
            <a:r>
              <a:rPr lang="el-GR" sz="1600" dirty="0"/>
              <a:t>ΠΑΒΕΤ (</a:t>
            </a:r>
            <a:r>
              <a:rPr lang="en-GB" sz="1600" dirty="0"/>
              <a:t>1134-BET-2013</a:t>
            </a:r>
            <a:r>
              <a:rPr lang="el-GR" sz="1600" dirty="0"/>
              <a:t>) – “</a:t>
            </a:r>
            <a:r>
              <a:rPr lang="el-GR" sz="1600" i="1" dirty="0"/>
              <a:t>Εισαγωγή της τεχνολογίας των </a:t>
            </a:r>
            <a:r>
              <a:rPr lang="el-GR" sz="1600" i="1" dirty="0" err="1"/>
              <a:t>νανογαλακτωμάτων</a:t>
            </a:r>
            <a:r>
              <a:rPr lang="el-GR" sz="1600" i="1" dirty="0"/>
              <a:t> στην ανάπτυξη τροφίμων τύπου γαλακτώματος ελαίου σε νερό (o/w) όπως φυτική κρέμα και </a:t>
            </a:r>
            <a:r>
              <a:rPr lang="el-GR" sz="1600" i="1" dirty="0" err="1"/>
              <a:t>γλάσο</a:t>
            </a:r>
            <a:r>
              <a:rPr lang="el-GR" sz="1600" i="1" dirty="0"/>
              <a:t> επικάλυψης</a:t>
            </a:r>
            <a:r>
              <a:rPr lang="el-GR" sz="1600" dirty="0"/>
              <a:t>”</a:t>
            </a:r>
            <a:endParaRPr lang="en-US" sz="1600" dirty="0"/>
          </a:p>
          <a:p>
            <a:pPr marL="342900" indent="-342900" algn="just">
              <a:spcBef>
                <a:spcPts val="600"/>
              </a:spcBef>
              <a:spcAft>
                <a:spcPts val="600"/>
              </a:spcAft>
              <a:buFont typeface="+mj-lt"/>
              <a:buAutoNum type="arabicPeriod"/>
            </a:pPr>
            <a:r>
              <a:rPr lang="el-GR" sz="1600" dirty="0"/>
              <a:t>Διμερής Ε&amp;Τ Συνεργασία Ελλάδας – Κίνας 2012 – 2014 (</a:t>
            </a:r>
            <a:r>
              <a:rPr lang="en-GB" sz="1600" dirty="0"/>
              <a:t>12CHN_156</a:t>
            </a:r>
            <a:r>
              <a:rPr lang="el-GR" sz="1600" dirty="0"/>
              <a:t>) – </a:t>
            </a:r>
            <a:r>
              <a:rPr lang="en-US" sz="1600" dirty="0"/>
              <a:t>“</a:t>
            </a:r>
            <a:r>
              <a:rPr lang="el-GR" sz="1600" i="1" dirty="0"/>
              <a:t>Σχεδιασμός και Ανάπτυξη Χαμηλού </a:t>
            </a:r>
            <a:r>
              <a:rPr lang="el-GR" sz="1600" i="1" dirty="0" err="1"/>
              <a:t>Γλυκαιμικού</a:t>
            </a:r>
            <a:r>
              <a:rPr lang="el-GR" sz="1600" i="1" dirty="0"/>
              <a:t> Δείκτη τροφίμων βασισμένων σε γλυκαντικές ενώσεις απομονωμένες από το φυτό </a:t>
            </a:r>
            <a:r>
              <a:rPr lang="el-GR" sz="1600" i="1" dirty="0" err="1"/>
              <a:t>Stevia</a:t>
            </a:r>
            <a:r>
              <a:rPr lang="el-GR" sz="1600" i="1" dirty="0"/>
              <a:t> </a:t>
            </a:r>
            <a:r>
              <a:rPr lang="el-GR" sz="1600" i="1" dirty="0" err="1"/>
              <a:t>rebaudiana</a:t>
            </a:r>
            <a:r>
              <a:rPr lang="el-GR" sz="1600" i="1" dirty="0"/>
              <a:t> καλλιεργημένο στη Κίνα και εμπλουτισμένα με βιταμίνες Α και D</a:t>
            </a:r>
            <a:r>
              <a:rPr lang="en-US" sz="1600" dirty="0"/>
              <a:t>”</a:t>
            </a:r>
            <a:endParaRPr lang="el-GR" sz="1600" dirty="0"/>
          </a:p>
        </p:txBody>
      </p:sp>
    </p:spTree>
    <p:extLst>
      <p:ext uri="{BB962C8B-B14F-4D97-AF65-F5344CB8AC3E}">
        <p14:creationId xmlns:p14="http://schemas.microsoft.com/office/powerpoint/2010/main" val="302735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a:t>Nutri-Fuel </a:t>
            </a:r>
            <a:r>
              <a:rPr lang="el-GR" dirty="0"/>
              <a:t>(09ΣΥΝ-32-621) – Σύνοψη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6" name="TextBox 5">
            <a:extLst>
              <a:ext uri="{FF2B5EF4-FFF2-40B4-BE49-F238E27FC236}">
                <a16:creationId xmlns:a16="http://schemas.microsoft.com/office/drawing/2014/main" xmlns="" id="{7673D08C-E052-4577-30AA-33F43C1B93D3}"/>
              </a:ext>
            </a:extLst>
          </p:cNvPr>
          <p:cNvSpPr txBox="1"/>
          <p:nvPr/>
        </p:nvSpPr>
        <p:spPr>
          <a:xfrm>
            <a:off x="385822" y="1383794"/>
            <a:ext cx="9234833" cy="523220"/>
          </a:xfrm>
          <a:prstGeom prst="rect">
            <a:avLst/>
          </a:prstGeom>
          <a:noFill/>
        </p:spPr>
        <p:txBody>
          <a:bodyPr wrap="square">
            <a:spAutoFit/>
          </a:bodyPr>
          <a:lstStyle/>
          <a:p>
            <a:pPr algn="just"/>
            <a:r>
              <a:rPr lang="el-GR" sz="1400" b="1" dirty="0"/>
              <a:t>Τίτλος:</a:t>
            </a:r>
            <a:r>
              <a:rPr lang="el-GR" sz="1400" dirty="0"/>
              <a:t> </a:t>
            </a:r>
            <a:r>
              <a:rPr lang="el-GR" sz="1400" i="1" dirty="0"/>
              <a:t>Ανάπτυξη καινοτόμων </a:t>
            </a:r>
            <a:r>
              <a:rPr lang="el-GR" sz="1400" i="1" dirty="0" err="1"/>
              <a:t>βιοδιεργασιών</a:t>
            </a:r>
            <a:r>
              <a:rPr lang="el-GR" sz="1400" i="1" dirty="0"/>
              <a:t> για την αξιοποίηση των υπολειμμάτων της βιομηχανίας τροφίμων προς παραγωγή </a:t>
            </a:r>
            <a:r>
              <a:rPr lang="el-GR" sz="1400" i="1" dirty="0" err="1"/>
              <a:t>βιοκαυσίμων</a:t>
            </a:r>
            <a:endParaRPr lang="en-US" sz="1400" dirty="0"/>
          </a:p>
        </p:txBody>
      </p:sp>
      <p:sp>
        <p:nvSpPr>
          <p:cNvPr id="5" name="TextBox 4">
            <a:extLst>
              <a:ext uri="{FF2B5EF4-FFF2-40B4-BE49-F238E27FC236}">
                <a16:creationId xmlns:a16="http://schemas.microsoft.com/office/drawing/2014/main" xmlns="" id="{BA42DE99-96FB-49A8-BC4F-538C0E63F41D}"/>
              </a:ext>
            </a:extLst>
          </p:cNvPr>
          <p:cNvSpPr txBox="1"/>
          <p:nvPr/>
        </p:nvSpPr>
        <p:spPr>
          <a:xfrm>
            <a:off x="385822" y="2137245"/>
            <a:ext cx="2474110" cy="307777"/>
          </a:xfrm>
          <a:prstGeom prst="rect">
            <a:avLst/>
          </a:prstGeom>
          <a:noFill/>
        </p:spPr>
        <p:txBody>
          <a:bodyPr wrap="square" rtlCol="0">
            <a:spAutoFit/>
          </a:bodyPr>
          <a:lstStyle/>
          <a:p>
            <a:r>
              <a:rPr lang="el-GR" sz="1400" b="1" dirty="0"/>
              <a:t>Συμμετέχοντες φορείς</a:t>
            </a:r>
          </a:p>
        </p:txBody>
      </p:sp>
      <p:graphicFrame>
        <p:nvGraphicFramePr>
          <p:cNvPr id="7" name="Table 6">
            <a:extLst>
              <a:ext uri="{FF2B5EF4-FFF2-40B4-BE49-F238E27FC236}">
                <a16:creationId xmlns:a16="http://schemas.microsoft.com/office/drawing/2014/main" xmlns="" id="{D8A99004-86CE-CE5A-4747-997E73D484F3}"/>
              </a:ext>
            </a:extLst>
          </p:cNvPr>
          <p:cNvGraphicFramePr>
            <a:graphicFrameLocks noGrp="1"/>
          </p:cNvGraphicFramePr>
          <p:nvPr>
            <p:extLst>
              <p:ext uri="{D42A27DB-BD31-4B8C-83A1-F6EECF244321}">
                <p14:modId xmlns:p14="http://schemas.microsoft.com/office/powerpoint/2010/main" val="1536075817"/>
              </p:ext>
            </p:extLst>
          </p:nvPr>
        </p:nvGraphicFramePr>
        <p:xfrm>
          <a:off x="385822" y="2552144"/>
          <a:ext cx="9114548" cy="2015397"/>
        </p:xfrm>
        <a:graphic>
          <a:graphicData uri="http://schemas.openxmlformats.org/drawingml/2006/table">
            <a:tbl>
              <a:tblPr>
                <a:tableStyleId>{5C22544A-7EE6-4342-B048-85BDC9FD1C3A}</a:tableStyleId>
              </a:tblPr>
              <a:tblGrid>
                <a:gridCol w="4766284">
                  <a:extLst>
                    <a:ext uri="{9D8B030D-6E8A-4147-A177-3AD203B41FA5}">
                      <a16:colId xmlns:a16="http://schemas.microsoft.com/office/drawing/2014/main" xmlns="" val="3080098907"/>
                    </a:ext>
                  </a:extLst>
                </a:gridCol>
                <a:gridCol w="1420239">
                  <a:extLst>
                    <a:ext uri="{9D8B030D-6E8A-4147-A177-3AD203B41FA5}">
                      <a16:colId xmlns:a16="http://schemas.microsoft.com/office/drawing/2014/main" xmlns="" val="989345578"/>
                    </a:ext>
                  </a:extLst>
                </a:gridCol>
                <a:gridCol w="1507787">
                  <a:extLst>
                    <a:ext uri="{9D8B030D-6E8A-4147-A177-3AD203B41FA5}">
                      <a16:colId xmlns:a16="http://schemas.microsoft.com/office/drawing/2014/main" xmlns="" val="1843333372"/>
                    </a:ext>
                  </a:extLst>
                </a:gridCol>
                <a:gridCol w="1420238">
                  <a:extLst>
                    <a:ext uri="{9D8B030D-6E8A-4147-A177-3AD203B41FA5}">
                      <a16:colId xmlns:a16="http://schemas.microsoft.com/office/drawing/2014/main" xmlns="" val="3863504612"/>
                    </a:ext>
                  </a:extLst>
                </a:gridCol>
              </a:tblGrid>
              <a:tr h="209550">
                <a:tc>
                  <a:txBody>
                    <a:bodyPr/>
                    <a:lstStyle/>
                    <a:p>
                      <a:pPr algn="ctr" rtl="0" fontAlgn="ctr"/>
                      <a:r>
                        <a:rPr lang="el-GR" sz="1200" b="1" u="none" strike="noStrike" dirty="0">
                          <a:effectLst/>
                        </a:rPr>
                        <a:t>ΦΟΡΕΑΣ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ΣΥΝΤΟΜΟΓΡΑΦΙΑ</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ΠΡΟΫΠΟΛΟΓΙΣΜΟΣ</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b="1" u="none" strike="noStrike" dirty="0">
                          <a:effectLst/>
                        </a:rPr>
                        <a:t>ΔΗΜΌΣΙΑ ΔΑΠΑΝΗ</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55118021"/>
                  </a:ext>
                </a:extLst>
              </a:tr>
              <a:tr h="487344">
                <a:tc>
                  <a:txBody>
                    <a:bodyPr/>
                    <a:lstStyle/>
                    <a:p>
                      <a:pPr algn="l" rtl="0" fontAlgn="ctr"/>
                      <a:r>
                        <a:rPr lang="el-GR" sz="1200" u="sng" strike="noStrike" dirty="0">
                          <a:effectLst/>
                        </a:rPr>
                        <a:t>Ίδρυμα Τεχνολογίας και Έρευνας / Ινστιτούτο Χημικής Μηχανικής Και Χημικών Διεργασιών Υψηλής Θερμοκρασίας</a:t>
                      </a:r>
                      <a:endParaRPr lang="el-GR" sz="1200" b="0" i="0" u="sng"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ΕΙΧΗΜΥΘ</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dirty="0">
                          <a:effectLst/>
                        </a:rPr>
                        <a:t>192.500,00 €</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a:effectLst/>
                        </a:rPr>
                        <a:t>192.500,00 €</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274570450"/>
                  </a:ext>
                </a:extLst>
              </a:tr>
              <a:tr h="209550">
                <a:tc>
                  <a:txBody>
                    <a:bodyPr/>
                    <a:lstStyle/>
                    <a:p>
                      <a:pPr algn="l" rtl="0" fontAlgn="ctr"/>
                      <a:r>
                        <a:rPr lang="el-GR" sz="1200" u="none" strike="noStrike">
                          <a:effectLst/>
                        </a:rPr>
                        <a:t>ΓΙΩΤΗΣ Α.Ε.</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ΓΙΩΤΗΣ</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317.500,00 €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200" u="none" strike="noStrike">
                          <a:effectLst/>
                        </a:rPr>
                        <a:t>181.175,00 €</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610055549"/>
                  </a:ext>
                </a:extLst>
              </a:tr>
              <a:tr h="899403">
                <a:tc>
                  <a:txBody>
                    <a:bodyPr/>
                    <a:lstStyle/>
                    <a:p>
                      <a:pPr algn="l" rtl="0" fontAlgn="ctr"/>
                      <a:r>
                        <a:rPr lang="el-GR" sz="1200" u="none" strike="noStrike" dirty="0">
                          <a:effectLst/>
                        </a:rPr>
                        <a:t>Γεωπονικό Πανεπιστήμιο Αθηνών - Τμήμα Επιστήμης και Τεχνολογίας Τροφίμων / Εργαστήριο Χημείας και Ανάλυσης Τροφίμων / Εργαστήριο Μικροβιολογίας και Βιοτεχνολογίας Τροφίμων / Εργαστήριο Μηχανικής, Επεξεργασίας Και Συντήρησης Γεωργικών Προϊόντων</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ΕΤΕΤΤ</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l-GR" sz="1200" u="none" strike="noStrike">
                          <a:effectLst/>
                        </a:rPr>
                        <a:t>171.625,00 €</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200" u="none" strike="noStrike">
                          <a:effectLst/>
                        </a:rPr>
                        <a:t>171.625,00 €</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60206526"/>
                  </a:ext>
                </a:extLst>
              </a:tr>
              <a:tr h="209550">
                <a:tc gridSpan="2">
                  <a:txBody>
                    <a:bodyPr/>
                    <a:lstStyle/>
                    <a:p>
                      <a:pPr algn="r" fontAlgn="ctr"/>
                      <a:r>
                        <a:rPr lang="el-GR" sz="1200" b="1" u="none" strike="noStrike" dirty="0">
                          <a:effectLst/>
                        </a:rPr>
                        <a:t>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l-GR"/>
                    </a:p>
                  </a:txBody>
                  <a:tcPr/>
                </a:tc>
                <a:tc>
                  <a:txBody>
                    <a:bodyPr/>
                    <a:lstStyle/>
                    <a:p>
                      <a:pPr algn="ctr" fontAlgn="b"/>
                      <a:r>
                        <a:rPr lang="el-GR" sz="1200" b="1" u="none" strike="noStrike" dirty="0">
                          <a:effectLst/>
                        </a:rPr>
                        <a:t>681.625,00 €</a:t>
                      </a:r>
                      <a:endParaRPr lang="el-GR"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l-GR" sz="1200" b="1" u="none" strike="noStrike" dirty="0">
                          <a:effectLst/>
                        </a:rPr>
                        <a:t>545.300,00 €</a:t>
                      </a:r>
                      <a:endParaRPr lang="el-GR"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38671781"/>
                  </a:ext>
                </a:extLst>
              </a:tr>
            </a:tbl>
          </a:graphicData>
        </a:graphic>
      </p:graphicFrame>
      <p:sp>
        <p:nvSpPr>
          <p:cNvPr id="8" name="TextBox 7">
            <a:extLst>
              <a:ext uri="{FF2B5EF4-FFF2-40B4-BE49-F238E27FC236}">
                <a16:creationId xmlns:a16="http://schemas.microsoft.com/office/drawing/2014/main" xmlns="" id="{3D8CC3C7-CCD7-04F0-F406-4E24517654B8}"/>
              </a:ext>
            </a:extLst>
          </p:cNvPr>
          <p:cNvSpPr txBox="1"/>
          <p:nvPr/>
        </p:nvSpPr>
        <p:spPr>
          <a:xfrm>
            <a:off x="385822" y="4728193"/>
            <a:ext cx="9114548" cy="954107"/>
          </a:xfrm>
          <a:prstGeom prst="rect">
            <a:avLst/>
          </a:prstGeom>
          <a:noFill/>
        </p:spPr>
        <p:txBody>
          <a:bodyPr wrap="square" rtlCol="0">
            <a:spAutoFit/>
          </a:bodyPr>
          <a:lstStyle/>
          <a:p>
            <a:pPr algn="just"/>
            <a:r>
              <a:rPr lang="el-GR" sz="1400" b="1" dirty="0"/>
              <a:t>Αντικείμενο έργου: </a:t>
            </a:r>
            <a:r>
              <a:rPr lang="el-GR" sz="1400" dirty="0"/>
              <a:t>Η ανάπτυξη αειφόρων και καινοτόμων </a:t>
            </a:r>
            <a:r>
              <a:rPr lang="el-GR" sz="1400" dirty="0" err="1"/>
              <a:t>βιοδιεργασιών</a:t>
            </a:r>
            <a:r>
              <a:rPr lang="el-GR" sz="1400" dirty="0"/>
              <a:t> για την παραγωγή </a:t>
            </a:r>
            <a:r>
              <a:rPr lang="el-GR" sz="1400" dirty="0" err="1"/>
              <a:t>βιοκαυσίμων</a:t>
            </a:r>
            <a:r>
              <a:rPr lang="el-GR" sz="1400" dirty="0"/>
              <a:t> από τα υπολείμματα / απόβλητα της βιομηχανίας τροφίμων όπως και άλλων βιομηχανιών με αντίστοιχα προϊόντα. Το ΕΙΧΗΜΥΘ επικεντρώθηκε στην αξιοποίηση των αποβλήτων για την παραγωγή βιοαερίου και </a:t>
            </a:r>
            <a:r>
              <a:rPr lang="el-GR" sz="1400" dirty="0" err="1"/>
              <a:t>βιοϋδρογόνου</a:t>
            </a:r>
            <a:r>
              <a:rPr lang="el-GR" sz="1400" dirty="0"/>
              <a:t>. Το ΕΤΕΤΤ επικεντρώθηκε στην παραγωγή </a:t>
            </a:r>
            <a:r>
              <a:rPr lang="el-GR" sz="1400" dirty="0" err="1"/>
              <a:t>βιοντήζελ</a:t>
            </a:r>
            <a:r>
              <a:rPr lang="el-GR" sz="1400" dirty="0"/>
              <a:t>. </a:t>
            </a:r>
          </a:p>
        </p:txBody>
      </p:sp>
    </p:spTree>
    <p:extLst>
      <p:ext uri="{BB962C8B-B14F-4D97-AF65-F5344CB8AC3E}">
        <p14:creationId xmlns:p14="http://schemas.microsoft.com/office/powerpoint/2010/main" val="168203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FE32DC-EFD1-FE70-1165-398C6EE5297F}"/>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a:t>Nutri-Fuel </a:t>
            </a:r>
            <a:r>
              <a:rPr lang="el-GR" dirty="0"/>
              <a:t>(09ΣΥΝ-32-621) – Αποτελέσματα έργου</a:t>
            </a:r>
            <a:endParaRPr lang="en-GB"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7744F6DD-BE7D-7388-B7DE-EFF475F7BF21}"/>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9" name="TextBox 8">
            <a:extLst>
              <a:ext uri="{FF2B5EF4-FFF2-40B4-BE49-F238E27FC236}">
                <a16:creationId xmlns:a16="http://schemas.microsoft.com/office/drawing/2014/main" xmlns="" id="{F45A2596-A1AE-373D-2D3B-64A21A3661DA}"/>
              </a:ext>
            </a:extLst>
          </p:cNvPr>
          <p:cNvSpPr txBox="1"/>
          <p:nvPr/>
        </p:nvSpPr>
        <p:spPr>
          <a:xfrm>
            <a:off x="385821" y="1488970"/>
            <a:ext cx="9001369" cy="923330"/>
          </a:xfrm>
          <a:prstGeom prst="rect">
            <a:avLst/>
          </a:prstGeom>
          <a:noFill/>
        </p:spPr>
        <p:txBody>
          <a:bodyPr wrap="square">
            <a:spAutoFit/>
          </a:bodyPr>
          <a:lstStyle/>
          <a:p>
            <a:pPr marL="285750" indent="-285750">
              <a:buFont typeface="Arial" panose="020B0604020202020204" pitchFamily="34" charset="0"/>
              <a:buChar char="•"/>
            </a:pPr>
            <a:r>
              <a:rPr lang="el-GR" dirty="0"/>
              <a:t>Στα πλαίσια του έργου </a:t>
            </a:r>
            <a:r>
              <a:rPr lang="el-GR" dirty="0" err="1"/>
              <a:t>Nutrifuel</a:t>
            </a:r>
            <a:r>
              <a:rPr lang="el-GR" dirty="0"/>
              <a:t>, οι ερευνητικές προσπάθειες των συμμετεχόντων φορέων εστιάστηκαν στην ανάπτυξη, εφαρμογή και συγκριτική μελέτη αειφόρων τεχνολογιών για την παραγωγή ενέργειας με τη μορφή </a:t>
            </a:r>
            <a:r>
              <a:rPr lang="el-GR" dirty="0" err="1"/>
              <a:t>βιοκαυσίμων</a:t>
            </a:r>
            <a:r>
              <a:rPr lang="el-GR" dirty="0"/>
              <a:t>. </a:t>
            </a:r>
          </a:p>
        </p:txBody>
      </p:sp>
      <p:pic>
        <p:nvPicPr>
          <p:cNvPr id="10" name="85 - Εικόνα">
            <a:extLst>
              <a:ext uri="{FF2B5EF4-FFF2-40B4-BE49-F238E27FC236}">
                <a16:creationId xmlns:a16="http://schemas.microsoft.com/office/drawing/2014/main" xmlns="" id="{160F7E8A-0AA2-828A-FE01-C1ACD2E2E12E}"/>
              </a:ext>
            </a:extLst>
          </p:cNvPr>
          <p:cNvPicPr>
            <a:picLocks noChangeAspect="1"/>
          </p:cNvPicPr>
          <p:nvPr/>
        </p:nvPicPr>
        <p:blipFill>
          <a:blip r:embed="rId2" cstate="print"/>
          <a:stretch>
            <a:fillRect/>
          </a:stretch>
        </p:blipFill>
        <p:spPr>
          <a:xfrm>
            <a:off x="7700900" y="3448104"/>
            <a:ext cx="1203854" cy="1604982"/>
          </a:xfrm>
          <a:prstGeom prst="rect">
            <a:avLst/>
          </a:prstGeom>
        </p:spPr>
      </p:pic>
      <p:pic>
        <p:nvPicPr>
          <p:cNvPr id="11" name="Picture 10">
            <a:extLst>
              <a:ext uri="{FF2B5EF4-FFF2-40B4-BE49-F238E27FC236}">
                <a16:creationId xmlns:a16="http://schemas.microsoft.com/office/drawing/2014/main" xmlns="" id="{227313FE-54B5-52D4-B506-1CBCEEC46658}"/>
              </a:ext>
            </a:extLst>
          </p:cNvPr>
          <p:cNvPicPr>
            <a:picLocks noChangeAspect="1"/>
          </p:cNvPicPr>
          <p:nvPr/>
        </p:nvPicPr>
        <p:blipFill>
          <a:blip r:embed="rId3" cstate="print"/>
          <a:srcRect r="57670" b="36106"/>
          <a:stretch>
            <a:fillRect/>
          </a:stretch>
        </p:blipFill>
        <p:spPr>
          <a:xfrm>
            <a:off x="5165231" y="3448104"/>
            <a:ext cx="1892547" cy="1604982"/>
          </a:xfrm>
          <a:prstGeom prst="rect">
            <a:avLst/>
          </a:prstGeom>
        </p:spPr>
      </p:pic>
      <p:sp>
        <p:nvSpPr>
          <p:cNvPr id="13" name="TextBox 12">
            <a:extLst>
              <a:ext uri="{FF2B5EF4-FFF2-40B4-BE49-F238E27FC236}">
                <a16:creationId xmlns:a16="http://schemas.microsoft.com/office/drawing/2014/main" xmlns="" id="{4E625FCA-2979-A338-9C0A-1C3106CDBDB9}"/>
              </a:ext>
            </a:extLst>
          </p:cNvPr>
          <p:cNvSpPr txBox="1"/>
          <p:nvPr/>
        </p:nvSpPr>
        <p:spPr>
          <a:xfrm>
            <a:off x="4834647" y="2560870"/>
            <a:ext cx="4267778" cy="738664"/>
          </a:xfrm>
          <a:prstGeom prst="rect">
            <a:avLst/>
          </a:prstGeom>
          <a:noFill/>
        </p:spPr>
        <p:txBody>
          <a:bodyPr wrap="square">
            <a:spAutoFit/>
          </a:bodyPr>
          <a:lstStyle/>
          <a:p>
            <a:pPr algn="just"/>
            <a:r>
              <a:rPr lang="el-GR" sz="1400" dirty="0"/>
              <a:t>Σχεδιάστηκε, κατασκευάστηκε και λειτούργησε, εργαστηριακής κλίμακας παραγωγή </a:t>
            </a:r>
            <a:r>
              <a:rPr lang="el-GR" sz="1400" dirty="0" err="1"/>
              <a:t>βιοντήζελ</a:t>
            </a:r>
            <a:r>
              <a:rPr lang="el-GR" sz="1400" dirty="0"/>
              <a:t> από τα απόβλητα της εταιρίας</a:t>
            </a:r>
          </a:p>
        </p:txBody>
      </p:sp>
      <p:sp>
        <p:nvSpPr>
          <p:cNvPr id="15" name="TextBox 14">
            <a:extLst>
              <a:ext uri="{FF2B5EF4-FFF2-40B4-BE49-F238E27FC236}">
                <a16:creationId xmlns:a16="http://schemas.microsoft.com/office/drawing/2014/main" xmlns="" id="{E7B437F5-E9A2-4AED-F73C-E6286241BC96}"/>
              </a:ext>
            </a:extLst>
          </p:cNvPr>
          <p:cNvSpPr txBox="1"/>
          <p:nvPr/>
        </p:nvSpPr>
        <p:spPr>
          <a:xfrm>
            <a:off x="502105" y="2560870"/>
            <a:ext cx="4167171" cy="738664"/>
          </a:xfrm>
          <a:prstGeom prst="rect">
            <a:avLst/>
          </a:prstGeom>
          <a:noFill/>
        </p:spPr>
        <p:txBody>
          <a:bodyPr wrap="square">
            <a:spAutoFit/>
          </a:bodyPr>
          <a:lstStyle/>
          <a:p>
            <a:pPr algn="just"/>
            <a:r>
              <a:rPr lang="el-GR" sz="1400" dirty="0"/>
              <a:t>Σχεδιάστηκε, κατασκευάστηκε και λειτούργησε, πιλοτικής κλίμακας παραγωγή μεθανίου από τα απόβλητα της Γιώτης</a:t>
            </a:r>
          </a:p>
        </p:txBody>
      </p:sp>
      <p:pic>
        <p:nvPicPr>
          <p:cNvPr id="16" name="Picture 15">
            <a:extLst>
              <a:ext uri="{FF2B5EF4-FFF2-40B4-BE49-F238E27FC236}">
                <a16:creationId xmlns:a16="http://schemas.microsoft.com/office/drawing/2014/main" xmlns="" id="{B533582B-2983-C7EA-5A10-4B4BAE09E1EE}"/>
              </a:ext>
            </a:extLst>
          </p:cNvPr>
          <p:cNvPicPr>
            <a:picLocks noChangeAspect="1"/>
          </p:cNvPicPr>
          <p:nvPr/>
        </p:nvPicPr>
        <p:blipFill>
          <a:blip r:embed="rId4" cstate="print"/>
          <a:stretch>
            <a:fillRect/>
          </a:stretch>
        </p:blipFill>
        <p:spPr>
          <a:xfrm>
            <a:off x="2551135" y="3735421"/>
            <a:ext cx="1834803" cy="1376032"/>
          </a:xfrm>
          <a:prstGeom prst="rect">
            <a:avLst/>
          </a:prstGeom>
        </p:spPr>
      </p:pic>
      <p:pic>
        <p:nvPicPr>
          <p:cNvPr id="17" name="Picture 16">
            <a:extLst>
              <a:ext uri="{FF2B5EF4-FFF2-40B4-BE49-F238E27FC236}">
                <a16:creationId xmlns:a16="http://schemas.microsoft.com/office/drawing/2014/main" xmlns="" id="{30192F13-8668-752D-1A9D-AF6359948317}"/>
              </a:ext>
            </a:extLst>
          </p:cNvPr>
          <p:cNvPicPr>
            <a:picLocks noChangeAspect="1"/>
          </p:cNvPicPr>
          <p:nvPr/>
        </p:nvPicPr>
        <p:blipFill rotWithShape="1">
          <a:blip r:embed="rId5" cstate="print"/>
          <a:srcRect l="19908" r="28697"/>
          <a:stretch/>
        </p:blipFill>
        <p:spPr>
          <a:xfrm>
            <a:off x="525966" y="3558467"/>
            <a:ext cx="1753847" cy="2144556"/>
          </a:xfrm>
          <a:prstGeom prst="rect">
            <a:avLst/>
          </a:prstGeom>
        </p:spPr>
      </p:pic>
    </p:spTree>
    <p:extLst>
      <p:ext uri="{BB962C8B-B14F-4D97-AF65-F5344CB8AC3E}">
        <p14:creationId xmlns:p14="http://schemas.microsoft.com/office/powerpoint/2010/main" val="115492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064B8FB-F5CD-93A0-AA9D-75B64EB73AE9}"/>
              </a:ext>
            </a:extLst>
          </p:cNvPr>
          <p:cNvSpPr txBox="1"/>
          <p:nvPr/>
        </p:nvSpPr>
        <p:spPr>
          <a:xfrm>
            <a:off x="385822" y="369332"/>
            <a:ext cx="5621388" cy="369332"/>
          </a:xfrm>
          <a:prstGeom prst="rect">
            <a:avLst/>
          </a:prstGeom>
          <a:noFill/>
        </p:spPr>
        <p:txBody>
          <a:bodyPr wrap="square" rtlCol="0">
            <a:spAutoFit/>
          </a:bodyPr>
          <a:lstStyle/>
          <a:p>
            <a:pPr marR="0" lvl="0">
              <a:spcBef>
                <a:spcPts val="0"/>
              </a:spcBef>
              <a:spcAft>
                <a:spcPts val="0"/>
              </a:spcAft>
            </a:pPr>
            <a:r>
              <a:rPr lang="en-GB" dirty="0"/>
              <a:t>Nutri-Fuel </a:t>
            </a:r>
            <a:r>
              <a:rPr lang="el-GR" dirty="0"/>
              <a:t>(09ΣΥΝ-32-621) – Η συνέχεια</a:t>
            </a:r>
            <a:endParaRPr lang="en-GB"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xmlns="" id="{9F421606-28BD-3BFD-E1F7-21DC83B5062A}"/>
              </a:ext>
            </a:extLst>
          </p:cNvPr>
          <p:cNvSpPr txBox="1"/>
          <p:nvPr/>
        </p:nvSpPr>
        <p:spPr>
          <a:xfrm>
            <a:off x="385823" y="0"/>
            <a:ext cx="3653372" cy="369332"/>
          </a:xfrm>
          <a:prstGeom prst="rect">
            <a:avLst/>
          </a:prstGeom>
          <a:noFill/>
        </p:spPr>
        <p:txBody>
          <a:bodyPr wrap="none" rtlCol="0">
            <a:spAutoFit/>
          </a:bodyPr>
          <a:lstStyle/>
          <a:p>
            <a:r>
              <a:rPr lang="el-GR" b="1" dirty="0"/>
              <a:t>ΓΙΩΤΗΣ - Εμπειρία ενός δικαιούχου </a:t>
            </a:r>
          </a:p>
        </p:txBody>
      </p:sp>
      <p:sp>
        <p:nvSpPr>
          <p:cNvPr id="4" name="TextBox 3">
            <a:extLst>
              <a:ext uri="{FF2B5EF4-FFF2-40B4-BE49-F238E27FC236}">
                <a16:creationId xmlns:a16="http://schemas.microsoft.com/office/drawing/2014/main" xmlns="" id="{4F12D5D3-0E20-5C79-C860-B44776336C50}"/>
              </a:ext>
            </a:extLst>
          </p:cNvPr>
          <p:cNvSpPr txBox="1"/>
          <p:nvPr/>
        </p:nvSpPr>
        <p:spPr>
          <a:xfrm>
            <a:off x="564205" y="1459149"/>
            <a:ext cx="8784076" cy="2585323"/>
          </a:xfrm>
          <a:prstGeom prst="rect">
            <a:avLst/>
          </a:prstGeom>
          <a:noFill/>
        </p:spPr>
        <p:txBody>
          <a:bodyPr wrap="square" rtlCol="0">
            <a:spAutoFit/>
          </a:bodyPr>
          <a:lstStyle/>
          <a:p>
            <a:pPr algn="just"/>
            <a:r>
              <a:rPr lang="el-GR" dirty="0"/>
              <a:t>Η έρευνα για την αξιοποίηση των αποβλήτων της ΓΙΩΤΗΣ συνεχίζεται σε συνεργασία:</a:t>
            </a:r>
          </a:p>
          <a:p>
            <a:pPr algn="just"/>
            <a:endParaRPr lang="el-GR" dirty="0"/>
          </a:p>
          <a:p>
            <a:pPr marL="285750" indent="-285750" algn="just">
              <a:buFont typeface="Arial" panose="020B0604020202020204" pitchFamily="34" charset="0"/>
              <a:buChar char="•"/>
            </a:pPr>
            <a:r>
              <a:rPr lang="el-GR" dirty="0"/>
              <a:t>Με το </a:t>
            </a:r>
            <a:r>
              <a:rPr lang="en-GB" dirty="0"/>
              <a:t>ITE/IEXMH</a:t>
            </a:r>
            <a:r>
              <a:rPr lang="el-GR" dirty="0"/>
              <a:t> μέσω του έργου «</a:t>
            </a:r>
            <a:r>
              <a:rPr lang="en-US" dirty="0"/>
              <a:t>WASTE2PLASTICS</a:t>
            </a:r>
            <a:r>
              <a:rPr lang="el-GR" dirty="0"/>
              <a:t>»</a:t>
            </a:r>
            <a:r>
              <a:rPr lang="en-US" dirty="0"/>
              <a:t> </a:t>
            </a:r>
            <a:r>
              <a:rPr lang="el-GR" dirty="0"/>
              <a:t>στο πλαίσιο της Διμερούς Συνεργασίας «Ελλάδα-Κίνα» (ΕΣΠΑ 2014 – 2020), στις εγκαταστάσεις της εταιρείας στο Αγρίνιο, με αντικείμενο την αξιοποίηση των υγρών αποβλήτων της εταιρείας για την παραγωγή </a:t>
            </a:r>
            <a:r>
              <a:rPr lang="el-GR" dirty="0" err="1"/>
              <a:t>βιοαποικοδομήσιμα</a:t>
            </a:r>
            <a:r>
              <a:rPr lang="el-GR" dirty="0"/>
              <a:t> πολυμερή.</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Με το τμήμα Χημ. Μηχανικών του Παν. Πατρών στο πλαίσιο έρευνας για την δέσμευση </a:t>
            </a:r>
            <a:r>
              <a:rPr lang="en-US" dirty="0"/>
              <a:t>CO</a:t>
            </a:r>
            <a:r>
              <a:rPr lang="en-US" baseline="-25000" dirty="0"/>
              <a:t>2</a:t>
            </a:r>
            <a:r>
              <a:rPr lang="en-US" dirty="0"/>
              <a:t> </a:t>
            </a:r>
            <a:r>
              <a:rPr lang="el-GR" dirty="0"/>
              <a:t>και καλλιέργεια </a:t>
            </a:r>
            <a:r>
              <a:rPr lang="el-GR" dirty="0" err="1"/>
              <a:t>μικροφυκών</a:t>
            </a:r>
            <a:r>
              <a:rPr lang="el-GR" dirty="0"/>
              <a:t> σε απόβλητα της βιομηχανίας τροφίμων. </a:t>
            </a:r>
          </a:p>
        </p:txBody>
      </p:sp>
    </p:spTree>
    <p:extLst>
      <p:ext uri="{BB962C8B-B14F-4D97-AF65-F5344CB8AC3E}">
        <p14:creationId xmlns:p14="http://schemas.microsoft.com/office/powerpoint/2010/main" val="939341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1D7F7-82A6-4D29-894F-ADF061D03A9F}">
  <ds:schemaRefs>
    <ds:schemaRef ds:uri="http://schemas.microsoft.com/sharepoint/v3/contenttype/forms"/>
  </ds:schemaRefs>
</ds:datastoreItem>
</file>

<file path=customXml/itemProps2.xml><?xml version="1.0" encoding="utf-8"?>
<ds:datastoreItem xmlns:ds="http://schemas.openxmlformats.org/officeDocument/2006/customXml" ds:itemID="{0C43870F-427B-41FD-AA53-C777D573CD94}">
  <ds:schemaRefs>
    <ds:schemaRef ds:uri="c2054b7f-f6da-44d0-9639-55c90523cbe1"/>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31e22cdc-714b-4246-8b7d-544526377ec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6C61305-F3E4-4763-A519-F19292E9E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2211</TotalTime>
  <Words>2317</Words>
  <Application>Microsoft Office PowerPoint</Application>
  <PresentationFormat>Α4 (210x297 χιλ.)</PresentationFormat>
  <Paragraphs>291</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Arial</vt:lpstr>
      <vt:lpstr>Calibri</vt:lpstr>
      <vt:lpstr>Calibri Light</vt:lpstr>
      <vt:lpstr>CeraGR-Black</vt:lpstr>
      <vt:lpstr>Tahoma</vt:lpstr>
      <vt:lpstr>Times New Roman</vt:lpstr>
      <vt:lpstr>Wingdings 3</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Λογαριασμός Microsoft</cp:lastModifiedBy>
  <cp:revision>106</cp:revision>
  <dcterms:created xsi:type="dcterms:W3CDTF">2023-07-05T16:39:25Z</dcterms:created>
  <dcterms:modified xsi:type="dcterms:W3CDTF">2023-12-13T04:50:16Z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ies>
</file>