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2.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5"/>
  </p:notesMasterIdLst>
  <p:sldIdLst>
    <p:sldId id="256" r:id="rId5"/>
    <p:sldId id="263" r:id="rId6"/>
    <p:sldId id="431" r:id="rId7"/>
    <p:sldId id="344" r:id="rId8"/>
    <p:sldId id="341" r:id="rId9"/>
    <p:sldId id="342" r:id="rId10"/>
    <p:sldId id="268" r:id="rId11"/>
    <p:sldId id="270" r:id="rId12"/>
    <p:sldId id="353" r:id="rId13"/>
    <p:sldId id="274" r:id="rId14"/>
    <p:sldId id="358" r:id="rId15"/>
    <p:sldId id="258" r:id="rId16"/>
    <p:sldId id="265" r:id="rId17"/>
    <p:sldId id="266" r:id="rId18"/>
    <p:sldId id="432" r:id="rId19"/>
    <p:sldId id="338" r:id="rId20"/>
    <p:sldId id="433" r:id="rId21"/>
    <p:sldId id="434" r:id="rId22"/>
    <p:sldId id="273" r:id="rId23"/>
    <p:sldId id="429" r:id="rId24"/>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F9F6"/>
    <a:srgbClr val="C73C3A"/>
    <a:srgbClr val="7F7F7F"/>
    <a:srgbClr val="53F1E8"/>
    <a:srgbClr val="E9FBF9"/>
    <a:srgbClr val="D0F7F3"/>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0" autoAdjust="0"/>
    <p:restoredTop sz="95884"/>
  </p:normalViewPr>
  <p:slideViewPr>
    <p:cSldViewPr snapToGrid="0">
      <p:cViewPr varScale="1">
        <p:scale>
          <a:sx n="109" d="100"/>
          <a:sy n="109" d="100"/>
        </p:scale>
        <p:origin x="150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s Maroulis" userId="435f558c-9727-4708-a387-163220bcd68b" providerId="ADAL" clId="{2B498CC8-58F1-B643-B331-CAB898F40739}"/>
    <pc:docChg chg="modSld">
      <pc:chgData name="Nikos Maroulis" userId="435f558c-9727-4708-a387-163220bcd68b" providerId="ADAL" clId="{2B498CC8-58F1-B643-B331-CAB898F40739}" dt="2023-12-12T20:53:53.702" v="30" actId="20577"/>
      <pc:docMkLst>
        <pc:docMk/>
      </pc:docMkLst>
      <pc:sldChg chg="modSp mod">
        <pc:chgData name="Nikos Maroulis" userId="435f558c-9727-4708-a387-163220bcd68b" providerId="ADAL" clId="{2B498CC8-58F1-B643-B331-CAB898F40739}" dt="2023-12-12T20:53:53.702" v="30" actId="20577"/>
        <pc:sldMkLst>
          <pc:docMk/>
          <pc:sldMk cId="1988424912" sldId="256"/>
        </pc:sldMkLst>
        <pc:spChg chg="mod">
          <ac:chgData name="Nikos Maroulis" userId="435f558c-9727-4708-a387-163220bcd68b" providerId="ADAL" clId="{2B498CC8-58F1-B643-B331-CAB898F40739}" dt="2023-12-12T20:53:53.702" v="30" actId="20577"/>
          <ac:spMkLst>
            <pc:docMk/>
            <pc:sldMk cId="1988424912" sldId="256"/>
            <ac:spMk id="62" creationId="{15B25ADD-77C6-E465-2E6A-C38D21D7B74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8E6CD-5652-4D62-84E0-E20B6A8BCE40}" type="datetimeFigureOut">
              <a:rPr lang="el-GR" smtClean="0"/>
              <a:t>12/12/23</a:t>
            </a:fld>
            <a:endParaRPr lang="el-GR"/>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986DBFE-8C9F-4D8B-8330-4936AFD944BF}" type="datetime1">
              <a:rPr lang="el-GR" smtClean="0"/>
              <a:t>12/12/23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20000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D2C930-C694-4E56-89A2-073D48F98267}" type="datetime1">
              <a:rPr lang="el-GR" smtClean="0"/>
              <a:t>12/12/23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27917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3EB5AF-F205-4D66-AC55-D23E0CE83F20}" type="datetime1">
              <a:rPr lang="el-GR" smtClean="0"/>
              <a:t>12/12/23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32611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ts val="2530"/>
              </a:lnSpc>
              <a:spcBef>
                <a:spcPts val="126"/>
              </a:spcBef>
            </a:pPr>
            <a:r>
              <a:rPr sz="1100" b="1" dirty="0">
                <a:solidFill>
                  <a:srgbClr val="C00000"/>
                </a:solidFill>
                <a:cs typeface="Calibri" panose="020F0502020204030204" pitchFamily="34" charset="0"/>
              </a:rPr>
              <a:t>A</a:t>
            </a:r>
            <a:r>
              <a:rPr lang="el-GR" sz="1100" b="1" dirty="0" err="1">
                <a:solidFill>
                  <a:srgbClr val="C00000"/>
                </a:solidFill>
                <a:cs typeface="Calibri" panose="020F0502020204030204" pitchFamily="34" charset="0"/>
              </a:rPr>
              <a:t>ποτίμηση</a:t>
            </a:r>
            <a:r>
              <a:rPr lang="el-GR" sz="1100" b="1" dirty="0">
                <a:solidFill>
                  <a:srgbClr val="C00000"/>
                </a:solidFill>
                <a:cs typeface="Calibri" panose="020F0502020204030204" pitchFamily="34" charset="0"/>
              </a:rPr>
              <a:t> </a:t>
            </a:r>
            <a:r>
              <a:rPr lang="el-GR" sz="1100" b="1" spc="54" dirty="0">
                <a:solidFill>
                  <a:srgbClr val="C00000"/>
                </a:solidFill>
                <a:cs typeface="Calibri" panose="020F0502020204030204" pitchFamily="34" charset="0"/>
              </a:rPr>
              <a:t>Δ</a:t>
            </a:r>
            <a:r>
              <a:rPr sz="1100" b="1" dirty="0" err="1">
                <a:solidFill>
                  <a:srgbClr val="C00000"/>
                </a:solidFill>
                <a:cs typeface="Calibri" panose="020F0502020204030204" pitchFamily="34" charset="0"/>
              </a:rPr>
              <a:t>ρά</a:t>
            </a:r>
            <a:r>
              <a:rPr sz="1100" b="1" spc="-13" dirty="0" err="1">
                <a:solidFill>
                  <a:srgbClr val="C00000"/>
                </a:solidFill>
                <a:cs typeface="Calibri" panose="020F0502020204030204" pitchFamily="34" charset="0"/>
              </a:rPr>
              <a:t>σ</a:t>
            </a:r>
            <a:r>
              <a:rPr sz="1100" b="1" spc="-25" dirty="0" err="1">
                <a:solidFill>
                  <a:srgbClr val="C00000"/>
                </a:solidFill>
                <a:cs typeface="Calibri" panose="020F0502020204030204" pitchFamily="34" charset="0"/>
              </a:rPr>
              <a:t>ε</a:t>
            </a:r>
            <a:r>
              <a:rPr sz="1100" b="1" spc="-51" dirty="0" err="1">
                <a:solidFill>
                  <a:srgbClr val="C00000"/>
                </a:solidFill>
                <a:cs typeface="Calibri" panose="020F0502020204030204" pitchFamily="34" charset="0"/>
              </a:rPr>
              <a:t>ω</a:t>
            </a:r>
            <a:r>
              <a:rPr sz="1100" b="1" dirty="0" err="1">
                <a:solidFill>
                  <a:srgbClr val="C00000"/>
                </a:solidFill>
                <a:cs typeface="Calibri" panose="020F0502020204030204" pitchFamily="34" charset="0"/>
              </a:rPr>
              <a:t>ν</a:t>
            </a:r>
            <a:r>
              <a:rPr lang="en-US" sz="1100" b="1" dirty="0">
                <a:solidFill>
                  <a:srgbClr val="C00000"/>
                </a:solidFill>
                <a:cs typeface="Calibri" panose="020F0502020204030204" pitchFamily="34" charset="0"/>
              </a:rPr>
              <a:t> </a:t>
            </a:r>
            <a:r>
              <a:rPr sz="1100" b="1" dirty="0" err="1">
                <a:solidFill>
                  <a:srgbClr val="C00000"/>
                </a:solidFill>
                <a:cs typeface="Calibri" panose="020F0502020204030204" pitchFamily="34" charset="0"/>
              </a:rPr>
              <a:t>Έρε</a:t>
            </a:r>
            <a:r>
              <a:rPr sz="1100" b="1" spc="-25" dirty="0" err="1">
                <a:solidFill>
                  <a:srgbClr val="C00000"/>
                </a:solidFill>
                <a:cs typeface="Calibri" panose="020F0502020204030204" pitchFamily="34" charset="0"/>
              </a:rPr>
              <a:t>υ</a:t>
            </a:r>
            <a:r>
              <a:rPr sz="1100" b="1" spc="-50" dirty="0" err="1">
                <a:solidFill>
                  <a:srgbClr val="C00000"/>
                </a:solidFill>
                <a:cs typeface="Calibri" panose="020F0502020204030204" pitchFamily="34" charset="0"/>
              </a:rPr>
              <a:t>ν</a:t>
            </a:r>
            <a:r>
              <a:rPr sz="1100" b="1" dirty="0">
                <a:solidFill>
                  <a:srgbClr val="C00000"/>
                </a:solidFill>
                <a:cs typeface="Calibri" panose="020F0502020204030204" pitchFamily="34" charset="0"/>
              </a:rPr>
              <a:t>ας</a:t>
            </a:r>
            <a:r>
              <a:rPr sz="1100" b="1" spc="106" dirty="0">
                <a:solidFill>
                  <a:srgbClr val="C00000"/>
                </a:solidFill>
                <a:cs typeface="Calibri" panose="020F0502020204030204" pitchFamily="34" charset="0"/>
              </a:rPr>
              <a:t> </a:t>
            </a:r>
            <a:r>
              <a:rPr sz="1100" b="1" spc="-50" dirty="0">
                <a:solidFill>
                  <a:srgbClr val="C00000"/>
                </a:solidFill>
                <a:cs typeface="Calibri" panose="020F0502020204030204" pitchFamily="34" charset="0"/>
              </a:rPr>
              <a:t>κ</a:t>
            </a:r>
            <a:r>
              <a:rPr sz="1100" b="1" dirty="0">
                <a:solidFill>
                  <a:srgbClr val="C00000"/>
                </a:solidFill>
                <a:cs typeface="Calibri" panose="020F0502020204030204" pitchFamily="34" charset="0"/>
              </a:rPr>
              <a:t>αι</a:t>
            </a:r>
            <a:r>
              <a:rPr sz="1100" b="1" spc="46" dirty="0">
                <a:solidFill>
                  <a:srgbClr val="C00000"/>
                </a:solidFill>
                <a:cs typeface="Calibri" panose="020F0502020204030204" pitchFamily="34" charset="0"/>
              </a:rPr>
              <a:t> </a:t>
            </a:r>
            <a:r>
              <a:rPr sz="1100" b="1" spc="-85" dirty="0">
                <a:solidFill>
                  <a:srgbClr val="C00000"/>
                </a:solidFill>
                <a:cs typeface="Calibri" panose="020F0502020204030204" pitchFamily="34" charset="0"/>
              </a:rPr>
              <a:t>Κ</a:t>
            </a:r>
            <a:r>
              <a:rPr sz="1100" b="1" dirty="0">
                <a:solidFill>
                  <a:srgbClr val="C00000"/>
                </a:solidFill>
                <a:cs typeface="Calibri" panose="020F0502020204030204" pitchFamily="34" charset="0"/>
              </a:rPr>
              <a:t>α</a:t>
            </a:r>
            <a:r>
              <a:rPr sz="1100" b="1" spc="-58" dirty="0">
                <a:solidFill>
                  <a:srgbClr val="C00000"/>
                </a:solidFill>
                <a:cs typeface="Calibri" panose="020F0502020204030204" pitchFamily="34" charset="0"/>
              </a:rPr>
              <a:t>ι</a:t>
            </a:r>
            <a:r>
              <a:rPr sz="1100" b="1" spc="-50" dirty="0">
                <a:solidFill>
                  <a:srgbClr val="C00000"/>
                </a:solidFill>
                <a:cs typeface="Calibri" panose="020F0502020204030204" pitchFamily="34" charset="0"/>
              </a:rPr>
              <a:t>ν</a:t>
            </a:r>
            <a:r>
              <a:rPr sz="1100" b="1" dirty="0">
                <a:solidFill>
                  <a:srgbClr val="C00000"/>
                </a:solidFill>
                <a:cs typeface="Calibri" panose="020F0502020204030204" pitchFamily="34" charset="0"/>
              </a:rPr>
              <a:t>ο</a:t>
            </a:r>
            <a:r>
              <a:rPr sz="1100" b="1" spc="-12" dirty="0">
                <a:solidFill>
                  <a:srgbClr val="C00000"/>
                </a:solidFill>
                <a:cs typeface="Calibri" panose="020F0502020204030204" pitchFamily="34" charset="0"/>
              </a:rPr>
              <a:t>τ</a:t>
            </a:r>
            <a:r>
              <a:rPr sz="1100" b="1" dirty="0">
                <a:solidFill>
                  <a:srgbClr val="C00000"/>
                </a:solidFill>
                <a:cs typeface="Calibri" panose="020F0502020204030204" pitchFamily="34" charset="0"/>
              </a:rPr>
              <a:t>ομίας της</a:t>
            </a:r>
            <a:r>
              <a:rPr sz="1100" b="1" spc="48" dirty="0">
                <a:solidFill>
                  <a:srgbClr val="C00000"/>
                </a:solidFill>
                <a:cs typeface="Calibri" panose="020F0502020204030204" pitchFamily="34" charset="0"/>
              </a:rPr>
              <a:t> </a:t>
            </a:r>
            <a:r>
              <a:rPr sz="1100" b="1" dirty="0">
                <a:solidFill>
                  <a:srgbClr val="C00000"/>
                </a:solidFill>
                <a:cs typeface="Calibri" panose="020F0502020204030204" pitchFamily="34" charset="0"/>
              </a:rPr>
              <a:t>ΓΓΕΚ</a:t>
            </a:r>
            <a:r>
              <a:rPr sz="1100" b="1" spc="64" dirty="0">
                <a:solidFill>
                  <a:srgbClr val="C00000"/>
                </a:solidFill>
                <a:cs typeface="Calibri" panose="020F0502020204030204" pitchFamily="34" charset="0"/>
              </a:rPr>
              <a:t> </a:t>
            </a:r>
            <a:r>
              <a:rPr lang="el-GR" sz="1100" b="1" dirty="0">
                <a:solidFill>
                  <a:srgbClr val="C00000"/>
                </a:solidFill>
                <a:cs typeface="Calibri" panose="020F0502020204030204" pitchFamily="34" charset="0"/>
              </a:rPr>
              <a:t>2007-2013</a:t>
            </a:r>
            <a:endParaRPr sz="1100" b="1" dirty="0">
              <a:solidFill>
                <a:srgbClr val="C00000"/>
              </a:solidFill>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dirty="0">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53F1E8"/>
          </a:solidFill>
        </p:spPr>
        <p:txBody>
          <a:bodyPr wrap="square" rtlCol="0">
            <a:spAutoFit/>
          </a:bodyPr>
          <a:lstStyle/>
          <a:p>
            <a:r>
              <a:rPr lang="en-US" dirty="0"/>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D0F7F3"/>
          </a:solidFill>
        </p:spPr>
        <p:txBody>
          <a:bodyPr wrap="square" rtlCol="0" anchor="ctr" anchorCtr="0">
            <a:noAutofit/>
          </a:bodyPr>
          <a:lstStyle/>
          <a:p>
            <a:pPr rtl="0"/>
            <a:r>
              <a:rPr lang="en-US" dirty="0"/>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852E5-0C80-450A-8744-7CCD71D687F6}" type="datetime1">
              <a:rPr lang="el-GR" smtClean="0"/>
              <a:t>12/12/23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6563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2FDDB9-14CD-4563-A3B8-8CCCD38E66E5}" type="datetime1">
              <a:rPr lang="el-GR" smtClean="0"/>
              <a:t>12/12/23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761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9DEA1B9-A620-4E1E-AAAF-4E09E3B684D7}" type="datetime1">
              <a:rPr lang="el-GR" smtClean="0"/>
              <a:t>12/12/23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48411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0646D2-962B-4803-8E76-412864BF27D8}" type="datetime1">
              <a:rPr lang="el-GR" smtClean="0"/>
              <a:t>12/12/23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68918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CA13-C190-46D7-8DEA-9C7636A1E2A8}" type="datetime1">
              <a:rPr lang="el-GR" smtClean="0"/>
              <a:t>12/12/23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760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42CBD-CD47-4521-BA04-8778F1897A5A}" type="datetime1">
              <a:rPr lang="el-GR" smtClean="0"/>
              <a:t>12/12/23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07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F62FD-4581-4673-97AC-1A82E0C5D6D0}" type="datetime1">
              <a:rPr lang="el-GR" smtClean="0"/>
              <a:t>12/12/23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4602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12/12/23</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61367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gif"/><Relationship Id="rId2" Type="http://schemas.openxmlformats.org/officeDocument/2006/relationships/image" Target="../media/image9.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1028700"/>
            <a:ext cx="9916969" cy="5054600"/>
          </a:xfrm>
          <a:prstGeom prst="rect">
            <a:avLst/>
          </a:prstGeom>
          <a:solidFill>
            <a:srgbClr val="D0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bject 87">
            <a:extLst>
              <a:ext uri="{FF2B5EF4-FFF2-40B4-BE49-F238E27FC236}">
                <a16:creationId xmlns:a16="http://schemas.microsoft.com/office/drawing/2014/main" id="{E6F37633-6C30-092E-3D89-E7D011BDAFEC}"/>
              </a:ext>
            </a:extLst>
          </p:cNvPr>
          <p:cNvSpPr/>
          <p:nvPr/>
        </p:nvSpPr>
        <p:spPr>
          <a:xfrm>
            <a:off x="4229830" y="6225908"/>
            <a:ext cx="1174525" cy="434413"/>
          </a:xfrm>
          <a:prstGeom prst="rect">
            <a:avLst/>
          </a:prstGeom>
          <a:blipFill>
            <a:blip r:embed="rId2" cstate="print"/>
            <a:stretch>
              <a:fillRect/>
            </a:stretch>
          </a:blipFill>
        </p:spPr>
        <p:txBody>
          <a:bodyPr wrap="square" lIns="0" tIns="0" rIns="0" bIns="0" rtlCol="0">
            <a:noAutofit/>
          </a:bodyPr>
          <a:lstStyle/>
          <a:p>
            <a:endParaRPr sz="1322"/>
          </a:p>
        </p:txBody>
      </p:sp>
      <p:pic>
        <p:nvPicPr>
          <p:cNvPr id="5" name="Picture 4" descr="A blue and white logo&#10;&#10;Description automatically generated">
            <a:extLst>
              <a:ext uri="{FF2B5EF4-FFF2-40B4-BE49-F238E27FC236}">
                <a16:creationId xmlns:a16="http://schemas.microsoft.com/office/drawing/2014/main" id="{2E9F25B3-0667-2955-EEA7-EF3861F93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889" y="252321"/>
            <a:ext cx="1199333" cy="472220"/>
          </a:xfrm>
          <a:prstGeom prst="rect">
            <a:avLst/>
          </a:prstGeom>
        </p:spPr>
      </p:pic>
      <p:grpSp>
        <p:nvGrpSpPr>
          <p:cNvPr id="7" name="Group 6">
            <a:extLst>
              <a:ext uri="{FF2B5EF4-FFF2-40B4-BE49-F238E27FC236}">
                <a16:creationId xmlns:a16="http://schemas.microsoft.com/office/drawing/2014/main"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6">
            <a:clrChange>
              <a:clrFrom>
                <a:srgbClr val="7AFFFF"/>
              </a:clrFrom>
              <a:clrTo>
                <a:srgbClr val="7AFFFF">
                  <a:alpha val="0"/>
                </a:srgbClr>
              </a:clrTo>
            </a:clrChange>
            <a:alphaModFix amt="35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364"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8"/>
            <a:tile tx="0" ty="0" sx="100000" sy="100000" flip="none" algn="tl"/>
          </a:blipFill>
        </p:spPr>
        <p:txBody>
          <a:bodyPr wrap="square" lIns="0" tIns="0" rIns="0" bIns="0" rtlCol="0">
            <a:noAutofit/>
          </a:bodyPr>
          <a:lstStyle/>
          <a:p>
            <a:endParaRPr sz="1322"/>
          </a:p>
        </p:txBody>
      </p:sp>
      <p:sp>
        <p:nvSpPr>
          <p:cNvPr id="73" name="object 85">
            <a:extLst>
              <a:ext uri="{FF2B5EF4-FFF2-40B4-BE49-F238E27FC236}">
                <a16:creationId xmlns:a16="http://schemas.microsoft.com/office/drawing/2014/main" id="{84BFAA89-E8D7-5E68-4935-441FAFC962BD}"/>
              </a:ext>
            </a:extLst>
          </p:cNvPr>
          <p:cNvSpPr txBox="1"/>
          <p:nvPr/>
        </p:nvSpPr>
        <p:spPr>
          <a:xfrm>
            <a:off x="6466948" y="3113085"/>
            <a:ext cx="2748866" cy="1005154"/>
          </a:xfrm>
          <a:prstGeom prst="rect">
            <a:avLst/>
          </a:prstGeom>
          <a:noFill/>
        </p:spPr>
        <p:txBody>
          <a:bodyPr wrap="square" lIns="0" tIns="0" rIns="0" bIns="0" rtlCol="0">
            <a:noAutofit/>
          </a:bodyPr>
          <a:lstStyle/>
          <a:p>
            <a:pPr algn="ctr">
              <a:spcBef>
                <a:spcPts val="126"/>
              </a:spcBef>
            </a:pPr>
            <a:r>
              <a:rPr lang="el-GR" sz="1600" b="1" dirty="0">
                <a:solidFill>
                  <a:schemeClr val="tx1">
                    <a:lumMod val="65000"/>
                    <a:lumOff val="35000"/>
                  </a:schemeClr>
                </a:solidFill>
                <a:cs typeface="Calibri" panose="020F0502020204030204" pitchFamily="34" charset="0"/>
              </a:rPr>
              <a:t>Εθνικό Ίδρυμα Ερευνών</a:t>
            </a:r>
          </a:p>
          <a:p>
            <a:pPr algn="ctr">
              <a:spcBef>
                <a:spcPts val="126"/>
              </a:spcBef>
              <a:spcAft>
                <a:spcPts val="1200"/>
              </a:spcAft>
            </a:pPr>
            <a:r>
              <a:rPr lang="el-GR" sz="1400" b="1" dirty="0">
                <a:solidFill>
                  <a:schemeClr val="tx1">
                    <a:lumMod val="65000"/>
                    <a:lumOff val="35000"/>
                  </a:schemeClr>
                </a:solidFill>
                <a:cs typeface="Calibri" panose="020F0502020204030204" pitchFamily="34" charset="0"/>
              </a:rPr>
              <a:t>Αμφιθέατρο ‘Λεωνίδας Ζέρβας’ </a:t>
            </a:r>
          </a:p>
          <a:p>
            <a:pPr algn="ctr">
              <a:lnSpc>
                <a:spcPts val="2530"/>
              </a:lnSpc>
              <a:spcBef>
                <a:spcPts val="126"/>
              </a:spcBef>
            </a:pPr>
            <a:r>
              <a:rPr lang="el-GR" sz="1600" b="1" dirty="0">
                <a:solidFill>
                  <a:schemeClr val="tx1">
                    <a:lumMod val="65000"/>
                    <a:lumOff val="35000"/>
                  </a:schemeClr>
                </a:solidFill>
                <a:cs typeface="Calibri" panose="020F0502020204030204" pitchFamily="34" charset="0"/>
              </a:rPr>
              <a:t>13 Δεκεμβρίου 2023</a:t>
            </a:r>
            <a:endParaRPr sz="1600" b="1" dirty="0">
              <a:solidFill>
                <a:schemeClr val="tx1">
                  <a:lumMod val="65000"/>
                  <a:lumOff val="35000"/>
                </a:schemeClr>
              </a:solidFill>
              <a:cs typeface="Calibri" panose="020F0502020204030204" pitchFamily="34" charset="0"/>
            </a:endParaRP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15B25ADD-77C6-E465-2E6A-C38D21D7B745}"/>
              </a:ext>
            </a:extLst>
          </p:cNvPr>
          <p:cNvSpPr txBox="1"/>
          <p:nvPr/>
        </p:nvSpPr>
        <p:spPr>
          <a:xfrm>
            <a:off x="4229830" y="2049480"/>
            <a:ext cx="5284318" cy="433188"/>
          </a:xfrm>
          <a:prstGeom prst="rect">
            <a:avLst/>
          </a:prstGeom>
        </p:spPr>
        <p:txBody>
          <a:bodyPr wrap="square" lIns="0" tIns="0" rIns="0" bIns="0" rtlCol="0">
            <a:noAutofit/>
          </a:bodyPr>
          <a:lstStyle/>
          <a:p>
            <a:pPr algn="ctr">
              <a:lnSpc>
                <a:spcPts val="2530"/>
              </a:lnSpc>
              <a:spcBef>
                <a:spcPts val="126"/>
              </a:spcBef>
              <a:spcAft>
                <a:spcPts val="400"/>
              </a:spcAft>
            </a:pPr>
            <a:r>
              <a:rPr lang="el-GR" sz="1700" b="1" dirty="0">
                <a:solidFill>
                  <a:sysClr val="windowText" lastClr="000000"/>
                </a:solidFill>
                <a:latin typeface="Calibri" panose="020F0502020204030204" pitchFamily="34" charset="0"/>
                <a:cs typeface="Calibri" panose="020F0502020204030204" pitchFamily="34" charset="0"/>
              </a:rPr>
              <a:t>ΔΙΑΚΡΑΤΙΚΗ </a:t>
            </a:r>
            <a:r>
              <a:rPr lang="el-GR" sz="1700" b="1">
                <a:solidFill>
                  <a:sysClr val="windowText" lastClr="000000"/>
                </a:solidFill>
                <a:latin typeface="Calibri" panose="020F0502020204030204" pitchFamily="34" charset="0"/>
                <a:cs typeface="Calibri" panose="020F0502020204030204" pitchFamily="34" charset="0"/>
              </a:rPr>
              <a:t>ΚΑΙ ΕΥΡΩΠΑΪΚΗ ΣΥΝΕΡΓΑΣΙΑ</a:t>
            </a:r>
            <a:endParaRPr lang="el-GR" sz="1700" b="1" dirty="0">
              <a:solidFill>
                <a:sysClr val="windowText" lastClr="000000"/>
              </a:solidFill>
              <a:latin typeface="Calibri" panose="020F0502020204030204" pitchFamily="34" charset="0"/>
              <a:cs typeface="Calibri" panose="020F0502020204030204" pitchFamily="34" charset="0"/>
            </a:endParaRPr>
          </a:p>
          <a:p>
            <a:pPr algn="ctr">
              <a:lnSpc>
                <a:spcPts val="2530"/>
              </a:lnSpc>
              <a:spcBef>
                <a:spcPts val="126"/>
              </a:spcBef>
              <a:spcAft>
                <a:spcPts val="400"/>
              </a:spcAft>
            </a:pPr>
            <a:r>
              <a:rPr lang="el-GR" sz="1600" b="1" dirty="0">
                <a:solidFill>
                  <a:schemeClr val="tx1">
                    <a:lumMod val="75000"/>
                    <a:lumOff val="25000"/>
                  </a:schemeClr>
                </a:solidFill>
                <a:latin typeface="Calibri" panose="020F0502020204030204" pitchFamily="34" charset="0"/>
                <a:cs typeface="Calibri" panose="020F0502020204030204" pitchFamily="34" charset="0"/>
              </a:rPr>
              <a:t>Ν. Μαρούλης (</a:t>
            </a:r>
            <a:r>
              <a:rPr lang="en-US" sz="1600" b="1" dirty="0">
                <a:solidFill>
                  <a:schemeClr val="tx1">
                    <a:lumMod val="75000"/>
                    <a:lumOff val="25000"/>
                  </a:schemeClr>
                </a:solidFill>
                <a:latin typeface="Calibri" panose="020F0502020204030204" pitchFamily="34" charset="0"/>
                <a:cs typeface="Calibri" panose="020F0502020204030204" pitchFamily="34" charset="0"/>
              </a:rPr>
              <a:t>TECHNOPOLIS GROUP), </a:t>
            </a:r>
            <a:r>
              <a:rPr lang="el-GR" sz="1600" b="1" dirty="0">
                <a:solidFill>
                  <a:schemeClr val="tx1">
                    <a:lumMod val="75000"/>
                    <a:lumOff val="25000"/>
                  </a:schemeClr>
                </a:solidFill>
                <a:latin typeface="Calibri" panose="020F0502020204030204" pitchFamily="34" charset="0"/>
                <a:cs typeface="Calibri" panose="020F0502020204030204" pitchFamily="34" charset="0"/>
              </a:rPr>
              <a:t>Λ. </a:t>
            </a:r>
            <a:r>
              <a:rPr lang="el-GR" sz="1600" b="1" dirty="0" err="1">
                <a:solidFill>
                  <a:schemeClr val="tx1">
                    <a:lumMod val="75000"/>
                    <a:lumOff val="25000"/>
                  </a:schemeClr>
                </a:solidFill>
                <a:latin typeface="Calibri" panose="020F0502020204030204" pitchFamily="34" charset="0"/>
                <a:cs typeface="Calibri" panose="020F0502020204030204" pitchFamily="34" charset="0"/>
              </a:rPr>
              <a:t>Τσιπούρη</a:t>
            </a:r>
            <a:r>
              <a:rPr lang="el-GR" sz="1600" b="1" dirty="0">
                <a:solidFill>
                  <a:schemeClr val="tx1">
                    <a:lumMod val="75000"/>
                    <a:lumOff val="25000"/>
                  </a:schemeClr>
                </a:solidFill>
                <a:latin typeface="Calibri" panose="020F0502020204030204" pitchFamily="34" charset="0"/>
                <a:cs typeface="Calibri" panose="020F0502020204030204" pitchFamily="34" charset="0"/>
              </a:rPr>
              <a:t> (</a:t>
            </a:r>
            <a:r>
              <a:rPr lang="en-US" sz="1600" b="1" dirty="0">
                <a:solidFill>
                  <a:schemeClr val="tx1">
                    <a:lumMod val="75000"/>
                    <a:lumOff val="25000"/>
                  </a:schemeClr>
                </a:solidFill>
                <a:latin typeface="Calibri" panose="020F0502020204030204" pitchFamily="34" charset="0"/>
                <a:cs typeface="Calibri" panose="020F0502020204030204" pitchFamily="34" charset="0"/>
              </a:rPr>
              <a:t>OPIX</a:t>
            </a:r>
            <a:r>
              <a:rPr lang="el-GR" sz="1600" b="1" dirty="0">
                <a:solidFill>
                  <a:schemeClr val="tx1">
                    <a:lumMod val="75000"/>
                    <a:lumOff val="25000"/>
                  </a:schemeClr>
                </a:solidFill>
                <a:latin typeface="Calibri" panose="020F0502020204030204" pitchFamily="34" charset="0"/>
                <a:cs typeface="Calibri" panose="020F0502020204030204" pitchFamily="34" charset="0"/>
              </a:rPr>
              <a:t>)</a:t>
            </a:r>
          </a:p>
          <a:p>
            <a:pPr algn="ctr">
              <a:lnSpc>
                <a:spcPts val="2530"/>
              </a:lnSpc>
              <a:spcBef>
                <a:spcPts val="126"/>
              </a:spcBef>
              <a:spcAft>
                <a:spcPts val="400"/>
              </a:spcAft>
            </a:pPr>
            <a:r>
              <a:rPr lang="el-GR" sz="1700" b="1" dirty="0">
                <a:solidFill>
                  <a:sysClr val="windowText" lastClr="000000"/>
                </a:solidFill>
                <a:latin typeface="Calibri" panose="020F0502020204030204" pitchFamily="34" charset="0"/>
                <a:cs typeface="Calibri" panose="020F0502020204030204" pitchFamily="34" charset="0"/>
              </a:rPr>
              <a:t> </a:t>
            </a:r>
          </a:p>
        </p:txBody>
      </p:sp>
      <p:pic>
        <p:nvPicPr>
          <p:cNvPr id="3" name="Picture 2" descr="A blue and white logo&#10;&#10;Description automatically generated">
            <a:extLst>
              <a:ext uri="{FF2B5EF4-FFF2-40B4-BE49-F238E27FC236}">
                <a16:creationId xmlns:a16="http://schemas.microsoft.com/office/drawing/2014/main" id="{212A0969-2FEE-9184-30DC-E5EFF4FD8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62" y="250209"/>
            <a:ext cx="1602376" cy="632939"/>
          </a:xfrm>
          <a:prstGeom prst="rect">
            <a:avLst/>
          </a:prstGeom>
        </p:spPr>
      </p:pic>
      <p:sp>
        <p:nvSpPr>
          <p:cNvPr id="2" name="object 85">
            <a:extLst>
              <a:ext uri="{FF2B5EF4-FFF2-40B4-BE49-F238E27FC236}">
                <a16:creationId xmlns:a16="http://schemas.microsoft.com/office/drawing/2014/main" id="{AE0867EB-1814-448F-6A3F-9ED063C81126}"/>
              </a:ext>
            </a:extLst>
          </p:cNvPr>
          <p:cNvSpPr txBox="1"/>
          <p:nvPr/>
        </p:nvSpPr>
        <p:spPr>
          <a:xfrm>
            <a:off x="453088" y="1186453"/>
            <a:ext cx="8994851" cy="347668"/>
          </a:xfrm>
          <a:prstGeom prst="rect">
            <a:avLst/>
          </a:prstGeom>
          <a:noFill/>
        </p:spPr>
        <p:txBody>
          <a:bodyPr wrap="square" lIns="0" tIns="0" rIns="0" bIns="0" rtlCol="0">
            <a:noAutofit/>
          </a:bodyPr>
          <a:lstStyle/>
          <a:p>
            <a:pPr algn="ctr">
              <a:lnSpc>
                <a:spcPts val="2530"/>
              </a:lnSpc>
              <a:spcBef>
                <a:spcPts val="126"/>
              </a:spcBef>
            </a:pPr>
            <a:r>
              <a:rPr b="1" dirty="0">
                <a:solidFill>
                  <a:srgbClr val="C00000"/>
                </a:solidFill>
                <a:latin typeface="CeraGR-Black" panose="00000A00000000000000" pitchFamily="50" charset="-95"/>
                <a:cs typeface="Calibri" panose="020F0502020204030204" pitchFamily="34" charset="0"/>
              </a:rPr>
              <a:t>A</a:t>
            </a:r>
            <a:r>
              <a:rPr lang="el-GR" b="1" dirty="0" err="1">
                <a:solidFill>
                  <a:srgbClr val="C00000"/>
                </a:solidFill>
                <a:latin typeface="CeraGR-Black" panose="00000A00000000000000" pitchFamily="50" charset="-95"/>
                <a:cs typeface="Calibri" panose="020F0502020204030204" pitchFamily="34" charset="0"/>
              </a:rPr>
              <a:t>ποτίμηση</a:t>
            </a:r>
            <a:r>
              <a:rPr b="1" spc="54" dirty="0">
                <a:solidFill>
                  <a:srgbClr val="C00000"/>
                </a:solidFill>
                <a:latin typeface="CeraGR-Black" panose="00000A00000000000000" pitchFamily="50" charset="-95"/>
                <a:cs typeface="Calibri" panose="020F0502020204030204" pitchFamily="34" charset="0"/>
              </a:rPr>
              <a:t> </a:t>
            </a:r>
            <a:r>
              <a:rPr lang="el-GR" b="1" spc="54" dirty="0">
                <a:solidFill>
                  <a:srgbClr val="C00000"/>
                </a:solidFill>
                <a:latin typeface="CeraGR-Black" panose="00000A00000000000000" pitchFamily="50" charset="-95"/>
                <a:cs typeface="Calibri" panose="020F0502020204030204" pitchFamily="34" charset="0"/>
              </a:rPr>
              <a:t>Δ</a:t>
            </a:r>
            <a:r>
              <a:rPr b="1" dirty="0" err="1">
                <a:solidFill>
                  <a:srgbClr val="C00000"/>
                </a:solidFill>
                <a:latin typeface="CeraGR-Black" panose="00000A00000000000000" pitchFamily="50" charset="-95"/>
                <a:cs typeface="Calibri" panose="020F0502020204030204" pitchFamily="34" charset="0"/>
              </a:rPr>
              <a:t>ρά</a:t>
            </a:r>
            <a:r>
              <a:rPr b="1" spc="-13" dirty="0" err="1">
                <a:solidFill>
                  <a:srgbClr val="C00000"/>
                </a:solidFill>
                <a:latin typeface="CeraGR-Black" panose="00000A00000000000000" pitchFamily="50" charset="-95"/>
                <a:cs typeface="Calibri" panose="020F0502020204030204" pitchFamily="34" charset="0"/>
              </a:rPr>
              <a:t>σ</a:t>
            </a:r>
            <a:r>
              <a:rPr b="1" spc="-25" dirty="0" err="1">
                <a:solidFill>
                  <a:srgbClr val="C00000"/>
                </a:solidFill>
                <a:latin typeface="CeraGR-Black" panose="00000A00000000000000" pitchFamily="50" charset="-95"/>
                <a:cs typeface="Calibri" panose="020F0502020204030204" pitchFamily="34" charset="0"/>
              </a:rPr>
              <a:t>ε</a:t>
            </a:r>
            <a:r>
              <a:rPr b="1" spc="-51" dirty="0" err="1">
                <a:solidFill>
                  <a:srgbClr val="C00000"/>
                </a:solidFill>
                <a:latin typeface="CeraGR-Black" panose="00000A00000000000000" pitchFamily="50" charset="-95"/>
                <a:cs typeface="Calibri" panose="020F0502020204030204" pitchFamily="34" charset="0"/>
              </a:rPr>
              <a:t>ω</a:t>
            </a:r>
            <a:r>
              <a:rPr b="1" dirty="0" err="1">
                <a:solidFill>
                  <a:srgbClr val="C00000"/>
                </a:solidFill>
                <a:latin typeface="CeraGR-Black" panose="00000A00000000000000" pitchFamily="50" charset="-95"/>
                <a:cs typeface="Calibri" panose="020F0502020204030204" pitchFamily="34" charset="0"/>
              </a:rPr>
              <a:t>ν</a:t>
            </a:r>
            <a:r>
              <a:rPr lang="en-US" b="1" dirty="0">
                <a:solidFill>
                  <a:srgbClr val="C00000"/>
                </a:solidFill>
                <a:latin typeface="CeraGR-Black" panose="00000A00000000000000" pitchFamily="50" charset="-95"/>
                <a:cs typeface="Calibri" panose="020F0502020204030204" pitchFamily="34" charset="0"/>
              </a:rPr>
              <a:t> </a:t>
            </a:r>
            <a:r>
              <a:rPr b="1" dirty="0" err="1">
                <a:solidFill>
                  <a:srgbClr val="C00000"/>
                </a:solidFill>
                <a:latin typeface="CeraGR-Black" panose="00000A00000000000000" pitchFamily="50" charset="-95"/>
                <a:cs typeface="Calibri" panose="020F0502020204030204" pitchFamily="34" charset="0"/>
              </a:rPr>
              <a:t>Έρε</a:t>
            </a:r>
            <a:r>
              <a:rPr b="1" spc="-25" dirty="0" err="1">
                <a:solidFill>
                  <a:srgbClr val="C00000"/>
                </a:solidFill>
                <a:latin typeface="CeraGR-Black" panose="00000A00000000000000" pitchFamily="50" charset="-95"/>
                <a:cs typeface="Calibri" panose="020F0502020204030204" pitchFamily="34" charset="0"/>
              </a:rPr>
              <a:t>υ</a:t>
            </a:r>
            <a:r>
              <a:rPr b="1" spc="-50" dirty="0" err="1">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ας</a:t>
            </a:r>
            <a:r>
              <a:rPr b="1" spc="106" dirty="0">
                <a:solidFill>
                  <a:srgbClr val="C00000"/>
                </a:solidFill>
                <a:latin typeface="CeraGR-Black" panose="00000A00000000000000" pitchFamily="50" charset="-95"/>
                <a:cs typeface="Calibri" panose="020F0502020204030204" pitchFamily="34" charset="0"/>
              </a:rPr>
              <a:t> </a:t>
            </a:r>
            <a:r>
              <a:rPr b="1" spc="-50"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αι</a:t>
            </a:r>
            <a:r>
              <a:rPr b="1" spc="46" dirty="0">
                <a:solidFill>
                  <a:srgbClr val="C00000"/>
                </a:solidFill>
                <a:latin typeface="CeraGR-Black" panose="00000A00000000000000" pitchFamily="50" charset="-95"/>
                <a:cs typeface="Calibri" panose="020F0502020204030204" pitchFamily="34" charset="0"/>
              </a:rPr>
              <a:t> </a:t>
            </a:r>
            <a:r>
              <a:rPr b="1" spc="-85" dirty="0">
                <a:solidFill>
                  <a:srgbClr val="C00000"/>
                </a:solidFill>
                <a:latin typeface="CeraGR-Black" panose="00000A00000000000000" pitchFamily="50" charset="-95"/>
                <a:cs typeface="Calibri" panose="020F0502020204030204" pitchFamily="34" charset="0"/>
              </a:rPr>
              <a:t>Κ</a:t>
            </a:r>
            <a:r>
              <a:rPr b="1" dirty="0">
                <a:solidFill>
                  <a:srgbClr val="C00000"/>
                </a:solidFill>
                <a:latin typeface="CeraGR-Black" panose="00000A00000000000000" pitchFamily="50" charset="-95"/>
                <a:cs typeface="Calibri" panose="020F0502020204030204" pitchFamily="34" charset="0"/>
              </a:rPr>
              <a:t>α</a:t>
            </a:r>
            <a:r>
              <a:rPr b="1" spc="-58" dirty="0">
                <a:solidFill>
                  <a:srgbClr val="C00000"/>
                </a:solidFill>
                <a:latin typeface="CeraGR-Black" panose="00000A00000000000000" pitchFamily="50" charset="-95"/>
                <a:cs typeface="Calibri" panose="020F0502020204030204" pitchFamily="34" charset="0"/>
              </a:rPr>
              <a:t>ι</a:t>
            </a:r>
            <a:r>
              <a:rPr b="1" spc="-50" dirty="0">
                <a:solidFill>
                  <a:srgbClr val="C00000"/>
                </a:solidFill>
                <a:latin typeface="CeraGR-Black" panose="00000A00000000000000" pitchFamily="50" charset="-95"/>
                <a:cs typeface="Calibri" panose="020F0502020204030204" pitchFamily="34" charset="0"/>
              </a:rPr>
              <a:t>ν</a:t>
            </a:r>
            <a:r>
              <a:rPr b="1" dirty="0">
                <a:solidFill>
                  <a:srgbClr val="C00000"/>
                </a:solidFill>
                <a:latin typeface="CeraGR-Black" panose="00000A00000000000000" pitchFamily="50" charset="-95"/>
                <a:cs typeface="Calibri" panose="020F0502020204030204" pitchFamily="34" charset="0"/>
              </a:rPr>
              <a:t>ο</a:t>
            </a:r>
            <a:r>
              <a:rPr b="1" spc="-12" dirty="0">
                <a:solidFill>
                  <a:srgbClr val="C00000"/>
                </a:solidFill>
                <a:latin typeface="CeraGR-Black" panose="00000A00000000000000" pitchFamily="50" charset="-95"/>
                <a:cs typeface="Calibri" panose="020F0502020204030204" pitchFamily="34" charset="0"/>
              </a:rPr>
              <a:t>τ</a:t>
            </a:r>
            <a:r>
              <a:rPr b="1" dirty="0">
                <a:solidFill>
                  <a:srgbClr val="C00000"/>
                </a:solidFill>
                <a:latin typeface="CeraGR-Black" panose="00000A00000000000000" pitchFamily="50" charset="-95"/>
                <a:cs typeface="Calibri" panose="020F0502020204030204" pitchFamily="34" charset="0"/>
              </a:rPr>
              <a:t>ομίας </a:t>
            </a:r>
            <a:r>
              <a:rPr lang="el-GR" b="1" dirty="0">
                <a:solidFill>
                  <a:srgbClr val="C00000"/>
                </a:solidFill>
                <a:latin typeface="CeraGR-Black" panose="00000A00000000000000" pitchFamily="50" charset="-95"/>
                <a:cs typeface="Calibri" panose="020F0502020204030204" pitchFamily="34" charset="0"/>
              </a:rPr>
              <a:t>ΕΣΠΑ 2007-2013 της</a:t>
            </a:r>
            <a:r>
              <a:rPr lang="el-GR" b="1" spc="48" dirty="0">
                <a:solidFill>
                  <a:srgbClr val="C00000"/>
                </a:solidFill>
                <a:latin typeface="CeraGR-Black" panose="00000A00000000000000" pitchFamily="50" charset="-95"/>
                <a:cs typeface="Calibri" panose="020F0502020204030204" pitchFamily="34" charset="0"/>
              </a:rPr>
              <a:t> </a:t>
            </a:r>
            <a:r>
              <a:rPr lang="el-GR" b="1" dirty="0">
                <a:solidFill>
                  <a:srgbClr val="C00000"/>
                </a:solidFill>
                <a:latin typeface="CeraGR-Black" panose="00000A00000000000000" pitchFamily="50" charset="-95"/>
                <a:cs typeface="Calibri" panose="020F0502020204030204" pitchFamily="34" charset="0"/>
              </a:rPr>
              <a:t>ΓΓΕΚ</a:t>
            </a:r>
            <a:r>
              <a:rPr lang="el-GR" b="1" spc="64" dirty="0">
                <a:solidFill>
                  <a:srgbClr val="C00000"/>
                </a:solidFill>
                <a:latin typeface="CeraGR-Black" panose="00000A00000000000000" pitchFamily="50" charset="-95"/>
                <a:cs typeface="Calibri" panose="020F0502020204030204" pitchFamily="34" charset="0"/>
              </a:rPr>
              <a:t> </a:t>
            </a:r>
            <a:endParaRPr b="1" dirty="0">
              <a:solidFill>
                <a:srgbClr val="C00000"/>
              </a:solidFill>
              <a:latin typeface="CeraGR-Black" panose="00000A00000000000000" pitchFamily="50" charset="-95"/>
              <a:cs typeface="Calibri" panose="020F0502020204030204" pitchFamily="34" charset="0"/>
            </a:endParaRPr>
          </a:p>
        </p:txBody>
      </p:sp>
    </p:spTree>
    <p:extLst>
      <p:ext uri="{BB962C8B-B14F-4D97-AF65-F5344CB8AC3E}">
        <p14:creationId xmlns:p14="http://schemas.microsoft.com/office/powerpoint/2010/main" val="198842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646331"/>
          </a:xfrm>
          <a:prstGeom prst="rect">
            <a:avLst/>
          </a:prstGeom>
          <a:noFill/>
        </p:spPr>
        <p:txBody>
          <a:bodyPr wrap="none" rtlCol="0">
            <a:spAutoFit/>
          </a:bodyPr>
          <a:lstStyle/>
          <a:p>
            <a:r>
              <a:rPr lang="el-GR" b="1" dirty="0"/>
              <a:t>ΑΠΟΤΙΜΗΣΗ ΕΝΟΤΗΤΑΣ ‘ΔΙΑΚΡΑΤΙΚΗΣ ΣΥΝΕΡΓΑΣΙΑΣ’</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3" y="508228"/>
            <a:ext cx="4619278" cy="369332"/>
          </a:xfrm>
          <a:prstGeom prst="rect">
            <a:avLst/>
          </a:prstGeom>
          <a:noFill/>
        </p:spPr>
        <p:txBody>
          <a:bodyPr wrap="none" rtlCol="0">
            <a:spAutoFit/>
          </a:bodyPr>
          <a:lstStyle/>
          <a:p>
            <a:r>
              <a:rPr lang="el-GR" b="1" dirty="0">
                <a:solidFill>
                  <a:schemeClr val="bg2">
                    <a:lumMod val="25000"/>
                  </a:schemeClr>
                </a:solidFill>
              </a:rPr>
              <a:t>4. Συμπεράσματα και προτάσεις για βελτίωση</a:t>
            </a:r>
          </a:p>
        </p:txBody>
      </p:sp>
      <p:sp>
        <p:nvSpPr>
          <p:cNvPr id="5" name="TextBox 4">
            <a:extLst>
              <a:ext uri="{FF2B5EF4-FFF2-40B4-BE49-F238E27FC236}">
                <a16:creationId xmlns:a16="http://schemas.microsoft.com/office/drawing/2014/main" id="{843375E1-92FD-A59A-2AC4-05A92DC4F485}"/>
              </a:ext>
            </a:extLst>
          </p:cNvPr>
          <p:cNvSpPr txBox="1"/>
          <p:nvPr/>
        </p:nvSpPr>
        <p:spPr>
          <a:xfrm>
            <a:off x="0" y="1107997"/>
            <a:ext cx="9906000" cy="4647426"/>
          </a:xfrm>
          <a:prstGeom prst="rect">
            <a:avLst/>
          </a:prstGeom>
          <a:noFill/>
        </p:spPr>
        <p:txBody>
          <a:bodyPr wrap="square">
            <a:spAutoFit/>
          </a:bodyPr>
          <a:lstStyle/>
          <a:p>
            <a:pPr marL="285749" indent="-285749">
              <a:buFont typeface="Wingdings" panose="05000000000000000000" pitchFamily="2" charset="2"/>
              <a:buChar char="q"/>
            </a:pPr>
            <a:r>
              <a:rPr lang="el-GR" sz="2400" b="1" dirty="0">
                <a:solidFill>
                  <a:srgbClr val="931B21"/>
                </a:solidFill>
                <a:latin typeface="Calibri" panose="020F0502020204030204" pitchFamily="34" charset="0"/>
              </a:rPr>
              <a:t>Συμπεράσματα</a:t>
            </a:r>
            <a:endParaRPr lang="en-GB" sz="2400" b="1" dirty="0">
              <a:solidFill>
                <a:srgbClr val="931B21"/>
              </a:solidFill>
              <a:latin typeface="Calibri" panose="020F0502020204030204" pitchFamily="34" charset="0"/>
            </a:endParaRPr>
          </a:p>
          <a:p>
            <a:pPr marL="742946" lvl="1" indent="-285749" algn="just" fontAlgn="base">
              <a:spcAft>
                <a:spcPts val="600"/>
              </a:spcAft>
              <a:buClr>
                <a:srgbClr val="C00000"/>
              </a:buClr>
              <a:buFont typeface="Wingdings" panose="05000000000000000000" pitchFamily="2" charset="2"/>
              <a:buChar char="v"/>
            </a:pPr>
            <a:r>
              <a:rPr lang="el-GR" dirty="0">
                <a:solidFill>
                  <a:srgbClr val="000000"/>
                </a:solidFill>
                <a:latin typeface="Calibri" panose="020F0502020204030204" pitchFamily="34" charset="0"/>
              </a:rPr>
              <a:t>Οι Δράσεις των Διακρατικών Συνεργασιών ανταποκρίνονται στην ανάγκη διεθνούς συνεργασίας για την αντιμετώπιση κοινών τεχνολογικών και κοινωνικών προκλήσεων. </a:t>
            </a:r>
          </a:p>
          <a:p>
            <a:pPr marL="742946" lvl="1" indent="-285749" algn="just" fontAlgn="base">
              <a:spcAft>
                <a:spcPts val="600"/>
              </a:spcAft>
              <a:buClr>
                <a:srgbClr val="C00000"/>
              </a:buClr>
              <a:buFont typeface="Wingdings" panose="05000000000000000000" pitchFamily="2" charset="2"/>
              <a:buChar char="v"/>
            </a:pPr>
            <a:r>
              <a:rPr lang="el-GR" dirty="0">
                <a:solidFill>
                  <a:srgbClr val="000000"/>
                </a:solidFill>
                <a:latin typeface="Calibri" panose="020F0502020204030204" pitchFamily="34" charset="0"/>
              </a:rPr>
              <a:t>Παρόλα αυτά, για να έχουν οι Δράσεις το αναμενόμενο αποτέλεσμα θα πρέπει οι συνεργασίες αφενός να είναι </a:t>
            </a:r>
            <a:r>
              <a:rPr lang="el-GR" b="1" dirty="0">
                <a:solidFill>
                  <a:srgbClr val="000000"/>
                </a:solidFill>
                <a:latin typeface="Calibri" panose="020F0502020204030204" pitchFamily="34" charset="0"/>
              </a:rPr>
              <a:t>ουσιαστικές, με τον κατάλληλο προϋπολογισμό και μέγεθος</a:t>
            </a:r>
            <a:r>
              <a:rPr lang="el-GR" dirty="0">
                <a:solidFill>
                  <a:srgbClr val="000000"/>
                </a:solidFill>
                <a:latin typeface="Calibri" panose="020F0502020204030204" pitchFamily="34" charset="0"/>
              </a:rPr>
              <a:t>, και αφετέρου θα πρέπει να γίνονται </a:t>
            </a:r>
            <a:r>
              <a:rPr lang="el-GR" b="1" dirty="0">
                <a:solidFill>
                  <a:srgbClr val="000000"/>
                </a:solidFill>
                <a:latin typeface="Calibri" panose="020F0502020204030204" pitchFamily="34" charset="0"/>
              </a:rPr>
              <a:t>με χώρες οι οποίες μπορούν να προσφέρουν τεχνογνωσία ή να έχουν ιδιαίτερο γεωπολιτικό ενδιαφέρον για την Ελλάδα</a:t>
            </a:r>
            <a:r>
              <a:rPr lang="el-GR" dirty="0">
                <a:solidFill>
                  <a:srgbClr val="000000"/>
                </a:solidFill>
                <a:latin typeface="Calibri" panose="020F0502020204030204" pitchFamily="34" charset="0"/>
              </a:rPr>
              <a:t>. </a:t>
            </a:r>
            <a:endParaRPr lang="el-GR" dirty="0">
              <a:solidFill>
                <a:srgbClr val="000000"/>
              </a:solidFill>
              <a:latin typeface="Segoe UI" panose="020B0502040204020203" pitchFamily="34" charset="0"/>
            </a:endParaRPr>
          </a:p>
          <a:p>
            <a:pPr marL="742946" lvl="1" indent="-285749" algn="just" fontAlgn="base">
              <a:spcAft>
                <a:spcPts val="600"/>
              </a:spcAft>
              <a:buClr>
                <a:srgbClr val="C00000"/>
              </a:buClr>
              <a:buFont typeface="Wingdings" panose="05000000000000000000" pitchFamily="2" charset="2"/>
              <a:buChar char="v"/>
            </a:pPr>
            <a:r>
              <a:rPr lang="el-GR" dirty="0">
                <a:solidFill>
                  <a:srgbClr val="000000"/>
                </a:solidFill>
                <a:latin typeface="Calibri" panose="020F0502020204030204" pitchFamily="34" charset="0"/>
              </a:rPr>
              <a:t>Οι ερευνητικοί φορείς παρουσίασαν ερευνητικό ενώ οι επιχειρήσεις είχαν σημαντικά επιτεύγματα σε επίπεδο μεταφοράς τεχνογνωσίας και δικτύωσης με ξένες τεχνολογικά προηγμένες επιχειρήσεις. </a:t>
            </a:r>
          </a:p>
          <a:p>
            <a:pPr marL="742946" lvl="1" indent="-285749" algn="just" fontAlgn="base">
              <a:spcAft>
                <a:spcPts val="600"/>
              </a:spcAft>
              <a:buClr>
                <a:srgbClr val="C00000"/>
              </a:buClr>
              <a:buFont typeface="Wingdings" panose="05000000000000000000" pitchFamily="2" charset="2"/>
              <a:buChar char="v"/>
            </a:pPr>
            <a:r>
              <a:rPr lang="el-GR" dirty="0">
                <a:solidFill>
                  <a:srgbClr val="000000"/>
                </a:solidFill>
                <a:latin typeface="Calibri" panose="020F0502020204030204" pitchFamily="34" charset="0"/>
              </a:rPr>
              <a:t>Οι σημαντικές καθυστερήσεις δημιούργησαν σημαντικά προβλήματα στη συνεργασία των δύο μερών.</a:t>
            </a:r>
          </a:p>
          <a:p>
            <a:pPr marL="742946" lvl="1" indent="-285749" algn="just" fontAlgn="base">
              <a:spcAft>
                <a:spcPts val="600"/>
              </a:spcAft>
              <a:buClr>
                <a:srgbClr val="C00000"/>
              </a:buClr>
              <a:buFont typeface="Wingdings" panose="05000000000000000000" pitchFamily="2" charset="2"/>
              <a:buChar char="v"/>
            </a:pPr>
            <a:r>
              <a:rPr lang="el-GR" dirty="0">
                <a:solidFill>
                  <a:srgbClr val="000000"/>
                </a:solidFill>
                <a:latin typeface="Calibri" panose="020F0502020204030204" pitchFamily="34" charset="0"/>
              </a:rPr>
              <a:t>Η αποσπασματικότητα και ασυνέχεια στις προκηρύξεις δεν διευκόλυνε τη συνέχιση των συνεργασιών και μείωσε την αποτελεσματικότητα τους στην επίτευξη του στόχου της ενίσχυσης των δεσμών Ε&amp;Α με τις συνεργαζόμενες χώρες.   </a:t>
            </a:r>
          </a:p>
        </p:txBody>
      </p:sp>
    </p:spTree>
    <p:extLst>
      <p:ext uri="{BB962C8B-B14F-4D97-AF65-F5344CB8AC3E}">
        <p14:creationId xmlns:p14="http://schemas.microsoft.com/office/powerpoint/2010/main" val="3182701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646331"/>
          </a:xfrm>
          <a:prstGeom prst="rect">
            <a:avLst/>
          </a:prstGeom>
          <a:noFill/>
        </p:spPr>
        <p:txBody>
          <a:bodyPr wrap="none" rtlCol="0">
            <a:spAutoFit/>
          </a:bodyPr>
          <a:lstStyle/>
          <a:p>
            <a:r>
              <a:rPr lang="el-GR" b="1" dirty="0"/>
              <a:t>ΑΠΟΤΙΜΗΣΗ ΕΝΟΤΗΤΑΣ ‘ΔΙΑΚΡΑΤΙΚΗΣ ΣΥΝΕΡΓΑΣΙΑΣ’</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3" y="508228"/>
            <a:ext cx="2513701" cy="369332"/>
          </a:xfrm>
          <a:prstGeom prst="rect">
            <a:avLst/>
          </a:prstGeom>
          <a:noFill/>
        </p:spPr>
        <p:txBody>
          <a:bodyPr wrap="none" rtlCol="0">
            <a:spAutoFit/>
          </a:bodyPr>
          <a:lstStyle/>
          <a:p>
            <a:r>
              <a:rPr lang="el-GR" b="1" dirty="0">
                <a:solidFill>
                  <a:schemeClr val="bg2">
                    <a:lumMod val="25000"/>
                  </a:schemeClr>
                </a:solidFill>
              </a:rPr>
              <a:t>Προτάσεις για βελτίωση</a:t>
            </a:r>
          </a:p>
        </p:txBody>
      </p:sp>
      <p:sp>
        <p:nvSpPr>
          <p:cNvPr id="7" name="TextBox 6">
            <a:extLst>
              <a:ext uri="{FF2B5EF4-FFF2-40B4-BE49-F238E27FC236}">
                <a16:creationId xmlns:a16="http://schemas.microsoft.com/office/drawing/2014/main" id="{3B4224F3-EFCE-DF88-7F58-85A9EB4DED6D}"/>
              </a:ext>
            </a:extLst>
          </p:cNvPr>
          <p:cNvSpPr txBox="1"/>
          <p:nvPr/>
        </p:nvSpPr>
        <p:spPr>
          <a:xfrm>
            <a:off x="39951" y="1088388"/>
            <a:ext cx="9800946" cy="4339650"/>
          </a:xfrm>
          <a:prstGeom prst="rect">
            <a:avLst/>
          </a:prstGeom>
          <a:noFill/>
        </p:spPr>
        <p:txBody>
          <a:bodyPr wrap="square">
            <a:spAutoFit/>
          </a:bodyPr>
          <a:lstStyle>
            <a:defPPr>
              <a:defRPr lang="en-US"/>
            </a:defPPr>
            <a:lvl1pPr marL="285750" indent="-285750">
              <a:buFont typeface="Wingdings" panose="05000000000000000000" pitchFamily="2" charset="2"/>
              <a:buChar char="q"/>
              <a:defRPr b="1">
                <a:solidFill>
                  <a:srgbClr val="931B21"/>
                </a:solidFill>
                <a:latin typeface="Calibri" panose="020F0502020204030204" pitchFamily="34" charset="0"/>
              </a:defRPr>
            </a:lvl1pPr>
            <a:lvl2pPr marL="742950" lvl="1" indent="-285750" algn="just" fontAlgn="base">
              <a:spcAft>
                <a:spcPts val="600"/>
              </a:spcAft>
              <a:buClr>
                <a:srgbClr val="C00000"/>
              </a:buClr>
              <a:buFont typeface="Wingdings" panose="05000000000000000000" pitchFamily="2" charset="2"/>
              <a:buChar char="v"/>
              <a:defRPr sz="1400" b="0" i="0">
                <a:solidFill>
                  <a:srgbClr val="000000"/>
                </a:solidFill>
                <a:effectLst/>
                <a:latin typeface="Calibri" panose="020F0502020204030204" pitchFamily="34" charset="0"/>
              </a:defRPr>
            </a:lvl2pPr>
          </a:lstStyle>
          <a:p>
            <a:pPr algn="just"/>
            <a:r>
              <a:rPr lang="el-GR" sz="1600" dirty="0">
                <a:solidFill>
                  <a:schemeClr val="tx1"/>
                </a:solidFill>
              </a:rPr>
              <a:t>Βασική προτεραιότητα των Διακρατικών Συνεργασιών πρέπει να είναι οι τακτικές συνεργασίες με: </a:t>
            </a:r>
          </a:p>
          <a:p>
            <a:pPr marL="571497" algn="just">
              <a:buFont typeface="Wingdings" panose="05000000000000000000" pitchFamily="2" charset="2"/>
              <a:buChar char="v"/>
            </a:pPr>
            <a:r>
              <a:rPr lang="el-GR" sz="1400" b="0" dirty="0">
                <a:solidFill>
                  <a:schemeClr val="tx1"/>
                </a:solidFill>
              </a:rPr>
              <a:t>Χώρες που βρίσκονται σε τεχνολογική πρωτοπορία και μπορούν να συμπαρασύρουν τις ελληνικές ερευνητικές ομάδες σε τεχνολογίες αιχμής </a:t>
            </a:r>
          </a:p>
          <a:p>
            <a:pPr marL="571497" algn="just">
              <a:buFont typeface="Wingdings" panose="05000000000000000000" pitchFamily="2" charset="2"/>
              <a:buChar char="v"/>
            </a:pPr>
            <a:r>
              <a:rPr lang="el-GR" sz="1400" b="0" dirty="0">
                <a:solidFill>
                  <a:schemeClr val="tx1"/>
                </a:solidFill>
              </a:rPr>
              <a:t>Χώρες γεωπολιτικού ενδιαφέροντος για την Ελλάδα ή χώρες με σημαντικά κοινά προβλήματα, αλλά όχι με κράτη-μέλη της ΕΕ, διότι με αυτές υπάρχουν μεγάλες ευκαιρίες συνεργασιών μέσα από Ευρωπαϊκά χρηματοδοτικά εργαλεία (όχι μόνο Προγράμματα Πλαίσιο αλλά και μικρότερης εμβέλειας προγράμματα όπως </a:t>
            </a:r>
            <a:r>
              <a:rPr lang="el-GR" sz="1400" b="0" dirty="0" err="1">
                <a:solidFill>
                  <a:schemeClr val="tx1"/>
                </a:solidFill>
              </a:rPr>
              <a:t>Interreg</a:t>
            </a:r>
            <a:r>
              <a:rPr lang="el-GR" sz="1400" b="0" dirty="0">
                <a:solidFill>
                  <a:schemeClr val="tx1"/>
                </a:solidFill>
              </a:rPr>
              <a:t>, </a:t>
            </a:r>
            <a:r>
              <a:rPr lang="el-GR" sz="1400" b="0" dirty="0" err="1">
                <a:solidFill>
                  <a:schemeClr val="tx1"/>
                </a:solidFill>
              </a:rPr>
              <a:t>Erasmus</a:t>
            </a:r>
            <a:r>
              <a:rPr lang="el-GR" sz="1400" b="0" dirty="0">
                <a:solidFill>
                  <a:schemeClr val="tx1"/>
                </a:solidFill>
              </a:rPr>
              <a:t> κλπ.). </a:t>
            </a:r>
            <a:endParaRPr lang="el-GR" sz="1600" b="0" dirty="0">
              <a:solidFill>
                <a:schemeClr val="tx1"/>
              </a:solidFill>
            </a:endParaRPr>
          </a:p>
          <a:p>
            <a:pPr algn="just"/>
            <a:r>
              <a:rPr lang="el-GR" sz="1600" dirty="0">
                <a:solidFill>
                  <a:schemeClr val="tx1"/>
                </a:solidFill>
              </a:rPr>
              <a:t>Προτείνεται η υλοποίηση να γίνει με δύο Δράσεις: </a:t>
            </a:r>
          </a:p>
          <a:p>
            <a:pPr marL="571497" algn="just">
              <a:buFont typeface="Wingdings" panose="05000000000000000000" pitchFamily="2" charset="2"/>
              <a:buChar char="v"/>
            </a:pPr>
            <a:r>
              <a:rPr lang="el-GR" sz="1400" b="0" dirty="0">
                <a:solidFill>
                  <a:schemeClr val="tx1"/>
                </a:solidFill>
              </a:rPr>
              <a:t>Η πρώτη Δράση στοχεύει στην αναβάθμιση του τεχνολογικού επιπέδου της χώρας και αφορά σε συνεργασίες με την πρώτη ομάδα χωρών. Οι ωφελούμενοι είναι επιχειρήσεις και ερευνητικοί οργασμοί, με υποχρεωτική τη συμμετοχή των επιχειρήσεων. Στο πλαίσιο αυτό προτείνεται η συνέχιση της συνεργασίας με Κίνα και Ισραήλ και να επεκταθεί σε συνεργασίες τουλάχιστον με ΗΠΑ, Ηνωμένο Βασίλειο και πιθανόν Ελβετία. Για την επίτευξη των στόχων και την παραγωγή φιλόδοξων αποτελεσμάτων προτείνεται η αύξηση της μέγιστης χρηματοδότησης ανά έργο σε € 500 χιλ. </a:t>
            </a:r>
          </a:p>
          <a:p>
            <a:pPr marL="571497" algn="just">
              <a:buFont typeface="Wingdings" panose="05000000000000000000" pitchFamily="2" charset="2"/>
              <a:buChar char="v"/>
            </a:pPr>
            <a:r>
              <a:rPr lang="el-GR" sz="1400" b="0" dirty="0">
                <a:solidFill>
                  <a:schemeClr val="tx1"/>
                </a:solidFill>
              </a:rPr>
              <a:t>Η δεύτερη Δράση στοχεύει στην ανάπτυξη της διπλωματίας της επιστήμης και στη συμβολή στην αντιμετώπιση συγκεκριμένων κοινών κοινωνικών προκλήσεων. Οι συνεργασίες θα πρέπει να συναφθούν με χώρες της δεύτερης ομάδας. Τα έργα μπορεί να είναι TRL 1 έως TRL 4 χωρίς απαραίτητη συμμετοχή επιχειρήσεων, ή TRL 4 έως TRL 9 με υποχρεωτική συμμετοχή επιχειρήσεων. Η μέγιστη χρηματοδότηση ανά έργο θα έχει όριο τις € 250 χιλ.  </a:t>
            </a:r>
          </a:p>
          <a:p>
            <a:pPr algn="just"/>
            <a:r>
              <a:rPr lang="el-GR" sz="1600" dirty="0">
                <a:solidFill>
                  <a:schemeClr val="tx1"/>
                </a:solidFill>
              </a:rPr>
              <a:t>Είναι απαραίτητο στην περίπτωση των Διακρατικών Συνεργασιών να υπάρξουν ταχείες και αποτελεσματικές διαδικασίες και να τηρηθούν αυστηρά τα χρονοδιαγράμματα, διότι σε αντίθετη περίπτωση οι καθυστερήσεις όχι μόνο δυσχεραίνουν το έργο αλλά οδηγούν και σε δυσφήμιση των συνεργασιών με την Ελλάδα. </a:t>
            </a:r>
          </a:p>
        </p:txBody>
      </p:sp>
    </p:spTree>
    <p:extLst>
      <p:ext uri="{BB962C8B-B14F-4D97-AF65-F5344CB8AC3E}">
        <p14:creationId xmlns:p14="http://schemas.microsoft.com/office/powerpoint/2010/main" val="3449091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B1F9F6"/>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83C2A025-AFB8-2877-4438-4B89C9E647C4}"/>
              </a:ext>
            </a:extLst>
          </p:cNvPr>
          <p:cNvSpPr txBox="1"/>
          <p:nvPr/>
        </p:nvSpPr>
        <p:spPr>
          <a:xfrm>
            <a:off x="4737100" y="6289964"/>
            <a:ext cx="4745566" cy="347668"/>
          </a:xfrm>
          <a:prstGeom prst="rect">
            <a:avLst/>
          </a:prstGeom>
          <a:noFill/>
        </p:spPr>
        <p:txBody>
          <a:bodyPr wrap="square" lIns="0" tIns="0" rIns="0" bIns="0" rtlCol="0">
            <a:noAutofit/>
          </a:bodyPr>
          <a:lstStyle/>
          <a:p>
            <a:pPr algn="ctr">
              <a:lnSpc>
                <a:spcPts val="2530"/>
              </a:lnSpc>
              <a:spcBef>
                <a:spcPts val="126"/>
              </a:spcBef>
            </a:pPr>
            <a:r>
              <a:rPr sz="1200" b="1" dirty="0">
                <a:solidFill>
                  <a:srgbClr val="C00000"/>
                </a:solidFill>
                <a:cs typeface="Calibri" panose="020F0502020204030204" pitchFamily="34" charset="0"/>
              </a:rPr>
              <a:t>Aξι</a:t>
            </a:r>
            <a:r>
              <a:rPr sz="1200" b="1" spc="-50" dirty="0">
                <a:solidFill>
                  <a:srgbClr val="C00000"/>
                </a:solidFill>
                <a:cs typeface="Calibri" panose="020F0502020204030204" pitchFamily="34" charset="0"/>
              </a:rPr>
              <a:t>ο</a:t>
            </a:r>
            <a:r>
              <a:rPr sz="1200" b="1" dirty="0">
                <a:solidFill>
                  <a:srgbClr val="C00000"/>
                </a:solidFill>
                <a:cs typeface="Calibri" panose="020F0502020204030204" pitchFamily="34" charset="0"/>
              </a:rPr>
              <a:t>λ</a:t>
            </a:r>
            <a:r>
              <a:rPr sz="1200" b="1" spc="-50" dirty="0">
                <a:solidFill>
                  <a:srgbClr val="C00000"/>
                </a:solidFill>
                <a:cs typeface="Calibri" panose="020F0502020204030204" pitchFamily="34" charset="0"/>
              </a:rPr>
              <a:t>ό</a:t>
            </a:r>
            <a:r>
              <a:rPr sz="1200" b="1" dirty="0">
                <a:solidFill>
                  <a:srgbClr val="C00000"/>
                </a:solidFill>
                <a:cs typeface="Calibri" panose="020F0502020204030204" pitchFamily="34" charset="0"/>
              </a:rPr>
              <a:t>γη</a:t>
            </a:r>
            <a:r>
              <a:rPr sz="1200" b="1" spc="-96" dirty="0">
                <a:solidFill>
                  <a:srgbClr val="C00000"/>
                </a:solidFill>
                <a:cs typeface="Calibri" panose="020F0502020204030204" pitchFamily="34" charset="0"/>
              </a:rPr>
              <a:t>σ</a:t>
            </a:r>
            <a:r>
              <a:rPr sz="1200" b="1" dirty="0">
                <a:solidFill>
                  <a:srgbClr val="C00000"/>
                </a:solidFill>
                <a:cs typeface="Calibri" panose="020F0502020204030204" pitchFamily="34" charset="0"/>
              </a:rPr>
              <a:t>η</a:t>
            </a:r>
            <a:r>
              <a:rPr sz="1200" b="1" spc="148" dirty="0">
                <a:solidFill>
                  <a:srgbClr val="C00000"/>
                </a:solidFill>
                <a:cs typeface="Calibri" panose="020F0502020204030204" pitchFamily="34" charset="0"/>
              </a:rPr>
              <a:t> </a:t>
            </a:r>
            <a:r>
              <a:rPr sz="1200" b="1" spc="-12" dirty="0" err="1">
                <a:solidFill>
                  <a:srgbClr val="C00000"/>
                </a:solidFill>
                <a:cs typeface="Calibri" panose="020F0502020204030204" pitchFamily="34" charset="0"/>
              </a:rPr>
              <a:t>τ</a:t>
            </a:r>
            <a:r>
              <a:rPr sz="1200" b="1" spc="-50"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sz="1200" b="1" spc="54" dirty="0">
                <a:solidFill>
                  <a:srgbClr val="C00000"/>
                </a:solidFill>
                <a:cs typeface="Calibri" panose="020F0502020204030204" pitchFamily="34" charset="0"/>
              </a:rPr>
              <a:t> </a:t>
            </a:r>
            <a:r>
              <a:rPr lang="el-GR" sz="1200" b="1" spc="54" dirty="0">
                <a:solidFill>
                  <a:srgbClr val="C00000"/>
                </a:solidFill>
                <a:cs typeface="Calibri" panose="020F0502020204030204" pitchFamily="34" charset="0"/>
              </a:rPr>
              <a:t>Δ</a:t>
            </a:r>
            <a:r>
              <a:rPr sz="1200" b="1" dirty="0" err="1">
                <a:solidFill>
                  <a:srgbClr val="C00000"/>
                </a:solidFill>
                <a:cs typeface="Calibri" panose="020F0502020204030204" pitchFamily="34" charset="0"/>
              </a:rPr>
              <a:t>ρά</a:t>
            </a:r>
            <a:r>
              <a:rPr sz="1200" b="1" spc="-13" dirty="0" err="1">
                <a:solidFill>
                  <a:srgbClr val="C00000"/>
                </a:solidFill>
                <a:cs typeface="Calibri" panose="020F0502020204030204" pitchFamily="34" charset="0"/>
              </a:rPr>
              <a:t>σ</a:t>
            </a:r>
            <a:r>
              <a:rPr sz="1200" b="1" spc="-25" dirty="0" err="1">
                <a:solidFill>
                  <a:srgbClr val="C00000"/>
                </a:solidFill>
                <a:cs typeface="Calibri" panose="020F0502020204030204" pitchFamily="34" charset="0"/>
              </a:rPr>
              <a:t>ε</a:t>
            </a:r>
            <a:r>
              <a:rPr sz="1200" b="1" spc="-51"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lang="en-US" sz="1200" b="1" dirty="0">
                <a:solidFill>
                  <a:srgbClr val="C00000"/>
                </a:solidFill>
                <a:cs typeface="Calibri" panose="020F0502020204030204" pitchFamily="34" charset="0"/>
              </a:rPr>
              <a:t> </a:t>
            </a:r>
            <a:r>
              <a:rPr sz="1200" b="1" dirty="0" err="1">
                <a:solidFill>
                  <a:srgbClr val="C00000"/>
                </a:solidFill>
                <a:cs typeface="Calibri" panose="020F0502020204030204" pitchFamily="34" charset="0"/>
              </a:rPr>
              <a:t>Έρε</a:t>
            </a:r>
            <a:r>
              <a:rPr sz="1200" b="1" spc="-25" dirty="0" err="1">
                <a:solidFill>
                  <a:srgbClr val="C00000"/>
                </a:solidFill>
                <a:cs typeface="Calibri" panose="020F0502020204030204" pitchFamily="34" charset="0"/>
              </a:rPr>
              <a:t>υ</a:t>
            </a:r>
            <a:r>
              <a:rPr sz="1200" b="1" spc="-50" dirty="0" err="1">
                <a:solidFill>
                  <a:srgbClr val="C00000"/>
                </a:solidFill>
                <a:cs typeface="Calibri" panose="020F0502020204030204" pitchFamily="34" charset="0"/>
              </a:rPr>
              <a:t>ν</a:t>
            </a:r>
            <a:r>
              <a:rPr sz="1200" b="1" dirty="0">
                <a:solidFill>
                  <a:srgbClr val="C00000"/>
                </a:solidFill>
                <a:cs typeface="Calibri" panose="020F0502020204030204" pitchFamily="34" charset="0"/>
              </a:rPr>
              <a:t>ας</a:t>
            </a:r>
            <a:r>
              <a:rPr sz="1200" b="1" spc="106" dirty="0">
                <a:solidFill>
                  <a:srgbClr val="C00000"/>
                </a:solidFill>
                <a:cs typeface="Calibri" panose="020F0502020204030204" pitchFamily="34" charset="0"/>
              </a:rPr>
              <a:t> </a:t>
            </a:r>
            <a:r>
              <a:rPr sz="1200" b="1" spc="-50" dirty="0">
                <a:solidFill>
                  <a:srgbClr val="C00000"/>
                </a:solidFill>
                <a:cs typeface="Calibri" panose="020F0502020204030204" pitchFamily="34" charset="0"/>
              </a:rPr>
              <a:t>κ</a:t>
            </a:r>
            <a:r>
              <a:rPr sz="1200" b="1" dirty="0">
                <a:solidFill>
                  <a:srgbClr val="C00000"/>
                </a:solidFill>
                <a:cs typeface="Calibri" panose="020F0502020204030204" pitchFamily="34" charset="0"/>
              </a:rPr>
              <a:t>αι</a:t>
            </a:r>
            <a:r>
              <a:rPr sz="1200" b="1" spc="46" dirty="0">
                <a:solidFill>
                  <a:srgbClr val="C00000"/>
                </a:solidFill>
                <a:cs typeface="Calibri" panose="020F0502020204030204" pitchFamily="34" charset="0"/>
              </a:rPr>
              <a:t> </a:t>
            </a:r>
            <a:r>
              <a:rPr sz="1200" b="1" spc="-85" dirty="0">
                <a:solidFill>
                  <a:srgbClr val="C00000"/>
                </a:solidFill>
                <a:cs typeface="Calibri" panose="020F0502020204030204" pitchFamily="34" charset="0"/>
              </a:rPr>
              <a:t>Κ</a:t>
            </a:r>
            <a:r>
              <a:rPr sz="1200" b="1" dirty="0">
                <a:solidFill>
                  <a:srgbClr val="C00000"/>
                </a:solidFill>
                <a:cs typeface="Calibri" panose="020F0502020204030204" pitchFamily="34" charset="0"/>
              </a:rPr>
              <a:t>α</a:t>
            </a:r>
            <a:r>
              <a:rPr sz="1200" b="1" spc="-58" dirty="0">
                <a:solidFill>
                  <a:srgbClr val="C00000"/>
                </a:solidFill>
                <a:cs typeface="Calibri" panose="020F0502020204030204" pitchFamily="34" charset="0"/>
              </a:rPr>
              <a:t>ι</a:t>
            </a:r>
            <a:r>
              <a:rPr sz="1200" b="1" spc="-50" dirty="0">
                <a:solidFill>
                  <a:srgbClr val="C00000"/>
                </a:solidFill>
                <a:cs typeface="Calibri" panose="020F0502020204030204" pitchFamily="34" charset="0"/>
              </a:rPr>
              <a:t>ν</a:t>
            </a:r>
            <a:r>
              <a:rPr sz="1200" b="1" dirty="0">
                <a:solidFill>
                  <a:srgbClr val="C00000"/>
                </a:solidFill>
                <a:cs typeface="Calibri" panose="020F0502020204030204" pitchFamily="34" charset="0"/>
              </a:rPr>
              <a:t>ο</a:t>
            </a:r>
            <a:r>
              <a:rPr sz="1200" b="1" spc="-12" dirty="0">
                <a:solidFill>
                  <a:srgbClr val="C00000"/>
                </a:solidFill>
                <a:cs typeface="Calibri" panose="020F0502020204030204" pitchFamily="34" charset="0"/>
              </a:rPr>
              <a:t>τ</a:t>
            </a:r>
            <a:r>
              <a:rPr sz="1200" b="1" dirty="0">
                <a:solidFill>
                  <a:srgbClr val="C00000"/>
                </a:solidFill>
                <a:cs typeface="Calibri" panose="020F0502020204030204" pitchFamily="34" charset="0"/>
              </a:rPr>
              <a:t>ομίας της</a:t>
            </a:r>
            <a:r>
              <a:rPr sz="1200" b="1" spc="48" dirty="0">
                <a:solidFill>
                  <a:srgbClr val="C00000"/>
                </a:solidFill>
                <a:cs typeface="Calibri" panose="020F0502020204030204" pitchFamily="34" charset="0"/>
              </a:rPr>
              <a:t> </a:t>
            </a:r>
            <a:r>
              <a:rPr sz="1200" b="1" dirty="0">
                <a:solidFill>
                  <a:srgbClr val="C00000"/>
                </a:solidFill>
                <a:cs typeface="Calibri" panose="020F0502020204030204" pitchFamily="34" charset="0"/>
              </a:rPr>
              <a:t>ΓΓΕΚ</a:t>
            </a:r>
            <a:r>
              <a:rPr sz="1200" b="1" spc="64" dirty="0">
                <a:solidFill>
                  <a:srgbClr val="C00000"/>
                </a:solidFill>
                <a:cs typeface="Calibri" panose="020F0502020204030204" pitchFamily="34" charset="0"/>
              </a:rPr>
              <a:t> </a:t>
            </a:r>
            <a:r>
              <a:rPr lang="el-GR" sz="1200" b="1" dirty="0">
                <a:solidFill>
                  <a:srgbClr val="C00000"/>
                </a:solidFill>
                <a:cs typeface="Calibri" panose="020F0502020204030204" pitchFamily="34" charset="0"/>
              </a:rPr>
              <a:t>2007-2013</a:t>
            </a:r>
            <a:endParaRPr sz="1200" b="1" dirty="0">
              <a:solidFill>
                <a:srgbClr val="C00000"/>
              </a:solidFill>
              <a:cs typeface="Calibri" panose="020F0502020204030204" pitchFamily="34" charset="0"/>
            </a:endParaRPr>
          </a:p>
        </p:txBody>
      </p:sp>
      <p:pic>
        <p:nvPicPr>
          <p:cNvPr id="66" name="Picture 65" descr="A blue and white logo&#10;&#10;Description automatically generated">
            <a:extLst>
              <a:ext uri="{FF2B5EF4-FFF2-40B4-BE49-F238E27FC236}">
                <a16:creationId xmlns:a16="http://schemas.microsoft.com/office/drawing/2014/main" id="{8E324A1A-BF21-D42B-C65A-1A30A1EC4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57" y="252321"/>
            <a:ext cx="1143765" cy="450341"/>
          </a:xfrm>
          <a:prstGeom prst="rect">
            <a:avLst/>
          </a:prstGeom>
        </p:spPr>
      </p:pic>
      <p:sp>
        <p:nvSpPr>
          <p:cNvPr id="4" name="TextBox 3">
            <a:extLst>
              <a:ext uri="{FF2B5EF4-FFF2-40B4-BE49-F238E27FC236}">
                <a16:creationId xmlns:a16="http://schemas.microsoft.com/office/drawing/2014/main" id="{89F7B5B6-FC5C-EA3F-6586-097548F5105F}"/>
              </a:ext>
            </a:extLst>
          </p:cNvPr>
          <p:cNvSpPr txBox="1"/>
          <p:nvPr/>
        </p:nvSpPr>
        <p:spPr>
          <a:xfrm>
            <a:off x="3456793" y="2044706"/>
            <a:ext cx="2970685" cy="369332"/>
          </a:xfrm>
          <a:prstGeom prst="rect">
            <a:avLst/>
          </a:prstGeom>
          <a:noFill/>
        </p:spPr>
        <p:txBody>
          <a:bodyPr wrap="none" rtlCol="0">
            <a:spAutoFit/>
          </a:bodyPr>
          <a:lstStyle/>
          <a:p>
            <a:pPr algn="ctr">
              <a:spcBef>
                <a:spcPts val="126"/>
              </a:spcBef>
            </a:pPr>
            <a:r>
              <a:rPr lang="el-GR" b="1" dirty="0">
                <a:solidFill>
                  <a:schemeClr val="bg2">
                    <a:lumMod val="25000"/>
                  </a:schemeClr>
                </a:solidFill>
              </a:rPr>
              <a:t>ΕΥΡΩΠΑΪΚΗ Ε&amp;Τ ΣΥΝΕΡΓΑΣΙΑ</a:t>
            </a:r>
          </a:p>
        </p:txBody>
      </p:sp>
      <p:sp>
        <p:nvSpPr>
          <p:cNvPr id="5" name="TextBox 4">
            <a:extLst>
              <a:ext uri="{FF2B5EF4-FFF2-40B4-BE49-F238E27FC236}">
                <a16:creationId xmlns:a16="http://schemas.microsoft.com/office/drawing/2014/main" id="{C4E7BB7A-96D3-C2D7-2454-0D0E43723395}"/>
              </a:ext>
            </a:extLst>
          </p:cNvPr>
          <p:cNvSpPr txBox="1"/>
          <p:nvPr/>
        </p:nvSpPr>
        <p:spPr>
          <a:xfrm>
            <a:off x="3082896" y="2980747"/>
            <a:ext cx="4969378" cy="2646878"/>
          </a:xfrm>
          <a:prstGeom prst="rect">
            <a:avLst/>
          </a:prstGeom>
          <a:noFill/>
        </p:spPr>
        <p:txBody>
          <a:bodyPr wrap="square">
            <a:spAutoFit/>
          </a:bodyPr>
          <a:lstStyle/>
          <a:p>
            <a:pPr marL="33337" lvl="1" algn="just">
              <a:spcBef>
                <a:spcPts val="600"/>
              </a:spcBef>
              <a:spcAft>
                <a:spcPts val="600"/>
              </a:spcAft>
              <a:buClr>
                <a:srgbClr val="C00000"/>
              </a:buClr>
            </a:pPr>
            <a:endParaRPr lang="el-GR" dirty="0"/>
          </a:p>
          <a:p>
            <a:pPr marL="776287" lvl="2" indent="-285750" algn="just">
              <a:spcBef>
                <a:spcPts val="600"/>
              </a:spcBef>
              <a:spcAft>
                <a:spcPts val="600"/>
              </a:spcAft>
              <a:buClr>
                <a:srgbClr val="C00000"/>
              </a:buClr>
              <a:buFont typeface="Wingdings" pitchFamily="2" charset="2"/>
              <a:buChar char="v"/>
            </a:pPr>
            <a:r>
              <a:rPr lang="en-US" dirty="0"/>
              <a:t>ERA-NETs</a:t>
            </a:r>
          </a:p>
          <a:p>
            <a:pPr marL="776287" lvl="2" indent="-285750" algn="just">
              <a:spcBef>
                <a:spcPts val="600"/>
              </a:spcBef>
              <a:spcAft>
                <a:spcPts val="600"/>
              </a:spcAft>
              <a:buClr>
                <a:srgbClr val="C00000"/>
              </a:buClr>
              <a:buFont typeface="Wingdings" pitchFamily="2" charset="2"/>
              <a:buChar char="v"/>
            </a:pPr>
            <a:r>
              <a:rPr lang="en-US" dirty="0"/>
              <a:t>JITs </a:t>
            </a:r>
            <a:r>
              <a:rPr lang="el-GR" i="0" dirty="0">
                <a:solidFill>
                  <a:srgbClr val="000000"/>
                </a:solidFill>
                <a:effectLst/>
                <a:latin typeface="Calibri"/>
                <a:cs typeface="Calibri"/>
              </a:rPr>
              <a:t>ENIAC &amp; ARTEMIS</a:t>
            </a:r>
            <a:endParaRPr lang="en-US" i="0" dirty="0">
              <a:solidFill>
                <a:srgbClr val="000000"/>
              </a:solidFill>
              <a:effectLst/>
              <a:latin typeface="Calibri"/>
              <a:cs typeface="Calibri"/>
            </a:endParaRPr>
          </a:p>
          <a:p>
            <a:pPr marL="776287" lvl="2" indent="-285750" algn="just">
              <a:spcBef>
                <a:spcPts val="600"/>
              </a:spcBef>
              <a:spcAft>
                <a:spcPts val="600"/>
              </a:spcAft>
              <a:buClr>
                <a:srgbClr val="C00000"/>
              </a:buClr>
              <a:buFont typeface="Wingdings" pitchFamily="2" charset="2"/>
              <a:buChar char="v"/>
            </a:pPr>
            <a:r>
              <a:rPr lang="en-US" dirty="0">
                <a:solidFill>
                  <a:srgbClr val="000000"/>
                </a:solidFill>
                <a:latin typeface="Calibri"/>
                <a:cs typeface="Calibri"/>
              </a:rPr>
              <a:t>JPI </a:t>
            </a:r>
            <a:r>
              <a:rPr lang="el-GR" dirty="0" err="1">
                <a:solidFill>
                  <a:srgbClr val="000000"/>
                </a:solidFill>
                <a:latin typeface="Calibri"/>
                <a:cs typeface="Calibri"/>
              </a:rPr>
              <a:t>Νευροεκφυλιστικές</a:t>
            </a:r>
            <a:r>
              <a:rPr lang="el-GR" dirty="0">
                <a:solidFill>
                  <a:srgbClr val="000000"/>
                </a:solidFill>
                <a:latin typeface="Calibri"/>
                <a:cs typeface="Calibri"/>
              </a:rPr>
              <a:t> Παθήσεις με έμφαση το </a:t>
            </a:r>
            <a:r>
              <a:rPr lang="en-US" dirty="0">
                <a:solidFill>
                  <a:srgbClr val="000000"/>
                </a:solidFill>
                <a:latin typeface="Calibri"/>
                <a:cs typeface="Calibri"/>
              </a:rPr>
              <a:t>Alzheimer</a:t>
            </a:r>
          </a:p>
          <a:p>
            <a:pPr marL="776287" lvl="2" indent="-285750" algn="just">
              <a:spcBef>
                <a:spcPts val="600"/>
              </a:spcBef>
              <a:spcAft>
                <a:spcPts val="600"/>
              </a:spcAft>
              <a:buClr>
                <a:srgbClr val="C00000"/>
              </a:buClr>
              <a:buFont typeface="Wingdings" pitchFamily="2" charset="2"/>
              <a:buChar char="v"/>
            </a:pPr>
            <a:r>
              <a:rPr lang="el-GR" dirty="0">
                <a:solidFill>
                  <a:srgbClr val="000000"/>
                </a:solidFill>
                <a:latin typeface="Calibri"/>
                <a:cs typeface="Calibri"/>
              </a:rPr>
              <a:t>Δημιουργία Εθνικών Δικτύων Υποδομών για τη συμμετοχή στο </a:t>
            </a:r>
            <a:r>
              <a:rPr lang="en-US" dirty="0">
                <a:solidFill>
                  <a:srgbClr val="000000"/>
                </a:solidFill>
                <a:latin typeface="Calibri"/>
                <a:cs typeface="Calibri"/>
              </a:rPr>
              <a:t>ESFRI</a:t>
            </a:r>
            <a:endParaRPr lang="en-GB" dirty="0"/>
          </a:p>
        </p:txBody>
      </p:sp>
    </p:spTree>
    <p:extLst>
      <p:ext uri="{BB962C8B-B14F-4D97-AF65-F5344CB8AC3E}">
        <p14:creationId xmlns:p14="http://schemas.microsoft.com/office/powerpoint/2010/main" val="251454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1722331" cy="369332"/>
          </a:xfrm>
          <a:prstGeom prst="rect">
            <a:avLst/>
          </a:prstGeom>
          <a:noFill/>
        </p:spPr>
        <p:txBody>
          <a:bodyPr wrap="none" lIns="91440" tIns="45720" rIns="91440" bIns="45720" rtlCol="0" anchor="t">
            <a:spAutoFit/>
          </a:bodyPr>
          <a:lstStyle/>
          <a:p>
            <a:r>
              <a:rPr lang="el-GR" b="1" dirty="0">
                <a:solidFill>
                  <a:schemeClr val="bg2">
                    <a:lumMod val="25000"/>
                  </a:schemeClr>
                </a:solidFill>
              </a:rPr>
              <a:t>Στόχοι ενότητας</a:t>
            </a:r>
          </a:p>
        </p:txBody>
      </p:sp>
      <p:sp>
        <p:nvSpPr>
          <p:cNvPr id="4" name="TextBox 3">
            <a:extLst>
              <a:ext uri="{FF2B5EF4-FFF2-40B4-BE49-F238E27FC236}">
                <a16:creationId xmlns:a16="http://schemas.microsoft.com/office/drawing/2014/main" id="{F7448971-9B18-813E-6D13-8C3CC1765366}"/>
              </a:ext>
            </a:extLst>
          </p:cNvPr>
          <p:cNvSpPr txBox="1"/>
          <p:nvPr/>
        </p:nvSpPr>
        <p:spPr>
          <a:xfrm>
            <a:off x="385823" y="0"/>
            <a:ext cx="5469959" cy="369332"/>
          </a:xfrm>
          <a:prstGeom prst="rect">
            <a:avLst/>
          </a:prstGeom>
          <a:noFill/>
        </p:spPr>
        <p:txBody>
          <a:bodyPr wrap="none" rtlCol="0">
            <a:spAutoFit/>
          </a:bodyPr>
          <a:lstStyle/>
          <a:p>
            <a:r>
              <a:rPr lang="el-GR" b="1" dirty="0"/>
              <a:t>ΑΠΟΤΙΜΗΣΗ ΕΝΟΤΗΤΑΣ ‘ΕΥΡΩΠΑΪΚΗ Ε&amp;Τ ΣΥΝΕΡΓΑΣΙΑ’ </a:t>
            </a:r>
          </a:p>
        </p:txBody>
      </p:sp>
      <p:sp>
        <p:nvSpPr>
          <p:cNvPr id="6" name="TextBox 5">
            <a:extLst>
              <a:ext uri="{FF2B5EF4-FFF2-40B4-BE49-F238E27FC236}">
                <a16:creationId xmlns:a16="http://schemas.microsoft.com/office/drawing/2014/main" id="{062D4400-DFFA-844F-900F-FA0D4F6EC5DE}"/>
              </a:ext>
            </a:extLst>
          </p:cNvPr>
          <p:cNvSpPr txBox="1"/>
          <p:nvPr/>
        </p:nvSpPr>
        <p:spPr>
          <a:xfrm>
            <a:off x="385823" y="1305341"/>
            <a:ext cx="8992276" cy="5632311"/>
          </a:xfrm>
          <a:prstGeom prst="rect">
            <a:avLst/>
          </a:prstGeom>
          <a:noFill/>
        </p:spPr>
        <p:txBody>
          <a:bodyPr wrap="square">
            <a:spAutoFit/>
          </a:bodyPr>
          <a:lstStyle/>
          <a:p>
            <a:pPr marL="285750" indent="-285750" algn="just" rtl="0" fontAlgn="base">
              <a:buFont typeface="Wingdings" panose="05000000000000000000" pitchFamily="2" charset="2"/>
              <a:buChar char="q"/>
            </a:pPr>
            <a:r>
              <a:rPr lang="el-GR" sz="1800" b="0" i="0" dirty="0">
                <a:solidFill>
                  <a:srgbClr val="000000"/>
                </a:solidFill>
                <a:effectLst/>
                <a:latin typeface="Calibri" panose="020F0502020204030204" pitchFamily="34" charset="0"/>
              </a:rPr>
              <a:t>Οι Δράσεις χρηματοδοτούν την Ελληνική συμμετοχή στις Ευρωπαϊκές Πρωτοβουλίες</a:t>
            </a:r>
            <a:r>
              <a:rPr lang="en-US" sz="1800" b="0" i="0" dirty="0">
                <a:solidFill>
                  <a:srgbClr val="000000"/>
                </a:solidFill>
                <a:effectLst/>
                <a:latin typeface="Calibri" panose="020F0502020204030204" pitchFamily="34" charset="0"/>
              </a:rPr>
              <a:t> </a:t>
            </a:r>
            <a:endParaRPr lang="el-GR" sz="1800" b="0" i="0" dirty="0">
              <a:solidFill>
                <a:srgbClr val="000000"/>
              </a:solidFill>
              <a:effectLst/>
              <a:latin typeface="Calibri" panose="020F0502020204030204" pitchFamily="34" charset="0"/>
            </a:endParaRPr>
          </a:p>
          <a:p>
            <a:pPr marL="285750" indent="-285750" algn="just" rtl="0" fontAlgn="base">
              <a:buFont typeface="Wingdings" panose="05000000000000000000" pitchFamily="2" charset="2"/>
              <a:buChar char="q"/>
            </a:pPr>
            <a:endParaRPr lang="el-GR" sz="1800" b="0" i="0" dirty="0">
              <a:solidFill>
                <a:srgbClr val="000000"/>
              </a:solidFill>
              <a:effectLst/>
              <a:latin typeface="Calibri" panose="020F0502020204030204" pitchFamily="34" charset="0"/>
            </a:endParaRPr>
          </a:p>
          <a:p>
            <a:pPr marL="285750" indent="-285750" algn="just" rtl="0" fontAlgn="base">
              <a:buFont typeface="Wingdings" panose="05000000000000000000" pitchFamily="2" charset="2"/>
              <a:buChar char="q"/>
            </a:pPr>
            <a:endParaRPr lang="el-GR" sz="1800" b="0" i="0" dirty="0">
              <a:solidFill>
                <a:srgbClr val="000000"/>
              </a:solidFill>
              <a:effectLst/>
              <a:latin typeface="Calibri" panose="020F0502020204030204" pitchFamily="34" charset="0"/>
            </a:endParaRPr>
          </a:p>
          <a:p>
            <a:pPr marL="285750" indent="-285750" algn="just" rtl="0" fontAlgn="base">
              <a:buFont typeface="Wingdings" panose="05000000000000000000" pitchFamily="2" charset="2"/>
              <a:buChar char="q"/>
            </a:pPr>
            <a:endParaRPr lang="en-US" dirty="0">
              <a:solidFill>
                <a:srgbClr val="000000"/>
              </a:solidFill>
              <a:latin typeface="Calibri" panose="020F0502020204030204" pitchFamily="34" charset="0"/>
            </a:endParaRPr>
          </a:p>
          <a:p>
            <a:pPr marL="285750" indent="-285750" algn="just" rtl="0" fontAlgn="base">
              <a:buFont typeface="Wingdings" panose="05000000000000000000" pitchFamily="2" charset="2"/>
              <a:buChar char="q"/>
            </a:pPr>
            <a:endParaRPr lang="en-US" dirty="0">
              <a:solidFill>
                <a:srgbClr val="000000"/>
              </a:solidFill>
              <a:latin typeface="Calibri" panose="020F0502020204030204" pitchFamily="34" charset="0"/>
            </a:endParaRPr>
          </a:p>
          <a:p>
            <a:pPr marL="285750" indent="-285750" algn="just" rtl="0" fontAlgn="base">
              <a:buFont typeface="Wingdings" panose="05000000000000000000" pitchFamily="2" charset="2"/>
              <a:buChar char="q"/>
            </a:pPr>
            <a:endParaRPr lang="en-US" dirty="0">
              <a:solidFill>
                <a:srgbClr val="000000"/>
              </a:solidFill>
              <a:latin typeface="Calibri" panose="020F0502020204030204" pitchFamily="34" charset="0"/>
            </a:endParaRPr>
          </a:p>
          <a:p>
            <a:pPr marL="285750" indent="-285750" algn="just" rtl="0" fontAlgn="base">
              <a:buFont typeface="Wingdings" panose="05000000000000000000" pitchFamily="2" charset="2"/>
              <a:buChar char="q"/>
            </a:pPr>
            <a:endParaRPr lang="en-US" dirty="0">
              <a:solidFill>
                <a:srgbClr val="000000"/>
              </a:solidFill>
              <a:latin typeface="Calibri" panose="020F0502020204030204" pitchFamily="34" charset="0"/>
            </a:endParaRPr>
          </a:p>
          <a:p>
            <a:pPr marL="285750" indent="-285750" algn="just" rtl="0" fontAlgn="base">
              <a:buFont typeface="Wingdings" panose="05000000000000000000" pitchFamily="2" charset="2"/>
              <a:buChar char="q"/>
            </a:pPr>
            <a:endParaRPr lang="en-US" dirty="0">
              <a:solidFill>
                <a:srgbClr val="000000"/>
              </a:solidFill>
              <a:latin typeface="Calibri" panose="020F0502020204030204" pitchFamily="34" charset="0"/>
            </a:endParaRPr>
          </a:p>
          <a:p>
            <a:pPr marL="285750" indent="-285750" algn="just" rtl="0" fontAlgn="base">
              <a:buFont typeface="Wingdings" panose="05000000000000000000" pitchFamily="2" charset="2"/>
              <a:buChar char="q"/>
            </a:pPr>
            <a:endParaRPr lang="el-GR" dirty="0">
              <a:solidFill>
                <a:srgbClr val="000000"/>
              </a:solidFill>
              <a:latin typeface="Calibri" panose="020F0502020204030204" pitchFamily="34" charset="0"/>
            </a:endParaRPr>
          </a:p>
          <a:p>
            <a:pPr marL="285750" indent="-285750" algn="just" rtl="0" fontAlgn="base">
              <a:buFont typeface="Wingdings" panose="05000000000000000000" pitchFamily="2" charset="2"/>
              <a:buChar char="q"/>
            </a:pPr>
            <a:r>
              <a:rPr lang="el-GR" sz="1800" b="0" i="0" dirty="0">
                <a:solidFill>
                  <a:srgbClr val="000000"/>
                </a:solidFill>
                <a:effectLst/>
                <a:latin typeface="Calibri" panose="020F0502020204030204" pitchFamily="34" charset="0"/>
              </a:rPr>
              <a:t>Οι </a:t>
            </a:r>
            <a:r>
              <a:rPr lang="el-GR" sz="1800" b="1" i="0" dirty="0">
                <a:solidFill>
                  <a:srgbClr val="000000"/>
                </a:solidFill>
                <a:effectLst/>
                <a:latin typeface="Calibri" panose="020F0502020204030204" pitchFamily="34" charset="0"/>
              </a:rPr>
              <a:t>ειδικοί στόχοι</a:t>
            </a:r>
            <a:r>
              <a:rPr lang="el-GR" sz="1800" b="0" i="0" dirty="0">
                <a:solidFill>
                  <a:srgbClr val="000000"/>
                </a:solidFill>
                <a:effectLst/>
                <a:latin typeface="Calibri" panose="020F0502020204030204" pitchFamily="34" charset="0"/>
              </a:rPr>
              <a:t> της Ενότητας ήταν η ανάπτυξη συνεργασιών ανάμεσα σε Ελληνικούς ερευνητικούς οργανισμούς και επιχειρήσεις με αντίστοιχους φορείς από την ΕΕ και συνδεδεμένες χώρες, καθώς και η ανταλλαγή τεχνογνωσίας  και εμπειριών. </a:t>
            </a:r>
            <a:endParaRPr lang="en-GB" sz="1800" b="0" i="0" dirty="0">
              <a:solidFill>
                <a:srgbClr val="000000"/>
              </a:solidFill>
              <a:effectLst/>
              <a:latin typeface="Calibri" panose="020F0502020204030204" pitchFamily="34" charset="0"/>
            </a:endParaRPr>
          </a:p>
          <a:p>
            <a:pPr marL="285750" indent="-285750" algn="just" rtl="0" fontAlgn="base">
              <a:buFont typeface="Wingdings" panose="05000000000000000000" pitchFamily="2" charset="2"/>
              <a:buChar char="q"/>
            </a:pPr>
            <a:r>
              <a:rPr lang="el-GR" sz="1800" b="0" i="0" dirty="0">
                <a:solidFill>
                  <a:srgbClr val="000000"/>
                </a:solidFill>
                <a:effectLst/>
                <a:latin typeface="Calibri" panose="020F0502020204030204" pitchFamily="34" charset="0"/>
              </a:rPr>
              <a:t>Ειδικά για τις επιχειρήσεις ο στόχος δεν ήταν μόνο οι συνεργασίες αλλά και η συνεισφορά στη βελτίωση της παραγωγικότητας, της ανταγωνιστικότητας και του ερευνητικού τους δυναμικού.  </a:t>
            </a:r>
            <a:endParaRPr lang="en-GB" dirty="0">
              <a:solidFill>
                <a:srgbClr val="000000"/>
              </a:solidFill>
              <a:latin typeface="Segoe UI" panose="020B0502040204020203" pitchFamily="34" charset="0"/>
            </a:endParaRPr>
          </a:p>
          <a:p>
            <a:pPr marL="285750" indent="-285750" algn="just" rtl="0" fontAlgn="base">
              <a:buFont typeface="Wingdings" panose="05000000000000000000" pitchFamily="2" charset="2"/>
              <a:buChar char="q"/>
            </a:pPr>
            <a:r>
              <a:rPr lang="el-GR" sz="1800" b="0" i="0" dirty="0">
                <a:solidFill>
                  <a:srgbClr val="000000"/>
                </a:solidFill>
                <a:effectLst/>
                <a:latin typeface="Calibri" panose="020F0502020204030204" pitchFamily="34" charset="0"/>
              </a:rPr>
              <a:t>Η επιτυχία των ειδικών στόχων αναμένονταν να βοηθήσει τους </a:t>
            </a:r>
            <a:r>
              <a:rPr lang="el-GR" sz="1800" b="1" i="0" dirty="0">
                <a:solidFill>
                  <a:srgbClr val="000000"/>
                </a:solidFill>
                <a:effectLst/>
                <a:latin typeface="Calibri" panose="020F0502020204030204" pitchFamily="34" charset="0"/>
              </a:rPr>
              <a:t>στρατηγικούς στόχους</a:t>
            </a:r>
            <a:r>
              <a:rPr lang="el-GR" sz="1800" b="0" i="0" dirty="0">
                <a:solidFill>
                  <a:srgbClr val="000000"/>
                </a:solidFill>
                <a:effectLst/>
                <a:latin typeface="Calibri" panose="020F0502020204030204" pitchFamily="34" charset="0"/>
              </a:rPr>
              <a:t> της Ενότητας που ήταν η ανάπτυξη της εξωστρέφειας του εθνικού συστήματος καινοτομίας, η συνέχιση της ελληνικής συμμετοχής στις διεθνείς και ευρωπαϊκές Ε&amp;Τ διαδικασίες δικτύωσης και μετά την ολοκλήρωση της Δράσης. </a:t>
            </a:r>
            <a:endParaRPr lang="en-GB" sz="1800" b="0" i="0" dirty="0">
              <a:solidFill>
                <a:srgbClr val="000000"/>
              </a:solidFill>
              <a:effectLst/>
              <a:latin typeface="Calibri" panose="020F0502020204030204" pitchFamily="34" charset="0"/>
            </a:endParaRPr>
          </a:p>
          <a:p>
            <a:pPr algn="l" rtl="0" fontAlgn="base"/>
            <a:r>
              <a:rPr lang="el-GR" sz="1800" b="0" i="0" dirty="0">
                <a:solidFill>
                  <a:srgbClr val="000000"/>
                </a:solidFill>
                <a:effectLst/>
                <a:latin typeface="Calibri" panose="020F0502020204030204" pitchFamily="34" charset="0"/>
              </a:rPr>
              <a:t> </a:t>
            </a:r>
            <a:endParaRPr lang="el-GR" b="0" i="0" dirty="0">
              <a:solidFill>
                <a:srgbClr val="000000"/>
              </a:solidFill>
              <a:effectLst/>
              <a:latin typeface="Segoe UI" panose="020B0502040204020203" pitchFamily="34" charset="0"/>
            </a:endParaRPr>
          </a:p>
        </p:txBody>
      </p:sp>
      <p:graphicFrame>
        <p:nvGraphicFramePr>
          <p:cNvPr id="2" name="Table 1">
            <a:extLst>
              <a:ext uri="{FF2B5EF4-FFF2-40B4-BE49-F238E27FC236}">
                <a16:creationId xmlns:a16="http://schemas.microsoft.com/office/drawing/2014/main" id="{DCD0ED9F-DD66-68E4-5E0C-CAD257626543}"/>
              </a:ext>
            </a:extLst>
          </p:cNvPr>
          <p:cNvGraphicFramePr>
            <a:graphicFrameLocks noGrp="1"/>
          </p:cNvGraphicFramePr>
          <p:nvPr>
            <p:extLst>
              <p:ext uri="{D42A27DB-BD31-4B8C-83A1-F6EECF244321}">
                <p14:modId xmlns:p14="http://schemas.microsoft.com/office/powerpoint/2010/main" val="3922010910"/>
              </p:ext>
            </p:extLst>
          </p:nvPr>
        </p:nvGraphicFramePr>
        <p:xfrm>
          <a:off x="1246988" y="1844658"/>
          <a:ext cx="6621040" cy="1676400"/>
        </p:xfrm>
        <a:graphic>
          <a:graphicData uri="http://schemas.openxmlformats.org/drawingml/2006/table">
            <a:tbl>
              <a:tblPr firstRow="1" firstCol="1" bandRow="1">
                <a:tableStyleId>{69012ECD-51FC-41F1-AA8D-1B2483CD663E}</a:tableStyleId>
              </a:tblPr>
              <a:tblGrid>
                <a:gridCol w="4478215">
                  <a:extLst>
                    <a:ext uri="{9D8B030D-6E8A-4147-A177-3AD203B41FA5}">
                      <a16:colId xmlns:a16="http://schemas.microsoft.com/office/drawing/2014/main" val="4219844980"/>
                    </a:ext>
                  </a:extLst>
                </a:gridCol>
                <a:gridCol w="802443">
                  <a:extLst>
                    <a:ext uri="{9D8B030D-6E8A-4147-A177-3AD203B41FA5}">
                      <a16:colId xmlns:a16="http://schemas.microsoft.com/office/drawing/2014/main" val="655708043"/>
                    </a:ext>
                  </a:extLst>
                </a:gridCol>
                <a:gridCol w="638674">
                  <a:extLst>
                    <a:ext uri="{9D8B030D-6E8A-4147-A177-3AD203B41FA5}">
                      <a16:colId xmlns:a16="http://schemas.microsoft.com/office/drawing/2014/main" val="2680890048"/>
                    </a:ext>
                  </a:extLst>
                </a:gridCol>
                <a:gridCol w="701708">
                  <a:extLst>
                    <a:ext uri="{9D8B030D-6E8A-4147-A177-3AD203B41FA5}">
                      <a16:colId xmlns:a16="http://schemas.microsoft.com/office/drawing/2014/main" val="2466119581"/>
                    </a:ext>
                  </a:extLst>
                </a:gridCol>
              </a:tblGrid>
              <a:tr h="282479">
                <a:tc>
                  <a:txBody>
                    <a:bodyPr/>
                    <a:lstStyle/>
                    <a:p>
                      <a:pPr marL="72000" algn="ctr">
                        <a:lnSpc>
                          <a:spcPct val="100000"/>
                        </a:lnSpc>
                        <a:spcAft>
                          <a:spcPts val="0"/>
                        </a:spcAft>
                      </a:pPr>
                      <a:r>
                        <a:rPr lang="el-GR" sz="1000" kern="100" dirty="0">
                          <a:effectLst/>
                        </a:rPr>
                        <a:t>ΔΡΑΣΕΙΣ</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Αριθμός έργων</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err="1">
                          <a:effectLst/>
                        </a:rPr>
                        <a:t>Προϋπ</a:t>
                      </a:r>
                      <a:r>
                        <a:rPr lang="el-GR" sz="1000" kern="100">
                          <a:effectLst/>
                        </a:rPr>
                        <a:t>/</a:t>
                      </a:r>
                      <a:r>
                        <a:rPr lang="el-GR" sz="1000" kern="100" err="1">
                          <a:effectLst/>
                        </a:rPr>
                        <a:t>μός</a:t>
                      </a:r>
                      <a:endParaRPr lang="en-GB" sz="1000" kern="100">
                        <a:effectLst/>
                      </a:endParaRPr>
                    </a:p>
                    <a:p>
                      <a:pPr marL="72000" algn="ctr">
                        <a:lnSpc>
                          <a:spcPct val="100000"/>
                        </a:lnSpc>
                        <a:spcAft>
                          <a:spcPts val="0"/>
                        </a:spcAft>
                      </a:pPr>
                      <a:r>
                        <a:rPr lang="el-GR" sz="1000" kern="100">
                          <a:effectLst/>
                        </a:rPr>
                        <a:t>(</a:t>
                      </a:r>
                      <a:r>
                        <a:rPr lang="el-GR" sz="1000" kern="100" err="1">
                          <a:effectLst/>
                        </a:rPr>
                        <a:t>εκατομ</a:t>
                      </a:r>
                      <a:r>
                        <a:rPr lang="el-GR" sz="1000" kern="100">
                          <a:effectLst/>
                        </a:rPr>
                        <a:t>. €)</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Ωφελούμενοι*</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extLst>
                  <a:ext uri="{0D108BD9-81ED-4DB2-BD59-A6C34878D82A}">
                    <a16:rowId xmlns:a16="http://schemas.microsoft.com/office/drawing/2014/main" val="2142754018"/>
                  </a:ext>
                </a:extLst>
              </a:tr>
              <a:tr h="282479">
                <a:tc>
                  <a:txBody>
                    <a:bodyPr/>
                    <a:lstStyle/>
                    <a:p>
                      <a:pPr marL="72000">
                        <a:lnSpc>
                          <a:spcPct val="100000"/>
                        </a:lnSpc>
                        <a:spcAft>
                          <a:spcPts val="0"/>
                        </a:spcAft>
                      </a:pPr>
                      <a:r>
                        <a:rPr lang="el-GR" sz="1000" kern="100">
                          <a:effectLst/>
                        </a:rPr>
                        <a:t>ERANET – Ευρωπαϊκή Ε&amp;Τ Συνεργασία  - Επιχορήγηση Ελληνικών φορέων</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43</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4,36</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dirty="0">
                          <a:effectLst/>
                        </a:rPr>
                        <a:t>AEI-EK</a:t>
                      </a:r>
                      <a:endParaRPr lang="en-GB" sz="1000" kern="100" dirty="0">
                        <a:effectLst/>
                      </a:endParaRPr>
                    </a:p>
                    <a:p>
                      <a:pPr marL="72000" algn="ctr">
                        <a:lnSpc>
                          <a:spcPct val="100000"/>
                        </a:lnSpc>
                        <a:spcAft>
                          <a:spcPts val="0"/>
                        </a:spcAft>
                      </a:pPr>
                      <a:r>
                        <a:rPr lang="el-GR" sz="1000" kern="100" dirty="0">
                          <a:effectLst/>
                        </a:rPr>
                        <a:t>ΕΠΙΧ</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extLst>
                  <a:ext uri="{0D108BD9-81ED-4DB2-BD59-A6C34878D82A}">
                    <a16:rowId xmlns:a16="http://schemas.microsoft.com/office/drawing/2014/main" val="2921100263"/>
                  </a:ext>
                </a:extLst>
              </a:tr>
              <a:tr h="282479">
                <a:tc>
                  <a:txBody>
                    <a:bodyPr/>
                    <a:lstStyle/>
                    <a:p>
                      <a:pPr marL="72000">
                        <a:lnSpc>
                          <a:spcPct val="100000"/>
                        </a:lnSpc>
                        <a:spcAft>
                          <a:spcPts val="0"/>
                        </a:spcAft>
                      </a:pPr>
                      <a:r>
                        <a:rPr lang="el-GR" sz="1000" kern="100" dirty="0">
                          <a:effectLst/>
                        </a:rPr>
                        <a:t>Επιχορήγηση Ελληνικών φορέων που συμμετείχαν στο «ENIAC&amp;ARTEMIS»</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50</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9,43</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AEI-EK</a:t>
                      </a:r>
                      <a:endParaRPr lang="en-GB" sz="1000" kern="100">
                        <a:effectLst/>
                      </a:endParaRPr>
                    </a:p>
                    <a:p>
                      <a:pPr marL="72000" algn="ctr">
                        <a:lnSpc>
                          <a:spcPct val="100000"/>
                        </a:lnSpc>
                        <a:spcAft>
                          <a:spcPts val="0"/>
                        </a:spcAft>
                      </a:pPr>
                      <a:r>
                        <a:rPr lang="el-GR" sz="1000" kern="100">
                          <a:effectLst/>
                        </a:rPr>
                        <a:t>ΕΠΙΧ</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extLst>
                  <a:ext uri="{0D108BD9-81ED-4DB2-BD59-A6C34878D82A}">
                    <a16:rowId xmlns:a16="http://schemas.microsoft.com/office/drawing/2014/main" val="3117123496"/>
                  </a:ext>
                </a:extLst>
              </a:tr>
              <a:tr h="282479">
                <a:tc>
                  <a:txBody>
                    <a:bodyPr/>
                    <a:lstStyle/>
                    <a:p>
                      <a:pPr marL="72000">
                        <a:lnSpc>
                          <a:spcPct val="100000"/>
                        </a:lnSpc>
                        <a:spcAft>
                          <a:spcPts val="0"/>
                        </a:spcAft>
                      </a:pPr>
                      <a:r>
                        <a:rPr lang="el-GR" sz="1000" kern="100" dirty="0">
                          <a:effectLst/>
                        </a:rPr>
                        <a:t>Δημιουργία εθνικών ερευνητικών δικτύων σε τομείς του ESFRI</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15</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1,57</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AEI-EK</a:t>
                      </a:r>
                      <a:endParaRPr lang="en-GB" sz="1000" kern="100">
                        <a:effectLst/>
                      </a:endParaRPr>
                    </a:p>
                    <a:p>
                      <a:pPr marL="72000" algn="ctr">
                        <a:lnSpc>
                          <a:spcPct val="100000"/>
                        </a:lnSpc>
                        <a:spcAft>
                          <a:spcPts val="0"/>
                        </a:spcAft>
                      </a:pPr>
                      <a:r>
                        <a:rPr lang="el-GR" sz="1000" kern="100">
                          <a:effectLst/>
                        </a:rPr>
                        <a:t>ΛΟΙΠΟΙ</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extLst>
                  <a:ext uri="{0D108BD9-81ED-4DB2-BD59-A6C34878D82A}">
                    <a16:rowId xmlns:a16="http://schemas.microsoft.com/office/drawing/2014/main" val="3774242061"/>
                  </a:ext>
                </a:extLst>
              </a:tr>
              <a:tr h="141240">
                <a:tc>
                  <a:txBody>
                    <a:bodyPr/>
                    <a:lstStyle/>
                    <a:p>
                      <a:pPr marL="72000">
                        <a:lnSpc>
                          <a:spcPct val="100000"/>
                        </a:lnSpc>
                        <a:spcAft>
                          <a:spcPts val="0"/>
                        </a:spcAft>
                      </a:pPr>
                      <a:r>
                        <a:rPr lang="el-GR" sz="1000" kern="100" dirty="0">
                          <a:effectLst/>
                        </a:rPr>
                        <a:t>Επιχορήγηση Ελληνικών φορέων που συμμετέχουν σε </a:t>
                      </a:r>
                      <a:r>
                        <a:rPr lang="el-GR" sz="1000" kern="100" dirty="0" err="1">
                          <a:effectLst/>
                        </a:rPr>
                        <a:t>JPIs</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3</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a:effectLst/>
                        </a:rPr>
                        <a:t>0,33</a:t>
                      </a:r>
                      <a:endParaRPr lang="en-GB" sz="1000" kern="10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tc>
                  <a:txBody>
                    <a:bodyPr/>
                    <a:lstStyle/>
                    <a:p>
                      <a:pPr marL="72000" algn="ctr">
                        <a:lnSpc>
                          <a:spcPct val="100000"/>
                        </a:lnSpc>
                        <a:spcAft>
                          <a:spcPts val="0"/>
                        </a:spcAft>
                      </a:pPr>
                      <a:r>
                        <a:rPr lang="el-GR" sz="1000" kern="100" dirty="0">
                          <a:effectLst/>
                        </a:rPr>
                        <a:t>AEI-EK</a:t>
                      </a:r>
                      <a:endParaRPr lang="en-GB" sz="1000" kern="100" dirty="0">
                        <a:effectLst/>
                        <a:latin typeface="Calibri" panose="020F0502020204030204" pitchFamily="34" charset="0"/>
                        <a:ea typeface="Calibri" panose="020F0502020204030204" pitchFamily="34" charset="0"/>
                        <a:cs typeface="Arial" panose="020B0604020202020204" pitchFamily="34" charset="0"/>
                      </a:endParaRPr>
                    </a:p>
                  </a:txBody>
                  <a:tcPr marL="1057" marR="1057" marT="0" marB="0" anchor="ctr"/>
                </a:tc>
                <a:extLst>
                  <a:ext uri="{0D108BD9-81ED-4DB2-BD59-A6C34878D82A}">
                    <a16:rowId xmlns:a16="http://schemas.microsoft.com/office/drawing/2014/main" val="3756127661"/>
                  </a:ext>
                </a:extLst>
              </a:tr>
            </a:tbl>
          </a:graphicData>
        </a:graphic>
      </p:graphicFrame>
    </p:spTree>
    <p:extLst>
      <p:ext uri="{BB962C8B-B14F-4D97-AF65-F5344CB8AC3E}">
        <p14:creationId xmlns:p14="http://schemas.microsoft.com/office/powerpoint/2010/main" val="407806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5266635" cy="369332"/>
          </a:xfrm>
          <a:prstGeom prst="rect">
            <a:avLst/>
          </a:prstGeom>
          <a:noFill/>
        </p:spPr>
        <p:txBody>
          <a:bodyPr wrap="none" rtlCol="0">
            <a:spAutoFit/>
          </a:bodyPr>
          <a:lstStyle/>
          <a:p>
            <a:r>
              <a:rPr lang="el-GR" b="1" dirty="0">
                <a:solidFill>
                  <a:schemeClr val="bg2">
                    <a:lumMod val="25000"/>
                  </a:schemeClr>
                </a:solidFill>
              </a:rPr>
              <a:t>Συνάφεια στόχων με τις ανάγκες και τα προβλήματα</a:t>
            </a:r>
          </a:p>
        </p:txBody>
      </p:sp>
      <p:sp>
        <p:nvSpPr>
          <p:cNvPr id="4" name="TextBox 3">
            <a:extLst>
              <a:ext uri="{FF2B5EF4-FFF2-40B4-BE49-F238E27FC236}">
                <a16:creationId xmlns:a16="http://schemas.microsoft.com/office/drawing/2014/main" id="{9A673F28-D9E4-18AF-ADEC-585D191335B4}"/>
              </a:ext>
            </a:extLst>
          </p:cNvPr>
          <p:cNvSpPr txBox="1"/>
          <p:nvPr/>
        </p:nvSpPr>
        <p:spPr>
          <a:xfrm>
            <a:off x="385823" y="0"/>
            <a:ext cx="5469959" cy="369332"/>
          </a:xfrm>
          <a:prstGeom prst="rect">
            <a:avLst/>
          </a:prstGeom>
          <a:noFill/>
        </p:spPr>
        <p:txBody>
          <a:bodyPr wrap="none" rtlCol="0">
            <a:spAutoFit/>
          </a:bodyPr>
          <a:lstStyle/>
          <a:p>
            <a:r>
              <a:rPr lang="el-GR" b="1" dirty="0"/>
              <a:t>ΑΠΟΤΙΜΗΣΗ ΕΝΟΤΗΤΑΣ ‘ΕΥΡΩΠΑΪΚΗ Ε&amp;Τ ΣΥΝΕΡΓΑΣΙΑ’ </a:t>
            </a:r>
          </a:p>
        </p:txBody>
      </p:sp>
      <p:sp>
        <p:nvSpPr>
          <p:cNvPr id="7" name="TextBox 6">
            <a:extLst>
              <a:ext uri="{FF2B5EF4-FFF2-40B4-BE49-F238E27FC236}">
                <a16:creationId xmlns:a16="http://schemas.microsoft.com/office/drawing/2014/main" id="{697979B1-6FC5-EB42-877D-76D5D7DEF486}"/>
              </a:ext>
            </a:extLst>
          </p:cNvPr>
          <p:cNvSpPr txBox="1"/>
          <p:nvPr/>
        </p:nvSpPr>
        <p:spPr>
          <a:xfrm>
            <a:off x="0" y="1622380"/>
            <a:ext cx="9710284" cy="4862870"/>
          </a:xfrm>
          <a:prstGeom prst="rect">
            <a:avLst/>
          </a:prstGeom>
          <a:noFill/>
        </p:spPr>
        <p:txBody>
          <a:bodyPr wrap="square">
            <a:spAutoFit/>
          </a:bodyPr>
          <a:lstStyle/>
          <a:p>
            <a:pPr marL="285750" indent="-285750" algn="just" rtl="0" fontAlgn="base">
              <a:spcBef>
                <a:spcPts val="600"/>
              </a:spcBef>
              <a:spcAft>
                <a:spcPts val="600"/>
              </a:spcAft>
              <a:buFont typeface="Wingdings" panose="05000000000000000000" pitchFamily="2" charset="2"/>
              <a:buChar char="q"/>
            </a:pPr>
            <a:r>
              <a:rPr lang="el-GR" b="0" i="0" dirty="0">
                <a:solidFill>
                  <a:srgbClr val="000000"/>
                </a:solidFill>
                <a:effectLst/>
                <a:latin typeface="Calibri" panose="020F0502020204030204" pitchFamily="34" charset="0"/>
              </a:rPr>
              <a:t>Οι Ευρωπαϊκές Πρωτοβουλίες (ΕΠ)  </a:t>
            </a:r>
            <a:r>
              <a:rPr lang="el-GR" b="0" i="0" dirty="0" err="1">
                <a:solidFill>
                  <a:srgbClr val="000000"/>
                </a:solidFill>
                <a:effectLst/>
                <a:latin typeface="Calibri" panose="020F0502020204030204" pitchFamily="34" charset="0"/>
              </a:rPr>
              <a:t>JTIs</a:t>
            </a:r>
            <a:r>
              <a:rPr lang="el-GR" b="0" i="0" dirty="0">
                <a:solidFill>
                  <a:srgbClr val="000000"/>
                </a:solidFill>
                <a:effectLst/>
                <a:latin typeface="Calibri" panose="020F0502020204030204" pitchFamily="34" charset="0"/>
              </a:rPr>
              <a:t>, ERA-</a:t>
            </a:r>
            <a:r>
              <a:rPr lang="el-GR" b="0" i="0" dirty="0" err="1">
                <a:solidFill>
                  <a:srgbClr val="000000"/>
                </a:solidFill>
                <a:effectLst/>
                <a:latin typeface="Calibri" panose="020F0502020204030204" pitchFamily="34" charset="0"/>
              </a:rPr>
              <a:t>NETs</a:t>
            </a:r>
            <a:r>
              <a:rPr lang="el-GR" b="0" i="0" dirty="0">
                <a:solidFill>
                  <a:srgbClr val="000000"/>
                </a:solidFill>
                <a:effectLst/>
                <a:latin typeface="Calibri" panose="020F0502020204030204" pitchFamily="34" charset="0"/>
              </a:rPr>
              <a:t>, JPIs στόχευαν στην κινητοποίηση των Κρατών Μελών (ΚΜ), και της ερευνητικής και επιχειρηματικής κοινότητάς τους για τη διαμόρφωση </a:t>
            </a:r>
            <a:r>
              <a:rPr lang="el-GR" b="1" i="0" dirty="0">
                <a:solidFill>
                  <a:srgbClr val="000000"/>
                </a:solidFill>
                <a:effectLst/>
                <a:latin typeface="Calibri" panose="020F0502020204030204" pitchFamily="34" charset="0"/>
              </a:rPr>
              <a:t>κοινών ερευνητικών προτεραιοτήτων </a:t>
            </a:r>
            <a:r>
              <a:rPr lang="el-GR" b="0" i="0" dirty="0">
                <a:solidFill>
                  <a:srgbClr val="000000"/>
                </a:solidFill>
                <a:effectLst/>
                <a:latin typeface="Calibri" panose="020F0502020204030204" pitchFamily="34" charset="0"/>
              </a:rPr>
              <a:t> οι οποίες είχαν ως στόχο </a:t>
            </a:r>
            <a:r>
              <a:rPr lang="el-GR" b="1" i="0" dirty="0">
                <a:solidFill>
                  <a:srgbClr val="000000"/>
                </a:solidFill>
                <a:effectLst/>
                <a:latin typeface="Calibri" panose="020F0502020204030204" pitchFamily="34" charset="0"/>
              </a:rPr>
              <a:t>να κατευθύνουν μέρος της κρατικής τους χρηματοδότησης</a:t>
            </a:r>
            <a:r>
              <a:rPr lang="el-GR" b="0" i="0" dirty="0">
                <a:solidFill>
                  <a:srgbClr val="000000"/>
                </a:solidFill>
                <a:effectLst/>
                <a:latin typeface="Calibri" panose="020F0502020204030204" pitchFamily="34" charset="0"/>
              </a:rPr>
              <a:t> σε συγκεκριμένους τομείς έρευνας.</a:t>
            </a:r>
            <a:endParaRPr lang="en-GB" b="0" i="0" dirty="0">
              <a:solidFill>
                <a:srgbClr val="000000"/>
              </a:solidFill>
              <a:effectLst/>
              <a:latin typeface="Calibri" panose="020F0502020204030204" pitchFamily="34" charset="0"/>
            </a:endParaRPr>
          </a:p>
          <a:p>
            <a:pPr marL="742950" lvl="1" indent="-285750" algn="just" fontAlgn="base">
              <a:spcBef>
                <a:spcPts val="600"/>
              </a:spcBef>
              <a:spcAft>
                <a:spcPts val="600"/>
              </a:spcAft>
              <a:buFont typeface="Wingdings" pitchFamily="2" charset="2"/>
              <a:buChar char="v"/>
            </a:pPr>
            <a:r>
              <a:rPr lang="el-GR" b="0" i="0" dirty="0">
                <a:solidFill>
                  <a:srgbClr val="000000"/>
                </a:solidFill>
                <a:effectLst/>
                <a:latin typeface="Calibri" panose="020F0502020204030204" pitchFamily="34" charset="0"/>
              </a:rPr>
              <a:t> Όμως η</a:t>
            </a:r>
            <a:r>
              <a:rPr lang="el-GR" b="1" i="0" dirty="0">
                <a:solidFill>
                  <a:srgbClr val="000000"/>
                </a:solidFill>
                <a:effectLst/>
                <a:latin typeface="Calibri" panose="020F0502020204030204" pitchFamily="34" charset="0"/>
              </a:rPr>
              <a:t> διάσταση της</a:t>
            </a:r>
            <a:r>
              <a:rPr lang="el-GR" b="0" i="0" dirty="0">
                <a:solidFill>
                  <a:srgbClr val="000000"/>
                </a:solidFill>
                <a:effectLst/>
                <a:latin typeface="Calibri" panose="020F0502020204030204" pitchFamily="34" charset="0"/>
              </a:rPr>
              <a:t> </a:t>
            </a:r>
            <a:r>
              <a:rPr lang="el-GR" b="1" i="0" dirty="0">
                <a:solidFill>
                  <a:srgbClr val="000000"/>
                </a:solidFill>
                <a:effectLst/>
                <a:latin typeface="Calibri" panose="020F0502020204030204" pitchFamily="34" charset="0"/>
              </a:rPr>
              <a:t>διαμόρφωσης κοινών ερευνητικών προτεραιοτήτων απουσιάζει</a:t>
            </a:r>
            <a:r>
              <a:rPr lang="el-GR" b="0" i="0" dirty="0">
                <a:solidFill>
                  <a:srgbClr val="000000"/>
                </a:solidFill>
                <a:effectLst/>
                <a:latin typeface="Calibri" panose="020F0502020204030204" pitchFamily="34" charset="0"/>
              </a:rPr>
              <a:t> </a:t>
            </a:r>
            <a:r>
              <a:rPr lang="el-GR" b="1" i="0" dirty="0">
                <a:solidFill>
                  <a:srgbClr val="000000"/>
                </a:solidFill>
                <a:effectLst/>
                <a:latin typeface="Calibri" panose="020F0502020204030204" pitchFamily="34" charset="0"/>
              </a:rPr>
              <a:t>από τους στόχους</a:t>
            </a:r>
            <a:r>
              <a:rPr lang="el-GR" b="0" i="0" dirty="0">
                <a:solidFill>
                  <a:srgbClr val="000000"/>
                </a:solidFill>
                <a:effectLst/>
                <a:latin typeface="Calibri" panose="020F0502020204030204" pitchFamily="34" charset="0"/>
              </a:rPr>
              <a:t> των επιμέρους Δράσεων που αποτελούν την Ενότητα, και επομένως και από τους στόχους της Ενότητας.  </a:t>
            </a:r>
            <a:endParaRPr lang="el-GR" b="0" i="0" dirty="0">
              <a:solidFill>
                <a:srgbClr val="000000"/>
              </a:solidFill>
              <a:effectLst/>
              <a:latin typeface="Segoe UI" panose="020B0502040204020203" pitchFamily="34" charset="0"/>
            </a:endParaRPr>
          </a:p>
          <a:p>
            <a:pPr marL="285750" indent="-285750" algn="just" fontAlgn="base">
              <a:spcBef>
                <a:spcPts val="600"/>
              </a:spcBef>
              <a:spcAft>
                <a:spcPts val="600"/>
              </a:spcAft>
              <a:buFont typeface="Wingdings" panose="05000000000000000000" pitchFamily="2" charset="2"/>
              <a:buChar char="q"/>
            </a:pPr>
            <a:r>
              <a:rPr lang="el-GR" dirty="0">
                <a:solidFill>
                  <a:srgbClr val="000000"/>
                </a:solidFill>
                <a:latin typeface="Calibri" panose="020F0502020204030204" pitchFamily="34" charset="0"/>
              </a:rPr>
              <a:t>Ενώ δεν αμφισβητείται ότι η συμμετοχή στις συγκεκριμένες ΕΠ ανταποκρινόταν στις ανάγκες μερίδας των ερευνητών και επιχειρήσεων, </a:t>
            </a:r>
            <a:r>
              <a:rPr lang="el-GR" b="1" dirty="0">
                <a:solidFill>
                  <a:srgbClr val="000000"/>
                </a:solidFill>
                <a:latin typeface="Calibri" panose="020F0502020204030204" pitchFamily="34" charset="0"/>
              </a:rPr>
              <a:t>δεν τεκμηριώνεται ότι οι συγκεκριμένες ΕΠ μεγιστοποίησαν τον πληθυσμό των ωφελούμενων και ότι ανταποκρίνονταν στις σημαντικότερες προκλήσεις για την Ελλάδα</a:t>
            </a:r>
            <a:r>
              <a:rPr lang="el-GR" dirty="0">
                <a:solidFill>
                  <a:srgbClr val="000000"/>
                </a:solidFill>
                <a:latin typeface="Calibri" panose="020F0502020204030204" pitchFamily="34" charset="0"/>
              </a:rPr>
              <a:t>. </a:t>
            </a:r>
            <a:endParaRPr lang="el-GR" dirty="0">
              <a:solidFill>
                <a:srgbClr val="000000"/>
              </a:solidFill>
              <a:latin typeface="Segoe UI" panose="020B0502040204020203" pitchFamily="34" charset="0"/>
            </a:endParaRPr>
          </a:p>
          <a:p>
            <a:pPr marL="285750" indent="-285750" algn="just" rtl="0" fontAlgn="base">
              <a:spcBef>
                <a:spcPts val="600"/>
              </a:spcBef>
              <a:spcAft>
                <a:spcPts val="600"/>
              </a:spcAft>
              <a:buFont typeface="Wingdings" panose="05000000000000000000" pitchFamily="2" charset="2"/>
              <a:buChar char="q"/>
            </a:pPr>
            <a:r>
              <a:rPr lang="el-GR" b="0" i="0" dirty="0">
                <a:solidFill>
                  <a:srgbClr val="000000"/>
                </a:solidFill>
                <a:effectLst/>
                <a:latin typeface="Calibri" panose="020F0502020204030204" pitchFamily="34" charset="0"/>
              </a:rPr>
              <a:t>Οι στόχοι της βελτίωσης της εξωστρέφειας του ερευνητικού συστήματος και τη συμμετοχή σε Ευρωπαϊκές Ε&amp;Τ δραστηριότητες δικτύωσης </a:t>
            </a:r>
            <a:r>
              <a:rPr lang="el-GR" b="1" i="0" dirty="0">
                <a:solidFill>
                  <a:srgbClr val="000000"/>
                </a:solidFill>
                <a:effectLst/>
                <a:latin typeface="Calibri" panose="020F0502020204030204" pitchFamily="34" charset="0"/>
              </a:rPr>
              <a:t>ανταποκρίνονταν σε ανάγκες του εθνικού ερευνητικού συστήματος αλλά και στην ανάγκη των επιχειρήσεων.  </a:t>
            </a:r>
            <a:endParaRPr lang="el-GR" b="1" i="0" dirty="0">
              <a:solidFill>
                <a:srgbClr val="000000"/>
              </a:solidFill>
              <a:effectLst/>
              <a:latin typeface="Segoe UI" panose="020B0502040204020203" pitchFamily="34" charset="0"/>
            </a:endParaRPr>
          </a:p>
          <a:p>
            <a:pPr marL="285750" indent="-285750" algn="just" rtl="0" fontAlgn="base">
              <a:spcBef>
                <a:spcPts val="600"/>
              </a:spcBef>
              <a:spcAft>
                <a:spcPts val="600"/>
              </a:spcAft>
              <a:buFont typeface="Wingdings" panose="05000000000000000000" pitchFamily="2" charset="2"/>
              <a:buChar char="q"/>
            </a:pPr>
            <a:endParaRPr lang="el-GR" b="1"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329561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4648580" cy="923330"/>
          </a:xfrm>
          <a:prstGeom prst="rect">
            <a:avLst/>
          </a:prstGeom>
          <a:noFill/>
        </p:spPr>
        <p:txBody>
          <a:bodyPr wrap="none" rtlCol="0">
            <a:spAutoFit/>
          </a:bodyPr>
          <a:lstStyle/>
          <a:p>
            <a:r>
              <a:rPr lang="el-GR" b="1" dirty="0">
                <a:solidFill>
                  <a:schemeClr val="bg2">
                    <a:lumMod val="25000"/>
                  </a:schemeClr>
                </a:solidFill>
              </a:rPr>
              <a:t>Αποτελεσματικότητα – Επιστημονικές εκροές</a:t>
            </a:r>
          </a:p>
          <a:p>
            <a:endParaRPr lang="el-GR" b="1" dirty="0">
              <a:solidFill>
                <a:schemeClr val="bg2">
                  <a:lumMod val="25000"/>
                </a:schemeClr>
              </a:solidFill>
            </a:endParaRPr>
          </a:p>
          <a:p>
            <a:endParaRPr lang="el-GR" b="1" dirty="0">
              <a:solidFill>
                <a:schemeClr val="bg2">
                  <a:lumMod val="25000"/>
                </a:schemeClr>
              </a:solidFill>
            </a:endParaRPr>
          </a:p>
        </p:txBody>
      </p:sp>
      <p:sp>
        <p:nvSpPr>
          <p:cNvPr id="4" name="TextBox 3">
            <a:extLst>
              <a:ext uri="{FF2B5EF4-FFF2-40B4-BE49-F238E27FC236}">
                <a16:creationId xmlns:a16="http://schemas.microsoft.com/office/drawing/2014/main" id="{D07ABC98-356F-2673-3FB6-4870AE973A80}"/>
              </a:ext>
            </a:extLst>
          </p:cNvPr>
          <p:cNvSpPr txBox="1"/>
          <p:nvPr/>
        </p:nvSpPr>
        <p:spPr>
          <a:xfrm>
            <a:off x="385823" y="0"/>
            <a:ext cx="5469959" cy="369332"/>
          </a:xfrm>
          <a:prstGeom prst="rect">
            <a:avLst/>
          </a:prstGeom>
          <a:noFill/>
        </p:spPr>
        <p:txBody>
          <a:bodyPr wrap="none" rtlCol="0">
            <a:spAutoFit/>
          </a:bodyPr>
          <a:lstStyle/>
          <a:p>
            <a:r>
              <a:rPr lang="el-GR" b="1" dirty="0"/>
              <a:t>ΑΠΟΤΙΜΗΣΗ ΕΝΟΤΗΤΑΣ ‘ΕΥΡΩΠΑΪΚΗ Ε&amp;Τ ΣΥΝΕΡΓΑΣΙΑ’ </a:t>
            </a:r>
          </a:p>
        </p:txBody>
      </p:sp>
      <p:sp>
        <p:nvSpPr>
          <p:cNvPr id="7" name="TextBox 6">
            <a:extLst>
              <a:ext uri="{FF2B5EF4-FFF2-40B4-BE49-F238E27FC236}">
                <a16:creationId xmlns:a16="http://schemas.microsoft.com/office/drawing/2014/main" id="{B71EE2F0-6AF2-6EEC-D523-4AC857F5EC72}"/>
              </a:ext>
            </a:extLst>
          </p:cNvPr>
          <p:cNvSpPr txBox="1"/>
          <p:nvPr/>
        </p:nvSpPr>
        <p:spPr>
          <a:xfrm>
            <a:off x="0" y="1146517"/>
            <a:ext cx="9906000" cy="4093428"/>
          </a:xfrm>
          <a:prstGeom prst="rect">
            <a:avLst/>
          </a:prstGeom>
          <a:noFill/>
        </p:spPr>
        <p:txBody>
          <a:bodyPr wrap="square">
            <a:spAutoFit/>
          </a:bodyPr>
          <a:lstStyle/>
          <a:p>
            <a:pPr marL="285750" indent="-285750" algn="just">
              <a:spcBef>
                <a:spcPts val="600"/>
              </a:spcBef>
              <a:spcAft>
                <a:spcPts val="6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rPr>
              <a:t>Όλες οι Δράσεις της Ενότητας είχαν ως βασικό ειδικό στόχο τη δικτύωση των ερευνητών και την ανάπτυξη συνεργασιών, που επετεύχθη σε πολύ μεγάλο βαθμό</a:t>
            </a:r>
            <a:r>
              <a:rPr lang="en-GB" sz="2000" dirty="0">
                <a:effectLst/>
                <a:latin typeface="Calibri" panose="020F0502020204030204" pitchFamily="34" charset="0"/>
                <a:ea typeface="Calibri" panose="020F0502020204030204" pitchFamily="34" charset="0"/>
              </a:rPr>
              <a:t>.</a:t>
            </a:r>
          </a:p>
          <a:p>
            <a:pPr marL="742950" lvl="1" indent="-285750" algn="just">
              <a:spcBef>
                <a:spcPts val="600"/>
              </a:spcBef>
              <a:spcAft>
                <a:spcPts val="600"/>
              </a:spcAft>
              <a:buFont typeface="Wingdings" panose="05000000000000000000" pitchFamily="2" charset="2"/>
              <a:buChar char="v"/>
            </a:pPr>
            <a:r>
              <a:rPr lang="el-GR" sz="2000" dirty="0">
                <a:effectLst/>
                <a:latin typeface="Calibri" panose="020F0502020204030204" pitchFamily="34" charset="0"/>
                <a:ea typeface="Calibri" panose="020F0502020204030204" pitchFamily="34" charset="0"/>
              </a:rPr>
              <a:t>Οι δικτυώσεις αυτές οδήγησαν σε επιστημονικές εκροές με τη μορφή δημοσιεύσεων στις τρεις (3) από τις τέσσερις (4) Δράσεις (JTI, ERA-</a:t>
            </a:r>
            <a:r>
              <a:rPr lang="el-GR" sz="2000" dirty="0" err="1">
                <a:effectLst/>
                <a:latin typeface="Calibri" panose="020F0502020204030204" pitchFamily="34" charset="0"/>
                <a:ea typeface="Calibri" panose="020F0502020204030204" pitchFamily="34" charset="0"/>
              </a:rPr>
              <a:t>NETs</a:t>
            </a:r>
            <a:r>
              <a:rPr lang="el-GR" sz="2000" dirty="0">
                <a:effectLst/>
                <a:latin typeface="Calibri" panose="020F0502020204030204" pitchFamily="34" charset="0"/>
                <a:ea typeface="Calibri" panose="020F0502020204030204" pitchFamily="34" charset="0"/>
              </a:rPr>
              <a:t> και JPI) που είχαν αντίστοιχο ειδικό στόχο</a:t>
            </a:r>
            <a:r>
              <a:rPr lang="en-GB" sz="2000" dirty="0">
                <a:effectLst/>
                <a:latin typeface="Calibri" panose="020F0502020204030204" pitchFamily="34" charset="0"/>
                <a:ea typeface="Calibri" panose="020F0502020204030204" pitchFamily="34" charset="0"/>
              </a:rPr>
              <a:t>.</a:t>
            </a:r>
          </a:p>
          <a:p>
            <a:pPr marL="285750" indent="-285750" algn="just">
              <a:spcBef>
                <a:spcPts val="600"/>
              </a:spcBef>
              <a:spcAft>
                <a:spcPts val="6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rPr>
              <a:t>Οι συνολικές ακαδημαϊκές δημοσιεύσεις των 274 ερευνητών ήταν 516, λίγο περισσότερες από τις μισές, στα χρόνια που υλοποιούνταν οι Δράσεις</a:t>
            </a:r>
            <a:endParaRPr lang="en-GB" sz="2000" dirty="0">
              <a:effectLst/>
              <a:latin typeface="Calibri" panose="020F0502020204030204" pitchFamily="34" charset="0"/>
              <a:ea typeface="Calibri" panose="020F0502020204030204" pitchFamily="34" charset="0"/>
            </a:endParaRPr>
          </a:p>
          <a:p>
            <a:pPr marL="285750" indent="-285750" algn="just">
              <a:spcBef>
                <a:spcPts val="600"/>
              </a:spcBef>
              <a:spcAft>
                <a:spcPts val="6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rPr>
              <a:t>Η αξία της δικτύωσης φαίνεται από το ότι η συντριπτική πλειοψηφία ήταν συν-δημοσιεύσεις με ερευνητές του εξωτερικού</a:t>
            </a:r>
            <a:r>
              <a:rPr lang="en-GB" sz="2000" dirty="0">
                <a:effectLst/>
                <a:latin typeface="Calibri" panose="020F0502020204030204" pitchFamily="34" charset="0"/>
                <a:ea typeface="Calibri" panose="020F0502020204030204" pitchFamily="34" charset="0"/>
              </a:rPr>
              <a:t>.</a:t>
            </a:r>
          </a:p>
          <a:p>
            <a:pPr marL="285750" indent="-285750" algn="just">
              <a:spcBef>
                <a:spcPts val="600"/>
              </a:spcBef>
              <a:spcAft>
                <a:spcPts val="600"/>
              </a:spcAft>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rPr>
              <a:t>Μετά το τέλος των έργων, οι συν-δημοσιεύσεις συνεχίστηκαν και τα Ελληνικά δίκτυα που δημιουργήθηκαν από τη Δράση ESFRI, εντάχθηκαν στις αντίστοιχες Ευρωπαϊκές Υποδομές. </a:t>
            </a:r>
          </a:p>
        </p:txBody>
      </p:sp>
    </p:spTree>
    <p:extLst>
      <p:ext uri="{BB962C8B-B14F-4D97-AF65-F5344CB8AC3E}">
        <p14:creationId xmlns:p14="http://schemas.microsoft.com/office/powerpoint/2010/main" val="362338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6207212" cy="923330"/>
          </a:xfrm>
          <a:prstGeom prst="rect">
            <a:avLst/>
          </a:prstGeom>
          <a:noFill/>
        </p:spPr>
        <p:txBody>
          <a:bodyPr wrap="none" rtlCol="0">
            <a:spAutoFit/>
          </a:bodyPr>
          <a:lstStyle/>
          <a:p>
            <a:r>
              <a:rPr lang="el-GR" b="1" dirty="0">
                <a:solidFill>
                  <a:schemeClr val="bg2">
                    <a:lumMod val="25000"/>
                  </a:schemeClr>
                </a:solidFill>
              </a:rPr>
              <a:t>Αποτελεσματικότητα – Τεχνολογικές και οικονομικές εκροές</a:t>
            </a:r>
          </a:p>
          <a:p>
            <a:endParaRPr lang="el-GR" b="1" dirty="0">
              <a:solidFill>
                <a:schemeClr val="bg2">
                  <a:lumMod val="25000"/>
                </a:schemeClr>
              </a:solidFill>
            </a:endParaRPr>
          </a:p>
          <a:p>
            <a:endParaRPr lang="el-GR" b="1" dirty="0">
              <a:solidFill>
                <a:schemeClr val="bg2">
                  <a:lumMod val="25000"/>
                </a:schemeClr>
              </a:solidFill>
            </a:endParaRPr>
          </a:p>
        </p:txBody>
      </p:sp>
      <p:sp>
        <p:nvSpPr>
          <p:cNvPr id="4" name="TextBox 3">
            <a:extLst>
              <a:ext uri="{FF2B5EF4-FFF2-40B4-BE49-F238E27FC236}">
                <a16:creationId xmlns:a16="http://schemas.microsoft.com/office/drawing/2014/main" id="{D07ABC98-356F-2673-3FB6-4870AE973A80}"/>
              </a:ext>
            </a:extLst>
          </p:cNvPr>
          <p:cNvSpPr txBox="1"/>
          <p:nvPr/>
        </p:nvSpPr>
        <p:spPr>
          <a:xfrm>
            <a:off x="385823" y="0"/>
            <a:ext cx="5469959" cy="369332"/>
          </a:xfrm>
          <a:prstGeom prst="rect">
            <a:avLst/>
          </a:prstGeom>
          <a:noFill/>
        </p:spPr>
        <p:txBody>
          <a:bodyPr wrap="none" rtlCol="0">
            <a:spAutoFit/>
          </a:bodyPr>
          <a:lstStyle/>
          <a:p>
            <a:r>
              <a:rPr lang="el-GR" b="1" dirty="0"/>
              <a:t>ΑΠΟΤΙΜΗΣΗ ΕΝΟΤΗΤΑΣ ‘ΕΥΡΩΠΑΪΚΗ Ε&amp;Τ ΣΥΝΕΡΓΑΣΙΑ’ </a:t>
            </a:r>
          </a:p>
        </p:txBody>
      </p:sp>
      <p:sp>
        <p:nvSpPr>
          <p:cNvPr id="2" name="TextBox 1">
            <a:extLst>
              <a:ext uri="{FF2B5EF4-FFF2-40B4-BE49-F238E27FC236}">
                <a16:creationId xmlns:a16="http://schemas.microsoft.com/office/drawing/2014/main" id="{4D8F6871-D0CA-E27C-6E77-4AEC6002ED69}"/>
              </a:ext>
            </a:extLst>
          </p:cNvPr>
          <p:cNvSpPr txBox="1"/>
          <p:nvPr/>
        </p:nvSpPr>
        <p:spPr>
          <a:xfrm>
            <a:off x="0" y="1107997"/>
            <a:ext cx="9906000" cy="4438138"/>
          </a:xfrm>
          <a:prstGeom prst="rect">
            <a:avLst/>
          </a:prstGeom>
          <a:noFill/>
        </p:spPr>
        <p:txBody>
          <a:bodyPr wrap="square">
            <a:spAutoFit/>
          </a:bodyPr>
          <a:lstStyle/>
          <a:p>
            <a:pPr marL="371468" indent="-371468" algn="just">
              <a:lnSpc>
                <a:spcPct val="120000"/>
              </a:lnSpc>
              <a:spcAft>
                <a:spcPts val="649"/>
              </a:spcAft>
              <a:buClr>
                <a:srgbClr val="990000"/>
              </a:buClr>
              <a:buFont typeface="Wingdings" panose="05000000000000000000" pitchFamily="2" charset="2"/>
              <a:buChar char="q"/>
            </a:pPr>
            <a:r>
              <a:rPr lang="el-GR" sz="2000" dirty="0">
                <a:effectLst/>
                <a:latin typeface="Calibri" panose="020F0502020204030204" pitchFamily="34" charset="0"/>
                <a:ea typeface="Calibri" panose="020F0502020204030204" pitchFamily="34" charset="0"/>
              </a:rPr>
              <a:t>Σε αντίθεση με την επιτυχία στη δικτύωση και τα ερευνητικά αποτελέσματα οι ειδικοί στόχοι που σχετίζονταν με την παραγωγικότητα και την ανταγωνιστικότητα των επιχειρήσεων ήταν πολύ περιορισμένοι</a:t>
            </a:r>
            <a:r>
              <a:rPr lang="el-GR" sz="2000" dirty="0">
                <a:latin typeface="Calibri" panose="020F0502020204030204" pitchFamily="34" charset="0"/>
                <a:cs typeface="Calibri" panose="020F0502020204030204" pitchFamily="34" charset="0"/>
              </a:rPr>
              <a:t> </a:t>
            </a:r>
            <a:endParaRPr lang="en-GB" sz="2000" dirty="0">
              <a:latin typeface="Calibri" panose="020F0502020204030204" pitchFamily="34" charset="0"/>
              <a:cs typeface="Calibri" panose="020F0502020204030204" pitchFamily="34" charset="0"/>
            </a:endParaRPr>
          </a:p>
          <a:p>
            <a:pPr marL="728652" lvl="1" indent="-371468" algn="just">
              <a:lnSpc>
                <a:spcPct val="120000"/>
              </a:lnSpc>
              <a:spcAft>
                <a:spcPts val="649"/>
              </a:spcAft>
              <a:buClr>
                <a:srgbClr val="990000"/>
              </a:buClr>
              <a:buFont typeface="Wingdings" panose="05000000000000000000" pitchFamily="2" charset="2"/>
              <a:buChar char="v"/>
            </a:pPr>
            <a:r>
              <a:rPr lang="el-GR" sz="2000" dirty="0">
                <a:effectLst/>
                <a:latin typeface="Calibri" panose="020F0502020204030204" pitchFamily="34" charset="0"/>
                <a:ea typeface="Calibri" panose="020F0502020204030204" pitchFamily="34" charset="0"/>
              </a:rPr>
              <a:t>Αρχικά ενδιαφέρθηκαν και συμμετείχαν πολύ λίγες επιχειρήσεις, ακόμα και στη Δράση JTI</a:t>
            </a:r>
            <a:r>
              <a:rPr lang="en-US" sz="2000" dirty="0">
                <a:effectLst/>
                <a:latin typeface="Calibri" panose="020F0502020204030204" pitchFamily="34" charset="0"/>
                <a:ea typeface="Calibri" panose="020F0502020204030204" pitchFamily="34" charset="0"/>
              </a:rPr>
              <a:t> </a:t>
            </a:r>
            <a:r>
              <a:rPr lang="el-GR" sz="2000" dirty="0">
                <a:effectLst/>
                <a:latin typeface="Calibri" panose="020F0502020204030204" pitchFamily="34" charset="0"/>
                <a:ea typeface="Calibri" panose="020F0502020204030204" pitchFamily="34" charset="0"/>
              </a:rPr>
              <a:t>ENIAC-ARTEMIS που η Προκήρυξη ρητά ευνοούσε τις αιτήσεις από ΜΜΕ</a:t>
            </a:r>
            <a:endParaRPr lang="en-GB" sz="2000" dirty="0">
              <a:effectLst/>
              <a:latin typeface="Calibri" panose="020F0502020204030204" pitchFamily="34" charset="0"/>
              <a:ea typeface="Calibri" panose="020F0502020204030204" pitchFamily="34" charset="0"/>
            </a:endParaRPr>
          </a:p>
          <a:p>
            <a:pPr marL="728652" lvl="1" indent="-371468" algn="just">
              <a:lnSpc>
                <a:spcPct val="120000"/>
              </a:lnSpc>
              <a:spcAft>
                <a:spcPts val="649"/>
              </a:spcAft>
              <a:buClr>
                <a:srgbClr val="990000"/>
              </a:buClr>
              <a:buFont typeface="Wingdings" panose="05000000000000000000" pitchFamily="2" charset="2"/>
              <a:buChar char="v"/>
            </a:pPr>
            <a:r>
              <a:rPr lang="el-GR" sz="2000" dirty="0">
                <a:latin typeface="Calibri" panose="020F0502020204030204" pitchFamily="34" charset="0"/>
                <a:ea typeface="Calibri" panose="020F0502020204030204" pitchFamily="34" charset="0"/>
              </a:rPr>
              <a:t>Δ</a:t>
            </a:r>
            <a:r>
              <a:rPr lang="el-GR" sz="2000" dirty="0">
                <a:effectLst/>
                <a:latin typeface="Calibri" panose="020F0502020204030204" pitchFamily="34" charset="0"/>
                <a:ea typeface="Calibri" panose="020F0502020204030204" pitchFamily="34" charset="0"/>
              </a:rPr>
              <a:t>ημιουργία τεχνογνωσίας και βελτίωση των δεξιοτήτων των ανθρώπινου δυναμικού, χωρίς τεχνολογικά αποτελέσματα που θα οδηγούσαν σε νέα προϊόντα και οικονομικά αποτελέσματα</a:t>
            </a:r>
            <a:endParaRPr lang="en-GB" sz="2000" dirty="0">
              <a:effectLst/>
              <a:latin typeface="Calibri" panose="020F0502020204030204" pitchFamily="34" charset="0"/>
              <a:ea typeface="Calibri" panose="020F0502020204030204" pitchFamily="34" charset="0"/>
            </a:endParaRPr>
          </a:p>
          <a:p>
            <a:pPr marL="371468" indent="-371468" algn="just">
              <a:lnSpc>
                <a:spcPct val="120000"/>
              </a:lnSpc>
              <a:spcAft>
                <a:spcPts val="649"/>
              </a:spcAft>
              <a:buClr>
                <a:srgbClr val="990000"/>
              </a:buClr>
              <a:buFont typeface="Wingdings" panose="05000000000000000000" pitchFamily="2" charset="2"/>
              <a:buChar char="q"/>
            </a:pPr>
            <a:r>
              <a:rPr lang="el-GR" sz="2000" dirty="0">
                <a:latin typeface="Calibri" panose="020F0502020204030204" pitchFamily="34" charset="0"/>
              </a:rPr>
              <a:t>Η Δράση υλοποιήθηκε στο μέσον της οικονομικής κρίσης όπου οι επιχειρήσεις δεν προχωρούσαν γενικά σε νέες επενδύσεις και ανάληψη κινδύνων</a:t>
            </a:r>
            <a:endParaRPr lang="en-GB" sz="2000" dirty="0">
              <a:latin typeface="Calibri" panose="020F0502020204030204" pitchFamily="34" charset="0"/>
            </a:endParaRPr>
          </a:p>
          <a:p>
            <a:pPr marL="271452" indent="-371468" algn="just">
              <a:lnSpc>
                <a:spcPct val="120000"/>
              </a:lnSpc>
              <a:spcAft>
                <a:spcPts val="649"/>
              </a:spcAft>
              <a:buClr>
                <a:srgbClr val="990000"/>
              </a:buClr>
              <a:buFont typeface="Wingdings" panose="05000000000000000000" pitchFamily="2" charset="2"/>
              <a:buChar char="v"/>
            </a:pPr>
            <a:endParaRPr lang="el-GR" sz="2000" b="1" kern="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048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5467522" cy="923330"/>
          </a:xfrm>
          <a:prstGeom prst="rect">
            <a:avLst/>
          </a:prstGeom>
          <a:noFill/>
        </p:spPr>
        <p:txBody>
          <a:bodyPr wrap="none" rtlCol="0">
            <a:spAutoFit/>
          </a:bodyPr>
          <a:lstStyle/>
          <a:p>
            <a:r>
              <a:rPr lang="el-GR" b="1" dirty="0">
                <a:solidFill>
                  <a:schemeClr val="bg2">
                    <a:lumMod val="25000"/>
                  </a:schemeClr>
                </a:solidFill>
              </a:rPr>
              <a:t>Αποτελεσματικότητα – πολλαπλασιαστικές επιδράσεις</a:t>
            </a:r>
          </a:p>
          <a:p>
            <a:endParaRPr lang="el-GR" b="1" dirty="0">
              <a:solidFill>
                <a:schemeClr val="bg2">
                  <a:lumMod val="25000"/>
                </a:schemeClr>
              </a:solidFill>
            </a:endParaRPr>
          </a:p>
          <a:p>
            <a:endParaRPr lang="el-GR" b="1" dirty="0">
              <a:solidFill>
                <a:schemeClr val="bg2">
                  <a:lumMod val="25000"/>
                </a:schemeClr>
              </a:solidFill>
            </a:endParaRPr>
          </a:p>
        </p:txBody>
      </p:sp>
      <p:sp>
        <p:nvSpPr>
          <p:cNvPr id="4" name="TextBox 3">
            <a:extLst>
              <a:ext uri="{FF2B5EF4-FFF2-40B4-BE49-F238E27FC236}">
                <a16:creationId xmlns:a16="http://schemas.microsoft.com/office/drawing/2014/main" id="{B3DF1861-62D3-2500-EFFB-E609CD109908}"/>
              </a:ext>
            </a:extLst>
          </p:cNvPr>
          <p:cNvSpPr txBox="1"/>
          <p:nvPr/>
        </p:nvSpPr>
        <p:spPr>
          <a:xfrm>
            <a:off x="385823" y="0"/>
            <a:ext cx="5469959" cy="369332"/>
          </a:xfrm>
          <a:prstGeom prst="rect">
            <a:avLst/>
          </a:prstGeom>
          <a:noFill/>
        </p:spPr>
        <p:txBody>
          <a:bodyPr wrap="none" rtlCol="0">
            <a:spAutoFit/>
          </a:bodyPr>
          <a:lstStyle/>
          <a:p>
            <a:r>
              <a:rPr lang="el-GR" b="1" dirty="0"/>
              <a:t>ΑΠΟΤΙΜΗΣΗ ΕΝΟΤΗΤΑΣ ‘ΕΥΡΩΠΑΪΚΗ Ε&amp;Τ ΣΥΝΕΡΓΑΣΙΑ’ </a:t>
            </a:r>
          </a:p>
        </p:txBody>
      </p:sp>
      <p:sp>
        <p:nvSpPr>
          <p:cNvPr id="7" name="TextBox 6">
            <a:extLst>
              <a:ext uri="{FF2B5EF4-FFF2-40B4-BE49-F238E27FC236}">
                <a16:creationId xmlns:a16="http://schemas.microsoft.com/office/drawing/2014/main" id="{29299B62-8FA6-9F01-B2EE-130962A28970}"/>
              </a:ext>
            </a:extLst>
          </p:cNvPr>
          <p:cNvSpPr txBox="1"/>
          <p:nvPr/>
        </p:nvSpPr>
        <p:spPr>
          <a:xfrm>
            <a:off x="0" y="1024174"/>
            <a:ext cx="6951216" cy="400110"/>
          </a:xfrm>
          <a:prstGeom prst="rect">
            <a:avLst/>
          </a:prstGeom>
          <a:noFill/>
        </p:spPr>
        <p:txBody>
          <a:bodyPr wrap="square">
            <a:spAutoFit/>
          </a:bodyPr>
          <a:lstStyle/>
          <a:p>
            <a:pPr marL="285750" indent="-285750">
              <a:buFont typeface="Wingdings" panose="05000000000000000000" pitchFamily="2" charset="2"/>
              <a:buChar char="v"/>
            </a:pPr>
            <a:r>
              <a:rPr lang="el-GR" sz="2000" b="1" i="0" dirty="0">
                <a:solidFill>
                  <a:srgbClr val="931B21"/>
                </a:solidFill>
                <a:effectLst/>
                <a:latin typeface="Calibri" panose="020F0502020204030204" pitchFamily="34" charset="0"/>
              </a:rPr>
              <a:t>Αποτελέσματα και επιδράσεις στο ερευνητικό σύστημα </a:t>
            </a:r>
            <a:endParaRPr lang="en-GB" sz="2000" dirty="0"/>
          </a:p>
        </p:txBody>
      </p:sp>
      <p:sp>
        <p:nvSpPr>
          <p:cNvPr id="9" name="TextBox 8">
            <a:extLst>
              <a:ext uri="{FF2B5EF4-FFF2-40B4-BE49-F238E27FC236}">
                <a16:creationId xmlns:a16="http://schemas.microsoft.com/office/drawing/2014/main" id="{AEBF1C7B-27DB-44D6-23C6-A81FD221FE32}"/>
              </a:ext>
            </a:extLst>
          </p:cNvPr>
          <p:cNvSpPr txBox="1"/>
          <p:nvPr/>
        </p:nvSpPr>
        <p:spPr>
          <a:xfrm>
            <a:off x="-12022" y="1393506"/>
            <a:ext cx="9620250" cy="1754326"/>
          </a:xfrm>
          <a:prstGeom prst="rect">
            <a:avLst/>
          </a:prstGeom>
          <a:noFill/>
        </p:spPr>
        <p:txBody>
          <a:bodyPr wrap="square">
            <a:spAutoFit/>
          </a:bodyPr>
          <a:lstStyle/>
          <a:p>
            <a:pPr marL="285750" indent="-285750" algn="just">
              <a:buFont typeface="Wingdings" panose="05000000000000000000" pitchFamily="2" charset="2"/>
              <a:buChar char="v"/>
            </a:pPr>
            <a:r>
              <a:rPr lang="el-GR" b="0" i="0" dirty="0">
                <a:solidFill>
                  <a:srgbClr val="000000"/>
                </a:solidFill>
                <a:effectLst/>
                <a:latin typeface="Calibri" panose="020F0502020204030204" pitchFamily="34" charset="0"/>
              </a:rPr>
              <a:t>Οι επιδράσεις στο ερευνητικό σύστημα ήταν περιορισμένες, με δεδομένο τον χαμηλό προϋπολογισμό του συνόλου των Δράσεων της Ενότητας, και την πολυδιάσπαση των έργων. Μόνο στον τομέα των </a:t>
            </a:r>
            <a:r>
              <a:rPr lang="el-GR" b="0" i="0" dirty="0" err="1">
                <a:solidFill>
                  <a:srgbClr val="000000"/>
                </a:solidFill>
                <a:effectLst/>
                <a:latin typeface="Calibri" panose="020F0502020204030204" pitchFamily="34" charset="0"/>
              </a:rPr>
              <a:t>νευροεκφυλιστικών</a:t>
            </a:r>
            <a:r>
              <a:rPr lang="el-GR" b="0" i="0" dirty="0">
                <a:solidFill>
                  <a:srgbClr val="000000"/>
                </a:solidFill>
                <a:effectLst/>
                <a:latin typeface="Calibri" panose="020F0502020204030204" pitchFamily="34" charset="0"/>
              </a:rPr>
              <a:t> ασθενειών στη Δράση JPI, μπορεί να διαπιστωθεί μια συνολική επίδραση στο σύστημα</a:t>
            </a:r>
          </a:p>
          <a:p>
            <a:pPr marL="285750" indent="-285750" algn="just">
              <a:buFont typeface="Wingdings" panose="05000000000000000000" pitchFamily="2" charset="2"/>
              <a:buChar char="v"/>
            </a:pPr>
            <a:endParaRPr lang="el-GR" dirty="0">
              <a:solidFill>
                <a:srgbClr val="000000"/>
              </a:solidFill>
              <a:latin typeface="Calibri" panose="020F0502020204030204" pitchFamily="34" charset="0"/>
            </a:endParaRPr>
          </a:p>
          <a:p>
            <a:pPr algn="just"/>
            <a:endParaRPr lang="en-GB" dirty="0"/>
          </a:p>
        </p:txBody>
      </p:sp>
      <p:sp>
        <p:nvSpPr>
          <p:cNvPr id="11" name="TextBox 10">
            <a:extLst>
              <a:ext uri="{FF2B5EF4-FFF2-40B4-BE49-F238E27FC236}">
                <a16:creationId xmlns:a16="http://schemas.microsoft.com/office/drawing/2014/main" id="{DDABABF3-D9D1-89D4-1F09-AD1042117024}"/>
              </a:ext>
            </a:extLst>
          </p:cNvPr>
          <p:cNvSpPr txBox="1"/>
          <p:nvPr/>
        </p:nvSpPr>
        <p:spPr>
          <a:xfrm>
            <a:off x="-12022" y="2602345"/>
            <a:ext cx="9393427" cy="707886"/>
          </a:xfrm>
          <a:prstGeom prst="rect">
            <a:avLst/>
          </a:prstGeom>
          <a:noFill/>
        </p:spPr>
        <p:txBody>
          <a:bodyPr wrap="square">
            <a:spAutoFit/>
          </a:bodyPr>
          <a:lstStyle/>
          <a:p>
            <a:endParaRPr lang="el-GR" sz="2000" b="1" i="0" dirty="0">
              <a:solidFill>
                <a:srgbClr val="931B21"/>
              </a:solidFill>
              <a:effectLst/>
              <a:latin typeface="Calibri" panose="020F0502020204030204" pitchFamily="34" charset="0"/>
            </a:endParaRPr>
          </a:p>
          <a:p>
            <a:pPr marL="285750" indent="-285750">
              <a:buFont typeface="Wingdings" panose="05000000000000000000" pitchFamily="2" charset="2"/>
              <a:buChar char="v"/>
            </a:pPr>
            <a:r>
              <a:rPr lang="el-GR" sz="2000" b="1" i="0" dirty="0">
                <a:solidFill>
                  <a:srgbClr val="931B21"/>
                </a:solidFill>
                <a:effectLst/>
                <a:latin typeface="Calibri" panose="020F0502020204030204" pitchFamily="34" charset="0"/>
              </a:rPr>
              <a:t>Αποτελέσματα και επιδράσεις στην ανάπτυξη καινοτομιών και στην οικονομία </a:t>
            </a:r>
            <a:endParaRPr lang="en-GB" sz="2000" dirty="0"/>
          </a:p>
        </p:txBody>
      </p:sp>
      <p:sp>
        <p:nvSpPr>
          <p:cNvPr id="13" name="TextBox 12">
            <a:extLst>
              <a:ext uri="{FF2B5EF4-FFF2-40B4-BE49-F238E27FC236}">
                <a16:creationId xmlns:a16="http://schemas.microsoft.com/office/drawing/2014/main" id="{FBDC993A-1326-3851-6DE0-4EE2E90BE6DB}"/>
              </a:ext>
            </a:extLst>
          </p:cNvPr>
          <p:cNvSpPr txBox="1"/>
          <p:nvPr/>
        </p:nvSpPr>
        <p:spPr>
          <a:xfrm>
            <a:off x="-12022" y="3429000"/>
            <a:ext cx="9620250" cy="1631216"/>
          </a:xfrm>
          <a:prstGeom prst="rect">
            <a:avLst/>
          </a:prstGeom>
          <a:noFill/>
        </p:spPr>
        <p:txBody>
          <a:bodyPr wrap="square">
            <a:spAutoFit/>
          </a:bodyPr>
          <a:lstStyle/>
          <a:p>
            <a:pPr marL="285750" indent="-285750" algn="just" rtl="0" fontAlgn="base">
              <a:spcBef>
                <a:spcPts val="600"/>
              </a:spcBef>
              <a:spcAft>
                <a:spcPts val="600"/>
              </a:spcAft>
              <a:buFont typeface="Wingdings" panose="05000000000000000000" pitchFamily="2" charset="2"/>
              <a:buChar char="v"/>
            </a:pPr>
            <a:r>
              <a:rPr lang="el-GR" b="0" i="0" dirty="0">
                <a:solidFill>
                  <a:srgbClr val="000000"/>
                </a:solidFill>
                <a:effectLst/>
                <a:latin typeface="Calibri" panose="020F0502020204030204" pitchFamily="34" charset="0"/>
              </a:rPr>
              <a:t>Ο μικρός προϋπολογισμός, ο μικρός αριθμός των επιχειρήσεων που συμμετείχαν στη Δράση και οι ετερογενείς τους δραστηριότητες δεν επέτρεψαν να δημιουργηθούν κάποια εμφανή αποτελέσματα στο σύστημα καινοτομίας. </a:t>
            </a:r>
          </a:p>
          <a:p>
            <a:pPr marL="285750" indent="-285750" algn="just" rtl="0" fontAlgn="base">
              <a:spcBef>
                <a:spcPts val="600"/>
              </a:spcBef>
              <a:spcAft>
                <a:spcPts val="600"/>
              </a:spcAft>
              <a:buFont typeface="Wingdings" panose="05000000000000000000" pitchFamily="2" charset="2"/>
              <a:buChar char="v"/>
            </a:pPr>
            <a:r>
              <a:rPr lang="el-GR" b="0" i="0" dirty="0">
                <a:solidFill>
                  <a:srgbClr val="000000"/>
                </a:solidFill>
                <a:effectLst/>
                <a:latin typeface="Calibri" panose="020F0502020204030204" pitchFamily="34" charset="0"/>
              </a:rPr>
              <a:t>Τα αποτελέσματα ήταν θετικά μεν, αλλά μάλλον διάχυτα, χωρίς ουσιαστικές συνέργειες και οικονομίες κλίμακας. </a:t>
            </a:r>
            <a:endParaRPr lang="el-GR" sz="14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73349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385823" y="369332"/>
            <a:ext cx="1652055" cy="369332"/>
          </a:xfrm>
          <a:prstGeom prst="rect">
            <a:avLst/>
          </a:prstGeom>
          <a:noFill/>
        </p:spPr>
        <p:txBody>
          <a:bodyPr wrap="none" rtlCol="0">
            <a:spAutoFit/>
          </a:bodyPr>
          <a:lstStyle/>
          <a:p>
            <a:r>
              <a:rPr lang="el-GR" sz="1800" b="1" dirty="0"/>
              <a:t>Αποδοτικότητα</a:t>
            </a:r>
          </a:p>
        </p:txBody>
      </p:sp>
      <p:sp>
        <p:nvSpPr>
          <p:cNvPr id="4" name="TextBox 3">
            <a:extLst>
              <a:ext uri="{FF2B5EF4-FFF2-40B4-BE49-F238E27FC236}">
                <a16:creationId xmlns:a16="http://schemas.microsoft.com/office/drawing/2014/main" id="{5D2E9222-94F2-E827-25CD-D5B400ADE8F9}"/>
              </a:ext>
            </a:extLst>
          </p:cNvPr>
          <p:cNvSpPr txBox="1"/>
          <p:nvPr/>
        </p:nvSpPr>
        <p:spPr>
          <a:xfrm>
            <a:off x="385823" y="0"/>
            <a:ext cx="5469959" cy="369332"/>
          </a:xfrm>
          <a:prstGeom prst="rect">
            <a:avLst/>
          </a:prstGeom>
          <a:noFill/>
        </p:spPr>
        <p:txBody>
          <a:bodyPr wrap="none" rtlCol="0">
            <a:spAutoFit/>
          </a:bodyPr>
          <a:lstStyle/>
          <a:p>
            <a:r>
              <a:rPr lang="el-GR" b="1" dirty="0"/>
              <a:t>ΑΠΟΤΙΜΗΣΗ ΕΝΟΤΗΤΑΣ ‘ΕΥΡΩΠΑΪΚΗ Ε&amp;Τ ΣΥΝΕΡΓΑΣΙΑ’ </a:t>
            </a:r>
          </a:p>
        </p:txBody>
      </p:sp>
      <p:sp>
        <p:nvSpPr>
          <p:cNvPr id="6" name="TextBox 5">
            <a:extLst>
              <a:ext uri="{FF2B5EF4-FFF2-40B4-BE49-F238E27FC236}">
                <a16:creationId xmlns:a16="http://schemas.microsoft.com/office/drawing/2014/main" id="{C11DA3F5-5246-EB77-24C6-C2A84F337936}"/>
              </a:ext>
            </a:extLst>
          </p:cNvPr>
          <p:cNvSpPr txBox="1"/>
          <p:nvPr/>
        </p:nvSpPr>
        <p:spPr>
          <a:xfrm>
            <a:off x="200025" y="1107996"/>
            <a:ext cx="4972050" cy="369332"/>
          </a:xfrm>
          <a:prstGeom prst="rect">
            <a:avLst/>
          </a:prstGeom>
          <a:noFill/>
        </p:spPr>
        <p:txBody>
          <a:bodyPr wrap="square">
            <a:spAutoFit/>
          </a:bodyPr>
          <a:lstStyle/>
          <a:p>
            <a:pPr marL="285750" indent="-285750">
              <a:buFont typeface="Wingdings" panose="05000000000000000000" pitchFamily="2" charset="2"/>
              <a:buChar char="q"/>
            </a:pPr>
            <a:r>
              <a:rPr lang="el-GR" sz="1800" b="1" i="0" dirty="0">
                <a:solidFill>
                  <a:srgbClr val="931B21"/>
                </a:solidFill>
                <a:effectLst/>
                <a:latin typeface="Calibri" panose="020F0502020204030204" pitchFamily="34" charset="0"/>
              </a:rPr>
              <a:t>Επάρκεια χρηματοδότησης </a:t>
            </a:r>
            <a:endParaRPr lang="en-GB" dirty="0"/>
          </a:p>
        </p:txBody>
      </p:sp>
      <p:sp>
        <p:nvSpPr>
          <p:cNvPr id="8" name="TextBox 7">
            <a:extLst>
              <a:ext uri="{FF2B5EF4-FFF2-40B4-BE49-F238E27FC236}">
                <a16:creationId xmlns:a16="http://schemas.microsoft.com/office/drawing/2014/main" id="{B286B56D-23F0-8A96-0413-D27A0C28E2DA}"/>
              </a:ext>
            </a:extLst>
          </p:cNvPr>
          <p:cNvSpPr txBox="1"/>
          <p:nvPr/>
        </p:nvSpPr>
        <p:spPr>
          <a:xfrm>
            <a:off x="385823" y="1502687"/>
            <a:ext cx="9075950" cy="3754874"/>
          </a:xfrm>
          <a:prstGeom prst="rect">
            <a:avLst/>
          </a:prstGeom>
          <a:noFill/>
        </p:spPr>
        <p:txBody>
          <a:bodyPr wrap="square">
            <a:spAutoFit/>
          </a:bodyPr>
          <a:lstStyle/>
          <a:p>
            <a:pPr marL="285750" indent="-285750" algn="just" rtl="0" fontAlgn="base">
              <a:spcBef>
                <a:spcPts val="600"/>
              </a:spcBef>
              <a:spcAft>
                <a:spcPts val="600"/>
              </a:spcAft>
              <a:buFont typeface="Wingdings" panose="05000000000000000000" pitchFamily="2" charset="2"/>
              <a:buChar char="v"/>
            </a:pPr>
            <a:r>
              <a:rPr lang="el-GR" sz="1800" b="0" i="0" dirty="0">
                <a:solidFill>
                  <a:srgbClr val="000000"/>
                </a:solidFill>
                <a:effectLst/>
                <a:latin typeface="Calibri" panose="020F0502020204030204" pitchFamily="34" charset="0"/>
              </a:rPr>
              <a:t>Όμως τελικά οι προτάσεις που επιλέχθηκαν από τις ΕΠ για χρηματοδότηση κάλυψαν λιγότερο από το μισό του αρχικού προϋπολογισμού που είχε δεσμεύσει η Ελλάδα για το σκοπό αυτό </a:t>
            </a:r>
            <a:endParaRPr lang="el-GR" dirty="0">
              <a:solidFill>
                <a:srgbClr val="000000"/>
              </a:solidFill>
              <a:latin typeface="Calibri" panose="020F0502020204030204" pitchFamily="34" charset="0"/>
            </a:endParaRPr>
          </a:p>
          <a:p>
            <a:pPr marL="285750" indent="-285750" algn="just" rtl="0" fontAlgn="base">
              <a:spcBef>
                <a:spcPts val="600"/>
              </a:spcBef>
              <a:spcAft>
                <a:spcPts val="600"/>
              </a:spcAft>
              <a:buFont typeface="Wingdings" panose="05000000000000000000" pitchFamily="2" charset="2"/>
              <a:buChar char="v"/>
            </a:pPr>
            <a:r>
              <a:rPr lang="el-GR" dirty="0">
                <a:solidFill>
                  <a:srgbClr val="000000"/>
                </a:solidFill>
                <a:latin typeface="Calibri" panose="020F0502020204030204" pitchFamily="34" charset="0"/>
              </a:rPr>
              <a:t>Ο</a:t>
            </a:r>
            <a:r>
              <a:rPr lang="el-GR" sz="1800" b="0" i="0" dirty="0">
                <a:solidFill>
                  <a:srgbClr val="000000"/>
                </a:solidFill>
                <a:effectLst/>
                <a:latin typeface="Calibri" panose="020F0502020204030204" pitchFamily="34" charset="0"/>
              </a:rPr>
              <a:t> συνολικός προϋπολογισμός ήταν  € 32,2 εκ., ενώ δεσμεύτηκε σε έργα το 63% του προϋπολογισμού (€ 20,3 εκ.) και τελικά η χρηματοδότηση ανήλθε στο 49% (€ 15,7 εκ.) της αρχικής πρόβλεψης. </a:t>
            </a:r>
          </a:p>
          <a:p>
            <a:pPr marL="285750" indent="-285750" algn="just" rtl="0" fontAlgn="base">
              <a:spcBef>
                <a:spcPts val="600"/>
              </a:spcBef>
              <a:spcAft>
                <a:spcPts val="600"/>
              </a:spcAft>
              <a:buFont typeface="Wingdings" panose="05000000000000000000" pitchFamily="2" charset="2"/>
              <a:buChar char="v"/>
            </a:pPr>
            <a:r>
              <a:rPr lang="el-GR" sz="1800" b="0" i="0" dirty="0">
                <a:solidFill>
                  <a:srgbClr val="000000"/>
                </a:solidFill>
                <a:effectLst/>
                <a:latin typeface="Calibri" panose="020F0502020204030204" pitchFamily="34" charset="0"/>
              </a:rPr>
              <a:t>Το πρόβλημα της απορρόφησης έχει δύο αιτίες:</a:t>
            </a:r>
          </a:p>
          <a:p>
            <a:pPr marL="742950" lvl="1" indent="-285750" algn="just" fontAlgn="base">
              <a:spcBef>
                <a:spcPts val="600"/>
              </a:spcBef>
              <a:spcAft>
                <a:spcPts val="600"/>
              </a:spcAft>
              <a:buFont typeface="Arial" panose="020B0604020202020204" pitchFamily="34" charset="0"/>
              <a:buChar char="•"/>
            </a:pPr>
            <a:r>
              <a:rPr lang="el-GR" dirty="0">
                <a:solidFill>
                  <a:srgbClr val="000000"/>
                </a:solidFill>
                <a:latin typeface="Calibri" panose="020F0502020204030204" pitchFamily="34" charset="0"/>
              </a:rPr>
              <a:t>Η </a:t>
            </a:r>
            <a:r>
              <a:rPr lang="el-GR" b="1" dirty="0">
                <a:solidFill>
                  <a:srgbClr val="000000"/>
                </a:solidFill>
                <a:latin typeface="Calibri" panose="020F0502020204030204" pitchFamily="34" charset="0"/>
              </a:rPr>
              <a:t>ζήτηση και ποιότητα</a:t>
            </a:r>
            <a:r>
              <a:rPr lang="el-GR" dirty="0">
                <a:solidFill>
                  <a:srgbClr val="000000"/>
                </a:solidFill>
                <a:latin typeface="Calibri" panose="020F0502020204030204" pitchFamily="34" charset="0"/>
              </a:rPr>
              <a:t> των προτάσεων ήταν </a:t>
            </a:r>
            <a:r>
              <a:rPr lang="el-GR" b="1" dirty="0">
                <a:solidFill>
                  <a:srgbClr val="000000"/>
                </a:solidFill>
                <a:latin typeface="Calibri" panose="020F0502020204030204" pitchFamily="34" charset="0"/>
              </a:rPr>
              <a:t>χαμηλότερη των προσδοκιών</a:t>
            </a:r>
            <a:r>
              <a:rPr lang="el-GR" dirty="0">
                <a:solidFill>
                  <a:srgbClr val="000000"/>
                </a:solidFill>
                <a:latin typeface="Calibri" panose="020F0502020204030204" pitchFamily="34" charset="0"/>
              </a:rPr>
              <a:t> και τελικά δεσμεύτηκε στις δύο (ERA-</a:t>
            </a:r>
            <a:r>
              <a:rPr lang="el-GR" dirty="0" err="1">
                <a:solidFill>
                  <a:srgbClr val="000000"/>
                </a:solidFill>
                <a:latin typeface="Calibri" panose="020F0502020204030204" pitchFamily="34" charset="0"/>
              </a:rPr>
              <a:t>NETs</a:t>
            </a:r>
            <a:r>
              <a:rPr lang="el-GR" dirty="0">
                <a:solidFill>
                  <a:srgbClr val="000000"/>
                </a:solidFill>
                <a:latin typeface="Calibri" panose="020F0502020204030204" pitchFamily="34" charset="0"/>
              </a:rPr>
              <a:t> και </a:t>
            </a:r>
            <a:r>
              <a:rPr lang="el-GR" dirty="0" err="1">
                <a:solidFill>
                  <a:srgbClr val="000000"/>
                </a:solidFill>
                <a:latin typeface="Calibri" panose="020F0502020204030204" pitchFamily="34" charset="0"/>
              </a:rPr>
              <a:t>JPIs</a:t>
            </a:r>
            <a:r>
              <a:rPr lang="el-GR" dirty="0">
                <a:solidFill>
                  <a:srgbClr val="000000"/>
                </a:solidFill>
                <a:latin typeface="Calibri" panose="020F0502020204030204" pitchFamily="34" charset="0"/>
              </a:rPr>
              <a:t>) από τις τρείς Δράσεις μόνο ένα μικρό μέρος του αρχικού προϋπολογισμού, 31% και 37% αντίστοιχα </a:t>
            </a:r>
            <a:endParaRPr lang="el-GR" dirty="0">
              <a:solidFill>
                <a:srgbClr val="000000"/>
              </a:solidFill>
              <a:latin typeface="Segoe UI" panose="020B0502040204020203" pitchFamily="34" charset="0"/>
            </a:endParaRPr>
          </a:p>
          <a:p>
            <a:pPr marL="742950" lvl="1" indent="-285750" algn="just" fontAlgn="base">
              <a:spcBef>
                <a:spcPts val="600"/>
              </a:spcBef>
              <a:spcAft>
                <a:spcPts val="600"/>
              </a:spcAft>
              <a:buFont typeface="Arial" panose="020B0604020202020204" pitchFamily="34" charset="0"/>
              <a:buChar char="•"/>
            </a:pPr>
            <a:r>
              <a:rPr lang="el-GR" b="0" i="0" dirty="0">
                <a:solidFill>
                  <a:srgbClr val="000000"/>
                </a:solidFill>
                <a:effectLst/>
                <a:latin typeface="Calibri" panose="020F0502020204030204" pitchFamily="34" charset="0"/>
              </a:rPr>
              <a:t>Τα έργα δεν κατάφεραν να εξαντλήσουν τον προϋπολογισμό τους.</a:t>
            </a:r>
          </a:p>
        </p:txBody>
      </p:sp>
    </p:spTree>
    <p:extLst>
      <p:ext uri="{BB962C8B-B14F-4D97-AF65-F5344CB8AC3E}">
        <p14:creationId xmlns:p14="http://schemas.microsoft.com/office/powerpoint/2010/main" val="4232910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E32DC-EFD1-FE70-1165-398C6EE5297F}"/>
              </a:ext>
            </a:extLst>
          </p:cNvPr>
          <p:cNvSpPr txBox="1"/>
          <p:nvPr/>
        </p:nvSpPr>
        <p:spPr>
          <a:xfrm>
            <a:off x="195323" y="577071"/>
            <a:ext cx="5196359" cy="369332"/>
          </a:xfrm>
          <a:prstGeom prst="rect">
            <a:avLst/>
          </a:prstGeom>
          <a:noFill/>
        </p:spPr>
        <p:txBody>
          <a:bodyPr wrap="none" rtlCol="0">
            <a:spAutoFit/>
          </a:bodyPr>
          <a:lstStyle/>
          <a:p>
            <a:r>
              <a:rPr lang="el-GR" b="1" dirty="0">
                <a:solidFill>
                  <a:schemeClr val="bg2">
                    <a:lumMod val="25000"/>
                  </a:schemeClr>
                </a:solidFill>
              </a:rPr>
              <a:t>4. Συμπεράσματα και προτάσεις για βελτίωση [1/2</a:t>
            </a:r>
            <a:r>
              <a:rPr lang="en-US" b="1" dirty="0">
                <a:solidFill>
                  <a:schemeClr val="bg2">
                    <a:lumMod val="25000"/>
                  </a:schemeClr>
                </a:solidFill>
              </a:rPr>
              <a:t>]</a:t>
            </a:r>
            <a:r>
              <a:rPr lang="el-GR" b="1" dirty="0">
                <a:solidFill>
                  <a:schemeClr val="bg2">
                    <a:lumMod val="25000"/>
                  </a:schemeClr>
                </a:solidFill>
              </a:rPr>
              <a:t> </a:t>
            </a:r>
          </a:p>
        </p:txBody>
      </p:sp>
      <p:sp>
        <p:nvSpPr>
          <p:cNvPr id="4" name="TextBox 3">
            <a:extLst>
              <a:ext uri="{FF2B5EF4-FFF2-40B4-BE49-F238E27FC236}">
                <a16:creationId xmlns:a16="http://schemas.microsoft.com/office/drawing/2014/main" id="{331D8F04-A108-A56D-582C-7ACC7123C851}"/>
              </a:ext>
            </a:extLst>
          </p:cNvPr>
          <p:cNvSpPr txBox="1"/>
          <p:nvPr/>
        </p:nvSpPr>
        <p:spPr>
          <a:xfrm>
            <a:off x="385823" y="0"/>
            <a:ext cx="5469959" cy="369332"/>
          </a:xfrm>
          <a:prstGeom prst="rect">
            <a:avLst/>
          </a:prstGeom>
          <a:noFill/>
        </p:spPr>
        <p:txBody>
          <a:bodyPr wrap="none" rtlCol="0">
            <a:spAutoFit/>
          </a:bodyPr>
          <a:lstStyle/>
          <a:p>
            <a:r>
              <a:rPr lang="el-GR" b="1" dirty="0"/>
              <a:t>ΑΠΟΤΙΜΗΣΗ ΕΝΟΤΗΤΑΣ ‘ΕΥΡΩΠΑΪΚΗ Ε&amp;Τ ΣΥΝΕΡΓΑΣΙΑ’ </a:t>
            </a:r>
          </a:p>
        </p:txBody>
      </p:sp>
      <p:sp>
        <p:nvSpPr>
          <p:cNvPr id="7" name="TextBox 6">
            <a:extLst>
              <a:ext uri="{FF2B5EF4-FFF2-40B4-BE49-F238E27FC236}">
                <a16:creationId xmlns:a16="http://schemas.microsoft.com/office/drawing/2014/main" id="{753A085A-7226-0042-1506-17AC89FD53F6}"/>
              </a:ext>
            </a:extLst>
          </p:cNvPr>
          <p:cNvSpPr txBox="1"/>
          <p:nvPr/>
        </p:nvSpPr>
        <p:spPr>
          <a:xfrm>
            <a:off x="246123" y="1315343"/>
            <a:ext cx="9355077" cy="5016758"/>
          </a:xfrm>
          <a:prstGeom prst="rect">
            <a:avLst/>
          </a:prstGeom>
          <a:noFill/>
        </p:spPr>
        <p:txBody>
          <a:bodyPr wrap="square">
            <a:spAutoFit/>
          </a:bodyPr>
          <a:lstStyle/>
          <a:p>
            <a:pPr marL="285750" indent="-285750" algn="just" fontAlgn="base">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rPr>
              <a:t>Η συμμετοχή ήταν </a:t>
            </a:r>
            <a:r>
              <a:rPr lang="el-GR" sz="1600" dirty="0" err="1">
                <a:effectLst/>
                <a:latin typeface="Calibri" panose="020F0502020204030204" pitchFamily="34" charset="0"/>
                <a:ea typeface="Calibri" panose="020F0502020204030204" pitchFamily="34" charset="0"/>
              </a:rPr>
              <a:t>bottom-up</a:t>
            </a:r>
            <a:r>
              <a:rPr lang="el-GR" sz="1600" dirty="0">
                <a:effectLst/>
                <a:latin typeface="Calibri" panose="020F0502020204030204" pitchFamily="34" charset="0"/>
                <a:ea typeface="Calibri" panose="020F0502020204030204" pitchFamily="34" charset="0"/>
              </a:rPr>
              <a:t> με βάση το ενδιαφέρον που εκφράστηκε κυρίως από ερευνητές για της συμμετοχή τους στις ΕΠ, χωρίς καμία σύνδεση με ευρύτερες επιλογές από πλευράς ΓΓΕΚ. Αυτό καθόρισε την περιορισμένη συνοχή και αποτελεσματικότητα των Δράσεων αλλά και της Ενότητας ως σύνολο.</a:t>
            </a:r>
          </a:p>
          <a:p>
            <a:pPr marL="285750" indent="-285750" algn="just" fontAlgn="base">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rPr>
              <a:t>Τα αποτελέσματα, ήταν θετικά μεν, αλλά μάλλον διάχυτα, χωρίς ουσιαστικές συνέργειες και οικονομίες κλίμακας.</a:t>
            </a:r>
          </a:p>
          <a:p>
            <a:pPr marL="285750" indent="-285750" algn="just" fontAlgn="base">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rPr>
              <a:t>Το χαμηλό ύψος της χρηματοδότησης που τελικά εκταμιεύτηκε και η απουσία συνεργειών, ελαχιστοποίησε τις πολλαπλασιαστικές επιπτώσεις. Για τους ίδιους λόγους η συμβολή της Ενότητας στην αντιμετώπιση των κοινωνικών προκλήσεων και την ανταγωνιστικότητα της οικονομίας ήταν ελάχιστη</a:t>
            </a:r>
          </a:p>
          <a:p>
            <a:pPr marL="285750" indent="-285750" algn="just" fontAlgn="base">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rPr>
              <a:t>Στο επίπεδο της Διαχείρισης, παρατηρήθηκαν καθυστερήσεις τόσο στην ένταξη όσο και στις πληρωμές παρά το γεγονός ότι η αξιολόγηση ήταν τυπική, ενώ ο αριθμός των έργων και ο προϋπολογισμός ήταν χαμηλοί.</a:t>
            </a:r>
          </a:p>
          <a:p>
            <a:pPr marL="285750" indent="-285750" algn="just" fontAlgn="base">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rPr>
              <a:t>Για να αντιμετωπιστούν οι αδυναμίες που διαπιστώθηκαν παραπάνω είναι απαραίτητο στο μέλλον η συμμετοχή της Ελλάδας σε ΕΠ να γίνεται μετά από συστηματική μελέτη των πλεονεκτημάτων και των προβλημάτων της χώρας ώστε να αποτυπώνεται μια ενιαία στρατηγική η οποία θα μεγιστοποιεί τα οικονομικά και κοινωνικά οφέλη.</a:t>
            </a:r>
          </a:p>
          <a:p>
            <a:pPr marL="285750" indent="-285750" algn="just" fontAlgn="base">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rPr>
              <a:t>Αυτή η top-down προσέγγιση θα πρέπει να συμπληρώνεται με διαβουλεύσεις με την ερευνητική και επιχειρηματική κοινότητα για να καταλήξει σε σαφείς και εστιασμένες προτεραιότητες οι οποίες θα προσελκύσουν το ενδιαφέρον των πλέον κατάλληλων ωφελούμενων.</a:t>
            </a:r>
          </a:p>
          <a:p>
            <a:pPr marL="285750" indent="-285750" algn="just" fontAlgn="base">
              <a:buFont typeface="Wingdings" panose="05000000000000000000" pitchFamily="2" charset="2"/>
              <a:buChar char="q"/>
            </a:pPr>
            <a:r>
              <a:rPr lang="el-GR" sz="1600" dirty="0">
                <a:effectLst/>
                <a:latin typeface="Calibri" panose="020F0502020204030204" pitchFamily="34" charset="0"/>
                <a:ea typeface="Calibri" panose="020F0502020204030204" pitchFamily="34" charset="0"/>
              </a:rPr>
              <a:t>Στο σύστημα διαχείρισης απαιτείται η έγκαιρη προσαρμογή των οδηγών εφαρμογής στο Ελληνικό κανονιστικό σύστημα και η δραστική μείωση των χρόνων ένταξης και πληρωμών.</a:t>
            </a:r>
            <a:endParaRPr lang="en-GB" sz="1400" dirty="0"/>
          </a:p>
        </p:txBody>
      </p:sp>
    </p:spTree>
    <p:extLst>
      <p:ext uri="{BB962C8B-B14F-4D97-AF65-F5344CB8AC3E}">
        <p14:creationId xmlns:p14="http://schemas.microsoft.com/office/powerpoint/2010/main" val="168563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468677" cy="646331"/>
          </a:xfrm>
          <a:prstGeom prst="rect">
            <a:avLst/>
          </a:prstGeom>
          <a:noFill/>
        </p:spPr>
        <p:txBody>
          <a:bodyPr wrap="none" rtlCol="0">
            <a:spAutoFit/>
          </a:bodyPr>
          <a:lstStyle/>
          <a:p>
            <a:r>
              <a:rPr lang="el-GR" b="1" dirty="0"/>
              <a:t>ΔΙΑΚΡΑΤΙΚΗ ΣΥΝΕΡΓΑΣΙΑ ΚΑΙ ΕΥΡΩΠΑΪΚΗ ΣΥΝΕΡΓΑΣΙΑ</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4" y="369333"/>
            <a:ext cx="2057871" cy="369332"/>
          </a:xfrm>
          <a:prstGeom prst="rect">
            <a:avLst/>
          </a:prstGeom>
          <a:noFill/>
        </p:spPr>
        <p:txBody>
          <a:bodyPr wrap="none" rtlCol="0">
            <a:spAutoFit/>
          </a:bodyPr>
          <a:lstStyle/>
          <a:p>
            <a:r>
              <a:rPr lang="el-GR" b="1" dirty="0">
                <a:solidFill>
                  <a:schemeClr val="bg2">
                    <a:lumMod val="25000"/>
                  </a:schemeClr>
                </a:solidFill>
              </a:rPr>
              <a:t>Δομή παρουσίασης</a:t>
            </a:r>
          </a:p>
        </p:txBody>
      </p:sp>
      <p:sp>
        <p:nvSpPr>
          <p:cNvPr id="4" name="TextBox 3">
            <a:extLst>
              <a:ext uri="{FF2B5EF4-FFF2-40B4-BE49-F238E27FC236}">
                <a16:creationId xmlns:a16="http://schemas.microsoft.com/office/drawing/2014/main" id="{A41568DB-B04B-29C2-82C2-1824F48F64D2}"/>
              </a:ext>
            </a:extLst>
          </p:cNvPr>
          <p:cNvSpPr txBox="1"/>
          <p:nvPr/>
        </p:nvSpPr>
        <p:spPr>
          <a:xfrm>
            <a:off x="-28927" y="1107996"/>
            <a:ext cx="9887579" cy="5078313"/>
          </a:xfrm>
          <a:prstGeom prst="rect">
            <a:avLst/>
          </a:prstGeom>
          <a:noFill/>
        </p:spPr>
        <p:txBody>
          <a:bodyPr wrap="square">
            <a:spAutoFit/>
          </a:bodyPr>
          <a:lstStyle>
            <a:defPPr>
              <a:defRPr lang="en-US"/>
            </a:defPPr>
            <a:lvl1pPr marL="285750" indent="-285750" algn="just" fontAlgn="base">
              <a:spcAft>
                <a:spcPts val="600"/>
              </a:spcAft>
              <a:buClr>
                <a:srgbClr val="C00000"/>
              </a:buClr>
              <a:buFont typeface="Wingdings" panose="05000000000000000000" pitchFamily="2" charset="2"/>
              <a:buChar char="v"/>
              <a:defRPr b="0" i="0">
                <a:solidFill>
                  <a:srgbClr val="000000"/>
                </a:solidFill>
                <a:effectLst/>
                <a:latin typeface="Calibri" panose="020F0502020204030204" pitchFamily="34" charset="0"/>
              </a:defRPr>
            </a:lvl1pPr>
          </a:lstStyle>
          <a:p>
            <a:pPr>
              <a:spcBef>
                <a:spcPts val="600"/>
              </a:spcBef>
              <a:buFont typeface="Wingdings" panose="05000000000000000000" pitchFamily="2" charset="2"/>
              <a:buChar char="q"/>
            </a:pPr>
            <a:r>
              <a:rPr lang="el-GR" dirty="0"/>
              <a:t>Δράσεις Διακρατικών Συνεργασιών :</a:t>
            </a:r>
          </a:p>
          <a:p>
            <a:pPr marL="742946" lvl="1" indent="-285749" algn="just">
              <a:spcBef>
                <a:spcPts val="600"/>
              </a:spcBef>
              <a:spcAft>
                <a:spcPts val="600"/>
              </a:spcAft>
              <a:buClr>
                <a:srgbClr val="C00000"/>
              </a:buClr>
              <a:buFont typeface="Wingdings" panose="05000000000000000000" pitchFamily="2" charset="2"/>
              <a:buChar char="v"/>
            </a:pPr>
            <a:r>
              <a:rPr lang="el-GR" dirty="0"/>
              <a:t>Διακρατικές Συνεργασίες Μεγάλης Κλίμακας: Μεγάλης κλίμακας έργα ΕΤΑΚ στο πλαίσιο των διμερών διακρατικών συμφωνιών με Γερμανία, Κίνα και Ισραήλ </a:t>
            </a:r>
          </a:p>
          <a:p>
            <a:pPr marL="742946" lvl="1" indent="-285749" algn="just">
              <a:spcBef>
                <a:spcPts val="600"/>
              </a:spcBef>
              <a:spcAft>
                <a:spcPts val="600"/>
              </a:spcAft>
              <a:buClr>
                <a:srgbClr val="C00000"/>
              </a:buClr>
              <a:buFont typeface="Wingdings" panose="05000000000000000000" pitchFamily="2" charset="2"/>
              <a:buChar char="v"/>
            </a:pPr>
            <a:r>
              <a:rPr lang="el-GR" dirty="0"/>
              <a:t>Διακρατικές Συνεργασίες Μικρής Κλίμακας: Μικρής κλίμακας έργα ΕΤΑΚ στο πλαίσιο των διμερών διακρατικών συμφωνιών με Γαλλία, Ουγγαρία, Τουρκία, Ρουμανία, Τσεχία, και Σλοβακία</a:t>
            </a:r>
          </a:p>
          <a:p>
            <a:pPr marL="319087" lvl="1" indent="-285750" algn="just">
              <a:spcBef>
                <a:spcPts val="600"/>
              </a:spcBef>
              <a:spcAft>
                <a:spcPts val="600"/>
              </a:spcAft>
              <a:buClr>
                <a:srgbClr val="C00000"/>
              </a:buClr>
              <a:buFont typeface="Wingdings" pitchFamily="2" charset="2"/>
              <a:buChar char="q"/>
            </a:pPr>
            <a:r>
              <a:rPr lang="el-GR" dirty="0"/>
              <a:t>Δράσεις Ευρωπαϊκής Συνεργασίας:</a:t>
            </a:r>
          </a:p>
          <a:p>
            <a:pPr marL="776287" lvl="2" indent="-285750" algn="just">
              <a:spcBef>
                <a:spcPts val="600"/>
              </a:spcBef>
              <a:spcAft>
                <a:spcPts val="600"/>
              </a:spcAft>
              <a:buClr>
                <a:srgbClr val="C00000"/>
              </a:buClr>
              <a:buFont typeface="Wingdings" pitchFamily="2" charset="2"/>
              <a:buChar char="v"/>
            </a:pPr>
            <a:r>
              <a:rPr lang="en-US" dirty="0"/>
              <a:t>ERA-NETs</a:t>
            </a:r>
          </a:p>
          <a:p>
            <a:pPr marL="776287" lvl="2" indent="-285750" algn="just">
              <a:spcBef>
                <a:spcPts val="600"/>
              </a:spcBef>
              <a:spcAft>
                <a:spcPts val="600"/>
              </a:spcAft>
              <a:buClr>
                <a:srgbClr val="C00000"/>
              </a:buClr>
              <a:buFont typeface="Wingdings" pitchFamily="2" charset="2"/>
              <a:buChar char="v"/>
            </a:pPr>
            <a:r>
              <a:rPr lang="en-US" dirty="0"/>
              <a:t>JITs </a:t>
            </a:r>
            <a:r>
              <a:rPr lang="el-GR" i="0" dirty="0">
                <a:solidFill>
                  <a:srgbClr val="000000"/>
                </a:solidFill>
                <a:effectLst/>
                <a:latin typeface="Calibri"/>
                <a:cs typeface="Calibri"/>
              </a:rPr>
              <a:t>ENIAC &amp; ARTEMIS</a:t>
            </a:r>
            <a:endParaRPr lang="en-US" i="0" dirty="0">
              <a:solidFill>
                <a:srgbClr val="000000"/>
              </a:solidFill>
              <a:effectLst/>
              <a:latin typeface="Calibri"/>
              <a:cs typeface="Calibri"/>
            </a:endParaRPr>
          </a:p>
          <a:p>
            <a:pPr marL="776287" lvl="2" indent="-285750" algn="just">
              <a:spcBef>
                <a:spcPts val="600"/>
              </a:spcBef>
              <a:spcAft>
                <a:spcPts val="600"/>
              </a:spcAft>
              <a:buClr>
                <a:srgbClr val="C00000"/>
              </a:buClr>
              <a:buFont typeface="Wingdings" pitchFamily="2" charset="2"/>
              <a:buChar char="v"/>
            </a:pPr>
            <a:r>
              <a:rPr lang="en-US" dirty="0">
                <a:solidFill>
                  <a:srgbClr val="000000"/>
                </a:solidFill>
                <a:latin typeface="Calibri"/>
                <a:cs typeface="Calibri"/>
              </a:rPr>
              <a:t>JPI </a:t>
            </a:r>
            <a:r>
              <a:rPr lang="el-GR" dirty="0" err="1">
                <a:solidFill>
                  <a:srgbClr val="000000"/>
                </a:solidFill>
                <a:latin typeface="Calibri"/>
                <a:cs typeface="Calibri"/>
              </a:rPr>
              <a:t>Νευροεκφυλιστικές</a:t>
            </a:r>
            <a:r>
              <a:rPr lang="el-GR" dirty="0">
                <a:solidFill>
                  <a:srgbClr val="000000"/>
                </a:solidFill>
                <a:latin typeface="Calibri"/>
                <a:cs typeface="Calibri"/>
              </a:rPr>
              <a:t> Παθήσεις με έμφαση το </a:t>
            </a:r>
            <a:r>
              <a:rPr lang="en-US" dirty="0">
                <a:solidFill>
                  <a:srgbClr val="000000"/>
                </a:solidFill>
                <a:latin typeface="Calibri"/>
                <a:cs typeface="Calibri"/>
              </a:rPr>
              <a:t>Alzheimer</a:t>
            </a:r>
          </a:p>
          <a:p>
            <a:pPr marL="776287" lvl="2" indent="-285750" algn="just">
              <a:spcBef>
                <a:spcPts val="600"/>
              </a:spcBef>
              <a:spcAft>
                <a:spcPts val="600"/>
              </a:spcAft>
              <a:buClr>
                <a:srgbClr val="C00000"/>
              </a:buClr>
              <a:buFont typeface="Wingdings" pitchFamily="2" charset="2"/>
              <a:buChar char="v"/>
            </a:pPr>
            <a:r>
              <a:rPr lang="el-GR" dirty="0">
                <a:solidFill>
                  <a:srgbClr val="000000"/>
                </a:solidFill>
                <a:latin typeface="Calibri"/>
                <a:cs typeface="Calibri"/>
              </a:rPr>
              <a:t>Δημιουργία Εθνικών Δικτύων Υποδομών για τη συμμετοχή στο </a:t>
            </a:r>
            <a:r>
              <a:rPr lang="en-US" dirty="0">
                <a:solidFill>
                  <a:srgbClr val="000000"/>
                </a:solidFill>
                <a:latin typeface="Calibri"/>
                <a:cs typeface="Calibri"/>
              </a:rPr>
              <a:t>ESFRI</a:t>
            </a:r>
            <a:endParaRPr lang="el-GR" dirty="0"/>
          </a:p>
          <a:p>
            <a:pPr marL="319087" lvl="1" indent="-285750" algn="just">
              <a:spcBef>
                <a:spcPts val="600"/>
              </a:spcBef>
              <a:spcAft>
                <a:spcPts val="600"/>
              </a:spcAft>
              <a:buClr>
                <a:srgbClr val="C00000"/>
              </a:buClr>
              <a:buFont typeface="Wingdings" pitchFamily="2" charset="2"/>
              <a:buChar char="q"/>
            </a:pPr>
            <a:endParaRPr lang="el-GR" dirty="0"/>
          </a:p>
          <a:p>
            <a:pPr marL="742946" lvl="1" indent="-285749" algn="just">
              <a:spcBef>
                <a:spcPts val="600"/>
              </a:spcBef>
              <a:spcAft>
                <a:spcPts val="600"/>
              </a:spcAft>
              <a:buClr>
                <a:srgbClr val="C00000"/>
              </a:buClr>
              <a:buFont typeface="Wingdings" panose="05000000000000000000" pitchFamily="2" charset="2"/>
              <a:buChar char="v"/>
            </a:pPr>
            <a:endParaRPr lang="el-GR" dirty="0"/>
          </a:p>
        </p:txBody>
      </p:sp>
    </p:spTree>
    <p:extLst>
      <p:ext uri="{BB962C8B-B14F-4D97-AF65-F5344CB8AC3E}">
        <p14:creationId xmlns:p14="http://schemas.microsoft.com/office/powerpoint/2010/main" val="13865631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863600"/>
            <a:ext cx="9916969" cy="52197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970"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3"/>
            <a:tile tx="0" ty="0" sx="100000" sy="100000" flip="none" algn="tl"/>
          </a:blipFill>
        </p:spPr>
        <p:txBody>
          <a:bodyPr wrap="square" lIns="0" tIns="0" rIns="0" bIns="0" rtlCol="0">
            <a:noAutofit/>
          </a:bodyPr>
          <a:lstStyle/>
          <a:p>
            <a:endParaRPr sz="1322"/>
          </a:p>
        </p:txBody>
      </p:sp>
      <p:sp>
        <p:nvSpPr>
          <p:cNvPr id="72" name="TextBox 71">
            <a:extLst>
              <a:ext uri="{FF2B5EF4-FFF2-40B4-BE49-F238E27FC236}">
                <a16:creationId xmlns:a16="http://schemas.microsoft.com/office/drawing/2014/main" id="{9D0F5DAD-4BA7-CD63-BC8A-68856E940E48}"/>
              </a:ext>
            </a:extLst>
          </p:cNvPr>
          <p:cNvSpPr txBox="1"/>
          <p:nvPr/>
        </p:nvSpPr>
        <p:spPr>
          <a:xfrm>
            <a:off x="6673041" y="2038498"/>
            <a:ext cx="2209965" cy="369332"/>
          </a:xfrm>
          <a:prstGeom prst="rect">
            <a:avLst/>
          </a:prstGeom>
          <a:noFill/>
        </p:spPr>
        <p:txBody>
          <a:bodyPr wrap="none" rtlCol="0">
            <a:spAutoFit/>
          </a:bodyPr>
          <a:lstStyle/>
          <a:p>
            <a:pPr algn="ctr"/>
            <a:r>
              <a:rPr lang="el-GR" b="1" dirty="0">
                <a:solidFill>
                  <a:schemeClr val="bg2">
                    <a:lumMod val="25000"/>
                  </a:schemeClr>
                </a:solidFill>
              </a:rPr>
              <a:t>ΤΕΛΟΣ ΠΑΡΟΥΣΙΑΣΗΣ</a:t>
            </a: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83C2A025-AFB8-2877-4438-4B89C9E647C4}"/>
              </a:ext>
            </a:extLst>
          </p:cNvPr>
          <p:cNvSpPr txBox="1"/>
          <p:nvPr/>
        </p:nvSpPr>
        <p:spPr>
          <a:xfrm>
            <a:off x="4737100" y="6289964"/>
            <a:ext cx="4745566" cy="347668"/>
          </a:xfrm>
          <a:prstGeom prst="rect">
            <a:avLst/>
          </a:prstGeom>
          <a:noFill/>
        </p:spPr>
        <p:txBody>
          <a:bodyPr wrap="square" lIns="0" tIns="0" rIns="0" bIns="0" rtlCol="0">
            <a:noAutofit/>
          </a:bodyPr>
          <a:lstStyle/>
          <a:p>
            <a:pPr algn="ctr">
              <a:lnSpc>
                <a:spcPts val="2530"/>
              </a:lnSpc>
              <a:spcBef>
                <a:spcPts val="126"/>
              </a:spcBef>
            </a:pPr>
            <a:r>
              <a:rPr sz="1200" b="1" dirty="0">
                <a:solidFill>
                  <a:srgbClr val="C00000"/>
                </a:solidFill>
                <a:cs typeface="Calibri" panose="020F0502020204030204" pitchFamily="34" charset="0"/>
              </a:rPr>
              <a:t>A</a:t>
            </a:r>
            <a:r>
              <a:rPr lang="el-GR" sz="1200" b="1" dirty="0" err="1">
                <a:solidFill>
                  <a:srgbClr val="C00000"/>
                </a:solidFill>
                <a:cs typeface="Calibri" panose="020F0502020204030204" pitchFamily="34" charset="0"/>
              </a:rPr>
              <a:t>ποτίμηση</a:t>
            </a:r>
            <a:r>
              <a:rPr sz="1200" b="1" spc="54" dirty="0">
                <a:solidFill>
                  <a:srgbClr val="C00000"/>
                </a:solidFill>
                <a:cs typeface="Calibri" panose="020F0502020204030204" pitchFamily="34" charset="0"/>
              </a:rPr>
              <a:t> </a:t>
            </a:r>
            <a:r>
              <a:rPr lang="el-GR" sz="1200" b="1" spc="54" dirty="0">
                <a:solidFill>
                  <a:srgbClr val="C00000"/>
                </a:solidFill>
                <a:cs typeface="Calibri" panose="020F0502020204030204" pitchFamily="34" charset="0"/>
              </a:rPr>
              <a:t>Δ</a:t>
            </a:r>
            <a:r>
              <a:rPr sz="1200" b="1" dirty="0" err="1">
                <a:solidFill>
                  <a:srgbClr val="C00000"/>
                </a:solidFill>
                <a:cs typeface="Calibri" panose="020F0502020204030204" pitchFamily="34" charset="0"/>
              </a:rPr>
              <a:t>ρά</a:t>
            </a:r>
            <a:r>
              <a:rPr sz="1200" b="1" spc="-13" dirty="0" err="1">
                <a:solidFill>
                  <a:srgbClr val="C00000"/>
                </a:solidFill>
                <a:cs typeface="Calibri" panose="020F0502020204030204" pitchFamily="34" charset="0"/>
              </a:rPr>
              <a:t>σ</a:t>
            </a:r>
            <a:r>
              <a:rPr sz="1200" b="1" spc="-25" dirty="0" err="1">
                <a:solidFill>
                  <a:srgbClr val="C00000"/>
                </a:solidFill>
                <a:cs typeface="Calibri" panose="020F0502020204030204" pitchFamily="34" charset="0"/>
              </a:rPr>
              <a:t>ε</a:t>
            </a:r>
            <a:r>
              <a:rPr sz="1200" b="1" spc="-51"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lang="en-US" sz="1200" b="1" dirty="0">
                <a:solidFill>
                  <a:srgbClr val="C00000"/>
                </a:solidFill>
                <a:cs typeface="Calibri" panose="020F0502020204030204" pitchFamily="34" charset="0"/>
              </a:rPr>
              <a:t> </a:t>
            </a:r>
            <a:r>
              <a:rPr sz="1200" b="1" dirty="0" err="1">
                <a:solidFill>
                  <a:srgbClr val="C00000"/>
                </a:solidFill>
                <a:cs typeface="Calibri" panose="020F0502020204030204" pitchFamily="34" charset="0"/>
              </a:rPr>
              <a:t>Έρε</a:t>
            </a:r>
            <a:r>
              <a:rPr sz="1200" b="1" spc="-25" dirty="0" err="1">
                <a:solidFill>
                  <a:srgbClr val="C00000"/>
                </a:solidFill>
                <a:cs typeface="Calibri" panose="020F0502020204030204" pitchFamily="34" charset="0"/>
              </a:rPr>
              <a:t>υ</a:t>
            </a:r>
            <a:r>
              <a:rPr sz="1200" b="1" spc="-50" dirty="0" err="1">
                <a:solidFill>
                  <a:srgbClr val="C00000"/>
                </a:solidFill>
                <a:cs typeface="Calibri" panose="020F0502020204030204" pitchFamily="34" charset="0"/>
              </a:rPr>
              <a:t>ν</a:t>
            </a:r>
            <a:r>
              <a:rPr sz="1200" b="1" dirty="0">
                <a:solidFill>
                  <a:srgbClr val="C00000"/>
                </a:solidFill>
                <a:cs typeface="Calibri" panose="020F0502020204030204" pitchFamily="34" charset="0"/>
              </a:rPr>
              <a:t>ας</a:t>
            </a:r>
            <a:r>
              <a:rPr lang="el-GR" sz="1200" b="1" spc="106" dirty="0">
                <a:solidFill>
                  <a:srgbClr val="C00000"/>
                </a:solidFill>
                <a:cs typeface="Calibri" panose="020F0502020204030204" pitchFamily="34" charset="0"/>
              </a:rPr>
              <a:t> </a:t>
            </a:r>
            <a:r>
              <a:rPr sz="1200" b="1" spc="-50" dirty="0">
                <a:solidFill>
                  <a:srgbClr val="C00000"/>
                </a:solidFill>
                <a:cs typeface="Calibri" panose="020F0502020204030204" pitchFamily="34" charset="0"/>
              </a:rPr>
              <a:t>κ</a:t>
            </a:r>
            <a:r>
              <a:rPr sz="1200" b="1" dirty="0">
                <a:solidFill>
                  <a:srgbClr val="C00000"/>
                </a:solidFill>
                <a:cs typeface="Calibri" panose="020F0502020204030204" pitchFamily="34" charset="0"/>
              </a:rPr>
              <a:t>αι</a:t>
            </a:r>
            <a:r>
              <a:rPr sz="1200" b="1" spc="46" dirty="0">
                <a:solidFill>
                  <a:srgbClr val="C00000"/>
                </a:solidFill>
                <a:cs typeface="Calibri" panose="020F0502020204030204" pitchFamily="34" charset="0"/>
              </a:rPr>
              <a:t> </a:t>
            </a:r>
            <a:r>
              <a:rPr sz="1200" b="1" spc="-85" dirty="0">
                <a:solidFill>
                  <a:srgbClr val="C00000"/>
                </a:solidFill>
                <a:cs typeface="Calibri" panose="020F0502020204030204" pitchFamily="34" charset="0"/>
              </a:rPr>
              <a:t>Κ</a:t>
            </a:r>
            <a:r>
              <a:rPr sz="1200" b="1" dirty="0">
                <a:solidFill>
                  <a:srgbClr val="C00000"/>
                </a:solidFill>
                <a:cs typeface="Calibri" panose="020F0502020204030204" pitchFamily="34" charset="0"/>
              </a:rPr>
              <a:t>α</a:t>
            </a:r>
            <a:r>
              <a:rPr sz="1200" b="1" spc="-58" dirty="0">
                <a:solidFill>
                  <a:srgbClr val="C00000"/>
                </a:solidFill>
                <a:cs typeface="Calibri" panose="020F0502020204030204" pitchFamily="34" charset="0"/>
              </a:rPr>
              <a:t>ι</a:t>
            </a:r>
            <a:r>
              <a:rPr sz="1200" b="1" spc="-50" dirty="0">
                <a:solidFill>
                  <a:srgbClr val="C00000"/>
                </a:solidFill>
                <a:cs typeface="Calibri" panose="020F0502020204030204" pitchFamily="34" charset="0"/>
              </a:rPr>
              <a:t>ν</a:t>
            </a:r>
            <a:r>
              <a:rPr sz="1200" b="1" dirty="0">
                <a:solidFill>
                  <a:srgbClr val="C00000"/>
                </a:solidFill>
                <a:cs typeface="Calibri" panose="020F0502020204030204" pitchFamily="34" charset="0"/>
              </a:rPr>
              <a:t>ο</a:t>
            </a:r>
            <a:r>
              <a:rPr sz="1200" b="1" spc="-12" dirty="0">
                <a:solidFill>
                  <a:srgbClr val="C00000"/>
                </a:solidFill>
                <a:cs typeface="Calibri" panose="020F0502020204030204" pitchFamily="34" charset="0"/>
              </a:rPr>
              <a:t>τ</a:t>
            </a:r>
            <a:r>
              <a:rPr sz="1200" b="1" dirty="0">
                <a:solidFill>
                  <a:srgbClr val="C00000"/>
                </a:solidFill>
                <a:cs typeface="Calibri" panose="020F0502020204030204" pitchFamily="34" charset="0"/>
              </a:rPr>
              <a:t>ομίας της</a:t>
            </a:r>
            <a:r>
              <a:rPr sz="1200" b="1" spc="48" dirty="0">
                <a:solidFill>
                  <a:srgbClr val="C00000"/>
                </a:solidFill>
                <a:cs typeface="Calibri" panose="020F0502020204030204" pitchFamily="34" charset="0"/>
              </a:rPr>
              <a:t> </a:t>
            </a:r>
            <a:r>
              <a:rPr sz="1200" b="1" dirty="0">
                <a:solidFill>
                  <a:srgbClr val="C00000"/>
                </a:solidFill>
                <a:cs typeface="Calibri" panose="020F0502020204030204" pitchFamily="34" charset="0"/>
              </a:rPr>
              <a:t>ΓΓΕΚ</a:t>
            </a:r>
            <a:r>
              <a:rPr sz="1200" b="1" spc="64" dirty="0">
                <a:solidFill>
                  <a:srgbClr val="C00000"/>
                </a:solidFill>
                <a:cs typeface="Calibri" panose="020F0502020204030204" pitchFamily="34" charset="0"/>
              </a:rPr>
              <a:t> </a:t>
            </a:r>
            <a:r>
              <a:rPr lang="el-GR" sz="1200" b="1" dirty="0">
                <a:solidFill>
                  <a:srgbClr val="C00000"/>
                </a:solidFill>
                <a:cs typeface="Calibri" panose="020F0502020204030204" pitchFamily="34" charset="0"/>
              </a:rPr>
              <a:t>2007-2013</a:t>
            </a:r>
            <a:endParaRPr sz="1200" b="1" dirty="0">
              <a:solidFill>
                <a:srgbClr val="C00000"/>
              </a:solidFill>
              <a:cs typeface="Calibri" panose="020F0502020204030204" pitchFamily="34" charset="0"/>
            </a:endParaRPr>
          </a:p>
        </p:txBody>
      </p:sp>
      <p:pic>
        <p:nvPicPr>
          <p:cNvPr id="66" name="Picture 65" descr="A blue and white logo&#10;&#10;Description automatically generated">
            <a:extLst>
              <a:ext uri="{FF2B5EF4-FFF2-40B4-BE49-F238E27FC236}">
                <a16:creationId xmlns:a16="http://schemas.microsoft.com/office/drawing/2014/main" id="{8E324A1A-BF21-D42B-C65A-1A30A1EC4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4457" y="252321"/>
            <a:ext cx="1143765" cy="450341"/>
          </a:xfrm>
          <a:prstGeom prst="rect">
            <a:avLst/>
          </a:prstGeom>
        </p:spPr>
      </p:pic>
      <p:sp>
        <p:nvSpPr>
          <p:cNvPr id="2" name="TextBox 1">
            <a:extLst>
              <a:ext uri="{FF2B5EF4-FFF2-40B4-BE49-F238E27FC236}">
                <a16:creationId xmlns:a16="http://schemas.microsoft.com/office/drawing/2014/main" id="{F7A0D8C3-1CBA-6A6F-F60E-3C27CEF42880}"/>
              </a:ext>
            </a:extLst>
          </p:cNvPr>
          <p:cNvSpPr txBox="1"/>
          <p:nvPr/>
        </p:nvSpPr>
        <p:spPr>
          <a:xfrm>
            <a:off x="6455916" y="3543711"/>
            <a:ext cx="2084225" cy="261610"/>
          </a:xfrm>
          <a:prstGeom prst="rect">
            <a:avLst/>
          </a:prstGeom>
          <a:noFill/>
        </p:spPr>
        <p:txBody>
          <a:bodyPr wrap="none" rtlCol="0">
            <a:spAutoFit/>
          </a:bodyPr>
          <a:lstStyle/>
          <a:p>
            <a:r>
              <a:rPr lang="el-GR" sz="1100" i="1" dirty="0">
                <a:solidFill>
                  <a:schemeClr val="bg2">
                    <a:lumMod val="50000"/>
                  </a:schemeClr>
                </a:solidFill>
              </a:rPr>
              <a:t>Ανάδοχος Σύμβουλος-Μελετητής</a:t>
            </a:r>
          </a:p>
        </p:txBody>
      </p:sp>
      <p:pic>
        <p:nvPicPr>
          <p:cNvPr id="3" name="Picture 2" descr="A picture containing text, weapon, clipart&#10;&#10;Description automatically generated">
            <a:extLst>
              <a:ext uri="{FF2B5EF4-FFF2-40B4-BE49-F238E27FC236}">
                <a16:creationId xmlns:a16="http://schemas.microsoft.com/office/drawing/2014/main" id="{4DE0251D-4BB0-BFEA-25C0-FC9253F547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3316" y="3933039"/>
            <a:ext cx="1177648" cy="202374"/>
          </a:xfrm>
          <a:prstGeom prst="rect">
            <a:avLst/>
          </a:prstGeom>
        </p:spPr>
      </p:pic>
      <p:pic>
        <p:nvPicPr>
          <p:cNvPr id="4" name="Picture 3" descr="Icon&#10;&#10;Description automatically generated">
            <a:extLst>
              <a:ext uri="{FF2B5EF4-FFF2-40B4-BE49-F238E27FC236}">
                <a16:creationId xmlns:a16="http://schemas.microsoft.com/office/drawing/2014/main" id="{FF92EC2D-A1D3-A430-94EC-2850743585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3006" y="3771966"/>
            <a:ext cx="328017" cy="328017"/>
          </a:xfrm>
          <a:prstGeom prst="rect">
            <a:avLst/>
          </a:prstGeom>
        </p:spPr>
      </p:pic>
      <p:pic>
        <p:nvPicPr>
          <p:cNvPr id="5" name="Picture 4" descr="A close up of a logo&#10;&#10;Description automatically generated">
            <a:extLst>
              <a:ext uri="{FF2B5EF4-FFF2-40B4-BE49-F238E27FC236}">
                <a16:creationId xmlns:a16="http://schemas.microsoft.com/office/drawing/2014/main" id="{AB5EB95E-9030-B33E-5F2D-DCBF64D41C4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30211" y="3864281"/>
            <a:ext cx="917257" cy="235703"/>
          </a:xfrm>
          <a:prstGeom prst="rect">
            <a:avLst/>
          </a:prstGeom>
        </p:spPr>
      </p:pic>
      <p:sp>
        <p:nvSpPr>
          <p:cNvPr id="10" name="object 85">
            <a:extLst>
              <a:ext uri="{FF2B5EF4-FFF2-40B4-BE49-F238E27FC236}">
                <a16:creationId xmlns:a16="http://schemas.microsoft.com/office/drawing/2014/main" id="{09A2ADE8-E5C8-2AD3-D14E-8B189F1BD9FF}"/>
              </a:ext>
            </a:extLst>
          </p:cNvPr>
          <p:cNvSpPr txBox="1"/>
          <p:nvPr/>
        </p:nvSpPr>
        <p:spPr>
          <a:xfrm>
            <a:off x="4393" y="854283"/>
            <a:ext cx="9892243" cy="820627"/>
          </a:xfrm>
          <a:prstGeom prst="rect">
            <a:avLst/>
          </a:prstGeom>
          <a:solidFill>
            <a:srgbClr val="D0F7F3"/>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D093F670-0FB8-08C1-C694-E7947C5ED4D3}"/>
              </a:ext>
            </a:extLst>
          </p:cNvPr>
          <p:cNvSpPr txBox="1"/>
          <p:nvPr/>
        </p:nvSpPr>
        <p:spPr>
          <a:xfrm>
            <a:off x="2448751" y="1119463"/>
            <a:ext cx="4969378" cy="369332"/>
          </a:xfrm>
          <a:prstGeom prst="rect">
            <a:avLst/>
          </a:prstGeom>
          <a:noFill/>
        </p:spPr>
        <p:txBody>
          <a:bodyPr wrap="square">
            <a:spAutoFit/>
          </a:bodyPr>
          <a:lstStyle/>
          <a:p>
            <a:r>
              <a:rPr lang="el-GR" b="1" dirty="0"/>
              <a:t>ΣΥΝΟΛΙΚΗ ΑΠΟΤΙΜΗΣΗ ΤΩΝ ΔΡΑΣΕΩΝ ΕΤΑΚ</a:t>
            </a:r>
          </a:p>
        </p:txBody>
      </p:sp>
    </p:spTree>
    <p:extLst>
      <p:ext uri="{BB962C8B-B14F-4D97-AF65-F5344CB8AC3E}">
        <p14:creationId xmlns:p14="http://schemas.microsoft.com/office/powerpoint/2010/main" val="385983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B1F9F6"/>
          </a:solidFill>
        </p:spPr>
        <p:txBody>
          <a:bodyPr wrap="square" lIns="0" tIns="0" rIns="0" bIns="0" rtlCol="0">
            <a:noAutofit/>
          </a:bodyPr>
          <a:lstStyle/>
          <a:p>
            <a:pPr algn="ctr">
              <a:lnSpc>
                <a:spcPts val="2530"/>
              </a:lnSpc>
              <a:spcBef>
                <a:spcPts val="126"/>
              </a:spcBef>
            </a:pPr>
            <a:endParaRPr lang="el-GR" sz="2412" b="1" dirty="0">
              <a:solidFill>
                <a:srgbClr val="5F5F5F"/>
              </a:solidFill>
              <a:latin typeface="Calibri" panose="020F0502020204030204" pitchFamily="34" charset="0"/>
              <a:cs typeface="Calibri" panose="020F0502020204030204" pitchFamily="34" charset="0"/>
            </a:endParaRP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83C2A025-AFB8-2877-4438-4B89C9E647C4}"/>
              </a:ext>
            </a:extLst>
          </p:cNvPr>
          <p:cNvSpPr txBox="1"/>
          <p:nvPr/>
        </p:nvSpPr>
        <p:spPr>
          <a:xfrm>
            <a:off x="4737100" y="6289964"/>
            <a:ext cx="4745566" cy="347668"/>
          </a:xfrm>
          <a:prstGeom prst="rect">
            <a:avLst/>
          </a:prstGeom>
          <a:noFill/>
        </p:spPr>
        <p:txBody>
          <a:bodyPr wrap="square" lIns="0" tIns="0" rIns="0" bIns="0" rtlCol="0">
            <a:noAutofit/>
          </a:bodyPr>
          <a:lstStyle/>
          <a:p>
            <a:pPr algn="ctr">
              <a:lnSpc>
                <a:spcPts val="2530"/>
              </a:lnSpc>
              <a:spcBef>
                <a:spcPts val="126"/>
              </a:spcBef>
            </a:pPr>
            <a:r>
              <a:rPr sz="1200" b="1" dirty="0">
                <a:solidFill>
                  <a:srgbClr val="C00000"/>
                </a:solidFill>
                <a:cs typeface="Calibri" panose="020F0502020204030204" pitchFamily="34" charset="0"/>
              </a:rPr>
              <a:t>Aξι</a:t>
            </a:r>
            <a:r>
              <a:rPr sz="1200" b="1" spc="-50" dirty="0">
                <a:solidFill>
                  <a:srgbClr val="C00000"/>
                </a:solidFill>
                <a:cs typeface="Calibri" panose="020F0502020204030204" pitchFamily="34" charset="0"/>
              </a:rPr>
              <a:t>ο</a:t>
            </a:r>
            <a:r>
              <a:rPr sz="1200" b="1" dirty="0">
                <a:solidFill>
                  <a:srgbClr val="C00000"/>
                </a:solidFill>
                <a:cs typeface="Calibri" panose="020F0502020204030204" pitchFamily="34" charset="0"/>
              </a:rPr>
              <a:t>λ</a:t>
            </a:r>
            <a:r>
              <a:rPr sz="1200" b="1" spc="-50" dirty="0">
                <a:solidFill>
                  <a:srgbClr val="C00000"/>
                </a:solidFill>
                <a:cs typeface="Calibri" panose="020F0502020204030204" pitchFamily="34" charset="0"/>
              </a:rPr>
              <a:t>ό</a:t>
            </a:r>
            <a:r>
              <a:rPr sz="1200" b="1" dirty="0">
                <a:solidFill>
                  <a:srgbClr val="C00000"/>
                </a:solidFill>
                <a:cs typeface="Calibri" panose="020F0502020204030204" pitchFamily="34" charset="0"/>
              </a:rPr>
              <a:t>γη</a:t>
            </a:r>
            <a:r>
              <a:rPr sz="1200" b="1" spc="-96" dirty="0">
                <a:solidFill>
                  <a:srgbClr val="C00000"/>
                </a:solidFill>
                <a:cs typeface="Calibri" panose="020F0502020204030204" pitchFamily="34" charset="0"/>
              </a:rPr>
              <a:t>σ</a:t>
            </a:r>
            <a:r>
              <a:rPr sz="1200" b="1" dirty="0">
                <a:solidFill>
                  <a:srgbClr val="C00000"/>
                </a:solidFill>
                <a:cs typeface="Calibri" panose="020F0502020204030204" pitchFamily="34" charset="0"/>
              </a:rPr>
              <a:t>η</a:t>
            </a:r>
            <a:r>
              <a:rPr sz="1200" b="1" spc="148" dirty="0">
                <a:solidFill>
                  <a:srgbClr val="C00000"/>
                </a:solidFill>
                <a:cs typeface="Calibri" panose="020F0502020204030204" pitchFamily="34" charset="0"/>
              </a:rPr>
              <a:t> </a:t>
            </a:r>
            <a:r>
              <a:rPr sz="1200" b="1" spc="-12" dirty="0" err="1">
                <a:solidFill>
                  <a:srgbClr val="C00000"/>
                </a:solidFill>
                <a:cs typeface="Calibri" panose="020F0502020204030204" pitchFamily="34" charset="0"/>
              </a:rPr>
              <a:t>τ</a:t>
            </a:r>
            <a:r>
              <a:rPr sz="1200" b="1" spc="-50"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sz="1200" b="1" spc="54" dirty="0">
                <a:solidFill>
                  <a:srgbClr val="C00000"/>
                </a:solidFill>
                <a:cs typeface="Calibri" panose="020F0502020204030204" pitchFamily="34" charset="0"/>
              </a:rPr>
              <a:t> </a:t>
            </a:r>
            <a:r>
              <a:rPr lang="el-GR" sz="1200" b="1" spc="54" dirty="0">
                <a:solidFill>
                  <a:srgbClr val="C00000"/>
                </a:solidFill>
                <a:cs typeface="Calibri" panose="020F0502020204030204" pitchFamily="34" charset="0"/>
              </a:rPr>
              <a:t>Δ</a:t>
            </a:r>
            <a:r>
              <a:rPr sz="1200" b="1" dirty="0" err="1">
                <a:solidFill>
                  <a:srgbClr val="C00000"/>
                </a:solidFill>
                <a:cs typeface="Calibri" panose="020F0502020204030204" pitchFamily="34" charset="0"/>
              </a:rPr>
              <a:t>ρά</a:t>
            </a:r>
            <a:r>
              <a:rPr sz="1200" b="1" spc="-13" dirty="0" err="1">
                <a:solidFill>
                  <a:srgbClr val="C00000"/>
                </a:solidFill>
                <a:cs typeface="Calibri" panose="020F0502020204030204" pitchFamily="34" charset="0"/>
              </a:rPr>
              <a:t>σ</a:t>
            </a:r>
            <a:r>
              <a:rPr sz="1200" b="1" spc="-25" dirty="0" err="1">
                <a:solidFill>
                  <a:srgbClr val="C00000"/>
                </a:solidFill>
                <a:cs typeface="Calibri" panose="020F0502020204030204" pitchFamily="34" charset="0"/>
              </a:rPr>
              <a:t>ε</a:t>
            </a:r>
            <a:r>
              <a:rPr sz="1200" b="1" spc="-51" dirty="0" err="1">
                <a:solidFill>
                  <a:srgbClr val="C00000"/>
                </a:solidFill>
                <a:cs typeface="Calibri" panose="020F0502020204030204" pitchFamily="34" charset="0"/>
              </a:rPr>
              <a:t>ω</a:t>
            </a:r>
            <a:r>
              <a:rPr sz="1200" b="1" dirty="0" err="1">
                <a:solidFill>
                  <a:srgbClr val="C00000"/>
                </a:solidFill>
                <a:cs typeface="Calibri" panose="020F0502020204030204" pitchFamily="34" charset="0"/>
              </a:rPr>
              <a:t>ν</a:t>
            </a:r>
            <a:r>
              <a:rPr lang="en-US" sz="1200" b="1" dirty="0">
                <a:solidFill>
                  <a:srgbClr val="C00000"/>
                </a:solidFill>
                <a:cs typeface="Calibri" panose="020F0502020204030204" pitchFamily="34" charset="0"/>
              </a:rPr>
              <a:t> </a:t>
            </a:r>
            <a:r>
              <a:rPr sz="1200" b="1" dirty="0" err="1">
                <a:solidFill>
                  <a:srgbClr val="C00000"/>
                </a:solidFill>
                <a:cs typeface="Calibri" panose="020F0502020204030204" pitchFamily="34" charset="0"/>
              </a:rPr>
              <a:t>Έρε</a:t>
            </a:r>
            <a:r>
              <a:rPr sz="1200" b="1" spc="-25" dirty="0" err="1">
                <a:solidFill>
                  <a:srgbClr val="C00000"/>
                </a:solidFill>
                <a:cs typeface="Calibri" panose="020F0502020204030204" pitchFamily="34" charset="0"/>
              </a:rPr>
              <a:t>υ</a:t>
            </a:r>
            <a:r>
              <a:rPr sz="1200" b="1" spc="-50" dirty="0" err="1">
                <a:solidFill>
                  <a:srgbClr val="C00000"/>
                </a:solidFill>
                <a:cs typeface="Calibri" panose="020F0502020204030204" pitchFamily="34" charset="0"/>
              </a:rPr>
              <a:t>ν</a:t>
            </a:r>
            <a:r>
              <a:rPr sz="1200" b="1" dirty="0">
                <a:solidFill>
                  <a:srgbClr val="C00000"/>
                </a:solidFill>
                <a:cs typeface="Calibri" panose="020F0502020204030204" pitchFamily="34" charset="0"/>
              </a:rPr>
              <a:t>ας</a:t>
            </a:r>
            <a:r>
              <a:rPr sz="1200" b="1" spc="106" dirty="0">
                <a:solidFill>
                  <a:srgbClr val="C00000"/>
                </a:solidFill>
                <a:cs typeface="Calibri" panose="020F0502020204030204" pitchFamily="34" charset="0"/>
              </a:rPr>
              <a:t> </a:t>
            </a:r>
            <a:r>
              <a:rPr sz="1200" b="1" spc="-50" dirty="0">
                <a:solidFill>
                  <a:srgbClr val="C00000"/>
                </a:solidFill>
                <a:cs typeface="Calibri" panose="020F0502020204030204" pitchFamily="34" charset="0"/>
              </a:rPr>
              <a:t>κ</a:t>
            </a:r>
            <a:r>
              <a:rPr sz="1200" b="1" dirty="0">
                <a:solidFill>
                  <a:srgbClr val="C00000"/>
                </a:solidFill>
                <a:cs typeface="Calibri" panose="020F0502020204030204" pitchFamily="34" charset="0"/>
              </a:rPr>
              <a:t>αι</a:t>
            </a:r>
            <a:r>
              <a:rPr sz="1200" b="1" spc="46" dirty="0">
                <a:solidFill>
                  <a:srgbClr val="C00000"/>
                </a:solidFill>
                <a:cs typeface="Calibri" panose="020F0502020204030204" pitchFamily="34" charset="0"/>
              </a:rPr>
              <a:t> </a:t>
            </a:r>
            <a:r>
              <a:rPr sz="1200" b="1" spc="-85" dirty="0">
                <a:solidFill>
                  <a:srgbClr val="C00000"/>
                </a:solidFill>
                <a:cs typeface="Calibri" panose="020F0502020204030204" pitchFamily="34" charset="0"/>
              </a:rPr>
              <a:t>Κ</a:t>
            </a:r>
            <a:r>
              <a:rPr sz="1200" b="1" dirty="0">
                <a:solidFill>
                  <a:srgbClr val="C00000"/>
                </a:solidFill>
                <a:cs typeface="Calibri" panose="020F0502020204030204" pitchFamily="34" charset="0"/>
              </a:rPr>
              <a:t>α</a:t>
            </a:r>
            <a:r>
              <a:rPr sz="1200" b="1" spc="-58" dirty="0">
                <a:solidFill>
                  <a:srgbClr val="C00000"/>
                </a:solidFill>
                <a:cs typeface="Calibri" panose="020F0502020204030204" pitchFamily="34" charset="0"/>
              </a:rPr>
              <a:t>ι</a:t>
            </a:r>
            <a:r>
              <a:rPr sz="1200" b="1" spc="-50" dirty="0">
                <a:solidFill>
                  <a:srgbClr val="C00000"/>
                </a:solidFill>
                <a:cs typeface="Calibri" panose="020F0502020204030204" pitchFamily="34" charset="0"/>
              </a:rPr>
              <a:t>ν</a:t>
            </a:r>
            <a:r>
              <a:rPr sz="1200" b="1" dirty="0">
                <a:solidFill>
                  <a:srgbClr val="C00000"/>
                </a:solidFill>
                <a:cs typeface="Calibri" panose="020F0502020204030204" pitchFamily="34" charset="0"/>
              </a:rPr>
              <a:t>ο</a:t>
            </a:r>
            <a:r>
              <a:rPr sz="1200" b="1" spc="-12" dirty="0">
                <a:solidFill>
                  <a:srgbClr val="C00000"/>
                </a:solidFill>
                <a:cs typeface="Calibri" panose="020F0502020204030204" pitchFamily="34" charset="0"/>
              </a:rPr>
              <a:t>τ</a:t>
            </a:r>
            <a:r>
              <a:rPr sz="1200" b="1" dirty="0">
                <a:solidFill>
                  <a:srgbClr val="C00000"/>
                </a:solidFill>
                <a:cs typeface="Calibri" panose="020F0502020204030204" pitchFamily="34" charset="0"/>
              </a:rPr>
              <a:t>ομίας της</a:t>
            </a:r>
            <a:r>
              <a:rPr sz="1200" b="1" spc="48" dirty="0">
                <a:solidFill>
                  <a:srgbClr val="C00000"/>
                </a:solidFill>
                <a:cs typeface="Calibri" panose="020F0502020204030204" pitchFamily="34" charset="0"/>
              </a:rPr>
              <a:t> </a:t>
            </a:r>
            <a:r>
              <a:rPr sz="1200" b="1" dirty="0">
                <a:solidFill>
                  <a:srgbClr val="C00000"/>
                </a:solidFill>
                <a:cs typeface="Calibri" panose="020F0502020204030204" pitchFamily="34" charset="0"/>
              </a:rPr>
              <a:t>ΓΓΕΚ</a:t>
            </a:r>
            <a:r>
              <a:rPr sz="1200" b="1" spc="64" dirty="0">
                <a:solidFill>
                  <a:srgbClr val="C00000"/>
                </a:solidFill>
                <a:cs typeface="Calibri" panose="020F0502020204030204" pitchFamily="34" charset="0"/>
              </a:rPr>
              <a:t> </a:t>
            </a:r>
            <a:r>
              <a:rPr lang="el-GR" sz="1200" b="1" dirty="0">
                <a:solidFill>
                  <a:srgbClr val="C00000"/>
                </a:solidFill>
                <a:cs typeface="Calibri" panose="020F0502020204030204" pitchFamily="34" charset="0"/>
              </a:rPr>
              <a:t>2007-2013</a:t>
            </a:r>
            <a:endParaRPr sz="1200" b="1" dirty="0">
              <a:solidFill>
                <a:srgbClr val="C00000"/>
              </a:solidFill>
              <a:cs typeface="Calibri" panose="020F0502020204030204" pitchFamily="34" charset="0"/>
            </a:endParaRPr>
          </a:p>
        </p:txBody>
      </p:sp>
      <p:pic>
        <p:nvPicPr>
          <p:cNvPr id="66" name="Picture 65" descr="A blue and white logo&#10;&#10;Description automatically generated">
            <a:extLst>
              <a:ext uri="{FF2B5EF4-FFF2-40B4-BE49-F238E27FC236}">
                <a16:creationId xmlns:a16="http://schemas.microsoft.com/office/drawing/2014/main" id="{8E324A1A-BF21-D42B-C65A-1A30A1EC4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57" y="252321"/>
            <a:ext cx="1143765" cy="450341"/>
          </a:xfrm>
          <a:prstGeom prst="rect">
            <a:avLst/>
          </a:prstGeom>
        </p:spPr>
      </p:pic>
      <p:sp>
        <p:nvSpPr>
          <p:cNvPr id="4" name="TextBox 3">
            <a:extLst>
              <a:ext uri="{FF2B5EF4-FFF2-40B4-BE49-F238E27FC236}">
                <a16:creationId xmlns:a16="http://schemas.microsoft.com/office/drawing/2014/main" id="{89F7B5B6-FC5C-EA3F-6586-097548F5105F}"/>
              </a:ext>
            </a:extLst>
          </p:cNvPr>
          <p:cNvSpPr txBox="1"/>
          <p:nvPr/>
        </p:nvSpPr>
        <p:spPr>
          <a:xfrm>
            <a:off x="1919038" y="2045508"/>
            <a:ext cx="5190845" cy="369332"/>
          </a:xfrm>
          <a:prstGeom prst="rect">
            <a:avLst/>
          </a:prstGeom>
          <a:noFill/>
        </p:spPr>
        <p:txBody>
          <a:bodyPr wrap="none" rtlCol="0">
            <a:spAutoFit/>
          </a:bodyPr>
          <a:lstStyle/>
          <a:p>
            <a:r>
              <a:rPr lang="el-GR" b="1" dirty="0"/>
              <a:t>ΑΠΟΤΙΜΗΣΗ ΕΝΟΤΗΤΑΣ ‘ΔΙΑΚΡΑΤΙΚΗΣ ΣΥΝΕΡΓΑΣΙΑΣ’</a:t>
            </a:r>
          </a:p>
        </p:txBody>
      </p:sp>
      <p:sp>
        <p:nvSpPr>
          <p:cNvPr id="3" name="TextBox 2">
            <a:extLst>
              <a:ext uri="{FF2B5EF4-FFF2-40B4-BE49-F238E27FC236}">
                <a16:creationId xmlns:a16="http://schemas.microsoft.com/office/drawing/2014/main" id="{695BDF9C-78CB-DCE8-1BC4-319B6226E884}"/>
              </a:ext>
            </a:extLst>
          </p:cNvPr>
          <p:cNvSpPr txBox="1"/>
          <p:nvPr/>
        </p:nvSpPr>
        <p:spPr>
          <a:xfrm>
            <a:off x="1314449" y="2945220"/>
            <a:ext cx="7872413" cy="1077218"/>
          </a:xfrm>
          <a:prstGeom prst="rect">
            <a:avLst/>
          </a:prstGeom>
          <a:noFill/>
        </p:spPr>
        <p:txBody>
          <a:bodyPr wrap="square">
            <a:spAutoFit/>
          </a:bodyPr>
          <a:lstStyle/>
          <a:p>
            <a:pPr marL="742946" lvl="1" indent="-285749" algn="just">
              <a:spcBef>
                <a:spcPts val="600"/>
              </a:spcBef>
              <a:spcAft>
                <a:spcPts val="600"/>
              </a:spcAft>
              <a:buClr>
                <a:srgbClr val="C00000"/>
              </a:buClr>
              <a:buFont typeface="Wingdings" panose="05000000000000000000" pitchFamily="2" charset="2"/>
              <a:buChar char="v"/>
            </a:pPr>
            <a:r>
              <a:rPr lang="el-GR" dirty="0"/>
              <a:t>Διακρατικές Συνεργασίες Μεγάλης Κλίμακας: Γερμανία, Κίνα και Ισραήλ </a:t>
            </a:r>
          </a:p>
          <a:p>
            <a:pPr marL="742946" lvl="1" indent="-285749" algn="just">
              <a:spcBef>
                <a:spcPts val="600"/>
              </a:spcBef>
              <a:spcAft>
                <a:spcPts val="600"/>
              </a:spcAft>
              <a:buClr>
                <a:srgbClr val="C00000"/>
              </a:buClr>
              <a:buFont typeface="Wingdings" panose="05000000000000000000" pitchFamily="2" charset="2"/>
              <a:buChar char="v"/>
            </a:pPr>
            <a:r>
              <a:rPr lang="el-GR" dirty="0"/>
              <a:t>Διακρατικές Συνεργασίες Μικρής Κλίμακας: Γαλλία, Ουγγαρία, Τουρκία, Ρουμανία, Τσεχία, και Σλοβακία</a:t>
            </a:r>
          </a:p>
        </p:txBody>
      </p:sp>
    </p:spTree>
    <p:extLst>
      <p:ext uri="{BB962C8B-B14F-4D97-AF65-F5344CB8AC3E}">
        <p14:creationId xmlns:p14="http://schemas.microsoft.com/office/powerpoint/2010/main" val="3024947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646331"/>
          </a:xfrm>
          <a:prstGeom prst="rect">
            <a:avLst/>
          </a:prstGeom>
          <a:noFill/>
        </p:spPr>
        <p:txBody>
          <a:bodyPr wrap="none" rtlCol="0">
            <a:spAutoFit/>
          </a:bodyPr>
          <a:lstStyle/>
          <a:p>
            <a:r>
              <a:rPr lang="el-GR" b="1" dirty="0"/>
              <a:t>ΑΠΟΤΙΜΗΣΗ ΕΝΟΤΗΤΑΣ ‘ΔΙΑΚΡΑΤΙΚΗΣ ΣΥΝΕΡΓΑΣΙΑΣ’</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3" y="461666"/>
            <a:ext cx="1728743" cy="369332"/>
          </a:xfrm>
          <a:prstGeom prst="rect">
            <a:avLst/>
          </a:prstGeom>
          <a:noFill/>
        </p:spPr>
        <p:txBody>
          <a:bodyPr wrap="none" rtlCol="0">
            <a:spAutoFit/>
          </a:bodyPr>
          <a:lstStyle/>
          <a:p>
            <a:r>
              <a:rPr lang="el-GR" b="1" dirty="0">
                <a:solidFill>
                  <a:schemeClr val="bg2">
                    <a:lumMod val="25000"/>
                  </a:schemeClr>
                </a:solidFill>
              </a:rPr>
              <a:t>Στόχοι Ενότητας</a:t>
            </a:r>
          </a:p>
        </p:txBody>
      </p:sp>
      <p:sp>
        <p:nvSpPr>
          <p:cNvPr id="6" name="TextBox 5">
            <a:extLst>
              <a:ext uri="{FF2B5EF4-FFF2-40B4-BE49-F238E27FC236}">
                <a16:creationId xmlns:a16="http://schemas.microsoft.com/office/drawing/2014/main" id="{A6B713CA-5172-CA8D-C1B0-8306E2D61F94}"/>
              </a:ext>
            </a:extLst>
          </p:cNvPr>
          <p:cNvSpPr txBox="1"/>
          <p:nvPr/>
        </p:nvSpPr>
        <p:spPr>
          <a:xfrm>
            <a:off x="-534578" y="1542569"/>
            <a:ext cx="11060765" cy="400110"/>
          </a:xfrm>
          <a:prstGeom prst="rect">
            <a:avLst/>
          </a:prstGeom>
          <a:noFill/>
        </p:spPr>
        <p:txBody>
          <a:bodyPr wrap="square">
            <a:spAutoFit/>
          </a:bodyPr>
          <a:lstStyle/>
          <a:p>
            <a:pPr algn="just" rtl="0" fontAlgn="base"/>
            <a:endParaRPr lang="el-GR" sz="2000" dirty="0">
              <a:solidFill>
                <a:srgbClr val="000000"/>
              </a:solidFill>
              <a:latin typeface="Segoe UI" panose="020B0502040204020203" pitchFamily="34" charset="0"/>
            </a:endParaRPr>
          </a:p>
        </p:txBody>
      </p:sp>
      <p:grpSp>
        <p:nvGrpSpPr>
          <p:cNvPr id="49" name="Group 48">
            <a:extLst>
              <a:ext uri="{FF2B5EF4-FFF2-40B4-BE49-F238E27FC236}">
                <a16:creationId xmlns:a16="http://schemas.microsoft.com/office/drawing/2014/main" id="{869C4545-9445-6971-2889-0621A5E4A370}"/>
              </a:ext>
            </a:extLst>
          </p:cNvPr>
          <p:cNvGrpSpPr/>
          <p:nvPr/>
        </p:nvGrpSpPr>
        <p:grpSpPr>
          <a:xfrm>
            <a:off x="3552092" y="1453659"/>
            <a:ext cx="6181058" cy="4955044"/>
            <a:chOff x="426693" y="477781"/>
            <a:chExt cx="6408487" cy="2582411"/>
          </a:xfrm>
        </p:grpSpPr>
        <p:grpSp>
          <p:nvGrpSpPr>
            <p:cNvPr id="50" name="Group 49">
              <a:extLst>
                <a:ext uri="{FF2B5EF4-FFF2-40B4-BE49-F238E27FC236}">
                  <a16:creationId xmlns:a16="http://schemas.microsoft.com/office/drawing/2014/main" id="{4A3F134B-FC02-2C0C-D698-23A03529E655}"/>
                </a:ext>
              </a:extLst>
            </p:cNvPr>
            <p:cNvGrpSpPr/>
            <p:nvPr/>
          </p:nvGrpSpPr>
          <p:grpSpPr>
            <a:xfrm>
              <a:off x="426693" y="477781"/>
              <a:ext cx="6408487" cy="2582411"/>
              <a:chOff x="426693" y="477781"/>
              <a:chExt cx="6408487" cy="2582411"/>
            </a:xfrm>
          </p:grpSpPr>
          <p:sp>
            <p:nvSpPr>
              <p:cNvPr id="52" name="Rounded Rectangle 4">
                <a:extLst>
                  <a:ext uri="{FF2B5EF4-FFF2-40B4-BE49-F238E27FC236}">
                    <a16:creationId xmlns:a16="http://schemas.microsoft.com/office/drawing/2014/main" id="{51814033-D0BA-9191-7F99-BE35AA491BCB}"/>
                  </a:ext>
                </a:extLst>
              </p:cNvPr>
              <p:cNvSpPr/>
              <p:nvPr/>
            </p:nvSpPr>
            <p:spPr bwMode="auto">
              <a:xfrm>
                <a:off x="442195" y="549145"/>
                <a:ext cx="6392985" cy="662669"/>
              </a:xfrm>
              <a:prstGeom prst="roundRect">
                <a:avLst/>
              </a:prstGeom>
              <a:solidFill>
                <a:srgbClr val="FFFFFF">
                  <a:lumMod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eaLnBrk="0" fontAlgn="base" hangingPunct="0">
                  <a:spcBef>
                    <a:spcPct val="0"/>
                  </a:spcBef>
                  <a:spcAft>
                    <a:spcPct val="0"/>
                  </a:spcAft>
                  <a:defRPr/>
                </a:pPr>
                <a:endParaRPr lang="el-GR" sz="1200" kern="0" dirty="0">
                  <a:solidFill>
                    <a:srgbClr val="000000"/>
                  </a:solidFill>
                  <a:latin typeface="Georgia" charset="0"/>
                  <a:ea typeface="Georgia" charset="0"/>
                  <a:cs typeface="Georgia" charset="0"/>
                </a:endParaRPr>
              </a:p>
            </p:txBody>
          </p:sp>
          <p:sp>
            <p:nvSpPr>
              <p:cNvPr id="53" name="TextBox 52">
                <a:extLst>
                  <a:ext uri="{FF2B5EF4-FFF2-40B4-BE49-F238E27FC236}">
                    <a16:creationId xmlns:a16="http://schemas.microsoft.com/office/drawing/2014/main" id="{433F1A67-8B41-A347-B8B7-D6F8625483AD}"/>
                  </a:ext>
                </a:extLst>
              </p:cNvPr>
              <p:cNvSpPr txBox="1"/>
              <p:nvPr/>
            </p:nvSpPr>
            <p:spPr>
              <a:xfrm>
                <a:off x="1068046" y="651530"/>
                <a:ext cx="2695955" cy="391307"/>
              </a:xfrm>
              <a:prstGeom prst="rect">
                <a:avLst/>
              </a:prstGeom>
              <a:solidFill>
                <a:srgbClr val="FFFFFF"/>
              </a:solidFill>
              <a:ln>
                <a:solidFill>
                  <a:srgbClr val="FFFFFF"/>
                </a:solidFill>
              </a:ln>
            </p:spPr>
            <p:txBody>
              <a:bodyPr wrap="square" rtlCol="0">
                <a:spAutoFit/>
              </a:bodyPr>
              <a:lstStyle/>
              <a:p>
                <a:pPr algn="ctr" defTabSz="685796">
                  <a:defRPr/>
                </a:pPr>
                <a:r>
                  <a:rPr lang="el-GR" sz="1200" kern="0" dirty="0">
                    <a:solidFill>
                      <a:srgbClr val="000000"/>
                    </a:solidFill>
                    <a:latin typeface="Century Gothic" panose="020F0302020204030204"/>
                  </a:rPr>
                  <a:t>Συμβολή στην ανάπτυξη και ανταγωνιστικότητα της ελληνικής οικονομίας</a:t>
                </a:r>
              </a:p>
            </p:txBody>
          </p:sp>
          <p:sp>
            <p:nvSpPr>
              <p:cNvPr id="54" name="Rounded Rectangle 19">
                <a:extLst>
                  <a:ext uri="{FF2B5EF4-FFF2-40B4-BE49-F238E27FC236}">
                    <a16:creationId xmlns:a16="http://schemas.microsoft.com/office/drawing/2014/main" id="{8B38813B-DD44-6F4F-A752-F910CA94960D}"/>
                  </a:ext>
                </a:extLst>
              </p:cNvPr>
              <p:cNvSpPr/>
              <p:nvPr/>
            </p:nvSpPr>
            <p:spPr bwMode="auto">
              <a:xfrm>
                <a:off x="465016" y="2176058"/>
                <a:ext cx="6370164" cy="884134"/>
              </a:xfrm>
              <a:prstGeom prst="roundRect">
                <a:avLst>
                  <a:gd name="adj" fmla="val 12738"/>
                </a:avLst>
              </a:prstGeom>
              <a:solidFill>
                <a:srgbClr val="6698AF">
                  <a:lumMod val="75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eaLnBrk="0" fontAlgn="base" hangingPunct="0">
                  <a:spcBef>
                    <a:spcPct val="0"/>
                  </a:spcBef>
                  <a:spcAft>
                    <a:spcPct val="0"/>
                  </a:spcAft>
                  <a:defRPr/>
                </a:pPr>
                <a:endParaRPr lang="el-GR" sz="1200" kern="0" dirty="0">
                  <a:solidFill>
                    <a:srgbClr val="000000"/>
                  </a:solidFill>
                  <a:latin typeface="Georgia" charset="0"/>
                  <a:ea typeface="Georgia" charset="0"/>
                  <a:cs typeface="Georgia" charset="0"/>
                </a:endParaRPr>
              </a:p>
            </p:txBody>
          </p:sp>
          <p:sp>
            <p:nvSpPr>
              <p:cNvPr id="55" name="TextBox 54">
                <a:extLst>
                  <a:ext uri="{FF2B5EF4-FFF2-40B4-BE49-F238E27FC236}">
                    <a16:creationId xmlns:a16="http://schemas.microsoft.com/office/drawing/2014/main" id="{B9583AFE-FB17-8200-93C4-0933A00E6D64}"/>
                  </a:ext>
                </a:extLst>
              </p:cNvPr>
              <p:cNvSpPr txBox="1"/>
              <p:nvPr/>
            </p:nvSpPr>
            <p:spPr>
              <a:xfrm>
                <a:off x="1068046" y="2391929"/>
                <a:ext cx="5347759" cy="614911"/>
              </a:xfrm>
              <a:prstGeom prst="rect">
                <a:avLst/>
              </a:prstGeom>
              <a:solidFill>
                <a:srgbClr val="FFFFFF"/>
              </a:solidFill>
            </p:spPr>
            <p:txBody>
              <a:bodyPr wrap="square" rtlCol="0">
                <a:spAutoFit/>
              </a:bodyPr>
              <a:lstStyle/>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Βελτίωση της ανταγωνιστικότητας των ωφελούμενων επιχειρήσεων</a:t>
                </a:r>
              </a:p>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Ανάπτυξη του ερευνητικού και καινοτομικού δυναμικού των ωφελούμενων οργανισμών</a:t>
                </a:r>
              </a:p>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Ανάπτυξη εξωστρέφειας στους ωφελούμενους οργανισμούς</a:t>
                </a:r>
              </a:p>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Ανάπτυξη των δεσμών των ωφελούμενων με ερευνητικές ομάδες άλλων χωρών</a:t>
                </a:r>
              </a:p>
            </p:txBody>
          </p:sp>
          <p:sp>
            <p:nvSpPr>
              <p:cNvPr id="56" name="TextBox 55">
                <a:extLst>
                  <a:ext uri="{FF2B5EF4-FFF2-40B4-BE49-F238E27FC236}">
                    <a16:creationId xmlns:a16="http://schemas.microsoft.com/office/drawing/2014/main" id="{CC5FDCFB-12FD-C3F3-68E7-483E926AC330}"/>
                  </a:ext>
                </a:extLst>
              </p:cNvPr>
              <p:cNvSpPr txBox="1"/>
              <p:nvPr/>
            </p:nvSpPr>
            <p:spPr>
              <a:xfrm rot="16200000">
                <a:off x="441376" y="2494451"/>
                <a:ext cx="543673" cy="386178"/>
              </a:xfrm>
              <a:prstGeom prst="rect">
                <a:avLst/>
              </a:prstGeom>
              <a:noFill/>
              <a:ln>
                <a:noFill/>
              </a:ln>
            </p:spPr>
            <p:txBody>
              <a:bodyPr wrap="square" rtlCol="0">
                <a:spAutoFit/>
              </a:bodyPr>
              <a:lstStyle/>
              <a:p>
                <a:pPr algn="ctr" defTabSz="685796">
                  <a:defRPr/>
                </a:pPr>
                <a:r>
                  <a:rPr lang="el-GR" sz="1200" b="1" kern="0" dirty="0">
                    <a:solidFill>
                      <a:srgbClr val="FFFFFF"/>
                    </a:solidFill>
                    <a:latin typeface="Century Gothic" panose="020F0302020204030204"/>
                  </a:rPr>
                  <a:t>Ειδικοί Στόχοι</a:t>
                </a:r>
              </a:p>
            </p:txBody>
          </p:sp>
          <p:sp>
            <p:nvSpPr>
              <p:cNvPr id="57" name="TextBox 56">
                <a:extLst>
                  <a:ext uri="{FF2B5EF4-FFF2-40B4-BE49-F238E27FC236}">
                    <a16:creationId xmlns:a16="http://schemas.microsoft.com/office/drawing/2014/main" id="{45D35839-A8B2-4AB0-C806-833B767B36AC}"/>
                  </a:ext>
                </a:extLst>
              </p:cNvPr>
              <p:cNvSpPr txBox="1"/>
              <p:nvPr/>
            </p:nvSpPr>
            <p:spPr>
              <a:xfrm rot="16200000">
                <a:off x="438674" y="640277"/>
                <a:ext cx="711170" cy="386178"/>
              </a:xfrm>
              <a:prstGeom prst="rect">
                <a:avLst/>
              </a:prstGeom>
              <a:noFill/>
              <a:ln>
                <a:noFill/>
              </a:ln>
            </p:spPr>
            <p:txBody>
              <a:bodyPr wrap="square" rtlCol="0">
                <a:spAutoFit/>
              </a:bodyPr>
              <a:lstStyle/>
              <a:p>
                <a:pPr algn="ctr" defTabSz="685796">
                  <a:defRPr/>
                </a:pPr>
                <a:r>
                  <a:rPr lang="el-GR" sz="1200" b="1" kern="0" dirty="0">
                    <a:solidFill>
                      <a:srgbClr val="FFFFFF"/>
                    </a:solidFill>
                    <a:latin typeface="Century Gothic" panose="020F0302020204030204"/>
                  </a:rPr>
                  <a:t> Γενικοί Στόχοι</a:t>
                </a:r>
              </a:p>
            </p:txBody>
          </p:sp>
          <p:sp>
            <p:nvSpPr>
              <p:cNvPr id="58" name="Rounded Rectangle 30">
                <a:extLst>
                  <a:ext uri="{FF2B5EF4-FFF2-40B4-BE49-F238E27FC236}">
                    <a16:creationId xmlns:a16="http://schemas.microsoft.com/office/drawing/2014/main" id="{678C4973-3BD4-6062-5D9D-674EAC694A0D}"/>
                  </a:ext>
                </a:extLst>
              </p:cNvPr>
              <p:cNvSpPr/>
              <p:nvPr/>
            </p:nvSpPr>
            <p:spPr bwMode="auto">
              <a:xfrm>
                <a:off x="426693" y="1265896"/>
                <a:ext cx="6392985" cy="881989"/>
              </a:xfrm>
              <a:prstGeom prst="roundRect">
                <a:avLst/>
              </a:prstGeom>
              <a:solidFill>
                <a:srgbClr val="C73C3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395" eaLnBrk="0" fontAlgn="base" hangingPunct="0">
                  <a:spcBef>
                    <a:spcPct val="0"/>
                  </a:spcBef>
                  <a:spcAft>
                    <a:spcPct val="0"/>
                  </a:spcAft>
                  <a:defRPr/>
                </a:pPr>
                <a:endParaRPr lang="el-GR" sz="1200" kern="0" dirty="0">
                  <a:solidFill>
                    <a:srgbClr val="000000"/>
                  </a:solidFill>
                  <a:latin typeface="Georgia" charset="0"/>
                  <a:ea typeface="Georgia" charset="0"/>
                  <a:cs typeface="Georgia" charset="0"/>
                </a:endParaRPr>
              </a:p>
            </p:txBody>
          </p:sp>
          <p:sp>
            <p:nvSpPr>
              <p:cNvPr id="59" name="TextBox 58">
                <a:extLst>
                  <a:ext uri="{FF2B5EF4-FFF2-40B4-BE49-F238E27FC236}">
                    <a16:creationId xmlns:a16="http://schemas.microsoft.com/office/drawing/2014/main" id="{95904C38-554D-FC5E-0776-5A544A8E0391}"/>
                  </a:ext>
                </a:extLst>
              </p:cNvPr>
              <p:cNvSpPr txBox="1"/>
              <p:nvPr/>
            </p:nvSpPr>
            <p:spPr>
              <a:xfrm rot="16200000">
                <a:off x="306508" y="1548090"/>
                <a:ext cx="813412" cy="386178"/>
              </a:xfrm>
              <a:prstGeom prst="rect">
                <a:avLst/>
              </a:prstGeom>
              <a:noFill/>
              <a:ln>
                <a:solidFill>
                  <a:srgbClr val="C73C3A"/>
                </a:solidFill>
              </a:ln>
            </p:spPr>
            <p:txBody>
              <a:bodyPr wrap="square" rtlCol="0">
                <a:spAutoFit/>
              </a:bodyPr>
              <a:lstStyle/>
              <a:p>
                <a:pPr algn="ctr" defTabSz="685796">
                  <a:defRPr/>
                </a:pPr>
                <a:r>
                  <a:rPr lang="el-GR" sz="1200" b="1" kern="0" dirty="0">
                    <a:solidFill>
                      <a:srgbClr val="FFFFFF"/>
                    </a:solidFill>
                    <a:latin typeface="Century Gothic" panose="020F0302020204030204"/>
                  </a:rPr>
                  <a:t>Στρατηγικοί Στόχοι  </a:t>
                </a:r>
              </a:p>
            </p:txBody>
          </p:sp>
          <p:sp>
            <p:nvSpPr>
              <p:cNvPr id="60" name="TextBox 59">
                <a:extLst>
                  <a:ext uri="{FF2B5EF4-FFF2-40B4-BE49-F238E27FC236}">
                    <a16:creationId xmlns:a16="http://schemas.microsoft.com/office/drawing/2014/main" id="{60CA598E-BBA0-FF86-F66F-95F99491981A}"/>
                  </a:ext>
                </a:extLst>
              </p:cNvPr>
              <p:cNvSpPr txBox="1"/>
              <p:nvPr/>
            </p:nvSpPr>
            <p:spPr>
              <a:xfrm>
                <a:off x="1068046" y="1382017"/>
                <a:ext cx="5347759" cy="677920"/>
              </a:xfrm>
              <a:prstGeom prst="rect">
                <a:avLst/>
              </a:prstGeom>
              <a:solidFill>
                <a:srgbClr val="FFFFFF"/>
              </a:solidFill>
            </p:spPr>
            <p:txBody>
              <a:bodyPr wrap="square" lIns="90000" rtlCol="0">
                <a:noAutofit/>
              </a:bodyPr>
              <a:lstStyle/>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Ενίσχυση δεσμών Ε&amp;Α με συνεργαζόμενες χώρες</a:t>
                </a:r>
              </a:p>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Ενίσχυση της διασύνδεσης του ερευνητικού συστήματος με τις επιχειρήσεις και ιδιαίτερα τις ΜΜΕ </a:t>
                </a:r>
              </a:p>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Ανάπτυξη εξειδικευμένου ανθρώπινου δυναμικού</a:t>
                </a:r>
              </a:p>
              <a:p>
                <a:pPr marL="171448" indent="-171448" defTabSz="685796">
                  <a:buFont typeface="Arial" panose="020B0604020202020204" pitchFamily="34" charset="0"/>
                  <a:buChar char="•"/>
                  <a:defRPr/>
                </a:pPr>
                <a:r>
                  <a:rPr lang="el-GR" sz="1200" kern="0" dirty="0">
                    <a:solidFill>
                      <a:srgbClr val="000000"/>
                    </a:solidFill>
                    <a:latin typeface="Century Gothic" panose="020F0302020204030204"/>
                  </a:rPr>
                  <a:t>Βελτίωση της ποιότητας της έρευνας στους τομείς προτεραιότητας</a:t>
                </a:r>
              </a:p>
              <a:p>
                <a:pPr marL="171448" indent="-171448" defTabSz="685796">
                  <a:buFont typeface="Arial" panose="020B0604020202020204" pitchFamily="34" charset="0"/>
                  <a:buChar char="•"/>
                  <a:defRPr/>
                </a:pPr>
                <a:endParaRPr lang="el-GR" sz="1200" kern="0" dirty="0">
                  <a:solidFill>
                    <a:srgbClr val="000000"/>
                  </a:solidFill>
                  <a:latin typeface="Century Gothic" panose="020F0302020204030204"/>
                </a:endParaRPr>
              </a:p>
            </p:txBody>
          </p:sp>
        </p:grpSp>
        <p:sp>
          <p:nvSpPr>
            <p:cNvPr id="51" name="TextBox 50">
              <a:extLst>
                <a:ext uri="{FF2B5EF4-FFF2-40B4-BE49-F238E27FC236}">
                  <a16:creationId xmlns:a16="http://schemas.microsoft.com/office/drawing/2014/main" id="{328C8B6C-E326-FE28-5888-8751B43F5363}"/>
                </a:ext>
              </a:extLst>
            </p:cNvPr>
            <p:cNvSpPr txBox="1"/>
            <p:nvPr/>
          </p:nvSpPr>
          <p:spPr>
            <a:xfrm>
              <a:off x="3891518" y="660260"/>
              <a:ext cx="2524287" cy="391307"/>
            </a:xfrm>
            <a:prstGeom prst="rect">
              <a:avLst/>
            </a:prstGeom>
            <a:solidFill>
              <a:srgbClr val="FFFFFF"/>
            </a:solidFill>
            <a:ln>
              <a:solidFill>
                <a:srgbClr val="FFFFFF"/>
              </a:solidFill>
            </a:ln>
          </p:spPr>
          <p:txBody>
            <a:bodyPr wrap="square" rtlCol="0">
              <a:spAutoFit/>
            </a:bodyPr>
            <a:lstStyle/>
            <a:p>
              <a:pPr algn="ctr" defTabSz="685796">
                <a:defRPr/>
              </a:pPr>
              <a:r>
                <a:rPr lang="el-GR" sz="1200" kern="0" dirty="0">
                  <a:solidFill>
                    <a:srgbClr val="000000"/>
                  </a:solidFill>
                  <a:latin typeface="Century Gothic" panose="020F0302020204030204"/>
                </a:rPr>
                <a:t>Συμβολή στην αντιμετώπιση σημαντικών κοινωνικών και περιβαλλοντικών αναγκών</a:t>
              </a:r>
            </a:p>
          </p:txBody>
        </p:sp>
      </p:grpSp>
      <p:sp>
        <p:nvSpPr>
          <p:cNvPr id="4" name="TextBox 3">
            <a:extLst>
              <a:ext uri="{FF2B5EF4-FFF2-40B4-BE49-F238E27FC236}">
                <a16:creationId xmlns:a16="http://schemas.microsoft.com/office/drawing/2014/main" id="{728306D8-42E0-789C-1195-AA6EBC81CF9B}"/>
              </a:ext>
            </a:extLst>
          </p:cNvPr>
          <p:cNvSpPr txBox="1"/>
          <p:nvPr/>
        </p:nvSpPr>
        <p:spPr>
          <a:xfrm>
            <a:off x="269597" y="1590590"/>
            <a:ext cx="3046288" cy="3416320"/>
          </a:xfrm>
          <a:prstGeom prst="rect">
            <a:avLst/>
          </a:prstGeom>
          <a:noFill/>
        </p:spPr>
        <p:txBody>
          <a:bodyPr wrap="square" rtlCol="0">
            <a:spAutoFit/>
          </a:bodyPr>
          <a:lstStyle/>
          <a:p>
            <a:r>
              <a:rPr lang="el-GR" dirty="0"/>
              <a:t>Προώθηση της  «διπλωματίας της επιστήμης» (</a:t>
            </a:r>
            <a:r>
              <a:rPr lang="el-GR" dirty="0" err="1"/>
              <a:t>science</a:t>
            </a:r>
            <a:r>
              <a:rPr lang="el-GR" dirty="0"/>
              <a:t> </a:t>
            </a:r>
            <a:r>
              <a:rPr lang="el-GR" dirty="0" err="1"/>
              <a:t>diplomacy</a:t>
            </a:r>
            <a:r>
              <a:rPr lang="el-GR" dirty="0"/>
              <a:t>):</a:t>
            </a:r>
          </a:p>
          <a:p>
            <a:pPr marL="285750" indent="-285750">
              <a:buFont typeface="Arial" panose="020B0604020202020204" pitchFamily="34" charset="0"/>
              <a:buChar char="•"/>
            </a:pPr>
            <a:r>
              <a:rPr lang="el-GR" dirty="0"/>
              <a:t>συνενώνουν τους ερευνητές και τις επιχειρήσεις από τις δύο συνεργαζόμενες χώρες </a:t>
            </a:r>
          </a:p>
          <a:p>
            <a:pPr marL="285750" indent="-285750">
              <a:buFont typeface="Arial" panose="020B0604020202020204" pitchFamily="34" charset="0"/>
              <a:buChar char="•"/>
            </a:pPr>
            <a:r>
              <a:rPr lang="el-GR" dirty="0" err="1"/>
              <a:t>Προλείανση</a:t>
            </a:r>
            <a:r>
              <a:rPr lang="el-GR" dirty="0"/>
              <a:t> του  εδάφους για συνεργασία και σε άλλους τομείς κοινού ενδιαφέροντος. </a:t>
            </a:r>
          </a:p>
          <a:p>
            <a:endParaRPr lang="en-GB" dirty="0"/>
          </a:p>
        </p:txBody>
      </p:sp>
    </p:spTree>
    <p:extLst>
      <p:ext uri="{BB962C8B-B14F-4D97-AF65-F5344CB8AC3E}">
        <p14:creationId xmlns:p14="http://schemas.microsoft.com/office/powerpoint/2010/main" val="391197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369332"/>
          </a:xfrm>
          <a:prstGeom prst="rect">
            <a:avLst/>
          </a:prstGeom>
          <a:noFill/>
        </p:spPr>
        <p:txBody>
          <a:bodyPr wrap="none" rtlCol="0">
            <a:spAutoFit/>
          </a:bodyPr>
          <a:lstStyle/>
          <a:p>
            <a:r>
              <a:rPr lang="el-GR" b="1" dirty="0"/>
              <a:t>ΑΠΟΤΙΜΗΣΗ ΕΝΟΤΗΤΑΣ ‘ΔΙΑΚΡΑΤΙΚΗΣ ΣΥΝΕΡΓΑΣΙΑΣ’</a:t>
            </a:r>
          </a:p>
        </p:txBody>
      </p:sp>
      <p:sp>
        <p:nvSpPr>
          <p:cNvPr id="3" name="TextBox 2">
            <a:extLst>
              <a:ext uri="{FF2B5EF4-FFF2-40B4-BE49-F238E27FC236}">
                <a16:creationId xmlns:a16="http://schemas.microsoft.com/office/drawing/2014/main" id="{0CFE32DC-EFD1-FE70-1165-398C6EE5297F}"/>
              </a:ext>
            </a:extLst>
          </p:cNvPr>
          <p:cNvSpPr txBox="1"/>
          <p:nvPr/>
        </p:nvSpPr>
        <p:spPr>
          <a:xfrm>
            <a:off x="385824" y="369333"/>
            <a:ext cx="1749325" cy="369332"/>
          </a:xfrm>
          <a:prstGeom prst="rect">
            <a:avLst/>
          </a:prstGeom>
          <a:noFill/>
        </p:spPr>
        <p:txBody>
          <a:bodyPr wrap="none" rtlCol="0">
            <a:spAutoFit/>
          </a:bodyPr>
          <a:lstStyle/>
          <a:p>
            <a:r>
              <a:rPr lang="el-GR" b="1" dirty="0">
                <a:solidFill>
                  <a:schemeClr val="bg2">
                    <a:lumMod val="25000"/>
                  </a:schemeClr>
                </a:solidFill>
              </a:rPr>
              <a:t>Χρηματοδότηση</a:t>
            </a:r>
          </a:p>
        </p:txBody>
      </p:sp>
      <p:graphicFrame>
        <p:nvGraphicFramePr>
          <p:cNvPr id="8" name="Table 7">
            <a:extLst>
              <a:ext uri="{FF2B5EF4-FFF2-40B4-BE49-F238E27FC236}">
                <a16:creationId xmlns:a16="http://schemas.microsoft.com/office/drawing/2014/main" id="{CFA4F124-3F62-39A3-6783-023195C81AD3}"/>
              </a:ext>
            </a:extLst>
          </p:cNvPr>
          <p:cNvGraphicFramePr>
            <a:graphicFrameLocks noGrp="1"/>
          </p:cNvGraphicFramePr>
          <p:nvPr>
            <p:extLst>
              <p:ext uri="{D42A27DB-BD31-4B8C-83A1-F6EECF244321}">
                <p14:modId xmlns:p14="http://schemas.microsoft.com/office/powerpoint/2010/main" val="253264002"/>
              </p:ext>
            </p:extLst>
          </p:nvPr>
        </p:nvGraphicFramePr>
        <p:xfrm>
          <a:off x="280949" y="3308600"/>
          <a:ext cx="9344101" cy="2194560"/>
        </p:xfrm>
        <a:graphic>
          <a:graphicData uri="http://schemas.openxmlformats.org/drawingml/2006/table">
            <a:tbl>
              <a:tblPr firstRow="1" bandRow="1">
                <a:tableStyleId>{69012ECD-51FC-41F1-AA8D-1B2483CD663E}</a:tableStyleId>
              </a:tblPr>
              <a:tblGrid>
                <a:gridCol w="1126236">
                  <a:extLst>
                    <a:ext uri="{9D8B030D-6E8A-4147-A177-3AD203B41FA5}">
                      <a16:colId xmlns:a16="http://schemas.microsoft.com/office/drawing/2014/main" val="3035528590"/>
                    </a:ext>
                  </a:extLst>
                </a:gridCol>
                <a:gridCol w="793677">
                  <a:extLst>
                    <a:ext uri="{9D8B030D-6E8A-4147-A177-3AD203B41FA5}">
                      <a16:colId xmlns:a16="http://schemas.microsoft.com/office/drawing/2014/main" val="3754872553"/>
                    </a:ext>
                  </a:extLst>
                </a:gridCol>
                <a:gridCol w="806079">
                  <a:extLst>
                    <a:ext uri="{9D8B030D-6E8A-4147-A177-3AD203B41FA5}">
                      <a16:colId xmlns:a16="http://schemas.microsoft.com/office/drawing/2014/main" val="1756124951"/>
                    </a:ext>
                  </a:extLst>
                </a:gridCol>
                <a:gridCol w="1459208">
                  <a:extLst>
                    <a:ext uri="{9D8B030D-6E8A-4147-A177-3AD203B41FA5}">
                      <a16:colId xmlns:a16="http://schemas.microsoft.com/office/drawing/2014/main" val="2847176670"/>
                    </a:ext>
                  </a:extLst>
                </a:gridCol>
                <a:gridCol w="1347598">
                  <a:extLst>
                    <a:ext uri="{9D8B030D-6E8A-4147-A177-3AD203B41FA5}">
                      <a16:colId xmlns:a16="http://schemas.microsoft.com/office/drawing/2014/main" val="142029418"/>
                    </a:ext>
                  </a:extLst>
                </a:gridCol>
                <a:gridCol w="1525349">
                  <a:extLst>
                    <a:ext uri="{9D8B030D-6E8A-4147-A177-3AD203B41FA5}">
                      <a16:colId xmlns:a16="http://schemas.microsoft.com/office/drawing/2014/main" val="1688741990"/>
                    </a:ext>
                  </a:extLst>
                </a:gridCol>
                <a:gridCol w="1372399">
                  <a:extLst>
                    <a:ext uri="{9D8B030D-6E8A-4147-A177-3AD203B41FA5}">
                      <a16:colId xmlns:a16="http://schemas.microsoft.com/office/drawing/2014/main" val="574251678"/>
                    </a:ext>
                  </a:extLst>
                </a:gridCol>
                <a:gridCol w="913555">
                  <a:extLst>
                    <a:ext uri="{9D8B030D-6E8A-4147-A177-3AD203B41FA5}">
                      <a16:colId xmlns:a16="http://schemas.microsoft.com/office/drawing/2014/main" val="2989276893"/>
                    </a:ext>
                  </a:extLst>
                </a:gridCol>
              </a:tblGrid>
              <a:tr h="640080">
                <a:tc>
                  <a:txBody>
                    <a:bodyPr/>
                    <a:lstStyle/>
                    <a:p>
                      <a:pPr algn="l" rtl="0" fontAlgn="base"/>
                      <a:r>
                        <a:rPr lang="el-GR" sz="1200" b="1" dirty="0">
                          <a:solidFill>
                            <a:srgbClr val="FFFFFF"/>
                          </a:solidFill>
                          <a:effectLst/>
                        </a:rPr>
                        <a:t>Δράση </a:t>
                      </a:r>
                      <a:endParaRPr lang="el-GR" sz="1200" b="1" i="0" dirty="0">
                        <a:solidFill>
                          <a:srgbClr val="FFFFFF"/>
                        </a:solidFill>
                        <a:effectLst/>
                      </a:endParaRPr>
                    </a:p>
                  </a:txBody>
                  <a:tcPr anchor="ctr"/>
                </a:tc>
                <a:tc>
                  <a:txBody>
                    <a:bodyPr/>
                    <a:lstStyle/>
                    <a:p>
                      <a:pPr algn="r" rtl="0" fontAlgn="base"/>
                      <a:r>
                        <a:rPr lang="el-GR" sz="1200" b="1" dirty="0">
                          <a:solidFill>
                            <a:srgbClr val="FFFFFF"/>
                          </a:solidFill>
                          <a:effectLst/>
                        </a:rPr>
                        <a:t>Αριθμός έργων </a:t>
                      </a:r>
                      <a:endParaRPr lang="el-GR" sz="1200" b="1" i="0" dirty="0">
                        <a:solidFill>
                          <a:srgbClr val="FFFFFF"/>
                        </a:solidFill>
                        <a:effectLst/>
                      </a:endParaRPr>
                    </a:p>
                  </a:txBody>
                  <a:tcPr anchor="ctr"/>
                </a:tc>
                <a:tc>
                  <a:txBody>
                    <a:bodyPr/>
                    <a:lstStyle/>
                    <a:p>
                      <a:pPr algn="r" rtl="0" fontAlgn="base"/>
                      <a:r>
                        <a:rPr lang="el-GR" sz="1200" b="1" dirty="0">
                          <a:solidFill>
                            <a:srgbClr val="FFFFFF"/>
                          </a:solidFill>
                          <a:effectLst/>
                        </a:rPr>
                        <a:t>Μερίδιο έργων </a:t>
                      </a:r>
                    </a:p>
                    <a:p>
                      <a:pPr algn="r" rtl="0" fontAlgn="base"/>
                      <a:r>
                        <a:rPr lang="el-GR" sz="1200" b="1" dirty="0">
                          <a:solidFill>
                            <a:srgbClr val="FFFFFF"/>
                          </a:solidFill>
                          <a:effectLst/>
                        </a:rPr>
                        <a:t>(%)  </a:t>
                      </a:r>
                      <a:endParaRPr lang="el-GR" sz="1200" b="1" i="0" dirty="0">
                        <a:solidFill>
                          <a:srgbClr val="FFFFFF"/>
                        </a:solidFill>
                        <a:effectLst/>
                      </a:endParaRPr>
                    </a:p>
                  </a:txBody>
                  <a:tcPr anchor="ctr"/>
                </a:tc>
                <a:tc>
                  <a:txBody>
                    <a:bodyPr/>
                    <a:lstStyle/>
                    <a:p>
                      <a:pPr algn="r" rtl="0" fontAlgn="base"/>
                      <a:r>
                        <a:rPr lang="el-GR" sz="1200" b="1" dirty="0">
                          <a:solidFill>
                            <a:srgbClr val="FFFFFF"/>
                          </a:solidFill>
                          <a:effectLst/>
                        </a:rPr>
                        <a:t>Προϋπολογισμός Προκήρυξης (Δημόσια δαπάνη)  </a:t>
                      </a:r>
                      <a:endParaRPr lang="el-GR" sz="1200" b="1" i="0" dirty="0">
                        <a:solidFill>
                          <a:srgbClr val="FFFFFF"/>
                        </a:solidFill>
                        <a:effectLst/>
                      </a:endParaRPr>
                    </a:p>
                  </a:txBody>
                  <a:tcPr anchor="ctr"/>
                </a:tc>
                <a:tc>
                  <a:txBody>
                    <a:bodyPr/>
                    <a:lstStyle/>
                    <a:p>
                      <a:pPr algn="r" rtl="0" fontAlgn="base"/>
                      <a:r>
                        <a:rPr lang="el-GR" sz="1200" b="1" dirty="0">
                          <a:solidFill>
                            <a:srgbClr val="FFFFFF"/>
                          </a:solidFill>
                          <a:effectLst/>
                        </a:rPr>
                        <a:t>Εγκεκριμένη δημόσια χρηματοδότηση </a:t>
                      </a:r>
                      <a:endParaRPr lang="el-GR" sz="1200" b="1" i="0" dirty="0">
                        <a:solidFill>
                          <a:srgbClr val="FFFFFF"/>
                        </a:solidFill>
                        <a:effectLst/>
                      </a:endParaRPr>
                    </a:p>
                  </a:txBody>
                  <a:tcPr anchor="ctr"/>
                </a:tc>
                <a:tc>
                  <a:txBody>
                    <a:bodyPr/>
                    <a:lstStyle/>
                    <a:p>
                      <a:pPr algn="r" rtl="0" fontAlgn="base"/>
                      <a:r>
                        <a:rPr lang="el-GR" sz="1200" b="1" dirty="0">
                          <a:solidFill>
                            <a:srgbClr val="FFFFFF"/>
                          </a:solidFill>
                          <a:effectLst/>
                        </a:rPr>
                        <a:t>Πραγματοποιθείσα δημόσια χρηματοδότηση </a:t>
                      </a:r>
                      <a:endParaRPr lang="el-GR" sz="1200" b="1" i="0" dirty="0">
                        <a:solidFill>
                          <a:srgbClr val="FFFFFF"/>
                        </a:solidFill>
                        <a:effectLst/>
                      </a:endParaRPr>
                    </a:p>
                  </a:txBody>
                  <a:tcPr anchor="ctr"/>
                </a:tc>
                <a:tc>
                  <a:txBody>
                    <a:bodyPr/>
                    <a:lstStyle/>
                    <a:p>
                      <a:pPr algn="r" rtl="0" fontAlgn="base"/>
                      <a:r>
                        <a:rPr lang="el-GR" sz="1200" b="1" dirty="0">
                          <a:solidFill>
                            <a:srgbClr val="FFFFFF"/>
                          </a:solidFill>
                          <a:effectLst/>
                        </a:rPr>
                        <a:t>Μερίδιο χρηματοδότησης (%) </a:t>
                      </a:r>
                      <a:endParaRPr lang="el-GR" sz="1200" b="1" i="0" dirty="0">
                        <a:solidFill>
                          <a:srgbClr val="FFFFFF"/>
                        </a:solidFill>
                        <a:effectLst/>
                      </a:endParaRPr>
                    </a:p>
                  </a:txBody>
                  <a:tcPr anchor="ctr"/>
                </a:tc>
                <a:tc>
                  <a:txBody>
                    <a:bodyPr/>
                    <a:lstStyle/>
                    <a:p>
                      <a:pPr algn="r" rtl="0" fontAlgn="base"/>
                      <a:r>
                        <a:rPr lang="el-GR" sz="1200" b="1" dirty="0">
                          <a:solidFill>
                            <a:srgbClr val="FFFFFF"/>
                          </a:solidFill>
                          <a:effectLst/>
                        </a:rPr>
                        <a:t>Ιδιωτική δαπάνη </a:t>
                      </a:r>
                      <a:endParaRPr lang="el-GR" sz="1200" b="1" i="0" dirty="0">
                        <a:solidFill>
                          <a:srgbClr val="FFFFFF"/>
                        </a:solidFill>
                        <a:effectLst/>
                      </a:endParaRPr>
                    </a:p>
                  </a:txBody>
                  <a:tcPr anchor="ctr"/>
                </a:tc>
                <a:extLst>
                  <a:ext uri="{0D108BD9-81ED-4DB2-BD59-A6C34878D82A}">
                    <a16:rowId xmlns:a16="http://schemas.microsoft.com/office/drawing/2014/main" val="3122668791"/>
                  </a:ext>
                </a:extLst>
              </a:tr>
              <a:tr h="640080">
                <a:tc>
                  <a:txBody>
                    <a:bodyPr/>
                    <a:lstStyle/>
                    <a:p>
                      <a:pPr algn="l" rtl="0" fontAlgn="base"/>
                      <a:r>
                        <a:rPr lang="el-GR" sz="1200" b="1" dirty="0">
                          <a:effectLst/>
                        </a:rPr>
                        <a:t>Διακρατικές Μεγάλης Κλίμακας </a:t>
                      </a:r>
                      <a:endParaRPr lang="el-GR" sz="1200" b="1" i="0" dirty="0">
                        <a:effectLst/>
                      </a:endParaRPr>
                    </a:p>
                  </a:txBody>
                  <a:tcPr anchor="ctr"/>
                </a:tc>
                <a:tc>
                  <a:txBody>
                    <a:bodyPr/>
                    <a:lstStyle/>
                    <a:p>
                      <a:pPr algn="r" rtl="0" fontAlgn="base"/>
                      <a:r>
                        <a:rPr lang="en-GB" sz="1200" b="0" dirty="0">
                          <a:effectLst/>
                        </a:rPr>
                        <a:t>91 </a:t>
                      </a:r>
                      <a:endParaRPr lang="en-GB" sz="1200" b="0" i="0" dirty="0">
                        <a:effectLst/>
                      </a:endParaRPr>
                    </a:p>
                  </a:txBody>
                  <a:tcPr anchor="ctr"/>
                </a:tc>
                <a:tc>
                  <a:txBody>
                    <a:bodyPr/>
                    <a:lstStyle/>
                    <a:p>
                      <a:pPr algn="r" rtl="0" fontAlgn="base"/>
                      <a:r>
                        <a:rPr lang="en-GB" sz="1200" b="0" dirty="0">
                          <a:effectLst/>
                        </a:rPr>
                        <a:t>38,2%</a:t>
                      </a:r>
                      <a:endParaRPr lang="en-GB" sz="1200" b="0" i="0" dirty="0">
                        <a:effectLst/>
                      </a:endParaRPr>
                    </a:p>
                  </a:txBody>
                  <a:tcPr anchor="ctr"/>
                </a:tc>
                <a:tc>
                  <a:txBody>
                    <a:bodyPr/>
                    <a:lstStyle/>
                    <a:p>
                      <a:pPr algn="r" rtl="0" fontAlgn="base"/>
                      <a:r>
                        <a:rPr lang="en-GB" sz="1200" b="0" dirty="0">
                          <a:effectLst/>
                        </a:rPr>
                        <a:t>29.110.000 </a:t>
                      </a:r>
                      <a:endParaRPr lang="en-GB" sz="1200" b="0" i="0" dirty="0">
                        <a:effectLst/>
                      </a:endParaRPr>
                    </a:p>
                  </a:txBody>
                  <a:tcPr anchor="ctr"/>
                </a:tc>
                <a:tc>
                  <a:txBody>
                    <a:bodyPr/>
                    <a:lstStyle/>
                    <a:p>
                      <a:pPr algn="r" rtl="0" fontAlgn="base"/>
                      <a:r>
                        <a:rPr lang="en-GB" sz="1200" b="0" dirty="0">
                          <a:effectLst/>
                        </a:rPr>
                        <a:t>29.031.446 </a:t>
                      </a:r>
                      <a:endParaRPr lang="en-GB" sz="1200" b="0" i="0" dirty="0">
                        <a:effectLst/>
                      </a:endParaRPr>
                    </a:p>
                  </a:txBody>
                  <a:tcPr anchor="ctr"/>
                </a:tc>
                <a:tc>
                  <a:txBody>
                    <a:bodyPr/>
                    <a:lstStyle/>
                    <a:p>
                      <a:pPr algn="r" rtl="0" fontAlgn="base"/>
                      <a:r>
                        <a:rPr lang="en-GB" sz="1200" b="0" dirty="0">
                          <a:effectLst/>
                        </a:rPr>
                        <a:t>24.932.833 </a:t>
                      </a:r>
                      <a:endParaRPr lang="en-GB" sz="1200" b="0" i="0" dirty="0">
                        <a:effectLst/>
                      </a:endParaRPr>
                    </a:p>
                  </a:txBody>
                  <a:tcPr anchor="ctr"/>
                </a:tc>
                <a:tc>
                  <a:txBody>
                    <a:bodyPr/>
                    <a:lstStyle/>
                    <a:p>
                      <a:pPr algn="r" rtl="0" fontAlgn="base"/>
                      <a:r>
                        <a:rPr lang="en-GB" sz="1200" b="0" dirty="0">
                          <a:effectLst/>
                        </a:rPr>
                        <a:t>91,5% </a:t>
                      </a:r>
                      <a:endParaRPr lang="en-GB" sz="1200" b="0" i="0" dirty="0">
                        <a:effectLst/>
                      </a:endParaRPr>
                    </a:p>
                  </a:txBody>
                  <a:tcPr anchor="ctr"/>
                </a:tc>
                <a:tc>
                  <a:txBody>
                    <a:bodyPr/>
                    <a:lstStyle/>
                    <a:p>
                      <a:pPr algn="r" rtl="0" fontAlgn="base"/>
                      <a:r>
                        <a:rPr lang="en-GB" sz="1200" b="0" dirty="0">
                          <a:effectLst/>
                        </a:rPr>
                        <a:t>5.318.410 </a:t>
                      </a:r>
                      <a:endParaRPr lang="en-GB" sz="1200" b="0" i="0" dirty="0">
                        <a:effectLst/>
                      </a:endParaRPr>
                    </a:p>
                  </a:txBody>
                  <a:tcPr anchor="ctr"/>
                </a:tc>
                <a:extLst>
                  <a:ext uri="{0D108BD9-81ED-4DB2-BD59-A6C34878D82A}">
                    <a16:rowId xmlns:a16="http://schemas.microsoft.com/office/drawing/2014/main" val="1510574843"/>
                  </a:ext>
                </a:extLst>
              </a:tr>
              <a:tr h="640080">
                <a:tc>
                  <a:txBody>
                    <a:bodyPr/>
                    <a:lstStyle/>
                    <a:p>
                      <a:pPr algn="l" rtl="0" fontAlgn="base"/>
                      <a:r>
                        <a:rPr lang="el-GR" sz="1200" b="1" dirty="0">
                          <a:effectLst/>
                        </a:rPr>
                        <a:t>Διακρατικές Μικρής Κλίμακας </a:t>
                      </a:r>
                      <a:endParaRPr lang="el-GR" sz="1200" b="1" i="0" dirty="0">
                        <a:effectLst/>
                      </a:endParaRPr>
                    </a:p>
                  </a:txBody>
                  <a:tcPr anchor="ctr"/>
                </a:tc>
                <a:tc>
                  <a:txBody>
                    <a:bodyPr/>
                    <a:lstStyle/>
                    <a:p>
                      <a:pPr algn="r" rtl="0" fontAlgn="base"/>
                      <a:r>
                        <a:rPr lang="en-GB" sz="1200" b="0" dirty="0">
                          <a:effectLst/>
                        </a:rPr>
                        <a:t>147 </a:t>
                      </a:r>
                      <a:endParaRPr lang="en-GB" sz="1200" b="0" i="0" dirty="0">
                        <a:effectLst/>
                      </a:endParaRPr>
                    </a:p>
                  </a:txBody>
                  <a:tcPr anchor="ctr"/>
                </a:tc>
                <a:tc>
                  <a:txBody>
                    <a:bodyPr/>
                    <a:lstStyle/>
                    <a:p>
                      <a:pPr algn="r" rtl="0" fontAlgn="base"/>
                      <a:r>
                        <a:rPr lang="en-GB" sz="1200" b="0" dirty="0">
                          <a:effectLst/>
                        </a:rPr>
                        <a:t>61,8 %</a:t>
                      </a:r>
                      <a:endParaRPr lang="en-GB" sz="1200" b="0" i="0" dirty="0">
                        <a:effectLst/>
                      </a:endParaRPr>
                    </a:p>
                  </a:txBody>
                  <a:tcPr anchor="ctr"/>
                </a:tc>
                <a:tc>
                  <a:txBody>
                    <a:bodyPr/>
                    <a:lstStyle/>
                    <a:p>
                      <a:pPr algn="r" rtl="0" fontAlgn="base"/>
                      <a:r>
                        <a:rPr lang="en-GB" sz="1200" b="0" dirty="0">
                          <a:effectLst/>
                        </a:rPr>
                        <a:t>3.075.000 </a:t>
                      </a:r>
                      <a:endParaRPr lang="en-GB" sz="1200" b="0" i="0" dirty="0">
                        <a:effectLst/>
                      </a:endParaRPr>
                    </a:p>
                  </a:txBody>
                  <a:tcPr anchor="ctr"/>
                </a:tc>
                <a:tc>
                  <a:txBody>
                    <a:bodyPr/>
                    <a:lstStyle/>
                    <a:p>
                      <a:pPr algn="r" rtl="0" fontAlgn="base"/>
                      <a:r>
                        <a:rPr lang="en-GB" sz="1200" b="0" dirty="0">
                          <a:effectLst/>
                        </a:rPr>
                        <a:t>2.778.985 </a:t>
                      </a:r>
                      <a:endParaRPr lang="en-GB" sz="1200" b="0" i="0" dirty="0">
                        <a:effectLst/>
                      </a:endParaRPr>
                    </a:p>
                  </a:txBody>
                  <a:tcPr anchor="ctr"/>
                </a:tc>
                <a:tc>
                  <a:txBody>
                    <a:bodyPr/>
                    <a:lstStyle/>
                    <a:p>
                      <a:pPr algn="r" rtl="0" fontAlgn="base"/>
                      <a:r>
                        <a:rPr lang="en-GB" sz="1200" b="0" dirty="0">
                          <a:effectLst/>
                        </a:rPr>
                        <a:t>2.302.024 </a:t>
                      </a:r>
                      <a:endParaRPr lang="en-GB" sz="1200" b="0" i="0" dirty="0">
                        <a:effectLst/>
                      </a:endParaRPr>
                    </a:p>
                  </a:txBody>
                  <a:tcPr anchor="ctr"/>
                </a:tc>
                <a:tc>
                  <a:txBody>
                    <a:bodyPr/>
                    <a:lstStyle/>
                    <a:p>
                      <a:pPr algn="r" rtl="0" fontAlgn="base"/>
                      <a:r>
                        <a:rPr lang="en-GB" sz="1200" b="0" dirty="0">
                          <a:effectLst/>
                        </a:rPr>
                        <a:t>8,5% </a:t>
                      </a:r>
                      <a:endParaRPr lang="en-GB" sz="1200" b="0" i="0" dirty="0">
                        <a:effectLst/>
                      </a:endParaRPr>
                    </a:p>
                  </a:txBody>
                  <a:tcPr anchor="ctr"/>
                </a:tc>
                <a:tc>
                  <a:txBody>
                    <a:bodyPr/>
                    <a:lstStyle/>
                    <a:p>
                      <a:pPr algn="r" rtl="0" fontAlgn="base"/>
                      <a:r>
                        <a:rPr lang="en-GB" sz="1200" b="0" dirty="0">
                          <a:effectLst/>
                        </a:rPr>
                        <a:t>0 </a:t>
                      </a:r>
                      <a:endParaRPr lang="en-GB" sz="1200" b="0" i="0" dirty="0">
                        <a:effectLst/>
                      </a:endParaRPr>
                    </a:p>
                  </a:txBody>
                  <a:tcPr anchor="ctr"/>
                </a:tc>
                <a:extLst>
                  <a:ext uri="{0D108BD9-81ED-4DB2-BD59-A6C34878D82A}">
                    <a16:rowId xmlns:a16="http://schemas.microsoft.com/office/drawing/2014/main" val="2879320440"/>
                  </a:ext>
                </a:extLst>
              </a:tr>
              <a:tr h="274320">
                <a:tc>
                  <a:txBody>
                    <a:bodyPr/>
                    <a:lstStyle/>
                    <a:p>
                      <a:pPr algn="l" rtl="0" fontAlgn="base"/>
                      <a:r>
                        <a:rPr lang="el-GR" sz="1200" b="1" dirty="0">
                          <a:effectLst/>
                        </a:rPr>
                        <a:t>Σύνολο </a:t>
                      </a:r>
                      <a:endParaRPr lang="el-GR" sz="1200" b="1" i="0" dirty="0">
                        <a:effectLst/>
                      </a:endParaRPr>
                    </a:p>
                  </a:txBody>
                  <a:tcPr anchor="ctr"/>
                </a:tc>
                <a:tc>
                  <a:txBody>
                    <a:bodyPr/>
                    <a:lstStyle/>
                    <a:p>
                      <a:pPr algn="r" rtl="0" fontAlgn="base"/>
                      <a:r>
                        <a:rPr lang="en-GB" sz="1200" b="1" dirty="0">
                          <a:solidFill>
                            <a:srgbClr val="000000"/>
                          </a:solidFill>
                          <a:effectLst/>
                        </a:rPr>
                        <a:t>238</a:t>
                      </a:r>
                      <a:r>
                        <a:rPr lang="en-GB" sz="1200" b="0" dirty="0">
                          <a:effectLst/>
                        </a:rPr>
                        <a:t> </a:t>
                      </a:r>
                      <a:endParaRPr lang="en-GB" sz="1200" b="0" i="0" dirty="0">
                        <a:effectLst/>
                      </a:endParaRPr>
                    </a:p>
                  </a:txBody>
                  <a:tcPr anchor="ctr"/>
                </a:tc>
                <a:tc>
                  <a:txBody>
                    <a:bodyPr/>
                    <a:lstStyle/>
                    <a:p>
                      <a:pPr algn="r" rtl="0" fontAlgn="base"/>
                      <a:r>
                        <a:rPr lang="en-GB" sz="1200" b="1" dirty="0">
                          <a:effectLst/>
                        </a:rPr>
                        <a:t>100,0</a:t>
                      </a:r>
                      <a:r>
                        <a:rPr lang="en-GB" sz="1200" b="0" dirty="0">
                          <a:effectLst/>
                        </a:rPr>
                        <a:t> </a:t>
                      </a:r>
                      <a:endParaRPr lang="en-GB" sz="1200" b="0" i="0" dirty="0">
                        <a:effectLst/>
                      </a:endParaRPr>
                    </a:p>
                  </a:txBody>
                  <a:tcPr anchor="ctr"/>
                </a:tc>
                <a:tc>
                  <a:txBody>
                    <a:bodyPr/>
                    <a:lstStyle/>
                    <a:p>
                      <a:pPr algn="r" rtl="0" fontAlgn="base"/>
                      <a:r>
                        <a:rPr lang="en-GB" sz="1200" b="1" dirty="0">
                          <a:solidFill>
                            <a:srgbClr val="000000"/>
                          </a:solidFill>
                          <a:effectLst/>
                        </a:rPr>
                        <a:t>32.185</a:t>
                      </a:r>
                      <a:r>
                        <a:rPr lang="el-GR" sz="1200" b="1" dirty="0">
                          <a:solidFill>
                            <a:srgbClr val="000000"/>
                          </a:solidFill>
                          <a:effectLst/>
                        </a:rPr>
                        <a:t>.000</a:t>
                      </a:r>
                      <a:r>
                        <a:rPr lang="en-GB" sz="1200" b="0" dirty="0">
                          <a:effectLst/>
                        </a:rPr>
                        <a:t> </a:t>
                      </a:r>
                      <a:endParaRPr lang="en-GB" sz="1200" b="0" i="0" dirty="0">
                        <a:effectLst/>
                      </a:endParaRPr>
                    </a:p>
                  </a:txBody>
                  <a:tcPr anchor="ctr"/>
                </a:tc>
                <a:tc>
                  <a:txBody>
                    <a:bodyPr/>
                    <a:lstStyle/>
                    <a:p>
                      <a:pPr algn="r" rtl="0" fontAlgn="base"/>
                      <a:r>
                        <a:rPr lang="en-GB" sz="1200" b="1" dirty="0">
                          <a:solidFill>
                            <a:srgbClr val="000000"/>
                          </a:solidFill>
                          <a:effectLst/>
                        </a:rPr>
                        <a:t>3</a:t>
                      </a:r>
                      <a:r>
                        <a:rPr lang="el-GR" sz="1200" b="1" dirty="0">
                          <a:solidFill>
                            <a:srgbClr val="000000"/>
                          </a:solidFill>
                          <a:effectLst/>
                        </a:rPr>
                        <a:t>1.810.431</a:t>
                      </a:r>
                      <a:r>
                        <a:rPr lang="en-GB" sz="1200" b="0" dirty="0">
                          <a:effectLst/>
                        </a:rPr>
                        <a:t> </a:t>
                      </a:r>
                      <a:endParaRPr lang="en-GB" sz="1200" b="0" i="0" dirty="0">
                        <a:effectLst/>
                      </a:endParaRPr>
                    </a:p>
                  </a:txBody>
                  <a:tcPr anchor="ctr"/>
                </a:tc>
                <a:tc>
                  <a:txBody>
                    <a:bodyPr/>
                    <a:lstStyle/>
                    <a:p>
                      <a:pPr algn="r" rtl="0" fontAlgn="base"/>
                      <a:r>
                        <a:rPr lang="el-GR" sz="1200" b="1" dirty="0">
                          <a:solidFill>
                            <a:srgbClr val="000000"/>
                          </a:solidFill>
                          <a:effectLst/>
                        </a:rPr>
                        <a:t>27.234.857</a:t>
                      </a:r>
                      <a:r>
                        <a:rPr lang="en-GB" sz="1200" b="0" dirty="0">
                          <a:effectLst/>
                        </a:rPr>
                        <a:t> </a:t>
                      </a:r>
                      <a:endParaRPr lang="en-GB" sz="1200" b="0" i="0" dirty="0">
                        <a:effectLst/>
                      </a:endParaRPr>
                    </a:p>
                  </a:txBody>
                  <a:tcPr anchor="ctr"/>
                </a:tc>
                <a:tc>
                  <a:txBody>
                    <a:bodyPr/>
                    <a:lstStyle/>
                    <a:p>
                      <a:pPr algn="r" rtl="0" fontAlgn="base"/>
                      <a:r>
                        <a:rPr lang="en-GB" sz="1200" b="1" dirty="0">
                          <a:effectLst/>
                        </a:rPr>
                        <a:t>100,0</a:t>
                      </a:r>
                      <a:r>
                        <a:rPr lang="en-GB" sz="1200" b="0" dirty="0">
                          <a:effectLst/>
                        </a:rPr>
                        <a:t> </a:t>
                      </a:r>
                      <a:endParaRPr lang="en-GB" sz="1200" b="0" i="0" dirty="0">
                        <a:effectLst/>
                      </a:endParaRPr>
                    </a:p>
                  </a:txBody>
                  <a:tcPr anchor="ctr"/>
                </a:tc>
                <a:tc>
                  <a:txBody>
                    <a:bodyPr/>
                    <a:lstStyle/>
                    <a:p>
                      <a:pPr algn="r" rtl="0" fontAlgn="base"/>
                      <a:r>
                        <a:rPr lang="en-GB" sz="1200" b="1" dirty="0">
                          <a:solidFill>
                            <a:srgbClr val="000000"/>
                          </a:solidFill>
                          <a:effectLst/>
                        </a:rPr>
                        <a:t>5.</a:t>
                      </a:r>
                      <a:r>
                        <a:rPr lang="el-GR" sz="1200" b="1" dirty="0">
                          <a:solidFill>
                            <a:srgbClr val="000000"/>
                          </a:solidFill>
                          <a:effectLst/>
                        </a:rPr>
                        <a:t>318.410</a:t>
                      </a:r>
                      <a:r>
                        <a:rPr lang="en-GB" sz="1200" b="0" dirty="0">
                          <a:effectLst/>
                        </a:rPr>
                        <a:t> </a:t>
                      </a:r>
                      <a:endParaRPr lang="en-GB" sz="1200" b="0" i="0" dirty="0">
                        <a:effectLst/>
                      </a:endParaRPr>
                    </a:p>
                  </a:txBody>
                  <a:tcPr anchor="ctr"/>
                </a:tc>
                <a:extLst>
                  <a:ext uri="{0D108BD9-81ED-4DB2-BD59-A6C34878D82A}">
                    <a16:rowId xmlns:a16="http://schemas.microsoft.com/office/drawing/2014/main" val="2451191564"/>
                  </a:ext>
                </a:extLst>
              </a:tr>
            </a:tbl>
          </a:graphicData>
        </a:graphic>
      </p:graphicFrame>
      <p:sp>
        <p:nvSpPr>
          <p:cNvPr id="4" name="TextBox 3">
            <a:extLst>
              <a:ext uri="{FF2B5EF4-FFF2-40B4-BE49-F238E27FC236}">
                <a16:creationId xmlns:a16="http://schemas.microsoft.com/office/drawing/2014/main" id="{9AF78EAA-C882-DD9B-8B3F-732D6497F805}"/>
              </a:ext>
            </a:extLst>
          </p:cNvPr>
          <p:cNvSpPr txBox="1"/>
          <p:nvPr/>
        </p:nvSpPr>
        <p:spPr>
          <a:xfrm>
            <a:off x="0" y="1107997"/>
            <a:ext cx="9858652" cy="1908215"/>
          </a:xfrm>
          <a:prstGeom prst="rect">
            <a:avLst/>
          </a:prstGeom>
          <a:noFill/>
        </p:spPr>
        <p:txBody>
          <a:bodyPr wrap="square">
            <a:spAutoFit/>
          </a:bodyPr>
          <a:lstStyle>
            <a:defPPr>
              <a:defRPr lang="en-US"/>
            </a:defPPr>
            <a:lvl1pPr marL="285750" indent="-285750" algn="just" fontAlgn="base">
              <a:spcAft>
                <a:spcPts val="600"/>
              </a:spcAft>
              <a:buClr>
                <a:srgbClr val="C00000"/>
              </a:buClr>
              <a:buFont typeface="Wingdings" panose="05000000000000000000" pitchFamily="2" charset="2"/>
              <a:buChar char="v"/>
              <a:defRPr b="0" i="0">
                <a:solidFill>
                  <a:srgbClr val="000000"/>
                </a:solidFill>
                <a:effectLst/>
                <a:latin typeface="Calibri" panose="020F0502020204030204" pitchFamily="34" charset="0"/>
              </a:defRPr>
            </a:lvl1pPr>
          </a:lstStyle>
          <a:p>
            <a:pPr>
              <a:buFont typeface="Wingdings" panose="05000000000000000000" pitchFamily="2" charset="2"/>
              <a:buChar char="q"/>
            </a:pPr>
            <a:r>
              <a:rPr lang="el-GR" dirty="0">
                <a:ea typeface="Calibri" panose="020F0502020204030204" pitchFamily="34" charset="0"/>
              </a:rPr>
              <a:t>Οι Διακρατικές Συνεργασίες Μεγάλης Κλίμακας απορροφούν σχεδόν το σύνολο της χρηματοδότησης (ποσοστό 91,5% αυτής), </a:t>
            </a:r>
          </a:p>
          <a:p>
            <a:pPr>
              <a:buFont typeface="Wingdings" panose="05000000000000000000" pitchFamily="2" charset="2"/>
              <a:buChar char="q"/>
            </a:pPr>
            <a:r>
              <a:rPr lang="el-GR" dirty="0">
                <a:ea typeface="Calibri" panose="020F0502020204030204" pitchFamily="34" charset="0"/>
              </a:rPr>
              <a:t>Οι Διακρατικές  Συνεργασίες Μικρής Κλίμακας απορροφούν το υπόλοιπο ποσοστό του 8,5% της συνολικής χρηματοδότησης, παρόλο που χρηματοδοτούν πάνω από τα μισά έργα (62%)</a:t>
            </a:r>
            <a:r>
              <a:rPr lang="en-GB" dirty="0">
                <a:ea typeface="Calibri" panose="020F0502020204030204" pitchFamily="34" charset="0"/>
              </a:rPr>
              <a:t>.</a:t>
            </a:r>
          </a:p>
          <a:p>
            <a:pPr>
              <a:buFont typeface="Wingdings" panose="05000000000000000000" pitchFamily="2" charset="2"/>
              <a:buChar char="q"/>
            </a:pPr>
            <a:r>
              <a:rPr lang="el-GR" dirty="0"/>
              <a:t> </a:t>
            </a:r>
            <a:r>
              <a:rPr lang="el-GR" dirty="0">
                <a:ea typeface="Calibri" panose="020F0502020204030204" pitchFamily="34" charset="0"/>
              </a:rPr>
              <a:t>Η συνολική χρηματοδότηση της Ενότητας αντιπροσωπεύει το 6,7% της συνολικής χρηματοδότησης της ΓΓΕΚ σε Δράσεις ΕΤΑΚ την Προγραμματική Περίοδο 2007-2013</a:t>
            </a:r>
            <a:r>
              <a:rPr lang="en-GB" dirty="0">
                <a:ea typeface="Calibri" panose="020F0502020204030204" pitchFamily="34" charset="0"/>
              </a:rPr>
              <a:t>.</a:t>
            </a:r>
            <a:endParaRPr lang="el-GR" dirty="0"/>
          </a:p>
        </p:txBody>
      </p:sp>
    </p:spTree>
    <p:extLst>
      <p:ext uri="{BB962C8B-B14F-4D97-AF65-F5344CB8AC3E}">
        <p14:creationId xmlns:p14="http://schemas.microsoft.com/office/powerpoint/2010/main" val="2163328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646331"/>
          </a:xfrm>
          <a:prstGeom prst="rect">
            <a:avLst/>
          </a:prstGeom>
          <a:noFill/>
        </p:spPr>
        <p:txBody>
          <a:bodyPr wrap="none" rtlCol="0">
            <a:spAutoFit/>
          </a:bodyPr>
          <a:lstStyle/>
          <a:p>
            <a:r>
              <a:rPr lang="el-GR" b="1" dirty="0"/>
              <a:t>ΑΠΟΤΙΜΗΣΗ ΕΝΟΤΗΤΑΣ ‘ΔΙΑΚΡΑΤΙΚΗΣ ΣΥΝΕΡΓΑΣΙΑΣ’</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2" y="369333"/>
            <a:ext cx="5653022" cy="646331"/>
          </a:xfrm>
          <a:prstGeom prst="rect">
            <a:avLst/>
          </a:prstGeom>
          <a:noFill/>
        </p:spPr>
        <p:txBody>
          <a:bodyPr wrap="none" rtlCol="0">
            <a:spAutoFit/>
          </a:bodyPr>
          <a:lstStyle/>
          <a:p>
            <a:r>
              <a:rPr lang="el-GR" b="1" dirty="0">
                <a:solidFill>
                  <a:schemeClr val="bg2">
                    <a:lumMod val="25000"/>
                  </a:schemeClr>
                </a:solidFill>
              </a:rPr>
              <a:t>Αποτελεσματικότητα – επιδράσεις στους ωφελούμενους</a:t>
            </a:r>
          </a:p>
          <a:p>
            <a:endParaRPr lang="el-GR" b="1" dirty="0">
              <a:solidFill>
                <a:schemeClr val="bg2">
                  <a:lumMod val="25000"/>
                </a:schemeClr>
              </a:solidFill>
            </a:endParaRPr>
          </a:p>
        </p:txBody>
      </p:sp>
      <p:sp>
        <p:nvSpPr>
          <p:cNvPr id="6" name="TextBox 5">
            <a:extLst>
              <a:ext uri="{FF2B5EF4-FFF2-40B4-BE49-F238E27FC236}">
                <a16:creationId xmlns:a16="http://schemas.microsoft.com/office/drawing/2014/main" id="{680A8148-ABEF-8FCA-188B-498FA71830D9}"/>
              </a:ext>
            </a:extLst>
          </p:cNvPr>
          <p:cNvSpPr txBox="1"/>
          <p:nvPr/>
        </p:nvSpPr>
        <p:spPr>
          <a:xfrm>
            <a:off x="0" y="1107997"/>
            <a:ext cx="9849775" cy="3077766"/>
          </a:xfrm>
          <a:prstGeom prst="rect">
            <a:avLst/>
          </a:prstGeom>
          <a:noFill/>
        </p:spPr>
        <p:txBody>
          <a:bodyPr wrap="square">
            <a:spAutoFit/>
          </a:bodyPr>
          <a:lstStyle>
            <a:defPPr>
              <a:defRPr lang="en-US"/>
            </a:defPPr>
            <a:lvl1pPr marL="285750" indent="-285750" algn="just" fontAlgn="base">
              <a:spcAft>
                <a:spcPts val="600"/>
              </a:spcAft>
              <a:buClr>
                <a:srgbClr val="C00000"/>
              </a:buClr>
              <a:buFont typeface="Wingdings" panose="05000000000000000000" pitchFamily="2" charset="2"/>
              <a:buChar char="q"/>
              <a:defRPr sz="1600" b="1" i="0">
                <a:solidFill>
                  <a:srgbClr val="931B21"/>
                </a:solidFill>
                <a:effectLst/>
                <a:latin typeface="Calibri" panose="020F0502020204030204" pitchFamily="34" charset="0"/>
                <a:ea typeface="Meiryo" panose="020B0604030504040204" pitchFamily="34" charset="-128"/>
                <a:cs typeface="Arial" panose="020B0604020202020204" pitchFamily="34" charset="0"/>
              </a:defRPr>
            </a:lvl1pPr>
            <a:lvl2pPr marL="742950" lvl="1" indent="-285750" algn="just">
              <a:buClr>
                <a:srgbClr val="C00000"/>
              </a:buClr>
              <a:buFont typeface="Wingdings" panose="05000000000000000000" pitchFamily="2" charset="2"/>
              <a:buChar char="v"/>
              <a:defRPr sz="1400">
                <a:effectLst/>
                <a:latin typeface="Calibri" panose="020F0502020204030204" pitchFamily="34" charset="0"/>
                <a:ea typeface="Calibri" panose="020F0502020204030204" pitchFamily="34" charset="0"/>
              </a:defRPr>
            </a:lvl2pPr>
          </a:lstStyle>
          <a:p>
            <a:pPr>
              <a:spcBef>
                <a:spcPts val="600"/>
              </a:spcBef>
            </a:pPr>
            <a:r>
              <a:rPr lang="el-GR" dirty="0"/>
              <a:t>Επιστημονικές εκροές</a:t>
            </a:r>
          </a:p>
          <a:p>
            <a:pPr lvl="1">
              <a:spcBef>
                <a:spcPts val="600"/>
              </a:spcBef>
              <a:spcAft>
                <a:spcPts val="600"/>
              </a:spcAft>
            </a:pPr>
            <a:r>
              <a:rPr lang="el-GR" sz="1600" dirty="0"/>
              <a:t>Περιορισμένος αριθμός δημοσιεύσεων </a:t>
            </a:r>
            <a:r>
              <a:rPr lang="el-GR" sz="1600" dirty="0">
                <a:latin typeface="Calibri" panose="020F0502020204030204" pitchFamily="34" charset="0"/>
              </a:rPr>
              <a:t>χωρίς  ευρύτερη επιρροή στο  ερευνητικό σύστημα της χώρας. </a:t>
            </a:r>
            <a:endParaRPr lang="el-GR" sz="2000" dirty="0"/>
          </a:p>
          <a:p>
            <a:pPr lvl="1">
              <a:spcBef>
                <a:spcPts val="600"/>
              </a:spcBef>
              <a:spcAft>
                <a:spcPts val="600"/>
              </a:spcAft>
            </a:pPr>
            <a:r>
              <a:rPr lang="el-GR" sz="1600" dirty="0"/>
              <a:t>Σημαντική ήταν η ανάπτυξη συνεργασιών, και συχνά η διατήρηση και επανάληψη τους, κυρίως με επιχειρήσεις και λιγότερο με ερευνητικούς οργανισμούς του εξωτερικού. </a:t>
            </a:r>
          </a:p>
          <a:p>
            <a:pPr>
              <a:spcBef>
                <a:spcPts val="600"/>
              </a:spcBef>
            </a:pPr>
            <a:r>
              <a:rPr lang="el-GR" dirty="0"/>
              <a:t>Τεχνολογικές και οικονομικές εκροές και αποτελέσματα για τους ωφελούμενους </a:t>
            </a:r>
          </a:p>
          <a:p>
            <a:pPr lvl="1">
              <a:spcBef>
                <a:spcPts val="600"/>
              </a:spcBef>
              <a:spcAft>
                <a:spcPts val="600"/>
              </a:spcAft>
            </a:pPr>
            <a:r>
              <a:rPr lang="el-GR" sz="1600" dirty="0"/>
              <a:t>Στην περίπτωση των Διακρατικών Συνεργασιών Μεγάλης Κλίμακας τα έργα βοήθησαν στην ανάπτυξη</a:t>
            </a:r>
            <a:r>
              <a:rPr lang="en-US" sz="1600" dirty="0"/>
              <a:t> </a:t>
            </a:r>
            <a:r>
              <a:rPr lang="el-GR" sz="1600" dirty="0"/>
              <a:t>καινοτομιών. </a:t>
            </a:r>
          </a:p>
          <a:p>
            <a:pPr lvl="1">
              <a:spcBef>
                <a:spcPts val="600"/>
              </a:spcBef>
              <a:spcAft>
                <a:spcPts val="600"/>
              </a:spcAft>
            </a:pPr>
            <a:r>
              <a:rPr lang="el-GR" sz="1600" dirty="0"/>
              <a:t>Όμως το μεσοπρόθεσμο κέρδος για τις επιχειρήσεις ήταν η μεταφορά τεχνογνωσίας και σε πολύ μικρό βαθμό η εμπορική αξιοποίηση των αποτελεσμάτων.  </a:t>
            </a:r>
          </a:p>
        </p:txBody>
      </p:sp>
    </p:spTree>
    <p:extLst>
      <p:ext uri="{BB962C8B-B14F-4D97-AF65-F5344CB8AC3E}">
        <p14:creationId xmlns:p14="http://schemas.microsoft.com/office/powerpoint/2010/main" val="386881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646331"/>
          </a:xfrm>
          <a:prstGeom prst="rect">
            <a:avLst/>
          </a:prstGeom>
          <a:noFill/>
        </p:spPr>
        <p:txBody>
          <a:bodyPr wrap="none" rtlCol="0">
            <a:spAutoFit/>
          </a:bodyPr>
          <a:lstStyle/>
          <a:p>
            <a:r>
              <a:rPr lang="el-GR" b="1" dirty="0"/>
              <a:t>ΑΠΟΤΙΜΗΣΗ ΕΝΟΤΗΤΑΣ ‘ΔΙΑΚΡΑΤΙΚΗΣ ΣΥΝΕΡΓΑΣΙΑΣ’</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2" y="369333"/>
            <a:ext cx="5467522" cy="369332"/>
          </a:xfrm>
          <a:prstGeom prst="rect">
            <a:avLst/>
          </a:prstGeom>
          <a:noFill/>
        </p:spPr>
        <p:txBody>
          <a:bodyPr wrap="none" rtlCol="0">
            <a:spAutoFit/>
          </a:bodyPr>
          <a:lstStyle/>
          <a:p>
            <a:r>
              <a:rPr lang="el-GR" b="1" dirty="0">
                <a:solidFill>
                  <a:schemeClr val="bg2">
                    <a:lumMod val="25000"/>
                  </a:schemeClr>
                </a:solidFill>
              </a:rPr>
              <a:t>Αποτελεσματικότητα – πολλαπλασιαστικές επιδράσεις</a:t>
            </a:r>
          </a:p>
        </p:txBody>
      </p:sp>
      <p:sp>
        <p:nvSpPr>
          <p:cNvPr id="6" name="TextBox 5">
            <a:extLst>
              <a:ext uri="{FF2B5EF4-FFF2-40B4-BE49-F238E27FC236}">
                <a16:creationId xmlns:a16="http://schemas.microsoft.com/office/drawing/2014/main" id="{E9760D2E-DCDD-9080-A97E-D3877B1B5B00}"/>
              </a:ext>
            </a:extLst>
          </p:cNvPr>
          <p:cNvSpPr txBox="1"/>
          <p:nvPr/>
        </p:nvSpPr>
        <p:spPr>
          <a:xfrm>
            <a:off x="0" y="1087039"/>
            <a:ext cx="9579836" cy="3231654"/>
          </a:xfrm>
          <a:prstGeom prst="rect">
            <a:avLst/>
          </a:prstGeom>
          <a:noFill/>
        </p:spPr>
        <p:txBody>
          <a:bodyPr wrap="square">
            <a:spAutoFit/>
          </a:bodyPr>
          <a:lstStyle>
            <a:defPPr>
              <a:defRPr lang="en-US"/>
            </a:defPPr>
            <a:lvl1pPr marL="285750" indent="-285750" algn="just" fontAlgn="base">
              <a:spcAft>
                <a:spcPts val="600"/>
              </a:spcAft>
              <a:buClr>
                <a:srgbClr val="C00000"/>
              </a:buClr>
              <a:buFont typeface="Wingdings" panose="05000000000000000000" pitchFamily="2" charset="2"/>
              <a:buChar char="q"/>
              <a:defRPr sz="1600" b="1" i="0">
                <a:solidFill>
                  <a:srgbClr val="931B21"/>
                </a:solidFill>
                <a:effectLst/>
                <a:latin typeface="Calibri" panose="020F0502020204030204" pitchFamily="34" charset="0"/>
                <a:ea typeface="Meiryo" panose="020B0604030504040204" pitchFamily="34" charset="-128"/>
                <a:cs typeface="Arial" panose="020B0604020202020204" pitchFamily="34" charset="0"/>
              </a:defRPr>
            </a:lvl1pPr>
            <a:lvl2pPr marL="742950" lvl="1" indent="-285750" algn="just">
              <a:buClr>
                <a:srgbClr val="C00000"/>
              </a:buClr>
              <a:buFont typeface="Wingdings" panose="05000000000000000000" pitchFamily="2" charset="2"/>
              <a:buChar char="v"/>
              <a:defRPr sz="1600" b="0">
                <a:effectLst/>
                <a:latin typeface="Calibri" panose="020F0502020204030204" pitchFamily="34" charset="0"/>
                <a:ea typeface="Calibri" panose="020F0502020204030204" pitchFamily="34" charset="0"/>
              </a:defRPr>
            </a:lvl2pPr>
          </a:lstStyle>
          <a:p>
            <a:pPr>
              <a:spcBef>
                <a:spcPts val="600"/>
              </a:spcBef>
            </a:pPr>
            <a:r>
              <a:rPr lang="el-GR" sz="1400" dirty="0"/>
              <a:t>Αποτελέσματα και επιδράσεις στο ερευνητικό σύστημα</a:t>
            </a:r>
            <a:endParaRPr lang="en-GB" sz="1400" dirty="0"/>
          </a:p>
          <a:p>
            <a:pPr lvl="1">
              <a:spcBef>
                <a:spcPts val="600"/>
              </a:spcBef>
              <a:spcAft>
                <a:spcPts val="600"/>
              </a:spcAft>
            </a:pPr>
            <a:r>
              <a:rPr lang="el-GR" sz="1400" dirty="0"/>
              <a:t>Η συνολική χρηματοδότηση € 27,2 εκ. ήταν αμελητέα ως σύνολο, αλλά ακόμα και στις ΤΠΕ και τον τομέα της αγροδιατροφής, που συγκεντρώθηκαν οι χρηματοδοτήσεις της Δράσης Μεγάλης Κλίμακας, τα </a:t>
            </a:r>
            <a:r>
              <a:rPr lang="el-GR" sz="1400" b="1" dirty="0"/>
              <a:t>ποσά που δαπανήθηκαν δεν μπορούν να επηρεάσουν το ερευνητικό σύστημ</a:t>
            </a:r>
            <a:r>
              <a:rPr lang="el-GR" sz="1400" dirty="0"/>
              <a:t>α ως σύνολο. </a:t>
            </a:r>
            <a:endParaRPr lang="en-GB" sz="1400" dirty="0"/>
          </a:p>
          <a:p>
            <a:pPr lvl="1">
              <a:spcBef>
                <a:spcPts val="600"/>
              </a:spcBef>
              <a:spcAft>
                <a:spcPts val="600"/>
              </a:spcAft>
            </a:pPr>
            <a:r>
              <a:rPr lang="el-GR" sz="1400" dirty="0"/>
              <a:t>Το αποτέλεσμα της Δράσης περιορίζεται στη </a:t>
            </a:r>
            <a:r>
              <a:rPr lang="el-GR" sz="1400" b="1" dirty="0"/>
              <a:t>δημιουργία συνθηκών ενδυνάμωσης των ερευνητικών δραστηριοτήτων</a:t>
            </a:r>
            <a:r>
              <a:rPr lang="el-GR" sz="1400" dirty="0"/>
              <a:t> μέσω της διεθνοποίησης τους αλλά χωρίς ιδιαίτερες φιλοδοξίες. </a:t>
            </a:r>
            <a:endParaRPr lang="en-GB" sz="1400" dirty="0"/>
          </a:p>
          <a:p>
            <a:pPr marL="285749" lvl="1" fontAlgn="base">
              <a:spcBef>
                <a:spcPts val="600"/>
              </a:spcBef>
              <a:spcAft>
                <a:spcPts val="600"/>
              </a:spcAft>
              <a:buFont typeface="Wingdings" panose="05000000000000000000" pitchFamily="2" charset="2"/>
              <a:buChar char="q"/>
            </a:pPr>
            <a:r>
              <a:rPr lang="el-GR" sz="1400" b="1" dirty="0">
                <a:solidFill>
                  <a:srgbClr val="931B21"/>
                </a:solidFill>
                <a:ea typeface="Meiryo" panose="020B0604030504040204" pitchFamily="34" charset="-128"/>
                <a:cs typeface="Arial" panose="020B0604020202020204" pitchFamily="34" charset="0"/>
              </a:rPr>
              <a:t>Αποτελέσματα και επιδράσεις στο σύστημα καινοτομίας και στην οικονομία</a:t>
            </a:r>
          </a:p>
          <a:p>
            <a:pPr lvl="1">
              <a:spcBef>
                <a:spcPts val="600"/>
              </a:spcBef>
              <a:spcAft>
                <a:spcPts val="600"/>
              </a:spcAft>
            </a:pPr>
            <a:r>
              <a:rPr lang="el-GR" sz="1400" dirty="0"/>
              <a:t>Μόχλευση ύψους € 5,3 εκ. μέσω των έργων μεγάλης κλίμακας.  </a:t>
            </a:r>
            <a:endParaRPr lang="en-GB" sz="1400" dirty="0"/>
          </a:p>
          <a:p>
            <a:pPr lvl="1">
              <a:spcBef>
                <a:spcPts val="600"/>
              </a:spcBef>
              <a:spcAft>
                <a:spcPts val="600"/>
              </a:spcAft>
            </a:pPr>
            <a:r>
              <a:rPr lang="el-GR" sz="1400" dirty="0"/>
              <a:t>Με βάση τη δημόσια χρηματοδότηση ύψους € 27,2 εκ., προκύπτει ότι δημιούργησε επιπλέον ΑΕΠ οριακά χαμηλότερο από το κόστος της Δράσης, τα έσοδα του Δημοσίου ήταν το 42% της δαπάνης και, επιπλέον, δημιουργήθηκαν 525 θέσεις απασχόλησης, κυρίως χάρη στην προκαλούμενη ζήτηση </a:t>
            </a:r>
          </a:p>
        </p:txBody>
      </p:sp>
      <p:graphicFrame>
        <p:nvGraphicFramePr>
          <p:cNvPr id="7" name="Table 6">
            <a:extLst>
              <a:ext uri="{FF2B5EF4-FFF2-40B4-BE49-F238E27FC236}">
                <a16:creationId xmlns:a16="http://schemas.microsoft.com/office/drawing/2014/main" id="{C81E4924-C78D-677B-ECFF-FA0680DF1BC9}"/>
              </a:ext>
            </a:extLst>
          </p:cNvPr>
          <p:cNvGraphicFramePr>
            <a:graphicFrameLocks noGrp="1"/>
          </p:cNvGraphicFramePr>
          <p:nvPr>
            <p:extLst>
              <p:ext uri="{D42A27DB-BD31-4B8C-83A1-F6EECF244321}">
                <p14:modId xmlns:p14="http://schemas.microsoft.com/office/powerpoint/2010/main" val="1029541344"/>
              </p:ext>
            </p:extLst>
          </p:nvPr>
        </p:nvGraphicFramePr>
        <p:xfrm>
          <a:off x="2289374" y="4453422"/>
          <a:ext cx="5001087" cy="1463040"/>
        </p:xfrm>
        <a:graphic>
          <a:graphicData uri="http://schemas.openxmlformats.org/drawingml/2006/table">
            <a:tbl>
              <a:tblPr firstRow="1">
                <a:tableStyleId>{B301B821-A1FF-4177-AEE7-76D212191A09}</a:tableStyleId>
              </a:tblPr>
              <a:tblGrid>
                <a:gridCol w="1775535">
                  <a:extLst>
                    <a:ext uri="{9D8B030D-6E8A-4147-A177-3AD203B41FA5}">
                      <a16:colId xmlns:a16="http://schemas.microsoft.com/office/drawing/2014/main" val="2561874616"/>
                    </a:ext>
                  </a:extLst>
                </a:gridCol>
                <a:gridCol w="577048">
                  <a:extLst>
                    <a:ext uri="{9D8B030D-6E8A-4147-A177-3AD203B41FA5}">
                      <a16:colId xmlns:a16="http://schemas.microsoft.com/office/drawing/2014/main" val="1136049121"/>
                    </a:ext>
                  </a:extLst>
                </a:gridCol>
                <a:gridCol w="687625">
                  <a:extLst>
                    <a:ext uri="{9D8B030D-6E8A-4147-A177-3AD203B41FA5}">
                      <a16:colId xmlns:a16="http://schemas.microsoft.com/office/drawing/2014/main" val="2744135192"/>
                    </a:ext>
                  </a:extLst>
                </a:gridCol>
                <a:gridCol w="1163320">
                  <a:extLst>
                    <a:ext uri="{9D8B030D-6E8A-4147-A177-3AD203B41FA5}">
                      <a16:colId xmlns:a16="http://schemas.microsoft.com/office/drawing/2014/main" val="3298803327"/>
                    </a:ext>
                  </a:extLst>
                </a:gridCol>
                <a:gridCol w="797559">
                  <a:extLst>
                    <a:ext uri="{9D8B030D-6E8A-4147-A177-3AD203B41FA5}">
                      <a16:colId xmlns:a16="http://schemas.microsoft.com/office/drawing/2014/main" val="354057382"/>
                    </a:ext>
                  </a:extLst>
                </a:gridCol>
              </a:tblGrid>
              <a:tr h="259080">
                <a:tc>
                  <a:txBody>
                    <a:bodyPr/>
                    <a:lstStyle/>
                    <a:p>
                      <a:pPr algn="l" rtl="0" fontAlgn="base"/>
                      <a:r>
                        <a:rPr lang="el-GR" sz="1100" b="1" dirty="0">
                          <a:solidFill>
                            <a:srgbClr val="FFFFFF"/>
                          </a:solidFill>
                          <a:effectLst/>
                        </a:rPr>
                        <a:t>Μέγεθος </a:t>
                      </a:r>
                      <a:endParaRPr lang="el-GR" sz="1100" b="1" i="0" dirty="0">
                        <a:solidFill>
                          <a:srgbClr val="FFFFFF"/>
                        </a:solidFill>
                        <a:effectLst/>
                      </a:endParaRPr>
                    </a:p>
                  </a:txBody>
                  <a:tcPr/>
                </a:tc>
                <a:tc>
                  <a:txBody>
                    <a:bodyPr/>
                    <a:lstStyle/>
                    <a:p>
                      <a:pPr algn="ctr" rtl="0" fontAlgn="base"/>
                      <a:r>
                        <a:rPr lang="el-GR" sz="1100" b="1" dirty="0">
                          <a:solidFill>
                            <a:srgbClr val="FFFFFF"/>
                          </a:solidFill>
                          <a:effectLst/>
                        </a:rPr>
                        <a:t>Άμεση</a:t>
                      </a:r>
                      <a:endParaRPr lang="el-GR" sz="1100" b="1" i="0" dirty="0">
                        <a:solidFill>
                          <a:srgbClr val="FFFFFF"/>
                        </a:solidFill>
                        <a:effectLst/>
                      </a:endParaRPr>
                    </a:p>
                  </a:txBody>
                  <a:tcPr/>
                </a:tc>
                <a:tc>
                  <a:txBody>
                    <a:bodyPr/>
                    <a:lstStyle/>
                    <a:p>
                      <a:pPr algn="ctr" rtl="0" fontAlgn="base"/>
                      <a:r>
                        <a:rPr lang="el-GR" sz="1100" b="1" dirty="0">
                          <a:solidFill>
                            <a:srgbClr val="FFFFFF"/>
                          </a:solidFill>
                          <a:effectLst/>
                        </a:rPr>
                        <a:t>Έμμεση</a:t>
                      </a:r>
                      <a:endParaRPr lang="el-GR" sz="1100" b="1" i="0" dirty="0">
                        <a:solidFill>
                          <a:srgbClr val="FFFFFF"/>
                        </a:solidFill>
                        <a:effectLst/>
                      </a:endParaRPr>
                    </a:p>
                  </a:txBody>
                  <a:tcPr/>
                </a:tc>
                <a:tc>
                  <a:txBody>
                    <a:bodyPr/>
                    <a:lstStyle/>
                    <a:p>
                      <a:pPr algn="ctr" rtl="0" fontAlgn="base"/>
                      <a:r>
                        <a:rPr lang="el-GR" sz="1100" b="1" dirty="0">
                          <a:solidFill>
                            <a:srgbClr val="FFFFFF"/>
                          </a:solidFill>
                          <a:effectLst/>
                        </a:rPr>
                        <a:t>Προκαλούμενη</a:t>
                      </a:r>
                      <a:endParaRPr lang="el-GR" sz="1100" b="1" i="0" dirty="0">
                        <a:solidFill>
                          <a:srgbClr val="FFFFFF"/>
                        </a:solidFill>
                        <a:effectLst/>
                      </a:endParaRPr>
                    </a:p>
                  </a:txBody>
                  <a:tcPr/>
                </a:tc>
                <a:tc>
                  <a:txBody>
                    <a:bodyPr/>
                    <a:lstStyle/>
                    <a:p>
                      <a:pPr algn="ctr" rtl="0" fontAlgn="base"/>
                      <a:r>
                        <a:rPr lang="el-GR" sz="1100" b="1" dirty="0">
                          <a:solidFill>
                            <a:srgbClr val="FFFFFF"/>
                          </a:solidFill>
                          <a:effectLst/>
                        </a:rPr>
                        <a:t>Συνολική</a:t>
                      </a:r>
                      <a:endParaRPr lang="el-GR" sz="1100" b="1" i="0" dirty="0">
                        <a:solidFill>
                          <a:srgbClr val="FFFFFF"/>
                        </a:solidFill>
                        <a:effectLst/>
                      </a:endParaRPr>
                    </a:p>
                  </a:txBody>
                  <a:tcPr/>
                </a:tc>
                <a:extLst>
                  <a:ext uri="{0D108BD9-81ED-4DB2-BD59-A6C34878D82A}">
                    <a16:rowId xmlns:a16="http://schemas.microsoft.com/office/drawing/2014/main" val="4072504659"/>
                  </a:ext>
                </a:extLst>
              </a:tr>
              <a:tr h="259080">
                <a:tc>
                  <a:txBody>
                    <a:bodyPr/>
                    <a:lstStyle/>
                    <a:p>
                      <a:pPr algn="l" rtl="0" fontAlgn="base"/>
                      <a:r>
                        <a:rPr lang="el-GR" sz="1100" b="1" dirty="0">
                          <a:solidFill>
                            <a:srgbClr val="000000"/>
                          </a:solidFill>
                          <a:effectLst/>
                        </a:rPr>
                        <a:t>ΑΕΠ (€ εκ.) </a:t>
                      </a:r>
                      <a:endParaRPr lang="el-GR" sz="1100" b="1" i="0" dirty="0">
                        <a:effectLst/>
                      </a:endParaRPr>
                    </a:p>
                  </a:txBody>
                  <a:tcPr/>
                </a:tc>
                <a:tc>
                  <a:txBody>
                    <a:bodyPr/>
                    <a:lstStyle/>
                    <a:p>
                      <a:pPr algn="ctr" rtl="0" fontAlgn="base"/>
                      <a:r>
                        <a:rPr lang="en-GB" sz="1100" b="0" dirty="0">
                          <a:solidFill>
                            <a:srgbClr val="000000"/>
                          </a:solidFill>
                          <a:effectLst/>
                        </a:rPr>
                        <a:t>2,9 </a:t>
                      </a:r>
                      <a:endParaRPr lang="en-GB" sz="1100" b="0" i="0" dirty="0">
                        <a:effectLst/>
                      </a:endParaRPr>
                    </a:p>
                  </a:txBody>
                  <a:tcPr anchor="ctr"/>
                </a:tc>
                <a:tc>
                  <a:txBody>
                    <a:bodyPr/>
                    <a:lstStyle/>
                    <a:p>
                      <a:pPr algn="ctr" rtl="0" fontAlgn="base"/>
                      <a:r>
                        <a:rPr lang="en-GB" sz="1100" b="0" dirty="0">
                          <a:solidFill>
                            <a:srgbClr val="000000"/>
                          </a:solidFill>
                          <a:effectLst/>
                        </a:rPr>
                        <a:t>1,5 </a:t>
                      </a:r>
                      <a:endParaRPr lang="en-GB" sz="1100" b="0" i="0" dirty="0">
                        <a:effectLst/>
                      </a:endParaRPr>
                    </a:p>
                  </a:txBody>
                  <a:tcPr anchor="ctr"/>
                </a:tc>
                <a:tc>
                  <a:txBody>
                    <a:bodyPr/>
                    <a:lstStyle/>
                    <a:p>
                      <a:pPr algn="ctr" rtl="0" fontAlgn="base"/>
                      <a:r>
                        <a:rPr lang="en-GB" sz="1100" b="0" dirty="0">
                          <a:solidFill>
                            <a:srgbClr val="000000"/>
                          </a:solidFill>
                          <a:effectLst/>
                        </a:rPr>
                        <a:t>21,9 </a:t>
                      </a:r>
                      <a:endParaRPr lang="en-GB" sz="1100" b="0" i="0" dirty="0">
                        <a:effectLst/>
                      </a:endParaRPr>
                    </a:p>
                  </a:txBody>
                  <a:tcPr anchor="ctr"/>
                </a:tc>
                <a:tc>
                  <a:txBody>
                    <a:bodyPr/>
                    <a:lstStyle/>
                    <a:p>
                      <a:pPr algn="ctr" rtl="0" fontAlgn="base"/>
                      <a:r>
                        <a:rPr lang="en-GB" sz="1100" b="0" dirty="0">
                          <a:solidFill>
                            <a:srgbClr val="000000"/>
                          </a:solidFill>
                          <a:effectLst/>
                        </a:rPr>
                        <a:t>26,3 </a:t>
                      </a:r>
                      <a:endParaRPr lang="en-GB" sz="1100" b="0" i="0" dirty="0">
                        <a:effectLst/>
                      </a:endParaRPr>
                    </a:p>
                  </a:txBody>
                  <a:tcPr anchor="ctr"/>
                </a:tc>
                <a:extLst>
                  <a:ext uri="{0D108BD9-81ED-4DB2-BD59-A6C34878D82A}">
                    <a16:rowId xmlns:a16="http://schemas.microsoft.com/office/drawing/2014/main" val="1764655470"/>
                  </a:ext>
                </a:extLst>
              </a:tr>
              <a:tr h="259080">
                <a:tc>
                  <a:txBody>
                    <a:bodyPr/>
                    <a:lstStyle/>
                    <a:p>
                      <a:pPr algn="l" rtl="0" fontAlgn="base"/>
                      <a:r>
                        <a:rPr lang="el-GR" sz="1100" b="1" dirty="0">
                          <a:solidFill>
                            <a:srgbClr val="000000"/>
                          </a:solidFill>
                          <a:effectLst/>
                        </a:rPr>
                        <a:t>Απασχόληση (άτομα) </a:t>
                      </a:r>
                      <a:endParaRPr lang="el-GR" sz="1100" b="1" i="0" dirty="0">
                        <a:effectLst/>
                      </a:endParaRPr>
                    </a:p>
                  </a:txBody>
                  <a:tcPr/>
                </a:tc>
                <a:tc>
                  <a:txBody>
                    <a:bodyPr/>
                    <a:lstStyle/>
                    <a:p>
                      <a:pPr algn="ctr" rtl="0" fontAlgn="base"/>
                      <a:r>
                        <a:rPr lang="en-GB" sz="1100" b="0" dirty="0">
                          <a:solidFill>
                            <a:srgbClr val="000000"/>
                          </a:solidFill>
                          <a:effectLst/>
                        </a:rPr>
                        <a:t>89 </a:t>
                      </a:r>
                      <a:endParaRPr lang="en-GB" sz="1100" b="0" i="0" dirty="0">
                        <a:effectLst/>
                      </a:endParaRPr>
                    </a:p>
                  </a:txBody>
                  <a:tcPr anchor="ctr"/>
                </a:tc>
                <a:tc>
                  <a:txBody>
                    <a:bodyPr/>
                    <a:lstStyle/>
                    <a:p>
                      <a:pPr algn="ctr" rtl="0" fontAlgn="base"/>
                      <a:r>
                        <a:rPr lang="en-GB" sz="1100" b="0" dirty="0">
                          <a:solidFill>
                            <a:srgbClr val="000000"/>
                          </a:solidFill>
                          <a:effectLst/>
                        </a:rPr>
                        <a:t>46 </a:t>
                      </a:r>
                      <a:endParaRPr lang="en-GB" sz="1100" b="0" i="0" dirty="0">
                        <a:effectLst/>
                      </a:endParaRPr>
                    </a:p>
                  </a:txBody>
                  <a:tcPr anchor="ctr"/>
                </a:tc>
                <a:tc>
                  <a:txBody>
                    <a:bodyPr/>
                    <a:lstStyle/>
                    <a:p>
                      <a:pPr algn="ctr" rtl="0" fontAlgn="base"/>
                      <a:r>
                        <a:rPr lang="en-GB" sz="1100" b="0" dirty="0">
                          <a:solidFill>
                            <a:srgbClr val="000000"/>
                          </a:solidFill>
                          <a:effectLst/>
                        </a:rPr>
                        <a:t>390 </a:t>
                      </a:r>
                      <a:endParaRPr lang="en-GB" sz="1100" b="0" i="0" dirty="0">
                        <a:effectLst/>
                      </a:endParaRPr>
                    </a:p>
                  </a:txBody>
                  <a:tcPr anchor="ctr"/>
                </a:tc>
                <a:tc>
                  <a:txBody>
                    <a:bodyPr/>
                    <a:lstStyle/>
                    <a:p>
                      <a:pPr algn="ctr" rtl="0" fontAlgn="base"/>
                      <a:r>
                        <a:rPr lang="en-GB" sz="1100" b="0" dirty="0">
                          <a:solidFill>
                            <a:srgbClr val="000000"/>
                          </a:solidFill>
                          <a:effectLst/>
                        </a:rPr>
                        <a:t>525 </a:t>
                      </a:r>
                      <a:endParaRPr lang="en-GB" sz="1100" b="0" i="0" dirty="0">
                        <a:effectLst/>
                      </a:endParaRPr>
                    </a:p>
                  </a:txBody>
                  <a:tcPr anchor="ctr"/>
                </a:tc>
                <a:extLst>
                  <a:ext uri="{0D108BD9-81ED-4DB2-BD59-A6C34878D82A}">
                    <a16:rowId xmlns:a16="http://schemas.microsoft.com/office/drawing/2014/main" val="1750816550"/>
                  </a:ext>
                </a:extLst>
              </a:tr>
              <a:tr h="426720">
                <a:tc>
                  <a:txBody>
                    <a:bodyPr/>
                    <a:lstStyle/>
                    <a:p>
                      <a:pPr algn="l" rtl="0" fontAlgn="base"/>
                      <a:r>
                        <a:rPr lang="el-GR" sz="1100" b="1" dirty="0">
                          <a:solidFill>
                            <a:srgbClr val="000000"/>
                          </a:solidFill>
                          <a:effectLst/>
                        </a:rPr>
                        <a:t>Έσοδα του Δημοσίου (€ εκ.) </a:t>
                      </a:r>
                      <a:endParaRPr lang="el-GR" sz="1100" b="1" i="0" dirty="0">
                        <a:effectLst/>
                      </a:endParaRPr>
                    </a:p>
                  </a:txBody>
                  <a:tcPr/>
                </a:tc>
                <a:tc>
                  <a:txBody>
                    <a:bodyPr/>
                    <a:lstStyle/>
                    <a:p>
                      <a:pPr algn="ctr" rtl="0" fontAlgn="base"/>
                      <a:r>
                        <a:rPr lang="en-GB" sz="1100" b="0" dirty="0">
                          <a:solidFill>
                            <a:srgbClr val="000000"/>
                          </a:solidFill>
                          <a:effectLst/>
                        </a:rPr>
                        <a:t>0,8 </a:t>
                      </a:r>
                      <a:endParaRPr lang="en-GB" sz="1100" b="0" i="0" dirty="0">
                        <a:effectLst/>
                      </a:endParaRPr>
                    </a:p>
                  </a:txBody>
                  <a:tcPr anchor="ctr"/>
                </a:tc>
                <a:tc>
                  <a:txBody>
                    <a:bodyPr/>
                    <a:lstStyle/>
                    <a:p>
                      <a:pPr algn="ctr" rtl="0" fontAlgn="base"/>
                      <a:r>
                        <a:rPr lang="en-GB" sz="1100" b="0" dirty="0">
                          <a:solidFill>
                            <a:srgbClr val="000000"/>
                          </a:solidFill>
                          <a:effectLst/>
                        </a:rPr>
                        <a:t>0,4 </a:t>
                      </a:r>
                      <a:endParaRPr lang="en-GB" sz="1100" b="0" i="0" dirty="0">
                        <a:effectLst/>
                      </a:endParaRPr>
                    </a:p>
                  </a:txBody>
                  <a:tcPr anchor="ctr"/>
                </a:tc>
                <a:tc>
                  <a:txBody>
                    <a:bodyPr/>
                    <a:lstStyle/>
                    <a:p>
                      <a:pPr algn="ctr" rtl="0" fontAlgn="base"/>
                      <a:r>
                        <a:rPr lang="en-GB" sz="1100" b="0" dirty="0">
                          <a:solidFill>
                            <a:srgbClr val="000000"/>
                          </a:solidFill>
                          <a:effectLst/>
                        </a:rPr>
                        <a:t>10,3 </a:t>
                      </a:r>
                      <a:endParaRPr lang="en-GB" sz="1100" b="0" i="0" dirty="0">
                        <a:effectLst/>
                      </a:endParaRPr>
                    </a:p>
                  </a:txBody>
                  <a:tcPr anchor="ctr"/>
                </a:tc>
                <a:tc>
                  <a:txBody>
                    <a:bodyPr/>
                    <a:lstStyle/>
                    <a:p>
                      <a:pPr algn="ctr" rtl="0" fontAlgn="base"/>
                      <a:r>
                        <a:rPr lang="en-GB" sz="1100" b="0" dirty="0">
                          <a:solidFill>
                            <a:srgbClr val="000000"/>
                          </a:solidFill>
                          <a:effectLst/>
                        </a:rPr>
                        <a:t>11,5 </a:t>
                      </a:r>
                      <a:endParaRPr lang="en-GB" sz="1100" b="0" i="0" dirty="0">
                        <a:effectLst/>
                      </a:endParaRPr>
                    </a:p>
                  </a:txBody>
                  <a:tcPr anchor="ctr"/>
                </a:tc>
                <a:extLst>
                  <a:ext uri="{0D108BD9-81ED-4DB2-BD59-A6C34878D82A}">
                    <a16:rowId xmlns:a16="http://schemas.microsoft.com/office/drawing/2014/main" val="1551464297"/>
                  </a:ext>
                </a:extLst>
              </a:tr>
              <a:tr h="259080">
                <a:tc>
                  <a:txBody>
                    <a:bodyPr/>
                    <a:lstStyle/>
                    <a:p>
                      <a:pPr algn="l" rtl="0" fontAlgn="base"/>
                      <a:r>
                        <a:rPr lang="el-GR" sz="1100" b="1" dirty="0">
                          <a:solidFill>
                            <a:srgbClr val="000000"/>
                          </a:solidFill>
                          <a:effectLst/>
                        </a:rPr>
                        <a:t>Κοινωνικό προϊόν (€ εκ.) </a:t>
                      </a:r>
                      <a:endParaRPr lang="el-GR" sz="1100" b="1" i="0" dirty="0">
                        <a:effectLst/>
                      </a:endParaRPr>
                    </a:p>
                  </a:txBody>
                  <a:tcPr/>
                </a:tc>
                <a:tc>
                  <a:txBody>
                    <a:bodyPr/>
                    <a:lstStyle/>
                    <a:p>
                      <a:pPr algn="ctr" rtl="0" fontAlgn="base"/>
                      <a:r>
                        <a:rPr lang="en-GB" sz="1100" b="0" dirty="0">
                          <a:solidFill>
                            <a:srgbClr val="000000"/>
                          </a:solidFill>
                          <a:effectLst/>
                        </a:rPr>
                        <a:t>1,8 </a:t>
                      </a:r>
                      <a:endParaRPr lang="en-GB" sz="1100" b="0" i="0" dirty="0">
                        <a:effectLst/>
                      </a:endParaRPr>
                    </a:p>
                  </a:txBody>
                  <a:tcPr anchor="ctr"/>
                </a:tc>
                <a:tc>
                  <a:txBody>
                    <a:bodyPr/>
                    <a:lstStyle/>
                    <a:p>
                      <a:pPr algn="ctr" rtl="0" fontAlgn="base"/>
                      <a:r>
                        <a:rPr lang="en-GB" sz="1100" b="0" dirty="0">
                          <a:solidFill>
                            <a:srgbClr val="000000"/>
                          </a:solidFill>
                          <a:effectLst/>
                        </a:rPr>
                        <a:t>0,9 </a:t>
                      </a:r>
                      <a:endParaRPr lang="en-GB" sz="1100" b="0" i="0" dirty="0">
                        <a:effectLst/>
                      </a:endParaRPr>
                    </a:p>
                  </a:txBody>
                  <a:tcPr anchor="ctr"/>
                </a:tc>
                <a:tc>
                  <a:txBody>
                    <a:bodyPr/>
                    <a:lstStyle/>
                    <a:p>
                      <a:pPr algn="ctr" rtl="0" fontAlgn="base"/>
                      <a:r>
                        <a:rPr lang="en-GB" sz="1100" b="0" dirty="0">
                          <a:solidFill>
                            <a:srgbClr val="000000"/>
                          </a:solidFill>
                          <a:effectLst/>
                        </a:rPr>
                        <a:t>14,8 </a:t>
                      </a:r>
                      <a:endParaRPr lang="en-GB" sz="1100" b="0" i="0" dirty="0">
                        <a:effectLst/>
                      </a:endParaRPr>
                    </a:p>
                  </a:txBody>
                  <a:tcPr anchor="ctr"/>
                </a:tc>
                <a:tc>
                  <a:txBody>
                    <a:bodyPr/>
                    <a:lstStyle/>
                    <a:p>
                      <a:pPr algn="ctr" rtl="0" fontAlgn="base"/>
                      <a:r>
                        <a:rPr lang="en-GB" sz="1100" b="0" dirty="0">
                          <a:solidFill>
                            <a:srgbClr val="000000"/>
                          </a:solidFill>
                          <a:effectLst/>
                        </a:rPr>
                        <a:t>17,4 </a:t>
                      </a:r>
                      <a:endParaRPr lang="en-GB" sz="1100" b="0" i="0" dirty="0">
                        <a:effectLst/>
                      </a:endParaRPr>
                    </a:p>
                  </a:txBody>
                  <a:tcPr anchor="ctr"/>
                </a:tc>
                <a:extLst>
                  <a:ext uri="{0D108BD9-81ED-4DB2-BD59-A6C34878D82A}">
                    <a16:rowId xmlns:a16="http://schemas.microsoft.com/office/drawing/2014/main" val="1462853564"/>
                  </a:ext>
                </a:extLst>
              </a:tr>
            </a:tbl>
          </a:graphicData>
        </a:graphic>
      </p:graphicFrame>
    </p:spTree>
    <p:extLst>
      <p:ext uri="{BB962C8B-B14F-4D97-AF65-F5344CB8AC3E}">
        <p14:creationId xmlns:p14="http://schemas.microsoft.com/office/powerpoint/2010/main" val="1929897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646331"/>
          </a:xfrm>
          <a:prstGeom prst="rect">
            <a:avLst/>
          </a:prstGeom>
          <a:noFill/>
        </p:spPr>
        <p:txBody>
          <a:bodyPr wrap="none" rtlCol="0">
            <a:spAutoFit/>
          </a:bodyPr>
          <a:lstStyle/>
          <a:p>
            <a:r>
              <a:rPr lang="el-GR" b="1" dirty="0"/>
              <a:t>ΑΠΟΤΙΜΗΣΗ ΕΝΟΤΗΤΑΣ ‘ΔΙΑΚΡΑΤΙΚΗΣ ΣΥΝΕΡΓΑΣΙΑΣ’</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2" y="369333"/>
            <a:ext cx="1652055" cy="369332"/>
          </a:xfrm>
          <a:prstGeom prst="rect">
            <a:avLst/>
          </a:prstGeom>
          <a:noFill/>
        </p:spPr>
        <p:txBody>
          <a:bodyPr wrap="none" rtlCol="0">
            <a:spAutoFit/>
          </a:bodyPr>
          <a:lstStyle/>
          <a:p>
            <a:r>
              <a:rPr lang="el-GR" b="1" dirty="0">
                <a:solidFill>
                  <a:schemeClr val="bg2">
                    <a:lumMod val="25000"/>
                  </a:schemeClr>
                </a:solidFill>
              </a:rPr>
              <a:t>Αποδοτικότητα</a:t>
            </a:r>
          </a:p>
        </p:txBody>
      </p:sp>
      <p:sp>
        <p:nvSpPr>
          <p:cNvPr id="8" name="TextBox 7">
            <a:extLst>
              <a:ext uri="{FF2B5EF4-FFF2-40B4-BE49-F238E27FC236}">
                <a16:creationId xmlns:a16="http://schemas.microsoft.com/office/drawing/2014/main" id="{4097BDF3-DA86-6497-4611-F4B4B933ECED}"/>
              </a:ext>
            </a:extLst>
          </p:cNvPr>
          <p:cNvSpPr txBox="1"/>
          <p:nvPr/>
        </p:nvSpPr>
        <p:spPr>
          <a:xfrm>
            <a:off x="0" y="1107998"/>
            <a:ext cx="9906000" cy="2277547"/>
          </a:xfrm>
          <a:prstGeom prst="rect">
            <a:avLst/>
          </a:prstGeom>
          <a:noFill/>
        </p:spPr>
        <p:txBody>
          <a:bodyPr wrap="square">
            <a:spAutoFit/>
          </a:bodyPr>
          <a:lstStyle/>
          <a:p>
            <a:pPr marL="285749" indent="-285749" algn="just" fontAlgn="base">
              <a:spcAft>
                <a:spcPts val="600"/>
              </a:spcAft>
              <a:buFont typeface="Wingdings" panose="05000000000000000000" pitchFamily="2" charset="2"/>
              <a:buChar char="q"/>
            </a:pPr>
            <a:r>
              <a:rPr lang="el-GR" sz="1500" b="1" dirty="0">
                <a:solidFill>
                  <a:srgbClr val="931B21"/>
                </a:solidFill>
                <a:latin typeface="Calibri" panose="020F0502020204030204" pitchFamily="34" charset="0"/>
              </a:rPr>
              <a:t>Επάρκεια χρηματοδότησης </a:t>
            </a:r>
          </a:p>
          <a:p>
            <a:pPr marL="742946" lvl="1" indent="-285749" algn="just" fontAlgn="base">
              <a:spcAft>
                <a:spcPts val="600"/>
              </a:spcAft>
              <a:buClr>
                <a:srgbClr val="C00000"/>
              </a:buClr>
              <a:buFont typeface="Wingdings" panose="05000000000000000000" pitchFamily="2" charset="2"/>
              <a:buChar char="v"/>
            </a:pPr>
            <a:r>
              <a:rPr lang="el-GR" sz="1400" dirty="0">
                <a:solidFill>
                  <a:srgbClr val="000000"/>
                </a:solidFill>
                <a:latin typeface="Calibri" panose="020F0502020204030204" pitchFamily="34" charset="0"/>
              </a:rPr>
              <a:t>Ο συνολικός προϋπολογισμός της Ενότητας δεν ήταν επαρκής για την ικανοποίηση της ζήτησης του μεγάλου αριθμού ποιοτικών προτάσεων που υποβλήθηκαν, καθώς χρηματοδοτήθηκε μόνο το 20% των προτάσεων που πέρασε το όριο ποιότητας.</a:t>
            </a:r>
            <a:r>
              <a:rPr lang="en-GB" sz="1400" dirty="0">
                <a:solidFill>
                  <a:srgbClr val="000000"/>
                </a:solidFill>
                <a:latin typeface="Calibri" panose="020F0502020204030204" pitchFamily="34" charset="0"/>
              </a:rPr>
              <a:t> </a:t>
            </a:r>
            <a:r>
              <a:rPr lang="el-GR" sz="1400" dirty="0">
                <a:solidFill>
                  <a:srgbClr val="000000"/>
                </a:solidFill>
                <a:latin typeface="Calibri" panose="020F0502020204030204" pitchFamily="34" charset="0"/>
              </a:rPr>
              <a:t> </a:t>
            </a:r>
            <a:endParaRPr lang="en-GB" sz="1400" dirty="0">
              <a:solidFill>
                <a:srgbClr val="000000"/>
              </a:solidFill>
              <a:latin typeface="Calibri" panose="020F0502020204030204" pitchFamily="34" charset="0"/>
            </a:endParaRPr>
          </a:p>
          <a:p>
            <a:pPr marL="742946" lvl="1" indent="-285749" algn="just" fontAlgn="base">
              <a:spcAft>
                <a:spcPts val="600"/>
              </a:spcAft>
              <a:buClr>
                <a:srgbClr val="C00000"/>
              </a:buClr>
              <a:buFont typeface="Wingdings" panose="05000000000000000000" pitchFamily="2" charset="2"/>
              <a:buChar char="v"/>
            </a:pPr>
            <a:r>
              <a:rPr lang="el-GR" sz="1400" dirty="0">
                <a:solidFill>
                  <a:srgbClr val="000000"/>
                </a:solidFill>
                <a:latin typeface="Calibri" panose="020F0502020204030204" pitchFamily="34" charset="0"/>
              </a:rPr>
              <a:t>Η </a:t>
            </a:r>
            <a:r>
              <a:rPr lang="el-GR" sz="1400" b="1" dirty="0">
                <a:solidFill>
                  <a:srgbClr val="000000"/>
                </a:solidFill>
                <a:latin typeface="Calibri" panose="020F0502020204030204" pitchFamily="34" charset="0"/>
              </a:rPr>
              <a:t>μέση χρηματοδότηση </a:t>
            </a:r>
            <a:r>
              <a:rPr lang="el-GR" sz="1400" dirty="0">
                <a:solidFill>
                  <a:srgbClr val="000000"/>
                </a:solidFill>
                <a:latin typeface="Calibri" panose="020F0502020204030204" pitchFamily="34" charset="0"/>
              </a:rPr>
              <a:t>στο επίπεδο των έργων (€ 273.987) </a:t>
            </a:r>
            <a:r>
              <a:rPr lang="el-GR" sz="1400" b="1" dirty="0">
                <a:solidFill>
                  <a:srgbClr val="000000"/>
                </a:solidFill>
                <a:latin typeface="Calibri" panose="020F0502020204030204" pitchFamily="34" charset="0"/>
              </a:rPr>
              <a:t>θεωρείται επαρκής </a:t>
            </a:r>
            <a:r>
              <a:rPr lang="el-GR" sz="1400" dirty="0">
                <a:solidFill>
                  <a:srgbClr val="000000"/>
                </a:solidFill>
                <a:latin typeface="Calibri" panose="020F0502020204030204" pitchFamily="34" charset="0"/>
              </a:rPr>
              <a:t>για τα περισσότερα έργα των Διακρατικών Συνεργασιών Μεγάλης Κλίμακας, αλλά θα πρέπει να δίνεται η δυνατότητα και στη χρηματοδότηση περισσότερο φιλόδοξων έργων.</a:t>
            </a:r>
            <a:endParaRPr lang="en-GB" sz="1400" dirty="0">
              <a:solidFill>
                <a:srgbClr val="000000"/>
              </a:solidFill>
              <a:latin typeface="Calibri" panose="020F0502020204030204" pitchFamily="34" charset="0"/>
            </a:endParaRPr>
          </a:p>
          <a:p>
            <a:pPr marL="742946" lvl="1" indent="-285749" algn="just" fontAlgn="base">
              <a:spcAft>
                <a:spcPts val="600"/>
              </a:spcAft>
              <a:buClr>
                <a:srgbClr val="C00000"/>
              </a:buClr>
              <a:buFont typeface="Wingdings" panose="05000000000000000000" pitchFamily="2" charset="2"/>
              <a:buChar char="v"/>
            </a:pPr>
            <a:r>
              <a:rPr lang="el-GR" sz="1400" b="1" dirty="0">
                <a:solidFill>
                  <a:srgbClr val="000000"/>
                </a:solidFill>
                <a:latin typeface="Calibri" panose="020F0502020204030204" pitchFamily="34" charset="0"/>
              </a:rPr>
              <a:t>Ανεπαρκής η</a:t>
            </a:r>
            <a:r>
              <a:rPr lang="el-GR" sz="1400" dirty="0">
                <a:solidFill>
                  <a:srgbClr val="000000"/>
                </a:solidFill>
                <a:latin typeface="Calibri" panose="020F0502020204030204" pitchFamily="34" charset="0"/>
              </a:rPr>
              <a:t> </a:t>
            </a:r>
            <a:r>
              <a:rPr lang="el-GR" sz="1400" b="1" dirty="0">
                <a:solidFill>
                  <a:srgbClr val="000000"/>
                </a:solidFill>
                <a:latin typeface="Calibri" panose="020F0502020204030204" pitchFamily="34" charset="0"/>
              </a:rPr>
              <a:t>μέση χρηματοδότηση </a:t>
            </a:r>
            <a:r>
              <a:rPr lang="el-GR" sz="1400" dirty="0">
                <a:solidFill>
                  <a:srgbClr val="000000"/>
                </a:solidFill>
                <a:latin typeface="Calibri" panose="020F0502020204030204" pitchFamily="34" charset="0"/>
              </a:rPr>
              <a:t>των € 15.660 ανά έργο στις διακρατικές μικρής κλίμακας, για την επίτευξη των στόχων της συνεργασίας και της ανάπτυξης του ανθρώπινου δυναμικού. </a:t>
            </a:r>
            <a:endParaRPr lang="el-GR" sz="1400" dirty="0">
              <a:solidFill>
                <a:srgbClr val="000000"/>
              </a:solidFill>
              <a:latin typeface="Segoe UI" panose="020B0502040204020203" pitchFamily="34" charset="0"/>
            </a:endParaRPr>
          </a:p>
        </p:txBody>
      </p:sp>
      <p:graphicFrame>
        <p:nvGraphicFramePr>
          <p:cNvPr id="9" name="Table 8">
            <a:extLst>
              <a:ext uri="{FF2B5EF4-FFF2-40B4-BE49-F238E27FC236}">
                <a16:creationId xmlns:a16="http://schemas.microsoft.com/office/drawing/2014/main" id="{2C0495F5-EE38-5EA8-4ED8-924C109C591E}"/>
              </a:ext>
            </a:extLst>
          </p:cNvPr>
          <p:cNvGraphicFramePr>
            <a:graphicFrameLocks noGrp="1"/>
          </p:cNvGraphicFramePr>
          <p:nvPr>
            <p:extLst>
              <p:ext uri="{D42A27DB-BD31-4B8C-83A1-F6EECF244321}">
                <p14:modId xmlns:p14="http://schemas.microsoft.com/office/powerpoint/2010/main" val="996724392"/>
              </p:ext>
            </p:extLst>
          </p:nvPr>
        </p:nvGraphicFramePr>
        <p:xfrm>
          <a:off x="552506" y="3754878"/>
          <a:ext cx="9171197" cy="1539240"/>
        </p:xfrm>
        <a:graphic>
          <a:graphicData uri="http://schemas.openxmlformats.org/drawingml/2006/table">
            <a:tbl>
              <a:tblPr firstRow="1">
                <a:tableStyleId>{B301B821-A1FF-4177-AEE7-76D212191A09}</a:tableStyleId>
              </a:tblPr>
              <a:tblGrid>
                <a:gridCol w="1844498">
                  <a:extLst>
                    <a:ext uri="{9D8B030D-6E8A-4147-A177-3AD203B41FA5}">
                      <a16:colId xmlns:a16="http://schemas.microsoft.com/office/drawing/2014/main" val="427998981"/>
                    </a:ext>
                  </a:extLst>
                </a:gridCol>
                <a:gridCol w="1146657">
                  <a:extLst>
                    <a:ext uri="{9D8B030D-6E8A-4147-A177-3AD203B41FA5}">
                      <a16:colId xmlns:a16="http://schemas.microsoft.com/office/drawing/2014/main" val="1882917917"/>
                    </a:ext>
                  </a:extLst>
                </a:gridCol>
                <a:gridCol w="1881314">
                  <a:extLst>
                    <a:ext uri="{9D8B030D-6E8A-4147-A177-3AD203B41FA5}">
                      <a16:colId xmlns:a16="http://schemas.microsoft.com/office/drawing/2014/main" val="205711648"/>
                    </a:ext>
                  </a:extLst>
                </a:gridCol>
                <a:gridCol w="1836638">
                  <a:extLst>
                    <a:ext uri="{9D8B030D-6E8A-4147-A177-3AD203B41FA5}">
                      <a16:colId xmlns:a16="http://schemas.microsoft.com/office/drawing/2014/main" val="271269755"/>
                    </a:ext>
                  </a:extLst>
                </a:gridCol>
                <a:gridCol w="2462090">
                  <a:extLst>
                    <a:ext uri="{9D8B030D-6E8A-4147-A177-3AD203B41FA5}">
                      <a16:colId xmlns:a16="http://schemas.microsoft.com/office/drawing/2014/main" val="4066762877"/>
                    </a:ext>
                  </a:extLst>
                </a:gridCol>
              </a:tblGrid>
              <a:tr h="426720">
                <a:tc>
                  <a:txBody>
                    <a:bodyPr/>
                    <a:lstStyle/>
                    <a:p>
                      <a:pPr algn="l" rtl="0" fontAlgn="base"/>
                      <a:r>
                        <a:rPr lang="el-GR" sz="1100" b="1" dirty="0">
                          <a:solidFill>
                            <a:srgbClr val="FFFFFF"/>
                          </a:solidFill>
                          <a:effectLst/>
                        </a:rPr>
                        <a:t>Δράσεις </a:t>
                      </a:r>
                      <a:endParaRPr lang="el-GR" sz="1100" b="1" i="0" dirty="0">
                        <a:solidFill>
                          <a:srgbClr val="FFFFFF"/>
                        </a:solidFill>
                        <a:effectLst/>
                      </a:endParaRPr>
                    </a:p>
                  </a:txBody>
                  <a:tcPr anchor="ctr"/>
                </a:tc>
                <a:tc>
                  <a:txBody>
                    <a:bodyPr/>
                    <a:lstStyle/>
                    <a:p>
                      <a:pPr algn="l" rtl="0" fontAlgn="base"/>
                      <a:r>
                        <a:rPr lang="el-GR" sz="1100" b="1" dirty="0">
                          <a:solidFill>
                            <a:srgbClr val="FFFFFF"/>
                          </a:solidFill>
                          <a:effectLst/>
                        </a:rPr>
                        <a:t>Αριθμός προτάσεων </a:t>
                      </a:r>
                      <a:endParaRPr lang="el-GR" sz="1100" b="1" i="0" dirty="0">
                        <a:solidFill>
                          <a:srgbClr val="FFFFFF"/>
                        </a:solidFill>
                        <a:effectLst/>
                      </a:endParaRPr>
                    </a:p>
                  </a:txBody>
                  <a:tcPr anchor="ctr"/>
                </a:tc>
                <a:tc>
                  <a:txBody>
                    <a:bodyPr/>
                    <a:lstStyle/>
                    <a:p>
                      <a:pPr algn="l" rtl="0" fontAlgn="base"/>
                      <a:r>
                        <a:rPr lang="el-GR" sz="1100" b="1" dirty="0">
                          <a:solidFill>
                            <a:srgbClr val="FFFFFF"/>
                          </a:solidFill>
                          <a:effectLst/>
                        </a:rPr>
                        <a:t>Αριθμός προτάσεων που πέρασε το όριο ποιότητας </a:t>
                      </a:r>
                      <a:endParaRPr lang="el-GR" sz="1100" b="1" i="0" dirty="0">
                        <a:solidFill>
                          <a:srgbClr val="FFFFFF"/>
                        </a:solidFill>
                        <a:effectLst/>
                      </a:endParaRPr>
                    </a:p>
                  </a:txBody>
                  <a:tcPr anchor="ctr"/>
                </a:tc>
                <a:tc>
                  <a:txBody>
                    <a:bodyPr/>
                    <a:lstStyle/>
                    <a:p>
                      <a:pPr algn="l" rtl="0" fontAlgn="base"/>
                      <a:r>
                        <a:rPr lang="el-GR" sz="1100" b="1" dirty="0">
                          <a:solidFill>
                            <a:srgbClr val="FFFFFF"/>
                          </a:solidFill>
                          <a:effectLst/>
                        </a:rPr>
                        <a:t>Αριθμός  προτάσεων που εντάχθηκαν </a:t>
                      </a:r>
                      <a:endParaRPr lang="el-GR" sz="1100" b="1" i="0" dirty="0">
                        <a:solidFill>
                          <a:srgbClr val="FFFFFF"/>
                        </a:solidFill>
                        <a:effectLst/>
                      </a:endParaRPr>
                    </a:p>
                  </a:txBody>
                  <a:tcPr anchor="ctr"/>
                </a:tc>
                <a:tc>
                  <a:txBody>
                    <a:bodyPr/>
                    <a:lstStyle/>
                    <a:p>
                      <a:pPr algn="l" rtl="0" fontAlgn="base"/>
                      <a:r>
                        <a:rPr lang="el-GR" sz="1100" b="1" dirty="0">
                          <a:solidFill>
                            <a:srgbClr val="FFFFFF"/>
                          </a:solidFill>
                          <a:effectLst/>
                        </a:rPr>
                        <a:t>Ποσοστό έργων πάνω από το όριο ποιότητας που επιλέχθηκαν (%) </a:t>
                      </a:r>
                      <a:endParaRPr lang="el-GR" sz="1100" b="1" i="0" dirty="0">
                        <a:solidFill>
                          <a:srgbClr val="FFFFFF"/>
                        </a:solidFill>
                        <a:effectLst/>
                      </a:endParaRPr>
                    </a:p>
                  </a:txBody>
                  <a:tcPr anchor="ctr"/>
                </a:tc>
                <a:extLst>
                  <a:ext uri="{0D108BD9-81ED-4DB2-BD59-A6C34878D82A}">
                    <a16:rowId xmlns:a16="http://schemas.microsoft.com/office/drawing/2014/main" val="2071970313"/>
                  </a:ext>
                </a:extLst>
              </a:tr>
              <a:tr h="426720">
                <a:tc>
                  <a:txBody>
                    <a:bodyPr/>
                    <a:lstStyle/>
                    <a:p>
                      <a:pPr algn="l" rtl="0" fontAlgn="base"/>
                      <a:r>
                        <a:rPr lang="el-GR" sz="1100" b="1" dirty="0">
                          <a:effectLst/>
                        </a:rPr>
                        <a:t>Διακρατικές μεγάλης κλίμακας </a:t>
                      </a:r>
                      <a:endParaRPr lang="el-GR" sz="1100" b="1" i="0" dirty="0">
                        <a:effectLst/>
                      </a:endParaRPr>
                    </a:p>
                  </a:txBody>
                  <a:tcPr/>
                </a:tc>
                <a:tc>
                  <a:txBody>
                    <a:bodyPr/>
                    <a:lstStyle/>
                    <a:p>
                      <a:pPr algn="r" rtl="0" fontAlgn="base"/>
                      <a:r>
                        <a:rPr lang="en-GB" sz="1100" b="0" dirty="0">
                          <a:effectLst/>
                        </a:rPr>
                        <a:t>615  </a:t>
                      </a:r>
                      <a:endParaRPr lang="en-GB" sz="1100" b="0" i="0" dirty="0">
                        <a:effectLst/>
                      </a:endParaRPr>
                    </a:p>
                  </a:txBody>
                  <a:tcPr/>
                </a:tc>
                <a:tc>
                  <a:txBody>
                    <a:bodyPr/>
                    <a:lstStyle/>
                    <a:p>
                      <a:pPr algn="r" rtl="0" fontAlgn="base"/>
                      <a:r>
                        <a:rPr lang="en-GB" sz="1100" b="0" dirty="0">
                          <a:effectLst/>
                        </a:rPr>
                        <a:t>541  </a:t>
                      </a:r>
                      <a:endParaRPr lang="en-GB" sz="1100" b="0" i="0" dirty="0">
                        <a:effectLst/>
                      </a:endParaRPr>
                    </a:p>
                  </a:txBody>
                  <a:tcPr/>
                </a:tc>
                <a:tc>
                  <a:txBody>
                    <a:bodyPr/>
                    <a:lstStyle/>
                    <a:p>
                      <a:pPr algn="r" rtl="0" fontAlgn="base"/>
                      <a:r>
                        <a:rPr lang="en-GB" sz="1100" b="0" dirty="0">
                          <a:effectLst/>
                        </a:rPr>
                        <a:t>92  </a:t>
                      </a:r>
                      <a:endParaRPr lang="en-GB" sz="1100" b="0" i="0" dirty="0">
                        <a:effectLst/>
                      </a:endParaRPr>
                    </a:p>
                  </a:txBody>
                  <a:tcPr/>
                </a:tc>
                <a:tc>
                  <a:txBody>
                    <a:bodyPr/>
                    <a:lstStyle/>
                    <a:p>
                      <a:pPr algn="r" rtl="0" fontAlgn="base"/>
                      <a:r>
                        <a:rPr lang="en-GB" sz="1100" b="0" dirty="0">
                          <a:effectLst/>
                        </a:rPr>
                        <a:t>17  </a:t>
                      </a:r>
                      <a:endParaRPr lang="en-GB" sz="1100" b="0" i="0" dirty="0">
                        <a:effectLst/>
                      </a:endParaRPr>
                    </a:p>
                  </a:txBody>
                  <a:tcPr/>
                </a:tc>
                <a:extLst>
                  <a:ext uri="{0D108BD9-81ED-4DB2-BD59-A6C34878D82A}">
                    <a16:rowId xmlns:a16="http://schemas.microsoft.com/office/drawing/2014/main" val="2636050396"/>
                  </a:ext>
                </a:extLst>
              </a:tr>
              <a:tr h="426720">
                <a:tc>
                  <a:txBody>
                    <a:bodyPr/>
                    <a:lstStyle/>
                    <a:p>
                      <a:pPr algn="l" rtl="0" fontAlgn="base"/>
                      <a:r>
                        <a:rPr lang="el-GR" sz="1100" b="1" dirty="0">
                          <a:effectLst/>
                        </a:rPr>
                        <a:t>Διακρατικές μικρής κλίμακας </a:t>
                      </a:r>
                      <a:endParaRPr lang="el-GR" sz="1100" b="1" i="0" dirty="0">
                        <a:effectLst/>
                      </a:endParaRPr>
                    </a:p>
                  </a:txBody>
                  <a:tcPr/>
                </a:tc>
                <a:tc>
                  <a:txBody>
                    <a:bodyPr/>
                    <a:lstStyle/>
                    <a:p>
                      <a:pPr algn="r" rtl="0" fontAlgn="base"/>
                      <a:r>
                        <a:rPr lang="en-GB" sz="1100" b="0" dirty="0">
                          <a:effectLst/>
                        </a:rPr>
                        <a:t>783  </a:t>
                      </a:r>
                      <a:endParaRPr lang="en-GB" sz="1100" b="0" i="0" dirty="0">
                        <a:effectLst/>
                      </a:endParaRPr>
                    </a:p>
                  </a:txBody>
                  <a:tcPr/>
                </a:tc>
                <a:tc>
                  <a:txBody>
                    <a:bodyPr/>
                    <a:lstStyle/>
                    <a:p>
                      <a:pPr algn="r" rtl="0" fontAlgn="base"/>
                      <a:r>
                        <a:rPr lang="en-GB" sz="1100" b="0" dirty="0">
                          <a:effectLst/>
                        </a:rPr>
                        <a:t>702   </a:t>
                      </a:r>
                      <a:endParaRPr lang="en-GB" sz="1100" b="0" i="0" dirty="0">
                        <a:effectLst/>
                      </a:endParaRPr>
                    </a:p>
                  </a:txBody>
                  <a:tcPr/>
                </a:tc>
                <a:tc>
                  <a:txBody>
                    <a:bodyPr/>
                    <a:lstStyle/>
                    <a:p>
                      <a:pPr algn="r" rtl="0" fontAlgn="base"/>
                      <a:r>
                        <a:rPr lang="en-GB" sz="1100" b="0" dirty="0">
                          <a:effectLst/>
                        </a:rPr>
                        <a:t>152  </a:t>
                      </a:r>
                      <a:endParaRPr lang="en-GB" sz="1100" b="0" i="0" dirty="0">
                        <a:effectLst/>
                      </a:endParaRPr>
                    </a:p>
                  </a:txBody>
                  <a:tcPr/>
                </a:tc>
                <a:tc>
                  <a:txBody>
                    <a:bodyPr/>
                    <a:lstStyle/>
                    <a:p>
                      <a:pPr algn="r" rtl="0" fontAlgn="base"/>
                      <a:r>
                        <a:rPr lang="en-GB" sz="1100" b="0" dirty="0">
                          <a:effectLst/>
                        </a:rPr>
                        <a:t>22 </a:t>
                      </a:r>
                      <a:endParaRPr lang="en-GB" sz="1100" b="0" i="0" dirty="0">
                        <a:effectLst/>
                      </a:endParaRPr>
                    </a:p>
                  </a:txBody>
                  <a:tcPr/>
                </a:tc>
                <a:extLst>
                  <a:ext uri="{0D108BD9-81ED-4DB2-BD59-A6C34878D82A}">
                    <a16:rowId xmlns:a16="http://schemas.microsoft.com/office/drawing/2014/main" val="4229721204"/>
                  </a:ext>
                </a:extLst>
              </a:tr>
              <a:tr h="259080">
                <a:tc>
                  <a:txBody>
                    <a:bodyPr/>
                    <a:lstStyle/>
                    <a:p>
                      <a:pPr algn="l" rtl="0" fontAlgn="base"/>
                      <a:r>
                        <a:rPr lang="el-GR" sz="1100" b="1" dirty="0">
                          <a:effectLst/>
                        </a:rPr>
                        <a:t>Σύνολο </a:t>
                      </a:r>
                      <a:endParaRPr lang="el-GR" sz="1100" b="1" i="0" dirty="0">
                        <a:effectLst/>
                      </a:endParaRPr>
                    </a:p>
                  </a:txBody>
                  <a:tcPr/>
                </a:tc>
                <a:tc>
                  <a:txBody>
                    <a:bodyPr/>
                    <a:lstStyle/>
                    <a:p>
                      <a:pPr algn="r" rtl="0" fontAlgn="base"/>
                      <a:r>
                        <a:rPr lang="en-GB" sz="1100" b="0" dirty="0">
                          <a:solidFill>
                            <a:srgbClr val="000000"/>
                          </a:solidFill>
                          <a:effectLst/>
                        </a:rPr>
                        <a:t>1398</a:t>
                      </a:r>
                      <a:r>
                        <a:rPr lang="en-GB" sz="1100" b="1" dirty="0">
                          <a:effectLst/>
                        </a:rPr>
                        <a:t>  </a:t>
                      </a:r>
                      <a:endParaRPr lang="en-GB" sz="1100" b="1" i="0" dirty="0">
                        <a:effectLst/>
                      </a:endParaRPr>
                    </a:p>
                  </a:txBody>
                  <a:tcPr/>
                </a:tc>
                <a:tc>
                  <a:txBody>
                    <a:bodyPr/>
                    <a:lstStyle/>
                    <a:p>
                      <a:pPr algn="r" rtl="0" fontAlgn="base"/>
                      <a:r>
                        <a:rPr lang="en-GB" sz="1100" b="0" dirty="0">
                          <a:solidFill>
                            <a:srgbClr val="000000"/>
                          </a:solidFill>
                          <a:effectLst/>
                        </a:rPr>
                        <a:t>1243</a:t>
                      </a:r>
                      <a:r>
                        <a:rPr lang="en-GB" sz="1100" b="1" dirty="0">
                          <a:effectLst/>
                        </a:rPr>
                        <a:t>  </a:t>
                      </a:r>
                      <a:endParaRPr lang="en-GB" sz="1100" b="1" i="0" dirty="0">
                        <a:effectLst/>
                      </a:endParaRPr>
                    </a:p>
                  </a:txBody>
                  <a:tcPr/>
                </a:tc>
                <a:tc>
                  <a:txBody>
                    <a:bodyPr/>
                    <a:lstStyle/>
                    <a:p>
                      <a:pPr algn="r" rtl="0" fontAlgn="base"/>
                      <a:r>
                        <a:rPr lang="en-GB" sz="1100" b="0" dirty="0">
                          <a:solidFill>
                            <a:srgbClr val="000000"/>
                          </a:solidFill>
                          <a:effectLst/>
                        </a:rPr>
                        <a:t>244</a:t>
                      </a:r>
                      <a:r>
                        <a:rPr lang="en-GB" sz="1100" b="1" dirty="0">
                          <a:effectLst/>
                        </a:rPr>
                        <a:t>  </a:t>
                      </a:r>
                      <a:endParaRPr lang="en-GB" sz="1100" b="1" i="0" dirty="0">
                        <a:effectLst/>
                      </a:endParaRPr>
                    </a:p>
                  </a:txBody>
                  <a:tcPr/>
                </a:tc>
                <a:tc>
                  <a:txBody>
                    <a:bodyPr/>
                    <a:lstStyle/>
                    <a:p>
                      <a:pPr algn="r" rtl="0" fontAlgn="base"/>
                      <a:r>
                        <a:rPr lang="en-GB" sz="1100" b="1" dirty="0">
                          <a:effectLst/>
                        </a:rPr>
                        <a:t>20 </a:t>
                      </a:r>
                      <a:endParaRPr lang="en-GB" sz="1100" b="1" i="0" dirty="0">
                        <a:effectLst/>
                      </a:endParaRPr>
                    </a:p>
                  </a:txBody>
                  <a:tcPr/>
                </a:tc>
                <a:extLst>
                  <a:ext uri="{0D108BD9-81ED-4DB2-BD59-A6C34878D82A}">
                    <a16:rowId xmlns:a16="http://schemas.microsoft.com/office/drawing/2014/main" val="4166755150"/>
                  </a:ext>
                </a:extLst>
              </a:tr>
            </a:tbl>
          </a:graphicData>
        </a:graphic>
      </p:graphicFrame>
    </p:spTree>
    <p:extLst>
      <p:ext uri="{BB962C8B-B14F-4D97-AF65-F5344CB8AC3E}">
        <p14:creationId xmlns:p14="http://schemas.microsoft.com/office/powerpoint/2010/main" val="248084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1807A0-4D23-C9ED-DACC-2216636E5ABC}"/>
              </a:ext>
            </a:extLst>
          </p:cNvPr>
          <p:cNvSpPr txBox="1"/>
          <p:nvPr/>
        </p:nvSpPr>
        <p:spPr>
          <a:xfrm>
            <a:off x="385823" y="1"/>
            <a:ext cx="5190845" cy="646331"/>
          </a:xfrm>
          <a:prstGeom prst="rect">
            <a:avLst/>
          </a:prstGeom>
          <a:noFill/>
        </p:spPr>
        <p:txBody>
          <a:bodyPr wrap="none" rtlCol="0">
            <a:spAutoFit/>
          </a:bodyPr>
          <a:lstStyle/>
          <a:p>
            <a:r>
              <a:rPr lang="el-GR" b="1" dirty="0"/>
              <a:t>ΑΠΟΤΙΜΗΣΗ ΕΝΟΤΗΤΑΣ ‘ΔΙΑΚΡΑΤΙΚΗΣ ΣΥΝΕΡΓΑΣΙΑΣ’</a:t>
            </a:r>
          </a:p>
          <a:p>
            <a:endParaRPr lang="el-GR" b="1" dirty="0"/>
          </a:p>
        </p:txBody>
      </p:sp>
      <p:sp>
        <p:nvSpPr>
          <p:cNvPr id="3" name="TextBox 2">
            <a:extLst>
              <a:ext uri="{FF2B5EF4-FFF2-40B4-BE49-F238E27FC236}">
                <a16:creationId xmlns:a16="http://schemas.microsoft.com/office/drawing/2014/main" id="{0CFE32DC-EFD1-FE70-1165-398C6EE5297F}"/>
              </a:ext>
            </a:extLst>
          </p:cNvPr>
          <p:cNvSpPr txBox="1"/>
          <p:nvPr/>
        </p:nvSpPr>
        <p:spPr>
          <a:xfrm>
            <a:off x="385823" y="497731"/>
            <a:ext cx="1652055" cy="369332"/>
          </a:xfrm>
          <a:prstGeom prst="rect">
            <a:avLst/>
          </a:prstGeom>
          <a:noFill/>
        </p:spPr>
        <p:txBody>
          <a:bodyPr wrap="none" rtlCol="0">
            <a:spAutoFit/>
          </a:bodyPr>
          <a:lstStyle/>
          <a:p>
            <a:r>
              <a:rPr lang="el-GR" b="1" dirty="0">
                <a:solidFill>
                  <a:schemeClr val="bg2">
                    <a:lumMod val="25000"/>
                  </a:schemeClr>
                </a:solidFill>
              </a:rPr>
              <a:t>Αποδοτικότητα</a:t>
            </a:r>
          </a:p>
        </p:txBody>
      </p:sp>
      <p:sp>
        <p:nvSpPr>
          <p:cNvPr id="4" name="TextBox 3">
            <a:extLst>
              <a:ext uri="{FF2B5EF4-FFF2-40B4-BE49-F238E27FC236}">
                <a16:creationId xmlns:a16="http://schemas.microsoft.com/office/drawing/2014/main" id="{333B5118-1738-B7BB-9497-C5761C4B58DA}"/>
              </a:ext>
            </a:extLst>
          </p:cNvPr>
          <p:cNvSpPr txBox="1"/>
          <p:nvPr/>
        </p:nvSpPr>
        <p:spPr>
          <a:xfrm>
            <a:off x="0" y="1107998"/>
            <a:ext cx="9906000" cy="2154436"/>
          </a:xfrm>
          <a:prstGeom prst="rect">
            <a:avLst/>
          </a:prstGeom>
          <a:noFill/>
        </p:spPr>
        <p:txBody>
          <a:bodyPr wrap="square">
            <a:spAutoFit/>
          </a:bodyPr>
          <a:lstStyle/>
          <a:p>
            <a:pPr marL="285749" indent="-285749" algn="just" fontAlgn="base">
              <a:spcBef>
                <a:spcPts val="600"/>
              </a:spcBef>
              <a:spcAft>
                <a:spcPts val="600"/>
              </a:spcAft>
              <a:buFont typeface="Wingdings" panose="05000000000000000000" pitchFamily="2" charset="2"/>
              <a:buChar char="q"/>
            </a:pPr>
            <a:r>
              <a:rPr lang="el-GR" b="1" dirty="0">
                <a:solidFill>
                  <a:srgbClr val="931B21"/>
                </a:solidFill>
                <a:latin typeface="Calibri" panose="020F0502020204030204" pitchFamily="34" charset="0"/>
              </a:rPr>
              <a:t>Σχέση κόστους- αποτελεσματικότητας </a:t>
            </a:r>
          </a:p>
          <a:p>
            <a:pPr marL="742946" lvl="1" indent="-285749" algn="just" fontAlgn="base">
              <a:spcBef>
                <a:spcPts val="600"/>
              </a:spcBef>
              <a:spcAft>
                <a:spcPts val="600"/>
              </a:spcAft>
              <a:buClr>
                <a:srgbClr val="C00000"/>
              </a:buClr>
              <a:buFont typeface="Wingdings" panose="05000000000000000000" pitchFamily="2" charset="2"/>
              <a:buChar char="v"/>
            </a:pPr>
            <a:r>
              <a:rPr lang="el-GR" sz="1600" dirty="0">
                <a:solidFill>
                  <a:srgbClr val="000000"/>
                </a:solidFill>
                <a:latin typeface="Calibri" panose="020F0502020204030204" pitchFamily="34" charset="0"/>
              </a:rPr>
              <a:t>Το κόστος ανά δημοσίευση ήταν σημαντικά υψηλότερο στις Μεγάλης Κλίμακας Διακρατικές Συνεργασίες. Αυτό ήταν αναμενόμενο, δεδομένου ότι μεγάλο μέρος των δαπανών των έργων εστίασαν σε καινοτομία και όχι σε επιστημονικές δημοσιεύσεις.</a:t>
            </a:r>
            <a:endParaRPr lang="en-GB" sz="1600" dirty="0">
              <a:solidFill>
                <a:srgbClr val="000000"/>
              </a:solidFill>
              <a:latin typeface="Calibri" panose="020F0502020204030204" pitchFamily="34" charset="0"/>
            </a:endParaRPr>
          </a:p>
          <a:p>
            <a:pPr marL="742946" lvl="1" indent="-285749" algn="just" fontAlgn="base">
              <a:spcBef>
                <a:spcPts val="600"/>
              </a:spcBef>
              <a:spcAft>
                <a:spcPts val="600"/>
              </a:spcAft>
              <a:buClr>
                <a:srgbClr val="C00000"/>
              </a:buClr>
              <a:buFont typeface="Wingdings" panose="05000000000000000000" pitchFamily="2" charset="2"/>
              <a:buChar char="v"/>
            </a:pPr>
            <a:r>
              <a:rPr lang="en-GB" sz="1600" dirty="0">
                <a:solidFill>
                  <a:srgbClr val="000000"/>
                </a:solidFill>
                <a:latin typeface="Calibri" panose="020F0502020204030204" pitchFamily="34" charset="0"/>
              </a:rPr>
              <a:t>H</a:t>
            </a:r>
            <a:r>
              <a:rPr lang="el-GR" sz="1600" dirty="0">
                <a:solidFill>
                  <a:srgbClr val="000000"/>
                </a:solidFill>
                <a:latin typeface="Calibri" panose="020F0502020204030204" pitchFamily="34" charset="0"/>
              </a:rPr>
              <a:t> απόδοση ανά € 1 εκ. δημόσιας δαπάνης ήταν </a:t>
            </a:r>
            <a:r>
              <a:rPr lang="el-GR" sz="1600" dirty="0" err="1">
                <a:solidFill>
                  <a:srgbClr val="000000"/>
                </a:solidFill>
                <a:latin typeface="Calibri" panose="020F0502020204030204" pitchFamily="34" charset="0"/>
              </a:rPr>
              <a:t>υπο</a:t>
            </a:r>
            <a:r>
              <a:rPr lang="el-GR" sz="1600" dirty="0">
                <a:solidFill>
                  <a:srgbClr val="000000"/>
                </a:solidFill>
                <a:latin typeface="Calibri" panose="020F0502020204030204" pitchFamily="34" charset="0"/>
              </a:rPr>
              <a:t>-πολλαπλασιαστική (με € 0,97 εκ. για κάθε εκατομμύριο δημόσιας δαπάνης για το ΑΕΠ) και δημιούργησε 19 θέσεις εργασίας, με μια καθαρή εκροή πόρων του Δημοσίου € 580.000 (€ 1 εκ. - € 420.000 </a:t>
            </a:r>
            <a:r>
              <a:rPr lang="el-GR" sz="1600" dirty="0" err="1">
                <a:solidFill>
                  <a:srgbClr val="000000"/>
                </a:solidFill>
                <a:latin typeface="Calibri" panose="020F0502020204030204" pitchFamily="34" charset="0"/>
              </a:rPr>
              <a:t>επανεισροή</a:t>
            </a:r>
            <a:r>
              <a:rPr lang="el-GR" sz="1600" dirty="0">
                <a:solidFill>
                  <a:srgbClr val="000000"/>
                </a:solidFill>
                <a:latin typeface="Calibri" panose="020F0502020204030204" pitchFamily="34" charset="0"/>
              </a:rPr>
              <a:t> πόρων στο δημόσιο ταμείο).  </a:t>
            </a:r>
            <a:endParaRPr lang="en-GB" sz="1600" dirty="0">
              <a:solidFill>
                <a:srgbClr val="000000"/>
              </a:solidFill>
              <a:latin typeface="Calibri" panose="020F0502020204030204" pitchFamily="34" charset="0"/>
            </a:endParaRPr>
          </a:p>
        </p:txBody>
      </p:sp>
      <p:sp>
        <p:nvSpPr>
          <p:cNvPr id="6" name="TextBox 5">
            <a:extLst>
              <a:ext uri="{FF2B5EF4-FFF2-40B4-BE49-F238E27FC236}">
                <a16:creationId xmlns:a16="http://schemas.microsoft.com/office/drawing/2014/main" id="{B92B7553-63D1-DD10-F88D-24AC4334348B}"/>
              </a:ext>
            </a:extLst>
          </p:cNvPr>
          <p:cNvSpPr txBox="1"/>
          <p:nvPr/>
        </p:nvSpPr>
        <p:spPr>
          <a:xfrm>
            <a:off x="0" y="3369137"/>
            <a:ext cx="9906000" cy="2308324"/>
          </a:xfrm>
          <a:prstGeom prst="rect">
            <a:avLst/>
          </a:prstGeom>
          <a:noFill/>
        </p:spPr>
        <p:txBody>
          <a:bodyPr wrap="square">
            <a:spAutoFit/>
          </a:bodyPr>
          <a:lstStyle/>
          <a:p>
            <a:pPr marL="285749" lvl="1" indent="-285749" algn="just" fontAlgn="base">
              <a:spcBef>
                <a:spcPts val="600"/>
              </a:spcBef>
              <a:spcAft>
                <a:spcPts val="600"/>
              </a:spcAft>
              <a:buClr>
                <a:srgbClr val="C00000"/>
              </a:buClr>
              <a:buFont typeface="Wingdings" panose="05000000000000000000" pitchFamily="2" charset="2"/>
              <a:buChar char="q"/>
            </a:pPr>
            <a:r>
              <a:rPr lang="el-GR" b="1" dirty="0">
                <a:solidFill>
                  <a:srgbClr val="931B21"/>
                </a:solidFill>
                <a:latin typeface="Calibri" panose="020F0502020204030204" pitchFamily="34" charset="0"/>
              </a:rPr>
              <a:t>Έγκαιρη και αποδοτική διαχείριση </a:t>
            </a:r>
            <a:endParaRPr lang="en-GB" b="1" dirty="0">
              <a:solidFill>
                <a:srgbClr val="931B21"/>
              </a:solidFill>
              <a:latin typeface="Calibri" panose="020F0502020204030204" pitchFamily="34" charset="0"/>
            </a:endParaRPr>
          </a:p>
          <a:p>
            <a:pPr marL="742946" lvl="1" indent="-285749" algn="just" fontAlgn="base">
              <a:spcBef>
                <a:spcPts val="600"/>
              </a:spcBef>
              <a:spcAft>
                <a:spcPts val="600"/>
              </a:spcAft>
              <a:buClr>
                <a:srgbClr val="C00000"/>
              </a:buClr>
              <a:buFont typeface="Wingdings" panose="05000000000000000000" pitchFamily="2" charset="2"/>
              <a:buChar char="v"/>
            </a:pPr>
            <a:r>
              <a:rPr lang="el-GR" sz="1600" dirty="0">
                <a:solidFill>
                  <a:srgbClr val="000000"/>
                </a:solidFill>
                <a:latin typeface="Calibri" panose="020F0502020204030204" pitchFamily="34" charset="0"/>
              </a:rPr>
              <a:t>Η απουσία συνέχειας (1 προκήρυξη ανά χώρα) δυσκολεύει τη συνέχιση των συνεργασιών</a:t>
            </a:r>
            <a:endParaRPr lang="en-GB" sz="1600" dirty="0">
              <a:solidFill>
                <a:srgbClr val="000000"/>
              </a:solidFill>
            </a:endParaRPr>
          </a:p>
          <a:p>
            <a:pPr marL="742946" lvl="1" indent="-285749" algn="just" fontAlgn="base">
              <a:spcBef>
                <a:spcPts val="600"/>
              </a:spcBef>
              <a:spcAft>
                <a:spcPts val="600"/>
              </a:spcAft>
              <a:buClr>
                <a:srgbClr val="C00000"/>
              </a:buClr>
              <a:buFont typeface="Wingdings" panose="05000000000000000000" pitchFamily="2" charset="2"/>
              <a:buChar char="v"/>
            </a:pPr>
            <a:r>
              <a:rPr lang="el-GR" sz="1600" dirty="0">
                <a:solidFill>
                  <a:srgbClr val="000000"/>
                </a:solidFill>
              </a:rPr>
              <a:t>Οι μεγάλες καθυστερήσεις στην αξιολόγηση (14.4 μήνες) οδήγησαν στην ανάγκη σημαντικών προσαρμογών των Τεχνικών Παραρτημάτων και τη σύνθεση της ομάδας έργου, ενώ σε ορισμένες περιπτώσεις υπήρχε αλλαγή του φυσικού αντικειμένου σε σχέση με την αρχική πρόταση</a:t>
            </a:r>
            <a:r>
              <a:rPr lang="en-GB" sz="1600" dirty="0">
                <a:solidFill>
                  <a:srgbClr val="000000"/>
                </a:solidFill>
              </a:rPr>
              <a:t>.</a:t>
            </a:r>
          </a:p>
          <a:p>
            <a:pPr marL="742946" lvl="1" indent="-285749" algn="just" fontAlgn="base">
              <a:spcBef>
                <a:spcPts val="600"/>
              </a:spcBef>
              <a:spcAft>
                <a:spcPts val="600"/>
              </a:spcAft>
              <a:buClr>
                <a:srgbClr val="C00000"/>
              </a:buClr>
              <a:buFont typeface="Wingdings" panose="05000000000000000000" pitchFamily="2" charset="2"/>
              <a:buChar char="v"/>
            </a:pPr>
            <a:r>
              <a:rPr lang="el-GR" sz="1600" dirty="0">
                <a:solidFill>
                  <a:srgbClr val="000000"/>
                </a:solidFill>
              </a:rPr>
              <a:t>Οι μεγάλες καθυστερήσεις στην εκκίνηση και στις πληρωμές </a:t>
            </a:r>
            <a:r>
              <a:rPr lang="el-GR" sz="1600" dirty="0" err="1">
                <a:solidFill>
                  <a:srgbClr val="000000"/>
                </a:solidFill>
              </a:rPr>
              <a:t>αποσυγχρόνισαν</a:t>
            </a:r>
            <a:r>
              <a:rPr lang="el-GR" sz="1600" dirty="0">
                <a:solidFill>
                  <a:srgbClr val="000000"/>
                </a:solidFill>
              </a:rPr>
              <a:t> ακόμα περισσότερο την παράλληλη υλοποίηση των ελληνικών έργων και των έργων των συνεργαζόμενων χωρών </a:t>
            </a:r>
          </a:p>
        </p:txBody>
      </p:sp>
    </p:spTree>
    <p:extLst>
      <p:ext uri="{BB962C8B-B14F-4D97-AF65-F5344CB8AC3E}">
        <p14:creationId xmlns:p14="http://schemas.microsoft.com/office/powerpoint/2010/main" val="18699465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e22cdc-714b-4246-8b7d-544526377ecc">
      <Terms xmlns="http://schemas.microsoft.com/office/infopath/2007/PartnerControls"/>
    </lcf76f155ced4ddcb4097134ff3c332f>
    <TaxCatchAll xmlns="c2054b7f-f6da-44d0-9639-55c90523cbe1" xsi:nil="true"/>
  </documentManagement>
</p:properties>
</file>

<file path=customXml/itemProps1.xml><?xml version="1.0" encoding="utf-8"?>
<ds:datastoreItem xmlns:ds="http://schemas.openxmlformats.org/officeDocument/2006/customXml" ds:itemID="{27EDDE77-A900-4677-8B56-6C71ADDD20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F11D7F7-82A6-4D29-894F-ADF061D03A9F}">
  <ds:schemaRefs>
    <ds:schemaRef ds:uri="http://schemas.microsoft.com/sharepoint/v3/contenttype/forms"/>
  </ds:schemaRefs>
</ds:datastoreItem>
</file>

<file path=customXml/itemProps3.xml><?xml version="1.0" encoding="utf-8"?>
<ds:datastoreItem xmlns:ds="http://schemas.openxmlformats.org/officeDocument/2006/customXml" ds:itemID="{0C43870F-427B-41FD-AA53-C777D573CD94}">
  <ds:schemaRefs>
    <ds:schemaRef ds:uri="http://purl.org/dc/dcmitype/"/>
    <ds:schemaRef ds:uri="http://www.w3.org/XML/1998/namespace"/>
    <ds:schemaRef ds:uri="http://schemas.microsoft.com/office/2006/documentManagement/types"/>
    <ds:schemaRef ds:uri="http://purl.org/dc/elements/1.1/"/>
    <ds:schemaRef ds:uri="http://schemas.microsoft.com/office/2006/metadata/properties"/>
    <ds:schemaRef ds:uri="http://purl.org/dc/terms/"/>
    <ds:schemaRef ds:uri="31e22cdc-714b-4246-8b7d-544526377ecc"/>
    <ds:schemaRef ds:uri="c2054b7f-f6da-44d0-9639-55c90523cbe1"/>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4515</TotalTime>
  <Words>2676</Words>
  <Application>Microsoft Macintosh PowerPoint</Application>
  <PresentationFormat>A4 Paper (210x297 mm)</PresentationFormat>
  <Paragraphs>264</Paragraphs>
  <Slides>20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Calibri Light</vt:lpstr>
      <vt:lpstr>Century Gothic</vt:lpstr>
      <vt:lpstr>CeraGR-Black</vt:lpstr>
      <vt:lpstr>Georgia</vt:lpstr>
      <vt:lpstr>Segoe UI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Nikos Maroulis</cp:lastModifiedBy>
  <cp:revision>95</cp:revision>
  <dcterms:created xsi:type="dcterms:W3CDTF">2023-07-05T16:39:25Z</dcterms:created>
  <dcterms:modified xsi:type="dcterms:W3CDTF">2023-12-12T20:53:55Z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0x01010005832551F16E394B89606A4355F1AD67</vt:lpwstr>
  </property>
  <property fmtid="{D5CDD505-2E9C-101B-9397-08002B2CF9AE}" pid="3" name="MediaServiceImageTags">
    <vt:lpwstr/>
  </property>
</Properties>
</file>