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367" r:id="rId6"/>
    <p:sldId id="257" r:id="rId7"/>
    <p:sldId id="259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36" r:id="rId2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BF9"/>
    <a:srgbClr val="B1F9F6"/>
    <a:srgbClr val="D0F7F3"/>
    <a:srgbClr val="53F1E8"/>
    <a:srgbClr val="DA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E6CD-5652-4D62-84E0-E20B6A8BCE40}" type="datetimeFigureOut">
              <a:rPr lang="el-GR" smtClean="0"/>
              <a:t>11/12/2023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572D-55AB-4BD2-88A4-9D37177CD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DBFE-8C9F-4D8B-8330-4936AFD944BF}" type="datetime1">
              <a:rPr lang="el-GR" smtClean="0"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0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C930-C694-4E56-89A2-073D48F98267}" type="datetime1">
              <a:rPr lang="el-GR" smtClean="0"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B5AF-F205-4D66-AC55-D23E0CE83F20}" type="datetime1">
              <a:rPr lang="el-GR" smtClean="0"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1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98D8564-1A4C-B817-B62D-5ADCA2A17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538914"/>
            <a:ext cx="656703" cy="167994"/>
          </a:xfrm>
          <a:prstGeom prst="rect">
            <a:avLst/>
          </a:prstGeom>
        </p:spPr>
      </p:pic>
      <p:sp>
        <p:nvSpPr>
          <p:cNvPr id="9" name="object 85">
            <a:extLst>
              <a:ext uri="{FF2B5EF4-FFF2-40B4-BE49-F238E27FC236}">
                <a16:creationId xmlns:a16="http://schemas.microsoft.com/office/drawing/2014/main" id="{D8E99F74-E676-C0AE-CF2F-A38C4FDE5913}"/>
              </a:ext>
            </a:extLst>
          </p:cNvPr>
          <p:cNvSpPr txBox="1"/>
          <p:nvPr userDrawn="1"/>
        </p:nvSpPr>
        <p:spPr>
          <a:xfrm>
            <a:off x="2580217" y="6449077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1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1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1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sz="11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1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1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1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1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1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1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64F0C-35D2-34EA-1597-11734A0F1C1C}"/>
              </a:ext>
            </a:extLst>
          </p:cNvPr>
          <p:cNvSpPr txBox="1"/>
          <p:nvPr userDrawn="1"/>
        </p:nvSpPr>
        <p:spPr>
          <a:xfrm>
            <a:off x="9248172" y="648553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A1843-2C61-1CFA-E5F7-312975810C8E}"/>
              </a:ext>
            </a:extLst>
          </p:cNvPr>
          <p:cNvSpPr txBox="1"/>
          <p:nvPr userDrawn="1"/>
        </p:nvSpPr>
        <p:spPr>
          <a:xfrm>
            <a:off x="-3810" y="6312"/>
            <a:ext cx="9906000" cy="369332"/>
          </a:xfrm>
          <a:prstGeom prst="rect">
            <a:avLst/>
          </a:prstGeom>
          <a:solidFill>
            <a:srgbClr val="53F1E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501B-28A2-65AD-AE34-F0443745FB22}"/>
              </a:ext>
            </a:extLst>
          </p:cNvPr>
          <p:cNvSpPr txBox="1"/>
          <p:nvPr userDrawn="1"/>
        </p:nvSpPr>
        <p:spPr>
          <a:xfrm>
            <a:off x="-3810" y="375644"/>
            <a:ext cx="9906000" cy="683532"/>
          </a:xfrm>
          <a:prstGeom prst="rect">
            <a:avLst/>
          </a:prstGeom>
          <a:solidFill>
            <a:srgbClr val="D0F7F3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n-US" dirty="0"/>
              <a:t>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A500F-1F85-DBB8-6B15-99E580E4B456}"/>
              </a:ext>
            </a:extLst>
          </p:cNvPr>
          <p:cNvCxnSpPr/>
          <p:nvPr userDrawn="1"/>
        </p:nvCxnSpPr>
        <p:spPr>
          <a:xfrm>
            <a:off x="-7970" y="1059176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52E5-0C80-450A-8744-7CCD71D687F6}" type="datetime1">
              <a:rPr lang="el-GR" smtClean="0"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DDB9-14CD-4563-A3B8-8CCCD38E66E5}" type="datetime1">
              <a:rPr lang="el-GR" smtClean="0"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1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1B9-A620-4E1E-AAAF-4E09E3B684D7}" type="datetime1">
              <a:rPr lang="el-GR" smtClean="0"/>
              <a:t>11/12/2023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6D2-962B-4803-8E76-412864BF27D8}" type="datetime1">
              <a:rPr lang="el-GR" smtClean="0"/>
              <a:t>11/12/2023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CA13-C190-46D7-8DEA-9C7636A1E2A8}" type="datetime1">
              <a:rPr lang="el-GR" smtClean="0"/>
              <a:t>11/12/2023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0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CBD-CD47-4521-BA04-8778F1897A5A}" type="datetime1">
              <a:rPr lang="el-GR" smtClean="0"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2FD-4581-4673-97AC-1A82E0C5D6D0}" type="datetime1">
              <a:rPr lang="el-GR" smtClean="0"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E71A-43E3-448C-9CBF-F0D1648BF9CA}" type="datetime1">
              <a:rPr lang="el-GR" smtClean="0"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1028700"/>
            <a:ext cx="9916969" cy="5054600"/>
          </a:xfrm>
          <a:prstGeom prst="rect">
            <a:avLst/>
          </a:prstGeom>
          <a:solidFill>
            <a:srgbClr val="D0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bject 87">
            <a:extLst>
              <a:ext uri="{FF2B5EF4-FFF2-40B4-BE49-F238E27FC236}">
                <a16:creationId xmlns:a16="http://schemas.microsoft.com/office/drawing/2014/main" id="{E6F37633-6C30-092E-3D89-E7D011BDAFEC}"/>
              </a:ext>
            </a:extLst>
          </p:cNvPr>
          <p:cNvSpPr/>
          <p:nvPr/>
        </p:nvSpPr>
        <p:spPr>
          <a:xfrm>
            <a:off x="4229830" y="6225908"/>
            <a:ext cx="1174525" cy="434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E9F25B3-0667-2955-EEA7-EF3861F9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9" y="252321"/>
            <a:ext cx="1199333" cy="4722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1885CC-453E-F7E5-5D6A-F8C7409B8716}"/>
              </a:ext>
            </a:extLst>
          </p:cNvPr>
          <p:cNvGrpSpPr/>
          <p:nvPr/>
        </p:nvGrpSpPr>
        <p:grpSpPr>
          <a:xfrm>
            <a:off x="3576201" y="6713490"/>
            <a:ext cx="2411098" cy="80315"/>
            <a:chOff x="2265551" y="8649618"/>
            <a:chExt cx="2411098" cy="80315"/>
          </a:xfrm>
        </p:grpSpPr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DB0C34EC-74FA-2DA9-1966-8025115F213E}"/>
                </a:ext>
              </a:extLst>
            </p:cNvPr>
            <p:cNvSpPr/>
            <p:nvPr/>
          </p:nvSpPr>
          <p:spPr>
            <a:xfrm>
              <a:off x="2265551" y="8653659"/>
              <a:ext cx="59160" cy="57956"/>
            </a:xfrm>
            <a:custGeom>
              <a:avLst/>
              <a:gdLst/>
              <a:ahLst/>
              <a:cxnLst/>
              <a:rect l="l" t="t" r="r" b="b"/>
              <a:pathLst>
                <a:path w="69900" h="68478">
                  <a:moveTo>
                    <a:pt x="11582" y="8839"/>
                  </a:moveTo>
                  <a:lnTo>
                    <a:pt x="11785" y="8839"/>
                  </a:lnTo>
                  <a:lnTo>
                    <a:pt x="14914" y="20444"/>
                  </a:lnTo>
                  <a:lnTo>
                    <a:pt x="18888" y="33001"/>
                  </a:lnTo>
                  <a:lnTo>
                    <a:pt x="19710" y="35458"/>
                  </a:lnTo>
                  <a:lnTo>
                    <a:pt x="30784" y="68072"/>
                  </a:lnTo>
                  <a:lnTo>
                    <a:pt x="37490" y="68072"/>
                  </a:lnTo>
                  <a:lnTo>
                    <a:pt x="49580" y="34848"/>
                  </a:lnTo>
                  <a:lnTo>
                    <a:pt x="54000" y="22261"/>
                  </a:lnTo>
                  <a:lnTo>
                    <a:pt x="57695" y="10609"/>
                  </a:lnTo>
                  <a:lnTo>
                    <a:pt x="58521" y="8839"/>
                  </a:lnTo>
                  <a:lnTo>
                    <a:pt x="58719" y="21070"/>
                  </a:lnTo>
                  <a:lnTo>
                    <a:pt x="59317" y="34244"/>
                  </a:lnTo>
                  <a:lnTo>
                    <a:pt x="59537" y="38404"/>
                  </a:lnTo>
                  <a:lnTo>
                    <a:pt x="61264" y="68478"/>
                  </a:lnTo>
                  <a:lnTo>
                    <a:pt x="69900" y="68478"/>
                  </a:lnTo>
                  <a:lnTo>
                    <a:pt x="65633" y="0"/>
                  </a:lnTo>
                  <a:lnTo>
                    <a:pt x="54355" y="0"/>
                  </a:lnTo>
                  <a:lnTo>
                    <a:pt x="42163" y="33121"/>
                  </a:lnTo>
                  <a:lnTo>
                    <a:pt x="39115" y="41757"/>
                  </a:lnTo>
                  <a:lnTo>
                    <a:pt x="36677" y="49276"/>
                  </a:lnTo>
                  <a:lnTo>
                    <a:pt x="34950" y="56184"/>
                  </a:lnTo>
                  <a:lnTo>
                    <a:pt x="34645" y="56184"/>
                  </a:lnTo>
                  <a:lnTo>
                    <a:pt x="32918" y="49072"/>
                  </a:lnTo>
                  <a:lnTo>
                    <a:pt x="30581" y="41554"/>
                  </a:lnTo>
                  <a:lnTo>
                    <a:pt x="27736" y="33121"/>
                  </a:lnTo>
                  <a:lnTo>
                    <a:pt x="16052" y="0"/>
                  </a:lnTo>
                  <a:lnTo>
                    <a:pt x="4775" y="0"/>
                  </a:lnTo>
                  <a:lnTo>
                    <a:pt x="0" y="68478"/>
                  </a:lnTo>
                  <a:lnTo>
                    <a:pt x="8432" y="68478"/>
                  </a:lnTo>
                  <a:lnTo>
                    <a:pt x="10261" y="39116"/>
                  </a:lnTo>
                  <a:lnTo>
                    <a:pt x="10959" y="25879"/>
                  </a:lnTo>
                  <a:lnTo>
                    <a:pt x="11460" y="13197"/>
                  </a:lnTo>
                  <a:lnTo>
                    <a:pt x="11582" y="883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9" name="object 90">
              <a:extLst>
                <a:ext uri="{FF2B5EF4-FFF2-40B4-BE49-F238E27FC236}">
                  <a16:creationId xmlns:a16="http://schemas.microsoft.com/office/drawing/2014/main" id="{04AA4602-50E8-5187-BC29-663C112B90C3}"/>
                </a:ext>
              </a:extLst>
            </p:cNvPr>
            <p:cNvSpPr/>
            <p:nvPr/>
          </p:nvSpPr>
          <p:spPr>
            <a:xfrm>
              <a:off x="2333051" y="8669053"/>
              <a:ext cx="32761" cy="43510"/>
            </a:xfrm>
            <a:custGeom>
              <a:avLst/>
              <a:gdLst/>
              <a:ahLst/>
              <a:cxnLst/>
              <a:rect l="l" t="t" r="r" b="b"/>
              <a:pathLst>
                <a:path w="38709" h="51409">
                  <a:moveTo>
                    <a:pt x="0" y="30378"/>
                  </a:moveTo>
                  <a:lnTo>
                    <a:pt x="0" y="36474"/>
                  </a:lnTo>
                  <a:lnTo>
                    <a:pt x="6599" y="48054"/>
                  </a:lnTo>
                  <a:lnTo>
                    <a:pt x="20556" y="51409"/>
                  </a:lnTo>
                  <a:lnTo>
                    <a:pt x="27635" y="51409"/>
                  </a:lnTo>
                  <a:lnTo>
                    <a:pt x="34950" y="49479"/>
                  </a:lnTo>
                  <a:lnTo>
                    <a:pt x="38709" y="46939"/>
                  </a:lnTo>
                  <a:lnTo>
                    <a:pt x="37083" y="40843"/>
                  </a:lnTo>
                  <a:lnTo>
                    <a:pt x="34137" y="42570"/>
                  </a:lnTo>
                  <a:lnTo>
                    <a:pt x="28041" y="44602"/>
                  </a:lnTo>
                  <a:lnTo>
                    <a:pt x="15443" y="44602"/>
                  </a:lnTo>
                  <a:lnTo>
                    <a:pt x="9347" y="41452"/>
                  </a:lnTo>
                  <a:lnTo>
                    <a:pt x="9347" y="29768"/>
                  </a:lnTo>
                  <a:lnTo>
                    <a:pt x="15951" y="27330"/>
                  </a:lnTo>
                  <a:lnTo>
                    <a:pt x="30987" y="27330"/>
                  </a:lnTo>
                  <a:lnTo>
                    <a:pt x="30987" y="20929"/>
                  </a:lnTo>
                  <a:lnTo>
                    <a:pt x="17373" y="20929"/>
                  </a:lnTo>
                  <a:lnTo>
                    <a:pt x="11379" y="18795"/>
                  </a:lnTo>
                  <a:lnTo>
                    <a:pt x="11379" y="9448"/>
                  </a:lnTo>
                  <a:lnTo>
                    <a:pt x="15951" y="6603"/>
                  </a:lnTo>
                  <a:lnTo>
                    <a:pt x="27736" y="6603"/>
                  </a:lnTo>
                  <a:lnTo>
                    <a:pt x="33019" y="8331"/>
                  </a:lnTo>
                  <a:lnTo>
                    <a:pt x="35051" y="9651"/>
                  </a:lnTo>
                  <a:lnTo>
                    <a:pt x="36982" y="3759"/>
                  </a:lnTo>
                  <a:lnTo>
                    <a:pt x="33426" y="1320"/>
                  </a:lnTo>
                  <a:lnTo>
                    <a:pt x="28447" y="0"/>
                  </a:lnTo>
                  <a:lnTo>
                    <a:pt x="8940" y="0"/>
                  </a:lnTo>
                  <a:lnTo>
                    <a:pt x="2438" y="6807"/>
                  </a:lnTo>
                  <a:lnTo>
                    <a:pt x="2438" y="18186"/>
                  </a:lnTo>
                  <a:lnTo>
                    <a:pt x="5689" y="22250"/>
                  </a:lnTo>
                  <a:lnTo>
                    <a:pt x="12191" y="23672"/>
                  </a:lnTo>
                  <a:lnTo>
                    <a:pt x="12191" y="24180"/>
                  </a:lnTo>
                  <a:lnTo>
                    <a:pt x="4978" y="25298"/>
                  </a:lnTo>
                  <a:lnTo>
                    <a:pt x="0" y="3037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0" name="object 91">
              <a:extLst>
                <a:ext uri="{FF2B5EF4-FFF2-40B4-BE49-F238E27FC236}">
                  <a16:creationId xmlns:a16="http://schemas.microsoft.com/office/drawing/2014/main" id="{645AD0C0-8CBD-131A-A94B-CCDB6F925786}"/>
                </a:ext>
              </a:extLst>
            </p:cNvPr>
            <p:cNvSpPr/>
            <p:nvPr/>
          </p:nvSpPr>
          <p:spPr>
            <a:xfrm>
              <a:off x="238524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1" name="object 92">
              <a:extLst>
                <a:ext uri="{FF2B5EF4-FFF2-40B4-BE49-F238E27FC236}">
                  <a16:creationId xmlns:a16="http://schemas.microsoft.com/office/drawing/2014/main" id="{F9C770FE-7BB2-198B-A6F5-BB75BD9158A5}"/>
                </a:ext>
              </a:extLst>
            </p:cNvPr>
            <p:cNvSpPr/>
            <p:nvPr/>
          </p:nvSpPr>
          <p:spPr>
            <a:xfrm>
              <a:off x="2426349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2" name="object 93">
              <a:extLst>
                <a:ext uri="{FF2B5EF4-FFF2-40B4-BE49-F238E27FC236}">
                  <a16:creationId xmlns:a16="http://schemas.microsoft.com/office/drawing/2014/main" id="{2CB7531F-4E3C-3FC3-F3CB-2DD3DDADD319}"/>
                </a:ext>
              </a:extLst>
            </p:cNvPr>
            <p:cNvSpPr/>
            <p:nvPr/>
          </p:nvSpPr>
          <p:spPr>
            <a:xfrm>
              <a:off x="2490494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3" name="object 94">
              <a:extLst>
                <a:ext uri="{FF2B5EF4-FFF2-40B4-BE49-F238E27FC236}">
                  <a16:creationId xmlns:a16="http://schemas.microsoft.com/office/drawing/2014/main" id="{B37B8265-9E60-AD9C-FF79-2BBF0CAD08E8}"/>
                </a:ext>
              </a:extLst>
            </p:cNvPr>
            <p:cNvSpPr/>
            <p:nvPr/>
          </p:nvSpPr>
          <p:spPr>
            <a:xfrm>
              <a:off x="2539681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4" name="object 95">
              <a:extLst>
                <a:ext uri="{FF2B5EF4-FFF2-40B4-BE49-F238E27FC236}">
                  <a16:creationId xmlns:a16="http://schemas.microsoft.com/office/drawing/2014/main" id="{B3EAD2C4-8FDD-CA33-588F-9D84BE008D22}"/>
                </a:ext>
              </a:extLst>
            </p:cNvPr>
            <p:cNvSpPr/>
            <p:nvPr/>
          </p:nvSpPr>
          <p:spPr>
            <a:xfrm>
              <a:off x="2579407" y="8669997"/>
              <a:ext cx="38609" cy="58644"/>
            </a:xfrm>
            <a:custGeom>
              <a:avLst/>
              <a:gdLst/>
              <a:ahLst/>
              <a:cxnLst/>
              <a:rect l="l" t="t" r="r" b="b"/>
              <a:pathLst>
                <a:path w="45618" h="69291">
                  <a:moveTo>
                    <a:pt x="27940" y="69291"/>
                  </a:moveTo>
                  <a:lnTo>
                    <a:pt x="27940" y="54762"/>
                  </a:lnTo>
                  <a:lnTo>
                    <a:pt x="27635" y="48971"/>
                  </a:lnTo>
                  <a:lnTo>
                    <a:pt x="28244" y="46532"/>
                  </a:lnTo>
                  <a:lnTo>
                    <a:pt x="35508" y="34488"/>
                  </a:lnTo>
                  <a:lnTo>
                    <a:pt x="41312" y="22263"/>
                  </a:lnTo>
                  <a:lnTo>
                    <a:pt x="44874" y="10537"/>
                  </a:lnTo>
                  <a:lnTo>
                    <a:pt x="45618" y="3352"/>
                  </a:lnTo>
                  <a:lnTo>
                    <a:pt x="45313" y="0"/>
                  </a:lnTo>
                  <a:lnTo>
                    <a:pt x="36880" y="0"/>
                  </a:lnTo>
                  <a:lnTo>
                    <a:pt x="36982" y="3454"/>
                  </a:lnTo>
                  <a:lnTo>
                    <a:pt x="34834" y="16511"/>
                  </a:lnTo>
                  <a:lnTo>
                    <a:pt x="30002" y="29150"/>
                  </a:lnTo>
                  <a:lnTo>
                    <a:pt x="25400" y="38303"/>
                  </a:lnTo>
                  <a:lnTo>
                    <a:pt x="24993" y="38303"/>
                  </a:lnTo>
                  <a:lnTo>
                    <a:pt x="21133" y="24222"/>
                  </a:lnTo>
                  <a:lnTo>
                    <a:pt x="16066" y="11343"/>
                  </a:lnTo>
                  <a:lnTo>
                    <a:pt x="11085" y="1626"/>
                  </a:lnTo>
                  <a:lnTo>
                    <a:pt x="10058" y="0"/>
                  </a:lnTo>
                  <a:lnTo>
                    <a:pt x="0" y="0"/>
                  </a:lnTo>
                  <a:lnTo>
                    <a:pt x="5036" y="8607"/>
                  </a:lnTo>
                  <a:lnTo>
                    <a:pt x="10676" y="20349"/>
                  </a:lnTo>
                  <a:lnTo>
                    <a:pt x="15646" y="33892"/>
                  </a:lnTo>
                  <a:lnTo>
                    <a:pt x="17373" y="40436"/>
                  </a:lnTo>
                  <a:lnTo>
                    <a:pt x="19187" y="53219"/>
                  </a:lnTo>
                  <a:lnTo>
                    <a:pt x="19202" y="69291"/>
                  </a:lnTo>
                  <a:lnTo>
                    <a:pt x="27940" y="692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5" name="object 96">
              <a:extLst>
                <a:ext uri="{FF2B5EF4-FFF2-40B4-BE49-F238E27FC236}">
                  <a16:creationId xmlns:a16="http://schemas.microsoft.com/office/drawing/2014/main" id="{CEF203B8-AB82-F9E0-E667-8B114105409A}"/>
                </a:ext>
              </a:extLst>
            </p:cNvPr>
            <p:cNvSpPr/>
            <p:nvPr/>
          </p:nvSpPr>
          <p:spPr>
            <a:xfrm>
              <a:off x="2620766" y="8669999"/>
              <a:ext cx="38007" cy="59934"/>
            </a:xfrm>
            <a:custGeom>
              <a:avLst/>
              <a:gdLst/>
              <a:ahLst/>
              <a:cxnLst/>
              <a:rect l="l" t="t" r="r" b="b"/>
              <a:pathLst>
                <a:path w="44907" h="70815">
                  <a:moveTo>
                    <a:pt x="22758" y="26517"/>
                  </a:moveTo>
                  <a:lnTo>
                    <a:pt x="10261" y="0"/>
                  </a:lnTo>
                  <a:lnTo>
                    <a:pt x="711" y="0"/>
                  </a:lnTo>
                  <a:lnTo>
                    <a:pt x="17576" y="33324"/>
                  </a:lnTo>
                  <a:lnTo>
                    <a:pt x="0" y="68478"/>
                  </a:lnTo>
                  <a:lnTo>
                    <a:pt x="7620" y="70815"/>
                  </a:lnTo>
                  <a:lnTo>
                    <a:pt x="16865" y="51206"/>
                  </a:lnTo>
                  <a:lnTo>
                    <a:pt x="18694" y="47244"/>
                  </a:lnTo>
                  <a:lnTo>
                    <a:pt x="20218" y="43688"/>
                  </a:lnTo>
                  <a:lnTo>
                    <a:pt x="21539" y="40741"/>
                  </a:lnTo>
                  <a:lnTo>
                    <a:pt x="21945" y="40741"/>
                  </a:lnTo>
                  <a:lnTo>
                    <a:pt x="36576" y="70815"/>
                  </a:lnTo>
                  <a:lnTo>
                    <a:pt x="44907" y="68580"/>
                  </a:lnTo>
                  <a:lnTo>
                    <a:pt x="27025" y="33223"/>
                  </a:lnTo>
                  <a:lnTo>
                    <a:pt x="44399" y="0"/>
                  </a:lnTo>
                  <a:lnTo>
                    <a:pt x="35661" y="0"/>
                  </a:lnTo>
                  <a:lnTo>
                    <a:pt x="28346" y="15646"/>
                  </a:lnTo>
                  <a:lnTo>
                    <a:pt x="26212" y="19913"/>
                  </a:lnTo>
                  <a:lnTo>
                    <a:pt x="24587" y="23368"/>
                  </a:lnTo>
                  <a:lnTo>
                    <a:pt x="23164" y="26517"/>
                  </a:lnTo>
                  <a:lnTo>
                    <a:pt x="22758" y="2651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6" name="object 97">
              <a:extLst>
                <a:ext uri="{FF2B5EF4-FFF2-40B4-BE49-F238E27FC236}">
                  <a16:creationId xmlns:a16="http://schemas.microsoft.com/office/drawing/2014/main" id="{11FDEEDF-BE63-E64A-B36F-F33524DB6FC7}"/>
                </a:ext>
              </a:extLst>
            </p:cNvPr>
            <p:cNvSpPr/>
            <p:nvPr/>
          </p:nvSpPr>
          <p:spPr>
            <a:xfrm>
              <a:off x="2664102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7" name="object 98">
              <a:extLst>
                <a:ext uri="{FF2B5EF4-FFF2-40B4-BE49-F238E27FC236}">
                  <a16:creationId xmlns:a16="http://schemas.microsoft.com/office/drawing/2014/main" id="{11AB56D2-A607-BFBB-BA05-64CB8A411DB6}"/>
                </a:ext>
              </a:extLst>
            </p:cNvPr>
            <p:cNvSpPr/>
            <p:nvPr/>
          </p:nvSpPr>
          <p:spPr>
            <a:xfrm>
              <a:off x="271174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8" name="object 99">
              <a:extLst>
                <a:ext uri="{FF2B5EF4-FFF2-40B4-BE49-F238E27FC236}">
                  <a16:creationId xmlns:a16="http://schemas.microsoft.com/office/drawing/2014/main" id="{4FBFAC38-748B-7801-D921-F6F83F778C23}"/>
                </a:ext>
              </a:extLst>
            </p:cNvPr>
            <p:cNvSpPr/>
            <p:nvPr/>
          </p:nvSpPr>
          <p:spPr>
            <a:xfrm>
              <a:off x="2760666" y="8669997"/>
              <a:ext cx="38952" cy="58644"/>
            </a:xfrm>
            <a:custGeom>
              <a:avLst/>
              <a:gdLst/>
              <a:ahLst/>
              <a:cxnLst/>
              <a:rect l="l" t="t" r="r" b="b"/>
              <a:pathLst>
                <a:path w="46024" h="69291">
                  <a:moveTo>
                    <a:pt x="8839" y="0"/>
                  </a:moveTo>
                  <a:lnTo>
                    <a:pt x="0" y="0"/>
                  </a:lnTo>
                  <a:lnTo>
                    <a:pt x="0" y="59029"/>
                  </a:lnTo>
                  <a:lnTo>
                    <a:pt x="406" y="66243"/>
                  </a:lnTo>
                  <a:lnTo>
                    <a:pt x="1422" y="69291"/>
                  </a:lnTo>
                  <a:lnTo>
                    <a:pt x="9448" y="69291"/>
                  </a:lnTo>
                  <a:lnTo>
                    <a:pt x="8432" y="65227"/>
                  </a:lnTo>
                  <a:lnTo>
                    <a:pt x="8331" y="44704"/>
                  </a:lnTo>
                  <a:lnTo>
                    <a:pt x="10464" y="48463"/>
                  </a:lnTo>
                  <a:lnTo>
                    <a:pt x="14630" y="50088"/>
                  </a:lnTo>
                  <a:lnTo>
                    <a:pt x="26415" y="50088"/>
                  </a:lnTo>
                  <a:lnTo>
                    <a:pt x="31191" y="45415"/>
                  </a:lnTo>
                  <a:lnTo>
                    <a:pt x="33223" y="41554"/>
                  </a:lnTo>
                  <a:lnTo>
                    <a:pt x="33527" y="41554"/>
                  </a:lnTo>
                  <a:lnTo>
                    <a:pt x="34340" y="47853"/>
                  </a:lnTo>
                  <a:lnTo>
                    <a:pt x="37896" y="50292"/>
                  </a:lnTo>
                  <a:lnTo>
                    <a:pt x="42265" y="50292"/>
                  </a:lnTo>
                  <a:lnTo>
                    <a:pt x="45313" y="49885"/>
                  </a:lnTo>
                  <a:lnTo>
                    <a:pt x="46024" y="43383"/>
                  </a:lnTo>
                  <a:lnTo>
                    <a:pt x="42468" y="43180"/>
                  </a:lnTo>
                  <a:lnTo>
                    <a:pt x="41351" y="41046"/>
                  </a:lnTo>
                  <a:lnTo>
                    <a:pt x="41351" y="0"/>
                  </a:lnTo>
                  <a:lnTo>
                    <a:pt x="32511" y="0"/>
                  </a:lnTo>
                  <a:lnTo>
                    <a:pt x="32511" y="30175"/>
                  </a:lnTo>
                  <a:lnTo>
                    <a:pt x="32207" y="33426"/>
                  </a:lnTo>
                  <a:lnTo>
                    <a:pt x="31699" y="34747"/>
                  </a:lnTo>
                  <a:lnTo>
                    <a:pt x="30073" y="38709"/>
                  </a:lnTo>
                  <a:lnTo>
                    <a:pt x="25806" y="42976"/>
                  </a:lnTo>
                  <a:lnTo>
                    <a:pt x="12090" y="42976"/>
                  </a:lnTo>
                  <a:lnTo>
                    <a:pt x="8839" y="3667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9" name="object 100">
              <a:extLst>
                <a:ext uri="{FF2B5EF4-FFF2-40B4-BE49-F238E27FC236}">
                  <a16:creationId xmlns:a16="http://schemas.microsoft.com/office/drawing/2014/main" id="{626CE96C-D820-8D9D-EF7B-E556040FBCDE}"/>
                </a:ext>
              </a:extLst>
            </p:cNvPr>
            <p:cNvSpPr/>
            <p:nvPr/>
          </p:nvSpPr>
          <p:spPr>
            <a:xfrm>
              <a:off x="2805210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0" name="object 101">
              <a:extLst>
                <a:ext uri="{FF2B5EF4-FFF2-40B4-BE49-F238E27FC236}">
                  <a16:creationId xmlns:a16="http://schemas.microsoft.com/office/drawing/2014/main" id="{C542C8CE-03DC-0E88-0627-622BDFE1846C}"/>
                </a:ext>
              </a:extLst>
            </p:cNvPr>
            <p:cNvSpPr/>
            <p:nvPr/>
          </p:nvSpPr>
          <p:spPr>
            <a:xfrm>
              <a:off x="284880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1" name="object 102">
              <a:extLst>
                <a:ext uri="{FF2B5EF4-FFF2-40B4-BE49-F238E27FC236}">
                  <a16:creationId xmlns:a16="http://schemas.microsoft.com/office/drawing/2014/main" id="{B321002B-D46D-D6E3-2FF4-797ECBAECF93}"/>
                </a:ext>
              </a:extLst>
            </p:cNvPr>
            <p:cNvSpPr/>
            <p:nvPr/>
          </p:nvSpPr>
          <p:spPr>
            <a:xfrm>
              <a:off x="2887070" y="8669053"/>
              <a:ext cx="40672" cy="43510"/>
            </a:xfrm>
            <a:custGeom>
              <a:avLst/>
              <a:gdLst/>
              <a:ahLst/>
              <a:cxnLst/>
              <a:rect l="l" t="t" r="r" b="b"/>
              <a:pathLst>
                <a:path w="48056" h="51409">
                  <a:moveTo>
                    <a:pt x="38912" y="25603"/>
                  </a:moveTo>
                  <a:lnTo>
                    <a:pt x="38912" y="36677"/>
                  </a:lnTo>
                  <a:lnTo>
                    <a:pt x="35897" y="48312"/>
                  </a:lnTo>
                  <a:lnTo>
                    <a:pt x="45195" y="38604"/>
                  </a:lnTo>
                  <a:lnTo>
                    <a:pt x="48056" y="25298"/>
                  </a:lnTo>
                  <a:lnTo>
                    <a:pt x="44452" y="10958"/>
                  </a:lnTo>
                  <a:lnTo>
                    <a:pt x="34619" y="2088"/>
                  </a:lnTo>
                  <a:lnTo>
                    <a:pt x="24383" y="0"/>
                  </a:lnTo>
                  <a:lnTo>
                    <a:pt x="34747" y="6705"/>
                  </a:lnTo>
                  <a:lnTo>
                    <a:pt x="38912" y="17271"/>
                  </a:lnTo>
                  <a:lnTo>
                    <a:pt x="38912" y="25603"/>
                  </a:lnTo>
                  <a:close/>
                </a:path>
                <a:path w="48056" h="51409">
                  <a:moveTo>
                    <a:pt x="38912" y="36677"/>
                  </a:moveTo>
                  <a:lnTo>
                    <a:pt x="32511" y="44703"/>
                  </a:lnTo>
                  <a:lnTo>
                    <a:pt x="15239" y="44703"/>
                  </a:lnTo>
                  <a:lnTo>
                    <a:pt x="9042" y="36575"/>
                  </a:lnTo>
                  <a:lnTo>
                    <a:pt x="9042" y="16459"/>
                  </a:lnTo>
                  <a:lnTo>
                    <a:pt x="13614" y="6705"/>
                  </a:lnTo>
                  <a:lnTo>
                    <a:pt x="34747" y="6705"/>
                  </a:lnTo>
                  <a:lnTo>
                    <a:pt x="24383" y="0"/>
                  </a:lnTo>
                  <a:lnTo>
                    <a:pt x="11299" y="3531"/>
                  </a:lnTo>
                  <a:lnTo>
                    <a:pt x="2507" y="13613"/>
                  </a:lnTo>
                  <a:lnTo>
                    <a:pt x="0" y="26111"/>
                  </a:lnTo>
                  <a:lnTo>
                    <a:pt x="3795" y="40699"/>
                  </a:lnTo>
                  <a:lnTo>
                    <a:pt x="13752" y="49422"/>
                  </a:lnTo>
                  <a:lnTo>
                    <a:pt x="23571" y="51409"/>
                  </a:lnTo>
                  <a:lnTo>
                    <a:pt x="35897" y="48312"/>
                  </a:lnTo>
                  <a:lnTo>
                    <a:pt x="38912" y="3667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2" name="object 103">
              <a:extLst>
                <a:ext uri="{FF2B5EF4-FFF2-40B4-BE49-F238E27FC236}">
                  <a16:creationId xmlns:a16="http://schemas.microsoft.com/office/drawing/2014/main" id="{8D2FF0B3-B7B8-7754-45AD-4B067EA77760}"/>
                </a:ext>
              </a:extLst>
            </p:cNvPr>
            <p:cNvSpPr/>
            <p:nvPr/>
          </p:nvSpPr>
          <p:spPr>
            <a:xfrm>
              <a:off x="293427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3" name="object 104">
              <a:extLst>
                <a:ext uri="{FF2B5EF4-FFF2-40B4-BE49-F238E27FC236}">
                  <a16:creationId xmlns:a16="http://schemas.microsoft.com/office/drawing/2014/main" id="{C0477A5D-B46F-C0F5-02FA-8E24117B82CA}"/>
                </a:ext>
              </a:extLst>
            </p:cNvPr>
            <p:cNvSpPr/>
            <p:nvPr/>
          </p:nvSpPr>
          <p:spPr>
            <a:xfrm>
              <a:off x="2981227" y="8652629"/>
              <a:ext cx="40672" cy="59934"/>
            </a:xfrm>
            <a:custGeom>
              <a:avLst/>
              <a:gdLst/>
              <a:ahLst/>
              <a:cxnLst/>
              <a:rect l="l" t="t" r="r" b="b"/>
              <a:pathLst>
                <a:path w="48056" h="70815">
                  <a:moveTo>
                    <a:pt x="38912" y="56083"/>
                  </a:moveTo>
                  <a:lnTo>
                    <a:pt x="32511" y="64109"/>
                  </a:lnTo>
                  <a:lnTo>
                    <a:pt x="15239" y="64109"/>
                  </a:lnTo>
                  <a:lnTo>
                    <a:pt x="9042" y="55981"/>
                  </a:lnTo>
                  <a:lnTo>
                    <a:pt x="9042" y="35864"/>
                  </a:lnTo>
                  <a:lnTo>
                    <a:pt x="13614" y="26111"/>
                  </a:lnTo>
                  <a:lnTo>
                    <a:pt x="34747" y="26111"/>
                  </a:lnTo>
                  <a:lnTo>
                    <a:pt x="24383" y="19405"/>
                  </a:lnTo>
                  <a:lnTo>
                    <a:pt x="11299" y="22936"/>
                  </a:lnTo>
                  <a:lnTo>
                    <a:pt x="2507" y="33019"/>
                  </a:lnTo>
                  <a:lnTo>
                    <a:pt x="0" y="45516"/>
                  </a:lnTo>
                  <a:lnTo>
                    <a:pt x="3795" y="60105"/>
                  </a:lnTo>
                  <a:lnTo>
                    <a:pt x="13752" y="68827"/>
                  </a:lnTo>
                  <a:lnTo>
                    <a:pt x="23571" y="70815"/>
                  </a:lnTo>
                  <a:lnTo>
                    <a:pt x="35897" y="67718"/>
                  </a:lnTo>
                  <a:lnTo>
                    <a:pt x="38912" y="56083"/>
                  </a:lnTo>
                  <a:close/>
                </a:path>
                <a:path w="48056" h="70815">
                  <a:moveTo>
                    <a:pt x="25501" y="0"/>
                  </a:moveTo>
                  <a:lnTo>
                    <a:pt x="20116" y="14528"/>
                  </a:lnTo>
                  <a:lnTo>
                    <a:pt x="26009" y="14528"/>
                  </a:lnTo>
                  <a:lnTo>
                    <a:pt x="34543" y="0"/>
                  </a:lnTo>
                  <a:lnTo>
                    <a:pt x="25501" y="0"/>
                  </a:lnTo>
                  <a:close/>
                </a:path>
                <a:path w="48056" h="70815">
                  <a:moveTo>
                    <a:pt x="38912" y="45008"/>
                  </a:moveTo>
                  <a:lnTo>
                    <a:pt x="38912" y="56083"/>
                  </a:lnTo>
                  <a:lnTo>
                    <a:pt x="35897" y="67718"/>
                  </a:lnTo>
                  <a:lnTo>
                    <a:pt x="45195" y="58009"/>
                  </a:lnTo>
                  <a:lnTo>
                    <a:pt x="48056" y="44703"/>
                  </a:lnTo>
                  <a:lnTo>
                    <a:pt x="44452" y="30363"/>
                  </a:lnTo>
                  <a:lnTo>
                    <a:pt x="34619" y="21494"/>
                  </a:lnTo>
                  <a:lnTo>
                    <a:pt x="24383" y="19405"/>
                  </a:lnTo>
                  <a:lnTo>
                    <a:pt x="34747" y="26111"/>
                  </a:lnTo>
                  <a:lnTo>
                    <a:pt x="38912" y="36677"/>
                  </a:lnTo>
                  <a:lnTo>
                    <a:pt x="38912" y="4500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4" name="object 105">
              <a:extLst>
                <a:ext uri="{FF2B5EF4-FFF2-40B4-BE49-F238E27FC236}">
                  <a16:creationId xmlns:a16="http://schemas.microsoft.com/office/drawing/2014/main" id="{450B36FB-70FE-6933-214C-BAE3CE27C500}"/>
                </a:ext>
              </a:extLst>
            </p:cNvPr>
            <p:cNvSpPr/>
            <p:nvPr/>
          </p:nvSpPr>
          <p:spPr>
            <a:xfrm>
              <a:off x="302422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5" name="object 106">
              <a:extLst>
                <a:ext uri="{FF2B5EF4-FFF2-40B4-BE49-F238E27FC236}">
                  <a16:creationId xmlns:a16="http://schemas.microsoft.com/office/drawing/2014/main" id="{CDC949F4-9DE2-36C9-B39B-0D38C93A1266}"/>
                </a:ext>
              </a:extLst>
            </p:cNvPr>
            <p:cNvSpPr/>
            <p:nvPr/>
          </p:nvSpPr>
          <p:spPr>
            <a:xfrm>
              <a:off x="3065327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F8FB3D0C-8276-D921-F6DB-93711AC2267D}"/>
                </a:ext>
              </a:extLst>
            </p:cNvPr>
            <p:cNvSpPr/>
            <p:nvPr/>
          </p:nvSpPr>
          <p:spPr>
            <a:xfrm>
              <a:off x="31112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7" name="object 108">
              <a:extLst>
                <a:ext uri="{FF2B5EF4-FFF2-40B4-BE49-F238E27FC236}">
                  <a16:creationId xmlns:a16="http://schemas.microsoft.com/office/drawing/2014/main" id="{A7447D84-110E-41D3-4B09-B72C693011DA}"/>
                </a:ext>
              </a:extLst>
            </p:cNvPr>
            <p:cNvSpPr/>
            <p:nvPr/>
          </p:nvSpPr>
          <p:spPr>
            <a:xfrm>
              <a:off x="3161116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8" name="object 109">
              <a:extLst>
                <a:ext uri="{FF2B5EF4-FFF2-40B4-BE49-F238E27FC236}">
                  <a16:creationId xmlns:a16="http://schemas.microsoft.com/office/drawing/2014/main" id="{0EB40E4C-CA1F-15EF-B174-00698663E173}"/>
                </a:ext>
              </a:extLst>
            </p:cNvPr>
            <p:cNvSpPr/>
            <p:nvPr/>
          </p:nvSpPr>
          <p:spPr>
            <a:xfrm>
              <a:off x="3221477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9" name="object 110">
              <a:extLst>
                <a:ext uri="{FF2B5EF4-FFF2-40B4-BE49-F238E27FC236}">
                  <a16:creationId xmlns:a16="http://schemas.microsoft.com/office/drawing/2014/main" id="{213C9D31-9C96-809D-F29B-98733C30103F}"/>
                </a:ext>
              </a:extLst>
            </p:cNvPr>
            <p:cNvSpPr/>
            <p:nvPr/>
          </p:nvSpPr>
          <p:spPr>
            <a:xfrm>
              <a:off x="326258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0" name="object 111">
              <a:extLst>
                <a:ext uri="{FF2B5EF4-FFF2-40B4-BE49-F238E27FC236}">
                  <a16:creationId xmlns:a16="http://schemas.microsoft.com/office/drawing/2014/main" id="{F6A5C9A8-954C-6A34-C397-9EF2958C8B86}"/>
                </a:ext>
              </a:extLst>
            </p:cNvPr>
            <p:cNvSpPr/>
            <p:nvPr/>
          </p:nvSpPr>
          <p:spPr>
            <a:xfrm>
              <a:off x="3308500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1" name="object 112">
              <a:extLst>
                <a:ext uri="{FF2B5EF4-FFF2-40B4-BE49-F238E27FC236}">
                  <a16:creationId xmlns:a16="http://schemas.microsoft.com/office/drawing/2014/main" id="{03D1F377-21CE-9E01-74B2-D55AAB31C803}"/>
                </a:ext>
              </a:extLst>
            </p:cNvPr>
            <p:cNvSpPr/>
            <p:nvPr/>
          </p:nvSpPr>
          <p:spPr>
            <a:xfrm>
              <a:off x="3365853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2" name="object 113">
              <a:extLst>
                <a:ext uri="{FF2B5EF4-FFF2-40B4-BE49-F238E27FC236}">
                  <a16:creationId xmlns:a16="http://schemas.microsoft.com/office/drawing/2014/main" id="{F2DADA68-0F41-EBF2-5A11-95247383EC47}"/>
                </a:ext>
              </a:extLst>
            </p:cNvPr>
            <p:cNvSpPr/>
            <p:nvPr/>
          </p:nvSpPr>
          <p:spPr>
            <a:xfrm>
              <a:off x="3402227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3" name="object 114">
              <a:extLst>
                <a:ext uri="{FF2B5EF4-FFF2-40B4-BE49-F238E27FC236}">
                  <a16:creationId xmlns:a16="http://schemas.microsoft.com/office/drawing/2014/main" id="{AF52EAA0-391F-2186-1514-5325FF5E2676}"/>
                </a:ext>
              </a:extLst>
            </p:cNvPr>
            <p:cNvSpPr/>
            <p:nvPr/>
          </p:nvSpPr>
          <p:spPr>
            <a:xfrm>
              <a:off x="3442814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4" name="object 115">
              <a:extLst>
                <a:ext uri="{FF2B5EF4-FFF2-40B4-BE49-F238E27FC236}">
                  <a16:creationId xmlns:a16="http://schemas.microsoft.com/office/drawing/2014/main" id="{B96C5CBA-6366-9CFE-75DB-B5D644593213}"/>
                </a:ext>
              </a:extLst>
            </p:cNvPr>
            <p:cNvSpPr/>
            <p:nvPr/>
          </p:nvSpPr>
          <p:spPr>
            <a:xfrm>
              <a:off x="3485548" y="8652629"/>
              <a:ext cx="41790" cy="59934"/>
            </a:xfrm>
            <a:custGeom>
              <a:avLst/>
              <a:gdLst/>
              <a:ahLst/>
              <a:cxnLst/>
              <a:rect l="l" t="t" r="r" b="b"/>
              <a:pathLst>
                <a:path w="49377" h="70815">
                  <a:moveTo>
                    <a:pt x="25196" y="0"/>
                  </a:moveTo>
                  <a:lnTo>
                    <a:pt x="19710" y="14528"/>
                  </a:lnTo>
                  <a:lnTo>
                    <a:pt x="25704" y="14528"/>
                  </a:lnTo>
                  <a:lnTo>
                    <a:pt x="34137" y="0"/>
                  </a:lnTo>
                  <a:lnTo>
                    <a:pt x="25196" y="0"/>
                  </a:lnTo>
                  <a:close/>
                </a:path>
                <a:path w="49377" h="70815">
                  <a:moveTo>
                    <a:pt x="29565" y="26415"/>
                  </a:moveTo>
                  <a:lnTo>
                    <a:pt x="34442" y="32410"/>
                  </a:lnTo>
                  <a:lnTo>
                    <a:pt x="35661" y="39014"/>
                  </a:lnTo>
                  <a:lnTo>
                    <a:pt x="36067" y="42367"/>
                  </a:lnTo>
                  <a:lnTo>
                    <a:pt x="36880" y="60451"/>
                  </a:lnTo>
                  <a:lnTo>
                    <a:pt x="37185" y="60451"/>
                  </a:lnTo>
                  <a:lnTo>
                    <a:pt x="37693" y="67970"/>
                  </a:lnTo>
                  <a:lnTo>
                    <a:pt x="41249" y="70815"/>
                  </a:lnTo>
                  <a:lnTo>
                    <a:pt x="45618" y="70815"/>
                  </a:lnTo>
                  <a:lnTo>
                    <a:pt x="48666" y="70408"/>
                  </a:lnTo>
                  <a:lnTo>
                    <a:pt x="49377" y="64007"/>
                  </a:lnTo>
                  <a:lnTo>
                    <a:pt x="45923" y="63906"/>
                  </a:lnTo>
                  <a:lnTo>
                    <a:pt x="44500" y="61467"/>
                  </a:lnTo>
                  <a:lnTo>
                    <a:pt x="44500" y="55676"/>
                  </a:lnTo>
                  <a:lnTo>
                    <a:pt x="44766" y="40738"/>
                  </a:lnTo>
                  <a:lnTo>
                    <a:pt x="45351" y="27220"/>
                  </a:lnTo>
                  <a:lnTo>
                    <a:pt x="45821" y="20523"/>
                  </a:lnTo>
                  <a:lnTo>
                    <a:pt x="38404" y="20523"/>
                  </a:lnTo>
                  <a:lnTo>
                    <a:pt x="37693" y="25399"/>
                  </a:lnTo>
                  <a:lnTo>
                    <a:pt x="37490" y="29260"/>
                  </a:lnTo>
                  <a:lnTo>
                    <a:pt x="37083" y="29260"/>
                  </a:lnTo>
                  <a:lnTo>
                    <a:pt x="34442" y="23063"/>
                  </a:lnTo>
                  <a:lnTo>
                    <a:pt x="29565" y="26415"/>
                  </a:lnTo>
                  <a:close/>
                </a:path>
                <a:path w="49377" h="70815">
                  <a:moveTo>
                    <a:pt x="36067" y="47040"/>
                  </a:moveTo>
                  <a:lnTo>
                    <a:pt x="35458" y="51206"/>
                  </a:lnTo>
                  <a:lnTo>
                    <a:pt x="33934" y="57708"/>
                  </a:lnTo>
                  <a:lnTo>
                    <a:pt x="28549" y="63703"/>
                  </a:lnTo>
                  <a:lnTo>
                    <a:pt x="13817" y="63703"/>
                  </a:lnTo>
                  <a:lnTo>
                    <a:pt x="9042" y="55168"/>
                  </a:lnTo>
                  <a:lnTo>
                    <a:pt x="9042" y="34645"/>
                  </a:lnTo>
                  <a:lnTo>
                    <a:pt x="14731" y="26415"/>
                  </a:lnTo>
                  <a:lnTo>
                    <a:pt x="29565" y="26415"/>
                  </a:lnTo>
                  <a:lnTo>
                    <a:pt x="34442" y="23063"/>
                  </a:lnTo>
                  <a:lnTo>
                    <a:pt x="29057" y="19405"/>
                  </a:lnTo>
                  <a:lnTo>
                    <a:pt x="21945" y="19405"/>
                  </a:lnTo>
                  <a:lnTo>
                    <a:pt x="10219" y="23461"/>
                  </a:lnTo>
                  <a:lnTo>
                    <a:pt x="2050" y="34581"/>
                  </a:lnTo>
                  <a:lnTo>
                    <a:pt x="0" y="46126"/>
                  </a:lnTo>
                  <a:lnTo>
                    <a:pt x="3694" y="61232"/>
                  </a:lnTo>
                  <a:lnTo>
                    <a:pt x="13463" y="69654"/>
                  </a:lnTo>
                  <a:lnTo>
                    <a:pt x="20116" y="70815"/>
                  </a:lnTo>
                  <a:lnTo>
                    <a:pt x="27939" y="70815"/>
                  </a:lnTo>
                  <a:lnTo>
                    <a:pt x="33629" y="66344"/>
                  </a:lnTo>
                  <a:lnTo>
                    <a:pt x="36880" y="60451"/>
                  </a:lnTo>
                  <a:lnTo>
                    <a:pt x="36067" y="42367"/>
                  </a:lnTo>
                  <a:lnTo>
                    <a:pt x="36067" y="4704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5" name="object 116">
              <a:extLst>
                <a:ext uri="{FF2B5EF4-FFF2-40B4-BE49-F238E27FC236}">
                  <a16:creationId xmlns:a16="http://schemas.microsoft.com/office/drawing/2014/main" id="{AC2F8033-3AA9-669E-C62B-5716F74ED599}"/>
                </a:ext>
              </a:extLst>
            </p:cNvPr>
            <p:cNvSpPr/>
            <p:nvPr/>
          </p:nvSpPr>
          <p:spPr>
            <a:xfrm>
              <a:off x="353292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6" name="object 117">
              <a:extLst>
                <a:ext uri="{FF2B5EF4-FFF2-40B4-BE49-F238E27FC236}">
                  <a16:creationId xmlns:a16="http://schemas.microsoft.com/office/drawing/2014/main" id="{2AD471BD-FA0E-8552-DF32-2720B6A305D8}"/>
                </a:ext>
              </a:extLst>
            </p:cNvPr>
            <p:cNvSpPr/>
            <p:nvPr/>
          </p:nvSpPr>
          <p:spPr>
            <a:xfrm>
              <a:off x="3579876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7" name="object 118">
              <a:extLst>
                <a:ext uri="{FF2B5EF4-FFF2-40B4-BE49-F238E27FC236}">
                  <a16:creationId xmlns:a16="http://schemas.microsoft.com/office/drawing/2014/main" id="{5E4D95C3-9686-CB96-681B-C173C837D71B}"/>
                </a:ext>
              </a:extLst>
            </p:cNvPr>
            <p:cNvSpPr/>
            <p:nvPr/>
          </p:nvSpPr>
          <p:spPr>
            <a:xfrm>
              <a:off x="3627255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8" name="object 119">
              <a:extLst>
                <a:ext uri="{FF2B5EF4-FFF2-40B4-BE49-F238E27FC236}">
                  <a16:creationId xmlns:a16="http://schemas.microsoft.com/office/drawing/2014/main" id="{F87EE1EA-C36D-D635-7EFE-3956AA45476E}"/>
                </a:ext>
              </a:extLst>
            </p:cNvPr>
            <p:cNvSpPr/>
            <p:nvPr/>
          </p:nvSpPr>
          <p:spPr>
            <a:xfrm>
              <a:off x="368340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9" name="object 120">
              <a:extLst>
                <a:ext uri="{FF2B5EF4-FFF2-40B4-BE49-F238E27FC236}">
                  <a16:creationId xmlns:a16="http://schemas.microsoft.com/office/drawing/2014/main" id="{D53422B6-0617-D0A4-5AF4-B57A764B557C}"/>
                </a:ext>
              </a:extLst>
            </p:cNvPr>
            <p:cNvSpPr/>
            <p:nvPr/>
          </p:nvSpPr>
          <p:spPr>
            <a:xfrm>
              <a:off x="3722445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0" name="object 121">
              <a:extLst>
                <a:ext uri="{FF2B5EF4-FFF2-40B4-BE49-F238E27FC236}">
                  <a16:creationId xmlns:a16="http://schemas.microsoft.com/office/drawing/2014/main" id="{96738585-BB08-BC56-96CB-EC45B1FE1DD5}"/>
                </a:ext>
              </a:extLst>
            </p:cNvPr>
            <p:cNvSpPr/>
            <p:nvPr/>
          </p:nvSpPr>
          <p:spPr>
            <a:xfrm>
              <a:off x="3772833" y="8669998"/>
              <a:ext cx="11608" cy="42565"/>
            </a:xfrm>
            <a:custGeom>
              <a:avLst/>
              <a:gdLst/>
              <a:ahLst/>
              <a:cxnLst/>
              <a:rect l="l" t="t" r="r" b="b"/>
              <a:pathLst>
                <a:path w="13716" h="50292">
                  <a:moveTo>
                    <a:pt x="8940" y="41656"/>
                  </a:moveTo>
                  <a:lnTo>
                    <a:pt x="8940" y="0"/>
                  </a:lnTo>
                  <a:lnTo>
                    <a:pt x="0" y="0"/>
                  </a:lnTo>
                  <a:lnTo>
                    <a:pt x="0" y="47955"/>
                  </a:lnTo>
                  <a:lnTo>
                    <a:pt x="3962" y="50292"/>
                  </a:lnTo>
                  <a:lnTo>
                    <a:pt x="9143" y="50292"/>
                  </a:lnTo>
                  <a:lnTo>
                    <a:pt x="12191" y="50088"/>
                  </a:lnTo>
                  <a:lnTo>
                    <a:pt x="13207" y="49784"/>
                  </a:lnTo>
                  <a:lnTo>
                    <a:pt x="13715" y="43281"/>
                  </a:lnTo>
                  <a:lnTo>
                    <a:pt x="9855" y="43484"/>
                  </a:lnTo>
                  <a:lnTo>
                    <a:pt x="8940" y="4165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1" name="object 122">
              <a:extLst>
                <a:ext uri="{FF2B5EF4-FFF2-40B4-BE49-F238E27FC236}">
                  <a16:creationId xmlns:a16="http://schemas.microsoft.com/office/drawing/2014/main" id="{DE23D695-4C62-BBF8-B8E6-5400AE41B86F}"/>
                </a:ext>
              </a:extLst>
            </p:cNvPr>
            <p:cNvSpPr/>
            <p:nvPr/>
          </p:nvSpPr>
          <p:spPr>
            <a:xfrm>
              <a:off x="380456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2" name="object 123">
              <a:extLst>
                <a:ext uri="{FF2B5EF4-FFF2-40B4-BE49-F238E27FC236}">
                  <a16:creationId xmlns:a16="http://schemas.microsoft.com/office/drawing/2014/main" id="{D5B24154-B76F-956D-2AB8-BD4EB260779E}"/>
                </a:ext>
              </a:extLst>
            </p:cNvPr>
            <p:cNvSpPr/>
            <p:nvPr/>
          </p:nvSpPr>
          <p:spPr>
            <a:xfrm>
              <a:off x="384566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DA3A9183-EF8C-959D-E3C1-C064D0AB3A0A}"/>
                </a:ext>
              </a:extLst>
            </p:cNvPr>
            <p:cNvSpPr/>
            <p:nvPr/>
          </p:nvSpPr>
          <p:spPr>
            <a:xfrm>
              <a:off x="3891582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4" name="object 125">
              <a:extLst>
                <a:ext uri="{FF2B5EF4-FFF2-40B4-BE49-F238E27FC236}">
                  <a16:creationId xmlns:a16="http://schemas.microsoft.com/office/drawing/2014/main" id="{EE7969E7-7C13-01A4-F006-F956AC50D4E4}"/>
                </a:ext>
              </a:extLst>
            </p:cNvPr>
            <p:cNvSpPr/>
            <p:nvPr/>
          </p:nvSpPr>
          <p:spPr>
            <a:xfrm>
              <a:off x="3948936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5" name="object 126">
              <a:extLst>
                <a:ext uri="{FF2B5EF4-FFF2-40B4-BE49-F238E27FC236}">
                  <a16:creationId xmlns:a16="http://schemas.microsoft.com/office/drawing/2014/main" id="{07AE9EBE-7C8A-FDD2-573D-2FA68745BB0E}"/>
                </a:ext>
              </a:extLst>
            </p:cNvPr>
            <p:cNvSpPr/>
            <p:nvPr/>
          </p:nvSpPr>
          <p:spPr>
            <a:xfrm>
              <a:off x="3989522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6" name="object 127">
              <a:extLst>
                <a:ext uri="{FF2B5EF4-FFF2-40B4-BE49-F238E27FC236}">
                  <a16:creationId xmlns:a16="http://schemas.microsoft.com/office/drawing/2014/main" id="{7AA8977D-CA95-9BCB-96A6-FA1A6CC98927}"/>
                </a:ext>
              </a:extLst>
            </p:cNvPr>
            <p:cNvSpPr/>
            <p:nvPr/>
          </p:nvSpPr>
          <p:spPr>
            <a:xfrm>
              <a:off x="4035095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7" name="object 128">
              <a:extLst>
                <a:ext uri="{FF2B5EF4-FFF2-40B4-BE49-F238E27FC236}">
                  <a16:creationId xmlns:a16="http://schemas.microsoft.com/office/drawing/2014/main" id="{267F71E1-F9E7-7E85-29D0-7DD02CBB42C1}"/>
                </a:ext>
              </a:extLst>
            </p:cNvPr>
            <p:cNvSpPr/>
            <p:nvPr/>
          </p:nvSpPr>
          <p:spPr>
            <a:xfrm>
              <a:off x="4081441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8" name="object 129">
              <a:extLst>
                <a:ext uri="{FF2B5EF4-FFF2-40B4-BE49-F238E27FC236}">
                  <a16:creationId xmlns:a16="http://schemas.microsoft.com/office/drawing/2014/main" id="{E9F9006B-F56D-9340-4D33-F1530D5E1E11}"/>
                </a:ext>
              </a:extLst>
            </p:cNvPr>
            <p:cNvSpPr/>
            <p:nvPr/>
          </p:nvSpPr>
          <p:spPr>
            <a:xfrm>
              <a:off x="4138966" y="8669999"/>
              <a:ext cx="44456" cy="41618"/>
            </a:xfrm>
            <a:custGeom>
              <a:avLst/>
              <a:gdLst/>
              <a:ahLst/>
              <a:cxnLst/>
              <a:rect l="l" t="t" r="r" b="b"/>
              <a:pathLst>
                <a:path w="52527" h="49174">
                  <a:moveTo>
                    <a:pt x="12903" y="49174"/>
                  </a:moveTo>
                  <a:lnTo>
                    <a:pt x="15861" y="39037"/>
                  </a:lnTo>
                  <a:lnTo>
                    <a:pt x="18193" y="25351"/>
                  </a:lnTo>
                  <a:lnTo>
                    <a:pt x="19593" y="11464"/>
                  </a:lnTo>
                  <a:lnTo>
                    <a:pt x="19812" y="7010"/>
                  </a:lnTo>
                  <a:lnTo>
                    <a:pt x="35966" y="7010"/>
                  </a:lnTo>
                  <a:lnTo>
                    <a:pt x="35966" y="43281"/>
                  </a:lnTo>
                  <a:lnTo>
                    <a:pt x="36677" y="47650"/>
                  </a:lnTo>
                  <a:lnTo>
                    <a:pt x="37490" y="49174"/>
                  </a:lnTo>
                  <a:lnTo>
                    <a:pt x="46126" y="49174"/>
                  </a:lnTo>
                  <a:lnTo>
                    <a:pt x="45415" y="46634"/>
                  </a:lnTo>
                  <a:lnTo>
                    <a:pt x="44704" y="42570"/>
                  </a:lnTo>
                  <a:lnTo>
                    <a:pt x="44704" y="7010"/>
                  </a:lnTo>
                  <a:lnTo>
                    <a:pt x="51511" y="7010"/>
                  </a:lnTo>
                  <a:lnTo>
                    <a:pt x="52527" y="0"/>
                  </a:lnTo>
                  <a:lnTo>
                    <a:pt x="6299" y="0"/>
                  </a:lnTo>
                  <a:lnTo>
                    <a:pt x="2235" y="1117"/>
                  </a:lnTo>
                  <a:lnTo>
                    <a:pt x="0" y="2641"/>
                  </a:lnTo>
                  <a:lnTo>
                    <a:pt x="1219" y="7924"/>
                  </a:lnTo>
                  <a:lnTo>
                    <a:pt x="3759" y="7213"/>
                  </a:lnTo>
                  <a:lnTo>
                    <a:pt x="7315" y="7010"/>
                  </a:lnTo>
                  <a:lnTo>
                    <a:pt x="11277" y="7010"/>
                  </a:lnTo>
                  <a:lnTo>
                    <a:pt x="10311" y="19901"/>
                  </a:lnTo>
                  <a:lnTo>
                    <a:pt x="8309" y="33661"/>
                  </a:lnTo>
                  <a:lnTo>
                    <a:pt x="5526" y="45713"/>
                  </a:lnTo>
                  <a:lnTo>
                    <a:pt x="4368" y="49174"/>
                  </a:lnTo>
                  <a:lnTo>
                    <a:pt x="12903" y="4917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9" name="object 130">
              <a:extLst>
                <a:ext uri="{FF2B5EF4-FFF2-40B4-BE49-F238E27FC236}">
                  <a16:creationId xmlns:a16="http://schemas.microsoft.com/office/drawing/2014/main" id="{219E6535-4791-1883-ABCF-D77B8507150C}"/>
                </a:ext>
              </a:extLst>
            </p:cNvPr>
            <p:cNvSpPr/>
            <p:nvPr/>
          </p:nvSpPr>
          <p:spPr>
            <a:xfrm>
              <a:off x="4188411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0" name="object 131">
              <a:extLst>
                <a:ext uri="{FF2B5EF4-FFF2-40B4-BE49-F238E27FC236}">
                  <a16:creationId xmlns:a16="http://schemas.microsoft.com/office/drawing/2014/main" id="{3BA8DBFF-F3A1-8227-F514-9B0CEADD13C4}"/>
                </a:ext>
              </a:extLst>
            </p:cNvPr>
            <p:cNvSpPr/>
            <p:nvPr/>
          </p:nvSpPr>
          <p:spPr>
            <a:xfrm>
              <a:off x="4230719" y="8655037"/>
              <a:ext cx="24249" cy="57526"/>
            </a:xfrm>
            <a:custGeom>
              <a:avLst/>
              <a:gdLst/>
              <a:ahLst/>
              <a:cxnLst/>
              <a:rect l="l" t="t" r="r" b="b"/>
              <a:pathLst>
                <a:path w="28651" h="67970">
                  <a:moveTo>
                    <a:pt x="18694" y="5181"/>
                  </a:moveTo>
                  <a:lnTo>
                    <a:pt x="18694" y="7924"/>
                  </a:lnTo>
                  <a:lnTo>
                    <a:pt x="20624" y="10261"/>
                  </a:lnTo>
                  <a:lnTo>
                    <a:pt x="26619" y="10261"/>
                  </a:lnTo>
                  <a:lnTo>
                    <a:pt x="28651" y="7924"/>
                  </a:lnTo>
                  <a:lnTo>
                    <a:pt x="28651" y="2235"/>
                  </a:lnTo>
                  <a:lnTo>
                    <a:pt x="26517" y="0"/>
                  </a:lnTo>
                  <a:lnTo>
                    <a:pt x="20828" y="0"/>
                  </a:lnTo>
                  <a:lnTo>
                    <a:pt x="18694" y="2336"/>
                  </a:lnTo>
                  <a:lnTo>
                    <a:pt x="18694" y="5181"/>
                  </a:lnTo>
                  <a:close/>
                </a:path>
                <a:path w="28651" h="67970">
                  <a:moveTo>
                    <a:pt x="0" y="5181"/>
                  </a:moveTo>
                  <a:lnTo>
                    <a:pt x="0" y="7924"/>
                  </a:lnTo>
                  <a:lnTo>
                    <a:pt x="2032" y="10261"/>
                  </a:lnTo>
                  <a:lnTo>
                    <a:pt x="7924" y="10261"/>
                  </a:lnTo>
                  <a:lnTo>
                    <a:pt x="9956" y="7924"/>
                  </a:lnTo>
                  <a:lnTo>
                    <a:pt x="9956" y="2235"/>
                  </a:lnTo>
                  <a:lnTo>
                    <a:pt x="7823" y="0"/>
                  </a:lnTo>
                  <a:lnTo>
                    <a:pt x="2133" y="0"/>
                  </a:lnTo>
                  <a:lnTo>
                    <a:pt x="0" y="2336"/>
                  </a:lnTo>
                  <a:lnTo>
                    <a:pt x="0" y="5181"/>
                  </a:lnTo>
                  <a:close/>
                </a:path>
                <a:path w="28651" h="67970">
                  <a:moveTo>
                    <a:pt x="18491" y="59334"/>
                  </a:moveTo>
                  <a:lnTo>
                    <a:pt x="18491" y="17678"/>
                  </a:lnTo>
                  <a:lnTo>
                    <a:pt x="9550" y="17678"/>
                  </a:lnTo>
                  <a:lnTo>
                    <a:pt x="9550" y="65633"/>
                  </a:lnTo>
                  <a:lnTo>
                    <a:pt x="13512" y="67970"/>
                  </a:lnTo>
                  <a:lnTo>
                    <a:pt x="18694" y="67970"/>
                  </a:lnTo>
                  <a:lnTo>
                    <a:pt x="21742" y="67767"/>
                  </a:lnTo>
                  <a:lnTo>
                    <a:pt x="22758" y="67462"/>
                  </a:lnTo>
                  <a:lnTo>
                    <a:pt x="23266" y="60959"/>
                  </a:lnTo>
                  <a:lnTo>
                    <a:pt x="19405" y="61163"/>
                  </a:lnTo>
                  <a:lnTo>
                    <a:pt x="18491" y="5933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1" name="object 132">
              <a:extLst>
                <a:ext uri="{FF2B5EF4-FFF2-40B4-BE49-F238E27FC236}">
                  <a16:creationId xmlns:a16="http://schemas.microsoft.com/office/drawing/2014/main" id="{23A67396-F6B6-5A58-7FE4-36391B7112EB}"/>
                </a:ext>
              </a:extLst>
            </p:cNvPr>
            <p:cNvSpPr/>
            <p:nvPr/>
          </p:nvSpPr>
          <p:spPr>
            <a:xfrm>
              <a:off x="425814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2" name="object 133">
              <a:extLst>
                <a:ext uri="{FF2B5EF4-FFF2-40B4-BE49-F238E27FC236}">
                  <a16:creationId xmlns:a16="http://schemas.microsoft.com/office/drawing/2014/main" id="{7F071AED-78C8-A451-CEC2-4604034786EA}"/>
                </a:ext>
              </a:extLst>
            </p:cNvPr>
            <p:cNvSpPr/>
            <p:nvPr/>
          </p:nvSpPr>
          <p:spPr>
            <a:xfrm>
              <a:off x="4300279" y="8652627"/>
              <a:ext cx="37491" cy="76014"/>
            </a:xfrm>
            <a:custGeom>
              <a:avLst/>
              <a:gdLst/>
              <a:ahLst/>
              <a:cxnLst/>
              <a:rect l="l" t="t" r="r" b="b"/>
              <a:pathLst>
                <a:path w="44297" h="89814">
                  <a:moveTo>
                    <a:pt x="17780" y="19405"/>
                  </a:moveTo>
                  <a:lnTo>
                    <a:pt x="12090" y="23977"/>
                  </a:lnTo>
                  <a:lnTo>
                    <a:pt x="9652" y="28651"/>
                  </a:lnTo>
                  <a:lnTo>
                    <a:pt x="9448" y="28651"/>
                  </a:lnTo>
                  <a:lnTo>
                    <a:pt x="9448" y="25501"/>
                  </a:lnTo>
                  <a:lnTo>
                    <a:pt x="8940" y="22453"/>
                  </a:lnTo>
                  <a:lnTo>
                    <a:pt x="8026" y="20523"/>
                  </a:lnTo>
                  <a:lnTo>
                    <a:pt x="0" y="20523"/>
                  </a:lnTo>
                  <a:lnTo>
                    <a:pt x="1117" y="23875"/>
                  </a:lnTo>
                  <a:lnTo>
                    <a:pt x="1422" y="28854"/>
                  </a:lnTo>
                  <a:lnTo>
                    <a:pt x="1422" y="69697"/>
                  </a:lnTo>
                  <a:lnTo>
                    <a:pt x="10363" y="69697"/>
                  </a:lnTo>
                  <a:lnTo>
                    <a:pt x="10363" y="40131"/>
                  </a:lnTo>
                  <a:lnTo>
                    <a:pt x="10566" y="37083"/>
                  </a:lnTo>
                  <a:lnTo>
                    <a:pt x="10972" y="35966"/>
                  </a:lnTo>
                  <a:lnTo>
                    <a:pt x="12496" y="30987"/>
                  </a:lnTo>
                  <a:lnTo>
                    <a:pt x="17068" y="26822"/>
                  </a:lnTo>
                  <a:lnTo>
                    <a:pt x="31394" y="26822"/>
                  </a:lnTo>
                  <a:lnTo>
                    <a:pt x="34340" y="33426"/>
                  </a:lnTo>
                  <a:lnTo>
                    <a:pt x="34340" y="78333"/>
                  </a:lnTo>
                  <a:lnTo>
                    <a:pt x="34645" y="86766"/>
                  </a:lnTo>
                  <a:lnTo>
                    <a:pt x="35864" y="89814"/>
                  </a:lnTo>
                  <a:lnTo>
                    <a:pt x="44297" y="89814"/>
                  </a:lnTo>
                  <a:lnTo>
                    <a:pt x="43281" y="85750"/>
                  </a:lnTo>
                  <a:lnTo>
                    <a:pt x="43281" y="40335"/>
                  </a:lnTo>
                  <a:lnTo>
                    <a:pt x="37829" y="24194"/>
                  </a:lnTo>
                  <a:lnTo>
                    <a:pt x="27305" y="19461"/>
                  </a:lnTo>
                  <a:lnTo>
                    <a:pt x="17780" y="19405"/>
                  </a:lnTo>
                  <a:close/>
                </a:path>
                <a:path w="44297" h="89814">
                  <a:moveTo>
                    <a:pt x="24587" y="0"/>
                  </a:moveTo>
                  <a:lnTo>
                    <a:pt x="19202" y="14528"/>
                  </a:lnTo>
                  <a:lnTo>
                    <a:pt x="25095" y="14528"/>
                  </a:lnTo>
                  <a:lnTo>
                    <a:pt x="33629" y="0"/>
                  </a:lnTo>
                  <a:lnTo>
                    <a:pt x="2458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3" name="object 134">
              <a:extLst>
                <a:ext uri="{FF2B5EF4-FFF2-40B4-BE49-F238E27FC236}">
                  <a16:creationId xmlns:a16="http://schemas.microsoft.com/office/drawing/2014/main" id="{5AB63CEA-449F-E1F0-7175-D535311B9FC9}"/>
                </a:ext>
              </a:extLst>
            </p:cNvPr>
            <p:cNvSpPr/>
            <p:nvPr/>
          </p:nvSpPr>
          <p:spPr>
            <a:xfrm>
              <a:off x="4346196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3DA62DA2-B9FB-91FF-94D8-56D1E5DAA700}"/>
                </a:ext>
              </a:extLst>
            </p:cNvPr>
            <p:cNvSpPr/>
            <p:nvPr/>
          </p:nvSpPr>
          <p:spPr>
            <a:xfrm>
              <a:off x="4397016" y="8653660"/>
              <a:ext cx="45144" cy="57956"/>
            </a:xfrm>
            <a:custGeom>
              <a:avLst/>
              <a:gdLst/>
              <a:ahLst/>
              <a:cxnLst/>
              <a:rect l="l" t="t" r="r" b="b"/>
              <a:pathLst>
                <a:path w="53340" h="68478">
                  <a:moveTo>
                    <a:pt x="23672" y="7416"/>
                  </a:moveTo>
                  <a:lnTo>
                    <a:pt x="51815" y="7416"/>
                  </a:lnTo>
                  <a:lnTo>
                    <a:pt x="51815" y="0"/>
                  </a:lnTo>
                  <a:lnTo>
                    <a:pt x="14731" y="0"/>
                  </a:lnTo>
                  <a:lnTo>
                    <a:pt x="14731" y="68478"/>
                  </a:lnTo>
                  <a:lnTo>
                    <a:pt x="53339" y="68478"/>
                  </a:lnTo>
                  <a:lnTo>
                    <a:pt x="53339" y="61061"/>
                  </a:lnTo>
                  <a:lnTo>
                    <a:pt x="23672" y="61061"/>
                  </a:lnTo>
                  <a:lnTo>
                    <a:pt x="23672" y="36372"/>
                  </a:lnTo>
                  <a:lnTo>
                    <a:pt x="50190" y="36372"/>
                  </a:lnTo>
                  <a:lnTo>
                    <a:pt x="50190" y="29057"/>
                  </a:lnTo>
                  <a:lnTo>
                    <a:pt x="23672" y="29057"/>
                  </a:lnTo>
                  <a:lnTo>
                    <a:pt x="23672" y="7416"/>
                  </a:lnTo>
                  <a:close/>
                </a:path>
                <a:path w="53340" h="68478">
                  <a:moveTo>
                    <a:pt x="711" y="0"/>
                  </a:moveTo>
                  <a:lnTo>
                    <a:pt x="0" y="15747"/>
                  </a:lnTo>
                  <a:lnTo>
                    <a:pt x="5283" y="15747"/>
                  </a:lnTo>
                  <a:lnTo>
                    <a:pt x="8839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8CE7D9D7-10F7-D034-1346-E5EE7DE58218}"/>
                </a:ext>
              </a:extLst>
            </p:cNvPr>
            <p:cNvSpPr/>
            <p:nvPr/>
          </p:nvSpPr>
          <p:spPr>
            <a:xfrm>
              <a:off x="4445600" y="8669999"/>
              <a:ext cx="37921" cy="41618"/>
            </a:xfrm>
            <a:custGeom>
              <a:avLst/>
              <a:gdLst/>
              <a:ahLst/>
              <a:cxnLst/>
              <a:rect l="l" t="t" r="r" b="b"/>
              <a:pathLst>
                <a:path w="44805" h="49174">
                  <a:moveTo>
                    <a:pt x="44500" y="0"/>
                  </a:moveTo>
                  <a:lnTo>
                    <a:pt x="36068" y="0"/>
                  </a:lnTo>
                  <a:lnTo>
                    <a:pt x="36169" y="4572"/>
                  </a:lnTo>
                  <a:lnTo>
                    <a:pt x="33774" y="17185"/>
                  </a:lnTo>
                  <a:lnTo>
                    <a:pt x="28552" y="30178"/>
                  </a:lnTo>
                  <a:lnTo>
                    <a:pt x="23469" y="40436"/>
                  </a:lnTo>
                  <a:lnTo>
                    <a:pt x="23164" y="40436"/>
                  </a:lnTo>
                  <a:lnTo>
                    <a:pt x="21742" y="36169"/>
                  </a:lnTo>
                  <a:lnTo>
                    <a:pt x="20523" y="32004"/>
                  </a:lnTo>
                  <a:lnTo>
                    <a:pt x="18897" y="27635"/>
                  </a:lnTo>
                  <a:lnTo>
                    <a:pt x="9448" y="0"/>
                  </a:lnTo>
                  <a:lnTo>
                    <a:pt x="0" y="0"/>
                  </a:lnTo>
                  <a:lnTo>
                    <a:pt x="17983" y="49174"/>
                  </a:lnTo>
                  <a:lnTo>
                    <a:pt x="26416" y="49174"/>
                  </a:lnTo>
                  <a:lnTo>
                    <a:pt x="33284" y="37313"/>
                  </a:lnTo>
                  <a:lnTo>
                    <a:pt x="39322" y="25223"/>
                  </a:lnTo>
                  <a:lnTo>
                    <a:pt x="43496" y="13369"/>
                  </a:lnTo>
                  <a:lnTo>
                    <a:pt x="44805" y="3657"/>
                  </a:lnTo>
                  <a:lnTo>
                    <a:pt x="44602" y="1016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6" name="object 137">
              <a:extLst>
                <a:ext uri="{FF2B5EF4-FFF2-40B4-BE49-F238E27FC236}">
                  <a16:creationId xmlns:a16="http://schemas.microsoft.com/office/drawing/2014/main" id="{3B72F0F9-C8A5-46BF-B2AE-E9F159BB00F0}"/>
                </a:ext>
              </a:extLst>
            </p:cNvPr>
            <p:cNvSpPr/>
            <p:nvPr/>
          </p:nvSpPr>
          <p:spPr>
            <a:xfrm>
              <a:off x="4488852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7" name="object 138">
              <a:extLst>
                <a:ext uri="{FF2B5EF4-FFF2-40B4-BE49-F238E27FC236}">
                  <a16:creationId xmlns:a16="http://schemas.microsoft.com/office/drawing/2014/main" id="{E66F037E-9140-5E9F-7D2A-2389C00D6EEA}"/>
                </a:ext>
              </a:extLst>
            </p:cNvPr>
            <p:cNvSpPr/>
            <p:nvPr/>
          </p:nvSpPr>
          <p:spPr>
            <a:xfrm>
              <a:off x="45490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8" name="object 139">
              <a:extLst>
                <a:ext uri="{FF2B5EF4-FFF2-40B4-BE49-F238E27FC236}">
                  <a16:creationId xmlns:a16="http://schemas.microsoft.com/office/drawing/2014/main" id="{40B594D3-E9D9-CFE9-6A2D-4F3AA3002671}"/>
                </a:ext>
              </a:extLst>
            </p:cNvPr>
            <p:cNvSpPr/>
            <p:nvPr/>
          </p:nvSpPr>
          <p:spPr>
            <a:xfrm>
              <a:off x="459891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9" name="object 140">
              <a:extLst>
                <a:ext uri="{FF2B5EF4-FFF2-40B4-BE49-F238E27FC236}">
                  <a16:creationId xmlns:a16="http://schemas.microsoft.com/office/drawing/2014/main" id="{8D8DF806-4D04-E9C8-8D0C-EF0159B6F376}"/>
                </a:ext>
              </a:extLst>
            </p:cNvPr>
            <p:cNvSpPr/>
            <p:nvPr/>
          </p:nvSpPr>
          <p:spPr>
            <a:xfrm>
              <a:off x="4644833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</p:grpSp>
      <p:pic>
        <p:nvPicPr>
          <p:cNvPr id="60" name="Picture 59" descr="A blue and red text with a flag and a flag&#10;&#10;Description automatically generated">
            <a:extLst>
              <a:ext uri="{FF2B5EF4-FFF2-40B4-BE49-F238E27FC236}">
                <a16:creationId xmlns:a16="http://schemas.microsoft.com/office/drawing/2014/main" id="{D555F4C4-29EE-7619-5D57-D4664577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70" y="6170339"/>
            <a:ext cx="907953" cy="543151"/>
          </a:xfrm>
          <a:prstGeom prst="rect">
            <a:avLst/>
          </a:prstGeom>
        </p:spPr>
      </p:pic>
      <p:pic>
        <p:nvPicPr>
          <p:cNvPr id="61" name="Picture 6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B3DCD61-F3C1-5541-1C7D-ECBD4FB4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6151590"/>
            <a:ext cx="568368" cy="573062"/>
          </a:xfrm>
          <a:prstGeom prst="rect">
            <a:avLst/>
          </a:prstGeom>
        </p:spPr>
      </p:pic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7AFFFF"/>
              </a:clrFrom>
              <a:clrTo>
                <a:srgbClr val="7A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3" name="object 85">
            <a:extLst>
              <a:ext uri="{FF2B5EF4-FFF2-40B4-BE49-F238E27FC236}">
                <a16:creationId xmlns:a16="http://schemas.microsoft.com/office/drawing/2014/main" id="{84BFAA89-E8D7-5E68-4935-441FAFC962BD}"/>
              </a:ext>
            </a:extLst>
          </p:cNvPr>
          <p:cNvSpPr txBox="1"/>
          <p:nvPr/>
        </p:nvSpPr>
        <p:spPr>
          <a:xfrm>
            <a:off x="6466948" y="3113085"/>
            <a:ext cx="2748866" cy="1005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Εθνικό Ίδρυμα Ερευνών</a:t>
            </a:r>
          </a:p>
          <a:p>
            <a:pPr algn="ctr">
              <a:spcBef>
                <a:spcPts val="126"/>
              </a:spcBef>
              <a:spcAft>
                <a:spcPts val="1200"/>
              </a:spcAft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Αμφιθέατρο ‘Λεωνίδας Ζέρβας’ </a:t>
            </a:r>
          </a:p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13 Δεκεμβρίου 2023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15B25ADD-77C6-E465-2E6A-C38D21D7B745}"/>
              </a:ext>
            </a:extLst>
          </p:cNvPr>
          <p:cNvSpPr txBox="1"/>
          <p:nvPr/>
        </p:nvSpPr>
        <p:spPr>
          <a:xfrm>
            <a:off x="4951224" y="1776830"/>
            <a:ext cx="4972805" cy="991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6"/>
              </a:spcBef>
            </a:pPr>
            <a:r>
              <a:rPr lang="el-GR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ΕΙΣΑΓΩΓΗ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ΕΡΓΟ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ΑΠΟΤΙΜΗΣΗΣ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6"/>
              </a:spcBef>
            </a:pPr>
            <a:r>
              <a:rPr lang="el-GR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lang="el-G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Νικ</a:t>
            </a:r>
            <a:r>
              <a:rPr lang="el-G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Σαργιάνος,  Γ.Γ.Ε.Κ.</a:t>
            </a:r>
            <a:r>
              <a:rPr lang="el-GR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6"/>
              </a:spcBef>
            </a:pPr>
            <a:r>
              <a:rPr lang="el-GR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Προϊστάμενος Τμήματος Β΄ -</a:t>
            </a:r>
            <a:r>
              <a:rPr lang="en-US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Αποτίμησης και Αξιολόγησης Επιπτώσεων</a:t>
            </a:r>
          </a:p>
          <a:p>
            <a:pPr algn="ctr">
              <a:spcBef>
                <a:spcPts val="126"/>
              </a:spcBef>
            </a:pPr>
            <a:r>
              <a:rPr lang="el-GR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Δ/</a:t>
            </a:r>
            <a:r>
              <a:rPr lang="el-GR" sz="13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νσης</a:t>
            </a:r>
            <a:r>
              <a:rPr lang="el-GR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Σχεδιασμού &amp; Προγραμματισμού ‘</a:t>
            </a:r>
            <a:r>
              <a:rPr lang="el-GR" sz="13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Ερευνας</a:t>
            </a:r>
            <a:r>
              <a:rPr lang="el-GR" sz="13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Καινοτομίας</a:t>
            </a:r>
          </a:p>
          <a:p>
            <a:pPr algn="ctr">
              <a:spcBef>
                <a:spcPts val="126"/>
              </a:spcBef>
            </a:pPr>
            <a:endParaRPr lang="el-GR" sz="1300" b="1" dirty="0">
              <a:solidFill>
                <a:sysClr val="windowText" lastClr="0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6"/>
              </a:spcBef>
            </a:pPr>
            <a:r>
              <a:rPr lang="el-GR" sz="13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12A0969-2FEE-9184-30DC-E5EFF4FD8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250209"/>
            <a:ext cx="1602376" cy="632939"/>
          </a:xfrm>
          <a:prstGeom prst="rect">
            <a:avLst/>
          </a:prstGeom>
        </p:spPr>
      </p:pic>
      <p:sp>
        <p:nvSpPr>
          <p:cNvPr id="2" name="object 85">
            <a:extLst>
              <a:ext uri="{FF2B5EF4-FFF2-40B4-BE49-F238E27FC236}">
                <a16:creationId xmlns:a16="http://schemas.microsoft.com/office/drawing/2014/main" id="{AE0867EB-1814-448F-6A3F-9ED063C81126}"/>
              </a:ext>
            </a:extLst>
          </p:cNvPr>
          <p:cNvSpPr txBox="1"/>
          <p:nvPr/>
        </p:nvSpPr>
        <p:spPr>
          <a:xfrm>
            <a:off x="453088" y="1186453"/>
            <a:ext cx="8994851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A</a:t>
            </a:r>
            <a:r>
              <a:rPr lang="el-GR"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ποτίμηση</a:t>
            </a:r>
            <a:r>
              <a:rPr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Δ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ρά</a:t>
            </a:r>
            <a:r>
              <a:rPr b="1" spc="-13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</a:t>
            </a:r>
            <a:r>
              <a:rPr b="1" spc="-5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lang="en-US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Έρε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υ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ας</a:t>
            </a:r>
            <a:r>
              <a:rPr b="1" spc="10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αι</a:t>
            </a:r>
            <a:r>
              <a:rPr b="1" spc="4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85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</a:t>
            </a:r>
            <a:r>
              <a:rPr b="1" spc="-5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spc="-12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ομίας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ΕΣΠΑ 2007-2013 της</a:t>
            </a:r>
            <a:r>
              <a:rPr lang="el-GR" b="1" spc="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ΓΓΕΚ</a:t>
            </a:r>
            <a:r>
              <a:rPr lang="el-GR" b="1" spc="6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endParaRPr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2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Απαιτήσεις - Δράσεις προς αποτίμηση (3/3)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6634D-452D-3E42-7401-1A617B293D5D}"/>
              </a:ext>
            </a:extLst>
          </p:cNvPr>
          <p:cNvSpPr txBox="1"/>
          <p:nvPr/>
        </p:nvSpPr>
        <p:spPr>
          <a:xfrm>
            <a:off x="317058" y="1489262"/>
            <a:ext cx="9144663" cy="4016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7188" lvl="0" indent="-179388" rtl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l-GR" b="1" u="sng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11 Διακρατικές Συνεργασίες</a:t>
            </a:r>
            <a:endParaRPr lang="el-GR" u="sng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ΓΑΛΛΙΑΣ 2009 (προκήρυξη 2009, π/υ 517.000 €)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ΟΥΓΓΑΡΙΑΣ 2009 (προκήρυξη 2009, π/υ 300.000 €)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ΤΟΥΡΚΙΑΣ 2010-11 (προκήρυξη 2009, π/υ 420.000 €)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ΡΟΥΜΑΝΙΑΣ 2011-12 (προκήρυξη 2010, π/υ 300.000 €)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ΤΣΕΧΙΑΣ 2011-13 (προκήρυξη 2011, π/υ 225.000 €)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ΣΛΟΒΑΚΙΑΣ 2011-12 (προκήρυξη 2011, π/υ 300.000 €)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ΓΑΛΛΙΑΣ 2013 (προκήρυξη 2013, π/υ 600.000 €)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ΤΟΥΡΚΙΑΣ 2013-14 (προκήρυξη 2013, π/υ 300.000 €)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ΚΙΝΑΣ 2012-14 (προκήρυξη Φεβρουαρίου 2012, π/υ 14,1 εκατ.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ΓΕΡΜΑΝΙΑΣ 2013-15 (προκήρυξη Απριλίου 2013, π/υ 5 εκατ.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indent="-349250">
              <a:buClr>
                <a:srgbClr val="C00000"/>
              </a:buClr>
              <a:buFont typeface="+mj-lt"/>
              <a:buAutoNum type="arabicPeriod"/>
            </a:pP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ΔΙΜΕΡΗΣ Ε&amp;Τ ΣΥΝΕΡΓΑΣΙΑ ΕΛΛΑΔΑΣ –</a:t>
            </a:r>
            <a:r>
              <a:rPr lang="en-US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highlight>
                  <a:srgbClr val="E9FBF9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ΙΣΡΑΗΛ 2013-15 (προκήρυξη Ιουλίου 2013, π/υ 10 εκατ. €)</a:t>
            </a:r>
            <a:endParaRPr lang="el-GR" sz="1600" dirty="0">
              <a:effectLst/>
              <a:highlight>
                <a:srgbClr val="E9FBF9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Απαιτήσεις – Ενότητες Δράσεων (1/2)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3B99B-5A64-BE4F-506C-F2E0E5C56351}"/>
              </a:ext>
            </a:extLst>
          </p:cNvPr>
          <p:cNvSpPr txBox="1"/>
          <p:nvPr/>
        </p:nvSpPr>
        <p:spPr>
          <a:xfrm>
            <a:off x="393774" y="1392806"/>
            <a:ext cx="9362476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rtl="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Ορίστηκαν 9 Ενότητες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Δράσεων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μια (1) συνολική για το σύνολο των Δράσεων και οκτώ (8) με ομαδοποίηση δράσεων και κατηγοριοποίησή τους ως ακολούθως: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lvl="0" indent="-26987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Αναπτυξιακές προτάσεις ερευνητικών φορέων – ΚΡΗΠΙΣ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lvl="0" indent="-26987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Συνεργασία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lvl="0" indent="-269875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Συμπράξεις Παραγωγικών και Ερευνητικών Φορέων - Ενισχύσεις προς Επιχειρήσεις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8525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ΠΑΒΕΤ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Πρόγραμμα Ανάπτυξης Βιομηχανικής Έρευνας και Τεχνολογίας</a:t>
            </a:r>
          </a:p>
          <a:p>
            <a:pPr marL="898525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Νέες Επιχειρήσεις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Υποστήριξη Νέων Επιχειρήσεων για Δραστηριότητες Έρευνας &amp; Τεχνολογικής Ανάπτυξης</a:t>
            </a:r>
          </a:p>
          <a:p>
            <a:pPr marL="898525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Κουπόνια Καινοτομίας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Μικρομεσαίες Επιχειρήσεις΄</a:t>
            </a:r>
          </a:p>
          <a:p>
            <a:pPr marL="898525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Spinoff</a:t>
            </a: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l-GR" sz="17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Spinout</a:t>
            </a: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Υποστήριξη νέων καινοτόμων επιχειρήσεων</a:t>
            </a:r>
          </a:p>
          <a:p>
            <a:pPr marL="898525" lvl="0" indent="-342900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Υποστήριξη Ομάδων ΜΜΕ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δραστηριότητες Έρευνας &amp; Τεχνολογικής Ανάπτυξης</a:t>
            </a:r>
          </a:p>
          <a:p>
            <a:pPr marL="536575" lvl="0" indent="-269875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Διακρατικές Συνεργασίες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lvl="0" indent="-269875">
              <a:buClr>
                <a:srgbClr val="C00000"/>
              </a:buClr>
              <a:buFont typeface="+mj-lt"/>
              <a:buAutoNum type="arabicPeriod" startAt="4"/>
            </a:pP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Δημιουργία Καινοτομικών Συστάδων Επιχειρήσεων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Ένα Ελληνικό Προϊόν, μια Αγορά: ο Πλανήτης </a:t>
            </a:r>
          </a:p>
        </p:txBody>
      </p:sp>
    </p:spTree>
    <p:extLst>
      <p:ext uri="{BB962C8B-B14F-4D97-AF65-F5344CB8AC3E}">
        <p14:creationId xmlns:p14="http://schemas.microsoft.com/office/powerpoint/2010/main" val="26681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Απαιτήσεις – Ενότητες Δράσεων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3F341-D94E-64CD-309B-DEBB1D86F6D5}"/>
              </a:ext>
            </a:extLst>
          </p:cNvPr>
          <p:cNvSpPr txBox="1"/>
          <p:nvPr/>
        </p:nvSpPr>
        <p:spPr>
          <a:xfrm>
            <a:off x="305463" y="1280020"/>
            <a:ext cx="91917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indent="-269875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6"/>
            </a:pPr>
            <a:r>
              <a:rPr lang="el-GR" sz="1700" u="sng" dirty="0">
                <a:latin typeface="Calibri" panose="020F0502020204030204" pitchFamily="34" charset="0"/>
              </a:rPr>
              <a:t>Ευρωπαϊκή Ε&amp;Τ Συνεργασία</a:t>
            </a:r>
          </a:p>
          <a:p>
            <a:pPr marL="536575" lvl="0" indent="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ERANET – Ευρωπαϊκή Ε&amp;Τ Συνεργασία – Επιχορήγηση Ελληνικών φορέων</a:t>
            </a:r>
          </a:p>
          <a:p>
            <a:pPr marL="536575" lvl="0" indent="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Πράξη Επιχορήγησης Ελληνικών φορέων που συμμετείχαν επιτυχώς στην 1</a:t>
            </a:r>
            <a:r>
              <a:rPr lang="el-GR" sz="17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Προκήρυξη Υποβολής των Ευρωπαϊκών Κοινών Τεχνολογικών Πρωτοβουλιών: «ENIAC &amp; ΑRTEMIS»</a:t>
            </a:r>
          </a:p>
          <a:p>
            <a:pPr marL="536575" lvl="0" indent="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Δημιουργία εθνικών ερευνητικών δικτύων σε τομείς που αφορούν τις ερευνητικές υποδομές του Ευρωπαϊκού Οδικού Χάρτη των Ερευνητικών Υποδομών (ESFRI – ΕUROPEAN STRATEGY FORUM FOR RESEARCH INFRASTRUCTURES)</a:t>
            </a:r>
          </a:p>
          <a:p>
            <a:pPr marL="536575" lvl="0" indent="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Πράξη Επιχορήγησης Ελληνικών φορέων που συμμετείχαν σε Κοινές Προκηρύξεις Υποβολής Προτάσεων των πρωτοβουλιών του Κοινού Προγραμματισμού – Joint 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Programming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Initiatives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JPIs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536575" lvl="0" indent="-269875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u="sng" dirty="0">
                <a:latin typeface="Calibri" panose="020F0502020204030204" pitchFamily="34" charset="0"/>
              </a:rPr>
              <a:t>Υποστήριξη Ερευνητών</a:t>
            </a:r>
          </a:p>
          <a:p>
            <a:pPr marL="806450" lvl="0" indent="-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ΑΡΙΣΤΕΙΑ Ι και ΙΙ</a:t>
            </a:r>
          </a:p>
          <a:p>
            <a:pPr marL="806450" lvl="0" indent="-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Ενίσχυση 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μεταδιδακτόρων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6450" lvl="0" indent="-269875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ERC 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Grant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Schemes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536575" lvl="0" indent="-269875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8"/>
            </a:pPr>
            <a:r>
              <a:rPr lang="el-GR" sz="1700" u="sng" dirty="0">
                <a:latin typeface="Calibri" panose="020F0502020204030204" pitchFamily="34" charset="0"/>
              </a:rPr>
              <a:t>Ενίσχυση της απασχόλησης ερευνητικού προσωπικού σε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319609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Πρόσθετες απαιτήσεις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A7A1F-608C-E7D4-E27E-3A90C91111F8}"/>
              </a:ext>
            </a:extLst>
          </p:cNvPr>
          <p:cNvSpPr txBox="1"/>
          <p:nvPr/>
        </p:nvSpPr>
        <p:spPr>
          <a:xfrm>
            <a:off x="385823" y="1467439"/>
            <a:ext cx="9134354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Έρευνα Πεδίου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γ</a:t>
            </a:r>
            <a:r>
              <a:rPr lang="el-GR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ια τη συλλογή δεδομένων,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 συγκεκριμένη μεθοδολογία (ερωτηματολόγια, συνεντεύξεις,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studies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Συγκεκριμένες απαιτήσεις για τη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στατιστική επεξεργασία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των αποτελεσμάτων αποτίμησης της κάθε δράσης (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performance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indicators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μελέτη κόστους – οφέλους, οικονομικοί και κοινωνικοί δείκτες, επιστημονικές επιστροφές, εμπορικός αντίκτυπος [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commercial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], κ.ά.), για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την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επίδραση στους ωφελούμενους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και για τον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τρόπο διαχείρισης της ΓΓΕΚ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Επιπρόσθετες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μελέτες καλών πρακτικών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(καλές πρακτικές Εθνικών Συστημάτων Διαχείρισης ΕΤΑΚ – καλές πρακτικές ομοειδών Δράσεων π.χ. ΚΡΗΠΙΣ, ΣΥΝΕΡΓΑΣΙΑ)</a:t>
            </a:r>
          </a:p>
          <a:p>
            <a:pPr marL="457200">
              <a:buClr>
                <a:srgbClr val="C00000"/>
              </a:buClr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Κατάληξη σε συμπεράσματα</a:t>
            </a:r>
            <a:r>
              <a:rPr lang="el-GR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και </a:t>
            </a:r>
            <a:r>
              <a:rPr lang="el-GR" sz="1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χαρακτηρισμός των Δράσεων</a:t>
            </a:r>
            <a:r>
              <a:rPr lang="el-GR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(εύστοχες ή όχι, επιτυχείς στην υλοποίηση ή όχι, προσδιορισμός δυνατών και αδύναμων σημείων, κλπ.) 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Διαμόρφωση &amp; εισήγηση προτάσεων για διόρθωση-βελτίωση</a:t>
            </a: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επόμενων προκηρύξεων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</a:p>
          <a:p>
            <a:pPr marL="457200">
              <a:buClr>
                <a:srgbClr val="C00000"/>
              </a:buClr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 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Δ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ράσεις διάχυσης</a:t>
            </a:r>
            <a:r>
              <a:rPr lang="el-GR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των αποτελεσμάτων (ενημερωτικά φυλλάδια, ημερίδες)</a:t>
            </a:r>
          </a:p>
        </p:txBody>
      </p:sp>
    </p:spTree>
    <p:extLst>
      <p:ext uri="{BB962C8B-B14F-4D97-AF65-F5344CB8AC3E}">
        <p14:creationId xmlns:p14="http://schemas.microsoft.com/office/powerpoint/2010/main" val="56101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– ΟΡΟΣΗΜΑ ΥΛΟΠΟΙΗΣΗΣ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Εξέλιξη διαγωνισμού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67820-031E-308A-34FD-5285D574F76C}"/>
              </a:ext>
            </a:extLst>
          </p:cNvPr>
          <p:cNvSpPr txBox="1"/>
          <p:nvPr/>
        </p:nvSpPr>
        <p:spPr>
          <a:xfrm>
            <a:off x="517019" y="1594831"/>
            <a:ext cx="898478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Ανακοίνωση Διεθνούς Διαγωνισμού: </a:t>
            </a:r>
            <a:r>
              <a:rPr lang="el-G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Ιανουάριος 2021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με προθεσμία υποβολής το τέλος Μαρτίου του </a:t>
            </a:r>
            <a:r>
              <a:rPr lang="el-GR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ι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δίου έτους</a:t>
            </a:r>
          </a:p>
          <a:p>
            <a:pPr lvl="0" rtl="0">
              <a:spcAft>
                <a:spcPts val="1200"/>
              </a:spcAft>
              <a:buClr>
                <a:srgbClr val="C00000"/>
              </a:buClr>
            </a:pP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Υποβλήθηκαν τέσσερεις (4) έγκυρες και εμπρόθεσμες προτάσεις. Μετά τη διαδικασία Αξιολόγησης, προκρίθηκε η πρόταση της εταιρίας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PLANET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σε συνεργασία με τους φορείς: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Technopolis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ΙΟΒΕ,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Redecon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Η σύμβαση υπογράφηκε στις </a:t>
            </a:r>
            <a:r>
              <a:rPr lang="el-G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 Σεπτεμβρίου 2021 </a:t>
            </a:r>
            <a:r>
              <a:rPr lang="el-GR" sz="17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 διάρκεια 18 μήνες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Μετά από αίτημα του Αναδόχου και σύμφωνα με τις πρόνοιες της Διακήρυξης και της σύμβασης,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δόθηκαν </a:t>
            </a:r>
            <a:r>
              <a:rPr lang="el-GR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δύο (2) παρατάσεις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με τελική ολοκλήρωση του έργου τον </a:t>
            </a:r>
            <a:r>
              <a:rPr lang="el-GR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Σεπτέμβριο 2023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Πρώτη παράταση (4 μήνες έως 14/07/2023, αίτημα 05/01/2023)</a:t>
            </a:r>
          </a:p>
          <a:p>
            <a:pPr marL="6286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Δεύτερη παράταση (2 μήνες έως 14/09/2023, αίτημα 07/07/2023)</a:t>
            </a:r>
          </a:p>
        </p:txBody>
      </p:sp>
    </p:spTree>
    <p:extLst>
      <p:ext uri="{BB962C8B-B14F-4D97-AF65-F5344CB8AC3E}">
        <p14:creationId xmlns:p14="http://schemas.microsoft.com/office/powerpoint/2010/main" val="375327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– ΟΡΟΣΗΜΑ ΥΛΟΠΟΙΗΣΗΣ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Παρακολούθηση σύμβασης και παραλαβή μελετών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0DB5B-4A0E-F6C8-9E64-939B0C5BBEC9}"/>
              </a:ext>
            </a:extLst>
          </p:cNvPr>
          <p:cNvSpPr txBox="1"/>
          <p:nvPr/>
        </p:nvSpPr>
        <p:spPr>
          <a:xfrm>
            <a:off x="385822" y="1374591"/>
            <a:ext cx="9060327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Καθ’ όλη τη διάρκεια της υλοποίησης, υπήρξε </a:t>
            </a:r>
            <a:r>
              <a:rPr lang="el-GR" sz="17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στενή συνεργασία και παρακολούθηση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από την Αναθέτουσα Αρχή (ΑΑ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ΓΓΕΚ/ΠΡΟ/Τμήμα Β’) και την Επιτροπή Παρακολούθησης και Παραλαβής (ΕΠΠΕ) του έργου </a:t>
            </a:r>
            <a:endParaRPr lang="el-GR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Έγιναν </a:t>
            </a:r>
            <a:r>
              <a:rPr lang="el-GR" sz="17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πολλές επίσημες </a:t>
            </a:r>
            <a:r>
              <a:rPr lang="el-GR" sz="17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σ</a:t>
            </a:r>
            <a:r>
              <a:rPr lang="el-GR" sz="1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υναντήσεις </a:t>
            </a:r>
            <a:r>
              <a:rPr lang="el-GR" sz="17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(άνω των 10)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μεταξύ Αναδόχου, Αναθέτουσας Αρχής και ΕΠΠΕ:</a:t>
            </a:r>
          </a:p>
          <a:p>
            <a:pPr marL="628650" lvl="0" indent="-271463" rtl="0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22/09/2021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Εν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αρκτήρια Συνάντηση Έργου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12/11/2021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οθετήριο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/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Βάση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Δεδομένων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(ΒΔ)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23/02/2022 Απολογισμός Εργασιών Διμήνου 15/12/2021-15/02/2022, </a:t>
            </a:r>
            <a:r>
              <a:rPr lang="el-GR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Επικαιροποίηση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χρονοδιαγράμματος Πακέτου Εργασίας Β, Έγκριση αιτήματος αντικατάστασης μελών της βασικής Ομάδας Έργου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23/03/2022 Παρουσίαση στην ΕΠΠΕ της 1ης Εξαμηνιαίας Έκθεσης Προόδου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06/06/2022 Απολογισμός Εργασιών Διμήνου 01/04/2022-01/06/2022, Δραστηριότητες Β4, Β5, Β6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02/08/2022 Δραστηριότητες Β4, Β5, Β6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19/05/2023 Παρουσίαση ΒΔ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0" indent="-271463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26/06/2023 Παρουσίαση παραδοτέων και σχόλια ΕΠΠΕ και ΑΑ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indent="-27146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9/10/2023 Παρουσίαση παραδοτέων και σχόλια ΕΠΠΕ και ΑΑ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68954-FC03-2020-3E76-F20317DB6A0F}"/>
              </a:ext>
            </a:extLst>
          </p:cNvPr>
          <p:cNvSpPr txBox="1"/>
          <p:nvPr/>
        </p:nvSpPr>
        <p:spPr>
          <a:xfrm>
            <a:off x="436327" y="5799579"/>
            <a:ext cx="655286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buClr>
                <a:srgbClr val="C00000"/>
              </a:buClr>
              <a:buFont typeface="Wingdings" panose="05000000000000000000" pitchFamily="2" charset="2"/>
              <a:buChar char=""/>
            </a:pPr>
            <a:r>
              <a:rPr lang="el-GR" sz="17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Παραλαβή των μελετών αποτίμησης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l-GR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Οκτώβριος 2023</a:t>
            </a:r>
            <a:endParaRPr lang="el-GR" sz="17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– ΟΡΟΣΗΜΑ ΥΛΟΠΟΙΗΣΗΣ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Συνεργασία Αναδόχου με ΓΓΕΚ</a:t>
            </a:r>
            <a:r>
              <a:rPr lang="en-US" b="1" dirty="0">
                <a:solidFill>
                  <a:srgbClr val="C00000"/>
                </a:solidFill>
              </a:rPr>
              <a:t> (1/2)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77A0B-B628-AF9E-60DE-869CE2C1B35F}"/>
              </a:ext>
            </a:extLst>
          </p:cNvPr>
          <p:cNvSpPr txBox="1"/>
          <p:nvPr/>
        </p:nvSpPr>
        <p:spPr>
          <a:xfrm>
            <a:off x="385823" y="1579576"/>
            <a:ext cx="881781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Συνεχής/αδιάλειπτη συνεργασία, σε κάθε επίπεδο, των στελεχών του Τμήματος με όλες τις βαθμίδες στελεχών της Ομάδας Υλοποίησης του Αναδόχου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Αναρίθμητες τηλεφωνικές επικοινωνίες και </a:t>
            </a:r>
            <a:r>
              <a:rPr lang="en-US" sz="1700" dirty="0">
                <a:latin typeface="Calibri" panose="020F0502020204030204" pitchFamily="34" charset="0"/>
              </a:rPr>
              <a:t>ad hoc</a:t>
            </a:r>
            <a:r>
              <a:rPr lang="el-GR" sz="1700" dirty="0">
                <a:latin typeface="Calibri" panose="020F0502020204030204" pitchFamily="34" charset="0"/>
              </a:rPr>
              <a:t> διμερείς συναντήσεις με στελέχη του Αναδόχου</a:t>
            </a: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Οργάνωση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επίσημων συναντήσεων με τα κύρια μέλη της Ομάδας Υλοποίησης του Αναδόχου, </a:t>
            </a:r>
            <a:r>
              <a:rPr lang="el-GR" sz="17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 συγκεκριμένη ατζέντα συζήτησης </a:t>
            </a: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και με πολύ συχνή -κατά κανόνα- συμμετοχή των μελών της ΕΠΠΕ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Στενή συνεργασία για την κάλυψη όλων των σημείων – απαιτήσεων της Διακήρυξης αλλά και των περαιτέρω ενεργειών – μεθοδολογιών που περιείχε η προσφορά του Αναδόχου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Συν-διαμόρφωση του περιγράμματος των συνεντεύξεων με τους χειριστές &amp; στελέχη Γ.Γ.Ε.Κ. – Καθορισμός βασικών σημείων – Υποστήριξη/οργάνωση της προσέγγισης των στελεχών της Γ.Γ.Ε.Κ.</a:t>
            </a:r>
          </a:p>
        </p:txBody>
      </p:sp>
    </p:spTree>
    <p:extLst>
      <p:ext uri="{BB962C8B-B14F-4D97-AF65-F5344CB8AC3E}">
        <p14:creationId xmlns:p14="http://schemas.microsoft.com/office/powerpoint/2010/main" val="5238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– ΟΡΟΣΗΜΑ ΥΛΟΠΟΙΗΣΗΣ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Συνεργασία Αναδόχου με ΓΓΕΚ</a:t>
            </a:r>
            <a:r>
              <a:rPr lang="en-US" b="1" dirty="0">
                <a:solidFill>
                  <a:srgbClr val="C00000"/>
                </a:solidFill>
              </a:rPr>
              <a:t> (2/2)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B629E-E803-6338-5D77-050C4EF9470E}"/>
              </a:ext>
            </a:extLst>
          </p:cNvPr>
          <p:cNvSpPr txBox="1"/>
          <p:nvPr/>
        </p:nvSpPr>
        <p:spPr>
          <a:xfrm>
            <a:off x="385823" y="1478778"/>
            <a:ext cx="900466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Συνεργασία στην επιλογή &amp; διατύπωση ερωτήσεων των ερωτηματολογίων, με κατάλληλη διαφοροποίηση των ερωτήσεων ανά Δράση και κατηγορία ωφελούμενου </a:t>
            </a: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Διενέργεια σημαντικού μέρους της συγκέντρωσης απαντήσεων στα ερωτηματολόγια (Ερευνητικά Κέντρα, συγκεκριμένες άλλες Δράσεις)</a:t>
            </a: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Συν-διαμόρφωση κριτηρίων &amp; μεθοδολογίας εύρεσης αντιπροσωπευτικών </a:t>
            </a:r>
            <a:r>
              <a:rPr lang="en-US" sz="1700" dirty="0">
                <a:latin typeface="Calibri" panose="020F0502020204030204" pitchFamily="34" charset="0"/>
              </a:rPr>
              <a:t>case studies</a:t>
            </a:r>
            <a:endParaRPr lang="el-GR" sz="1700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Οδηγίες για την τελική μορφή των Παραδοτέων, έλεγχος και προτάσεις βελτίωσης/διόρθωσης αυτών 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latin typeface="Calibri" panose="020F0502020204030204" pitchFamily="34" charset="0"/>
              </a:rPr>
              <a:t>Συνδρομή στη διαμόρφωση, το περιεχόμενο, τους χρωματισμούς, το εικαστικό και τα βασικά σημεία των Φυλλαδίων.</a:t>
            </a:r>
          </a:p>
          <a:p>
            <a:pPr marL="357188" lvl="0">
              <a:spcAft>
                <a:spcPts val="1200"/>
              </a:spcAft>
              <a:buClr>
                <a:srgbClr val="C00000"/>
              </a:buClr>
            </a:pPr>
            <a:r>
              <a:rPr lang="el-GR" sz="1700" b="1" i="1" dirty="0">
                <a:latin typeface="Calibri" panose="020F0502020204030204" pitchFamily="34" charset="0"/>
              </a:rPr>
              <a:t>Η συνεργασία με τον Ανάδοχο συνεχίζεται στη διοργάνωση της παρούσας Ημερίδας, ενώ προβλέπονται και άλλες παρόμοιες εκδηλώσεις σε διαφορετικές πόλεις της χώρας.</a:t>
            </a:r>
          </a:p>
        </p:txBody>
      </p:sp>
    </p:spTree>
    <p:extLst>
      <p:ext uri="{BB962C8B-B14F-4D97-AF65-F5344CB8AC3E}">
        <p14:creationId xmlns:p14="http://schemas.microsoft.com/office/powerpoint/2010/main" val="66821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– ΟΡΟΣΗΜΑ ΥΛΟΠΟΙΗΣΗΣ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Κάποιες καταληκτικές σκέψεις…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D70A6-2C65-73FD-C8FB-3A975B73A1AA}"/>
              </a:ext>
            </a:extLst>
          </p:cNvPr>
          <p:cNvSpPr txBox="1"/>
          <p:nvPr/>
        </p:nvSpPr>
        <p:spPr>
          <a:xfrm>
            <a:off x="385823" y="1665083"/>
            <a:ext cx="9100268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Παρά τις όποιες αντιρρήσεις, </a:t>
            </a:r>
            <a:r>
              <a:rPr lang="el-GR" sz="1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αξιολογήσεις πρέπει να γίνονται συστηματικά και πριν την έναρξη κάθε Προγραμματικής Περιόδου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Αποτελούν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προϋπόθεση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απαραίτητο συστατικό για έναν εύστοχο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σχεδιασμό / προγραμματισμό /υλοποίηση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Δράσεων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Χρειάζεται να δημιουργηθεί μια κουλτούρα και ένα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κλίμα αποδοχής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των αξιολογήσεων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τα </a:t>
            </a:r>
            <a:r>
              <a:rPr lang="el-GR" sz="1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ερευνητικά κέντρα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υπάρχει νομοθεσία που προβλέπει την υποχρεωτική αξιολόγησή τους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κάθε τέσσερα (4) έτη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Επίσης, στο πλαίσιο της Στρατηγικής Έξυπνης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ξειδίκευσης / διαδικασίας Επιχειρηματικής Ανακάλυψης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έχουν διαμορφωθεί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αναγκαιότητες που ευνοούν τη διενέργεια αξιολογήσεων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7188" indent="-6350">
              <a:spcBef>
                <a:spcPts val="580"/>
              </a:spcBef>
              <a:spcAft>
                <a:spcPts val="0"/>
              </a:spcAft>
            </a:pPr>
            <a:r>
              <a:rPr lang="el-G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l-G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π.χ. γ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ια τη </a:t>
            </a:r>
            <a:r>
              <a:rPr lang="en-US" sz="1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</a:t>
            </a:r>
            <a:r>
              <a:rPr lang="el-GR" sz="1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απαιτούνται τακτικές αξιολογήσεις και εξαγωγή πολλών εξειδικευμένων δεικτών, που συνεισφέρουν στα συμπεράσματα αυτών]</a:t>
            </a:r>
            <a:endParaRPr lang="el-GR" sz="16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0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863600"/>
            <a:ext cx="9916969" cy="521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0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0F5DAD-4BA7-CD63-BC8A-68856E940E48}"/>
              </a:ext>
            </a:extLst>
          </p:cNvPr>
          <p:cNvSpPr txBox="1"/>
          <p:nvPr/>
        </p:nvSpPr>
        <p:spPr>
          <a:xfrm>
            <a:off x="6896532" y="2038498"/>
            <a:ext cx="1762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i="1" dirty="0">
                <a:solidFill>
                  <a:schemeClr val="bg2">
                    <a:lumMod val="25000"/>
                  </a:schemeClr>
                </a:solidFill>
              </a:rPr>
              <a:t>ΤΕΛΟΣ ΠΑΡΟΥΣΙΑΣΗΣ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83C2A025-AFB8-2877-4438-4B89C9E647C4}"/>
              </a:ext>
            </a:extLst>
          </p:cNvPr>
          <p:cNvSpPr txBox="1"/>
          <p:nvPr/>
        </p:nvSpPr>
        <p:spPr>
          <a:xfrm>
            <a:off x="4737100" y="6289964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2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2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2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2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lang="el-GR" sz="12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2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2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2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2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2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66" name="Picture 65" descr="A blue and white logo&#10;&#10;Description automatically generated">
            <a:extLst>
              <a:ext uri="{FF2B5EF4-FFF2-40B4-BE49-F238E27FC236}">
                <a16:creationId xmlns:a16="http://schemas.microsoft.com/office/drawing/2014/main" id="{8E324A1A-BF21-D42B-C65A-1A30A1EC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57" y="252321"/>
            <a:ext cx="1143765" cy="450341"/>
          </a:xfrm>
          <a:prstGeom prst="rect">
            <a:avLst/>
          </a:prstGeom>
        </p:spPr>
      </p:pic>
      <p:sp>
        <p:nvSpPr>
          <p:cNvPr id="10" name="object 85">
            <a:extLst>
              <a:ext uri="{FF2B5EF4-FFF2-40B4-BE49-F238E27FC236}">
                <a16:creationId xmlns:a16="http://schemas.microsoft.com/office/drawing/2014/main" id="{09A2ADE8-E5C8-2AD3-D14E-8B189F1BD9FF}"/>
              </a:ext>
            </a:extLst>
          </p:cNvPr>
          <p:cNvSpPr txBox="1"/>
          <p:nvPr/>
        </p:nvSpPr>
        <p:spPr>
          <a:xfrm>
            <a:off x="4393" y="854283"/>
            <a:ext cx="9892243" cy="820627"/>
          </a:xfrm>
          <a:prstGeom prst="rect">
            <a:avLst/>
          </a:prstGeom>
          <a:solidFill>
            <a:srgbClr val="D0F7F3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85">
            <a:extLst>
              <a:ext uri="{FF2B5EF4-FFF2-40B4-BE49-F238E27FC236}">
                <a16:creationId xmlns:a16="http://schemas.microsoft.com/office/drawing/2014/main" id="{481411CA-D6B6-8FC3-651D-3BFC16DDA48A}"/>
              </a:ext>
            </a:extLst>
          </p:cNvPr>
          <p:cNvSpPr txBox="1"/>
          <p:nvPr/>
        </p:nvSpPr>
        <p:spPr>
          <a:xfrm>
            <a:off x="3233726" y="1105413"/>
            <a:ext cx="3668005" cy="43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Εισαγωγή στο έργο της αποτίμησης</a:t>
            </a:r>
            <a:endParaRPr sz="17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72ABC-6A58-4199-703A-FD76191929E3}"/>
              </a:ext>
            </a:extLst>
          </p:cNvPr>
          <p:cNvSpPr txBox="1"/>
          <p:nvPr/>
        </p:nvSpPr>
        <p:spPr>
          <a:xfrm>
            <a:off x="5092118" y="3723354"/>
            <a:ext cx="4739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C00000"/>
                </a:solidFill>
              </a:rPr>
              <a:t>Ε υ χ α ρ ι σ τ ώ  για την προσοχή σας!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481E9C-8F47-951D-3FC3-FBAFE0389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568" y="2407831"/>
            <a:ext cx="4980864" cy="1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0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1056530"/>
            <a:ext cx="9916969" cy="5054600"/>
          </a:xfrm>
          <a:prstGeom prst="rect">
            <a:avLst/>
          </a:prstGeom>
          <a:solidFill>
            <a:srgbClr val="E9FB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E9F25B3-0667-2955-EEA7-EF3861F9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41" y="292900"/>
            <a:ext cx="1199333" cy="472220"/>
          </a:xfrm>
          <a:prstGeom prst="rect">
            <a:avLst/>
          </a:prstGeom>
        </p:spPr>
      </p:pic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AFFFF"/>
              </a:clrFrom>
              <a:clrTo>
                <a:srgbClr val="7A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0" y="2569707"/>
            <a:ext cx="9900213" cy="3479800"/>
          </a:xfrm>
          <a:prstGeom prst="rect">
            <a:avLst/>
          </a:prstGeom>
        </p:spPr>
      </p:pic>
      <p:sp>
        <p:nvSpPr>
          <p:cNvPr id="65" name="object 85">
            <a:extLst>
              <a:ext uri="{FF2B5EF4-FFF2-40B4-BE49-F238E27FC236}">
                <a16:creationId xmlns:a16="http://schemas.microsoft.com/office/drawing/2014/main" id="{DDFF913A-DE95-826F-D62E-817178FC21F5}"/>
              </a:ext>
            </a:extLst>
          </p:cNvPr>
          <p:cNvSpPr txBox="1"/>
          <p:nvPr/>
        </p:nvSpPr>
        <p:spPr>
          <a:xfrm>
            <a:off x="453088" y="1163107"/>
            <a:ext cx="8994851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Aξι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λ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ό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γη</a:t>
            </a:r>
            <a:r>
              <a:rPr b="1" spc="-9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η</a:t>
            </a:r>
            <a:r>
              <a:rPr b="1" spc="1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12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Δ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ρά</a:t>
            </a:r>
            <a:r>
              <a:rPr b="1" spc="-13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</a:t>
            </a:r>
            <a:r>
              <a:rPr b="1" spc="-5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lang="en-US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Έρε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υ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ας</a:t>
            </a:r>
            <a:r>
              <a:rPr b="1" spc="10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αι</a:t>
            </a:r>
            <a:r>
              <a:rPr b="1" spc="4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85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</a:t>
            </a:r>
            <a:r>
              <a:rPr b="1" spc="-5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spc="-12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ομίας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ΕΣΠΑ 2007-2013 της</a:t>
            </a:r>
            <a:r>
              <a:rPr lang="el-GR" b="1" spc="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ΓΓΕΚ</a:t>
            </a:r>
            <a:r>
              <a:rPr lang="el-GR" b="1" spc="6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endParaRPr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4">
            <a:extLst>
              <a:ext uri="{FF2B5EF4-FFF2-40B4-BE49-F238E27FC236}">
                <a16:creationId xmlns:a16="http://schemas.microsoft.com/office/drawing/2014/main" id="{31EE903D-CD02-9407-A1C0-3C86A5AAB03A}"/>
              </a:ext>
            </a:extLst>
          </p:cNvPr>
          <p:cNvSpPr/>
          <p:nvPr/>
        </p:nvSpPr>
        <p:spPr>
          <a:xfrm>
            <a:off x="5690636" y="2515722"/>
            <a:ext cx="3383914" cy="3479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ts val="1400"/>
            </a:pPr>
            <a:r>
              <a:rPr lang="el-GR" sz="1300" kern="0" dirty="0">
                <a:solidFill>
                  <a:schemeClr val="tx1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Το έργο εντάχθηκε στο Επιχειρησιακό Πρόγραμμα «Ανταγωνιστικότητα Επιχειρηματικότητα και Καινοτομία 2014-2020» και χρηματοδοτήθηκε από την Ευρωπαϊκή Ένωση (Ε.Τ.Π.Α.) και από εθνικούς πόρους μέσω του Π.Δ.Ε., στο πλαίσιο της Πράξης </a:t>
            </a:r>
            <a:r>
              <a:rPr lang="el-GR" sz="1300" b="1" kern="0" dirty="0">
                <a:solidFill>
                  <a:schemeClr val="tx1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«ΕΓΚΑΤΑΣΤΑΣΗ ΜΗΧΑΝΙΣΜΟΥ ΠΑΡΑΚΟΛΟΥΘΗΣΗΣ (MONITORING MECHANISM) ΤΗΣ ΥΛΟΠΟΙΗΣΗΣ ΤΗΣ ΕΘΝΙΚΗΣ ΣΤΡΑΤΗΓΙΚΗΣ RIS3 - ΣΥΛΛΟΓΗ &amp; ΕΠΕΞΕΡΓΑΣΙΑ ΔΕΙΚΤΩΝ» </a:t>
            </a:r>
            <a:r>
              <a:rPr lang="el-GR" sz="1300" kern="0" dirty="0">
                <a:solidFill>
                  <a:schemeClr val="tx1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[με Κωδικό ΟΠΣ 5008067]</a:t>
            </a:r>
          </a:p>
        </p:txBody>
      </p:sp>
    </p:spTree>
    <p:extLst>
      <p:ext uri="{BB962C8B-B14F-4D97-AF65-F5344CB8AC3E}">
        <p14:creationId xmlns:p14="http://schemas.microsoft.com/office/powerpoint/2010/main" val="346149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D0AAC-0488-BB8B-3249-23F6F74AB89C}"/>
              </a:ext>
            </a:extLst>
          </p:cNvPr>
          <p:cNvSpPr txBox="1"/>
          <p:nvPr/>
        </p:nvSpPr>
        <p:spPr>
          <a:xfrm>
            <a:off x="385823" y="0"/>
            <a:ext cx="391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ΕΙΣΑΓΩΓΗ ΣΤΟ ΕΡΓΟ ΤΗΣ ΑΠΟΤΙΜΗΣΗΣ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1BA3C-193A-1265-0CF6-E36A6C0810FE}"/>
              </a:ext>
            </a:extLst>
          </p:cNvPr>
          <p:cNvSpPr txBox="1"/>
          <p:nvPr/>
        </p:nvSpPr>
        <p:spPr>
          <a:xfrm>
            <a:off x="385823" y="492796"/>
            <a:ext cx="14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Περιεχόμενα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18169-3135-9C0C-5E18-3C8A358B1902}"/>
              </a:ext>
            </a:extLst>
          </p:cNvPr>
          <p:cNvSpPr txBox="1"/>
          <p:nvPr/>
        </p:nvSpPr>
        <p:spPr>
          <a:xfrm>
            <a:off x="905025" y="1756521"/>
            <a:ext cx="6787328" cy="452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8" indent="-247648">
              <a:lnSpc>
                <a:spcPct val="120000"/>
              </a:lnSpc>
              <a:spcBef>
                <a:spcPts val="0"/>
              </a:spcBef>
              <a:spcAft>
                <a:spcPts val="649"/>
              </a:spcAft>
              <a:buAutoNum type="arabicPeriod"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7648" indent="-247648">
              <a:lnSpc>
                <a:spcPct val="200000"/>
              </a:lnSpc>
              <a:spcBef>
                <a:spcPts val="0"/>
              </a:spcBef>
              <a:spcAft>
                <a:spcPts val="649"/>
              </a:spcAft>
              <a:buAutoNum type="arabicPeriod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Αρμοδιότητες οικείου τμήματος ΓΓΕΚ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7648" indent="-247648">
              <a:lnSpc>
                <a:spcPct val="200000"/>
              </a:lnSpc>
              <a:spcAft>
                <a:spcPts val="649"/>
              </a:spcAft>
              <a:buFontTx/>
              <a:buAutoNum type="arabicPeriod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Ιστορικό αξιολογήσεων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ex-post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7648" indent="-247648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Βασικά σημεία Διαγωνισμού Αποτίμησης</a:t>
            </a:r>
          </a:p>
          <a:p>
            <a:pPr marL="247648" indent="-247648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Ιστορικό – ορόσημα υλοποίησης</a:t>
            </a:r>
          </a:p>
          <a:p>
            <a:pPr marL="247648" indent="-247648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Καταληκτικές επισημάνσεις</a:t>
            </a:r>
          </a:p>
          <a:p>
            <a:pPr marL="247648" indent="-247648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E32DC-EFD1-FE70-1165-398C6EE5297F}"/>
              </a:ext>
            </a:extLst>
          </p:cNvPr>
          <p:cNvSpPr txBox="1"/>
          <p:nvPr/>
        </p:nvSpPr>
        <p:spPr>
          <a:xfrm>
            <a:off x="385821" y="369332"/>
            <a:ext cx="7609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C00000"/>
                </a:solidFill>
              </a:rPr>
              <a:t>Τμήμα Β’ -Αποτίμησης και Αξιολόγησης Επιπτώσεων</a:t>
            </a:r>
          </a:p>
          <a:p>
            <a:r>
              <a:rPr lang="el-GR" sz="1700" b="1" dirty="0">
                <a:solidFill>
                  <a:srgbClr val="C00000"/>
                </a:solidFill>
              </a:rPr>
              <a:t>της Δ/</a:t>
            </a:r>
            <a:r>
              <a:rPr lang="el-GR" sz="1700" b="1" dirty="0" err="1">
                <a:solidFill>
                  <a:srgbClr val="C00000"/>
                </a:solidFill>
              </a:rPr>
              <a:t>νσης</a:t>
            </a:r>
            <a:r>
              <a:rPr lang="el-GR" sz="1700" b="1" dirty="0">
                <a:solidFill>
                  <a:srgbClr val="C00000"/>
                </a:solidFill>
              </a:rPr>
              <a:t> Σχεδιασμού και Προγραμματισμού Έρευνας &amp; Καινοτομίας της Γ.Γ.Ε.Κ.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26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ΑΡΜΟΔΙΟΤΗΤΕΣ ΟΙΚΕΙΟΥ ΤΜΗΜΑΤΟΣ ΓΓΕΚ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5A7C2-6C55-3708-FF57-00E72926F96F}"/>
              </a:ext>
            </a:extLst>
          </p:cNvPr>
          <p:cNvSpPr txBox="1"/>
          <p:nvPr/>
        </p:nvSpPr>
        <p:spPr>
          <a:xfrm>
            <a:off x="385821" y="1513850"/>
            <a:ext cx="919550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Αποτίμηση-Αξιολόγηση αποτελεσμάτων των Δράσεων της ΓΓΕΚ και Εποπτευόμενων Φορέων</a:t>
            </a:r>
            <a:endParaRPr lang="el-GR" sz="17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Λήψη διορθωτικών μέτρων με βάση τα συμπεράσματα του σημείου 1</a:t>
            </a:r>
            <a:endParaRPr lang="el-GR" sz="17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Εκτίμηση μακροχρόνιων αναγκών του Εθνικού Συστήματος Έρευνας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Συλλογή και ταξινόμηση ερευνητικών δεδομένων/αποτελεσμάτων για συνολική αξιολόγηση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Αναζήτηση και ιεράρχηση αξιόλογων και ώριμων αποτελεσμάτων ερευνητικών έργων, με στόχο την ανεύρεση μεθόδων/τρόπων  εμπορικής αξιοποίησής τους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Σύνταξη εξειδικευμένων μελετών και εκθέσεων για τα αποτελέσματα έργων και δράσεων της ΓΓΕΚ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Συλλογή, ταξινόμηση και παρουσίαση στοιχείων για Ε&amp;Κ στον εθνικό, ευρωπαϊκό και διεθνή χώρο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Προετοιμασία,  υποστήριξη πιστοποίησης και εποπτεία των διαδικασιών Διασφάλισης Ποιότητας της Γ.Γ.Ε.Κ κατά την Προκήρυξη-Διαχείριση-Παρακολούθηση προγραμμάτων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+mj-lt"/>
              <a:buAutoNum type="arabicPeriod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Συντονισμός και </a:t>
            </a:r>
            <a:r>
              <a:rPr lang="el-GR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ε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πικοινωνία </a:t>
            </a:r>
            <a:r>
              <a:rPr lang="el-GR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με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Δ/</a:t>
            </a:r>
            <a:r>
              <a:rPr lang="el-G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νσεις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και Τμήματα της ΓΓΕΚ για τη συλλογή στοιχείων και πληροφοριών, που </a:t>
            </a:r>
            <a:r>
              <a:rPr lang="el-GR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χρειάζονται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τη σύνταξη κατάλληλων απαντήσεων σε υποβαλλόμενες </a:t>
            </a:r>
            <a:r>
              <a:rPr lang="el-GR" sz="1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ερωτήσεις  Κοινοβουλευτικού Ελέγχου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1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5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ΑΞΙΟΛΟΓΗΣΕΩΝ </a:t>
            </a:r>
            <a:r>
              <a:rPr lang="en-US" b="1" dirty="0"/>
              <a:t>EX-POST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F33DE-248E-A1FD-1339-94556DA8E40A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Παλιότερες αξιολογήσεις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EEBE7-6968-081A-A6EE-673D533AE74B}"/>
              </a:ext>
            </a:extLst>
          </p:cNvPr>
          <p:cNvSpPr txBox="1"/>
          <p:nvPr/>
        </p:nvSpPr>
        <p:spPr>
          <a:xfrm>
            <a:off x="385823" y="1671665"/>
            <a:ext cx="90205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ΠΑΕΤ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1992 (αφορούσε την περίοδο 1984 – 85)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7188">
              <a:buClr>
                <a:srgbClr val="C00000"/>
              </a:buClr>
            </a:pP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Αξιολόγηση από ομάδα στελεχών ΓΓΕΤ + εξωτ</a:t>
            </a:r>
            <a:r>
              <a:rPr lang="el-GR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ερικός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Εμπειρογνώμονες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3152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ΠΑΒΕ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1994 (περίοδος 1986 – 1990)  Εξωτερικός </a:t>
            </a:r>
            <a:r>
              <a:rPr lang="el-GR" sz="17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Αξιολογητής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3152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ΕΠΕΤ Ι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1995 (περίοδος 1989 – 93) Αξιολόγηση από εσωτερική ομάδα της ΓΓΕΤ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STRIDE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1995 (περίοδος 1991 – 94) Αξιολόγηση από εσωτ</a:t>
            </a:r>
            <a:r>
              <a:rPr lang="el-GR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ερική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ομάδα της ΓΓΕΤ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ΠΕΝΕΔ-ΣΥΝ-ΠΑΒΕ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1998 (προκηρύξεις της περιόδου 1989 – 1992)  Εξωτερικός </a:t>
            </a:r>
            <a:r>
              <a:rPr lang="el-GR" sz="17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Αξιολογητής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Αποτίμηση του προγράμματος  </a:t>
            </a: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ΠΡΑΞΕ - Φάση Α’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(2008)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Clr>
                <a:srgbClr val="C00000"/>
              </a:buClr>
            </a:pPr>
            <a:r>
              <a:rPr lang="el-GR" sz="1700" dirty="0">
                <a:solidFill>
                  <a:srgbClr val="D348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Επαναλαμβανόμενες Αξιολογήσεις των </a:t>
            </a:r>
            <a:r>
              <a:rPr lang="el-GR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Ερευνητικών Κέντρων</a:t>
            </a:r>
            <a:r>
              <a:rPr lang="el-GR" sz="17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5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ΑΞΙΟΛΟΓΗΣΕΩΝ </a:t>
            </a:r>
            <a:r>
              <a:rPr lang="en-US" b="1" dirty="0"/>
              <a:t>EX-POST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 αξιολόγηση του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AAB10-0FCD-3074-6B27-25D0802E2B1F}"/>
              </a:ext>
            </a:extLst>
          </p:cNvPr>
          <p:cNvSpPr txBox="1"/>
          <p:nvPr/>
        </p:nvSpPr>
        <p:spPr>
          <a:xfrm>
            <a:off x="385823" y="1473201"/>
            <a:ext cx="8833714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Υπήρξε η προ-τελευταία </a:t>
            </a:r>
            <a:r>
              <a:rPr lang="en-US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l-GR" sz="17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μαζική</a:t>
            </a:r>
            <a:r>
              <a:rPr lang="en-US" sz="17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el-GR" sz="17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αξιολόγηση</a:t>
            </a:r>
            <a:r>
              <a:rPr lang="el-GR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και η μεγαλύτερη μέχρι τη σημερινή</a:t>
            </a:r>
            <a:endParaRPr lang="el-GR" sz="1700" dirty="0">
              <a:effectLst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dirty="0">
                <a:solidFill>
                  <a:srgbClr val="000000"/>
                </a:solidFill>
                <a:cs typeface="Calibri" panose="020F0502020204030204" pitchFamily="34" charset="0"/>
              </a:rPr>
              <a:t>Περιέλαβε </a:t>
            </a:r>
            <a:r>
              <a:rPr lang="el-GR" sz="1700" b="1" dirty="0">
                <a:solidFill>
                  <a:srgbClr val="000000"/>
                </a:solidFill>
                <a:cs typeface="Calibri" panose="020F0502020204030204" pitchFamily="34" charset="0"/>
              </a:rPr>
              <a:t>6 Δράσεις </a:t>
            </a:r>
            <a:r>
              <a:rPr lang="el-GR" sz="1700" dirty="0">
                <a:solidFill>
                  <a:srgbClr val="000000"/>
                </a:solidFill>
                <a:cs typeface="Calibri" panose="020F0502020204030204" pitchFamily="34" charset="0"/>
              </a:rPr>
              <a:t>του Γ’ ΚΠΣ και του ΕΣΠΑ</a:t>
            </a: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Κοινοπραξίες Επιχειρήσεων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ΠΑΒΕΤ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l-GR" sz="16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Τεχνοβλαστοί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Θερμοκοιτίδες (ΕΛΕΥΘΩ)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Περιφερειακοί Πόλοι Καινοτομίας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628650" lvl="1" indent="-271463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"/>
            </a:pPr>
            <a:r>
              <a:rPr lang="en-US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Cluster </a:t>
            </a: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μικροηλεκτρονικής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700" dirty="0">
                <a:solidFill>
                  <a:srgbClr val="000000"/>
                </a:solidFill>
                <a:cs typeface="Calibri" panose="020F0502020204030204" pitchFamily="34" charset="0"/>
              </a:rPr>
              <a:t>Συμπεριέλαβε και </a:t>
            </a:r>
            <a:r>
              <a:rPr lang="el-GR" sz="1700" b="1" dirty="0">
                <a:solidFill>
                  <a:srgbClr val="000000"/>
                </a:solidFill>
                <a:cs typeface="Calibri" panose="020F0502020204030204" pitchFamily="34" charset="0"/>
              </a:rPr>
              <a:t>άλλα θέματα</a:t>
            </a:r>
            <a:r>
              <a:rPr lang="el-GR" sz="1700" dirty="0">
                <a:solidFill>
                  <a:srgbClr val="000000"/>
                </a:solidFill>
                <a:cs typeface="Calibri" panose="020F0502020204030204" pitchFamily="34" charset="0"/>
              </a:rPr>
              <a:t>, όπως : </a:t>
            </a: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l-GR" sz="1600" dirty="0">
                <a:solidFill>
                  <a:srgbClr val="000000"/>
                </a:solidFill>
                <a:cs typeface="Arial" panose="020B0604020202020204" pitchFamily="34" charset="0"/>
              </a:rPr>
              <a:t>Αποτίμηση της διαχείρισης από τη ΓΓΕΤ</a:t>
            </a: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l-GR" sz="1600" dirty="0">
                <a:solidFill>
                  <a:srgbClr val="000000"/>
                </a:solidFill>
                <a:cs typeface="Arial" panose="020B0604020202020204" pitchFamily="34" charset="0"/>
              </a:rPr>
              <a:t>Συγκριτικές αναλύσεις μεταξύ των δράσεων</a:t>
            </a:r>
          </a:p>
          <a:p>
            <a:pPr marL="628650" lvl="1" indent="-271463">
              <a:buClr>
                <a:srgbClr val="C00000"/>
              </a:buClr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l-GR" sz="1600" dirty="0">
                <a:solidFill>
                  <a:srgbClr val="000000"/>
                </a:solidFill>
                <a:cs typeface="Arial" panose="020B0604020202020204" pitchFamily="34" charset="0"/>
              </a:rPr>
              <a:t>Διεθνείς πρακτικές</a:t>
            </a:r>
          </a:p>
          <a:p>
            <a:pPr marL="628650" lvl="1" indent="-271463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"/>
              <a:tabLst>
                <a:tab pos="914400" algn="l"/>
              </a:tabLst>
            </a:pPr>
            <a:r>
              <a:rPr lang="el-GR" sz="1600" dirty="0">
                <a:solidFill>
                  <a:srgbClr val="000000"/>
                </a:solidFill>
                <a:cs typeface="Arial" panose="020B0604020202020204" pitchFamily="34" charset="0"/>
              </a:rPr>
              <a:t>Μελέτες περιπτώσεων, </a:t>
            </a:r>
            <a:r>
              <a:rPr lang="el-GR" sz="1600" dirty="0" err="1">
                <a:solidFill>
                  <a:srgbClr val="000000"/>
                </a:solidFill>
                <a:cs typeface="Arial" panose="020B0604020202020204" pitchFamily="34" charset="0"/>
              </a:rPr>
              <a:t>κλπ</a:t>
            </a:r>
            <a:endParaRPr lang="el-GR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57188">
              <a:spcAft>
                <a:spcPts val="600"/>
              </a:spcAft>
            </a:pP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(Υλοποιήθηκε κατά κύριο λόγο το </a:t>
            </a:r>
            <a:r>
              <a:rPr lang="el-GR" sz="16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2015</a:t>
            </a:r>
            <a:r>
              <a:rPr lang="el-GR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σε μεγάλη χρονική απόσταση από το κλείσιμο των έργων)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marL="357188"/>
            <a:r>
              <a:rPr lang="el-GR" sz="1400" dirty="0">
                <a:effectLst/>
                <a:ea typeface="Calibri" panose="020F0502020204030204" pitchFamily="34" charset="0"/>
              </a:rPr>
              <a:t>Ανάδοχοι του έργου ήταν κοινοπραξία εξωτερικών συμβούλων, που αποτελείτο από τις εταιρίες: ΑΤΛΑΝΤΙΣ Συμβουλευτική - INTRASOFT International - AGILIS </a:t>
            </a:r>
            <a:r>
              <a:rPr lang="el-GR" sz="1400" dirty="0" err="1">
                <a:effectLst/>
                <a:ea typeface="Calibri" panose="020F0502020204030204" pitchFamily="34" charset="0"/>
              </a:rPr>
              <a:t>Statistics</a:t>
            </a:r>
            <a:r>
              <a:rPr lang="el-GR" sz="1400" dirty="0">
                <a:effectLst/>
                <a:ea typeface="Calibri" panose="020F0502020204030204" pitchFamily="34" charset="0"/>
              </a:rPr>
              <a:t> &amp; </a:t>
            </a:r>
            <a:r>
              <a:rPr lang="el-GR" sz="1400" dirty="0" err="1">
                <a:effectLst/>
                <a:ea typeface="Calibri" panose="020F0502020204030204" pitchFamily="34" charset="0"/>
              </a:rPr>
              <a:t>Informatics</a:t>
            </a:r>
            <a:endParaRPr lang="el-GR" sz="1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6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35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ΙΣΤΟΡΙΚΟ ΑΞΙΟΛΟΓΗΣΕΩΝ </a:t>
            </a:r>
            <a:r>
              <a:rPr lang="en-US" b="1" dirty="0"/>
              <a:t>EX-POST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268377" y="531492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Τι είναι μια αξιολόγηση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D156A-1DBC-4057-1AA0-70FAB0815EB3}"/>
              </a:ext>
            </a:extLst>
          </p:cNvPr>
          <p:cNvSpPr txBox="1"/>
          <p:nvPr/>
        </p:nvSpPr>
        <p:spPr>
          <a:xfrm>
            <a:off x="714624" y="1801649"/>
            <a:ext cx="814710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Είναι μ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συστηματική διαδικασία 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οποία αποτιμά την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συνάφεια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την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αποδοτικότητα,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την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αποτελεσματικότητα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τις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επιπτώσεις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πολιτικών, δράσεων και έργων σε σχέση με τους στόχους που είχαν τεθεί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αποτελέσματά της τροφοδοτούν τη διαδικασία χάραξης πολιτικής δημιουργώντας μία διαρκή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διαδικασία μάθησης και βελτίωσης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αξιολόγηση (πρέπει να) αποτελεί </a:t>
            </a: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αναπόσπαστο</a:t>
            </a:r>
            <a:r>
              <a:rPr lang="el-G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τμήμα του προγραμματισμού και της υλοποίησης πολιτικών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Παρά την προφανή χρησιμότητά της, στην Ελλάδα εφαρμόζεται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ελάχιστα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Απαιτήσεις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l-GR" b="1" dirty="0">
                <a:solidFill>
                  <a:srgbClr val="C00000"/>
                </a:solidFill>
              </a:rPr>
              <a:t>Δράσεις προς αποτίμηση (1/3)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B1AE3-8670-2210-703D-046B9E7DA888}"/>
              </a:ext>
            </a:extLst>
          </p:cNvPr>
          <p:cNvSpPr txBox="1"/>
          <p:nvPr/>
        </p:nvSpPr>
        <p:spPr>
          <a:xfrm>
            <a:off x="385823" y="1438056"/>
            <a:ext cx="927103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Αποτίμηση όλων των δράσεων ΕΡΕΥΝΑΣ &amp;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ΚΑΙΝΟΤΟΜΙΑΣ της Γ.Γ.Ε.Κ. (πρώην Γ.Γ.Ε.Τ.)  κατά την προγραμματική περίοδο 2007 – 2013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Αποτίμηση 16 Δράσεων </a:t>
            </a:r>
            <a:endParaRPr lang="el-GR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ΣΥΝΕΡΓΑΣΙΑ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Συμπράξεις Παραγωγικών και Ερευνητικών Φορέων σε εστιασμένους Ερευνητικούς και Τεχνολογικούς τομείς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ΠΑΒΕΤ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Πρόγραμμα Ανάπτυξης Βιομηχανικής Έρευνας και Τεχνολογίας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Νέες Επιχειρήσεις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Υποστήριξη Νέων Επιχειρήσεων για δραστηριότητες Έρευνας &amp; Τεχνολογικής Ανάπτυξης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Κουπόνια Καινοτομίας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Μικρομεσαίες Επιχειρήσεις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Spin-off</a:t>
            </a: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17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Spin-out</a:t>
            </a: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Υποστήριξη νέων καινοτόμων επιχειρήσεων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963" lvl="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Υποστήριξη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Ομάδων Μικρομεσαίων Επιχειρήσεων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για Δραστηριότητες Έρευνας &amp; Τεχνολογικής Ανάπτυξης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4F6DD-BE7D-7388-B7DE-EFF475F7BF21}"/>
              </a:ext>
            </a:extLst>
          </p:cNvPr>
          <p:cNvSpPr txBox="1"/>
          <p:nvPr/>
        </p:nvSpPr>
        <p:spPr>
          <a:xfrm>
            <a:off x="385823" y="0"/>
            <a:ext cx="4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ΒΑΣΙΚΑ ΣΗΜΕΙΑ ΔΙΑΓΩΝΙΣΜΟΥ ΑΠΟΤΙΜΗΣΗΣ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1B8A-0D91-A303-B899-D92AD888B798}"/>
              </a:ext>
            </a:extLst>
          </p:cNvPr>
          <p:cNvSpPr txBox="1"/>
          <p:nvPr/>
        </p:nvSpPr>
        <p:spPr>
          <a:xfrm>
            <a:off x="385823" y="520407"/>
            <a:ext cx="7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Απαιτήσεις - Δράσεις προς αποτίμηση (2/3)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C90B2-D6C9-E67E-FD0D-CD6A3590D7CC}"/>
              </a:ext>
            </a:extLst>
          </p:cNvPr>
          <p:cNvSpPr txBox="1"/>
          <p:nvPr/>
        </p:nvSpPr>
        <p:spPr>
          <a:xfrm>
            <a:off x="640264" y="1262087"/>
            <a:ext cx="897286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 Διακρατικές Συνεργασίες </a:t>
            </a:r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(βλ. επόμενη διαφάνεια)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Δημιουργία Καινοτομικών Συστάδων Επιχειρήσεων (</a:t>
            </a:r>
            <a:r>
              <a:rPr lang="en-US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CLUSTERS)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Ένα Ελληνικό Προϊόν, μια Αγορά: ο Πλανήτης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Ευρωπαϊκή Ε&amp;Τ Συνεργασία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Πράξη Επιχορήγησης Ελληνικών φορέων που συμμετείχαν επιτυχώς στην 1η Προκήρυξη Υποβολής των Ευρωπαϊκών Κοινών Τεχνολογικών Πρωτοβουλιών: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«ENIAC</a:t>
            </a:r>
            <a:r>
              <a:rPr lang="en-US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&amp;</a:t>
            </a:r>
            <a:r>
              <a:rPr lang="en-US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ARTEMIS»</a:t>
            </a:r>
            <a:endParaRPr lang="el-GR" sz="1700" b="1" i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Δημιουργία εθνικών Ερευνητικών Δικτύων σε τομείς  του Ευρωπαϊκού Οδικού Χάρτη των Ερευνητικών Υποδομών (ESFRI-EUROPEAN STRATEGY FORUM FOR RESEARCH INFRASTRUCTURES)</a:t>
            </a:r>
            <a:endParaRPr lang="el-GR" sz="17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Ευρωπαϊκή Ε&amp;Τ Συνεργασία 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Πράξη Επιχορήγησης Ελληνικών φορέων που συμμετέχουν επιτυχώς σε Κοινές Προκηρύξεις Υποβολής Προτάσεων των πρωτοβουλιών του Κοινού Προγραμματισμού- </a:t>
            </a:r>
            <a:r>
              <a:rPr lang="en-US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Joint </a:t>
            </a:r>
            <a:r>
              <a:rPr lang="el-GR" sz="1700" b="1" i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Programming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i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Initiatives</a:t>
            </a:r>
            <a:r>
              <a:rPr lang="en-US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l-GR" sz="1700" b="1" i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JPIs</a:t>
            </a:r>
            <a:r>
              <a:rPr lang="el-GR" sz="17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l-GR" sz="1700" b="1" i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ERANET</a:t>
            </a:r>
            <a:r>
              <a:rPr lang="el-G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–Ευρωπαϊκή Ε&amp;Τ Συνεργασία - Επιχορήγηση Ελληνικών φορέων</a:t>
            </a:r>
            <a:endParaRPr lang="el-GR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ΑΡΙΣΤΕΙΑ Ι και ΙΙ</a:t>
            </a:r>
            <a:endParaRPr lang="el-GR" sz="17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Ενίσχυση </a:t>
            </a:r>
            <a:r>
              <a:rPr lang="el-GR" sz="17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Μεταδιδακτόρων</a:t>
            </a:r>
            <a:endParaRPr lang="el-GR" sz="17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ERC </a:t>
            </a:r>
            <a:r>
              <a:rPr lang="el-GR" sz="17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Grant</a:t>
            </a:r>
            <a:r>
              <a:rPr lang="el-GR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7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Schemes</a:t>
            </a:r>
            <a:endParaRPr lang="el-GR" sz="17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+mj-lt"/>
              <a:buAutoNum type="arabicPeriod" startAt="7"/>
            </a:pPr>
            <a:r>
              <a:rPr lang="el-G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Ενίσχυση της απασχόλησης ερευνητικού προσωπικού σε επιχειρήσεις</a:t>
            </a:r>
            <a:endParaRPr lang="el-GR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7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32551F16E394B89606A4355F1AD67" ma:contentTypeVersion="16" ma:contentTypeDescription="Create a new document." ma:contentTypeScope="" ma:versionID="924ce5197a5c179e274bf372406092d9">
  <xsd:schema xmlns:xsd="http://www.w3.org/2001/XMLSchema" xmlns:xs="http://www.w3.org/2001/XMLSchema" xmlns:p="http://schemas.microsoft.com/office/2006/metadata/properties" xmlns:ns2="31e22cdc-714b-4246-8b7d-544526377ecc" xmlns:ns3="c2054b7f-f6da-44d0-9639-55c90523cbe1" targetNamespace="http://schemas.microsoft.com/office/2006/metadata/properties" ma:root="true" ma:fieldsID="c603869f1434370fea5b4b84376a05c2" ns2:_="" ns3:_="">
    <xsd:import namespace="31e22cdc-714b-4246-8b7d-544526377ecc"/>
    <xsd:import namespace="c2054b7f-f6da-44d0-9639-55c90523c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22cdc-714b-4246-8b7d-544526377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edbdd2-09d2-42f4-a978-692df0390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b7f-f6da-44d0-9639-55c90523cb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724fa58-77f4-4853-9d10-fa295684222a}" ma:internalName="TaxCatchAll" ma:showField="CatchAllData" ma:web="c2054b7f-f6da-44d0-9639-55c90523c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22cdc-714b-4246-8b7d-544526377ecc">
      <Terms xmlns="http://schemas.microsoft.com/office/infopath/2007/PartnerControls"/>
    </lcf76f155ced4ddcb4097134ff3c332f>
    <TaxCatchAll xmlns="c2054b7f-f6da-44d0-9639-55c90523cb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61305-F3E4-4763-A519-F19292E9E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22cdc-714b-4246-8b7d-544526377ecc"/>
    <ds:schemaRef ds:uri="c2054b7f-f6da-44d0-9639-55c90523c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43870F-427B-41FD-AA53-C777D573CD94}">
  <ds:schemaRefs>
    <ds:schemaRef ds:uri="http://schemas.microsoft.com/office/2006/metadata/properties"/>
    <ds:schemaRef ds:uri="http://schemas.microsoft.com/office/infopath/2007/PartnerControls"/>
    <ds:schemaRef ds:uri="31e22cdc-714b-4246-8b7d-544526377ecc"/>
    <ds:schemaRef ds:uri="c2054b7f-f6da-44d0-9639-55c90523cbe1"/>
  </ds:schemaRefs>
</ds:datastoreItem>
</file>

<file path=customXml/itemProps3.xml><?xml version="1.0" encoding="utf-8"?>
<ds:datastoreItem xmlns:ds="http://schemas.openxmlformats.org/officeDocument/2006/customXml" ds:itemID="{FF11D7F7-82A6-4D29-894F-ADF061D03A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1678</TotalTime>
  <Words>2149</Words>
  <Application>Microsoft Office PowerPoint</Application>
  <PresentationFormat>Χαρτί Α4 (210x297 χιλ.)</PresentationFormat>
  <Paragraphs>198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CeraGR-Black</vt:lpstr>
      <vt:lpstr>Symbol</vt:lpstr>
      <vt:lpstr>Wingdings</vt:lpstr>
      <vt:lpstr>Wingdings 2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Catsis</dc:creator>
  <cp:lastModifiedBy>Νίκος Σαργιανος</cp:lastModifiedBy>
  <cp:revision>124</cp:revision>
  <dcterms:created xsi:type="dcterms:W3CDTF">2023-07-05T16:39:25Z</dcterms:created>
  <dcterms:modified xsi:type="dcterms:W3CDTF">2023-12-11T12:22:34Z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0x01010005832551F16E394B89606A4355F1AD67</vt:lpwstr>
  </property>
</Properties>
</file>