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77" r:id="rId6"/>
    <p:sldId id="281" r:id="rId7"/>
    <p:sldId id="340" r:id="rId8"/>
    <p:sldId id="283" r:id="rId9"/>
    <p:sldId id="341" r:id="rId10"/>
    <p:sldId id="431" r:id="rId11"/>
    <p:sldId id="342" r:id="rId12"/>
    <p:sldId id="285" r:id="rId13"/>
    <p:sldId id="286" r:id="rId14"/>
    <p:sldId id="287" r:id="rId15"/>
    <p:sldId id="288" r:id="rId16"/>
    <p:sldId id="429" r:id="rId1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9F6"/>
    <a:srgbClr val="C73C3A"/>
    <a:srgbClr val="7F7F7F"/>
    <a:srgbClr val="53F1E8"/>
    <a:srgbClr val="E9FBF9"/>
    <a:srgbClr val="D0F7F3"/>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A33BB-7448-8B4F-A04E-A7644711C0BA}" v="28" dt="2023-12-12T20:45:24.409"/>
    <p1510:client id="{990B762F-F37D-4012-9052-AF357D052B4B}" v="1" dt="2023-12-15T07:42:57.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6" autoAdjust="0"/>
    <p:restoredTop sz="95884"/>
  </p:normalViewPr>
  <p:slideViewPr>
    <p:cSldViewPr snapToGrid="0">
      <p:cViewPr varScale="1">
        <p:scale>
          <a:sx n="108" d="100"/>
          <a:sy n="108" d="100"/>
        </p:scale>
        <p:origin x="2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s Maroulis" userId="S::nikos.maroulis_technopolis-group.com#ext#@plangr.onmicrosoft.com::94ad824f-81d5-4783-9220-756fd95c5700" providerId="AD" clId="Web-{990B762F-F37D-4012-9052-AF357D052B4B}"/>
    <pc:docChg chg="modSld">
      <pc:chgData name="Nikos Maroulis" userId="S::nikos.maroulis_technopolis-group.com#ext#@plangr.onmicrosoft.com::94ad824f-81d5-4783-9220-756fd95c5700" providerId="AD" clId="Web-{990B762F-F37D-4012-9052-AF357D052B4B}" dt="2023-12-15T07:42:57.241" v="0" actId="1076"/>
      <pc:docMkLst>
        <pc:docMk/>
      </pc:docMkLst>
      <pc:sldChg chg="modSp">
        <pc:chgData name="Nikos Maroulis" userId="S::nikos.maroulis_technopolis-group.com#ext#@plangr.onmicrosoft.com::94ad824f-81d5-4783-9220-756fd95c5700" providerId="AD" clId="Web-{990B762F-F37D-4012-9052-AF357D052B4B}" dt="2023-12-15T07:42:57.241" v="0" actId="1076"/>
        <pc:sldMkLst>
          <pc:docMk/>
          <pc:sldMk cId="1459597600" sldId="286"/>
        </pc:sldMkLst>
        <pc:spChg chg="mod">
          <ac:chgData name="Nikos Maroulis" userId="S::nikos.maroulis_technopolis-group.com#ext#@plangr.onmicrosoft.com::94ad824f-81d5-4783-9220-756fd95c5700" providerId="AD" clId="Web-{990B762F-F37D-4012-9052-AF357D052B4B}" dt="2023-12-15T07:42:57.241" v="0" actId="1076"/>
          <ac:spMkLst>
            <pc:docMk/>
            <pc:sldMk cId="1459597600" sldId="286"/>
            <ac:spMk id="8" creationId="{ADF02517-AE26-6773-9F58-052BA2F22F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14/12/2023</a:t>
            </a:fld>
            <a:endParaRPr lang="el-G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6DBFE-8C9F-4D8B-8330-4936AFD944BF}" type="datetime1">
              <a:rPr lang="el-GR" smtClean="0"/>
              <a:t>14/12/2023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20000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2C930-C694-4E56-89A2-073D48F98267}" type="datetime1">
              <a:rPr lang="el-GR" smtClean="0"/>
              <a:t>14/12/2023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27917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B5AF-F205-4D66-AC55-D23E0CE83F20}" type="datetime1">
              <a:rPr lang="el-GR" smtClean="0"/>
              <a:t>14/12/2023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32611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ts val="2530"/>
              </a:lnSpc>
              <a:spcBef>
                <a:spcPts val="126"/>
              </a:spcBef>
            </a:pPr>
            <a:r>
              <a:rPr sz="1100" b="1" dirty="0">
                <a:solidFill>
                  <a:srgbClr val="C00000"/>
                </a:solidFill>
                <a:cs typeface="Calibri" panose="020F0502020204030204" pitchFamily="34" charset="0"/>
              </a:rPr>
              <a:t>A</a:t>
            </a:r>
            <a:r>
              <a:rPr lang="el-GR" sz="1100" b="1" dirty="0" err="1">
                <a:solidFill>
                  <a:srgbClr val="C00000"/>
                </a:solidFill>
                <a:cs typeface="Calibri" panose="020F0502020204030204" pitchFamily="34" charset="0"/>
              </a:rPr>
              <a:t>ποτίμηση</a:t>
            </a:r>
            <a:r>
              <a:rPr lang="el-GR" sz="1100" b="1" dirty="0">
                <a:solidFill>
                  <a:srgbClr val="C00000"/>
                </a:solidFill>
                <a:cs typeface="Calibri" panose="020F0502020204030204" pitchFamily="34" charset="0"/>
              </a:rPr>
              <a:t> </a:t>
            </a:r>
            <a:r>
              <a:rPr lang="el-GR" sz="1100" b="1" spc="54" dirty="0">
                <a:solidFill>
                  <a:srgbClr val="C00000"/>
                </a:solidFill>
                <a:cs typeface="Calibri" panose="020F0502020204030204" pitchFamily="34" charset="0"/>
              </a:rPr>
              <a:t>Δ</a:t>
            </a:r>
            <a:r>
              <a:rPr sz="1100" b="1" dirty="0" err="1">
                <a:solidFill>
                  <a:srgbClr val="C00000"/>
                </a:solidFill>
                <a:cs typeface="Calibri" panose="020F0502020204030204" pitchFamily="34" charset="0"/>
              </a:rPr>
              <a:t>ρά</a:t>
            </a:r>
            <a:r>
              <a:rPr sz="1100" b="1" spc="-13" dirty="0" err="1">
                <a:solidFill>
                  <a:srgbClr val="C00000"/>
                </a:solidFill>
                <a:cs typeface="Calibri" panose="020F0502020204030204" pitchFamily="34" charset="0"/>
              </a:rPr>
              <a:t>σ</a:t>
            </a:r>
            <a:r>
              <a:rPr sz="1100" b="1" spc="-25" dirty="0" err="1">
                <a:solidFill>
                  <a:srgbClr val="C00000"/>
                </a:solidFill>
                <a:cs typeface="Calibri" panose="020F0502020204030204" pitchFamily="34" charset="0"/>
              </a:rPr>
              <a:t>ε</a:t>
            </a:r>
            <a:r>
              <a:rPr sz="1100" b="1" spc="-51" dirty="0" err="1">
                <a:solidFill>
                  <a:srgbClr val="C00000"/>
                </a:solidFill>
                <a:cs typeface="Calibri" panose="020F0502020204030204" pitchFamily="34" charset="0"/>
              </a:rPr>
              <a:t>ω</a:t>
            </a:r>
            <a:r>
              <a:rPr sz="1100" b="1" dirty="0" err="1">
                <a:solidFill>
                  <a:srgbClr val="C00000"/>
                </a:solidFill>
                <a:cs typeface="Calibri" panose="020F0502020204030204" pitchFamily="34" charset="0"/>
              </a:rPr>
              <a:t>ν</a:t>
            </a:r>
            <a:r>
              <a:rPr lang="en-US" sz="1100" b="1" dirty="0">
                <a:solidFill>
                  <a:srgbClr val="C00000"/>
                </a:solidFill>
                <a:cs typeface="Calibri" panose="020F0502020204030204" pitchFamily="34" charset="0"/>
              </a:rPr>
              <a:t> </a:t>
            </a:r>
            <a:r>
              <a:rPr sz="1100" b="1" dirty="0" err="1">
                <a:solidFill>
                  <a:srgbClr val="C00000"/>
                </a:solidFill>
                <a:cs typeface="Calibri" panose="020F0502020204030204" pitchFamily="34" charset="0"/>
              </a:rPr>
              <a:t>Έρε</a:t>
            </a:r>
            <a:r>
              <a:rPr sz="1100" b="1" spc="-25" dirty="0" err="1">
                <a:solidFill>
                  <a:srgbClr val="C00000"/>
                </a:solidFill>
                <a:cs typeface="Calibri" panose="020F0502020204030204" pitchFamily="34" charset="0"/>
              </a:rPr>
              <a:t>υ</a:t>
            </a:r>
            <a:r>
              <a:rPr sz="1100" b="1" spc="-50" dirty="0" err="1">
                <a:solidFill>
                  <a:srgbClr val="C00000"/>
                </a:solidFill>
                <a:cs typeface="Calibri" panose="020F0502020204030204" pitchFamily="34" charset="0"/>
              </a:rPr>
              <a:t>ν</a:t>
            </a:r>
            <a:r>
              <a:rPr sz="1100" b="1" dirty="0">
                <a:solidFill>
                  <a:srgbClr val="C00000"/>
                </a:solidFill>
                <a:cs typeface="Calibri" panose="020F0502020204030204" pitchFamily="34" charset="0"/>
              </a:rPr>
              <a:t>ας</a:t>
            </a:r>
            <a:r>
              <a:rPr sz="1100" b="1" spc="106" dirty="0">
                <a:solidFill>
                  <a:srgbClr val="C00000"/>
                </a:solidFill>
                <a:cs typeface="Calibri" panose="020F0502020204030204" pitchFamily="34" charset="0"/>
              </a:rPr>
              <a:t> </a:t>
            </a:r>
            <a:r>
              <a:rPr sz="1100" b="1" spc="-50" dirty="0">
                <a:solidFill>
                  <a:srgbClr val="C00000"/>
                </a:solidFill>
                <a:cs typeface="Calibri" panose="020F0502020204030204" pitchFamily="34" charset="0"/>
              </a:rPr>
              <a:t>κ</a:t>
            </a:r>
            <a:r>
              <a:rPr sz="1100" b="1" dirty="0">
                <a:solidFill>
                  <a:srgbClr val="C00000"/>
                </a:solidFill>
                <a:cs typeface="Calibri" panose="020F0502020204030204" pitchFamily="34" charset="0"/>
              </a:rPr>
              <a:t>αι</a:t>
            </a:r>
            <a:r>
              <a:rPr sz="1100" b="1" spc="46" dirty="0">
                <a:solidFill>
                  <a:srgbClr val="C00000"/>
                </a:solidFill>
                <a:cs typeface="Calibri" panose="020F0502020204030204" pitchFamily="34" charset="0"/>
              </a:rPr>
              <a:t> </a:t>
            </a:r>
            <a:r>
              <a:rPr sz="1100" b="1" spc="-85" dirty="0">
                <a:solidFill>
                  <a:srgbClr val="C00000"/>
                </a:solidFill>
                <a:cs typeface="Calibri" panose="020F0502020204030204" pitchFamily="34" charset="0"/>
              </a:rPr>
              <a:t>Κ</a:t>
            </a:r>
            <a:r>
              <a:rPr sz="1100" b="1" dirty="0">
                <a:solidFill>
                  <a:srgbClr val="C00000"/>
                </a:solidFill>
                <a:cs typeface="Calibri" panose="020F0502020204030204" pitchFamily="34" charset="0"/>
              </a:rPr>
              <a:t>α</a:t>
            </a:r>
            <a:r>
              <a:rPr sz="1100" b="1" spc="-58" dirty="0">
                <a:solidFill>
                  <a:srgbClr val="C00000"/>
                </a:solidFill>
                <a:cs typeface="Calibri" panose="020F0502020204030204" pitchFamily="34" charset="0"/>
              </a:rPr>
              <a:t>ι</a:t>
            </a:r>
            <a:r>
              <a:rPr sz="1100" b="1" spc="-50" dirty="0">
                <a:solidFill>
                  <a:srgbClr val="C00000"/>
                </a:solidFill>
                <a:cs typeface="Calibri" panose="020F0502020204030204" pitchFamily="34" charset="0"/>
              </a:rPr>
              <a:t>ν</a:t>
            </a:r>
            <a:r>
              <a:rPr sz="1100" b="1" dirty="0">
                <a:solidFill>
                  <a:srgbClr val="C00000"/>
                </a:solidFill>
                <a:cs typeface="Calibri" panose="020F0502020204030204" pitchFamily="34" charset="0"/>
              </a:rPr>
              <a:t>ο</a:t>
            </a:r>
            <a:r>
              <a:rPr sz="1100" b="1" spc="-12" dirty="0">
                <a:solidFill>
                  <a:srgbClr val="C00000"/>
                </a:solidFill>
                <a:cs typeface="Calibri" panose="020F0502020204030204" pitchFamily="34" charset="0"/>
              </a:rPr>
              <a:t>τ</a:t>
            </a:r>
            <a:r>
              <a:rPr sz="1100" b="1" dirty="0">
                <a:solidFill>
                  <a:srgbClr val="C00000"/>
                </a:solidFill>
                <a:cs typeface="Calibri" panose="020F0502020204030204" pitchFamily="34" charset="0"/>
              </a:rPr>
              <a:t>ομίας της</a:t>
            </a:r>
            <a:r>
              <a:rPr sz="1100" b="1" spc="48" dirty="0">
                <a:solidFill>
                  <a:srgbClr val="C00000"/>
                </a:solidFill>
                <a:cs typeface="Calibri" panose="020F0502020204030204" pitchFamily="34" charset="0"/>
              </a:rPr>
              <a:t> </a:t>
            </a:r>
            <a:r>
              <a:rPr sz="1100" b="1" dirty="0">
                <a:solidFill>
                  <a:srgbClr val="C00000"/>
                </a:solidFill>
                <a:cs typeface="Calibri" panose="020F0502020204030204" pitchFamily="34" charset="0"/>
              </a:rPr>
              <a:t>ΓΓΕΚ</a:t>
            </a:r>
            <a:r>
              <a:rPr sz="1100" b="1" spc="64" dirty="0">
                <a:solidFill>
                  <a:srgbClr val="C00000"/>
                </a:solidFill>
                <a:cs typeface="Calibri" panose="020F0502020204030204" pitchFamily="34" charset="0"/>
              </a:rPr>
              <a:t> </a:t>
            </a:r>
            <a:r>
              <a:rPr lang="el-GR" sz="1100" b="1" dirty="0">
                <a:solidFill>
                  <a:srgbClr val="C00000"/>
                </a:solidFill>
                <a:cs typeface="Calibri" panose="020F0502020204030204" pitchFamily="34" charset="0"/>
              </a:rPr>
              <a:t>2007-2013</a:t>
            </a:r>
            <a:endParaRPr sz="1100" b="1" dirty="0">
              <a:solidFill>
                <a:srgbClr val="C00000"/>
              </a:solidFill>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53F1E8"/>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D0F7F3"/>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852E5-0C80-450A-8744-7CCD71D687F6}" type="datetime1">
              <a:rPr lang="el-GR" smtClean="0"/>
              <a:t>14/12/2023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6563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FDDB9-14CD-4563-A3B8-8CCCD38E66E5}" type="datetime1">
              <a:rPr lang="el-GR" smtClean="0"/>
              <a:t>14/12/2023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761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EA1B9-A620-4E1E-AAAF-4E09E3B684D7}" type="datetime1">
              <a:rPr lang="el-GR" smtClean="0"/>
              <a:t>14/12/2023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48411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646D2-962B-4803-8E76-412864BF27D8}" type="datetime1">
              <a:rPr lang="el-GR" smtClean="0"/>
              <a:t>14/12/2023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68918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CA13-C190-46D7-8DEA-9C7636A1E2A8}" type="datetime1">
              <a:rPr lang="el-GR" smtClean="0"/>
              <a:t>14/12/2023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760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42CBD-CD47-4521-BA04-8778F1897A5A}" type="datetime1">
              <a:rPr lang="el-GR" smtClean="0"/>
              <a:t>14/12/2023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07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F62FD-4581-4673-97AC-1A82E0C5D6D0}" type="datetime1">
              <a:rPr lang="el-GR" smtClean="0"/>
              <a:t>14/12/2023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4602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14/12/2023</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61367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gif"/><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1028700"/>
            <a:ext cx="9916969" cy="5054600"/>
          </a:xfrm>
          <a:prstGeom prst="rect">
            <a:avLst/>
          </a:prstGeom>
          <a:solidFill>
            <a:srgbClr val="D0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bject 87">
            <a:extLst>
              <a:ext uri="{FF2B5EF4-FFF2-40B4-BE49-F238E27FC236}">
                <a16:creationId xmlns:a16="http://schemas.microsoft.com/office/drawing/2014/main" id="{E6F37633-6C30-092E-3D89-E7D011BDAFEC}"/>
              </a:ext>
            </a:extLst>
          </p:cNvPr>
          <p:cNvSpPr/>
          <p:nvPr/>
        </p:nvSpPr>
        <p:spPr>
          <a:xfrm>
            <a:off x="4229830" y="6225908"/>
            <a:ext cx="1174525" cy="434413"/>
          </a:xfrm>
          <a:prstGeom prst="rect">
            <a:avLst/>
          </a:prstGeom>
          <a:blipFill>
            <a:blip r:embed="rId2" cstate="print"/>
            <a:stretch>
              <a:fillRect/>
            </a:stretch>
          </a:blipFill>
        </p:spPr>
        <p:txBody>
          <a:bodyPr wrap="square" lIns="0" tIns="0" rIns="0" bIns="0" rtlCol="0">
            <a:noAutofit/>
          </a:bodyPr>
          <a:lstStyle/>
          <a:p>
            <a:endParaRPr sz="1322"/>
          </a:p>
        </p:txBody>
      </p:sp>
      <p:pic>
        <p:nvPicPr>
          <p:cNvPr id="5" name="Picture 4" descr="A blue and white logo&#10;&#10;Description automatically generated">
            <a:extLst>
              <a:ext uri="{FF2B5EF4-FFF2-40B4-BE49-F238E27FC236}">
                <a16:creationId xmlns:a16="http://schemas.microsoft.com/office/drawing/2014/main" id="{2E9F25B3-0667-2955-EEA7-EF3861F93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889" y="252321"/>
            <a:ext cx="1199333" cy="472220"/>
          </a:xfrm>
          <a:prstGeom prst="rect">
            <a:avLst/>
          </a:prstGeom>
        </p:spPr>
      </p:pic>
      <p:grpSp>
        <p:nvGrpSpPr>
          <p:cNvPr id="7" name="Group 6">
            <a:extLst>
              <a:ext uri="{FF2B5EF4-FFF2-40B4-BE49-F238E27FC236}">
                <a16:creationId xmlns:a16="http://schemas.microsoft.com/office/drawing/2014/main"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6">
            <a:clrChange>
              <a:clrFrom>
                <a:srgbClr val="7AFFFF"/>
              </a:clrFrom>
              <a:clrTo>
                <a:srgbClr val="7AFFFF">
                  <a:alpha val="0"/>
                </a:srgbClr>
              </a:clrTo>
            </a:clrChange>
            <a:alphaModFix amt="35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364"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8"/>
            <a:tile tx="0" ty="0" sx="100000" sy="100000" flip="none" algn="tl"/>
          </a:blipFill>
        </p:spPr>
        <p:txBody>
          <a:bodyPr wrap="square" lIns="0" tIns="0" rIns="0" bIns="0" rtlCol="0">
            <a:noAutofit/>
          </a:bodyPr>
          <a:lstStyle/>
          <a:p>
            <a:endParaRPr sz="1322"/>
          </a:p>
        </p:txBody>
      </p:sp>
      <p:sp>
        <p:nvSpPr>
          <p:cNvPr id="73" name="object 85">
            <a:extLst>
              <a:ext uri="{FF2B5EF4-FFF2-40B4-BE49-F238E27FC236}">
                <a16:creationId xmlns:a16="http://schemas.microsoft.com/office/drawing/2014/main" id="{84BFAA89-E8D7-5E68-4935-441FAFC962BD}"/>
              </a:ext>
            </a:extLst>
          </p:cNvPr>
          <p:cNvSpPr txBox="1"/>
          <p:nvPr/>
        </p:nvSpPr>
        <p:spPr>
          <a:xfrm>
            <a:off x="6466948" y="3113085"/>
            <a:ext cx="2748866" cy="1005154"/>
          </a:xfrm>
          <a:prstGeom prst="rect">
            <a:avLst/>
          </a:prstGeom>
          <a:noFill/>
        </p:spPr>
        <p:txBody>
          <a:bodyPr wrap="square" lIns="0" tIns="0" rIns="0" bIns="0" rtlCol="0">
            <a:noAutofit/>
          </a:bodyPr>
          <a:lstStyle/>
          <a:p>
            <a:pPr algn="ctr">
              <a:spcBef>
                <a:spcPts val="126"/>
              </a:spcBef>
            </a:pPr>
            <a:r>
              <a:rPr lang="el-GR" sz="1600" b="1" dirty="0">
                <a:solidFill>
                  <a:schemeClr val="tx1">
                    <a:lumMod val="65000"/>
                    <a:lumOff val="35000"/>
                  </a:schemeClr>
                </a:solidFill>
                <a:cs typeface="Calibri" panose="020F0502020204030204" pitchFamily="34" charset="0"/>
              </a:rPr>
              <a:t>Εθνικό Ίδρυμα Ερευνών</a:t>
            </a:r>
          </a:p>
          <a:p>
            <a:pPr algn="ctr">
              <a:spcBef>
                <a:spcPts val="126"/>
              </a:spcBef>
              <a:spcAft>
                <a:spcPts val="1200"/>
              </a:spcAft>
            </a:pPr>
            <a:r>
              <a:rPr lang="el-GR" sz="1400" b="1" dirty="0">
                <a:solidFill>
                  <a:schemeClr val="tx1">
                    <a:lumMod val="65000"/>
                    <a:lumOff val="35000"/>
                  </a:schemeClr>
                </a:solidFill>
                <a:cs typeface="Calibri" panose="020F0502020204030204" pitchFamily="34" charset="0"/>
              </a:rPr>
              <a:t>Αμφιθέατρο ‘Λεωνίδας Ζέρβας’ </a:t>
            </a:r>
          </a:p>
          <a:p>
            <a:pPr algn="ctr">
              <a:lnSpc>
                <a:spcPts val="2530"/>
              </a:lnSpc>
              <a:spcBef>
                <a:spcPts val="126"/>
              </a:spcBef>
            </a:pPr>
            <a:r>
              <a:rPr lang="el-GR" sz="1600" b="1" dirty="0">
                <a:solidFill>
                  <a:schemeClr val="tx1">
                    <a:lumMod val="65000"/>
                    <a:lumOff val="35000"/>
                  </a:schemeClr>
                </a:solidFill>
                <a:cs typeface="Calibri" panose="020F0502020204030204" pitchFamily="34" charset="0"/>
              </a:rPr>
              <a:t>13 Δεκεμβρίου 2023</a:t>
            </a:r>
            <a:endParaRPr sz="1600" b="1" dirty="0">
              <a:solidFill>
                <a:schemeClr val="tx1">
                  <a:lumMod val="65000"/>
                  <a:lumOff val="35000"/>
                </a:schemeClr>
              </a:solidFill>
              <a:cs typeface="Calibri" panose="020F0502020204030204" pitchFamily="34" charset="0"/>
            </a:endParaRP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15B25ADD-77C6-E465-2E6A-C38D21D7B745}"/>
              </a:ext>
            </a:extLst>
          </p:cNvPr>
          <p:cNvSpPr txBox="1"/>
          <p:nvPr/>
        </p:nvSpPr>
        <p:spPr>
          <a:xfrm>
            <a:off x="4238392" y="1827206"/>
            <a:ext cx="5627530" cy="842867"/>
          </a:xfrm>
          <a:prstGeom prst="rect">
            <a:avLst/>
          </a:prstGeom>
        </p:spPr>
        <p:txBody>
          <a:bodyPr wrap="square" lIns="0" tIns="0" rIns="0" bIns="0" rtlCol="0">
            <a:noAutofit/>
          </a:bodyPr>
          <a:lstStyle/>
          <a:p>
            <a:pPr algn="ctr">
              <a:lnSpc>
                <a:spcPts val="2530"/>
              </a:lnSpc>
              <a:spcBef>
                <a:spcPts val="126"/>
              </a:spcBef>
              <a:spcAft>
                <a:spcPts val="400"/>
              </a:spcAft>
            </a:pPr>
            <a:r>
              <a:rPr lang="el-GR" sz="1700" b="1" dirty="0">
                <a:solidFill>
                  <a:sysClr val="windowText" lastClr="000000"/>
                </a:solidFill>
                <a:latin typeface="Calibri" panose="020F0502020204030204" pitchFamily="34" charset="0"/>
                <a:cs typeface="Calibri" panose="020F0502020204030204" pitchFamily="34" charset="0"/>
              </a:rPr>
              <a:t>ΑΠΑΣΧ</a:t>
            </a:r>
            <a:r>
              <a:rPr lang="en-US" sz="1700" b="1" dirty="0">
                <a:solidFill>
                  <a:sysClr val="windowText" lastClr="000000"/>
                </a:solidFill>
                <a:latin typeface="Calibri" panose="020F0502020204030204" pitchFamily="34" charset="0"/>
                <a:cs typeface="Calibri" panose="020F0502020204030204" pitchFamily="34" charset="0"/>
              </a:rPr>
              <a:t>O</a:t>
            </a:r>
            <a:r>
              <a:rPr lang="el-GR" sz="1700" b="1" dirty="0">
                <a:solidFill>
                  <a:sysClr val="windowText" lastClr="000000"/>
                </a:solidFill>
                <a:latin typeface="Calibri" panose="020F0502020204030204" pitchFamily="34" charset="0"/>
                <a:cs typeface="Calibri" panose="020F0502020204030204" pitchFamily="34" charset="0"/>
              </a:rPr>
              <a:t>ΛΗΣΗ ΕΡΕΥΝΗΤΙΚΟ</a:t>
            </a:r>
            <a:r>
              <a:rPr lang="en-US" sz="1700" b="1" dirty="0">
                <a:solidFill>
                  <a:sysClr val="windowText" lastClr="000000"/>
                </a:solidFill>
                <a:latin typeface="Calibri" panose="020F0502020204030204" pitchFamily="34" charset="0"/>
                <a:cs typeface="Calibri" panose="020F0502020204030204" pitchFamily="34" charset="0"/>
              </a:rPr>
              <a:t>Y</a:t>
            </a:r>
            <a:r>
              <a:rPr lang="el-GR" sz="1700" b="1" dirty="0">
                <a:solidFill>
                  <a:sysClr val="windowText" lastClr="000000"/>
                </a:solidFill>
                <a:latin typeface="Calibri" panose="020F0502020204030204" pitchFamily="34" charset="0"/>
                <a:cs typeface="Calibri" panose="020F0502020204030204" pitchFamily="34" charset="0"/>
              </a:rPr>
              <a:t> ΠΡΟΣΩΠΙΚΟ</a:t>
            </a:r>
            <a:r>
              <a:rPr lang="en-US" sz="1700" b="1" dirty="0">
                <a:solidFill>
                  <a:sysClr val="windowText" lastClr="000000"/>
                </a:solidFill>
                <a:latin typeface="Calibri" panose="020F0502020204030204" pitchFamily="34" charset="0"/>
                <a:cs typeface="Calibri" panose="020F0502020204030204" pitchFamily="34" charset="0"/>
              </a:rPr>
              <a:t>Y</a:t>
            </a:r>
            <a:r>
              <a:rPr lang="el-GR" sz="1700" b="1" dirty="0">
                <a:solidFill>
                  <a:sysClr val="windowText" lastClr="000000"/>
                </a:solidFill>
                <a:latin typeface="Calibri" panose="020F0502020204030204" pitchFamily="34" charset="0"/>
                <a:cs typeface="Calibri" panose="020F0502020204030204" pitchFamily="34" charset="0"/>
              </a:rPr>
              <a:t> ΣΕ ΕΠΙΧΕΙΡ</a:t>
            </a:r>
            <a:r>
              <a:rPr lang="en-US" sz="1700" b="1" dirty="0">
                <a:solidFill>
                  <a:sysClr val="windowText" lastClr="000000"/>
                </a:solidFill>
                <a:latin typeface="Calibri" panose="020F0502020204030204" pitchFamily="34" charset="0"/>
                <a:cs typeface="Calibri" panose="020F0502020204030204" pitchFamily="34" charset="0"/>
              </a:rPr>
              <a:t>H</a:t>
            </a:r>
            <a:r>
              <a:rPr lang="el-GR" sz="1700" b="1" dirty="0">
                <a:solidFill>
                  <a:sysClr val="windowText" lastClr="000000"/>
                </a:solidFill>
                <a:latin typeface="Calibri" panose="020F0502020204030204" pitchFamily="34" charset="0"/>
                <a:cs typeface="Calibri" panose="020F0502020204030204" pitchFamily="34" charset="0"/>
              </a:rPr>
              <a:t>ΣΕΙΣ</a:t>
            </a:r>
          </a:p>
          <a:p>
            <a:pPr algn="ctr">
              <a:lnSpc>
                <a:spcPts val="2530"/>
              </a:lnSpc>
              <a:spcBef>
                <a:spcPts val="126"/>
              </a:spcBef>
              <a:spcAft>
                <a:spcPts val="400"/>
              </a:spcAft>
            </a:pPr>
            <a:r>
              <a:rPr lang="el-GR" sz="1800" b="1" dirty="0">
                <a:solidFill>
                  <a:schemeClr val="tx1">
                    <a:lumMod val="75000"/>
                    <a:lumOff val="25000"/>
                  </a:schemeClr>
                </a:solidFill>
                <a:latin typeface="Calibri" panose="020F0502020204030204" pitchFamily="34" charset="0"/>
                <a:cs typeface="Calibri" panose="020F0502020204030204" pitchFamily="34" charset="0"/>
              </a:rPr>
              <a:t>Ν. Μαρούλης (</a:t>
            </a:r>
            <a:r>
              <a:rPr lang="en-US" sz="1800" b="1" dirty="0">
                <a:solidFill>
                  <a:schemeClr val="tx1">
                    <a:lumMod val="75000"/>
                    <a:lumOff val="25000"/>
                  </a:schemeClr>
                </a:solidFill>
                <a:latin typeface="Calibri" panose="020F0502020204030204" pitchFamily="34" charset="0"/>
                <a:cs typeface="Calibri" panose="020F0502020204030204" pitchFamily="34" charset="0"/>
              </a:rPr>
              <a:t>TECHNOPOLIS GROUP), </a:t>
            </a:r>
            <a:r>
              <a:rPr lang="el-GR" sz="1800" b="1" dirty="0">
                <a:solidFill>
                  <a:schemeClr val="tx1">
                    <a:lumMod val="75000"/>
                    <a:lumOff val="25000"/>
                  </a:schemeClr>
                </a:solidFill>
                <a:latin typeface="Calibri" panose="020F0502020204030204" pitchFamily="34" charset="0"/>
                <a:cs typeface="Calibri" panose="020F0502020204030204" pitchFamily="34" charset="0"/>
              </a:rPr>
              <a:t>Λ. </a:t>
            </a:r>
            <a:r>
              <a:rPr lang="el-GR" sz="1800" b="1" dirty="0" err="1">
                <a:solidFill>
                  <a:schemeClr val="tx1">
                    <a:lumMod val="75000"/>
                    <a:lumOff val="25000"/>
                  </a:schemeClr>
                </a:solidFill>
                <a:latin typeface="Calibri" panose="020F0502020204030204" pitchFamily="34" charset="0"/>
                <a:cs typeface="Calibri" panose="020F0502020204030204" pitchFamily="34" charset="0"/>
              </a:rPr>
              <a:t>Τσιπούρη</a:t>
            </a:r>
            <a:r>
              <a:rPr lang="el-GR" sz="1800" b="1" dirty="0">
                <a:solidFill>
                  <a:schemeClr val="tx1">
                    <a:lumMod val="75000"/>
                    <a:lumOff val="25000"/>
                  </a:schemeClr>
                </a:solidFill>
                <a:latin typeface="Calibri" panose="020F0502020204030204" pitchFamily="34" charset="0"/>
                <a:cs typeface="Calibri" panose="020F0502020204030204" pitchFamily="34" charset="0"/>
              </a:rPr>
              <a:t> (</a:t>
            </a:r>
            <a:r>
              <a:rPr lang="en-US" sz="1800" b="1" dirty="0">
                <a:solidFill>
                  <a:schemeClr val="tx1">
                    <a:lumMod val="75000"/>
                    <a:lumOff val="25000"/>
                  </a:schemeClr>
                </a:solidFill>
                <a:latin typeface="Calibri" panose="020F0502020204030204" pitchFamily="34" charset="0"/>
                <a:cs typeface="Calibri" panose="020F0502020204030204" pitchFamily="34" charset="0"/>
              </a:rPr>
              <a:t>OPIX</a:t>
            </a:r>
            <a:r>
              <a:rPr lang="el-GR" sz="1800" b="1" dirty="0">
                <a:solidFill>
                  <a:schemeClr val="tx1">
                    <a:lumMod val="75000"/>
                    <a:lumOff val="25000"/>
                  </a:schemeClr>
                </a:solidFill>
                <a:latin typeface="Calibri" panose="020F0502020204030204" pitchFamily="34" charset="0"/>
                <a:cs typeface="Calibri" panose="020F0502020204030204" pitchFamily="34" charset="0"/>
              </a:rPr>
              <a:t>)</a:t>
            </a:r>
          </a:p>
          <a:p>
            <a:pPr algn="ctr">
              <a:lnSpc>
                <a:spcPts val="2530"/>
              </a:lnSpc>
              <a:spcBef>
                <a:spcPts val="126"/>
              </a:spcBef>
              <a:spcAft>
                <a:spcPts val="400"/>
              </a:spcAft>
            </a:pPr>
            <a:r>
              <a:rPr lang="el-GR" sz="1700" b="1" dirty="0">
                <a:solidFill>
                  <a:sysClr val="windowText" lastClr="000000"/>
                </a:solidFill>
                <a:latin typeface="Calibri" panose="020F0502020204030204" pitchFamily="34" charset="0"/>
                <a:cs typeface="Calibri" panose="020F0502020204030204" pitchFamily="34" charset="0"/>
              </a:rPr>
              <a:t> </a:t>
            </a:r>
          </a:p>
        </p:txBody>
      </p:sp>
      <p:pic>
        <p:nvPicPr>
          <p:cNvPr id="3" name="Picture 2" descr="A blue and white logo&#10;&#10;Description automatically generated">
            <a:extLst>
              <a:ext uri="{FF2B5EF4-FFF2-40B4-BE49-F238E27FC236}">
                <a16:creationId xmlns:a16="http://schemas.microsoft.com/office/drawing/2014/main" id="{212A0969-2FEE-9184-30DC-E5EFF4FD8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62" y="250209"/>
            <a:ext cx="1602376" cy="632939"/>
          </a:xfrm>
          <a:prstGeom prst="rect">
            <a:avLst/>
          </a:prstGeom>
        </p:spPr>
      </p:pic>
      <p:sp>
        <p:nvSpPr>
          <p:cNvPr id="2" name="object 85">
            <a:extLst>
              <a:ext uri="{FF2B5EF4-FFF2-40B4-BE49-F238E27FC236}">
                <a16:creationId xmlns:a16="http://schemas.microsoft.com/office/drawing/2014/main" id="{AE0867EB-1814-448F-6A3F-9ED063C81126}"/>
              </a:ext>
            </a:extLst>
          </p:cNvPr>
          <p:cNvSpPr txBox="1"/>
          <p:nvPr/>
        </p:nvSpPr>
        <p:spPr>
          <a:xfrm>
            <a:off x="453088" y="1186453"/>
            <a:ext cx="8994851" cy="347668"/>
          </a:xfrm>
          <a:prstGeom prst="rect">
            <a:avLst/>
          </a:prstGeom>
          <a:noFill/>
        </p:spPr>
        <p:txBody>
          <a:bodyPr wrap="square" lIns="0" tIns="0" rIns="0" bIns="0" rtlCol="0">
            <a:noAutofit/>
          </a:bodyPr>
          <a:lstStyle/>
          <a:p>
            <a:pPr algn="ctr">
              <a:lnSpc>
                <a:spcPts val="2530"/>
              </a:lnSpc>
              <a:spcBef>
                <a:spcPts val="126"/>
              </a:spcBef>
            </a:pPr>
            <a:r>
              <a:rPr b="1" dirty="0">
                <a:solidFill>
                  <a:srgbClr val="C00000"/>
                </a:solidFill>
                <a:latin typeface="CeraGR-Black" panose="00000A00000000000000" pitchFamily="50" charset="-95"/>
                <a:cs typeface="Calibri" panose="020F0502020204030204" pitchFamily="34" charset="0"/>
              </a:rPr>
              <a:t>A</a:t>
            </a:r>
            <a:r>
              <a:rPr lang="el-GR" b="1" dirty="0" err="1">
                <a:solidFill>
                  <a:srgbClr val="C00000"/>
                </a:solidFill>
                <a:latin typeface="CeraGR-Black" panose="00000A00000000000000" pitchFamily="50" charset="-95"/>
                <a:cs typeface="Calibri" panose="020F0502020204030204" pitchFamily="34" charset="0"/>
              </a:rPr>
              <a:t>ποτίμηση</a:t>
            </a:r>
            <a:r>
              <a:rPr b="1" spc="54" dirty="0">
                <a:solidFill>
                  <a:srgbClr val="C00000"/>
                </a:solidFill>
                <a:latin typeface="CeraGR-Black" panose="00000A00000000000000" pitchFamily="50" charset="-95"/>
                <a:cs typeface="Calibri" panose="020F0502020204030204" pitchFamily="34" charset="0"/>
              </a:rPr>
              <a:t> </a:t>
            </a:r>
            <a:r>
              <a:rPr lang="el-GR" b="1" spc="54" dirty="0">
                <a:solidFill>
                  <a:srgbClr val="C00000"/>
                </a:solidFill>
                <a:latin typeface="CeraGR-Black" panose="00000A00000000000000" pitchFamily="50" charset="-95"/>
                <a:cs typeface="Calibri" panose="020F0502020204030204" pitchFamily="34" charset="0"/>
              </a:rPr>
              <a:t>Δ</a:t>
            </a:r>
            <a:r>
              <a:rPr b="1" dirty="0" err="1">
                <a:solidFill>
                  <a:srgbClr val="C00000"/>
                </a:solidFill>
                <a:latin typeface="CeraGR-Black" panose="00000A00000000000000" pitchFamily="50" charset="-95"/>
                <a:cs typeface="Calibri" panose="020F0502020204030204" pitchFamily="34" charset="0"/>
              </a:rPr>
              <a:t>ρά</a:t>
            </a:r>
            <a:r>
              <a:rPr b="1" spc="-13" dirty="0" err="1">
                <a:solidFill>
                  <a:srgbClr val="C00000"/>
                </a:solidFill>
                <a:latin typeface="CeraGR-Black" panose="00000A00000000000000" pitchFamily="50" charset="-95"/>
                <a:cs typeface="Calibri" panose="020F0502020204030204" pitchFamily="34" charset="0"/>
              </a:rPr>
              <a:t>σ</a:t>
            </a:r>
            <a:r>
              <a:rPr b="1" spc="-25" dirty="0" err="1">
                <a:solidFill>
                  <a:srgbClr val="C00000"/>
                </a:solidFill>
                <a:latin typeface="CeraGR-Black" panose="00000A00000000000000" pitchFamily="50" charset="-95"/>
                <a:cs typeface="Calibri" panose="020F0502020204030204" pitchFamily="34" charset="0"/>
              </a:rPr>
              <a:t>ε</a:t>
            </a:r>
            <a:r>
              <a:rPr b="1" spc="-51" dirty="0" err="1">
                <a:solidFill>
                  <a:srgbClr val="C00000"/>
                </a:solidFill>
                <a:latin typeface="CeraGR-Black" panose="00000A00000000000000" pitchFamily="50" charset="-95"/>
                <a:cs typeface="Calibri" panose="020F0502020204030204" pitchFamily="34" charset="0"/>
              </a:rPr>
              <a:t>ω</a:t>
            </a:r>
            <a:r>
              <a:rPr b="1" dirty="0" err="1">
                <a:solidFill>
                  <a:srgbClr val="C00000"/>
                </a:solidFill>
                <a:latin typeface="CeraGR-Black" panose="00000A00000000000000" pitchFamily="50" charset="-95"/>
                <a:cs typeface="Calibri" panose="020F0502020204030204" pitchFamily="34" charset="0"/>
              </a:rPr>
              <a:t>ν</a:t>
            </a:r>
            <a:r>
              <a:rPr lang="en-US" b="1" dirty="0">
                <a:solidFill>
                  <a:srgbClr val="C00000"/>
                </a:solidFill>
                <a:latin typeface="CeraGR-Black" panose="00000A00000000000000" pitchFamily="50" charset="-95"/>
                <a:cs typeface="Calibri" panose="020F0502020204030204" pitchFamily="34" charset="0"/>
              </a:rPr>
              <a:t> </a:t>
            </a:r>
            <a:r>
              <a:rPr b="1" dirty="0" err="1">
                <a:solidFill>
                  <a:srgbClr val="C00000"/>
                </a:solidFill>
                <a:latin typeface="CeraGR-Black" panose="00000A00000000000000" pitchFamily="50" charset="-95"/>
                <a:cs typeface="Calibri" panose="020F0502020204030204" pitchFamily="34" charset="0"/>
              </a:rPr>
              <a:t>Έρε</a:t>
            </a:r>
            <a:r>
              <a:rPr b="1" spc="-25" dirty="0" err="1">
                <a:solidFill>
                  <a:srgbClr val="C00000"/>
                </a:solidFill>
                <a:latin typeface="CeraGR-Black" panose="00000A00000000000000" pitchFamily="50" charset="-95"/>
                <a:cs typeface="Calibri" panose="020F0502020204030204" pitchFamily="34" charset="0"/>
              </a:rPr>
              <a:t>υ</a:t>
            </a:r>
            <a:r>
              <a:rPr b="1" spc="-50" dirty="0" err="1">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ας</a:t>
            </a:r>
            <a:r>
              <a:rPr b="1" spc="106" dirty="0">
                <a:solidFill>
                  <a:srgbClr val="C00000"/>
                </a:solidFill>
                <a:latin typeface="CeraGR-Black" panose="00000A00000000000000" pitchFamily="50" charset="-95"/>
                <a:cs typeface="Calibri" panose="020F0502020204030204" pitchFamily="34" charset="0"/>
              </a:rPr>
              <a:t> </a:t>
            </a:r>
            <a:r>
              <a:rPr b="1" spc="-50"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αι</a:t>
            </a:r>
            <a:r>
              <a:rPr b="1" spc="46" dirty="0">
                <a:solidFill>
                  <a:srgbClr val="C00000"/>
                </a:solidFill>
                <a:latin typeface="CeraGR-Black" panose="00000A00000000000000" pitchFamily="50" charset="-95"/>
                <a:cs typeface="Calibri" panose="020F0502020204030204" pitchFamily="34" charset="0"/>
              </a:rPr>
              <a:t> </a:t>
            </a:r>
            <a:r>
              <a:rPr b="1" spc="-85"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a:t>
            </a:r>
            <a:r>
              <a:rPr b="1" spc="-58" dirty="0">
                <a:solidFill>
                  <a:srgbClr val="C00000"/>
                </a:solidFill>
                <a:latin typeface="CeraGR-Black" panose="00000A00000000000000" pitchFamily="50" charset="-95"/>
                <a:cs typeface="Calibri" panose="020F0502020204030204" pitchFamily="34" charset="0"/>
              </a:rPr>
              <a:t>ι</a:t>
            </a:r>
            <a:r>
              <a:rPr b="1" spc="-50" dirty="0">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ο</a:t>
            </a:r>
            <a:r>
              <a:rPr b="1" spc="-12" dirty="0">
                <a:solidFill>
                  <a:srgbClr val="C00000"/>
                </a:solidFill>
                <a:latin typeface="CeraGR-Black" panose="00000A00000000000000" pitchFamily="50" charset="-95"/>
                <a:cs typeface="Calibri" panose="020F0502020204030204" pitchFamily="34" charset="0"/>
              </a:rPr>
              <a:t>τ</a:t>
            </a:r>
            <a:r>
              <a:rPr b="1" dirty="0">
                <a:solidFill>
                  <a:srgbClr val="C00000"/>
                </a:solidFill>
                <a:latin typeface="CeraGR-Black" panose="00000A00000000000000" pitchFamily="50" charset="-95"/>
                <a:cs typeface="Calibri" panose="020F0502020204030204" pitchFamily="34" charset="0"/>
              </a:rPr>
              <a:t>ομίας </a:t>
            </a:r>
            <a:r>
              <a:rPr lang="el-GR" b="1" dirty="0">
                <a:solidFill>
                  <a:srgbClr val="C00000"/>
                </a:solidFill>
                <a:latin typeface="CeraGR-Black" panose="00000A00000000000000" pitchFamily="50" charset="-95"/>
                <a:cs typeface="Calibri" panose="020F0502020204030204" pitchFamily="34" charset="0"/>
              </a:rPr>
              <a:t>ΕΣΠΑ 2007-2013 της</a:t>
            </a:r>
            <a:r>
              <a:rPr lang="el-GR" b="1" spc="48" dirty="0">
                <a:solidFill>
                  <a:srgbClr val="C00000"/>
                </a:solidFill>
                <a:latin typeface="CeraGR-Black" panose="00000A00000000000000" pitchFamily="50" charset="-95"/>
                <a:cs typeface="Calibri" panose="020F0502020204030204" pitchFamily="34" charset="0"/>
              </a:rPr>
              <a:t> </a:t>
            </a:r>
            <a:r>
              <a:rPr lang="el-GR" b="1" dirty="0">
                <a:solidFill>
                  <a:srgbClr val="C00000"/>
                </a:solidFill>
                <a:latin typeface="CeraGR-Black" panose="00000A00000000000000" pitchFamily="50" charset="-95"/>
                <a:cs typeface="Calibri" panose="020F0502020204030204" pitchFamily="34" charset="0"/>
              </a:rPr>
              <a:t>ΓΓΕΚ</a:t>
            </a:r>
            <a:r>
              <a:rPr lang="el-GR" b="1" spc="64" dirty="0">
                <a:solidFill>
                  <a:srgbClr val="C00000"/>
                </a:solidFill>
                <a:latin typeface="CeraGR-Black" panose="00000A00000000000000" pitchFamily="50" charset="-95"/>
                <a:cs typeface="Calibri" panose="020F0502020204030204" pitchFamily="34" charset="0"/>
              </a:rPr>
              <a:t> </a:t>
            </a:r>
            <a:endParaRPr b="1" dirty="0">
              <a:solidFill>
                <a:srgbClr val="C00000"/>
              </a:solidFill>
              <a:latin typeface="CeraGR-Black" panose="00000A00000000000000" pitchFamily="50" charset="-95"/>
              <a:cs typeface="Calibri" panose="020F0502020204030204" pitchFamily="34" charset="0"/>
            </a:endParaRPr>
          </a:p>
        </p:txBody>
      </p:sp>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10</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369332"/>
            <a:ext cx="881973" cy="369332"/>
          </a:xfrm>
          <a:prstGeom prst="rect">
            <a:avLst/>
          </a:prstGeom>
          <a:noFill/>
        </p:spPr>
        <p:txBody>
          <a:bodyPr wrap="none" rtlCol="0">
            <a:spAutoFit/>
          </a:bodyPr>
          <a:lstStyle/>
          <a:p>
            <a:r>
              <a:rPr lang="el-GR" sz="1800" b="1" dirty="0"/>
              <a:t>Συνοχή</a:t>
            </a:r>
          </a:p>
        </p:txBody>
      </p:sp>
      <p:sp>
        <p:nvSpPr>
          <p:cNvPr id="4" name="TextBox 3">
            <a:extLst>
              <a:ext uri="{FF2B5EF4-FFF2-40B4-BE49-F238E27FC236}">
                <a16:creationId xmlns:a16="http://schemas.microsoft.com/office/drawing/2014/main" id="{24B83871-2D15-15F9-77F3-628BB3D31753}"/>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8" name="TextBox 7">
            <a:extLst>
              <a:ext uri="{FF2B5EF4-FFF2-40B4-BE49-F238E27FC236}">
                <a16:creationId xmlns:a16="http://schemas.microsoft.com/office/drawing/2014/main" id="{ADF02517-AE26-6773-9F58-052BA2F22F2A}"/>
              </a:ext>
            </a:extLst>
          </p:cNvPr>
          <p:cNvSpPr txBox="1"/>
          <p:nvPr/>
        </p:nvSpPr>
        <p:spPr>
          <a:xfrm>
            <a:off x="504725" y="2132541"/>
            <a:ext cx="9208118" cy="1200329"/>
          </a:xfrm>
          <a:prstGeom prst="rect">
            <a:avLst/>
          </a:prstGeom>
          <a:noFill/>
        </p:spPr>
        <p:txBody>
          <a:bodyPr wrap="square">
            <a:spAutoFit/>
          </a:bodyPr>
          <a:lstStyle/>
          <a:p>
            <a:pPr marL="285750" indent="-285750" algn="just" rtl="0" fontAlgn="base">
              <a:buFont typeface="Wingdings" panose="05000000000000000000" pitchFamily="2" charset="2"/>
              <a:buChar char="v"/>
            </a:pPr>
            <a:r>
              <a:rPr lang="el-GR" sz="1800" b="0" i="0" dirty="0">
                <a:solidFill>
                  <a:srgbClr val="000000"/>
                </a:solidFill>
                <a:effectLst/>
                <a:latin typeface="Calibri" panose="020F0502020204030204" pitchFamily="34" charset="0"/>
              </a:rPr>
              <a:t>Ο ειδικός στόχος της Δράσης για την ανάπτυξη ερευνητικών δραστηριοτήτων στις επιχειρήσεις  υπερκαλύπτεται από το ΠΑΒΕΤ το οποίο προσφέρει περισσότερες ευκαιρίες για την επίτευξή του, όπως προκύπτει από τη μεγαλύτερη αποτελεσματικότητά του ή τις Δράσεις ΜΜΕ και Νέες Επιχειρήσεις. </a:t>
            </a:r>
            <a:endParaRPr lang="el-GR"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45959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11</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369332"/>
            <a:ext cx="2035494" cy="369332"/>
          </a:xfrm>
          <a:prstGeom prst="rect">
            <a:avLst/>
          </a:prstGeom>
          <a:noFill/>
        </p:spPr>
        <p:txBody>
          <a:bodyPr wrap="none" rtlCol="0">
            <a:spAutoFit/>
          </a:bodyPr>
          <a:lstStyle/>
          <a:p>
            <a:r>
              <a:rPr lang="el-GR" b="1" dirty="0">
                <a:solidFill>
                  <a:schemeClr val="bg2">
                    <a:lumMod val="25000"/>
                  </a:schemeClr>
                </a:solidFill>
              </a:rPr>
              <a:t>Προστιθέμενη αξία</a:t>
            </a:r>
          </a:p>
        </p:txBody>
      </p:sp>
      <p:sp>
        <p:nvSpPr>
          <p:cNvPr id="4" name="TextBox 3">
            <a:extLst>
              <a:ext uri="{FF2B5EF4-FFF2-40B4-BE49-F238E27FC236}">
                <a16:creationId xmlns:a16="http://schemas.microsoft.com/office/drawing/2014/main" id="{9F9FAF6D-1E35-6062-01F8-9631910EB881}"/>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7" name="TextBox 6">
            <a:extLst>
              <a:ext uri="{FF2B5EF4-FFF2-40B4-BE49-F238E27FC236}">
                <a16:creationId xmlns:a16="http://schemas.microsoft.com/office/drawing/2014/main" id="{995A42A1-A368-5410-7119-D3A92B6FB8EF}"/>
              </a:ext>
            </a:extLst>
          </p:cNvPr>
          <p:cNvSpPr txBox="1"/>
          <p:nvPr/>
        </p:nvSpPr>
        <p:spPr>
          <a:xfrm>
            <a:off x="521825" y="1346997"/>
            <a:ext cx="8862349" cy="1938992"/>
          </a:xfrm>
          <a:prstGeom prst="rect">
            <a:avLst/>
          </a:prstGeom>
          <a:noFill/>
        </p:spPr>
        <p:txBody>
          <a:bodyPr wrap="square">
            <a:spAutoFit/>
          </a:bodyPr>
          <a:lstStyle/>
          <a:p>
            <a:pPr algn="just" rtl="0" fontAlgn="base"/>
            <a:endParaRPr lang="el-GR" sz="2000" b="0" i="0" dirty="0">
              <a:solidFill>
                <a:srgbClr val="000000"/>
              </a:solidFill>
              <a:effectLst/>
              <a:latin typeface="Calibri" panose="020F0502020204030204" pitchFamily="34" charset="0"/>
            </a:endParaRPr>
          </a:p>
          <a:p>
            <a:pPr marL="285750" indent="-285750" algn="just" rtl="0" fontAlgn="base">
              <a:buFont typeface="Wingdings" panose="05000000000000000000" pitchFamily="2" charset="2"/>
              <a:buChar char="q"/>
            </a:pPr>
            <a:r>
              <a:rPr lang="el-GR" sz="2000" b="0" i="0" dirty="0">
                <a:solidFill>
                  <a:srgbClr val="000000"/>
                </a:solidFill>
                <a:effectLst/>
                <a:latin typeface="Calibri" panose="020F0502020204030204" pitchFamily="34" charset="0"/>
              </a:rPr>
              <a:t>Για τους ερευνητές οι οποίοι  προσλήφθηκαν η Δράση δεν δείχνει να είχε σημαντική προστιθέμενη αξία. </a:t>
            </a:r>
          </a:p>
          <a:p>
            <a:pPr marL="285750" indent="-285750" algn="just" rtl="0" fontAlgn="base">
              <a:buFont typeface="Wingdings" panose="05000000000000000000" pitchFamily="2" charset="2"/>
              <a:buChar char="q"/>
            </a:pPr>
            <a:r>
              <a:rPr lang="el-GR" sz="2000" b="0" i="0" dirty="0">
                <a:solidFill>
                  <a:srgbClr val="000000"/>
                </a:solidFill>
                <a:effectLst/>
                <a:latin typeface="Calibri" panose="020F0502020204030204" pitchFamily="34" charset="0"/>
              </a:rPr>
              <a:t>Οι περισσότεροι εκτιμούν ότι η επαγγελματική τους εξέλιξη θα ήταν παρόμοια  και θα έβρισκαν παρεμφερή θέση εργασίας στην Ελλάδα.  </a:t>
            </a:r>
            <a:endParaRPr lang="el-GR" sz="2000" b="0" i="0" dirty="0">
              <a:solidFill>
                <a:srgbClr val="000000"/>
              </a:solidFill>
              <a:effectLst/>
              <a:latin typeface="Segoe UI" panose="020B0502040204020203" pitchFamily="34" charset="0"/>
            </a:endParaRPr>
          </a:p>
          <a:p>
            <a:pPr algn="just" rtl="0" fontAlgn="base"/>
            <a:r>
              <a:rPr lang="el-GR" sz="2000" b="0" i="0" dirty="0">
                <a:solidFill>
                  <a:srgbClr val="000000"/>
                </a:solidFill>
                <a:effectLst/>
                <a:latin typeface="Calibri" panose="020F0502020204030204" pitchFamily="34" charset="0"/>
              </a:rPr>
              <a:t> </a:t>
            </a:r>
            <a:endParaRPr lang="el-GR"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9976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12</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504369"/>
            <a:ext cx="8688729" cy="369332"/>
          </a:xfrm>
          <a:prstGeom prst="rect">
            <a:avLst/>
          </a:prstGeom>
          <a:noFill/>
        </p:spPr>
        <p:txBody>
          <a:bodyPr wrap="square" rtlCol="0">
            <a:spAutoFit/>
          </a:bodyPr>
          <a:lstStyle/>
          <a:p>
            <a:r>
              <a:rPr lang="el-GR" sz="1800" b="1" i="0" dirty="0">
                <a:solidFill>
                  <a:schemeClr val="bg2">
                    <a:lumMod val="25000"/>
                  </a:schemeClr>
                </a:solidFill>
                <a:effectLst/>
                <a:latin typeface="Calibri" panose="020F0502020204030204" pitchFamily="34" charset="0"/>
              </a:rPr>
              <a:t>Π</a:t>
            </a:r>
            <a:r>
              <a:rPr lang="el-GR" sz="1800" b="1" i="0" dirty="0">
                <a:solidFill>
                  <a:srgbClr val="404040"/>
                </a:solidFill>
                <a:effectLst/>
                <a:latin typeface="Calibri" panose="020F0502020204030204" pitchFamily="34" charset="0"/>
              </a:rPr>
              <a:t>ροτάσεις</a:t>
            </a:r>
            <a:endParaRPr lang="el-GR" b="1" dirty="0">
              <a:solidFill>
                <a:schemeClr val="bg2">
                  <a:lumMod val="25000"/>
                </a:schemeClr>
              </a:solidFill>
            </a:endParaRPr>
          </a:p>
        </p:txBody>
      </p:sp>
      <p:sp>
        <p:nvSpPr>
          <p:cNvPr id="4" name="TextBox 3">
            <a:extLst>
              <a:ext uri="{FF2B5EF4-FFF2-40B4-BE49-F238E27FC236}">
                <a16:creationId xmlns:a16="http://schemas.microsoft.com/office/drawing/2014/main" id="{96EA300C-3AFC-476D-9790-015D6A9DAC4C}"/>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6" name="TextBox 5">
            <a:extLst>
              <a:ext uri="{FF2B5EF4-FFF2-40B4-BE49-F238E27FC236}">
                <a16:creationId xmlns:a16="http://schemas.microsoft.com/office/drawing/2014/main" id="{337E0997-EFA9-376B-9E96-FADD0D5287A3}"/>
              </a:ext>
            </a:extLst>
          </p:cNvPr>
          <p:cNvSpPr txBox="1"/>
          <p:nvPr/>
        </p:nvSpPr>
        <p:spPr>
          <a:xfrm>
            <a:off x="273934" y="1166842"/>
            <a:ext cx="9452658" cy="4401205"/>
          </a:xfrm>
          <a:prstGeom prst="rect">
            <a:avLst/>
          </a:prstGeom>
          <a:noFill/>
        </p:spPr>
        <p:txBody>
          <a:bodyPr wrap="square">
            <a:spAutoFit/>
          </a:bodyPr>
          <a:lstStyle/>
          <a:p>
            <a:pPr marL="285750" indent="-285750" algn="just" rtl="0" fontAlgn="base">
              <a:spcBef>
                <a:spcPts val="600"/>
              </a:spcBef>
              <a:spcAft>
                <a:spcPts val="600"/>
              </a:spcAft>
              <a:buFont typeface="Wingdings" panose="05000000000000000000" pitchFamily="2" charset="2"/>
              <a:buChar char="q"/>
            </a:pPr>
            <a:endParaRPr lang="el-GR" sz="2000" b="0" dirty="0">
              <a:solidFill>
                <a:srgbClr val="000000"/>
              </a:solidFill>
              <a:effectLst/>
              <a:latin typeface="Calibri" panose="020F0502020204030204" pitchFamily="34" charset="0"/>
            </a:endParaRPr>
          </a:p>
          <a:p>
            <a:pPr marL="285750" indent="-285750" algn="just" rtl="0" fontAlgn="base">
              <a:spcBef>
                <a:spcPts val="600"/>
              </a:spcBef>
              <a:spcAft>
                <a:spcPts val="600"/>
              </a:spcAft>
              <a:buFont typeface="Wingdings" panose="05000000000000000000" pitchFamily="2" charset="2"/>
              <a:buChar char="q"/>
            </a:pPr>
            <a:r>
              <a:rPr lang="el-GR" sz="2000" dirty="0">
                <a:solidFill>
                  <a:srgbClr val="000000"/>
                </a:solidFill>
                <a:latin typeface="Calibri" panose="020F0502020204030204" pitchFamily="34" charset="0"/>
              </a:rPr>
              <a:t>Π</a:t>
            </a:r>
            <a:r>
              <a:rPr lang="el-GR" sz="2000" b="0" dirty="0">
                <a:solidFill>
                  <a:srgbClr val="000000"/>
                </a:solidFill>
                <a:effectLst/>
                <a:latin typeface="Calibri" panose="020F0502020204030204" pitchFamily="34" charset="0"/>
              </a:rPr>
              <a:t>ροτείνεται να μην επαναληφθεί η Δράση καθώς οι στόχοι της εξυπηρετούνται πιο αποτελεσματικά από άλλες παρεμβάσεις: </a:t>
            </a:r>
          </a:p>
          <a:p>
            <a:pPr marL="742950" lvl="1" indent="-285750" algn="just" fontAlgn="base">
              <a:spcBef>
                <a:spcPts val="600"/>
              </a:spcBef>
              <a:spcAft>
                <a:spcPts val="600"/>
              </a:spcAft>
              <a:buFont typeface="Wingdings" panose="05000000000000000000" pitchFamily="2" charset="2"/>
              <a:buChar char="v"/>
            </a:pPr>
            <a:r>
              <a:rPr lang="el-GR" sz="2000" b="0" dirty="0">
                <a:solidFill>
                  <a:srgbClr val="000000"/>
                </a:solidFill>
                <a:effectLst/>
                <a:latin typeface="Calibri" panose="020F0502020204030204" pitchFamily="34" charset="0"/>
              </a:rPr>
              <a:t>Το ευρύτερο θέμα της ανεργίας δεν μπορεί </a:t>
            </a:r>
            <a:r>
              <a:rPr lang="el-GR" sz="2000" b="0" i="0" dirty="0">
                <a:solidFill>
                  <a:srgbClr val="000000"/>
                </a:solidFill>
                <a:effectLst/>
                <a:latin typeface="Calibri" panose="020F0502020204030204" pitchFamily="34" charset="0"/>
              </a:rPr>
              <a:t>να εξυπηρετείται από την ερευνητική πολιτική της χώρας, η πρόσληψη από εγγεγραμμένους στον ΟΑΕΔ (νυν ΔΥΠΑ) είναι κάτι που πρέπει να αντιμετωπίσει το Υπουργείο Εργασίας. </a:t>
            </a:r>
          </a:p>
          <a:p>
            <a:pPr marL="742950" lvl="1" indent="-285750" algn="just" fontAlgn="base">
              <a:spcBef>
                <a:spcPts val="600"/>
              </a:spcBef>
              <a:spcAft>
                <a:spcPts val="600"/>
              </a:spcAft>
              <a:buFont typeface="Wingdings" panose="05000000000000000000" pitchFamily="2" charset="2"/>
              <a:buChar char="v"/>
            </a:pPr>
            <a:r>
              <a:rPr lang="el-GR" sz="2000" b="0" i="0" dirty="0">
                <a:solidFill>
                  <a:srgbClr val="000000"/>
                </a:solidFill>
                <a:effectLst/>
                <a:latin typeface="Calibri" panose="020F0502020204030204" pitchFamily="34" charset="0"/>
              </a:rPr>
              <a:t>Ο στόχος της προσέλκυσης νέων ερευνητών από τη βιομηχανία καλύπτεται εν μέρει από τις υπάρχουσες δράσης ενίσχυσης της έρευνας σε επιχειρήσεις και τα Βιομηχανικά Διδακτορικά (του Υπουργείου Παιδείας). </a:t>
            </a:r>
          </a:p>
          <a:p>
            <a:pPr marL="742950" lvl="1" indent="-285750" algn="just" fontAlgn="base">
              <a:spcBef>
                <a:spcPts val="600"/>
              </a:spcBef>
              <a:spcAft>
                <a:spcPts val="600"/>
              </a:spcAft>
              <a:buFont typeface="Wingdings" panose="05000000000000000000" pitchFamily="2" charset="2"/>
              <a:buChar char="v"/>
            </a:pPr>
            <a:r>
              <a:rPr lang="el-GR" sz="2000" b="0" i="0" dirty="0">
                <a:solidFill>
                  <a:srgbClr val="000000"/>
                </a:solidFill>
                <a:effectLst/>
                <a:latin typeface="Calibri" panose="020F0502020204030204" pitchFamily="34" charset="0"/>
              </a:rPr>
              <a:t>Τέλος οι παρεμβάσεις υπέρ μικρών και πολύ μικρών επιχειρήσεων για να ξεκινήσουν ερευνητική δραστηριότητα γίνονται με άλλες Δράσεις, που ήδη έχει αναπτύξει η ΓΓΕΚ και μπορεί να βελτιώσει</a:t>
            </a:r>
          </a:p>
        </p:txBody>
      </p:sp>
    </p:spTree>
    <p:extLst>
      <p:ext uri="{BB962C8B-B14F-4D97-AF65-F5344CB8AC3E}">
        <p14:creationId xmlns:p14="http://schemas.microsoft.com/office/powerpoint/2010/main" val="375272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863600"/>
            <a:ext cx="9916969" cy="5219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970"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3"/>
            <a:tile tx="0" ty="0" sx="100000" sy="100000" flip="none" algn="tl"/>
          </a:blipFill>
        </p:spPr>
        <p:txBody>
          <a:bodyPr wrap="square" lIns="0" tIns="0" rIns="0" bIns="0" rtlCol="0">
            <a:noAutofit/>
          </a:bodyPr>
          <a:lstStyle/>
          <a:p>
            <a:endParaRPr sz="1322"/>
          </a:p>
        </p:txBody>
      </p:sp>
      <p:sp>
        <p:nvSpPr>
          <p:cNvPr id="72" name="TextBox 71">
            <a:extLst>
              <a:ext uri="{FF2B5EF4-FFF2-40B4-BE49-F238E27FC236}">
                <a16:creationId xmlns:a16="http://schemas.microsoft.com/office/drawing/2014/main" id="{9D0F5DAD-4BA7-CD63-BC8A-68856E940E48}"/>
              </a:ext>
            </a:extLst>
          </p:cNvPr>
          <p:cNvSpPr txBox="1"/>
          <p:nvPr/>
        </p:nvSpPr>
        <p:spPr>
          <a:xfrm>
            <a:off x="6673041" y="2038498"/>
            <a:ext cx="2209965" cy="369332"/>
          </a:xfrm>
          <a:prstGeom prst="rect">
            <a:avLst/>
          </a:prstGeom>
          <a:noFill/>
        </p:spPr>
        <p:txBody>
          <a:bodyPr wrap="none" rtlCol="0">
            <a:spAutoFit/>
          </a:bodyPr>
          <a:lstStyle/>
          <a:p>
            <a:pPr algn="ctr"/>
            <a:r>
              <a:rPr lang="el-GR" b="1" dirty="0">
                <a:solidFill>
                  <a:schemeClr val="bg2">
                    <a:lumMod val="25000"/>
                  </a:schemeClr>
                </a:solidFill>
              </a:rPr>
              <a:t>ΤΕΛΟΣ ΠΑΡΟΥΣΙΑΣΗΣ</a:t>
            </a: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83C2A025-AFB8-2877-4438-4B89C9E647C4}"/>
              </a:ext>
            </a:extLst>
          </p:cNvPr>
          <p:cNvSpPr txBox="1"/>
          <p:nvPr/>
        </p:nvSpPr>
        <p:spPr>
          <a:xfrm>
            <a:off x="4737100" y="6289964"/>
            <a:ext cx="4745566" cy="347668"/>
          </a:xfrm>
          <a:prstGeom prst="rect">
            <a:avLst/>
          </a:prstGeom>
          <a:noFill/>
        </p:spPr>
        <p:txBody>
          <a:bodyPr wrap="square" lIns="0" tIns="0" rIns="0" bIns="0" rtlCol="0">
            <a:noAutofit/>
          </a:bodyPr>
          <a:lstStyle/>
          <a:p>
            <a:pPr algn="ctr">
              <a:lnSpc>
                <a:spcPts val="2530"/>
              </a:lnSpc>
              <a:spcBef>
                <a:spcPts val="126"/>
              </a:spcBef>
            </a:pPr>
            <a:r>
              <a:rPr sz="1200" b="1" dirty="0">
                <a:solidFill>
                  <a:srgbClr val="C00000"/>
                </a:solidFill>
                <a:cs typeface="Calibri" panose="020F0502020204030204" pitchFamily="34" charset="0"/>
              </a:rPr>
              <a:t>A</a:t>
            </a:r>
            <a:r>
              <a:rPr lang="el-GR" sz="1200" b="1" dirty="0" err="1">
                <a:solidFill>
                  <a:srgbClr val="C00000"/>
                </a:solidFill>
                <a:cs typeface="Calibri" panose="020F0502020204030204" pitchFamily="34" charset="0"/>
              </a:rPr>
              <a:t>ποτίμηση</a:t>
            </a:r>
            <a:r>
              <a:rPr sz="1200" b="1" spc="54" dirty="0">
                <a:solidFill>
                  <a:srgbClr val="C00000"/>
                </a:solidFill>
                <a:cs typeface="Calibri" panose="020F0502020204030204" pitchFamily="34" charset="0"/>
              </a:rPr>
              <a:t> </a:t>
            </a:r>
            <a:r>
              <a:rPr lang="el-GR" sz="1200" b="1" spc="54" dirty="0">
                <a:solidFill>
                  <a:srgbClr val="C00000"/>
                </a:solidFill>
                <a:cs typeface="Calibri" panose="020F0502020204030204" pitchFamily="34" charset="0"/>
              </a:rPr>
              <a:t>Δ</a:t>
            </a:r>
            <a:r>
              <a:rPr sz="1200" b="1" dirty="0" err="1">
                <a:solidFill>
                  <a:srgbClr val="C00000"/>
                </a:solidFill>
                <a:cs typeface="Calibri" panose="020F0502020204030204" pitchFamily="34" charset="0"/>
              </a:rPr>
              <a:t>ρά</a:t>
            </a:r>
            <a:r>
              <a:rPr sz="1200" b="1" spc="-13" dirty="0" err="1">
                <a:solidFill>
                  <a:srgbClr val="C00000"/>
                </a:solidFill>
                <a:cs typeface="Calibri" panose="020F0502020204030204" pitchFamily="34" charset="0"/>
              </a:rPr>
              <a:t>σ</a:t>
            </a:r>
            <a:r>
              <a:rPr sz="1200" b="1" spc="-25" dirty="0" err="1">
                <a:solidFill>
                  <a:srgbClr val="C00000"/>
                </a:solidFill>
                <a:cs typeface="Calibri" panose="020F0502020204030204" pitchFamily="34" charset="0"/>
              </a:rPr>
              <a:t>ε</a:t>
            </a:r>
            <a:r>
              <a:rPr sz="1200" b="1" spc="-51"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lang="en-US" sz="1200" b="1" dirty="0">
                <a:solidFill>
                  <a:srgbClr val="C00000"/>
                </a:solidFill>
                <a:cs typeface="Calibri" panose="020F0502020204030204" pitchFamily="34" charset="0"/>
              </a:rPr>
              <a:t> </a:t>
            </a:r>
            <a:r>
              <a:rPr sz="1200" b="1" dirty="0" err="1">
                <a:solidFill>
                  <a:srgbClr val="C00000"/>
                </a:solidFill>
                <a:cs typeface="Calibri" panose="020F0502020204030204" pitchFamily="34" charset="0"/>
              </a:rPr>
              <a:t>Έρε</a:t>
            </a:r>
            <a:r>
              <a:rPr sz="1200" b="1" spc="-25" dirty="0" err="1">
                <a:solidFill>
                  <a:srgbClr val="C00000"/>
                </a:solidFill>
                <a:cs typeface="Calibri" panose="020F0502020204030204" pitchFamily="34" charset="0"/>
              </a:rPr>
              <a:t>υ</a:t>
            </a:r>
            <a:r>
              <a:rPr sz="1200" b="1" spc="-50" dirty="0" err="1">
                <a:solidFill>
                  <a:srgbClr val="C00000"/>
                </a:solidFill>
                <a:cs typeface="Calibri" panose="020F0502020204030204" pitchFamily="34" charset="0"/>
              </a:rPr>
              <a:t>ν</a:t>
            </a:r>
            <a:r>
              <a:rPr sz="1200" b="1" dirty="0">
                <a:solidFill>
                  <a:srgbClr val="C00000"/>
                </a:solidFill>
                <a:cs typeface="Calibri" panose="020F0502020204030204" pitchFamily="34" charset="0"/>
              </a:rPr>
              <a:t>ας</a:t>
            </a:r>
            <a:r>
              <a:rPr lang="el-GR" sz="1200" b="1" spc="106" dirty="0">
                <a:solidFill>
                  <a:srgbClr val="C00000"/>
                </a:solidFill>
                <a:cs typeface="Calibri" panose="020F0502020204030204" pitchFamily="34" charset="0"/>
              </a:rPr>
              <a:t> </a:t>
            </a:r>
            <a:r>
              <a:rPr sz="1200" b="1" spc="-50" dirty="0">
                <a:solidFill>
                  <a:srgbClr val="C00000"/>
                </a:solidFill>
                <a:cs typeface="Calibri" panose="020F0502020204030204" pitchFamily="34" charset="0"/>
              </a:rPr>
              <a:t>κ</a:t>
            </a:r>
            <a:r>
              <a:rPr sz="1200" b="1" dirty="0">
                <a:solidFill>
                  <a:srgbClr val="C00000"/>
                </a:solidFill>
                <a:cs typeface="Calibri" panose="020F0502020204030204" pitchFamily="34" charset="0"/>
              </a:rPr>
              <a:t>αι</a:t>
            </a:r>
            <a:r>
              <a:rPr sz="1200" b="1" spc="46" dirty="0">
                <a:solidFill>
                  <a:srgbClr val="C00000"/>
                </a:solidFill>
                <a:cs typeface="Calibri" panose="020F0502020204030204" pitchFamily="34" charset="0"/>
              </a:rPr>
              <a:t> </a:t>
            </a:r>
            <a:r>
              <a:rPr sz="1200" b="1" spc="-85" dirty="0">
                <a:solidFill>
                  <a:srgbClr val="C00000"/>
                </a:solidFill>
                <a:cs typeface="Calibri" panose="020F0502020204030204" pitchFamily="34" charset="0"/>
              </a:rPr>
              <a:t>Κ</a:t>
            </a:r>
            <a:r>
              <a:rPr sz="1200" b="1" dirty="0">
                <a:solidFill>
                  <a:srgbClr val="C00000"/>
                </a:solidFill>
                <a:cs typeface="Calibri" panose="020F0502020204030204" pitchFamily="34" charset="0"/>
              </a:rPr>
              <a:t>α</a:t>
            </a:r>
            <a:r>
              <a:rPr sz="1200" b="1" spc="-58" dirty="0">
                <a:solidFill>
                  <a:srgbClr val="C00000"/>
                </a:solidFill>
                <a:cs typeface="Calibri" panose="020F0502020204030204" pitchFamily="34" charset="0"/>
              </a:rPr>
              <a:t>ι</a:t>
            </a:r>
            <a:r>
              <a:rPr sz="1200" b="1" spc="-50" dirty="0">
                <a:solidFill>
                  <a:srgbClr val="C00000"/>
                </a:solidFill>
                <a:cs typeface="Calibri" panose="020F0502020204030204" pitchFamily="34" charset="0"/>
              </a:rPr>
              <a:t>ν</a:t>
            </a:r>
            <a:r>
              <a:rPr sz="1200" b="1" dirty="0">
                <a:solidFill>
                  <a:srgbClr val="C00000"/>
                </a:solidFill>
                <a:cs typeface="Calibri" panose="020F0502020204030204" pitchFamily="34" charset="0"/>
              </a:rPr>
              <a:t>ο</a:t>
            </a:r>
            <a:r>
              <a:rPr sz="1200" b="1" spc="-12" dirty="0">
                <a:solidFill>
                  <a:srgbClr val="C00000"/>
                </a:solidFill>
                <a:cs typeface="Calibri" panose="020F0502020204030204" pitchFamily="34" charset="0"/>
              </a:rPr>
              <a:t>τ</a:t>
            </a:r>
            <a:r>
              <a:rPr sz="1200" b="1" dirty="0">
                <a:solidFill>
                  <a:srgbClr val="C00000"/>
                </a:solidFill>
                <a:cs typeface="Calibri" panose="020F0502020204030204" pitchFamily="34" charset="0"/>
              </a:rPr>
              <a:t>ομίας της</a:t>
            </a:r>
            <a:r>
              <a:rPr sz="1200" b="1" spc="48" dirty="0">
                <a:solidFill>
                  <a:srgbClr val="C00000"/>
                </a:solidFill>
                <a:cs typeface="Calibri" panose="020F0502020204030204" pitchFamily="34" charset="0"/>
              </a:rPr>
              <a:t> </a:t>
            </a:r>
            <a:r>
              <a:rPr sz="1200" b="1" dirty="0">
                <a:solidFill>
                  <a:srgbClr val="C00000"/>
                </a:solidFill>
                <a:cs typeface="Calibri" panose="020F0502020204030204" pitchFamily="34" charset="0"/>
              </a:rPr>
              <a:t>ΓΓΕΚ</a:t>
            </a:r>
            <a:r>
              <a:rPr sz="1200" b="1" spc="64" dirty="0">
                <a:solidFill>
                  <a:srgbClr val="C00000"/>
                </a:solidFill>
                <a:cs typeface="Calibri" panose="020F0502020204030204" pitchFamily="34" charset="0"/>
              </a:rPr>
              <a:t> </a:t>
            </a:r>
            <a:r>
              <a:rPr lang="el-GR" sz="1200" b="1" dirty="0">
                <a:solidFill>
                  <a:srgbClr val="C00000"/>
                </a:solidFill>
                <a:cs typeface="Calibri" panose="020F0502020204030204" pitchFamily="34" charset="0"/>
              </a:rPr>
              <a:t>2007-2013</a:t>
            </a:r>
            <a:endParaRPr sz="1200" b="1" dirty="0">
              <a:solidFill>
                <a:srgbClr val="C00000"/>
              </a:solidFill>
              <a:cs typeface="Calibri" panose="020F0502020204030204" pitchFamily="34" charset="0"/>
            </a:endParaRPr>
          </a:p>
        </p:txBody>
      </p:sp>
      <p:pic>
        <p:nvPicPr>
          <p:cNvPr id="66" name="Picture 65" descr="A blue and white logo&#10;&#10;Description automatically generated">
            <a:extLst>
              <a:ext uri="{FF2B5EF4-FFF2-40B4-BE49-F238E27FC236}">
                <a16:creationId xmlns:a16="http://schemas.microsoft.com/office/drawing/2014/main" id="{8E324A1A-BF21-D42B-C65A-1A30A1EC4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457" y="252321"/>
            <a:ext cx="1143765" cy="450341"/>
          </a:xfrm>
          <a:prstGeom prst="rect">
            <a:avLst/>
          </a:prstGeom>
        </p:spPr>
      </p:pic>
      <p:sp>
        <p:nvSpPr>
          <p:cNvPr id="2" name="TextBox 1">
            <a:extLst>
              <a:ext uri="{FF2B5EF4-FFF2-40B4-BE49-F238E27FC236}">
                <a16:creationId xmlns:a16="http://schemas.microsoft.com/office/drawing/2014/main" id="{F7A0D8C3-1CBA-6A6F-F60E-3C27CEF42880}"/>
              </a:ext>
            </a:extLst>
          </p:cNvPr>
          <p:cNvSpPr txBox="1"/>
          <p:nvPr/>
        </p:nvSpPr>
        <p:spPr>
          <a:xfrm>
            <a:off x="6455916" y="3543711"/>
            <a:ext cx="2084225" cy="261610"/>
          </a:xfrm>
          <a:prstGeom prst="rect">
            <a:avLst/>
          </a:prstGeom>
          <a:noFill/>
        </p:spPr>
        <p:txBody>
          <a:bodyPr wrap="none" rtlCol="0">
            <a:spAutoFit/>
          </a:bodyPr>
          <a:lstStyle/>
          <a:p>
            <a:r>
              <a:rPr lang="el-GR" sz="1100" i="1" dirty="0">
                <a:solidFill>
                  <a:schemeClr val="bg2">
                    <a:lumMod val="50000"/>
                  </a:schemeClr>
                </a:solidFill>
              </a:rPr>
              <a:t>Ανάδοχος Σύμβουλος-Μελετητής</a:t>
            </a:r>
          </a:p>
        </p:txBody>
      </p:sp>
      <p:pic>
        <p:nvPicPr>
          <p:cNvPr id="3" name="Picture 2" descr="A picture containing text, weapon, clipart&#10;&#10;Description automatically generated">
            <a:extLst>
              <a:ext uri="{FF2B5EF4-FFF2-40B4-BE49-F238E27FC236}">
                <a16:creationId xmlns:a16="http://schemas.microsoft.com/office/drawing/2014/main" id="{4DE0251D-4BB0-BFEA-25C0-FC9253F547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3316" y="3933039"/>
            <a:ext cx="1177648" cy="202374"/>
          </a:xfrm>
          <a:prstGeom prst="rect">
            <a:avLst/>
          </a:prstGeom>
        </p:spPr>
      </p:pic>
      <p:pic>
        <p:nvPicPr>
          <p:cNvPr id="4" name="Picture 3" descr="Icon&#10;&#10;Description automatically generated">
            <a:extLst>
              <a:ext uri="{FF2B5EF4-FFF2-40B4-BE49-F238E27FC236}">
                <a16:creationId xmlns:a16="http://schemas.microsoft.com/office/drawing/2014/main" id="{FF92EC2D-A1D3-A430-94EC-285074358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3006" y="3771966"/>
            <a:ext cx="328017" cy="328017"/>
          </a:xfrm>
          <a:prstGeom prst="rect">
            <a:avLst/>
          </a:prstGeom>
        </p:spPr>
      </p:pic>
      <p:pic>
        <p:nvPicPr>
          <p:cNvPr id="5" name="Picture 4" descr="A close up of a logo&#10;&#10;Description automatically generated">
            <a:extLst>
              <a:ext uri="{FF2B5EF4-FFF2-40B4-BE49-F238E27FC236}">
                <a16:creationId xmlns:a16="http://schemas.microsoft.com/office/drawing/2014/main" id="{AB5EB95E-9030-B33E-5F2D-DCBF64D41C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0211" y="3864281"/>
            <a:ext cx="917257" cy="235703"/>
          </a:xfrm>
          <a:prstGeom prst="rect">
            <a:avLst/>
          </a:prstGeom>
        </p:spPr>
      </p:pic>
      <p:sp>
        <p:nvSpPr>
          <p:cNvPr id="10" name="object 85">
            <a:extLst>
              <a:ext uri="{FF2B5EF4-FFF2-40B4-BE49-F238E27FC236}">
                <a16:creationId xmlns:a16="http://schemas.microsoft.com/office/drawing/2014/main" id="{09A2ADE8-E5C8-2AD3-D14E-8B189F1BD9FF}"/>
              </a:ext>
            </a:extLst>
          </p:cNvPr>
          <p:cNvSpPr txBox="1"/>
          <p:nvPr/>
        </p:nvSpPr>
        <p:spPr>
          <a:xfrm>
            <a:off x="4393" y="854283"/>
            <a:ext cx="9892243" cy="820627"/>
          </a:xfrm>
          <a:prstGeom prst="rect">
            <a:avLst/>
          </a:prstGeom>
          <a:solidFill>
            <a:srgbClr val="D0F7F3"/>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93F670-0FB8-08C1-C694-E7947C5ED4D3}"/>
              </a:ext>
            </a:extLst>
          </p:cNvPr>
          <p:cNvSpPr txBox="1"/>
          <p:nvPr/>
        </p:nvSpPr>
        <p:spPr>
          <a:xfrm>
            <a:off x="2448751" y="1119463"/>
            <a:ext cx="4969378" cy="369332"/>
          </a:xfrm>
          <a:prstGeom prst="rect">
            <a:avLst/>
          </a:prstGeom>
          <a:noFill/>
        </p:spPr>
        <p:txBody>
          <a:bodyPr wrap="square">
            <a:spAutoFit/>
          </a:bodyPr>
          <a:lstStyle/>
          <a:p>
            <a:r>
              <a:rPr lang="el-GR" b="1" dirty="0"/>
              <a:t>ΣΥΝΟΛΙΚΗ ΑΠΟΤΙΜΗΣΗ ΤΩΝ ΔΡΑΣΕΩΝ ΕΤΑΚ</a:t>
            </a:r>
          </a:p>
        </p:txBody>
      </p:sp>
    </p:spTree>
    <p:extLst>
      <p:ext uri="{BB962C8B-B14F-4D97-AF65-F5344CB8AC3E}">
        <p14:creationId xmlns:p14="http://schemas.microsoft.com/office/powerpoint/2010/main" val="385983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2</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393782"/>
            <a:ext cx="3901581" cy="369332"/>
          </a:xfrm>
          <a:prstGeom prst="rect">
            <a:avLst/>
          </a:prstGeom>
          <a:noFill/>
        </p:spPr>
        <p:txBody>
          <a:bodyPr wrap="none" rtlCol="0">
            <a:spAutoFit/>
          </a:bodyPr>
          <a:lstStyle/>
          <a:p>
            <a:r>
              <a:rPr lang="el-GR" b="1" dirty="0">
                <a:solidFill>
                  <a:schemeClr val="bg2">
                    <a:lumMod val="25000"/>
                  </a:schemeClr>
                </a:solidFill>
              </a:rPr>
              <a:t>Στόχοι της Δράσης και χρηματοδότηση</a:t>
            </a:r>
          </a:p>
        </p:txBody>
      </p:sp>
      <p:sp>
        <p:nvSpPr>
          <p:cNvPr id="4" name="TextBox 3">
            <a:extLst>
              <a:ext uri="{FF2B5EF4-FFF2-40B4-BE49-F238E27FC236}">
                <a16:creationId xmlns:a16="http://schemas.microsoft.com/office/drawing/2014/main" id="{69F67E84-B1F0-26B0-FC33-D00633B46615}"/>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6" name="TextBox 5">
            <a:extLst>
              <a:ext uri="{FF2B5EF4-FFF2-40B4-BE49-F238E27FC236}">
                <a16:creationId xmlns:a16="http://schemas.microsoft.com/office/drawing/2014/main" id="{146DFE6E-2154-AB2C-9E3D-A79FABE6A955}"/>
              </a:ext>
            </a:extLst>
          </p:cNvPr>
          <p:cNvSpPr txBox="1"/>
          <p:nvPr/>
        </p:nvSpPr>
        <p:spPr>
          <a:xfrm>
            <a:off x="0" y="1156896"/>
            <a:ext cx="9906000" cy="3323987"/>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rPr>
              <a:t>Ο </a:t>
            </a:r>
            <a:r>
              <a:rPr lang="el-GR" sz="1800" b="1" dirty="0">
                <a:effectLst/>
                <a:latin typeface="Calibri" panose="020F0502020204030204" pitchFamily="34" charset="0"/>
                <a:ea typeface="Calibri" panose="020F0502020204030204" pitchFamily="34" charset="0"/>
              </a:rPr>
              <a:t>επιχειρησιακός στόχος</a:t>
            </a:r>
            <a:r>
              <a:rPr lang="el-GR" sz="1800" dirty="0">
                <a:effectLst/>
                <a:latin typeface="Calibri" panose="020F0502020204030204" pitchFamily="34" charset="0"/>
                <a:ea typeface="Calibri" panose="020F0502020204030204" pitchFamily="34" charset="0"/>
              </a:rPr>
              <a:t> της Δράσης ήταν η στήριξη ερευνητικών έργων σε επιχειρήσεις που υλοποιούνται από ερευνητικό προσωπικό νέο στην επιχείρηση.  </a:t>
            </a:r>
            <a:endParaRPr lang="en-GB" sz="1800" dirty="0">
              <a:effectLst/>
              <a:latin typeface="Calibri" panose="020F0502020204030204" pitchFamily="34" charset="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rPr>
              <a:t>Με τον τρόπο αυτό οι νέοι ερευνητές και το τεχνικό προσωπικό αποκτούν ερευνητική αλλά και επαγγελματική εμπειρία η οποία διευρύνει τις προοπτικές απασχόλησής τους μετά την ολοκλήρωση του έργου. Επιχειρήσεις χωρίς ερευνητική εμπειρία εξοικειώνονται με την ερευνητική διαδικασία, ενώ περισσότερο έμπειρες επιχειρήσεις ενισχύουν το ερευνητικό τους δυναμικό (</a:t>
            </a:r>
            <a:r>
              <a:rPr lang="el-GR" sz="1800" b="1" dirty="0">
                <a:effectLst/>
                <a:latin typeface="Calibri" panose="020F0502020204030204" pitchFamily="34" charset="0"/>
                <a:ea typeface="Calibri" panose="020F0502020204030204" pitchFamily="34" charset="0"/>
              </a:rPr>
              <a:t>ειδικοί στόχοι</a:t>
            </a:r>
            <a:r>
              <a:rPr lang="el-GR"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rPr>
              <a:t>Η επίτευξη των ειδικών στόχων οδηγούν μεσοπρόθεσμα στην υλοποίηση των </a:t>
            </a:r>
            <a:r>
              <a:rPr lang="el-GR" sz="1800" b="1" dirty="0">
                <a:effectLst/>
                <a:latin typeface="Calibri" panose="020F0502020204030204" pitchFamily="34" charset="0"/>
                <a:ea typeface="Calibri" panose="020F0502020204030204" pitchFamily="34" charset="0"/>
              </a:rPr>
              <a:t>στρατηγικών στόχων </a:t>
            </a:r>
            <a:r>
              <a:rPr lang="el-GR" sz="1800" dirty="0">
                <a:effectLst/>
                <a:latin typeface="Calibri" panose="020F0502020204030204" pitchFamily="34" charset="0"/>
                <a:ea typeface="Calibri" panose="020F0502020204030204" pitchFamily="34" charset="0"/>
              </a:rPr>
              <a:t>που είναι η ενίσχυση της απασχόλησης των νέων ερευνητών και η πρόληψη της ανεργίας, καθώς και η βελτίωση τους ανθρώπινου ερευνητικού δυναμικού. </a:t>
            </a:r>
            <a:endParaRPr lang="en-GB" sz="1800" dirty="0">
              <a:effectLst/>
              <a:latin typeface="Calibri" panose="020F0502020204030204" pitchFamily="34" charset="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r>
              <a:rPr lang="el-GR" sz="1800" dirty="0">
                <a:effectLst/>
                <a:latin typeface="Calibri" panose="020F0502020204030204" pitchFamily="34" charset="0"/>
                <a:ea typeface="Calibri" panose="020F0502020204030204" pitchFamily="34" charset="0"/>
              </a:rPr>
              <a:t>Τέλος μακροπρόθεσμα θα ικανοποιηθεί ο </a:t>
            </a:r>
            <a:r>
              <a:rPr lang="el-GR" sz="1800" b="1" dirty="0">
                <a:effectLst/>
                <a:latin typeface="Calibri" panose="020F0502020204030204" pitchFamily="34" charset="0"/>
                <a:ea typeface="Calibri" panose="020F0502020204030204" pitchFamily="34" charset="0"/>
              </a:rPr>
              <a:t>γενικός στόχος </a:t>
            </a:r>
            <a:r>
              <a:rPr lang="el-GR" sz="1800" dirty="0">
                <a:effectLst/>
                <a:latin typeface="Calibri" panose="020F0502020204030204" pitchFamily="34" charset="0"/>
                <a:ea typeface="Calibri" panose="020F0502020204030204" pitchFamily="34" charset="0"/>
              </a:rPr>
              <a:t>της ανάπτυξης της ελληνικής οικονομίας. </a:t>
            </a:r>
            <a:endParaRPr lang="en-GB" dirty="0"/>
          </a:p>
        </p:txBody>
      </p:sp>
      <p:graphicFrame>
        <p:nvGraphicFramePr>
          <p:cNvPr id="7" name="Table 6">
            <a:extLst>
              <a:ext uri="{FF2B5EF4-FFF2-40B4-BE49-F238E27FC236}">
                <a16:creationId xmlns:a16="http://schemas.microsoft.com/office/drawing/2014/main" id="{905D7028-4528-39E3-AE11-04E2D52838AF}"/>
              </a:ext>
            </a:extLst>
          </p:cNvPr>
          <p:cNvGraphicFramePr>
            <a:graphicFrameLocks noGrp="1"/>
          </p:cNvGraphicFramePr>
          <p:nvPr>
            <p:extLst>
              <p:ext uri="{D42A27DB-BD31-4B8C-83A1-F6EECF244321}">
                <p14:modId xmlns:p14="http://schemas.microsoft.com/office/powerpoint/2010/main" val="73681099"/>
              </p:ext>
            </p:extLst>
          </p:nvPr>
        </p:nvGraphicFramePr>
        <p:xfrm>
          <a:off x="1469044" y="4874665"/>
          <a:ext cx="7286216" cy="1426876"/>
        </p:xfrm>
        <a:graphic>
          <a:graphicData uri="http://schemas.openxmlformats.org/drawingml/2006/table">
            <a:tbl>
              <a:tblPr>
                <a:tableStyleId>{5C22544A-7EE6-4342-B048-85BDC9FD1C3A}</a:tableStyleId>
              </a:tblPr>
              <a:tblGrid>
                <a:gridCol w="5323601">
                  <a:extLst>
                    <a:ext uri="{9D8B030D-6E8A-4147-A177-3AD203B41FA5}">
                      <a16:colId xmlns:a16="http://schemas.microsoft.com/office/drawing/2014/main" val="3290735494"/>
                    </a:ext>
                  </a:extLst>
                </a:gridCol>
                <a:gridCol w="1962615">
                  <a:extLst>
                    <a:ext uri="{9D8B030D-6E8A-4147-A177-3AD203B41FA5}">
                      <a16:colId xmlns:a16="http://schemas.microsoft.com/office/drawing/2014/main" val="668725618"/>
                    </a:ext>
                  </a:extLst>
                </a:gridCol>
              </a:tblGrid>
              <a:tr h="713438">
                <a:tc>
                  <a:txBody>
                    <a:bodyPr/>
                    <a:lstStyle/>
                    <a:p>
                      <a:pPr>
                        <a:spcBef>
                          <a:spcPts val="200"/>
                        </a:spcBef>
                        <a:spcAft>
                          <a:spcPts val="200"/>
                        </a:spcAft>
                      </a:pPr>
                      <a:r>
                        <a:rPr lang="el-GR" sz="1800" kern="800" dirty="0">
                          <a:effectLst/>
                        </a:rPr>
                        <a:t>Προϋπολογισμός Δημόσιας Δαπάνης Δράσης με βάση την προκήρυξη</a:t>
                      </a:r>
                      <a:endParaRPr lang="en-GR" sz="1800" kern="800" dirty="0">
                        <a:effectLst/>
                        <a:latin typeface="Calibri" panose="020F0502020204030204" pitchFamily="34" charset="0"/>
                        <a:ea typeface="Meiryo" panose="020B0604030504040204" pitchFamily="34" charset="-128"/>
                        <a:cs typeface="Calibri" panose="020F0502020204030204" pitchFamily="34" charset="0"/>
                      </a:endParaRPr>
                    </a:p>
                  </a:txBody>
                  <a:tcPr marL="68580" marR="68580" marT="0" marB="0"/>
                </a:tc>
                <a:tc>
                  <a:txBody>
                    <a:bodyPr/>
                    <a:lstStyle/>
                    <a:p>
                      <a:pPr>
                        <a:spcBef>
                          <a:spcPts val="200"/>
                        </a:spcBef>
                        <a:spcAft>
                          <a:spcPts val="200"/>
                        </a:spcAft>
                      </a:pPr>
                      <a:r>
                        <a:rPr lang="el-GR" sz="1800" kern="800" dirty="0">
                          <a:effectLst/>
                        </a:rPr>
                        <a:t>€ 24,5 εκ.</a:t>
                      </a:r>
                      <a:endParaRPr lang="en-GR" sz="1800" kern="800" dirty="0">
                        <a:effectLst/>
                        <a:latin typeface="Calibri" panose="020F0502020204030204" pitchFamily="34" charset="0"/>
                        <a:ea typeface="Meiryo" panose="020B0604030504040204" pitchFamily="34" charset="-128"/>
                        <a:cs typeface="Calibri" panose="020F0502020204030204" pitchFamily="34" charset="0"/>
                      </a:endParaRPr>
                    </a:p>
                  </a:txBody>
                  <a:tcPr marL="68580" marR="68580" marT="0" marB="0"/>
                </a:tc>
                <a:extLst>
                  <a:ext uri="{0D108BD9-81ED-4DB2-BD59-A6C34878D82A}">
                    <a16:rowId xmlns:a16="http://schemas.microsoft.com/office/drawing/2014/main" val="188306742"/>
                  </a:ext>
                </a:extLst>
              </a:tr>
              <a:tr h="713438">
                <a:tc>
                  <a:txBody>
                    <a:bodyPr/>
                    <a:lstStyle/>
                    <a:p>
                      <a:pPr>
                        <a:spcBef>
                          <a:spcPts val="200"/>
                        </a:spcBef>
                        <a:spcAft>
                          <a:spcPts val="200"/>
                        </a:spcAft>
                      </a:pPr>
                      <a:r>
                        <a:rPr lang="el-GR" sz="1800" kern="1200" dirty="0">
                          <a:solidFill>
                            <a:schemeClr val="dk1"/>
                          </a:solidFill>
                          <a:effectLst/>
                        </a:rPr>
                        <a:t>Δημόσια Δαπάνης Ολοκλήρωσης</a:t>
                      </a:r>
                      <a:r>
                        <a:rPr lang="en-GR" dirty="0">
                          <a:effectLst/>
                        </a:rPr>
                        <a:t> </a:t>
                      </a:r>
                      <a:endParaRPr lang="en-GR" sz="1800" kern="800" dirty="0">
                        <a:effectLst/>
                        <a:latin typeface="Calibri" panose="020F0502020204030204" pitchFamily="34" charset="0"/>
                        <a:ea typeface="Meiryo" panose="020B0604030504040204" pitchFamily="34" charset="-128"/>
                        <a:cs typeface="Calibri" panose="020F0502020204030204" pitchFamily="34" charset="0"/>
                      </a:endParaRPr>
                    </a:p>
                  </a:txBody>
                  <a:tcPr marL="68580" marR="68580" marT="0" marB="0"/>
                </a:tc>
                <a:tc>
                  <a:txBody>
                    <a:bodyPr/>
                    <a:lstStyle/>
                    <a:p>
                      <a:pPr>
                        <a:spcBef>
                          <a:spcPts val="200"/>
                        </a:spcBef>
                        <a:spcAft>
                          <a:spcPts val="200"/>
                        </a:spcAft>
                      </a:pPr>
                      <a:r>
                        <a:rPr lang="el-GR" sz="1800" kern="800" dirty="0">
                          <a:effectLst/>
                        </a:rPr>
                        <a:t>€</a:t>
                      </a:r>
                      <a:r>
                        <a:rPr lang="en-GR" sz="1800" kern="800" dirty="0">
                          <a:effectLst/>
                        </a:rPr>
                        <a:t>8,6 </a:t>
                      </a:r>
                      <a:r>
                        <a:rPr lang="el-GR" sz="1800" kern="800" dirty="0">
                          <a:effectLst/>
                        </a:rPr>
                        <a:t>εκ</a:t>
                      </a:r>
                      <a:endParaRPr lang="en-GR" sz="1800" kern="800" dirty="0">
                        <a:effectLst/>
                        <a:latin typeface="Calibri" panose="020F0502020204030204" pitchFamily="34" charset="0"/>
                        <a:ea typeface="Meiryo" panose="020B0604030504040204" pitchFamily="34" charset="-128"/>
                        <a:cs typeface="Calibri" panose="020F0502020204030204" pitchFamily="34" charset="0"/>
                      </a:endParaRPr>
                    </a:p>
                  </a:txBody>
                  <a:tcPr marL="68580" marR="68580" marT="0" marB="0"/>
                </a:tc>
                <a:extLst>
                  <a:ext uri="{0D108BD9-81ED-4DB2-BD59-A6C34878D82A}">
                    <a16:rowId xmlns:a16="http://schemas.microsoft.com/office/drawing/2014/main" val="3510225853"/>
                  </a:ext>
                </a:extLst>
              </a:tr>
            </a:tbl>
          </a:graphicData>
        </a:graphic>
      </p:graphicFrame>
    </p:spTree>
    <p:extLst>
      <p:ext uri="{BB962C8B-B14F-4D97-AF65-F5344CB8AC3E}">
        <p14:creationId xmlns:p14="http://schemas.microsoft.com/office/powerpoint/2010/main" val="391155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3</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498140"/>
            <a:ext cx="5266635" cy="646331"/>
          </a:xfrm>
          <a:prstGeom prst="rect">
            <a:avLst/>
          </a:prstGeom>
          <a:noFill/>
        </p:spPr>
        <p:txBody>
          <a:bodyPr wrap="none" rtlCol="0">
            <a:spAutoFit/>
          </a:bodyPr>
          <a:lstStyle/>
          <a:p>
            <a:r>
              <a:rPr lang="el-GR" b="1" dirty="0">
                <a:solidFill>
                  <a:schemeClr val="bg2">
                    <a:lumMod val="25000"/>
                  </a:schemeClr>
                </a:solidFill>
              </a:rPr>
              <a:t>Συνάφεια στόχων με τις ανάγκες και τα προβλήματα</a:t>
            </a:r>
          </a:p>
          <a:p>
            <a:endParaRPr lang="el-GR" b="1" dirty="0">
              <a:solidFill>
                <a:schemeClr val="bg2">
                  <a:lumMod val="25000"/>
                </a:schemeClr>
              </a:solidFill>
            </a:endParaRPr>
          </a:p>
        </p:txBody>
      </p:sp>
      <p:sp>
        <p:nvSpPr>
          <p:cNvPr id="4" name="TextBox 3">
            <a:extLst>
              <a:ext uri="{FF2B5EF4-FFF2-40B4-BE49-F238E27FC236}">
                <a16:creationId xmlns:a16="http://schemas.microsoft.com/office/drawing/2014/main" id="{31FC95A6-4245-C60B-1E76-63B4E0EECD9E}"/>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6" name="TextBox 5">
            <a:extLst>
              <a:ext uri="{FF2B5EF4-FFF2-40B4-BE49-F238E27FC236}">
                <a16:creationId xmlns:a16="http://schemas.microsoft.com/office/drawing/2014/main" id="{732C6FE5-5663-BB22-9D15-7B8AF303AF7A}"/>
              </a:ext>
            </a:extLst>
          </p:cNvPr>
          <p:cNvSpPr txBox="1"/>
          <p:nvPr/>
        </p:nvSpPr>
        <p:spPr>
          <a:xfrm>
            <a:off x="190629" y="1247135"/>
            <a:ext cx="9715371" cy="2399439"/>
          </a:xfrm>
          <a:prstGeom prst="rect">
            <a:avLst/>
          </a:prstGeom>
          <a:noFill/>
        </p:spPr>
        <p:txBody>
          <a:bodyPr wrap="square">
            <a:spAutoFit/>
          </a:bodyPr>
          <a:lstStyle/>
          <a:p>
            <a:pPr marL="285750" indent="-285750" algn="just">
              <a:lnSpc>
                <a:spcPct val="110000"/>
              </a:lnSpc>
              <a:spcAft>
                <a:spcPts val="600"/>
              </a:spcAft>
              <a:buFont typeface="Wingdings" panose="05000000000000000000" pitchFamily="2" charset="2"/>
              <a:buChar char="q"/>
            </a:pPr>
            <a:r>
              <a:rPr lang="el-GR" sz="1600" dirty="0">
                <a:effectLst/>
                <a:ea typeface="Calibri" panose="020F0502020204030204" pitchFamily="34" charset="0"/>
              </a:rPr>
              <a:t>Οι στόχοι της Δράσης είναι συναφείς με τις ανάγκες του εθνικού συστήματος καινοτομίας και των νέων ερευνητών. </a:t>
            </a:r>
          </a:p>
          <a:p>
            <a:pPr marL="285750" indent="-285750" algn="just">
              <a:lnSpc>
                <a:spcPct val="110000"/>
              </a:lnSpc>
              <a:spcAft>
                <a:spcPts val="600"/>
              </a:spcAft>
              <a:buFont typeface="Wingdings" panose="05000000000000000000" pitchFamily="2" charset="2"/>
              <a:buChar char="q"/>
            </a:pPr>
            <a:r>
              <a:rPr lang="el-GR" sz="1600" dirty="0">
                <a:effectLst/>
                <a:ea typeface="Calibri" panose="020F0502020204030204" pitchFamily="34" charset="0"/>
              </a:rPr>
              <a:t>Η απασχόληση ερευνητικού δυναμικού στις επιχειρήσεις παρέμεινε σε πολύ χαμηλά επίπεδα σε σχέση </a:t>
            </a:r>
            <a:r>
              <a:rPr lang="el-GR" sz="1600" b="1" dirty="0">
                <a:effectLst/>
                <a:ea typeface="Calibri" panose="020F0502020204030204" pitchFamily="34" charset="0"/>
              </a:rPr>
              <a:t>με χώρες συγκρίσιμες σε μέγεθος με την Ελλάδα</a:t>
            </a:r>
            <a:r>
              <a:rPr lang="el-GR" sz="1600" dirty="0">
                <a:effectLst/>
                <a:ea typeface="Calibri" panose="020F0502020204030204" pitchFamily="34" charset="0"/>
              </a:rPr>
              <a:t> Η χαμηλή ζήτηση από τις επιχειρήσεις σε συνδυασμό με την κρίση, η οποία ήταν ιδιαίτερα έντονη την περίοδο της δεύτερης προκήρυξης, ενέτειναν το πρόβλημα της ανεργίας και ετεροαπασχόλησης των νέων ερευνητών όπως και την </a:t>
            </a:r>
            <a:r>
              <a:rPr lang="en-US" sz="1600" dirty="0">
                <a:effectLst/>
                <a:ea typeface="Calibri" panose="020F0502020204030204" pitchFamily="34" charset="0"/>
              </a:rPr>
              <a:t> </a:t>
            </a:r>
            <a:r>
              <a:rPr lang="el-GR" altLang="en-US" sz="1600" dirty="0">
                <a:ea typeface="Calibri" panose="020F0502020204030204" pitchFamily="34" charset="0"/>
              </a:rPr>
              <a:t> φυγή των νέων ερευνητών στο εξωτερικό (</a:t>
            </a:r>
            <a:r>
              <a:rPr lang="en-US" altLang="en-US" sz="1600" dirty="0">
                <a:ea typeface="Calibri" panose="020F0502020204030204" pitchFamily="34" charset="0"/>
              </a:rPr>
              <a:t>brain drain</a:t>
            </a:r>
            <a:r>
              <a:rPr lang="el-GR" altLang="en-US" sz="1600" dirty="0">
                <a:ea typeface="Calibri" panose="020F0502020204030204" pitchFamily="34" charset="0"/>
              </a:rPr>
              <a:t>).</a:t>
            </a:r>
            <a:endParaRPr lang="en-GB" altLang="en-US" sz="700" dirty="0"/>
          </a:p>
          <a:p>
            <a:pPr marL="0" marR="0" algn="just">
              <a:lnSpc>
                <a:spcPct val="110000"/>
              </a:lnSpc>
              <a:spcBef>
                <a:spcPts val="0"/>
              </a:spcBef>
              <a:spcAft>
                <a:spcPts val="600"/>
              </a:spcAft>
            </a:pPr>
            <a:endParaRPr lang="en-GB" sz="1600" dirty="0">
              <a:effectLst/>
              <a:ea typeface="Calibri" panose="020F0502020204030204" pitchFamily="34" charset="0"/>
            </a:endParaRPr>
          </a:p>
        </p:txBody>
      </p:sp>
      <p:pic>
        <p:nvPicPr>
          <p:cNvPr id="7" name="Picture 6">
            <a:extLst>
              <a:ext uri="{FF2B5EF4-FFF2-40B4-BE49-F238E27FC236}">
                <a16:creationId xmlns:a16="http://schemas.microsoft.com/office/drawing/2014/main" id="{571C8C99-0F58-9419-8F4E-1148573579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25650" y="3197505"/>
            <a:ext cx="5854700" cy="3276600"/>
          </a:xfrm>
          <a:prstGeom prst="rect">
            <a:avLst/>
          </a:prstGeom>
          <a:ln>
            <a:solidFill>
              <a:schemeClr val="accent1"/>
            </a:solidFill>
          </a:ln>
        </p:spPr>
      </p:pic>
    </p:spTree>
    <p:extLst>
      <p:ext uri="{BB962C8B-B14F-4D97-AF65-F5344CB8AC3E}">
        <p14:creationId xmlns:p14="http://schemas.microsoft.com/office/powerpoint/2010/main" val="2186445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4</a:t>
            </a:fld>
            <a:endParaRPr lang="el-GR" sz="1200" b="1" dirty="0">
              <a:solidFill>
                <a:schemeClr val="accent1">
                  <a:lumMod val="50000"/>
                </a:schemeClr>
              </a:solidFill>
            </a:endParaRPr>
          </a:p>
        </p:txBody>
      </p:sp>
      <p:sp>
        <p:nvSpPr>
          <p:cNvPr id="4" name="TextBox 3">
            <a:extLst>
              <a:ext uri="{FF2B5EF4-FFF2-40B4-BE49-F238E27FC236}">
                <a16:creationId xmlns:a16="http://schemas.microsoft.com/office/drawing/2014/main" id="{31FC95A6-4245-C60B-1E76-63B4E0EECD9E}"/>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7" name="Rectangle 1">
            <a:extLst>
              <a:ext uri="{FF2B5EF4-FFF2-40B4-BE49-F238E27FC236}">
                <a16:creationId xmlns:a16="http://schemas.microsoft.com/office/drawing/2014/main" id="{618DD86B-50DE-0255-18D6-BD26C302497F}"/>
              </a:ext>
            </a:extLst>
          </p:cNvPr>
          <p:cNvSpPr>
            <a:spLocks noChangeArrowheads="1"/>
          </p:cNvSpPr>
          <p:nvPr/>
        </p:nvSpPr>
        <p:spPr bwMode="auto">
          <a:xfrm>
            <a:off x="182880" y="1487911"/>
            <a:ext cx="9269778" cy="394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28600" algn="l"/>
                <a:tab pos="457200" algn="l"/>
              </a:tabLst>
            </a:pPr>
            <a:r>
              <a:rPr kumimoji="0" lang="el-GR" altLang="en-US" sz="2000" b="0" i="0" u="none" strike="noStrike" cap="none" normalizeH="0" baseline="0" dirty="0">
                <a:ln>
                  <a:noFill/>
                </a:ln>
                <a:solidFill>
                  <a:schemeClr val="tx1"/>
                </a:solidFill>
                <a:effectLst/>
                <a:latin typeface="+mn-lt"/>
                <a:ea typeface="Calibri" panose="020F0502020204030204" pitchFamily="34" charset="0"/>
              </a:rPr>
              <a:t>Οι στόχοι της δεύτερης προκήρυξης της </a:t>
            </a:r>
            <a:r>
              <a:rPr kumimoji="0" lang="el-GR" altLang="en-US" sz="2000" b="1" i="0" u="none" strike="noStrike" cap="none" normalizeH="0" baseline="0" dirty="0">
                <a:ln>
                  <a:noFill/>
                </a:ln>
                <a:solidFill>
                  <a:schemeClr val="tx1"/>
                </a:solidFill>
                <a:effectLst/>
                <a:latin typeface="+mn-lt"/>
                <a:ea typeface="Calibri" panose="020F0502020204030204" pitchFamily="34" charset="0"/>
              </a:rPr>
              <a:t>δημιουργίας ευκαιριών απασχόλησης για νέους άνεργους ερευνητές</a:t>
            </a:r>
            <a:r>
              <a:rPr kumimoji="0" lang="el-GR" altLang="en-US" sz="2000" b="0" i="0" u="none" strike="noStrike" cap="none" normalizeH="0" baseline="0" dirty="0">
                <a:ln>
                  <a:noFill/>
                </a:ln>
                <a:solidFill>
                  <a:schemeClr val="tx1"/>
                </a:solidFill>
                <a:effectLst/>
                <a:latin typeface="+mn-lt"/>
                <a:ea typeface="Calibri" panose="020F0502020204030204" pitchFamily="34" charset="0"/>
              </a:rPr>
              <a:t>  δεν είναι απόλυτα συμβατός με τον στόχο της </a:t>
            </a:r>
            <a:r>
              <a:rPr kumimoji="0" lang="el-GR" altLang="en-US" sz="2000" b="1" i="0" u="none" strike="noStrike" cap="none" normalizeH="0" baseline="0" dirty="0">
                <a:ln>
                  <a:noFill/>
                </a:ln>
                <a:solidFill>
                  <a:schemeClr val="tx1"/>
                </a:solidFill>
                <a:effectLst/>
                <a:latin typeface="+mn-lt"/>
                <a:ea typeface="Calibri" panose="020F0502020204030204" pitchFamily="34" charset="0"/>
              </a:rPr>
              <a:t>ενίσχυσης της ερευνητικής δραστηριότητας στις επιχειρήσεις</a:t>
            </a:r>
            <a:r>
              <a:rPr lang="el-GR" altLang="en-US" sz="2000" dirty="0">
                <a:latin typeface="+mn-lt"/>
                <a:ea typeface="Calibri" panose="020F0502020204030204" pitchFamily="34" charset="0"/>
              </a:rPr>
              <a:t> κ</a:t>
            </a:r>
            <a:r>
              <a:rPr kumimoji="0" lang="el-GR" altLang="en-US" sz="2000" b="0" i="0" u="none" strike="noStrike" cap="none" normalizeH="0" baseline="0" dirty="0">
                <a:ln>
                  <a:noFill/>
                </a:ln>
                <a:solidFill>
                  <a:schemeClr val="tx1"/>
                </a:solidFill>
                <a:effectLst/>
                <a:latin typeface="+mn-lt"/>
                <a:ea typeface="Calibri" panose="020F0502020204030204" pitchFamily="34" charset="0"/>
              </a:rPr>
              <a:t>αθώς τα χαρακτηριστικά των ωφελούμενων διαφέρουν σε κάθε περίπτωση</a:t>
            </a:r>
            <a:endParaRPr kumimoji="0" lang="en-GB" altLang="en-US" sz="2000" b="0" i="0" u="none" strike="noStrike" cap="none" normalizeH="0" baseline="0" dirty="0">
              <a:ln>
                <a:noFill/>
              </a:ln>
              <a:solidFill>
                <a:schemeClr val="tx1"/>
              </a:solidFill>
              <a:effectLst/>
              <a:latin typeface="+mn-lt"/>
              <a:ea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28600" algn="l"/>
                <a:tab pos="457200" algn="l"/>
              </a:tabLst>
            </a:pPr>
            <a:endParaRPr kumimoji="0" lang="en-GB" altLang="en-US" sz="1050" b="0" i="0" u="none" strike="noStrike" cap="none" normalizeH="0" baseline="0" dirty="0">
              <a:ln>
                <a:noFill/>
              </a:ln>
              <a:solidFill>
                <a:schemeClr val="tx1"/>
              </a:solidFill>
              <a:effectLst/>
              <a:latin typeface="+mn-lt"/>
            </a:endParaRPr>
          </a:p>
          <a:p>
            <a:pPr marL="742950" lvl="1" indent="-285750" algn="just" defTabSz="914400">
              <a:buFont typeface="Wingdings" panose="05000000000000000000" pitchFamily="2" charset="2"/>
              <a:buChar char="v"/>
            </a:pPr>
            <a:r>
              <a:rPr kumimoji="0" lang="el-GR" altLang="en-US" sz="2000" b="0" i="0" u="none" strike="noStrike" cap="none" normalizeH="0" baseline="0" dirty="0">
                <a:ln>
                  <a:noFill/>
                </a:ln>
                <a:solidFill>
                  <a:schemeClr val="tx1"/>
                </a:solidFill>
                <a:effectLst/>
                <a:latin typeface="+mn-lt"/>
                <a:ea typeface="Tahoma" panose="020B0604030504040204" pitchFamily="34" charset="0"/>
                <a:cs typeface="Calibri" panose="020F0502020204030204" pitchFamily="34" charset="0"/>
              </a:rPr>
              <a:t>Για την επίτευξη του στόχου της δημιουργίας ευκαιριών απασχόλησης οι επιχειρήσεις θα πρέπει να είναι δυναμικές με σημαντική ερευνητική δραστηριότητα έτσι ώστε να εξοπλίσουν με σημαντικά εφόδια και προϋπηρεσία τους ερευνητές. </a:t>
            </a:r>
            <a:r>
              <a:rPr kumimoji="0" lang="en-US" altLang="en-US" sz="2000" b="0" i="0" u="none" strike="noStrike" cap="none" normalizeH="0" baseline="0" dirty="0">
                <a:ln>
                  <a:noFill/>
                </a:ln>
                <a:solidFill>
                  <a:schemeClr val="tx1"/>
                </a:solidFill>
                <a:effectLst/>
                <a:latin typeface="+mn-lt"/>
                <a:ea typeface="Tahoma" panose="020B0604030504040204" pitchFamily="34" charset="0"/>
                <a:cs typeface="Calibri" panose="020F0502020204030204" pitchFamily="34" charset="0"/>
              </a:rPr>
              <a:t> </a:t>
            </a:r>
            <a:endParaRPr kumimoji="0" lang="en-GB" altLang="en-US" sz="1050" b="0" i="0" u="none" strike="noStrike" cap="none" normalizeH="0" baseline="0" dirty="0">
              <a:ln>
                <a:noFill/>
              </a:ln>
              <a:solidFill>
                <a:schemeClr val="tx1"/>
              </a:solidFill>
              <a:effectLst/>
              <a:latin typeface="+mn-lt"/>
            </a:endParaRPr>
          </a:p>
          <a:p>
            <a:pPr marL="742950" lvl="1" indent="-285750" algn="just" defTabSz="914400">
              <a:buFont typeface="Wingdings" panose="05000000000000000000" pitchFamily="2" charset="2"/>
              <a:buChar char="v"/>
            </a:pPr>
            <a:r>
              <a:rPr kumimoji="0" lang="el-GR" altLang="en-US" sz="2000" b="0" i="0" u="none" strike="noStrike" cap="none" normalizeH="0" baseline="0" dirty="0">
                <a:ln>
                  <a:noFill/>
                </a:ln>
                <a:solidFill>
                  <a:schemeClr val="tx1"/>
                </a:solidFill>
                <a:effectLst/>
                <a:latin typeface="+mn-lt"/>
                <a:ea typeface="Tahoma" panose="020B0604030504040204" pitchFamily="34" charset="0"/>
                <a:cs typeface="Calibri" panose="020F0502020204030204" pitchFamily="34" charset="0"/>
              </a:rPr>
              <a:t>Για την επίτευξη του στόχου της ενίσχυσης της ερευνητικής δραστηριότητας στις επιχειρήσεις οι ερευνητές θα πρέπει να έχουν δυναμικό προφίλ και με τις καλύτερες </a:t>
            </a:r>
            <a:r>
              <a:rPr lang="en-US" altLang="en-US" sz="2000" dirty="0">
                <a:latin typeface="+mn-lt"/>
                <a:ea typeface="Tahoma" panose="020B0604030504040204" pitchFamily="34" charset="0"/>
                <a:cs typeface="Calibri" panose="020F0502020204030204" pitchFamily="34" charset="0"/>
              </a:rPr>
              <a:t> </a:t>
            </a:r>
            <a:r>
              <a:rPr lang="el-GR" altLang="en-US" sz="2000" dirty="0">
                <a:latin typeface="+mn-lt"/>
                <a:ea typeface="Tahoma" panose="020B0604030504040204" pitchFamily="34" charset="0"/>
                <a:cs typeface="Calibri" panose="020F0502020204030204" pitchFamily="34" charset="0"/>
              </a:rPr>
              <a:t>δυνατόν </a:t>
            </a:r>
            <a:r>
              <a:rPr kumimoji="0" lang="el-GR" altLang="en-US" sz="2000" b="0" i="0" u="none" strike="noStrike" cap="none" normalizeH="0" baseline="0" dirty="0">
                <a:ln>
                  <a:noFill/>
                </a:ln>
                <a:solidFill>
                  <a:schemeClr val="tx1"/>
                </a:solidFill>
                <a:effectLst/>
                <a:latin typeface="+mn-lt"/>
                <a:ea typeface="Tahoma" panose="020B0604030504040204" pitchFamily="34" charset="0"/>
                <a:cs typeface="Calibri" panose="020F0502020204030204" pitchFamily="34" charset="0"/>
              </a:rPr>
              <a:t>επιδόσεις (σπουδών και ερευνών). Στην περίπτωση αυτή η πρόσληψη ανέργων δεν εξυπηρετεί το στόχο.</a:t>
            </a:r>
            <a:endParaRPr kumimoji="0" lang="en-GB" altLang="en-US" sz="1050" b="0" i="0" u="none" strike="noStrike" cap="none" normalizeH="0" baseline="0" dirty="0">
              <a:ln>
                <a:noFill/>
              </a:ln>
              <a:solidFill>
                <a:schemeClr val="tx1"/>
              </a:solidFill>
              <a:effectLst/>
              <a:latin typeface="+mn-lt"/>
            </a:endParaRPr>
          </a:p>
        </p:txBody>
      </p:sp>
      <p:sp>
        <p:nvSpPr>
          <p:cNvPr id="5" name="TextBox 4">
            <a:extLst>
              <a:ext uri="{FF2B5EF4-FFF2-40B4-BE49-F238E27FC236}">
                <a16:creationId xmlns:a16="http://schemas.microsoft.com/office/drawing/2014/main" id="{D20A4D84-2FB6-79DE-07FC-28527EC90A9D}"/>
              </a:ext>
            </a:extLst>
          </p:cNvPr>
          <p:cNvSpPr txBox="1"/>
          <p:nvPr/>
        </p:nvSpPr>
        <p:spPr>
          <a:xfrm>
            <a:off x="385823" y="448951"/>
            <a:ext cx="5266635" cy="646331"/>
          </a:xfrm>
          <a:prstGeom prst="rect">
            <a:avLst/>
          </a:prstGeom>
          <a:noFill/>
        </p:spPr>
        <p:txBody>
          <a:bodyPr wrap="none" rtlCol="0">
            <a:spAutoFit/>
          </a:bodyPr>
          <a:lstStyle/>
          <a:p>
            <a:r>
              <a:rPr lang="el-GR" b="1" dirty="0">
                <a:solidFill>
                  <a:schemeClr val="bg2">
                    <a:lumMod val="25000"/>
                  </a:schemeClr>
                </a:solidFill>
              </a:rPr>
              <a:t>Συνάφεια στόχων με τις ανάγκες και τα προβλήματα</a:t>
            </a:r>
          </a:p>
          <a:p>
            <a:endParaRPr lang="el-GR" b="1" dirty="0">
              <a:solidFill>
                <a:schemeClr val="bg2">
                  <a:lumMod val="25000"/>
                </a:schemeClr>
              </a:solidFill>
            </a:endParaRPr>
          </a:p>
        </p:txBody>
      </p:sp>
    </p:spTree>
    <p:extLst>
      <p:ext uri="{BB962C8B-B14F-4D97-AF65-F5344CB8AC3E}">
        <p14:creationId xmlns:p14="http://schemas.microsoft.com/office/powerpoint/2010/main" val="55821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5</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456256"/>
            <a:ext cx="3780202" cy="413959"/>
          </a:xfrm>
          <a:prstGeom prst="rect">
            <a:avLst/>
          </a:prstGeom>
          <a:noFill/>
        </p:spPr>
        <p:txBody>
          <a:bodyPr wrap="none" rtlCol="0">
            <a:spAutoFit/>
          </a:bodyPr>
          <a:lstStyle/>
          <a:p>
            <a:pPr algn="just" fontAlgn="base">
              <a:lnSpc>
                <a:spcPct val="110000"/>
              </a:lnSpc>
              <a:spcBef>
                <a:spcPts val="1200"/>
              </a:spcBef>
              <a:spcAft>
                <a:spcPts val="600"/>
              </a:spcAft>
            </a:pPr>
            <a:r>
              <a:rPr lang="el-GR" sz="20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Meiryo" panose="020B0604030504040204" pitchFamily="34" charset="-128"/>
                <a:cs typeface="Arial" panose="020B0604020202020204" pitchFamily="34" charset="0"/>
              </a:rPr>
              <a:t>Επιδράσεις στους ωφελούμενους</a:t>
            </a:r>
            <a:endParaRPr lang="en-GB" sz="20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Meiryo" panose="020B0604030504040204" pitchFamily="34" charset="-128"/>
              <a:cs typeface="Arial" panose="020B0604020202020204" pitchFamily="34" charset="0"/>
            </a:endParaRPr>
          </a:p>
        </p:txBody>
      </p:sp>
      <p:sp>
        <p:nvSpPr>
          <p:cNvPr id="4" name="TextBox 3">
            <a:extLst>
              <a:ext uri="{FF2B5EF4-FFF2-40B4-BE49-F238E27FC236}">
                <a16:creationId xmlns:a16="http://schemas.microsoft.com/office/drawing/2014/main" id="{7C747361-BB3C-435F-1663-093B41A32E1F}"/>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7" name="Rectangle 1">
            <a:extLst>
              <a:ext uri="{FF2B5EF4-FFF2-40B4-BE49-F238E27FC236}">
                <a16:creationId xmlns:a16="http://schemas.microsoft.com/office/drawing/2014/main" id="{FFEB467B-94BB-9CC3-0F07-F1E0A391B8E7}"/>
              </a:ext>
            </a:extLst>
          </p:cNvPr>
          <p:cNvSpPr>
            <a:spLocks noChangeArrowheads="1"/>
          </p:cNvSpPr>
          <p:nvPr/>
        </p:nvSpPr>
        <p:spPr bwMode="auto">
          <a:xfrm>
            <a:off x="385823" y="1563981"/>
            <a:ext cx="92640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ts val="600"/>
              </a:spcBef>
              <a:spcAft>
                <a:spcPts val="600"/>
              </a:spcAft>
              <a:buClrTx/>
              <a:buSzTx/>
              <a:buFont typeface="Wingdings" panose="05000000000000000000" pitchFamily="2" charset="2"/>
              <a:buChar char="q"/>
              <a:tabLst/>
            </a:pPr>
            <a:r>
              <a:rPr kumimoji="0" lang="el-GR" altLang="en-US" sz="2000" b="0" i="0" u="none" strike="noStrike" cap="none" normalizeH="0" baseline="0" dirty="0">
                <a:ln>
                  <a:noFill/>
                </a:ln>
                <a:solidFill>
                  <a:schemeClr val="tx1"/>
                </a:solidFill>
                <a:effectLst/>
                <a:ea typeface="Calibri" panose="020F0502020204030204" pitchFamily="34" charset="0"/>
              </a:rPr>
              <a:t>Από τις μελέτες περιπτώσεων, τα ερωτηματολόγια και τις συνεντεύξεις το 5% οδηγήθηκε σε </a:t>
            </a:r>
            <a:r>
              <a:rPr lang="el-GR" altLang="en-US" sz="2000" dirty="0">
                <a:ea typeface="Calibri" panose="020F0502020204030204" pitchFamily="34" charset="0"/>
              </a:rPr>
              <a:t>ε</a:t>
            </a:r>
            <a:r>
              <a:rPr kumimoji="0" lang="el-GR" altLang="en-US" sz="2000" b="0" i="0" u="none" strike="noStrike" cap="none" normalizeH="0" baseline="0" dirty="0">
                <a:ln>
                  <a:noFill/>
                </a:ln>
                <a:solidFill>
                  <a:schemeClr val="tx1"/>
                </a:solidFill>
                <a:effectLst/>
                <a:ea typeface="Calibri" panose="020F0502020204030204" pitchFamily="34" charset="0"/>
              </a:rPr>
              <a:t>υρεσιτεχνίες ή και σε κατοχυρώσεις εμπορικού σήματος. </a:t>
            </a:r>
          </a:p>
          <a:p>
            <a:pPr marL="285750" marR="0" lvl="0" indent="-285750" algn="just" defTabSz="914400" rtl="0" eaLnBrk="0" fontAlgn="base" latinLnBrk="0" hangingPunct="0">
              <a:lnSpc>
                <a:spcPct val="100000"/>
              </a:lnSpc>
              <a:spcBef>
                <a:spcPts val="600"/>
              </a:spcBef>
              <a:spcAft>
                <a:spcPts val="600"/>
              </a:spcAft>
              <a:buClrTx/>
              <a:buSzTx/>
              <a:buFont typeface="Wingdings" panose="05000000000000000000" pitchFamily="2" charset="2"/>
              <a:buChar char="q"/>
              <a:tabLst/>
            </a:pPr>
            <a:r>
              <a:rPr kumimoji="0" lang="el-GR" altLang="en-US" sz="2000" b="0" i="0" u="none" strike="noStrike" cap="none" normalizeH="0" baseline="0" dirty="0">
                <a:ln>
                  <a:noFill/>
                </a:ln>
                <a:solidFill>
                  <a:schemeClr val="tx1"/>
                </a:solidFill>
                <a:effectLst/>
                <a:ea typeface="Calibri" panose="020F0502020204030204" pitchFamily="34" charset="0"/>
              </a:rPr>
              <a:t>Εξασφαλίστηκε η άμεση απασχόληση 245 κύριων και υποστηρικτικών ερευνητών και κατ’ επέκταση η απόκτηση επαγγελματικής εμπειρίας. </a:t>
            </a:r>
          </a:p>
          <a:p>
            <a:pPr marL="285750" marR="0" lvl="0" indent="-285750" algn="just" defTabSz="914400" rtl="0" eaLnBrk="0" fontAlgn="base" latinLnBrk="0" hangingPunct="0">
              <a:lnSpc>
                <a:spcPct val="100000"/>
              </a:lnSpc>
              <a:spcBef>
                <a:spcPts val="600"/>
              </a:spcBef>
              <a:spcAft>
                <a:spcPts val="600"/>
              </a:spcAft>
              <a:buClrTx/>
              <a:buSzTx/>
              <a:buFont typeface="Wingdings" panose="05000000000000000000" pitchFamily="2" charset="2"/>
              <a:buChar char="q"/>
              <a:tabLst/>
            </a:pPr>
            <a:r>
              <a:rPr kumimoji="0" lang="el-GR" altLang="en-US" sz="2000" b="0" i="0" u="none" strike="noStrike" cap="none" normalizeH="0" baseline="0" dirty="0">
                <a:ln>
                  <a:noFill/>
                </a:ln>
                <a:solidFill>
                  <a:schemeClr val="tx1"/>
                </a:solidFill>
                <a:effectLst/>
                <a:ea typeface="Calibri" panose="020F0502020204030204" pitchFamily="34" charset="0"/>
              </a:rPr>
              <a:t>Από αυτούς τουλάχιστον οι 196 ήταν άνεργοι</a:t>
            </a:r>
            <a:endParaRPr kumimoji="0" lang="el-GR" altLang="en-US" sz="36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38609465-1294-1EAD-1CE0-F13CD1565517}"/>
              </a:ext>
            </a:extLst>
          </p:cNvPr>
          <p:cNvGraphicFramePr>
            <a:graphicFrameLocks noGrp="1"/>
          </p:cNvGraphicFramePr>
          <p:nvPr>
            <p:extLst>
              <p:ext uri="{D42A27DB-BD31-4B8C-83A1-F6EECF244321}">
                <p14:modId xmlns:p14="http://schemas.microsoft.com/office/powerpoint/2010/main" val="1301587811"/>
              </p:ext>
            </p:extLst>
          </p:nvPr>
        </p:nvGraphicFramePr>
        <p:xfrm>
          <a:off x="704246" y="4196740"/>
          <a:ext cx="8543926" cy="1645920"/>
        </p:xfrm>
        <a:graphic>
          <a:graphicData uri="http://schemas.openxmlformats.org/drawingml/2006/table">
            <a:tbl>
              <a:tblPr firstRow="1" firstCol="1">
                <a:tableStyleId>{B301B821-A1FF-4177-AEE7-76D212191A09}</a:tableStyleId>
              </a:tblPr>
              <a:tblGrid>
                <a:gridCol w="3007462">
                  <a:extLst>
                    <a:ext uri="{9D8B030D-6E8A-4147-A177-3AD203B41FA5}">
                      <a16:colId xmlns:a16="http://schemas.microsoft.com/office/drawing/2014/main" val="3902178692"/>
                    </a:ext>
                  </a:extLst>
                </a:gridCol>
                <a:gridCol w="1845488">
                  <a:extLst>
                    <a:ext uri="{9D8B030D-6E8A-4147-A177-3AD203B41FA5}">
                      <a16:colId xmlns:a16="http://schemas.microsoft.com/office/drawing/2014/main" val="3701871843"/>
                    </a:ext>
                  </a:extLst>
                </a:gridCol>
                <a:gridCol w="1845488">
                  <a:extLst>
                    <a:ext uri="{9D8B030D-6E8A-4147-A177-3AD203B41FA5}">
                      <a16:colId xmlns:a16="http://schemas.microsoft.com/office/drawing/2014/main" val="1304338370"/>
                    </a:ext>
                  </a:extLst>
                </a:gridCol>
                <a:gridCol w="1845488">
                  <a:extLst>
                    <a:ext uri="{9D8B030D-6E8A-4147-A177-3AD203B41FA5}">
                      <a16:colId xmlns:a16="http://schemas.microsoft.com/office/drawing/2014/main" val="4071951379"/>
                    </a:ext>
                  </a:extLst>
                </a:gridCol>
              </a:tblGrid>
              <a:tr h="335834">
                <a:tc>
                  <a:txBody>
                    <a:bodyPr/>
                    <a:lstStyle/>
                    <a:p>
                      <a:pPr>
                        <a:spcBef>
                          <a:spcPts val="200"/>
                        </a:spcBef>
                        <a:spcAft>
                          <a:spcPts val="200"/>
                        </a:spcAft>
                      </a:pPr>
                      <a:r>
                        <a:rPr lang="el-GR" sz="1800" kern="800" dirty="0">
                          <a:effectLst/>
                        </a:rPr>
                        <a:t>Είδος προσωπικού</a:t>
                      </a:r>
                      <a:endParaRPr lang="en-GB" sz="1800" kern="800" dirty="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Υποστήριξη επιχειρήσεων</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Ενίσχυση απασχόλησης</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Σύνολο</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823058013"/>
                  </a:ext>
                </a:extLst>
              </a:tr>
              <a:tr h="180975">
                <a:tc>
                  <a:txBody>
                    <a:bodyPr/>
                    <a:lstStyle/>
                    <a:p>
                      <a:pPr>
                        <a:spcBef>
                          <a:spcPts val="200"/>
                        </a:spcBef>
                        <a:spcAft>
                          <a:spcPts val="200"/>
                        </a:spcAft>
                      </a:pPr>
                      <a:r>
                        <a:rPr lang="el-GR" sz="1800" kern="800">
                          <a:effectLst/>
                        </a:rPr>
                        <a:t>Επιστημονικό Προσωπικό</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64</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95</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159</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132282806"/>
                  </a:ext>
                </a:extLst>
              </a:tr>
              <a:tr h="180975">
                <a:tc>
                  <a:txBody>
                    <a:bodyPr/>
                    <a:lstStyle/>
                    <a:p>
                      <a:pPr>
                        <a:spcBef>
                          <a:spcPts val="200"/>
                        </a:spcBef>
                        <a:spcAft>
                          <a:spcPts val="200"/>
                        </a:spcAft>
                      </a:pPr>
                      <a:r>
                        <a:rPr lang="el-GR" sz="1800" kern="800">
                          <a:effectLst/>
                        </a:rPr>
                        <a:t>Τεχνικό Προσωπικό - Υποστηρικτικό Προσωπικό</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35</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51</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86</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1298392980"/>
                  </a:ext>
                </a:extLst>
              </a:tr>
              <a:tr h="180975">
                <a:tc>
                  <a:txBody>
                    <a:bodyPr/>
                    <a:lstStyle/>
                    <a:p>
                      <a:pPr>
                        <a:spcBef>
                          <a:spcPts val="200"/>
                        </a:spcBef>
                        <a:spcAft>
                          <a:spcPts val="200"/>
                        </a:spcAft>
                      </a:pPr>
                      <a:r>
                        <a:rPr lang="el-GR" sz="1800" kern="800">
                          <a:effectLst/>
                        </a:rPr>
                        <a:t>Σύνολο</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dirty="0">
                          <a:effectLst/>
                        </a:rPr>
                        <a:t>99</a:t>
                      </a:r>
                      <a:endParaRPr lang="en-GB" sz="1800" kern="800" dirty="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a:effectLst/>
                        </a:rPr>
                        <a:t>146</a:t>
                      </a:r>
                      <a:endParaRPr lang="en-GB" sz="18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800" kern="800" dirty="0">
                          <a:effectLst/>
                        </a:rPr>
                        <a:t>245</a:t>
                      </a:r>
                      <a:endParaRPr lang="en-GB" sz="1800" kern="800" dirty="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475258979"/>
                  </a:ext>
                </a:extLst>
              </a:tr>
            </a:tbl>
          </a:graphicData>
        </a:graphic>
      </p:graphicFrame>
    </p:spTree>
    <p:extLst>
      <p:ext uri="{BB962C8B-B14F-4D97-AF65-F5344CB8AC3E}">
        <p14:creationId xmlns:p14="http://schemas.microsoft.com/office/powerpoint/2010/main" val="275349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6</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415739"/>
            <a:ext cx="4362092" cy="381771"/>
          </a:xfrm>
          <a:prstGeom prst="rect">
            <a:avLst/>
          </a:prstGeom>
          <a:noFill/>
        </p:spPr>
        <p:txBody>
          <a:bodyPr wrap="none" rtlCol="0">
            <a:spAutoFit/>
          </a:bodyPr>
          <a:lstStyle/>
          <a:p>
            <a:pPr algn="just" fontAlgn="base">
              <a:lnSpc>
                <a:spcPct val="110000"/>
              </a:lnSpc>
              <a:spcBef>
                <a:spcPts val="1200"/>
              </a:spcBef>
              <a:spcAft>
                <a:spcPts val="600"/>
              </a:spcAft>
            </a:pPr>
            <a:r>
              <a:rPr lang="el-GR" sz="18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Meiryo" panose="020B0604030504040204" pitchFamily="34" charset="-128"/>
                <a:cs typeface="Arial" panose="020B0604020202020204" pitchFamily="34" charset="0"/>
              </a:rPr>
              <a:t>Επιδράσεις στις ωφελούμενες επιχειρήσεις</a:t>
            </a:r>
            <a:endParaRPr lang="en-GB" sz="18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Meiryo" panose="020B0604030504040204" pitchFamily="34" charset="-128"/>
              <a:cs typeface="Arial" panose="020B0604020202020204" pitchFamily="34" charset="0"/>
            </a:endParaRPr>
          </a:p>
        </p:txBody>
      </p:sp>
      <p:sp>
        <p:nvSpPr>
          <p:cNvPr id="4" name="TextBox 3">
            <a:extLst>
              <a:ext uri="{FF2B5EF4-FFF2-40B4-BE49-F238E27FC236}">
                <a16:creationId xmlns:a16="http://schemas.microsoft.com/office/drawing/2014/main" id="{7C747361-BB3C-435F-1663-093B41A32E1F}"/>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8" name="TextBox 7">
            <a:extLst>
              <a:ext uri="{FF2B5EF4-FFF2-40B4-BE49-F238E27FC236}">
                <a16:creationId xmlns:a16="http://schemas.microsoft.com/office/drawing/2014/main" id="{CE621801-7B4B-BC84-EAE9-6B568903C54E}"/>
              </a:ext>
            </a:extLst>
          </p:cNvPr>
          <p:cNvSpPr txBox="1"/>
          <p:nvPr/>
        </p:nvSpPr>
        <p:spPr>
          <a:xfrm>
            <a:off x="300762" y="1225689"/>
            <a:ext cx="9537719" cy="8402300"/>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q"/>
            </a:pPr>
            <a:r>
              <a:rPr lang="el-GR" altLang="en-US" sz="2000" dirty="0">
                <a:ea typeface="Calibri" panose="020F0502020204030204" pitchFamily="34" charset="0"/>
              </a:rPr>
              <a:t>Υποστηρίχθηκαν 104 επιχειρήσεις για ερευνητικά έργα από τις οποίες η συντριπτική πλειοψηφία ήταν μικρές και πολύ μικρές</a:t>
            </a:r>
            <a:r>
              <a:rPr lang="en-US" altLang="en-US" sz="2000" dirty="0">
                <a:ea typeface="Calibri" panose="020F0502020204030204" pitchFamily="34" charset="0"/>
              </a:rPr>
              <a:t>.</a:t>
            </a:r>
            <a:endParaRPr lang="el-GR" altLang="en-US" sz="2000" dirty="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rPr>
              <a:t>Ό</a:t>
            </a:r>
            <a:r>
              <a:rPr lang="el-GR" sz="2000" dirty="0">
                <a:effectLst/>
                <a:latin typeface="Calibri" panose="020F0502020204030204" pitchFamily="34" charset="0"/>
                <a:ea typeface="Calibri" panose="020F0502020204030204" pitchFamily="34" charset="0"/>
              </a:rPr>
              <a:t>λες σχεδόν οι επιχειρήσεις στις συνεντεύξεις τους απάντησαν ότι είτε στη λήξη του έργου είτε μεταγενέστερα, μετά από συμπληρωματικές προσπάθειες το προϊόν ή η υπηρεσία όπου στόχευαν υλοποιήθηκε και βγήκε στην αγορά.</a:t>
            </a:r>
            <a:endParaRPr lang="el-GR" sz="2000" dirty="0">
              <a:latin typeface="Calibri" panose="020F0502020204030204" pitchFamily="34" charset="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r>
              <a:rPr kumimoji="0" lang="el-GR" altLang="en-US" sz="2000" b="0" i="0" u="none" strike="noStrike" cap="none" normalizeH="0" baseline="0" dirty="0">
                <a:ln>
                  <a:noFill/>
                </a:ln>
                <a:solidFill>
                  <a:schemeClr val="tx1"/>
                </a:solidFill>
                <a:effectLst/>
                <a:ea typeface="Calibri" panose="020F0502020204030204" pitchFamily="34" charset="0"/>
              </a:rPr>
              <a:t>Καμία επίδραση στην ανταγωνιστικότητα των επιχειρήσεων καθώς από τη μελέτη των στοιχείων του ΕΡΓΑΝΗ καμία επιχείρηση δεν είχε θεαματική άνοδο τα χρόνια που ακολούθησαν </a:t>
            </a:r>
          </a:p>
          <a:p>
            <a:pPr marL="285750" indent="-285750" algn="just">
              <a:spcBef>
                <a:spcPts val="600"/>
              </a:spcBef>
              <a:spcAft>
                <a:spcPts val="600"/>
              </a:spcAft>
              <a:buFont typeface="Wingdings" panose="05000000000000000000" pitchFamily="2" charset="2"/>
              <a:buChar char="q"/>
            </a:pPr>
            <a:endParaRPr lang="el-GR" sz="2000" dirty="0">
              <a:effectLst/>
              <a:latin typeface="Calibri" panose="020F0502020204030204" pitchFamily="34" charset="0"/>
              <a:ea typeface="Calibri" panose="020F0502020204030204" pitchFamily="34" charset="0"/>
            </a:endParaRPr>
          </a:p>
          <a:p>
            <a:pPr lvl="1" algn="just">
              <a:spcBef>
                <a:spcPts val="600"/>
              </a:spcBef>
              <a:spcAft>
                <a:spcPts val="600"/>
              </a:spcAft>
            </a:pPr>
            <a:endParaRPr lang="en-US" sz="2000" dirty="0">
              <a:latin typeface="Calibri" panose="020F0502020204030204" pitchFamily="34" charset="0"/>
              <a:ea typeface="Calibri" panose="020F0502020204030204" pitchFamily="34" charset="0"/>
            </a:endParaRPr>
          </a:p>
          <a:p>
            <a:pPr lvl="1" algn="just">
              <a:spcBef>
                <a:spcPts val="600"/>
              </a:spcBef>
              <a:spcAft>
                <a:spcPts val="600"/>
              </a:spcAft>
            </a:pPr>
            <a:endParaRPr lang="en-US" sz="2000" dirty="0">
              <a:effectLst/>
              <a:latin typeface="Calibri" panose="020F0502020204030204" pitchFamily="34" charset="0"/>
              <a:ea typeface="Calibri" panose="020F0502020204030204" pitchFamily="34" charset="0"/>
            </a:endParaRPr>
          </a:p>
          <a:p>
            <a:pPr lvl="1" algn="just">
              <a:spcBef>
                <a:spcPts val="600"/>
              </a:spcBef>
              <a:spcAft>
                <a:spcPts val="600"/>
              </a:spcAft>
            </a:pPr>
            <a:endParaRPr lang="en-US" sz="2000" dirty="0">
              <a:latin typeface="Calibri" panose="020F0502020204030204" pitchFamily="34" charset="0"/>
              <a:ea typeface="Calibri" panose="020F0502020204030204" pitchFamily="34" charset="0"/>
            </a:endParaRPr>
          </a:p>
          <a:p>
            <a:pPr lvl="1" algn="just">
              <a:spcBef>
                <a:spcPts val="600"/>
              </a:spcBef>
              <a:spcAft>
                <a:spcPts val="600"/>
              </a:spcAft>
            </a:pPr>
            <a:endParaRPr lang="en-US" sz="2000" dirty="0">
              <a:effectLst/>
              <a:latin typeface="Calibri" panose="020F0502020204030204" pitchFamily="34" charset="0"/>
              <a:ea typeface="Calibri" panose="020F0502020204030204" pitchFamily="34" charset="0"/>
            </a:endParaRPr>
          </a:p>
          <a:p>
            <a:pPr lvl="1" algn="just">
              <a:spcBef>
                <a:spcPts val="600"/>
              </a:spcBef>
              <a:spcAft>
                <a:spcPts val="600"/>
              </a:spcAft>
            </a:pPr>
            <a:endParaRPr lang="en-US" sz="2000" dirty="0">
              <a:latin typeface="Calibri" panose="020F0502020204030204" pitchFamily="34" charset="0"/>
              <a:ea typeface="Calibri" panose="020F0502020204030204" pitchFamily="34" charset="0"/>
            </a:endParaRPr>
          </a:p>
          <a:p>
            <a:pPr lvl="1" algn="just">
              <a:spcBef>
                <a:spcPts val="600"/>
              </a:spcBef>
              <a:spcAft>
                <a:spcPts val="600"/>
              </a:spcAft>
            </a:pPr>
            <a:endParaRPr lang="en-US" sz="2000" dirty="0">
              <a:effectLst/>
              <a:latin typeface="Calibri" panose="020F0502020204030204" pitchFamily="34" charset="0"/>
              <a:ea typeface="Calibri" panose="020F0502020204030204" pitchFamily="34" charset="0"/>
            </a:endParaRPr>
          </a:p>
          <a:p>
            <a:pPr lvl="1" algn="just">
              <a:spcBef>
                <a:spcPts val="600"/>
              </a:spcBef>
              <a:spcAft>
                <a:spcPts val="600"/>
              </a:spcAft>
            </a:pPr>
            <a:endParaRPr lang="el-GR" sz="2000" dirty="0">
              <a:effectLst/>
              <a:latin typeface="Calibri" panose="020F0502020204030204" pitchFamily="34" charset="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endParaRPr lang="en-GB" sz="2000" dirty="0">
              <a:effectLst/>
              <a:latin typeface="Calibri" panose="020F0502020204030204" pitchFamily="34" charset="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endParaRPr lang="en-GB" sz="2000" dirty="0">
              <a:effectLst/>
              <a:latin typeface="Calibri" panose="020F0502020204030204" pitchFamily="34" charset="0"/>
              <a:ea typeface="Calibri" panose="020F0502020204030204" pitchFamily="34" charset="0"/>
            </a:endParaRPr>
          </a:p>
          <a:p>
            <a:pPr algn="just">
              <a:spcBef>
                <a:spcPts val="600"/>
              </a:spcBef>
              <a:spcAft>
                <a:spcPts val="600"/>
              </a:spcAft>
            </a:pPr>
            <a:endParaRPr lang="en-GB" sz="2000" dirty="0">
              <a:effectLst/>
              <a:latin typeface="Calibri" panose="020F0502020204030204" pitchFamily="34" charset="0"/>
              <a:ea typeface="Calibri" panose="020F0502020204030204" pitchFamily="34" charset="0"/>
            </a:endParaRPr>
          </a:p>
          <a:p>
            <a:pPr algn="just">
              <a:spcBef>
                <a:spcPts val="600"/>
              </a:spcBef>
              <a:spcAft>
                <a:spcPts val="600"/>
              </a:spcAft>
            </a:pPr>
            <a:endParaRPr lang="en-GB" sz="2000" dirty="0"/>
          </a:p>
        </p:txBody>
      </p:sp>
    </p:spTree>
    <p:extLst>
      <p:ext uri="{BB962C8B-B14F-4D97-AF65-F5344CB8AC3E}">
        <p14:creationId xmlns:p14="http://schemas.microsoft.com/office/powerpoint/2010/main" val="185552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7</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389486"/>
            <a:ext cx="3419526" cy="381771"/>
          </a:xfrm>
          <a:prstGeom prst="rect">
            <a:avLst/>
          </a:prstGeom>
          <a:noFill/>
        </p:spPr>
        <p:txBody>
          <a:bodyPr wrap="none" rtlCol="0">
            <a:spAutoFit/>
          </a:bodyPr>
          <a:lstStyle/>
          <a:p>
            <a:pPr algn="just" fontAlgn="base">
              <a:lnSpc>
                <a:spcPct val="110000"/>
              </a:lnSpc>
              <a:spcBef>
                <a:spcPts val="1200"/>
              </a:spcBef>
              <a:spcAft>
                <a:spcPts val="600"/>
              </a:spcAft>
            </a:pPr>
            <a:r>
              <a:rPr lang="el-GR" sz="18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Meiryo" panose="020B0604030504040204" pitchFamily="34" charset="-128"/>
                <a:cs typeface="Arial" panose="020B0604020202020204" pitchFamily="34" charset="0"/>
              </a:rPr>
              <a:t>Επιδράσεις στους ωφελούμενους</a:t>
            </a:r>
            <a:endParaRPr lang="en-GB" sz="18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Meiryo" panose="020B0604030504040204" pitchFamily="34" charset="-128"/>
              <a:cs typeface="Arial" panose="020B0604020202020204" pitchFamily="34" charset="0"/>
            </a:endParaRPr>
          </a:p>
        </p:txBody>
      </p:sp>
      <p:sp>
        <p:nvSpPr>
          <p:cNvPr id="4" name="TextBox 3">
            <a:extLst>
              <a:ext uri="{FF2B5EF4-FFF2-40B4-BE49-F238E27FC236}">
                <a16:creationId xmlns:a16="http://schemas.microsoft.com/office/drawing/2014/main" id="{7C747361-BB3C-435F-1663-093B41A32E1F}"/>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8" name="TextBox 7">
            <a:extLst>
              <a:ext uri="{FF2B5EF4-FFF2-40B4-BE49-F238E27FC236}">
                <a16:creationId xmlns:a16="http://schemas.microsoft.com/office/drawing/2014/main" id="{CE621801-7B4B-BC84-EAE9-6B568903C54E}"/>
              </a:ext>
            </a:extLst>
          </p:cNvPr>
          <p:cNvSpPr txBox="1"/>
          <p:nvPr/>
        </p:nvSpPr>
        <p:spPr>
          <a:xfrm>
            <a:off x="300762" y="1225689"/>
            <a:ext cx="9537719" cy="4247317"/>
          </a:xfrm>
          <a:prstGeom prst="rect">
            <a:avLst/>
          </a:prstGeom>
          <a:noFill/>
        </p:spPr>
        <p:txBody>
          <a:bodyPr wrap="square">
            <a:spAutoFit/>
          </a:bodyPr>
          <a:lstStyle/>
          <a:p>
            <a:pPr marL="285750" indent="-285750" algn="just">
              <a:buFont typeface="Wingdings" panose="05000000000000000000" pitchFamily="2" charset="2"/>
              <a:buChar char="q"/>
            </a:pPr>
            <a:r>
              <a:rPr lang="el-GR" dirty="0">
                <a:latin typeface="Calibri" panose="020F0502020204030204" pitchFamily="34" charset="0"/>
                <a:ea typeface="Calibri" panose="020F0502020204030204" pitchFamily="34" charset="0"/>
              </a:rPr>
              <a:t>Το σ</a:t>
            </a:r>
            <a:r>
              <a:rPr lang="en-US" dirty="0" err="1">
                <a:latin typeface="Calibri" panose="020F0502020204030204" pitchFamily="34" charset="0"/>
                <a:ea typeface="Calibri" panose="020F0502020204030204" pitchFamily="34" charset="0"/>
              </a:rPr>
              <a:t>ύ</a:t>
            </a:r>
            <a:r>
              <a:rPr lang="el-GR" dirty="0" err="1">
                <a:latin typeface="Calibri" panose="020F0502020204030204" pitchFamily="34" charset="0"/>
                <a:ea typeface="Calibri" panose="020F0502020204030204" pitchFamily="34" charset="0"/>
              </a:rPr>
              <a:t>νολο</a:t>
            </a:r>
            <a:r>
              <a:rPr lang="el-GR" dirty="0">
                <a:latin typeface="Calibri" panose="020F0502020204030204" pitchFamily="34" charset="0"/>
                <a:ea typeface="Calibri" panose="020F0502020204030204" pitchFamily="34" charset="0"/>
              </a:rPr>
              <a:t> των ερωτώμενων ερευνητών απέκτησε επαγγελματική εμπειρία</a:t>
            </a:r>
          </a:p>
          <a:p>
            <a:pPr marL="285750" indent="-285750" algn="just">
              <a:buFont typeface="Wingdings" panose="05000000000000000000" pitchFamily="2" charset="2"/>
              <a:buChar char="q"/>
            </a:pPr>
            <a:r>
              <a:rPr lang="el-GR" dirty="0">
                <a:latin typeface="Calibri" panose="020F0502020204030204" pitchFamily="34" charset="0"/>
                <a:ea typeface="Calibri" panose="020F0502020204030204" pitchFamily="34" charset="0"/>
              </a:rPr>
              <a:t>Το 58% βελτίωσε την προοπτική επαγγελματικής εξέλιξης  </a:t>
            </a:r>
          </a:p>
          <a:p>
            <a:pPr marL="285750" indent="-285750" algn="just">
              <a:buFont typeface="Wingdings" panose="05000000000000000000" pitchFamily="2" charset="2"/>
              <a:buChar char="q"/>
            </a:pPr>
            <a:r>
              <a:rPr lang="el-GR" dirty="0">
                <a:effectLst/>
                <a:latin typeface="Calibri" panose="020F0502020204030204" pitchFamily="34" charset="0"/>
                <a:ea typeface="Calibri" panose="020F0502020204030204" pitchFamily="34" charset="0"/>
              </a:rPr>
              <a:t>Το 43% υποστηρίχτηκε στα πρώτα στάδια της επαγγελματικής του σταδιοδρομίας</a:t>
            </a:r>
          </a:p>
          <a:p>
            <a:pPr lvl="1" algn="just"/>
            <a:r>
              <a:rPr lang="en-US" dirty="0">
                <a:effectLst/>
                <a:latin typeface="Calibri" panose="020F0502020204030204" pitchFamily="34" charset="0"/>
                <a:ea typeface="Calibri" panose="020F0502020204030204" pitchFamily="34" charset="0"/>
              </a:rPr>
              <a:t> </a:t>
            </a:r>
          </a:p>
          <a:p>
            <a:pPr lvl="1" algn="just"/>
            <a:endParaRPr lang="en-US" dirty="0">
              <a:latin typeface="Calibri" panose="020F0502020204030204" pitchFamily="34" charset="0"/>
              <a:ea typeface="Calibri" panose="020F0502020204030204" pitchFamily="34" charset="0"/>
            </a:endParaRPr>
          </a:p>
          <a:p>
            <a:pPr lvl="1" algn="just"/>
            <a:endParaRPr lang="en-US" dirty="0">
              <a:effectLst/>
              <a:latin typeface="Calibri" panose="020F0502020204030204" pitchFamily="34" charset="0"/>
              <a:ea typeface="Calibri" panose="020F0502020204030204" pitchFamily="34" charset="0"/>
            </a:endParaRPr>
          </a:p>
          <a:p>
            <a:pPr lvl="1" algn="just"/>
            <a:endParaRPr lang="en-US" dirty="0">
              <a:latin typeface="Calibri" panose="020F0502020204030204" pitchFamily="34" charset="0"/>
              <a:ea typeface="Calibri" panose="020F0502020204030204" pitchFamily="34" charset="0"/>
            </a:endParaRPr>
          </a:p>
          <a:p>
            <a:pPr lvl="1" algn="just"/>
            <a:endParaRPr lang="en-US" dirty="0">
              <a:effectLst/>
              <a:latin typeface="Calibri" panose="020F0502020204030204" pitchFamily="34" charset="0"/>
              <a:ea typeface="Calibri" panose="020F0502020204030204" pitchFamily="34" charset="0"/>
            </a:endParaRPr>
          </a:p>
          <a:p>
            <a:pPr lvl="1" algn="just"/>
            <a:endParaRPr lang="en-US" dirty="0">
              <a:latin typeface="Calibri" panose="020F0502020204030204" pitchFamily="34" charset="0"/>
              <a:ea typeface="Calibri" panose="020F0502020204030204" pitchFamily="34" charset="0"/>
            </a:endParaRPr>
          </a:p>
          <a:p>
            <a:pPr lvl="1" algn="just"/>
            <a:endParaRPr lang="en-US" dirty="0">
              <a:effectLst/>
              <a:latin typeface="Calibri" panose="020F0502020204030204" pitchFamily="34" charset="0"/>
              <a:ea typeface="Calibri" panose="020F0502020204030204" pitchFamily="34" charset="0"/>
            </a:endParaRPr>
          </a:p>
          <a:p>
            <a:pPr lvl="1" algn="just"/>
            <a:endParaRPr lang="el-GR" dirty="0">
              <a:effectLst/>
              <a:latin typeface="Calibri" panose="020F0502020204030204" pitchFamily="34" charset="0"/>
              <a:ea typeface="Calibri" panose="020F0502020204030204" pitchFamily="34" charset="0"/>
            </a:endParaRPr>
          </a:p>
          <a:p>
            <a:pPr marL="285750" indent="-285750" algn="just">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endParaRPr>
          </a:p>
          <a:p>
            <a:pPr marL="285750" indent="-285750" algn="just">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endParaRPr>
          </a:p>
          <a:p>
            <a:pPr algn="just"/>
            <a:endParaRPr lang="en-GB" sz="1800" dirty="0">
              <a:effectLst/>
              <a:latin typeface="Calibri" panose="020F0502020204030204" pitchFamily="34" charset="0"/>
              <a:ea typeface="Calibri" panose="020F0502020204030204" pitchFamily="34" charset="0"/>
            </a:endParaRPr>
          </a:p>
          <a:p>
            <a:pPr algn="just"/>
            <a:endParaRPr lang="en-GB" dirty="0"/>
          </a:p>
        </p:txBody>
      </p:sp>
      <p:pic>
        <p:nvPicPr>
          <p:cNvPr id="6" name="Picture 5">
            <a:extLst>
              <a:ext uri="{FF2B5EF4-FFF2-40B4-BE49-F238E27FC236}">
                <a16:creationId xmlns:a16="http://schemas.microsoft.com/office/drawing/2014/main" id="{E3BA436D-2E67-CC62-664A-5EF8A21FF8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3401" y="2409470"/>
            <a:ext cx="7559197" cy="3601096"/>
          </a:xfrm>
          <a:prstGeom prst="rect">
            <a:avLst/>
          </a:prstGeom>
          <a:noFill/>
          <a:ln>
            <a:solidFill>
              <a:schemeClr val="accent1"/>
            </a:solidFill>
          </a:ln>
        </p:spPr>
      </p:pic>
    </p:spTree>
    <p:extLst>
      <p:ext uri="{BB962C8B-B14F-4D97-AF65-F5344CB8AC3E}">
        <p14:creationId xmlns:p14="http://schemas.microsoft.com/office/powerpoint/2010/main" val="128140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pPr algn="just"/>
            <a:fld id="{A867D88C-7066-4B33-A9F2-0C8BA5892FAC}" type="slidenum">
              <a:rPr lang="el-GR" sz="1200" b="1" smtClean="0">
                <a:solidFill>
                  <a:schemeClr val="accent1">
                    <a:lumMod val="50000"/>
                  </a:schemeClr>
                </a:solidFill>
              </a:rPr>
              <a:pPr algn="just"/>
              <a:t>8</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369332"/>
            <a:ext cx="5467522" cy="646331"/>
          </a:xfrm>
          <a:prstGeom prst="rect">
            <a:avLst/>
          </a:prstGeom>
          <a:noFill/>
        </p:spPr>
        <p:txBody>
          <a:bodyPr wrap="none" rtlCol="0">
            <a:spAutoFit/>
          </a:bodyPr>
          <a:lstStyle/>
          <a:p>
            <a:r>
              <a:rPr lang="el-GR" b="1" dirty="0">
                <a:solidFill>
                  <a:schemeClr val="bg2">
                    <a:lumMod val="25000"/>
                  </a:schemeClr>
                </a:solidFill>
              </a:rPr>
              <a:t>Αποτελεσματικότητα – πολλαπλασιαστικές επιδράσεις</a:t>
            </a:r>
          </a:p>
          <a:p>
            <a:endParaRPr lang="el-GR" b="1" dirty="0">
              <a:solidFill>
                <a:schemeClr val="bg2">
                  <a:lumMod val="25000"/>
                </a:schemeClr>
              </a:solidFill>
            </a:endParaRPr>
          </a:p>
        </p:txBody>
      </p:sp>
      <p:sp>
        <p:nvSpPr>
          <p:cNvPr id="4" name="TextBox 3">
            <a:extLst>
              <a:ext uri="{FF2B5EF4-FFF2-40B4-BE49-F238E27FC236}">
                <a16:creationId xmlns:a16="http://schemas.microsoft.com/office/drawing/2014/main" id="{7C747361-BB3C-435F-1663-093B41A32E1F}"/>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6" name="TextBox 5">
            <a:extLst>
              <a:ext uri="{FF2B5EF4-FFF2-40B4-BE49-F238E27FC236}">
                <a16:creationId xmlns:a16="http://schemas.microsoft.com/office/drawing/2014/main" id="{682DD25A-1C6F-360F-F2C8-4FE96500D891}"/>
              </a:ext>
            </a:extLst>
          </p:cNvPr>
          <p:cNvSpPr txBox="1"/>
          <p:nvPr/>
        </p:nvSpPr>
        <p:spPr>
          <a:xfrm>
            <a:off x="0" y="1089730"/>
            <a:ext cx="7222164" cy="369332"/>
          </a:xfrm>
          <a:prstGeom prst="rect">
            <a:avLst/>
          </a:prstGeom>
          <a:noFill/>
        </p:spPr>
        <p:txBody>
          <a:bodyPr wrap="square">
            <a:spAutoFit/>
          </a:bodyPr>
          <a:lstStyle/>
          <a:p>
            <a:pPr marL="285750" indent="-285750" algn="just">
              <a:spcBef>
                <a:spcPts val="1200"/>
              </a:spcBef>
              <a:spcAft>
                <a:spcPts val="600"/>
              </a:spcAft>
              <a:buFont typeface="Wingdings" panose="05000000000000000000" pitchFamily="2" charset="2"/>
              <a:buChar char="q"/>
            </a:pPr>
            <a:r>
              <a:rPr lang="el-GR" b="1" dirty="0">
                <a:solidFill>
                  <a:srgbClr val="931B21"/>
                </a:solidFill>
                <a:effectLst/>
                <a:ea typeface="Meiryo" panose="020B0604030504040204" pitchFamily="34" charset="-128"/>
                <a:cs typeface="Arial" panose="020B0604020202020204" pitchFamily="34" charset="0"/>
              </a:rPr>
              <a:t>Αποτελέσματα και επιδράσεις στο ερευνητικό σύστημα</a:t>
            </a:r>
            <a:endParaRPr lang="en-GB" b="1" dirty="0">
              <a:solidFill>
                <a:srgbClr val="931B21"/>
              </a:solidFill>
              <a:effectLst/>
              <a:ea typeface="Meiryo" panose="020B0604030504040204" pitchFamily="34" charset="-128"/>
              <a:cs typeface="Arial" panose="020B0604020202020204" pitchFamily="34" charset="0"/>
            </a:endParaRPr>
          </a:p>
        </p:txBody>
      </p:sp>
      <p:sp>
        <p:nvSpPr>
          <p:cNvPr id="7" name="Rectangle 1">
            <a:extLst>
              <a:ext uri="{FF2B5EF4-FFF2-40B4-BE49-F238E27FC236}">
                <a16:creationId xmlns:a16="http://schemas.microsoft.com/office/drawing/2014/main" id="{2B163FE6-8372-4DFC-5BDD-07A4CEF3EB3D}"/>
              </a:ext>
            </a:extLst>
          </p:cNvPr>
          <p:cNvSpPr>
            <a:spLocks noChangeArrowheads="1"/>
          </p:cNvSpPr>
          <p:nvPr/>
        </p:nvSpPr>
        <p:spPr bwMode="auto">
          <a:xfrm>
            <a:off x="339500" y="1770840"/>
            <a:ext cx="94989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14400" algn="l"/>
              </a:tabLst>
            </a:pPr>
            <a:r>
              <a:rPr kumimoji="0" lang="el-GR" altLang="en-US" b="0" i="0" u="none" strike="noStrike" cap="none" normalizeH="0" baseline="0" dirty="0">
                <a:ln>
                  <a:noFill/>
                </a:ln>
                <a:solidFill>
                  <a:schemeClr val="tx1"/>
                </a:solidFill>
                <a:effectLst/>
                <a:latin typeface="+mn-lt"/>
                <a:ea typeface="Calibri" panose="020F0502020204030204" pitchFamily="34" charset="0"/>
              </a:rPr>
              <a:t>Οι επιδράσεις στο ερευνητικό σύστημα ήταν αμελητέες, εφόσον λίγες ήταν οι δημοσιεύσεις και λίγα άτομα παρέμειναν ως ερευνητές στις επιχειρήσεις που είχαν αρχικά προσληφθεί. </a:t>
            </a:r>
            <a:endParaRPr kumimoji="0" lang="en-US" altLang="en-US" b="0" i="0" u="none" strike="noStrike" cap="none" normalizeH="0" baseline="0" dirty="0">
              <a:ln>
                <a:noFill/>
              </a:ln>
              <a:solidFill>
                <a:schemeClr val="tx1"/>
              </a:solidFill>
              <a:effectLst/>
              <a:latin typeface="+mn-lt"/>
              <a:ea typeface="Calibri" panose="020F0502020204030204" pitchFamily="34" charset="0"/>
            </a:endParaRPr>
          </a:p>
        </p:txBody>
      </p:sp>
      <p:sp>
        <p:nvSpPr>
          <p:cNvPr id="9" name="TextBox 8">
            <a:extLst>
              <a:ext uri="{FF2B5EF4-FFF2-40B4-BE49-F238E27FC236}">
                <a16:creationId xmlns:a16="http://schemas.microsoft.com/office/drawing/2014/main" id="{DBB863B7-1DC9-F53F-8A20-966098D28E50}"/>
              </a:ext>
            </a:extLst>
          </p:cNvPr>
          <p:cNvSpPr txBox="1"/>
          <p:nvPr/>
        </p:nvSpPr>
        <p:spPr>
          <a:xfrm>
            <a:off x="0" y="2901579"/>
            <a:ext cx="9066521" cy="369332"/>
          </a:xfrm>
          <a:prstGeom prst="rect">
            <a:avLst/>
          </a:prstGeom>
          <a:noFill/>
        </p:spPr>
        <p:txBody>
          <a:bodyPr wrap="square">
            <a:spAutoFit/>
          </a:bodyPr>
          <a:lstStyle/>
          <a:p>
            <a:pPr marL="285750" indent="-285750" algn="just">
              <a:spcBef>
                <a:spcPts val="1200"/>
              </a:spcBef>
              <a:spcAft>
                <a:spcPts val="600"/>
              </a:spcAft>
              <a:buFont typeface="Wingdings" panose="05000000000000000000" pitchFamily="2" charset="2"/>
              <a:buChar char="q"/>
            </a:pPr>
            <a:r>
              <a:rPr lang="el-GR" b="1" dirty="0">
                <a:solidFill>
                  <a:srgbClr val="931B21"/>
                </a:solidFill>
                <a:effectLst/>
                <a:ea typeface="Meiryo" panose="020B0604030504040204" pitchFamily="34" charset="-128"/>
                <a:cs typeface="Arial" panose="020B0604020202020204" pitchFamily="34" charset="0"/>
              </a:rPr>
              <a:t>Αποτελέσματα και επιδράσεις στην ανάπτυξη καινοτομιών και στην οικονομία</a:t>
            </a:r>
            <a:endParaRPr lang="en-GB" b="1" dirty="0">
              <a:solidFill>
                <a:srgbClr val="931B21"/>
              </a:solidFill>
              <a:effectLst/>
              <a:ea typeface="Meiryo" panose="020B0604030504040204" pitchFamily="34" charset="-128"/>
              <a:cs typeface="Arial" panose="020B0604020202020204" pitchFamily="34" charset="0"/>
            </a:endParaRPr>
          </a:p>
        </p:txBody>
      </p:sp>
      <p:sp>
        <p:nvSpPr>
          <p:cNvPr id="11" name="Rectangle 2">
            <a:extLst>
              <a:ext uri="{FF2B5EF4-FFF2-40B4-BE49-F238E27FC236}">
                <a16:creationId xmlns:a16="http://schemas.microsoft.com/office/drawing/2014/main" id="{262FCA11-3A06-3FA6-6699-59049B4955BB}"/>
              </a:ext>
            </a:extLst>
          </p:cNvPr>
          <p:cNvSpPr>
            <a:spLocks noChangeArrowheads="1"/>
          </p:cNvSpPr>
          <p:nvPr/>
        </p:nvSpPr>
        <p:spPr bwMode="auto">
          <a:xfrm>
            <a:off x="226671" y="3182779"/>
            <a:ext cx="945265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endParaRPr lang="en-US" altLang="en-US" dirty="0">
              <a:ea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n-US" b="0" i="0" u="none" strike="noStrike" cap="none" normalizeH="0" baseline="0" dirty="0">
                <a:ln>
                  <a:noFill/>
                </a:ln>
                <a:solidFill>
                  <a:schemeClr val="tx1"/>
                </a:solidFill>
                <a:effectLst/>
                <a:ea typeface="Calibri" panose="020F0502020204030204" pitchFamily="34" charset="0"/>
              </a:rPr>
              <a:t>Εφόσον, καμία επιχείρηση δεν είχε θεαματική άνοδο τα χρόνια που ακολούθησαν η επίδραση στην οικονομία ήταν αμελητέα</a:t>
            </a:r>
          </a:p>
          <a:p>
            <a:pPr marR="0" lvl="0" algn="just" defTabSz="914400" rtl="0" eaLnBrk="0" fontAlgn="base" latinLnBrk="0" hangingPunct="0">
              <a:lnSpc>
                <a:spcPct val="100000"/>
              </a:lnSpc>
              <a:spcBef>
                <a:spcPct val="0"/>
              </a:spcBef>
              <a:spcAft>
                <a:spcPct val="0"/>
              </a:spcAft>
              <a:buClrTx/>
              <a:buSzTx/>
              <a:tabLst/>
            </a:pPr>
            <a:endParaRPr kumimoji="0" lang="en-GB" altLang="en-US" b="0" i="0" u="none" strike="noStrike" cap="none" normalizeH="0" baseline="0" dirty="0">
              <a:ln>
                <a:noFill/>
              </a:ln>
              <a:solidFill>
                <a:schemeClr val="tx1"/>
              </a:solidFill>
              <a:effectLst/>
              <a:ea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n-US" b="0" i="0" u="none" strike="noStrike" cap="none" normalizeH="0" baseline="0" dirty="0">
                <a:ln>
                  <a:noFill/>
                </a:ln>
                <a:solidFill>
                  <a:schemeClr val="tx1"/>
                </a:solidFill>
                <a:effectLst/>
                <a:ea typeface="Calibri" panose="020F0502020204030204" pitchFamily="34" charset="0"/>
              </a:rPr>
              <a:t> Δράση δεν είχε ουσιαστικά πολλαπλασιαστικά οφέλη: Το Δημόσιο δαπάνησε € 8,6 εκ. μοχλεύοντας € 2,8 εκ. ιδιωτική συμμετοχή. Από ένα σύνολο εισροών € 11,4 εκ., το σύνολο του ΑΕΠ που δημιουργήθηκε ήταν € 10,4 εκ., 189 άτομα απασχόληση και € 4,8 εκ. νέα εισροή ως έσοδα του Δημοσίου.</a:t>
            </a:r>
            <a:endParaRPr kumimoji="0" lang="el-GR" altLang="en-US" sz="3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6460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9</a:t>
            </a:fld>
            <a:endParaRPr lang="el-GR" sz="1200" b="1" dirty="0">
              <a:solidFill>
                <a:schemeClr val="accent1">
                  <a:lumMod val="50000"/>
                </a:schemeClr>
              </a:solidFill>
            </a:endParaRPr>
          </a:p>
        </p:txBody>
      </p:sp>
      <p:sp>
        <p:nvSpPr>
          <p:cNvPr id="3" name="TextBox 2">
            <a:extLst>
              <a:ext uri="{FF2B5EF4-FFF2-40B4-BE49-F238E27FC236}">
                <a16:creationId xmlns:a16="http://schemas.microsoft.com/office/drawing/2014/main" id="{4E860BB9-6311-7256-B7D3-6280B83ACB10}"/>
              </a:ext>
            </a:extLst>
          </p:cNvPr>
          <p:cNvSpPr txBox="1"/>
          <p:nvPr/>
        </p:nvSpPr>
        <p:spPr>
          <a:xfrm>
            <a:off x="385823" y="369332"/>
            <a:ext cx="2967415" cy="369332"/>
          </a:xfrm>
          <a:prstGeom prst="rect">
            <a:avLst/>
          </a:prstGeom>
          <a:noFill/>
        </p:spPr>
        <p:txBody>
          <a:bodyPr wrap="none" rtlCol="0">
            <a:spAutoFit/>
          </a:bodyPr>
          <a:lstStyle/>
          <a:p>
            <a:r>
              <a:rPr lang="el-GR" b="1" dirty="0">
                <a:solidFill>
                  <a:schemeClr val="bg2">
                    <a:lumMod val="25000"/>
                  </a:schemeClr>
                </a:solidFill>
              </a:rPr>
              <a:t>3. Αποτίμηση Δράσης [8/13</a:t>
            </a:r>
            <a:r>
              <a:rPr lang="en-US" b="1" dirty="0">
                <a:solidFill>
                  <a:schemeClr val="bg2">
                    <a:lumMod val="25000"/>
                  </a:schemeClr>
                </a:solidFill>
              </a:rPr>
              <a:t>]</a:t>
            </a:r>
            <a:r>
              <a:rPr lang="el-GR" b="1" dirty="0">
                <a:solidFill>
                  <a:schemeClr val="bg2">
                    <a:lumMod val="25000"/>
                  </a:schemeClr>
                </a:solidFill>
              </a:rPr>
              <a:t> </a:t>
            </a:r>
          </a:p>
        </p:txBody>
      </p:sp>
      <p:sp>
        <p:nvSpPr>
          <p:cNvPr id="10" name="TextBox 9">
            <a:extLst>
              <a:ext uri="{FF2B5EF4-FFF2-40B4-BE49-F238E27FC236}">
                <a16:creationId xmlns:a16="http://schemas.microsoft.com/office/drawing/2014/main" id="{4F75DEE6-C35C-4AAC-ED31-8ECEC62CC572}"/>
              </a:ext>
            </a:extLst>
          </p:cNvPr>
          <p:cNvSpPr txBox="1"/>
          <p:nvPr/>
        </p:nvSpPr>
        <p:spPr>
          <a:xfrm>
            <a:off x="620872" y="654842"/>
            <a:ext cx="1491306" cy="338554"/>
          </a:xfrm>
          <a:prstGeom prst="rect">
            <a:avLst/>
          </a:prstGeom>
          <a:noFill/>
        </p:spPr>
        <p:txBody>
          <a:bodyPr wrap="none" rtlCol="0">
            <a:spAutoFit/>
          </a:bodyPr>
          <a:lstStyle/>
          <a:p>
            <a:r>
              <a:rPr lang="el-GR" sz="1600" b="1" dirty="0">
                <a:solidFill>
                  <a:srgbClr val="C00000"/>
                </a:solidFill>
              </a:rPr>
              <a:t>Αποδοτικότητα</a:t>
            </a:r>
          </a:p>
        </p:txBody>
      </p:sp>
      <p:sp>
        <p:nvSpPr>
          <p:cNvPr id="4" name="TextBox 3">
            <a:extLst>
              <a:ext uri="{FF2B5EF4-FFF2-40B4-BE49-F238E27FC236}">
                <a16:creationId xmlns:a16="http://schemas.microsoft.com/office/drawing/2014/main" id="{87872CEF-A8C3-B1E2-8761-5536348B97F1}"/>
              </a:ext>
            </a:extLst>
          </p:cNvPr>
          <p:cNvSpPr txBox="1"/>
          <p:nvPr/>
        </p:nvSpPr>
        <p:spPr>
          <a:xfrm>
            <a:off x="385823" y="0"/>
            <a:ext cx="9452658" cy="369332"/>
          </a:xfrm>
          <a:prstGeom prst="rect">
            <a:avLst/>
          </a:prstGeom>
          <a:noFill/>
        </p:spPr>
        <p:txBody>
          <a:bodyPr wrap="square" rtlCol="0">
            <a:spAutoFit/>
          </a:bodyPr>
          <a:lstStyle/>
          <a:p>
            <a:r>
              <a:rPr lang="el-GR" b="1" dirty="0"/>
              <a:t>ΑΠΟΤΙΜΗΣΗ ΔΡΑΣΗΣ ‘Απασχόληση ερευνητικού προσωπικού σε επιχειρήσεις’ </a:t>
            </a:r>
          </a:p>
        </p:txBody>
      </p:sp>
      <p:sp>
        <p:nvSpPr>
          <p:cNvPr id="6" name="TextBox 5">
            <a:extLst>
              <a:ext uri="{FF2B5EF4-FFF2-40B4-BE49-F238E27FC236}">
                <a16:creationId xmlns:a16="http://schemas.microsoft.com/office/drawing/2014/main" id="{37B64CBF-13BF-FD06-1C1A-F156AB071B7F}"/>
              </a:ext>
            </a:extLst>
          </p:cNvPr>
          <p:cNvSpPr txBox="1"/>
          <p:nvPr/>
        </p:nvSpPr>
        <p:spPr>
          <a:xfrm>
            <a:off x="179408" y="3392988"/>
            <a:ext cx="4641167" cy="1815882"/>
          </a:xfrm>
          <a:prstGeom prst="rect">
            <a:avLst/>
          </a:prstGeom>
          <a:noFill/>
        </p:spPr>
        <p:txBody>
          <a:bodyPr wrap="square">
            <a:spAutoFit/>
          </a:bodyPr>
          <a:lstStyle/>
          <a:p>
            <a:pPr marL="285750" indent="-285750" algn="just" rtl="0" fontAlgn="base">
              <a:buFont typeface="Wingdings" panose="05000000000000000000" pitchFamily="2" charset="2"/>
              <a:buChar char="v"/>
            </a:pPr>
            <a:r>
              <a:rPr lang="el-GR" sz="1600" b="0" i="0" dirty="0">
                <a:solidFill>
                  <a:srgbClr val="000000"/>
                </a:solidFill>
                <a:effectLst/>
                <a:latin typeface="Calibri" panose="020F0502020204030204" pitchFamily="34" charset="0"/>
              </a:rPr>
              <a:t>Η απόδοση ανά € 1 εκ. δημόσιας δαπάνης ήταν πολλαπλασιαστική με δημιουργία ΑΕΠ € 1,21 εκ. για κάθε εκατομμύριο δημόσιας δαπάνης, ενώ η Δράση δημιούργησε σχεδόν 22 θέσεις εργασίας, με μια καθαρή εκροή πόρων του Δημοσίου € 440.000.- (€ 1εκ. - € 560.000 </a:t>
            </a:r>
            <a:r>
              <a:rPr lang="el-GR" sz="1600" b="0" i="0" dirty="0" err="1">
                <a:solidFill>
                  <a:srgbClr val="000000"/>
                </a:solidFill>
                <a:effectLst/>
                <a:latin typeface="Calibri" panose="020F0502020204030204" pitchFamily="34" charset="0"/>
              </a:rPr>
              <a:t>επανεισροή</a:t>
            </a:r>
            <a:r>
              <a:rPr lang="el-GR" sz="1600" b="0" i="0" dirty="0">
                <a:solidFill>
                  <a:srgbClr val="000000"/>
                </a:solidFill>
                <a:effectLst/>
                <a:latin typeface="Calibri" panose="020F0502020204030204" pitchFamily="34" charset="0"/>
              </a:rPr>
              <a:t> πόρων στο δημόσιο ταμείο)</a:t>
            </a:r>
            <a:endParaRPr lang="el-GR" sz="1600" b="0" i="0" dirty="0">
              <a:solidFill>
                <a:srgbClr val="000000"/>
              </a:solidFill>
              <a:effectLst/>
              <a:latin typeface="Segoe UI" panose="020B0502040204020203" pitchFamily="34" charset="0"/>
            </a:endParaRPr>
          </a:p>
        </p:txBody>
      </p:sp>
      <p:sp>
        <p:nvSpPr>
          <p:cNvPr id="8" name="TextBox 7">
            <a:extLst>
              <a:ext uri="{FF2B5EF4-FFF2-40B4-BE49-F238E27FC236}">
                <a16:creationId xmlns:a16="http://schemas.microsoft.com/office/drawing/2014/main" id="{63BB85E8-2D54-7F1C-3D8D-8614BB0C322A}"/>
              </a:ext>
            </a:extLst>
          </p:cNvPr>
          <p:cNvSpPr txBox="1"/>
          <p:nvPr/>
        </p:nvSpPr>
        <p:spPr>
          <a:xfrm>
            <a:off x="0" y="1073947"/>
            <a:ext cx="5588798" cy="369332"/>
          </a:xfrm>
          <a:prstGeom prst="rect">
            <a:avLst/>
          </a:prstGeom>
          <a:noFill/>
        </p:spPr>
        <p:txBody>
          <a:bodyPr wrap="square">
            <a:spAutoFit/>
          </a:bodyPr>
          <a:lstStyle/>
          <a:p>
            <a:pPr marL="285750" indent="-285750">
              <a:buFont typeface="Wingdings" panose="05000000000000000000" pitchFamily="2" charset="2"/>
              <a:buChar char="q"/>
            </a:pPr>
            <a:r>
              <a:rPr lang="el-GR" sz="1800" b="1" i="0" dirty="0">
                <a:solidFill>
                  <a:srgbClr val="931B21"/>
                </a:solidFill>
                <a:effectLst/>
                <a:latin typeface="Calibri" panose="020F0502020204030204" pitchFamily="34" charset="0"/>
              </a:rPr>
              <a:t>Επάρκεια χρηματοδότησης </a:t>
            </a:r>
            <a:endParaRPr lang="en-GB" dirty="0"/>
          </a:p>
        </p:txBody>
      </p:sp>
      <p:sp>
        <p:nvSpPr>
          <p:cNvPr id="11" name="TextBox 10">
            <a:extLst>
              <a:ext uri="{FF2B5EF4-FFF2-40B4-BE49-F238E27FC236}">
                <a16:creationId xmlns:a16="http://schemas.microsoft.com/office/drawing/2014/main" id="{5680EF76-438D-8C81-910E-8FB97909A627}"/>
              </a:ext>
            </a:extLst>
          </p:cNvPr>
          <p:cNvSpPr txBox="1"/>
          <p:nvPr/>
        </p:nvSpPr>
        <p:spPr>
          <a:xfrm>
            <a:off x="179408" y="1547729"/>
            <a:ext cx="9068764" cy="1077218"/>
          </a:xfrm>
          <a:prstGeom prst="rect">
            <a:avLst/>
          </a:prstGeom>
          <a:noFill/>
        </p:spPr>
        <p:txBody>
          <a:bodyPr wrap="square">
            <a:spAutoFit/>
          </a:bodyPr>
          <a:lstStyle/>
          <a:p>
            <a:pPr marL="285750" indent="-285750" algn="just">
              <a:buFont typeface="Wingdings" panose="05000000000000000000" pitchFamily="2" charset="2"/>
              <a:buChar char="v"/>
            </a:pPr>
            <a:r>
              <a:rPr lang="el-GR" sz="1600" b="0" i="0" dirty="0">
                <a:solidFill>
                  <a:srgbClr val="000000"/>
                </a:solidFill>
                <a:effectLst/>
                <a:latin typeface="Calibri" panose="020F0502020204030204" pitchFamily="34" charset="0"/>
              </a:rPr>
              <a:t>Η χρηματοδότηση της Δράσης ήταν επαρκής καθώς εντάχθηκε το 56% των προτάσεων που πέρασε το όριο ποιότητας. Η χρηματοδότηση ανά έργο επίσης κρίνεται επαρκής.</a:t>
            </a:r>
            <a:endParaRPr lang="en-GB" sz="1600" b="0" i="0" dirty="0">
              <a:solidFill>
                <a:srgbClr val="000000"/>
              </a:solidFill>
              <a:effectLst/>
              <a:latin typeface="Calibri" panose="020F0502020204030204" pitchFamily="34" charset="0"/>
            </a:endParaRPr>
          </a:p>
          <a:p>
            <a:pPr marL="285750" indent="-285750" algn="just">
              <a:buFont typeface="Wingdings" panose="05000000000000000000" pitchFamily="2" charset="2"/>
              <a:buChar char="v"/>
            </a:pPr>
            <a:r>
              <a:rPr lang="el-GR" sz="1600" b="1" i="0" dirty="0">
                <a:solidFill>
                  <a:srgbClr val="000000"/>
                </a:solidFill>
                <a:effectLst/>
                <a:latin typeface="WordVisi_MSFontService"/>
              </a:rPr>
              <a:t>Αξίζει να σημειωθεί ότι η Δράση είναι ανάμεσα στις λίγες χωρίς  αξιοσημείωτες περικοπές προϋπολογισμών</a:t>
            </a:r>
            <a:endParaRPr lang="en-GB" sz="1600" dirty="0"/>
          </a:p>
        </p:txBody>
      </p:sp>
      <p:sp>
        <p:nvSpPr>
          <p:cNvPr id="13" name="TextBox 12">
            <a:extLst>
              <a:ext uri="{FF2B5EF4-FFF2-40B4-BE49-F238E27FC236}">
                <a16:creationId xmlns:a16="http://schemas.microsoft.com/office/drawing/2014/main" id="{E5CC5519-012F-ACA1-555D-008590076168}"/>
              </a:ext>
            </a:extLst>
          </p:cNvPr>
          <p:cNvSpPr txBox="1"/>
          <p:nvPr/>
        </p:nvSpPr>
        <p:spPr>
          <a:xfrm>
            <a:off x="0" y="2937099"/>
            <a:ext cx="5588798" cy="369332"/>
          </a:xfrm>
          <a:prstGeom prst="rect">
            <a:avLst/>
          </a:prstGeom>
          <a:noFill/>
        </p:spPr>
        <p:txBody>
          <a:bodyPr wrap="square">
            <a:spAutoFit/>
          </a:bodyPr>
          <a:lstStyle/>
          <a:p>
            <a:pPr marL="285750" indent="-285750">
              <a:buFont typeface="Wingdings" panose="05000000000000000000" pitchFamily="2" charset="2"/>
              <a:buChar char="q"/>
            </a:pPr>
            <a:r>
              <a:rPr lang="el-GR" sz="1800" b="1" i="0" dirty="0">
                <a:solidFill>
                  <a:srgbClr val="931B21"/>
                </a:solidFill>
                <a:effectLst/>
                <a:latin typeface="Calibri" panose="020F0502020204030204" pitchFamily="34" charset="0"/>
              </a:rPr>
              <a:t>Σχέση κόστους αποτελεσματικότητας </a:t>
            </a:r>
            <a:endParaRPr lang="en-GB" dirty="0"/>
          </a:p>
        </p:txBody>
      </p:sp>
      <p:graphicFrame>
        <p:nvGraphicFramePr>
          <p:cNvPr id="5" name="Table 4">
            <a:extLst>
              <a:ext uri="{FF2B5EF4-FFF2-40B4-BE49-F238E27FC236}">
                <a16:creationId xmlns:a16="http://schemas.microsoft.com/office/drawing/2014/main" id="{8A72826C-26BF-422A-C8C7-2CE99F3AA236}"/>
              </a:ext>
            </a:extLst>
          </p:cNvPr>
          <p:cNvGraphicFramePr>
            <a:graphicFrameLocks noGrp="1"/>
          </p:cNvGraphicFramePr>
          <p:nvPr>
            <p:extLst>
              <p:ext uri="{D42A27DB-BD31-4B8C-83A1-F6EECF244321}">
                <p14:modId xmlns:p14="http://schemas.microsoft.com/office/powerpoint/2010/main" val="3277127599"/>
              </p:ext>
            </p:extLst>
          </p:nvPr>
        </p:nvGraphicFramePr>
        <p:xfrm>
          <a:off x="4958705" y="3147621"/>
          <a:ext cx="4528677" cy="2306617"/>
        </p:xfrm>
        <a:graphic>
          <a:graphicData uri="http://schemas.openxmlformats.org/drawingml/2006/table">
            <a:tbl>
              <a:tblPr firstRow="1" firstCol="1" bandRow="1">
                <a:tableStyleId>{FABFCF23-3B69-468F-B69F-88F6DE6A72F2}</a:tableStyleId>
              </a:tblPr>
              <a:tblGrid>
                <a:gridCol w="1073672">
                  <a:extLst>
                    <a:ext uri="{9D8B030D-6E8A-4147-A177-3AD203B41FA5}">
                      <a16:colId xmlns:a16="http://schemas.microsoft.com/office/drawing/2014/main" val="1490160236"/>
                    </a:ext>
                  </a:extLst>
                </a:gridCol>
                <a:gridCol w="727969">
                  <a:extLst>
                    <a:ext uri="{9D8B030D-6E8A-4147-A177-3AD203B41FA5}">
                      <a16:colId xmlns:a16="http://schemas.microsoft.com/office/drawing/2014/main" val="3973540375"/>
                    </a:ext>
                  </a:extLst>
                </a:gridCol>
                <a:gridCol w="683580">
                  <a:extLst>
                    <a:ext uri="{9D8B030D-6E8A-4147-A177-3AD203B41FA5}">
                      <a16:colId xmlns:a16="http://schemas.microsoft.com/office/drawing/2014/main" val="3289540510"/>
                    </a:ext>
                  </a:extLst>
                </a:gridCol>
                <a:gridCol w="1167414">
                  <a:extLst>
                    <a:ext uri="{9D8B030D-6E8A-4147-A177-3AD203B41FA5}">
                      <a16:colId xmlns:a16="http://schemas.microsoft.com/office/drawing/2014/main" val="3102215966"/>
                    </a:ext>
                  </a:extLst>
                </a:gridCol>
                <a:gridCol w="876042">
                  <a:extLst>
                    <a:ext uri="{9D8B030D-6E8A-4147-A177-3AD203B41FA5}">
                      <a16:colId xmlns:a16="http://schemas.microsoft.com/office/drawing/2014/main" val="1968422416"/>
                    </a:ext>
                  </a:extLst>
                </a:gridCol>
              </a:tblGrid>
              <a:tr h="477817">
                <a:tc>
                  <a:txBody>
                    <a:bodyPr/>
                    <a:lstStyle/>
                    <a:p>
                      <a:pPr>
                        <a:spcBef>
                          <a:spcPts val="200"/>
                        </a:spcBef>
                        <a:spcAft>
                          <a:spcPts val="200"/>
                        </a:spcAft>
                      </a:pPr>
                      <a:r>
                        <a:rPr lang="el-GR" sz="1200" kern="800" dirty="0">
                          <a:effectLst/>
                        </a:rPr>
                        <a:t>Μέγεθος</a:t>
                      </a:r>
                      <a:endParaRPr lang="en-GB" sz="1100" kern="800" dirty="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Άμεση</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Έμμεση</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Προκαλούμενη</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Συνολική</a:t>
                      </a:r>
                      <a:r>
                        <a:rPr lang="en-US" sz="1200" kern="800">
                          <a:effectLst/>
                        </a:rPr>
                        <a:t>*</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678931153"/>
                  </a:ext>
                </a:extLst>
              </a:tr>
              <a:tr h="324075">
                <a:tc>
                  <a:txBody>
                    <a:bodyPr/>
                    <a:lstStyle/>
                    <a:p>
                      <a:pPr>
                        <a:spcBef>
                          <a:spcPts val="200"/>
                        </a:spcBef>
                        <a:spcAft>
                          <a:spcPts val="200"/>
                        </a:spcAft>
                      </a:pPr>
                      <a:r>
                        <a:rPr lang="el-GR" sz="1200" kern="800">
                          <a:effectLst/>
                        </a:rPr>
                        <a:t>ΑΕΠ (€ ανά εκ.)</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0,05</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0,01</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1,1</a:t>
                      </a:r>
                      <a:r>
                        <a:rPr lang="en-US" sz="1200" kern="800">
                          <a:effectLst/>
                        </a:rPr>
                        <a:t>5</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1,21</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4088842423"/>
                  </a:ext>
                </a:extLst>
              </a:tr>
              <a:tr h="324075">
                <a:tc>
                  <a:txBody>
                    <a:bodyPr/>
                    <a:lstStyle/>
                    <a:p>
                      <a:pPr>
                        <a:spcBef>
                          <a:spcPts val="200"/>
                        </a:spcBef>
                        <a:spcAft>
                          <a:spcPts val="200"/>
                        </a:spcAft>
                      </a:pPr>
                      <a:r>
                        <a:rPr lang="el-GR" sz="1200" kern="800">
                          <a:effectLst/>
                        </a:rPr>
                        <a:t>Απασχόληση (άτομα)</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n-US" sz="1200" kern="800">
                          <a:effectLst/>
                        </a:rPr>
                        <a:t>1</a:t>
                      </a:r>
                      <a:r>
                        <a:rPr lang="el-GR" sz="1200" kern="800">
                          <a:effectLst/>
                        </a:rPr>
                        <a:t>,</a:t>
                      </a:r>
                      <a:r>
                        <a:rPr lang="en-US" sz="1200" kern="800">
                          <a:effectLst/>
                        </a:rPr>
                        <a:t>13</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n-US" sz="1200" kern="800">
                          <a:effectLst/>
                        </a:rPr>
                        <a:t>0</a:t>
                      </a:r>
                      <a:r>
                        <a:rPr lang="el-GR" sz="1200" kern="800">
                          <a:effectLst/>
                        </a:rPr>
                        <a:t>,</a:t>
                      </a:r>
                      <a:r>
                        <a:rPr lang="en-US" sz="1200" kern="800">
                          <a:effectLst/>
                        </a:rPr>
                        <a:t>28</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n-US" sz="1200" kern="800">
                          <a:effectLst/>
                        </a:rPr>
                        <a:t>20</a:t>
                      </a:r>
                      <a:r>
                        <a:rPr lang="el-GR" sz="1200" kern="800">
                          <a:effectLst/>
                        </a:rPr>
                        <a:t>,</a:t>
                      </a:r>
                      <a:r>
                        <a:rPr lang="en-US" sz="1200" kern="800">
                          <a:effectLst/>
                        </a:rPr>
                        <a:t>41</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n-US" sz="1200" kern="800">
                          <a:effectLst/>
                        </a:rPr>
                        <a:t>21</a:t>
                      </a:r>
                      <a:r>
                        <a:rPr lang="el-GR" sz="1200" kern="800">
                          <a:effectLst/>
                        </a:rPr>
                        <a:t>,</a:t>
                      </a:r>
                      <a:r>
                        <a:rPr lang="en-US" sz="1200" kern="800">
                          <a:effectLst/>
                        </a:rPr>
                        <a:t>82</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989227578"/>
                  </a:ext>
                </a:extLst>
              </a:tr>
              <a:tr h="324075">
                <a:tc>
                  <a:txBody>
                    <a:bodyPr/>
                    <a:lstStyle/>
                    <a:p>
                      <a:pPr>
                        <a:spcBef>
                          <a:spcPts val="200"/>
                        </a:spcBef>
                        <a:spcAft>
                          <a:spcPts val="200"/>
                        </a:spcAft>
                      </a:pPr>
                      <a:r>
                        <a:rPr lang="el-GR" sz="1200" kern="800">
                          <a:effectLst/>
                        </a:rPr>
                        <a:t>Έσοδα Δημοσίου (€ ανά εκ.)</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0,01</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0,00</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0,5</a:t>
                      </a:r>
                      <a:r>
                        <a:rPr lang="en-US" sz="1200" kern="800">
                          <a:effectLst/>
                        </a:rPr>
                        <a:t>4</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0,56</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2164485207"/>
                  </a:ext>
                </a:extLst>
              </a:tr>
              <a:tr h="324075">
                <a:tc>
                  <a:txBody>
                    <a:bodyPr/>
                    <a:lstStyle/>
                    <a:p>
                      <a:pPr>
                        <a:spcBef>
                          <a:spcPts val="200"/>
                        </a:spcBef>
                        <a:spcAft>
                          <a:spcPts val="200"/>
                        </a:spcAft>
                      </a:pPr>
                      <a:r>
                        <a:rPr lang="el-GR" sz="1200" kern="800">
                          <a:effectLst/>
                        </a:rPr>
                        <a:t>Κοινωνικό προϊόν (€ ανά εκ.)</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0,0</a:t>
                      </a:r>
                      <a:r>
                        <a:rPr lang="en-US" sz="1200" kern="800">
                          <a:effectLst/>
                        </a:rPr>
                        <a:t>3</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0,01</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a:effectLst/>
                        </a:rPr>
                        <a:t>0,78</a:t>
                      </a:r>
                      <a:endParaRPr lang="en-GB" sz="1100" kern="80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tc>
                  <a:txBody>
                    <a:bodyPr/>
                    <a:lstStyle/>
                    <a:p>
                      <a:pPr>
                        <a:spcBef>
                          <a:spcPts val="200"/>
                        </a:spcBef>
                        <a:spcAft>
                          <a:spcPts val="200"/>
                        </a:spcAft>
                      </a:pPr>
                      <a:r>
                        <a:rPr lang="el-GR" sz="1200" kern="800" dirty="0">
                          <a:effectLst/>
                        </a:rPr>
                        <a:t>0,81</a:t>
                      </a:r>
                      <a:endParaRPr lang="en-GB" sz="1100" kern="800" dirty="0">
                        <a:effectLst/>
                        <a:latin typeface="Calibri" panose="020F0502020204030204" pitchFamily="34" charset="0"/>
                        <a:ea typeface="Meiryo" panose="020B0604030504040204" pitchFamily="34" charset="-128"/>
                        <a:cs typeface="Arial" panose="020B0604020202020204" pitchFamily="34" charset="0"/>
                      </a:endParaRPr>
                    </a:p>
                  </a:txBody>
                  <a:tcPr marL="68580" marR="68580" marT="0" marB="0"/>
                </a:tc>
                <a:extLst>
                  <a:ext uri="{0D108BD9-81ED-4DB2-BD59-A6C34878D82A}">
                    <a16:rowId xmlns:a16="http://schemas.microsoft.com/office/drawing/2014/main" val="3767227199"/>
                  </a:ext>
                </a:extLst>
              </a:tr>
            </a:tbl>
          </a:graphicData>
        </a:graphic>
      </p:graphicFrame>
    </p:spTree>
    <p:extLst>
      <p:ext uri="{BB962C8B-B14F-4D97-AF65-F5344CB8AC3E}">
        <p14:creationId xmlns:p14="http://schemas.microsoft.com/office/powerpoint/2010/main" val="2356662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22cdc-714b-4246-8b7d-544526377ecc">
      <Terms xmlns="http://schemas.microsoft.com/office/infopath/2007/PartnerControls"/>
    </lcf76f155ced4ddcb4097134ff3c332f>
    <TaxCatchAll xmlns="c2054b7f-f6da-44d0-9639-55c90523cbe1" xsi:nil="true"/>
  </documentManagement>
</p:properties>
</file>

<file path=customXml/itemProps1.xml><?xml version="1.0" encoding="utf-8"?>
<ds:datastoreItem xmlns:ds="http://schemas.openxmlformats.org/officeDocument/2006/customXml" ds:itemID="{7D27A4C2-F043-4039-B9E1-2EBCACAE1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1D7F7-82A6-4D29-894F-ADF061D03A9F}">
  <ds:schemaRefs>
    <ds:schemaRef ds:uri="http://schemas.microsoft.com/sharepoint/v3/contenttype/forms"/>
  </ds:schemaRefs>
</ds:datastoreItem>
</file>

<file path=customXml/itemProps3.xml><?xml version="1.0" encoding="utf-8"?>
<ds:datastoreItem xmlns:ds="http://schemas.openxmlformats.org/officeDocument/2006/customXml" ds:itemID="{0C43870F-427B-41FD-AA53-C777D573CD94}">
  <ds:schemaRefs>
    <ds:schemaRef ds:uri="http://purl.org/dc/elements/1.1/"/>
    <ds:schemaRef ds:uri="http://schemas.microsoft.com/office/2006/metadata/properties"/>
    <ds:schemaRef ds:uri="http://schemas.microsoft.com/office/2006/documentManagement/types"/>
    <ds:schemaRef ds:uri="b1ae7c96-10be-4a9a-aec5-c9f876f83cad"/>
    <ds:schemaRef ds:uri="http://purl.org/dc/terms/"/>
    <ds:schemaRef ds:uri="http://www.w3.org/XML/1998/namespace"/>
    <ds:schemaRef ds:uri="0d99aa54-2c0c-43e7-9c7e-51b2ec1f11cb"/>
    <ds:schemaRef ds:uri="http://schemas.microsoft.com/office/infopath/2007/PartnerControls"/>
    <ds:schemaRef ds:uri="http://purl.org/dc/dcmitype/"/>
    <ds:schemaRef ds:uri="http://schemas.openxmlformats.org/package/2006/metadata/core-properties"/>
    <ds:schemaRef ds:uri="31e22cdc-714b-4246-8b7d-544526377ecc"/>
    <ds:schemaRef ds:uri="c2054b7f-f6da-44d0-9639-55c90523cbe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4783</TotalTime>
  <Words>1202</Words>
  <Application>Microsoft Office PowerPoint</Application>
  <PresentationFormat>A4 Paper (210x297 mm)</PresentationFormat>
  <Paragraphs>151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Nikos Maroulis</cp:lastModifiedBy>
  <cp:revision>97</cp:revision>
  <dcterms:created xsi:type="dcterms:W3CDTF">2023-07-05T16:39:25Z</dcterms:created>
  <dcterms:modified xsi:type="dcterms:W3CDTF">2023-12-15T07:42:57Z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0x01010005832551F16E394B89606A4355F1AD67</vt:lpwstr>
  </property>
  <property fmtid="{D5CDD505-2E9C-101B-9397-08002B2CF9AE}" pid="3" name="MediaServiceImageTags">
    <vt:lpwstr/>
  </property>
</Properties>
</file>