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7"/>
  </p:notesMasterIdLst>
  <p:sldIdLst>
    <p:sldId id="415" r:id="rId5"/>
    <p:sldId id="393" r:id="rId6"/>
    <p:sldId id="394" r:id="rId7"/>
    <p:sldId id="395" r:id="rId8"/>
    <p:sldId id="396" r:id="rId9"/>
    <p:sldId id="397" r:id="rId10"/>
    <p:sldId id="398" r:id="rId11"/>
    <p:sldId id="399" r:id="rId12"/>
    <p:sldId id="400" r:id="rId13"/>
    <p:sldId id="401" r:id="rId14"/>
    <p:sldId id="402" r:id="rId15"/>
    <p:sldId id="403" r:id="rId16"/>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F1E8"/>
    <a:srgbClr val="D0F7F3"/>
    <a:srgbClr val="5982CB"/>
    <a:srgbClr val="799AD5"/>
    <a:srgbClr val="E9FBF9"/>
    <a:srgbClr val="B1F9F6"/>
    <a:srgbClr val="DACB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237A6-294E-34AD-9669-ECED619E2A9A}" v="1507" dt="2023-12-17T20:20:07.276"/>
    <p1510:client id="{512F359F-F1F2-589B-0A3F-9C0C8FDF20FB}" v="205" dt="2023-12-12T16:11:28.397"/>
    <p1510:client id="{D799B05A-D8DE-6787-D156-68786A819A8D}" v="4" dt="2023-12-12T15:55:41.4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1167"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428E6CD-5652-4D62-84E0-E20B6A8BCE40}" type="datetimeFigureOut">
              <a:rPr lang="el-GR" smtClean="0"/>
              <a:t>17/12/2023</a:t>
            </a:fld>
            <a:endParaRPr lang="el-GR"/>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91F572D-55AB-4BD2-88A4-9D37177CD9AE}" type="slidenum">
              <a:rPr lang="el-GR" smtClean="0"/>
              <a:t>‹#›</a:t>
            </a:fld>
            <a:endParaRPr lang="el-GR"/>
          </a:p>
        </p:txBody>
      </p:sp>
    </p:spTree>
    <p:extLst>
      <p:ext uri="{BB962C8B-B14F-4D97-AF65-F5344CB8AC3E}">
        <p14:creationId xmlns:p14="http://schemas.microsoft.com/office/powerpoint/2010/main" val="133026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86DBFE-8C9F-4D8B-8330-4936AFD944BF}" type="datetime1">
              <a:rPr lang="el-GR" smtClean="0"/>
              <a:t>17/12/2023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200002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D2C930-C694-4E56-89A2-073D48F98267}" type="datetime1">
              <a:rPr lang="el-GR" smtClean="0"/>
              <a:t>17/12/2023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27917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EB5AF-F205-4D66-AC55-D23E0CE83F20}" type="datetime1">
              <a:rPr lang="el-GR" smtClean="0"/>
              <a:t>17/12/2023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2326111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A blue and white logo&#10;&#10;Description automatically generated">
            <a:extLst>
              <a:ext uri="{FF2B5EF4-FFF2-40B4-BE49-F238E27FC236}">
                <a16:creationId xmlns:a16="http://schemas.microsoft.com/office/drawing/2014/main" id="{A98D8564-1A4C-B817-B62D-5ADCA2A17B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040" y="6538914"/>
            <a:ext cx="656703" cy="167994"/>
          </a:xfrm>
          <a:prstGeom prst="rect">
            <a:avLst/>
          </a:prstGeom>
        </p:spPr>
      </p:pic>
      <p:sp>
        <p:nvSpPr>
          <p:cNvPr id="9" name="object 85">
            <a:extLst>
              <a:ext uri="{FF2B5EF4-FFF2-40B4-BE49-F238E27FC236}">
                <a16:creationId xmlns:a16="http://schemas.microsoft.com/office/drawing/2014/main" id="{D8E99F74-E676-C0AE-CF2F-A38C4FDE5913}"/>
              </a:ext>
            </a:extLst>
          </p:cNvPr>
          <p:cNvSpPr txBox="1"/>
          <p:nvPr userDrawn="1"/>
        </p:nvSpPr>
        <p:spPr>
          <a:xfrm>
            <a:off x="2580217" y="6449077"/>
            <a:ext cx="4745566" cy="347668"/>
          </a:xfrm>
          <a:prstGeom prst="rect">
            <a:avLst/>
          </a:prstGeom>
          <a:noFill/>
        </p:spPr>
        <p:txBody>
          <a:bodyPr wrap="square" lIns="0" tIns="0" rIns="0" bIns="0" rtlCol="0">
            <a:noAutofit/>
          </a:bodyPr>
          <a:lstStyle/>
          <a:p>
            <a:pPr algn="ctr">
              <a:lnSpc>
                <a:spcPts val="2530"/>
              </a:lnSpc>
              <a:spcBef>
                <a:spcPts val="126"/>
              </a:spcBef>
            </a:pPr>
            <a:r>
              <a:rPr sz="1100" b="1">
                <a:solidFill>
                  <a:srgbClr val="C00000"/>
                </a:solidFill>
                <a:cs typeface="Calibri" panose="020F0502020204030204" pitchFamily="34" charset="0"/>
              </a:rPr>
              <a:t>A</a:t>
            </a:r>
            <a:r>
              <a:rPr lang="el-GR" sz="1100" b="1" err="1">
                <a:solidFill>
                  <a:srgbClr val="C00000"/>
                </a:solidFill>
                <a:cs typeface="Calibri" panose="020F0502020204030204" pitchFamily="34" charset="0"/>
              </a:rPr>
              <a:t>ποτίμηση</a:t>
            </a:r>
            <a:r>
              <a:rPr lang="el-GR" sz="1100" b="1">
                <a:solidFill>
                  <a:srgbClr val="C00000"/>
                </a:solidFill>
                <a:cs typeface="Calibri" panose="020F0502020204030204" pitchFamily="34" charset="0"/>
              </a:rPr>
              <a:t> </a:t>
            </a:r>
            <a:r>
              <a:rPr lang="el-GR" sz="1100" b="1" spc="54">
                <a:solidFill>
                  <a:srgbClr val="C00000"/>
                </a:solidFill>
                <a:cs typeface="Calibri" panose="020F0502020204030204" pitchFamily="34" charset="0"/>
              </a:rPr>
              <a:t>Δ</a:t>
            </a:r>
            <a:r>
              <a:rPr sz="1100" b="1" err="1">
                <a:solidFill>
                  <a:srgbClr val="C00000"/>
                </a:solidFill>
                <a:cs typeface="Calibri" panose="020F0502020204030204" pitchFamily="34" charset="0"/>
              </a:rPr>
              <a:t>ρά</a:t>
            </a:r>
            <a:r>
              <a:rPr sz="1100" b="1" spc="-13" err="1">
                <a:solidFill>
                  <a:srgbClr val="C00000"/>
                </a:solidFill>
                <a:cs typeface="Calibri" panose="020F0502020204030204" pitchFamily="34" charset="0"/>
              </a:rPr>
              <a:t>σ</a:t>
            </a:r>
            <a:r>
              <a:rPr sz="1100" b="1" spc="-25" err="1">
                <a:solidFill>
                  <a:srgbClr val="C00000"/>
                </a:solidFill>
                <a:cs typeface="Calibri" panose="020F0502020204030204" pitchFamily="34" charset="0"/>
              </a:rPr>
              <a:t>ε</a:t>
            </a:r>
            <a:r>
              <a:rPr sz="1100" b="1" spc="-51" err="1">
                <a:solidFill>
                  <a:srgbClr val="C00000"/>
                </a:solidFill>
                <a:cs typeface="Calibri" panose="020F0502020204030204" pitchFamily="34" charset="0"/>
              </a:rPr>
              <a:t>ω</a:t>
            </a:r>
            <a:r>
              <a:rPr sz="1100" b="1" err="1">
                <a:solidFill>
                  <a:srgbClr val="C00000"/>
                </a:solidFill>
                <a:cs typeface="Calibri" panose="020F0502020204030204" pitchFamily="34" charset="0"/>
              </a:rPr>
              <a:t>ν</a:t>
            </a:r>
            <a:r>
              <a:rPr lang="en-US" sz="1100" b="1">
                <a:solidFill>
                  <a:srgbClr val="C00000"/>
                </a:solidFill>
                <a:cs typeface="Calibri" panose="020F0502020204030204" pitchFamily="34" charset="0"/>
              </a:rPr>
              <a:t> </a:t>
            </a:r>
            <a:r>
              <a:rPr sz="1100" b="1" err="1">
                <a:solidFill>
                  <a:srgbClr val="C00000"/>
                </a:solidFill>
                <a:cs typeface="Calibri" panose="020F0502020204030204" pitchFamily="34" charset="0"/>
              </a:rPr>
              <a:t>Έρε</a:t>
            </a:r>
            <a:r>
              <a:rPr sz="1100" b="1" spc="-25" err="1">
                <a:solidFill>
                  <a:srgbClr val="C00000"/>
                </a:solidFill>
                <a:cs typeface="Calibri" panose="020F0502020204030204" pitchFamily="34" charset="0"/>
              </a:rPr>
              <a:t>υ</a:t>
            </a:r>
            <a:r>
              <a:rPr sz="1100" b="1" spc="-50" err="1">
                <a:solidFill>
                  <a:srgbClr val="C00000"/>
                </a:solidFill>
                <a:cs typeface="Calibri" panose="020F0502020204030204" pitchFamily="34" charset="0"/>
              </a:rPr>
              <a:t>ν</a:t>
            </a:r>
            <a:r>
              <a:rPr sz="1100" b="1">
                <a:solidFill>
                  <a:srgbClr val="C00000"/>
                </a:solidFill>
                <a:cs typeface="Calibri" panose="020F0502020204030204" pitchFamily="34" charset="0"/>
              </a:rPr>
              <a:t>ας</a:t>
            </a:r>
            <a:r>
              <a:rPr sz="1100" b="1" spc="106">
                <a:solidFill>
                  <a:srgbClr val="C00000"/>
                </a:solidFill>
                <a:cs typeface="Calibri" panose="020F0502020204030204" pitchFamily="34" charset="0"/>
              </a:rPr>
              <a:t> </a:t>
            </a:r>
            <a:r>
              <a:rPr sz="1100" b="1" spc="-50">
                <a:solidFill>
                  <a:srgbClr val="C00000"/>
                </a:solidFill>
                <a:cs typeface="Calibri" panose="020F0502020204030204" pitchFamily="34" charset="0"/>
              </a:rPr>
              <a:t>κ</a:t>
            </a:r>
            <a:r>
              <a:rPr sz="1100" b="1">
                <a:solidFill>
                  <a:srgbClr val="C00000"/>
                </a:solidFill>
                <a:cs typeface="Calibri" panose="020F0502020204030204" pitchFamily="34" charset="0"/>
              </a:rPr>
              <a:t>αι</a:t>
            </a:r>
            <a:r>
              <a:rPr sz="1100" b="1" spc="46">
                <a:solidFill>
                  <a:srgbClr val="C00000"/>
                </a:solidFill>
                <a:cs typeface="Calibri" panose="020F0502020204030204" pitchFamily="34" charset="0"/>
              </a:rPr>
              <a:t> </a:t>
            </a:r>
            <a:r>
              <a:rPr sz="1100" b="1" spc="-85">
                <a:solidFill>
                  <a:srgbClr val="C00000"/>
                </a:solidFill>
                <a:cs typeface="Calibri" panose="020F0502020204030204" pitchFamily="34" charset="0"/>
              </a:rPr>
              <a:t>Κ</a:t>
            </a:r>
            <a:r>
              <a:rPr sz="1100" b="1">
                <a:solidFill>
                  <a:srgbClr val="C00000"/>
                </a:solidFill>
                <a:cs typeface="Calibri" panose="020F0502020204030204" pitchFamily="34" charset="0"/>
              </a:rPr>
              <a:t>α</a:t>
            </a:r>
            <a:r>
              <a:rPr sz="1100" b="1" spc="-58">
                <a:solidFill>
                  <a:srgbClr val="C00000"/>
                </a:solidFill>
                <a:cs typeface="Calibri" panose="020F0502020204030204" pitchFamily="34" charset="0"/>
              </a:rPr>
              <a:t>ι</a:t>
            </a:r>
            <a:r>
              <a:rPr sz="1100" b="1" spc="-50">
                <a:solidFill>
                  <a:srgbClr val="C00000"/>
                </a:solidFill>
                <a:cs typeface="Calibri" panose="020F0502020204030204" pitchFamily="34" charset="0"/>
              </a:rPr>
              <a:t>ν</a:t>
            </a:r>
            <a:r>
              <a:rPr sz="1100" b="1">
                <a:solidFill>
                  <a:srgbClr val="C00000"/>
                </a:solidFill>
                <a:cs typeface="Calibri" panose="020F0502020204030204" pitchFamily="34" charset="0"/>
              </a:rPr>
              <a:t>ο</a:t>
            </a:r>
            <a:r>
              <a:rPr sz="1100" b="1" spc="-12">
                <a:solidFill>
                  <a:srgbClr val="C00000"/>
                </a:solidFill>
                <a:cs typeface="Calibri" panose="020F0502020204030204" pitchFamily="34" charset="0"/>
              </a:rPr>
              <a:t>τ</a:t>
            </a:r>
            <a:r>
              <a:rPr sz="1100" b="1">
                <a:solidFill>
                  <a:srgbClr val="C00000"/>
                </a:solidFill>
                <a:cs typeface="Calibri" panose="020F0502020204030204" pitchFamily="34" charset="0"/>
              </a:rPr>
              <a:t>ομίας της</a:t>
            </a:r>
            <a:r>
              <a:rPr sz="1100" b="1" spc="48">
                <a:solidFill>
                  <a:srgbClr val="C00000"/>
                </a:solidFill>
                <a:cs typeface="Calibri" panose="020F0502020204030204" pitchFamily="34" charset="0"/>
              </a:rPr>
              <a:t> </a:t>
            </a:r>
            <a:r>
              <a:rPr sz="1100" b="1">
                <a:solidFill>
                  <a:srgbClr val="C00000"/>
                </a:solidFill>
                <a:cs typeface="Calibri" panose="020F0502020204030204" pitchFamily="34" charset="0"/>
              </a:rPr>
              <a:t>ΓΓΕΚ</a:t>
            </a:r>
            <a:r>
              <a:rPr sz="1100" b="1" spc="64">
                <a:solidFill>
                  <a:srgbClr val="C00000"/>
                </a:solidFill>
                <a:cs typeface="Calibri" panose="020F0502020204030204" pitchFamily="34" charset="0"/>
              </a:rPr>
              <a:t> </a:t>
            </a:r>
            <a:r>
              <a:rPr lang="el-GR" sz="1100" b="1">
                <a:solidFill>
                  <a:srgbClr val="C00000"/>
                </a:solidFill>
                <a:cs typeface="Calibri" panose="020F0502020204030204" pitchFamily="34" charset="0"/>
              </a:rPr>
              <a:t>2007-2013</a:t>
            </a:r>
            <a:endParaRPr sz="1100" b="1">
              <a:solidFill>
                <a:srgbClr val="C00000"/>
              </a:solidFill>
              <a:cs typeface="Calibri" panose="020F0502020204030204" pitchFamily="34" charset="0"/>
            </a:endParaRPr>
          </a:p>
        </p:txBody>
      </p:sp>
      <p:sp>
        <p:nvSpPr>
          <p:cNvPr id="16" name="TextBox 15">
            <a:extLst>
              <a:ext uri="{FF2B5EF4-FFF2-40B4-BE49-F238E27FC236}">
                <a16:creationId xmlns:a16="http://schemas.microsoft.com/office/drawing/2014/main" id="{0F064F0C-35D2-34EA-1597-11734A0F1C1C}"/>
              </a:ext>
            </a:extLst>
          </p:cNvPr>
          <p:cNvSpPr txBox="1"/>
          <p:nvPr userDrawn="1"/>
        </p:nvSpPr>
        <p:spPr>
          <a:xfrm>
            <a:off x="9248172" y="6485535"/>
            <a:ext cx="478420" cy="276999"/>
          </a:xfrm>
          <a:prstGeom prst="rect">
            <a:avLst/>
          </a:prstGeom>
          <a:noFill/>
        </p:spPr>
        <p:txBody>
          <a:bodyPr wrap="square" rtlCol="0">
            <a:spAutoFit/>
          </a:bodyPr>
          <a:lstStyle/>
          <a:p>
            <a:fld id="{A867D88C-7066-4B33-A9F2-0C8BA5892FAC}" type="slidenum">
              <a:rPr lang="el-GR" sz="1200" b="1" smtClean="0">
                <a:solidFill>
                  <a:schemeClr val="accent1">
                    <a:lumMod val="50000"/>
                  </a:schemeClr>
                </a:solidFill>
              </a:rPr>
              <a:t>‹#›</a:t>
            </a:fld>
            <a:endParaRPr lang="el-GR" sz="1200" b="1">
              <a:solidFill>
                <a:schemeClr val="accent1">
                  <a:lumMod val="50000"/>
                </a:schemeClr>
              </a:solidFill>
            </a:endParaRPr>
          </a:p>
        </p:txBody>
      </p:sp>
      <p:sp>
        <p:nvSpPr>
          <p:cNvPr id="17" name="TextBox 16">
            <a:extLst>
              <a:ext uri="{FF2B5EF4-FFF2-40B4-BE49-F238E27FC236}">
                <a16:creationId xmlns:a16="http://schemas.microsoft.com/office/drawing/2014/main" id="{E95A1843-2C61-1CFA-E5F7-312975810C8E}"/>
              </a:ext>
            </a:extLst>
          </p:cNvPr>
          <p:cNvSpPr txBox="1"/>
          <p:nvPr userDrawn="1"/>
        </p:nvSpPr>
        <p:spPr>
          <a:xfrm>
            <a:off x="-3810" y="6312"/>
            <a:ext cx="9906000" cy="369332"/>
          </a:xfrm>
          <a:prstGeom prst="rect">
            <a:avLst/>
          </a:prstGeom>
          <a:solidFill>
            <a:srgbClr val="53F1E8"/>
          </a:solidFill>
        </p:spPr>
        <p:txBody>
          <a:bodyPr wrap="square" rtlCol="0">
            <a:spAutoFit/>
          </a:bodyPr>
          <a:lstStyle/>
          <a:p>
            <a:r>
              <a:rPr lang="en-US"/>
              <a:t>	</a:t>
            </a:r>
          </a:p>
        </p:txBody>
      </p:sp>
      <p:sp>
        <p:nvSpPr>
          <p:cNvPr id="18" name="TextBox 17">
            <a:extLst>
              <a:ext uri="{FF2B5EF4-FFF2-40B4-BE49-F238E27FC236}">
                <a16:creationId xmlns:a16="http://schemas.microsoft.com/office/drawing/2014/main" id="{1F1C501B-28A2-65AD-AE34-F0443745FB22}"/>
              </a:ext>
            </a:extLst>
          </p:cNvPr>
          <p:cNvSpPr txBox="1"/>
          <p:nvPr userDrawn="1"/>
        </p:nvSpPr>
        <p:spPr>
          <a:xfrm>
            <a:off x="-3810" y="375644"/>
            <a:ext cx="9906000" cy="683532"/>
          </a:xfrm>
          <a:prstGeom prst="rect">
            <a:avLst/>
          </a:prstGeom>
          <a:solidFill>
            <a:srgbClr val="D0F7F3"/>
          </a:solidFill>
        </p:spPr>
        <p:txBody>
          <a:bodyPr wrap="square" rtlCol="0" anchor="ctr" anchorCtr="0">
            <a:noAutofit/>
          </a:bodyPr>
          <a:lstStyle/>
          <a:p>
            <a:pPr rtl="0"/>
            <a:r>
              <a:rPr lang="en-US"/>
              <a:t>	</a:t>
            </a:r>
          </a:p>
        </p:txBody>
      </p:sp>
      <p:cxnSp>
        <p:nvCxnSpPr>
          <p:cNvPr id="19" name="Straight Connector 18">
            <a:extLst>
              <a:ext uri="{FF2B5EF4-FFF2-40B4-BE49-F238E27FC236}">
                <a16:creationId xmlns:a16="http://schemas.microsoft.com/office/drawing/2014/main" id="{5E0A500F-1F85-DBB8-6B15-99E580E4B456}"/>
              </a:ext>
            </a:extLst>
          </p:cNvPr>
          <p:cNvCxnSpPr/>
          <p:nvPr userDrawn="1"/>
        </p:nvCxnSpPr>
        <p:spPr>
          <a:xfrm>
            <a:off x="-7970" y="1059176"/>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646DCC9-65F6-1C76-B7DF-818DFD1ACEEB}"/>
              </a:ext>
            </a:extLst>
          </p:cNvPr>
          <p:cNvSpPr txBox="1"/>
          <p:nvPr userDrawn="1"/>
        </p:nvSpPr>
        <p:spPr>
          <a:xfrm>
            <a:off x="373041" y="388886"/>
            <a:ext cx="8875130" cy="369332"/>
          </a:xfrm>
          <a:prstGeom prst="rect">
            <a:avLst/>
          </a:prstGeom>
          <a:noFill/>
          <a:ln>
            <a:noFill/>
          </a:ln>
        </p:spPr>
        <p:txBody>
          <a:bodyPr wrap="square" rtlCol="0">
            <a:spAutoFit/>
          </a:bodyPr>
          <a:lstStyle/>
          <a:p>
            <a:endParaRPr lang="el-GR" b="1">
              <a:solidFill>
                <a:schemeClr val="bg2">
                  <a:lumMod val="25000"/>
                </a:schemeClr>
              </a:solidFill>
            </a:endParaRPr>
          </a:p>
        </p:txBody>
      </p:sp>
      <p:sp>
        <p:nvSpPr>
          <p:cNvPr id="4" name="TextBox 3">
            <a:extLst>
              <a:ext uri="{FF2B5EF4-FFF2-40B4-BE49-F238E27FC236}">
                <a16:creationId xmlns:a16="http://schemas.microsoft.com/office/drawing/2014/main" id="{A24521CE-047D-9BAB-6B5A-2C495F9DA2EF}"/>
              </a:ext>
            </a:extLst>
          </p:cNvPr>
          <p:cNvSpPr txBox="1"/>
          <p:nvPr userDrawn="1"/>
        </p:nvSpPr>
        <p:spPr>
          <a:xfrm>
            <a:off x="373041" y="757394"/>
            <a:ext cx="8875130" cy="338554"/>
          </a:xfrm>
          <a:prstGeom prst="rect">
            <a:avLst/>
          </a:prstGeom>
          <a:noFill/>
          <a:ln>
            <a:noFill/>
          </a:ln>
        </p:spPr>
        <p:txBody>
          <a:bodyPr wrap="square" rtlCol="0">
            <a:spAutoFit/>
          </a:bodyPr>
          <a:lstStyle/>
          <a:p>
            <a:endParaRPr lang="el-GR" sz="1600" b="1">
              <a:solidFill>
                <a:srgbClr val="C00000"/>
              </a:solidFill>
            </a:endParaRPr>
          </a:p>
        </p:txBody>
      </p:sp>
      <p:sp>
        <p:nvSpPr>
          <p:cNvPr id="6" name="TextBox 5">
            <a:extLst>
              <a:ext uri="{FF2B5EF4-FFF2-40B4-BE49-F238E27FC236}">
                <a16:creationId xmlns:a16="http://schemas.microsoft.com/office/drawing/2014/main" id="{EDCB9DC5-ECB7-A645-8D39-E401881B6E4E}"/>
              </a:ext>
            </a:extLst>
          </p:cNvPr>
          <p:cNvSpPr txBox="1"/>
          <p:nvPr userDrawn="1"/>
        </p:nvSpPr>
        <p:spPr>
          <a:xfrm>
            <a:off x="373040" y="0"/>
            <a:ext cx="8875131" cy="369332"/>
          </a:xfrm>
          <a:prstGeom prst="rect">
            <a:avLst/>
          </a:prstGeom>
          <a:noFill/>
          <a:ln>
            <a:noFill/>
          </a:ln>
        </p:spPr>
        <p:txBody>
          <a:bodyPr wrap="square" rtlCol="0">
            <a:spAutoFit/>
          </a:bodyPr>
          <a:lstStyle/>
          <a:p>
            <a:endParaRPr lang="en-US" sz="1800" b="1" kern="1200">
              <a:solidFill>
                <a:schemeClr val="tx1"/>
              </a:solidFill>
              <a:latin typeface="+mn-lt"/>
              <a:ea typeface="+mn-ea"/>
              <a:cs typeface="+mn-cs"/>
            </a:endParaRPr>
          </a:p>
        </p:txBody>
      </p:sp>
    </p:spTree>
    <p:extLst>
      <p:ext uri="{BB962C8B-B14F-4D97-AF65-F5344CB8AC3E}">
        <p14:creationId xmlns:p14="http://schemas.microsoft.com/office/powerpoint/2010/main" val="30465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E852E5-0C80-450A-8744-7CCD71D687F6}" type="datetime1">
              <a:rPr lang="el-GR" smtClean="0"/>
              <a:t>17/12/2023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6563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22FDDB9-14CD-4563-A3B8-8CCCD38E66E5}" type="datetime1">
              <a:rPr lang="el-GR" smtClean="0"/>
              <a:t>17/12/2023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417612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DEA1B9-A620-4E1E-AAAF-4E09E3B684D7}" type="datetime1">
              <a:rPr lang="el-GR" smtClean="0"/>
              <a:t>17/12/2023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484114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0646D2-962B-4803-8E76-412864BF27D8}" type="datetime1">
              <a:rPr lang="el-GR" smtClean="0"/>
              <a:t>17/12/2023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6891872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2CA13-C190-46D7-8DEA-9C7636A1E2A8}" type="datetime1">
              <a:rPr lang="el-GR" smtClean="0"/>
              <a:t>17/12/2023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876065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2142CBD-CD47-4521-BA04-8778F1897A5A}" type="datetime1">
              <a:rPr lang="el-GR" smtClean="0"/>
              <a:t>17/12/2023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331076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F9F62FD-4581-4673-97AC-1A82E0C5D6D0}" type="datetime1">
              <a:rPr lang="el-GR" smtClean="0"/>
              <a:t>17/12/2023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4F12C5D-79AE-477C-8451-46B3A0A60501}" type="slidenum">
              <a:rPr lang="el-GR" smtClean="0"/>
              <a:t>‹#›</a:t>
            </a:fld>
            <a:endParaRPr lang="el-GR"/>
          </a:p>
        </p:txBody>
      </p:sp>
    </p:spTree>
    <p:extLst>
      <p:ext uri="{BB962C8B-B14F-4D97-AF65-F5344CB8AC3E}">
        <p14:creationId xmlns:p14="http://schemas.microsoft.com/office/powerpoint/2010/main" val="146025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FE71A-43E3-448C-9CBF-F0D1648BF9CA}" type="datetime1">
              <a:rPr lang="el-GR" smtClean="0"/>
              <a:t>17/12/2023</a:t>
            </a:fld>
            <a:endParaRPr lang="el-G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12C5D-79AE-477C-8451-46B3A0A60501}" type="slidenum">
              <a:rPr lang="el-GR" smtClean="0"/>
              <a:t>‹#›</a:t>
            </a:fld>
            <a:endParaRPr lang="el-GR"/>
          </a:p>
        </p:txBody>
      </p:sp>
    </p:spTree>
    <p:extLst>
      <p:ext uri="{BB962C8B-B14F-4D97-AF65-F5344CB8AC3E}">
        <p14:creationId xmlns:p14="http://schemas.microsoft.com/office/powerpoint/2010/main" val="613671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id="{38B53C82-1C29-0FFA-739B-A1B622B06BCE}"/>
              </a:ext>
            </a:extLst>
          </p:cNvPr>
          <p:cNvSpPr/>
          <p:nvPr/>
        </p:nvSpPr>
        <p:spPr>
          <a:xfrm>
            <a:off x="-7970" y="1028700"/>
            <a:ext cx="9916969" cy="5054600"/>
          </a:xfrm>
          <a:prstGeom prst="rect">
            <a:avLst/>
          </a:prstGeom>
          <a:solidFill>
            <a:srgbClr val="D0F7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object 87">
            <a:extLst>
              <a:ext uri="{FF2B5EF4-FFF2-40B4-BE49-F238E27FC236}">
                <a16:creationId xmlns:a16="http://schemas.microsoft.com/office/drawing/2014/main" id="{E6F37633-6C30-092E-3D89-E7D011BDAFEC}"/>
              </a:ext>
            </a:extLst>
          </p:cNvPr>
          <p:cNvSpPr/>
          <p:nvPr/>
        </p:nvSpPr>
        <p:spPr>
          <a:xfrm>
            <a:off x="4229830" y="6225908"/>
            <a:ext cx="1174525" cy="434413"/>
          </a:xfrm>
          <a:prstGeom prst="rect">
            <a:avLst/>
          </a:prstGeom>
          <a:blipFill>
            <a:blip r:embed="rId2" cstate="print"/>
            <a:stretch>
              <a:fillRect/>
            </a:stretch>
          </a:blipFill>
        </p:spPr>
        <p:txBody>
          <a:bodyPr wrap="square" lIns="0" tIns="0" rIns="0" bIns="0" rtlCol="0">
            <a:noAutofit/>
          </a:bodyPr>
          <a:lstStyle/>
          <a:p>
            <a:endParaRPr sz="1322"/>
          </a:p>
        </p:txBody>
      </p:sp>
      <p:pic>
        <p:nvPicPr>
          <p:cNvPr id="5" name="Picture 4" descr="A blue and white logo&#10;&#10;Description automatically generated">
            <a:extLst>
              <a:ext uri="{FF2B5EF4-FFF2-40B4-BE49-F238E27FC236}">
                <a16:creationId xmlns:a16="http://schemas.microsoft.com/office/drawing/2014/main" id="{2E9F25B3-0667-2955-EEA7-EF3861F936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8889" y="252321"/>
            <a:ext cx="1199333" cy="472220"/>
          </a:xfrm>
          <a:prstGeom prst="rect">
            <a:avLst/>
          </a:prstGeom>
        </p:spPr>
      </p:pic>
      <p:grpSp>
        <p:nvGrpSpPr>
          <p:cNvPr id="7" name="Group 6">
            <a:extLst>
              <a:ext uri="{FF2B5EF4-FFF2-40B4-BE49-F238E27FC236}">
                <a16:creationId xmlns:a16="http://schemas.microsoft.com/office/drawing/2014/main" id="{E71885CC-453E-F7E5-5D6A-F8C7409B8716}"/>
              </a:ext>
            </a:extLst>
          </p:cNvPr>
          <p:cNvGrpSpPr/>
          <p:nvPr/>
        </p:nvGrpSpPr>
        <p:grpSpPr>
          <a:xfrm>
            <a:off x="3576201" y="6713490"/>
            <a:ext cx="2411098" cy="80315"/>
            <a:chOff x="2265551" y="8649618"/>
            <a:chExt cx="2411098" cy="80315"/>
          </a:xfrm>
        </p:grpSpPr>
        <p:sp>
          <p:nvSpPr>
            <p:cNvPr id="8" name="object 89">
              <a:extLst>
                <a:ext uri="{FF2B5EF4-FFF2-40B4-BE49-F238E27FC236}">
                  <a16:creationId xmlns:a16="http://schemas.microsoft.com/office/drawing/2014/main" id="{DB0C34EC-74FA-2DA9-1966-8025115F213E}"/>
                </a:ext>
              </a:extLst>
            </p:cNvPr>
            <p:cNvSpPr/>
            <p:nvPr/>
          </p:nvSpPr>
          <p:spPr>
            <a:xfrm>
              <a:off x="2265551" y="8653659"/>
              <a:ext cx="59160" cy="57956"/>
            </a:xfrm>
            <a:custGeom>
              <a:avLst/>
              <a:gdLst/>
              <a:ahLst/>
              <a:cxnLst/>
              <a:rect l="l" t="t" r="r" b="b"/>
              <a:pathLst>
                <a:path w="69900" h="68478">
                  <a:moveTo>
                    <a:pt x="11582" y="8839"/>
                  </a:moveTo>
                  <a:lnTo>
                    <a:pt x="11785" y="8839"/>
                  </a:lnTo>
                  <a:lnTo>
                    <a:pt x="14914" y="20444"/>
                  </a:lnTo>
                  <a:lnTo>
                    <a:pt x="18888" y="33001"/>
                  </a:lnTo>
                  <a:lnTo>
                    <a:pt x="19710" y="35458"/>
                  </a:lnTo>
                  <a:lnTo>
                    <a:pt x="30784" y="68072"/>
                  </a:lnTo>
                  <a:lnTo>
                    <a:pt x="37490" y="68072"/>
                  </a:lnTo>
                  <a:lnTo>
                    <a:pt x="49580" y="34848"/>
                  </a:lnTo>
                  <a:lnTo>
                    <a:pt x="54000" y="22261"/>
                  </a:lnTo>
                  <a:lnTo>
                    <a:pt x="57695" y="10609"/>
                  </a:lnTo>
                  <a:lnTo>
                    <a:pt x="58521" y="8839"/>
                  </a:lnTo>
                  <a:lnTo>
                    <a:pt x="58719" y="21070"/>
                  </a:lnTo>
                  <a:lnTo>
                    <a:pt x="59317" y="34244"/>
                  </a:lnTo>
                  <a:lnTo>
                    <a:pt x="59537" y="38404"/>
                  </a:lnTo>
                  <a:lnTo>
                    <a:pt x="61264" y="68478"/>
                  </a:lnTo>
                  <a:lnTo>
                    <a:pt x="69900" y="68478"/>
                  </a:lnTo>
                  <a:lnTo>
                    <a:pt x="65633" y="0"/>
                  </a:lnTo>
                  <a:lnTo>
                    <a:pt x="54355" y="0"/>
                  </a:lnTo>
                  <a:lnTo>
                    <a:pt x="42163" y="33121"/>
                  </a:lnTo>
                  <a:lnTo>
                    <a:pt x="39115" y="41757"/>
                  </a:lnTo>
                  <a:lnTo>
                    <a:pt x="36677" y="49276"/>
                  </a:lnTo>
                  <a:lnTo>
                    <a:pt x="34950" y="56184"/>
                  </a:lnTo>
                  <a:lnTo>
                    <a:pt x="34645" y="56184"/>
                  </a:lnTo>
                  <a:lnTo>
                    <a:pt x="32918" y="49072"/>
                  </a:lnTo>
                  <a:lnTo>
                    <a:pt x="30581" y="41554"/>
                  </a:lnTo>
                  <a:lnTo>
                    <a:pt x="27736" y="33121"/>
                  </a:lnTo>
                  <a:lnTo>
                    <a:pt x="16052" y="0"/>
                  </a:lnTo>
                  <a:lnTo>
                    <a:pt x="4775" y="0"/>
                  </a:lnTo>
                  <a:lnTo>
                    <a:pt x="0" y="68478"/>
                  </a:lnTo>
                  <a:lnTo>
                    <a:pt x="8432" y="68478"/>
                  </a:lnTo>
                  <a:lnTo>
                    <a:pt x="10261" y="39116"/>
                  </a:lnTo>
                  <a:lnTo>
                    <a:pt x="10959" y="25879"/>
                  </a:lnTo>
                  <a:lnTo>
                    <a:pt x="11460" y="13197"/>
                  </a:lnTo>
                  <a:lnTo>
                    <a:pt x="11582" y="8839"/>
                  </a:lnTo>
                  <a:close/>
                </a:path>
              </a:pathLst>
            </a:custGeom>
            <a:solidFill>
              <a:srgbClr val="282828"/>
            </a:solidFill>
          </p:spPr>
          <p:txBody>
            <a:bodyPr wrap="square" lIns="0" tIns="0" rIns="0" bIns="0" rtlCol="0">
              <a:noAutofit/>
            </a:bodyPr>
            <a:lstStyle/>
            <a:p>
              <a:endParaRPr sz="1322"/>
            </a:p>
          </p:txBody>
        </p:sp>
        <p:sp>
          <p:nvSpPr>
            <p:cNvPr id="9" name="object 90">
              <a:extLst>
                <a:ext uri="{FF2B5EF4-FFF2-40B4-BE49-F238E27FC236}">
                  <a16:creationId xmlns:a16="http://schemas.microsoft.com/office/drawing/2014/main" id="{04AA4602-50E8-5187-BC29-663C112B90C3}"/>
                </a:ext>
              </a:extLst>
            </p:cNvPr>
            <p:cNvSpPr/>
            <p:nvPr/>
          </p:nvSpPr>
          <p:spPr>
            <a:xfrm>
              <a:off x="2333051" y="8669053"/>
              <a:ext cx="32761" cy="43510"/>
            </a:xfrm>
            <a:custGeom>
              <a:avLst/>
              <a:gdLst/>
              <a:ahLst/>
              <a:cxnLst/>
              <a:rect l="l" t="t" r="r" b="b"/>
              <a:pathLst>
                <a:path w="38709" h="51409">
                  <a:moveTo>
                    <a:pt x="0" y="30378"/>
                  </a:moveTo>
                  <a:lnTo>
                    <a:pt x="0" y="36474"/>
                  </a:lnTo>
                  <a:lnTo>
                    <a:pt x="6599" y="48054"/>
                  </a:lnTo>
                  <a:lnTo>
                    <a:pt x="20556" y="51409"/>
                  </a:lnTo>
                  <a:lnTo>
                    <a:pt x="27635" y="51409"/>
                  </a:lnTo>
                  <a:lnTo>
                    <a:pt x="34950" y="49479"/>
                  </a:lnTo>
                  <a:lnTo>
                    <a:pt x="38709" y="46939"/>
                  </a:lnTo>
                  <a:lnTo>
                    <a:pt x="37083" y="40843"/>
                  </a:lnTo>
                  <a:lnTo>
                    <a:pt x="34137" y="42570"/>
                  </a:lnTo>
                  <a:lnTo>
                    <a:pt x="28041" y="44602"/>
                  </a:lnTo>
                  <a:lnTo>
                    <a:pt x="15443" y="44602"/>
                  </a:lnTo>
                  <a:lnTo>
                    <a:pt x="9347" y="41452"/>
                  </a:lnTo>
                  <a:lnTo>
                    <a:pt x="9347" y="29768"/>
                  </a:lnTo>
                  <a:lnTo>
                    <a:pt x="15951" y="27330"/>
                  </a:lnTo>
                  <a:lnTo>
                    <a:pt x="30987" y="27330"/>
                  </a:lnTo>
                  <a:lnTo>
                    <a:pt x="30987" y="20929"/>
                  </a:lnTo>
                  <a:lnTo>
                    <a:pt x="17373" y="20929"/>
                  </a:lnTo>
                  <a:lnTo>
                    <a:pt x="11379" y="18795"/>
                  </a:lnTo>
                  <a:lnTo>
                    <a:pt x="11379" y="9448"/>
                  </a:lnTo>
                  <a:lnTo>
                    <a:pt x="15951" y="6603"/>
                  </a:lnTo>
                  <a:lnTo>
                    <a:pt x="27736" y="6603"/>
                  </a:lnTo>
                  <a:lnTo>
                    <a:pt x="33019" y="8331"/>
                  </a:lnTo>
                  <a:lnTo>
                    <a:pt x="35051" y="9651"/>
                  </a:lnTo>
                  <a:lnTo>
                    <a:pt x="36982" y="3759"/>
                  </a:lnTo>
                  <a:lnTo>
                    <a:pt x="33426" y="1320"/>
                  </a:lnTo>
                  <a:lnTo>
                    <a:pt x="28447" y="0"/>
                  </a:lnTo>
                  <a:lnTo>
                    <a:pt x="8940" y="0"/>
                  </a:lnTo>
                  <a:lnTo>
                    <a:pt x="2438" y="6807"/>
                  </a:lnTo>
                  <a:lnTo>
                    <a:pt x="2438" y="18186"/>
                  </a:lnTo>
                  <a:lnTo>
                    <a:pt x="5689" y="22250"/>
                  </a:lnTo>
                  <a:lnTo>
                    <a:pt x="12191" y="23672"/>
                  </a:lnTo>
                  <a:lnTo>
                    <a:pt x="12191" y="24180"/>
                  </a:lnTo>
                  <a:lnTo>
                    <a:pt x="4978" y="25298"/>
                  </a:lnTo>
                  <a:lnTo>
                    <a:pt x="0" y="30378"/>
                  </a:lnTo>
                  <a:close/>
                </a:path>
              </a:pathLst>
            </a:custGeom>
            <a:solidFill>
              <a:srgbClr val="282828"/>
            </a:solidFill>
          </p:spPr>
          <p:txBody>
            <a:bodyPr wrap="square" lIns="0" tIns="0" rIns="0" bIns="0" rtlCol="0">
              <a:noAutofit/>
            </a:bodyPr>
            <a:lstStyle/>
            <a:p>
              <a:endParaRPr sz="1322"/>
            </a:p>
          </p:txBody>
        </p:sp>
        <p:sp>
          <p:nvSpPr>
            <p:cNvPr id="10" name="object 91">
              <a:extLst>
                <a:ext uri="{FF2B5EF4-FFF2-40B4-BE49-F238E27FC236}">
                  <a16:creationId xmlns:a16="http://schemas.microsoft.com/office/drawing/2014/main" id="{645AD0C0-8CBD-131A-A94B-CCDB6F925786}"/>
                </a:ext>
              </a:extLst>
            </p:cNvPr>
            <p:cNvSpPr/>
            <p:nvPr/>
          </p:nvSpPr>
          <p:spPr>
            <a:xfrm>
              <a:off x="238524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11" name="object 92">
              <a:extLst>
                <a:ext uri="{FF2B5EF4-FFF2-40B4-BE49-F238E27FC236}">
                  <a16:creationId xmlns:a16="http://schemas.microsoft.com/office/drawing/2014/main" id="{F9C770FE-7BB2-198B-A6F5-BB75BD9158A5}"/>
                </a:ext>
              </a:extLst>
            </p:cNvPr>
            <p:cNvSpPr/>
            <p:nvPr/>
          </p:nvSpPr>
          <p:spPr>
            <a:xfrm>
              <a:off x="2426349"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2" name="object 93">
              <a:extLst>
                <a:ext uri="{FF2B5EF4-FFF2-40B4-BE49-F238E27FC236}">
                  <a16:creationId xmlns:a16="http://schemas.microsoft.com/office/drawing/2014/main" id="{2CB7531F-4E3C-3FC3-F3CB-2DD3DDADD319}"/>
                </a:ext>
              </a:extLst>
            </p:cNvPr>
            <p:cNvSpPr/>
            <p:nvPr/>
          </p:nvSpPr>
          <p:spPr>
            <a:xfrm>
              <a:off x="2490494"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13" name="object 94">
              <a:extLst>
                <a:ext uri="{FF2B5EF4-FFF2-40B4-BE49-F238E27FC236}">
                  <a16:creationId xmlns:a16="http://schemas.microsoft.com/office/drawing/2014/main" id="{B37B8265-9E60-AD9C-FF79-2BBF0CAD08E8}"/>
                </a:ext>
              </a:extLst>
            </p:cNvPr>
            <p:cNvSpPr/>
            <p:nvPr/>
          </p:nvSpPr>
          <p:spPr>
            <a:xfrm>
              <a:off x="2539681"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14" name="object 95">
              <a:extLst>
                <a:ext uri="{FF2B5EF4-FFF2-40B4-BE49-F238E27FC236}">
                  <a16:creationId xmlns:a16="http://schemas.microsoft.com/office/drawing/2014/main" id="{B3EAD2C4-8FDD-CA33-588F-9D84BE008D22}"/>
                </a:ext>
              </a:extLst>
            </p:cNvPr>
            <p:cNvSpPr/>
            <p:nvPr/>
          </p:nvSpPr>
          <p:spPr>
            <a:xfrm>
              <a:off x="2579407" y="8669997"/>
              <a:ext cx="38609" cy="58644"/>
            </a:xfrm>
            <a:custGeom>
              <a:avLst/>
              <a:gdLst/>
              <a:ahLst/>
              <a:cxnLst/>
              <a:rect l="l" t="t" r="r" b="b"/>
              <a:pathLst>
                <a:path w="45618" h="69291">
                  <a:moveTo>
                    <a:pt x="27940" y="69291"/>
                  </a:moveTo>
                  <a:lnTo>
                    <a:pt x="27940" y="54762"/>
                  </a:lnTo>
                  <a:lnTo>
                    <a:pt x="27635" y="48971"/>
                  </a:lnTo>
                  <a:lnTo>
                    <a:pt x="28244" y="46532"/>
                  </a:lnTo>
                  <a:lnTo>
                    <a:pt x="35508" y="34488"/>
                  </a:lnTo>
                  <a:lnTo>
                    <a:pt x="41312" y="22263"/>
                  </a:lnTo>
                  <a:lnTo>
                    <a:pt x="44874" y="10537"/>
                  </a:lnTo>
                  <a:lnTo>
                    <a:pt x="45618" y="3352"/>
                  </a:lnTo>
                  <a:lnTo>
                    <a:pt x="45313" y="0"/>
                  </a:lnTo>
                  <a:lnTo>
                    <a:pt x="36880" y="0"/>
                  </a:lnTo>
                  <a:lnTo>
                    <a:pt x="36982" y="3454"/>
                  </a:lnTo>
                  <a:lnTo>
                    <a:pt x="34834" y="16511"/>
                  </a:lnTo>
                  <a:lnTo>
                    <a:pt x="30002" y="29150"/>
                  </a:lnTo>
                  <a:lnTo>
                    <a:pt x="25400" y="38303"/>
                  </a:lnTo>
                  <a:lnTo>
                    <a:pt x="24993" y="38303"/>
                  </a:lnTo>
                  <a:lnTo>
                    <a:pt x="21133" y="24222"/>
                  </a:lnTo>
                  <a:lnTo>
                    <a:pt x="16066" y="11343"/>
                  </a:lnTo>
                  <a:lnTo>
                    <a:pt x="11085" y="1626"/>
                  </a:lnTo>
                  <a:lnTo>
                    <a:pt x="10058" y="0"/>
                  </a:lnTo>
                  <a:lnTo>
                    <a:pt x="0" y="0"/>
                  </a:lnTo>
                  <a:lnTo>
                    <a:pt x="5036" y="8607"/>
                  </a:lnTo>
                  <a:lnTo>
                    <a:pt x="10676" y="20349"/>
                  </a:lnTo>
                  <a:lnTo>
                    <a:pt x="15646" y="33892"/>
                  </a:lnTo>
                  <a:lnTo>
                    <a:pt x="17373" y="40436"/>
                  </a:lnTo>
                  <a:lnTo>
                    <a:pt x="19187" y="53219"/>
                  </a:lnTo>
                  <a:lnTo>
                    <a:pt x="19202" y="69291"/>
                  </a:lnTo>
                  <a:lnTo>
                    <a:pt x="27940" y="69291"/>
                  </a:lnTo>
                  <a:close/>
                </a:path>
              </a:pathLst>
            </a:custGeom>
            <a:solidFill>
              <a:srgbClr val="282828"/>
            </a:solidFill>
          </p:spPr>
          <p:txBody>
            <a:bodyPr wrap="square" lIns="0" tIns="0" rIns="0" bIns="0" rtlCol="0">
              <a:noAutofit/>
            </a:bodyPr>
            <a:lstStyle/>
            <a:p>
              <a:endParaRPr sz="1322"/>
            </a:p>
          </p:txBody>
        </p:sp>
        <p:sp>
          <p:nvSpPr>
            <p:cNvPr id="15" name="object 96">
              <a:extLst>
                <a:ext uri="{FF2B5EF4-FFF2-40B4-BE49-F238E27FC236}">
                  <a16:creationId xmlns:a16="http://schemas.microsoft.com/office/drawing/2014/main" id="{CEF203B8-AB82-F9E0-E667-8B114105409A}"/>
                </a:ext>
              </a:extLst>
            </p:cNvPr>
            <p:cNvSpPr/>
            <p:nvPr/>
          </p:nvSpPr>
          <p:spPr>
            <a:xfrm>
              <a:off x="2620766" y="8669999"/>
              <a:ext cx="38007" cy="59934"/>
            </a:xfrm>
            <a:custGeom>
              <a:avLst/>
              <a:gdLst/>
              <a:ahLst/>
              <a:cxnLst/>
              <a:rect l="l" t="t" r="r" b="b"/>
              <a:pathLst>
                <a:path w="44907" h="70815">
                  <a:moveTo>
                    <a:pt x="22758" y="26517"/>
                  </a:moveTo>
                  <a:lnTo>
                    <a:pt x="10261" y="0"/>
                  </a:lnTo>
                  <a:lnTo>
                    <a:pt x="711" y="0"/>
                  </a:lnTo>
                  <a:lnTo>
                    <a:pt x="17576" y="33324"/>
                  </a:lnTo>
                  <a:lnTo>
                    <a:pt x="0" y="68478"/>
                  </a:lnTo>
                  <a:lnTo>
                    <a:pt x="7620" y="70815"/>
                  </a:lnTo>
                  <a:lnTo>
                    <a:pt x="16865" y="51206"/>
                  </a:lnTo>
                  <a:lnTo>
                    <a:pt x="18694" y="47244"/>
                  </a:lnTo>
                  <a:lnTo>
                    <a:pt x="20218" y="43688"/>
                  </a:lnTo>
                  <a:lnTo>
                    <a:pt x="21539" y="40741"/>
                  </a:lnTo>
                  <a:lnTo>
                    <a:pt x="21945" y="40741"/>
                  </a:lnTo>
                  <a:lnTo>
                    <a:pt x="36576" y="70815"/>
                  </a:lnTo>
                  <a:lnTo>
                    <a:pt x="44907" y="68580"/>
                  </a:lnTo>
                  <a:lnTo>
                    <a:pt x="27025" y="33223"/>
                  </a:lnTo>
                  <a:lnTo>
                    <a:pt x="44399" y="0"/>
                  </a:lnTo>
                  <a:lnTo>
                    <a:pt x="35661" y="0"/>
                  </a:lnTo>
                  <a:lnTo>
                    <a:pt x="28346" y="15646"/>
                  </a:lnTo>
                  <a:lnTo>
                    <a:pt x="26212" y="19913"/>
                  </a:lnTo>
                  <a:lnTo>
                    <a:pt x="24587" y="23368"/>
                  </a:lnTo>
                  <a:lnTo>
                    <a:pt x="23164" y="26517"/>
                  </a:lnTo>
                  <a:lnTo>
                    <a:pt x="22758" y="26517"/>
                  </a:lnTo>
                  <a:close/>
                </a:path>
              </a:pathLst>
            </a:custGeom>
            <a:solidFill>
              <a:srgbClr val="282828"/>
            </a:solidFill>
          </p:spPr>
          <p:txBody>
            <a:bodyPr wrap="square" lIns="0" tIns="0" rIns="0" bIns="0" rtlCol="0">
              <a:noAutofit/>
            </a:bodyPr>
            <a:lstStyle/>
            <a:p>
              <a:endParaRPr sz="1322"/>
            </a:p>
          </p:txBody>
        </p:sp>
        <p:sp>
          <p:nvSpPr>
            <p:cNvPr id="16" name="object 97">
              <a:extLst>
                <a:ext uri="{FF2B5EF4-FFF2-40B4-BE49-F238E27FC236}">
                  <a16:creationId xmlns:a16="http://schemas.microsoft.com/office/drawing/2014/main" id="{11FDEEDF-BE63-E64A-B36F-F33524DB6FC7}"/>
                </a:ext>
              </a:extLst>
            </p:cNvPr>
            <p:cNvSpPr/>
            <p:nvPr/>
          </p:nvSpPr>
          <p:spPr>
            <a:xfrm>
              <a:off x="2664102"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17" name="object 98">
              <a:extLst>
                <a:ext uri="{FF2B5EF4-FFF2-40B4-BE49-F238E27FC236}">
                  <a16:creationId xmlns:a16="http://schemas.microsoft.com/office/drawing/2014/main" id="{11AB56D2-A607-BFBB-BA05-64CB8A411DB6}"/>
                </a:ext>
              </a:extLst>
            </p:cNvPr>
            <p:cNvSpPr/>
            <p:nvPr/>
          </p:nvSpPr>
          <p:spPr>
            <a:xfrm>
              <a:off x="271174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18" name="object 99">
              <a:extLst>
                <a:ext uri="{FF2B5EF4-FFF2-40B4-BE49-F238E27FC236}">
                  <a16:creationId xmlns:a16="http://schemas.microsoft.com/office/drawing/2014/main" id="{4FBFAC38-748B-7801-D921-F6F83F778C23}"/>
                </a:ext>
              </a:extLst>
            </p:cNvPr>
            <p:cNvSpPr/>
            <p:nvPr/>
          </p:nvSpPr>
          <p:spPr>
            <a:xfrm>
              <a:off x="2760666" y="8669997"/>
              <a:ext cx="38952" cy="58644"/>
            </a:xfrm>
            <a:custGeom>
              <a:avLst/>
              <a:gdLst/>
              <a:ahLst/>
              <a:cxnLst/>
              <a:rect l="l" t="t" r="r" b="b"/>
              <a:pathLst>
                <a:path w="46024" h="69291">
                  <a:moveTo>
                    <a:pt x="8839" y="0"/>
                  </a:moveTo>
                  <a:lnTo>
                    <a:pt x="0" y="0"/>
                  </a:lnTo>
                  <a:lnTo>
                    <a:pt x="0" y="59029"/>
                  </a:lnTo>
                  <a:lnTo>
                    <a:pt x="406" y="66243"/>
                  </a:lnTo>
                  <a:lnTo>
                    <a:pt x="1422" y="69291"/>
                  </a:lnTo>
                  <a:lnTo>
                    <a:pt x="9448" y="69291"/>
                  </a:lnTo>
                  <a:lnTo>
                    <a:pt x="8432" y="65227"/>
                  </a:lnTo>
                  <a:lnTo>
                    <a:pt x="8331" y="44704"/>
                  </a:lnTo>
                  <a:lnTo>
                    <a:pt x="10464" y="48463"/>
                  </a:lnTo>
                  <a:lnTo>
                    <a:pt x="14630" y="50088"/>
                  </a:lnTo>
                  <a:lnTo>
                    <a:pt x="26415" y="50088"/>
                  </a:lnTo>
                  <a:lnTo>
                    <a:pt x="31191" y="45415"/>
                  </a:lnTo>
                  <a:lnTo>
                    <a:pt x="33223" y="41554"/>
                  </a:lnTo>
                  <a:lnTo>
                    <a:pt x="33527" y="41554"/>
                  </a:lnTo>
                  <a:lnTo>
                    <a:pt x="34340" y="47853"/>
                  </a:lnTo>
                  <a:lnTo>
                    <a:pt x="37896" y="50292"/>
                  </a:lnTo>
                  <a:lnTo>
                    <a:pt x="42265" y="50292"/>
                  </a:lnTo>
                  <a:lnTo>
                    <a:pt x="45313" y="49885"/>
                  </a:lnTo>
                  <a:lnTo>
                    <a:pt x="46024" y="43383"/>
                  </a:lnTo>
                  <a:lnTo>
                    <a:pt x="42468" y="43180"/>
                  </a:lnTo>
                  <a:lnTo>
                    <a:pt x="41351" y="41046"/>
                  </a:lnTo>
                  <a:lnTo>
                    <a:pt x="41351" y="0"/>
                  </a:lnTo>
                  <a:lnTo>
                    <a:pt x="32511" y="0"/>
                  </a:lnTo>
                  <a:lnTo>
                    <a:pt x="32511" y="30175"/>
                  </a:lnTo>
                  <a:lnTo>
                    <a:pt x="32207" y="33426"/>
                  </a:lnTo>
                  <a:lnTo>
                    <a:pt x="31699" y="34747"/>
                  </a:lnTo>
                  <a:lnTo>
                    <a:pt x="30073" y="38709"/>
                  </a:lnTo>
                  <a:lnTo>
                    <a:pt x="25806" y="42976"/>
                  </a:lnTo>
                  <a:lnTo>
                    <a:pt x="12090" y="42976"/>
                  </a:lnTo>
                  <a:lnTo>
                    <a:pt x="8839" y="36677"/>
                  </a:lnTo>
                  <a:lnTo>
                    <a:pt x="8839" y="0"/>
                  </a:lnTo>
                  <a:close/>
                </a:path>
              </a:pathLst>
            </a:custGeom>
            <a:solidFill>
              <a:srgbClr val="282828"/>
            </a:solidFill>
          </p:spPr>
          <p:txBody>
            <a:bodyPr wrap="square" lIns="0" tIns="0" rIns="0" bIns="0" rtlCol="0">
              <a:noAutofit/>
            </a:bodyPr>
            <a:lstStyle/>
            <a:p>
              <a:endParaRPr sz="1322"/>
            </a:p>
          </p:txBody>
        </p:sp>
        <p:sp>
          <p:nvSpPr>
            <p:cNvPr id="19" name="object 100">
              <a:extLst>
                <a:ext uri="{FF2B5EF4-FFF2-40B4-BE49-F238E27FC236}">
                  <a16:creationId xmlns:a16="http://schemas.microsoft.com/office/drawing/2014/main" id="{626CE96C-D820-8D9D-EF7B-E556040FBCDE}"/>
                </a:ext>
              </a:extLst>
            </p:cNvPr>
            <p:cNvSpPr/>
            <p:nvPr/>
          </p:nvSpPr>
          <p:spPr>
            <a:xfrm>
              <a:off x="2805210"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20" name="object 101">
              <a:extLst>
                <a:ext uri="{FF2B5EF4-FFF2-40B4-BE49-F238E27FC236}">
                  <a16:creationId xmlns:a16="http://schemas.microsoft.com/office/drawing/2014/main" id="{C542C8CE-03DC-0E88-0627-622BDFE1846C}"/>
                </a:ext>
              </a:extLst>
            </p:cNvPr>
            <p:cNvSpPr/>
            <p:nvPr/>
          </p:nvSpPr>
          <p:spPr>
            <a:xfrm>
              <a:off x="2848805"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1" name="object 102">
              <a:extLst>
                <a:ext uri="{FF2B5EF4-FFF2-40B4-BE49-F238E27FC236}">
                  <a16:creationId xmlns:a16="http://schemas.microsoft.com/office/drawing/2014/main" id="{B321002B-D46D-D6E3-2FF4-797ECBAECF93}"/>
                </a:ext>
              </a:extLst>
            </p:cNvPr>
            <p:cNvSpPr/>
            <p:nvPr/>
          </p:nvSpPr>
          <p:spPr>
            <a:xfrm>
              <a:off x="2887070" y="8669053"/>
              <a:ext cx="40672" cy="43510"/>
            </a:xfrm>
            <a:custGeom>
              <a:avLst/>
              <a:gdLst/>
              <a:ahLst/>
              <a:cxnLst/>
              <a:rect l="l" t="t" r="r" b="b"/>
              <a:pathLst>
                <a:path w="48056" h="51409">
                  <a:moveTo>
                    <a:pt x="38912" y="25603"/>
                  </a:moveTo>
                  <a:lnTo>
                    <a:pt x="38912" y="36677"/>
                  </a:lnTo>
                  <a:lnTo>
                    <a:pt x="35897" y="48312"/>
                  </a:lnTo>
                  <a:lnTo>
                    <a:pt x="45195" y="38604"/>
                  </a:lnTo>
                  <a:lnTo>
                    <a:pt x="48056" y="25298"/>
                  </a:lnTo>
                  <a:lnTo>
                    <a:pt x="44452" y="10958"/>
                  </a:lnTo>
                  <a:lnTo>
                    <a:pt x="34619" y="2088"/>
                  </a:lnTo>
                  <a:lnTo>
                    <a:pt x="24383" y="0"/>
                  </a:lnTo>
                  <a:lnTo>
                    <a:pt x="34747" y="6705"/>
                  </a:lnTo>
                  <a:lnTo>
                    <a:pt x="38912" y="17271"/>
                  </a:lnTo>
                  <a:lnTo>
                    <a:pt x="38912" y="25603"/>
                  </a:lnTo>
                  <a:close/>
                </a:path>
                <a:path w="48056" h="51409">
                  <a:moveTo>
                    <a:pt x="38912" y="36677"/>
                  </a:moveTo>
                  <a:lnTo>
                    <a:pt x="32511" y="44703"/>
                  </a:lnTo>
                  <a:lnTo>
                    <a:pt x="15239" y="44703"/>
                  </a:lnTo>
                  <a:lnTo>
                    <a:pt x="9042" y="36575"/>
                  </a:lnTo>
                  <a:lnTo>
                    <a:pt x="9042" y="16459"/>
                  </a:lnTo>
                  <a:lnTo>
                    <a:pt x="13614" y="6705"/>
                  </a:lnTo>
                  <a:lnTo>
                    <a:pt x="34747" y="6705"/>
                  </a:lnTo>
                  <a:lnTo>
                    <a:pt x="24383" y="0"/>
                  </a:lnTo>
                  <a:lnTo>
                    <a:pt x="11299" y="3531"/>
                  </a:lnTo>
                  <a:lnTo>
                    <a:pt x="2507" y="13613"/>
                  </a:lnTo>
                  <a:lnTo>
                    <a:pt x="0" y="26111"/>
                  </a:lnTo>
                  <a:lnTo>
                    <a:pt x="3795" y="40699"/>
                  </a:lnTo>
                  <a:lnTo>
                    <a:pt x="13752" y="49422"/>
                  </a:lnTo>
                  <a:lnTo>
                    <a:pt x="23571" y="51409"/>
                  </a:lnTo>
                  <a:lnTo>
                    <a:pt x="35897" y="48312"/>
                  </a:lnTo>
                  <a:lnTo>
                    <a:pt x="38912" y="36677"/>
                  </a:lnTo>
                  <a:close/>
                </a:path>
              </a:pathLst>
            </a:custGeom>
            <a:solidFill>
              <a:srgbClr val="282828"/>
            </a:solidFill>
          </p:spPr>
          <p:txBody>
            <a:bodyPr wrap="square" lIns="0" tIns="0" rIns="0" bIns="0" rtlCol="0">
              <a:noAutofit/>
            </a:bodyPr>
            <a:lstStyle/>
            <a:p>
              <a:endParaRPr sz="1322"/>
            </a:p>
          </p:txBody>
        </p:sp>
        <p:sp>
          <p:nvSpPr>
            <p:cNvPr id="22" name="object 103">
              <a:extLst>
                <a:ext uri="{FF2B5EF4-FFF2-40B4-BE49-F238E27FC236}">
                  <a16:creationId xmlns:a16="http://schemas.microsoft.com/office/drawing/2014/main" id="{8D2FF0B3-B7B8-7754-45AD-4B067EA77760}"/>
                </a:ext>
              </a:extLst>
            </p:cNvPr>
            <p:cNvSpPr/>
            <p:nvPr/>
          </p:nvSpPr>
          <p:spPr>
            <a:xfrm>
              <a:off x="293427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23" name="object 104">
              <a:extLst>
                <a:ext uri="{FF2B5EF4-FFF2-40B4-BE49-F238E27FC236}">
                  <a16:creationId xmlns:a16="http://schemas.microsoft.com/office/drawing/2014/main" id="{C0477A5D-B46F-C0F5-02FA-8E24117B82CA}"/>
                </a:ext>
              </a:extLst>
            </p:cNvPr>
            <p:cNvSpPr/>
            <p:nvPr/>
          </p:nvSpPr>
          <p:spPr>
            <a:xfrm>
              <a:off x="2981227" y="8652629"/>
              <a:ext cx="40672" cy="59934"/>
            </a:xfrm>
            <a:custGeom>
              <a:avLst/>
              <a:gdLst/>
              <a:ahLst/>
              <a:cxnLst/>
              <a:rect l="l" t="t" r="r" b="b"/>
              <a:pathLst>
                <a:path w="48056" h="70815">
                  <a:moveTo>
                    <a:pt x="38912" y="56083"/>
                  </a:moveTo>
                  <a:lnTo>
                    <a:pt x="32511" y="64109"/>
                  </a:lnTo>
                  <a:lnTo>
                    <a:pt x="15239" y="64109"/>
                  </a:lnTo>
                  <a:lnTo>
                    <a:pt x="9042" y="55981"/>
                  </a:lnTo>
                  <a:lnTo>
                    <a:pt x="9042" y="35864"/>
                  </a:lnTo>
                  <a:lnTo>
                    <a:pt x="13614" y="26111"/>
                  </a:lnTo>
                  <a:lnTo>
                    <a:pt x="34747" y="26111"/>
                  </a:lnTo>
                  <a:lnTo>
                    <a:pt x="24383" y="19405"/>
                  </a:lnTo>
                  <a:lnTo>
                    <a:pt x="11299" y="22936"/>
                  </a:lnTo>
                  <a:lnTo>
                    <a:pt x="2507" y="33019"/>
                  </a:lnTo>
                  <a:lnTo>
                    <a:pt x="0" y="45516"/>
                  </a:lnTo>
                  <a:lnTo>
                    <a:pt x="3795" y="60105"/>
                  </a:lnTo>
                  <a:lnTo>
                    <a:pt x="13752" y="68827"/>
                  </a:lnTo>
                  <a:lnTo>
                    <a:pt x="23571" y="70815"/>
                  </a:lnTo>
                  <a:lnTo>
                    <a:pt x="35897" y="67718"/>
                  </a:lnTo>
                  <a:lnTo>
                    <a:pt x="38912" y="56083"/>
                  </a:lnTo>
                  <a:close/>
                </a:path>
                <a:path w="48056" h="70815">
                  <a:moveTo>
                    <a:pt x="25501" y="0"/>
                  </a:moveTo>
                  <a:lnTo>
                    <a:pt x="20116" y="14528"/>
                  </a:lnTo>
                  <a:lnTo>
                    <a:pt x="26009" y="14528"/>
                  </a:lnTo>
                  <a:lnTo>
                    <a:pt x="34543" y="0"/>
                  </a:lnTo>
                  <a:lnTo>
                    <a:pt x="25501" y="0"/>
                  </a:lnTo>
                  <a:close/>
                </a:path>
                <a:path w="48056" h="70815">
                  <a:moveTo>
                    <a:pt x="38912" y="45008"/>
                  </a:moveTo>
                  <a:lnTo>
                    <a:pt x="38912" y="56083"/>
                  </a:lnTo>
                  <a:lnTo>
                    <a:pt x="35897" y="67718"/>
                  </a:lnTo>
                  <a:lnTo>
                    <a:pt x="45195" y="58009"/>
                  </a:lnTo>
                  <a:lnTo>
                    <a:pt x="48056" y="44703"/>
                  </a:lnTo>
                  <a:lnTo>
                    <a:pt x="44452" y="30363"/>
                  </a:lnTo>
                  <a:lnTo>
                    <a:pt x="34619" y="21494"/>
                  </a:lnTo>
                  <a:lnTo>
                    <a:pt x="24383" y="19405"/>
                  </a:lnTo>
                  <a:lnTo>
                    <a:pt x="34747" y="26111"/>
                  </a:lnTo>
                  <a:lnTo>
                    <a:pt x="38912" y="36677"/>
                  </a:lnTo>
                  <a:lnTo>
                    <a:pt x="38912" y="45008"/>
                  </a:lnTo>
                  <a:close/>
                </a:path>
              </a:pathLst>
            </a:custGeom>
            <a:solidFill>
              <a:srgbClr val="282828"/>
            </a:solidFill>
          </p:spPr>
          <p:txBody>
            <a:bodyPr wrap="square" lIns="0" tIns="0" rIns="0" bIns="0" rtlCol="0">
              <a:noAutofit/>
            </a:bodyPr>
            <a:lstStyle/>
            <a:p>
              <a:endParaRPr sz="1322"/>
            </a:p>
          </p:txBody>
        </p:sp>
        <p:sp>
          <p:nvSpPr>
            <p:cNvPr id="24" name="object 105">
              <a:extLst>
                <a:ext uri="{FF2B5EF4-FFF2-40B4-BE49-F238E27FC236}">
                  <a16:creationId xmlns:a16="http://schemas.microsoft.com/office/drawing/2014/main" id="{450B36FB-70FE-6933-214C-BAE3CE27C500}"/>
                </a:ext>
              </a:extLst>
            </p:cNvPr>
            <p:cNvSpPr/>
            <p:nvPr/>
          </p:nvSpPr>
          <p:spPr>
            <a:xfrm>
              <a:off x="302422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5" name="object 106">
              <a:extLst>
                <a:ext uri="{FF2B5EF4-FFF2-40B4-BE49-F238E27FC236}">
                  <a16:creationId xmlns:a16="http://schemas.microsoft.com/office/drawing/2014/main" id="{CDC949F4-9DE2-36C9-B39B-0D38C93A1266}"/>
                </a:ext>
              </a:extLst>
            </p:cNvPr>
            <p:cNvSpPr/>
            <p:nvPr/>
          </p:nvSpPr>
          <p:spPr>
            <a:xfrm>
              <a:off x="3065327"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6" name="object 107">
              <a:extLst>
                <a:ext uri="{FF2B5EF4-FFF2-40B4-BE49-F238E27FC236}">
                  <a16:creationId xmlns:a16="http://schemas.microsoft.com/office/drawing/2014/main" id="{F8FB3D0C-8276-D921-F6DB-93711AC2267D}"/>
                </a:ext>
              </a:extLst>
            </p:cNvPr>
            <p:cNvSpPr/>
            <p:nvPr/>
          </p:nvSpPr>
          <p:spPr>
            <a:xfrm>
              <a:off x="31112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27" name="object 108">
              <a:extLst>
                <a:ext uri="{FF2B5EF4-FFF2-40B4-BE49-F238E27FC236}">
                  <a16:creationId xmlns:a16="http://schemas.microsoft.com/office/drawing/2014/main" id="{A7447D84-110E-41D3-4B09-B72C693011DA}"/>
                </a:ext>
              </a:extLst>
            </p:cNvPr>
            <p:cNvSpPr/>
            <p:nvPr/>
          </p:nvSpPr>
          <p:spPr>
            <a:xfrm>
              <a:off x="3161116"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28" name="object 109">
              <a:extLst>
                <a:ext uri="{FF2B5EF4-FFF2-40B4-BE49-F238E27FC236}">
                  <a16:creationId xmlns:a16="http://schemas.microsoft.com/office/drawing/2014/main" id="{0EB40E4C-CA1F-15EF-B174-00698663E173}"/>
                </a:ext>
              </a:extLst>
            </p:cNvPr>
            <p:cNvSpPr/>
            <p:nvPr/>
          </p:nvSpPr>
          <p:spPr>
            <a:xfrm>
              <a:off x="3221477"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29" name="object 110">
              <a:extLst>
                <a:ext uri="{FF2B5EF4-FFF2-40B4-BE49-F238E27FC236}">
                  <a16:creationId xmlns:a16="http://schemas.microsoft.com/office/drawing/2014/main" id="{213C9D31-9C96-809D-F29B-98733C30103F}"/>
                </a:ext>
              </a:extLst>
            </p:cNvPr>
            <p:cNvSpPr/>
            <p:nvPr/>
          </p:nvSpPr>
          <p:spPr>
            <a:xfrm>
              <a:off x="3262582"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30" name="object 111">
              <a:extLst>
                <a:ext uri="{FF2B5EF4-FFF2-40B4-BE49-F238E27FC236}">
                  <a16:creationId xmlns:a16="http://schemas.microsoft.com/office/drawing/2014/main" id="{F6A5C9A8-954C-6A34-C397-9EF2958C8B86}"/>
                </a:ext>
              </a:extLst>
            </p:cNvPr>
            <p:cNvSpPr/>
            <p:nvPr/>
          </p:nvSpPr>
          <p:spPr>
            <a:xfrm>
              <a:off x="3308500"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1" name="object 112">
              <a:extLst>
                <a:ext uri="{FF2B5EF4-FFF2-40B4-BE49-F238E27FC236}">
                  <a16:creationId xmlns:a16="http://schemas.microsoft.com/office/drawing/2014/main" id="{03D1F377-21CE-9E01-74B2-D55AAB31C803}"/>
                </a:ext>
              </a:extLst>
            </p:cNvPr>
            <p:cNvSpPr/>
            <p:nvPr/>
          </p:nvSpPr>
          <p:spPr>
            <a:xfrm>
              <a:off x="3365853"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32" name="object 113">
              <a:extLst>
                <a:ext uri="{FF2B5EF4-FFF2-40B4-BE49-F238E27FC236}">
                  <a16:creationId xmlns:a16="http://schemas.microsoft.com/office/drawing/2014/main" id="{F2DADA68-0F41-EBF2-5A11-95247383EC47}"/>
                </a:ext>
              </a:extLst>
            </p:cNvPr>
            <p:cNvSpPr/>
            <p:nvPr/>
          </p:nvSpPr>
          <p:spPr>
            <a:xfrm>
              <a:off x="3402227"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3" name="object 114">
              <a:extLst>
                <a:ext uri="{FF2B5EF4-FFF2-40B4-BE49-F238E27FC236}">
                  <a16:creationId xmlns:a16="http://schemas.microsoft.com/office/drawing/2014/main" id="{AF52EAA0-391F-2186-1514-5325FF5E2676}"/>
                </a:ext>
              </a:extLst>
            </p:cNvPr>
            <p:cNvSpPr/>
            <p:nvPr/>
          </p:nvSpPr>
          <p:spPr>
            <a:xfrm>
              <a:off x="3442814" y="8649618"/>
              <a:ext cx="38694" cy="61998"/>
            </a:xfrm>
            <a:custGeom>
              <a:avLst/>
              <a:gdLst/>
              <a:ahLst/>
              <a:cxnLst/>
              <a:rect l="l" t="t" r="r" b="b"/>
              <a:pathLst>
                <a:path w="45720" h="73253">
                  <a:moveTo>
                    <a:pt x="17779" y="27736"/>
                  </a:moveTo>
                  <a:lnTo>
                    <a:pt x="0" y="73253"/>
                  </a:lnTo>
                  <a:lnTo>
                    <a:pt x="9347" y="73253"/>
                  </a:lnTo>
                  <a:lnTo>
                    <a:pt x="19405" y="44805"/>
                  </a:lnTo>
                  <a:lnTo>
                    <a:pt x="20523" y="41452"/>
                  </a:lnTo>
                  <a:lnTo>
                    <a:pt x="21843" y="37693"/>
                  </a:lnTo>
                  <a:lnTo>
                    <a:pt x="22555" y="34442"/>
                  </a:lnTo>
                  <a:lnTo>
                    <a:pt x="23063" y="34442"/>
                  </a:lnTo>
                  <a:lnTo>
                    <a:pt x="24079" y="38404"/>
                  </a:lnTo>
                  <a:lnTo>
                    <a:pt x="25196" y="41757"/>
                  </a:lnTo>
                  <a:lnTo>
                    <a:pt x="26314" y="45110"/>
                  </a:lnTo>
                  <a:lnTo>
                    <a:pt x="36271" y="73253"/>
                  </a:lnTo>
                  <a:lnTo>
                    <a:pt x="45719" y="73253"/>
                  </a:lnTo>
                  <a:lnTo>
                    <a:pt x="26923" y="23266"/>
                  </a:lnTo>
                  <a:lnTo>
                    <a:pt x="20243" y="8505"/>
                  </a:lnTo>
                  <a:lnTo>
                    <a:pt x="11767" y="721"/>
                  </a:lnTo>
                  <a:lnTo>
                    <a:pt x="7416" y="0"/>
                  </a:lnTo>
                  <a:lnTo>
                    <a:pt x="4775" y="101"/>
                  </a:lnTo>
                  <a:lnTo>
                    <a:pt x="3962" y="406"/>
                  </a:lnTo>
                  <a:lnTo>
                    <a:pt x="3149" y="7315"/>
                  </a:lnTo>
                  <a:lnTo>
                    <a:pt x="10871" y="7213"/>
                  </a:lnTo>
                  <a:lnTo>
                    <a:pt x="14528" y="14020"/>
                  </a:lnTo>
                  <a:lnTo>
                    <a:pt x="17678" y="22656"/>
                  </a:lnTo>
                  <a:lnTo>
                    <a:pt x="18389" y="25400"/>
                  </a:lnTo>
                  <a:lnTo>
                    <a:pt x="17779" y="27736"/>
                  </a:lnTo>
                  <a:close/>
                </a:path>
              </a:pathLst>
            </a:custGeom>
            <a:solidFill>
              <a:srgbClr val="282828"/>
            </a:solidFill>
          </p:spPr>
          <p:txBody>
            <a:bodyPr wrap="square" lIns="0" tIns="0" rIns="0" bIns="0" rtlCol="0">
              <a:noAutofit/>
            </a:bodyPr>
            <a:lstStyle/>
            <a:p>
              <a:endParaRPr sz="1322"/>
            </a:p>
          </p:txBody>
        </p:sp>
        <p:sp>
          <p:nvSpPr>
            <p:cNvPr id="34" name="object 115">
              <a:extLst>
                <a:ext uri="{FF2B5EF4-FFF2-40B4-BE49-F238E27FC236}">
                  <a16:creationId xmlns:a16="http://schemas.microsoft.com/office/drawing/2014/main" id="{B96C5CBA-6366-9CFE-75DB-B5D644593213}"/>
                </a:ext>
              </a:extLst>
            </p:cNvPr>
            <p:cNvSpPr/>
            <p:nvPr/>
          </p:nvSpPr>
          <p:spPr>
            <a:xfrm>
              <a:off x="3485548" y="8652629"/>
              <a:ext cx="41790" cy="59934"/>
            </a:xfrm>
            <a:custGeom>
              <a:avLst/>
              <a:gdLst/>
              <a:ahLst/>
              <a:cxnLst/>
              <a:rect l="l" t="t" r="r" b="b"/>
              <a:pathLst>
                <a:path w="49377" h="70815">
                  <a:moveTo>
                    <a:pt x="25196" y="0"/>
                  </a:moveTo>
                  <a:lnTo>
                    <a:pt x="19710" y="14528"/>
                  </a:lnTo>
                  <a:lnTo>
                    <a:pt x="25704" y="14528"/>
                  </a:lnTo>
                  <a:lnTo>
                    <a:pt x="34137" y="0"/>
                  </a:lnTo>
                  <a:lnTo>
                    <a:pt x="25196" y="0"/>
                  </a:lnTo>
                  <a:close/>
                </a:path>
                <a:path w="49377" h="70815">
                  <a:moveTo>
                    <a:pt x="29565" y="26415"/>
                  </a:moveTo>
                  <a:lnTo>
                    <a:pt x="34442" y="32410"/>
                  </a:lnTo>
                  <a:lnTo>
                    <a:pt x="35661" y="39014"/>
                  </a:lnTo>
                  <a:lnTo>
                    <a:pt x="36067" y="42367"/>
                  </a:lnTo>
                  <a:lnTo>
                    <a:pt x="36880" y="60451"/>
                  </a:lnTo>
                  <a:lnTo>
                    <a:pt x="37185" y="60451"/>
                  </a:lnTo>
                  <a:lnTo>
                    <a:pt x="37693" y="67970"/>
                  </a:lnTo>
                  <a:lnTo>
                    <a:pt x="41249" y="70815"/>
                  </a:lnTo>
                  <a:lnTo>
                    <a:pt x="45618" y="70815"/>
                  </a:lnTo>
                  <a:lnTo>
                    <a:pt x="48666" y="70408"/>
                  </a:lnTo>
                  <a:lnTo>
                    <a:pt x="49377" y="64007"/>
                  </a:lnTo>
                  <a:lnTo>
                    <a:pt x="45923" y="63906"/>
                  </a:lnTo>
                  <a:lnTo>
                    <a:pt x="44500" y="61467"/>
                  </a:lnTo>
                  <a:lnTo>
                    <a:pt x="44500" y="55676"/>
                  </a:lnTo>
                  <a:lnTo>
                    <a:pt x="44766" y="40738"/>
                  </a:lnTo>
                  <a:lnTo>
                    <a:pt x="45351" y="27220"/>
                  </a:lnTo>
                  <a:lnTo>
                    <a:pt x="45821" y="20523"/>
                  </a:lnTo>
                  <a:lnTo>
                    <a:pt x="38404" y="20523"/>
                  </a:lnTo>
                  <a:lnTo>
                    <a:pt x="37693" y="25399"/>
                  </a:lnTo>
                  <a:lnTo>
                    <a:pt x="37490" y="29260"/>
                  </a:lnTo>
                  <a:lnTo>
                    <a:pt x="37083" y="29260"/>
                  </a:lnTo>
                  <a:lnTo>
                    <a:pt x="34442" y="23063"/>
                  </a:lnTo>
                  <a:lnTo>
                    <a:pt x="29565" y="26415"/>
                  </a:lnTo>
                  <a:close/>
                </a:path>
                <a:path w="49377" h="70815">
                  <a:moveTo>
                    <a:pt x="36067" y="47040"/>
                  </a:moveTo>
                  <a:lnTo>
                    <a:pt x="35458" y="51206"/>
                  </a:lnTo>
                  <a:lnTo>
                    <a:pt x="33934" y="57708"/>
                  </a:lnTo>
                  <a:lnTo>
                    <a:pt x="28549" y="63703"/>
                  </a:lnTo>
                  <a:lnTo>
                    <a:pt x="13817" y="63703"/>
                  </a:lnTo>
                  <a:lnTo>
                    <a:pt x="9042" y="55168"/>
                  </a:lnTo>
                  <a:lnTo>
                    <a:pt x="9042" y="34645"/>
                  </a:lnTo>
                  <a:lnTo>
                    <a:pt x="14731" y="26415"/>
                  </a:lnTo>
                  <a:lnTo>
                    <a:pt x="29565" y="26415"/>
                  </a:lnTo>
                  <a:lnTo>
                    <a:pt x="34442" y="23063"/>
                  </a:lnTo>
                  <a:lnTo>
                    <a:pt x="29057" y="19405"/>
                  </a:lnTo>
                  <a:lnTo>
                    <a:pt x="21945" y="19405"/>
                  </a:lnTo>
                  <a:lnTo>
                    <a:pt x="10219" y="23461"/>
                  </a:lnTo>
                  <a:lnTo>
                    <a:pt x="2050" y="34581"/>
                  </a:lnTo>
                  <a:lnTo>
                    <a:pt x="0" y="46126"/>
                  </a:lnTo>
                  <a:lnTo>
                    <a:pt x="3694" y="61232"/>
                  </a:lnTo>
                  <a:lnTo>
                    <a:pt x="13463" y="69654"/>
                  </a:lnTo>
                  <a:lnTo>
                    <a:pt x="20116" y="70815"/>
                  </a:lnTo>
                  <a:lnTo>
                    <a:pt x="27939" y="70815"/>
                  </a:lnTo>
                  <a:lnTo>
                    <a:pt x="33629" y="66344"/>
                  </a:lnTo>
                  <a:lnTo>
                    <a:pt x="36880" y="60451"/>
                  </a:lnTo>
                  <a:lnTo>
                    <a:pt x="36067" y="42367"/>
                  </a:lnTo>
                  <a:lnTo>
                    <a:pt x="36067" y="47040"/>
                  </a:lnTo>
                  <a:close/>
                </a:path>
              </a:pathLst>
            </a:custGeom>
            <a:solidFill>
              <a:srgbClr val="282828"/>
            </a:solidFill>
          </p:spPr>
          <p:txBody>
            <a:bodyPr wrap="square" lIns="0" tIns="0" rIns="0" bIns="0" rtlCol="0">
              <a:noAutofit/>
            </a:bodyPr>
            <a:lstStyle/>
            <a:p>
              <a:endParaRPr sz="1322"/>
            </a:p>
          </p:txBody>
        </p:sp>
        <p:sp>
          <p:nvSpPr>
            <p:cNvPr id="35" name="object 116">
              <a:extLst>
                <a:ext uri="{FF2B5EF4-FFF2-40B4-BE49-F238E27FC236}">
                  <a16:creationId xmlns:a16="http://schemas.microsoft.com/office/drawing/2014/main" id="{AC2F8033-3AA9-669E-C62B-5716F74ED599}"/>
                </a:ext>
              </a:extLst>
            </p:cNvPr>
            <p:cNvSpPr/>
            <p:nvPr/>
          </p:nvSpPr>
          <p:spPr>
            <a:xfrm>
              <a:off x="3532926" y="8666129"/>
              <a:ext cx="40415" cy="59767"/>
            </a:xfrm>
            <a:custGeom>
              <a:avLst/>
              <a:gdLst/>
              <a:ahLst/>
              <a:cxnLst/>
              <a:rect l="l" t="t" r="r" b="b"/>
              <a:pathLst>
                <a:path w="47751" h="70617">
                  <a:moveTo>
                    <a:pt x="23282" y="8954"/>
                  </a:moveTo>
                  <a:lnTo>
                    <a:pt x="23875" y="8636"/>
                  </a:lnTo>
                  <a:lnTo>
                    <a:pt x="29260" y="12903"/>
                  </a:lnTo>
                  <a:lnTo>
                    <a:pt x="35559" y="17780"/>
                  </a:lnTo>
                  <a:lnTo>
                    <a:pt x="38811" y="23469"/>
                  </a:lnTo>
                  <a:lnTo>
                    <a:pt x="38811" y="41554"/>
                  </a:lnTo>
                  <a:lnTo>
                    <a:pt x="32207" y="48158"/>
                  </a:lnTo>
                  <a:lnTo>
                    <a:pt x="24383" y="48158"/>
                  </a:lnTo>
                  <a:lnTo>
                    <a:pt x="36978" y="51109"/>
                  </a:lnTo>
                  <a:lnTo>
                    <a:pt x="45629" y="40728"/>
                  </a:lnTo>
                  <a:lnTo>
                    <a:pt x="47751" y="29768"/>
                  </a:lnTo>
                  <a:lnTo>
                    <a:pt x="44565" y="17366"/>
                  </a:lnTo>
                  <a:lnTo>
                    <a:pt x="35722" y="7466"/>
                  </a:lnTo>
                  <a:lnTo>
                    <a:pt x="34747" y="6705"/>
                  </a:lnTo>
                  <a:lnTo>
                    <a:pt x="26415" y="0"/>
                  </a:lnTo>
                  <a:lnTo>
                    <a:pt x="23282" y="8954"/>
                  </a:lnTo>
                  <a:close/>
                </a:path>
                <a:path w="47751" h="70617">
                  <a:moveTo>
                    <a:pt x="27431" y="-12801"/>
                  </a:moveTo>
                  <a:lnTo>
                    <a:pt x="33019" y="-12801"/>
                  </a:lnTo>
                  <a:lnTo>
                    <a:pt x="38709" y="-10261"/>
                  </a:lnTo>
                  <a:lnTo>
                    <a:pt x="40843" y="-8737"/>
                  </a:lnTo>
                  <a:lnTo>
                    <a:pt x="43484" y="-14630"/>
                  </a:lnTo>
                  <a:lnTo>
                    <a:pt x="40538" y="-16967"/>
                  </a:lnTo>
                  <a:lnTo>
                    <a:pt x="34340" y="-19507"/>
                  </a:lnTo>
                  <a:lnTo>
                    <a:pt x="15747" y="-19507"/>
                  </a:lnTo>
                  <a:lnTo>
                    <a:pt x="10159" y="-13512"/>
                  </a:lnTo>
                  <a:lnTo>
                    <a:pt x="10159" y="-3352"/>
                  </a:lnTo>
                  <a:lnTo>
                    <a:pt x="14020" y="203"/>
                  </a:lnTo>
                  <a:lnTo>
                    <a:pt x="18694" y="3962"/>
                  </a:lnTo>
                  <a:lnTo>
                    <a:pt x="18694" y="4470"/>
                  </a:lnTo>
                  <a:lnTo>
                    <a:pt x="7778" y="11943"/>
                  </a:lnTo>
                  <a:lnTo>
                    <a:pt x="986" y="23094"/>
                  </a:lnTo>
                  <a:lnTo>
                    <a:pt x="0" y="30175"/>
                  </a:lnTo>
                  <a:lnTo>
                    <a:pt x="4096" y="44744"/>
                  </a:lnTo>
                  <a:lnTo>
                    <a:pt x="14433" y="53082"/>
                  </a:lnTo>
                  <a:lnTo>
                    <a:pt x="23875" y="54864"/>
                  </a:lnTo>
                  <a:lnTo>
                    <a:pt x="36978" y="51109"/>
                  </a:lnTo>
                  <a:lnTo>
                    <a:pt x="24383" y="48158"/>
                  </a:lnTo>
                  <a:lnTo>
                    <a:pt x="16662" y="48158"/>
                  </a:lnTo>
                  <a:lnTo>
                    <a:pt x="9042" y="41554"/>
                  </a:lnTo>
                  <a:lnTo>
                    <a:pt x="9042" y="30073"/>
                  </a:lnTo>
                  <a:lnTo>
                    <a:pt x="13354" y="17111"/>
                  </a:lnTo>
                  <a:lnTo>
                    <a:pt x="23282" y="8954"/>
                  </a:lnTo>
                  <a:lnTo>
                    <a:pt x="26415" y="0"/>
                  </a:lnTo>
                  <a:lnTo>
                    <a:pt x="21843" y="-3657"/>
                  </a:lnTo>
                  <a:lnTo>
                    <a:pt x="19100" y="-5587"/>
                  </a:lnTo>
                  <a:lnTo>
                    <a:pt x="19100" y="-10667"/>
                  </a:lnTo>
                  <a:lnTo>
                    <a:pt x="21843" y="-12801"/>
                  </a:lnTo>
                  <a:lnTo>
                    <a:pt x="27431" y="-12801"/>
                  </a:lnTo>
                  <a:close/>
                </a:path>
              </a:pathLst>
            </a:custGeom>
            <a:solidFill>
              <a:srgbClr val="282828"/>
            </a:solidFill>
          </p:spPr>
          <p:txBody>
            <a:bodyPr wrap="square" lIns="0" tIns="0" rIns="0" bIns="0" rtlCol="0">
              <a:noAutofit/>
            </a:bodyPr>
            <a:lstStyle/>
            <a:p>
              <a:endParaRPr sz="1322"/>
            </a:p>
          </p:txBody>
        </p:sp>
        <p:sp>
          <p:nvSpPr>
            <p:cNvPr id="36" name="object 117">
              <a:extLst>
                <a:ext uri="{FF2B5EF4-FFF2-40B4-BE49-F238E27FC236}">
                  <a16:creationId xmlns:a16="http://schemas.microsoft.com/office/drawing/2014/main" id="{2AD471BD-FA0E-8552-DF32-2720B6A305D8}"/>
                </a:ext>
              </a:extLst>
            </p:cNvPr>
            <p:cNvSpPr/>
            <p:nvPr/>
          </p:nvSpPr>
          <p:spPr>
            <a:xfrm>
              <a:off x="3579876"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37" name="object 118">
              <a:extLst>
                <a:ext uri="{FF2B5EF4-FFF2-40B4-BE49-F238E27FC236}">
                  <a16:creationId xmlns:a16="http://schemas.microsoft.com/office/drawing/2014/main" id="{5E4D95C3-9686-CB96-681B-C173C837D71B}"/>
                </a:ext>
              </a:extLst>
            </p:cNvPr>
            <p:cNvSpPr/>
            <p:nvPr/>
          </p:nvSpPr>
          <p:spPr>
            <a:xfrm>
              <a:off x="3627255"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38" name="object 119">
              <a:extLst>
                <a:ext uri="{FF2B5EF4-FFF2-40B4-BE49-F238E27FC236}">
                  <a16:creationId xmlns:a16="http://schemas.microsoft.com/office/drawing/2014/main" id="{F87EE1EA-C36D-D635-7EFE-3956AA45476E}"/>
                </a:ext>
              </a:extLst>
            </p:cNvPr>
            <p:cNvSpPr/>
            <p:nvPr/>
          </p:nvSpPr>
          <p:spPr>
            <a:xfrm>
              <a:off x="368340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39" name="object 120">
              <a:extLst>
                <a:ext uri="{FF2B5EF4-FFF2-40B4-BE49-F238E27FC236}">
                  <a16:creationId xmlns:a16="http://schemas.microsoft.com/office/drawing/2014/main" id="{D53422B6-0617-D0A4-5AF4-B57A764B557C}"/>
                </a:ext>
              </a:extLst>
            </p:cNvPr>
            <p:cNvSpPr/>
            <p:nvPr/>
          </p:nvSpPr>
          <p:spPr>
            <a:xfrm>
              <a:off x="3722445"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40" name="object 121">
              <a:extLst>
                <a:ext uri="{FF2B5EF4-FFF2-40B4-BE49-F238E27FC236}">
                  <a16:creationId xmlns:a16="http://schemas.microsoft.com/office/drawing/2014/main" id="{96738585-BB08-BC56-96CB-EC45B1FE1DD5}"/>
                </a:ext>
              </a:extLst>
            </p:cNvPr>
            <p:cNvSpPr/>
            <p:nvPr/>
          </p:nvSpPr>
          <p:spPr>
            <a:xfrm>
              <a:off x="3772833" y="8669998"/>
              <a:ext cx="11608" cy="42565"/>
            </a:xfrm>
            <a:custGeom>
              <a:avLst/>
              <a:gdLst/>
              <a:ahLst/>
              <a:cxnLst/>
              <a:rect l="l" t="t" r="r" b="b"/>
              <a:pathLst>
                <a:path w="13716" h="50292">
                  <a:moveTo>
                    <a:pt x="8940" y="41656"/>
                  </a:moveTo>
                  <a:lnTo>
                    <a:pt x="8940" y="0"/>
                  </a:lnTo>
                  <a:lnTo>
                    <a:pt x="0" y="0"/>
                  </a:lnTo>
                  <a:lnTo>
                    <a:pt x="0" y="47955"/>
                  </a:lnTo>
                  <a:lnTo>
                    <a:pt x="3962" y="50292"/>
                  </a:lnTo>
                  <a:lnTo>
                    <a:pt x="9143" y="50292"/>
                  </a:lnTo>
                  <a:lnTo>
                    <a:pt x="12191" y="50088"/>
                  </a:lnTo>
                  <a:lnTo>
                    <a:pt x="13207" y="49784"/>
                  </a:lnTo>
                  <a:lnTo>
                    <a:pt x="13715" y="43281"/>
                  </a:lnTo>
                  <a:lnTo>
                    <a:pt x="9855" y="43484"/>
                  </a:lnTo>
                  <a:lnTo>
                    <a:pt x="8940" y="41656"/>
                  </a:lnTo>
                  <a:close/>
                </a:path>
              </a:pathLst>
            </a:custGeom>
            <a:solidFill>
              <a:srgbClr val="282828"/>
            </a:solidFill>
          </p:spPr>
          <p:txBody>
            <a:bodyPr wrap="square" lIns="0" tIns="0" rIns="0" bIns="0" rtlCol="0">
              <a:noAutofit/>
            </a:bodyPr>
            <a:lstStyle/>
            <a:p>
              <a:endParaRPr sz="1322"/>
            </a:p>
          </p:txBody>
        </p:sp>
        <p:sp>
          <p:nvSpPr>
            <p:cNvPr id="41" name="object 122">
              <a:extLst>
                <a:ext uri="{FF2B5EF4-FFF2-40B4-BE49-F238E27FC236}">
                  <a16:creationId xmlns:a16="http://schemas.microsoft.com/office/drawing/2014/main" id="{DE23D695-4C62-BBF8-B8E6-5400AE41B86F}"/>
                </a:ext>
              </a:extLst>
            </p:cNvPr>
            <p:cNvSpPr/>
            <p:nvPr/>
          </p:nvSpPr>
          <p:spPr>
            <a:xfrm>
              <a:off x="3804561" y="8669997"/>
              <a:ext cx="35341" cy="42565"/>
            </a:xfrm>
            <a:custGeom>
              <a:avLst/>
              <a:gdLst/>
              <a:ahLst/>
              <a:cxnLst/>
              <a:rect l="l" t="t" r="r" b="b"/>
              <a:pathLst>
                <a:path w="41757" h="50292">
                  <a:moveTo>
                    <a:pt x="31800" y="49987"/>
                  </a:moveTo>
                  <a:lnTo>
                    <a:pt x="32816" y="49479"/>
                  </a:lnTo>
                  <a:lnTo>
                    <a:pt x="33223" y="43078"/>
                  </a:lnTo>
                  <a:lnTo>
                    <a:pt x="28041" y="43179"/>
                  </a:lnTo>
                  <a:lnTo>
                    <a:pt x="25399" y="41554"/>
                  </a:lnTo>
                  <a:lnTo>
                    <a:pt x="25399" y="7010"/>
                  </a:lnTo>
                  <a:lnTo>
                    <a:pt x="40639" y="7010"/>
                  </a:lnTo>
                  <a:lnTo>
                    <a:pt x="41757" y="0"/>
                  </a:lnTo>
                  <a:lnTo>
                    <a:pt x="5384" y="0"/>
                  </a:lnTo>
                  <a:lnTo>
                    <a:pt x="1727" y="1422"/>
                  </a:lnTo>
                  <a:lnTo>
                    <a:pt x="0" y="2641"/>
                  </a:lnTo>
                  <a:lnTo>
                    <a:pt x="1219" y="7823"/>
                  </a:lnTo>
                  <a:lnTo>
                    <a:pt x="3352" y="7416"/>
                  </a:lnTo>
                  <a:lnTo>
                    <a:pt x="5994" y="7010"/>
                  </a:lnTo>
                  <a:lnTo>
                    <a:pt x="16560" y="7010"/>
                  </a:lnTo>
                  <a:lnTo>
                    <a:pt x="16560" y="45415"/>
                  </a:lnTo>
                  <a:lnTo>
                    <a:pt x="20015" y="50291"/>
                  </a:lnTo>
                  <a:lnTo>
                    <a:pt x="27939" y="50291"/>
                  </a:lnTo>
                  <a:lnTo>
                    <a:pt x="31800" y="49987"/>
                  </a:lnTo>
                  <a:close/>
                </a:path>
              </a:pathLst>
            </a:custGeom>
            <a:solidFill>
              <a:srgbClr val="282828"/>
            </a:solidFill>
          </p:spPr>
          <p:txBody>
            <a:bodyPr wrap="square" lIns="0" tIns="0" rIns="0" bIns="0" rtlCol="0">
              <a:noAutofit/>
            </a:bodyPr>
            <a:lstStyle/>
            <a:p>
              <a:endParaRPr sz="1322"/>
            </a:p>
          </p:txBody>
        </p:sp>
        <p:sp>
          <p:nvSpPr>
            <p:cNvPr id="42" name="object 123">
              <a:extLst>
                <a:ext uri="{FF2B5EF4-FFF2-40B4-BE49-F238E27FC236}">
                  <a16:creationId xmlns:a16="http://schemas.microsoft.com/office/drawing/2014/main" id="{D5B24154-B76F-956D-2AB8-BD4EB260779E}"/>
                </a:ext>
              </a:extLst>
            </p:cNvPr>
            <p:cNvSpPr/>
            <p:nvPr/>
          </p:nvSpPr>
          <p:spPr>
            <a:xfrm>
              <a:off x="384566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43" name="object 124">
              <a:extLst>
                <a:ext uri="{FF2B5EF4-FFF2-40B4-BE49-F238E27FC236}">
                  <a16:creationId xmlns:a16="http://schemas.microsoft.com/office/drawing/2014/main" id="{DA3A9183-EF8C-959D-E3C1-C064D0AB3A0A}"/>
                </a:ext>
              </a:extLst>
            </p:cNvPr>
            <p:cNvSpPr/>
            <p:nvPr/>
          </p:nvSpPr>
          <p:spPr>
            <a:xfrm>
              <a:off x="3891582"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44" name="object 125">
              <a:extLst>
                <a:ext uri="{FF2B5EF4-FFF2-40B4-BE49-F238E27FC236}">
                  <a16:creationId xmlns:a16="http://schemas.microsoft.com/office/drawing/2014/main" id="{EE7969E7-7C13-01A4-F006-F956AC50D4E4}"/>
                </a:ext>
              </a:extLst>
            </p:cNvPr>
            <p:cNvSpPr/>
            <p:nvPr/>
          </p:nvSpPr>
          <p:spPr>
            <a:xfrm>
              <a:off x="3948936" y="8653660"/>
              <a:ext cx="32589" cy="57956"/>
            </a:xfrm>
            <a:custGeom>
              <a:avLst/>
              <a:gdLst/>
              <a:ahLst/>
              <a:cxnLst/>
              <a:rect l="l" t="t" r="r" b="b"/>
              <a:pathLst>
                <a:path w="38506" h="68478">
                  <a:moveTo>
                    <a:pt x="8839" y="7416"/>
                  </a:moveTo>
                  <a:lnTo>
                    <a:pt x="36982" y="7416"/>
                  </a:lnTo>
                  <a:lnTo>
                    <a:pt x="36982" y="0"/>
                  </a:lnTo>
                  <a:lnTo>
                    <a:pt x="0" y="0"/>
                  </a:lnTo>
                  <a:lnTo>
                    <a:pt x="0" y="68478"/>
                  </a:lnTo>
                  <a:lnTo>
                    <a:pt x="38506" y="68478"/>
                  </a:lnTo>
                  <a:lnTo>
                    <a:pt x="38506" y="61061"/>
                  </a:lnTo>
                  <a:lnTo>
                    <a:pt x="8839" y="61061"/>
                  </a:lnTo>
                  <a:lnTo>
                    <a:pt x="8839" y="36372"/>
                  </a:lnTo>
                  <a:lnTo>
                    <a:pt x="35458" y="36372"/>
                  </a:lnTo>
                  <a:lnTo>
                    <a:pt x="35458" y="29057"/>
                  </a:lnTo>
                  <a:lnTo>
                    <a:pt x="8839" y="29057"/>
                  </a:lnTo>
                  <a:lnTo>
                    <a:pt x="8839" y="7416"/>
                  </a:lnTo>
                  <a:close/>
                </a:path>
              </a:pathLst>
            </a:custGeom>
            <a:solidFill>
              <a:srgbClr val="282828"/>
            </a:solidFill>
          </p:spPr>
          <p:txBody>
            <a:bodyPr wrap="square" lIns="0" tIns="0" rIns="0" bIns="0" rtlCol="0">
              <a:noAutofit/>
            </a:bodyPr>
            <a:lstStyle/>
            <a:p>
              <a:endParaRPr sz="1322"/>
            </a:p>
          </p:txBody>
        </p:sp>
        <p:sp>
          <p:nvSpPr>
            <p:cNvPr id="45" name="object 126">
              <a:extLst>
                <a:ext uri="{FF2B5EF4-FFF2-40B4-BE49-F238E27FC236}">
                  <a16:creationId xmlns:a16="http://schemas.microsoft.com/office/drawing/2014/main" id="{07AE9EBE-7C8A-FDD2-573D-2FA68745BB0E}"/>
                </a:ext>
              </a:extLst>
            </p:cNvPr>
            <p:cNvSpPr/>
            <p:nvPr/>
          </p:nvSpPr>
          <p:spPr>
            <a:xfrm>
              <a:off x="3989522" y="8669998"/>
              <a:ext cx="36287" cy="42565"/>
            </a:xfrm>
            <a:custGeom>
              <a:avLst/>
              <a:gdLst/>
              <a:ahLst/>
              <a:cxnLst/>
              <a:rect l="l" t="t" r="r" b="b"/>
              <a:pathLst>
                <a:path w="42875" h="50292">
                  <a:moveTo>
                    <a:pt x="914" y="2743"/>
                  </a:moveTo>
                  <a:lnTo>
                    <a:pt x="1117" y="8026"/>
                  </a:lnTo>
                  <a:lnTo>
                    <a:pt x="1117" y="30480"/>
                  </a:lnTo>
                  <a:lnTo>
                    <a:pt x="5904" y="44577"/>
                  </a:lnTo>
                  <a:lnTo>
                    <a:pt x="17828" y="50163"/>
                  </a:lnTo>
                  <a:lnTo>
                    <a:pt x="20421" y="50292"/>
                  </a:lnTo>
                  <a:lnTo>
                    <a:pt x="34079" y="45496"/>
                  </a:lnTo>
                  <a:lnTo>
                    <a:pt x="40951" y="33854"/>
                  </a:lnTo>
                  <a:lnTo>
                    <a:pt x="42874" y="19484"/>
                  </a:lnTo>
                  <a:lnTo>
                    <a:pt x="42875" y="11074"/>
                  </a:lnTo>
                  <a:lnTo>
                    <a:pt x="40944" y="3251"/>
                  </a:lnTo>
                  <a:lnTo>
                    <a:pt x="39217" y="0"/>
                  </a:lnTo>
                  <a:lnTo>
                    <a:pt x="30886" y="0"/>
                  </a:lnTo>
                  <a:lnTo>
                    <a:pt x="32004" y="2540"/>
                  </a:lnTo>
                  <a:lnTo>
                    <a:pt x="34137" y="10871"/>
                  </a:lnTo>
                  <a:lnTo>
                    <a:pt x="34137" y="20015"/>
                  </a:lnTo>
                  <a:lnTo>
                    <a:pt x="31056" y="36329"/>
                  </a:lnTo>
                  <a:lnTo>
                    <a:pt x="21994" y="42844"/>
                  </a:lnTo>
                  <a:lnTo>
                    <a:pt x="15748" y="42875"/>
                  </a:lnTo>
                  <a:lnTo>
                    <a:pt x="9956" y="39116"/>
                  </a:lnTo>
                  <a:lnTo>
                    <a:pt x="9956" y="3860"/>
                  </a:lnTo>
                  <a:lnTo>
                    <a:pt x="9448" y="1117"/>
                  </a:lnTo>
                  <a:lnTo>
                    <a:pt x="8534" y="0"/>
                  </a:lnTo>
                  <a:lnTo>
                    <a:pt x="0" y="0"/>
                  </a:lnTo>
                  <a:lnTo>
                    <a:pt x="914" y="2743"/>
                  </a:lnTo>
                  <a:close/>
                </a:path>
              </a:pathLst>
            </a:custGeom>
            <a:solidFill>
              <a:srgbClr val="282828"/>
            </a:solidFill>
          </p:spPr>
          <p:txBody>
            <a:bodyPr wrap="square" lIns="0" tIns="0" rIns="0" bIns="0" rtlCol="0">
              <a:noAutofit/>
            </a:bodyPr>
            <a:lstStyle/>
            <a:p>
              <a:endParaRPr sz="1322"/>
            </a:p>
          </p:txBody>
        </p:sp>
        <p:sp>
          <p:nvSpPr>
            <p:cNvPr id="46" name="object 127">
              <a:extLst>
                <a:ext uri="{FF2B5EF4-FFF2-40B4-BE49-F238E27FC236}">
                  <a16:creationId xmlns:a16="http://schemas.microsoft.com/office/drawing/2014/main" id="{7AA8977D-CA95-9BCB-96A6-FA1A6CC98927}"/>
                </a:ext>
              </a:extLst>
            </p:cNvPr>
            <p:cNvSpPr/>
            <p:nvPr/>
          </p:nvSpPr>
          <p:spPr>
            <a:xfrm>
              <a:off x="4035095" y="8669052"/>
              <a:ext cx="39297" cy="59590"/>
            </a:xfrm>
            <a:custGeom>
              <a:avLst/>
              <a:gdLst/>
              <a:ahLst/>
              <a:cxnLst/>
              <a:rect l="l" t="t" r="r" b="b"/>
              <a:pathLst>
                <a:path w="46431" h="70408">
                  <a:moveTo>
                    <a:pt x="8940" y="66344"/>
                  </a:moveTo>
                  <a:lnTo>
                    <a:pt x="8839" y="13207"/>
                  </a:lnTo>
                  <a:lnTo>
                    <a:pt x="16256" y="7416"/>
                  </a:lnTo>
                  <a:lnTo>
                    <a:pt x="32410" y="7416"/>
                  </a:lnTo>
                  <a:lnTo>
                    <a:pt x="37490" y="15544"/>
                  </a:lnTo>
                  <a:lnTo>
                    <a:pt x="37490" y="36271"/>
                  </a:lnTo>
                  <a:lnTo>
                    <a:pt x="32004" y="44399"/>
                  </a:lnTo>
                  <a:lnTo>
                    <a:pt x="16256" y="44399"/>
                  </a:lnTo>
                  <a:lnTo>
                    <a:pt x="10871" y="40131"/>
                  </a:lnTo>
                  <a:lnTo>
                    <a:pt x="9245" y="34543"/>
                  </a:lnTo>
                  <a:lnTo>
                    <a:pt x="11988" y="48767"/>
                  </a:lnTo>
                  <a:lnTo>
                    <a:pt x="17576" y="51409"/>
                  </a:lnTo>
                  <a:lnTo>
                    <a:pt x="23977" y="51409"/>
                  </a:lnTo>
                  <a:lnTo>
                    <a:pt x="35920" y="47804"/>
                  </a:lnTo>
                  <a:lnTo>
                    <a:pt x="44294" y="37128"/>
                  </a:lnTo>
                  <a:lnTo>
                    <a:pt x="46431" y="24993"/>
                  </a:lnTo>
                  <a:lnTo>
                    <a:pt x="42888" y="10516"/>
                  </a:lnTo>
                  <a:lnTo>
                    <a:pt x="33074" y="1748"/>
                  </a:lnTo>
                  <a:lnTo>
                    <a:pt x="23977" y="0"/>
                  </a:lnTo>
                  <a:lnTo>
                    <a:pt x="16560" y="0"/>
                  </a:lnTo>
                  <a:lnTo>
                    <a:pt x="10871" y="3251"/>
                  </a:lnTo>
                  <a:lnTo>
                    <a:pt x="7112" y="7315"/>
                  </a:lnTo>
                  <a:lnTo>
                    <a:pt x="3251" y="11379"/>
                  </a:lnTo>
                  <a:lnTo>
                    <a:pt x="0" y="17068"/>
                  </a:lnTo>
                  <a:lnTo>
                    <a:pt x="0" y="60147"/>
                  </a:lnTo>
                  <a:lnTo>
                    <a:pt x="203" y="67360"/>
                  </a:lnTo>
                  <a:lnTo>
                    <a:pt x="1117" y="70408"/>
                  </a:lnTo>
                  <a:lnTo>
                    <a:pt x="9652" y="70408"/>
                  </a:lnTo>
                  <a:lnTo>
                    <a:pt x="8940" y="66344"/>
                  </a:lnTo>
                  <a:close/>
                </a:path>
                <a:path w="46431" h="70408">
                  <a:moveTo>
                    <a:pt x="9144" y="44195"/>
                  </a:moveTo>
                  <a:lnTo>
                    <a:pt x="11988" y="48767"/>
                  </a:lnTo>
                  <a:lnTo>
                    <a:pt x="9245" y="34543"/>
                  </a:lnTo>
                  <a:lnTo>
                    <a:pt x="8839" y="30987"/>
                  </a:lnTo>
                  <a:lnTo>
                    <a:pt x="8839" y="44195"/>
                  </a:lnTo>
                  <a:lnTo>
                    <a:pt x="9144" y="44195"/>
                  </a:lnTo>
                  <a:close/>
                </a:path>
              </a:pathLst>
            </a:custGeom>
            <a:solidFill>
              <a:srgbClr val="282828"/>
            </a:solidFill>
          </p:spPr>
          <p:txBody>
            <a:bodyPr wrap="square" lIns="0" tIns="0" rIns="0" bIns="0" rtlCol="0">
              <a:noAutofit/>
            </a:bodyPr>
            <a:lstStyle/>
            <a:p>
              <a:endParaRPr sz="1322"/>
            </a:p>
          </p:txBody>
        </p:sp>
        <p:sp>
          <p:nvSpPr>
            <p:cNvPr id="47" name="object 128">
              <a:extLst>
                <a:ext uri="{FF2B5EF4-FFF2-40B4-BE49-F238E27FC236}">
                  <a16:creationId xmlns:a16="http://schemas.microsoft.com/office/drawing/2014/main" id="{267F71E1-F9E7-7E85-29D0-7DD02CBB42C1}"/>
                </a:ext>
              </a:extLst>
            </p:cNvPr>
            <p:cNvSpPr/>
            <p:nvPr/>
          </p:nvSpPr>
          <p:spPr>
            <a:xfrm>
              <a:off x="4081441"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48" name="object 129">
              <a:extLst>
                <a:ext uri="{FF2B5EF4-FFF2-40B4-BE49-F238E27FC236}">
                  <a16:creationId xmlns:a16="http://schemas.microsoft.com/office/drawing/2014/main" id="{E9F9006B-F56D-9340-4D33-F1530D5E1E11}"/>
                </a:ext>
              </a:extLst>
            </p:cNvPr>
            <p:cNvSpPr/>
            <p:nvPr/>
          </p:nvSpPr>
          <p:spPr>
            <a:xfrm>
              <a:off x="4138966" y="8669999"/>
              <a:ext cx="44456" cy="41618"/>
            </a:xfrm>
            <a:custGeom>
              <a:avLst/>
              <a:gdLst/>
              <a:ahLst/>
              <a:cxnLst/>
              <a:rect l="l" t="t" r="r" b="b"/>
              <a:pathLst>
                <a:path w="52527" h="49174">
                  <a:moveTo>
                    <a:pt x="12903" y="49174"/>
                  </a:moveTo>
                  <a:lnTo>
                    <a:pt x="15861" y="39037"/>
                  </a:lnTo>
                  <a:lnTo>
                    <a:pt x="18193" y="25351"/>
                  </a:lnTo>
                  <a:lnTo>
                    <a:pt x="19593" y="11464"/>
                  </a:lnTo>
                  <a:lnTo>
                    <a:pt x="19812" y="7010"/>
                  </a:lnTo>
                  <a:lnTo>
                    <a:pt x="35966" y="7010"/>
                  </a:lnTo>
                  <a:lnTo>
                    <a:pt x="35966" y="43281"/>
                  </a:lnTo>
                  <a:lnTo>
                    <a:pt x="36677" y="47650"/>
                  </a:lnTo>
                  <a:lnTo>
                    <a:pt x="37490" y="49174"/>
                  </a:lnTo>
                  <a:lnTo>
                    <a:pt x="46126" y="49174"/>
                  </a:lnTo>
                  <a:lnTo>
                    <a:pt x="45415" y="46634"/>
                  </a:lnTo>
                  <a:lnTo>
                    <a:pt x="44704" y="42570"/>
                  </a:lnTo>
                  <a:lnTo>
                    <a:pt x="44704" y="7010"/>
                  </a:lnTo>
                  <a:lnTo>
                    <a:pt x="51511" y="7010"/>
                  </a:lnTo>
                  <a:lnTo>
                    <a:pt x="52527" y="0"/>
                  </a:lnTo>
                  <a:lnTo>
                    <a:pt x="6299" y="0"/>
                  </a:lnTo>
                  <a:lnTo>
                    <a:pt x="2235" y="1117"/>
                  </a:lnTo>
                  <a:lnTo>
                    <a:pt x="0" y="2641"/>
                  </a:lnTo>
                  <a:lnTo>
                    <a:pt x="1219" y="7924"/>
                  </a:lnTo>
                  <a:lnTo>
                    <a:pt x="3759" y="7213"/>
                  </a:lnTo>
                  <a:lnTo>
                    <a:pt x="7315" y="7010"/>
                  </a:lnTo>
                  <a:lnTo>
                    <a:pt x="11277" y="7010"/>
                  </a:lnTo>
                  <a:lnTo>
                    <a:pt x="10311" y="19901"/>
                  </a:lnTo>
                  <a:lnTo>
                    <a:pt x="8309" y="33661"/>
                  </a:lnTo>
                  <a:lnTo>
                    <a:pt x="5526" y="45713"/>
                  </a:lnTo>
                  <a:lnTo>
                    <a:pt x="4368" y="49174"/>
                  </a:lnTo>
                  <a:lnTo>
                    <a:pt x="12903" y="49174"/>
                  </a:lnTo>
                  <a:close/>
                </a:path>
              </a:pathLst>
            </a:custGeom>
            <a:solidFill>
              <a:srgbClr val="282828"/>
            </a:solidFill>
          </p:spPr>
          <p:txBody>
            <a:bodyPr wrap="square" lIns="0" tIns="0" rIns="0" bIns="0" rtlCol="0">
              <a:noAutofit/>
            </a:bodyPr>
            <a:lstStyle/>
            <a:p>
              <a:endParaRPr sz="1322"/>
            </a:p>
          </p:txBody>
        </p:sp>
        <p:sp>
          <p:nvSpPr>
            <p:cNvPr id="49" name="object 130">
              <a:extLst>
                <a:ext uri="{FF2B5EF4-FFF2-40B4-BE49-F238E27FC236}">
                  <a16:creationId xmlns:a16="http://schemas.microsoft.com/office/drawing/2014/main" id="{219E6535-4791-1883-ABCF-D77B8507150C}"/>
                </a:ext>
              </a:extLst>
            </p:cNvPr>
            <p:cNvSpPr/>
            <p:nvPr/>
          </p:nvSpPr>
          <p:spPr>
            <a:xfrm>
              <a:off x="4188411" y="8669053"/>
              <a:ext cx="41790" cy="43510"/>
            </a:xfrm>
            <a:custGeom>
              <a:avLst/>
              <a:gdLst/>
              <a:ahLst/>
              <a:cxnLst/>
              <a:rect l="l" t="t" r="r" b="b"/>
              <a:pathLst>
                <a:path w="49377" h="51409">
                  <a:moveTo>
                    <a:pt x="36067" y="27635"/>
                  </a:moveTo>
                  <a:lnTo>
                    <a:pt x="35458" y="31800"/>
                  </a:lnTo>
                  <a:lnTo>
                    <a:pt x="33934" y="38303"/>
                  </a:lnTo>
                  <a:lnTo>
                    <a:pt x="28549" y="44297"/>
                  </a:lnTo>
                  <a:lnTo>
                    <a:pt x="13817" y="44297"/>
                  </a:lnTo>
                  <a:lnTo>
                    <a:pt x="9042" y="35763"/>
                  </a:lnTo>
                  <a:lnTo>
                    <a:pt x="9042" y="15239"/>
                  </a:lnTo>
                  <a:lnTo>
                    <a:pt x="14731" y="7010"/>
                  </a:lnTo>
                  <a:lnTo>
                    <a:pt x="29565" y="7010"/>
                  </a:lnTo>
                  <a:lnTo>
                    <a:pt x="34442" y="3657"/>
                  </a:lnTo>
                  <a:lnTo>
                    <a:pt x="29057" y="0"/>
                  </a:lnTo>
                  <a:lnTo>
                    <a:pt x="21945" y="0"/>
                  </a:lnTo>
                  <a:lnTo>
                    <a:pt x="10219" y="4055"/>
                  </a:lnTo>
                  <a:lnTo>
                    <a:pt x="2050" y="15175"/>
                  </a:lnTo>
                  <a:lnTo>
                    <a:pt x="0" y="26720"/>
                  </a:lnTo>
                  <a:lnTo>
                    <a:pt x="3694" y="41826"/>
                  </a:lnTo>
                  <a:lnTo>
                    <a:pt x="13463" y="50248"/>
                  </a:lnTo>
                  <a:lnTo>
                    <a:pt x="20116" y="51409"/>
                  </a:lnTo>
                  <a:lnTo>
                    <a:pt x="27939" y="51409"/>
                  </a:lnTo>
                  <a:lnTo>
                    <a:pt x="33629" y="46939"/>
                  </a:lnTo>
                  <a:lnTo>
                    <a:pt x="36880" y="41046"/>
                  </a:lnTo>
                  <a:lnTo>
                    <a:pt x="36067" y="22961"/>
                  </a:lnTo>
                  <a:lnTo>
                    <a:pt x="36067" y="27635"/>
                  </a:lnTo>
                  <a:close/>
                </a:path>
                <a:path w="49377" h="51409">
                  <a:moveTo>
                    <a:pt x="29565" y="7010"/>
                  </a:moveTo>
                  <a:lnTo>
                    <a:pt x="34442" y="13004"/>
                  </a:lnTo>
                  <a:lnTo>
                    <a:pt x="35661" y="19608"/>
                  </a:lnTo>
                  <a:lnTo>
                    <a:pt x="36067" y="22961"/>
                  </a:lnTo>
                  <a:lnTo>
                    <a:pt x="36880" y="41046"/>
                  </a:lnTo>
                  <a:lnTo>
                    <a:pt x="37185" y="41046"/>
                  </a:lnTo>
                  <a:lnTo>
                    <a:pt x="37693" y="48564"/>
                  </a:lnTo>
                  <a:lnTo>
                    <a:pt x="41249" y="51409"/>
                  </a:lnTo>
                  <a:lnTo>
                    <a:pt x="45618" y="51409"/>
                  </a:lnTo>
                  <a:lnTo>
                    <a:pt x="48666" y="51003"/>
                  </a:lnTo>
                  <a:lnTo>
                    <a:pt x="49377" y="44602"/>
                  </a:lnTo>
                  <a:lnTo>
                    <a:pt x="45923" y="44500"/>
                  </a:lnTo>
                  <a:lnTo>
                    <a:pt x="44500" y="42062"/>
                  </a:lnTo>
                  <a:lnTo>
                    <a:pt x="44500" y="36271"/>
                  </a:lnTo>
                  <a:lnTo>
                    <a:pt x="44766" y="21333"/>
                  </a:lnTo>
                  <a:lnTo>
                    <a:pt x="45351" y="7815"/>
                  </a:lnTo>
                  <a:lnTo>
                    <a:pt x="45821" y="1117"/>
                  </a:lnTo>
                  <a:lnTo>
                    <a:pt x="38404" y="1117"/>
                  </a:lnTo>
                  <a:lnTo>
                    <a:pt x="37693" y="5994"/>
                  </a:lnTo>
                  <a:lnTo>
                    <a:pt x="37490" y="9855"/>
                  </a:lnTo>
                  <a:lnTo>
                    <a:pt x="37083" y="9855"/>
                  </a:lnTo>
                  <a:lnTo>
                    <a:pt x="34442" y="3657"/>
                  </a:lnTo>
                  <a:lnTo>
                    <a:pt x="29565" y="7010"/>
                  </a:lnTo>
                  <a:close/>
                </a:path>
              </a:pathLst>
            </a:custGeom>
            <a:solidFill>
              <a:srgbClr val="282828"/>
            </a:solidFill>
          </p:spPr>
          <p:txBody>
            <a:bodyPr wrap="square" lIns="0" tIns="0" rIns="0" bIns="0" rtlCol="0">
              <a:noAutofit/>
            </a:bodyPr>
            <a:lstStyle/>
            <a:p>
              <a:endParaRPr sz="1322"/>
            </a:p>
          </p:txBody>
        </p:sp>
        <p:sp>
          <p:nvSpPr>
            <p:cNvPr id="50" name="object 131">
              <a:extLst>
                <a:ext uri="{FF2B5EF4-FFF2-40B4-BE49-F238E27FC236}">
                  <a16:creationId xmlns:a16="http://schemas.microsoft.com/office/drawing/2014/main" id="{3BA8DBFF-F3A1-8227-F514-9B0CEADD13C4}"/>
                </a:ext>
              </a:extLst>
            </p:cNvPr>
            <p:cNvSpPr/>
            <p:nvPr/>
          </p:nvSpPr>
          <p:spPr>
            <a:xfrm>
              <a:off x="4230719" y="8655037"/>
              <a:ext cx="24249" cy="57526"/>
            </a:xfrm>
            <a:custGeom>
              <a:avLst/>
              <a:gdLst/>
              <a:ahLst/>
              <a:cxnLst/>
              <a:rect l="l" t="t" r="r" b="b"/>
              <a:pathLst>
                <a:path w="28651" h="67970">
                  <a:moveTo>
                    <a:pt x="18694" y="5181"/>
                  </a:moveTo>
                  <a:lnTo>
                    <a:pt x="18694" y="7924"/>
                  </a:lnTo>
                  <a:lnTo>
                    <a:pt x="20624" y="10261"/>
                  </a:lnTo>
                  <a:lnTo>
                    <a:pt x="26619" y="10261"/>
                  </a:lnTo>
                  <a:lnTo>
                    <a:pt x="28651" y="7924"/>
                  </a:lnTo>
                  <a:lnTo>
                    <a:pt x="28651" y="2235"/>
                  </a:lnTo>
                  <a:lnTo>
                    <a:pt x="26517" y="0"/>
                  </a:lnTo>
                  <a:lnTo>
                    <a:pt x="20828" y="0"/>
                  </a:lnTo>
                  <a:lnTo>
                    <a:pt x="18694" y="2336"/>
                  </a:lnTo>
                  <a:lnTo>
                    <a:pt x="18694" y="5181"/>
                  </a:lnTo>
                  <a:close/>
                </a:path>
                <a:path w="28651" h="67970">
                  <a:moveTo>
                    <a:pt x="0" y="5181"/>
                  </a:moveTo>
                  <a:lnTo>
                    <a:pt x="0" y="7924"/>
                  </a:lnTo>
                  <a:lnTo>
                    <a:pt x="2032" y="10261"/>
                  </a:lnTo>
                  <a:lnTo>
                    <a:pt x="7924" y="10261"/>
                  </a:lnTo>
                  <a:lnTo>
                    <a:pt x="9956" y="7924"/>
                  </a:lnTo>
                  <a:lnTo>
                    <a:pt x="9956" y="2235"/>
                  </a:lnTo>
                  <a:lnTo>
                    <a:pt x="7823" y="0"/>
                  </a:lnTo>
                  <a:lnTo>
                    <a:pt x="2133" y="0"/>
                  </a:lnTo>
                  <a:lnTo>
                    <a:pt x="0" y="2336"/>
                  </a:lnTo>
                  <a:lnTo>
                    <a:pt x="0" y="5181"/>
                  </a:lnTo>
                  <a:close/>
                </a:path>
                <a:path w="28651" h="67970">
                  <a:moveTo>
                    <a:pt x="18491" y="59334"/>
                  </a:moveTo>
                  <a:lnTo>
                    <a:pt x="18491" y="17678"/>
                  </a:lnTo>
                  <a:lnTo>
                    <a:pt x="9550" y="17678"/>
                  </a:lnTo>
                  <a:lnTo>
                    <a:pt x="9550" y="65633"/>
                  </a:lnTo>
                  <a:lnTo>
                    <a:pt x="13512" y="67970"/>
                  </a:lnTo>
                  <a:lnTo>
                    <a:pt x="18694" y="67970"/>
                  </a:lnTo>
                  <a:lnTo>
                    <a:pt x="21742" y="67767"/>
                  </a:lnTo>
                  <a:lnTo>
                    <a:pt x="22758" y="67462"/>
                  </a:lnTo>
                  <a:lnTo>
                    <a:pt x="23266" y="60959"/>
                  </a:lnTo>
                  <a:lnTo>
                    <a:pt x="19405" y="61163"/>
                  </a:lnTo>
                  <a:lnTo>
                    <a:pt x="18491" y="59334"/>
                  </a:lnTo>
                  <a:close/>
                </a:path>
              </a:pathLst>
            </a:custGeom>
            <a:solidFill>
              <a:srgbClr val="282828"/>
            </a:solidFill>
          </p:spPr>
          <p:txBody>
            <a:bodyPr wrap="square" lIns="0" tIns="0" rIns="0" bIns="0" rtlCol="0">
              <a:noAutofit/>
            </a:bodyPr>
            <a:lstStyle/>
            <a:p>
              <a:endParaRPr sz="1322"/>
            </a:p>
          </p:txBody>
        </p:sp>
        <p:sp>
          <p:nvSpPr>
            <p:cNvPr id="51" name="object 132">
              <a:extLst>
                <a:ext uri="{FF2B5EF4-FFF2-40B4-BE49-F238E27FC236}">
                  <a16:creationId xmlns:a16="http://schemas.microsoft.com/office/drawing/2014/main" id="{23A67396-F6B6-5A58-7FE4-36391B7112EB}"/>
                </a:ext>
              </a:extLst>
            </p:cNvPr>
            <p:cNvSpPr/>
            <p:nvPr/>
          </p:nvSpPr>
          <p:spPr>
            <a:xfrm>
              <a:off x="4258147" y="8669997"/>
              <a:ext cx="36545" cy="41618"/>
            </a:xfrm>
            <a:custGeom>
              <a:avLst/>
              <a:gdLst/>
              <a:ahLst/>
              <a:cxnLst/>
              <a:rect l="l" t="t" r="r" b="b"/>
              <a:pathLst>
                <a:path w="43179" h="49174">
                  <a:moveTo>
                    <a:pt x="10058" y="4267"/>
                  </a:moveTo>
                  <a:lnTo>
                    <a:pt x="9448" y="1117"/>
                  </a:lnTo>
                  <a:lnTo>
                    <a:pt x="8636" y="0"/>
                  </a:lnTo>
                  <a:lnTo>
                    <a:pt x="0" y="0"/>
                  </a:lnTo>
                  <a:lnTo>
                    <a:pt x="812" y="1828"/>
                  </a:lnTo>
                  <a:lnTo>
                    <a:pt x="1117" y="6705"/>
                  </a:lnTo>
                  <a:lnTo>
                    <a:pt x="1117" y="49174"/>
                  </a:lnTo>
                  <a:lnTo>
                    <a:pt x="10058" y="49174"/>
                  </a:lnTo>
                  <a:lnTo>
                    <a:pt x="10058" y="27330"/>
                  </a:lnTo>
                  <a:lnTo>
                    <a:pt x="15544" y="27431"/>
                  </a:lnTo>
                  <a:lnTo>
                    <a:pt x="20116" y="32207"/>
                  </a:lnTo>
                  <a:lnTo>
                    <a:pt x="25095" y="38709"/>
                  </a:lnTo>
                  <a:lnTo>
                    <a:pt x="32816" y="49174"/>
                  </a:lnTo>
                  <a:lnTo>
                    <a:pt x="43180" y="49174"/>
                  </a:lnTo>
                  <a:lnTo>
                    <a:pt x="34239" y="36880"/>
                  </a:lnTo>
                  <a:lnTo>
                    <a:pt x="29260" y="30276"/>
                  </a:lnTo>
                  <a:lnTo>
                    <a:pt x="23977" y="23977"/>
                  </a:lnTo>
                  <a:lnTo>
                    <a:pt x="19100" y="22859"/>
                  </a:lnTo>
                  <a:lnTo>
                    <a:pt x="19100" y="22555"/>
                  </a:lnTo>
                  <a:lnTo>
                    <a:pt x="28934" y="13217"/>
                  </a:lnTo>
                  <a:lnTo>
                    <a:pt x="37972" y="4616"/>
                  </a:lnTo>
                  <a:lnTo>
                    <a:pt x="42468" y="406"/>
                  </a:lnTo>
                  <a:lnTo>
                    <a:pt x="42468" y="0"/>
                  </a:lnTo>
                  <a:lnTo>
                    <a:pt x="32004" y="0"/>
                  </a:lnTo>
                  <a:lnTo>
                    <a:pt x="24179" y="8134"/>
                  </a:lnTo>
                  <a:lnTo>
                    <a:pt x="14859" y="17612"/>
                  </a:lnTo>
                  <a:lnTo>
                    <a:pt x="10464" y="21843"/>
                  </a:lnTo>
                  <a:lnTo>
                    <a:pt x="10058" y="21843"/>
                  </a:lnTo>
                  <a:lnTo>
                    <a:pt x="10058" y="4267"/>
                  </a:lnTo>
                  <a:close/>
                </a:path>
              </a:pathLst>
            </a:custGeom>
            <a:solidFill>
              <a:srgbClr val="282828"/>
            </a:solidFill>
          </p:spPr>
          <p:txBody>
            <a:bodyPr wrap="square" lIns="0" tIns="0" rIns="0" bIns="0" rtlCol="0">
              <a:noAutofit/>
            </a:bodyPr>
            <a:lstStyle/>
            <a:p>
              <a:endParaRPr sz="1322"/>
            </a:p>
          </p:txBody>
        </p:sp>
        <p:sp>
          <p:nvSpPr>
            <p:cNvPr id="52" name="object 133">
              <a:extLst>
                <a:ext uri="{FF2B5EF4-FFF2-40B4-BE49-F238E27FC236}">
                  <a16:creationId xmlns:a16="http://schemas.microsoft.com/office/drawing/2014/main" id="{7F071AED-78C8-A451-CEC2-4604034786EA}"/>
                </a:ext>
              </a:extLst>
            </p:cNvPr>
            <p:cNvSpPr/>
            <p:nvPr/>
          </p:nvSpPr>
          <p:spPr>
            <a:xfrm>
              <a:off x="4300279" y="8652627"/>
              <a:ext cx="37491" cy="76014"/>
            </a:xfrm>
            <a:custGeom>
              <a:avLst/>
              <a:gdLst/>
              <a:ahLst/>
              <a:cxnLst/>
              <a:rect l="l" t="t" r="r" b="b"/>
              <a:pathLst>
                <a:path w="44297" h="89814">
                  <a:moveTo>
                    <a:pt x="17780" y="19405"/>
                  </a:moveTo>
                  <a:lnTo>
                    <a:pt x="12090" y="23977"/>
                  </a:lnTo>
                  <a:lnTo>
                    <a:pt x="9652" y="28651"/>
                  </a:lnTo>
                  <a:lnTo>
                    <a:pt x="9448" y="28651"/>
                  </a:lnTo>
                  <a:lnTo>
                    <a:pt x="9448" y="25501"/>
                  </a:lnTo>
                  <a:lnTo>
                    <a:pt x="8940" y="22453"/>
                  </a:lnTo>
                  <a:lnTo>
                    <a:pt x="8026" y="20523"/>
                  </a:lnTo>
                  <a:lnTo>
                    <a:pt x="0" y="20523"/>
                  </a:lnTo>
                  <a:lnTo>
                    <a:pt x="1117" y="23875"/>
                  </a:lnTo>
                  <a:lnTo>
                    <a:pt x="1422" y="28854"/>
                  </a:lnTo>
                  <a:lnTo>
                    <a:pt x="1422" y="69697"/>
                  </a:lnTo>
                  <a:lnTo>
                    <a:pt x="10363" y="69697"/>
                  </a:lnTo>
                  <a:lnTo>
                    <a:pt x="10363" y="40131"/>
                  </a:lnTo>
                  <a:lnTo>
                    <a:pt x="10566" y="37083"/>
                  </a:lnTo>
                  <a:lnTo>
                    <a:pt x="10972" y="35966"/>
                  </a:lnTo>
                  <a:lnTo>
                    <a:pt x="12496" y="30987"/>
                  </a:lnTo>
                  <a:lnTo>
                    <a:pt x="17068" y="26822"/>
                  </a:lnTo>
                  <a:lnTo>
                    <a:pt x="31394" y="26822"/>
                  </a:lnTo>
                  <a:lnTo>
                    <a:pt x="34340" y="33426"/>
                  </a:lnTo>
                  <a:lnTo>
                    <a:pt x="34340" y="78333"/>
                  </a:lnTo>
                  <a:lnTo>
                    <a:pt x="34645" y="86766"/>
                  </a:lnTo>
                  <a:lnTo>
                    <a:pt x="35864" y="89814"/>
                  </a:lnTo>
                  <a:lnTo>
                    <a:pt x="44297" y="89814"/>
                  </a:lnTo>
                  <a:lnTo>
                    <a:pt x="43281" y="85750"/>
                  </a:lnTo>
                  <a:lnTo>
                    <a:pt x="43281" y="40335"/>
                  </a:lnTo>
                  <a:lnTo>
                    <a:pt x="37829" y="24194"/>
                  </a:lnTo>
                  <a:lnTo>
                    <a:pt x="27305" y="19461"/>
                  </a:lnTo>
                  <a:lnTo>
                    <a:pt x="17780" y="19405"/>
                  </a:lnTo>
                  <a:close/>
                </a:path>
                <a:path w="44297" h="89814">
                  <a:moveTo>
                    <a:pt x="24587" y="0"/>
                  </a:moveTo>
                  <a:lnTo>
                    <a:pt x="19202" y="14528"/>
                  </a:lnTo>
                  <a:lnTo>
                    <a:pt x="25095" y="14528"/>
                  </a:lnTo>
                  <a:lnTo>
                    <a:pt x="33629" y="0"/>
                  </a:lnTo>
                  <a:lnTo>
                    <a:pt x="24587" y="0"/>
                  </a:lnTo>
                  <a:close/>
                </a:path>
              </a:pathLst>
            </a:custGeom>
            <a:solidFill>
              <a:srgbClr val="282828"/>
            </a:solidFill>
          </p:spPr>
          <p:txBody>
            <a:bodyPr wrap="square" lIns="0" tIns="0" rIns="0" bIns="0" rtlCol="0">
              <a:noAutofit/>
            </a:bodyPr>
            <a:lstStyle/>
            <a:p>
              <a:endParaRPr sz="1322"/>
            </a:p>
          </p:txBody>
        </p:sp>
        <p:sp>
          <p:nvSpPr>
            <p:cNvPr id="53" name="object 134">
              <a:extLst>
                <a:ext uri="{FF2B5EF4-FFF2-40B4-BE49-F238E27FC236}">
                  <a16:creationId xmlns:a16="http://schemas.microsoft.com/office/drawing/2014/main" id="{5AB63CEA-449F-E1F0-7175-D535311B9FC9}"/>
                </a:ext>
              </a:extLst>
            </p:cNvPr>
            <p:cNvSpPr/>
            <p:nvPr/>
          </p:nvSpPr>
          <p:spPr>
            <a:xfrm>
              <a:off x="4346196"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sp>
          <p:nvSpPr>
            <p:cNvPr id="54" name="object 135">
              <a:extLst>
                <a:ext uri="{FF2B5EF4-FFF2-40B4-BE49-F238E27FC236}">
                  <a16:creationId xmlns:a16="http://schemas.microsoft.com/office/drawing/2014/main" id="{3DA62DA2-B9FB-91FF-94D8-56D1E5DAA700}"/>
                </a:ext>
              </a:extLst>
            </p:cNvPr>
            <p:cNvSpPr/>
            <p:nvPr/>
          </p:nvSpPr>
          <p:spPr>
            <a:xfrm>
              <a:off x="4397016" y="8653660"/>
              <a:ext cx="45144" cy="57956"/>
            </a:xfrm>
            <a:custGeom>
              <a:avLst/>
              <a:gdLst/>
              <a:ahLst/>
              <a:cxnLst/>
              <a:rect l="l" t="t" r="r" b="b"/>
              <a:pathLst>
                <a:path w="53340" h="68478">
                  <a:moveTo>
                    <a:pt x="23672" y="7416"/>
                  </a:moveTo>
                  <a:lnTo>
                    <a:pt x="51815" y="7416"/>
                  </a:lnTo>
                  <a:lnTo>
                    <a:pt x="51815" y="0"/>
                  </a:lnTo>
                  <a:lnTo>
                    <a:pt x="14731" y="0"/>
                  </a:lnTo>
                  <a:lnTo>
                    <a:pt x="14731" y="68478"/>
                  </a:lnTo>
                  <a:lnTo>
                    <a:pt x="53339" y="68478"/>
                  </a:lnTo>
                  <a:lnTo>
                    <a:pt x="53339" y="61061"/>
                  </a:lnTo>
                  <a:lnTo>
                    <a:pt x="23672" y="61061"/>
                  </a:lnTo>
                  <a:lnTo>
                    <a:pt x="23672" y="36372"/>
                  </a:lnTo>
                  <a:lnTo>
                    <a:pt x="50190" y="36372"/>
                  </a:lnTo>
                  <a:lnTo>
                    <a:pt x="50190" y="29057"/>
                  </a:lnTo>
                  <a:lnTo>
                    <a:pt x="23672" y="29057"/>
                  </a:lnTo>
                  <a:lnTo>
                    <a:pt x="23672" y="7416"/>
                  </a:lnTo>
                  <a:close/>
                </a:path>
                <a:path w="53340" h="68478">
                  <a:moveTo>
                    <a:pt x="711" y="0"/>
                  </a:moveTo>
                  <a:lnTo>
                    <a:pt x="0" y="15747"/>
                  </a:lnTo>
                  <a:lnTo>
                    <a:pt x="5283" y="15747"/>
                  </a:lnTo>
                  <a:lnTo>
                    <a:pt x="8839" y="0"/>
                  </a:lnTo>
                  <a:lnTo>
                    <a:pt x="711" y="0"/>
                  </a:lnTo>
                  <a:close/>
                </a:path>
              </a:pathLst>
            </a:custGeom>
            <a:solidFill>
              <a:srgbClr val="282828"/>
            </a:solidFill>
          </p:spPr>
          <p:txBody>
            <a:bodyPr wrap="square" lIns="0" tIns="0" rIns="0" bIns="0" rtlCol="0">
              <a:noAutofit/>
            </a:bodyPr>
            <a:lstStyle/>
            <a:p>
              <a:endParaRPr sz="1322"/>
            </a:p>
          </p:txBody>
        </p:sp>
        <p:sp>
          <p:nvSpPr>
            <p:cNvPr id="55" name="object 136">
              <a:extLst>
                <a:ext uri="{FF2B5EF4-FFF2-40B4-BE49-F238E27FC236}">
                  <a16:creationId xmlns:a16="http://schemas.microsoft.com/office/drawing/2014/main" id="{8CE7D9D7-10F7-D034-1346-E5EE7DE58218}"/>
                </a:ext>
              </a:extLst>
            </p:cNvPr>
            <p:cNvSpPr/>
            <p:nvPr/>
          </p:nvSpPr>
          <p:spPr>
            <a:xfrm>
              <a:off x="4445600" y="8669999"/>
              <a:ext cx="37921" cy="41618"/>
            </a:xfrm>
            <a:custGeom>
              <a:avLst/>
              <a:gdLst/>
              <a:ahLst/>
              <a:cxnLst/>
              <a:rect l="l" t="t" r="r" b="b"/>
              <a:pathLst>
                <a:path w="44805" h="49174">
                  <a:moveTo>
                    <a:pt x="44500" y="0"/>
                  </a:moveTo>
                  <a:lnTo>
                    <a:pt x="36068" y="0"/>
                  </a:lnTo>
                  <a:lnTo>
                    <a:pt x="36169" y="4572"/>
                  </a:lnTo>
                  <a:lnTo>
                    <a:pt x="33774" y="17185"/>
                  </a:lnTo>
                  <a:lnTo>
                    <a:pt x="28552" y="30178"/>
                  </a:lnTo>
                  <a:lnTo>
                    <a:pt x="23469" y="40436"/>
                  </a:lnTo>
                  <a:lnTo>
                    <a:pt x="23164" y="40436"/>
                  </a:lnTo>
                  <a:lnTo>
                    <a:pt x="21742" y="36169"/>
                  </a:lnTo>
                  <a:lnTo>
                    <a:pt x="20523" y="32004"/>
                  </a:lnTo>
                  <a:lnTo>
                    <a:pt x="18897" y="27635"/>
                  </a:lnTo>
                  <a:lnTo>
                    <a:pt x="9448" y="0"/>
                  </a:lnTo>
                  <a:lnTo>
                    <a:pt x="0" y="0"/>
                  </a:lnTo>
                  <a:lnTo>
                    <a:pt x="17983" y="49174"/>
                  </a:lnTo>
                  <a:lnTo>
                    <a:pt x="26416" y="49174"/>
                  </a:lnTo>
                  <a:lnTo>
                    <a:pt x="33284" y="37313"/>
                  </a:lnTo>
                  <a:lnTo>
                    <a:pt x="39322" y="25223"/>
                  </a:lnTo>
                  <a:lnTo>
                    <a:pt x="43496" y="13369"/>
                  </a:lnTo>
                  <a:lnTo>
                    <a:pt x="44805" y="3657"/>
                  </a:lnTo>
                  <a:lnTo>
                    <a:pt x="44602" y="1016"/>
                  </a:lnTo>
                  <a:lnTo>
                    <a:pt x="44500" y="0"/>
                  </a:lnTo>
                  <a:close/>
                </a:path>
              </a:pathLst>
            </a:custGeom>
            <a:solidFill>
              <a:srgbClr val="282828"/>
            </a:solidFill>
          </p:spPr>
          <p:txBody>
            <a:bodyPr wrap="square" lIns="0" tIns="0" rIns="0" bIns="0" rtlCol="0">
              <a:noAutofit/>
            </a:bodyPr>
            <a:lstStyle/>
            <a:p>
              <a:endParaRPr sz="1322"/>
            </a:p>
          </p:txBody>
        </p:sp>
        <p:sp>
          <p:nvSpPr>
            <p:cNvPr id="56" name="object 137">
              <a:extLst>
                <a:ext uri="{FF2B5EF4-FFF2-40B4-BE49-F238E27FC236}">
                  <a16:creationId xmlns:a16="http://schemas.microsoft.com/office/drawing/2014/main" id="{3B72F0F9-C8A5-46BF-B2AE-E9F159BB00F0}"/>
                </a:ext>
              </a:extLst>
            </p:cNvPr>
            <p:cNvSpPr/>
            <p:nvPr/>
          </p:nvSpPr>
          <p:spPr>
            <a:xfrm>
              <a:off x="4488852" y="8669997"/>
              <a:ext cx="53140" cy="42565"/>
            </a:xfrm>
            <a:custGeom>
              <a:avLst/>
              <a:gdLst/>
              <a:ahLst/>
              <a:cxnLst/>
              <a:rect l="l" t="t" r="r" b="b"/>
              <a:pathLst>
                <a:path w="62788" h="50292">
                  <a:moveTo>
                    <a:pt x="3919" y="41661"/>
                  </a:moveTo>
                  <a:lnTo>
                    <a:pt x="12972" y="49440"/>
                  </a:lnTo>
                  <a:lnTo>
                    <a:pt x="17983" y="50291"/>
                  </a:lnTo>
                  <a:lnTo>
                    <a:pt x="23977" y="50291"/>
                  </a:lnTo>
                  <a:lnTo>
                    <a:pt x="28651" y="46939"/>
                  </a:lnTo>
                  <a:lnTo>
                    <a:pt x="30987" y="41554"/>
                  </a:lnTo>
                  <a:lnTo>
                    <a:pt x="31394" y="41554"/>
                  </a:lnTo>
                  <a:lnTo>
                    <a:pt x="33426" y="46939"/>
                  </a:lnTo>
                  <a:lnTo>
                    <a:pt x="38201" y="50291"/>
                  </a:lnTo>
                  <a:lnTo>
                    <a:pt x="44195" y="50291"/>
                  </a:lnTo>
                  <a:lnTo>
                    <a:pt x="54546" y="46357"/>
                  </a:lnTo>
                  <a:lnTo>
                    <a:pt x="61546" y="34214"/>
                  </a:lnTo>
                  <a:lnTo>
                    <a:pt x="62788" y="23571"/>
                  </a:lnTo>
                  <a:lnTo>
                    <a:pt x="62788" y="12293"/>
                  </a:lnTo>
                  <a:lnTo>
                    <a:pt x="58724" y="3759"/>
                  </a:lnTo>
                  <a:lnTo>
                    <a:pt x="54355" y="0"/>
                  </a:lnTo>
                  <a:lnTo>
                    <a:pt x="45923" y="0"/>
                  </a:lnTo>
                  <a:lnTo>
                    <a:pt x="45923" y="304"/>
                  </a:lnTo>
                  <a:lnTo>
                    <a:pt x="50596" y="4876"/>
                  </a:lnTo>
                  <a:lnTo>
                    <a:pt x="54051" y="13715"/>
                  </a:lnTo>
                  <a:lnTo>
                    <a:pt x="54051" y="36575"/>
                  </a:lnTo>
                  <a:lnTo>
                    <a:pt x="48869" y="42875"/>
                  </a:lnTo>
                  <a:lnTo>
                    <a:pt x="38912" y="42875"/>
                  </a:lnTo>
                  <a:lnTo>
                    <a:pt x="35356" y="37998"/>
                  </a:lnTo>
                  <a:lnTo>
                    <a:pt x="35356" y="31699"/>
                  </a:lnTo>
                  <a:lnTo>
                    <a:pt x="35559" y="13004"/>
                  </a:lnTo>
                  <a:lnTo>
                    <a:pt x="27127" y="13004"/>
                  </a:lnTo>
                  <a:lnTo>
                    <a:pt x="27330" y="31800"/>
                  </a:lnTo>
                  <a:lnTo>
                    <a:pt x="27330" y="37896"/>
                  </a:lnTo>
                  <a:lnTo>
                    <a:pt x="23774" y="42875"/>
                  </a:lnTo>
                  <a:lnTo>
                    <a:pt x="14528" y="42875"/>
                  </a:lnTo>
                  <a:lnTo>
                    <a:pt x="8737" y="37896"/>
                  </a:lnTo>
                  <a:lnTo>
                    <a:pt x="8737" y="13715"/>
                  </a:lnTo>
                  <a:lnTo>
                    <a:pt x="12293" y="5181"/>
                  </a:lnTo>
                  <a:lnTo>
                    <a:pt x="16865" y="304"/>
                  </a:lnTo>
                  <a:lnTo>
                    <a:pt x="16865" y="0"/>
                  </a:lnTo>
                  <a:lnTo>
                    <a:pt x="8635" y="0"/>
                  </a:lnTo>
                  <a:lnTo>
                    <a:pt x="2767" y="9413"/>
                  </a:lnTo>
                  <a:lnTo>
                    <a:pt x="4" y="23784"/>
                  </a:lnTo>
                  <a:lnTo>
                    <a:pt x="0" y="24383"/>
                  </a:lnTo>
                  <a:lnTo>
                    <a:pt x="3919" y="41661"/>
                  </a:lnTo>
                  <a:close/>
                </a:path>
              </a:pathLst>
            </a:custGeom>
            <a:solidFill>
              <a:srgbClr val="282828"/>
            </a:solidFill>
          </p:spPr>
          <p:txBody>
            <a:bodyPr wrap="square" lIns="0" tIns="0" rIns="0" bIns="0" rtlCol="0">
              <a:noAutofit/>
            </a:bodyPr>
            <a:lstStyle/>
            <a:p>
              <a:endParaRPr sz="1322"/>
            </a:p>
          </p:txBody>
        </p:sp>
        <p:sp>
          <p:nvSpPr>
            <p:cNvPr id="57" name="object 138">
              <a:extLst>
                <a:ext uri="{FF2B5EF4-FFF2-40B4-BE49-F238E27FC236}">
                  <a16:creationId xmlns:a16="http://schemas.microsoft.com/office/drawing/2014/main" id="{E66F037E-9140-5E9F-7D2A-2389C00D6EEA}"/>
                </a:ext>
              </a:extLst>
            </p:cNvPr>
            <p:cNvSpPr/>
            <p:nvPr/>
          </p:nvSpPr>
          <p:spPr>
            <a:xfrm>
              <a:off x="4549041" y="8683501"/>
              <a:ext cx="37738" cy="40786"/>
            </a:xfrm>
            <a:custGeom>
              <a:avLst/>
              <a:gdLst/>
              <a:ahLst/>
              <a:cxnLst/>
              <a:rect l="l" t="t" r="r" b="b"/>
              <a:pathLst>
                <a:path w="44589" h="48191">
                  <a:moveTo>
                    <a:pt x="44589" y="21044"/>
                  </a:moveTo>
                  <a:lnTo>
                    <a:pt x="38303" y="0"/>
                  </a:lnTo>
                  <a:lnTo>
                    <a:pt x="38303" y="19507"/>
                  </a:lnTo>
                  <a:lnTo>
                    <a:pt x="35535" y="31122"/>
                  </a:lnTo>
                  <a:lnTo>
                    <a:pt x="44589" y="21044"/>
                  </a:lnTo>
                  <a:close/>
                </a:path>
                <a:path w="44589" h="48191">
                  <a:moveTo>
                    <a:pt x="9042" y="-609"/>
                  </a:moveTo>
                  <a:lnTo>
                    <a:pt x="13614" y="-10363"/>
                  </a:lnTo>
                  <a:lnTo>
                    <a:pt x="34035" y="-10363"/>
                  </a:lnTo>
                  <a:lnTo>
                    <a:pt x="38303" y="0"/>
                  </a:lnTo>
                  <a:lnTo>
                    <a:pt x="44589" y="21044"/>
                  </a:lnTo>
                  <a:lnTo>
                    <a:pt x="47142" y="8331"/>
                  </a:lnTo>
                  <a:lnTo>
                    <a:pt x="47142" y="914"/>
                  </a:lnTo>
                  <a:lnTo>
                    <a:pt x="43789" y="-6299"/>
                  </a:lnTo>
                  <a:lnTo>
                    <a:pt x="37998" y="-10261"/>
                  </a:lnTo>
                  <a:lnTo>
                    <a:pt x="37998" y="-10668"/>
                  </a:lnTo>
                  <a:lnTo>
                    <a:pt x="45211" y="-10363"/>
                  </a:lnTo>
                  <a:lnTo>
                    <a:pt x="50901" y="-10261"/>
                  </a:lnTo>
                  <a:lnTo>
                    <a:pt x="51206" y="-17068"/>
                  </a:lnTo>
                  <a:lnTo>
                    <a:pt x="25298" y="-17068"/>
                  </a:lnTo>
                  <a:lnTo>
                    <a:pt x="11635" y="-13596"/>
                  </a:lnTo>
                  <a:lnTo>
                    <a:pt x="2708" y="-3857"/>
                  </a:lnTo>
                  <a:lnTo>
                    <a:pt x="0" y="9143"/>
                  </a:lnTo>
                  <a:lnTo>
                    <a:pt x="3811" y="23726"/>
                  </a:lnTo>
                  <a:lnTo>
                    <a:pt x="13805" y="32394"/>
                  </a:lnTo>
                  <a:lnTo>
                    <a:pt x="23571" y="34340"/>
                  </a:lnTo>
                  <a:lnTo>
                    <a:pt x="35535" y="31122"/>
                  </a:lnTo>
                  <a:lnTo>
                    <a:pt x="38303" y="19507"/>
                  </a:lnTo>
                  <a:lnTo>
                    <a:pt x="31902" y="27635"/>
                  </a:lnTo>
                  <a:lnTo>
                    <a:pt x="15239" y="27635"/>
                  </a:lnTo>
                  <a:lnTo>
                    <a:pt x="9042" y="19507"/>
                  </a:lnTo>
                  <a:lnTo>
                    <a:pt x="9042" y="-609"/>
                  </a:lnTo>
                  <a:close/>
                </a:path>
              </a:pathLst>
            </a:custGeom>
            <a:solidFill>
              <a:srgbClr val="282828"/>
            </a:solidFill>
          </p:spPr>
          <p:txBody>
            <a:bodyPr wrap="square" lIns="0" tIns="0" rIns="0" bIns="0" rtlCol="0">
              <a:noAutofit/>
            </a:bodyPr>
            <a:lstStyle/>
            <a:p>
              <a:endParaRPr sz="1322"/>
            </a:p>
          </p:txBody>
        </p:sp>
        <p:sp>
          <p:nvSpPr>
            <p:cNvPr id="58" name="object 139">
              <a:extLst>
                <a:ext uri="{FF2B5EF4-FFF2-40B4-BE49-F238E27FC236}">
                  <a16:creationId xmlns:a16="http://schemas.microsoft.com/office/drawing/2014/main" id="{40B594D3-E9D9-CFE9-6A2D-4F3AA3002671}"/>
                </a:ext>
              </a:extLst>
            </p:cNvPr>
            <p:cNvSpPr/>
            <p:nvPr/>
          </p:nvSpPr>
          <p:spPr>
            <a:xfrm>
              <a:off x="4598915" y="8669050"/>
              <a:ext cx="37491" cy="59590"/>
            </a:xfrm>
            <a:custGeom>
              <a:avLst/>
              <a:gdLst/>
              <a:ahLst/>
              <a:cxnLst/>
              <a:rect l="l" t="t" r="r" b="b"/>
              <a:pathLst>
                <a:path w="44297" h="70408">
                  <a:moveTo>
                    <a:pt x="34645" y="67360"/>
                  </a:moveTo>
                  <a:lnTo>
                    <a:pt x="35864" y="70408"/>
                  </a:lnTo>
                  <a:lnTo>
                    <a:pt x="44297" y="70408"/>
                  </a:lnTo>
                  <a:lnTo>
                    <a:pt x="43281" y="66344"/>
                  </a:lnTo>
                  <a:lnTo>
                    <a:pt x="43281" y="20929"/>
                  </a:lnTo>
                  <a:lnTo>
                    <a:pt x="37829" y="4788"/>
                  </a:lnTo>
                  <a:lnTo>
                    <a:pt x="27305" y="55"/>
                  </a:lnTo>
                  <a:lnTo>
                    <a:pt x="17780" y="0"/>
                  </a:lnTo>
                  <a:lnTo>
                    <a:pt x="12090" y="4572"/>
                  </a:lnTo>
                  <a:lnTo>
                    <a:pt x="9652" y="9245"/>
                  </a:lnTo>
                  <a:lnTo>
                    <a:pt x="9448" y="9245"/>
                  </a:lnTo>
                  <a:lnTo>
                    <a:pt x="9448" y="6096"/>
                  </a:lnTo>
                  <a:lnTo>
                    <a:pt x="8940" y="3048"/>
                  </a:lnTo>
                  <a:lnTo>
                    <a:pt x="8026" y="1117"/>
                  </a:lnTo>
                  <a:lnTo>
                    <a:pt x="0" y="1117"/>
                  </a:lnTo>
                  <a:lnTo>
                    <a:pt x="1117" y="4470"/>
                  </a:lnTo>
                  <a:lnTo>
                    <a:pt x="1422" y="9448"/>
                  </a:lnTo>
                  <a:lnTo>
                    <a:pt x="1422" y="50292"/>
                  </a:lnTo>
                  <a:lnTo>
                    <a:pt x="10363" y="50292"/>
                  </a:lnTo>
                  <a:lnTo>
                    <a:pt x="10363" y="20726"/>
                  </a:lnTo>
                  <a:lnTo>
                    <a:pt x="10566" y="17678"/>
                  </a:lnTo>
                  <a:lnTo>
                    <a:pt x="10972" y="16560"/>
                  </a:lnTo>
                  <a:lnTo>
                    <a:pt x="12496" y="11582"/>
                  </a:lnTo>
                  <a:lnTo>
                    <a:pt x="17068" y="7416"/>
                  </a:lnTo>
                  <a:lnTo>
                    <a:pt x="31394" y="7416"/>
                  </a:lnTo>
                  <a:lnTo>
                    <a:pt x="34340" y="14020"/>
                  </a:lnTo>
                  <a:lnTo>
                    <a:pt x="34340" y="58928"/>
                  </a:lnTo>
                  <a:lnTo>
                    <a:pt x="34645" y="67360"/>
                  </a:lnTo>
                  <a:close/>
                </a:path>
              </a:pathLst>
            </a:custGeom>
            <a:solidFill>
              <a:srgbClr val="282828"/>
            </a:solidFill>
          </p:spPr>
          <p:txBody>
            <a:bodyPr wrap="square" lIns="0" tIns="0" rIns="0" bIns="0" rtlCol="0">
              <a:noAutofit/>
            </a:bodyPr>
            <a:lstStyle/>
            <a:p>
              <a:endParaRPr sz="1322"/>
            </a:p>
          </p:txBody>
        </p:sp>
        <p:sp>
          <p:nvSpPr>
            <p:cNvPr id="59" name="object 140">
              <a:extLst>
                <a:ext uri="{FF2B5EF4-FFF2-40B4-BE49-F238E27FC236}">
                  <a16:creationId xmlns:a16="http://schemas.microsoft.com/office/drawing/2014/main" id="{8D8DF806-4D04-E9C8-8D0C-EF0159B6F376}"/>
                </a:ext>
              </a:extLst>
            </p:cNvPr>
            <p:cNvSpPr/>
            <p:nvPr/>
          </p:nvSpPr>
          <p:spPr>
            <a:xfrm>
              <a:off x="4644833" y="8669050"/>
              <a:ext cx="31816" cy="54947"/>
            </a:xfrm>
            <a:custGeom>
              <a:avLst/>
              <a:gdLst/>
              <a:ahLst/>
              <a:cxnLst/>
              <a:rect l="l" t="t" r="r" b="b"/>
              <a:pathLst>
                <a:path w="37592" h="64922">
                  <a:moveTo>
                    <a:pt x="2890" y="14150"/>
                  </a:moveTo>
                  <a:lnTo>
                    <a:pt x="0" y="26517"/>
                  </a:lnTo>
                  <a:lnTo>
                    <a:pt x="4004" y="40272"/>
                  </a:lnTo>
                  <a:lnTo>
                    <a:pt x="14099" y="48296"/>
                  </a:lnTo>
                  <a:lnTo>
                    <a:pt x="18491" y="49885"/>
                  </a:lnTo>
                  <a:lnTo>
                    <a:pt x="21539" y="50698"/>
                  </a:lnTo>
                  <a:lnTo>
                    <a:pt x="25196" y="51409"/>
                  </a:lnTo>
                  <a:lnTo>
                    <a:pt x="28549" y="52019"/>
                  </a:lnTo>
                  <a:lnTo>
                    <a:pt x="28346" y="54457"/>
                  </a:lnTo>
                  <a:lnTo>
                    <a:pt x="26619" y="60756"/>
                  </a:lnTo>
                  <a:lnTo>
                    <a:pt x="25196" y="63093"/>
                  </a:lnTo>
                  <a:lnTo>
                    <a:pt x="31191" y="64922"/>
                  </a:lnTo>
                  <a:lnTo>
                    <a:pt x="33832" y="61569"/>
                  </a:lnTo>
                  <a:lnTo>
                    <a:pt x="37084" y="52933"/>
                  </a:lnTo>
                  <a:lnTo>
                    <a:pt x="37084" y="47345"/>
                  </a:lnTo>
                  <a:lnTo>
                    <a:pt x="36068" y="45821"/>
                  </a:lnTo>
                  <a:lnTo>
                    <a:pt x="31394" y="45110"/>
                  </a:lnTo>
                  <a:lnTo>
                    <a:pt x="27838" y="44500"/>
                  </a:lnTo>
                  <a:lnTo>
                    <a:pt x="22961" y="43180"/>
                  </a:lnTo>
                  <a:lnTo>
                    <a:pt x="14122" y="40538"/>
                  </a:lnTo>
                  <a:lnTo>
                    <a:pt x="9042" y="35356"/>
                  </a:lnTo>
                  <a:lnTo>
                    <a:pt x="9042" y="25704"/>
                  </a:lnTo>
                  <a:lnTo>
                    <a:pt x="13723" y="12641"/>
                  </a:lnTo>
                  <a:lnTo>
                    <a:pt x="26191" y="6911"/>
                  </a:lnTo>
                  <a:lnTo>
                    <a:pt x="30378" y="6908"/>
                  </a:lnTo>
                  <a:lnTo>
                    <a:pt x="33121" y="7721"/>
                  </a:lnTo>
                  <a:lnTo>
                    <a:pt x="35560" y="8737"/>
                  </a:lnTo>
                  <a:lnTo>
                    <a:pt x="37592" y="2235"/>
                  </a:lnTo>
                  <a:lnTo>
                    <a:pt x="35052" y="812"/>
                  </a:lnTo>
                  <a:lnTo>
                    <a:pt x="30886" y="0"/>
                  </a:lnTo>
                  <a:lnTo>
                    <a:pt x="26517" y="0"/>
                  </a:lnTo>
                  <a:lnTo>
                    <a:pt x="11869" y="4058"/>
                  </a:lnTo>
                  <a:lnTo>
                    <a:pt x="2890" y="14150"/>
                  </a:lnTo>
                  <a:close/>
                </a:path>
              </a:pathLst>
            </a:custGeom>
            <a:solidFill>
              <a:srgbClr val="282828"/>
            </a:solidFill>
          </p:spPr>
          <p:txBody>
            <a:bodyPr wrap="square" lIns="0" tIns="0" rIns="0" bIns="0" rtlCol="0">
              <a:noAutofit/>
            </a:bodyPr>
            <a:lstStyle/>
            <a:p>
              <a:endParaRPr sz="1322"/>
            </a:p>
          </p:txBody>
        </p:sp>
      </p:grpSp>
      <p:pic>
        <p:nvPicPr>
          <p:cNvPr id="60" name="Picture 59" descr="A blue and red text with a flag and a flag&#10;&#10;Description automatically generated">
            <a:extLst>
              <a:ext uri="{FF2B5EF4-FFF2-40B4-BE49-F238E27FC236}">
                <a16:creationId xmlns:a16="http://schemas.microsoft.com/office/drawing/2014/main" id="{D555F4C4-29EE-7619-5D57-D466457708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2070" y="6170339"/>
            <a:ext cx="907953" cy="543151"/>
          </a:xfrm>
          <a:prstGeom prst="rect">
            <a:avLst/>
          </a:prstGeom>
        </p:spPr>
      </p:pic>
      <p:pic>
        <p:nvPicPr>
          <p:cNvPr id="61" name="Picture 60" descr="A blue flag with yellow stars&#10;&#10;Description automatically generated">
            <a:extLst>
              <a:ext uri="{FF2B5EF4-FFF2-40B4-BE49-F238E27FC236}">
                <a16:creationId xmlns:a16="http://schemas.microsoft.com/office/drawing/2014/main" id="{0B3DCD61-F3C1-5541-1C7D-ECBD4FB4A0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062" y="6151590"/>
            <a:ext cx="568368" cy="573062"/>
          </a:xfrm>
          <a:prstGeom prst="rect">
            <a:avLst/>
          </a:prstGeom>
        </p:spPr>
      </p:pic>
      <p:pic>
        <p:nvPicPr>
          <p:cNvPr id="64" name="Picture 63" descr="A person standing next to a machine&#10;&#10;Description automatically generated">
            <a:extLst>
              <a:ext uri="{FF2B5EF4-FFF2-40B4-BE49-F238E27FC236}">
                <a16:creationId xmlns:a16="http://schemas.microsoft.com/office/drawing/2014/main" id="{A0A4BDB6-7363-49F8-DAC8-42A36F852F80}"/>
              </a:ext>
            </a:extLst>
          </p:cNvPr>
          <p:cNvPicPr>
            <a:picLocks noChangeAspect="1"/>
          </p:cNvPicPr>
          <p:nvPr/>
        </p:nvPicPr>
        <p:blipFill>
          <a:blip r:embed="rId6">
            <a:clrChange>
              <a:clrFrom>
                <a:srgbClr val="7AFFFF"/>
              </a:clrFrom>
              <a:clrTo>
                <a:srgbClr val="7AFFFF">
                  <a:alpha val="0"/>
                </a:srgbClr>
              </a:clrTo>
            </a:clrChange>
            <a:alphaModFix amt="35000"/>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9364" y="2569707"/>
            <a:ext cx="9900213" cy="3479800"/>
          </a:xfrm>
          <a:prstGeom prst="rect">
            <a:avLst/>
          </a:prstGeom>
        </p:spPr>
      </p:pic>
      <p:sp>
        <p:nvSpPr>
          <p:cNvPr id="70" name="object 85">
            <a:extLst>
              <a:ext uri="{FF2B5EF4-FFF2-40B4-BE49-F238E27FC236}">
                <a16:creationId xmlns:a16="http://schemas.microsoft.com/office/drawing/2014/main" id="{82B03759-83C2-4506-CFAE-AE28F6409803}"/>
              </a:ext>
            </a:extLst>
          </p:cNvPr>
          <p:cNvSpPr txBox="1"/>
          <p:nvPr/>
        </p:nvSpPr>
        <p:spPr>
          <a:xfrm>
            <a:off x="4393" y="1691620"/>
            <a:ext cx="9892243" cy="1077108"/>
          </a:xfrm>
          <a:prstGeom prst="rect">
            <a:avLst/>
          </a:prstGeom>
          <a:solidFill>
            <a:srgbClr val="53F1E8"/>
          </a:solidFill>
        </p:spPr>
        <p:txBody>
          <a:bodyPr wrap="square" lIns="0" tIns="0" rIns="0" bIns="0" rtlCol="0">
            <a:noAutofit/>
          </a:bodyPr>
          <a:lstStyle/>
          <a:p>
            <a:pPr algn="ctr">
              <a:lnSpc>
                <a:spcPts val="2530"/>
              </a:lnSpc>
              <a:spcBef>
                <a:spcPts val="126"/>
              </a:spcBef>
            </a:pPr>
            <a:endParaRPr lang="el-GR" sz="2412" b="1">
              <a:solidFill>
                <a:srgbClr val="5F5F5F"/>
              </a:solidFill>
              <a:latin typeface="Calibri" panose="020F0502020204030204" pitchFamily="34" charset="0"/>
              <a:cs typeface="Calibri" panose="020F0502020204030204" pitchFamily="34" charset="0"/>
            </a:endParaRPr>
          </a:p>
        </p:txBody>
      </p:sp>
      <p:sp>
        <p:nvSpPr>
          <p:cNvPr id="71" name="object 617">
            <a:extLst>
              <a:ext uri="{FF2B5EF4-FFF2-40B4-BE49-F238E27FC236}">
                <a16:creationId xmlns:a16="http://schemas.microsoft.com/office/drawing/2014/main" id="{BFA96F95-4BAD-BE03-0CA6-E574E726B906}"/>
              </a:ext>
            </a:extLst>
          </p:cNvPr>
          <p:cNvSpPr/>
          <p:nvPr/>
        </p:nvSpPr>
        <p:spPr>
          <a:xfrm>
            <a:off x="3522113" y="2245953"/>
            <a:ext cx="1334075" cy="539539"/>
          </a:xfrm>
          <a:custGeom>
            <a:avLst/>
            <a:gdLst/>
            <a:ahLst/>
            <a:cxnLst/>
            <a:rect l="l" t="t" r="r" b="b"/>
            <a:pathLst>
              <a:path w="2373172" h="1307680">
                <a:moveTo>
                  <a:pt x="1944148" y="536985"/>
                </a:moveTo>
                <a:lnTo>
                  <a:pt x="1938267" y="508227"/>
                </a:lnTo>
                <a:lnTo>
                  <a:pt x="1930198" y="480330"/>
                </a:lnTo>
                <a:lnTo>
                  <a:pt x="1920035" y="453391"/>
                </a:lnTo>
                <a:lnTo>
                  <a:pt x="1907873" y="427502"/>
                </a:lnTo>
                <a:lnTo>
                  <a:pt x="1893807" y="402760"/>
                </a:lnTo>
                <a:lnTo>
                  <a:pt x="1877932" y="379259"/>
                </a:lnTo>
                <a:lnTo>
                  <a:pt x="1860342" y="357094"/>
                </a:lnTo>
                <a:lnTo>
                  <a:pt x="1841133" y="336359"/>
                </a:lnTo>
                <a:lnTo>
                  <a:pt x="1820398" y="317149"/>
                </a:lnTo>
                <a:lnTo>
                  <a:pt x="1798234" y="299559"/>
                </a:lnTo>
                <a:lnTo>
                  <a:pt x="1774733" y="283684"/>
                </a:lnTo>
                <a:lnTo>
                  <a:pt x="1749992" y="269618"/>
                </a:lnTo>
                <a:lnTo>
                  <a:pt x="1724105" y="257456"/>
                </a:lnTo>
                <a:lnTo>
                  <a:pt x="1697166" y="247293"/>
                </a:lnTo>
                <a:lnTo>
                  <a:pt x="1669271" y="239223"/>
                </a:lnTo>
                <a:lnTo>
                  <a:pt x="1640514" y="233342"/>
                </a:lnTo>
                <a:lnTo>
                  <a:pt x="1610990" y="229744"/>
                </a:lnTo>
                <a:lnTo>
                  <a:pt x="1580794" y="228523"/>
                </a:lnTo>
                <a:lnTo>
                  <a:pt x="1566764" y="228788"/>
                </a:lnTo>
                <a:lnTo>
                  <a:pt x="1539122" y="230875"/>
                </a:lnTo>
                <a:lnTo>
                  <a:pt x="1512098" y="234975"/>
                </a:lnTo>
                <a:lnTo>
                  <a:pt x="1485761" y="241008"/>
                </a:lnTo>
                <a:lnTo>
                  <a:pt x="1460185" y="248897"/>
                </a:lnTo>
                <a:lnTo>
                  <a:pt x="1435440" y="258562"/>
                </a:lnTo>
                <a:lnTo>
                  <a:pt x="1411598" y="269926"/>
                </a:lnTo>
                <a:lnTo>
                  <a:pt x="1388731" y="282910"/>
                </a:lnTo>
                <a:lnTo>
                  <a:pt x="1366909" y="297436"/>
                </a:lnTo>
                <a:lnTo>
                  <a:pt x="1346204" y="313426"/>
                </a:lnTo>
                <a:lnTo>
                  <a:pt x="1336293" y="321945"/>
                </a:lnTo>
                <a:lnTo>
                  <a:pt x="1323506" y="293999"/>
                </a:lnTo>
                <a:lnTo>
                  <a:pt x="1293330" y="240875"/>
                </a:lnTo>
                <a:lnTo>
                  <a:pt x="1257402" y="191825"/>
                </a:lnTo>
                <a:lnTo>
                  <a:pt x="1216178" y="147306"/>
                </a:lnTo>
                <a:lnTo>
                  <a:pt x="1170117" y="107776"/>
                </a:lnTo>
                <a:lnTo>
                  <a:pt x="1119677" y="73693"/>
                </a:lnTo>
                <a:lnTo>
                  <a:pt x="1065314" y="45514"/>
                </a:lnTo>
                <a:lnTo>
                  <a:pt x="1007488" y="23698"/>
                </a:lnTo>
                <a:lnTo>
                  <a:pt x="946656" y="8703"/>
                </a:lnTo>
                <a:lnTo>
                  <a:pt x="883275" y="986"/>
                </a:lnTo>
                <a:lnTo>
                  <a:pt x="850772" y="0"/>
                </a:lnTo>
                <a:lnTo>
                  <a:pt x="807559" y="1746"/>
                </a:lnTo>
                <a:lnTo>
                  <a:pt x="765308" y="6895"/>
                </a:lnTo>
                <a:lnTo>
                  <a:pt x="724154" y="15312"/>
                </a:lnTo>
                <a:lnTo>
                  <a:pt x="684234" y="26860"/>
                </a:lnTo>
                <a:lnTo>
                  <a:pt x="645683" y="41404"/>
                </a:lnTo>
                <a:lnTo>
                  <a:pt x="608637" y="58809"/>
                </a:lnTo>
                <a:lnTo>
                  <a:pt x="573230" y="78938"/>
                </a:lnTo>
                <a:lnTo>
                  <a:pt x="539599" y="101656"/>
                </a:lnTo>
                <a:lnTo>
                  <a:pt x="507880" y="126829"/>
                </a:lnTo>
                <a:lnTo>
                  <a:pt x="478207" y="154319"/>
                </a:lnTo>
                <a:lnTo>
                  <a:pt x="450717" y="183991"/>
                </a:lnTo>
                <a:lnTo>
                  <a:pt x="425544" y="215711"/>
                </a:lnTo>
                <a:lnTo>
                  <a:pt x="402826" y="249342"/>
                </a:lnTo>
                <a:lnTo>
                  <a:pt x="382697" y="284748"/>
                </a:lnTo>
                <a:lnTo>
                  <a:pt x="365292" y="321795"/>
                </a:lnTo>
                <a:lnTo>
                  <a:pt x="350748" y="360346"/>
                </a:lnTo>
                <a:lnTo>
                  <a:pt x="339200" y="400266"/>
                </a:lnTo>
                <a:lnTo>
                  <a:pt x="330784" y="441420"/>
                </a:lnTo>
                <a:lnTo>
                  <a:pt x="325634" y="483671"/>
                </a:lnTo>
                <a:lnTo>
                  <a:pt x="323888" y="526884"/>
                </a:lnTo>
                <a:lnTo>
                  <a:pt x="323966" y="534859"/>
                </a:lnTo>
                <a:lnTo>
                  <a:pt x="326293" y="573003"/>
                </a:lnTo>
                <a:lnTo>
                  <a:pt x="329247" y="598043"/>
                </a:lnTo>
                <a:lnTo>
                  <a:pt x="302039" y="601120"/>
                </a:lnTo>
                <a:lnTo>
                  <a:pt x="249634" y="613265"/>
                </a:lnTo>
                <a:lnTo>
                  <a:pt x="200451" y="632862"/>
                </a:lnTo>
                <a:lnTo>
                  <a:pt x="155143" y="659264"/>
                </a:lnTo>
                <a:lnTo>
                  <a:pt x="114359" y="691826"/>
                </a:lnTo>
                <a:lnTo>
                  <a:pt x="78750" y="729903"/>
                </a:lnTo>
                <a:lnTo>
                  <a:pt x="48967" y="772849"/>
                </a:lnTo>
                <a:lnTo>
                  <a:pt x="25661" y="820020"/>
                </a:lnTo>
                <a:lnTo>
                  <a:pt x="9482" y="870770"/>
                </a:lnTo>
                <a:lnTo>
                  <a:pt x="1080" y="924454"/>
                </a:lnTo>
                <a:lnTo>
                  <a:pt x="0" y="952195"/>
                </a:lnTo>
                <a:lnTo>
                  <a:pt x="0" y="976591"/>
                </a:lnTo>
                <a:lnTo>
                  <a:pt x="4353" y="1030113"/>
                </a:lnTo>
                <a:lnTo>
                  <a:pt x="16951" y="1080953"/>
                </a:lnTo>
                <a:lnTo>
                  <a:pt x="37096" y="1128415"/>
                </a:lnTo>
                <a:lnTo>
                  <a:pt x="64096" y="1171804"/>
                </a:lnTo>
                <a:lnTo>
                  <a:pt x="97253" y="1210425"/>
                </a:lnTo>
                <a:lnTo>
                  <a:pt x="135873" y="1243583"/>
                </a:lnTo>
                <a:lnTo>
                  <a:pt x="179260" y="1270583"/>
                </a:lnTo>
                <a:lnTo>
                  <a:pt x="226720" y="1290729"/>
                </a:lnTo>
                <a:lnTo>
                  <a:pt x="277557" y="1303327"/>
                </a:lnTo>
                <a:lnTo>
                  <a:pt x="331076" y="1307680"/>
                </a:lnTo>
                <a:lnTo>
                  <a:pt x="2042083" y="1307680"/>
                </a:lnTo>
                <a:lnTo>
                  <a:pt x="2095602" y="1303327"/>
                </a:lnTo>
                <a:lnTo>
                  <a:pt x="2146440" y="1290729"/>
                </a:lnTo>
                <a:lnTo>
                  <a:pt x="2193901" y="1270583"/>
                </a:lnTo>
                <a:lnTo>
                  <a:pt x="2237291" y="1243583"/>
                </a:lnTo>
                <a:lnTo>
                  <a:pt x="2275913" y="1210425"/>
                </a:lnTo>
                <a:lnTo>
                  <a:pt x="2309072" y="1171804"/>
                </a:lnTo>
                <a:lnTo>
                  <a:pt x="2336073" y="1128415"/>
                </a:lnTo>
                <a:lnTo>
                  <a:pt x="2356220" y="1080953"/>
                </a:lnTo>
                <a:lnTo>
                  <a:pt x="2368818" y="1030113"/>
                </a:lnTo>
                <a:lnTo>
                  <a:pt x="2373172" y="976591"/>
                </a:lnTo>
                <a:lnTo>
                  <a:pt x="2373172" y="927785"/>
                </a:lnTo>
                <a:lnTo>
                  <a:pt x="2368818" y="874267"/>
                </a:lnTo>
                <a:lnTo>
                  <a:pt x="2356220" y="823430"/>
                </a:lnTo>
                <a:lnTo>
                  <a:pt x="2336073" y="775970"/>
                </a:lnTo>
                <a:lnTo>
                  <a:pt x="2309072" y="732582"/>
                </a:lnTo>
                <a:lnTo>
                  <a:pt x="2275913" y="693962"/>
                </a:lnTo>
                <a:lnTo>
                  <a:pt x="2237291" y="660805"/>
                </a:lnTo>
                <a:lnTo>
                  <a:pt x="2193901" y="633806"/>
                </a:lnTo>
                <a:lnTo>
                  <a:pt x="2146440" y="613660"/>
                </a:lnTo>
                <a:lnTo>
                  <a:pt x="2095602" y="601063"/>
                </a:lnTo>
                <a:lnTo>
                  <a:pt x="2042083" y="596709"/>
                </a:lnTo>
                <a:lnTo>
                  <a:pt x="1948967" y="596709"/>
                </a:lnTo>
                <a:lnTo>
                  <a:pt x="1947746" y="566511"/>
                </a:lnTo>
                <a:lnTo>
                  <a:pt x="1944148" y="536985"/>
                </a:lnTo>
                <a:close/>
              </a:path>
            </a:pathLst>
          </a:custGeom>
          <a:blipFill>
            <a:blip r:embed="rId8"/>
            <a:tile tx="0" ty="0" sx="100000" sy="100000" flip="none" algn="tl"/>
          </a:blipFill>
        </p:spPr>
        <p:txBody>
          <a:bodyPr wrap="square" lIns="0" tIns="0" rIns="0" bIns="0" rtlCol="0">
            <a:noAutofit/>
          </a:bodyPr>
          <a:lstStyle/>
          <a:p>
            <a:endParaRPr sz="1322"/>
          </a:p>
        </p:txBody>
      </p:sp>
      <p:sp>
        <p:nvSpPr>
          <p:cNvPr id="73" name="object 85">
            <a:extLst>
              <a:ext uri="{FF2B5EF4-FFF2-40B4-BE49-F238E27FC236}">
                <a16:creationId xmlns:a16="http://schemas.microsoft.com/office/drawing/2014/main" id="{84BFAA89-E8D7-5E68-4935-441FAFC962BD}"/>
              </a:ext>
            </a:extLst>
          </p:cNvPr>
          <p:cNvSpPr txBox="1"/>
          <p:nvPr/>
        </p:nvSpPr>
        <p:spPr>
          <a:xfrm>
            <a:off x="6466948" y="3113085"/>
            <a:ext cx="2748866" cy="1005154"/>
          </a:xfrm>
          <a:prstGeom prst="rect">
            <a:avLst/>
          </a:prstGeom>
          <a:noFill/>
        </p:spPr>
        <p:txBody>
          <a:bodyPr wrap="square" lIns="0" tIns="0" rIns="0" bIns="0" rtlCol="0">
            <a:noAutofit/>
          </a:bodyPr>
          <a:lstStyle/>
          <a:p>
            <a:pPr algn="ctr">
              <a:spcBef>
                <a:spcPts val="126"/>
              </a:spcBef>
            </a:pPr>
            <a:r>
              <a:rPr lang="el-GR" sz="1600" b="1">
                <a:solidFill>
                  <a:schemeClr val="tx1">
                    <a:lumMod val="65000"/>
                    <a:lumOff val="35000"/>
                  </a:schemeClr>
                </a:solidFill>
                <a:cs typeface="Calibri" panose="020F0502020204030204" pitchFamily="34" charset="0"/>
              </a:rPr>
              <a:t>Εθνικό Ίδρυμα Ερευνών</a:t>
            </a:r>
          </a:p>
          <a:p>
            <a:pPr algn="ctr">
              <a:spcBef>
                <a:spcPts val="126"/>
              </a:spcBef>
              <a:spcAft>
                <a:spcPts val="1200"/>
              </a:spcAft>
            </a:pPr>
            <a:r>
              <a:rPr lang="el-GR" sz="1400" b="1">
                <a:solidFill>
                  <a:schemeClr val="tx1">
                    <a:lumMod val="65000"/>
                    <a:lumOff val="35000"/>
                  </a:schemeClr>
                </a:solidFill>
                <a:cs typeface="Calibri" panose="020F0502020204030204" pitchFamily="34" charset="0"/>
              </a:rPr>
              <a:t>Αμφιθέατρο ‘Λεωνίδας Ζέρβας’ </a:t>
            </a:r>
          </a:p>
          <a:p>
            <a:pPr algn="ctr">
              <a:lnSpc>
                <a:spcPts val="2530"/>
              </a:lnSpc>
              <a:spcBef>
                <a:spcPts val="126"/>
              </a:spcBef>
            </a:pPr>
            <a:r>
              <a:rPr lang="el-GR" sz="1600" b="1">
                <a:solidFill>
                  <a:schemeClr val="tx1">
                    <a:lumMod val="65000"/>
                    <a:lumOff val="35000"/>
                  </a:schemeClr>
                </a:solidFill>
                <a:cs typeface="Calibri" panose="020F0502020204030204" pitchFamily="34" charset="0"/>
              </a:rPr>
              <a:t>13 Δεκεμβρίου 2023</a:t>
            </a:r>
            <a:endParaRPr sz="1600" b="1">
              <a:solidFill>
                <a:schemeClr val="tx1">
                  <a:lumMod val="65000"/>
                  <a:lumOff val="35000"/>
                </a:schemeClr>
              </a:solidFill>
              <a:cs typeface="Calibri" panose="020F0502020204030204" pitchFamily="34" charset="0"/>
            </a:endParaRPr>
          </a:p>
        </p:txBody>
      </p:sp>
      <p:cxnSp>
        <p:nvCxnSpPr>
          <p:cNvPr id="77" name="Straight Connector 76">
            <a:extLst>
              <a:ext uri="{FF2B5EF4-FFF2-40B4-BE49-F238E27FC236}">
                <a16:creationId xmlns:a16="http://schemas.microsoft.com/office/drawing/2014/main" id="{C3D444AB-543A-B253-96DE-132162541263}"/>
              </a:ext>
            </a:extLst>
          </p:cNvPr>
          <p:cNvCxnSpPr/>
          <p:nvPr/>
        </p:nvCxnSpPr>
        <p:spPr>
          <a:xfrm>
            <a:off x="-7970" y="1691620"/>
            <a:ext cx="991397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2" name="object 85">
            <a:extLst>
              <a:ext uri="{FF2B5EF4-FFF2-40B4-BE49-F238E27FC236}">
                <a16:creationId xmlns:a16="http://schemas.microsoft.com/office/drawing/2014/main" id="{15B25ADD-77C6-E465-2E6A-C38D21D7B745}"/>
              </a:ext>
            </a:extLst>
          </p:cNvPr>
          <p:cNvSpPr txBox="1"/>
          <p:nvPr/>
        </p:nvSpPr>
        <p:spPr>
          <a:xfrm>
            <a:off x="5150552" y="1830842"/>
            <a:ext cx="4575724" cy="798664"/>
          </a:xfrm>
          <a:prstGeom prst="rect">
            <a:avLst/>
          </a:prstGeom>
        </p:spPr>
        <p:txBody>
          <a:bodyPr wrap="square" lIns="0" tIns="0" rIns="0" bIns="0" rtlCol="0">
            <a:noAutofit/>
          </a:bodyPr>
          <a:lstStyle/>
          <a:p>
            <a:pPr algn="ctr"/>
            <a:r>
              <a:rPr lang="el-GR" b="1">
                <a:solidFill>
                  <a:sysClr val="windowText" lastClr="000000"/>
                </a:solidFill>
                <a:latin typeface="Calibri" panose="020F0502020204030204" pitchFamily="34" charset="0"/>
                <a:cs typeface="Calibri" panose="020F0502020204030204" pitchFamily="34" charset="0"/>
              </a:rPr>
              <a:t>ΑΠΟΤΙΜΗΣΗ ΕΝΟΤΗΤΑΣ</a:t>
            </a:r>
          </a:p>
          <a:p>
            <a:pPr algn="ctr"/>
            <a:r>
              <a:rPr lang="el-GR" b="1">
                <a:solidFill>
                  <a:sysClr val="windowText" lastClr="000000"/>
                </a:solidFill>
                <a:latin typeface="Calibri" panose="020F0502020204030204" pitchFamily="34" charset="0"/>
                <a:cs typeface="Calibri" panose="020F0502020204030204" pitchFamily="34" charset="0"/>
              </a:rPr>
              <a:t>«</a:t>
            </a:r>
            <a:r>
              <a:rPr lang="el-GR" b="1"/>
              <a:t>ΕΝΙΣΧΥΣΕΙΣ ΠΡΟΣ ΕΠΙΧΕΙΡΗΣΕΙΣ</a:t>
            </a:r>
            <a:r>
              <a:rPr lang="el-GR" b="1">
                <a:solidFill>
                  <a:sysClr val="windowText" lastClr="000000"/>
                </a:solidFill>
                <a:latin typeface="Calibri" panose="020F0502020204030204" pitchFamily="34" charset="0"/>
                <a:cs typeface="Calibri" panose="020F0502020204030204" pitchFamily="34" charset="0"/>
              </a:rPr>
              <a:t>»</a:t>
            </a:r>
          </a:p>
          <a:p>
            <a:pPr algn="ctr">
              <a:lnSpc>
                <a:spcPts val="2530"/>
              </a:lnSpc>
              <a:spcBef>
                <a:spcPts val="126"/>
              </a:spcBef>
              <a:spcAft>
                <a:spcPts val="400"/>
              </a:spcAft>
            </a:pPr>
            <a:r>
              <a:rPr lang="el-GR" sz="1300" b="1">
                <a:solidFill>
                  <a:schemeClr val="tx1">
                    <a:lumMod val="75000"/>
                    <a:lumOff val="25000"/>
                  </a:schemeClr>
                </a:solidFill>
                <a:latin typeface="Calibri" panose="020F0502020204030204" pitchFamily="34" charset="0"/>
                <a:cs typeface="Calibri" panose="020F0502020204030204" pitchFamily="34" charset="0"/>
              </a:rPr>
              <a:t>Ν. Μαρούλης (</a:t>
            </a:r>
            <a:r>
              <a:rPr lang="en-US" sz="1300" b="1">
                <a:solidFill>
                  <a:schemeClr val="tx1">
                    <a:lumMod val="75000"/>
                    <a:lumOff val="25000"/>
                  </a:schemeClr>
                </a:solidFill>
                <a:latin typeface="Calibri" panose="020F0502020204030204" pitchFamily="34" charset="0"/>
                <a:cs typeface="Calibri" panose="020F0502020204030204" pitchFamily="34" charset="0"/>
              </a:rPr>
              <a:t>TECHNOPOLIS), </a:t>
            </a:r>
            <a:r>
              <a:rPr lang="el-GR" sz="1300" b="1">
                <a:solidFill>
                  <a:schemeClr val="tx1">
                    <a:lumMod val="75000"/>
                    <a:lumOff val="25000"/>
                  </a:schemeClr>
                </a:solidFill>
                <a:latin typeface="Calibri" panose="020F0502020204030204" pitchFamily="34" charset="0"/>
                <a:cs typeface="Calibri" panose="020F0502020204030204" pitchFamily="34" charset="0"/>
              </a:rPr>
              <a:t>Λ. </a:t>
            </a:r>
            <a:r>
              <a:rPr lang="el-GR" sz="1300" b="1" err="1">
                <a:solidFill>
                  <a:schemeClr val="tx1">
                    <a:lumMod val="75000"/>
                    <a:lumOff val="25000"/>
                  </a:schemeClr>
                </a:solidFill>
                <a:latin typeface="Calibri" panose="020F0502020204030204" pitchFamily="34" charset="0"/>
                <a:cs typeface="Calibri" panose="020F0502020204030204" pitchFamily="34" charset="0"/>
              </a:rPr>
              <a:t>Τσιπούρη</a:t>
            </a:r>
            <a:r>
              <a:rPr lang="el-GR" sz="1300" b="1">
                <a:solidFill>
                  <a:schemeClr val="tx1">
                    <a:lumMod val="75000"/>
                    <a:lumOff val="25000"/>
                  </a:schemeClr>
                </a:solidFill>
                <a:latin typeface="Calibri" panose="020F0502020204030204" pitchFamily="34" charset="0"/>
                <a:cs typeface="Calibri" panose="020F0502020204030204" pitchFamily="34" charset="0"/>
              </a:rPr>
              <a:t> (</a:t>
            </a:r>
            <a:r>
              <a:rPr lang="en-US" sz="1300" b="1">
                <a:solidFill>
                  <a:schemeClr val="tx1">
                    <a:lumMod val="75000"/>
                    <a:lumOff val="25000"/>
                  </a:schemeClr>
                </a:solidFill>
                <a:latin typeface="Calibri" panose="020F0502020204030204" pitchFamily="34" charset="0"/>
                <a:cs typeface="Calibri" panose="020F0502020204030204" pitchFamily="34" charset="0"/>
              </a:rPr>
              <a:t>OPIX</a:t>
            </a:r>
            <a:r>
              <a:rPr lang="el-GR" sz="1300" b="1">
                <a:solidFill>
                  <a:schemeClr val="tx1">
                    <a:lumMod val="75000"/>
                    <a:lumOff val="25000"/>
                  </a:schemeClr>
                </a:solidFill>
                <a:latin typeface="Calibri" panose="020F0502020204030204" pitchFamily="34" charset="0"/>
                <a:cs typeface="Calibri" panose="020F0502020204030204" pitchFamily="34" charset="0"/>
              </a:rPr>
              <a:t>)</a:t>
            </a:r>
          </a:p>
        </p:txBody>
      </p:sp>
      <p:pic>
        <p:nvPicPr>
          <p:cNvPr id="3" name="Picture 2" descr="A blue and white logo&#10;&#10;Description automatically generated">
            <a:extLst>
              <a:ext uri="{FF2B5EF4-FFF2-40B4-BE49-F238E27FC236}">
                <a16:creationId xmlns:a16="http://schemas.microsoft.com/office/drawing/2014/main" id="{212A0969-2FEE-9184-30DC-E5EFF4FD84C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3062" y="250209"/>
            <a:ext cx="1602376" cy="632939"/>
          </a:xfrm>
          <a:prstGeom prst="rect">
            <a:avLst/>
          </a:prstGeom>
        </p:spPr>
      </p:pic>
      <p:sp>
        <p:nvSpPr>
          <p:cNvPr id="2" name="object 85">
            <a:extLst>
              <a:ext uri="{FF2B5EF4-FFF2-40B4-BE49-F238E27FC236}">
                <a16:creationId xmlns:a16="http://schemas.microsoft.com/office/drawing/2014/main" id="{AE0867EB-1814-448F-6A3F-9ED063C81126}"/>
              </a:ext>
            </a:extLst>
          </p:cNvPr>
          <p:cNvSpPr txBox="1"/>
          <p:nvPr/>
        </p:nvSpPr>
        <p:spPr>
          <a:xfrm>
            <a:off x="453088" y="1186453"/>
            <a:ext cx="8994851" cy="347668"/>
          </a:xfrm>
          <a:prstGeom prst="rect">
            <a:avLst/>
          </a:prstGeom>
          <a:noFill/>
        </p:spPr>
        <p:txBody>
          <a:bodyPr wrap="square" lIns="0" tIns="0" rIns="0" bIns="0" rtlCol="0">
            <a:noAutofit/>
          </a:bodyPr>
          <a:lstStyle/>
          <a:p>
            <a:pPr algn="ctr">
              <a:lnSpc>
                <a:spcPts val="2530"/>
              </a:lnSpc>
              <a:spcBef>
                <a:spcPts val="126"/>
              </a:spcBef>
            </a:pPr>
            <a:r>
              <a:rPr b="1">
                <a:solidFill>
                  <a:srgbClr val="C00000"/>
                </a:solidFill>
                <a:latin typeface="CeraGR-Black" panose="00000A00000000000000" pitchFamily="50" charset="-95"/>
                <a:cs typeface="Calibri" panose="020F0502020204030204" pitchFamily="34" charset="0"/>
              </a:rPr>
              <a:t>A</a:t>
            </a:r>
            <a:r>
              <a:rPr lang="el-GR" b="1" err="1">
                <a:solidFill>
                  <a:srgbClr val="C00000"/>
                </a:solidFill>
                <a:latin typeface="CeraGR-Black" panose="00000A00000000000000" pitchFamily="50" charset="-95"/>
                <a:cs typeface="Calibri" panose="020F0502020204030204" pitchFamily="34" charset="0"/>
              </a:rPr>
              <a:t>ποτίμηση</a:t>
            </a:r>
            <a:r>
              <a:rPr b="1" spc="54">
                <a:solidFill>
                  <a:srgbClr val="C00000"/>
                </a:solidFill>
                <a:latin typeface="CeraGR-Black" panose="00000A00000000000000" pitchFamily="50" charset="-95"/>
                <a:cs typeface="Calibri" panose="020F0502020204030204" pitchFamily="34" charset="0"/>
              </a:rPr>
              <a:t> </a:t>
            </a:r>
            <a:r>
              <a:rPr lang="el-GR" b="1" spc="54">
                <a:solidFill>
                  <a:srgbClr val="C00000"/>
                </a:solidFill>
                <a:latin typeface="CeraGR-Black" panose="00000A00000000000000" pitchFamily="50" charset="-95"/>
                <a:cs typeface="Calibri" panose="020F0502020204030204" pitchFamily="34" charset="0"/>
              </a:rPr>
              <a:t>Δ</a:t>
            </a:r>
            <a:r>
              <a:rPr b="1" err="1">
                <a:solidFill>
                  <a:srgbClr val="C00000"/>
                </a:solidFill>
                <a:latin typeface="CeraGR-Black" panose="00000A00000000000000" pitchFamily="50" charset="-95"/>
                <a:cs typeface="Calibri" panose="020F0502020204030204" pitchFamily="34" charset="0"/>
              </a:rPr>
              <a:t>ρά</a:t>
            </a:r>
            <a:r>
              <a:rPr b="1" spc="-13" err="1">
                <a:solidFill>
                  <a:srgbClr val="C00000"/>
                </a:solidFill>
                <a:latin typeface="CeraGR-Black" panose="00000A00000000000000" pitchFamily="50" charset="-95"/>
                <a:cs typeface="Calibri" panose="020F0502020204030204" pitchFamily="34" charset="0"/>
              </a:rPr>
              <a:t>σ</a:t>
            </a:r>
            <a:r>
              <a:rPr b="1" spc="-25" err="1">
                <a:solidFill>
                  <a:srgbClr val="C00000"/>
                </a:solidFill>
                <a:latin typeface="CeraGR-Black" panose="00000A00000000000000" pitchFamily="50" charset="-95"/>
                <a:cs typeface="Calibri" panose="020F0502020204030204" pitchFamily="34" charset="0"/>
              </a:rPr>
              <a:t>ε</a:t>
            </a:r>
            <a:r>
              <a:rPr b="1" spc="-51" err="1">
                <a:solidFill>
                  <a:srgbClr val="C00000"/>
                </a:solidFill>
                <a:latin typeface="CeraGR-Black" panose="00000A00000000000000" pitchFamily="50" charset="-95"/>
                <a:cs typeface="Calibri" panose="020F0502020204030204" pitchFamily="34" charset="0"/>
              </a:rPr>
              <a:t>ω</a:t>
            </a:r>
            <a:r>
              <a:rPr b="1" err="1">
                <a:solidFill>
                  <a:srgbClr val="C00000"/>
                </a:solidFill>
                <a:latin typeface="CeraGR-Black" panose="00000A00000000000000" pitchFamily="50" charset="-95"/>
                <a:cs typeface="Calibri" panose="020F0502020204030204" pitchFamily="34" charset="0"/>
              </a:rPr>
              <a:t>ν</a:t>
            </a:r>
            <a:r>
              <a:rPr lang="en-US" b="1">
                <a:solidFill>
                  <a:srgbClr val="C00000"/>
                </a:solidFill>
                <a:latin typeface="CeraGR-Black" panose="00000A00000000000000" pitchFamily="50" charset="-95"/>
                <a:cs typeface="Calibri" panose="020F0502020204030204" pitchFamily="34" charset="0"/>
              </a:rPr>
              <a:t> </a:t>
            </a:r>
            <a:r>
              <a:rPr b="1" err="1">
                <a:solidFill>
                  <a:srgbClr val="C00000"/>
                </a:solidFill>
                <a:latin typeface="CeraGR-Black" panose="00000A00000000000000" pitchFamily="50" charset="-95"/>
                <a:cs typeface="Calibri" panose="020F0502020204030204" pitchFamily="34" charset="0"/>
              </a:rPr>
              <a:t>Έρε</a:t>
            </a:r>
            <a:r>
              <a:rPr b="1" spc="-25" err="1">
                <a:solidFill>
                  <a:srgbClr val="C00000"/>
                </a:solidFill>
                <a:latin typeface="CeraGR-Black" panose="00000A00000000000000" pitchFamily="50" charset="-95"/>
                <a:cs typeface="Calibri" panose="020F0502020204030204" pitchFamily="34" charset="0"/>
              </a:rPr>
              <a:t>υ</a:t>
            </a:r>
            <a:r>
              <a:rPr b="1" spc="-50" err="1">
                <a:solidFill>
                  <a:srgbClr val="C00000"/>
                </a:solidFill>
                <a:latin typeface="CeraGR-Black" panose="00000A00000000000000" pitchFamily="50" charset="-95"/>
                <a:cs typeface="Calibri" panose="020F0502020204030204" pitchFamily="34" charset="0"/>
              </a:rPr>
              <a:t>ν</a:t>
            </a:r>
            <a:r>
              <a:rPr b="1">
                <a:solidFill>
                  <a:srgbClr val="C00000"/>
                </a:solidFill>
                <a:latin typeface="CeraGR-Black" panose="00000A00000000000000" pitchFamily="50" charset="-95"/>
                <a:cs typeface="Calibri" panose="020F0502020204030204" pitchFamily="34" charset="0"/>
              </a:rPr>
              <a:t>ας</a:t>
            </a:r>
            <a:r>
              <a:rPr b="1" spc="106">
                <a:solidFill>
                  <a:srgbClr val="C00000"/>
                </a:solidFill>
                <a:latin typeface="CeraGR-Black" panose="00000A00000000000000" pitchFamily="50" charset="-95"/>
                <a:cs typeface="Calibri" panose="020F0502020204030204" pitchFamily="34" charset="0"/>
              </a:rPr>
              <a:t> </a:t>
            </a:r>
            <a:r>
              <a:rPr b="1" spc="-50">
                <a:solidFill>
                  <a:srgbClr val="C00000"/>
                </a:solidFill>
                <a:latin typeface="CeraGR-Black" panose="00000A00000000000000" pitchFamily="50" charset="-95"/>
                <a:cs typeface="Calibri" panose="020F0502020204030204" pitchFamily="34" charset="0"/>
              </a:rPr>
              <a:t>κ</a:t>
            </a:r>
            <a:r>
              <a:rPr b="1">
                <a:solidFill>
                  <a:srgbClr val="C00000"/>
                </a:solidFill>
                <a:latin typeface="CeraGR-Black" panose="00000A00000000000000" pitchFamily="50" charset="-95"/>
                <a:cs typeface="Calibri" panose="020F0502020204030204" pitchFamily="34" charset="0"/>
              </a:rPr>
              <a:t>αι</a:t>
            </a:r>
            <a:r>
              <a:rPr b="1" spc="46">
                <a:solidFill>
                  <a:srgbClr val="C00000"/>
                </a:solidFill>
                <a:latin typeface="CeraGR-Black" panose="00000A00000000000000" pitchFamily="50" charset="-95"/>
                <a:cs typeface="Calibri" panose="020F0502020204030204" pitchFamily="34" charset="0"/>
              </a:rPr>
              <a:t> </a:t>
            </a:r>
            <a:r>
              <a:rPr b="1" spc="-85">
                <a:solidFill>
                  <a:srgbClr val="C00000"/>
                </a:solidFill>
                <a:latin typeface="CeraGR-Black" panose="00000A00000000000000" pitchFamily="50" charset="-95"/>
                <a:cs typeface="Calibri" panose="020F0502020204030204" pitchFamily="34" charset="0"/>
              </a:rPr>
              <a:t>Κ</a:t>
            </a:r>
            <a:r>
              <a:rPr b="1">
                <a:solidFill>
                  <a:srgbClr val="C00000"/>
                </a:solidFill>
                <a:latin typeface="CeraGR-Black" panose="00000A00000000000000" pitchFamily="50" charset="-95"/>
                <a:cs typeface="Calibri" panose="020F0502020204030204" pitchFamily="34" charset="0"/>
              </a:rPr>
              <a:t>α</a:t>
            </a:r>
            <a:r>
              <a:rPr b="1" spc="-58">
                <a:solidFill>
                  <a:srgbClr val="C00000"/>
                </a:solidFill>
                <a:latin typeface="CeraGR-Black" panose="00000A00000000000000" pitchFamily="50" charset="-95"/>
                <a:cs typeface="Calibri" panose="020F0502020204030204" pitchFamily="34" charset="0"/>
              </a:rPr>
              <a:t>ι</a:t>
            </a:r>
            <a:r>
              <a:rPr b="1" spc="-50">
                <a:solidFill>
                  <a:srgbClr val="C00000"/>
                </a:solidFill>
                <a:latin typeface="CeraGR-Black" panose="00000A00000000000000" pitchFamily="50" charset="-95"/>
                <a:cs typeface="Calibri" panose="020F0502020204030204" pitchFamily="34" charset="0"/>
              </a:rPr>
              <a:t>ν</a:t>
            </a:r>
            <a:r>
              <a:rPr b="1">
                <a:solidFill>
                  <a:srgbClr val="C00000"/>
                </a:solidFill>
                <a:latin typeface="CeraGR-Black" panose="00000A00000000000000" pitchFamily="50" charset="-95"/>
                <a:cs typeface="Calibri" panose="020F0502020204030204" pitchFamily="34" charset="0"/>
              </a:rPr>
              <a:t>ο</a:t>
            </a:r>
            <a:r>
              <a:rPr b="1" spc="-12">
                <a:solidFill>
                  <a:srgbClr val="C00000"/>
                </a:solidFill>
                <a:latin typeface="CeraGR-Black" panose="00000A00000000000000" pitchFamily="50" charset="-95"/>
                <a:cs typeface="Calibri" panose="020F0502020204030204" pitchFamily="34" charset="0"/>
              </a:rPr>
              <a:t>τ</a:t>
            </a:r>
            <a:r>
              <a:rPr b="1">
                <a:solidFill>
                  <a:srgbClr val="C00000"/>
                </a:solidFill>
                <a:latin typeface="CeraGR-Black" panose="00000A00000000000000" pitchFamily="50" charset="-95"/>
                <a:cs typeface="Calibri" panose="020F0502020204030204" pitchFamily="34" charset="0"/>
              </a:rPr>
              <a:t>ομίας </a:t>
            </a:r>
            <a:r>
              <a:rPr lang="el-GR" b="1">
                <a:solidFill>
                  <a:srgbClr val="C00000"/>
                </a:solidFill>
                <a:latin typeface="CeraGR-Black" panose="00000A00000000000000" pitchFamily="50" charset="-95"/>
                <a:cs typeface="Calibri" panose="020F0502020204030204" pitchFamily="34" charset="0"/>
              </a:rPr>
              <a:t>ΕΣΠΑ 2007-2013 της</a:t>
            </a:r>
            <a:r>
              <a:rPr lang="el-GR" b="1" spc="48">
                <a:solidFill>
                  <a:srgbClr val="C00000"/>
                </a:solidFill>
                <a:latin typeface="CeraGR-Black" panose="00000A00000000000000" pitchFamily="50" charset="-95"/>
                <a:cs typeface="Calibri" panose="020F0502020204030204" pitchFamily="34" charset="0"/>
              </a:rPr>
              <a:t> </a:t>
            </a:r>
            <a:r>
              <a:rPr lang="el-GR" b="1">
                <a:solidFill>
                  <a:srgbClr val="C00000"/>
                </a:solidFill>
                <a:latin typeface="CeraGR-Black" panose="00000A00000000000000" pitchFamily="50" charset="-95"/>
                <a:cs typeface="Calibri" panose="020F0502020204030204" pitchFamily="34" charset="0"/>
              </a:rPr>
              <a:t>ΓΓΕΚ</a:t>
            </a:r>
            <a:r>
              <a:rPr lang="el-GR" b="1" spc="64">
                <a:solidFill>
                  <a:srgbClr val="C00000"/>
                </a:solidFill>
                <a:latin typeface="CeraGR-Black" panose="00000A00000000000000" pitchFamily="50" charset="-95"/>
                <a:cs typeface="Calibri" panose="020F0502020204030204" pitchFamily="34" charset="0"/>
              </a:rPr>
              <a:t> </a:t>
            </a:r>
            <a:endParaRPr b="1">
              <a:solidFill>
                <a:srgbClr val="C00000"/>
              </a:solidFill>
              <a:latin typeface="CeraGR-Black" panose="00000A00000000000000" pitchFamily="50" charset="-95"/>
              <a:cs typeface="Calibri" panose="020F0502020204030204" pitchFamily="34" charset="0"/>
            </a:endParaRPr>
          </a:p>
        </p:txBody>
      </p:sp>
    </p:spTree>
    <p:extLst>
      <p:ext uri="{BB962C8B-B14F-4D97-AF65-F5344CB8AC3E}">
        <p14:creationId xmlns:p14="http://schemas.microsoft.com/office/powerpoint/2010/main" val="2952680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16C24EB-A48F-61CA-C9B8-DF75A66C4BF9}"/>
              </a:ext>
            </a:extLst>
          </p:cNvPr>
          <p:cNvGraphicFramePr>
            <a:graphicFrameLocks noGrp="1"/>
          </p:cNvGraphicFramePr>
          <p:nvPr>
            <p:extLst>
              <p:ext uri="{D42A27DB-BD31-4B8C-83A1-F6EECF244321}">
                <p14:modId xmlns:p14="http://schemas.microsoft.com/office/powerpoint/2010/main" val="2762494124"/>
              </p:ext>
            </p:extLst>
          </p:nvPr>
        </p:nvGraphicFramePr>
        <p:xfrm>
          <a:off x="811440" y="1260779"/>
          <a:ext cx="8708401" cy="5331615"/>
        </p:xfrm>
        <a:graphic>
          <a:graphicData uri="http://schemas.openxmlformats.org/drawingml/2006/table">
            <a:tbl>
              <a:tblPr firstRow="1" firstCol="1" bandRow="1">
                <a:tableStyleId>{5C22544A-7EE6-4342-B048-85BDC9FD1C3A}</a:tableStyleId>
              </a:tblPr>
              <a:tblGrid>
                <a:gridCol w="3490718">
                  <a:extLst>
                    <a:ext uri="{9D8B030D-6E8A-4147-A177-3AD203B41FA5}">
                      <a16:colId xmlns:a16="http://schemas.microsoft.com/office/drawing/2014/main" val="2974413149"/>
                    </a:ext>
                  </a:extLst>
                </a:gridCol>
                <a:gridCol w="2287462">
                  <a:extLst>
                    <a:ext uri="{9D8B030D-6E8A-4147-A177-3AD203B41FA5}">
                      <a16:colId xmlns:a16="http://schemas.microsoft.com/office/drawing/2014/main" val="3437113843"/>
                    </a:ext>
                  </a:extLst>
                </a:gridCol>
                <a:gridCol w="2930221">
                  <a:extLst>
                    <a:ext uri="{9D8B030D-6E8A-4147-A177-3AD203B41FA5}">
                      <a16:colId xmlns:a16="http://schemas.microsoft.com/office/drawing/2014/main" val="929112587"/>
                    </a:ext>
                  </a:extLst>
                </a:gridCol>
              </a:tblGrid>
              <a:tr h="427249">
                <a:tc>
                  <a:txBody>
                    <a:bodyPr/>
                    <a:lstStyle/>
                    <a:p>
                      <a:pPr marL="0" marR="0">
                        <a:spcBef>
                          <a:spcPts val="200"/>
                        </a:spcBef>
                        <a:spcAft>
                          <a:spcPts val="200"/>
                        </a:spcAft>
                      </a:pPr>
                      <a:endParaRPr lang="el-GR" sz="1400" kern="800" dirty="0">
                        <a:effectLst/>
                        <a:latin typeface="Calibri"/>
                        <a:ea typeface="Calibri"/>
                        <a:cs typeface="Times New Roman"/>
                      </a:endParaRPr>
                    </a:p>
                  </a:txBody>
                  <a:tcPr marL="55721" marR="55721" marT="0" marB="0"/>
                </a:tc>
                <a:tc>
                  <a:txBody>
                    <a:bodyPr/>
                    <a:lstStyle/>
                    <a:p>
                      <a:pPr marL="0" marR="0">
                        <a:spcBef>
                          <a:spcPts val="200"/>
                        </a:spcBef>
                        <a:spcAft>
                          <a:spcPts val="200"/>
                        </a:spcAft>
                      </a:pPr>
                      <a:r>
                        <a:rPr lang="el-GR" sz="1400" kern="800" dirty="0">
                          <a:effectLst/>
                        </a:rPr>
                        <a:t>Σημαντική /αρκετή συνεισφορά</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Μέτρια συνεισφορά</a:t>
                      </a:r>
                      <a:endParaRPr lang="el-GR" sz="1400"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4186335884"/>
                  </a:ext>
                </a:extLst>
              </a:tr>
              <a:tr h="765461">
                <a:tc>
                  <a:txBody>
                    <a:bodyPr/>
                    <a:lstStyle/>
                    <a:p>
                      <a:pPr marL="0" marR="0">
                        <a:spcBef>
                          <a:spcPts val="200"/>
                        </a:spcBef>
                        <a:spcAft>
                          <a:spcPts val="200"/>
                        </a:spcAft>
                      </a:pPr>
                      <a:r>
                        <a:rPr lang="el-GR" sz="1400" kern="800" dirty="0">
                          <a:effectLst/>
                        </a:rPr>
                        <a:t>Αύξηση δραστηριοτήτων ΕΤΑΚ</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Νέες </a:t>
                      </a:r>
                      <a:r>
                        <a:rPr lang="el-GR" sz="1400" kern="800" dirty="0" err="1">
                          <a:effectLst/>
                        </a:rPr>
                        <a:t>επιχ</a:t>
                      </a:r>
                      <a:r>
                        <a:rPr lang="en-US" sz="1400" kern="800" dirty="0">
                          <a:effectLst/>
                        </a:rPr>
                        <a:t>.</a:t>
                      </a:r>
                      <a:endParaRPr lang="el-GR" sz="1400" kern="800" dirty="0">
                        <a:effectLst/>
                      </a:endParaRPr>
                    </a:p>
                    <a:p>
                      <a:pPr marL="0" marR="0" algn="ctr">
                        <a:spcBef>
                          <a:spcPts val="200"/>
                        </a:spcBef>
                        <a:spcAft>
                          <a:spcPts val="200"/>
                        </a:spcAft>
                      </a:pPr>
                      <a:r>
                        <a:rPr lang="en-US" sz="1400" kern="800" dirty="0">
                          <a:effectLst/>
                        </a:rPr>
                        <a:t>Spin off-Spin Out</a:t>
                      </a:r>
                      <a:endParaRPr lang="el-GR" sz="1400" kern="800" dirty="0">
                        <a:effectLst/>
                      </a:endParaRPr>
                    </a:p>
                    <a:p>
                      <a:pPr marL="0" marR="0" algn="ctr">
                        <a:spcBef>
                          <a:spcPts val="200"/>
                        </a:spcBef>
                        <a:spcAft>
                          <a:spcPts val="200"/>
                        </a:spcAft>
                      </a:pPr>
                      <a:r>
                        <a:rPr lang="el-GR" sz="1400" kern="800" dirty="0">
                          <a:effectLst/>
                        </a:rPr>
                        <a:t>Ομάδες ΜΜΕ, ΠΑΒΕΤ</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Κουπόνια</a:t>
                      </a:r>
                      <a:endParaRPr lang="el-GR" sz="1400"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3712853343"/>
                  </a:ext>
                </a:extLst>
              </a:tr>
              <a:tr h="558908">
                <a:tc>
                  <a:txBody>
                    <a:bodyPr/>
                    <a:lstStyle/>
                    <a:p>
                      <a:pPr marL="0" marR="0">
                        <a:spcBef>
                          <a:spcPts val="200"/>
                        </a:spcBef>
                        <a:spcAft>
                          <a:spcPts val="200"/>
                        </a:spcAft>
                      </a:pPr>
                      <a:r>
                        <a:rPr lang="el-GR" sz="1400" kern="800" dirty="0">
                          <a:effectLst/>
                        </a:rPr>
                        <a:t>Ενίσχυση του ανθρώπινου δυναμικού</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Νέες </a:t>
                      </a:r>
                      <a:r>
                        <a:rPr lang="el-GR" sz="1400" kern="800" err="1">
                          <a:effectLst/>
                        </a:rPr>
                        <a:t>επιχ</a:t>
                      </a:r>
                      <a:r>
                        <a:rPr lang="el-GR" sz="1400" kern="800" dirty="0">
                          <a:effectLst/>
                        </a:rPr>
                        <a:t>.</a:t>
                      </a:r>
                    </a:p>
                    <a:p>
                      <a:pPr marL="0" marR="0" algn="ctr">
                        <a:spcBef>
                          <a:spcPts val="200"/>
                        </a:spcBef>
                        <a:spcAft>
                          <a:spcPts val="200"/>
                        </a:spcAft>
                      </a:pPr>
                      <a:r>
                        <a:rPr lang="el-GR" sz="1400" kern="800" dirty="0">
                          <a:effectLst/>
                        </a:rPr>
                        <a:t>Κουπόνια</a:t>
                      </a:r>
                    </a:p>
                    <a:p>
                      <a:pPr marL="0" marR="0" algn="ctr">
                        <a:spcBef>
                          <a:spcPts val="200"/>
                        </a:spcBef>
                        <a:spcAft>
                          <a:spcPts val="200"/>
                        </a:spcAft>
                      </a:pPr>
                      <a:r>
                        <a:rPr lang="el-GR" sz="1400" kern="800" dirty="0">
                          <a:effectLst/>
                        </a:rPr>
                        <a:t>ΠΑΒΕΤ</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Ομάδες ΜΜΕ</a:t>
                      </a:r>
                      <a:endParaRPr lang="el-GR" sz="1400"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2920932757"/>
                  </a:ext>
                </a:extLst>
              </a:tr>
              <a:tr h="352355">
                <a:tc>
                  <a:txBody>
                    <a:bodyPr/>
                    <a:lstStyle/>
                    <a:p>
                      <a:pPr marL="0" marR="0">
                        <a:spcBef>
                          <a:spcPts val="200"/>
                        </a:spcBef>
                        <a:spcAft>
                          <a:spcPts val="200"/>
                        </a:spcAft>
                      </a:pPr>
                      <a:r>
                        <a:rPr lang="el-GR" sz="1400" kern="800" dirty="0">
                          <a:effectLst/>
                        </a:rPr>
                        <a:t>Αύξηση παραγωγικότητας/ανταγωνιστικότητας</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Νέες </a:t>
                      </a:r>
                      <a:r>
                        <a:rPr lang="el-GR" sz="1400" kern="800" err="1">
                          <a:effectLst/>
                        </a:rPr>
                        <a:t>επιχ</a:t>
                      </a:r>
                      <a:r>
                        <a:rPr lang="el-GR" sz="1400" kern="800" dirty="0">
                          <a:effectLst/>
                        </a:rPr>
                        <a:t>.</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n-US" sz="1400" kern="800" dirty="0">
                          <a:effectLst/>
                        </a:rPr>
                        <a:t>Spin off-Spin Out</a:t>
                      </a:r>
                      <a:endParaRPr lang="el-GR" sz="1400" kern="800" dirty="0">
                        <a:effectLst/>
                      </a:endParaRPr>
                    </a:p>
                    <a:p>
                      <a:pPr marL="0" marR="0" algn="ctr">
                        <a:spcBef>
                          <a:spcPts val="200"/>
                        </a:spcBef>
                        <a:spcAft>
                          <a:spcPts val="200"/>
                        </a:spcAft>
                      </a:pPr>
                      <a:r>
                        <a:rPr lang="el-GR" sz="1400" kern="800" dirty="0">
                          <a:effectLst/>
                        </a:rPr>
                        <a:t>Ομάδες ΜΜΕ</a:t>
                      </a:r>
                      <a:endParaRPr lang="el-GR" sz="1400"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2048743250"/>
                  </a:ext>
                </a:extLst>
              </a:tr>
              <a:tr h="765461">
                <a:tc>
                  <a:txBody>
                    <a:bodyPr/>
                    <a:lstStyle/>
                    <a:p>
                      <a:pPr marL="0" marR="0">
                        <a:spcBef>
                          <a:spcPts val="200"/>
                        </a:spcBef>
                        <a:spcAft>
                          <a:spcPts val="200"/>
                        </a:spcAft>
                      </a:pPr>
                      <a:r>
                        <a:rPr lang="el-GR" sz="1400" kern="800" dirty="0">
                          <a:effectLst/>
                        </a:rPr>
                        <a:t>Αύξηση μεριδίου αγοράς/εσόδων</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Κουπόνια, </a:t>
                      </a:r>
                      <a:r>
                        <a:rPr lang="en-US" sz="1400" kern="800" dirty="0">
                          <a:effectLst/>
                        </a:rPr>
                        <a:t>Spin off-Spin Out</a:t>
                      </a:r>
                      <a:endParaRPr lang="el-GR" sz="1400" kern="800" dirty="0">
                        <a:effectLst/>
                      </a:endParaRPr>
                    </a:p>
                    <a:p>
                      <a:pPr marL="0" marR="0" algn="ctr">
                        <a:spcBef>
                          <a:spcPts val="200"/>
                        </a:spcBef>
                        <a:spcAft>
                          <a:spcPts val="200"/>
                        </a:spcAft>
                      </a:pPr>
                      <a:r>
                        <a:rPr lang="el-GR" sz="1400" kern="800" dirty="0">
                          <a:effectLst/>
                        </a:rPr>
                        <a:t>Ομάδες ΜΜΕ, ΠΑΒΕΤ</a:t>
                      </a:r>
                      <a:endParaRPr lang="el-GR" sz="1400"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1192818256"/>
                  </a:ext>
                </a:extLst>
              </a:tr>
              <a:tr h="765461">
                <a:tc>
                  <a:txBody>
                    <a:bodyPr/>
                    <a:lstStyle/>
                    <a:p>
                      <a:pPr marL="0" marR="0">
                        <a:spcBef>
                          <a:spcPts val="200"/>
                        </a:spcBef>
                        <a:spcAft>
                          <a:spcPts val="200"/>
                        </a:spcAft>
                      </a:pPr>
                      <a:r>
                        <a:rPr lang="el-GR" sz="1400" kern="800" dirty="0">
                          <a:effectLst/>
                        </a:rPr>
                        <a:t>Αύξηση εξαγωγών, προβολή στο εξωτερικό</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n-US" sz="1400" kern="800" dirty="0">
                          <a:effectLst/>
                        </a:rPr>
                        <a:t>Spin off-Spin Out</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Νέες </a:t>
                      </a:r>
                      <a:r>
                        <a:rPr lang="el-GR" sz="1400" kern="800" dirty="0" err="1">
                          <a:effectLst/>
                        </a:rPr>
                        <a:t>επιχ</a:t>
                      </a:r>
                      <a:r>
                        <a:rPr lang="el-GR" sz="1400" kern="800" dirty="0">
                          <a:effectLst/>
                        </a:rPr>
                        <a:t>., Κουπόνια</a:t>
                      </a:r>
                    </a:p>
                    <a:p>
                      <a:pPr marL="0" marR="0" algn="ctr">
                        <a:spcBef>
                          <a:spcPts val="200"/>
                        </a:spcBef>
                        <a:spcAft>
                          <a:spcPts val="200"/>
                        </a:spcAft>
                      </a:pPr>
                      <a:r>
                        <a:rPr lang="el-GR" sz="1400" kern="800" dirty="0">
                          <a:effectLst/>
                        </a:rPr>
                        <a:t>Ομάδες ΜΜΕ, ΠΑΒΕΤ</a:t>
                      </a:r>
                      <a:endParaRPr lang="el-GR" sz="1400"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2970822834"/>
                  </a:ext>
                </a:extLst>
              </a:tr>
              <a:tr h="352355">
                <a:tc>
                  <a:txBody>
                    <a:bodyPr/>
                    <a:lstStyle/>
                    <a:p>
                      <a:pPr marL="0" marR="0">
                        <a:spcBef>
                          <a:spcPts val="200"/>
                        </a:spcBef>
                        <a:spcAft>
                          <a:spcPts val="200"/>
                        </a:spcAft>
                      </a:pPr>
                      <a:r>
                        <a:rPr lang="el-GR" sz="1400" kern="800" dirty="0">
                          <a:effectLst/>
                        </a:rPr>
                        <a:t>Αύξηση προσωπικού</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Νέες </a:t>
                      </a:r>
                      <a:r>
                        <a:rPr lang="el-GR" sz="1400" kern="800" dirty="0" err="1">
                          <a:effectLst/>
                        </a:rPr>
                        <a:t>επιχ</a:t>
                      </a:r>
                      <a:r>
                        <a:rPr lang="en-US" sz="1400" kern="800" dirty="0">
                          <a:effectLst/>
                        </a:rPr>
                        <a:t>.</a:t>
                      </a:r>
                      <a:endParaRPr lang="el-GR" sz="1400" kern="800" dirty="0">
                        <a:effectLst/>
                      </a:endParaRPr>
                    </a:p>
                    <a:p>
                      <a:pPr marL="0" marR="0" algn="ctr">
                        <a:spcBef>
                          <a:spcPts val="200"/>
                        </a:spcBef>
                        <a:spcAft>
                          <a:spcPts val="200"/>
                        </a:spcAft>
                      </a:pPr>
                      <a:r>
                        <a:rPr lang="en-US" sz="1400" kern="800" dirty="0">
                          <a:effectLst/>
                        </a:rPr>
                        <a:t>Spin off-Spin Out</a:t>
                      </a:r>
                      <a:endParaRPr lang="el-GR" sz="1400"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2096265828"/>
                  </a:ext>
                </a:extLst>
              </a:tr>
              <a:tr h="352355">
                <a:tc>
                  <a:txBody>
                    <a:bodyPr/>
                    <a:lstStyle/>
                    <a:p>
                      <a:pPr marL="0" marR="0">
                        <a:spcBef>
                          <a:spcPts val="200"/>
                        </a:spcBef>
                        <a:spcAft>
                          <a:spcPts val="200"/>
                        </a:spcAft>
                      </a:pPr>
                      <a:r>
                        <a:rPr lang="el-GR" sz="1400" kern="800" dirty="0">
                          <a:effectLst/>
                        </a:rPr>
                        <a:t>Εμπορική αξιοποίηση</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Νέες </a:t>
                      </a:r>
                      <a:r>
                        <a:rPr lang="el-GR" sz="1400" kern="800" dirty="0" err="1">
                          <a:effectLst/>
                        </a:rPr>
                        <a:t>επιχ</a:t>
                      </a:r>
                      <a:r>
                        <a:rPr lang="el-GR" sz="1400" kern="800" dirty="0">
                          <a:effectLst/>
                        </a:rPr>
                        <a:t>., Κουπόνια</a:t>
                      </a:r>
                      <a:endParaRPr lang="el-GR" sz="1400"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4228204714"/>
                  </a:ext>
                </a:extLst>
              </a:tr>
              <a:tr h="558908">
                <a:tc>
                  <a:txBody>
                    <a:bodyPr/>
                    <a:lstStyle/>
                    <a:p>
                      <a:pPr marL="0" marR="0">
                        <a:spcBef>
                          <a:spcPts val="200"/>
                        </a:spcBef>
                        <a:spcAft>
                          <a:spcPts val="200"/>
                        </a:spcAft>
                      </a:pPr>
                      <a:r>
                        <a:rPr lang="el-GR" sz="1400" kern="800" dirty="0">
                          <a:effectLst/>
                        </a:rPr>
                        <a:t>Δημιουργία μακροχρόνιων συνεργασιών</a:t>
                      </a: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endParaRPr lang="el-GR" sz="1400"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kern="800" dirty="0">
                          <a:effectLst/>
                        </a:rPr>
                        <a:t>Κουπόνια, </a:t>
                      </a:r>
                      <a:r>
                        <a:rPr lang="en-US" sz="1400" kern="800" dirty="0">
                          <a:effectLst/>
                        </a:rPr>
                        <a:t>Spin off-Spin Out</a:t>
                      </a:r>
                      <a:endParaRPr lang="el-GR" sz="1400" kern="800" dirty="0">
                        <a:effectLst/>
                      </a:endParaRPr>
                    </a:p>
                    <a:p>
                      <a:pPr marL="0" marR="0" algn="ctr">
                        <a:spcBef>
                          <a:spcPts val="200"/>
                        </a:spcBef>
                        <a:spcAft>
                          <a:spcPts val="200"/>
                        </a:spcAft>
                      </a:pPr>
                      <a:r>
                        <a:rPr lang="el-GR" sz="1400" kern="800" dirty="0">
                          <a:effectLst/>
                        </a:rPr>
                        <a:t>Ομάδες ΜΜΕ</a:t>
                      </a:r>
                      <a:endParaRPr lang="el-GR" sz="1400"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1921548107"/>
                  </a:ext>
                </a:extLst>
              </a:tr>
            </a:tbl>
          </a:graphicData>
        </a:graphic>
      </p:graphicFrame>
      <p:sp>
        <p:nvSpPr>
          <p:cNvPr id="3" name="TextBox 2">
            <a:extLst>
              <a:ext uri="{FF2B5EF4-FFF2-40B4-BE49-F238E27FC236}">
                <a16:creationId xmlns:a16="http://schemas.microsoft.com/office/drawing/2014/main" id="{E019681F-08D1-174B-9F26-6B3C7667DADC}"/>
              </a:ext>
            </a:extLst>
          </p:cNvPr>
          <p:cNvSpPr txBox="1"/>
          <p:nvPr/>
        </p:nvSpPr>
        <p:spPr>
          <a:xfrm>
            <a:off x="385823" y="388886"/>
            <a:ext cx="5398751" cy="369332"/>
          </a:xfrm>
          <a:prstGeom prst="rect">
            <a:avLst/>
          </a:prstGeom>
          <a:noFill/>
        </p:spPr>
        <p:txBody>
          <a:bodyPr wrap="square" lIns="91440" tIns="45720" rIns="91440" bIns="45720" rtlCol="0" anchor="t">
            <a:spAutoFit/>
          </a:bodyPr>
          <a:lstStyle/>
          <a:p>
            <a:r>
              <a:rPr lang="el-GR" b="1" dirty="0">
                <a:solidFill>
                  <a:schemeClr val="bg2">
                    <a:lumMod val="25000"/>
                  </a:schemeClr>
                </a:solidFill>
              </a:rPr>
              <a:t>Τα Οικονομικά Αποτελέσματα ήταν περιορισμένα </a:t>
            </a:r>
          </a:p>
        </p:txBody>
      </p:sp>
      <p:sp>
        <p:nvSpPr>
          <p:cNvPr id="4" name="TextBox 3">
            <a:extLst>
              <a:ext uri="{FF2B5EF4-FFF2-40B4-BE49-F238E27FC236}">
                <a16:creationId xmlns:a16="http://schemas.microsoft.com/office/drawing/2014/main" id="{AD11A697-FDA8-7BC4-A499-3E493074A54C}"/>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Tree>
    <p:extLst>
      <p:ext uri="{BB962C8B-B14F-4D97-AF65-F5344CB8AC3E}">
        <p14:creationId xmlns:p14="http://schemas.microsoft.com/office/powerpoint/2010/main" val="102691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F1F9BA-3079-5342-0FF0-084A6A9529B9}"/>
              </a:ext>
            </a:extLst>
          </p:cNvPr>
          <p:cNvGraphicFramePr>
            <a:graphicFrameLocks noGrp="1"/>
          </p:cNvGraphicFramePr>
          <p:nvPr>
            <p:extLst>
              <p:ext uri="{D42A27DB-BD31-4B8C-83A1-F6EECF244321}">
                <p14:modId xmlns:p14="http://schemas.microsoft.com/office/powerpoint/2010/main" val="3061540202"/>
              </p:ext>
            </p:extLst>
          </p:nvPr>
        </p:nvGraphicFramePr>
        <p:xfrm>
          <a:off x="580201" y="1259352"/>
          <a:ext cx="9054933" cy="5545874"/>
        </p:xfrm>
        <a:graphic>
          <a:graphicData uri="http://schemas.openxmlformats.org/drawingml/2006/table">
            <a:tbl>
              <a:tblPr firstRow="1" firstCol="1" bandRow="1" bandCol="1">
                <a:tableStyleId>{5C22544A-7EE6-4342-B048-85BDC9FD1C3A}</a:tableStyleId>
              </a:tblPr>
              <a:tblGrid>
                <a:gridCol w="1192803">
                  <a:extLst>
                    <a:ext uri="{9D8B030D-6E8A-4147-A177-3AD203B41FA5}">
                      <a16:colId xmlns:a16="http://schemas.microsoft.com/office/drawing/2014/main" val="331421643"/>
                    </a:ext>
                  </a:extLst>
                </a:gridCol>
                <a:gridCol w="5242575">
                  <a:extLst>
                    <a:ext uri="{9D8B030D-6E8A-4147-A177-3AD203B41FA5}">
                      <a16:colId xmlns:a16="http://schemas.microsoft.com/office/drawing/2014/main" val="1040507451"/>
                    </a:ext>
                  </a:extLst>
                </a:gridCol>
                <a:gridCol w="2619555">
                  <a:extLst>
                    <a:ext uri="{9D8B030D-6E8A-4147-A177-3AD203B41FA5}">
                      <a16:colId xmlns:a16="http://schemas.microsoft.com/office/drawing/2014/main" val="1678784750"/>
                    </a:ext>
                  </a:extLst>
                </a:gridCol>
              </a:tblGrid>
              <a:tr h="566677">
                <a:tc>
                  <a:txBody>
                    <a:bodyPr/>
                    <a:lstStyle/>
                    <a:p>
                      <a:pPr marL="0" marR="0" algn="ctr">
                        <a:spcBef>
                          <a:spcPts val="200"/>
                        </a:spcBef>
                        <a:spcAft>
                          <a:spcPts val="200"/>
                        </a:spcAft>
                      </a:pPr>
                      <a:r>
                        <a:rPr lang="el-GR" sz="1100" kern="800" dirty="0">
                          <a:effectLst/>
                        </a:rPr>
                        <a:t>ΜΜΕ</a:t>
                      </a:r>
                      <a:endParaRPr lang="el-GR" sz="11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nchor="ctr"/>
                </a:tc>
                <a:tc>
                  <a:txBody>
                    <a:bodyPr/>
                    <a:lstStyle/>
                    <a:p>
                      <a:pPr marL="0" marR="0" algn="l">
                        <a:spcBef>
                          <a:spcPts val="200"/>
                        </a:spcBef>
                        <a:spcAft>
                          <a:spcPts val="200"/>
                        </a:spcAft>
                      </a:pPr>
                      <a:r>
                        <a:rPr lang="el-GR" sz="1100" b="1" i="1" kern="800" dirty="0">
                          <a:solidFill>
                            <a:schemeClr val="dk1"/>
                          </a:solidFill>
                          <a:effectLst/>
                          <a:latin typeface="+mn-lt"/>
                          <a:ea typeface="+mn-ea"/>
                          <a:cs typeface="+mn-cs"/>
                        </a:rPr>
                        <a:t>Συνεργασίες έγιναν αλλά </a:t>
                      </a:r>
                      <a:r>
                        <a:rPr lang="el" sz="1100" b="1" i="1" kern="800" noProof="0" dirty="0">
                          <a:solidFill>
                            <a:schemeClr val="dk1"/>
                          </a:solidFill>
                          <a:effectLst/>
                          <a:latin typeface="+mn-lt"/>
                          <a:ea typeface="+mn-ea"/>
                          <a:cs typeface="+mn-cs"/>
                        </a:rPr>
                        <a:t>η Δράση δεν  είχε μία ξεκάθαρη προσέγγιση για το πως  λειτουργούν αυτές οι συνεργασίες, ποια είναι τα πραγματικά οφέλη των επιχειρήσεων και πώς θα μπορούσε να τις στηρίξει.  Ευκαιρία στις μικρομεσαίες επιχειρήσεις είναι να αναπτύξουν το πρωτότυπο του προϊόντος τους και να επιδείξουν τη λειτουργικότητά του και την  </a:t>
                      </a:r>
                      <a:r>
                        <a:rPr lang="el" sz="1100" b="1" i="1" kern="800" noProof="0" dirty="0" err="1">
                          <a:solidFill>
                            <a:schemeClr val="dk1"/>
                          </a:solidFill>
                          <a:effectLst/>
                          <a:latin typeface="+mn-lt"/>
                          <a:ea typeface="+mn-ea"/>
                          <a:cs typeface="+mn-cs"/>
                        </a:rPr>
                        <a:t>καταλληλότητά</a:t>
                      </a:r>
                      <a:r>
                        <a:rPr lang="el" sz="1100" b="1" i="1" kern="800" noProof="0" dirty="0">
                          <a:solidFill>
                            <a:schemeClr val="dk1"/>
                          </a:solidFill>
                          <a:effectLst/>
                          <a:latin typeface="+mn-lt"/>
                          <a:ea typeface="+mn-ea"/>
                          <a:cs typeface="+mn-cs"/>
                        </a:rPr>
                        <a:t> του ώστε να ενσωματωθεί σε προϊόντα μεγάλων επιχειρήσεων. Για να είναι δυνατή αυτή η συνεργασία, η Δράση θα πρέπει να επιτρέπει τη συμμετοχή μεγάλων επιχειρήσεων. </a:t>
                      </a:r>
                      <a:endParaRPr lang="el-GR" sz="1100" b="1" i="1" kern="800">
                        <a:solidFill>
                          <a:schemeClr val="dk1"/>
                        </a:solidFill>
                        <a:effectLst/>
                        <a:latin typeface="+mn-lt"/>
                        <a:ea typeface="+mn-ea"/>
                        <a:cs typeface="+mn-cs"/>
                      </a:endParaRPr>
                    </a:p>
                  </a:txBody>
                  <a:tcPr marL="26545" marR="26545" marT="0" marB="0" anchor="ctr">
                    <a:solidFill>
                      <a:schemeClr val="accent1">
                        <a:lumMod val="20000"/>
                        <a:lumOff val="80000"/>
                      </a:schemeClr>
                    </a:solidFill>
                  </a:tcPr>
                </a:tc>
                <a:tc rowSpan="5">
                  <a:txBody>
                    <a:bodyPr/>
                    <a:lstStyle/>
                    <a:p>
                      <a:pPr marL="0" marR="0" algn="ctr">
                        <a:spcBef>
                          <a:spcPts val="200"/>
                        </a:spcBef>
                        <a:spcAft>
                          <a:spcPts val="200"/>
                        </a:spcAft>
                      </a:pPr>
                      <a:r>
                        <a:rPr lang="el-GR" sz="1100" kern="800" dirty="0">
                          <a:effectLst/>
                        </a:rPr>
                        <a:t> Το θέμα της έρευνας και της </a:t>
                      </a:r>
                      <a:r>
                        <a:rPr lang="el-GR" sz="1100" kern="800" dirty="0" err="1">
                          <a:effectLst/>
                        </a:rPr>
                        <a:t>καινοτομικότητας</a:t>
                      </a:r>
                      <a:r>
                        <a:rPr lang="el-GR" sz="1100" kern="800" dirty="0">
                          <a:effectLst/>
                        </a:rPr>
                        <a:t> των επιχειρήσεων είναι ίσως η μεγαλύτερη πρόκληση για την πολιτική της ΓΓΕΚ.</a:t>
                      </a:r>
                    </a:p>
                    <a:p>
                      <a:pPr marL="0" marR="0" algn="ctr">
                        <a:spcBef>
                          <a:spcPts val="200"/>
                        </a:spcBef>
                        <a:spcAft>
                          <a:spcPts val="200"/>
                        </a:spcAft>
                      </a:pPr>
                      <a:r>
                        <a:rPr lang="el-GR" sz="1100" kern="800" dirty="0">
                          <a:effectLst/>
                        </a:rPr>
                        <a:t>Οι Δράσεις που έγιναν είχαν περιορισμένο προϋπολογισμό σε σχέση με το πρόβλημα και οι στόχοι τους είχαν εν μέρει ελλείψεις (π.χ. δεν υπάρχει πρόβλεψη για μεγαλόπνοα έργα υψηλού κινδύνου) και εν μέρει επικαλύψεις (στο θέμα των νεοφυών, νέων σε ηλικία και νέων σε ερευνητική δραστηριότητα).</a:t>
                      </a:r>
                    </a:p>
                    <a:p>
                      <a:pPr marL="0" marR="0" algn="ctr">
                        <a:spcBef>
                          <a:spcPts val="200"/>
                        </a:spcBef>
                        <a:spcAft>
                          <a:spcPts val="200"/>
                        </a:spcAft>
                      </a:pPr>
                      <a:r>
                        <a:rPr lang="el-GR" sz="1100" kern="800" dirty="0">
                          <a:effectLst/>
                        </a:rPr>
                        <a:t>Οι επιχειρήσεις έχουν ανάγκη από πολύ ταχύτερη και αποτελεσματικότερη διαχείριση ενώ είναι ιδιαίτερα προβληματικό το θέμα της περικοπής προϋπολογισμών.</a:t>
                      </a:r>
                      <a:endParaRPr lang="el-GR" sz="11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74295" marR="74295" marT="37148" marB="37148" anchor="ctr"/>
                </a:tc>
                <a:extLst>
                  <a:ext uri="{0D108BD9-81ED-4DB2-BD59-A6C34878D82A}">
                    <a16:rowId xmlns:a16="http://schemas.microsoft.com/office/drawing/2014/main" val="1525792098"/>
                  </a:ext>
                </a:extLst>
              </a:tr>
              <a:tr h="1458205">
                <a:tc>
                  <a:txBody>
                    <a:bodyPr/>
                    <a:lstStyle/>
                    <a:p>
                      <a:pPr marL="0" marR="0">
                        <a:spcBef>
                          <a:spcPts val="200"/>
                        </a:spcBef>
                        <a:spcAft>
                          <a:spcPts val="200"/>
                        </a:spcAft>
                      </a:pPr>
                      <a:r>
                        <a:rPr lang="el-GR" sz="1100" kern="800" dirty="0">
                          <a:effectLst/>
                        </a:rPr>
                        <a:t>Νέες Επιχειρήσεις</a:t>
                      </a:r>
                      <a:endParaRPr lang="el-GR" sz="11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nchor="ctr"/>
                </a:tc>
                <a:tc>
                  <a:txBody>
                    <a:bodyPr/>
                    <a:lstStyle/>
                    <a:p>
                      <a:pPr marL="0" marR="0">
                        <a:spcBef>
                          <a:spcPts val="200"/>
                        </a:spcBef>
                        <a:spcAft>
                          <a:spcPts val="200"/>
                        </a:spcAft>
                      </a:pPr>
                      <a:r>
                        <a:rPr lang="el-GR" sz="1100" b="1" i="1" kern="800" dirty="0">
                          <a:effectLst/>
                        </a:rPr>
                        <a:t>Η Δράση ήταν αποτελεσματική ως προς το ένα σκέλος της, όμως δεν κατάφερε να κινητοποιήσει πραγματικά επιχειρήσεις που δεν είχαν χρηματοδοτηθεί στο παρελθόν. Προτείνεται να διαφοροποιηθεί στο μέλλον με δράσεις (α) για υποστήριξη ερευνητικών έργων των μελών του </a:t>
                      </a:r>
                      <a:r>
                        <a:rPr lang="en-US" sz="1100" b="1" i="1" kern="800" dirty="0">
                          <a:effectLst/>
                        </a:rPr>
                        <a:t>Elevate Greece</a:t>
                      </a:r>
                      <a:r>
                        <a:rPr lang="el-GR" sz="1100" b="1" i="1" kern="800" dirty="0">
                          <a:effectLst/>
                        </a:rPr>
                        <a:t> με αξιολόγηση σε μια φάση και συχνές προσκλήσεις  (β) κάλυψης των υπολοίπων από το ένα σκέλος ΠΑΒΕΤ (γ) κάλυψης αυτών που δεν έχουν ερευνητική δραστηριότητα στο παρελθόν (το κριτήριο δημόσιας χρηματοδότησης δεν είναι επαρκές) αλλά αυτό δεν είναι προτεραιότητα του συστήματος και μπορεί να καλυφθεί από τα κουπόνια.</a:t>
                      </a:r>
                      <a:endParaRPr lang="el-GR" sz="1100" b="1" i="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nchor="ctr">
                    <a:solidFill>
                      <a:schemeClr val="accent1">
                        <a:lumMod val="20000"/>
                        <a:lumOff val="80000"/>
                      </a:schemeClr>
                    </a:solidFill>
                  </a:tcPr>
                </a:tc>
                <a:tc vMerge="1">
                  <a:txBody>
                    <a:bodyPr/>
                    <a:lstStyle/>
                    <a:p>
                      <a:endParaRPr lang="el-GR"/>
                    </a:p>
                  </a:txBody>
                  <a:tcPr/>
                </a:tc>
                <a:extLst>
                  <a:ext uri="{0D108BD9-81ED-4DB2-BD59-A6C34878D82A}">
                    <a16:rowId xmlns:a16="http://schemas.microsoft.com/office/drawing/2014/main" val="503918322"/>
                  </a:ext>
                </a:extLst>
              </a:tr>
              <a:tr h="1042146">
                <a:tc>
                  <a:txBody>
                    <a:bodyPr/>
                    <a:lstStyle/>
                    <a:p>
                      <a:pPr marL="0" marR="0">
                        <a:spcBef>
                          <a:spcPts val="200"/>
                        </a:spcBef>
                        <a:spcAft>
                          <a:spcPts val="200"/>
                        </a:spcAft>
                      </a:pPr>
                      <a:r>
                        <a:rPr lang="el-GR" sz="1100" kern="800" dirty="0">
                          <a:effectLst/>
                        </a:rPr>
                        <a:t>ΠΑΒΕΤ</a:t>
                      </a:r>
                      <a:endParaRPr lang="el-GR" sz="11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nchor="ctr"/>
                </a:tc>
                <a:tc>
                  <a:txBody>
                    <a:bodyPr/>
                    <a:lstStyle/>
                    <a:p>
                      <a:pPr marL="0" marR="0">
                        <a:spcBef>
                          <a:spcPts val="200"/>
                        </a:spcBef>
                        <a:spcAft>
                          <a:spcPts val="200"/>
                        </a:spcAft>
                      </a:pPr>
                      <a:r>
                        <a:rPr lang="el-GR" sz="1100" b="1" i="1" kern="800" dirty="0">
                          <a:effectLst/>
                        </a:rPr>
                        <a:t>Η Δράση ήταν κυρίως αποτελεσματική σε μεταφορά τεχνογνωσίας και λιγότερο στην άμεση εμπορευματοποίηση των αποτελεσμάτων των έργων. Προτείνεται να συνεχιστεί διαφοροποιώντας το επίπεδο φιλοδοξίας έτσι ώστε να υπάρξουν έστω και λίγα έργα υψηλού κινδύνου και υψηλής απόδοσης. Πρέπει να αυξηθεί ο προϋπολογισμός και να μειωθούν οι χρόνοι διαχείρισης.</a:t>
                      </a:r>
                      <a:endParaRPr lang="el-GR" sz="1100" b="1" i="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nchor="ctr">
                    <a:solidFill>
                      <a:schemeClr val="accent1">
                        <a:lumMod val="20000"/>
                        <a:lumOff val="80000"/>
                      </a:schemeClr>
                    </a:solidFill>
                  </a:tcPr>
                </a:tc>
                <a:tc vMerge="1">
                  <a:txBody>
                    <a:bodyPr/>
                    <a:lstStyle/>
                    <a:p>
                      <a:endParaRPr lang="el-GR"/>
                    </a:p>
                  </a:txBody>
                  <a:tcPr/>
                </a:tc>
                <a:extLst>
                  <a:ext uri="{0D108BD9-81ED-4DB2-BD59-A6C34878D82A}">
                    <a16:rowId xmlns:a16="http://schemas.microsoft.com/office/drawing/2014/main" val="3127818167"/>
                  </a:ext>
                </a:extLst>
              </a:tr>
              <a:tr h="945906">
                <a:tc>
                  <a:txBody>
                    <a:bodyPr/>
                    <a:lstStyle/>
                    <a:p>
                      <a:pPr marL="0" marR="0">
                        <a:spcBef>
                          <a:spcPts val="200"/>
                        </a:spcBef>
                        <a:spcAft>
                          <a:spcPts val="200"/>
                        </a:spcAft>
                      </a:pPr>
                      <a:r>
                        <a:rPr lang="el-GR" sz="1100" kern="800" dirty="0">
                          <a:effectLst/>
                        </a:rPr>
                        <a:t>Νεοφυείς</a:t>
                      </a:r>
                      <a:endParaRPr lang="el-GR" sz="11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nchor="ctr"/>
                </a:tc>
                <a:tc>
                  <a:txBody>
                    <a:bodyPr/>
                    <a:lstStyle/>
                    <a:p>
                      <a:pPr marL="0" marR="0">
                        <a:spcBef>
                          <a:spcPts val="200"/>
                        </a:spcBef>
                        <a:spcAft>
                          <a:spcPts val="200"/>
                        </a:spcAft>
                      </a:pPr>
                      <a:r>
                        <a:rPr lang="el-GR" sz="1100" b="1" i="1" kern="800" dirty="0">
                          <a:effectLst/>
                        </a:rPr>
                        <a:t>Η Δράση ήταν σχετικά αποτελεσματική αλλά λόγω συγκυρίας και μεγέθους δεν κατάφερε να δημιουργήσει πραγματικό οικοσύστημα νεοφυών. Στήριξε μεμονωμένες εταιρείες και έβαλε τη βάση για το </a:t>
                      </a:r>
                      <a:r>
                        <a:rPr lang="en-US" sz="1100" b="1" i="1" kern="800" dirty="0">
                          <a:effectLst/>
                        </a:rPr>
                        <a:t>Elevate Greece</a:t>
                      </a:r>
                      <a:r>
                        <a:rPr lang="el-GR" sz="1100" b="1" i="1" kern="800" dirty="0">
                          <a:effectLst/>
                        </a:rPr>
                        <a:t>. Δεν υπάρχει λόγος συνέχισης με την ίδια μορφή </a:t>
                      </a:r>
                      <a:r>
                        <a:rPr lang="en-US" sz="1100" b="1" i="1" kern="800" dirty="0">
                          <a:effectLst/>
                        </a:rPr>
                        <a:t>(seed funding) </a:t>
                      </a:r>
                      <a:r>
                        <a:rPr lang="el-GR" sz="1100" b="1" i="1" kern="800" dirty="0">
                          <a:effectLst/>
                        </a:rPr>
                        <a:t>εφόσον ο στόχος καλύπτεται πλέον από το </a:t>
                      </a:r>
                      <a:r>
                        <a:rPr lang="en-US" sz="1100" b="1" i="1" kern="800" dirty="0">
                          <a:effectLst/>
                        </a:rPr>
                        <a:t>Elevate Greece</a:t>
                      </a:r>
                      <a:r>
                        <a:rPr lang="el-GR" sz="1100" b="1" i="1" kern="800" dirty="0">
                          <a:effectLst/>
                        </a:rPr>
                        <a:t>.</a:t>
                      </a:r>
                      <a:endParaRPr lang="el-GR" sz="1100" b="1" i="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nchor="ctr">
                    <a:solidFill>
                      <a:schemeClr val="accent1">
                        <a:lumMod val="20000"/>
                        <a:lumOff val="80000"/>
                      </a:schemeClr>
                    </a:solidFill>
                  </a:tcPr>
                </a:tc>
                <a:tc vMerge="1">
                  <a:txBody>
                    <a:bodyPr/>
                    <a:lstStyle/>
                    <a:p>
                      <a:endParaRPr lang="el-GR"/>
                    </a:p>
                  </a:txBody>
                  <a:tcPr/>
                </a:tc>
                <a:extLst>
                  <a:ext uri="{0D108BD9-81ED-4DB2-BD59-A6C34878D82A}">
                    <a16:rowId xmlns:a16="http://schemas.microsoft.com/office/drawing/2014/main" val="2969690712"/>
                  </a:ext>
                </a:extLst>
              </a:tr>
              <a:tr h="926137">
                <a:tc>
                  <a:txBody>
                    <a:bodyPr/>
                    <a:lstStyle/>
                    <a:p>
                      <a:pPr marL="0" marR="0">
                        <a:spcBef>
                          <a:spcPts val="200"/>
                        </a:spcBef>
                        <a:spcAft>
                          <a:spcPts val="200"/>
                        </a:spcAft>
                      </a:pPr>
                      <a:r>
                        <a:rPr lang="el-GR" sz="1100" kern="800" dirty="0">
                          <a:effectLst/>
                        </a:rPr>
                        <a:t>Κουπόνια Καινοτομίας</a:t>
                      </a:r>
                      <a:endParaRPr lang="el-GR" sz="11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nchor="ctr"/>
                </a:tc>
                <a:tc>
                  <a:txBody>
                    <a:bodyPr/>
                    <a:lstStyle/>
                    <a:p>
                      <a:pPr marL="0" marR="0">
                        <a:spcBef>
                          <a:spcPts val="200"/>
                        </a:spcBef>
                        <a:spcAft>
                          <a:spcPts val="200"/>
                        </a:spcAft>
                      </a:pPr>
                      <a:r>
                        <a:rPr lang="el-GR" sz="1100" b="1" i="1" kern="800" dirty="0">
                          <a:effectLst/>
                        </a:rPr>
                        <a:t>Η Δράση ήταν αποτελεσματική σε έργα και συνεργασίες αν λάβει κανείς υπόψη του τον πολύ χαμηλό προϋπολογισμό της ανά έργο. Προτείνεται να συνεχιστεί διευρύνοντας τα κριτήρια </a:t>
                      </a:r>
                      <a:r>
                        <a:rPr lang="el-GR" sz="1100" b="1" i="1" kern="800" dirty="0" err="1">
                          <a:effectLst/>
                        </a:rPr>
                        <a:t>επιλεξιμότητας</a:t>
                      </a:r>
                      <a:r>
                        <a:rPr lang="el-GR" sz="1100" b="1" i="1" kern="800" dirty="0">
                          <a:effectLst/>
                        </a:rPr>
                        <a:t> και να γίνει πολύ πιο γρήγορη και αποτελεσματική η διαχείριση.</a:t>
                      </a:r>
                      <a:endParaRPr lang="el-GR" sz="1100" b="1" i="1"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nchor="ctr">
                    <a:solidFill>
                      <a:schemeClr val="accent1">
                        <a:lumMod val="20000"/>
                        <a:lumOff val="80000"/>
                      </a:schemeClr>
                    </a:solidFill>
                  </a:tcPr>
                </a:tc>
                <a:tc vMerge="1">
                  <a:txBody>
                    <a:bodyPr/>
                    <a:lstStyle/>
                    <a:p>
                      <a:endParaRPr lang="el-GR"/>
                    </a:p>
                  </a:txBody>
                  <a:tcPr/>
                </a:tc>
                <a:extLst>
                  <a:ext uri="{0D108BD9-81ED-4DB2-BD59-A6C34878D82A}">
                    <a16:rowId xmlns:a16="http://schemas.microsoft.com/office/drawing/2014/main" val="838806526"/>
                  </a:ext>
                </a:extLst>
              </a:tr>
            </a:tbl>
          </a:graphicData>
        </a:graphic>
      </p:graphicFrame>
      <p:sp>
        <p:nvSpPr>
          <p:cNvPr id="4" name="TextBox 3">
            <a:extLst>
              <a:ext uri="{FF2B5EF4-FFF2-40B4-BE49-F238E27FC236}">
                <a16:creationId xmlns:a16="http://schemas.microsoft.com/office/drawing/2014/main" id="{0A045CA9-B409-9A5F-CDD2-58BBACDEEF7E}"/>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
        <p:nvSpPr>
          <p:cNvPr id="3" name="TextBox 2">
            <a:extLst>
              <a:ext uri="{FF2B5EF4-FFF2-40B4-BE49-F238E27FC236}">
                <a16:creationId xmlns:a16="http://schemas.microsoft.com/office/drawing/2014/main" id="{CF57EEAC-EC34-CBEE-66BE-19EC6C5CFC2D}"/>
              </a:ext>
            </a:extLst>
          </p:cNvPr>
          <p:cNvSpPr txBox="1"/>
          <p:nvPr/>
        </p:nvSpPr>
        <p:spPr>
          <a:xfrm>
            <a:off x="528456" y="518231"/>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t>Απ</a:t>
            </a:r>
            <a:r>
              <a:rPr lang="en-US" b="1" err="1"/>
              <a:t>οτελέσμ</a:t>
            </a:r>
            <a:r>
              <a:rPr lang="en-US" b="1" dirty="0"/>
              <a:t>ατα α</a:t>
            </a:r>
            <a:r>
              <a:rPr lang="en-US" b="1" err="1"/>
              <a:t>νά</a:t>
            </a:r>
            <a:r>
              <a:rPr lang="en-US" b="1" dirty="0"/>
              <a:t> </a:t>
            </a:r>
            <a:r>
              <a:rPr lang="en-US" b="1" err="1"/>
              <a:t>Δράση</a:t>
            </a:r>
            <a:endParaRPr lang="en-US" b="1" err="1">
              <a:ea typeface="Calibri"/>
              <a:cs typeface="Calibri"/>
            </a:endParaRPr>
          </a:p>
        </p:txBody>
      </p:sp>
    </p:spTree>
    <p:extLst>
      <p:ext uri="{BB962C8B-B14F-4D97-AF65-F5344CB8AC3E}">
        <p14:creationId xmlns:p14="http://schemas.microsoft.com/office/powerpoint/2010/main" val="806493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4A17C6-51B3-0188-7524-7A1FCC94C502}"/>
              </a:ext>
            </a:extLst>
          </p:cNvPr>
          <p:cNvSpPr txBox="1"/>
          <p:nvPr/>
        </p:nvSpPr>
        <p:spPr>
          <a:xfrm>
            <a:off x="510970" y="1415927"/>
            <a:ext cx="8892112" cy="5047279"/>
          </a:xfrm>
          <a:prstGeom prst="rect">
            <a:avLst/>
          </a:prstGeom>
          <a:noFill/>
        </p:spPr>
        <p:txBody>
          <a:bodyPr wrap="square" lIns="91440" tIns="45720" rIns="91440" bIns="45720" anchor="t">
            <a:spAutoFit/>
          </a:bodyPr>
          <a:lstStyle/>
          <a:p>
            <a:pPr marL="231775" indent="-231775" algn="just">
              <a:lnSpc>
                <a:spcPct val="107000"/>
              </a:lnSpc>
              <a:spcAft>
                <a:spcPts val="650"/>
              </a:spcAft>
              <a:buFont typeface="Wingdings" panose="05000000000000000000" pitchFamily="2" charset="2"/>
              <a:buChar char="v"/>
            </a:pPr>
            <a:r>
              <a:rPr lang="el-GR" sz="2000" kern="100" dirty="0">
                <a:latin typeface="Calibri"/>
                <a:ea typeface="Calibri"/>
                <a:cs typeface="Times New Roman"/>
              </a:rPr>
              <a:t>Πρέπει να αυξηθεί σημαντικά ο προϋπολογισμός της Δράσης για να επιτύχει τους μεσοπρόθεσμους και μακροπρόθεσμους στόχους της.</a:t>
            </a:r>
            <a:endParaRPr lang="en-US" sz="2000">
              <a:latin typeface="Calibri"/>
              <a:ea typeface="Calibri"/>
              <a:cs typeface="Times New Roman"/>
            </a:endParaRPr>
          </a:p>
          <a:p>
            <a:pPr marL="231775" indent="-231775" algn="just">
              <a:lnSpc>
                <a:spcPct val="107000"/>
              </a:lnSpc>
              <a:spcAft>
                <a:spcPts val="650"/>
              </a:spcAft>
              <a:buFont typeface="Wingdings" panose="05000000000000000000" pitchFamily="2" charset="2"/>
              <a:buChar char="v"/>
            </a:pPr>
            <a:r>
              <a:rPr lang="el-GR" sz="2000" kern="100" dirty="0">
                <a:latin typeface="Calibri"/>
                <a:ea typeface="Calibri"/>
                <a:cs typeface="Times New Roman"/>
              </a:rPr>
              <a:t>Προτείνεται να υπάρξουν δύο υποκατηγορίες ωφελούμενων, διαφοροποιώντας τις μεγάλες από τις ΜΜΕ. Η πρώτη κατηγορία θα περιορίζεται σε έργα υψηλού κινδύνου και υψηλής απόδοσης. Και στις δύο περιπτώσεις προτείνονται τροποποιημένα κριτήρια που θα δίνουν ιδιαίτερη βαρύτητα στην τεχνολογική και επιχειρηματική </a:t>
            </a:r>
            <a:r>
              <a:rPr lang="el-GR" sz="2000" kern="100" err="1">
                <a:latin typeface="Calibri"/>
                <a:ea typeface="Calibri"/>
                <a:cs typeface="Times New Roman"/>
              </a:rPr>
              <a:t>καινοτομικότητα</a:t>
            </a:r>
            <a:r>
              <a:rPr lang="el-GR" sz="2000" kern="100" dirty="0">
                <a:latin typeface="Calibri"/>
                <a:ea typeface="Calibri"/>
                <a:cs typeface="Times New Roman"/>
              </a:rPr>
              <a:t>.</a:t>
            </a:r>
          </a:p>
          <a:p>
            <a:pPr marL="231775" indent="-231775" algn="just">
              <a:lnSpc>
                <a:spcPct val="107000"/>
              </a:lnSpc>
              <a:spcAft>
                <a:spcPts val="650"/>
              </a:spcAft>
              <a:buFont typeface="Wingdings" panose="05000000000000000000" pitchFamily="2" charset="2"/>
              <a:buChar char="v"/>
            </a:pPr>
            <a:r>
              <a:rPr lang="el-GR" sz="2000" kern="100" dirty="0">
                <a:latin typeface="Calibri"/>
                <a:ea typeface="Calibri"/>
                <a:cs typeface="Times New Roman"/>
              </a:rPr>
              <a:t>Σύμφωνα με καλές πρακτικές οι μη επιστρεπτέες ερευνητικές επιχορηγήσεις μπορούν  να συνδυαστούν με βραχυπρόθεσμα δάνεια με ευνοϊκούς όρους ή με την παροχή εγγυήσεων για τραπεζικά δάνεια (χρηματοδοτικά εργαλεία).</a:t>
            </a:r>
          </a:p>
          <a:p>
            <a:pPr marL="231775" indent="-231775" algn="just">
              <a:lnSpc>
                <a:spcPct val="107000"/>
              </a:lnSpc>
              <a:spcAft>
                <a:spcPts val="650"/>
              </a:spcAft>
              <a:buFont typeface="Wingdings" panose="05000000000000000000" pitchFamily="2" charset="2"/>
              <a:buChar char="v"/>
            </a:pPr>
            <a:r>
              <a:rPr lang="el-GR" sz="2000" kern="100" dirty="0">
                <a:latin typeface="Calibri"/>
                <a:ea typeface="Calibri"/>
                <a:cs typeface="Times New Roman"/>
              </a:rPr>
              <a:t>Σύστημα Διαχείρισης (ετήσια η διετής προκήρυξη, δυνατότητα αναπροσαρμογής του προϋπολογισμού, καλύτερη σύνθεση των επιτροπών αξιολόγησης, βελτίωση δεικτών).</a:t>
            </a:r>
          </a:p>
          <a:p>
            <a:pPr marL="231775" indent="-231775" algn="just">
              <a:lnSpc>
                <a:spcPct val="107000"/>
              </a:lnSpc>
              <a:spcAft>
                <a:spcPts val="650"/>
              </a:spcAft>
              <a:buFont typeface="Wingdings" panose="05000000000000000000" pitchFamily="2" charset="2"/>
              <a:buChar char="v"/>
            </a:pPr>
            <a:r>
              <a:rPr lang="el-GR" sz="2000" kern="100" dirty="0">
                <a:latin typeface="Calibri"/>
                <a:ea typeface="Calibri"/>
                <a:cs typeface="Times New Roman"/>
              </a:rPr>
              <a:t>Το θέμα νέων και νεοφυών πρέπει να συντονιστεί με άλλες </a:t>
            </a:r>
            <a:r>
              <a:rPr lang="el-GR" sz="2000" kern="100">
                <a:latin typeface="Calibri"/>
                <a:ea typeface="Calibri"/>
                <a:cs typeface="Times New Roman"/>
              </a:rPr>
              <a:t>Δράσεις</a:t>
            </a:r>
            <a:r>
              <a:rPr lang="el-GR" sz="2000" kern="100" dirty="0">
                <a:latin typeface="Calibri"/>
                <a:ea typeface="Calibri"/>
                <a:cs typeface="Times New Roman"/>
              </a:rPr>
              <a:t> εκτός ΓΓΕΚ.</a:t>
            </a:r>
            <a:endParaRPr lang="el-GR" sz="2000" kern="100">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F9EABC90-8C6F-B04F-2368-04F0CFB53B2A}"/>
              </a:ext>
            </a:extLst>
          </p:cNvPr>
          <p:cNvSpPr txBox="1"/>
          <p:nvPr/>
        </p:nvSpPr>
        <p:spPr>
          <a:xfrm>
            <a:off x="385823" y="388886"/>
            <a:ext cx="5398751" cy="369332"/>
          </a:xfrm>
          <a:prstGeom prst="rect">
            <a:avLst/>
          </a:prstGeom>
          <a:noFill/>
        </p:spPr>
        <p:txBody>
          <a:bodyPr wrap="square" rtlCol="0">
            <a:spAutoFit/>
          </a:bodyPr>
          <a:lstStyle/>
          <a:p>
            <a:r>
              <a:rPr lang="el-GR" b="1">
                <a:solidFill>
                  <a:schemeClr val="bg2">
                    <a:lumMod val="25000"/>
                  </a:schemeClr>
                </a:solidFill>
              </a:rPr>
              <a:t>Προτάσεις</a:t>
            </a:r>
          </a:p>
        </p:txBody>
      </p:sp>
      <p:sp>
        <p:nvSpPr>
          <p:cNvPr id="4" name="TextBox 3">
            <a:extLst>
              <a:ext uri="{FF2B5EF4-FFF2-40B4-BE49-F238E27FC236}">
                <a16:creationId xmlns:a16="http://schemas.microsoft.com/office/drawing/2014/main" id="{D2981563-EE1E-FDB6-465A-8CB31B689AD7}"/>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Tree>
    <p:extLst>
      <p:ext uri="{BB962C8B-B14F-4D97-AF65-F5344CB8AC3E}">
        <p14:creationId xmlns:p14="http://schemas.microsoft.com/office/powerpoint/2010/main" val="1100315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a computer&#10;&#10;Description automatically generated">
            <a:extLst>
              <a:ext uri="{FF2B5EF4-FFF2-40B4-BE49-F238E27FC236}">
                <a16:creationId xmlns:a16="http://schemas.microsoft.com/office/drawing/2014/main" id="{62176EA9-D487-D85F-B12C-AB3D66B4E49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57" t="-2272" r="-824" b="-2228"/>
          <a:stretch/>
        </p:blipFill>
        <p:spPr bwMode="auto">
          <a:xfrm>
            <a:off x="1133396" y="1568121"/>
            <a:ext cx="7992508" cy="4227990"/>
          </a:xfrm>
          <a:prstGeom prst="rect">
            <a:avLst/>
          </a:prstGeom>
          <a:ln w="9525" cap="flat" cmpd="sng" algn="ctr">
            <a:solidFill>
              <a:srgbClr val="C5252D"/>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4" name="TextBox 3">
            <a:extLst>
              <a:ext uri="{FF2B5EF4-FFF2-40B4-BE49-F238E27FC236}">
                <a16:creationId xmlns:a16="http://schemas.microsoft.com/office/drawing/2014/main" id="{64D2CEB2-5D5B-DB59-BB9C-4A9AB6AB9F3B}"/>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Tree>
    <p:extLst>
      <p:ext uri="{BB962C8B-B14F-4D97-AF65-F5344CB8AC3E}">
        <p14:creationId xmlns:p14="http://schemas.microsoft.com/office/powerpoint/2010/main" val="4253804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00D2F5-5AFF-3132-B942-50FE0DC9AB9D}"/>
              </a:ext>
            </a:extLst>
          </p:cNvPr>
          <p:cNvSpPr txBox="1"/>
          <p:nvPr/>
        </p:nvSpPr>
        <p:spPr>
          <a:xfrm>
            <a:off x="922213" y="2242359"/>
            <a:ext cx="8446036" cy="2664960"/>
          </a:xfrm>
          <a:prstGeom prst="rect">
            <a:avLst/>
          </a:prstGeom>
          <a:noFill/>
        </p:spPr>
        <p:txBody>
          <a:bodyPr wrap="square" lIns="91440" tIns="45720" rIns="91440" bIns="45720" anchor="t">
            <a:spAutoFit/>
          </a:bodyPr>
          <a:lstStyle/>
          <a:p>
            <a:pPr algn="just">
              <a:lnSpc>
                <a:spcPct val="110000"/>
              </a:lnSpc>
              <a:spcAft>
                <a:spcPts val="488"/>
              </a:spcAft>
            </a:pPr>
            <a:r>
              <a:rPr lang="el-GR" sz="1450" dirty="0">
                <a:latin typeface="Calibri"/>
                <a:ea typeface="Calibri"/>
                <a:cs typeface="Calibri"/>
              </a:rPr>
              <a:t>Οι στόχοι τη Ενότητας «Ενίσχυση των Επιχειρήσεων» ανταποκρίνεται στις ανάγκες τόσο του εθνικού συστήματος καινοτομίας την περίοδο σχεδιασμού και υλοποίησης των δράσεων, όσο και στις ανάγκες των επιχειρήσεων, επειδή προσπαθεί να αντιμετωπίσει σημαντικές αποτυχίες της αγοράς και συστημικές αποτυχίες. </a:t>
            </a:r>
            <a:endParaRPr lang="el-GR" sz="1463">
              <a:latin typeface="Calibri" panose="020F0502020204030204" pitchFamily="34" charset="0"/>
              <a:ea typeface="Calibri" panose="020F0502020204030204" pitchFamily="34" charset="0"/>
            </a:endParaRPr>
          </a:p>
          <a:p>
            <a:pPr algn="just">
              <a:lnSpc>
                <a:spcPct val="110000"/>
              </a:lnSpc>
              <a:spcAft>
                <a:spcPts val="488"/>
              </a:spcAft>
            </a:pPr>
            <a:r>
              <a:rPr lang="el-GR" sz="1450" dirty="0">
                <a:latin typeface="Calibri"/>
                <a:ea typeface="Calibri"/>
                <a:cs typeface="Calibri"/>
              </a:rPr>
              <a:t> Η καινοτομική δραστηριότητα στην Ελλάδα βασίζεται πολύ λιγότερο σε νέα γνώση, σε σχέση με τις χώρες σύγκρισης, με αποτέλεσμα οι επιχειρήσεις να επικεντρώνεται κυρίως σε σχετικά χαμηλού κινδύνου </a:t>
            </a:r>
            <a:r>
              <a:rPr lang="el-GR" sz="1450" b="1" dirty="0">
                <a:latin typeface="Calibri"/>
                <a:ea typeface="Calibri"/>
                <a:cs typeface="Calibri"/>
              </a:rPr>
              <a:t>σωρευτικές καινοτομίες</a:t>
            </a:r>
            <a:r>
              <a:rPr lang="el-GR" sz="1450" dirty="0">
                <a:latin typeface="Calibri"/>
                <a:ea typeface="Calibri"/>
                <a:cs typeface="Calibri"/>
              </a:rPr>
              <a:t> που βελτιώνουν υπάρχοντα προϊόντα και επιχειρηματικά μοντέλα, αλλά δεν δημιουργούν νέες αγορές, όπως οι ριζικές καινοτομίες. Οι Δράσεις ενίσχυσης προς επιχειρήσεις προσπαθούν να ενισχύσουν τις πιο φιλόδοξες καινοτομίες.</a:t>
            </a:r>
          </a:p>
          <a:p>
            <a:pPr algn="just">
              <a:lnSpc>
                <a:spcPct val="110000"/>
              </a:lnSpc>
              <a:spcAft>
                <a:spcPts val="488"/>
              </a:spcAft>
            </a:pPr>
            <a:endParaRPr lang="el-GR" sz="1463">
              <a:latin typeface="Calibri" panose="020F0502020204030204" pitchFamily="34" charset="0"/>
              <a:ea typeface="Calibri" panose="020F0502020204030204" pitchFamily="34" charset="0"/>
            </a:endParaRPr>
          </a:p>
        </p:txBody>
      </p:sp>
      <p:sp>
        <p:nvSpPr>
          <p:cNvPr id="2" name="TextBox 1">
            <a:extLst>
              <a:ext uri="{FF2B5EF4-FFF2-40B4-BE49-F238E27FC236}">
                <a16:creationId xmlns:a16="http://schemas.microsoft.com/office/drawing/2014/main" id="{654E4D42-A6B6-CE95-A61C-F68CC3B63794}"/>
              </a:ext>
            </a:extLst>
          </p:cNvPr>
          <p:cNvSpPr txBox="1"/>
          <p:nvPr/>
        </p:nvSpPr>
        <p:spPr>
          <a:xfrm>
            <a:off x="385823" y="388886"/>
            <a:ext cx="5398751" cy="369332"/>
          </a:xfrm>
          <a:prstGeom prst="rect">
            <a:avLst/>
          </a:prstGeom>
          <a:noFill/>
        </p:spPr>
        <p:txBody>
          <a:bodyPr wrap="square" rtlCol="0">
            <a:spAutoFit/>
          </a:bodyPr>
          <a:lstStyle/>
          <a:p>
            <a:r>
              <a:rPr lang="el-GR" b="1">
                <a:solidFill>
                  <a:schemeClr val="bg2">
                    <a:lumMod val="25000"/>
                  </a:schemeClr>
                </a:solidFill>
              </a:rPr>
              <a:t>Συνάφεια</a:t>
            </a:r>
          </a:p>
        </p:txBody>
      </p:sp>
      <p:sp>
        <p:nvSpPr>
          <p:cNvPr id="4" name="TextBox 3">
            <a:extLst>
              <a:ext uri="{FF2B5EF4-FFF2-40B4-BE49-F238E27FC236}">
                <a16:creationId xmlns:a16="http://schemas.microsoft.com/office/drawing/2014/main" id="{59D0DD0F-4483-685A-8AA3-6C37FA48279F}"/>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Tree>
    <p:extLst>
      <p:ext uri="{BB962C8B-B14F-4D97-AF65-F5344CB8AC3E}">
        <p14:creationId xmlns:p14="http://schemas.microsoft.com/office/powerpoint/2010/main" val="3521072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e chart with different colored circles&#10;&#10;Description automatically generated">
            <a:extLst>
              <a:ext uri="{FF2B5EF4-FFF2-40B4-BE49-F238E27FC236}">
                <a16:creationId xmlns:a16="http://schemas.microsoft.com/office/drawing/2014/main" id="{1CF2F9D4-A228-A572-DA93-AF719A3A30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3495" y="1702129"/>
            <a:ext cx="7349390" cy="4143690"/>
          </a:xfrm>
          <a:prstGeom prst="rect">
            <a:avLst/>
          </a:prstGeom>
          <a:ln>
            <a:solidFill>
              <a:schemeClr val="accent1"/>
            </a:solidFill>
          </a:ln>
        </p:spPr>
      </p:pic>
      <p:sp>
        <p:nvSpPr>
          <p:cNvPr id="3" name="TextBox 2">
            <a:extLst>
              <a:ext uri="{FF2B5EF4-FFF2-40B4-BE49-F238E27FC236}">
                <a16:creationId xmlns:a16="http://schemas.microsoft.com/office/drawing/2014/main" id="{5A83D9CA-6494-BC8F-405C-C4298D587392}"/>
              </a:ext>
            </a:extLst>
          </p:cNvPr>
          <p:cNvSpPr txBox="1"/>
          <p:nvPr/>
        </p:nvSpPr>
        <p:spPr>
          <a:xfrm>
            <a:off x="385823" y="380856"/>
            <a:ext cx="9287237" cy="646331"/>
          </a:xfrm>
          <a:prstGeom prst="rect">
            <a:avLst/>
          </a:prstGeom>
          <a:noFill/>
        </p:spPr>
        <p:txBody>
          <a:bodyPr wrap="square" lIns="91440" tIns="45720" rIns="91440" bIns="45720" rtlCol="0" anchor="t">
            <a:spAutoFit/>
          </a:bodyPr>
          <a:lstStyle/>
          <a:p>
            <a:pPr algn="ctr"/>
            <a:r>
              <a:rPr lang="el-GR" b="1" dirty="0">
                <a:solidFill>
                  <a:schemeClr val="bg2">
                    <a:lumMod val="25000"/>
                  </a:schemeClr>
                </a:solidFill>
              </a:rPr>
              <a:t>Μικρός προϋπολογισμός για την ενίσχυση των επιχειρήσεων σε σχέση με το σύνολο της χρηματοδότησης</a:t>
            </a:r>
          </a:p>
        </p:txBody>
      </p:sp>
      <p:sp>
        <p:nvSpPr>
          <p:cNvPr id="4" name="TextBox 3">
            <a:extLst>
              <a:ext uri="{FF2B5EF4-FFF2-40B4-BE49-F238E27FC236}">
                <a16:creationId xmlns:a16="http://schemas.microsoft.com/office/drawing/2014/main" id="{DE6F6643-ECD2-6938-E970-DB916B2A3A7C}"/>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Tree>
    <p:extLst>
      <p:ext uri="{BB962C8B-B14F-4D97-AF65-F5344CB8AC3E}">
        <p14:creationId xmlns:p14="http://schemas.microsoft.com/office/powerpoint/2010/main" val="3646890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aph with red bars&#10;&#10;Description automatically generated">
            <a:extLst>
              <a:ext uri="{FF2B5EF4-FFF2-40B4-BE49-F238E27FC236}">
                <a16:creationId xmlns:a16="http://schemas.microsoft.com/office/drawing/2014/main" id="{E5F6263E-570F-EDAD-C5C9-8CAF82C7EE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92307" y="1336179"/>
            <a:ext cx="6151270" cy="3369884"/>
          </a:xfrm>
          <a:prstGeom prst="rect">
            <a:avLst/>
          </a:prstGeom>
          <a:ln>
            <a:solidFill>
              <a:schemeClr val="accent1"/>
            </a:solidFill>
          </a:ln>
        </p:spPr>
      </p:pic>
      <p:sp>
        <p:nvSpPr>
          <p:cNvPr id="3" name="Rectangle 1">
            <a:extLst>
              <a:ext uri="{FF2B5EF4-FFF2-40B4-BE49-F238E27FC236}">
                <a16:creationId xmlns:a16="http://schemas.microsoft.com/office/drawing/2014/main" id="{0C83D649-93EE-FDE0-BBFE-43BBD9B688AC}"/>
              </a:ext>
            </a:extLst>
          </p:cNvPr>
          <p:cNvSpPr>
            <a:spLocks noChangeArrowheads="1"/>
          </p:cNvSpPr>
          <p:nvPr/>
        </p:nvSpPr>
        <p:spPr bwMode="auto">
          <a:xfrm>
            <a:off x="617585" y="4789681"/>
            <a:ext cx="8900714" cy="1660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37148" numCol="1" anchor="ctr" anchorCtr="0" compatLnSpc="1">
            <a:prstTxWarp prst="textNoShape">
              <a:avLst/>
            </a:prstTxWarp>
            <a:spAutoFit/>
          </a:bodyPr>
          <a:lstStyle>
            <a:lvl1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28600" algn="l"/>
                <a:tab pos="457200" algn="l"/>
              </a:tabLst>
              <a:defRPr>
                <a:solidFill>
                  <a:schemeClr val="tx1"/>
                </a:solidFill>
                <a:latin typeface="Arial" panose="020B0604020202020204" pitchFamily="34" charset="0"/>
              </a:defRPr>
            </a:lvl9pPr>
          </a:lstStyle>
          <a:p>
            <a:pPr algn="just">
              <a:spcBef>
                <a:spcPts val="300"/>
              </a:spcBef>
            </a:pPr>
            <a:r>
              <a:rPr lang="el-GR" altLang="el-GR" sz="1400" dirty="0">
                <a:latin typeface="+mn-lt"/>
                <a:ea typeface="Calibri"/>
              </a:rPr>
              <a:t>Στην πράξη, όχι μόνο ήταν χαμηλή η αρχική πρόβλεψη, αλλά επιπλέον  μόνο το 45% του αρχικού προϋπολογισμού δαπανήθηκε εξαιτίας μιας σειράς διαχειριστικών επιλογών και χαμηλής αποτελεσματικότητας στη διαχείριση:</a:t>
            </a:r>
          </a:p>
          <a:p>
            <a:pPr marL="807720" lvl="1" indent="-350520" algn="just">
              <a:spcBef>
                <a:spcPts val="300"/>
              </a:spcBef>
              <a:buFont typeface="Wingdings" panose="05000000000000000000" pitchFamily="2" charset="2"/>
              <a:buChar char="v"/>
            </a:pPr>
            <a:r>
              <a:rPr lang="el-GR" altLang="el-GR" sz="1400" dirty="0">
                <a:latin typeface="+mn-lt"/>
                <a:ea typeface="Tahoma"/>
                <a:cs typeface="Calibri"/>
              </a:rPr>
              <a:t>Οι μεγάλες καθυστερήσεις στην ένταξη έργων (19 μήνες κατά μέσο όρο) οδήγησαν σε μεγάλο ποσοστό </a:t>
            </a:r>
            <a:r>
              <a:rPr lang="el-GR" altLang="el-GR" sz="1400" dirty="0" err="1">
                <a:latin typeface="+mn-lt"/>
                <a:ea typeface="Tahoma"/>
                <a:cs typeface="Calibri"/>
              </a:rPr>
              <a:t>απεντάξεων</a:t>
            </a:r>
            <a:r>
              <a:rPr lang="el-GR" altLang="el-GR" sz="1400" dirty="0">
                <a:latin typeface="+mn-lt"/>
                <a:ea typeface="Tahoma"/>
                <a:cs typeface="Calibri"/>
              </a:rPr>
              <a:t> (29% κατά μέσο όρο). Τα έργα που </a:t>
            </a:r>
            <a:r>
              <a:rPr lang="el-GR" altLang="el-GR" sz="1400" dirty="0" err="1">
                <a:latin typeface="+mn-lt"/>
                <a:ea typeface="Tahoma"/>
                <a:cs typeface="Calibri"/>
              </a:rPr>
              <a:t>απεντάχθηκαν</a:t>
            </a:r>
            <a:r>
              <a:rPr lang="el-GR" altLang="el-GR" sz="1400" dirty="0">
                <a:latin typeface="+mn-lt"/>
                <a:ea typeface="Tahoma"/>
                <a:cs typeface="Calibri"/>
              </a:rPr>
              <a:t> δεν αντικαταστάθηκαν από άλλα και επομένως ο προϋπολογισμός που είχε δεσμευτεί έμεινε αδιάθετος.</a:t>
            </a:r>
          </a:p>
          <a:p>
            <a:pPr marL="807720" lvl="1" indent="-350520" algn="just">
              <a:spcBef>
                <a:spcPts val="300"/>
              </a:spcBef>
              <a:buFont typeface="Wingdings" panose="05000000000000000000" pitchFamily="2" charset="2"/>
              <a:buChar char="v"/>
            </a:pPr>
            <a:r>
              <a:rPr lang="el-GR" altLang="el-GR" sz="1400" dirty="0">
                <a:latin typeface="+mn-lt"/>
                <a:ea typeface="Tahoma"/>
                <a:cs typeface="Calibri"/>
              </a:rPr>
              <a:t>Παρατηρήθηκαν μεγάλες περικοπές στη χρηματοδότηση κατά την αξιολόγηση που ανήλθαν στο 21% της αιτούμενης χρηματοδότησης.</a:t>
            </a:r>
          </a:p>
        </p:txBody>
      </p:sp>
      <p:sp>
        <p:nvSpPr>
          <p:cNvPr id="5" name="TextBox 4">
            <a:extLst>
              <a:ext uri="{FF2B5EF4-FFF2-40B4-BE49-F238E27FC236}">
                <a16:creationId xmlns:a16="http://schemas.microsoft.com/office/drawing/2014/main" id="{4E65CEBE-C56D-091C-7BB7-3FD775CA0B16}"/>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Tree>
    <p:extLst>
      <p:ext uri="{BB962C8B-B14F-4D97-AF65-F5344CB8AC3E}">
        <p14:creationId xmlns:p14="http://schemas.microsoft.com/office/powerpoint/2010/main" val="74407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E02C000-169A-80D3-3602-E7FAA540C50D}"/>
              </a:ext>
            </a:extLst>
          </p:cNvPr>
          <p:cNvGraphicFramePr>
            <a:graphicFrameLocks noGrp="1"/>
          </p:cNvGraphicFramePr>
          <p:nvPr>
            <p:extLst>
              <p:ext uri="{D42A27DB-BD31-4B8C-83A1-F6EECF244321}">
                <p14:modId xmlns:p14="http://schemas.microsoft.com/office/powerpoint/2010/main" val="1180888367"/>
              </p:ext>
            </p:extLst>
          </p:nvPr>
        </p:nvGraphicFramePr>
        <p:xfrm>
          <a:off x="251637" y="1723980"/>
          <a:ext cx="9569302" cy="3482271"/>
        </p:xfrm>
        <a:graphic>
          <a:graphicData uri="http://schemas.openxmlformats.org/drawingml/2006/table">
            <a:tbl>
              <a:tblPr firstRow="1" firstCol="1" bandRow="1" bandCol="1">
                <a:tableStyleId>{5C22544A-7EE6-4342-B048-85BDC9FD1C3A}</a:tableStyleId>
              </a:tblPr>
              <a:tblGrid>
                <a:gridCol w="1386400">
                  <a:extLst>
                    <a:ext uri="{9D8B030D-6E8A-4147-A177-3AD203B41FA5}">
                      <a16:colId xmlns:a16="http://schemas.microsoft.com/office/drawing/2014/main" val="2616167152"/>
                    </a:ext>
                  </a:extLst>
                </a:gridCol>
                <a:gridCol w="761281">
                  <a:extLst>
                    <a:ext uri="{9D8B030D-6E8A-4147-A177-3AD203B41FA5}">
                      <a16:colId xmlns:a16="http://schemas.microsoft.com/office/drawing/2014/main" val="816993378"/>
                    </a:ext>
                  </a:extLst>
                </a:gridCol>
                <a:gridCol w="744963">
                  <a:extLst>
                    <a:ext uri="{9D8B030D-6E8A-4147-A177-3AD203B41FA5}">
                      <a16:colId xmlns:a16="http://schemas.microsoft.com/office/drawing/2014/main" val="4058186715"/>
                    </a:ext>
                  </a:extLst>
                </a:gridCol>
                <a:gridCol w="1913272">
                  <a:extLst>
                    <a:ext uri="{9D8B030D-6E8A-4147-A177-3AD203B41FA5}">
                      <a16:colId xmlns:a16="http://schemas.microsoft.com/office/drawing/2014/main" val="3138003534"/>
                    </a:ext>
                  </a:extLst>
                </a:gridCol>
                <a:gridCol w="1456661">
                  <a:extLst>
                    <a:ext uri="{9D8B030D-6E8A-4147-A177-3AD203B41FA5}">
                      <a16:colId xmlns:a16="http://schemas.microsoft.com/office/drawing/2014/main" val="4245534556"/>
                    </a:ext>
                  </a:extLst>
                </a:gridCol>
                <a:gridCol w="1212111">
                  <a:extLst>
                    <a:ext uri="{9D8B030D-6E8A-4147-A177-3AD203B41FA5}">
                      <a16:colId xmlns:a16="http://schemas.microsoft.com/office/drawing/2014/main" val="138891298"/>
                    </a:ext>
                  </a:extLst>
                </a:gridCol>
                <a:gridCol w="1254642">
                  <a:extLst>
                    <a:ext uri="{9D8B030D-6E8A-4147-A177-3AD203B41FA5}">
                      <a16:colId xmlns:a16="http://schemas.microsoft.com/office/drawing/2014/main" val="2499388244"/>
                    </a:ext>
                  </a:extLst>
                </a:gridCol>
                <a:gridCol w="839972">
                  <a:extLst>
                    <a:ext uri="{9D8B030D-6E8A-4147-A177-3AD203B41FA5}">
                      <a16:colId xmlns:a16="http://schemas.microsoft.com/office/drawing/2014/main" val="4008881319"/>
                    </a:ext>
                  </a:extLst>
                </a:gridCol>
              </a:tblGrid>
              <a:tr h="807732">
                <a:tc>
                  <a:txBody>
                    <a:bodyPr/>
                    <a:lstStyle/>
                    <a:p>
                      <a:pPr marL="0" marR="0" algn="ctr">
                        <a:spcBef>
                          <a:spcPts val="0"/>
                        </a:spcBef>
                        <a:spcAft>
                          <a:spcPts val="0"/>
                        </a:spcAft>
                      </a:pPr>
                      <a:r>
                        <a:rPr lang="el-GR" sz="1200" kern="800" dirty="0">
                          <a:effectLst/>
                        </a:rPr>
                        <a:t>Δράση</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ctr">
                        <a:spcBef>
                          <a:spcPts val="0"/>
                        </a:spcBef>
                        <a:spcAft>
                          <a:spcPts val="0"/>
                        </a:spcAft>
                      </a:pPr>
                      <a:r>
                        <a:rPr lang="el-GR" sz="1200" kern="800" dirty="0">
                          <a:effectLst/>
                        </a:rPr>
                        <a:t>Αριθμός έργων</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ctr">
                        <a:spcBef>
                          <a:spcPts val="0"/>
                        </a:spcBef>
                        <a:spcAft>
                          <a:spcPts val="0"/>
                        </a:spcAft>
                      </a:pPr>
                      <a:r>
                        <a:rPr lang="el-GR" sz="1200" kern="800" dirty="0">
                          <a:effectLst/>
                        </a:rPr>
                        <a:t>Μερίδιο έργων</a:t>
                      </a:r>
                    </a:p>
                  </a:txBody>
                  <a:tcPr marL="55721" marR="55721" marT="0" marB="0" anchor="ctr"/>
                </a:tc>
                <a:tc>
                  <a:txBody>
                    <a:bodyPr/>
                    <a:lstStyle/>
                    <a:p>
                      <a:pPr marL="0" marR="0" algn="ctr">
                        <a:spcBef>
                          <a:spcPts val="0"/>
                        </a:spcBef>
                        <a:spcAft>
                          <a:spcPts val="0"/>
                        </a:spcAft>
                      </a:pPr>
                      <a:r>
                        <a:rPr lang="el-GR" sz="1200" kern="800" dirty="0">
                          <a:effectLst/>
                        </a:rPr>
                        <a:t>Προϋπολογισμός </a:t>
                      </a:r>
                      <a:endParaRPr lang="el-GR" sz="1200" kern="800">
                        <a:effectLst/>
                      </a:endParaRPr>
                    </a:p>
                    <a:p>
                      <a:pPr marL="0" marR="0" algn="ctr">
                        <a:spcBef>
                          <a:spcPts val="0"/>
                        </a:spcBef>
                        <a:spcAft>
                          <a:spcPts val="0"/>
                        </a:spcAft>
                      </a:pPr>
                      <a:r>
                        <a:rPr lang="el-GR" sz="1200" kern="800" dirty="0">
                          <a:effectLst/>
                        </a:rPr>
                        <a:t>Δημόσιας Δαπάνης (€ εκ.)  </a:t>
                      </a:r>
                    </a:p>
                    <a:p>
                      <a:pPr marL="0" marR="0" algn="ctr">
                        <a:spcBef>
                          <a:spcPts val="0"/>
                        </a:spcBef>
                        <a:spcAft>
                          <a:spcPts val="0"/>
                        </a:spcAft>
                      </a:pPr>
                      <a:r>
                        <a:rPr lang="el-GR" sz="1200" kern="800" dirty="0">
                          <a:effectLst/>
                        </a:rPr>
                        <a:t>(Με βάση τις προκηρύξεις) </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ctr">
                        <a:spcBef>
                          <a:spcPts val="0"/>
                        </a:spcBef>
                        <a:spcAft>
                          <a:spcPts val="0"/>
                        </a:spcAft>
                      </a:pPr>
                      <a:r>
                        <a:rPr lang="el-GR" sz="1200" kern="800" dirty="0">
                          <a:effectLst/>
                        </a:rPr>
                        <a:t>Εγκεκριμένη δημόσια χρηματοδότηση (€)</a:t>
                      </a:r>
                    </a:p>
                  </a:txBody>
                  <a:tcPr marL="55721" marR="55721" marT="0" marB="0" anchor="ctr"/>
                </a:tc>
                <a:tc>
                  <a:txBody>
                    <a:bodyPr/>
                    <a:lstStyle/>
                    <a:p>
                      <a:pPr marL="0" marR="0" algn="ctr">
                        <a:spcBef>
                          <a:spcPts val="0"/>
                        </a:spcBef>
                        <a:spcAft>
                          <a:spcPts val="0"/>
                        </a:spcAft>
                      </a:pPr>
                      <a:r>
                        <a:rPr lang="el-GR" sz="1200" kern="800" dirty="0" err="1">
                          <a:effectLst/>
                        </a:rPr>
                        <a:t>Πραγ</a:t>
                      </a:r>
                      <a:r>
                        <a:rPr lang="el-GR" sz="1200" kern="800" dirty="0">
                          <a:effectLst/>
                        </a:rPr>
                        <a:t>/</a:t>
                      </a:r>
                      <a:r>
                        <a:rPr lang="el-GR" sz="1200" kern="800" dirty="0" err="1">
                          <a:effectLst/>
                        </a:rPr>
                        <a:t>θείσα</a:t>
                      </a:r>
                      <a:r>
                        <a:rPr lang="el-GR" sz="1200" kern="800" dirty="0">
                          <a:effectLst/>
                        </a:rPr>
                        <a:t> δημόσια χρηματοδότηση (€)</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ctr">
                        <a:spcBef>
                          <a:spcPts val="0"/>
                        </a:spcBef>
                        <a:spcAft>
                          <a:spcPts val="0"/>
                        </a:spcAft>
                      </a:pPr>
                      <a:r>
                        <a:rPr lang="el-GR" sz="1200" kern="800" dirty="0">
                          <a:effectLst/>
                        </a:rPr>
                        <a:t>Μερίδιο τη </a:t>
                      </a:r>
                      <a:r>
                        <a:rPr lang="el-GR" sz="1200" kern="800" dirty="0" err="1">
                          <a:effectLst/>
                        </a:rPr>
                        <a:t>πραγ</a:t>
                      </a:r>
                      <a:r>
                        <a:rPr lang="el-GR" sz="1200" kern="800" dirty="0">
                          <a:effectLst/>
                        </a:rPr>
                        <a:t>/</a:t>
                      </a:r>
                      <a:r>
                        <a:rPr lang="el-GR" sz="1200" kern="800" dirty="0" err="1">
                          <a:effectLst/>
                        </a:rPr>
                        <a:t>θείσας</a:t>
                      </a:r>
                      <a:r>
                        <a:rPr lang="el-GR" sz="1200" kern="800" dirty="0">
                          <a:effectLst/>
                        </a:rPr>
                        <a:t> χρηματοδότησης (%)</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ctr">
                        <a:spcBef>
                          <a:spcPts val="0"/>
                        </a:spcBef>
                        <a:spcAft>
                          <a:spcPts val="0"/>
                        </a:spcAft>
                      </a:pPr>
                      <a:r>
                        <a:rPr lang="el-GR" sz="1200" kern="800" dirty="0">
                          <a:effectLst/>
                        </a:rPr>
                        <a:t>Ιδιωτική δαπάνη</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3499040979"/>
                  </a:ext>
                </a:extLst>
              </a:tr>
              <a:tr h="486279">
                <a:tc>
                  <a:txBody>
                    <a:bodyPr/>
                    <a:lstStyle/>
                    <a:p>
                      <a:pPr marL="0" marR="0">
                        <a:spcBef>
                          <a:spcPts val="200"/>
                        </a:spcBef>
                        <a:spcAft>
                          <a:spcPts val="200"/>
                        </a:spcAft>
                      </a:pPr>
                      <a:r>
                        <a:rPr lang="el-GR" sz="1200" kern="800" dirty="0">
                          <a:effectLst/>
                        </a:rPr>
                        <a:t>Νέες Επιχειρήσεις</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54</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11,5</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11,28</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6.198.487</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4.766.978</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12,0</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2.543.749</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2777391644"/>
                  </a:ext>
                </a:extLst>
              </a:tr>
              <a:tr h="486279">
                <a:tc>
                  <a:txBody>
                    <a:bodyPr/>
                    <a:lstStyle/>
                    <a:p>
                      <a:pPr marL="0" marR="0">
                        <a:spcBef>
                          <a:spcPts val="200"/>
                        </a:spcBef>
                        <a:spcAft>
                          <a:spcPts val="200"/>
                        </a:spcAft>
                      </a:pPr>
                      <a:r>
                        <a:rPr lang="el-GR" sz="1200" kern="800" dirty="0">
                          <a:effectLst/>
                        </a:rPr>
                        <a:t>Κουπόνια Καινοτομίας</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277</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59,1</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7,8</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1.934.900</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1.934.900</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4,9</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0</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2561299452"/>
                  </a:ext>
                </a:extLst>
              </a:tr>
              <a:tr h="405234">
                <a:tc>
                  <a:txBody>
                    <a:bodyPr/>
                    <a:lstStyle/>
                    <a:p>
                      <a:pPr marL="0" marR="0">
                        <a:spcBef>
                          <a:spcPts val="200"/>
                        </a:spcBef>
                        <a:spcAft>
                          <a:spcPts val="200"/>
                        </a:spcAft>
                      </a:pPr>
                      <a:r>
                        <a:rPr lang="el-GR" sz="1200" kern="800" dirty="0">
                          <a:effectLst/>
                        </a:rPr>
                        <a:t>Ομάδες ΜΜΕ</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46</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9,8</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23,73</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12.797.766</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10.654.226</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26,8</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4.342.466</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3506857836"/>
                  </a:ext>
                </a:extLst>
              </a:tr>
              <a:tr h="486279">
                <a:tc>
                  <a:txBody>
                    <a:bodyPr/>
                    <a:lstStyle/>
                    <a:p>
                      <a:pPr marL="0" marR="0">
                        <a:spcBef>
                          <a:spcPts val="200"/>
                        </a:spcBef>
                        <a:spcAft>
                          <a:spcPts val="200"/>
                        </a:spcAft>
                      </a:pPr>
                      <a:r>
                        <a:rPr lang="el-GR" sz="1200" kern="800" dirty="0">
                          <a:effectLst/>
                        </a:rPr>
                        <a:t>Νεοφυείς Επιχειρήσεις</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30</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6,4</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25</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11.066.279 </a:t>
                      </a:r>
                      <a:endParaRPr lang="el-GR" sz="12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9.443.655</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23,8</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4.851.529</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2419094136"/>
                  </a:ext>
                </a:extLst>
              </a:tr>
              <a:tr h="405234">
                <a:tc>
                  <a:txBody>
                    <a:bodyPr/>
                    <a:lstStyle/>
                    <a:p>
                      <a:pPr marL="0" marR="0">
                        <a:spcBef>
                          <a:spcPts val="200"/>
                        </a:spcBef>
                        <a:spcAft>
                          <a:spcPts val="200"/>
                        </a:spcAft>
                      </a:pPr>
                      <a:r>
                        <a:rPr lang="el-GR" sz="1200" kern="800" dirty="0">
                          <a:effectLst/>
                        </a:rPr>
                        <a:t>ΠΑΒΕΤ</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62</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13,2</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19,8 </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15.298.383  </a:t>
                      </a:r>
                      <a:endParaRPr lang="el-GR" sz="12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12.892.264</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32,5</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7.160.157</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1810930829"/>
                  </a:ext>
                </a:extLst>
              </a:tr>
              <a:tr h="405234">
                <a:tc>
                  <a:txBody>
                    <a:bodyPr/>
                    <a:lstStyle/>
                    <a:p>
                      <a:pPr marL="0" marR="0">
                        <a:spcBef>
                          <a:spcPts val="200"/>
                        </a:spcBef>
                        <a:spcAft>
                          <a:spcPts val="200"/>
                        </a:spcAft>
                      </a:pPr>
                      <a:r>
                        <a:rPr lang="el-GR" sz="1200" kern="800" dirty="0">
                          <a:effectLst/>
                        </a:rPr>
                        <a:t>Σύνολο</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469</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100,0</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87,61</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47.295.815</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39.692.023</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100,0</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tc>
                  <a:txBody>
                    <a:bodyPr/>
                    <a:lstStyle/>
                    <a:p>
                      <a:pPr marL="0" marR="0" algn="r">
                        <a:spcBef>
                          <a:spcPts val="200"/>
                        </a:spcBef>
                        <a:spcAft>
                          <a:spcPts val="200"/>
                        </a:spcAft>
                      </a:pPr>
                      <a:r>
                        <a:rPr lang="el-GR" sz="1200" kern="800" dirty="0">
                          <a:effectLst/>
                        </a:rPr>
                        <a:t>18.897.901</a:t>
                      </a:r>
                      <a:endParaRPr lang="el-GR" sz="1200" kern="800" dirty="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tc>
                <a:extLst>
                  <a:ext uri="{0D108BD9-81ED-4DB2-BD59-A6C34878D82A}">
                    <a16:rowId xmlns:a16="http://schemas.microsoft.com/office/drawing/2014/main" val="647634074"/>
                  </a:ext>
                </a:extLst>
              </a:tr>
            </a:tbl>
          </a:graphicData>
        </a:graphic>
      </p:graphicFrame>
      <p:sp>
        <p:nvSpPr>
          <p:cNvPr id="3" name="TextBox 2">
            <a:extLst>
              <a:ext uri="{FF2B5EF4-FFF2-40B4-BE49-F238E27FC236}">
                <a16:creationId xmlns:a16="http://schemas.microsoft.com/office/drawing/2014/main" id="{23171982-13FB-DA9E-A7F0-738A44051F53}"/>
              </a:ext>
            </a:extLst>
          </p:cNvPr>
          <p:cNvSpPr txBox="1"/>
          <p:nvPr/>
        </p:nvSpPr>
        <p:spPr>
          <a:xfrm>
            <a:off x="385823" y="380856"/>
            <a:ext cx="8114264" cy="369332"/>
          </a:xfrm>
          <a:prstGeom prst="rect">
            <a:avLst/>
          </a:prstGeom>
          <a:noFill/>
        </p:spPr>
        <p:txBody>
          <a:bodyPr wrap="square" lIns="91440" tIns="45720" rIns="91440" bIns="45720" rtlCol="0" anchor="t">
            <a:spAutoFit/>
          </a:bodyPr>
          <a:lstStyle/>
          <a:p>
            <a:r>
              <a:rPr lang="el-GR" b="1" dirty="0">
                <a:solidFill>
                  <a:schemeClr val="bg2">
                    <a:lumMod val="25000"/>
                  </a:schemeClr>
                </a:solidFill>
              </a:rPr>
              <a:t>Συνολική εικόνα: πολλά έργα με πολύ χαμηλό μέσο προϋπολογισμό</a:t>
            </a:r>
          </a:p>
        </p:txBody>
      </p:sp>
      <p:sp>
        <p:nvSpPr>
          <p:cNvPr id="4" name="TextBox 3">
            <a:extLst>
              <a:ext uri="{FF2B5EF4-FFF2-40B4-BE49-F238E27FC236}">
                <a16:creationId xmlns:a16="http://schemas.microsoft.com/office/drawing/2014/main" id="{33AFE227-6C64-0D66-2637-BCBF506D962B}"/>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Tree>
    <p:extLst>
      <p:ext uri="{BB962C8B-B14F-4D97-AF65-F5344CB8AC3E}">
        <p14:creationId xmlns:p14="http://schemas.microsoft.com/office/powerpoint/2010/main" val="375798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0A6CED-ABDF-8952-D7B9-CFFA14004934}"/>
              </a:ext>
            </a:extLst>
          </p:cNvPr>
          <p:cNvSpPr txBox="1"/>
          <p:nvPr/>
        </p:nvSpPr>
        <p:spPr>
          <a:xfrm>
            <a:off x="288216" y="1204066"/>
            <a:ext cx="9432767" cy="1754326"/>
          </a:xfrm>
          <a:prstGeom prst="rect">
            <a:avLst/>
          </a:prstGeom>
          <a:noFill/>
        </p:spPr>
        <p:txBody>
          <a:bodyPr wrap="square" lIns="91440" tIns="45720" rIns="91440" bIns="45720" anchor="t">
            <a:spAutoFit/>
          </a:bodyPr>
          <a:lstStyle/>
          <a:p>
            <a:pPr algn="just"/>
            <a:r>
              <a:rPr lang="el-GR" b="1" kern="0" dirty="0">
                <a:ea typeface="+mn-lt"/>
                <a:cs typeface="+mn-lt"/>
              </a:rPr>
              <a:t>Η κατανομή ανά τομέα ΕΤΑΚ ήταν αντίστοιχη με τη γενική κατανομή, αλλά διακρίνεται στροφή των νεοφυών σε τομείς αιχμής. Οι επιστημονικές εκροές της Ενότητας ήταν αμελητέες. Από τις πέντε Δράσεις της Ενότητας μόνο στο  ΠΑΒΕ υπήρξαν υπεργολαβίες με ερευνητικούς στόχους. Ενδιαφέρον είχε η μεγάλη συμμέτοχή του ΤΕΙ Λάρισας στα Κουπόνια Καινοτομίας), ενώ δεν συμμετείχε σε άλλες Δράσεις.</a:t>
            </a:r>
            <a:endParaRPr lang="en-US" b="1">
              <a:ea typeface="Calibri"/>
              <a:cs typeface="Calibri"/>
            </a:endParaRPr>
          </a:p>
          <a:p>
            <a:pPr algn="just"/>
            <a:endParaRPr lang="el-GR" b="1" kern="0" dirty="0">
              <a:latin typeface="Calibri"/>
              <a:ea typeface="Calibri"/>
              <a:cs typeface="Calibri"/>
            </a:endParaRPr>
          </a:p>
        </p:txBody>
      </p:sp>
      <p:graphicFrame>
        <p:nvGraphicFramePr>
          <p:cNvPr id="4" name="Table 3">
            <a:extLst>
              <a:ext uri="{FF2B5EF4-FFF2-40B4-BE49-F238E27FC236}">
                <a16:creationId xmlns:a16="http://schemas.microsoft.com/office/drawing/2014/main" id="{9E8C995E-93BA-EF6E-16B0-BB53B9EB9EC6}"/>
              </a:ext>
            </a:extLst>
          </p:cNvPr>
          <p:cNvGraphicFramePr>
            <a:graphicFrameLocks noGrp="1"/>
          </p:cNvGraphicFramePr>
          <p:nvPr>
            <p:extLst>
              <p:ext uri="{D42A27DB-BD31-4B8C-83A1-F6EECF244321}">
                <p14:modId xmlns:p14="http://schemas.microsoft.com/office/powerpoint/2010/main" val="124960332"/>
              </p:ext>
            </p:extLst>
          </p:nvPr>
        </p:nvGraphicFramePr>
        <p:xfrm>
          <a:off x="4691638" y="3134838"/>
          <a:ext cx="4968974" cy="3068320"/>
        </p:xfrm>
        <a:graphic>
          <a:graphicData uri="http://schemas.openxmlformats.org/drawingml/2006/table">
            <a:tbl>
              <a:tblPr firstRow="1" firstCol="1" bandRow="1"/>
              <a:tblGrid>
                <a:gridCol w="1827568">
                  <a:extLst>
                    <a:ext uri="{9D8B030D-6E8A-4147-A177-3AD203B41FA5}">
                      <a16:colId xmlns:a16="http://schemas.microsoft.com/office/drawing/2014/main" val="1513140575"/>
                    </a:ext>
                  </a:extLst>
                </a:gridCol>
                <a:gridCol w="723903">
                  <a:extLst>
                    <a:ext uri="{9D8B030D-6E8A-4147-A177-3AD203B41FA5}">
                      <a16:colId xmlns:a16="http://schemas.microsoft.com/office/drawing/2014/main" val="2275139386"/>
                    </a:ext>
                  </a:extLst>
                </a:gridCol>
                <a:gridCol w="770003">
                  <a:extLst>
                    <a:ext uri="{9D8B030D-6E8A-4147-A177-3AD203B41FA5}">
                      <a16:colId xmlns:a16="http://schemas.microsoft.com/office/drawing/2014/main" val="227345575"/>
                    </a:ext>
                  </a:extLst>
                </a:gridCol>
                <a:gridCol w="541371">
                  <a:extLst>
                    <a:ext uri="{9D8B030D-6E8A-4147-A177-3AD203B41FA5}">
                      <a16:colId xmlns:a16="http://schemas.microsoft.com/office/drawing/2014/main" val="2093955009"/>
                    </a:ext>
                  </a:extLst>
                </a:gridCol>
                <a:gridCol w="575187">
                  <a:extLst>
                    <a:ext uri="{9D8B030D-6E8A-4147-A177-3AD203B41FA5}">
                      <a16:colId xmlns:a16="http://schemas.microsoft.com/office/drawing/2014/main" val="3958491878"/>
                    </a:ext>
                  </a:extLst>
                </a:gridCol>
                <a:gridCol w="530942">
                  <a:extLst>
                    <a:ext uri="{9D8B030D-6E8A-4147-A177-3AD203B41FA5}">
                      <a16:colId xmlns:a16="http://schemas.microsoft.com/office/drawing/2014/main" val="3480279029"/>
                    </a:ext>
                  </a:extLst>
                </a:gridCol>
              </a:tblGrid>
              <a:tr h="297180">
                <a:tc>
                  <a:txBody>
                    <a:bodyPr/>
                    <a:lstStyle/>
                    <a:p>
                      <a:pPr marL="0" marR="0" algn="ctr">
                        <a:spcBef>
                          <a:spcPts val="200"/>
                        </a:spcBef>
                        <a:spcAft>
                          <a:spcPts val="200"/>
                        </a:spcAft>
                      </a:pPr>
                      <a:r>
                        <a:rPr lang="el-GR" sz="900" b="1" kern="800" dirty="0">
                          <a:solidFill>
                            <a:srgbClr val="FFFFFF"/>
                          </a:solidFill>
                          <a:effectLst/>
                          <a:latin typeface="Calibri"/>
                          <a:ea typeface="Calibri"/>
                          <a:cs typeface="Times New Roman"/>
                        </a:rPr>
                        <a:t> Τομείς ΕΤΑΚ</a:t>
                      </a:r>
                      <a:endParaRPr lang="el-GR" sz="900" kern="800" dirty="0">
                        <a:effectLst/>
                        <a:latin typeface="Calibri"/>
                        <a:ea typeface="Calibri"/>
                        <a:cs typeface="Times New Roman"/>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spcBef>
                          <a:spcPts val="200"/>
                        </a:spcBef>
                        <a:spcAft>
                          <a:spcPts val="200"/>
                        </a:spcAft>
                      </a:pPr>
                      <a:r>
                        <a:rPr lang="el-GR" sz="900" b="1" kern="800" dirty="0">
                          <a:solidFill>
                            <a:srgbClr val="FFFFFF"/>
                          </a:solidFill>
                          <a:effectLst/>
                          <a:latin typeface="Calibri"/>
                          <a:ea typeface="Calibri"/>
                          <a:cs typeface="Times New Roman"/>
                        </a:rPr>
                        <a:t>Νέες επιχειρήσεις</a:t>
                      </a:r>
                      <a:endParaRPr lang="el-GR" sz="900" kern="800" dirty="0">
                        <a:effectLst/>
                        <a:latin typeface="Calibri"/>
                        <a:ea typeface="Calibri"/>
                        <a:cs typeface="Times New Roman"/>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spcBef>
                          <a:spcPts val="200"/>
                        </a:spcBef>
                        <a:spcAft>
                          <a:spcPts val="200"/>
                        </a:spcAft>
                      </a:pPr>
                      <a:r>
                        <a:rPr lang="el-GR" sz="900" b="1" kern="800" dirty="0">
                          <a:solidFill>
                            <a:srgbClr val="FFFFFF"/>
                          </a:solidFill>
                          <a:effectLst/>
                          <a:latin typeface="Calibri"/>
                          <a:ea typeface="Calibri"/>
                          <a:cs typeface="Times New Roman"/>
                        </a:rPr>
                        <a:t>Κουπόνια</a:t>
                      </a:r>
                      <a:endParaRPr lang="el-GR" sz="900" kern="800" dirty="0">
                        <a:effectLst/>
                        <a:latin typeface="Calibri"/>
                        <a:ea typeface="Calibri"/>
                        <a:cs typeface="Times New Roman"/>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spcBef>
                          <a:spcPts val="200"/>
                        </a:spcBef>
                        <a:spcAft>
                          <a:spcPts val="200"/>
                        </a:spcAft>
                      </a:pPr>
                      <a:r>
                        <a:rPr lang="el-GR" sz="900" b="1" kern="800" dirty="0">
                          <a:solidFill>
                            <a:srgbClr val="FFFFFF"/>
                          </a:solidFill>
                          <a:effectLst/>
                          <a:latin typeface="Calibri"/>
                          <a:ea typeface="Calibri"/>
                          <a:cs typeface="Times New Roman"/>
                        </a:rPr>
                        <a:t>Ομάδες</a:t>
                      </a:r>
                      <a:endParaRPr lang="el-GR" sz="900" kern="800" dirty="0">
                        <a:effectLst/>
                        <a:latin typeface="Calibri"/>
                        <a:ea typeface="Calibri"/>
                        <a:cs typeface="Times New Roman"/>
                      </a:endParaRPr>
                    </a:p>
                    <a:p>
                      <a:pPr marL="0" marR="0" algn="ctr">
                        <a:spcBef>
                          <a:spcPts val="200"/>
                        </a:spcBef>
                        <a:spcAft>
                          <a:spcPts val="200"/>
                        </a:spcAft>
                      </a:pPr>
                      <a:r>
                        <a:rPr lang="el-GR" sz="900" b="1" kern="800" dirty="0">
                          <a:solidFill>
                            <a:srgbClr val="FFFFFF"/>
                          </a:solidFill>
                          <a:effectLst/>
                          <a:latin typeface="Calibri"/>
                          <a:ea typeface="Calibri"/>
                          <a:cs typeface="Times New Roman"/>
                        </a:rPr>
                        <a:t>ΜΜΕ </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spcBef>
                          <a:spcPts val="200"/>
                        </a:spcBef>
                        <a:spcAft>
                          <a:spcPts val="200"/>
                        </a:spcAft>
                      </a:pPr>
                      <a:r>
                        <a:rPr lang="el-GR" sz="900" b="1" kern="800" dirty="0">
                          <a:solidFill>
                            <a:srgbClr val="FFFFFF"/>
                          </a:solidFill>
                          <a:effectLst/>
                          <a:latin typeface="Calibri"/>
                          <a:ea typeface="Calibri"/>
                          <a:cs typeface="Times New Roman"/>
                        </a:rPr>
                        <a:t>Νεοφυείς</a:t>
                      </a:r>
                      <a:endParaRPr lang="el-GR" sz="900" kern="800" dirty="0">
                        <a:effectLst/>
                        <a:latin typeface="Calibri"/>
                        <a:ea typeface="Calibri"/>
                        <a:cs typeface="Times New Roman"/>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spcBef>
                          <a:spcPts val="200"/>
                        </a:spcBef>
                        <a:spcAft>
                          <a:spcPts val="200"/>
                        </a:spcAft>
                      </a:pPr>
                      <a:r>
                        <a:rPr lang="el-GR" sz="900" b="1" kern="800" dirty="0">
                          <a:solidFill>
                            <a:srgbClr val="FFFFFF"/>
                          </a:solidFill>
                          <a:effectLst/>
                          <a:latin typeface="Calibri"/>
                          <a:ea typeface="Calibri"/>
                          <a:cs typeface="Times New Roman"/>
                        </a:rPr>
                        <a:t>ΠΑΒΕΤ</a:t>
                      </a:r>
                      <a:endParaRPr lang="el-GR" sz="900" kern="800" dirty="0">
                        <a:effectLst/>
                        <a:latin typeface="Calibri"/>
                        <a:ea typeface="Calibri"/>
                        <a:cs typeface="Times New Roman"/>
                      </a:endParaRP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3744168375"/>
                  </a:ext>
                </a:extLst>
              </a:tr>
              <a:tr h="9906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1. Τεχνολογίες Πληροφορικής και Επικοινωνιών </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highlight>
                            <a:srgbClr val="00FF00"/>
                          </a:highlight>
                          <a:latin typeface="Calibri"/>
                          <a:ea typeface="Calibri"/>
                          <a:cs typeface="Times New Roman"/>
                        </a:rPr>
                        <a:t>31,0%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highlight>
                            <a:srgbClr val="00FF00"/>
                          </a:highlight>
                          <a:latin typeface="Calibri"/>
                          <a:ea typeface="Calibri"/>
                          <a:cs typeface="Times New Roman"/>
                        </a:rPr>
                        <a:t>32,6%</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highlight>
                            <a:srgbClr val="00FF00"/>
                          </a:highlight>
                          <a:latin typeface="Calibri"/>
                          <a:ea typeface="Calibri"/>
                          <a:cs typeface="Times New Roman"/>
                        </a:rPr>
                        <a:t>25,1%</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highlight>
                            <a:srgbClr val="00FF00"/>
                          </a:highlight>
                          <a:latin typeface="Calibri"/>
                          <a:ea typeface="Calibri"/>
                          <a:cs typeface="Times New Roman"/>
                        </a:rPr>
                        <a:t>36,8%</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highlight>
                            <a:srgbClr val="00FF00"/>
                          </a:highlight>
                          <a:latin typeface="Calibri"/>
                          <a:ea typeface="Calibri"/>
                          <a:cs typeface="Times New Roman"/>
                        </a:rPr>
                        <a:t>32,9%</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071419456"/>
                  </a:ext>
                </a:extLst>
              </a:tr>
              <a:tr h="19812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2. Γεωργία, Αλιεία, Κτηνοτροφία, Τρόφιμα και Βιοτεχνολογία</a:t>
                      </a:r>
                      <a:endParaRPr lang="el-GR" sz="900" kern="800" dirty="0">
                        <a:effectLst/>
                        <a:latin typeface="Calibri"/>
                        <a:ea typeface="Calibri"/>
                        <a:cs typeface="Times New Roman"/>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latin typeface="Calibri"/>
                          <a:ea typeface="Calibri"/>
                          <a:cs typeface="Times New Roman"/>
                        </a:rPr>
                        <a:t>19,7%</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25,1%</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26,5%</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11,8%</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22,6%</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621721781"/>
                  </a:ext>
                </a:extLst>
              </a:tr>
              <a:tr h="29718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3. Προϊόντα υψηλής προστιθέμενης αξίας και τεχνολογίες παραγωγής με έμφαση σε παραδοσιακούς κλάδους</a:t>
                      </a:r>
                      <a:endParaRPr lang="el-GR" sz="900" kern="800" dirty="0">
                        <a:effectLst/>
                        <a:latin typeface="Calibri"/>
                        <a:ea typeface="Calibri"/>
                        <a:cs typeface="Times New Roman"/>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latin typeface="Calibri"/>
                          <a:ea typeface="Calibri"/>
                          <a:cs typeface="Times New Roman"/>
                        </a:rPr>
                        <a:t>9,1%</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highlight>
                            <a:srgbClr val="00FF00"/>
                          </a:highlight>
                          <a:latin typeface="Calibri"/>
                          <a:ea typeface="Calibri"/>
                          <a:cs typeface="Times New Roman"/>
                        </a:rPr>
                        <a:t>23,2%</a:t>
                      </a:r>
                      <a:endParaRPr lang="el-GR" sz="900" kern="800" dirty="0">
                        <a:effectLst/>
                        <a:latin typeface="Calibri"/>
                        <a:ea typeface="Calibri"/>
                        <a:cs typeface="Times New Roman"/>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9,7%</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5,7%</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298281817"/>
                  </a:ext>
                </a:extLst>
              </a:tr>
              <a:tr h="19812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4. Προηγμένα υλικά, </a:t>
                      </a:r>
                      <a:r>
                        <a:rPr lang="el-GR" sz="900" b="1" kern="800" dirty="0" err="1">
                          <a:solidFill>
                            <a:srgbClr val="000000"/>
                          </a:solidFill>
                          <a:effectLst/>
                          <a:latin typeface="Calibri"/>
                          <a:ea typeface="Calibri"/>
                          <a:cs typeface="Times New Roman"/>
                        </a:rPr>
                        <a:t>Νανοτεχνολογία</a:t>
                      </a:r>
                      <a:r>
                        <a:rPr lang="el-GR" sz="900" b="1" kern="800" dirty="0">
                          <a:solidFill>
                            <a:srgbClr val="000000"/>
                          </a:solidFill>
                          <a:effectLst/>
                          <a:latin typeface="Calibri"/>
                          <a:ea typeface="Calibri"/>
                          <a:cs typeface="Times New Roman"/>
                        </a:rPr>
                        <a:t>–</a:t>
                      </a:r>
                      <a:r>
                        <a:rPr lang="el-GR" sz="900" b="1" kern="800" dirty="0" err="1">
                          <a:solidFill>
                            <a:srgbClr val="000000"/>
                          </a:solidFill>
                          <a:effectLst/>
                          <a:latin typeface="Calibri"/>
                          <a:ea typeface="Calibri"/>
                          <a:cs typeface="Times New Roman"/>
                        </a:rPr>
                        <a:t>Νανοεπιστήμες</a:t>
                      </a:r>
                      <a:r>
                        <a:rPr lang="el-GR" sz="900" b="1" kern="800" dirty="0">
                          <a:solidFill>
                            <a:srgbClr val="000000"/>
                          </a:solidFill>
                          <a:effectLst/>
                          <a:latin typeface="Calibri"/>
                          <a:ea typeface="Calibri"/>
                          <a:cs typeface="Times New Roman"/>
                        </a:rPr>
                        <a:t> </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latin typeface="Calibri"/>
                          <a:ea typeface="Calibri"/>
                          <a:cs typeface="Times New Roman"/>
                        </a:rPr>
                        <a:t>2,6%</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1,8%</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4,7%</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highlight>
                            <a:srgbClr val="00FF00"/>
                          </a:highlight>
                          <a:latin typeface="Calibri"/>
                          <a:ea typeface="Calibri"/>
                          <a:cs typeface="Times New Roman"/>
                        </a:rPr>
                        <a:t>19,6%</a:t>
                      </a:r>
                      <a:endParaRPr lang="el-GR" sz="900" kern="800" dirty="0">
                        <a:effectLst/>
                        <a:latin typeface="Calibri"/>
                        <a:ea typeface="Calibri"/>
                        <a:cs typeface="Times New Roman"/>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8,7%</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554308050"/>
                  </a:ext>
                </a:extLst>
              </a:tr>
              <a:tr h="9906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5. Ενέργεια</a:t>
                      </a:r>
                      <a:endParaRPr lang="el-GR" sz="900" kern="800" dirty="0">
                        <a:effectLst/>
                        <a:latin typeface="Calibri"/>
                        <a:ea typeface="Calibri"/>
                        <a:cs typeface="Times New Roman"/>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latin typeface="Calibri"/>
                          <a:ea typeface="Calibri"/>
                          <a:cs typeface="Times New Roman"/>
                        </a:rPr>
                        <a:t>2,3%</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5,1%</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4,9%</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8,3%</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10,1%</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4167613458"/>
                  </a:ext>
                </a:extLst>
              </a:tr>
              <a:tr h="9906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6. Μεταφορές</a:t>
                      </a:r>
                      <a:endParaRPr lang="el-GR" sz="900" kern="800" dirty="0">
                        <a:effectLst/>
                        <a:latin typeface="Calibri"/>
                        <a:ea typeface="Calibri"/>
                        <a:cs typeface="Times New Roman"/>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latin typeface="Calibri"/>
                          <a:ea typeface="Calibri"/>
                          <a:cs typeface="Times New Roman"/>
                        </a:rPr>
                        <a:t>4,1%</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0,4%</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4,4%</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1,0%</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802751530"/>
                  </a:ext>
                </a:extLst>
              </a:tr>
              <a:tr h="9906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7. Περιβάλλον</a:t>
                      </a:r>
                      <a:endParaRPr lang="el-GR" sz="900" kern="800" dirty="0">
                        <a:effectLst/>
                        <a:latin typeface="Calibri"/>
                        <a:ea typeface="Calibri"/>
                        <a:cs typeface="Times New Roman"/>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latin typeface="Calibri"/>
                          <a:ea typeface="Calibri"/>
                          <a:cs typeface="Times New Roman"/>
                        </a:rPr>
                        <a:t>8,6%</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5,8%</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12,8%</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13,5%</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445472699"/>
                  </a:ext>
                </a:extLst>
              </a:tr>
              <a:tr h="9906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8. Υγεία</a:t>
                      </a:r>
                      <a:endParaRPr lang="el-GR" sz="900" kern="800" dirty="0">
                        <a:effectLst/>
                        <a:latin typeface="Calibri"/>
                        <a:ea typeface="Calibri"/>
                        <a:cs typeface="Times New Roman"/>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highlight>
                            <a:srgbClr val="00FF00"/>
                          </a:highlight>
                          <a:latin typeface="Calibri"/>
                          <a:ea typeface="Calibri"/>
                          <a:cs typeface="Times New Roman"/>
                        </a:rPr>
                        <a:t>13,8%</a:t>
                      </a:r>
                      <a:endParaRPr lang="el-GR" sz="900" kern="800" dirty="0">
                        <a:effectLst/>
                        <a:latin typeface="Calibri"/>
                        <a:ea typeface="Calibri"/>
                        <a:cs typeface="Times New Roman"/>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4,0%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highlight>
                            <a:srgbClr val="00FF00"/>
                          </a:highlight>
                          <a:latin typeface="Calibri"/>
                          <a:ea typeface="Calibri"/>
                          <a:cs typeface="Times New Roman"/>
                        </a:rPr>
                        <a:t>20,7%</a:t>
                      </a:r>
                      <a:endParaRPr lang="el-GR" sz="900" kern="800" dirty="0">
                        <a:effectLst/>
                        <a:latin typeface="Calibri"/>
                        <a:ea typeface="Calibri"/>
                        <a:cs typeface="Times New Roman"/>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5,6%</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4226632617"/>
                  </a:ext>
                </a:extLst>
              </a:tr>
              <a:tr h="9906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9. Διάστημα και Τεχνολογίες Ασφάλειας</a:t>
                      </a:r>
                      <a:endParaRPr lang="el-GR" sz="900" kern="800" dirty="0">
                        <a:effectLst/>
                        <a:latin typeface="Calibri"/>
                        <a:ea typeface="Calibri"/>
                        <a:cs typeface="Times New Roman"/>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latin typeface="Calibri"/>
                          <a:ea typeface="Calibri"/>
                          <a:cs typeface="Times New Roman"/>
                        </a:rPr>
                        <a:t>2,3%</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2,8%</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53595037"/>
                  </a:ext>
                </a:extLst>
              </a:tr>
              <a:tr h="9906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10. Πολιτιστική Κληρονομιά </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latin typeface="Calibri"/>
                          <a:ea typeface="Calibri"/>
                          <a:cs typeface="Times New Roman"/>
                        </a:rPr>
                        <a:t>6,6%</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10,7%</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4103544006"/>
                  </a:ext>
                </a:extLst>
              </a:tr>
              <a:tr h="19812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11. Κοινωνική και Οικονομική διάσταση της Ανάπτυξης</a:t>
                      </a:r>
                      <a:endParaRPr lang="el-GR" sz="900" kern="800" dirty="0">
                        <a:effectLst/>
                        <a:latin typeface="Calibri"/>
                        <a:ea typeface="Calibri"/>
                        <a:cs typeface="Times New Roman"/>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0,7%</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1,2%</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623743526"/>
                  </a:ext>
                </a:extLst>
              </a:tr>
              <a:tr h="99060">
                <a:tc>
                  <a:txBody>
                    <a:bodyPr/>
                    <a:lstStyle/>
                    <a:p>
                      <a:pPr marL="0" marR="0">
                        <a:spcBef>
                          <a:spcPts val="200"/>
                        </a:spcBef>
                        <a:spcAft>
                          <a:spcPts val="200"/>
                        </a:spcAft>
                      </a:pPr>
                      <a:r>
                        <a:rPr lang="el-GR" sz="900" b="1" kern="800" dirty="0">
                          <a:solidFill>
                            <a:srgbClr val="000000"/>
                          </a:solidFill>
                          <a:effectLst/>
                          <a:latin typeface="Calibri"/>
                          <a:ea typeface="Calibri"/>
                          <a:cs typeface="Times New Roman"/>
                        </a:rPr>
                        <a:t>12. Άλλος Τομέας</a:t>
                      </a:r>
                      <a:endParaRPr lang="el-GR" sz="900" kern="800" dirty="0">
                        <a:effectLst/>
                        <a:latin typeface="Calibri"/>
                        <a:ea typeface="Calibri"/>
                        <a:cs typeface="Times New Roman"/>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1,4%</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900" kern="800" dirty="0">
                          <a:effectLst/>
                          <a:latin typeface="Calibri"/>
                          <a:ea typeface="Calibri"/>
                          <a:cs typeface="Times New Roman"/>
                        </a:rPr>
                        <a:t>0,0%</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467566513"/>
                  </a:ext>
                </a:extLst>
              </a:tr>
            </a:tbl>
          </a:graphicData>
        </a:graphic>
      </p:graphicFrame>
      <p:graphicFrame>
        <p:nvGraphicFramePr>
          <p:cNvPr id="5" name="Table 4">
            <a:extLst>
              <a:ext uri="{FF2B5EF4-FFF2-40B4-BE49-F238E27FC236}">
                <a16:creationId xmlns:a16="http://schemas.microsoft.com/office/drawing/2014/main" id="{A91BB240-167E-2B24-297B-19AE668B4D6A}"/>
              </a:ext>
            </a:extLst>
          </p:cNvPr>
          <p:cNvGraphicFramePr>
            <a:graphicFrameLocks noGrp="1"/>
          </p:cNvGraphicFramePr>
          <p:nvPr>
            <p:extLst>
              <p:ext uri="{D42A27DB-BD31-4B8C-83A1-F6EECF244321}">
                <p14:modId xmlns:p14="http://schemas.microsoft.com/office/powerpoint/2010/main" val="1350212377"/>
              </p:ext>
            </p:extLst>
          </p:nvPr>
        </p:nvGraphicFramePr>
        <p:xfrm>
          <a:off x="289555" y="3326617"/>
          <a:ext cx="4271655" cy="2712949"/>
        </p:xfrm>
        <a:graphic>
          <a:graphicData uri="http://schemas.openxmlformats.org/drawingml/2006/table">
            <a:tbl>
              <a:tblPr firstRow="1" firstCol="1" bandRow="1"/>
              <a:tblGrid>
                <a:gridCol w="892828">
                  <a:extLst>
                    <a:ext uri="{9D8B030D-6E8A-4147-A177-3AD203B41FA5}">
                      <a16:colId xmlns:a16="http://schemas.microsoft.com/office/drawing/2014/main" val="2999333145"/>
                    </a:ext>
                  </a:extLst>
                </a:gridCol>
                <a:gridCol w="2339066">
                  <a:extLst>
                    <a:ext uri="{9D8B030D-6E8A-4147-A177-3AD203B41FA5}">
                      <a16:colId xmlns:a16="http://schemas.microsoft.com/office/drawing/2014/main" val="3008448305"/>
                    </a:ext>
                  </a:extLst>
                </a:gridCol>
                <a:gridCol w="1039761">
                  <a:extLst>
                    <a:ext uri="{9D8B030D-6E8A-4147-A177-3AD203B41FA5}">
                      <a16:colId xmlns:a16="http://schemas.microsoft.com/office/drawing/2014/main" val="2237093385"/>
                    </a:ext>
                  </a:extLst>
                </a:gridCol>
              </a:tblGrid>
              <a:tr h="195633">
                <a:tc>
                  <a:txBody>
                    <a:bodyPr/>
                    <a:lstStyle/>
                    <a:p>
                      <a:pPr marL="0" marR="0">
                        <a:spcBef>
                          <a:spcPts val="200"/>
                        </a:spcBef>
                        <a:spcAft>
                          <a:spcPts val="200"/>
                        </a:spcAft>
                      </a:pPr>
                      <a:r>
                        <a:rPr lang="el-GR" sz="900" b="1" kern="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Δράση</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spcBef>
                          <a:spcPts val="200"/>
                        </a:spcBef>
                        <a:spcAft>
                          <a:spcPts val="200"/>
                        </a:spcAft>
                      </a:pPr>
                      <a:r>
                        <a:rPr lang="el-GR" sz="900" b="1" kern="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Τομείς ΕΤΑΚ</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spcBef>
                          <a:spcPts val="200"/>
                        </a:spcBef>
                        <a:spcAft>
                          <a:spcPts val="200"/>
                        </a:spcAft>
                      </a:pPr>
                      <a:r>
                        <a:rPr lang="el-GR" sz="900" b="1" kern="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Υπεργολαβίες</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320769472"/>
                  </a:ext>
                </a:extLst>
              </a:tr>
              <a:tr h="347895">
                <a:tc>
                  <a:txBody>
                    <a:bodyPr/>
                    <a:lstStyle/>
                    <a:p>
                      <a:pPr marL="0" marR="0" algn="l">
                        <a:spcBef>
                          <a:spcPts val="200"/>
                        </a:spcBef>
                        <a:spcAft>
                          <a:spcPts val="200"/>
                        </a:spcAft>
                      </a:pPr>
                      <a:r>
                        <a:rPr lang="el-GR" sz="9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ΠΑΒΕΤ</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spcBef>
                          <a:spcPts val="200"/>
                        </a:spcBef>
                        <a:spcAft>
                          <a:spcPts val="0"/>
                        </a:spcAft>
                      </a:pPr>
                      <a:r>
                        <a:rPr lang="el-GR" sz="900" kern="8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Γεωργία, Αλιεία, Κτηνοτροφία, Τρόφιμα και Βιοτεχνολογία</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spcBef>
                          <a:spcPts val="200"/>
                        </a:spcBef>
                        <a:spcAft>
                          <a:spcPts val="200"/>
                        </a:spcAft>
                      </a:pPr>
                      <a:r>
                        <a:rPr lang="el-GR" sz="900" kern="800">
                          <a:effectLst/>
                          <a:latin typeface="Calibri" panose="020F0502020204030204" pitchFamily="34" charset="0"/>
                          <a:ea typeface="Calibri" panose="020F0502020204030204" pitchFamily="34" charset="0"/>
                          <a:cs typeface="Times New Roman" panose="02020603050405020304" pitchFamily="18" charset="0"/>
                        </a:rPr>
                        <a:t>ΕΚΠΑ, ΑΠΘ. ΕΜΠ/ΕΚΕΤΑ. ΕΛΓΟ Δήμητρα</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917629118"/>
                  </a:ext>
                </a:extLst>
              </a:tr>
              <a:tr h="695789">
                <a:tc>
                  <a:txBody>
                    <a:bodyPr/>
                    <a:lstStyle/>
                    <a:p>
                      <a:pPr marL="0" marR="0" algn="l">
                        <a:spcBef>
                          <a:spcPts val="200"/>
                        </a:spcBef>
                        <a:spcAft>
                          <a:spcPts val="200"/>
                        </a:spcAft>
                      </a:pPr>
                      <a:r>
                        <a:rPr lang="el-GR" sz="9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Ομάδες ΜΜΕ</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spcBef>
                          <a:spcPts val="200"/>
                        </a:spcBef>
                        <a:spcAft>
                          <a:spcPts val="0"/>
                        </a:spcAft>
                      </a:pPr>
                      <a:r>
                        <a:rPr lang="el-GR" sz="900" kern="800">
                          <a:effectLst/>
                          <a:latin typeface="Calibri" panose="020F0502020204030204" pitchFamily="34" charset="0"/>
                          <a:ea typeface="Calibri" panose="020F0502020204030204" pitchFamily="34" charset="0"/>
                          <a:cs typeface="Times New Roman" panose="02020603050405020304" pitchFamily="18" charset="0"/>
                        </a:rPr>
                        <a:t>Τεχνολογίες Πληροφορικής και Επικοινωνιών; Γεωργία, Αλιεία, Κτηνοτροφία, Τρόφιμα και Βιοτεχνολογία</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spcBef>
                          <a:spcPts val="200"/>
                        </a:spcBef>
                        <a:spcAft>
                          <a:spcPts val="200"/>
                        </a:spcAft>
                      </a:pPr>
                      <a:r>
                        <a:rPr lang="el-GR" sz="900" kern="800">
                          <a:effectLst/>
                          <a:latin typeface="Calibri" panose="020F0502020204030204" pitchFamily="34" charset="0"/>
                          <a:ea typeface="Calibri" panose="020F0502020204030204" pitchFamily="34" charset="0"/>
                          <a:cs typeface="Times New Roman" panose="02020603050405020304" pitchFamily="18" charset="0"/>
                        </a:rPr>
                        <a:t>ΑΠΘ, ΕΜΠ, ΕΚΠΑ, Γεωπονικό/ΕΚΕΦΕ, ΕΘΙΑΓΕ</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036524713"/>
                  </a:ext>
                </a:extLst>
              </a:tr>
              <a:tr h="738995">
                <a:tc>
                  <a:txBody>
                    <a:bodyPr/>
                    <a:lstStyle/>
                    <a:p>
                      <a:pPr marL="0" marR="0" algn="l">
                        <a:spcBef>
                          <a:spcPts val="200"/>
                        </a:spcBef>
                        <a:spcAft>
                          <a:spcPts val="200"/>
                        </a:spcAft>
                      </a:pPr>
                      <a:r>
                        <a:rPr lang="el-GR" sz="9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Κουπόνια Καινοτομίας</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spcBef>
                          <a:spcPts val="200"/>
                        </a:spcBef>
                        <a:spcAft>
                          <a:spcPts val="0"/>
                        </a:spcAft>
                      </a:pPr>
                      <a:r>
                        <a:rPr lang="el-GR" sz="900" kern="800">
                          <a:effectLst/>
                          <a:latin typeface="Calibri" panose="020F0502020204030204" pitchFamily="34" charset="0"/>
                          <a:ea typeface="Calibri" panose="020F0502020204030204" pitchFamily="34" charset="0"/>
                          <a:cs typeface="Times New Roman" panose="02020603050405020304" pitchFamily="18" charset="0"/>
                        </a:rPr>
                        <a:t>Τεχνολογίες Πληροφορικής και Επικοινωνιών; Προϊόντα υψηλής προστιθέμενης αξίας και τεχνολογίες παραγωγής με έμφαση σε παραδοσι­ακούς κλάδους; Γεωργία, Αλιεία, Κτηνοτροφία, Τρόφιμα και Βιοτεχνολογία</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spcBef>
                          <a:spcPts val="200"/>
                        </a:spcBef>
                        <a:spcAft>
                          <a:spcPts val="200"/>
                        </a:spcAft>
                      </a:pPr>
                      <a:r>
                        <a:rPr lang="el-GR" sz="900" kern="800">
                          <a:effectLst/>
                          <a:latin typeface="Calibri" panose="020F0502020204030204" pitchFamily="34" charset="0"/>
                          <a:ea typeface="Calibri" panose="020F0502020204030204" pitchFamily="34" charset="0"/>
                          <a:cs typeface="Times New Roman" panose="02020603050405020304" pitchFamily="18" charset="0"/>
                        </a:rPr>
                        <a:t>ΤΕΙ Λάρισας, ΑΠΘ, ΕΜΠ/ΕΚΕΤΑ</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4201566052"/>
                  </a:ext>
                </a:extLst>
              </a:tr>
              <a:tr h="671052">
                <a:tc>
                  <a:txBody>
                    <a:bodyPr/>
                    <a:lstStyle/>
                    <a:p>
                      <a:pPr marL="0" marR="0" algn="l">
                        <a:spcBef>
                          <a:spcPts val="200"/>
                        </a:spcBef>
                        <a:spcAft>
                          <a:spcPts val="200"/>
                        </a:spcAft>
                      </a:pPr>
                      <a:r>
                        <a:rPr lang="el-GR" sz="9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Νέες Επιχειρήσεις</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spcBef>
                          <a:spcPts val="200"/>
                        </a:spcBef>
                        <a:spcAft>
                          <a:spcPts val="0"/>
                        </a:spcAft>
                      </a:pPr>
                      <a:r>
                        <a:rPr lang="el-GR" sz="900"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Τεχνολογίες Πληροφορικής και Επικοινωνιών; Προϊόντα υψηλής προστιθέμενης αξίας και τεχνολογίες παραγωγής με έμφαση σε παραδοσιακούς κλάδους </a:t>
                      </a:r>
                      <a:endParaRPr lang="el-GR" sz="9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spcBef>
                          <a:spcPts val="200"/>
                        </a:spcBef>
                        <a:spcAft>
                          <a:spcPts val="200"/>
                        </a:spcAft>
                      </a:pPr>
                      <a:r>
                        <a:rPr lang="el-GR" sz="900" kern="800">
                          <a:effectLst/>
                          <a:latin typeface="Calibri" panose="020F0502020204030204" pitchFamily="34" charset="0"/>
                          <a:ea typeface="Calibri" panose="020F0502020204030204" pitchFamily="34" charset="0"/>
                          <a:cs typeface="Times New Roman" panose="02020603050405020304" pitchFamily="18" charset="0"/>
                        </a:rPr>
                        <a:t>ΑΠΘ, Γεωπονικό, ΔΠΘ, ΕΜΠ/ΕΚΕΦΕ</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566463193"/>
                  </a:ext>
                </a:extLst>
              </a:tr>
            </a:tbl>
          </a:graphicData>
        </a:graphic>
      </p:graphicFrame>
      <p:sp>
        <p:nvSpPr>
          <p:cNvPr id="2" name="TextBox 1">
            <a:extLst>
              <a:ext uri="{FF2B5EF4-FFF2-40B4-BE49-F238E27FC236}">
                <a16:creationId xmlns:a16="http://schemas.microsoft.com/office/drawing/2014/main" id="{E5B3555A-CF18-EA5E-98FC-25A47A3D0FBF}"/>
              </a:ext>
            </a:extLst>
          </p:cNvPr>
          <p:cNvSpPr txBox="1"/>
          <p:nvPr/>
        </p:nvSpPr>
        <p:spPr>
          <a:xfrm>
            <a:off x="385823" y="388886"/>
            <a:ext cx="5398751" cy="369332"/>
          </a:xfrm>
          <a:prstGeom prst="rect">
            <a:avLst/>
          </a:prstGeom>
          <a:noFill/>
        </p:spPr>
        <p:txBody>
          <a:bodyPr wrap="square" lIns="91440" tIns="45720" rIns="91440" bIns="45720" rtlCol="0" anchor="t">
            <a:spAutoFit/>
          </a:bodyPr>
          <a:lstStyle/>
          <a:p>
            <a:r>
              <a:rPr lang="el-GR" b="1" dirty="0">
                <a:solidFill>
                  <a:schemeClr val="bg2">
                    <a:lumMod val="25000"/>
                  </a:schemeClr>
                </a:solidFill>
              </a:rPr>
              <a:t>Κατανομή ανά τομέα ΕΤΑΚ </a:t>
            </a:r>
          </a:p>
        </p:txBody>
      </p:sp>
      <p:sp>
        <p:nvSpPr>
          <p:cNvPr id="6" name="TextBox 5">
            <a:extLst>
              <a:ext uri="{FF2B5EF4-FFF2-40B4-BE49-F238E27FC236}">
                <a16:creationId xmlns:a16="http://schemas.microsoft.com/office/drawing/2014/main" id="{8C83F05B-4F6A-6D5F-BA03-4B8D8030313F}"/>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Tree>
    <p:extLst>
      <p:ext uri="{BB962C8B-B14F-4D97-AF65-F5344CB8AC3E}">
        <p14:creationId xmlns:p14="http://schemas.microsoft.com/office/powerpoint/2010/main" val="367554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9A1EA50-73BC-2C05-6E1D-DCA021B4245B}"/>
              </a:ext>
            </a:extLst>
          </p:cNvPr>
          <p:cNvGraphicFramePr>
            <a:graphicFrameLocks noGrp="1"/>
          </p:cNvGraphicFramePr>
          <p:nvPr>
            <p:extLst>
              <p:ext uri="{D42A27DB-BD31-4B8C-83A1-F6EECF244321}">
                <p14:modId xmlns:p14="http://schemas.microsoft.com/office/powerpoint/2010/main" val="1891781655"/>
              </p:ext>
            </p:extLst>
          </p:nvPr>
        </p:nvGraphicFramePr>
        <p:xfrm>
          <a:off x="1912225" y="2985378"/>
          <a:ext cx="6080625" cy="3464126"/>
        </p:xfrm>
        <a:graphic>
          <a:graphicData uri="http://schemas.openxmlformats.org/drawingml/2006/table">
            <a:tbl>
              <a:tblPr firstRow="1" firstCol="1" bandRow="1"/>
              <a:tblGrid>
                <a:gridCol w="2081312">
                  <a:extLst>
                    <a:ext uri="{9D8B030D-6E8A-4147-A177-3AD203B41FA5}">
                      <a16:colId xmlns:a16="http://schemas.microsoft.com/office/drawing/2014/main" val="4012359969"/>
                    </a:ext>
                  </a:extLst>
                </a:gridCol>
                <a:gridCol w="940526">
                  <a:extLst>
                    <a:ext uri="{9D8B030D-6E8A-4147-A177-3AD203B41FA5}">
                      <a16:colId xmlns:a16="http://schemas.microsoft.com/office/drawing/2014/main" val="1121709436"/>
                    </a:ext>
                  </a:extLst>
                </a:gridCol>
                <a:gridCol w="861182">
                  <a:extLst>
                    <a:ext uri="{9D8B030D-6E8A-4147-A177-3AD203B41FA5}">
                      <a16:colId xmlns:a16="http://schemas.microsoft.com/office/drawing/2014/main" val="1176361054"/>
                    </a:ext>
                  </a:extLst>
                </a:gridCol>
                <a:gridCol w="732535">
                  <a:extLst>
                    <a:ext uri="{9D8B030D-6E8A-4147-A177-3AD203B41FA5}">
                      <a16:colId xmlns:a16="http://schemas.microsoft.com/office/drawing/2014/main" val="2737308428"/>
                    </a:ext>
                  </a:extLst>
                </a:gridCol>
                <a:gridCol w="888226">
                  <a:extLst>
                    <a:ext uri="{9D8B030D-6E8A-4147-A177-3AD203B41FA5}">
                      <a16:colId xmlns:a16="http://schemas.microsoft.com/office/drawing/2014/main" val="908366914"/>
                    </a:ext>
                  </a:extLst>
                </a:gridCol>
                <a:gridCol w="576844">
                  <a:extLst>
                    <a:ext uri="{9D8B030D-6E8A-4147-A177-3AD203B41FA5}">
                      <a16:colId xmlns:a16="http://schemas.microsoft.com/office/drawing/2014/main" val="4005171656"/>
                    </a:ext>
                  </a:extLst>
                </a:gridCol>
              </a:tblGrid>
              <a:tr h="737152">
                <a:tc>
                  <a:txBody>
                    <a:bodyPr/>
                    <a:lstStyle/>
                    <a:p>
                      <a:pPr marL="0" marR="0" algn="ctr">
                        <a:spcBef>
                          <a:spcPts val="200"/>
                        </a:spcBef>
                        <a:spcAft>
                          <a:spcPts val="200"/>
                        </a:spcAft>
                      </a:pPr>
                      <a:r>
                        <a:rPr lang="el-GR" sz="1100" b="1" kern="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Τομείς Έξυπνης Εξειδίκευσης*</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spcBef>
                          <a:spcPts val="200"/>
                        </a:spcBef>
                        <a:spcAft>
                          <a:spcPts val="200"/>
                        </a:spcAft>
                      </a:pPr>
                      <a:r>
                        <a:rPr lang="el-GR" sz="1100" b="1" kern="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Νέες επιχειρήσεις</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spcBef>
                          <a:spcPts val="200"/>
                        </a:spcBef>
                        <a:spcAft>
                          <a:spcPts val="200"/>
                        </a:spcAft>
                      </a:pPr>
                      <a:r>
                        <a:rPr lang="el-GR" sz="1100" b="1" kern="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Κουπόνια Καινοτομίας</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spcBef>
                          <a:spcPts val="200"/>
                        </a:spcBef>
                        <a:spcAft>
                          <a:spcPts val="200"/>
                        </a:spcAft>
                      </a:pPr>
                      <a:r>
                        <a:rPr lang="el-GR" sz="1100" b="1" kern="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Ομάδες ΜΜΕ</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spcBef>
                          <a:spcPts val="200"/>
                        </a:spcBef>
                        <a:spcAft>
                          <a:spcPts val="200"/>
                        </a:spcAft>
                      </a:pPr>
                      <a:r>
                        <a:rPr lang="el-GR" sz="1100" b="1" kern="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Νεοφυείς Επιχειρήσεις</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tc>
                  <a:txBody>
                    <a:bodyPr/>
                    <a:lstStyle/>
                    <a:p>
                      <a:pPr marL="0" marR="0" algn="ctr">
                        <a:spcBef>
                          <a:spcPts val="200"/>
                        </a:spcBef>
                        <a:spcAft>
                          <a:spcPts val="200"/>
                        </a:spcAft>
                      </a:pPr>
                      <a:r>
                        <a:rPr lang="el-GR" sz="1100" b="1" kern="8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ΠΑΒΕΤ</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ED7D31"/>
                    </a:solidFill>
                  </a:tcPr>
                </a:tc>
                <a:extLst>
                  <a:ext uri="{0D108BD9-81ED-4DB2-BD59-A6C34878D82A}">
                    <a16:rowId xmlns:a16="http://schemas.microsoft.com/office/drawing/2014/main" val="162334139"/>
                  </a:ext>
                </a:extLst>
              </a:tr>
              <a:tr h="368576">
                <a:tc>
                  <a:txBody>
                    <a:bodyPr/>
                    <a:lstStyle/>
                    <a:p>
                      <a:pPr marL="0" marR="0">
                        <a:spcBef>
                          <a:spcPts val="200"/>
                        </a:spcBef>
                        <a:spcAft>
                          <a:spcPts val="200"/>
                        </a:spcAft>
                      </a:pPr>
                      <a:r>
                        <a:rPr lang="el-GR" sz="11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Πληροφορική, Τηλεπικοινωνίες και Αυτοματισμοί</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32,6%</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33,3%</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33,3%</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44,2%</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35,4%</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952098353"/>
                  </a:ext>
                </a:extLst>
              </a:tr>
              <a:tr h="275757">
                <a:tc>
                  <a:txBody>
                    <a:bodyPr/>
                    <a:lstStyle/>
                    <a:p>
                      <a:pPr marL="0" marR="0">
                        <a:spcBef>
                          <a:spcPts val="200"/>
                        </a:spcBef>
                        <a:spcAft>
                          <a:spcPts val="200"/>
                        </a:spcAft>
                      </a:pPr>
                      <a:r>
                        <a:rPr lang="el-GR" sz="11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Υγεία – φάρμακα</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1100" kern="80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16,0%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4,0%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1,5%</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20,7%</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8,5%</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689536879"/>
                  </a:ext>
                </a:extLst>
              </a:tr>
              <a:tr h="275757">
                <a:tc>
                  <a:txBody>
                    <a:bodyPr/>
                    <a:lstStyle/>
                    <a:p>
                      <a:pPr marL="0" marR="0">
                        <a:spcBef>
                          <a:spcPts val="200"/>
                        </a:spcBef>
                        <a:spcAft>
                          <a:spcPts val="200"/>
                        </a:spcAft>
                      </a:pPr>
                      <a:r>
                        <a:rPr lang="el-GR" sz="11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Περιβάλλον και βιώσιμη ανάπτυξη</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6,5%</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5,8%</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14,0%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2,8%</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10,7%</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771922138"/>
                  </a:ext>
                </a:extLst>
              </a:tr>
              <a:tr h="275757">
                <a:tc>
                  <a:txBody>
                    <a:bodyPr/>
                    <a:lstStyle/>
                    <a:p>
                      <a:pPr marL="0" marR="0">
                        <a:spcBef>
                          <a:spcPts val="200"/>
                        </a:spcBef>
                        <a:spcAft>
                          <a:spcPts val="200"/>
                        </a:spcAft>
                      </a:pPr>
                      <a:r>
                        <a:rPr lang="el-GR" sz="11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Ενέργεια</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9,2%</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5,1%</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4,9%</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8,3%</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11,5%</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3926689372"/>
                  </a:ext>
                </a:extLst>
              </a:tr>
              <a:tr h="275757">
                <a:tc>
                  <a:txBody>
                    <a:bodyPr/>
                    <a:lstStyle/>
                    <a:p>
                      <a:pPr marL="0" marR="0">
                        <a:spcBef>
                          <a:spcPts val="200"/>
                        </a:spcBef>
                        <a:spcAft>
                          <a:spcPts val="200"/>
                        </a:spcAft>
                      </a:pPr>
                      <a:r>
                        <a:rPr lang="el-GR" sz="11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Μεταφορές</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6,4%</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0,4%</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4,4%</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 </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 </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528687560"/>
                  </a:ext>
                </a:extLst>
              </a:tr>
              <a:tr h="275757">
                <a:tc>
                  <a:txBody>
                    <a:bodyPr/>
                    <a:lstStyle/>
                    <a:p>
                      <a:pPr marL="0" marR="0">
                        <a:spcBef>
                          <a:spcPts val="200"/>
                        </a:spcBef>
                        <a:spcAft>
                          <a:spcPts val="200"/>
                        </a:spcAft>
                      </a:pPr>
                      <a:r>
                        <a:rPr lang="el-GR" sz="1100" b="1" kern="80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Αγρο</a:t>
                      </a:r>
                      <a:r>
                        <a:rPr lang="el-GR" sz="11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-διατροφή</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18,2%</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25,1%</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26,5%</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11,8%</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22,7%</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1831496409"/>
                  </a:ext>
                </a:extLst>
              </a:tr>
              <a:tr h="368576">
                <a:tc>
                  <a:txBody>
                    <a:bodyPr/>
                    <a:lstStyle/>
                    <a:p>
                      <a:pPr marL="0" marR="0">
                        <a:spcBef>
                          <a:spcPts val="200"/>
                        </a:spcBef>
                        <a:spcAft>
                          <a:spcPts val="200"/>
                        </a:spcAft>
                      </a:pPr>
                      <a:r>
                        <a:rPr lang="el-GR" sz="11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Τουρισμός – Πολιτισμός – Δημιουργικές βιομηχανίες</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4,9%</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1,4%</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7,6%</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3,7%</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 </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080034244"/>
                  </a:ext>
                </a:extLst>
              </a:tr>
              <a:tr h="275757">
                <a:tc>
                  <a:txBody>
                    <a:bodyPr/>
                    <a:lstStyle/>
                    <a:p>
                      <a:pPr marL="0" marR="0">
                        <a:spcBef>
                          <a:spcPts val="200"/>
                        </a:spcBef>
                        <a:spcAft>
                          <a:spcPts val="200"/>
                        </a:spcAft>
                      </a:pPr>
                      <a:r>
                        <a:rPr lang="el-GR" sz="11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Υλικά – κατασκευές</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1100" kern="80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6,3%</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1,8%</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4,7%</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8,5%</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11,3%</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226306218"/>
                  </a:ext>
                </a:extLst>
              </a:tr>
              <a:tr h="275757">
                <a:tc>
                  <a:txBody>
                    <a:bodyPr/>
                    <a:lstStyle/>
                    <a:p>
                      <a:pPr marL="0" marR="0">
                        <a:spcBef>
                          <a:spcPts val="200"/>
                        </a:spcBef>
                        <a:spcAft>
                          <a:spcPts val="200"/>
                        </a:spcAft>
                      </a:pPr>
                      <a:r>
                        <a:rPr lang="el-GR" sz="1100" b="1" kern="8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Μη κατανεμημένα έργα</a:t>
                      </a:r>
                      <a:endParaRPr lang="el-GR" sz="1100" kern="800">
                        <a:effectLst/>
                        <a:latin typeface="Calibri" panose="020F0502020204030204" pitchFamily="34" charset="0"/>
                        <a:ea typeface="Calibri" panose="020F0502020204030204" pitchFamily="34" charset="0"/>
                        <a:cs typeface="Times New Roman" panose="02020603050405020304" pitchFamily="18" charset="0"/>
                      </a:endParaRPr>
                    </a:p>
                  </a:txBody>
                  <a:tcPr marL="55721" marR="55721" marT="0" marB="0" anchor="ctr">
                    <a:lnL w="12700" cap="flat" cmpd="sng" algn="ctr">
                      <a:solidFill>
                        <a:srgbClr val="ED7D31"/>
                      </a:solidFill>
                      <a:prstDash val="solid"/>
                      <a:round/>
                      <a:headEnd type="none" w="med" len="med"/>
                      <a:tailEnd type="none" w="med" len="med"/>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solidFill>
                      <a:srgbClr val="FFFFFF"/>
                    </a:solidFill>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 </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23,2%</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3,0%</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 </a:t>
                      </a:r>
                    </a:p>
                  </a:txBody>
                  <a:tcPr marL="55721" marR="55721" marT="0" marB="0" anchor="ctr">
                    <a:lnL>
                      <a:noFill/>
                    </a:lnL>
                    <a:lnR>
                      <a:noFill/>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tc>
                  <a:txBody>
                    <a:bodyPr/>
                    <a:lstStyle/>
                    <a:p>
                      <a:pPr marL="0" marR="0" algn="r">
                        <a:spcBef>
                          <a:spcPts val="200"/>
                        </a:spcBef>
                        <a:spcAft>
                          <a:spcPts val="200"/>
                        </a:spcAft>
                      </a:pPr>
                      <a:r>
                        <a:rPr lang="el-GR" sz="1100" kern="800">
                          <a:effectLst/>
                          <a:latin typeface="Calibri" panose="020F0502020204030204" pitchFamily="34" charset="0"/>
                          <a:ea typeface="Calibri" panose="020F0502020204030204" pitchFamily="34" charset="0"/>
                          <a:cs typeface="Times New Roman" panose="02020603050405020304" pitchFamily="18" charset="0"/>
                        </a:rPr>
                        <a:t>--- </a:t>
                      </a:r>
                    </a:p>
                  </a:txBody>
                  <a:tcPr marL="55721" marR="55721" marT="0" marB="0" anchor="ctr">
                    <a:lnL>
                      <a:noFill/>
                    </a:lnL>
                    <a:lnR w="12700" cap="flat" cmpd="sng" algn="ctr">
                      <a:solidFill>
                        <a:srgbClr val="ED7D31"/>
                      </a:solidFill>
                      <a:prstDash val="solid"/>
                      <a:round/>
                      <a:headEnd type="none" w="med" len="med"/>
                      <a:tailEnd type="none" w="med" len="med"/>
                    </a:lnR>
                    <a:lnT w="12700" cap="flat" cmpd="sng" algn="ctr">
                      <a:solidFill>
                        <a:srgbClr val="ED7D31"/>
                      </a:solidFill>
                      <a:prstDash val="solid"/>
                      <a:round/>
                      <a:headEnd type="none" w="med" len="med"/>
                      <a:tailEnd type="none" w="med" len="med"/>
                    </a:lnT>
                    <a:lnB w="12700" cap="flat" cmpd="sng" algn="ctr">
                      <a:solidFill>
                        <a:srgbClr val="ED7D31"/>
                      </a:solidFill>
                      <a:prstDash val="solid"/>
                      <a:round/>
                      <a:headEnd type="none" w="med" len="med"/>
                      <a:tailEnd type="none" w="med" len="med"/>
                    </a:lnB>
                  </a:tcPr>
                </a:tc>
                <a:extLst>
                  <a:ext uri="{0D108BD9-81ED-4DB2-BD59-A6C34878D82A}">
                    <a16:rowId xmlns:a16="http://schemas.microsoft.com/office/drawing/2014/main" val="2676809991"/>
                  </a:ext>
                </a:extLst>
              </a:tr>
            </a:tbl>
          </a:graphicData>
        </a:graphic>
      </p:graphicFrame>
      <p:sp>
        <p:nvSpPr>
          <p:cNvPr id="4" name="TextBox 3">
            <a:extLst>
              <a:ext uri="{FF2B5EF4-FFF2-40B4-BE49-F238E27FC236}">
                <a16:creationId xmlns:a16="http://schemas.microsoft.com/office/drawing/2014/main" id="{9B86E1E4-B1A8-4C33-8E5C-CDF834C39C1A}"/>
              </a:ext>
            </a:extLst>
          </p:cNvPr>
          <p:cNvSpPr txBox="1"/>
          <p:nvPr/>
        </p:nvSpPr>
        <p:spPr>
          <a:xfrm>
            <a:off x="209074" y="1373914"/>
            <a:ext cx="9024681" cy="1407565"/>
          </a:xfrm>
          <a:prstGeom prst="rect">
            <a:avLst/>
          </a:prstGeom>
          <a:noFill/>
        </p:spPr>
        <p:txBody>
          <a:bodyPr wrap="square" lIns="91440" tIns="45720" rIns="91440" bIns="45720" anchor="t">
            <a:spAutoFit/>
          </a:bodyPr>
          <a:lstStyle/>
          <a:p>
            <a:pPr>
              <a:lnSpc>
                <a:spcPct val="110000"/>
              </a:lnSpc>
              <a:spcAft>
                <a:spcPts val="488"/>
              </a:spcAft>
            </a:pPr>
            <a:r>
              <a:rPr lang="el-GR" sz="1450" b="1" dirty="0">
                <a:latin typeface="Calibri"/>
                <a:ea typeface="Calibri"/>
                <a:cs typeface="Calibri"/>
              </a:rPr>
              <a:t>Διαπιστώνονται κάποιες διαφορές από τον μέσο όρο όλων των δράσεων, είναι λίγο υποβαθμισμένος ο τομέας της υγείας ενώ είναι αναβαθμισμένα περιβάλλον, ενέργεια και </a:t>
            </a:r>
            <a:r>
              <a:rPr lang="el-GR" sz="1450" b="1" dirty="0" err="1">
                <a:latin typeface="Calibri"/>
                <a:ea typeface="Calibri"/>
                <a:cs typeface="Calibri"/>
              </a:rPr>
              <a:t>αγροδιατροφή</a:t>
            </a:r>
            <a:r>
              <a:rPr lang="el-GR" sz="1450" b="1" dirty="0">
                <a:latin typeface="Calibri"/>
                <a:ea typeface="Calibri"/>
                <a:cs typeface="Calibri"/>
              </a:rPr>
              <a:t>. Επιβεβαιώνεται η διαπίστωση ότι </a:t>
            </a:r>
            <a:r>
              <a:rPr lang="el-GR" sz="1600" b="1" dirty="0">
                <a:latin typeface="Calibri"/>
                <a:ea typeface="Calibri"/>
                <a:cs typeface="Calibri"/>
              </a:rPr>
              <a:t>Η νέα γενιά επιχειρήσεων στρέφεται προς τομείς του μέλλοντος, με την επιφύλαξη βέβαια του μικρού συνολικού προϋπολογισμού, που δεν μπορεί να επηρεάσει ουσιαστικά το ευρύτερο σύστημα καινοτομίας.</a:t>
            </a:r>
            <a:endParaRPr lang="el-GR" sz="1450" b="1">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9735468D-FAD7-3EE1-5CDD-EF88A91A3DFB}"/>
              </a:ext>
            </a:extLst>
          </p:cNvPr>
          <p:cNvSpPr txBox="1"/>
          <p:nvPr/>
        </p:nvSpPr>
        <p:spPr>
          <a:xfrm>
            <a:off x="385823" y="388886"/>
            <a:ext cx="5398751" cy="369332"/>
          </a:xfrm>
          <a:prstGeom prst="rect">
            <a:avLst/>
          </a:prstGeom>
          <a:noFill/>
        </p:spPr>
        <p:txBody>
          <a:bodyPr wrap="square" rtlCol="0">
            <a:spAutoFit/>
          </a:bodyPr>
          <a:lstStyle/>
          <a:p>
            <a:r>
              <a:rPr lang="el-GR" b="1">
                <a:solidFill>
                  <a:schemeClr val="bg2">
                    <a:lumMod val="25000"/>
                  </a:schemeClr>
                </a:solidFill>
              </a:rPr>
              <a:t>Έξυπνη εξειδίκευση</a:t>
            </a:r>
          </a:p>
        </p:txBody>
      </p:sp>
      <p:sp>
        <p:nvSpPr>
          <p:cNvPr id="5" name="TextBox 4">
            <a:extLst>
              <a:ext uri="{FF2B5EF4-FFF2-40B4-BE49-F238E27FC236}">
                <a16:creationId xmlns:a16="http://schemas.microsoft.com/office/drawing/2014/main" id="{1912FF08-F4B0-FB0D-F92A-226E0A213465}"/>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Tree>
    <p:extLst>
      <p:ext uri="{BB962C8B-B14F-4D97-AF65-F5344CB8AC3E}">
        <p14:creationId xmlns:p14="http://schemas.microsoft.com/office/powerpoint/2010/main" val="1349709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FE02AAC-9FF1-E291-664E-990D988E1B2A}"/>
              </a:ext>
            </a:extLst>
          </p:cNvPr>
          <p:cNvGraphicFramePr>
            <a:graphicFrameLocks noGrp="1"/>
          </p:cNvGraphicFramePr>
          <p:nvPr>
            <p:extLst>
              <p:ext uri="{D42A27DB-BD31-4B8C-83A1-F6EECF244321}">
                <p14:modId xmlns:p14="http://schemas.microsoft.com/office/powerpoint/2010/main" val="4103635228"/>
              </p:ext>
            </p:extLst>
          </p:nvPr>
        </p:nvGraphicFramePr>
        <p:xfrm>
          <a:off x="482043" y="1341084"/>
          <a:ext cx="8819164" cy="5224863"/>
        </p:xfrm>
        <a:graphic>
          <a:graphicData uri="http://schemas.openxmlformats.org/drawingml/2006/table">
            <a:tbl>
              <a:tblPr firstRow="1" firstCol="1" bandRow="1">
                <a:tableStyleId>{5C22544A-7EE6-4342-B048-85BDC9FD1C3A}</a:tableStyleId>
              </a:tblPr>
              <a:tblGrid>
                <a:gridCol w="3075256">
                  <a:extLst>
                    <a:ext uri="{9D8B030D-6E8A-4147-A177-3AD203B41FA5}">
                      <a16:colId xmlns:a16="http://schemas.microsoft.com/office/drawing/2014/main" val="4001607301"/>
                    </a:ext>
                  </a:extLst>
                </a:gridCol>
                <a:gridCol w="3019486">
                  <a:extLst>
                    <a:ext uri="{9D8B030D-6E8A-4147-A177-3AD203B41FA5}">
                      <a16:colId xmlns:a16="http://schemas.microsoft.com/office/drawing/2014/main" val="3405392437"/>
                    </a:ext>
                  </a:extLst>
                </a:gridCol>
                <a:gridCol w="2724422">
                  <a:extLst>
                    <a:ext uri="{9D8B030D-6E8A-4147-A177-3AD203B41FA5}">
                      <a16:colId xmlns:a16="http://schemas.microsoft.com/office/drawing/2014/main" val="409867783"/>
                    </a:ext>
                  </a:extLst>
                </a:gridCol>
              </a:tblGrid>
              <a:tr h="443208">
                <a:tc>
                  <a:txBody>
                    <a:bodyPr/>
                    <a:lstStyle/>
                    <a:p>
                      <a:pPr marL="0" marR="0">
                        <a:spcBef>
                          <a:spcPts val="0"/>
                        </a:spcBef>
                        <a:spcAft>
                          <a:spcPts val="0"/>
                        </a:spcAft>
                      </a:pPr>
                      <a:r>
                        <a:rPr lang="el-GR" sz="1400" b="1" kern="800" dirty="0">
                          <a:effectLst/>
                        </a:rPr>
                        <a:t>Είδος εκροής</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l-GR" sz="1400" b="1" kern="800" dirty="0">
                          <a:effectLst/>
                        </a:rPr>
                        <a:t>Σημαντική /αρκετή συνεισφορά</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l-GR" sz="1400" b="1" kern="800" dirty="0">
                          <a:effectLst/>
                        </a:rPr>
                        <a:t>Μέτρια συνεισφορά</a:t>
                      </a:r>
                      <a:endParaRPr lang="el-GR" sz="1400" b="1"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2937528993"/>
                  </a:ext>
                </a:extLst>
              </a:tr>
              <a:tr h="322608">
                <a:tc>
                  <a:txBody>
                    <a:bodyPr/>
                    <a:lstStyle/>
                    <a:p>
                      <a:pPr marL="0" marR="0">
                        <a:spcBef>
                          <a:spcPts val="0"/>
                        </a:spcBef>
                        <a:spcAft>
                          <a:spcPts val="0"/>
                        </a:spcAft>
                      </a:pPr>
                      <a:r>
                        <a:rPr lang="el-GR" sz="1400" b="1" kern="800" dirty="0">
                          <a:effectLst/>
                        </a:rPr>
                        <a:t>Διπλώματα ευρεσιτεχνίας</a:t>
                      </a:r>
                      <a:endParaRPr lang="el-GR" sz="1400" b="1" kern="800" dirty="0">
                        <a:effectLst/>
                        <a:latin typeface="Calibri"/>
                        <a:ea typeface="Calibri"/>
                        <a:cs typeface="Times New Roman"/>
                      </a:endParaRPr>
                    </a:p>
                  </a:txBody>
                  <a:tcPr marL="55721" marR="55721" marT="0" marB="0" anchor="ctr"/>
                </a:tc>
                <a:tc gridSpan="2">
                  <a:txBody>
                    <a:bodyPr/>
                    <a:lstStyle/>
                    <a:p>
                      <a:pPr marL="0" marR="0" algn="ctr">
                        <a:spcBef>
                          <a:spcPts val="0"/>
                        </a:spcBef>
                        <a:spcAft>
                          <a:spcPts val="0"/>
                        </a:spcAft>
                      </a:pPr>
                      <a:r>
                        <a:rPr lang="el-GR" sz="1400" b="1" kern="800" dirty="0">
                          <a:effectLst/>
                        </a:rPr>
                        <a:t>Συνολικά περισσότερα αναλογικά από τον ελληνικό μέσο όρο, αλλά όχι πολλά</a:t>
                      </a:r>
                    </a:p>
                    <a:p>
                      <a:pPr marL="0" marR="0" lvl="0" algn="ctr">
                        <a:spcBef>
                          <a:spcPts val="0"/>
                        </a:spcBef>
                        <a:spcAft>
                          <a:spcPts val="0"/>
                        </a:spcAft>
                        <a:buNone/>
                      </a:pPr>
                      <a:endParaRPr lang="el-GR" sz="1400" b="1" kern="800" dirty="0">
                        <a:effectLst/>
                        <a:latin typeface="Calibri"/>
                        <a:ea typeface="Calibri"/>
                        <a:cs typeface="Times New Roman"/>
                      </a:endParaRPr>
                    </a:p>
                  </a:txBody>
                  <a:tcPr marL="55721" marR="55721" marT="0" marB="0" anchor="ctr"/>
                </a:tc>
                <a:tc hMerge="1">
                  <a:txBody>
                    <a:bodyPr/>
                    <a:lstStyle/>
                    <a:p>
                      <a:endParaRPr lang="en-US"/>
                    </a:p>
                  </a:txBody>
                  <a:tcPr marL="55721" marR="55721" marT="0" marB="0" anchor="ctr"/>
                </a:tc>
                <a:extLst>
                  <a:ext uri="{0D108BD9-81ED-4DB2-BD59-A6C34878D82A}">
                    <a16:rowId xmlns:a16="http://schemas.microsoft.com/office/drawing/2014/main" val="1763899018"/>
                  </a:ext>
                </a:extLst>
              </a:tr>
              <a:tr h="284080">
                <a:tc>
                  <a:txBody>
                    <a:bodyPr/>
                    <a:lstStyle/>
                    <a:p>
                      <a:pPr marL="0" marR="0">
                        <a:spcBef>
                          <a:spcPts val="0"/>
                        </a:spcBef>
                        <a:spcAft>
                          <a:spcPts val="0"/>
                        </a:spcAft>
                      </a:pPr>
                      <a:r>
                        <a:rPr lang="el-GR" sz="1400" b="1" kern="800" dirty="0">
                          <a:effectLst/>
                        </a:rPr>
                        <a:t>Εμπορευματοποίηση αποτελεσμάτων</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n-US" sz="1400" b="1" kern="800" dirty="0">
                          <a:effectLst/>
                        </a:rPr>
                        <a:t>Spin off-Spin Out</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l-GR" sz="1400" b="1" kern="800" dirty="0">
                          <a:effectLst/>
                        </a:rPr>
                        <a:t>ΠΑΒΕΤ</a:t>
                      </a:r>
                      <a:endParaRPr lang="el-GR" sz="1400" b="1"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2230922758"/>
                  </a:ext>
                </a:extLst>
              </a:tr>
              <a:tr h="745086">
                <a:tc>
                  <a:txBody>
                    <a:bodyPr/>
                    <a:lstStyle/>
                    <a:p>
                      <a:pPr marL="0" marR="0">
                        <a:spcBef>
                          <a:spcPts val="0"/>
                        </a:spcBef>
                        <a:spcAft>
                          <a:spcPts val="0"/>
                        </a:spcAft>
                      </a:pPr>
                      <a:r>
                        <a:rPr lang="el-GR" sz="1400" b="1" kern="800" dirty="0">
                          <a:effectLst/>
                        </a:rPr>
                        <a:t>Μεταφορά τεχνογνωσίας</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l-GR" sz="1400" b="1" kern="800" dirty="0">
                          <a:effectLst/>
                        </a:rPr>
                        <a:t>Νέες </a:t>
                      </a:r>
                      <a:r>
                        <a:rPr lang="el-GR" sz="1400" b="1" kern="800" err="1">
                          <a:effectLst/>
                        </a:rPr>
                        <a:t>επιχ</a:t>
                      </a:r>
                      <a:r>
                        <a:rPr lang="en-US" sz="1400" b="1" kern="800" dirty="0">
                          <a:effectLst/>
                        </a:rPr>
                        <a:t>. </a:t>
                      </a:r>
                      <a:endParaRPr lang="el-GR" sz="1400" b="1" kern="800" dirty="0">
                        <a:effectLst/>
                      </a:endParaRPr>
                    </a:p>
                    <a:p>
                      <a:pPr marL="0" marR="0" algn="ctr">
                        <a:spcBef>
                          <a:spcPts val="0"/>
                        </a:spcBef>
                        <a:spcAft>
                          <a:spcPts val="0"/>
                        </a:spcAft>
                      </a:pPr>
                      <a:r>
                        <a:rPr lang="en-US" sz="1400" b="1" kern="800" dirty="0">
                          <a:effectLst/>
                        </a:rPr>
                        <a:t>Spin off-Spin Out</a:t>
                      </a:r>
                      <a:endParaRPr lang="el-GR" sz="1400" b="1" kern="800" dirty="0">
                        <a:effectLst/>
                      </a:endParaRPr>
                    </a:p>
                    <a:p>
                      <a:pPr marL="0" marR="0" algn="ctr">
                        <a:spcBef>
                          <a:spcPts val="0"/>
                        </a:spcBef>
                        <a:spcAft>
                          <a:spcPts val="0"/>
                        </a:spcAft>
                      </a:pPr>
                      <a:r>
                        <a:rPr lang="el-GR" sz="1400" b="1" kern="800" dirty="0">
                          <a:effectLst/>
                        </a:rPr>
                        <a:t>Ομάδες ΜΜΕ</a:t>
                      </a:r>
                    </a:p>
                    <a:p>
                      <a:pPr marL="0" marR="0" algn="ctr">
                        <a:spcBef>
                          <a:spcPts val="0"/>
                        </a:spcBef>
                        <a:spcAft>
                          <a:spcPts val="0"/>
                        </a:spcAft>
                      </a:pPr>
                      <a:r>
                        <a:rPr lang="el-GR" sz="1400" b="1" kern="800" dirty="0">
                          <a:effectLst/>
                        </a:rPr>
                        <a:t>ΠΑΒΕΤ</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l-GR" sz="1400" b="1" kern="800" dirty="0">
                          <a:effectLst/>
                        </a:rPr>
                        <a:t>Κουπόνια</a:t>
                      </a:r>
                    </a:p>
                    <a:p>
                      <a:pPr marL="0" marR="0" algn="ctr">
                        <a:spcBef>
                          <a:spcPts val="0"/>
                        </a:spcBef>
                        <a:spcAft>
                          <a:spcPts val="0"/>
                        </a:spcAft>
                      </a:pPr>
                      <a:endParaRPr lang="el-GR" sz="1400" b="1"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2569044624"/>
                  </a:ext>
                </a:extLst>
              </a:tr>
              <a:tr h="870857">
                <a:tc>
                  <a:txBody>
                    <a:bodyPr/>
                    <a:lstStyle/>
                    <a:p>
                      <a:pPr marL="0" marR="0">
                        <a:spcBef>
                          <a:spcPts val="0"/>
                        </a:spcBef>
                        <a:spcAft>
                          <a:spcPts val="0"/>
                        </a:spcAft>
                      </a:pPr>
                      <a:r>
                        <a:rPr lang="el-GR" sz="1400" b="1" kern="800" dirty="0">
                          <a:effectLst/>
                        </a:rPr>
                        <a:t>Νέα προϊόντα-υπηρεσίες</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l-GR" sz="1400" b="1" kern="800" dirty="0">
                          <a:effectLst/>
                        </a:rPr>
                        <a:t>Νέες </a:t>
                      </a:r>
                      <a:r>
                        <a:rPr lang="el-GR" sz="1400" b="1" kern="800" dirty="0" err="1">
                          <a:effectLst/>
                        </a:rPr>
                        <a:t>επιχ</a:t>
                      </a:r>
                      <a:r>
                        <a:rPr lang="el-GR" sz="1400" b="1" kern="800" dirty="0">
                          <a:effectLst/>
                        </a:rPr>
                        <a:t>., Κουπόνια</a:t>
                      </a:r>
                    </a:p>
                    <a:p>
                      <a:pPr marL="0" marR="0" algn="ctr">
                        <a:spcBef>
                          <a:spcPts val="0"/>
                        </a:spcBef>
                        <a:spcAft>
                          <a:spcPts val="0"/>
                        </a:spcAft>
                      </a:pPr>
                      <a:r>
                        <a:rPr lang="en-US" sz="1400" b="1" kern="800" dirty="0">
                          <a:effectLst/>
                        </a:rPr>
                        <a:t>Spin off</a:t>
                      </a:r>
                      <a:r>
                        <a:rPr lang="el-GR" sz="1400" b="1" kern="800" dirty="0">
                          <a:effectLst/>
                        </a:rPr>
                        <a:t>-</a:t>
                      </a:r>
                      <a:r>
                        <a:rPr lang="en-US" sz="1400" b="1" kern="800" dirty="0">
                          <a:effectLst/>
                        </a:rPr>
                        <a:t>Spin Out</a:t>
                      </a:r>
                      <a:endParaRPr lang="el-GR" sz="1400" b="1" kern="800" dirty="0">
                        <a:effectLst/>
                      </a:endParaRPr>
                    </a:p>
                    <a:p>
                      <a:pPr marL="0" marR="0" algn="ctr">
                        <a:spcBef>
                          <a:spcPts val="0"/>
                        </a:spcBef>
                        <a:spcAft>
                          <a:spcPts val="0"/>
                        </a:spcAft>
                      </a:pPr>
                      <a:r>
                        <a:rPr lang="el-GR" sz="1400" b="1" kern="800" dirty="0">
                          <a:effectLst/>
                        </a:rPr>
                        <a:t>Ομάδες ΜΜΕ, ΠΑΒΕΤ</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endParaRPr lang="el-GR" sz="1400" b="1"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979869095"/>
                  </a:ext>
                </a:extLst>
              </a:tr>
              <a:tr h="748937">
                <a:tc>
                  <a:txBody>
                    <a:bodyPr/>
                    <a:lstStyle/>
                    <a:p>
                      <a:pPr marL="0" marR="0">
                        <a:spcBef>
                          <a:spcPts val="0"/>
                        </a:spcBef>
                        <a:spcAft>
                          <a:spcPts val="0"/>
                        </a:spcAft>
                      </a:pPr>
                      <a:r>
                        <a:rPr lang="el-GR" sz="1400" b="1" kern="800" dirty="0">
                          <a:effectLst/>
                        </a:rPr>
                        <a:t>Νέες διαδικασίες παραγωγής</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l-GR" sz="1400" b="1" kern="800" dirty="0">
                          <a:effectLst/>
                        </a:rPr>
                        <a:t>Νέες </a:t>
                      </a:r>
                      <a:r>
                        <a:rPr lang="el-GR" sz="1400" b="1" kern="800" dirty="0" err="1">
                          <a:effectLst/>
                        </a:rPr>
                        <a:t>επιχ</a:t>
                      </a:r>
                      <a:r>
                        <a:rPr lang="el-GR" sz="1400" b="1" kern="800" dirty="0">
                          <a:effectLst/>
                        </a:rPr>
                        <a:t>., Κουπόνια</a:t>
                      </a:r>
                    </a:p>
                    <a:p>
                      <a:pPr marL="0" marR="0" algn="ctr">
                        <a:spcBef>
                          <a:spcPts val="0"/>
                        </a:spcBef>
                        <a:spcAft>
                          <a:spcPts val="0"/>
                        </a:spcAft>
                      </a:pPr>
                      <a:r>
                        <a:rPr lang="el-GR" sz="1400" b="1" kern="800" dirty="0">
                          <a:effectLst/>
                        </a:rPr>
                        <a:t>Ομάδες ΜΜΕ, ΠΑΒΕΤ</a:t>
                      </a:r>
                      <a:endParaRPr lang="el-GR" sz="1400" b="1"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158645305"/>
                  </a:ext>
                </a:extLst>
              </a:tr>
              <a:tr h="566057">
                <a:tc>
                  <a:txBody>
                    <a:bodyPr/>
                    <a:lstStyle/>
                    <a:p>
                      <a:pPr marL="0" marR="0">
                        <a:spcBef>
                          <a:spcPts val="0"/>
                        </a:spcBef>
                        <a:spcAft>
                          <a:spcPts val="0"/>
                        </a:spcAft>
                      </a:pPr>
                      <a:r>
                        <a:rPr lang="el-GR" sz="1400" b="1" kern="800" dirty="0">
                          <a:effectLst/>
                        </a:rPr>
                        <a:t>Δημιουργία νέων συνεργασιών</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n-US" sz="1400" b="1" kern="800" dirty="0">
                          <a:effectLst/>
                        </a:rPr>
                        <a:t>Spin off-Spin Out</a:t>
                      </a:r>
                      <a:endParaRPr lang="el-GR" sz="1400" b="1" kern="800" dirty="0">
                        <a:effectLst/>
                      </a:endParaRPr>
                    </a:p>
                    <a:p>
                      <a:pPr marL="0" marR="0" algn="ctr">
                        <a:spcBef>
                          <a:spcPts val="0"/>
                        </a:spcBef>
                        <a:spcAft>
                          <a:spcPts val="0"/>
                        </a:spcAft>
                      </a:pPr>
                      <a:r>
                        <a:rPr lang="el-GR" sz="1400" b="1" kern="800" dirty="0">
                          <a:effectLst/>
                        </a:rPr>
                        <a:t>ΠΑΒΕΤ</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l-GR" sz="1400" b="1" kern="800" dirty="0">
                          <a:effectLst/>
                        </a:rPr>
                        <a:t>Κουπόνια, Ομάδες ΜΜΕ</a:t>
                      </a:r>
                    </a:p>
                    <a:p>
                      <a:pPr marL="0" marR="0" algn="ctr">
                        <a:spcBef>
                          <a:spcPts val="0"/>
                        </a:spcBef>
                        <a:spcAft>
                          <a:spcPts val="0"/>
                        </a:spcAft>
                      </a:pPr>
                      <a:r>
                        <a:rPr lang="el-GR" sz="1400" b="1" kern="800" dirty="0">
                          <a:effectLst/>
                        </a:rPr>
                        <a:t>Νέες </a:t>
                      </a:r>
                      <a:r>
                        <a:rPr lang="el-GR" sz="1400" b="1" kern="800" err="1">
                          <a:effectLst/>
                        </a:rPr>
                        <a:t>επιχ</a:t>
                      </a:r>
                      <a:r>
                        <a:rPr lang="el-GR" sz="1400" b="1" kern="800" dirty="0">
                          <a:effectLst/>
                        </a:rPr>
                        <a:t>.</a:t>
                      </a:r>
                      <a:endParaRPr lang="el-GR" sz="1400" b="1"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1071201802"/>
                  </a:ext>
                </a:extLst>
              </a:tr>
              <a:tr h="586813">
                <a:tc>
                  <a:txBody>
                    <a:bodyPr/>
                    <a:lstStyle/>
                    <a:p>
                      <a:pPr marL="0" marR="0">
                        <a:spcBef>
                          <a:spcPts val="0"/>
                        </a:spcBef>
                        <a:spcAft>
                          <a:spcPts val="0"/>
                        </a:spcAft>
                      </a:pPr>
                      <a:r>
                        <a:rPr lang="el-GR" sz="1400" b="1" kern="800" dirty="0">
                          <a:effectLst/>
                        </a:rPr>
                        <a:t>Δημιουργία Νέων Επιχειρήσεων</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0"/>
                        </a:spcBef>
                        <a:spcAft>
                          <a:spcPts val="0"/>
                        </a:spcAft>
                      </a:pPr>
                      <a:r>
                        <a:rPr lang="en-US" sz="1400" b="1" kern="800" dirty="0">
                          <a:effectLst/>
                        </a:rPr>
                        <a:t>Spin off-Spin Out</a:t>
                      </a:r>
                      <a:endParaRPr lang="el-GR" sz="1400" b="1"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3040789436"/>
                  </a:ext>
                </a:extLst>
              </a:tr>
              <a:tr h="231391">
                <a:tc>
                  <a:txBody>
                    <a:bodyPr/>
                    <a:lstStyle/>
                    <a:p>
                      <a:pPr marL="0" marR="0">
                        <a:spcBef>
                          <a:spcPts val="200"/>
                        </a:spcBef>
                        <a:spcAft>
                          <a:spcPts val="200"/>
                        </a:spcAft>
                      </a:pPr>
                      <a:r>
                        <a:rPr lang="el-GR" sz="1400" b="1" kern="800" dirty="0">
                          <a:effectLst/>
                        </a:rPr>
                        <a:t>Νέες επενδύσεις</a:t>
                      </a: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endParaRPr lang="el-GR" sz="1400" b="1" kern="800" dirty="0">
                        <a:effectLst/>
                        <a:latin typeface="Calibri"/>
                        <a:ea typeface="Calibri"/>
                        <a:cs typeface="Times New Roman"/>
                      </a:endParaRPr>
                    </a:p>
                  </a:txBody>
                  <a:tcPr marL="55721" marR="55721" marT="0" marB="0" anchor="ctr"/>
                </a:tc>
                <a:tc>
                  <a:txBody>
                    <a:bodyPr/>
                    <a:lstStyle/>
                    <a:p>
                      <a:pPr marL="0" marR="0" algn="ctr">
                        <a:spcBef>
                          <a:spcPts val="200"/>
                        </a:spcBef>
                        <a:spcAft>
                          <a:spcPts val="200"/>
                        </a:spcAft>
                      </a:pPr>
                      <a:r>
                        <a:rPr lang="el-GR" sz="1400" b="1" kern="800" dirty="0">
                          <a:effectLst/>
                        </a:rPr>
                        <a:t>Ομάδες ΜΜΕ</a:t>
                      </a:r>
                      <a:endParaRPr lang="el-GR" sz="1400" b="1" kern="800" dirty="0">
                        <a:effectLst/>
                        <a:latin typeface="Calibri"/>
                        <a:ea typeface="Calibri"/>
                        <a:cs typeface="Times New Roman"/>
                      </a:endParaRPr>
                    </a:p>
                  </a:txBody>
                  <a:tcPr marL="55721" marR="55721" marT="0" marB="0" anchor="ctr"/>
                </a:tc>
                <a:extLst>
                  <a:ext uri="{0D108BD9-81ED-4DB2-BD59-A6C34878D82A}">
                    <a16:rowId xmlns:a16="http://schemas.microsoft.com/office/drawing/2014/main" val="2793010374"/>
                  </a:ext>
                </a:extLst>
              </a:tr>
            </a:tbl>
          </a:graphicData>
        </a:graphic>
      </p:graphicFrame>
      <p:sp>
        <p:nvSpPr>
          <p:cNvPr id="3" name="TextBox 2">
            <a:extLst>
              <a:ext uri="{FF2B5EF4-FFF2-40B4-BE49-F238E27FC236}">
                <a16:creationId xmlns:a16="http://schemas.microsoft.com/office/drawing/2014/main" id="{41AAFD08-DF3C-F371-C533-295C730535E3}"/>
              </a:ext>
            </a:extLst>
          </p:cNvPr>
          <p:cNvSpPr txBox="1"/>
          <p:nvPr/>
        </p:nvSpPr>
        <p:spPr>
          <a:xfrm>
            <a:off x="385823" y="380856"/>
            <a:ext cx="7937514" cy="369332"/>
          </a:xfrm>
          <a:prstGeom prst="rect">
            <a:avLst/>
          </a:prstGeom>
          <a:noFill/>
        </p:spPr>
        <p:txBody>
          <a:bodyPr wrap="square" lIns="91440" tIns="45720" rIns="91440" bIns="45720" rtlCol="0" anchor="t">
            <a:spAutoFit/>
          </a:bodyPr>
          <a:lstStyle/>
          <a:p>
            <a:r>
              <a:rPr lang="el-GR" b="1" dirty="0">
                <a:solidFill>
                  <a:schemeClr val="bg2">
                    <a:lumMod val="25000"/>
                  </a:schemeClr>
                </a:solidFill>
              </a:rPr>
              <a:t>Καινοτομία: το κύριο όφελος ήταν τεχνολογικό και όχι επενδυτικό</a:t>
            </a:r>
          </a:p>
        </p:txBody>
      </p:sp>
      <p:sp>
        <p:nvSpPr>
          <p:cNvPr id="4" name="TextBox 3">
            <a:extLst>
              <a:ext uri="{FF2B5EF4-FFF2-40B4-BE49-F238E27FC236}">
                <a16:creationId xmlns:a16="http://schemas.microsoft.com/office/drawing/2014/main" id="{8400116C-8359-D393-CEE4-6AEB4622B8FC}"/>
              </a:ext>
            </a:extLst>
          </p:cNvPr>
          <p:cNvSpPr txBox="1"/>
          <p:nvPr/>
        </p:nvSpPr>
        <p:spPr>
          <a:xfrm>
            <a:off x="385823" y="0"/>
            <a:ext cx="3175869" cy="369332"/>
          </a:xfrm>
          <a:prstGeom prst="rect">
            <a:avLst/>
          </a:prstGeom>
          <a:noFill/>
        </p:spPr>
        <p:txBody>
          <a:bodyPr wrap="none" rtlCol="0">
            <a:spAutoFit/>
          </a:bodyPr>
          <a:lstStyle/>
          <a:p>
            <a:r>
              <a:rPr lang="el-GR" b="1"/>
              <a:t>ΕΝΙΣΧΥΣΕΙΣ ΠΡΟΣ ΕΠΙΧΕΙΡΗΣΕΙΣ</a:t>
            </a:r>
          </a:p>
        </p:txBody>
      </p:sp>
    </p:spTree>
    <p:extLst>
      <p:ext uri="{BB962C8B-B14F-4D97-AF65-F5344CB8AC3E}">
        <p14:creationId xmlns:p14="http://schemas.microsoft.com/office/powerpoint/2010/main" val="5206732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1e22cdc-714b-4246-8b7d-544526377ecc">
      <Terms xmlns="http://schemas.microsoft.com/office/infopath/2007/PartnerControls"/>
    </lcf76f155ced4ddcb4097134ff3c332f>
    <TaxCatchAll xmlns="c2054b7f-f6da-44d0-9639-55c90523cbe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832551F16E394B89606A4355F1AD67" ma:contentTypeVersion="16" ma:contentTypeDescription="Create a new document." ma:contentTypeScope="" ma:versionID="924ce5197a5c179e274bf372406092d9">
  <xsd:schema xmlns:xsd="http://www.w3.org/2001/XMLSchema" xmlns:xs="http://www.w3.org/2001/XMLSchema" xmlns:p="http://schemas.microsoft.com/office/2006/metadata/properties" xmlns:ns2="31e22cdc-714b-4246-8b7d-544526377ecc" xmlns:ns3="c2054b7f-f6da-44d0-9639-55c90523cbe1" targetNamespace="http://schemas.microsoft.com/office/2006/metadata/properties" ma:root="true" ma:fieldsID="c603869f1434370fea5b4b84376a05c2" ns2:_="" ns3:_="">
    <xsd:import namespace="31e22cdc-714b-4246-8b7d-544526377ecc"/>
    <xsd:import namespace="c2054b7f-f6da-44d0-9639-55c90523cb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e22cdc-714b-4246-8b7d-544526377e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3edbdd2-09d2-42f4-a978-692df039001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054b7f-f6da-44d0-9639-55c90523cbe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724fa58-77f4-4853-9d10-fa295684222a}" ma:internalName="TaxCatchAll" ma:showField="CatchAllData" ma:web="c2054b7f-f6da-44d0-9639-55c90523cbe1">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43870F-427B-41FD-AA53-C777D573CD94}">
  <ds:schemaRefs>
    <ds:schemaRef ds:uri="c2054b7f-f6da-44d0-9639-55c90523cbe1"/>
    <ds:schemaRef ds:uri="http://purl.org/dc/dcmitype/"/>
    <ds:schemaRef ds:uri="http://schemas.microsoft.com/office/2006/metadata/properties"/>
    <ds:schemaRef ds:uri="http://purl.org/dc/terms/"/>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31e22cdc-714b-4246-8b7d-544526377ecc"/>
    <ds:schemaRef ds:uri="http://www.w3.org/XML/1998/namespace"/>
  </ds:schemaRefs>
</ds:datastoreItem>
</file>

<file path=customXml/itemProps2.xml><?xml version="1.0" encoding="utf-8"?>
<ds:datastoreItem xmlns:ds="http://schemas.openxmlformats.org/officeDocument/2006/customXml" ds:itemID="{0BF48225-2CAA-432C-BCDB-61FA02135A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e22cdc-714b-4246-8b7d-544526377ecc"/>
    <ds:schemaRef ds:uri="c2054b7f-f6da-44d0-9639-55c90523cb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1D7F7-82A6-4D29-894F-ADF061D03A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0</TotalTime>
  <Words>1728</Words>
  <Application>Microsoft Office PowerPoint</Application>
  <PresentationFormat>A4 Paper (210x297 mm)</PresentationFormat>
  <Paragraphs>325</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CeraGR-Black</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Catsis</dc:creator>
  <cp:lastModifiedBy>Lena Tsipouri</cp:lastModifiedBy>
  <cp:revision>159</cp:revision>
  <cp:lastPrinted>2023-12-12T08:56:45Z</cp:lastPrinted>
  <dcterms:created xsi:type="dcterms:W3CDTF">2023-07-05T16:39:25Z</dcterms:created>
  <dcterms:modified xsi:type="dcterms:W3CDTF">2023-12-17T20:21:56Z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0x01010005832551F16E394B89606A4355F1AD67</vt:lpwstr>
  </property>
  <property fmtid="{D5CDD505-2E9C-101B-9397-08002B2CF9AE}" pid="3" name="MediaServiceImageTags">
    <vt:lpwstr/>
  </property>
</Properties>
</file>