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415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F1E8"/>
    <a:srgbClr val="D0F7F3"/>
    <a:srgbClr val="5982CB"/>
    <a:srgbClr val="799AD5"/>
    <a:srgbClr val="E9FBF9"/>
    <a:srgbClr val="B1F9F6"/>
    <a:srgbClr val="DAC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E6CD-5652-4D62-84E0-E20B6A8BCE40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F572D-55AB-4BD2-88A4-9D37177CD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DBFE-8C9F-4D8B-8330-4936AFD944BF}" type="datetime1">
              <a:rPr lang="el-GR" smtClean="0"/>
              <a:t>17/12/2023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0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C930-C694-4E56-89A2-073D48F98267}" type="datetime1">
              <a:rPr lang="el-GR" smtClean="0"/>
              <a:t>17/12/2023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1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B5AF-F205-4D66-AC55-D23E0CE83F20}" type="datetime1">
              <a:rPr lang="el-GR" smtClean="0"/>
              <a:t>17/12/2023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1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A98D8564-1A4C-B817-B62D-5ADCA2A17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538914"/>
            <a:ext cx="656703" cy="167994"/>
          </a:xfrm>
          <a:prstGeom prst="rect">
            <a:avLst/>
          </a:prstGeom>
        </p:spPr>
      </p:pic>
      <p:sp>
        <p:nvSpPr>
          <p:cNvPr id="9" name="object 85">
            <a:extLst>
              <a:ext uri="{FF2B5EF4-FFF2-40B4-BE49-F238E27FC236}">
                <a16:creationId xmlns:a16="http://schemas.microsoft.com/office/drawing/2014/main" id="{D8E99F74-E676-C0AE-CF2F-A38C4FDE5913}"/>
              </a:ext>
            </a:extLst>
          </p:cNvPr>
          <p:cNvSpPr txBox="1"/>
          <p:nvPr userDrawn="1"/>
        </p:nvSpPr>
        <p:spPr>
          <a:xfrm>
            <a:off x="2580217" y="6449077"/>
            <a:ext cx="4745566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A</a:t>
            </a:r>
            <a:r>
              <a:rPr lang="el-GR"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ποτίμηση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spc="54" dirty="0">
                <a:solidFill>
                  <a:srgbClr val="C00000"/>
                </a:solidFill>
                <a:cs typeface="Calibri" panose="020F0502020204030204" pitchFamily="34" charset="0"/>
              </a:rPr>
              <a:t>Δ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ρά</a:t>
            </a:r>
            <a:r>
              <a:rPr sz="1100" b="1" spc="-13" dirty="0" err="1">
                <a:solidFill>
                  <a:srgbClr val="C00000"/>
                </a:solidFill>
                <a:cs typeface="Calibri" panose="020F0502020204030204" pitchFamily="34" charset="0"/>
              </a:rPr>
              <a:t>σ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ε</a:t>
            </a:r>
            <a:r>
              <a:rPr sz="1100" b="1" spc="-51" dirty="0" err="1">
                <a:solidFill>
                  <a:srgbClr val="C00000"/>
                </a:solidFill>
                <a:cs typeface="Calibri" panose="020F0502020204030204" pitchFamily="34" charset="0"/>
              </a:rPr>
              <a:t>ω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lang="en-US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Έρε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υ</a:t>
            </a:r>
            <a:r>
              <a:rPr sz="1100" b="1" spc="-50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ας</a:t>
            </a:r>
            <a:r>
              <a:rPr sz="1100" b="1" spc="10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αι</a:t>
            </a:r>
            <a:r>
              <a:rPr sz="1100" b="1" spc="4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85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</a:t>
            </a:r>
            <a:r>
              <a:rPr sz="1100" b="1" spc="-58" dirty="0">
                <a:solidFill>
                  <a:srgbClr val="C00000"/>
                </a:solidFill>
                <a:cs typeface="Calibri" panose="020F0502020204030204" pitchFamily="34" charset="0"/>
              </a:rPr>
              <a:t>ι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</a:t>
            </a:r>
            <a:r>
              <a:rPr sz="1100" b="1" spc="-12" dirty="0">
                <a:solidFill>
                  <a:srgbClr val="C00000"/>
                </a:solidFill>
                <a:cs typeface="Calibri" panose="020F0502020204030204" pitchFamily="34" charset="0"/>
              </a:rPr>
              <a:t>τ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ομίας της</a:t>
            </a:r>
            <a:r>
              <a:rPr sz="1100" b="1" spc="4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ΓΓΕΚ</a:t>
            </a:r>
            <a:r>
              <a:rPr sz="1100" b="1" spc="6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2007-2013</a:t>
            </a:r>
            <a:endParaRPr sz="11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64F0C-35D2-34EA-1597-11734A0F1C1C}"/>
              </a:ext>
            </a:extLst>
          </p:cNvPr>
          <p:cNvSpPr txBox="1"/>
          <p:nvPr userDrawn="1"/>
        </p:nvSpPr>
        <p:spPr>
          <a:xfrm>
            <a:off x="9248172" y="648553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‹#›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5A1843-2C61-1CFA-E5F7-312975810C8E}"/>
              </a:ext>
            </a:extLst>
          </p:cNvPr>
          <p:cNvSpPr txBox="1"/>
          <p:nvPr userDrawn="1"/>
        </p:nvSpPr>
        <p:spPr>
          <a:xfrm>
            <a:off x="-3810" y="6312"/>
            <a:ext cx="9906000" cy="369332"/>
          </a:xfrm>
          <a:prstGeom prst="rect">
            <a:avLst/>
          </a:prstGeom>
          <a:solidFill>
            <a:srgbClr val="53F1E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C501B-28A2-65AD-AE34-F0443745FB22}"/>
              </a:ext>
            </a:extLst>
          </p:cNvPr>
          <p:cNvSpPr txBox="1"/>
          <p:nvPr userDrawn="1"/>
        </p:nvSpPr>
        <p:spPr>
          <a:xfrm>
            <a:off x="-3810" y="375644"/>
            <a:ext cx="9906000" cy="683532"/>
          </a:xfrm>
          <a:prstGeom prst="rect">
            <a:avLst/>
          </a:prstGeom>
          <a:solidFill>
            <a:srgbClr val="D0F7F3"/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n-US" dirty="0"/>
              <a:t>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0A500F-1F85-DBB8-6B15-99E580E4B456}"/>
              </a:ext>
            </a:extLst>
          </p:cNvPr>
          <p:cNvCxnSpPr/>
          <p:nvPr userDrawn="1"/>
        </p:nvCxnSpPr>
        <p:spPr>
          <a:xfrm>
            <a:off x="-7970" y="1059176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46DCC9-65F6-1C76-B7DF-818DFD1ACEEB}"/>
              </a:ext>
            </a:extLst>
          </p:cNvPr>
          <p:cNvSpPr txBox="1"/>
          <p:nvPr userDrawn="1"/>
        </p:nvSpPr>
        <p:spPr>
          <a:xfrm>
            <a:off x="373041" y="388886"/>
            <a:ext cx="8875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B9DC5-ECB7-A645-8D39-E401881B6E4E}"/>
              </a:ext>
            </a:extLst>
          </p:cNvPr>
          <p:cNvSpPr txBox="1"/>
          <p:nvPr userDrawn="1"/>
        </p:nvSpPr>
        <p:spPr>
          <a:xfrm>
            <a:off x="373040" y="0"/>
            <a:ext cx="88751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52E5-0C80-450A-8744-7CCD71D687F6}" type="datetime1">
              <a:rPr lang="el-GR" smtClean="0"/>
              <a:t>17/12/2023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DDB9-14CD-4563-A3B8-8CCCD38E66E5}" type="datetime1">
              <a:rPr lang="el-GR" smtClean="0"/>
              <a:t>17/12/2023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12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1B9-A620-4E1E-AAAF-4E09E3B684D7}" type="datetime1">
              <a:rPr lang="el-GR" smtClean="0"/>
              <a:t>17/12/2023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1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46D2-962B-4803-8E76-412864BF27D8}" type="datetime1">
              <a:rPr lang="el-GR" smtClean="0"/>
              <a:t>17/12/2023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1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CA13-C190-46D7-8DEA-9C7636A1E2A8}" type="datetime1">
              <a:rPr lang="el-GR" smtClean="0"/>
              <a:t>17/12/2023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0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2CBD-CD47-4521-BA04-8778F1897A5A}" type="datetime1">
              <a:rPr lang="el-GR" smtClean="0"/>
              <a:t>17/12/2023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7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62FD-4581-4673-97AC-1A82E0C5D6D0}" type="datetime1">
              <a:rPr lang="el-GR" smtClean="0"/>
              <a:t>17/12/2023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E71A-43E3-448C-9CBF-F0D1648BF9CA}" type="datetime1">
              <a:rPr lang="el-GR" smtClean="0"/>
              <a:t>17/12/2023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67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1028700"/>
            <a:ext cx="9916969" cy="5054600"/>
          </a:xfrm>
          <a:prstGeom prst="rect">
            <a:avLst/>
          </a:prstGeom>
          <a:solidFill>
            <a:srgbClr val="D0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bject 87">
            <a:extLst>
              <a:ext uri="{FF2B5EF4-FFF2-40B4-BE49-F238E27FC236}">
                <a16:creationId xmlns:a16="http://schemas.microsoft.com/office/drawing/2014/main" id="{E6F37633-6C30-092E-3D89-E7D011BDAFEC}"/>
              </a:ext>
            </a:extLst>
          </p:cNvPr>
          <p:cNvSpPr/>
          <p:nvPr/>
        </p:nvSpPr>
        <p:spPr>
          <a:xfrm>
            <a:off x="4229830" y="6225908"/>
            <a:ext cx="1174525" cy="434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E9F25B3-0667-2955-EEA7-EF3861F93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9" y="252321"/>
            <a:ext cx="1199333" cy="4722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1885CC-453E-F7E5-5D6A-F8C7409B8716}"/>
              </a:ext>
            </a:extLst>
          </p:cNvPr>
          <p:cNvGrpSpPr/>
          <p:nvPr/>
        </p:nvGrpSpPr>
        <p:grpSpPr>
          <a:xfrm>
            <a:off x="3576201" y="6713490"/>
            <a:ext cx="2411098" cy="80315"/>
            <a:chOff x="2265551" y="8649618"/>
            <a:chExt cx="2411098" cy="80315"/>
          </a:xfrm>
        </p:grpSpPr>
        <p:sp>
          <p:nvSpPr>
            <p:cNvPr id="8" name="object 89">
              <a:extLst>
                <a:ext uri="{FF2B5EF4-FFF2-40B4-BE49-F238E27FC236}">
                  <a16:creationId xmlns:a16="http://schemas.microsoft.com/office/drawing/2014/main" id="{DB0C34EC-74FA-2DA9-1966-8025115F213E}"/>
                </a:ext>
              </a:extLst>
            </p:cNvPr>
            <p:cNvSpPr/>
            <p:nvPr/>
          </p:nvSpPr>
          <p:spPr>
            <a:xfrm>
              <a:off x="2265551" y="8653659"/>
              <a:ext cx="59160" cy="57956"/>
            </a:xfrm>
            <a:custGeom>
              <a:avLst/>
              <a:gdLst/>
              <a:ahLst/>
              <a:cxnLst/>
              <a:rect l="l" t="t" r="r" b="b"/>
              <a:pathLst>
                <a:path w="69900" h="68478">
                  <a:moveTo>
                    <a:pt x="11582" y="8839"/>
                  </a:moveTo>
                  <a:lnTo>
                    <a:pt x="11785" y="8839"/>
                  </a:lnTo>
                  <a:lnTo>
                    <a:pt x="14914" y="20444"/>
                  </a:lnTo>
                  <a:lnTo>
                    <a:pt x="18888" y="33001"/>
                  </a:lnTo>
                  <a:lnTo>
                    <a:pt x="19710" y="35458"/>
                  </a:lnTo>
                  <a:lnTo>
                    <a:pt x="30784" y="68072"/>
                  </a:lnTo>
                  <a:lnTo>
                    <a:pt x="37490" y="68072"/>
                  </a:lnTo>
                  <a:lnTo>
                    <a:pt x="49580" y="34848"/>
                  </a:lnTo>
                  <a:lnTo>
                    <a:pt x="54000" y="22261"/>
                  </a:lnTo>
                  <a:lnTo>
                    <a:pt x="57695" y="10609"/>
                  </a:lnTo>
                  <a:lnTo>
                    <a:pt x="58521" y="8839"/>
                  </a:lnTo>
                  <a:lnTo>
                    <a:pt x="58719" y="21070"/>
                  </a:lnTo>
                  <a:lnTo>
                    <a:pt x="59317" y="34244"/>
                  </a:lnTo>
                  <a:lnTo>
                    <a:pt x="59537" y="38404"/>
                  </a:lnTo>
                  <a:lnTo>
                    <a:pt x="61264" y="68478"/>
                  </a:lnTo>
                  <a:lnTo>
                    <a:pt x="69900" y="68478"/>
                  </a:lnTo>
                  <a:lnTo>
                    <a:pt x="65633" y="0"/>
                  </a:lnTo>
                  <a:lnTo>
                    <a:pt x="54355" y="0"/>
                  </a:lnTo>
                  <a:lnTo>
                    <a:pt x="42163" y="33121"/>
                  </a:lnTo>
                  <a:lnTo>
                    <a:pt x="39115" y="41757"/>
                  </a:lnTo>
                  <a:lnTo>
                    <a:pt x="36677" y="49276"/>
                  </a:lnTo>
                  <a:lnTo>
                    <a:pt x="34950" y="56184"/>
                  </a:lnTo>
                  <a:lnTo>
                    <a:pt x="34645" y="56184"/>
                  </a:lnTo>
                  <a:lnTo>
                    <a:pt x="32918" y="49072"/>
                  </a:lnTo>
                  <a:lnTo>
                    <a:pt x="30581" y="41554"/>
                  </a:lnTo>
                  <a:lnTo>
                    <a:pt x="27736" y="33121"/>
                  </a:lnTo>
                  <a:lnTo>
                    <a:pt x="16052" y="0"/>
                  </a:lnTo>
                  <a:lnTo>
                    <a:pt x="4775" y="0"/>
                  </a:lnTo>
                  <a:lnTo>
                    <a:pt x="0" y="68478"/>
                  </a:lnTo>
                  <a:lnTo>
                    <a:pt x="8432" y="68478"/>
                  </a:lnTo>
                  <a:lnTo>
                    <a:pt x="10261" y="39116"/>
                  </a:lnTo>
                  <a:lnTo>
                    <a:pt x="10959" y="25879"/>
                  </a:lnTo>
                  <a:lnTo>
                    <a:pt x="11460" y="13197"/>
                  </a:lnTo>
                  <a:lnTo>
                    <a:pt x="11582" y="883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9" name="object 90">
              <a:extLst>
                <a:ext uri="{FF2B5EF4-FFF2-40B4-BE49-F238E27FC236}">
                  <a16:creationId xmlns:a16="http://schemas.microsoft.com/office/drawing/2014/main" id="{04AA4602-50E8-5187-BC29-663C112B90C3}"/>
                </a:ext>
              </a:extLst>
            </p:cNvPr>
            <p:cNvSpPr/>
            <p:nvPr/>
          </p:nvSpPr>
          <p:spPr>
            <a:xfrm>
              <a:off x="2333051" y="8669053"/>
              <a:ext cx="32761" cy="43510"/>
            </a:xfrm>
            <a:custGeom>
              <a:avLst/>
              <a:gdLst/>
              <a:ahLst/>
              <a:cxnLst/>
              <a:rect l="l" t="t" r="r" b="b"/>
              <a:pathLst>
                <a:path w="38709" h="51409">
                  <a:moveTo>
                    <a:pt x="0" y="30378"/>
                  </a:moveTo>
                  <a:lnTo>
                    <a:pt x="0" y="36474"/>
                  </a:lnTo>
                  <a:lnTo>
                    <a:pt x="6599" y="48054"/>
                  </a:lnTo>
                  <a:lnTo>
                    <a:pt x="20556" y="51409"/>
                  </a:lnTo>
                  <a:lnTo>
                    <a:pt x="27635" y="51409"/>
                  </a:lnTo>
                  <a:lnTo>
                    <a:pt x="34950" y="49479"/>
                  </a:lnTo>
                  <a:lnTo>
                    <a:pt x="38709" y="46939"/>
                  </a:lnTo>
                  <a:lnTo>
                    <a:pt x="37083" y="40843"/>
                  </a:lnTo>
                  <a:lnTo>
                    <a:pt x="34137" y="42570"/>
                  </a:lnTo>
                  <a:lnTo>
                    <a:pt x="28041" y="44602"/>
                  </a:lnTo>
                  <a:lnTo>
                    <a:pt x="15443" y="44602"/>
                  </a:lnTo>
                  <a:lnTo>
                    <a:pt x="9347" y="41452"/>
                  </a:lnTo>
                  <a:lnTo>
                    <a:pt x="9347" y="29768"/>
                  </a:lnTo>
                  <a:lnTo>
                    <a:pt x="15951" y="27330"/>
                  </a:lnTo>
                  <a:lnTo>
                    <a:pt x="30987" y="27330"/>
                  </a:lnTo>
                  <a:lnTo>
                    <a:pt x="30987" y="20929"/>
                  </a:lnTo>
                  <a:lnTo>
                    <a:pt x="17373" y="20929"/>
                  </a:lnTo>
                  <a:lnTo>
                    <a:pt x="11379" y="18795"/>
                  </a:lnTo>
                  <a:lnTo>
                    <a:pt x="11379" y="9448"/>
                  </a:lnTo>
                  <a:lnTo>
                    <a:pt x="15951" y="6603"/>
                  </a:lnTo>
                  <a:lnTo>
                    <a:pt x="27736" y="6603"/>
                  </a:lnTo>
                  <a:lnTo>
                    <a:pt x="33019" y="8331"/>
                  </a:lnTo>
                  <a:lnTo>
                    <a:pt x="35051" y="9651"/>
                  </a:lnTo>
                  <a:lnTo>
                    <a:pt x="36982" y="3759"/>
                  </a:lnTo>
                  <a:lnTo>
                    <a:pt x="33426" y="1320"/>
                  </a:lnTo>
                  <a:lnTo>
                    <a:pt x="28447" y="0"/>
                  </a:lnTo>
                  <a:lnTo>
                    <a:pt x="8940" y="0"/>
                  </a:lnTo>
                  <a:lnTo>
                    <a:pt x="2438" y="6807"/>
                  </a:lnTo>
                  <a:lnTo>
                    <a:pt x="2438" y="18186"/>
                  </a:lnTo>
                  <a:lnTo>
                    <a:pt x="5689" y="22250"/>
                  </a:lnTo>
                  <a:lnTo>
                    <a:pt x="12191" y="23672"/>
                  </a:lnTo>
                  <a:lnTo>
                    <a:pt x="12191" y="24180"/>
                  </a:lnTo>
                  <a:lnTo>
                    <a:pt x="4978" y="25298"/>
                  </a:lnTo>
                  <a:lnTo>
                    <a:pt x="0" y="3037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0" name="object 91">
              <a:extLst>
                <a:ext uri="{FF2B5EF4-FFF2-40B4-BE49-F238E27FC236}">
                  <a16:creationId xmlns:a16="http://schemas.microsoft.com/office/drawing/2014/main" id="{645AD0C0-8CBD-131A-A94B-CCDB6F925786}"/>
                </a:ext>
              </a:extLst>
            </p:cNvPr>
            <p:cNvSpPr/>
            <p:nvPr/>
          </p:nvSpPr>
          <p:spPr>
            <a:xfrm>
              <a:off x="238524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1" name="object 92">
              <a:extLst>
                <a:ext uri="{FF2B5EF4-FFF2-40B4-BE49-F238E27FC236}">
                  <a16:creationId xmlns:a16="http://schemas.microsoft.com/office/drawing/2014/main" id="{F9C770FE-7BB2-198B-A6F5-BB75BD9158A5}"/>
                </a:ext>
              </a:extLst>
            </p:cNvPr>
            <p:cNvSpPr/>
            <p:nvPr/>
          </p:nvSpPr>
          <p:spPr>
            <a:xfrm>
              <a:off x="2426349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2" name="object 93">
              <a:extLst>
                <a:ext uri="{FF2B5EF4-FFF2-40B4-BE49-F238E27FC236}">
                  <a16:creationId xmlns:a16="http://schemas.microsoft.com/office/drawing/2014/main" id="{2CB7531F-4E3C-3FC3-F3CB-2DD3DDADD319}"/>
                </a:ext>
              </a:extLst>
            </p:cNvPr>
            <p:cNvSpPr/>
            <p:nvPr/>
          </p:nvSpPr>
          <p:spPr>
            <a:xfrm>
              <a:off x="2490494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3" name="object 94">
              <a:extLst>
                <a:ext uri="{FF2B5EF4-FFF2-40B4-BE49-F238E27FC236}">
                  <a16:creationId xmlns:a16="http://schemas.microsoft.com/office/drawing/2014/main" id="{B37B8265-9E60-AD9C-FF79-2BBF0CAD08E8}"/>
                </a:ext>
              </a:extLst>
            </p:cNvPr>
            <p:cNvSpPr/>
            <p:nvPr/>
          </p:nvSpPr>
          <p:spPr>
            <a:xfrm>
              <a:off x="2539681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4" name="object 95">
              <a:extLst>
                <a:ext uri="{FF2B5EF4-FFF2-40B4-BE49-F238E27FC236}">
                  <a16:creationId xmlns:a16="http://schemas.microsoft.com/office/drawing/2014/main" id="{B3EAD2C4-8FDD-CA33-588F-9D84BE008D22}"/>
                </a:ext>
              </a:extLst>
            </p:cNvPr>
            <p:cNvSpPr/>
            <p:nvPr/>
          </p:nvSpPr>
          <p:spPr>
            <a:xfrm>
              <a:off x="2579407" y="8669997"/>
              <a:ext cx="38609" cy="58644"/>
            </a:xfrm>
            <a:custGeom>
              <a:avLst/>
              <a:gdLst/>
              <a:ahLst/>
              <a:cxnLst/>
              <a:rect l="l" t="t" r="r" b="b"/>
              <a:pathLst>
                <a:path w="45618" h="69291">
                  <a:moveTo>
                    <a:pt x="27940" y="69291"/>
                  </a:moveTo>
                  <a:lnTo>
                    <a:pt x="27940" y="54762"/>
                  </a:lnTo>
                  <a:lnTo>
                    <a:pt x="27635" y="48971"/>
                  </a:lnTo>
                  <a:lnTo>
                    <a:pt x="28244" y="46532"/>
                  </a:lnTo>
                  <a:lnTo>
                    <a:pt x="35508" y="34488"/>
                  </a:lnTo>
                  <a:lnTo>
                    <a:pt x="41312" y="22263"/>
                  </a:lnTo>
                  <a:lnTo>
                    <a:pt x="44874" y="10537"/>
                  </a:lnTo>
                  <a:lnTo>
                    <a:pt x="45618" y="3352"/>
                  </a:lnTo>
                  <a:lnTo>
                    <a:pt x="45313" y="0"/>
                  </a:lnTo>
                  <a:lnTo>
                    <a:pt x="36880" y="0"/>
                  </a:lnTo>
                  <a:lnTo>
                    <a:pt x="36982" y="3454"/>
                  </a:lnTo>
                  <a:lnTo>
                    <a:pt x="34834" y="16511"/>
                  </a:lnTo>
                  <a:lnTo>
                    <a:pt x="30002" y="29150"/>
                  </a:lnTo>
                  <a:lnTo>
                    <a:pt x="25400" y="38303"/>
                  </a:lnTo>
                  <a:lnTo>
                    <a:pt x="24993" y="38303"/>
                  </a:lnTo>
                  <a:lnTo>
                    <a:pt x="21133" y="24222"/>
                  </a:lnTo>
                  <a:lnTo>
                    <a:pt x="16066" y="11343"/>
                  </a:lnTo>
                  <a:lnTo>
                    <a:pt x="11085" y="1626"/>
                  </a:lnTo>
                  <a:lnTo>
                    <a:pt x="10058" y="0"/>
                  </a:lnTo>
                  <a:lnTo>
                    <a:pt x="0" y="0"/>
                  </a:lnTo>
                  <a:lnTo>
                    <a:pt x="5036" y="8607"/>
                  </a:lnTo>
                  <a:lnTo>
                    <a:pt x="10676" y="20349"/>
                  </a:lnTo>
                  <a:lnTo>
                    <a:pt x="15646" y="33892"/>
                  </a:lnTo>
                  <a:lnTo>
                    <a:pt x="17373" y="40436"/>
                  </a:lnTo>
                  <a:lnTo>
                    <a:pt x="19187" y="53219"/>
                  </a:lnTo>
                  <a:lnTo>
                    <a:pt x="19202" y="69291"/>
                  </a:lnTo>
                  <a:lnTo>
                    <a:pt x="27940" y="6929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5" name="object 96">
              <a:extLst>
                <a:ext uri="{FF2B5EF4-FFF2-40B4-BE49-F238E27FC236}">
                  <a16:creationId xmlns:a16="http://schemas.microsoft.com/office/drawing/2014/main" id="{CEF203B8-AB82-F9E0-E667-8B114105409A}"/>
                </a:ext>
              </a:extLst>
            </p:cNvPr>
            <p:cNvSpPr/>
            <p:nvPr/>
          </p:nvSpPr>
          <p:spPr>
            <a:xfrm>
              <a:off x="2620766" y="8669999"/>
              <a:ext cx="38007" cy="59934"/>
            </a:xfrm>
            <a:custGeom>
              <a:avLst/>
              <a:gdLst/>
              <a:ahLst/>
              <a:cxnLst/>
              <a:rect l="l" t="t" r="r" b="b"/>
              <a:pathLst>
                <a:path w="44907" h="70815">
                  <a:moveTo>
                    <a:pt x="22758" y="26517"/>
                  </a:moveTo>
                  <a:lnTo>
                    <a:pt x="10261" y="0"/>
                  </a:lnTo>
                  <a:lnTo>
                    <a:pt x="711" y="0"/>
                  </a:lnTo>
                  <a:lnTo>
                    <a:pt x="17576" y="33324"/>
                  </a:lnTo>
                  <a:lnTo>
                    <a:pt x="0" y="68478"/>
                  </a:lnTo>
                  <a:lnTo>
                    <a:pt x="7620" y="70815"/>
                  </a:lnTo>
                  <a:lnTo>
                    <a:pt x="16865" y="51206"/>
                  </a:lnTo>
                  <a:lnTo>
                    <a:pt x="18694" y="47244"/>
                  </a:lnTo>
                  <a:lnTo>
                    <a:pt x="20218" y="43688"/>
                  </a:lnTo>
                  <a:lnTo>
                    <a:pt x="21539" y="40741"/>
                  </a:lnTo>
                  <a:lnTo>
                    <a:pt x="21945" y="40741"/>
                  </a:lnTo>
                  <a:lnTo>
                    <a:pt x="36576" y="70815"/>
                  </a:lnTo>
                  <a:lnTo>
                    <a:pt x="44907" y="68580"/>
                  </a:lnTo>
                  <a:lnTo>
                    <a:pt x="27025" y="33223"/>
                  </a:lnTo>
                  <a:lnTo>
                    <a:pt x="44399" y="0"/>
                  </a:lnTo>
                  <a:lnTo>
                    <a:pt x="35661" y="0"/>
                  </a:lnTo>
                  <a:lnTo>
                    <a:pt x="28346" y="15646"/>
                  </a:lnTo>
                  <a:lnTo>
                    <a:pt x="26212" y="19913"/>
                  </a:lnTo>
                  <a:lnTo>
                    <a:pt x="24587" y="23368"/>
                  </a:lnTo>
                  <a:lnTo>
                    <a:pt x="23164" y="26517"/>
                  </a:lnTo>
                  <a:lnTo>
                    <a:pt x="22758" y="2651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6" name="object 97">
              <a:extLst>
                <a:ext uri="{FF2B5EF4-FFF2-40B4-BE49-F238E27FC236}">
                  <a16:creationId xmlns:a16="http://schemas.microsoft.com/office/drawing/2014/main" id="{11FDEEDF-BE63-E64A-B36F-F33524DB6FC7}"/>
                </a:ext>
              </a:extLst>
            </p:cNvPr>
            <p:cNvSpPr/>
            <p:nvPr/>
          </p:nvSpPr>
          <p:spPr>
            <a:xfrm>
              <a:off x="2664102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7" name="object 98">
              <a:extLst>
                <a:ext uri="{FF2B5EF4-FFF2-40B4-BE49-F238E27FC236}">
                  <a16:creationId xmlns:a16="http://schemas.microsoft.com/office/drawing/2014/main" id="{11AB56D2-A607-BFBB-BA05-64CB8A411DB6}"/>
                </a:ext>
              </a:extLst>
            </p:cNvPr>
            <p:cNvSpPr/>
            <p:nvPr/>
          </p:nvSpPr>
          <p:spPr>
            <a:xfrm>
              <a:off x="271174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8" name="object 99">
              <a:extLst>
                <a:ext uri="{FF2B5EF4-FFF2-40B4-BE49-F238E27FC236}">
                  <a16:creationId xmlns:a16="http://schemas.microsoft.com/office/drawing/2014/main" id="{4FBFAC38-748B-7801-D921-F6F83F778C23}"/>
                </a:ext>
              </a:extLst>
            </p:cNvPr>
            <p:cNvSpPr/>
            <p:nvPr/>
          </p:nvSpPr>
          <p:spPr>
            <a:xfrm>
              <a:off x="2760666" y="8669997"/>
              <a:ext cx="38952" cy="58644"/>
            </a:xfrm>
            <a:custGeom>
              <a:avLst/>
              <a:gdLst/>
              <a:ahLst/>
              <a:cxnLst/>
              <a:rect l="l" t="t" r="r" b="b"/>
              <a:pathLst>
                <a:path w="46024" h="69291">
                  <a:moveTo>
                    <a:pt x="8839" y="0"/>
                  </a:moveTo>
                  <a:lnTo>
                    <a:pt x="0" y="0"/>
                  </a:lnTo>
                  <a:lnTo>
                    <a:pt x="0" y="59029"/>
                  </a:lnTo>
                  <a:lnTo>
                    <a:pt x="406" y="66243"/>
                  </a:lnTo>
                  <a:lnTo>
                    <a:pt x="1422" y="69291"/>
                  </a:lnTo>
                  <a:lnTo>
                    <a:pt x="9448" y="69291"/>
                  </a:lnTo>
                  <a:lnTo>
                    <a:pt x="8432" y="65227"/>
                  </a:lnTo>
                  <a:lnTo>
                    <a:pt x="8331" y="44704"/>
                  </a:lnTo>
                  <a:lnTo>
                    <a:pt x="10464" y="48463"/>
                  </a:lnTo>
                  <a:lnTo>
                    <a:pt x="14630" y="50088"/>
                  </a:lnTo>
                  <a:lnTo>
                    <a:pt x="26415" y="50088"/>
                  </a:lnTo>
                  <a:lnTo>
                    <a:pt x="31191" y="45415"/>
                  </a:lnTo>
                  <a:lnTo>
                    <a:pt x="33223" y="41554"/>
                  </a:lnTo>
                  <a:lnTo>
                    <a:pt x="33527" y="41554"/>
                  </a:lnTo>
                  <a:lnTo>
                    <a:pt x="34340" y="47853"/>
                  </a:lnTo>
                  <a:lnTo>
                    <a:pt x="37896" y="50292"/>
                  </a:lnTo>
                  <a:lnTo>
                    <a:pt x="42265" y="50292"/>
                  </a:lnTo>
                  <a:lnTo>
                    <a:pt x="45313" y="49885"/>
                  </a:lnTo>
                  <a:lnTo>
                    <a:pt x="46024" y="43383"/>
                  </a:lnTo>
                  <a:lnTo>
                    <a:pt x="42468" y="43180"/>
                  </a:lnTo>
                  <a:lnTo>
                    <a:pt x="41351" y="41046"/>
                  </a:lnTo>
                  <a:lnTo>
                    <a:pt x="41351" y="0"/>
                  </a:lnTo>
                  <a:lnTo>
                    <a:pt x="32511" y="0"/>
                  </a:lnTo>
                  <a:lnTo>
                    <a:pt x="32511" y="30175"/>
                  </a:lnTo>
                  <a:lnTo>
                    <a:pt x="32207" y="33426"/>
                  </a:lnTo>
                  <a:lnTo>
                    <a:pt x="31699" y="34747"/>
                  </a:lnTo>
                  <a:lnTo>
                    <a:pt x="30073" y="38709"/>
                  </a:lnTo>
                  <a:lnTo>
                    <a:pt x="25806" y="42976"/>
                  </a:lnTo>
                  <a:lnTo>
                    <a:pt x="12090" y="42976"/>
                  </a:lnTo>
                  <a:lnTo>
                    <a:pt x="8839" y="36677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9" name="object 100">
              <a:extLst>
                <a:ext uri="{FF2B5EF4-FFF2-40B4-BE49-F238E27FC236}">
                  <a16:creationId xmlns:a16="http://schemas.microsoft.com/office/drawing/2014/main" id="{626CE96C-D820-8D9D-EF7B-E556040FBCDE}"/>
                </a:ext>
              </a:extLst>
            </p:cNvPr>
            <p:cNvSpPr/>
            <p:nvPr/>
          </p:nvSpPr>
          <p:spPr>
            <a:xfrm>
              <a:off x="2805210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0" name="object 101">
              <a:extLst>
                <a:ext uri="{FF2B5EF4-FFF2-40B4-BE49-F238E27FC236}">
                  <a16:creationId xmlns:a16="http://schemas.microsoft.com/office/drawing/2014/main" id="{C542C8CE-03DC-0E88-0627-622BDFE1846C}"/>
                </a:ext>
              </a:extLst>
            </p:cNvPr>
            <p:cNvSpPr/>
            <p:nvPr/>
          </p:nvSpPr>
          <p:spPr>
            <a:xfrm>
              <a:off x="284880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1" name="object 102">
              <a:extLst>
                <a:ext uri="{FF2B5EF4-FFF2-40B4-BE49-F238E27FC236}">
                  <a16:creationId xmlns:a16="http://schemas.microsoft.com/office/drawing/2014/main" id="{B321002B-D46D-D6E3-2FF4-797ECBAECF93}"/>
                </a:ext>
              </a:extLst>
            </p:cNvPr>
            <p:cNvSpPr/>
            <p:nvPr/>
          </p:nvSpPr>
          <p:spPr>
            <a:xfrm>
              <a:off x="2887070" y="8669053"/>
              <a:ext cx="40672" cy="43510"/>
            </a:xfrm>
            <a:custGeom>
              <a:avLst/>
              <a:gdLst/>
              <a:ahLst/>
              <a:cxnLst/>
              <a:rect l="l" t="t" r="r" b="b"/>
              <a:pathLst>
                <a:path w="48056" h="51409">
                  <a:moveTo>
                    <a:pt x="38912" y="25603"/>
                  </a:moveTo>
                  <a:lnTo>
                    <a:pt x="38912" y="36677"/>
                  </a:lnTo>
                  <a:lnTo>
                    <a:pt x="35897" y="48312"/>
                  </a:lnTo>
                  <a:lnTo>
                    <a:pt x="45195" y="38604"/>
                  </a:lnTo>
                  <a:lnTo>
                    <a:pt x="48056" y="25298"/>
                  </a:lnTo>
                  <a:lnTo>
                    <a:pt x="44452" y="10958"/>
                  </a:lnTo>
                  <a:lnTo>
                    <a:pt x="34619" y="2088"/>
                  </a:lnTo>
                  <a:lnTo>
                    <a:pt x="24383" y="0"/>
                  </a:lnTo>
                  <a:lnTo>
                    <a:pt x="34747" y="6705"/>
                  </a:lnTo>
                  <a:lnTo>
                    <a:pt x="38912" y="17271"/>
                  </a:lnTo>
                  <a:lnTo>
                    <a:pt x="38912" y="25603"/>
                  </a:lnTo>
                  <a:close/>
                </a:path>
                <a:path w="48056" h="51409">
                  <a:moveTo>
                    <a:pt x="38912" y="36677"/>
                  </a:moveTo>
                  <a:lnTo>
                    <a:pt x="32511" y="44703"/>
                  </a:lnTo>
                  <a:lnTo>
                    <a:pt x="15239" y="44703"/>
                  </a:lnTo>
                  <a:lnTo>
                    <a:pt x="9042" y="36575"/>
                  </a:lnTo>
                  <a:lnTo>
                    <a:pt x="9042" y="16459"/>
                  </a:lnTo>
                  <a:lnTo>
                    <a:pt x="13614" y="6705"/>
                  </a:lnTo>
                  <a:lnTo>
                    <a:pt x="34747" y="6705"/>
                  </a:lnTo>
                  <a:lnTo>
                    <a:pt x="24383" y="0"/>
                  </a:lnTo>
                  <a:lnTo>
                    <a:pt x="11299" y="3531"/>
                  </a:lnTo>
                  <a:lnTo>
                    <a:pt x="2507" y="13613"/>
                  </a:lnTo>
                  <a:lnTo>
                    <a:pt x="0" y="26111"/>
                  </a:lnTo>
                  <a:lnTo>
                    <a:pt x="3795" y="40699"/>
                  </a:lnTo>
                  <a:lnTo>
                    <a:pt x="13752" y="49422"/>
                  </a:lnTo>
                  <a:lnTo>
                    <a:pt x="23571" y="51409"/>
                  </a:lnTo>
                  <a:lnTo>
                    <a:pt x="35897" y="48312"/>
                  </a:lnTo>
                  <a:lnTo>
                    <a:pt x="38912" y="3667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2" name="object 103">
              <a:extLst>
                <a:ext uri="{FF2B5EF4-FFF2-40B4-BE49-F238E27FC236}">
                  <a16:creationId xmlns:a16="http://schemas.microsoft.com/office/drawing/2014/main" id="{8D2FF0B3-B7B8-7754-45AD-4B067EA77760}"/>
                </a:ext>
              </a:extLst>
            </p:cNvPr>
            <p:cNvSpPr/>
            <p:nvPr/>
          </p:nvSpPr>
          <p:spPr>
            <a:xfrm>
              <a:off x="293427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3" name="object 104">
              <a:extLst>
                <a:ext uri="{FF2B5EF4-FFF2-40B4-BE49-F238E27FC236}">
                  <a16:creationId xmlns:a16="http://schemas.microsoft.com/office/drawing/2014/main" id="{C0477A5D-B46F-C0F5-02FA-8E24117B82CA}"/>
                </a:ext>
              </a:extLst>
            </p:cNvPr>
            <p:cNvSpPr/>
            <p:nvPr/>
          </p:nvSpPr>
          <p:spPr>
            <a:xfrm>
              <a:off x="2981227" y="8652629"/>
              <a:ext cx="40672" cy="59934"/>
            </a:xfrm>
            <a:custGeom>
              <a:avLst/>
              <a:gdLst/>
              <a:ahLst/>
              <a:cxnLst/>
              <a:rect l="l" t="t" r="r" b="b"/>
              <a:pathLst>
                <a:path w="48056" h="70815">
                  <a:moveTo>
                    <a:pt x="38912" y="56083"/>
                  </a:moveTo>
                  <a:lnTo>
                    <a:pt x="32511" y="64109"/>
                  </a:lnTo>
                  <a:lnTo>
                    <a:pt x="15239" y="64109"/>
                  </a:lnTo>
                  <a:lnTo>
                    <a:pt x="9042" y="55981"/>
                  </a:lnTo>
                  <a:lnTo>
                    <a:pt x="9042" y="35864"/>
                  </a:lnTo>
                  <a:lnTo>
                    <a:pt x="13614" y="26111"/>
                  </a:lnTo>
                  <a:lnTo>
                    <a:pt x="34747" y="26111"/>
                  </a:lnTo>
                  <a:lnTo>
                    <a:pt x="24383" y="19405"/>
                  </a:lnTo>
                  <a:lnTo>
                    <a:pt x="11299" y="22936"/>
                  </a:lnTo>
                  <a:lnTo>
                    <a:pt x="2507" y="33019"/>
                  </a:lnTo>
                  <a:lnTo>
                    <a:pt x="0" y="45516"/>
                  </a:lnTo>
                  <a:lnTo>
                    <a:pt x="3795" y="60105"/>
                  </a:lnTo>
                  <a:lnTo>
                    <a:pt x="13752" y="68827"/>
                  </a:lnTo>
                  <a:lnTo>
                    <a:pt x="23571" y="70815"/>
                  </a:lnTo>
                  <a:lnTo>
                    <a:pt x="35897" y="67718"/>
                  </a:lnTo>
                  <a:lnTo>
                    <a:pt x="38912" y="56083"/>
                  </a:lnTo>
                  <a:close/>
                </a:path>
                <a:path w="48056" h="70815">
                  <a:moveTo>
                    <a:pt x="25501" y="0"/>
                  </a:moveTo>
                  <a:lnTo>
                    <a:pt x="20116" y="14528"/>
                  </a:lnTo>
                  <a:lnTo>
                    <a:pt x="26009" y="14528"/>
                  </a:lnTo>
                  <a:lnTo>
                    <a:pt x="34543" y="0"/>
                  </a:lnTo>
                  <a:lnTo>
                    <a:pt x="25501" y="0"/>
                  </a:lnTo>
                  <a:close/>
                </a:path>
                <a:path w="48056" h="70815">
                  <a:moveTo>
                    <a:pt x="38912" y="45008"/>
                  </a:moveTo>
                  <a:lnTo>
                    <a:pt x="38912" y="56083"/>
                  </a:lnTo>
                  <a:lnTo>
                    <a:pt x="35897" y="67718"/>
                  </a:lnTo>
                  <a:lnTo>
                    <a:pt x="45195" y="58009"/>
                  </a:lnTo>
                  <a:lnTo>
                    <a:pt x="48056" y="44703"/>
                  </a:lnTo>
                  <a:lnTo>
                    <a:pt x="44452" y="30363"/>
                  </a:lnTo>
                  <a:lnTo>
                    <a:pt x="34619" y="21494"/>
                  </a:lnTo>
                  <a:lnTo>
                    <a:pt x="24383" y="19405"/>
                  </a:lnTo>
                  <a:lnTo>
                    <a:pt x="34747" y="26111"/>
                  </a:lnTo>
                  <a:lnTo>
                    <a:pt x="38912" y="36677"/>
                  </a:lnTo>
                  <a:lnTo>
                    <a:pt x="38912" y="4500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4" name="object 105">
              <a:extLst>
                <a:ext uri="{FF2B5EF4-FFF2-40B4-BE49-F238E27FC236}">
                  <a16:creationId xmlns:a16="http://schemas.microsoft.com/office/drawing/2014/main" id="{450B36FB-70FE-6933-214C-BAE3CE27C500}"/>
                </a:ext>
              </a:extLst>
            </p:cNvPr>
            <p:cNvSpPr/>
            <p:nvPr/>
          </p:nvSpPr>
          <p:spPr>
            <a:xfrm>
              <a:off x="302422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5" name="object 106">
              <a:extLst>
                <a:ext uri="{FF2B5EF4-FFF2-40B4-BE49-F238E27FC236}">
                  <a16:creationId xmlns:a16="http://schemas.microsoft.com/office/drawing/2014/main" id="{CDC949F4-9DE2-36C9-B39B-0D38C93A1266}"/>
                </a:ext>
              </a:extLst>
            </p:cNvPr>
            <p:cNvSpPr/>
            <p:nvPr/>
          </p:nvSpPr>
          <p:spPr>
            <a:xfrm>
              <a:off x="3065327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6" name="object 107">
              <a:extLst>
                <a:ext uri="{FF2B5EF4-FFF2-40B4-BE49-F238E27FC236}">
                  <a16:creationId xmlns:a16="http://schemas.microsoft.com/office/drawing/2014/main" id="{F8FB3D0C-8276-D921-F6DB-93711AC2267D}"/>
                </a:ext>
              </a:extLst>
            </p:cNvPr>
            <p:cNvSpPr/>
            <p:nvPr/>
          </p:nvSpPr>
          <p:spPr>
            <a:xfrm>
              <a:off x="31112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7" name="object 108">
              <a:extLst>
                <a:ext uri="{FF2B5EF4-FFF2-40B4-BE49-F238E27FC236}">
                  <a16:creationId xmlns:a16="http://schemas.microsoft.com/office/drawing/2014/main" id="{A7447D84-110E-41D3-4B09-B72C693011DA}"/>
                </a:ext>
              </a:extLst>
            </p:cNvPr>
            <p:cNvSpPr/>
            <p:nvPr/>
          </p:nvSpPr>
          <p:spPr>
            <a:xfrm>
              <a:off x="3161116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8" name="object 109">
              <a:extLst>
                <a:ext uri="{FF2B5EF4-FFF2-40B4-BE49-F238E27FC236}">
                  <a16:creationId xmlns:a16="http://schemas.microsoft.com/office/drawing/2014/main" id="{0EB40E4C-CA1F-15EF-B174-00698663E173}"/>
                </a:ext>
              </a:extLst>
            </p:cNvPr>
            <p:cNvSpPr/>
            <p:nvPr/>
          </p:nvSpPr>
          <p:spPr>
            <a:xfrm>
              <a:off x="3221477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9" name="object 110">
              <a:extLst>
                <a:ext uri="{FF2B5EF4-FFF2-40B4-BE49-F238E27FC236}">
                  <a16:creationId xmlns:a16="http://schemas.microsoft.com/office/drawing/2014/main" id="{213C9D31-9C96-809D-F29B-98733C30103F}"/>
                </a:ext>
              </a:extLst>
            </p:cNvPr>
            <p:cNvSpPr/>
            <p:nvPr/>
          </p:nvSpPr>
          <p:spPr>
            <a:xfrm>
              <a:off x="326258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0" name="object 111">
              <a:extLst>
                <a:ext uri="{FF2B5EF4-FFF2-40B4-BE49-F238E27FC236}">
                  <a16:creationId xmlns:a16="http://schemas.microsoft.com/office/drawing/2014/main" id="{F6A5C9A8-954C-6A34-C397-9EF2958C8B86}"/>
                </a:ext>
              </a:extLst>
            </p:cNvPr>
            <p:cNvSpPr/>
            <p:nvPr/>
          </p:nvSpPr>
          <p:spPr>
            <a:xfrm>
              <a:off x="3308500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1" name="object 112">
              <a:extLst>
                <a:ext uri="{FF2B5EF4-FFF2-40B4-BE49-F238E27FC236}">
                  <a16:creationId xmlns:a16="http://schemas.microsoft.com/office/drawing/2014/main" id="{03D1F377-21CE-9E01-74B2-D55AAB31C803}"/>
                </a:ext>
              </a:extLst>
            </p:cNvPr>
            <p:cNvSpPr/>
            <p:nvPr/>
          </p:nvSpPr>
          <p:spPr>
            <a:xfrm>
              <a:off x="3365853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2" name="object 113">
              <a:extLst>
                <a:ext uri="{FF2B5EF4-FFF2-40B4-BE49-F238E27FC236}">
                  <a16:creationId xmlns:a16="http://schemas.microsoft.com/office/drawing/2014/main" id="{F2DADA68-0F41-EBF2-5A11-95247383EC47}"/>
                </a:ext>
              </a:extLst>
            </p:cNvPr>
            <p:cNvSpPr/>
            <p:nvPr/>
          </p:nvSpPr>
          <p:spPr>
            <a:xfrm>
              <a:off x="3402227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3" name="object 114">
              <a:extLst>
                <a:ext uri="{FF2B5EF4-FFF2-40B4-BE49-F238E27FC236}">
                  <a16:creationId xmlns:a16="http://schemas.microsoft.com/office/drawing/2014/main" id="{AF52EAA0-391F-2186-1514-5325FF5E2676}"/>
                </a:ext>
              </a:extLst>
            </p:cNvPr>
            <p:cNvSpPr/>
            <p:nvPr/>
          </p:nvSpPr>
          <p:spPr>
            <a:xfrm>
              <a:off x="3442814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4" name="object 115">
              <a:extLst>
                <a:ext uri="{FF2B5EF4-FFF2-40B4-BE49-F238E27FC236}">
                  <a16:creationId xmlns:a16="http://schemas.microsoft.com/office/drawing/2014/main" id="{B96C5CBA-6366-9CFE-75DB-B5D644593213}"/>
                </a:ext>
              </a:extLst>
            </p:cNvPr>
            <p:cNvSpPr/>
            <p:nvPr/>
          </p:nvSpPr>
          <p:spPr>
            <a:xfrm>
              <a:off x="3485548" y="8652629"/>
              <a:ext cx="41790" cy="59934"/>
            </a:xfrm>
            <a:custGeom>
              <a:avLst/>
              <a:gdLst/>
              <a:ahLst/>
              <a:cxnLst/>
              <a:rect l="l" t="t" r="r" b="b"/>
              <a:pathLst>
                <a:path w="49377" h="70815">
                  <a:moveTo>
                    <a:pt x="25196" y="0"/>
                  </a:moveTo>
                  <a:lnTo>
                    <a:pt x="19710" y="14528"/>
                  </a:lnTo>
                  <a:lnTo>
                    <a:pt x="25704" y="14528"/>
                  </a:lnTo>
                  <a:lnTo>
                    <a:pt x="34137" y="0"/>
                  </a:lnTo>
                  <a:lnTo>
                    <a:pt x="25196" y="0"/>
                  </a:lnTo>
                  <a:close/>
                </a:path>
                <a:path w="49377" h="70815">
                  <a:moveTo>
                    <a:pt x="29565" y="26415"/>
                  </a:moveTo>
                  <a:lnTo>
                    <a:pt x="34442" y="32410"/>
                  </a:lnTo>
                  <a:lnTo>
                    <a:pt x="35661" y="39014"/>
                  </a:lnTo>
                  <a:lnTo>
                    <a:pt x="36067" y="42367"/>
                  </a:lnTo>
                  <a:lnTo>
                    <a:pt x="36880" y="60451"/>
                  </a:lnTo>
                  <a:lnTo>
                    <a:pt x="37185" y="60451"/>
                  </a:lnTo>
                  <a:lnTo>
                    <a:pt x="37693" y="67970"/>
                  </a:lnTo>
                  <a:lnTo>
                    <a:pt x="41249" y="70815"/>
                  </a:lnTo>
                  <a:lnTo>
                    <a:pt x="45618" y="70815"/>
                  </a:lnTo>
                  <a:lnTo>
                    <a:pt x="48666" y="70408"/>
                  </a:lnTo>
                  <a:lnTo>
                    <a:pt x="49377" y="64007"/>
                  </a:lnTo>
                  <a:lnTo>
                    <a:pt x="45923" y="63906"/>
                  </a:lnTo>
                  <a:lnTo>
                    <a:pt x="44500" y="61467"/>
                  </a:lnTo>
                  <a:lnTo>
                    <a:pt x="44500" y="55676"/>
                  </a:lnTo>
                  <a:lnTo>
                    <a:pt x="44766" y="40738"/>
                  </a:lnTo>
                  <a:lnTo>
                    <a:pt x="45351" y="27220"/>
                  </a:lnTo>
                  <a:lnTo>
                    <a:pt x="45821" y="20523"/>
                  </a:lnTo>
                  <a:lnTo>
                    <a:pt x="38404" y="20523"/>
                  </a:lnTo>
                  <a:lnTo>
                    <a:pt x="37693" y="25399"/>
                  </a:lnTo>
                  <a:lnTo>
                    <a:pt x="37490" y="29260"/>
                  </a:lnTo>
                  <a:lnTo>
                    <a:pt x="37083" y="29260"/>
                  </a:lnTo>
                  <a:lnTo>
                    <a:pt x="34442" y="23063"/>
                  </a:lnTo>
                  <a:lnTo>
                    <a:pt x="29565" y="26415"/>
                  </a:lnTo>
                  <a:close/>
                </a:path>
                <a:path w="49377" h="70815">
                  <a:moveTo>
                    <a:pt x="36067" y="47040"/>
                  </a:moveTo>
                  <a:lnTo>
                    <a:pt x="35458" y="51206"/>
                  </a:lnTo>
                  <a:lnTo>
                    <a:pt x="33934" y="57708"/>
                  </a:lnTo>
                  <a:lnTo>
                    <a:pt x="28549" y="63703"/>
                  </a:lnTo>
                  <a:lnTo>
                    <a:pt x="13817" y="63703"/>
                  </a:lnTo>
                  <a:lnTo>
                    <a:pt x="9042" y="55168"/>
                  </a:lnTo>
                  <a:lnTo>
                    <a:pt x="9042" y="34645"/>
                  </a:lnTo>
                  <a:lnTo>
                    <a:pt x="14731" y="26415"/>
                  </a:lnTo>
                  <a:lnTo>
                    <a:pt x="29565" y="26415"/>
                  </a:lnTo>
                  <a:lnTo>
                    <a:pt x="34442" y="23063"/>
                  </a:lnTo>
                  <a:lnTo>
                    <a:pt x="29057" y="19405"/>
                  </a:lnTo>
                  <a:lnTo>
                    <a:pt x="21945" y="19405"/>
                  </a:lnTo>
                  <a:lnTo>
                    <a:pt x="10219" y="23461"/>
                  </a:lnTo>
                  <a:lnTo>
                    <a:pt x="2050" y="34581"/>
                  </a:lnTo>
                  <a:lnTo>
                    <a:pt x="0" y="46126"/>
                  </a:lnTo>
                  <a:lnTo>
                    <a:pt x="3694" y="61232"/>
                  </a:lnTo>
                  <a:lnTo>
                    <a:pt x="13463" y="69654"/>
                  </a:lnTo>
                  <a:lnTo>
                    <a:pt x="20116" y="70815"/>
                  </a:lnTo>
                  <a:lnTo>
                    <a:pt x="27939" y="70815"/>
                  </a:lnTo>
                  <a:lnTo>
                    <a:pt x="33629" y="66344"/>
                  </a:lnTo>
                  <a:lnTo>
                    <a:pt x="36880" y="60451"/>
                  </a:lnTo>
                  <a:lnTo>
                    <a:pt x="36067" y="42367"/>
                  </a:lnTo>
                  <a:lnTo>
                    <a:pt x="36067" y="4704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5" name="object 116">
              <a:extLst>
                <a:ext uri="{FF2B5EF4-FFF2-40B4-BE49-F238E27FC236}">
                  <a16:creationId xmlns:a16="http://schemas.microsoft.com/office/drawing/2014/main" id="{AC2F8033-3AA9-669E-C62B-5716F74ED599}"/>
                </a:ext>
              </a:extLst>
            </p:cNvPr>
            <p:cNvSpPr/>
            <p:nvPr/>
          </p:nvSpPr>
          <p:spPr>
            <a:xfrm>
              <a:off x="353292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6" name="object 117">
              <a:extLst>
                <a:ext uri="{FF2B5EF4-FFF2-40B4-BE49-F238E27FC236}">
                  <a16:creationId xmlns:a16="http://schemas.microsoft.com/office/drawing/2014/main" id="{2AD471BD-FA0E-8552-DF32-2720B6A305D8}"/>
                </a:ext>
              </a:extLst>
            </p:cNvPr>
            <p:cNvSpPr/>
            <p:nvPr/>
          </p:nvSpPr>
          <p:spPr>
            <a:xfrm>
              <a:off x="3579876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7" name="object 118">
              <a:extLst>
                <a:ext uri="{FF2B5EF4-FFF2-40B4-BE49-F238E27FC236}">
                  <a16:creationId xmlns:a16="http://schemas.microsoft.com/office/drawing/2014/main" id="{5E4D95C3-9686-CB96-681B-C173C837D71B}"/>
                </a:ext>
              </a:extLst>
            </p:cNvPr>
            <p:cNvSpPr/>
            <p:nvPr/>
          </p:nvSpPr>
          <p:spPr>
            <a:xfrm>
              <a:off x="3627255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8" name="object 119">
              <a:extLst>
                <a:ext uri="{FF2B5EF4-FFF2-40B4-BE49-F238E27FC236}">
                  <a16:creationId xmlns:a16="http://schemas.microsoft.com/office/drawing/2014/main" id="{F87EE1EA-C36D-D635-7EFE-3956AA45476E}"/>
                </a:ext>
              </a:extLst>
            </p:cNvPr>
            <p:cNvSpPr/>
            <p:nvPr/>
          </p:nvSpPr>
          <p:spPr>
            <a:xfrm>
              <a:off x="368340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9" name="object 120">
              <a:extLst>
                <a:ext uri="{FF2B5EF4-FFF2-40B4-BE49-F238E27FC236}">
                  <a16:creationId xmlns:a16="http://schemas.microsoft.com/office/drawing/2014/main" id="{D53422B6-0617-D0A4-5AF4-B57A764B557C}"/>
                </a:ext>
              </a:extLst>
            </p:cNvPr>
            <p:cNvSpPr/>
            <p:nvPr/>
          </p:nvSpPr>
          <p:spPr>
            <a:xfrm>
              <a:off x="3722445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0" name="object 121">
              <a:extLst>
                <a:ext uri="{FF2B5EF4-FFF2-40B4-BE49-F238E27FC236}">
                  <a16:creationId xmlns:a16="http://schemas.microsoft.com/office/drawing/2014/main" id="{96738585-BB08-BC56-96CB-EC45B1FE1DD5}"/>
                </a:ext>
              </a:extLst>
            </p:cNvPr>
            <p:cNvSpPr/>
            <p:nvPr/>
          </p:nvSpPr>
          <p:spPr>
            <a:xfrm>
              <a:off x="3772833" y="8669998"/>
              <a:ext cx="11608" cy="42565"/>
            </a:xfrm>
            <a:custGeom>
              <a:avLst/>
              <a:gdLst/>
              <a:ahLst/>
              <a:cxnLst/>
              <a:rect l="l" t="t" r="r" b="b"/>
              <a:pathLst>
                <a:path w="13716" h="50292">
                  <a:moveTo>
                    <a:pt x="8940" y="41656"/>
                  </a:moveTo>
                  <a:lnTo>
                    <a:pt x="8940" y="0"/>
                  </a:lnTo>
                  <a:lnTo>
                    <a:pt x="0" y="0"/>
                  </a:lnTo>
                  <a:lnTo>
                    <a:pt x="0" y="47955"/>
                  </a:lnTo>
                  <a:lnTo>
                    <a:pt x="3962" y="50292"/>
                  </a:lnTo>
                  <a:lnTo>
                    <a:pt x="9143" y="50292"/>
                  </a:lnTo>
                  <a:lnTo>
                    <a:pt x="12191" y="50088"/>
                  </a:lnTo>
                  <a:lnTo>
                    <a:pt x="13207" y="49784"/>
                  </a:lnTo>
                  <a:lnTo>
                    <a:pt x="13715" y="43281"/>
                  </a:lnTo>
                  <a:lnTo>
                    <a:pt x="9855" y="43484"/>
                  </a:lnTo>
                  <a:lnTo>
                    <a:pt x="8940" y="4165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1" name="object 122">
              <a:extLst>
                <a:ext uri="{FF2B5EF4-FFF2-40B4-BE49-F238E27FC236}">
                  <a16:creationId xmlns:a16="http://schemas.microsoft.com/office/drawing/2014/main" id="{DE23D695-4C62-BBF8-B8E6-5400AE41B86F}"/>
                </a:ext>
              </a:extLst>
            </p:cNvPr>
            <p:cNvSpPr/>
            <p:nvPr/>
          </p:nvSpPr>
          <p:spPr>
            <a:xfrm>
              <a:off x="380456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2" name="object 123">
              <a:extLst>
                <a:ext uri="{FF2B5EF4-FFF2-40B4-BE49-F238E27FC236}">
                  <a16:creationId xmlns:a16="http://schemas.microsoft.com/office/drawing/2014/main" id="{D5B24154-B76F-956D-2AB8-BD4EB260779E}"/>
                </a:ext>
              </a:extLst>
            </p:cNvPr>
            <p:cNvSpPr/>
            <p:nvPr/>
          </p:nvSpPr>
          <p:spPr>
            <a:xfrm>
              <a:off x="384566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3" name="object 124">
              <a:extLst>
                <a:ext uri="{FF2B5EF4-FFF2-40B4-BE49-F238E27FC236}">
                  <a16:creationId xmlns:a16="http://schemas.microsoft.com/office/drawing/2014/main" id="{DA3A9183-EF8C-959D-E3C1-C064D0AB3A0A}"/>
                </a:ext>
              </a:extLst>
            </p:cNvPr>
            <p:cNvSpPr/>
            <p:nvPr/>
          </p:nvSpPr>
          <p:spPr>
            <a:xfrm>
              <a:off x="3891582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4" name="object 125">
              <a:extLst>
                <a:ext uri="{FF2B5EF4-FFF2-40B4-BE49-F238E27FC236}">
                  <a16:creationId xmlns:a16="http://schemas.microsoft.com/office/drawing/2014/main" id="{EE7969E7-7C13-01A4-F006-F956AC50D4E4}"/>
                </a:ext>
              </a:extLst>
            </p:cNvPr>
            <p:cNvSpPr/>
            <p:nvPr/>
          </p:nvSpPr>
          <p:spPr>
            <a:xfrm>
              <a:off x="3948936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5" name="object 126">
              <a:extLst>
                <a:ext uri="{FF2B5EF4-FFF2-40B4-BE49-F238E27FC236}">
                  <a16:creationId xmlns:a16="http://schemas.microsoft.com/office/drawing/2014/main" id="{07AE9EBE-7C8A-FDD2-573D-2FA68745BB0E}"/>
                </a:ext>
              </a:extLst>
            </p:cNvPr>
            <p:cNvSpPr/>
            <p:nvPr/>
          </p:nvSpPr>
          <p:spPr>
            <a:xfrm>
              <a:off x="3989522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6" name="object 127">
              <a:extLst>
                <a:ext uri="{FF2B5EF4-FFF2-40B4-BE49-F238E27FC236}">
                  <a16:creationId xmlns:a16="http://schemas.microsoft.com/office/drawing/2014/main" id="{7AA8977D-CA95-9BCB-96A6-FA1A6CC98927}"/>
                </a:ext>
              </a:extLst>
            </p:cNvPr>
            <p:cNvSpPr/>
            <p:nvPr/>
          </p:nvSpPr>
          <p:spPr>
            <a:xfrm>
              <a:off x="4035095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7" name="object 128">
              <a:extLst>
                <a:ext uri="{FF2B5EF4-FFF2-40B4-BE49-F238E27FC236}">
                  <a16:creationId xmlns:a16="http://schemas.microsoft.com/office/drawing/2014/main" id="{267F71E1-F9E7-7E85-29D0-7DD02CBB42C1}"/>
                </a:ext>
              </a:extLst>
            </p:cNvPr>
            <p:cNvSpPr/>
            <p:nvPr/>
          </p:nvSpPr>
          <p:spPr>
            <a:xfrm>
              <a:off x="4081441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8" name="object 129">
              <a:extLst>
                <a:ext uri="{FF2B5EF4-FFF2-40B4-BE49-F238E27FC236}">
                  <a16:creationId xmlns:a16="http://schemas.microsoft.com/office/drawing/2014/main" id="{E9F9006B-F56D-9340-4D33-F1530D5E1E11}"/>
                </a:ext>
              </a:extLst>
            </p:cNvPr>
            <p:cNvSpPr/>
            <p:nvPr/>
          </p:nvSpPr>
          <p:spPr>
            <a:xfrm>
              <a:off x="4138966" y="8669999"/>
              <a:ext cx="44456" cy="41618"/>
            </a:xfrm>
            <a:custGeom>
              <a:avLst/>
              <a:gdLst/>
              <a:ahLst/>
              <a:cxnLst/>
              <a:rect l="l" t="t" r="r" b="b"/>
              <a:pathLst>
                <a:path w="52527" h="49174">
                  <a:moveTo>
                    <a:pt x="12903" y="49174"/>
                  </a:moveTo>
                  <a:lnTo>
                    <a:pt x="15861" y="39037"/>
                  </a:lnTo>
                  <a:lnTo>
                    <a:pt x="18193" y="25351"/>
                  </a:lnTo>
                  <a:lnTo>
                    <a:pt x="19593" y="11464"/>
                  </a:lnTo>
                  <a:lnTo>
                    <a:pt x="19812" y="7010"/>
                  </a:lnTo>
                  <a:lnTo>
                    <a:pt x="35966" y="7010"/>
                  </a:lnTo>
                  <a:lnTo>
                    <a:pt x="35966" y="43281"/>
                  </a:lnTo>
                  <a:lnTo>
                    <a:pt x="36677" y="47650"/>
                  </a:lnTo>
                  <a:lnTo>
                    <a:pt x="37490" y="49174"/>
                  </a:lnTo>
                  <a:lnTo>
                    <a:pt x="46126" y="49174"/>
                  </a:lnTo>
                  <a:lnTo>
                    <a:pt x="45415" y="46634"/>
                  </a:lnTo>
                  <a:lnTo>
                    <a:pt x="44704" y="42570"/>
                  </a:lnTo>
                  <a:lnTo>
                    <a:pt x="44704" y="7010"/>
                  </a:lnTo>
                  <a:lnTo>
                    <a:pt x="51511" y="7010"/>
                  </a:lnTo>
                  <a:lnTo>
                    <a:pt x="52527" y="0"/>
                  </a:lnTo>
                  <a:lnTo>
                    <a:pt x="6299" y="0"/>
                  </a:lnTo>
                  <a:lnTo>
                    <a:pt x="2235" y="1117"/>
                  </a:lnTo>
                  <a:lnTo>
                    <a:pt x="0" y="2641"/>
                  </a:lnTo>
                  <a:lnTo>
                    <a:pt x="1219" y="7924"/>
                  </a:lnTo>
                  <a:lnTo>
                    <a:pt x="3759" y="7213"/>
                  </a:lnTo>
                  <a:lnTo>
                    <a:pt x="7315" y="7010"/>
                  </a:lnTo>
                  <a:lnTo>
                    <a:pt x="11277" y="7010"/>
                  </a:lnTo>
                  <a:lnTo>
                    <a:pt x="10311" y="19901"/>
                  </a:lnTo>
                  <a:lnTo>
                    <a:pt x="8309" y="33661"/>
                  </a:lnTo>
                  <a:lnTo>
                    <a:pt x="5526" y="45713"/>
                  </a:lnTo>
                  <a:lnTo>
                    <a:pt x="4368" y="49174"/>
                  </a:lnTo>
                  <a:lnTo>
                    <a:pt x="12903" y="4917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9" name="object 130">
              <a:extLst>
                <a:ext uri="{FF2B5EF4-FFF2-40B4-BE49-F238E27FC236}">
                  <a16:creationId xmlns:a16="http://schemas.microsoft.com/office/drawing/2014/main" id="{219E6535-4791-1883-ABCF-D77B8507150C}"/>
                </a:ext>
              </a:extLst>
            </p:cNvPr>
            <p:cNvSpPr/>
            <p:nvPr/>
          </p:nvSpPr>
          <p:spPr>
            <a:xfrm>
              <a:off x="4188411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0" name="object 131">
              <a:extLst>
                <a:ext uri="{FF2B5EF4-FFF2-40B4-BE49-F238E27FC236}">
                  <a16:creationId xmlns:a16="http://schemas.microsoft.com/office/drawing/2014/main" id="{3BA8DBFF-F3A1-8227-F514-9B0CEADD13C4}"/>
                </a:ext>
              </a:extLst>
            </p:cNvPr>
            <p:cNvSpPr/>
            <p:nvPr/>
          </p:nvSpPr>
          <p:spPr>
            <a:xfrm>
              <a:off x="4230719" y="8655037"/>
              <a:ext cx="24249" cy="57526"/>
            </a:xfrm>
            <a:custGeom>
              <a:avLst/>
              <a:gdLst/>
              <a:ahLst/>
              <a:cxnLst/>
              <a:rect l="l" t="t" r="r" b="b"/>
              <a:pathLst>
                <a:path w="28651" h="67970">
                  <a:moveTo>
                    <a:pt x="18694" y="5181"/>
                  </a:moveTo>
                  <a:lnTo>
                    <a:pt x="18694" y="7924"/>
                  </a:lnTo>
                  <a:lnTo>
                    <a:pt x="20624" y="10261"/>
                  </a:lnTo>
                  <a:lnTo>
                    <a:pt x="26619" y="10261"/>
                  </a:lnTo>
                  <a:lnTo>
                    <a:pt x="28651" y="7924"/>
                  </a:lnTo>
                  <a:lnTo>
                    <a:pt x="28651" y="2235"/>
                  </a:lnTo>
                  <a:lnTo>
                    <a:pt x="26517" y="0"/>
                  </a:lnTo>
                  <a:lnTo>
                    <a:pt x="20828" y="0"/>
                  </a:lnTo>
                  <a:lnTo>
                    <a:pt x="18694" y="2336"/>
                  </a:lnTo>
                  <a:lnTo>
                    <a:pt x="18694" y="5181"/>
                  </a:lnTo>
                  <a:close/>
                </a:path>
                <a:path w="28651" h="67970">
                  <a:moveTo>
                    <a:pt x="0" y="5181"/>
                  </a:moveTo>
                  <a:lnTo>
                    <a:pt x="0" y="7924"/>
                  </a:lnTo>
                  <a:lnTo>
                    <a:pt x="2032" y="10261"/>
                  </a:lnTo>
                  <a:lnTo>
                    <a:pt x="7924" y="10261"/>
                  </a:lnTo>
                  <a:lnTo>
                    <a:pt x="9956" y="7924"/>
                  </a:lnTo>
                  <a:lnTo>
                    <a:pt x="9956" y="2235"/>
                  </a:lnTo>
                  <a:lnTo>
                    <a:pt x="7823" y="0"/>
                  </a:lnTo>
                  <a:lnTo>
                    <a:pt x="2133" y="0"/>
                  </a:lnTo>
                  <a:lnTo>
                    <a:pt x="0" y="2336"/>
                  </a:lnTo>
                  <a:lnTo>
                    <a:pt x="0" y="5181"/>
                  </a:lnTo>
                  <a:close/>
                </a:path>
                <a:path w="28651" h="67970">
                  <a:moveTo>
                    <a:pt x="18491" y="59334"/>
                  </a:moveTo>
                  <a:lnTo>
                    <a:pt x="18491" y="17678"/>
                  </a:lnTo>
                  <a:lnTo>
                    <a:pt x="9550" y="17678"/>
                  </a:lnTo>
                  <a:lnTo>
                    <a:pt x="9550" y="65633"/>
                  </a:lnTo>
                  <a:lnTo>
                    <a:pt x="13512" y="67970"/>
                  </a:lnTo>
                  <a:lnTo>
                    <a:pt x="18694" y="67970"/>
                  </a:lnTo>
                  <a:lnTo>
                    <a:pt x="21742" y="67767"/>
                  </a:lnTo>
                  <a:lnTo>
                    <a:pt x="22758" y="67462"/>
                  </a:lnTo>
                  <a:lnTo>
                    <a:pt x="23266" y="60959"/>
                  </a:lnTo>
                  <a:lnTo>
                    <a:pt x="19405" y="61163"/>
                  </a:lnTo>
                  <a:lnTo>
                    <a:pt x="18491" y="5933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1" name="object 132">
              <a:extLst>
                <a:ext uri="{FF2B5EF4-FFF2-40B4-BE49-F238E27FC236}">
                  <a16:creationId xmlns:a16="http://schemas.microsoft.com/office/drawing/2014/main" id="{23A67396-F6B6-5A58-7FE4-36391B7112EB}"/>
                </a:ext>
              </a:extLst>
            </p:cNvPr>
            <p:cNvSpPr/>
            <p:nvPr/>
          </p:nvSpPr>
          <p:spPr>
            <a:xfrm>
              <a:off x="425814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2" name="object 133">
              <a:extLst>
                <a:ext uri="{FF2B5EF4-FFF2-40B4-BE49-F238E27FC236}">
                  <a16:creationId xmlns:a16="http://schemas.microsoft.com/office/drawing/2014/main" id="{7F071AED-78C8-A451-CEC2-4604034786EA}"/>
                </a:ext>
              </a:extLst>
            </p:cNvPr>
            <p:cNvSpPr/>
            <p:nvPr/>
          </p:nvSpPr>
          <p:spPr>
            <a:xfrm>
              <a:off x="4300279" y="8652627"/>
              <a:ext cx="37491" cy="76014"/>
            </a:xfrm>
            <a:custGeom>
              <a:avLst/>
              <a:gdLst/>
              <a:ahLst/>
              <a:cxnLst/>
              <a:rect l="l" t="t" r="r" b="b"/>
              <a:pathLst>
                <a:path w="44297" h="89814">
                  <a:moveTo>
                    <a:pt x="17780" y="19405"/>
                  </a:moveTo>
                  <a:lnTo>
                    <a:pt x="12090" y="23977"/>
                  </a:lnTo>
                  <a:lnTo>
                    <a:pt x="9652" y="28651"/>
                  </a:lnTo>
                  <a:lnTo>
                    <a:pt x="9448" y="28651"/>
                  </a:lnTo>
                  <a:lnTo>
                    <a:pt x="9448" y="25501"/>
                  </a:lnTo>
                  <a:lnTo>
                    <a:pt x="8940" y="22453"/>
                  </a:lnTo>
                  <a:lnTo>
                    <a:pt x="8026" y="20523"/>
                  </a:lnTo>
                  <a:lnTo>
                    <a:pt x="0" y="20523"/>
                  </a:lnTo>
                  <a:lnTo>
                    <a:pt x="1117" y="23875"/>
                  </a:lnTo>
                  <a:lnTo>
                    <a:pt x="1422" y="28854"/>
                  </a:lnTo>
                  <a:lnTo>
                    <a:pt x="1422" y="69697"/>
                  </a:lnTo>
                  <a:lnTo>
                    <a:pt x="10363" y="69697"/>
                  </a:lnTo>
                  <a:lnTo>
                    <a:pt x="10363" y="40131"/>
                  </a:lnTo>
                  <a:lnTo>
                    <a:pt x="10566" y="37083"/>
                  </a:lnTo>
                  <a:lnTo>
                    <a:pt x="10972" y="35966"/>
                  </a:lnTo>
                  <a:lnTo>
                    <a:pt x="12496" y="30987"/>
                  </a:lnTo>
                  <a:lnTo>
                    <a:pt x="17068" y="26822"/>
                  </a:lnTo>
                  <a:lnTo>
                    <a:pt x="31394" y="26822"/>
                  </a:lnTo>
                  <a:lnTo>
                    <a:pt x="34340" y="33426"/>
                  </a:lnTo>
                  <a:lnTo>
                    <a:pt x="34340" y="78333"/>
                  </a:lnTo>
                  <a:lnTo>
                    <a:pt x="34645" y="86766"/>
                  </a:lnTo>
                  <a:lnTo>
                    <a:pt x="35864" y="89814"/>
                  </a:lnTo>
                  <a:lnTo>
                    <a:pt x="44297" y="89814"/>
                  </a:lnTo>
                  <a:lnTo>
                    <a:pt x="43281" y="85750"/>
                  </a:lnTo>
                  <a:lnTo>
                    <a:pt x="43281" y="40335"/>
                  </a:lnTo>
                  <a:lnTo>
                    <a:pt x="37829" y="24194"/>
                  </a:lnTo>
                  <a:lnTo>
                    <a:pt x="27305" y="19461"/>
                  </a:lnTo>
                  <a:lnTo>
                    <a:pt x="17780" y="19405"/>
                  </a:lnTo>
                  <a:close/>
                </a:path>
                <a:path w="44297" h="89814">
                  <a:moveTo>
                    <a:pt x="24587" y="0"/>
                  </a:moveTo>
                  <a:lnTo>
                    <a:pt x="19202" y="14528"/>
                  </a:lnTo>
                  <a:lnTo>
                    <a:pt x="25095" y="14528"/>
                  </a:lnTo>
                  <a:lnTo>
                    <a:pt x="33629" y="0"/>
                  </a:lnTo>
                  <a:lnTo>
                    <a:pt x="24587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3" name="object 134">
              <a:extLst>
                <a:ext uri="{FF2B5EF4-FFF2-40B4-BE49-F238E27FC236}">
                  <a16:creationId xmlns:a16="http://schemas.microsoft.com/office/drawing/2014/main" id="{5AB63CEA-449F-E1F0-7175-D535311B9FC9}"/>
                </a:ext>
              </a:extLst>
            </p:cNvPr>
            <p:cNvSpPr/>
            <p:nvPr/>
          </p:nvSpPr>
          <p:spPr>
            <a:xfrm>
              <a:off x="4346196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4" name="object 135">
              <a:extLst>
                <a:ext uri="{FF2B5EF4-FFF2-40B4-BE49-F238E27FC236}">
                  <a16:creationId xmlns:a16="http://schemas.microsoft.com/office/drawing/2014/main" id="{3DA62DA2-B9FB-91FF-94D8-56D1E5DAA700}"/>
                </a:ext>
              </a:extLst>
            </p:cNvPr>
            <p:cNvSpPr/>
            <p:nvPr/>
          </p:nvSpPr>
          <p:spPr>
            <a:xfrm>
              <a:off x="4397016" y="8653660"/>
              <a:ext cx="45144" cy="57956"/>
            </a:xfrm>
            <a:custGeom>
              <a:avLst/>
              <a:gdLst/>
              <a:ahLst/>
              <a:cxnLst/>
              <a:rect l="l" t="t" r="r" b="b"/>
              <a:pathLst>
                <a:path w="53340" h="68478">
                  <a:moveTo>
                    <a:pt x="23672" y="7416"/>
                  </a:moveTo>
                  <a:lnTo>
                    <a:pt x="51815" y="7416"/>
                  </a:lnTo>
                  <a:lnTo>
                    <a:pt x="51815" y="0"/>
                  </a:lnTo>
                  <a:lnTo>
                    <a:pt x="14731" y="0"/>
                  </a:lnTo>
                  <a:lnTo>
                    <a:pt x="14731" y="68478"/>
                  </a:lnTo>
                  <a:lnTo>
                    <a:pt x="53339" y="68478"/>
                  </a:lnTo>
                  <a:lnTo>
                    <a:pt x="53339" y="61061"/>
                  </a:lnTo>
                  <a:lnTo>
                    <a:pt x="23672" y="61061"/>
                  </a:lnTo>
                  <a:lnTo>
                    <a:pt x="23672" y="36372"/>
                  </a:lnTo>
                  <a:lnTo>
                    <a:pt x="50190" y="36372"/>
                  </a:lnTo>
                  <a:lnTo>
                    <a:pt x="50190" y="29057"/>
                  </a:lnTo>
                  <a:lnTo>
                    <a:pt x="23672" y="29057"/>
                  </a:lnTo>
                  <a:lnTo>
                    <a:pt x="23672" y="7416"/>
                  </a:lnTo>
                  <a:close/>
                </a:path>
                <a:path w="53340" h="68478">
                  <a:moveTo>
                    <a:pt x="711" y="0"/>
                  </a:moveTo>
                  <a:lnTo>
                    <a:pt x="0" y="15747"/>
                  </a:lnTo>
                  <a:lnTo>
                    <a:pt x="5283" y="15747"/>
                  </a:lnTo>
                  <a:lnTo>
                    <a:pt x="8839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5" name="object 136">
              <a:extLst>
                <a:ext uri="{FF2B5EF4-FFF2-40B4-BE49-F238E27FC236}">
                  <a16:creationId xmlns:a16="http://schemas.microsoft.com/office/drawing/2014/main" id="{8CE7D9D7-10F7-D034-1346-E5EE7DE58218}"/>
                </a:ext>
              </a:extLst>
            </p:cNvPr>
            <p:cNvSpPr/>
            <p:nvPr/>
          </p:nvSpPr>
          <p:spPr>
            <a:xfrm>
              <a:off x="4445600" y="8669999"/>
              <a:ext cx="37921" cy="41618"/>
            </a:xfrm>
            <a:custGeom>
              <a:avLst/>
              <a:gdLst/>
              <a:ahLst/>
              <a:cxnLst/>
              <a:rect l="l" t="t" r="r" b="b"/>
              <a:pathLst>
                <a:path w="44805" h="49174">
                  <a:moveTo>
                    <a:pt x="44500" y="0"/>
                  </a:moveTo>
                  <a:lnTo>
                    <a:pt x="36068" y="0"/>
                  </a:lnTo>
                  <a:lnTo>
                    <a:pt x="36169" y="4572"/>
                  </a:lnTo>
                  <a:lnTo>
                    <a:pt x="33774" y="17185"/>
                  </a:lnTo>
                  <a:lnTo>
                    <a:pt x="28552" y="30178"/>
                  </a:lnTo>
                  <a:lnTo>
                    <a:pt x="23469" y="40436"/>
                  </a:lnTo>
                  <a:lnTo>
                    <a:pt x="23164" y="40436"/>
                  </a:lnTo>
                  <a:lnTo>
                    <a:pt x="21742" y="36169"/>
                  </a:lnTo>
                  <a:lnTo>
                    <a:pt x="20523" y="32004"/>
                  </a:lnTo>
                  <a:lnTo>
                    <a:pt x="18897" y="27635"/>
                  </a:lnTo>
                  <a:lnTo>
                    <a:pt x="9448" y="0"/>
                  </a:lnTo>
                  <a:lnTo>
                    <a:pt x="0" y="0"/>
                  </a:lnTo>
                  <a:lnTo>
                    <a:pt x="17983" y="49174"/>
                  </a:lnTo>
                  <a:lnTo>
                    <a:pt x="26416" y="49174"/>
                  </a:lnTo>
                  <a:lnTo>
                    <a:pt x="33284" y="37313"/>
                  </a:lnTo>
                  <a:lnTo>
                    <a:pt x="39322" y="25223"/>
                  </a:lnTo>
                  <a:lnTo>
                    <a:pt x="43496" y="13369"/>
                  </a:lnTo>
                  <a:lnTo>
                    <a:pt x="44805" y="3657"/>
                  </a:lnTo>
                  <a:lnTo>
                    <a:pt x="44602" y="1016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6" name="object 137">
              <a:extLst>
                <a:ext uri="{FF2B5EF4-FFF2-40B4-BE49-F238E27FC236}">
                  <a16:creationId xmlns:a16="http://schemas.microsoft.com/office/drawing/2014/main" id="{3B72F0F9-C8A5-46BF-B2AE-E9F159BB00F0}"/>
                </a:ext>
              </a:extLst>
            </p:cNvPr>
            <p:cNvSpPr/>
            <p:nvPr/>
          </p:nvSpPr>
          <p:spPr>
            <a:xfrm>
              <a:off x="4488852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7" name="object 138">
              <a:extLst>
                <a:ext uri="{FF2B5EF4-FFF2-40B4-BE49-F238E27FC236}">
                  <a16:creationId xmlns:a16="http://schemas.microsoft.com/office/drawing/2014/main" id="{E66F037E-9140-5E9F-7D2A-2389C00D6EEA}"/>
                </a:ext>
              </a:extLst>
            </p:cNvPr>
            <p:cNvSpPr/>
            <p:nvPr/>
          </p:nvSpPr>
          <p:spPr>
            <a:xfrm>
              <a:off x="45490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8" name="object 139">
              <a:extLst>
                <a:ext uri="{FF2B5EF4-FFF2-40B4-BE49-F238E27FC236}">
                  <a16:creationId xmlns:a16="http://schemas.microsoft.com/office/drawing/2014/main" id="{40B594D3-E9D9-CFE9-6A2D-4F3AA3002671}"/>
                </a:ext>
              </a:extLst>
            </p:cNvPr>
            <p:cNvSpPr/>
            <p:nvPr/>
          </p:nvSpPr>
          <p:spPr>
            <a:xfrm>
              <a:off x="459891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9" name="object 140">
              <a:extLst>
                <a:ext uri="{FF2B5EF4-FFF2-40B4-BE49-F238E27FC236}">
                  <a16:creationId xmlns:a16="http://schemas.microsoft.com/office/drawing/2014/main" id="{8D8DF806-4D04-E9C8-8D0C-EF0159B6F376}"/>
                </a:ext>
              </a:extLst>
            </p:cNvPr>
            <p:cNvSpPr/>
            <p:nvPr/>
          </p:nvSpPr>
          <p:spPr>
            <a:xfrm>
              <a:off x="4644833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</p:grpSp>
      <p:pic>
        <p:nvPicPr>
          <p:cNvPr id="60" name="Picture 59" descr="A blue and red text with a flag and a flag&#10;&#10;Description automatically generated">
            <a:extLst>
              <a:ext uri="{FF2B5EF4-FFF2-40B4-BE49-F238E27FC236}">
                <a16:creationId xmlns:a16="http://schemas.microsoft.com/office/drawing/2014/main" id="{D555F4C4-29EE-7619-5D57-D46645770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70" y="6170339"/>
            <a:ext cx="907953" cy="543151"/>
          </a:xfrm>
          <a:prstGeom prst="rect">
            <a:avLst/>
          </a:prstGeom>
        </p:spPr>
      </p:pic>
      <p:pic>
        <p:nvPicPr>
          <p:cNvPr id="61" name="Picture 60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B3DCD61-F3C1-5541-1C7D-ECBD4FB4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6151590"/>
            <a:ext cx="568368" cy="573062"/>
          </a:xfrm>
          <a:prstGeom prst="rect">
            <a:avLst/>
          </a:prstGeom>
        </p:spPr>
      </p:pic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7AFFFF"/>
              </a:clrFrom>
              <a:clrTo>
                <a:srgbClr val="7AFFFF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" y="2569707"/>
            <a:ext cx="9900213" cy="3479800"/>
          </a:xfrm>
          <a:prstGeom prst="rect">
            <a:avLst/>
          </a:prstGeom>
        </p:spPr>
      </p:pic>
      <p:sp>
        <p:nvSpPr>
          <p:cNvPr id="70" name="object 85">
            <a:extLst>
              <a:ext uri="{FF2B5EF4-FFF2-40B4-BE49-F238E27FC236}">
                <a16:creationId xmlns:a16="http://schemas.microsoft.com/office/drawing/2014/main" id="{82B03759-83C2-4506-CFAE-AE28F6409803}"/>
              </a:ext>
            </a:extLst>
          </p:cNvPr>
          <p:cNvSpPr txBox="1"/>
          <p:nvPr/>
        </p:nvSpPr>
        <p:spPr>
          <a:xfrm>
            <a:off x="4393" y="1691620"/>
            <a:ext cx="9892243" cy="1077108"/>
          </a:xfrm>
          <a:prstGeom prst="rect">
            <a:avLst/>
          </a:prstGeom>
          <a:solidFill>
            <a:srgbClr val="53F1E8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sp>
        <p:nvSpPr>
          <p:cNvPr id="73" name="object 85">
            <a:extLst>
              <a:ext uri="{FF2B5EF4-FFF2-40B4-BE49-F238E27FC236}">
                <a16:creationId xmlns:a16="http://schemas.microsoft.com/office/drawing/2014/main" id="{84BFAA89-E8D7-5E68-4935-441FAFC962BD}"/>
              </a:ext>
            </a:extLst>
          </p:cNvPr>
          <p:cNvSpPr txBox="1"/>
          <p:nvPr/>
        </p:nvSpPr>
        <p:spPr>
          <a:xfrm>
            <a:off x="6466948" y="3113085"/>
            <a:ext cx="2748866" cy="1005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Εθνικό Ίδρυμα Ερευνών</a:t>
            </a:r>
          </a:p>
          <a:p>
            <a:pPr algn="ctr">
              <a:spcBef>
                <a:spcPts val="126"/>
              </a:spcBef>
              <a:spcAft>
                <a:spcPts val="1200"/>
              </a:spcAft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Αμφιθέατρο ‘Λεωνίδας Ζέρβας’ </a:t>
            </a:r>
          </a:p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13 Δεκεμβρίου 2023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85">
            <a:extLst>
              <a:ext uri="{FF2B5EF4-FFF2-40B4-BE49-F238E27FC236}">
                <a16:creationId xmlns:a16="http://schemas.microsoft.com/office/drawing/2014/main" id="{15B25ADD-77C6-E465-2E6A-C38D21D7B745}"/>
              </a:ext>
            </a:extLst>
          </p:cNvPr>
          <p:cNvSpPr txBox="1"/>
          <p:nvPr/>
        </p:nvSpPr>
        <p:spPr>
          <a:xfrm>
            <a:off x="5150552" y="1830842"/>
            <a:ext cx="4575724" cy="798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l-GR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ΑΠΟΤΙΜΗΣΗ ΕΝΟΤΗΤΑΣ</a:t>
            </a:r>
          </a:p>
          <a:p>
            <a:pPr algn="ctr"/>
            <a:r>
              <a:rPr lang="el-GR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b="1" dirty="0"/>
              <a:t>ΣΥΝΕΡΓΑΣΙΑ</a:t>
            </a:r>
            <a:r>
              <a:rPr lang="el-GR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r>
              <a:rPr lang="el-G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Ν. Μαρούλης (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TECHNOPOLIS), </a:t>
            </a:r>
            <a:r>
              <a:rPr lang="el-G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Λ. </a:t>
            </a:r>
            <a:r>
              <a:rPr lang="el-GR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Τσιπούρη</a:t>
            </a:r>
            <a:r>
              <a:rPr lang="el-G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OPIX</a:t>
            </a:r>
            <a:r>
              <a:rPr lang="el-G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212A0969-2FEE-9184-30DC-E5EFF4FD8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250209"/>
            <a:ext cx="1602376" cy="632939"/>
          </a:xfrm>
          <a:prstGeom prst="rect">
            <a:avLst/>
          </a:prstGeom>
        </p:spPr>
      </p:pic>
      <p:sp>
        <p:nvSpPr>
          <p:cNvPr id="2" name="object 85">
            <a:extLst>
              <a:ext uri="{FF2B5EF4-FFF2-40B4-BE49-F238E27FC236}">
                <a16:creationId xmlns:a16="http://schemas.microsoft.com/office/drawing/2014/main" id="{AE0867EB-1814-448F-6A3F-9ED063C81126}"/>
              </a:ext>
            </a:extLst>
          </p:cNvPr>
          <p:cNvSpPr txBox="1"/>
          <p:nvPr/>
        </p:nvSpPr>
        <p:spPr>
          <a:xfrm>
            <a:off x="453088" y="1186453"/>
            <a:ext cx="8994851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A</a:t>
            </a:r>
            <a:r>
              <a:rPr lang="el-GR"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ποτίμηση</a:t>
            </a:r>
            <a:r>
              <a:rPr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Δ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ρά</a:t>
            </a:r>
            <a:r>
              <a:rPr b="1" spc="-13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σ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</a:t>
            </a:r>
            <a:r>
              <a:rPr b="1" spc="-5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ω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lang="en-US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Έρε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υ</a:t>
            </a:r>
            <a:r>
              <a:rPr b="1" spc="-50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ας</a:t>
            </a:r>
            <a:r>
              <a:rPr b="1" spc="10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αι</a:t>
            </a:r>
            <a:r>
              <a:rPr b="1" spc="4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85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</a:t>
            </a:r>
            <a:r>
              <a:rPr b="1" spc="-5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ι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</a:t>
            </a:r>
            <a:r>
              <a:rPr b="1" spc="-12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τ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ομίας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ΕΣΠΑ 2007-2013 της</a:t>
            </a:r>
            <a:r>
              <a:rPr lang="el-GR" b="1" spc="4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ΓΓΕΚ</a:t>
            </a:r>
            <a:r>
              <a:rPr lang="el-GR" b="1" spc="6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endParaRPr b="1" dirty="0">
              <a:solidFill>
                <a:srgbClr val="C00000"/>
              </a:solidFill>
              <a:latin typeface="CeraGR-Black" panose="00000A00000000000000" pitchFamily="50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pic>
        <p:nvPicPr>
          <p:cNvPr id="2" name="Picture 1" descr="A graph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3DFA0D98-6B17-C448-98E6-6EA14453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02" y="1746971"/>
            <a:ext cx="7125858" cy="3667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DFB44-0F35-A2EE-5EE2-3A515657F0BE}"/>
              </a:ext>
            </a:extLst>
          </p:cNvPr>
          <p:cNvSpPr txBox="1"/>
          <p:nvPr/>
        </p:nvSpPr>
        <p:spPr>
          <a:xfrm>
            <a:off x="1878634" y="5585619"/>
            <a:ext cx="6144694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Οι άμεσοι στόχοι πέτυχαν, τα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μακρορπόθεσμα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αποτελέσματα λιγότερο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A77A4-F918-064B-BFCC-95644B4AC673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446AC-A2F5-9456-455F-CBCDB0A098F4}"/>
              </a:ext>
            </a:extLst>
          </p:cNvPr>
          <p:cNvSpPr txBox="1"/>
          <p:nvPr/>
        </p:nvSpPr>
        <p:spPr>
          <a:xfrm>
            <a:off x="318052" y="409631"/>
            <a:ext cx="770527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Ικανοποίηση με βάση τις απαντήσεις σε ερωτηματολόγια</a:t>
            </a:r>
          </a:p>
        </p:txBody>
      </p:sp>
    </p:spTree>
    <p:extLst>
      <p:ext uri="{BB962C8B-B14F-4D97-AF65-F5344CB8AC3E}">
        <p14:creationId xmlns:p14="http://schemas.microsoft.com/office/powerpoint/2010/main" val="101273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5BC9D3-EFC7-B681-3D7A-B3847E1D1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89367"/>
              </p:ext>
            </p:extLst>
          </p:nvPr>
        </p:nvGraphicFramePr>
        <p:xfrm>
          <a:off x="1496372" y="2179675"/>
          <a:ext cx="6705098" cy="294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324">
                  <a:extLst>
                    <a:ext uri="{9D8B030D-6E8A-4147-A177-3AD203B41FA5}">
                      <a16:colId xmlns:a16="http://schemas.microsoft.com/office/drawing/2014/main" val="457313798"/>
                    </a:ext>
                  </a:extLst>
                </a:gridCol>
                <a:gridCol w="1032050">
                  <a:extLst>
                    <a:ext uri="{9D8B030D-6E8A-4147-A177-3AD203B41FA5}">
                      <a16:colId xmlns:a16="http://schemas.microsoft.com/office/drawing/2014/main" val="3009202401"/>
                    </a:ext>
                  </a:extLst>
                </a:gridCol>
                <a:gridCol w="1032050">
                  <a:extLst>
                    <a:ext uri="{9D8B030D-6E8A-4147-A177-3AD203B41FA5}">
                      <a16:colId xmlns:a16="http://schemas.microsoft.com/office/drawing/2014/main" val="3361587769"/>
                    </a:ext>
                  </a:extLst>
                </a:gridCol>
                <a:gridCol w="1541624">
                  <a:extLst>
                    <a:ext uri="{9D8B030D-6E8A-4147-A177-3AD203B41FA5}">
                      <a16:colId xmlns:a16="http://schemas.microsoft.com/office/drawing/2014/main" val="3281677432"/>
                    </a:ext>
                  </a:extLst>
                </a:gridCol>
                <a:gridCol w="1032050">
                  <a:extLst>
                    <a:ext uri="{9D8B030D-6E8A-4147-A177-3AD203B41FA5}">
                      <a16:colId xmlns:a16="http://schemas.microsoft.com/office/drawing/2014/main" val="2202456813"/>
                    </a:ext>
                  </a:extLst>
                </a:gridCol>
              </a:tblGrid>
              <a:tr h="589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Μέγεθος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Άμεση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Έμμεση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Προκαλούμενη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Συνολική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2411802294"/>
                  </a:ext>
                </a:extLst>
              </a:tr>
              <a:tr h="589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ΑΕΠ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 dirty="0">
                          <a:effectLst/>
                        </a:rPr>
                        <a:t>0.09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 dirty="0">
                          <a:effectLst/>
                        </a:rPr>
                        <a:t>0.04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0.83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0.96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1968523220"/>
                  </a:ext>
                </a:extLst>
              </a:tr>
              <a:tr h="589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Απασχόληση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</a:rPr>
                        <a:t>3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1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 dirty="0">
                          <a:effectLst/>
                        </a:rPr>
                        <a:t>1</a:t>
                      </a:r>
                      <a:r>
                        <a:rPr lang="el-GR" sz="1400" kern="800" dirty="0">
                          <a:effectLst/>
                        </a:rPr>
                        <a:t>5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1</a:t>
                      </a:r>
                      <a:r>
                        <a:rPr lang="el-GR" sz="1400" kern="800">
                          <a:effectLst/>
                        </a:rPr>
                        <a:t>9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3571285932"/>
                  </a:ext>
                </a:extLst>
              </a:tr>
              <a:tr h="589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Έσοδα του Δημοσίου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0.03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0.01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 dirty="0">
                          <a:effectLst/>
                        </a:rPr>
                        <a:t>0.39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0.43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1104869591"/>
                  </a:ext>
                </a:extLst>
              </a:tr>
              <a:tr h="589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</a:rPr>
                        <a:t>Κοινωνικό προϊόν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0.07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>
                          <a:effectLst/>
                        </a:rPr>
                        <a:t>0.02</a:t>
                      </a:r>
                      <a:endParaRPr lang="el-GR" sz="14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 dirty="0">
                          <a:effectLst/>
                        </a:rPr>
                        <a:t>0.56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800" dirty="0">
                          <a:effectLst/>
                        </a:rPr>
                        <a:t>0.65</a:t>
                      </a:r>
                      <a:endParaRPr lang="el-GR" sz="14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39915582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BC763D-8885-1780-21C0-CE43A5ADA6AE}"/>
              </a:ext>
            </a:extLst>
          </p:cNvPr>
          <p:cNvSpPr txBox="1"/>
          <p:nvPr/>
        </p:nvSpPr>
        <p:spPr>
          <a:xfrm>
            <a:off x="385823" y="388886"/>
            <a:ext cx="859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Οικονομική απόδοση ανά εκατομμύριο Ευρώ δημόσιας χρηματοδότησης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56BE2-C73C-8CCC-F1AB-21E0A42DD2EE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</p:spTree>
    <p:extLst>
      <p:ext uri="{BB962C8B-B14F-4D97-AF65-F5344CB8AC3E}">
        <p14:creationId xmlns:p14="http://schemas.microsoft.com/office/powerpoint/2010/main" val="293500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pic>
        <p:nvPicPr>
          <p:cNvPr id="2" name="Picture 1" descr="A pie chart with text and numbers with Crust in the background&#10;&#10;Description automatically generated">
            <a:extLst>
              <a:ext uri="{FF2B5EF4-FFF2-40B4-BE49-F238E27FC236}">
                <a16:creationId xmlns:a16="http://schemas.microsoft.com/office/drawing/2014/main" id="{14008F47-ADE5-A322-CC3D-C14270A29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09" y="1662804"/>
            <a:ext cx="6873838" cy="3922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7ED87F-EFAF-43F9-3B4C-9652C778777F}"/>
              </a:ext>
            </a:extLst>
          </p:cNvPr>
          <p:cNvSpPr txBox="1"/>
          <p:nvPr/>
        </p:nvSpPr>
        <p:spPr>
          <a:xfrm>
            <a:off x="385823" y="388886"/>
            <a:ext cx="53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Προστιθέμενη αξία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43FF2-9283-06A0-484E-D6122E62E371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B5F38-9F68-AB57-85C9-9DE967A3B216}"/>
              </a:ext>
            </a:extLst>
          </p:cNvPr>
          <p:cNvSpPr txBox="1"/>
          <p:nvPr/>
        </p:nvSpPr>
        <p:spPr>
          <a:xfrm>
            <a:off x="1325218" y="5585619"/>
            <a:ext cx="745434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προστιθέμενη αξία της Δράσης ήταν σημαντική εφόσον μόνο το 10% των επιχειρήσεων θα είχε υλοποιήσει αντίστοιχο έργο, χωρίς υποστήριξη </a:t>
            </a:r>
          </a:p>
        </p:txBody>
      </p:sp>
    </p:spTree>
    <p:extLst>
      <p:ext uri="{BB962C8B-B14F-4D97-AF65-F5344CB8AC3E}">
        <p14:creationId xmlns:p14="http://schemas.microsoft.com/office/powerpoint/2010/main" val="120749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598F8-CE40-1B6E-AB48-8630798D0426}"/>
              </a:ext>
            </a:extLst>
          </p:cNvPr>
          <p:cNvSpPr txBox="1"/>
          <p:nvPr/>
        </p:nvSpPr>
        <p:spPr>
          <a:xfrm>
            <a:off x="768596" y="1673993"/>
            <a:ext cx="8211154" cy="445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2172" indent="-232172">
              <a:buFont typeface="Wingdings" panose="05000000000000000000" pitchFamily="2" charset="2"/>
              <a:buChar char="v"/>
            </a:pPr>
            <a:r>
              <a:rPr lang="el-GR" b="1" kern="0" dirty="0">
                <a:latin typeface="Calibri" panose="020F0502020204030204" pitchFamily="34" charset="0"/>
                <a:ea typeface="Calibri" panose="020F0502020204030204" pitchFamily="34" charset="0"/>
              </a:rPr>
              <a:t>Η Δράση είναι πετυχημένη και πρέπει να συνεχιστεί.</a:t>
            </a:r>
          </a:p>
          <a:p>
            <a:pPr marL="232172" indent="-232172">
              <a:buFont typeface="Wingdings" panose="05000000000000000000" pitchFamily="2" charset="2"/>
              <a:buChar char="v"/>
            </a:pPr>
            <a:endParaRPr lang="el-GR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2172" indent="-232172">
              <a:lnSpc>
                <a:spcPct val="107000"/>
              </a:lnSpc>
              <a:spcAft>
                <a:spcPts val="650"/>
              </a:spcAft>
              <a:buFont typeface="Wingdings" panose="05000000000000000000" pitchFamily="2" charset="2"/>
              <a:buChar char="v"/>
            </a:pP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Πρέπει να αυξηθεί ο προϋπολογισμός της Δράσης για να επιτύχει τους μεσοπρόθεσμους και μακροπρόθεσμους στόχους της.</a:t>
            </a:r>
          </a:p>
          <a:p>
            <a:pPr marL="232172" indent="-232172">
              <a:lnSpc>
                <a:spcPct val="107000"/>
              </a:lnSpc>
              <a:spcAft>
                <a:spcPts val="650"/>
              </a:spcAft>
              <a:buFont typeface="Wingdings" panose="05000000000000000000" pitchFamily="2" charset="2"/>
              <a:buChar char="v"/>
            </a:pP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πρέπει να συνδυαστεί με συναφείς Δράσεις για να αποφευχθούν επικαλύψεις/κενά.</a:t>
            </a:r>
          </a:p>
          <a:p>
            <a:pPr marL="232172" indent="-232172">
              <a:lnSpc>
                <a:spcPct val="107000"/>
              </a:lnSpc>
              <a:spcAft>
                <a:spcPts val="650"/>
              </a:spcAft>
              <a:buFont typeface="Wingdings" panose="05000000000000000000" pitchFamily="2" charset="2"/>
              <a:buChar char="v"/>
            </a:pP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Διαχειριστικά (ετήσια προκήρυξη, δυνατότητα αναπροσαρμογής του προϋπολογισμού, να ελαχιστοποιηθούν οι περικοπές δαπανών, οι επιτροπές να συνδυάζουν ερευνητική, τεχνολογική και βιομηχανική εμπειρία, βελτίωση δεικτών).</a:t>
            </a:r>
          </a:p>
          <a:p>
            <a:pPr marL="232172" indent="-232172">
              <a:lnSpc>
                <a:spcPct val="107000"/>
              </a:lnSpc>
              <a:spcAft>
                <a:spcPts val="650"/>
              </a:spcAft>
              <a:buFont typeface="Wingdings" panose="05000000000000000000" pitchFamily="2" charset="2"/>
              <a:buChar char="v"/>
            </a:pP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σύστημα παρακολούθησης και πιστοποίησης θα πρέπει να λαμβάνει υπόψη του το φυσικό αντικείμενο και τους ρόλους και τη συμβολή των εταίρων και θα πρέπει να βελτιωθεί η διαδικασία συμπλήρωσής </a:t>
            </a:r>
            <a:r>
              <a:rPr lang="el-GR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τους ώστε </a:t>
            </a: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μην παραλαμβάνονται έργα χωρίς πλήρως και ορθά συμπληρωμένες εκθέσεις.  </a:t>
            </a:r>
            <a:endParaRPr lang="el-GR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F95ED-E272-CF9C-97CF-59E353808F3A}"/>
              </a:ext>
            </a:extLst>
          </p:cNvPr>
          <p:cNvSpPr txBox="1"/>
          <p:nvPr/>
        </p:nvSpPr>
        <p:spPr>
          <a:xfrm>
            <a:off x="385823" y="388886"/>
            <a:ext cx="53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Προτάσεις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FD63C-F62E-95AD-9F61-DAA846EA341A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</p:spTree>
    <p:extLst>
      <p:ext uri="{BB962C8B-B14F-4D97-AF65-F5344CB8AC3E}">
        <p14:creationId xmlns:p14="http://schemas.microsoft.com/office/powerpoint/2010/main" val="2410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598F8-CE40-1B6E-AB48-8630798D0426}"/>
              </a:ext>
            </a:extLst>
          </p:cNvPr>
          <p:cNvSpPr txBox="1"/>
          <p:nvPr/>
        </p:nvSpPr>
        <p:spPr>
          <a:xfrm>
            <a:off x="2936586" y="2736356"/>
            <a:ext cx="403523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1463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9D9CF1-7611-014F-B82B-AF0D486CF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73136"/>
              </p:ext>
            </p:extLst>
          </p:nvPr>
        </p:nvGraphicFramePr>
        <p:xfrm>
          <a:off x="1058443" y="1556521"/>
          <a:ext cx="7759581" cy="4557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215">
                  <a:extLst>
                    <a:ext uri="{9D8B030D-6E8A-4147-A177-3AD203B41FA5}">
                      <a16:colId xmlns:a16="http://schemas.microsoft.com/office/drawing/2014/main" val="2588871517"/>
                    </a:ext>
                  </a:extLst>
                </a:gridCol>
                <a:gridCol w="4348366">
                  <a:extLst>
                    <a:ext uri="{9D8B030D-6E8A-4147-A177-3AD203B41FA5}">
                      <a16:colId xmlns:a16="http://schemas.microsoft.com/office/drawing/2014/main" val="1096189341"/>
                    </a:ext>
                  </a:extLst>
                </a:gridCol>
              </a:tblGrid>
              <a:tr h="24512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Διακρατικές μεγάλης κλίμακας 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solidFill>
                      <a:srgbClr val="53F1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33939"/>
                  </a:ext>
                </a:extLst>
              </a:tr>
              <a:tr h="376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Προκήρυξη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ΣΥΝΕΡΓΑΣΙΑ 2009: Αύγουστος 2009</a:t>
                      </a:r>
                    </a:p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ΣΥΝΕΡΓΑΣΙΑ 2011: Ιούνιος 2011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90539"/>
                  </a:ext>
                </a:extLst>
              </a:tr>
              <a:tr h="4770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Ωφελούμενοι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Συμπράξεις παραγωγικών εμπορικών επιχειρήσεων κάθε μεγέθους, ερευνητικών κέντρων, ινστιτούτων, ΑΕΙ, τεχνολογικών, δημόσιων, και άλλων φορέων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11686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Μορφή στήριξης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>
                          <a:effectLst/>
                        </a:rPr>
                        <a:t>Επιχορηγήσεις</a:t>
                      </a:r>
                      <a:endParaRPr lang="el-GR" sz="1150" b="1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56997"/>
                  </a:ext>
                </a:extLst>
              </a:tr>
              <a:tr h="318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Προϋπολογισμός Δράσης (δημόσια και ιδιωτική δαπάνη) με βάση την προκήρυξη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€ 251,78 εκ. 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76093"/>
                  </a:ext>
                </a:extLst>
              </a:tr>
              <a:tr h="318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Προϋπολογισμός Δημόσιας Δαπάνης Δράσης με βάση την προκήρυξη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€ 201,52 εκ.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17207"/>
                  </a:ext>
                </a:extLst>
              </a:tr>
              <a:tr h="376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Εγκεκριμένος προϋπολογισμός ενταγμένων έργων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€ 255,09 εκ. </a:t>
                      </a:r>
                    </a:p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 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22263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Αιτούμενη χρηματοδότηση ενταγμένων έργων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€ 232,23 εκ.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29621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>
                          <a:effectLst/>
                        </a:rPr>
                        <a:t>Εγκεκριμένη χρηματοδότηση ενταγμένων έργων</a:t>
                      </a:r>
                      <a:endParaRPr lang="el-GR" sz="1150" b="1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€ 197,51 εκ. 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5332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Αιτούμενη χρηματοδότηση ολοκληρωμένων έργων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€ 159,78 εκ.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33181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>
                          <a:effectLst/>
                        </a:rPr>
                        <a:t>Εγκεκριμένη χρηματοδότηση ολοκληρωμένων έργων</a:t>
                      </a:r>
                      <a:endParaRPr lang="el-GR" sz="1150" b="1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€ 157,53 εκ.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06917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Ίδια συμμετοχή (ιδιωτική χρηματοδότηση)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€ 38,</a:t>
                      </a:r>
                      <a:r>
                        <a:rPr lang="en-US" sz="1150" b="1" kern="800" dirty="0">
                          <a:effectLst/>
                        </a:rPr>
                        <a:t>30 </a:t>
                      </a:r>
                      <a:r>
                        <a:rPr lang="el-GR" sz="1150" b="1" kern="800" dirty="0">
                          <a:effectLst/>
                        </a:rPr>
                        <a:t>εκ.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874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Συνολική δημόσια δαπάνη κατά την ολοκλήρωση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€ 157,52 εκ.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156226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Συνολικός αριθμός προτάσεων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1196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12692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Αριθμός ενταγμένων προτάσεων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296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20138"/>
                  </a:ext>
                </a:extLst>
              </a:tr>
              <a:tr h="159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Αριθμός έργων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291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40541"/>
                  </a:ext>
                </a:extLst>
              </a:tr>
              <a:tr h="3180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Αριθμός συμμετοχών φορέων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528 (582 ήταν ο αρχικός αριθμός των φορέων που πήρε μέρος στη Δράση αλλά στην πορεία κάποιοι </a:t>
                      </a:r>
                      <a:r>
                        <a:rPr lang="el-GR" sz="1150" b="1" kern="800" dirty="0" err="1">
                          <a:effectLst/>
                        </a:rPr>
                        <a:t>απεντάχθηκαν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6169"/>
                  </a:ext>
                </a:extLst>
              </a:tr>
              <a:tr h="1717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Περίοδος υλοποίησης έργων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50" b="1" kern="800" dirty="0">
                          <a:effectLst/>
                        </a:rPr>
                        <a:t>11/2010 – 06/2015</a:t>
                      </a:r>
                      <a:endParaRPr lang="el-GR" sz="1150" b="1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8" marR="28808" marT="0" marB="0">
                    <a:solidFill>
                      <a:srgbClr val="D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83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14C1CE-80E6-066D-9DE8-095F9486CE97}"/>
              </a:ext>
            </a:extLst>
          </p:cNvPr>
          <p:cNvSpPr txBox="1"/>
          <p:nvPr/>
        </p:nvSpPr>
        <p:spPr>
          <a:xfrm>
            <a:off x="385823" y="388886"/>
            <a:ext cx="53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Βασικά στοιχεία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A5B5A-4266-E0AF-4EAC-CB09F3893EB0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</p:spTree>
    <p:extLst>
      <p:ext uri="{BB962C8B-B14F-4D97-AF65-F5344CB8AC3E}">
        <p14:creationId xmlns:p14="http://schemas.microsoft.com/office/powerpoint/2010/main" val="420365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38F7A2C-1D8E-DFD3-5FA9-6C2C7583C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0" t="-1" r="-1155" b="-1260"/>
          <a:stretch/>
        </p:blipFill>
        <p:spPr bwMode="auto">
          <a:xfrm>
            <a:off x="922212" y="1321173"/>
            <a:ext cx="8057537" cy="500324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79CA45-9E14-C562-4BCD-3774D626BB04}"/>
              </a:ext>
            </a:extLst>
          </p:cNvPr>
          <p:cNvSpPr txBox="1"/>
          <p:nvPr/>
        </p:nvSpPr>
        <p:spPr>
          <a:xfrm>
            <a:off x="385823" y="388886"/>
            <a:ext cx="53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Λογική Παρέμβασης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79B4D-06BF-A05F-78C5-FDD50ECA01E3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</p:spTree>
    <p:extLst>
      <p:ext uri="{BB962C8B-B14F-4D97-AF65-F5344CB8AC3E}">
        <p14:creationId xmlns:p14="http://schemas.microsoft.com/office/powerpoint/2010/main" val="95192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1B6FF-A125-D22B-5D6E-916B33E8DF42}"/>
              </a:ext>
            </a:extLst>
          </p:cNvPr>
          <p:cNvSpPr txBox="1"/>
          <p:nvPr/>
        </p:nvSpPr>
        <p:spPr>
          <a:xfrm>
            <a:off x="784796" y="2557134"/>
            <a:ext cx="8820677" cy="1070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488"/>
              </a:spcAft>
            </a:pPr>
            <a:r>
              <a:rPr lang="el-GR" sz="1463" dirty="0">
                <a:latin typeface="Calibri" panose="020F0502020204030204" pitchFamily="34" charset="0"/>
                <a:ea typeface="Calibri" panose="020F0502020204030204" pitchFamily="34" charset="0"/>
              </a:rPr>
              <a:t>Οι στόχοι που θέτει η Δράση Συνεργασία </a:t>
            </a:r>
            <a:r>
              <a:rPr lang="el-GR" sz="1463" b="1" dirty="0">
                <a:latin typeface="Calibri" panose="020F0502020204030204" pitchFamily="34" charset="0"/>
                <a:ea typeface="Calibri" panose="020F0502020204030204" pitchFamily="34" charset="0"/>
              </a:rPr>
              <a:t>ανταποκρίνονται στις ανάγκες τόσο του εθνικού συστήματος καινοτομίας, την περίοδο σχεδιασμού και υλοποίησης της Δράσης, όσο και των ερευνητικών οργανισμών και επιχειρήσεων. </a:t>
            </a:r>
            <a:r>
              <a:rPr lang="el-GR" sz="1463" dirty="0">
                <a:latin typeface="Calibri" panose="020F0502020204030204" pitchFamily="34" charset="0"/>
                <a:ea typeface="Calibri" panose="020F0502020204030204" pitchFamily="34" charset="0"/>
              </a:rPr>
              <a:t>Μία πρώτη ένδειξη αποτελεί ο μεγάλος αριθμός των προτάσεων που υποβλήθηκαν και στις δύο προκηρύξεις (1196).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EF4A3-8B1D-CA6C-AD2D-C38A22038A3D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</p:spTree>
    <p:extLst>
      <p:ext uri="{BB962C8B-B14F-4D97-AF65-F5344CB8AC3E}">
        <p14:creationId xmlns:p14="http://schemas.microsoft.com/office/powerpoint/2010/main" val="108006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6628E32D-B061-9D6A-0515-69BE64E16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2" y="1737948"/>
            <a:ext cx="4352400" cy="3341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3" descr="A graph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1AE622B-8D3B-983E-1C16-DBE801A4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95" y="1737948"/>
            <a:ext cx="4351861" cy="3341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658C3-A25A-FB6F-B29B-4EEA04D83880}"/>
              </a:ext>
            </a:extLst>
          </p:cNvPr>
          <p:cNvSpPr txBox="1"/>
          <p:nvPr/>
        </p:nvSpPr>
        <p:spPr>
          <a:xfrm>
            <a:off x="524970" y="5164318"/>
            <a:ext cx="871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δικτύωση ήταν το σημαντικότερο κίνητρο συμμετοχής για όλους, αλλά ενώ για τους ερευνητικούς φορείς η χρηματοδότηση ήταν σχεδόν εξίσου σημαντική για τις επιχειρήσεις ήταν σημαντικότερη η συνεισφορά των έργων στη μακροχρόνια πορεία τους. </a:t>
            </a:r>
          </a:p>
          <a:p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5B9B4-7F25-8E86-FA95-7D2ECCBFA4D7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4DB2E-2C52-BE42-8969-09ABF86E9F1F}"/>
              </a:ext>
            </a:extLst>
          </p:cNvPr>
          <p:cNvSpPr txBox="1"/>
          <p:nvPr/>
        </p:nvSpPr>
        <p:spPr>
          <a:xfrm>
            <a:off x="180531" y="545974"/>
            <a:ext cx="4969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Κίνητρα επιχειρήσεων και ερευνητικών φορέων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3ADCEA-A566-5997-EE4B-D6899CEED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49397"/>
              </p:ext>
            </p:extLst>
          </p:nvPr>
        </p:nvGraphicFramePr>
        <p:xfrm>
          <a:off x="922213" y="1163659"/>
          <a:ext cx="8838481" cy="5350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417">
                  <a:extLst>
                    <a:ext uri="{9D8B030D-6E8A-4147-A177-3AD203B41FA5}">
                      <a16:colId xmlns:a16="http://schemas.microsoft.com/office/drawing/2014/main" val="2720997477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1231872564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1252804789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2266339682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4103225259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1338831830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3604921793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3646539853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3691768065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2120807075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4047749137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1717867263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3574717291"/>
                    </a:ext>
                  </a:extLst>
                </a:gridCol>
                <a:gridCol w="538928">
                  <a:extLst>
                    <a:ext uri="{9D8B030D-6E8A-4147-A177-3AD203B41FA5}">
                      <a16:colId xmlns:a16="http://schemas.microsoft.com/office/drawing/2014/main" val="3062063449"/>
                    </a:ext>
                  </a:extLst>
                </a:gridCol>
              </a:tblGrid>
              <a:tr h="15383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Σύνολο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Πριν το 2011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2011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2012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2013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2014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2015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2016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2017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2018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2019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2020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solidFill>
                            <a:schemeClr val="tx1"/>
                          </a:solidFill>
                          <a:effectLst/>
                        </a:rPr>
                        <a:t>2021 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3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50939"/>
                  </a:ext>
                </a:extLst>
              </a:tr>
              <a:tr h="205640">
                <a:tc gridSpan="14"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effectLst/>
                        </a:rPr>
                        <a:t>Συνολικές Δημοσιεύσεις των ερευνητών που συμμετείχαν στη Δράση 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908023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Διακύμανση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5</a:t>
                      </a:r>
                      <a:r>
                        <a:rPr lang="en-US" sz="800" kern="800" dirty="0">
                          <a:effectLst/>
                        </a:rPr>
                        <a:t>.</a:t>
                      </a:r>
                      <a:r>
                        <a:rPr lang="el-GR" sz="800" kern="800" dirty="0">
                          <a:effectLst/>
                        </a:rPr>
                        <a:t>767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94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302,57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15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16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7,</a:t>
                      </a:r>
                      <a:r>
                        <a:rPr lang="el-GR" sz="800" kern="800">
                          <a:effectLst/>
                        </a:rPr>
                        <a:t>28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19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23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23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26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57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29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77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32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38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98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16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54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7131093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Σύνολο 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129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311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50</a:t>
                      </a:r>
                      <a:r>
                        <a:rPr lang="en-US" sz="800" kern="800" dirty="0">
                          <a:effectLst/>
                        </a:rPr>
                        <a:t>.</a:t>
                      </a:r>
                      <a:r>
                        <a:rPr lang="el-GR" sz="800" kern="800" dirty="0">
                          <a:effectLst/>
                        </a:rPr>
                        <a:t>061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642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919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309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874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547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832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161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171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161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918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712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9615699"/>
                  </a:ext>
                </a:extLst>
              </a:tr>
              <a:tr h="23757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effectLst/>
                        </a:rPr>
                        <a:t>Σύνολο σε συνέδρια 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912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9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046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</a:t>
                      </a:r>
                      <a:r>
                        <a:rPr lang="en-US" sz="800" kern="800" dirty="0">
                          <a:effectLst/>
                        </a:rPr>
                        <a:t>.</a:t>
                      </a:r>
                      <a:r>
                        <a:rPr lang="el-GR" sz="800" kern="800" dirty="0">
                          <a:effectLst/>
                        </a:rPr>
                        <a:t>072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318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242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537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550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229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106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325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254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003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230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8047361"/>
                  </a:ext>
                </a:extLst>
              </a:tr>
              <a:tr h="203172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solidFill>
                            <a:schemeClr val="tx1"/>
                          </a:solidFill>
                          <a:effectLst/>
                        </a:rPr>
                        <a:t>Δημοσιεύσεις των ωφελούμενων σχετιζόμενες με τα έργα της Δράσης </a:t>
                      </a:r>
                      <a:r>
                        <a:rPr lang="en-US" sz="800" kern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solidFill>
                      <a:srgbClr val="D0F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8195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Σύνολο Δράσης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5.850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 Πριν το 2012               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673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312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354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423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475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489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492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470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467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433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262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3268131"/>
                  </a:ext>
                </a:extLst>
              </a:tr>
              <a:tr h="238267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Ετεροαναφορές Δράσης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 Πριν το 2012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059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13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211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10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829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9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529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831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398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942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647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927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755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862268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effectLst/>
                        </a:rPr>
                        <a:t>Σύνολο Δράσης/ Γενικό Σύνολο 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0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05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 Πριν το 2012           </a:t>
                      </a:r>
                      <a:r>
                        <a:rPr lang="en-US" sz="800" kern="800">
                          <a:effectLst/>
                        </a:rPr>
                        <a:t>       </a:t>
                      </a: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0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05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0,06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0,06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0,</a:t>
                      </a:r>
                      <a:r>
                        <a:rPr lang="el-GR" sz="800" kern="800">
                          <a:effectLst/>
                        </a:rPr>
                        <a:t>06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8933912"/>
                  </a:ext>
                </a:extLst>
              </a:tr>
              <a:tr h="203172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 err="1">
                          <a:solidFill>
                            <a:schemeClr val="tx1"/>
                          </a:solidFill>
                          <a:effectLst/>
                        </a:rPr>
                        <a:t>Ετεροαναφορές</a:t>
                      </a:r>
                      <a:r>
                        <a:rPr lang="el-GR" sz="800" kern="800" dirty="0">
                          <a:solidFill>
                            <a:schemeClr val="tx1"/>
                          </a:solidFill>
                          <a:effectLst/>
                        </a:rPr>
                        <a:t> των δημοσιεύσεων που </a:t>
                      </a:r>
                      <a:r>
                        <a:rPr lang="el-GR" sz="800" kern="800" dirty="0" err="1">
                          <a:solidFill>
                            <a:schemeClr val="tx1"/>
                          </a:solidFill>
                          <a:effectLst/>
                        </a:rPr>
                        <a:t>ταυτοποιήθηκαν</a:t>
                      </a:r>
                      <a:r>
                        <a:rPr lang="el-GR" sz="800" kern="800" dirty="0">
                          <a:solidFill>
                            <a:schemeClr val="tx1"/>
                          </a:solidFill>
                          <a:effectLst/>
                        </a:rPr>
                        <a:t> </a:t>
                      </a:r>
                      <a:r>
                        <a:rPr lang="en-US" sz="800" kern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solidFill>
                      <a:srgbClr val="D0F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95449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Μέσος όρος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128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632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61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59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60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80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53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96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62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03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54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62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48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28</a:t>
                      </a:r>
                      <a:r>
                        <a:rPr lang="en-US" sz="800" kern="800">
                          <a:effectLst/>
                        </a:rPr>
                        <a:t>,4</a:t>
                      </a:r>
                      <a:r>
                        <a:rPr lang="el-GR" sz="800" kern="800">
                          <a:effectLst/>
                        </a:rPr>
                        <a:t>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6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3402180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Διακύμανση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325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488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655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403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79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50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286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005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44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002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26</a:t>
                      </a:r>
                      <a:r>
                        <a:rPr lang="en-US" sz="800" kern="800" dirty="0">
                          <a:effectLst/>
                        </a:rPr>
                        <a:t>.</a:t>
                      </a:r>
                      <a:r>
                        <a:rPr lang="el-GR" sz="800" kern="800" dirty="0">
                          <a:effectLst/>
                        </a:rPr>
                        <a:t>129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23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39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052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71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37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742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12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439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90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12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312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5.106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62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567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52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500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7698738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effectLst/>
                        </a:rPr>
                        <a:t>Σύνολο 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</a:t>
                      </a:r>
                      <a:r>
                        <a:rPr lang="en-US" sz="800" kern="800" dirty="0">
                          <a:effectLst/>
                        </a:rPr>
                        <a:t>.</a:t>
                      </a:r>
                      <a:r>
                        <a:rPr lang="el-GR" sz="800" kern="800" dirty="0">
                          <a:effectLst/>
                        </a:rPr>
                        <a:t>036</a:t>
                      </a:r>
                      <a:r>
                        <a:rPr lang="en-US" sz="800" kern="800" dirty="0">
                          <a:effectLst/>
                        </a:rPr>
                        <a:t>.</a:t>
                      </a:r>
                      <a:r>
                        <a:rPr lang="el-GR" sz="800" kern="800" dirty="0">
                          <a:effectLst/>
                        </a:rPr>
                        <a:t>280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701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278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164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661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159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058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163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609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145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196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166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923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146</a:t>
                      </a:r>
                      <a:r>
                        <a:rPr lang="en-US" sz="800" kern="800" dirty="0">
                          <a:effectLst/>
                        </a:rPr>
                        <a:t>.</a:t>
                      </a:r>
                      <a:r>
                        <a:rPr lang="el-GR" sz="800" kern="800" dirty="0">
                          <a:effectLst/>
                        </a:rPr>
                        <a:t>976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130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233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108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682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442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830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372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955677"/>
                  </a:ext>
                </a:extLst>
              </a:tr>
              <a:tr h="203172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solidFill>
                            <a:schemeClr val="tx1"/>
                          </a:solidFill>
                          <a:effectLst/>
                        </a:rPr>
                        <a:t>Q1: Επιστημονικές δημοσιεύσεις στο 25% των καλύτερων περιοδικών </a:t>
                      </a:r>
                      <a:r>
                        <a:rPr lang="en-US" sz="800" kern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solidFill>
                      <a:srgbClr val="D0F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882393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Μέσος όρος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0,</a:t>
                      </a:r>
                      <a:r>
                        <a:rPr lang="el-GR" sz="800" kern="800">
                          <a:effectLst/>
                        </a:rPr>
                        <a:t>86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0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99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09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18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33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35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53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947231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Διακύμανση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504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304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81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6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83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24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96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9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05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12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6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10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921883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Σύνολο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56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966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937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320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2403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2663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2939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3186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3572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3690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3527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3634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4112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2979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7239467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effectLst/>
                        </a:rPr>
                        <a:t>Q1/σύνολο 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0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42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0</a:t>
                      </a:r>
                      <a:r>
                        <a:rPr lang="en-US" sz="800" kern="800" dirty="0">
                          <a:effectLst/>
                        </a:rPr>
                        <a:t>,</a:t>
                      </a:r>
                      <a:r>
                        <a:rPr lang="el-GR" sz="800" kern="800" dirty="0">
                          <a:effectLst/>
                        </a:rPr>
                        <a:t>43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46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0</a:t>
                      </a:r>
                      <a:r>
                        <a:rPr lang="en-US" sz="800" kern="800">
                          <a:effectLst/>
                        </a:rPr>
                        <a:t>,</a:t>
                      </a:r>
                      <a:r>
                        <a:rPr lang="el-GR" sz="800" kern="800">
                          <a:effectLst/>
                        </a:rPr>
                        <a:t>52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6466244"/>
                  </a:ext>
                </a:extLst>
              </a:tr>
              <a:tr h="203172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solidFill>
                            <a:schemeClr val="tx1"/>
                          </a:solidFill>
                          <a:effectLst/>
                        </a:rPr>
                        <a:t>Συν-δημοσιεύσεις </a:t>
                      </a:r>
                      <a:r>
                        <a:rPr lang="en-US" sz="800" kern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solidFill>
                      <a:srgbClr val="D0F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853310"/>
                  </a:ext>
                </a:extLst>
              </a:tr>
              <a:tr h="35975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Ελληνικές και Διεθνείς συν-δημοσιεύσεις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49.249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Πριν το 2012              </a:t>
                      </a:r>
                      <a:r>
                        <a:rPr lang="en-US" sz="800" kern="800" dirty="0">
                          <a:effectLst/>
                        </a:rPr>
                        <a:t>18.040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2413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2655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2764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3477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3541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3523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3447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3424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3617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2348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623964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>
                          <a:effectLst/>
                        </a:rPr>
                        <a:t>Διεθνείς συν-δημοσιεύσεις </a:t>
                      </a: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43.780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Πριν το 2012              20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334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1744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1749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1979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1966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2231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2506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2886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2851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3369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2165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81283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effectLst/>
                        </a:rPr>
                        <a:t>Ελληνικές συν- δημοσιεύσεις 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36.264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Πριν το 2012           </a:t>
                      </a:r>
                      <a:r>
                        <a:rPr lang="en-US" sz="800" kern="800">
                          <a:effectLst/>
                        </a:rPr>
                        <a:t>  </a:t>
                      </a:r>
                      <a:r>
                        <a:rPr lang="el-GR" sz="800" kern="800">
                          <a:effectLst/>
                        </a:rPr>
                        <a:t> 17</a:t>
                      </a:r>
                      <a:r>
                        <a:rPr lang="en-US" sz="800" kern="800">
                          <a:effectLst/>
                        </a:rPr>
                        <a:t>.</a:t>
                      </a:r>
                      <a:r>
                        <a:rPr lang="el-GR" sz="800" kern="800">
                          <a:effectLst/>
                        </a:rPr>
                        <a:t>311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1770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1902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2132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2117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2067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2126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1844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1883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1937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1175</a:t>
                      </a:r>
                      <a:r>
                        <a:rPr lang="el-GR" sz="800" kern="0" dirty="0">
                          <a:effectLst/>
                        </a:rPr>
                        <a:t> 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1208148"/>
                  </a:ext>
                </a:extLst>
              </a:tr>
              <a:tr h="203867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solidFill>
                            <a:schemeClr val="tx1"/>
                          </a:solidFill>
                          <a:effectLst/>
                        </a:rPr>
                        <a:t>Δημοσιεύσεις που κάνεις ο ωφελούμενος μόνος</a:t>
                      </a:r>
                      <a:endParaRPr lang="el-GR" sz="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solidFill>
                      <a:srgbClr val="D0F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533027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kern="100" dirty="0">
                          <a:effectLst/>
                        </a:rPr>
                        <a:t> 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2.564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Πριν το 2012           </a:t>
                      </a:r>
                      <a:r>
                        <a:rPr lang="en-US" sz="800" kern="800" dirty="0">
                          <a:effectLst/>
                        </a:rPr>
                        <a:t>  </a:t>
                      </a:r>
                      <a:r>
                        <a:rPr lang="el-GR" sz="800" kern="800" dirty="0">
                          <a:effectLst/>
                        </a:rPr>
                        <a:t>   </a:t>
                      </a:r>
                      <a:r>
                        <a:rPr lang="en-US" sz="800" kern="800" dirty="0">
                          <a:effectLst/>
                        </a:rPr>
                        <a:t>1.689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kern="800">
                          <a:effectLst/>
                        </a:rPr>
                        <a:t>114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110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99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75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84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89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99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>
                          <a:effectLst/>
                        </a:rPr>
                        <a:t>70</a:t>
                      </a:r>
                      <a:endParaRPr lang="el-GR" sz="8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96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800" kern="800" dirty="0">
                          <a:effectLst/>
                        </a:rPr>
                        <a:t>39</a:t>
                      </a:r>
                      <a:endParaRPr lang="el-GR" sz="8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18334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24B645-110B-BC3B-9E10-9A6E0E838AEB}"/>
              </a:ext>
            </a:extLst>
          </p:cNvPr>
          <p:cNvSpPr txBox="1"/>
          <p:nvPr/>
        </p:nvSpPr>
        <p:spPr>
          <a:xfrm rot="16200000">
            <a:off x="-1500714" y="3567471"/>
            <a:ext cx="4044749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l-GR" sz="1463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Μεγάλος αριθμός δημοσιεύσεων καλής ποιότητας και μεγάλος αριθμός συν-δημοσιεύσεων</a:t>
            </a:r>
            <a:endParaRPr lang="el-GR" sz="1138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D4F7F-65BB-B66C-3BA5-77531F61B56D}"/>
              </a:ext>
            </a:extLst>
          </p:cNvPr>
          <p:cNvSpPr txBox="1"/>
          <p:nvPr/>
        </p:nvSpPr>
        <p:spPr>
          <a:xfrm>
            <a:off x="385823" y="388886"/>
            <a:ext cx="53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Ερευνητικά αποτελέσματα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65BE-42DA-4A58-F03B-DA5B1FCF093F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</p:spTree>
    <p:extLst>
      <p:ext uri="{BB962C8B-B14F-4D97-AF65-F5344CB8AC3E}">
        <p14:creationId xmlns:p14="http://schemas.microsoft.com/office/powerpoint/2010/main" val="231818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pic>
        <p:nvPicPr>
          <p:cNvPr id="2" name="Picture 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4ADC2FAB-6FEF-6BD3-D4BE-2AC5DA7F2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4" y="1344613"/>
            <a:ext cx="8557962" cy="37799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E5132-9809-D6ED-55F6-BC969651C04B}"/>
              </a:ext>
            </a:extLst>
          </p:cNvPr>
          <p:cNvSpPr txBox="1"/>
          <p:nvPr/>
        </p:nvSpPr>
        <p:spPr>
          <a:xfrm>
            <a:off x="560014" y="5199003"/>
            <a:ext cx="8839162" cy="126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488"/>
              </a:spcAft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</a:rPr>
              <a:t>Η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αντιπαραδειγματική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</a:rPr>
              <a:t> μελέτη που έγινε έδωσε ένα ιδιαίτερα ενδιαφέρον αποτέλεσμα χρησιμοποιώντας ως εξαρτημένη μεταβλητή τα ακαθάριστα κέρδη: στις επιχειρήσεις που χρηματοδοτήθηκαν το 2009 και στις μικρές επιχειρήσεις η επιρροή της Δράσης δεν ήταν στατιστικά σημαντική, αλλά στις μεγάλες επιχειρήσεις που χρηματοδοτήθηκαν από την πρόσκληση του 2011 τα αποτελέσματα διαφοροποιήθηκαν αναδεικνύοντας τη θετική επιρροή της Δράσης.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6E6B0-4870-F458-9EE8-3928812C706B}"/>
              </a:ext>
            </a:extLst>
          </p:cNvPr>
          <p:cNvSpPr txBox="1"/>
          <p:nvPr/>
        </p:nvSpPr>
        <p:spPr>
          <a:xfrm>
            <a:off x="385823" y="388886"/>
            <a:ext cx="53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Οφέλη για τις επιχειρήσεις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13500-A2E1-3A1A-3C7D-7642351D538D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</p:spTree>
    <p:extLst>
      <p:ext uri="{BB962C8B-B14F-4D97-AF65-F5344CB8AC3E}">
        <p14:creationId xmlns:p14="http://schemas.microsoft.com/office/powerpoint/2010/main" val="361052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pic>
        <p:nvPicPr>
          <p:cNvPr id="2" name="Picture 1" descr="A pie chart with text&#10;&#10;Description automatically generated">
            <a:extLst>
              <a:ext uri="{FF2B5EF4-FFF2-40B4-BE49-F238E27FC236}">
                <a16:creationId xmlns:a16="http://schemas.microsoft.com/office/drawing/2014/main" id="{EC3A9C6D-5B0E-78D4-96A1-B66687C2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09" y="1528282"/>
            <a:ext cx="7318744" cy="40354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6A37F-0DD0-5346-083D-C8AAB47D9FF6}"/>
              </a:ext>
            </a:extLst>
          </p:cNvPr>
          <p:cNvSpPr txBox="1"/>
          <p:nvPr/>
        </p:nvSpPr>
        <p:spPr>
          <a:xfrm>
            <a:off x="922213" y="5747423"/>
            <a:ext cx="8057538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488"/>
              </a:spcAft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</a:rPr>
              <a:t>Υπήρξε μεγάλη συνεισφορά στη συνέχιση συνεργασιών με βάση τα αποτελέσματα της έρευνας πεδίου.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10238-3989-7C89-F764-53A3143DEDBC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041E1-35D3-9CC4-5EBF-20F885194538}"/>
              </a:ext>
            </a:extLst>
          </p:cNvPr>
          <p:cNvSpPr txBox="1"/>
          <p:nvPr/>
        </p:nvSpPr>
        <p:spPr>
          <a:xfrm>
            <a:off x="385823" y="417566"/>
            <a:ext cx="49695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Επιρροή στις συνεργασίες</a:t>
            </a:r>
          </a:p>
        </p:txBody>
      </p:sp>
    </p:spTree>
    <p:extLst>
      <p:ext uri="{BB962C8B-B14F-4D97-AF65-F5344CB8AC3E}">
        <p14:creationId xmlns:p14="http://schemas.microsoft.com/office/powerpoint/2010/main" val="129971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922213" y="1344613"/>
            <a:ext cx="8057537" cy="424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F3E475-8CD9-0BED-1070-7C2ABC041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75934"/>
              </p:ext>
            </p:extLst>
          </p:nvPr>
        </p:nvGraphicFramePr>
        <p:xfrm>
          <a:off x="776177" y="1349323"/>
          <a:ext cx="8516889" cy="4272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7607">
                  <a:extLst>
                    <a:ext uri="{9D8B030D-6E8A-4147-A177-3AD203B41FA5}">
                      <a16:colId xmlns:a16="http://schemas.microsoft.com/office/drawing/2014/main" val="1469115539"/>
                    </a:ext>
                  </a:extLst>
                </a:gridCol>
                <a:gridCol w="897028">
                  <a:extLst>
                    <a:ext uri="{9D8B030D-6E8A-4147-A177-3AD203B41FA5}">
                      <a16:colId xmlns:a16="http://schemas.microsoft.com/office/drawing/2014/main" val="4262757136"/>
                    </a:ext>
                  </a:extLst>
                </a:gridCol>
                <a:gridCol w="1088822">
                  <a:extLst>
                    <a:ext uri="{9D8B030D-6E8A-4147-A177-3AD203B41FA5}">
                      <a16:colId xmlns:a16="http://schemas.microsoft.com/office/drawing/2014/main" val="3369745020"/>
                    </a:ext>
                  </a:extLst>
                </a:gridCol>
                <a:gridCol w="1145684">
                  <a:extLst>
                    <a:ext uri="{9D8B030D-6E8A-4147-A177-3AD203B41FA5}">
                      <a16:colId xmlns:a16="http://schemas.microsoft.com/office/drawing/2014/main" val="2666276312"/>
                    </a:ext>
                  </a:extLst>
                </a:gridCol>
                <a:gridCol w="1145684">
                  <a:extLst>
                    <a:ext uri="{9D8B030D-6E8A-4147-A177-3AD203B41FA5}">
                      <a16:colId xmlns:a16="http://schemas.microsoft.com/office/drawing/2014/main" val="2255928621"/>
                    </a:ext>
                  </a:extLst>
                </a:gridCol>
                <a:gridCol w="1222064">
                  <a:extLst>
                    <a:ext uri="{9D8B030D-6E8A-4147-A177-3AD203B41FA5}">
                      <a16:colId xmlns:a16="http://schemas.microsoft.com/office/drawing/2014/main" val="364611216"/>
                    </a:ext>
                  </a:extLst>
                </a:gridCol>
              </a:tblGrid>
              <a:tr h="4974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Τομέας ΕΤΑΚ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Εγκεκριμένα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Ολοκληρωμένα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Ποσοστό ολοκληρωμένων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Χρηματοδότηση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Ποσοστό χρηματοδότησης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2745596460"/>
                  </a:ext>
                </a:extLst>
              </a:tr>
              <a:tr h="331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1. </a:t>
                      </a:r>
                      <a:r>
                        <a:rPr lang="el-GR" sz="1100" kern="800" dirty="0" err="1">
                          <a:effectLst/>
                        </a:rPr>
                        <a:t>Τεχνολογιές</a:t>
                      </a:r>
                      <a:r>
                        <a:rPr lang="el-GR" sz="1100" kern="800" dirty="0">
                          <a:effectLst/>
                        </a:rPr>
                        <a:t> Πληροφορικής και </a:t>
                      </a:r>
                      <a:r>
                        <a:rPr lang="el-GR" sz="1100" kern="800" dirty="0" err="1">
                          <a:effectLst/>
                        </a:rPr>
                        <a:t>Επικοινωνίων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36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36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12%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22.290.521,36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14%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2046461400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2. Γεωργία, Αλιεία, Κτηνοτροφία, Τρόφιμα και Βιοτεχνολογία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51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50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17%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30.256.332,75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19%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3043484151"/>
                  </a:ext>
                </a:extLst>
              </a:tr>
              <a:tr h="6658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3. Προϊόντα υψηλής προστιθέμενης αξίας και τεχνολογίες παραγωγής με έμφαση σε παραδοσιακούς κλάδους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9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9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6.745.633,18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4%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1598976814"/>
                  </a:ext>
                </a:extLst>
              </a:tr>
              <a:tr h="5178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4. Προηγμένα υλικά, </a:t>
                      </a:r>
                      <a:r>
                        <a:rPr lang="el-GR" sz="1100" kern="800" dirty="0" err="1">
                          <a:effectLst/>
                        </a:rPr>
                        <a:t>Νανοτεχνολογία</a:t>
                      </a:r>
                      <a:r>
                        <a:rPr lang="el-GR" sz="1100" kern="800" dirty="0">
                          <a:effectLst/>
                        </a:rPr>
                        <a:t> – </a:t>
                      </a:r>
                      <a:r>
                        <a:rPr lang="el-GR" sz="1100" kern="800" dirty="0" err="1">
                          <a:effectLst/>
                        </a:rPr>
                        <a:t>Νανοεπιστήμες</a:t>
                      </a:r>
                      <a:r>
                        <a:rPr lang="el-GR" sz="1100" kern="800" dirty="0">
                          <a:effectLst/>
                        </a:rPr>
                        <a:t> και Μικροηλεκτρονική  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36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35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12%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16.173.245,89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10%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4235359439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5. Ενέργεια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41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38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13%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17.750.218,49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11%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4227836477"/>
                  </a:ext>
                </a:extLst>
              </a:tr>
              <a:tr h="1658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6. Μεταφορές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21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21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7%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5.732.442,96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4%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82066387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7. Περιβάλλον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31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31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11%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14.541.832,40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9%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568804127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8. Υγεία 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52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52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18%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34.959.636,83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22%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3229488442"/>
                  </a:ext>
                </a:extLst>
              </a:tr>
              <a:tr h="331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9. Διάστημα και Τεχνολογίες Ασφάλειας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5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5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2%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4.227.114,09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268071221"/>
                  </a:ext>
                </a:extLst>
              </a:tr>
              <a:tr h="1658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10. Πολιτιστική Κληρονομιά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8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8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3%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3.136.693,88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509580404"/>
                  </a:ext>
                </a:extLst>
              </a:tr>
              <a:tr h="331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11. Κοινωνική και Οικονομική διάσταση της Ανάπτυξης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6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>
                          <a:effectLst/>
                        </a:rPr>
                        <a:t>6</a:t>
                      </a:r>
                      <a:endParaRPr lang="el-GR" sz="11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1.713.885,41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4072796952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Σύνολο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296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291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100%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157.527.557,20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100" kern="800" dirty="0">
                          <a:effectLst/>
                        </a:rPr>
                        <a:t>100%</a:t>
                      </a:r>
                      <a:endParaRPr lang="el-GR" sz="11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4" marR="38244" marT="0" marB="0" anchor="ctr"/>
                </a:tc>
                <a:extLst>
                  <a:ext uri="{0D108BD9-81ED-4DB2-BD59-A6C34878D82A}">
                    <a16:rowId xmlns:a16="http://schemas.microsoft.com/office/drawing/2014/main" val="41476395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DB975B-8126-0BF9-EDDB-87B4BC6936A2}"/>
              </a:ext>
            </a:extLst>
          </p:cNvPr>
          <p:cNvSpPr txBox="1"/>
          <p:nvPr/>
        </p:nvSpPr>
        <p:spPr>
          <a:xfrm>
            <a:off x="496957" y="5778106"/>
            <a:ext cx="884582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488"/>
              </a:spcAft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</a:rPr>
              <a:t>Ίδια έμφαση σε τομείς ΕΤΑΚ όπως στο σύνολο των Δράσεων αλλά με μεγαλύτερη διασπορά από ότι στο σύνολο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92CDE-5869-B38F-C987-727B771658FD}"/>
              </a:ext>
            </a:extLst>
          </p:cNvPr>
          <p:cNvSpPr txBox="1"/>
          <p:nvPr/>
        </p:nvSpPr>
        <p:spPr>
          <a:xfrm>
            <a:off x="385823" y="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ΣΥΝΕΡΓΑΣΙΑ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70DF4-8212-6D1D-83D9-71D360A9B1F5}"/>
              </a:ext>
            </a:extLst>
          </p:cNvPr>
          <p:cNvSpPr txBox="1"/>
          <p:nvPr/>
        </p:nvSpPr>
        <p:spPr>
          <a:xfrm>
            <a:off x="337931" y="479066"/>
            <a:ext cx="49695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Κατανομή ανά τομέα ΕΤΑΚ</a:t>
            </a:r>
          </a:p>
        </p:txBody>
      </p:sp>
    </p:spTree>
    <p:extLst>
      <p:ext uri="{BB962C8B-B14F-4D97-AF65-F5344CB8AC3E}">
        <p14:creationId xmlns:p14="http://schemas.microsoft.com/office/powerpoint/2010/main" val="174809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32551F16E394B89606A4355F1AD67" ma:contentTypeVersion="16" ma:contentTypeDescription="Create a new document." ma:contentTypeScope="" ma:versionID="924ce5197a5c179e274bf372406092d9">
  <xsd:schema xmlns:xsd="http://www.w3.org/2001/XMLSchema" xmlns:xs="http://www.w3.org/2001/XMLSchema" xmlns:p="http://schemas.microsoft.com/office/2006/metadata/properties" xmlns:ns2="31e22cdc-714b-4246-8b7d-544526377ecc" xmlns:ns3="c2054b7f-f6da-44d0-9639-55c90523cbe1" targetNamespace="http://schemas.microsoft.com/office/2006/metadata/properties" ma:root="true" ma:fieldsID="c603869f1434370fea5b4b84376a05c2" ns2:_="" ns3:_="">
    <xsd:import namespace="31e22cdc-714b-4246-8b7d-544526377ecc"/>
    <xsd:import namespace="c2054b7f-f6da-44d0-9639-55c90523c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22cdc-714b-4246-8b7d-544526377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edbdd2-09d2-42f4-a978-692df03900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b7f-f6da-44d0-9639-55c90523cb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724fa58-77f4-4853-9d10-fa295684222a}" ma:internalName="TaxCatchAll" ma:showField="CatchAllData" ma:web="c2054b7f-f6da-44d0-9639-55c90523c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22cdc-714b-4246-8b7d-544526377ecc">
      <Terms xmlns="http://schemas.microsoft.com/office/infopath/2007/PartnerControls"/>
    </lcf76f155ced4ddcb4097134ff3c332f>
    <TaxCatchAll xmlns="c2054b7f-f6da-44d0-9639-55c90523cb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923AC4-C5EA-4A31-BB9B-5CEDCE769AF0}"/>
</file>

<file path=customXml/itemProps2.xml><?xml version="1.0" encoding="utf-8"?>
<ds:datastoreItem xmlns:ds="http://schemas.openxmlformats.org/officeDocument/2006/customXml" ds:itemID="{0C43870F-427B-41FD-AA53-C777D573CD94}">
  <ds:schemaRefs>
    <ds:schemaRef ds:uri="http://schemas.microsoft.com/office/2006/metadata/properties"/>
    <ds:schemaRef ds:uri="http://purl.org/dc/elements/1.1/"/>
    <ds:schemaRef ds:uri="31e22cdc-714b-4246-8b7d-544526377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c2054b7f-f6da-44d0-9639-55c90523cbe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11D7F7-82A6-4D29-894F-ADF061D03A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1887</TotalTime>
  <Words>1424</Words>
  <Application>Microsoft Office PowerPoint</Application>
  <PresentationFormat>A4 Paper (210x297 mm)</PresentationFormat>
  <Paragraphs>434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CeraGR-Black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Petros Catsis</dc:creator>
  <cp:lastModifiedBy>Lena Tsipouri</cp:lastModifiedBy>
  <cp:revision>145</cp:revision>
  <cp:lastPrinted>2023-12-12T08:56:45Z</cp:lastPrinted>
  <dcterms:created xsi:type="dcterms:W3CDTF">2023-07-05T16:39:25Z</dcterms:created>
  <dcterms:modified xsi:type="dcterms:W3CDTF">2023-12-17T20:59:33Z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0x01010005832551F16E394B89606A4355F1AD67</vt:lpwstr>
  </property>
  <property fmtid="{D5CDD505-2E9C-101B-9397-08002B2CF9AE}" pid="3" name="MediaServiceImageTags">
    <vt:lpwstr/>
  </property>
</Properties>
</file>