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sldIdLst>
    <p:sldId id="376" r:id="rId5"/>
    <p:sldId id="374" r:id="rId6"/>
    <p:sldId id="373" r:id="rId7"/>
    <p:sldId id="379" r:id="rId8"/>
    <p:sldId id="380" r:id="rId9"/>
    <p:sldId id="381" r:id="rId10"/>
    <p:sldId id="382" r:id="rId11"/>
    <p:sldId id="383" r:id="rId12"/>
    <p:sldId id="384" r:id="rId13"/>
    <p:sldId id="385" r:id="rId14"/>
    <p:sldId id="386" r:id="rId15"/>
    <p:sldId id="387" r:id="rId16"/>
    <p:sldId id="400" r:id="rId17"/>
    <p:sldId id="450" r:id="rId18"/>
    <p:sldId id="356" r:id="rId19"/>
    <p:sldId id="358" r:id="rId20"/>
    <p:sldId id="392" r:id="rId21"/>
    <p:sldId id="449" r:id="rId22"/>
    <p:sldId id="448" r:id="rId23"/>
    <p:sldId id="396" r:id="rId24"/>
    <p:sldId id="437" r:id="rId25"/>
    <p:sldId id="447" r:id="rId26"/>
    <p:sldId id="436" r:id="rId27"/>
    <p:sldId id="446" r:id="rId28"/>
    <p:sldId id="391" r:id="rId29"/>
    <p:sldId id="393" r:id="rId30"/>
    <p:sldId id="445" r:id="rId31"/>
    <p:sldId id="394" r:id="rId32"/>
    <p:sldId id="398" r:id="rId33"/>
    <p:sldId id="444" r:id="rId34"/>
    <p:sldId id="430" r:id="rId35"/>
    <p:sldId id="389" r:id="rId36"/>
    <p:sldId id="390" r:id="rId37"/>
    <p:sldId id="405" r:id="rId38"/>
    <p:sldId id="407" r:id="rId39"/>
    <p:sldId id="408" r:id="rId40"/>
    <p:sldId id="409" r:id="rId41"/>
    <p:sldId id="413" r:id="rId42"/>
    <p:sldId id="414" r:id="rId43"/>
    <p:sldId id="415" r:id="rId44"/>
    <p:sldId id="416" r:id="rId45"/>
    <p:sldId id="406" r:id="rId46"/>
    <p:sldId id="454" r:id="rId47"/>
    <p:sldId id="453" r:id="rId48"/>
    <p:sldId id="452" r:id="rId49"/>
    <p:sldId id="451" r:id="rId50"/>
    <p:sldId id="420" r:id="rId51"/>
    <p:sldId id="421" r:id="rId52"/>
    <p:sldId id="422" r:id="rId53"/>
    <p:sldId id="423" r:id="rId54"/>
    <p:sldId id="424" r:id="rId55"/>
    <p:sldId id="425" r:id="rId56"/>
    <p:sldId id="428" r:id="rId57"/>
    <p:sldId id="284" r:id="rId58"/>
    <p:sldId id="426" r:id="rId59"/>
    <p:sldId id="427" r:id="rId60"/>
    <p:sldId id="429" r:id="rId6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F9F6"/>
    <a:srgbClr val="C73C3A"/>
    <a:srgbClr val="7F7F7F"/>
    <a:srgbClr val="53F1E8"/>
    <a:srgbClr val="E9FBF9"/>
    <a:srgbClr val="D0F7F3"/>
    <a:srgbClr val="DACB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54D7A2-73C4-F24D-AB25-A5A332281F1F}" v="3" dt="2023-12-12T15:25:22.277"/>
    <p1510:client id="{2FC91C11-D97E-4976-B8AC-C03FDD45D0B8}" v="2" dt="2023-12-12T15:54:50.427"/>
    <p1510:client id="{31C90439-0EAB-4B77-9138-B91ACB508A4C}" vWet="4" dt="2023-12-12T16:17:47.103"/>
    <p1510:client id="{7096486F-65AD-00B8-7A34-47A284F339F7}" v="45" dt="2023-12-19T13:52:33.214"/>
    <p1510:client id="{A5B10FF5-76CB-6152-0F77-0EF97F5423CC}" v="199" dt="2023-12-12T16:23:01.498"/>
    <p1510:client id="{AEF8AC5A-CA9D-4460-B4E6-36B6077411EB}" v="2" dt="2023-12-15T07:40:58.3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038"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https://opixai.sharepoint.com/sites/OPIXIKE/Shared%20Documents/On-Going%20Projects/7_21_&#915;&#915;&#917;&#922;/&#915;&#961;&#940;&#966;&#959;&#962;/Results/network_analytics_all_projects_06_06_2023_normaliz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[network_analytics_all_projects_06_06_2023_normalized.xlsx]Sheet1!PivotTable1</c:name>
    <c:fmtId val="-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Sheet1!$B$3</c:f>
              <c:strCache>
                <c:ptCount val="1"/>
                <c:pt idx="0">
                  <c:v>Total</c:v>
                </c:pt>
              </c:strCache>
            </c:strRef>
          </c:tx>
          <c:spPr>
            <a:solidFill>
              <a:schemeClr val="accent1"/>
            </a:solidFill>
            <a:ln>
              <a:noFill/>
            </a:ln>
            <a:effectLst/>
          </c:spPr>
          <c:invertIfNegative val="0"/>
          <c:cat>
            <c:strRef>
              <c:f>Sheet1!$A$4:$A$54</c:f>
              <c:strCache>
                <c:ptCount val="5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29</c:v>
                </c:pt>
                <c:pt idx="28">
                  <c:v>30</c:v>
                </c:pt>
                <c:pt idx="29">
                  <c:v>31</c:v>
                </c:pt>
                <c:pt idx="30">
                  <c:v>32</c:v>
                </c:pt>
                <c:pt idx="31">
                  <c:v>38</c:v>
                </c:pt>
                <c:pt idx="32">
                  <c:v>43</c:v>
                </c:pt>
                <c:pt idx="33">
                  <c:v>47</c:v>
                </c:pt>
                <c:pt idx="34">
                  <c:v>50</c:v>
                </c:pt>
                <c:pt idx="35">
                  <c:v>51</c:v>
                </c:pt>
                <c:pt idx="36">
                  <c:v>60</c:v>
                </c:pt>
                <c:pt idx="37">
                  <c:v>61</c:v>
                </c:pt>
                <c:pt idx="38">
                  <c:v>63</c:v>
                </c:pt>
                <c:pt idx="39">
                  <c:v>66</c:v>
                </c:pt>
                <c:pt idx="40">
                  <c:v>67</c:v>
                </c:pt>
                <c:pt idx="41">
                  <c:v>70</c:v>
                </c:pt>
                <c:pt idx="42">
                  <c:v>86</c:v>
                </c:pt>
                <c:pt idx="43">
                  <c:v>90</c:v>
                </c:pt>
                <c:pt idx="44">
                  <c:v>102</c:v>
                </c:pt>
                <c:pt idx="45">
                  <c:v>119</c:v>
                </c:pt>
                <c:pt idx="46">
                  <c:v>141</c:v>
                </c:pt>
                <c:pt idx="47">
                  <c:v>149</c:v>
                </c:pt>
                <c:pt idx="48">
                  <c:v>173</c:v>
                </c:pt>
                <c:pt idx="49">
                  <c:v>211</c:v>
                </c:pt>
              </c:strCache>
            </c:strRef>
          </c:cat>
          <c:val>
            <c:numRef>
              <c:f>Sheet1!$B$4:$B$54</c:f>
              <c:numCache>
                <c:formatCode>General</c:formatCode>
                <c:ptCount val="50"/>
                <c:pt idx="0">
                  <c:v>392</c:v>
                </c:pt>
                <c:pt idx="1">
                  <c:v>36</c:v>
                </c:pt>
                <c:pt idx="2">
                  <c:v>156</c:v>
                </c:pt>
                <c:pt idx="3">
                  <c:v>142</c:v>
                </c:pt>
                <c:pt idx="4">
                  <c:v>126</c:v>
                </c:pt>
                <c:pt idx="5">
                  <c:v>67</c:v>
                </c:pt>
                <c:pt idx="6">
                  <c:v>47</c:v>
                </c:pt>
                <c:pt idx="7">
                  <c:v>59</c:v>
                </c:pt>
                <c:pt idx="8">
                  <c:v>31</c:v>
                </c:pt>
                <c:pt idx="9">
                  <c:v>26</c:v>
                </c:pt>
                <c:pt idx="10">
                  <c:v>17</c:v>
                </c:pt>
                <c:pt idx="11">
                  <c:v>8</c:v>
                </c:pt>
                <c:pt idx="12">
                  <c:v>13</c:v>
                </c:pt>
                <c:pt idx="13">
                  <c:v>7</c:v>
                </c:pt>
                <c:pt idx="14">
                  <c:v>8</c:v>
                </c:pt>
                <c:pt idx="15">
                  <c:v>5</c:v>
                </c:pt>
                <c:pt idx="16">
                  <c:v>6</c:v>
                </c:pt>
                <c:pt idx="17">
                  <c:v>7</c:v>
                </c:pt>
                <c:pt idx="18">
                  <c:v>8</c:v>
                </c:pt>
                <c:pt idx="19">
                  <c:v>1</c:v>
                </c:pt>
                <c:pt idx="20">
                  <c:v>2</c:v>
                </c:pt>
                <c:pt idx="21">
                  <c:v>4</c:v>
                </c:pt>
                <c:pt idx="22">
                  <c:v>2</c:v>
                </c:pt>
                <c:pt idx="23">
                  <c:v>2</c:v>
                </c:pt>
                <c:pt idx="24">
                  <c:v>1</c:v>
                </c:pt>
                <c:pt idx="25">
                  <c:v>1</c:v>
                </c:pt>
                <c:pt idx="26">
                  <c:v>1</c:v>
                </c:pt>
                <c:pt idx="27">
                  <c:v>1</c:v>
                </c:pt>
                <c:pt idx="28">
                  <c:v>1</c:v>
                </c:pt>
                <c:pt idx="29">
                  <c:v>1</c:v>
                </c:pt>
                <c:pt idx="30">
                  <c:v>1</c:v>
                </c:pt>
                <c:pt idx="31">
                  <c:v>2</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numCache>
            </c:numRef>
          </c:val>
          <c:extLst>
            <c:ext xmlns:c16="http://schemas.microsoft.com/office/drawing/2014/chart" uri="{C3380CC4-5D6E-409C-BE32-E72D297353CC}">
              <c16:uniqueId val="{00000000-5020-45F8-8E93-82A02E6C63D8}"/>
            </c:ext>
          </c:extLst>
        </c:ser>
        <c:dLbls>
          <c:showLegendKey val="0"/>
          <c:showVal val="0"/>
          <c:showCatName val="0"/>
          <c:showSerName val="0"/>
          <c:showPercent val="0"/>
          <c:showBubbleSize val="0"/>
        </c:dLbls>
        <c:gapWidth val="219"/>
        <c:overlap val="-27"/>
        <c:axId val="883866144"/>
        <c:axId val="883860864"/>
      </c:barChart>
      <c:catAx>
        <c:axId val="88386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883860864"/>
        <c:crosses val="autoZero"/>
        <c:auto val="1"/>
        <c:lblAlgn val="ctr"/>
        <c:lblOffset val="100"/>
        <c:noMultiLvlLbl val="0"/>
      </c:catAx>
      <c:valAx>
        <c:axId val="883860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883866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8E6CD-5652-4D62-84E0-E20B6A8BCE40}" type="datetimeFigureOut">
              <a:rPr lang="el-GR" smtClean="0"/>
              <a:t>19/12/2023</a:t>
            </a:fld>
            <a:endParaRPr lang="el-GR"/>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F572D-55AB-4BD2-88A4-9D37177CD9AE}" type="slidenum">
              <a:rPr lang="el-GR" smtClean="0"/>
              <a:t>‹#›</a:t>
            </a:fld>
            <a:endParaRPr lang="el-GR"/>
          </a:p>
        </p:txBody>
      </p:sp>
    </p:spTree>
    <p:extLst>
      <p:ext uri="{BB962C8B-B14F-4D97-AF65-F5344CB8AC3E}">
        <p14:creationId xmlns:p14="http://schemas.microsoft.com/office/powerpoint/2010/main" val="133026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86DBFE-8C9F-4D8B-8330-4936AFD944BF}" type="datetime1">
              <a:rPr lang="el-GR" smtClean="0"/>
              <a:t>19/12/2023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F12C5D-79AE-477C-8451-46B3A0A60501}" type="slidenum">
              <a:rPr lang="el-GR" smtClean="0"/>
              <a:t>‹#›</a:t>
            </a:fld>
            <a:endParaRPr lang="el-GR"/>
          </a:p>
        </p:txBody>
      </p:sp>
    </p:spTree>
    <p:extLst>
      <p:ext uri="{BB962C8B-B14F-4D97-AF65-F5344CB8AC3E}">
        <p14:creationId xmlns:p14="http://schemas.microsoft.com/office/powerpoint/2010/main" val="4200002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D2C930-C694-4E56-89A2-073D48F98267}" type="datetime1">
              <a:rPr lang="el-GR" smtClean="0"/>
              <a:t>19/12/2023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F12C5D-79AE-477C-8451-46B3A0A60501}" type="slidenum">
              <a:rPr lang="el-GR" smtClean="0"/>
              <a:t>‹#›</a:t>
            </a:fld>
            <a:endParaRPr lang="el-GR"/>
          </a:p>
        </p:txBody>
      </p:sp>
    </p:spTree>
    <p:extLst>
      <p:ext uri="{BB962C8B-B14F-4D97-AF65-F5344CB8AC3E}">
        <p14:creationId xmlns:p14="http://schemas.microsoft.com/office/powerpoint/2010/main" val="2279179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EB5AF-F205-4D66-AC55-D23E0CE83F20}" type="datetime1">
              <a:rPr lang="el-GR" smtClean="0"/>
              <a:t>19/12/2023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F12C5D-79AE-477C-8451-46B3A0A60501}" type="slidenum">
              <a:rPr lang="el-GR" smtClean="0"/>
              <a:t>‹#›</a:t>
            </a:fld>
            <a:endParaRPr lang="el-GR"/>
          </a:p>
        </p:txBody>
      </p:sp>
    </p:spTree>
    <p:extLst>
      <p:ext uri="{BB962C8B-B14F-4D97-AF65-F5344CB8AC3E}">
        <p14:creationId xmlns:p14="http://schemas.microsoft.com/office/powerpoint/2010/main" val="232611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blue and white logo&#10;&#10;Description automatically generated">
            <a:extLst>
              <a:ext uri="{FF2B5EF4-FFF2-40B4-BE49-F238E27FC236}">
                <a16:creationId xmlns:a16="http://schemas.microsoft.com/office/drawing/2014/main" id="{A98D8564-1A4C-B817-B62D-5ADCA2A17B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40" y="6538914"/>
            <a:ext cx="656703" cy="167994"/>
          </a:xfrm>
          <a:prstGeom prst="rect">
            <a:avLst/>
          </a:prstGeom>
        </p:spPr>
      </p:pic>
      <p:sp>
        <p:nvSpPr>
          <p:cNvPr id="9" name="object 85">
            <a:extLst>
              <a:ext uri="{FF2B5EF4-FFF2-40B4-BE49-F238E27FC236}">
                <a16:creationId xmlns:a16="http://schemas.microsoft.com/office/drawing/2014/main" id="{D8E99F74-E676-C0AE-CF2F-A38C4FDE5913}"/>
              </a:ext>
            </a:extLst>
          </p:cNvPr>
          <p:cNvSpPr txBox="1"/>
          <p:nvPr userDrawn="1"/>
        </p:nvSpPr>
        <p:spPr>
          <a:xfrm>
            <a:off x="2580217" y="6449077"/>
            <a:ext cx="4745566" cy="347668"/>
          </a:xfrm>
          <a:prstGeom prst="rect">
            <a:avLst/>
          </a:prstGeom>
          <a:noFill/>
        </p:spPr>
        <p:txBody>
          <a:bodyPr wrap="square" lIns="0" tIns="0" rIns="0" bIns="0" rtlCol="0">
            <a:noAutofit/>
          </a:bodyPr>
          <a:lstStyle/>
          <a:p>
            <a:pPr algn="ctr">
              <a:lnSpc>
                <a:spcPts val="2530"/>
              </a:lnSpc>
              <a:spcBef>
                <a:spcPts val="126"/>
              </a:spcBef>
            </a:pPr>
            <a:r>
              <a:rPr sz="1100" b="1">
                <a:solidFill>
                  <a:srgbClr val="C00000"/>
                </a:solidFill>
                <a:cs typeface="Calibri" panose="020F0502020204030204" pitchFamily="34" charset="0"/>
              </a:rPr>
              <a:t>A</a:t>
            </a:r>
            <a:r>
              <a:rPr lang="el-GR" sz="1100" b="1" err="1">
                <a:solidFill>
                  <a:srgbClr val="C00000"/>
                </a:solidFill>
                <a:cs typeface="Calibri" panose="020F0502020204030204" pitchFamily="34" charset="0"/>
              </a:rPr>
              <a:t>ποτίμηση</a:t>
            </a:r>
            <a:r>
              <a:rPr lang="el-GR" sz="1100" b="1">
                <a:solidFill>
                  <a:srgbClr val="C00000"/>
                </a:solidFill>
                <a:cs typeface="Calibri" panose="020F0502020204030204" pitchFamily="34" charset="0"/>
              </a:rPr>
              <a:t> </a:t>
            </a:r>
            <a:r>
              <a:rPr lang="el-GR" sz="1100" b="1" spc="54">
                <a:solidFill>
                  <a:srgbClr val="C00000"/>
                </a:solidFill>
                <a:cs typeface="Calibri" panose="020F0502020204030204" pitchFamily="34" charset="0"/>
              </a:rPr>
              <a:t>Δ</a:t>
            </a:r>
            <a:r>
              <a:rPr sz="1100" b="1" err="1">
                <a:solidFill>
                  <a:srgbClr val="C00000"/>
                </a:solidFill>
                <a:cs typeface="Calibri" panose="020F0502020204030204" pitchFamily="34" charset="0"/>
              </a:rPr>
              <a:t>ρά</a:t>
            </a:r>
            <a:r>
              <a:rPr sz="1100" b="1" spc="-13" err="1">
                <a:solidFill>
                  <a:srgbClr val="C00000"/>
                </a:solidFill>
                <a:cs typeface="Calibri" panose="020F0502020204030204" pitchFamily="34" charset="0"/>
              </a:rPr>
              <a:t>σ</a:t>
            </a:r>
            <a:r>
              <a:rPr sz="1100" b="1" spc="-25" err="1">
                <a:solidFill>
                  <a:srgbClr val="C00000"/>
                </a:solidFill>
                <a:cs typeface="Calibri" panose="020F0502020204030204" pitchFamily="34" charset="0"/>
              </a:rPr>
              <a:t>ε</a:t>
            </a:r>
            <a:r>
              <a:rPr sz="1100" b="1" spc="-51" err="1">
                <a:solidFill>
                  <a:srgbClr val="C00000"/>
                </a:solidFill>
                <a:cs typeface="Calibri" panose="020F0502020204030204" pitchFamily="34" charset="0"/>
              </a:rPr>
              <a:t>ω</a:t>
            </a:r>
            <a:r>
              <a:rPr sz="1100" b="1" err="1">
                <a:solidFill>
                  <a:srgbClr val="C00000"/>
                </a:solidFill>
                <a:cs typeface="Calibri" panose="020F0502020204030204" pitchFamily="34" charset="0"/>
              </a:rPr>
              <a:t>ν</a:t>
            </a:r>
            <a:r>
              <a:rPr lang="en-US" sz="1100" b="1">
                <a:solidFill>
                  <a:srgbClr val="C00000"/>
                </a:solidFill>
                <a:cs typeface="Calibri" panose="020F0502020204030204" pitchFamily="34" charset="0"/>
              </a:rPr>
              <a:t> </a:t>
            </a:r>
            <a:r>
              <a:rPr sz="1100" b="1" err="1">
                <a:solidFill>
                  <a:srgbClr val="C00000"/>
                </a:solidFill>
                <a:cs typeface="Calibri" panose="020F0502020204030204" pitchFamily="34" charset="0"/>
              </a:rPr>
              <a:t>Έρε</a:t>
            </a:r>
            <a:r>
              <a:rPr sz="1100" b="1" spc="-25" err="1">
                <a:solidFill>
                  <a:srgbClr val="C00000"/>
                </a:solidFill>
                <a:cs typeface="Calibri" panose="020F0502020204030204" pitchFamily="34" charset="0"/>
              </a:rPr>
              <a:t>υ</a:t>
            </a:r>
            <a:r>
              <a:rPr sz="1100" b="1" spc="-50" err="1">
                <a:solidFill>
                  <a:srgbClr val="C00000"/>
                </a:solidFill>
                <a:cs typeface="Calibri" panose="020F0502020204030204" pitchFamily="34" charset="0"/>
              </a:rPr>
              <a:t>ν</a:t>
            </a:r>
            <a:r>
              <a:rPr sz="1100" b="1">
                <a:solidFill>
                  <a:srgbClr val="C00000"/>
                </a:solidFill>
                <a:cs typeface="Calibri" panose="020F0502020204030204" pitchFamily="34" charset="0"/>
              </a:rPr>
              <a:t>ας</a:t>
            </a:r>
            <a:r>
              <a:rPr sz="1100" b="1" spc="106">
                <a:solidFill>
                  <a:srgbClr val="C00000"/>
                </a:solidFill>
                <a:cs typeface="Calibri" panose="020F0502020204030204" pitchFamily="34" charset="0"/>
              </a:rPr>
              <a:t> </a:t>
            </a:r>
            <a:r>
              <a:rPr sz="1100" b="1" spc="-50">
                <a:solidFill>
                  <a:srgbClr val="C00000"/>
                </a:solidFill>
                <a:cs typeface="Calibri" panose="020F0502020204030204" pitchFamily="34" charset="0"/>
              </a:rPr>
              <a:t>κ</a:t>
            </a:r>
            <a:r>
              <a:rPr sz="1100" b="1">
                <a:solidFill>
                  <a:srgbClr val="C00000"/>
                </a:solidFill>
                <a:cs typeface="Calibri" panose="020F0502020204030204" pitchFamily="34" charset="0"/>
              </a:rPr>
              <a:t>αι</a:t>
            </a:r>
            <a:r>
              <a:rPr sz="1100" b="1" spc="46">
                <a:solidFill>
                  <a:srgbClr val="C00000"/>
                </a:solidFill>
                <a:cs typeface="Calibri" panose="020F0502020204030204" pitchFamily="34" charset="0"/>
              </a:rPr>
              <a:t> </a:t>
            </a:r>
            <a:r>
              <a:rPr sz="1100" b="1" spc="-85">
                <a:solidFill>
                  <a:srgbClr val="C00000"/>
                </a:solidFill>
                <a:cs typeface="Calibri" panose="020F0502020204030204" pitchFamily="34" charset="0"/>
              </a:rPr>
              <a:t>Κ</a:t>
            </a:r>
            <a:r>
              <a:rPr sz="1100" b="1">
                <a:solidFill>
                  <a:srgbClr val="C00000"/>
                </a:solidFill>
                <a:cs typeface="Calibri" panose="020F0502020204030204" pitchFamily="34" charset="0"/>
              </a:rPr>
              <a:t>α</a:t>
            </a:r>
            <a:r>
              <a:rPr sz="1100" b="1" spc="-58">
                <a:solidFill>
                  <a:srgbClr val="C00000"/>
                </a:solidFill>
                <a:cs typeface="Calibri" panose="020F0502020204030204" pitchFamily="34" charset="0"/>
              </a:rPr>
              <a:t>ι</a:t>
            </a:r>
            <a:r>
              <a:rPr sz="1100" b="1" spc="-50">
                <a:solidFill>
                  <a:srgbClr val="C00000"/>
                </a:solidFill>
                <a:cs typeface="Calibri" panose="020F0502020204030204" pitchFamily="34" charset="0"/>
              </a:rPr>
              <a:t>ν</a:t>
            </a:r>
            <a:r>
              <a:rPr sz="1100" b="1">
                <a:solidFill>
                  <a:srgbClr val="C00000"/>
                </a:solidFill>
                <a:cs typeface="Calibri" panose="020F0502020204030204" pitchFamily="34" charset="0"/>
              </a:rPr>
              <a:t>ο</a:t>
            </a:r>
            <a:r>
              <a:rPr sz="1100" b="1" spc="-12">
                <a:solidFill>
                  <a:srgbClr val="C00000"/>
                </a:solidFill>
                <a:cs typeface="Calibri" panose="020F0502020204030204" pitchFamily="34" charset="0"/>
              </a:rPr>
              <a:t>τ</a:t>
            </a:r>
            <a:r>
              <a:rPr sz="1100" b="1">
                <a:solidFill>
                  <a:srgbClr val="C00000"/>
                </a:solidFill>
                <a:cs typeface="Calibri" panose="020F0502020204030204" pitchFamily="34" charset="0"/>
              </a:rPr>
              <a:t>ομίας της</a:t>
            </a:r>
            <a:r>
              <a:rPr sz="1100" b="1" spc="48">
                <a:solidFill>
                  <a:srgbClr val="C00000"/>
                </a:solidFill>
                <a:cs typeface="Calibri" panose="020F0502020204030204" pitchFamily="34" charset="0"/>
              </a:rPr>
              <a:t> </a:t>
            </a:r>
            <a:r>
              <a:rPr sz="1100" b="1">
                <a:solidFill>
                  <a:srgbClr val="C00000"/>
                </a:solidFill>
                <a:cs typeface="Calibri" panose="020F0502020204030204" pitchFamily="34" charset="0"/>
              </a:rPr>
              <a:t>ΓΓΕΚ</a:t>
            </a:r>
            <a:r>
              <a:rPr sz="1100" b="1" spc="64">
                <a:solidFill>
                  <a:srgbClr val="C00000"/>
                </a:solidFill>
                <a:cs typeface="Calibri" panose="020F0502020204030204" pitchFamily="34" charset="0"/>
              </a:rPr>
              <a:t> </a:t>
            </a:r>
            <a:r>
              <a:rPr lang="el-GR" sz="1100" b="1">
                <a:solidFill>
                  <a:srgbClr val="C00000"/>
                </a:solidFill>
                <a:cs typeface="Calibri" panose="020F0502020204030204" pitchFamily="34" charset="0"/>
              </a:rPr>
              <a:t>2007-2013</a:t>
            </a:r>
            <a:endParaRPr sz="1100" b="1">
              <a:solidFill>
                <a:srgbClr val="C00000"/>
              </a:solidFill>
              <a:cs typeface="Calibri" panose="020F0502020204030204" pitchFamily="34" charset="0"/>
            </a:endParaRPr>
          </a:p>
        </p:txBody>
      </p:sp>
      <p:sp>
        <p:nvSpPr>
          <p:cNvPr id="16" name="TextBox 15">
            <a:extLst>
              <a:ext uri="{FF2B5EF4-FFF2-40B4-BE49-F238E27FC236}">
                <a16:creationId xmlns:a16="http://schemas.microsoft.com/office/drawing/2014/main" id="{0F064F0C-35D2-34EA-1597-11734A0F1C1C}"/>
              </a:ext>
            </a:extLst>
          </p:cNvPr>
          <p:cNvSpPr txBox="1"/>
          <p:nvPr userDrawn="1"/>
        </p:nvSpPr>
        <p:spPr>
          <a:xfrm>
            <a:off x="9248172" y="648553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a:t>
            </a:fld>
            <a:endParaRPr lang="el-GR" sz="1200" b="1">
              <a:solidFill>
                <a:schemeClr val="accent1">
                  <a:lumMod val="50000"/>
                </a:schemeClr>
              </a:solidFill>
            </a:endParaRPr>
          </a:p>
        </p:txBody>
      </p:sp>
      <p:sp>
        <p:nvSpPr>
          <p:cNvPr id="17" name="TextBox 16">
            <a:extLst>
              <a:ext uri="{FF2B5EF4-FFF2-40B4-BE49-F238E27FC236}">
                <a16:creationId xmlns:a16="http://schemas.microsoft.com/office/drawing/2014/main" id="{E95A1843-2C61-1CFA-E5F7-312975810C8E}"/>
              </a:ext>
            </a:extLst>
          </p:cNvPr>
          <p:cNvSpPr txBox="1"/>
          <p:nvPr userDrawn="1"/>
        </p:nvSpPr>
        <p:spPr>
          <a:xfrm>
            <a:off x="-3810" y="6312"/>
            <a:ext cx="9906000" cy="369332"/>
          </a:xfrm>
          <a:prstGeom prst="rect">
            <a:avLst/>
          </a:prstGeom>
          <a:solidFill>
            <a:srgbClr val="53F1E8"/>
          </a:solidFill>
        </p:spPr>
        <p:txBody>
          <a:bodyPr wrap="square" rtlCol="0">
            <a:spAutoFit/>
          </a:bodyPr>
          <a:lstStyle/>
          <a:p>
            <a:r>
              <a:rPr lang="en-US"/>
              <a:t>	</a:t>
            </a:r>
          </a:p>
        </p:txBody>
      </p:sp>
      <p:sp>
        <p:nvSpPr>
          <p:cNvPr id="18" name="TextBox 17">
            <a:extLst>
              <a:ext uri="{FF2B5EF4-FFF2-40B4-BE49-F238E27FC236}">
                <a16:creationId xmlns:a16="http://schemas.microsoft.com/office/drawing/2014/main" id="{1F1C501B-28A2-65AD-AE34-F0443745FB22}"/>
              </a:ext>
            </a:extLst>
          </p:cNvPr>
          <p:cNvSpPr txBox="1"/>
          <p:nvPr userDrawn="1"/>
        </p:nvSpPr>
        <p:spPr>
          <a:xfrm>
            <a:off x="-3810" y="375644"/>
            <a:ext cx="9906000" cy="683532"/>
          </a:xfrm>
          <a:prstGeom prst="rect">
            <a:avLst/>
          </a:prstGeom>
          <a:solidFill>
            <a:srgbClr val="D0F7F3"/>
          </a:solidFill>
        </p:spPr>
        <p:txBody>
          <a:bodyPr wrap="square" rtlCol="0" anchor="ctr" anchorCtr="0">
            <a:noAutofit/>
          </a:bodyPr>
          <a:lstStyle/>
          <a:p>
            <a:pPr rtl="0"/>
            <a:r>
              <a:rPr lang="en-US"/>
              <a:t>	</a:t>
            </a:r>
          </a:p>
        </p:txBody>
      </p:sp>
      <p:cxnSp>
        <p:nvCxnSpPr>
          <p:cNvPr id="19" name="Straight Connector 18">
            <a:extLst>
              <a:ext uri="{FF2B5EF4-FFF2-40B4-BE49-F238E27FC236}">
                <a16:creationId xmlns:a16="http://schemas.microsoft.com/office/drawing/2014/main" id="{5E0A500F-1F85-DBB8-6B15-99E580E4B456}"/>
              </a:ext>
            </a:extLst>
          </p:cNvPr>
          <p:cNvCxnSpPr/>
          <p:nvPr userDrawn="1"/>
        </p:nvCxnSpPr>
        <p:spPr>
          <a:xfrm>
            <a:off x="-7970" y="1059176"/>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5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E852E5-0C80-450A-8744-7CCD71D687F6}" type="datetime1">
              <a:rPr lang="el-GR" smtClean="0"/>
              <a:t>19/12/2023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F12C5D-79AE-477C-8451-46B3A0A60501}" type="slidenum">
              <a:rPr lang="el-GR" smtClean="0"/>
              <a:t>‹#›</a:t>
            </a:fld>
            <a:endParaRPr lang="el-GR"/>
          </a:p>
        </p:txBody>
      </p:sp>
    </p:spTree>
    <p:extLst>
      <p:ext uri="{BB962C8B-B14F-4D97-AF65-F5344CB8AC3E}">
        <p14:creationId xmlns:p14="http://schemas.microsoft.com/office/powerpoint/2010/main" val="36563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2FDDB9-14CD-4563-A3B8-8CCCD38E66E5}" type="datetime1">
              <a:rPr lang="el-GR" smtClean="0"/>
              <a:t>19/12/2023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F12C5D-79AE-477C-8451-46B3A0A60501}" type="slidenum">
              <a:rPr lang="el-GR" smtClean="0"/>
              <a:t>‹#›</a:t>
            </a:fld>
            <a:endParaRPr lang="el-GR"/>
          </a:p>
        </p:txBody>
      </p:sp>
    </p:spTree>
    <p:extLst>
      <p:ext uri="{BB962C8B-B14F-4D97-AF65-F5344CB8AC3E}">
        <p14:creationId xmlns:p14="http://schemas.microsoft.com/office/powerpoint/2010/main" val="4176127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DEA1B9-A620-4E1E-AAAF-4E09E3B684D7}" type="datetime1">
              <a:rPr lang="el-GR" smtClean="0"/>
              <a:t>19/12/2023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4F12C5D-79AE-477C-8451-46B3A0A60501}" type="slidenum">
              <a:rPr lang="el-GR" smtClean="0"/>
              <a:t>‹#›</a:t>
            </a:fld>
            <a:endParaRPr lang="el-GR"/>
          </a:p>
        </p:txBody>
      </p:sp>
    </p:spTree>
    <p:extLst>
      <p:ext uri="{BB962C8B-B14F-4D97-AF65-F5344CB8AC3E}">
        <p14:creationId xmlns:p14="http://schemas.microsoft.com/office/powerpoint/2010/main" val="3484114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0646D2-962B-4803-8E76-412864BF27D8}" type="datetime1">
              <a:rPr lang="el-GR" smtClean="0"/>
              <a:t>19/12/2023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4F12C5D-79AE-477C-8451-46B3A0A60501}" type="slidenum">
              <a:rPr lang="el-GR" smtClean="0"/>
              <a:t>‹#›</a:t>
            </a:fld>
            <a:endParaRPr lang="el-GR"/>
          </a:p>
        </p:txBody>
      </p:sp>
    </p:spTree>
    <p:extLst>
      <p:ext uri="{BB962C8B-B14F-4D97-AF65-F5344CB8AC3E}">
        <p14:creationId xmlns:p14="http://schemas.microsoft.com/office/powerpoint/2010/main" val="1689187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12CA13-C190-46D7-8DEA-9C7636A1E2A8}" type="datetime1">
              <a:rPr lang="el-GR" smtClean="0"/>
              <a:t>19/12/2023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4F12C5D-79AE-477C-8451-46B3A0A60501}" type="slidenum">
              <a:rPr lang="el-GR" smtClean="0"/>
              <a:t>‹#›</a:t>
            </a:fld>
            <a:endParaRPr lang="el-GR"/>
          </a:p>
        </p:txBody>
      </p:sp>
    </p:spTree>
    <p:extLst>
      <p:ext uri="{BB962C8B-B14F-4D97-AF65-F5344CB8AC3E}">
        <p14:creationId xmlns:p14="http://schemas.microsoft.com/office/powerpoint/2010/main" val="387606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42CBD-CD47-4521-BA04-8778F1897A5A}" type="datetime1">
              <a:rPr lang="el-GR" smtClean="0"/>
              <a:t>19/12/2023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F12C5D-79AE-477C-8451-46B3A0A60501}" type="slidenum">
              <a:rPr lang="el-GR" smtClean="0"/>
              <a:t>‹#›</a:t>
            </a:fld>
            <a:endParaRPr lang="el-GR"/>
          </a:p>
        </p:txBody>
      </p:sp>
    </p:spTree>
    <p:extLst>
      <p:ext uri="{BB962C8B-B14F-4D97-AF65-F5344CB8AC3E}">
        <p14:creationId xmlns:p14="http://schemas.microsoft.com/office/powerpoint/2010/main" val="331076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9F62FD-4581-4673-97AC-1A82E0C5D6D0}" type="datetime1">
              <a:rPr lang="el-GR" smtClean="0"/>
              <a:t>19/12/2023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F12C5D-79AE-477C-8451-46B3A0A60501}" type="slidenum">
              <a:rPr lang="el-GR" smtClean="0"/>
              <a:t>‹#›</a:t>
            </a:fld>
            <a:endParaRPr lang="el-GR"/>
          </a:p>
        </p:txBody>
      </p:sp>
    </p:spTree>
    <p:extLst>
      <p:ext uri="{BB962C8B-B14F-4D97-AF65-F5344CB8AC3E}">
        <p14:creationId xmlns:p14="http://schemas.microsoft.com/office/powerpoint/2010/main" val="1460254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FE71A-43E3-448C-9CBF-F0D1648BF9CA}" type="datetime1">
              <a:rPr lang="el-GR" smtClean="0"/>
              <a:t>19/12/2023</a:t>
            </a:fld>
            <a:endParaRPr lang="el-G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12C5D-79AE-477C-8451-46B3A0A60501}" type="slidenum">
              <a:rPr lang="el-GR" smtClean="0"/>
              <a:t>‹#›</a:t>
            </a:fld>
            <a:endParaRPr lang="el-GR"/>
          </a:p>
        </p:txBody>
      </p:sp>
    </p:spTree>
    <p:extLst>
      <p:ext uri="{BB962C8B-B14F-4D97-AF65-F5344CB8AC3E}">
        <p14:creationId xmlns:p14="http://schemas.microsoft.com/office/powerpoint/2010/main" val="613671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9.gif"/><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1028700"/>
            <a:ext cx="9916969" cy="5054600"/>
          </a:xfrm>
          <a:prstGeom prst="rect">
            <a:avLst/>
          </a:prstGeom>
          <a:solidFill>
            <a:srgbClr val="D0F7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object 87">
            <a:extLst>
              <a:ext uri="{FF2B5EF4-FFF2-40B4-BE49-F238E27FC236}">
                <a16:creationId xmlns:a16="http://schemas.microsoft.com/office/drawing/2014/main" id="{E6F37633-6C30-092E-3D89-E7D011BDAFEC}"/>
              </a:ext>
            </a:extLst>
          </p:cNvPr>
          <p:cNvSpPr/>
          <p:nvPr/>
        </p:nvSpPr>
        <p:spPr>
          <a:xfrm>
            <a:off x="4229830" y="6225908"/>
            <a:ext cx="1174525" cy="434413"/>
          </a:xfrm>
          <a:prstGeom prst="rect">
            <a:avLst/>
          </a:prstGeom>
          <a:blipFill>
            <a:blip r:embed="rId2" cstate="print"/>
            <a:stretch>
              <a:fillRect/>
            </a:stretch>
          </a:blipFill>
        </p:spPr>
        <p:txBody>
          <a:bodyPr wrap="square" lIns="0" tIns="0" rIns="0" bIns="0" rtlCol="0">
            <a:noAutofit/>
          </a:bodyPr>
          <a:lstStyle/>
          <a:p>
            <a:endParaRPr sz="1322"/>
          </a:p>
        </p:txBody>
      </p:sp>
      <p:pic>
        <p:nvPicPr>
          <p:cNvPr id="5" name="Picture 4" descr="A blue and white logo&#10;&#10;Description automatically generated">
            <a:extLst>
              <a:ext uri="{FF2B5EF4-FFF2-40B4-BE49-F238E27FC236}">
                <a16:creationId xmlns:a16="http://schemas.microsoft.com/office/drawing/2014/main" id="{2E9F25B3-0667-2955-EEA7-EF3861F93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889" y="252321"/>
            <a:ext cx="1199333" cy="472220"/>
          </a:xfrm>
          <a:prstGeom prst="rect">
            <a:avLst/>
          </a:prstGeom>
        </p:spPr>
      </p:pic>
      <p:grpSp>
        <p:nvGrpSpPr>
          <p:cNvPr id="7" name="Group 6">
            <a:extLst>
              <a:ext uri="{FF2B5EF4-FFF2-40B4-BE49-F238E27FC236}">
                <a16:creationId xmlns:a16="http://schemas.microsoft.com/office/drawing/2014/main" id="{E71885CC-453E-F7E5-5D6A-F8C7409B8716}"/>
              </a:ext>
            </a:extLst>
          </p:cNvPr>
          <p:cNvGrpSpPr/>
          <p:nvPr/>
        </p:nvGrpSpPr>
        <p:grpSpPr>
          <a:xfrm>
            <a:off x="3576201" y="6713490"/>
            <a:ext cx="2411098" cy="80315"/>
            <a:chOff x="2265551" y="8649618"/>
            <a:chExt cx="2411098" cy="80315"/>
          </a:xfrm>
        </p:grpSpPr>
        <p:sp>
          <p:nvSpPr>
            <p:cNvPr id="8" name="object 89">
              <a:extLst>
                <a:ext uri="{FF2B5EF4-FFF2-40B4-BE49-F238E27FC236}">
                  <a16:creationId xmlns:a16="http://schemas.microsoft.com/office/drawing/2014/main" id="{DB0C34EC-74FA-2DA9-1966-8025115F213E}"/>
                </a:ext>
              </a:extLst>
            </p:cNvPr>
            <p:cNvSpPr/>
            <p:nvPr/>
          </p:nvSpPr>
          <p:spPr>
            <a:xfrm>
              <a:off x="2265551" y="8653659"/>
              <a:ext cx="59160" cy="57956"/>
            </a:xfrm>
            <a:custGeom>
              <a:avLst/>
              <a:gdLst/>
              <a:ahLst/>
              <a:cxnLst/>
              <a:rect l="l" t="t" r="r" b="b"/>
              <a:pathLst>
                <a:path w="69900" h="68478">
                  <a:moveTo>
                    <a:pt x="11582" y="8839"/>
                  </a:moveTo>
                  <a:lnTo>
                    <a:pt x="11785" y="8839"/>
                  </a:lnTo>
                  <a:lnTo>
                    <a:pt x="14914" y="20444"/>
                  </a:lnTo>
                  <a:lnTo>
                    <a:pt x="18888" y="33001"/>
                  </a:lnTo>
                  <a:lnTo>
                    <a:pt x="19710" y="35458"/>
                  </a:lnTo>
                  <a:lnTo>
                    <a:pt x="30784" y="68072"/>
                  </a:lnTo>
                  <a:lnTo>
                    <a:pt x="37490" y="68072"/>
                  </a:lnTo>
                  <a:lnTo>
                    <a:pt x="49580" y="34848"/>
                  </a:lnTo>
                  <a:lnTo>
                    <a:pt x="54000" y="22261"/>
                  </a:lnTo>
                  <a:lnTo>
                    <a:pt x="57695" y="10609"/>
                  </a:lnTo>
                  <a:lnTo>
                    <a:pt x="58521" y="8839"/>
                  </a:lnTo>
                  <a:lnTo>
                    <a:pt x="58719" y="21070"/>
                  </a:lnTo>
                  <a:lnTo>
                    <a:pt x="59317" y="34244"/>
                  </a:lnTo>
                  <a:lnTo>
                    <a:pt x="59537" y="38404"/>
                  </a:lnTo>
                  <a:lnTo>
                    <a:pt x="61264" y="68478"/>
                  </a:lnTo>
                  <a:lnTo>
                    <a:pt x="69900" y="68478"/>
                  </a:lnTo>
                  <a:lnTo>
                    <a:pt x="65633" y="0"/>
                  </a:lnTo>
                  <a:lnTo>
                    <a:pt x="54355" y="0"/>
                  </a:lnTo>
                  <a:lnTo>
                    <a:pt x="42163" y="33121"/>
                  </a:lnTo>
                  <a:lnTo>
                    <a:pt x="39115" y="41757"/>
                  </a:lnTo>
                  <a:lnTo>
                    <a:pt x="36677" y="49276"/>
                  </a:lnTo>
                  <a:lnTo>
                    <a:pt x="34950" y="56184"/>
                  </a:lnTo>
                  <a:lnTo>
                    <a:pt x="34645" y="56184"/>
                  </a:lnTo>
                  <a:lnTo>
                    <a:pt x="32918" y="49072"/>
                  </a:lnTo>
                  <a:lnTo>
                    <a:pt x="30581" y="41554"/>
                  </a:lnTo>
                  <a:lnTo>
                    <a:pt x="27736" y="33121"/>
                  </a:lnTo>
                  <a:lnTo>
                    <a:pt x="16052" y="0"/>
                  </a:lnTo>
                  <a:lnTo>
                    <a:pt x="4775" y="0"/>
                  </a:lnTo>
                  <a:lnTo>
                    <a:pt x="0" y="68478"/>
                  </a:lnTo>
                  <a:lnTo>
                    <a:pt x="8432" y="68478"/>
                  </a:lnTo>
                  <a:lnTo>
                    <a:pt x="10261" y="39116"/>
                  </a:lnTo>
                  <a:lnTo>
                    <a:pt x="10959" y="25879"/>
                  </a:lnTo>
                  <a:lnTo>
                    <a:pt x="11460" y="13197"/>
                  </a:lnTo>
                  <a:lnTo>
                    <a:pt x="11582" y="8839"/>
                  </a:lnTo>
                  <a:close/>
                </a:path>
              </a:pathLst>
            </a:custGeom>
            <a:solidFill>
              <a:srgbClr val="282828"/>
            </a:solidFill>
          </p:spPr>
          <p:txBody>
            <a:bodyPr wrap="square" lIns="0" tIns="0" rIns="0" bIns="0" rtlCol="0">
              <a:noAutofit/>
            </a:bodyPr>
            <a:lstStyle/>
            <a:p>
              <a:endParaRPr sz="1322"/>
            </a:p>
          </p:txBody>
        </p:sp>
        <p:sp>
          <p:nvSpPr>
            <p:cNvPr id="9" name="object 90">
              <a:extLst>
                <a:ext uri="{FF2B5EF4-FFF2-40B4-BE49-F238E27FC236}">
                  <a16:creationId xmlns:a16="http://schemas.microsoft.com/office/drawing/2014/main" id="{04AA4602-50E8-5187-BC29-663C112B90C3}"/>
                </a:ext>
              </a:extLst>
            </p:cNvPr>
            <p:cNvSpPr/>
            <p:nvPr/>
          </p:nvSpPr>
          <p:spPr>
            <a:xfrm>
              <a:off x="2333051" y="8669053"/>
              <a:ext cx="32761" cy="43510"/>
            </a:xfrm>
            <a:custGeom>
              <a:avLst/>
              <a:gdLst/>
              <a:ahLst/>
              <a:cxnLst/>
              <a:rect l="l" t="t" r="r" b="b"/>
              <a:pathLst>
                <a:path w="38709" h="51409">
                  <a:moveTo>
                    <a:pt x="0" y="30378"/>
                  </a:moveTo>
                  <a:lnTo>
                    <a:pt x="0" y="36474"/>
                  </a:lnTo>
                  <a:lnTo>
                    <a:pt x="6599" y="48054"/>
                  </a:lnTo>
                  <a:lnTo>
                    <a:pt x="20556" y="51409"/>
                  </a:lnTo>
                  <a:lnTo>
                    <a:pt x="27635" y="51409"/>
                  </a:lnTo>
                  <a:lnTo>
                    <a:pt x="34950" y="49479"/>
                  </a:lnTo>
                  <a:lnTo>
                    <a:pt x="38709" y="46939"/>
                  </a:lnTo>
                  <a:lnTo>
                    <a:pt x="37083" y="40843"/>
                  </a:lnTo>
                  <a:lnTo>
                    <a:pt x="34137" y="42570"/>
                  </a:lnTo>
                  <a:lnTo>
                    <a:pt x="28041" y="44602"/>
                  </a:lnTo>
                  <a:lnTo>
                    <a:pt x="15443" y="44602"/>
                  </a:lnTo>
                  <a:lnTo>
                    <a:pt x="9347" y="41452"/>
                  </a:lnTo>
                  <a:lnTo>
                    <a:pt x="9347" y="29768"/>
                  </a:lnTo>
                  <a:lnTo>
                    <a:pt x="15951" y="27330"/>
                  </a:lnTo>
                  <a:lnTo>
                    <a:pt x="30987" y="27330"/>
                  </a:lnTo>
                  <a:lnTo>
                    <a:pt x="30987" y="20929"/>
                  </a:lnTo>
                  <a:lnTo>
                    <a:pt x="17373" y="20929"/>
                  </a:lnTo>
                  <a:lnTo>
                    <a:pt x="11379" y="18795"/>
                  </a:lnTo>
                  <a:lnTo>
                    <a:pt x="11379" y="9448"/>
                  </a:lnTo>
                  <a:lnTo>
                    <a:pt x="15951" y="6603"/>
                  </a:lnTo>
                  <a:lnTo>
                    <a:pt x="27736" y="6603"/>
                  </a:lnTo>
                  <a:lnTo>
                    <a:pt x="33019" y="8331"/>
                  </a:lnTo>
                  <a:lnTo>
                    <a:pt x="35051" y="9651"/>
                  </a:lnTo>
                  <a:lnTo>
                    <a:pt x="36982" y="3759"/>
                  </a:lnTo>
                  <a:lnTo>
                    <a:pt x="33426" y="1320"/>
                  </a:lnTo>
                  <a:lnTo>
                    <a:pt x="28447" y="0"/>
                  </a:lnTo>
                  <a:lnTo>
                    <a:pt x="8940" y="0"/>
                  </a:lnTo>
                  <a:lnTo>
                    <a:pt x="2438" y="6807"/>
                  </a:lnTo>
                  <a:lnTo>
                    <a:pt x="2438" y="18186"/>
                  </a:lnTo>
                  <a:lnTo>
                    <a:pt x="5689" y="22250"/>
                  </a:lnTo>
                  <a:lnTo>
                    <a:pt x="12191" y="23672"/>
                  </a:lnTo>
                  <a:lnTo>
                    <a:pt x="12191" y="24180"/>
                  </a:lnTo>
                  <a:lnTo>
                    <a:pt x="4978" y="25298"/>
                  </a:lnTo>
                  <a:lnTo>
                    <a:pt x="0" y="30378"/>
                  </a:lnTo>
                  <a:close/>
                </a:path>
              </a:pathLst>
            </a:custGeom>
            <a:solidFill>
              <a:srgbClr val="282828"/>
            </a:solidFill>
          </p:spPr>
          <p:txBody>
            <a:bodyPr wrap="square" lIns="0" tIns="0" rIns="0" bIns="0" rtlCol="0">
              <a:noAutofit/>
            </a:bodyPr>
            <a:lstStyle/>
            <a:p>
              <a:endParaRPr sz="1322"/>
            </a:p>
          </p:txBody>
        </p:sp>
        <p:sp>
          <p:nvSpPr>
            <p:cNvPr id="10" name="object 91">
              <a:extLst>
                <a:ext uri="{FF2B5EF4-FFF2-40B4-BE49-F238E27FC236}">
                  <a16:creationId xmlns:a16="http://schemas.microsoft.com/office/drawing/2014/main" id="{645AD0C0-8CBD-131A-A94B-CCDB6F925786}"/>
                </a:ext>
              </a:extLst>
            </p:cNvPr>
            <p:cNvSpPr/>
            <p:nvPr/>
          </p:nvSpPr>
          <p:spPr>
            <a:xfrm>
              <a:off x="2385245" y="8669997"/>
              <a:ext cx="35341" cy="42565"/>
            </a:xfrm>
            <a:custGeom>
              <a:avLst/>
              <a:gdLst/>
              <a:ahLst/>
              <a:cxnLst/>
              <a:rect l="l" t="t" r="r" b="b"/>
              <a:pathLst>
                <a:path w="41757" h="50292">
                  <a:moveTo>
                    <a:pt x="31800" y="49987"/>
                  </a:moveTo>
                  <a:lnTo>
                    <a:pt x="32816" y="49479"/>
                  </a:lnTo>
                  <a:lnTo>
                    <a:pt x="33223" y="43078"/>
                  </a:lnTo>
                  <a:lnTo>
                    <a:pt x="28041" y="43179"/>
                  </a:lnTo>
                  <a:lnTo>
                    <a:pt x="25399" y="41554"/>
                  </a:lnTo>
                  <a:lnTo>
                    <a:pt x="25399" y="7010"/>
                  </a:lnTo>
                  <a:lnTo>
                    <a:pt x="40639" y="7010"/>
                  </a:lnTo>
                  <a:lnTo>
                    <a:pt x="41757" y="0"/>
                  </a:lnTo>
                  <a:lnTo>
                    <a:pt x="5384" y="0"/>
                  </a:lnTo>
                  <a:lnTo>
                    <a:pt x="1727" y="1422"/>
                  </a:lnTo>
                  <a:lnTo>
                    <a:pt x="0" y="2641"/>
                  </a:lnTo>
                  <a:lnTo>
                    <a:pt x="1219" y="7823"/>
                  </a:lnTo>
                  <a:lnTo>
                    <a:pt x="3352" y="7416"/>
                  </a:lnTo>
                  <a:lnTo>
                    <a:pt x="5994" y="7010"/>
                  </a:lnTo>
                  <a:lnTo>
                    <a:pt x="16560" y="7010"/>
                  </a:lnTo>
                  <a:lnTo>
                    <a:pt x="16560" y="45415"/>
                  </a:lnTo>
                  <a:lnTo>
                    <a:pt x="20015" y="50291"/>
                  </a:lnTo>
                  <a:lnTo>
                    <a:pt x="27939" y="50291"/>
                  </a:lnTo>
                  <a:lnTo>
                    <a:pt x="31800" y="49987"/>
                  </a:lnTo>
                  <a:close/>
                </a:path>
              </a:pathLst>
            </a:custGeom>
            <a:solidFill>
              <a:srgbClr val="282828"/>
            </a:solidFill>
          </p:spPr>
          <p:txBody>
            <a:bodyPr wrap="square" lIns="0" tIns="0" rIns="0" bIns="0" rtlCol="0">
              <a:noAutofit/>
            </a:bodyPr>
            <a:lstStyle/>
            <a:p>
              <a:endParaRPr sz="1322"/>
            </a:p>
          </p:txBody>
        </p:sp>
        <p:sp>
          <p:nvSpPr>
            <p:cNvPr id="11" name="object 92">
              <a:extLst>
                <a:ext uri="{FF2B5EF4-FFF2-40B4-BE49-F238E27FC236}">
                  <a16:creationId xmlns:a16="http://schemas.microsoft.com/office/drawing/2014/main" id="{F9C770FE-7BB2-198B-A6F5-BB75BD9158A5}"/>
                </a:ext>
              </a:extLst>
            </p:cNvPr>
            <p:cNvSpPr/>
            <p:nvPr/>
          </p:nvSpPr>
          <p:spPr>
            <a:xfrm>
              <a:off x="2426349" y="8669050"/>
              <a:ext cx="37491" cy="59590"/>
            </a:xfrm>
            <a:custGeom>
              <a:avLst/>
              <a:gdLst/>
              <a:ahLst/>
              <a:cxnLst/>
              <a:rect l="l" t="t" r="r" b="b"/>
              <a:pathLst>
                <a:path w="44297" h="70408">
                  <a:moveTo>
                    <a:pt x="34645" y="67360"/>
                  </a:moveTo>
                  <a:lnTo>
                    <a:pt x="35864" y="70408"/>
                  </a:lnTo>
                  <a:lnTo>
                    <a:pt x="44297" y="70408"/>
                  </a:lnTo>
                  <a:lnTo>
                    <a:pt x="43281" y="66344"/>
                  </a:lnTo>
                  <a:lnTo>
                    <a:pt x="43281" y="20929"/>
                  </a:lnTo>
                  <a:lnTo>
                    <a:pt x="37829" y="4788"/>
                  </a:lnTo>
                  <a:lnTo>
                    <a:pt x="27305" y="55"/>
                  </a:lnTo>
                  <a:lnTo>
                    <a:pt x="17780" y="0"/>
                  </a:lnTo>
                  <a:lnTo>
                    <a:pt x="12090" y="4572"/>
                  </a:lnTo>
                  <a:lnTo>
                    <a:pt x="9652" y="9245"/>
                  </a:lnTo>
                  <a:lnTo>
                    <a:pt x="9448" y="9245"/>
                  </a:lnTo>
                  <a:lnTo>
                    <a:pt x="9448" y="6096"/>
                  </a:lnTo>
                  <a:lnTo>
                    <a:pt x="8940" y="3048"/>
                  </a:lnTo>
                  <a:lnTo>
                    <a:pt x="8026" y="1117"/>
                  </a:lnTo>
                  <a:lnTo>
                    <a:pt x="0" y="1117"/>
                  </a:lnTo>
                  <a:lnTo>
                    <a:pt x="1117" y="4470"/>
                  </a:lnTo>
                  <a:lnTo>
                    <a:pt x="1422" y="9448"/>
                  </a:lnTo>
                  <a:lnTo>
                    <a:pt x="1422" y="50292"/>
                  </a:lnTo>
                  <a:lnTo>
                    <a:pt x="10363" y="50292"/>
                  </a:lnTo>
                  <a:lnTo>
                    <a:pt x="10363" y="20726"/>
                  </a:lnTo>
                  <a:lnTo>
                    <a:pt x="10566" y="17678"/>
                  </a:lnTo>
                  <a:lnTo>
                    <a:pt x="10972" y="16560"/>
                  </a:lnTo>
                  <a:lnTo>
                    <a:pt x="12496" y="11582"/>
                  </a:lnTo>
                  <a:lnTo>
                    <a:pt x="17068" y="7416"/>
                  </a:lnTo>
                  <a:lnTo>
                    <a:pt x="31394" y="7416"/>
                  </a:lnTo>
                  <a:lnTo>
                    <a:pt x="34340" y="14020"/>
                  </a:lnTo>
                  <a:lnTo>
                    <a:pt x="34340" y="58928"/>
                  </a:lnTo>
                  <a:lnTo>
                    <a:pt x="34645" y="67360"/>
                  </a:lnTo>
                  <a:close/>
                </a:path>
              </a:pathLst>
            </a:custGeom>
            <a:solidFill>
              <a:srgbClr val="282828"/>
            </a:solidFill>
          </p:spPr>
          <p:txBody>
            <a:bodyPr wrap="square" lIns="0" tIns="0" rIns="0" bIns="0" rtlCol="0">
              <a:noAutofit/>
            </a:bodyPr>
            <a:lstStyle/>
            <a:p>
              <a:endParaRPr sz="1322"/>
            </a:p>
          </p:txBody>
        </p:sp>
        <p:sp>
          <p:nvSpPr>
            <p:cNvPr id="12" name="object 93">
              <a:extLst>
                <a:ext uri="{FF2B5EF4-FFF2-40B4-BE49-F238E27FC236}">
                  <a16:creationId xmlns:a16="http://schemas.microsoft.com/office/drawing/2014/main" id="{2CB7531F-4E3C-3FC3-F3CB-2DD3DDADD319}"/>
                </a:ext>
              </a:extLst>
            </p:cNvPr>
            <p:cNvSpPr/>
            <p:nvPr/>
          </p:nvSpPr>
          <p:spPr>
            <a:xfrm>
              <a:off x="2490494" y="8683501"/>
              <a:ext cx="37738" cy="40786"/>
            </a:xfrm>
            <a:custGeom>
              <a:avLst/>
              <a:gdLst/>
              <a:ahLst/>
              <a:cxnLst/>
              <a:rect l="l" t="t" r="r" b="b"/>
              <a:pathLst>
                <a:path w="44589" h="48191">
                  <a:moveTo>
                    <a:pt x="44589" y="21044"/>
                  </a:moveTo>
                  <a:lnTo>
                    <a:pt x="38303" y="0"/>
                  </a:lnTo>
                  <a:lnTo>
                    <a:pt x="38303" y="19507"/>
                  </a:lnTo>
                  <a:lnTo>
                    <a:pt x="35535" y="31122"/>
                  </a:lnTo>
                  <a:lnTo>
                    <a:pt x="44589" y="21044"/>
                  </a:lnTo>
                  <a:close/>
                </a:path>
                <a:path w="44589" h="48191">
                  <a:moveTo>
                    <a:pt x="9042" y="-609"/>
                  </a:moveTo>
                  <a:lnTo>
                    <a:pt x="13614" y="-10363"/>
                  </a:lnTo>
                  <a:lnTo>
                    <a:pt x="34035" y="-10363"/>
                  </a:lnTo>
                  <a:lnTo>
                    <a:pt x="38303" y="0"/>
                  </a:lnTo>
                  <a:lnTo>
                    <a:pt x="44589" y="21044"/>
                  </a:lnTo>
                  <a:lnTo>
                    <a:pt x="47142" y="8331"/>
                  </a:lnTo>
                  <a:lnTo>
                    <a:pt x="47142" y="914"/>
                  </a:lnTo>
                  <a:lnTo>
                    <a:pt x="43789" y="-6299"/>
                  </a:lnTo>
                  <a:lnTo>
                    <a:pt x="37998" y="-10261"/>
                  </a:lnTo>
                  <a:lnTo>
                    <a:pt x="37998" y="-10668"/>
                  </a:lnTo>
                  <a:lnTo>
                    <a:pt x="45211" y="-10363"/>
                  </a:lnTo>
                  <a:lnTo>
                    <a:pt x="50901" y="-10261"/>
                  </a:lnTo>
                  <a:lnTo>
                    <a:pt x="51206" y="-17068"/>
                  </a:lnTo>
                  <a:lnTo>
                    <a:pt x="25298" y="-17068"/>
                  </a:lnTo>
                  <a:lnTo>
                    <a:pt x="11635" y="-13596"/>
                  </a:lnTo>
                  <a:lnTo>
                    <a:pt x="2708" y="-3857"/>
                  </a:lnTo>
                  <a:lnTo>
                    <a:pt x="0" y="9143"/>
                  </a:lnTo>
                  <a:lnTo>
                    <a:pt x="3811" y="23726"/>
                  </a:lnTo>
                  <a:lnTo>
                    <a:pt x="13805" y="32394"/>
                  </a:lnTo>
                  <a:lnTo>
                    <a:pt x="23571" y="34340"/>
                  </a:lnTo>
                  <a:lnTo>
                    <a:pt x="35535" y="31122"/>
                  </a:lnTo>
                  <a:lnTo>
                    <a:pt x="38303" y="19507"/>
                  </a:lnTo>
                  <a:lnTo>
                    <a:pt x="31902" y="27635"/>
                  </a:lnTo>
                  <a:lnTo>
                    <a:pt x="15239" y="27635"/>
                  </a:lnTo>
                  <a:lnTo>
                    <a:pt x="9042" y="19507"/>
                  </a:lnTo>
                  <a:lnTo>
                    <a:pt x="9042" y="-609"/>
                  </a:lnTo>
                  <a:close/>
                </a:path>
              </a:pathLst>
            </a:custGeom>
            <a:solidFill>
              <a:srgbClr val="282828"/>
            </a:solidFill>
          </p:spPr>
          <p:txBody>
            <a:bodyPr wrap="square" lIns="0" tIns="0" rIns="0" bIns="0" rtlCol="0">
              <a:noAutofit/>
            </a:bodyPr>
            <a:lstStyle/>
            <a:p>
              <a:endParaRPr sz="1322"/>
            </a:p>
          </p:txBody>
        </p:sp>
        <p:sp>
          <p:nvSpPr>
            <p:cNvPr id="13" name="object 94">
              <a:extLst>
                <a:ext uri="{FF2B5EF4-FFF2-40B4-BE49-F238E27FC236}">
                  <a16:creationId xmlns:a16="http://schemas.microsoft.com/office/drawing/2014/main" id="{B37B8265-9E60-AD9C-FF79-2BBF0CAD08E8}"/>
                </a:ext>
              </a:extLst>
            </p:cNvPr>
            <p:cNvSpPr/>
            <p:nvPr/>
          </p:nvSpPr>
          <p:spPr>
            <a:xfrm>
              <a:off x="2539681" y="8669998"/>
              <a:ext cx="36287" cy="42565"/>
            </a:xfrm>
            <a:custGeom>
              <a:avLst/>
              <a:gdLst/>
              <a:ahLst/>
              <a:cxnLst/>
              <a:rect l="l" t="t" r="r" b="b"/>
              <a:pathLst>
                <a:path w="42875" h="50292">
                  <a:moveTo>
                    <a:pt x="914" y="2743"/>
                  </a:moveTo>
                  <a:lnTo>
                    <a:pt x="1117" y="8026"/>
                  </a:lnTo>
                  <a:lnTo>
                    <a:pt x="1117" y="30480"/>
                  </a:lnTo>
                  <a:lnTo>
                    <a:pt x="5904" y="44577"/>
                  </a:lnTo>
                  <a:lnTo>
                    <a:pt x="17828" y="50163"/>
                  </a:lnTo>
                  <a:lnTo>
                    <a:pt x="20421" y="50292"/>
                  </a:lnTo>
                  <a:lnTo>
                    <a:pt x="34079" y="45496"/>
                  </a:lnTo>
                  <a:lnTo>
                    <a:pt x="40951" y="33854"/>
                  </a:lnTo>
                  <a:lnTo>
                    <a:pt x="42874" y="19484"/>
                  </a:lnTo>
                  <a:lnTo>
                    <a:pt x="42875" y="11074"/>
                  </a:lnTo>
                  <a:lnTo>
                    <a:pt x="40944" y="3251"/>
                  </a:lnTo>
                  <a:lnTo>
                    <a:pt x="39217" y="0"/>
                  </a:lnTo>
                  <a:lnTo>
                    <a:pt x="30886" y="0"/>
                  </a:lnTo>
                  <a:lnTo>
                    <a:pt x="32004" y="2540"/>
                  </a:lnTo>
                  <a:lnTo>
                    <a:pt x="34137" y="10871"/>
                  </a:lnTo>
                  <a:lnTo>
                    <a:pt x="34137" y="20015"/>
                  </a:lnTo>
                  <a:lnTo>
                    <a:pt x="31056" y="36329"/>
                  </a:lnTo>
                  <a:lnTo>
                    <a:pt x="21994" y="42844"/>
                  </a:lnTo>
                  <a:lnTo>
                    <a:pt x="15748" y="42875"/>
                  </a:lnTo>
                  <a:lnTo>
                    <a:pt x="9956" y="39116"/>
                  </a:lnTo>
                  <a:lnTo>
                    <a:pt x="9956" y="3860"/>
                  </a:lnTo>
                  <a:lnTo>
                    <a:pt x="9448" y="1117"/>
                  </a:lnTo>
                  <a:lnTo>
                    <a:pt x="8534" y="0"/>
                  </a:lnTo>
                  <a:lnTo>
                    <a:pt x="0" y="0"/>
                  </a:lnTo>
                  <a:lnTo>
                    <a:pt x="914" y="2743"/>
                  </a:lnTo>
                  <a:close/>
                </a:path>
              </a:pathLst>
            </a:custGeom>
            <a:solidFill>
              <a:srgbClr val="282828"/>
            </a:solidFill>
          </p:spPr>
          <p:txBody>
            <a:bodyPr wrap="square" lIns="0" tIns="0" rIns="0" bIns="0" rtlCol="0">
              <a:noAutofit/>
            </a:bodyPr>
            <a:lstStyle/>
            <a:p>
              <a:endParaRPr sz="1322"/>
            </a:p>
          </p:txBody>
        </p:sp>
        <p:sp>
          <p:nvSpPr>
            <p:cNvPr id="14" name="object 95">
              <a:extLst>
                <a:ext uri="{FF2B5EF4-FFF2-40B4-BE49-F238E27FC236}">
                  <a16:creationId xmlns:a16="http://schemas.microsoft.com/office/drawing/2014/main" id="{B3EAD2C4-8FDD-CA33-588F-9D84BE008D22}"/>
                </a:ext>
              </a:extLst>
            </p:cNvPr>
            <p:cNvSpPr/>
            <p:nvPr/>
          </p:nvSpPr>
          <p:spPr>
            <a:xfrm>
              <a:off x="2579407" y="8669997"/>
              <a:ext cx="38609" cy="58644"/>
            </a:xfrm>
            <a:custGeom>
              <a:avLst/>
              <a:gdLst/>
              <a:ahLst/>
              <a:cxnLst/>
              <a:rect l="l" t="t" r="r" b="b"/>
              <a:pathLst>
                <a:path w="45618" h="69291">
                  <a:moveTo>
                    <a:pt x="27940" y="69291"/>
                  </a:moveTo>
                  <a:lnTo>
                    <a:pt x="27940" y="54762"/>
                  </a:lnTo>
                  <a:lnTo>
                    <a:pt x="27635" y="48971"/>
                  </a:lnTo>
                  <a:lnTo>
                    <a:pt x="28244" y="46532"/>
                  </a:lnTo>
                  <a:lnTo>
                    <a:pt x="35508" y="34488"/>
                  </a:lnTo>
                  <a:lnTo>
                    <a:pt x="41312" y="22263"/>
                  </a:lnTo>
                  <a:lnTo>
                    <a:pt x="44874" y="10537"/>
                  </a:lnTo>
                  <a:lnTo>
                    <a:pt x="45618" y="3352"/>
                  </a:lnTo>
                  <a:lnTo>
                    <a:pt x="45313" y="0"/>
                  </a:lnTo>
                  <a:lnTo>
                    <a:pt x="36880" y="0"/>
                  </a:lnTo>
                  <a:lnTo>
                    <a:pt x="36982" y="3454"/>
                  </a:lnTo>
                  <a:lnTo>
                    <a:pt x="34834" y="16511"/>
                  </a:lnTo>
                  <a:lnTo>
                    <a:pt x="30002" y="29150"/>
                  </a:lnTo>
                  <a:lnTo>
                    <a:pt x="25400" y="38303"/>
                  </a:lnTo>
                  <a:lnTo>
                    <a:pt x="24993" y="38303"/>
                  </a:lnTo>
                  <a:lnTo>
                    <a:pt x="21133" y="24222"/>
                  </a:lnTo>
                  <a:lnTo>
                    <a:pt x="16066" y="11343"/>
                  </a:lnTo>
                  <a:lnTo>
                    <a:pt x="11085" y="1626"/>
                  </a:lnTo>
                  <a:lnTo>
                    <a:pt x="10058" y="0"/>
                  </a:lnTo>
                  <a:lnTo>
                    <a:pt x="0" y="0"/>
                  </a:lnTo>
                  <a:lnTo>
                    <a:pt x="5036" y="8607"/>
                  </a:lnTo>
                  <a:lnTo>
                    <a:pt x="10676" y="20349"/>
                  </a:lnTo>
                  <a:lnTo>
                    <a:pt x="15646" y="33892"/>
                  </a:lnTo>
                  <a:lnTo>
                    <a:pt x="17373" y="40436"/>
                  </a:lnTo>
                  <a:lnTo>
                    <a:pt x="19187" y="53219"/>
                  </a:lnTo>
                  <a:lnTo>
                    <a:pt x="19202" y="69291"/>
                  </a:lnTo>
                  <a:lnTo>
                    <a:pt x="27940" y="69291"/>
                  </a:lnTo>
                  <a:close/>
                </a:path>
              </a:pathLst>
            </a:custGeom>
            <a:solidFill>
              <a:srgbClr val="282828"/>
            </a:solidFill>
          </p:spPr>
          <p:txBody>
            <a:bodyPr wrap="square" lIns="0" tIns="0" rIns="0" bIns="0" rtlCol="0">
              <a:noAutofit/>
            </a:bodyPr>
            <a:lstStyle/>
            <a:p>
              <a:endParaRPr sz="1322"/>
            </a:p>
          </p:txBody>
        </p:sp>
        <p:sp>
          <p:nvSpPr>
            <p:cNvPr id="15" name="object 96">
              <a:extLst>
                <a:ext uri="{FF2B5EF4-FFF2-40B4-BE49-F238E27FC236}">
                  <a16:creationId xmlns:a16="http://schemas.microsoft.com/office/drawing/2014/main" id="{CEF203B8-AB82-F9E0-E667-8B114105409A}"/>
                </a:ext>
              </a:extLst>
            </p:cNvPr>
            <p:cNvSpPr/>
            <p:nvPr/>
          </p:nvSpPr>
          <p:spPr>
            <a:xfrm>
              <a:off x="2620766" y="8669999"/>
              <a:ext cx="38007" cy="59934"/>
            </a:xfrm>
            <a:custGeom>
              <a:avLst/>
              <a:gdLst/>
              <a:ahLst/>
              <a:cxnLst/>
              <a:rect l="l" t="t" r="r" b="b"/>
              <a:pathLst>
                <a:path w="44907" h="70815">
                  <a:moveTo>
                    <a:pt x="22758" y="26517"/>
                  </a:moveTo>
                  <a:lnTo>
                    <a:pt x="10261" y="0"/>
                  </a:lnTo>
                  <a:lnTo>
                    <a:pt x="711" y="0"/>
                  </a:lnTo>
                  <a:lnTo>
                    <a:pt x="17576" y="33324"/>
                  </a:lnTo>
                  <a:lnTo>
                    <a:pt x="0" y="68478"/>
                  </a:lnTo>
                  <a:lnTo>
                    <a:pt x="7620" y="70815"/>
                  </a:lnTo>
                  <a:lnTo>
                    <a:pt x="16865" y="51206"/>
                  </a:lnTo>
                  <a:lnTo>
                    <a:pt x="18694" y="47244"/>
                  </a:lnTo>
                  <a:lnTo>
                    <a:pt x="20218" y="43688"/>
                  </a:lnTo>
                  <a:lnTo>
                    <a:pt x="21539" y="40741"/>
                  </a:lnTo>
                  <a:lnTo>
                    <a:pt x="21945" y="40741"/>
                  </a:lnTo>
                  <a:lnTo>
                    <a:pt x="36576" y="70815"/>
                  </a:lnTo>
                  <a:lnTo>
                    <a:pt x="44907" y="68580"/>
                  </a:lnTo>
                  <a:lnTo>
                    <a:pt x="27025" y="33223"/>
                  </a:lnTo>
                  <a:lnTo>
                    <a:pt x="44399" y="0"/>
                  </a:lnTo>
                  <a:lnTo>
                    <a:pt x="35661" y="0"/>
                  </a:lnTo>
                  <a:lnTo>
                    <a:pt x="28346" y="15646"/>
                  </a:lnTo>
                  <a:lnTo>
                    <a:pt x="26212" y="19913"/>
                  </a:lnTo>
                  <a:lnTo>
                    <a:pt x="24587" y="23368"/>
                  </a:lnTo>
                  <a:lnTo>
                    <a:pt x="23164" y="26517"/>
                  </a:lnTo>
                  <a:lnTo>
                    <a:pt x="22758" y="26517"/>
                  </a:lnTo>
                  <a:close/>
                </a:path>
              </a:pathLst>
            </a:custGeom>
            <a:solidFill>
              <a:srgbClr val="282828"/>
            </a:solidFill>
          </p:spPr>
          <p:txBody>
            <a:bodyPr wrap="square" lIns="0" tIns="0" rIns="0" bIns="0" rtlCol="0">
              <a:noAutofit/>
            </a:bodyPr>
            <a:lstStyle/>
            <a:p>
              <a:endParaRPr sz="1322"/>
            </a:p>
          </p:txBody>
        </p:sp>
        <p:sp>
          <p:nvSpPr>
            <p:cNvPr id="16" name="object 97">
              <a:extLst>
                <a:ext uri="{FF2B5EF4-FFF2-40B4-BE49-F238E27FC236}">
                  <a16:creationId xmlns:a16="http://schemas.microsoft.com/office/drawing/2014/main" id="{11FDEEDF-BE63-E64A-B36F-F33524DB6FC7}"/>
                </a:ext>
              </a:extLst>
            </p:cNvPr>
            <p:cNvSpPr/>
            <p:nvPr/>
          </p:nvSpPr>
          <p:spPr>
            <a:xfrm>
              <a:off x="2664102" y="8669052"/>
              <a:ext cx="39297" cy="59590"/>
            </a:xfrm>
            <a:custGeom>
              <a:avLst/>
              <a:gdLst/>
              <a:ahLst/>
              <a:cxnLst/>
              <a:rect l="l" t="t" r="r" b="b"/>
              <a:pathLst>
                <a:path w="46431" h="70408">
                  <a:moveTo>
                    <a:pt x="8940" y="66344"/>
                  </a:moveTo>
                  <a:lnTo>
                    <a:pt x="8839" y="13207"/>
                  </a:lnTo>
                  <a:lnTo>
                    <a:pt x="16256" y="7416"/>
                  </a:lnTo>
                  <a:lnTo>
                    <a:pt x="32410" y="7416"/>
                  </a:lnTo>
                  <a:lnTo>
                    <a:pt x="37490" y="15544"/>
                  </a:lnTo>
                  <a:lnTo>
                    <a:pt x="37490" y="36271"/>
                  </a:lnTo>
                  <a:lnTo>
                    <a:pt x="32004" y="44399"/>
                  </a:lnTo>
                  <a:lnTo>
                    <a:pt x="16256" y="44399"/>
                  </a:lnTo>
                  <a:lnTo>
                    <a:pt x="10871" y="40131"/>
                  </a:lnTo>
                  <a:lnTo>
                    <a:pt x="9245" y="34543"/>
                  </a:lnTo>
                  <a:lnTo>
                    <a:pt x="11988" y="48767"/>
                  </a:lnTo>
                  <a:lnTo>
                    <a:pt x="17576" y="51409"/>
                  </a:lnTo>
                  <a:lnTo>
                    <a:pt x="23977" y="51409"/>
                  </a:lnTo>
                  <a:lnTo>
                    <a:pt x="35920" y="47804"/>
                  </a:lnTo>
                  <a:lnTo>
                    <a:pt x="44294" y="37128"/>
                  </a:lnTo>
                  <a:lnTo>
                    <a:pt x="46431" y="24993"/>
                  </a:lnTo>
                  <a:lnTo>
                    <a:pt x="42888" y="10516"/>
                  </a:lnTo>
                  <a:lnTo>
                    <a:pt x="33074" y="1748"/>
                  </a:lnTo>
                  <a:lnTo>
                    <a:pt x="23977" y="0"/>
                  </a:lnTo>
                  <a:lnTo>
                    <a:pt x="16560" y="0"/>
                  </a:lnTo>
                  <a:lnTo>
                    <a:pt x="10871" y="3251"/>
                  </a:lnTo>
                  <a:lnTo>
                    <a:pt x="7112" y="7315"/>
                  </a:lnTo>
                  <a:lnTo>
                    <a:pt x="3251" y="11379"/>
                  </a:lnTo>
                  <a:lnTo>
                    <a:pt x="0" y="17068"/>
                  </a:lnTo>
                  <a:lnTo>
                    <a:pt x="0" y="60147"/>
                  </a:lnTo>
                  <a:lnTo>
                    <a:pt x="203" y="67360"/>
                  </a:lnTo>
                  <a:lnTo>
                    <a:pt x="1117" y="70408"/>
                  </a:lnTo>
                  <a:lnTo>
                    <a:pt x="9652" y="70408"/>
                  </a:lnTo>
                  <a:lnTo>
                    <a:pt x="8940" y="66344"/>
                  </a:lnTo>
                  <a:close/>
                </a:path>
                <a:path w="46431" h="70408">
                  <a:moveTo>
                    <a:pt x="9144" y="44195"/>
                  </a:moveTo>
                  <a:lnTo>
                    <a:pt x="11988" y="48767"/>
                  </a:lnTo>
                  <a:lnTo>
                    <a:pt x="9245" y="34543"/>
                  </a:lnTo>
                  <a:lnTo>
                    <a:pt x="8839" y="30987"/>
                  </a:lnTo>
                  <a:lnTo>
                    <a:pt x="8839" y="44195"/>
                  </a:lnTo>
                  <a:lnTo>
                    <a:pt x="9144" y="44195"/>
                  </a:lnTo>
                  <a:close/>
                </a:path>
              </a:pathLst>
            </a:custGeom>
            <a:solidFill>
              <a:srgbClr val="282828"/>
            </a:solidFill>
          </p:spPr>
          <p:txBody>
            <a:bodyPr wrap="square" lIns="0" tIns="0" rIns="0" bIns="0" rtlCol="0">
              <a:noAutofit/>
            </a:bodyPr>
            <a:lstStyle/>
            <a:p>
              <a:endParaRPr sz="1322"/>
            </a:p>
          </p:txBody>
        </p:sp>
        <p:sp>
          <p:nvSpPr>
            <p:cNvPr id="17" name="object 98">
              <a:extLst>
                <a:ext uri="{FF2B5EF4-FFF2-40B4-BE49-F238E27FC236}">
                  <a16:creationId xmlns:a16="http://schemas.microsoft.com/office/drawing/2014/main" id="{11AB56D2-A607-BFBB-BA05-64CB8A411DB6}"/>
                </a:ext>
              </a:extLst>
            </p:cNvPr>
            <p:cNvSpPr/>
            <p:nvPr/>
          </p:nvSpPr>
          <p:spPr>
            <a:xfrm>
              <a:off x="2711742" y="8669050"/>
              <a:ext cx="37491" cy="59590"/>
            </a:xfrm>
            <a:custGeom>
              <a:avLst/>
              <a:gdLst/>
              <a:ahLst/>
              <a:cxnLst/>
              <a:rect l="l" t="t" r="r" b="b"/>
              <a:pathLst>
                <a:path w="44297" h="70408">
                  <a:moveTo>
                    <a:pt x="34645" y="67360"/>
                  </a:moveTo>
                  <a:lnTo>
                    <a:pt x="35864" y="70408"/>
                  </a:lnTo>
                  <a:lnTo>
                    <a:pt x="44297" y="70408"/>
                  </a:lnTo>
                  <a:lnTo>
                    <a:pt x="43281" y="66344"/>
                  </a:lnTo>
                  <a:lnTo>
                    <a:pt x="43281" y="20929"/>
                  </a:lnTo>
                  <a:lnTo>
                    <a:pt x="37829" y="4788"/>
                  </a:lnTo>
                  <a:lnTo>
                    <a:pt x="27305" y="55"/>
                  </a:lnTo>
                  <a:lnTo>
                    <a:pt x="17780" y="0"/>
                  </a:lnTo>
                  <a:lnTo>
                    <a:pt x="12090" y="4572"/>
                  </a:lnTo>
                  <a:lnTo>
                    <a:pt x="9652" y="9245"/>
                  </a:lnTo>
                  <a:lnTo>
                    <a:pt x="9448" y="9245"/>
                  </a:lnTo>
                  <a:lnTo>
                    <a:pt x="9448" y="6096"/>
                  </a:lnTo>
                  <a:lnTo>
                    <a:pt x="8940" y="3048"/>
                  </a:lnTo>
                  <a:lnTo>
                    <a:pt x="8026" y="1117"/>
                  </a:lnTo>
                  <a:lnTo>
                    <a:pt x="0" y="1117"/>
                  </a:lnTo>
                  <a:lnTo>
                    <a:pt x="1117" y="4470"/>
                  </a:lnTo>
                  <a:lnTo>
                    <a:pt x="1422" y="9448"/>
                  </a:lnTo>
                  <a:lnTo>
                    <a:pt x="1422" y="50292"/>
                  </a:lnTo>
                  <a:lnTo>
                    <a:pt x="10363" y="50292"/>
                  </a:lnTo>
                  <a:lnTo>
                    <a:pt x="10363" y="20726"/>
                  </a:lnTo>
                  <a:lnTo>
                    <a:pt x="10566" y="17678"/>
                  </a:lnTo>
                  <a:lnTo>
                    <a:pt x="10972" y="16560"/>
                  </a:lnTo>
                  <a:lnTo>
                    <a:pt x="12496" y="11582"/>
                  </a:lnTo>
                  <a:lnTo>
                    <a:pt x="17068" y="7416"/>
                  </a:lnTo>
                  <a:lnTo>
                    <a:pt x="31394" y="7416"/>
                  </a:lnTo>
                  <a:lnTo>
                    <a:pt x="34340" y="14020"/>
                  </a:lnTo>
                  <a:lnTo>
                    <a:pt x="34340" y="58928"/>
                  </a:lnTo>
                  <a:lnTo>
                    <a:pt x="34645" y="67360"/>
                  </a:lnTo>
                  <a:close/>
                </a:path>
              </a:pathLst>
            </a:custGeom>
            <a:solidFill>
              <a:srgbClr val="282828"/>
            </a:solidFill>
          </p:spPr>
          <p:txBody>
            <a:bodyPr wrap="square" lIns="0" tIns="0" rIns="0" bIns="0" rtlCol="0">
              <a:noAutofit/>
            </a:bodyPr>
            <a:lstStyle/>
            <a:p>
              <a:endParaRPr sz="1322"/>
            </a:p>
          </p:txBody>
        </p:sp>
        <p:sp>
          <p:nvSpPr>
            <p:cNvPr id="18" name="object 99">
              <a:extLst>
                <a:ext uri="{FF2B5EF4-FFF2-40B4-BE49-F238E27FC236}">
                  <a16:creationId xmlns:a16="http://schemas.microsoft.com/office/drawing/2014/main" id="{4FBFAC38-748B-7801-D921-F6F83F778C23}"/>
                </a:ext>
              </a:extLst>
            </p:cNvPr>
            <p:cNvSpPr/>
            <p:nvPr/>
          </p:nvSpPr>
          <p:spPr>
            <a:xfrm>
              <a:off x="2760666" y="8669997"/>
              <a:ext cx="38952" cy="58644"/>
            </a:xfrm>
            <a:custGeom>
              <a:avLst/>
              <a:gdLst/>
              <a:ahLst/>
              <a:cxnLst/>
              <a:rect l="l" t="t" r="r" b="b"/>
              <a:pathLst>
                <a:path w="46024" h="69291">
                  <a:moveTo>
                    <a:pt x="8839" y="0"/>
                  </a:moveTo>
                  <a:lnTo>
                    <a:pt x="0" y="0"/>
                  </a:lnTo>
                  <a:lnTo>
                    <a:pt x="0" y="59029"/>
                  </a:lnTo>
                  <a:lnTo>
                    <a:pt x="406" y="66243"/>
                  </a:lnTo>
                  <a:lnTo>
                    <a:pt x="1422" y="69291"/>
                  </a:lnTo>
                  <a:lnTo>
                    <a:pt x="9448" y="69291"/>
                  </a:lnTo>
                  <a:lnTo>
                    <a:pt x="8432" y="65227"/>
                  </a:lnTo>
                  <a:lnTo>
                    <a:pt x="8331" y="44704"/>
                  </a:lnTo>
                  <a:lnTo>
                    <a:pt x="10464" y="48463"/>
                  </a:lnTo>
                  <a:lnTo>
                    <a:pt x="14630" y="50088"/>
                  </a:lnTo>
                  <a:lnTo>
                    <a:pt x="26415" y="50088"/>
                  </a:lnTo>
                  <a:lnTo>
                    <a:pt x="31191" y="45415"/>
                  </a:lnTo>
                  <a:lnTo>
                    <a:pt x="33223" y="41554"/>
                  </a:lnTo>
                  <a:lnTo>
                    <a:pt x="33527" y="41554"/>
                  </a:lnTo>
                  <a:lnTo>
                    <a:pt x="34340" y="47853"/>
                  </a:lnTo>
                  <a:lnTo>
                    <a:pt x="37896" y="50292"/>
                  </a:lnTo>
                  <a:lnTo>
                    <a:pt x="42265" y="50292"/>
                  </a:lnTo>
                  <a:lnTo>
                    <a:pt x="45313" y="49885"/>
                  </a:lnTo>
                  <a:lnTo>
                    <a:pt x="46024" y="43383"/>
                  </a:lnTo>
                  <a:lnTo>
                    <a:pt x="42468" y="43180"/>
                  </a:lnTo>
                  <a:lnTo>
                    <a:pt x="41351" y="41046"/>
                  </a:lnTo>
                  <a:lnTo>
                    <a:pt x="41351" y="0"/>
                  </a:lnTo>
                  <a:lnTo>
                    <a:pt x="32511" y="0"/>
                  </a:lnTo>
                  <a:lnTo>
                    <a:pt x="32511" y="30175"/>
                  </a:lnTo>
                  <a:lnTo>
                    <a:pt x="32207" y="33426"/>
                  </a:lnTo>
                  <a:lnTo>
                    <a:pt x="31699" y="34747"/>
                  </a:lnTo>
                  <a:lnTo>
                    <a:pt x="30073" y="38709"/>
                  </a:lnTo>
                  <a:lnTo>
                    <a:pt x="25806" y="42976"/>
                  </a:lnTo>
                  <a:lnTo>
                    <a:pt x="12090" y="42976"/>
                  </a:lnTo>
                  <a:lnTo>
                    <a:pt x="8839" y="36677"/>
                  </a:lnTo>
                  <a:lnTo>
                    <a:pt x="8839" y="0"/>
                  </a:lnTo>
                  <a:close/>
                </a:path>
              </a:pathLst>
            </a:custGeom>
            <a:solidFill>
              <a:srgbClr val="282828"/>
            </a:solidFill>
          </p:spPr>
          <p:txBody>
            <a:bodyPr wrap="square" lIns="0" tIns="0" rIns="0" bIns="0" rtlCol="0">
              <a:noAutofit/>
            </a:bodyPr>
            <a:lstStyle/>
            <a:p>
              <a:endParaRPr sz="1322"/>
            </a:p>
          </p:txBody>
        </p:sp>
        <p:sp>
          <p:nvSpPr>
            <p:cNvPr id="19" name="object 100">
              <a:extLst>
                <a:ext uri="{FF2B5EF4-FFF2-40B4-BE49-F238E27FC236}">
                  <a16:creationId xmlns:a16="http://schemas.microsoft.com/office/drawing/2014/main" id="{626CE96C-D820-8D9D-EF7B-E556040FBCDE}"/>
                </a:ext>
              </a:extLst>
            </p:cNvPr>
            <p:cNvSpPr/>
            <p:nvPr/>
          </p:nvSpPr>
          <p:spPr>
            <a:xfrm>
              <a:off x="2805210" y="8669053"/>
              <a:ext cx="41790" cy="43510"/>
            </a:xfrm>
            <a:custGeom>
              <a:avLst/>
              <a:gdLst/>
              <a:ahLst/>
              <a:cxnLst/>
              <a:rect l="l" t="t" r="r" b="b"/>
              <a:pathLst>
                <a:path w="49377" h="51409">
                  <a:moveTo>
                    <a:pt x="36067" y="27635"/>
                  </a:moveTo>
                  <a:lnTo>
                    <a:pt x="35458" y="31800"/>
                  </a:lnTo>
                  <a:lnTo>
                    <a:pt x="33934" y="38303"/>
                  </a:lnTo>
                  <a:lnTo>
                    <a:pt x="28549" y="44297"/>
                  </a:lnTo>
                  <a:lnTo>
                    <a:pt x="13817" y="44297"/>
                  </a:lnTo>
                  <a:lnTo>
                    <a:pt x="9042" y="35763"/>
                  </a:lnTo>
                  <a:lnTo>
                    <a:pt x="9042" y="15239"/>
                  </a:lnTo>
                  <a:lnTo>
                    <a:pt x="14731" y="7010"/>
                  </a:lnTo>
                  <a:lnTo>
                    <a:pt x="29565" y="7010"/>
                  </a:lnTo>
                  <a:lnTo>
                    <a:pt x="34442" y="3657"/>
                  </a:lnTo>
                  <a:lnTo>
                    <a:pt x="29057" y="0"/>
                  </a:lnTo>
                  <a:lnTo>
                    <a:pt x="21945" y="0"/>
                  </a:lnTo>
                  <a:lnTo>
                    <a:pt x="10219" y="4055"/>
                  </a:lnTo>
                  <a:lnTo>
                    <a:pt x="2050" y="15175"/>
                  </a:lnTo>
                  <a:lnTo>
                    <a:pt x="0" y="26720"/>
                  </a:lnTo>
                  <a:lnTo>
                    <a:pt x="3694" y="41826"/>
                  </a:lnTo>
                  <a:lnTo>
                    <a:pt x="13463" y="50248"/>
                  </a:lnTo>
                  <a:lnTo>
                    <a:pt x="20116" y="51409"/>
                  </a:lnTo>
                  <a:lnTo>
                    <a:pt x="27939" y="51409"/>
                  </a:lnTo>
                  <a:lnTo>
                    <a:pt x="33629" y="46939"/>
                  </a:lnTo>
                  <a:lnTo>
                    <a:pt x="36880" y="41046"/>
                  </a:lnTo>
                  <a:lnTo>
                    <a:pt x="36067" y="22961"/>
                  </a:lnTo>
                  <a:lnTo>
                    <a:pt x="36067" y="27635"/>
                  </a:lnTo>
                  <a:close/>
                </a:path>
                <a:path w="49377" h="51409">
                  <a:moveTo>
                    <a:pt x="29565" y="7010"/>
                  </a:moveTo>
                  <a:lnTo>
                    <a:pt x="34442" y="13004"/>
                  </a:lnTo>
                  <a:lnTo>
                    <a:pt x="35661" y="19608"/>
                  </a:lnTo>
                  <a:lnTo>
                    <a:pt x="36067" y="22961"/>
                  </a:lnTo>
                  <a:lnTo>
                    <a:pt x="36880" y="41046"/>
                  </a:lnTo>
                  <a:lnTo>
                    <a:pt x="37185" y="41046"/>
                  </a:lnTo>
                  <a:lnTo>
                    <a:pt x="37693" y="48564"/>
                  </a:lnTo>
                  <a:lnTo>
                    <a:pt x="41249" y="51409"/>
                  </a:lnTo>
                  <a:lnTo>
                    <a:pt x="45618" y="51409"/>
                  </a:lnTo>
                  <a:lnTo>
                    <a:pt x="48666" y="51003"/>
                  </a:lnTo>
                  <a:lnTo>
                    <a:pt x="49377" y="44602"/>
                  </a:lnTo>
                  <a:lnTo>
                    <a:pt x="45923" y="44500"/>
                  </a:lnTo>
                  <a:lnTo>
                    <a:pt x="44500" y="42062"/>
                  </a:lnTo>
                  <a:lnTo>
                    <a:pt x="44500" y="36271"/>
                  </a:lnTo>
                  <a:lnTo>
                    <a:pt x="44766" y="21333"/>
                  </a:lnTo>
                  <a:lnTo>
                    <a:pt x="45351" y="7815"/>
                  </a:lnTo>
                  <a:lnTo>
                    <a:pt x="45821" y="1117"/>
                  </a:lnTo>
                  <a:lnTo>
                    <a:pt x="38404" y="1117"/>
                  </a:lnTo>
                  <a:lnTo>
                    <a:pt x="37693" y="5994"/>
                  </a:lnTo>
                  <a:lnTo>
                    <a:pt x="37490" y="9855"/>
                  </a:lnTo>
                  <a:lnTo>
                    <a:pt x="37083" y="9855"/>
                  </a:lnTo>
                  <a:lnTo>
                    <a:pt x="34442" y="3657"/>
                  </a:lnTo>
                  <a:lnTo>
                    <a:pt x="29565" y="7010"/>
                  </a:lnTo>
                  <a:close/>
                </a:path>
              </a:pathLst>
            </a:custGeom>
            <a:solidFill>
              <a:srgbClr val="282828"/>
            </a:solidFill>
          </p:spPr>
          <p:txBody>
            <a:bodyPr wrap="square" lIns="0" tIns="0" rIns="0" bIns="0" rtlCol="0">
              <a:noAutofit/>
            </a:bodyPr>
            <a:lstStyle/>
            <a:p>
              <a:endParaRPr sz="1322"/>
            </a:p>
          </p:txBody>
        </p:sp>
        <p:sp>
          <p:nvSpPr>
            <p:cNvPr id="20" name="object 101">
              <a:extLst>
                <a:ext uri="{FF2B5EF4-FFF2-40B4-BE49-F238E27FC236}">
                  <a16:creationId xmlns:a16="http://schemas.microsoft.com/office/drawing/2014/main" id="{C542C8CE-03DC-0E88-0627-622BDFE1846C}"/>
                </a:ext>
              </a:extLst>
            </p:cNvPr>
            <p:cNvSpPr/>
            <p:nvPr/>
          </p:nvSpPr>
          <p:spPr>
            <a:xfrm>
              <a:off x="2848805" y="8669997"/>
              <a:ext cx="35341" cy="42565"/>
            </a:xfrm>
            <a:custGeom>
              <a:avLst/>
              <a:gdLst/>
              <a:ahLst/>
              <a:cxnLst/>
              <a:rect l="l" t="t" r="r" b="b"/>
              <a:pathLst>
                <a:path w="41757" h="50292">
                  <a:moveTo>
                    <a:pt x="31800" y="49987"/>
                  </a:moveTo>
                  <a:lnTo>
                    <a:pt x="32816" y="49479"/>
                  </a:lnTo>
                  <a:lnTo>
                    <a:pt x="33223" y="43078"/>
                  </a:lnTo>
                  <a:lnTo>
                    <a:pt x="28041" y="43179"/>
                  </a:lnTo>
                  <a:lnTo>
                    <a:pt x="25399" y="41554"/>
                  </a:lnTo>
                  <a:lnTo>
                    <a:pt x="25399" y="7010"/>
                  </a:lnTo>
                  <a:lnTo>
                    <a:pt x="40639" y="7010"/>
                  </a:lnTo>
                  <a:lnTo>
                    <a:pt x="41757" y="0"/>
                  </a:lnTo>
                  <a:lnTo>
                    <a:pt x="5384" y="0"/>
                  </a:lnTo>
                  <a:lnTo>
                    <a:pt x="1727" y="1422"/>
                  </a:lnTo>
                  <a:lnTo>
                    <a:pt x="0" y="2641"/>
                  </a:lnTo>
                  <a:lnTo>
                    <a:pt x="1219" y="7823"/>
                  </a:lnTo>
                  <a:lnTo>
                    <a:pt x="3352" y="7416"/>
                  </a:lnTo>
                  <a:lnTo>
                    <a:pt x="5994" y="7010"/>
                  </a:lnTo>
                  <a:lnTo>
                    <a:pt x="16560" y="7010"/>
                  </a:lnTo>
                  <a:lnTo>
                    <a:pt x="16560" y="45415"/>
                  </a:lnTo>
                  <a:lnTo>
                    <a:pt x="20015" y="50291"/>
                  </a:lnTo>
                  <a:lnTo>
                    <a:pt x="27939" y="50291"/>
                  </a:lnTo>
                  <a:lnTo>
                    <a:pt x="31800" y="49987"/>
                  </a:lnTo>
                  <a:close/>
                </a:path>
              </a:pathLst>
            </a:custGeom>
            <a:solidFill>
              <a:srgbClr val="282828"/>
            </a:solidFill>
          </p:spPr>
          <p:txBody>
            <a:bodyPr wrap="square" lIns="0" tIns="0" rIns="0" bIns="0" rtlCol="0">
              <a:noAutofit/>
            </a:bodyPr>
            <a:lstStyle/>
            <a:p>
              <a:endParaRPr sz="1322"/>
            </a:p>
          </p:txBody>
        </p:sp>
        <p:sp>
          <p:nvSpPr>
            <p:cNvPr id="21" name="object 102">
              <a:extLst>
                <a:ext uri="{FF2B5EF4-FFF2-40B4-BE49-F238E27FC236}">
                  <a16:creationId xmlns:a16="http://schemas.microsoft.com/office/drawing/2014/main" id="{B321002B-D46D-D6E3-2FF4-797ECBAECF93}"/>
                </a:ext>
              </a:extLst>
            </p:cNvPr>
            <p:cNvSpPr/>
            <p:nvPr/>
          </p:nvSpPr>
          <p:spPr>
            <a:xfrm>
              <a:off x="2887070" y="8669053"/>
              <a:ext cx="40672" cy="43510"/>
            </a:xfrm>
            <a:custGeom>
              <a:avLst/>
              <a:gdLst/>
              <a:ahLst/>
              <a:cxnLst/>
              <a:rect l="l" t="t" r="r" b="b"/>
              <a:pathLst>
                <a:path w="48056" h="51409">
                  <a:moveTo>
                    <a:pt x="38912" y="25603"/>
                  </a:moveTo>
                  <a:lnTo>
                    <a:pt x="38912" y="36677"/>
                  </a:lnTo>
                  <a:lnTo>
                    <a:pt x="35897" y="48312"/>
                  </a:lnTo>
                  <a:lnTo>
                    <a:pt x="45195" y="38604"/>
                  </a:lnTo>
                  <a:lnTo>
                    <a:pt x="48056" y="25298"/>
                  </a:lnTo>
                  <a:lnTo>
                    <a:pt x="44452" y="10958"/>
                  </a:lnTo>
                  <a:lnTo>
                    <a:pt x="34619" y="2088"/>
                  </a:lnTo>
                  <a:lnTo>
                    <a:pt x="24383" y="0"/>
                  </a:lnTo>
                  <a:lnTo>
                    <a:pt x="34747" y="6705"/>
                  </a:lnTo>
                  <a:lnTo>
                    <a:pt x="38912" y="17271"/>
                  </a:lnTo>
                  <a:lnTo>
                    <a:pt x="38912" y="25603"/>
                  </a:lnTo>
                  <a:close/>
                </a:path>
                <a:path w="48056" h="51409">
                  <a:moveTo>
                    <a:pt x="38912" y="36677"/>
                  </a:moveTo>
                  <a:lnTo>
                    <a:pt x="32511" y="44703"/>
                  </a:lnTo>
                  <a:lnTo>
                    <a:pt x="15239" y="44703"/>
                  </a:lnTo>
                  <a:lnTo>
                    <a:pt x="9042" y="36575"/>
                  </a:lnTo>
                  <a:lnTo>
                    <a:pt x="9042" y="16459"/>
                  </a:lnTo>
                  <a:lnTo>
                    <a:pt x="13614" y="6705"/>
                  </a:lnTo>
                  <a:lnTo>
                    <a:pt x="34747" y="6705"/>
                  </a:lnTo>
                  <a:lnTo>
                    <a:pt x="24383" y="0"/>
                  </a:lnTo>
                  <a:lnTo>
                    <a:pt x="11299" y="3531"/>
                  </a:lnTo>
                  <a:lnTo>
                    <a:pt x="2507" y="13613"/>
                  </a:lnTo>
                  <a:lnTo>
                    <a:pt x="0" y="26111"/>
                  </a:lnTo>
                  <a:lnTo>
                    <a:pt x="3795" y="40699"/>
                  </a:lnTo>
                  <a:lnTo>
                    <a:pt x="13752" y="49422"/>
                  </a:lnTo>
                  <a:lnTo>
                    <a:pt x="23571" y="51409"/>
                  </a:lnTo>
                  <a:lnTo>
                    <a:pt x="35897" y="48312"/>
                  </a:lnTo>
                  <a:lnTo>
                    <a:pt x="38912" y="36677"/>
                  </a:lnTo>
                  <a:close/>
                </a:path>
              </a:pathLst>
            </a:custGeom>
            <a:solidFill>
              <a:srgbClr val="282828"/>
            </a:solidFill>
          </p:spPr>
          <p:txBody>
            <a:bodyPr wrap="square" lIns="0" tIns="0" rIns="0" bIns="0" rtlCol="0">
              <a:noAutofit/>
            </a:bodyPr>
            <a:lstStyle/>
            <a:p>
              <a:endParaRPr sz="1322"/>
            </a:p>
          </p:txBody>
        </p:sp>
        <p:sp>
          <p:nvSpPr>
            <p:cNvPr id="22" name="object 103">
              <a:extLst>
                <a:ext uri="{FF2B5EF4-FFF2-40B4-BE49-F238E27FC236}">
                  <a16:creationId xmlns:a16="http://schemas.microsoft.com/office/drawing/2014/main" id="{8D2FF0B3-B7B8-7754-45AD-4B067EA77760}"/>
                </a:ext>
              </a:extLst>
            </p:cNvPr>
            <p:cNvSpPr/>
            <p:nvPr/>
          </p:nvSpPr>
          <p:spPr>
            <a:xfrm>
              <a:off x="2934276" y="8666129"/>
              <a:ext cx="40415" cy="59767"/>
            </a:xfrm>
            <a:custGeom>
              <a:avLst/>
              <a:gdLst/>
              <a:ahLst/>
              <a:cxnLst/>
              <a:rect l="l" t="t" r="r" b="b"/>
              <a:pathLst>
                <a:path w="47751" h="70617">
                  <a:moveTo>
                    <a:pt x="23282" y="8954"/>
                  </a:moveTo>
                  <a:lnTo>
                    <a:pt x="23875" y="8636"/>
                  </a:lnTo>
                  <a:lnTo>
                    <a:pt x="29260" y="12903"/>
                  </a:lnTo>
                  <a:lnTo>
                    <a:pt x="35559" y="17780"/>
                  </a:lnTo>
                  <a:lnTo>
                    <a:pt x="38811" y="23469"/>
                  </a:lnTo>
                  <a:lnTo>
                    <a:pt x="38811" y="41554"/>
                  </a:lnTo>
                  <a:lnTo>
                    <a:pt x="32207" y="48158"/>
                  </a:lnTo>
                  <a:lnTo>
                    <a:pt x="24383" y="48158"/>
                  </a:lnTo>
                  <a:lnTo>
                    <a:pt x="36978" y="51109"/>
                  </a:lnTo>
                  <a:lnTo>
                    <a:pt x="45629" y="40728"/>
                  </a:lnTo>
                  <a:lnTo>
                    <a:pt x="47751" y="29768"/>
                  </a:lnTo>
                  <a:lnTo>
                    <a:pt x="44565" y="17366"/>
                  </a:lnTo>
                  <a:lnTo>
                    <a:pt x="35722" y="7466"/>
                  </a:lnTo>
                  <a:lnTo>
                    <a:pt x="34747" y="6705"/>
                  </a:lnTo>
                  <a:lnTo>
                    <a:pt x="26415" y="0"/>
                  </a:lnTo>
                  <a:lnTo>
                    <a:pt x="23282" y="8954"/>
                  </a:lnTo>
                  <a:close/>
                </a:path>
                <a:path w="47751" h="70617">
                  <a:moveTo>
                    <a:pt x="27431" y="-12801"/>
                  </a:moveTo>
                  <a:lnTo>
                    <a:pt x="33019" y="-12801"/>
                  </a:lnTo>
                  <a:lnTo>
                    <a:pt x="38709" y="-10261"/>
                  </a:lnTo>
                  <a:lnTo>
                    <a:pt x="40843" y="-8737"/>
                  </a:lnTo>
                  <a:lnTo>
                    <a:pt x="43484" y="-14630"/>
                  </a:lnTo>
                  <a:lnTo>
                    <a:pt x="40538" y="-16967"/>
                  </a:lnTo>
                  <a:lnTo>
                    <a:pt x="34340" y="-19507"/>
                  </a:lnTo>
                  <a:lnTo>
                    <a:pt x="15747" y="-19507"/>
                  </a:lnTo>
                  <a:lnTo>
                    <a:pt x="10159" y="-13512"/>
                  </a:lnTo>
                  <a:lnTo>
                    <a:pt x="10159" y="-3352"/>
                  </a:lnTo>
                  <a:lnTo>
                    <a:pt x="14020" y="203"/>
                  </a:lnTo>
                  <a:lnTo>
                    <a:pt x="18694" y="3962"/>
                  </a:lnTo>
                  <a:lnTo>
                    <a:pt x="18694" y="4470"/>
                  </a:lnTo>
                  <a:lnTo>
                    <a:pt x="7778" y="11943"/>
                  </a:lnTo>
                  <a:lnTo>
                    <a:pt x="986" y="23094"/>
                  </a:lnTo>
                  <a:lnTo>
                    <a:pt x="0" y="30175"/>
                  </a:lnTo>
                  <a:lnTo>
                    <a:pt x="4096" y="44744"/>
                  </a:lnTo>
                  <a:lnTo>
                    <a:pt x="14433" y="53082"/>
                  </a:lnTo>
                  <a:lnTo>
                    <a:pt x="23875" y="54864"/>
                  </a:lnTo>
                  <a:lnTo>
                    <a:pt x="36978" y="51109"/>
                  </a:lnTo>
                  <a:lnTo>
                    <a:pt x="24383" y="48158"/>
                  </a:lnTo>
                  <a:lnTo>
                    <a:pt x="16662" y="48158"/>
                  </a:lnTo>
                  <a:lnTo>
                    <a:pt x="9042" y="41554"/>
                  </a:lnTo>
                  <a:lnTo>
                    <a:pt x="9042" y="30073"/>
                  </a:lnTo>
                  <a:lnTo>
                    <a:pt x="13354" y="17111"/>
                  </a:lnTo>
                  <a:lnTo>
                    <a:pt x="23282" y="8954"/>
                  </a:lnTo>
                  <a:lnTo>
                    <a:pt x="26415" y="0"/>
                  </a:lnTo>
                  <a:lnTo>
                    <a:pt x="21843" y="-3657"/>
                  </a:lnTo>
                  <a:lnTo>
                    <a:pt x="19100" y="-5587"/>
                  </a:lnTo>
                  <a:lnTo>
                    <a:pt x="19100" y="-10667"/>
                  </a:lnTo>
                  <a:lnTo>
                    <a:pt x="21843" y="-12801"/>
                  </a:lnTo>
                  <a:lnTo>
                    <a:pt x="27431" y="-12801"/>
                  </a:lnTo>
                  <a:close/>
                </a:path>
              </a:pathLst>
            </a:custGeom>
            <a:solidFill>
              <a:srgbClr val="282828"/>
            </a:solidFill>
          </p:spPr>
          <p:txBody>
            <a:bodyPr wrap="square" lIns="0" tIns="0" rIns="0" bIns="0" rtlCol="0">
              <a:noAutofit/>
            </a:bodyPr>
            <a:lstStyle/>
            <a:p>
              <a:endParaRPr sz="1322"/>
            </a:p>
          </p:txBody>
        </p:sp>
        <p:sp>
          <p:nvSpPr>
            <p:cNvPr id="23" name="object 104">
              <a:extLst>
                <a:ext uri="{FF2B5EF4-FFF2-40B4-BE49-F238E27FC236}">
                  <a16:creationId xmlns:a16="http://schemas.microsoft.com/office/drawing/2014/main" id="{C0477A5D-B46F-C0F5-02FA-8E24117B82CA}"/>
                </a:ext>
              </a:extLst>
            </p:cNvPr>
            <p:cNvSpPr/>
            <p:nvPr/>
          </p:nvSpPr>
          <p:spPr>
            <a:xfrm>
              <a:off x="2981227" y="8652629"/>
              <a:ext cx="40672" cy="59934"/>
            </a:xfrm>
            <a:custGeom>
              <a:avLst/>
              <a:gdLst/>
              <a:ahLst/>
              <a:cxnLst/>
              <a:rect l="l" t="t" r="r" b="b"/>
              <a:pathLst>
                <a:path w="48056" h="70815">
                  <a:moveTo>
                    <a:pt x="38912" y="56083"/>
                  </a:moveTo>
                  <a:lnTo>
                    <a:pt x="32511" y="64109"/>
                  </a:lnTo>
                  <a:lnTo>
                    <a:pt x="15239" y="64109"/>
                  </a:lnTo>
                  <a:lnTo>
                    <a:pt x="9042" y="55981"/>
                  </a:lnTo>
                  <a:lnTo>
                    <a:pt x="9042" y="35864"/>
                  </a:lnTo>
                  <a:lnTo>
                    <a:pt x="13614" y="26111"/>
                  </a:lnTo>
                  <a:lnTo>
                    <a:pt x="34747" y="26111"/>
                  </a:lnTo>
                  <a:lnTo>
                    <a:pt x="24383" y="19405"/>
                  </a:lnTo>
                  <a:lnTo>
                    <a:pt x="11299" y="22936"/>
                  </a:lnTo>
                  <a:lnTo>
                    <a:pt x="2507" y="33019"/>
                  </a:lnTo>
                  <a:lnTo>
                    <a:pt x="0" y="45516"/>
                  </a:lnTo>
                  <a:lnTo>
                    <a:pt x="3795" y="60105"/>
                  </a:lnTo>
                  <a:lnTo>
                    <a:pt x="13752" y="68827"/>
                  </a:lnTo>
                  <a:lnTo>
                    <a:pt x="23571" y="70815"/>
                  </a:lnTo>
                  <a:lnTo>
                    <a:pt x="35897" y="67718"/>
                  </a:lnTo>
                  <a:lnTo>
                    <a:pt x="38912" y="56083"/>
                  </a:lnTo>
                  <a:close/>
                </a:path>
                <a:path w="48056" h="70815">
                  <a:moveTo>
                    <a:pt x="25501" y="0"/>
                  </a:moveTo>
                  <a:lnTo>
                    <a:pt x="20116" y="14528"/>
                  </a:lnTo>
                  <a:lnTo>
                    <a:pt x="26009" y="14528"/>
                  </a:lnTo>
                  <a:lnTo>
                    <a:pt x="34543" y="0"/>
                  </a:lnTo>
                  <a:lnTo>
                    <a:pt x="25501" y="0"/>
                  </a:lnTo>
                  <a:close/>
                </a:path>
                <a:path w="48056" h="70815">
                  <a:moveTo>
                    <a:pt x="38912" y="45008"/>
                  </a:moveTo>
                  <a:lnTo>
                    <a:pt x="38912" y="56083"/>
                  </a:lnTo>
                  <a:lnTo>
                    <a:pt x="35897" y="67718"/>
                  </a:lnTo>
                  <a:lnTo>
                    <a:pt x="45195" y="58009"/>
                  </a:lnTo>
                  <a:lnTo>
                    <a:pt x="48056" y="44703"/>
                  </a:lnTo>
                  <a:lnTo>
                    <a:pt x="44452" y="30363"/>
                  </a:lnTo>
                  <a:lnTo>
                    <a:pt x="34619" y="21494"/>
                  </a:lnTo>
                  <a:lnTo>
                    <a:pt x="24383" y="19405"/>
                  </a:lnTo>
                  <a:lnTo>
                    <a:pt x="34747" y="26111"/>
                  </a:lnTo>
                  <a:lnTo>
                    <a:pt x="38912" y="36677"/>
                  </a:lnTo>
                  <a:lnTo>
                    <a:pt x="38912" y="45008"/>
                  </a:lnTo>
                  <a:close/>
                </a:path>
              </a:pathLst>
            </a:custGeom>
            <a:solidFill>
              <a:srgbClr val="282828"/>
            </a:solidFill>
          </p:spPr>
          <p:txBody>
            <a:bodyPr wrap="square" lIns="0" tIns="0" rIns="0" bIns="0" rtlCol="0">
              <a:noAutofit/>
            </a:bodyPr>
            <a:lstStyle/>
            <a:p>
              <a:endParaRPr sz="1322"/>
            </a:p>
          </p:txBody>
        </p:sp>
        <p:sp>
          <p:nvSpPr>
            <p:cNvPr id="24" name="object 105">
              <a:extLst>
                <a:ext uri="{FF2B5EF4-FFF2-40B4-BE49-F238E27FC236}">
                  <a16:creationId xmlns:a16="http://schemas.microsoft.com/office/drawing/2014/main" id="{450B36FB-70FE-6933-214C-BAE3CE27C500}"/>
                </a:ext>
              </a:extLst>
            </p:cNvPr>
            <p:cNvSpPr/>
            <p:nvPr/>
          </p:nvSpPr>
          <p:spPr>
            <a:xfrm>
              <a:off x="3024221" y="8669997"/>
              <a:ext cx="35341" cy="42565"/>
            </a:xfrm>
            <a:custGeom>
              <a:avLst/>
              <a:gdLst/>
              <a:ahLst/>
              <a:cxnLst/>
              <a:rect l="l" t="t" r="r" b="b"/>
              <a:pathLst>
                <a:path w="41757" h="50292">
                  <a:moveTo>
                    <a:pt x="31800" y="49987"/>
                  </a:moveTo>
                  <a:lnTo>
                    <a:pt x="32816" y="49479"/>
                  </a:lnTo>
                  <a:lnTo>
                    <a:pt x="33223" y="43078"/>
                  </a:lnTo>
                  <a:lnTo>
                    <a:pt x="28041" y="43179"/>
                  </a:lnTo>
                  <a:lnTo>
                    <a:pt x="25399" y="41554"/>
                  </a:lnTo>
                  <a:lnTo>
                    <a:pt x="25399" y="7010"/>
                  </a:lnTo>
                  <a:lnTo>
                    <a:pt x="40639" y="7010"/>
                  </a:lnTo>
                  <a:lnTo>
                    <a:pt x="41757" y="0"/>
                  </a:lnTo>
                  <a:lnTo>
                    <a:pt x="5384" y="0"/>
                  </a:lnTo>
                  <a:lnTo>
                    <a:pt x="1727" y="1422"/>
                  </a:lnTo>
                  <a:lnTo>
                    <a:pt x="0" y="2641"/>
                  </a:lnTo>
                  <a:lnTo>
                    <a:pt x="1219" y="7823"/>
                  </a:lnTo>
                  <a:lnTo>
                    <a:pt x="3352" y="7416"/>
                  </a:lnTo>
                  <a:lnTo>
                    <a:pt x="5994" y="7010"/>
                  </a:lnTo>
                  <a:lnTo>
                    <a:pt x="16560" y="7010"/>
                  </a:lnTo>
                  <a:lnTo>
                    <a:pt x="16560" y="45415"/>
                  </a:lnTo>
                  <a:lnTo>
                    <a:pt x="20015" y="50291"/>
                  </a:lnTo>
                  <a:lnTo>
                    <a:pt x="27939" y="50291"/>
                  </a:lnTo>
                  <a:lnTo>
                    <a:pt x="31800" y="49987"/>
                  </a:lnTo>
                  <a:close/>
                </a:path>
              </a:pathLst>
            </a:custGeom>
            <a:solidFill>
              <a:srgbClr val="282828"/>
            </a:solidFill>
          </p:spPr>
          <p:txBody>
            <a:bodyPr wrap="square" lIns="0" tIns="0" rIns="0" bIns="0" rtlCol="0">
              <a:noAutofit/>
            </a:bodyPr>
            <a:lstStyle/>
            <a:p>
              <a:endParaRPr sz="1322"/>
            </a:p>
          </p:txBody>
        </p:sp>
        <p:sp>
          <p:nvSpPr>
            <p:cNvPr id="25" name="object 106">
              <a:extLst>
                <a:ext uri="{FF2B5EF4-FFF2-40B4-BE49-F238E27FC236}">
                  <a16:creationId xmlns:a16="http://schemas.microsoft.com/office/drawing/2014/main" id="{CDC949F4-9DE2-36C9-B39B-0D38C93A1266}"/>
                </a:ext>
              </a:extLst>
            </p:cNvPr>
            <p:cNvSpPr/>
            <p:nvPr/>
          </p:nvSpPr>
          <p:spPr>
            <a:xfrm>
              <a:off x="3065327" y="8669050"/>
              <a:ext cx="37491" cy="59590"/>
            </a:xfrm>
            <a:custGeom>
              <a:avLst/>
              <a:gdLst/>
              <a:ahLst/>
              <a:cxnLst/>
              <a:rect l="l" t="t" r="r" b="b"/>
              <a:pathLst>
                <a:path w="44297" h="70408">
                  <a:moveTo>
                    <a:pt x="34645" y="67360"/>
                  </a:moveTo>
                  <a:lnTo>
                    <a:pt x="35864" y="70408"/>
                  </a:lnTo>
                  <a:lnTo>
                    <a:pt x="44297" y="70408"/>
                  </a:lnTo>
                  <a:lnTo>
                    <a:pt x="43281" y="66344"/>
                  </a:lnTo>
                  <a:lnTo>
                    <a:pt x="43281" y="20929"/>
                  </a:lnTo>
                  <a:lnTo>
                    <a:pt x="37829" y="4788"/>
                  </a:lnTo>
                  <a:lnTo>
                    <a:pt x="27305" y="55"/>
                  </a:lnTo>
                  <a:lnTo>
                    <a:pt x="17780" y="0"/>
                  </a:lnTo>
                  <a:lnTo>
                    <a:pt x="12090" y="4572"/>
                  </a:lnTo>
                  <a:lnTo>
                    <a:pt x="9652" y="9245"/>
                  </a:lnTo>
                  <a:lnTo>
                    <a:pt x="9448" y="9245"/>
                  </a:lnTo>
                  <a:lnTo>
                    <a:pt x="9448" y="6096"/>
                  </a:lnTo>
                  <a:lnTo>
                    <a:pt x="8940" y="3048"/>
                  </a:lnTo>
                  <a:lnTo>
                    <a:pt x="8026" y="1117"/>
                  </a:lnTo>
                  <a:lnTo>
                    <a:pt x="0" y="1117"/>
                  </a:lnTo>
                  <a:lnTo>
                    <a:pt x="1117" y="4470"/>
                  </a:lnTo>
                  <a:lnTo>
                    <a:pt x="1422" y="9448"/>
                  </a:lnTo>
                  <a:lnTo>
                    <a:pt x="1422" y="50292"/>
                  </a:lnTo>
                  <a:lnTo>
                    <a:pt x="10363" y="50292"/>
                  </a:lnTo>
                  <a:lnTo>
                    <a:pt x="10363" y="20726"/>
                  </a:lnTo>
                  <a:lnTo>
                    <a:pt x="10566" y="17678"/>
                  </a:lnTo>
                  <a:lnTo>
                    <a:pt x="10972" y="16560"/>
                  </a:lnTo>
                  <a:lnTo>
                    <a:pt x="12496" y="11582"/>
                  </a:lnTo>
                  <a:lnTo>
                    <a:pt x="17068" y="7416"/>
                  </a:lnTo>
                  <a:lnTo>
                    <a:pt x="31394" y="7416"/>
                  </a:lnTo>
                  <a:lnTo>
                    <a:pt x="34340" y="14020"/>
                  </a:lnTo>
                  <a:lnTo>
                    <a:pt x="34340" y="58928"/>
                  </a:lnTo>
                  <a:lnTo>
                    <a:pt x="34645" y="67360"/>
                  </a:lnTo>
                  <a:close/>
                </a:path>
              </a:pathLst>
            </a:custGeom>
            <a:solidFill>
              <a:srgbClr val="282828"/>
            </a:solidFill>
          </p:spPr>
          <p:txBody>
            <a:bodyPr wrap="square" lIns="0" tIns="0" rIns="0" bIns="0" rtlCol="0">
              <a:noAutofit/>
            </a:bodyPr>
            <a:lstStyle/>
            <a:p>
              <a:endParaRPr sz="1322"/>
            </a:p>
          </p:txBody>
        </p:sp>
        <p:sp>
          <p:nvSpPr>
            <p:cNvPr id="26" name="object 107">
              <a:extLst>
                <a:ext uri="{FF2B5EF4-FFF2-40B4-BE49-F238E27FC236}">
                  <a16:creationId xmlns:a16="http://schemas.microsoft.com/office/drawing/2014/main" id="{F8FB3D0C-8276-D921-F6DB-93711AC2267D}"/>
                </a:ext>
              </a:extLst>
            </p:cNvPr>
            <p:cNvSpPr/>
            <p:nvPr/>
          </p:nvSpPr>
          <p:spPr>
            <a:xfrm>
              <a:off x="3111241" y="8683501"/>
              <a:ext cx="37738" cy="40786"/>
            </a:xfrm>
            <a:custGeom>
              <a:avLst/>
              <a:gdLst/>
              <a:ahLst/>
              <a:cxnLst/>
              <a:rect l="l" t="t" r="r" b="b"/>
              <a:pathLst>
                <a:path w="44589" h="48191">
                  <a:moveTo>
                    <a:pt x="44589" y="21044"/>
                  </a:moveTo>
                  <a:lnTo>
                    <a:pt x="38303" y="0"/>
                  </a:lnTo>
                  <a:lnTo>
                    <a:pt x="38303" y="19507"/>
                  </a:lnTo>
                  <a:lnTo>
                    <a:pt x="35535" y="31122"/>
                  </a:lnTo>
                  <a:lnTo>
                    <a:pt x="44589" y="21044"/>
                  </a:lnTo>
                  <a:close/>
                </a:path>
                <a:path w="44589" h="48191">
                  <a:moveTo>
                    <a:pt x="9042" y="-609"/>
                  </a:moveTo>
                  <a:lnTo>
                    <a:pt x="13614" y="-10363"/>
                  </a:lnTo>
                  <a:lnTo>
                    <a:pt x="34035" y="-10363"/>
                  </a:lnTo>
                  <a:lnTo>
                    <a:pt x="38303" y="0"/>
                  </a:lnTo>
                  <a:lnTo>
                    <a:pt x="44589" y="21044"/>
                  </a:lnTo>
                  <a:lnTo>
                    <a:pt x="47142" y="8331"/>
                  </a:lnTo>
                  <a:lnTo>
                    <a:pt x="47142" y="914"/>
                  </a:lnTo>
                  <a:lnTo>
                    <a:pt x="43789" y="-6299"/>
                  </a:lnTo>
                  <a:lnTo>
                    <a:pt x="37998" y="-10261"/>
                  </a:lnTo>
                  <a:lnTo>
                    <a:pt x="37998" y="-10668"/>
                  </a:lnTo>
                  <a:lnTo>
                    <a:pt x="45211" y="-10363"/>
                  </a:lnTo>
                  <a:lnTo>
                    <a:pt x="50901" y="-10261"/>
                  </a:lnTo>
                  <a:lnTo>
                    <a:pt x="51206" y="-17068"/>
                  </a:lnTo>
                  <a:lnTo>
                    <a:pt x="25298" y="-17068"/>
                  </a:lnTo>
                  <a:lnTo>
                    <a:pt x="11635" y="-13596"/>
                  </a:lnTo>
                  <a:lnTo>
                    <a:pt x="2708" y="-3857"/>
                  </a:lnTo>
                  <a:lnTo>
                    <a:pt x="0" y="9143"/>
                  </a:lnTo>
                  <a:lnTo>
                    <a:pt x="3811" y="23726"/>
                  </a:lnTo>
                  <a:lnTo>
                    <a:pt x="13805" y="32394"/>
                  </a:lnTo>
                  <a:lnTo>
                    <a:pt x="23571" y="34340"/>
                  </a:lnTo>
                  <a:lnTo>
                    <a:pt x="35535" y="31122"/>
                  </a:lnTo>
                  <a:lnTo>
                    <a:pt x="38303" y="19507"/>
                  </a:lnTo>
                  <a:lnTo>
                    <a:pt x="31902" y="27635"/>
                  </a:lnTo>
                  <a:lnTo>
                    <a:pt x="15239" y="27635"/>
                  </a:lnTo>
                  <a:lnTo>
                    <a:pt x="9042" y="19507"/>
                  </a:lnTo>
                  <a:lnTo>
                    <a:pt x="9042" y="-609"/>
                  </a:lnTo>
                  <a:close/>
                </a:path>
              </a:pathLst>
            </a:custGeom>
            <a:solidFill>
              <a:srgbClr val="282828"/>
            </a:solidFill>
          </p:spPr>
          <p:txBody>
            <a:bodyPr wrap="square" lIns="0" tIns="0" rIns="0" bIns="0" rtlCol="0">
              <a:noAutofit/>
            </a:bodyPr>
            <a:lstStyle/>
            <a:p>
              <a:endParaRPr sz="1322"/>
            </a:p>
          </p:txBody>
        </p:sp>
        <p:sp>
          <p:nvSpPr>
            <p:cNvPr id="27" name="object 108">
              <a:extLst>
                <a:ext uri="{FF2B5EF4-FFF2-40B4-BE49-F238E27FC236}">
                  <a16:creationId xmlns:a16="http://schemas.microsoft.com/office/drawing/2014/main" id="{A7447D84-110E-41D3-4B09-B72C693011DA}"/>
                </a:ext>
              </a:extLst>
            </p:cNvPr>
            <p:cNvSpPr/>
            <p:nvPr/>
          </p:nvSpPr>
          <p:spPr>
            <a:xfrm>
              <a:off x="3161116" y="8669050"/>
              <a:ext cx="37491" cy="59590"/>
            </a:xfrm>
            <a:custGeom>
              <a:avLst/>
              <a:gdLst/>
              <a:ahLst/>
              <a:cxnLst/>
              <a:rect l="l" t="t" r="r" b="b"/>
              <a:pathLst>
                <a:path w="44297" h="70408">
                  <a:moveTo>
                    <a:pt x="34645" y="67360"/>
                  </a:moveTo>
                  <a:lnTo>
                    <a:pt x="35864" y="70408"/>
                  </a:lnTo>
                  <a:lnTo>
                    <a:pt x="44297" y="70408"/>
                  </a:lnTo>
                  <a:lnTo>
                    <a:pt x="43281" y="66344"/>
                  </a:lnTo>
                  <a:lnTo>
                    <a:pt x="43281" y="20929"/>
                  </a:lnTo>
                  <a:lnTo>
                    <a:pt x="37829" y="4788"/>
                  </a:lnTo>
                  <a:lnTo>
                    <a:pt x="27305" y="55"/>
                  </a:lnTo>
                  <a:lnTo>
                    <a:pt x="17780" y="0"/>
                  </a:lnTo>
                  <a:lnTo>
                    <a:pt x="12090" y="4572"/>
                  </a:lnTo>
                  <a:lnTo>
                    <a:pt x="9652" y="9245"/>
                  </a:lnTo>
                  <a:lnTo>
                    <a:pt x="9448" y="9245"/>
                  </a:lnTo>
                  <a:lnTo>
                    <a:pt x="9448" y="6096"/>
                  </a:lnTo>
                  <a:lnTo>
                    <a:pt x="8940" y="3048"/>
                  </a:lnTo>
                  <a:lnTo>
                    <a:pt x="8026" y="1117"/>
                  </a:lnTo>
                  <a:lnTo>
                    <a:pt x="0" y="1117"/>
                  </a:lnTo>
                  <a:lnTo>
                    <a:pt x="1117" y="4470"/>
                  </a:lnTo>
                  <a:lnTo>
                    <a:pt x="1422" y="9448"/>
                  </a:lnTo>
                  <a:lnTo>
                    <a:pt x="1422" y="50292"/>
                  </a:lnTo>
                  <a:lnTo>
                    <a:pt x="10363" y="50292"/>
                  </a:lnTo>
                  <a:lnTo>
                    <a:pt x="10363" y="20726"/>
                  </a:lnTo>
                  <a:lnTo>
                    <a:pt x="10566" y="17678"/>
                  </a:lnTo>
                  <a:lnTo>
                    <a:pt x="10972" y="16560"/>
                  </a:lnTo>
                  <a:lnTo>
                    <a:pt x="12496" y="11582"/>
                  </a:lnTo>
                  <a:lnTo>
                    <a:pt x="17068" y="7416"/>
                  </a:lnTo>
                  <a:lnTo>
                    <a:pt x="31394" y="7416"/>
                  </a:lnTo>
                  <a:lnTo>
                    <a:pt x="34340" y="14020"/>
                  </a:lnTo>
                  <a:lnTo>
                    <a:pt x="34340" y="58928"/>
                  </a:lnTo>
                  <a:lnTo>
                    <a:pt x="34645" y="67360"/>
                  </a:lnTo>
                  <a:close/>
                </a:path>
              </a:pathLst>
            </a:custGeom>
            <a:solidFill>
              <a:srgbClr val="282828"/>
            </a:solidFill>
          </p:spPr>
          <p:txBody>
            <a:bodyPr wrap="square" lIns="0" tIns="0" rIns="0" bIns="0" rtlCol="0">
              <a:noAutofit/>
            </a:bodyPr>
            <a:lstStyle/>
            <a:p>
              <a:endParaRPr sz="1322"/>
            </a:p>
          </p:txBody>
        </p:sp>
        <p:sp>
          <p:nvSpPr>
            <p:cNvPr id="28" name="object 109">
              <a:extLst>
                <a:ext uri="{FF2B5EF4-FFF2-40B4-BE49-F238E27FC236}">
                  <a16:creationId xmlns:a16="http://schemas.microsoft.com/office/drawing/2014/main" id="{0EB40E4C-CA1F-15EF-B174-00698663E173}"/>
                </a:ext>
              </a:extLst>
            </p:cNvPr>
            <p:cNvSpPr/>
            <p:nvPr/>
          </p:nvSpPr>
          <p:spPr>
            <a:xfrm>
              <a:off x="3221477" y="8669997"/>
              <a:ext cx="35341" cy="42565"/>
            </a:xfrm>
            <a:custGeom>
              <a:avLst/>
              <a:gdLst/>
              <a:ahLst/>
              <a:cxnLst/>
              <a:rect l="l" t="t" r="r" b="b"/>
              <a:pathLst>
                <a:path w="41757" h="50292">
                  <a:moveTo>
                    <a:pt x="31800" y="49987"/>
                  </a:moveTo>
                  <a:lnTo>
                    <a:pt x="32816" y="49479"/>
                  </a:lnTo>
                  <a:lnTo>
                    <a:pt x="33223" y="43078"/>
                  </a:lnTo>
                  <a:lnTo>
                    <a:pt x="28041" y="43179"/>
                  </a:lnTo>
                  <a:lnTo>
                    <a:pt x="25399" y="41554"/>
                  </a:lnTo>
                  <a:lnTo>
                    <a:pt x="25399" y="7010"/>
                  </a:lnTo>
                  <a:lnTo>
                    <a:pt x="40639" y="7010"/>
                  </a:lnTo>
                  <a:lnTo>
                    <a:pt x="41757" y="0"/>
                  </a:lnTo>
                  <a:lnTo>
                    <a:pt x="5384" y="0"/>
                  </a:lnTo>
                  <a:lnTo>
                    <a:pt x="1727" y="1422"/>
                  </a:lnTo>
                  <a:lnTo>
                    <a:pt x="0" y="2641"/>
                  </a:lnTo>
                  <a:lnTo>
                    <a:pt x="1219" y="7823"/>
                  </a:lnTo>
                  <a:lnTo>
                    <a:pt x="3352" y="7416"/>
                  </a:lnTo>
                  <a:lnTo>
                    <a:pt x="5994" y="7010"/>
                  </a:lnTo>
                  <a:lnTo>
                    <a:pt x="16560" y="7010"/>
                  </a:lnTo>
                  <a:lnTo>
                    <a:pt x="16560" y="45415"/>
                  </a:lnTo>
                  <a:lnTo>
                    <a:pt x="20015" y="50291"/>
                  </a:lnTo>
                  <a:lnTo>
                    <a:pt x="27939" y="50291"/>
                  </a:lnTo>
                  <a:lnTo>
                    <a:pt x="31800" y="49987"/>
                  </a:lnTo>
                  <a:close/>
                </a:path>
              </a:pathLst>
            </a:custGeom>
            <a:solidFill>
              <a:srgbClr val="282828"/>
            </a:solidFill>
          </p:spPr>
          <p:txBody>
            <a:bodyPr wrap="square" lIns="0" tIns="0" rIns="0" bIns="0" rtlCol="0">
              <a:noAutofit/>
            </a:bodyPr>
            <a:lstStyle/>
            <a:p>
              <a:endParaRPr sz="1322"/>
            </a:p>
          </p:txBody>
        </p:sp>
        <p:sp>
          <p:nvSpPr>
            <p:cNvPr id="29" name="object 110">
              <a:extLst>
                <a:ext uri="{FF2B5EF4-FFF2-40B4-BE49-F238E27FC236}">
                  <a16:creationId xmlns:a16="http://schemas.microsoft.com/office/drawing/2014/main" id="{213C9D31-9C96-809D-F29B-98733C30103F}"/>
                </a:ext>
              </a:extLst>
            </p:cNvPr>
            <p:cNvSpPr/>
            <p:nvPr/>
          </p:nvSpPr>
          <p:spPr>
            <a:xfrm>
              <a:off x="3262582" y="8669050"/>
              <a:ext cx="37491" cy="59590"/>
            </a:xfrm>
            <a:custGeom>
              <a:avLst/>
              <a:gdLst/>
              <a:ahLst/>
              <a:cxnLst/>
              <a:rect l="l" t="t" r="r" b="b"/>
              <a:pathLst>
                <a:path w="44297" h="70408">
                  <a:moveTo>
                    <a:pt x="34645" y="67360"/>
                  </a:moveTo>
                  <a:lnTo>
                    <a:pt x="35864" y="70408"/>
                  </a:lnTo>
                  <a:lnTo>
                    <a:pt x="44297" y="70408"/>
                  </a:lnTo>
                  <a:lnTo>
                    <a:pt x="43281" y="66344"/>
                  </a:lnTo>
                  <a:lnTo>
                    <a:pt x="43281" y="20929"/>
                  </a:lnTo>
                  <a:lnTo>
                    <a:pt x="37829" y="4788"/>
                  </a:lnTo>
                  <a:lnTo>
                    <a:pt x="27305" y="55"/>
                  </a:lnTo>
                  <a:lnTo>
                    <a:pt x="17780" y="0"/>
                  </a:lnTo>
                  <a:lnTo>
                    <a:pt x="12090" y="4572"/>
                  </a:lnTo>
                  <a:lnTo>
                    <a:pt x="9652" y="9245"/>
                  </a:lnTo>
                  <a:lnTo>
                    <a:pt x="9448" y="9245"/>
                  </a:lnTo>
                  <a:lnTo>
                    <a:pt x="9448" y="6096"/>
                  </a:lnTo>
                  <a:lnTo>
                    <a:pt x="8940" y="3048"/>
                  </a:lnTo>
                  <a:lnTo>
                    <a:pt x="8026" y="1117"/>
                  </a:lnTo>
                  <a:lnTo>
                    <a:pt x="0" y="1117"/>
                  </a:lnTo>
                  <a:lnTo>
                    <a:pt x="1117" y="4470"/>
                  </a:lnTo>
                  <a:lnTo>
                    <a:pt x="1422" y="9448"/>
                  </a:lnTo>
                  <a:lnTo>
                    <a:pt x="1422" y="50292"/>
                  </a:lnTo>
                  <a:lnTo>
                    <a:pt x="10363" y="50292"/>
                  </a:lnTo>
                  <a:lnTo>
                    <a:pt x="10363" y="20726"/>
                  </a:lnTo>
                  <a:lnTo>
                    <a:pt x="10566" y="17678"/>
                  </a:lnTo>
                  <a:lnTo>
                    <a:pt x="10972" y="16560"/>
                  </a:lnTo>
                  <a:lnTo>
                    <a:pt x="12496" y="11582"/>
                  </a:lnTo>
                  <a:lnTo>
                    <a:pt x="17068" y="7416"/>
                  </a:lnTo>
                  <a:lnTo>
                    <a:pt x="31394" y="7416"/>
                  </a:lnTo>
                  <a:lnTo>
                    <a:pt x="34340" y="14020"/>
                  </a:lnTo>
                  <a:lnTo>
                    <a:pt x="34340" y="58928"/>
                  </a:lnTo>
                  <a:lnTo>
                    <a:pt x="34645" y="67360"/>
                  </a:lnTo>
                  <a:close/>
                </a:path>
              </a:pathLst>
            </a:custGeom>
            <a:solidFill>
              <a:srgbClr val="282828"/>
            </a:solidFill>
          </p:spPr>
          <p:txBody>
            <a:bodyPr wrap="square" lIns="0" tIns="0" rIns="0" bIns="0" rtlCol="0">
              <a:noAutofit/>
            </a:bodyPr>
            <a:lstStyle/>
            <a:p>
              <a:endParaRPr sz="1322"/>
            </a:p>
          </p:txBody>
        </p:sp>
        <p:sp>
          <p:nvSpPr>
            <p:cNvPr id="30" name="object 111">
              <a:extLst>
                <a:ext uri="{FF2B5EF4-FFF2-40B4-BE49-F238E27FC236}">
                  <a16:creationId xmlns:a16="http://schemas.microsoft.com/office/drawing/2014/main" id="{F6A5C9A8-954C-6A34-C397-9EF2958C8B86}"/>
                </a:ext>
              </a:extLst>
            </p:cNvPr>
            <p:cNvSpPr/>
            <p:nvPr/>
          </p:nvSpPr>
          <p:spPr>
            <a:xfrm>
              <a:off x="3308500" y="8669050"/>
              <a:ext cx="31816" cy="54947"/>
            </a:xfrm>
            <a:custGeom>
              <a:avLst/>
              <a:gdLst/>
              <a:ahLst/>
              <a:cxnLst/>
              <a:rect l="l" t="t" r="r" b="b"/>
              <a:pathLst>
                <a:path w="37592" h="64922">
                  <a:moveTo>
                    <a:pt x="2890" y="14150"/>
                  </a:moveTo>
                  <a:lnTo>
                    <a:pt x="0" y="26517"/>
                  </a:lnTo>
                  <a:lnTo>
                    <a:pt x="4004" y="40272"/>
                  </a:lnTo>
                  <a:lnTo>
                    <a:pt x="14099" y="48296"/>
                  </a:lnTo>
                  <a:lnTo>
                    <a:pt x="18491" y="49885"/>
                  </a:lnTo>
                  <a:lnTo>
                    <a:pt x="21539" y="50698"/>
                  </a:lnTo>
                  <a:lnTo>
                    <a:pt x="25196" y="51409"/>
                  </a:lnTo>
                  <a:lnTo>
                    <a:pt x="28549" y="52019"/>
                  </a:lnTo>
                  <a:lnTo>
                    <a:pt x="28346" y="54457"/>
                  </a:lnTo>
                  <a:lnTo>
                    <a:pt x="26619" y="60756"/>
                  </a:lnTo>
                  <a:lnTo>
                    <a:pt x="25196" y="63093"/>
                  </a:lnTo>
                  <a:lnTo>
                    <a:pt x="31191" y="64922"/>
                  </a:lnTo>
                  <a:lnTo>
                    <a:pt x="33832" y="61569"/>
                  </a:lnTo>
                  <a:lnTo>
                    <a:pt x="37084" y="52933"/>
                  </a:lnTo>
                  <a:lnTo>
                    <a:pt x="37084" y="47345"/>
                  </a:lnTo>
                  <a:lnTo>
                    <a:pt x="36068" y="45821"/>
                  </a:lnTo>
                  <a:lnTo>
                    <a:pt x="31394" y="45110"/>
                  </a:lnTo>
                  <a:lnTo>
                    <a:pt x="27838" y="44500"/>
                  </a:lnTo>
                  <a:lnTo>
                    <a:pt x="22961" y="43180"/>
                  </a:lnTo>
                  <a:lnTo>
                    <a:pt x="14122" y="40538"/>
                  </a:lnTo>
                  <a:lnTo>
                    <a:pt x="9042" y="35356"/>
                  </a:lnTo>
                  <a:lnTo>
                    <a:pt x="9042" y="25704"/>
                  </a:lnTo>
                  <a:lnTo>
                    <a:pt x="13723" y="12641"/>
                  </a:lnTo>
                  <a:lnTo>
                    <a:pt x="26191" y="6911"/>
                  </a:lnTo>
                  <a:lnTo>
                    <a:pt x="30378" y="6908"/>
                  </a:lnTo>
                  <a:lnTo>
                    <a:pt x="33121" y="7721"/>
                  </a:lnTo>
                  <a:lnTo>
                    <a:pt x="35560" y="8737"/>
                  </a:lnTo>
                  <a:lnTo>
                    <a:pt x="37592" y="2235"/>
                  </a:lnTo>
                  <a:lnTo>
                    <a:pt x="35052" y="812"/>
                  </a:lnTo>
                  <a:lnTo>
                    <a:pt x="30886" y="0"/>
                  </a:lnTo>
                  <a:lnTo>
                    <a:pt x="26517" y="0"/>
                  </a:lnTo>
                  <a:lnTo>
                    <a:pt x="11869" y="4058"/>
                  </a:lnTo>
                  <a:lnTo>
                    <a:pt x="2890" y="14150"/>
                  </a:lnTo>
                  <a:close/>
                </a:path>
              </a:pathLst>
            </a:custGeom>
            <a:solidFill>
              <a:srgbClr val="282828"/>
            </a:solidFill>
          </p:spPr>
          <p:txBody>
            <a:bodyPr wrap="square" lIns="0" tIns="0" rIns="0" bIns="0" rtlCol="0">
              <a:noAutofit/>
            </a:bodyPr>
            <a:lstStyle/>
            <a:p>
              <a:endParaRPr sz="1322"/>
            </a:p>
          </p:txBody>
        </p:sp>
        <p:sp>
          <p:nvSpPr>
            <p:cNvPr id="31" name="object 112">
              <a:extLst>
                <a:ext uri="{FF2B5EF4-FFF2-40B4-BE49-F238E27FC236}">
                  <a16:creationId xmlns:a16="http://schemas.microsoft.com/office/drawing/2014/main" id="{03D1F377-21CE-9E01-74B2-D55AAB31C803}"/>
                </a:ext>
              </a:extLst>
            </p:cNvPr>
            <p:cNvSpPr/>
            <p:nvPr/>
          </p:nvSpPr>
          <p:spPr>
            <a:xfrm>
              <a:off x="3365853" y="8653660"/>
              <a:ext cx="32589" cy="57956"/>
            </a:xfrm>
            <a:custGeom>
              <a:avLst/>
              <a:gdLst/>
              <a:ahLst/>
              <a:cxnLst/>
              <a:rect l="l" t="t" r="r" b="b"/>
              <a:pathLst>
                <a:path w="38506" h="68478">
                  <a:moveTo>
                    <a:pt x="8839" y="7416"/>
                  </a:moveTo>
                  <a:lnTo>
                    <a:pt x="36982" y="7416"/>
                  </a:lnTo>
                  <a:lnTo>
                    <a:pt x="36982" y="0"/>
                  </a:lnTo>
                  <a:lnTo>
                    <a:pt x="0" y="0"/>
                  </a:lnTo>
                  <a:lnTo>
                    <a:pt x="0" y="68478"/>
                  </a:lnTo>
                  <a:lnTo>
                    <a:pt x="38506" y="68478"/>
                  </a:lnTo>
                  <a:lnTo>
                    <a:pt x="38506" y="61061"/>
                  </a:lnTo>
                  <a:lnTo>
                    <a:pt x="8839" y="61061"/>
                  </a:lnTo>
                  <a:lnTo>
                    <a:pt x="8839" y="36372"/>
                  </a:lnTo>
                  <a:lnTo>
                    <a:pt x="35458" y="36372"/>
                  </a:lnTo>
                  <a:lnTo>
                    <a:pt x="35458" y="29057"/>
                  </a:lnTo>
                  <a:lnTo>
                    <a:pt x="8839" y="29057"/>
                  </a:lnTo>
                  <a:lnTo>
                    <a:pt x="8839" y="7416"/>
                  </a:lnTo>
                  <a:close/>
                </a:path>
              </a:pathLst>
            </a:custGeom>
            <a:solidFill>
              <a:srgbClr val="282828"/>
            </a:solidFill>
          </p:spPr>
          <p:txBody>
            <a:bodyPr wrap="square" lIns="0" tIns="0" rIns="0" bIns="0" rtlCol="0">
              <a:noAutofit/>
            </a:bodyPr>
            <a:lstStyle/>
            <a:p>
              <a:endParaRPr sz="1322"/>
            </a:p>
          </p:txBody>
        </p:sp>
        <p:sp>
          <p:nvSpPr>
            <p:cNvPr id="32" name="object 113">
              <a:extLst>
                <a:ext uri="{FF2B5EF4-FFF2-40B4-BE49-F238E27FC236}">
                  <a16:creationId xmlns:a16="http://schemas.microsoft.com/office/drawing/2014/main" id="{F2DADA68-0F41-EBF2-5A11-95247383EC47}"/>
                </a:ext>
              </a:extLst>
            </p:cNvPr>
            <p:cNvSpPr/>
            <p:nvPr/>
          </p:nvSpPr>
          <p:spPr>
            <a:xfrm>
              <a:off x="3402227" y="8649618"/>
              <a:ext cx="38694" cy="61998"/>
            </a:xfrm>
            <a:custGeom>
              <a:avLst/>
              <a:gdLst/>
              <a:ahLst/>
              <a:cxnLst/>
              <a:rect l="l" t="t" r="r" b="b"/>
              <a:pathLst>
                <a:path w="45720" h="73253">
                  <a:moveTo>
                    <a:pt x="17779" y="27736"/>
                  </a:moveTo>
                  <a:lnTo>
                    <a:pt x="0" y="73253"/>
                  </a:lnTo>
                  <a:lnTo>
                    <a:pt x="9347" y="73253"/>
                  </a:lnTo>
                  <a:lnTo>
                    <a:pt x="19405" y="44805"/>
                  </a:lnTo>
                  <a:lnTo>
                    <a:pt x="20523" y="41452"/>
                  </a:lnTo>
                  <a:lnTo>
                    <a:pt x="21843" y="37693"/>
                  </a:lnTo>
                  <a:lnTo>
                    <a:pt x="22555" y="34442"/>
                  </a:lnTo>
                  <a:lnTo>
                    <a:pt x="23063" y="34442"/>
                  </a:lnTo>
                  <a:lnTo>
                    <a:pt x="24079" y="38404"/>
                  </a:lnTo>
                  <a:lnTo>
                    <a:pt x="25196" y="41757"/>
                  </a:lnTo>
                  <a:lnTo>
                    <a:pt x="26314" y="45110"/>
                  </a:lnTo>
                  <a:lnTo>
                    <a:pt x="36271" y="73253"/>
                  </a:lnTo>
                  <a:lnTo>
                    <a:pt x="45719" y="73253"/>
                  </a:lnTo>
                  <a:lnTo>
                    <a:pt x="26923" y="23266"/>
                  </a:lnTo>
                  <a:lnTo>
                    <a:pt x="20243" y="8505"/>
                  </a:lnTo>
                  <a:lnTo>
                    <a:pt x="11767" y="721"/>
                  </a:lnTo>
                  <a:lnTo>
                    <a:pt x="7416" y="0"/>
                  </a:lnTo>
                  <a:lnTo>
                    <a:pt x="4775" y="101"/>
                  </a:lnTo>
                  <a:lnTo>
                    <a:pt x="3962" y="406"/>
                  </a:lnTo>
                  <a:lnTo>
                    <a:pt x="3149" y="7315"/>
                  </a:lnTo>
                  <a:lnTo>
                    <a:pt x="10871" y="7213"/>
                  </a:lnTo>
                  <a:lnTo>
                    <a:pt x="14528" y="14020"/>
                  </a:lnTo>
                  <a:lnTo>
                    <a:pt x="17678" y="22656"/>
                  </a:lnTo>
                  <a:lnTo>
                    <a:pt x="18389" y="25400"/>
                  </a:lnTo>
                  <a:lnTo>
                    <a:pt x="17779" y="27736"/>
                  </a:lnTo>
                  <a:close/>
                </a:path>
              </a:pathLst>
            </a:custGeom>
            <a:solidFill>
              <a:srgbClr val="282828"/>
            </a:solidFill>
          </p:spPr>
          <p:txBody>
            <a:bodyPr wrap="square" lIns="0" tIns="0" rIns="0" bIns="0" rtlCol="0">
              <a:noAutofit/>
            </a:bodyPr>
            <a:lstStyle/>
            <a:p>
              <a:endParaRPr sz="1322"/>
            </a:p>
          </p:txBody>
        </p:sp>
        <p:sp>
          <p:nvSpPr>
            <p:cNvPr id="33" name="object 114">
              <a:extLst>
                <a:ext uri="{FF2B5EF4-FFF2-40B4-BE49-F238E27FC236}">
                  <a16:creationId xmlns:a16="http://schemas.microsoft.com/office/drawing/2014/main" id="{AF52EAA0-391F-2186-1514-5325FF5E2676}"/>
                </a:ext>
              </a:extLst>
            </p:cNvPr>
            <p:cNvSpPr/>
            <p:nvPr/>
          </p:nvSpPr>
          <p:spPr>
            <a:xfrm>
              <a:off x="3442814" y="8649618"/>
              <a:ext cx="38694" cy="61998"/>
            </a:xfrm>
            <a:custGeom>
              <a:avLst/>
              <a:gdLst/>
              <a:ahLst/>
              <a:cxnLst/>
              <a:rect l="l" t="t" r="r" b="b"/>
              <a:pathLst>
                <a:path w="45720" h="73253">
                  <a:moveTo>
                    <a:pt x="17779" y="27736"/>
                  </a:moveTo>
                  <a:lnTo>
                    <a:pt x="0" y="73253"/>
                  </a:lnTo>
                  <a:lnTo>
                    <a:pt x="9347" y="73253"/>
                  </a:lnTo>
                  <a:lnTo>
                    <a:pt x="19405" y="44805"/>
                  </a:lnTo>
                  <a:lnTo>
                    <a:pt x="20523" y="41452"/>
                  </a:lnTo>
                  <a:lnTo>
                    <a:pt x="21843" y="37693"/>
                  </a:lnTo>
                  <a:lnTo>
                    <a:pt x="22555" y="34442"/>
                  </a:lnTo>
                  <a:lnTo>
                    <a:pt x="23063" y="34442"/>
                  </a:lnTo>
                  <a:lnTo>
                    <a:pt x="24079" y="38404"/>
                  </a:lnTo>
                  <a:lnTo>
                    <a:pt x="25196" y="41757"/>
                  </a:lnTo>
                  <a:lnTo>
                    <a:pt x="26314" y="45110"/>
                  </a:lnTo>
                  <a:lnTo>
                    <a:pt x="36271" y="73253"/>
                  </a:lnTo>
                  <a:lnTo>
                    <a:pt x="45719" y="73253"/>
                  </a:lnTo>
                  <a:lnTo>
                    <a:pt x="26923" y="23266"/>
                  </a:lnTo>
                  <a:lnTo>
                    <a:pt x="20243" y="8505"/>
                  </a:lnTo>
                  <a:lnTo>
                    <a:pt x="11767" y="721"/>
                  </a:lnTo>
                  <a:lnTo>
                    <a:pt x="7416" y="0"/>
                  </a:lnTo>
                  <a:lnTo>
                    <a:pt x="4775" y="101"/>
                  </a:lnTo>
                  <a:lnTo>
                    <a:pt x="3962" y="406"/>
                  </a:lnTo>
                  <a:lnTo>
                    <a:pt x="3149" y="7315"/>
                  </a:lnTo>
                  <a:lnTo>
                    <a:pt x="10871" y="7213"/>
                  </a:lnTo>
                  <a:lnTo>
                    <a:pt x="14528" y="14020"/>
                  </a:lnTo>
                  <a:lnTo>
                    <a:pt x="17678" y="22656"/>
                  </a:lnTo>
                  <a:lnTo>
                    <a:pt x="18389" y="25400"/>
                  </a:lnTo>
                  <a:lnTo>
                    <a:pt x="17779" y="27736"/>
                  </a:lnTo>
                  <a:close/>
                </a:path>
              </a:pathLst>
            </a:custGeom>
            <a:solidFill>
              <a:srgbClr val="282828"/>
            </a:solidFill>
          </p:spPr>
          <p:txBody>
            <a:bodyPr wrap="square" lIns="0" tIns="0" rIns="0" bIns="0" rtlCol="0">
              <a:noAutofit/>
            </a:bodyPr>
            <a:lstStyle/>
            <a:p>
              <a:endParaRPr sz="1322"/>
            </a:p>
          </p:txBody>
        </p:sp>
        <p:sp>
          <p:nvSpPr>
            <p:cNvPr id="34" name="object 115">
              <a:extLst>
                <a:ext uri="{FF2B5EF4-FFF2-40B4-BE49-F238E27FC236}">
                  <a16:creationId xmlns:a16="http://schemas.microsoft.com/office/drawing/2014/main" id="{B96C5CBA-6366-9CFE-75DB-B5D644593213}"/>
                </a:ext>
              </a:extLst>
            </p:cNvPr>
            <p:cNvSpPr/>
            <p:nvPr/>
          </p:nvSpPr>
          <p:spPr>
            <a:xfrm>
              <a:off x="3485548" y="8652629"/>
              <a:ext cx="41790" cy="59934"/>
            </a:xfrm>
            <a:custGeom>
              <a:avLst/>
              <a:gdLst/>
              <a:ahLst/>
              <a:cxnLst/>
              <a:rect l="l" t="t" r="r" b="b"/>
              <a:pathLst>
                <a:path w="49377" h="70815">
                  <a:moveTo>
                    <a:pt x="25196" y="0"/>
                  </a:moveTo>
                  <a:lnTo>
                    <a:pt x="19710" y="14528"/>
                  </a:lnTo>
                  <a:lnTo>
                    <a:pt x="25704" y="14528"/>
                  </a:lnTo>
                  <a:lnTo>
                    <a:pt x="34137" y="0"/>
                  </a:lnTo>
                  <a:lnTo>
                    <a:pt x="25196" y="0"/>
                  </a:lnTo>
                  <a:close/>
                </a:path>
                <a:path w="49377" h="70815">
                  <a:moveTo>
                    <a:pt x="29565" y="26415"/>
                  </a:moveTo>
                  <a:lnTo>
                    <a:pt x="34442" y="32410"/>
                  </a:lnTo>
                  <a:lnTo>
                    <a:pt x="35661" y="39014"/>
                  </a:lnTo>
                  <a:lnTo>
                    <a:pt x="36067" y="42367"/>
                  </a:lnTo>
                  <a:lnTo>
                    <a:pt x="36880" y="60451"/>
                  </a:lnTo>
                  <a:lnTo>
                    <a:pt x="37185" y="60451"/>
                  </a:lnTo>
                  <a:lnTo>
                    <a:pt x="37693" y="67970"/>
                  </a:lnTo>
                  <a:lnTo>
                    <a:pt x="41249" y="70815"/>
                  </a:lnTo>
                  <a:lnTo>
                    <a:pt x="45618" y="70815"/>
                  </a:lnTo>
                  <a:lnTo>
                    <a:pt x="48666" y="70408"/>
                  </a:lnTo>
                  <a:lnTo>
                    <a:pt x="49377" y="64007"/>
                  </a:lnTo>
                  <a:lnTo>
                    <a:pt x="45923" y="63906"/>
                  </a:lnTo>
                  <a:lnTo>
                    <a:pt x="44500" y="61467"/>
                  </a:lnTo>
                  <a:lnTo>
                    <a:pt x="44500" y="55676"/>
                  </a:lnTo>
                  <a:lnTo>
                    <a:pt x="44766" y="40738"/>
                  </a:lnTo>
                  <a:lnTo>
                    <a:pt x="45351" y="27220"/>
                  </a:lnTo>
                  <a:lnTo>
                    <a:pt x="45821" y="20523"/>
                  </a:lnTo>
                  <a:lnTo>
                    <a:pt x="38404" y="20523"/>
                  </a:lnTo>
                  <a:lnTo>
                    <a:pt x="37693" y="25399"/>
                  </a:lnTo>
                  <a:lnTo>
                    <a:pt x="37490" y="29260"/>
                  </a:lnTo>
                  <a:lnTo>
                    <a:pt x="37083" y="29260"/>
                  </a:lnTo>
                  <a:lnTo>
                    <a:pt x="34442" y="23063"/>
                  </a:lnTo>
                  <a:lnTo>
                    <a:pt x="29565" y="26415"/>
                  </a:lnTo>
                  <a:close/>
                </a:path>
                <a:path w="49377" h="70815">
                  <a:moveTo>
                    <a:pt x="36067" y="47040"/>
                  </a:moveTo>
                  <a:lnTo>
                    <a:pt x="35458" y="51206"/>
                  </a:lnTo>
                  <a:lnTo>
                    <a:pt x="33934" y="57708"/>
                  </a:lnTo>
                  <a:lnTo>
                    <a:pt x="28549" y="63703"/>
                  </a:lnTo>
                  <a:lnTo>
                    <a:pt x="13817" y="63703"/>
                  </a:lnTo>
                  <a:lnTo>
                    <a:pt x="9042" y="55168"/>
                  </a:lnTo>
                  <a:lnTo>
                    <a:pt x="9042" y="34645"/>
                  </a:lnTo>
                  <a:lnTo>
                    <a:pt x="14731" y="26415"/>
                  </a:lnTo>
                  <a:lnTo>
                    <a:pt x="29565" y="26415"/>
                  </a:lnTo>
                  <a:lnTo>
                    <a:pt x="34442" y="23063"/>
                  </a:lnTo>
                  <a:lnTo>
                    <a:pt x="29057" y="19405"/>
                  </a:lnTo>
                  <a:lnTo>
                    <a:pt x="21945" y="19405"/>
                  </a:lnTo>
                  <a:lnTo>
                    <a:pt x="10219" y="23461"/>
                  </a:lnTo>
                  <a:lnTo>
                    <a:pt x="2050" y="34581"/>
                  </a:lnTo>
                  <a:lnTo>
                    <a:pt x="0" y="46126"/>
                  </a:lnTo>
                  <a:lnTo>
                    <a:pt x="3694" y="61232"/>
                  </a:lnTo>
                  <a:lnTo>
                    <a:pt x="13463" y="69654"/>
                  </a:lnTo>
                  <a:lnTo>
                    <a:pt x="20116" y="70815"/>
                  </a:lnTo>
                  <a:lnTo>
                    <a:pt x="27939" y="70815"/>
                  </a:lnTo>
                  <a:lnTo>
                    <a:pt x="33629" y="66344"/>
                  </a:lnTo>
                  <a:lnTo>
                    <a:pt x="36880" y="60451"/>
                  </a:lnTo>
                  <a:lnTo>
                    <a:pt x="36067" y="42367"/>
                  </a:lnTo>
                  <a:lnTo>
                    <a:pt x="36067" y="47040"/>
                  </a:lnTo>
                  <a:close/>
                </a:path>
              </a:pathLst>
            </a:custGeom>
            <a:solidFill>
              <a:srgbClr val="282828"/>
            </a:solidFill>
          </p:spPr>
          <p:txBody>
            <a:bodyPr wrap="square" lIns="0" tIns="0" rIns="0" bIns="0" rtlCol="0">
              <a:noAutofit/>
            </a:bodyPr>
            <a:lstStyle/>
            <a:p>
              <a:endParaRPr sz="1322"/>
            </a:p>
          </p:txBody>
        </p:sp>
        <p:sp>
          <p:nvSpPr>
            <p:cNvPr id="35" name="object 116">
              <a:extLst>
                <a:ext uri="{FF2B5EF4-FFF2-40B4-BE49-F238E27FC236}">
                  <a16:creationId xmlns:a16="http://schemas.microsoft.com/office/drawing/2014/main" id="{AC2F8033-3AA9-669E-C62B-5716F74ED599}"/>
                </a:ext>
              </a:extLst>
            </p:cNvPr>
            <p:cNvSpPr/>
            <p:nvPr/>
          </p:nvSpPr>
          <p:spPr>
            <a:xfrm>
              <a:off x="3532926" y="8666129"/>
              <a:ext cx="40415" cy="59767"/>
            </a:xfrm>
            <a:custGeom>
              <a:avLst/>
              <a:gdLst/>
              <a:ahLst/>
              <a:cxnLst/>
              <a:rect l="l" t="t" r="r" b="b"/>
              <a:pathLst>
                <a:path w="47751" h="70617">
                  <a:moveTo>
                    <a:pt x="23282" y="8954"/>
                  </a:moveTo>
                  <a:lnTo>
                    <a:pt x="23875" y="8636"/>
                  </a:lnTo>
                  <a:lnTo>
                    <a:pt x="29260" y="12903"/>
                  </a:lnTo>
                  <a:lnTo>
                    <a:pt x="35559" y="17780"/>
                  </a:lnTo>
                  <a:lnTo>
                    <a:pt x="38811" y="23469"/>
                  </a:lnTo>
                  <a:lnTo>
                    <a:pt x="38811" y="41554"/>
                  </a:lnTo>
                  <a:lnTo>
                    <a:pt x="32207" y="48158"/>
                  </a:lnTo>
                  <a:lnTo>
                    <a:pt x="24383" y="48158"/>
                  </a:lnTo>
                  <a:lnTo>
                    <a:pt x="36978" y="51109"/>
                  </a:lnTo>
                  <a:lnTo>
                    <a:pt x="45629" y="40728"/>
                  </a:lnTo>
                  <a:lnTo>
                    <a:pt x="47751" y="29768"/>
                  </a:lnTo>
                  <a:lnTo>
                    <a:pt x="44565" y="17366"/>
                  </a:lnTo>
                  <a:lnTo>
                    <a:pt x="35722" y="7466"/>
                  </a:lnTo>
                  <a:lnTo>
                    <a:pt x="34747" y="6705"/>
                  </a:lnTo>
                  <a:lnTo>
                    <a:pt x="26415" y="0"/>
                  </a:lnTo>
                  <a:lnTo>
                    <a:pt x="23282" y="8954"/>
                  </a:lnTo>
                  <a:close/>
                </a:path>
                <a:path w="47751" h="70617">
                  <a:moveTo>
                    <a:pt x="27431" y="-12801"/>
                  </a:moveTo>
                  <a:lnTo>
                    <a:pt x="33019" y="-12801"/>
                  </a:lnTo>
                  <a:lnTo>
                    <a:pt x="38709" y="-10261"/>
                  </a:lnTo>
                  <a:lnTo>
                    <a:pt x="40843" y="-8737"/>
                  </a:lnTo>
                  <a:lnTo>
                    <a:pt x="43484" y="-14630"/>
                  </a:lnTo>
                  <a:lnTo>
                    <a:pt x="40538" y="-16967"/>
                  </a:lnTo>
                  <a:lnTo>
                    <a:pt x="34340" y="-19507"/>
                  </a:lnTo>
                  <a:lnTo>
                    <a:pt x="15747" y="-19507"/>
                  </a:lnTo>
                  <a:lnTo>
                    <a:pt x="10159" y="-13512"/>
                  </a:lnTo>
                  <a:lnTo>
                    <a:pt x="10159" y="-3352"/>
                  </a:lnTo>
                  <a:lnTo>
                    <a:pt x="14020" y="203"/>
                  </a:lnTo>
                  <a:lnTo>
                    <a:pt x="18694" y="3962"/>
                  </a:lnTo>
                  <a:lnTo>
                    <a:pt x="18694" y="4470"/>
                  </a:lnTo>
                  <a:lnTo>
                    <a:pt x="7778" y="11943"/>
                  </a:lnTo>
                  <a:lnTo>
                    <a:pt x="986" y="23094"/>
                  </a:lnTo>
                  <a:lnTo>
                    <a:pt x="0" y="30175"/>
                  </a:lnTo>
                  <a:lnTo>
                    <a:pt x="4096" y="44744"/>
                  </a:lnTo>
                  <a:lnTo>
                    <a:pt x="14433" y="53082"/>
                  </a:lnTo>
                  <a:lnTo>
                    <a:pt x="23875" y="54864"/>
                  </a:lnTo>
                  <a:lnTo>
                    <a:pt x="36978" y="51109"/>
                  </a:lnTo>
                  <a:lnTo>
                    <a:pt x="24383" y="48158"/>
                  </a:lnTo>
                  <a:lnTo>
                    <a:pt x="16662" y="48158"/>
                  </a:lnTo>
                  <a:lnTo>
                    <a:pt x="9042" y="41554"/>
                  </a:lnTo>
                  <a:lnTo>
                    <a:pt x="9042" y="30073"/>
                  </a:lnTo>
                  <a:lnTo>
                    <a:pt x="13354" y="17111"/>
                  </a:lnTo>
                  <a:lnTo>
                    <a:pt x="23282" y="8954"/>
                  </a:lnTo>
                  <a:lnTo>
                    <a:pt x="26415" y="0"/>
                  </a:lnTo>
                  <a:lnTo>
                    <a:pt x="21843" y="-3657"/>
                  </a:lnTo>
                  <a:lnTo>
                    <a:pt x="19100" y="-5587"/>
                  </a:lnTo>
                  <a:lnTo>
                    <a:pt x="19100" y="-10667"/>
                  </a:lnTo>
                  <a:lnTo>
                    <a:pt x="21843" y="-12801"/>
                  </a:lnTo>
                  <a:lnTo>
                    <a:pt x="27431" y="-12801"/>
                  </a:lnTo>
                  <a:close/>
                </a:path>
              </a:pathLst>
            </a:custGeom>
            <a:solidFill>
              <a:srgbClr val="282828"/>
            </a:solidFill>
          </p:spPr>
          <p:txBody>
            <a:bodyPr wrap="square" lIns="0" tIns="0" rIns="0" bIns="0" rtlCol="0">
              <a:noAutofit/>
            </a:bodyPr>
            <a:lstStyle/>
            <a:p>
              <a:endParaRPr sz="1322"/>
            </a:p>
          </p:txBody>
        </p:sp>
        <p:sp>
          <p:nvSpPr>
            <p:cNvPr id="36" name="object 117">
              <a:extLst>
                <a:ext uri="{FF2B5EF4-FFF2-40B4-BE49-F238E27FC236}">
                  <a16:creationId xmlns:a16="http://schemas.microsoft.com/office/drawing/2014/main" id="{2AD471BD-FA0E-8552-DF32-2720B6A305D8}"/>
                </a:ext>
              </a:extLst>
            </p:cNvPr>
            <p:cNvSpPr/>
            <p:nvPr/>
          </p:nvSpPr>
          <p:spPr>
            <a:xfrm>
              <a:off x="3579876" y="8669053"/>
              <a:ext cx="41790" cy="43510"/>
            </a:xfrm>
            <a:custGeom>
              <a:avLst/>
              <a:gdLst/>
              <a:ahLst/>
              <a:cxnLst/>
              <a:rect l="l" t="t" r="r" b="b"/>
              <a:pathLst>
                <a:path w="49377" h="51409">
                  <a:moveTo>
                    <a:pt x="36067" y="27635"/>
                  </a:moveTo>
                  <a:lnTo>
                    <a:pt x="35458" y="31800"/>
                  </a:lnTo>
                  <a:lnTo>
                    <a:pt x="33934" y="38303"/>
                  </a:lnTo>
                  <a:lnTo>
                    <a:pt x="28549" y="44297"/>
                  </a:lnTo>
                  <a:lnTo>
                    <a:pt x="13817" y="44297"/>
                  </a:lnTo>
                  <a:lnTo>
                    <a:pt x="9042" y="35763"/>
                  </a:lnTo>
                  <a:lnTo>
                    <a:pt x="9042" y="15239"/>
                  </a:lnTo>
                  <a:lnTo>
                    <a:pt x="14731" y="7010"/>
                  </a:lnTo>
                  <a:lnTo>
                    <a:pt x="29565" y="7010"/>
                  </a:lnTo>
                  <a:lnTo>
                    <a:pt x="34442" y="3657"/>
                  </a:lnTo>
                  <a:lnTo>
                    <a:pt x="29057" y="0"/>
                  </a:lnTo>
                  <a:lnTo>
                    <a:pt x="21945" y="0"/>
                  </a:lnTo>
                  <a:lnTo>
                    <a:pt x="10219" y="4055"/>
                  </a:lnTo>
                  <a:lnTo>
                    <a:pt x="2050" y="15175"/>
                  </a:lnTo>
                  <a:lnTo>
                    <a:pt x="0" y="26720"/>
                  </a:lnTo>
                  <a:lnTo>
                    <a:pt x="3694" y="41826"/>
                  </a:lnTo>
                  <a:lnTo>
                    <a:pt x="13463" y="50248"/>
                  </a:lnTo>
                  <a:lnTo>
                    <a:pt x="20116" y="51409"/>
                  </a:lnTo>
                  <a:lnTo>
                    <a:pt x="27939" y="51409"/>
                  </a:lnTo>
                  <a:lnTo>
                    <a:pt x="33629" y="46939"/>
                  </a:lnTo>
                  <a:lnTo>
                    <a:pt x="36880" y="41046"/>
                  </a:lnTo>
                  <a:lnTo>
                    <a:pt x="36067" y="22961"/>
                  </a:lnTo>
                  <a:lnTo>
                    <a:pt x="36067" y="27635"/>
                  </a:lnTo>
                  <a:close/>
                </a:path>
                <a:path w="49377" h="51409">
                  <a:moveTo>
                    <a:pt x="29565" y="7010"/>
                  </a:moveTo>
                  <a:lnTo>
                    <a:pt x="34442" y="13004"/>
                  </a:lnTo>
                  <a:lnTo>
                    <a:pt x="35661" y="19608"/>
                  </a:lnTo>
                  <a:lnTo>
                    <a:pt x="36067" y="22961"/>
                  </a:lnTo>
                  <a:lnTo>
                    <a:pt x="36880" y="41046"/>
                  </a:lnTo>
                  <a:lnTo>
                    <a:pt x="37185" y="41046"/>
                  </a:lnTo>
                  <a:lnTo>
                    <a:pt x="37693" y="48564"/>
                  </a:lnTo>
                  <a:lnTo>
                    <a:pt x="41249" y="51409"/>
                  </a:lnTo>
                  <a:lnTo>
                    <a:pt x="45618" y="51409"/>
                  </a:lnTo>
                  <a:lnTo>
                    <a:pt x="48666" y="51003"/>
                  </a:lnTo>
                  <a:lnTo>
                    <a:pt x="49377" y="44602"/>
                  </a:lnTo>
                  <a:lnTo>
                    <a:pt x="45923" y="44500"/>
                  </a:lnTo>
                  <a:lnTo>
                    <a:pt x="44500" y="42062"/>
                  </a:lnTo>
                  <a:lnTo>
                    <a:pt x="44500" y="36271"/>
                  </a:lnTo>
                  <a:lnTo>
                    <a:pt x="44766" y="21333"/>
                  </a:lnTo>
                  <a:lnTo>
                    <a:pt x="45351" y="7815"/>
                  </a:lnTo>
                  <a:lnTo>
                    <a:pt x="45821" y="1117"/>
                  </a:lnTo>
                  <a:lnTo>
                    <a:pt x="38404" y="1117"/>
                  </a:lnTo>
                  <a:lnTo>
                    <a:pt x="37693" y="5994"/>
                  </a:lnTo>
                  <a:lnTo>
                    <a:pt x="37490" y="9855"/>
                  </a:lnTo>
                  <a:lnTo>
                    <a:pt x="37083" y="9855"/>
                  </a:lnTo>
                  <a:lnTo>
                    <a:pt x="34442" y="3657"/>
                  </a:lnTo>
                  <a:lnTo>
                    <a:pt x="29565" y="7010"/>
                  </a:lnTo>
                  <a:close/>
                </a:path>
              </a:pathLst>
            </a:custGeom>
            <a:solidFill>
              <a:srgbClr val="282828"/>
            </a:solidFill>
          </p:spPr>
          <p:txBody>
            <a:bodyPr wrap="square" lIns="0" tIns="0" rIns="0" bIns="0" rtlCol="0">
              <a:noAutofit/>
            </a:bodyPr>
            <a:lstStyle/>
            <a:p>
              <a:endParaRPr sz="1322"/>
            </a:p>
          </p:txBody>
        </p:sp>
        <p:sp>
          <p:nvSpPr>
            <p:cNvPr id="37" name="object 118">
              <a:extLst>
                <a:ext uri="{FF2B5EF4-FFF2-40B4-BE49-F238E27FC236}">
                  <a16:creationId xmlns:a16="http://schemas.microsoft.com/office/drawing/2014/main" id="{5E4D95C3-9686-CB96-681B-C173C837D71B}"/>
                </a:ext>
              </a:extLst>
            </p:cNvPr>
            <p:cNvSpPr/>
            <p:nvPr/>
          </p:nvSpPr>
          <p:spPr>
            <a:xfrm>
              <a:off x="3627255" y="8669050"/>
              <a:ext cx="31816" cy="54947"/>
            </a:xfrm>
            <a:custGeom>
              <a:avLst/>
              <a:gdLst/>
              <a:ahLst/>
              <a:cxnLst/>
              <a:rect l="l" t="t" r="r" b="b"/>
              <a:pathLst>
                <a:path w="37592" h="64922">
                  <a:moveTo>
                    <a:pt x="2890" y="14150"/>
                  </a:moveTo>
                  <a:lnTo>
                    <a:pt x="0" y="26517"/>
                  </a:lnTo>
                  <a:lnTo>
                    <a:pt x="4004" y="40272"/>
                  </a:lnTo>
                  <a:lnTo>
                    <a:pt x="14099" y="48296"/>
                  </a:lnTo>
                  <a:lnTo>
                    <a:pt x="18491" y="49885"/>
                  </a:lnTo>
                  <a:lnTo>
                    <a:pt x="21539" y="50698"/>
                  </a:lnTo>
                  <a:lnTo>
                    <a:pt x="25196" y="51409"/>
                  </a:lnTo>
                  <a:lnTo>
                    <a:pt x="28549" y="52019"/>
                  </a:lnTo>
                  <a:lnTo>
                    <a:pt x="28346" y="54457"/>
                  </a:lnTo>
                  <a:lnTo>
                    <a:pt x="26619" y="60756"/>
                  </a:lnTo>
                  <a:lnTo>
                    <a:pt x="25196" y="63093"/>
                  </a:lnTo>
                  <a:lnTo>
                    <a:pt x="31191" y="64922"/>
                  </a:lnTo>
                  <a:lnTo>
                    <a:pt x="33832" y="61569"/>
                  </a:lnTo>
                  <a:lnTo>
                    <a:pt x="37084" y="52933"/>
                  </a:lnTo>
                  <a:lnTo>
                    <a:pt x="37084" y="47345"/>
                  </a:lnTo>
                  <a:lnTo>
                    <a:pt x="36068" y="45821"/>
                  </a:lnTo>
                  <a:lnTo>
                    <a:pt x="31394" y="45110"/>
                  </a:lnTo>
                  <a:lnTo>
                    <a:pt x="27838" y="44500"/>
                  </a:lnTo>
                  <a:lnTo>
                    <a:pt x="22961" y="43180"/>
                  </a:lnTo>
                  <a:lnTo>
                    <a:pt x="14122" y="40538"/>
                  </a:lnTo>
                  <a:lnTo>
                    <a:pt x="9042" y="35356"/>
                  </a:lnTo>
                  <a:lnTo>
                    <a:pt x="9042" y="25704"/>
                  </a:lnTo>
                  <a:lnTo>
                    <a:pt x="13723" y="12641"/>
                  </a:lnTo>
                  <a:lnTo>
                    <a:pt x="26191" y="6911"/>
                  </a:lnTo>
                  <a:lnTo>
                    <a:pt x="30378" y="6908"/>
                  </a:lnTo>
                  <a:lnTo>
                    <a:pt x="33121" y="7721"/>
                  </a:lnTo>
                  <a:lnTo>
                    <a:pt x="35560" y="8737"/>
                  </a:lnTo>
                  <a:lnTo>
                    <a:pt x="37592" y="2235"/>
                  </a:lnTo>
                  <a:lnTo>
                    <a:pt x="35052" y="812"/>
                  </a:lnTo>
                  <a:lnTo>
                    <a:pt x="30886" y="0"/>
                  </a:lnTo>
                  <a:lnTo>
                    <a:pt x="26517" y="0"/>
                  </a:lnTo>
                  <a:lnTo>
                    <a:pt x="11869" y="4058"/>
                  </a:lnTo>
                  <a:lnTo>
                    <a:pt x="2890" y="14150"/>
                  </a:lnTo>
                  <a:close/>
                </a:path>
              </a:pathLst>
            </a:custGeom>
            <a:solidFill>
              <a:srgbClr val="282828"/>
            </a:solidFill>
          </p:spPr>
          <p:txBody>
            <a:bodyPr wrap="square" lIns="0" tIns="0" rIns="0" bIns="0" rtlCol="0">
              <a:noAutofit/>
            </a:bodyPr>
            <a:lstStyle/>
            <a:p>
              <a:endParaRPr sz="1322"/>
            </a:p>
          </p:txBody>
        </p:sp>
        <p:sp>
          <p:nvSpPr>
            <p:cNvPr id="38" name="object 119">
              <a:extLst>
                <a:ext uri="{FF2B5EF4-FFF2-40B4-BE49-F238E27FC236}">
                  <a16:creationId xmlns:a16="http://schemas.microsoft.com/office/drawing/2014/main" id="{F87EE1EA-C36D-D635-7EFE-3956AA45476E}"/>
                </a:ext>
              </a:extLst>
            </p:cNvPr>
            <p:cNvSpPr/>
            <p:nvPr/>
          </p:nvSpPr>
          <p:spPr>
            <a:xfrm>
              <a:off x="3683407" y="8669997"/>
              <a:ext cx="36545" cy="41618"/>
            </a:xfrm>
            <a:custGeom>
              <a:avLst/>
              <a:gdLst/>
              <a:ahLst/>
              <a:cxnLst/>
              <a:rect l="l" t="t" r="r" b="b"/>
              <a:pathLst>
                <a:path w="43179" h="49174">
                  <a:moveTo>
                    <a:pt x="10058" y="4267"/>
                  </a:moveTo>
                  <a:lnTo>
                    <a:pt x="9448" y="1117"/>
                  </a:lnTo>
                  <a:lnTo>
                    <a:pt x="8636" y="0"/>
                  </a:lnTo>
                  <a:lnTo>
                    <a:pt x="0" y="0"/>
                  </a:lnTo>
                  <a:lnTo>
                    <a:pt x="812" y="1828"/>
                  </a:lnTo>
                  <a:lnTo>
                    <a:pt x="1117" y="6705"/>
                  </a:lnTo>
                  <a:lnTo>
                    <a:pt x="1117" y="49174"/>
                  </a:lnTo>
                  <a:lnTo>
                    <a:pt x="10058" y="49174"/>
                  </a:lnTo>
                  <a:lnTo>
                    <a:pt x="10058" y="27330"/>
                  </a:lnTo>
                  <a:lnTo>
                    <a:pt x="15544" y="27431"/>
                  </a:lnTo>
                  <a:lnTo>
                    <a:pt x="20116" y="32207"/>
                  </a:lnTo>
                  <a:lnTo>
                    <a:pt x="25095" y="38709"/>
                  </a:lnTo>
                  <a:lnTo>
                    <a:pt x="32816" y="49174"/>
                  </a:lnTo>
                  <a:lnTo>
                    <a:pt x="43180" y="49174"/>
                  </a:lnTo>
                  <a:lnTo>
                    <a:pt x="34239" y="36880"/>
                  </a:lnTo>
                  <a:lnTo>
                    <a:pt x="29260" y="30276"/>
                  </a:lnTo>
                  <a:lnTo>
                    <a:pt x="23977" y="23977"/>
                  </a:lnTo>
                  <a:lnTo>
                    <a:pt x="19100" y="22859"/>
                  </a:lnTo>
                  <a:lnTo>
                    <a:pt x="19100" y="22555"/>
                  </a:lnTo>
                  <a:lnTo>
                    <a:pt x="28934" y="13217"/>
                  </a:lnTo>
                  <a:lnTo>
                    <a:pt x="37972" y="4616"/>
                  </a:lnTo>
                  <a:lnTo>
                    <a:pt x="42468" y="406"/>
                  </a:lnTo>
                  <a:lnTo>
                    <a:pt x="42468" y="0"/>
                  </a:lnTo>
                  <a:lnTo>
                    <a:pt x="32004" y="0"/>
                  </a:lnTo>
                  <a:lnTo>
                    <a:pt x="24179" y="8134"/>
                  </a:lnTo>
                  <a:lnTo>
                    <a:pt x="14859" y="17612"/>
                  </a:lnTo>
                  <a:lnTo>
                    <a:pt x="10464" y="21843"/>
                  </a:lnTo>
                  <a:lnTo>
                    <a:pt x="10058" y="21843"/>
                  </a:lnTo>
                  <a:lnTo>
                    <a:pt x="10058" y="4267"/>
                  </a:lnTo>
                  <a:close/>
                </a:path>
              </a:pathLst>
            </a:custGeom>
            <a:solidFill>
              <a:srgbClr val="282828"/>
            </a:solidFill>
          </p:spPr>
          <p:txBody>
            <a:bodyPr wrap="square" lIns="0" tIns="0" rIns="0" bIns="0" rtlCol="0">
              <a:noAutofit/>
            </a:bodyPr>
            <a:lstStyle/>
            <a:p>
              <a:endParaRPr sz="1322"/>
            </a:p>
          </p:txBody>
        </p:sp>
        <p:sp>
          <p:nvSpPr>
            <p:cNvPr id="39" name="object 120">
              <a:extLst>
                <a:ext uri="{FF2B5EF4-FFF2-40B4-BE49-F238E27FC236}">
                  <a16:creationId xmlns:a16="http://schemas.microsoft.com/office/drawing/2014/main" id="{D53422B6-0617-D0A4-5AF4-B57A764B557C}"/>
                </a:ext>
              </a:extLst>
            </p:cNvPr>
            <p:cNvSpPr/>
            <p:nvPr/>
          </p:nvSpPr>
          <p:spPr>
            <a:xfrm>
              <a:off x="3722445" y="8669053"/>
              <a:ext cx="41790" cy="43510"/>
            </a:xfrm>
            <a:custGeom>
              <a:avLst/>
              <a:gdLst/>
              <a:ahLst/>
              <a:cxnLst/>
              <a:rect l="l" t="t" r="r" b="b"/>
              <a:pathLst>
                <a:path w="49377" h="51409">
                  <a:moveTo>
                    <a:pt x="36067" y="27635"/>
                  </a:moveTo>
                  <a:lnTo>
                    <a:pt x="35458" y="31800"/>
                  </a:lnTo>
                  <a:lnTo>
                    <a:pt x="33934" y="38303"/>
                  </a:lnTo>
                  <a:lnTo>
                    <a:pt x="28549" y="44297"/>
                  </a:lnTo>
                  <a:lnTo>
                    <a:pt x="13817" y="44297"/>
                  </a:lnTo>
                  <a:lnTo>
                    <a:pt x="9042" y="35763"/>
                  </a:lnTo>
                  <a:lnTo>
                    <a:pt x="9042" y="15239"/>
                  </a:lnTo>
                  <a:lnTo>
                    <a:pt x="14731" y="7010"/>
                  </a:lnTo>
                  <a:lnTo>
                    <a:pt x="29565" y="7010"/>
                  </a:lnTo>
                  <a:lnTo>
                    <a:pt x="34442" y="3657"/>
                  </a:lnTo>
                  <a:lnTo>
                    <a:pt x="29057" y="0"/>
                  </a:lnTo>
                  <a:lnTo>
                    <a:pt x="21945" y="0"/>
                  </a:lnTo>
                  <a:lnTo>
                    <a:pt x="10219" y="4055"/>
                  </a:lnTo>
                  <a:lnTo>
                    <a:pt x="2050" y="15175"/>
                  </a:lnTo>
                  <a:lnTo>
                    <a:pt x="0" y="26720"/>
                  </a:lnTo>
                  <a:lnTo>
                    <a:pt x="3694" y="41826"/>
                  </a:lnTo>
                  <a:lnTo>
                    <a:pt x="13463" y="50248"/>
                  </a:lnTo>
                  <a:lnTo>
                    <a:pt x="20116" y="51409"/>
                  </a:lnTo>
                  <a:lnTo>
                    <a:pt x="27939" y="51409"/>
                  </a:lnTo>
                  <a:lnTo>
                    <a:pt x="33629" y="46939"/>
                  </a:lnTo>
                  <a:lnTo>
                    <a:pt x="36880" y="41046"/>
                  </a:lnTo>
                  <a:lnTo>
                    <a:pt x="36067" y="22961"/>
                  </a:lnTo>
                  <a:lnTo>
                    <a:pt x="36067" y="27635"/>
                  </a:lnTo>
                  <a:close/>
                </a:path>
                <a:path w="49377" h="51409">
                  <a:moveTo>
                    <a:pt x="29565" y="7010"/>
                  </a:moveTo>
                  <a:lnTo>
                    <a:pt x="34442" y="13004"/>
                  </a:lnTo>
                  <a:lnTo>
                    <a:pt x="35661" y="19608"/>
                  </a:lnTo>
                  <a:lnTo>
                    <a:pt x="36067" y="22961"/>
                  </a:lnTo>
                  <a:lnTo>
                    <a:pt x="36880" y="41046"/>
                  </a:lnTo>
                  <a:lnTo>
                    <a:pt x="37185" y="41046"/>
                  </a:lnTo>
                  <a:lnTo>
                    <a:pt x="37693" y="48564"/>
                  </a:lnTo>
                  <a:lnTo>
                    <a:pt x="41249" y="51409"/>
                  </a:lnTo>
                  <a:lnTo>
                    <a:pt x="45618" y="51409"/>
                  </a:lnTo>
                  <a:lnTo>
                    <a:pt x="48666" y="51003"/>
                  </a:lnTo>
                  <a:lnTo>
                    <a:pt x="49377" y="44602"/>
                  </a:lnTo>
                  <a:lnTo>
                    <a:pt x="45923" y="44500"/>
                  </a:lnTo>
                  <a:lnTo>
                    <a:pt x="44500" y="42062"/>
                  </a:lnTo>
                  <a:lnTo>
                    <a:pt x="44500" y="36271"/>
                  </a:lnTo>
                  <a:lnTo>
                    <a:pt x="44766" y="21333"/>
                  </a:lnTo>
                  <a:lnTo>
                    <a:pt x="45351" y="7815"/>
                  </a:lnTo>
                  <a:lnTo>
                    <a:pt x="45821" y="1117"/>
                  </a:lnTo>
                  <a:lnTo>
                    <a:pt x="38404" y="1117"/>
                  </a:lnTo>
                  <a:lnTo>
                    <a:pt x="37693" y="5994"/>
                  </a:lnTo>
                  <a:lnTo>
                    <a:pt x="37490" y="9855"/>
                  </a:lnTo>
                  <a:lnTo>
                    <a:pt x="37083" y="9855"/>
                  </a:lnTo>
                  <a:lnTo>
                    <a:pt x="34442" y="3657"/>
                  </a:lnTo>
                  <a:lnTo>
                    <a:pt x="29565" y="7010"/>
                  </a:lnTo>
                  <a:close/>
                </a:path>
              </a:pathLst>
            </a:custGeom>
            <a:solidFill>
              <a:srgbClr val="282828"/>
            </a:solidFill>
          </p:spPr>
          <p:txBody>
            <a:bodyPr wrap="square" lIns="0" tIns="0" rIns="0" bIns="0" rtlCol="0">
              <a:noAutofit/>
            </a:bodyPr>
            <a:lstStyle/>
            <a:p>
              <a:endParaRPr sz="1322"/>
            </a:p>
          </p:txBody>
        </p:sp>
        <p:sp>
          <p:nvSpPr>
            <p:cNvPr id="40" name="object 121">
              <a:extLst>
                <a:ext uri="{FF2B5EF4-FFF2-40B4-BE49-F238E27FC236}">
                  <a16:creationId xmlns:a16="http://schemas.microsoft.com/office/drawing/2014/main" id="{96738585-BB08-BC56-96CB-EC45B1FE1DD5}"/>
                </a:ext>
              </a:extLst>
            </p:cNvPr>
            <p:cNvSpPr/>
            <p:nvPr/>
          </p:nvSpPr>
          <p:spPr>
            <a:xfrm>
              <a:off x="3772833" y="8669998"/>
              <a:ext cx="11608" cy="42565"/>
            </a:xfrm>
            <a:custGeom>
              <a:avLst/>
              <a:gdLst/>
              <a:ahLst/>
              <a:cxnLst/>
              <a:rect l="l" t="t" r="r" b="b"/>
              <a:pathLst>
                <a:path w="13716" h="50292">
                  <a:moveTo>
                    <a:pt x="8940" y="41656"/>
                  </a:moveTo>
                  <a:lnTo>
                    <a:pt x="8940" y="0"/>
                  </a:lnTo>
                  <a:lnTo>
                    <a:pt x="0" y="0"/>
                  </a:lnTo>
                  <a:lnTo>
                    <a:pt x="0" y="47955"/>
                  </a:lnTo>
                  <a:lnTo>
                    <a:pt x="3962" y="50292"/>
                  </a:lnTo>
                  <a:lnTo>
                    <a:pt x="9143" y="50292"/>
                  </a:lnTo>
                  <a:lnTo>
                    <a:pt x="12191" y="50088"/>
                  </a:lnTo>
                  <a:lnTo>
                    <a:pt x="13207" y="49784"/>
                  </a:lnTo>
                  <a:lnTo>
                    <a:pt x="13715" y="43281"/>
                  </a:lnTo>
                  <a:lnTo>
                    <a:pt x="9855" y="43484"/>
                  </a:lnTo>
                  <a:lnTo>
                    <a:pt x="8940" y="41656"/>
                  </a:lnTo>
                  <a:close/>
                </a:path>
              </a:pathLst>
            </a:custGeom>
            <a:solidFill>
              <a:srgbClr val="282828"/>
            </a:solidFill>
          </p:spPr>
          <p:txBody>
            <a:bodyPr wrap="square" lIns="0" tIns="0" rIns="0" bIns="0" rtlCol="0">
              <a:noAutofit/>
            </a:bodyPr>
            <a:lstStyle/>
            <a:p>
              <a:endParaRPr sz="1322"/>
            </a:p>
          </p:txBody>
        </p:sp>
        <p:sp>
          <p:nvSpPr>
            <p:cNvPr id="41" name="object 122">
              <a:extLst>
                <a:ext uri="{FF2B5EF4-FFF2-40B4-BE49-F238E27FC236}">
                  <a16:creationId xmlns:a16="http://schemas.microsoft.com/office/drawing/2014/main" id="{DE23D695-4C62-BBF8-B8E6-5400AE41B86F}"/>
                </a:ext>
              </a:extLst>
            </p:cNvPr>
            <p:cNvSpPr/>
            <p:nvPr/>
          </p:nvSpPr>
          <p:spPr>
            <a:xfrm>
              <a:off x="3804561" y="8669997"/>
              <a:ext cx="35341" cy="42565"/>
            </a:xfrm>
            <a:custGeom>
              <a:avLst/>
              <a:gdLst/>
              <a:ahLst/>
              <a:cxnLst/>
              <a:rect l="l" t="t" r="r" b="b"/>
              <a:pathLst>
                <a:path w="41757" h="50292">
                  <a:moveTo>
                    <a:pt x="31800" y="49987"/>
                  </a:moveTo>
                  <a:lnTo>
                    <a:pt x="32816" y="49479"/>
                  </a:lnTo>
                  <a:lnTo>
                    <a:pt x="33223" y="43078"/>
                  </a:lnTo>
                  <a:lnTo>
                    <a:pt x="28041" y="43179"/>
                  </a:lnTo>
                  <a:lnTo>
                    <a:pt x="25399" y="41554"/>
                  </a:lnTo>
                  <a:lnTo>
                    <a:pt x="25399" y="7010"/>
                  </a:lnTo>
                  <a:lnTo>
                    <a:pt x="40639" y="7010"/>
                  </a:lnTo>
                  <a:lnTo>
                    <a:pt x="41757" y="0"/>
                  </a:lnTo>
                  <a:lnTo>
                    <a:pt x="5384" y="0"/>
                  </a:lnTo>
                  <a:lnTo>
                    <a:pt x="1727" y="1422"/>
                  </a:lnTo>
                  <a:lnTo>
                    <a:pt x="0" y="2641"/>
                  </a:lnTo>
                  <a:lnTo>
                    <a:pt x="1219" y="7823"/>
                  </a:lnTo>
                  <a:lnTo>
                    <a:pt x="3352" y="7416"/>
                  </a:lnTo>
                  <a:lnTo>
                    <a:pt x="5994" y="7010"/>
                  </a:lnTo>
                  <a:lnTo>
                    <a:pt x="16560" y="7010"/>
                  </a:lnTo>
                  <a:lnTo>
                    <a:pt x="16560" y="45415"/>
                  </a:lnTo>
                  <a:lnTo>
                    <a:pt x="20015" y="50291"/>
                  </a:lnTo>
                  <a:lnTo>
                    <a:pt x="27939" y="50291"/>
                  </a:lnTo>
                  <a:lnTo>
                    <a:pt x="31800" y="49987"/>
                  </a:lnTo>
                  <a:close/>
                </a:path>
              </a:pathLst>
            </a:custGeom>
            <a:solidFill>
              <a:srgbClr val="282828"/>
            </a:solidFill>
          </p:spPr>
          <p:txBody>
            <a:bodyPr wrap="square" lIns="0" tIns="0" rIns="0" bIns="0" rtlCol="0">
              <a:noAutofit/>
            </a:bodyPr>
            <a:lstStyle/>
            <a:p>
              <a:endParaRPr sz="1322"/>
            </a:p>
          </p:txBody>
        </p:sp>
        <p:sp>
          <p:nvSpPr>
            <p:cNvPr id="42" name="object 123">
              <a:extLst>
                <a:ext uri="{FF2B5EF4-FFF2-40B4-BE49-F238E27FC236}">
                  <a16:creationId xmlns:a16="http://schemas.microsoft.com/office/drawing/2014/main" id="{D5B24154-B76F-956D-2AB8-BD4EB260779E}"/>
                </a:ext>
              </a:extLst>
            </p:cNvPr>
            <p:cNvSpPr/>
            <p:nvPr/>
          </p:nvSpPr>
          <p:spPr>
            <a:xfrm>
              <a:off x="3845665" y="8669050"/>
              <a:ext cx="37491" cy="59590"/>
            </a:xfrm>
            <a:custGeom>
              <a:avLst/>
              <a:gdLst/>
              <a:ahLst/>
              <a:cxnLst/>
              <a:rect l="l" t="t" r="r" b="b"/>
              <a:pathLst>
                <a:path w="44297" h="70408">
                  <a:moveTo>
                    <a:pt x="34645" y="67360"/>
                  </a:moveTo>
                  <a:lnTo>
                    <a:pt x="35864" y="70408"/>
                  </a:lnTo>
                  <a:lnTo>
                    <a:pt x="44297" y="70408"/>
                  </a:lnTo>
                  <a:lnTo>
                    <a:pt x="43281" y="66344"/>
                  </a:lnTo>
                  <a:lnTo>
                    <a:pt x="43281" y="20929"/>
                  </a:lnTo>
                  <a:lnTo>
                    <a:pt x="37829" y="4788"/>
                  </a:lnTo>
                  <a:lnTo>
                    <a:pt x="27305" y="55"/>
                  </a:lnTo>
                  <a:lnTo>
                    <a:pt x="17780" y="0"/>
                  </a:lnTo>
                  <a:lnTo>
                    <a:pt x="12090" y="4572"/>
                  </a:lnTo>
                  <a:lnTo>
                    <a:pt x="9652" y="9245"/>
                  </a:lnTo>
                  <a:lnTo>
                    <a:pt x="9448" y="9245"/>
                  </a:lnTo>
                  <a:lnTo>
                    <a:pt x="9448" y="6096"/>
                  </a:lnTo>
                  <a:lnTo>
                    <a:pt x="8940" y="3048"/>
                  </a:lnTo>
                  <a:lnTo>
                    <a:pt x="8026" y="1117"/>
                  </a:lnTo>
                  <a:lnTo>
                    <a:pt x="0" y="1117"/>
                  </a:lnTo>
                  <a:lnTo>
                    <a:pt x="1117" y="4470"/>
                  </a:lnTo>
                  <a:lnTo>
                    <a:pt x="1422" y="9448"/>
                  </a:lnTo>
                  <a:lnTo>
                    <a:pt x="1422" y="50292"/>
                  </a:lnTo>
                  <a:lnTo>
                    <a:pt x="10363" y="50292"/>
                  </a:lnTo>
                  <a:lnTo>
                    <a:pt x="10363" y="20726"/>
                  </a:lnTo>
                  <a:lnTo>
                    <a:pt x="10566" y="17678"/>
                  </a:lnTo>
                  <a:lnTo>
                    <a:pt x="10972" y="16560"/>
                  </a:lnTo>
                  <a:lnTo>
                    <a:pt x="12496" y="11582"/>
                  </a:lnTo>
                  <a:lnTo>
                    <a:pt x="17068" y="7416"/>
                  </a:lnTo>
                  <a:lnTo>
                    <a:pt x="31394" y="7416"/>
                  </a:lnTo>
                  <a:lnTo>
                    <a:pt x="34340" y="14020"/>
                  </a:lnTo>
                  <a:lnTo>
                    <a:pt x="34340" y="58928"/>
                  </a:lnTo>
                  <a:lnTo>
                    <a:pt x="34645" y="67360"/>
                  </a:lnTo>
                  <a:close/>
                </a:path>
              </a:pathLst>
            </a:custGeom>
            <a:solidFill>
              <a:srgbClr val="282828"/>
            </a:solidFill>
          </p:spPr>
          <p:txBody>
            <a:bodyPr wrap="square" lIns="0" tIns="0" rIns="0" bIns="0" rtlCol="0">
              <a:noAutofit/>
            </a:bodyPr>
            <a:lstStyle/>
            <a:p>
              <a:endParaRPr sz="1322"/>
            </a:p>
          </p:txBody>
        </p:sp>
        <p:sp>
          <p:nvSpPr>
            <p:cNvPr id="43" name="object 124">
              <a:extLst>
                <a:ext uri="{FF2B5EF4-FFF2-40B4-BE49-F238E27FC236}">
                  <a16:creationId xmlns:a16="http://schemas.microsoft.com/office/drawing/2014/main" id="{DA3A9183-EF8C-959D-E3C1-C064D0AB3A0A}"/>
                </a:ext>
              </a:extLst>
            </p:cNvPr>
            <p:cNvSpPr/>
            <p:nvPr/>
          </p:nvSpPr>
          <p:spPr>
            <a:xfrm>
              <a:off x="3891582" y="8669050"/>
              <a:ext cx="31816" cy="54947"/>
            </a:xfrm>
            <a:custGeom>
              <a:avLst/>
              <a:gdLst/>
              <a:ahLst/>
              <a:cxnLst/>
              <a:rect l="l" t="t" r="r" b="b"/>
              <a:pathLst>
                <a:path w="37592" h="64922">
                  <a:moveTo>
                    <a:pt x="2890" y="14150"/>
                  </a:moveTo>
                  <a:lnTo>
                    <a:pt x="0" y="26517"/>
                  </a:lnTo>
                  <a:lnTo>
                    <a:pt x="4004" y="40272"/>
                  </a:lnTo>
                  <a:lnTo>
                    <a:pt x="14099" y="48296"/>
                  </a:lnTo>
                  <a:lnTo>
                    <a:pt x="18491" y="49885"/>
                  </a:lnTo>
                  <a:lnTo>
                    <a:pt x="21539" y="50698"/>
                  </a:lnTo>
                  <a:lnTo>
                    <a:pt x="25196" y="51409"/>
                  </a:lnTo>
                  <a:lnTo>
                    <a:pt x="28549" y="52019"/>
                  </a:lnTo>
                  <a:lnTo>
                    <a:pt x="28346" y="54457"/>
                  </a:lnTo>
                  <a:lnTo>
                    <a:pt x="26619" y="60756"/>
                  </a:lnTo>
                  <a:lnTo>
                    <a:pt x="25196" y="63093"/>
                  </a:lnTo>
                  <a:lnTo>
                    <a:pt x="31191" y="64922"/>
                  </a:lnTo>
                  <a:lnTo>
                    <a:pt x="33832" y="61569"/>
                  </a:lnTo>
                  <a:lnTo>
                    <a:pt x="37084" y="52933"/>
                  </a:lnTo>
                  <a:lnTo>
                    <a:pt x="37084" y="47345"/>
                  </a:lnTo>
                  <a:lnTo>
                    <a:pt x="36068" y="45821"/>
                  </a:lnTo>
                  <a:lnTo>
                    <a:pt x="31394" y="45110"/>
                  </a:lnTo>
                  <a:lnTo>
                    <a:pt x="27838" y="44500"/>
                  </a:lnTo>
                  <a:lnTo>
                    <a:pt x="22961" y="43180"/>
                  </a:lnTo>
                  <a:lnTo>
                    <a:pt x="14122" y="40538"/>
                  </a:lnTo>
                  <a:lnTo>
                    <a:pt x="9042" y="35356"/>
                  </a:lnTo>
                  <a:lnTo>
                    <a:pt x="9042" y="25704"/>
                  </a:lnTo>
                  <a:lnTo>
                    <a:pt x="13723" y="12641"/>
                  </a:lnTo>
                  <a:lnTo>
                    <a:pt x="26191" y="6911"/>
                  </a:lnTo>
                  <a:lnTo>
                    <a:pt x="30378" y="6908"/>
                  </a:lnTo>
                  <a:lnTo>
                    <a:pt x="33121" y="7721"/>
                  </a:lnTo>
                  <a:lnTo>
                    <a:pt x="35560" y="8737"/>
                  </a:lnTo>
                  <a:lnTo>
                    <a:pt x="37592" y="2235"/>
                  </a:lnTo>
                  <a:lnTo>
                    <a:pt x="35052" y="812"/>
                  </a:lnTo>
                  <a:lnTo>
                    <a:pt x="30886" y="0"/>
                  </a:lnTo>
                  <a:lnTo>
                    <a:pt x="26517" y="0"/>
                  </a:lnTo>
                  <a:lnTo>
                    <a:pt x="11869" y="4058"/>
                  </a:lnTo>
                  <a:lnTo>
                    <a:pt x="2890" y="14150"/>
                  </a:lnTo>
                  <a:close/>
                </a:path>
              </a:pathLst>
            </a:custGeom>
            <a:solidFill>
              <a:srgbClr val="282828"/>
            </a:solidFill>
          </p:spPr>
          <p:txBody>
            <a:bodyPr wrap="square" lIns="0" tIns="0" rIns="0" bIns="0" rtlCol="0">
              <a:noAutofit/>
            </a:bodyPr>
            <a:lstStyle/>
            <a:p>
              <a:endParaRPr sz="1322"/>
            </a:p>
          </p:txBody>
        </p:sp>
        <p:sp>
          <p:nvSpPr>
            <p:cNvPr id="44" name="object 125">
              <a:extLst>
                <a:ext uri="{FF2B5EF4-FFF2-40B4-BE49-F238E27FC236}">
                  <a16:creationId xmlns:a16="http://schemas.microsoft.com/office/drawing/2014/main" id="{EE7969E7-7C13-01A4-F006-F956AC50D4E4}"/>
                </a:ext>
              </a:extLst>
            </p:cNvPr>
            <p:cNvSpPr/>
            <p:nvPr/>
          </p:nvSpPr>
          <p:spPr>
            <a:xfrm>
              <a:off x="3948936" y="8653660"/>
              <a:ext cx="32589" cy="57956"/>
            </a:xfrm>
            <a:custGeom>
              <a:avLst/>
              <a:gdLst/>
              <a:ahLst/>
              <a:cxnLst/>
              <a:rect l="l" t="t" r="r" b="b"/>
              <a:pathLst>
                <a:path w="38506" h="68478">
                  <a:moveTo>
                    <a:pt x="8839" y="7416"/>
                  </a:moveTo>
                  <a:lnTo>
                    <a:pt x="36982" y="7416"/>
                  </a:lnTo>
                  <a:lnTo>
                    <a:pt x="36982" y="0"/>
                  </a:lnTo>
                  <a:lnTo>
                    <a:pt x="0" y="0"/>
                  </a:lnTo>
                  <a:lnTo>
                    <a:pt x="0" y="68478"/>
                  </a:lnTo>
                  <a:lnTo>
                    <a:pt x="38506" y="68478"/>
                  </a:lnTo>
                  <a:lnTo>
                    <a:pt x="38506" y="61061"/>
                  </a:lnTo>
                  <a:lnTo>
                    <a:pt x="8839" y="61061"/>
                  </a:lnTo>
                  <a:lnTo>
                    <a:pt x="8839" y="36372"/>
                  </a:lnTo>
                  <a:lnTo>
                    <a:pt x="35458" y="36372"/>
                  </a:lnTo>
                  <a:lnTo>
                    <a:pt x="35458" y="29057"/>
                  </a:lnTo>
                  <a:lnTo>
                    <a:pt x="8839" y="29057"/>
                  </a:lnTo>
                  <a:lnTo>
                    <a:pt x="8839" y="7416"/>
                  </a:lnTo>
                  <a:close/>
                </a:path>
              </a:pathLst>
            </a:custGeom>
            <a:solidFill>
              <a:srgbClr val="282828"/>
            </a:solidFill>
          </p:spPr>
          <p:txBody>
            <a:bodyPr wrap="square" lIns="0" tIns="0" rIns="0" bIns="0" rtlCol="0">
              <a:noAutofit/>
            </a:bodyPr>
            <a:lstStyle/>
            <a:p>
              <a:endParaRPr sz="1322"/>
            </a:p>
          </p:txBody>
        </p:sp>
        <p:sp>
          <p:nvSpPr>
            <p:cNvPr id="45" name="object 126">
              <a:extLst>
                <a:ext uri="{FF2B5EF4-FFF2-40B4-BE49-F238E27FC236}">
                  <a16:creationId xmlns:a16="http://schemas.microsoft.com/office/drawing/2014/main" id="{07AE9EBE-7C8A-FDD2-573D-2FA68745BB0E}"/>
                </a:ext>
              </a:extLst>
            </p:cNvPr>
            <p:cNvSpPr/>
            <p:nvPr/>
          </p:nvSpPr>
          <p:spPr>
            <a:xfrm>
              <a:off x="3989522" y="8669998"/>
              <a:ext cx="36287" cy="42565"/>
            </a:xfrm>
            <a:custGeom>
              <a:avLst/>
              <a:gdLst/>
              <a:ahLst/>
              <a:cxnLst/>
              <a:rect l="l" t="t" r="r" b="b"/>
              <a:pathLst>
                <a:path w="42875" h="50292">
                  <a:moveTo>
                    <a:pt x="914" y="2743"/>
                  </a:moveTo>
                  <a:lnTo>
                    <a:pt x="1117" y="8026"/>
                  </a:lnTo>
                  <a:lnTo>
                    <a:pt x="1117" y="30480"/>
                  </a:lnTo>
                  <a:lnTo>
                    <a:pt x="5904" y="44577"/>
                  </a:lnTo>
                  <a:lnTo>
                    <a:pt x="17828" y="50163"/>
                  </a:lnTo>
                  <a:lnTo>
                    <a:pt x="20421" y="50292"/>
                  </a:lnTo>
                  <a:lnTo>
                    <a:pt x="34079" y="45496"/>
                  </a:lnTo>
                  <a:lnTo>
                    <a:pt x="40951" y="33854"/>
                  </a:lnTo>
                  <a:lnTo>
                    <a:pt x="42874" y="19484"/>
                  </a:lnTo>
                  <a:lnTo>
                    <a:pt x="42875" y="11074"/>
                  </a:lnTo>
                  <a:lnTo>
                    <a:pt x="40944" y="3251"/>
                  </a:lnTo>
                  <a:lnTo>
                    <a:pt x="39217" y="0"/>
                  </a:lnTo>
                  <a:lnTo>
                    <a:pt x="30886" y="0"/>
                  </a:lnTo>
                  <a:lnTo>
                    <a:pt x="32004" y="2540"/>
                  </a:lnTo>
                  <a:lnTo>
                    <a:pt x="34137" y="10871"/>
                  </a:lnTo>
                  <a:lnTo>
                    <a:pt x="34137" y="20015"/>
                  </a:lnTo>
                  <a:lnTo>
                    <a:pt x="31056" y="36329"/>
                  </a:lnTo>
                  <a:lnTo>
                    <a:pt x="21994" y="42844"/>
                  </a:lnTo>
                  <a:lnTo>
                    <a:pt x="15748" y="42875"/>
                  </a:lnTo>
                  <a:lnTo>
                    <a:pt x="9956" y="39116"/>
                  </a:lnTo>
                  <a:lnTo>
                    <a:pt x="9956" y="3860"/>
                  </a:lnTo>
                  <a:lnTo>
                    <a:pt x="9448" y="1117"/>
                  </a:lnTo>
                  <a:lnTo>
                    <a:pt x="8534" y="0"/>
                  </a:lnTo>
                  <a:lnTo>
                    <a:pt x="0" y="0"/>
                  </a:lnTo>
                  <a:lnTo>
                    <a:pt x="914" y="2743"/>
                  </a:lnTo>
                  <a:close/>
                </a:path>
              </a:pathLst>
            </a:custGeom>
            <a:solidFill>
              <a:srgbClr val="282828"/>
            </a:solidFill>
          </p:spPr>
          <p:txBody>
            <a:bodyPr wrap="square" lIns="0" tIns="0" rIns="0" bIns="0" rtlCol="0">
              <a:noAutofit/>
            </a:bodyPr>
            <a:lstStyle/>
            <a:p>
              <a:endParaRPr sz="1322"/>
            </a:p>
          </p:txBody>
        </p:sp>
        <p:sp>
          <p:nvSpPr>
            <p:cNvPr id="46" name="object 127">
              <a:extLst>
                <a:ext uri="{FF2B5EF4-FFF2-40B4-BE49-F238E27FC236}">
                  <a16:creationId xmlns:a16="http://schemas.microsoft.com/office/drawing/2014/main" id="{7AA8977D-CA95-9BCB-96A6-FA1A6CC98927}"/>
                </a:ext>
              </a:extLst>
            </p:cNvPr>
            <p:cNvSpPr/>
            <p:nvPr/>
          </p:nvSpPr>
          <p:spPr>
            <a:xfrm>
              <a:off x="4035095" y="8669052"/>
              <a:ext cx="39297" cy="59590"/>
            </a:xfrm>
            <a:custGeom>
              <a:avLst/>
              <a:gdLst/>
              <a:ahLst/>
              <a:cxnLst/>
              <a:rect l="l" t="t" r="r" b="b"/>
              <a:pathLst>
                <a:path w="46431" h="70408">
                  <a:moveTo>
                    <a:pt x="8940" y="66344"/>
                  </a:moveTo>
                  <a:lnTo>
                    <a:pt x="8839" y="13207"/>
                  </a:lnTo>
                  <a:lnTo>
                    <a:pt x="16256" y="7416"/>
                  </a:lnTo>
                  <a:lnTo>
                    <a:pt x="32410" y="7416"/>
                  </a:lnTo>
                  <a:lnTo>
                    <a:pt x="37490" y="15544"/>
                  </a:lnTo>
                  <a:lnTo>
                    <a:pt x="37490" y="36271"/>
                  </a:lnTo>
                  <a:lnTo>
                    <a:pt x="32004" y="44399"/>
                  </a:lnTo>
                  <a:lnTo>
                    <a:pt x="16256" y="44399"/>
                  </a:lnTo>
                  <a:lnTo>
                    <a:pt x="10871" y="40131"/>
                  </a:lnTo>
                  <a:lnTo>
                    <a:pt x="9245" y="34543"/>
                  </a:lnTo>
                  <a:lnTo>
                    <a:pt x="11988" y="48767"/>
                  </a:lnTo>
                  <a:lnTo>
                    <a:pt x="17576" y="51409"/>
                  </a:lnTo>
                  <a:lnTo>
                    <a:pt x="23977" y="51409"/>
                  </a:lnTo>
                  <a:lnTo>
                    <a:pt x="35920" y="47804"/>
                  </a:lnTo>
                  <a:lnTo>
                    <a:pt x="44294" y="37128"/>
                  </a:lnTo>
                  <a:lnTo>
                    <a:pt x="46431" y="24993"/>
                  </a:lnTo>
                  <a:lnTo>
                    <a:pt x="42888" y="10516"/>
                  </a:lnTo>
                  <a:lnTo>
                    <a:pt x="33074" y="1748"/>
                  </a:lnTo>
                  <a:lnTo>
                    <a:pt x="23977" y="0"/>
                  </a:lnTo>
                  <a:lnTo>
                    <a:pt x="16560" y="0"/>
                  </a:lnTo>
                  <a:lnTo>
                    <a:pt x="10871" y="3251"/>
                  </a:lnTo>
                  <a:lnTo>
                    <a:pt x="7112" y="7315"/>
                  </a:lnTo>
                  <a:lnTo>
                    <a:pt x="3251" y="11379"/>
                  </a:lnTo>
                  <a:lnTo>
                    <a:pt x="0" y="17068"/>
                  </a:lnTo>
                  <a:lnTo>
                    <a:pt x="0" y="60147"/>
                  </a:lnTo>
                  <a:lnTo>
                    <a:pt x="203" y="67360"/>
                  </a:lnTo>
                  <a:lnTo>
                    <a:pt x="1117" y="70408"/>
                  </a:lnTo>
                  <a:lnTo>
                    <a:pt x="9652" y="70408"/>
                  </a:lnTo>
                  <a:lnTo>
                    <a:pt x="8940" y="66344"/>
                  </a:lnTo>
                  <a:close/>
                </a:path>
                <a:path w="46431" h="70408">
                  <a:moveTo>
                    <a:pt x="9144" y="44195"/>
                  </a:moveTo>
                  <a:lnTo>
                    <a:pt x="11988" y="48767"/>
                  </a:lnTo>
                  <a:lnTo>
                    <a:pt x="9245" y="34543"/>
                  </a:lnTo>
                  <a:lnTo>
                    <a:pt x="8839" y="30987"/>
                  </a:lnTo>
                  <a:lnTo>
                    <a:pt x="8839" y="44195"/>
                  </a:lnTo>
                  <a:lnTo>
                    <a:pt x="9144" y="44195"/>
                  </a:lnTo>
                  <a:close/>
                </a:path>
              </a:pathLst>
            </a:custGeom>
            <a:solidFill>
              <a:srgbClr val="282828"/>
            </a:solidFill>
          </p:spPr>
          <p:txBody>
            <a:bodyPr wrap="square" lIns="0" tIns="0" rIns="0" bIns="0" rtlCol="0">
              <a:noAutofit/>
            </a:bodyPr>
            <a:lstStyle/>
            <a:p>
              <a:endParaRPr sz="1322"/>
            </a:p>
          </p:txBody>
        </p:sp>
        <p:sp>
          <p:nvSpPr>
            <p:cNvPr id="47" name="object 128">
              <a:extLst>
                <a:ext uri="{FF2B5EF4-FFF2-40B4-BE49-F238E27FC236}">
                  <a16:creationId xmlns:a16="http://schemas.microsoft.com/office/drawing/2014/main" id="{267F71E1-F9E7-7E85-29D0-7DD02CBB42C1}"/>
                </a:ext>
              </a:extLst>
            </p:cNvPr>
            <p:cNvSpPr/>
            <p:nvPr/>
          </p:nvSpPr>
          <p:spPr>
            <a:xfrm>
              <a:off x="4081441" y="8669997"/>
              <a:ext cx="53140" cy="42565"/>
            </a:xfrm>
            <a:custGeom>
              <a:avLst/>
              <a:gdLst/>
              <a:ahLst/>
              <a:cxnLst/>
              <a:rect l="l" t="t" r="r" b="b"/>
              <a:pathLst>
                <a:path w="62788" h="50292">
                  <a:moveTo>
                    <a:pt x="3919" y="41661"/>
                  </a:moveTo>
                  <a:lnTo>
                    <a:pt x="12972" y="49440"/>
                  </a:lnTo>
                  <a:lnTo>
                    <a:pt x="17983" y="50291"/>
                  </a:lnTo>
                  <a:lnTo>
                    <a:pt x="23977" y="50291"/>
                  </a:lnTo>
                  <a:lnTo>
                    <a:pt x="28651" y="46939"/>
                  </a:lnTo>
                  <a:lnTo>
                    <a:pt x="30987" y="41554"/>
                  </a:lnTo>
                  <a:lnTo>
                    <a:pt x="31394" y="41554"/>
                  </a:lnTo>
                  <a:lnTo>
                    <a:pt x="33426" y="46939"/>
                  </a:lnTo>
                  <a:lnTo>
                    <a:pt x="38201" y="50291"/>
                  </a:lnTo>
                  <a:lnTo>
                    <a:pt x="44195" y="50291"/>
                  </a:lnTo>
                  <a:lnTo>
                    <a:pt x="54546" y="46357"/>
                  </a:lnTo>
                  <a:lnTo>
                    <a:pt x="61546" y="34214"/>
                  </a:lnTo>
                  <a:lnTo>
                    <a:pt x="62788" y="23571"/>
                  </a:lnTo>
                  <a:lnTo>
                    <a:pt x="62788" y="12293"/>
                  </a:lnTo>
                  <a:lnTo>
                    <a:pt x="58724" y="3759"/>
                  </a:lnTo>
                  <a:lnTo>
                    <a:pt x="54355" y="0"/>
                  </a:lnTo>
                  <a:lnTo>
                    <a:pt x="45923" y="0"/>
                  </a:lnTo>
                  <a:lnTo>
                    <a:pt x="45923" y="304"/>
                  </a:lnTo>
                  <a:lnTo>
                    <a:pt x="50596" y="4876"/>
                  </a:lnTo>
                  <a:lnTo>
                    <a:pt x="54051" y="13715"/>
                  </a:lnTo>
                  <a:lnTo>
                    <a:pt x="54051" y="36575"/>
                  </a:lnTo>
                  <a:lnTo>
                    <a:pt x="48869" y="42875"/>
                  </a:lnTo>
                  <a:lnTo>
                    <a:pt x="38912" y="42875"/>
                  </a:lnTo>
                  <a:lnTo>
                    <a:pt x="35356" y="37998"/>
                  </a:lnTo>
                  <a:lnTo>
                    <a:pt x="35356" y="31699"/>
                  </a:lnTo>
                  <a:lnTo>
                    <a:pt x="35559" y="13004"/>
                  </a:lnTo>
                  <a:lnTo>
                    <a:pt x="27127" y="13004"/>
                  </a:lnTo>
                  <a:lnTo>
                    <a:pt x="27330" y="31800"/>
                  </a:lnTo>
                  <a:lnTo>
                    <a:pt x="27330" y="37896"/>
                  </a:lnTo>
                  <a:lnTo>
                    <a:pt x="23774" y="42875"/>
                  </a:lnTo>
                  <a:lnTo>
                    <a:pt x="14528" y="42875"/>
                  </a:lnTo>
                  <a:lnTo>
                    <a:pt x="8737" y="37896"/>
                  </a:lnTo>
                  <a:lnTo>
                    <a:pt x="8737" y="13715"/>
                  </a:lnTo>
                  <a:lnTo>
                    <a:pt x="12293" y="5181"/>
                  </a:lnTo>
                  <a:lnTo>
                    <a:pt x="16865" y="304"/>
                  </a:lnTo>
                  <a:lnTo>
                    <a:pt x="16865" y="0"/>
                  </a:lnTo>
                  <a:lnTo>
                    <a:pt x="8635" y="0"/>
                  </a:lnTo>
                  <a:lnTo>
                    <a:pt x="2767" y="9413"/>
                  </a:lnTo>
                  <a:lnTo>
                    <a:pt x="4" y="23784"/>
                  </a:lnTo>
                  <a:lnTo>
                    <a:pt x="0" y="24383"/>
                  </a:lnTo>
                  <a:lnTo>
                    <a:pt x="3919" y="41661"/>
                  </a:lnTo>
                  <a:close/>
                </a:path>
              </a:pathLst>
            </a:custGeom>
            <a:solidFill>
              <a:srgbClr val="282828"/>
            </a:solidFill>
          </p:spPr>
          <p:txBody>
            <a:bodyPr wrap="square" lIns="0" tIns="0" rIns="0" bIns="0" rtlCol="0">
              <a:noAutofit/>
            </a:bodyPr>
            <a:lstStyle/>
            <a:p>
              <a:endParaRPr sz="1322"/>
            </a:p>
          </p:txBody>
        </p:sp>
        <p:sp>
          <p:nvSpPr>
            <p:cNvPr id="48" name="object 129">
              <a:extLst>
                <a:ext uri="{FF2B5EF4-FFF2-40B4-BE49-F238E27FC236}">
                  <a16:creationId xmlns:a16="http://schemas.microsoft.com/office/drawing/2014/main" id="{E9F9006B-F56D-9340-4D33-F1530D5E1E11}"/>
                </a:ext>
              </a:extLst>
            </p:cNvPr>
            <p:cNvSpPr/>
            <p:nvPr/>
          </p:nvSpPr>
          <p:spPr>
            <a:xfrm>
              <a:off x="4138966" y="8669999"/>
              <a:ext cx="44456" cy="41618"/>
            </a:xfrm>
            <a:custGeom>
              <a:avLst/>
              <a:gdLst/>
              <a:ahLst/>
              <a:cxnLst/>
              <a:rect l="l" t="t" r="r" b="b"/>
              <a:pathLst>
                <a:path w="52527" h="49174">
                  <a:moveTo>
                    <a:pt x="12903" y="49174"/>
                  </a:moveTo>
                  <a:lnTo>
                    <a:pt x="15861" y="39037"/>
                  </a:lnTo>
                  <a:lnTo>
                    <a:pt x="18193" y="25351"/>
                  </a:lnTo>
                  <a:lnTo>
                    <a:pt x="19593" y="11464"/>
                  </a:lnTo>
                  <a:lnTo>
                    <a:pt x="19812" y="7010"/>
                  </a:lnTo>
                  <a:lnTo>
                    <a:pt x="35966" y="7010"/>
                  </a:lnTo>
                  <a:lnTo>
                    <a:pt x="35966" y="43281"/>
                  </a:lnTo>
                  <a:lnTo>
                    <a:pt x="36677" y="47650"/>
                  </a:lnTo>
                  <a:lnTo>
                    <a:pt x="37490" y="49174"/>
                  </a:lnTo>
                  <a:lnTo>
                    <a:pt x="46126" y="49174"/>
                  </a:lnTo>
                  <a:lnTo>
                    <a:pt x="45415" y="46634"/>
                  </a:lnTo>
                  <a:lnTo>
                    <a:pt x="44704" y="42570"/>
                  </a:lnTo>
                  <a:lnTo>
                    <a:pt x="44704" y="7010"/>
                  </a:lnTo>
                  <a:lnTo>
                    <a:pt x="51511" y="7010"/>
                  </a:lnTo>
                  <a:lnTo>
                    <a:pt x="52527" y="0"/>
                  </a:lnTo>
                  <a:lnTo>
                    <a:pt x="6299" y="0"/>
                  </a:lnTo>
                  <a:lnTo>
                    <a:pt x="2235" y="1117"/>
                  </a:lnTo>
                  <a:lnTo>
                    <a:pt x="0" y="2641"/>
                  </a:lnTo>
                  <a:lnTo>
                    <a:pt x="1219" y="7924"/>
                  </a:lnTo>
                  <a:lnTo>
                    <a:pt x="3759" y="7213"/>
                  </a:lnTo>
                  <a:lnTo>
                    <a:pt x="7315" y="7010"/>
                  </a:lnTo>
                  <a:lnTo>
                    <a:pt x="11277" y="7010"/>
                  </a:lnTo>
                  <a:lnTo>
                    <a:pt x="10311" y="19901"/>
                  </a:lnTo>
                  <a:lnTo>
                    <a:pt x="8309" y="33661"/>
                  </a:lnTo>
                  <a:lnTo>
                    <a:pt x="5526" y="45713"/>
                  </a:lnTo>
                  <a:lnTo>
                    <a:pt x="4368" y="49174"/>
                  </a:lnTo>
                  <a:lnTo>
                    <a:pt x="12903" y="49174"/>
                  </a:lnTo>
                  <a:close/>
                </a:path>
              </a:pathLst>
            </a:custGeom>
            <a:solidFill>
              <a:srgbClr val="282828"/>
            </a:solidFill>
          </p:spPr>
          <p:txBody>
            <a:bodyPr wrap="square" lIns="0" tIns="0" rIns="0" bIns="0" rtlCol="0">
              <a:noAutofit/>
            </a:bodyPr>
            <a:lstStyle/>
            <a:p>
              <a:endParaRPr sz="1322"/>
            </a:p>
          </p:txBody>
        </p:sp>
        <p:sp>
          <p:nvSpPr>
            <p:cNvPr id="49" name="object 130">
              <a:extLst>
                <a:ext uri="{FF2B5EF4-FFF2-40B4-BE49-F238E27FC236}">
                  <a16:creationId xmlns:a16="http://schemas.microsoft.com/office/drawing/2014/main" id="{219E6535-4791-1883-ABCF-D77B8507150C}"/>
                </a:ext>
              </a:extLst>
            </p:cNvPr>
            <p:cNvSpPr/>
            <p:nvPr/>
          </p:nvSpPr>
          <p:spPr>
            <a:xfrm>
              <a:off x="4188411" y="8669053"/>
              <a:ext cx="41790" cy="43510"/>
            </a:xfrm>
            <a:custGeom>
              <a:avLst/>
              <a:gdLst/>
              <a:ahLst/>
              <a:cxnLst/>
              <a:rect l="l" t="t" r="r" b="b"/>
              <a:pathLst>
                <a:path w="49377" h="51409">
                  <a:moveTo>
                    <a:pt x="36067" y="27635"/>
                  </a:moveTo>
                  <a:lnTo>
                    <a:pt x="35458" y="31800"/>
                  </a:lnTo>
                  <a:lnTo>
                    <a:pt x="33934" y="38303"/>
                  </a:lnTo>
                  <a:lnTo>
                    <a:pt x="28549" y="44297"/>
                  </a:lnTo>
                  <a:lnTo>
                    <a:pt x="13817" y="44297"/>
                  </a:lnTo>
                  <a:lnTo>
                    <a:pt x="9042" y="35763"/>
                  </a:lnTo>
                  <a:lnTo>
                    <a:pt x="9042" y="15239"/>
                  </a:lnTo>
                  <a:lnTo>
                    <a:pt x="14731" y="7010"/>
                  </a:lnTo>
                  <a:lnTo>
                    <a:pt x="29565" y="7010"/>
                  </a:lnTo>
                  <a:lnTo>
                    <a:pt x="34442" y="3657"/>
                  </a:lnTo>
                  <a:lnTo>
                    <a:pt x="29057" y="0"/>
                  </a:lnTo>
                  <a:lnTo>
                    <a:pt x="21945" y="0"/>
                  </a:lnTo>
                  <a:lnTo>
                    <a:pt x="10219" y="4055"/>
                  </a:lnTo>
                  <a:lnTo>
                    <a:pt x="2050" y="15175"/>
                  </a:lnTo>
                  <a:lnTo>
                    <a:pt x="0" y="26720"/>
                  </a:lnTo>
                  <a:lnTo>
                    <a:pt x="3694" y="41826"/>
                  </a:lnTo>
                  <a:lnTo>
                    <a:pt x="13463" y="50248"/>
                  </a:lnTo>
                  <a:lnTo>
                    <a:pt x="20116" y="51409"/>
                  </a:lnTo>
                  <a:lnTo>
                    <a:pt x="27939" y="51409"/>
                  </a:lnTo>
                  <a:lnTo>
                    <a:pt x="33629" y="46939"/>
                  </a:lnTo>
                  <a:lnTo>
                    <a:pt x="36880" y="41046"/>
                  </a:lnTo>
                  <a:lnTo>
                    <a:pt x="36067" y="22961"/>
                  </a:lnTo>
                  <a:lnTo>
                    <a:pt x="36067" y="27635"/>
                  </a:lnTo>
                  <a:close/>
                </a:path>
                <a:path w="49377" h="51409">
                  <a:moveTo>
                    <a:pt x="29565" y="7010"/>
                  </a:moveTo>
                  <a:lnTo>
                    <a:pt x="34442" y="13004"/>
                  </a:lnTo>
                  <a:lnTo>
                    <a:pt x="35661" y="19608"/>
                  </a:lnTo>
                  <a:lnTo>
                    <a:pt x="36067" y="22961"/>
                  </a:lnTo>
                  <a:lnTo>
                    <a:pt x="36880" y="41046"/>
                  </a:lnTo>
                  <a:lnTo>
                    <a:pt x="37185" y="41046"/>
                  </a:lnTo>
                  <a:lnTo>
                    <a:pt x="37693" y="48564"/>
                  </a:lnTo>
                  <a:lnTo>
                    <a:pt x="41249" y="51409"/>
                  </a:lnTo>
                  <a:lnTo>
                    <a:pt x="45618" y="51409"/>
                  </a:lnTo>
                  <a:lnTo>
                    <a:pt x="48666" y="51003"/>
                  </a:lnTo>
                  <a:lnTo>
                    <a:pt x="49377" y="44602"/>
                  </a:lnTo>
                  <a:lnTo>
                    <a:pt x="45923" y="44500"/>
                  </a:lnTo>
                  <a:lnTo>
                    <a:pt x="44500" y="42062"/>
                  </a:lnTo>
                  <a:lnTo>
                    <a:pt x="44500" y="36271"/>
                  </a:lnTo>
                  <a:lnTo>
                    <a:pt x="44766" y="21333"/>
                  </a:lnTo>
                  <a:lnTo>
                    <a:pt x="45351" y="7815"/>
                  </a:lnTo>
                  <a:lnTo>
                    <a:pt x="45821" y="1117"/>
                  </a:lnTo>
                  <a:lnTo>
                    <a:pt x="38404" y="1117"/>
                  </a:lnTo>
                  <a:lnTo>
                    <a:pt x="37693" y="5994"/>
                  </a:lnTo>
                  <a:lnTo>
                    <a:pt x="37490" y="9855"/>
                  </a:lnTo>
                  <a:lnTo>
                    <a:pt x="37083" y="9855"/>
                  </a:lnTo>
                  <a:lnTo>
                    <a:pt x="34442" y="3657"/>
                  </a:lnTo>
                  <a:lnTo>
                    <a:pt x="29565" y="7010"/>
                  </a:lnTo>
                  <a:close/>
                </a:path>
              </a:pathLst>
            </a:custGeom>
            <a:solidFill>
              <a:srgbClr val="282828"/>
            </a:solidFill>
          </p:spPr>
          <p:txBody>
            <a:bodyPr wrap="square" lIns="0" tIns="0" rIns="0" bIns="0" rtlCol="0">
              <a:noAutofit/>
            </a:bodyPr>
            <a:lstStyle/>
            <a:p>
              <a:endParaRPr sz="1322"/>
            </a:p>
          </p:txBody>
        </p:sp>
        <p:sp>
          <p:nvSpPr>
            <p:cNvPr id="50" name="object 131">
              <a:extLst>
                <a:ext uri="{FF2B5EF4-FFF2-40B4-BE49-F238E27FC236}">
                  <a16:creationId xmlns:a16="http://schemas.microsoft.com/office/drawing/2014/main" id="{3BA8DBFF-F3A1-8227-F514-9B0CEADD13C4}"/>
                </a:ext>
              </a:extLst>
            </p:cNvPr>
            <p:cNvSpPr/>
            <p:nvPr/>
          </p:nvSpPr>
          <p:spPr>
            <a:xfrm>
              <a:off x="4230719" y="8655037"/>
              <a:ext cx="24249" cy="57526"/>
            </a:xfrm>
            <a:custGeom>
              <a:avLst/>
              <a:gdLst/>
              <a:ahLst/>
              <a:cxnLst/>
              <a:rect l="l" t="t" r="r" b="b"/>
              <a:pathLst>
                <a:path w="28651" h="67970">
                  <a:moveTo>
                    <a:pt x="18694" y="5181"/>
                  </a:moveTo>
                  <a:lnTo>
                    <a:pt x="18694" y="7924"/>
                  </a:lnTo>
                  <a:lnTo>
                    <a:pt x="20624" y="10261"/>
                  </a:lnTo>
                  <a:lnTo>
                    <a:pt x="26619" y="10261"/>
                  </a:lnTo>
                  <a:lnTo>
                    <a:pt x="28651" y="7924"/>
                  </a:lnTo>
                  <a:lnTo>
                    <a:pt x="28651" y="2235"/>
                  </a:lnTo>
                  <a:lnTo>
                    <a:pt x="26517" y="0"/>
                  </a:lnTo>
                  <a:lnTo>
                    <a:pt x="20828" y="0"/>
                  </a:lnTo>
                  <a:lnTo>
                    <a:pt x="18694" y="2336"/>
                  </a:lnTo>
                  <a:lnTo>
                    <a:pt x="18694" y="5181"/>
                  </a:lnTo>
                  <a:close/>
                </a:path>
                <a:path w="28651" h="67970">
                  <a:moveTo>
                    <a:pt x="0" y="5181"/>
                  </a:moveTo>
                  <a:lnTo>
                    <a:pt x="0" y="7924"/>
                  </a:lnTo>
                  <a:lnTo>
                    <a:pt x="2032" y="10261"/>
                  </a:lnTo>
                  <a:lnTo>
                    <a:pt x="7924" y="10261"/>
                  </a:lnTo>
                  <a:lnTo>
                    <a:pt x="9956" y="7924"/>
                  </a:lnTo>
                  <a:lnTo>
                    <a:pt x="9956" y="2235"/>
                  </a:lnTo>
                  <a:lnTo>
                    <a:pt x="7823" y="0"/>
                  </a:lnTo>
                  <a:lnTo>
                    <a:pt x="2133" y="0"/>
                  </a:lnTo>
                  <a:lnTo>
                    <a:pt x="0" y="2336"/>
                  </a:lnTo>
                  <a:lnTo>
                    <a:pt x="0" y="5181"/>
                  </a:lnTo>
                  <a:close/>
                </a:path>
                <a:path w="28651" h="67970">
                  <a:moveTo>
                    <a:pt x="18491" y="59334"/>
                  </a:moveTo>
                  <a:lnTo>
                    <a:pt x="18491" y="17678"/>
                  </a:lnTo>
                  <a:lnTo>
                    <a:pt x="9550" y="17678"/>
                  </a:lnTo>
                  <a:lnTo>
                    <a:pt x="9550" y="65633"/>
                  </a:lnTo>
                  <a:lnTo>
                    <a:pt x="13512" y="67970"/>
                  </a:lnTo>
                  <a:lnTo>
                    <a:pt x="18694" y="67970"/>
                  </a:lnTo>
                  <a:lnTo>
                    <a:pt x="21742" y="67767"/>
                  </a:lnTo>
                  <a:lnTo>
                    <a:pt x="22758" y="67462"/>
                  </a:lnTo>
                  <a:lnTo>
                    <a:pt x="23266" y="60959"/>
                  </a:lnTo>
                  <a:lnTo>
                    <a:pt x="19405" y="61163"/>
                  </a:lnTo>
                  <a:lnTo>
                    <a:pt x="18491" y="59334"/>
                  </a:lnTo>
                  <a:close/>
                </a:path>
              </a:pathLst>
            </a:custGeom>
            <a:solidFill>
              <a:srgbClr val="282828"/>
            </a:solidFill>
          </p:spPr>
          <p:txBody>
            <a:bodyPr wrap="square" lIns="0" tIns="0" rIns="0" bIns="0" rtlCol="0">
              <a:noAutofit/>
            </a:bodyPr>
            <a:lstStyle/>
            <a:p>
              <a:endParaRPr sz="1322"/>
            </a:p>
          </p:txBody>
        </p:sp>
        <p:sp>
          <p:nvSpPr>
            <p:cNvPr id="51" name="object 132">
              <a:extLst>
                <a:ext uri="{FF2B5EF4-FFF2-40B4-BE49-F238E27FC236}">
                  <a16:creationId xmlns:a16="http://schemas.microsoft.com/office/drawing/2014/main" id="{23A67396-F6B6-5A58-7FE4-36391B7112EB}"/>
                </a:ext>
              </a:extLst>
            </p:cNvPr>
            <p:cNvSpPr/>
            <p:nvPr/>
          </p:nvSpPr>
          <p:spPr>
            <a:xfrm>
              <a:off x="4258147" y="8669997"/>
              <a:ext cx="36545" cy="41618"/>
            </a:xfrm>
            <a:custGeom>
              <a:avLst/>
              <a:gdLst/>
              <a:ahLst/>
              <a:cxnLst/>
              <a:rect l="l" t="t" r="r" b="b"/>
              <a:pathLst>
                <a:path w="43179" h="49174">
                  <a:moveTo>
                    <a:pt x="10058" y="4267"/>
                  </a:moveTo>
                  <a:lnTo>
                    <a:pt x="9448" y="1117"/>
                  </a:lnTo>
                  <a:lnTo>
                    <a:pt x="8636" y="0"/>
                  </a:lnTo>
                  <a:lnTo>
                    <a:pt x="0" y="0"/>
                  </a:lnTo>
                  <a:lnTo>
                    <a:pt x="812" y="1828"/>
                  </a:lnTo>
                  <a:lnTo>
                    <a:pt x="1117" y="6705"/>
                  </a:lnTo>
                  <a:lnTo>
                    <a:pt x="1117" y="49174"/>
                  </a:lnTo>
                  <a:lnTo>
                    <a:pt x="10058" y="49174"/>
                  </a:lnTo>
                  <a:lnTo>
                    <a:pt x="10058" y="27330"/>
                  </a:lnTo>
                  <a:lnTo>
                    <a:pt x="15544" y="27431"/>
                  </a:lnTo>
                  <a:lnTo>
                    <a:pt x="20116" y="32207"/>
                  </a:lnTo>
                  <a:lnTo>
                    <a:pt x="25095" y="38709"/>
                  </a:lnTo>
                  <a:lnTo>
                    <a:pt x="32816" y="49174"/>
                  </a:lnTo>
                  <a:lnTo>
                    <a:pt x="43180" y="49174"/>
                  </a:lnTo>
                  <a:lnTo>
                    <a:pt x="34239" y="36880"/>
                  </a:lnTo>
                  <a:lnTo>
                    <a:pt x="29260" y="30276"/>
                  </a:lnTo>
                  <a:lnTo>
                    <a:pt x="23977" y="23977"/>
                  </a:lnTo>
                  <a:lnTo>
                    <a:pt x="19100" y="22859"/>
                  </a:lnTo>
                  <a:lnTo>
                    <a:pt x="19100" y="22555"/>
                  </a:lnTo>
                  <a:lnTo>
                    <a:pt x="28934" y="13217"/>
                  </a:lnTo>
                  <a:lnTo>
                    <a:pt x="37972" y="4616"/>
                  </a:lnTo>
                  <a:lnTo>
                    <a:pt x="42468" y="406"/>
                  </a:lnTo>
                  <a:lnTo>
                    <a:pt x="42468" y="0"/>
                  </a:lnTo>
                  <a:lnTo>
                    <a:pt x="32004" y="0"/>
                  </a:lnTo>
                  <a:lnTo>
                    <a:pt x="24179" y="8134"/>
                  </a:lnTo>
                  <a:lnTo>
                    <a:pt x="14859" y="17612"/>
                  </a:lnTo>
                  <a:lnTo>
                    <a:pt x="10464" y="21843"/>
                  </a:lnTo>
                  <a:lnTo>
                    <a:pt x="10058" y="21843"/>
                  </a:lnTo>
                  <a:lnTo>
                    <a:pt x="10058" y="4267"/>
                  </a:lnTo>
                  <a:close/>
                </a:path>
              </a:pathLst>
            </a:custGeom>
            <a:solidFill>
              <a:srgbClr val="282828"/>
            </a:solidFill>
          </p:spPr>
          <p:txBody>
            <a:bodyPr wrap="square" lIns="0" tIns="0" rIns="0" bIns="0" rtlCol="0">
              <a:noAutofit/>
            </a:bodyPr>
            <a:lstStyle/>
            <a:p>
              <a:endParaRPr sz="1322"/>
            </a:p>
          </p:txBody>
        </p:sp>
        <p:sp>
          <p:nvSpPr>
            <p:cNvPr id="52" name="object 133">
              <a:extLst>
                <a:ext uri="{FF2B5EF4-FFF2-40B4-BE49-F238E27FC236}">
                  <a16:creationId xmlns:a16="http://schemas.microsoft.com/office/drawing/2014/main" id="{7F071AED-78C8-A451-CEC2-4604034786EA}"/>
                </a:ext>
              </a:extLst>
            </p:cNvPr>
            <p:cNvSpPr/>
            <p:nvPr/>
          </p:nvSpPr>
          <p:spPr>
            <a:xfrm>
              <a:off x="4300279" y="8652627"/>
              <a:ext cx="37491" cy="76014"/>
            </a:xfrm>
            <a:custGeom>
              <a:avLst/>
              <a:gdLst/>
              <a:ahLst/>
              <a:cxnLst/>
              <a:rect l="l" t="t" r="r" b="b"/>
              <a:pathLst>
                <a:path w="44297" h="89814">
                  <a:moveTo>
                    <a:pt x="17780" y="19405"/>
                  </a:moveTo>
                  <a:lnTo>
                    <a:pt x="12090" y="23977"/>
                  </a:lnTo>
                  <a:lnTo>
                    <a:pt x="9652" y="28651"/>
                  </a:lnTo>
                  <a:lnTo>
                    <a:pt x="9448" y="28651"/>
                  </a:lnTo>
                  <a:lnTo>
                    <a:pt x="9448" y="25501"/>
                  </a:lnTo>
                  <a:lnTo>
                    <a:pt x="8940" y="22453"/>
                  </a:lnTo>
                  <a:lnTo>
                    <a:pt x="8026" y="20523"/>
                  </a:lnTo>
                  <a:lnTo>
                    <a:pt x="0" y="20523"/>
                  </a:lnTo>
                  <a:lnTo>
                    <a:pt x="1117" y="23875"/>
                  </a:lnTo>
                  <a:lnTo>
                    <a:pt x="1422" y="28854"/>
                  </a:lnTo>
                  <a:lnTo>
                    <a:pt x="1422" y="69697"/>
                  </a:lnTo>
                  <a:lnTo>
                    <a:pt x="10363" y="69697"/>
                  </a:lnTo>
                  <a:lnTo>
                    <a:pt x="10363" y="40131"/>
                  </a:lnTo>
                  <a:lnTo>
                    <a:pt x="10566" y="37083"/>
                  </a:lnTo>
                  <a:lnTo>
                    <a:pt x="10972" y="35966"/>
                  </a:lnTo>
                  <a:lnTo>
                    <a:pt x="12496" y="30987"/>
                  </a:lnTo>
                  <a:lnTo>
                    <a:pt x="17068" y="26822"/>
                  </a:lnTo>
                  <a:lnTo>
                    <a:pt x="31394" y="26822"/>
                  </a:lnTo>
                  <a:lnTo>
                    <a:pt x="34340" y="33426"/>
                  </a:lnTo>
                  <a:lnTo>
                    <a:pt x="34340" y="78333"/>
                  </a:lnTo>
                  <a:lnTo>
                    <a:pt x="34645" y="86766"/>
                  </a:lnTo>
                  <a:lnTo>
                    <a:pt x="35864" y="89814"/>
                  </a:lnTo>
                  <a:lnTo>
                    <a:pt x="44297" y="89814"/>
                  </a:lnTo>
                  <a:lnTo>
                    <a:pt x="43281" y="85750"/>
                  </a:lnTo>
                  <a:lnTo>
                    <a:pt x="43281" y="40335"/>
                  </a:lnTo>
                  <a:lnTo>
                    <a:pt x="37829" y="24194"/>
                  </a:lnTo>
                  <a:lnTo>
                    <a:pt x="27305" y="19461"/>
                  </a:lnTo>
                  <a:lnTo>
                    <a:pt x="17780" y="19405"/>
                  </a:lnTo>
                  <a:close/>
                </a:path>
                <a:path w="44297" h="89814">
                  <a:moveTo>
                    <a:pt x="24587" y="0"/>
                  </a:moveTo>
                  <a:lnTo>
                    <a:pt x="19202" y="14528"/>
                  </a:lnTo>
                  <a:lnTo>
                    <a:pt x="25095" y="14528"/>
                  </a:lnTo>
                  <a:lnTo>
                    <a:pt x="33629" y="0"/>
                  </a:lnTo>
                  <a:lnTo>
                    <a:pt x="24587" y="0"/>
                  </a:lnTo>
                  <a:close/>
                </a:path>
              </a:pathLst>
            </a:custGeom>
            <a:solidFill>
              <a:srgbClr val="282828"/>
            </a:solidFill>
          </p:spPr>
          <p:txBody>
            <a:bodyPr wrap="square" lIns="0" tIns="0" rIns="0" bIns="0" rtlCol="0">
              <a:noAutofit/>
            </a:bodyPr>
            <a:lstStyle/>
            <a:p>
              <a:endParaRPr sz="1322"/>
            </a:p>
          </p:txBody>
        </p:sp>
        <p:sp>
          <p:nvSpPr>
            <p:cNvPr id="53" name="object 134">
              <a:extLst>
                <a:ext uri="{FF2B5EF4-FFF2-40B4-BE49-F238E27FC236}">
                  <a16:creationId xmlns:a16="http://schemas.microsoft.com/office/drawing/2014/main" id="{5AB63CEA-449F-E1F0-7175-D535311B9FC9}"/>
                </a:ext>
              </a:extLst>
            </p:cNvPr>
            <p:cNvSpPr/>
            <p:nvPr/>
          </p:nvSpPr>
          <p:spPr>
            <a:xfrm>
              <a:off x="4346196" y="8669050"/>
              <a:ext cx="31816" cy="54947"/>
            </a:xfrm>
            <a:custGeom>
              <a:avLst/>
              <a:gdLst/>
              <a:ahLst/>
              <a:cxnLst/>
              <a:rect l="l" t="t" r="r" b="b"/>
              <a:pathLst>
                <a:path w="37592" h="64922">
                  <a:moveTo>
                    <a:pt x="2890" y="14150"/>
                  </a:moveTo>
                  <a:lnTo>
                    <a:pt x="0" y="26517"/>
                  </a:lnTo>
                  <a:lnTo>
                    <a:pt x="4004" y="40272"/>
                  </a:lnTo>
                  <a:lnTo>
                    <a:pt x="14099" y="48296"/>
                  </a:lnTo>
                  <a:lnTo>
                    <a:pt x="18491" y="49885"/>
                  </a:lnTo>
                  <a:lnTo>
                    <a:pt x="21539" y="50698"/>
                  </a:lnTo>
                  <a:lnTo>
                    <a:pt x="25196" y="51409"/>
                  </a:lnTo>
                  <a:lnTo>
                    <a:pt x="28549" y="52019"/>
                  </a:lnTo>
                  <a:lnTo>
                    <a:pt x="28346" y="54457"/>
                  </a:lnTo>
                  <a:lnTo>
                    <a:pt x="26619" y="60756"/>
                  </a:lnTo>
                  <a:lnTo>
                    <a:pt x="25196" y="63093"/>
                  </a:lnTo>
                  <a:lnTo>
                    <a:pt x="31191" y="64922"/>
                  </a:lnTo>
                  <a:lnTo>
                    <a:pt x="33832" y="61569"/>
                  </a:lnTo>
                  <a:lnTo>
                    <a:pt x="37084" y="52933"/>
                  </a:lnTo>
                  <a:lnTo>
                    <a:pt x="37084" y="47345"/>
                  </a:lnTo>
                  <a:lnTo>
                    <a:pt x="36068" y="45821"/>
                  </a:lnTo>
                  <a:lnTo>
                    <a:pt x="31394" y="45110"/>
                  </a:lnTo>
                  <a:lnTo>
                    <a:pt x="27838" y="44500"/>
                  </a:lnTo>
                  <a:lnTo>
                    <a:pt x="22961" y="43180"/>
                  </a:lnTo>
                  <a:lnTo>
                    <a:pt x="14122" y="40538"/>
                  </a:lnTo>
                  <a:lnTo>
                    <a:pt x="9042" y="35356"/>
                  </a:lnTo>
                  <a:lnTo>
                    <a:pt x="9042" y="25704"/>
                  </a:lnTo>
                  <a:lnTo>
                    <a:pt x="13723" y="12641"/>
                  </a:lnTo>
                  <a:lnTo>
                    <a:pt x="26191" y="6911"/>
                  </a:lnTo>
                  <a:lnTo>
                    <a:pt x="30378" y="6908"/>
                  </a:lnTo>
                  <a:lnTo>
                    <a:pt x="33121" y="7721"/>
                  </a:lnTo>
                  <a:lnTo>
                    <a:pt x="35560" y="8737"/>
                  </a:lnTo>
                  <a:lnTo>
                    <a:pt x="37592" y="2235"/>
                  </a:lnTo>
                  <a:lnTo>
                    <a:pt x="35052" y="812"/>
                  </a:lnTo>
                  <a:lnTo>
                    <a:pt x="30886" y="0"/>
                  </a:lnTo>
                  <a:lnTo>
                    <a:pt x="26517" y="0"/>
                  </a:lnTo>
                  <a:lnTo>
                    <a:pt x="11869" y="4058"/>
                  </a:lnTo>
                  <a:lnTo>
                    <a:pt x="2890" y="14150"/>
                  </a:lnTo>
                  <a:close/>
                </a:path>
              </a:pathLst>
            </a:custGeom>
            <a:solidFill>
              <a:srgbClr val="282828"/>
            </a:solidFill>
          </p:spPr>
          <p:txBody>
            <a:bodyPr wrap="square" lIns="0" tIns="0" rIns="0" bIns="0" rtlCol="0">
              <a:noAutofit/>
            </a:bodyPr>
            <a:lstStyle/>
            <a:p>
              <a:endParaRPr sz="1322"/>
            </a:p>
          </p:txBody>
        </p:sp>
        <p:sp>
          <p:nvSpPr>
            <p:cNvPr id="54" name="object 135">
              <a:extLst>
                <a:ext uri="{FF2B5EF4-FFF2-40B4-BE49-F238E27FC236}">
                  <a16:creationId xmlns:a16="http://schemas.microsoft.com/office/drawing/2014/main" id="{3DA62DA2-B9FB-91FF-94D8-56D1E5DAA700}"/>
                </a:ext>
              </a:extLst>
            </p:cNvPr>
            <p:cNvSpPr/>
            <p:nvPr/>
          </p:nvSpPr>
          <p:spPr>
            <a:xfrm>
              <a:off x="4397016" y="8653660"/>
              <a:ext cx="45144" cy="57956"/>
            </a:xfrm>
            <a:custGeom>
              <a:avLst/>
              <a:gdLst/>
              <a:ahLst/>
              <a:cxnLst/>
              <a:rect l="l" t="t" r="r" b="b"/>
              <a:pathLst>
                <a:path w="53340" h="68478">
                  <a:moveTo>
                    <a:pt x="23672" y="7416"/>
                  </a:moveTo>
                  <a:lnTo>
                    <a:pt x="51815" y="7416"/>
                  </a:lnTo>
                  <a:lnTo>
                    <a:pt x="51815" y="0"/>
                  </a:lnTo>
                  <a:lnTo>
                    <a:pt x="14731" y="0"/>
                  </a:lnTo>
                  <a:lnTo>
                    <a:pt x="14731" y="68478"/>
                  </a:lnTo>
                  <a:lnTo>
                    <a:pt x="53339" y="68478"/>
                  </a:lnTo>
                  <a:lnTo>
                    <a:pt x="53339" y="61061"/>
                  </a:lnTo>
                  <a:lnTo>
                    <a:pt x="23672" y="61061"/>
                  </a:lnTo>
                  <a:lnTo>
                    <a:pt x="23672" y="36372"/>
                  </a:lnTo>
                  <a:lnTo>
                    <a:pt x="50190" y="36372"/>
                  </a:lnTo>
                  <a:lnTo>
                    <a:pt x="50190" y="29057"/>
                  </a:lnTo>
                  <a:lnTo>
                    <a:pt x="23672" y="29057"/>
                  </a:lnTo>
                  <a:lnTo>
                    <a:pt x="23672" y="7416"/>
                  </a:lnTo>
                  <a:close/>
                </a:path>
                <a:path w="53340" h="68478">
                  <a:moveTo>
                    <a:pt x="711" y="0"/>
                  </a:moveTo>
                  <a:lnTo>
                    <a:pt x="0" y="15747"/>
                  </a:lnTo>
                  <a:lnTo>
                    <a:pt x="5283" y="15747"/>
                  </a:lnTo>
                  <a:lnTo>
                    <a:pt x="8839" y="0"/>
                  </a:lnTo>
                  <a:lnTo>
                    <a:pt x="711" y="0"/>
                  </a:lnTo>
                  <a:close/>
                </a:path>
              </a:pathLst>
            </a:custGeom>
            <a:solidFill>
              <a:srgbClr val="282828"/>
            </a:solidFill>
          </p:spPr>
          <p:txBody>
            <a:bodyPr wrap="square" lIns="0" tIns="0" rIns="0" bIns="0" rtlCol="0">
              <a:noAutofit/>
            </a:bodyPr>
            <a:lstStyle/>
            <a:p>
              <a:endParaRPr sz="1322"/>
            </a:p>
          </p:txBody>
        </p:sp>
        <p:sp>
          <p:nvSpPr>
            <p:cNvPr id="55" name="object 136">
              <a:extLst>
                <a:ext uri="{FF2B5EF4-FFF2-40B4-BE49-F238E27FC236}">
                  <a16:creationId xmlns:a16="http://schemas.microsoft.com/office/drawing/2014/main" id="{8CE7D9D7-10F7-D034-1346-E5EE7DE58218}"/>
                </a:ext>
              </a:extLst>
            </p:cNvPr>
            <p:cNvSpPr/>
            <p:nvPr/>
          </p:nvSpPr>
          <p:spPr>
            <a:xfrm>
              <a:off x="4445600" y="8669999"/>
              <a:ext cx="37921" cy="41618"/>
            </a:xfrm>
            <a:custGeom>
              <a:avLst/>
              <a:gdLst/>
              <a:ahLst/>
              <a:cxnLst/>
              <a:rect l="l" t="t" r="r" b="b"/>
              <a:pathLst>
                <a:path w="44805" h="49174">
                  <a:moveTo>
                    <a:pt x="44500" y="0"/>
                  </a:moveTo>
                  <a:lnTo>
                    <a:pt x="36068" y="0"/>
                  </a:lnTo>
                  <a:lnTo>
                    <a:pt x="36169" y="4572"/>
                  </a:lnTo>
                  <a:lnTo>
                    <a:pt x="33774" y="17185"/>
                  </a:lnTo>
                  <a:lnTo>
                    <a:pt x="28552" y="30178"/>
                  </a:lnTo>
                  <a:lnTo>
                    <a:pt x="23469" y="40436"/>
                  </a:lnTo>
                  <a:lnTo>
                    <a:pt x="23164" y="40436"/>
                  </a:lnTo>
                  <a:lnTo>
                    <a:pt x="21742" y="36169"/>
                  </a:lnTo>
                  <a:lnTo>
                    <a:pt x="20523" y="32004"/>
                  </a:lnTo>
                  <a:lnTo>
                    <a:pt x="18897" y="27635"/>
                  </a:lnTo>
                  <a:lnTo>
                    <a:pt x="9448" y="0"/>
                  </a:lnTo>
                  <a:lnTo>
                    <a:pt x="0" y="0"/>
                  </a:lnTo>
                  <a:lnTo>
                    <a:pt x="17983" y="49174"/>
                  </a:lnTo>
                  <a:lnTo>
                    <a:pt x="26416" y="49174"/>
                  </a:lnTo>
                  <a:lnTo>
                    <a:pt x="33284" y="37313"/>
                  </a:lnTo>
                  <a:lnTo>
                    <a:pt x="39322" y="25223"/>
                  </a:lnTo>
                  <a:lnTo>
                    <a:pt x="43496" y="13369"/>
                  </a:lnTo>
                  <a:lnTo>
                    <a:pt x="44805" y="3657"/>
                  </a:lnTo>
                  <a:lnTo>
                    <a:pt x="44602" y="1016"/>
                  </a:lnTo>
                  <a:lnTo>
                    <a:pt x="44500" y="0"/>
                  </a:lnTo>
                  <a:close/>
                </a:path>
              </a:pathLst>
            </a:custGeom>
            <a:solidFill>
              <a:srgbClr val="282828"/>
            </a:solidFill>
          </p:spPr>
          <p:txBody>
            <a:bodyPr wrap="square" lIns="0" tIns="0" rIns="0" bIns="0" rtlCol="0">
              <a:noAutofit/>
            </a:bodyPr>
            <a:lstStyle/>
            <a:p>
              <a:endParaRPr sz="1322"/>
            </a:p>
          </p:txBody>
        </p:sp>
        <p:sp>
          <p:nvSpPr>
            <p:cNvPr id="56" name="object 137">
              <a:extLst>
                <a:ext uri="{FF2B5EF4-FFF2-40B4-BE49-F238E27FC236}">
                  <a16:creationId xmlns:a16="http://schemas.microsoft.com/office/drawing/2014/main" id="{3B72F0F9-C8A5-46BF-B2AE-E9F159BB00F0}"/>
                </a:ext>
              </a:extLst>
            </p:cNvPr>
            <p:cNvSpPr/>
            <p:nvPr/>
          </p:nvSpPr>
          <p:spPr>
            <a:xfrm>
              <a:off x="4488852" y="8669997"/>
              <a:ext cx="53140" cy="42565"/>
            </a:xfrm>
            <a:custGeom>
              <a:avLst/>
              <a:gdLst/>
              <a:ahLst/>
              <a:cxnLst/>
              <a:rect l="l" t="t" r="r" b="b"/>
              <a:pathLst>
                <a:path w="62788" h="50292">
                  <a:moveTo>
                    <a:pt x="3919" y="41661"/>
                  </a:moveTo>
                  <a:lnTo>
                    <a:pt x="12972" y="49440"/>
                  </a:lnTo>
                  <a:lnTo>
                    <a:pt x="17983" y="50291"/>
                  </a:lnTo>
                  <a:lnTo>
                    <a:pt x="23977" y="50291"/>
                  </a:lnTo>
                  <a:lnTo>
                    <a:pt x="28651" y="46939"/>
                  </a:lnTo>
                  <a:lnTo>
                    <a:pt x="30987" y="41554"/>
                  </a:lnTo>
                  <a:lnTo>
                    <a:pt x="31394" y="41554"/>
                  </a:lnTo>
                  <a:lnTo>
                    <a:pt x="33426" y="46939"/>
                  </a:lnTo>
                  <a:lnTo>
                    <a:pt x="38201" y="50291"/>
                  </a:lnTo>
                  <a:lnTo>
                    <a:pt x="44195" y="50291"/>
                  </a:lnTo>
                  <a:lnTo>
                    <a:pt x="54546" y="46357"/>
                  </a:lnTo>
                  <a:lnTo>
                    <a:pt x="61546" y="34214"/>
                  </a:lnTo>
                  <a:lnTo>
                    <a:pt x="62788" y="23571"/>
                  </a:lnTo>
                  <a:lnTo>
                    <a:pt x="62788" y="12293"/>
                  </a:lnTo>
                  <a:lnTo>
                    <a:pt x="58724" y="3759"/>
                  </a:lnTo>
                  <a:lnTo>
                    <a:pt x="54355" y="0"/>
                  </a:lnTo>
                  <a:lnTo>
                    <a:pt x="45923" y="0"/>
                  </a:lnTo>
                  <a:lnTo>
                    <a:pt x="45923" y="304"/>
                  </a:lnTo>
                  <a:lnTo>
                    <a:pt x="50596" y="4876"/>
                  </a:lnTo>
                  <a:lnTo>
                    <a:pt x="54051" y="13715"/>
                  </a:lnTo>
                  <a:lnTo>
                    <a:pt x="54051" y="36575"/>
                  </a:lnTo>
                  <a:lnTo>
                    <a:pt x="48869" y="42875"/>
                  </a:lnTo>
                  <a:lnTo>
                    <a:pt x="38912" y="42875"/>
                  </a:lnTo>
                  <a:lnTo>
                    <a:pt x="35356" y="37998"/>
                  </a:lnTo>
                  <a:lnTo>
                    <a:pt x="35356" y="31699"/>
                  </a:lnTo>
                  <a:lnTo>
                    <a:pt x="35559" y="13004"/>
                  </a:lnTo>
                  <a:lnTo>
                    <a:pt x="27127" y="13004"/>
                  </a:lnTo>
                  <a:lnTo>
                    <a:pt x="27330" y="31800"/>
                  </a:lnTo>
                  <a:lnTo>
                    <a:pt x="27330" y="37896"/>
                  </a:lnTo>
                  <a:lnTo>
                    <a:pt x="23774" y="42875"/>
                  </a:lnTo>
                  <a:lnTo>
                    <a:pt x="14528" y="42875"/>
                  </a:lnTo>
                  <a:lnTo>
                    <a:pt x="8737" y="37896"/>
                  </a:lnTo>
                  <a:lnTo>
                    <a:pt x="8737" y="13715"/>
                  </a:lnTo>
                  <a:lnTo>
                    <a:pt x="12293" y="5181"/>
                  </a:lnTo>
                  <a:lnTo>
                    <a:pt x="16865" y="304"/>
                  </a:lnTo>
                  <a:lnTo>
                    <a:pt x="16865" y="0"/>
                  </a:lnTo>
                  <a:lnTo>
                    <a:pt x="8635" y="0"/>
                  </a:lnTo>
                  <a:lnTo>
                    <a:pt x="2767" y="9413"/>
                  </a:lnTo>
                  <a:lnTo>
                    <a:pt x="4" y="23784"/>
                  </a:lnTo>
                  <a:lnTo>
                    <a:pt x="0" y="24383"/>
                  </a:lnTo>
                  <a:lnTo>
                    <a:pt x="3919" y="41661"/>
                  </a:lnTo>
                  <a:close/>
                </a:path>
              </a:pathLst>
            </a:custGeom>
            <a:solidFill>
              <a:srgbClr val="282828"/>
            </a:solidFill>
          </p:spPr>
          <p:txBody>
            <a:bodyPr wrap="square" lIns="0" tIns="0" rIns="0" bIns="0" rtlCol="0">
              <a:noAutofit/>
            </a:bodyPr>
            <a:lstStyle/>
            <a:p>
              <a:endParaRPr sz="1322"/>
            </a:p>
          </p:txBody>
        </p:sp>
        <p:sp>
          <p:nvSpPr>
            <p:cNvPr id="57" name="object 138">
              <a:extLst>
                <a:ext uri="{FF2B5EF4-FFF2-40B4-BE49-F238E27FC236}">
                  <a16:creationId xmlns:a16="http://schemas.microsoft.com/office/drawing/2014/main" id="{E66F037E-9140-5E9F-7D2A-2389C00D6EEA}"/>
                </a:ext>
              </a:extLst>
            </p:cNvPr>
            <p:cNvSpPr/>
            <p:nvPr/>
          </p:nvSpPr>
          <p:spPr>
            <a:xfrm>
              <a:off x="4549041" y="8683501"/>
              <a:ext cx="37738" cy="40786"/>
            </a:xfrm>
            <a:custGeom>
              <a:avLst/>
              <a:gdLst/>
              <a:ahLst/>
              <a:cxnLst/>
              <a:rect l="l" t="t" r="r" b="b"/>
              <a:pathLst>
                <a:path w="44589" h="48191">
                  <a:moveTo>
                    <a:pt x="44589" y="21044"/>
                  </a:moveTo>
                  <a:lnTo>
                    <a:pt x="38303" y="0"/>
                  </a:lnTo>
                  <a:lnTo>
                    <a:pt x="38303" y="19507"/>
                  </a:lnTo>
                  <a:lnTo>
                    <a:pt x="35535" y="31122"/>
                  </a:lnTo>
                  <a:lnTo>
                    <a:pt x="44589" y="21044"/>
                  </a:lnTo>
                  <a:close/>
                </a:path>
                <a:path w="44589" h="48191">
                  <a:moveTo>
                    <a:pt x="9042" y="-609"/>
                  </a:moveTo>
                  <a:lnTo>
                    <a:pt x="13614" y="-10363"/>
                  </a:lnTo>
                  <a:lnTo>
                    <a:pt x="34035" y="-10363"/>
                  </a:lnTo>
                  <a:lnTo>
                    <a:pt x="38303" y="0"/>
                  </a:lnTo>
                  <a:lnTo>
                    <a:pt x="44589" y="21044"/>
                  </a:lnTo>
                  <a:lnTo>
                    <a:pt x="47142" y="8331"/>
                  </a:lnTo>
                  <a:lnTo>
                    <a:pt x="47142" y="914"/>
                  </a:lnTo>
                  <a:lnTo>
                    <a:pt x="43789" y="-6299"/>
                  </a:lnTo>
                  <a:lnTo>
                    <a:pt x="37998" y="-10261"/>
                  </a:lnTo>
                  <a:lnTo>
                    <a:pt x="37998" y="-10668"/>
                  </a:lnTo>
                  <a:lnTo>
                    <a:pt x="45211" y="-10363"/>
                  </a:lnTo>
                  <a:lnTo>
                    <a:pt x="50901" y="-10261"/>
                  </a:lnTo>
                  <a:lnTo>
                    <a:pt x="51206" y="-17068"/>
                  </a:lnTo>
                  <a:lnTo>
                    <a:pt x="25298" y="-17068"/>
                  </a:lnTo>
                  <a:lnTo>
                    <a:pt x="11635" y="-13596"/>
                  </a:lnTo>
                  <a:lnTo>
                    <a:pt x="2708" y="-3857"/>
                  </a:lnTo>
                  <a:lnTo>
                    <a:pt x="0" y="9143"/>
                  </a:lnTo>
                  <a:lnTo>
                    <a:pt x="3811" y="23726"/>
                  </a:lnTo>
                  <a:lnTo>
                    <a:pt x="13805" y="32394"/>
                  </a:lnTo>
                  <a:lnTo>
                    <a:pt x="23571" y="34340"/>
                  </a:lnTo>
                  <a:lnTo>
                    <a:pt x="35535" y="31122"/>
                  </a:lnTo>
                  <a:lnTo>
                    <a:pt x="38303" y="19507"/>
                  </a:lnTo>
                  <a:lnTo>
                    <a:pt x="31902" y="27635"/>
                  </a:lnTo>
                  <a:lnTo>
                    <a:pt x="15239" y="27635"/>
                  </a:lnTo>
                  <a:lnTo>
                    <a:pt x="9042" y="19507"/>
                  </a:lnTo>
                  <a:lnTo>
                    <a:pt x="9042" y="-609"/>
                  </a:lnTo>
                  <a:close/>
                </a:path>
              </a:pathLst>
            </a:custGeom>
            <a:solidFill>
              <a:srgbClr val="282828"/>
            </a:solidFill>
          </p:spPr>
          <p:txBody>
            <a:bodyPr wrap="square" lIns="0" tIns="0" rIns="0" bIns="0" rtlCol="0">
              <a:noAutofit/>
            </a:bodyPr>
            <a:lstStyle/>
            <a:p>
              <a:endParaRPr sz="1322"/>
            </a:p>
          </p:txBody>
        </p:sp>
        <p:sp>
          <p:nvSpPr>
            <p:cNvPr id="58" name="object 139">
              <a:extLst>
                <a:ext uri="{FF2B5EF4-FFF2-40B4-BE49-F238E27FC236}">
                  <a16:creationId xmlns:a16="http://schemas.microsoft.com/office/drawing/2014/main" id="{40B594D3-E9D9-CFE9-6A2D-4F3AA3002671}"/>
                </a:ext>
              </a:extLst>
            </p:cNvPr>
            <p:cNvSpPr/>
            <p:nvPr/>
          </p:nvSpPr>
          <p:spPr>
            <a:xfrm>
              <a:off x="4598915" y="8669050"/>
              <a:ext cx="37491" cy="59590"/>
            </a:xfrm>
            <a:custGeom>
              <a:avLst/>
              <a:gdLst/>
              <a:ahLst/>
              <a:cxnLst/>
              <a:rect l="l" t="t" r="r" b="b"/>
              <a:pathLst>
                <a:path w="44297" h="70408">
                  <a:moveTo>
                    <a:pt x="34645" y="67360"/>
                  </a:moveTo>
                  <a:lnTo>
                    <a:pt x="35864" y="70408"/>
                  </a:lnTo>
                  <a:lnTo>
                    <a:pt x="44297" y="70408"/>
                  </a:lnTo>
                  <a:lnTo>
                    <a:pt x="43281" y="66344"/>
                  </a:lnTo>
                  <a:lnTo>
                    <a:pt x="43281" y="20929"/>
                  </a:lnTo>
                  <a:lnTo>
                    <a:pt x="37829" y="4788"/>
                  </a:lnTo>
                  <a:lnTo>
                    <a:pt x="27305" y="55"/>
                  </a:lnTo>
                  <a:lnTo>
                    <a:pt x="17780" y="0"/>
                  </a:lnTo>
                  <a:lnTo>
                    <a:pt x="12090" y="4572"/>
                  </a:lnTo>
                  <a:lnTo>
                    <a:pt x="9652" y="9245"/>
                  </a:lnTo>
                  <a:lnTo>
                    <a:pt x="9448" y="9245"/>
                  </a:lnTo>
                  <a:lnTo>
                    <a:pt x="9448" y="6096"/>
                  </a:lnTo>
                  <a:lnTo>
                    <a:pt x="8940" y="3048"/>
                  </a:lnTo>
                  <a:lnTo>
                    <a:pt x="8026" y="1117"/>
                  </a:lnTo>
                  <a:lnTo>
                    <a:pt x="0" y="1117"/>
                  </a:lnTo>
                  <a:lnTo>
                    <a:pt x="1117" y="4470"/>
                  </a:lnTo>
                  <a:lnTo>
                    <a:pt x="1422" y="9448"/>
                  </a:lnTo>
                  <a:lnTo>
                    <a:pt x="1422" y="50292"/>
                  </a:lnTo>
                  <a:lnTo>
                    <a:pt x="10363" y="50292"/>
                  </a:lnTo>
                  <a:lnTo>
                    <a:pt x="10363" y="20726"/>
                  </a:lnTo>
                  <a:lnTo>
                    <a:pt x="10566" y="17678"/>
                  </a:lnTo>
                  <a:lnTo>
                    <a:pt x="10972" y="16560"/>
                  </a:lnTo>
                  <a:lnTo>
                    <a:pt x="12496" y="11582"/>
                  </a:lnTo>
                  <a:lnTo>
                    <a:pt x="17068" y="7416"/>
                  </a:lnTo>
                  <a:lnTo>
                    <a:pt x="31394" y="7416"/>
                  </a:lnTo>
                  <a:lnTo>
                    <a:pt x="34340" y="14020"/>
                  </a:lnTo>
                  <a:lnTo>
                    <a:pt x="34340" y="58928"/>
                  </a:lnTo>
                  <a:lnTo>
                    <a:pt x="34645" y="67360"/>
                  </a:lnTo>
                  <a:close/>
                </a:path>
              </a:pathLst>
            </a:custGeom>
            <a:solidFill>
              <a:srgbClr val="282828"/>
            </a:solidFill>
          </p:spPr>
          <p:txBody>
            <a:bodyPr wrap="square" lIns="0" tIns="0" rIns="0" bIns="0" rtlCol="0">
              <a:noAutofit/>
            </a:bodyPr>
            <a:lstStyle/>
            <a:p>
              <a:endParaRPr sz="1322"/>
            </a:p>
          </p:txBody>
        </p:sp>
        <p:sp>
          <p:nvSpPr>
            <p:cNvPr id="59" name="object 140">
              <a:extLst>
                <a:ext uri="{FF2B5EF4-FFF2-40B4-BE49-F238E27FC236}">
                  <a16:creationId xmlns:a16="http://schemas.microsoft.com/office/drawing/2014/main" id="{8D8DF806-4D04-E9C8-8D0C-EF0159B6F376}"/>
                </a:ext>
              </a:extLst>
            </p:cNvPr>
            <p:cNvSpPr/>
            <p:nvPr/>
          </p:nvSpPr>
          <p:spPr>
            <a:xfrm>
              <a:off x="4644833" y="8669050"/>
              <a:ext cx="31816" cy="54947"/>
            </a:xfrm>
            <a:custGeom>
              <a:avLst/>
              <a:gdLst/>
              <a:ahLst/>
              <a:cxnLst/>
              <a:rect l="l" t="t" r="r" b="b"/>
              <a:pathLst>
                <a:path w="37592" h="64922">
                  <a:moveTo>
                    <a:pt x="2890" y="14150"/>
                  </a:moveTo>
                  <a:lnTo>
                    <a:pt x="0" y="26517"/>
                  </a:lnTo>
                  <a:lnTo>
                    <a:pt x="4004" y="40272"/>
                  </a:lnTo>
                  <a:lnTo>
                    <a:pt x="14099" y="48296"/>
                  </a:lnTo>
                  <a:lnTo>
                    <a:pt x="18491" y="49885"/>
                  </a:lnTo>
                  <a:lnTo>
                    <a:pt x="21539" y="50698"/>
                  </a:lnTo>
                  <a:lnTo>
                    <a:pt x="25196" y="51409"/>
                  </a:lnTo>
                  <a:lnTo>
                    <a:pt x="28549" y="52019"/>
                  </a:lnTo>
                  <a:lnTo>
                    <a:pt x="28346" y="54457"/>
                  </a:lnTo>
                  <a:lnTo>
                    <a:pt x="26619" y="60756"/>
                  </a:lnTo>
                  <a:lnTo>
                    <a:pt x="25196" y="63093"/>
                  </a:lnTo>
                  <a:lnTo>
                    <a:pt x="31191" y="64922"/>
                  </a:lnTo>
                  <a:lnTo>
                    <a:pt x="33832" y="61569"/>
                  </a:lnTo>
                  <a:lnTo>
                    <a:pt x="37084" y="52933"/>
                  </a:lnTo>
                  <a:lnTo>
                    <a:pt x="37084" y="47345"/>
                  </a:lnTo>
                  <a:lnTo>
                    <a:pt x="36068" y="45821"/>
                  </a:lnTo>
                  <a:lnTo>
                    <a:pt x="31394" y="45110"/>
                  </a:lnTo>
                  <a:lnTo>
                    <a:pt x="27838" y="44500"/>
                  </a:lnTo>
                  <a:lnTo>
                    <a:pt x="22961" y="43180"/>
                  </a:lnTo>
                  <a:lnTo>
                    <a:pt x="14122" y="40538"/>
                  </a:lnTo>
                  <a:lnTo>
                    <a:pt x="9042" y="35356"/>
                  </a:lnTo>
                  <a:lnTo>
                    <a:pt x="9042" y="25704"/>
                  </a:lnTo>
                  <a:lnTo>
                    <a:pt x="13723" y="12641"/>
                  </a:lnTo>
                  <a:lnTo>
                    <a:pt x="26191" y="6911"/>
                  </a:lnTo>
                  <a:lnTo>
                    <a:pt x="30378" y="6908"/>
                  </a:lnTo>
                  <a:lnTo>
                    <a:pt x="33121" y="7721"/>
                  </a:lnTo>
                  <a:lnTo>
                    <a:pt x="35560" y="8737"/>
                  </a:lnTo>
                  <a:lnTo>
                    <a:pt x="37592" y="2235"/>
                  </a:lnTo>
                  <a:lnTo>
                    <a:pt x="35052" y="812"/>
                  </a:lnTo>
                  <a:lnTo>
                    <a:pt x="30886" y="0"/>
                  </a:lnTo>
                  <a:lnTo>
                    <a:pt x="26517" y="0"/>
                  </a:lnTo>
                  <a:lnTo>
                    <a:pt x="11869" y="4058"/>
                  </a:lnTo>
                  <a:lnTo>
                    <a:pt x="2890" y="14150"/>
                  </a:lnTo>
                  <a:close/>
                </a:path>
              </a:pathLst>
            </a:custGeom>
            <a:solidFill>
              <a:srgbClr val="282828"/>
            </a:solidFill>
          </p:spPr>
          <p:txBody>
            <a:bodyPr wrap="square" lIns="0" tIns="0" rIns="0" bIns="0" rtlCol="0">
              <a:noAutofit/>
            </a:bodyPr>
            <a:lstStyle/>
            <a:p>
              <a:endParaRPr sz="1322"/>
            </a:p>
          </p:txBody>
        </p:sp>
      </p:grpSp>
      <p:pic>
        <p:nvPicPr>
          <p:cNvPr id="60" name="Picture 59" descr="A blue and red text with a flag and a flag&#10;&#10;Description automatically generated">
            <a:extLst>
              <a:ext uri="{FF2B5EF4-FFF2-40B4-BE49-F238E27FC236}">
                <a16:creationId xmlns:a16="http://schemas.microsoft.com/office/drawing/2014/main" id="{D555F4C4-29EE-7619-5D57-D46645770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2070" y="6170339"/>
            <a:ext cx="907953" cy="543151"/>
          </a:xfrm>
          <a:prstGeom prst="rect">
            <a:avLst/>
          </a:prstGeom>
        </p:spPr>
      </p:pic>
      <p:pic>
        <p:nvPicPr>
          <p:cNvPr id="61" name="Picture 60" descr="A blue flag with yellow stars&#10;&#10;Description automatically generated">
            <a:extLst>
              <a:ext uri="{FF2B5EF4-FFF2-40B4-BE49-F238E27FC236}">
                <a16:creationId xmlns:a16="http://schemas.microsoft.com/office/drawing/2014/main" id="{0B3DCD61-F3C1-5541-1C7D-ECBD4FB4A0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62" y="6151590"/>
            <a:ext cx="568368" cy="573062"/>
          </a:xfrm>
          <a:prstGeom prst="rect">
            <a:avLst/>
          </a:prstGeom>
        </p:spPr>
      </p:pic>
      <p:pic>
        <p:nvPicPr>
          <p:cNvPr id="64" name="Picture 63" descr="A person standing next to a machine&#10;&#10;Description automatically generated">
            <a:extLst>
              <a:ext uri="{FF2B5EF4-FFF2-40B4-BE49-F238E27FC236}">
                <a16:creationId xmlns:a16="http://schemas.microsoft.com/office/drawing/2014/main" id="{A0A4BDB6-7363-49F8-DAC8-42A36F852F80}"/>
              </a:ext>
            </a:extLst>
          </p:cNvPr>
          <p:cNvPicPr>
            <a:picLocks noChangeAspect="1"/>
          </p:cNvPicPr>
          <p:nvPr/>
        </p:nvPicPr>
        <p:blipFill>
          <a:blip r:embed="rId6">
            <a:clrChange>
              <a:clrFrom>
                <a:srgbClr val="7AFFFF"/>
              </a:clrFrom>
              <a:clrTo>
                <a:srgbClr val="7AFFFF">
                  <a:alpha val="0"/>
                </a:srgbClr>
              </a:clrTo>
            </a:clrChange>
            <a:alphaModFix amt="35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364" y="2569707"/>
            <a:ext cx="9900213" cy="3479800"/>
          </a:xfrm>
          <a:prstGeom prst="rect">
            <a:avLst/>
          </a:prstGeom>
        </p:spPr>
      </p:pic>
      <p:sp>
        <p:nvSpPr>
          <p:cNvPr id="70" name="object 85">
            <a:extLst>
              <a:ext uri="{FF2B5EF4-FFF2-40B4-BE49-F238E27FC236}">
                <a16:creationId xmlns:a16="http://schemas.microsoft.com/office/drawing/2014/main" id="{82B03759-83C2-4506-CFAE-AE28F6409803}"/>
              </a:ext>
            </a:extLst>
          </p:cNvPr>
          <p:cNvSpPr txBox="1"/>
          <p:nvPr/>
        </p:nvSpPr>
        <p:spPr>
          <a:xfrm>
            <a:off x="4393" y="1691620"/>
            <a:ext cx="9892243" cy="1077108"/>
          </a:xfrm>
          <a:prstGeom prst="rect">
            <a:avLst/>
          </a:prstGeom>
          <a:solidFill>
            <a:srgbClr val="53F1E8"/>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71" name="object 617">
            <a:extLst>
              <a:ext uri="{FF2B5EF4-FFF2-40B4-BE49-F238E27FC236}">
                <a16:creationId xmlns:a16="http://schemas.microsoft.com/office/drawing/2014/main" id="{BFA96F95-4BAD-BE03-0CA6-E574E726B906}"/>
              </a:ext>
            </a:extLst>
          </p:cNvPr>
          <p:cNvSpPr/>
          <p:nvPr/>
        </p:nvSpPr>
        <p:spPr>
          <a:xfrm>
            <a:off x="3522113" y="2245953"/>
            <a:ext cx="1334075" cy="539539"/>
          </a:xfrm>
          <a:custGeom>
            <a:avLst/>
            <a:gdLst/>
            <a:ahLst/>
            <a:cxnLst/>
            <a:rect l="l" t="t" r="r" b="b"/>
            <a:pathLst>
              <a:path w="2373172" h="1307680">
                <a:moveTo>
                  <a:pt x="1944148" y="536985"/>
                </a:moveTo>
                <a:lnTo>
                  <a:pt x="1938267" y="508227"/>
                </a:lnTo>
                <a:lnTo>
                  <a:pt x="1930198" y="480330"/>
                </a:lnTo>
                <a:lnTo>
                  <a:pt x="1920035" y="453391"/>
                </a:lnTo>
                <a:lnTo>
                  <a:pt x="1907873" y="427502"/>
                </a:lnTo>
                <a:lnTo>
                  <a:pt x="1893807" y="402760"/>
                </a:lnTo>
                <a:lnTo>
                  <a:pt x="1877932" y="379259"/>
                </a:lnTo>
                <a:lnTo>
                  <a:pt x="1860342" y="357094"/>
                </a:lnTo>
                <a:lnTo>
                  <a:pt x="1841133" y="336359"/>
                </a:lnTo>
                <a:lnTo>
                  <a:pt x="1820398" y="317149"/>
                </a:lnTo>
                <a:lnTo>
                  <a:pt x="1798234" y="299559"/>
                </a:lnTo>
                <a:lnTo>
                  <a:pt x="1774733" y="283684"/>
                </a:lnTo>
                <a:lnTo>
                  <a:pt x="1749992" y="269618"/>
                </a:lnTo>
                <a:lnTo>
                  <a:pt x="1724105" y="257456"/>
                </a:lnTo>
                <a:lnTo>
                  <a:pt x="1697166" y="247293"/>
                </a:lnTo>
                <a:lnTo>
                  <a:pt x="1669271" y="239223"/>
                </a:lnTo>
                <a:lnTo>
                  <a:pt x="1640514" y="233342"/>
                </a:lnTo>
                <a:lnTo>
                  <a:pt x="1610990" y="229744"/>
                </a:lnTo>
                <a:lnTo>
                  <a:pt x="1580794" y="228523"/>
                </a:lnTo>
                <a:lnTo>
                  <a:pt x="1566764" y="228788"/>
                </a:lnTo>
                <a:lnTo>
                  <a:pt x="1539122" y="230875"/>
                </a:lnTo>
                <a:lnTo>
                  <a:pt x="1512098" y="234975"/>
                </a:lnTo>
                <a:lnTo>
                  <a:pt x="1485761" y="241008"/>
                </a:lnTo>
                <a:lnTo>
                  <a:pt x="1460185" y="248897"/>
                </a:lnTo>
                <a:lnTo>
                  <a:pt x="1435440" y="258562"/>
                </a:lnTo>
                <a:lnTo>
                  <a:pt x="1411598" y="269926"/>
                </a:lnTo>
                <a:lnTo>
                  <a:pt x="1388731" y="282910"/>
                </a:lnTo>
                <a:lnTo>
                  <a:pt x="1366909" y="297436"/>
                </a:lnTo>
                <a:lnTo>
                  <a:pt x="1346204" y="313426"/>
                </a:lnTo>
                <a:lnTo>
                  <a:pt x="1336293" y="321945"/>
                </a:lnTo>
                <a:lnTo>
                  <a:pt x="1323506" y="293999"/>
                </a:lnTo>
                <a:lnTo>
                  <a:pt x="1293330" y="240875"/>
                </a:lnTo>
                <a:lnTo>
                  <a:pt x="1257402" y="191825"/>
                </a:lnTo>
                <a:lnTo>
                  <a:pt x="1216178" y="147306"/>
                </a:lnTo>
                <a:lnTo>
                  <a:pt x="1170117" y="107776"/>
                </a:lnTo>
                <a:lnTo>
                  <a:pt x="1119677" y="73693"/>
                </a:lnTo>
                <a:lnTo>
                  <a:pt x="1065314" y="45514"/>
                </a:lnTo>
                <a:lnTo>
                  <a:pt x="1007488" y="23698"/>
                </a:lnTo>
                <a:lnTo>
                  <a:pt x="946656" y="8703"/>
                </a:lnTo>
                <a:lnTo>
                  <a:pt x="883275" y="986"/>
                </a:lnTo>
                <a:lnTo>
                  <a:pt x="850772" y="0"/>
                </a:lnTo>
                <a:lnTo>
                  <a:pt x="807559" y="1746"/>
                </a:lnTo>
                <a:lnTo>
                  <a:pt x="765308" y="6895"/>
                </a:lnTo>
                <a:lnTo>
                  <a:pt x="724154" y="15312"/>
                </a:lnTo>
                <a:lnTo>
                  <a:pt x="684234" y="26860"/>
                </a:lnTo>
                <a:lnTo>
                  <a:pt x="645683" y="41404"/>
                </a:lnTo>
                <a:lnTo>
                  <a:pt x="608637" y="58809"/>
                </a:lnTo>
                <a:lnTo>
                  <a:pt x="573230" y="78938"/>
                </a:lnTo>
                <a:lnTo>
                  <a:pt x="539599" y="101656"/>
                </a:lnTo>
                <a:lnTo>
                  <a:pt x="507880" y="126829"/>
                </a:lnTo>
                <a:lnTo>
                  <a:pt x="478207" y="154319"/>
                </a:lnTo>
                <a:lnTo>
                  <a:pt x="450717" y="183991"/>
                </a:lnTo>
                <a:lnTo>
                  <a:pt x="425544" y="215711"/>
                </a:lnTo>
                <a:lnTo>
                  <a:pt x="402826" y="249342"/>
                </a:lnTo>
                <a:lnTo>
                  <a:pt x="382697" y="284748"/>
                </a:lnTo>
                <a:lnTo>
                  <a:pt x="365292" y="321795"/>
                </a:lnTo>
                <a:lnTo>
                  <a:pt x="350748" y="360346"/>
                </a:lnTo>
                <a:lnTo>
                  <a:pt x="339200" y="400266"/>
                </a:lnTo>
                <a:lnTo>
                  <a:pt x="330784" y="441420"/>
                </a:lnTo>
                <a:lnTo>
                  <a:pt x="325634" y="483671"/>
                </a:lnTo>
                <a:lnTo>
                  <a:pt x="323888" y="526884"/>
                </a:lnTo>
                <a:lnTo>
                  <a:pt x="323966" y="534859"/>
                </a:lnTo>
                <a:lnTo>
                  <a:pt x="326293" y="573003"/>
                </a:lnTo>
                <a:lnTo>
                  <a:pt x="329247" y="598043"/>
                </a:lnTo>
                <a:lnTo>
                  <a:pt x="302039" y="601120"/>
                </a:lnTo>
                <a:lnTo>
                  <a:pt x="249634" y="613265"/>
                </a:lnTo>
                <a:lnTo>
                  <a:pt x="200451" y="632862"/>
                </a:lnTo>
                <a:lnTo>
                  <a:pt x="155143" y="659264"/>
                </a:lnTo>
                <a:lnTo>
                  <a:pt x="114359" y="691826"/>
                </a:lnTo>
                <a:lnTo>
                  <a:pt x="78750" y="729903"/>
                </a:lnTo>
                <a:lnTo>
                  <a:pt x="48967" y="772849"/>
                </a:lnTo>
                <a:lnTo>
                  <a:pt x="25661" y="820020"/>
                </a:lnTo>
                <a:lnTo>
                  <a:pt x="9482" y="870770"/>
                </a:lnTo>
                <a:lnTo>
                  <a:pt x="1080" y="924454"/>
                </a:lnTo>
                <a:lnTo>
                  <a:pt x="0" y="952195"/>
                </a:lnTo>
                <a:lnTo>
                  <a:pt x="0" y="976591"/>
                </a:lnTo>
                <a:lnTo>
                  <a:pt x="4353" y="1030113"/>
                </a:lnTo>
                <a:lnTo>
                  <a:pt x="16951" y="1080953"/>
                </a:lnTo>
                <a:lnTo>
                  <a:pt x="37096" y="1128415"/>
                </a:lnTo>
                <a:lnTo>
                  <a:pt x="64096" y="1171804"/>
                </a:lnTo>
                <a:lnTo>
                  <a:pt x="97253" y="1210425"/>
                </a:lnTo>
                <a:lnTo>
                  <a:pt x="135873" y="1243583"/>
                </a:lnTo>
                <a:lnTo>
                  <a:pt x="179260" y="1270583"/>
                </a:lnTo>
                <a:lnTo>
                  <a:pt x="226720" y="1290729"/>
                </a:lnTo>
                <a:lnTo>
                  <a:pt x="277557" y="1303327"/>
                </a:lnTo>
                <a:lnTo>
                  <a:pt x="331076" y="1307680"/>
                </a:lnTo>
                <a:lnTo>
                  <a:pt x="2042083" y="1307680"/>
                </a:lnTo>
                <a:lnTo>
                  <a:pt x="2095602" y="1303327"/>
                </a:lnTo>
                <a:lnTo>
                  <a:pt x="2146440" y="1290729"/>
                </a:lnTo>
                <a:lnTo>
                  <a:pt x="2193901" y="1270583"/>
                </a:lnTo>
                <a:lnTo>
                  <a:pt x="2237291" y="1243583"/>
                </a:lnTo>
                <a:lnTo>
                  <a:pt x="2275913" y="1210425"/>
                </a:lnTo>
                <a:lnTo>
                  <a:pt x="2309072" y="1171804"/>
                </a:lnTo>
                <a:lnTo>
                  <a:pt x="2336073" y="1128415"/>
                </a:lnTo>
                <a:lnTo>
                  <a:pt x="2356220" y="1080953"/>
                </a:lnTo>
                <a:lnTo>
                  <a:pt x="2368818" y="1030113"/>
                </a:lnTo>
                <a:lnTo>
                  <a:pt x="2373172" y="976591"/>
                </a:lnTo>
                <a:lnTo>
                  <a:pt x="2373172" y="927785"/>
                </a:lnTo>
                <a:lnTo>
                  <a:pt x="2368818" y="874267"/>
                </a:lnTo>
                <a:lnTo>
                  <a:pt x="2356220" y="823430"/>
                </a:lnTo>
                <a:lnTo>
                  <a:pt x="2336073" y="775970"/>
                </a:lnTo>
                <a:lnTo>
                  <a:pt x="2309072" y="732582"/>
                </a:lnTo>
                <a:lnTo>
                  <a:pt x="2275913" y="693962"/>
                </a:lnTo>
                <a:lnTo>
                  <a:pt x="2237291" y="660805"/>
                </a:lnTo>
                <a:lnTo>
                  <a:pt x="2193901" y="633806"/>
                </a:lnTo>
                <a:lnTo>
                  <a:pt x="2146440" y="613660"/>
                </a:lnTo>
                <a:lnTo>
                  <a:pt x="2095602" y="601063"/>
                </a:lnTo>
                <a:lnTo>
                  <a:pt x="2042083" y="596709"/>
                </a:lnTo>
                <a:lnTo>
                  <a:pt x="1948967" y="596709"/>
                </a:lnTo>
                <a:lnTo>
                  <a:pt x="1947746" y="566511"/>
                </a:lnTo>
                <a:lnTo>
                  <a:pt x="1944148" y="536985"/>
                </a:lnTo>
                <a:close/>
              </a:path>
            </a:pathLst>
          </a:custGeom>
          <a:blipFill>
            <a:blip r:embed="rId8"/>
            <a:tile tx="0" ty="0" sx="100000" sy="100000" flip="none" algn="tl"/>
          </a:blipFill>
        </p:spPr>
        <p:txBody>
          <a:bodyPr wrap="square" lIns="0" tIns="0" rIns="0" bIns="0" rtlCol="0">
            <a:noAutofit/>
          </a:bodyPr>
          <a:lstStyle/>
          <a:p>
            <a:endParaRPr sz="1322"/>
          </a:p>
        </p:txBody>
      </p:sp>
      <p:sp>
        <p:nvSpPr>
          <p:cNvPr id="73" name="object 85">
            <a:extLst>
              <a:ext uri="{FF2B5EF4-FFF2-40B4-BE49-F238E27FC236}">
                <a16:creationId xmlns:a16="http://schemas.microsoft.com/office/drawing/2014/main" id="{84BFAA89-E8D7-5E68-4935-441FAFC962BD}"/>
              </a:ext>
            </a:extLst>
          </p:cNvPr>
          <p:cNvSpPr txBox="1"/>
          <p:nvPr/>
        </p:nvSpPr>
        <p:spPr>
          <a:xfrm>
            <a:off x="6466948" y="3113085"/>
            <a:ext cx="2748866" cy="1005154"/>
          </a:xfrm>
          <a:prstGeom prst="rect">
            <a:avLst/>
          </a:prstGeom>
          <a:noFill/>
        </p:spPr>
        <p:txBody>
          <a:bodyPr wrap="square" lIns="0" tIns="0" rIns="0" bIns="0" rtlCol="0">
            <a:noAutofit/>
          </a:bodyPr>
          <a:lstStyle/>
          <a:p>
            <a:pPr algn="ctr">
              <a:spcBef>
                <a:spcPts val="126"/>
              </a:spcBef>
            </a:pPr>
            <a:r>
              <a:rPr lang="el-GR" sz="1600" b="1">
                <a:solidFill>
                  <a:schemeClr val="tx1">
                    <a:lumMod val="65000"/>
                    <a:lumOff val="35000"/>
                  </a:schemeClr>
                </a:solidFill>
                <a:cs typeface="Calibri" panose="020F0502020204030204" pitchFamily="34" charset="0"/>
              </a:rPr>
              <a:t>Εθνικό Ίδρυμα Ερευνών</a:t>
            </a:r>
          </a:p>
          <a:p>
            <a:pPr algn="ctr">
              <a:spcBef>
                <a:spcPts val="126"/>
              </a:spcBef>
              <a:spcAft>
                <a:spcPts val="1200"/>
              </a:spcAft>
            </a:pPr>
            <a:r>
              <a:rPr lang="el-GR" sz="1400" b="1">
                <a:solidFill>
                  <a:schemeClr val="tx1">
                    <a:lumMod val="65000"/>
                    <a:lumOff val="35000"/>
                  </a:schemeClr>
                </a:solidFill>
                <a:cs typeface="Calibri" panose="020F0502020204030204" pitchFamily="34" charset="0"/>
              </a:rPr>
              <a:t>Αμφιθέατρο ‘Λεωνίδας Ζέρβας’ </a:t>
            </a:r>
          </a:p>
          <a:p>
            <a:pPr algn="ctr">
              <a:lnSpc>
                <a:spcPts val="2530"/>
              </a:lnSpc>
              <a:spcBef>
                <a:spcPts val="126"/>
              </a:spcBef>
            </a:pPr>
            <a:r>
              <a:rPr lang="el-GR" sz="1600" b="1">
                <a:solidFill>
                  <a:schemeClr val="tx1">
                    <a:lumMod val="65000"/>
                    <a:lumOff val="35000"/>
                  </a:schemeClr>
                </a:solidFill>
                <a:cs typeface="Calibri" panose="020F0502020204030204" pitchFamily="34" charset="0"/>
              </a:rPr>
              <a:t>13 Δεκεμβρίου 2023</a:t>
            </a:r>
            <a:endParaRPr sz="1600" b="1">
              <a:solidFill>
                <a:schemeClr val="tx1">
                  <a:lumMod val="65000"/>
                  <a:lumOff val="35000"/>
                </a:schemeClr>
              </a:solidFill>
              <a:cs typeface="Calibri" panose="020F0502020204030204" pitchFamily="34" charset="0"/>
            </a:endParaRP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15B25ADD-77C6-E465-2E6A-C38D21D7B745}"/>
              </a:ext>
            </a:extLst>
          </p:cNvPr>
          <p:cNvSpPr txBox="1"/>
          <p:nvPr/>
        </p:nvSpPr>
        <p:spPr>
          <a:xfrm>
            <a:off x="4953000" y="2049480"/>
            <a:ext cx="4561148" cy="433188"/>
          </a:xfrm>
          <a:prstGeom prst="rect">
            <a:avLst/>
          </a:prstGeom>
        </p:spPr>
        <p:txBody>
          <a:bodyPr wrap="square" lIns="0" tIns="0" rIns="0" bIns="0" rtlCol="0">
            <a:noAutofit/>
          </a:bodyPr>
          <a:lstStyle/>
          <a:p>
            <a:pPr marL="0" algn="l" rtl="0" eaLnBrk="1" latinLnBrk="0" hangingPunct="1">
              <a:spcBef>
                <a:spcPts val="0"/>
              </a:spcBef>
              <a:spcAft>
                <a:spcPts val="0"/>
              </a:spcAft>
            </a:pPr>
            <a:r>
              <a:rPr lang="el-GR" sz="1800" b="1" kern="1200">
                <a:solidFill>
                  <a:srgbClr val="000000"/>
                </a:solidFill>
                <a:effectLst/>
                <a:latin typeface="Calibri" panose="020F0502020204030204" pitchFamily="34" charset="0"/>
                <a:ea typeface="+mn-ea"/>
                <a:cs typeface="+mn-cs"/>
              </a:rPr>
              <a:t>ΣΥΝΟΛΙΚΗ ΑΠΟΤΙΜΗΣΗ ΤΩΝ ΔΡΑΣΕΩΝ ΕΤΑΚ</a:t>
            </a:r>
            <a:endParaRPr lang="en-GR">
              <a:effectLst/>
            </a:endParaRPr>
          </a:p>
        </p:txBody>
      </p:sp>
      <p:pic>
        <p:nvPicPr>
          <p:cNvPr id="3" name="Picture 2" descr="A blue and white logo&#10;&#10;Description automatically generated">
            <a:extLst>
              <a:ext uri="{FF2B5EF4-FFF2-40B4-BE49-F238E27FC236}">
                <a16:creationId xmlns:a16="http://schemas.microsoft.com/office/drawing/2014/main" id="{212A0969-2FEE-9184-30DC-E5EFF4FD84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062" y="250209"/>
            <a:ext cx="1602376" cy="632939"/>
          </a:xfrm>
          <a:prstGeom prst="rect">
            <a:avLst/>
          </a:prstGeom>
        </p:spPr>
      </p:pic>
      <p:sp>
        <p:nvSpPr>
          <p:cNvPr id="2" name="object 85">
            <a:extLst>
              <a:ext uri="{FF2B5EF4-FFF2-40B4-BE49-F238E27FC236}">
                <a16:creationId xmlns:a16="http://schemas.microsoft.com/office/drawing/2014/main" id="{AE0867EB-1814-448F-6A3F-9ED063C81126}"/>
              </a:ext>
            </a:extLst>
          </p:cNvPr>
          <p:cNvSpPr txBox="1"/>
          <p:nvPr/>
        </p:nvSpPr>
        <p:spPr>
          <a:xfrm>
            <a:off x="453088" y="1186453"/>
            <a:ext cx="8994851" cy="347668"/>
          </a:xfrm>
          <a:prstGeom prst="rect">
            <a:avLst/>
          </a:prstGeom>
          <a:noFill/>
        </p:spPr>
        <p:txBody>
          <a:bodyPr wrap="square" lIns="0" tIns="0" rIns="0" bIns="0" rtlCol="0">
            <a:noAutofit/>
          </a:bodyPr>
          <a:lstStyle/>
          <a:p>
            <a:pPr algn="ctr">
              <a:lnSpc>
                <a:spcPts val="2530"/>
              </a:lnSpc>
              <a:spcBef>
                <a:spcPts val="126"/>
              </a:spcBef>
            </a:pPr>
            <a:r>
              <a:rPr b="1">
                <a:solidFill>
                  <a:srgbClr val="C00000"/>
                </a:solidFill>
                <a:latin typeface="CeraGR-Black" panose="00000A00000000000000" pitchFamily="50" charset="-95"/>
                <a:cs typeface="Calibri" panose="020F0502020204030204" pitchFamily="34" charset="0"/>
              </a:rPr>
              <a:t>A</a:t>
            </a:r>
            <a:r>
              <a:rPr lang="el-GR" b="1" err="1">
                <a:solidFill>
                  <a:srgbClr val="C00000"/>
                </a:solidFill>
                <a:latin typeface="CeraGR-Black" panose="00000A00000000000000" pitchFamily="50" charset="-95"/>
                <a:cs typeface="Calibri" panose="020F0502020204030204" pitchFamily="34" charset="0"/>
              </a:rPr>
              <a:t>ποτίμηση</a:t>
            </a:r>
            <a:r>
              <a:rPr b="1" spc="54">
                <a:solidFill>
                  <a:srgbClr val="C00000"/>
                </a:solidFill>
                <a:latin typeface="CeraGR-Black" panose="00000A00000000000000" pitchFamily="50" charset="-95"/>
                <a:cs typeface="Calibri" panose="020F0502020204030204" pitchFamily="34" charset="0"/>
              </a:rPr>
              <a:t> </a:t>
            </a:r>
            <a:r>
              <a:rPr lang="el-GR" b="1" spc="54">
                <a:solidFill>
                  <a:srgbClr val="C00000"/>
                </a:solidFill>
                <a:latin typeface="CeraGR-Black" panose="00000A00000000000000" pitchFamily="50" charset="-95"/>
                <a:cs typeface="Calibri" panose="020F0502020204030204" pitchFamily="34" charset="0"/>
              </a:rPr>
              <a:t>Δ</a:t>
            </a:r>
            <a:r>
              <a:rPr b="1" err="1">
                <a:solidFill>
                  <a:srgbClr val="C00000"/>
                </a:solidFill>
                <a:latin typeface="CeraGR-Black" panose="00000A00000000000000" pitchFamily="50" charset="-95"/>
                <a:cs typeface="Calibri" panose="020F0502020204030204" pitchFamily="34" charset="0"/>
              </a:rPr>
              <a:t>ρά</a:t>
            </a:r>
            <a:r>
              <a:rPr b="1" spc="-13" err="1">
                <a:solidFill>
                  <a:srgbClr val="C00000"/>
                </a:solidFill>
                <a:latin typeface="CeraGR-Black" panose="00000A00000000000000" pitchFamily="50" charset="-95"/>
                <a:cs typeface="Calibri" panose="020F0502020204030204" pitchFamily="34" charset="0"/>
              </a:rPr>
              <a:t>σ</a:t>
            </a:r>
            <a:r>
              <a:rPr b="1" spc="-25" err="1">
                <a:solidFill>
                  <a:srgbClr val="C00000"/>
                </a:solidFill>
                <a:latin typeface="CeraGR-Black" panose="00000A00000000000000" pitchFamily="50" charset="-95"/>
                <a:cs typeface="Calibri" panose="020F0502020204030204" pitchFamily="34" charset="0"/>
              </a:rPr>
              <a:t>ε</a:t>
            </a:r>
            <a:r>
              <a:rPr b="1" spc="-51" err="1">
                <a:solidFill>
                  <a:srgbClr val="C00000"/>
                </a:solidFill>
                <a:latin typeface="CeraGR-Black" panose="00000A00000000000000" pitchFamily="50" charset="-95"/>
                <a:cs typeface="Calibri" panose="020F0502020204030204" pitchFamily="34" charset="0"/>
              </a:rPr>
              <a:t>ω</a:t>
            </a:r>
            <a:r>
              <a:rPr b="1" err="1">
                <a:solidFill>
                  <a:srgbClr val="C00000"/>
                </a:solidFill>
                <a:latin typeface="CeraGR-Black" panose="00000A00000000000000" pitchFamily="50" charset="-95"/>
                <a:cs typeface="Calibri" panose="020F0502020204030204" pitchFamily="34" charset="0"/>
              </a:rPr>
              <a:t>ν</a:t>
            </a:r>
            <a:r>
              <a:rPr lang="en-US" b="1">
                <a:solidFill>
                  <a:srgbClr val="C00000"/>
                </a:solidFill>
                <a:latin typeface="CeraGR-Black" panose="00000A00000000000000" pitchFamily="50" charset="-95"/>
                <a:cs typeface="Calibri" panose="020F0502020204030204" pitchFamily="34" charset="0"/>
              </a:rPr>
              <a:t> </a:t>
            </a:r>
            <a:r>
              <a:rPr b="1" err="1">
                <a:solidFill>
                  <a:srgbClr val="C00000"/>
                </a:solidFill>
                <a:latin typeface="CeraGR-Black" panose="00000A00000000000000" pitchFamily="50" charset="-95"/>
                <a:cs typeface="Calibri" panose="020F0502020204030204" pitchFamily="34" charset="0"/>
              </a:rPr>
              <a:t>Έρε</a:t>
            </a:r>
            <a:r>
              <a:rPr b="1" spc="-25" err="1">
                <a:solidFill>
                  <a:srgbClr val="C00000"/>
                </a:solidFill>
                <a:latin typeface="CeraGR-Black" panose="00000A00000000000000" pitchFamily="50" charset="-95"/>
                <a:cs typeface="Calibri" panose="020F0502020204030204" pitchFamily="34" charset="0"/>
              </a:rPr>
              <a:t>υ</a:t>
            </a:r>
            <a:r>
              <a:rPr b="1" spc="-50" err="1">
                <a:solidFill>
                  <a:srgbClr val="C00000"/>
                </a:solidFill>
                <a:latin typeface="CeraGR-Black" panose="00000A00000000000000" pitchFamily="50" charset="-95"/>
                <a:cs typeface="Calibri" panose="020F0502020204030204" pitchFamily="34" charset="0"/>
              </a:rPr>
              <a:t>ν</a:t>
            </a:r>
            <a:r>
              <a:rPr b="1">
                <a:solidFill>
                  <a:srgbClr val="C00000"/>
                </a:solidFill>
                <a:latin typeface="CeraGR-Black" panose="00000A00000000000000" pitchFamily="50" charset="-95"/>
                <a:cs typeface="Calibri" panose="020F0502020204030204" pitchFamily="34" charset="0"/>
              </a:rPr>
              <a:t>ας</a:t>
            </a:r>
            <a:r>
              <a:rPr b="1" spc="106">
                <a:solidFill>
                  <a:srgbClr val="C00000"/>
                </a:solidFill>
                <a:latin typeface="CeraGR-Black" panose="00000A00000000000000" pitchFamily="50" charset="-95"/>
                <a:cs typeface="Calibri" panose="020F0502020204030204" pitchFamily="34" charset="0"/>
              </a:rPr>
              <a:t> </a:t>
            </a:r>
            <a:r>
              <a:rPr b="1" spc="-50">
                <a:solidFill>
                  <a:srgbClr val="C00000"/>
                </a:solidFill>
                <a:latin typeface="CeraGR-Black" panose="00000A00000000000000" pitchFamily="50" charset="-95"/>
                <a:cs typeface="Calibri" panose="020F0502020204030204" pitchFamily="34" charset="0"/>
              </a:rPr>
              <a:t>κ</a:t>
            </a:r>
            <a:r>
              <a:rPr b="1">
                <a:solidFill>
                  <a:srgbClr val="C00000"/>
                </a:solidFill>
                <a:latin typeface="CeraGR-Black" panose="00000A00000000000000" pitchFamily="50" charset="-95"/>
                <a:cs typeface="Calibri" panose="020F0502020204030204" pitchFamily="34" charset="0"/>
              </a:rPr>
              <a:t>αι</a:t>
            </a:r>
            <a:r>
              <a:rPr b="1" spc="46">
                <a:solidFill>
                  <a:srgbClr val="C00000"/>
                </a:solidFill>
                <a:latin typeface="CeraGR-Black" panose="00000A00000000000000" pitchFamily="50" charset="-95"/>
                <a:cs typeface="Calibri" panose="020F0502020204030204" pitchFamily="34" charset="0"/>
              </a:rPr>
              <a:t> </a:t>
            </a:r>
            <a:r>
              <a:rPr b="1" spc="-85">
                <a:solidFill>
                  <a:srgbClr val="C00000"/>
                </a:solidFill>
                <a:latin typeface="CeraGR-Black" panose="00000A00000000000000" pitchFamily="50" charset="-95"/>
                <a:cs typeface="Calibri" panose="020F0502020204030204" pitchFamily="34" charset="0"/>
              </a:rPr>
              <a:t>Κ</a:t>
            </a:r>
            <a:r>
              <a:rPr b="1">
                <a:solidFill>
                  <a:srgbClr val="C00000"/>
                </a:solidFill>
                <a:latin typeface="CeraGR-Black" panose="00000A00000000000000" pitchFamily="50" charset="-95"/>
                <a:cs typeface="Calibri" panose="020F0502020204030204" pitchFamily="34" charset="0"/>
              </a:rPr>
              <a:t>α</a:t>
            </a:r>
            <a:r>
              <a:rPr b="1" spc="-58">
                <a:solidFill>
                  <a:srgbClr val="C00000"/>
                </a:solidFill>
                <a:latin typeface="CeraGR-Black" panose="00000A00000000000000" pitchFamily="50" charset="-95"/>
                <a:cs typeface="Calibri" panose="020F0502020204030204" pitchFamily="34" charset="0"/>
              </a:rPr>
              <a:t>ι</a:t>
            </a:r>
            <a:r>
              <a:rPr b="1" spc="-50">
                <a:solidFill>
                  <a:srgbClr val="C00000"/>
                </a:solidFill>
                <a:latin typeface="CeraGR-Black" panose="00000A00000000000000" pitchFamily="50" charset="-95"/>
                <a:cs typeface="Calibri" panose="020F0502020204030204" pitchFamily="34" charset="0"/>
              </a:rPr>
              <a:t>ν</a:t>
            </a:r>
            <a:r>
              <a:rPr b="1">
                <a:solidFill>
                  <a:srgbClr val="C00000"/>
                </a:solidFill>
                <a:latin typeface="CeraGR-Black" panose="00000A00000000000000" pitchFamily="50" charset="-95"/>
                <a:cs typeface="Calibri" panose="020F0502020204030204" pitchFamily="34" charset="0"/>
              </a:rPr>
              <a:t>ο</a:t>
            </a:r>
            <a:r>
              <a:rPr b="1" spc="-12">
                <a:solidFill>
                  <a:srgbClr val="C00000"/>
                </a:solidFill>
                <a:latin typeface="CeraGR-Black" panose="00000A00000000000000" pitchFamily="50" charset="-95"/>
                <a:cs typeface="Calibri" panose="020F0502020204030204" pitchFamily="34" charset="0"/>
              </a:rPr>
              <a:t>τ</a:t>
            </a:r>
            <a:r>
              <a:rPr b="1">
                <a:solidFill>
                  <a:srgbClr val="C00000"/>
                </a:solidFill>
                <a:latin typeface="CeraGR-Black" panose="00000A00000000000000" pitchFamily="50" charset="-95"/>
                <a:cs typeface="Calibri" panose="020F0502020204030204" pitchFamily="34" charset="0"/>
              </a:rPr>
              <a:t>ομίας </a:t>
            </a:r>
            <a:r>
              <a:rPr lang="el-GR" b="1">
                <a:solidFill>
                  <a:srgbClr val="C00000"/>
                </a:solidFill>
                <a:latin typeface="CeraGR-Black" panose="00000A00000000000000" pitchFamily="50" charset="-95"/>
                <a:cs typeface="Calibri" panose="020F0502020204030204" pitchFamily="34" charset="0"/>
              </a:rPr>
              <a:t>ΕΣΠΑ 2007-2013 της</a:t>
            </a:r>
            <a:r>
              <a:rPr lang="el-GR" b="1" spc="48">
                <a:solidFill>
                  <a:srgbClr val="C00000"/>
                </a:solidFill>
                <a:latin typeface="CeraGR-Black" panose="00000A00000000000000" pitchFamily="50" charset="-95"/>
                <a:cs typeface="Calibri" panose="020F0502020204030204" pitchFamily="34" charset="0"/>
              </a:rPr>
              <a:t> </a:t>
            </a:r>
            <a:r>
              <a:rPr lang="el-GR" b="1">
                <a:solidFill>
                  <a:srgbClr val="C00000"/>
                </a:solidFill>
                <a:latin typeface="CeraGR-Black" panose="00000A00000000000000" pitchFamily="50" charset="-95"/>
                <a:cs typeface="Calibri" panose="020F0502020204030204" pitchFamily="34" charset="0"/>
              </a:rPr>
              <a:t>ΓΓΕΚ</a:t>
            </a:r>
            <a:r>
              <a:rPr lang="el-GR" b="1" spc="64">
                <a:solidFill>
                  <a:srgbClr val="C00000"/>
                </a:solidFill>
                <a:latin typeface="CeraGR-Black" panose="00000A00000000000000" pitchFamily="50" charset="-95"/>
                <a:cs typeface="Calibri" panose="020F0502020204030204" pitchFamily="34" charset="0"/>
              </a:rPr>
              <a:t> </a:t>
            </a:r>
            <a:endParaRPr b="1">
              <a:solidFill>
                <a:srgbClr val="C00000"/>
              </a:solidFill>
              <a:latin typeface="CeraGR-Black" panose="00000A00000000000000" pitchFamily="50" charset="-95"/>
              <a:cs typeface="Calibri" panose="020F0502020204030204" pitchFamily="34" charset="0"/>
            </a:endParaRPr>
          </a:p>
        </p:txBody>
      </p:sp>
    </p:spTree>
    <p:extLst>
      <p:ext uri="{BB962C8B-B14F-4D97-AF65-F5344CB8AC3E}">
        <p14:creationId xmlns:p14="http://schemas.microsoft.com/office/powerpoint/2010/main" val="270254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10</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2" y="369332"/>
            <a:ext cx="9306817" cy="369332"/>
          </a:xfrm>
          <a:prstGeom prst="rect">
            <a:avLst/>
          </a:prstGeom>
          <a:noFill/>
        </p:spPr>
        <p:txBody>
          <a:bodyPr wrap="square" rtlCol="0">
            <a:spAutoFit/>
          </a:bodyPr>
          <a:lstStyle/>
          <a:p>
            <a:r>
              <a:rPr lang="el-GR" b="1">
                <a:solidFill>
                  <a:schemeClr val="bg2">
                    <a:lumMod val="25000"/>
                  </a:schemeClr>
                </a:solidFill>
              </a:rPr>
              <a:t>Συνάφεια του μίγματος Δράσεων [7</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385821" y="640378"/>
            <a:ext cx="7910755" cy="338554"/>
          </a:xfrm>
          <a:prstGeom prst="rect">
            <a:avLst/>
          </a:prstGeom>
          <a:noFill/>
        </p:spPr>
        <p:txBody>
          <a:bodyPr wrap="none" rtlCol="0">
            <a:spAutoFit/>
          </a:bodyPr>
          <a:lstStyle/>
          <a:p>
            <a:r>
              <a:rPr lang="el-GR" sz="1600" b="1">
                <a:solidFill>
                  <a:srgbClr val="C00000"/>
                </a:solidFill>
              </a:rPr>
              <a:t>Καταλληλότητα των στόχων και ευθυγράμμιση με τις προκλήσεις του συστήματος Ε&amp;Κ [4]</a:t>
            </a:r>
          </a:p>
        </p:txBody>
      </p:sp>
      <p:sp>
        <p:nvSpPr>
          <p:cNvPr id="5" name="TextBox 4">
            <a:extLst>
              <a:ext uri="{FF2B5EF4-FFF2-40B4-BE49-F238E27FC236}">
                <a16:creationId xmlns:a16="http://schemas.microsoft.com/office/drawing/2014/main" id="{4D0BB9F0-792A-8729-9B8C-1F32A4B4737C}"/>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9" name="Rectangle 2">
            <a:extLst>
              <a:ext uri="{FF2B5EF4-FFF2-40B4-BE49-F238E27FC236}">
                <a16:creationId xmlns:a16="http://schemas.microsoft.com/office/drawing/2014/main" id="{66BB9370-4842-7298-A091-32F2FE2A0AD7}"/>
              </a:ext>
            </a:extLst>
          </p:cNvPr>
          <p:cNvSpPr>
            <a:spLocks noChangeArrowheads="1"/>
          </p:cNvSpPr>
          <p:nvPr/>
        </p:nvSpPr>
        <p:spPr bwMode="auto">
          <a:xfrm>
            <a:off x="3889375" y="60960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6" name="Table 5">
            <a:extLst>
              <a:ext uri="{FF2B5EF4-FFF2-40B4-BE49-F238E27FC236}">
                <a16:creationId xmlns:a16="http://schemas.microsoft.com/office/drawing/2014/main" id="{57C1A6C3-3BD8-449F-B337-0DD363865D47}"/>
              </a:ext>
            </a:extLst>
          </p:cNvPr>
          <p:cNvGraphicFramePr>
            <a:graphicFrameLocks noGrp="1"/>
          </p:cNvGraphicFramePr>
          <p:nvPr>
            <p:extLst>
              <p:ext uri="{D42A27DB-BD31-4B8C-83A1-F6EECF244321}">
                <p14:modId xmlns:p14="http://schemas.microsoft.com/office/powerpoint/2010/main" val="680063482"/>
              </p:ext>
            </p:extLst>
          </p:nvPr>
        </p:nvGraphicFramePr>
        <p:xfrm>
          <a:off x="620872" y="1278905"/>
          <a:ext cx="9071767" cy="4206685"/>
        </p:xfrm>
        <a:graphic>
          <a:graphicData uri="http://schemas.openxmlformats.org/drawingml/2006/table">
            <a:tbl>
              <a:tblPr firstRow="1" firstCol="1" bandRow="1">
                <a:tableStyleId>{5C22544A-7EE6-4342-B048-85BDC9FD1C3A}</a:tableStyleId>
              </a:tblPr>
              <a:tblGrid>
                <a:gridCol w="1330461">
                  <a:extLst>
                    <a:ext uri="{9D8B030D-6E8A-4147-A177-3AD203B41FA5}">
                      <a16:colId xmlns:a16="http://schemas.microsoft.com/office/drawing/2014/main" val="3879355055"/>
                    </a:ext>
                  </a:extLst>
                </a:gridCol>
                <a:gridCol w="2538225">
                  <a:extLst>
                    <a:ext uri="{9D8B030D-6E8A-4147-A177-3AD203B41FA5}">
                      <a16:colId xmlns:a16="http://schemas.microsoft.com/office/drawing/2014/main" val="1021019171"/>
                    </a:ext>
                  </a:extLst>
                </a:gridCol>
                <a:gridCol w="3974325">
                  <a:extLst>
                    <a:ext uri="{9D8B030D-6E8A-4147-A177-3AD203B41FA5}">
                      <a16:colId xmlns:a16="http://schemas.microsoft.com/office/drawing/2014/main" val="400396843"/>
                    </a:ext>
                  </a:extLst>
                </a:gridCol>
                <a:gridCol w="1228756">
                  <a:extLst>
                    <a:ext uri="{9D8B030D-6E8A-4147-A177-3AD203B41FA5}">
                      <a16:colId xmlns:a16="http://schemas.microsoft.com/office/drawing/2014/main" val="2131583182"/>
                    </a:ext>
                  </a:extLst>
                </a:gridCol>
              </a:tblGrid>
              <a:tr h="339879">
                <a:tc>
                  <a:txBody>
                    <a:bodyPr/>
                    <a:lstStyle/>
                    <a:p>
                      <a:pPr>
                        <a:spcBef>
                          <a:spcPts val="200"/>
                        </a:spcBef>
                        <a:spcAft>
                          <a:spcPts val="200"/>
                        </a:spcAft>
                      </a:pPr>
                      <a:r>
                        <a:rPr lang="el-GR" sz="1200" kern="800">
                          <a:effectLst/>
                        </a:rPr>
                        <a:t>Λειτουργία Συστήματος</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a:spcBef>
                          <a:spcPts val="200"/>
                        </a:spcBef>
                        <a:spcAft>
                          <a:spcPts val="200"/>
                        </a:spcAft>
                      </a:pPr>
                      <a:r>
                        <a:rPr lang="el-GR" sz="1200" kern="800">
                          <a:effectLst/>
                        </a:rPr>
                        <a:t>Αποτυχίες του συστήματος</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a:spcBef>
                          <a:spcPts val="200"/>
                        </a:spcBef>
                        <a:spcAft>
                          <a:spcPts val="200"/>
                        </a:spcAft>
                      </a:pPr>
                      <a:r>
                        <a:rPr lang="el-GR" sz="1200" kern="800">
                          <a:effectLst/>
                        </a:rPr>
                        <a:t>Διορθωτικά μέτρα/Δράσεις ΓΓΕΚ που αντιμετωπίζουν τις αποτυχίες</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algn="r">
                        <a:spcBef>
                          <a:spcPts val="200"/>
                        </a:spcBef>
                        <a:spcAft>
                          <a:spcPts val="200"/>
                        </a:spcAft>
                      </a:pPr>
                      <a:r>
                        <a:rPr lang="el-GR" sz="1200" kern="800">
                          <a:effectLst/>
                        </a:rPr>
                        <a:t>% χρηματοδότησης των Δράσεων ΓΓΕΚ</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4048924590"/>
                  </a:ext>
                </a:extLst>
              </a:tr>
              <a:tr h="1236784">
                <a:tc>
                  <a:txBody>
                    <a:bodyPr/>
                    <a:lstStyle/>
                    <a:p>
                      <a:pPr>
                        <a:spcBef>
                          <a:spcPts val="200"/>
                        </a:spcBef>
                        <a:spcAft>
                          <a:spcPts val="200"/>
                        </a:spcAft>
                      </a:pPr>
                      <a:r>
                        <a:rPr lang="el-GR" sz="1200" kern="800">
                          <a:effectLst/>
                        </a:rPr>
                        <a:t>Κατευθυντικότητα της έρευνας</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Απουσία μηχανισμών για τη συστηματική</a:t>
                      </a:r>
                      <a:r>
                        <a:rPr lang="en-US" sz="1200" kern="800" err="1">
                          <a:effectLst/>
                        </a:rPr>
                        <a:t>ή</a:t>
                      </a:r>
                      <a:r>
                        <a:rPr lang="el-GR" sz="1200" kern="800">
                          <a:effectLst/>
                        </a:rPr>
                        <a:t> διερεύνηση των αναγκών της βιομηχανίας και της κοινωνίας</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solidFill>
                            <a:srgbClr val="C00000"/>
                          </a:solidFill>
                          <a:effectLst/>
                        </a:rPr>
                        <a:t>Εστιασμένες διαβουλεύσεις</a:t>
                      </a:r>
                      <a:endParaRPr lang="en-GR" sz="1200" kern="800">
                        <a:solidFill>
                          <a:srgbClr val="C00000"/>
                        </a:solidFill>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solidFill>
                            <a:srgbClr val="C00000"/>
                          </a:solidFill>
                          <a:effectLst/>
                        </a:rPr>
                        <a:t>Τεχνολογική Προοπτική Διερεύνηση</a:t>
                      </a:r>
                      <a:endParaRPr lang="en-GR" sz="1200" kern="800">
                        <a:solidFill>
                          <a:srgbClr val="C00000"/>
                        </a:solidFill>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solidFill>
                            <a:srgbClr val="C00000"/>
                          </a:solidFill>
                          <a:effectLst/>
                        </a:rPr>
                        <a:t>Ερευνητικοί  Οδικοί Χάρτες «</a:t>
                      </a:r>
                      <a:r>
                        <a:rPr lang="en-US" sz="1200" kern="800">
                          <a:solidFill>
                            <a:srgbClr val="C00000"/>
                          </a:solidFill>
                          <a:effectLst/>
                        </a:rPr>
                        <a:t>Roadmaps</a:t>
                      </a:r>
                      <a:r>
                        <a:rPr lang="el-GR" sz="1200" kern="800">
                          <a:solidFill>
                            <a:srgbClr val="C00000"/>
                          </a:solidFill>
                          <a:effectLst/>
                        </a:rPr>
                        <a:t>»</a:t>
                      </a:r>
                      <a:endParaRPr lang="en-GR" sz="1200" kern="80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algn="r">
                        <a:spcBef>
                          <a:spcPts val="200"/>
                        </a:spcBef>
                        <a:spcAft>
                          <a:spcPts val="200"/>
                        </a:spcAft>
                      </a:pPr>
                      <a:r>
                        <a:rPr lang="el-GR" sz="1200" kern="800">
                          <a:effectLst/>
                        </a:rPr>
                        <a:t>0%</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2256970598"/>
                  </a:ext>
                </a:extLst>
              </a:tr>
              <a:tr h="1123110">
                <a:tc>
                  <a:txBody>
                    <a:bodyPr/>
                    <a:lstStyle/>
                    <a:p>
                      <a:pPr>
                        <a:spcBef>
                          <a:spcPts val="200"/>
                        </a:spcBef>
                        <a:spcAft>
                          <a:spcPts val="200"/>
                        </a:spcAft>
                      </a:pPr>
                      <a:r>
                        <a:rPr lang="el-GR" sz="1200" kern="800">
                          <a:effectLst/>
                        </a:rPr>
                        <a:t>Δημιουργία ζήτησης για ερευνητικά αποτελέσματα</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Ασθενής ζήτηση καινοτόμων προϊόντων από την οικονομία</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solidFill>
                            <a:srgbClr val="C00000"/>
                          </a:solidFill>
                          <a:effectLst/>
                        </a:rPr>
                        <a:t>Κρατικές προμήθειες καινοτομιών</a:t>
                      </a:r>
                      <a:endParaRPr lang="en-GR" sz="1200" kern="800">
                        <a:solidFill>
                          <a:srgbClr val="C00000"/>
                        </a:solidFill>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solidFill>
                            <a:srgbClr val="C00000"/>
                          </a:solidFill>
                          <a:effectLst/>
                        </a:rPr>
                        <a:t>Προ-εμπορικές (ή </a:t>
                      </a:r>
                      <a:r>
                        <a:rPr lang="en-US" sz="1200" kern="800">
                          <a:solidFill>
                            <a:srgbClr val="C00000"/>
                          </a:solidFill>
                          <a:effectLst/>
                        </a:rPr>
                        <a:t>pre</a:t>
                      </a:r>
                      <a:r>
                        <a:rPr lang="el-GR" sz="1200" kern="800">
                          <a:solidFill>
                            <a:srgbClr val="C00000"/>
                          </a:solidFill>
                          <a:effectLst/>
                        </a:rPr>
                        <a:t>-</a:t>
                      </a:r>
                      <a:r>
                        <a:rPr lang="en-US" sz="1200" kern="800">
                          <a:solidFill>
                            <a:srgbClr val="C00000"/>
                          </a:solidFill>
                          <a:effectLst/>
                        </a:rPr>
                        <a:t>commercial</a:t>
                      </a:r>
                      <a:r>
                        <a:rPr lang="el-GR" sz="1200" kern="800">
                          <a:solidFill>
                            <a:srgbClr val="C00000"/>
                          </a:solidFill>
                          <a:effectLst/>
                        </a:rPr>
                        <a:t>) κρατικές προμήθειες</a:t>
                      </a:r>
                      <a:endParaRPr lang="en-GR" sz="1200" kern="800">
                        <a:solidFill>
                          <a:srgbClr val="C00000"/>
                        </a:solidFill>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solidFill>
                            <a:srgbClr val="C00000"/>
                          </a:solidFill>
                          <a:effectLst/>
                        </a:rPr>
                        <a:t>Φορολογικά κίνητρα</a:t>
                      </a:r>
                      <a:endParaRPr lang="en-GR" sz="1200" kern="800">
                        <a:solidFill>
                          <a:srgbClr val="C00000"/>
                        </a:solidFill>
                        <a:effectLst/>
                      </a:endParaRPr>
                    </a:p>
                  </a:txBody>
                  <a:tcPr marL="16908" marR="16908" marT="0" marB="0"/>
                </a:tc>
                <a:tc>
                  <a:txBody>
                    <a:bodyPr/>
                    <a:lstStyle/>
                    <a:p>
                      <a:pPr algn="r">
                        <a:spcBef>
                          <a:spcPts val="200"/>
                        </a:spcBef>
                        <a:spcAft>
                          <a:spcPts val="200"/>
                        </a:spcAft>
                      </a:pPr>
                      <a:r>
                        <a:rPr lang="el-GR" sz="1200" kern="800">
                          <a:effectLst/>
                        </a:rPr>
                        <a:t>0%</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874458912"/>
                  </a:ext>
                </a:extLst>
              </a:tr>
              <a:tr h="1298151">
                <a:tc>
                  <a:txBody>
                    <a:bodyPr/>
                    <a:lstStyle/>
                    <a:p>
                      <a:pPr>
                        <a:spcBef>
                          <a:spcPts val="200"/>
                        </a:spcBef>
                        <a:spcAft>
                          <a:spcPts val="200"/>
                        </a:spcAft>
                      </a:pPr>
                      <a:r>
                        <a:rPr lang="el-GR" sz="1200" kern="800">
                          <a:effectLst/>
                        </a:rPr>
                        <a:t>Δημιουργία αποδοχής και συναίνεσης για τα αποτελέσματα της έρευνας</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Απουσία μηχανισμών για τη δημιουργία αποδοχής των αποτελεσμάτων της έρευνας</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solidFill>
                            <a:srgbClr val="C00000"/>
                          </a:solidFill>
                          <a:effectLst/>
                        </a:rPr>
                        <a:t>Περιορισμένη χρήση διαβουλεύσεων</a:t>
                      </a:r>
                      <a:endParaRPr lang="en-GR" sz="1200" kern="800">
                        <a:solidFill>
                          <a:srgbClr val="C00000"/>
                        </a:solidFill>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solidFill>
                            <a:srgbClr val="C00000"/>
                          </a:solidFill>
                          <a:effectLst/>
                        </a:rPr>
                        <a:t>Απουσία Δράσεων για να φέρουν σε επαφή το κοινό με τα αποτελέσματα της έρευνας και της καινοτομίας</a:t>
                      </a:r>
                      <a:endParaRPr lang="en-GR" sz="1200" kern="80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algn="r">
                        <a:spcBef>
                          <a:spcPts val="200"/>
                        </a:spcBef>
                        <a:spcAft>
                          <a:spcPts val="200"/>
                        </a:spcAft>
                      </a:pPr>
                      <a:r>
                        <a:rPr lang="el-GR" sz="1200" kern="800">
                          <a:effectLst/>
                        </a:rPr>
                        <a:t>0%</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1048240869"/>
                  </a:ext>
                </a:extLst>
              </a:tr>
            </a:tbl>
          </a:graphicData>
        </a:graphic>
      </p:graphicFrame>
    </p:spTree>
    <p:extLst>
      <p:ext uri="{BB962C8B-B14F-4D97-AF65-F5344CB8AC3E}">
        <p14:creationId xmlns:p14="http://schemas.microsoft.com/office/powerpoint/2010/main" val="125946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11</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2" y="369332"/>
            <a:ext cx="9306817" cy="369332"/>
          </a:xfrm>
          <a:prstGeom prst="rect">
            <a:avLst/>
          </a:prstGeom>
          <a:noFill/>
        </p:spPr>
        <p:txBody>
          <a:bodyPr wrap="square" rtlCol="0">
            <a:spAutoFit/>
          </a:bodyPr>
          <a:lstStyle/>
          <a:p>
            <a:r>
              <a:rPr lang="el-GR" b="1">
                <a:solidFill>
                  <a:schemeClr val="bg2">
                    <a:lumMod val="25000"/>
                  </a:schemeClr>
                </a:solidFill>
              </a:rPr>
              <a:t>Συνάφεια του μίγματος Δράσεων [8</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395698" y="683982"/>
            <a:ext cx="8824852" cy="338554"/>
          </a:xfrm>
          <a:prstGeom prst="rect">
            <a:avLst/>
          </a:prstGeom>
          <a:noFill/>
        </p:spPr>
        <p:txBody>
          <a:bodyPr wrap="none" rtlCol="0">
            <a:spAutoFit/>
          </a:bodyPr>
          <a:lstStyle/>
          <a:p>
            <a:r>
              <a:rPr lang="el-GR" sz="1600" b="1">
                <a:solidFill>
                  <a:srgbClr val="C00000"/>
                </a:solidFill>
              </a:rPr>
              <a:t>Καταλληλότητα στόχων και ευθυγράμμιση μίγματος Δράσεων με προκλήσεις συστήματος Ε&amp;Κ [5]</a:t>
            </a:r>
          </a:p>
        </p:txBody>
      </p:sp>
      <p:sp>
        <p:nvSpPr>
          <p:cNvPr id="5" name="TextBox 4">
            <a:extLst>
              <a:ext uri="{FF2B5EF4-FFF2-40B4-BE49-F238E27FC236}">
                <a16:creationId xmlns:a16="http://schemas.microsoft.com/office/drawing/2014/main" id="{4D0BB9F0-792A-8729-9B8C-1F32A4B4737C}"/>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A338ABC1-EA7F-BA12-7682-D1268543323B}"/>
              </a:ext>
            </a:extLst>
          </p:cNvPr>
          <p:cNvSpPr txBox="1"/>
          <p:nvPr/>
        </p:nvSpPr>
        <p:spPr>
          <a:xfrm>
            <a:off x="500087" y="1107996"/>
            <a:ext cx="9192552" cy="5413918"/>
          </a:xfrm>
          <a:prstGeom prst="rect">
            <a:avLst/>
          </a:prstGeom>
          <a:noFill/>
        </p:spPr>
        <p:txBody>
          <a:bodyPr wrap="square">
            <a:spAutoFit/>
          </a:bodyPr>
          <a:lstStyle/>
          <a:p>
            <a:pPr marL="285750" marR="0" indent="-285750" algn="just">
              <a:lnSpc>
                <a:spcPct val="110000"/>
              </a:lnSpc>
              <a:spcBef>
                <a:spcPts val="0"/>
              </a:spcBef>
              <a:spcAft>
                <a:spcPts val="600"/>
              </a:spcAft>
              <a:buFont typeface="Arial" panose="020B0604020202020204" pitchFamily="34" charset="0"/>
              <a:buChar char="•"/>
            </a:pPr>
            <a:r>
              <a:rPr lang="el-GR" sz="1800">
                <a:effectLst/>
                <a:latin typeface="Calibri" panose="020F0502020204030204" pitchFamily="34" charset="0"/>
                <a:ea typeface="Calibri" panose="020F0502020204030204" pitchFamily="34" charset="0"/>
              </a:rPr>
              <a:t>Παρατηρείται σημαντική κάλυψη των αποτυχιών του συστήματος και της </a:t>
            </a:r>
            <a:r>
              <a:rPr lang="el-GR" sz="1800" b="1">
                <a:effectLst/>
                <a:latin typeface="Calibri" panose="020F0502020204030204" pitchFamily="34" charset="0"/>
                <a:ea typeface="Calibri" panose="020F0502020204030204" pitchFamily="34" charset="0"/>
              </a:rPr>
              <a:t>αγοράς να κινητοποιήσουν τις αναγκαίες ιδιωτικές επενδύσεις σε Ε&amp;Κ</a:t>
            </a:r>
            <a:r>
              <a:rPr lang="el-GR" sz="1800">
                <a:effectLst/>
                <a:latin typeface="Calibri" panose="020F0502020204030204" pitchFamily="34" charset="0"/>
                <a:ea typeface="Calibri" panose="020F0502020204030204" pitchFamily="34" charset="0"/>
              </a:rPr>
              <a:t> καθώς οι αντίστοιχες Δράσεις απορροφούν το 61% της χρηματοδότησης. </a:t>
            </a:r>
          </a:p>
          <a:p>
            <a:pPr marL="285750" marR="0" indent="-285750" algn="just">
              <a:lnSpc>
                <a:spcPct val="110000"/>
              </a:lnSpc>
              <a:spcBef>
                <a:spcPts val="0"/>
              </a:spcBef>
              <a:spcAft>
                <a:spcPts val="600"/>
              </a:spcAft>
              <a:buFont typeface="Arial" panose="020B0604020202020204" pitchFamily="34" charset="0"/>
              <a:buChar char="•"/>
            </a:pPr>
            <a:r>
              <a:rPr lang="el-GR" sz="1800">
                <a:effectLst/>
                <a:latin typeface="Calibri" panose="020F0502020204030204" pitchFamily="34" charset="0"/>
                <a:ea typeface="Calibri" panose="020F0502020204030204" pitchFamily="34" charset="0"/>
              </a:rPr>
              <a:t>Δεν αξιοποιήθηκαν άλλα ανάλογα χρηματοδοτικά εργαλεία καθώς οι συνθήκες στην αγορά δεν ήταν ακόμα ώριμες και η αντιμετώπιση του συστημικού αυτού προβλήματος απαιτούσε ενέργειες που ξεπερνούσαν την δικαιοδοσία της ΓΓΕΚ.</a:t>
            </a:r>
          </a:p>
          <a:p>
            <a:pPr marL="285750" marR="0" indent="-285750" algn="just">
              <a:lnSpc>
                <a:spcPct val="110000"/>
              </a:lnSpc>
              <a:spcBef>
                <a:spcPts val="0"/>
              </a:spcBef>
              <a:spcAft>
                <a:spcPts val="600"/>
              </a:spcAft>
              <a:buFont typeface="Arial" panose="020B0604020202020204" pitchFamily="34" charset="0"/>
              <a:buChar char="•"/>
            </a:pPr>
            <a:r>
              <a:rPr lang="el-GR" sz="1800">
                <a:effectLst/>
                <a:latin typeface="Calibri" panose="020F0502020204030204" pitchFamily="34" charset="0"/>
                <a:ea typeface="Calibri" panose="020F0502020204030204" pitchFamily="34" charset="0"/>
              </a:rPr>
              <a:t>Αντίστοιχες (59%) ήταν και οι προσπάθειες ανάπτυξης του ανθρώπινου δυναμικού στις επιχειρήσεις.</a:t>
            </a:r>
            <a:endParaRPr lang="en-US" sz="1800">
              <a:effectLst/>
              <a:latin typeface="Calibri" panose="020F0502020204030204" pitchFamily="34" charset="0"/>
              <a:ea typeface="Calibri" panose="020F0502020204030204" pitchFamily="34" charset="0"/>
            </a:endParaRPr>
          </a:p>
          <a:p>
            <a:pPr marL="285750" marR="0" indent="-285750" algn="just">
              <a:lnSpc>
                <a:spcPct val="110000"/>
              </a:lnSpc>
              <a:spcBef>
                <a:spcPts val="0"/>
              </a:spcBef>
              <a:spcAft>
                <a:spcPts val="600"/>
              </a:spcAft>
              <a:buFont typeface="Arial" panose="020B0604020202020204" pitchFamily="34" charset="0"/>
              <a:buChar char="•"/>
            </a:pPr>
            <a:r>
              <a:rPr lang="el-GR" sz="1800">
                <a:effectLst/>
                <a:latin typeface="Calibri" panose="020F0502020204030204" pitchFamily="34" charset="0"/>
                <a:ea typeface="Calibri" panose="020F0502020204030204" pitchFamily="34" charset="0"/>
              </a:rPr>
              <a:t>Σημαντική, αλλά μικρότερη έμφαση, δίνεται στην κάλυψη των αποτυχιών </a:t>
            </a:r>
            <a:r>
              <a:rPr lang="el-GR" sz="1800" b="1">
                <a:effectLst/>
                <a:latin typeface="Calibri" panose="020F0502020204030204" pitchFamily="34" charset="0"/>
                <a:ea typeface="Calibri" panose="020F0502020204030204" pitchFamily="34" charset="0"/>
              </a:rPr>
              <a:t>αξιοποίησης των ερευνητικών αποτελεσμάτων</a:t>
            </a:r>
            <a:r>
              <a:rPr lang="el-GR" sz="1800">
                <a:effectLst/>
                <a:latin typeface="Calibri" panose="020F0502020204030204" pitchFamily="34" charset="0"/>
                <a:ea typeface="Calibri" panose="020F0502020204030204" pitchFamily="34" charset="0"/>
              </a:rPr>
              <a:t> και της </a:t>
            </a:r>
            <a:r>
              <a:rPr lang="el-GR" sz="1800" b="1">
                <a:effectLst/>
                <a:latin typeface="Calibri" panose="020F0502020204030204" pitchFamily="34" charset="0"/>
                <a:ea typeface="Calibri" panose="020F0502020204030204" pitchFamily="34" charset="0"/>
              </a:rPr>
              <a:t>διάχυσής τους στην οικονομία και κοινωνία</a:t>
            </a:r>
            <a:r>
              <a:rPr lang="el-GR" sz="1800">
                <a:effectLst/>
                <a:latin typeface="Calibri" panose="020F0502020204030204" pitchFamily="34" charset="0"/>
                <a:ea typeface="Calibri" panose="020F0502020204030204" pitchFamily="34" charset="0"/>
              </a:rPr>
              <a:t> (47%) </a:t>
            </a:r>
          </a:p>
          <a:p>
            <a:pPr marL="285750" marR="0" indent="-285750" algn="just">
              <a:lnSpc>
                <a:spcPct val="110000"/>
              </a:lnSpc>
              <a:spcBef>
                <a:spcPts val="0"/>
              </a:spcBef>
              <a:spcAft>
                <a:spcPts val="600"/>
              </a:spcAft>
              <a:buFont typeface="Arial" panose="020B0604020202020204" pitchFamily="34" charset="0"/>
              <a:buChar char="•"/>
            </a:pPr>
            <a:r>
              <a:rPr lang="el-GR">
                <a:latin typeface="Calibri" panose="020F0502020204030204" pitchFamily="34" charset="0"/>
                <a:ea typeface="Calibri" panose="020F0502020204030204" pitchFamily="34" charset="0"/>
              </a:rPr>
              <a:t>Α</a:t>
            </a:r>
            <a:r>
              <a:rPr lang="el-GR" sz="1800">
                <a:effectLst/>
                <a:latin typeface="Calibri" panose="020F0502020204030204" pitchFamily="34" charset="0"/>
                <a:ea typeface="Calibri" panose="020F0502020204030204" pitchFamily="34" charset="0"/>
              </a:rPr>
              <a:t>πουσιάζει μια πιο συστηματική προσέγγιση στην υποστήριξη των διπλωμάτων ευρεσιτεχνίας. </a:t>
            </a:r>
          </a:p>
          <a:p>
            <a:pPr marL="285750" marR="0" indent="-285750" algn="just">
              <a:lnSpc>
                <a:spcPct val="110000"/>
              </a:lnSpc>
              <a:spcBef>
                <a:spcPts val="0"/>
              </a:spcBef>
              <a:spcAft>
                <a:spcPts val="600"/>
              </a:spcAft>
              <a:buFont typeface="Arial" panose="020B0604020202020204" pitchFamily="34" charset="0"/>
              <a:buChar char="•"/>
            </a:pPr>
            <a:r>
              <a:rPr lang="el-GR" sz="1800">
                <a:effectLst/>
                <a:latin typeface="Calibri" panose="020F0502020204030204" pitchFamily="34" charset="0"/>
                <a:ea typeface="Calibri" panose="020F0502020204030204" pitchFamily="34" charset="0"/>
              </a:rPr>
              <a:t>Οι δράσεις με στόχο την αντιμετώπιση των </a:t>
            </a:r>
            <a:r>
              <a:rPr lang="el-GR" sz="1800" b="1">
                <a:effectLst/>
                <a:latin typeface="Calibri" panose="020F0502020204030204" pitchFamily="34" charset="0"/>
                <a:ea typeface="Calibri" panose="020F0502020204030204" pitchFamily="34" charset="0"/>
              </a:rPr>
              <a:t>ασθενών συνεργασιών και δικτυώσεων</a:t>
            </a:r>
            <a:r>
              <a:rPr lang="el-GR" sz="1800">
                <a:effectLst/>
                <a:latin typeface="Calibri" panose="020F0502020204030204" pitchFamily="34" charset="0"/>
                <a:ea typeface="Calibri" panose="020F0502020204030204" pitchFamily="34" charset="0"/>
              </a:rPr>
              <a:t> ανάμεσα σε επιχειρήσεις και ερευνητικούς οργανισμούς απορροφούν το 55% των πόρων.</a:t>
            </a:r>
          </a:p>
          <a:p>
            <a:pPr marL="285750" indent="-285750" algn="just">
              <a:lnSpc>
                <a:spcPct val="110000"/>
              </a:lnSpc>
              <a:spcAft>
                <a:spcPts val="600"/>
              </a:spcAft>
              <a:buFont typeface="Arial" panose="020B0604020202020204" pitchFamily="34" charset="0"/>
              <a:buChar char="•"/>
            </a:pPr>
            <a:r>
              <a:rPr lang="el-GR" sz="1800" b="1">
                <a:effectLst/>
                <a:latin typeface="Calibri" panose="020F0502020204030204" pitchFamily="34" charset="0"/>
                <a:ea typeface="Calibri" panose="020F0502020204030204" pitchFamily="34" charset="0"/>
              </a:rPr>
              <a:t>Μεγαλύτερη συγκέντρωση πόρων στις δράσεις για την αντιμετώπιση των συστημικών αποτυχιών που σχετίζονται με τη δημόσια πλευρά </a:t>
            </a:r>
            <a:r>
              <a:rPr lang="el-GR" sz="1800">
                <a:effectLst/>
                <a:latin typeface="Calibri" panose="020F0502020204030204" pitchFamily="34" charset="0"/>
                <a:ea typeface="Calibri" panose="020F0502020204030204" pitchFamily="34" charset="0"/>
              </a:rPr>
              <a:t>του Εθνικού Συστήματος </a:t>
            </a:r>
            <a:r>
              <a:rPr lang="el-GR">
                <a:latin typeface="Calibri" panose="020F0502020204030204" pitchFamily="34" charset="0"/>
                <a:ea typeface="Calibri" panose="020F0502020204030204" pitchFamily="34" charset="0"/>
              </a:rPr>
              <a:t>Ε&amp;Κ</a:t>
            </a:r>
            <a:r>
              <a:rPr lang="el-GR" sz="180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933117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12</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2" y="369332"/>
            <a:ext cx="9306817" cy="369332"/>
          </a:xfrm>
          <a:prstGeom prst="rect">
            <a:avLst/>
          </a:prstGeom>
          <a:noFill/>
        </p:spPr>
        <p:txBody>
          <a:bodyPr wrap="square" rtlCol="0">
            <a:spAutoFit/>
          </a:bodyPr>
          <a:lstStyle/>
          <a:p>
            <a:r>
              <a:rPr lang="el-GR" b="1">
                <a:solidFill>
                  <a:schemeClr val="bg2">
                    <a:lumMod val="25000"/>
                  </a:schemeClr>
                </a:solidFill>
              </a:rPr>
              <a:t>Συνάφεια του μίγματος Δράσεων [9</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385821" y="685620"/>
            <a:ext cx="8525091" cy="338554"/>
          </a:xfrm>
          <a:prstGeom prst="rect">
            <a:avLst/>
          </a:prstGeom>
          <a:noFill/>
        </p:spPr>
        <p:txBody>
          <a:bodyPr wrap="none" rtlCol="0">
            <a:spAutoFit/>
          </a:bodyPr>
          <a:lstStyle/>
          <a:p>
            <a:r>
              <a:rPr lang="el-GR" sz="1600" b="1">
                <a:solidFill>
                  <a:srgbClr val="C00000"/>
                </a:solidFill>
              </a:rPr>
              <a:t>Καταλληλότητα στόχων και ευθυγράμμιση μίγματος Δράσεων με προκλήσεις συστήματος Ε&amp;Κ [6]</a:t>
            </a:r>
          </a:p>
        </p:txBody>
      </p:sp>
      <p:sp>
        <p:nvSpPr>
          <p:cNvPr id="5" name="TextBox 4">
            <a:extLst>
              <a:ext uri="{FF2B5EF4-FFF2-40B4-BE49-F238E27FC236}">
                <a16:creationId xmlns:a16="http://schemas.microsoft.com/office/drawing/2014/main" id="{4D0BB9F0-792A-8729-9B8C-1F32A4B4737C}"/>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A4192E14-998F-55DB-F9F5-7B25DA5A50C5}"/>
              </a:ext>
            </a:extLst>
          </p:cNvPr>
          <p:cNvSpPr txBox="1"/>
          <p:nvPr/>
        </p:nvSpPr>
        <p:spPr>
          <a:xfrm>
            <a:off x="461556" y="1024174"/>
            <a:ext cx="8982888" cy="5641673"/>
          </a:xfrm>
          <a:prstGeom prst="rect">
            <a:avLst/>
          </a:prstGeom>
          <a:noFill/>
        </p:spPr>
        <p:txBody>
          <a:bodyPr wrap="square">
            <a:spAutoFit/>
          </a:bodyPr>
          <a:lstStyle/>
          <a:p>
            <a:pPr marL="285750" marR="0" indent="-285750" algn="just">
              <a:lnSpc>
                <a:spcPct val="110000"/>
              </a:lnSpc>
              <a:spcBef>
                <a:spcPts val="0"/>
              </a:spcBef>
              <a:spcAft>
                <a:spcPts val="600"/>
              </a:spcAft>
              <a:buFont typeface="Arial" panose="020B0604020202020204" pitchFamily="34" charset="0"/>
              <a:buChar char="•"/>
            </a:pPr>
            <a:r>
              <a:rPr lang="el-GR" sz="1800" b="1">
                <a:effectLst/>
                <a:latin typeface="Calibri" panose="020F0502020204030204" pitchFamily="34" charset="0"/>
                <a:ea typeface="Calibri" panose="020F0502020204030204" pitchFamily="34" charset="0"/>
              </a:rPr>
              <a:t>Οι δράσεις για την εξασφάλιση ερευνητικού προσωπικού για τα ΑΕΙ και ΕΚ συγκεντρώνουν</a:t>
            </a:r>
            <a:r>
              <a:rPr lang="el-GR" sz="1800">
                <a:effectLst/>
                <a:latin typeface="Calibri" panose="020F0502020204030204" pitchFamily="34" charset="0"/>
                <a:ea typeface="Calibri" panose="020F0502020204030204" pitchFamily="34" charset="0"/>
              </a:rPr>
              <a:t> το μεγαλύτερο μέρος των πόρων (82%). </a:t>
            </a:r>
          </a:p>
          <a:p>
            <a:pPr marL="285750" marR="0" indent="-285750" algn="just">
              <a:lnSpc>
                <a:spcPct val="110000"/>
              </a:lnSpc>
              <a:spcBef>
                <a:spcPts val="0"/>
              </a:spcBef>
              <a:spcAft>
                <a:spcPts val="600"/>
              </a:spcAft>
              <a:buFont typeface="Arial" panose="020B0604020202020204" pitchFamily="34" charset="0"/>
              <a:buChar char="•"/>
            </a:pPr>
            <a:r>
              <a:rPr lang="el-GR" sz="1800" b="1">
                <a:effectLst/>
                <a:latin typeface="Calibri" panose="020F0502020204030204" pitchFamily="34" charset="0"/>
                <a:ea typeface="Calibri" panose="020F0502020204030204" pitchFamily="34" charset="0"/>
              </a:rPr>
              <a:t>Απουσιάζει η στήριξη της κινητικότητας ανάμεσα στις επιχειρήσεις και τους ερευνητικούς οργανισμούς </a:t>
            </a:r>
            <a:r>
              <a:rPr lang="el-GR" sz="1800">
                <a:effectLst/>
                <a:latin typeface="Calibri" panose="020F0502020204030204" pitchFamily="34" charset="0"/>
                <a:ea typeface="Calibri" panose="020F0502020204030204" pitchFamily="34" charset="0"/>
              </a:rPr>
              <a:t>που θα μπορούσε να αποτελέσει διέξοδο στην υπερβάλλουσα ζήτηση για απασχόληση σε δημόσιους ερευνητικούς οργανισμούς.</a:t>
            </a:r>
            <a:endParaRPr lang="en-US" sz="1800">
              <a:effectLst/>
              <a:latin typeface="Calibri" panose="020F0502020204030204" pitchFamily="34" charset="0"/>
              <a:ea typeface="Calibri" panose="020F0502020204030204" pitchFamily="34" charset="0"/>
            </a:endParaRPr>
          </a:p>
          <a:p>
            <a:pPr marL="285750" marR="0" indent="-285750" algn="just">
              <a:lnSpc>
                <a:spcPct val="110000"/>
              </a:lnSpc>
              <a:spcBef>
                <a:spcPts val="0"/>
              </a:spcBef>
              <a:spcAft>
                <a:spcPts val="600"/>
              </a:spcAft>
              <a:buFont typeface="Arial" panose="020B0604020202020204" pitchFamily="34" charset="0"/>
              <a:buChar char="•"/>
            </a:pPr>
            <a:r>
              <a:rPr lang="el-GR" sz="1800">
                <a:effectLst/>
                <a:latin typeface="Calibri" panose="020F0502020204030204" pitchFamily="34" charset="0"/>
                <a:ea typeface="Calibri" panose="020F0502020204030204" pitchFamily="34" charset="0"/>
              </a:rPr>
              <a:t>Σημαντική είναι η στήριξη στην </a:t>
            </a:r>
            <a:r>
              <a:rPr lang="el-GR" sz="1800" b="1">
                <a:effectLst/>
                <a:latin typeface="Calibri" panose="020F0502020204030204" pitchFamily="34" charset="0"/>
                <a:ea typeface="Calibri" panose="020F0502020204030204" pitchFamily="34" charset="0"/>
              </a:rPr>
              <a:t>παραγωγή ερευνητικών αποτελεσμάτων στους δημόσιους ερευνητικούς οργανισμούς</a:t>
            </a:r>
            <a:r>
              <a:rPr lang="el-GR" sz="1800">
                <a:effectLst/>
                <a:latin typeface="Calibri" panose="020F0502020204030204" pitchFamily="34" charset="0"/>
                <a:ea typeface="Calibri" panose="020F0502020204030204" pitchFamily="34" charset="0"/>
              </a:rPr>
              <a:t> </a:t>
            </a:r>
            <a:r>
              <a:rPr lang="el-GR">
                <a:latin typeface="Calibri" panose="020F0502020204030204" pitchFamily="34" charset="0"/>
                <a:ea typeface="Calibri" panose="020F0502020204030204" pitchFamily="34" charset="0"/>
              </a:rPr>
              <a:t>με συγκέντρωση </a:t>
            </a:r>
            <a:r>
              <a:rPr lang="el-GR" sz="1800">
                <a:effectLst/>
                <a:latin typeface="Calibri" panose="020F0502020204030204" pitchFamily="34" charset="0"/>
                <a:ea typeface="Calibri" panose="020F0502020204030204" pitchFamily="34" charset="0"/>
              </a:rPr>
              <a:t>75% των πόρων ενώ η ενίσχυση της ποιότητας με 23%.</a:t>
            </a:r>
            <a:endParaRPr lang="en-US" sz="1800">
              <a:effectLst/>
              <a:latin typeface="Calibri" panose="020F0502020204030204" pitchFamily="34" charset="0"/>
              <a:ea typeface="Calibri" panose="020F0502020204030204" pitchFamily="34" charset="0"/>
            </a:endParaRPr>
          </a:p>
          <a:p>
            <a:pPr marL="285750" marR="0" indent="-285750" algn="just">
              <a:lnSpc>
                <a:spcPct val="110000"/>
              </a:lnSpc>
              <a:spcBef>
                <a:spcPts val="0"/>
              </a:spcBef>
              <a:spcAft>
                <a:spcPts val="600"/>
              </a:spcAft>
              <a:buFont typeface="Arial" panose="020B0604020202020204" pitchFamily="34" charset="0"/>
              <a:buChar char="•"/>
            </a:pPr>
            <a:r>
              <a:rPr lang="el-GR" sz="1800">
                <a:effectLst/>
                <a:latin typeface="Calibri" panose="020F0502020204030204" pitchFamily="34" charset="0"/>
                <a:ea typeface="Calibri" panose="020F0502020204030204" pitchFamily="34" charset="0"/>
              </a:rPr>
              <a:t>Πολύ μικρό μέρος της χρηματοδότησης κατευθύνεται στην </a:t>
            </a:r>
            <a:r>
              <a:rPr lang="el-GR" sz="1800" b="1">
                <a:effectLst/>
                <a:latin typeface="Calibri" panose="020F0502020204030204" pitchFamily="34" charset="0"/>
                <a:ea typeface="Calibri" panose="020F0502020204030204" pitchFamily="34" charset="0"/>
              </a:rPr>
              <a:t>ανάπτυξη της εξωστρέφειας</a:t>
            </a:r>
            <a:r>
              <a:rPr lang="el-GR" b="1">
                <a:latin typeface="Calibri" panose="020F0502020204030204" pitchFamily="34" charset="0"/>
                <a:ea typeface="Calibri" panose="020F0502020204030204" pitchFamily="34" charset="0"/>
              </a:rPr>
              <a:t> </a:t>
            </a:r>
            <a:r>
              <a:rPr lang="el-GR">
                <a:latin typeface="Calibri" panose="020F0502020204030204" pitchFamily="34" charset="0"/>
                <a:ea typeface="Calibri" panose="020F0502020204030204" pitchFamily="34" charset="0"/>
              </a:rPr>
              <a:t>(</a:t>
            </a:r>
            <a:r>
              <a:rPr lang="el-GR" sz="1800">
                <a:effectLst/>
                <a:latin typeface="Calibri" panose="020F0502020204030204" pitchFamily="34" charset="0"/>
                <a:ea typeface="Calibri" panose="020F0502020204030204" pitchFamily="34" charset="0"/>
              </a:rPr>
              <a:t>11%).</a:t>
            </a:r>
          </a:p>
          <a:p>
            <a:pPr marL="285750" indent="-285750" algn="just">
              <a:lnSpc>
                <a:spcPct val="110000"/>
              </a:lnSpc>
              <a:spcAft>
                <a:spcPts val="600"/>
              </a:spcAft>
              <a:buFont typeface="Arial" panose="020B0604020202020204" pitchFamily="34" charset="0"/>
              <a:buChar char="•"/>
            </a:pPr>
            <a:r>
              <a:rPr lang="el-GR" sz="1800">
                <a:effectLst/>
                <a:latin typeface="Calibri" panose="020F0502020204030204" pitchFamily="34" charset="0"/>
                <a:ea typeface="Calibri" panose="020F0502020204030204" pitchFamily="34" charset="0"/>
              </a:rPr>
              <a:t>Οι λειτουργίες του συστήματος και οι σχετικές αποτυχίες οι οποίες </a:t>
            </a:r>
            <a:r>
              <a:rPr lang="el-GR" sz="1800" b="1">
                <a:effectLst/>
                <a:latin typeface="Calibri" panose="020F0502020204030204" pitchFamily="34" charset="0"/>
                <a:ea typeface="Calibri" panose="020F0502020204030204" pitchFamily="34" charset="0"/>
              </a:rPr>
              <a:t>δεν αντιμετωπίζονται επαρκώς ή δεν αντιμετωπίζονται καθόλου</a:t>
            </a:r>
            <a:r>
              <a:rPr lang="el-GR" sz="1800">
                <a:effectLst/>
                <a:latin typeface="Calibri" panose="020F0502020204030204" pitchFamily="34" charset="0"/>
                <a:ea typeface="Calibri" panose="020F0502020204030204" pitchFamily="34" charset="0"/>
              </a:rPr>
              <a:t> είναι </a:t>
            </a:r>
            <a:r>
              <a:rPr lang="el-GR" sz="1800" b="1">
                <a:effectLst/>
                <a:latin typeface="Calibri" panose="020F0502020204030204" pitchFamily="34" charset="0"/>
                <a:ea typeface="Calibri" panose="020F0502020204030204" pitchFamily="34" charset="0"/>
              </a:rPr>
              <a:t>η δημιουργία κατευθυντικότητας στην έρευνα</a:t>
            </a:r>
            <a:r>
              <a:rPr lang="el-GR" sz="1800">
                <a:effectLst/>
                <a:latin typeface="Calibri" panose="020F0502020204030204" pitchFamily="34" charset="0"/>
                <a:ea typeface="Calibri" panose="020F0502020204030204" pitchFamily="34" charset="0"/>
              </a:rPr>
              <a:t> με την υιοθέτηση σαφέστερων και εστιασμένων προτεραιοτήτων, η </a:t>
            </a:r>
            <a:r>
              <a:rPr lang="el-GR" sz="1800" b="1">
                <a:effectLst/>
                <a:latin typeface="Calibri" panose="020F0502020204030204" pitchFamily="34" charset="0"/>
                <a:ea typeface="Calibri" panose="020F0502020204030204" pitchFamily="34" charset="0"/>
              </a:rPr>
              <a:t>αντιμετώπιση της ασθενούς ζήτησης καινοτομιών</a:t>
            </a:r>
            <a:r>
              <a:rPr lang="el-GR" sz="1800">
                <a:effectLst/>
                <a:latin typeface="Calibri" panose="020F0502020204030204" pitchFamily="34" charset="0"/>
                <a:ea typeface="Calibri" panose="020F0502020204030204" pitchFamily="34" charset="0"/>
              </a:rPr>
              <a:t> με την εφαρμογή Δράσεων και εργαλείων τόνωσης της ζήτησης (</a:t>
            </a:r>
            <a:r>
              <a:rPr lang="en-US" sz="1800">
                <a:effectLst/>
                <a:latin typeface="Calibri" panose="020F0502020204030204" pitchFamily="34" charset="0"/>
                <a:ea typeface="Calibri" panose="020F0502020204030204" pitchFamily="34" charset="0"/>
              </a:rPr>
              <a:t>demand</a:t>
            </a:r>
            <a:r>
              <a:rPr lang="el-GR" sz="1800">
                <a:effectLst/>
                <a:latin typeface="Calibri" panose="020F0502020204030204" pitchFamily="34" charset="0"/>
                <a:ea typeface="Calibri" panose="020F0502020204030204" pitchFamily="34" charset="0"/>
              </a:rPr>
              <a:t>-</a:t>
            </a:r>
            <a:r>
              <a:rPr lang="en-US" sz="1800">
                <a:effectLst/>
                <a:latin typeface="Calibri" panose="020F0502020204030204" pitchFamily="34" charset="0"/>
                <a:ea typeface="Calibri" panose="020F0502020204030204" pitchFamily="34" charset="0"/>
              </a:rPr>
              <a:t>side </a:t>
            </a:r>
            <a:r>
              <a:rPr lang="el-GR" sz="1800">
                <a:effectLst/>
                <a:latin typeface="Calibri" panose="020F0502020204030204" pitchFamily="34" charset="0"/>
                <a:ea typeface="Calibri" panose="020F0502020204030204" pitchFamily="34" charset="0"/>
              </a:rPr>
              <a:t>πολιτικών καινοτομίας). </a:t>
            </a:r>
          </a:p>
          <a:p>
            <a:pPr marL="285750" indent="-285750" algn="just">
              <a:lnSpc>
                <a:spcPct val="110000"/>
              </a:lnSpc>
              <a:spcAft>
                <a:spcPts val="600"/>
              </a:spcAft>
              <a:buFont typeface="Arial" panose="020B0604020202020204" pitchFamily="34" charset="0"/>
              <a:buChar char="•"/>
            </a:pPr>
            <a:r>
              <a:rPr lang="el-GR" sz="1800">
                <a:effectLst/>
                <a:latin typeface="Calibri" panose="020F0502020204030204" pitchFamily="34" charset="0"/>
                <a:ea typeface="Calibri" panose="020F0502020204030204" pitchFamily="34" charset="0"/>
              </a:rPr>
              <a:t>Απουσιάζουν Δράσεις για την εξοικείωση του κοινού και την </a:t>
            </a:r>
            <a:r>
              <a:rPr lang="el-GR" sz="1800" b="1">
                <a:effectLst/>
                <a:latin typeface="Calibri" panose="020F0502020204030204" pitchFamily="34" charset="0"/>
                <a:ea typeface="Calibri" panose="020F0502020204030204" pitchFamily="34" charset="0"/>
              </a:rPr>
              <a:t>αποδοχή των αποτελεσμάτων της έρευνας</a:t>
            </a:r>
            <a:r>
              <a:rPr lang="el-GR" sz="1800">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97294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3233727" y="1105413"/>
            <a:ext cx="3439314" cy="433188"/>
          </a:xfrm>
          <a:prstGeom prst="rect">
            <a:avLst/>
          </a:prstGeom>
        </p:spPr>
        <p:txBody>
          <a:bodyPr wrap="square" lIns="0" tIns="0" rIns="0" bIns="0" rtlCol="0">
            <a:noAutofit/>
          </a:bodyPr>
          <a:lstStyle/>
          <a:p>
            <a:pPr algn="ctr">
              <a:lnSpc>
                <a:spcPts val="2530"/>
              </a:lnSpc>
              <a:spcBef>
                <a:spcPts val="126"/>
              </a:spcBef>
              <a:spcAft>
                <a:spcPts val="400"/>
              </a:spcAft>
            </a:pPr>
            <a:r>
              <a:rPr lang="el-GR" sz="2800" b="1">
                <a:solidFill>
                  <a:sysClr val="windowText" lastClr="000000"/>
                </a:solidFill>
                <a:latin typeface="Calibri" panose="020F0502020204030204" pitchFamily="34" charset="0"/>
                <a:cs typeface="Calibri" panose="020F0502020204030204" pitchFamily="34" charset="0"/>
              </a:rPr>
              <a:t>Αποτελεσματικότητα</a:t>
            </a:r>
            <a:endParaRPr sz="2800" b="1">
              <a:solidFill>
                <a:sysClr val="windowText" lastClr="000000"/>
              </a:solidFill>
              <a:latin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35BAAC98-A026-5127-6C74-97150B502891}"/>
              </a:ext>
            </a:extLst>
          </p:cNvPr>
          <p:cNvGraphicFramePr>
            <a:graphicFrameLocks noGrp="1"/>
          </p:cNvGraphicFramePr>
          <p:nvPr/>
        </p:nvGraphicFramePr>
        <p:xfrm>
          <a:off x="699247" y="2066107"/>
          <a:ext cx="8095128" cy="4202015"/>
        </p:xfrm>
        <a:graphic>
          <a:graphicData uri="http://schemas.openxmlformats.org/drawingml/2006/table">
            <a:tbl>
              <a:tblPr firstRow="1" bandRow="1">
                <a:tableStyleId>{5C22544A-7EE6-4342-B048-85BDC9FD1C3A}</a:tableStyleId>
              </a:tblPr>
              <a:tblGrid>
                <a:gridCol w="2698376">
                  <a:extLst>
                    <a:ext uri="{9D8B030D-6E8A-4147-A177-3AD203B41FA5}">
                      <a16:colId xmlns:a16="http://schemas.microsoft.com/office/drawing/2014/main" val="3398190761"/>
                    </a:ext>
                  </a:extLst>
                </a:gridCol>
                <a:gridCol w="2698376">
                  <a:extLst>
                    <a:ext uri="{9D8B030D-6E8A-4147-A177-3AD203B41FA5}">
                      <a16:colId xmlns:a16="http://schemas.microsoft.com/office/drawing/2014/main" val="3536487588"/>
                    </a:ext>
                  </a:extLst>
                </a:gridCol>
                <a:gridCol w="2698376">
                  <a:extLst>
                    <a:ext uri="{9D8B030D-6E8A-4147-A177-3AD203B41FA5}">
                      <a16:colId xmlns:a16="http://schemas.microsoft.com/office/drawing/2014/main" val="2142863915"/>
                    </a:ext>
                  </a:extLst>
                </a:gridCol>
              </a:tblGrid>
              <a:tr h="1087070">
                <a:tc>
                  <a:txBody>
                    <a:bodyPr/>
                    <a:lstStyle/>
                    <a:p>
                      <a:endParaRPr lang="el-GR"/>
                    </a:p>
                  </a:txBody>
                  <a:tcPr/>
                </a:tc>
                <a:tc>
                  <a:txBody>
                    <a:bodyPr/>
                    <a:lstStyle/>
                    <a:p>
                      <a:r>
                        <a:rPr lang="el-GR"/>
                        <a:t>Παρέμβαση = αποκλειστικό αίτιο αποτελέσματος</a:t>
                      </a:r>
                    </a:p>
                  </a:txBody>
                  <a:tcPr/>
                </a:tc>
                <a:tc>
                  <a:txBody>
                    <a:bodyPr/>
                    <a:lstStyle/>
                    <a:p>
                      <a:r>
                        <a:rPr lang="el-GR"/>
                        <a:t>Παρέμβαση συνεισφέρει στο αποτέλεσμα</a:t>
                      </a:r>
                    </a:p>
                  </a:txBody>
                  <a:tcPr/>
                </a:tc>
                <a:extLst>
                  <a:ext uri="{0D108BD9-81ED-4DB2-BD59-A6C34878D82A}">
                    <a16:rowId xmlns:a16="http://schemas.microsoft.com/office/drawing/2014/main" val="1243713467"/>
                  </a:ext>
                </a:extLst>
              </a:tr>
              <a:tr h="440867">
                <a:tc>
                  <a:txBody>
                    <a:bodyPr/>
                    <a:lstStyle/>
                    <a:p>
                      <a:r>
                        <a:rPr lang="el-GR" sz="1600">
                          <a:solidFill>
                            <a:srgbClr val="0070C0"/>
                          </a:solidFill>
                        </a:rPr>
                        <a:t>Ποσότητα δημοσιεύσεων</a:t>
                      </a: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383361793"/>
                  </a:ext>
                </a:extLst>
              </a:tr>
              <a:tr h="440867">
                <a:tc>
                  <a:txBody>
                    <a:bodyPr/>
                    <a:lstStyle/>
                    <a:p>
                      <a:r>
                        <a:rPr lang="el-GR" sz="1600">
                          <a:solidFill>
                            <a:srgbClr val="0070C0"/>
                          </a:solidFill>
                        </a:rPr>
                        <a:t>Ποιότητα δημοσιεύσεων</a:t>
                      </a: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41897332"/>
                  </a:ext>
                </a:extLst>
              </a:tr>
              <a:tr h="440867">
                <a:tc>
                  <a:txBody>
                    <a:bodyPr/>
                    <a:lstStyle/>
                    <a:p>
                      <a:r>
                        <a:rPr lang="el-GR" sz="1600">
                          <a:solidFill>
                            <a:srgbClr val="C00000"/>
                          </a:solidFill>
                        </a:rPr>
                        <a:t>Ευρεσιτεχνίες</a:t>
                      </a: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3702140960"/>
                  </a:ext>
                </a:extLst>
              </a:tr>
              <a:tr h="634104">
                <a:tc>
                  <a:txBody>
                    <a:bodyPr/>
                    <a:lstStyle/>
                    <a:p>
                      <a:r>
                        <a:rPr lang="el-GR" sz="1600">
                          <a:solidFill>
                            <a:srgbClr val="C00000"/>
                          </a:solidFill>
                        </a:rPr>
                        <a:t>Νέα/βελτιωμένα προϊόντα, υπηρεσίες, διαδικασίες</a:t>
                      </a: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1131248901"/>
                  </a:ext>
                </a:extLst>
              </a:tr>
              <a:tr h="440867">
                <a:tc>
                  <a:txBody>
                    <a:bodyPr/>
                    <a:lstStyle/>
                    <a:p>
                      <a:r>
                        <a:rPr lang="el-GR" sz="1600">
                          <a:solidFill>
                            <a:srgbClr val="C00000"/>
                          </a:solidFill>
                        </a:rPr>
                        <a:t>Απασχόληση, κύκλος εργασιών, κέρδη, εξαγωγές</a:t>
                      </a: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302279077"/>
                  </a:ext>
                </a:extLst>
              </a:tr>
              <a:tr h="440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a:solidFill>
                            <a:schemeClr val="accent6"/>
                          </a:solidFill>
                        </a:rPr>
                        <a:t>Συνεργασίες</a:t>
                      </a:r>
                    </a:p>
                    <a:p>
                      <a:endParaRPr lang="el-GR" sz="1600"/>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898000664"/>
                  </a:ext>
                </a:extLst>
              </a:tr>
            </a:tbl>
          </a:graphicData>
        </a:graphic>
      </p:graphicFrame>
    </p:spTree>
    <p:extLst>
      <p:ext uri="{BB962C8B-B14F-4D97-AF65-F5344CB8AC3E}">
        <p14:creationId xmlns:p14="http://schemas.microsoft.com/office/powerpoint/2010/main" val="3410983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1550894" y="1105413"/>
            <a:ext cx="6849035" cy="433188"/>
          </a:xfrm>
          <a:prstGeom prst="rect">
            <a:avLst/>
          </a:prstGeom>
        </p:spPr>
        <p:txBody>
          <a:bodyPr wrap="square" lIns="0" tIns="0" rIns="0" bIns="0" rtlCol="0">
            <a:noAutofit/>
          </a:bodyPr>
          <a:lstStyle/>
          <a:p>
            <a:pPr algn="ctr">
              <a:lnSpc>
                <a:spcPts val="2530"/>
              </a:lnSpc>
              <a:spcBef>
                <a:spcPts val="126"/>
              </a:spcBef>
              <a:spcAft>
                <a:spcPts val="400"/>
              </a:spcAft>
            </a:pPr>
            <a:r>
              <a:rPr lang="el-GR" sz="2800" b="1">
                <a:solidFill>
                  <a:sysClr val="windowText" lastClr="000000"/>
                </a:solidFill>
                <a:latin typeface="Calibri" panose="020F0502020204030204" pitchFamily="34" charset="0"/>
                <a:cs typeface="Calibri" panose="020F0502020204030204" pitchFamily="34" charset="0"/>
              </a:rPr>
              <a:t>Ερευνητικά αποτελέσματα - δημοσιεύσεις</a:t>
            </a:r>
            <a:endParaRPr sz="2800" b="1">
              <a:solidFill>
                <a:sysClr val="windowText" lastClr="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CDD8701-5431-9668-FC9B-B8796E3D510D}"/>
              </a:ext>
            </a:extLst>
          </p:cNvPr>
          <p:cNvSpPr txBox="1"/>
          <p:nvPr/>
        </p:nvSpPr>
        <p:spPr>
          <a:xfrm>
            <a:off x="855681" y="2126813"/>
            <a:ext cx="7960658" cy="3738139"/>
          </a:xfrm>
          <a:prstGeom prst="rect">
            <a:avLst/>
          </a:prstGeom>
          <a:noFill/>
        </p:spPr>
        <p:txBody>
          <a:bodyPr wrap="square">
            <a:spAutoFit/>
          </a:bodyPr>
          <a:lstStyle/>
          <a:p>
            <a:pPr marL="342900" indent="-342900" algn="just">
              <a:lnSpc>
                <a:spcPct val="107000"/>
              </a:lnSpc>
              <a:spcBef>
                <a:spcPts val="0"/>
              </a:spcBef>
              <a:spcAft>
                <a:spcPts val="800"/>
              </a:spcAft>
              <a:buFont typeface="Wingdings" panose="05000000000000000000" pitchFamily="2" charset="2"/>
              <a:buChar char="v"/>
            </a:pPr>
            <a:r>
              <a:rPr lang="el-GR" sz="1800" kern="100">
                <a:latin typeface="Calibri" panose="020F0502020204030204" pitchFamily="34" charset="0"/>
                <a:ea typeface="Calibri" panose="020F0502020204030204" pitchFamily="34" charset="0"/>
                <a:cs typeface="Times New Roman" panose="02020603050405020304" pitchFamily="18" charset="0"/>
              </a:rPr>
              <a:t>Τα χρόνια αναφέρονται σε δύο χρόνια μετά την αρχή της Δράσης για να δοθεί χρόνος για τα αποτελέσματα και την αποδοχή από το περιοδικό</a:t>
            </a:r>
          </a:p>
          <a:p>
            <a:pPr marL="342900" indent="-342900" algn="just">
              <a:lnSpc>
                <a:spcPct val="107000"/>
              </a:lnSpc>
              <a:spcBef>
                <a:spcPts val="0"/>
              </a:spcBef>
              <a:buFont typeface="Wingdings" panose="05000000000000000000" pitchFamily="2" charset="2"/>
              <a:buChar char="v"/>
            </a:pPr>
            <a:r>
              <a:rPr lang="el-GR" sz="1800" kern="100">
                <a:latin typeface="Calibri" panose="020F0502020204030204" pitchFamily="34" charset="0"/>
                <a:ea typeface="Calibri" panose="020F0502020204030204" pitchFamily="34" charset="0"/>
                <a:cs typeface="Times New Roman" panose="02020603050405020304" pitchFamily="18" charset="0"/>
              </a:rPr>
              <a:t>Ο αριθμός των </a:t>
            </a:r>
            <a:r>
              <a:rPr lang="el-GR" sz="1800" kern="100" err="1">
                <a:latin typeface="Calibri" panose="020F0502020204030204" pitchFamily="34" charset="0"/>
                <a:ea typeface="Calibri" panose="020F0502020204030204" pitchFamily="34" charset="0"/>
                <a:cs typeface="Times New Roman" panose="02020603050405020304" pitchFamily="18" charset="0"/>
              </a:rPr>
              <a:t>ετεροαναφορών</a:t>
            </a:r>
            <a:r>
              <a:rPr lang="el-GR" sz="1800" kern="100">
                <a:latin typeface="Calibri" panose="020F0502020204030204" pitchFamily="34" charset="0"/>
                <a:ea typeface="Calibri" panose="020F0502020204030204" pitchFamily="34" charset="0"/>
                <a:cs typeface="Times New Roman" panose="02020603050405020304" pitchFamily="18" charset="0"/>
              </a:rPr>
              <a:t> ανά δημοσίευση σχετική με την κάθε Δράση είναι ψηλότερος από τον μέσο όρο των ερευνητών στην Αριστεία, παρόμοιος στις διακρατικές μεγάλης κλίμακας και χαμηλότερος στα συνεργατικά έργα όπου η ερευνητική δραστηριότητα ήταν παράπλευρη και όχι άμεσος στόχος</a:t>
            </a:r>
          </a:p>
          <a:p>
            <a:pPr marL="342900" indent="-342900" algn="just">
              <a:lnSpc>
                <a:spcPct val="107000"/>
              </a:lnSpc>
              <a:spcBef>
                <a:spcPts val="0"/>
              </a:spcBef>
              <a:buFont typeface="Wingdings" panose="05000000000000000000" pitchFamily="2" charset="2"/>
              <a:buChar char="v"/>
            </a:pPr>
            <a:r>
              <a:rPr lang="el-GR" sz="1800" kern="100">
                <a:latin typeface="Calibri" panose="020F0502020204030204" pitchFamily="34" charset="0"/>
                <a:ea typeface="Calibri" panose="020F0502020204030204" pitchFamily="34" charset="0"/>
                <a:cs typeface="Times New Roman" panose="02020603050405020304" pitchFamily="18" charset="0"/>
              </a:rPr>
              <a:t>Η ποιότητα των ερευνητών είναι ψηλή με βάση το λόγο </a:t>
            </a:r>
            <a:r>
              <a:rPr lang="en-US" sz="1800" kern="100">
                <a:latin typeface="Calibri" panose="020F0502020204030204" pitchFamily="34" charset="0"/>
                <a:ea typeface="Calibri" panose="020F0502020204030204" pitchFamily="34" charset="0"/>
                <a:cs typeface="Times New Roman" panose="02020603050405020304" pitchFamily="18" charset="0"/>
              </a:rPr>
              <a:t>Q</a:t>
            </a:r>
            <a:r>
              <a:rPr lang="el-GR" sz="1800" kern="100">
                <a:latin typeface="Calibri" panose="020F0502020204030204" pitchFamily="34" charset="0"/>
                <a:ea typeface="Calibri" panose="020F0502020204030204" pitchFamily="34" charset="0"/>
                <a:cs typeface="Times New Roman" panose="02020603050405020304" pitchFamily="18" charset="0"/>
              </a:rPr>
              <a:t>1/σύνολο δημοσιεύσεων</a:t>
            </a:r>
          </a:p>
          <a:p>
            <a:pPr marL="342900" indent="-342900" algn="just">
              <a:lnSpc>
                <a:spcPct val="107000"/>
              </a:lnSpc>
              <a:spcBef>
                <a:spcPts val="0"/>
              </a:spcBef>
              <a:buFont typeface="Wingdings" panose="05000000000000000000" pitchFamily="2" charset="2"/>
              <a:buChar char="v"/>
            </a:pPr>
            <a:r>
              <a:rPr lang="el-GR" sz="1800" kern="100">
                <a:latin typeface="Calibri" panose="020F0502020204030204" pitchFamily="34" charset="0"/>
                <a:ea typeface="Calibri" panose="020F0502020204030204" pitchFamily="34" charset="0"/>
                <a:cs typeface="Times New Roman" panose="02020603050405020304" pitchFamily="18" charset="0"/>
              </a:rPr>
              <a:t>Υπάρχει μεγάλη διαφορά κόστους ανά δημοσίευση (επίπεδο ερευνητή, άμεσο ή παράπλευρο αποτέλεσμα), συνολικά το αποτέλεσμα είναι θετικό</a:t>
            </a:r>
          </a:p>
          <a:p>
            <a:pPr marL="342900" indent="-342900" algn="just">
              <a:lnSpc>
                <a:spcPct val="107000"/>
              </a:lnSpc>
              <a:spcBef>
                <a:spcPts val="0"/>
              </a:spcBef>
              <a:buFont typeface="Wingdings" panose="05000000000000000000" pitchFamily="2" charset="2"/>
              <a:buChar char="v"/>
            </a:pPr>
            <a:r>
              <a:rPr lang="el-GR" sz="1800" kern="100">
                <a:latin typeface="Calibri" panose="020F0502020204030204" pitchFamily="34" charset="0"/>
                <a:ea typeface="Calibri" panose="020F0502020204030204" pitchFamily="34" charset="0"/>
                <a:cs typeface="Times New Roman" panose="02020603050405020304" pitchFamily="18" charset="0"/>
              </a:rPr>
              <a:t>Το ποσοστό των δημοσιεύσεων που έχουν σχέση με τη Δράση (με βάση κοινές λέξεις κλειδιά) είναι ψηλό</a:t>
            </a:r>
            <a:endParaRPr lang="en-US" sz="1800" kern="1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9584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8442827" y="5903149"/>
            <a:ext cx="388716" cy="242374"/>
          </a:xfrm>
          <a:prstGeom prst="rect">
            <a:avLst/>
          </a:prstGeom>
          <a:noFill/>
        </p:spPr>
        <p:txBody>
          <a:bodyPr wrap="square" rtlCol="0">
            <a:spAutoFit/>
          </a:bodyPr>
          <a:lstStyle/>
          <a:p>
            <a:fld id="{A867D88C-7066-4B33-A9F2-0C8BA5892FAC}" type="slidenum">
              <a:rPr lang="el-GR" sz="975" b="1">
                <a:solidFill>
                  <a:schemeClr val="accent1">
                    <a:lumMod val="50000"/>
                  </a:schemeClr>
                </a:solidFill>
              </a:rPr>
              <a:t>15</a:t>
            </a:fld>
            <a:endParaRPr lang="el-GR" sz="975" b="1">
              <a:solidFill>
                <a:schemeClr val="accent1">
                  <a:lumMod val="50000"/>
                </a:schemeClr>
              </a:solidFill>
            </a:endParaRPr>
          </a:p>
        </p:txBody>
      </p:sp>
      <p:sp>
        <p:nvSpPr>
          <p:cNvPr id="10" name="TextBox 9">
            <a:extLst>
              <a:ext uri="{FF2B5EF4-FFF2-40B4-BE49-F238E27FC236}">
                <a16:creationId xmlns:a16="http://schemas.microsoft.com/office/drawing/2014/main" id="{4F75DEE6-C35C-4AAC-ED31-8ECEC62CC572}"/>
              </a:ext>
            </a:extLst>
          </p:cNvPr>
          <p:cNvSpPr txBox="1"/>
          <p:nvPr/>
        </p:nvSpPr>
        <p:spPr>
          <a:xfrm>
            <a:off x="1435630" y="503014"/>
            <a:ext cx="5309933" cy="292388"/>
          </a:xfrm>
          <a:prstGeom prst="rect">
            <a:avLst/>
          </a:prstGeom>
          <a:noFill/>
        </p:spPr>
        <p:txBody>
          <a:bodyPr wrap="square" rtlCol="0">
            <a:spAutoFit/>
          </a:bodyPr>
          <a:lstStyle/>
          <a:p>
            <a:r>
              <a:rPr lang="el-GR" sz="1300" b="1">
                <a:solidFill>
                  <a:srgbClr val="C00000"/>
                </a:solidFill>
              </a:rPr>
              <a:t>Οφέλη των ΕΚΠΑΙΔΕΥΤΙΚΩΝ ΙΔΡΥΜΑΤΩΝ / ΕΡΕΥΝΗΤΙΚΩΝ ΚΕΝΤΡΩΝ (3/3)</a:t>
            </a:r>
          </a:p>
        </p:txBody>
      </p:sp>
      <p:pic>
        <p:nvPicPr>
          <p:cNvPr id="5" name="Picture 4" descr="Advanced technologies | Datwyler">
            <a:extLst>
              <a:ext uri="{FF2B5EF4-FFF2-40B4-BE49-F238E27FC236}">
                <a16:creationId xmlns:a16="http://schemas.microsoft.com/office/drawing/2014/main" id="{022AAC01-66F8-1A89-3C71-47F7A19C881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643928" y="2121815"/>
            <a:ext cx="2740756" cy="293037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5AB565D-327C-6698-350C-4B925DD558CD}"/>
              </a:ext>
            </a:extLst>
          </p:cNvPr>
          <p:cNvSpPr txBox="1">
            <a:spLocks/>
          </p:cNvSpPr>
          <p:nvPr/>
        </p:nvSpPr>
        <p:spPr>
          <a:xfrm>
            <a:off x="1374128" y="2026365"/>
            <a:ext cx="4406347" cy="852203"/>
          </a:xfrm>
          <a:prstGeom prst="rect">
            <a:avLst/>
          </a:prstGeom>
        </p:spPr>
        <p:txBody>
          <a:bodyPr vert="horz" lIns="74295" tIns="37148" rIns="74295" bIns="37148" rtlCol="0">
            <a:noAutofit/>
          </a:bodyPr>
          <a:lstStyle>
            <a:lvl1pPr marL="0" indent="0" algn="ctr" defTabSz="1280160" rtl="0" eaLnBrk="1" latinLnBrk="0" hangingPunct="1">
              <a:lnSpc>
                <a:spcPct val="90000"/>
              </a:lnSpc>
              <a:spcBef>
                <a:spcPts val="1400"/>
              </a:spcBef>
              <a:buFont typeface="Arial" panose="020B0604020202020204" pitchFamily="34" charset="0"/>
              <a:buNone/>
              <a:defRPr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9pPr>
          </a:lstStyle>
          <a:p>
            <a:pPr marL="278606" indent="-278606" algn="l">
              <a:lnSpc>
                <a:spcPct val="115000"/>
              </a:lnSpc>
              <a:spcBef>
                <a:spcPts val="975"/>
              </a:spcBef>
              <a:spcAft>
                <a:spcPts val="650"/>
              </a:spcAft>
              <a:buClr>
                <a:srgbClr val="800000"/>
              </a:buClr>
              <a:buSzPts val="1200"/>
              <a:buFont typeface="Wingdings" panose="05000000000000000000" pitchFamily="2" charset="2"/>
              <a:buChar char="v"/>
              <a:tabLst>
                <a:tab pos="512326" algn="l"/>
              </a:tabLst>
            </a:pPr>
            <a:r>
              <a:rPr lang="el-GR" sz="1056" b="1">
                <a:ea typeface="Tahoma" panose="020B0604030504040204" pitchFamily="34" charset="0"/>
                <a:cs typeface="Calibri" panose="020F0502020204030204" pitchFamily="34" charset="0"/>
              </a:rPr>
              <a:t>Ανάπτυξη προηγμένων τεχνολογιών στο εγχώριο παραγωγικό σύστημα, με σημαντική βελτίωση στην ίδια τεχνογνωσία </a:t>
            </a:r>
          </a:p>
        </p:txBody>
      </p:sp>
      <p:sp>
        <p:nvSpPr>
          <p:cNvPr id="8" name="Content Placeholder 2">
            <a:extLst>
              <a:ext uri="{FF2B5EF4-FFF2-40B4-BE49-F238E27FC236}">
                <a16:creationId xmlns:a16="http://schemas.microsoft.com/office/drawing/2014/main" id="{B9F8E9FB-3AFD-1A02-BC1F-DF0272CE3F6A}"/>
              </a:ext>
            </a:extLst>
          </p:cNvPr>
          <p:cNvSpPr txBox="1">
            <a:spLocks/>
          </p:cNvSpPr>
          <p:nvPr/>
        </p:nvSpPr>
        <p:spPr>
          <a:xfrm>
            <a:off x="1374127" y="2506494"/>
            <a:ext cx="4125318" cy="520530"/>
          </a:xfrm>
          <a:prstGeom prst="rect">
            <a:avLst/>
          </a:prstGeom>
        </p:spPr>
        <p:txBody>
          <a:bodyPr vert="horz" lIns="74295" tIns="37148" rIns="74295" bIns="37148" rtlCol="0">
            <a:noAutofit/>
          </a:bodyPr>
          <a:lstStyle>
            <a:lvl1pPr marL="0" indent="0" algn="ctr" defTabSz="1280160" rtl="0" eaLnBrk="1" latinLnBrk="0" hangingPunct="1">
              <a:lnSpc>
                <a:spcPct val="90000"/>
              </a:lnSpc>
              <a:spcBef>
                <a:spcPts val="1400"/>
              </a:spcBef>
              <a:buFont typeface="Arial" panose="020B0604020202020204" pitchFamily="34" charset="0"/>
              <a:buNone/>
              <a:defRPr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9pPr>
          </a:lstStyle>
          <a:p>
            <a:pPr marL="278606" indent="-278606" algn="l">
              <a:lnSpc>
                <a:spcPct val="115000"/>
              </a:lnSpc>
              <a:spcBef>
                <a:spcPts val="975"/>
              </a:spcBef>
              <a:spcAft>
                <a:spcPts val="650"/>
              </a:spcAft>
              <a:buClr>
                <a:srgbClr val="800000"/>
              </a:buClr>
              <a:buSzPts val="1200"/>
              <a:buFont typeface="Wingdings" panose="05000000000000000000" pitchFamily="2" charset="2"/>
              <a:buChar char="v"/>
              <a:tabLst>
                <a:tab pos="512326" algn="l"/>
              </a:tabLst>
            </a:pPr>
            <a:r>
              <a:rPr lang="en-US" sz="1138" b="1">
                <a:ea typeface="Tahoma" panose="020B0604030504040204" pitchFamily="34" charset="0"/>
                <a:cs typeface="Calibri" panose="020F0502020204030204" pitchFamily="34" charset="0"/>
              </a:rPr>
              <a:t>9.553</a:t>
            </a:r>
            <a:r>
              <a:rPr lang="el-GR" sz="1138" b="1">
                <a:ea typeface="Tahoma" panose="020B0604030504040204" pitchFamily="34" charset="0"/>
                <a:cs typeface="Calibri" panose="020F0502020204030204" pitchFamily="34" charset="0"/>
              </a:rPr>
              <a:t> επιστημονικές δημοσιεύσεις με 2</a:t>
            </a:r>
            <a:r>
              <a:rPr lang="en-US" sz="1138" b="1">
                <a:ea typeface="Tahoma" panose="020B0604030504040204" pitchFamily="34" charset="0"/>
                <a:cs typeface="Calibri" panose="020F0502020204030204" pitchFamily="34" charset="0"/>
              </a:rPr>
              <a:t>1,8</a:t>
            </a:r>
            <a:r>
              <a:rPr lang="el-GR" sz="1138" b="1">
                <a:ea typeface="Tahoma" panose="020B0604030504040204" pitchFamily="34" charset="0"/>
                <a:cs typeface="Calibri" panose="020F0502020204030204" pitchFamily="34" charset="0"/>
              </a:rPr>
              <a:t> </a:t>
            </a:r>
            <a:r>
              <a:rPr lang="el-GR" sz="1138" b="1" err="1">
                <a:ea typeface="Tahoma" panose="020B0604030504040204" pitchFamily="34" charset="0"/>
                <a:cs typeface="Calibri" panose="020F0502020204030204" pitchFamily="34" charset="0"/>
              </a:rPr>
              <a:t>ετεροαναφορές</a:t>
            </a:r>
            <a:r>
              <a:rPr lang="el-GR" sz="1138" b="1">
                <a:ea typeface="Tahoma" panose="020B0604030504040204" pitchFamily="34" charset="0"/>
                <a:cs typeface="Calibri" panose="020F0502020204030204" pitchFamily="34" charset="0"/>
              </a:rPr>
              <a:t> ανά δημοσίευση</a:t>
            </a:r>
          </a:p>
        </p:txBody>
      </p:sp>
      <p:sp>
        <p:nvSpPr>
          <p:cNvPr id="9" name="TextBox 8">
            <a:extLst>
              <a:ext uri="{FF2B5EF4-FFF2-40B4-BE49-F238E27FC236}">
                <a16:creationId xmlns:a16="http://schemas.microsoft.com/office/drawing/2014/main" id="{B572E8AD-81ED-3D55-6B58-8A03F40AD0DC}"/>
              </a:ext>
            </a:extLst>
          </p:cNvPr>
          <p:cNvSpPr txBox="1"/>
          <p:nvPr/>
        </p:nvSpPr>
        <p:spPr>
          <a:xfrm>
            <a:off x="1641737" y="2920179"/>
            <a:ext cx="3528226" cy="483337"/>
          </a:xfrm>
          <a:prstGeom prst="rect">
            <a:avLst/>
          </a:prstGeom>
          <a:noFill/>
        </p:spPr>
        <p:txBody>
          <a:bodyPr wrap="square">
            <a:spAutoFit/>
          </a:bodyPr>
          <a:lstStyle/>
          <a:p>
            <a:pPr>
              <a:lnSpc>
                <a:spcPct val="115000"/>
              </a:lnSpc>
              <a:spcBef>
                <a:spcPts val="975"/>
              </a:spcBef>
              <a:spcAft>
                <a:spcPts val="650"/>
              </a:spcAft>
              <a:buClr>
                <a:srgbClr val="800000"/>
              </a:buClr>
              <a:buSzPts val="1200"/>
              <a:tabLst>
                <a:tab pos="512326" algn="l"/>
              </a:tabLst>
            </a:pPr>
            <a:r>
              <a:rPr lang="el-GR" sz="1138">
                <a:ea typeface="Tahoma" panose="020B0604030504040204" pitchFamily="34" charset="0"/>
                <a:cs typeface="Calibri" panose="020F0502020204030204" pitchFamily="34" charset="0"/>
              </a:rPr>
              <a:t>Ερευνητική Αριστεία:  στην ΑΡΙΣΤΕΙΑ έγιναν 1.</a:t>
            </a:r>
            <a:r>
              <a:rPr lang="en-US" sz="1138">
                <a:ea typeface="Tahoma" panose="020B0604030504040204" pitchFamily="34" charset="0"/>
                <a:cs typeface="Calibri" panose="020F0502020204030204" pitchFamily="34" charset="0"/>
              </a:rPr>
              <a:t>698</a:t>
            </a:r>
            <a:r>
              <a:rPr lang="el-GR" sz="1138">
                <a:ea typeface="Tahoma" panose="020B0604030504040204" pitchFamily="34" charset="0"/>
                <a:cs typeface="Calibri" panose="020F0502020204030204" pitchFamily="34" charset="0"/>
              </a:rPr>
              <a:t> δημοσιεύσεις με 3</a:t>
            </a:r>
            <a:r>
              <a:rPr lang="en-US" sz="1138">
                <a:ea typeface="Tahoma" panose="020B0604030504040204" pitchFamily="34" charset="0"/>
                <a:cs typeface="Calibri" panose="020F0502020204030204" pitchFamily="34" charset="0"/>
              </a:rPr>
              <a:t>6</a:t>
            </a:r>
            <a:r>
              <a:rPr lang="el-GR" sz="1138">
                <a:ea typeface="Tahoma" panose="020B0604030504040204" pitchFamily="34" charset="0"/>
                <a:cs typeface="Calibri" panose="020F0502020204030204" pitchFamily="34" charset="0"/>
              </a:rPr>
              <a:t>,</a:t>
            </a:r>
            <a:r>
              <a:rPr lang="en-US" sz="1138">
                <a:ea typeface="Tahoma" panose="020B0604030504040204" pitchFamily="34" charset="0"/>
                <a:cs typeface="Calibri" panose="020F0502020204030204" pitchFamily="34" charset="0"/>
              </a:rPr>
              <a:t>4</a:t>
            </a:r>
            <a:r>
              <a:rPr lang="el-GR" sz="1138">
                <a:ea typeface="Tahoma" panose="020B0604030504040204" pitchFamily="34" charset="0"/>
                <a:cs typeface="Calibri" panose="020F0502020204030204" pitchFamily="34" charset="0"/>
              </a:rPr>
              <a:t> </a:t>
            </a:r>
            <a:r>
              <a:rPr lang="el-GR" sz="1138" err="1">
                <a:ea typeface="Tahoma" panose="020B0604030504040204" pitchFamily="34" charset="0"/>
                <a:cs typeface="Calibri" panose="020F0502020204030204" pitchFamily="34" charset="0"/>
              </a:rPr>
              <a:t>ετεροαναφορές</a:t>
            </a:r>
            <a:r>
              <a:rPr lang="el-GR" sz="1138">
                <a:ea typeface="Tahoma" panose="020B0604030504040204" pitchFamily="34" charset="0"/>
                <a:cs typeface="Calibri" panose="020F0502020204030204" pitchFamily="34" charset="0"/>
              </a:rPr>
              <a:t> ανά δημοσίευση</a:t>
            </a:r>
          </a:p>
        </p:txBody>
      </p:sp>
      <p:sp>
        <p:nvSpPr>
          <p:cNvPr id="11" name="Content Placeholder 2">
            <a:extLst>
              <a:ext uri="{FF2B5EF4-FFF2-40B4-BE49-F238E27FC236}">
                <a16:creationId xmlns:a16="http://schemas.microsoft.com/office/drawing/2014/main" id="{3A3AF865-092B-8C85-4252-9A29C8D06751}"/>
              </a:ext>
            </a:extLst>
          </p:cNvPr>
          <p:cNvSpPr txBox="1">
            <a:spLocks/>
          </p:cNvSpPr>
          <p:nvPr/>
        </p:nvSpPr>
        <p:spPr>
          <a:xfrm>
            <a:off x="1374128" y="3427595"/>
            <a:ext cx="4344972" cy="821153"/>
          </a:xfrm>
          <a:prstGeom prst="rect">
            <a:avLst/>
          </a:prstGeom>
        </p:spPr>
        <p:txBody>
          <a:bodyPr vert="horz" lIns="74295" tIns="37148" rIns="74295" bIns="37148" rtlCol="0">
            <a:noAutofit/>
          </a:bodyPr>
          <a:lstStyle>
            <a:lvl1pPr marL="0" indent="0" algn="ctr" defTabSz="1280160" rtl="0" eaLnBrk="1" latinLnBrk="0" hangingPunct="1">
              <a:lnSpc>
                <a:spcPct val="90000"/>
              </a:lnSpc>
              <a:spcBef>
                <a:spcPts val="1400"/>
              </a:spcBef>
              <a:buFont typeface="Arial" panose="020B0604020202020204" pitchFamily="34" charset="0"/>
              <a:buNone/>
              <a:defRPr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9pPr>
          </a:lstStyle>
          <a:p>
            <a:pPr marL="278606" indent="-278606" algn="l">
              <a:lnSpc>
                <a:spcPct val="115000"/>
              </a:lnSpc>
              <a:spcBef>
                <a:spcPts val="975"/>
              </a:spcBef>
              <a:spcAft>
                <a:spcPts val="650"/>
              </a:spcAft>
              <a:buClr>
                <a:srgbClr val="800000"/>
              </a:buClr>
              <a:buSzPts val="1200"/>
              <a:buFont typeface="Wingdings" panose="05000000000000000000" pitchFamily="2" charset="2"/>
              <a:buChar char="v"/>
              <a:tabLst>
                <a:tab pos="512326" algn="l"/>
              </a:tabLst>
            </a:pPr>
            <a:r>
              <a:rPr lang="el-GR" sz="1138" b="1">
                <a:ea typeface="Tahoma" panose="020B0604030504040204" pitchFamily="34" charset="0"/>
                <a:cs typeface="Calibri" panose="020F0502020204030204" pitchFamily="34" charset="0"/>
              </a:rPr>
              <a:t>Νέα εγχώρια και διεθνή δίκτυα συνεργασίας μεταξύ ερευνητικών οργανισμών αλλά και με τις επιχειρήσεις</a:t>
            </a:r>
          </a:p>
        </p:txBody>
      </p:sp>
      <p:sp>
        <p:nvSpPr>
          <p:cNvPr id="12" name="TextBox 11">
            <a:extLst>
              <a:ext uri="{FF2B5EF4-FFF2-40B4-BE49-F238E27FC236}">
                <a16:creationId xmlns:a16="http://schemas.microsoft.com/office/drawing/2014/main" id="{9ED3367F-5810-3A30-D020-7EC047AC93A9}"/>
              </a:ext>
            </a:extLst>
          </p:cNvPr>
          <p:cNvSpPr txBox="1"/>
          <p:nvPr/>
        </p:nvSpPr>
        <p:spPr>
          <a:xfrm>
            <a:off x="1641737" y="3851259"/>
            <a:ext cx="2448860" cy="684739"/>
          </a:xfrm>
          <a:prstGeom prst="rect">
            <a:avLst/>
          </a:prstGeom>
          <a:noFill/>
        </p:spPr>
        <p:txBody>
          <a:bodyPr wrap="square">
            <a:spAutoFit/>
          </a:bodyPr>
          <a:lstStyle/>
          <a:p>
            <a:pPr>
              <a:lnSpc>
                <a:spcPct val="115000"/>
              </a:lnSpc>
              <a:spcBef>
                <a:spcPts val="975"/>
              </a:spcBef>
              <a:spcAft>
                <a:spcPts val="650"/>
              </a:spcAft>
              <a:buClr>
                <a:srgbClr val="800000"/>
              </a:buClr>
              <a:buSzPts val="1200"/>
              <a:tabLst>
                <a:tab pos="512326" algn="l"/>
              </a:tabLst>
            </a:pPr>
            <a:r>
              <a:rPr lang="el-GR" sz="1138">
                <a:ea typeface="Tahoma" panose="020B0604030504040204" pitchFamily="34" charset="0"/>
                <a:cs typeface="Calibri" panose="020F0502020204030204" pitchFamily="34" charset="0"/>
              </a:rPr>
              <a:t>Αριθμός συνεργασιών</a:t>
            </a:r>
            <a:r>
              <a:rPr lang="en-US" sz="1138">
                <a:ea typeface="Tahoma" panose="020B0604030504040204" pitchFamily="34" charset="0"/>
                <a:cs typeface="Calibri" panose="020F0502020204030204" pitchFamily="34" charset="0"/>
              </a:rPr>
              <a:t>:</a:t>
            </a:r>
            <a:r>
              <a:rPr lang="el-GR" sz="1138">
                <a:ea typeface="Tahoma" panose="020B0604030504040204" pitchFamily="34" charset="0"/>
                <a:cs typeface="Calibri" panose="020F0502020204030204" pitchFamily="34" charset="0"/>
              </a:rPr>
              <a:t> Αριστοτέλειο 211, ΕΜΠ 173, ΕΚΕΤΑ 149, ΕΚΠΑ 141, Πανεπιστήμιο Πατρών 119, ΙΤΕ 102</a:t>
            </a:r>
          </a:p>
        </p:txBody>
      </p:sp>
      <p:sp>
        <p:nvSpPr>
          <p:cNvPr id="13" name="Content Placeholder 2">
            <a:extLst>
              <a:ext uri="{FF2B5EF4-FFF2-40B4-BE49-F238E27FC236}">
                <a16:creationId xmlns:a16="http://schemas.microsoft.com/office/drawing/2014/main" id="{B07D8156-E056-79AE-ECCD-ABEBF360DD83}"/>
              </a:ext>
            </a:extLst>
          </p:cNvPr>
          <p:cNvSpPr txBox="1">
            <a:spLocks/>
          </p:cNvSpPr>
          <p:nvPr/>
        </p:nvSpPr>
        <p:spPr>
          <a:xfrm>
            <a:off x="1374128" y="4649321"/>
            <a:ext cx="4183462" cy="673913"/>
          </a:xfrm>
          <a:prstGeom prst="rect">
            <a:avLst/>
          </a:prstGeom>
        </p:spPr>
        <p:txBody>
          <a:bodyPr vert="horz" lIns="74295" tIns="37148" rIns="74295" bIns="37148" rtlCol="0">
            <a:noAutofit/>
          </a:bodyPr>
          <a:lstStyle>
            <a:lvl1pPr marL="0" indent="0" algn="ctr" defTabSz="1280160" rtl="0" eaLnBrk="1" latinLnBrk="0" hangingPunct="1">
              <a:lnSpc>
                <a:spcPct val="90000"/>
              </a:lnSpc>
              <a:spcBef>
                <a:spcPts val="1400"/>
              </a:spcBef>
              <a:buFont typeface="Arial" panose="020B0604020202020204" pitchFamily="34" charset="0"/>
              <a:buNone/>
              <a:defRPr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9pPr>
          </a:lstStyle>
          <a:p>
            <a:pPr marL="278606" indent="-278606" algn="l">
              <a:lnSpc>
                <a:spcPct val="115000"/>
              </a:lnSpc>
              <a:spcBef>
                <a:spcPts val="975"/>
              </a:spcBef>
              <a:spcAft>
                <a:spcPts val="650"/>
              </a:spcAft>
              <a:buClr>
                <a:srgbClr val="800000"/>
              </a:buClr>
              <a:buSzPts val="1200"/>
              <a:buFont typeface="Wingdings" panose="05000000000000000000" pitchFamily="2" charset="2"/>
              <a:buChar char="v"/>
              <a:tabLst>
                <a:tab pos="512326" algn="l"/>
              </a:tabLst>
            </a:pPr>
            <a:r>
              <a:rPr lang="el-GR" sz="1138" b="1">
                <a:ea typeface="Tahoma" panose="020B0604030504040204" pitchFamily="34" charset="0"/>
                <a:cs typeface="Calibri" panose="020F0502020204030204" pitchFamily="34" charset="0"/>
              </a:rPr>
              <a:t>Επαναπατρίστηκαν  ή  θεσμοθέτησαν τη σχέση τους με Ελληνικούς ερευνητικούς οργανισμούς 653 ερευνητές</a:t>
            </a:r>
          </a:p>
        </p:txBody>
      </p:sp>
    </p:spTree>
    <p:extLst>
      <p:ext uri="{BB962C8B-B14F-4D97-AF65-F5344CB8AC3E}">
        <p14:creationId xmlns:p14="http://schemas.microsoft.com/office/powerpoint/2010/main" val="861981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8442827" y="5903149"/>
            <a:ext cx="388716" cy="242374"/>
          </a:xfrm>
          <a:prstGeom prst="rect">
            <a:avLst/>
          </a:prstGeom>
          <a:noFill/>
        </p:spPr>
        <p:txBody>
          <a:bodyPr wrap="square" rtlCol="0">
            <a:spAutoFit/>
          </a:bodyPr>
          <a:lstStyle/>
          <a:p>
            <a:fld id="{A867D88C-7066-4B33-A9F2-0C8BA5892FAC}" type="slidenum">
              <a:rPr lang="el-GR" sz="975" b="1">
                <a:solidFill>
                  <a:schemeClr val="accent1">
                    <a:lumMod val="50000"/>
                  </a:schemeClr>
                </a:solidFill>
              </a:rPr>
              <a:t>16</a:t>
            </a:fld>
            <a:endParaRPr lang="el-GR" sz="975" b="1">
              <a:solidFill>
                <a:schemeClr val="accent1">
                  <a:lumMod val="50000"/>
                </a:schemeClr>
              </a:solidFill>
            </a:endParaRPr>
          </a:p>
        </p:txBody>
      </p:sp>
      <p:sp>
        <p:nvSpPr>
          <p:cNvPr id="10" name="TextBox 9">
            <a:extLst>
              <a:ext uri="{FF2B5EF4-FFF2-40B4-BE49-F238E27FC236}">
                <a16:creationId xmlns:a16="http://schemas.microsoft.com/office/drawing/2014/main" id="{4F75DEE6-C35C-4AAC-ED31-8ECEC62CC572}"/>
              </a:ext>
            </a:extLst>
          </p:cNvPr>
          <p:cNvSpPr txBox="1"/>
          <p:nvPr/>
        </p:nvSpPr>
        <p:spPr>
          <a:xfrm>
            <a:off x="1458961" y="621561"/>
            <a:ext cx="5309933" cy="292388"/>
          </a:xfrm>
          <a:prstGeom prst="rect">
            <a:avLst/>
          </a:prstGeom>
          <a:noFill/>
        </p:spPr>
        <p:txBody>
          <a:bodyPr wrap="square" rtlCol="0">
            <a:spAutoFit/>
          </a:bodyPr>
          <a:lstStyle/>
          <a:p>
            <a:r>
              <a:rPr lang="el-GR" sz="1300" b="1">
                <a:solidFill>
                  <a:srgbClr val="C00000"/>
                </a:solidFill>
              </a:rPr>
              <a:t>Οφέλη των ΕΡΕΥΝΗΤΩΝ (1/3)</a:t>
            </a:r>
          </a:p>
        </p:txBody>
      </p:sp>
      <p:sp>
        <p:nvSpPr>
          <p:cNvPr id="5" name="TextBox 4">
            <a:extLst>
              <a:ext uri="{FF2B5EF4-FFF2-40B4-BE49-F238E27FC236}">
                <a16:creationId xmlns:a16="http://schemas.microsoft.com/office/drawing/2014/main" id="{9F4F5E0D-6A89-53A9-432B-6EEE21915422}"/>
              </a:ext>
            </a:extLst>
          </p:cNvPr>
          <p:cNvSpPr txBox="1"/>
          <p:nvPr/>
        </p:nvSpPr>
        <p:spPr>
          <a:xfrm>
            <a:off x="1836924" y="1758423"/>
            <a:ext cx="4554008" cy="681790"/>
          </a:xfrm>
          <a:prstGeom prst="rect">
            <a:avLst/>
          </a:prstGeom>
          <a:noFill/>
        </p:spPr>
        <p:txBody>
          <a:bodyPr wrap="square" rtlCol="0">
            <a:spAutoFit/>
          </a:bodyPr>
          <a:lstStyle/>
          <a:p>
            <a:pPr>
              <a:spcAft>
                <a:spcPts val="488"/>
              </a:spcAft>
            </a:pPr>
            <a:r>
              <a:rPr lang="el-GR" sz="1138"/>
              <a:t>Οι ερευνητές επωφελήθηκαν από τις Δράσεις της ΓΓΕΚ με  </a:t>
            </a:r>
          </a:p>
          <a:p>
            <a:pPr marL="232172" indent="-232172">
              <a:buClr>
                <a:srgbClr val="C00000"/>
              </a:buClr>
              <a:buFont typeface="Wingdings" panose="05000000000000000000" pitchFamily="2" charset="2"/>
              <a:buChar char="v"/>
            </a:pPr>
            <a:r>
              <a:rPr lang="el-GR" sz="1138"/>
              <a:t>την υποστήριξη του ερευνητικού τους έργου</a:t>
            </a:r>
          </a:p>
          <a:p>
            <a:pPr marL="232172" indent="-232172">
              <a:buClr>
                <a:srgbClr val="C00000"/>
              </a:buClr>
              <a:buFont typeface="Wingdings" panose="05000000000000000000" pitchFamily="2" charset="2"/>
              <a:buChar char="v"/>
            </a:pPr>
            <a:r>
              <a:rPr lang="el-GR" sz="1138"/>
              <a:t>την απασχόλησή τους σε επιχειρήσεις</a:t>
            </a:r>
          </a:p>
        </p:txBody>
      </p:sp>
      <p:grpSp>
        <p:nvGrpSpPr>
          <p:cNvPr id="21" name="Group 20">
            <a:extLst>
              <a:ext uri="{FF2B5EF4-FFF2-40B4-BE49-F238E27FC236}">
                <a16:creationId xmlns:a16="http://schemas.microsoft.com/office/drawing/2014/main" id="{E0F0DBB3-7933-A7EE-FEF6-86303E34394D}"/>
              </a:ext>
            </a:extLst>
          </p:cNvPr>
          <p:cNvGrpSpPr/>
          <p:nvPr/>
        </p:nvGrpSpPr>
        <p:grpSpPr>
          <a:xfrm>
            <a:off x="1625532" y="2798270"/>
            <a:ext cx="6424252" cy="2609239"/>
            <a:chOff x="857653" y="2652717"/>
            <a:chExt cx="7906772" cy="3211371"/>
          </a:xfrm>
        </p:grpSpPr>
        <p:grpSp>
          <p:nvGrpSpPr>
            <p:cNvPr id="18" name="Group 17">
              <a:extLst>
                <a:ext uri="{FF2B5EF4-FFF2-40B4-BE49-F238E27FC236}">
                  <a16:creationId xmlns:a16="http://schemas.microsoft.com/office/drawing/2014/main" id="{4D832433-FD82-D461-187B-855D13882FF6}"/>
                </a:ext>
              </a:extLst>
            </p:cNvPr>
            <p:cNvGrpSpPr/>
            <p:nvPr/>
          </p:nvGrpSpPr>
          <p:grpSpPr>
            <a:xfrm>
              <a:off x="1160102" y="2652717"/>
              <a:ext cx="7101305" cy="3211370"/>
              <a:chOff x="2046672" y="2783913"/>
              <a:chExt cx="7101305" cy="3211370"/>
            </a:xfrm>
          </p:grpSpPr>
          <p:sp>
            <p:nvSpPr>
              <p:cNvPr id="17" name="Rectangle 16">
                <a:extLst>
                  <a:ext uri="{FF2B5EF4-FFF2-40B4-BE49-F238E27FC236}">
                    <a16:creationId xmlns:a16="http://schemas.microsoft.com/office/drawing/2014/main" id="{CF8A2753-235E-32BB-40D9-2191E707CE19}"/>
                  </a:ext>
                </a:extLst>
              </p:cNvPr>
              <p:cNvSpPr/>
              <p:nvPr/>
            </p:nvSpPr>
            <p:spPr>
              <a:xfrm>
                <a:off x="2046672" y="2783913"/>
                <a:ext cx="7101304" cy="321137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1463"/>
              </a:p>
            </p:txBody>
          </p:sp>
          <p:pic>
            <p:nvPicPr>
              <p:cNvPr id="16" name="Picture 15">
                <a:extLst>
                  <a:ext uri="{FF2B5EF4-FFF2-40B4-BE49-F238E27FC236}">
                    <a16:creationId xmlns:a16="http://schemas.microsoft.com/office/drawing/2014/main" id="{BD9DFB7E-9E70-B6DA-4B0F-59AC87C1AF39}"/>
                  </a:ext>
                </a:extLst>
              </p:cNvPr>
              <p:cNvPicPr>
                <a:picLocks noChangeAspect="1"/>
              </p:cNvPicPr>
              <p:nvPr/>
            </p:nvPicPr>
            <p:blipFill>
              <a:blip r:embed="rId2"/>
              <a:stretch>
                <a:fillRect/>
              </a:stretch>
            </p:blipFill>
            <p:spPr>
              <a:xfrm>
                <a:off x="2126743" y="2783913"/>
                <a:ext cx="7021234" cy="3175590"/>
              </a:xfrm>
              <a:prstGeom prst="rect">
                <a:avLst/>
              </a:prstGeom>
            </p:spPr>
          </p:pic>
        </p:grpSp>
        <p:sp>
          <p:nvSpPr>
            <p:cNvPr id="19" name="TextBox 18">
              <a:extLst>
                <a:ext uri="{FF2B5EF4-FFF2-40B4-BE49-F238E27FC236}">
                  <a16:creationId xmlns:a16="http://schemas.microsoft.com/office/drawing/2014/main" id="{191823AF-C88B-6D2F-E916-AC33402C95A1}"/>
                </a:ext>
              </a:extLst>
            </p:cNvPr>
            <p:cNvSpPr txBox="1"/>
            <p:nvPr/>
          </p:nvSpPr>
          <p:spPr>
            <a:xfrm rot="16200000">
              <a:off x="-591224" y="4101595"/>
              <a:ext cx="3211370" cy="313616"/>
            </a:xfrm>
            <a:prstGeom prst="rect">
              <a:avLst/>
            </a:prstGeom>
            <a:solidFill>
              <a:schemeClr val="bg1">
                <a:lumMod val="75000"/>
              </a:schemeClr>
            </a:solidFill>
          </p:spPr>
          <p:txBody>
            <a:bodyPr wrap="square" rtlCol="0">
              <a:spAutoFit/>
            </a:bodyPr>
            <a:lstStyle/>
            <a:p>
              <a:pPr algn="ctr"/>
              <a:r>
                <a:rPr lang="el-GR" sz="1056" b="1"/>
                <a:t>ΕΝΟΤΗΤΑ 'ΥΠΟΣΤΗΡΙΞΗ ΕΡΕΥΝΗΤΩΝ'</a:t>
              </a:r>
            </a:p>
          </p:txBody>
        </p:sp>
        <p:sp>
          <p:nvSpPr>
            <p:cNvPr id="20" name="TextBox 19">
              <a:extLst>
                <a:ext uri="{FF2B5EF4-FFF2-40B4-BE49-F238E27FC236}">
                  <a16:creationId xmlns:a16="http://schemas.microsoft.com/office/drawing/2014/main" id="{1B8F60E6-2055-9501-03B3-9E4E49972BF1}"/>
                </a:ext>
              </a:extLst>
            </p:cNvPr>
            <p:cNvSpPr txBox="1"/>
            <p:nvPr/>
          </p:nvSpPr>
          <p:spPr>
            <a:xfrm rot="16200000">
              <a:off x="6901944" y="4001605"/>
              <a:ext cx="3211369" cy="513593"/>
            </a:xfrm>
            <a:prstGeom prst="rect">
              <a:avLst/>
            </a:prstGeom>
            <a:solidFill>
              <a:schemeClr val="bg1">
                <a:lumMod val="75000"/>
              </a:schemeClr>
            </a:solidFill>
          </p:spPr>
          <p:txBody>
            <a:bodyPr wrap="square" rtlCol="0">
              <a:spAutoFit/>
            </a:bodyPr>
            <a:lstStyle/>
            <a:p>
              <a:pPr algn="ctr"/>
              <a:r>
                <a:rPr lang="el-GR" sz="1056" b="1"/>
                <a:t>ENOTHTA 'ΑΠΑΣΧΟΛΗΣΗ ΕΡΕΥΝΗΤΙΚΟΥ ΠΡΟΣΩΠΙΚΟΥ ΣΕ ΕΠΙΧΕΙΡΗΣΕΙΣ'</a:t>
              </a:r>
            </a:p>
          </p:txBody>
        </p:sp>
      </p:grpSp>
    </p:spTree>
    <p:extLst>
      <p:ext uri="{BB962C8B-B14F-4D97-AF65-F5344CB8AC3E}">
        <p14:creationId xmlns:p14="http://schemas.microsoft.com/office/powerpoint/2010/main" val="2343227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1272988" y="1105413"/>
            <a:ext cx="7270377" cy="433188"/>
          </a:xfrm>
          <a:prstGeom prst="rect">
            <a:avLst/>
          </a:prstGeom>
        </p:spPr>
        <p:txBody>
          <a:bodyPr wrap="square" lIns="0" tIns="0" rIns="0" bIns="0" rtlCol="0">
            <a:noAutofit/>
          </a:bodyPr>
          <a:lstStyle/>
          <a:p>
            <a:pPr algn="ctr">
              <a:lnSpc>
                <a:spcPts val="2530"/>
              </a:lnSpc>
              <a:spcBef>
                <a:spcPts val="126"/>
              </a:spcBef>
              <a:spcAft>
                <a:spcPts val="400"/>
              </a:spcAft>
            </a:pPr>
            <a:r>
              <a:rPr lang="el-GR" sz="3600">
                <a:solidFill>
                  <a:srgbClr val="990000"/>
                </a:solidFill>
              </a:rPr>
              <a:t>Επαναπατρισμός ερευνητών</a:t>
            </a:r>
            <a:endParaRPr lang="en-GB" sz="3600">
              <a:solidFill>
                <a:srgbClr val="990000"/>
              </a:solidFill>
            </a:endParaRPr>
          </a:p>
          <a:p>
            <a:pPr algn="ctr">
              <a:lnSpc>
                <a:spcPts val="2530"/>
              </a:lnSpc>
              <a:spcBef>
                <a:spcPts val="126"/>
              </a:spcBef>
              <a:spcAft>
                <a:spcPts val="400"/>
              </a:spcAft>
            </a:pPr>
            <a:endParaRPr sz="2800" b="1">
              <a:solidFill>
                <a:sysClr val="windowText" lastClr="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5297A86-7ED8-0EBB-6230-910709E350D3}"/>
              </a:ext>
            </a:extLst>
          </p:cNvPr>
          <p:cNvSpPr txBox="1"/>
          <p:nvPr/>
        </p:nvSpPr>
        <p:spPr>
          <a:xfrm>
            <a:off x="627529" y="1930170"/>
            <a:ext cx="3783104" cy="3508653"/>
          </a:xfrm>
          <a:prstGeom prst="rect">
            <a:avLst/>
          </a:prstGeom>
          <a:noFill/>
        </p:spPr>
        <p:txBody>
          <a:bodyPr wrap="square">
            <a:spAutoFit/>
          </a:bodyPr>
          <a:lstStyle/>
          <a:p>
            <a:r>
              <a:rPr lang="el-GR" sz="1400" b="1"/>
              <a:t>Μεθοδολογία</a:t>
            </a:r>
            <a:r>
              <a:rPr lang="el-GR" sz="1400"/>
              <a:t> </a:t>
            </a:r>
            <a:r>
              <a:rPr lang="el-GR" sz="1200"/>
              <a:t>Χρησιμοποιήθηκε το ίδρυμα εργασίας/δεσμός (</a:t>
            </a:r>
            <a:r>
              <a:rPr lang="el-GR" sz="1200" err="1"/>
              <a:t>affiliation</a:t>
            </a:r>
            <a:r>
              <a:rPr lang="el-GR" sz="1200"/>
              <a:t>) των ερευνητών που </a:t>
            </a:r>
            <a:r>
              <a:rPr lang="el-GR" sz="1200" err="1"/>
              <a:t>ταυτοποιήθηκαν</a:t>
            </a:r>
            <a:r>
              <a:rPr lang="el-GR" sz="1200"/>
              <a:t> για να διαπιστωθεί αν κάποιοι από τους ερευνητές που ωφελήθηκαν έφυγαν/γυρίσαν από το εξωτερικό. Σημειώνεται ότι τα αποτελέσματα αυτά είναι ενδεικτικά μόνο επειδή </a:t>
            </a:r>
            <a:r>
              <a:rPr lang="el-GR" sz="1200">
                <a:solidFill>
                  <a:srgbClr val="0070C0"/>
                </a:solidFill>
              </a:rPr>
              <a:t>πολλοί ερευνητές έχουν δύο δεσμούς και δημοσιεύουν επιλεκτικά με τον έναν ή τον άλλο, ανάλογα με τη χρηματοδότηση κάθε ερευνητικού έργου.</a:t>
            </a:r>
          </a:p>
          <a:p>
            <a:r>
              <a:rPr lang="el-GR" sz="1400"/>
              <a:t>Βρέθηκαν 653 άτομα που παλαιότερα δημοσίευσαν με δεσμό στο εξωτερικό και στη συνέχεια μεταφέρθηκε ο δεσμός τους στην Ελλάδα (σε εποχή καθαρού </a:t>
            </a:r>
            <a:r>
              <a:rPr lang="el-GR" sz="1400" err="1"/>
              <a:t>brain</a:t>
            </a:r>
            <a:r>
              <a:rPr lang="el-GR" sz="1400"/>
              <a:t> </a:t>
            </a:r>
            <a:r>
              <a:rPr lang="el-GR" sz="1400" err="1"/>
              <a:t>drain</a:t>
            </a:r>
            <a:r>
              <a:rPr lang="el-GR" sz="1400"/>
              <a:t>)</a:t>
            </a:r>
          </a:p>
          <a:p>
            <a:r>
              <a:rPr lang="el-GR" sz="1400"/>
              <a:t>Αντίστοιχα 275 άτομα εμφανίζονται να έφυγαν από την Ελλάδα</a:t>
            </a:r>
          </a:p>
          <a:p>
            <a:r>
              <a:rPr lang="el-GR" sz="1400"/>
              <a:t>513 είχαν πολλαπλές μετακινήσεις ενώ η μεγάλη πλειοψηφία δεν μετακινήθηκε καθόλου</a:t>
            </a:r>
          </a:p>
        </p:txBody>
      </p:sp>
      <p:graphicFrame>
        <p:nvGraphicFramePr>
          <p:cNvPr id="5" name="Table 4">
            <a:extLst>
              <a:ext uri="{FF2B5EF4-FFF2-40B4-BE49-F238E27FC236}">
                <a16:creationId xmlns:a16="http://schemas.microsoft.com/office/drawing/2014/main" id="{5BCBE2D4-F4D9-B44A-E7D4-CDB07D14DD14}"/>
              </a:ext>
            </a:extLst>
          </p:cNvPr>
          <p:cNvGraphicFramePr>
            <a:graphicFrameLocks noGrp="1"/>
          </p:cNvGraphicFramePr>
          <p:nvPr/>
        </p:nvGraphicFramePr>
        <p:xfrm>
          <a:off x="5046132" y="1825625"/>
          <a:ext cx="3526366" cy="3647627"/>
        </p:xfrm>
        <a:graphic>
          <a:graphicData uri="http://schemas.openxmlformats.org/drawingml/2006/table">
            <a:tbl>
              <a:tblPr/>
              <a:tblGrid>
                <a:gridCol w="708628">
                  <a:extLst>
                    <a:ext uri="{9D8B030D-6E8A-4147-A177-3AD203B41FA5}">
                      <a16:colId xmlns:a16="http://schemas.microsoft.com/office/drawing/2014/main" val="2608088265"/>
                    </a:ext>
                  </a:extLst>
                </a:gridCol>
                <a:gridCol w="469623">
                  <a:extLst>
                    <a:ext uri="{9D8B030D-6E8A-4147-A177-3AD203B41FA5}">
                      <a16:colId xmlns:a16="http://schemas.microsoft.com/office/drawing/2014/main" val="681488821"/>
                    </a:ext>
                  </a:extLst>
                </a:gridCol>
                <a:gridCol w="469623">
                  <a:extLst>
                    <a:ext uri="{9D8B030D-6E8A-4147-A177-3AD203B41FA5}">
                      <a16:colId xmlns:a16="http://schemas.microsoft.com/office/drawing/2014/main" val="2335123731"/>
                    </a:ext>
                  </a:extLst>
                </a:gridCol>
                <a:gridCol w="469623">
                  <a:extLst>
                    <a:ext uri="{9D8B030D-6E8A-4147-A177-3AD203B41FA5}">
                      <a16:colId xmlns:a16="http://schemas.microsoft.com/office/drawing/2014/main" val="2558119252"/>
                    </a:ext>
                  </a:extLst>
                </a:gridCol>
                <a:gridCol w="469623">
                  <a:extLst>
                    <a:ext uri="{9D8B030D-6E8A-4147-A177-3AD203B41FA5}">
                      <a16:colId xmlns:a16="http://schemas.microsoft.com/office/drawing/2014/main" val="1501348897"/>
                    </a:ext>
                  </a:extLst>
                </a:gridCol>
                <a:gridCol w="469623">
                  <a:extLst>
                    <a:ext uri="{9D8B030D-6E8A-4147-A177-3AD203B41FA5}">
                      <a16:colId xmlns:a16="http://schemas.microsoft.com/office/drawing/2014/main" val="1682504769"/>
                    </a:ext>
                  </a:extLst>
                </a:gridCol>
                <a:gridCol w="469623">
                  <a:extLst>
                    <a:ext uri="{9D8B030D-6E8A-4147-A177-3AD203B41FA5}">
                      <a16:colId xmlns:a16="http://schemas.microsoft.com/office/drawing/2014/main" val="664492786"/>
                    </a:ext>
                  </a:extLst>
                </a:gridCol>
              </a:tblGrid>
              <a:tr h="53485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Πλήθος ατόμων που ήταν Ελλάδα και έφυγαν στο εξωτερικό και έμειναν</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Πλήθος ατόμων που ήταν Ελλάδα και έφυγαν στο εξωτερικό και γύρισαν</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Πλήθος ατόμων που ήταν στο εξωτερικό και ήρθαν ελλάδα</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Πλήθος ατόμων που δεν πήγαν ποτέ στο εξωτερικό</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Πλήθος ατόμων που ήταν στο εξωτερικό, ήρθαν ελλάδα και ξαναπήγαν εξωτερικό</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Πλήθος ατόμων που δεν ήρθαν ποτέ Ελλάδα</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760765"/>
                  </a:ext>
                </a:extLst>
              </a:tr>
              <a:tr h="1337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ΠΑΒΕΤ</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7</a:t>
                      </a:r>
                      <a:endParaRPr lang="el-GR" sz="800" b="0" i="0" u="none" strike="noStrike">
                        <a:solidFill>
                          <a:srgbClr val="000000"/>
                        </a:solidFill>
                        <a:effectLst/>
                        <a:latin typeface="Calibri" panose="020F0502020204030204" pitchFamily="34" charset="0"/>
                      </a:endParaRPr>
                    </a:p>
                  </a:txBody>
                  <a:tcPr marL="3519" marR="3519" marT="3519"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8</a:t>
                      </a:r>
                      <a:endParaRPr lang="el-GR" sz="800" b="0" i="0" u="none" strike="noStrike">
                        <a:solidFill>
                          <a:srgbClr val="000000"/>
                        </a:solidFill>
                        <a:effectLst/>
                        <a:latin typeface="Calibri" panose="020F0502020204030204" pitchFamily="34" charset="0"/>
                      </a:endParaRPr>
                    </a:p>
                  </a:txBody>
                  <a:tcPr marL="3519" marR="3519" marT="3519"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4</a:t>
                      </a:r>
                      <a:endParaRPr lang="el-GR" sz="800" b="0" i="0" u="none" strike="noStrike">
                        <a:solidFill>
                          <a:srgbClr val="000000"/>
                        </a:solidFill>
                        <a:effectLst/>
                        <a:latin typeface="Calibri" panose="020F0502020204030204" pitchFamily="34" charset="0"/>
                      </a:endParaRPr>
                    </a:p>
                  </a:txBody>
                  <a:tcPr marL="3519" marR="3519" marT="3519"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78</a:t>
                      </a:r>
                      <a:endParaRPr lang="el-GR" sz="800" b="0" i="0" u="none" strike="noStrike">
                        <a:solidFill>
                          <a:srgbClr val="000000"/>
                        </a:solidFill>
                        <a:effectLst/>
                        <a:latin typeface="Calibri" panose="020F0502020204030204" pitchFamily="34" charset="0"/>
                      </a:endParaRPr>
                    </a:p>
                  </a:txBody>
                  <a:tcPr marL="3519" marR="3519" marT="3519"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3</a:t>
                      </a:r>
                      <a:endParaRPr lang="el-GR" sz="800" b="0" i="0" u="none" strike="noStrike">
                        <a:solidFill>
                          <a:srgbClr val="000000"/>
                        </a:solidFill>
                        <a:effectLst/>
                        <a:latin typeface="Calibri" panose="020F0502020204030204" pitchFamily="34" charset="0"/>
                      </a:endParaRPr>
                    </a:p>
                  </a:txBody>
                  <a:tcPr marL="3519" marR="3519" marT="3519"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42</a:t>
                      </a:r>
                      <a:endParaRPr lang="el-GR" sz="800" b="0" i="0" u="none" strike="noStrike">
                        <a:solidFill>
                          <a:srgbClr val="000000"/>
                        </a:solidFill>
                        <a:effectLst/>
                        <a:latin typeface="Calibri" panose="020F0502020204030204" pitchFamily="34" charset="0"/>
                      </a:endParaRPr>
                    </a:p>
                  </a:txBody>
                  <a:tcPr marL="3519" marR="3519" marT="3519"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365657355"/>
                  </a:ext>
                </a:extLst>
              </a:tr>
              <a:tr h="2512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Διακρατικές συνεργασίες μεγάλης κλίμακας</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30</a:t>
                      </a:r>
                      <a:endParaRPr lang="el-GR" sz="800" b="0" i="0" u="none" strike="noStrike">
                        <a:solidFill>
                          <a:srgbClr val="000000"/>
                        </a:solidFill>
                        <a:effectLst/>
                        <a:latin typeface="Calibri" panose="020F0502020204030204" pitchFamily="34" charset="0"/>
                      </a:endParaRPr>
                    </a:p>
                  </a:txBody>
                  <a:tcPr marL="3519" marR="3519" marT="3519"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41</a:t>
                      </a:r>
                      <a:endParaRPr lang="el-GR" sz="800" b="0" i="0" u="none" strike="noStrike">
                        <a:solidFill>
                          <a:srgbClr val="000000"/>
                        </a:solidFill>
                        <a:effectLst/>
                        <a:latin typeface="Calibri" panose="020F0502020204030204" pitchFamily="34" charset="0"/>
                      </a:endParaRPr>
                    </a:p>
                  </a:txBody>
                  <a:tcPr marL="3519" marR="3519" marT="3519"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61</a:t>
                      </a:r>
                      <a:endParaRPr lang="el-GR" sz="800" b="0" i="0" u="none" strike="noStrike">
                        <a:solidFill>
                          <a:srgbClr val="000000"/>
                        </a:solidFill>
                        <a:effectLst/>
                        <a:latin typeface="Calibri" panose="020F0502020204030204" pitchFamily="34" charset="0"/>
                      </a:endParaRPr>
                    </a:p>
                  </a:txBody>
                  <a:tcPr marL="3519" marR="3519" marT="3519"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399</a:t>
                      </a:r>
                      <a:endParaRPr lang="el-GR" sz="800" b="0" i="0" u="none" strike="noStrike">
                        <a:solidFill>
                          <a:srgbClr val="000000"/>
                        </a:solidFill>
                        <a:effectLst/>
                        <a:latin typeface="Calibri" panose="020F0502020204030204" pitchFamily="34" charset="0"/>
                      </a:endParaRPr>
                    </a:p>
                  </a:txBody>
                  <a:tcPr marL="3519" marR="3519" marT="3519"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7</a:t>
                      </a:r>
                      <a:endParaRPr lang="el-GR" sz="800" b="0" i="0" u="none" strike="noStrike">
                        <a:solidFill>
                          <a:srgbClr val="000000"/>
                        </a:solidFill>
                        <a:effectLst/>
                        <a:latin typeface="Calibri" panose="020F0502020204030204" pitchFamily="34" charset="0"/>
                      </a:endParaRPr>
                    </a:p>
                  </a:txBody>
                  <a:tcPr marL="3519" marR="3519" marT="3519"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61</a:t>
                      </a:r>
                      <a:endParaRPr lang="el-GR" sz="800" b="0" i="0" u="none" strike="noStrike">
                        <a:solidFill>
                          <a:srgbClr val="000000"/>
                        </a:solidFill>
                        <a:effectLst/>
                        <a:latin typeface="Calibri" panose="020F0502020204030204" pitchFamily="34" charset="0"/>
                      </a:endParaRPr>
                    </a:p>
                  </a:txBody>
                  <a:tcPr marL="3519" marR="3519" marT="3519"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858236179"/>
                  </a:ext>
                </a:extLst>
              </a:tr>
              <a:tr h="2512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Διακρατικές συνεργασίες μικρής κλίμακας</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35</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44</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68</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221</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8</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27</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621187497"/>
                  </a:ext>
                </a:extLst>
              </a:tr>
              <a:tr h="1337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Συνεργασία </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136</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207</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306</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1768</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40</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165</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84394253"/>
                  </a:ext>
                </a:extLst>
              </a:tr>
              <a:tr h="1337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ΕΡΑΝΕΤ</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6</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13</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21</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62</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10</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458549538"/>
                  </a:ext>
                </a:extLst>
              </a:tr>
              <a:tr h="1337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800" u="none" strike="noStrike">
                          <a:effectLst/>
                        </a:rPr>
                        <a:t>ESFRI</a:t>
                      </a:r>
                      <a:endParaRPr lang="en-GB"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11</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12</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24</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59</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6</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10</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20110826"/>
                  </a:ext>
                </a:extLst>
              </a:tr>
              <a:tr h="1337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800" u="none" strike="noStrike">
                          <a:effectLst/>
                        </a:rPr>
                        <a:t>JPIs</a:t>
                      </a:r>
                      <a:endParaRPr lang="en-GB"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0</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11</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0</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26948417"/>
                  </a:ext>
                </a:extLst>
              </a:tr>
              <a:tr h="1337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800" u="none" strike="noStrike">
                          <a:effectLst/>
                        </a:rPr>
                        <a:t>JTIs ENIAC, ARTEMIS</a:t>
                      </a:r>
                      <a:endParaRPr lang="en-GB"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24</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20</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26</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125</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5</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28</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833892479"/>
                  </a:ext>
                </a:extLst>
              </a:tr>
              <a:tr h="1337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Αριστεία</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2</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44</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108</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85</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13</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5</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60243886"/>
                  </a:ext>
                </a:extLst>
              </a:tr>
              <a:tr h="1337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800" u="none" strike="noStrike">
                          <a:effectLst/>
                        </a:rPr>
                        <a:t>ERC</a:t>
                      </a:r>
                      <a:endParaRPr lang="en-GB"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ctr"/>
                      <a:r>
                        <a:rPr lang="el-GR" sz="800" u="none" strike="noStrike">
                          <a:effectLst/>
                        </a:rPr>
                        <a:t>0</a:t>
                      </a:r>
                      <a:endParaRPr lang="el-GR" sz="800" b="0" i="0" u="none" strike="noStrike">
                        <a:solidFill>
                          <a:srgbClr val="000000"/>
                        </a:solidFill>
                        <a:effectLst/>
                        <a:latin typeface="Calibri" panose="020F0502020204030204" pitchFamily="34" charset="0"/>
                      </a:endParaRPr>
                    </a:p>
                  </a:txBody>
                  <a:tcPr marL="3519" marR="3519" marT="35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ctr"/>
                      <a:r>
                        <a:rPr lang="el-GR" sz="800" u="none" strike="noStrike">
                          <a:effectLst/>
                        </a:rPr>
                        <a:t>8</a:t>
                      </a:r>
                      <a:endParaRPr lang="el-GR" sz="800" b="0" i="0" u="none" strike="noStrike">
                        <a:solidFill>
                          <a:srgbClr val="000000"/>
                        </a:solidFill>
                        <a:effectLst/>
                        <a:latin typeface="Calibri" panose="020F0502020204030204" pitchFamily="34" charset="0"/>
                      </a:endParaRPr>
                    </a:p>
                  </a:txBody>
                  <a:tcPr marL="3519" marR="3519" marT="35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ctr"/>
                      <a:r>
                        <a:rPr lang="el-GR" sz="800" u="none" strike="noStrike">
                          <a:effectLst/>
                        </a:rPr>
                        <a:t>6</a:t>
                      </a:r>
                      <a:endParaRPr lang="el-GR" sz="800" b="0" i="0" u="none" strike="noStrike">
                        <a:solidFill>
                          <a:srgbClr val="000000"/>
                        </a:solidFill>
                        <a:effectLst/>
                        <a:latin typeface="Calibri" panose="020F0502020204030204" pitchFamily="34" charset="0"/>
                      </a:endParaRPr>
                    </a:p>
                  </a:txBody>
                  <a:tcPr marL="3519" marR="3519" marT="35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ctr"/>
                      <a:r>
                        <a:rPr lang="el-GR" sz="800" u="none" strike="noStrike">
                          <a:effectLst/>
                        </a:rPr>
                        <a:t>0</a:t>
                      </a:r>
                      <a:endParaRPr lang="el-GR" sz="800" b="0" i="0" u="none" strike="noStrike">
                        <a:solidFill>
                          <a:srgbClr val="000000"/>
                        </a:solidFill>
                        <a:effectLst/>
                        <a:latin typeface="Calibri" panose="020F0502020204030204" pitchFamily="34" charset="0"/>
                      </a:endParaRPr>
                    </a:p>
                  </a:txBody>
                  <a:tcPr marL="3519" marR="3519" marT="35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ctr"/>
                      <a:r>
                        <a:rPr lang="el-GR" sz="800" u="none" strike="noStrike">
                          <a:effectLst/>
                        </a:rPr>
                        <a:t>0</a:t>
                      </a:r>
                      <a:endParaRPr lang="el-GR" sz="800" b="0" i="0" u="none" strike="noStrike">
                        <a:solidFill>
                          <a:srgbClr val="000000"/>
                        </a:solidFill>
                        <a:effectLst/>
                        <a:latin typeface="Calibri" panose="020F0502020204030204" pitchFamily="34" charset="0"/>
                      </a:endParaRPr>
                    </a:p>
                  </a:txBody>
                  <a:tcPr marL="3519" marR="3519" marT="35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ctr"/>
                      <a:r>
                        <a:rPr lang="el-GR" sz="800" u="none" strike="noStrike">
                          <a:effectLst/>
                        </a:rPr>
                        <a:t>0</a:t>
                      </a:r>
                      <a:endParaRPr lang="el-GR" sz="800" b="0" i="0" u="none" strike="noStrike">
                        <a:solidFill>
                          <a:srgbClr val="000000"/>
                        </a:solidFill>
                        <a:effectLst/>
                        <a:latin typeface="Calibri" panose="020F0502020204030204" pitchFamily="34" charset="0"/>
                      </a:endParaRPr>
                    </a:p>
                  </a:txBody>
                  <a:tcPr marL="3519" marR="3519" marT="35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45372203"/>
                  </a:ext>
                </a:extLst>
              </a:tr>
              <a:tr h="1337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Μεταδιδάκτορες</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23</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15</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20</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70</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12</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12</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535604853"/>
                  </a:ext>
                </a:extLst>
              </a:tr>
              <a:tr h="1337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u="none" strike="noStrike">
                          <a:effectLst/>
                        </a:rPr>
                        <a:t>ΚΡΗΠΙΣ</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0</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4</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9</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7</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0</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u="none" strike="noStrike">
                          <a:effectLst/>
                        </a:rPr>
                        <a:t>1</a:t>
                      </a:r>
                      <a:endParaRPr lang="el-GR" sz="800" b="0" i="0" u="none" strike="noStrike">
                        <a:solidFill>
                          <a:srgbClr val="000000"/>
                        </a:solidFill>
                        <a:effectLst/>
                        <a:latin typeface="Calibri" panose="020F0502020204030204" pitchFamily="34" charset="0"/>
                      </a:endParaRPr>
                    </a:p>
                  </a:txBody>
                  <a:tcPr marL="3519" marR="3519" marT="35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33917531"/>
                  </a:ext>
                </a:extLst>
              </a:tr>
            </a:tbl>
          </a:graphicData>
        </a:graphic>
      </p:graphicFrame>
    </p:spTree>
    <p:extLst>
      <p:ext uri="{BB962C8B-B14F-4D97-AF65-F5344CB8AC3E}">
        <p14:creationId xmlns:p14="http://schemas.microsoft.com/office/powerpoint/2010/main" val="3992207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1272988" y="1105413"/>
            <a:ext cx="7270377" cy="433188"/>
          </a:xfrm>
          <a:prstGeom prst="rect">
            <a:avLst/>
          </a:prstGeom>
        </p:spPr>
        <p:txBody>
          <a:bodyPr wrap="square" lIns="0" tIns="0" rIns="0" bIns="0" rtlCol="0">
            <a:noAutofit/>
          </a:bodyPr>
          <a:lstStyle/>
          <a:p>
            <a:pPr algn="ctr">
              <a:lnSpc>
                <a:spcPts val="2530"/>
              </a:lnSpc>
              <a:spcBef>
                <a:spcPts val="126"/>
              </a:spcBef>
              <a:spcAft>
                <a:spcPts val="400"/>
              </a:spcAft>
            </a:pPr>
            <a:r>
              <a:rPr lang="el-GR" sz="3600">
                <a:solidFill>
                  <a:srgbClr val="990000"/>
                </a:solidFill>
              </a:rPr>
              <a:t>Κατανομή δαπανών  - τομείς ΕΤΑΚ</a:t>
            </a:r>
            <a:r>
              <a:rPr lang="en-US" sz="3600">
                <a:solidFill>
                  <a:srgbClr val="990000"/>
                </a:solidFill>
              </a:rPr>
              <a:t> (</a:t>
            </a:r>
            <a:r>
              <a:rPr lang="el-GR" sz="3600">
                <a:solidFill>
                  <a:srgbClr val="990000"/>
                </a:solidFill>
              </a:rPr>
              <a:t>συνολική/δημόσια δαπάνη)</a:t>
            </a:r>
            <a:endParaRPr sz="2800" b="1">
              <a:solidFill>
                <a:sysClr val="windowText" lastClr="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243B39D-80BB-A0B1-DF8A-15B55A2FBA76}"/>
              </a:ext>
            </a:extLst>
          </p:cNvPr>
          <p:cNvSpPr txBox="1"/>
          <p:nvPr/>
        </p:nvSpPr>
        <p:spPr>
          <a:xfrm>
            <a:off x="286871" y="2183453"/>
            <a:ext cx="3765175" cy="4662815"/>
          </a:xfrm>
          <a:prstGeom prst="rect">
            <a:avLst/>
          </a:prstGeom>
          <a:noFill/>
        </p:spPr>
        <p:txBody>
          <a:bodyPr wrap="square">
            <a:spAutoFit/>
          </a:bodyPr>
          <a:lstStyle/>
          <a:p>
            <a:pPr marL="342900" indent="-342900">
              <a:buFont typeface="+mj-lt"/>
              <a:buAutoNum type="arabicPeriod"/>
            </a:pPr>
            <a:r>
              <a:rPr lang="el-GR" sz="1350"/>
              <a:t>Συνολικά η μεγαλύτερη χρηματοδότηση δόθηκε σε τομείς αιχμής, καταρχήν στις ΤΠΕ με 19.9% του συνόλου, ακολουθούμενες από Υγεία με 18.6%. </a:t>
            </a:r>
          </a:p>
          <a:p>
            <a:pPr marL="342900" indent="-342900">
              <a:buFont typeface="+mj-lt"/>
              <a:buAutoNum type="arabicPeriod"/>
            </a:pPr>
            <a:r>
              <a:rPr lang="el-GR" sz="1350"/>
              <a:t>Ακολουθεί η Γεωργία, Αλιεία, Κτηνοτροφία, Τρόφιμα και Βιοτεχνολογία, με 13,5%, το Περιβάλλον με 10.8% και τα Προηγμένα υλικά, </a:t>
            </a:r>
            <a:r>
              <a:rPr lang="el-GR" sz="1350" err="1"/>
              <a:t>Νανοτεχνολογία</a:t>
            </a:r>
            <a:r>
              <a:rPr lang="el-GR" sz="1350"/>
              <a:t> – </a:t>
            </a:r>
            <a:r>
              <a:rPr lang="el-GR" sz="1350" err="1"/>
              <a:t>Νανοεπιστήμες</a:t>
            </a:r>
            <a:r>
              <a:rPr lang="el-GR" sz="1350"/>
              <a:t> και Μικροηλεκτρονική με 9.2%, η Ενέργεια με 7.6% και τα προϊόντα υψηλής προστιθέμενης αξίας και τεχνολογίες παραγωγής με έμφαση σε παραδοσιακούς κλάδους με 6.2%.</a:t>
            </a:r>
          </a:p>
          <a:p>
            <a:pPr marL="342900" indent="-342900">
              <a:buFont typeface="+mj-lt"/>
              <a:buAutoNum type="arabicPeriod"/>
            </a:pPr>
            <a:r>
              <a:rPr lang="el-GR" sz="1350"/>
              <a:t>Πολύ μικρή, ανάμεσα 2-4% ήταν η συμμετοχή των υπόλοιπων τομέων (Διάστημα, Πολιτιστική κληρονομιά, Κοινωνικές Επιστήμες, Μεταφορές)</a:t>
            </a:r>
            <a:endParaRPr lang="en-US" sz="1350"/>
          </a:p>
          <a:p>
            <a:pPr marL="342900" indent="-342900" fontAlgn="b">
              <a:buFont typeface="+mj-lt"/>
              <a:buAutoNum type="arabicPeriod"/>
              <a:tabLst>
                <a:tab pos="285750" algn="l"/>
              </a:tabLst>
            </a:pPr>
            <a:r>
              <a:rPr lang="en-US" sz="1350"/>
              <a:t>H </a:t>
            </a:r>
            <a:r>
              <a:rPr lang="el-GR" sz="1350"/>
              <a:t>κατανομή ήταν παρόμοια σε όλες τις Δράσεις με μικρές αποκλίσεις (σημασία της Αριστείας για Διαστημικές Τεχνολογίες, Πολιτιστική Κληρονομιά, Κοινωνική και Οικονομική διάσταση της Ανάπτυξης για Αριστεία και </a:t>
            </a:r>
            <a:r>
              <a:rPr lang="el-GR" sz="1350" err="1"/>
              <a:t>Μεταδιδάκτορες</a:t>
            </a:r>
            <a:r>
              <a:rPr lang="el-GR" sz="1350"/>
              <a:t>)</a:t>
            </a:r>
          </a:p>
        </p:txBody>
      </p:sp>
      <p:pic>
        <p:nvPicPr>
          <p:cNvPr id="2" name="Picture 1">
            <a:extLst>
              <a:ext uri="{FF2B5EF4-FFF2-40B4-BE49-F238E27FC236}">
                <a16:creationId xmlns:a16="http://schemas.microsoft.com/office/drawing/2014/main" id="{0C05CFC0-A3DB-C95B-B52F-8D3B521DEE56}"/>
              </a:ext>
            </a:extLst>
          </p:cNvPr>
          <p:cNvPicPr>
            <a:picLocks noChangeAspect="1"/>
          </p:cNvPicPr>
          <p:nvPr/>
        </p:nvPicPr>
        <p:blipFill>
          <a:blip r:embed="rId3"/>
          <a:stretch>
            <a:fillRect/>
          </a:stretch>
        </p:blipFill>
        <p:spPr>
          <a:xfrm>
            <a:off x="4270161" y="2166742"/>
            <a:ext cx="4719049" cy="4321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3731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627529" y="1105413"/>
            <a:ext cx="8417859" cy="433188"/>
          </a:xfrm>
          <a:prstGeom prst="rect">
            <a:avLst/>
          </a:prstGeom>
        </p:spPr>
        <p:txBody>
          <a:bodyPr wrap="square" lIns="0" tIns="0" rIns="0" bIns="0" rtlCol="0">
            <a:noAutofit/>
          </a:bodyPr>
          <a:lstStyle/>
          <a:p>
            <a:pPr algn="ctr">
              <a:lnSpc>
                <a:spcPts val="2530"/>
              </a:lnSpc>
              <a:spcBef>
                <a:spcPts val="126"/>
              </a:spcBef>
              <a:spcAft>
                <a:spcPts val="400"/>
              </a:spcAft>
            </a:pPr>
            <a:r>
              <a:rPr lang="el-GR" sz="3600">
                <a:solidFill>
                  <a:srgbClr val="990000"/>
                </a:solidFill>
              </a:rPr>
              <a:t>Κατανομή δαπανών  - Έξυπνη Εξειδίκευση</a:t>
            </a:r>
            <a:endParaRPr sz="2800" b="1">
              <a:solidFill>
                <a:sysClr val="windowText" lastClr="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243B39D-80BB-A0B1-DF8A-15B55A2FBA76}"/>
              </a:ext>
            </a:extLst>
          </p:cNvPr>
          <p:cNvSpPr txBox="1"/>
          <p:nvPr/>
        </p:nvSpPr>
        <p:spPr>
          <a:xfrm>
            <a:off x="423335" y="2183453"/>
            <a:ext cx="3512172" cy="4154984"/>
          </a:xfrm>
          <a:prstGeom prst="rect">
            <a:avLst/>
          </a:prstGeom>
          <a:noFill/>
        </p:spPr>
        <p:txBody>
          <a:bodyPr wrap="square">
            <a:spAutoFit/>
          </a:bodyPr>
          <a:lstStyle/>
          <a:p>
            <a:pPr marL="342900" indent="-342900">
              <a:buFont typeface="+mj-lt"/>
              <a:buAutoNum type="arabicPeriod"/>
            </a:pPr>
            <a:r>
              <a:rPr lang="el-GR" sz="1200"/>
              <a:t>Συνολικά η μεγαλύτερη χρηματοδότηση δόθηκε σε τομείς αιχμής, καταρχήν στις ΤΠΕ με 22% του συνόλου, ακολουθούμενες από </a:t>
            </a:r>
            <a:r>
              <a:rPr lang="el-GR" sz="1200" err="1"/>
              <a:t>Βιοεπιστήμες</a:t>
            </a:r>
            <a:r>
              <a:rPr lang="el-GR" sz="1200"/>
              <a:t>, Υγεία και Φάρμακα με 19.4%. Οι δαπάνες ΤΠΕ σε πολλές περιπτώσεις αποτελούσαν εργαλείο για άλλες δραστηριότητες.</a:t>
            </a:r>
          </a:p>
          <a:p>
            <a:pPr marL="342900" indent="-342900">
              <a:buFont typeface="+mj-lt"/>
              <a:buAutoNum type="arabicPeriod"/>
            </a:pPr>
            <a:r>
              <a:rPr lang="el-GR" sz="1200"/>
              <a:t>Ακολουθεί η </a:t>
            </a:r>
            <a:r>
              <a:rPr lang="el-GR" sz="1200" err="1"/>
              <a:t>αγροδιατροφή</a:t>
            </a:r>
            <a:r>
              <a:rPr lang="el-GR" sz="1200"/>
              <a:t>, ένας από τους βασικούς τομείς εξειδίκευσης της ελληνικής παραγωγής, με 13,2% και χαμηλότερη συμμετοχή άλλων δύο τομέων συνδεδεμένων με τις οικονομικές δραστηριότητες, συγκριμένα Υλικά και Κατασκευές 10,1% και Πολιτισμός, Τουρισμός και Δημιουργική Βιομηχανία 6,9%.</a:t>
            </a:r>
          </a:p>
          <a:p>
            <a:pPr marL="342900" indent="-342900">
              <a:buFont typeface="+mj-lt"/>
              <a:buAutoNum type="arabicPeriod"/>
            </a:pPr>
            <a:r>
              <a:rPr lang="el-GR" sz="1200"/>
              <a:t>Περιβάλλον και ενέργεια συνολικά απορρόφησαν το 18,7% δείχνοντας ότι υπήρχε ήδη πριν από μια δεκαετία ενδιαφέρον και ευαισθησία για την αντιμετώπιση των κοινωνικών προκλήσεων.</a:t>
            </a:r>
          </a:p>
          <a:p>
            <a:pPr marL="342900" indent="-342900">
              <a:buFont typeface="+mj-lt"/>
              <a:buAutoNum type="arabicPeriod"/>
            </a:pPr>
            <a:r>
              <a:rPr lang="el-GR" sz="1200"/>
              <a:t>Το 7% δεν κατανεμήθηκε με βάση τους τομείς Έξυπνης Εξειδίκευσης γιατί δεν ανήκε σαφώς σε κανέναν.</a:t>
            </a:r>
          </a:p>
        </p:txBody>
      </p:sp>
      <p:graphicFrame>
        <p:nvGraphicFramePr>
          <p:cNvPr id="2" name="Table 1">
            <a:extLst>
              <a:ext uri="{FF2B5EF4-FFF2-40B4-BE49-F238E27FC236}">
                <a16:creationId xmlns:a16="http://schemas.microsoft.com/office/drawing/2014/main" id="{40D9E1E5-FB81-E610-7E8A-37F2927B13EE}"/>
              </a:ext>
            </a:extLst>
          </p:cNvPr>
          <p:cNvGraphicFramePr>
            <a:graphicFrameLocks noGrp="1"/>
          </p:cNvGraphicFramePr>
          <p:nvPr/>
        </p:nvGraphicFramePr>
        <p:xfrm>
          <a:off x="4213412" y="1825625"/>
          <a:ext cx="5576042" cy="4889598"/>
        </p:xfrm>
        <a:graphic>
          <a:graphicData uri="http://schemas.openxmlformats.org/drawingml/2006/table">
            <a:tbl>
              <a:tblPr/>
              <a:tblGrid>
                <a:gridCol w="1033262">
                  <a:extLst>
                    <a:ext uri="{9D8B030D-6E8A-4147-A177-3AD203B41FA5}">
                      <a16:colId xmlns:a16="http://schemas.microsoft.com/office/drawing/2014/main" val="2339076284"/>
                    </a:ext>
                  </a:extLst>
                </a:gridCol>
                <a:gridCol w="454278">
                  <a:extLst>
                    <a:ext uri="{9D8B030D-6E8A-4147-A177-3AD203B41FA5}">
                      <a16:colId xmlns:a16="http://schemas.microsoft.com/office/drawing/2014/main" val="946194052"/>
                    </a:ext>
                  </a:extLst>
                </a:gridCol>
                <a:gridCol w="454278">
                  <a:extLst>
                    <a:ext uri="{9D8B030D-6E8A-4147-A177-3AD203B41FA5}">
                      <a16:colId xmlns:a16="http://schemas.microsoft.com/office/drawing/2014/main" val="4069960771"/>
                    </a:ext>
                  </a:extLst>
                </a:gridCol>
                <a:gridCol w="454278">
                  <a:extLst>
                    <a:ext uri="{9D8B030D-6E8A-4147-A177-3AD203B41FA5}">
                      <a16:colId xmlns:a16="http://schemas.microsoft.com/office/drawing/2014/main" val="870746153"/>
                    </a:ext>
                  </a:extLst>
                </a:gridCol>
                <a:gridCol w="454278">
                  <a:extLst>
                    <a:ext uri="{9D8B030D-6E8A-4147-A177-3AD203B41FA5}">
                      <a16:colId xmlns:a16="http://schemas.microsoft.com/office/drawing/2014/main" val="2679853138"/>
                    </a:ext>
                  </a:extLst>
                </a:gridCol>
                <a:gridCol w="454278">
                  <a:extLst>
                    <a:ext uri="{9D8B030D-6E8A-4147-A177-3AD203B41FA5}">
                      <a16:colId xmlns:a16="http://schemas.microsoft.com/office/drawing/2014/main" val="82212008"/>
                    </a:ext>
                  </a:extLst>
                </a:gridCol>
                <a:gridCol w="454278">
                  <a:extLst>
                    <a:ext uri="{9D8B030D-6E8A-4147-A177-3AD203B41FA5}">
                      <a16:colId xmlns:a16="http://schemas.microsoft.com/office/drawing/2014/main" val="2982880492"/>
                    </a:ext>
                  </a:extLst>
                </a:gridCol>
                <a:gridCol w="454278">
                  <a:extLst>
                    <a:ext uri="{9D8B030D-6E8A-4147-A177-3AD203B41FA5}">
                      <a16:colId xmlns:a16="http://schemas.microsoft.com/office/drawing/2014/main" val="936316090"/>
                    </a:ext>
                  </a:extLst>
                </a:gridCol>
                <a:gridCol w="454278">
                  <a:extLst>
                    <a:ext uri="{9D8B030D-6E8A-4147-A177-3AD203B41FA5}">
                      <a16:colId xmlns:a16="http://schemas.microsoft.com/office/drawing/2014/main" val="2113470551"/>
                    </a:ext>
                  </a:extLst>
                </a:gridCol>
                <a:gridCol w="454278">
                  <a:extLst>
                    <a:ext uri="{9D8B030D-6E8A-4147-A177-3AD203B41FA5}">
                      <a16:colId xmlns:a16="http://schemas.microsoft.com/office/drawing/2014/main" val="1748848981"/>
                    </a:ext>
                  </a:extLst>
                </a:gridCol>
                <a:gridCol w="454278">
                  <a:extLst>
                    <a:ext uri="{9D8B030D-6E8A-4147-A177-3AD203B41FA5}">
                      <a16:colId xmlns:a16="http://schemas.microsoft.com/office/drawing/2014/main" val="524824573"/>
                    </a:ext>
                  </a:extLst>
                </a:gridCol>
              </a:tblGrid>
              <a:tr h="37969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 </a:t>
                      </a:r>
                      <a:endParaRPr lang="el-GR" sz="8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ΤΠΕ</a:t>
                      </a:r>
                      <a:endParaRPr lang="el-GR" sz="8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err="1">
                          <a:effectLst/>
                        </a:rPr>
                        <a:t>Βιο</a:t>
                      </a:r>
                      <a:endParaRPr lang="el-GR" sz="8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i="0" u="none" strike="noStrike" err="1">
                          <a:solidFill>
                            <a:srgbClr val="000000"/>
                          </a:solidFill>
                          <a:effectLst/>
                          <a:latin typeface="Calibri" panose="020F0502020204030204" pitchFamily="34" charset="0"/>
                        </a:rPr>
                        <a:t>Περιβαλ</a:t>
                      </a:r>
                      <a:r>
                        <a:rPr lang="el-GR" sz="800" b="1" i="0" u="none" strike="noStrike">
                          <a:solidFill>
                            <a:srgbClr val="000000"/>
                          </a:solidFill>
                          <a:effectLst/>
                          <a:latin typeface="Calibri" panose="020F0502020204030204" pitchFamily="34" charset="0"/>
                        </a:rPr>
                        <a:t>.</a:t>
                      </a: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 Ενέργεια</a:t>
                      </a:r>
                      <a:endParaRPr lang="el-GR" sz="8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 Μεταφορές - </a:t>
                      </a:r>
                      <a:r>
                        <a:rPr lang="en-US" sz="800" b="1" u="none" strike="noStrike">
                          <a:effectLst/>
                        </a:rPr>
                        <a:t>logistics</a:t>
                      </a:r>
                      <a:endParaRPr lang="el-GR" sz="8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 </a:t>
                      </a:r>
                      <a:r>
                        <a:rPr lang="el-GR" sz="800" b="1" u="none" strike="noStrike" err="1">
                          <a:effectLst/>
                        </a:rPr>
                        <a:t>Αγροδιατροφή</a:t>
                      </a:r>
                      <a:endParaRPr lang="el-GR" sz="8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i="0" u="none" strike="noStrike" err="1">
                          <a:solidFill>
                            <a:srgbClr val="000000"/>
                          </a:solidFill>
                          <a:effectLst/>
                          <a:latin typeface="Calibri" panose="020F0502020204030204" pitchFamily="34" charset="0"/>
                        </a:rPr>
                        <a:t>Πολιτ</a:t>
                      </a:r>
                      <a:r>
                        <a:rPr lang="el-GR" sz="800" b="1" i="0" u="none" strike="noStrike">
                          <a:solidFill>
                            <a:srgbClr val="000000"/>
                          </a:solidFill>
                          <a:effectLst/>
                          <a:latin typeface="Calibri" panose="020F0502020204030204" pitchFamily="34" charset="0"/>
                        </a:rPr>
                        <a:t>. Και Τουρ.</a:t>
                      </a: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Υλικά </a:t>
                      </a:r>
                      <a:endParaRPr lang="el-GR" sz="8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err="1">
                          <a:effectLst/>
                        </a:rPr>
                        <a:t>Αλλα</a:t>
                      </a:r>
                      <a:endParaRPr lang="el-GR" sz="8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Σύνολο</a:t>
                      </a:r>
                      <a:endParaRPr lang="el-GR" sz="8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75263654"/>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u="none" strike="noStrike">
                          <a:effectLst/>
                        </a:rPr>
                        <a:t>ΑΡΙΣΤΕΙΑ Ι &amp; ΙΙ</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65</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107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25</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19</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6</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26</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46</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377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68604238"/>
                  </a:ext>
                </a:extLst>
              </a:tr>
              <a:tr h="34753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u="none" strike="noStrike">
                          <a:effectLst/>
                        </a:rPr>
                        <a:t>Διακρατικές μεγάλης κλίμακας</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16</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91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73181777"/>
                  </a:ext>
                </a:extLst>
              </a:tr>
              <a:tr h="34753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u="none" strike="noStrike">
                          <a:effectLst/>
                        </a:rPr>
                        <a:t>Διακρατικές μικρής κλίμακας</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53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18</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147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063339597"/>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u="none" strike="noStrike">
                          <a:effectLst/>
                        </a:rPr>
                        <a:t>Καινοτομικές συστάδες</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109311728"/>
                  </a:ext>
                </a:extLst>
              </a:tr>
              <a:tr h="34753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u="none" strike="noStrike">
                          <a:effectLst/>
                        </a:rPr>
                        <a:t>Ενίσχυση απασχόλησης ερευνητών</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15</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9</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107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609730005"/>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900" b="1" u="none" strike="noStrike">
                          <a:effectLst/>
                        </a:rPr>
                        <a:t>ERANET</a:t>
                      </a:r>
                      <a:endParaRPr lang="en-GB"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9</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8</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16226814"/>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900" b="1" u="none" strike="noStrike">
                          <a:effectLst/>
                        </a:rPr>
                        <a:t>ERC</a:t>
                      </a:r>
                      <a:endParaRPr lang="en-GB"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576304589"/>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900" b="1" u="none" strike="noStrike">
                          <a:effectLst/>
                        </a:rPr>
                        <a:t>ESFRI</a:t>
                      </a:r>
                      <a:endParaRPr lang="en-GB"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15</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353026725"/>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900" b="1" u="none" strike="noStrike">
                          <a:effectLst/>
                        </a:rPr>
                        <a:t>JPIs</a:t>
                      </a:r>
                      <a:endParaRPr lang="en-GB"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62139582"/>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900" b="1" u="none" strike="noStrike">
                          <a:effectLst/>
                        </a:rPr>
                        <a:t>JTIs ENIAC, ARTEMIS</a:t>
                      </a:r>
                      <a:endParaRPr lang="en-GB"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25</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5</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50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776525871"/>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u="none" strike="noStrike">
                          <a:effectLst/>
                        </a:rPr>
                        <a:t>ΚΡΗΠΙΣ</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29</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079007878"/>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u="none" strike="noStrike">
                          <a:effectLst/>
                        </a:rPr>
                        <a:t>ΜΜΕ Ε&amp;ΤΑ</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15</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6</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46</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307991742"/>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u="none" strike="noStrike">
                          <a:effectLst/>
                        </a:rPr>
                        <a:t>Νέες επιχειρήσεις Ε&amp;ΤΑ</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16</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5</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54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826082723"/>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u="none" strike="noStrike">
                          <a:effectLst/>
                        </a:rPr>
                        <a:t>ΠΑΒΕΤ</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19</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8</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8</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62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150959940"/>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u="none" strike="noStrike">
                          <a:effectLst/>
                        </a:rPr>
                        <a:t>Μεταδιδάκτορες</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52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19</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183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83905856"/>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900" b="1" u="none" strike="noStrike">
                          <a:effectLst/>
                        </a:rPr>
                        <a:t>Spin-off &amp; Spin-out</a:t>
                      </a:r>
                      <a:endParaRPr lang="en-GB"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5</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293763342"/>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u="none" strike="noStrike">
                          <a:effectLst/>
                        </a:rPr>
                        <a:t>ΣΥΝΕΡΓΑΣΙΑ</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53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39</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50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9</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39</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6</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291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600084473"/>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u="none" strike="noStrike">
                          <a:effectLst/>
                        </a:rPr>
                        <a:t>Κουπόνια</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92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16</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70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5</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64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277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656685809"/>
                  </a:ext>
                </a:extLst>
              </a:tr>
              <a:tr h="184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Σύνολο</a:t>
                      </a:r>
                      <a:endParaRPr lang="el-GR" sz="8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402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354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194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146</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47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240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126</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184</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129</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1822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48492226"/>
                  </a:ext>
                </a:extLst>
              </a:tr>
              <a:tr h="1278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900" b="1" i="0" u="none" strike="noStrike">
                          <a:solidFill>
                            <a:srgbClr val="000000"/>
                          </a:solidFill>
                          <a:effectLst/>
                          <a:latin typeface="Calibri" panose="020F0502020204030204" pitchFamily="34" charset="0"/>
                        </a:rPr>
                        <a:t>%</a:t>
                      </a: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22.06%</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19.43%</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10.65%</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8.01%</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2.58%</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13.17%</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6.92%</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10.10%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7.08%</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900" b="1" u="none" strike="noStrike">
                          <a:effectLst/>
                        </a:rPr>
                        <a:t>100.00%</a:t>
                      </a:r>
                      <a:endParaRPr lang="el-GR" sz="900" b="1" i="0" u="none" strike="noStrike">
                        <a:solidFill>
                          <a:srgbClr val="000000"/>
                        </a:solidFill>
                        <a:effectLst/>
                        <a:latin typeface="Calibri" panose="020F0502020204030204" pitchFamily="34" charset="0"/>
                      </a:endParaRPr>
                    </a:p>
                  </a:txBody>
                  <a:tcPr marL="4010" marR="4010" marT="401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81460334"/>
                  </a:ext>
                </a:extLst>
              </a:tr>
            </a:tbl>
          </a:graphicData>
        </a:graphic>
      </p:graphicFrame>
    </p:spTree>
    <p:extLst>
      <p:ext uri="{BB962C8B-B14F-4D97-AF65-F5344CB8AC3E}">
        <p14:creationId xmlns:p14="http://schemas.microsoft.com/office/powerpoint/2010/main" val="221692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FE32DC-EFD1-FE70-1165-398C6EE5297F}"/>
              </a:ext>
            </a:extLst>
          </p:cNvPr>
          <p:cNvSpPr txBox="1"/>
          <p:nvPr/>
        </p:nvSpPr>
        <p:spPr>
          <a:xfrm>
            <a:off x="385823" y="369332"/>
            <a:ext cx="7275259" cy="369332"/>
          </a:xfrm>
          <a:prstGeom prst="rect">
            <a:avLst/>
          </a:prstGeom>
          <a:noFill/>
        </p:spPr>
        <p:txBody>
          <a:bodyPr wrap="square" rtlCol="0">
            <a:spAutoFit/>
          </a:bodyPr>
          <a:lstStyle/>
          <a:p>
            <a:r>
              <a:rPr lang="el-GR" b="1">
                <a:solidFill>
                  <a:schemeClr val="bg2">
                    <a:lumMod val="25000"/>
                  </a:schemeClr>
                </a:solidFill>
              </a:rPr>
              <a:t>1. Μεθοδολογικά – εννοιολογικά στοιχεία της μελέτης [</a:t>
            </a:r>
            <a:r>
              <a:rPr lang="en-US" b="1">
                <a:solidFill>
                  <a:schemeClr val="bg2">
                    <a:lumMod val="25000"/>
                  </a:schemeClr>
                </a:solidFill>
              </a:rPr>
              <a:t>1]</a:t>
            </a:r>
            <a:r>
              <a:rPr lang="el-GR" b="1">
                <a:solidFill>
                  <a:schemeClr val="bg2">
                    <a:lumMod val="25000"/>
                  </a:schemeClr>
                </a:solidFill>
              </a:rPr>
              <a:t> </a:t>
            </a:r>
          </a:p>
        </p:txBody>
      </p:sp>
      <p:sp>
        <p:nvSpPr>
          <p:cNvPr id="4" name="TextBox 3">
            <a:extLst>
              <a:ext uri="{FF2B5EF4-FFF2-40B4-BE49-F238E27FC236}">
                <a16:creationId xmlns:a16="http://schemas.microsoft.com/office/drawing/2014/main" id="{CBF8A3A7-E064-C90A-FF8E-8E4B14CBF04C}"/>
              </a:ext>
            </a:extLst>
          </p:cNvPr>
          <p:cNvSpPr txBox="1"/>
          <p:nvPr/>
        </p:nvSpPr>
        <p:spPr>
          <a:xfrm>
            <a:off x="620872" y="654842"/>
            <a:ext cx="2840393" cy="338554"/>
          </a:xfrm>
          <a:prstGeom prst="rect">
            <a:avLst/>
          </a:prstGeom>
          <a:noFill/>
        </p:spPr>
        <p:txBody>
          <a:bodyPr wrap="none" rtlCol="0">
            <a:spAutoFit/>
          </a:bodyPr>
          <a:lstStyle/>
          <a:p>
            <a:r>
              <a:rPr lang="el-GR" sz="1600" b="1">
                <a:solidFill>
                  <a:srgbClr val="C00000"/>
                </a:solidFill>
              </a:rPr>
              <a:t>Οι διαστάσεις της αξιολόγησης</a:t>
            </a:r>
          </a:p>
        </p:txBody>
      </p:sp>
      <p:sp>
        <p:nvSpPr>
          <p:cNvPr id="5" name="TextBox 4">
            <a:extLst>
              <a:ext uri="{FF2B5EF4-FFF2-40B4-BE49-F238E27FC236}">
                <a16:creationId xmlns:a16="http://schemas.microsoft.com/office/drawing/2014/main" id="{D497A41B-52AF-61D1-70ED-774E27AB41FB}"/>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10" name="TextBox 9">
            <a:extLst>
              <a:ext uri="{FF2B5EF4-FFF2-40B4-BE49-F238E27FC236}">
                <a16:creationId xmlns:a16="http://schemas.microsoft.com/office/drawing/2014/main" id="{BD9CB71F-2879-70E1-6877-7194F9678307}"/>
              </a:ext>
            </a:extLst>
          </p:cNvPr>
          <p:cNvSpPr txBox="1"/>
          <p:nvPr/>
        </p:nvSpPr>
        <p:spPr>
          <a:xfrm>
            <a:off x="501444" y="1269074"/>
            <a:ext cx="8878529" cy="4643387"/>
          </a:xfrm>
          <a:prstGeom prst="rect">
            <a:avLst/>
          </a:prstGeom>
          <a:noFill/>
        </p:spPr>
        <p:txBody>
          <a:bodyPr wrap="square" rtlCol="0">
            <a:spAutoFit/>
          </a:bodyPr>
          <a:lstStyle/>
          <a:p>
            <a:pPr algn="just">
              <a:lnSpc>
                <a:spcPct val="110000"/>
              </a:lnSpc>
              <a:spcAft>
                <a:spcPts val="600"/>
              </a:spcAft>
            </a:pPr>
            <a:r>
              <a:rPr lang="el-GR" sz="1500">
                <a:effectLst/>
                <a:latin typeface="Calibri" panose="020F0502020204030204" pitchFamily="34" charset="0"/>
                <a:ea typeface="Calibri" panose="020F0502020204030204" pitchFamily="34" charset="0"/>
              </a:rPr>
              <a:t>Τα κριτήρια αξιολόγησης που χρησιμοποιήθηκαν στην μελέτη και </a:t>
            </a:r>
            <a:r>
              <a:rPr lang="el-GR" sz="1500">
                <a:latin typeface="Calibri" panose="020F0502020204030204" pitchFamily="34" charset="0"/>
                <a:ea typeface="Calibri" panose="020F0502020204030204" pitchFamily="34" charset="0"/>
              </a:rPr>
              <a:t>βασίζονται στο </a:t>
            </a:r>
            <a:r>
              <a:rPr lang="en-US" sz="1500">
                <a:latin typeface="Calibri" panose="020F0502020204030204" pitchFamily="34" charset="0"/>
                <a:ea typeface="Calibri" panose="020F0502020204030204" pitchFamily="34" charset="0"/>
              </a:rPr>
              <a:t>Better Regulation Guidelines </a:t>
            </a:r>
            <a:r>
              <a:rPr lang="el-GR" sz="1500">
                <a:latin typeface="Calibri" panose="020F0502020204030204" pitchFamily="34" charset="0"/>
                <a:ea typeface="Calibri" panose="020F0502020204030204" pitchFamily="34" charset="0"/>
              </a:rPr>
              <a:t>της Ευρωπαϊκής Επιτροπής, μπορούν </a:t>
            </a:r>
            <a:r>
              <a:rPr lang="el-GR" sz="1500">
                <a:effectLst/>
                <a:latin typeface="Calibri" panose="020F0502020204030204" pitchFamily="34" charset="0"/>
                <a:ea typeface="Calibri" panose="020F0502020204030204" pitchFamily="34" charset="0"/>
              </a:rPr>
              <a:t>να οριστούν ως εξής:</a:t>
            </a:r>
            <a:endParaRPr lang="en-US" sz="1500">
              <a:effectLst/>
              <a:latin typeface="Calibri" panose="020F0502020204030204" pitchFamily="34" charset="0"/>
              <a:ea typeface="Calibri" panose="020F0502020204030204" pitchFamily="34" charset="0"/>
            </a:endParaRPr>
          </a:p>
          <a:p>
            <a:pPr marL="342900" marR="0" lvl="0" indent="-342900" algn="just">
              <a:lnSpc>
                <a:spcPct val="115000"/>
              </a:lnSpc>
              <a:spcBef>
                <a:spcPts val="0"/>
              </a:spcBef>
              <a:spcAft>
                <a:spcPts val="0"/>
              </a:spcAft>
              <a:buClr>
                <a:srgbClr val="800000"/>
              </a:buClr>
              <a:buSzPts val="1200"/>
              <a:buFont typeface="Wingdings" panose="05000000000000000000" pitchFamily="2" charset="2"/>
              <a:buChar char=""/>
              <a:tabLst>
                <a:tab pos="228600" algn="l"/>
                <a:tab pos="457200" algn="l"/>
              </a:tabLst>
            </a:pPr>
            <a:r>
              <a:rPr lang="el-GR" sz="1500" b="1">
                <a:effectLst/>
                <a:latin typeface="Calibri" panose="020F0502020204030204" pitchFamily="34" charset="0"/>
                <a:ea typeface="Tahoma" panose="020B0604030504040204" pitchFamily="34" charset="0"/>
                <a:cs typeface="Calibri" panose="020F0502020204030204" pitchFamily="34" charset="0"/>
              </a:rPr>
              <a:t>Συνάφεια (</a:t>
            </a:r>
            <a:r>
              <a:rPr lang="el-GR" sz="1500" b="1" err="1">
                <a:effectLst/>
                <a:latin typeface="Calibri" panose="020F0502020204030204" pitchFamily="34" charset="0"/>
                <a:ea typeface="Tahoma" panose="020B0604030504040204" pitchFamily="34" charset="0"/>
                <a:cs typeface="Calibri" panose="020F0502020204030204" pitchFamily="34" charset="0"/>
              </a:rPr>
              <a:t>relevance</a:t>
            </a:r>
            <a:r>
              <a:rPr lang="el-GR" sz="1500" b="1">
                <a:effectLst/>
                <a:latin typeface="Calibri" panose="020F0502020204030204" pitchFamily="34" charset="0"/>
                <a:ea typeface="Tahoma" panose="020B0604030504040204" pitchFamily="34" charset="0"/>
                <a:cs typeface="Calibri" panose="020F0502020204030204" pitchFamily="34" charset="0"/>
              </a:rPr>
              <a:t>)</a:t>
            </a:r>
            <a:r>
              <a:rPr lang="el-GR" sz="1500">
                <a:effectLst/>
                <a:latin typeface="Calibri" panose="020F0502020204030204" pitchFamily="34" charset="0"/>
                <a:ea typeface="Tahoma" panose="020B0604030504040204" pitchFamily="34" charset="0"/>
                <a:cs typeface="Calibri" panose="020F0502020204030204" pitchFamily="34" charset="0"/>
              </a:rPr>
              <a:t>: Ανταπόκριση των στόχων και των δραστηριοτήτων των Δράσης στις οικονομικές, κοινωνικές και περιβαλλοντικές ανάγκες της χώρας, ανταπόκριση στις ανάγκες των ωφελούμενων και εναρμόνιση με την ευρύτερη στρατηγική Ε&amp;Κ.</a:t>
            </a:r>
            <a:endParaRPr lang="en-US" sz="1500">
              <a:effectLst/>
              <a:latin typeface="Calibri" panose="020F0502020204030204" pitchFamily="34" charset="0"/>
              <a:ea typeface="Tahoma" panose="020B0604030504040204" pitchFamily="34" charset="0"/>
              <a:cs typeface="Calibri" panose="020F0502020204030204" pitchFamily="34" charset="0"/>
            </a:endParaRPr>
          </a:p>
          <a:p>
            <a:pPr marL="342900" marR="0" lvl="0" indent="-342900" algn="just">
              <a:lnSpc>
                <a:spcPct val="115000"/>
              </a:lnSpc>
              <a:spcBef>
                <a:spcPts val="0"/>
              </a:spcBef>
              <a:spcAft>
                <a:spcPts val="0"/>
              </a:spcAft>
              <a:buClr>
                <a:srgbClr val="800000"/>
              </a:buClr>
              <a:buSzPts val="1200"/>
              <a:buFont typeface="Wingdings" panose="05000000000000000000" pitchFamily="2" charset="2"/>
              <a:buChar char=""/>
              <a:tabLst>
                <a:tab pos="228600" algn="l"/>
                <a:tab pos="457200" algn="l"/>
              </a:tabLst>
            </a:pPr>
            <a:r>
              <a:rPr lang="el-GR" sz="1500" b="1">
                <a:effectLst/>
                <a:latin typeface="Calibri" panose="020F0502020204030204" pitchFamily="34" charset="0"/>
                <a:ea typeface="Tahoma" panose="020B0604030504040204" pitchFamily="34" charset="0"/>
                <a:cs typeface="Calibri" panose="020F0502020204030204" pitchFamily="34" charset="0"/>
              </a:rPr>
              <a:t>Αποτελεσματικότητα (</a:t>
            </a:r>
            <a:r>
              <a:rPr lang="en-US" sz="1500" b="1">
                <a:effectLst/>
                <a:latin typeface="Calibri" panose="020F0502020204030204" pitchFamily="34" charset="0"/>
                <a:ea typeface="Tahoma" panose="020B0604030504040204" pitchFamily="34" charset="0"/>
                <a:cs typeface="Calibri" panose="020F0502020204030204" pitchFamily="34" charset="0"/>
              </a:rPr>
              <a:t>effectiveness</a:t>
            </a:r>
            <a:r>
              <a:rPr lang="el-GR" sz="1500" b="1">
                <a:effectLst/>
                <a:latin typeface="Calibri" panose="020F0502020204030204" pitchFamily="34" charset="0"/>
                <a:ea typeface="Tahoma" panose="020B0604030504040204" pitchFamily="34" charset="0"/>
                <a:cs typeface="Calibri" panose="020F0502020204030204" pitchFamily="34" charset="0"/>
              </a:rPr>
              <a:t>):</a:t>
            </a:r>
            <a:r>
              <a:rPr lang="el-GR" sz="1500">
                <a:effectLst/>
                <a:latin typeface="Calibri" panose="020F0502020204030204" pitchFamily="34" charset="0"/>
                <a:ea typeface="Tahoma" panose="020B0604030504040204" pitchFamily="34" charset="0"/>
                <a:cs typeface="Calibri" panose="020F0502020204030204" pitchFamily="34" charset="0"/>
              </a:rPr>
              <a:t> η επίτευξη ή η πρόοδος προς την επίτευξη των στόχων των Δράσεων και οι παράγοντες διευκόλυνσης ή παρεμπόδισης, συμπεριλαμβανομένων των δραστηριοτήτων που υλοποιούνται από τις Δράσεις.</a:t>
            </a:r>
            <a:endParaRPr lang="en-US" sz="1500">
              <a:effectLst/>
              <a:latin typeface="Calibri" panose="020F0502020204030204" pitchFamily="34" charset="0"/>
              <a:ea typeface="Tahoma" panose="020B0604030504040204" pitchFamily="34" charset="0"/>
              <a:cs typeface="Calibri" panose="020F0502020204030204" pitchFamily="34" charset="0"/>
            </a:endParaRPr>
          </a:p>
          <a:p>
            <a:pPr marL="342900" marR="0" lvl="0" indent="-342900" algn="just">
              <a:lnSpc>
                <a:spcPct val="115000"/>
              </a:lnSpc>
              <a:spcBef>
                <a:spcPts val="0"/>
              </a:spcBef>
              <a:spcAft>
                <a:spcPts val="0"/>
              </a:spcAft>
              <a:buClr>
                <a:srgbClr val="800000"/>
              </a:buClr>
              <a:buSzPts val="1200"/>
              <a:buFont typeface="Wingdings" panose="05000000000000000000" pitchFamily="2" charset="2"/>
              <a:buChar char=""/>
              <a:tabLst>
                <a:tab pos="228600" algn="l"/>
                <a:tab pos="457200" algn="l"/>
              </a:tabLst>
            </a:pPr>
            <a:r>
              <a:rPr lang="el-GR" sz="1500" b="1">
                <a:effectLst/>
                <a:latin typeface="Calibri" panose="020F0502020204030204" pitchFamily="34" charset="0"/>
                <a:ea typeface="Tahoma" panose="020B0604030504040204" pitchFamily="34" charset="0"/>
                <a:cs typeface="Calibri" panose="020F0502020204030204" pitchFamily="34" charset="0"/>
              </a:rPr>
              <a:t>Αποδοτικότητα (</a:t>
            </a:r>
            <a:r>
              <a:rPr lang="el-GR" sz="1500" b="1" err="1">
                <a:effectLst/>
                <a:latin typeface="Calibri" panose="020F0502020204030204" pitchFamily="34" charset="0"/>
                <a:ea typeface="Tahoma" panose="020B0604030504040204" pitchFamily="34" charset="0"/>
                <a:cs typeface="Calibri" panose="020F0502020204030204" pitchFamily="34" charset="0"/>
              </a:rPr>
              <a:t>efficiency</a:t>
            </a:r>
            <a:r>
              <a:rPr lang="el-GR" sz="1500" b="1">
                <a:effectLst/>
                <a:latin typeface="Calibri" panose="020F0502020204030204" pitchFamily="34" charset="0"/>
                <a:ea typeface="Tahoma" panose="020B0604030504040204" pitchFamily="34" charset="0"/>
                <a:cs typeface="Calibri" panose="020F0502020204030204" pitchFamily="34" charset="0"/>
              </a:rPr>
              <a:t>):</a:t>
            </a:r>
            <a:r>
              <a:rPr lang="el-GR" sz="1500">
                <a:effectLst/>
                <a:latin typeface="Calibri" panose="020F0502020204030204" pitchFamily="34" charset="0"/>
                <a:ea typeface="Tahoma" panose="020B0604030504040204" pitchFamily="34" charset="0"/>
                <a:cs typeface="Calibri" panose="020F0502020204030204" pitchFamily="34" charset="0"/>
              </a:rPr>
              <a:t> η σχέση μεταξύ των πόρων που χρησιμοποιούνται από τις Δράσεις και των αλλαγών ή ωφελειών που προκαλούνται από την παρέμβαση. </a:t>
            </a:r>
            <a:endParaRPr lang="en-US" sz="1500">
              <a:effectLst/>
              <a:latin typeface="Calibri" panose="020F0502020204030204" pitchFamily="34" charset="0"/>
              <a:ea typeface="Tahoma" panose="020B0604030504040204" pitchFamily="34" charset="0"/>
              <a:cs typeface="Calibri" panose="020F0502020204030204" pitchFamily="34" charset="0"/>
            </a:endParaRPr>
          </a:p>
          <a:p>
            <a:pPr marL="342900" marR="0" lvl="0" indent="-342900" algn="just">
              <a:lnSpc>
                <a:spcPct val="115000"/>
              </a:lnSpc>
              <a:spcBef>
                <a:spcPts val="0"/>
              </a:spcBef>
              <a:spcAft>
                <a:spcPts val="0"/>
              </a:spcAft>
              <a:buClr>
                <a:srgbClr val="800000"/>
              </a:buClr>
              <a:buSzPts val="1200"/>
              <a:buFont typeface="Wingdings" panose="05000000000000000000" pitchFamily="2" charset="2"/>
              <a:buChar char=""/>
              <a:tabLst>
                <a:tab pos="228600" algn="l"/>
                <a:tab pos="457200" algn="l"/>
              </a:tabLst>
            </a:pPr>
            <a:r>
              <a:rPr lang="el-GR" sz="1500" b="1">
                <a:effectLst/>
                <a:latin typeface="Calibri" panose="020F0502020204030204" pitchFamily="34" charset="0"/>
                <a:ea typeface="Tahoma" panose="020B0604030504040204" pitchFamily="34" charset="0"/>
                <a:cs typeface="Calibri" panose="020F0502020204030204" pitchFamily="34" charset="0"/>
              </a:rPr>
              <a:t>Προστιθέμενη αξία (</a:t>
            </a:r>
            <a:r>
              <a:rPr lang="en-US" sz="1500" b="1">
                <a:effectLst/>
                <a:latin typeface="Calibri" panose="020F0502020204030204" pitchFamily="34" charset="0"/>
                <a:ea typeface="Tahoma" panose="020B0604030504040204" pitchFamily="34" charset="0"/>
                <a:cs typeface="Calibri" panose="020F0502020204030204" pitchFamily="34" charset="0"/>
              </a:rPr>
              <a:t>added value</a:t>
            </a:r>
            <a:r>
              <a:rPr lang="el-GR" sz="1500" b="1">
                <a:effectLst/>
                <a:latin typeface="Calibri" panose="020F0502020204030204" pitchFamily="34" charset="0"/>
                <a:ea typeface="Tahoma" panose="020B0604030504040204" pitchFamily="34" charset="0"/>
                <a:cs typeface="Calibri" panose="020F0502020204030204" pitchFamily="34" charset="0"/>
              </a:rPr>
              <a:t>):</a:t>
            </a:r>
            <a:r>
              <a:rPr lang="el-GR" sz="1500">
                <a:effectLst/>
                <a:latin typeface="Calibri" panose="020F0502020204030204" pitchFamily="34" charset="0"/>
                <a:ea typeface="Tahoma" panose="020B0604030504040204" pitchFamily="34" charset="0"/>
                <a:cs typeface="Calibri" panose="020F0502020204030204" pitchFamily="34" charset="0"/>
              </a:rPr>
              <a:t> γιατί δικαιολογείται η υλοποίηση των Δράσεων; Δηλαδή η αξία που προκύπτει από την παρέμβαση είναι συμπληρωματική της αξίας που θα </a:t>
            </a:r>
            <a:r>
              <a:rPr lang="el-GR" sz="1500" err="1">
                <a:effectLst/>
                <a:latin typeface="Calibri" panose="020F0502020204030204" pitchFamily="34" charset="0"/>
                <a:ea typeface="Tahoma" panose="020B0604030504040204" pitchFamily="34" charset="0"/>
                <a:cs typeface="Calibri" panose="020F0502020204030204" pitchFamily="34" charset="0"/>
              </a:rPr>
              <a:t>προέκυπτε</a:t>
            </a:r>
            <a:r>
              <a:rPr lang="el-GR" sz="1500">
                <a:effectLst/>
                <a:latin typeface="Calibri" panose="020F0502020204030204" pitchFamily="34" charset="0"/>
                <a:ea typeface="Tahoma" panose="020B0604030504040204" pitchFamily="34" charset="0"/>
                <a:cs typeface="Calibri" panose="020F0502020204030204" pitchFamily="34" charset="0"/>
              </a:rPr>
              <a:t> από άλλες δημόσιες ή ιδιωτικές παρεμβάσεις; Ή διατυπωμένο διαφορετικά, οι ωφελούμενοι θα πραγματοποιούσαν τις δραστηριότητες για τις οποίες στηρίχθηκαν, εάν δεν υπήρχαν οι συγκεκριμένες  Δράσεις ή θα χρησιμοποιούσαν άλλες πηγές όπως ίδιους πόρους, άλλα προγράμματα κλπ.</a:t>
            </a:r>
            <a:endParaRPr lang="en-US" sz="1500">
              <a:effectLst/>
              <a:latin typeface="Calibri" panose="020F0502020204030204" pitchFamily="34" charset="0"/>
              <a:ea typeface="Tahoma" panose="020B0604030504040204" pitchFamily="34" charset="0"/>
              <a:cs typeface="Calibri" panose="020F0502020204030204" pitchFamily="34" charset="0"/>
            </a:endParaRPr>
          </a:p>
          <a:p>
            <a:pPr marL="342900" marR="0" lvl="0" indent="-342900" algn="just">
              <a:lnSpc>
                <a:spcPct val="115000"/>
              </a:lnSpc>
              <a:spcBef>
                <a:spcPts val="0"/>
              </a:spcBef>
              <a:spcAft>
                <a:spcPts val="0"/>
              </a:spcAft>
              <a:buClr>
                <a:srgbClr val="800000"/>
              </a:buClr>
              <a:buSzPts val="1200"/>
              <a:buFont typeface="Wingdings" panose="05000000000000000000" pitchFamily="2" charset="2"/>
              <a:buChar char=""/>
              <a:tabLst>
                <a:tab pos="228600" algn="l"/>
                <a:tab pos="457200" algn="l"/>
              </a:tabLst>
            </a:pPr>
            <a:r>
              <a:rPr lang="el-GR" sz="1500" b="1">
                <a:effectLst/>
                <a:latin typeface="Calibri" panose="020F0502020204030204" pitchFamily="34" charset="0"/>
                <a:ea typeface="Tahoma" panose="020B0604030504040204" pitchFamily="34" charset="0"/>
                <a:cs typeface="Calibri" panose="020F0502020204030204" pitchFamily="34" charset="0"/>
              </a:rPr>
              <a:t>Συνοχή (</a:t>
            </a:r>
            <a:r>
              <a:rPr lang="en-US" sz="1500" b="1">
                <a:effectLst/>
                <a:latin typeface="Calibri" panose="020F0502020204030204" pitchFamily="34" charset="0"/>
                <a:ea typeface="Tahoma" panose="020B0604030504040204" pitchFamily="34" charset="0"/>
                <a:cs typeface="Calibri" panose="020F0502020204030204" pitchFamily="34" charset="0"/>
              </a:rPr>
              <a:t>coherence</a:t>
            </a:r>
            <a:r>
              <a:rPr lang="el-GR" sz="1500" b="1">
                <a:effectLst/>
                <a:latin typeface="Calibri" panose="020F0502020204030204" pitchFamily="34" charset="0"/>
                <a:ea typeface="Tahoma" panose="020B0604030504040204" pitchFamily="34" charset="0"/>
                <a:cs typeface="Calibri" panose="020F0502020204030204" pitchFamily="34" charset="0"/>
              </a:rPr>
              <a:t>):</a:t>
            </a:r>
            <a:r>
              <a:rPr lang="el-GR" sz="1500">
                <a:effectLst/>
                <a:latin typeface="Calibri" panose="020F0502020204030204" pitchFamily="34" charset="0"/>
                <a:ea typeface="Tahoma" panose="020B0604030504040204" pitchFamily="34" charset="0"/>
                <a:cs typeface="Calibri" panose="020F0502020204030204" pitchFamily="34" charset="0"/>
              </a:rPr>
              <a:t> πόσο καλά συνεργάζονται οι αξιολογούμενες Δράσεις μεταξύ τους ή με άλλες δημόσιες παρεμβάσεις στην Ελλάδα ή την ΕΕ – π.χ. σχέση με Ορίζοντα</a:t>
            </a:r>
            <a:endParaRPr lang="en-US" sz="1500">
              <a:effectLst/>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186756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1084730" y="1105413"/>
            <a:ext cx="7745506" cy="433188"/>
          </a:xfrm>
          <a:prstGeom prst="rect">
            <a:avLst/>
          </a:prstGeom>
        </p:spPr>
        <p:txBody>
          <a:bodyPr wrap="square" lIns="0" tIns="0" rIns="0" bIns="0" rtlCol="0">
            <a:noAutofit/>
          </a:bodyPr>
          <a:lstStyle/>
          <a:p>
            <a:pPr algn="ctr">
              <a:lnSpc>
                <a:spcPts val="2530"/>
              </a:lnSpc>
              <a:spcBef>
                <a:spcPts val="126"/>
              </a:spcBef>
              <a:spcAft>
                <a:spcPts val="400"/>
              </a:spcAft>
            </a:pPr>
            <a:r>
              <a:rPr lang="el-GR" sz="2800" b="1">
                <a:solidFill>
                  <a:sysClr val="windowText" lastClr="000000"/>
                </a:solidFill>
                <a:latin typeface="Calibri" panose="020F0502020204030204" pitchFamily="34" charset="0"/>
                <a:cs typeface="Calibri" panose="020F0502020204030204" pitchFamily="34" charset="0"/>
              </a:rPr>
              <a:t>Κατανομή δαπανών – περιφερειακή διάσταση</a:t>
            </a:r>
            <a:endParaRPr sz="2800" b="1">
              <a:solidFill>
                <a:sysClr val="windowText" lastClr="0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C3E6F67-BD0B-5226-E3EF-F0B4F0271073}"/>
              </a:ext>
            </a:extLst>
          </p:cNvPr>
          <p:cNvPicPr>
            <a:picLocks noChangeAspect="1"/>
          </p:cNvPicPr>
          <p:nvPr/>
        </p:nvPicPr>
        <p:blipFill>
          <a:blip r:embed="rId3"/>
          <a:stretch>
            <a:fillRect/>
          </a:stretch>
        </p:blipFill>
        <p:spPr>
          <a:xfrm>
            <a:off x="1682997" y="1872548"/>
            <a:ext cx="5999756" cy="4518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401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1084730" y="1105413"/>
            <a:ext cx="7745506" cy="433188"/>
          </a:xfrm>
          <a:prstGeom prst="rect">
            <a:avLst/>
          </a:prstGeom>
        </p:spPr>
        <p:txBody>
          <a:bodyPr wrap="square" lIns="0" tIns="0" rIns="0" bIns="0" rtlCol="0">
            <a:noAutofit/>
          </a:bodyPr>
          <a:lstStyle/>
          <a:p>
            <a:pPr algn="ctr">
              <a:lnSpc>
                <a:spcPts val="2530"/>
              </a:lnSpc>
              <a:spcBef>
                <a:spcPts val="126"/>
              </a:spcBef>
              <a:spcAft>
                <a:spcPts val="400"/>
              </a:spcAft>
            </a:pPr>
            <a:r>
              <a:rPr lang="el-GR" sz="2800" b="1">
                <a:solidFill>
                  <a:sysClr val="windowText" lastClr="000000"/>
                </a:solidFill>
                <a:latin typeface="Calibri" panose="020F0502020204030204" pitchFamily="34" charset="0"/>
                <a:cs typeface="Calibri" panose="020F0502020204030204" pitchFamily="34" charset="0"/>
              </a:rPr>
              <a:t>Κατανομή δαπανών – περιφερειακή διάσταση</a:t>
            </a:r>
            <a:endParaRPr sz="2800" b="1">
              <a:solidFill>
                <a:sysClr val="windowText" lastClr="000000"/>
              </a:solidFill>
              <a:latin typeface="Calibri" panose="020F0502020204030204" pitchFamily="34" charset="0"/>
              <a:cs typeface="Calibri" panose="020F0502020204030204" pitchFamily="34" charset="0"/>
            </a:endParaRPr>
          </a:p>
        </p:txBody>
      </p:sp>
      <p:pic>
        <p:nvPicPr>
          <p:cNvPr id="2" name="Picture 1" descr="A graph with red and blue bars&#10;&#10;Description automatically generated">
            <a:extLst>
              <a:ext uri="{FF2B5EF4-FFF2-40B4-BE49-F238E27FC236}">
                <a16:creationId xmlns:a16="http://schemas.microsoft.com/office/drawing/2014/main" id="{F25687AA-5D39-71EA-EFEB-9197EE21E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435" y="2327434"/>
            <a:ext cx="5528945" cy="3757930"/>
          </a:xfrm>
          <a:prstGeom prst="rect">
            <a:avLst/>
          </a:prstGeom>
          <a:noFill/>
          <a:ln>
            <a:solidFill>
              <a:schemeClr val="accent1"/>
            </a:solidFill>
          </a:ln>
        </p:spPr>
      </p:pic>
      <p:sp>
        <p:nvSpPr>
          <p:cNvPr id="5" name="TextBox 4">
            <a:extLst>
              <a:ext uri="{FF2B5EF4-FFF2-40B4-BE49-F238E27FC236}">
                <a16:creationId xmlns:a16="http://schemas.microsoft.com/office/drawing/2014/main" id="{7F30F701-DB3B-3C47-A63A-826F3DDC0ACA}"/>
              </a:ext>
            </a:extLst>
          </p:cNvPr>
          <p:cNvSpPr txBox="1"/>
          <p:nvPr/>
        </p:nvSpPr>
        <p:spPr>
          <a:xfrm>
            <a:off x="6188465" y="1916723"/>
            <a:ext cx="3442448" cy="4339650"/>
          </a:xfrm>
          <a:prstGeom prst="rect">
            <a:avLst/>
          </a:prstGeom>
          <a:noFill/>
        </p:spPr>
        <p:txBody>
          <a:bodyPr wrap="square">
            <a:spAutoFit/>
          </a:bodyPr>
          <a:lstStyle/>
          <a:p>
            <a:pPr marL="171450" indent="-171450">
              <a:buFont typeface="Wingdings" panose="05000000000000000000" pitchFamily="2" charset="2"/>
              <a:buChar char="v"/>
            </a:pPr>
            <a:r>
              <a:rPr lang="el-GR" sz="1200">
                <a:effectLst/>
                <a:latin typeface="Calibri" panose="020F0502020204030204" pitchFamily="34" charset="0"/>
                <a:ea typeface="Calibri" panose="020F0502020204030204" pitchFamily="34" charset="0"/>
              </a:rPr>
              <a:t>Σχεδόν το 60% εκείνη την εποχή ήταν συγκεντρωμένο στην Αττική και ακολουθείτο με μεγάλη απόσταση από την Κεντρική Μακεδονία και την Κρήτη. </a:t>
            </a:r>
          </a:p>
          <a:p>
            <a:pPr marL="171450" indent="-171450">
              <a:buFont typeface="Wingdings" panose="05000000000000000000" pitchFamily="2" charset="2"/>
              <a:buChar char="v"/>
            </a:pPr>
            <a:r>
              <a:rPr lang="el-GR" sz="1200">
                <a:effectLst/>
                <a:latin typeface="Calibri" panose="020F0502020204030204" pitchFamily="34" charset="0"/>
                <a:ea typeface="Calibri" panose="020F0502020204030204" pitchFamily="34" charset="0"/>
              </a:rPr>
              <a:t>Η γενική </a:t>
            </a:r>
            <a:r>
              <a:rPr lang="el-GR" sz="1200" err="1">
                <a:effectLst/>
                <a:latin typeface="Calibri" panose="020F0502020204030204" pitchFamily="34" charset="0"/>
                <a:ea typeface="Calibri" panose="020F0502020204030204" pitchFamily="34" charset="0"/>
              </a:rPr>
              <a:t>υπερσυγκέντρωση</a:t>
            </a:r>
            <a:r>
              <a:rPr lang="el-GR" sz="1200">
                <a:effectLst/>
                <a:latin typeface="Calibri" panose="020F0502020204030204" pitchFamily="34" charset="0"/>
                <a:ea typeface="Calibri" panose="020F0502020204030204" pitchFamily="34" charset="0"/>
              </a:rPr>
              <a:t> στην Αττική παρατηρείται και στο άθροισμα των Δράσεων αλλά με 10 ποσοστιαίες μονάδες χαμηλότερα, τις οποίες κερδίζουν κυρίως η Κρήτη αλλά και η Δυτική Ελλάδα και η Κεντρική Μακεδονία. </a:t>
            </a:r>
          </a:p>
          <a:p>
            <a:pPr marL="171450" indent="-171450">
              <a:buFont typeface="Wingdings" panose="05000000000000000000" pitchFamily="2" charset="2"/>
              <a:buChar char="v"/>
            </a:pPr>
            <a:r>
              <a:rPr lang="el-GR" sz="1200">
                <a:effectLst/>
                <a:latin typeface="Calibri" panose="020F0502020204030204" pitchFamily="34" charset="0"/>
                <a:ea typeface="Calibri" panose="020F0502020204030204" pitchFamily="34" charset="0"/>
              </a:rPr>
              <a:t>Συγκριτικά ελαφρώς χαμηλότερα είναι και τα ποσοστά σε Πελοπόννησο, Στερεά Ελλάδα και Ιόνια Νησιά.</a:t>
            </a:r>
          </a:p>
          <a:p>
            <a:pPr marL="171450" indent="-171450">
              <a:buFont typeface="Wingdings" panose="05000000000000000000" pitchFamily="2" charset="2"/>
              <a:buChar char="v"/>
            </a:pPr>
            <a:r>
              <a:rPr lang="el-GR" sz="1200">
                <a:latin typeface="Calibri" panose="020F0502020204030204" pitchFamily="34" charset="0"/>
                <a:ea typeface="Calibri" panose="020F0502020204030204" pitchFamily="34" charset="0"/>
              </a:rPr>
              <a:t>Σ</a:t>
            </a:r>
            <a:r>
              <a:rPr lang="el-GR" sz="1200">
                <a:effectLst/>
                <a:latin typeface="Calibri" panose="020F0502020204030204" pitchFamily="34" charset="0"/>
                <a:ea typeface="Calibri" panose="020F0502020204030204" pitchFamily="34" charset="0"/>
              </a:rPr>
              <a:t>τη Δυτική Μακεδονία, την Ήπειρο και το Νότο Αιγαίο υπάρχει ενδιαφέρον από πλευράς επιχειρήσεων εντυπωσιακά μεγαλύτερο από ότι δείχνει η ακαδημαϊκή έρευνα που είναι αναλογικά περισσότερο συγκεντρωμένη στο Βόρειο Αιγαίο, τη Δυτική Ελλάδα, τη Θεσσαλία και την Κρήτη. </a:t>
            </a:r>
          </a:p>
          <a:p>
            <a:pPr marL="171450" indent="-171450">
              <a:buFont typeface="Wingdings" panose="05000000000000000000" pitchFamily="2" charset="2"/>
              <a:buChar char="v"/>
            </a:pPr>
            <a:r>
              <a:rPr lang="el-GR" sz="1200">
                <a:latin typeface="Calibri" panose="020F0502020204030204" pitchFamily="34" charset="0"/>
                <a:ea typeface="Calibri" panose="020F0502020204030204" pitchFamily="34" charset="0"/>
              </a:rPr>
              <a:t>Η περιφερειακή κατανομή επηρεάζεται σε μεγάλο βαθμό από το ρόλο των ΑΕΙ και ΕΚ.</a:t>
            </a:r>
          </a:p>
          <a:p>
            <a:pPr marL="171450" indent="-171450">
              <a:buFont typeface="Wingdings" panose="05000000000000000000" pitchFamily="2" charset="2"/>
              <a:buChar char="v"/>
            </a:pPr>
            <a:r>
              <a:rPr lang="el-GR" sz="1200">
                <a:latin typeface="Calibri" panose="020F0502020204030204" pitchFamily="34" charset="0"/>
                <a:ea typeface="Calibri" panose="020F0502020204030204" pitchFamily="34" charset="0"/>
              </a:rPr>
              <a:t>Δράσεις </a:t>
            </a:r>
            <a:r>
              <a:rPr lang="el-GR" sz="1200">
                <a:effectLst/>
                <a:latin typeface="Calibri" panose="020F0502020204030204" pitchFamily="34" charset="0"/>
                <a:ea typeface="Calibri" panose="020F0502020204030204" pitchFamily="34" charset="0"/>
              </a:rPr>
              <a:t>διεθνοποίησης προωθούνται κυρίως από τις πιο αναπτυγμένες περιφέρειες. </a:t>
            </a:r>
          </a:p>
        </p:txBody>
      </p:sp>
    </p:spTree>
    <p:extLst>
      <p:ext uri="{BB962C8B-B14F-4D97-AF65-F5344CB8AC3E}">
        <p14:creationId xmlns:p14="http://schemas.microsoft.com/office/powerpoint/2010/main" val="2756413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1272988" y="1105413"/>
            <a:ext cx="7270377" cy="433188"/>
          </a:xfrm>
          <a:prstGeom prst="rect">
            <a:avLst/>
          </a:prstGeom>
        </p:spPr>
        <p:txBody>
          <a:bodyPr wrap="square" lIns="0" tIns="0" rIns="0" bIns="0" rtlCol="0">
            <a:noAutofit/>
          </a:bodyPr>
          <a:lstStyle/>
          <a:p>
            <a:pPr algn="ctr">
              <a:lnSpc>
                <a:spcPts val="2530"/>
              </a:lnSpc>
              <a:spcBef>
                <a:spcPts val="126"/>
              </a:spcBef>
              <a:spcAft>
                <a:spcPts val="400"/>
              </a:spcAft>
            </a:pPr>
            <a:r>
              <a:rPr lang="el-GR" sz="3600">
                <a:solidFill>
                  <a:srgbClr val="990000"/>
                </a:solidFill>
              </a:rPr>
              <a:t>Καινοτομία: προϊόντα, υπηρεσίες, ευρεσιτεχνίες</a:t>
            </a:r>
            <a:endParaRPr lang="el-GR" sz="2800" b="1">
              <a:solidFill>
                <a:sysClr val="windowText" lastClr="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243B39D-80BB-A0B1-DF8A-15B55A2FBA76}"/>
              </a:ext>
            </a:extLst>
          </p:cNvPr>
          <p:cNvSpPr txBox="1"/>
          <p:nvPr/>
        </p:nvSpPr>
        <p:spPr>
          <a:xfrm>
            <a:off x="242047" y="1916723"/>
            <a:ext cx="4495053" cy="4832092"/>
          </a:xfrm>
          <a:prstGeom prst="rect">
            <a:avLst/>
          </a:prstGeom>
          <a:noFill/>
        </p:spPr>
        <p:txBody>
          <a:bodyPr wrap="square">
            <a:spAutoFit/>
          </a:bodyPr>
          <a:lstStyle/>
          <a:p>
            <a:pPr marL="342900" indent="-342900">
              <a:buFont typeface="+mj-lt"/>
              <a:buAutoNum type="arabicPeriod"/>
            </a:pPr>
            <a:r>
              <a:rPr lang="el-GR" sz="1400"/>
              <a:t>Απαντήσεις σε ερωτηματολόγια: όφελος από την τεχνογνωσία που αποκτήθηκε, δημιουργήθηκαν αρκετά πρωτότυπα για τα οποία παραμένει ο στόχος αξιοποίησής τους, λίγα αποτελέσματα πέτυχαν εμπορική εκμετάλλευση.</a:t>
            </a:r>
          </a:p>
          <a:p>
            <a:pPr marL="342900" indent="-342900">
              <a:buFont typeface="+mj-lt"/>
              <a:buAutoNum type="arabicPeriod"/>
            </a:pPr>
            <a:r>
              <a:rPr lang="el-GR" sz="1400"/>
              <a:t>Η σχετικά περιορισμένη οικονομική αξιοποίηση είναι άρρηκτα συνδεδεμένη με την συγκυρία της εποχής, όπου λόγω αβεβαιότητας και έλλειψης τραπεζικής ρευστότητας δεν γίνονταν πρακτικά καθόλου νέες επενδύσεις. Ωστόσο, έστω σε λίγες περιπτώσεις, η </a:t>
            </a:r>
            <a:r>
              <a:rPr lang="el-GR" sz="1400" err="1"/>
              <a:t>αντιπαραδειγματική</a:t>
            </a:r>
            <a:r>
              <a:rPr lang="el-GR" sz="1400"/>
              <a:t> ανάλυση έδειξε στατιστικά σημαντικά αποτελέσματα.</a:t>
            </a:r>
          </a:p>
          <a:p>
            <a:pPr marL="342900" indent="-342900">
              <a:buFont typeface="+mj-lt"/>
              <a:buAutoNum type="arabicPeriod"/>
            </a:pPr>
            <a:r>
              <a:rPr lang="el-GR" sz="1400"/>
              <a:t>Οι αιτήσεις και οι χορηγήσεις διπλωμάτων ευρεσιτεχνίας είναι χαμηλές (γενική τάση στη χώρα)</a:t>
            </a:r>
          </a:p>
          <a:p>
            <a:pPr marL="342900" indent="-342900">
              <a:buFont typeface="+mj-lt"/>
              <a:buAutoNum type="arabicPeriod"/>
            </a:pPr>
            <a:r>
              <a:rPr lang="el-GR" sz="1400"/>
              <a:t>Υπάρχει ένδειξη, λόγω των συνολικών αιτήσεων/χορηγήσεων κάποιων ωφελούμενων ότι οι δράσεις έχουν πετύχει στην υποστήριξη/δημιουργία «επίμονων καινοτόμων» (</a:t>
            </a:r>
            <a:r>
              <a:rPr lang="en-US" sz="1400"/>
              <a:t>persistent innovators).</a:t>
            </a:r>
            <a:endParaRPr lang="el-GR" sz="1400"/>
          </a:p>
          <a:p>
            <a:pPr marL="342900" indent="-342900">
              <a:buFont typeface="+mj-lt"/>
              <a:buAutoNum type="arabicPeriod"/>
            </a:pPr>
            <a:r>
              <a:rPr lang="el-GR" sz="1400"/>
              <a:t>Σχετική επιτυχία εμφανίζεται στην καινοτομική δραστηριότητα όλων των ερευνητών (ΑΡΙΣΤΕΙΑ Ι &amp; ΙΙ, ERC, </a:t>
            </a:r>
            <a:r>
              <a:rPr lang="el-GR" sz="1400" err="1"/>
              <a:t>Μεταδιδάκτορες</a:t>
            </a:r>
            <a:r>
              <a:rPr lang="el-GR" sz="1400"/>
              <a:t>) με το κόστος ανά αίτηση να κυμαίνεται από €1-1,27 εκ.</a:t>
            </a:r>
          </a:p>
        </p:txBody>
      </p:sp>
      <p:graphicFrame>
        <p:nvGraphicFramePr>
          <p:cNvPr id="2" name="Table 1">
            <a:extLst>
              <a:ext uri="{FF2B5EF4-FFF2-40B4-BE49-F238E27FC236}">
                <a16:creationId xmlns:a16="http://schemas.microsoft.com/office/drawing/2014/main" id="{03221E4A-3503-3781-5C1B-9B702255BA86}"/>
              </a:ext>
            </a:extLst>
          </p:cNvPr>
          <p:cNvGraphicFramePr>
            <a:graphicFrameLocks noGrp="1"/>
          </p:cNvGraphicFramePr>
          <p:nvPr/>
        </p:nvGraphicFramePr>
        <p:xfrm>
          <a:off x="5168902" y="1868005"/>
          <a:ext cx="4386880" cy="4453691"/>
        </p:xfrm>
        <a:graphic>
          <a:graphicData uri="http://schemas.openxmlformats.org/drawingml/2006/table">
            <a:tbl>
              <a:tblPr/>
              <a:tblGrid>
                <a:gridCol w="1935847">
                  <a:extLst>
                    <a:ext uri="{9D8B030D-6E8A-4147-A177-3AD203B41FA5}">
                      <a16:colId xmlns:a16="http://schemas.microsoft.com/office/drawing/2014/main" val="3350181311"/>
                    </a:ext>
                  </a:extLst>
                </a:gridCol>
                <a:gridCol w="1233321">
                  <a:extLst>
                    <a:ext uri="{9D8B030D-6E8A-4147-A177-3AD203B41FA5}">
                      <a16:colId xmlns:a16="http://schemas.microsoft.com/office/drawing/2014/main" val="3855673463"/>
                    </a:ext>
                  </a:extLst>
                </a:gridCol>
                <a:gridCol w="1217712">
                  <a:extLst>
                    <a:ext uri="{9D8B030D-6E8A-4147-A177-3AD203B41FA5}">
                      <a16:colId xmlns:a16="http://schemas.microsoft.com/office/drawing/2014/main" val="3563582422"/>
                    </a:ext>
                  </a:extLst>
                </a:gridCol>
              </a:tblGrid>
              <a:tr h="29174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el-GR" sz="800" b="1" u="none" strike="noStrike">
                          <a:effectLst/>
                        </a:rPr>
                        <a:t>Δράση</a:t>
                      </a:r>
                      <a:endParaRPr lang="el-GR" sz="800" b="1" i="0" u="none" strike="noStrike">
                        <a:solidFill>
                          <a:srgbClr val="000000"/>
                        </a:solidFill>
                        <a:effectLst/>
                        <a:latin typeface="Calibri" panose="020F0502020204030204" pitchFamily="34" charset="0"/>
                      </a:endParaRPr>
                    </a:p>
                  </a:txBody>
                  <a:tcPr marL="1920" marR="1920" marT="19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el-GR" sz="800" b="1" u="none" strike="noStrike">
                          <a:effectLst/>
                        </a:rPr>
                        <a:t>Ευρεσιτεχνίες αιτήσεις</a:t>
                      </a:r>
                      <a:endParaRPr lang="el-GR" sz="800" b="1" i="0" u="none" strike="noStrike">
                        <a:solidFill>
                          <a:srgbClr val="000000"/>
                        </a:solidFill>
                        <a:effectLst/>
                        <a:latin typeface="Calibri" panose="020F0502020204030204" pitchFamily="34" charset="0"/>
                      </a:endParaRPr>
                    </a:p>
                  </a:txBody>
                  <a:tcPr marL="1920" marR="1920" marT="19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el-GR" sz="800" b="1" u="none" strike="noStrike">
                          <a:effectLst/>
                        </a:rPr>
                        <a:t>Σχετικές ευρεσιτεχνίες αιτήσεις</a:t>
                      </a:r>
                      <a:endParaRPr lang="el-GR" sz="800" b="1" i="0" u="none" strike="noStrike">
                        <a:solidFill>
                          <a:srgbClr val="000000"/>
                        </a:solidFill>
                        <a:effectLst/>
                        <a:latin typeface="Calibri" panose="020F0502020204030204" pitchFamily="34" charset="0"/>
                      </a:endParaRPr>
                    </a:p>
                  </a:txBody>
                  <a:tcPr marL="1920" marR="1920" marT="19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02866451"/>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Καινοτομικές συστάδες</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7</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0</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92175559"/>
                  </a:ext>
                </a:extLst>
              </a:tr>
              <a:tr h="137042">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Ενίσχυση απασχόλησης ερευνητών</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hMerge="1">
                  <a:txBody>
                    <a:bodyPr/>
                    <a:lstStyle/>
                    <a:p>
                      <a:endParaRPr lang="el-G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585626724"/>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ΜΜΕ Ε&amp;ΤΑ</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1</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0</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590546378"/>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Νέες επιχειρήσεις Ε&amp;ΤΑ</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885087785"/>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ΠΑΒΕΤ (άτομα)</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6</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 </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093229341"/>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ΠΑΒΕΤ (εταιρείες)</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118</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10</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140737874"/>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800" b="1" u="none" strike="noStrike">
                          <a:effectLst/>
                        </a:rPr>
                        <a:t>Spin-off &amp; Spin-out</a:t>
                      </a:r>
                      <a:endParaRPr lang="en-GB"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4</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0</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74172443"/>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Κουπόνια καινοτομίας</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530225716"/>
                  </a:ext>
                </a:extLst>
              </a:tr>
              <a:tr h="2188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Διακρατικές συνεργασίες μεγάλης κλίμακας (ερευνητές)</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38</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19</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669701939"/>
                  </a:ext>
                </a:extLst>
              </a:tr>
              <a:tr h="2188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Διακρατικές συνεργασίες μεγάλης κλίμακας πατέντες (Ερ. Ομάδες)</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90</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45</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024753380"/>
                  </a:ext>
                </a:extLst>
              </a:tr>
              <a:tr h="2188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Διακρατικές συνεργασίες μεγάλης κλίμακας πατέντες (εταιρείες)</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13</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0</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613162264"/>
                  </a:ext>
                </a:extLst>
              </a:tr>
              <a:tr h="2188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Διακρατικές συνεργασίες μεγάλης κλίμακας πατέντες (Πανεπιστήμια)</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31</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4</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44841587"/>
                  </a:ext>
                </a:extLst>
              </a:tr>
              <a:tr h="2188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Διακρατικές συνεργασίες μεγάλης κλίμακας πατέντες (Ερ. Κέντρα)</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19</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1</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53422357"/>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Διακρατικές συνεργασίες μικρής κλίμακας </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587617986"/>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ΣΥΝΕΡΓΑΣΙΑ (άτομα)</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128</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96</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06485718"/>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ΣΥΝΕΡΓΑΣΙΑ (επιχειρήσεις, φορείς)</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1657</a:t>
                      </a:r>
                      <a:endParaRPr lang="el-GR" sz="800" b="1" i="0" u="none" strike="noStrike">
                        <a:solidFill>
                          <a:srgbClr val="000000"/>
                        </a:solidFill>
                        <a:effectLst/>
                        <a:latin typeface="Calibri" panose="020F0502020204030204" pitchFamily="34" charset="0"/>
                      </a:endParaRPr>
                    </a:p>
                  </a:txBody>
                  <a:tcPr marL="1920" marR="1920" marT="1920"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25</a:t>
                      </a:r>
                      <a:endParaRPr lang="el-GR" sz="800" b="1" i="0" u="none" strike="noStrike">
                        <a:solidFill>
                          <a:srgbClr val="000000"/>
                        </a:solidFill>
                        <a:effectLst/>
                        <a:latin typeface="Calibri" panose="020F0502020204030204" pitchFamily="34" charset="0"/>
                      </a:endParaRPr>
                    </a:p>
                  </a:txBody>
                  <a:tcPr marL="1920" marR="1920" marT="192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08202835"/>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800" b="1" u="none" strike="noStrike">
                          <a:effectLst/>
                        </a:rPr>
                        <a:t>ERANET  </a:t>
                      </a:r>
                      <a:endParaRPr lang="en-GB"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794981781"/>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800" b="1" u="none" strike="noStrike">
                          <a:effectLst/>
                        </a:rPr>
                        <a:t>ESFRI  </a:t>
                      </a:r>
                      <a:endParaRPr lang="en-GB"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74876277"/>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800" b="1" u="none" strike="noStrike">
                          <a:effectLst/>
                        </a:rPr>
                        <a:t>JPIs </a:t>
                      </a:r>
                      <a:endParaRPr lang="en-GB"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810872670"/>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800" b="1" u="none" strike="noStrike">
                          <a:effectLst/>
                        </a:rPr>
                        <a:t>JTIs ENIAC, ARTEMIS </a:t>
                      </a:r>
                      <a:endParaRPr lang="en-GB"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4</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0</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572600307"/>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ΑΡΙΣΤΕΙΑ Ι &amp; ΙΙ </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66</a:t>
                      </a:r>
                      <a:endParaRPr lang="el-GR" sz="800" b="1" i="0" u="none" strike="noStrike">
                        <a:solidFill>
                          <a:srgbClr val="FBC011"/>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40</a:t>
                      </a:r>
                      <a:endParaRPr lang="el-GR" sz="800" b="1" i="0" u="none" strike="noStrike">
                        <a:solidFill>
                          <a:srgbClr val="FBC011"/>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504835409"/>
                  </a:ext>
                </a:extLst>
              </a:tr>
              <a:tr h="2188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en-GB" sz="800" b="1" u="none" strike="noStrike">
                          <a:effectLst/>
                        </a:rPr>
                        <a:t>ERC </a:t>
                      </a:r>
                      <a:endParaRPr lang="en-GB" sz="800" b="1" i="0" u="none" strike="noStrike">
                        <a:solidFill>
                          <a:srgbClr val="000000"/>
                        </a:solidFill>
                        <a:effectLst/>
                        <a:latin typeface="Calibri" panose="020F0502020204030204" pitchFamily="34" charset="0"/>
                      </a:endParaRPr>
                    </a:p>
                  </a:txBody>
                  <a:tcPr marL="1920" marR="1920" marT="19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ctr"/>
                      <a:r>
                        <a:rPr lang="el-GR" sz="800" b="1" u="none" strike="noStrike">
                          <a:effectLst/>
                        </a:rPr>
                        <a:t>10</a:t>
                      </a:r>
                      <a:endParaRPr lang="el-GR" sz="800" b="1" i="0" u="none" strike="noStrike">
                        <a:solidFill>
                          <a:srgbClr val="000000"/>
                        </a:solidFill>
                        <a:effectLst/>
                        <a:latin typeface="Calibri" panose="020F0502020204030204" pitchFamily="34" charset="0"/>
                      </a:endParaRPr>
                    </a:p>
                  </a:txBody>
                  <a:tcPr marL="1920" marR="1920" marT="19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ctr"/>
                      <a:r>
                        <a:rPr lang="el-GR" sz="800" b="1" u="none" strike="noStrike">
                          <a:effectLst/>
                        </a:rPr>
                        <a:t>8</a:t>
                      </a:r>
                      <a:endParaRPr lang="el-GR" sz="800" b="1" i="0" u="none" strike="noStrike">
                        <a:solidFill>
                          <a:srgbClr val="000000"/>
                        </a:solidFill>
                        <a:effectLst/>
                        <a:latin typeface="Calibri" panose="020F0502020204030204" pitchFamily="34" charset="0"/>
                      </a:endParaRPr>
                    </a:p>
                  </a:txBody>
                  <a:tcPr marL="1920" marR="1920" marT="19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565830147"/>
                  </a:ext>
                </a:extLst>
              </a:tr>
              <a:tr h="2188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el-GR" sz="800" b="1" u="none" strike="noStrike">
                          <a:effectLst/>
                        </a:rPr>
                        <a:t>Μεταδιδάκτορες</a:t>
                      </a:r>
                      <a:endParaRPr lang="el-GR" sz="800" b="1" i="0" u="none" strike="noStrike">
                        <a:solidFill>
                          <a:srgbClr val="000000"/>
                        </a:solidFill>
                        <a:effectLst/>
                        <a:latin typeface="Calibri" panose="020F0502020204030204" pitchFamily="34" charset="0"/>
                      </a:endParaRPr>
                    </a:p>
                  </a:txBody>
                  <a:tcPr marL="1920" marR="1920" marT="19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ctr"/>
                      <a:r>
                        <a:rPr lang="el-GR" sz="800" b="1" u="none" strike="noStrike">
                          <a:effectLst/>
                        </a:rPr>
                        <a:t>19</a:t>
                      </a:r>
                      <a:endParaRPr lang="el-GR" sz="800" b="1" i="0" u="none" strike="noStrike">
                        <a:solidFill>
                          <a:srgbClr val="000000"/>
                        </a:solidFill>
                        <a:effectLst/>
                        <a:latin typeface="Calibri" panose="020F0502020204030204" pitchFamily="34" charset="0"/>
                      </a:endParaRPr>
                    </a:p>
                  </a:txBody>
                  <a:tcPr marL="1920" marR="1920" marT="19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ctr"/>
                      <a:r>
                        <a:rPr lang="el-GR" sz="800" b="1" u="none" strike="noStrike">
                          <a:effectLst/>
                        </a:rPr>
                        <a:t>13</a:t>
                      </a:r>
                      <a:endParaRPr lang="el-GR" sz="800" b="1" i="0" u="none" strike="noStrike">
                        <a:solidFill>
                          <a:srgbClr val="000000"/>
                        </a:solidFill>
                        <a:effectLst/>
                        <a:latin typeface="Calibri" panose="020F0502020204030204" pitchFamily="34" charset="0"/>
                      </a:endParaRPr>
                    </a:p>
                  </a:txBody>
                  <a:tcPr marL="1920" marR="1920" marT="19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577353235"/>
                  </a:ext>
                </a:extLst>
              </a:tr>
              <a:tr h="147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l-GR" sz="800" b="1" u="none" strike="noStrike">
                          <a:effectLst/>
                        </a:rPr>
                        <a:t>ΚΡΗΠΙΣ</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5</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l-GR" sz="800" b="1" u="none" strike="noStrike">
                          <a:effectLst/>
                        </a:rPr>
                        <a:t>0</a:t>
                      </a:r>
                      <a:endParaRPr lang="el-GR" sz="800" b="1" i="0" u="none" strike="noStrike">
                        <a:solidFill>
                          <a:srgbClr val="000000"/>
                        </a:solidFill>
                        <a:effectLst/>
                        <a:latin typeface="Calibri" panose="020F0502020204030204" pitchFamily="34" charset="0"/>
                      </a:endParaRPr>
                    </a:p>
                  </a:txBody>
                  <a:tcPr marL="1920" marR="1920" marT="19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713988949"/>
                  </a:ext>
                </a:extLst>
              </a:tr>
            </a:tbl>
          </a:graphicData>
        </a:graphic>
      </p:graphicFrame>
    </p:spTree>
    <p:extLst>
      <p:ext uri="{BB962C8B-B14F-4D97-AF65-F5344CB8AC3E}">
        <p14:creationId xmlns:p14="http://schemas.microsoft.com/office/powerpoint/2010/main" val="548818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1272988" y="1105413"/>
            <a:ext cx="7270377" cy="433188"/>
          </a:xfrm>
          <a:prstGeom prst="rect">
            <a:avLst/>
          </a:prstGeom>
        </p:spPr>
        <p:txBody>
          <a:bodyPr wrap="square" lIns="0" tIns="0" rIns="0" bIns="0" rtlCol="0">
            <a:noAutofit/>
          </a:bodyPr>
          <a:lstStyle/>
          <a:p>
            <a:pPr algn="ctr">
              <a:lnSpc>
                <a:spcPts val="2530"/>
              </a:lnSpc>
              <a:spcBef>
                <a:spcPts val="126"/>
              </a:spcBef>
              <a:spcAft>
                <a:spcPts val="400"/>
              </a:spcAft>
            </a:pPr>
            <a:r>
              <a:rPr lang="el-GR" sz="3600">
                <a:solidFill>
                  <a:srgbClr val="990000"/>
                </a:solidFill>
              </a:rPr>
              <a:t>Καινοτομία: κινητοποίηση επιχειρήσεων</a:t>
            </a:r>
            <a:endParaRPr lang="el-GR" sz="2800" b="1">
              <a:solidFill>
                <a:sysClr val="windowText" lastClr="0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C58F6C9-C939-49B3-75B2-7DFC2D122BFB}"/>
              </a:ext>
            </a:extLst>
          </p:cNvPr>
          <p:cNvSpPr txBox="1"/>
          <p:nvPr/>
        </p:nvSpPr>
        <p:spPr>
          <a:xfrm>
            <a:off x="7366809" y="2242231"/>
            <a:ext cx="2325593" cy="3742628"/>
          </a:xfrm>
          <a:prstGeom prst="rect">
            <a:avLst/>
          </a:prstGeom>
          <a:noFill/>
        </p:spPr>
        <p:txBody>
          <a:bodyPr wrap="square">
            <a:spAutoFit/>
          </a:bodyPr>
          <a:lstStyle/>
          <a:p>
            <a:pPr marL="0" marR="0" algn="just">
              <a:lnSpc>
                <a:spcPct val="110000"/>
              </a:lnSpc>
              <a:spcBef>
                <a:spcPts val="0"/>
              </a:spcBef>
              <a:spcAft>
                <a:spcPts val="600"/>
              </a:spcAft>
            </a:pPr>
            <a:r>
              <a:rPr lang="el-GR" sz="900">
                <a:effectLst/>
                <a:latin typeface="Calibri" panose="020F0502020204030204" pitchFamily="34" charset="0"/>
                <a:ea typeface="Calibri" panose="020F0502020204030204" pitchFamily="34" charset="0"/>
              </a:rPr>
              <a:t>Το πρόγραμμα κινητοποίησε 1533 συμμετοχές συνολικά από 1083 επιχειρήσεις δηλαδή μόλις το 0,2% του συνόλου των επιχειρήσεων επέλεξε να επενδύσει τους πόρους που χρειάζονται για να υποβάλλει πρόταση. </a:t>
            </a:r>
          </a:p>
          <a:p>
            <a:pPr marL="0" marR="0" algn="just">
              <a:lnSpc>
                <a:spcPct val="110000"/>
              </a:lnSpc>
              <a:spcBef>
                <a:spcPts val="0"/>
              </a:spcBef>
              <a:spcAft>
                <a:spcPts val="600"/>
              </a:spcAft>
            </a:pPr>
            <a:r>
              <a:rPr lang="el-GR" sz="900">
                <a:effectLst/>
                <a:latin typeface="Calibri" panose="020F0502020204030204" pitchFamily="34" charset="0"/>
                <a:ea typeface="Calibri" panose="020F0502020204030204" pitchFamily="34" charset="0"/>
              </a:rPr>
              <a:t>Μεγάλη διαφορά όμως είχε στο σύνολο των Δράσεων η ενεργοποίηση των μεγάλων επιχειρήσεων. Από 399 επιχειρήσεις που καταγράφονται εκείνη την εποχή ως μεγάλες 98 επιχειρήσεις έκαναν αιτήσεις και 88 από αυτές ολοκλήρωσαν έργα στο πλαίσιο όλων των Δράσεων. Το ποσοστό κινητοποίησης του 25% των μεγάλων επιχειρήσεων για να κάνουν αιτήσεις και 22% που ολοκλήρωσαν έργα είναι ικανοποιητικό</a:t>
            </a:r>
          </a:p>
          <a:p>
            <a:pPr marL="0" marR="0" algn="just">
              <a:lnSpc>
                <a:spcPct val="110000"/>
              </a:lnSpc>
              <a:spcBef>
                <a:spcPts val="0"/>
              </a:spcBef>
              <a:spcAft>
                <a:spcPts val="600"/>
              </a:spcAft>
            </a:pPr>
            <a:r>
              <a:rPr lang="el-GR" sz="900">
                <a:effectLst/>
                <a:latin typeface="Calibri" panose="020F0502020204030204" pitchFamily="34" charset="0"/>
                <a:ea typeface="Calibri" panose="020F0502020204030204" pitchFamily="34" charset="0"/>
              </a:rPr>
              <a:t>Οι παρεμβάσεις που γίνονται για την ενεργοποίηση των επιχειρήσεων έχουν χαρακτηριστικά που προσελκύουν περισσότερο μεγάλες επιχειρήσεις (με εξαιρέσεις) και χρειάζεται επιπλέον προσπάθεια για να αυξηθεί αντίστοιχα και η προσέλκυση των ΜΜΕ.</a:t>
            </a:r>
          </a:p>
        </p:txBody>
      </p:sp>
      <p:graphicFrame>
        <p:nvGraphicFramePr>
          <p:cNvPr id="6" name="Table 5">
            <a:extLst>
              <a:ext uri="{FF2B5EF4-FFF2-40B4-BE49-F238E27FC236}">
                <a16:creationId xmlns:a16="http://schemas.microsoft.com/office/drawing/2014/main" id="{2664AD21-289B-7877-E7B2-914E52AE2ABE}"/>
              </a:ext>
            </a:extLst>
          </p:cNvPr>
          <p:cNvGraphicFramePr>
            <a:graphicFrameLocks noGrp="1"/>
          </p:cNvGraphicFramePr>
          <p:nvPr/>
        </p:nvGraphicFramePr>
        <p:xfrm>
          <a:off x="367552" y="2160536"/>
          <a:ext cx="6878452" cy="3939482"/>
        </p:xfrm>
        <a:graphic>
          <a:graphicData uri="http://schemas.openxmlformats.org/drawingml/2006/table">
            <a:tbl>
              <a:tblPr firstRow="1" firstCol="1" bandRow="1" bandCol="1"/>
              <a:tblGrid>
                <a:gridCol w="2190099">
                  <a:extLst>
                    <a:ext uri="{9D8B030D-6E8A-4147-A177-3AD203B41FA5}">
                      <a16:colId xmlns:a16="http://schemas.microsoft.com/office/drawing/2014/main" val="434229279"/>
                    </a:ext>
                  </a:extLst>
                </a:gridCol>
                <a:gridCol w="522762">
                  <a:extLst>
                    <a:ext uri="{9D8B030D-6E8A-4147-A177-3AD203B41FA5}">
                      <a16:colId xmlns:a16="http://schemas.microsoft.com/office/drawing/2014/main" val="1757786281"/>
                    </a:ext>
                  </a:extLst>
                </a:gridCol>
                <a:gridCol w="1309657">
                  <a:extLst>
                    <a:ext uri="{9D8B030D-6E8A-4147-A177-3AD203B41FA5}">
                      <a16:colId xmlns:a16="http://schemas.microsoft.com/office/drawing/2014/main" val="1960955740"/>
                    </a:ext>
                  </a:extLst>
                </a:gridCol>
                <a:gridCol w="1049652">
                  <a:extLst>
                    <a:ext uri="{9D8B030D-6E8A-4147-A177-3AD203B41FA5}">
                      <a16:colId xmlns:a16="http://schemas.microsoft.com/office/drawing/2014/main" val="4278103884"/>
                    </a:ext>
                  </a:extLst>
                </a:gridCol>
                <a:gridCol w="921713">
                  <a:extLst>
                    <a:ext uri="{9D8B030D-6E8A-4147-A177-3AD203B41FA5}">
                      <a16:colId xmlns:a16="http://schemas.microsoft.com/office/drawing/2014/main" val="3100612503"/>
                    </a:ext>
                  </a:extLst>
                </a:gridCol>
                <a:gridCol w="884569">
                  <a:extLst>
                    <a:ext uri="{9D8B030D-6E8A-4147-A177-3AD203B41FA5}">
                      <a16:colId xmlns:a16="http://schemas.microsoft.com/office/drawing/2014/main" val="2048849985"/>
                    </a:ext>
                  </a:extLst>
                </a:gridCol>
              </a:tblGrid>
              <a:tr h="287239">
                <a:tc>
                  <a:txBody>
                    <a:bodyPr/>
                    <a:lstStyle/>
                    <a:p>
                      <a:pPr marL="0" marR="0">
                        <a:spcBef>
                          <a:spcPts val="200"/>
                        </a:spcBef>
                        <a:spcAft>
                          <a:spcPts val="200"/>
                        </a:spcAft>
                      </a:pPr>
                      <a:r>
                        <a:rPr lang="el-GR" sz="800" b="1" kern="800">
                          <a:solidFill>
                            <a:srgbClr val="FFFFFF"/>
                          </a:solidFill>
                          <a:effectLst/>
                          <a:latin typeface="Calibri" panose="020F0502020204030204" pitchFamily="34" charset="0"/>
                          <a:ea typeface="Meiryo" panose="020B0604030504040204" pitchFamily="34" charset="-128"/>
                          <a:cs typeface="Arial" panose="020B0604020202020204" pitchFamily="34" charset="0"/>
                        </a:rPr>
                        <a:t>Στρατηγική στόχευση</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9B2D1F"/>
                    </a:solidFill>
                  </a:tcPr>
                </a:tc>
                <a:tc>
                  <a:txBody>
                    <a:bodyPr/>
                    <a:lstStyle/>
                    <a:p>
                      <a:pPr marL="0" marR="0" algn="r">
                        <a:spcBef>
                          <a:spcPts val="200"/>
                        </a:spcBef>
                        <a:spcAft>
                          <a:spcPts val="200"/>
                        </a:spcAft>
                      </a:pPr>
                      <a:r>
                        <a:rPr lang="el-GR" sz="800" b="1" kern="800">
                          <a:solidFill>
                            <a:srgbClr val="FFFFFF"/>
                          </a:solidFill>
                          <a:effectLst/>
                          <a:latin typeface="Calibri" panose="020F0502020204030204" pitchFamily="34" charset="0"/>
                          <a:ea typeface="Meiryo" panose="020B0604030504040204" pitchFamily="34" charset="-128"/>
                          <a:cs typeface="Arial" panose="020B0604020202020204" pitchFamily="34" charset="0"/>
                        </a:rPr>
                        <a:t>Αρ. έργων</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9B2D1F"/>
                    </a:solidFill>
                  </a:tcPr>
                </a:tc>
                <a:tc>
                  <a:txBody>
                    <a:bodyPr/>
                    <a:lstStyle/>
                    <a:p>
                      <a:pPr marL="0" marR="0" algn="r">
                        <a:spcBef>
                          <a:spcPts val="200"/>
                        </a:spcBef>
                        <a:spcAft>
                          <a:spcPts val="200"/>
                        </a:spcAft>
                      </a:pPr>
                      <a:r>
                        <a:rPr lang="el-GR" sz="800" b="1" kern="800">
                          <a:solidFill>
                            <a:srgbClr val="FFFFFF"/>
                          </a:solidFill>
                          <a:effectLst/>
                          <a:latin typeface="Calibri" panose="020F0502020204030204" pitchFamily="34" charset="0"/>
                          <a:ea typeface="Meiryo" panose="020B0604030504040204" pitchFamily="34" charset="-128"/>
                          <a:cs typeface="Arial" panose="020B0604020202020204" pitchFamily="34" charset="0"/>
                        </a:rPr>
                        <a:t>Τελική δημόσια χρηματοδότηση</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9B2D1F"/>
                    </a:solidFill>
                  </a:tcPr>
                </a:tc>
                <a:tc>
                  <a:txBody>
                    <a:bodyPr/>
                    <a:lstStyle/>
                    <a:p>
                      <a:pPr marL="0" marR="0" algn="r">
                        <a:spcBef>
                          <a:spcPts val="200"/>
                        </a:spcBef>
                        <a:spcAft>
                          <a:spcPts val="200"/>
                        </a:spcAft>
                      </a:pPr>
                      <a:r>
                        <a:rPr lang="el-GR" sz="800" b="1" kern="800">
                          <a:solidFill>
                            <a:srgbClr val="FFFFFF"/>
                          </a:solidFill>
                          <a:effectLst/>
                          <a:latin typeface="Calibri" panose="020F0502020204030204" pitchFamily="34" charset="0"/>
                          <a:ea typeface="Meiryo" panose="020B0604030504040204" pitchFamily="34" charset="-128"/>
                          <a:cs typeface="Arial" panose="020B0604020202020204" pitchFamily="34" charset="0"/>
                        </a:rPr>
                        <a:t>Ιδιωτική χρηματοδότηση</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9B2D1F"/>
                    </a:solidFill>
                  </a:tcPr>
                </a:tc>
                <a:tc>
                  <a:txBody>
                    <a:bodyPr/>
                    <a:lstStyle/>
                    <a:p>
                      <a:pPr marL="0" marR="0" algn="r">
                        <a:spcBef>
                          <a:spcPts val="200"/>
                        </a:spcBef>
                        <a:spcAft>
                          <a:spcPts val="200"/>
                        </a:spcAft>
                      </a:pPr>
                      <a:r>
                        <a:rPr lang="el-GR" sz="800" b="1" kern="800">
                          <a:solidFill>
                            <a:srgbClr val="FFFFFF"/>
                          </a:solidFill>
                          <a:effectLst/>
                          <a:latin typeface="Calibri" panose="020F0502020204030204" pitchFamily="34" charset="0"/>
                          <a:ea typeface="Meiryo" panose="020B0604030504040204" pitchFamily="34" charset="-128"/>
                          <a:cs typeface="Arial" panose="020B0604020202020204" pitchFamily="34" charset="0"/>
                        </a:rPr>
                        <a:t>Δημόσια και Ιδιωτική</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9B2D1F"/>
                    </a:solidFill>
                  </a:tcPr>
                </a:tc>
                <a:tc>
                  <a:txBody>
                    <a:bodyPr/>
                    <a:lstStyle/>
                    <a:p>
                      <a:pPr marL="0" marR="0" algn="ctr">
                        <a:spcBef>
                          <a:spcPts val="200"/>
                        </a:spcBef>
                        <a:spcAft>
                          <a:spcPts val="200"/>
                        </a:spcAft>
                      </a:pPr>
                      <a:r>
                        <a:rPr lang="el-GR" sz="800" b="1" kern="800">
                          <a:solidFill>
                            <a:srgbClr val="FFFFFF"/>
                          </a:solidFill>
                          <a:effectLst/>
                          <a:latin typeface="Calibri" panose="020F0502020204030204" pitchFamily="34" charset="0"/>
                          <a:ea typeface="Meiryo" panose="020B0604030504040204" pitchFamily="34" charset="-128"/>
                          <a:cs typeface="Arial" panose="020B0604020202020204" pitchFamily="34" charset="0"/>
                        </a:rPr>
                        <a:t>Ιδιωτική/δημόσια %</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9B2D1F"/>
                    </a:solidFill>
                  </a:tcPr>
                </a:tc>
                <a:extLst>
                  <a:ext uri="{0D108BD9-81ED-4DB2-BD59-A6C34878D82A}">
                    <a16:rowId xmlns:a16="http://schemas.microsoft.com/office/drawing/2014/main" val="2544885388"/>
                  </a:ext>
                </a:extLst>
              </a:tr>
              <a:tr h="152093">
                <a:tc>
                  <a:txBody>
                    <a:bodyPr/>
                    <a:lstStyle/>
                    <a:p>
                      <a:pPr marL="0" marR="0">
                        <a:spcBef>
                          <a:spcPts val="200"/>
                        </a:spcBef>
                        <a:spcAft>
                          <a:spcPts val="200"/>
                        </a:spcAft>
                      </a:pPr>
                      <a:r>
                        <a:rPr lang="el-GR" sz="800" b="1" i="1"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Έρευνα οδηγούμενη από τις επιχειρήσεις</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spcBef>
                          <a:spcPts val="200"/>
                        </a:spcBef>
                        <a:spcAft>
                          <a:spcPts val="200"/>
                        </a:spcAft>
                      </a:pPr>
                      <a:r>
                        <a:rPr lang="el-GR" sz="800"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453</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spcBef>
                          <a:spcPts val="200"/>
                        </a:spcBef>
                        <a:spcAft>
                          <a:spcPts val="200"/>
                        </a:spcAft>
                      </a:pPr>
                      <a:r>
                        <a:rPr lang="el-GR" sz="800"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185.841.025</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spcBef>
                          <a:spcPts val="200"/>
                        </a:spcBef>
                        <a:spcAft>
                          <a:spcPts val="200"/>
                        </a:spcAft>
                      </a:pPr>
                      <a:r>
                        <a:rPr lang="el-GR" sz="800"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52.456.468</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spcBef>
                          <a:spcPts val="200"/>
                        </a:spcBef>
                        <a:spcAft>
                          <a:spcPts val="200"/>
                        </a:spcAft>
                      </a:pPr>
                      <a:r>
                        <a:rPr lang="el-GR" sz="800"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238.297.493</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ctr">
                        <a:spcBef>
                          <a:spcPts val="200"/>
                        </a:spcBef>
                        <a:spcAft>
                          <a:spcPts val="200"/>
                        </a:spcAft>
                      </a:pPr>
                      <a:r>
                        <a:rPr lang="el-GR" sz="800"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28,23%</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extLst>
                  <a:ext uri="{0D108BD9-81ED-4DB2-BD59-A6C34878D82A}">
                    <a16:rowId xmlns:a16="http://schemas.microsoft.com/office/drawing/2014/main" val="2228527517"/>
                  </a:ext>
                </a:extLst>
              </a:tr>
              <a:tr h="152093">
                <a:tc>
                  <a:txBody>
                    <a:bodyPr/>
                    <a:lstStyle/>
                    <a:p>
                      <a:pPr marL="0" marR="0">
                        <a:spcBef>
                          <a:spcPts val="200"/>
                        </a:spcBef>
                        <a:spcAft>
                          <a:spcPts val="200"/>
                        </a:spcAft>
                      </a:pPr>
                      <a:r>
                        <a:rPr lang="el-GR" sz="800" b="1"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ΠΑΒΕΤ</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62</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12.892.264</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7.160.157</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20.052.421</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55,54%</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1130354474"/>
                  </a:ext>
                </a:extLst>
              </a:tr>
              <a:tr h="152093">
                <a:tc>
                  <a:txBody>
                    <a:bodyPr/>
                    <a:lstStyle/>
                    <a:p>
                      <a:pPr marL="0" marR="0">
                        <a:spcBef>
                          <a:spcPts val="200"/>
                        </a:spcBef>
                        <a:spcAft>
                          <a:spcPts val="200"/>
                        </a:spcAft>
                      </a:pPr>
                      <a:r>
                        <a:rPr lang="el-GR" sz="800" b="1"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Συνεργασία</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291</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157.527.557</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38.410.096</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195.937.653</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24,38%</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1772984254"/>
                  </a:ext>
                </a:extLst>
              </a:tr>
              <a:tr h="152093">
                <a:tc>
                  <a:txBody>
                    <a:bodyPr/>
                    <a:lstStyle/>
                    <a:p>
                      <a:pPr marL="0" marR="0">
                        <a:spcBef>
                          <a:spcPts val="200"/>
                        </a:spcBef>
                        <a:spcAft>
                          <a:spcPts val="200"/>
                        </a:spcAft>
                      </a:pPr>
                      <a:r>
                        <a:rPr lang="el-GR" sz="800" b="1"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Συνεργαζόμενες ΜΜΕ</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46</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10.654.226</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4.342.466</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14.996.691</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40,76%</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566637590"/>
                  </a:ext>
                </a:extLst>
              </a:tr>
              <a:tr h="152093">
                <a:tc>
                  <a:txBody>
                    <a:bodyPr/>
                    <a:lstStyle/>
                    <a:p>
                      <a:pPr marL="0" marR="0">
                        <a:spcBef>
                          <a:spcPts val="200"/>
                        </a:spcBef>
                        <a:spcAft>
                          <a:spcPts val="200"/>
                        </a:spcAft>
                      </a:pPr>
                      <a:r>
                        <a:rPr lang="el-GR" sz="800" b="1"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Νέες επιχειρήσεις</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54</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4.766.978</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2.543.749</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7.310.728</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53,36%</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2254393391"/>
                  </a:ext>
                </a:extLst>
              </a:tr>
              <a:tr h="287239">
                <a:tc>
                  <a:txBody>
                    <a:bodyPr/>
                    <a:lstStyle/>
                    <a:p>
                      <a:pPr marL="0" marR="0">
                        <a:spcBef>
                          <a:spcPts val="200"/>
                        </a:spcBef>
                        <a:spcAft>
                          <a:spcPts val="200"/>
                        </a:spcAft>
                      </a:pPr>
                      <a:r>
                        <a:rPr lang="el-GR" sz="800" b="1" i="1"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Τόνωση των καινοτομικών ικανοτήτων των επιχειρήσεων</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spcBef>
                          <a:spcPts val="200"/>
                        </a:spcBef>
                        <a:spcAft>
                          <a:spcPts val="200"/>
                        </a:spcAft>
                      </a:pPr>
                      <a:r>
                        <a:rPr lang="el-GR" sz="800"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310</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spcBef>
                          <a:spcPts val="200"/>
                        </a:spcBef>
                        <a:spcAft>
                          <a:spcPts val="200"/>
                        </a:spcAft>
                      </a:pPr>
                      <a:r>
                        <a:rPr lang="el-GR" sz="800"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21.021.741</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spcBef>
                          <a:spcPts val="200"/>
                        </a:spcBef>
                        <a:spcAft>
                          <a:spcPts val="200"/>
                        </a:spcAft>
                      </a:pPr>
                      <a:r>
                        <a:rPr lang="el-GR" sz="800"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11.511.022</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spcBef>
                          <a:spcPts val="200"/>
                        </a:spcBef>
                        <a:spcAft>
                          <a:spcPts val="200"/>
                        </a:spcAft>
                      </a:pPr>
                      <a:r>
                        <a:rPr lang="el-GR" sz="800"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32.532.763</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ctr">
                        <a:spcBef>
                          <a:spcPts val="200"/>
                        </a:spcBef>
                        <a:spcAft>
                          <a:spcPts val="200"/>
                        </a:spcAft>
                      </a:pPr>
                      <a:r>
                        <a:rPr lang="el-GR" sz="800"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54,76%</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extLst>
                  <a:ext uri="{0D108BD9-81ED-4DB2-BD59-A6C34878D82A}">
                    <a16:rowId xmlns:a16="http://schemas.microsoft.com/office/drawing/2014/main" val="2090404997"/>
                  </a:ext>
                </a:extLst>
              </a:tr>
              <a:tr h="152093">
                <a:tc>
                  <a:txBody>
                    <a:bodyPr/>
                    <a:lstStyle/>
                    <a:p>
                      <a:pPr marL="0" marR="0">
                        <a:spcBef>
                          <a:spcPts val="200"/>
                        </a:spcBef>
                        <a:spcAft>
                          <a:spcPts val="200"/>
                        </a:spcAft>
                      </a:pPr>
                      <a:r>
                        <a:rPr lang="el-GR" sz="800" b="1"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Καινοτόμες συστάδες επιχειρήσεων*</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3</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8.396.443</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6.284.199</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14.680.642</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74,80%</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3301527325"/>
                  </a:ext>
                </a:extLst>
              </a:tr>
              <a:tr h="152093">
                <a:tc>
                  <a:txBody>
                    <a:bodyPr/>
                    <a:lstStyle/>
                    <a:p>
                      <a:pPr marL="0" marR="0">
                        <a:spcBef>
                          <a:spcPts val="200"/>
                        </a:spcBef>
                        <a:spcAft>
                          <a:spcPts val="200"/>
                        </a:spcAft>
                      </a:pPr>
                      <a:r>
                        <a:rPr lang="el-GR" sz="800" b="1"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Νεοφυείς</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30</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9.443.655</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4.851.529</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14.295.184</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51,37%</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265196847"/>
                  </a:ext>
                </a:extLst>
              </a:tr>
              <a:tr h="152093">
                <a:tc>
                  <a:txBody>
                    <a:bodyPr/>
                    <a:lstStyle/>
                    <a:p>
                      <a:pPr marL="0" marR="0">
                        <a:spcBef>
                          <a:spcPts val="200"/>
                        </a:spcBef>
                        <a:spcAft>
                          <a:spcPts val="200"/>
                        </a:spcAft>
                      </a:pPr>
                      <a:r>
                        <a:rPr lang="el-GR" sz="800" b="1" kern="800">
                          <a:solidFill>
                            <a:srgbClr val="000000"/>
                          </a:solidFill>
                          <a:effectLst/>
                          <a:latin typeface="Calibri" panose="020F0502020204030204" pitchFamily="34" charset="0"/>
                          <a:ea typeface="Meiryo" panose="020B0604030504040204" pitchFamily="34" charset="-128"/>
                          <a:cs typeface="Arial" panose="020B0604020202020204" pitchFamily="34" charset="0"/>
                        </a:rPr>
                        <a:t>Κουπόνια καινοτομίας</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277</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1.934.900</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0</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1.934.900</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spcBef>
                          <a:spcPts val="200"/>
                        </a:spcBef>
                        <a:spcAft>
                          <a:spcPts val="200"/>
                        </a:spcAft>
                      </a:pPr>
                      <a:r>
                        <a:rPr lang="el-GR" sz="800" kern="800">
                          <a:effectLst/>
                          <a:latin typeface="Calibri" panose="020F0502020204030204" pitchFamily="34" charset="0"/>
                          <a:ea typeface="Meiryo" panose="020B0604030504040204" pitchFamily="34" charset="-128"/>
                          <a:cs typeface="Arial" panose="020B0604020202020204" pitchFamily="34" charset="0"/>
                        </a:rPr>
                        <a:t>---</a:t>
                      </a:r>
                      <a:endParaRPr lang="el-GR" sz="700" kern="800">
                        <a:effectLst/>
                        <a:latin typeface="Calibri" panose="020F0502020204030204" pitchFamily="34" charset="0"/>
                        <a:ea typeface="Meiryo" panose="020B0604030504040204" pitchFamily="34" charset="-128"/>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2905748554"/>
                  </a:ext>
                </a:extLst>
              </a:tr>
              <a:tr h="152093">
                <a:tc>
                  <a:txBody>
                    <a:bodyPr/>
                    <a:lstStyle/>
                    <a:p>
                      <a:pPr marL="0" marR="0" algn="l">
                        <a:lnSpc>
                          <a:spcPct val="110000"/>
                        </a:lnSpc>
                        <a:spcBef>
                          <a:spcPts val="0"/>
                        </a:spcBef>
                        <a:spcAft>
                          <a:spcPts val="0"/>
                        </a:spcAft>
                      </a:pPr>
                      <a:r>
                        <a:rPr lang="el-GR" sz="800" b="1">
                          <a:solidFill>
                            <a:srgbClr val="000000"/>
                          </a:solidFill>
                          <a:effectLst/>
                          <a:latin typeface="Calibri" panose="020F0502020204030204" pitchFamily="34" charset="0"/>
                          <a:ea typeface="Calibri" panose="020F0502020204030204" pitchFamily="34" charset="0"/>
                          <a:cs typeface="Calibri" panose="020F0502020204030204" pitchFamily="34" charset="0"/>
                        </a:rPr>
                        <a:t>Ερευνητικό σύστημα και Ερευνητικό δυναμικό</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156.950.344</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2.824.119</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159.774.463</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ct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extLst>
                  <a:ext uri="{0D108BD9-81ED-4DB2-BD59-A6C34878D82A}">
                    <a16:rowId xmlns:a16="http://schemas.microsoft.com/office/drawing/2014/main" val="2645545094"/>
                  </a:ext>
                </a:extLst>
              </a:tr>
              <a:tr h="152093">
                <a:tc>
                  <a:txBody>
                    <a:bodyPr/>
                    <a:lstStyle/>
                    <a:p>
                      <a:pPr marL="0" marR="0" algn="l">
                        <a:lnSpc>
                          <a:spcPct val="110000"/>
                        </a:lnSpc>
                        <a:spcBef>
                          <a:spcPts val="0"/>
                        </a:spcBef>
                        <a:spcAft>
                          <a:spcPts val="0"/>
                        </a:spcAft>
                      </a:pPr>
                      <a:r>
                        <a:rPr lang="el-GR"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ΚΡΗΠΙΣ</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32.940.560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32.940.560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lnSpc>
                          <a:spcPct val="110000"/>
                        </a:lnSpc>
                        <a:spcBef>
                          <a:spcPts val="0"/>
                        </a:spcBef>
                        <a:spcAft>
                          <a:spcPts val="0"/>
                        </a:spcAft>
                      </a:pPr>
                      <a:r>
                        <a:rPr lang="el-GR" sz="800">
                          <a:effectLst/>
                          <a:latin typeface="Calibri" panose="020F0502020204030204" pitchFamily="34" charset="0"/>
                          <a:ea typeface="Calibri" panose="020F0502020204030204" pitchFamily="34" charset="0"/>
                          <a:cs typeface="Arial" panose="020B0604020202020204" pitchFamily="34" charset="0"/>
                        </a:rPr>
                        <a:t>---</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1856022373"/>
                  </a:ext>
                </a:extLst>
              </a:tr>
              <a:tr h="152093">
                <a:tc>
                  <a:txBody>
                    <a:bodyPr/>
                    <a:lstStyle/>
                    <a:p>
                      <a:pPr marL="0" marR="0" algn="l">
                        <a:lnSpc>
                          <a:spcPct val="110000"/>
                        </a:lnSpc>
                        <a:spcBef>
                          <a:spcPts val="0"/>
                        </a:spcBef>
                        <a:spcAft>
                          <a:spcPts val="0"/>
                        </a:spcAft>
                      </a:pPr>
                      <a:r>
                        <a:rPr lang="el-GR"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ERC</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11.317.747</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11.317.747</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lnSpc>
                          <a:spcPct val="110000"/>
                        </a:lnSpc>
                        <a:spcBef>
                          <a:spcPts val="0"/>
                        </a:spcBef>
                        <a:spcAft>
                          <a:spcPts val="0"/>
                        </a:spcAft>
                      </a:pPr>
                      <a:r>
                        <a:rPr lang="el-GR" sz="800">
                          <a:effectLst/>
                          <a:latin typeface="Calibri" panose="020F0502020204030204" pitchFamily="34" charset="0"/>
                          <a:ea typeface="Calibri" panose="020F0502020204030204" pitchFamily="34" charset="0"/>
                          <a:cs typeface="Arial" panose="020B0604020202020204" pitchFamily="34" charset="0"/>
                        </a:rPr>
                        <a:t>---</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264625383"/>
                  </a:ext>
                </a:extLst>
              </a:tr>
              <a:tr h="152093">
                <a:tc>
                  <a:txBody>
                    <a:bodyPr/>
                    <a:lstStyle/>
                    <a:p>
                      <a:pPr marL="0" marR="0" algn="l">
                        <a:lnSpc>
                          <a:spcPct val="110000"/>
                        </a:lnSpc>
                        <a:spcBef>
                          <a:spcPts val="0"/>
                        </a:spcBef>
                        <a:spcAft>
                          <a:spcPts val="0"/>
                        </a:spcAft>
                      </a:pPr>
                      <a:r>
                        <a:rPr lang="el-GR"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Μεταδιδάκτορες</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183</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20.446.563</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20.446.563</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lnSpc>
                          <a:spcPct val="110000"/>
                        </a:lnSpc>
                        <a:spcBef>
                          <a:spcPts val="0"/>
                        </a:spcBef>
                        <a:spcAft>
                          <a:spcPts val="0"/>
                        </a:spcAft>
                      </a:pPr>
                      <a:r>
                        <a:rPr lang="el-GR" sz="800">
                          <a:effectLst/>
                          <a:latin typeface="Calibri" panose="020F0502020204030204" pitchFamily="34" charset="0"/>
                          <a:ea typeface="Calibri" panose="020F0502020204030204" pitchFamily="34" charset="0"/>
                          <a:cs typeface="Arial" panose="020B0604020202020204" pitchFamily="34" charset="0"/>
                        </a:rPr>
                        <a:t>---</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741635217"/>
                  </a:ext>
                </a:extLst>
              </a:tr>
              <a:tr h="152093">
                <a:tc>
                  <a:txBody>
                    <a:bodyPr/>
                    <a:lstStyle/>
                    <a:p>
                      <a:pPr marL="0" marR="0" algn="l">
                        <a:lnSpc>
                          <a:spcPct val="110000"/>
                        </a:lnSpc>
                        <a:spcBef>
                          <a:spcPts val="0"/>
                        </a:spcBef>
                        <a:spcAft>
                          <a:spcPts val="0"/>
                        </a:spcAft>
                      </a:pPr>
                      <a:r>
                        <a:rPr lang="el-GR" sz="800" b="1"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Ενίσχυση απασχόλησης στις επιχειρήσεις</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8.646.748</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2.824.119</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11.470.868</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32,66%</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2011780265"/>
                  </a:ext>
                </a:extLst>
              </a:tr>
              <a:tr h="152093">
                <a:tc>
                  <a:txBody>
                    <a:bodyPr/>
                    <a:lstStyle/>
                    <a:p>
                      <a:pPr marL="0" marR="0" algn="l">
                        <a:lnSpc>
                          <a:spcPct val="110000"/>
                        </a:lnSpc>
                        <a:spcBef>
                          <a:spcPts val="0"/>
                        </a:spcBef>
                        <a:spcAft>
                          <a:spcPts val="0"/>
                        </a:spcAft>
                      </a:pPr>
                      <a:r>
                        <a:rPr lang="el-GR"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Αριστεία</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377</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83.598.725</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83.598.725</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lnSpc>
                          <a:spcPct val="110000"/>
                        </a:lnSpc>
                        <a:spcBef>
                          <a:spcPts val="0"/>
                        </a:spcBef>
                        <a:spcAft>
                          <a:spcPts val="0"/>
                        </a:spcAft>
                      </a:pPr>
                      <a:r>
                        <a:rPr lang="el-GR" sz="800">
                          <a:effectLst/>
                          <a:latin typeface="Calibri" panose="020F0502020204030204" pitchFamily="34" charset="0"/>
                          <a:ea typeface="Calibri" panose="020F0502020204030204" pitchFamily="34" charset="0"/>
                          <a:cs typeface="Arial" panose="020B0604020202020204" pitchFamily="34" charset="0"/>
                        </a:rPr>
                        <a:t>---</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27851851"/>
                  </a:ext>
                </a:extLst>
              </a:tr>
              <a:tr h="152093">
                <a:tc>
                  <a:txBody>
                    <a:bodyPr/>
                    <a:lstStyle/>
                    <a:p>
                      <a:pPr marL="0" marR="0" algn="l">
                        <a:lnSpc>
                          <a:spcPct val="110000"/>
                        </a:lnSpc>
                        <a:spcBef>
                          <a:spcPts val="0"/>
                        </a:spcBef>
                        <a:spcAft>
                          <a:spcPts val="0"/>
                        </a:spcAft>
                      </a:pPr>
                      <a:r>
                        <a:rPr lang="el-GR" sz="8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Διεθνοποίηση</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349</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42.932.389</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9.908.047</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52.840.436</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tc>
                  <a:txBody>
                    <a:bodyPr/>
                    <a:lstStyle/>
                    <a:p>
                      <a:pPr marL="0" marR="0" algn="ct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23,08%</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6D0D2"/>
                    </a:solidFill>
                  </a:tcPr>
                </a:tc>
                <a:extLst>
                  <a:ext uri="{0D108BD9-81ED-4DB2-BD59-A6C34878D82A}">
                    <a16:rowId xmlns:a16="http://schemas.microsoft.com/office/drawing/2014/main" val="2718187538"/>
                  </a:ext>
                </a:extLst>
              </a:tr>
              <a:tr h="152093">
                <a:tc>
                  <a:txBody>
                    <a:bodyPr/>
                    <a:lstStyle/>
                    <a:p>
                      <a:pPr marL="0" marR="0" algn="l">
                        <a:lnSpc>
                          <a:spcPct val="110000"/>
                        </a:lnSpc>
                        <a:spcBef>
                          <a:spcPts val="0"/>
                        </a:spcBef>
                        <a:spcAft>
                          <a:spcPts val="0"/>
                        </a:spcAft>
                      </a:pPr>
                      <a:r>
                        <a:rPr lang="el-GR"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ERANETS</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4.357.186</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4.357.186</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lnSpc>
                          <a:spcPct val="110000"/>
                        </a:lnSpc>
                        <a:spcBef>
                          <a:spcPts val="0"/>
                        </a:spcBef>
                        <a:spcAft>
                          <a:spcPts val="0"/>
                        </a:spcAft>
                      </a:pPr>
                      <a:r>
                        <a:rPr lang="el-GR" sz="800">
                          <a:effectLst/>
                          <a:latin typeface="Calibri" panose="020F0502020204030204" pitchFamily="34" charset="0"/>
                          <a:ea typeface="Calibri" panose="020F0502020204030204" pitchFamily="34" charset="0"/>
                          <a:cs typeface="Arial" panose="020B0604020202020204" pitchFamily="34" charset="0"/>
                        </a:rPr>
                        <a:t>---</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3219507518"/>
                  </a:ext>
                </a:extLst>
              </a:tr>
              <a:tr h="152093">
                <a:tc>
                  <a:txBody>
                    <a:bodyPr/>
                    <a:lstStyle/>
                    <a:p>
                      <a:pPr marL="0" marR="0" algn="l">
                        <a:lnSpc>
                          <a:spcPct val="110000"/>
                        </a:lnSpc>
                        <a:spcBef>
                          <a:spcPts val="0"/>
                        </a:spcBef>
                        <a:spcAft>
                          <a:spcPts val="0"/>
                        </a:spcAft>
                      </a:pPr>
                      <a:r>
                        <a:rPr lang="el-GR"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ESFRI</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1.576.783</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1.576.783</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lnSpc>
                          <a:spcPct val="110000"/>
                        </a:lnSpc>
                        <a:spcBef>
                          <a:spcPts val="0"/>
                        </a:spcBef>
                        <a:spcAft>
                          <a:spcPts val="0"/>
                        </a:spcAft>
                      </a:pPr>
                      <a:r>
                        <a:rPr lang="el-GR" sz="800">
                          <a:effectLst/>
                          <a:latin typeface="Calibri" panose="020F0502020204030204" pitchFamily="34" charset="0"/>
                          <a:ea typeface="Calibri" panose="020F0502020204030204" pitchFamily="34" charset="0"/>
                          <a:cs typeface="Arial" panose="020B0604020202020204" pitchFamily="34" charset="0"/>
                        </a:rPr>
                        <a:t>---</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1698911693"/>
                  </a:ext>
                </a:extLst>
              </a:tr>
              <a:tr h="152093">
                <a:tc>
                  <a:txBody>
                    <a:bodyPr/>
                    <a:lstStyle/>
                    <a:p>
                      <a:pPr marL="0" marR="0" algn="l">
                        <a:lnSpc>
                          <a:spcPct val="110000"/>
                        </a:lnSpc>
                        <a:spcBef>
                          <a:spcPts val="0"/>
                        </a:spcBef>
                        <a:spcAft>
                          <a:spcPts val="0"/>
                        </a:spcAft>
                      </a:pPr>
                      <a:r>
                        <a:rPr lang="el-GR"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JPIs</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333.740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333.740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lnSpc>
                          <a:spcPct val="110000"/>
                        </a:lnSpc>
                        <a:spcBef>
                          <a:spcPts val="0"/>
                        </a:spcBef>
                        <a:spcAft>
                          <a:spcPts val="0"/>
                        </a:spcAft>
                      </a:pPr>
                      <a:r>
                        <a:rPr lang="el-GR" sz="800">
                          <a:effectLst/>
                          <a:latin typeface="Calibri" panose="020F0502020204030204" pitchFamily="34" charset="0"/>
                          <a:ea typeface="Calibri" panose="020F0502020204030204" pitchFamily="34" charset="0"/>
                          <a:cs typeface="Arial" panose="020B0604020202020204" pitchFamily="34" charset="0"/>
                        </a:rPr>
                        <a:t>---</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2119389463"/>
                  </a:ext>
                </a:extLst>
              </a:tr>
              <a:tr h="152093">
                <a:tc>
                  <a:txBody>
                    <a:bodyPr/>
                    <a:lstStyle/>
                    <a:p>
                      <a:pPr marL="0" marR="0" algn="l">
                        <a:lnSpc>
                          <a:spcPct val="110000"/>
                        </a:lnSpc>
                        <a:spcBef>
                          <a:spcPts val="0"/>
                        </a:spcBef>
                        <a:spcAft>
                          <a:spcPts val="0"/>
                        </a:spcAft>
                      </a:pPr>
                      <a:r>
                        <a:rPr lang="el-GR"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JTIs</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9.429.823</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4.589.637</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14.019.461</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48,67%</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2243734318"/>
                  </a:ext>
                </a:extLst>
              </a:tr>
              <a:tr h="152093">
                <a:tc>
                  <a:txBody>
                    <a:bodyPr/>
                    <a:lstStyle/>
                    <a:p>
                      <a:pPr marL="0" marR="0" algn="l">
                        <a:lnSpc>
                          <a:spcPct val="110000"/>
                        </a:lnSpc>
                        <a:spcBef>
                          <a:spcPts val="0"/>
                        </a:spcBef>
                        <a:spcAft>
                          <a:spcPts val="0"/>
                        </a:spcAft>
                      </a:pPr>
                      <a:r>
                        <a:rPr lang="el-GR"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Διακρατικές μεγάλης κλίμακας</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24.932.833</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5.318.410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30.251.242</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21,33%</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3156748510"/>
                  </a:ext>
                </a:extLst>
              </a:tr>
              <a:tr h="161572">
                <a:tc>
                  <a:txBody>
                    <a:bodyPr/>
                    <a:lstStyle/>
                    <a:p>
                      <a:pPr marL="0" marR="0" algn="l">
                        <a:lnSpc>
                          <a:spcPct val="110000"/>
                        </a:lnSpc>
                        <a:spcBef>
                          <a:spcPts val="0"/>
                        </a:spcBef>
                        <a:spcAft>
                          <a:spcPts val="0"/>
                        </a:spcAft>
                      </a:pPr>
                      <a:r>
                        <a:rPr lang="el-GR"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Διακρατικές μικρής κλίμακας</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147</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2.302.024</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endParaRPr lang="el-GR" sz="900">
                        <a:effectLst/>
                        <a:latin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lnSpc>
                          <a:spcPct val="110000"/>
                        </a:lnSpc>
                        <a:spcBef>
                          <a:spcPts val="0"/>
                        </a:spcBef>
                        <a:spcAft>
                          <a:spcPts val="0"/>
                        </a:spcAft>
                      </a:pPr>
                      <a:r>
                        <a:rPr lang="el-GR" sz="800">
                          <a:effectLst/>
                          <a:latin typeface="Calibri" panose="020F0502020204030204" pitchFamily="34" charset="0"/>
                          <a:ea typeface="Calibri" panose="020F0502020204030204" pitchFamily="34" charset="0"/>
                          <a:cs typeface="Arial" panose="020B0604020202020204" pitchFamily="34" charset="0"/>
                        </a:rPr>
                        <a:t>---</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2625911641"/>
                  </a:ext>
                </a:extLst>
              </a:tr>
              <a:tr h="161572">
                <a:tc>
                  <a:txBody>
                    <a:bodyPr/>
                    <a:lstStyle/>
                    <a:p>
                      <a:pPr marL="0" marR="0" algn="l">
                        <a:lnSpc>
                          <a:spcPct val="110000"/>
                        </a:lnSpc>
                        <a:spcBef>
                          <a:spcPts val="0"/>
                        </a:spcBef>
                        <a:spcAft>
                          <a:spcPts val="0"/>
                        </a:spcAft>
                      </a:pPr>
                      <a:r>
                        <a:rPr lang="el-GR"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Σύνολο</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solidFill>
                      <a:srgbClr val="FFFFFF"/>
                    </a:solidFill>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1822</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406.745.499,5</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76.699.656,06</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endParaRPr lang="el-GR" sz="900">
                        <a:effectLst/>
                        <a:latin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tc>
                  <a:txBody>
                    <a:bodyPr/>
                    <a:lstStyle/>
                    <a:p>
                      <a:pPr marL="0" marR="0" algn="ctr">
                        <a:lnSpc>
                          <a:spcPct val="110000"/>
                        </a:lnSpc>
                        <a:spcBef>
                          <a:spcPts val="0"/>
                        </a:spcBef>
                        <a:spcAft>
                          <a:spcPts val="0"/>
                        </a:spcAft>
                      </a:pPr>
                      <a:r>
                        <a:rPr lang="el-G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18,86%</a:t>
                      </a:r>
                      <a:endParaRPr lang="el-GR" sz="1000">
                        <a:effectLst/>
                        <a:latin typeface="Calibri" panose="020F0502020204030204" pitchFamily="34" charset="0"/>
                        <a:ea typeface="Calibri" panose="020F0502020204030204" pitchFamily="34" charset="0"/>
                        <a:cs typeface="Arial" panose="020B0604020202020204" pitchFamily="34" charset="0"/>
                      </a:endParaRPr>
                    </a:p>
                  </a:txBody>
                  <a:tcPr marL="60701" marR="60701" marT="0" marB="0">
                    <a:lnL w="12700" cap="flat" cmpd="sng" algn="ctr">
                      <a:solidFill>
                        <a:srgbClr val="9B2D1F"/>
                      </a:solidFill>
                      <a:prstDash val="solid"/>
                      <a:round/>
                      <a:headEnd type="none" w="med" len="med"/>
                      <a:tailEnd type="none" w="med" len="med"/>
                    </a:lnL>
                    <a:lnR w="12700" cap="flat" cmpd="sng" algn="ctr">
                      <a:solidFill>
                        <a:srgbClr val="9B2D1F"/>
                      </a:solidFill>
                      <a:prstDash val="solid"/>
                      <a:round/>
                      <a:headEnd type="none" w="med" len="med"/>
                      <a:tailEnd type="none" w="med" len="med"/>
                    </a:lnR>
                    <a:lnT w="12700" cap="flat" cmpd="sng" algn="ctr">
                      <a:solidFill>
                        <a:srgbClr val="9B2D1F"/>
                      </a:solidFill>
                      <a:prstDash val="solid"/>
                      <a:round/>
                      <a:headEnd type="none" w="med" len="med"/>
                      <a:tailEnd type="none" w="med" len="med"/>
                    </a:lnT>
                    <a:lnB w="12700" cap="flat" cmpd="sng" algn="ctr">
                      <a:solidFill>
                        <a:srgbClr val="9B2D1F"/>
                      </a:solidFill>
                      <a:prstDash val="solid"/>
                      <a:round/>
                      <a:headEnd type="none" w="med" len="med"/>
                      <a:tailEnd type="none" w="med" len="med"/>
                    </a:lnB>
                  </a:tcPr>
                </a:tc>
                <a:extLst>
                  <a:ext uri="{0D108BD9-81ED-4DB2-BD59-A6C34878D82A}">
                    <a16:rowId xmlns:a16="http://schemas.microsoft.com/office/drawing/2014/main" val="210126038"/>
                  </a:ext>
                </a:extLst>
              </a:tr>
            </a:tbl>
          </a:graphicData>
        </a:graphic>
      </p:graphicFrame>
    </p:spTree>
    <p:extLst>
      <p:ext uri="{BB962C8B-B14F-4D97-AF65-F5344CB8AC3E}">
        <p14:creationId xmlns:p14="http://schemas.microsoft.com/office/powerpoint/2010/main" val="61990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r>
              <a:rPr lang="el-GR" sz="2412" b="1">
                <a:solidFill>
                  <a:srgbClr val="5F5F5F"/>
                </a:solidFill>
                <a:latin typeface="Calibri" panose="020F0502020204030204" pitchFamily="34" charset="0"/>
                <a:cs typeface="Calibri" panose="020F0502020204030204" pitchFamily="34" charset="0"/>
              </a:rPr>
              <a:t>Ανάπτυξη συνεργασιών (πολλά ελεύθερα «ηλεκτρόνια») </a:t>
            </a:r>
          </a:p>
        </p:txBody>
      </p:sp>
      <p:sp>
        <p:nvSpPr>
          <p:cNvPr id="11" name="object 85">
            <a:extLst>
              <a:ext uri="{FF2B5EF4-FFF2-40B4-BE49-F238E27FC236}">
                <a16:creationId xmlns:a16="http://schemas.microsoft.com/office/drawing/2014/main" id="{481411CA-D6B6-8FC3-651D-3BFC16DDA48A}"/>
              </a:ext>
            </a:extLst>
          </p:cNvPr>
          <p:cNvSpPr txBox="1"/>
          <p:nvPr/>
        </p:nvSpPr>
        <p:spPr>
          <a:xfrm>
            <a:off x="2626659" y="1105413"/>
            <a:ext cx="4670612" cy="433188"/>
          </a:xfrm>
          <a:prstGeom prst="rect">
            <a:avLst/>
          </a:prstGeom>
        </p:spPr>
        <p:txBody>
          <a:bodyPr wrap="square" lIns="0" tIns="0" rIns="0" bIns="0" rtlCol="0">
            <a:noAutofit/>
          </a:bodyPr>
          <a:lstStyle/>
          <a:p>
            <a:pPr algn="ctr">
              <a:lnSpc>
                <a:spcPts val="2530"/>
              </a:lnSpc>
              <a:spcBef>
                <a:spcPts val="126"/>
              </a:spcBef>
              <a:spcAft>
                <a:spcPts val="400"/>
              </a:spcAft>
            </a:pPr>
            <a:endParaRPr sz="2800" b="1">
              <a:solidFill>
                <a:srgbClr val="FF000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B617BB2-316A-08E5-578D-EE07ED88DE2C}"/>
              </a:ext>
            </a:extLst>
          </p:cNvPr>
          <p:cNvPicPr>
            <a:picLocks noChangeAspect="1"/>
          </p:cNvPicPr>
          <p:nvPr/>
        </p:nvPicPr>
        <p:blipFill>
          <a:blip r:embed="rId3"/>
          <a:stretch>
            <a:fillRect/>
          </a:stretch>
        </p:blipFill>
        <p:spPr>
          <a:xfrm>
            <a:off x="708212" y="2026024"/>
            <a:ext cx="8533660" cy="4173440"/>
          </a:xfrm>
          <a:prstGeom prst="rect">
            <a:avLst/>
          </a:prstGeom>
        </p:spPr>
      </p:pic>
    </p:spTree>
    <p:extLst>
      <p:ext uri="{BB962C8B-B14F-4D97-AF65-F5344CB8AC3E}">
        <p14:creationId xmlns:p14="http://schemas.microsoft.com/office/powerpoint/2010/main" val="104356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r>
              <a:rPr lang="el-GR" sz="2412" b="1">
                <a:solidFill>
                  <a:srgbClr val="5F5F5F"/>
                </a:solidFill>
                <a:latin typeface="Calibri" panose="020F0502020204030204" pitchFamily="34" charset="0"/>
                <a:cs typeface="Calibri" panose="020F0502020204030204" pitchFamily="34" charset="0"/>
              </a:rPr>
              <a:t>Ανάπτυξη συνεργασιών</a:t>
            </a:r>
          </a:p>
        </p:txBody>
      </p:sp>
      <p:sp>
        <p:nvSpPr>
          <p:cNvPr id="11" name="object 85">
            <a:extLst>
              <a:ext uri="{FF2B5EF4-FFF2-40B4-BE49-F238E27FC236}">
                <a16:creationId xmlns:a16="http://schemas.microsoft.com/office/drawing/2014/main" id="{481411CA-D6B6-8FC3-651D-3BFC16DDA48A}"/>
              </a:ext>
            </a:extLst>
          </p:cNvPr>
          <p:cNvSpPr txBox="1"/>
          <p:nvPr/>
        </p:nvSpPr>
        <p:spPr>
          <a:xfrm>
            <a:off x="2626659" y="1105413"/>
            <a:ext cx="4670612" cy="433188"/>
          </a:xfrm>
          <a:prstGeom prst="rect">
            <a:avLst/>
          </a:prstGeom>
        </p:spPr>
        <p:txBody>
          <a:bodyPr wrap="square" lIns="0" tIns="0" rIns="0" bIns="0" rtlCol="0">
            <a:noAutofit/>
          </a:bodyPr>
          <a:lstStyle/>
          <a:p>
            <a:pPr algn="ctr">
              <a:lnSpc>
                <a:spcPts val="2530"/>
              </a:lnSpc>
              <a:spcBef>
                <a:spcPts val="126"/>
              </a:spcBef>
              <a:spcAft>
                <a:spcPts val="400"/>
              </a:spcAft>
            </a:pPr>
            <a:endParaRPr sz="2800" b="1">
              <a:solidFill>
                <a:srgbClr val="FF0000"/>
              </a:solidFill>
              <a:latin typeface="Calibri" panose="020F0502020204030204" pitchFamily="34" charset="0"/>
              <a:cs typeface="Calibri" panose="020F0502020204030204" pitchFamily="34" charset="0"/>
            </a:endParaRPr>
          </a:p>
        </p:txBody>
      </p:sp>
      <p:pic>
        <p:nvPicPr>
          <p:cNvPr id="2" name="Picture 1" descr="A picture containing colorfulness, circle, visualization&#10;&#10;Description automatically generated">
            <a:extLst>
              <a:ext uri="{FF2B5EF4-FFF2-40B4-BE49-F238E27FC236}">
                <a16:creationId xmlns:a16="http://schemas.microsoft.com/office/drawing/2014/main" id="{94A53334-D5AF-0B6F-B7FB-42D0E289D076}"/>
              </a:ext>
            </a:extLst>
          </p:cNvPr>
          <p:cNvPicPr>
            <a:picLocks noChangeAspect="1"/>
          </p:cNvPicPr>
          <p:nvPr/>
        </p:nvPicPr>
        <p:blipFill>
          <a:blip r:embed="rId3"/>
          <a:stretch>
            <a:fillRect/>
          </a:stretch>
        </p:blipFill>
        <p:spPr>
          <a:xfrm>
            <a:off x="3503698" y="2088403"/>
            <a:ext cx="6138493" cy="4236710"/>
          </a:xfrm>
          <a:prstGeom prst="rect">
            <a:avLst/>
          </a:prstGeom>
          <a:ln>
            <a:solidFill>
              <a:schemeClr val="accent1"/>
            </a:solidFill>
            <a:prstDash val="dash"/>
          </a:ln>
        </p:spPr>
      </p:pic>
      <p:sp>
        <p:nvSpPr>
          <p:cNvPr id="4" name="TextBox 3">
            <a:extLst>
              <a:ext uri="{FF2B5EF4-FFF2-40B4-BE49-F238E27FC236}">
                <a16:creationId xmlns:a16="http://schemas.microsoft.com/office/drawing/2014/main" id="{AC30915A-C1D4-381E-138D-5FE9C4EC9D66}"/>
              </a:ext>
            </a:extLst>
          </p:cNvPr>
          <p:cNvSpPr txBox="1"/>
          <p:nvPr/>
        </p:nvSpPr>
        <p:spPr>
          <a:xfrm>
            <a:off x="376518" y="2449700"/>
            <a:ext cx="2860372" cy="3754874"/>
          </a:xfrm>
          <a:prstGeom prst="rect">
            <a:avLst/>
          </a:prstGeom>
          <a:noFill/>
        </p:spPr>
        <p:txBody>
          <a:bodyPr wrap="square">
            <a:spAutoFit/>
          </a:bodyPr>
          <a:lstStyle/>
          <a:p>
            <a:pPr marL="0" indent="0">
              <a:buNone/>
            </a:pPr>
            <a:r>
              <a:rPr lang="el-GR" sz="1400"/>
              <a:t>Η συνολική εικόνα των 1199 μονάδων που ωφελήθηκαν από το Πρόγραμμα και των 2998 συνεργασιών που αναπτύχθηκαν δείχνει </a:t>
            </a:r>
          </a:p>
          <a:p>
            <a:pPr marL="342900" indent="-342900">
              <a:buFont typeface="+mj-lt"/>
              <a:buAutoNum type="arabicPeriod"/>
            </a:pPr>
            <a:r>
              <a:rPr lang="el-GR" sz="1400"/>
              <a:t>Τον κομβικό ρόλο των ΑΕΙ/Ερευνητικών κέντρων</a:t>
            </a:r>
          </a:p>
          <a:p>
            <a:pPr marL="342900" indent="-342900">
              <a:buFont typeface="+mj-lt"/>
              <a:buAutoNum type="arabicPeriod"/>
            </a:pPr>
            <a:r>
              <a:rPr lang="el-GR" sz="1400"/>
              <a:t>Τον μεγάλο αριθμό των επιχειρήσεων που χρηματοδοτήθηκαν αλλά πολλές από αυτές με ένα μόνο έργο και μικρές ή ανύπαρκτες διασυνδέσεις με το οικοσύστημα</a:t>
            </a:r>
          </a:p>
          <a:p>
            <a:pPr marL="342900" indent="-342900">
              <a:buFont typeface="+mj-lt"/>
              <a:buAutoNum type="arabicPeriod"/>
            </a:pPr>
            <a:r>
              <a:rPr lang="el-GR" sz="1400"/>
              <a:t>Τον μικρό αριθμό των κυβερνητικών και μη κυβερνητικών οργανώσεων</a:t>
            </a:r>
          </a:p>
        </p:txBody>
      </p:sp>
    </p:spTree>
    <p:extLst>
      <p:ext uri="{BB962C8B-B14F-4D97-AF65-F5344CB8AC3E}">
        <p14:creationId xmlns:p14="http://schemas.microsoft.com/office/powerpoint/2010/main" val="1844391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132075" y="87099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r>
              <a:rPr lang="el-GR" sz="2412" b="1">
                <a:solidFill>
                  <a:srgbClr val="5F5F5F"/>
                </a:solidFill>
                <a:latin typeface="Calibri" panose="020F0502020204030204" pitchFamily="34" charset="0"/>
                <a:cs typeface="Calibri" panose="020F0502020204030204" pitchFamily="34" charset="0"/>
              </a:rPr>
              <a:t>Ανάπτυξη συνεργασιών – συχνότητα </a:t>
            </a:r>
          </a:p>
        </p:txBody>
      </p:sp>
      <p:sp>
        <p:nvSpPr>
          <p:cNvPr id="11" name="object 85">
            <a:extLst>
              <a:ext uri="{FF2B5EF4-FFF2-40B4-BE49-F238E27FC236}">
                <a16:creationId xmlns:a16="http://schemas.microsoft.com/office/drawing/2014/main" id="{481411CA-D6B6-8FC3-651D-3BFC16DDA48A}"/>
              </a:ext>
            </a:extLst>
          </p:cNvPr>
          <p:cNvSpPr txBox="1"/>
          <p:nvPr/>
        </p:nvSpPr>
        <p:spPr>
          <a:xfrm>
            <a:off x="2626659" y="1105413"/>
            <a:ext cx="4670612" cy="433188"/>
          </a:xfrm>
          <a:prstGeom prst="rect">
            <a:avLst/>
          </a:prstGeom>
        </p:spPr>
        <p:txBody>
          <a:bodyPr wrap="square" lIns="0" tIns="0" rIns="0" bIns="0" rtlCol="0">
            <a:noAutofit/>
          </a:bodyPr>
          <a:lstStyle/>
          <a:p>
            <a:pPr algn="ctr">
              <a:lnSpc>
                <a:spcPts val="2530"/>
              </a:lnSpc>
              <a:spcBef>
                <a:spcPts val="126"/>
              </a:spcBef>
              <a:spcAft>
                <a:spcPts val="400"/>
              </a:spcAft>
            </a:pPr>
            <a:endParaRPr sz="2800" b="1">
              <a:solidFill>
                <a:srgbClr val="FF0000"/>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DD00F71A-47E7-34E2-9F7C-FB25114631D7}"/>
              </a:ext>
            </a:extLst>
          </p:cNvPr>
          <p:cNvSpPr>
            <a:spLocks noGrp="1"/>
          </p:cNvSpPr>
          <p:nvPr>
            <p:ph type="sldNum" sz="quarter" idx="12"/>
          </p:nvPr>
        </p:nvSpPr>
        <p:spPr>
          <a:xfrm>
            <a:off x="7331029" y="7165978"/>
            <a:ext cx="2743200" cy="365125"/>
          </a:xfrm>
        </p:spPr>
        <p:txBody>
          <a:bodyPr/>
          <a:lstStyle/>
          <a:p>
            <a:pPr>
              <a:defRPr/>
            </a:pPr>
            <a:fld id="{851CD87B-B2F3-4F87-A24E-D71038A7E85E}" type="slidenum">
              <a:rPr lang="el-GR" smtClean="0"/>
              <a:pPr>
                <a:defRPr/>
              </a:pPr>
              <a:t>26</a:t>
            </a:fld>
            <a:endParaRPr lang="el-GR"/>
          </a:p>
        </p:txBody>
      </p:sp>
      <p:sp>
        <p:nvSpPr>
          <p:cNvPr id="5" name="Text Placeholder 3">
            <a:extLst>
              <a:ext uri="{FF2B5EF4-FFF2-40B4-BE49-F238E27FC236}">
                <a16:creationId xmlns:a16="http://schemas.microsoft.com/office/drawing/2014/main" id="{CEF55585-D9B3-E9F7-996C-418275FF271D}"/>
              </a:ext>
            </a:extLst>
          </p:cNvPr>
          <p:cNvSpPr txBox="1">
            <a:spLocks/>
          </p:cNvSpPr>
          <p:nvPr/>
        </p:nvSpPr>
        <p:spPr>
          <a:xfrm>
            <a:off x="2013852" y="1062892"/>
            <a:ext cx="7131295" cy="5780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solidFill>
                <a:srgbClr val="990000"/>
              </a:solidFill>
            </a:endParaRPr>
          </a:p>
        </p:txBody>
      </p:sp>
      <p:graphicFrame>
        <p:nvGraphicFramePr>
          <p:cNvPr id="6" name="Content Placeholder 1">
            <a:extLst>
              <a:ext uri="{FF2B5EF4-FFF2-40B4-BE49-F238E27FC236}">
                <a16:creationId xmlns:a16="http://schemas.microsoft.com/office/drawing/2014/main" id="{36C635F6-01DA-D54C-9C04-E91A1003E787}"/>
              </a:ext>
            </a:extLst>
          </p:cNvPr>
          <p:cNvGraphicFramePr>
            <a:graphicFrameLocks/>
          </p:cNvGraphicFramePr>
          <p:nvPr/>
        </p:nvGraphicFramePr>
        <p:xfrm>
          <a:off x="868316" y="2461524"/>
          <a:ext cx="7891462" cy="414415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33359A7-C058-725B-E462-7F5F1EF158B8}"/>
              </a:ext>
            </a:extLst>
          </p:cNvPr>
          <p:cNvSpPr txBox="1"/>
          <p:nvPr/>
        </p:nvSpPr>
        <p:spPr>
          <a:xfrm>
            <a:off x="4282822" y="2169244"/>
            <a:ext cx="5105400" cy="1815882"/>
          </a:xfrm>
          <a:prstGeom prst="rect">
            <a:avLst/>
          </a:prstGeom>
          <a:noFill/>
        </p:spPr>
        <p:txBody>
          <a:bodyPr wrap="square">
            <a:spAutoFit/>
          </a:bodyPr>
          <a:lstStyle/>
          <a:p>
            <a:pPr marL="342900" indent="-342900">
              <a:buFont typeface="+mj-lt"/>
              <a:buAutoNum type="arabicPeriod"/>
            </a:pPr>
            <a:r>
              <a:rPr lang="el-GR" sz="1400">
                <a:solidFill>
                  <a:srgbClr val="0070C0"/>
                </a:solidFill>
              </a:rPr>
              <a:t>Το ΑΠΘ και το ΕΜΠ είναι τα ιδρύματα με τη μεγαλύτερη συμμετοχή και αρκετές μεταξύ τους συνεργασίες</a:t>
            </a:r>
          </a:p>
          <a:p>
            <a:pPr marL="342900" indent="-342900">
              <a:buFont typeface="+mj-lt"/>
              <a:buAutoNum type="arabicPeriod"/>
            </a:pPr>
            <a:r>
              <a:rPr lang="el-GR" sz="1400">
                <a:solidFill>
                  <a:srgbClr val="0070C0"/>
                </a:solidFill>
              </a:rPr>
              <a:t>Ακολουθούν το ΙΤΕ και το Πανεπιστήμιο Πατρών, τα οποία έχουν επίσης σημαντικές διασυνδέσεις με το ΑΠΘ, που κυριαρχεί, ο μεγαλύτερος αριθμός συνεργασιών είναι μεταξύ του ΑΠΘ και του ΙΤΕ</a:t>
            </a:r>
          </a:p>
          <a:p>
            <a:pPr marL="342900" indent="-342900">
              <a:buFont typeface="+mj-lt"/>
              <a:buAutoNum type="arabicPeriod"/>
            </a:pPr>
            <a:r>
              <a:rPr lang="el-GR" sz="1400">
                <a:solidFill>
                  <a:srgbClr val="0070C0"/>
                </a:solidFill>
              </a:rPr>
              <a:t>Υπάρχουν εταιρείες με 20 συνεργασίες, 392 δεν είχαν καμία συνεργασία</a:t>
            </a:r>
          </a:p>
        </p:txBody>
      </p:sp>
    </p:spTree>
    <p:extLst>
      <p:ext uri="{BB962C8B-B14F-4D97-AF65-F5344CB8AC3E}">
        <p14:creationId xmlns:p14="http://schemas.microsoft.com/office/powerpoint/2010/main" val="179502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1667435" y="1105413"/>
            <a:ext cx="6678706" cy="433188"/>
          </a:xfrm>
          <a:prstGeom prst="rect">
            <a:avLst/>
          </a:prstGeom>
        </p:spPr>
        <p:txBody>
          <a:bodyPr wrap="square" lIns="0" tIns="0" rIns="0" bIns="0" rtlCol="0">
            <a:noAutofit/>
          </a:bodyPr>
          <a:lstStyle/>
          <a:p>
            <a:pPr algn="ctr">
              <a:lnSpc>
                <a:spcPts val="2530"/>
              </a:lnSpc>
              <a:spcBef>
                <a:spcPts val="126"/>
              </a:spcBef>
              <a:spcAft>
                <a:spcPts val="400"/>
              </a:spcAft>
            </a:pPr>
            <a:r>
              <a:rPr lang="el-GR" sz="2800" b="1">
                <a:solidFill>
                  <a:sysClr val="windowText" lastClr="000000"/>
                </a:solidFill>
                <a:latin typeface="Calibri" panose="020F0502020204030204" pitchFamily="34" charset="0"/>
                <a:cs typeface="Calibri" panose="020F0502020204030204" pitchFamily="34" charset="0"/>
              </a:rPr>
              <a:t>Συνολικά οικονομικά αποτελέσματα (εκ. €)</a:t>
            </a:r>
            <a:endParaRPr sz="2800" b="1">
              <a:solidFill>
                <a:sysClr val="windowText" lastClr="000000"/>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9C4AF241-5AFE-E1CA-6FF0-F4AEDEB6B3AC}"/>
              </a:ext>
            </a:extLst>
          </p:cNvPr>
          <p:cNvGraphicFramePr>
            <a:graphicFrameLocks noGrp="1"/>
          </p:cNvGraphicFramePr>
          <p:nvPr/>
        </p:nvGraphicFramePr>
        <p:xfrm>
          <a:off x="681039" y="1825624"/>
          <a:ext cx="5379102" cy="4368988"/>
        </p:xfrm>
        <a:graphic>
          <a:graphicData uri="http://schemas.openxmlformats.org/drawingml/2006/table">
            <a:tbl>
              <a:tblPr>
                <a:tableStyleId>{5C22544A-7EE6-4342-B048-85BDC9FD1C3A}</a:tableStyleId>
              </a:tblPr>
              <a:tblGrid>
                <a:gridCol w="1319136">
                  <a:extLst>
                    <a:ext uri="{9D8B030D-6E8A-4147-A177-3AD203B41FA5}">
                      <a16:colId xmlns:a16="http://schemas.microsoft.com/office/drawing/2014/main" val="892807780"/>
                    </a:ext>
                  </a:extLst>
                </a:gridCol>
                <a:gridCol w="755909">
                  <a:extLst>
                    <a:ext uri="{9D8B030D-6E8A-4147-A177-3AD203B41FA5}">
                      <a16:colId xmlns:a16="http://schemas.microsoft.com/office/drawing/2014/main" val="4120946282"/>
                    </a:ext>
                  </a:extLst>
                </a:gridCol>
                <a:gridCol w="755909">
                  <a:extLst>
                    <a:ext uri="{9D8B030D-6E8A-4147-A177-3AD203B41FA5}">
                      <a16:colId xmlns:a16="http://schemas.microsoft.com/office/drawing/2014/main" val="1698347514"/>
                    </a:ext>
                  </a:extLst>
                </a:gridCol>
                <a:gridCol w="755909">
                  <a:extLst>
                    <a:ext uri="{9D8B030D-6E8A-4147-A177-3AD203B41FA5}">
                      <a16:colId xmlns:a16="http://schemas.microsoft.com/office/drawing/2014/main" val="2753067036"/>
                    </a:ext>
                  </a:extLst>
                </a:gridCol>
                <a:gridCol w="755909">
                  <a:extLst>
                    <a:ext uri="{9D8B030D-6E8A-4147-A177-3AD203B41FA5}">
                      <a16:colId xmlns:a16="http://schemas.microsoft.com/office/drawing/2014/main" val="473990553"/>
                    </a:ext>
                  </a:extLst>
                </a:gridCol>
                <a:gridCol w="1036330">
                  <a:extLst>
                    <a:ext uri="{9D8B030D-6E8A-4147-A177-3AD203B41FA5}">
                      <a16:colId xmlns:a16="http://schemas.microsoft.com/office/drawing/2014/main" val="3091910353"/>
                    </a:ext>
                  </a:extLst>
                </a:gridCol>
              </a:tblGrid>
              <a:tr h="412227">
                <a:tc>
                  <a:txBody>
                    <a:bodyPr/>
                    <a:lstStyle/>
                    <a:p>
                      <a:pPr algn="l" fontAlgn="b"/>
                      <a:r>
                        <a:rPr lang="el-GR" sz="900" b="1" u="none" strike="noStrike">
                          <a:effectLst/>
                        </a:rPr>
                        <a:t>Δράση</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l" fontAlgn="b"/>
                      <a:r>
                        <a:rPr lang="el-GR" sz="900" b="1" u="none" strike="noStrike">
                          <a:effectLst/>
                        </a:rPr>
                        <a:t>ΑΕΠ</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l" fontAlgn="b"/>
                      <a:r>
                        <a:rPr lang="el-GR" sz="900" b="1" u="none" strike="noStrike">
                          <a:effectLst/>
                        </a:rPr>
                        <a:t>Απασχόληση</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l" fontAlgn="b"/>
                      <a:r>
                        <a:rPr lang="el-GR" sz="900" b="1" u="none" strike="noStrike">
                          <a:effectLst/>
                        </a:rPr>
                        <a:t>Έσοδα του Δημοσίου</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l" fontAlgn="b"/>
                      <a:r>
                        <a:rPr lang="el-GR" sz="900" b="1" u="none" strike="noStrike">
                          <a:effectLst/>
                        </a:rPr>
                        <a:t>Κοινωνικό προϊόν</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l" fontAlgn="b"/>
                      <a:r>
                        <a:rPr lang="el-GR" sz="900" b="1" u="none" strike="noStrike">
                          <a:effectLst/>
                        </a:rPr>
                        <a:t>Δημόσια χρηματοδότηση</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2469360062"/>
                  </a:ext>
                </a:extLst>
              </a:tr>
              <a:tr h="206113">
                <a:tc>
                  <a:txBody>
                    <a:bodyPr/>
                    <a:lstStyle/>
                    <a:p>
                      <a:pPr algn="l" fontAlgn="b"/>
                      <a:r>
                        <a:rPr lang="el-GR" sz="900" b="1" u="none" strike="noStrike">
                          <a:effectLst/>
                        </a:rPr>
                        <a:t>ΚΡΗΠΙΣ</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31.4</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560.1</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13.5</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22.5</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32.94</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2086925032"/>
                  </a:ext>
                </a:extLst>
              </a:tr>
              <a:tr h="206113">
                <a:tc>
                  <a:txBody>
                    <a:bodyPr/>
                    <a:lstStyle/>
                    <a:p>
                      <a:pPr algn="l" fontAlgn="b"/>
                      <a:r>
                        <a:rPr lang="el-GR" sz="900" b="1" u="none" strike="noStrike">
                          <a:effectLst/>
                        </a:rPr>
                        <a:t>ΣΥΝΕΡΓΑΣΙΑ</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150.5</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2937.3</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67.4</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102.3</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157.53</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51682013"/>
                  </a:ext>
                </a:extLst>
              </a:tr>
              <a:tr h="206113">
                <a:tc>
                  <a:txBody>
                    <a:bodyPr/>
                    <a:lstStyle/>
                    <a:p>
                      <a:pPr algn="l" fontAlgn="b"/>
                      <a:r>
                        <a:rPr lang="el-GR" sz="900" b="1" u="none" strike="noStrike">
                          <a:effectLst/>
                        </a:rPr>
                        <a:t>ΠΑΒΕΤ</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18.4</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328.8</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7.9</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13.2</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12.89</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1841445282"/>
                  </a:ext>
                </a:extLst>
              </a:tr>
              <a:tr h="251191">
                <a:tc>
                  <a:txBody>
                    <a:bodyPr/>
                    <a:lstStyle/>
                    <a:p>
                      <a:pPr algn="l" fontAlgn="b"/>
                      <a:r>
                        <a:rPr lang="el-GR" sz="900" b="1" u="none" strike="noStrike">
                          <a:effectLst/>
                        </a:rPr>
                        <a:t>Νέες επιχειρήσεις Ε&amp;ΤΑ</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6.7</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119.6</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2.9</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4.8</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4.77</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1093120593"/>
                  </a:ext>
                </a:extLst>
              </a:tr>
              <a:tr h="286203">
                <a:tc>
                  <a:txBody>
                    <a:bodyPr/>
                    <a:lstStyle/>
                    <a:p>
                      <a:pPr algn="l" fontAlgn="b"/>
                      <a:r>
                        <a:rPr lang="el-GR" sz="900" b="1" u="none" strike="noStrike">
                          <a:effectLst/>
                        </a:rPr>
                        <a:t>Κουπόνια καινοτομίας</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2.3</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31.0</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0.9</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2.0</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1.93</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1652289086"/>
                  </a:ext>
                </a:extLst>
              </a:tr>
              <a:tr h="206113">
                <a:tc>
                  <a:txBody>
                    <a:bodyPr/>
                    <a:lstStyle/>
                    <a:p>
                      <a:pPr algn="l" fontAlgn="b"/>
                      <a:r>
                        <a:rPr lang="en-GB" sz="900" b="1" u="none" strike="noStrike">
                          <a:effectLst/>
                        </a:rPr>
                        <a:t>Spin-off &amp; Spin-out</a:t>
                      </a:r>
                      <a:endParaRPr lang="en-GB"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10.8</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214.9</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4.6</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7.1</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9.44</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2861165403"/>
                  </a:ext>
                </a:extLst>
              </a:tr>
              <a:tr h="206113">
                <a:tc>
                  <a:txBody>
                    <a:bodyPr/>
                    <a:lstStyle/>
                    <a:p>
                      <a:pPr algn="l" fontAlgn="b"/>
                      <a:r>
                        <a:rPr lang="el-GR" sz="900" b="1" u="none" strike="noStrike">
                          <a:effectLst/>
                        </a:rPr>
                        <a:t>ΜΜΕ Ε&amp;ΤΑ</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14.6</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252.2</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6.2</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10.7</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10.65</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1837542617"/>
                  </a:ext>
                </a:extLst>
              </a:tr>
              <a:tr h="217422">
                <a:tc>
                  <a:txBody>
                    <a:bodyPr/>
                    <a:lstStyle/>
                    <a:p>
                      <a:pPr algn="l" fontAlgn="b"/>
                      <a:r>
                        <a:rPr lang="el-GR" sz="900" b="1" u="none" strike="noStrike">
                          <a:effectLst/>
                        </a:rPr>
                        <a:t>Διακρατικές συνεργασίες</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26.3</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524.6</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11.5</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17.4</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27.23</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3436553980"/>
                  </a:ext>
                </a:extLst>
              </a:tr>
              <a:tr h="248044">
                <a:tc>
                  <a:txBody>
                    <a:bodyPr/>
                    <a:lstStyle/>
                    <a:p>
                      <a:pPr algn="l" fontAlgn="b"/>
                      <a:r>
                        <a:rPr lang="el-GR" sz="900" b="1" u="none" strike="noStrike">
                          <a:effectLst/>
                        </a:rPr>
                        <a:t>Καινοτομικές συστάδες</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16.4</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334.1</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6.1</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12.8</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6.81</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2700330568"/>
                  </a:ext>
                </a:extLst>
              </a:tr>
              <a:tr h="162182">
                <a:tc>
                  <a:txBody>
                    <a:bodyPr/>
                    <a:lstStyle/>
                    <a:p>
                      <a:pPr algn="l" fontAlgn="b"/>
                      <a:r>
                        <a:rPr lang="en-GB" sz="900" b="1" u="none" strike="noStrike">
                          <a:effectLst/>
                        </a:rPr>
                        <a:t>JTIs ENIAC, ARTEMIS</a:t>
                      </a:r>
                      <a:endParaRPr lang="en-GB"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12.4</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220.8</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5.5</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8.4</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9.43</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1676270969"/>
                  </a:ext>
                </a:extLst>
              </a:tr>
              <a:tr h="206113">
                <a:tc>
                  <a:txBody>
                    <a:bodyPr/>
                    <a:lstStyle/>
                    <a:p>
                      <a:pPr algn="l" fontAlgn="b"/>
                      <a:r>
                        <a:rPr lang="en-GB" sz="900" b="1" u="none" strike="noStrike">
                          <a:effectLst/>
                        </a:rPr>
                        <a:t>ESFRI</a:t>
                      </a:r>
                      <a:endParaRPr lang="en-GB"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1.4</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25.8</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0.6</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1.0</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1.58</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143031500"/>
                  </a:ext>
                </a:extLst>
              </a:tr>
              <a:tr h="206113">
                <a:tc>
                  <a:txBody>
                    <a:bodyPr/>
                    <a:lstStyle/>
                    <a:p>
                      <a:pPr algn="l" fontAlgn="b"/>
                      <a:r>
                        <a:rPr lang="en-GB" sz="900" b="1" u="none" strike="noStrike">
                          <a:effectLst/>
                        </a:rPr>
                        <a:t>JPIs</a:t>
                      </a:r>
                      <a:endParaRPr lang="en-GB"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0.2</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4.6</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0.1</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0.1</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0.33</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4157164659"/>
                  </a:ext>
                </a:extLst>
              </a:tr>
              <a:tr h="206113">
                <a:tc>
                  <a:txBody>
                    <a:bodyPr/>
                    <a:lstStyle/>
                    <a:p>
                      <a:pPr algn="l" fontAlgn="b"/>
                      <a:r>
                        <a:rPr lang="en-GB" sz="900" b="1" u="none" strike="noStrike">
                          <a:effectLst/>
                        </a:rPr>
                        <a:t>ERANET</a:t>
                      </a:r>
                      <a:endParaRPr lang="en-GB"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3.2</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65.3</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1.4</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2.1</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4.36</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1511650636"/>
                  </a:ext>
                </a:extLst>
              </a:tr>
              <a:tr h="206113">
                <a:tc>
                  <a:txBody>
                    <a:bodyPr/>
                    <a:lstStyle/>
                    <a:p>
                      <a:pPr algn="l" fontAlgn="b"/>
                      <a:r>
                        <a:rPr lang="el-GR" sz="900" b="1" u="none" strike="noStrike">
                          <a:effectLst/>
                        </a:rPr>
                        <a:t>ΑΡΙΣΤΕΙΑ Ι &amp; ΙΙ</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74.0</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1545.9</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31.0</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48.5</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83.60</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337534479"/>
                  </a:ext>
                </a:extLst>
              </a:tr>
              <a:tr h="206113">
                <a:tc>
                  <a:txBody>
                    <a:bodyPr/>
                    <a:lstStyle/>
                    <a:p>
                      <a:pPr algn="l" fontAlgn="b"/>
                      <a:r>
                        <a:rPr lang="el-GR" sz="900" b="1" u="none" strike="noStrike">
                          <a:effectLst/>
                        </a:rPr>
                        <a:t>Μεταδιδάκτορες</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18.0</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348.8</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7.8</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11.8</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20.45</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1604644994"/>
                  </a:ext>
                </a:extLst>
              </a:tr>
              <a:tr h="206113">
                <a:tc>
                  <a:txBody>
                    <a:bodyPr/>
                    <a:lstStyle/>
                    <a:p>
                      <a:pPr algn="l" fontAlgn="b"/>
                      <a:r>
                        <a:rPr lang="en-GB" sz="900" b="1" u="none" strike="noStrike">
                          <a:effectLst/>
                        </a:rPr>
                        <a:t>ERC</a:t>
                      </a:r>
                      <a:endParaRPr lang="en-GB"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9.5</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193.4</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4.0</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6.3</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11.32</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128282841"/>
                  </a:ext>
                </a:extLst>
              </a:tr>
              <a:tr h="318363">
                <a:tc>
                  <a:txBody>
                    <a:bodyPr/>
                    <a:lstStyle/>
                    <a:p>
                      <a:pPr algn="l" fontAlgn="b"/>
                      <a:r>
                        <a:rPr lang="el-GR" sz="900" b="1" u="none" strike="noStrike">
                          <a:effectLst/>
                        </a:rPr>
                        <a:t>Ενίσχυση απασχόλησης ερευνητών</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10.4</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188.7</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4.8</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7.0</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8.65</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1608006151"/>
                  </a:ext>
                </a:extLst>
              </a:tr>
              <a:tr h="206113">
                <a:tc>
                  <a:txBody>
                    <a:bodyPr/>
                    <a:lstStyle/>
                    <a:p>
                      <a:pPr algn="l" fontAlgn="b"/>
                      <a:r>
                        <a:rPr lang="el-GR" sz="900" b="1" u="none" strike="noStrike">
                          <a:effectLst/>
                        </a:rPr>
                        <a:t>Σύνολο</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406.6</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7895.9</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176.1</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278.0</a:t>
                      </a:r>
                      <a:endParaRPr lang="el-GR" sz="900" b="1" i="0" u="none" strike="noStrike">
                        <a:solidFill>
                          <a:srgbClr val="000000"/>
                        </a:solidFill>
                        <a:effectLst/>
                        <a:latin typeface="Calibri" panose="020F0502020204030204" pitchFamily="34" charset="0"/>
                      </a:endParaRPr>
                    </a:p>
                  </a:txBody>
                  <a:tcPr marL="4371" marR="4371" marT="4371" marB="0" anchor="b"/>
                </a:tc>
                <a:tc>
                  <a:txBody>
                    <a:bodyPr/>
                    <a:lstStyle/>
                    <a:p>
                      <a:pPr algn="r" fontAlgn="b"/>
                      <a:r>
                        <a:rPr lang="el-GR" sz="900" b="1" u="none" strike="noStrike">
                          <a:effectLst/>
                        </a:rPr>
                        <a:t>403.91</a:t>
                      </a:r>
                      <a:endParaRPr lang="el-GR" sz="900" b="1" i="0" u="none" strike="noStrike">
                        <a:solidFill>
                          <a:srgbClr val="000000"/>
                        </a:solidFill>
                        <a:effectLst/>
                        <a:latin typeface="Calibri" panose="020F0502020204030204" pitchFamily="34" charset="0"/>
                      </a:endParaRPr>
                    </a:p>
                  </a:txBody>
                  <a:tcPr marL="4371" marR="4371" marT="4371" marB="0" anchor="b"/>
                </a:tc>
                <a:extLst>
                  <a:ext uri="{0D108BD9-81ED-4DB2-BD59-A6C34878D82A}">
                    <a16:rowId xmlns:a16="http://schemas.microsoft.com/office/drawing/2014/main" val="4243184086"/>
                  </a:ext>
                </a:extLst>
              </a:tr>
            </a:tbl>
          </a:graphicData>
        </a:graphic>
      </p:graphicFrame>
      <p:sp>
        <p:nvSpPr>
          <p:cNvPr id="6" name="TextBox 5">
            <a:extLst>
              <a:ext uri="{FF2B5EF4-FFF2-40B4-BE49-F238E27FC236}">
                <a16:creationId xmlns:a16="http://schemas.microsoft.com/office/drawing/2014/main" id="{3C58DCE2-4288-301C-D9ED-DDC78425D203}"/>
              </a:ext>
            </a:extLst>
          </p:cNvPr>
          <p:cNvSpPr txBox="1"/>
          <p:nvPr/>
        </p:nvSpPr>
        <p:spPr>
          <a:xfrm>
            <a:off x="6108706" y="1906856"/>
            <a:ext cx="3751728" cy="4185761"/>
          </a:xfrm>
          <a:prstGeom prst="rect">
            <a:avLst/>
          </a:prstGeom>
          <a:noFill/>
        </p:spPr>
        <p:txBody>
          <a:bodyPr wrap="square">
            <a:spAutoFit/>
          </a:bodyPr>
          <a:lstStyle/>
          <a:p>
            <a:pPr marL="285750" indent="-285750">
              <a:buFont typeface="Wingdings" panose="05000000000000000000" pitchFamily="2" charset="2"/>
              <a:buChar char="v"/>
            </a:pPr>
            <a:r>
              <a:rPr lang="el-GR" sz="1400"/>
              <a:t>Σχεδόν το σύνολο της δημόσιας χρηματοδότησης μετατράπηκε σε ΑΕΠ, από το οποίο το 68% ήταν κοινωνικό προϊόν </a:t>
            </a:r>
          </a:p>
          <a:p>
            <a:pPr marL="285750" indent="-285750">
              <a:buFont typeface="Wingdings" panose="05000000000000000000" pitchFamily="2" charset="2"/>
              <a:buChar char="v"/>
            </a:pPr>
            <a:r>
              <a:rPr lang="el-GR" sz="1400"/>
              <a:t>Δημιουργήθηκαν σχεδόν 8000 θέσεις εργασίας</a:t>
            </a:r>
          </a:p>
          <a:p>
            <a:pPr marL="285750" indent="-285750">
              <a:buFont typeface="Wingdings" panose="05000000000000000000" pitchFamily="2" charset="2"/>
              <a:buChar char="v"/>
            </a:pPr>
            <a:r>
              <a:rPr lang="el-GR" sz="1400"/>
              <a:t>Το 44% των εξόδων γύρισε στο Δημόσιο με τη μορφή φορολογικών εσόδων</a:t>
            </a:r>
          </a:p>
          <a:p>
            <a:pPr marL="285750" indent="-285750">
              <a:buFont typeface="Wingdings" panose="05000000000000000000" pitchFamily="2" charset="2"/>
              <a:buChar char="v"/>
            </a:pPr>
            <a:r>
              <a:rPr lang="el-GR" sz="1400"/>
              <a:t>Τη μεγαλύτερη απόδοση ανά εκ. € είχαν με σειρά προτεραιότητας Καινοτομικές συστάδες, ΠΑΒΕΤ, Νέες επιχειρήσεις, ΜΜΕ, </a:t>
            </a:r>
            <a:r>
              <a:rPr lang="el-GR" sz="1400" err="1"/>
              <a:t>JTIs</a:t>
            </a:r>
            <a:r>
              <a:rPr lang="el-GR" sz="1400"/>
              <a:t> ENIAC – ARTEMIS, Ενίσχυση απασχόλησης ερευνητών, Κουπόνια καινοτομίας και </a:t>
            </a:r>
            <a:r>
              <a:rPr lang="el-GR" sz="1400" err="1"/>
              <a:t>Spin-off</a:t>
            </a:r>
            <a:r>
              <a:rPr lang="el-GR" sz="1400"/>
              <a:t> &amp; </a:t>
            </a:r>
            <a:r>
              <a:rPr lang="el-GR" sz="1400" err="1"/>
              <a:t>Spin-out</a:t>
            </a:r>
            <a:r>
              <a:rPr lang="el-GR" sz="1400"/>
              <a:t>, οι υπόλοιπες Δράσεις είχαν πολλαπλασιαστικό αποτέλεσμα χαμηλότερο από τη μονάδα. </a:t>
            </a:r>
          </a:p>
          <a:p>
            <a:pPr marL="285750" indent="-285750">
              <a:buFont typeface="Wingdings" panose="05000000000000000000" pitchFamily="2" charset="2"/>
              <a:buChar char="v"/>
            </a:pPr>
            <a:r>
              <a:rPr lang="el-GR" sz="1400"/>
              <a:t>Παρόμοια είναι και η σειρά σημασίας για την απασχόληση με μόνη διαφορά τα Κουπόνια Καινοτομίας που δημιούργησαν σχετικά χαμηλότερη απασχόληση</a:t>
            </a:r>
          </a:p>
        </p:txBody>
      </p:sp>
    </p:spTree>
    <p:extLst>
      <p:ext uri="{BB962C8B-B14F-4D97-AF65-F5344CB8AC3E}">
        <p14:creationId xmlns:p14="http://schemas.microsoft.com/office/powerpoint/2010/main" val="1568281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1667435" y="1105413"/>
            <a:ext cx="6678706" cy="433188"/>
          </a:xfrm>
          <a:prstGeom prst="rect">
            <a:avLst/>
          </a:prstGeom>
        </p:spPr>
        <p:txBody>
          <a:bodyPr wrap="square" lIns="0" tIns="0" rIns="0" bIns="0" rtlCol="0">
            <a:noAutofit/>
          </a:bodyPr>
          <a:lstStyle/>
          <a:p>
            <a:pPr algn="ctr">
              <a:lnSpc>
                <a:spcPts val="2530"/>
              </a:lnSpc>
              <a:spcBef>
                <a:spcPts val="126"/>
              </a:spcBef>
              <a:spcAft>
                <a:spcPts val="400"/>
              </a:spcAft>
            </a:pPr>
            <a:r>
              <a:rPr lang="el-GR" sz="2800" b="1">
                <a:solidFill>
                  <a:sysClr val="windowText" lastClr="000000"/>
                </a:solidFill>
                <a:latin typeface="Calibri" panose="020F0502020204030204" pitchFamily="34" charset="0"/>
                <a:cs typeface="Calibri" panose="020F0502020204030204" pitchFamily="34" charset="0"/>
              </a:rPr>
              <a:t>Συνολικά κοινωνικά αποτελέσματα</a:t>
            </a:r>
            <a:endParaRPr sz="2800" b="1">
              <a:solidFill>
                <a:sysClr val="windowText" lastClr="000000"/>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9C4AF241-5AFE-E1CA-6FF0-F4AEDEB6B3AC}"/>
              </a:ext>
            </a:extLst>
          </p:cNvPr>
          <p:cNvGraphicFramePr>
            <a:graphicFrameLocks noGrp="1"/>
          </p:cNvGraphicFramePr>
          <p:nvPr/>
        </p:nvGraphicFramePr>
        <p:xfrm>
          <a:off x="188259" y="1684227"/>
          <a:ext cx="5898769" cy="5102301"/>
        </p:xfrm>
        <a:graphic>
          <a:graphicData uri="http://schemas.openxmlformats.org/drawingml/2006/table">
            <a:tbl>
              <a:tblPr>
                <a:tableStyleId>{5C22544A-7EE6-4342-B048-85BDC9FD1C3A}</a:tableStyleId>
              </a:tblPr>
              <a:tblGrid>
                <a:gridCol w="326300">
                  <a:extLst>
                    <a:ext uri="{9D8B030D-6E8A-4147-A177-3AD203B41FA5}">
                      <a16:colId xmlns:a16="http://schemas.microsoft.com/office/drawing/2014/main" val="892807780"/>
                    </a:ext>
                  </a:extLst>
                </a:gridCol>
                <a:gridCol w="139864">
                  <a:extLst>
                    <a:ext uri="{9D8B030D-6E8A-4147-A177-3AD203B41FA5}">
                      <a16:colId xmlns:a16="http://schemas.microsoft.com/office/drawing/2014/main" val="1888804931"/>
                    </a:ext>
                  </a:extLst>
                </a:gridCol>
                <a:gridCol w="186436">
                  <a:extLst>
                    <a:ext uri="{9D8B030D-6E8A-4147-A177-3AD203B41FA5}">
                      <a16:colId xmlns:a16="http://schemas.microsoft.com/office/drawing/2014/main" val="875917711"/>
                    </a:ext>
                  </a:extLst>
                </a:gridCol>
                <a:gridCol w="326300">
                  <a:extLst>
                    <a:ext uri="{9D8B030D-6E8A-4147-A177-3AD203B41FA5}">
                      <a16:colId xmlns:a16="http://schemas.microsoft.com/office/drawing/2014/main" val="4227516532"/>
                    </a:ext>
                  </a:extLst>
                </a:gridCol>
                <a:gridCol w="326300">
                  <a:extLst>
                    <a:ext uri="{9D8B030D-6E8A-4147-A177-3AD203B41FA5}">
                      <a16:colId xmlns:a16="http://schemas.microsoft.com/office/drawing/2014/main" val="3885572607"/>
                    </a:ext>
                  </a:extLst>
                </a:gridCol>
                <a:gridCol w="326300">
                  <a:extLst>
                    <a:ext uri="{9D8B030D-6E8A-4147-A177-3AD203B41FA5}">
                      <a16:colId xmlns:a16="http://schemas.microsoft.com/office/drawing/2014/main" val="2194721310"/>
                    </a:ext>
                  </a:extLst>
                </a:gridCol>
                <a:gridCol w="326300">
                  <a:extLst>
                    <a:ext uri="{9D8B030D-6E8A-4147-A177-3AD203B41FA5}">
                      <a16:colId xmlns:a16="http://schemas.microsoft.com/office/drawing/2014/main" val="384561099"/>
                    </a:ext>
                  </a:extLst>
                </a:gridCol>
                <a:gridCol w="326300">
                  <a:extLst>
                    <a:ext uri="{9D8B030D-6E8A-4147-A177-3AD203B41FA5}">
                      <a16:colId xmlns:a16="http://schemas.microsoft.com/office/drawing/2014/main" val="850347705"/>
                    </a:ext>
                  </a:extLst>
                </a:gridCol>
                <a:gridCol w="326300">
                  <a:extLst>
                    <a:ext uri="{9D8B030D-6E8A-4147-A177-3AD203B41FA5}">
                      <a16:colId xmlns:a16="http://schemas.microsoft.com/office/drawing/2014/main" val="2877913321"/>
                    </a:ext>
                  </a:extLst>
                </a:gridCol>
                <a:gridCol w="326300">
                  <a:extLst>
                    <a:ext uri="{9D8B030D-6E8A-4147-A177-3AD203B41FA5}">
                      <a16:colId xmlns:a16="http://schemas.microsoft.com/office/drawing/2014/main" val="541991918"/>
                    </a:ext>
                  </a:extLst>
                </a:gridCol>
                <a:gridCol w="326300">
                  <a:extLst>
                    <a:ext uri="{9D8B030D-6E8A-4147-A177-3AD203B41FA5}">
                      <a16:colId xmlns:a16="http://schemas.microsoft.com/office/drawing/2014/main" val="1036357178"/>
                    </a:ext>
                  </a:extLst>
                </a:gridCol>
                <a:gridCol w="326300">
                  <a:extLst>
                    <a:ext uri="{9D8B030D-6E8A-4147-A177-3AD203B41FA5}">
                      <a16:colId xmlns:a16="http://schemas.microsoft.com/office/drawing/2014/main" val="2662327057"/>
                    </a:ext>
                  </a:extLst>
                </a:gridCol>
                <a:gridCol w="326300">
                  <a:extLst>
                    <a:ext uri="{9D8B030D-6E8A-4147-A177-3AD203B41FA5}">
                      <a16:colId xmlns:a16="http://schemas.microsoft.com/office/drawing/2014/main" val="2464222952"/>
                    </a:ext>
                  </a:extLst>
                </a:gridCol>
                <a:gridCol w="326300">
                  <a:extLst>
                    <a:ext uri="{9D8B030D-6E8A-4147-A177-3AD203B41FA5}">
                      <a16:colId xmlns:a16="http://schemas.microsoft.com/office/drawing/2014/main" val="2164947251"/>
                    </a:ext>
                  </a:extLst>
                </a:gridCol>
                <a:gridCol w="326300">
                  <a:extLst>
                    <a:ext uri="{9D8B030D-6E8A-4147-A177-3AD203B41FA5}">
                      <a16:colId xmlns:a16="http://schemas.microsoft.com/office/drawing/2014/main" val="3788573693"/>
                    </a:ext>
                  </a:extLst>
                </a:gridCol>
                <a:gridCol w="326300">
                  <a:extLst>
                    <a:ext uri="{9D8B030D-6E8A-4147-A177-3AD203B41FA5}">
                      <a16:colId xmlns:a16="http://schemas.microsoft.com/office/drawing/2014/main" val="271049598"/>
                    </a:ext>
                  </a:extLst>
                </a:gridCol>
                <a:gridCol w="186981">
                  <a:extLst>
                    <a:ext uri="{9D8B030D-6E8A-4147-A177-3AD203B41FA5}">
                      <a16:colId xmlns:a16="http://schemas.microsoft.com/office/drawing/2014/main" val="4120946282"/>
                    </a:ext>
                  </a:extLst>
                </a:gridCol>
                <a:gridCol w="186981">
                  <a:extLst>
                    <a:ext uri="{9D8B030D-6E8A-4147-A177-3AD203B41FA5}">
                      <a16:colId xmlns:a16="http://schemas.microsoft.com/office/drawing/2014/main" val="1698347514"/>
                    </a:ext>
                  </a:extLst>
                </a:gridCol>
                <a:gridCol w="186981">
                  <a:extLst>
                    <a:ext uri="{9D8B030D-6E8A-4147-A177-3AD203B41FA5}">
                      <a16:colId xmlns:a16="http://schemas.microsoft.com/office/drawing/2014/main" val="2753067036"/>
                    </a:ext>
                  </a:extLst>
                </a:gridCol>
                <a:gridCol w="186981">
                  <a:extLst>
                    <a:ext uri="{9D8B030D-6E8A-4147-A177-3AD203B41FA5}">
                      <a16:colId xmlns:a16="http://schemas.microsoft.com/office/drawing/2014/main" val="473990553"/>
                    </a:ext>
                  </a:extLst>
                </a:gridCol>
                <a:gridCol w="256345">
                  <a:extLst>
                    <a:ext uri="{9D8B030D-6E8A-4147-A177-3AD203B41FA5}">
                      <a16:colId xmlns:a16="http://schemas.microsoft.com/office/drawing/2014/main" val="3091910353"/>
                    </a:ext>
                  </a:extLst>
                </a:gridCol>
              </a:tblGrid>
              <a:tr h="412227">
                <a:tc gridSpan="2">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r>
                        <a:rPr lang="el-GR" sz="600" b="1" u="none" strike="noStrike">
                          <a:effectLst/>
                        </a:rPr>
                        <a:t>1. Μηδενική φτώχεια</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1. Μηδενική φτώχεια</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2. Μηδενική πείνα</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3. Καλή υγεία και ευημερία</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4. Ποιοτική εκπαίδευση</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5. Ισότητα των φύλων</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6. Καθαρό νερό και αποχέτευση</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7. Φτηνή και καθαρή ενέργεια</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8. Αξιοπρεπής εργασία και οικονομική ανάπτυξη</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9. Βιομηχανία, καινοτομία και υποδομές</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10. Λιγότερες ανισότητες</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11. Βιώσιμες πόλεις και κοινότητες</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12. Υπεύθυνη κατανάλωση και παραγωγή</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13. Δράση για το κλίμα</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14. Ζωή στο νερό</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15. Ζωή στη στεριά</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16. Ειρήνη, δικαιοσύνη και ισχυροί θεσμοί</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17. Συνεργασία για τους στόχους</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Μη κατανεμημένα έργα </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r>
                        <a:rPr lang="el-GR" sz="600" b="1" u="none" strike="noStrike">
                          <a:effectLst/>
                        </a:rPr>
                        <a:t>Σύνολο</a:t>
                      </a:r>
                      <a:endParaRPr lang="el-GR" sz="6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2469360062"/>
                  </a:ext>
                </a:extLst>
              </a:tr>
              <a:tr h="269215">
                <a:tc gridSpan="2">
                  <a:txBody>
                    <a:bodyPr/>
                    <a:lstStyle/>
                    <a:p>
                      <a:pPr algn="l" fontAlgn="b"/>
                      <a:r>
                        <a:rPr lang="el-GR" sz="700" b="1" u="none" strike="noStrike">
                          <a:effectLst/>
                        </a:rPr>
                        <a:t>ΑΡΙΣΤΕΙΑ Ι &amp; ΙΙ</a:t>
                      </a:r>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107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19</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46</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139</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6</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377</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2047693477"/>
                  </a:ext>
                </a:extLst>
              </a:tr>
              <a:tr h="277906">
                <a:tc gridSpan="4">
                  <a:txBody>
                    <a:bodyPr/>
                    <a:lstStyle/>
                    <a:p>
                      <a:pPr algn="l" fontAlgn="b"/>
                      <a:r>
                        <a:rPr lang="el-GR" sz="700" b="1" u="none" strike="noStrike">
                          <a:effectLst/>
                        </a:rPr>
                        <a:t>Διακρατικές μεγάλης κλίμακας</a:t>
                      </a:r>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endParaRPr lang="el-GR"/>
                    </a:p>
                  </a:txBody>
                  <a:tcPr/>
                </a:tc>
                <a:tc hMerge="1">
                  <a:txBody>
                    <a:bodyPr/>
                    <a:lstStyle/>
                    <a:p>
                      <a:endParaRPr lang="el-GR"/>
                    </a:p>
                  </a:txBody>
                  <a:tcPr/>
                </a:tc>
                <a:tc hMerge="1">
                  <a:txBody>
                    <a:bodyPr/>
                    <a:lstStyle/>
                    <a:p>
                      <a:endParaRPr lang="el-GR"/>
                    </a:p>
                  </a:txBody>
                  <a:tcPr/>
                </a:tc>
                <a:tc>
                  <a:txBody>
                    <a:bodyPr/>
                    <a:lstStyle/>
                    <a:p>
                      <a:pPr algn="r" fontAlgn="b"/>
                      <a:r>
                        <a:rPr lang="el-GR" sz="700" b="1" u="none" strike="noStrike">
                          <a:effectLst/>
                        </a:rPr>
                        <a:t>16</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20</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91</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2378232837"/>
                  </a:ext>
                </a:extLst>
              </a:tr>
              <a:tr h="206113">
                <a:tc gridSpan="3">
                  <a:txBody>
                    <a:bodyPr/>
                    <a:lstStyle/>
                    <a:p>
                      <a:pPr algn="l" fontAlgn="b"/>
                      <a:r>
                        <a:rPr lang="el-GR" sz="700" b="1" u="none" strike="noStrike">
                          <a:effectLst/>
                        </a:rPr>
                        <a:t>Διακρατικές  μικρής κλίμακας</a:t>
                      </a:r>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endParaRPr lang="el-GR"/>
                    </a:p>
                  </a:txBody>
                  <a:tcPr/>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54</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30</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147</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2086925032"/>
                  </a:ext>
                </a:extLst>
              </a:tr>
              <a:tr h="206113">
                <a:tc gridSpan="3">
                  <a:txBody>
                    <a:bodyPr/>
                    <a:lstStyle/>
                    <a:p>
                      <a:pPr algn="l" fontAlgn="b"/>
                      <a:r>
                        <a:rPr lang="el-GR" sz="700" b="1" u="none" strike="noStrike">
                          <a:effectLst/>
                        </a:rPr>
                        <a:t> συστάδες</a:t>
                      </a:r>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endParaRPr lang="el-GR"/>
                    </a:p>
                  </a:txBody>
                  <a:tcPr/>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51682013"/>
                  </a:ext>
                </a:extLst>
              </a:tr>
              <a:tr h="206113">
                <a:tc gridSpan="3">
                  <a:txBody>
                    <a:bodyPr/>
                    <a:lstStyle/>
                    <a:p>
                      <a:pPr algn="l" fontAlgn="b"/>
                      <a:r>
                        <a:rPr lang="el-GR" sz="700" b="1" u="none" strike="noStrike">
                          <a:effectLst/>
                        </a:rPr>
                        <a:t>Ενίσχυση απασχόλησης</a:t>
                      </a:r>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endParaRPr lang="el-GR"/>
                    </a:p>
                  </a:txBody>
                  <a:tcPr/>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14</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9</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57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107</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1841445282"/>
                  </a:ext>
                </a:extLst>
              </a:tr>
              <a:tr h="159222">
                <a:tc>
                  <a:txBody>
                    <a:bodyPr/>
                    <a:lstStyle/>
                    <a:p>
                      <a:pPr algn="l" fontAlgn="b"/>
                      <a:r>
                        <a:rPr lang="en-GB" sz="700" b="1" u="none" strike="noStrike">
                          <a:effectLst/>
                        </a:rPr>
                        <a:t>ERANET</a:t>
                      </a:r>
                      <a:endParaRPr lang="en-GB"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9</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6</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43</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1093120593"/>
                  </a:ext>
                </a:extLst>
              </a:tr>
              <a:tr h="194614">
                <a:tc>
                  <a:txBody>
                    <a:bodyPr/>
                    <a:lstStyle/>
                    <a:p>
                      <a:pPr algn="l" fontAlgn="b"/>
                      <a:r>
                        <a:rPr lang="en-GB" sz="700" b="1" u="none" strike="noStrike">
                          <a:effectLst/>
                        </a:rPr>
                        <a:t>ERC</a:t>
                      </a:r>
                      <a:endParaRPr lang="en-GB"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9</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14</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1652289086"/>
                  </a:ext>
                </a:extLst>
              </a:tr>
              <a:tr h="206113">
                <a:tc>
                  <a:txBody>
                    <a:bodyPr/>
                    <a:lstStyle/>
                    <a:p>
                      <a:pPr algn="l" fontAlgn="b"/>
                      <a:r>
                        <a:rPr lang="en-GB" sz="700" b="1" u="none" strike="noStrike">
                          <a:effectLst/>
                        </a:rPr>
                        <a:t>ESFRI</a:t>
                      </a:r>
                      <a:endParaRPr lang="en-GB"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15</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2861165403"/>
                  </a:ext>
                </a:extLst>
              </a:tr>
              <a:tr h="206113">
                <a:tc>
                  <a:txBody>
                    <a:bodyPr/>
                    <a:lstStyle/>
                    <a:p>
                      <a:pPr algn="l" fontAlgn="b"/>
                      <a:r>
                        <a:rPr lang="en-GB" sz="700" b="1" u="none" strike="noStrike">
                          <a:effectLst/>
                        </a:rPr>
                        <a:t>JPIs</a:t>
                      </a:r>
                      <a:endParaRPr lang="en-GB"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1837542617"/>
                  </a:ext>
                </a:extLst>
              </a:tr>
              <a:tr h="217422">
                <a:tc>
                  <a:txBody>
                    <a:bodyPr/>
                    <a:lstStyle/>
                    <a:p>
                      <a:pPr algn="l" fontAlgn="b"/>
                      <a:r>
                        <a:rPr lang="en-GB" sz="700" b="1" u="none" strike="noStrike">
                          <a:effectLst/>
                        </a:rPr>
                        <a:t>JTIs ENIAC,</a:t>
                      </a:r>
                      <a:endParaRPr lang="en-GB"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46</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50</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3436553980"/>
                  </a:ext>
                </a:extLst>
              </a:tr>
              <a:tr h="132352">
                <a:tc>
                  <a:txBody>
                    <a:bodyPr/>
                    <a:lstStyle/>
                    <a:p>
                      <a:pPr algn="l" fontAlgn="b"/>
                      <a:r>
                        <a:rPr lang="el-GR" sz="700" b="1" u="none" strike="noStrike">
                          <a:effectLst/>
                        </a:rPr>
                        <a:t>ΚΡΗΠΙΣ</a:t>
                      </a:r>
                      <a:endParaRPr lang="el-GR"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13</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29</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2700330568"/>
                  </a:ext>
                </a:extLst>
              </a:tr>
              <a:tr h="162182">
                <a:tc>
                  <a:txBody>
                    <a:bodyPr/>
                    <a:lstStyle/>
                    <a:p>
                      <a:pPr algn="l" fontAlgn="b"/>
                      <a:r>
                        <a:rPr lang="el-GR" sz="700" b="1" u="none" strike="noStrike">
                          <a:effectLst/>
                        </a:rPr>
                        <a:t>ΜΜΕ </a:t>
                      </a:r>
                      <a:endParaRPr lang="el-GR"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46</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1676270969"/>
                  </a:ext>
                </a:extLst>
              </a:tr>
              <a:tr h="206113">
                <a:tc gridSpan="3">
                  <a:txBody>
                    <a:bodyPr/>
                    <a:lstStyle/>
                    <a:p>
                      <a:pPr algn="l" fontAlgn="b"/>
                      <a:r>
                        <a:rPr lang="el-GR" sz="700" b="1" u="none" strike="noStrike">
                          <a:effectLst/>
                        </a:rPr>
                        <a:t>Νέες επιχειρήσεις </a:t>
                      </a:r>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endParaRPr lang="el-GR"/>
                    </a:p>
                  </a:txBody>
                  <a:tcPr/>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6</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9</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54</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143031500"/>
                  </a:ext>
                </a:extLst>
              </a:tr>
              <a:tr h="141217">
                <a:tc>
                  <a:txBody>
                    <a:bodyPr/>
                    <a:lstStyle/>
                    <a:p>
                      <a:pPr algn="l" fontAlgn="b"/>
                      <a:r>
                        <a:rPr lang="el-GR" sz="700" b="1" u="none" strike="noStrike">
                          <a:effectLst/>
                        </a:rPr>
                        <a:t>ΠΑΒΕΤ</a:t>
                      </a:r>
                      <a:endParaRPr lang="el-GR"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14</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62</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4157164659"/>
                  </a:ext>
                </a:extLst>
              </a:tr>
              <a:tr h="206113">
                <a:tc>
                  <a:txBody>
                    <a:bodyPr/>
                    <a:lstStyle/>
                    <a:p>
                      <a:pPr algn="l" fontAlgn="b"/>
                      <a:r>
                        <a:rPr lang="el-GR" sz="700" b="1" u="none" strike="noStrike" err="1">
                          <a:effectLst/>
                        </a:rPr>
                        <a:t>Μεταδιδάκτ</a:t>
                      </a:r>
                      <a:endParaRPr lang="el-GR"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51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6</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8</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52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13</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183</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1511650636"/>
                  </a:ext>
                </a:extLst>
              </a:tr>
              <a:tr h="206113">
                <a:tc>
                  <a:txBody>
                    <a:bodyPr/>
                    <a:lstStyle/>
                    <a:p>
                      <a:pPr algn="l" fontAlgn="b"/>
                      <a:r>
                        <a:rPr lang="en-GB" sz="700" b="1" u="none" strike="noStrike">
                          <a:effectLst/>
                        </a:rPr>
                        <a:t>Spin-off &amp; Spin-out</a:t>
                      </a:r>
                      <a:endParaRPr lang="en-GB"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6</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20</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30</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337534479"/>
                  </a:ext>
                </a:extLst>
              </a:tr>
              <a:tr h="206113">
                <a:tc>
                  <a:txBody>
                    <a:bodyPr/>
                    <a:lstStyle/>
                    <a:p>
                      <a:pPr algn="l" fontAlgn="b"/>
                      <a:r>
                        <a:rPr lang="el-GR" sz="700" b="1" u="none" strike="noStrike">
                          <a:effectLst/>
                        </a:rPr>
                        <a:t>ΣΥΝΕΡΓΑΣΙΑ</a:t>
                      </a:r>
                      <a:endParaRPr lang="el-GR"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60</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51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132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8</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291</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1604644994"/>
                  </a:ext>
                </a:extLst>
              </a:tr>
              <a:tr h="206113">
                <a:tc>
                  <a:txBody>
                    <a:bodyPr/>
                    <a:lstStyle/>
                    <a:p>
                      <a:pPr algn="l" fontAlgn="b"/>
                      <a:r>
                        <a:rPr lang="el-GR" sz="700" b="1" u="none" strike="noStrike">
                          <a:effectLst/>
                        </a:rPr>
                        <a:t>Κουπόνι</a:t>
                      </a:r>
                      <a:endParaRPr lang="el-GR"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r"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23</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6</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172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16</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277</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128282841"/>
                  </a:ext>
                </a:extLst>
              </a:tr>
              <a:tr h="185903">
                <a:tc>
                  <a:txBody>
                    <a:bodyPr/>
                    <a:lstStyle/>
                    <a:p>
                      <a:pPr algn="l" fontAlgn="b"/>
                      <a:r>
                        <a:rPr lang="el-GR" sz="600" b="1" u="none" strike="noStrike">
                          <a:effectLst/>
                        </a:rPr>
                        <a:t>Σύνολο</a:t>
                      </a:r>
                      <a:endParaRPr lang="el-GR" sz="6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r" fontAlgn="b"/>
                      <a:r>
                        <a:rPr lang="el-GR" sz="600" b="1" u="none" strike="noStrike">
                          <a:effectLst/>
                        </a:rPr>
                        <a:t>1</a:t>
                      </a:r>
                      <a:endParaRPr lang="el-GR" sz="600" b="1" i="0" u="none" strike="noStrike">
                        <a:solidFill>
                          <a:srgbClr val="000000"/>
                        </a:solidFill>
                        <a:effectLst/>
                        <a:latin typeface="Calibri" panose="020F0502020204030204" pitchFamily="34" charset="0"/>
                      </a:endParaRPr>
                    </a:p>
                  </a:txBody>
                  <a:tcPr marL="2902" marR="2902" marT="2902" marB="0" anchor="b"/>
                </a:tc>
                <a:tc hMerge="1">
                  <a:txBody>
                    <a:bodyPr/>
                    <a:lstStyle/>
                    <a:p>
                      <a:pPr algn="r" fontAlgn="b"/>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11</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389</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17</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8</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162</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240</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666</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1</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43</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22</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163</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18</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5</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2</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74</a:t>
                      </a:r>
                      <a:endParaRPr lang="el-GR" sz="6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600" b="1" u="none" strike="noStrike">
                          <a:effectLst/>
                        </a:rPr>
                        <a:t>1822</a:t>
                      </a:r>
                      <a:endParaRPr lang="el-GR" sz="6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1608006151"/>
                  </a:ext>
                </a:extLst>
              </a:tr>
              <a:tr h="142251">
                <a:tc>
                  <a:txBody>
                    <a:bodyPr/>
                    <a:lstStyle/>
                    <a:p>
                      <a:pPr algn="l" fontAlgn="b"/>
                      <a:endParaRPr lang="el-GR" sz="700" b="1" i="0" u="none" strike="noStrike">
                        <a:solidFill>
                          <a:srgbClr val="000000"/>
                        </a:solidFill>
                        <a:effectLst/>
                        <a:latin typeface="Calibri" panose="020F0502020204030204" pitchFamily="34" charset="0"/>
                      </a:endParaRPr>
                    </a:p>
                  </a:txBody>
                  <a:tcPr marL="2902" marR="2902" marT="2902" marB="0" anchor="b"/>
                </a:tc>
                <a:tc gridSpan="2">
                  <a:txBody>
                    <a:bodyPr/>
                    <a:lstStyle/>
                    <a:p>
                      <a:pPr algn="r" fontAlgn="b"/>
                      <a:r>
                        <a:rPr lang="el-GR" sz="700" b="1" u="none" strike="noStrike">
                          <a:effectLst/>
                        </a:rPr>
                        <a:t>0.05%</a:t>
                      </a:r>
                      <a:endParaRPr lang="el-GR" sz="700" b="1" i="0" u="none" strike="noStrike">
                        <a:solidFill>
                          <a:srgbClr val="000000"/>
                        </a:solidFill>
                        <a:effectLst/>
                        <a:latin typeface="Calibri" panose="020F0502020204030204" pitchFamily="34" charset="0"/>
                      </a:endParaRPr>
                    </a:p>
                  </a:txBody>
                  <a:tcPr marL="2902" marR="2902" marT="2902" marB="0" anchor="b"/>
                </a:tc>
                <a:tc hMerge="1">
                  <a:txBody>
                    <a:bodyPr/>
                    <a:lstStyle/>
                    <a:p>
                      <a:pPr algn="r" fontAlgn="b"/>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0.60%</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21.35%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0.93%</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0.00%</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0.44%</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8.89%</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13.17%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36.55%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0.05%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2.36%</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1.21%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8.95%</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0.99%</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0.27%</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0.11%</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0.00%</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4.06%</a:t>
                      </a:r>
                      <a:endParaRPr lang="el-GR" sz="700" b="1" i="0" u="none" strike="noStrike">
                        <a:solidFill>
                          <a:srgbClr val="000000"/>
                        </a:solidFill>
                        <a:effectLst/>
                        <a:latin typeface="Calibri" panose="020F0502020204030204" pitchFamily="34" charset="0"/>
                      </a:endParaRPr>
                    </a:p>
                  </a:txBody>
                  <a:tcPr marL="2902" marR="2902" marT="2902" marB="0" anchor="b"/>
                </a:tc>
                <a:tc>
                  <a:txBody>
                    <a:bodyPr/>
                    <a:lstStyle/>
                    <a:p>
                      <a:pPr algn="r" fontAlgn="b"/>
                      <a:r>
                        <a:rPr lang="el-GR" sz="700" b="1" u="none" strike="noStrike">
                          <a:effectLst/>
                        </a:rPr>
                        <a:t>100.00%</a:t>
                      </a:r>
                      <a:endParaRPr lang="el-GR" sz="700" b="1" i="0" u="none" strike="noStrike">
                        <a:solidFill>
                          <a:srgbClr val="000000"/>
                        </a:solidFill>
                        <a:effectLst/>
                        <a:latin typeface="Calibri" panose="020F0502020204030204" pitchFamily="34" charset="0"/>
                      </a:endParaRPr>
                    </a:p>
                  </a:txBody>
                  <a:tcPr marL="2902" marR="2902" marT="2902" marB="0" anchor="b"/>
                </a:tc>
                <a:extLst>
                  <a:ext uri="{0D108BD9-81ED-4DB2-BD59-A6C34878D82A}">
                    <a16:rowId xmlns:a16="http://schemas.microsoft.com/office/drawing/2014/main" val="4243184086"/>
                  </a:ext>
                </a:extLst>
              </a:tr>
            </a:tbl>
          </a:graphicData>
        </a:graphic>
      </p:graphicFrame>
      <p:sp>
        <p:nvSpPr>
          <p:cNvPr id="3" name="TextBox 2">
            <a:extLst>
              <a:ext uri="{FF2B5EF4-FFF2-40B4-BE49-F238E27FC236}">
                <a16:creationId xmlns:a16="http://schemas.microsoft.com/office/drawing/2014/main" id="{0863DE9D-4BC5-8577-3E5D-15C5D24C119B}"/>
              </a:ext>
            </a:extLst>
          </p:cNvPr>
          <p:cNvSpPr txBox="1"/>
          <p:nvPr/>
        </p:nvSpPr>
        <p:spPr>
          <a:xfrm>
            <a:off x="6212540" y="2181137"/>
            <a:ext cx="3122721" cy="3754874"/>
          </a:xfrm>
          <a:prstGeom prst="rect">
            <a:avLst/>
          </a:prstGeom>
          <a:noFill/>
        </p:spPr>
        <p:txBody>
          <a:bodyPr wrap="square">
            <a:spAutoFit/>
          </a:bodyPr>
          <a:lstStyle/>
          <a:p>
            <a:pPr marL="342900" indent="-342900">
              <a:buFont typeface="+mj-lt"/>
              <a:buAutoNum type="arabicPeriod"/>
            </a:pPr>
            <a:r>
              <a:rPr lang="el-GR" sz="1400"/>
              <a:t>Οι στόχοι βιώσιμης ανάπτυξης είναι στηριγμένοι στις παγκόσμιες ανάγκες με έμφαση και στις αναπτυσσόμενες χώρες. Πολλοί από τους στόχους (μηδενική φτώχεια, μηδενική πείνα, καθαρό νερό, λιγότερες ανισότητες, ειρήνη, συνεργασία κ.α.) δεν αποτελούσαν μέρος των προτεραιοτήτων της ΓΓΕΚ, διότι δεν ανήκουν στα προβλήματα της χώρας.</a:t>
            </a:r>
          </a:p>
          <a:p>
            <a:pPr marL="342900" indent="-342900">
              <a:buFont typeface="+mj-lt"/>
              <a:buAutoNum type="arabicPeriod"/>
            </a:pPr>
            <a:r>
              <a:rPr lang="el-GR" sz="1400"/>
              <a:t>Από τα 1822 έργα το 37% έδωσε έμφαση στα θέματα  Βιομηχανία, καινοτομία και υποδομές και το 21% σε Καλή Υγεία, και από 9% στην Κλιματική Αλλαγή και σε Φτηνή και Καθαρή Ενέργεια.</a:t>
            </a:r>
          </a:p>
        </p:txBody>
      </p:sp>
    </p:spTree>
    <p:extLst>
      <p:ext uri="{BB962C8B-B14F-4D97-AF65-F5344CB8AC3E}">
        <p14:creationId xmlns:p14="http://schemas.microsoft.com/office/powerpoint/2010/main" val="3859255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1667435" y="1105413"/>
            <a:ext cx="6678706" cy="433188"/>
          </a:xfrm>
          <a:prstGeom prst="rect">
            <a:avLst/>
          </a:prstGeom>
        </p:spPr>
        <p:txBody>
          <a:bodyPr wrap="square" lIns="0" tIns="0" rIns="0" bIns="0" rtlCol="0">
            <a:noAutofit/>
          </a:bodyPr>
          <a:lstStyle/>
          <a:p>
            <a:pPr algn="ctr">
              <a:lnSpc>
                <a:spcPts val="2530"/>
              </a:lnSpc>
              <a:spcBef>
                <a:spcPts val="126"/>
              </a:spcBef>
              <a:spcAft>
                <a:spcPts val="400"/>
              </a:spcAft>
            </a:pPr>
            <a:r>
              <a:rPr lang="el-GR" sz="2800" b="1">
                <a:solidFill>
                  <a:sysClr val="windowText" lastClr="000000"/>
                </a:solidFill>
                <a:latin typeface="Calibri" panose="020F0502020204030204" pitchFamily="34" charset="0"/>
                <a:cs typeface="Calibri" panose="020F0502020204030204" pitchFamily="34" charset="0"/>
              </a:rPr>
              <a:t>Συνολικά κοινωνικά αποτελέσματα</a:t>
            </a:r>
            <a:endParaRPr sz="2800" b="1">
              <a:solidFill>
                <a:sysClr val="windowText" lastClr="00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CAA4447-8CFB-6C1A-DAFC-3449408E9B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95" y="1956246"/>
            <a:ext cx="8911927" cy="4690352"/>
          </a:xfrm>
          <a:prstGeom prst="rect">
            <a:avLst/>
          </a:prstGeom>
          <a:noFill/>
        </p:spPr>
      </p:pic>
    </p:spTree>
    <p:extLst>
      <p:ext uri="{BB962C8B-B14F-4D97-AF65-F5344CB8AC3E}">
        <p14:creationId xmlns:p14="http://schemas.microsoft.com/office/powerpoint/2010/main" val="3485951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FE32DC-EFD1-FE70-1165-398C6EE5297F}"/>
              </a:ext>
            </a:extLst>
          </p:cNvPr>
          <p:cNvSpPr txBox="1"/>
          <p:nvPr/>
        </p:nvSpPr>
        <p:spPr>
          <a:xfrm>
            <a:off x="385823" y="369332"/>
            <a:ext cx="7275259" cy="369332"/>
          </a:xfrm>
          <a:prstGeom prst="rect">
            <a:avLst/>
          </a:prstGeom>
          <a:noFill/>
        </p:spPr>
        <p:txBody>
          <a:bodyPr wrap="square" rtlCol="0">
            <a:spAutoFit/>
          </a:bodyPr>
          <a:lstStyle/>
          <a:p>
            <a:r>
              <a:rPr lang="el-GR" b="1">
                <a:solidFill>
                  <a:schemeClr val="bg2">
                    <a:lumMod val="25000"/>
                  </a:schemeClr>
                </a:solidFill>
              </a:rPr>
              <a:t>Μεθοδολογικά – εννοιολογικά στοιχεία της μελέτης [2</a:t>
            </a:r>
            <a:r>
              <a:rPr lang="en-US" b="1">
                <a:solidFill>
                  <a:schemeClr val="bg2">
                    <a:lumMod val="25000"/>
                  </a:schemeClr>
                </a:solidFill>
              </a:rPr>
              <a:t>]</a:t>
            </a:r>
            <a:r>
              <a:rPr lang="el-GR" b="1">
                <a:solidFill>
                  <a:schemeClr val="bg2">
                    <a:lumMod val="25000"/>
                  </a:schemeClr>
                </a:solidFill>
              </a:rPr>
              <a:t> </a:t>
            </a:r>
          </a:p>
        </p:txBody>
      </p:sp>
      <p:sp>
        <p:nvSpPr>
          <p:cNvPr id="4" name="TextBox 3">
            <a:extLst>
              <a:ext uri="{FF2B5EF4-FFF2-40B4-BE49-F238E27FC236}">
                <a16:creationId xmlns:a16="http://schemas.microsoft.com/office/drawing/2014/main" id="{CBF8A3A7-E064-C90A-FF8E-8E4B14CBF04C}"/>
              </a:ext>
            </a:extLst>
          </p:cNvPr>
          <p:cNvSpPr txBox="1"/>
          <p:nvPr/>
        </p:nvSpPr>
        <p:spPr>
          <a:xfrm>
            <a:off x="411679" y="671186"/>
            <a:ext cx="2538837" cy="338554"/>
          </a:xfrm>
          <a:prstGeom prst="rect">
            <a:avLst/>
          </a:prstGeom>
          <a:noFill/>
        </p:spPr>
        <p:txBody>
          <a:bodyPr wrap="none" rtlCol="0">
            <a:spAutoFit/>
          </a:bodyPr>
          <a:lstStyle/>
          <a:p>
            <a:r>
              <a:rPr lang="el-GR" sz="1600" b="1">
                <a:solidFill>
                  <a:srgbClr val="C00000"/>
                </a:solidFill>
              </a:rPr>
              <a:t>Μεθοδολογική προσέγγιση</a:t>
            </a:r>
          </a:p>
        </p:txBody>
      </p:sp>
      <p:sp>
        <p:nvSpPr>
          <p:cNvPr id="5" name="TextBox 4">
            <a:extLst>
              <a:ext uri="{FF2B5EF4-FFF2-40B4-BE49-F238E27FC236}">
                <a16:creationId xmlns:a16="http://schemas.microsoft.com/office/drawing/2014/main" id="{D497A41B-52AF-61D1-70ED-774E27AB41FB}"/>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2" name="TextBox 1">
            <a:extLst>
              <a:ext uri="{FF2B5EF4-FFF2-40B4-BE49-F238E27FC236}">
                <a16:creationId xmlns:a16="http://schemas.microsoft.com/office/drawing/2014/main" id="{079968DD-DE0F-E943-60CB-B2E70F56B106}"/>
              </a:ext>
            </a:extLst>
          </p:cNvPr>
          <p:cNvSpPr txBox="1"/>
          <p:nvPr/>
        </p:nvSpPr>
        <p:spPr>
          <a:xfrm>
            <a:off x="411679" y="1165277"/>
            <a:ext cx="9082642" cy="1323439"/>
          </a:xfrm>
          <a:prstGeom prst="rect">
            <a:avLst/>
          </a:prstGeom>
          <a:noFill/>
        </p:spPr>
        <p:txBody>
          <a:bodyPr wrap="square" rtlCol="0">
            <a:spAutoFit/>
          </a:bodyPr>
          <a:lstStyle/>
          <a:p>
            <a:r>
              <a:rPr kumimoji="0" lang="el-GR" altLang="en-US" sz="1600" b="0" i="0" u="none" strike="noStrike" cap="none" normalizeH="0" baseline="0">
                <a:ln>
                  <a:noFill/>
                </a:ln>
                <a:solidFill>
                  <a:schemeClr val="tx1"/>
                </a:solidFill>
                <a:effectLst/>
                <a:ea typeface="Calibri" panose="020F0502020204030204" pitchFamily="34" charset="0"/>
              </a:rPr>
              <a:t>Το μεθοδολογικό πλαίσιο που χρησιμοποιήθηκε για την παρούσα μελέτη έχει τις ρίζες στο μοντέλο αξιολόγησης βασισμένο στη θεωρία (</a:t>
            </a:r>
            <a:r>
              <a:rPr kumimoji="0" lang="en-US" altLang="en-US" sz="1600" b="0" i="0" u="none" strike="noStrike" cap="none" normalizeH="0" baseline="0">
                <a:ln>
                  <a:noFill/>
                </a:ln>
                <a:solidFill>
                  <a:schemeClr val="tx1"/>
                </a:solidFill>
                <a:effectLst/>
                <a:ea typeface="Calibri" panose="020F0502020204030204" pitchFamily="34" charset="0"/>
              </a:rPr>
              <a:t>theory</a:t>
            </a:r>
            <a:r>
              <a:rPr kumimoji="0" lang="el-GR" altLang="en-US" sz="1600" b="0" i="0" u="none" strike="noStrike" cap="none" normalizeH="0" baseline="0">
                <a:ln>
                  <a:noFill/>
                </a:ln>
                <a:solidFill>
                  <a:schemeClr val="tx1"/>
                </a:solidFill>
                <a:effectLst/>
                <a:ea typeface="Calibri" panose="020F0502020204030204" pitchFamily="34" charset="0"/>
              </a:rPr>
              <a:t>-</a:t>
            </a:r>
            <a:r>
              <a:rPr kumimoji="0" lang="en-US" altLang="en-US" sz="1600" b="0" i="0" u="none" strike="noStrike" cap="none" normalizeH="0" baseline="0">
                <a:ln>
                  <a:noFill/>
                </a:ln>
                <a:solidFill>
                  <a:schemeClr val="tx1"/>
                </a:solidFill>
                <a:effectLst/>
                <a:ea typeface="Calibri" panose="020F0502020204030204" pitchFamily="34" charset="0"/>
              </a:rPr>
              <a:t>based</a:t>
            </a:r>
            <a:r>
              <a:rPr kumimoji="0" lang="el-GR" altLang="en-US" sz="1600" b="0" i="0" u="none" strike="noStrike" cap="none" normalizeH="0" baseline="0">
                <a:ln>
                  <a:noFill/>
                </a:ln>
                <a:solidFill>
                  <a:schemeClr val="tx1"/>
                </a:solidFill>
                <a:effectLst/>
                <a:ea typeface="Calibri" panose="020F0502020204030204" pitchFamily="34" charset="0"/>
              </a:rPr>
              <a:t> </a:t>
            </a:r>
            <a:r>
              <a:rPr kumimoji="0" lang="en-US" altLang="en-US" sz="1600" b="0" i="0" u="none" strike="noStrike" cap="none" normalizeH="0" baseline="0">
                <a:ln>
                  <a:noFill/>
                </a:ln>
                <a:solidFill>
                  <a:schemeClr val="tx1"/>
                </a:solidFill>
                <a:effectLst/>
                <a:ea typeface="Calibri" panose="020F0502020204030204" pitchFamily="34" charset="0"/>
              </a:rPr>
              <a:t>model</a:t>
            </a:r>
            <a:r>
              <a:rPr kumimoji="0" lang="el-GR" altLang="en-US" sz="1600" b="0" i="0" u="none" strike="noStrike" cap="none" normalizeH="0" baseline="0">
                <a:ln>
                  <a:noFill/>
                </a:ln>
                <a:solidFill>
                  <a:schemeClr val="tx1"/>
                </a:solidFill>
                <a:effectLst/>
                <a:ea typeface="Calibri" panose="020F0502020204030204" pitchFamily="34" charset="0"/>
              </a:rPr>
              <a:t>). Το μοντέλο στηρίζεται στην ιδέα ότι υπάρχει μια λογική αλληλουχία η οποία συνδέει τις δραστηριότητες μίας παρέμβασης με τα άμεσα αποτελέσματα που αναμένεται να προκαλέσει τα οποία με τη σειρά τους συνδέονται με τις μεσοπρόθεσμες και μακροπρόθεσμες επιδράσεις που τελικά οδηγούν στην επίτευξη των στόχων της παρέμβασης.</a:t>
            </a:r>
            <a:endParaRPr lang="en-US" sz="1600"/>
          </a:p>
        </p:txBody>
      </p:sp>
      <p:pic>
        <p:nvPicPr>
          <p:cNvPr id="7" name="Picture 6">
            <a:extLst>
              <a:ext uri="{FF2B5EF4-FFF2-40B4-BE49-F238E27FC236}">
                <a16:creationId xmlns:a16="http://schemas.microsoft.com/office/drawing/2014/main" id="{EA228A55-D8E9-499F-2201-9CB065E61E34}"/>
              </a:ext>
            </a:extLst>
          </p:cNvPr>
          <p:cNvPicPr>
            <a:picLocks noChangeAspect="1"/>
          </p:cNvPicPr>
          <p:nvPr/>
        </p:nvPicPr>
        <p:blipFill rotWithShape="1">
          <a:blip r:embed="rId2">
            <a:extLst>
              <a:ext uri="{28A0092B-C50C-407E-A947-70E740481C1C}">
                <a14:useLocalDpi xmlns:a14="http://schemas.microsoft.com/office/drawing/2010/main" val="0"/>
              </a:ext>
            </a:extLst>
          </a:blip>
          <a:srcRect t="8387" r="-1321" b="14153"/>
          <a:stretch/>
        </p:blipFill>
        <p:spPr bwMode="auto">
          <a:xfrm>
            <a:off x="1917289" y="2694896"/>
            <a:ext cx="6617109" cy="3793772"/>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4361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9990" y="1016620"/>
            <a:ext cx="9134010" cy="521981"/>
          </a:xfrm>
          <a:prstGeom prst="rect">
            <a:avLst/>
          </a:prstGeom>
        </p:spPr>
        <p:txBody>
          <a:bodyPr wrap="square" lIns="0" tIns="0" rIns="0" bIns="0" rtlCol="0" anchor="t">
            <a:noAutofit/>
          </a:bodyPr>
          <a:lstStyle/>
          <a:p>
            <a:pPr algn="ctr">
              <a:lnSpc>
                <a:spcPts val="2530"/>
              </a:lnSpc>
              <a:spcBef>
                <a:spcPts val="126"/>
              </a:spcBef>
              <a:spcAft>
                <a:spcPts val="400"/>
              </a:spcAft>
            </a:pPr>
            <a:r>
              <a:rPr lang="el-GR" sz="2800" b="1" dirty="0">
                <a:solidFill>
                  <a:sysClr val="windowText" lastClr="000000"/>
                </a:solidFill>
                <a:latin typeface="Calibri"/>
                <a:ea typeface="Calibri"/>
                <a:cs typeface="Calibri"/>
              </a:rPr>
              <a:t>Ισότητα των φύλων</a:t>
            </a:r>
            <a:endParaRPr lang="en-US" sz="2800" b="1" dirty="0">
              <a:solidFill>
                <a:sysClr val="windowText" lastClr="000000"/>
              </a:solidFill>
              <a:latin typeface="Calibri"/>
              <a:ea typeface="Calibri"/>
              <a:cs typeface="Calibri"/>
            </a:endParaRPr>
          </a:p>
          <a:p>
            <a:pPr>
              <a:lnSpc>
                <a:spcPts val="2530"/>
              </a:lnSpc>
              <a:spcBef>
                <a:spcPts val="126"/>
              </a:spcBef>
              <a:spcAft>
                <a:spcPts val="400"/>
              </a:spcAft>
            </a:pPr>
            <a:r>
              <a:rPr lang="el-GR" sz="2800" b="1" dirty="0">
                <a:solidFill>
                  <a:sysClr val="windowText" lastClr="000000"/>
                </a:solidFill>
                <a:latin typeface="Calibri"/>
                <a:ea typeface="Calibri"/>
                <a:cs typeface="Calibri"/>
              </a:rPr>
              <a:t> </a:t>
            </a:r>
            <a:r>
              <a:rPr lang="el-GR" b="1" dirty="0">
                <a:solidFill>
                  <a:sysClr val="windowText" lastClr="000000"/>
                </a:solidFill>
                <a:latin typeface="Calibri"/>
                <a:ea typeface="Calibri"/>
                <a:cs typeface="Calibri"/>
              </a:rPr>
              <a:t> Η Κατανομή είναι </a:t>
            </a:r>
            <a:r>
              <a:rPr lang="el-GR" b="1">
                <a:solidFill>
                  <a:sysClr val="windowText" lastClr="000000"/>
                </a:solidFill>
                <a:latin typeface="Calibri"/>
                <a:ea typeface="Calibri"/>
                <a:cs typeface="Calibri"/>
              </a:rPr>
              <a:t>αντίστοιχη του μέσου </a:t>
            </a:r>
            <a:r>
              <a:rPr lang="el-GR" b="1" dirty="0">
                <a:solidFill>
                  <a:sysClr val="windowText" lastClr="000000"/>
                </a:solidFill>
                <a:latin typeface="Calibri"/>
                <a:ea typeface="Calibri"/>
                <a:cs typeface="Calibri"/>
              </a:rPr>
              <a:t>όρου, επιβεβαιώθηκε η «γυάλινη οροφή» που δείχνει ότι τα ποσοστά των γυναικών σε ψηλότερες βαθμίδες είναι χαμηλότερα</a:t>
            </a:r>
            <a:endParaRPr sz="2800" b="1" dirty="0">
              <a:solidFill>
                <a:sysClr val="windowText" lastClr="000000"/>
              </a:solidFill>
              <a:latin typeface="Calibri" panose="020F0502020204030204" pitchFamily="34" charset="0"/>
              <a:ea typeface="Calibri"/>
              <a:cs typeface="Calibri" panose="020F0502020204030204" pitchFamily="34" charset="0"/>
            </a:endParaRPr>
          </a:p>
        </p:txBody>
      </p:sp>
      <p:graphicFrame>
        <p:nvGraphicFramePr>
          <p:cNvPr id="2" name="Table 1">
            <a:extLst>
              <a:ext uri="{FF2B5EF4-FFF2-40B4-BE49-F238E27FC236}">
                <a16:creationId xmlns:a16="http://schemas.microsoft.com/office/drawing/2014/main" id="{7E2A742F-8C0A-158A-CCFE-5495E2ED6855}"/>
              </a:ext>
            </a:extLst>
          </p:cNvPr>
          <p:cNvGraphicFramePr>
            <a:graphicFrameLocks noGrp="1"/>
          </p:cNvGraphicFramePr>
          <p:nvPr/>
        </p:nvGraphicFramePr>
        <p:xfrm>
          <a:off x="1214438" y="2366621"/>
          <a:ext cx="7124698" cy="3970422"/>
        </p:xfrm>
        <a:graphic>
          <a:graphicData uri="http://schemas.openxmlformats.org/drawingml/2006/table">
            <a:tbl>
              <a:tblPr>
                <a:tableStyleId>{5C22544A-7EE6-4342-B048-85BDC9FD1C3A}</a:tableStyleId>
              </a:tblPr>
              <a:tblGrid>
                <a:gridCol w="3072647">
                  <a:extLst>
                    <a:ext uri="{9D8B030D-6E8A-4147-A177-3AD203B41FA5}">
                      <a16:colId xmlns:a16="http://schemas.microsoft.com/office/drawing/2014/main" val="1625266770"/>
                    </a:ext>
                  </a:extLst>
                </a:gridCol>
                <a:gridCol w="1005012">
                  <a:extLst>
                    <a:ext uri="{9D8B030D-6E8A-4147-A177-3AD203B41FA5}">
                      <a16:colId xmlns:a16="http://schemas.microsoft.com/office/drawing/2014/main" val="1204061355"/>
                    </a:ext>
                  </a:extLst>
                </a:gridCol>
                <a:gridCol w="435291">
                  <a:extLst>
                    <a:ext uri="{9D8B030D-6E8A-4147-A177-3AD203B41FA5}">
                      <a16:colId xmlns:a16="http://schemas.microsoft.com/office/drawing/2014/main" val="1590772003"/>
                    </a:ext>
                  </a:extLst>
                </a:gridCol>
                <a:gridCol w="435291">
                  <a:extLst>
                    <a:ext uri="{9D8B030D-6E8A-4147-A177-3AD203B41FA5}">
                      <a16:colId xmlns:a16="http://schemas.microsoft.com/office/drawing/2014/main" val="1541669143"/>
                    </a:ext>
                  </a:extLst>
                </a:gridCol>
                <a:gridCol w="435291">
                  <a:extLst>
                    <a:ext uri="{9D8B030D-6E8A-4147-A177-3AD203B41FA5}">
                      <a16:colId xmlns:a16="http://schemas.microsoft.com/office/drawing/2014/main" val="654200284"/>
                    </a:ext>
                  </a:extLst>
                </a:gridCol>
                <a:gridCol w="435291">
                  <a:extLst>
                    <a:ext uri="{9D8B030D-6E8A-4147-A177-3AD203B41FA5}">
                      <a16:colId xmlns:a16="http://schemas.microsoft.com/office/drawing/2014/main" val="2715009759"/>
                    </a:ext>
                  </a:extLst>
                </a:gridCol>
                <a:gridCol w="435291">
                  <a:extLst>
                    <a:ext uri="{9D8B030D-6E8A-4147-A177-3AD203B41FA5}">
                      <a16:colId xmlns:a16="http://schemas.microsoft.com/office/drawing/2014/main" val="3182497873"/>
                    </a:ext>
                  </a:extLst>
                </a:gridCol>
                <a:gridCol w="870584">
                  <a:extLst>
                    <a:ext uri="{9D8B030D-6E8A-4147-A177-3AD203B41FA5}">
                      <a16:colId xmlns:a16="http://schemas.microsoft.com/office/drawing/2014/main" val="2818872717"/>
                    </a:ext>
                  </a:extLst>
                </a:gridCol>
              </a:tblGrid>
              <a:tr h="311511">
                <a:tc>
                  <a:txBody>
                    <a:bodyPr/>
                    <a:lstStyle/>
                    <a:p>
                      <a:pPr algn="l" fontAlgn="ctr"/>
                      <a:r>
                        <a:rPr lang="el-GR" sz="1050" b="1" u="none" strike="noStrike">
                          <a:effectLst/>
                        </a:rPr>
                        <a:t>Δράση</a:t>
                      </a:r>
                      <a:endParaRPr lang="el-GR" sz="1050" b="1" i="0" u="none" strike="noStrike">
                        <a:solidFill>
                          <a:srgbClr val="FFFFFF"/>
                        </a:solidFill>
                        <a:effectLst/>
                        <a:latin typeface="Calibri" panose="020F0502020204030204" pitchFamily="34" charset="0"/>
                      </a:endParaRPr>
                    </a:p>
                  </a:txBody>
                  <a:tcPr marL="0" marR="0" marT="0" marB="0" anchor="ctr"/>
                </a:tc>
                <a:tc gridSpan="2">
                  <a:txBody>
                    <a:bodyPr/>
                    <a:lstStyle/>
                    <a:p>
                      <a:pPr algn="ctr" fontAlgn="ctr"/>
                      <a:r>
                        <a:rPr lang="el-GR" sz="1050" b="1" u="none" strike="noStrike">
                          <a:effectLst/>
                        </a:rPr>
                        <a:t>Άνδρες </a:t>
                      </a:r>
                      <a:endParaRPr lang="el-GR" sz="1050" b="1" i="0" u="none" strike="noStrike">
                        <a:solidFill>
                          <a:srgbClr val="FFFFFF"/>
                        </a:solidFill>
                        <a:effectLst/>
                        <a:latin typeface="Calibri" panose="020F0502020204030204" pitchFamily="34" charset="0"/>
                      </a:endParaRPr>
                    </a:p>
                  </a:txBody>
                  <a:tcPr marL="0" marR="0" marT="0" marB="0" anchor="ctr"/>
                </a:tc>
                <a:tc hMerge="1">
                  <a:txBody>
                    <a:bodyPr/>
                    <a:lstStyle/>
                    <a:p>
                      <a:endParaRPr lang="el-GR"/>
                    </a:p>
                  </a:txBody>
                  <a:tcPr/>
                </a:tc>
                <a:tc gridSpan="2">
                  <a:txBody>
                    <a:bodyPr/>
                    <a:lstStyle/>
                    <a:p>
                      <a:pPr algn="ctr" fontAlgn="ctr"/>
                      <a:r>
                        <a:rPr lang="el-GR" sz="1050" b="1" u="none" strike="noStrike">
                          <a:effectLst/>
                        </a:rPr>
                        <a:t>Γυναίκες </a:t>
                      </a:r>
                      <a:endParaRPr lang="el-GR" sz="1050" b="1" i="0" u="none" strike="noStrike">
                        <a:solidFill>
                          <a:srgbClr val="FFFFFF"/>
                        </a:solidFill>
                        <a:effectLst/>
                        <a:latin typeface="Calibri" panose="020F0502020204030204" pitchFamily="34" charset="0"/>
                      </a:endParaRPr>
                    </a:p>
                  </a:txBody>
                  <a:tcPr marL="0" marR="0" marT="0" marB="0" anchor="ctr"/>
                </a:tc>
                <a:tc hMerge="1">
                  <a:txBody>
                    <a:bodyPr/>
                    <a:lstStyle/>
                    <a:p>
                      <a:endParaRPr lang="el-GR"/>
                    </a:p>
                  </a:txBody>
                  <a:tcPr/>
                </a:tc>
                <a:tc gridSpan="2">
                  <a:txBody>
                    <a:bodyPr/>
                    <a:lstStyle/>
                    <a:p>
                      <a:pPr algn="ctr" fontAlgn="ctr"/>
                      <a:r>
                        <a:rPr lang="el-GR" sz="1050" b="1" u="none" strike="noStrike">
                          <a:effectLst/>
                        </a:rPr>
                        <a:t>Άγνωστο φύλο</a:t>
                      </a:r>
                      <a:endParaRPr lang="el-GR" sz="1050" b="1" i="0" u="none" strike="noStrike">
                        <a:solidFill>
                          <a:srgbClr val="FFFFFF"/>
                        </a:solidFill>
                        <a:effectLst/>
                        <a:latin typeface="Calibri" panose="020F0502020204030204" pitchFamily="34" charset="0"/>
                      </a:endParaRPr>
                    </a:p>
                  </a:txBody>
                  <a:tcPr marL="0" marR="0" marT="0" marB="0" anchor="ctr"/>
                </a:tc>
                <a:tc hMerge="1">
                  <a:txBody>
                    <a:bodyPr/>
                    <a:lstStyle/>
                    <a:p>
                      <a:endParaRPr lang="el-GR"/>
                    </a:p>
                  </a:txBody>
                  <a:tcPr/>
                </a:tc>
                <a:tc>
                  <a:txBody>
                    <a:bodyPr/>
                    <a:lstStyle/>
                    <a:p>
                      <a:pPr algn="l" fontAlgn="ctr"/>
                      <a:r>
                        <a:rPr lang="el-GR" sz="1050" b="1" u="none" strike="noStrike">
                          <a:effectLst/>
                        </a:rPr>
                        <a:t>Σύνολο </a:t>
                      </a:r>
                      <a:endParaRPr lang="el-GR" sz="1050" b="1" i="0" u="none" strike="noStrike">
                        <a:solidFill>
                          <a:srgbClr val="FFFFFF"/>
                        </a:solidFill>
                        <a:effectLst/>
                        <a:latin typeface="Calibri" panose="020F0502020204030204" pitchFamily="34" charset="0"/>
                      </a:endParaRPr>
                    </a:p>
                  </a:txBody>
                  <a:tcPr marL="0" marR="0" marT="0" marB="0" anchor="ctr"/>
                </a:tc>
                <a:extLst>
                  <a:ext uri="{0D108BD9-81ED-4DB2-BD59-A6C34878D82A}">
                    <a16:rowId xmlns:a16="http://schemas.microsoft.com/office/drawing/2014/main" val="3034111875"/>
                  </a:ext>
                </a:extLst>
              </a:tr>
              <a:tr h="267009">
                <a:tc>
                  <a:txBody>
                    <a:bodyPr/>
                    <a:lstStyle/>
                    <a:p>
                      <a:pPr algn="l" fontAlgn="b"/>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Αριθμός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900" b="1" u="none" strike="noStrike">
                          <a:effectLst/>
                        </a:rPr>
                        <a:t>Ποσοστό </a:t>
                      </a:r>
                      <a:endParaRPr lang="el-GR"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900" b="1" u="none" strike="noStrike">
                          <a:effectLst/>
                        </a:rPr>
                        <a:t>Αριθμός </a:t>
                      </a:r>
                      <a:endParaRPr lang="el-GR"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900" b="1" u="none" strike="noStrike">
                          <a:effectLst/>
                        </a:rPr>
                        <a:t>Ποσοστό </a:t>
                      </a:r>
                      <a:endParaRPr lang="el-GR"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900" b="1" u="none" strike="noStrike">
                          <a:effectLst/>
                        </a:rPr>
                        <a:t>Αριθμός </a:t>
                      </a:r>
                      <a:endParaRPr lang="el-GR"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900" b="1" u="none" strike="noStrike">
                          <a:effectLst/>
                        </a:rPr>
                        <a:t>Ποσοστό </a:t>
                      </a:r>
                      <a:endParaRPr lang="el-GR"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Αριθμός </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35493067"/>
                  </a:ext>
                </a:extLst>
              </a:tr>
              <a:tr h="176152">
                <a:tc>
                  <a:txBody>
                    <a:bodyPr/>
                    <a:lstStyle/>
                    <a:p>
                      <a:pPr algn="l" fontAlgn="b"/>
                      <a:r>
                        <a:rPr lang="el-GR" sz="1050" b="1" u="none" strike="noStrike">
                          <a:effectLst/>
                        </a:rPr>
                        <a:t>Καινοτομικές συστάδες</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67%</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33%</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3</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23988357"/>
                  </a:ext>
                </a:extLst>
              </a:tr>
              <a:tr h="176152">
                <a:tc>
                  <a:txBody>
                    <a:bodyPr/>
                    <a:lstStyle/>
                    <a:p>
                      <a:pPr algn="l" fontAlgn="b"/>
                      <a:r>
                        <a:rPr lang="el-GR" sz="1050" b="1" u="none" strike="noStrike">
                          <a:effectLst/>
                        </a:rPr>
                        <a:t>Ενίσχυση απασχόλησης ερευνητών</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92</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86%</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15</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14%</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107</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59708178"/>
                  </a:ext>
                </a:extLst>
              </a:tr>
              <a:tr h="176152">
                <a:tc>
                  <a:txBody>
                    <a:bodyPr/>
                    <a:lstStyle/>
                    <a:p>
                      <a:pPr algn="l" fontAlgn="b"/>
                      <a:r>
                        <a:rPr lang="el-GR" sz="1050" b="1" u="none" strike="noStrike">
                          <a:effectLst/>
                        </a:rPr>
                        <a:t>ΜΜΕ Ε&amp;ΤΑ</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35</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76%</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11</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24%</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46</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92678375"/>
                  </a:ext>
                </a:extLst>
              </a:tr>
              <a:tr h="176152">
                <a:tc>
                  <a:txBody>
                    <a:bodyPr/>
                    <a:lstStyle/>
                    <a:p>
                      <a:pPr algn="l" fontAlgn="b"/>
                      <a:r>
                        <a:rPr lang="el-GR" sz="1050" b="1" u="none" strike="noStrike">
                          <a:effectLst/>
                        </a:rPr>
                        <a:t>Νέες επιχειρήσεις Ε&amp;ΤΑ</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48</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89%</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6</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11%</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54</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36979685"/>
                  </a:ext>
                </a:extLst>
              </a:tr>
              <a:tr h="176152">
                <a:tc>
                  <a:txBody>
                    <a:bodyPr/>
                    <a:lstStyle/>
                    <a:p>
                      <a:pPr algn="l" fontAlgn="b"/>
                      <a:r>
                        <a:rPr lang="el-GR" sz="1050" b="1" u="none" strike="noStrike">
                          <a:effectLst/>
                        </a:rPr>
                        <a:t>ΠΑΒΕΤ</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54</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87%</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8</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13%</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62</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15737489"/>
                  </a:ext>
                </a:extLst>
              </a:tr>
              <a:tr h="176152">
                <a:tc>
                  <a:txBody>
                    <a:bodyPr/>
                    <a:lstStyle/>
                    <a:p>
                      <a:pPr algn="l" fontAlgn="b"/>
                      <a:r>
                        <a:rPr lang="en-GB" sz="1050" b="1" u="none" strike="noStrike">
                          <a:effectLst/>
                        </a:rPr>
                        <a:t>Spin-off &amp; Spin-out</a:t>
                      </a:r>
                      <a:endParaRPr lang="en-GB"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28</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93%</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7%</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30</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25060915"/>
                  </a:ext>
                </a:extLst>
              </a:tr>
              <a:tr h="176152">
                <a:tc>
                  <a:txBody>
                    <a:bodyPr/>
                    <a:lstStyle/>
                    <a:p>
                      <a:pPr algn="l" fontAlgn="b"/>
                      <a:r>
                        <a:rPr lang="el-GR" sz="1050" b="1" u="none" strike="noStrike">
                          <a:effectLst/>
                        </a:rPr>
                        <a:t>Κουπόνια καινοτομίας</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236</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85%</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38</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14%</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3</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277</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71214973"/>
                  </a:ext>
                </a:extLst>
              </a:tr>
              <a:tr h="176152">
                <a:tc>
                  <a:txBody>
                    <a:bodyPr/>
                    <a:lstStyle/>
                    <a:p>
                      <a:pPr algn="l" fontAlgn="b"/>
                      <a:r>
                        <a:rPr lang="el-GR" sz="1050" b="1" u="none" strike="noStrike">
                          <a:effectLst/>
                        </a:rPr>
                        <a:t>Διακρατικές συνεργασίες μεγάλης κλίμακας</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84</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92%</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7</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8%</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91</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57194863"/>
                  </a:ext>
                </a:extLst>
              </a:tr>
              <a:tr h="176152">
                <a:tc>
                  <a:txBody>
                    <a:bodyPr/>
                    <a:lstStyle/>
                    <a:p>
                      <a:pPr algn="l" fontAlgn="b"/>
                      <a:r>
                        <a:rPr lang="el-GR" sz="1050" b="1" u="none" strike="noStrike">
                          <a:effectLst/>
                        </a:rPr>
                        <a:t>Διακρατικές συνεργασίες μικρής κλίμακας</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119</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82%</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27</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18%</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146</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2051292"/>
                  </a:ext>
                </a:extLst>
              </a:tr>
              <a:tr h="176152">
                <a:tc>
                  <a:txBody>
                    <a:bodyPr/>
                    <a:lstStyle/>
                    <a:p>
                      <a:pPr algn="l" fontAlgn="b"/>
                      <a:r>
                        <a:rPr lang="el-GR" sz="1050" b="1" u="none" strike="noStrike">
                          <a:effectLst/>
                        </a:rPr>
                        <a:t>Συνεργασία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241</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83%</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50</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17%</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291</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04389970"/>
                  </a:ext>
                </a:extLst>
              </a:tr>
              <a:tr h="176152">
                <a:tc>
                  <a:txBody>
                    <a:bodyPr/>
                    <a:lstStyle/>
                    <a:p>
                      <a:pPr algn="l" fontAlgn="b"/>
                      <a:r>
                        <a:rPr lang="el-GR" sz="1050" b="1" u="none" strike="noStrike">
                          <a:effectLst/>
                        </a:rPr>
                        <a:t>ΕΡΑΝΕΤ</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126</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61%</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79</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39%</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205</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73581346"/>
                  </a:ext>
                </a:extLst>
              </a:tr>
              <a:tr h="176152">
                <a:tc>
                  <a:txBody>
                    <a:bodyPr/>
                    <a:lstStyle/>
                    <a:p>
                      <a:pPr algn="l" fontAlgn="b"/>
                      <a:r>
                        <a:rPr lang="en-GB" sz="1050" b="1" u="none" strike="noStrike">
                          <a:effectLst/>
                        </a:rPr>
                        <a:t>ESFRI</a:t>
                      </a:r>
                      <a:endParaRPr lang="en-GB"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13</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87%</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13%</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15</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02892203"/>
                  </a:ext>
                </a:extLst>
              </a:tr>
              <a:tr h="176152">
                <a:tc>
                  <a:txBody>
                    <a:bodyPr/>
                    <a:lstStyle/>
                    <a:p>
                      <a:pPr algn="l" fontAlgn="b"/>
                      <a:r>
                        <a:rPr lang="en-GB" sz="1050" b="1" u="none" strike="noStrike">
                          <a:effectLst/>
                        </a:rPr>
                        <a:t>JPIs</a:t>
                      </a:r>
                      <a:endParaRPr lang="en-GB"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33%</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67%</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3</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45667255"/>
                  </a:ext>
                </a:extLst>
              </a:tr>
              <a:tr h="176152">
                <a:tc>
                  <a:txBody>
                    <a:bodyPr/>
                    <a:lstStyle/>
                    <a:p>
                      <a:pPr algn="l" fontAlgn="b"/>
                      <a:r>
                        <a:rPr lang="en-GB" sz="1050" b="1" u="none" strike="noStrike">
                          <a:effectLst/>
                        </a:rPr>
                        <a:t>JTIs ENIAC, ARTEMIS</a:t>
                      </a:r>
                      <a:endParaRPr lang="en-GB"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48</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96%</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4%</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50</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17949774"/>
                  </a:ext>
                </a:extLst>
              </a:tr>
              <a:tr h="176152">
                <a:tc>
                  <a:txBody>
                    <a:bodyPr/>
                    <a:lstStyle/>
                    <a:p>
                      <a:pPr algn="l" fontAlgn="b"/>
                      <a:r>
                        <a:rPr lang="el-GR" sz="1050" b="1" u="none" strike="noStrike">
                          <a:effectLst/>
                        </a:rPr>
                        <a:t>Αριστεία</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297</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79%</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80</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21%</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377</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13880427"/>
                  </a:ext>
                </a:extLst>
              </a:tr>
              <a:tr h="176152">
                <a:tc>
                  <a:txBody>
                    <a:bodyPr/>
                    <a:lstStyle/>
                    <a:p>
                      <a:pPr algn="l" fontAlgn="b"/>
                      <a:r>
                        <a:rPr lang="en-GB" sz="1050" b="1" u="none" strike="noStrike">
                          <a:effectLst/>
                        </a:rPr>
                        <a:t>ERC</a:t>
                      </a:r>
                      <a:endParaRPr lang="en-GB"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14</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100%</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0</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0%</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14</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9372049"/>
                  </a:ext>
                </a:extLst>
              </a:tr>
              <a:tr h="176152">
                <a:tc>
                  <a:txBody>
                    <a:bodyPr/>
                    <a:lstStyle/>
                    <a:p>
                      <a:pPr algn="l" fontAlgn="b"/>
                      <a:r>
                        <a:rPr lang="el-GR" sz="1050" b="1" u="none" strike="noStrike">
                          <a:effectLst/>
                        </a:rPr>
                        <a:t>Μεταδιδάκτορες</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104</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57%</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79</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43%</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183</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36821014"/>
                  </a:ext>
                </a:extLst>
              </a:tr>
              <a:tr h="213855">
                <a:tc>
                  <a:txBody>
                    <a:bodyPr/>
                    <a:lstStyle/>
                    <a:p>
                      <a:pPr algn="l" fontAlgn="b"/>
                      <a:r>
                        <a:rPr lang="el-GR" sz="1050" b="1" u="none" strike="noStrike">
                          <a:effectLst/>
                        </a:rPr>
                        <a:t>ΚΡΗΠΙΣ</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25</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86%</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4</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14%</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l-GR" sz="1050" b="1" u="none" strike="noStrike">
                          <a:effectLst/>
                        </a:rPr>
                        <a:t>--- </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29</a:t>
                      </a:r>
                      <a:endParaRPr lang="el-GR" sz="105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59645458"/>
                  </a:ext>
                </a:extLst>
              </a:tr>
              <a:tr h="176152">
                <a:tc>
                  <a:txBody>
                    <a:bodyPr/>
                    <a:lstStyle/>
                    <a:p>
                      <a:pPr algn="l" fontAlgn="b"/>
                      <a:r>
                        <a:rPr lang="el-GR" sz="1050" b="1" i="0" u="none" strike="noStrike" dirty="0">
                          <a:solidFill>
                            <a:srgbClr val="000000"/>
                          </a:solidFill>
                          <a:effectLst/>
                          <a:latin typeface="Calibri" panose="020F0502020204030204" pitchFamily="34" charset="0"/>
                        </a:rPr>
                        <a:t>ΣΥΝΟΛΟ</a:t>
                      </a:r>
                    </a:p>
                  </a:txBody>
                  <a:tcPr marL="0" marR="0" marT="0" marB="0" anchor="b"/>
                </a:tc>
                <a:tc>
                  <a:txBody>
                    <a:bodyPr/>
                    <a:lstStyle/>
                    <a:p>
                      <a:pPr algn="r" fontAlgn="b"/>
                      <a:r>
                        <a:rPr lang="el-GR" sz="1050" b="1" u="none" strike="noStrike">
                          <a:effectLst/>
                        </a:rPr>
                        <a:t>1567</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79%</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413</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21%</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a:effectLst/>
                        </a:rPr>
                        <a:t>3</a:t>
                      </a:r>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l-GR" sz="10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l-GR" sz="1050" b="1" u="none" strike="noStrike" dirty="0">
                          <a:effectLst/>
                        </a:rPr>
                        <a:t>1983</a:t>
                      </a:r>
                      <a:endParaRPr lang="el-GR" sz="105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87705761"/>
                  </a:ext>
                </a:extLst>
              </a:tr>
            </a:tbl>
          </a:graphicData>
        </a:graphic>
      </p:graphicFrame>
    </p:spTree>
    <p:extLst>
      <p:ext uri="{BB962C8B-B14F-4D97-AF65-F5344CB8AC3E}">
        <p14:creationId xmlns:p14="http://schemas.microsoft.com/office/powerpoint/2010/main" val="4142007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31</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6841913" cy="369332"/>
          </a:xfrm>
          <a:prstGeom prst="rect">
            <a:avLst/>
          </a:prstGeom>
          <a:noFill/>
        </p:spPr>
        <p:txBody>
          <a:bodyPr wrap="square" rtlCol="0">
            <a:spAutoFit/>
          </a:bodyPr>
          <a:lstStyle/>
          <a:p>
            <a:r>
              <a:rPr lang="el-GR" b="1">
                <a:solidFill>
                  <a:schemeClr val="bg2">
                    <a:lumMod val="25000"/>
                  </a:schemeClr>
                </a:solidFill>
              </a:rPr>
              <a:t>Αποδοτικότητα - διαχείριση των Δράσεων από τη ΓΓΕΚ [1</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620872" y="654842"/>
            <a:ext cx="3991606" cy="338554"/>
          </a:xfrm>
          <a:prstGeom prst="rect">
            <a:avLst/>
          </a:prstGeom>
          <a:noFill/>
        </p:spPr>
        <p:txBody>
          <a:bodyPr wrap="none" rtlCol="0">
            <a:spAutoFit/>
          </a:bodyPr>
          <a:lstStyle/>
          <a:p>
            <a:r>
              <a:rPr lang="el-GR" sz="1600" b="1">
                <a:solidFill>
                  <a:srgbClr val="C00000"/>
                </a:solidFill>
              </a:rPr>
              <a:t>Αποδοτικότητα σε σχέση με χρηματοδότηση</a:t>
            </a:r>
          </a:p>
        </p:txBody>
      </p:sp>
      <p:sp>
        <p:nvSpPr>
          <p:cNvPr id="5" name="TextBox 4">
            <a:extLst>
              <a:ext uri="{FF2B5EF4-FFF2-40B4-BE49-F238E27FC236}">
                <a16:creationId xmlns:a16="http://schemas.microsoft.com/office/drawing/2014/main" id="{7FB0F319-E4BB-CC34-D0FE-398FB6C15BBE}"/>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graphicFrame>
        <p:nvGraphicFramePr>
          <p:cNvPr id="4" name="Table 3">
            <a:extLst>
              <a:ext uri="{FF2B5EF4-FFF2-40B4-BE49-F238E27FC236}">
                <a16:creationId xmlns:a16="http://schemas.microsoft.com/office/drawing/2014/main" id="{DFD46B96-BA2E-1085-1479-743C915BC084}"/>
              </a:ext>
            </a:extLst>
          </p:cNvPr>
          <p:cNvGraphicFramePr>
            <a:graphicFrameLocks noGrp="1"/>
          </p:cNvGraphicFramePr>
          <p:nvPr>
            <p:extLst>
              <p:ext uri="{D42A27DB-BD31-4B8C-83A1-F6EECF244321}">
                <p14:modId xmlns:p14="http://schemas.microsoft.com/office/powerpoint/2010/main" val="2665408446"/>
              </p:ext>
            </p:extLst>
          </p:nvPr>
        </p:nvGraphicFramePr>
        <p:xfrm>
          <a:off x="508001" y="1107996"/>
          <a:ext cx="8189389" cy="4299262"/>
        </p:xfrm>
        <a:graphic>
          <a:graphicData uri="http://schemas.openxmlformats.org/drawingml/2006/table">
            <a:tbl>
              <a:tblPr firstRow="1" firstCol="1" bandRow="1">
                <a:tableStyleId>{B301B821-A1FF-4177-AEE7-76D212191A09}</a:tableStyleId>
              </a:tblPr>
              <a:tblGrid>
                <a:gridCol w="1645919">
                  <a:extLst>
                    <a:ext uri="{9D8B030D-6E8A-4147-A177-3AD203B41FA5}">
                      <a16:colId xmlns:a16="http://schemas.microsoft.com/office/drawing/2014/main" val="3701914694"/>
                    </a:ext>
                  </a:extLst>
                </a:gridCol>
                <a:gridCol w="1238960">
                  <a:extLst>
                    <a:ext uri="{9D8B030D-6E8A-4147-A177-3AD203B41FA5}">
                      <a16:colId xmlns:a16="http://schemas.microsoft.com/office/drawing/2014/main" val="2848799202"/>
                    </a:ext>
                  </a:extLst>
                </a:gridCol>
                <a:gridCol w="1648035">
                  <a:extLst>
                    <a:ext uri="{9D8B030D-6E8A-4147-A177-3AD203B41FA5}">
                      <a16:colId xmlns:a16="http://schemas.microsoft.com/office/drawing/2014/main" val="104655623"/>
                    </a:ext>
                  </a:extLst>
                </a:gridCol>
                <a:gridCol w="1872469">
                  <a:extLst>
                    <a:ext uri="{9D8B030D-6E8A-4147-A177-3AD203B41FA5}">
                      <a16:colId xmlns:a16="http://schemas.microsoft.com/office/drawing/2014/main" val="1721307297"/>
                    </a:ext>
                  </a:extLst>
                </a:gridCol>
                <a:gridCol w="1784006">
                  <a:extLst>
                    <a:ext uri="{9D8B030D-6E8A-4147-A177-3AD203B41FA5}">
                      <a16:colId xmlns:a16="http://schemas.microsoft.com/office/drawing/2014/main" val="178013535"/>
                    </a:ext>
                  </a:extLst>
                </a:gridCol>
              </a:tblGrid>
              <a:tr h="240442">
                <a:tc>
                  <a:txBody>
                    <a:bodyPr/>
                    <a:lstStyle/>
                    <a:p>
                      <a:endParaRPr lang="en-US" sz="1100">
                        <a:effectLst/>
                        <a:latin typeface="Calibri" panose="020F0502020204030204" pitchFamily="34" charset="0"/>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ΑΕΠ ανά εκατομμύριο  χρηματοδότησης</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Απασχόληση ανά εκατομμύριο τελ. Χρηματοδότησης</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Έσοδα του Δημοσίου ανά εκατομμύριο Χρηματοδότησης</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Κοινωνικό προϊόν </a:t>
                      </a:r>
                      <a:r>
                        <a:rPr lang="el-GR" sz="1100" kern="800" err="1">
                          <a:effectLst/>
                        </a:rPr>
                        <a:t>ανα</a:t>
                      </a:r>
                      <a:r>
                        <a:rPr lang="el-GR" sz="1100" kern="800">
                          <a:effectLst/>
                        </a:rPr>
                        <a:t> εκατομμύριο  Χρηματοδότησης</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540312842"/>
                  </a:ext>
                </a:extLst>
              </a:tr>
              <a:tr h="183671">
                <a:tc>
                  <a:txBody>
                    <a:bodyPr/>
                    <a:lstStyle/>
                    <a:p>
                      <a:pPr marL="0" marR="0">
                        <a:spcBef>
                          <a:spcPts val="200"/>
                        </a:spcBef>
                        <a:spcAft>
                          <a:spcPts val="200"/>
                        </a:spcAft>
                      </a:pPr>
                      <a:r>
                        <a:rPr lang="el-GR" sz="1200" b="1" kern="800">
                          <a:effectLst/>
                        </a:rPr>
                        <a:t>Διεθνοποίηση</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200" b="1" kern="800">
                          <a:effectLst/>
                        </a:rPr>
                        <a:t>1,01383438</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200" b="1" kern="800">
                          <a:effectLst/>
                        </a:rPr>
                        <a:t>19,5932291</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200" b="1" kern="800">
                          <a:effectLst/>
                        </a:rPr>
                        <a:t>0,4457465</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200" b="1" kern="800">
                          <a:effectLst/>
                        </a:rPr>
                        <a:t>0,67655083</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705252001"/>
                  </a:ext>
                </a:extLst>
              </a:tr>
              <a:tr h="166974">
                <a:tc>
                  <a:txBody>
                    <a:bodyPr/>
                    <a:lstStyle/>
                    <a:p>
                      <a:pPr marL="0" marR="0">
                        <a:spcBef>
                          <a:spcPts val="200"/>
                        </a:spcBef>
                        <a:spcAft>
                          <a:spcPts val="200"/>
                        </a:spcAft>
                      </a:pPr>
                      <a:r>
                        <a:rPr lang="el-GR" sz="1100" b="0" kern="800">
                          <a:effectLst/>
                        </a:rPr>
                        <a:t>ERANETS</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0,73530853</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14,9942811</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0,32498535</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0,4887746</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1243486521"/>
                  </a:ext>
                </a:extLst>
              </a:tr>
              <a:tr h="166974">
                <a:tc>
                  <a:txBody>
                    <a:bodyPr/>
                    <a:lstStyle/>
                    <a:p>
                      <a:pPr marL="0" marR="0">
                        <a:spcBef>
                          <a:spcPts val="200"/>
                        </a:spcBef>
                        <a:spcAft>
                          <a:spcPts val="200"/>
                        </a:spcAft>
                      </a:pPr>
                      <a:r>
                        <a:rPr lang="el-GR" sz="1100" b="0" kern="800">
                          <a:effectLst/>
                        </a:rPr>
                        <a:t>ESFRI</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0,89018478</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16,384105</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0,39640983</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0,6198205</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1505503774"/>
                  </a:ext>
                </a:extLst>
              </a:tr>
              <a:tr h="166974">
                <a:tc>
                  <a:txBody>
                    <a:bodyPr/>
                    <a:lstStyle/>
                    <a:p>
                      <a:pPr marL="0" marR="0">
                        <a:spcBef>
                          <a:spcPts val="200"/>
                        </a:spcBef>
                        <a:spcAft>
                          <a:spcPts val="200"/>
                        </a:spcAft>
                      </a:pPr>
                      <a:r>
                        <a:rPr lang="el-GR" sz="1100" b="0" kern="800" err="1">
                          <a:effectLst/>
                        </a:rPr>
                        <a:t>JPIs</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0,6162417</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13,758791</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0,27240929</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0,41324648</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4250999988"/>
                  </a:ext>
                </a:extLst>
              </a:tr>
              <a:tr h="166974">
                <a:tc>
                  <a:txBody>
                    <a:bodyPr/>
                    <a:lstStyle/>
                    <a:p>
                      <a:pPr marL="0" marR="0">
                        <a:spcBef>
                          <a:spcPts val="200"/>
                        </a:spcBef>
                        <a:spcAft>
                          <a:spcPts val="200"/>
                        </a:spcAft>
                      </a:pPr>
                      <a:r>
                        <a:rPr lang="el-GR" sz="1100" b="0" kern="800" err="1">
                          <a:effectLst/>
                        </a:rPr>
                        <a:t>JTIs</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1,31393254</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23,4125291</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0,5792304</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0,88860486</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2307320171"/>
                  </a:ext>
                </a:extLst>
              </a:tr>
              <a:tr h="166974">
                <a:tc>
                  <a:txBody>
                    <a:bodyPr/>
                    <a:lstStyle/>
                    <a:p>
                      <a:pPr marL="0" marR="0">
                        <a:spcBef>
                          <a:spcPts val="200"/>
                        </a:spcBef>
                        <a:spcAft>
                          <a:spcPts val="200"/>
                        </a:spcAft>
                      </a:pPr>
                      <a:r>
                        <a:rPr lang="el-GR" sz="1100" b="0" kern="800">
                          <a:effectLst/>
                        </a:rPr>
                        <a:t>Διακρατικές Συνεργασίες</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0,96651919</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19,2638873</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0,42382944</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0,63968155</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771106850"/>
                  </a:ext>
                </a:extLst>
              </a:tr>
              <a:tr h="240442">
                <a:tc>
                  <a:txBody>
                    <a:bodyPr/>
                    <a:lstStyle/>
                    <a:p>
                      <a:pPr marL="0" marR="0">
                        <a:spcBef>
                          <a:spcPts val="200"/>
                        </a:spcBef>
                        <a:spcAft>
                          <a:spcPts val="200"/>
                        </a:spcAft>
                      </a:pPr>
                      <a:r>
                        <a:rPr lang="el-GR" sz="1200" b="1" kern="800">
                          <a:effectLst/>
                        </a:rPr>
                        <a:t>Έρευνα οδηγούμενη από τις επιχειρήσεις</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200" b="1" kern="800">
                          <a:effectLst/>
                        </a:rPr>
                        <a:t>1,02345119</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200" b="1" kern="800">
                          <a:effectLst/>
                        </a:rPr>
                        <a:t>19,5750282</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200" b="1" kern="800">
                          <a:effectLst/>
                        </a:rPr>
                        <a:t>0,4538023</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200" b="1" kern="800">
                          <a:effectLst/>
                        </a:rPr>
                        <a:t>0,70535415</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21220485"/>
                  </a:ext>
                </a:extLst>
              </a:tr>
              <a:tr h="166974">
                <a:tc>
                  <a:txBody>
                    <a:bodyPr/>
                    <a:lstStyle/>
                    <a:p>
                      <a:pPr marL="0" marR="0">
                        <a:spcBef>
                          <a:spcPts val="200"/>
                        </a:spcBef>
                        <a:spcAft>
                          <a:spcPts val="200"/>
                        </a:spcAft>
                      </a:pPr>
                      <a:r>
                        <a:rPr lang="el-GR" sz="1100" b="0" kern="800">
                          <a:effectLst/>
                        </a:rPr>
                        <a:t>ΜΜΕ</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1,36881114</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23,6709289</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0,57943862</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1,00592267</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244913659"/>
                  </a:ext>
                </a:extLst>
              </a:tr>
              <a:tr h="166974">
                <a:tc>
                  <a:txBody>
                    <a:bodyPr/>
                    <a:lstStyle/>
                    <a:p>
                      <a:pPr marL="0" marR="0">
                        <a:spcBef>
                          <a:spcPts val="200"/>
                        </a:spcBef>
                        <a:spcAft>
                          <a:spcPts val="200"/>
                        </a:spcAft>
                      </a:pPr>
                      <a:r>
                        <a:rPr lang="el-GR" sz="1100" b="0" kern="800">
                          <a:effectLst/>
                        </a:rPr>
                        <a:t>Νέες επιχειρήσεις</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1,40554512</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25,0850651</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0,60131865</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1,00794863</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2156495848"/>
                  </a:ext>
                </a:extLst>
              </a:tr>
              <a:tr h="166974">
                <a:tc>
                  <a:txBody>
                    <a:bodyPr/>
                    <a:lstStyle/>
                    <a:p>
                      <a:pPr marL="0" marR="0">
                        <a:spcBef>
                          <a:spcPts val="200"/>
                        </a:spcBef>
                        <a:spcAft>
                          <a:spcPts val="200"/>
                        </a:spcAft>
                      </a:pPr>
                      <a:r>
                        <a:rPr lang="el-GR" sz="1100" b="0" kern="800">
                          <a:effectLst/>
                        </a:rPr>
                        <a:t>ΠΑΒΕΤ</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1,42918281</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25,5031303</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0,61474867</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1,02674635</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492608417"/>
                  </a:ext>
                </a:extLst>
              </a:tr>
              <a:tr h="166974">
                <a:tc>
                  <a:txBody>
                    <a:bodyPr/>
                    <a:lstStyle/>
                    <a:p>
                      <a:pPr marL="0" marR="0">
                        <a:spcBef>
                          <a:spcPts val="200"/>
                        </a:spcBef>
                        <a:spcAft>
                          <a:spcPts val="200"/>
                        </a:spcAft>
                      </a:pPr>
                      <a:r>
                        <a:rPr lang="el-GR" sz="1100" b="0" kern="800">
                          <a:effectLst/>
                        </a:rPr>
                        <a:t>Συνεργασία</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0,95532485</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18,6461017</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0,42766891</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0,64956544</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1628749094"/>
                  </a:ext>
                </a:extLst>
              </a:tr>
              <a:tr h="240442">
                <a:tc>
                  <a:txBody>
                    <a:bodyPr/>
                    <a:lstStyle/>
                    <a:p>
                      <a:pPr marL="0" marR="0">
                        <a:spcBef>
                          <a:spcPts val="200"/>
                        </a:spcBef>
                        <a:spcAft>
                          <a:spcPts val="200"/>
                        </a:spcAft>
                      </a:pPr>
                      <a:r>
                        <a:rPr lang="el-GR" sz="1200" b="1" kern="800">
                          <a:effectLst/>
                        </a:rPr>
                        <a:t>Ερευνητικό σύστημα και Ερευνητικό δυναμικό</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200" b="1" kern="800">
                          <a:effectLst/>
                        </a:rPr>
                        <a:t>0,91325092</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200" b="1" kern="800">
                          <a:effectLst/>
                        </a:rPr>
                        <a:t>18,0749132</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200" b="1" kern="800">
                          <a:effectLst/>
                        </a:rPr>
                        <a:t>0,38913099</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200" b="1" kern="800">
                          <a:effectLst/>
                        </a:rPr>
                        <a:t>0,61197149</a:t>
                      </a:r>
                      <a:endParaRPr lang="en-US" sz="1200" b="1"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4070906032"/>
                  </a:ext>
                </a:extLst>
              </a:tr>
              <a:tr h="166974">
                <a:tc>
                  <a:txBody>
                    <a:bodyPr/>
                    <a:lstStyle/>
                    <a:p>
                      <a:pPr marL="0" marR="0">
                        <a:spcBef>
                          <a:spcPts val="200"/>
                        </a:spcBef>
                        <a:spcAft>
                          <a:spcPts val="200"/>
                        </a:spcAft>
                      </a:pPr>
                      <a:r>
                        <a:rPr lang="el-GR" sz="1100" b="0" kern="800">
                          <a:effectLst/>
                        </a:rPr>
                        <a:t>ERC</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0,84308702</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17,0863075</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0,35158908</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0,5539095</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113775237"/>
                  </a:ext>
                </a:extLst>
              </a:tr>
              <a:tr h="166974">
                <a:tc>
                  <a:txBody>
                    <a:bodyPr/>
                    <a:lstStyle/>
                    <a:p>
                      <a:pPr marL="0" marR="0">
                        <a:spcBef>
                          <a:spcPts val="200"/>
                        </a:spcBef>
                        <a:spcAft>
                          <a:spcPts val="200"/>
                        </a:spcAft>
                      </a:pPr>
                      <a:r>
                        <a:rPr lang="el-GR" sz="1100" b="0" kern="800">
                          <a:effectLst/>
                        </a:rPr>
                        <a:t>Αριστεία</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0,88483577</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18,492496</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0,3709747</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0,57974829</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1533804481"/>
                  </a:ext>
                </a:extLst>
              </a:tr>
              <a:tr h="240442">
                <a:tc>
                  <a:txBody>
                    <a:bodyPr/>
                    <a:lstStyle/>
                    <a:p>
                      <a:pPr marL="0" marR="0">
                        <a:spcBef>
                          <a:spcPts val="200"/>
                        </a:spcBef>
                        <a:spcAft>
                          <a:spcPts val="200"/>
                        </a:spcAft>
                      </a:pPr>
                      <a:r>
                        <a:rPr lang="el-GR" sz="1100" b="0" kern="800">
                          <a:effectLst/>
                        </a:rPr>
                        <a:t>Ενίσχυση Απασχόλησης Ερευνητών</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1,20474344</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21,8211972</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0,55622457</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0,80957822</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1685680362"/>
                  </a:ext>
                </a:extLst>
              </a:tr>
              <a:tr h="166974">
                <a:tc>
                  <a:txBody>
                    <a:bodyPr/>
                    <a:lstStyle/>
                    <a:p>
                      <a:pPr marL="0" marR="0">
                        <a:spcBef>
                          <a:spcPts val="200"/>
                        </a:spcBef>
                        <a:spcAft>
                          <a:spcPts val="200"/>
                        </a:spcAft>
                      </a:pPr>
                      <a:r>
                        <a:rPr lang="el-GR" sz="1100" b="0" kern="800">
                          <a:effectLst/>
                        </a:rPr>
                        <a:t>ΚΡΗΠΙΣ</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0,95282084</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17,0026632</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0,40984634</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0,68452077</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217599565"/>
                  </a:ext>
                </a:extLst>
              </a:tr>
              <a:tr h="166974">
                <a:tc>
                  <a:txBody>
                    <a:bodyPr/>
                    <a:lstStyle/>
                    <a:p>
                      <a:pPr marL="0" marR="0">
                        <a:spcBef>
                          <a:spcPts val="200"/>
                        </a:spcBef>
                        <a:spcAft>
                          <a:spcPts val="200"/>
                        </a:spcAft>
                      </a:pPr>
                      <a:r>
                        <a:rPr lang="el-GR" sz="1100" b="0" kern="800" err="1">
                          <a:effectLst/>
                        </a:rPr>
                        <a:t>Μεταδιδάκτορες</a:t>
                      </a:r>
                      <a:endParaRPr lang="en-US" sz="1100" b="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0,88124802</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17,0579571</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0,38010944</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0,57541175</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4118337087"/>
                  </a:ext>
                </a:extLst>
              </a:tr>
              <a:tr h="183671">
                <a:tc>
                  <a:txBody>
                    <a:bodyPr/>
                    <a:lstStyle/>
                    <a:p>
                      <a:pPr marL="0" marR="0">
                        <a:spcBef>
                          <a:spcPts val="200"/>
                        </a:spcBef>
                        <a:spcAft>
                          <a:spcPts val="200"/>
                        </a:spcAft>
                      </a:pPr>
                      <a:r>
                        <a:rPr lang="el-GR" sz="1100" kern="800">
                          <a:effectLst/>
                        </a:rPr>
                        <a:t>Μέσος Όρος</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1,00280827</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19,4720075</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0,43422393</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tc>
                  <a:txBody>
                    <a:bodyPr/>
                    <a:lstStyle/>
                    <a:p>
                      <a:pPr marL="0" marR="0" algn="r">
                        <a:spcBef>
                          <a:spcPts val="200"/>
                        </a:spcBef>
                        <a:spcAft>
                          <a:spcPts val="200"/>
                        </a:spcAft>
                      </a:pPr>
                      <a:r>
                        <a:rPr lang="el-GR" sz="1100" kern="800">
                          <a:effectLst/>
                        </a:rPr>
                        <a:t>0,68566133</a:t>
                      </a:r>
                      <a:endParaRPr lang="en-US" sz="1100" kern="800">
                        <a:effectLst/>
                        <a:latin typeface="Calibri" panose="020F0502020204030204" pitchFamily="34" charset="0"/>
                        <a:ea typeface="Meiryo" panose="020B0604030504040204" pitchFamily="34" charset="-128"/>
                        <a:cs typeface="Arial" panose="020B0604020202020204" pitchFamily="34" charset="0"/>
                      </a:endParaRPr>
                    </a:p>
                  </a:txBody>
                  <a:tcPr marL="60111" marR="60111" marT="0" marB="0"/>
                </a:tc>
                <a:extLst>
                  <a:ext uri="{0D108BD9-81ED-4DB2-BD59-A6C34878D82A}">
                    <a16:rowId xmlns:a16="http://schemas.microsoft.com/office/drawing/2014/main" val="1131799446"/>
                  </a:ext>
                </a:extLst>
              </a:tr>
            </a:tbl>
          </a:graphicData>
        </a:graphic>
      </p:graphicFrame>
    </p:spTree>
    <p:extLst>
      <p:ext uri="{BB962C8B-B14F-4D97-AF65-F5344CB8AC3E}">
        <p14:creationId xmlns:p14="http://schemas.microsoft.com/office/powerpoint/2010/main" val="4012262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32</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6841913" cy="369332"/>
          </a:xfrm>
          <a:prstGeom prst="rect">
            <a:avLst/>
          </a:prstGeom>
          <a:noFill/>
        </p:spPr>
        <p:txBody>
          <a:bodyPr wrap="square" rtlCol="0">
            <a:spAutoFit/>
          </a:bodyPr>
          <a:lstStyle/>
          <a:p>
            <a:r>
              <a:rPr lang="el-GR" b="1">
                <a:solidFill>
                  <a:schemeClr val="bg2">
                    <a:lumMod val="25000"/>
                  </a:schemeClr>
                </a:solidFill>
              </a:rPr>
              <a:t>Αποδοτικότητα - διαχείριση των Δράσεων από τη ΓΓΕΚ [2</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620871" y="654842"/>
            <a:ext cx="5728653" cy="584775"/>
          </a:xfrm>
          <a:prstGeom prst="rect">
            <a:avLst/>
          </a:prstGeom>
          <a:noFill/>
        </p:spPr>
        <p:txBody>
          <a:bodyPr wrap="square" rtlCol="0">
            <a:spAutoFit/>
          </a:bodyPr>
          <a:lstStyle/>
          <a:p>
            <a:r>
              <a:rPr lang="el-GR" sz="1600" b="1">
                <a:solidFill>
                  <a:srgbClr val="C00000"/>
                </a:solidFill>
              </a:rPr>
              <a:t>Ποσοστά επιτυχίας των Δράσεων της ΓΓΕΚ</a:t>
            </a:r>
          </a:p>
          <a:p>
            <a:endParaRPr lang="el-GR" sz="1600" b="1">
              <a:solidFill>
                <a:srgbClr val="C00000"/>
              </a:solidFill>
            </a:endParaRPr>
          </a:p>
        </p:txBody>
      </p:sp>
      <p:sp>
        <p:nvSpPr>
          <p:cNvPr id="5" name="TextBox 4">
            <a:extLst>
              <a:ext uri="{FF2B5EF4-FFF2-40B4-BE49-F238E27FC236}">
                <a16:creationId xmlns:a16="http://schemas.microsoft.com/office/drawing/2014/main" id="{7FB0F319-E4BB-CC34-D0FE-398FB6C15BBE}"/>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graphicFrame>
        <p:nvGraphicFramePr>
          <p:cNvPr id="4" name="Table 3">
            <a:extLst>
              <a:ext uri="{FF2B5EF4-FFF2-40B4-BE49-F238E27FC236}">
                <a16:creationId xmlns:a16="http://schemas.microsoft.com/office/drawing/2014/main" id="{58FC09F4-A05F-9B2C-4BA2-3B51A7772D61}"/>
              </a:ext>
            </a:extLst>
          </p:cNvPr>
          <p:cNvGraphicFramePr>
            <a:graphicFrameLocks noGrp="1"/>
          </p:cNvGraphicFramePr>
          <p:nvPr>
            <p:extLst>
              <p:ext uri="{D42A27DB-BD31-4B8C-83A1-F6EECF244321}">
                <p14:modId xmlns:p14="http://schemas.microsoft.com/office/powerpoint/2010/main" val="2698653257"/>
              </p:ext>
            </p:extLst>
          </p:nvPr>
        </p:nvGraphicFramePr>
        <p:xfrm>
          <a:off x="0" y="1415532"/>
          <a:ext cx="6726217" cy="4613038"/>
        </p:xfrm>
        <a:graphic>
          <a:graphicData uri="http://schemas.openxmlformats.org/drawingml/2006/table">
            <a:tbl>
              <a:tblPr firstRow="1" firstCol="1" lastRow="1" bandRow="1" bandCol="1">
                <a:tableStyleId>{21E4AEA4-8DFA-4A89-87EB-49C32662AFE0}</a:tableStyleId>
              </a:tblPr>
              <a:tblGrid>
                <a:gridCol w="982642">
                  <a:extLst>
                    <a:ext uri="{9D8B030D-6E8A-4147-A177-3AD203B41FA5}">
                      <a16:colId xmlns:a16="http://schemas.microsoft.com/office/drawing/2014/main" val="2057312364"/>
                    </a:ext>
                  </a:extLst>
                </a:gridCol>
                <a:gridCol w="1531588">
                  <a:extLst>
                    <a:ext uri="{9D8B030D-6E8A-4147-A177-3AD203B41FA5}">
                      <a16:colId xmlns:a16="http://schemas.microsoft.com/office/drawing/2014/main" val="249604019"/>
                    </a:ext>
                  </a:extLst>
                </a:gridCol>
                <a:gridCol w="859187">
                  <a:extLst>
                    <a:ext uri="{9D8B030D-6E8A-4147-A177-3AD203B41FA5}">
                      <a16:colId xmlns:a16="http://schemas.microsoft.com/office/drawing/2014/main" val="1959430490"/>
                    </a:ext>
                  </a:extLst>
                </a:gridCol>
                <a:gridCol w="676275">
                  <a:extLst>
                    <a:ext uri="{9D8B030D-6E8A-4147-A177-3AD203B41FA5}">
                      <a16:colId xmlns:a16="http://schemas.microsoft.com/office/drawing/2014/main" val="304626230"/>
                    </a:ext>
                  </a:extLst>
                </a:gridCol>
                <a:gridCol w="1019175">
                  <a:extLst>
                    <a:ext uri="{9D8B030D-6E8A-4147-A177-3AD203B41FA5}">
                      <a16:colId xmlns:a16="http://schemas.microsoft.com/office/drawing/2014/main" val="3257143179"/>
                    </a:ext>
                  </a:extLst>
                </a:gridCol>
                <a:gridCol w="733425">
                  <a:extLst>
                    <a:ext uri="{9D8B030D-6E8A-4147-A177-3AD203B41FA5}">
                      <a16:colId xmlns:a16="http://schemas.microsoft.com/office/drawing/2014/main" val="2643366835"/>
                    </a:ext>
                  </a:extLst>
                </a:gridCol>
                <a:gridCol w="923925">
                  <a:extLst>
                    <a:ext uri="{9D8B030D-6E8A-4147-A177-3AD203B41FA5}">
                      <a16:colId xmlns:a16="http://schemas.microsoft.com/office/drawing/2014/main" val="3629694717"/>
                    </a:ext>
                  </a:extLst>
                </a:gridCol>
              </a:tblGrid>
              <a:tr h="543917">
                <a:tc>
                  <a:txBody>
                    <a:bodyPr/>
                    <a:lstStyle/>
                    <a:p>
                      <a:pPr marL="0" marR="0">
                        <a:spcBef>
                          <a:spcPts val="200"/>
                        </a:spcBef>
                        <a:spcAft>
                          <a:spcPts val="200"/>
                        </a:spcAft>
                      </a:pPr>
                      <a:r>
                        <a:rPr lang="el-GR" sz="1000" kern="800">
                          <a:effectLst/>
                        </a:rPr>
                        <a:t>Ενότητες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spcBef>
                          <a:spcPts val="200"/>
                        </a:spcBef>
                        <a:spcAft>
                          <a:spcPts val="200"/>
                        </a:spcAft>
                      </a:pPr>
                      <a:r>
                        <a:rPr lang="el-GR" sz="1000" kern="800">
                          <a:effectLst/>
                        </a:rPr>
                        <a:t>Δράσεις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lgn="r">
                        <a:spcBef>
                          <a:spcPts val="200"/>
                        </a:spcBef>
                        <a:spcAft>
                          <a:spcPts val="200"/>
                        </a:spcAft>
                      </a:pPr>
                      <a:r>
                        <a:rPr lang="el-GR" sz="1000" kern="800" err="1">
                          <a:effectLst/>
                        </a:rPr>
                        <a:t>Προϋπ</a:t>
                      </a:r>
                      <a:r>
                        <a:rPr lang="el-GR" sz="1000" kern="800">
                          <a:effectLst/>
                        </a:rPr>
                        <a:t>/</a:t>
                      </a:r>
                      <a:r>
                        <a:rPr lang="el-GR" sz="1000" kern="800" err="1">
                          <a:effectLst/>
                        </a:rPr>
                        <a:t>γισμός</a:t>
                      </a:r>
                      <a:r>
                        <a:rPr lang="el-GR" sz="1000" kern="800">
                          <a:effectLst/>
                        </a:rPr>
                        <a:t>  Δράσης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lgn="r">
                        <a:spcBef>
                          <a:spcPts val="200"/>
                        </a:spcBef>
                        <a:spcAft>
                          <a:spcPts val="200"/>
                        </a:spcAft>
                      </a:pPr>
                      <a:r>
                        <a:rPr lang="el-GR" sz="1000" kern="800">
                          <a:effectLst/>
                        </a:rPr>
                        <a:t>Προτάσεις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lgn="r">
                        <a:spcBef>
                          <a:spcPts val="200"/>
                        </a:spcBef>
                        <a:spcAft>
                          <a:spcPts val="200"/>
                        </a:spcAft>
                      </a:pPr>
                      <a:r>
                        <a:rPr lang="el-GR" sz="1000" kern="800">
                          <a:effectLst/>
                        </a:rPr>
                        <a:t>Προτάσεις που </a:t>
                      </a:r>
                      <a:r>
                        <a:rPr lang="el-GR" sz="1000" kern="800" err="1">
                          <a:effectLst/>
                        </a:rPr>
                        <a:t>χρηματ</a:t>
                      </a:r>
                      <a:r>
                        <a:rPr lang="el-GR" sz="1000" kern="800">
                          <a:effectLst/>
                        </a:rPr>
                        <a:t>/</a:t>
                      </a:r>
                      <a:r>
                        <a:rPr lang="el-GR" sz="1000" kern="800" err="1">
                          <a:effectLst/>
                        </a:rPr>
                        <a:t>θηκαν</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lgn="r">
                        <a:spcBef>
                          <a:spcPts val="200"/>
                        </a:spcBef>
                        <a:spcAft>
                          <a:spcPts val="200"/>
                        </a:spcAft>
                      </a:pPr>
                      <a:r>
                        <a:rPr lang="el-GR" sz="1000" kern="800">
                          <a:effectLst/>
                        </a:rPr>
                        <a:t>Ποσοστό επιτυχίας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lgn="r">
                        <a:spcBef>
                          <a:spcPts val="200"/>
                        </a:spcBef>
                        <a:spcAft>
                          <a:spcPts val="200"/>
                        </a:spcAft>
                      </a:pPr>
                      <a:r>
                        <a:rPr lang="el-GR" sz="1000" kern="800">
                          <a:effectLst/>
                        </a:rPr>
                        <a:t> % Δέσμευσης του </a:t>
                      </a:r>
                      <a:r>
                        <a:rPr lang="el-GR" sz="1000" kern="800" err="1">
                          <a:effectLst/>
                        </a:rPr>
                        <a:t>προϋπ</a:t>
                      </a:r>
                      <a:r>
                        <a:rPr lang="el-GR" sz="1000" kern="800">
                          <a:effectLst/>
                        </a:rPr>
                        <a:t>/</a:t>
                      </a:r>
                      <a:r>
                        <a:rPr lang="el-GR" sz="1000" kern="800" err="1">
                          <a:effectLst/>
                        </a:rPr>
                        <a:t>σμού</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extLst>
                  <a:ext uri="{0D108BD9-81ED-4DB2-BD59-A6C34878D82A}">
                    <a16:rowId xmlns:a16="http://schemas.microsoft.com/office/drawing/2014/main" val="1147444858"/>
                  </a:ext>
                </a:extLst>
              </a:tr>
              <a:tr h="217567">
                <a:tc rowSpan="2">
                  <a:txBody>
                    <a:bodyPr/>
                    <a:lstStyle/>
                    <a:p>
                      <a:pPr marL="0" marR="0">
                        <a:spcBef>
                          <a:spcPts val="200"/>
                        </a:spcBef>
                        <a:spcAft>
                          <a:spcPts val="200"/>
                        </a:spcAft>
                      </a:pPr>
                      <a:r>
                        <a:rPr lang="el-GR" sz="1000" kern="800">
                          <a:effectLst/>
                        </a:rPr>
                        <a:t>Στήριξη ερευνητών</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spcBef>
                          <a:spcPts val="200"/>
                        </a:spcBef>
                        <a:spcAft>
                          <a:spcPts val="200"/>
                        </a:spcAft>
                      </a:pPr>
                      <a:r>
                        <a:rPr lang="el-GR" sz="1000" kern="800">
                          <a:effectLst/>
                        </a:rPr>
                        <a:t>Αριστεία</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60000"/>
                        <a:lumOff val="40000"/>
                      </a:schemeClr>
                    </a:solidFill>
                  </a:tcPr>
                </a:tc>
                <a:tc>
                  <a:txBody>
                    <a:bodyPr/>
                    <a:lstStyle/>
                    <a:p>
                      <a:pPr marL="0" marR="0" algn="r">
                        <a:spcBef>
                          <a:spcPts val="200"/>
                        </a:spcBef>
                        <a:spcAft>
                          <a:spcPts val="200"/>
                        </a:spcAft>
                      </a:pPr>
                      <a:r>
                        <a:rPr lang="el-GR" sz="1000" kern="800">
                          <a:effectLst/>
                        </a:rPr>
                        <a:t>100.000.000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3119</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377</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12%</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94%</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1721834842"/>
                  </a:ext>
                </a:extLst>
              </a:tr>
              <a:tr h="217567">
                <a:tc vMerge="1">
                  <a:txBody>
                    <a:bodyPr/>
                    <a:lstStyle/>
                    <a:p>
                      <a:endParaRPr lang="en-US"/>
                    </a:p>
                  </a:txBody>
                  <a:tcPr/>
                </a:tc>
                <a:tc>
                  <a:txBody>
                    <a:bodyPr/>
                    <a:lstStyle/>
                    <a:p>
                      <a:pPr marL="0" marR="0">
                        <a:spcBef>
                          <a:spcPts val="200"/>
                        </a:spcBef>
                        <a:spcAft>
                          <a:spcPts val="200"/>
                        </a:spcAft>
                      </a:pPr>
                      <a:r>
                        <a:rPr lang="el-GR" sz="1000" kern="800">
                          <a:effectLst/>
                        </a:rPr>
                        <a:t>Μεταδιδάκτορες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6">
                        <a:lumMod val="60000"/>
                        <a:lumOff val="40000"/>
                      </a:schemeClr>
                    </a:solidFill>
                  </a:tcPr>
                </a:tc>
                <a:tc>
                  <a:txBody>
                    <a:bodyPr/>
                    <a:lstStyle/>
                    <a:p>
                      <a:pPr marL="0" marR="0" algn="r">
                        <a:spcBef>
                          <a:spcPts val="200"/>
                        </a:spcBef>
                        <a:spcAft>
                          <a:spcPts val="200"/>
                        </a:spcAft>
                      </a:pPr>
                      <a:r>
                        <a:rPr lang="el-GR" sz="1000" kern="800">
                          <a:effectLst/>
                        </a:rPr>
                        <a:t>30.000.000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2569</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183</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7%</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83%</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2547150518"/>
                  </a:ext>
                </a:extLst>
              </a:tr>
              <a:tr h="326350">
                <a:tc>
                  <a:txBody>
                    <a:bodyPr/>
                    <a:lstStyle/>
                    <a:p>
                      <a:pPr marL="0" marR="0">
                        <a:spcBef>
                          <a:spcPts val="200"/>
                        </a:spcBef>
                        <a:spcAft>
                          <a:spcPts val="200"/>
                        </a:spcAft>
                      </a:pPr>
                      <a:r>
                        <a:rPr lang="el-GR" sz="1000" kern="800">
                          <a:effectLst/>
                        </a:rPr>
                        <a:t>Ενίσχυση της απασχόλησης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spcBef>
                          <a:spcPts val="200"/>
                        </a:spcBef>
                        <a:spcAft>
                          <a:spcPts val="200"/>
                        </a:spcAft>
                      </a:pPr>
                      <a:r>
                        <a:rPr lang="el-GR" sz="1000" kern="800">
                          <a:solidFill>
                            <a:schemeClr val="bg1"/>
                          </a:solidFill>
                          <a:effectLst/>
                        </a:rPr>
                        <a:t>Ενίσχυση της απασχόλησης  ερευνητών</a:t>
                      </a:r>
                      <a:endParaRPr lang="en-US" sz="1000" kern="800">
                        <a:solidFill>
                          <a:schemeClr val="bg1"/>
                        </a:solidFill>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rgbClr val="C00000"/>
                    </a:solidFill>
                  </a:tcPr>
                </a:tc>
                <a:tc>
                  <a:txBody>
                    <a:bodyPr/>
                    <a:lstStyle/>
                    <a:p>
                      <a:pPr marL="0" marR="0" algn="r">
                        <a:spcBef>
                          <a:spcPts val="200"/>
                        </a:spcBef>
                        <a:spcAft>
                          <a:spcPts val="200"/>
                        </a:spcAft>
                      </a:pPr>
                      <a:r>
                        <a:rPr lang="el-GR" sz="1000" kern="800">
                          <a:effectLst/>
                        </a:rPr>
                        <a:t>24.500.000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351</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107</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30%</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72%</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2066140993"/>
                  </a:ext>
                </a:extLst>
              </a:tr>
              <a:tr h="217567">
                <a:tc>
                  <a:txBody>
                    <a:bodyPr/>
                    <a:lstStyle/>
                    <a:p>
                      <a:pPr marL="0" marR="0">
                        <a:spcBef>
                          <a:spcPts val="200"/>
                        </a:spcBef>
                        <a:spcAft>
                          <a:spcPts val="200"/>
                        </a:spcAft>
                      </a:pPr>
                      <a:r>
                        <a:rPr lang="el-GR" sz="1000" kern="800">
                          <a:effectLst/>
                        </a:rPr>
                        <a:t>Επενδυτικά σχέδια ΕΚ</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spcBef>
                          <a:spcPts val="200"/>
                        </a:spcBef>
                        <a:spcAft>
                          <a:spcPts val="200"/>
                        </a:spcAft>
                      </a:pPr>
                      <a:r>
                        <a:rPr lang="el-GR" sz="1000" kern="800">
                          <a:effectLst/>
                        </a:rPr>
                        <a:t>ΚΡΗΠΙΣ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4">
                        <a:lumMod val="20000"/>
                        <a:lumOff val="80000"/>
                      </a:schemeClr>
                    </a:solidFill>
                  </a:tcPr>
                </a:tc>
                <a:tc>
                  <a:txBody>
                    <a:bodyPr/>
                    <a:lstStyle/>
                    <a:p>
                      <a:pPr marL="0" marR="0" algn="r">
                        <a:spcBef>
                          <a:spcPts val="200"/>
                        </a:spcBef>
                        <a:spcAft>
                          <a:spcPts val="200"/>
                        </a:spcAft>
                      </a:pPr>
                      <a:r>
                        <a:rPr lang="el-GR" sz="1000" kern="800">
                          <a:effectLst/>
                        </a:rPr>
                        <a:t>39.000.000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29</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29</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100%</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100%</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3467405587"/>
                  </a:ext>
                </a:extLst>
              </a:tr>
              <a:tr h="217567">
                <a:tc rowSpan="5">
                  <a:txBody>
                    <a:bodyPr/>
                    <a:lstStyle/>
                    <a:p>
                      <a:pPr marL="0" marR="0">
                        <a:spcBef>
                          <a:spcPts val="200"/>
                        </a:spcBef>
                        <a:spcAft>
                          <a:spcPts val="200"/>
                        </a:spcAft>
                      </a:pPr>
                      <a:r>
                        <a:rPr lang="el-GR" sz="1000" kern="800">
                          <a:effectLst/>
                        </a:rPr>
                        <a:t>Ενίσχυση επιχειρήσεων</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spcBef>
                          <a:spcPts val="200"/>
                        </a:spcBef>
                        <a:spcAft>
                          <a:spcPts val="200"/>
                        </a:spcAft>
                      </a:pPr>
                      <a:r>
                        <a:rPr lang="el-GR" sz="1000" kern="800">
                          <a:effectLst/>
                        </a:rPr>
                        <a:t>Ομάδες MME</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6">
                        <a:lumMod val="60000"/>
                        <a:lumOff val="40000"/>
                      </a:schemeClr>
                    </a:solidFill>
                  </a:tcPr>
                </a:tc>
                <a:tc>
                  <a:txBody>
                    <a:bodyPr/>
                    <a:lstStyle/>
                    <a:p>
                      <a:pPr marL="0" marR="0" algn="r">
                        <a:spcBef>
                          <a:spcPts val="200"/>
                        </a:spcBef>
                        <a:spcAft>
                          <a:spcPts val="200"/>
                        </a:spcAft>
                      </a:pPr>
                      <a:r>
                        <a:rPr lang="el-GR" sz="1000" kern="800">
                          <a:effectLst/>
                        </a:rPr>
                        <a:t>23.730.000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244</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46</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19%</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61%</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280113276"/>
                  </a:ext>
                </a:extLst>
              </a:tr>
              <a:tr h="217567">
                <a:tc vMerge="1">
                  <a:txBody>
                    <a:bodyPr/>
                    <a:lstStyle/>
                    <a:p>
                      <a:endParaRPr lang="en-US"/>
                    </a:p>
                  </a:txBody>
                  <a:tcPr/>
                </a:tc>
                <a:tc>
                  <a:txBody>
                    <a:bodyPr/>
                    <a:lstStyle/>
                    <a:p>
                      <a:pPr marL="0" marR="0">
                        <a:spcBef>
                          <a:spcPts val="200"/>
                        </a:spcBef>
                        <a:spcAft>
                          <a:spcPts val="200"/>
                        </a:spcAft>
                      </a:pPr>
                      <a:r>
                        <a:rPr lang="el-GR" sz="1000" kern="800">
                          <a:effectLst/>
                        </a:rPr>
                        <a:t>Νέες επιχειρήσεις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60000"/>
                        <a:lumOff val="40000"/>
                      </a:schemeClr>
                    </a:solidFill>
                  </a:tcPr>
                </a:tc>
                <a:tc>
                  <a:txBody>
                    <a:bodyPr/>
                    <a:lstStyle/>
                    <a:p>
                      <a:pPr marL="0" marR="0" algn="r">
                        <a:spcBef>
                          <a:spcPts val="200"/>
                        </a:spcBef>
                        <a:spcAft>
                          <a:spcPts val="200"/>
                        </a:spcAft>
                      </a:pPr>
                      <a:r>
                        <a:rPr lang="el-GR" sz="1000" kern="800">
                          <a:effectLst/>
                        </a:rPr>
                        <a:t>11.280.000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322</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54</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17%</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91%</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2740998758"/>
                  </a:ext>
                </a:extLst>
              </a:tr>
              <a:tr h="217567">
                <a:tc vMerge="1">
                  <a:txBody>
                    <a:bodyPr/>
                    <a:lstStyle/>
                    <a:p>
                      <a:endParaRPr lang="en-US"/>
                    </a:p>
                  </a:txBody>
                  <a:tcPr/>
                </a:tc>
                <a:tc>
                  <a:txBody>
                    <a:bodyPr/>
                    <a:lstStyle/>
                    <a:p>
                      <a:pPr marL="0" marR="0">
                        <a:spcBef>
                          <a:spcPts val="200"/>
                        </a:spcBef>
                        <a:spcAft>
                          <a:spcPts val="200"/>
                        </a:spcAft>
                      </a:pPr>
                      <a:r>
                        <a:rPr lang="el-GR" sz="1000" kern="800">
                          <a:effectLst/>
                        </a:rPr>
                        <a:t>ΠΑΒΕΤ</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60000"/>
                        <a:lumOff val="40000"/>
                      </a:schemeClr>
                    </a:solidFill>
                  </a:tcPr>
                </a:tc>
                <a:tc>
                  <a:txBody>
                    <a:bodyPr/>
                    <a:lstStyle/>
                    <a:p>
                      <a:pPr marL="0" marR="0" algn="r">
                        <a:spcBef>
                          <a:spcPts val="200"/>
                        </a:spcBef>
                        <a:spcAft>
                          <a:spcPts val="200"/>
                        </a:spcAft>
                      </a:pPr>
                      <a:r>
                        <a:rPr lang="el-GR" sz="1000" kern="800">
                          <a:effectLst/>
                        </a:rPr>
                        <a:t>19.800.000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564</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62</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11%</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86%</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163656321"/>
                  </a:ext>
                </a:extLst>
              </a:tr>
              <a:tr h="217567">
                <a:tc vMerge="1">
                  <a:txBody>
                    <a:bodyPr/>
                    <a:lstStyle/>
                    <a:p>
                      <a:endParaRPr lang="en-US"/>
                    </a:p>
                  </a:txBody>
                  <a:tcPr/>
                </a:tc>
                <a:tc>
                  <a:txBody>
                    <a:bodyPr/>
                    <a:lstStyle/>
                    <a:p>
                      <a:pPr marL="0" marR="0">
                        <a:spcBef>
                          <a:spcPts val="200"/>
                        </a:spcBef>
                        <a:spcAft>
                          <a:spcPts val="200"/>
                        </a:spcAft>
                      </a:pPr>
                      <a:r>
                        <a:rPr lang="el-GR" sz="1000" kern="800">
                          <a:effectLst/>
                        </a:rPr>
                        <a:t>Νεοφυείς επιχειρήσεις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6">
                        <a:lumMod val="60000"/>
                        <a:lumOff val="40000"/>
                      </a:schemeClr>
                    </a:solidFill>
                  </a:tcPr>
                </a:tc>
                <a:tc>
                  <a:txBody>
                    <a:bodyPr/>
                    <a:lstStyle/>
                    <a:p>
                      <a:pPr marL="0" marR="0" algn="r">
                        <a:spcBef>
                          <a:spcPts val="200"/>
                        </a:spcBef>
                        <a:spcAft>
                          <a:spcPts val="200"/>
                        </a:spcAft>
                      </a:pPr>
                      <a:r>
                        <a:rPr lang="el-GR" sz="1000" kern="800">
                          <a:effectLst/>
                        </a:rPr>
                        <a:t>25.000.000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160</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30</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19%</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70%</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638584226"/>
                  </a:ext>
                </a:extLst>
              </a:tr>
              <a:tr h="217567">
                <a:tc vMerge="1">
                  <a:txBody>
                    <a:bodyPr/>
                    <a:lstStyle/>
                    <a:p>
                      <a:endParaRPr lang="en-US"/>
                    </a:p>
                  </a:txBody>
                  <a:tcPr/>
                </a:tc>
                <a:tc>
                  <a:txBody>
                    <a:bodyPr/>
                    <a:lstStyle/>
                    <a:p>
                      <a:pPr marL="0" marR="0">
                        <a:spcBef>
                          <a:spcPts val="200"/>
                        </a:spcBef>
                        <a:spcAft>
                          <a:spcPts val="200"/>
                        </a:spcAft>
                      </a:pPr>
                      <a:r>
                        <a:rPr lang="el-GR" sz="1000" kern="800">
                          <a:effectLst/>
                        </a:rPr>
                        <a:t>Κουπόνια καινοτομίας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6">
                        <a:lumMod val="60000"/>
                        <a:lumOff val="40000"/>
                      </a:schemeClr>
                    </a:solidFill>
                  </a:tcPr>
                </a:tc>
                <a:tc>
                  <a:txBody>
                    <a:bodyPr/>
                    <a:lstStyle/>
                    <a:p>
                      <a:pPr marL="0" marR="0" algn="r">
                        <a:spcBef>
                          <a:spcPts val="200"/>
                        </a:spcBef>
                        <a:spcAft>
                          <a:spcPts val="200"/>
                        </a:spcAft>
                      </a:pPr>
                      <a:r>
                        <a:rPr lang="el-GR" sz="1000" kern="800">
                          <a:effectLst/>
                        </a:rPr>
                        <a:t>7.800.000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1009</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277</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27%</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28%</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1579933830"/>
                  </a:ext>
                </a:extLst>
              </a:tr>
              <a:tr h="217567">
                <a:tc>
                  <a:txBody>
                    <a:bodyPr/>
                    <a:lstStyle/>
                    <a:p>
                      <a:pPr marL="0" marR="0">
                        <a:spcBef>
                          <a:spcPts val="200"/>
                        </a:spcBef>
                        <a:spcAft>
                          <a:spcPts val="200"/>
                        </a:spcAft>
                      </a:pPr>
                      <a:r>
                        <a:rPr lang="el-GR" sz="1000" kern="800">
                          <a:effectLst/>
                        </a:rPr>
                        <a:t>Συστάδες επιχειρήσεων</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spcBef>
                          <a:spcPts val="200"/>
                        </a:spcBef>
                        <a:spcAft>
                          <a:spcPts val="200"/>
                        </a:spcAft>
                      </a:pPr>
                      <a:r>
                        <a:rPr lang="el-GR" sz="1000" kern="800">
                          <a:effectLst/>
                        </a:rPr>
                        <a:t>Συστάδες επιχειρήσεων</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60000"/>
                        <a:lumOff val="40000"/>
                      </a:schemeClr>
                    </a:solidFill>
                  </a:tcPr>
                </a:tc>
                <a:tc>
                  <a:txBody>
                    <a:bodyPr/>
                    <a:lstStyle/>
                    <a:p>
                      <a:pPr marL="0" marR="0" algn="r">
                        <a:spcBef>
                          <a:spcPts val="200"/>
                        </a:spcBef>
                        <a:spcAft>
                          <a:spcPts val="200"/>
                        </a:spcAft>
                      </a:pPr>
                      <a:r>
                        <a:rPr lang="el-GR" sz="1000" kern="800">
                          <a:effectLst/>
                        </a:rPr>
                        <a:t>8.030.000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21</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4</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19%</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92%</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943887598"/>
                  </a:ext>
                </a:extLst>
              </a:tr>
              <a:tr h="217567">
                <a:tc>
                  <a:txBody>
                    <a:bodyPr/>
                    <a:lstStyle/>
                    <a:p>
                      <a:pPr marL="0" marR="0">
                        <a:spcBef>
                          <a:spcPts val="200"/>
                        </a:spcBef>
                        <a:spcAft>
                          <a:spcPts val="200"/>
                        </a:spcAft>
                      </a:pPr>
                      <a:r>
                        <a:rPr lang="el-GR" sz="1000" kern="800">
                          <a:effectLst/>
                        </a:rPr>
                        <a:t>Συνεργασία</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spcBef>
                          <a:spcPts val="200"/>
                        </a:spcBef>
                        <a:spcAft>
                          <a:spcPts val="200"/>
                        </a:spcAft>
                      </a:pPr>
                      <a:r>
                        <a:rPr lang="el-GR" sz="1000" kern="800">
                          <a:effectLst/>
                        </a:rPr>
                        <a:t>Συνεργασία</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60000"/>
                        <a:lumOff val="40000"/>
                      </a:schemeClr>
                    </a:solidFill>
                  </a:tcPr>
                </a:tc>
                <a:tc>
                  <a:txBody>
                    <a:bodyPr/>
                    <a:lstStyle/>
                    <a:p>
                      <a:pPr marL="0" marR="0" algn="r">
                        <a:spcBef>
                          <a:spcPts val="200"/>
                        </a:spcBef>
                        <a:spcAft>
                          <a:spcPts val="200"/>
                        </a:spcAft>
                      </a:pPr>
                      <a:r>
                        <a:rPr lang="el-GR" sz="1000" kern="800">
                          <a:effectLst/>
                        </a:rPr>
                        <a:t>201.520.000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1196</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291</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24%</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99%</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479275144"/>
                  </a:ext>
                </a:extLst>
              </a:tr>
              <a:tr h="435134">
                <a:tc rowSpan="2">
                  <a:txBody>
                    <a:bodyPr/>
                    <a:lstStyle/>
                    <a:p>
                      <a:pPr marL="0" marR="0">
                        <a:spcBef>
                          <a:spcPts val="200"/>
                        </a:spcBef>
                        <a:spcAft>
                          <a:spcPts val="200"/>
                        </a:spcAft>
                      </a:pPr>
                      <a:r>
                        <a:rPr lang="el-GR" sz="1000" kern="800">
                          <a:effectLst/>
                        </a:rPr>
                        <a:t>Διακρατικές Συνεργασίες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spcBef>
                          <a:spcPts val="200"/>
                        </a:spcBef>
                        <a:spcAft>
                          <a:spcPts val="200"/>
                        </a:spcAft>
                      </a:pPr>
                      <a:r>
                        <a:rPr lang="el-GR" sz="1000" kern="800">
                          <a:effectLst/>
                        </a:rPr>
                        <a:t>Διακρατικές Συνεργασίες Μεγάλης Κλίμακας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60000"/>
                        <a:lumOff val="40000"/>
                      </a:schemeClr>
                    </a:solidFill>
                  </a:tcPr>
                </a:tc>
                <a:tc>
                  <a:txBody>
                    <a:bodyPr/>
                    <a:lstStyle/>
                    <a:p>
                      <a:pPr marL="0" marR="0" algn="r">
                        <a:spcBef>
                          <a:spcPts val="200"/>
                        </a:spcBef>
                        <a:spcAft>
                          <a:spcPts val="200"/>
                        </a:spcAft>
                      </a:pPr>
                      <a:r>
                        <a:rPr lang="el-GR" sz="1000" kern="800">
                          <a:effectLst/>
                        </a:rPr>
                        <a:t>29.110.000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615</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91</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15%</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100%</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3568451131"/>
                  </a:ext>
                </a:extLst>
              </a:tr>
              <a:tr h="435134">
                <a:tc vMerge="1">
                  <a:txBody>
                    <a:bodyPr/>
                    <a:lstStyle/>
                    <a:p>
                      <a:endParaRPr lang="en-US"/>
                    </a:p>
                  </a:txBody>
                  <a:tcPr/>
                </a:tc>
                <a:tc>
                  <a:txBody>
                    <a:bodyPr/>
                    <a:lstStyle/>
                    <a:p>
                      <a:pPr marL="0" marR="0">
                        <a:spcBef>
                          <a:spcPts val="200"/>
                        </a:spcBef>
                        <a:spcAft>
                          <a:spcPts val="200"/>
                        </a:spcAft>
                      </a:pPr>
                      <a:r>
                        <a:rPr lang="el-GR" sz="1000" kern="800">
                          <a:effectLst/>
                        </a:rPr>
                        <a:t>Διακρατικές Συνεργασίες Μικρής Κλίμακας</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60000"/>
                        <a:lumOff val="40000"/>
                      </a:schemeClr>
                    </a:solidFill>
                  </a:tcPr>
                </a:tc>
                <a:tc>
                  <a:txBody>
                    <a:bodyPr/>
                    <a:lstStyle/>
                    <a:p>
                      <a:pPr marL="0" marR="0" algn="r">
                        <a:spcBef>
                          <a:spcPts val="200"/>
                        </a:spcBef>
                        <a:spcAft>
                          <a:spcPts val="200"/>
                        </a:spcAft>
                      </a:pPr>
                      <a:r>
                        <a:rPr lang="el-GR" sz="1000" kern="800">
                          <a:effectLst/>
                        </a:rPr>
                        <a:t>3.000.000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783</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147</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19%</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94%</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831015387"/>
                  </a:ext>
                </a:extLst>
              </a:tr>
              <a:tr h="217567">
                <a:tc>
                  <a:txBody>
                    <a:bodyPr/>
                    <a:lstStyle/>
                    <a:p>
                      <a:pPr marL="0" marR="0">
                        <a:spcBef>
                          <a:spcPts val="200"/>
                        </a:spcBef>
                        <a:spcAft>
                          <a:spcPts val="200"/>
                        </a:spcAft>
                      </a:pPr>
                      <a:r>
                        <a:rPr lang="el-GR" sz="1000" kern="800">
                          <a:effectLst/>
                        </a:rPr>
                        <a:t>Ευρωπαϊκή Συνεργασία</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spcBef>
                          <a:spcPts val="200"/>
                        </a:spcBef>
                        <a:spcAft>
                          <a:spcPts val="200"/>
                        </a:spcAft>
                      </a:pPr>
                      <a:r>
                        <a:rPr lang="el-GR" sz="1000" kern="800">
                          <a:effectLst/>
                        </a:rPr>
                        <a:t>ESFRI</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4">
                        <a:lumMod val="20000"/>
                        <a:lumOff val="80000"/>
                      </a:schemeClr>
                    </a:solidFill>
                  </a:tcPr>
                </a:tc>
                <a:tc>
                  <a:txBody>
                    <a:bodyPr/>
                    <a:lstStyle/>
                    <a:p>
                      <a:pPr marL="0" marR="0" algn="r">
                        <a:spcBef>
                          <a:spcPts val="200"/>
                        </a:spcBef>
                        <a:spcAft>
                          <a:spcPts val="200"/>
                        </a:spcAft>
                      </a:pPr>
                      <a:r>
                        <a:rPr lang="el-GR" sz="1000" kern="800">
                          <a:effectLst/>
                        </a:rPr>
                        <a:t>2.000.000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15</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15</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100%</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tc>
                  <a:txBody>
                    <a:bodyPr/>
                    <a:lstStyle/>
                    <a:p>
                      <a:pPr marL="0" marR="0" algn="r">
                        <a:spcBef>
                          <a:spcPts val="200"/>
                        </a:spcBef>
                        <a:spcAft>
                          <a:spcPts val="200"/>
                        </a:spcAft>
                      </a:pPr>
                      <a:r>
                        <a:rPr lang="el-GR" sz="1000" kern="800">
                          <a:effectLst/>
                        </a:rPr>
                        <a:t>94%</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lumMod val="20000"/>
                        <a:lumOff val="80000"/>
                      </a:schemeClr>
                    </a:solidFill>
                  </a:tcPr>
                </a:tc>
                <a:extLst>
                  <a:ext uri="{0D108BD9-81ED-4DB2-BD59-A6C34878D82A}">
                    <a16:rowId xmlns:a16="http://schemas.microsoft.com/office/drawing/2014/main" val="2275360511"/>
                  </a:ext>
                </a:extLst>
              </a:tr>
              <a:tr h="217567">
                <a:tc>
                  <a:txBody>
                    <a:bodyPr/>
                    <a:lstStyle/>
                    <a:p>
                      <a:pPr marL="0" marR="0">
                        <a:spcBef>
                          <a:spcPts val="200"/>
                        </a:spcBef>
                        <a:spcAft>
                          <a:spcPts val="200"/>
                        </a:spcAft>
                      </a:pPr>
                      <a:r>
                        <a:rPr lang="el-GR" sz="1000" kern="800">
                          <a:effectLst/>
                        </a:rPr>
                        <a:t>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spcBef>
                          <a:spcPts val="200"/>
                        </a:spcBef>
                        <a:spcAft>
                          <a:spcPts val="200"/>
                        </a:spcAft>
                      </a:pPr>
                      <a:r>
                        <a:rPr lang="el-GR" sz="1000" kern="800">
                          <a:effectLst/>
                        </a:rPr>
                        <a:t>Σύνολο</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lgn="r">
                        <a:spcBef>
                          <a:spcPts val="200"/>
                        </a:spcBef>
                        <a:spcAft>
                          <a:spcPts val="200"/>
                        </a:spcAft>
                      </a:pPr>
                      <a:r>
                        <a:rPr lang="el-GR" sz="1000" kern="800">
                          <a:effectLst/>
                        </a:rPr>
                        <a:t>585.500.000 </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lgn="r">
                        <a:spcBef>
                          <a:spcPts val="200"/>
                        </a:spcBef>
                        <a:spcAft>
                          <a:spcPts val="200"/>
                        </a:spcAft>
                      </a:pPr>
                      <a:r>
                        <a:rPr lang="el-GR" sz="1000" kern="800">
                          <a:effectLst/>
                        </a:rPr>
                        <a:t>11108</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lgn="r">
                        <a:spcBef>
                          <a:spcPts val="200"/>
                        </a:spcBef>
                        <a:spcAft>
                          <a:spcPts val="200"/>
                        </a:spcAft>
                      </a:pPr>
                      <a:r>
                        <a:rPr lang="el-GR" sz="1000" kern="800">
                          <a:effectLst/>
                        </a:rPr>
                        <a:t>1823</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lgn="r">
                        <a:spcBef>
                          <a:spcPts val="200"/>
                        </a:spcBef>
                        <a:spcAft>
                          <a:spcPts val="200"/>
                        </a:spcAft>
                      </a:pPr>
                      <a:r>
                        <a:rPr lang="el-GR" sz="1000" kern="800">
                          <a:effectLst/>
                        </a:rPr>
                        <a:t>16%</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tc>
                  <a:txBody>
                    <a:bodyPr/>
                    <a:lstStyle/>
                    <a:p>
                      <a:pPr marL="0" marR="0" algn="r">
                        <a:spcBef>
                          <a:spcPts val="200"/>
                        </a:spcBef>
                        <a:spcAft>
                          <a:spcPts val="200"/>
                        </a:spcAft>
                      </a:pPr>
                      <a:r>
                        <a:rPr lang="el-GR" sz="1000" kern="800">
                          <a:effectLst/>
                        </a:rPr>
                        <a:t>89%</a:t>
                      </a:r>
                      <a:endParaRPr lang="en-US" sz="1000" kern="800">
                        <a:effectLst/>
                        <a:latin typeface="Calibri" panose="020F0502020204030204" pitchFamily="34" charset="0"/>
                        <a:ea typeface="Meiryo" panose="020B0604030504040204" pitchFamily="34" charset="-128"/>
                        <a:cs typeface="Arial" panose="020B0604020202020204" pitchFamily="34" charset="0"/>
                      </a:endParaRPr>
                    </a:p>
                  </a:txBody>
                  <a:tcPr marL="54392" marR="54392" marT="0" marB="0">
                    <a:solidFill>
                      <a:schemeClr val="accent1"/>
                    </a:solidFill>
                  </a:tcPr>
                </a:tc>
                <a:extLst>
                  <a:ext uri="{0D108BD9-81ED-4DB2-BD59-A6C34878D82A}">
                    <a16:rowId xmlns:a16="http://schemas.microsoft.com/office/drawing/2014/main" val="2909093097"/>
                  </a:ext>
                </a:extLst>
              </a:tr>
            </a:tbl>
          </a:graphicData>
        </a:graphic>
      </p:graphicFrame>
      <p:graphicFrame>
        <p:nvGraphicFramePr>
          <p:cNvPr id="8" name="Table 7">
            <a:extLst>
              <a:ext uri="{FF2B5EF4-FFF2-40B4-BE49-F238E27FC236}">
                <a16:creationId xmlns:a16="http://schemas.microsoft.com/office/drawing/2014/main" id="{EA21FBA3-C7E8-314D-A6B8-2659E7AD2041}"/>
              </a:ext>
            </a:extLst>
          </p:cNvPr>
          <p:cNvGraphicFramePr>
            <a:graphicFrameLocks noGrp="1"/>
          </p:cNvGraphicFramePr>
          <p:nvPr>
            <p:extLst>
              <p:ext uri="{D42A27DB-BD31-4B8C-83A1-F6EECF244321}">
                <p14:modId xmlns:p14="http://schemas.microsoft.com/office/powerpoint/2010/main" val="2656982296"/>
              </p:ext>
            </p:extLst>
          </p:nvPr>
        </p:nvGraphicFramePr>
        <p:xfrm>
          <a:off x="6927300" y="2699066"/>
          <a:ext cx="2799292" cy="2045970"/>
        </p:xfrm>
        <a:graphic>
          <a:graphicData uri="http://schemas.openxmlformats.org/drawingml/2006/table">
            <a:tbl>
              <a:tblPr firstRow="1" firstCol="1" bandRow="1">
                <a:tableStyleId>{21E4AEA4-8DFA-4A89-87EB-49C32662AFE0}</a:tableStyleId>
              </a:tblPr>
              <a:tblGrid>
                <a:gridCol w="751417">
                  <a:extLst>
                    <a:ext uri="{9D8B030D-6E8A-4147-A177-3AD203B41FA5}">
                      <a16:colId xmlns:a16="http://schemas.microsoft.com/office/drawing/2014/main" val="3153900650"/>
                    </a:ext>
                  </a:extLst>
                </a:gridCol>
                <a:gridCol w="866775">
                  <a:extLst>
                    <a:ext uri="{9D8B030D-6E8A-4147-A177-3AD203B41FA5}">
                      <a16:colId xmlns:a16="http://schemas.microsoft.com/office/drawing/2014/main" val="2570300055"/>
                    </a:ext>
                  </a:extLst>
                </a:gridCol>
                <a:gridCol w="1181100">
                  <a:extLst>
                    <a:ext uri="{9D8B030D-6E8A-4147-A177-3AD203B41FA5}">
                      <a16:colId xmlns:a16="http://schemas.microsoft.com/office/drawing/2014/main" val="1184304672"/>
                    </a:ext>
                  </a:extLst>
                </a:gridCol>
              </a:tblGrid>
              <a:tr h="173355">
                <a:tc>
                  <a:txBody>
                    <a:bodyPr/>
                    <a:lstStyle/>
                    <a:p>
                      <a:pPr marL="0" marR="0">
                        <a:spcBef>
                          <a:spcPts val="100"/>
                        </a:spcBef>
                        <a:spcAft>
                          <a:spcPts val="100"/>
                        </a:spcAft>
                      </a:pPr>
                      <a:r>
                        <a:rPr lang="el-GR" sz="800" kern="800">
                          <a:effectLst/>
                        </a:rPr>
                        <a:t> </a:t>
                      </a:r>
                      <a:endParaRPr lang="en-US"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36195" marB="36195" anchor="ctr">
                    <a:solidFill>
                      <a:schemeClr val="accent1"/>
                    </a:solidFill>
                  </a:tcPr>
                </a:tc>
                <a:tc>
                  <a:txBody>
                    <a:bodyPr/>
                    <a:lstStyle/>
                    <a:p>
                      <a:pPr marL="0" marR="0">
                        <a:spcBef>
                          <a:spcPts val="100"/>
                        </a:spcBef>
                        <a:spcAft>
                          <a:spcPts val="100"/>
                        </a:spcAft>
                      </a:pPr>
                      <a:r>
                        <a:rPr lang="el-GR" sz="800" kern="800">
                          <a:effectLst/>
                        </a:rPr>
                        <a:t>Δέσμευση προϋπολογισμού πάνω από 90%  </a:t>
                      </a:r>
                      <a:endParaRPr lang="en-US"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36195" marB="36195" anchor="ctr">
                    <a:solidFill>
                      <a:schemeClr val="accent1"/>
                    </a:solidFill>
                  </a:tcPr>
                </a:tc>
                <a:tc>
                  <a:txBody>
                    <a:bodyPr/>
                    <a:lstStyle/>
                    <a:p>
                      <a:pPr marL="0" marR="0">
                        <a:spcBef>
                          <a:spcPts val="100"/>
                        </a:spcBef>
                        <a:spcAft>
                          <a:spcPts val="100"/>
                        </a:spcAft>
                      </a:pPr>
                      <a:r>
                        <a:rPr lang="el-GR" sz="800" kern="800">
                          <a:effectLst/>
                        </a:rPr>
                        <a:t>Δέσμευση προϋπολογισμού μικρότερη του προγραμματισμένου (μικρότερο ή ίσο του 80%)</a:t>
                      </a:r>
                      <a:endParaRPr lang="en-US"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36195" marB="36195" anchor="ctr">
                    <a:solidFill>
                      <a:schemeClr val="accent1"/>
                    </a:solidFill>
                  </a:tcPr>
                </a:tc>
                <a:extLst>
                  <a:ext uri="{0D108BD9-81ED-4DB2-BD59-A6C34878D82A}">
                    <a16:rowId xmlns:a16="http://schemas.microsoft.com/office/drawing/2014/main" val="1791347010"/>
                  </a:ext>
                </a:extLst>
              </a:tr>
              <a:tr h="412750">
                <a:tc>
                  <a:txBody>
                    <a:bodyPr/>
                    <a:lstStyle/>
                    <a:p>
                      <a:pPr marL="0" marR="0">
                        <a:spcBef>
                          <a:spcPts val="100"/>
                        </a:spcBef>
                        <a:spcAft>
                          <a:spcPts val="100"/>
                        </a:spcAft>
                      </a:pPr>
                      <a:r>
                        <a:rPr lang="el-GR" sz="800" kern="800">
                          <a:effectLst/>
                        </a:rPr>
                        <a:t>Καλό ή υψηλό ποσοστό επιτυχίας (30% +)</a:t>
                      </a:r>
                      <a:endParaRPr lang="en-US"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36195" marB="36195" anchor="ctr">
                    <a:solidFill>
                      <a:schemeClr val="accent1"/>
                    </a:solidFill>
                  </a:tcPr>
                </a:tc>
                <a:tc>
                  <a:txBody>
                    <a:bodyPr/>
                    <a:lstStyle/>
                    <a:p>
                      <a:pPr marL="0" marR="0">
                        <a:spcBef>
                          <a:spcPts val="100"/>
                        </a:spcBef>
                        <a:spcAft>
                          <a:spcPts val="100"/>
                        </a:spcAft>
                      </a:pPr>
                      <a:r>
                        <a:rPr lang="el-GR" sz="800" kern="800">
                          <a:effectLst/>
                        </a:rPr>
                        <a:t>Ο προϋπολογισμός ανταποκρίνεται  στη ζήτηση </a:t>
                      </a:r>
                      <a:endParaRPr lang="en-US"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36195" marB="36195" anchor="ctr">
                    <a:solidFill>
                      <a:schemeClr val="accent4">
                        <a:lumMod val="20000"/>
                        <a:lumOff val="80000"/>
                      </a:schemeClr>
                    </a:solidFill>
                  </a:tcPr>
                </a:tc>
                <a:tc>
                  <a:txBody>
                    <a:bodyPr/>
                    <a:lstStyle/>
                    <a:p>
                      <a:pPr marL="0" marR="0">
                        <a:spcBef>
                          <a:spcPts val="100"/>
                        </a:spcBef>
                        <a:spcAft>
                          <a:spcPts val="100"/>
                        </a:spcAft>
                      </a:pPr>
                      <a:r>
                        <a:rPr lang="el-GR" sz="800" kern="800">
                          <a:solidFill>
                            <a:schemeClr val="bg1"/>
                          </a:solidFill>
                          <a:effectLst/>
                        </a:rPr>
                        <a:t>Μειωμένη ζήτηση</a:t>
                      </a:r>
                      <a:endParaRPr lang="en-US" sz="800" kern="800">
                        <a:solidFill>
                          <a:schemeClr val="bg1"/>
                        </a:solidFill>
                        <a:effectLst/>
                      </a:endParaRPr>
                    </a:p>
                    <a:p>
                      <a:pPr marL="0" marR="0">
                        <a:spcBef>
                          <a:spcPts val="100"/>
                        </a:spcBef>
                        <a:spcAft>
                          <a:spcPts val="100"/>
                        </a:spcAft>
                      </a:pPr>
                      <a:r>
                        <a:rPr lang="el-GR" sz="800" kern="800">
                          <a:solidFill>
                            <a:schemeClr val="bg1"/>
                          </a:solidFill>
                          <a:effectLst/>
                        </a:rPr>
                        <a:t>Υπερχρηματοδότηση</a:t>
                      </a:r>
                      <a:endParaRPr lang="en-US" sz="800" kern="800">
                        <a:solidFill>
                          <a:schemeClr val="bg1"/>
                        </a:solidFill>
                        <a:effectLst/>
                        <a:latin typeface="Calibri" panose="020F0502020204030204" pitchFamily="34" charset="0"/>
                        <a:ea typeface="Meiryo" panose="020B0604030504040204" pitchFamily="34" charset="-128"/>
                        <a:cs typeface="Arial" panose="020B0604020202020204" pitchFamily="34" charset="0"/>
                      </a:endParaRPr>
                    </a:p>
                  </a:txBody>
                  <a:tcPr marL="68580" marR="68580" marT="36195" marB="36195" anchor="ctr">
                    <a:solidFill>
                      <a:srgbClr val="C00000"/>
                    </a:solidFill>
                  </a:tcPr>
                </a:tc>
                <a:extLst>
                  <a:ext uri="{0D108BD9-81ED-4DB2-BD59-A6C34878D82A}">
                    <a16:rowId xmlns:a16="http://schemas.microsoft.com/office/drawing/2014/main" val="1978660775"/>
                  </a:ext>
                </a:extLst>
              </a:tr>
              <a:tr h="0">
                <a:tc>
                  <a:txBody>
                    <a:bodyPr/>
                    <a:lstStyle/>
                    <a:p>
                      <a:pPr marL="0" marR="0">
                        <a:spcBef>
                          <a:spcPts val="100"/>
                        </a:spcBef>
                        <a:spcAft>
                          <a:spcPts val="100"/>
                        </a:spcAft>
                      </a:pPr>
                      <a:r>
                        <a:rPr lang="el-GR" sz="800" kern="800">
                          <a:effectLst/>
                        </a:rPr>
                        <a:t>Χαμηλό ποσοστό επιτυχίας  (μικρότερο από 30%)</a:t>
                      </a:r>
                      <a:endParaRPr lang="en-US"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36195" marB="36195" anchor="ctr">
                    <a:solidFill>
                      <a:schemeClr val="accent1"/>
                    </a:solidFill>
                  </a:tcPr>
                </a:tc>
                <a:tc>
                  <a:txBody>
                    <a:bodyPr/>
                    <a:lstStyle/>
                    <a:p>
                      <a:pPr marL="0" marR="0">
                        <a:spcBef>
                          <a:spcPts val="100"/>
                        </a:spcBef>
                        <a:spcAft>
                          <a:spcPts val="100"/>
                        </a:spcAft>
                      </a:pPr>
                      <a:r>
                        <a:rPr lang="el-GR" sz="800" kern="800">
                          <a:effectLst/>
                        </a:rPr>
                        <a:t>Υπερβάλλουσα ζήτηση  </a:t>
                      </a:r>
                      <a:endParaRPr lang="en-US" sz="800" kern="800">
                        <a:effectLst/>
                      </a:endParaRPr>
                    </a:p>
                    <a:p>
                      <a:pPr marL="0" marR="0">
                        <a:spcBef>
                          <a:spcPts val="100"/>
                        </a:spcBef>
                        <a:spcAft>
                          <a:spcPts val="100"/>
                        </a:spcAft>
                      </a:pPr>
                      <a:r>
                        <a:rPr lang="el-GR" sz="800" kern="800">
                          <a:effectLst/>
                        </a:rPr>
                        <a:t>Υποχρηματοδότηση</a:t>
                      </a:r>
                      <a:endParaRPr lang="en-US"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36195" marB="36195" anchor="ctr">
                    <a:solidFill>
                      <a:schemeClr val="accent1">
                        <a:lumMod val="60000"/>
                        <a:lumOff val="40000"/>
                      </a:schemeClr>
                    </a:solidFill>
                  </a:tcPr>
                </a:tc>
                <a:tc>
                  <a:txBody>
                    <a:bodyPr/>
                    <a:lstStyle/>
                    <a:p>
                      <a:pPr marL="0" marR="0">
                        <a:spcBef>
                          <a:spcPts val="100"/>
                        </a:spcBef>
                        <a:spcAft>
                          <a:spcPts val="100"/>
                        </a:spcAft>
                      </a:pPr>
                      <a:r>
                        <a:rPr lang="el-GR" sz="800" kern="800">
                          <a:effectLst/>
                        </a:rPr>
                        <a:t>Πιθανή έλλειψη ποιοτικών προτάσεων</a:t>
                      </a:r>
                      <a:endParaRPr lang="en-US" sz="800" kern="800">
                        <a:effectLst/>
                      </a:endParaRPr>
                    </a:p>
                    <a:p>
                      <a:pPr marL="0" marR="0">
                        <a:spcBef>
                          <a:spcPts val="100"/>
                        </a:spcBef>
                        <a:spcAft>
                          <a:spcPts val="100"/>
                        </a:spcAft>
                      </a:pPr>
                      <a:r>
                        <a:rPr lang="en-US" sz="800" kern="800">
                          <a:effectLst/>
                        </a:rPr>
                        <a:t> </a:t>
                      </a:r>
                      <a:endParaRPr lang="en-US"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36195" marB="36195" anchor="ctr">
                    <a:solidFill>
                      <a:schemeClr val="accent6">
                        <a:lumMod val="40000"/>
                        <a:lumOff val="60000"/>
                      </a:schemeClr>
                    </a:solidFill>
                  </a:tcPr>
                </a:tc>
                <a:extLst>
                  <a:ext uri="{0D108BD9-81ED-4DB2-BD59-A6C34878D82A}">
                    <a16:rowId xmlns:a16="http://schemas.microsoft.com/office/drawing/2014/main" val="2134703994"/>
                  </a:ext>
                </a:extLst>
              </a:tr>
            </a:tbl>
          </a:graphicData>
        </a:graphic>
      </p:graphicFrame>
    </p:spTree>
    <p:extLst>
      <p:ext uri="{BB962C8B-B14F-4D97-AF65-F5344CB8AC3E}">
        <p14:creationId xmlns:p14="http://schemas.microsoft.com/office/powerpoint/2010/main" val="2546283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33</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6841913" cy="369332"/>
          </a:xfrm>
          <a:prstGeom prst="rect">
            <a:avLst/>
          </a:prstGeom>
          <a:noFill/>
        </p:spPr>
        <p:txBody>
          <a:bodyPr wrap="square" rtlCol="0">
            <a:spAutoFit/>
          </a:bodyPr>
          <a:lstStyle/>
          <a:p>
            <a:r>
              <a:rPr lang="el-GR" b="1">
                <a:solidFill>
                  <a:schemeClr val="bg2">
                    <a:lumMod val="25000"/>
                  </a:schemeClr>
                </a:solidFill>
              </a:rPr>
              <a:t>4. Αποδοτικότητα - διαχείριση των Δράσεων από τη ΓΓΕΚ [3</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620872" y="654842"/>
            <a:ext cx="2385140" cy="338554"/>
          </a:xfrm>
          <a:prstGeom prst="rect">
            <a:avLst/>
          </a:prstGeom>
          <a:noFill/>
        </p:spPr>
        <p:txBody>
          <a:bodyPr wrap="none" rtlCol="0">
            <a:spAutoFit/>
          </a:bodyPr>
          <a:lstStyle/>
          <a:p>
            <a:r>
              <a:rPr lang="el-GR" sz="1600" b="1">
                <a:solidFill>
                  <a:srgbClr val="C00000"/>
                </a:solidFill>
              </a:rPr>
              <a:t>Σχεδιασμός των Δράσεων</a:t>
            </a:r>
          </a:p>
        </p:txBody>
      </p:sp>
      <p:sp>
        <p:nvSpPr>
          <p:cNvPr id="5" name="TextBox 4">
            <a:extLst>
              <a:ext uri="{FF2B5EF4-FFF2-40B4-BE49-F238E27FC236}">
                <a16:creationId xmlns:a16="http://schemas.microsoft.com/office/drawing/2014/main" id="{7FB0F319-E4BB-CC34-D0FE-398FB6C15BBE}"/>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94226A30-DDFD-C57B-3F97-C0ACAD0F1D24}"/>
              </a:ext>
            </a:extLst>
          </p:cNvPr>
          <p:cNvSpPr txBox="1"/>
          <p:nvPr/>
        </p:nvSpPr>
        <p:spPr>
          <a:xfrm>
            <a:off x="523474" y="1187449"/>
            <a:ext cx="9053145" cy="1845120"/>
          </a:xfrm>
          <a:prstGeom prst="rect">
            <a:avLst/>
          </a:prstGeom>
          <a:noFill/>
        </p:spPr>
        <p:txBody>
          <a:bodyPr wrap="square">
            <a:spAutoFit/>
          </a:bodyPr>
          <a:lstStyle/>
          <a:p>
            <a:pPr marL="285750" marR="0" indent="-285750" algn="just">
              <a:lnSpc>
                <a:spcPct val="110000"/>
              </a:lnSpc>
              <a:spcBef>
                <a:spcPts val="0"/>
              </a:spcBef>
              <a:spcAft>
                <a:spcPts val="600"/>
              </a:spcAft>
              <a:buFont typeface="Arial" panose="020B0604020202020204" pitchFamily="34" charset="0"/>
              <a:buChar char="•"/>
            </a:pPr>
            <a:r>
              <a:rPr lang="el-GR" sz="2000">
                <a:effectLst/>
                <a:latin typeface="Calibri" panose="020F0502020204030204" pitchFamily="34" charset="0"/>
                <a:ea typeface="Calibri" panose="020F0502020204030204" pitchFamily="34" charset="0"/>
              </a:rPr>
              <a:t>Παρατηρείται απουσία εκ των υστέρων αξιολογήσεων, με ελάχιστες εξαιρέσεις οι οποίες όμως δεν οδήγησαν σε μεταφορά των συμπερασμάτων στο σχεδιασμό νέων ή στη βελτίωση υφιστάμενων Δράσεων. </a:t>
            </a:r>
          </a:p>
          <a:p>
            <a:pPr marL="285750" marR="0" indent="-285750" algn="just">
              <a:lnSpc>
                <a:spcPct val="110000"/>
              </a:lnSpc>
              <a:spcBef>
                <a:spcPts val="0"/>
              </a:spcBef>
              <a:spcAft>
                <a:spcPts val="600"/>
              </a:spcAft>
              <a:buFont typeface="Arial" panose="020B0604020202020204" pitchFamily="34" charset="0"/>
              <a:buChar char="•"/>
            </a:pPr>
            <a:r>
              <a:rPr lang="el-GR" sz="2000">
                <a:effectLst/>
                <a:latin typeface="Calibri" panose="020F0502020204030204" pitchFamily="34" charset="0"/>
                <a:ea typeface="Calibri" panose="020F0502020204030204" pitchFamily="34" charset="0"/>
              </a:rPr>
              <a:t>Οι μελέτες οι οποίες πραγματοποιούνται δεν αξιοποιούνται επαρκώς στη βελτίωση του μείγματος πολιτικής. </a:t>
            </a:r>
            <a:endParaRPr lang="el-GR" sz="200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86737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34</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6841913" cy="369332"/>
          </a:xfrm>
          <a:prstGeom prst="rect">
            <a:avLst/>
          </a:prstGeom>
          <a:noFill/>
        </p:spPr>
        <p:txBody>
          <a:bodyPr wrap="square" rtlCol="0">
            <a:spAutoFit/>
          </a:bodyPr>
          <a:lstStyle/>
          <a:p>
            <a:r>
              <a:rPr lang="el-GR" b="1">
                <a:solidFill>
                  <a:schemeClr val="bg2">
                    <a:lumMod val="25000"/>
                  </a:schemeClr>
                </a:solidFill>
              </a:rPr>
              <a:t>4. Αποδοτικότητα - διαχείριση των Δράσεων από τη ΓΓΕΚ [4</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620872" y="654842"/>
            <a:ext cx="2387128" cy="338554"/>
          </a:xfrm>
          <a:prstGeom prst="rect">
            <a:avLst/>
          </a:prstGeom>
          <a:noFill/>
        </p:spPr>
        <p:txBody>
          <a:bodyPr wrap="none" rtlCol="0">
            <a:spAutoFit/>
          </a:bodyPr>
          <a:lstStyle/>
          <a:p>
            <a:r>
              <a:rPr lang="el-GR" sz="1600" b="1">
                <a:solidFill>
                  <a:srgbClr val="C00000"/>
                </a:solidFill>
              </a:rPr>
              <a:t>Συχνότητα προσκλήσεων </a:t>
            </a:r>
          </a:p>
        </p:txBody>
      </p:sp>
      <p:sp>
        <p:nvSpPr>
          <p:cNvPr id="5" name="TextBox 4">
            <a:extLst>
              <a:ext uri="{FF2B5EF4-FFF2-40B4-BE49-F238E27FC236}">
                <a16:creationId xmlns:a16="http://schemas.microsoft.com/office/drawing/2014/main" id="{7FB0F319-E4BB-CC34-D0FE-398FB6C15BBE}"/>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94226A30-DDFD-C57B-3F97-C0ACAD0F1D24}"/>
              </a:ext>
            </a:extLst>
          </p:cNvPr>
          <p:cNvSpPr txBox="1"/>
          <p:nvPr/>
        </p:nvSpPr>
        <p:spPr>
          <a:xfrm>
            <a:off x="523474" y="1187449"/>
            <a:ext cx="9053145" cy="4936480"/>
          </a:xfrm>
          <a:prstGeom prst="rect">
            <a:avLst/>
          </a:prstGeom>
          <a:noFill/>
        </p:spPr>
        <p:txBody>
          <a:bodyPr wrap="square">
            <a:spAutoFit/>
          </a:bodyPr>
          <a:lstStyle/>
          <a:p>
            <a:pPr marL="285750" marR="0" indent="-285750" algn="just">
              <a:lnSpc>
                <a:spcPct val="110000"/>
              </a:lnSpc>
              <a:spcBef>
                <a:spcPts val="0"/>
              </a:spcBef>
              <a:spcAft>
                <a:spcPts val="600"/>
              </a:spcAft>
              <a:buFont typeface="Arial" panose="020B0604020202020204" pitchFamily="34" charset="0"/>
              <a:buChar char="•"/>
            </a:pPr>
            <a:r>
              <a:rPr lang="el-GR" sz="1800">
                <a:effectLst/>
                <a:latin typeface="Calibri" panose="020F0502020204030204" pitchFamily="34" charset="0"/>
                <a:ea typeface="Calibri" panose="020F0502020204030204" pitchFamily="34" charset="0"/>
              </a:rPr>
              <a:t>Η ΓΓΕΚ μπόρεσε να ξεκινήσει τις προκηρύξεις μέσα </a:t>
            </a:r>
            <a:r>
              <a:rPr lang="el-GR">
                <a:latin typeface="Calibri" panose="020F0502020204030204" pitchFamily="34" charset="0"/>
                <a:ea typeface="Calibri" panose="020F0502020204030204" pitchFamily="34" charset="0"/>
              </a:rPr>
              <a:t>στο 2009</a:t>
            </a:r>
            <a:r>
              <a:rPr lang="en-US">
                <a:latin typeface="Calibri" panose="020F0502020204030204" pitchFamily="34" charset="0"/>
                <a:ea typeface="Calibri" panose="020F0502020204030204" pitchFamily="34" charset="0"/>
              </a:rPr>
              <a:t> </a:t>
            </a:r>
            <a:r>
              <a:rPr lang="el-GR">
                <a:latin typeface="Calibri" panose="020F0502020204030204" pitchFamily="34" charset="0"/>
                <a:ea typeface="Calibri" panose="020F0502020204030204" pitchFamily="34" charset="0"/>
              </a:rPr>
              <a:t>μετά την έγκριση των επιχειρησιακών προγραμμάτων (περιφερειακών και εθνικών) . </a:t>
            </a:r>
            <a:endParaRPr lang="el-GR" sz="1800">
              <a:effectLst/>
              <a:latin typeface="Calibri" panose="020F0502020204030204" pitchFamily="34" charset="0"/>
              <a:ea typeface="Calibri" panose="020F0502020204030204" pitchFamily="34" charset="0"/>
            </a:endParaRPr>
          </a:p>
          <a:p>
            <a:pPr marL="285750" marR="0" indent="-285750" algn="just">
              <a:lnSpc>
                <a:spcPct val="110000"/>
              </a:lnSpc>
              <a:spcBef>
                <a:spcPts val="0"/>
              </a:spcBef>
              <a:spcAft>
                <a:spcPts val="600"/>
              </a:spcAft>
              <a:buFont typeface="Arial" panose="020B0604020202020204" pitchFamily="34" charset="0"/>
              <a:buChar char="•"/>
            </a:pPr>
            <a:r>
              <a:rPr lang="el-GR" sz="1800">
                <a:effectLst/>
                <a:latin typeface="Calibri" panose="020F0502020204030204" pitchFamily="34" charset="0"/>
                <a:ea typeface="Calibri" panose="020F0502020204030204" pitchFamily="34" charset="0"/>
              </a:rPr>
              <a:t>Η ΓΓΕΚ έδειξε ετοιμότητα και μπόρεσε να προχωρήσει σε 11 προκηρύξεις, που αντιστοιχούσαν σε 7 Δράσεις,  και να ολοκληρώσει τη διαδικασία παραλαβής των προτάσεων μέσα στο 2009. </a:t>
            </a:r>
          </a:p>
          <a:p>
            <a:pPr marL="342900" marR="0" lvl="0" indent="-342900" algn="just">
              <a:lnSpc>
                <a:spcPct val="115000"/>
              </a:lnSpc>
              <a:spcBef>
                <a:spcPts val="0"/>
              </a:spcBef>
              <a:spcAft>
                <a:spcPts val="0"/>
              </a:spcAft>
              <a:buClr>
                <a:srgbClr val="800000"/>
              </a:buClr>
              <a:buSzPts val="1200"/>
              <a:buFont typeface="Wingdings" panose="05000000000000000000" pitchFamily="2" charset="2"/>
              <a:buChar char=""/>
              <a:tabLst>
                <a:tab pos="228600" algn="l"/>
                <a:tab pos="457200" algn="l"/>
              </a:tabLst>
            </a:pPr>
            <a:r>
              <a:rPr lang="el-GR" sz="1800">
                <a:effectLst/>
                <a:latin typeface="Calibri" panose="020F0502020204030204" pitchFamily="34" charset="0"/>
                <a:ea typeface="Tahoma" panose="020B0604030504040204" pitchFamily="34" charset="0"/>
                <a:cs typeface="Calibri" panose="020F0502020204030204" pitchFamily="34" charset="0"/>
              </a:rPr>
              <a:t>Υπάρχει </a:t>
            </a:r>
            <a:r>
              <a:rPr lang="el-GR" sz="1800" b="1">
                <a:effectLst/>
                <a:latin typeface="Calibri" panose="020F0502020204030204" pitchFamily="34" charset="0"/>
                <a:ea typeface="Tahoma" panose="020B0604030504040204" pitchFamily="34" charset="0"/>
                <a:cs typeface="Calibri" panose="020F0502020204030204" pitchFamily="34" charset="0"/>
              </a:rPr>
              <a:t>μεγάλη ασυνέχεια</a:t>
            </a:r>
            <a:r>
              <a:rPr lang="el-GR" sz="1800">
                <a:effectLst/>
                <a:latin typeface="Calibri" panose="020F0502020204030204" pitchFamily="34" charset="0"/>
                <a:ea typeface="Tahoma" panose="020B0604030504040204" pitchFamily="34" charset="0"/>
                <a:cs typeface="Calibri" panose="020F0502020204030204" pitchFamily="34" charset="0"/>
              </a:rPr>
              <a:t> και αποσπασματικότητα στις προκηρύξεις καθώς οι 8 από τις 18 Δράσεις προκηρύχθηκαν μόνο μία φορά και 4 μόνο δύο φορές. </a:t>
            </a:r>
          </a:p>
          <a:p>
            <a:pPr marL="342900" marR="0" lvl="0" indent="-342900" algn="just">
              <a:lnSpc>
                <a:spcPct val="115000"/>
              </a:lnSpc>
              <a:spcBef>
                <a:spcPts val="0"/>
              </a:spcBef>
              <a:spcAft>
                <a:spcPts val="0"/>
              </a:spcAft>
              <a:buClr>
                <a:srgbClr val="800000"/>
              </a:buClr>
              <a:buSzPts val="1200"/>
              <a:buFont typeface="Wingdings" panose="05000000000000000000" pitchFamily="2" charset="2"/>
              <a:buChar char=""/>
              <a:tabLst>
                <a:tab pos="228600" algn="l"/>
                <a:tab pos="457200" algn="l"/>
              </a:tabLst>
            </a:pPr>
            <a:r>
              <a:rPr lang="el-GR" sz="1800">
                <a:effectLst/>
                <a:latin typeface="Calibri" panose="020F0502020204030204" pitchFamily="34" charset="0"/>
                <a:ea typeface="Tahoma" panose="020B0604030504040204" pitchFamily="34" charset="0"/>
                <a:cs typeface="Calibri" panose="020F0502020204030204" pitchFamily="34" charset="0"/>
              </a:rPr>
              <a:t>Οι Δράσεις που στοχεύουν στην </a:t>
            </a:r>
            <a:r>
              <a:rPr lang="el-GR" sz="1800" b="1">
                <a:effectLst/>
                <a:latin typeface="Calibri" panose="020F0502020204030204" pitchFamily="34" charset="0"/>
                <a:ea typeface="Tahoma" panose="020B0604030504040204" pitchFamily="34" charset="0"/>
                <a:cs typeface="Calibri" panose="020F0502020204030204" pitchFamily="34" charset="0"/>
              </a:rPr>
              <a:t>ανάπτυξη των καινοτομικών ικανοτήτων των επιχειρήσεων</a:t>
            </a:r>
            <a:r>
              <a:rPr lang="el-GR" sz="1800">
                <a:effectLst/>
                <a:latin typeface="Calibri" panose="020F0502020204030204" pitchFamily="34" charset="0"/>
                <a:ea typeface="Tahoma" panose="020B0604030504040204" pitchFamily="34" charset="0"/>
                <a:cs typeface="Calibri" panose="020F0502020204030204" pitchFamily="34" charset="0"/>
              </a:rPr>
              <a:t> και </a:t>
            </a:r>
            <a:r>
              <a:rPr lang="el-GR" sz="1800" b="1">
                <a:effectLst/>
                <a:latin typeface="Calibri" panose="020F0502020204030204" pitchFamily="34" charset="0"/>
                <a:ea typeface="Tahoma" panose="020B0604030504040204" pitchFamily="34" charset="0"/>
                <a:cs typeface="Calibri" panose="020F0502020204030204" pitchFamily="34" charset="0"/>
              </a:rPr>
              <a:t>στην έρευνα σε όφελος των επιχειρήσεων</a:t>
            </a:r>
            <a:r>
              <a:rPr lang="el-GR" sz="1800">
                <a:effectLst/>
                <a:latin typeface="Calibri" panose="020F0502020204030204" pitchFamily="34" charset="0"/>
                <a:ea typeface="Tahoma" panose="020B0604030504040204" pitchFamily="34" charset="0"/>
                <a:cs typeface="Calibri" panose="020F0502020204030204" pitchFamily="34" charset="0"/>
              </a:rPr>
              <a:t>, παρουσιάζουν </a:t>
            </a:r>
            <a:r>
              <a:rPr lang="el-GR" sz="1800" b="1">
                <a:effectLst/>
                <a:latin typeface="Calibri" panose="020F0502020204030204" pitchFamily="34" charset="0"/>
                <a:ea typeface="Tahoma" panose="020B0604030504040204" pitchFamily="34" charset="0"/>
                <a:cs typeface="Calibri" panose="020F0502020204030204" pitchFamily="34" charset="0"/>
              </a:rPr>
              <a:t>συγκέντρωση προκηρύξεων</a:t>
            </a:r>
            <a:r>
              <a:rPr lang="el-GR" sz="1800">
                <a:effectLst/>
                <a:latin typeface="Calibri" panose="020F0502020204030204" pitchFamily="34" charset="0"/>
                <a:ea typeface="Tahoma" panose="020B0604030504040204" pitchFamily="34" charset="0"/>
                <a:cs typeface="Calibri" panose="020F0502020204030204" pitchFamily="34" charset="0"/>
              </a:rPr>
              <a:t> μεταξύ 2009 και 2010 με μόνο μία προκήρυξη την περίοδο 2011-2013  </a:t>
            </a:r>
          </a:p>
          <a:p>
            <a:pPr marL="342900" marR="0" lvl="0" indent="-342900" algn="just">
              <a:lnSpc>
                <a:spcPct val="115000"/>
              </a:lnSpc>
              <a:spcBef>
                <a:spcPts val="0"/>
              </a:spcBef>
              <a:spcAft>
                <a:spcPts val="0"/>
              </a:spcAft>
              <a:buClr>
                <a:srgbClr val="800000"/>
              </a:buClr>
              <a:buSzPts val="1200"/>
              <a:buFont typeface="Wingdings" panose="05000000000000000000" pitchFamily="2" charset="2"/>
              <a:buChar char=""/>
              <a:tabLst>
                <a:tab pos="228600" algn="l"/>
                <a:tab pos="457200" algn="l"/>
              </a:tabLst>
            </a:pPr>
            <a:r>
              <a:rPr lang="el-GR" sz="1800">
                <a:effectLst/>
                <a:latin typeface="Calibri" panose="020F0502020204030204" pitchFamily="34" charset="0"/>
                <a:ea typeface="Tahoma" panose="020B0604030504040204" pitchFamily="34" charset="0"/>
                <a:cs typeface="Calibri" panose="020F0502020204030204" pitchFamily="34" charset="0"/>
              </a:rPr>
              <a:t>Αντίθετα οι Δράσεις που στόχευαν στην ενίσχυση του ερευνητικού συστήματος και στη διεθνοποίηση, παρουσιάζουν μεγαλύτερη διασπορά καλύπτοντας την περίοδο 2011-2014.</a:t>
            </a:r>
          </a:p>
          <a:p>
            <a:pPr marL="342900" marR="0" lvl="0" indent="-342900" algn="just">
              <a:lnSpc>
                <a:spcPct val="115000"/>
              </a:lnSpc>
              <a:spcBef>
                <a:spcPts val="0"/>
              </a:spcBef>
              <a:spcAft>
                <a:spcPts val="0"/>
              </a:spcAft>
              <a:buClr>
                <a:srgbClr val="800000"/>
              </a:buClr>
              <a:buSzPts val="1200"/>
              <a:buFont typeface="Wingdings" panose="05000000000000000000" pitchFamily="2" charset="2"/>
              <a:buChar char=""/>
              <a:tabLst>
                <a:tab pos="228600" algn="l"/>
                <a:tab pos="457200" algn="l"/>
              </a:tabLst>
            </a:pPr>
            <a:r>
              <a:rPr lang="el-GR" b="1">
                <a:latin typeface="Calibri" panose="020F0502020204030204" pitchFamily="34" charset="0"/>
                <a:ea typeface="Tahoma" panose="020B0604030504040204" pitchFamily="34" charset="0"/>
                <a:cs typeface="Calibri" panose="020F0502020204030204" pitchFamily="34" charset="0"/>
              </a:rPr>
              <a:t>Μεγάλη αντίθεση με διεθνείς καλές πρακτικές </a:t>
            </a:r>
            <a:r>
              <a:rPr lang="el-GR" sz="1800" b="1">
                <a:effectLst/>
                <a:latin typeface="Calibri" panose="020F0502020204030204" pitchFamily="34" charset="0"/>
                <a:ea typeface="Tahoma" panose="020B0604030504040204" pitchFamily="34" charset="0"/>
                <a:cs typeface="Calibri" panose="020F0502020204030204" pitchFamily="34" charset="0"/>
              </a:rPr>
              <a:t> όπου δίνεται έμφαση στη συνέχεια με συχνές προσκλήσεις και γνωστό χρονοδιάγραμμα </a:t>
            </a:r>
            <a:endParaRPr lang="en-US" sz="1800" b="1">
              <a:effectLst/>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600606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35</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287704"/>
            <a:ext cx="6841913" cy="369332"/>
          </a:xfrm>
          <a:prstGeom prst="rect">
            <a:avLst/>
          </a:prstGeom>
          <a:noFill/>
        </p:spPr>
        <p:txBody>
          <a:bodyPr wrap="square" rtlCol="0">
            <a:spAutoFit/>
          </a:bodyPr>
          <a:lstStyle/>
          <a:p>
            <a:r>
              <a:rPr lang="el-GR" b="1">
                <a:solidFill>
                  <a:schemeClr val="bg2">
                    <a:lumMod val="25000"/>
                  </a:schemeClr>
                </a:solidFill>
              </a:rPr>
              <a:t>4. Αποδοτικότητα - Διαχείριση των Δράσεων από τη ΓΓΕΚ [5</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698783" y="553998"/>
            <a:ext cx="8788599" cy="338554"/>
          </a:xfrm>
          <a:prstGeom prst="rect">
            <a:avLst/>
          </a:prstGeom>
          <a:noFill/>
        </p:spPr>
        <p:txBody>
          <a:bodyPr wrap="square" rtlCol="0">
            <a:spAutoFit/>
          </a:bodyPr>
          <a:lstStyle/>
          <a:p>
            <a:r>
              <a:rPr lang="el-GR" sz="1600" b="1">
                <a:solidFill>
                  <a:srgbClr val="C00000"/>
                </a:solidFill>
              </a:rPr>
              <a:t>Καταλληλότητα του συστήματος παρακολούθησης και αξιολόγησης και συστήματος δεικτών</a:t>
            </a:r>
          </a:p>
        </p:txBody>
      </p:sp>
      <p:sp>
        <p:nvSpPr>
          <p:cNvPr id="5" name="TextBox 4">
            <a:extLst>
              <a:ext uri="{FF2B5EF4-FFF2-40B4-BE49-F238E27FC236}">
                <a16:creationId xmlns:a16="http://schemas.microsoft.com/office/drawing/2014/main" id="{7FB0F319-E4BB-CC34-D0FE-398FB6C15BBE}"/>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11" name="TextBox 10">
            <a:extLst>
              <a:ext uri="{FF2B5EF4-FFF2-40B4-BE49-F238E27FC236}">
                <a16:creationId xmlns:a16="http://schemas.microsoft.com/office/drawing/2014/main" id="{C71D3E0D-55F4-0DF9-E121-68C29BA53DB6}"/>
              </a:ext>
            </a:extLst>
          </p:cNvPr>
          <p:cNvSpPr txBox="1"/>
          <p:nvPr/>
        </p:nvSpPr>
        <p:spPr>
          <a:xfrm>
            <a:off x="557150" y="1223229"/>
            <a:ext cx="8691022" cy="4449167"/>
          </a:xfrm>
          <a:prstGeom prst="rect">
            <a:avLst/>
          </a:prstGeom>
          <a:noFill/>
        </p:spPr>
        <p:txBody>
          <a:bodyPr wrap="square">
            <a:spAutoFit/>
          </a:bodyPr>
          <a:lstStyle/>
          <a:p>
            <a:pPr marL="285750" marR="0" indent="-285750" algn="just">
              <a:lnSpc>
                <a:spcPct val="110000"/>
              </a:lnSpc>
              <a:spcBef>
                <a:spcPts val="0"/>
              </a:spcBef>
              <a:spcAft>
                <a:spcPts val="600"/>
              </a:spcAft>
              <a:buFont typeface="Arial" panose="020B0604020202020204" pitchFamily="34" charset="0"/>
              <a:buChar char="•"/>
            </a:pPr>
            <a:r>
              <a:rPr lang="el-GR" sz="1600">
                <a:effectLst/>
                <a:latin typeface="Calibri" panose="020F0502020204030204" pitchFamily="34" charset="0"/>
                <a:ea typeface="Calibri" panose="020F0502020204030204" pitchFamily="34" charset="0"/>
              </a:rPr>
              <a:t>Το σύστημα δεικτών βασίστηκε στους κοινούς δείκτες του ΕΣΠΑ οι οποίοι είναι πολύ γενικοί για να αποτυπώσουν την εξέλιξη των Δράσεων και τις τελικές τους εκροές. </a:t>
            </a:r>
          </a:p>
          <a:p>
            <a:pPr marL="285750" indent="-285750" algn="just">
              <a:lnSpc>
                <a:spcPct val="110000"/>
              </a:lnSpc>
              <a:spcAft>
                <a:spcPts val="600"/>
              </a:spcAft>
              <a:buFont typeface="Arial" panose="020B0604020202020204" pitchFamily="34" charset="0"/>
              <a:buChar char="•"/>
            </a:pPr>
            <a:r>
              <a:rPr lang="el-GR" sz="1600">
                <a:effectLst/>
                <a:latin typeface="Calibri" panose="020F0502020204030204" pitchFamily="34" charset="0"/>
                <a:ea typeface="Calibri" panose="020F0502020204030204" pitchFamily="34" charset="0"/>
              </a:rPr>
              <a:t>Η ποιότητα των </a:t>
            </a:r>
            <a:r>
              <a:rPr lang="el-GR" sz="1600">
                <a:latin typeface="Calibri" panose="020F0502020204030204" pitchFamily="34" charset="0"/>
                <a:ea typeface="Calibri" panose="020F0502020204030204" pitchFamily="34" charset="0"/>
              </a:rPr>
              <a:t>εκθέσεων με τις οποίες γινόταν η παρακολούθηση της πορείας υλοποίησης των έργων ήταν </a:t>
            </a:r>
            <a:r>
              <a:rPr lang="el-GR" sz="1600">
                <a:effectLst/>
                <a:latin typeface="Calibri" panose="020F0502020204030204" pitchFamily="34" charset="0"/>
                <a:ea typeface="Calibri" panose="020F0502020204030204" pitchFamily="34" charset="0"/>
              </a:rPr>
              <a:t>χαμηλή (απουσίαζαν πληροφορίες για τις εκροές των δράσεων, οι πληροφορίες δεν ήταν πάντοτε αξιόπιστες, απουσίαζαν οι </a:t>
            </a:r>
            <a:r>
              <a:rPr lang="el-GR" sz="1600" err="1">
                <a:effectLst/>
                <a:latin typeface="Calibri" panose="020F0502020204030204" pitchFamily="34" charset="0"/>
                <a:ea typeface="Calibri" panose="020F0502020204030204" pitchFamily="34" charset="0"/>
              </a:rPr>
              <a:t>πραγματοποιηθείσες</a:t>
            </a:r>
            <a:r>
              <a:rPr lang="el-GR" sz="1600">
                <a:effectLst/>
                <a:latin typeface="Calibri" panose="020F0502020204030204" pitchFamily="34" charset="0"/>
                <a:ea typeface="Calibri" panose="020F0502020204030204" pitchFamily="34" charset="0"/>
              </a:rPr>
              <a:t> τιμές των δεικτών).</a:t>
            </a:r>
            <a:endParaRPr lang="en-US" sz="1600">
              <a:effectLst/>
              <a:latin typeface="Calibri" panose="020F0502020204030204" pitchFamily="34" charset="0"/>
              <a:ea typeface="Calibri" panose="020F0502020204030204" pitchFamily="34" charset="0"/>
            </a:endParaRPr>
          </a:p>
          <a:p>
            <a:pPr marL="285750" marR="0" indent="-285750" algn="just">
              <a:lnSpc>
                <a:spcPct val="110000"/>
              </a:lnSpc>
              <a:spcBef>
                <a:spcPts val="0"/>
              </a:spcBef>
              <a:spcAft>
                <a:spcPts val="600"/>
              </a:spcAft>
              <a:buFont typeface="Arial" panose="020B0604020202020204" pitchFamily="34" charset="0"/>
              <a:buChar char="•"/>
              <a:tabLst>
                <a:tab pos="457200" algn="l"/>
              </a:tabLst>
            </a:pPr>
            <a:r>
              <a:rPr lang="el-GR" sz="1600">
                <a:effectLst/>
                <a:latin typeface="Calibri" panose="020F0502020204030204" pitchFamily="34" charset="0"/>
                <a:ea typeface="Calibri" panose="020F0502020204030204" pitchFamily="34" charset="0"/>
              </a:rPr>
              <a:t>Πραγματοποιούνταν μόνο οικονομικοί έλεγχοι αποκομμένα από το φυσικό αντικείμενο, επειδή το προσωπικό δεν είχε γνώσεις για το φυσικό αντικείμενο, με αποτέλεσμα την συχνή αμφισβήτηση της αξιοπιστίας του ελέγχου από τους ωφελούμενους. </a:t>
            </a:r>
          </a:p>
          <a:p>
            <a:pPr marL="285750" indent="-285750" algn="just">
              <a:lnSpc>
                <a:spcPct val="110000"/>
              </a:lnSpc>
              <a:spcAft>
                <a:spcPts val="600"/>
              </a:spcAft>
              <a:buFont typeface="Arial" panose="020B0604020202020204" pitchFamily="34" charset="0"/>
              <a:buChar char="•"/>
              <a:tabLst>
                <a:tab pos="457200" algn="l"/>
              </a:tabLst>
            </a:pPr>
            <a:r>
              <a:rPr lang="el-GR" sz="1600">
                <a:latin typeface="Calibri" panose="020F0502020204030204" pitchFamily="34" charset="0"/>
                <a:ea typeface="Calibri" panose="020F0502020204030204" pitchFamily="34" charset="0"/>
              </a:rPr>
              <a:t>Πολύπλοκη και χρονοβόρα διαδικασία</a:t>
            </a:r>
            <a:r>
              <a:rPr lang="el-GR" sz="1600">
                <a:effectLst/>
                <a:latin typeface="Calibri" panose="020F0502020204030204" pitchFamily="34" charset="0"/>
                <a:ea typeface="Calibri" panose="020F0502020204030204" pitchFamily="34" charset="0"/>
              </a:rPr>
              <a:t> παρακολούθησης της υλοποίησης με απουσία επιμόρφωσης του προσωπικού που διεξήγαγε τους ελέγχους αλλά και ξεκάθαρων οδηγιών, δημιούργησαν σημαντικές δυσκολίες και οδήγησαν σε διαφορετικές προσεγγίσεις στις απαιτήσεις δικαιολογητικών. </a:t>
            </a:r>
            <a:endParaRPr lang="en-US" sz="1600">
              <a:effectLst/>
              <a:latin typeface="Calibri" panose="020F0502020204030204" pitchFamily="34" charset="0"/>
              <a:ea typeface="Calibri" panose="020F0502020204030204" pitchFamily="34" charset="0"/>
            </a:endParaRPr>
          </a:p>
          <a:p>
            <a:pPr marL="285750" indent="-285750" algn="just">
              <a:lnSpc>
                <a:spcPct val="110000"/>
              </a:lnSpc>
              <a:spcAft>
                <a:spcPts val="600"/>
              </a:spcAft>
              <a:buFont typeface="Arial" panose="020B0604020202020204" pitchFamily="34" charset="0"/>
              <a:buChar char="•"/>
            </a:pPr>
            <a:r>
              <a:rPr lang="el-GR" sz="1600">
                <a:effectLst/>
                <a:latin typeface="Calibri" panose="020F0502020204030204" pitchFamily="34" charset="0"/>
                <a:ea typeface="Calibri" panose="020F0502020204030204" pitchFamily="34" charset="0"/>
              </a:rPr>
              <a:t>Η δομή των εκθέσεων φυσικού αντικειμένου και πιστοποίησης ήταν επαρκής αλλά απαιτούνταν η ορθή και πλήρης συμπλήρωση τους με σαφείς περιγραφές και συμπεράσματα που βασίζονται σε δείκτες. </a:t>
            </a:r>
            <a:endParaRPr lang="en-US" sz="1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68187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36</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6841913" cy="369332"/>
          </a:xfrm>
          <a:prstGeom prst="rect">
            <a:avLst/>
          </a:prstGeom>
          <a:noFill/>
        </p:spPr>
        <p:txBody>
          <a:bodyPr wrap="square" rtlCol="0">
            <a:spAutoFit/>
          </a:bodyPr>
          <a:lstStyle/>
          <a:p>
            <a:r>
              <a:rPr lang="el-GR" b="1">
                <a:solidFill>
                  <a:schemeClr val="bg2">
                    <a:lumMod val="25000"/>
                  </a:schemeClr>
                </a:solidFill>
              </a:rPr>
              <a:t>4 Αποδοτικότητα - διαχείριση των Δράσεων από τη ΓΓΕΚ [6</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620872" y="654842"/>
            <a:ext cx="3206583" cy="338554"/>
          </a:xfrm>
          <a:prstGeom prst="rect">
            <a:avLst/>
          </a:prstGeom>
          <a:noFill/>
        </p:spPr>
        <p:txBody>
          <a:bodyPr wrap="none" rtlCol="0">
            <a:spAutoFit/>
          </a:bodyPr>
          <a:lstStyle/>
          <a:p>
            <a:r>
              <a:rPr lang="el-GR" sz="1600" b="1">
                <a:solidFill>
                  <a:srgbClr val="C00000"/>
                </a:solidFill>
              </a:rPr>
              <a:t>Σαφήνεια εγγράφων προκηρύξεων</a:t>
            </a:r>
          </a:p>
        </p:txBody>
      </p:sp>
      <p:sp>
        <p:nvSpPr>
          <p:cNvPr id="5" name="TextBox 4">
            <a:extLst>
              <a:ext uri="{FF2B5EF4-FFF2-40B4-BE49-F238E27FC236}">
                <a16:creationId xmlns:a16="http://schemas.microsoft.com/office/drawing/2014/main" id="{7FB0F319-E4BB-CC34-D0FE-398FB6C15BBE}"/>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pic>
        <p:nvPicPr>
          <p:cNvPr id="4" name="Picture 3">
            <a:extLst>
              <a:ext uri="{FF2B5EF4-FFF2-40B4-BE49-F238E27FC236}">
                <a16:creationId xmlns:a16="http://schemas.microsoft.com/office/drawing/2014/main" id="{421346AE-D297-54BE-0CDF-65DE920346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806" y="2804767"/>
            <a:ext cx="8538366" cy="3456418"/>
          </a:xfrm>
          <a:prstGeom prst="rect">
            <a:avLst/>
          </a:prstGeom>
          <a:noFill/>
          <a:ln w="9525" cmpd="sng">
            <a:solidFill>
              <a:srgbClr val="000000"/>
            </a:solidFill>
            <a:miter lim="800000"/>
            <a:headEnd/>
            <a:tailEnd/>
          </a:ln>
          <a:effectLst/>
        </p:spPr>
      </p:pic>
      <p:sp>
        <p:nvSpPr>
          <p:cNvPr id="11" name="TextBox 10">
            <a:extLst>
              <a:ext uri="{FF2B5EF4-FFF2-40B4-BE49-F238E27FC236}">
                <a16:creationId xmlns:a16="http://schemas.microsoft.com/office/drawing/2014/main" id="{C71D3E0D-55F4-0DF9-E121-68C29BA53DB6}"/>
              </a:ext>
            </a:extLst>
          </p:cNvPr>
          <p:cNvSpPr txBox="1"/>
          <p:nvPr/>
        </p:nvSpPr>
        <p:spPr>
          <a:xfrm>
            <a:off x="600460" y="1107996"/>
            <a:ext cx="8869680" cy="1708160"/>
          </a:xfrm>
          <a:prstGeom prst="rect">
            <a:avLst/>
          </a:prstGeom>
          <a:noFill/>
        </p:spPr>
        <p:txBody>
          <a:bodyPr wrap="square">
            <a:spAutoFit/>
          </a:bodyPr>
          <a:lstStyle/>
          <a:p>
            <a:pPr marL="285750" indent="-285750">
              <a:buFont typeface="Arial" panose="020B0604020202020204" pitchFamily="34" charset="0"/>
              <a:buChar char="•"/>
            </a:pPr>
            <a:r>
              <a:rPr lang="el-GR" sz="1500"/>
              <a:t>Παρουσιάστηκαν σημαντικές καθυστερήσεις στην προσαρμογή της επιλεξιμότητας των δαπανών στο Ελληνικό κανονιστικό πλαίσιο με αποτέλεσμα:</a:t>
            </a:r>
          </a:p>
          <a:p>
            <a:pPr marL="742950" lvl="1" indent="-285750">
              <a:buFont typeface="Arial" panose="020B0604020202020204" pitchFamily="34" charset="0"/>
              <a:buChar char="•"/>
            </a:pPr>
            <a:r>
              <a:rPr lang="el-GR" sz="1500"/>
              <a:t>μεγάλες καθυστερήσεις στη διαδικασία επιλογής, </a:t>
            </a:r>
          </a:p>
          <a:p>
            <a:pPr marL="742950" lvl="1" indent="-285750">
              <a:buFont typeface="Arial" panose="020B0604020202020204" pitchFamily="34" charset="0"/>
              <a:buChar char="•"/>
            </a:pPr>
            <a:r>
              <a:rPr lang="el-GR" sz="1500"/>
              <a:t>περικοπές προϋπολογισμού κατά την αξιολόγηση, </a:t>
            </a:r>
          </a:p>
          <a:p>
            <a:pPr marL="742950" lvl="1" indent="-285750">
              <a:buFont typeface="Arial" panose="020B0604020202020204" pitchFamily="34" charset="0"/>
              <a:buChar char="•"/>
            </a:pPr>
            <a:r>
              <a:rPr lang="el-GR" sz="1500"/>
              <a:t>αλλαγές στην επιλεξιμότητα δαπανών μετά την εκκίνηση των έργων με συνέπειες περικοπές προϋπολογισμών κατά την τελική πιστοποίηση. </a:t>
            </a:r>
          </a:p>
          <a:p>
            <a:pPr marL="285750" indent="-285750">
              <a:buFont typeface="Arial" panose="020B0604020202020204" pitchFamily="34" charset="0"/>
              <a:buChar char="•"/>
            </a:pPr>
            <a:r>
              <a:rPr lang="el-GR" sz="1500"/>
              <a:t>Ασάφειες στα έντυπα των προσκλήσεων και τους οδηγούς εφαρμογής σε κάποιες Δράσεις π.χ. Κουπόνια </a:t>
            </a:r>
            <a:endParaRPr lang="en-US" sz="1500"/>
          </a:p>
        </p:txBody>
      </p:sp>
      <p:sp>
        <p:nvSpPr>
          <p:cNvPr id="13" name="TextBox 12">
            <a:extLst>
              <a:ext uri="{FF2B5EF4-FFF2-40B4-BE49-F238E27FC236}">
                <a16:creationId xmlns:a16="http://schemas.microsoft.com/office/drawing/2014/main" id="{727E69ED-85A2-0FD4-A6CD-82F7D164ECC6}"/>
              </a:ext>
            </a:extLst>
          </p:cNvPr>
          <p:cNvSpPr txBox="1"/>
          <p:nvPr/>
        </p:nvSpPr>
        <p:spPr>
          <a:xfrm>
            <a:off x="657828" y="6229146"/>
            <a:ext cx="3537999" cy="276999"/>
          </a:xfrm>
          <a:prstGeom prst="rect">
            <a:avLst/>
          </a:prstGeom>
          <a:noFill/>
        </p:spPr>
        <p:txBody>
          <a:bodyPr wrap="square" rtlCol="0">
            <a:spAutoFit/>
          </a:bodyPr>
          <a:lstStyle/>
          <a:p>
            <a:r>
              <a:rPr lang="el-GR" sz="1200"/>
              <a:t>Πηγή: ερωτηματολόγια ωφελούμενων</a:t>
            </a:r>
            <a:endParaRPr lang="en-US" sz="1200"/>
          </a:p>
        </p:txBody>
      </p:sp>
    </p:spTree>
    <p:extLst>
      <p:ext uri="{BB962C8B-B14F-4D97-AF65-F5344CB8AC3E}">
        <p14:creationId xmlns:p14="http://schemas.microsoft.com/office/powerpoint/2010/main" val="2734023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37</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6841913" cy="369332"/>
          </a:xfrm>
          <a:prstGeom prst="rect">
            <a:avLst/>
          </a:prstGeom>
          <a:noFill/>
        </p:spPr>
        <p:txBody>
          <a:bodyPr wrap="square" rtlCol="0">
            <a:spAutoFit/>
          </a:bodyPr>
          <a:lstStyle/>
          <a:p>
            <a:r>
              <a:rPr lang="el-GR" b="1">
                <a:solidFill>
                  <a:schemeClr val="bg2">
                    <a:lumMod val="25000"/>
                  </a:schemeClr>
                </a:solidFill>
              </a:rPr>
              <a:t>4. Αποδοτικότητα - διαχείριση των Δράσεων από τη ΓΓΕΚ [7</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620872" y="654842"/>
            <a:ext cx="4413644" cy="338554"/>
          </a:xfrm>
          <a:prstGeom prst="rect">
            <a:avLst/>
          </a:prstGeom>
          <a:noFill/>
        </p:spPr>
        <p:txBody>
          <a:bodyPr wrap="none" rtlCol="0">
            <a:spAutoFit/>
          </a:bodyPr>
          <a:lstStyle/>
          <a:p>
            <a:r>
              <a:rPr lang="el-GR" sz="1600" b="1">
                <a:solidFill>
                  <a:srgbClr val="C00000"/>
                </a:solidFill>
              </a:rPr>
              <a:t>Διαδικασίες αξιολόγησης και ένταξης προτάσεων</a:t>
            </a:r>
          </a:p>
        </p:txBody>
      </p:sp>
      <p:sp>
        <p:nvSpPr>
          <p:cNvPr id="5" name="TextBox 4">
            <a:extLst>
              <a:ext uri="{FF2B5EF4-FFF2-40B4-BE49-F238E27FC236}">
                <a16:creationId xmlns:a16="http://schemas.microsoft.com/office/drawing/2014/main" id="{7FB0F319-E4BB-CC34-D0FE-398FB6C15BBE}"/>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pic>
        <p:nvPicPr>
          <p:cNvPr id="6" name="Picture 5" descr="A graph with red and white text&#10;&#10;Description automatically generated">
            <a:extLst>
              <a:ext uri="{FF2B5EF4-FFF2-40B4-BE49-F238E27FC236}">
                <a16:creationId xmlns:a16="http://schemas.microsoft.com/office/drawing/2014/main" id="{F63B8D80-07F1-38A4-F11C-E05E2EDCB598}"/>
              </a:ext>
            </a:extLst>
          </p:cNvPr>
          <p:cNvPicPr>
            <a:picLocks noChangeAspect="1"/>
          </p:cNvPicPr>
          <p:nvPr/>
        </p:nvPicPr>
        <p:blipFill rotWithShape="1">
          <a:blip r:embed="rId2">
            <a:extLst>
              <a:ext uri="{28A0092B-C50C-407E-A947-70E740481C1C}">
                <a14:useLocalDpi xmlns:a14="http://schemas.microsoft.com/office/drawing/2010/main" val="0"/>
              </a:ext>
            </a:extLst>
          </a:blip>
          <a:srcRect r="7816"/>
          <a:stretch/>
        </p:blipFill>
        <p:spPr bwMode="auto">
          <a:xfrm>
            <a:off x="0" y="1107996"/>
            <a:ext cx="7582518" cy="5378400"/>
          </a:xfrm>
          <a:prstGeom prst="rect">
            <a:avLst/>
          </a:prstGeom>
          <a:noFill/>
          <a:ln>
            <a:noFill/>
          </a:ln>
        </p:spPr>
      </p:pic>
      <p:sp>
        <p:nvSpPr>
          <p:cNvPr id="9" name="TextBox 8">
            <a:extLst>
              <a:ext uri="{FF2B5EF4-FFF2-40B4-BE49-F238E27FC236}">
                <a16:creationId xmlns:a16="http://schemas.microsoft.com/office/drawing/2014/main" id="{409F0896-5D95-F17C-049E-9FAA5D231BDE}"/>
              </a:ext>
            </a:extLst>
          </p:cNvPr>
          <p:cNvSpPr txBox="1"/>
          <p:nvPr/>
        </p:nvSpPr>
        <p:spPr>
          <a:xfrm>
            <a:off x="7283119" y="2831237"/>
            <a:ext cx="2443473" cy="1477328"/>
          </a:xfrm>
          <a:prstGeom prst="rect">
            <a:avLst/>
          </a:prstGeom>
          <a:noFill/>
        </p:spPr>
        <p:txBody>
          <a:bodyPr wrap="square">
            <a:spAutoFit/>
          </a:bodyPr>
          <a:lstStyle/>
          <a:p>
            <a:r>
              <a:rPr lang="el-GR" sz="1800">
                <a:effectLst/>
                <a:latin typeface="Calibri" panose="020F0502020204030204" pitchFamily="34" charset="0"/>
                <a:ea typeface="Calibri" panose="020F0502020204030204" pitchFamily="34" charset="0"/>
              </a:rPr>
              <a:t>Ο συνολικός </a:t>
            </a:r>
            <a:r>
              <a:rPr lang="el-GR" sz="1800" b="1">
                <a:effectLst/>
                <a:latin typeface="Calibri" panose="020F0502020204030204" pitchFamily="34" charset="0"/>
                <a:ea typeface="Calibri" panose="020F0502020204030204" pitchFamily="34" charset="0"/>
              </a:rPr>
              <a:t>μέσος όρος</a:t>
            </a:r>
            <a:r>
              <a:rPr lang="el-GR" sz="1800">
                <a:effectLst/>
                <a:latin typeface="Calibri" panose="020F0502020204030204" pitchFamily="34" charset="0"/>
                <a:ea typeface="Calibri" panose="020F0502020204030204" pitchFamily="34" charset="0"/>
              </a:rPr>
              <a:t> ήταν </a:t>
            </a:r>
            <a:r>
              <a:rPr lang="el-GR" sz="1800" b="1">
                <a:effectLst/>
                <a:latin typeface="Calibri" panose="020F0502020204030204" pitchFamily="34" charset="0"/>
                <a:ea typeface="Calibri" panose="020F0502020204030204" pitchFamily="34" charset="0"/>
              </a:rPr>
              <a:t>15,6 μήνες</a:t>
            </a:r>
            <a:r>
              <a:rPr lang="el-GR" sz="1800">
                <a:effectLst/>
                <a:latin typeface="Calibri" panose="020F0502020204030204" pitchFamily="34" charset="0"/>
                <a:ea typeface="Calibri" panose="020F0502020204030204" pitchFamily="34" charset="0"/>
              </a:rPr>
              <a:t> αλλά έφτασε έως και </a:t>
            </a:r>
            <a:r>
              <a:rPr lang="el-GR" sz="1800" b="1">
                <a:effectLst/>
                <a:latin typeface="Calibri" panose="020F0502020204030204" pitchFamily="34" charset="0"/>
                <a:ea typeface="Calibri" panose="020F0502020204030204" pitchFamily="34" charset="0"/>
              </a:rPr>
              <a:t>25 μήνες</a:t>
            </a:r>
            <a:r>
              <a:rPr lang="el-GR" sz="1800">
                <a:effectLst/>
                <a:latin typeface="Calibri" panose="020F0502020204030204" pitchFamily="34" charset="0"/>
                <a:ea typeface="Calibri" panose="020F0502020204030204" pitchFamily="34" charset="0"/>
              </a:rPr>
              <a:t> στη Δράση των Νέων Επιχειρήσεων. </a:t>
            </a:r>
            <a:endParaRPr lang="en-US"/>
          </a:p>
        </p:txBody>
      </p:sp>
    </p:spTree>
    <p:extLst>
      <p:ext uri="{BB962C8B-B14F-4D97-AF65-F5344CB8AC3E}">
        <p14:creationId xmlns:p14="http://schemas.microsoft.com/office/powerpoint/2010/main" val="858405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38</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6841913" cy="369332"/>
          </a:xfrm>
          <a:prstGeom prst="rect">
            <a:avLst/>
          </a:prstGeom>
          <a:noFill/>
        </p:spPr>
        <p:txBody>
          <a:bodyPr wrap="square" rtlCol="0">
            <a:spAutoFit/>
          </a:bodyPr>
          <a:lstStyle/>
          <a:p>
            <a:r>
              <a:rPr lang="el-GR" b="1">
                <a:solidFill>
                  <a:schemeClr val="bg2">
                    <a:lumMod val="25000"/>
                  </a:schemeClr>
                </a:solidFill>
              </a:rPr>
              <a:t>4. Αποδοτικότητα - διαχείριση των Δράσεων από τη ΓΓΕΚ [8</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620872" y="654842"/>
            <a:ext cx="4413644" cy="338554"/>
          </a:xfrm>
          <a:prstGeom prst="rect">
            <a:avLst/>
          </a:prstGeom>
          <a:noFill/>
        </p:spPr>
        <p:txBody>
          <a:bodyPr wrap="none" rtlCol="0">
            <a:spAutoFit/>
          </a:bodyPr>
          <a:lstStyle/>
          <a:p>
            <a:r>
              <a:rPr lang="el-GR" sz="1600" b="1">
                <a:solidFill>
                  <a:srgbClr val="C00000"/>
                </a:solidFill>
              </a:rPr>
              <a:t>Διαδικασίες αξιολόγησης και ένταξης προτάσεων</a:t>
            </a:r>
          </a:p>
        </p:txBody>
      </p:sp>
      <p:sp>
        <p:nvSpPr>
          <p:cNvPr id="5" name="TextBox 4">
            <a:extLst>
              <a:ext uri="{FF2B5EF4-FFF2-40B4-BE49-F238E27FC236}">
                <a16:creationId xmlns:a16="http://schemas.microsoft.com/office/drawing/2014/main" id="{7FB0F319-E4BB-CC34-D0FE-398FB6C15BBE}"/>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pic>
        <p:nvPicPr>
          <p:cNvPr id="4" name="Picture 3" descr="A graph with red bars and white text&#10;&#10;Description automatically generated">
            <a:extLst>
              <a:ext uri="{FF2B5EF4-FFF2-40B4-BE49-F238E27FC236}">
                <a16:creationId xmlns:a16="http://schemas.microsoft.com/office/drawing/2014/main" id="{A3E70498-3912-36EB-3080-857493FFAF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1590561"/>
            <a:ext cx="5354553" cy="4064998"/>
          </a:xfrm>
          <a:prstGeom prst="rect">
            <a:avLst/>
          </a:prstGeom>
          <a:noFill/>
          <a:ln w="9525" cmpd="sng">
            <a:solidFill>
              <a:srgbClr val="000000"/>
            </a:solidFill>
            <a:miter lim="800000"/>
            <a:headEnd/>
            <a:tailEnd/>
          </a:ln>
          <a:effectLst/>
        </p:spPr>
      </p:pic>
      <p:sp>
        <p:nvSpPr>
          <p:cNvPr id="9" name="TextBox 8">
            <a:extLst>
              <a:ext uri="{FF2B5EF4-FFF2-40B4-BE49-F238E27FC236}">
                <a16:creationId xmlns:a16="http://schemas.microsoft.com/office/drawing/2014/main" id="{D1A02312-1B0B-117E-A6CB-E1A5B2DDEA91}"/>
              </a:ext>
            </a:extLst>
          </p:cNvPr>
          <p:cNvSpPr txBox="1"/>
          <p:nvPr/>
        </p:nvSpPr>
        <p:spPr>
          <a:xfrm>
            <a:off x="5678328" y="1990654"/>
            <a:ext cx="4048264" cy="1754326"/>
          </a:xfrm>
          <a:prstGeom prst="rect">
            <a:avLst/>
          </a:prstGeom>
          <a:noFill/>
        </p:spPr>
        <p:txBody>
          <a:bodyPr wrap="square">
            <a:spAutoFit/>
          </a:bodyPr>
          <a:lstStyle/>
          <a:p>
            <a:pPr marL="342900" indent="-342900">
              <a:buFont typeface="Arial" panose="020B0604020202020204" pitchFamily="34" charset="0"/>
              <a:buChar char="•"/>
            </a:pPr>
            <a:r>
              <a:rPr lang="el-GR" sz="1800"/>
              <a:t>Αποθάρρυνση επιχειρήσεων </a:t>
            </a:r>
          </a:p>
          <a:p>
            <a:pPr marL="342900" indent="-342900">
              <a:buFont typeface="Arial" panose="020B0604020202020204" pitchFamily="34" charset="0"/>
              <a:buChar char="•"/>
            </a:pPr>
            <a:r>
              <a:rPr lang="el-GR" sz="1800"/>
              <a:t>Αλλαγή ενδιαφέροντος επιχειρήσεων</a:t>
            </a:r>
          </a:p>
          <a:p>
            <a:pPr marL="342900" indent="-342900">
              <a:buFont typeface="Arial" panose="020B0604020202020204" pitchFamily="34" charset="0"/>
              <a:buChar char="•"/>
            </a:pPr>
            <a:r>
              <a:rPr lang="el-GR" sz="1800"/>
              <a:t>Αλλαγή των τάσεων στην αγορά και στις τεχνολογίες </a:t>
            </a:r>
          </a:p>
          <a:p>
            <a:pPr marL="342900" indent="-342900">
              <a:buFont typeface="Arial" panose="020B0604020202020204" pitchFamily="34" charset="0"/>
              <a:buChar char="•"/>
            </a:pPr>
            <a:r>
              <a:rPr lang="el-GR" sz="1800"/>
              <a:t>Με συνέπεια σημαντικός αριθμός απεντάξεων </a:t>
            </a:r>
          </a:p>
        </p:txBody>
      </p:sp>
    </p:spTree>
    <p:extLst>
      <p:ext uri="{BB962C8B-B14F-4D97-AF65-F5344CB8AC3E}">
        <p14:creationId xmlns:p14="http://schemas.microsoft.com/office/powerpoint/2010/main" val="2594022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39</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6841913" cy="369332"/>
          </a:xfrm>
          <a:prstGeom prst="rect">
            <a:avLst/>
          </a:prstGeom>
          <a:noFill/>
        </p:spPr>
        <p:txBody>
          <a:bodyPr wrap="square" rtlCol="0">
            <a:spAutoFit/>
          </a:bodyPr>
          <a:lstStyle/>
          <a:p>
            <a:r>
              <a:rPr lang="el-GR" b="1">
                <a:solidFill>
                  <a:schemeClr val="bg2">
                    <a:lumMod val="25000"/>
                  </a:schemeClr>
                </a:solidFill>
              </a:rPr>
              <a:t>4. Αποδοτικότητα - διαχείριση των Δράσεων από τη ΓΓΕΚ [9</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620872" y="654842"/>
            <a:ext cx="4413644" cy="338554"/>
          </a:xfrm>
          <a:prstGeom prst="rect">
            <a:avLst/>
          </a:prstGeom>
          <a:noFill/>
        </p:spPr>
        <p:txBody>
          <a:bodyPr wrap="none" rtlCol="0">
            <a:spAutoFit/>
          </a:bodyPr>
          <a:lstStyle/>
          <a:p>
            <a:r>
              <a:rPr lang="el-GR" sz="1600" b="1">
                <a:solidFill>
                  <a:srgbClr val="C00000"/>
                </a:solidFill>
              </a:rPr>
              <a:t>Διαδικασίες αξιολόγησης και ένταξης προτάσεων</a:t>
            </a:r>
          </a:p>
        </p:txBody>
      </p:sp>
      <p:sp>
        <p:nvSpPr>
          <p:cNvPr id="5" name="TextBox 4">
            <a:extLst>
              <a:ext uri="{FF2B5EF4-FFF2-40B4-BE49-F238E27FC236}">
                <a16:creationId xmlns:a16="http://schemas.microsoft.com/office/drawing/2014/main" id="{7FB0F319-E4BB-CC34-D0FE-398FB6C15BBE}"/>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Content Placeholder 6">
            <a:extLst>
              <a:ext uri="{FF2B5EF4-FFF2-40B4-BE49-F238E27FC236}">
                <a16:creationId xmlns:a16="http://schemas.microsoft.com/office/drawing/2014/main" id="{FF016F8F-9DB0-A65B-5C9C-0EF5D52B3313}"/>
              </a:ext>
            </a:extLst>
          </p:cNvPr>
          <p:cNvSpPr txBox="1">
            <a:spLocks/>
          </p:cNvSpPr>
          <p:nvPr/>
        </p:nvSpPr>
        <p:spPr>
          <a:xfrm>
            <a:off x="6218184" y="1549405"/>
            <a:ext cx="3508408" cy="28193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l-GR" sz="1600"/>
              <a:t>Συχνό φαινόμενο οι περικοπές της αιτηθείσας χρηματοδότησης κατά την αξιολόγηση</a:t>
            </a:r>
          </a:p>
          <a:p>
            <a:pPr marL="342900" indent="-342900"/>
            <a:r>
              <a:rPr lang="el-GR" sz="1600"/>
              <a:t>Οι περικοπές δεν συνοδεύονται από μείωση του φυσικού αντικειμένου</a:t>
            </a:r>
          </a:p>
          <a:p>
            <a:pPr marL="342900" indent="-342900"/>
            <a:r>
              <a:rPr lang="el-GR" sz="1600"/>
              <a:t>Μεγάλη αντίθεση με τις καλές πρακτικές όπου γίνεται προσπάθεια ελαχιστοποίησης των περικοπών</a:t>
            </a:r>
          </a:p>
          <a:p>
            <a:pPr marL="342900" indent="-342900"/>
            <a:endParaRPr lang="en-GB" sz="1600"/>
          </a:p>
        </p:txBody>
      </p:sp>
      <p:pic>
        <p:nvPicPr>
          <p:cNvPr id="7" name="Picture 6" descr="A graph with red and white text&#10;&#10;Description automatically generated">
            <a:extLst>
              <a:ext uri="{FF2B5EF4-FFF2-40B4-BE49-F238E27FC236}">
                <a16:creationId xmlns:a16="http://schemas.microsoft.com/office/drawing/2014/main" id="{6052ACC1-FD96-6F97-EBAA-49B2279C02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970" y="1128969"/>
            <a:ext cx="5815004" cy="5359699"/>
          </a:xfrm>
          <a:prstGeom prst="rect">
            <a:avLst/>
          </a:prstGeom>
          <a:noFill/>
          <a:ln w="9525" cmpd="sng">
            <a:solidFill>
              <a:srgbClr val="000000"/>
            </a:solidFill>
            <a:miter lim="800000"/>
            <a:headEnd/>
            <a:tailEnd/>
          </a:ln>
          <a:effectLst/>
        </p:spPr>
      </p:pic>
    </p:spTree>
    <p:extLst>
      <p:ext uri="{BB962C8B-B14F-4D97-AF65-F5344CB8AC3E}">
        <p14:creationId xmlns:p14="http://schemas.microsoft.com/office/powerpoint/2010/main" val="3799019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4</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2" y="369332"/>
            <a:ext cx="9306817" cy="369332"/>
          </a:xfrm>
          <a:prstGeom prst="rect">
            <a:avLst/>
          </a:prstGeom>
          <a:noFill/>
        </p:spPr>
        <p:txBody>
          <a:bodyPr wrap="square" rtlCol="0">
            <a:spAutoFit/>
          </a:bodyPr>
          <a:lstStyle/>
          <a:p>
            <a:r>
              <a:rPr lang="el-GR" b="1">
                <a:solidFill>
                  <a:schemeClr val="bg2">
                    <a:lumMod val="25000"/>
                  </a:schemeClr>
                </a:solidFill>
              </a:rPr>
              <a:t>Συνάφεια του μίγματος Δράσεων [1</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404515" y="654842"/>
            <a:ext cx="8602868" cy="338554"/>
          </a:xfrm>
          <a:prstGeom prst="rect">
            <a:avLst/>
          </a:prstGeom>
          <a:noFill/>
        </p:spPr>
        <p:txBody>
          <a:bodyPr wrap="none" lIns="91440" tIns="45720" rIns="91440" bIns="45720" rtlCol="0" anchor="t">
            <a:spAutoFit/>
          </a:bodyPr>
          <a:lstStyle/>
          <a:p>
            <a:r>
              <a:rPr lang="el-GR" sz="1600" b="1">
                <a:solidFill>
                  <a:srgbClr val="C00000"/>
                </a:solidFill>
              </a:rPr>
              <a:t>Ιεράρχηση στόχων και ευθυγράμμιση με γενικότερο σχεδιασμό και Εθνική Στρατηγική ΕΤΑΚ [1]</a:t>
            </a:r>
          </a:p>
        </p:txBody>
      </p:sp>
      <p:sp>
        <p:nvSpPr>
          <p:cNvPr id="5" name="TextBox 4">
            <a:extLst>
              <a:ext uri="{FF2B5EF4-FFF2-40B4-BE49-F238E27FC236}">
                <a16:creationId xmlns:a16="http://schemas.microsoft.com/office/drawing/2014/main" id="{4D0BB9F0-792A-8729-9B8C-1F32A4B4737C}"/>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pic>
        <p:nvPicPr>
          <p:cNvPr id="4" name="Picture 3">
            <a:extLst>
              <a:ext uri="{FF2B5EF4-FFF2-40B4-BE49-F238E27FC236}">
                <a16:creationId xmlns:a16="http://schemas.microsoft.com/office/drawing/2014/main" id="{85CF3BDE-82AD-4F83-F185-C304D62AAD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01" t="-2249" r="-1553" b="-2132"/>
          <a:stretch/>
        </p:blipFill>
        <p:spPr bwMode="auto">
          <a:xfrm>
            <a:off x="2496721" y="993396"/>
            <a:ext cx="7004764" cy="5928552"/>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CEBA653F-C29D-7E1F-5D46-C022A26947F1}"/>
              </a:ext>
            </a:extLst>
          </p:cNvPr>
          <p:cNvSpPr/>
          <p:nvPr/>
        </p:nvSpPr>
        <p:spPr>
          <a:xfrm>
            <a:off x="59267" y="1278906"/>
            <a:ext cx="2133600" cy="575294"/>
          </a:xfrm>
          <a:prstGeom prst="rect">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00"/>
              <a:t>Εθνική αναπτυξιακή Στρατηγική</a:t>
            </a:r>
            <a:endParaRPr lang="en-GB" sz="1600"/>
          </a:p>
        </p:txBody>
      </p:sp>
      <p:sp>
        <p:nvSpPr>
          <p:cNvPr id="8" name="Left Arrow 7">
            <a:extLst>
              <a:ext uri="{FF2B5EF4-FFF2-40B4-BE49-F238E27FC236}">
                <a16:creationId xmlns:a16="http://schemas.microsoft.com/office/drawing/2014/main" id="{571E2203-893C-496D-C3D2-B8ED32BCD4ED}"/>
              </a:ext>
            </a:extLst>
          </p:cNvPr>
          <p:cNvSpPr/>
          <p:nvPr/>
        </p:nvSpPr>
        <p:spPr>
          <a:xfrm>
            <a:off x="2271614" y="1397276"/>
            <a:ext cx="319186" cy="338554"/>
          </a:xfrm>
          <a:prstGeom prst="leftArrow">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9EEC4FF-AA57-1FA5-3715-958700B03459}"/>
              </a:ext>
            </a:extLst>
          </p:cNvPr>
          <p:cNvSpPr/>
          <p:nvPr/>
        </p:nvSpPr>
        <p:spPr>
          <a:xfrm>
            <a:off x="59267" y="2074333"/>
            <a:ext cx="2133600" cy="2125134"/>
          </a:xfrm>
          <a:prstGeom prst="rect">
            <a:avLst/>
          </a:prstGeom>
          <a:solidFill>
            <a:srgbClr val="C73C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00"/>
              <a:t>Εθνική στρατηγική Ε&amp;Κ</a:t>
            </a:r>
          </a:p>
          <a:p>
            <a:pPr marL="285750" indent="-285750">
              <a:buFont typeface="Arial" panose="020B0604020202020204" pitchFamily="34" charset="0"/>
              <a:buChar char="•"/>
            </a:pPr>
            <a:r>
              <a:rPr lang="el-GR" sz="1400" kern="800">
                <a:effectLst/>
              </a:rPr>
              <a:t>Αύξηση της ζήτησης για ερευνητικά αποτελέσματα</a:t>
            </a:r>
          </a:p>
          <a:p>
            <a:pPr marL="285750" indent="-285750">
              <a:buFont typeface="Arial" panose="020B0604020202020204" pitchFamily="34" charset="0"/>
              <a:buChar char="•"/>
            </a:pPr>
            <a:r>
              <a:rPr lang="el-GR" sz="1400" kern="800">
                <a:effectLst/>
                <a:latin typeface="Calibri" panose="020F0502020204030204" pitchFamily="34" charset="0"/>
                <a:ea typeface="Meiryo" panose="020B0604030504040204" pitchFamily="34" charset="-128"/>
                <a:cs typeface="Arial" panose="020B0604020202020204" pitchFamily="34" charset="0"/>
              </a:rPr>
              <a:t>Αναδιοργάνωση του Ερευνητικού Συστήματος και της προσφοράς γνώσης</a:t>
            </a:r>
          </a:p>
          <a:p>
            <a:pPr marL="285750" indent="-285750">
              <a:buFont typeface="Arial" panose="020B0604020202020204" pitchFamily="34" charset="0"/>
              <a:buChar char="•"/>
            </a:pPr>
            <a:r>
              <a:rPr lang="el-GR" sz="1400" kern="800">
                <a:effectLst/>
                <a:latin typeface="Calibri" panose="020F0502020204030204" pitchFamily="34" charset="0"/>
                <a:ea typeface="Meiryo" panose="020B0604030504040204" pitchFamily="34" charset="-128"/>
                <a:cs typeface="Arial" panose="020B0604020202020204" pitchFamily="34" charset="0"/>
              </a:rPr>
              <a:t>Διεθνοποίηση</a:t>
            </a:r>
            <a:endParaRPr lang="en-US" sz="1400" kern="800">
              <a:effectLst/>
              <a:latin typeface="Calibri" panose="020F0502020204030204" pitchFamily="34" charset="0"/>
              <a:ea typeface="Meiryo" panose="020B0604030504040204" pitchFamily="34" charset="-128"/>
              <a:cs typeface="Arial" panose="020B0604020202020204" pitchFamily="34" charset="0"/>
            </a:endParaRPr>
          </a:p>
        </p:txBody>
      </p:sp>
      <p:sp>
        <p:nvSpPr>
          <p:cNvPr id="11" name="Left Arrow 10">
            <a:extLst>
              <a:ext uri="{FF2B5EF4-FFF2-40B4-BE49-F238E27FC236}">
                <a16:creationId xmlns:a16="http://schemas.microsoft.com/office/drawing/2014/main" id="{CEE7F64E-979C-A59C-E35F-8E55E25E0F75}"/>
              </a:ext>
            </a:extLst>
          </p:cNvPr>
          <p:cNvSpPr/>
          <p:nvPr/>
        </p:nvSpPr>
        <p:spPr>
          <a:xfrm>
            <a:off x="2258381" y="2898498"/>
            <a:ext cx="319186" cy="338554"/>
          </a:xfrm>
          <a:prstGeom prst="leftArrow">
            <a:avLst/>
          </a:prstGeom>
          <a:solidFill>
            <a:srgbClr val="C73C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54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40</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6841913" cy="369332"/>
          </a:xfrm>
          <a:prstGeom prst="rect">
            <a:avLst/>
          </a:prstGeom>
          <a:noFill/>
        </p:spPr>
        <p:txBody>
          <a:bodyPr wrap="square" rtlCol="0">
            <a:spAutoFit/>
          </a:bodyPr>
          <a:lstStyle/>
          <a:p>
            <a:r>
              <a:rPr lang="el-GR" b="1">
                <a:solidFill>
                  <a:schemeClr val="bg2">
                    <a:lumMod val="25000"/>
                  </a:schemeClr>
                </a:solidFill>
              </a:rPr>
              <a:t> Αποδοτικότητα - διαχείριση των Δράσεων από τη ΓΓΕΚ [10</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394480" y="666335"/>
            <a:ext cx="4413644" cy="338554"/>
          </a:xfrm>
          <a:prstGeom prst="rect">
            <a:avLst/>
          </a:prstGeom>
          <a:noFill/>
        </p:spPr>
        <p:txBody>
          <a:bodyPr wrap="none" rtlCol="0">
            <a:spAutoFit/>
          </a:bodyPr>
          <a:lstStyle/>
          <a:p>
            <a:r>
              <a:rPr lang="el-GR" sz="1600" b="1">
                <a:solidFill>
                  <a:srgbClr val="C00000"/>
                </a:solidFill>
              </a:rPr>
              <a:t>Διαδικασίες αξιολόγησης και ένταξης προτάσεων</a:t>
            </a:r>
          </a:p>
        </p:txBody>
      </p:sp>
      <p:sp>
        <p:nvSpPr>
          <p:cNvPr id="5" name="TextBox 4">
            <a:extLst>
              <a:ext uri="{FF2B5EF4-FFF2-40B4-BE49-F238E27FC236}">
                <a16:creationId xmlns:a16="http://schemas.microsoft.com/office/drawing/2014/main" id="{7FB0F319-E4BB-CC34-D0FE-398FB6C15BBE}"/>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pic>
        <p:nvPicPr>
          <p:cNvPr id="4" name="Picture 3" descr="A graph with red bars and numbers&#10;&#10;Description automatically generated">
            <a:extLst>
              <a:ext uri="{FF2B5EF4-FFF2-40B4-BE49-F238E27FC236}">
                <a16:creationId xmlns:a16="http://schemas.microsoft.com/office/drawing/2014/main" id="{A6A0DD17-7248-4253-20F1-FEF42D879D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050" y="1406763"/>
            <a:ext cx="6117510" cy="4548505"/>
          </a:xfrm>
          <a:prstGeom prst="rect">
            <a:avLst/>
          </a:prstGeom>
          <a:noFill/>
          <a:ln w="9525" cmpd="sng">
            <a:solidFill>
              <a:srgbClr val="000000"/>
            </a:solidFill>
            <a:miter lim="800000"/>
            <a:headEnd/>
            <a:tailEnd/>
          </a:ln>
          <a:effectLst/>
        </p:spPr>
      </p:pic>
      <p:sp>
        <p:nvSpPr>
          <p:cNvPr id="8" name="Content Placeholder 9">
            <a:extLst>
              <a:ext uri="{FF2B5EF4-FFF2-40B4-BE49-F238E27FC236}">
                <a16:creationId xmlns:a16="http://schemas.microsoft.com/office/drawing/2014/main" id="{7AECF184-5E46-6659-C3A7-55B5C35983F1}"/>
              </a:ext>
            </a:extLst>
          </p:cNvPr>
          <p:cNvSpPr txBox="1">
            <a:spLocks/>
          </p:cNvSpPr>
          <p:nvPr/>
        </p:nvSpPr>
        <p:spPr>
          <a:xfrm>
            <a:off x="6352436" y="1609669"/>
            <a:ext cx="3408834" cy="3673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l-GR" sz="1800"/>
              <a:t>Η απαίτηση εγγυητικής προκαταβολής αναίρει την ουσία της προκαταβολής και επιφέρει σημαντικές δυσχέρειες στην ρευστότητα των επιχειρήσεών.</a:t>
            </a:r>
          </a:p>
          <a:p>
            <a:pPr>
              <a:buFont typeface="Wingdings" panose="05000000000000000000" pitchFamily="2" charset="2"/>
              <a:buChar char="§"/>
            </a:pPr>
            <a:r>
              <a:rPr lang="el-GR" sz="1800"/>
              <a:t>Τελικά μόνο τα μισά έργα ζήτησαν προκαταβολή.</a:t>
            </a:r>
            <a:endParaRPr lang="el-GR" sz="1600"/>
          </a:p>
          <a:p>
            <a:pPr marL="677823" lvl="1" indent="-342900">
              <a:buFont typeface="Wingdings" panose="05000000000000000000" pitchFamily="2" charset="2"/>
              <a:buChar char="§"/>
            </a:pPr>
            <a:endParaRPr lang="el-GR"/>
          </a:p>
        </p:txBody>
      </p:sp>
    </p:spTree>
    <p:extLst>
      <p:ext uri="{BB962C8B-B14F-4D97-AF65-F5344CB8AC3E}">
        <p14:creationId xmlns:p14="http://schemas.microsoft.com/office/powerpoint/2010/main" val="1701328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41</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6841913" cy="369332"/>
          </a:xfrm>
          <a:prstGeom prst="rect">
            <a:avLst/>
          </a:prstGeom>
          <a:noFill/>
        </p:spPr>
        <p:txBody>
          <a:bodyPr wrap="square" rtlCol="0">
            <a:spAutoFit/>
          </a:bodyPr>
          <a:lstStyle/>
          <a:p>
            <a:r>
              <a:rPr lang="el-GR" b="1">
                <a:solidFill>
                  <a:schemeClr val="bg2">
                    <a:lumMod val="25000"/>
                  </a:schemeClr>
                </a:solidFill>
              </a:rPr>
              <a:t>Αποδοτικότητα - διαχείριση των Δράσεων από τη ΓΓΕΚ [11</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390151" y="634651"/>
            <a:ext cx="4413644" cy="338554"/>
          </a:xfrm>
          <a:prstGeom prst="rect">
            <a:avLst/>
          </a:prstGeom>
          <a:noFill/>
        </p:spPr>
        <p:txBody>
          <a:bodyPr wrap="none" rtlCol="0">
            <a:spAutoFit/>
          </a:bodyPr>
          <a:lstStyle/>
          <a:p>
            <a:r>
              <a:rPr lang="el-GR" sz="1600" b="1">
                <a:solidFill>
                  <a:srgbClr val="C00000"/>
                </a:solidFill>
              </a:rPr>
              <a:t>Διαδικασίες αξιολόγησης και ένταξης προτάσεων</a:t>
            </a:r>
          </a:p>
        </p:txBody>
      </p:sp>
      <p:sp>
        <p:nvSpPr>
          <p:cNvPr id="5" name="TextBox 4">
            <a:extLst>
              <a:ext uri="{FF2B5EF4-FFF2-40B4-BE49-F238E27FC236}">
                <a16:creationId xmlns:a16="http://schemas.microsoft.com/office/drawing/2014/main" id="{7FB0F319-E4BB-CC34-D0FE-398FB6C15BBE}"/>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pic>
        <p:nvPicPr>
          <p:cNvPr id="6" name="Picture 5" descr="A graph with red lines&#10;&#10;Description automatically generated">
            <a:extLst>
              <a:ext uri="{FF2B5EF4-FFF2-40B4-BE49-F238E27FC236}">
                <a16:creationId xmlns:a16="http://schemas.microsoft.com/office/drawing/2014/main" id="{80B223FF-24EE-0BDE-9811-4DC3970101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3671" y="1854500"/>
            <a:ext cx="8012113" cy="4636834"/>
          </a:xfrm>
          <a:prstGeom prst="rect">
            <a:avLst/>
          </a:prstGeom>
          <a:noFill/>
          <a:ln w="9525" cmpd="sng">
            <a:solidFill>
              <a:srgbClr val="000000"/>
            </a:solidFill>
            <a:miter lim="800000"/>
            <a:headEnd/>
            <a:tailEnd/>
          </a:ln>
          <a:effectLst/>
        </p:spPr>
      </p:pic>
      <p:sp>
        <p:nvSpPr>
          <p:cNvPr id="7" name="Content Placeholder 9">
            <a:extLst>
              <a:ext uri="{FF2B5EF4-FFF2-40B4-BE49-F238E27FC236}">
                <a16:creationId xmlns:a16="http://schemas.microsoft.com/office/drawing/2014/main" id="{A5A7CC8D-3F21-60BD-4B09-A6035C06CD11}"/>
              </a:ext>
            </a:extLst>
          </p:cNvPr>
          <p:cNvSpPr txBox="1">
            <a:spLocks/>
          </p:cNvSpPr>
          <p:nvPr/>
        </p:nvSpPr>
        <p:spPr>
          <a:xfrm>
            <a:off x="653828" y="1157332"/>
            <a:ext cx="8820372" cy="631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1800"/>
              <a:t>Οι υπέρογκοι χρόνοι πληρωμής προκαταβολής έρχονται σε αντίθεση με τη λογική της προκαταβολής.</a:t>
            </a:r>
            <a:endParaRPr lang="el-GR" sz="1600"/>
          </a:p>
          <a:p>
            <a:pPr marL="677823" lvl="1" indent="-342900"/>
            <a:endParaRPr lang="el-GR"/>
          </a:p>
        </p:txBody>
      </p:sp>
    </p:spTree>
    <p:extLst>
      <p:ext uri="{BB962C8B-B14F-4D97-AF65-F5344CB8AC3E}">
        <p14:creationId xmlns:p14="http://schemas.microsoft.com/office/powerpoint/2010/main" val="1178067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42</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6841913" cy="369332"/>
          </a:xfrm>
          <a:prstGeom prst="rect">
            <a:avLst/>
          </a:prstGeom>
          <a:noFill/>
        </p:spPr>
        <p:txBody>
          <a:bodyPr wrap="square" rtlCol="0">
            <a:spAutoFit/>
          </a:bodyPr>
          <a:lstStyle/>
          <a:p>
            <a:r>
              <a:rPr lang="el-GR" b="1">
                <a:solidFill>
                  <a:schemeClr val="bg2">
                    <a:lumMod val="25000"/>
                  </a:schemeClr>
                </a:solidFill>
              </a:rPr>
              <a:t>Αποδοτικότητα - διαχείριση των Δράσεων από τη ΓΓΕΚ [12</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385823" y="660926"/>
            <a:ext cx="2900602" cy="338554"/>
          </a:xfrm>
          <a:prstGeom prst="rect">
            <a:avLst/>
          </a:prstGeom>
          <a:noFill/>
        </p:spPr>
        <p:txBody>
          <a:bodyPr wrap="none" rtlCol="0">
            <a:spAutoFit/>
          </a:bodyPr>
          <a:lstStyle/>
          <a:p>
            <a:r>
              <a:rPr lang="el-GR" sz="1600" b="1">
                <a:solidFill>
                  <a:srgbClr val="C00000"/>
                </a:solidFill>
              </a:rPr>
              <a:t>Απορρόφηση χρηματοδότησης </a:t>
            </a:r>
          </a:p>
        </p:txBody>
      </p:sp>
      <p:sp>
        <p:nvSpPr>
          <p:cNvPr id="5" name="TextBox 4">
            <a:extLst>
              <a:ext uri="{FF2B5EF4-FFF2-40B4-BE49-F238E27FC236}">
                <a16:creationId xmlns:a16="http://schemas.microsoft.com/office/drawing/2014/main" id="{7FB0F319-E4BB-CC34-D0FE-398FB6C15BBE}"/>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11" name="TextBox 10">
            <a:extLst>
              <a:ext uri="{FF2B5EF4-FFF2-40B4-BE49-F238E27FC236}">
                <a16:creationId xmlns:a16="http://schemas.microsoft.com/office/drawing/2014/main" id="{C71D3E0D-55F4-0DF9-E121-68C29BA53DB6}"/>
              </a:ext>
            </a:extLst>
          </p:cNvPr>
          <p:cNvSpPr txBox="1"/>
          <p:nvPr/>
        </p:nvSpPr>
        <p:spPr>
          <a:xfrm>
            <a:off x="5465988" y="1557768"/>
            <a:ext cx="4021394" cy="2246769"/>
          </a:xfrm>
          <a:prstGeom prst="rect">
            <a:avLst/>
          </a:prstGeom>
          <a:noFill/>
        </p:spPr>
        <p:txBody>
          <a:bodyPr wrap="square">
            <a:spAutoFit/>
          </a:bodyPr>
          <a:lstStyle/>
          <a:p>
            <a:pPr marL="285750" indent="-285750">
              <a:buFont typeface="Arial" panose="020B0604020202020204" pitchFamily="34" charset="0"/>
              <a:buChar char="•"/>
            </a:pPr>
            <a:r>
              <a:rPr lang="el-GR" sz="1400"/>
              <a:t>Συνολική απορρόφηση: 69%, εξαιτίας των Δράσεων που στόχευαν στην ενίσχυση των επιχειρήσεων</a:t>
            </a:r>
          </a:p>
          <a:p>
            <a:pPr marL="285750" indent="-285750">
              <a:buFont typeface="Arial" panose="020B0604020202020204" pitchFamily="34" charset="0"/>
              <a:buChar char="•"/>
            </a:pPr>
            <a:r>
              <a:rPr lang="el-GR" sz="1400"/>
              <a:t>Τα αίτια της χαμηλής απορρόφησης θα πρέπει να αναζητηθούν στα σημαντικά διαχειριστικά προβλήματα όπως οι περικοπές των προϋπολογισμών, οι απεντάξεις των έργων χωρίς αντικατάστασή τους από άλλα και οι καθυστερήσεις στις πληρωμές που δημιουργούσαν προβλήματα ρευστότητας.</a:t>
            </a:r>
          </a:p>
        </p:txBody>
      </p:sp>
      <p:pic>
        <p:nvPicPr>
          <p:cNvPr id="12" name="Picture 11">
            <a:extLst>
              <a:ext uri="{FF2B5EF4-FFF2-40B4-BE49-F238E27FC236}">
                <a16:creationId xmlns:a16="http://schemas.microsoft.com/office/drawing/2014/main" id="{9A47C58F-68CB-4EBB-D1A5-FBD73608C9FD}"/>
              </a:ext>
            </a:extLst>
          </p:cNvPr>
          <p:cNvPicPr>
            <a:picLocks noChangeAspect="1"/>
          </p:cNvPicPr>
          <p:nvPr/>
        </p:nvPicPr>
        <p:blipFill rotWithShape="1">
          <a:blip r:embed="rId2"/>
          <a:srcRect l="1361" t="1745" r="1326" b="938"/>
          <a:stretch/>
        </p:blipFill>
        <p:spPr>
          <a:xfrm>
            <a:off x="176981" y="1199535"/>
            <a:ext cx="5142271" cy="5102942"/>
          </a:xfrm>
          <a:prstGeom prst="rect">
            <a:avLst/>
          </a:prstGeom>
        </p:spPr>
      </p:pic>
    </p:spTree>
    <p:extLst>
      <p:ext uri="{BB962C8B-B14F-4D97-AF65-F5344CB8AC3E}">
        <p14:creationId xmlns:p14="http://schemas.microsoft.com/office/powerpoint/2010/main" val="1791443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2626659" y="1105413"/>
            <a:ext cx="4670612" cy="433188"/>
          </a:xfrm>
          <a:prstGeom prst="rect">
            <a:avLst/>
          </a:prstGeom>
        </p:spPr>
        <p:txBody>
          <a:bodyPr wrap="square" lIns="0" tIns="0" rIns="0" bIns="0" rtlCol="0">
            <a:noAutofit/>
          </a:bodyPr>
          <a:lstStyle/>
          <a:p>
            <a:pPr algn="ctr">
              <a:lnSpc>
                <a:spcPts val="2530"/>
              </a:lnSpc>
              <a:spcBef>
                <a:spcPts val="126"/>
              </a:spcBef>
              <a:spcAft>
                <a:spcPts val="400"/>
              </a:spcAft>
            </a:pPr>
            <a:r>
              <a:rPr lang="el-GR" sz="2800" b="1">
                <a:solidFill>
                  <a:sysClr val="windowText" lastClr="000000"/>
                </a:solidFill>
                <a:latin typeface="Calibri" panose="020F0502020204030204" pitchFamily="34" charset="0"/>
                <a:cs typeface="Calibri" panose="020F0502020204030204" pitchFamily="34" charset="0"/>
              </a:rPr>
              <a:t>Εσωτερική συνοχή</a:t>
            </a:r>
            <a:endParaRPr sz="2800" b="1">
              <a:solidFill>
                <a:sysClr val="windowText" lastClr="000000"/>
              </a:solidFill>
              <a:latin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0A613726-909C-8B2F-0377-091832429753}"/>
              </a:ext>
            </a:extLst>
          </p:cNvPr>
          <p:cNvGraphicFramePr>
            <a:graphicFrameLocks noGrp="1"/>
          </p:cNvGraphicFramePr>
          <p:nvPr/>
        </p:nvGraphicFramePr>
        <p:xfrm>
          <a:off x="681038" y="2115671"/>
          <a:ext cx="8543925" cy="2805952"/>
        </p:xfrm>
        <a:graphic>
          <a:graphicData uri="http://schemas.openxmlformats.org/drawingml/2006/table">
            <a:tbl>
              <a:tblPr firstRow="1" firstCol="1" bandRow="1" bandCol="1">
                <a:tableStyleId>{5C22544A-7EE6-4342-B048-85BDC9FD1C3A}</a:tableStyleId>
              </a:tblPr>
              <a:tblGrid>
                <a:gridCol w="2382046">
                  <a:extLst>
                    <a:ext uri="{9D8B030D-6E8A-4147-A177-3AD203B41FA5}">
                      <a16:colId xmlns:a16="http://schemas.microsoft.com/office/drawing/2014/main" val="2329779370"/>
                    </a:ext>
                  </a:extLst>
                </a:gridCol>
                <a:gridCol w="3702937">
                  <a:extLst>
                    <a:ext uri="{9D8B030D-6E8A-4147-A177-3AD203B41FA5}">
                      <a16:colId xmlns:a16="http://schemas.microsoft.com/office/drawing/2014/main" val="2738625532"/>
                    </a:ext>
                  </a:extLst>
                </a:gridCol>
                <a:gridCol w="2458942">
                  <a:extLst>
                    <a:ext uri="{9D8B030D-6E8A-4147-A177-3AD203B41FA5}">
                      <a16:colId xmlns:a16="http://schemas.microsoft.com/office/drawing/2014/main" val="287250446"/>
                    </a:ext>
                  </a:extLst>
                </a:gridCol>
              </a:tblGrid>
              <a:tr h="165056">
                <a:tc>
                  <a:txBody>
                    <a:bodyPr/>
                    <a:lstStyle/>
                    <a:p>
                      <a:pPr marL="0" marR="0">
                        <a:spcBef>
                          <a:spcPts val="200"/>
                        </a:spcBef>
                        <a:spcAft>
                          <a:spcPts val="200"/>
                        </a:spcAft>
                      </a:pPr>
                      <a:r>
                        <a:rPr lang="el-GR" sz="900" kern="800">
                          <a:effectLst/>
                        </a:rPr>
                        <a:t>Δράσεις</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Στόχοι / αντιμετώπιση αδυναμιών</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Ωφελούμενοι</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extLst>
                  <a:ext uri="{0D108BD9-81ED-4DB2-BD59-A6C34878D82A}">
                    <a16:rowId xmlns:a16="http://schemas.microsoft.com/office/drawing/2014/main" val="3344243110"/>
                  </a:ext>
                </a:extLst>
              </a:tr>
              <a:tr h="165056">
                <a:tc gridSpan="3">
                  <a:txBody>
                    <a:bodyPr/>
                    <a:lstStyle/>
                    <a:p>
                      <a:pPr marL="0" marR="0">
                        <a:spcBef>
                          <a:spcPts val="200"/>
                        </a:spcBef>
                        <a:spcAft>
                          <a:spcPts val="200"/>
                        </a:spcAft>
                      </a:pPr>
                      <a:r>
                        <a:rPr lang="el-GR" sz="900" kern="800">
                          <a:effectLst/>
                        </a:rPr>
                        <a:t>Δράσεις της ενότητας Ενίσχυσης επιχειρήσεων</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2315751451"/>
                  </a:ext>
                </a:extLst>
              </a:tr>
              <a:tr h="330112">
                <a:tc>
                  <a:txBody>
                    <a:bodyPr/>
                    <a:lstStyle/>
                    <a:p>
                      <a:pPr marL="0" marR="0">
                        <a:spcBef>
                          <a:spcPts val="200"/>
                        </a:spcBef>
                        <a:spcAft>
                          <a:spcPts val="200"/>
                        </a:spcAft>
                      </a:pPr>
                      <a:r>
                        <a:rPr lang="el-GR" sz="900" kern="800">
                          <a:effectLst/>
                        </a:rPr>
                        <a:t>ΠΑΒΕΤ</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Μείωση κινδύνων ερευνητικής δραστηριό­τητας, βελτίωση ερευνητικών ικανοτήτων των επιχειρήσεων, αντιμετώπιση της περιορισμένης δικτύωσης </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Επιχειρήσεις στους 8 τομείς προτεραιότητας ανεξαρτήτως μεγέθους</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extLst>
                  <a:ext uri="{0D108BD9-81ED-4DB2-BD59-A6C34878D82A}">
                    <a16:rowId xmlns:a16="http://schemas.microsoft.com/office/drawing/2014/main" val="3021290626"/>
                  </a:ext>
                </a:extLst>
              </a:tr>
              <a:tr h="330112">
                <a:tc>
                  <a:txBody>
                    <a:bodyPr/>
                    <a:lstStyle/>
                    <a:p>
                      <a:pPr marL="0" marR="0">
                        <a:spcBef>
                          <a:spcPts val="200"/>
                        </a:spcBef>
                        <a:spcAft>
                          <a:spcPts val="200"/>
                        </a:spcAft>
                      </a:pPr>
                      <a:r>
                        <a:rPr lang="el-GR" sz="900" kern="800">
                          <a:effectLst/>
                        </a:rPr>
                        <a:t>Νέες επιχειρήσεις</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Αύξηση του αριθμού των επιχειρήσεων που κάνουν ΕΤΑ</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Νέες επιχειρήσεις κυρίως υψηλής τεχνολογίας σε 10 τομείς δραστηριότητας</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extLst>
                  <a:ext uri="{0D108BD9-81ED-4DB2-BD59-A6C34878D82A}">
                    <a16:rowId xmlns:a16="http://schemas.microsoft.com/office/drawing/2014/main" val="3712359569"/>
                  </a:ext>
                </a:extLst>
              </a:tr>
              <a:tr h="330112">
                <a:tc>
                  <a:txBody>
                    <a:bodyPr/>
                    <a:lstStyle/>
                    <a:p>
                      <a:pPr marL="0" marR="0">
                        <a:spcBef>
                          <a:spcPts val="200"/>
                        </a:spcBef>
                        <a:spcAft>
                          <a:spcPts val="200"/>
                        </a:spcAft>
                      </a:pPr>
                      <a:r>
                        <a:rPr lang="el-GR" sz="900" kern="800">
                          <a:effectLst/>
                        </a:rPr>
                        <a:t>Κουπόνια καινοτομίας</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Προώθηση ΕΤΑ και συνεργασιών σε επιχειρήσεις που δεν είχαν ουσιαστικές δραστηριότητες ΕΤΑ στο παρελθόν</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Επιχειρήσεις 0-20 εργαζόμενοι</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extLst>
                  <a:ext uri="{0D108BD9-81ED-4DB2-BD59-A6C34878D82A}">
                    <a16:rowId xmlns:a16="http://schemas.microsoft.com/office/drawing/2014/main" val="706014621"/>
                  </a:ext>
                </a:extLst>
              </a:tr>
              <a:tr h="330112">
                <a:tc>
                  <a:txBody>
                    <a:bodyPr/>
                    <a:lstStyle/>
                    <a:p>
                      <a:pPr marL="0" marR="0">
                        <a:spcBef>
                          <a:spcPts val="200"/>
                        </a:spcBef>
                        <a:spcAft>
                          <a:spcPts val="200"/>
                        </a:spcAft>
                      </a:pPr>
                      <a:r>
                        <a:rPr lang="el-GR" sz="900" kern="800">
                          <a:effectLst/>
                        </a:rPr>
                        <a:t>Νεοφυείς επιχειερήσεις</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Αντιμετώπιση των δυσκολιών που αντιμετωπίζουν οι τεχνοβλαστοί και του μικρού αριθμού νέων καινοτόμων επιχειρήσεων υψηλής γνώσης</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Εκκολαπτόμενες ή νέες επιχειρήσεις υψηλής γνώσης</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extLst>
                  <a:ext uri="{0D108BD9-81ED-4DB2-BD59-A6C34878D82A}">
                    <a16:rowId xmlns:a16="http://schemas.microsoft.com/office/drawing/2014/main" val="4167241507"/>
                  </a:ext>
                </a:extLst>
              </a:tr>
              <a:tr h="330112">
                <a:tc>
                  <a:txBody>
                    <a:bodyPr/>
                    <a:lstStyle/>
                    <a:p>
                      <a:pPr marL="0" marR="0">
                        <a:spcBef>
                          <a:spcPts val="200"/>
                        </a:spcBef>
                        <a:spcAft>
                          <a:spcPts val="200"/>
                        </a:spcAft>
                      </a:pPr>
                      <a:r>
                        <a:rPr lang="el-GR" sz="900" kern="800">
                          <a:effectLst/>
                        </a:rPr>
                        <a:t>Ομάδες ΜΜΕ</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Δημιουργία νέας συμπεριφοράς για ερευνητικές συνεργασίες μεταξύ επιχειρήσεων</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Συνεργασίες ομάδων ΜΜΕ με εξειδικευμένους φορείς ΕΤΑ</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extLst>
                  <a:ext uri="{0D108BD9-81ED-4DB2-BD59-A6C34878D82A}">
                    <a16:rowId xmlns:a16="http://schemas.microsoft.com/office/drawing/2014/main" val="12349837"/>
                  </a:ext>
                </a:extLst>
              </a:tr>
              <a:tr h="165056">
                <a:tc gridSpan="3">
                  <a:txBody>
                    <a:bodyPr/>
                    <a:lstStyle/>
                    <a:p>
                      <a:pPr marL="0" marR="0">
                        <a:spcBef>
                          <a:spcPts val="200"/>
                        </a:spcBef>
                        <a:spcAft>
                          <a:spcPts val="200"/>
                        </a:spcAft>
                      </a:pPr>
                      <a:r>
                        <a:rPr lang="el-GR" sz="900" kern="800">
                          <a:effectLst/>
                        </a:rPr>
                        <a:t>Άλλες Δράσεις </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2282489810"/>
                  </a:ext>
                </a:extLst>
              </a:tr>
              <a:tr h="165056">
                <a:tc>
                  <a:txBody>
                    <a:bodyPr/>
                    <a:lstStyle/>
                    <a:p>
                      <a:pPr marL="0" marR="0">
                        <a:spcBef>
                          <a:spcPts val="200"/>
                        </a:spcBef>
                        <a:spcAft>
                          <a:spcPts val="200"/>
                        </a:spcAft>
                      </a:pPr>
                      <a:r>
                        <a:rPr lang="el-GR" sz="900" kern="800">
                          <a:effectLst/>
                        </a:rPr>
                        <a:t>Συνεργασία</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Αύξηση του αριθμού συνεργασιών μικρής, μεσαίας και μεγάλης κλίμακας</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Όλες οι επιχειρήσεις και ερευνητικοί φορείς</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extLst>
                  <a:ext uri="{0D108BD9-81ED-4DB2-BD59-A6C34878D82A}">
                    <a16:rowId xmlns:a16="http://schemas.microsoft.com/office/drawing/2014/main" val="628933662"/>
                  </a:ext>
                </a:extLst>
              </a:tr>
              <a:tr h="495168">
                <a:tc>
                  <a:txBody>
                    <a:bodyPr/>
                    <a:lstStyle/>
                    <a:p>
                      <a:pPr marL="0" marR="0">
                        <a:spcBef>
                          <a:spcPts val="200"/>
                        </a:spcBef>
                        <a:spcAft>
                          <a:spcPts val="200"/>
                        </a:spcAft>
                      </a:pPr>
                      <a:r>
                        <a:rPr lang="el-GR" sz="900" kern="800">
                          <a:effectLst/>
                        </a:rPr>
                        <a:t>Υποστήριξη των επιχειρήσεων για την απασχόληση προσωπικού υψηλής επιστημονικής κατάρτισης</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Μείωση της ανεργίας των ερευνητών και αναβάθμιση του στελεχιακού δυναμικού των επιχειρήσεων</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tc>
                  <a:txBody>
                    <a:bodyPr/>
                    <a:lstStyle/>
                    <a:p>
                      <a:pPr marL="0" marR="0">
                        <a:spcBef>
                          <a:spcPts val="200"/>
                        </a:spcBef>
                        <a:spcAft>
                          <a:spcPts val="200"/>
                        </a:spcAft>
                      </a:pPr>
                      <a:r>
                        <a:rPr lang="el-GR" sz="900" kern="800">
                          <a:effectLst/>
                        </a:rPr>
                        <a:t>MME</a:t>
                      </a:r>
                      <a:endParaRPr lang="el-GR" sz="8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tc>
                <a:extLst>
                  <a:ext uri="{0D108BD9-81ED-4DB2-BD59-A6C34878D82A}">
                    <a16:rowId xmlns:a16="http://schemas.microsoft.com/office/drawing/2014/main" val="362783207"/>
                  </a:ext>
                </a:extLst>
              </a:tr>
            </a:tbl>
          </a:graphicData>
        </a:graphic>
      </p:graphicFrame>
      <p:sp>
        <p:nvSpPr>
          <p:cNvPr id="4" name="TextBox 3">
            <a:extLst>
              <a:ext uri="{FF2B5EF4-FFF2-40B4-BE49-F238E27FC236}">
                <a16:creationId xmlns:a16="http://schemas.microsoft.com/office/drawing/2014/main" id="{99E1E847-BAC2-7F72-72A7-1C1D4FE05AD4}"/>
              </a:ext>
            </a:extLst>
          </p:cNvPr>
          <p:cNvSpPr txBox="1"/>
          <p:nvPr/>
        </p:nvSpPr>
        <p:spPr>
          <a:xfrm>
            <a:off x="681037" y="5097669"/>
            <a:ext cx="8543925" cy="1028423"/>
          </a:xfrm>
          <a:prstGeom prst="rect">
            <a:avLst/>
          </a:prstGeom>
          <a:noFill/>
        </p:spPr>
        <p:txBody>
          <a:bodyPr wrap="square">
            <a:spAutoFit/>
          </a:bodyPr>
          <a:lstStyle/>
          <a:p>
            <a:pPr marL="0" marR="0" algn="just">
              <a:lnSpc>
                <a:spcPct val="110000"/>
              </a:lnSpc>
              <a:spcBef>
                <a:spcPts val="0"/>
              </a:spcBef>
              <a:spcAft>
                <a:spcPts val="600"/>
              </a:spcAft>
            </a:pPr>
            <a:r>
              <a:rPr lang="el-GR" sz="1400">
                <a:effectLst/>
                <a:latin typeface="Calibri" panose="020F0502020204030204" pitchFamily="34" charset="0"/>
                <a:ea typeface="Calibri" panose="020F0502020204030204" pitchFamily="34" charset="0"/>
              </a:rPr>
              <a:t>Οι τρείς Δράσεις υποστήριξης ερευνητών ERC, </a:t>
            </a:r>
            <a:r>
              <a:rPr lang="el-GR" sz="1400" err="1">
                <a:effectLst/>
                <a:latin typeface="Calibri" panose="020F0502020204030204" pitchFamily="34" charset="0"/>
                <a:ea typeface="Calibri" panose="020F0502020204030204" pitchFamily="34" charset="0"/>
              </a:rPr>
              <a:t>μεταδιδάκτορες</a:t>
            </a:r>
            <a:r>
              <a:rPr lang="el-GR" sz="1400">
                <a:effectLst/>
                <a:latin typeface="Calibri" panose="020F0502020204030204" pitchFamily="34" charset="0"/>
                <a:ea typeface="Calibri" panose="020F0502020204030204" pitchFamily="34" charset="0"/>
              </a:rPr>
              <a:t> και Αριστεία εξυπηρετούν τον ίδιο γενικό στόχο της ενίσχυσης της ανταγωνιστικότητας του ερευνητικού συστήματος, ενώ υπάρχει συμπληρωματικότητα στους ενδιάμεσους και βραχυπρόθεσμους στόχους καθώς κάθε δράση στηρίζει διαφορετικές ομάδες στόχου και αντιμετωπίζει συμπληρωματικές συστημικές αποτυχίες. </a:t>
            </a:r>
          </a:p>
        </p:txBody>
      </p:sp>
    </p:spTree>
    <p:extLst>
      <p:ext uri="{BB962C8B-B14F-4D97-AF65-F5344CB8AC3E}">
        <p14:creationId xmlns:p14="http://schemas.microsoft.com/office/powerpoint/2010/main" val="1022786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2626659" y="1105413"/>
            <a:ext cx="4670612" cy="433188"/>
          </a:xfrm>
          <a:prstGeom prst="rect">
            <a:avLst/>
          </a:prstGeom>
        </p:spPr>
        <p:txBody>
          <a:bodyPr wrap="square" lIns="0" tIns="0" rIns="0" bIns="0" rtlCol="0">
            <a:noAutofit/>
          </a:bodyPr>
          <a:lstStyle/>
          <a:p>
            <a:pPr algn="ctr">
              <a:lnSpc>
                <a:spcPts val="2530"/>
              </a:lnSpc>
              <a:spcBef>
                <a:spcPts val="126"/>
              </a:spcBef>
              <a:spcAft>
                <a:spcPts val="400"/>
              </a:spcAft>
            </a:pPr>
            <a:r>
              <a:rPr lang="el-GR" sz="2800" b="1">
                <a:solidFill>
                  <a:sysClr val="windowText" lastClr="000000"/>
                </a:solidFill>
                <a:latin typeface="Calibri" panose="020F0502020204030204" pitchFamily="34" charset="0"/>
                <a:cs typeface="Calibri" panose="020F0502020204030204" pitchFamily="34" charset="0"/>
              </a:rPr>
              <a:t>Συνέργειες – εντός Ελλάδος</a:t>
            </a:r>
            <a:endParaRPr sz="2800" b="1">
              <a:solidFill>
                <a:sysClr val="windowText" lastClr="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5BC5A21-E348-F324-B367-46C198C4CEB6}"/>
              </a:ext>
            </a:extLst>
          </p:cNvPr>
          <p:cNvSpPr txBox="1"/>
          <p:nvPr/>
        </p:nvSpPr>
        <p:spPr>
          <a:xfrm>
            <a:off x="582706" y="2019319"/>
            <a:ext cx="8050306" cy="1600566"/>
          </a:xfrm>
          <a:prstGeom prst="rect">
            <a:avLst/>
          </a:prstGeom>
          <a:noFill/>
        </p:spPr>
        <p:txBody>
          <a:bodyPr wrap="square">
            <a:spAutoFit/>
          </a:bodyPr>
          <a:lstStyle/>
          <a:p>
            <a:pPr marL="0" marR="0" algn="just">
              <a:lnSpc>
                <a:spcPct val="110000"/>
              </a:lnSpc>
              <a:spcBef>
                <a:spcPts val="0"/>
              </a:spcBef>
              <a:spcAft>
                <a:spcPts val="600"/>
              </a:spcAft>
            </a:pPr>
            <a:r>
              <a:rPr lang="el-GR" sz="1800">
                <a:effectLst/>
                <a:latin typeface="Calibri" panose="020F0502020204030204" pitchFamily="34" charset="0"/>
                <a:ea typeface="Calibri" panose="020F0502020204030204" pitchFamily="34" charset="0"/>
              </a:rPr>
              <a:t>Οι ωφελούμενοι θεώρησαν ότι οι Δράσεις τους βοήθησαν να έχουν συμμετοχή σε άλλα εθνικά έργα ΕΤΑΚ, άλλοτε σε μεγάλο και άλλοτε σε μικρότερο βαθμό. Η Δράση του </a:t>
            </a:r>
            <a:r>
              <a:rPr lang="en-US" sz="1800">
                <a:effectLst/>
                <a:latin typeface="Calibri" panose="020F0502020204030204" pitchFamily="34" charset="0"/>
                <a:ea typeface="Calibri" panose="020F0502020204030204" pitchFamily="34" charset="0"/>
              </a:rPr>
              <a:t>ERC</a:t>
            </a:r>
            <a:r>
              <a:rPr lang="el-GR" sz="1800">
                <a:effectLst/>
                <a:latin typeface="Calibri" panose="020F0502020204030204" pitchFamily="34" charset="0"/>
                <a:ea typeface="Calibri" panose="020F0502020204030204" pitchFamily="34" charset="0"/>
              </a:rPr>
              <a:t> λειτούργησε συμπληρωματικά στις προσπάθειες του Υπουργείου Παιδείας να ενισχύσει την Έρευνα στα ΑΕΙ και ΤΕΙ την ίδια περίοδο με τη Δράση Θαλής.</a:t>
            </a:r>
          </a:p>
        </p:txBody>
      </p:sp>
    </p:spTree>
    <p:extLst>
      <p:ext uri="{BB962C8B-B14F-4D97-AF65-F5344CB8AC3E}">
        <p14:creationId xmlns:p14="http://schemas.microsoft.com/office/powerpoint/2010/main" val="2262669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1255058" y="1105413"/>
            <a:ext cx="7458635" cy="433188"/>
          </a:xfrm>
          <a:prstGeom prst="rect">
            <a:avLst/>
          </a:prstGeom>
        </p:spPr>
        <p:txBody>
          <a:bodyPr wrap="square" lIns="0" tIns="0" rIns="0" bIns="0" rtlCol="0">
            <a:noAutofit/>
          </a:bodyPr>
          <a:lstStyle/>
          <a:p>
            <a:pPr algn="ctr">
              <a:lnSpc>
                <a:spcPts val="2530"/>
              </a:lnSpc>
              <a:spcBef>
                <a:spcPts val="126"/>
              </a:spcBef>
              <a:spcAft>
                <a:spcPts val="400"/>
              </a:spcAft>
            </a:pPr>
            <a:r>
              <a:rPr lang="el-GR" sz="2800" b="1">
                <a:solidFill>
                  <a:sysClr val="windowText" lastClr="000000"/>
                </a:solidFill>
                <a:latin typeface="Calibri" panose="020F0502020204030204" pitchFamily="34" charset="0"/>
                <a:cs typeface="Calibri" panose="020F0502020204030204" pitchFamily="34" charset="0"/>
              </a:rPr>
              <a:t>Συνέργειες – Προγράμματα Πλαίσιο</a:t>
            </a:r>
            <a:endParaRPr sz="2800" b="1">
              <a:solidFill>
                <a:sysClr val="windowText" lastClr="000000"/>
              </a:solidFill>
              <a:latin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23BC939B-5FE4-0DEC-2453-9CDBF175420C}"/>
              </a:ext>
            </a:extLst>
          </p:cNvPr>
          <p:cNvGraphicFramePr>
            <a:graphicFrameLocks noGrp="1"/>
          </p:cNvGraphicFramePr>
          <p:nvPr/>
        </p:nvGraphicFramePr>
        <p:xfrm>
          <a:off x="331694" y="1825625"/>
          <a:ext cx="9056527" cy="4983333"/>
        </p:xfrm>
        <a:graphic>
          <a:graphicData uri="http://schemas.openxmlformats.org/drawingml/2006/table">
            <a:tbl>
              <a:tblPr>
                <a:tableStyleId>{5C22544A-7EE6-4342-B048-85BDC9FD1C3A}</a:tableStyleId>
              </a:tblPr>
              <a:tblGrid>
                <a:gridCol w="1123360">
                  <a:extLst>
                    <a:ext uri="{9D8B030D-6E8A-4147-A177-3AD203B41FA5}">
                      <a16:colId xmlns:a16="http://schemas.microsoft.com/office/drawing/2014/main" val="3661607404"/>
                    </a:ext>
                  </a:extLst>
                </a:gridCol>
                <a:gridCol w="452969">
                  <a:extLst>
                    <a:ext uri="{9D8B030D-6E8A-4147-A177-3AD203B41FA5}">
                      <a16:colId xmlns:a16="http://schemas.microsoft.com/office/drawing/2014/main" val="3330065735"/>
                    </a:ext>
                  </a:extLst>
                </a:gridCol>
                <a:gridCol w="679453">
                  <a:extLst>
                    <a:ext uri="{9D8B030D-6E8A-4147-A177-3AD203B41FA5}">
                      <a16:colId xmlns:a16="http://schemas.microsoft.com/office/drawing/2014/main" val="4119190017"/>
                    </a:ext>
                  </a:extLst>
                </a:gridCol>
                <a:gridCol w="679453">
                  <a:extLst>
                    <a:ext uri="{9D8B030D-6E8A-4147-A177-3AD203B41FA5}">
                      <a16:colId xmlns:a16="http://schemas.microsoft.com/office/drawing/2014/main" val="1952270069"/>
                    </a:ext>
                  </a:extLst>
                </a:gridCol>
                <a:gridCol w="679453">
                  <a:extLst>
                    <a:ext uri="{9D8B030D-6E8A-4147-A177-3AD203B41FA5}">
                      <a16:colId xmlns:a16="http://schemas.microsoft.com/office/drawing/2014/main" val="1117014620"/>
                    </a:ext>
                  </a:extLst>
                </a:gridCol>
                <a:gridCol w="434850">
                  <a:extLst>
                    <a:ext uri="{9D8B030D-6E8A-4147-A177-3AD203B41FA5}">
                      <a16:colId xmlns:a16="http://schemas.microsoft.com/office/drawing/2014/main" val="998455900"/>
                    </a:ext>
                  </a:extLst>
                </a:gridCol>
                <a:gridCol w="579799">
                  <a:extLst>
                    <a:ext uri="{9D8B030D-6E8A-4147-A177-3AD203B41FA5}">
                      <a16:colId xmlns:a16="http://schemas.microsoft.com/office/drawing/2014/main" val="123240724"/>
                    </a:ext>
                  </a:extLst>
                </a:gridCol>
                <a:gridCol w="579799">
                  <a:extLst>
                    <a:ext uri="{9D8B030D-6E8A-4147-A177-3AD203B41FA5}">
                      <a16:colId xmlns:a16="http://schemas.microsoft.com/office/drawing/2014/main" val="1524579199"/>
                    </a:ext>
                  </a:extLst>
                </a:gridCol>
                <a:gridCol w="579799">
                  <a:extLst>
                    <a:ext uri="{9D8B030D-6E8A-4147-A177-3AD203B41FA5}">
                      <a16:colId xmlns:a16="http://schemas.microsoft.com/office/drawing/2014/main" val="1404602936"/>
                    </a:ext>
                  </a:extLst>
                </a:gridCol>
                <a:gridCol w="715690">
                  <a:extLst>
                    <a:ext uri="{9D8B030D-6E8A-4147-A177-3AD203B41FA5}">
                      <a16:colId xmlns:a16="http://schemas.microsoft.com/office/drawing/2014/main" val="3243655729"/>
                    </a:ext>
                  </a:extLst>
                </a:gridCol>
                <a:gridCol w="706629">
                  <a:extLst>
                    <a:ext uri="{9D8B030D-6E8A-4147-A177-3AD203B41FA5}">
                      <a16:colId xmlns:a16="http://schemas.microsoft.com/office/drawing/2014/main" val="888689353"/>
                    </a:ext>
                  </a:extLst>
                </a:gridCol>
                <a:gridCol w="588858">
                  <a:extLst>
                    <a:ext uri="{9D8B030D-6E8A-4147-A177-3AD203B41FA5}">
                      <a16:colId xmlns:a16="http://schemas.microsoft.com/office/drawing/2014/main" val="791815128"/>
                    </a:ext>
                  </a:extLst>
                </a:gridCol>
                <a:gridCol w="462027">
                  <a:extLst>
                    <a:ext uri="{9D8B030D-6E8A-4147-A177-3AD203B41FA5}">
                      <a16:colId xmlns:a16="http://schemas.microsoft.com/office/drawing/2014/main" val="2390288029"/>
                    </a:ext>
                  </a:extLst>
                </a:gridCol>
                <a:gridCol w="616037">
                  <a:extLst>
                    <a:ext uri="{9D8B030D-6E8A-4147-A177-3AD203B41FA5}">
                      <a16:colId xmlns:a16="http://schemas.microsoft.com/office/drawing/2014/main" val="2206843604"/>
                    </a:ext>
                  </a:extLst>
                </a:gridCol>
                <a:gridCol w="178351">
                  <a:extLst>
                    <a:ext uri="{9D8B030D-6E8A-4147-A177-3AD203B41FA5}">
                      <a16:colId xmlns:a16="http://schemas.microsoft.com/office/drawing/2014/main" val="161796990"/>
                    </a:ext>
                  </a:extLst>
                </a:gridCol>
              </a:tblGrid>
              <a:tr h="291741">
                <a:tc>
                  <a:txBody>
                    <a:bodyPr/>
                    <a:lstStyle/>
                    <a:p>
                      <a:pPr algn="l" fontAlgn="ctr"/>
                      <a:r>
                        <a:rPr lang="el-GR" sz="600" b="1" u="none" strike="noStrike">
                          <a:effectLst/>
                        </a:rPr>
                        <a:t>Δράση</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n-GB" sz="600" b="1" u="none" strike="noStrike">
                          <a:effectLst/>
                        </a:rPr>
                        <a:t>H2020 </a:t>
                      </a:r>
                      <a:r>
                        <a:rPr lang="el-GR" sz="600" b="1" u="none" strike="noStrike">
                          <a:effectLst/>
                        </a:rPr>
                        <a:t>δημοσιεύσεις</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Σχετικές δημοσιεύσεις </a:t>
                      </a:r>
                      <a:r>
                        <a:rPr lang="en-GB" sz="600" b="1" u="none" strike="noStrike">
                          <a:effectLst/>
                        </a:rPr>
                        <a:t>H2020</a:t>
                      </a:r>
                      <a:endParaRPr lang="en-GB"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n-GB" sz="600" b="1" u="none" strike="noStrike">
                          <a:effectLst/>
                        </a:rPr>
                        <a:t>H2020 </a:t>
                      </a:r>
                      <a:r>
                        <a:rPr lang="el-GR" sz="600" b="1" u="none" strike="noStrike">
                          <a:effectLst/>
                        </a:rPr>
                        <a:t>έργα</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Σχετικά έργα </a:t>
                      </a:r>
                      <a:r>
                        <a:rPr lang="en-GB" sz="600" b="1" u="none" strike="noStrike">
                          <a:effectLst/>
                        </a:rPr>
                        <a:t>H2020</a:t>
                      </a:r>
                      <a:endParaRPr lang="en-GB"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n-GB" sz="600" b="1" u="none" strike="noStrike">
                          <a:effectLst/>
                        </a:rPr>
                        <a:t>FP7 </a:t>
                      </a:r>
                      <a:r>
                        <a:rPr lang="el-GR" sz="600" b="1" u="none" strike="noStrike">
                          <a:effectLst/>
                        </a:rPr>
                        <a:t>δημοσιεύσεις</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Σχετικές δημοσιεύσεις </a:t>
                      </a:r>
                      <a:r>
                        <a:rPr lang="en-GB" sz="600" b="1" u="none" strike="noStrike">
                          <a:effectLst/>
                        </a:rPr>
                        <a:t>FP7</a:t>
                      </a:r>
                      <a:endParaRPr lang="en-GB"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n-GB" sz="600" b="1" u="none" strike="noStrike">
                          <a:effectLst/>
                        </a:rPr>
                        <a:t>FP7 </a:t>
                      </a:r>
                      <a:r>
                        <a:rPr lang="el-GR" sz="600" b="1" u="none" strike="noStrike">
                          <a:effectLst/>
                        </a:rPr>
                        <a:t>έργα</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Σχετικά έργα </a:t>
                      </a:r>
                      <a:r>
                        <a:rPr lang="en-GB" sz="600" b="1" u="none" strike="noStrike">
                          <a:effectLst/>
                        </a:rPr>
                        <a:t>FP7</a:t>
                      </a:r>
                      <a:endParaRPr lang="en-GB"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Ευρεσιτεχνίες αιτήσεις</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Σχετικές ευρεσιτεχνίες αιτήσεις</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b"/>
                      <a:r>
                        <a:rPr lang="el-GR" sz="600" b="1" u="none" strike="noStrike">
                          <a:effectLst/>
                        </a:rPr>
                        <a:t>Χρηματο-</a:t>
                      </a:r>
                      <a:br>
                        <a:rPr lang="el-GR" sz="600" b="1" u="none" strike="noStrike">
                          <a:effectLst/>
                        </a:rPr>
                      </a:br>
                      <a:r>
                        <a:rPr lang="el-GR" sz="600" b="1" u="none" strike="noStrike">
                          <a:effectLst/>
                        </a:rPr>
                        <a:t>δοτηση</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Αρ. Εργων</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Σύνολο Ερευνητικής</a:t>
                      </a:r>
                      <a:br>
                        <a:rPr lang="el-GR" sz="600" b="1" u="none" strike="noStrike">
                          <a:effectLst/>
                        </a:rPr>
                      </a:br>
                      <a:r>
                        <a:rPr lang="el-GR" sz="600" b="1" u="none" strike="noStrike">
                          <a:effectLst/>
                        </a:rPr>
                        <a:t>Ομάδασ</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endParaRPr lang="el-GR" sz="600" b="1"/>
                    </a:p>
                  </a:txBody>
                  <a:tcPr marL="36852" marR="36852" marT="18426" marB="18426"/>
                </a:tc>
                <a:extLst>
                  <a:ext uri="{0D108BD9-81ED-4DB2-BD59-A6C34878D82A}">
                    <a16:rowId xmlns:a16="http://schemas.microsoft.com/office/drawing/2014/main" val="3372551356"/>
                  </a:ext>
                </a:extLst>
              </a:tr>
              <a:tr h="147406">
                <a:tc>
                  <a:txBody>
                    <a:bodyPr/>
                    <a:lstStyle/>
                    <a:p>
                      <a:pPr algn="l" fontAlgn="b"/>
                      <a:r>
                        <a:rPr lang="el-GR" sz="600" b="1" u="none" strike="noStrike">
                          <a:effectLst/>
                        </a:rPr>
                        <a:t>Καινοτομικές συστάδες</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7</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6808186</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3</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32</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2247743576"/>
                  </a:ext>
                </a:extLst>
              </a:tr>
              <a:tr h="137042">
                <a:tc gridSpan="2">
                  <a:txBody>
                    <a:bodyPr/>
                    <a:lstStyle/>
                    <a:p>
                      <a:pPr algn="l" fontAlgn="b"/>
                      <a:r>
                        <a:rPr lang="el-GR" sz="600" b="1" u="none" strike="noStrike">
                          <a:effectLst/>
                        </a:rPr>
                        <a:t>Ενίσχυση απασχόλησης ερευνητών</a:t>
                      </a:r>
                      <a:endParaRPr lang="el-GR" sz="600" b="1" i="0" u="none" strike="noStrike">
                        <a:solidFill>
                          <a:srgbClr val="000000"/>
                        </a:solidFill>
                        <a:effectLst/>
                        <a:latin typeface="Calibri" panose="020F0502020204030204" pitchFamily="34" charset="0"/>
                      </a:endParaRPr>
                    </a:p>
                  </a:txBody>
                  <a:tcPr marL="1920" marR="1920" marT="1920" marB="0" anchor="b"/>
                </a:tc>
                <a:tc hMerge="1">
                  <a:txBody>
                    <a:bodyPr/>
                    <a:lstStyle/>
                    <a:p>
                      <a:endParaRPr lang="el-GR"/>
                    </a:p>
                  </a:txBody>
                  <a:tcPr/>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8646748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107</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b"/>
                      <a:r>
                        <a:rPr lang="el-GR" sz="600" b="1" u="none" strike="noStrike">
                          <a:effectLst/>
                        </a:rPr>
                        <a:t>245</a:t>
                      </a:r>
                      <a:endParaRPr lang="el-GR" sz="600" b="1" i="0" u="none" strike="noStrike">
                        <a:solidFill>
                          <a:srgbClr val="000000"/>
                        </a:solidFill>
                        <a:effectLst/>
                        <a:latin typeface="Calibri" panose="020F0502020204030204" pitchFamily="34" charset="0"/>
                      </a:endParaRPr>
                    </a:p>
                  </a:txBody>
                  <a:tcPr marL="1920" marR="1920" marT="1920" marB="0" anchor="b"/>
                </a:tc>
                <a:extLst>
                  <a:ext uri="{0D108BD9-81ED-4DB2-BD59-A6C34878D82A}">
                    <a16:rowId xmlns:a16="http://schemas.microsoft.com/office/drawing/2014/main" val="2622058910"/>
                  </a:ext>
                </a:extLst>
              </a:tr>
              <a:tr h="147406">
                <a:tc>
                  <a:txBody>
                    <a:bodyPr/>
                    <a:lstStyle/>
                    <a:p>
                      <a:pPr algn="l" fontAlgn="b"/>
                      <a:r>
                        <a:rPr lang="el-GR" sz="600" b="1" u="none" strike="noStrike">
                          <a:effectLst/>
                        </a:rPr>
                        <a:t>ΜΜΕ Ε&amp;ΤΑ</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117</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73</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5</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10654226</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46</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518</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2374796258"/>
                  </a:ext>
                </a:extLst>
              </a:tr>
              <a:tr h="147406">
                <a:tc>
                  <a:txBody>
                    <a:bodyPr/>
                    <a:lstStyle/>
                    <a:p>
                      <a:pPr algn="l" fontAlgn="b"/>
                      <a:r>
                        <a:rPr lang="el-GR" sz="600" b="1" u="none" strike="noStrike">
                          <a:effectLst/>
                        </a:rPr>
                        <a:t>Νέες επιχειρήσεις Ε&amp;ΤΑ</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22</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17</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4766978</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54</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290</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3432244216"/>
                  </a:ext>
                </a:extLst>
              </a:tr>
              <a:tr h="147406">
                <a:tc>
                  <a:txBody>
                    <a:bodyPr/>
                    <a:lstStyle/>
                    <a:p>
                      <a:pPr algn="l" fontAlgn="b"/>
                      <a:r>
                        <a:rPr lang="el-GR" sz="600" b="1" u="none" strike="noStrike">
                          <a:effectLst/>
                        </a:rPr>
                        <a:t>ΠΑΒΕΤ (άτομα)</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98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37</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47</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27</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6</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12892264</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62</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824</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2244740245"/>
                  </a:ext>
                </a:extLst>
              </a:tr>
              <a:tr h="147406">
                <a:tc>
                  <a:txBody>
                    <a:bodyPr/>
                    <a:lstStyle/>
                    <a:p>
                      <a:pPr algn="l" fontAlgn="b"/>
                      <a:r>
                        <a:rPr lang="el-GR" sz="600" b="1" u="none" strike="noStrike">
                          <a:effectLst/>
                        </a:rPr>
                        <a:t>ΠΑΒΕΤ (εταιρείες)</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231</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152</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118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ctr"/>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3582802729"/>
                  </a:ext>
                </a:extLst>
              </a:tr>
              <a:tr h="147406">
                <a:tc>
                  <a:txBody>
                    <a:bodyPr/>
                    <a:lstStyle/>
                    <a:p>
                      <a:pPr algn="l" fontAlgn="b"/>
                      <a:r>
                        <a:rPr lang="en-GB" sz="600" b="1" u="none" strike="noStrike">
                          <a:effectLst/>
                        </a:rPr>
                        <a:t>Spin-off &amp; Spin-out</a:t>
                      </a:r>
                      <a:endParaRPr lang="en-GB"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14</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4</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9443655</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30</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3382112804"/>
                  </a:ext>
                </a:extLst>
              </a:tr>
              <a:tr h="147406">
                <a:tc>
                  <a:txBody>
                    <a:bodyPr/>
                    <a:lstStyle/>
                    <a:p>
                      <a:pPr algn="l" fontAlgn="b"/>
                      <a:r>
                        <a:rPr lang="el-GR" sz="600" b="1" u="none" strike="noStrike">
                          <a:effectLst/>
                        </a:rPr>
                        <a:t>Κουπόνια καινοτομίας</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1934900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277</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2356992539"/>
                  </a:ext>
                </a:extLst>
              </a:tr>
              <a:tr h="218806">
                <a:tc>
                  <a:txBody>
                    <a:bodyPr/>
                    <a:lstStyle/>
                    <a:p>
                      <a:pPr algn="l" fontAlgn="b"/>
                      <a:r>
                        <a:rPr lang="el-GR" sz="600" b="1" u="none" strike="noStrike">
                          <a:effectLst/>
                        </a:rPr>
                        <a:t>Διακρατικές συνεργασίες μεγάλης κλίμακας (ερευνητές)</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835</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26</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284</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402</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34</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148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19</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19</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24932833</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91</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1658</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3810613142"/>
                  </a:ext>
                </a:extLst>
              </a:tr>
              <a:tr h="218806">
                <a:tc>
                  <a:txBody>
                    <a:bodyPr/>
                    <a:lstStyle/>
                    <a:p>
                      <a:pPr algn="l" fontAlgn="b"/>
                      <a:r>
                        <a:rPr lang="el-GR" sz="600" b="1" u="none" strike="noStrike">
                          <a:effectLst/>
                        </a:rPr>
                        <a:t>Διακρατικές συνεργασίες μεγάλης κλίμακας πατέντες (Ερ. Ομάδες)</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90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45</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endParaRPr lang="el-GR" sz="600" b="1"/>
                    </a:p>
                  </a:txBody>
                  <a:tcPr marL="36852" marR="36852" marT="18426" marB="18426"/>
                </a:tc>
                <a:extLst>
                  <a:ext uri="{0D108BD9-81ED-4DB2-BD59-A6C34878D82A}">
                    <a16:rowId xmlns:a16="http://schemas.microsoft.com/office/drawing/2014/main" val="4109075575"/>
                  </a:ext>
                </a:extLst>
              </a:tr>
              <a:tr h="218806">
                <a:tc>
                  <a:txBody>
                    <a:bodyPr/>
                    <a:lstStyle/>
                    <a:p>
                      <a:pPr algn="l" fontAlgn="b"/>
                      <a:r>
                        <a:rPr lang="el-GR" sz="600" b="1" u="none" strike="noStrike">
                          <a:effectLst/>
                        </a:rPr>
                        <a:t>Διακρατικές συνεργασίες μεγάλης κλίμακας πατέντες (εταιρείες)</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13</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endParaRPr lang="el-GR" sz="600" b="1"/>
                    </a:p>
                  </a:txBody>
                  <a:tcPr marL="36852" marR="36852" marT="18426" marB="18426"/>
                </a:tc>
                <a:extLst>
                  <a:ext uri="{0D108BD9-81ED-4DB2-BD59-A6C34878D82A}">
                    <a16:rowId xmlns:a16="http://schemas.microsoft.com/office/drawing/2014/main" val="3113835936"/>
                  </a:ext>
                </a:extLst>
              </a:tr>
              <a:tr h="218806">
                <a:tc>
                  <a:txBody>
                    <a:bodyPr/>
                    <a:lstStyle/>
                    <a:p>
                      <a:pPr algn="l" fontAlgn="b"/>
                      <a:r>
                        <a:rPr lang="el-GR" sz="600" b="1" u="none" strike="noStrike">
                          <a:effectLst/>
                        </a:rPr>
                        <a:t>Διακρατικές συνεργασίες μεγάλης κλίμακας πατέντες (Πανεπιστήμια)</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31</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4</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endParaRPr lang="el-GR" sz="600" b="1"/>
                    </a:p>
                  </a:txBody>
                  <a:tcPr marL="36852" marR="36852" marT="18426" marB="18426"/>
                </a:tc>
                <a:extLst>
                  <a:ext uri="{0D108BD9-81ED-4DB2-BD59-A6C34878D82A}">
                    <a16:rowId xmlns:a16="http://schemas.microsoft.com/office/drawing/2014/main" val="1948033289"/>
                  </a:ext>
                </a:extLst>
              </a:tr>
              <a:tr h="218806">
                <a:tc>
                  <a:txBody>
                    <a:bodyPr/>
                    <a:lstStyle/>
                    <a:p>
                      <a:pPr algn="l" fontAlgn="b"/>
                      <a:r>
                        <a:rPr lang="el-GR" sz="600" b="1" u="none" strike="noStrike">
                          <a:effectLst/>
                        </a:rPr>
                        <a:t>Διακρατικές συνεργασίες μεγάλης κλίμακας πατέντες (Ερ. Κέντρα)</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19</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endParaRPr lang="el-GR" sz="600" b="1"/>
                    </a:p>
                  </a:txBody>
                  <a:tcPr marL="36852" marR="36852" marT="18426" marB="18426"/>
                </a:tc>
                <a:extLst>
                  <a:ext uri="{0D108BD9-81ED-4DB2-BD59-A6C34878D82A}">
                    <a16:rowId xmlns:a16="http://schemas.microsoft.com/office/drawing/2014/main" val="2388049554"/>
                  </a:ext>
                </a:extLst>
              </a:tr>
              <a:tr h="147406">
                <a:tc>
                  <a:txBody>
                    <a:bodyPr/>
                    <a:lstStyle/>
                    <a:p>
                      <a:pPr algn="l" fontAlgn="b"/>
                      <a:r>
                        <a:rPr lang="el-GR" sz="600" b="1" u="none" strike="noStrike">
                          <a:effectLst/>
                        </a:rPr>
                        <a:t>Διακρατικές συνεργασίες μικρής κλίμακας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421</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56</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54</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302</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51</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146</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29</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2302024</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147</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707</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313286672"/>
                  </a:ext>
                </a:extLst>
              </a:tr>
              <a:tr h="147406">
                <a:tc>
                  <a:txBody>
                    <a:bodyPr/>
                    <a:lstStyle/>
                    <a:p>
                      <a:pPr algn="l" fontAlgn="b"/>
                      <a:r>
                        <a:rPr lang="el-GR" sz="600" b="1" u="none" strike="noStrike">
                          <a:effectLst/>
                        </a:rPr>
                        <a:t>ΣΥΝΕΡΓΑΣΙΑ (άτομα)</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2562</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113</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761</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69</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1459</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107</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476</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62</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128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96</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157527557</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291</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8511</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306855247"/>
                  </a:ext>
                </a:extLst>
              </a:tr>
              <a:tr h="147406">
                <a:tc>
                  <a:txBody>
                    <a:bodyPr/>
                    <a:lstStyle/>
                    <a:p>
                      <a:pPr algn="l" fontAlgn="b"/>
                      <a:r>
                        <a:rPr lang="el-GR" sz="600" b="1" u="none" strike="noStrike">
                          <a:effectLst/>
                        </a:rPr>
                        <a:t>ΣΥΝΕΡΓΑΣΙΑ (εταιρείες)</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1494848758"/>
                  </a:ext>
                </a:extLst>
              </a:tr>
              <a:tr h="147406">
                <a:tc>
                  <a:txBody>
                    <a:bodyPr/>
                    <a:lstStyle/>
                    <a:p>
                      <a:pPr algn="l" fontAlgn="b"/>
                      <a:r>
                        <a:rPr lang="el-GR" sz="600" b="1" u="none" strike="noStrike">
                          <a:effectLst/>
                        </a:rPr>
                        <a:t>ΣΥΝΕΡΓΑΣΙΑ (Πανεπιστήμια)</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4017140166"/>
                  </a:ext>
                </a:extLst>
              </a:tr>
              <a:tr h="147406">
                <a:tc>
                  <a:txBody>
                    <a:bodyPr/>
                    <a:lstStyle/>
                    <a:p>
                      <a:pPr algn="l" fontAlgn="b"/>
                      <a:r>
                        <a:rPr lang="el-GR" sz="600" b="1" u="none" strike="noStrike">
                          <a:effectLst/>
                        </a:rPr>
                        <a:t>ΣΥΝΕΡΓΑΣΙΑ (Ερ. Κέντρα)</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803289869"/>
                  </a:ext>
                </a:extLst>
              </a:tr>
              <a:tr h="147406">
                <a:tc>
                  <a:txBody>
                    <a:bodyPr/>
                    <a:lstStyle/>
                    <a:p>
                      <a:pPr algn="l" fontAlgn="b"/>
                      <a:r>
                        <a:rPr lang="el-GR" sz="600" b="1" u="none" strike="noStrike">
                          <a:effectLst/>
                        </a:rPr>
                        <a:t>ΣΥΝΕΡΓΑΣΙΑ (Ευρύτερος δημόσιος τομέας)</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1018490027"/>
                  </a:ext>
                </a:extLst>
              </a:tr>
              <a:tr h="147406">
                <a:tc>
                  <a:txBody>
                    <a:bodyPr/>
                    <a:lstStyle/>
                    <a:p>
                      <a:pPr algn="l" fontAlgn="b"/>
                      <a:r>
                        <a:rPr lang="el-GR" sz="600" b="1" u="none" strike="noStrike">
                          <a:effectLst/>
                        </a:rPr>
                        <a:t>ΣΥΝΕΡΓΑΣΙΑ (επιχειρήσεις, φορείς)</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2207</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512</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1993</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468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1657</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25</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1487754506"/>
                  </a:ext>
                </a:extLst>
              </a:tr>
              <a:tr h="147406">
                <a:tc>
                  <a:txBody>
                    <a:bodyPr/>
                    <a:lstStyle/>
                    <a:p>
                      <a:pPr algn="l" fontAlgn="b"/>
                      <a:r>
                        <a:rPr lang="en-GB" sz="600" b="1" u="none" strike="noStrike">
                          <a:effectLst/>
                        </a:rPr>
                        <a:t>ERANET  </a:t>
                      </a:r>
                      <a:endParaRPr lang="en-GB"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129</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14</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54</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9</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101</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14</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42</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4357186</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43</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3617327087"/>
                  </a:ext>
                </a:extLst>
              </a:tr>
              <a:tr h="147406">
                <a:tc>
                  <a:txBody>
                    <a:bodyPr/>
                    <a:lstStyle/>
                    <a:p>
                      <a:pPr algn="l" fontAlgn="b"/>
                      <a:r>
                        <a:rPr lang="en-GB" sz="600" b="1" u="none" strike="noStrike">
                          <a:effectLst/>
                        </a:rPr>
                        <a:t>ESFRI  </a:t>
                      </a:r>
                      <a:endParaRPr lang="en-GB"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188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5</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59</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211</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81</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1576783</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15</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347</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2844195733"/>
                  </a:ext>
                </a:extLst>
              </a:tr>
              <a:tr h="147406">
                <a:tc>
                  <a:txBody>
                    <a:bodyPr/>
                    <a:lstStyle/>
                    <a:p>
                      <a:pPr algn="l" fontAlgn="b"/>
                      <a:r>
                        <a:rPr lang="en-GB" sz="600" b="1" u="none" strike="noStrike">
                          <a:effectLst/>
                        </a:rPr>
                        <a:t>JPIs </a:t>
                      </a:r>
                      <a:endParaRPr lang="en-GB"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19</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15</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39</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5</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l" fontAlgn="b"/>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333740</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3</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17</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3943653813"/>
                  </a:ext>
                </a:extLst>
              </a:tr>
              <a:tr h="147406">
                <a:tc>
                  <a:txBody>
                    <a:bodyPr/>
                    <a:lstStyle/>
                    <a:p>
                      <a:pPr algn="l" fontAlgn="b"/>
                      <a:r>
                        <a:rPr lang="en-GB" sz="600" b="1" u="none" strike="noStrike">
                          <a:effectLst/>
                        </a:rPr>
                        <a:t>JTIs ENIAC, ARTEMIS </a:t>
                      </a:r>
                      <a:endParaRPr lang="en-GB"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236</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89</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117</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24</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50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4</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9429823</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50</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539</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329970540"/>
                  </a:ext>
                </a:extLst>
              </a:tr>
              <a:tr h="147406">
                <a:tc>
                  <a:txBody>
                    <a:bodyPr/>
                    <a:lstStyle/>
                    <a:p>
                      <a:pPr algn="l" fontAlgn="b"/>
                      <a:r>
                        <a:rPr lang="el-GR" sz="600" b="1" u="none" strike="noStrike">
                          <a:effectLst/>
                        </a:rPr>
                        <a:t>ΑΡΙΣΤΕΙΑ Ι &amp; ΙΙ </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1788</a:t>
                      </a:r>
                      <a:endParaRPr lang="el-GR" sz="600" b="1" i="0" u="none" strike="noStrike">
                        <a:solidFill>
                          <a:srgbClr val="FBC011"/>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192</a:t>
                      </a:r>
                      <a:endParaRPr lang="el-GR" sz="600" b="1" i="0" u="none" strike="noStrike">
                        <a:solidFill>
                          <a:srgbClr val="FBC011"/>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557</a:t>
                      </a:r>
                      <a:endParaRPr lang="el-GR" sz="600" b="1" i="0" u="none" strike="noStrike">
                        <a:solidFill>
                          <a:srgbClr val="FBC011"/>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110</a:t>
                      </a:r>
                      <a:endParaRPr lang="el-GR" sz="600" b="1" i="0" u="none" strike="noStrike">
                        <a:solidFill>
                          <a:srgbClr val="FBC011"/>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960</a:t>
                      </a:r>
                      <a:endParaRPr lang="el-GR" sz="600" b="1" i="0" u="none" strike="noStrike">
                        <a:solidFill>
                          <a:srgbClr val="FBC011"/>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138</a:t>
                      </a:r>
                      <a:endParaRPr lang="el-GR" sz="600" b="1" i="0" u="none" strike="noStrike">
                        <a:solidFill>
                          <a:srgbClr val="FBC011"/>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272</a:t>
                      </a:r>
                      <a:endParaRPr lang="el-GR" sz="600" b="1" i="0" u="none" strike="noStrike">
                        <a:solidFill>
                          <a:srgbClr val="FBC011"/>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69</a:t>
                      </a:r>
                      <a:endParaRPr lang="el-GR" sz="600" b="1" i="0" u="none" strike="noStrike">
                        <a:solidFill>
                          <a:srgbClr val="FBC011"/>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66</a:t>
                      </a:r>
                      <a:endParaRPr lang="el-GR" sz="600" b="1" i="0" u="none" strike="noStrike">
                        <a:solidFill>
                          <a:srgbClr val="FBC011"/>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40</a:t>
                      </a:r>
                      <a:endParaRPr lang="el-GR" sz="600" b="1" i="0" u="none" strike="noStrike">
                        <a:solidFill>
                          <a:srgbClr val="FBC011"/>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83598725</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377</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3066</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2070162041"/>
                  </a:ext>
                </a:extLst>
              </a:tr>
              <a:tr h="218806">
                <a:tc>
                  <a:txBody>
                    <a:bodyPr/>
                    <a:lstStyle/>
                    <a:p>
                      <a:pPr algn="l" fontAlgn="ctr"/>
                      <a:r>
                        <a:rPr lang="en-GB" sz="600" b="1" u="none" strike="noStrike">
                          <a:effectLst/>
                        </a:rPr>
                        <a:t>ERC </a:t>
                      </a:r>
                      <a:endParaRPr lang="en-GB"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134</a:t>
                      </a:r>
                      <a:endParaRPr lang="el-GR" sz="600" b="1" i="0" u="none" strike="noStrike">
                        <a:solidFill>
                          <a:srgbClr val="FF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219</a:t>
                      </a:r>
                      <a:endParaRPr lang="el-GR" sz="600" b="1" i="0" u="none" strike="noStrike">
                        <a:solidFill>
                          <a:srgbClr val="FF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 </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10</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8</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11317747</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14</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275</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1289688353"/>
                  </a:ext>
                </a:extLst>
              </a:tr>
              <a:tr h="218806">
                <a:tc>
                  <a:txBody>
                    <a:bodyPr/>
                    <a:lstStyle/>
                    <a:p>
                      <a:pPr algn="l" fontAlgn="ctr"/>
                      <a:r>
                        <a:rPr lang="el-GR" sz="600" b="1" u="none" strike="noStrike">
                          <a:effectLst/>
                        </a:rPr>
                        <a:t>Μεταδιδάκτορες</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b"/>
                      <a:r>
                        <a:rPr lang="el-GR" sz="600" b="1" u="none" strike="noStrike">
                          <a:effectLst/>
                        </a:rPr>
                        <a:t>190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19</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94</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13</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171</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33</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92</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19</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19</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13</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20446563</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183</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463</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980438312"/>
                  </a:ext>
                </a:extLst>
              </a:tr>
              <a:tr h="147406">
                <a:tc>
                  <a:txBody>
                    <a:bodyPr/>
                    <a:lstStyle/>
                    <a:p>
                      <a:pPr algn="l" fontAlgn="b"/>
                      <a:r>
                        <a:rPr lang="el-GR" sz="600" b="1" u="none" strike="noStrike">
                          <a:effectLst/>
                        </a:rPr>
                        <a:t>ΚΡΗΠΙΣ</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18</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46</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26</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3</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5</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b"/>
                      <a:r>
                        <a:rPr lang="el-GR" sz="600" b="1" u="none" strike="noStrike">
                          <a:effectLst/>
                        </a:rPr>
                        <a:t>0</a:t>
                      </a:r>
                      <a:endParaRPr lang="el-GR" sz="600" b="1" i="0" u="none" strike="noStrike">
                        <a:solidFill>
                          <a:srgbClr val="000000"/>
                        </a:solidFill>
                        <a:effectLst/>
                        <a:latin typeface="Calibri" panose="020F0502020204030204" pitchFamily="34" charset="0"/>
                      </a:endParaRPr>
                    </a:p>
                  </a:txBody>
                  <a:tcPr marL="1920" marR="1920" marT="1920" marB="0" anchor="b"/>
                </a:tc>
                <a:tc>
                  <a:txBody>
                    <a:bodyPr/>
                    <a:lstStyle/>
                    <a:p>
                      <a:pPr algn="r" fontAlgn="ctr"/>
                      <a:r>
                        <a:rPr lang="el-GR" sz="600" b="1" u="none" strike="noStrike">
                          <a:effectLst/>
                        </a:rPr>
                        <a:t>32940560</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r" fontAlgn="ctr"/>
                      <a:r>
                        <a:rPr lang="el-GR" sz="600" b="1" u="none" strike="noStrike">
                          <a:effectLst/>
                        </a:rPr>
                        <a:t>29</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pPr algn="l" fontAlgn="ctr"/>
                      <a:r>
                        <a:rPr lang="el-GR" sz="600" b="1" u="none" strike="noStrike">
                          <a:effectLst/>
                        </a:rPr>
                        <a:t>-</a:t>
                      </a:r>
                      <a:endParaRPr lang="el-GR" sz="600" b="1" i="0" u="none" strike="noStrike">
                        <a:solidFill>
                          <a:srgbClr val="000000"/>
                        </a:solidFill>
                        <a:effectLst/>
                        <a:latin typeface="Calibri" panose="020F0502020204030204" pitchFamily="34" charset="0"/>
                      </a:endParaRPr>
                    </a:p>
                  </a:txBody>
                  <a:tcPr marL="1920" marR="1920" marT="1920" marB="0" anchor="ctr"/>
                </a:tc>
                <a:tc>
                  <a:txBody>
                    <a:bodyPr/>
                    <a:lstStyle/>
                    <a:p>
                      <a:endParaRPr lang="el-GR" sz="600" b="1"/>
                    </a:p>
                  </a:txBody>
                  <a:tcPr marL="36852" marR="36852" marT="18426" marB="18426"/>
                </a:tc>
                <a:extLst>
                  <a:ext uri="{0D108BD9-81ED-4DB2-BD59-A6C34878D82A}">
                    <a16:rowId xmlns:a16="http://schemas.microsoft.com/office/drawing/2014/main" val="2538928927"/>
                  </a:ext>
                </a:extLst>
              </a:tr>
            </a:tbl>
          </a:graphicData>
        </a:graphic>
      </p:graphicFrame>
    </p:spTree>
    <p:extLst>
      <p:ext uri="{BB962C8B-B14F-4D97-AF65-F5344CB8AC3E}">
        <p14:creationId xmlns:p14="http://schemas.microsoft.com/office/powerpoint/2010/main" val="4063362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11" name="object 85">
            <a:extLst>
              <a:ext uri="{FF2B5EF4-FFF2-40B4-BE49-F238E27FC236}">
                <a16:creationId xmlns:a16="http://schemas.microsoft.com/office/drawing/2014/main" id="{481411CA-D6B6-8FC3-651D-3BFC16DDA48A}"/>
              </a:ext>
            </a:extLst>
          </p:cNvPr>
          <p:cNvSpPr txBox="1"/>
          <p:nvPr/>
        </p:nvSpPr>
        <p:spPr>
          <a:xfrm>
            <a:off x="1255058" y="1105413"/>
            <a:ext cx="7458635" cy="433188"/>
          </a:xfrm>
          <a:prstGeom prst="rect">
            <a:avLst/>
          </a:prstGeom>
        </p:spPr>
        <p:txBody>
          <a:bodyPr wrap="square" lIns="0" tIns="0" rIns="0" bIns="0" rtlCol="0">
            <a:noAutofit/>
          </a:bodyPr>
          <a:lstStyle/>
          <a:p>
            <a:pPr algn="ctr">
              <a:lnSpc>
                <a:spcPts val="2530"/>
              </a:lnSpc>
              <a:spcBef>
                <a:spcPts val="126"/>
              </a:spcBef>
              <a:spcAft>
                <a:spcPts val="400"/>
              </a:spcAft>
            </a:pPr>
            <a:r>
              <a:rPr lang="el-GR" sz="2800" b="1">
                <a:solidFill>
                  <a:sysClr val="windowText" lastClr="000000"/>
                </a:solidFill>
                <a:latin typeface="Calibri" panose="020F0502020204030204" pitchFamily="34" charset="0"/>
                <a:cs typeface="Calibri" panose="020F0502020204030204" pitchFamily="34" charset="0"/>
              </a:rPr>
              <a:t>Συνέργειες – Προγράμματα Πλαίσιο</a:t>
            </a:r>
            <a:endParaRPr sz="2800" b="1">
              <a:solidFill>
                <a:sysClr val="windowText" lastClr="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E8DDC37-A6CD-23D1-E248-E7324EF6C719}"/>
              </a:ext>
            </a:extLst>
          </p:cNvPr>
          <p:cNvSpPr txBox="1"/>
          <p:nvPr/>
        </p:nvSpPr>
        <p:spPr>
          <a:xfrm>
            <a:off x="573741" y="1953179"/>
            <a:ext cx="7521388" cy="4807406"/>
          </a:xfrm>
          <a:prstGeom prst="rect">
            <a:avLst/>
          </a:prstGeom>
          <a:noFill/>
        </p:spPr>
        <p:txBody>
          <a:bodyPr wrap="square">
            <a:spAutoFit/>
          </a:bodyPr>
          <a:lstStyle/>
          <a:p>
            <a:pPr marL="285750" marR="0" indent="-285750">
              <a:lnSpc>
                <a:spcPct val="107000"/>
              </a:lnSpc>
              <a:spcBef>
                <a:spcPts val="0"/>
              </a:spcBef>
              <a:spcAft>
                <a:spcPts val="800"/>
              </a:spcAft>
              <a:buFont typeface="Wingdings" panose="05000000000000000000" pitchFamily="2" charset="2"/>
              <a:buChar char="v"/>
            </a:pPr>
            <a:r>
              <a:rPr lang="el-GR" sz="18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Μεθοδολογία: Δημοσιεύσεις </a:t>
            </a:r>
            <a:r>
              <a:rPr lang="el-GR" sz="1800" kern="120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ταυτοποιημένων</a:t>
            </a:r>
            <a:r>
              <a:rPr lang="el-GR" sz="18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ερευνητών από ΠΠ 7 και Η2020 σύνολο και σχετικές με την έρευνα που έγινε με υποστήριξη από τη ΓΓΕΚ</a:t>
            </a:r>
            <a:endParaRPr lang="el-GR" sz="280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v"/>
            </a:pPr>
            <a:r>
              <a:rPr lang="el-GR" sz="18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Υπάρχουν σχετικές δημοσιεύσεις (συνέργειες) με το 7</a:t>
            </a:r>
            <a:r>
              <a:rPr lang="el-GR" sz="1800" kern="12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ο</a:t>
            </a:r>
            <a:r>
              <a:rPr lang="el-GR" sz="18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ΠΠ</a:t>
            </a:r>
          </a:p>
          <a:p>
            <a:pPr marL="285750" marR="0" indent="-285750">
              <a:lnSpc>
                <a:spcPct val="107000"/>
              </a:lnSpc>
              <a:spcBef>
                <a:spcPts val="0"/>
              </a:spcBef>
              <a:spcAft>
                <a:spcPts val="800"/>
              </a:spcAft>
              <a:buFont typeface="Wingdings" panose="05000000000000000000" pitchFamily="2" charset="2"/>
              <a:buChar char="v"/>
            </a:pPr>
            <a:r>
              <a:rPr lang="el-GR">
                <a:solidFill>
                  <a:srgbClr val="000000"/>
                </a:solidFill>
                <a:latin typeface="Calibri" panose="020F0502020204030204" pitchFamily="34" charset="0"/>
                <a:ea typeface="Calibri" panose="020F0502020204030204" pitchFamily="34" charset="0"/>
                <a:cs typeface="Times New Roman" panose="02020603050405020304" pitchFamily="18" charset="0"/>
              </a:rPr>
              <a:t>Οι αριθμοί σε 7</a:t>
            </a:r>
            <a:r>
              <a:rPr lang="el-GR" baseline="30000">
                <a:solidFill>
                  <a:srgbClr val="000000"/>
                </a:solidFill>
                <a:latin typeface="Calibri" panose="020F0502020204030204" pitchFamily="34" charset="0"/>
                <a:ea typeface="Calibri" panose="020F0502020204030204" pitchFamily="34" charset="0"/>
                <a:cs typeface="Times New Roman" panose="02020603050405020304" pitchFamily="18" charset="0"/>
              </a:rPr>
              <a:t>ο</a:t>
            </a:r>
            <a:r>
              <a:rPr lang="el-GR">
                <a:solidFill>
                  <a:srgbClr val="000000"/>
                </a:solidFill>
                <a:latin typeface="Calibri" panose="020F0502020204030204" pitchFamily="34" charset="0"/>
                <a:ea typeface="Calibri" panose="020F0502020204030204" pitchFamily="34" charset="0"/>
                <a:cs typeface="Times New Roman" panose="02020603050405020304" pitchFamily="18" charset="0"/>
              </a:rPr>
              <a:t> ΠΠ και Η2020 είναι παρόμοιοι</a:t>
            </a:r>
            <a:endParaRPr lang="el-GR" sz="280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v"/>
            </a:pPr>
            <a:r>
              <a:rPr lang="el-GR" sz="18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Υπάρχουν σχετικές δημοσιεύσεις σε Η2020, που σημαίνει ότι η υποστήριξη από τη ΓΓΕΚ συνεισέφερε στην επιλογή των έργων σε Η2020</a:t>
            </a:r>
          </a:p>
          <a:p>
            <a:pPr marL="285750" marR="0" indent="-285750">
              <a:lnSpc>
                <a:spcPct val="107000"/>
              </a:lnSpc>
              <a:spcBef>
                <a:spcPts val="0"/>
              </a:spcBef>
              <a:spcAft>
                <a:spcPts val="800"/>
              </a:spcAft>
              <a:buFont typeface="Wingdings" panose="05000000000000000000" pitchFamily="2" charset="2"/>
              <a:buChar char="v"/>
            </a:pPr>
            <a:r>
              <a:rPr lang="el-GR">
                <a:solidFill>
                  <a:srgbClr val="000000"/>
                </a:solidFill>
                <a:latin typeface="Calibri" panose="020F0502020204030204" pitchFamily="34" charset="0"/>
                <a:ea typeface="Calibri" panose="020F0502020204030204" pitchFamily="34" charset="0"/>
                <a:cs typeface="Times New Roman" panose="02020603050405020304" pitchFamily="18" charset="0"/>
              </a:rPr>
              <a:t>Οι μεγάλες συνέργειες είναι από ΣΥΝΕΡΓΑΣΙΑ και ΑΡΙΣΤΕΙΑ</a:t>
            </a:r>
          </a:p>
          <a:p>
            <a:pPr marL="285750" marR="0" indent="-285750">
              <a:lnSpc>
                <a:spcPct val="107000"/>
              </a:lnSpc>
              <a:spcBef>
                <a:spcPts val="0"/>
              </a:spcBef>
              <a:spcAft>
                <a:spcPts val="800"/>
              </a:spcAft>
              <a:buFont typeface="Wingdings" panose="05000000000000000000" pitchFamily="2" charset="2"/>
              <a:buChar char="v"/>
            </a:pPr>
            <a:r>
              <a:rPr lang="el-GR">
                <a:solidFill>
                  <a:srgbClr val="000000"/>
                </a:solidFill>
                <a:latin typeface="Calibri" panose="020F0502020204030204" pitchFamily="34" charset="0"/>
                <a:ea typeface="Calibri" panose="020F0502020204030204" pitchFamily="34" charset="0"/>
                <a:cs typeface="Times New Roman" panose="02020603050405020304" pitchFamily="18" charset="0"/>
              </a:rPr>
              <a:t>Αναλογικά μεγάλες συνέργειες έχουν (προφανώς) οι Ευρωπαϊκές Συνεργασίες</a:t>
            </a:r>
          </a:p>
          <a:p>
            <a:pPr marL="285750" marR="0" indent="-285750">
              <a:lnSpc>
                <a:spcPct val="107000"/>
              </a:lnSpc>
              <a:spcBef>
                <a:spcPts val="0"/>
              </a:spcBef>
              <a:spcAft>
                <a:spcPts val="800"/>
              </a:spcAft>
              <a:buFont typeface="Wingdings" panose="05000000000000000000" pitchFamily="2" charset="2"/>
              <a:buChar char="v"/>
            </a:pPr>
            <a:r>
              <a:rPr lang="el-GR" sz="18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Προφανώς κάποιες δράσεις δεν έχουν καθόλου συνέργειες γιατί δεν </a:t>
            </a:r>
            <a:r>
              <a:rPr lang="el-GR">
                <a:solidFill>
                  <a:srgbClr val="000000"/>
                </a:solidFill>
                <a:latin typeface="Calibri" panose="020F0502020204030204" pitchFamily="34" charset="0"/>
                <a:ea typeface="Calibri" panose="020F0502020204030204" pitchFamily="34" charset="0"/>
                <a:cs typeface="Times New Roman" panose="02020603050405020304" pitchFamily="18" charset="0"/>
              </a:rPr>
              <a:t>έχουν ερευνητικό περιεχόμενο</a:t>
            </a:r>
            <a:endParaRPr lang="el-GR" sz="18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l-GR" sz="2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7432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47</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73618"/>
            <a:ext cx="3439083" cy="369332"/>
          </a:xfrm>
          <a:prstGeom prst="rect">
            <a:avLst/>
          </a:prstGeom>
          <a:noFill/>
        </p:spPr>
        <p:txBody>
          <a:bodyPr wrap="none" rtlCol="0">
            <a:spAutoFit/>
          </a:bodyPr>
          <a:lstStyle/>
          <a:p>
            <a:r>
              <a:rPr lang="el-GR" b="1">
                <a:solidFill>
                  <a:schemeClr val="bg2">
                    <a:lumMod val="25000"/>
                  </a:schemeClr>
                </a:solidFill>
              </a:rPr>
              <a:t>Συμπεράσματα και προτάσεις [2</a:t>
            </a:r>
            <a:r>
              <a:rPr lang="en-US" b="1">
                <a:solidFill>
                  <a:schemeClr val="bg2">
                    <a:lumMod val="25000"/>
                  </a:schemeClr>
                </a:solidFill>
              </a:rPr>
              <a:t>]</a:t>
            </a:r>
            <a:r>
              <a:rPr lang="el-GR" b="1">
                <a:solidFill>
                  <a:schemeClr val="bg2">
                    <a:lumMod val="25000"/>
                  </a:schemeClr>
                </a:solidFill>
              </a:rPr>
              <a:t> </a:t>
            </a:r>
          </a:p>
        </p:txBody>
      </p:sp>
      <p:sp>
        <p:nvSpPr>
          <p:cNvPr id="5" name="TextBox 4">
            <a:extLst>
              <a:ext uri="{FF2B5EF4-FFF2-40B4-BE49-F238E27FC236}">
                <a16:creationId xmlns:a16="http://schemas.microsoft.com/office/drawing/2014/main" id="{E1355BB4-11B0-9394-6709-6F3744B4D666}"/>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10" name="TextBox 9">
            <a:extLst>
              <a:ext uri="{FF2B5EF4-FFF2-40B4-BE49-F238E27FC236}">
                <a16:creationId xmlns:a16="http://schemas.microsoft.com/office/drawing/2014/main" id="{59866AAE-48E9-079E-B896-611FB7D1F030}"/>
              </a:ext>
            </a:extLst>
          </p:cNvPr>
          <p:cNvSpPr txBox="1"/>
          <p:nvPr/>
        </p:nvSpPr>
        <p:spPr>
          <a:xfrm>
            <a:off x="385823" y="1485901"/>
            <a:ext cx="8793896" cy="4431983"/>
          </a:xfrm>
          <a:prstGeom prst="rect">
            <a:avLst/>
          </a:prstGeom>
          <a:noFill/>
        </p:spPr>
        <p:txBody>
          <a:bodyPr wrap="square">
            <a:spAutoFit/>
          </a:bodyPr>
          <a:lstStyle/>
          <a:p>
            <a:pPr marR="0" lvl="2" indent="-914400" algn="just">
              <a:spcBef>
                <a:spcPts val="1200"/>
              </a:spcBef>
              <a:spcAft>
                <a:spcPts val="600"/>
              </a:spcAft>
            </a:pPr>
            <a:r>
              <a:rPr lang="el-GR" sz="1800" b="1">
                <a:effectLst/>
                <a:latin typeface="Calibri" panose="020F0502020204030204" pitchFamily="34" charset="0"/>
                <a:ea typeface="Meiryo" panose="020B0604030504040204" pitchFamily="34" charset="-128"/>
                <a:cs typeface="Arial" panose="020B0604020202020204" pitchFamily="34" charset="0"/>
              </a:rPr>
              <a:t>Τα επιτεύγματα του μείγματος των Δράσεων της Π.Π. 2007-2013</a:t>
            </a:r>
          </a:p>
          <a:p>
            <a:pPr marR="0" lvl="2" indent="-857250" algn="just">
              <a:spcBef>
                <a:spcPts val="1200"/>
              </a:spcBef>
              <a:spcAft>
                <a:spcPts val="600"/>
              </a:spcAft>
              <a:buFont typeface="+mj-lt"/>
              <a:buAutoNum type="arabicPeriod"/>
            </a:pPr>
            <a:r>
              <a:rPr lang="el-GR" sz="1800" b="1">
                <a:effectLst/>
                <a:latin typeface="Calibri" panose="020F0502020204030204" pitchFamily="34" charset="0"/>
                <a:ea typeface="Meiryo" panose="020B0604030504040204" pitchFamily="34" charset="-128"/>
                <a:cs typeface="Arial" panose="020B0604020202020204" pitchFamily="34" charset="0"/>
              </a:rPr>
              <a:t>Υπήρξε ενίσχυση των καινοτομικών ικανοτήτων</a:t>
            </a:r>
            <a:r>
              <a:rPr lang="el-GR" b="1">
                <a:latin typeface="Calibri" panose="020F0502020204030204" pitchFamily="34" charset="0"/>
                <a:ea typeface="Meiryo" panose="020B0604030504040204" pitchFamily="34" charset="-128"/>
                <a:cs typeface="Arial" panose="020B0604020202020204" pitchFamily="34" charset="0"/>
              </a:rPr>
              <a:t> των επιχειρήσεων και της καινοτομίας συνολικά: προσλήφθηκε </a:t>
            </a:r>
            <a:r>
              <a:rPr lang="el-GR">
                <a:latin typeface="Calibri" panose="020F0502020204030204" pitchFamily="34" charset="0"/>
                <a:ea typeface="Meiryo" panose="020B0604030504040204" pitchFamily="34" charset="-128"/>
                <a:cs typeface="Arial" panose="020B0604020202020204" pitchFamily="34" charset="0"/>
              </a:rPr>
              <a:t> νέο ερευνητικό  προσωπικού</a:t>
            </a:r>
            <a:r>
              <a:rPr lang="el-GR" b="1">
                <a:latin typeface="Calibri" panose="020F0502020204030204" pitchFamily="34" charset="0"/>
                <a:ea typeface="Meiryo" panose="020B0604030504040204" pitchFamily="34" charset="-128"/>
                <a:cs typeface="Arial" panose="020B0604020202020204" pitchFamily="34" charset="0"/>
              </a:rPr>
              <a:t>, </a:t>
            </a:r>
            <a:r>
              <a:rPr lang="el-GR">
                <a:latin typeface="Calibri" panose="020F0502020204030204" pitchFamily="34" charset="0"/>
                <a:ea typeface="Meiryo" panose="020B0604030504040204" pitchFamily="34" charset="-128"/>
                <a:cs typeface="Arial" panose="020B0604020202020204" pitchFamily="34" charset="0"/>
              </a:rPr>
              <a:t>δημιουργήθηκαν νέες συνεργασίες και δικτυώσεις που επεκτάθηκαν και μετά το τέλος των έργων</a:t>
            </a:r>
            <a:r>
              <a:rPr lang="el-GR" sz="1800">
                <a:effectLst/>
                <a:latin typeface="Calibri" panose="020F0502020204030204" pitchFamily="34" charset="0"/>
                <a:ea typeface="Meiryo" panose="020B0604030504040204" pitchFamily="34" charset="-128"/>
                <a:cs typeface="Arial" panose="020B0604020202020204" pitchFamily="34" charset="0"/>
              </a:rPr>
              <a:t> και υπήρξαν διπλώματα ευρεσιτεχνίας όπως και νέα προϊόντα και υπηρεσίες. </a:t>
            </a:r>
            <a:r>
              <a:rPr lang="el-GR" sz="1800">
                <a:effectLst/>
                <a:latin typeface="Calibri" panose="020F0502020204030204" pitchFamily="34" charset="0"/>
                <a:ea typeface="Calibri" panose="020F0502020204030204" pitchFamily="34" charset="0"/>
              </a:rPr>
              <a:t>Ιδιαίτερη συνεισφορά στην ανάπτυξη  του καινοτομικού δυναμικού είχαν οι Δράσεις Νεοφυείς και Συστάδες Επιχειρήσεων.</a:t>
            </a:r>
          </a:p>
          <a:p>
            <a:pPr marR="0" lvl="2" indent="-857250" algn="just">
              <a:spcBef>
                <a:spcPts val="1200"/>
              </a:spcBef>
              <a:spcAft>
                <a:spcPts val="600"/>
              </a:spcAft>
              <a:buFont typeface="+mj-lt"/>
              <a:buAutoNum type="arabicPeriod"/>
            </a:pPr>
            <a:r>
              <a:rPr lang="el-GR" sz="1800" b="1">
                <a:effectLst/>
                <a:latin typeface="Calibri" panose="020F0502020204030204" pitchFamily="34" charset="0"/>
                <a:ea typeface="Meiryo" panose="020B0604030504040204" pitchFamily="34" charset="-128"/>
                <a:cs typeface="Arial" panose="020B0604020202020204" pitchFamily="34" charset="0"/>
              </a:rPr>
              <a:t>Ο Στρατηγικός Στόχος της ενίσχυσης των διασυνδέσεων των επιχειρήσεων με τους ερευνητικούς φορείς πέτυχε σε μεγάλο βαθμό</a:t>
            </a:r>
            <a:r>
              <a:rPr lang="el-GR" sz="1800">
                <a:effectLst/>
                <a:latin typeface="Calibri" panose="020F0502020204030204" pitchFamily="34" charset="0"/>
                <a:ea typeface="Meiryo" panose="020B0604030504040204" pitchFamily="34" charset="-128"/>
                <a:cs typeface="Arial" panose="020B0604020202020204" pitchFamily="34" charset="0"/>
              </a:rPr>
              <a:t>. Οι συνεργασίες προωθήθηκαν όχι μόνο από Δράσεις που είχαν ως άμεσο στόχο τους τη δικτύωση επιχειρήσεων και ερευνητικών φορέων αλλά και από </a:t>
            </a:r>
            <a:r>
              <a:rPr lang="el-GR">
                <a:latin typeface="Calibri" panose="020F0502020204030204" pitchFamily="34" charset="0"/>
                <a:ea typeface="Meiryo" panose="020B0604030504040204" pitchFamily="34" charset="-128"/>
                <a:cs typeface="Arial" panose="020B0604020202020204" pitchFamily="34" charset="0"/>
              </a:rPr>
              <a:t>Δράσεις που επέλεξαν να συνεργαστούν με ΑΕΙ/ΕΚ. </a:t>
            </a:r>
            <a:r>
              <a:rPr lang="el-GR" sz="1800">
                <a:effectLst/>
                <a:latin typeface="Calibri" panose="020F0502020204030204" pitchFamily="34" charset="0"/>
                <a:ea typeface="Meiryo" panose="020B0604030504040204" pitchFamily="34" charset="-128"/>
                <a:cs typeface="Arial" panose="020B0604020202020204" pitchFamily="34" charset="0"/>
              </a:rPr>
              <a:t>αν και δεν ήταν προϋπόθεση χρηματοδότησης. Ικανοποίηση υπήρξε και στις συνεργασίες των επιχειρήσεων με ερευνητικά ιδρύματα και επιχειρήσεις του εξωτερικού.</a:t>
            </a:r>
          </a:p>
        </p:txBody>
      </p:sp>
      <p:sp>
        <p:nvSpPr>
          <p:cNvPr id="4" name="TextBox 3">
            <a:extLst>
              <a:ext uri="{FF2B5EF4-FFF2-40B4-BE49-F238E27FC236}">
                <a16:creationId xmlns:a16="http://schemas.microsoft.com/office/drawing/2014/main" id="{0C6D6E70-15EF-1CFE-B797-A14BDB7BACEA}"/>
              </a:ext>
            </a:extLst>
          </p:cNvPr>
          <p:cNvSpPr txBox="1"/>
          <p:nvPr/>
        </p:nvSpPr>
        <p:spPr>
          <a:xfrm>
            <a:off x="385823" y="601562"/>
            <a:ext cx="1562928" cy="338554"/>
          </a:xfrm>
          <a:prstGeom prst="rect">
            <a:avLst/>
          </a:prstGeom>
          <a:noFill/>
        </p:spPr>
        <p:txBody>
          <a:bodyPr wrap="none" rtlCol="0">
            <a:spAutoFit/>
          </a:bodyPr>
          <a:lstStyle/>
          <a:p>
            <a:r>
              <a:rPr lang="el-GR" sz="1600" b="1">
                <a:solidFill>
                  <a:srgbClr val="C00000"/>
                </a:solidFill>
              </a:rPr>
              <a:t>Επιτεύγματα [1]</a:t>
            </a:r>
          </a:p>
        </p:txBody>
      </p:sp>
    </p:spTree>
    <p:extLst>
      <p:ext uri="{BB962C8B-B14F-4D97-AF65-F5344CB8AC3E}">
        <p14:creationId xmlns:p14="http://schemas.microsoft.com/office/powerpoint/2010/main" val="698146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48</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3439083" cy="369332"/>
          </a:xfrm>
          <a:prstGeom prst="rect">
            <a:avLst/>
          </a:prstGeom>
          <a:noFill/>
        </p:spPr>
        <p:txBody>
          <a:bodyPr wrap="none" rtlCol="0">
            <a:spAutoFit/>
          </a:bodyPr>
          <a:lstStyle/>
          <a:p>
            <a:r>
              <a:rPr lang="el-GR" b="1">
                <a:solidFill>
                  <a:schemeClr val="bg2">
                    <a:lumMod val="25000"/>
                  </a:schemeClr>
                </a:solidFill>
              </a:rPr>
              <a:t>Συμπεράσματα και </a:t>
            </a:r>
            <a:r>
              <a:rPr lang="el-GR" b="1" err="1">
                <a:solidFill>
                  <a:schemeClr val="bg2">
                    <a:lumMod val="25000"/>
                  </a:schemeClr>
                </a:solidFill>
              </a:rPr>
              <a:t>προτ</a:t>
            </a:r>
            <a:r>
              <a:rPr lang="en-US" b="1" err="1">
                <a:solidFill>
                  <a:schemeClr val="bg2">
                    <a:lumMod val="25000"/>
                  </a:schemeClr>
                </a:solidFill>
              </a:rPr>
              <a:t>ά</a:t>
            </a:r>
            <a:r>
              <a:rPr lang="el-GR" b="1">
                <a:solidFill>
                  <a:schemeClr val="bg2">
                    <a:lumMod val="25000"/>
                  </a:schemeClr>
                </a:solidFill>
              </a:rPr>
              <a:t>σεις [3</a:t>
            </a:r>
            <a:r>
              <a:rPr lang="en-US" b="1">
                <a:solidFill>
                  <a:schemeClr val="bg2">
                    <a:lumMod val="25000"/>
                  </a:schemeClr>
                </a:solidFill>
              </a:rPr>
              <a:t>]</a:t>
            </a:r>
            <a:r>
              <a:rPr lang="el-GR" b="1">
                <a:solidFill>
                  <a:schemeClr val="bg2">
                    <a:lumMod val="25000"/>
                  </a:schemeClr>
                </a:solidFill>
              </a:rPr>
              <a:t> </a:t>
            </a:r>
          </a:p>
        </p:txBody>
      </p:sp>
      <p:sp>
        <p:nvSpPr>
          <p:cNvPr id="5" name="TextBox 4">
            <a:extLst>
              <a:ext uri="{FF2B5EF4-FFF2-40B4-BE49-F238E27FC236}">
                <a16:creationId xmlns:a16="http://schemas.microsoft.com/office/drawing/2014/main" id="{E1355BB4-11B0-9394-6709-6F3744B4D666}"/>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10" name="TextBox 9">
            <a:extLst>
              <a:ext uri="{FF2B5EF4-FFF2-40B4-BE49-F238E27FC236}">
                <a16:creationId xmlns:a16="http://schemas.microsoft.com/office/drawing/2014/main" id="{59866AAE-48E9-079E-B896-611FB7D1F030}"/>
              </a:ext>
            </a:extLst>
          </p:cNvPr>
          <p:cNvSpPr txBox="1"/>
          <p:nvPr/>
        </p:nvSpPr>
        <p:spPr>
          <a:xfrm>
            <a:off x="454276" y="1035844"/>
            <a:ext cx="8793896" cy="5493812"/>
          </a:xfrm>
          <a:prstGeom prst="rect">
            <a:avLst/>
          </a:prstGeom>
          <a:noFill/>
        </p:spPr>
        <p:txBody>
          <a:bodyPr wrap="square">
            <a:spAutoFit/>
          </a:bodyPr>
          <a:lstStyle/>
          <a:p>
            <a:pPr marR="0" lvl="2" indent="-914400" algn="just">
              <a:spcBef>
                <a:spcPts val="1200"/>
              </a:spcBef>
              <a:spcAft>
                <a:spcPts val="600"/>
              </a:spcAft>
            </a:pPr>
            <a:r>
              <a:rPr lang="el-GR" sz="1800" b="1">
                <a:effectLst/>
                <a:latin typeface="Calibri" panose="020F0502020204030204" pitchFamily="34" charset="0"/>
                <a:ea typeface="Meiryo" panose="020B0604030504040204" pitchFamily="34" charset="-128"/>
                <a:cs typeface="Arial" panose="020B0604020202020204" pitchFamily="34" charset="0"/>
              </a:rPr>
              <a:t>Τα επιτεύγματα του μείγματος των Δράσεων της Π.Π. 2007-2013 (συνέχεια)</a:t>
            </a:r>
          </a:p>
          <a:p>
            <a:pPr marR="0" lvl="2" indent="-857250" algn="just">
              <a:spcBef>
                <a:spcPts val="1200"/>
              </a:spcBef>
              <a:spcAft>
                <a:spcPts val="600"/>
              </a:spcAft>
              <a:buFont typeface="+mj-lt"/>
              <a:buAutoNum type="arabicPeriod" startAt="3"/>
            </a:pPr>
            <a:r>
              <a:rPr lang="el-GR" sz="1800" b="1">
                <a:effectLst/>
                <a:latin typeface="Calibri" panose="020F0502020204030204" pitchFamily="34" charset="0"/>
                <a:ea typeface="Calibri" panose="020F0502020204030204" pitchFamily="34" charset="0"/>
              </a:rPr>
              <a:t>Η Ανάπτυξη του ερευνητικού δυναμικού υπήρξε μέγιστης σημασίας από συστημικής πλευράς. </a:t>
            </a:r>
            <a:r>
              <a:rPr lang="el-GR" sz="1800">
                <a:effectLst/>
                <a:latin typeface="Calibri" panose="020F0502020204030204" pitchFamily="34" charset="0"/>
                <a:ea typeface="Calibri" panose="020F0502020204030204" pitchFamily="34" charset="0"/>
              </a:rPr>
              <a:t>Συνολικά οι ερευνητές που συμμετείχαν στις Δράσεις παρουσίασαν έναν πολύ μεγάλο όγκο δημοσιεύσεων, και οι επιστημονικές δημοσιεύσεις που είχαν άμεση σχέση με τις Δράσεις ήταν 7% του συνόλου των ελληνικών δημοσιεύσεων της περιόδου, ένα ποσοστό αντίστοιχο με το ποσοστό των Δράσεων στη συνολική δημόσια χρηματοδότηση. </a:t>
            </a:r>
          </a:p>
          <a:p>
            <a:pPr marR="0" lvl="2" indent="-857250" algn="just">
              <a:spcBef>
                <a:spcPts val="1200"/>
              </a:spcBef>
              <a:spcAft>
                <a:spcPts val="600"/>
              </a:spcAft>
              <a:buFont typeface="+mj-lt"/>
              <a:buAutoNum type="arabicPeriod" startAt="3"/>
            </a:pPr>
            <a:r>
              <a:rPr lang="el-GR" b="1">
                <a:latin typeface="Calibri" panose="020F0502020204030204" pitchFamily="34" charset="0"/>
                <a:ea typeface="Meiryo" panose="020B0604030504040204" pitchFamily="34" charset="-128"/>
                <a:cs typeface="Arial" panose="020B0604020202020204" pitchFamily="34" charset="0"/>
              </a:rPr>
              <a:t>Οι ε</a:t>
            </a:r>
            <a:r>
              <a:rPr lang="el-GR" sz="1800" b="1">
                <a:effectLst/>
                <a:latin typeface="Calibri" panose="020F0502020204030204" pitchFamily="34" charset="0"/>
                <a:ea typeface="Meiryo" panose="020B0604030504040204" pitchFamily="34" charset="-128"/>
                <a:cs typeface="Arial" panose="020B0604020202020204" pitchFamily="34" charset="0"/>
              </a:rPr>
              <a:t>πιδράσεις στην οικονομία </a:t>
            </a:r>
            <a:r>
              <a:rPr lang="el-GR" sz="1800">
                <a:effectLst/>
                <a:latin typeface="Calibri" panose="020F0502020204030204" pitchFamily="34" charset="0"/>
                <a:ea typeface="Meiryo" panose="020B0604030504040204" pitchFamily="34" charset="-128"/>
                <a:cs typeface="Arial" panose="020B0604020202020204" pitchFamily="34" charset="0"/>
              </a:rPr>
              <a:t>ήταν σε κάποιες περιπτώσεις μεμονωμένων επιχειρήσεων πολύ εντυπωσιακές παρόλες τις αντίξοες συνθήκες της εποχής. Τα συνολικά οικονομικά αποτελέσματα για τις επιχειρήσεις ήταν περιορισμένα αλλά όχι ανύπαρκτα. Στην εθνική οικονομία δημιουργήθηκε ΑΕΠ € 406 εκ περίπου, όσο εκταμίευσε το ελληνικό Δημόσιο για όλες τις Δράσεις. Τα πολλαπλασιαστικά αποτελέσματα είχαν μια αντίστοιχη επιρροή στους κλάδους της έξυπνης εξειδίκευσης, ιδιαίτερα στους κλάδους ΤΠΕ και Υγείας. </a:t>
            </a:r>
          </a:p>
          <a:p>
            <a:pPr marR="0" lvl="2" indent="-857250" algn="just">
              <a:spcBef>
                <a:spcPts val="1200"/>
              </a:spcBef>
              <a:spcAft>
                <a:spcPts val="600"/>
              </a:spcAft>
              <a:buFont typeface="+mj-lt"/>
              <a:buAutoNum type="arabicPeriod" startAt="3"/>
            </a:pPr>
            <a:r>
              <a:rPr lang="el-GR" sz="1800">
                <a:effectLst/>
                <a:latin typeface="Calibri" panose="020F0502020204030204" pitchFamily="34" charset="0"/>
                <a:ea typeface="Meiryo" panose="020B0604030504040204" pitchFamily="34" charset="-128"/>
                <a:cs typeface="Arial" panose="020B0604020202020204" pitchFamily="34" charset="0"/>
              </a:rPr>
              <a:t>Η </a:t>
            </a:r>
            <a:r>
              <a:rPr lang="el-GR" sz="1800" b="1">
                <a:effectLst/>
                <a:latin typeface="Calibri" panose="020F0502020204030204" pitchFamily="34" charset="0"/>
                <a:ea typeface="Meiryo" panose="020B0604030504040204" pitchFamily="34" charset="-128"/>
                <a:cs typeface="Arial" panose="020B0604020202020204" pitchFamily="34" charset="0"/>
              </a:rPr>
              <a:t>υποστήριξη της διεθνοποίησης της Ε&amp;Κ την Π.Π. 2007-2013 έγινε με αρκετή επιτυχία </a:t>
            </a:r>
            <a:r>
              <a:rPr lang="el-GR" sz="1800">
                <a:effectLst/>
                <a:latin typeface="Calibri" panose="020F0502020204030204" pitchFamily="34" charset="0"/>
                <a:ea typeface="Meiryo" panose="020B0604030504040204" pitchFamily="34" charset="-128"/>
                <a:cs typeface="Arial" panose="020B0604020202020204" pitchFamily="34" charset="0"/>
              </a:rPr>
              <a:t>με διμερείς συνεργασίες και με την υποστήριξη της συμμετοχής στις Ερευνητικές Πρωτοβουλίες ESFRI, ERANETS, JTI και JPI</a:t>
            </a:r>
          </a:p>
        </p:txBody>
      </p:sp>
      <p:sp>
        <p:nvSpPr>
          <p:cNvPr id="4" name="TextBox 3">
            <a:extLst>
              <a:ext uri="{FF2B5EF4-FFF2-40B4-BE49-F238E27FC236}">
                <a16:creationId xmlns:a16="http://schemas.microsoft.com/office/drawing/2014/main" id="{7028010F-FD06-ABD0-F432-3F8DDB683FB3}"/>
              </a:ext>
            </a:extLst>
          </p:cNvPr>
          <p:cNvSpPr txBox="1"/>
          <p:nvPr/>
        </p:nvSpPr>
        <p:spPr>
          <a:xfrm>
            <a:off x="454276" y="697290"/>
            <a:ext cx="1562928" cy="338554"/>
          </a:xfrm>
          <a:prstGeom prst="rect">
            <a:avLst/>
          </a:prstGeom>
          <a:noFill/>
        </p:spPr>
        <p:txBody>
          <a:bodyPr wrap="none" rtlCol="0">
            <a:spAutoFit/>
          </a:bodyPr>
          <a:lstStyle/>
          <a:p>
            <a:r>
              <a:rPr lang="el-GR" sz="1600" b="1">
                <a:solidFill>
                  <a:srgbClr val="C00000"/>
                </a:solidFill>
              </a:rPr>
              <a:t>Επιτεύγματα [2]</a:t>
            </a:r>
          </a:p>
        </p:txBody>
      </p:sp>
    </p:spTree>
    <p:extLst>
      <p:ext uri="{BB962C8B-B14F-4D97-AF65-F5344CB8AC3E}">
        <p14:creationId xmlns:p14="http://schemas.microsoft.com/office/powerpoint/2010/main" val="4144660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49</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3439083" cy="369332"/>
          </a:xfrm>
          <a:prstGeom prst="rect">
            <a:avLst/>
          </a:prstGeom>
          <a:noFill/>
        </p:spPr>
        <p:txBody>
          <a:bodyPr wrap="none" rtlCol="0">
            <a:spAutoFit/>
          </a:bodyPr>
          <a:lstStyle/>
          <a:p>
            <a:r>
              <a:rPr lang="el-GR" b="1">
                <a:solidFill>
                  <a:schemeClr val="bg2">
                    <a:lumMod val="25000"/>
                  </a:schemeClr>
                </a:solidFill>
              </a:rPr>
              <a:t>Συμπεράσματα και προτάσεις [4</a:t>
            </a:r>
            <a:r>
              <a:rPr lang="en-US" b="1">
                <a:solidFill>
                  <a:schemeClr val="bg2">
                    <a:lumMod val="25000"/>
                  </a:schemeClr>
                </a:solidFill>
              </a:rPr>
              <a:t>]</a:t>
            </a:r>
            <a:r>
              <a:rPr lang="el-GR" b="1">
                <a:solidFill>
                  <a:schemeClr val="bg2">
                    <a:lumMod val="25000"/>
                  </a:schemeClr>
                </a:solidFill>
              </a:rPr>
              <a:t> </a:t>
            </a:r>
          </a:p>
        </p:txBody>
      </p:sp>
      <p:sp>
        <p:nvSpPr>
          <p:cNvPr id="5" name="TextBox 4">
            <a:extLst>
              <a:ext uri="{FF2B5EF4-FFF2-40B4-BE49-F238E27FC236}">
                <a16:creationId xmlns:a16="http://schemas.microsoft.com/office/drawing/2014/main" id="{E1355BB4-11B0-9394-6709-6F3744B4D666}"/>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B452EB6A-40E3-67B6-E854-0854B8B15B18}"/>
              </a:ext>
            </a:extLst>
          </p:cNvPr>
          <p:cNvSpPr txBox="1"/>
          <p:nvPr/>
        </p:nvSpPr>
        <p:spPr>
          <a:xfrm>
            <a:off x="0" y="1327041"/>
            <a:ext cx="8958263" cy="5755422"/>
          </a:xfrm>
          <a:prstGeom prst="rect">
            <a:avLst/>
          </a:prstGeom>
          <a:noFill/>
        </p:spPr>
        <p:txBody>
          <a:bodyPr wrap="square">
            <a:spAutoFit/>
          </a:bodyPr>
          <a:lstStyle/>
          <a:p>
            <a:pPr marL="742950" lvl="1" indent="-285750" algn="just">
              <a:spcBef>
                <a:spcPts val="1200"/>
              </a:spcBef>
              <a:spcAft>
                <a:spcPts val="1200"/>
              </a:spcAft>
              <a:buFont typeface="Arial" panose="020B0604020202020204" pitchFamily="34" charset="0"/>
              <a:buChar char="•"/>
            </a:pPr>
            <a:r>
              <a:rPr lang="el-GR" sz="1800" b="1">
                <a:effectLst/>
                <a:latin typeface="Calibri" panose="020F0502020204030204" pitchFamily="34" charset="0"/>
                <a:ea typeface="Calibri" panose="020F0502020204030204" pitchFamily="34" charset="0"/>
              </a:rPr>
              <a:t>Οι πόροι που διατέθηκαν στην Προγραμματική Περίοδο 2007-2013 δεν ήταν επαρκείς </a:t>
            </a:r>
            <a:r>
              <a:rPr lang="el-GR" sz="1800">
                <a:effectLst/>
                <a:latin typeface="Calibri" panose="020F0502020204030204" pitchFamily="34" charset="0"/>
                <a:ea typeface="Calibri" panose="020F0502020204030204" pitchFamily="34" charset="0"/>
              </a:rPr>
              <a:t>για να καλύψουν τη ζήτηση υψηλής ποιότητας προτάσεων ή του συνόλου των αναγκών της οικονομίας για αύξηση της ανταγωνιστικότητας.</a:t>
            </a:r>
          </a:p>
          <a:p>
            <a:pPr marL="742950" lvl="1" indent="-285750" algn="just">
              <a:spcBef>
                <a:spcPts val="1200"/>
              </a:spcBef>
              <a:spcAft>
                <a:spcPts val="1200"/>
              </a:spcAft>
              <a:buFont typeface="Arial" panose="020B0604020202020204" pitchFamily="34" charset="0"/>
              <a:buChar char="•"/>
            </a:pPr>
            <a:r>
              <a:rPr lang="el-GR" sz="1800">
                <a:effectLst/>
                <a:latin typeface="Calibri" panose="020F0502020204030204" pitchFamily="34" charset="0"/>
                <a:ea typeface="Calibri" panose="020F0502020204030204" pitchFamily="34" charset="0"/>
              </a:rPr>
              <a:t>Με δεδομένο ότι έχουν περάσει 10 χρόνια από την ολοκλήρωση της Προγραμματικής Περιόδου 2007-2013 </a:t>
            </a:r>
            <a:r>
              <a:rPr lang="el-GR" sz="1800" b="1">
                <a:effectLst/>
                <a:latin typeface="Calibri" panose="020F0502020204030204" pitchFamily="34" charset="0"/>
                <a:ea typeface="Calibri" panose="020F0502020204030204" pitchFamily="34" charset="0"/>
              </a:rPr>
              <a:t>τουλάχιστον ο διπλασιασμός των πιστώσεων είναι απαραίτητος για την αναβάθμιση του συστήματος</a:t>
            </a:r>
            <a:r>
              <a:rPr lang="el-GR" sz="1800">
                <a:effectLst/>
                <a:latin typeface="Calibri" panose="020F0502020204030204" pitchFamily="34" charset="0"/>
                <a:ea typeface="Calibri" panose="020F0502020204030204" pitchFamily="34" charset="0"/>
              </a:rPr>
              <a:t> για τη χρηματοδότηση ανταγωνιστικών προγραμμάτων έρευνας και είναι ρεαλιστικός εφόσον η χώρα βρίσκεται σε θετική οικονομική συγκυρία και υπάρχουν αθροιστικά κονδύλια από το ΕΣΠΑ και το Ταμείο Ανάκαμψης που μπορούν να αξιοποιηθούν για τη χρηματοδότηση Δράσεων αντίστοιχων με αυτές που αξιολογήθηκαν.</a:t>
            </a:r>
          </a:p>
          <a:p>
            <a:pPr marL="742950" lvl="1" indent="-285750" algn="just">
              <a:spcBef>
                <a:spcPts val="1200"/>
              </a:spcBef>
              <a:spcAft>
                <a:spcPts val="1200"/>
              </a:spcAft>
              <a:buFont typeface="Arial" panose="020B0604020202020204" pitchFamily="34" charset="0"/>
              <a:buChar char="•"/>
            </a:pPr>
            <a:r>
              <a:rPr lang="el-GR" sz="1800" b="1">
                <a:solidFill>
                  <a:srgbClr val="404040"/>
                </a:solidFill>
                <a:effectLst/>
                <a:latin typeface="Calibri" panose="020F0502020204030204" pitchFamily="34" charset="0"/>
                <a:ea typeface="Meiryo" panose="020B0604030504040204" pitchFamily="34" charset="-128"/>
                <a:cs typeface="Arial" panose="020B0604020202020204" pitchFamily="34" charset="0"/>
              </a:rPr>
              <a:t> </a:t>
            </a:r>
            <a:r>
              <a:rPr lang="el-GR" sz="1800" b="1">
                <a:effectLst/>
                <a:latin typeface="Calibri" panose="020F0502020204030204" pitchFamily="34" charset="0"/>
                <a:ea typeface="Calibri" panose="020F0502020204030204" pitchFamily="34" charset="0"/>
              </a:rPr>
              <a:t>Η χρηματοδότηση στο ερευνητικό σύστημα ήταν διαφορετική ανά Περιφέρεια</a:t>
            </a:r>
            <a:r>
              <a:rPr lang="el-GR" sz="1800">
                <a:effectLst/>
                <a:latin typeface="Calibri" panose="020F0502020204030204" pitchFamily="34" charset="0"/>
                <a:ea typeface="Calibri" panose="020F0502020204030204" pitchFamily="34" charset="0"/>
              </a:rPr>
              <a:t>: Τα ποσοστά απορ­ρόφησης ήταν παρόμοια με την συνολική κατανομή των πόρων Ε&amp;Α ως σύνολο, με συγκριτικά (αλλά όχι απόλυτα) μειωμένα τα οφέλη της Αττικής  και αντίστοιχο σχετικό όφελος σε Κρήτη, Δυτική Ελλάδα και η Κεντρική Μακεδονία.</a:t>
            </a:r>
          </a:p>
          <a:p>
            <a:pPr marR="0" lvl="1" algn="just">
              <a:spcBef>
                <a:spcPts val="1200"/>
              </a:spcBef>
              <a:spcAft>
                <a:spcPts val="1200"/>
              </a:spcAft>
            </a:pPr>
            <a:endParaRPr lang="el-GR" sz="1800" b="1">
              <a:solidFill>
                <a:srgbClr val="404040"/>
              </a:solidFill>
              <a:effectLst/>
              <a:latin typeface="Calibri" panose="020F0502020204030204" pitchFamily="34" charset="0"/>
              <a:ea typeface="Meiryo" panose="020B0604030504040204" pitchFamily="34" charset="-128"/>
              <a:cs typeface="Arial" panose="020B0604020202020204" pitchFamily="34" charset="0"/>
            </a:endParaRPr>
          </a:p>
          <a:p>
            <a:pPr marL="742950" marR="0" lvl="1" indent="-285750" algn="just">
              <a:spcBef>
                <a:spcPts val="1200"/>
              </a:spcBef>
              <a:spcAft>
                <a:spcPts val="1200"/>
              </a:spcAft>
              <a:buFont typeface="+mj-lt"/>
              <a:buAutoNum type="arabicPeriod"/>
            </a:pPr>
            <a:endParaRPr lang="el-GR" sz="1800" b="1">
              <a:solidFill>
                <a:srgbClr val="404040"/>
              </a:solidFill>
              <a:effectLst/>
              <a:latin typeface="Calibri" panose="020F0502020204030204" pitchFamily="34" charset="0"/>
              <a:ea typeface="Meiryo" panose="020B0604030504040204" pitchFamily="34" charset="-128"/>
              <a:cs typeface="Arial" panose="020B0604020202020204" pitchFamily="34" charset="0"/>
            </a:endParaRPr>
          </a:p>
        </p:txBody>
      </p:sp>
      <p:sp>
        <p:nvSpPr>
          <p:cNvPr id="4" name="TextBox 3">
            <a:extLst>
              <a:ext uri="{FF2B5EF4-FFF2-40B4-BE49-F238E27FC236}">
                <a16:creationId xmlns:a16="http://schemas.microsoft.com/office/drawing/2014/main" id="{E40C4142-9BB9-8749-F58E-272BBE81DB3A}"/>
              </a:ext>
            </a:extLst>
          </p:cNvPr>
          <p:cNvSpPr txBox="1"/>
          <p:nvPr/>
        </p:nvSpPr>
        <p:spPr>
          <a:xfrm>
            <a:off x="385823" y="678909"/>
            <a:ext cx="6489229" cy="338554"/>
          </a:xfrm>
          <a:prstGeom prst="rect">
            <a:avLst/>
          </a:prstGeom>
          <a:noFill/>
        </p:spPr>
        <p:txBody>
          <a:bodyPr wrap="square" rtlCol="0">
            <a:spAutoFit/>
          </a:bodyPr>
          <a:lstStyle/>
          <a:p>
            <a:r>
              <a:rPr lang="el-GR" sz="1600" b="1">
                <a:solidFill>
                  <a:srgbClr val="C00000"/>
                </a:solidFill>
              </a:rPr>
              <a:t>Επάρκεια χρηματοδότησης και προσθετικότητα εισροών  </a:t>
            </a:r>
          </a:p>
        </p:txBody>
      </p:sp>
    </p:spTree>
    <p:extLst>
      <p:ext uri="{BB962C8B-B14F-4D97-AF65-F5344CB8AC3E}">
        <p14:creationId xmlns:p14="http://schemas.microsoft.com/office/powerpoint/2010/main" val="2807746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5</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2" y="369332"/>
            <a:ext cx="9306817" cy="369332"/>
          </a:xfrm>
          <a:prstGeom prst="rect">
            <a:avLst/>
          </a:prstGeom>
          <a:noFill/>
        </p:spPr>
        <p:txBody>
          <a:bodyPr wrap="square" rtlCol="0">
            <a:spAutoFit/>
          </a:bodyPr>
          <a:lstStyle/>
          <a:p>
            <a:r>
              <a:rPr lang="el-GR" b="1">
                <a:solidFill>
                  <a:schemeClr val="bg2">
                    <a:lumMod val="25000"/>
                  </a:schemeClr>
                </a:solidFill>
              </a:rPr>
              <a:t>Συνάφεια του μίγματος Δράσεων [2</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385821" y="670231"/>
            <a:ext cx="9673738" cy="338554"/>
          </a:xfrm>
          <a:prstGeom prst="rect">
            <a:avLst/>
          </a:prstGeom>
          <a:noFill/>
        </p:spPr>
        <p:txBody>
          <a:bodyPr wrap="none" rtlCol="0">
            <a:spAutoFit/>
          </a:bodyPr>
          <a:lstStyle/>
          <a:p>
            <a:r>
              <a:rPr lang="el-GR" sz="1600" b="1">
                <a:solidFill>
                  <a:srgbClr val="C00000"/>
                </a:solidFill>
              </a:rPr>
              <a:t>Βαθμός ευθυγράμμισης των στρατηγικών στόχων με γενικότερο σχεδιασμό και Εθνική Στρατηγική ΕΤΑΚ [2] </a:t>
            </a:r>
          </a:p>
        </p:txBody>
      </p:sp>
      <p:sp>
        <p:nvSpPr>
          <p:cNvPr id="5" name="TextBox 4">
            <a:extLst>
              <a:ext uri="{FF2B5EF4-FFF2-40B4-BE49-F238E27FC236}">
                <a16:creationId xmlns:a16="http://schemas.microsoft.com/office/drawing/2014/main" id="{4D0BB9F0-792A-8729-9B8C-1F32A4B4737C}"/>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graphicFrame>
        <p:nvGraphicFramePr>
          <p:cNvPr id="4" name="Table 3">
            <a:extLst>
              <a:ext uri="{FF2B5EF4-FFF2-40B4-BE49-F238E27FC236}">
                <a16:creationId xmlns:a16="http://schemas.microsoft.com/office/drawing/2014/main" id="{3F3F0301-90A7-6ED6-6AC7-234A961D457C}"/>
              </a:ext>
            </a:extLst>
          </p:cNvPr>
          <p:cNvGraphicFramePr>
            <a:graphicFrameLocks noGrp="1"/>
          </p:cNvGraphicFramePr>
          <p:nvPr>
            <p:extLst>
              <p:ext uri="{D42A27DB-BD31-4B8C-83A1-F6EECF244321}">
                <p14:modId xmlns:p14="http://schemas.microsoft.com/office/powerpoint/2010/main" val="2833566499"/>
              </p:ext>
            </p:extLst>
          </p:nvPr>
        </p:nvGraphicFramePr>
        <p:xfrm>
          <a:off x="844395" y="1278906"/>
          <a:ext cx="8389669" cy="5151120"/>
        </p:xfrm>
        <a:graphic>
          <a:graphicData uri="http://schemas.openxmlformats.org/drawingml/2006/table">
            <a:tbl>
              <a:tblPr firstRow="1" firstCol="1" lastRow="1">
                <a:tableStyleId>{21E4AEA4-8DFA-4A89-87EB-49C32662AFE0}</a:tableStyleId>
              </a:tblPr>
              <a:tblGrid>
                <a:gridCol w="1644287">
                  <a:extLst>
                    <a:ext uri="{9D8B030D-6E8A-4147-A177-3AD203B41FA5}">
                      <a16:colId xmlns:a16="http://schemas.microsoft.com/office/drawing/2014/main" val="4111132443"/>
                    </a:ext>
                  </a:extLst>
                </a:gridCol>
                <a:gridCol w="1991156">
                  <a:extLst>
                    <a:ext uri="{9D8B030D-6E8A-4147-A177-3AD203B41FA5}">
                      <a16:colId xmlns:a16="http://schemas.microsoft.com/office/drawing/2014/main" val="2419725261"/>
                    </a:ext>
                  </a:extLst>
                </a:gridCol>
                <a:gridCol w="1565362">
                  <a:extLst>
                    <a:ext uri="{9D8B030D-6E8A-4147-A177-3AD203B41FA5}">
                      <a16:colId xmlns:a16="http://schemas.microsoft.com/office/drawing/2014/main" val="2362923229"/>
                    </a:ext>
                  </a:extLst>
                </a:gridCol>
                <a:gridCol w="1613266">
                  <a:extLst>
                    <a:ext uri="{9D8B030D-6E8A-4147-A177-3AD203B41FA5}">
                      <a16:colId xmlns:a16="http://schemas.microsoft.com/office/drawing/2014/main" val="413881638"/>
                    </a:ext>
                  </a:extLst>
                </a:gridCol>
                <a:gridCol w="1575598">
                  <a:extLst>
                    <a:ext uri="{9D8B030D-6E8A-4147-A177-3AD203B41FA5}">
                      <a16:colId xmlns:a16="http://schemas.microsoft.com/office/drawing/2014/main" val="3683694363"/>
                    </a:ext>
                  </a:extLst>
                </a:gridCol>
              </a:tblGrid>
              <a:tr h="190500">
                <a:tc>
                  <a:txBody>
                    <a:bodyPr/>
                    <a:lstStyle/>
                    <a:p>
                      <a:pPr marL="0" marR="0" algn="l">
                        <a:spcBef>
                          <a:spcPts val="200"/>
                        </a:spcBef>
                        <a:spcAft>
                          <a:spcPts val="200"/>
                        </a:spcAft>
                      </a:pPr>
                      <a:r>
                        <a:rPr lang="el-GR" sz="1600" kern="800">
                          <a:effectLst/>
                        </a:rPr>
                        <a:t>Εθνικοί Στρατηγικοί στόχοι</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solidFill>
                  </a:tcPr>
                </a:tc>
                <a:tc>
                  <a:txBody>
                    <a:bodyPr/>
                    <a:lstStyle/>
                    <a:p>
                      <a:pPr marL="0" marR="0" algn="l">
                        <a:spcBef>
                          <a:spcPts val="200"/>
                        </a:spcBef>
                        <a:spcAft>
                          <a:spcPts val="200"/>
                        </a:spcAft>
                      </a:pPr>
                      <a:r>
                        <a:rPr lang="el-GR" sz="1600" kern="800">
                          <a:effectLst/>
                        </a:rPr>
                        <a:t>Ενότητες</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solidFill>
                  </a:tcPr>
                </a:tc>
                <a:tc>
                  <a:txBody>
                    <a:bodyPr/>
                    <a:lstStyle/>
                    <a:p>
                      <a:pPr marL="0" marR="0" algn="l">
                        <a:spcBef>
                          <a:spcPts val="200"/>
                        </a:spcBef>
                        <a:spcAft>
                          <a:spcPts val="200"/>
                        </a:spcAft>
                      </a:pPr>
                      <a:r>
                        <a:rPr lang="el-GR" sz="1600" kern="800">
                          <a:effectLst/>
                        </a:rPr>
                        <a:t>Χρηματοδότηση</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solidFill>
                  </a:tcPr>
                </a:tc>
                <a:tc>
                  <a:txBody>
                    <a:bodyPr/>
                    <a:lstStyle/>
                    <a:p>
                      <a:pPr marL="0" marR="0" algn="l">
                        <a:spcBef>
                          <a:spcPts val="200"/>
                        </a:spcBef>
                        <a:spcAft>
                          <a:spcPts val="200"/>
                        </a:spcAft>
                      </a:pPr>
                      <a:r>
                        <a:rPr lang="el-GR" sz="1600" kern="800">
                          <a:effectLst/>
                        </a:rPr>
                        <a:t>Μερίδιο χρηματοδότησης Ενότητας</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solidFill>
                  </a:tcPr>
                </a:tc>
                <a:tc>
                  <a:txBody>
                    <a:bodyPr/>
                    <a:lstStyle/>
                    <a:p>
                      <a:pPr marL="0" marR="0" algn="l">
                        <a:spcBef>
                          <a:spcPts val="200"/>
                        </a:spcBef>
                        <a:spcAft>
                          <a:spcPts val="200"/>
                        </a:spcAft>
                      </a:pPr>
                      <a:r>
                        <a:rPr lang="el-GR" sz="1600" kern="800">
                          <a:effectLst/>
                        </a:rPr>
                        <a:t>Μερίδιο ανά προτεραιότητα</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solidFill>
                  </a:tcPr>
                </a:tc>
                <a:extLst>
                  <a:ext uri="{0D108BD9-81ED-4DB2-BD59-A6C34878D82A}">
                    <a16:rowId xmlns:a16="http://schemas.microsoft.com/office/drawing/2014/main" val="3553546381"/>
                  </a:ext>
                </a:extLst>
              </a:tr>
              <a:tr h="203200">
                <a:tc rowSpan="4">
                  <a:txBody>
                    <a:bodyPr/>
                    <a:lstStyle/>
                    <a:p>
                      <a:pPr marL="0" marR="0" algn="l">
                        <a:spcBef>
                          <a:spcPts val="200"/>
                        </a:spcBef>
                        <a:spcAft>
                          <a:spcPts val="200"/>
                        </a:spcAft>
                      </a:pPr>
                      <a:r>
                        <a:rPr lang="el-GR" sz="1600" kern="800">
                          <a:effectLst/>
                        </a:rPr>
                        <a:t>Αύξηση της ζήτησης για ερευνητικά αποτελέσματα</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solidFill>
                  </a:tcPr>
                </a:tc>
                <a:tc>
                  <a:txBody>
                    <a:bodyPr/>
                    <a:lstStyle/>
                    <a:p>
                      <a:pPr marL="0" marR="0" algn="l">
                        <a:spcBef>
                          <a:spcPts val="200"/>
                        </a:spcBef>
                        <a:spcAft>
                          <a:spcPts val="200"/>
                        </a:spcAft>
                      </a:pPr>
                      <a:r>
                        <a:rPr lang="el-GR" sz="1600" kern="800">
                          <a:effectLst/>
                        </a:rPr>
                        <a:t>Ενίσχυση επιχειρήσεων</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39.692.023 </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9,8%</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rowSpan="4">
                  <a:txBody>
                    <a:bodyPr/>
                    <a:lstStyle/>
                    <a:p>
                      <a:pPr marL="0" marR="0" algn="r">
                        <a:spcBef>
                          <a:spcPts val="200"/>
                        </a:spcBef>
                        <a:spcAft>
                          <a:spcPts val="200"/>
                        </a:spcAft>
                      </a:pPr>
                      <a:r>
                        <a:rPr lang="el-GR" sz="1600" kern="800">
                          <a:effectLst/>
                        </a:rPr>
                        <a:t>53,0%</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2658395810"/>
                  </a:ext>
                </a:extLst>
              </a:tr>
              <a:tr h="203200">
                <a:tc vMerge="1">
                  <a:txBody>
                    <a:bodyPr/>
                    <a:lstStyle/>
                    <a:p>
                      <a:endParaRPr lang="en-US"/>
                    </a:p>
                  </a:txBody>
                  <a:tcPr/>
                </a:tc>
                <a:tc>
                  <a:txBody>
                    <a:bodyPr/>
                    <a:lstStyle/>
                    <a:p>
                      <a:pPr marL="0" marR="0" algn="l">
                        <a:spcBef>
                          <a:spcPts val="200"/>
                        </a:spcBef>
                        <a:spcAft>
                          <a:spcPts val="200"/>
                        </a:spcAft>
                      </a:pPr>
                      <a:r>
                        <a:rPr lang="el-GR" sz="1600" kern="800">
                          <a:effectLst/>
                        </a:rPr>
                        <a:t>Καινοτόμες συστάδες καινοτομίας</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9.643.186 </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2,4%</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vMerge="1">
                  <a:txBody>
                    <a:bodyPr/>
                    <a:lstStyle/>
                    <a:p>
                      <a:endParaRPr lang="en-US"/>
                    </a:p>
                  </a:txBody>
                  <a:tcPr/>
                </a:tc>
                <a:extLst>
                  <a:ext uri="{0D108BD9-81ED-4DB2-BD59-A6C34878D82A}">
                    <a16:rowId xmlns:a16="http://schemas.microsoft.com/office/drawing/2014/main" val="2437343498"/>
                  </a:ext>
                </a:extLst>
              </a:tr>
              <a:tr h="203200">
                <a:tc vMerge="1">
                  <a:txBody>
                    <a:bodyPr/>
                    <a:lstStyle/>
                    <a:p>
                      <a:endParaRPr lang="en-US"/>
                    </a:p>
                  </a:txBody>
                  <a:tcPr/>
                </a:tc>
                <a:tc>
                  <a:txBody>
                    <a:bodyPr/>
                    <a:lstStyle/>
                    <a:p>
                      <a:pPr marL="0" marR="0" algn="l">
                        <a:spcBef>
                          <a:spcPts val="200"/>
                        </a:spcBef>
                        <a:spcAft>
                          <a:spcPts val="200"/>
                        </a:spcAft>
                      </a:pPr>
                      <a:r>
                        <a:rPr lang="el-GR" sz="1600" kern="800">
                          <a:effectLst/>
                        </a:rPr>
                        <a:t>Συνεργασία</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157.527.557 </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38,7%</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vMerge="1">
                  <a:txBody>
                    <a:bodyPr/>
                    <a:lstStyle/>
                    <a:p>
                      <a:endParaRPr lang="en-US"/>
                    </a:p>
                  </a:txBody>
                  <a:tcPr/>
                </a:tc>
                <a:extLst>
                  <a:ext uri="{0D108BD9-81ED-4DB2-BD59-A6C34878D82A}">
                    <a16:rowId xmlns:a16="http://schemas.microsoft.com/office/drawing/2014/main" val="119958485"/>
                  </a:ext>
                </a:extLst>
              </a:tr>
              <a:tr h="203200">
                <a:tc vMerge="1">
                  <a:txBody>
                    <a:bodyPr/>
                    <a:lstStyle/>
                    <a:p>
                      <a:endParaRPr lang="en-US"/>
                    </a:p>
                  </a:txBody>
                  <a:tcPr/>
                </a:tc>
                <a:tc>
                  <a:txBody>
                    <a:bodyPr/>
                    <a:lstStyle/>
                    <a:p>
                      <a:pPr marL="0" marR="0" algn="l">
                        <a:spcBef>
                          <a:spcPts val="200"/>
                        </a:spcBef>
                        <a:spcAft>
                          <a:spcPts val="200"/>
                        </a:spcAft>
                      </a:pPr>
                      <a:r>
                        <a:rPr lang="el-GR" sz="1600" kern="800">
                          <a:effectLst/>
                        </a:rPr>
                        <a:t>Απασχόληση ερευνητών στη βιομηχανία</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8.646.748 </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2,1%</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vMerge="1">
                  <a:txBody>
                    <a:bodyPr/>
                    <a:lstStyle/>
                    <a:p>
                      <a:endParaRPr lang="en-US"/>
                    </a:p>
                  </a:txBody>
                  <a:tcPr/>
                </a:tc>
                <a:extLst>
                  <a:ext uri="{0D108BD9-81ED-4DB2-BD59-A6C34878D82A}">
                    <a16:rowId xmlns:a16="http://schemas.microsoft.com/office/drawing/2014/main" val="1676063769"/>
                  </a:ext>
                </a:extLst>
              </a:tr>
              <a:tr h="159385">
                <a:tc rowSpan="2">
                  <a:txBody>
                    <a:bodyPr/>
                    <a:lstStyle/>
                    <a:p>
                      <a:pPr marL="0" marR="0" algn="l">
                        <a:spcBef>
                          <a:spcPts val="200"/>
                        </a:spcBef>
                        <a:spcAft>
                          <a:spcPts val="200"/>
                        </a:spcAft>
                      </a:pPr>
                      <a:r>
                        <a:rPr lang="el-GR" sz="1600" kern="800">
                          <a:effectLst/>
                        </a:rPr>
                        <a:t>Αναδιοργάνωση του Ερευνητικού Συστήματος και της προσφοράς γνώσης</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solidFill>
                  </a:tcPr>
                </a:tc>
                <a:tc>
                  <a:txBody>
                    <a:bodyPr/>
                    <a:lstStyle/>
                    <a:p>
                      <a:pPr marL="0" marR="0" algn="l">
                        <a:spcBef>
                          <a:spcPts val="200"/>
                        </a:spcBef>
                        <a:spcAft>
                          <a:spcPts val="200"/>
                        </a:spcAft>
                      </a:pPr>
                      <a:r>
                        <a:rPr lang="el-GR" sz="1600" kern="800">
                          <a:effectLst/>
                        </a:rPr>
                        <a:t>Αναπτυξιακές προτάσεις ερευνητικών φορέων</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 32.940.560 </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8,1%</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rowSpan="2">
                  <a:txBody>
                    <a:bodyPr/>
                    <a:lstStyle/>
                    <a:p>
                      <a:pPr marL="0" marR="0" algn="r">
                        <a:spcBef>
                          <a:spcPts val="200"/>
                        </a:spcBef>
                        <a:spcAft>
                          <a:spcPts val="200"/>
                        </a:spcAft>
                      </a:pPr>
                      <a:r>
                        <a:rPr lang="el-GR" sz="1600" kern="800">
                          <a:effectLst/>
                        </a:rPr>
                        <a:t>36,5%</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3518628890"/>
                  </a:ext>
                </a:extLst>
              </a:tr>
              <a:tr h="318135">
                <a:tc vMerge="1">
                  <a:txBody>
                    <a:bodyPr/>
                    <a:lstStyle/>
                    <a:p>
                      <a:endParaRPr lang="en-US"/>
                    </a:p>
                  </a:txBody>
                  <a:tcPr/>
                </a:tc>
                <a:tc>
                  <a:txBody>
                    <a:bodyPr/>
                    <a:lstStyle/>
                    <a:p>
                      <a:pPr marL="0" marR="0" algn="l">
                        <a:spcBef>
                          <a:spcPts val="200"/>
                        </a:spcBef>
                        <a:spcAft>
                          <a:spcPts val="200"/>
                        </a:spcAft>
                      </a:pPr>
                      <a:r>
                        <a:rPr lang="el-GR" sz="1600" kern="800">
                          <a:effectLst/>
                        </a:rPr>
                        <a:t>Υποστήριξη ερευνητών</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 115.363.036 </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28,4%</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vMerge="1">
                  <a:txBody>
                    <a:bodyPr/>
                    <a:lstStyle/>
                    <a:p>
                      <a:endParaRPr lang="en-US"/>
                    </a:p>
                  </a:txBody>
                  <a:tcPr/>
                </a:tc>
                <a:extLst>
                  <a:ext uri="{0D108BD9-81ED-4DB2-BD59-A6C34878D82A}">
                    <a16:rowId xmlns:a16="http://schemas.microsoft.com/office/drawing/2014/main" val="4196700758"/>
                  </a:ext>
                </a:extLst>
              </a:tr>
              <a:tr h="203200">
                <a:tc rowSpan="2">
                  <a:txBody>
                    <a:bodyPr/>
                    <a:lstStyle/>
                    <a:p>
                      <a:pPr marL="0" marR="0" algn="l">
                        <a:spcBef>
                          <a:spcPts val="200"/>
                        </a:spcBef>
                        <a:spcAft>
                          <a:spcPts val="200"/>
                        </a:spcAft>
                      </a:pPr>
                      <a:r>
                        <a:rPr lang="el-GR" sz="1600" kern="800">
                          <a:effectLst/>
                        </a:rPr>
                        <a:t>Διεθνοποίηση</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solidFill>
                  </a:tcPr>
                </a:tc>
                <a:tc>
                  <a:txBody>
                    <a:bodyPr/>
                    <a:lstStyle/>
                    <a:p>
                      <a:pPr marL="0" marR="0" algn="l">
                        <a:spcBef>
                          <a:spcPts val="200"/>
                        </a:spcBef>
                        <a:spcAft>
                          <a:spcPts val="200"/>
                        </a:spcAft>
                      </a:pPr>
                      <a:r>
                        <a:rPr lang="el-GR" sz="1600" kern="800">
                          <a:effectLst/>
                        </a:rPr>
                        <a:t>Διακρατικές συνεργασίες</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27.234.857 </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6,7%</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rowSpan="2">
                  <a:txBody>
                    <a:bodyPr/>
                    <a:lstStyle/>
                    <a:p>
                      <a:pPr marL="0" marR="0" algn="r">
                        <a:spcBef>
                          <a:spcPts val="200"/>
                        </a:spcBef>
                        <a:spcAft>
                          <a:spcPts val="200"/>
                        </a:spcAft>
                      </a:pPr>
                      <a:r>
                        <a:rPr lang="el-GR" sz="1600" kern="800">
                          <a:effectLst/>
                        </a:rPr>
                        <a:t>10,6%</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2983805003"/>
                  </a:ext>
                </a:extLst>
              </a:tr>
              <a:tr h="203200">
                <a:tc vMerge="1">
                  <a:txBody>
                    <a:bodyPr/>
                    <a:lstStyle/>
                    <a:p>
                      <a:endParaRPr lang="en-US"/>
                    </a:p>
                  </a:txBody>
                  <a:tcPr/>
                </a:tc>
                <a:tc>
                  <a:txBody>
                    <a:bodyPr/>
                    <a:lstStyle/>
                    <a:p>
                      <a:pPr marL="0" marR="0" algn="l">
                        <a:spcBef>
                          <a:spcPts val="200"/>
                        </a:spcBef>
                        <a:spcAft>
                          <a:spcPts val="200"/>
                        </a:spcAft>
                      </a:pPr>
                      <a:r>
                        <a:rPr lang="el-GR" sz="1600" kern="800">
                          <a:effectLst/>
                        </a:rPr>
                        <a:t>Ευρωπαϊκή Ε&amp;Τ συνεργασία</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15.697.532 </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gn="r">
                        <a:spcBef>
                          <a:spcPts val="200"/>
                        </a:spcBef>
                        <a:spcAft>
                          <a:spcPts val="200"/>
                        </a:spcAft>
                      </a:pPr>
                      <a:r>
                        <a:rPr lang="el-GR" sz="1600" kern="800">
                          <a:effectLst/>
                        </a:rPr>
                        <a:t>3,9%</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lumMod val="40000"/>
                        <a:lumOff val="60000"/>
                      </a:schemeClr>
                    </a:solidFill>
                  </a:tcPr>
                </a:tc>
                <a:tc vMerge="1">
                  <a:txBody>
                    <a:bodyPr/>
                    <a:lstStyle/>
                    <a:p>
                      <a:endParaRPr lang="en-US"/>
                    </a:p>
                  </a:txBody>
                  <a:tcPr/>
                </a:tc>
                <a:extLst>
                  <a:ext uri="{0D108BD9-81ED-4DB2-BD59-A6C34878D82A}">
                    <a16:rowId xmlns:a16="http://schemas.microsoft.com/office/drawing/2014/main" val="2852006748"/>
                  </a:ext>
                </a:extLst>
              </a:tr>
              <a:tr h="203200">
                <a:tc gridSpan="2">
                  <a:txBody>
                    <a:bodyPr/>
                    <a:lstStyle/>
                    <a:p>
                      <a:pPr marL="0" marR="0" algn="r">
                        <a:spcBef>
                          <a:spcPts val="200"/>
                        </a:spcBef>
                        <a:spcAft>
                          <a:spcPts val="200"/>
                        </a:spcAft>
                      </a:pPr>
                      <a:r>
                        <a:rPr lang="el-GR" sz="1600" kern="800">
                          <a:effectLst/>
                        </a:rPr>
                        <a:t>Σύνολο</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solidFill>
                  </a:tcPr>
                </a:tc>
                <a:tc hMerge="1">
                  <a:txBody>
                    <a:bodyPr/>
                    <a:lstStyle/>
                    <a:p>
                      <a:endParaRPr lang="en-US"/>
                    </a:p>
                  </a:txBody>
                  <a:tcPr/>
                </a:tc>
                <a:tc>
                  <a:txBody>
                    <a:bodyPr/>
                    <a:lstStyle/>
                    <a:p>
                      <a:pPr marL="0" marR="0" algn="r">
                        <a:spcBef>
                          <a:spcPts val="200"/>
                        </a:spcBef>
                        <a:spcAft>
                          <a:spcPts val="200"/>
                        </a:spcAft>
                      </a:pPr>
                      <a:r>
                        <a:rPr lang="el-GR" sz="1800" b="1" kern="1200">
                          <a:solidFill>
                            <a:schemeClr val="lt1"/>
                          </a:solidFill>
                          <a:effectLst/>
                        </a:rPr>
                        <a:t>406.745.499</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solidFill>
                  </a:tcPr>
                </a:tc>
                <a:tc>
                  <a:txBody>
                    <a:bodyPr/>
                    <a:lstStyle/>
                    <a:p>
                      <a:pPr marL="0" marR="0" algn="r">
                        <a:spcBef>
                          <a:spcPts val="200"/>
                        </a:spcBef>
                        <a:spcAft>
                          <a:spcPts val="200"/>
                        </a:spcAft>
                      </a:pPr>
                      <a:r>
                        <a:rPr lang="el-GR" sz="1600" kern="800">
                          <a:effectLst/>
                        </a:rPr>
                        <a:t>100,0%</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solidFill>
                  </a:tcPr>
                </a:tc>
                <a:tc>
                  <a:txBody>
                    <a:bodyPr/>
                    <a:lstStyle/>
                    <a:p>
                      <a:pPr marL="0" marR="0" algn="r">
                        <a:spcBef>
                          <a:spcPts val="200"/>
                        </a:spcBef>
                        <a:spcAft>
                          <a:spcPts val="200"/>
                        </a:spcAft>
                      </a:pPr>
                      <a:r>
                        <a:rPr lang="el-GR" sz="1600" kern="800">
                          <a:effectLst/>
                        </a:rPr>
                        <a:t>100,0%</a:t>
                      </a:r>
                      <a:endParaRPr lang="en-US" sz="1600" kern="800">
                        <a:effectLst/>
                        <a:latin typeface="Calibri" panose="020F0502020204030204" pitchFamily="34" charset="0"/>
                        <a:ea typeface="Meiryo" panose="020B0604030504040204" pitchFamily="34" charset="-128"/>
                        <a:cs typeface="Arial" panose="020B0604020202020204" pitchFamily="34" charset="0"/>
                      </a:endParaRPr>
                    </a:p>
                  </a:txBody>
                  <a:tcPr marL="68580" marR="68580" marT="0" marB="0">
                    <a:solidFill>
                      <a:schemeClr val="accent1"/>
                    </a:solidFill>
                  </a:tcPr>
                </a:tc>
                <a:extLst>
                  <a:ext uri="{0D108BD9-81ED-4DB2-BD59-A6C34878D82A}">
                    <a16:rowId xmlns:a16="http://schemas.microsoft.com/office/drawing/2014/main" val="1515038369"/>
                  </a:ext>
                </a:extLst>
              </a:tr>
            </a:tbl>
          </a:graphicData>
        </a:graphic>
      </p:graphicFrame>
    </p:spTree>
    <p:extLst>
      <p:ext uri="{BB962C8B-B14F-4D97-AF65-F5344CB8AC3E}">
        <p14:creationId xmlns:p14="http://schemas.microsoft.com/office/powerpoint/2010/main" val="3327806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50</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3439083" cy="369332"/>
          </a:xfrm>
          <a:prstGeom prst="rect">
            <a:avLst/>
          </a:prstGeom>
          <a:noFill/>
        </p:spPr>
        <p:txBody>
          <a:bodyPr wrap="none" rtlCol="0">
            <a:spAutoFit/>
          </a:bodyPr>
          <a:lstStyle/>
          <a:p>
            <a:r>
              <a:rPr lang="el-GR" b="1">
                <a:solidFill>
                  <a:schemeClr val="bg2">
                    <a:lumMod val="25000"/>
                  </a:schemeClr>
                </a:solidFill>
              </a:rPr>
              <a:t>Συμπεράσματα και προτάσεις [5</a:t>
            </a:r>
            <a:r>
              <a:rPr lang="en-US" b="1">
                <a:solidFill>
                  <a:schemeClr val="bg2">
                    <a:lumMod val="25000"/>
                  </a:schemeClr>
                </a:solidFill>
              </a:rPr>
              <a:t>]</a:t>
            </a:r>
            <a:r>
              <a:rPr lang="el-GR" b="1">
                <a:solidFill>
                  <a:schemeClr val="bg2">
                    <a:lumMod val="25000"/>
                  </a:schemeClr>
                </a:solidFill>
              </a:rPr>
              <a:t> </a:t>
            </a:r>
          </a:p>
        </p:txBody>
      </p:sp>
      <p:sp>
        <p:nvSpPr>
          <p:cNvPr id="5" name="TextBox 4">
            <a:extLst>
              <a:ext uri="{FF2B5EF4-FFF2-40B4-BE49-F238E27FC236}">
                <a16:creationId xmlns:a16="http://schemas.microsoft.com/office/drawing/2014/main" id="{E1355BB4-11B0-9394-6709-6F3744B4D666}"/>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B452EB6A-40E3-67B6-E854-0854B8B15B18}"/>
              </a:ext>
            </a:extLst>
          </p:cNvPr>
          <p:cNvSpPr txBox="1"/>
          <p:nvPr/>
        </p:nvSpPr>
        <p:spPr>
          <a:xfrm>
            <a:off x="0" y="1327041"/>
            <a:ext cx="8958263" cy="4585871"/>
          </a:xfrm>
          <a:prstGeom prst="rect">
            <a:avLst/>
          </a:prstGeom>
          <a:noFill/>
        </p:spPr>
        <p:txBody>
          <a:bodyPr wrap="square">
            <a:spAutoFit/>
          </a:bodyPr>
          <a:lstStyle/>
          <a:p>
            <a:pPr lvl="1" algn="just">
              <a:spcBef>
                <a:spcPts val="1200"/>
              </a:spcBef>
              <a:spcAft>
                <a:spcPts val="1200"/>
              </a:spcAft>
            </a:pPr>
            <a:r>
              <a:rPr lang="el-GR">
                <a:latin typeface="Calibri" panose="020F0502020204030204" pitchFamily="34" charset="0"/>
                <a:ea typeface="Calibri" panose="020F0502020204030204" pitchFamily="34" charset="0"/>
              </a:rPr>
              <a:t>Σ</a:t>
            </a:r>
            <a:r>
              <a:rPr lang="el-GR" sz="1800">
                <a:effectLst/>
                <a:latin typeface="Calibri" panose="020F0502020204030204" pitchFamily="34" charset="0"/>
                <a:ea typeface="Calibri" panose="020F0502020204030204" pitchFamily="34" charset="0"/>
              </a:rPr>
              <a:t>την ΠΠ </a:t>
            </a:r>
            <a:r>
              <a:rPr lang="el-GR">
                <a:latin typeface="Calibri" panose="020F0502020204030204" pitchFamily="34" charset="0"/>
                <a:ea typeface="Calibri" panose="020F0502020204030204" pitchFamily="34" charset="0"/>
              </a:rPr>
              <a:t>2007-2013 τέθηκαν στόχοι σε κάθε Δράση αλλά </a:t>
            </a:r>
            <a:r>
              <a:rPr lang="el-GR" b="1">
                <a:latin typeface="Calibri" panose="020F0502020204030204" pitchFamily="34" charset="0"/>
                <a:ea typeface="Calibri" panose="020F0502020204030204" pitchFamily="34" charset="0"/>
              </a:rPr>
              <a:t>απουσίασε </a:t>
            </a:r>
            <a:r>
              <a:rPr lang="el-GR" sz="1800" b="1">
                <a:effectLst/>
                <a:latin typeface="Calibri" panose="020F0502020204030204" pitchFamily="34" charset="0"/>
                <a:ea typeface="Calibri" panose="020F0502020204030204" pitchFamily="34" charset="0"/>
              </a:rPr>
              <a:t>μια συνεκτική στρατηγική έρευνας και καινοτομίας</a:t>
            </a:r>
            <a:r>
              <a:rPr lang="el-GR" sz="1800">
                <a:effectLst/>
                <a:latin typeface="Calibri" panose="020F0502020204030204" pitchFamily="34" charset="0"/>
                <a:ea typeface="Calibri" panose="020F0502020204030204" pitchFamily="34" charset="0"/>
              </a:rPr>
              <a:t>, η οποία θα διαμόρφωνε τελικά ένα πλαίσιο προγραμματισμού. Η απουσία προγραμματικής λογικής και ιεράρχησης στόχων και ο α</a:t>
            </a:r>
            <a:r>
              <a:rPr lang="en-US" sz="1800">
                <a:effectLst/>
                <a:latin typeface="Calibri" panose="020F0502020204030204" pitchFamily="34" charset="0"/>
                <a:ea typeface="Calibri" panose="020F0502020204030204" pitchFamily="34" charset="0"/>
              </a:rPr>
              <a:t>d</a:t>
            </a:r>
            <a:r>
              <a:rPr lang="el-GR" sz="1800">
                <a:effectLst/>
                <a:latin typeface="Calibri" panose="020F0502020204030204" pitchFamily="34" charset="0"/>
                <a:ea typeface="Calibri" panose="020F0502020204030204" pitchFamily="34" charset="0"/>
              </a:rPr>
              <a:t>-</a:t>
            </a:r>
            <a:r>
              <a:rPr lang="en-US" sz="1800">
                <a:effectLst/>
                <a:latin typeface="Calibri" panose="020F0502020204030204" pitchFamily="34" charset="0"/>
                <a:ea typeface="Calibri" panose="020F0502020204030204" pitchFamily="34" charset="0"/>
              </a:rPr>
              <a:t>hoc</a:t>
            </a:r>
            <a:r>
              <a:rPr lang="el-GR" sz="1800">
                <a:effectLst/>
                <a:latin typeface="Calibri" panose="020F0502020204030204" pitchFamily="34" charset="0"/>
                <a:ea typeface="Calibri" panose="020F0502020204030204" pitchFamily="34" charset="0"/>
              </a:rPr>
              <a:t> σχεδιασμός των δράσεων δεν επέτρεψε τη δημιουργία μια σαφούς εικόνας της αλληλουχίας επιδράσεων (</a:t>
            </a:r>
            <a:r>
              <a:rPr lang="en-US" sz="1800">
                <a:effectLst/>
                <a:latin typeface="Calibri" panose="020F0502020204030204" pitchFamily="34" charset="0"/>
                <a:ea typeface="Calibri" panose="020F0502020204030204" pitchFamily="34" charset="0"/>
              </a:rPr>
              <a:t>impact pathways</a:t>
            </a:r>
            <a:r>
              <a:rPr lang="el-GR" sz="1800">
                <a:effectLst/>
                <a:latin typeface="Calibri" panose="020F0502020204030204" pitchFamily="34" charset="0"/>
                <a:ea typeface="Calibri" panose="020F0502020204030204" pitchFamily="34" charset="0"/>
              </a:rPr>
              <a:t>) και του τρόπου με τον οποίο κάθε Δράση θα συνέβαλε στην επίτευξη των στρατηγικών στόχων της χώρας. Δεν υπήρξε ευθύνη εστιασμένης κατεύθυνσης και δεν υπήρξαν πόροι </a:t>
            </a:r>
            <a:r>
              <a:rPr lang="el-GR">
                <a:latin typeface="Calibri" panose="020F0502020204030204" pitchFamily="34" charset="0"/>
                <a:ea typeface="Calibri" panose="020F0502020204030204" pitchFamily="34" charset="0"/>
              </a:rPr>
              <a:t>ώστε </a:t>
            </a:r>
            <a:r>
              <a:rPr lang="el-GR" sz="1800">
                <a:effectLst/>
                <a:latin typeface="Calibri" panose="020F0502020204030204" pitchFamily="34" charset="0"/>
                <a:ea typeface="Calibri" panose="020F0502020204030204" pitchFamily="34" charset="0"/>
              </a:rPr>
              <a:t>να εξασφαλιστεί η απαραίτητη ροή προκηρύξεων που θα οδηγούσε σε σωρευτικά αποτελέσματα.</a:t>
            </a:r>
          </a:p>
          <a:p>
            <a:pPr lvl="1" algn="just">
              <a:spcBef>
                <a:spcPts val="1200"/>
              </a:spcBef>
              <a:spcAft>
                <a:spcPts val="1200"/>
              </a:spcAft>
            </a:pPr>
            <a:r>
              <a:rPr lang="el-GR" sz="1800" b="1">
                <a:effectLst/>
                <a:latin typeface="Calibri" panose="020F0502020204030204" pitchFamily="34" charset="0"/>
                <a:ea typeface="Calibri" panose="020F0502020204030204" pitchFamily="34" charset="0"/>
              </a:rPr>
              <a:t>Οι κλαδικές κατευθύνσεις δόθηκαν μόνο για τους  κύριους τομείς χωρίς </a:t>
            </a:r>
            <a:r>
              <a:rPr lang="el-GR" sz="1800" b="1" err="1">
                <a:effectLst/>
                <a:latin typeface="Calibri" panose="020F0502020204030204" pitchFamily="34" charset="0"/>
                <a:ea typeface="Calibri" panose="020F0502020204030204" pitchFamily="34" charset="0"/>
              </a:rPr>
              <a:t>υπο</a:t>
            </a:r>
            <a:r>
              <a:rPr lang="el-GR" sz="1800" b="1">
                <a:effectLst/>
                <a:latin typeface="Calibri" panose="020F0502020204030204" pitchFamily="34" charset="0"/>
                <a:ea typeface="Calibri" panose="020F0502020204030204" pitchFamily="34" charset="0"/>
              </a:rPr>
              <a:t>-τομείς ή περαιτέρω εξειδίκευση.</a:t>
            </a:r>
            <a:r>
              <a:rPr lang="el-GR" sz="1800">
                <a:effectLst/>
                <a:latin typeface="Calibri" panose="020F0502020204030204" pitchFamily="34" charset="0"/>
                <a:ea typeface="Calibri" panose="020F0502020204030204" pitchFamily="34" charset="0"/>
              </a:rPr>
              <a:t> Η χρήση μόνο των κυρίως τομέων άμβλυνε στην ουσία τη στόχευση, καθώς οι κύριοι τομείς είναι πολύ γενικοί και πρακτικά καλύπτουν όλους τους παραγωγικούς τομείς στην Ελλάδα. </a:t>
            </a:r>
            <a:r>
              <a:rPr lang="el-GR" sz="1800" b="1">
                <a:effectLst/>
                <a:latin typeface="Calibri" panose="020F0502020204030204" pitchFamily="34" charset="0"/>
                <a:ea typeface="Calibri" panose="020F0502020204030204" pitchFamily="34" charset="0"/>
              </a:rPr>
              <a:t>Έτσι, πρακτικά οι Δράσεις της ΓΓΕΚ χαρακτηρίζονται κυρίως από τις «από τα κάτω προς τα πάνω» επιλογές. </a:t>
            </a:r>
            <a:endParaRPr lang="el-GR" sz="1800" b="1">
              <a:solidFill>
                <a:srgbClr val="404040"/>
              </a:solidFill>
              <a:effectLst/>
              <a:latin typeface="Calibri" panose="020F0502020204030204" pitchFamily="34" charset="0"/>
              <a:ea typeface="Meiryo" panose="020B0604030504040204" pitchFamily="34" charset="-128"/>
              <a:cs typeface="Arial" panose="020B0604020202020204" pitchFamily="34" charset="0"/>
            </a:endParaRPr>
          </a:p>
          <a:p>
            <a:pPr marL="742950" marR="0" lvl="1" indent="-285750" algn="just">
              <a:spcBef>
                <a:spcPts val="1200"/>
              </a:spcBef>
              <a:spcAft>
                <a:spcPts val="1200"/>
              </a:spcAft>
              <a:buFont typeface="+mj-lt"/>
              <a:buAutoNum type="arabicPeriod"/>
            </a:pPr>
            <a:endParaRPr lang="el-GR" sz="1800" b="1">
              <a:solidFill>
                <a:srgbClr val="404040"/>
              </a:solidFill>
              <a:effectLst/>
              <a:latin typeface="Calibri" panose="020F0502020204030204" pitchFamily="34" charset="0"/>
              <a:ea typeface="Meiryo" panose="020B0604030504040204" pitchFamily="34" charset="-128"/>
              <a:cs typeface="Arial" panose="020B0604020202020204" pitchFamily="34" charset="0"/>
            </a:endParaRPr>
          </a:p>
        </p:txBody>
      </p:sp>
      <p:sp>
        <p:nvSpPr>
          <p:cNvPr id="4" name="TextBox 3">
            <a:extLst>
              <a:ext uri="{FF2B5EF4-FFF2-40B4-BE49-F238E27FC236}">
                <a16:creationId xmlns:a16="http://schemas.microsoft.com/office/drawing/2014/main" id="{EE0972EF-985D-9945-2A1F-093221DC2958}"/>
              </a:ext>
            </a:extLst>
          </p:cNvPr>
          <p:cNvSpPr txBox="1"/>
          <p:nvPr/>
        </p:nvSpPr>
        <p:spPr>
          <a:xfrm>
            <a:off x="385823" y="665321"/>
            <a:ext cx="6489229" cy="584775"/>
          </a:xfrm>
          <a:prstGeom prst="rect">
            <a:avLst/>
          </a:prstGeom>
          <a:noFill/>
        </p:spPr>
        <p:txBody>
          <a:bodyPr wrap="square" rtlCol="0">
            <a:spAutoFit/>
          </a:bodyPr>
          <a:lstStyle/>
          <a:p>
            <a:r>
              <a:rPr lang="el-GR" sz="1600" b="1">
                <a:solidFill>
                  <a:srgbClr val="C00000"/>
                </a:solidFill>
              </a:rPr>
              <a:t>Στρατηγικός Σχεδιασμός και Κατευθυντικότητα στη Χρηματοδότηση</a:t>
            </a:r>
          </a:p>
          <a:p>
            <a:endParaRPr lang="el-GR" sz="1600" b="1">
              <a:solidFill>
                <a:srgbClr val="C00000"/>
              </a:solidFill>
            </a:endParaRPr>
          </a:p>
        </p:txBody>
      </p:sp>
    </p:spTree>
    <p:extLst>
      <p:ext uri="{BB962C8B-B14F-4D97-AF65-F5344CB8AC3E}">
        <p14:creationId xmlns:p14="http://schemas.microsoft.com/office/powerpoint/2010/main" val="1087430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51</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3439083" cy="369332"/>
          </a:xfrm>
          <a:prstGeom prst="rect">
            <a:avLst/>
          </a:prstGeom>
          <a:noFill/>
        </p:spPr>
        <p:txBody>
          <a:bodyPr wrap="none" rtlCol="0">
            <a:spAutoFit/>
          </a:bodyPr>
          <a:lstStyle/>
          <a:p>
            <a:r>
              <a:rPr lang="el-GR" b="1">
                <a:solidFill>
                  <a:schemeClr val="bg2">
                    <a:lumMod val="25000"/>
                  </a:schemeClr>
                </a:solidFill>
              </a:rPr>
              <a:t>Συμπεράσματα και προτάσεις [6</a:t>
            </a:r>
            <a:r>
              <a:rPr lang="en-US" b="1">
                <a:solidFill>
                  <a:schemeClr val="bg2">
                    <a:lumMod val="25000"/>
                  </a:schemeClr>
                </a:solidFill>
              </a:rPr>
              <a:t>]</a:t>
            </a:r>
            <a:r>
              <a:rPr lang="el-GR" b="1">
                <a:solidFill>
                  <a:schemeClr val="bg2">
                    <a:lumMod val="25000"/>
                  </a:schemeClr>
                </a:solidFill>
              </a:rPr>
              <a:t> </a:t>
            </a:r>
          </a:p>
        </p:txBody>
      </p:sp>
      <p:sp>
        <p:nvSpPr>
          <p:cNvPr id="5" name="TextBox 4">
            <a:extLst>
              <a:ext uri="{FF2B5EF4-FFF2-40B4-BE49-F238E27FC236}">
                <a16:creationId xmlns:a16="http://schemas.microsoft.com/office/drawing/2014/main" id="{E1355BB4-11B0-9394-6709-6F3744B4D666}"/>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B452EB6A-40E3-67B6-E854-0854B8B15B18}"/>
              </a:ext>
            </a:extLst>
          </p:cNvPr>
          <p:cNvSpPr txBox="1"/>
          <p:nvPr/>
        </p:nvSpPr>
        <p:spPr>
          <a:xfrm>
            <a:off x="0" y="1327041"/>
            <a:ext cx="8958263" cy="4027256"/>
          </a:xfrm>
          <a:prstGeom prst="rect">
            <a:avLst/>
          </a:prstGeom>
          <a:noFill/>
        </p:spPr>
        <p:txBody>
          <a:bodyPr wrap="square">
            <a:spAutoFit/>
          </a:bodyPr>
          <a:lstStyle/>
          <a:p>
            <a:pPr marL="285750" marR="0" lvl="0" indent="-285750" algn="just">
              <a:lnSpc>
                <a:spcPct val="115000"/>
              </a:lnSpc>
              <a:spcBef>
                <a:spcPts val="0"/>
              </a:spcBef>
              <a:spcAft>
                <a:spcPts val="0"/>
              </a:spcAft>
              <a:buClr>
                <a:srgbClr val="800000"/>
              </a:buClr>
              <a:buSzPts val="1200"/>
              <a:buFont typeface="Arial" panose="020B0604020202020204" pitchFamily="34" charset="0"/>
              <a:buChar char="•"/>
              <a:tabLst>
                <a:tab pos="228600" algn="l"/>
                <a:tab pos="457200" algn="l"/>
              </a:tabLst>
            </a:pPr>
            <a:r>
              <a:rPr lang="el-GR" sz="1800">
                <a:effectLst/>
                <a:latin typeface="Calibri" panose="020F0502020204030204" pitchFamily="34" charset="0"/>
                <a:ea typeface="Tahoma" panose="020B0604030504040204" pitchFamily="34" charset="0"/>
                <a:cs typeface="Calibri" panose="020F0502020204030204" pitchFamily="34" charset="0"/>
              </a:rPr>
              <a:t>Η διαχείριση των Δράσεων κινήθηκε μέσα στο δύσκαμπτο και γραφειοκρατικό πλαίσιο των Διαθρωτικών Ταμείων το οποίο επιδεινώνεται με την προσθήκη των Ελληνικών μέτρων ελέγχου και περιορισμών.  </a:t>
            </a:r>
          </a:p>
          <a:p>
            <a:pPr marL="285750" marR="0" lvl="0" indent="-285750" algn="just">
              <a:lnSpc>
                <a:spcPct val="115000"/>
              </a:lnSpc>
              <a:spcBef>
                <a:spcPts val="0"/>
              </a:spcBef>
              <a:spcAft>
                <a:spcPts val="0"/>
              </a:spcAft>
              <a:buClr>
                <a:srgbClr val="800000"/>
              </a:buClr>
              <a:buSzPts val="1200"/>
              <a:buFont typeface="Arial" panose="020B0604020202020204" pitchFamily="34" charset="0"/>
              <a:buChar char="•"/>
              <a:tabLst>
                <a:tab pos="228600" algn="l"/>
                <a:tab pos="457200" algn="l"/>
              </a:tabLst>
            </a:pPr>
            <a:r>
              <a:rPr lang="el-GR" sz="1800">
                <a:effectLst/>
                <a:latin typeface="Calibri" panose="020F0502020204030204" pitchFamily="34" charset="0"/>
                <a:ea typeface="Tahoma" panose="020B0604030504040204" pitchFamily="34" charset="0"/>
                <a:cs typeface="Calibri" panose="020F0502020204030204" pitchFamily="34" charset="0"/>
              </a:rPr>
              <a:t>Το διαθέσιμο προσωπικό της ΓΓΕΚ δεν ήταν επαρκές για τη διαχείρισης του όγκου των προτάσεων και έργων ενώ δεν είχε προβλεφθεί κατάλληλη εκπαίδευση των στελεχών για να ανταποκριθούν στις διαχειριστικές ανάγκες.  Το πρόβλημα εντάθηκε από την δημοσιονομική κρίση  η οποία δεν επέτρεψε νέες προσλήψεις για την κάλυψη των αναγκών.</a:t>
            </a:r>
          </a:p>
          <a:p>
            <a:pPr marL="285750" marR="0" lvl="0" indent="-285750" algn="just">
              <a:lnSpc>
                <a:spcPct val="115000"/>
              </a:lnSpc>
              <a:spcBef>
                <a:spcPts val="0"/>
              </a:spcBef>
              <a:spcAft>
                <a:spcPts val="0"/>
              </a:spcAft>
              <a:buClr>
                <a:srgbClr val="800000"/>
              </a:buClr>
              <a:buSzPts val="1200"/>
              <a:buFont typeface="Arial" panose="020B0604020202020204" pitchFamily="34" charset="0"/>
              <a:buChar char="•"/>
              <a:tabLst>
                <a:tab pos="228600" algn="l"/>
                <a:tab pos="457200" algn="l"/>
              </a:tabLst>
            </a:pPr>
            <a:r>
              <a:rPr lang="el-GR" sz="1800">
                <a:effectLst/>
                <a:latin typeface="Calibri" panose="020F0502020204030204" pitchFamily="34" charset="0"/>
                <a:ea typeface="Calibri" panose="020F0502020204030204" pitchFamily="34" charset="0"/>
              </a:rPr>
              <a:t>Βασικό στοιχείο της αποτελεσματικής διαχείρισης είναι η ικανότητά δημιουργίας συνέχειας και </a:t>
            </a:r>
            <a:r>
              <a:rPr lang="el-GR" sz="1800" err="1">
                <a:effectLst/>
                <a:latin typeface="Calibri" panose="020F0502020204030204" pitchFamily="34" charset="0"/>
                <a:ea typeface="Calibri" panose="020F0502020204030204" pitchFamily="34" charset="0"/>
              </a:rPr>
              <a:t>προβλεψιμότητας</a:t>
            </a:r>
            <a:r>
              <a:rPr lang="el-GR" sz="1800">
                <a:effectLst/>
                <a:latin typeface="Calibri" panose="020F0502020204030204" pitchFamily="34" charset="0"/>
                <a:ea typeface="Calibri" panose="020F0502020204030204" pitchFamily="34" charset="0"/>
              </a:rPr>
              <a:t> στη χρηματοδότηση, με συχνές προσκλήσεις που ακολουθούν ένα εκ των προτέρων γνωστό χρονοδιάγραμμα.</a:t>
            </a:r>
            <a:endParaRPr lang="el-GR">
              <a:latin typeface="Calibri" panose="020F0502020204030204" pitchFamily="34" charset="0"/>
              <a:ea typeface="Tahoma" panose="020B0604030504040204" pitchFamily="34" charset="0"/>
              <a:cs typeface="Calibri" panose="020F0502020204030204" pitchFamily="34" charset="0"/>
            </a:endParaRPr>
          </a:p>
          <a:p>
            <a:pPr marL="742950" marR="0" lvl="1" indent="-285750" algn="just">
              <a:spcBef>
                <a:spcPts val="1200"/>
              </a:spcBef>
              <a:spcAft>
                <a:spcPts val="1200"/>
              </a:spcAft>
              <a:buFont typeface="+mj-lt"/>
              <a:buAutoNum type="arabicPeriod"/>
            </a:pPr>
            <a:endParaRPr lang="el-GR" sz="1800" b="1">
              <a:solidFill>
                <a:srgbClr val="404040"/>
              </a:solidFill>
              <a:effectLst/>
              <a:latin typeface="Calibri" panose="020F0502020204030204" pitchFamily="34" charset="0"/>
              <a:ea typeface="Meiryo" panose="020B0604030504040204" pitchFamily="34" charset="-128"/>
              <a:cs typeface="Arial" panose="020B0604020202020204" pitchFamily="34" charset="0"/>
            </a:endParaRPr>
          </a:p>
        </p:txBody>
      </p:sp>
      <p:sp>
        <p:nvSpPr>
          <p:cNvPr id="4" name="TextBox 3">
            <a:extLst>
              <a:ext uri="{FF2B5EF4-FFF2-40B4-BE49-F238E27FC236}">
                <a16:creationId xmlns:a16="http://schemas.microsoft.com/office/drawing/2014/main" id="{FC195867-3AFA-BEE1-B6BD-299C14008956}"/>
              </a:ext>
            </a:extLst>
          </p:cNvPr>
          <p:cNvSpPr txBox="1"/>
          <p:nvPr/>
        </p:nvSpPr>
        <p:spPr>
          <a:xfrm>
            <a:off x="385823" y="678909"/>
            <a:ext cx="6489229" cy="338554"/>
          </a:xfrm>
          <a:prstGeom prst="rect">
            <a:avLst/>
          </a:prstGeom>
          <a:noFill/>
        </p:spPr>
        <p:txBody>
          <a:bodyPr wrap="square" rtlCol="0">
            <a:spAutoFit/>
          </a:bodyPr>
          <a:lstStyle/>
          <a:p>
            <a:r>
              <a:rPr lang="el-GR" sz="1600" b="1">
                <a:solidFill>
                  <a:srgbClr val="C00000"/>
                </a:solidFill>
              </a:rPr>
              <a:t>Βελτίωση της Διαχείρισης [1]</a:t>
            </a:r>
          </a:p>
        </p:txBody>
      </p:sp>
    </p:spTree>
    <p:extLst>
      <p:ext uri="{BB962C8B-B14F-4D97-AF65-F5344CB8AC3E}">
        <p14:creationId xmlns:p14="http://schemas.microsoft.com/office/powerpoint/2010/main" val="27772721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52</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3439083" cy="369332"/>
          </a:xfrm>
          <a:prstGeom prst="rect">
            <a:avLst/>
          </a:prstGeom>
          <a:noFill/>
        </p:spPr>
        <p:txBody>
          <a:bodyPr wrap="none" rtlCol="0">
            <a:spAutoFit/>
          </a:bodyPr>
          <a:lstStyle/>
          <a:p>
            <a:r>
              <a:rPr lang="el-GR" b="1">
                <a:solidFill>
                  <a:schemeClr val="bg2">
                    <a:lumMod val="25000"/>
                  </a:schemeClr>
                </a:solidFill>
              </a:rPr>
              <a:t>Συμπεράσματα και προτάσεις [</a:t>
            </a:r>
            <a:r>
              <a:rPr lang="en-US" b="1">
                <a:solidFill>
                  <a:schemeClr val="bg2">
                    <a:lumMod val="25000"/>
                  </a:schemeClr>
                </a:solidFill>
              </a:rPr>
              <a:t>7]</a:t>
            </a:r>
            <a:r>
              <a:rPr lang="el-GR" b="1">
                <a:solidFill>
                  <a:schemeClr val="bg2">
                    <a:lumMod val="25000"/>
                  </a:schemeClr>
                </a:solidFill>
              </a:rPr>
              <a:t> </a:t>
            </a:r>
          </a:p>
        </p:txBody>
      </p:sp>
      <p:sp>
        <p:nvSpPr>
          <p:cNvPr id="5" name="TextBox 4">
            <a:extLst>
              <a:ext uri="{FF2B5EF4-FFF2-40B4-BE49-F238E27FC236}">
                <a16:creationId xmlns:a16="http://schemas.microsoft.com/office/drawing/2014/main" id="{E1355BB4-11B0-9394-6709-6F3744B4D666}"/>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B452EB6A-40E3-67B6-E854-0854B8B15B18}"/>
              </a:ext>
            </a:extLst>
          </p:cNvPr>
          <p:cNvSpPr txBox="1"/>
          <p:nvPr/>
        </p:nvSpPr>
        <p:spPr>
          <a:xfrm>
            <a:off x="750094" y="1327041"/>
            <a:ext cx="8208169" cy="4195123"/>
          </a:xfrm>
          <a:prstGeom prst="rect">
            <a:avLst/>
          </a:prstGeom>
          <a:noFill/>
        </p:spPr>
        <p:txBody>
          <a:bodyPr wrap="square">
            <a:spAutoFit/>
          </a:bodyPr>
          <a:lstStyle/>
          <a:p>
            <a:pPr marL="285750" indent="-285750" algn="just">
              <a:lnSpc>
                <a:spcPct val="110000"/>
              </a:lnSpc>
              <a:spcAft>
                <a:spcPts val="600"/>
              </a:spcAft>
              <a:buFont typeface="Arial" panose="020B0604020202020204" pitchFamily="34" charset="0"/>
              <a:buChar char="•"/>
              <a:tabLst>
                <a:tab pos="5311140" algn="l"/>
              </a:tabLst>
            </a:pPr>
            <a:r>
              <a:rPr lang="el-GR">
                <a:solidFill>
                  <a:srgbClr val="404040"/>
                </a:solidFill>
                <a:latin typeface="Calibri" panose="020F0502020204030204" pitchFamily="34" charset="0"/>
                <a:ea typeface="Tahoma" panose="020B0604030504040204" pitchFamily="34" charset="0"/>
                <a:cs typeface="Calibri" panose="020F0502020204030204" pitchFamily="34" charset="0"/>
              </a:rPr>
              <a:t>Με</a:t>
            </a:r>
            <a:r>
              <a:rPr lang="en-US" err="1">
                <a:solidFill>
                  <a:srgbClr val="404040"/>
                </a:solidFill>
                <a:latin typeface="Calibri" panose="020F0502020204030204" pitchFamily="34" charset="0"/>
                <a:ea typeface="Tahoma" panose="020B0604030504040204" pitchFamily="34" charset="0"/>
                <a:cs typeface="Calibri" panose="020F0502020204030204" pitchFamily="34" charset="0"/>
              </a:rPr>
              <a:t>ί</a:t>
            </a:r>
            <a:r>
              <a:rPr lang="el-GR" err="1">
                <a:solidFill>
                  <a:srgbClr val="404040"/>
                </a:solidFill>
                <a:latin typeface="Calibri" panose="020F0502020204030204" pitchFamily="34" charset="0"/>
                <a:ea typeface="Tahoma" panose="020B0604030504040204" pitchFamily="34" charset="0"/>
                <a:cs typeface="Calibri" panose="020F0502020204030204" pitchFamily="34" charset="0"/>
              </a:rPr>
              <a:t>ωση</a:t>
            </a:r>
            <a:r>
              <a:rPr lang="el-GR">
                <a:solidFill>
                  <a:srgbClr val="404040"/>
                </a:solidFill>
                <a:latin typeface="Calibri" panose="020F0502020204030204" pitchFamily="34" charset="0"/>
                <a:ea typeface="Tahoma" panose="020B0604030504040204" pitchFamily="34" charset="0"/>
                <a:cs typeface="Calibri" panose="020F0502020204030204" pitchFamily="34" charset="0"/>
              </a:rPr>
              <a:t> των καθυστερήσεων και της γραφειοκρατίας:</a:t>
            </a:r>
          </a:p>
          <a:p>
            <a:pPr marL="285750" indent="-285750" algn="just">
              <a:lnSpc>
                <a:spcPct val="110000"/>
              </a:lnSpc>
              <a:spcAft>
                <a:spcPts val="600"/>
              </a:spcAft>
              <a:buFont typeface="Arial" panose="020B0604020202020204" pitchFamily="34" charset="0"/>
              <a:buChar char="•"/>
              <a:tabLst>
                <a:tab pos="5311140" algn="l"/>
              </a:tabLst>
            </a:pPr>
            <a:r>
              <a:rPr lang="el-GR" sz="1800">
                <a:solidFill>
                  <a:srgbClr val="404040"/>
                </a:solidFill>
                <a:effectLst/>
                <a:latin typeface="Calibri" panose="020F0502020204030204" pitchFamily="34" charset="0"/>
                <a:ea typeface="Tahoma" panose="020B0604030504040204" pitchFamily="34" charset="0"/>
                <a:cs typeface="Calibri" panose="020F0502020204030204" pitchFamily="34" charset="0"/>
              </a:rPr>
              <a:t>να γίνει καλύτερη στελέχωση των επιτροπών αξιολόγησης </a:t>
            </a:r>
            <a:r>
              <a:rPr lang="el-GR">
                <a:solidFill>
                  <a:srgbClr val="404040"/>
                </a:solidFill>
                <a:latin typeface="Calibri" panose="020F0502020204030204" pitchFamily="34" charset="0"/>
                <a:ea typeface="Tahoma" panose="020B0604030504040204" pitchFamily="34" charset="0"/>
                <a:cs typeface="Calibri" panose="020F0502020204030204" pitchFamily="34" charset="0"/>
              </a:rPr>
              <a:t>των προγραμμάτων ενίσχυσης των επιχειρήσεων με αξιολογητές με εμπειρία στις επιχειρήσεις και την ανάπτυξη καινοτομιών</a:t>
            </a:r>
          </a:p>
          <a:p>
            <a:pPr marL="285750" indent="-285750" algn="just">
              <a:lnSpc>
                <a:spcPct val="110000"/>
              </a:lnSpc>
              <a:spcAft>
                <a:spcPts val="600"/>
              </a:spcAft>
              <a:buFont typeface="Arial" panose="020B0604020202020204" pitchFamily="34" charset="0"/>
              <a:buChar char="•"/>
              <a:tabLst>
                <a:tab pos="5311140" algn="l"/>
              </a:tabLst>
            </a:pPr>
            <a:r>
              <a:rPr lang="el-GR" sz="1800">
                <a:solidFill>
                  <a:srgbClr val="404040"/>
                </a:solidFill>
                <a:effectLst/>
                <a:latin typeface="Calibri" panose="020F0502020204030204" pitchFamily="34" charset="0"/>
                <a:ea typeface="Tahoma" panose="020B0604030504040204" pitchFamily="34" charset="0"/>
                <a:cs typeface="Calibri" panose="020F0502020204030204" pitchFamily="34" charset="0"/>
              </a:rPr>
              <a:t>Να διευκολυνθούν οι εκταμιεύσεις</a:t>
            </a:r>
            <a:r>
              <a:rPr lang="el-GR" b="1">
                <a:solidFill>
                  <a:srgbClr val="404040"/>
                </a:solidFill>
                <a:latin typeface="Calibri" panose="020F0502020204030204" pitchFamily="34" charset="0"/>
                <a:ea typeface="Tahoma" panose="020B0604030504040204" pitchFamily="34" charset="0"/>
                <a:cs typeface="Calibri" panose="020F0502020204030204" pitchFamily="34" charset="0"/>
              </a:rPr>
              <a:t> </a:t>
            </a:r>
          </a:p>
          <a:p>
            <a:pPr marL="742950" lvl="1" indent="-285750" algn="just">
              <a:lnSpc>
                <a:spcPct val="110000"/>
              </a:lnSpc>
              <a:spcAft>
                <a:spcPts val="600"/>
              </a:spcAft>
              <a:buFont typeface="Arial" panose="020B0604020202020204" pitchFamily="34" charset="0"/>
              <a:buChar char="•"/>
              <a:tabLst>
                <a:tab pos="5311140" algn="l"/>
              </a:tabLst>
            </a:pPr>
            <a:r>
              <a:rPr lang="el-GR">
                <a:solidFill>
                  <a:srgbClr val="404040"/>
                </a:solidFill>
                <a:latin typeface="Calibri" panose="020F0502020204030204" pitchFamily="34" charset="0"/>
                <a:ea typeface="Tahoma" panose="020B0604030504040204" pitchFamily="34" charset="0"/>
                <a:cs typeface="Calibri" panose="020F0502020204030204" pitchFamily="34" charset="0"/>
              </a:rPr>
              <a:t>Κατάργηση της εγγυητικής προκαταβολής και άμεση καταβολής της χωρίς συμψηφισμό με τις επόμενες καταβολές</a:t>
            </a:r>
          </a:p>
          <a:p>
            <a:pPr marL="742950" lvl="1" indent="-285750" algn="just">
              <a:lnSpc>
                <a:spcPct val="110000"/>
              </a:lnSpc>
              <a:spcAft>
                <a:spcPts val="600"/>
              </a:spcAft>
              <a:buFont typeface="Arial" panose="020B0604020202020204" pitchFamily="34" charset="0"/>
              <a:buChar char="•"/>
              <a:tabLst>
                <a:tab pos="5311140" algn="l"/>
              </a:tabLst>
            </a:pPr>
            <a:r>
              <a:rPr lang="el-GR">
                <a:solidFill>
                  <a:srgbClr val="404040"/>
                </a:solidFill>
                <a:latin typeface="Calibri" panose="020F0502020204030204" pitchFamily="34" charset="0"/>
                <a:ea typeface="Tahoma" panose="020B0604030504040204" pitchFamily="34" charset="0"/>
                <a:cs typeface="Calibri" panose="020F0502020204030204" pitchFamily="34" charset="0"/>
              </a:rPr>
              <a:t>Υιοθέτηση κατηγορίας λειτουργικών εξόδων (π.χ. 25%) χωρίς αποδείξεις</a:t>
            </a:r>
          </a:p>
          <a:p>
            <a:pPr marL="742950" lvl="1" indent="-285750" algn="just">
              <a:lnSpc>
                <a:spcPct val="110000"/>
              </a:lnSpc>
              <a:spcAft>
                <a:spcPts val="600"/>
              </a:spcAft>
              <a:buFont typeface="Arial" panose="020B0604020202020204" pitchFamily="34" charset="0"/>
              <a:buChar char="•"/>
              <a:tabLst>
                <a:tab pos="5311140" algn="l"/>
              </a:tabLst>
            </a:pPr>
            <a:r>
              <a:rPr lang="el-GR">
                <a:solidFill>
                  <a:srgbClr val="404040"/>
                </a:solidFill>
                <a:latin typeface="Calibri" panose="020F0502020204030204" pitchFamily="34" charset="0"/>
                <a:ea typeface="Tahoma" panose="020B0604030504040204" pitchFamily="34" charset="0"/>
                <a:cs typeface="Calibri" panose="020F0502020204030204" pitchFamily="34" charset="0"/>
              </a:rPr>
              <a:t>Αξιοποίηση ορκωτών λογιστών για τις οικονομικές πιστοποιήσεις το περιεχόμενο των οποία θα πρέπει να αναμορφωθεί  και να επικεντρωθεί η ΓΓΕΚ στο φυσικό αντικείμενο</a:t>
            </a:r>
          </a:p>
          <a:p>
            <a:pPr marL="742950" lvl="1" indent="-285750" algn="just">
              <a:lnSpc>
                <a:spcPct val="110000"/>
              </a:lnSpc>
              <a:spcAft>
                <a:spcPts val="600"/>
              </a:spcAft>
              <a:buFont typeface="Arial" panose="020B0604020202020204" pitchFamily="34" charset="0"/>
              <a:buChar char="•"/>
              <a:tabLst>
                <a:tab pos="5311140" algn="l"/>
              </a:tabLst>
            </a:pPr>
            <a:r>
              <a:rPr lang="el-GR">
                <a:solidFill>
                  <a:srgbClr val="404040"/>
                </a:solidFill>
                <a:latin typeface="Calibri" panose="020F0502020204030204" pitchFamily="34" charset="0"/>
                <a:ea typeface="Tahoma" panose="020B0604030504040204" pitchFamily="34" charset="0"/>
                <a:cs typeface="Calibri" panose="020F0502020204030204" pitchFamily="34" charset="0"/>
              </a:rPr>
              <a:t>Αξιοποίηση καλών πρακτικών από τον Ορίζοντα </a:t>
            </a:r>
          </a:p>
        </p:txBody>
      </p:sp>
      <p:sp>
        <p:nvSpPr>
          <p:cNvPr id="4" name="TextBox 3">
            <a:extLst>
              <a:ext uri="{FF2B5EF4-FFF2-40B4-BE49-F238E27FC236}">
                <a16:creationId xmlns:a16="http://schemas.microsoft.com/office/drawing/2014/main" id="{0D3B84B3-A9E0-71CC-3A18-FA41EB099A8A}"/>
              </a:ext>
            </a:extLst>
          </p:cNvPr>
          <p:cNvSpPr txBox="1"/>
          <p:nvPr/>
        </p:nvSpPr>
        <p:spPr>
          <a:xfrm>
            <a:off x="385823" y="678909"/>
            <a:ext cx="6489229" cy="338554"/>
          </a:xfrm>
          <a:prstGeom prst="rect">
            <a:avLst/>
          </a:prstGeom>
          <a:noFill/>
        </p:spPr>
        <p:txBody>
          <a:bodyPr wrap="square" rtlCol="0">
            <a:spAutoFit/>
          </a:bodyPr>
          <a:lstStyle/>
          <a:p>
            <a:r>
              <a:rPr lang="el-GR" sz="1600" b="1">
                <a:solidFill>
                  <a:srgbClr val="C00000"/>
                </a:solidFill>
              </a:rPr>
              <a:t>Βελτίωση της Διαχείρισης [2]</a:t>
            </a:r>
          </a:p>
        </p:txBody>
      </p:sp>
    </p:spTree>
    <p:extLst>
      <p:ext uri="{BB962C8B-B14F-4D97-AF65-F5344CB8AC3E}">
        <p14:creationId xmlns:p14="http://schemas.microsoft.com/office/powerpoint/2010/main" val="1908695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53</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69332"/>
            <a:ext cx="3439083" cy="369332"/>
          </a:xfrm>
          <a:prstGeom prst="rect">
            <a:avLst/>
          </a:prstGeom>
          <a:noFill/>
        </p:spPr>
        <p:txBody>
          <a:bodyPr wrap="none" rtlCol="0">
            <a:spAutoFit/>
          </a:bodyPr>
          <a:lstStyle/>
          <a:p>
            <a:r>
              <a:rPr lang="el-GR" b="1">
                <a:solidFill>
                  <a:schemeClr val="bg2">
                    <a:lumMod val="25000"/>
                  </a:schemeClr>
                </a:solidFill>
              </a:rPr>
              <a:t>Συμπεράσματα και προτάσεις [8</a:t>
            </a:r>
            <a:r>
              <a:rPr lang="en-US" b="1">
                <a:solidFill>
                  <a:schemeClr val="bg2">
                    <a:lumMod val="25000"/>
                  </a:schemeClr>
                </a:solidFill>
              </a:rPr>
              <a:t>]</a:t>
            </a:r>
            <a:r>
              <a:rPr lang="el-GR" b="1">
                <a:solidFill>
                  <a:schemeClr val="bg2">
                    <a:lumMod val="25000"/>
                  </a:schemeClr>
                </a:solidFill>
              </a:rPr>
              <a:t> </a:t>
            </a:r>
          </a:p>
        </p:txBody>
      </p:sp>
      <p:sp>
        <p:nvSpPr>
          <p:cNvPr id="5" name="TextBox 4">
            <a:extLst>
              <a:ext uri="{FF2B5EF4-FFF2-40B4-BE49-F238E27FC236}">
                <a16:creationId xmlns:a16="http://schemas.microsoft.com/office/drawing/2014/main" id="{E1355BB4-11B0-9394-6709-6F3744B4D666}"/>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B452EB6A-40E3-67B6-E854-0854B8B15B18}"/>
              </a:ext>
            </a:extLst>
          </p:cNvPr>
          <p:cNvSpPr txBox="1"/>
          <p:nvPr/>
        </p:nvSpPr>
        <p:spPr>
          <a:xfrm>
            <a:off x="750094" y="1327041"/>
            <a:ext cx="8208169" cy="3200876"/>
          </a:xfrm>
          <a:prstGeom prst="rect">
            <a:avLst/>
          </a:prstGeom>
          <a:noFill/>
        </p:spPr>
        <p:txBody>
          <a:bodyPr wrap="square">
            <a:spAutoFit/>
          </a:bodyPr>
          <a:lstStyle/>
          <a:p>
            <a:pPr marL="285750" indent="-285750" algn="just">
              <a:spcBef>
                <a:spcPts val="1200"/>
              </a:spcBef>
              <a:spcAft>
                <a:spcPts val="1200"/>
              </a:spcAft>
              <a:buFont typeface="Arial" panose="020B0604020202020204" pitchFamily="34" charset="0"/>
              <a:buChar char="•"/>
            </a:pPr>
            <a:r>
              <a:rPr lang="el-GR">
                <a:effectLst/>
                <a:latin typeface="Calibri" panose="020F0502020204030204" pitchFamily="34" charset="0"/>
                <a:ea typeface="Calibri" panose="020F0502020204030204" pitchFamily="34" charset="0"/>
              </a:rPr>
              <a:t>Καλλιέργεια κουλτούρας αξιολόγησης η οποία πρέπει να συνδυαστεί  με την αλλαγή στην προσέγγιση της παρακολούθησης και την εξεύρεση μιας καλύτερης  ισορροπίας μεταξύ ελέγχου και υποστήριξης στη βάση σχέσεων εμπιστοσύνης.</a:t>
            </a:r>
          </a:p>
          <a:p>
            <a:pPr marL="285750" indent="-285750" algn="just">
              <a:spcBef>
                <a:spcPts val="1200"/>
              </a:spcBef>
              <a:spcAft>
                <a:spcPts val="1200"/>
              </a:spcAft>
              <a:buFont typeface="Arial" panose="020B0604020202020204" pitchFamily="34" charset="0"/>
              <a:buChar char="•"/>
            </a:pPr>
            <a:r>
              <a:rPr lang="el-GR">
                <a:effectLst/>
                <a:latin typeface="Calibri" panose="020F0502020204030204" pitchFamily="34" charset="0"/>
                <a:ea typeface="Calibri" panose="020F0502020204030204" pitchFamily="34" charset="0"/>
              </a:rPr>
              <a:t>Είναι αναγκαίο να υπάρχει ένα μηχανισμός ανατροφοδότησης από την εφαρμογή της πολιτικής στην ανάπτυξη της πολιτικής, ο οποίος να βοηθά τους υπεύθυνους για την ανάπτυξη της στρατηγικής να κατανοήσουν τα αποτελέσματα των επιλογών τους και να είναι σε θέσει να κάνουν ενδιάμεσες διορθώσεις στην πολιτική εγκαταλείποντας αποτυχημένες παρεμβάσεις. </a:t>
            </a:r>
          </a:p>
          <a:p>
            <a:pPr marR="0" lvl="1" algn="just">
              <a:spcBef>
                <a:spcPts val="1200"/>
              </a:spcBef>
              <a:spcAft>
                <a:spcPts val="1200"/>
              </a:spcAft>
            </a:pPr>
            <a:endParaRPr lang="el-GR" sz="1800" b="1">
              <a:solidFill>
                <a:srgbClr val="404040"/>
              </a:solidFill>
              <a:effectLst/>
              <a:latin typeface="Calibri" panose="020F0502020204030204" pitchFamily="34" charset="0"/>
              <a:ea typeface="Meiryo" panose="020B0604030504040204" pitchFamily="34" charset="-128"/>
              <a:cs typeface="Arial" panose="020B0604020202020204" pitchFamily="34" charset="0"/>
            </a:endParaRPr>
          </a:p>
        </p:txBody>
      </p:sp>
      <p:sp>
        <p:nvSpPr>
          <p:cNvPr id="7" name="TextBox 6">
            <a:extLst>
              <a:ext uri="{FF2B5EF4-FFF2-40B4-BE49-F238E27FC236}">
                <a16:creationId xmlns:a16="http://schemas.microsoft.com/office/drawing/2014/main" id="{0CCCD583-BDFE-5145-7343-A560F8303A9A}"/>
              </a:ext>
            </a:extLst>
          </p:cNvPr>
          <p:cNvSpPr txBox="1"/>
          <p:nvPr/>
        </p:nvSpPr>
        <p:spPr>
          <a:xfrm>
            <a:off x="385823" y="653273"/>
            <a:ext cx="4969378" cy="369332"/>
          </a:xfrm>
          <a:prstGeom prst="rect">
            <a:avLst/>
          </a:prstGeom>
          <a:noFill/>
        </p:spPr>
        <p:txBody>
          <a:bodyPr wrap="square">
            <a:spAutoFit/>
          </a:bodyPr>
          <a:lstStyle/>
          <a:p>
            <a:r>
              <a:rPr lang="el-GR" sz="1800" b="1">
                <a:solidFill>
                  <a:srgbClr val="C00000"/>
                </a:solidFill>
              </a:rPr>
              <a:t>Βελτίωση της Διαχείρισης [3]</a:t>
            </a:r>
          </a:p>
        </p:txBody>
      </p:sp>
    </p:spTree>
    <p:extLst>
      <p:ext uri="{BB962C8B-B14F-4D97-AF65-F5344CB8AC3E}">
        <p14:creationId xmlns:p14="http://schemas.microsoft.com/office/powerpoint/2010/main" val="3599937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54</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3" y="370981"/>
            <a:ext cx="3491982" cy="369332"/>
          </a:xfrm>
          <a:prstGeom prst="rect">
            <a:avLst/>
          </a:prstGeom>
          <a:noFill/>
        </p:spPr>
        <p:txBody>
          <a:bodyPr wrap="none" rtlCol="0">
            <a:spAutoFit/>
          </a:bodyPr>
          <a:lstStyle/>
          <a:p>
            <a:r>
              <a:rPr lang="el-GR" b="1">
                <a:solidFill>
                  <a:schemeClr val="bg2">
                    <a:lumMod val="25000"/>
                  </a:schemeClr>
                </a:solidFill>
              </a:rPr>
              <a:t>Συμπεράσματα και προτάσεις [9</a:t>
            </a:r>
            <a:r>
              <a:rPr lang="en-US" b="1">
                <a:solidFill>
                  <a:schemeClr val="bg2">
                    <a:lumMod val="25000"/>
                  </a:schemeClr>
                </a:solidFill>
              </a:rPr>
              <a:t>]</a:t>
            </a:r>
            <a:r>
              <a:rPr lang="el-GR" b="1">
                <a:solidFill>
                  <a:schemeClr val="bg2">
                    <a:lumMod val="25000"/>
                  </a:schemeClr>
                </a:solidFill>
              </a:rPr>
              <a:t>  </a:t>
            </a:r>
          </a:p>
        </p:txBody>
      </p:sp>
      <p:sp>
        <p:nvSpPr>
          <p:cNvPr id="5" name="TextBox 4">
            <a:extLst>
              <a:ext uri="{FF2B5EF4-FFF2-40B4-BE49-F238E27FC236}">
                <a16:creationId xmlns:a16="http://schemas.microsoft.com/office/drawing/2014/main" id="{F4DE1E6A-5D30-D991-D124-E449F882DC3B}"/>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221067FD-09CD-B25C-3961-E8F1657C52F1}"/>
              </a:ext>
            </a:extLst>
          </p:cNvPr>
          <p:cNvSpPr txBox="1"/>
          <p:nvPr/>
        </p:nvSpPr>
        <p:spPr>
          <a:xfrm>
            <a:off x="321468" y="1466615"/>
            <a:ext cx="9165431" cy="3896195"/>
          </a:xfrm>
          <a:prstGeom prst="rect">
            <a:avLst/>
          </a:prstGeom>
          <a:noFill/>
        </p:spPr>
        <p:txBody>
          <a:bodyPr wrap="square">
            <a:spAutoFit/>
          </a:bodyPr>
          <a:lstStyle/>
          <a:p>
            <a:pPr marL="342900" indent="-342900" algn="just">
              <a:lnSpc>
                <a:spcPct val="115000"/>
              </a:lnSpc>
              <a:buClr>
                <a:srgbClr val="800000"/>
              </a:buClr>
              <a:buSzPts val="1200"/>
              <a:buFont typeface="+mj-lt"/>
              <a:buAutoNum type="arabicPeriod"/>
              <a:tabLst>
                <a:tab pos="228600" algn="l"/>
                <a:tab pos="457200" algn="l"/>
              </a:tabLst>
            </a:pPr>
            <a:r>
              <a:rPr lang="el-GR" sz="1800">
                <a:effectLst/>
                <a:latin typeface="Calibri" panose="020F0502020204030204" pitchFamily="34" charset="0"/>
                <a:ea typeface="Calibri" panose="020F0502020204030204" pitchFamily="34" charset="0"/>
              </a:rPr>
              <a:t>Αύξηση του προϋπολογισμού των Δράσεων της ΓΓΕΚ για ανταγωνιστικά προγράμματα έτσι ώστε να καλυφθεί σε μεγαλύτερο βαθμό η ζήτηση και να εξασφαλιστεί μια κρίσιμη μάζα έργων που θα οδηγήσει σε μεγαλύτερες συνέργειες. </a:t>
            </a:r>
          </a:p>
          <a:p>
            <a:pPr marL="342900" indent="-342900" algn="just">
              <a:lnSpc>
                <a:spcPct val="115000"/>
              </a:lnSpc>
              <a:buClr>
                <a:srgbClr val="800000"/>
              </a:buClr>
              <a:buSzPts val="1200"/>
              <a:buFont typeface="+mj-lt"/>
              <a:buAutoNum type="arabicPeriod"/>
              <a:tabLst>
                <a:tab pos="228600" algn="l"/>
                <a:tab pos="457200" algn="l"/>
              </a:tabLst>
            </a:pPr>
            <a:r>
              <a:rPr lang="el-GR" sz="1800">
                <a:effectLst/>
                <a:latin typeface="Calibri" panose="020F0502020204030204" pitchFamily="34" charset="0"/>
                <a:ea typeface="Tahoma" panose="020B0604030504040204" pitchFamily="34" charset="0"/>
                <a:cs typeface="Calibri" panose="020F0502020204030204" pitchFamily="34" charset="0"/>
              </a:rPr>
              <a:t>Συντονισμός της στρατηγικής της ΓΓΕΚ με όλους τους φορείς που προκηρύσσουν ανταγωνιστικά  προγράμματα με στόχο την ανάπτυξη της Ε&amp;Κ στην Ελλάδα. </a:t>
            </a:r>
          </a:p>
          <a:p>
            <a:pPr marL="800100" lvl="1" indent="-342900" algn="just">
              <a:lnSpc>
                <a:spcPct val="115000"/>
              </a:lnSpc>
              <a:buClr>
                <a:srgbClr val="800000"/>
              </a:buClr>
              <a:buSzPts val="1200"/>
              <a:buFont typeface="Arial" panose="020B0604020202020204" pitchFamily="34" charset="0"/>
              <a:buChar char="•"/>
              <a:tabLst>
                <a:tab pos="228600" algn="l"/>
                <a:tab pos="457200" algn="l"/>
              </a:tabLst>
            </a:pPr>
            <a:r>
              <a:rPr lang="el-GR">
                <a:effectLst/>
                <a:latin typeface="Calibri" panose="020F0502020204030204" pitchFamily="34" charset="0"/>
                <a:ea typeface="Tahoma" panose="020B0604030504040204" pitchFamily="34" charset="0"/>
                <a:cs typeface="Calibri" panose="020F0502020204030204" pitchFamily="34" charset="0"/>
              </a:rPr>
              <a:t>Υιοθέτηση της λογικής ενός προγράμματος πλαισίου με σαφή ιεράρχηση στόχων και λογική παρέμβασης που το συνδέουν με την ευρύτερη στρατηγική της χώρας. </a:t>
            </a:r>
          </a:p>
          <a:p>
            <a:pPr marL="800100" lvl="1" indent="-342900" algn="just">
              <a:lnSpc>
                <a:spcPct val="115000"/>
              </a:lnSpc>
              <a:buClr>
                <a:srgbClr val="800000"/>
              </a:buClr>
              <a:buSzPts val="1200"/>
              <a:buFont typeface="Arial" panose="020B0604020202020204" pitchFamily="34" charset="0"/>
              <a:buChar char="•"/>
              <a:tabLst>
                <a:tab pos="228600" algn="l"/>
                <a:tab pos="457200" algn="l"/>
              </a:tabLst>
            </a:pPr>
            <a:r>
              <a:rPr lang="el-GR">
                <a:effectLst/>
                <a:latin typeface="Calibri" panose="020F0502020204030204" pitchFamily="34" charset="0"/>
                <a:ea typeface="Tahoma" panose="020B0604030504040204" pitchFamily="34" charset="0"/>
                <a:cs typeface="Calibri" panose="020F0502020204030204" pitchFamily="34" charset="0"/>
              </a:rPr>
              <a:t>Το Πρόγραμμα Πλαίσιο θα πρέπει να έχει συστημική λογική και να αντιμετωπίζει αφενός τις αστοχίες του συστήματος και αφετέρου θα πρέπει να εξασφαλίζει τη συγκέντρωση μέρους της χρηματοδότηση σε κρίσιμους τομείς που εντοπίστηκαν από την </a:t>
            </a:r>
            <a:r>
              <a:rPr lang="en-US">
                <a:effectLst/>
                <a:latin typeface="Calibri" panose="020F0502020204030204" pitchFamily="34" charset="0"/>
                <a:ea typeface="Tahoma" panose="020B0604030504040204" pitchFamily="34" charset="0"/>
                <a:cs typeface="Calibri" panose="020F0502020204030204" pitchFamily="34" charset="0"/>
              </a:rPr>
              <a:t>RIS</a:t>
            </a:r>
            <a:r>
              <a:rPr lang="el-GR">
                <a:effectLst/>
                <a:latin typeface="Calibri" panose="020F0502020204030204" pitchFamily="34" charset="0"/>
                <a:ea typeface="Tahoma" panose="020B0604030504040204" pitchFamily="34" charset="0"/>
                <a:cs typeface="Calibri" panose="020F0502020204030204" pitchFamily="34" charset="0"/>
              </a:rPr>
              <a:t>.</a:t>
            </a:r>
          </a:p>
          <a:p>
            <a:pPr marL="342900" marR="0" lvl="0" indent="-342900" algn="just">
              <a:lnSpc>
                <a:spcPct val="115000"/>
              </a:lnSpc>
              <a:spcBef>
                <a:spcPts val="0"/>
              </a:spcBef>
              <a:spcAft>
                <a:spcPts val="0"/>
              </a:spcAft>
              <a:buClr>
                <a:srgbClr val="800000"/>
              </a:buClr>
              <a:buSzPts val="1200"/>
              <a:buFont typeface="+mj-lt"/>
              <a:buAutoNum type="arabicPeriod"/>
              <a:tabLst>
                <a:tab pos="228600" algn="l"/>
                <a:tab pos="457200" algn="l"/>
              </a:tabLst>
            </a:pPr>
            <a:endParaRPr lang="el-GR" sz="1800">
              <a:effectLst/>
              <a:latin typeface="Calibri" panose="020F0502020204030204" pitchFamily="34" charset="0"/>
              <a:ea typeface="Tahoma" panose="020B060403050404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943034C-E02A-06A7-5E09-FFE56449DDA6}"/>
              </a:ext>
            </a:extLst>
          </p:cNvPr>
          <p:cNvSpPr txBox="1"/>
          <p:nvPr/>
        </p:nvSpPr>
        <p:spPr>
          <a:xfrm>
            <a:off x="385823" y="622192"/>
            <a:ext cx="4969378" cy="369332"/>
          </a:xfrm>
          <a:prstGeom prst="rect">
            <a:avLst/>
          </a:prstGeom>
          <a:noFill/>
        </p:spPr>
        <p:txBody>
          <a:bodyPr wrap="square">
            <a:spAutoFit/>
          </a:bodyPr>
          <a:lstStyle/>
          <a:p>
            <a:r>
              <a:rPr lang="el-GR" b="1">
                <a:solidFill>
                  <a:srgbClr val="C00000"/>
                </a:solidFill>
              </a:rPr>
              <a:t>Στρατηγικός σχεδιασμός </a:t>
            </a:r>
            <a:r>
              <a:rPr lang="el-GR" sz="1800" b="1">
                <a:solidFill>
                  <a:srgbClr val="C00000"/>
                </a:solidFill>
              </a:rPr>
              <a:t>[1]</a:t>
            </a:r>
          </a:p>
        </p:txBody>
      </p:sp>
    </p:spTree>
    <p:extLst>
      <p:ext uri="{BB962C8B-B14F-4D97-AF65-F5344CB8AC3E}">
        <p14:creationId xmlns:p14="http://schemas.microsoft.com/office/powerpoint/2010/main" val="514960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55</a:t>
            </a:fld>
            <a:endParaRPr lang="el-GR" sz="1200" b="1">
              <a:solidFill>
                <a:schemeClr val="accent1">
                  <a:lumMod val="50000"/>
                </a:schemeClr>
              </a:solidFill>
            </a:endParaRPr>
          </a:p>
        </p:txBody>
      </p:sp>
      <p:sp>
        <p:nvSpPr>
          <p:cNvPr id="5" name="TextBox 4">
            <a:extLst>
              <a:ext uri="{FF2B5EF4-FFF2-40B4-BE49-F238E27FC236}">
                <a16:creationId xmlns:a16="http://schemas.microsoft.com/office/drawing/2014/main" id="{F4DE1E6A-5D30-D991-D124-E449F882DC3B}"/>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9FDA09AC-4A12-E0D5-1D12-01C80D0E3E3D}"/>
              </a:ext>
            </a:extLst>
          </p:cNvPr>
          <p:cNvSpPr txBox="1"/>
          <p:nvPr/>
        </p:nvSpPr>
        <p:spPr>
          <a:xfrm>
            <a:off x="549556" y="1287226"/>
            <a:ext cx="8517136" cy="2399439"/>
          </a:xfrm>
          <a:prstGeom prst="rect">
            <a:avLst/>
          </a:prstGeom>
          <a:noFill/>
        </p:spPr>
        <p:txBody>
          <a:bodyPr wrap="square">
            <a:spAutoFit/>
          </a:bodyPr>
          <a:lstStyle/>
          <a:p>
            <a:pPr marL="0" marR="0" algn="just">
              <a:lnSpc>
                <a:spcPct val="110000"/>
              </a:lnSpc>
              <a:spcBef>
                <a:spcPts val="0"/>
              </a:spcBef>
              <a:spcAft>
                <a:spcPts val="600"/>
              </a:spcAft>
            </a:pPr>
            <a:r>
              <a:rPr lang="el-GR" sz="1600" b="1">
                <a:effectLst/>
                <a:latin typeface="Calibri" panose="020F0502020204030204" pitchFamily="34" charset="0"/>
                <a:ea typeface="Calibri" panose="020F0502020204030204" pitchFamily="34" charset="0"/>
              </a:rPr>
              <a:t>Κατανομή πόρων σε ένα νέο μίγμα Δράσεων</a:t>
            </a:r>
          </a:p>
          <a:p>
            <a:pPr marL="342900" marR="0" indent="-342900" algn="just">
              <a:lnSpc>
                <a:spcPct val="110000"/>
              </a:lnSpc>
              <a:spcBef>
                <a:spcPts val="0"/>
              </a:spcBef>
              <a:spcAft>
                <a:spcPts val="600"/>
              </a:spcAft>
              <a:buFont typeface="+mj-lt"/>
              <a:buAutoNum type="arabicPeriod" startAt="3"/>
            </a:pPr>
            <a:r>
              <a:rPr lang="el-GR" sz="1600">
                <a:effectLst/>
                <a:latin typeface="Calibri" panose="020F0502020204030204" pitchFamily="34" charset="0"/>
                <a:ea typeface="Calibri" panose="020F0502020204030204" pitchFamily="34" charset="0"/>
              </a:rPr>
              <a:t>Με δεδομένο ότι το ΕΛΙΔΕΚ διαχειρίζεται τώρα τις Δράσεις βασικής έρευνας και ενίσχυσης του ερευνητικού δυναμικού, προτείνεται οι Δράσεις της ΓΓΕΚ να επικεντρωθούν σε ένα μίγμα που συνδυάζει θεματικά προσανατολισμένες με από τα κάτω προ τα πάνω Δράσεις</a:t>
            </a:r>
          </a:p>
          <a:p>
            <a:pPr marL="800100" lvl="1" indent="-342900" algn="just">
              <a:lnSpc>
                <a:spcPct val="110000"/>
              </a:lnSpc>
              <a:spcAft>
                <a:spcPts val="600"/>
              </a:spcAft>
              <a:buFont typeface="Arial" panose="020B0604020202020204" pitchFamily="34" charset="0"/>
              <a:buChar char="•"/>
            </a:pPr>
            <a:r>
              <a:rPr lang="el-GR" sz="1600">
                <a:effectLst/>
                <a:latin typeface="Calibri" panose="020F0502020204030204" pitchFamily="34" charset="0"/>
                <a:ea typeface="Calibri" panose="020F0502020204030204" pitchFamily="34" charset="0"/>
              </a:rPr>
              <a:t>Ο θεματικός προσανατολισμός των Δράσεων θα πρέπει να αξιολογηθεί στο μέσον της ΠΠ, σε συνδυασμό και με τις απαιτήσεις του  </a:t>
            </a:r>
            <a:r>
              <a:rPr lang="en-US" sz="1600">
                <a:effectLst/>
                <a:latin typeface="Calibri" panose="020F0502020204030204" pitchFamily="34" charset="0"/>
                <a:ea typeface="Calibri" panose="020F0502020204030204" pitchFamily="34" charset="0"/>
              </a:rPr>
              <a:t>RIS </a:t>
            </a:r>
            <a:r>
              <a:rPr lang="el-GR" sz="1600">
                <a:effectLst/>
                <a:latin typeface="Calibri" panose="020F0502020204030204" pitchFamily="34" charset="0"/>
                <a:ea typeface="Calibri" panose="020F0502020204030204" pitchFamily="34" charset="0"/>
              </a:rPr>
              <a:t>για συνεχή παρακολούθηση και προσαρμογή του σχεδιασμού, με για να διαπιστωθεί το ενδιαφέρων των επιχειρήσεων και τις ερευνητικής κοινότητας και να αναπροσαρμοστεί η εστίαση των Δράσεων</a:t>
            </a:r>
          </a:p>
        </p:txBody>
      </p:sp>
      <p:sp>
        <p:nvSpPr>
          <p:cNvPr id="4" name="TextBox 3">
            <a:extLst>
              <a:ext uri="{FF2B5EF4-FFF2-40B4-BE49-F238E27FC236}">
                <a16:creationId xmlns:a16="http://schemas.microsoft.com/office/drawing/2014/main" id="{3358F108-6BEB-6843-D2D3-9FBCF7826E9D}"/>
              </a:ext>
            </a:extLst>
          </p:cNvPr>
          <p:cNvSpPr txBox="1"/>
          <p:nvPr/>
        </p:nvSpPr>
        <p:spPr>
          <a:xfrm>
            <a:off x="475269" y="369332"/>
            <a:ext cx="3609001" cy="369332"/>
          </a:xfrm>
          <a:prstGeom prst="rect">
            <a:avLst/>
          </a:prstGeom>
          <a:noFill/>
        </p:spPr>
        <p:txBody>
          <a:bodyPr wrap="none" rtlCol="0">
            <a:spAutoFit/>
          </a:bodyPr>
          <a:lstStyle/>
          <a:p>
            <a:r>
              <a:rPr lang="el-GR" b="1">
                <a:solidFill>
                  <a:schemeClr val="bg2">
                    <a:lumMod val="25000"/>
                  </a:schemeClr>
                </a:solidFill>
              </a:rPr>
              <a:t>Συμπεράσματα και προτάσεις [10</a:t>
            </a:r>
            <a:r>
              <a:rPr lang="en-US" b="1">
                <a:solidFill>
                  <a:schemeClr val="bg2">
                    <a:lumMod val="25000"/>
                  </a:schemeClr>
                </a:solidFill>
              </a:rPr>
              <a:t>]</a:t>
            </a:r>
            <a:r>
              <a:rPr lang="el-GR" b="1">
                <a:solidFill>
                  <a:schemeClr val="bg2">
                    <a:lumMod val="25000"/>
                  </a:schemeClr>
                </a:solidFill>
              </a:rPr>
              <a:t>  </a:t>
            </a:r>
          </a:p>
        </p:txBody>
      </p:sp>
      <p:sp>
        <p:nvSpPr>
          <p:cNvPr id="7" name="TextBox 6">
            <a:extLst>
              <a:ext uri="{FF2B5EF4-FFF2-40B4-BE49-F238E27FC236}">
                <a16:creationId xmlns:a16="http://schemas.microsoft.com/office/drawing/2014/main" id="{CA4D0290-4DBD-EA2A-B671-BCEA25442D8E}"/>
              </a:ext>
            </a:extLst>
          </p:cNvPr>
          <p:cNvSpPr txBox="1"/>
          <p:nvPr/>
        </p:nvSpPr>
        <p:spPr>
          <a:xfrm>
            <a:off x="475269" y="643613"/>
            <a:ext cx="4969378" cy="369332"/>
          </a:xfrm>
          <a:prstGeom prst="rect">
            <a:avLst/>
          </a:prstGeom>
          <a:noFill/>
        </p:spPr>
        <p:txBody>
          <a:bodyPr wrap="square">
            <a:spAutoFit/>
          </a:bodyPr>
          <a:lstStyle/>
          <a:p>
            <a:r>
              <a:rPr lang="el-GR" b="1">
                <a:solidFill>
                  <a:srgbClr val="C00000"/>
                </a:solidFill>
              </a:rPr>
              <a:t>Στρατηγικός σχεδιασμός </a:t>
            </a:r>
            <a:r>
              <a:rPr lang="el-GR" sz="1800" b="1">
                <a:solidFill>
                  <a:srgbClr val="C00000"/>
                </a:solidFill>
              </a:rPr>
              <a:t>[2]</a:t>
            </a:r>
          </a:p>
        </p:txBody>
      </p:sp>
    </p:spTree>
    <p:extLst>
      <p:ext uri="{BB962C8B-B14F-4D97-AF65-F5344CB8AC3E}">
        <p14:creationId xmlns:p14="http://schemas.microsoft.com/office/powerpoint/2010/main" val="3998656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56</a:t>
            </a:fld>
            <a:endParaRPr lang="el-GR" sz="1200" b="1">
              <a:solidFill>
                <a:schemeClr val="accent1">
                  <a:lumMod val="50000"/>
                </a:schemeClr>
              </a:solidFill>
            </a:endParaRPr>
          </a:p>
        </p:txBody>
      </p:sp>
      <p:sp>
        <p:nvSpPr>
          <p:cNvPr id="5" name="TextBox 4">
            <a:extLst>
              <a:ext uri="{FF2B5EF4-FFF2-40B4-BE49-F238E27FC236}">
                <a16:creationId xmlns:a16="http://schemas.microsoft.com/office/drawing/2014/main" id="{F4DE1E6A-5D30-D991-D124-E449F882DC3B}"/>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51F27EF8-934A-CEBE-D4FB-2CC8E5C1CD04}"/>
              </a:ext>
            </a:extLst>
          </p:cNvPr>
          <p:cNvSpPr txBox="1"/>
          <p:nvPr/>
        </p:nvSpPr>
        <p:spPr>
          <a:xfrm>
            <a:off x="714755" y="1431598"/>
            <a:ext cx="8186737" cy="4953985"/>
          </a:xfrm>
          <a:prstGeom prst="rect">
            <a:avLst/>
          </a:prstGeom>
          <a:noFill/>
        </p:spPr>
        <p:txBody>
          <a:bodyPr wrap="square">
            <a:spAutoFit/>
          </a:bodyPr>
          <a:lstStyle/>
          <a:p>
            <a:pPr marL="0" marR="0" algn="just">
              <a:lnSpc>
                <a:spcPct val="110000"/>
              </a:lnSpc>
              <a:spcBef>
                <a:spcPts val="0"/>
              </a:spcBef>
              <a:spcAft>
                <a:spcPts val="600"/>
              </a:spcAft>
            </a:pPr>
            <a:r>
              <a:rPr lang="el-GR" sz="1600" b="1">
                <a:effectLst/>
                <a:latin typeface="Calibri" panose="020F0502020204030204" pitchFamily="34" charset="0"/>
                <a:ea typeface="Calibri" panose="020F0502020204030204" pitchFamily="34" charset="0"/>
              </a:rPr>
              <a:t>Η κατανομή των πόρων προτείνεται ως εξής:</a:t>
            </a:r>
          </a:p>
          <a:p>
            <a:pPr marL="342900" marR="0" lvl="0" indent="-342900" algn="just">
              <a:lnSpc>
                <a:spcPct val="115000"/>
              </a:lnSpc>
              <a:spcBef>
                <a:spcPts val="0"/>
              </a:spcBef>
              <a:spcAft>
                <a:spcPts val="0"/>
              </a:spcAft>
              <a:buClr>
                <a:srgbClr val="800000"/>
              </a:buClr>
              <a:buSzPts val="1200"/>
              <a:buFont typeface="Wingdings" panose="05000000000000000000" pitchFamily="2" charset="2"/>
              <a:buChar char=""/>
              <a:tabLst>
                <a:tab pos="228600" algn="l"/>
                <a:tab pos="457200" algn="l"/>
              </a:tabLst>
            </a:pPr>
            <a:r>
              <a:rPr lang="el-GR" sz="1600">
                <a:effectLst/>
                <a:latin typeface="Calibri" panose="020F0502020204030204" pitchFamily="34" charset="0"/>
                <a:ea typeface="Tahoma" panose="020B0604030504040204" pitchFamily="34" charset="0"/>
                <a:cs typeface="Calibri" panose="020F0502020204030204" pitchFamily="34" charset="0"/>
              </a:rPr>
              <a:t> Δράσεις καινοτομίας από κάτω προς τα πάνω π.χ. τα κουπόνια καινοτομίας – λιγότερο από 1% του προϋπολογισμού</a:t>
            </a:r>
          </a:p>
          <a:p>
            <a:pPr marL="342900" marR="0" lvl="0" indent="-342900" algn="just">
              <a:lnSpc>
                <a:spcPct val="115000"/>
              </a:lnSpc>
              <a:spcBef>
                <a:spcPts val="0"/>
              </a:spcBef>
              <a:spcAft>
                <a:spcPts val="0"/>
              </a:spcAft>
              <a:buClr>
                <a:srgbClr val="800000"/>
              </a:buClr>
              <a:buSzPts val="1200"/>
              <a:buFont typeface="Wingdings" panose="05000000000000000000" pitchFamily="2" charset="2"/>
              <a:buChar char=""/>
              <a:tabLst>
                <a:tab pos="228600" algn="l"/>
                <a:tab pos="457200" algn="l"/>
              </a:tabLst>
            </a:pPr>
            <a:r>
              <a:rPr lang="el-GR" sz="1600">
                <a:effectLst/>
                <a:latin typeface="Calibri" panose="020F0502020204030204" pitchFamily="34" charset="0"/>
                <a:ea typeface="Tahoma" panose="020B0604030504040204" pitchFamily="34" charset="0"/>
                <a:cs typeface="Calibri" panose="020F0502020204030204" pitchFamily="34" charset="0"/>
              </a:rPr>
              <a:t>Ομάδα Δράσεων με θεματικό προσανατολισμό που περιλαμβάνει δράσεις τύπου:</a:t>
            </a:r>
          </a:p>
          <a:p>
            <a:pPr marL="742950" marR="0" lvl="1" indent="-285750" algn="just">
              <a:lnSpc>
                <a:spcPct val="115000"/>
              </a:lnSpc>
              <a:spcBef>
                <a:spcPts val="0"/>
              </a:spcBef>
              <a:spcAft>
                <a:spcPts val="0"/>
              </a:spcAft>
              <a:buFont typeface="Courier New" panose="02070309020205020404" pitchFamily="49" charset="0"/>
              <a:buChar char="o"/>
              <a:tabLst>
                <a:tab pos="228600" algn="l"/>
                <a:tab pos="457200" algn="l"/>
              </a:tabLst>
            </a:pPr>
            <a:r>
              <a:rPr lang="el-GR" sz="1600">
                <a:effectLst/>
                <a:latin typeface="Calibri" panose="020F0502020204030204" pitchFamily="34" charset="0"/>
                <a:ea typeface="Tahoma" panose="020B0604030504040204" pitchFamily="34" charset="0"/>
                <a:cs typeface="Calibri" panose="020F0502020204030204" pitchFamily="34" charset="0"/>
              </a:rPr>
              <a:t>Βιομηχανικής έρευνας με έμφαση σε Τ</a:t>
            </a:r>
            <a:r>
              <a:rPr lang="en-US" sz="1600">
                <a:effectLst/>
                <a:latin typeface="Calibri" panose="020F0502020204030204" pitchFamily="34" charset="0"/>
                <a:ea typeface="Tahoma" panose="020B0604030504040204" pitchFamily="34" charset="0"/>
                <a:cs typeface="Calibri" panose="020F0502020204030204" pitchFamily="34" charset="0"/>
              </a:rPr>
              <a:t>RL</a:t>
            </a:r>
            <a:r>
              <a:rPr lang="el-GR" sz="1600">
                <a:effectLst/>
                <a:latin typeface="Calibri" panose="020F0502020204030204" pitchFamily="34" charset="0"/>
                <a:ea typeface="Tahoma" panose="020B0604030504040204" pitchFamily="34" charset="0"/>
                <a:cs typeface="Calibri" panose="020F0502020204030204" pitchFamily="34" charset="0"/>
              </a:rPr>
              <a:t> 5 και πάνω, και συνεργατικά έργα (Τ</a:t>
            </a:r>
            <a:r>
              <a:rPr lang="en-US" sz="1600">
                <a:effectLst/>
                <a:latin typeface="Calibri" panose="020F0502020204030204" pitchFamily="34" charset="0"/>
                <a:ea typeface="Tahoma" panose="020B0604030504040204" pitchFamily="34" charset="0"/>
                <a:cs typeface="Calibri" panose="020F0502020204030204" pitchFamily="34" charset="0"/>
              </a:rPr>
              <a:t>RL </a:t>
            </a:r>
            <a:r>
              <a:rPr lang="el-GR" sz="1600">
                <a:effectLst/>
                <a:latin typeface="Calibri" panose="020F0502020204030204" pitchFamily="34" charset="0"/>
                <a:ea typeface="Tahoma" panose="020B0604030504040204" pitchFamily="34" charset="0"/>
                <a:cs typeface="Calibri" panose="020F0502020204030204" pitchFamily="34" charset="0"/>
              </a:rPr>
              <a:t>3 και πάνω) ανάμεσα στη βιομηχανία και ερευνητικούς οργανισμούς </a:t>
            </a:r>
            <a:r>
              <a:rPr lang="el-GR" sz="1600">
                <a:latin typeface="Calibri" panose="020F0502020204030204" pitchFamily="34" charset="0"/>
                <a:ea typeface="Tahoma" panose="020B0604030504040204" pitchFamily="34" charset="0"/>
                <a:cs typeface="Calibri" panose="020F0502020204030204" pitchFamily="34" charset="0"/>
              </a:rPr>
              <a:t>– 60% του προϋπολογισμού</a:t>
            </a:r>
            <a:endParaRPr lang="el-GR" sz="1600">
              <a:effectLst/>
              <a:latin typeface="Calibri" panose="020F0502020204030204" pitchFamily="34" charset="0"/>
              <a:ea typeface="Tahoma" panose="020B0604030504040204" pitchFamily="34" charset="0"/>
              <a:cs typeface="Calibri" panose="020F0502020204030204" pitchFamily="34" charset="0"/>
            </a:endParaRPr>
          </a:p>
          <a:p>
            <a:pPr marL="1200150" lvl="2" indent="-285750" algn="just">
              <a:lnSpc>
                <a:spcPct val="115000"/>
              </a:lnSpc>
              <a:buFont typeface="Courier New" panose="02070309020205020404" pitchFamily="49" charset="0"/>
              <a:buChar char="o"/>
              <a:tabLst>
                <a:tab pos="228600" algn="l"/>
                <a:tab pos="457200" algn="l"/>
              </a:tabLst>
            </a:pPr>
            <a:r>
              <a:rPr lang="el-GR" sz="1600">
                <a:effectLst/>
                <a:latin typeface="Calibri" panose="020F0502020204030204" pitchFamily="34" charset="0"/>
                <a:ea typeface="Tahoma" panose="020B0604030504040204" pitchFamily="34" charset="0"/>
                <a:cs typeface="Calibri" panose="020F0502020204030204" pitchFamily="34" charset="0"/>
              </a:rPr>
              <a:t>Οι Δράσεις είτε θα είναι ομάδες, κάθε μία εστιασμένη σε μία θεματική περιοχή</a:t>
            </a:r>
          </a:p>
          <a:p>
            <a:pPr marL="1200150" lvl="2" indent="-285750" algn="just">
              <a:lnSpc>
                <a:spcPct val="115000"/>
              </a:lnSpc>
              <a:buFont typeface="Courier New" panose="02070309020205020404" pitchFamily="49" charset="0"/>
              <a:buChar char="o"/>
              <a:tabLst>
                <a:tab pos="228600" algn="l"/>
                <a:tab pos="457200" algn="l"/>
              </a:tabLst>
            </a:pPr>
            <a:r>
              <a:rPr lang="el-GR" sz="1600">
                <a:latin typeface="Calibri" panose="020F0502020204030204" pitchFamily="34" charset="0"/>
                <a:ea typeface="Tahoma" panose="020B0604030504040204" pitchFamily="34" charset="0"/>
                <a:cs typeface="Calibri" panose="020F0502020204030204" pitchFamily="34" charset="0"/>
              </a:rPr>
              <a:t>Ε</a:t>
            </a:r>
            <a:r>
              <a:rPr lang="el-GR" sz="1600">
                <a:effectLst/>
                <a:latin typeface="Calibri" panose="020F0502020204030204" pitchFamily="34" charset="0"/>
                <a:ea typeface="Tahoma" panose="020B0604030504040204" pitchFamily="34" charset="0"/>
                <a:cs typeface="Calibri" panose="020F0502020204030204" pitchFamily="34" charset="0"/>
              </a:rPr>
              <a:t>ίτε θα καλύπτουν το σύνολο των θεματικών περιοχών, όμως με συγκεκριμένη δέσμευση κατανομής για κάθε θεματικό τομέα προτεραιότητας</a:t>
            </a:r>
          </a:p>
          <a:p>
            <a:pPr marL="285750" indent="-285750" algn="just">
              <a:lnSpc>
                <a:spcPct val="115000"/>
              </a:lnSpc>
              <a:buFont typeface="Arial" panose="020B0604020202020204" pitchFamily="34" charset="0"/>
              <a:buChar char="•"/>
              <a:tabLst>
                <a:tab pos="228600" algn="l"/>
                <a:tab pos="457200" algn="l"/>
              </a:tabLst>
            </a:pPr>
            <a:r>
              <a:rPr lang="el-GR" sz="1600">
                <a:effectLst/>
                <a:latin typeface="Calibri" panose="020F0502020204030204" pitchFamily="34" charset="0"/>
                <a:ea typeface="Tahoma" panose="020B0604030504040204" pitchFamily="34" charset="0"/>
                <a:cs typeface="Calibri" panose="020F0502020204030204" pitchFamily="34" charset="0"/>
              </a:rPr>
              <a:t>Συμμετοχή σε Ευρωπαϊκές Συμπράξεις και Διακρατικές Συνεργασίες στις επιλεγμένες προτεραιότητες - 23-2</a:t>
            </a:r>
            <a:r>
              <a:rPr lang="en-US" sz="1600">
                <a:latin typeface="Calibri" panose="020F0502020204030204" pitchFamily="34" charset="0"/>
                <a:ea typeface="Tahoma" panose="020B0604030504040204" pitchFamily="34" charset="0"/>
                <a:cs typeface="Calibri" panose="020F0502020204030204" pitchFamily="34" charset="0"/>
              </a:rPr>
              <a:t>4</a:t>
            </a:r>
            <a:r>
              <a:rPr lang="el-GR" sz="1600">
                <a:effectLst/>
                <a:latin typeface="Calibri" panose="020F0502020204030204" pitchFamily="34" charset="0"/>
                <a:ea typeface="Tahoma" panose="020B0604030504040204" pitchFamily="34" charset="0"/>
                <a:cs typeface="Calibri" panose="020F0502020204030204" pitchFamily="34" charset="0"/>
              </a:rPr>
              <a:t>% του προϋπολογισμού</a:t>
            </a:r>
          </a:p>
          <a:p>
            <a:pPr marL="285750" indent="-285750" algn="just">
              <a:lnSpc>
                <a:spcPct val="115000"/>
              </a:lnSpc>
              <a:buFont typeface="Arial" panose="020B0604020202020204" pitchFamily="34" charset="0"/>
              <a:buChar char="•"/>
              <a:tabLst>
                <a:tab pos="228600" algn="l"/>
                <a:tab pos="457200" algn="l"/>
              </a:tabLst>
            </a:pPr>
            <a:r>
              <a:rPr lang="el-GR" sz="1600">
                <a:effectLst/>
                <a:latin typeface="Calibri" panose="020F0502020204030204" pitchFamily="34" charset="0"/>
                <a:ea typeface="Tahoma" panose="020B0604030504040204" pitchFamily="34" charset="0"/>
                <a:cs typeface="Calibri" panose="020F0502020204030204" pitchFamily="34" charset="0"/>
              </a:rPr>
              <a:t>Πιλοτική εφαρμογή δημόσιων προμηθειών καινοτομίας στις επιλεγμένες προτεραιότητες – 5% ή λιγότερο</a:t>
            </a:r>
          </a:p>
          <a:p>
            <a:pPr marL="342900" marR="0" lvl="0" indent="-342900" algn="just">
              <a:lnSpc>
                <a:spcPct val="115000"/>
              </a:lnSpc>
              <a:spcBef>
                <a:spcPts val="0"/>
              </a:spcBef>
              <a:spcAft>
                <a:spcPts val="0"/>
              </a:spcAft>
              <a:buClr>
                <a:srgbClr val="800000"/>
              </a:buClr>
              <a:buSzPts val="1200"/>
              <a:buFont typeface="Wingdings" panose="05000000000000000000" pitchFamily="2" charset="2"/>
              <a:buChar char=""/>
              <a:tabLst>
                <a:tab pos="228600" algn="l"/>
                <a:tab pos="457200" algn="l"/>
              </a:tabLst>
            </a:pPr>
            <a:r>
              <a:rPr lang="el-GR" sz="1600">
                <a:effectLst/>
                <a:latin typeface="Calibri" panose="020F0502020204030204" pitchFamily="34" charset="0"/>
                <a:ea typeface="Tahoma" panose="020B0604030504040204" pitchFamily="34" charset="0"/>
                <a:cs typeface="Calibri" panose="020F0502020204030204" pitchFamily="34" charset="0"/>
              </a:rPr>
              <a:t>Δράση βασικής έρευνας και κινητικότητας ερευνητικού προσωπικού μεταξύ βιομηχανίας και ερευνητικών οργανισμών για την ανάπτυξη των ερευνητικών ικανοτήτων και την παραγωγή νέας γνώσεις σε επιλεγμένες προτεραιότητες - 10% του προϋπολογισμού</a:t>
            </a:r>
            <a:r>
              <a:rPr lang="el-GR" sz="1400">
                <a:effectLst/>
                <a:latin typeface="Calibri" panose="020F0502020204030204" pitchFamily="34" charset="0"/>
                <a:ea typeface="Tahoma" panose="020B060403050404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679BABAC-52CB-4C2E-800F-0F07B294D7BC}"/>
              </a:ext>
            </a:extLst>
          </p:cNvPr>
          <p:cNvSpPr txBox="1"/>
          <p:nvPr/>
        </p:nvSpPr>
        <p:spPr>
          <a:xfrm>
            <a:off x="475269" y="369332"/>
            <a:ext cx="3609001" cy="369332"/>
          </a:xfrm>
          <a:prstGeom prst="rect">
            <a:avLst/>
          </a:prstGeom>
          <a:noFill/>
        </p:spPr>
        <p:txBody>
          <a:bodyPr wrap="none" rtlCol="0">
            <a:spAutoFit/>
          </a:bodyPr>
          <a:lstStyle/>
          <a:p>
            <a:r>
              <a:rPr lang="el-GR" b="1">
                <a:solidFill>
                  <a:schemeClr val="bg2">
                    <a:lumMod val="25000"/>
                  </a:schemeClr>
                </a:solidFill>
              </a:rPr>
              <a:t>Συμπεράσματα και προτάσεις [11</a:t>
            </a:r>
            <a:r>
              <a:rPr lang="en-US" b="1">
                <a:solidFill>
                  <a:schemeClr val="bg2">
                    <a:lumMod val="25000"/>
                  </a:schemeClr>
                </a:solidFill>
              </a:rPr>
              <a:t>]</a:t>
            </a:r>
            <a:r>
              <a:rPr lang="el-GR" b="1">
                <a:solidFill>
                  <a:schemeClr val="bg2">
                    <a:lumMod val="25000"/>
                  </a:schemeClr>
                </a:solidFill>
              </a:rPr>
              <a:t>  </a:t>
            </a:r>
          </a:p>
        </p:txBody>
      </p:sp>
      <p:sp>
        <p:nvSpPr>
          <p:cNvPr id="7" name="TextBox 6">
            <a:extLst>
              <a:ext uri="{FF2B5EF4-FFF2-40B4-BE49-F238E27FC236}">
                <a16:creationId xmlns:a16="http://schemas.microsoft.com/office/drawing/2014/main" id="{3C9207FE-9CBD-B561-6DBB-26C721278183}"/>
              </a:ext>
            </a:extLst>
          </p:cNvPr>
          <p:cNvSpPr txBox="1"/>
          <p:nvPr/>
        </p:nvSpPr>
        <p:spPr>
          <a:xfrm>
            <a:off x="475269" y="692934"/>
            <a:ext cx="4969378" cy="369332"/>
          </a:xfrm>
          <a:prstGeom prst="rect">
            <a:avLst/>
          </a:prstGeom>
          <a:noFill/>
        </p:spPr>
        <p:txBody>
          <a:bodyPr wrap="square">
            <a:spAutoFit/>
          </a:bodyPr>
          <a:lstStyle/>
          <a:p>
            <a:r>
              <a:rPr lang="el-GR" b="1">
                <a:solidFill>
                  <a:srgbClr val="C00000"/>
                </a:solidFill>
              </a:rPr>
              <a:t>Στρατηγικός σχεδιασμός </a:t>
            </a:r>
            <a:r>
              <a:rPr lang="el-GR" sz="1800" b="1">
                <a:solidFill>
                  <a:srgbClr val="C00000"/>
                </a:solidFill>
              </a:rPr>
              <a:t>[3]</a:t>
            </a:r>
          </a:p>
        </p:txBody>
      </p:sp>
    </p:spTree>
    <p:extLst>
      <p:ext uri="{BB962C8B-B14F-4D97-AF65-F5344CB8AC3E}">
        <p14:creationId xmlns:p14="http://schemas.microsoft.com/office/powerpoint/2010/main" val="6539286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8B53C82-1C29-0FFA-739B-A1B622B06BCE}"/>
              </a:ext>
            </a:extLst>
          </p:cNvPr>
          <p:cNvSpPr/>
          <p:nvPr/>
        </p:nvSpPr>
        <p:spPr>
          <a:xfrm>
            <a:off x="-7970" y="863600"/>
            <a:ext cx="9916969" cy="5219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4" name="Picture 63" descr="A person standing next to a machine&#10;&#10;Description automatically generated">
            <a:extLst>
              <a:ext uri="{FF2B5EF4-FFF2-40B4-BE49-F238E27FC236}">
                <a16:creationId xmlns:a16="http://schemas.microsoft.com/office/drawing/2014/main" id="{A0A4BDB6-7363-49F8-DAC8-42A36F852F80}"/>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7970" y="2569707"/>
            <a:ext cx="9900213" cy="3479800"/>
          </a:xfrm>
          <a:prstGeom prst="rect">
            <a:avLst/>
          </a:prstGeom>
        </p:spPr>
      </p:pic>
      <p:sp>
        <p:nvSpPr>
          <p:cNvPr id="70" name="object 85">
            <a:extLst>
              <a:ext uri="{FF2B5EF4-FFF2-40B4-BE49-F238E27FC236}">
                <a16:creationId xmlns:a16="http://schemas.microsoft.com/office/drawing/2014/main" id="{82B03759-83C2-4506-CFAE-AE28F6409803}"/>
              </a:ext>
            </a:extLst>
          </p:cNvPr>
          <p:cNvSpPr txBox="1"/>
          <p:nvPr/>
        </p:nvSpPr>
        <p:spPr>
          <a:xfrm>
            <a:off x="4393" y="1691620"/>
            <a:ext cx="9892243" cy="1077108"/>
          </a:xfrm>
          <a:prstGeom prst="rect">
            <a:avLst/>
          </a:prstGeom>
          <a:solidFill>
            <a:srgbClr val="53F1E8"/>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71" name="object 617">
            <a:extLst>
              <a:ext uri="{FF2B5EF4-FFF2-40B4-BE49-F238E27FC236}">
                <a16:creationId xmlns:a16="http://schemas.microsoft.com/office/drawing/2014/main" id="{BFA96F95-4BAD-BE03-0CA6-E574E726B906}"/>
              </a:ext>
            </a:extLst>
          </p:cNvPr>
          <p:cNvSpPr/>
          <p:nvPr/>
        </p:nvSpPr>
        <p:spPr>
          <a:xfrm>
            <a:off x="3522113" y="2245953"/>
            <a:ext cx="1334075" cy="539539"/>
          </a:xfrm>
          <a:custGeom>
            <a:avLst/>
            <a:gdLst/>
            <a:ahLst/>
            <a:cxnLst/>
            <a:rect l="l" t="t" r="r" b="b"/>
            <a:pathLst>
              <a:path w="2373172" h="1307680">
                <a:moveTo>
                  <a:pt x="1944148" y="536985"/>
                </a:moveTo>
                <a:lnTo>
                  <a:pt x="1938267" y="508227"/>
                </a:lnTo>
                <a:lnTo>
                  <a:pt x="1930198" y="480330"/>
                </a:lnTo>
                <a:lnTo>
                  <a:pt x="1920035" y="453391"/>
                </a:lnTo>
                <a:lnTo>
                  <a:pt x="1907873" y="427502"/>
                </a:lnTo>
                <a:lnTo>
                  <a:pt x="1893807" y="402760"/>
                </a:lnTo>
                <a:lnTo>
                  <a:pt x="1877932" y="379259"/>
                </a:lnTo>
                <a:lnTo>
                  <a:pt x="1860342" y="357094"/>
                </a:lnTo>
                <a:lnTo>
                  <a:pt x="1841133" y="336359"/>
                </a:lnTo>
                <a:lnTo>
                  <a:pt x="1820398" y="317149"/>
                </a:lnTo>
                <a:lnTo>
                  <a:pt x="1798234" y="299559"/>
                </a:lnTo>
                <a:lnTo>
                  <a:pt x="1774733" y="283684"/>
                </a:lnTo>
                <a:lnTo>
                  <a:pt x="1749992" y="269618"/>
                </a:lnTo>
                <a:lnTo>
                  <a:pt x="1724105" y="257456"/>
                </a:lnTo>
                <a:lnTo>
                  <a:pt x="1697166" y="247293"/>
                </a:lnTo>
                <a:lnTo>
                  <a:pt x="1669271" y="239223"/>
                </a:lnTo>
                <a:lnTo>
                  <a:pt x="1640514" y="233342"/>
                </a:lnTo>
                <a:lnTo>
                  <a:pt x="1610990" y="229744"/>
                </a:lnTo>
                <a:lnTo>
                  <a:pt x="1580794" y="228523"/>
                </a:lnTo>
                <a:lnTo>
                  <a:pt x="1566764" y="228788"/>
                </a:lnTo>
                <a:lnTo>
                  <a:pt x="1539122" y="230875"/>
                </a:lnTo>
                <a:lnTo>
                  <a:pt x="1512098" y="234975"/>
                </a:lnTo>
                <a:lnTo>
                  <a:pt x="1485761" y="241008"/>
                </a:lnTo>
                <a:lnTo>
                  <a:pt x="1460185" y="248897"/>
                </a:lnTo>
                <a:lnTo>
                  <a:pt x="1435440" y="258562"/>
                </a:lnTo>
                <a:lnTo>
                  <a:pt x="1411598" y="269926"/>
                </a:lnTo>
                <a:lnTo>
                  <a:pt x="1388731" y="282910"/>
                </a:lnTo>
                <a:lnTo>
                  <a:pt x="1366909" y="297436"/>
                </a:lnTo>
                <a:lnTo>
                  <a:pt x="1346204" y="313426"/>
                </a:lnTo>
                <a:lnTo>
                  <a:pt x="1336293" y="321945"/>
                </a:lnTo>
                <a:lnTo>
                  <a:pt x="1323506" y="293999"/>
                </a:lnTo>
                <a:lnTo>
                  <a:pt x="1293330" y="240875"/>
                </a:lnTo>
                <a:lnTo>
                  <a:pt x="1257402" y="191825"/>
                </a:lnTo>
                <a:lnTo>
                  <a:pt x="1216178" y="147306"/>
                </a:lnTo>
                <a:lnTo>
                  <a:pt x="1170117" y="107776"/>
                </a:lnTo>
                <a:lnTo>
                  <a:pt x="1119677" y="73693"/>
                </a:lnTo>
                <a:lnTo>
                  <a:pt x="1065314" y="45514"/>
                </a:lnTo>
                <a:lnTo>
                  <a:pt x="1007488" y="23698"/>
                </a:lnTo>
                <a:lnTo>
                  <a:pt x="946656" y="8703"/>
                </a:lnTo>
                <a:lnTo>
                  <a:pt x="883275" y="986"/>
                </a:lnTo>
                <a:lnTo>
                  <a:pt x="850772" y="0"/>
                </a:lnTo>
                <a:lnTo>
                  <a:pt x="807559" y="1746"/>
                </a:lnTo>
                <a:lnTo>
                  <a:pt x="765308" y="6895"/>
                </a:lnTo>
                <a:lnTo>
                  <a:pt x="724154" y="15312"/>
                </a:lnTo>
                <a:lnTo>
                  <a:pt x="684234" y="26860"/>
                </a:lnTo>
                <a:lnTo>
                  <a:pt x="645683" y="41404"/>
                </a:lnTo>
                <a:lnTo>
                  <a:pt x="608637" y="58809"/>
                </a:lnTo>
                <a:lnTo>
                  <a:pt x="573230" y="78938"/>
                </a:lnTo>
                <a:lnTo>
                  <a:pt x="539599" y="101656"/>
                </a:lnTo>
                <a:lnTo>
                  <a:pt x="507880" y="126829"/>
                </a:lnTo>
                <a:lnTo>
                  <a:pt x="478207" y="154319"/>
                </a:lnTo>
                <a:lnTo>
                  <a:pt x="450717" y="183991"/>
                </a:lnTo>
                <a:lnTo>
                  <a:pt x="425544" y="215711"/>
                </a:lnTo>
                <a:lnTo>
                  <a:pt x="402826" y="249342"/>
                </a:lnTo>
                <a:lnTo>
                  <a:pt x="382697" y="284748"/>
                </a:lnTo>
                <a:lnTo>
                  <a:pt x="365292" y="321795"/>
                </a:lnTo>
                <a:lnTo>
                  <a:pt x="350748" y="360346"/>
                </a:lnTo>
                <a:lnTo>
                  <a:pt x="339200" y="400266"/>
                </a:lnTo>
                <a:lnTo>
                  <a:pt x="330784" y="441420"/>
                </a:lnTo>
                <a:lnTo>
                  <a:pt x="325634" y="483671"/>
                </a:lnTo>
                <a:lnTo>
                  <a:pt x="323888" y="526884"/>
                </a:lnTo>
                <a:lnTo>
                  <a:pt x="323966" y="534859"/>
                </a:lnTo>
                <a:lnTo>
                  <a:pt x="326293" y="573003"/>
                </a:lnTo>
                <a:lnTo>
                  <a:pt x="329247" y="598043"/>
                </a:lnTo>
                <a:lnTo>
                  <a:pt x="302039" y="601120"/>
                </a:lnTo>
                <a:lnTo>
                  <a:pt x="249634" y="613265"/>
                </a:lnTo>
                <a:lnTo>
                  <a:pt x="200451" y="632862"/>
                </a:lnTo>
                <a:lnTo>
                  <a:pt x="155143" y="659264"/>
                </a:lnTo>
                <a:lnTo>
                  <a:pt x="114359" y="691826"/>
                </a:lnTo>
                <a:lnTo>
                  <a:pt x="78750" y="729903"/>
                </a:lnTo>
                <a:lnTo>
                  <a:pt x="48967" y="772849"/>
                </a:lnTo>
                <a:lnTo>
                  <a:pt x="25661" y="820020"/>
                </a:lnTo>
                <a:lnTo>
                  <a:pt x="9482" y="870770"/>
                </a:lnTo>
                <a:lnTo>
                  <a:pt x="1080" y="924454"/>
                </a:lnTo>
                <a:lnTo>
                  <a:pt x="0" y="952195"/>
                </a:lnTo>
                <a:lnTo>
                  <a:pt x="0" y="976591"/>
                </a:lnTo>
                <a:lnTo>
                  <a:pt x="4353" y="1030113"/>
                </a:lnTo>
                <a:lnTo>
                  <a:pt x="16951" y="1080953"/>
                </a:lnTo>
                <a:lnTo>
                  <a:pt x="37096" y="1128415"/>
                </a:lnTo>
                <a:lnTo>
                  <a:pt x="64096" y="1171804"/>
                </a:lnTo>
                <a:lnTo>
                  <a:pt x="97253" y="1210425"/>
                </a:lnTo>
                <a:lnTo>
                  <a:pt x="135873" y="1243583"/>
                </a:lnTo>
                <a:lnTo>
                  <a:pt x="179260" y="1270583"/>
                </a:lnTo>
                <a:lnTo>
                  <a:pt x="226720" y="1290729"/>
                </a:lnTo>
                <a:lnTo>
                  <a:pt x="277557" y="1303327"/>
                </a:lnTo>
                <a:lnTo>
                  <a:pt x="331076" y="1307680"/>
                </a:lnTo>
                <a:lnTo>
                  <a:pt x="2042083" y="1307680"/>
                </a:lnTo>
                <a:lnTo>
                  <a:pt x="2095602" y="1303327"/>
                </a:lnTo>
                <a:lnTo>
                  <a:pt x="2146440" y="1290729"/>
                </a:lnTo>
                <a:lnTo>
                  <a:pt x="2193901" y="1270583"/>
                </a:lnTo>
                <a:lnTo>
                  <a:pt x="2237291" y="1243583"/>
                </a:lnTo>
                <a:lnTo>
                  <a:pt x="2275913" y="1210425"/>
                </a:lnTo>
                <a:lnTo>
                  <a:pt x="2309072" y="1171804"/>
                </a:lnTo>
                <a:lnTo>
                  <a:pt x="2336073" y="1128415"/>
                </a:lnTo>
                <a:lnTo>
                  <a:pt x="2356220" y="1080953"/>
                </a:lnTo>
                <a:lnTo>
                  <a:pt x="2368818" y="1030113"/>
                </a:lnTo>
                <a:lnTo>
                  <a:pt x="2373172" y="976591"/>
                </a:lnTo>
                <a:lnTo>
                  <a:pt x="2373172" y="927785"/>
                </a:lnTo>
                <a:lnTo>
                  <a:pt x="2368818" y="874267"/>
                </a:lnTo>
                <a:lnTo>
                  <a:pt x="2356220" y="823430"/>
                </a:lnTo>
                <a:lnTo>
                  <a:pt x="2336073" y="775970"/>
                </a:lnTo>
                <a:lnTo>
                  <a:pt x="2309072" y="732582"/>
                </a:lnTo>
                <a:lnTo>
                  <a:pt x="2275913" y="693962"/>
                </a:lnTo>
                <a:lnTo>
                  <a:pt x="2237291" y="660805"/>
                </a:lnTo>
                <a:lnTo>
                  <a:pt x="2193901" y="633806"/>
                </a:lnTo>
                <a:lnTo>
                  <a:pt x="2146440" y="613660"/>
                </a:lnTo>
                <a:lnTo>
                  <a:pt x="2095602" y="601063"/>
                </a:lnTo>
                <a:lnTo>
                  <a:pt x="2042083" y="596709"/>
                </a:lnTo>
                <a:lnTo>
                  <a:pt x="1948967" y="596709"/>
                </a:lnTo>
                <a:lnTo>
                  <a:pt x="1947746" y="566511"/>
                </a:lnTo>
                <a:lnTo>
                  <a:pt x="1944148" y="536985"/>
                </a:lnTo>
                <a:close/>
              </a:path>
            </a:pathLst>
          </a:custGeom>
          <a:blipFill>
            <a:blip r:embed="rId3"/>
            <a:tile tx="0" ty="0" sx="100000" sy="100000" flip="none" algn="tl"/>
          </a:blipFill>
        </p:spPr>
        <p:txBody>
          <a:bodyPr wrap="square" lIns="0" tIns="0" rIns="0" bIns="0" rtlCol="0">
            <a:noAutofit/>
          </a:bodyPr>
          <a:lstStyle/>
          <a:p>
            <a:endParaRPr sz="1322"/>
          </a:p>
        </p:txBody>
      </p:sp>
      <p:sp>
        <p:nvSpPr>
          <p:cNvPr id="72" name="TextBox 71">
            <a:extLst>
              <a:ext uri="{FF2B5EF4-FFF2-40B4-BE49-F238E27FC236}">
                <a16:creationId xmlns:a16="http://schemas.microsoft.com/office/drawing/2014/main" id="{9D0F5DAD-4BA7-CD63-BC8A-68856E940E48}"/>
              </a:ext>
            </a:extLst>
          </p:cNvPr>
          <p:cNvSpPr txBox="1"/>
          <p:nvPr/>
        </p:nvSpPr>
        <p:spPr>
          <a:xfrm>
            <a:off x="6673041" y="2038498"/>
            <a:ext cx="2209965" cy="369332"/>
          </a:xfrm>
          <a:prstGeom prst="rect">
            <a:avLst/>
          </a:prstGeom>
          <a:noFill/>
        </p:spPr>
        <p:txBody>
          <a:bodyPr wrap="none" rtlCol="0">
            <a:spAutoFit/>
          </a:bodyPr>
          <a:lstStyle/>
          <a:p>
            <a:pPr algn="ctr"/>
            <a:r>
              <a:rPr lang="el-GR" b="1">
                <a:solidFill>
                  <a:schemeClr val="bg2">
                    <a:lumMod val="25000"/>
                  </a:schemeClr>
                </a:solidFill>
              </a:rPr>
              <a:t>ΤΕΛΟΣ ΠΑΡΟΥΣΙΑΣΗΣ</a:t>
            </a:r>
          </a:p>
        </p:txBody>
      </p:sp>
      <p:cxnSp>
        <p:nvCxnSpPr>
          <p:cNvPr id="77" name="Straight Connector 76">
            <a:extLst>
              <a:ext uri="{FF2B5EF4-FFF2-40B4-BE49-F238E27FC236}">
                <a16:creationId xmlns:a16="http://schemas.microsoft.com/office/drawing/2014/main" id="{C3D444AB-543A-B253-96DE-132162541263}"/>
              </a:ext>
            </a:extLst>
          </p:cNvPr>
          <p:cNvCxnSpPr/>
          <p:nvPr/>
        </p:nvCxnSpPr>
        <p:spPr>
          <a:xfrm>
            <a:off x="-7970" y="1691620"/>
            <a:ext cx="991397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bject 85">
            <a:extLst>
              <a:ext uri="{FF2B5EF4-FFF2-40B4-BE49-F238E27FC236}">
                <a16:creationId xmlns:a16="http://schemas.microsoft.com/office/drawing/2014/main" id="{83C2A025-AFB8-2877-4438-4B89C9E647C4}"/>
              </a:ext>
            </a:extLst>
          </p:cNvPr>
          <p:cNvSpPr txBox="1"/>
          <p:nvPr/>
        </p:nvSpPr>
        <p:spPr>
          <a:xfrm>
            <a:off x="4737100" y="6289964"/>
            <a:ext cx="4745566" cy="347668"/>
          </a:xfrm>
          <a:prstGeom prst="rect">
            <a:avLst/>
          </a:prstGeom>
          <a:noFill/>
        </p:spPr>
        <p:txBody>
          <a:bodyPr wrap="square" lIns="0" tIns="0" rIns="0" bIns="0" rtlCol="0">
            <a:noAutofit/>
          </a:bodyPr>
          <a:lstStyle/>
          <a:p>
            <a:pPr algn="ctr">
              <a:lnSpc>
                <a:spcPts val="2530"/>
              </a:lnSpc>
              <a:spcBef>
                <a:spcPts val="126"/>
              </a:spcBef>
            </a:pPr>
            <a:r>
              <a:rPr sz="1200" b="1">
                <a:solidFill>
                  <a:srgbClr val="C00000"/>
                </a:solidFill>
                <a:cs typeface="Calibri" panose="020F0502020204030204" pitchFamily="34" charset="0"/>
              </a:rPr>
              <a:t>A</a:t>
            </a:r>
            <a:r>
              <a:rPr lang="el-GR" sz="1200" b="1" err="1">
                <a:solidFill>
                  <a:srgbClr val="C00000"/>
                </a:solidFill>
                <a:cs typeface="Calibri" panose="020F0502020204030204" pitchFamily="34" charset="0"/>
              </a:rPr>
              <a:t>ποτίμηση</a:t>
            </a:r>
            <a:r>
              <a:rPr sz="1200" b="1" spc="54">
                <a:solidFill>
                  <a:srgbClr val="C00000"/>
                </a:solidFill>
                <a:cs typeface="Calibri" panose="020F0502020204030204" pitchFamily="34" charset="0"/>
              </a:rPr>
              <a:t> </a:t>
            </a:r>
            <a:r>
              <a:rPr lang="el-GR" sz="1200" b="1" spc="54">
                <a:solidFill>
                  <a:srgbClr val="C00000"/>
                </a:solidFill>
                <a:cs typeface="Calibri" panose="020F0502020204030204" pitchFamily="34" charset="0"/>
              </a:rPr>
              <a:t>Δ</a:t>
            </a:r>
            <a:r>
              <a:rPr sz="1200" b="1" err="1">
                <a:solidFill>
                  <a:srgbClr val="C00000"/>
                </a:solidFill>
                <a:cs typeface="Calibri" panose="020F0502020204030204" pitchFamily="34" charset="0"/>
              </a:rPr>
              <a:t>ρά</a:t>
            </a:r>
            <a:r>
              <a:rPr sz="1200" b="1" spc="-13" err="1">
                <a:solidFill>
                  <a:srgbClr val="C00000"/>
                </a:solidFill>
                <a:cs typeface="Calibri" panose="020F0502020204030204" pitchFamily="34" charset="0"/>
              </a:rPr>
              <a:t>σ</a:t>
            </a:r>
            <a:r>
              <a:rPr sz="1200" b="1" spc="-25" err="1">
                <a:solidFill>
                  <a:srgbClr val="C00000"/>
                </a:solidFill>
                <a:cs typeface="Calibri" panose="020F0502020204030204" pitchFamily="34" charset="0"/>
              </a:rPr>
              <a:t>ε</a:t>
            </a:r>
            <a:r>
              <a:rPr sz="1200" b="1" spc="-51" err="1">
                <a:solidFill>
                  <a:srgbClr val="C00000"/>
                </a:solidFill>
                <a:cs typeface="Calibri" panose="020F0502020204030204" pitchFamily="34" charset="0"/>
              </a:rPr>
              <a:t>ω</a:t>
            </a:r>
            <a:r>
              <a:rPr sz="1200" b="1" err="1">
                <a:solidFill>
                  <a:srgbClr val="C00000"/>
                </a:solidFill>
                <a:cs typeface="Calibri" panose="020F0502020204030204" pitchFamily="34" charset="0"/>
              </a:rPr>
              <a:t>ν</a:t>
            </a:r>
            <a:r>
              <a:rPr lang="en-US" sz="1200" b="1">
                <a:solidFill>
                  <a:srgbClr val="C00000"/>
                </a:solidFill>
                <a:cs typeface="Calibri" panose="020F0502020204030204" pitchFamily="34" charset="0"/>
              </a:rPr>
              <a:t> </a:t>
            </a:r>
            <a:r>
              <a:rPr sz="1200" b="1" err="1">
                <a:solidFill>
                  <a:srgbClr val="C00000"/>
                </a:solidFill>
                <a:cs typeface="Calibri" panose="020F0502020204030204" pitchFamily="34" charset="0"/>
              </a:rPr>
              <a:t>Έρε</a:t>
            </a:r>
            <a:r>
              <a:rPr sz="1200" b="1" spc="-25" err="1">
                <a:solidFill>
                  <a:srgbClr val="C00000"/>
                </a:solidFill>
                <a:cs typeface="Calibri" panose="020F0502020204030204" pitchFamily="34" charset="0"/>
              </a:rPr>
              <a:t>υ</a:t>
            </a:r>
            <a:r>
              <a:rPr sz="1200" b="1" spc="-50" err="1">
                <a:solidFill>
                  <a:srgbClr val="C00000"/>
                </a:solidFill>
                <a:cs typeface="Calibri" panose="020F0502020204030204" pitchFamily="34" charset="0"/>
              </a:rPr>
              <a:t>ν</a:t>
            </a:r>
            <a:r>
              <a:rPr sz="1200" b="1">
                <a:solidFill>
                  <a:srgbClr val="C00000"/>
                </a:solidFill>
                <a:cs typeface="Calibri" panose="020F0502020204030204" pitchFamily="34" charset="0"/>
              </a:rPr>
              <a:t>ας</a:t>
            </a:r>
            <a:r>
              <a:rPr lang="el-GR" sz="1200" b="1" spc="106">
                <a:solidFill>
                  <a:srgbClr val="C00000"/>
                </a:solidFill>
                <a:cs typeface="Calibri" panose="020F0502020204030204" pitchFamily="34" charset="0"/>
              </a:rPr>
              <a:t> </a:t>
            </a:r>
            <a:r>
              <a:rPr sz="1200" b="1" spc="-50">
                <a:solidFill>
                  <a:srgbClr val="C00000"/>
                </a:solidFill>
                <a:cs typeface="Calibri" panose="020F0502020204030204" pitchFamily="34" charset="0"/>
              </a:rPr>
              <a:t>κ</a:t>
            </a:r>
            <a:r>
              <a:rPr sz="1200" b="1">
                <a:solidFill>
                  <a:srgbClr val="C00000"/>
                </a:solidFill>
                <a:cs typeface="Calibri" panose="020F0502020204030204" pitchFamily="34" charset="0"/>
              </a:rPr>
              <a:t>αι</a:t>
            </a:r>
            <a:r>
              <a:rPr sz="1200" b="1" spc="46">
                <a:solidFill>
                  <a:srgbClr val="C00000"/>
                </a:solidFill>
                <a:cs typeface="Calibri" panose="020F0502020204030204" pitchFamily="34" charset="0"/>
              </a:rPr>
              <a:t> </a:t>
            </a:r>
            <a:r>
              <a:rPr sz="1200" b="1" spc="-85">
                <a:solidFill>
                  <a:srgbClr val="C00000"/>
                </a:solidFill>
                <a:cs typeface="Calibri" panose="020F0502020204030204" pitchFamily="34" charset="0"/>
              </a:rPr>
              <a:t>Κ</a:t>
            </a:r>
            <a:r>
              <a:rPr sz="1200" b="1">
                <a:solidFill>
                  <a:srgbClr val="C00000"/>
                </a:solidFill>
                <a:cs typeface="Calibri" panose="020F0502020204030204" pitchFamily="34" charset="0"/>
              </a:rPr>
              <a:t>α</a:t>
            </a:r>
            <a:r>
              <a:rPr sz="1200" b="1" spc="-58">
                <a:solidFill>
                  <a:srgbClr val="C00000"/>
                </a:solidFill>
                <a:cs typeface="Calibri" panose="020F0502020204030204" pitchFamily="34" charset="0"/>
              </a:rPr>
              <a:t>ι</a:t>
            </a:r>
            <a:r>
              <a:rPr sz="1200" b="1" spc="-50">
                <a:solidFill>
                  <a:srgbClr val="C00000"/>
                </a:solidFill>
                <a:cs typeface="Calibri" panose="020F0502020204030204" pitchFamily="34" charset="0"/>
              </a:rPr>
              <a:t>ν</a:t>
            </a:r>
            <a:r>
              <a:rPr sz="1200" b="1">
                <a:solidFill>
                  <a:srgbClr val="C00000"/>
                </a:solidFill>
                <a:cs typeface="Calibri" panose="020F0502020204030204" pitchFamily="34" charset="0"/>
              </a:rPr>
              <a:t>ο</a:t>
            </a:r>
            <a:r>
              <a:rPr sz="1200" b="1" spc="-12">
                <a:solidFill>
                  <a:srgbClr val="C00000"/>
                </a:solidFill>
                <a:cs typeface="Calibri" panose="020F0502020204030204" pitchFamily="34" charset="0"/>
              </a:rPr>
              <a:t>τ</a:t>
            </a:r>
            <a:r>
              <a:rPr sz="1200" b="1">
                <a:solidFill>
                  <a:srgbClr val="C00000"/>
                </a:solidFill>
                <a:cs typeface="Calibri" panose="020F0502020204030204" pitchFamily="34" charset="0"/>
              </a:rPr>
              <a:t>ομίας της</a:t>
            </a:r>
            <a:r>
              <a:rPr sz="1200" b="1" spc="48">
                <a:solidFill>
                  <a:srgbClr val="C00000"/>
                </a:solidFill>
                <a:cs typeface="Calibri" panose="020F0502020204030204" pitchFamily="34" charset="0"/>
              </a:rPr>
              <a:t> </a:t>
            </a:r>
            <a:r>
              <a:rPr sz="1200" b="1">
                <a:solidFill>
                  <a:srgbClr val="C00000"/>
                </a:solidFill>
                <a:cs typeface="Calibri" panose="020F0502020204030204" pitchFamily="34" charset="0"/>
              </a:rPr>
              <a:t>ΓΓΕΚ</a:t>
            </a:r>
            <a:r>
              <a:rPr sz="1200" b="1" spc="64">
                <a:solidFill>
                  <a:srgbClr val="C00000"/>
                </a:solidFill>
                <a:cs typeface="Calibri" panose="020F0502020204030204" pitchFamily="34" charset="0"/>
              </a:rPr>
              <a:t> </a:t>
            </a:r>
            <a:r>
              <a:rPr lang="el-GR" sz="1200" b="1">
                <a:solidFill>
                  <a:srgbClr val="C00000"/>
                </a:solidFill>
                <a:cs typeface="Calibri" panose="020F0502020204030204" pitchFamily="34" charset="0"/>
              </a:rPr>
              <a:t>2007-2013</a:t>
            </a:r>
            <a:endParaRPr sz="1200" b="1">
              <a:solidFill>
                <a:srgbClr val="C00000"/>
              </a:solidFill>
              <a:cs typeface="Calibri" panose="020F0502020204030204" pitchFamily="34" charset="0"/>
            </a:endParaRPr>
          </a:p>
        </p:txBody>
      </p:sp>
      <p:pic>
        <p:nvPicPr>
          <p:cNvPr id="66" name="Picture 65" descr="A blue and white logo&#10;&#10;Description automatically generated">
            <a:extLst>
              <a:ext uri="{FF2B5EF4-FFF2-40B4-BE49-F238E27FC236}">
                <a16:creationId xmlns:a16="http://schemas.microsoft.com/office/drawing/2014/main" id="{8E324A1A-BF21-D42B-C65A-1A30A1EC4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4457" y="252321"/>
            <a:ext cx="1143765" cy="450341"/>
          </a:xfrm>
          <a:prstGeom prst="rect">
            <a:avLst/>
          </a:prstGeom>
        </p:spPr>
      </p:pic>
      <p:sp>
        <p:nvSpPr>
          <p:cNvPr id="2" name="TextBox 1">
            <a:extLst>
              <a:ext uri="{FF2B5EF4-FFF2-40B4-BE49-F238E27FC236}">
                <a16:creationId xmlns:a16="http://schemas.microsoft.com/office/drawing/2014/main" id="{F7A0D8C3-1CBA-6A6F-F60E-3C27CEF42880}"/>
              </a:ext>
            </a:extLst>
          </p:cNvPr>
          <p:cNvSpPr txBox="1"/>
          <p:nvPr/>
        </p:nvSpPr>
        <p:spPr>
          <a:xfrm>
            <a:off x="6455916" y="3543711"/>
            <a:ext cx="2084225" cy="261610"/>
          </a:xfrm>
          <a:prstGeom prst="rect">
            <a:avLst/>
          </a:prstGeom>
          <a:noFill/>
        </p:spPr>
        <p:txBody>
          <a:bodyPr wrap="none" rtlCol="0">
            <a:spAutoFit/>
          </a:bodyPr>
          <a:lstStyle/>
          <a:p>
            <a:r>
              <a:rPr lang="el-GR" sz="1100" i="1">
                <a:solidFill>
                  <a:schemeClr val="bg2">
                    <a:lumMod val="50000"/>
                  </a:schemeClr>
                </a:solidFill>
              </a:rPr>
              <a:t>Ανάδοχος Σύμβουλος-Μελετητής</a:t>
            </a:r>
          </a:p>
        </p:txBody>
      </p:sp>
      <p:pic>
        <p:nvPicPr>
          <p:cNvPr id="3" name="Picture 2" descr="A picture containing text, weapon, clipart&#10;&#10;Description automatically generated">
            <a:extLst>
              <a:ext uri="{FF2B5EF4-FFF2-40B4-BE49-F238E27FC236}">
                <a16:creationId xmlns:a16="http://schemas.microsoft.com/office/drawing/2014/main" id="{4DE0251D-4BB0-BFEA-25C0-FC9253F547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3316" y="3933039"/>
            <a:ext cx="1177648" cy="202374"/>
          </a:xfrm>
          <a:prstGeom prst="rect">
            <a:avLst/>
          </a:prstGeom>
        </p:spPr>
      </p:pic>
      <p:pic>
        <p:nvPicPr>
          <p:cNvPr id="4" name="Picture 3" descr="Icon&#10;&#10;Description automatically generated">
            <a:extLst>
              <a:ext uri="{FF2B5EF4-FFF2-40B4-BE49-F238E27FC236}">
                <a16:creationId xmlns:a16="http://schemas.microsoft.com/office/drawing/2014/main" id="{FF92EC2D-A1D3-A430-94EC-2850743585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3006" y="3771966"/>
            <a:ext cx="328017" cy="328017"/>
          </a:xfrm>
          <a:prstGeom prst="rect">
            <a:avLst/>
          </a:prstGeom>
        </p:spPr>
      </p:pic>
      <p:pic>
        <p:nvPicPr>
          <p:cNvPr id="5" name="Picture 4" descr="A close up of a logo&#10;&#10;Description automatically generated">
            <a:extLst>
              <a:ext uri="{FF2B5EF4-FFF2-40B4-BE49-F238E27FC236}">
                <a16:creationId xmlns:a16="http://schemas.microsoft.com/office/drawing/2014/main" id="{AB5EB95E-9030-B33E-5F2D-DCBF64D41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0211" y="3864281"/>
            <a:ext cx="917257" cy="235703"/>
          </a:xfrm>
          <a:prstGeom prst="rect">
            <a:avLst/>
          </a:prstGeom>
        </p:spPr>
      </p:pic>
      <p:sp>
        <p:nvSpPr>
          <p:cNvPr id="10" name="object 85">
            <a:extLst>
              <a:ext uri="{FF2B5EF4-FFF2-40B4-BE49-F238E27FC236}">
                <a16:creationId xmlns:a16="http://schemas.microsoft.com/office/drawing/2014/main" id="{09A2ADE8-E5C8-2AD3-D14E-8B189F1BD9FF}"/>
              </a:ext>
            </a:extLst>
          </p:cNvPr>
          <p:cNvSpPr txBox="1"/>
          <p:nvPr/>
        </p:nvSpPr>
        <p:spPr>
          <a:xfrm>
            <a:off x="4393" y="854283"/>
            <a:ext cx="9892243" cy="820627"/>
          </a:xfrm>
          <a:prstGeom prst="rect">
            <a:avLst/>
          </a:prstGeom>
          <a:solidFill>
            <a:srgbClr val="D0F7F3"/>
          </a:solidFill>
        </p:spPr>
        <p:txBody>
          <a:bodyPr wrap="square" lIns="0" tIns="0" rIns="0" bIns="0" rtlCol="0">
            <a:noAutofit/>
          </a:bodyPr>
          <a:lstStyle/>
          <a:p>
            <a:pPr algn="ctr">
              <a:lnSpc>
                <a:spcPts val="2530"/>
              </a:lnSpc>
              <a:spcBef>
                <a:spcPts val="126"/>
              </a:spcBef>
            </a:pPr>
            <a:endParaRPr lang="el-GR" sz="2412" b="1">
              <a:solidFill>
                <a:srgbClr val="5F5F5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093F670-0FB8-08C1-C694-E7947C5ED4D3}"/>
              </a:ext>
            </a:extLst>
          </p:cNvPr>
          <p:cNvSpPr txBox="1"/>
          <p:nvPr/>
        </p:nvSpPr>
        <p:spPr>
          <a:xfrm>
            <a:off x="2448751" y="1119463"/>
            <a:ext cx="4969378" cy="369332"/>
          </a:xfrm>
          <a:prstGeom prst="rect">
            <a:avLst/>
          </a:prstGeom>
          <a:noFill/>
        </p:spPr>
        <p:txBody>
          <a:bodyPr wrap="square">
            <a:spAutoFit/>
          </a:bodyPr>
          <a:lstStyle/>
          <a:p>
            <a:r>
              <a:rPr lang="el-GR" b="1"/>
              <a:t>ΣΥΝΟΛΙΚΗ ΑΠΟΤΙΜΗΣΗ ΤΩΝ ΔΡΑΣΕΩΝ ΕΤΑΚ</a:t>
            </a:r>
          </a:p>
        </p:txBody>
      </p:sp>
    </p:spTree>
    <p:extLst>
      <p:ext uri="{BB962C8B-B14F-4D97-AF65-F5344CB8AC3E}">
        <p14:creationId xmlns:p14="http://schemas.microsoft.com/office/powerpoint/2010/main" val="3859830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6</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2" y="369332"/>
            <a:ext cx="9306817" cy="369332"/>
          </a:xfrm>
          <a:prstGeom prst="rect">
            <a:avLst/>
          </a:prstGeom>
          <a:noFill/>
        </p:spPr>
        <p:txBody>
          <a:bodyPr wrap="square" rtlCol="0">
            <a:spAutoFit/>
          </a:bodyPr>
          <a:lstStyle/>
          <a:p>
            <a:r>
              <a:rPr lang="el-GR" b="1">
                <a:solidFill>
                  <a:schemeClr val="bg2">
                    <a:lumMod val="25000"/>
                  </a:schemeClr>
                </a:solidFill>
              </a:rPr>
              <a:t>Συνάφεια του μίγματος Δράσεων [3</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385821" y="665315"/>
            <a:ext cx="9673738" cy="338554"/>
          </a:xfrm>
          <a:prstGeom prst="rect">
            <a:avLst/>
          </a:prstGeom>
          <a:noFill/>
        </p:spPr>
        <p:txBody>
          <a:bodyPr wrap="none" rtlCol="0">
            <a:spAutoFit/>
          </a:bodyPr>
          <a:lstStyle/>
          <a:p>
            <a:r>
              <a:rPr lang="el-GR" sz="1600" b="1">
                <a:solidFill>
                  <a:srgbClr val="C00000"/>
                </a:solidFill>
              </a:rPr>
              <a:t>Βαθμός ευθυγράμμισης των στρατηγικών στόχων με γενικότερο σχεδιασμό και Εθνική Στρατηγική ΕΤΑΚ [3] </a:t>
            </a:r>
          </a:p>
        </p:txBody>
      </p:sp>
      <p:sp>
        <p:nvSpPr>
          <p:cNvPr id="5" name="TextBox 4">
            <a:extLst>
              <a:ext uri="{FF2B5EF4-FFF2-40B4-BE49-F238E27FC236}">
                <a16:creationId xmlns:a16="http://schemas.microsoft.com/office/drawing/2014/main" id="{4D0BB9F0-792A-8729-9B8C-1F32A4B4737C}"/>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6" name="TextBox 5">
            <a:extLst>
              <a:ext uri="{FF2B5EF4-FFF2-40B4-BE49-F238E27FC236}">
                <a16:creationId xmlns:a16="http://schemas.microsoft.com/office/drawing/2014/main" id="{A4F4F73B-D8CA-8C55-31CC-B954BE3A14DD}"/>
              </a:ext>
            </a:extLst>
          </p:cNvPr>
          <p:cNvSpPr txBox="1"/>
          <p:nvPr/>
        </p:nvSpPr>
        <p:spPr>
          <a:xfrm>
            <a:off x="501444" y="1269074"/>
            <a:ext cx="8878529" cy="6177204"/>
          </a:xfrm>
          <a:prstGeom prst="rect">
            <a:avLst/>
          </a:prstGeom>
          <a:noFill/>
        </p:spPr>
        <p:txBody>
          <a:bodyPr wrap="square" rtlCol="0">
            <a:spAutoFit/>
          </a:bodyPr>
          <a:lstStyle/>
          <a:p>
            <a:pPr marL="285750" indent="-285750" algn="just">
              <a:lnSpc>
                <a:spcPct val="110000"/>
              </a:lnSpc>
              <a:spcAft>
                <a:spcPts val="600"/>
              </a:spcAft>
              <a:buFont typeface="Arial" panose="020B0604020202020204" pitchFamily="34" charset="0"/>
              <a:buChar char="•"/>
            </a:pPr>
            <a:r>
              <a:rPr lang="el-GR">
                <a:effectLst/>
                <a:latin typeface="Calibri" panose="020F0502020204030204" pitchFamily="34" charset="0"/>
                <a:ea typeface="Calibri" panose="020F0502020204030204" pitchFamily="34" charset="0"/>
              </a:rPr>
              <a:t>Εναρμόνιση των στρατηγικών και ειδικών στόχων των Δράσεων  με τον </a:t>
            </a:r>
            <a:r>
              <a:rPr lang="el-GR" b="1">
                <a:effectLst/>
                <a:latin typeface="Calibri" panose="020F0502020204030204" pitchFamily="34" charset="0"/>
                <a:ea typeface="Calibri" panose="020F0502020204030204" pitchFamily="34" charset="0"/>
              </a:rPr>
              <a:t>πρώτο στρατηγικό στόχο</a:t>
            </a:r>
            <a:r>
              <a:rPr lang="el-GR">
                <a:effectLst/>
                <a:latin typeface="Calibri" panose="020F0502020204030204" pitchFamily="34" charset="0"/>
                <a:ea typeface="Calibri" panose="020F0502020204030204" pitchFamily="34" charset="0"/>
              </a:rPr>
              <a:t>  της αύξησης της ζήτησης για ερευνητικά αποτελέσματα</a:t>
            </a:r>
          </a:p>
          <a:p>
            <a:pPr marL="285750" indent="-285750" algn="just">
              <a:lnSpc>
                <a:spcPct val="110000"/>
              </a:lnSpc>
              <a:spcAft>
                <a:spcPts val="600"/>
              </a:spcAft>
              <a:buFont typeface="Arial" panose="020B0604020202020204" pitchFamily="34" charset="0"/>
              <a:buChar char="•"/>
            </a:pPr>
            <a:r>
              <a:rPr lang="el-GR">
                <a:latin typeface="Calibri" panose="020F0502020204030204" pitchFamily="34" charset="0"/>
                <a:ea typeface="Calibri" panose="020F0502020204030204" pitchFamily="34" charset="0"/>
              </a:rPr>
              <a:t>Μερική εναρμόνιση με το </a:t>
            </a:r>
            <a:r>
              <a:rPr lang="el-GR" b="1">
                <a:latin typeface="Calibri" panose="020F0502020204030204" pitchFamily="34" charset="0"/>
                <a:ea typeface="Calibri" panose="020F0502020204030204" pitchFamily="34" charset="0"/>
              </a:rPr>
              <a:t>δεύτερο στρατηγικό στόχο</a:t>
            </a:r>
            <a:r>
              <a:rPr lang="el-GR">
                <a:latin typeface="Calibri" panose="020F0502020204030204" pitchFamily="34" charset="0"/>
                <a:ea typeface="Calibri" panose="020F0502020204030204" pitchFamily="34" charset="0"/>
              </a:rPr>
              <a:t> της αναδιοργάνωσης του ερευνητικού συστήματος και της προσφοράς γνώσης στην Ελλάδα –</a:t>
            </a:r>
            <a:r>
              <a:rPr lang="en-US">
                <a:latin typeface="Calibri" panose="020F0502020204030204" pitchFamily="34" charset="0"/>
                <a:ea typeface="Calibri" panose="020F0502020204030204" pitchFamily="34" charset="0"/>
              </a:rPr>
              <a:t> </a:t>
            </a:r>
            <a:r>
              <a:rPr lang="el-GR">
                <a:latin typeface="Calibri" panose="020F0502020204030204" pitchFamily="34" charset="0"/>
                <a:ea typeface="Calibri" panose="020F0502020204030204" pitchFamily="34" charset="0"/>
              </a:rPr>
              <a:t>Δεν αντιμετωπίστηκε η αναδιοργάνωση τους ερευνητικού συστήματος καθώς οι Δράσεις ενίσχυσης του ερευνητικού συστήματος λειτούργησαν στην κατεύθυνση  </a:t>
            </a:r>
            <a:r>
              <a:rPr lang="el-GR" b="1">
                <a:latin typeface="Calibri" panose="020F0502020204030204" pitchFamily="34" charset="0"/>
                <a:ea typeface="Calibri" panose="020F0502020204030204" pitchFamily="34" charset="0"/>
              </a:rPr>
              <a:t>ενίσχυσης </a:t>
            </a:r>
            <a:r>
              <a:rPr lang="el-GR" b="1">
                <a:latin typeface="Calibri" panose="020F0502020204030204" pitchFamily="34" charset="0"/>
              </a:rPr>
              <a:t>του </a:t>
            </a:r>
            <a:r>
              <a:rPr lang="en-US" b="1">
                <a:latin typeface="Calibri" panose="020F0502020204030204" pitchFamily="34" charset="0"/>
              </a:rPr>
              <a:t>status quo</a:t>
            </a:r>
            <a:r>
              <a:rPr lang="el-GR">
                <a:latin typeface="Calibri" panose="020F0502020204030204" pitchFamily="34" charset="0"/>
              </a:rPr>
              <a:t>:</a:t>
            </a:r>
          </a:p>
          <a:p>
            <a:pPr marL="742950" lvl="1" indent="-285750" algn="just">
              <a:lnSpc>
                <a:spcPct val="110000"/>
              </a:lnSpc>
              <a:spcAft>
                <a:spcPts val="600"/>
              </a:spcAft>
              <a:buFont typeface="Arial" panose="020B0604020202020204" pitchFamily="34" charset="0"/>
              <a:buChar char="•"/>
            </a:pPr>
            <a:r>
              <a:rPr lang="el-GR">
                <a:latin typeface="Calibri" panose="020F0502020204030204" pitchFamily="34" charset="0"/>
              </a:rPr>
              <a:t>καλύπταν όλες τις υπάρχουσες ερευνητικές περιοχές και επομένως ενίσχυσαν τον υφιστάμενο προσανατολισμό</a:t>
            </a:r>
            <a:endParaRPr lang="en-US">
              <a:latin typeface="Calibri" panose="020F0502020204030204" pitchFamily="34" charset="0"/>
            </a:endParaRPr>
          </a:p>
          <a:p>
            <a:pPr marL="742950" lvl="1" indent="-285750" algn="just">
              <a:lnSpc>
                <a:spcPct val="110000"/>
              </a:lnSpc>
              <a:spcAft>
                <a:spcPts val="600"/>
              </a:spcAft>
              <a:buFont typeface="Arial" panose="020B0604020202020204" pitchFamily="34" charset="0"/>
              <a:buChar char="•"/>
            </a:pPr>
            <a:r>
              <a:rPr lang="el-GR">
                <a:latin typeface="Calibri" panose="020F0502020204030204" pitchFamily="34" charset="0"/>
              </a:rPr>
              <a:t>κατένειμαν την στήριξη σε όλα τα ΑΕΙ και ΕΚ με ανταγωνιστικό τρόπο με κριτήριο την αριστεία και όχι με βάση την ανάγκη επικέντρωσης των πόρων σε συγκεκριμένους οργανισμούς η ερευνητικά πεδία. </a:t>
            </a:r>
          </a:p>
          <a:p>
            <a:pPr marL="285750" indent="-285750" algn="just">
              <a:lnSpc>
                <a:spcPct val="110000"/>
              </a:lnSpc>
              <a:spcAft>
                <a:spcPts val="600"/>
              </a:spcAft>
              <a:buFont typeface="Arial" panose="020B0604020202020204" pitchFamily="34" charset="0"/>
              <a:buChar char="•"/>
            </a:pPr>
            <a:r>
              <a:rPr lang="el-GR">
                <a:latin typeface="Calibri" panose="020F0502020204030204" pitchFamily="34" charset="0"/>
              </a:rPr>
              <a:t>Ο </a:t>
            </a:r>
            <a:r>
              <a:rPr lang="el-GR" b="1">
                <a:latin typeface="Calibri" panose="020F0502020204030204" pitchFamily="34" charset="0"/>
              </a:rPr>
              <a:t>τρίτος στρατηγικός στόχος</a:t>
            </a:r>
            <a:r>
              <a:rPr lang="el-GR">
                <a:latin typeface="Calibri" panose="020F0502020204030204" pitchFamily="34" charset="0"/>
              </a:rPr>
              <a:t> της ανάπτυξης της εξωστρέφειας του ερευνητικού συστήματος εξυπηρετήθηκε από τους ειδικούς στόχους της ανάπτυξης των συνεργασιών με κορυφαίους ερευνητικούς οργανισμούς από το εξωτερικό και ιδιαίτερα από την ΕΕ. </a:t>
            </a:r>
          </a:p>
          <a:p>
            <a:pPr marL="742950" lvl="1" indent="-285750" algn="just">
              <a:lnSpc>
                <a:spcPct val="110000"/>
              </a:lnSpc>
              <a:spcAft>
                <a:spcPts val="600"/>
              </a:spcAft>
              <a:buFont typeface="Arial" panose="020B0604020202020204" pitchFamily="34" charset="0"/>
              <a:buChar char="•"/>
            </a:pPr>
            <a:endParaRPr lang="el-GR">
              <a:latin typeface="Calibri" panose="020F0502020204030204" pitchFamily="34" charset="0"/>
              <a:ea typeface="Calibri" panose="020F0502020204030204" pitchFamily="34" charset="0"/>
            </a:endParaRPr>
          </a:p>
          <a:p>
            <a:pPr marL="285750" indent="-285750" algn="just">
              <a:lnSpc>
                <a:spcPct val="110000"/>
              </a:lnSpc>
              <a:spcAft>
                <a:spcPts val="600"/>
              </a:spcAft>
              <a:buFont typeface="Arial" panose="020B0604020202020204" pitchFamily="34" charset="0"/>
              <a:buChar char="•"/>
            </a:pPr>
            <a:endParaRPr lang="el-GR">
              <a:effectLst/>
              <a:latin typeface="Calibri" panose="020F0502020204030204" pitchFamily="34" charset="0"/>
              <a:ea typeface="Calibri" panose="020F0502020204030204" pitchFamily="34" charset="0"/>
            </a:endParaRPr>
          </a:p>
          <a:p>
            <a:pPr marL="285750" indent="-285750" algn="just">
              <a:lnSpc>
                <a:spcPct val="110000"/>
              </a:lnSpc>
              <a:spcAft>
                <a:spcPts val="600"/>
              </a:spcAft>
              <a:buFont typeface="Arial" panose="020B0604020202020204" pitchFamily="34" charset="0"/>
              <a:buChar char="•"/>
            </a:pPr>
            <a:endParaRPr lang="el-GR">
              <a:effectLst/>
              <a:latin typeface="Calibri" panose="020F0502020204030204" pitchFamily="34" charset="0"/>
              <a:ea typeface="Calibri" panose="020F0502020204030204" pitchFamily="34" charset="0"/>
            </a:endParaRPr>
          </a:p>
          <a:p>
            <a:pPr algn="just">
              <a:lnSpc>
                <a:spcPct val="110000"/>
              </a:lnSpc>
              <a:spcAft>
                <a:spcPts val="600"/>
              </a:spcAft>
            </a:pP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73710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7</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2" y="369332"/>
            <a:ext cx="9306817" cy="369332"/>
          </a:xfrm>
          <a:prstGeom prst="rect">
            <a:avLst/>
          </a:prstGeom>
          <a:noFill/>
        </p:spPr>
        <p:txBody>
          <a:bodyPr wrap="square" rtlCol="0">
            <a:spAutoFit/>
          </a:bodyPr>
          <a:lstStyle/>
          <a:p>
            <a:r>
              <a:rPr lang="el-GR" b="1">
                <a:solidFill>
                  <a:schemeClr val="bg2">
                    <a:lumMod val="25000"/>
                  </a:schemeClr>
                </a:solidFill>
              </a:rPr>
              <a:t>Συνάφεια του μίγματος Δράσεων [</a:t>
            </a:r>
            <a:r>
              <a:rPr lang="en-US" b="1">
                <a:solidFill>
                  <a:schemeClr val="bg2">
                    <a:lumMod val="25000"/>
                  </a:schemeClr>
                </a:solidFill>
              </a:rPr>
              <a:t>4]</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385821" y="679262"/>
            <a:ext cx="7910755" cy="338554"/>
          </a:xfrm>
          <a:prstGeom prst="rect">
            <a:avLst/>
          </a:prstGeom>
          <a:noFill/>
        </p:spPr>
        <p:txBody>
          <a:bodyPr wrap="none" rtlCol="0">
            <a:spAutoFit/>
          </a:bodyPr>
          <a:lstStyle/>
          <a:p>
            <a:r>
              <a:rPr lang="el-GR" sz="1600" b="1">
                <a:solidFill>
                  <a:srgbClr val="C00000"/>
                </a:solidFill>
              </a:rPr>
              <a:t>Καταλληλότητα των στόχων και ευθυγράμμιση με τις προκλήσεις του συστήματος Ε&amp;Κ [1]</a:t>
            </a:r>
          </a:p>
        </p:txBody>
      </p:sp>
      <p:sp>
        <p:nvSpPr>
          <p:cNvPr id="5" name="TextBox 4">
            <a:extLst>
              <a:ext uri="{FF2B5EF4-FFF2-40B4-BE49-F238E27FC236}">
                <a16:creationId xmlns:a16="http://schemas.microsoft.com/office/drawing/2014/main" id="{4D0BB9F0-792A-8729-9B8C-1F32A4B4737C}"/>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graphicFrame>
        <p:nvGraphicFramePr>
          <p:cNvPr id="4" name="Table 3">
            <a:extLst>
              <a:ext uri="{FF2B5EF4-FFF2-40B4-BE49-F238E27FC236}">
                <a16:creationId xmlns:a16="http://schemas.microsoft.com/office/drawing/2014/main" id="{28C4D51A-C17F-B12B-3E4E-107FAC579C7A}"/>
              </a:ext>
            </a:extLst>
          </p:cNvPr>
          <p:cNvGraphicFramePr>
            <a:graphicFrameLocks noGrp="1"/>
          </p:cNvGraphicFramePr>
          <p:nvPr>
            <p:extLst>
              <p:ext uri="{D42A27DB-BD31-4B8C-83A1-F6EECF244321}">
                <p14:modId xmlns:p14="http://schemas.microsoft.com/office/powerpoint/2010/main" val="2079199791"/>
              </p:ext>
            </p:extLst>
          </p:nvPr>
        </p:nvGraphicFramePr>
        <p:xfrm>
          <a:off x="491859" y="1230710"/>
          <a:ext cx="9234733" cy="4284980"/>
        </p:xfrm>
        <a:graphic>
          <a:graphicData uri="http://schemas.openxmlformats.org/drawingml/2006/table">
            <a:tbl>
              <a:tblPr firstRow="1" firstCol="1" bandRow="1">
                <a:tableStyleId>{5C22544A-7EE6-4342-B048-85BDC9FD1C3A}</a:tableStyleId>
              </a:tblPr>
              <a:tblGrid>
                <a:gridCol w="1180997">
                  <a:extLst>
                    <a:ext uri="{9D8B030D-6E8A-4147-A177-3AD203B41FA5}">
                      <a16:colId xmlns:a16="http://schemas.microsoft.com/office/drawing/2014/main" val="1036426324"/>
                    </a:ext>
                  </a:extLst>
                </a:gridCol>
                <a:gridCol w="2583975">
                  <a:extLst>
                    <a:ext uri="{9D8B030D-6E8A-4147-A177-3AD203B41FA5}">
                      <a16:colId xmlns:a16="http://schemas.microsoft.com/office/drawing/2014/main" val="1129153597"/>
                    </a:ext>
                  </a:extLst>
                </a:gridCol>
                <a:gridCol w="4787932">
                  <a:extLst>
                    <a:ext uri="{9D8B030D-6E8A-4147-A177-3AD203B41FA5}">
                      <a16:colId xmlns:a16="http://schemas.microsoft.com/office/drawing/2014/main" val="4088232958"/>
                    </a:ext>
                  </a:extLst>
                </a:gridCol>
                <a:gridCol w="681829">
                  <a:extLst>
                    <a:ext uri="{9D8B030D-6E8A-4147-A177-3AD203B41FA5}">
                      <a16:colId xmlns:a16="http://schemas.microsoft.com/office/drawing/2014/main" val="3452047409"/>
                    </a:ext>
                  </a:extLst>
                </a:gridCol>
              </a:tblGrid>
              <a:tr h="182380">
                <a:tc>
                  <a:txBody>
                    <a:bodyPr/>
                    <a:lstStyle/>
                    <a:p>
                      <a:pPr>
                        <a:spcBef>
                          <a:spcPts val="200"/>
                        </a:spcBef>
                        <a:spcAft>
                          <a:spcPts val="200"/>
                        </a:spcAft>
                      </a:pPr>
                      <a:r>
                        <a:rPr lang="el-GR" sz="1050" kern="800">
                          <a:effectLst/>
                        </a:rPr>
                        <a:t>Λειτουργία Συστήματος</a:t>
                      </a:r>
                      <a:endParaRPr lang="en-GR" sz="1050" kern="800">
                        <a:effectLst/>
                        <a:latin typeface="Calibri" panose="020F0502020204030204" pitchFamily="34" charset="0"/>
                        <a:ea typeface="Meiryo" panose="020B0604030504040204" pitchFamily="34" charset="-128"/>
                        <a:cs typeface="Arial" panose="020B0604020202020204" pitchFamily="34" charset="0"/>
                      </a:endParaRPr>
                    </a:p>
                  </a:txBody>
                  <a:tcPr marL="29944" marR="29944" marT="0" marB="0"/>
                </a:tc>
                <a:tc>
                  <a:txBody>
                    <a:bodyPr/>
                    <a:lstStyle/>
                    <a:p>
                      <a:pPr>
                        <a:spcBef>
                          <a:spcPts val="200"/>
                        </a:spcBef>
                        <a:spcAft>
                          <a:spcPts val="200"/>
                        </a:spcAft>
                      </a:pPr>
                      <a:r>
                        <a:rPr lang="el-GR" sz="1050" kern="800">
                          <a:effectLst/>
                        </a:rPr>
                        <a:t>Αποτυχίες του συστήματος</a:t>
                      </a:r>
                      <a:endParaRPr lang="en-GR" sz="1050" kern="800">
                        <a:effectLst/>
                        <a:latin typeface="Calibri" panose="020F0502020204030204" pitchFamily="34" charset="0"/>
                        <a:ea typeface="Meiryo" panose="020B0604030504040204" pitchFamily="34" charset="-128"/>
                        <a:cs typeface="Arial" panose="020B0604020202020204" pitchFamily="34" charset="0"/>
                      </a:endParaRPr>
                    </a:p>
                  </a:txBody>
                  <a:tcPr marL="29944" marR="29944" marT="0" marB="0"/>
                </a:tc>
                <a:tc>
                  <a:txBody>
                    <a:bodyPr/>
                    <a:lstStyle/>
                    <a:p>
                      <a:pPr>
                        <a:spcBef>
                          <a:spcPts val="200"/>
                        </a:spcBef>
                        <a:spcAft>
                          <a:spcPts val="200"/>
                        </a:spcAft>
                      </a:pPr>
                      <a:r>
                        <a:rPr lang="el-GR" sz="1050" kern="800">
                          <a:effectLst/>
                        </a:rPr>
                        <a:t>Διορθωτικά μέτρα/Δράσεις ΓΓΕΚ που αντιμετωπίζουν τις αποτυχίες</a:t>
                      </a:r>
                      <a:endParaRPr lang="en-GR" sz="1050" kern="800">
                        <a:effectLst/>
                        <a:latin typeface="Calibri" panose="020F0502020204030204" pitchFamily="34" charset="0"/>
                        <a:ea typeface="Meiryo" panose="020B0604030504040204" pitchFamily="34" charset="-128"/>
                        <a:cs typeface="Arial" panose="020B0604020202020204" pitchFamily="34" charset="0"/>
                      </a:endParaRPr>
                    </a:p>
                  </a:txBody>
                  <a:tcPr marL="29944" marR="29944" marT="0" marB="0"/>
                </a:tc>
                <a:tc>
                  <a:txBody>
                    <a:bodyPr/>
                    <a:lstStyle/>
                    <a:p>
                      <a:pPr algn="ctr">
                        <a:spcBef>
                          <a:spcPts val="200"/>
                        </a:spcBef>
                        <a:spcAft>
                          <a:spcPts val="200"/>
                        </a:spcAft>
                      </a:pPr>
                      <a:r>
                        <a:rPr lang="el-GR" sz="1050" kern="800">
                          <a:effectLst/>
                        </a:rPr>
                        <a:t>% </a:t>
                      </a:r>
                      <a:r>
                        <a:rPr lang="el-GR" sz="1050" kern="800" err="1">
                          <a:effectLst/>
                        </a:rPr>
                        <a:t>χρημ</a:t>
                      </a:r>
                      <a:r>
                        <a:rPr lang="el-GR" sz="1050" kern="800">
                          <a:effectLst/>
                        </a:rPr>
                        <a:t>/</a:t>
                      </a:r>
                      <a:r>
                        <a:rPr lang="el-GR" sz="1050" kern="800" err="1">
                          <a:effectLst/>
                        </a:rPr>
                        <a:t>σης</a:t>
                      </a:r>
                      <a:r>
                        <a:rPr lang="el-GR" sz="1050" kern="800">
                          <a:effectLst/>
                        </a:rPr>
                        <a:t> των Δράσεων ΓΓΕΚ</a:t>
                      </a:r>
                      <a:endParaRPr lang="en-GR" sz="1050" kern="800">
                        <a:effectLst/>
                        <a:latin typeface="Calibri" panose="020F0502020204030204" pitchFamily="34" charset="0"/>
                        <a:ea typeface="Meiryo" panose="020B0604030504040204" pitchFamily="34" charset="-128"/>
                        <a:cs typeface="Arial" panose="020B0604020202020204" pitchFamily="34" charset="0"/>
                      </a:endParaRPr>
                    </a:p>
                  </a:txBody>
                  <a:tcPr marL="29944" marR="29944" marT="0" marB="0"/>
                </a:tc>
                <a:extLst>
                  <a:ext uri="{0D108BD9-81ED-4DB2-BD59-A6C34878D82A}">
                    <a16:rowId xmlns:a16="http://schemas.microsoft.com/office/drawing/2014/main" val="4165333062"/>
                  </a:ext>
                </a:extLst>
              </a:tr>
              <a:tr h="595557">
                <a:tc>
                  <a:txBody>
                    <a:bodyPr/>
                    <a:lstStyle/>
                    <a:p>
                      <a:pPr>
                        <a:spcBef>
                          <a:spcPts val="200"/>
                        </a:spcBef>
                        <a:spcAft>
                          <a:spcPts val="200"/>
                        </a:spcAft>
                      </a:pPr>
                      <a:r>
                        <a:rPr lang="el-GR" sz="1050" kern="800">
                          <a:effectLst/>
                        </a:rPr>
                        <a:t>Ανάπτυξη επιχειρηματικότητας</a:t>
                      </a:r>
                      <a:endParaRPr lang="en-GR" sz="1050" kern="800">
                        <a:effectLst/>
                        <a:latin typeface="Calibri" panose="020F0502020204030204" pitchFamily="34" charset="0"/>
                        <a:ea typeface="Meiryo" panose="020B0604030504040204" pitchFamily="34" charset="-128"/>
                        <a:cs typeface="Arial" panose="020B0604020202020204" pitchFamily="34" charset="0"/>
                      </a:endParaRPr>
                    </a:p>
                  </a:txBody>
                  <a:tcPr marL="29944" marR="29944" marT="0" marB="0"/>
                </a:tc>
                <a:tc>
                  <a:txBody>
                    <a:bodyPr/>
                    <a:lstStyle/>
                    <a:p>
                      <a:pPr>
                        <a:spcBef>
                          <a:spcPts val="200"/>
                        </a:spcBef>
                        <a:spcAft>
                          <a:spcPts val="200"/>
                        </a:spcAft>
                      </a:pPr>
                      <a:r>
                        <a:rPr lang="el-GR" sz="1050" kern="800">
                          <a:effectLst/>
                        </a:rPr>
                        <a:t>Ρηχή καινοτομική δραστηριότητα με μικρή συμμετοχή της έρευνας ιδιαίτερα στις μικρές επιχειρήσεις</a:t>
                      </a:r>
                      <a:endParaRPr lang="en-GR" sz="1050" kern="800">
                        <a:effectLst/>
                      </a:endParaRPr>
                    </a:p>
                    <a:p>
                      <a:pPr>
                        <a:spcBef>
                          <a:spcPts val="200"/>
                        </a:spcBef>
                        <a:spcAft>
                          <a:spcPts val="200"/>
                        </a:spcAft>
                      </a:pPr>
                      <a:r>
                        <a:rPr lang="el-GR" sz="1050" kern="800">
                          <a:effectLst/>
                        </a:rPr>
                        <a:t> </a:t>
                      </a:r>
                      <a:endParaRPr lang="en-GR" sz="1050" kern="800">
                        <a:effectLst/>
                        <a:latin typeface="Calibri" panose="020F0502020204030204" pitchFamily="34" charset="0"/>
                        <a:ea typeface="Meiryo" panose="020B0604030504040204" pitchFamily="34" charset="-128"/>
                        <a:cs typeface="Arial" panose="020B0604020202020204" pitchFamily="34" charset="0"/>
                      </a:endParaRPr>
                    </a:p>
                  </a:txBody>
                  <a:tcPr marL="29944" marR="29944"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effectLst/>
                        </a:rPr>
                        <a:t>Ενθάρρυνση επιχειρηματικότητας σε δραστηριότητες έντασης γνώσης με τις Νεοφυείς, </a:t>
                      </a: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effectLst/>
                        </a:rPr>
                        <a:t>Ενθάρρυνση της έρευνας και της καινοτομικής δραστηριότητας σε μικρές επιχειρήσεις με τις Ομάδες ΜΜΕ, τις Νέες επιχειρήσεις </a:t>
                      </a:r>
                      <a:endParaRPr lang="en-GR" sz="1050" kern="800">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effectLst/>
                        </a:rPr>
                        <a:t>Παροχή τεχνικών συμβουλών και λύσεων με τα Κουπόνια Καινοτομίας</a:t>
                      </a:r>
                      <a:endParaRPr lang="en-GR" sz="1050" kern="800">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solidFill>
                            <a:srgbClr val="C00000"/>
                          </a:solidFill>
                          <a:effectLst/>
                        </a:rPr>
                        <a:t>Απουσία χρηματοδοτικών εργαλείων</a:t>
                      </a:r>
                      <a:endParaRPr lang="en-GR" sz="1050" kern="80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29944" marR="29944" marT="0" marB="0"/>
                </a:tc>
                <a:tc>
                  <a:txBody>
                    <a:bodyPr/>
                    <a:lstStyle/>
                    <a:p>
                      <a:pPr algn="ctr">
                        <a:spcBef>
                          <a:spcPts val="200"/>
                        </a:spcBef>
                        <a:spcAft>
                          <a:spcPts val="200"/>
                        </a:spcAft>
                      </a:pPr>
                      <a:r>
                        <a:rPr lang="el-GR" sz="1050" kern="800">
                          <a:effectLst/>
                        </a:rPr>
                        <a:t>7%</a:t>
                      </a:r>
                      <a:endParaRPr lang="en-GR" sz="1050" kern="800">
                        <a:effectLst/>
                        <a:latin typeface="Calibri" panose="020F0502020204030204" pitchFamily="34" charset="0"/>
                        <a:ea typeface="Meiryo" panose="020B0604030504040204" pitchFamily="34" charset="-128"/>
                        <a:cs typeface="Arial" panose="020B0604020202020204" pitchFamily="34" charset="0"/>
                      </a:endParaRPr>
                    </a:p>
                  </a:txBody>
                  <a:tcPr marL="29944" marR="29944" marT="0" marB="0"/>
                </a:tc>
                <a:extLst>
                  <a:ext uri="{0D108BD9-81ED-4DB2-BD59-A6C34878D82A}">
                    <a16:rowId xmlns:a16="http://schemas.microsoft.com/office/drawing/2014/main" val="848293509"/>
                  </a:ext>
                </a:extLst>
              </a:tr>
              <a:tr h="712007">
                <a:tc rowSpan="4">
                  <a:txBody>
                    <a:bodyPr/>
                    <a:lstStyle/>
                    <a:p>
                      <a:pPr>
                        <a:spcBef>
                          <a:spcPts val="200"/>
                        </a:spcBef>
                        <a:spcAft>
                          <a:spcPts val="200"/>
                        </a:spcAft>
                      </a:pPr>
                      <a:r>
                        <a:rPr lang="el-GR" sz="1050" kern="800">
                          <a:effectLst/>
                        </a:rPr>
                        <a:t>Κινητοποίηση πόρων</a:t>
                      </a:r>
                      <a:endParaRPr lang="en-GR" sz="1050" kern="800">
                        <a:effectLst/>
                        <a:latin typeface="Calibri" panose="020F0502020204030204" pitchFamily="34" charset="0"/>
                        <a:ea typeface="Meiryo" panose="020B0604030504040204" pitchFamily="34" charset="-128"/>
                        <a:cs typeface="Arial" panose="020B0604020202020204" pitchFamily="34" charset="0"/>
                      </a:endParaRPr>
                    </a:p>
                  </a:txBody>
                  <a:tcPr marL="29944" marR="29944"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effectLst/>
                        </a:rPr>
                        <a:t>Περιορισμένες επενδύσεις σε Α&amp;Κ από επιχειρήσεις</a:t>
                      </a:r>
                      <a:endParaRPr lang="en-GR" sz="1050" kern="800">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effectLst/>
                        </a:rPr>
                        <a:t>Περιορισμένη χρηματοδότηση από τον χρηματοοικονομικό τομέα ειδικά για επενδύσεις υψηλού ρίσκου</a:t>
                      </a:r>
                      <a:endParaRPr lang="en-GR" sz="1050" kern="800">
                        <a:effectLst/>
                        <a:latin typeface="Calibri" panose="020F0502020204030204" pitchFamily="34" charset="0"/>
                        <a:ea typeface="Calibri" panose="020F0502020204030204" pitchFamily="34" charset="0"/>
                        <a:cs typeface="Arial" panose="020B0604020202020204" pitchFamily="34" charset="0"/>
                      </a:endParaRPr>
                    </a:p>
                  </a:txBody>
                  <a:tcPr marL="29944" marR="29944"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effectLst/>
                        </a:rPr>
                        <a:t>Ενότητα Ενίσχυση επιχειρήσεων, Συνεργασία, </a:t>
                      </a:r>
                      <a:r>
                        <a:rPr lang="en-US" sz="1050" kern="800">
                          <a:effectLst/>
                        </a:rPr>
                        <a:t>JTIs</a:t>
                      </a:r>
                      <a:r>
                        <a:rPr lang="el-GR" sz="1050" kern="800">
                          <a:effectLst/>
                        </a:rPr>
                        <a:t>, Διακρατικές Μεγάλης κλίμακας, Ενίσχυση απασχόλησης στις επιχειρήσεις, Χρηματοδότηση τύπου </a:t>
                      </a:r>
                      <a:r>
                        <a:rPr lang="en-US" sz="1050" kern="800">
                          <a:effectLst/>
                        </a:rPr>
                        <a:t>pre</a:t>
                      </a:r>
                      <a:r>
                        <a:rPr lang="el-GR" sz="1050" kern="800">
                          <a:effectLst/>
                        </a:rPr>
                        <a:t>-</a:t>
                      </a:r>
                      <a:r>
                        <a:rPr lang="en-US" sz="1050" kern="800">
                          <a:effectLst/>
                        </a:rPr>
                        <a:t>seed</a:t>
                      </a:r>
                      <a:r>
                        <a:rPr lang="el-GR" sz="1050" kern="800">
                          <a:effectLst/>
                        </a:rPr>
                        <a:t> και </a:t>
                      </a:r>
                      <a:r>
                        <a:rPr lang="en-US" sz="1050" kern="800">
                          <a:effectLst/>
                        </a:rPr>
                        <a:t>seed</a:t>
                      </a:r>
                      <a:r>
                        <a:rPr lang="el-GR" sz="1050" kern="800">
                          <a:effectLst/>
                        </a:rPr>
                        <a:t> από τις Νεοφυείς επιχειρήσεις </a:t>
                      </a:r>
                      <a:endParaRPr lang="en-GR" sz="1050" kern="800">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solidFill>
                            <a:srgbClr val="C00000"/>
                          </a:solidFill>
                          <a:effectLst/>
                        </a:rPr>
                        <a:t>Απουσία χρηματοδοτικών εργαλείων</a:t>
                      </a:r>
                      <a:endParaRPr lang="en-GR" sz="1050" kern="80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29944" marR="29944" marT="0" marB="0"/>
                </a:tc>
                <a:tc>
                  <a:txBody>
                    <a:bodyPr/>
                    <a:lstStyle/>
                    <a:p>
                      <a:pPr algn="ctr">
                        <a:spcBef>
                          <a:spcPts val="200"/>
                        </a:spcBef>
                        <a:spcAft>
                          <a:spcPts val="200"/>
                        </a:spcAft>
                      </a:pPr>
                      <a:r>
                        <a:rPr lang="el-GR" sz="1050" kern="800">
                          <a:effectLst/>
                        </a:rPr>
                        <a:t>61%</a:t>
                      </a:r>
                      <a:endParaRPr lang="en-GR" sz="1050" kern="800">
                        <a:effectLst/>
                        <a:latin typeface="Calibri" panose="020F0502020204030204" pitchFamily="34" charset="0"/>
                        <a:ea typeface="Meiryo" panose="020B0604030504040204" pitchFamily="34" charset="-128"/>
                        <a:cs typeface="Arial" panose="020B0604020202020204" pitchFamily="34" charset="0"/>
                      </a:endParaRPr>
                    </a:p>
                  </a:txBody>
                  <a:tcPr marL="29944" marR="29944" marT="0" marB="0"/>
                </a:tc>
                <a:extLst>
                  <a:ext uri="{0D108BD9-81ED-4DB2-BD59-A6C34878D82A}">
                    <a16:rowId xmlns:a16="http://schemas.microsoft.com/office/drawing/2014/main" val="610591862"/>
                  </a:ext>
                </a:extLst>
              </a:tr>
              <a:tr h="486871">
                <a:tc vMerge="1">
                  <a:txBody>
                    <a:bodyPr/>
                    <a:lstStyle/>
                    <a:p>
                      <a:endParaRPr lang="en-GB"/>
                    </a:p>
                  </a:txBody>
                  <a:tcPr/>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effectLst/>
                        </a:rPr>
                        <a:t>Διαχρονική υστέρηση στον αριθμό του ερευνητικού δυναμικού στις επιχειρήσεις</a:t>
                      </a:r>
                      <a:endParaRPr lang="en-GR" sz="1050" kern="800">
                        <a:effectLst/>
                      </a:endParaRPr>
                    </a:p>
                    <a:p>
                      <a:pPr>
                        <a:spcBef>
                          <a:spcPts val="300"/>
                        </a:spcBef>
                        <a:spcAft>
                          <a:spcPts val="400"/>
                        </a:spcAft>
                        <a:tabLst>
                          <a:tab pos="203200" algn="l"/>
                          <a:tab pos="228600" algn="l"/>
                          <a:tab pos="457200" algn="l"/>
                        </a:tabLst>
                      </a:pPr>
                      <a:r>
                        <a:rPr lang="el-GR" sz="1050" kern="800">
                          <a:effectLst/>
                        </a:rPr>
                        <a:t> </a:t>
                      </a:r>
                      <a:endParaRPr lang="en-GR" sz="1050" kern="800">
                        <a:effectLst/>
                        <a:latin typeface="Calibri" panose="020F0502020204030204" pitchFamily="34" charset="0"/>
                        <a:ea typeface="Calibri" panose="020F0502020204030204" pitchFamily="34" charset="0"/>
                        <a:cs typeface="Arial" panose="020B0604020202020204" pitchFamily="34" charset="0"/>
                      </a:endParaRPr>
                    </a:p>
                  </a:txBody>
                  <a:tcPr marL="29944" marR="29944"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effectLst/>
                        </a:rPr>
                        <a:t>Ενίσχυση της απασχόλησης ερευνητών σε επιχειρήσεις, </a:t>
                      </a: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effectLst/>
                        </a:rPr>
                        <a:t>Δυνατότητα ενίσχυσης του ανθρώπινου δυναμικού στις επιχειρήσεις σε ΠΑΒΕΤ, Νέες Επιχειρήσεις, Ομάδες ΜΜΕ, Νεοφυείς, Καινοτόμες Συστάδες Επιχειρήσεων στις Διακρατικές Μεγάλης Κλίμακας  </a:t>
                      </a:r>
                      <a:endParaRPr lang="en-GR" sz="1050" kern="800">
                        <a:effectLst/>
                        <a:latin typeface="Calibri" panose="020F0502020204030204" pitchFamily="34" charset="0"/>
                        <a:ea typeface="Calibri" panose="020F0502020204030204" pitchFamily="34" charset="0"/>
                        <a:cs typeface="Arial" panose="020B0604020202020204" pitchFamily="34" charset="0"/>
                      </a:endParaRPr>
                    </a:p>
                  </a:txBody>
                  <a:tcPr marL="29944" marR="29944" marT="0" marB="0"/>
                </a:tc>
                <a:tc>
                  <a:txBody>
                    <a:bodyPr/>
                    <a:lstStyle/>
                    <a:p>
                      <a:pPr algn="ctr">
                        <a:spcBef>
                          <a:spcPts val="200"/>
                        </a:spcBef>
                        <a:spcAft>
                          <a:spcPts val="200"/>
                        </a:spcAft>
                      </a:pPr>
                      <a:r>
                        <a:rPr lang="el-GR" sz="1050" kern="800">
                          <a:effectLst/>
                        </a:rPr>
                        <a:t>59%</a:t>
                      </a:r>
                      <a:endParaRPr lang="en-GR" sz="1050" kern="800">
                        <a:effectLst/>
                        <a:latin typeface="Calibri" panose="020F0502020204030204" pitchFamily="34" charset="0"/>
                        <a:ea typeface="Meiryo" panose="020B0604030504040204" pitchFamily="34" charset="-128"/>
                        <a:cs typeface="Arial" panose="020B0604020202020204" pitchFamily="34" charset="0"/>
                      </a:endParaRPr>
                    </a:p>
                  </a:txBody>
                  <a:tcPr marL="29944" marR="29944" marT="0" marB="0"/>
                </a:tc>
                <a:extLst>
                  <a:ext uri="{0D108BD9-81ED-4DB2-BD59-A6C34878D82A}">
                    <a16:rowId xmlns:a16="http://schemas.microsoft.com/office/drawing/2014/main" val="2245498142"/>
                  </a:ext>
                </a:extLst>
              </a:tr>
              <a:tr h="356003">
                <a:tc vMerge="1">
                  <a:txBody>
                    <a:bodyPr/>
                    <a:lstStyle/>
                    <a:p>
                      <a:endParaRPr lang="en-GB"/>
                    </a:p>
                  </a:txBody>
                  <a:tcPr/>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effectLst/>
                        </a:rPr>
                        <a:t>Εξασφάλιση του ερευνητικού προσωπικού στο δημόσιο ερευνητικό σύστημα</a:t>
                      </a:r>
                      <a:endParaRPr lang="en-GR" sz="1050" kern="800">
                        <a:effectLst/>
                        <a:latin typeface="Calibri" panose="020F0502020204030204" pitchFamily="34" charset="0"/>
                        <a:ea typeface="Calibri" panose="020F0502020204030204" pitchFamily="34" charset="0"/>
                        <a:cs typeface="Arial" panose="020B0604020202020204" pitchFamily="34" charset="0"/>
                      </a:endParaRPr>
                    </a:p>
                  </a:txBody>
                  <a:tcPr marL="29944" marR="29944"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effectLst/>
                        </a:rPr>
                        <a:t>Ενότητα Υποστήριξης Ερευνητών, ΚΡΗΠΙΣ, Συνεργασία, Διακρατικές Συνεργασίες</a:t>
                      </a:r>
                      <a:endParaRPr lang="en-GR" sz="1050" kern="800">
                        <a:effectLst/>
                        <a:latin typeface="Calibri" panose="020F0502020204030204" pitchFamily="34" charset="0"/>
                        <a:ea typeface="Calibri" panose="020F0502020204030204" pitchFamily="34" charset="0"/>
                        <a:cs typeface="Arial" panose="020B0604020202020204" pitchFamily="34" charset="0"/>
                      </a:endParaRPr>
                    </a:p>
                  </a:txBody>
                  <a:tcPr marL="29944" marR="29944" marT="0" marB="0"/>
                </a:tc>
                <a:tc>
                  <a:txBody>
                    <a:bodyPr/>
                    <a:lstStyle/>
                    <a:p>
                      <a:pPr algn="ctr">
                        <a:spcBef>
                          <a:spcPts val="200"/>
                        </a:spcBef>
                        <a:spcAft>
                          <a:spcPts val="200"/>
                        </a:spcAft>
                      </a:pPr>
                      <a:r>
                        <a:rPr lang="el-GR" sz="1050" kern="800">
                          <a:effectLst/>
                        </a:rPr>
                        <a:t>82%</a:t>
                      </a:r>
                      <a:endParaRPr lang="en-GR" sz="1050" kern="800">
                        <a:effectLst/>
                        <a:latin typeface="Calibri" panose="020F0502020204030204" pitchFamily="34" charset="0"/>
                        <a:ea typeface="Meiryo" panose="020B0604030504040204" pitchFamily="34" charset="-128"/>
                        <a:cs typeface="Arial" panose="020B0604020202020204" pitchFamily="34" charset="0"/>
                      </a:endParaRPr>
                    </a:p>
                  </a:txBody>
                  <a:tcPr marL="29944" marR="29944" marT="0" marB="0"/>
                </a:tc>
                <a:extLst>
                  <a:ext uri="{0D108BD9-81ED-4DB2-BD59-A6C34878D82A}">
                    <a16:rowId xmlns:a16="http://schemas.microsoft.com/office/drawing/2014/main" val="2627351425"/>
                  </a:ext>
                </a:extLst>
              </a:tr>
              <a:tr h="139185">
                <a:tc vMerge="1">
                  <a:txBody>
                    <a:bodyPr/>
                    <a:lstStyle/>
                    <a:p>
                      <a:endParaRPr lang="en-GB"/>
                    </a:p>
                  </a:txBody>
                  <a:tcPr/>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effectLst/>
                        </a:rPr>
                        <a:t>Διαρροή εγκεφάλων «</a:t>
                      </a:r>
                      <a:r>
                        <a:rPr lang="en-US" sz="1050" kern="800">
                          <a:effectLst/>
                        </a:rPr>
                        <a:t>Brain Drain</a:t>
                      </a:r>
                      <a:r>
                        <a:rPr lang="el-GR" sz="1050" kern="800">
                          <a:effectLst/>
                        </a:rPr>
                        <a:t>»  </a:t>
                      </a:r>
                      <a:endParaRPr lang="en-GR" sz="1050" kern="800">
                        <a:effectLst/>
                        <a:latin typeface="Calibri" panose="020F0502020204030204" pitchFamily="34" charset="0"/>
                        <a:ea typeface="Calibri" panose="020F0502020204030204" pitchFamily="34" charset="0"/>
                        <a:cs typeface="Arial" panose="020B0604020202020204" pitchFamily="34" charset="0"/>
                      </a:endParaRPr>
                    </a:p>
                  </a:txBody>
                  <a:tcPr marL="29944" marR="29944"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050" kern="800">
                          <a:solidFill>
                            <a:srgbClr val="C00000"/>
                          </a:solidFill>
                          <a:effectLst/>
                        </a:rPr>
                        <a:t>Απουσία δράσεων αντιμετώπισης του «</a:t>
                      </a:r>
                      <a:r>
                        <a:rPr lang="en-US" sz="1050" kern="800">
                          <a:solidFill>
                            <a:srgbClr val="C00000"/>
                          </a:solidFill>
                          <a:effectLst/>
                        </a:rPr>
                        <a:t>brain drain</a:t>
                      </a:r>
                      <a:r>
                        <a:rPr lang="el-GR" sz="1050" kern="800">
                          <a:solidFill>
                            <a:srgbClr val="C00000"/>
                          </a:solidFill>
                          <a:effectLst/>
                        </a:rPr>
                        <a:t>»</a:t>
                      </a:r>
                      <a:endParaRPr lang="en-GR" sz="1050" kern="80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29944" marR="29944" marT="0" marB="0"/>
                </a:tc>
                <a:tc>
                  <a:txBody>
                    <a:bodyPr/>
                    <a:lstStyle/>
                    <a:p>
                      <a:pPr algn="ctr">
                        <a:spcBef>
                          <a:spcPts val="200"/>
                        </a:spcBef>
                        <a:spcAft>
                          <a:spcPts val="200"/>
                        </a:spcAft>
                      </a:pPr>
                      <a:r>
                        <a:rPr lang="el-GR" sz="1050" kern="800">
                          <a:effectLst/>
                        </a:rPr>
                        <a:t>0%</a:t>
                      </a:r>
                      <a:endParaRPr lang="en-GR" sz="1050" kern="800">
                        <a:effectLst/>
                        <a:latin typeface="Calibri" panose="020F0502020204030204" pitchFamily="34" charset="0"/>
                        <a:ea typeface="Meiryo" panose="020B0604030504040204" pitchFamily="34" charset="-128"/>
                        <a:cs typeface="Arial" panose="020B0604020202020204" pitchFamily="34" charset="0"/>
                      </a:endParaRPr>
                    </a:p>
                  </a:txBody>
                  <a:tcPr marL="29944" marR="29944" marT="0" marB="0"/>
                </a:tc>
                <a:extLst>
                  <a:ext uri="{0D108BD9-81ED-4DB2-BD59-A6C34878D82A}">
                    <a16:rowId xmlns:a16="http://schemas.microsoft.com/office/drawing/2014/main" val="4100993700"/>
                  </a:ext>
                </a:extLst>
              </a:tr>
            </a:tbl>
          </a:graphicData>
        </a:graphic>
      </p:graphicFrame>
    </p:spTree>
    <p:extLst>
      <p:ext uri="{BB962C8B-B14F-4D97-AF65-F5344CB8AC3E}">
        <p14:creationId xmlns:p14="http://schemas.microsoft.com/office/powerpoint/2010/main" val="372315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8</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2" y="369332"/>
            <a:ext cx="9306817" cy="369332"/>
          </a:xfrm>
          <a:prstGeom prst="rect">
            <a:avLst/>
          </a:prstGeom>
          <a:noFill/>
        </p:spPr>
        <p:txBody>
          <a:bodyPr wrap="square" rtlCol="0">
            <a:spAutoFit/>
          </a:bodyPr>
          <a:lstStyle/>
          <a:p>
            <a:r>
              <a:rPr lang="el-GR" b="1">
                <a:solidFill>
                  <a:schemeClr val="bg2">
                    <a:lumMod val="25000"/>
                  </a:schemeClr>
                </a:solidFill>
              </a:rPr>
              <a:t>2. Συνάφεια του μίγματος Δράσεων [5</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620872" y="654842"/>
            <a:ext cx="7910755" cy="338554"/>
          </a:xfrm>
          <a:prstGeom prst="rect">
            <a:avLst/>
          </a:prstGeom>
          <a:noFill/>
        </p:spPr>
        <p:txBody>
          <a:bodyPr wrap="none" rtlCol="0">
            <a:spAutoFit/>
          </a:bodyPr>
          <a:lstStyle/>
          <a:p>
            <a:r>
              <a:rPr lang="el-GR" sz="1600" b="1">
                <a:solidFill>
                  <a:srgbClr val="C00000"/>
                </a:solidFill>
              </a:rPr>
              <a:t>Καταλληλότητα των στόχων και ευθυγράμμιση με τις προκλήσεις του συστήματος Ε&amp;Κ [2]</a:t>
            </a:r>
          </a:p>
        </p:txBody>
      </p:sp>
      <p:sp>
        <p:nvSpPr>
          <p:cNvPr id="5" name="TextBox 4">
            <a:extLst>
              <a:ext uri="{FF2B5EF4-FFF2-40B4-BE49-F238E27FC236}">
                <a16:creationId xmlns:a16="http://schemas.microsoft.com/office/drawing/2014/main" id="{4D0BB9F0-792A-8729-9B8C-1F32A4B4737C}"/>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graphicFrame>
        <p:nvGraphicFramePr>
          <p:cNvPr id="8" name="Table 7">
            <a:extLst>
              <a:ext uri="{FF2B5EF4-FFF2-40B4-BE49-F238E27FC236}">
                <a16:creationId xmlns:a16="http://schemas.microsoft.com/office/drawing/2014/main" id="{4E0A2259-DBC6-6EC5-6FDA-55093B92FCFC}"/>
              </a:ext>
            </a:extLst>
          </p:cNvPr>
          <p:cNvGraphicFramePr>
            <a:graphicFrameLocks noGrp="1"/>
          </p:cNvGraphicFramePr>
          <p:nvPr>
            <p:extLst>
              <p:ext uri="{D42A27DB-BD31-4B8C-83A1-F6EECF244321}">
                <p14:modId xmlns:p14="http://schemas.microsoft.com/office/powerpoint/2010/main" val="34333923"/>
              </p:ext>
            </p:extLst>
          </p:nvPr>
        </p:nvGraphicFramePr>
        <p:xfrm>
          <a:off x="683664" y="1278906"/>
          <a:ext cx="8938900" cy="4033645"/>
        </p:xfrm>
        <a:graphic>
          <a:graphicData uri="http://schemas.openxmlformats.org/drawingml/2006/table">
            <a:tbl>
              <a:tblPr firstRow="1" firstCol="1" bandRow="1">
                <a:tableStyleId>{5C22544A-7EE6-4342-B048-85BDC9FD1C3A}</a:tableStyleId>
              </a:tblPr>
              <a:tblGrid>
                <a:gridCol w="1826624">
                  <a:extLst>
                    <a:ext uri="{9D8B030D-6E8A-4147-A177-3AD203B41FA5}">
                      <a16:colId xmlns:a16="http://schemas.microsoft.com/office/drawing/2014/main" val="3333166744"/>
                    </a:ext>
                  </a:extLst>
                </a:gridCol>
                <a:gridCol w="2562544">
                  <a:extLst>
                    <a:ext uri="{9D8B030D-6E8A-4147-A177-3AD203B41FA5}">
                      <a16:colId xmlns:a16="http://schemas.microsoft.com/office/drawing/2014/main" val="4013088377"/>
                    </a:ext>
                  </a:extLst>
                </a:gridCol>
                <a:gridCol w="3071310">
                  <a:extLst>
                    <a:ext uri="{9D8B030D-6E8A-4147-A177-3AD203B41FA5}">
                      <a16:colId xmlns:a16="http://schemas.microsoft.com/office/drawing/2014/main" val="444381928"/>
                    </a:ext>
                  </a:extLst>
                </a:gridCol>
                <a:gridCol w="1478422">
                  <a:extLst>
                    <a:ext uri="{9D8B030D-6E8A-4147-A177-3AD203B41FA5}">
                      <a16:colId xmlns:a16="http://schemas.microsoft.com/office/drawing/2014/main" val="3757399930"/>
                    </a:ext>
                  </a:extLst>
                </a:gridCol>
              </a:tblGrid>
              <a:tr h="607985">
                <a:tc>
                  <a:txBody>
                    <a:bodyPr/>
                    <a:lstStyle/>
                    <a:p>
                      <a:pPr>
                        <a:spcBef>
                          <a:spcPts val="200"/>
                        </a:spcBef>
                        <a:spcAft>
                          <a:spcPts val="200"/>
                        </a:spcAft>
                      </a:pPr>
                      <a:r>
                        <a:rPr lang="el-GR" sz="1400" kern="800">
                          <a:effectLst/>
                        </a:rPr>
                        <a:t>Λειτουργία Συστήματος</a:t>
                      </a:r>
                      <a:endParaRPr lang="en-GR" sz="14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a:spcBef>
                          <a:spcPts val="200"/>
                        </a:spcBef>
                        <a:spcAft>
                          <a:spcPts val="200"/>
                        </a:spcAft>
                      </a:pPr>
                      <a:r>
                        <a:rPr lang="el-GR" sz="1400" kern="800">
                          <a:effectLst/>
                        </a:rPr>
                        <a:t>Αποτυχίες του συστήματος</a:t>
                      </a:r>
                      <a:endParaRPr lang="en-GR" sz="14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a:spcBef>
                          <a:spcPts val="200"/>
                        </a:spcBef>
                        <a:spcAft>
                          <a:spcPts val="200"/>
                        </a:spcAft>
                      </a:pPr>
                      <a:r>
                        <a:rPr lang="el-GR" sz="1400" kern="800">
                          <a:effectLst/>
                        </a:rPr>
                        <a:t>Διορθωτικά μέτρα/Δράσεις ΓΓΕΚ που αντιμετωπίζουν τις αποτυχίες</a:t>
                      </a:r>
                      <a:endParaRPr lang="en-GR" sz="14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algn="r">
                        <a:spcBef>
                          <a:spcPts val="200"/>
                        </a:spcBef>
                        <a:spcAft>
                          <a:spcPts val="200"/>
                        </a:spcAft>
                      </a:pPr>
                      <a:r>
                        <a:rPr lang="el-GR" sz="1400" kern="800">
                          <a:effectLst/>
                        </a:rPr>
                        <a:t>% χρηματοδότησης των Δράσεων ΓΓΕΚ</a:t>
                      </a:r>
                      <a:endParaRPr lang="en-GR" sz="14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4291478185"/>
                  </a:ext>
                </a:extLst>
              </a:tr>
              <a:tr h="1386148">
                <a:tc rowSpan="3">
                  <a:txBody>
                    <a:bodyPr/>
                    <a:lstStyle/>
                    <a:p>
                      <a:pPr>
                        <a:spcBef>
                          <a:spcPts val="200"/>
                        </a:spcBef>
                        <a:spcAft>
                          <a:spcPts val="200"/>
                        </a:spcAft>
                      </a:pPr>
                      <a:r>
                        <a:rPr lang="el-GR" sz="1400" kern="800">
                          <a:effectLst/>
                        </a:rPr>
                        <a:t>Παραγωγή γνώσης</a:t>
                      </a:r>
                      <a:endParaRPr lang="en-GR" sz="14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400" kern="800">
                          <a:effectLst/>
                        </a:rPr>
                        <a:t>Σχετική υστέρηση στην παραγωγή ερευνητικών αποτελεσμάτων στους δημόσιους ερευνητικούς οργανισμούς</a:t>
                      </a:r>
                      <a:r>
                        <a:rPr lang="en-US" sz="1400" kern="800">
                          <a:effectLst/>
                        </a:rPr>
                        <a:t> </a:t>
                      </a:r>
                      <a:r>
                        <a:rPr lang="el-GR" sz="1400" kern="800">
                          <a:effectLst/>
                        </a:rPr>
                        <a:t>σε σχέση με χώρες σύγκρισης</a:t>
                      </a:r>
                      <a:endParaRPr lang="en-GR" sz="14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400" kern="800">
                          <a:effectLst/>
                        </a:rPr>
                        <a:t>Ενότητα Υποστήριξη ερευνητών</a:t>
                      </a:r>
                      <a:endParaRPr lang="en-GR" sz="1400" kern="800">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400" kern="800">
                          <a:effectLst/>
                        </a:rPr>
                        <a:t>Συνεργασία</a:t>
                      </a:r>
                      <a:endParaRPr lang="en-GR" sz="1400" kern="800">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400" kern="800">
                          <a:effectLst/>
                        </a:rPr>
                        <a:t>Ενίσχυση των ΕΚ με το ΚΡΗΠΙΣ</a:t>
                      </a:r>
                      <a:endParaRPr lang="en-GR" sz="14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algn="r">
                        <a:spcBef>
                          <a:spcPts val="200"/>
                        </a:spcBef>
                        <a:spcAft>
                          <a:spcPts val="200"/>
                        </a:spcAft>
                      </a:pPr>
                      <a:r>
                        <a:rPr lang="el-GR" sz="1400" kern="800">
                          <a:effectLst/>
                        </a:rPr>
                        <a:t>75%</a:t>
                      </a:r>
                      <a:endParaRPr lang="en-GR" sz="14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3322124823"/>
                  </a:ext>
                </a:extLst>
              </a:tr>
              <a:tr h="815077">
                <a:tc vMerge="1">
                  <a:txBody>
                    <a:bodyPr/>
                    <a:lstStyle/>
                    <a:p>
                      <a:endParaRPr lang="en-GB"/>
                    </a:p>
                  </a:txBody>
                  <a:tcPr/>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400" kern="800">
                          <a:effectLst/>
                        </a:rPr>
                        <a:t>Σχετική υστέρηση στην ποιότητα των ερευνητικών αποτελεσμάτων </a:t>
                      </a:r>
                      <a:endParaRPr lang="en-GR" sz="14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400" kern="800">
                          <a:effectLst/>
                        </a:rPr>
                        <a:t>Βελτίωση ποιότητας έρευνας με το ERC και την Αριστεία</a:t>
                      </a:r>
                      <a:endParaRPr lang="en-GR" sz="14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algn="r">
                        <a:spcBef>
                          <a:spcPts val="200"/>
                        </a:spcBef>
                        <a:spcAft>
                          <a:spcPts val="200"/>
                        </a:spcAft>
                      </a:pPr>
                      <a:r>
                        <a:rPr lang="el-GR" sz="1400" kern="800">
                          <a:effectLst/>
                        </a:rPr>
                        <a:t>23%</a:t>
                      </a:r>
                      <a:endParaRPr lang="en-GR" sz="14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226402380"/>
                  </a:ext>
                </a:extLst>
              </a:tr>
              <a:tr h="1224435">
                <a:tc vMerge="1">
                  <a:txBody>
                    <a:bodyPr/>
                    <a:lstStyle/>
                    <a:p>
                      <a:endParaRPr lang="en-GB"/>
                    </a:p>
                  </a:txBody>
                  <a:tcPr/>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400" kern="800">
                          <a:effectLst/>
                        </a:rPr>
                        <a:t>Περιορισμένες ερευνητικές δραστηριότητες έρευνας στις επιχειρήσεις</a:t>
                      </a:r>
                      <a:endParaRPr lang="en-GR" sz="14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400" kern="800">
                          <a:effectLst/>
                        </a:rPr>
                        <a:t>Ενίσχυση της έρευνας στις επιχειρήσεις με ΠΑΒΕΤ, ΜΜΕ, Συνεργασία, Νέες Επιχειρήσεις, Διακρατικές Μεγάλης Κλίμακας και </a:t>
                      </a:r>
                      <a:r>
                        <a:rPr lang="en-US" sz="1400" kern="800">
                          <a:effectLst/>
                        </a:rPr>
                        <a:t>JTIs</a:t>
                      </a:r>
                      <a:endParaRPr lang="en-GR" sz="14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algn="r">
                        <a:spcBef>
                          <a:spcPts val="200"/>
                        </a:spcBef>
                        <a:spcAft>
                          <a:spcPts val="200"/>
                        </a:spcAft>
                      </a:pPr>
                      <a:r>
                        <a:rPr lang="el-GR" sz="1400" kern="800">
                          <a:effectLst/>
                        </a:rPr>
                        <a:t>54%</a:t>
                      </a:r>
                      <a:endParaRPr lang="en-GR" sz="14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3540969533"/>
                  </a:ext>
                </a:extLst>
              </a:tr>
            </a:tbl>
          </a:graphicData>
        </a:graphic>
      </p:graphicFrame>
      <p:sp>
        <p:nvSpPr>
          <p:cNvPr id="9" name="Rectangle 2">
            <a:extLst>
              <a:ext uri="{FF2B5EF4-FFF2-40B4-BE49-F238E27FC236}">
                <a16:creationId xmlns:a16="http://schemas.microsoft.com/office/drawing/2014/main" id="{66BB9370-4842-7298-A091-32F2FE2A0AD7}"/>
              </a:ext>
            </a:extLst>
          </p:cNvPr>
          <p:cNvSpPr>
            <a:spLocks noChangeArrowheads="1"/>
          </p:cNvSpPr>
          <p:nvPr/>
        </p:nvSpPr>
        <p:spPr bwMode="auto">
          <a:xfrm>
            <a:off x="3889375" y="60960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032545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C44EDE-385C-79E7-089B-6A41517FBC78}"/>
              </a:ext>
            </a:extLst>
          </p:cNvPr>
          <p:cNvSpPr txBox="1"/>
          <p:nvPr/>
        </p:nvSpPr>
        <p:spPr>
          <a:xfrm>
            <a:off x="9248172" y="6474105"/>
            <a:ext cx="478420" cy="276999"/>
          </a:xfrm>
          <a:prstGeom prst="rect">
            <a:avLst/>
          </a:prstGeom>
          <a:noFill/>
        </p:spPr>
        <p:txBody>
          <a:bodyPr wrap="square" rtlCol="0">
            <a:spAutoFit/>
          </a:bodyPr>
          <a:lstStyle/>
          <a:p>
            <a:fld id="{A867D88C-7066-4B33-A9F2-0C8BA5892FAC}" type="slidenum">
              <a:rPr lang="el-GR" sz="1200" b="1" smtClean="0">
                <a:solidFill>
                  <a:schemeClr val="accent1">
                    <a:lumMod val="50000"/>
                  </a:schemeClr>
                </a:solidFill>
              </a:rPr>
              <a:t>9</a:t>
            </a:fld>
            <a:endParaRPr lang="el-GR" sz="1200" b="1">
              <a:solidFill>
                <a:schemeClr val="accent1">
                  <a:lumMod val="50000"/>
                </a:schemeClr>
              </a:solidFill>
            </a:endParaRPr>
          </a:p>
        </p:txBody>
      </p:sp>
      <p:sp>
        <p:nvSpPr>
          <p:cNvPr id="3" name="TextBox 2">
            <a:extLst>
              <a:ext uri="{FF2B5EF4-FFF2-40B4-BE49-F238E27FC236}">
                <a16:creationId xmlns:a16="http://schemas.microsoft.com/office/drawing/2014/main" id="{4E860BB9-6311-7256-B7D3-6280B83ACB10}"/>
              </a:ext>
            </a:extLst>
          </p:cNvPr>
          <p:cNvSpPr txBox="1"/>
          <p:nvPr/>
        </p:nvSpPr>
        <p:spPr>
          <a:xfrm>
            <a:off x="385822" y="369332"/>
            <a:ext cx="9306817" cy="369332"/>
          </a:xfrm>
          <a:prstGeom prst="rect">
            <a:avLst/>
          </a:prstGeom>
          <a:noFill/>
        </p:spPr>
        <p:txBody>
          <a:bodyPr wrap="square" rtlCol="0">
            <a:spAutoFit/>
          </a:bodyPr>
          <a:lstStyle/>
          <a:p>
            <a:r>
              <a:rPr lang="el-GR" b="1">
                <a:solidFill>
                  <a:schemeClr val="bg2">
                    <a:lumMod val="25000"/>
                  </a:schemeClr>
                </a:solidFill>
              </a:rPr>
              <a:t>2. Συνάφεια του μίγματος Δράσεων [6</a:t>
            </a:r>
            <a:r>
              <a:rPr lang="en-US" b="1">
                <a:solidFill>
                  <a:schemeClr val="bg2">
                    <a:lumMod val="25000"/>
                  </a:schemeClr>
                </a:solidFill>
              </a:rPr>
              <a:t>]</a:t>
            </a:r>
            <a:r>
              <a:rPr lang="el-GR" b="1">
                <a:solidFill>
                  <a:schemeClr val="bg2">
                    <a:lumMod val="25000"/>
                  </a:schemeClr>
                </a:solidFill>
              </a:rPr>
              <a:t> </a:t>
            </a:r>
          </a:p>
        </p:txBody>
      </p:sp>
      <p:sp>
        <p:nvSpPr>
          <p:cNvPr id="10" name="TextBox 9">
            <a:extLst>
              <a:ext uri="{FF2B5EF4-FFF2-40B4-BE49-F238E27FC236}">
                <a16:creationId xmlns:a16="http://schemas.microsoft.com/office/drawing/2014/main" id="{4F75DEE6-C35C-4AAC-ED31-8ECEC62CC572}"/>
              </a:ext>
            </a:extLst>
          </p:cNvPr>
          <p:cNvSpPr txBox="1"/>
          <p:nvPr/>
        </p:nvSpPr>
        <p:spPr>
          <a:xfrm>
            <a:off x="620872" y="654842"/>
            <a:ext cx="7910755" cy="338554"/>
          </a:xfrm>
          <a:prstGeom prst="rect">
            <a:avLst/>
          </a:prstGeom>
          <a:noFill/>
        </p:spPr>
        <p:txBody>
          <a:bodyPr wrap="none" rtlCol="0">
            <a:spAutoFit/>
          </a:bodyPr>
          <a:lstStyle/>
          <a:p>
            <a:r>
              <a:rPr lang="el-GR" sz="1600" b="1">
                <a:solidFill>
                  <a:srgbClr val="C00000"/>
                </a:solidFill>
              </a:rPr>
              <a:t>Καταλληλότητα των στόχων και ευθυγράμμιση με τις προκλήσεις του συστήματος Ε&amp;Κ [3]</a:t>
            </a:r>
          </a:p>
        </p:txBody>
      </p:sp>
      <p:sp>
        <p:nvSpPr>
          <p:cNvPr id="5" name="TextBox 4">
            <a:extLst>
              <a:ext uri="{FF2B5EF4-FFF2-40B4-BE49-F238E27FC236}">
                <a16:creationId xmlns:a16="http://schemas.microsoft.com/office/drawing/2014/main" id="{4D0BB9F0-792A-8729-9B8C-1F32A4B4737C}"/>
              </a:ext>
            </a:extLst>
          </p:cNvPr>
          <p:cNvSpPr txBox="1"/>
          <p:nvPr/>
        </p:nvSpPr>
        <p:spPr>
          <a:xfrm>
            <a:off x="385823" y="0"/>
            <a:ext cx="4422301" cy="369332"/>
          </a:xfrm>
          <a:prstGeom prst="rect">
            <a:avLst/>
          </a:prstGeom>
          <a:noFill/>
        </p:spPr>
        <p:txBody>
          <a:bodyPr wrap="none" rtlCol="0">
            <a:spAutoFit/>
          </a:bodyPr>
          <a:lstStyle/>
          <a:p>
            <a:r>
              <a:rPr lang="el-GR" b="1"/>
              <a:t>ΣΥΝΟΛΙΚΗ ΑΠΟΤΙΜΗΣΗ ΤΩΝ ΔΡΑΣΕΩΝ ΕΤΑΚ</a:t>
            </a:r>
          </a:p>
        </p:txBody>
      </p:sp>
      <p:sp>
        <p:nvSpPr>
          <p:cNvPr id="9" name="Rectangle 2">
            <a:extLst>
              <a:ext uri="{FF2B5EF4-FFF2-40B4-BE49-F238E27FC236}">
                <a16:creationId xmlns:a16="http://schemas.microsoft.com/office/drawing/2014/main" id="{66BB9370-4842-7298-A091-32F2FE2A0AD7}"/>
              </a:ext>
            </a:extLst>
          </p:cNvPr>
          <p:cNvSpPr>
            <a:spLocks noChangeArrowheads="1"/>
          </p:cNvSpPr>
          <p:nvPr/>
        </p:nvSpPr>
        <p:spPr bwMode="auto">
          <a:xfrm>
            <a:off x="3889375" y="60960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4" name="Table 3">
            <a:extLst>
              <a:ext uri="{FF2B5EF4-FFF2-40B4-BE49-F238E27FC236}">
                <a16:creationId xmlns:a16="http://schemas.microsoft.com/office/drawing/2014/main" id="{D388FDF0-7383-2172-D268-107653C78E96}"/>
              </a:ext>
            </a:extLst>
          </p:cNvPr>
          <p:cNvGraphicFramePr>
            <a:graphicFrameLocks noGrp="1"/>
          </p:cNvGraphicFramePr>
          <p:nvPr>
            <p:extLst>
              <p:ext uri="{D42A27DB-BD31-4B8C-83A1-F6EECF244321}">
                <p14:modId xmlns:p14="http://schemas.microsoft.com/office/powerpoint/2010/main" val="2259979286"/>
              </p:ext>
            </p:extLst>
          </p:nvPr>
        </p:nvGraphicFramePr>
        <p:xfrm>
          <a:off x="700755" y="1183424"/>
          <a:ext cx="8930355" cy="5371200"/>
        </p:xfrm>
        <a:graphic>
          <a:graphicData uri="http://schemas.openxmlformats.org/drawingml/2006/table">
            <a:tbl>
              <a:tblPr firstRow="1" firstCol="1" bandRow="1">
                <a:tableStyleId>{5C22544A-7EE6-4342-B048-85BDC9FD1C3A}</a:tableStyleId>
              </a:tblPr>
              <a:tblGrid>
                <a:gridCol w="1213503">
                  <a:extLst>
                    <a:ext uri="{9D8B030D-6E8A-4147-A177-3AD203B41FA5}">
                      <a16:colId xmlns:a16="http://schemas.microsoft.com/office/drawing/2014/main" val="4078339220"/>
                    </a:ext>
                  </a:extLst>
                </a:gridCol>
                <a:gridCol w="2768837">
                  <a:extLst>
                    <a:ext uri="{9D8B030D-6E8A-4147-A177-3AD203B41FA5}">
                      <a16:colId xmlns:a16="http://schemas.microsoft.com/office/drawing/2014/main" val="2368994344"/>
                    </a:ext>
                  </a:extLst>
                </a:gridCol>
                <a:gridCol w="3982341">
                  <a:extLst>
                    <a:ext uri="{9D8B030D-6E8A-4147-A177-3AD203B41FA5}">
                      <a16:colId xmlns:a16="http://schemas.microsoft.com/office/drawing/2014/main" val="3870855630"/>
                    </a:ext>
                  </a:extLst>
                </a:gridCol>
                <a:gridCol w="965674">
                  <a:extLst>
                    <a:ext uri="{9D8B030D-6E8A-4147-A177-3AD203B41FA5}">
                      <a16:colId xmlns:a16="http://schemas.microsoft.com/office/drawing/2014/main" val="2053034116"/>
                    </a:ext>
                  </a:extLst>
                </a:gridCol>
              </a:tblGrid>
              <a:tr h="234685">
                <a:tc>
                  <a:txBody>
                    <a:bodyPr/>
                    <a:lstStyle/>
                    <a:p>
                      <a:pPr>
                        <a:spcBef>
                          <a:spcPts val="200"/>
                        </a:spcBef>
                        <a:spcAft>
                          <a:spcPts val="200"/>
                        </a:spcAft>
                      </a:pPr>
                      <a:r>
                        <a:rPr lang="el-GR" sz="1200" kern="800">
                          <a:effectLst/>
                        </a:rPr>
                        <a:t>Λειτουργία Συστήματος</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a:spcBef>
                          <a:spcPts val="200"/>
                        </a:spcBef>
                        <a:spcAft>
                          <a:spcPts val="200"/>
                        </a:spcAft>
                      </a:pPr>
                      <a:r>
                        <a:rPr lang="el-GR" sz="1200" kern="800">
                          <a:effectLst/>
                        </a:rPr>
                        <a:t>Αποτυχίες του συστήματος</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a:spcBef>
                          <a:spcPts val="200"/>
                        </a:spcBef>
                        <a:spcAft>
                          <a:spcPts val="200"/>
                        </a:spcAft>
                      </a:pPr>
                      <a:r>
                        <a:rPr lang="el-GR" sz="1200" kern="800">
                          <a:effectLst/>
                        </a:rPr>
                        <a:t>Διορθωτικά μέτρα/Δράσεις ΓΓΕΚ που αντιμετωπίζουν τις αποτυχίες</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algn="r">
                        <a:spcBef>
                          <a:spcPts val="200"/>
                        </a:spcBef>
                        <a:spcAft>
                          <a:spcPts val="200"/>
                        </a:spcAft>
                      </a:pPr>
                      <a:r>
                        <a:rPr lang="el-GR" sz="1200" kern="800">
                          <a:effectLst/>
                        </a:rPr>
                        <a:t>% χρηματοδότησης των Δράσεων ΓΓΕΚ</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125468034"/>
                  </a:ext>
                </a:extLst>
              </a:tr>
              <a:tr h="819396">
                <a:tc rowSpan="6">
                  <a:txBody>
                    <a:bodyPr/>
                    <a:lstStyle/>
                    <a:p>
                      <a:pPr>
                        <a:spcBef>
                          <a:spcPts val="200"/>
                        </a:spcBef>
                        <a:spcAft>
                          <a:spcPts val="200"/>
                        </a:spcAft>
                      </a:pPr>
                      <a:r>
                        <a:rPr lang="el-GR" sz="1200" kern="800">
                          <a:effectLst/>
                        </a:rPr>
                        <a:t>Διάχυση της γνώσης</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Απουσία ανθρώπινου δυναμικού στις επιχειρήσεις για την αναγνώριση και την απορρόφηση τη γνώσης </a:t>
                      </a:r>
                      <a:endParaRPr lang="en-GR" sz="1200" kern="800">
                        <a:effectLst/>
                      </a:endParaRPr>
                    </a:p>
                    <a:p>
                      <a:pPr>
                        <a:spcBef>
                          <a:spcPts val="300"/>
                        </a:spcBef>
                        <a:spcAft>
                          <a:spcPts val="400"/>
                        </a:spcAft>
                        <a:tabLst>
                          <a:tab pos="203200" algn="l"/>
                          <a:tab pos="228600" algn="l"/>
                          <a:tab pos="457200" algn="l"/>
                        </a:tabLst>
                      </a:pPr>
                      <a:r>
                        <a:rPr lang="el-GR" sz="1200" kern="800">
                          <a:effectLst/>
                        </a:rPr>
                        <a:t> </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Ενίσχυση της απασχόλησης ερευνητών σε επιχειρήσεις</a:t>
                      </a:r>
                      <a:endParaRPr lang="en-GR" sz="1200" kern="800">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Δυνατότητα ενίσχυσης του ανθρώπινου δυναμικού στις επιχειρήσεις σε ΠΑΒΕΤ, Νέες Επιχειρήσεις, Ομάδες ΜΜΕ, Νεοφυείς, Καινοτόμες Συστάδες Επιχειρήσεων στις Διακρατικές Μεγάλης Κλίμακας  </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algn="r">
                        <a:spcBef>
                          <a:spcPts val="200"/>
                        </a:spcBef>
                        <a:spcAft>
                          <a:spcPts val="200"/>
                        </a:spcAft>
                      </a:pPr>
                      <a:r>
                        <a:rPr lang="el-GR" sz="1200" kern="800">
                          <a:effectLst/>
                        </a:rPr>
                        <a:t>59%</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4258948511"/>
                  </a:ext>
                </a:extLst>
              </a:tr>
              <a:tr h="1083823">
                <a:tc vMerge="1">
                  <a:txBody>
                    <a:bodyPr/>
                    <a:lstStyle/>
                    <a:p>
                      <a:endParaRPr lang="en-GB"/>
                    </a:p>
                  </a:txBody>
                  <a:tcPr/>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Ασθενείς συνεργασίες και δικτυώσεις ανάμεσα στις επιχειρήσεις και ανάμεσα σε επιχειρήσεις και ερευνητικούς οργανισμούς</a:t>
                      </a:r>
                      <a:endParaRPr lang="en-GR" sz="1200" kern="800">
                        <a:effectLst/>
                      </a:endParaRPr>
                    </a:p>
                    <a:p>
                      <a:pPr>
                        <a:spcBef>
                          <a:spcPts val="300"/>
                        </a:spcBef>
                        <a:spcAft>
                          <a:spcPts val="400"/>
                        </a:spcAft>
                        <a:tabLst>
                          <a:tab pos="203200" algn="l"/>
                          <a:tab pos="228600" algn="l"/>
                          <a:tab pos="457200" algn="l"/>
                        </a:tabLst>
                      </a:pPr>
                      <a:r>
                        <a:rPr lang="el-GR" sz="1200" kern="800">
                          <a:effectLst/>
                        </a:rPr>
                        <a:t> </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Συνεργασία</a:t>
                      </a:r>
                      <a:r>
                        <a:rPr lang="en-US" sz="1200" kern="800">
                          <a:effectLst/>
                        </a:rPr>
                        <a:t>, </a:t>
                      </a:r>
                      <a:r>
                        <a:rPr lang="el-GR" sz="1200" kern="800">
                          <a:effectLst/>
                        </a:rPr>
                        <a:t>Διακρατικές Μεγάλης Κλίμακας</a:t>
                      </a:r>
                      <a:r>
                        <a:rPr lang="en-US" sz="1200" kern="800">
                          <a:effectLst/>
                        </a:rPr>
                        <a:t>, </a:t>
                      </a:r>
                      <a:r>
                        <a:rPr lang="el-GR" sz="1200" kern="800">
                          <a:effectLst/>
                        </a:rPr>
                        <a:t>Συστάδες καινοτομίας</a:t>
                      </a:r>
                      <a:endParaRPr lang="en-GR" sz="1200" kern="800">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Πρόβλεψη για συνεργασίες με μορφή υπεργολαβιών σε ΠΑΒΕΤ, Νέες Επιχειρήσεις, Ομάδες ΜΜΕ</a:t>
                      </a:r>
                      <a:endParaRPr lang="en-GR" sz="1200" kern="800">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Ενθάρρυνση πρώτης συνεργασίας με τα Κουπόνια Καινοτομίας</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algn="r">
                        <a:spcBef>
                          <a:spcPts val="200"/>
                        </a:spcBef>
                        <a:spcAft>
                          <a:spcPts val="200"/>
                        </a:spcAft>
                      </a:pPr>
                      <a:r>
                        <a:rPr lang="el-GR" sz="1200" kern="800">
                          <a:effectLst/>
                        </a:rPr>
                        <a:t>55%</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1601980837"/>
                  </a:ext>
                </a:extLst>
              </a:tr>
              <a:tr h="532500">
                <a:tc vMerge="1">
                  <a:txBody>
                    <a:bodyPr/>
                    <a:lstStyle/>
                    <a:p>
                      <a:endParaRPr lang="en-GB"/>
                    </a:p>
                  </a:txBody>
                  <a:tcPr/>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Περιορισμένη αξιοποίηση των αποτελεσμάτων της έρευνας</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Συνεργασία</a:t>
                      </a:r>
                      <a:r>
                        <a:rPr lang="en-US" sz="1200" kern="800">
                          <a:effectLst/>
                        </a:rPr>
                        <a:t>, </a:t>
                      </a:r>
                      <a:r>
                        <a:rPr lang="el-GR" sz="1200" kern="800">
                          <a:effectLst/>
                        </a:rPr>
                        <a:t>Νεοφυείς</a:t>
                      </a:r>
                      <a:r>
                        <a:rPr lang="en-US" sz="1200" kern="800">
                          <a:effectLst/>
                        </a:rPr>
                        <a:t>, </a:t>
                      </a:r>
                      <a:r>
                        <a:rPr lang="el-GR" sz="1200" kern="800">
                          <a:effectLst/>
                        </a:rPr>
                        <a:t>Διακρατικές Μεγάλης Κλίμακας</a:t>
                      </a:r>
                      <a:endParaRPr lang="en-GR" sz="1200" kern="800">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solidFill>
                            <a:srgbClr val="C00000"/>
                          </a:solidFill>
                          <a:effectLst/>
                        </a:rPr>
                        <a:t>Δαπάνες </a:t>
                      </a:r>
                      <a:r>
                        <a:rPr lang="en-US" sz="1200" kern="800">
                          <a:solidFill>
                            <a:srgbClr val="C00000"/>
                          </a:solidFill>
                          <a:effectLst/>
                        </a:rPr>
                        <a:t>IPR</a:t>
                      </a:r>
                      <a:r>
                        <a:rPr lang="el-GR" sz="1200" kern="800">
                          <a:solidFill>
                            <a:srgbClr val="C00000"/>
                          </a:solidFill>
                          <a:effectLst/>
                        </a:rPr>
                        <a:t> επιλέξιμες αλλά με χαμηλό όριο</a:t>
                      </a:r>
                      <a:endParaRPr lang="en-GR" sz="1200" kern="80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algn="r">
                        <a:spcBef>
                          <a:spcPts val="200"/>
                        </a:spcBef>
                        <a:spcAft>
                          <a:spcPts val="200"/>
                        </a:spcAft>
                      </a:pPr>
                      <a:r>
                        <a:rPr lang="el-GR" sz="1200" kern="800">
                          <a:effectLst/>
                        </a:rPr>
                        <a:t>47%</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2469496406"/>
                  </a:ext>
                </a:extLst>
              </a:tr>
              <a:tr h="235046">
                <a:tc vMerge="1">
                  <a:txBody>
                    <a:bodyPr/>
                    <a:lstStyle/>
                    <a:p>
                      <a:endParaRPr lang="en-GB"/>
                    </a:p>
                  </a:txBody>
                  <a:tcPr/>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Χαμηλή εργασιακή κινητικότητα</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solidFill>
                            <a:srgbClr val="C00000"/>
                          </a:solidFill>
                          <a:effectLst/>
                        </a:rPr>
                        <a:t>Απουσία δράσεων ενίσχυσης κινητικότητας (επιχειρήσεις-ερευνητικός τομέας)</a:t>
                      </a:r>
                      <a:endParaRPr lang="en-GR" sz="1200" kern="80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algn="r">
                        <a:spcBef>
                          <a:spcPts val="200"/>
                        </a:spcBef>
                        <a:spcAft>
                          <a:spcPts val="200"/>
                        </a:spcAft>
                      </a:pPr>
                      <a:r>
                        <a:rPr lang="el-GR" sz="1200" kern="800">
                          <a:effectLst/>
                        </a:rPr>
                        <a:t>0%</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4125803962"/>
                  </a:ext>
                </a:extLst>
              </a:tr>
              <a:tr h="705138">
                <a:tc vMerge="1">
                  <a:txBody>
                    <a:bodyPr/>
                    <a:lstStyle/>
                    <a:p>
                      <a:endParaRPr lang="en-GB"/>
                    </a:p>
                  </a:txBody>
                  <a:tcPr/>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Περιορισμένες ερευνητικές συνεργασίες του ερευνητικού συστήματος με ερευνητικούς οργασμούς και επιχειρήσεις από το εξωτερικό</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Δράσεις της Ενότητας Ευρωπαϊκές Ε&amp;Τ Συνεργασίες</a:t>
                      </a:r>
                      <a:endParaRPr lang="en-GR" sz="1200" kern="800">
                        <a:effectLst/>
                      </a:endParaRPr>
                    </a:p>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Διακρατικές συνεργασίες</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algn="r">
                        <a:spcBef>
                          <a:spcPts val="200"/>
                        </a:spcBef>
                        <a:spcAft>
                          <a:spcPts val="200"/>
                        </a:spcAft>
                      </a:pPr>
                      <a:r>
                        <a:rPr lang="el-GR" sz="1200" kern="800">
                          <a:effectLst/>
                        </a:rPr>
                        <a:t>11%</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2904317723"/>
                  </a:ext>
                </a:extLst>
              </a:tr>
              <a:tr h="470092">
                <a:tc vMerge="1">
                  <a:txBody>
                    <a:bodyPr/>
                    <a:lstStyle/>
                    <a:p>
                      <a:endParaRPr lang="en-GB"/>
                    </a:p>
                  </a:txBody>
                  <a:tcPr/>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Κυριαρχία οριζόντιας χρηματοδότησης και από τα κάτω επιλογή θεματικών πεδίων</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marL="342900" lvl="0" indent="-342900">
                        <a:spcBef>
                          <a:spcPts val="300"/>
                        </a:spcBef>
                        <a:spcAft>
                          <a:spcPts val="400"/>
                        </a:spcAft>
                        <a:buClr>
                          <a:srgbClr val="800000"/>
                        </a:buClr>
                        <a:buFont typeface="Wingdings" pitchFamily="2" charset="2"/>
                        <a:buChar char=""/>
                        <a:tabLst>
                          <a:tab pos="203200" algn="l"/>
                          <a:tab pos="228600" algn="l"/>
                          <a:tab pos="457200" algn="l"/>
                        </a:tabLst>
                      </a:pPr>
                      <a:r>
                        <a:rPr lang="el-GR" sz="1200" kern="800">
                          <a:effectLst/>
                        </a:rPr>
                        <a:t>Προτεραιότητες προσδιορισμένες σε κάποιο βαθμό από τα πάνω μόνο στις Δράσεις της Ενότητα Ενίσχυσης επιχειρήσεων και Διακρατικών Συνεργασιών</a:t>
                      </a:r>
                      <a:endParaRPr lang="en-GR" sz="1200" kern="800">
                        <a:effectLst/>
                        <a:latin typeface="Calibri" panose="020F0502020204030204" pitchFamily="34" charset="0"/>
                        <a:ea typeface="Calibri" panose="020F0502020204030204" pitchFamily="34" charset="0"/>
                        <a:cs typeface="Arial" panose="020B0604020202020204" pitchFamily="34" charset="0"/>
                      </a:endParaRPr>
                    </a:p>
                  </a:txBody>
                  <a:tcPr marL="16908" marR="16908" marT="0" marB="0"/>
                </a:tc>
                <a:tc>
                  <a:txBody>
                    <a:bodyPr/>
                    <a:lstStyle/>
                    <a:p>
                      <a:pPr algn="r">
                        <a:spcBef>
                          <a:spcPts val="200"/>
                        </a:spcBef>
                        <a:spcAft>
                          <a:spcPts val="200"/>
                        </a:spcAft>
                      </a:pPr>
                      <a:r>
                        <a:rPr lang="el-GR" sz="1200" kern="800">
                          <a:effectLst/>
                        </a:rPr>
                        <a:t>46%</a:t>
                      </a:r>
                      <a:endParaRPr lang="en-GR" sz="1200" kern="800">
                        <a:effectLst/>
                        <a:latin typeface="Calibri" panose="020F0502020204030204" pitchFamily="34" charset="0"/>
                        <a:ea typeface="Meiryo" panose="020B0604030504040204" pitchFamily="34" charset="-128"/>
                        <a:cs typeface="Arial" panose="020B0604020202020204" pitchFamily="34" charset="0"/>
                      </a:endParaRPr>
                    </a:p>
                  </a:txBody>
                  <a:tcPr marL="16908" marR="16908" marT="0" marB="0"/>
                </a:tc>
                <a:extLst>
                  <a:ext uri="{0D108BD9-81ED-4DB2-BD59-A6C34878D82A}">
                    <a16:rowId xmlns:a16="http://schemas.microsoft.com/office/drawing/2014/main" val="1053741262"/>
                  </a:ext>
                </a:extLst>
              </a:tr>
            </a:tbl>
          </a:graphicData>
        </a:graphic>
      </p:graphicFrame>
    </p:spTree>
    <p:extLst>
      <p:ext uri="{BB962C8B-B14F-4D97-AF65-F5344CB8AC3E}">
        <p14:creationId xmlns:p14="http://schemas.microsoft.com/office/powerpoint/2010/main" val="15125108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e22cdc-714b-4246-8b7d-544526377ecc">
      <Terms xmlns="http://schemas.microsoft.com/office/infopath/2007/PartnerControls"/>
    </lcf76f155ced4ddcb4097134ff3c332f>
    <TaxCatchAll xmlns="c2054b7f-f6da-44d0-9639-55c90523cbe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832551F16E394B89606A4355F1AD67" ma:contentTypeVersion="16" ma:contentTypeDescription="Create a new document." ma:contentTypeScope="" ma:versionID="924ce5197a5c179e274bf372406092d9">
  <xsd:schema xmlns:xsd="http://www.w3.org/2001/XMLSchema" xmlns:xs="http://www.w3.org/2001/XMLSchema" xmlns:p="http://schemas.microsoft.com/office/2006/metadata/properties" xmlns:ns2="31e22cdc-714b-4246-8b7d-544526377ecc" xmlns:ns3="c2054b7f-f6da-44d0-9639-55c90523cbe1" targetNamespace="http://schemas.microsoft.com/office/2006/metadata/properties" ma:root="true" ma:fieldsID="c603869f1434370fea5b4b84376a05c2" ns2:_="" ns3:_="">
    <xsd:import namespace="31e22cdc-714b-4246-8b7d-544526377ecc"/>
    <xsd:import namespace="c2054b7f-f6da-44d0-9639-55c90523cb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22cdc-714b-4246-8b7d-544526377e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3edbdd2-09d2-42f4-a978-692df03900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054b7f-f6da-44d0-9639-55c90523cbe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724fa58-77f4-4853-9d10-fa295684222a}" ma:internalName="TaxCatchAll" ma:showField="CatchAllData" ma:web="c2054b7f-f6da-44d0-9639-55c90523cbe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11D7F7-82A6-4D29-894F-ADF061D03A9F}">
  <ds:schemaRefs>
    <ds:schemaRef ds:uri="http://schemas.microsoft.com/sharepoint/v3/contenttype/forms"/>
  </ds:schemaRefs>
</ds:datastoreItem>
</file>

<file path=customXml/itemProps2.xml><?xml version="1.0" encoding="utf-8"?>
<ds:datastoreItem xmlns:ds="http://schemas.openxmlformats.org/officeDocument/2006/customXml" ds:itemID="{0C43870F-427B-41FD-AA53-C777D573CD94}">
  <ds:schemaRefs>
    <ds:schemaRef ds:uri="0d99aa54-2c0c-43e7-9c7e-51b2ec1f11cb"/>
    <ds:schemaRef ds:uri="31e22cdc-714b-4246-8b7d-544526377ecc"/>
    <ds:schemaRef ds:uri="b1ae7c96-10be-4a9a-aec5-c9f876f83cad"/>
    <ds:schemaRef ds:uri="c2054b7f-f6da-44d0-9639-55c90523cb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CC3D719-8F37-4358-BCEF-63B2A1B16C76}">
  <ds:schemaRefs>
    <ds:schemaRef ds:uri="31e22cdc-714b-4246-8b7d-544526377ecc"/>
    <ds:schemaRef ds:uri="c2054b7f-f6da-44d0-9639-55c90523cb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8475</Words>
  <Application>Microsoft Office PowerPoint</Application>
  <PresentationFormat>A4 Paper (210x297 mm)</PresentationFormat>
  <Paragraphs>2120</Paragraphs>
  <Slides>57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Calibri Light</vt:lpstr>
      <vt:lpstr>CeraGR-Black</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Petros Catsis</dc:creator>
  <cp:lastModifiedBy>Lena Tsipouri</cp:lastModifiedBy>
  <cp:revision>8</cp:revision>
  <dcterms:created xsi:type="dcterms:W3CDTF">2023-07-05T16:39:25Z</dcterms:created>
  <dcterms:modified xsi:type="dcterms:W3CDTF">2023-12-19T13:54:46Z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0x01010005832551F16E394B89606A4355F1AD67</vt:lpwstr>
  </property>
  <property fmtid="{D5CDD505-2E9C-101B-9397-08002B2CF9AE}" pid="3" name="MediaServiceImageTags">
    <vt:lpwstr/>
  </property>
</Properties>
</file>