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7" r:id="rId6"/>
    <p:sldId id="259" r:id="rId7"/>
    <p:sldId id="370" r:id="rId8"/>
    <p:sldId id="369" r:id="rId9"/>
    <p:sldId id="260" r:id="rId10"/>
    <p:sldId id="372" r:id="rId11"/>
    <p:sldId id="378" r:id="rId12"/>
    <p:sldId id="371" r:id="rId13"/>
    <p:sldId id="382" r:id="rId14"/>
    <p:sldId id="261" r:id="rId15"/>
    <p:sldId id="373" r:id="rId16"/>
    <p:sldId id="277" r:id="rId17"/>
    <p:sldId id="280" r:id="rId18"/>
    <p:sldId id="278" r:id="rId19"/>
    <p:sldId id="279" r:id="rId20"/>
    <p:sldId id="337" r:id="rId21"/>
    <p:sldId id="338" r:id="rId22"/>
    <p:sldId id="339" r:id="rId23"/>
    <p:sldId id="374" r:id="rId24"/>
    <p:sldId id="379" r:id="rId25"/>
    <p:sldId id="380" r:id="rId26"/>
    <p:sldId id="381" r:id="rId27"/>
    <p:sldId id="336"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F1E8"/>
    <a:srgbClr val="5982CB"/>
    <a:srgbClr val="799AD5"/>
    <a:srgbClr val="E9FBF9"/>
    <a:srgbClr val="B1F9F6"/>
    <a:srgbClr val="D0F7F3"/>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0B95C-E474-837F-19B0-18AD6EAAB154}" v="3" dt="2023-12-19T10:16:23.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96" d="100"/>
          <a:sy n="96" d="100"/>
        </p:scale>
        <p:origin x="715"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il Koumeri" userId="S::rcoum@planet.gr::9086bef0-2abc-4276-9568-c82b9bc290f1" providerId="AD" clId="Web-{D370B95C-E474-837F-19B0-18AD6EAAB154}"/>
    <pc:docChg chg="modSld">
      <pc:chgData name="Rafail Koumeri" userId="S::rcoum@planet.gr::9086bef0-2abc-4276-9568-c82b9bc290f1" providerId="AD" clId="Web-{D370B95C-E474-837F-19B0-18AD6EAAB154}" dt="2023-12-19T10:16:23.640" v="2"/>
      <pc:docMkLst>
        <pc:docMk/>
      </pc:docMkLst>
      <pc:sldChg chg="addSp delSp modSp">
        <pc:chgData name="Rafail Koumeri" userId="S::rcoum@planet.gr::9086bef0-2abc-4276-9568-c82b9bc290f1" providerId="AD" clId="Web-{D370B95C-E474-837F-19B0-18AD6EAAB154}" dt="2023-12-19T10:16:23.640" v="2"/>
        <pc:sldMkLst>
          <pc:docMk/>
          <pc:sldMk cId="1820575686" sldId="378"/>
        </pc:sldMkLst>
        <pc:spChg chg="add mod">
          <ac:chgData name="Rafail Koumeri" userId="S::rcoum@planet.gr::9086bef0-2abc-4276-9568-c82b9bc290f1" providerId="AD" clId="Web-{D370B95C-E474-837F-19B0-18AD6EAAB154}" dt="2023-12-19T10:16:18.203" v="1" actId="1076"/>
          <ac:spMkLst>
            <pc:docMk/>
            <pc:sldMk cId="1820575686" sldId="378"/>
            <ac:spMk id="7" creationId="{2D45DB4D-2FCC-4CD2-0851-2E6464C724B8}"/>
          </ac:spMkLst>
        </pc:spChg>
        <pc:spChg chg="del">
          <ac:chgData name="Rafail Koumeri" userId="S::rcoum@planet.gr::9086bef0-2abc-4276-9568-c82b9bc290f1" providerId="AD" clId="Web-{D370B95C-E474-837F-19B0-18AD6EAAB154}" dt="2023-12-19T10:16:23.640" v="2"/>
          <ac:spMkLst>
            <pc:docMk/>
            <pc:sldMk cId="1820575686" sldId="378"/>
            <ac:spMk id="31" creationId="{17C9FD29-4979-32CD-6857-7BDA2F8491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obe2020-my.sharepoint.com/personal/valavanioti_iobe_gr/Documents/&#904;&#961;&#949;&#965;&#957;&#949;&#962;%20&#928;&#949;&#948;&#943;&#959;&#965;%20&#915;&#915;&#917;&#9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'Έρευνες Πεδίου'!$X$10:$X$17</c:f>
              <c:strCache>
                <c:ptCount val="8"/>
                <c:pt idx="0">
                  <c:v>ΚΡΗΠΙΣ</c:v>
                </c:pt>
                <c:pt idx="1">
                  <c:v>ΣΥΝΕΡΓΑΣΙΑ </c:v>
                </c:pt>
                <c:pt idx="2">
                  <c:v>Υποστήριξη Ερευνητών</c:v>
                </c:pt>
                <c:pt idx="3">
                  <c:v>Διακρατικές Συνεργασίες</c:v>
                </c:pt>
                <c:pt idx="4">
                  <c:v>Ευρωπαϊκή Ε&amp;Τ Συνεργασία</c:v>
                </c:pt>
                <c:pt idx="5">
                  <c:v>Ενισχύσεις προς Επιχειρήσεις</c:v>
                </c:pt>
                <c:pt idx="6">
                  <c:v>Απασχόληση ερευνητικού προσωπικού σε επιχειρήσεις</c:v>
                </c:pt>
                <c:pt idx="7">
                  <c:v>Συστάδες Επιχειρήσεων</c:v>
                </c:pt>
              </c:strCache>
            </c:strRef>
          </c:cat>
          <c:val>
            <c:numRef>
              <c:f>'Έρευνες Πεδίου'!$Y$10:$Y$17</c:f>
              <c:numCache>
                <c:formatCode>0.0%</c:formatCode>
                <c:ptCount val="8"/>
                <c:pt idx="0">
                  <c:v>0.42857142857142855</c:v>
                </c:pt>
                <c:pt idx="1">
                  <c:v>0.37894736842105264</c:v>
                </c:pt>
                <c:pt idx="2">
                  <c:v>0.28927203065134099</c:v>
                </c:pt>
                <c:pt idx="3">
                  <c:v>0.27490039840637448</c:v>
                </c:pt>
                <c:pt idx="4">
                  <c:v>0.24742268041237114</c:v>
                </c:pt>
                <c:pt idx="5">
                  <c:v>0.2422062350119904</c:v>
                </c:pt>
                <c:pt idx="6">
                  <c:v>0.16304347826086957</c:v>
                </c:pt>
                <c:pt idx="7">
                  <c:v>9.6774193548387094E-2</c:v>
                </c:pt>
              </c:numCache>
            </c:numRef>
          </c:val>
          <c:extLst>
            <c:ext xmlns:c16="http://schemas.microsoft.com/office/drawing/2014/chart" uri="{C3380CC4-5D6E-409C-BE32-E72D297353CC}">
              <c16:uniqueId val="{00000000-1D47-4DDA-8157-CE7557345C63}"/>
            </c:ext>
          </c:extLst>
        </c:ser>
        <c:dLbls>
          <c:showLegendKey val="0"/>
          <c:showVal val="0"/>
          <c:showCatName val="0"/>
          <c:showSerName val="0"/>
          <c:showPercent val="0"/>
          <c:showBubbleSize val="0"/>
        </c:dLbls>
        <c:gapWidth val="219"/>
        <c:overlap val="-27"/>
        <c:axId val="1077215936"/>
        <c:axId val="2025846672"/>
      </c:barChart>
      <c:catAx>
        <c:axId val="107721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25846672"/>
        <c:crosses val="autoZero"/>
        <c:auto val="1"/>
        <c:lblAlgn val="ctr"/>
        <c:lblOffset val="100"/>
        <c:noMultiLvlLbl val="0"/>
      </c:catAx>
      <c:valAx>
        <c:axId val="2025846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7721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19/12/2023</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DBFE-8C9F-4D8B-8330-4936AFD944BF}" type="datetime1">
              <a:rPr lang="el-GR" smtClean="0"/>
              <a:t>19/12/2023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20000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2C930-C694-4E56-89A2-073D48F98267}" type="datetime1">
              <a:rPr lang="el-GR" smtClean="0"/>
              <a:t>19/12/2023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279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B5AF-F205-4D66-AC55-D23E0CE83F20}" type="datetime1">
              <a:rPr lang="el-GR" smtClean="0"/>
              <a:t>19/12/2023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261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dirty="0">
                <a:solidFill>
                  <a:srgbClr val="C00000"/>
                </a:solidFill>
                <a:cs typeface="Calibri" panose="020F0502020204030204" pitchFamily="34" charset="0"/>
              </a:rPr>
              <a:t>A</a:t>
            </a:r>
            <a:r>
              <a:rPr lang="el-GR" sz="1100" b="1" dirty="0" err="1">
                <a:solidFill>
                  <a:srgbClr val="C00000"/>
                </a:solidFill>
                <a:cs typeface="Calibri" panose="020F0502020204030204" pitchFamily="34" charset="0"/>
              </a:rPr>
              <a:t>ποτίμηση</a:t>
            </a:r>
            <a:r>
              <a:rPr lang="el-GR" sz="1100" b="1" dirty="0">
                <a:solidFill>
                  <a:srgbClr val="C00000"/>
                </a:solidFill>
                <a:cs typeface="Calibri" panose="020F0502020204030204" pitchFamily="34" charset="0"/>
              </a:rPr>
              <a:t> </a:t>
            </a:r>
            <a:r>
              <a:rPr lang="el-GR" sz="1100" b="1" spc="54" dirty="0">
                <a:solidFill>
                  <a:srgbClr val="C00000"/>
                </a:solidFill>
                <a:cs typeface="Calibri" panose="020F0502020204030204" pitchFamily="34" charset="0"/>
              </a:rPr>
              <a:t>Δ</a:t>
            </a:r>
            <a:r>
              <a:rPr sz="1100" b="1" dirty="0" err="1">
                <a:solidFill>
                  <a:srgbClr val="C00000"/>
                </a:solidFill>
                <a:cs typeface="Calibri" panose="020F0502020204030204" pitchFamily="34" charset="0"/>
              </a:rPr>
              <a:t>ρά</a:t>
            </a:r>
            <a:r>
              <a:rPr sz="1100" b="1" spc="-13" dirty="0" err="1">
                <a:solidFill>
                  <a:srgbClr val="C00000"/>
                </a:solidFill>
                <a:cs typeface="Calibri" panose="020F0502020204030204" pitchFamily="34" charset="0"/>
              </a:rPr>
              <a:t>σ</a:t>
            </a:r>
            <a:r>
              <a:rPr sz="1100" b="1" spc="-25" dirty="0" err="1">
                <a:solidFill>
                  <a:srgbClr val="C00000"/>
                </a:solidFill>
                <a:cs typeface="Calibri" panose="020F0502020204030204" pitchFamily="34" charset="0"/>
              </a:rPr>
              <a:t>ε</a:t>
            </a:r>
            <a:r>
              <a:rPr sz="1100" b="1" spc="-51" dirty="0" err="1">
                <a:solidFill>
                  <a:srgbClr val="C00000"/>
                </a:solidFill>
                <a:cs typeface="Calibri" panose="020F0502020204030204" pitchFamily="34" charset="0"/>
              </a:rPr>
              <a:t>ω</a:t>
            </a:r>
            <a:r>
              <a:rPr sz="1100" b="1" dirty="0" err="1">
                <a:solidFill>
                  <a:srgbClr val="C00000"/>
                </a:solidFill>
                <a:cs typeface="Calibri" panose="020F0502020204030204" pitchFamily="34" charset="0"/>
              </a:rPr>
              <a:t>ν</a:t>
            </a:r>
            <a:r>
              <a:rPr lang="en-US" sz="1100" b="1" dirty="0">
                <a:solidFill>
                  <a:srgbClr val="C00000"/>
                </a:solidFill>
                <a:cs typeface="Calibri" panose="020F0502020204030204" pitchFamily="34" charset="0"/>
              </a:rPr>
              <a:t> </a:t>
            </a:r>
            <a:r>
              <a:rPr sz="1100" b="1" dirty="0" err="1">
                <a:solidFill>
                  <a:srgbClr val="C00000"/>
                </a:solidFill>
                <a:cs typeface="Calibri" panose="020F0502020204030204" pitchFamily="34" charset="0"/>
              </a:rPr>
              <a:t>Έρε</a:t>
            </a:r>
            <a:r>
              <a:rPr sz="1100" b="1" spc="-25" dirty="0" err="1">
                <a:solidFill>
                  <a:srgbClr val="C00000"/>
                </a:solidFill>
                <a:cs typeface="Calibri" panose="020F0502020204030204" pitchFamily="34" charset="0"/>
              </a:rPr>
              <a:t>υ</a:t>
            </a:r>
            <a:r>
              <a:rPr sz="1100" b="1" spc="-50" dirty="0" err="1">
                <a:solidFill>
                  <a:srgbClr val="C00000"/>
                </a:solidFill>
                <a:cs typeface="Calibri" panose="020F0502020204030204" pitchFamily="34" charset="0"/>
              </a:rPr>
              <a:t>ν</a:t>
            </a:r>
            <a:r>
              <a:rPr sz="1100" b="1" dirty="0">
                <a:solidFill>
                  <a:srgbClr val="C00000"/>
                </a:solidFill>
                <a:cs typeface="Calibri" panose="020F0502020204030204" pitchFamily="34" charset="0"/>
              </a:rPr>
              <a:t>ας</a:t>
            </a:r>
            <a:r>
              <a:rPr sz="1100" b="1" spc="106" dirty="0">
                <a:solidFill>
                  <a:srgbClr val="C00000"/>
                </a:solidFill>
                <a:cs typeface="Calibri" panose="020F0502020204030204" pitchFamily="34" charset="0"/>
              </a:rPr>
              <a:t> </a:t>
            </a:r>
            <a:r>
              <a:rPr sz="1100" b="1" spc="-50" dirty="0">
                <a:solidFill>
                  <a:srgbClr val="C00000"/>
                </a:solidFill>
                <a:cs typeface="Calibri" panose="020F0502020204030204" pitchFamily="34" charset="0"/>
              </a:rPr>
              <a:t>κ</a:t>
            </a:r>
            <a:r>
              <a:rPr sz="1100" b="1" dirty="0">
                <a:solidFill>
                  <a:srgbClr val="C00000"/>
                </a:solidFill>
                <a:cs typeface="Calibri" panose="020F0502020204030204" pitchFamily="34" charset="0"/>
              </a:rPr>
              <a:t>αι</a:t>
            </a:r>
            <a:r>
              <a:rPr sz="1100" b="1" spc="46" dirty="0">
                <a:solidFill>
                  <a:srgbClr val="C00000"/>
                </a:solidFill>
                <a:cs typeface="Calibri" panose="020F0502020204030204" pitchFamily="34" charset="0"/>
              </a:rPr>
              <a:t> </a:t>
            </a:r>
            <a:r>
              <a:rPr sz="1100" b="1" spc="-85" dirty="0">
                <a:solidFill>
                  <a:srgbClr val="C00000"/>
                </a:solidFill>
                <a:cs typeface="Calibri" panose="020F0502020204030204" pitchFamily="34" charset="0"/>
              </a:rPr>
              <a:t>Κ</a:t>
            </a:r>
            <a:r>
              <a:rPr sz="1100" b="1" dirty="0">
                <a:solidFill>
                  <a:srgbClr val="C00000"/>
                </a:solidFill>
                <a:cs typeface="Calibri" panose="020F0502020204030204" pitchFamily="34" charset="0"/>
              </a:rPr>
              <a:t>α</a:t>
            </a:r>
            <a:r>
              <a:rPr sz="1100" b="1" spc="-58" dirty="0">
                <a:solidFill>
                  <a:srgbClr val="C00000"/>
                </a:solidFill>
                <a:cs typeface="Calibri" panose="020F0502020204030204" pitchFamily="34" charset="0"/>
              </a:rPr>
              <a:t>ι</a:t>
            </a:r>
            <a:r>
              <a:rPr sz="1100" b="1" spc="-50" dirty="0">
                <a:solidFill>
                  <a:srgbClr val="C00000"/>
                </a:solidFill>
                <a:cs typeface="Calibri" panose="020F0502020204030204" pitchFamily="34" charset="0"/>
              </a:rPr>
              <a:t>ν</a:t>
            </a:r>
            <a:r>
              <a:rPr sz="1100" b="1" dirty="0">
                <a:solidFill>
                  <a:srgbClr val="C00000"/>
                </a:solidFill>
                <a:cs typeface="Calibri" panose="020F0502020204030204" pitchFamily="34" charset="0"/>
              </a:rPr>
              <a:t>ο</a:t>
            </a:r>
            <a:r>
              <a:rPr sz="1100" b="1" spc="-12" dirty="0">
                <a:solidFill>
                  <a:srgbClr val="C00000"/>
                </a:solidFill>
                <a:cs typeface="Calibri" panose="020F0502020204030204" pitchFamily="34" charset="0"/>
              </a:rPr>
              <a:t>τ</a:t>
            </a:r>
            <a:r>
              <a:rPr sz="1100" b="1" dirty="0">
                <a:solidFill>
                  <a:srgbClr val="C00000"/>
                </a:solidFill>
                <a:cs typeface="Calibri" panose="020F0502020204030204" pitchFamily="34" charset="0"/>
              </a:rPr>
              <a:t>ομίας της</a:t>
            </a:r>
            <a:r>
              <a:rPr sz="1100" b="1" spc="48" dirty="0">
                <a:solidFill>
                  <a:srgbClr val="C00000"/>
                </a:solidFill>
                <a:cs typeface="Calibri" panose="020F0502020204030204" pitchFamily="34" charset="0"/>
              </a:rPr>
              <a:t> </a:t>
            </a:r>
            <a:r>
              <a:rPr sz="1100" b="1" dirty="0">
                <a:solidFill>
                  <a:srgbClr val="C00000"/>
                </a:solidFill>
                <a:cs typeface="Calibri" panose="020F0502020204030204" pitchFamily="34" charset="0"/>
              </a:rPr>
              <a:t>ΓΓΕΚ</a:t>
            </a:r>
            <a:r>
              <a:rPr sz="1100" b="1" spc="64" dirty="0">
                <a:solidFill>
                  <a:srgbClr val="C00000"/>
                </a:solidFill>
                <a:cs typeface="Calibri" panose="020F0502020204030204" pitchFamily="34" charset="0"/>
              </a:rPr>
              <a:t> </a:t>
            </a:r>
            <a:r>
              <a:rPr lang="el-GR" sz="1100" b="1" dirty="0">
                <a:solidFill>
                  <a:srgbClr val="C00000"/>
                </a:solidFill>
                <a:cs typeface="Calibri" panose="020F0502020204030204" pitchFamily="34" charset="0"/>
              </a:rPr>
              <a:t>2007-2013</a:t>
            </a:r>
            <a:endParaRPr sz="1100" b="1" dirty="0">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19/12/2023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6563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FDDB9-14CD-4563-A3B8-8CCCD38E66E5}" type="datetime1">
              <a:rPr lang="el-GR" smtClean="0"/>
              <a:t>19/12/2023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761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EA1B9-A620-4E1E-AAAF-4E09E3B684D7}" type="datetime1">
              <a:rPr lang="el-GR" smtClean="0"/>
              <a:t>19/12/2023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48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646D2-962B-4803-8E76-412864BF27D8}" type="datetime1">
              <a:rPr lang="el-GR" smtClean="0"/>
              <a:t>19/12/2023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68918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19/12/2023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76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19/12/2023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07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19/12/2023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4602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19/12/2023</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gif"/><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1028700"/>
            <a:ext cx="9916969" cy="5054600"/>
          </a:xfrm>
          <a:prstGeom prst="rect">
            <a:avLst/>
          </a:prstGeom>
          <a:solidFill>
            <a:srgbClr val="D0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bject 87">
            <a:extLst>
              <a:ext uri="{FF2B5EF4-FFF2-40B4-BE49-F238E27FC236}">
                <a16:creationId xmlns:a16="http://schemas.microsoft.com/office/drawing/2014/main" id="{E6F37633-6C30-092E-3D89-E7D011BDAFEC}"/>
              </a:ext>
            </a:extLst>
          </p:cNvPr>
          <p:cNvSpPr/>
          <p:nvPr/>
        </p:nvSpPr>
        <p:spPr>
          <a:xfrm>
            <a:off x="4229830" y="6225908"/>
            <a:ext cx="1174525" cy="434413"/>
          </a:xfrm>
          <a:prstGeom prst="rect">
            <a:avLst/>
          </a:prstGeom>
          <a:blipFill>
            <a:blip r:embed="rId2" cstate="print"/>
            <a:stretch>
              <a:fillRect/>
            </a:stretch>
          </a:blipFill>
        </p:spPr>
        <p:txBody>
          <a:bodyPr wrap="square" lIns="0" tIns="0" rIns="0" bIns="0" rtlCol="0">
            <a:noAutofit/>
          </a:bodyPr>
          <a:lstStyle/>
          <a:p>
            <a:endParaRPr sz="1322"/>
          </a:p>
        </p:txBody>
      </p:sp>
      <p:pic>
        <p:nvPicPr>
          <p:cNvPr id="5" name="Picture 4" descr="A blue and white logo&#10;&#10;Description automatically generated">
            <a:extLst>
              <a:ext uri="{FF2B5EF4-FFF2-40B4-BE49-F238E27FC236}">
                <a16:creationId xmlns:a16="http://schemas.microsoft.com/office/drawing/2014/main" id="{2E9F25B3-0667-2955-EEA7-EF3861F93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89" y="252321"/>
            <a:ext cx="1199333" cy="472220"/>
          </a:xfrm>
          <a:prstGeom prst="rect">
            <a:avLst/>
          </a:prstGeom>
        </p:spPr>
      </p:pic>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6">
            <a:clrChange>
              <a:clrFrom>
                <a:srgbClr val="7AFFFF"/>
              </a:clrFrom>
              <a:clrTo>
                <a:srgbClr val="7AFFFF">
                  <a:alpha val="0"/>
                </a:srgbClr>
              </a:clrTo>
            </a:clrChange>
            <a:alphaModFix amt="3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364"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8"/>
            <a:tile tx="0" ty="0" sx="100000" sy="100000" flip="none" algn="tl"/>
          </a:blipFill>
        </p:spPr>
        <p:txBody>
          <a:bodyPr wrap="square" lIns="0" tIns="0" rIns="0" bIns="0" rtlCol="0">
            <a:noAutofit/>
          </a:bodyPr>
          <a:lstStyle/>
          <a:p>
            <a:endParaRPr sz="1322"/>
          </a:p>
        </p:txBody>
      </p:sp>
      <p:sp>
        <p:nvSpPr>
          <p:cNvPr id="73" name="object 85">
            <a:extLst>
              <a:ext uri="{FF2B5EF4-FFF2-40B4-BE49-F238E27FC236}">
                <a16:creationId xmlns:a16="http://schemas.microsoft.com/office/drawing/2014/main" id="{84BFAA89-E8D7-5E68-4935-441FAFC962BD}"/>
              </a:ext>
            </a:extLst>
          </p:cNvPr>
          <p:cNvSpPr txBox="1"/>
          <p:nvPr/>
        </p:nvSpPr>
        <p:spPr>
          <a:xfrm>
            <a:off x="6466948" y="3113085"/>
            <a:ext cx="2748866" cy="1005154"/>
          </a:xfrm>
          <a:prstGeom prst="rect">
            <a:avLst/>
          </a:prstGeom>
          <a:noFill/>
        </p:spPr>
        <p:txBody>
          <a:bodyPr wrap="square" lIns="0" tIns="0" rIns="0" bIns="0" rtlCol="0">
            <a:noAutofit/>
          </a:bodyPr>
          <a:lstStyle/>
          <a:p>
            <a:pPr algn="ctr">
              <a:spcBef>
                <a:spcPts val="126"/>
              </a:spcBef>
            </a:pPr>
            <a:r>
              <a:rPr lang="el-GR" sz="1600" b="1" dirty="0">
                <a:solidFill>
                  <a:schemeClr val="tx1">
                    <a:lumMod val="65000"/>
                    <a:lumOff val="35000"/>
                  </a:schemeClr>
                </a:solidFill>
                <a:cs typeface="Calibri" panose="020F0502020204030204" pitchFamily="34" charset="0"/>
              </a:rPr>
              <a:t>Εθνικό Ίδρυμα Ερευνών</a:t>
            </a:r>
          </a:p>
          <a:p>
            <a:pPr algn="ctr">
              <a:spcBef>
                <a:spcPts val="126"/>
              </a:spcBef>
              <a:spcAft>
                <a:spcPts val="1200"/>
              </a:spcAft>
            </a:pPr>
            <a:r>
              <a:rPr lang="el-GR" sz="1400" b="1" dirty="0">
                <a:solidFill>
                  <a:schemeClr val="tx1">
                    <a:lumMod val="65000"/>
                    <a:lumOff val="35000"/>
                  </a:schemeClr>
                </a:solidFill>
                <a:cs typeface="Calibri" panose="020F0502020204030204" pitchFamily="34" charset="0"/>
              </a:rPr>
              <a:t>Αμφιθέατρο ‘Λεωνίδας Ζέρβας’ </a:t>
            </a:r>
          </a:p>
          <a:p>
            <a:pPr algn="ctr">
              <a:lnSpc>
                <a:spcPts val="2530"/>
              </a:lnSpc>
              <a:spcBef>
                <a:spcPts val="126"/>
              </a:spcBef>
            </a:pPr>
            <a:r>
              <a:rPr lang="el-GR" sz="1600" b="1" dirty="0">
                <a:solidFill>
                  <a:schemeClr val="tx1">
                    <a:lumMod val="65000"/>
                    <a:lumOff val="35000"/>
                  </a:schemeClr>
                </a:solidFill>
                <a:cs typeface="Calibri" panose="020F0502020204030204" pitchFamily="34" charset="0"/>
              </a:rPr>
              <a:t>13 Δεκεμβρίου 2023</a:t>
            </a:r>
            <a:endParaRPr sz="1600" b="1" dirty="0">
              <a:solidFill>
                <a:schemeClr val="tx1">
                  <a:lumMod val="65000"/>
                  <a:lumOff val="35000"/>
                </a:schemeClr>
              </a:solidFill>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15B25ADD-77C6-E465-2E6A-C38D21D7B745}"/>
              </a:ext>
            </a:extLst>
          </p:cNvPr>
          <p:cNvSpPr txBox="1"/>
          <p:nvPr/>
        </p:nvSpPr>
        <p:spPr>
          <a:xfrm>
            <a:off x="6121724" y="1883798"/>
            <a:ext cx="3439314" cy="798664"/>
          </a:xfrm>
          <a:prstGeom prst="rect">
            <a:avLst/>
          </a:prstGeom>
        </p:spPr>
        <p:txBody>
          <a:bodyPr wrap="square" lIns="0" tIns="0" rIns="0" bIns="0" rtlCol="0">
            <a:noAutofit/>
          </a:bodyPr>
          <a:lstStyle/>
          <a:p>
            <a:pPr algn="ctr">
              <a:lnSpc>
                <a:spcPts val="2530"/>
              </a:lnSpc>
              <a:spcBef>
                <a:spcPts val="126"/>
              </a:spcBef>
              <a:spcAft>
                <a:spcPts val="400"/>
              </a:spcAft>
            </a:pPr>
            <a:r>
              <a:rPr lang="el-GR" b="1" dirty="0">
                <a:solidFill>
                  <a:sysClr val="windowText" lastClr="000000"/>
                </a:solidFill>
                <a:latin typeface="Calibri" panose="020F0502020204030204" pitchFamily="34" charset="0"/>
                <a:cs typeface="Calibri" panose="020F0502020204030204" pitchFamily="34" charset="0"/>
              </a:rPr>
              <a:t>ΣΥΝΟΠΤΙΚΗ ΠΑΡΟΥΣΙΑΣΗ</a:t>
            </a:r>
          </a:p>
          <a:p>
            <a:pPr algn="ctr">
              <a:lnSpc>
                <a:spcPts val="2530"/>
              </a:lnSpc>
              <a:spcBef>
                <a:spcPts val="126"/>
              </a:spcBef>
              <a:spcAft>
                <a:spcPts val="400"/>
              </a:spcAft>
            </a:pPr>
            <a:r>
              <a:rPr lang="el-GR" sz="1300" b="1" dirty="0">
                <a:solidFill>
                  <a:schemeClr val="tx1">
                    <a:lumMod val="75000"/>
                    <a:lumOff val="25000"/>
                  </a:schemeClr>
                </a:solidFill>
                <a:latin typeface="Calibri" panose="020F0502020204030204" pitchFamily="34" charset="0"/>
                <a:cs typeface="Calibri" panose="020F0502020204030204" pitchFamily="34" charset="0"/>
              </a:rPr>
              <a:t>Π. </a:t>
            </a:r>
            <a:r>
              <a:rPr lang="el-GR" sz="1300" b="1" dirty="0" err="1">
                <a:solidFill>
                  <a:schemeClr val="tx1">
                    <a:lumMod val="75000"/>
                    <a:lumOff val="25000"/>
                  </a:schemeClr>
                </a:solidFill>
                <a:latin typeface="Calibri" panose="020F0502020204030204" pitchFamily="34" charset="0"/>
                <a:cs typeface="Calibri" panose="020F0502020204030204" pitchFamily="34" charset="0"/>
              </a:rPr>
              <a:t>Κάτσης</a:t>
            </a:r>
            <a:r>
              <a:rPr lang="el-GR" sz="1300" b="1" dirty="0">
                <a:solidFill>
                  <a:schemeClr val="tx1">
                    <a:lumMod val="75000"/>
                    <a:lumOff val="25000"/>
                  </a:schemeClr>
                </a:solidFill>
                <a:latin typeface="Calibri" panose="020F0502020204030204" pitchFamily="34" charset="0"/>
                <a:cs typeface="Calibri" panose="020F0502020204030204" pitchFamily="34" charset="0"/>
              </a:rPr>
              <a:t> (</a:t>
            </a:r>
            <a:r>
              <a:rPr lang="en-US" sz="1300" b="1" dirty="0">
                <a:solidFill>
                  <a:schemeClr val="tx1">
                    <a:lumMod val="75000"/>
                    <a:lumOff val="25000"/>
                  </a:schemeClr>
                </a:solidFill>
                <a:latin typeface="Calibri" panose="020F0502020204030204" pitchFamily="34" charset="0"/>
                <a:cs typeface="Calibri" panose="020F0502020204030204" pitchFamily="34" charset="0"/>
              </a:rPr>
              <a:t>PLANET), </a:t>
            </a:r>
            <a:r>
              <a:rPr lang="el-GR" sz="1300" b="1" dirty="0">
                <a:solidFill>
                  <a:schemeClr val="tx1">
                    <a:lumMod val="75000"/>
                    <a:lumOff val="25000"/>
                  </a:schemeClr>
                </a:solidFill>
                <a:latin typeface="Calibri" panose="020F0502020204030204" pitchFamily="34" charset="0"/>
                <a:cs typeface="Calibri" panose="020F0502020204030204" pitchFamily="34" charset="0"/>
              </a:rPr>
              <a:t>Α. Τσακανίκας (ΙΟΒΕ)</a:t>
            </a:r>
          </a:p>
        </p:txBody>
      </p:sp>
      <p:pic>
        <p:nvPicPr>
          <p:cNvPr id="3" name="Picture 2" descr="A blue and white logo&#10;&#10;Description automatically generated">
            <a:extLst>
              <a:ext uri="{FF2B5EF4-FFF2-40B4-BE49-F238E27FC236}">
                <a16:creationId xmlns:a16="http://schemas.microsoft.com/office/drawing/2014/main" id="{212A0969-2FEE-9184-30DC-E5EFF4FD8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62" y="250209"/>
            <a:ext cx="1602376" cy="632939"/>
          </a:xfrm>
          <a:prstGeom prst="rect">
            <a:avLst/>
          </a:prstGeom>
        </p:spPr>
      </p:pic>
      <p:sp>
        <p:nvSpPr>
          <p:cNvPr id="2" name="object 85">
            <a:extLst>
              <a:ext uri="{FF2B5EF4-FFF2-40B4-BE49-F238E27FC236}">
                <a16:creationId xmlns:a16="http://schemas.microsoft.com/office/drawing/2014/main" id="{AE0867EB-1814-448F-6A3F-9ED063C81126}"/>
              </a:ext>
            </a:extLst>
          </p:cNvPr>
          <p:cNvSpPr txBox="1"/>
          <p:nvPr/>
        </p:nvSpPr>
        <p:spPr>
          <a:xfrm>
            <a:off x="453088" y="1186453"/>
            <a:ext cx="8994851" cy="347668"/>
          </a:xfrm>
          <a:prstGeom prst="rect">
            <a:avLst/>
          </a:prstGeom>
          <a:noFill/>
        </p:spPr>
        <p:txBody>
          <a:bodyPr wrap="square" lIns="0" tIns="0" rIns="0" bIns="0" rtlCol="0">
            <a:noAutofit/>
          </a:bodyPr>
          <a:lstStyle/>
          <a:p>
            <a:pPr algn="ctr">
              <a:lnSpc>
                <a:spcPts val="2530"/>
              </a:lnSpc>
              <a:spcBef>
                <a:spcPts val="126"/>
              </a:spcBef>
            </a:pPr>
            <a:r>
              <a:rPr b="1" dirty="0">
                <a:solidFill>
                  <a:srgbClr val="C00000"/>
                </a:solidFill>
                <a:latin typeface="CeraGR-Black" panose="00000A00000000000000" pitchFamily="50" charset="-95"/>
                <a:cs typeface="Calibri" panose="020F0502020204030204" pitchFamily="34" charset="0"/>
              </a:rPr>
              <a:t>A</a:t>
            </a:r>
            <a:r>
              <a:rPr lang="el-GR" b="1" dirty="0" err="1">
                <a:solidFill>
                  <a:srgbClr val="C00000"/>
                </a:solidFill>
                <a:latin typeface="CeraGR-Black" panose="00000A00000000000000" pitchFamily="50" charset="-95"/>
                <a:cs typeface="Calibri" panose="020F0502020204030204" pitchFamily="34" charset="0"/>
              </a:rPr>
              <a:t>ποτίμηση</a:t>
            </a:r>
            <a:r>
              <a:rPr b="1" spc="54" dirty="0">
                <a:solidFill>
                  <a:srgbClr val="C00000"/>
                </a:solidFill>
                <a:latin typeface="CeraGR-Black" panose="00000A00000000000000" pitchFamily="50" charset="-95"/>
                <a:cs typeface="Calibri" panose="020F0502020204030204" pitchFamily="34" charset="0"/>
              </a:rPr>
              <a:t> </a:t>
            </a:r>
            <a:r>
              <a:rPr lang="el-GR" b="1" spc="54" dirty="0">
                <a:solidFill>
                  <a:srgbClr val="C00000"/>
                </a:solidFill>
                <a:latin typeface="CeraGR-Black" panose="00000A00000000000000" pitchFamily="50" charset="-95"/>
                <a:cs typeface="Calibri" panose="020F0502020204030204" pitchFamily="34" charset="0"/>
              </a:rPr>
              <a:t>Δ</a:t>
            </a:r>
            <a:r>
              <a:rPr b="1" dirty="0" err="1">
                <a:solidFill>
                  <a:srgbClr val="C00000"/>
                </a:solidFill>
                <a:latin typeface="CeraGR-Black" panose="00000A00000000000000" pitchFamily="50" charset="-95"/>
                <a:cs typeface="Calibri" panose="020F0502020204030204" pitchFamily="34" charset="0"/>
              </a:rPr>
              <a:t>ρά</a:t>
            </a:r>
            <a:r>
              <a:rPr b="1" spc="-13" dirty="0" err="1">
                <a:solidFill>
                  <a:srgbClr val="C00000"/>
                </a:solidFill>
                <a:latin typeface="CeraGR-Black" panose="00000A00000000000000" pitchFamily="50" charset="-95"/>
                <a:cs typeface="Calibri" panose="020F0502020204030204" pitchFamily="34" charset="0"/>
              </a:rPr>
              <a:t>σ</a:t>
            </a:r>
            <a:r>
              <a:rPr b="1" spc="-25" dirty="0" err="1">
                <a:solidFill>
                  <a:srgbClr val="C00000"/>
                </a:solidFill>
                <a:latin typeface="CeraGR-Black" panose="00000A00000000000000" pitchFamily="50" charset="-95"/>
                <a:cs typeface="Calibri" panose="020F0502020204030204" pitchFamily="34" charset="0"/>
              </a:rPr>
              <a:t>ε</a:t>
            </a:r>
            <a:r>
              <a:rPr b="1" spc="-51" dirty="0" err="1">
                <a:solidFill>
                  <a:srgbClr val="C00000"/>
                </a:solidFill>
                <a:latin typeface="CeraGR-Black" panose="00000A00000000000000" pitchFamily="50" charset="-95"/>
                <a:cs typeface="Calibri" panose="020F0502020204030204" pitchFamily="34" charset="0"/>
              </a:rPr>
              <a:t>ω</a:t>
            </a:r>
            <a:r>
              <a:rPr b="1" dirty="0" err="1">
                <a:solidFill>
                  <a:srgbClr val="C00000"/>
                </a:solidFill>
                <a:latin typeface="CeraGR-Black" panose="00000A00000000000000" pitchFamily="50" charset="-95"/>
                <a:cs typeface="Calibri" panose="020F0502020204030204" pitchFamily="34" charset="0"/>
              </a:rPr>
              <a:t>ν</a:t>
            </a:r>
            <a:r>
              <a:rPr lang="en-US" b="1" dirty="0">
                <a:solidFill>
                  <a:srgbClr val="C00000"/>
                </a:solidFill>
                <a:latin typeface="CeraGR-Black" panose="00000A00000000000000" pitchFamily="50" charset="-95"/>
                <a:cs typeface="Calibri" panose="020F0502020204030204" pitchFamily="34" charset="0"/>
              </a:rPr>
              <a:t> </a:t>
            </a:r>
            <a:r>
              <a:rPr b="1" dirty="0" err="1">
                <a:solidFill>
                  <a:srgbClr val="C00000"/>
                </a:solidFill>
                <a:latin typeface="CeraGR-Black" panose="00000A00000000000000" pitchFamily="50" charset="-95"/>
                <a:cs typeface="Calibri" panose="020F0502020204030204" pitchFamily="34" charset="0"/>
              </a:rPr>
              <a:t>Έρε</a:t>
            </a:r>
            <a:r>
              <a:rPr b="1" spc="-25" dirty="0" err="1">
                <a:solidFill>
                  <a:srgbClr val="C00000"/>
                </a:solidFill>
                <a:latin typeface="CeraGR-Black" panose="00000A00000000000000" pitchFamily="50" charset="-95"/>
                <a:cs typeface="Calibri" panose="020F0502020204030204" pitchFamily="34" charset="0"/>
              </a:rPr>
              <a:t>υ</a:t>
            </a:r>
            <a:r>
              <a:rPr b="1" spc="-50" dirty="0" err="1">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ας</a:t>
            </a:r>
            <a:r>
              <a:rPr b="1" spc="106" dirty="0">
                <a:solidFill>
                  <a:srgbClr val="C00000"/>
                </a:solidFill>
                <a:latin typeface="CeraGR-Black" panose="00000A00000000000000" pitchFamily="50" charset="-95"/>
                <a:cs typeface="Calibri" panose="020F0502020204030204" pitchFamily="34" charset="0"/>
              </a:rPr>
              <a:t> </a:t>
            </a:r>
            <a:r>
              <a:rPr b="1" spc="-50"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αι</a:t>
            </a:r>
            <a:r>
              <a:rPr b="1" spc="46" dirty="0">
                <a:solidFill>
                  <a:srgbClr val="C00000"/>
                </a:solidFill>
                <a:latin typeface="CeraGR-Black" panose="00000A00000000000000" pitchFamily="50" charset="-95"/>
                <a:cs typeface="Calibri" panose="020F0502020204030204" pitchFamily="34" charset="0"/>
              </a:rPr>
              <a:t> </a:t>
            </a:r>
            <a:r>
              <a:rPr b="1" spc="-85"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a:t>
            </a:r>
            <a:r>
              <a:rPr b="1" spc="-58" dirty="0">
                <a:solidFill>
                  <a:srgbClr val="C00000"/>
                </a:solidFill>
                <a:latin typeface="CeraGR-Black" panose="00000A00000000000000" pitchFamily="50" charset="-95"/>
                <a:cs typeface="Calibri" panose="020F0502020204030204" pitchFamily="34" charset="0"/>
              </a:rPr>
              <a:t>ι</a:t>
            </a:r>
            <a:r>
              <a:rPr b="1" spc="-50" dirty="0">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ο</a:t>
            </a:r>
            <a:r>
              <a:rPr b="1" spc="-12" dirty="0">
                <a:solidFill>
                  <a:srgbClr val="C00000"/>
                </a:solidFill>
                <a:latin typeface="CeraGR-Black" panose="00000A00000000000000" pitchFamily="50" charset="-95"/>
                <a:cs typeface="Calibri" panose="020F0502020204030204" pitchFamily="34" charset="0"/>
              </a:rPr>
              <a:t>τ</a:t>
            </a:r>
            <a:r>
              <a:rPr b="1" dirty="0">
                <a:solidFill>
                  <a:srgbClr val="C00000"/>
                </a:solidFill>
                <a:latin typeface="CeraGR-Black" panose="00000A00000000000000" pitchFamily="50" charset="-95"/>
                <a:cs typeface="Calibri" panose="020F0502020204030204" pitchFamily="34" charset="0"/>
              </a:rPr>
              <a:t>ομίας </a:t>
            </a:r>
            <a:r>
              <a:rPr lang="el-GR" b="1" dirty="0">
                <a:solidFill>
                  <a:srgbClr val="C00000"/>
                </a:solidFill>
                <a:latin typeface="CeraGR-Black" panose="00000A00000000000000" pitchFamily="50" charset="-95"/>
                <a:cs typeface="Calibri" panose="020F0502020204030204" pitchFamily="34" charset="0"/>
              </a:rPr>
              <a:t>ΕΣΠΑ 2007-2013 της</a:t>
            </a:r>
            <a:r>
              <a:rPr lang="el-GR" b="1" spc="48" dirty="0">
                <a:solidFill>
                  <a:srgbClr val="C00000"/>
                </a:solidFill>
                <a:latin typeface="CeraGR-Black" panose="00000A00000000000000" pitchFamily="50" charset="-95"/>
                <a:cs typeface="Calibri" panose="020F0502020204030204" pitchFamily="34" charset="0"/>
              </a:rPr>
              <a:t> </a:t>
            </a:r>
            <a:r>
              <a:rPr lang="el-GR" b="1" dirty="0">
                <a:solidFill>
                  <a:srgbClr val="C00000"/>
                </a:solidFill>
                <a:latin typeface="CeraGR-Black" panose="00000A00000000000000" pitchFamily="50" charset="-95"/>
                <a:cs typeface="Calibri" panose="020F0502020204030204" pitchFamily="34" charset="0"/>
              </a:rPr>
              <a:t>ΓΓΕΚ</a:t>
            </a:r>
            <a:r>
              <a:rPr lang="el-GR" b="1" spc="64" dirty="0">
                <a:solidFill>
                  <a:srgbClr val="C00000"/>
                </a:solidFill>
                <a:latin typeface="CeraGR-Black" panose="00000A00000000000000" pitchFamily="50" charset="-95"/>
                <a:cs typeface="Calibri" panose="020F0502020204030204" pitchFamily="34" charset="0"/>
              </a:rPr>
              <a:t> </a:t>
            </a:r>
            <a:endParaRPr b="1" dirty="0">
              <a:solidFill>
                <a:srgbClr val="C00000"/>
              </a:solidFill>
              <a:latin typeface="CeraGR-Black" panose="00000A00000000000000" pitchFamily="50" charset="-95"/>
              <a:cs typeface="Calibri" panose="020F0502020204030204" pitchFamily="34" charset="0"/>
            </a:endParaRP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2C7E8-6110-8206-DB66-C0DF8543DC1D}"/>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B80222FB-5166-CD62-338B-A3444443927F}"/>
              </a:ext>
            </a:extLst>
          </p:cNvPr>
          <p:cNvSpPr txBox="1"/>
          <p:nvPr/>
        </p:nvSpPr>
        <p:spPr>
          <a:xfrm>
            <a:off x="385823" y="500529"/>
            <a:ext cx="5565729" cy="369332"/>
          </a:xfrm>
          <a:prstGeom prst="rect">
            <a:avLst/>
          </a:prstGeom>
          <a:noFill/>
        </p:spPr>
        <p:txBody>
          <a:bodyPr wrap="square" rtlCol="0">
            <a:spAutoFit/>
          </a:bodyPr>
          <a:lstStyle/>
          <a:p>
            <a:r>
              <a:rPr lang="el-GR" b="1" dirty="0">
                <a:solidFill>
                  <a:schemeClr val="bg2">
                    <a:lumMod val="25000"/>
                  </a:schemeClr>
                </a:solidFill>
              </a:rPr>
              <a:t>2. Βασικές δυσκολίες </a:t>
            </a:r>
          </a:p>
        </p:txBody>
      </p:sp>
      <p:sp>
        <p:nvSpPr>
          <p:cNvPr id="7" name="TextBox 6">
            <a:extLst>
              <a:ext uri="{FF2B5EF4-FFF2-40B4-BE49-F238E27FC236}">
                <a16:creationId xmlns:a16="http://schemas.microsoft.com/office/drawing/2014/main" id="{92045E6F-FD01-C1E3-A57B-4FE705D9C0D2}"/>
              </a:ext>
            </a:extLst>
          </p:cNvPr>
          <p:cNvSpPr txBox="1"/>
          <p:nvPr/>
        </p:nvSpPr>
        <p:spPr>
          <a:xfrm>
            <a:off x="608945" y="3282370"/>
            <a:ext cx="8337578" cy="2785378"/>
          </a:xfrm>
          <a:prstGeom prst="rect">
            <a:avLst/>
          </a:prstGeom>
          <a:noFill/>
        </p:spPr>
        <p:txBody>
          <a:bodyPr wrap="square">
            <a:spAutoFit/>
          </a:bodyPr>
          <a:lstStyle/>
          <a:p>
            <a:pPr marL="285750" indent="-285750" algn="just">
              <a:spcAft>
                <a:spcPts val="600"/>
              </a:spcAft>
              <a:buClr>
                <a:srgbClr val="C00000"/>
              </a:buClr>
              <a:buFont typeface="Wingdings" panose="05000000000000000000" pitchFamily="2" charset="2"/>
              <a:buChar char="v"/>
            </a:pPr>
            <a:r>
              <a:rPr lang="el-GR" sz="1600" b="1" dirty="0">
                <a:effectLst/>
                <a:ea typeface="Times New Roman" panose="02020603050405020304" pitchFamily="18" charset="0"/>
                <a:cs typeface="Times New Roman" panose="02020603050405020304" pitchFamily="18" charset="0"/>
              </a:rPr>
              <a:t>Η υλοποίηση της Έρευνας Πεδίου (έρευνα με ερωτηματολόγια, συνεντεύξεις, </a:t>
            </a:r>
            <a:r>
              <a:rPr lang="en-US" sz="1600" b="1" dirty="0">
                <a:effectLst/>
                <a:ea typeface="Times New Roman" panose="02020603050405020304" pitchFamily="18" charset="0"/>
                <a:cs typeface="Times New Roman" panose="02020603050405020304" pitchFamily="18" charset="0"/>
              </a:rPr>
              <a:t>case studies)</a:t>
            </a:r>
            <a:r>
              <a:rPr lang="el-GR" sz="1600" b="1" dirty="0">
                <a:effectLst/>
                <a:ea typeface="Times New Roman" panose="02020603050405020304" pitchFamily="18" charset="0"/>
                <a:cs typeface="Times New Roman" panose="02020603050405020304" pitchFamily="18" charset="0"/>
              </a:rPr>
              <a:t> απαίτησε πολύ μεγαλύτερη προσπάθεια από Ανάδοχο &amp; ΓΓΕΚ και πολύ περισσότερο χρόνο από τον αρχικό προγραμματισμό</a:t>
            </a:r>
          </a:p>
          <a:p>
            <a:pPr marL="536575" indent="-269875" algn="just">
              <a:spcAft>
                <a:spcPts val="600"/>
              </a:spcAft>
              <a:buClr>
                <a:srgbClr val="C00000"/>
              </a:buClr>
              <a:buFont typeface="Wingdings" panose="05000000000000000000" pitchFamily="2" charset="2"/>
              <a:buChar char="Ø"/>
            </a:pPr>
            <a:r>
              <a:rPr lang="el-GR" sz="1600" dirty="0">
                <a:ea typeface="Times New Roman" panose="02020603050405020304" pitchFamily="18" charset="0"/>
                <a:cs typeface="Times New Roman" panose="02020603050405020304" pitchFamily="18" charset="0"/>
              </a:rPr>
              <a:t>η παρέλευση πολλών ετών από τον χρόνο υλοποίησης των Δράσεων κατέστησε την επικοινωνία και συνεργασία με τους φορείς των έργων προβληματική (όπως και την αναζήτηση πληροφοριών από ιστοσελίδες </a:t>
            </a:r>
            <a:r>
              <a:rPr lang="el-GR" sz="1600" dirty="0" err="1">
                <a:ea typeface="Times New Roman" panose="02020603050405020304" pitchFamily="18" charset="0"/>
                <a:cs typeface="Times New Roman" panose="02020603050405020304" pitchFamily="18" charset="0"/>
              </a:rPr>
              <a:t>κλπ</a:t>
            </a:r>
            <a:r>
              <a:rPr lang="el-GR" sz="1600" dirty="0">
                <a:ea typeface="Times New Roman" panose="02020603050405020304" pitchFamily="18" charset="0"/>
                <a:cs typeface="Times New Roman" panose="02020603050405020304" pitchFamily="18" charset="0"/>
              </a:rPr>
              <a:t>)</a:t>
            </a:r>
          </a:p>
          <a:p>
            <a:pPr marL="536575" indent="-269875" algn="just">
              <a:spcAft>
                <a:spcPts val="600"/>
              </a:spcAft>
              <a:buClr>
                <a:srgbClr val="C00000"/>
              </a:buClr>
              <a:buFont typeface="Wingdings" panose="05000000000000000000" pitchFamily="2" charset="2"/>
              <a:buChar char="Ø"/>
            </a:pPr>
            <a:r>
              <a:rPr lang="el-GR" sz="1600" dirty="0">
                <a:ea typeface="Times New Roman" panose="02020603050405020304" pitchFamily="18" charset="0"/>
                <a:cs typeface="Times New Roman" panose="02020603050405020304" pitchFamily="18" charset="0"/>
              </a:rPr>
              <a:t>με τη συνεργασία μεταξύ Αναδόχου &amp; ΓΓΕΚ και την παράταση της διάρκειας του έργου επιτεύχθηκαν ικανοποιητικά ποσοστά ανταπόκρισης </a:t>
            </a:r>
            <a:r>
              <a:rPr lang="el-GR" sz="1600" dirty="0">
                <a:effectLst/>
                <a:ea typeface="Times New Roman" panose="02020603050405020304" pitchFamily="18" charset="0"/>
                <a:cs typeface="Times New Roman" panose="02020603050405020304" pitchFamily="18" charset="0"/>
              </a:rPr>
              <a:t>  </a:t>
            </a:r>
          </a:p>
          <a:p>
            <a:pPr marL="536575" indent="-269875" algn="just">
              <a:spcAft>
                <a:spcPts val="600"/>
              </a:spcAft>
              <a:buClr>
                <a:srgbClr val="C00000"/>
              </a:buClr>
              <a:buFont typeface="Wingdings" panose="05000000000000000000" pitchFamily="2" charset="2"/>
              <a:buChar char="Ø"/>
            </a:pPr>
            <a:r>
              <a:rPr lang="el-GR" sz="1600" dirty="0">
                <a:ea typeface="Times New Roman" panose="02020603050405020304" pitchFamily="18" charset="0"/>
                <a:cs typeface="Times New Roman" panose="02020603050405020304" pitchFamily="18" charset="0"/>
              </a:rPr>
              <a:t>ειδικοί συνιστούν την εκπόνηση των αξιολογήσεων στο τέλος των προγραμματικών περιόδων (και επανάληψή τους ως προς τα πιο υποσχόμενα πεδία σε 5 ή έστω 7 χρόνια) </a:t>
            </a:r>
          </a:p>
        </p:txBody>
      </p:sp>
      <p:sp>
        <p:nvSpPr>
          <p:cNvPr id="3" name="TextBox 2">
            <a:extLst>
              <a:ext uri="{FF2B5EF4-FFF2-40B4-BE49-F238E27FC236}">
                <a16:creationId xmlns:a16="http://schemas.microsoft.com/office/drawing/2014/main" id="{90804B4E-B0B2-1E3F-81F8-5AF9AECB86BB}"/>
              </a:ext>
            </a:extLst>
          </p:cNvPr>
          <p:cNvSpPr txBox="1"/>
          <p:nvPr/>
        </p:nvSpPr>
        <p:spPr>
          <a:xfrm>
            <a:off x="541358" y="1431602"/>
            <a:ext cx="8337578" cy="1723549"/>
          </a:xfrm>
          <a:prstGeom prst="rect">
            <a:avLst/>
          </a:prstGeom>
          <a:noFill/>
        </p:spPr>
        <p:txBody>
          <a:bodyPr wrap="square">
            <a:spAutoFit/>
          </a:bodyPr>
          <a:lstStyle/>
          <a:p>
            <a:pPr marL="285750" indent="-285750" algn="just">
              <a:spcAft>
                <a:spcPts val="600"/>
              </a:spcAft>
              <a:buClr>
                <a:srgbClr val="C00000"/>
              </a:buClr>
              <a:buFont typeface="Wingdings" panose="05000000000000000000" pitchFamily="2" charset="2"/>
              <a:buChar char="v"/>
            </a:pPr>
            <a:r>
              <a:rPr lang="el-GR" sz="1600" b="1" dirty="0">
                <a:ea typeface="Times New Roman" panose="02020603050405020304" pitchFamily="18" charset="0"/>
                <a:cs typeface="Times New Roman" panose="02020603050405020304" pitchFamily="18" charset="0"/>
              </a:rPr>
              <a:t>Το στάδιο συλλογής στοιχείων των Δράσεων συνάντησε δυσκολίες και διήρκεσε περισσότερο</a:t>
            </a:r>
          </a:p>
          <a:p>
            <a:pPr marL="536575" indent="-269875" algn="just">
              <a:spcAft>
                <a:spcPts val="600"/>
              </a:spcAft>
              <a:buClr>
                <a:srgbClr val="C00000"/>
              </a:buClr>
              <a:buFont typeface="Wingdings" panose="05000000000000000000" pitchFamily="2" charset="2"/>
              <a:buChar char="Ø"/>
            </a:pPr>
            <a:r>
              <a:rPr lang="el-GR" sz="1600" dirty="0">
                <a:ea typeface="Times New Roman" panose="02020603050405020304" pitchFamily="18" charset="0"/>
                <a:cs typeface="Times New Roman" panose="02020603050405020304" pitchFamily="18" charset="0"/>
              </a:rPr>
              <a:t>τα δεδομένα χρειάστηκε να συγκεντρωθούν από πολλαπλές πηγές</a:t>
            </a:r>
            <a:r>
              <a:rPr lang="en-US" sz="1600" dirty="0">
                <a:ea typeface="Times New Roman" panose="02020603050405020304" pitchFamily="18" charset="0"/>
                <a:cs typeface="Times New Roman" panose="02020603050405020304" pitchFamily="18" charset="0"/>
              </a:rPr>
              <a:t> </a:t>
            </a:r>
            <a:r>
              <a:rPr lang="el-GR" sz="1600" dirty="0">
                <a:ea typeface="Times New Roman" panose="02020603050405020304" pitchFamily="18" charset="0"/>
                <a:cs typeface="Times New Roman" panose="02020603050405020304" pitchFamily="18" charset="0"/>
              </a:rPr>
              <a:t>και να ελεγχθούν προσεκτικά</a:t>
            </a:r>
          </a:p>
          <a:p>
            <a:pPr marL="536575" indent="-269875" algn="just">
              <a:spcAft>
                <a:spcPts val="600"/>
              </a:spcAft>
              <a:buClr>
                <a:srgbClr val="C00000"/>
              </a:buClr>
              <a:buFont typeface="Wingdings" panose="05000000000000000000" pitchFamily="2" charset="2"/>
              <a:buChar char="Ø"/>
            </a:pPr>
            <a:r>
              <a:rPr lang="el-GR" sz="1600" dirty="0">
                <a:ea typeface="Times New Roman" panose="02020603050405020304" pitchFamily="18" charset="0"/>
                <a:cs typeface="Times New Roman" panose="02020603050405020304" pitchFamily="18" charset="0"/>
              </a:rPr>
              <a:t>ειδικά για τις πιστοποιήσεις, η χρήση ενός νέου συστήματος που δεν θα επιτρέπει την πλημμελή ή λανθασμένη εισαγωγή στοιχείων θα αυξήσει την φερεγγυότητά τους</a:t>
            </a:r>
            <a:endParaRPr lang="el-GR"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07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a:t>
            </a:r>
            <a:r>
              <a:rPr lang="en-US" b="1" dirty="0">
                <a:solidFill>
                  <a:schemeClr val="bg2">
                    <a:lumMod val="25000"/>
                  </a:schemeClr>
                </a:solidFill>
              </a:rPr>
              <a:t>1/</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88AEE5EE-1910-0D89-BDF8-F5A84BDDAA1A}"/>
              </a:ext>
            </a:extLst>
          </p:cNvPr>
          <p:cNvSpPr txBox="1"/>
          <p:nvPr/>
        </p:nvSpPr>
        <p:spPr>
          <a:xfrm>
            <a:off x="620872" y="654842"/>
            <a:ext cx="4064382" cy="338554"/>
          </a:xfrm>
          <a:prstGeom prst="rect">
            <a:avLst/>
          </a:prstGeom>
          <a:noFill/>
        </p:spPr>
        <p:txBody>
          <a:bodyPr wrap="none" rtlCol="0">
            <a:spAutoFit/>
          </a:bodyPr>
          <a:lstStyle/>
          <a:p>
            <a:r>
              <a:rPr lang="el-GR" sz="1600" b="1" dirty="0">
                <a:solidFill>
                  <a:srgbClr val="C00000"/>
                </a:solidFill>
              </a:rPr>
              <a:t>Δράσεις και Ενότητες Δράσεων της ΓΓΕΚ (1/2)</a:t>
            </a:r>
          </a:p>
        </p:txBody>
      </p:sp>
      <p:sp>
        <p:nvSpPr>
          <p:cNvPr id="2" name="TextBox 1">
            <a:extLst>
              <a:ext uri="{FF2B5EF4-FFF2-40B4-BE49-F238E27FC236}">
                <a16:creationId xmlns:a16="http://schemas.microsoft.com/office/drawing/2014/main" id="{D93A24CC-A5C9-0C95-CA5F-8DE483916999}"/>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graphicFrame>
        <p:nvGraphicFramePr>
          <p:cNvPr id="4" name="Table 3">
            <a:extLst>
              <a:ext uri="{FF2B5EF4-FFF2-40B4-BE49-F238E27FC236}">
                <a16:creationId xmlns:a16="http://schemas.microsoft.com/office/drawing/2014/main" id="{B4E65018-F54D-BA41-8A92-08C21902F771}"/>
              </a:ext>
            </a:extLst>
          </p:cNvPr>
          <p:cNvGraphicFramePr>
            <a:graphicFrameLocks noGrp="1"/>
          </p:cNvGraphicFramePr>
          <p:nvPr>
            <p:extLst>
              <p:ext uri="{D42A27DB-BD31-4B8C-83A1-F6EECF244321}">
                <p14:modId xmlns:p14="http://schemas.microsoft.com/office/powerpoint/2010/main" val="4194774422"/>
              </p:ext>
            </p:extLst>
          </p:nvPr>
        </p:nvGraphicFramePr>
        <p:xfrm>
          <a:off x="722650" y="1979169"/>
          <a:ext cx="8608206" cy="4322760"/>
        </p:xfrm>
        <a:graphic>
          <a:graphicData uri="http://schemas.openxmlformats.org/drawingml/2006/table">
            <a:tbl>
              <a:tblPr>
                <a:tableStyleId>{5C22544A-7EE6-4342-B048-85BDC9FD1C3A}</a:tableStyleId>
              </a:tblPr>
              <a:tblGrid>
                <a:gridCol w="704504">
                  <a:extLst>
                    <a:ext uri="{9D8B030D-6E8A-4147-A177-3AD203B41FA5}">
                      <a16:colId xmlns:a16="http://schemas.microsoft.com/office/drawing/2014/main" val="3749010542"/>
                    </a:ext>
                  </a:extLst>
                </a:gridCol>
                <a:gridCol w="2355090">
                  <a:extLst>
                    <a:ext uri="{9D8B030D-6E8A-4147-A177-3AD203B41FA5}">
                      <a16:colId xmlns:a16="http://schemas.microsoft.com/office/drawing/2014/main" val="311553160"/>
                    </a:ext>
                  </a:extLst>
                </a:gridCol>
                <a:gridCol w="4862830">
                  <a:extLst>
                    <a:ext uri="{9D8B030D-6E8A-4147-A177-3AD203B41FA5}">
                      <a16:colId xmlns:a16="http://schemas.microsoft.com/office/drawing/2014/main" val="3968111460"/>
                    </a:ext>
                  </a:extLst>
                </a:gridCol>
                <a:gridCol w="685782">
                  <a:extLst>
                    <a:ext uri="{9D8B030D-6E8A-4147-A177-3AD203B41FA5}">
                      <a16:colId xmlns:a16="http://schemas.microsoft.com/office/drawing/2014/main" val="1661467800"/>
                    </a:ext>
                  </a:extLst>
                </a:gridCol>
              </a:tblGrid>
              <a:tr h="178093">
                <a:tc rowSpan="18">
                  <a:txBody>
                    <a:bodyPr/>
                    <a:lstStyle/>
                    <a:p>
                      <a:pPr algn="ctr" fontAlgn="ctr"/>
                      <a:r>
                        <a:rPr lang="el-GR" sz="1400" b="1" u="none" strike="noStrike" dirty="0">
                          <a:effectLst/>
                        </a:rPr>
                        <a:t>ΕΝΟΤΗΤΕΣ ΔΡΑΣΕΩΝ</a:t>
                      </a:r>
                    </a:p>
                  </a:txBody>
                  <a:tcPr marL="2663" marR="2663" marT="2663" marB="0" vert="vert270" anchor="ctr"/>
                </a:tc>
                <a:tc gridSpan="2">
                  <a:txBody>
                    <a:bodyPr/>
                    <a:lstStyle/>
                    <a:p>
                      <a:pPr algn="l" fontAlgn="ctr"/>
                      <a:r>
                        <a:rPr lang="el-GR" sz="1100" b="1" u="none" strike="noStrike" dirty="0">
                          <a:effectLst/>
                        </a:rPr>
                        <a:t>1. Αναπτυξιακές προτάσεις Ερευνητικών Φορέων - ΚΡΗΠΙΣ</a:t>
                      </a:r>
                    </a:p>
                  </a:txBody>
                  <a:tcPr marL="2663" marR="2663" marT="2663" marB="0" anchor="ctr">
                    <a:solidFill>
                      <a:schemeClr val="tx2">
                        <a:lumMod val="20000"/>
                        <a:lumOff val="80000"/>
                      </a:schemeClr>
                    </a:solidFill>
                  </a:tcPr>
                </a:tc>
                <a:tc hMerge="1">
                  <a:txBody>
                    <a:bodyPr/>
                    <a:lstStyle/>
                    <a:p>
                      <a:endParaRPr lang="el-GR"/>
                    </a:p>
                  </a:txBody>
                  <a:tcPr/>
                </a:tc>
                <a:tc rowSpan="18">
                  <a:txBody>
                    <a:bodyPr/>
                    <a:lstStyle/>
                    <a:p>
                      <a:pPr algn="ctr" fontAlgn="ctr"/>
                      <a:r>
                        <a:rPr lang="el-GR" sz="1400" b="1" u="none" strike="noStrike" dirty="0">
                          <a:effectLst/>
                        </a:rPr>
                        <a:t>ΔΡΑΣΕΙΣ</a:t>
                      </a:r>
                    </a:p>
                  </a:txBody>
                  <a:tcPr marL="2663" marR="2663" marT="2663" marB="0" vert="vert270" anchor="ctr"/>
                </a:tc>
                <a:extLst>
                  <a:ext uri="{0D108BD9-81ED-4DB2-BD59-A6C34878D82A}">
                    <a16:rowId xmlns:a16="http://schemas.microsoft.com/office/drawing/2014/main" val="6094602"/>
                  </a:ext>
                </a:extLst>
              </a:tr>
              <a:tr h="191583">
                <a:tc vMerge="1">
                  <a:txBody>
                    <a:bodyPr/>
                    <a:lstStyle/>
                    <a:p>
                      <a:pPr algn="l" fontAlgn="ctr"/>
                      <a:endParaRPr lang="el-GR" sz="700" u="none" strike="noStrike" dirty="0">
                        <a:effectLst/>
                      </a:endParaRPr>
                    </a:p>
                  </a:txBody>
                  <a:tcPr marL="2663" marR="2663" marT="2663" marB="0" anchor="ctr"/>
                </a:tc>
                <a:tc gridSpan="2">
                  <a:txBody>
                    <a:bodyPr/>
                    <a:lstStyle/>
                    <a:p>
                      <a:pPr algn="l" fontAlgn="ctr"/>
                      <a:r>
                        <a:rPr lang="el-GR" sz="1200" b="1" u="none" strike="noStrike" dirty="0">
                          <a:effectLst/>
                        </a:rPr>
                        <a:t>2. ΣΥΝΕΡΓΑΣΙΑ 2009, 2011</a:t>
                      </a:r>
                      <a:r>
                        <a:rPr lang="en-US" sz="1200" b="1" u="none" strike="noStrike" dirty="0">
                          <a:effectLst/>
                        </a:rPr>
                        <a:t>:</a:t>
                      </a:r>
                      <a:r>
                        <a:rPr lang="el-GR" sz="1200" b="1" u="none" strike="noStrike" dirty="0">
                          <a:effectLst/>
                        </a:rPr>
                        <a:t> Συνεργατικά έργα μεταξύ επιχειρήσεων και επιστημονικών φορέων</a:t>
                      </a:r>
                    </a:p>
                  </a:txBody>
                  <a:tcPr marL="2663" marR="2663" marT="2663" marB="0" anchor="ctr">
                    <a:solidFill>
                      <a:schemeClr val="accent2">
                        <a:lumMod val="20000"/>
                        <a:lumOff val="80000"/>
                      </a:schemeClr>
                    </a:solidFill>
                  </a:tcPr>
                </a:tc>
                <a:tc hMerge="1">
                  <a:txBody>
                    <a:bodyPr/>
                    <a:lstStyle/>
                    <a:p>
                      <a:endParaRPr lang="el-GR"/>
                    </a:p>
                  </a:txBody>
                  <a:tcPr/>
                </a:tc>
                <a:tc vMerge="1">
                  <a:txBody>
                    <a:bodyPr/>
                    <a:lstStyle/>
                    <a:p>
                      <a:pPr algn="l" fontAlgn="ctr"/>
                      <a:endParaRPr lang="el-GR" sz="700" u="none" strike="noStrike" dirty="0">
                        <a:effectLst/>
                      </a:endParaRPr>
                    </a:p>
                  </a:txBody>
                  <a:tcPr marL="2663" marR="2663" marT="2663" marB="0" anchor="ctr"/>
                </a:tc>
                <a:extLst>
                  <a:ext uri="{0D108BD9-81ED-4DB2-BD59-A6C34878D82A}">
                    <a16:rowId xmlns:a16="http://schemas.microsoft.com/office/drawing/2014/main" val="3371315599"/>
                  </a:ext>
                </a:extLst>
              </a:tr>
              <a:tr h="191583">
                <a:tc vMerge="1">
                  <a:txBody>
                    <a:bodyPr/>
                    <a:lstStyle/>
                    <a:p>
                      <a:pPr algn="l" fontAlgn="ctr"/>
                      <a:endParaRPr lang="el-GR" sz="700" b="1" i="0" u="none" strike="noStrike" dirty="0">
                        <a:solidFill>
                          <a:srgbClr val="000000"/>
                        </a:solidFill>
                        <a:effectLst/>
                        <a:latin typeface="Calibri" panose="020F0502020204030204" pitchFamily="34" charset="0"/>
                      </a:endParaRPr>
                    </a:p>
                  </a:txBody>
                  <a:tcPr marL="2663" marR="2663" marT="2663" marB="0" anchor="ctr"/>
                </a:tc>
                <a:tc rowSpan="5">
                  <a:txBody>
                    <a:bodyPr/>
                    <a:lstStyle/>
                    <a:p>
                      <a:pPr algn="l" fontAlgn="ctr"/>
                      <a:r>
                        <a:rPr lang="el-GR" sz="1200" b="1" u="none" strike="noStrike" dirty="0">
                          <a:effectLst/>
                        </a:rPr>
                        <a:t>3. Ενισχύσεις προς Επιχειρήσεις</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4">
                        <a:lumMod val="40000"/>
                        <a:lumOff val="60000"/>
                      </a:schemeClr>
                    </a:solidFill>
                  </a:tcPr>
                </a:tc>
                <a:tc>
                  <a:txBody>
                    <a:bodyPr/>
                    <a:lstStyle/>
                    <a:p>
                      <a:pPr algn="l" fontAlgn="ctr"/>
                      <a:r>
                        <a:rPr lang="el-GR" sz="1200" u="none" strike="noStrike" dirty="0">
                          <a:effectLst/>
                        </a:rPr>
                        <a:t>3α. ΠΑΒΕΤ – Πρόγραμμα Ανάπτυξης Βιομηχανίας</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4">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609287714"/>
                  </a:ext>
                </a:extLst>
              </a:tr>
              <a:tr h="380416">
                <a:tc vMerge="1">
                  <a:txBody>
                    <a:bodyPr/>
                    <a:lstStyle/>
                    <a:p>
                      <a:endParaRPr lang="el-GR"/>
                    </a:p>
                  </a:txBody>
                  <a:tcPr/>
                </a:tc>
                <a:tc vMerge="1">
                  <a:txBody>
                    <a:bodyPr/>
                    <a:lstStyle/>
                    <a:p>
                      <a:endParaRPr lang="el-GR"/>
                    </a:p>
                  </a:txBody>
                  <a:tcPr/>
                </a:tc>
                <a:tc>
                  <a:txBody>
                    <a:bodyPr/>
                    <a:lstStyle/>
                    <a:p>
                      <a:r>
                        <a:rPr lang="el-GR" sz="1200" u="none" strike="noStrike" dirty="0">
                          <a:effectLst/>
                        </a:rPr>
                        <a:t>3β. Νέες Επιχειρήσεις – Υποστήριξη Νέων Επιχειρήσεων για Δραστηριότητες Έρευνας &amp; </a:t>
                      </a:r>
                      <a:r>
                        <a:rPr lang="el-GR" sz="1200" u="none" strike="noStrike" dirty="0" err="1">
                          <a:effectLst/>
                        </a:rPr>
                        <a:t>Tεχνολογικής</a:t>
                      </a:r>
                      <a:r>
                        <a:rPr lang="el-GR" sz="1200" u="none" strike="noStrike" dirty="0">
                          <a:effectLst/>
                        </a:rPr>
                        <a:t> Ανάπτυξης</a:t>
                      </a:r>
                      <a:endParaRPr lang="el-GR" sz="1200" dirty="0"/>
                    </a:p>
                  </a:txBody>
                  <a:tcPr marL="2663" marR="2663" marT="2663" marB="0" anchor="ctr">
                    <a:solidFill>
                      <a:schemeClr val="accent4">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1059491217"/>
                  </a:ext>
                </a:extLst>
              </a:tr>
              <a:tr h="219833">
                <a:tc vMerge="1">
                  <a:txBody>
                    <a:bodyPr/>
                    <a:lstStyle/>
                    <a:p>
                      <a:endParaRPr lang="el-GR"/>
                    </a:p>
                  </a:txBody>
                  <a:tcPr/>
                </a:tc>
                <a:tc vMerge="1">
                  <a:txBody>
                    <a:bodyPr/>
                    <a:lstStyle/>
                    <a:p>
                      <a:endParaRPr lang="el-GR"/>
                    </a:p>
                  </a:txBody>
                  <a:tcPr/>
                </a:tc>
                <a:tc>
                  <a:txBody>
                    <a:bodyPr/>
                    <a:lstStyle/>
                    <a:p>
                      <a:r>
                        <a:rPr lang="el-GR" sz="1200" u="none" strike="noStrike" dirty="0">
                          <a:effectLst/>
                        </a:rPr>
                        <a:t>3γ. Κουπόνια Καινοτομίας για Μικρομεσαίες Επιχειρήσεις</a:t>
                      </a:r>
                      <a:endParaRPr lang="el-GR" sz="1200" dirty="0"/>
                    </a:p>
                  </a:txBody>
                  <a:tcPr marL="2663" marR="2663" marT="2663" marB="0" anchor="ctr">
                    <a:solidFill>
                      <a:schemeClr val="accent4">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452516687"/>
                  </a:ext>
                </a:extLst>
              </a:tr>
              <a:tr h="380416">
                <a:tc vMerge="1">
                  <a:txBody>
                    <a:bodyPr/>
                    <a:lstStyle/>
                    <a:p>
                      <a:endParaRPr lang="el-GR"/>
                    </a:p>
                  </a:txBody>
                  <a:tcPr/>
                </a:tc>
                <a:tc vMerge="1">
                  <a:txBody>
                    <a:bodyPr/>
                    <a:lstStyle/>
                    <a:p>
                      <a:endParaRPr lang="el-GR"/>
                    </a:p>
                  </a:txBody>
                  <a:tcPr/>
                </a:tc>
                <a:tc>
                  <a:txBody>
                    <a:bodyPr/>
                    <a:lstStyle/>
                    <a:p>
                      <a:r>
                        <a:rPr lang="el-GR" sz="1200" u="none" strike="noStrike" dirty="0">
                          <a:effectLst/>
                        </a:rPr>
                        <a:t>3δ. </a:t>
                      </a:r>
                      <a:r>
                        <a:rPr lang="el-GR" sz="1200" u="none" strike="noStrike" dirty="0" err="1">
                          <a:effectLst/>
                        </a:rPr>
                        <a:t>Spinoff</a:t>
                      </a:r>
                      <a:r>
                        <a:rPr lang="el-GR" sz="1200" u="none" strike="noStrike" dirty="0">
                          <a:effectLst/>
                        </a:rPr>
                        <a:t> – </a:t>
                      </a:r>
                      <a:r>
                        <a:rPr lang="el-GR" sz="1200" u="none" strike="noStrike" dirty="0" err="1">
                          <a:effectLst/>
                        </a:rPr>
                        <a:t>Spinout</a:t>
                      </a:r>
                      <a:r>
                        <a:rPr lang="el-GR" sz="1200" u="none" strike="noStrike" dirty="0">
                          <a:effectLst/>
                        </a:rPr>
                        <a:t> – Δημιουργία - Υποστήριξη νέων Καινοτόμων Επιχειρήσεων, κυρίως υψηλής έντασης γνώσης</a:t>
                      </a:r>
                      <a:endParaRPr lang="el-GR" sz="1200" dirty="0"/>
                    </a:p>
                  </a:txBody>
                  <a:tcPr marL="2663" marR="2663" marT="2663" marB="0" anchor="ctr">
                    <a:solidFill>
                      <a:schemeClr val="accent4">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3295840546"/>
                  </a:ext>
                </a:extLst>
              </a:tr>
              <a:tr h="380416">
                <a:tc vMerge="1">
                  <a:txBody>
                    <a:bodyPr/>
                    <a:lstStyle/>
                    <a:p>
                      <a:endParaRPr lang="el-GR"/>
                    </a:p>
                  </a:txBody>
                  <a:tcPr/>
                </a:tc>
                <a:tc vMerge="1">
                  <a:txBody>
                    <a:bodyPr/>
                    <a:lstStyle/>
                    <a:p>
                      <a:endParaRPr lang="el-GR"/>
                    </a:p>
                  </a:txBody>
                  <a:tcPr/>
                </a:tc>
                <a:tc>
                  <a:txBody>
                    <a:bodyPr/>
                    <a:lstStyle/>
                    <a:p>
                      <a:r>
                        <a:rPr lang="el-GR" sz="1200" u="none" strike="noStrike" dirty="0">
                          <a:effectLst/>
                        </a:rPr>
                        <a:t>3ε. Υποστήριξη Ομάδων ΜΜΕ για δραστηριότητες Έρευνας &amp; Τεχνολογικής Ανάπτυξης </a:t>
                      </a:r>
                      <a:endParaRPr lang="el-GR" sz="1200" dirty="0"/>
                    </a:p>
                  </a:txBody>
                  <a:tcPr marL="2663" marR="2663" marT="2663" marB="0" anchor="ctr">
                    <a:solidFill>
                      <a:schemeClr val="accent4">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627331396"/>
                  </a:ext>
                </a:extLst>
              </a:tr>
              <a:tr h="219833">
                <a:tc vMerge="1">
                  <a:txBody>
                    <a:bodyPr/>
                    <a:lstStyle/>
                    <a:p>
                      <a:pPr algn="l" fontAlgn="ctr"/>
                      <a:endParaRPr lang="el-GR" sz="700" b="1" i="0" u="none" strike="noStrike">
                        <a:solidFill>
                          <a:srgbClr val="000000"/>
                        </a:solidFill>
                        <a:effectLst/>
                        <a:latin typeface="Calibri" panose="020F0502020204030204" pitchFamily="34" charset="0"/>
                      </a:endParaRPr>
                    </a:p>
                  </a:txBody>
                  <a:tcPr marL="2663" marR="2663" marT="2663" marB="0" anchor="ctr"/>
                </a:tc>
                <a:tc rowSpan="2">
                  <a:txBody>
                    <a:bodyPr/>
                    <a:lstStyle/>
                    <a:p>
                      <a:pPr algn="l" fontAlgn="ctr"/>
                      <a:r>
                        <a:rPr lang="el-GR" sz="1200" b="1" u="none" strike="noStrike" dirty="0">
                          <a:effectLst/>
                        </a:rPr>
                        <a:t>4. Διακρατικές Συνεργασίες</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5">
                        <a:lumMod val="20000"/>
                        <a:lumOff val="80000"/>
                      </a:schemeClr>
                    </a:solidFill>
                  </a:tcPr>
                </a:tc>
                <a:tc>
                  <a:txBody>
                    <a:bodyPr/>
                    <a:lstStyle/>
                    <a:p>
                      <a:pPr algn="l" fontAlgn="ctr"/>
                      <a:r>
                        <a:rPr lang="el-GR" sz="1200" u="none" strike="noStrike" dirty="0">
                          <a:effectLst/>
                        </a:rPr>
                        <a:t>4α. Διμερής Ε&amp;Τ συνεργασία Ελλάδας με διάφορες χώρες</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5">
                        <a:lumMod val="20000"/>
                        <a:lumOff val="8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021322411"/>
                  </a:ext>
                </a:extLst>
              </a:tr>
              <a:tr h="219833">
                <a:tc vMerge="1">
                  <a:txBody>
                    <a:bodyPr/>
                    <a:lstStyle/>
                    <a:p>
                      <a:endParaRPr lang="el-GR"/>
                    </a:p>
                  </a:txBody>
                  <a:tcPr/>
                </a:tc>
                <a:tc vMerge="1">
                  <a:txBody>
                    <a:bodyPr/>
                    <a:lstStyle/>
                    <a:p>
                      <a:endParaRPr lang="el-GR"/>
                    </a:p>
                  </a:txBody>
                  <a:tcPr/>
                </a:tc>
                <a:tc>
                  <a:txBody>
                    <a:bodyPr/>
                    <a:lstStyle/>
                    <a:p>
                      <a:r>
                        <a:rPr lang="el-GR" sz="1200" u="none" strike="noStrike" dirty="0">
                          <a:effectLst/>
                        </a:rPr>
                        <a:t>4β. Διμερής Ε&amp;Τ συνεργασία Ελλάδας με Γερμανία, Ισραήλ, Κίνα</a:t>
                      </a:r>
                      <a:endParaRPr lang="el-GR" sz="1200" dirty="0"/>
                    </a:p>
                  </a:txBody>
                  <a:tcPr marL="2663" marR="2663" marT="2663" marB="0" anchor="ctr">
                    <a:solidFill>
                      <a:schemeClr val="accent5">
                        <a:lumMod val="20000"/>
                        <a:lumOff val="8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444344845"/>
                  </a:ext>
                </a:extLst>
              </a:tr>
              <a:tr h="191583">
                <a:tc vMerge="1">
                  <a:txBody>
                    <a:bodyPr/>
                    <a:lstStyle/>
                    <a:p>
                      <a:pPr algn="l" fontAlgn="ctr"/>
                      <a:endParaRPr lang="el-GR" sz="700" b="1" i="0" u="none" strike="noStrike" dirty="0">
                        <a:solidFill>
                          <a:srgbClr val="000000"/>
                        </a:solidFill>
                        <a:effectLst/>
                        <a:latin typeface="Calibri" panose="020F0502020204030204" pitchFamily="34" charset="0"/>
                      </a:endParaRPr>
                    </a:p>
                  </a:txBody>
                  <a:tcPr marL="2663" marR="2663" marT="2663" marB="0" anchor="ctr"/>
                </a:tc>
                <a:tc gridSpan="2">
                  <a:txBody>
                    <a:bodyPr/>
                    <a:lstStyle/>
                    <a:p>
                      <a:pPr algn="l" fontAlgn="ctr"/>
                      <a:r>
                        <a:rPr lang="el-GR" sz="1200" b="1" u="none" strike="noStrike" dirty="0">
                          <a:effectLst/>
                        </a:rPr>
                        <a:t>5. Δημιουργία Καινοτομικών Συστάδων Επιχειρήσεων</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bg2">
                        <a:lumMod val="90000"/>
                      </a:schemeClr>
                    </a:solidFill>
                  </a:tcPr>
                </a:tc>
                <a:tc hMerge="1">
                  <a:txBody>
                    <a:bodyPr/>
                    <a:lstStyle/>
                    <a:p>
                      <a:endParaRPr lang="el-GR"/>
                    </a:p>
                  </a:txBody>
                  <a:tcPr/>
                </a:tc>
                <a:tc vMerge="1">
                  <a:txBody>
                    <a:bodyPr/>
                    <a:lstStyle/>
                    <a:p>
                      <a:pPr algn="l" fontAlgn="ctr"/>
                      <a:endParaRPr lang="el-GR" sz="700" b="1"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382765733"/>
                  </a:ext>
                </a:extLst>
              </a:tr>
              <a:tr h="219833">
                <a:tc vMerge="1">
                  <a:txBody>
                    <a:bodyPr/>
                    <a:lstStyle/>
                    <a:p>
                      <a:pPr algn="l" fontAlgn="ctr"/>
                      <a:endParaRPr lang="el-GR" sz="700" b="1" i="0" u="none" strike="noStrike">
                        <a:solidFill>
                          <a:srgbClr val="000000"/>
                        </a:solidFill>
                        <a:effectLst/>
                        <a:latin typeface="Calibri" panose="020F0502020204030204" pitchFamily="34" charset="0"/>
                      </a:endParaRPr>
                    </a:p>
                  </a:txBody>
                  <a:tcPr marL="2663" marR="2663" marT="2663" marB="0" anchor="ctr"/>
                </a:tc>
                <a:tc rowSpan="4">
                  <a:txBody>
                    <a:bodyPr/>
                    <a:lstStyle/>
                    <a:p>
                      <a:pPr algn="l" fontAlgn="ctr"/>
                      <a:r>
                        <a:rPr lang="el-GR" sz="1200" b="1" u="none" strike="noStrike" dirty="0">
                          <a:effectLst/>
                        </a:rPr>
                        <a:t>6. Ευρωπαϊκή Ε&amp;Τ Συνεργασία</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6">
                        <a:lumMod val="20000"/>
                        <a:lumOff val="80000"/>
                      </a:schemeClr>
                    </a:solidFill>
                  </a:tcPr>
                </a:tc>
                <a:tc>
                  <a:txBody>
                    <a:bodyPr/>
                    <a:lstStyle/>
                    <a:p>
                      <a:pPr algn="l" fontAlgn="ctr"/>
                      <a:r>
                        <a:rPr lang="el-GR" sz="1200" u="none" strike="noStrike" dirty="0">
                          <a:effectLst/>
                        </a:rPr>
                        <a:t>6α. ERANET – Ευρωπαϊκή Ε&amp;Τ Συνεργασία  - Επιχορήγηση Ελληνικών φορέων</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6">
                        <a:lumMod val="20000"/>
                        <a:lumOff val="8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711610161"/>
                  </a:ext>
                </a:extLst>
              </a:tr>
              <a:tr h="219833">
                <a:tc vMerge="1">
                  <a:txBody>
                    <a:bodyPr/>
                    <a:lstStyle/>
                    <a:p>
                      <a:endParaRPr lang="el-GR"/>
                    </a:p>
                  </a:txBody>
                  <a:tcPr/>
                </a:tc>
                <a:tc vMerge="1">
                  <a:txBody>
                    <a:bodyPr/>
                    <a:lstStyle/>
                    <a:p>
                      <a:endParaRPr lang="el-GR"/>
                    </a:p>
                  </a:txBody>
                  <a:tcPr/>
                </a:tc>
                <a:tc>
                  <a:txBody>
                    <a:bodyPr/>
                    <a:lstStyle/>
                    <a:p>
                      <a:r>
                        <a:rPr lang="el-GR" sz="1200" u="none" strike="noStrike" dirty="0">
                          <a:effectLst/>
                        </a:rPr>
                        <a:t>6β. Επιχορήγηση Ελληνικών φορέων που συμμετείχαν στο «ENIAC&amp;ARTEMIS»</a:t>
                      </a:r>
                      <a:endParaRPr lang="el-GR" sz="1200" dirty="0"/>
                    </a:p>
                  </a:txBody>
                  <a:tcPr marL="2663" marR="2663" marT="2663" marB="0" anchor="ctr">
                    <a:solidFill>
                      <a:schemeClr val="accent6">
                        <a:lumMod val="20000"/>
                        <a:lumOff val="8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92223509"/>
                  </a:ext>
                </a:extLst>
              </a:tr>
              <a:tr h="219833">
                <a:tc vMerge="1">
                  <a:txBody>
                    <a:bodyPr/>
                    <a:lstStyle/>
                    <a:p>
                      <a:endParaRPr lang="el-GR"/>
                    </a:p>
                  </a:txBody>
                  <a:tcPr/>
                </a:tc>
                <a:tc vMerge="1">
                  <a:txBody>
                    <a:bodyPr/>
                    <a:lstStyle/>
                    <a:p>
                      <a:endParaRPr lang="el-GR"/>
                    </a:p>
                  </a:txBody>
                  <a:tcPr/>
                </a:tc>
                <a:tc>
                  <a:txBody>
                    <a:bodyPr/>
                    <a:lstStyle/>
                    <a:p>
                      <a:r>
                        <a:rPr lang="el-GR" sz="1200" u="none" strike="noStrike" dirty="0">
                          <a:effectLst/>
                        </a:rPr>
                        <a:t>6γ. Δημιουργία εθνικών ερευνητικών δικτύων σε τομείς του ESFRI</a:t>
                      </a:r>
                      <a:endParaRPr lang="el-GR" sz="1200" dirty="0"/>
                    </a:p>
                  </a:txBody>
                  <a:tcPr marL="2663" marR="2663" marT="2663" marB="0" anchor="ctr">
                    <a:solidFill>
                      <a:schemeClr val="accent6">
                        <a:lumMod val="20000"/>
                        <a:lumOff val="8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656331400"/>
                  </a:ext>
                </a:extLst>
              </a:tr>
              <a:tr h="219833">
                <a:tc vMerge="1">
                  <a:txBody>
                    <a:bodyPr/>
                    <a:lstStyle/>
                    <a:p>
                      <a:endParaRPr lang="el-GR"/>
                    </a:p>
                  </a:txBody>
                  <a:tcPr/>
                </a:tc>
                <a:tc vMerge="1">
                  <a:txBody>
                    <a:bodyPr/>
                    <a:lstStyle/>
                    <a:p>
                      <a:endParaRPr lang="el-GR"/>
                    </a:p>
                  </a:txBody>
                  <a:tcPr/>
                </a:tc>
                <a:tc>
                  <a:txBody>
                    <a:bodyPr/>
                    <a:lstStyle/>
                    <a:p>
                      <a:r>
                        <a:rPr lang="el-GR" sz="1200" u="none" strike="noStrike" dirty="0">
                          <a:effectLst/>
                        </a:rPr>
                        <a:t>6δ. Επιχορήγηση Ελληνικών φορέων που συμμετέχουν σε </a:t>
                      </a:r>
                      <a:r>
                        <a:rPr lang="el-GR" sz="1200" u="none" strike="noStrike" dirty="0" err="1">
                          <a:effectLst/>
                        </a:rPr>
                        <a:t>JPIs</a:t>
                      </a:r>
                      <a:endParaRPr lang="el-GR" sz="1200" dirty="0"/>
                    </a:p>
                  </a:txBody>
                  <a:tcPr marL="2663" marR="2663" marT="2663" marB="0" anchor="ctr">
                    <a:solidFill>
                      <a:schemeClr val="accent6">
                        <a:lumMod val="20000"/>
                        <a:lumOff val="8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1729359523"/>
                  </a:ext>
                </a:extLst>
              </a:tr>
              <a:tr h="191583">
                <a:tc vMerge="1">
                  <a:txBody>
                    <a:bodyPr/>
                    <a:lstStyle/>
                    <a:p>
                      <a:pPr algn="l" fontAlgn="ctr"/>
                      <a:endParaRPr lang="el-GR" sz="700" b="1" i="0" u="none" strike="noStrike">
                        <a:solidFill>
                          <a:srgbClr val="000000"/>
                        </a:solidFill>
                        <a:effectLst/>
                        <a:latin typeface="Calibri" panose="020F0502020204030204" pitchFamily="34" charset="0"/>
                      </a:endParaRPr>
                    </a:p>
                  </a:txBody>
                  <a:tcPr marL="2663" marR="2663" marT="2663" marB="0" anchor="ctr"/>
                </a:tc>
                <a:tc rowSpan="3">
                  <a:txBody>
                    <a:bodyPr/>
                    <a:lstStyle/>
                    <a:p>
                      <a:pPr algn="l" fontAlgn="ctr"/>
                      <a:r>
                        <a:rPr lang="el-GR" sz="1200" b="1" u="none" strike="noStrike" dirty="0">
                          <a:effectLst/>
                        </a:rPr>
                        <a:t>7. Υποστήριξη Ερευνητών</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2">
                        <a:lumMod val="40000"/>
                        <a:lumOff val="60000"/>
                      </a:schemeClr>
                    </a:solidFill>
                  </a:tcPr>
                </a:tc>
                <a:tc>
                  <a:txBody>
                    <a:bodyPr/>
                    <a:lstStyle/>
                    <a:p>
                      <a:pPr algn="l" fontAlgn="ctr"/>
                      <a:r>
                        <a:rPr lang="el-GR" sz="1200" u="none" strike="noStrike" dirty="0">
                          <a:effectLst/>
                        </a:rPr>
                        <a:t>7α. ΑΡΙΣΤΕΙΑ Ι, ΙΙ</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2">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986673307"/>
                  </a:ext>
                </a:extLst>
              </a:tr>
              <a:tr h="191583">
                <a:tc vMerge="1">
                  <a:txBody>
                    <a:bodyPr/>
                    <a:lstStyle/>
                    <a:p>
                      <a:endParaRPr lang="el-GR"/>
                    </a:p>
                  </a:txBody>
                  <a:tcPr/>
                </a:tc>
                <a:tc vMerge="1">
                  <a:txBody>
                    <a:bodyPr/>
                    <a:lstStyle/>
                    <a:p>
                      <a:endParaRPr lang="el-GR"/>
                    </a:p>
                  </a:txBody>
                  <a:tcPr/>
                </a:tc>
                <a:tc>
                  <a:txBody>
                    <a:bodyPr/>
                    <a:lstStyle/>
                    <a:p>
                      <a:r>
                        <a:rPr lang="el-GR" sz="1200" u="none" strike="noStrike" dirty="0">
                          <a:effectLst/>
                        </a:rPr>
                        <a:t>7β. Ενίσχυση </a:t>
                      </a:r>
                      <a:r>
                        <a:rPr lang="el-GR" sz="1200" u="none" strike="noStrike" dirty="0" err="1">
                          <a:effectLst/>
                        </a:rPr>
                        <a:t>Μεταδιδακτόρων</a:t>
                      </a:r>
                      <a:r>
                        <a:rPr lang="el-GR" sz="1200" u="none" strike="noStrike" dirty="0">
                          <a:effectLst/>
                        </a:rPr>
                        <a:t> ερευνητών</a:t>
                      </a:r>
                      <a:endParaRPr lang="el-GR" sz="1200" dirty="0"/>
                    </a:p>
                  </a:txBody>
                  <a:tcPr marL="2663" marR="2663" marT="2663" marB="0" anchor="ctr">
                    <a:solidFill>
                      <a:schemeClr val="accent2">
                        <a:lumMod val="40000"/>
                        <a:lumOff val="60000"/>
                      </a:schemeClr>
                    </a:solidFill>
                  </a:tcPr>
                </a:tc>
                <a:tc vMerge="1">
                  <a:txBody>
                    <a:bodyPr/>
                    <a:lstStyle/>
                    <a:p>
                      <a:pPr algn="l" fontAlgn="ctr"/>
                      <a:endParaRPr lang="el-GR"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4196634310"/>
                  </a:ext>
                </a:extLst>
              </a:tr>
              <a:tr h="206402">
                <a:tc vMerge="1">
                  <a:txBody>
                    <a:bodyPr/>
                    <a:lstStyle/>
                    <a:p>
                      <a:endParaRPr lang="el-GR"/>
                    </a:p>
                  </a:txBody>
                  <a:tcPr/>
                </a:tc>
                <a:tc vMerge="1">
                  <a:txBody>
                    <a:bodyPr/>
                    <a:lstStyle/>
                    <a:p>
                      <a:endParaRPr lang="el-GR"/>
                    </a:p>
                  </a:txBody>
                  <a:tcPr/>
                </a:tc>
                <a:tc>
                  <a:txBody>
                    <a:bodyPr/>
                    <a:lstStyle/>
                    <a:p>
                      <a:r>
                        <a:rPr lang="el-GR" sz="1200" u="none" strike="noStrike" dirty="0">
                          <a:effectLst/>
                        </a:rPr>
                        <a:t>7γ. </a:t>
                      </a:r>
                      <a:r>
                        <a:rPr lang="en-US" sz="1200" u="none" strike="noStrike" dirty="0">
                          <a:effectLst/>
                        </a:rPr>
                        <a:t>ERC Grant Schemes</a:t>
                      </a:r>
                      <a:endParaRPr lang="el-GR" sz="1200" dirty="0"/>
                    </a:p>
                  </a:txBody>
                  <a:tcPr marL="2663" marR="2663" marT="2663" marB="0" anchor="ctr">
                    <a:solidFill>
                      <a:schemeClr val="accent2">
                        <a:lumMod val="40000"/>
                        <a:lumOff val="60000"/>
                      </a:schemeClr>
                    </a:solidFill>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3812611049"/>
                  </a:ext>
                </a:extLst>
              </a:tr>
              <a:tr h="300271">
                <a:tc vMerge="1">
                  <a:txBody>
                    <a:bodyPr/>
                    <a:lstStyle/>
                    <a:p>
                      <a:pPr algn="l" fontAlgn="ctr"/>
                      <a:endParaRPr lang="el-GR" sz="700" b="1" i="0" u="none" strike="noStrike" dirty="0">
                        <a:solidFill>
                          <a:srgbClr val="000000"/>
                        </a:solidFill>
                        <a:effectLst/>
                        <a:latin typeface="Calibri" panose="020F0502020204030204" pitchFamily="34" charset="0"/>
                      </a:endParaRPr>
                    </a:p>
                  </a:txBody>
                  <a:tcPr marL="2663" marR="2663" marT="2663" marB="0" anchor="ctr"/>
                </a:tc>
                <a:tc gridSpan="2">
                  <a:txBody>
                    <a:bodyPr/>
                    <a:lstStyle/>
                    <a:p>
                      <a:pPr algn="l" fontAlgn="ctr"/>
                      <a:r>
                        <a:rPr lang="el-GR" sz="1200" b="1" u="none" strike="noStrike" dirty="0">
                          <a:effectLst/>
                        </a:rPr>
                        <a:t>8. Απασχόληση ερευνητικού προσωπικού σε επιχειρήσεις</a:t>
                      </a:r>
                      <a:endParaRPr lang="el-GR" sz="1200" b="1" i="0" u="none" strike="noStrike" dirty="0">
                        <a:solidFill>
                          <a:srgbClr val="000000"/>
                        </a:solidFill>
                        <a:effectLst/>
                        <a:latin typeface="Calibri" panose="020F0502020204030204" pitchFamily="34" charset="0"/>
                      </a:endParaRPr>
                    </a:p>
                  </a:txBody>
                  <a:tcPr marL="2663" marR="2663" marT="2663" marB="0" anchor="ctr">
                    <a:solidFill>
                      <a:schemeClr val="accent1">
                        <a:lumMod val="40000"/>
                        <a:lumOff val="60000"/>
                      </a:schemeClr>
                    </a:solidFill>
                  </a:tcPr>
                </a:tc>
                <a:tc hMerge="1">
                  <a:txBody>
                    <a:bodyPr/>
                    <a:lstStyle/>
                    <a:p>
                      <a:endParaRPr lang="el-GR"/>
                    </a:p>
                  </a:txBody>
                  <a:tcPr/>
                </a:tc>
                <a:tc vMerge="1">
                  <a:txBody>
                    <a:bodyPr/>
                    <a:lstStyle/>
                    <a:p>
                      <a:pPr algn="l" fontAlgn="ctr"/>
                      <a:endParaRPr lang="el-GR" sz="700" b="1" i="0" u="none" strike="noStrike" dirty="0">
                        <a:solidFill>
                          <a:srgbClr val="000000"/>
                        </a:solidFill>
                        <a:effectLst/>
                        <a:latin typeface="Calibri" panose="020F0502020204030204" pitchFamily="34" charset="0"/>
                      </a:endParaRPr>
                    </a:p>
                  </a:txBody>
                  <a:tcPr marL="2663" marR="2663" marT="2663" marB="0" anchor="ctr"/>
                </a:tc>
                <a:extLst>
                  <a:ext uri="{0D108BD9-81ED-4DB2-BD59-A6C34878D82A}">
                    <a16:rowId xmlns:a16="http://schemas.microsoft.com/office/drawing/2014/main" val="25302241"/>
                  </a:ext>
                </a:extLst>
              </a:tr>
            </a:tbl>
          </a:graphicData>
        </a:graphic>
      </p:graphicFrame>
      <p:sp>
        <p:nvSpPr>
          <p:cNvPr id="6" name="TextBox 5">
            <a:extLst>
              <a:ext uri="{FF2B5EF4-FFF2-40B4-BE49-F238E27FC236}">
                <a16:creationId xmlns:a16="http://schemas.microsoft.com/office/drawing/2014/main" id="{F3A1B116-16EA-CE63-E2D3-70DB322591AE}"/>
              </a:ext>
            </a:extLst>
          </p:cNvPr>
          <p:cNvSpPr txBox="1"/>
          <p:nvPr/>
        </p:nvSpPr>
        <p:spPr>
          <a:xfrm>
            <a:off x="620872" y="1245165"/>
            <a:ext cx="9027064" cy="569387"/>
          </a:xfrm>
          <a:prstGeom prst="rect">
            <a:avLst/>
          </a:prstGeom>
          <a:noFill/>
        </p:spPr>
        <p:txBody>
          <a:bodyPr wrap="square" rtlCol="0">
            <a:spAutoFit/>
          </a:bodyPr>
          <a:lstStyle/>
          <a:p>
            <a:pPr>
              <a:spcAft>
                <a:spcPts val="600"/>
              </a:spcAft>
            </a:pPr>
            <a:r>
              <a:rPr lang="el-GR" sz="1300" b="1" dirty="0"/>
              <a:t>Η ΓΓΕΚ διαχειρίστηκε πλήθος Δράσεων Έρευνας, Τεχνολογικής Ανάπτυξης και Καινοτομίας (ΕΤΑΚ)</a:t>
            </a:r>
          </a:p>
          <a:p>
            <a:r>
              <a:rPr lang="el-GR" sz="1300" b="1" dirty="0"/>
              <a:t>Για την αποτίμησή τους, ταξινομήθηκαν σε οκτώ Ενότητες, κάθε μια από τις οποίες περιλαμβάνει μία ή περισσότερες Δράσεις</a:t>
            </a:r>
          </a:p>
        </p:txBody>
      </p:sp>
    </p:spTree>
    <p:extLst>
      <p:ext uri="{BB962C8B-B14F-4D97-AF65-F5344CB8AC3E}">
        <p14:creationId xmlns:p14="http://schemas.microsoft.com/office/powerpoint/2010/main" val="275839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[2</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88AEE5EE-1910-0D89-BDF8-F5A84BDDAA1A}"/>
              </a:ext>
            </a:extLst>
          </p:cNvPr>
          <p:cNvSpPr txBox="1"/>
          <p:nvPr/>
        </p:nvSpPr>
        <p:spPr>
          <a:xfrm>
            <a:off x="620872" y="654842"/>
            <a:ext cx="4064382" cy="338554"/>
          </a:xfrm>
          <a:prstGeom prst="rect">
            <a:avLst/>
          </a:prstGeom>
          <a:noFill/>
        </p:spPr>
        <p:txBody>
          <a:bodyPr wrap="none" rtlCol="0">
            <a:spAutoFit/>
          </a:bodyPr>
          <a:lstStyle/>
          <a:p>
            <a:r>
              <a:rPr lang="el-GR" sz="1600" b="1" dirty="0">
                <a:solidFill>
                  <a:srgbClr val="C00000"/>
                </a:solidFill>
              </a:rPr>
              <a:t>Δράσεις και Ενότητες Δράσεων της ΓΓΕΚ (2/2)</a:t>
            </a:r>
          </a:p>
        </p:txBody>
      </p:sp>
      <p:sp>
        <p:nvSpPr>
          <p:cNvPr id="2" name="TextBox 1">
            <a:extLst>
              <a:ext uri="{FF2B5EF4-FFF2-40B4-BE49-F238E27FC236}">
                <a16:creationId xmlns:a16="http://schemas.microsoft.com/office/drawing/2014/main" id="{D93A24CC-A5C9-0C95-CA5F-8DE483916999}"/>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8" name="TextBox 7">
            <a:extLst>
              <a:ext uri="{FF2B5EF4-FFF2-40B4-BE49-F238E27FC236}">
                <a16:creationId xmlns:a16="http://schemas.microsoft.com/office/drawing/2014/main" id="{19F921E9-FB3F-4966-4B42-125F9A664FEA}"/>
              </a:ext>
            </a:extLst>
          </p:cNvPr>
          <p:cNvSpPr txBox="1"/>
          <p:nvPr/>
        </p:nvSpPr>
        <p:spPr>
          <a:xfrm>
            <a:off x="783203" y="1895641"/>
            <a:ext cx="8372723" cy="923330"/>
          </a:xfrm>
          <a:prstGeom prst="rect">
            <a:avLst/>
          </a:prstGeom>
          <a:noFill/>
        </p:spPr>
        <p:txBody>
          <a:bodyPr wrap="square">
            <a:spAutoFit/>
          </a:bodyPr>
          <a:lstStyle/>
          <a:p>
            <a:pPr>
              <a:buClr>
                <a:srgbClr val="C00000"/>
              </a:buClr>
            </a:pPr>
            <a:r>
              <a:rPr lang="el-GR" sz="1800" b="1" i="1" dirty="0">
                <a:solidFill>
                  <a:srgbClr val="4472C4"/>
                </a:solidFill>
                <a:ea typeface="Calibri" panose="020F0502020204030204" pitchFamily="34" charset="0"/>
              </a:rPr>
              <a:t>Η αμέσως επόμενη παρουσίαση του προγράμματος περιλαμβάνει τη συνθετική αξιολόγηση όλων των Ενοτήτων/Δράσεων που αναφέρθηκαν, με τα σχετικά συνολικά συμπεράσματα και τις προτάσεις</a:t>
            </a:r>
          </a:p>
        </p:txBody>
      </p:sp>
      <p:sp>
        <p:nvSpPr>
          <p:cNvPr id="9" name="TextBox 8">
            <a:extLst>
              <a:ext uri="{FF2B5EF4-FFF2-40B4-BE49-F238E27FC236}">
                <a16:creationId xmlns:a16="http://schemas.microsoft.com/office/drawing/2014/main" id="{61A988CD-ECA7-347F-EEB7-9B9C1DA9F6F5}"/>
              </a:ext>
            </a:extLst>
          </p:cNvPr>
          <p:cNvSpPr txBox="1"/>
          <p:nvPr/>
        </p:nvSpPr>
        <p:spPr>
          <a:xfrm>
            <a:off x="783203" y="3084361"/>
            <a:ext cx="8372723" cy="646331"/>
          </a:xfrm>
          <a:prstGeom prst="rect">
            <a:avLst/>
          </a:prstGeom>
          <a:noFill/>
        </p:spPr>
        <p:txBody>
          <a:bodyPr wrap="square">
            <a:spAutoFit/>
          </a:bodyPr>
          <a:lstStyle/>
          <a:p>
            <a:pPr>
              <a:buClr>
                <a:srgbClr val="C00000"/>
              </a:buClr>
            </a:pPr>
            <a:r>
              <a:rPr lang="el-GR" sz="1800" b="1" i="1" dirty="0">
                <a:solidFill>
                  <a:srgbClr val="4472C4"/>
                </a:solidFill>
                <a:ea typeface="Calibri" panose="020F0502020204030204" pitchFamily="34" charset="0"/>
              </a:rPr>
              <a:t>Οι παρουσιάσεις που θα ακολουθήσουν αναφέρονται στην αποτίμηση κάθε διακριτής Ενότητας, με τα ειδικά συμπεράσματα και προτάσεις</a:t>
            </a:r>
          </a:p>
        </p:txBody>
      </p:sp>
    </p:spTree>
    <p:extLst>
      <p:ext uri="{BB962C8B-B14F-4D97-AF65-F5344CB8AC3E}">
        <p14:creationId xmlns:p14="http://schemas.microsoft.com/office/powerpoint/2010/main" val="389441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13</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2425408" cy="338554"/>
          </a:xfrm>
          <a:prstGeom prst="rect">
            <a:avLst/>
          </a:prstGeom>
          <a:noFill/>
        </p:spPr>
        <p:txBody>
          <a:bodyPr wrap="none" rtlCol="0">
            <a:spAutoFit/>
          </a:bodyPr>
          <a:lstStyle/>
          <a:p>
            <a:r>
              <a:rPr lang="el-GR" sz="1600" b="1" dirty="0">
                <a:solidFill>
                  <a:srgbClr val="C00000"/>
                </a:solidFill>
              </a:rPr>
              <a:t>Χρηματοδότηση Δράσεων</a:t>
            </a:r>
          </a:p>
        </p:txBody>
      </p:sp>
      <p:sp>
        <p:nvSpPr>
          <p:cNvPr id="4" name="TextBox 3">
            <a:extLst>
              <a:ext uri="{FF2B5EF4-FFF2-40B4-BE49-F238E27FC236}">
                <a16:creationId xmlns:a16="http://schemas.microsoft.com/office/drawing/2014/main" id="{5B69F670-6970-3901-6C37-AF896BBD7FDB}"/>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6EA18559-043E-D928-D7C1-1222914B9944}"/>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[3</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sp>
        <p:nvSpPr>
          <p:cNvPr id="3" name="TextBox 2">
            <a:extLst>
              <a:ext uri="{FF2B5EF4-FFF2-40B4-BE49-F238E27FC236}">
                <a16:creationId xmlns:a16="http://schemas.microsoft.com/office/drawing/2014/main" id="{6EE223D1-11B6-BD9B-4359-AC6541CD19D1}"/>
              </a:ext>
            </a:extLst>
          </p:cNvPr>
          <p:cNvSpPr txBox="1"/>
          <p:nvPr/>
        </p:nvSpPr>
        <p:spPr>
          <a:xfrm>
            <a:off x="609199" y="1962252"/>
            <a:ext cx="2748184" cy="1600438"/>
          </a:xfrm>
          <a:prstGeom prst="rect">
            <a:avLst/>
          </a:prstGeom>
          <a:noFill/>
        </p:spPr>
        <p:txBody>
          <a:bodyPr wrap="square" rtlCol="0">
            <a:spAutoFit/>
          </a:bodyPr>
          <a:lstStyle/>
          <a:p>
            <a:r>
              <a:rPr lang="el-GR" sz="1400" dirty="0"/>
              <a:t>Οι Δράσεις εντάχθηκαν στα Επιχειρησιακά Προγράμματα του ΕΣΠΑ 2007-2013 και συγχρηματοδοτήθηκαν από το Ευρωπαϊκό Ταμείο Περιφερειακής Ανάπτυξης της Ευρωπαϊκής Ένωσης και εθνικούς πόρους. </a:t>
            </a:r>
          </a:p>
        </p:txBody>
      </p:sp>
      <p:sp>
        <p:nvSpPr>
          <p:cNvPr id="6" name="TextBox 5">
            <a:extLst>
              <a:ext uri="{FF2B5EF4-FFF2-40B4-BE49-F238E27FC236}">
                <a16:creationId xmlns:a16="http://schemas.microsoft.com/office/drawing/2014/main" id="{B80F8317-E951-F4AA-86EC-E3FFC7179583}"/>
              </a:ext>
            </a:extLst>
          </p:cNvPr>
          <p:cNvSpPr txBox="1"/>
          <p:nvPr/>
        </p:nvSpPr>
        <p:spPr>
          <a:xfrm>
            <a:off x="550271" y="4122868"/>
            <a:ext cx="2807112" cy="1384995"/>
          </a:xfrm>
          <a:prstGeom prst="rect">
            <a:avLst/>
          </a:prstGeom>
          <a:noFill/>
        </p:spPr>
        <p:txBody>
          <a:bodyPr wrap="square" rtlCol="0">
            <a:spAutoFit/>
          </a:bodyPr>
          <a:lstStyle/>
          <a:p>
            <a:r>
              <a:rPr lang="el-GR" sz="1400" dirty="0"/>
              <a:t>Ο προϋπολογισμός (Δημόσια Δαπάνη) του συνόλου των Δράσεων ανήλθε σε λίγο περισσότερο από 400 εκατομμύρια Ευρώ, ο αριθμός δε των έργων που υλοποιήθηκαν πλησίασε τα 2000.</a:t>
            </a:r>
          </a:p>
        </p:txBody>
      </p:sp>
      <p:pic>
        <p:nvPicPr>
          <p:cNvPr id="9" name="Picture 8">
            <a:extLst>
              <a:ext uri="{FF2B5EF4-FFF2-40B4-BE49-F238E27FC236}">
                <a16:creationId xmlns:a16="http://schemas.microsoft.com/office/drawing/2014/main" id="{B2E08D0E-1402-8A39-8043-03441D55C689}"/>
              </a:ext>
            </a:extLst>
          </p:cNvPr>
          <p:cNvPicPr>
            <a:picLocks noChangeAspect="1"/>
          </p:cNvPicPr>
          <p:nvPr/>
        </p:nvPicPr>
        <p:blipFill>
          <a:blip r:embed="rId2"/>
          <a:stretch>
            <a:fillRect/>
          </a:stretch>
        </p:blipFill>
        <p:spPr>
          <a:xfrm>
            <a:off x="3693731" y="2029963"/>
            <a:ext cx="5847514" cy="3514730"/>
          </a:xfrm>
          <a:prstGeom prst="rect">
            <a:avLst/>
          </a:prstGeom>
        </p:spPr>
      </p:pic>
    </p:spTree>
    <p:extLst>
      <p:ext uri="{BB962C8B-B14F-4D97-AF65-F5344CB8AC3E}">
        <p14:creationId xmlns:p14="http://schemas.microsoft.com/office/powerpoint/2010/main" val="391155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14</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4354718" cy="338554"/>
          </a:xfrm>
          <a:prstGeom prst="rect">
            <a:avLst/>
          </a:prstGeom>
          <a:noFill/>
        </p:spPr>
        <p:txBody>
          <a:bodyPr wrap="none" rtlCol="0">
            <a:spAutoFit/>
          </a:bodyPr>
          <a:lstStyle/>
          <a:p>
            <a:r>
              <a:rPr lang="el-GR" sz="1600" b="1" dirty="0">
                <a:solidFill>
                  <a:srgbClr val="C00000"/>
                </a:solidFill>
              </a:rPr>
              <a:t>Προϋπολογισμός Δράσεων ως Δημόσια Δαπάνη</a:t>
            </a:r>
          </a:p>
        </p:txBody>
      </p:sp>
      <p:sp>
        <p:nvSpPr>
          <p:cNvPr id="4" name="TextBox 3">
            <a:extLst>
              <a:ext uri="{FF2B5EF4-FFF2-40B4-BE49-F238E27FC236}">
                <a16:creationId xmlns:a16="http://schemas.microsoft.com/office/drawing/2014/main" id="{07DA3108-F913-46DB-4743-5F9E4E51E79E}"/>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713C2F81-CD97-ACB1-38EF-016F3D61486F}"/>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[4/9</a:t>
            </a:r>
            <a:r>
              <a:rPr lang="en-US" b="1" dirty="0">
                <a:solidFill>
                  <a:schemeClr val="bg2">
                    <a:lumMod val="25000"/>
                  </a:schemeClr>
                </a:solidFill>
              </a:rPr>
              <a:t>]</a:t>
            </a:r>
            <a:r>
              <a:rPr lang="el-GR" b="1" dirty="0">
                <a:solidFill>
                  <a:schemeClr val="bg2">
                    <a:lumMod val="25000"/>
                  </a:schemeClr>
                </a:solidFill>
              </a:rPr>
              <a:t> </a:t>
            </a:r>
          </a:p>
        </p:txBody>
      </p:sp>
      <p:pic>
        <p:nvPicPr>
          <p:cNvPr id="6" name="Picture 5">
            <a:extLst>
              <a:ext uri="{FF2B5EF4-FFF2-40B4-BE49-F238E27FC236}">
                <a16:creationId xmlns:a16="http://schemas.microsoft.com/office/drawing/2014/main" id="{DB7049FC-6949-30E1-D376-6D2F06EF67A9}"/>
              </a:ext>
            </a:extLst>
          </p:cNvPr>
          <p:cNvPicPr>
            <a:picLocks noChangeAspect="1"/>
          </p:cNvPicPr>
          <p:nvPr/>
        </p:nvPicPr>
        <p:blipFill>
          <a:blip r:embed="rId2"/>
          <a:stretch>
            <a:fillRect/>
          </a:stretch>
        </p:blipFill>
        <p:spPr>
          <a:xfrm>
            <a:off x="660595" y="1322962"/>
            <a:ext cx="9036531" cy="5007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799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15</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3456074" cy="338554"/>
          </a:xfrm>
          <a:prstGeom prst="rect">
            <a:avLst/>
          </a:prstGeom>
          <a:noFill/>
        </p:spPr>
        <p:txBody>
          <a:bodyPr wrap="none" rtlCol="0">
            <a:spAutoFit/>
          </a:bodyPr>
          <a:lstStyle/>
          <a:p>
            <a:r>
              <a:rPr lang="el-GR" sz="1600" b="1" dirty="0">
                <a:solidFill>
                  <a:srgbClr val="C00000"/>
                </a:solidFill>
              </a:rPr>
              <a:t>Αριθμός έργων ανά Ενότητα Δράσεων</a:t>
            </a:r>
          </a:p>
        </p:txBody>
      </p:sp>
      <p:sp>
        <p:nvSpPr>
          <p:cNvPr id="4" name="TextBox 3">
            <a:extLst>
              <a:ext uri="{FF2B5EF4-FFF2-40B4-BE49-F238E27FC236}">
                <a16:creationId xmlns:a16="http://schemas.microsoft.com/office/drawing/2014/main" id="{594EDC9F-2614-2777-3273-4D2B1E693D82}"/>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EA37C824-0878-99C6-25F5-E1D881F8F1A0}"/>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[5</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pic>
        <p:nvPicPr>
          <p:cNvPr id="3" name="Picture 2">
            <a:extLst>
              <a:ext uri="{FF2B5EF4-FFF2-40B4-BE49-F238E27FC236}">
                <a16:creationId xmlns:a16="http://schemas.microsoft.com/office/drawing/2014/main" id="{403151A9-FE3B-0EB4-C48E-5434D3B8C84D}"/>
              </a:ext>
            </a:extLst>
          </p:cNvPr>
          <p:cNvPicPr>
            <a:picLocks noChangeAspect="1"/>
          </p:cNvPicPr>
          <p:nvPr/>
        </p:nvPicPr>
        <p:blipFill>
          <a:blip r:embed="rId2"/>
          <a:stretch>
            <a:fillRect/>
          </a:stretch>
        </p:blipFill>
        <p:spPr>
          <a:xfrm>
            <a:off x="781167" y="1378452"/>
            <a:ext cx="8549604" cy="494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119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16</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5180264" cy="338554"/>
          </a:xfrm>
          <a:prstGeom prst="rect">
            <a:avLst/>
          </a:prstGeom>
          <a:noFill/>
        </p:spPr>
        <p:txBody>
          <a:bodyPr wrap="none" rtlCol="0">
            <a:spAutoFit/>
          </a:bodyPr>
          <a:lstStyle/>
          <a:p>
            <a:r>
              <a:rPr lang="el-GR" sz="1600" b="1" dirty="0">
                <a:solidFill>
                  <a:srgbClr val="C00000"/>
                </a:solidFill>
              </a:rPr>
              <a:t>Ανάλυση προϋπολογισμού ανά κατηγορία ωφελούμενων </a:t>
            </a:r>
          </a:p>
        </p:txBody>
      </p:sp>
      <p:sp>
        <p:nvSpPr>
          <p:cNvPr id="4" name="TextBox 3">
            <a:extLst>
              <a:ext uri="{FF2B5EF4-FFF2-40B4-BE49-F238E27FC236}">
                <a16:creationId xmlns:a16="http://schemas.microsoft.com/office/drawing/2014/main" id="{6299AD00-0FB9-3069-2B9A-5AE0A48E1E6A}"/>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6B3A3234-23EF-4930-9FF6-15CD9111CA5C}"/>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[6</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pic>
        <p:nvPicPr>
          <p:cNvPr id="3" name="Picture 2">
            <a:extLst>
              <a:ext uri="{FF2B5EF4-FFF2-40B4-BE49-F238E27FC236}">
                <a16:creationId xmlns:a16="http://schemas.microsoft.com/office/drawing/2014/main" id="{3D9CE96D-4DB0-C8E2-D528-9A4D29880242}"/>
              </a:ext>
            </a:extLst>
          </p:cNvPr>
          <p:cNvPicPr>
            <a:picLocks noChangeAspect="1"/>
          </p:cNvPicPr>
          <p:nvPr/>
        </p:nvPicPr>
        <p:blipFill>
          <a:blip r:embed="rId2"/>
          <a:stretch>
            <a:fillRect/>
          </a:stretch>
        </p:blipFill>
        <p:spPr>
          <a:xfrm>
            <a:off x="1642030" y="1746425"/>
            <a:ext cx="6426817" cy="3862928"/>
          </a:xfrm>
          <a:prstGeom prst="rect">
            <a:avLst/>
          </a:prstGeom>
        </p:spPr>
      </p:pic>
    </p:spTree>
    <p:extLst>
      <p:ext uri="{BB962C8B-B14F-4D97-AF65-F5344CB8AC3E}">
        <p14:creationId xmlns:p14="http://schemas.microsoft.com/office/powerpoint/2010/main" val="59651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17</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8404032" cy="338554"/>
          </a:xfrm>
          <a:prstGeom prst="rect">
            <a:avLst/>
          </a:prstGeom>
          <a:noFill/>
        </p:spPr>
        <p:txBody>
          <a:bodyPr wrap="none" rtlCol="0">
            <a:spAutoFit/>
          </a:bodyPr>
          <a:lstStyle/>
          <a:p>
            <a:r>
              <a:rPr lang="el-GR" sz="1600" b="1" dirty="0">
                <a:solidFill>
                  <a:srgbClr val="C00000"/>
                </a:solidFill>
              </a:rPr>
              <a:t>Ανάλυση προϋπολογισμού ανά τομέα Έρευνας, Τεχνολογικής Ανάπτυξης και Καινοτομίας (ΕΤΑΚ)</a:t>
            </a:r>
          </a:p>
        </p:txBody>
      </p:sp>
      <p:sp>
        <p:nvSpPr>
          <p:cNvPr id="4" name="TextBox 3">
            <a:extLst>
              <a:ext uri="{FF2B5EF4-FFF2-40B4-BE49-F238E27FC236}">
                <a16:creationId xmlns:a16="http://schemas.microsoft.com/office/drawing/2014/main" id="{6299AD00-0FB9-3069-2B9A-5AE0A48E1E6A}"/>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6B3A3234-23EF-4930-9FF6-15CD9111CA5C}"/>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[7</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pic>
        <p:nvPicPr>
          <p:cNvPr id="7" name="Picture 6">
            <a:extLst>
              <a:ext uri="{FF2B5EF4-FFF2-40B4-BE49-F238E27FC236}">
                <a16:creationId xmlns:a16="http://schemas.microsoft.com/office/drawing/2014/main" id="{B84310FD-95DB-FAB4-849B-952CE5AC7D5E}"/>
              </a:ext>
            </a:extLst>
          </p:cNvPr>
          <p:cNvPicPr>
            <a:picLocks noChangeAspect="1"/>
          </p:cNvPicPr>
          <p:nvPr/>
        </p:nvPicPr>
        <p:blipFill>
          <a:blip r:embed="rId2"/>
          <a:stretch>
            <a:fillRect/>
          </a:stretch>
        </p:blipFill>
        <p:spPr>
          <a:xfrm>
            <a:off x="2103120" y="1228880"/>
            <a:ext cx="5743089" cy="5259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835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18</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4636462" cy="338554"/>
          </a:xfrm>
          <a:prstGeom prst="rect">
            <a:avLst/>
          </a:prstGeom>
          <a:noFill/>
        </p:spPr>
        <p:txBody>
          <a:bodyPr wrap="none" rtlCol="0">
            <a:spAutoFit/>
          </a:bodyPr>
          <a:lstStyle/>
          <a:p>
            <a:r>
              <a:rPr lang="el-GR" sz="1600" b="1" dirty="0">
                <a:solidFill>
                  <a:srgbClr val="C00000"/>
                </a:solidFill>
              </a:rPr>
              <a:t>Ανάλυση προϋπολογισμού ανά Επιστημονικό Πεδίο</a:t>
            </a:r>
          </a:p>
        </p:txBody>
      </p:sp>
      <p:sp>
        <p:nvSpPr>
          <p:cNvPr id="4" name="TextBox 3">
            <a:extLst>
              <a:ext uri="{FF2B5EF4-FFF2-40B4-BE49-F238E27FC236}">
                <a16:creationId xmlns:a16="http://schemas.microsoft.com/office/drawing/2014/main" id="{6299AD00-0FB9-3069-2B9A-5AE0A48E1E6A}"/>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6B3A3234-23EF-4930-9FF6-15CD9111CA5C}"/>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[8</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pic>
        <p:nvPicPr>
          <p:cNvPr id="7" name="Picture 6">
            <a:extLst>
              <a:ext uri="{FF2B5EF4-FFF2-40B4-BE49-F238E27FC236}">
                <a16:creationId xmlns:a16="http://schemas.microsoft.com/office/drawing/2014/main" id="{BD80B514-FB93-F908-A23D-8BC6132C1258}"/>
              </a:ext>
            </a:extLst>
          </p:cNvPr>
          <p:cNvPicPr>
            <a:picLocks noChangeAspect="1"/>
          </p:cNvPicPr>
          <p:nvPr/>
        </p:nvPicPr>
        <p:blipFill>
          <a:blip r:embed="rId2"/>
          <a:stretch>
            <a:fillRect/>
          </a:stretch>
        </p:blipFill>
        <p:spPr>
          <a:xfrm>
            <a:off x="1667945" y="1762652"/>
            <a:ext cx="6440072" cy="3820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776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19</a:t>
            </a:fld>
            <a:endParaRPr lang="el-GR" sz="1200" b="1" dirty="0">
              <a:solidFill>
                <a:schemeClr val="accent1">
                  <a:lumMod val="50000"/>
                </a:schemeClr>
              </a:solidFill>
            </a:endParaRP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3948517" cy="338554"/>
          </a:xfrm>
          <a:prstGeom prst="rect">
            <a:avLst/>
          </a:prstGeom>
          <a:noFill/>
        </p:spPr>
        <p:txBody>
          <a:bodyPr wrap="none" rtlCol="0">
            <a:spAutoFit/>
          </a:bodyPr>
          <a:lstStyle/>
          <a:p>
            <a:r>
              <a:rPr lang="el-GR" sz="1600" b="1" dirty="0">
                <a:solidFill>
                  <a:srgbClr val="C00000"/>
                </a:solidFill>
              </a:rPr>
              <a:t>Ανάλυση προϋπολογισμού ανά Περιφέρεια</a:t>
            </a:r>
          </a:p>
        </p:txBody>
      </p:sp>
      <p:sp>
        <p:nvSpPr>
          <p:cNvPr id="4" name="TextBox 3">
            <a:extLst>
              <a:ext uri="{FF2B5EF4-FFF2-40B4-BE49-F238E27FC236}">
                <a16:creationId xmlns:a16="http://schemas.microsoft.com/office/drawing/2014/main" id="{6299AD00-0FB9-3069-2B9A-5AE0A48E1E6A}"/>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6B3A3234-23EF-4930-9FF6-15CD9111CA5C}"/>
              </a:ext>
            </a:extLst>
          </p:cNvPr>
          <p:cNvSpPr txBox="1"/>
          <p:nvPr/>
        </p:nvSpPr>
        <p:spPr>
          <a:xfrm>
            <a:off x="385823" y="369332"/>
            <a:ext cx="7056598" cy="369332"/>
          </a:xfrm>
          <a:prstGeom prst="rect">
            <a:avLst/>
          </a:prstGeom>
          <a:noFill/>
        </p:spPr>
        <p:txBody>
          <a:bodyPr wrap="square" rtlCol="0">
            <a:spAutoFit/>
          </a:bodyPr>
          <a:lstStyle/>
          <a:p>
            <a:r>
              <a:rPr lang="el-GR" b="1" dirty="0">
                <a:solidFill>
                  <a:schemeClr val="bg2">
                    <a:lumMod val="25000"/>
                  </a:schemeClr>
                </a:solidFill>
              </a:rPr>
              <a:t>3. Συνολικός απολογισμός Δράσεων Ε&amp;Τ της ΓΓΕΚ 2007-2013 [9</a:t>
            </a:r>
            <a:r>
              <a:rPr lang="en-US" b="1" dirty="0">
                <a:solidFill>
                  <a:schemeClr val="bg2">
                    <a:lumMod val="25000"/>
                  </a:schemeClr>
                </a:solidFill>
              </a:rPr>
              <a:t>/</a:t>
            </a:r>
            <a:r>
              <a:rPr lang="el-GR" b="1" dirty="0">
                <a:solidFill>
                  <a:schemeClr val="bg2">
                    <a:lumMod val="25000"/>
                  </a:schemeClr>
                </a:solidFill>
              </a:rPr>
              <a:t>9</a:t>
            </a:r>
            <a:r>
              <a:rPr lang="en-US" b="1" dirty="0">
                <a:solidFill>
                  <a:schemeClr val="bg2">
                    <a:lumMod val="25000"/>
                  </a:schemeClr>
                </a:solidFill>
              </a:rPr>
              <a:t>]</a:t>
            </a:r>
            <a:r>
              <a:rPr lang="el-GR" b="1" dirty="0">
                <a:solidFill>
                  <a:schemeClr val="bg2">
                    <a:lumMod val="25000"/>
                  </a:schemeClr>
                </a:solidFill>
              </a:rPr>
              <a:t> </a:t>
            </a:r>
          </a:p>
        </p:txBody>
      </p:sp>
      <p:pic>
        <p:nvPicPr>
          <p:cNvPr id="6" name="Picture 5">
            <a:extLst>
              <a:ext uri="{FF2B5EF4-FFF2-40B4-BE49-F238E27FC236}">
                <a16:creationId xmlns:a16="http://schemas.microsoft.com/office/drawing/2014/main" id="{DF5380EC-9662-B659-7B95-39B2A9A6CD10}"/>
              </a:ext>
            </a:extLst>
          </p:cNvPr>
          <p:cNvPicPr>
            <a:picLocks noChangeAspect="1"/>
          </p:cNvPicPr>
          <p:nvPr/>
        </p:nvPicPr>
        <p:blipFill>
          <a:blip r:embed="rId2"/>
          <a:stretch>
            <a:fillRect/>
          </a:stretch>
        </p:blipFill>
        <p:spPr>
          <a:xfrm>
            <a:off x="1711411" y="1312455"/>
            <a:ext cx="6724922" cy="5064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571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2</a:t>
            </a:fld>
            <a:endParaRPr lang="el-GR" sz="1200" b="1" dirty="0">
              <a:solidFill>
                <a:schemeClr val="accent1">
                  <a:lumMod val="50000"/>
                </a:schemeClr>
              </a:solidFill>
            </a:endParaRPr>
          </a:p>
        </p:txBody>
      </p:sp>
      <p:sp>
        <p:nvSpPr>
          <p:cNvPr id="4" name="TextBox 3">
            <a:extLst>
              <a:ext uri="{FF2B5EF4-FFF2-40B4-BE49-F238E27FC236}">
                <a16:creationId xmlns:a16="http://schemas.microsoft.com/office/drawing/2014/main" id="{BFFD0AAC-0488-BB8B-3249-23F6F74AB89C}"/>
              </a:ext>
            </a:extLst>
          </p:cNvPr>
          <p:cNvSpPr txBox="1"/>
          <p:nvPr/>
        </p:nvSpPr>
        <p:spPr>
          <a:xfrm>
            <a:off x="385823" y="0"/>
            <a:ext cx="2722348" cy="369332"/>
          </a:xfrm>
          <a:prstGeom prst="rect">
            <a:avLst/>
          </a:prstGeom>
          <a:noFill/>
        </p:spPr>
        <p:txBody>
          <a:bodyPr wrap="none" rtlCol="0">
            <a:spAutoFit/>
          </a:bodyPr>
          <a:lstStyle/>
          <a:p>
            <a:r>
              <a:rPr lang="el-GR" b="1" dirty="0"/>
              <a:t>ΣΥΝΟΠΤΙΚΗ ΠΑΡΟΥΣΙΑΣΗ </a:t>
            </a:r>
          </a:p>
        </p:txBody>
      </p:sp>
      <p:sp>
        <p:nvSpPr>
          <p:cNvPr id="5" name="TextBox 4">
            <a:extLst>
              <a:ext uri="{FF2B5EF4-FFF2-40B4-BE49-F238E27FC236}">
                <a16:creationId xmlns:a16="http://schemas.microsoft.com/office/drawing/2014/main" id="{E7B1BA3C-193A-1265-0CF6-E36A6C0810FE}"/>
              </a:ext>
            </a:extLst>
          </p:cNvPr>
          <p:cNvSpPr txBox="1"/>
          <p:nvPr/>
        </p:nvSpPr>
        <p:spPr>
          <a:xfrm>
            <a:off x="385823" y="492796"/>
            <a:ext cx="1435521" cy="369332"/>
          </a:xfrm>
          <a:prstGeom prst="rect">
            <a:avLst/>
          </a:prstGeom>
          <a:noFill/>
        </p:spPr>
        <p:txBody>
          <a:bodyPr wrap="none" rtlCol="0">
            <a:spAutoFit/>
          </a:bodyPr>
          <a:lstStyle/>
          <a:p>
            <a:r>
              <a:rPr lang="el-GR" b="1" dirty="0">
                <a:solidFill>
                  <a:schemeClr val="bg2">
                    <a:lumMod val="25000"/>
                  </a:schemeClr>
                </a:solidFill>
              </a:rPr>
              <a:t>Περιεχόμενα</a:t>
            </a:r>
          </a:p>
        </p:txBody>
      </p:sp>
      <p:sp>
        <p:nvSpPr>
          <p:cNvPr id="6" name="TextBox 5">
            <a:extLst>
              <a:ext uri="{FF2B5EF4-FFF2-40B4-BE49-F238E27FC236}">
                <a16:creationId xmlns:a16="http://schemas.microsoft.com/office/drawing/2014/main" id="{48118169-3135-9C0C-5E18-3C8A358B1902}"/>
              </a:ext>
            </a:extLst>
          </p:cNvPr>
          <p:cNvSpPr txBox="1"/>
          <p:nvPr/>
        </p:nvSpPr>
        <p:spPr>
          <a:xfrm>
            <a:off x="899298" y="1819657"/>
            <a:ext cx="6787328" cy="2116862"/>
          </a:xfrm>
          <a:prstGeom prst="rect">
            <a:avLst/>
          </a:prstGeom>
          <a:noFill/>
        </p:spPr>
        <p:txBody>
          <a:bodyPr wrap="square" rtlCol="0">
            <a:spAutoFit/>
          </a:bodyPr>
          <a:lstStyle/>
          <a:p>
            <a:pPr>
              <a:lnSpc>
                <a:spcPct val="120000"/>
              </a:lnSpc>
              <a:spcBef>
                <a:spcPts val="0"/>
              </a:spcBef>
              <a:spcAft>
                <a:spcPts val="649"/>
              </a:spcAft>
            </a:pPr>
            <a:r>
              <a:rPr lang="el-GR" b="1" dirty="0">
                <a:latin typeface="Calibri" panose="020F0502020204030204" pitchFamily="34" charset="0"/>
                <a:cs typeface="Calibri" panose="020F0502020204030204" pitchFamily="34" charset="0"/>
              </a:rPr>
              <a:t>Α.  ΠΕΡΙΛΗΠΤΙΚΗ ΑΝΑΦΟΡΑ ΣΤΗΝ ΥΛΟΠΟΙΗΣΗ ΤΟΥ ΕΡΓΟΥ </a:t>
            </a:r>
          </a:p>
          <a:p>
            <a:pPr marL="247648" indent="-247648">
              <a:lnSpc>
                <a:spcPct val="120000"/>
              </a:lnSpc>
              <a:spcBef>
                <a:spcPts val="0"/>
              </a:spcBef>
              <a:spcAft>
                <a:spcPts val="649"/>
              </a:spcAft>
              <a:buAutoNum type="arabicPeriod"/>
            </a:pPr>
            <a:r>
              <a:rPr lang="el-GR" b="1" dirty="0">
                <a:latin typeface="Calibri" panose="020F0502020204030204" pitchFamily="34" charset="0"/>
                <a:cs typeface="Calibri" panose="020F0502020204030204" pitchFamily="34" charset="0"/>
              </a:rPr>
              <a:t>Σκοπός, οργάνωση και μεθοδολογία έργου</a:t>
            </a:r>
          </a:p>
          <a:p>
            <a:pPr marL="247648" indent="-247648">
              <a:lnSpc>
                <a:spcPct val="120000"/>
              </a:lnSpc>
              <a:spcBef>
                <a:spcPts val="0"/>
              </a:spcBef>
              <a:spcAft>
                <a:spcPts val="649"/>
              </a:spcAft>
              <a:buAutoNum type="arabicPeriod"/>
            </a:pPr>
            <a:r>
              <a:rPr lang="el-GR" b="1" dirty="0">
                <a:latin typeface="Calibri" panose="020F0502020204030204" pitchFamily="34" charset="0"/>
                <a:cs typeface="Calibri" panose="020F0502020204030204" pitchFamily="34" charset="0"/>
              </a:rPr>
              <a:t>Βασικές δυσκολίες</a:t>
            </a:r>
          </a:p>
          <a:p>
            <a:pPr marL="247648" indent="-247648">
              <a:lnSpc>
                <a:spcPct val="120000"/>
              </a:lnSpc>
              <a:spcAft>
                <a:spcPts val="1200"/>
              </a:spcAft>
              <a:buFontTx/>
              <a:buAutoNum type="arabicPeriod"/>
            </a:pPr>
            <a:r>
              <a:rPr lang="el-GR" b="1" dirty="0">
                <a:latin typeface="Calibri" panose="020F0502020204030204" pitchFamily="34" charset="0"/>
                <a:cs typeface="Calibri" panose="020F0502020204030204" pitchFamily="34" charset="0"/>
              </a:rPr>
              <a:t>Συνολικός απολογισμός Δράσεων Ε&amp;Τ της ΓΓΕΚ 2007-2013</a:t>
            </a:r>
          </a:p>
          <a:p>
            <a:pPr>
              <a:lnSpc>
                <a:spcPct val="120000"/>
              </a:lnSpc>
              <a:spcBef>
                <a:spcPts val="0"/>
              </a:spcBef>
              <a:spcAft>
                <a:spcPts val="649"/>
              </a:spcAft>
            </a:pPr>
            <a:r>
              <a:rPr lang="el-GR" b="1" dirty="0">
                <a:latin typeface="Calibri" panose="020F0502020204030204" pitchFamily="34" charset="0"/>
                <a:cs typeface="Calibri" panose="020F0502020204030204" pitchFamily="34" charset="0"/>
              </a:rPr>
              <a:t>Β.  ΕΙΔΙΚΗ ΑΝΑΦΟΡΑ ΣΤΗΝ ΕΡΕΥΝΑ ΠΕΔΙΟΥ</a:t>
            </a:r>
          </a:p>
        </p:txBody>
      </p:sp>
      <p:sp>
        <p:nvSpPr>
          <p:cNvPr id="3" name="TextBox 2">
            <a:extLst>
              <a:ext uri="{FF2B5EF4-FFF2-40B4-BE49-F238E27FC236}">
                <a16:creationId xmlns:a16="http://schemas.microsoft.com/office/drawing/2014/main" id="{014AA65E-8F4C-CEAE-3B9B-AA28C7D27300}"/>
              </a:ext>
            </a:extLst>
          </p:cNvPr>
          <p:cNvSpPr txBox="1"/>
          <p:nvPr/>
        </p:nvSpPr>
        <p:spPr>
          <a:xfrm>
            <a:off x="954156" y="4687294"/>
            <a:ext cx="7327127" cy="1631216"/>
          </a:xfrm>
          <a:prstGeom prst="rect">
            <a:avLst/>
          </a:prstGeom>
          <a:noFill/>
        </p:spPr>
        <p:txBody>
          <a:bodyPr wrap="square" rtlCol="0">
            <a:spAutoFit/>
          </a:bodyPr>
          <a:lstStyle/>
          <a:p>
            <a:r>
              <a:rPr lang="el-GR" sz="1600" i="1" dirty="0">
                <a:solidFill>
                  <a:srgbClr val="4472C4"/>
                </a:solidFill>
              </a:rPr>
              <a:t>Τα </a:t>
            </a:r>
            <a:r>
              <a:rPr lang="el-GR" sz="1600" b="1" i="1" dirty="0">
                <a:solidFill>
                  <a:srgbClr val="4472C4"/>
                </a:solidFill>
              </a:rPr>
              <a:t>οφέλη των δικαιούχων </a:t>
            </a:r>
            <a:r>
              <a:rPr lang="el-GR" sz="1600" i="1" dirty="0">
                <a:solidFill>
                  <a:srgbClr val="4472C4"/>
                </a:solidFill>
              </a:rPr>
              <a:t>των Δράσεων και η ιδιαίτερη </a:t>
            </a:r>
            <a:r>
              <a:rPr lang="el-GR" sz="1600" b="1" i="1" dirty="0">
                <a:solidFill>
                  <a:srgbClr val="4472C4"/>
                </a:solidFill>
              </a:rPr>
              <a:t>σημασία των συνεργασιών </a:t>
            </a:r>
            <a:r>
              <a:rPr lang="el-GR" sz="1600" i="1" dirty="0">
                <a:solidFill>
                  <a:srgbClr val="4472C4"/>
                </a:solidFill>
              </a:rPr>
              <a:t>που αναπτύχθηκαν μεταξύ των διαφόρων δικαιούχων θα σχολιαστούν στις επόμενες παρουσιάσεις. Λεπτομερή στοιχεία παρέχονται, επίσης, στο φυλλάδιο που εκδόθηκε στο πλαίσιο του έργου.</a:t>
            </a:r>
          </a:p>
          <a:p>
            <a:endParaRPr lang="el-GR" dirty="0"/>
          </a:p>
          <a:p>
            <a:r>
              <a:rPr lang="el-GR" dirty="0"/>
              <a:t> </a:t>
            </a:r>
          </a:p>
        </p:txBody>
      </p:sp>
    </p:spTree>
    <p:extLst>
      <p:ext uri="{BB962C8B-B14F-4D97-AF65-F5344CB8AC3E}">
        <p14:creationId xmlns:p14="http://schemas.microsoft.com/office/powerpoint/2010/main" val="47842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60BB9-6311-7256-B7D3-6280B83ACB10}"/>
              </a:ext>
            </a:extLst>
          </p:cNvPr>
          <p:cNvSpPr txBox="1"/>
          <p:nvPr/>
        </p:nvSpPr>
        <p:spPr>
          <a:xfrm>
            <a:off x="385823" y="496229"/>
            <a:ext cx="5398751" cy="369332"/>
          </a:xfrm>
          <a:prstGeom prst="rect">
            <a:avLst/>
          </a:prstGeom>
          <a:noFill/>
        </p:spPr>
        <p:txBody>
          <a:bodyPr wrap="square" rtlCol="0">
            <a:spAutoFit/>
          </a:bodyPr>
          <a:lstStyle/>
          <a:p>
            <a:r>
              <a:rPr lang="el-GR" b="1" dirty="0">
                <a:solidFill>
                  <a:schemeClr val="bg2">
                    <a:lumMod val="25000"/>
                  </a:schemeClr>
                </a:solidFill>
              </a:rPr>
              <a:t>Σχεδιασμός ερωτηματολογίων</a:t>
            </a:r>
          </a:p>
        </p:txBody>
      </p:sp>
      <p:sp>
        <p:nvSpPr>
          <p:cNvPr id="4" name="TextBox 3">
            <a:extLst>
              <a:ext uri="{FF2B5EF4-FFF2-40B4-BE49-F238E27FC236}">
                <a16:creationId xmlns:a16="http://schemas.microsoft.com/office/drawing/2014/main" id="{1E4EEB94-9231-253F-DD13-FA77739F8F69}"/>
              </a:ext>
            </a:extLst>
          </p:cNvPr>
          <p:cNvSpPr txBox="1"/>
          <p:nvPr/>
        </p:nvSpPr>
        <p:spPr>
          <a:xfrm>
            <a:off x="385823" y="0"/>
            <a:ext cx="4107150" cy="369332"/>
          </a:xfrm>
          <a:prstGeom prst="rect">
            <a:avLst/>
          </a:prstGeom>
          <a:noFill/>
        </p:spPr>
        <p:txBody>
          <a:bodyPr wrap="none" rtlCol="0">
            <a:spAutoFit/>
          </a:bodyPr>
          <a:lstStyle/>
          <a:p>
            <a:r>
              <a:rPr lang="el-GR" b="1" dirty="0"/>
              <a:t>ΕΙΔΙΚΗ ΑΝΑΦΟΡΑ ΣΤΗΝ ΕΡΕΥΝΑ ΠΕΔΙΟΥ </a:t>
            </a:r>
          </a:p>
        </p:txBody>
      </p:sp>
      <p:sp>
        <p:nvSpPr>
          <p:cNvPr id="5" name="TextBox 4">
            <a:extLst>
              <a:ext uri="{FF2B5EF4-FFF2-40B4-BE49-F238E27FC236}">
                <a16:creationId xmlns:a16="http://schemas.microsoft.com/office/drawing/2014/main" id="{9B541DB2-BBDE-53FB-50AB-5EAD7CEF0B34}"/>
              </a:ext>
            </a:extLst>
          </p:cNvPr>
          <p:cNvSpPr txBox="1"/>
          <p:nvPr/>
        </p:nvSpPr>
        <p:spPr>
          <a:xfrm>
            <a:off x="385823" y="1060363"/>
            <a:ext cx="8992740" cy="4990084"/>
          </a:xfrm>
          <a:prstGeom prst="rect">
            <a:avLst/>
          </a:prstGeom>
          <a:noFill/>
        </p:spPr>
        <p:txBody>
          <a:bodyPr wrap="square">
            <a:spAutoFit/>
          </a:bodyPr>
          <a:lstStyle/>
          <a:p>
            <a:pPr marL="285750" indent="-285750" algn="just">
              <a:lnSpc>
                <a:spcPct val="120000"/>
              </a:lnSpc>
              <a:spcAft>
                <a:spcPts val="800"/>
              </a:spcAft>
              <a:buClr>
                <a:srgbClr val="C00000"/>
              </a:buClr>
              <a:buFont typeface="Wingdings" panose="05000000000000000000" pitchFamily="2" charset="2"/>
              <a:buChar char="v"/>
            </a:pPr>
            <a:r>
              <a:rPr lang="el-GR" sz="1600" kern="100" dirty="0">
                <a:latin typeface="Calibri" panose="020F0502020204030204" pitchFamily="34" charset="0"/>
                <a:ea typeface="Calibri" panose="020F0502020204030204" pitchFamily="34" charset="0"/>
                <a:cs typeface="Arial" panose="020B0604020202020204" pitchFamily="34" charset="0"/>
              </a:rPr>
              <a:t>Α</a:t>
            </a:r>
            <a:r>
              <a:rPr lang="el-GR" sz="1600" kern="100" dirty="0">
                <a:effectLst/>
                <a:latin typeface="Calibri" panose="020F0502020204030204" pitchFamily="34" charset="0"/>
                <a:ea typeface="Calibri" panose="020F0502020204030204" pitchFamily="34" charset="0"/>
                <a:cs typeface="Arial" panose="020B0604020202020204" pitchFamily="34" charset="0"/>
              </a:rPr>
              <a:t>ναπτύχθηκαν </a:t>
            </a:r>
            <a:r>
              <a:rPr lang="el-GR" sz="1600" b="1" kern="100" dirty="0">
                <a:effectLst/>
                <a:latin typeface="Calibri" panose="020F0502020204030204" pitchFamily="34" charset="0"/>
                <a:ea typeface="Calibri" panose="020F0502020204030204" pitchFamily="34" charset="0"/>
                <a:cs typeface="Arial" panose="020B0604020202020204" pitchFamily="34" charset="0"/>
              </a:rPr>
              <a:t>23 </a:t>
            </a:r>
            <a:r>
              <a:rPr lang="el-GR" sz="1600" b="1" kern="100" dirty="0">
                <a:latin typeface="Calibri" panose="020F0502020204030204" pitchFamily="34" charset="0"/>
                <a:ea typeface="Calibri" panose="020F0502020204030204" pitchFamily="34" charset="0"/>
                <a:cs typeface="Arial" panose="020B0604020202020204" pitchFamily="34" charset="0"/>
              </a:rPr>
              <a:t>ΔΙΑΦΟΡΕΤΙΚΑ </a:t>
            </a:r>
            <a:r>
              <a:rPr lang="el-GR" sz="1600" b="1" kern="100" dirty="0">
                <a:effectLst/>
                <a:latin typeface="Calibri" panose="020F0502020204030204" pitchFamily="34" charset="0"/>
                <a:ea typeface="Calibri" panose="020F0502020204030204" pitchFamily="34" charset="0"/>
                <a:cs typeface="Arial" panose="020B0604020202020204" pitchFamily="34" charset="0"/>
              </a:rPr>
              <a:t>ΕΡΩΤΗΜΑΤΟΛΟΓΙΑ</a:t>
            </a:r>
            <a:r>
              <a:rPr lang="el-GR" sz="1600" kern="100" dirty="0">
                <a:effectLst/>
                <a:latin typeface="Calibri" panose="020F0502020204030204" pitchFamily="34" charset="0"/>
                <a:ea typeface="Calibri" panose="020F0502020204030204" pitchFamily="34" charset="0"/>
                <a:cs typeface="Arial" panose="020B0604020202020204" pitchFamily="34" charset="0"/>
              </a:rPr>
              <a:t>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20000"/>
              </a:lnSpc>
              <a:spcAft>
                <a:spcPts val="800"/>
              </a:spcAft>
              <a:buClr>
                <a:srgbClr val="C00000"/>
              </a:buClr>
              <a:buFont typeface="Wingdings" panose="05000000000000000000" pitchFamily="2" charset="2"/>
              <a:buChar char="v"/>
            </a:pPr>
            <a:r>
              <a:rPr lang="el-GR" sz="1600" kern="100" dirty="0">
                <a:latin typeface="Calibri" panose="020F0502020204030204" pitchFamily="34" charset="0"/>
                <a:ea typeface="Calibri" panose="020F0502020204030204" pitchFamily="34" charset="0"/>
                <a:cs typeface="Arial" panose="020B0604020202020204" pitchFamily="34" charset="0"/>
              </a:rPr>
              <a:t>Μικρότερα ερωτηματολόγια και για απορριφθέντες και </a:t>
            </a:r>
            <a:r>
              <a:rPr lang="el-GR" sz="1600" kern="100" dirty="0" err="1">
                <a:latin typeface="Calibri" panose="020F0502020204030204" pitchFamily="34" charset="0"/>
                <a:ea typeface="Calibri" panose="020F0502020204030204" pitchFamily="34" charset="0"/>
                <a:cs typeface="Arial" panose="020B0604020202020204" pitchFamily="34" charset="0"/>
              </a:rPr>
              <a:t>απενταγμένους</a:t>
            </a:r>
            <a:r>
              <a:rPr lang="el-GR" sz="1600" kern="100" dirty="0">
                <a:latin typeface="Calibri" panose="020F0502020204030204" pitchFamily="34" charset="0"/>
                <a:ea typeface="Calibri" panose="020F0502020204030204" pitchFamily="34" charset="0"/>
                <a:cs typeface="Arial" panose="020B0604020202020204" pitchFamily="34" charset="0"/>
              </a:rPr>
              <a:t> </a:t>
            </a:r>
            <a:r>
              <a:rPr lang="el-GR" sz="1600" kern="100" dirty="0">
                <a:ea typeface="Calibri" panose="020F0502020204030204" pitchFamily="34" charset="0"/>
                <a:cs typeface="Arial" panose="020B0604020202020204" pitchFamily="34" charset="0"/>
              </a:rPr>
              <a:t>(</a:t>
            </a:r>
            <a:r>
              <a:rPr lang="el-GR" sz="1600" b="0" i="0" dirty="0">
                <a:solidFill>
                  <a:srgbClr val="222222"/>
                </a:solidFill>
                <a:effectLst/>
              </a:rPr>
              <a:t>72 απαντήσεις στους απορριφθέντες και 25 στους </a:t>
            </a:r>
            <a:r>
              <a:rPr lang="el-GR" sz="1600" b="0" i="0" dirty="0" err="1">
                <a:solidFill>
                  <a:srgbClr val="222222"/>
                </a:solidFill>
                <a:effectLst/>
              </a:rPr>
              <a:t>απενταγμένους</a:t>
            </a:r>
            <a:r>
              <a:rPr lang="el-GR" sz="1600" b="0" i="0" dirty="0">
                <a:solidFill>
                  <a:srgbClr val="222222"/>
                </a:solidFill>
                <a:effectLst/>
              </a:rPr>
              <a:t>)</a:t>
            </a:r>
            <a:endParaRPr lang="el-GR" sz="1600" kern="100" dirty="0">
              <a:ea typeface="Calibri" panose="020F0502020204030204" pitchFamily="34" charset="0"/>
              <a:cs typeface="Arial" panose="020B0604020202020204" pitchFamily="34" charset="0"/>
            </a:endParaRPr>
          </a:p>
          <a:p>
            <a:pPr marL="285750" indent="-285750" algn="just">
              <a:spcAft>
                <a:spcPts val="200"/>
              </a:spcAft>
              <a:buClr>
                <a:srgbClr val="C00000"/>
              </a:buClr>
              <a:buFont typeface="Wingdings" panose="05000000000000000000" pitchFamily="2" charset="2"/>
              <a:buChar char="v"/>
            </a:pPr>
            <a:r>
              <a:rPr lang="el-GR" sz="1600" kern="100" dirty="0">
                <a:effectLst/>
                <a:latin typeface="Calibri" panose="020F0502020204030204" pitchFamily="34" charset="0"/>
                <a:ea typeface="Calibri" panose="020F0502020204030204" pitchFamily="34" charset="0"/>
                <a:cs typeface="Arial" panose="020B0604020202020204" pitchFamily="34" charset="0"/>
              </a:rPr>
              <a:t>Έγινε μελέτη προηγούμενων αξιολογήσεων προγραμμάτων για λογαριασμό της ΓΓΕΚ, αλλά και εκτενής συνεργασία μεταξύ της ομάδας έργου και της ΓΓΕΚ. Πηγές (ενδεικτικά):</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536575" lvl="0" indent="-269875" algn="just">
              <a:spcAft>
                <a:spcPts val="200"/>
              </a:spcAf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Αποτίμηση διαχείρισης από την ΓΓΕΤ των Δράσεων ΕΤΑΚ, Δεκέμβριος 2015</a:t>
            </a:r>
            <a:endParaRPr lang="el-GR" sz="1600" dirty="0">
              <a:latin typeface="Calibri" panose="020F0502020204030204" pitchFamily="34" charset="0"/>
              <a:ea typeface="Calibri" panose="020F0502020204030204" pitchFamily="34" charset="0"/>
              <a:cs typeface="Arial" panose="020B0604020202020204" pitchFamily="34" charset="0"/>
            </a:endParaRPr>
          </a:p>
          <a:p>
            <a:pPr marL="536575" lvl="0" indent="-269875" algn="just">
              <a:spcAft>
                <a:spcPts val="200"/>
              </a:spcAf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Μελέτη αποτίμησης του προγράμματος «Ενίσχυση Ελληνικών Τεχνολογικών Συνεργατικών Σχηματισμών στην Μικροηλεκτρονική»</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36575" lvl="0" indent="-269875" algn="just">
              <a:spcAft>
                <a:spcPts val="200"/>
              </a:spcAf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Μελέτη αποτίμησης του προγράμματος «Κοινοπραξίες Έρευνας και Ανάπτυξης σε τομείς Εθνικής προτεραιότητας», Δεκέμβριος 2015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36575" lvl="0" indent="-269875" algn="just">
              <a:spcAft>
                <a:spcPts val="200"/>
              </a:spcAf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Μελέτη αποτίμησης των «Προγράμματος Ανάπτυξης Βιομηχανικής Ερευνάς Και Τεχνολογίας (ΠΑΒΕΤ)» και «Προγράμματος Ανάπτυξης Βιομηχανικής Ερευνάς Και Τεχνολογίας Σε Νέες Επιχειρήσεις (ΠΑΒΕΤ-ΝΕ)», Δεκέμβριος 2015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36575" lvl="0" indent="-269875" algn="just">
              <a:spcAft>
                <a:spcPts val="200"/>
              </a:spcAf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Μελέτη αποτίμησης του «Προγράμματος Περιφερειακοί Πόλοι Καινοτομίας» , Δεκέμβριος 2015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36575" lvl="0" indent="-269875" algn="just">
              <a:spcAft>
                <a:spcPts val="200"/>
              </a:spcAf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Μελέτη αποτίμησης των «ΕΛΕΥΘΩ» και των «ΤΕΧΝΟΚΥΨΕΛΩΝ Επιχειρηματικών Θερμοκοιτίδων» , Δεκέμβριος 2015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36575" lvl="0" indent="-269875" algn="just">
              <a:buClr>
                <a:srgbClr val="C00000"/>
              </a:buClr>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Μελέτη αποτίμησης του «ΠΡΑΞΕ – </a:t>
            </a:r>
            <a:r>
              <a:rPr lang="el-GR" sz="1600" dirty="0" err="1">
                <a:effectLst/>
                <a:latin typeface="Calibri" panose="020F0502020204030204" pitchFamily="34" charset="0"/>
                <a:ea typeface="Calibri" panose="020F0502020204030204" pitchFamily="34" charset="0"/>
                <a:cs typeface="Arial" panose="020B0604020202020204" pitchFamily="34" charset="0"/>
              </a:rPr>
              <a:t>Τεχνοβλαστοί</a:t>
            </a:r>
            <a:r>
              <a:rPr lang="el-GR" sz="1600" dirty="0">
                <a:effectLst/>
                <a:latin typeface="Calibri" panose="020F0502020204030204" pitchFamily="34" charset="0"/>
                <a:ea typeface="Calibri" panose="020F0502020204030204" pitchFamily="34" charset="0"/>
                <a:cs typeface="Arial" panose="020B0604020202020204" pitchFamily="34" charset="0"/>
              </a:rPr>
              <a:t> Φάση Β’» , Δεκέμβριος 2015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2E87A1BD-6BD7-AEFE-3CA8-00F287BD139B}"/>
              </a:ext>
            </a:extLst>
          </p:cNvPr>
          <p:cNvSpPr txBox="1"/>
          <p:nvPr/>
        </p:nvSpPr>
        <p:spPr>
          <a:xfrm>
            <a:off x="706150" y="5843354"/>
            <a:ext cx="8773064" cy="584775"/>
          </a:xfrm>
          <a:prstGeom prst="rect">
            <a:avLst/>
          </a:prstGeom>
          <a:solidFill>
            <a:schemeClr val="bg1">
              <a:lumMod val="75000"/>
            </a:schemeClr>
          </a:solidFill>
        </p:spPr>
        <p:txBody>
          <a:bodyPr wrap="square" rtlCol="0">
            <a:spAutoFit/>
          </a:bodyPr>
          <a:lstStyle/>
          <a:p>
            <a:r>
              <a:rPr lang="el-GR" sz="1600" dirty="0"/>
              <a:t>Οι διαφορετικές εκδοχές ερωτηματολογίων αφορούν περιπτώσεις που οι ωφελούμενοι ήταν φορείς ή επιχειρήσεις αλλά και τις ανάγκες της κάθε περίπτωσης δράσης που αναλύθηκε ξεχωριστά</a:t>
            </a:r>
            <a:endParaRPr lang="en-US" sz="1600" dirty="0"/>
          </a:p>
        </p:txBody>
      </p:sp>
    </p:spTree>
    <p:extLst>
      <p:ext uri="{BB962C8B-B14F-4D97-AF65-F5344CB8AC3E}">
        <p14:creationId xmlns:p14="http://schemas.microsoft.com/office/powerpoint/2010/main" val="350314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60BB9-6311-7256-B7D3-6280B83ACB10}"/>
              </a:ext>
            </a:extLst>
          </p:cNvPr>
          <p:cNvSpPr txBox="1"/>
          <p:nvPr/>
        </p:nvSpPr>
        <p:spPr>
          <a:xfrm>
            <a:off x="385823" y="496229"/>
            <a:ext cx="7418382" cy="369332"/>
          </a:xfrm>
          <a:prstGeom prst="rect">
            <a:avLst/>
          </a:prstGeom>
          <a:noFill/>
        </p:spPr>
        <p:txBody>
          <a:bodyPr wrap="square" rtlCol="0">
            <a:spAutoFit/>
          </a:bodyPr>
          <a:lstStyle/>
          <a:p>
            <a:r>
              <a:rPr lang="el-GR" b="1" dirty="0">
                <a:solidFill>
                  <a:schemeClr val="bg2">
                    <a:lumMod val="25000"/>
                  </a:schemeClr>
                </a:solidFill>
              </a:rPr>
              <a:t>Αποστολή ερωτηματολογίων και παρακολούθηση πορείας της έρευνας</a:t>
            </a:r>
          </a:p>
        </p:txBody>
      </p:sp>
      <p:sp>
        <p:nvSpPr>
          <p:cNvPr id="4" name="TextBox 3">
            <a:extLst>
              <a:ext uri="{FF2B5EF4-FFF2-40B4-BE49-F238E27FC236}">
                <a16:creationId xmlns:a16="http://schemas.microsoft.com/office/drawing/2014/main" id="{1E4EEB94-9231-253F-DD13-FA77739F8F69}"/>
              </a:ext>
            </a:extLst>
          </p:cNvPr>
          <p:cNvSpPr txBox="1"/>
          <p:nvPr/>
        </p:nvSpPr>
        <p:spPr>
          <a:xfrm>
            <a:off x="385823" y="0"/>
            <a:ext cx="4107150" cy="369332"/>
          </a:xfrm>
          <a:prstGeom prst="rect">
            <a:avLst/>
          </a:prstGeom>
          <a:noFill/>
        </p:spPr>
        <p:txBody>
          <a:bodyPr wrap="none" rtlCol="0">
            <a:spAutoFit/>
          </a:bodyPr>
          <a:lstStyle/>
          <a:p>
            <a:r>
              <a:rPr lang="el-GR" b="1" dirty="0"/>
              <a:t>ΕΙΔΙΚΗ ΑΝΑΦΟΡΑ ΣΤΗΝ ΕΡΕΥΝΑ ΠΕΔΙΟΥ </a:t>
            </a:r>
          </a:p>
        </p:txBody>
      </p:sp>
      <p:sp>
        <p:nvSpPr>
          <p:cNvPr id="7" name="TextBox 6">
            <a:extLst>
              <a:ext uri="{FF2B5EF4-FFF2-40B4-BE49-F238E27FC236}">
                <a16:creationId xmlns:a16="http://schemas.microsoft.com/office/drawing/2014/main" id="{A71301C6-DB3C-7424-8828-D4CCDAE22D60}"/>
              </a:ext>
            </a:extLst>
          </p:cNvPr>
          <p:cNvSpPr txBox="1"/>
          <p:nvPr/>
        </p:nvSpPr>
        <p:spPr>
          <a:xfrm>
            <a:off x="421605" y="1427258"/>
            <a:ext cx="8729422" cy="3414268"/>
          </a:xfrm>
          <a:prstGeom prst="rect">
            <a:avLst/>
          </a:prstGeom>
          <a:noFill/>
        </p:spPr>
        <p:txBody>
          <a:bodyPr wrap="square">
            <a:spAutoFit/>
          </a:bodyPr>
          <a:lstStyle/>
          <a:p>
            <a:pPr marL="285750" indent="-285750" algn="just">
              <a:spcAft>
                <a:spcPts val="600"/>
              </a:spcAft>
              <a:buClr>
                <a:srgbClr val="C00000"/>
              </a:buClr>
              <a:buFont typeface="Wingdings" panose="05000000000000000000" pitchFamily="2" charset="2"/>
              <a:buChar char="v"/>
            </a:pPr>
            <a:r>
              <a:rPr lang="el-GR" sz="1600" b="1" kern="100" dirty="0">
                <a:latin typeface="Calibri" panose="020F0502020204030204" pitchFamily="34" charset="0"/>
                <a:ea typeface="Calibri" panose="020F0502020204030204" pitchFamily="34" charset="0"/>
                <a:cs typeface="Arial" panose="020B0604020202020204" pitchFamily="34" charset="0"/>
              </a:rPr>
              <a:t>Μεθοδολογία</a:t>
            </a:r>
            <a:r>
              <a:rPr lang="el-GR" sz="1600" kern="100" dirty="0">
                <a:latin typeface="Calibri" panose="020F0502020204030204" pitchFamily="34" charset="0"/>
                <a:ea typeface="Calibri" panose="020F0502020204030204" pitchFamily="34" charset="0"/>
                <a:cs typeface="Arial" panose="020B0604020202020204" pitchFamily="34" charset="0"/>
              </a:rPr>
              <a:t>: </a:t>
            </a:r>
          </a:p>
          <a:p>
            <a:pPr marL="285750" indent="-285750" algn="just">
              <a:spcAft>
                <a:spcPts val="600"/>
              </a:spcAft>
              <a:buFont typeface="Arial" panose="020B0604020202020204" pitchFamily="34" charset="0"/>
              <a:buChar char="•"/>
            </a:pPr>
            <a:r>
              <a:rPr lang="el-GR" sz="1600" kern="100" dirty="0">
                <a:effectLst/>
                <a:latin typeface="Calibri" panose="020F0502020204030204" pitchFamily="34" charset="0"/>
                <a:ea typeface="Calibri" panose="020F0502020204030204" pitchFamily="34" charset="0"/>
                <a:cs typeface="Arial" panose="020B0604020202020204" pitchFamily="34" charset="0"/>
              </a:rPr>
              <a:t>Ηλεκτρονική αποστολή και τηλεφωνικό </a:t>
            </a:r>
            <a:r>
              <a:rPr lang="en-US" sz="1600" kern="100" dirty="0">
                <a:effectLst/>
                <a:latin typeface="Calibri" panose="020F0502020204030204" pitchFamily="34" charset="0"/>
                <a:ea typeface="Calibri" panose="020F0502020204030204" pitchFamily="34" charset="0"/>
                <a:cs typeface="Arial" panose="020B0604020202020204" pitchFamily="34" charset="0"/>
              </a:rPr>
              <a:t>follow up</a:t>
            </a:r>
            <a:r>
              <a:rPr lang="el-GR" sz="1600" kern="1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lgn="just">
              <a:spcAft>
                <a:spcPts val="600"/>
              </a:spcAft>
              <a:buFont typeface="Arial" panose="020B0604020202020204" pitchFamily="34" charset="0"/>
              <a:buChar char="•"/>
            </a:pPr>
            <a:r>
              <a:rPr lang="el-GR" sz="1600" kern="100" dirty="0">
                <a:effectLst/>
                <a:latin typeface="Calibri" panose="020F0502020204030204" pitchFamily="34" charset="0"/>
                <a:ea typeface="Calibri" panose="020F0502020204030204" pitchFamily="34" charset="0"/>
                <a:cs typeface="Arial" panose="020B0604020202020204" pitchFamily="34" charset="0"/>
              </a:rPr>
              <a:t>Στις δράσεις όπου οι ωφελούμενοι ήταν επιχειρήσεις πραγματοποιήθηκε και ταχυδρομική αποστολή. </a:t>
            </a:r>
          </a:p>
          <a:p>
            <a:pPr marL="285750" indent="-285750" algn="just">
              <a:spcAft>
                <a:spcPts val="600"/>
              </a:spcAft>
              <a:buFont typeface="Arial" panose="020B0604020202020204" pitchFamily="34" charset="0"/>
              <a:buChar char="•"/>
            </a:pPr>
            <a:r>
              <a:rPr lang="el-GR" sz="1600" kern="100" dirty="0">
                <a:effectLst/>
                <a:latin typeface="Calibri" panose="020F0502020204030204" pitchFamily="34" charset="0"/>
                <a:ea typeface="Calibri" panose="020F0502020204030204" pitchFamily="34" charset="0"/>
                <a:cs typeface="Arial" panose="020B0604020202020204" pitchFamily="34" charset="0"/>
              </a:rPr>
              <a:t>Προς διευκόλυνση των ερωτώμενων, αναπτύχθηκαν τα ερωτηματολόγια και σε «</a:t>
            </a:r>
            <a:r>
              <a:rPr lang="el-GR" sz="1600" kern="100" dirty="0" err="1">
                <a:effectLst/>
                <a:latin typeface="Calibri" panose="020F0502020204030204" pitchFamily="34" charset="0"/>
                <a:ea typeface="Calibri" panose="020F0502020204030204" pitchFamily="34" charset="0"/>
                <a:cs typeface="Arial" panose="020B0604020202020204" pitchFamily="34" charset="0"/>
              </a:rPr>
              <a:t>Google</a:t>
            </a:r>
            <a:r>
              <a:rPr lang="el-GR" sz="1600" kern="100" dirty="0">
                <a:effectLst/>
                <a:latin typeface="Calibri" panose="020F0502020204030204" pitchFamily="34" charset="0"/>
                <a:ea typeface="Calibri" panose="020F0502020204030204" pitchFamily="34" charset="0"/>
                <a:cs typeface="Arial" panose="020B0604020202020204" pitchFamily="34" charset="0"/>
              </a:rPr>
              <a:t> </a:t>
            </a:r>
            <a:r>
              <a:rPr lang="el-GR" sz="1600" kern="100" dirty="0" err="1">
                <a:effectLst/>
                <a:latin typeface="Calibri" panose="020F0502020204030204" pitchFamily="34" charset="0"/>
                <a:ea typeface="Calibri" panose="020F0502020204030204" pitchFamily="34" charset="0"/>
                <a:cs typeface="Arial" panose="020B0604020202020204" pitchFamily="34" charset="0"/>
              </a:rPr>
              <a:t>Forms</a:t>
            </a:r>
            <a:r>
              <a:rPr lang="el-GR" sz="1600" kern="1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lgn="just">
              <a:lnSpc>
                <a:spcPct val="120000"/>
              </a:lnSpc>
              <a:spcAft>
                <a:spcPts val="800"/>
              </a:spcAft>
              <a:buFont typeface="Arial" panose="020B0604020202020204" pitchFamily="34" charset="0"/>
              <a:buChar char="•"/>
            </a:pPr>
            <a:r>
              <a:rPr lang="el-GR" sz="1600" kern="100" dirty="0">
                <a:latin typeface="Calibri" panose="020F0502020204030204" pitchFamily="34" charset="0"/>
                <a:ea typeface="Calibri" panose="020F0502020204030204" pitchFamily="34" charset="0"/>
                <a:cs typeface="Arial" panose="020B0604020202020204" pitchFamily="34" charset="0"/>
              </a:rPr>
              <a:t>Τηλεφωνικές συνεντεύξεις στο σύνολο ή σε επιμέρους τμήματα της έρευνας</a:t>
            </a:r>
            <a:endParaRPr lang="el-GR" sz="16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spcAft>
                <a:spcPts val="600"/>
              </a:spcAft>
              <a:buClr>
                <a:srgbClr val="C00000"/>
              </a:buClr>
              <a:buFont typeface="Wingdings" panose="05000000000000000000" pitchFamily="2" charset="2"/>
              <a:buChar char="v"/>
            </a:pPr>
            <a:r>
              <a:rPr lang="el-GR" sz="1600" b="1" kern="100" dirty="0">
                <a:latin typeface="Calibri" panose="020F0502020204030204" pitchFamily="34" charset="0"/>
                <a:cs typeface="Arial" panose="020B0604020202020204" pitchFamily="34" charset="0"/>
              </a:rPr>
              <a:t>Προβλήματα</a:t>
            </a:r>
          </a:p>
          <a:p>
            <a:pPr marL="285750" indent="-285750" algn="just">
              <a:spcAft>
                <a:spcPts val="600"/>
              </a:spcAft>
              <a:buFont typeface="Arial" panose="020B0604020202020204" pitchFamily="34" charset="0"/>
              <a:buChar char="•"/>
            </a:pPr>
            <a:r>
              <a:rPr lang="el-GR" sz="1600" kern="100" dirty="0">
                <a:effectLst/>
                <a:latin typeface="Calibri" panose="020F0502020204030204" pitchFamily="34" charset="0"/>
                <a:ea typeface="Calibri" panose="020F0502020204030204" pitchFamily="34" charset="0"/>
                <a:cs typeface="Arial" panose="020B0604020202020204" pitchFamily="34" charset="0"/>
              </a:rPr>
              <a:t>Άκυρα </a:t>
            </a:r>
            <a:r>
              <a:rPr lang="en-US" sz="1600" kern="100" dirty="0">
                <a:effectLst/>
                <a:latin typeface="Calibri" panose="020F0502020204030204" pitchFamily="34" charset="0"/>
                <a:ea typeface="Calibri" panose="020F0502020204030204" pitchFamily="34" charset="0"/>
                <a:cs typeface="Arial" panose="020B0604020202020204" pitchFamily="34" charset="0"/>
              </a:rPr>
              <a:t>email</a:t>
            </a:r>
            <a:r>
              <a:rPr lang="el-GR" sz="1600" kern="100" dirty="0">
                <a:effectLst/>
                <a:latin typeface="Calibri" panose="020F0502020204030204" pitchFamily="34" charset="0"/>
                <a:ea typeface="Calibri" panose="020F0502020204030204" pitchFamily="34" charset="0"/>
                <a:cs typeface="Arial" panose="020B0604020202020204" pitchFamily="34" charset="0"/>
              </a:rPr>
              <a:t> / επιστροφές:</a:t>
            </a:r>
            <a:r>
              <a:rPr lang="en-US" sz="1600" kern="100" dirty="0">
                <a:effectLst/>
                <a:latin typeface="Calibri" panose="020F0502020204030204" pitchFamily="34" charset="0"/>
                <a:ea typeface="Calibri" panose="020F0502020204030204" pitchFamily="34" charset="0"/>
                <a:cs typeface="Arial" panose="020B0604020202020204" pitchFamily="34" charset="0"/>
              </a:rPr>
              <a:t> </a:t>
            </a:r>
            <a:r>
              <a:rPr lang="el-GR" sz="1600" kern="100" dirty="0">
                <a:effectLst/>
                <a:latin typeface="Calibri" panose="020F0502020204030204" pitchFamily="34" charset="0"/>
                <a:ea typeface="Calibri" panose="020F0502020204030204" pitchFamily="34" charset="0"/>
                <a:cs typeface="Arial" panose="020B0604020202020204" pitchFamily="34" charset="0"/>
              </a:rPr>
              <a:t>διαδικτυακή και τηλεφωνική αναζήτηση</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l-GR" sz="1600" kern="100" dirty="0" err="1">
                <a:effectLst/>
                <a:latin typeface="Calibri" panose="020F0502020204030204" pitchFamily="34" charset="0"/>
                <a:ea typeface="Calibri" panose="020F0502020204030204" pitchFamily="34" charset="0"/>
                <a:cs typeface="Arial" panose="020B0604020202020204" pitchFamily="34" charset="0"/>
              </a:rPr>
              <a:t>Επαναπροώθηση</a:t>
            </a:r>
            <a:r>
              <a:rPr lang="el-GR" sz="1600" kern="100" dirty="0">
                <a:effectLst/>
                <a:latin typeface="Calibri" panose="020F0502020204030204" pitchFamily="34" charset="0"/>
                <a:ea typeface="Calibri" panose="020F0502020204030204" pitchFamily="34" charset="0"/>
                <a:cs typeface="Arial" panose="020B0604020202020204" pitchFamily="34" charset="0"/>
              </a:rPr>
              <a:t> των ερωτηματολογίων κατόπιν υπόδειξης των φορέων, σε νέες ή στις ίδιες διευθύνσεις. Ανάλογη άμεση και ουσιαστική προσπάθεια επικοινωνίας με φορείς, πραγματοποίησε η Αναθέτουσα Αρχή.</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61FC2FCC-9F51-985D-2055-AA67E49E70AC}"/>
              </a:ext>
            </a:extLst>
          </p:cNvPr>
          <p:cNvSpPr txBox="1"/>
          <p:nvPr/>
        </p:nvSpPr>
        <p:spPr>
          <a:xfrm>
            <a:off x="557859" y="5151332"/>
            <a:ext cx="8965211" cy="830997"/>
          </a:xfrm>
          <a:prstGeom prst="rect">
            <a:avLst/>
          </a:prstGeom>
          <a:solidFill>
            <a:schemeClr val="bg2"/>
          </a:solidFill>
        </p:spPr>
        <p:txBody>
          <a:bodyPr wrap="square">
            <a:spAutoFit/>
          </a:bodyPr>
          <a:lstStyle/>
          <a:p>
            <a:r>
              <a:rPr lang="el-GR" sz="1600" kern="100" dirty="0">
                <a:effectLst/>
                <a:latin typeface="Calibri" panose="020F0502020204030204" pitchFamily="34" charset="0"/>
                <a:ea typeface="Calibri" panose="020F0502020204030204" pitchFamily="34" charset="0"/>
                <a:cs typeface="Arial" panose="020B0604020202020204" pitchFamily="34" charset="0"/>
              </a:rPr>
              <a:t>Οι αποδέκτες των περισσοτέρων δράσεων προσεγγίστηκαν πρώτη φορά ταχυδρομικά και μέσω ηλεκτρονικού ταχυδρομείου τον Μάιο του 2022 και το Φθινόπωρο του 202</a:t>
            </a:r>
            <a:r>
              <a:rPr lang="el-GR" sz="1600" kern="100" dirty="0">
                <a:latin typeface="Calibri" panose="020F0502020204030204" pitchFamily="34" charset="0"/>
                <a:ea typeface="Calibri" panose="020F0502020204030204" pitchFamily="34" charset="0"/>
                <a:cs typeface="Arial" panose="020B0604020202020204" pitchFamily="34" charset="0"/>
              </a:rPr>
              <a:t>2</a:t>
            </a:r>
            <a:r>
              <a:rPr lang="el-GR" sz="1600" kern="100" dirty="0">
                <a:effectLst/>
                <a:latin typeface="Calibri" panose="020F0502020204030204" pitchFamily="34" charset="0"/>
                <a:ea typeface="Calibri" panose="020F0502020204030204" pitchFamily="34" charset="0"/>
                <a:cs typeface="Arial" panose="020B0604020202020204" pitchFamily="34" charset="0"/>
              </a:rPr>
              <a:t> έγιναν άλλες δύο υπενθυμίσεις σε όσους δεν είχαν ανταποκριθεί μέχρι εκείνη την στιγμή. </a:t>
            </a:r>
            <a:endParaRPr lang="en-US" sz="1600" dirty="0"/>
          </a:p>
        </p:txBody>
      </p:sp>
    </p:spTree>
    <p:extLst>
      <p:ext uri="{BB962C8B-B14F-4D97-AF65-F5344CB8AC3E}">
        <p14:creationId xmlns:p14="http://schemas.microsoft.com/office/powerpoint/2010/main" val="418122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60BB9-6311-7256-B7D3-6280B83ACB10}"/>
              </a:ext>
            </a:extLst>
          </p:cNvPr>
          <p:cNvSpPr txBox="1"/>
          <p:nvPr/>
        </p:nvSpPr>
        <p:spPr>
          <a:xfrm>
            <a:off x="385823" y="496229"/>
            <a:ext cx="7418382" cy="369332"/>
          </a:xfrm>
          <a:prstGeom prst="rect">
            <a:avLst/>
          </a:prstGeom>
          <a:noFill/>
        </p:spPr>
        <p:txBody>
          <a:bodyPr wrap="square" rtlCol="0">
            <a:spAutoFit/>
          </a:bodyPr>
          <a:lstStyle/>
          <a:p>
            <a:r>
              <a:rPr lang="el-GR" b="1" dirty="0">
                <a:solidFill>
                  <a:schemeClr val="bg2">
                    <a:lumMod val="25000"/>
                  </a:schemeClr>
                </a:solidFill>
              </a:rPr>
              <a:t>Ανταπόκριση</a:t>
            </a:r>
          </a:p>
        </p:txBody>
      </p:sp>
      <p:sp>
        <p:nvSpPr>
          <p:cNvPr id="4" name="TextBox 3">
            <a:extLst>
              <a:ext uri="{FF2B5EF4-FFF2-40B4-BE49-F238E27FC236}">
                <a16:creationId xmlns:a16="http://schemas.microsoft.com/office/drawing/2014/main" id="{1E4EEB94-9231-253F-DD13-FA77739F8F69}"/>
              </a:ext>
            </a:extLst>
          </p:cNvPr>
          <p:cNvSpPr txBox="1"/>
          <p:nvPr/>
        </p:nvSpPr>
        <p:spPr>
          <a:xfrm>
            <a:off x="385823" y="0"/>
            <a:ext cx="4107150" cy="369332"/>
          </a:xfrm>
          <a:prstGeom prst="rect">
            <a:avLst/>
          </a:prstGeom>
          <a:noFill/>
        </p:spPr>
        <p:txBody>
          <a:bodyPr wrap="none" rtlCol="0">
            <a:spAutoFit/>
          </a:bodyPr>
          <a:lstStyle/>
          <a:p>
            <a:r>
              <a:rPr lang="el-GR" b="1" dirty="0"/>
              <a:t>ΕΙΔΙΚΗ ΑΝΑΦΟΡΑ ΣΤΗΝ ΕΡΕΥΝΑ ΠΕΔΙΟΥ </a:t>
            </a:r>
          </a:p>
        </p:txBody>
      </p:sp>
      <p:sp>
        <p:nvSpPr>
          <p:cNvPr id="2" name="TextBox 1">
            <a:extLst>
              <a:ext uri="{FF2B5EF4-FFF2-40B4-BE49-F238E27FC236}">
                <a16:creationId xmlns:a16="http://schemas.microsoft.com/office/drawing/2014/main" id="{611B8305-6D4A-01F2-4F59-FA3FDE511712}"/>
              </a:ext>
            </a:extLst>
          </p:cNvPr>
          <p:cNvSpPr txBox="1"/>
          <p:nvPr/>
        </p:nvSpPr>
        <p:spPr>
          <a:xfrm>
            <a:off x="385823" y="1242204"/>
            <a:ext cx="9232630" cy="584775"/>
          </a:xfrm>
          <a:prstGeom prst="rect">
            <a:avLst/>
          </a:prstGeom>
          <a:noFill/>
        </p:spPr>
        <p:txBody>
          <a:bodyPr wrap="square" rtlCol="0">
            <a:spAutoFit/>
          </a:bodyPr>
          <a:lstStyle/>
          <a:p>
            <a:r>
              <a:rPr lang="el-GR" sz="1600" dirty="0"/>
              <a:t>Για το σκοπό της έρευνας και στο σύνολο των 28 δράσεων προσεγγίστηκαν επιτυχώς 1723 από τους 1907 (~90%) ωφελούμενους.</a:t>
            </a:r>
          </a:p>
        </p:txBody>
      </p:sp>
      <p:graphicFrame>
        <p:nvGraphicFramePr>
          <p:cNvPr id="5" name="Chart 4">
            <a:extLst>
              <a:ext uri="{FF2B5EF4-FFF2-40B4-BE49-F238E27FC236}">
                <a16:creationId xmlns:a16="http://schemas.microsoft.com/office/drawing/2014/main" id="{05CA2EAA-981E-3021-9B54-0A47CF8D093E}"/>
              </a:ext>
            </a:extLst>
          </p:cNvPr>
          <p:cNvGraphicFramePr>
            <a:graphicFrameLocks/>
          </p:cNvGraphicFramePr>
          <p:nvPr>
            <p:extLst>
              <p:ext uri="{D42A27DB-BD31-4B8C-83A1-F6EECF244321}">
                <p14:modId xmlns:p14="http://schemas.microsoft.com/office/powerpoint/2010/main" val="1081343317"/>
              </p:ext>
            </p:extLst>
          </p:nvPr>
        </p:nvGraphicFramePr>
        <p:xfrm>
          <a:off x="736030" y="2051136"/>
          <a:ext cx="8340383" cy="34710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6E934B7-3B48-149A-9C1D-08D5D21454A0}"/>
              </a:ext>
            </a:extLst>
          </p:cNvPr>
          <p:cNvSpPr txBox="1"/>
          <p:nvPr/>
        </p:nvSpPr>
        <p:spPr>
          <a:xfrm>
            <a:off x="615776" y="5595918"/>
            <a:ext cx="8833449" cy="607539"/>
          </a:xfrm>
          <a:prstGeom prst="rect">
            <a:avLst/>
          </a:prstGeom>
          <a:solidFill>
            <a:schemeClr val="bg1">
              <a:lumMod val="85000"/>
            </a:schemeClr>
          </a:solidFill>
        </p:spPr>
        <p:txBody>
          <a:bodyPr wrap="square">
            <a:spAutoFit/>
          </a:bodyPr>
          <a:lstStyle/>
          <a:p>
            <a:pPr algn="just">
              <a:lnSpc>
                <a:spcPct val="107000"/>
              </a:lnSpc>
              <a:spcAft>
                <a:spcPts val="800"/>
              </a:spcAft>
            </a:pPr>
            <a:r>
              <a:rPr lang="el-GR" sz="1600" kern="100" dirty="0">
                <a:effectLst/>
                <a:latin typeface="Calibri" panose="020F0502020204030204" pitchFamily="34" charset="0"/>
                <a:ea typeface="Calibri" panose="020F0502020204030204" pitchFamily="34" charset="0"/>
                <a:cs typeface="Arial" panose="020B0604020202020204" pitchFamily="34" charset="0"/>
              </a:rPr>
              <a:t>Συνολικά στην έρευνα απάντησαν 483 ωφελούμενοι που συμμετείχαν σε όλες τις δράσεις (ποσοστό απόκρισης 28%).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69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60BB9-6311-7256-B7D3-6280B83ACB10}"/>
              </a:ext>
            </a:extLst>
          </p:cNvPr>
          <p:cNvSpPr txBox="1"/>
          <p:nvPr/>
        </p:nvSpPr>
        <p:spPr>
          <a:xfrm>
            <a:off x="385823" y="508155"/>
            <a:ext cx="7418382" cy="369332"/>
          </a:xfrm>
          <a:prstGeom prst="rect">
            <a:avLst/>
          </a:prstGeom>
          <a:noFill/>
        </p:spPr>
        <p:txBody>
          <a:bodyPr wrap="square" rtlCol="0">
            <a:spAutoFit/>
          </a:bodyPr>
          <a:lstStyle/>
          <a:p>
            <a:r>
              <a:rPr lang="el-GR" b="1" dirty="0">
                <a:solidFill>
                  <a:schemeClr val="bg2">
                    <a:lumMod val="25000"/>
                  </a:schemeClr>
                </a:solidFill>
              </a:rPr>
              <a:t>Μελέτες περιπτώσεων</a:t>
            </a:r>
          </a:p>
        </p:txBody>
      </p:sp>
      <p:sp>
        <p:nvSpPr>
          <p:cNvPr id="4" name="TextBox 3">
            <a:extLst>
              <a:ext uri="{FF2B5EF4-FFF2-40B4-BE49-F238E27FC236}">
                <a16:creationId xmlns:a16="http://schemas.microsoft.com/office/drawing/2014/main" id="{1E4EEB94-9231-253F-DD13-FA77739F8F69}"/>
              </a:ext>
            </a:extLst>
          </p:cNvPr>
          <p:cNvSpPr txBox="1"/>
          <p:nvPr/>
        </p:nvSpPr>
        <p:spPr>
          <a:xfrm>
            <a:off x="385823" y="0"/>
            <a:ext cx="4107150" cy="369332"/>
          </a:xfrm>
          <a:prstGeom prst="rect">
            <a:avLst/>
          </a:prstGeom>
          <a:noFill/>
        </p:spPr>
        <p:txBody>
          <a:bodyPr wrap="none" rtlCol="0">
            <a:spAutoFit/>
          </a:bodyPr>
          <a:lstStyle/>
          <a:p>
            <a:r>
              <a:rPr lang="el-GR" b="1" dirty="0"/>
              <a:t>ΕΙΔΙΚΗ ΑΝΑΦΟΡΑ ΣΤΗΝ ΕΡΕΥΝΑ ΠΕΔΙΟΥ </a:t>
            </a:r>
          </a:p>
        </p:txBody>
      </p:sp>
      <p:sp>
        <p:nvSpPr>
          <p:cNvPr id="7" name="TextBox 6">
            <a:extLst>
              <a:ext uri="{FF2B5EF4-FFF2-40B4-BE49-F238E27FC236}">
                <a16:creationId xmlns:a16="http://schemas.microsoft.com/office/drawing/2014/main" id="{A1FB0C38-1126-B746-1FAA-A844A4BD0DCB}"/>
              </a:ext>
            </a:extLst>
          </p:cNvPr>
          <p:cNvSpPr txBox="1"/>
          <p:nvPr/>
        </p:nvSpPr>
        <p:spPr>
          <a:xfrm>
            <a:off x="478353" y="1470205"/>
            <a:ext cx="8808771" cy="3720762"/>
          </a:xfrm>
          <a:prstGeom prst="rect">
            <a:avLst/>
          </a:prstGeom>
          <a:noFill/>
        </p:spPr>
        <p:txBody>
          <a:bodyPr wrap="square">
            <a:spAutoFit/>
          </a:bodyPr>
          <a:lstStyle/>
          <a:p>
            <a:pPr algn="just">
              <a:lnSpc>
                <a:spcPct val="120000"/>
              </a:lnSpc>
              <a:spcAft>
                <a:spcPts val="800"/>
              </a:spcAft>
            </a:pPr>
            <a:r>
              <a:rPr lang="el-GR" sz="1600" kern="100" dirty="0">
                <a:effectLst/>
                <a:latin typeface="Calibri" panose="020F0502020204030204" pitchFamily="34" charset="0"/>
                <a:ea typeface="Calibri" panose="020F0502020204030204" pitchFamily="34" charset="0"/>
                <a:cs typeface="Arial" panose="020B0604020202020204" pitchFamily="34" charset="0"/>
              </a:rPr>
              <a:t>Βασικός στόχος των μελετών περίπτωσης ήταν να εμπλουτιστούν οι απαντήσεις της έρευνας με πρόσθετες πληροφορίες, παράγοντες και ερμηνευτικά σχήματα για τα ζητήματα της έρευνας αξιολόγησης. Η επιλογή των φορέων βασίστηκε στις απαντήσεις τους στην έρευνα με ερωτηματολόγια κατά κύριο λόγο. </a:t>
            </a:r>
          </a:p>
          <a:p>
            <a:pPr algn="just">
              <a:lnSpc>
                <a:spcPct val="120000"/>
              </a:lnSpc>
              <a:spcAft>
                <a:spcPts val="800"/>
              </a:spcAft>
            </a:pPr>
            <a:r>
              <a:rPr lang="el-GR" sz="1600" kern="100" dirty="0">
                <a:effectLst/>
                <a:latin typeface="Calibri" panose="020F0502020204030204" pitchFamily="34" charset="0"/>
                <a:ea typeface="Calibri" panose="020F0502020204030204" pitchFamily="34" charset="0"/>
                <a:cs typeface="Arial" panose="020B0604020202020204" pitchFamily="34" charset="0"/>
              </a:rPr>
              <a:t>Επιλέχθηκαν περιπτώσεις που αναφέρουν σημαντικά αποτελέσματα ή σημαντικά προβλήματα στην υλοποίηση. Κατά τη διάρκεια της συνέντευξης  υλοποιήθηκε μια ανοιχτού τύπου συζήτηση ώστε οι συνεντευξιαζόμενοι να παραθέσουν τις απόψεις τους όχι μόνο μέσω της δομημένης μορφής ενός ερωτηματολογίου, αλλά στο ευρύτερο πλαίσιο μιας συζήτησης για τα μετρούμενα ποιοτικά και ποσοτικά μεγέθη, για την αποτελεσματικότητα των δράσεων της ΓΓΕΚ, τη συνέπεια στόχων και δράσεων, την </a:t>
            </a:r>
            <a:r>
              <a:rPr lang="el-GR" sz="1600" kern="100" dirty="0" err="1">
                <a:effectLst/>
                <a:latin typeface="Calibri" panose="020F0502020204030204" pitchFamily="34" charset="0"/>
                <a:ea typeface="Calibri" panose="020F0502020204030204" pitchFamily="34" charset="0"/>
                <a:cs typeface="Arial" panose="020B0604020202020204" pitchFamily="34" charset="0"/>
              </a:rPr>
              <a:t>προσθετικότητα</a:t>
            </a:r>
            <a:r>
              <a:rPr lang="el-GR" sz="1600" kern="100" dirty="0">
                <a:effectLst/>
                <a:latin typeface="Calibri" panose="020F0502020204030204" pitchFamily="34" charset="0"/>
                <a:ea typeface="Calibri" panose="020F0502020204030204" pitchFamily="34" charset="0"/>
                <a:cs typeface="Arial" panose="020B0604020202020204" pitchFamily="34" charset="0"/>
              </a:rPr>
              <a:t> (</a:t>
            </a:r>
            <a:r>
              <a:rPr lang="el-GR" sz="1600" kern="100" dirty="0" err="1">
                <a:effectLst/>
                <a:latin typeface="Calibri" panose="020F0502020204030204" pitchFamily="34" charset="0"/>
                <a:ea typeface="Calibri" panose="020F0502020204030204" pitchFamily="34" charset="0"/>
                <a:cs typeface="Arial" panose="020B0604020202020204" pitchFamily="34" charset="0"/>
              </a:rPr>
              <a:t>additionality</a:t>
            </a:r>
            <a:r>
              <a:rPr lang="el-GR" sz="1600" kern="100" dirty="0">
                <a:effectLst/>
                <a:latin typeface="Calibri" panose="020F0502020204030204" pitchFamily="34" charset="0"/>
                <a:ea typeface="Calibri" panose="020F0502020204030204" pitchFamily="34" charset="0"/>
                <a:cs typeface="Arial" panose="020B0604020202020204" pitchFamily="34" charset="0"/>
              </a:rPr>
              <a:t>) των έργων που εκπονήθηκαν, την κριτική τους, τις ιδέες τους για αντίστοιχου χαρακτήρα δράσεις, αλλά και κάθε πρόσθετη πληροφορία που μπορεί να είναι χρήσιμη στην ερμηνεία των αποτελεσμάτων.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3741E629-320B-8726-6F4C-320F717D4639}"/>
              </a:ext>
            </a:extLst>
          </p:cNvPr>
          <p:cNvSpPr txBox="1"/>
          <p:nvPr/>
        </p:nvSpPr>
        <p:spPr>
          <a:xfrm>
            <a:off x="597623" y="5556181"/>
            <a:ext cx="8633842" cy="368049"/>
          </a:xfrm>
          <a:prstGeom prst="rect">
            <a:avLst/>
          </a:prstGeom>
          <a:solidFill>
            <a:schemeClr val="bg1">
              <a:lumMod val="85000"/>
            </a:schemeClr>
          </a:solidFill>
        </p:spPr>
        <p:txBody>
          <a:bodyPr wrap="square">
            <a:spAutoFit/>
          </a:bodyPr>
          <a:lstStyle/>
          <a:p>
            <a:pPr algn="just">
              <a:lnSpc>
                <a:spcPct val="120000"/>
              </a:lnSpc>
              <a:spcAft>
                <a:spcPts val="800"/>
              </a:spcAft>
            </a:pPr>
            <a:r>
              <a:rPr lang="el-GR" sz="1600" kern="100" dirty="0">
                <a:effectLst/>
                <a:latin typeface="Calibri" panose="020F0502020204030204" pitchFamily="34" charset="0"/>
                <a:ea typeface="Calibri" panose="020F0502020204030204" pitchFamily="34" charset="0"/>
                <a:cs typeface="Arial" panose="020B0604020202020204" pitchFamily="34" charset="0"/>
              </a:rPr>
              <a:t>~50 Μελέτες περίπτωση</a:t>
            </a:r>
            <a:r>
              <a:rPr lang="el-GR" sz="1600" kern="100" dirty="0">
                <a:latin typeface="Calibri" panose="020F0502020204030204" pitchFamily="34" charset="0"/>
                <a:ea typeface="Calibri" panose="020F0502020204030204" pitchFamily="34" charset="0"/>
                <a:cs typeface="Arial" panose="020B0604020202020204" pitchFamily="34" charset="0"/>
              </a:rPr>
              <a:t>ς </a:t>
            </a:r>
            <a:r>
              <a:rPr lang="el-GR" sz="1600" kern="100" dirty="0">
                <a:effectLst/>
                <a:latin typeface="Calibri" panose="020F0502020204030204" pitchFamily="34" charset="0"/>
                <a:ea typeface="Calibri" panose="020F0502020204030204" pitchFamily="34" charset="0"/>
                <a:cs typeface="Arial" panose="020B0604020202020204" pitchFamily="34" charset="0"/>
              </a:rPr>
              <a:t>με βάση τα κριτήρια που είχαν τεθεί.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02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863600"/>
            <a:ext cx="9916969" cy="5219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970"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3"/>
            <a:tile tx="0" ty="0" sx="100000" sy="100000" flip="none" algn="tl"/>
          </a:blipFill>
        </p:spPr>
        <p:txBody>
          <a:bodyPr wrap="square" lIns="0" tIns="0" rIns="0" bIns="0" rtlCol="0">
            <a:noAutofit/>
          </a:bodyPr>
          <a:lstStyle/>
          <a:p>
            <a:endParaRPr sz="1322"/>
          </a:p>
        </p:txBody>
      </p:sp>
      <p:sp>
        <p:nvSpPr>
          <p:cNvPr id="72" name="TextBox 71">
            <a:extLst>
              <a:ext uri="{FF2B5EF4-FFF2-40B4-BE49-F238E27FC236}">
                <a16:creationId xmlns:a16="http://schemas.microsoft.com/office/drawing/2014/main" id="{9D0F5DAD-4BA7-CD63-BC8A-68856E940E48}"/>
              </a:ext>
            </a:extLst>
          </p:cNvPr>
          <p:cNvSpPr txBox="1"/>
          <p:nvPr/>
        </p:nvSpPr>
        <p:spPr>
          <a:xfrm>
            <a:off x="6673041" y="2038498"/>
            <a:ext cx="2209965" cy="369332"/>
          </a:xfrm>
          <a:prstGeom prst="rect">
            <a:avLst/>
          </a:prstGeom>
          <a:noFill/>
        </p:spPr>
        <p:txBody>
          <a:bodyPr wrap="none" rtlCol="0">
            <a:spAutoFit/>
          </a:bodyPr>
          <a:lstStyle/>
          <a:p>
            <a:pPr algn="ctr"/>
            <a:r>
              <a:rPr lang="el-GR" b="1" dirty="0">
                <a:solidFill>
                  <a:schemeClr val="bg2">
                    <a:lumMod val="25000"/>
                  </a:schemeClr>
                </a:solidFill>
              </a:rPr>
              <a:t>ΤΕΛΟΣ ΠΑΡΟΥΣΙΑΣΗΣ</a:t>
            </a: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83C2A025-AFB8-2877-4438-4B89C9E647C4}"/>
              </a:ext>
            </a:extLst>
          </p:cNvPr>
          <p:cNvSpPr txBox="1"/>
          <p:nvPr/>
        </p:nvSpPr>
        <p:spPr>
          <a:xfrm>
            <a:off x="4737100" y="6289964"/>
            <a:ext cx="4745566" cy="347668"/>
          </a:xfrm>
          <a:prstGeom prst="rect">
            <a:avLst/>
          </a:prstGeom>
          <a:noFill/>
        </p:spPr>
        <p:txBody>
          <a:bodyPr wrap="square" lIns="0" tIns="0" rIns="0" bIns="0" rtlCol="0">
            <a:noAutofit/>
          </a:bodyPr>
          <a:lstStyle/>
          <a:p>
            <a:pPr algn="ctr">
              <a:lnSpc>
                <a:spcPts val="2530"/>
              </a:lnSpc>
              <a:spcBef>
                <a:spcPts val="126"/>
              </a:spcBef>
            </a:pPr>
            <a:r>
              <a:rPr sz="1200" b="1" dirty="0">
                <a:solidFill>
                  <a:srgbClr val="C00000"/>
                </a:solidFill>
                <a:cs typeface="Calibri" panose="020F0502020204030204" pitchFamily="34" charset="0"/>
              </a:rPr>
              <a:t>A</a:t>
            </a:r>
            <a:r>
              <a:rPr lang="el-GR" sz="1200" b="1" dirty="0" err="1">
                <a:solidFill>
                  <a:srgbClr val="C00000"/>
                </a:solidFill>
                <a:cs typeface="Calibri" panose="020F0502020204030204" pitchFamily="34" charset="0"/>
              </a:rPr>
              <a:t>ποτίμηση</a:t>
            </a:r>
            <a:r>
              <a:rPr sz="1200" b="1" spc="54" dirty="0">
                <a:solidFill>
                  <a:srgbClr val="C00000"/>
                </a:solidFill>
                <a:cs typeface="Calibri" panose="020F0502020204030204" pitchFamily="34" charset="0"/>
              </a:rPr>
              <a:t> </a:t>
            </a:r>
            <a:r>
              <a:rPr lang="el-GR" sz="1200" b="1" spc="54" dirty="0">
                <a:solidFill>
                  <a:srgbClr val="C00000"/>
                </a:solidFill>
                <a:cs typeface="Calibri" panose="020F0502020204030204" pitchFamily="34" charset="0"/>
              </a:rPr>
              <a:t>Δ</a:t>
            </a:r>
            <a:r>
              <a:rPr sz="1200" b="1" dirty="0" err="1">
                <a:solidFill>
                  <a:srgbClr val="C00000"/>
                </a:solidFill>
                <a:cs typeface="Calibri" panose="020F0502020204030204" pitchFamily="34" charset="0"/>
              </a:rPr>
              <a:t>ρά</a:t>
            </a:r>
            <a:r>
              <a:rPr sz="1200" b="1" spc="-13" dirty="0" err="1">
                <a:solidFill>
                  <a:srgbClr val="C00000"/>
                </a:solidFill>
                <a:cs typeface="Calibri" panose="020F0502020204030204" pitchFamily="34" charset="0"/>
              </a:rPr>
              <a:t>σ</a:t>
            </a:r>
            <a:r>
              <a:rPr sz="1200" b="1" spc="-25" dirty="0" err="1">
                <a:solidFill>
                  <a:srgbClr val="C00000"/>
                </a:solidFill>
                <a:cs typeface="Calibri" panose="020F0502020204030204" pitchFamily="34" charset="0"/>
              </a:rPr>
              <a:t>ε</a:t>
            </a:r>
            <a:r>
              <a:rPr sz="1200" b="1" spc="-51"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lang="en-US" sz="1200" b="1" dirty="0">
                <a:solidFill>
                  <a:srgbClr val="C00000"/>
                </a:solidFill>
                <a:cs typeface="Calibri" panose="020F0502020204030204" pitchFamily="34" charset="0"/>
              </a:rPr>
              <a:t> </a:t>
            </a:r>
            <a:r>
              <a:rPr sz="1200" b="1" dirty="0" err="1">
                <a:solidFill>
                  <a:srgbClr val="C00000"/>
                </a:solidFill>
                <a:cs typeface="Calibri" panose="020F0502020204030204" pitchFamily="34" charset="0"/>
              </a:rPr>
              <a:t>Έρε</a:t>
            </a:r>
            <a:r>
              <a:rPr sz="1200" b="1" spc="-25" dirty="0" err="1">
                <a:solidFill>
                  <a:srgbClr val="C00000"/>
                </a:solidFill>
                <a:cs typeface="Calibri" panose="020F0502020204030204" pitchFamily="34" charset="0"/>
              </a:rPr>
              <a:t>υ</a:t>
            </a:r>
            <a:r>
              <a:rPr sz="1200" b="1" spc="-50" dirty="0" err="1">
                <a:solidFill>
                  <a:srgbClr val="C00000"/>
                </a:solidFill>
                <a:cs typeface="Calibri" panose="020F0502020204030204" pitchFamily="34" charset="0"/>
              </a:rPr>
              <a:t>ν</a:t>
            </a:r>
            <a:r>
              <a:rPr sz="1200" b="1" dirty="0">
                <a:solidFill>
                  <a:srgbClr val="C00000"/>
                </a:solidFill>
                <a:cs typeface="Calibri" panose="020F0502020204030204" pitchFamily="34" charset="0"/>
              </a:rPr>
              <a:t>ας</a:t>
            </a:r>
            <a:r>
              <a:rPr lang="el-GR" sz="1200" b="1" spc="106" dirty="0">
                <a:solidFill>
                  <a:srgbClr val="C00000"/>
                </a:solidFill>
                <a:cs typeface="Calibri" panose="020F0502020204030204" pitchFamily="34" charset="0"/>
              </a:rPr>
              <a:t> </a:t>
            </a:r>
            <a:r>
              <a:rPr sz="1200" b="1" spc="-50" dirty="0">
                <a:solidFill>
                  <a:srgbClr val="C00000"/>
                </a:solidFill>
                <a:cs typeface="Calibri" panose="020F0502020204030204" pitchFamily="34" charset="0"/>
              </a:rPr>
              <a:t>κ</a:t>
            </a:r>
            <a:r>
              <a:rPr sz="1200" b="1" dirty="0">
                <a:solidFill>
                  <a:srgbClr val="C00000"/>
                </a:solidFill>
                <a:cs typeface="Calibri" panose="020F0502020204030204" pitchFamily="34" charset="0"/>
              </a:rPr>
              <a:t>αι</a:t>
            </a:r>
            <a:r>
              <a:rPr sz="1200" b="1" spc="46" dirty="0">
                <a:solidFill>
                  <a:srgbClr val="C00000"/>
                </a:solidFill>
                <a:cs typeface="Calibri" panose="020F0502020204030204" pitchFamily="34" charset="0"/>
              </a:rPr>
              <a:t> </a:t>
            </a:r>
            <a:r>
              <a:rPr sz="1200" b="1" spc="-85" dirty="0">
                <a:solidFill>
                  <a:srgbClr val="C00000"/>
                </a:solidFill>
                <a:cs typeface="Calibri" panose="020F0502020204030204" pitchFamily="34" charset="0"/>
              </a:rPr>
              <a:t>Κ</a:t>
            </a:r>
            <a:r>
              <a:rPr sz="1200" b="1" dirty="0">
                <a:solidFill>
                  <a:srgbClr val="C00000"/>
                </a:solidFill>
                <a:cs typeface="Calibri" panose="020F0502020204030204" pitchFamily="34" charset="0"/>
              </a:rPr>
              <a:t>α</a:t>
            </a:r>
            <a:r>
              <a:rPr sz="1200" b="1" spc="-58" dirty="0">
                <a:solidFill>
                  <a:srgbClr val="C00000"/>
                </a:solidFill>
                <a:cs typeface="Calibri" panose="020F0502020204030204" pitchFamily="34" charset="0"/>
              </a:rPr>
              <a:t>ι</a:t>
            </a:r>
            <a:r>
              <a:rPr sz="1200" b="1" spc="-50" dirty="0">
                <a:solidFill>
                  <a:srgbClr val="C00000"/>
                </a:solidFill>
                <a:cs typeface="Calibri" panose="020F0502020204030204" pitchFamily="34" charset="0"/>
              </a:rPr>
              <a:t>ν</a:t>
            </a:r>
            <a:r>
              <a:rPr sz="1200" b="1" dirty="0">
                <a:solidFill>
                  <a:srgbClr val="C00000"/>
                </a:solidFill>
                <a:cs typeface="Calibri" panose="020F0502020204030204" pitchFamily="34" charset="0"/>
              </a:rPr>
              <a:t>ο</a:t>
            </a:r>
            <a:r>
              <a:rPr sz="1200" b="1" spc="-12" dirty="0">
                <a:solidFill>
                  <a:srgbClr val="C00000"/>
                </a:solidFill>
                <a:cs typeface="Calibri" panose="020F0502020204030204" pitchFamily="34" charset="0"/>
              </a:rPr>
              <a:t>τ</a:t>
            </a:r>
            <a:r>
              <a:rPr sz="1200" b="1" dirty="0">
                <a:solidFill>
                  <a:srgbClr val="C00000"/>
                </a:solidFill>
                <a:cs typeface="Calibri" panose="020F0502020204030204" pitchFamily="34" charset="0"/>
              </a:rPr>
              <a:t>ομίας της</a:t>
            </a:r>
            <a:r>
              <a:rPr sz="1200" b="1" spc="48" dirty="0">
                <a:solidFill>
                  <a:srgbClr val="C00000"/>
                </a:solidFill>
                <a:cs typeface="Calibri" panose="020F0502020204030204" pitchFamily="34" charset="0"/>
              </a:rPr>
              <a:t> </a:t>
            </a:r>
            <a:r>
              <a:rPr sz="1200" b="1" dirty="0">
                <a:solidFill>
                  <a:srgbClr val="C00000"/>
                </a:solidFill>
                <a:cs typeface="Calibri" panose="020F0502020204030204" pitchFamily="34" charset="0"/>
              </a:rPr>
              <a:t>ΓΓΕΚ</a:t>
            </a:r>
            <a:r>
              <a:rPr sz="1200" b="1" spc="64" dirty="0">
                <a:solidFill>
                  <a:srgbClr val="C00000"/>
                </a:solidFill>
                <a:cs typeface="Calibri" panose="020F0502020204030204" pitchFamily="34" charset="0"/>
              </a:rPr>
              <a:t> </a:t>
            </a:r>
            <a:r>
              <a:rPr lang="el-GR" sz="1200" b="1" dirty="0">
                <a:solidFill>
                  <a:srgbClr val="C00000"/>
                </a:solidFill>
                <a:cs typeface="Calibri" panose="020F0502020204030204" pitchFamily="34" charset="0"/>
              </a:rPr>
              <a:t>2007-2013</a:t>
            </a:r>
            <a:endParaRPr sz="1200" b="1" dirty="0">
              <a:solidFill>
                <a:srgbClr val="C00000"/>
              </a:solidFill>
              <a:cs typeface="Calibri" panose="020F0502020204030204" pitchFamily="34" charset="0"/>
            </a:endParaRPr>
          </a:p>
        </p:txBody>
      </p:sp>
      <p:pic>
        <p:nvPicPr>
          <p:cNvPr id="66" name="Picture 65" descr="A blue and white logo&#10;&#10;Description automatically generated">
            <a:extLst>
              <a:ext uri="{FF2B5EF4-FFF2-40B4-BE49-F238E27FC236}">
                <a16:creationId xmlns:a16="http://schemas.microsoft.com/office/drawing/2014/main" id="{8E324A1A-BF21-D42B-C65A-1A30A1EC4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57" y="252321"/>
            <a:ext cx="1143765" cy="450341"/>
          </a:xfrm>
          <a:prstGeom prst="rect">
            <a:avLst/>
          </a:prstGeom>
        </p:spPr>
      </p:pic>
      <p:sp>
        <p:nvSpPr>
          <p:cNvPr id="2" name="TextBox 1">
            <a:extLst>
              <a:ext uri="{FF2B5EF4-FFF2-40B4-BE49-F238E27FC236}">
                <a16:creationId xmlns:a16="http://schemas.microsoft.com/office/drawing/2014/main" id="{F7A0D8C3-1CBA-6A6F-F60E-3C27CEF42880}"/>
              </a:ext>
            </a:extLst>
          </p:cNvPr>
          <p:cNvSpPr txBox="1"/>
          <p:nvPr/>
        </p:nvSpPr>
        <p:spPr>
          <a:xfrm>
            <a:off x="6455916" y="3543711"/>
            <a:ext cx="2084225" cy="261610"/>
          </a:xfrm>
          <a:prstGeom prst="rect">
            <a:avLst/>
          </a:prstGeom>
          <a:noFill/>
        </p:spPr>
        <p:txBody>
          <a:bodyPr wrap="none" rtlCol="0">
            <a:spAutoFit/>
          </a:bodyPr>
          <a:lstStyle/>
          <a:p>
            <a:r>
              <a:rPr lang="el-GR" sz="1100" i="1" dirty="0">
                <a:solidFill>
                  <a:schemeClr val="bg2">
                    <a:lumMod val="50000"/>
                  </a:schemeClr>
                </a:solidFill>
              </a:rPr>
              <a:t>Ανάδοχος Σύμβουλος-Μελετητής</a:t>
            </a:r>
          </a:p>
        </p:txBody>
      </p:sp>
      <p:pic>
        <p:nvPicPr>
          <p:cNvPr id="3" name="Picture 2" descr="A picture containing text, weapon, clipart&#10;&#10;Description automatically generated">
            <a:extLst>
              <a:ext uri="{FF2B5EF4-FFF2-40B4-BE49-F238E27FC236}">
                <a16:creationId xmlns:a16="http://schemas.microsoft.com/office/drawing/2014/main" id="{4DE0251D-4BB0-BFEA-25C0-FC9253F547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3316" y="3933039"/>
            <a:ext cx="1177648" cy="202374"/>
          </a:xfrm>
          <a:prstGeom prst="rect">
            <a:avLst/>
          </a:prstGeom>
        </p:spPr>
      </p:pic>
      <p:pic>
        <p:nvPicPr>
          <p:cNvPr id="4" name="Picture 3" descr="Icon&#10;&#10;Description automatically generated">
            <a:extLst>
              <a:ext uri="{FF2B5EF4-FFF2-40B4-BE49-F238E27FC236}">
                <a16:creationId xmlns:a16="http://schemas.microsoft.com/office/drawing/2014/main" id="{FF92EC2D-A1D3-A430-94EC-285074358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3006" y="3771966"/>
            <a:ext cx="328017" cy="328017"/>
          </a:xfrm>
          <a:prstGeom prst="rect">
            <a:avLst/>
          </a:prstGeom>
        </p:spPr>
      </p:pic>
      <p:pic>
        <p:nvPicPr>
          <p:cNvPr id="5" name="Picture 4" descr="A close up of a logo&#10;&#10;Description automatically generated">
            <a:extLst>
              <a:ext uri="{FF2B5EF4-FFF2-40B4-BE49-F238E27FC236}">
                <a16:creationId xmlns:a16="http://schemas.microsoft.com/office/drawing/2014/main" id="{AB5EB95E-9030-B33E-5F2D-DCBF64D41C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0211" y="3864281"/>
            <a:ext cx="917257" cy="235703"/>
          </a:xfrm>
          <a:prstGeom prst="rect">
            <a:avLst/>
          </a:prstGeom>
        </p:spPr>
      </p:pic>
      <p:sp>
        <p:nvSpPr>
          <p:cNvPr id="10" name="object 85">
            <a:extLst>
              <a:ext uri="{FF2B5EF4-FFF2-40B4-BE49-F238E27FC236}">
                <a16:creationId xmlns:a16="http://schemas.microsoft.com/office/drawing/2014/main" id="{09A2ADE8-E5C8-2AD3-D14E-8B189F1BD9FF}"/>
              </a:ext>
            </a:extLst>
          </p:cNvPr>
          <p:cNvSpPr txBox="1"/>
          <p:nvPr/>
        </p:nvSpPr>
        <p:spPr>
          <a:xfrm>
            <a:off x="4393" y="854283"/>
            <a:ext cx="9892243" cy="820627"/>
          </a:xfrm>
          <a:prstGeom prst="rect">
            <a:avLst/>
          </a:prstGeom>
          <a:solidFill>
            <a:srgbClr val="D0F7F3"/>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11" name="object 85">
            <a:extLst>
              <a:ext uri="{FF2B5EF4-FFF2-40B4-BE49-F238E27FC236}">
                <a16:creationId xmlns:a16="http://schemas.microsoft.com/office/drawing/2014/main" id="{481411CA-D6B6-8FC3-651D-3BFC16DDA48A}"/>
              </a:ext>
            </a:extLst>
          </p:cNvPr>
          <p:cNvSpPr txBox="1"/>
          <p:nvPr/>
        </p:nvSpPr>
        <p:spPr>
          <a:xfrm>
            <a:off x="3233727" y="1105413"/>
            <a:ext cx="3439314" cy="433188"/>
          </a:xfrm>
          <a:prstGeom prst="rect">
            <a:avLst/>
          </a:prstGeom>
        </p:spPr>
        <p:txBody>
          <a:bodyPr wrap="square" lIns="0" tIns="0" rIns="0" bIns="0" rtlCol="0">
            <a:noAutofit/>
          </a:bodyPr>
          <a:lstStyle/>
          <a:p>
            <a:pPr algn="ctr">
              <a:lnSpc>
                <a:spcPts val="2530"/>
              </a:lnSpc>
              <a:spcBef>
                <a:spcPts val="126"/>
              </a:spcBef>
              <a:spcAft>
                <a:spcPts val="400"/>
              </a:spcAft>
            </a:pPr>
            <a:r>
              <a:rPr lang="el-GR" b="1" dirty="0">
                <a:solidFill>
                  <a:sysClr val="windowText" lastClr="000000"/>
                </a:solidFill>
                <a:latin typeface="Calibri" panose="020F0502020204030204" pitchFamily="34" charset="0"/>
                <a:cs typeface="Calibri" panose="020F0502020204030204" pitchFamily="34" charset="0"/>
              </a:rPr>
              <a:t>Εισαγωγική παρουσίαση</a:t>
            </a:r>
            <a:endParaRPr sz="1700" b="1" dirty="0">
              <a:solidFill>
                <a:sysClr val="windowText" lastClr="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5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2" y="369332"/>
            <a:ext cx="5621388"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[1/7</a:t>
            </a:r>
            <a:r>
              <a:rPr lang="en-US" b="1" dirty="0">
                <a:solidFill>
                  <a:schemeClr val="bg2">
                    <a:lumMod val="25000"/>
                  </a:schemeClr>
                </a:solidFill>
              </a:rPr>
              <a:t>]</a:t>
            </a:r>
            <a:r>
              <a:rPr lang="el-GR" b="1" dirty="0">
                <a:solidFill>
                  <a:schemeClr val="bg2">
                    <a:lumMod val="25000"/>
                  </a:schemeClr>
                </a:solidFill>
              </a:rPr>
              <a:t> </a:t>
            </a:r>
          </a:p>
        </p:txBody>
      </p:sp>
      <p:sp>
        <p:nvSpPr>
          <p:cNvPr id="4" name="TextBox 3">
            <a:extLst>
              <a:ext uri="{FF2B5EF4-FFF2-40B4-BE49-F238E27FC236}">
                <a16:creationId xmlns:a16="http://schemas.microsoft.com/office/drawing/2014/main" id="{F569DA4B-FF90-09F5-402E-B6F208E36EFB}"/>
              </a:ext>
            </a:extLst>
          </p:cNvPr>
          <p:cNvSpPr txBox="1"/>
          <p:nvPr/>
        </p:nvSpPr>
        <p:spPr>
          <a:xfrm>
            <a:off x="620872" y="654842"/>
            <a:ext cx="3227550" cy="338554"/>
          </a:xfrm>
          <a:prstGeom prst="rect">
            <a:avLst/>
          </a:prstGeom>
          <a:noFill/>
        </p:spPr>
        <p:txBody>
          <a:bodyPr wrap="none" rtlCol="0">
            <a:spAutoFit/>
          </a:bodyPr>
          <a:lstStyle/>
          <a:p>
            <a:r>
              <a:rPr lang="el-GR" sz="1600" b="1" dirty="0">
                <a:solidFill>
                  <a:srgbClr val="C00000"/>
                </a:solidFill>
              </a:rPr>
              <a:t>Σκοπός και πλαίσιο του έργου (1/2)</a:t>
            </a:r>
          </a:p>
        </p:txBody>
      </p:sp>
      <p:sp>
        <p:nvSpPr>
          <p:cNvPr id="2" name="TextBox 1">
            <a:extLst>
              <a:ext uri="{FF2B5EF4-FFF2-40B4-BE49-F238E27FC236}">
                <a16:creationId xmlns:a16="http://schemas.microsoft.com/office/drawing/2014/main" id="{7744F6DD-BE7D-7388-B7DE-EFF475F7BF21}"/>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Content Placeholder 2">
            <a:extLst>
              <a:ext uri="{FF2B5EF4-FFF2-40B4-BE49-F238E27FC236}">
                <a16:creationId xmlns:a16="http://schemas.microsoft.com/office/drawing/2014/main" id="{25106F39-C921-4669-562A-1CDB48B78792}"/>
              </a:ext>
            </a:extLst>
          </p:cNvPr>
          <p:cNvSpPr txBox="1">
            <a:spLocks/>
          </p:cNvSpPr>
          <p:nvPr/>
        </p:nvSpPr>
        <p:spPr>
          <a:xfrm>
            <a:off x="865675" y="1851820"/>
            <a:ext cx="8078527" cy="4351338"/>
          </a:xfrm>
          <a:prstGeom prst="rect">
            <a:avLst/>
          </a:prstGeom>
        </p:spPr>
        <p:txBody>
          <a:bodyPr vert="horz" lIns="91440" tIns="45720" rIns="91440" bIns="45720" rtlCol="0">
            <a:norm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just">
              <a:lnSpc>
                <a:spcPct val="110000"/>
              </a:lnSpc>
              <a:spcBef>
                <a:spcPts val="1200"/>
              </a:spcBef>
              <a:spcAft>
                <a:spcPts val="600"/>
              </a:spcAft>
              <a:buSzPts val="1400"/>
            </a:pPr>
            <a:r>
              <a:rPr lang="el-GR" sz="1800" dirty="0"/>
              <a:t>Το έργο «Αποτίμηση Δράσεων Έρευνας και Καινοτομίας ΕΣΠΑ 2007 – 2013 της ΓΓΕΚ (πρώην ΓΓΕΤ)» υλοποιήθηκε κατά το διάστημα Σεπτέμβριος 2021 – Σεπτέμβριος 2023 από την ανάδοχο εταιρεία </a:t>
            </a:r>
            <a:r>
              <a:rPr lang="el-GR" sz="1800" b="1" dirty="0"/>
              <a:t>Planet A.E.</a:t>
            </a:r>
            <a:r>
              <a:rPr lang="el-GR" sz="1800" dirty="0"/>
              <a:t>, μετά το σχετικό διεθνή διαγωνισμό, σε συνεργασία με το </a:t>
            </a:r>
            <a:r>
              <a:rPr lang="el-GR" sz="1800" b="1" dirty="0"/>
              <a:t>ΙΟΒΕ</a:t>
            </a:r>
            <a:r>
              <a:rPr lang="el-GR" sz="1800" dirty="0"/>
              <a:t> και τις εταιρείες </a:t>
            </a:r>
            <a:r>
              <a:rPr lang="el-GR" sz="1800" b="1" dirty="0" err="1"/>
              <a:t>Technopolis</a:t>
            </a:r>
            <a:r>
              <a:rPr lang="el-GR" sz="1800" b="1" dirty="0"/>
              <a:t> Group </a:t>
            </a:r>
            <a:r>
              <a:rPr lang="el-GR" sz="1800" dirty="0"/>
              <a:t>και </a:t>
            </a:r>
            <a:r>
              <a:rPr lang="el-GR" sz="1800" b="1" dirty="0" err="1"/>
              <a:t>Opix</a:t>
            </a:r>
            <a:r>
              <a:rPr lang="el-GR" sz="1800" dirty="0"/>
              <a:t>.</a:t>
            </a:r>
          </a:p>
          <a:p>
            <a:pPr algn="just">
              <a:lnSpc>
                <a:spcPct val="110000"/>
              </a:lnSpc>
              <a:spcBef>
                <a:spcPts val="1200"/>
              </a:spcBef>
              <a:spcAft>
                <a:spcPts val="600"/>
              </a:spcAft>
              <a:buSzPts val="1400"/>
            </a:pPr>
            <a:endParaRPr lang="en-GB" sz="1800" b="1" kern="0" dirty="0">
              <a:solidFill>
                <a:srgbClr val="2F5496"/>
              </a:solidFill>
              <a:ea typeface="Yu Gothic Light" panose="020B0300000000000000" pitchFamily="34" charset="-128"/>
              <a:cs typeface="Times New Roman" panose="02020603050405020304" pitchFamily="18" charset="0"/>
            </a:endParaRPr>
          </a:p>
          <a:p>
            <a:pPr algn="just">
              <a:lnSpc>
                <a:spcPct val="110000"/>
              </a:lnSpc>
              <a:spcBef>
                <a:spcPts val="0"/>
              </a:spcBef>
              <a:spcAft>
                <a:spcPts val="800"/>
              </a:spcAft>
            </a:pPr>
            <a:r>
              <a:rPr lang="el-GR" sz="1600" b="1" i="1" dirty="0">
                <a:solidFill>
                  <a:srgbClr val="4472C4"/>
                </a:solidFill>
                <a:ea typeface="Calibri" panose="020F0502020204030204" pitchFamily="34" charset="0"/>
              </a:rPr>
              <a:t>Στη δύσκολη οικονομική συγκυρία της προγραμματικής περιόδου 2007-2013, η επένδυση στην </a:t>
            </a:r>
            <a:r>
              <a:rPr lang="el-GR" sz="1600" b="1" i="1" dirty="0" err="1">
                <a:solidFill>
                  <a:srgbClr val="4472C4"/>
                </a:solidFill>
                <a:ea typeface="Calibri" panose="020F0502020204030204" pitchFamily="34" charset="0"/>
              </a:rPr>
              <a:t>Eπιστήμη</a:t>
            </a:r>
            <a:r>
              <a:rPr lang="el-GR" sz="1600" b="1" i="1" dirty="0">
                <a:solidFill>
                  <a:srgbClr val="4472C4"/>
                </a:solidFill>
                <a:ea typeface="Calibri" panose="020F0502020204030204" pitchFamily="34" charset="0"/>
              </a:rPr>
              <a:t> και στην Έρευνα &amp; Τεχνολογία (Ε&amp;Τ) υπήρξε κρίσιμη κεντρική στρατηγική επιλογή για την οικοδόμηση ενός αναπτυξιακού μοντέλου κοινωνικά και περιβαλλοντικά βιώσιμου, στηριγμένου σε ανθρώπινο δυναμικό με υψηλά προσόντα και σε νέες καινοτόμες ιδέες. </a:t>
            </a:r>
          </a:p>
          <a:p>
            <a:pPr algn="just">
              <a:lnSpc>
                <a:spcPct val="110000"/>
              </a:lnSpc>
              <a:spcBef>
                <a:spcPts val="0"/>
              </a:spcBef>
              <a:spcAft>
                <a:spcPts val="800"/>
              </a:spcAft>
            </a:pPr>
            <a:endParaRPr lang="el-GR" sz="1800" b="1" i="1" dirty="0">
              <a:solidFill>
                <a:srgbClr val="4472C4"/>
              </a:solidFill>
              <a:ea typeface="Calibri" panose="020F0502020204030204" pitchFamily="34" charset="0"/>
            </a:endParaRPr>
          </a:p>
          <a:p>
            <a:pPr algn="just">
              <a:lnSpc>
                <a:spcPct val="110000"/>
              </a:lnSpc>
              <a:spcBef>
                <a:spcPts val="0"/>
              </a:spcBef>
              <a:spcAft>
                <a:spcPts val="800"/>
              </a:spcAft>
            </a:pPr>
            <a:endParaRPr lang="en-GB" sz="1800" dirty="0">
              <a:ea typeface="Calibri" panose="020F0502020204030204" pitchFamily="34" charset="0"/>
            </a:endParaRPr>
          </a:p>
        </p:txBody>
      </p:sp>
    </p:spTree>
    <p:extLst>
      <p:ext uri="{BB962C8B-B14F-4D97-AF65-F5344CB8AC3E}">
        <p14:creationId xmlns:p14="http://schemas.microsoft.com/office/powerpoint/2010/main" val="70581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2" y="369332"/>
            <a:ext cx="5621388"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[2/7</a:t>
            </a:r>
            <a:r>
              <a:rPr lang="en-US" b="1" dirty="0">
                <a:solidFill>
                  <a:schemeClr val="bg2">
                    <a:lumMod val="25000"/>
                  </a:schemeClr>
                </a:solidFill>
              </a:rPr>
              <a:t>]</a:t>
            </a:r>
            <a:r>
              <a:rPr lang="el-GR" b="1" dirty="0">
                <a:solidFill>
                  <a:schemeClr val="bg2">
                    <a:lumMod val="25000"/>
                  </a:schemeClr>
                </a:solidFill>
              </a:rPr>
              <a:t> </a:t>
            </a:r>
          </a:p>
        </p:txBody>
      </p:sp>
      <p:sp>
        <p:nvSpPr>
          <p:cNvPr id="4" name="TextBox 3">
            <a:extLst>
              <a:ext uri="{FF2B5EF4-FFF2-40B4-BE49-F238E27FC236}">
                <a16:creationId xmlns:a16="http://schemas.microsoft.com/office/drawing/2014/main" id="{F569DA4B-FF90-09F5-402E-B6F208E36EFB}"/>
              </a:ext>
            </a:extLst>
          </p:cNvPr>
          <p:cNvSpPr txBox="1"/>
          <p:nvPr/>
        </p:nvSpPr>
        <p:spPr>
          <a:xfrm>
            <a:off x="620872" y="654842"/>
            <a:ext cx="3227550" cy="338554"/>
          </a:xfrm>
          <a:prstGeom prst="rect">
            <a:avLst/>
          </a:prstGeom>
          <a:noFill/>
        </p:spPr>
        <p:txBody>
          <a:bodyPr wrap="none" rtlCol="0">
            <a:spAutoFit/>
          </a:bodyPr>
          <a:lstStyle/>
          <a:p>
            <a:r>
              <a:rPr lang="el-GR" sz="1600" b="1" dirty="0">
                <a:solidFill>
                  <a:srgbClr val="C00000"/>
                </a:solidFill>
              </a:rPr>
              <a:t>Σκοπός και πλαίσιο του έργου (2/2)</a:t>
            </a:r>
          </a:p>
        </p:txBody>
      </p:sp>
      <p:sp>
        <p:nvSpPr>
          <p:cNvPr id="2" name="TextBox 1">
            <a:extLst>
              <a:ext uri="{FF2B5EF4-FFF2-40B4-BE49-F238E27FC236}">
                <a16:creationId xmlns:a16="http://schemas.microsoft.com/office/drawing/2014/main" id="{7744F6DD-BE7D-7388-B7DE-EFF475F7BF21}"/>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Content Placeholder 2">
            <a:extLst>
              <a:ext uri="{FF2B5EF4-FFF2-40B4-BE49-F238E27FC236}">
                <a16:creationId xmlns:a16="http://schemas.microsoft.com/office/drawing/2014/main" id="{25106F39-C921-4669-562A-1CDB48B78792}"/>
              </a:ext>
            </a:extLst>
          </p:cNvPr>
          <p:cNvSpPr txBox="1">
            <a:spLocks/>
          </p:cNvSpPr>
          <p:nvPr/>
        </p:nvSpPr>
        <p:spPr>
          <a:xfrm>
            <a:off x="866008" y="1766921"/>
            <a:ext cx="8078527" cy="3085235"/>
          </a:xfrm>
          <a:prstGeom prst="rect">
            <a:avLst/>
          </a:prstGeom>
        </p:spPr>
        <p:txBody>
          <a:bodyPr vert="horz" lIns="91440" tIns="45720" rIns="91440" bIns="45720" rtlCol="0">
            <a:norm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just">
              <a:lnSpc>
                <a:spcPct val="110000"/>
              </a:lnSpc>
              <a:spcBef>
                <a:spcPts val="0"/>
              </a:spcBef>
              <a:spcAft>
                <a:spcPts val="800"/>
              </a:spcAft>
            </a:pPr>
            <a:endParaRPr lang="el-GR" sz="1800" b="1" i="1" dirty="0">
              <a:solidFill>
                <a:srgbClr val="4472C4"/>
              </a:solidFill>
              <a:ea typeface="Calibri" panose="020F0502020204030204" pitchFamily="34" charset="0"/>
            </a:endParaRPr>
          </a:p>
          <a:p>
            <a:pPr algn="just">
              <a:lnSpc>
                <a:spcPct val="110000"/>
              </a:lnSpc>
              <a:spcBef>
                <a:spcPts val="0"/>
              </a:spcBef>
              <a:spcAft>
                <a:spcPts val="1800"/>
              </a:spcAft>
            </a:pPr>
            <a:r>
              <a:rPr lang="el-GR" sz="1800" b="1" dirty="0">
                <a:solidFill>
                  <a:srgbClr val="000000"/>
                </a:solidFill>
                <a:ea typeface="Calibri" panose="020F0502020204030204" pitchFamily="34" charset="0"/>
              </a:rPr>
              <a:t>Κύριοι στόχοι </a:t>
            </a:r>
            <a:r>
              <a:rPr lang="el-GR" sz="1800" dirty="0">
                <a:solidFill>
                  <a:srgbClr val="000000"/>
                </a:solidFill>
                <a:ea typeface="Calibri" panose="020F0502020204030204" pitchFamily="34" charset="0"/>
              </a:rPr>
              <a:t>του μελετητικού έργου Αποτίμησης των Δράσεων της ΓΓΕΚ υπήρξαν</a:t>
            </a:r>
            <a:r>
              <a:rPr lang="en-US" sz="1800" dirty="0">
                <a:solidFill>
                  <a:srgbClr val="000000"/>
                </a:solidFill>
                <a:ea typeface="Calibri" panose="020F0502020204030204" pitchFamily="34" charset="0"/>
              </a:rPr>
              <a:t>:</a:t>
            </a:r>
          </a:p>
          <a:p>
            <a:pPr marL="501750" indent="-285750" algn="just">
              <a:lnSpc>
                <a:spcPct val="110000"/>
              </a:lnSpc>
              <a:spcBef>
                <a:spcPts val="0"/>
              </a:spcBef>
              <a:spcAft>
                <a:spcPts val="1200"/>
              </a:spcAft>
              <a:buClr>
                <a:srgbClr val="C00000"/>
              </a:buClr>
              <a:buFont typeface="Wingdings" panose="05000000000000000000" pitchFamily="2" charset="2"/>
              <a:buChar char="v"/>
            </a:pPr>
            <a:r>
              <a:rPr lang="el-GR" sz="1800" dirty="0">
                <a:solidFill>
                  <a:srgbClr val="000000"/>
                </a:solidFill>
                <a:ea typeface="Calibri" panose="020F0502020204030204" pitchFamily="34" charset="0"/>
              </a:rPr>
              <a:t>η εκτίμηση της αποτελεσματικότητας και αποδοτικότητας των Δράσεων </a:t>
            </a:r>
            <a:endParaRPr lang="en-US" sz="1800" dirty="0">
              <a:solidFill>
                <a:srgbClr val="000000"/>
              </a:solidFill>
              <a:ea typeface="Calibri" panose="020F0502020204030204" pitchFamily="34" charset="0"/>
            </a:endParaRPr>
          </a:p>
          <a:p>
            <a:pPr marL="501750" indent="-285750" algn="just">
              <a:lnSpc>
                <a:spcPct val="110000"/>
              </a:lnSpc>
              <a:spcBef>
                <a:spcPts val="0"/>
              </a:spcBef>
              <a:spcAft>
                <a:spcPts val="1200"/>
              </a:spcAft>
              <a:buClr>
                <a:srgbClr val="C00000"/>
              </a:buClr>
              <a:buFont typeface="Wingdings" panose="05000000000000000000" pitchFamily="2" charset="2"/>
              <a:buChar char="v"/>
            </a:pPr>
            <a:r>
              <a:rPr lang="el-GR" sz="1800" dirty="0">
                <a:solidFill>
                  <a:srgbClr val="000000"/>
                </a:solidFill>
                <a:ea typeface="Calibri" panose="020F0502020204030204" pitchFamily="34" charset="0"/>
              </a:rPr>
              <a:t>η αξιολόγηση του αντίκτυπου τους στην οικονομία και την κοινωνία</a:t>
            </a:r>
            <a:endParaRPr lang="en-US" sz="1800" dirty="0">
              <a:solidFill>
                <a:srgbClr val="000000"/>
              </a:solidFill>
              <a:ea typeface="Calibri" panose="020F0502020204030204" pitchFamily="34" charset="0"/>
            </a:endParaRPr>
          </a:p>
          <a:p>
            <a:pPr marL="501750" indent="-285750" algn="just">
              <a:lnSpc>
                <a:spcPct val="110000"/>
              </a:lnSpc>
              <a:spcBef>
                <a:spcPts val="0"/>
              </a:spcBef>
              <a:spcAft>
                <a:spcPts val="1200"/>
              </a:spcAft>
              <a:buClr>
                <a:srgbClr val="C00000"/>
              </a:buClr>
              <a:buFont typeface="Wingdings" panose="05000000000000000000" pitchFamily="2" charset="2"/>
              <a:buChar char="v"/>
            </a:pPr>
            <a:r>
              <a:rPr lang="el-GR" sz="1800" dirty="0">
                <a:solidFill>
                  <a:srgbClr val="000000"/>
                </a:solidFill>
                <a:ea typeface="Calibri" panose="020F0502020204030204" pitchFamily="34" charset="0"/>
              </a:rPr>
              <a:t>η βελτίωση και συνεχής αναπροσαρμογή της ερευνητικής πολιτικής</a:t>
            </a:r>
            <a:endParaRPr lang="en-GB" sz="1800" dirty="0">
              <a:ea typeface="Calibri" panose="020F0502020204030204" pitchFamily="34" charset="0"/>
            </a:endParaRPr>
          </a:p>
        </p:txBody>
      </p:sp>
    </p:spTree>
    <p:extLst>
      <p:ext uri="{BB962C8B-B14F-4D97-AF65-F5344CB8AC3E}">
        <p14:creationId xmlns:p14="http://schemas.microsoft.com/office/powerpoint/2010/main" val="199473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8A3A7-E064-C90A-FF8E-8E4B14CBF04C}"/>
              </a:ext>
            </a:extLst>
          </p:cNvPr>
          <p:cNvSpPr txBox="1"/>
          <p:nvPr/>
        </p:nvSpPr>
        <p:spPr>
          <a:xfrm>
            <a:off x="620872" y="654842"/>
            <a:ext cx="2641044" cy="338554"/>
          </a:xfrm>
          <a:prstGeom prst="rect">
            <a:avLst/>
          </a:prstGeom>
          <a:noFill/>
        </p:spPr>
        <p:txBody>
          <a:bodyPr wrap="none" rtlCol="0">
            <a:spAutoFit/>
          </a:bodyPr>
          <a:lstStyle/>
          <a:p>
            <a:r>
              <a:rPr lang="el-GR" sz="1600" b="1" dirty="0">
                <a:solidFill>
                  <a:srgbClr val="C00000"/>
                </a:solidFill>
              </a:rPr>
              <a:t>Οργάνωση Ομάδας Μελέτης</a:t>
            </a:r>
          </a:p>
        </p:txBody>
      </p:sp>
      <p:sp>
        <p:nvSpPr>
          <p:cNvPr id="2" name="TextBox 1">
            <a:extLst>
              <a:ext uri="{FF2B5EF4-FFF2-40B4-BE49-F238E27FC236}">
                <a16:creationId xmlns:a16="http://schemas.microsoft.com/office/drawing/2014/main" id="{D7F2C7E8-6110-8206-DB66-C0DF8543DC1D}"/>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B80222FB-5166-CD62-338B-A3444443927F}"/>
              </a:ext>
            </a:extLst>
          </p:cNvPr>
          <p:cNvSpPr txBox="1"/>
          <p:nvPr/>
        </p:nvSpPr>
        <p:spPr>
          <a:xfrm>
            <a:off x="385822" y="369332"/>
            <a:ext cx="6555836"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[3</a:t>
            </a:r>
            <a:r>
              <a:rPr lang="en-US" b="1" dirty="0">
                <a:solidFill>
                  <a:schemeClr val="bg2">
                    <a:lumMod val="25000"/>
                  </a:schemeClr>
                </a:solidFill>
              </a:rPr>
              <a:t>/</a:t>
            </a:r>
            <a:r>
              <a:rPr lang="el-GR" b="1" dirty="0">
                <a:solidFill>
                  <a:schemeClr val="bg2">
                    <a:lumMod val="25000"/>
                  </a:schemeClr>
                </a:solidFill>
              </a:rPr>
              <a:t>7</a:t>
            </a:r>
            <a:r>
              <a:rPr lang="en-US" b="1" dirty="0">
                <a:solidFill>
                  <a:schemeClr val="bg2">
                    <a:lumMod val="25000"/>
                  </a:schemeClr>
                </a:solidFill>
              </a:rPr>
              <a:t>]</a:t>
            </a:r>
            <a:r>
              <a:rPr lang="el-GR" b="1" dirty="0">
                <a:solidFill>
                  <a:schemeClr val="bg2">
                    <a:lumMod val="25000"/>
                  </a:schemeClr>
                </a:solidFill>
              </a:rPr>
              <a:t> </a:t>
            </a:r>
          </a:p>
        </p:txBody>
      </p:sp>
      <p:pic>
        <p:nvPicPr>
          <p:cNvPr id="3" name="Picture 2">
            <a:extLst>
              <a:ext uri="{FF2B5EF4-FFF2-40B4-BE49-F238E27FC236}">
                <a16:creationId xmlns:a16="http://schemas.microsoft.com/office/drawing/2014/main" id="{FBCAAF72-CC5B-37C7-45FB-24CEE3EF04A3}"/>
              </a:ext>
            </a:extLst>
          </p:cNvPr>
          <p:cNvPicPr>
            <a:picLocks noChangeAspect="1"/>
          </p:cNvPicPr>
          <p:nvPr/>
        </p:nvPicPr>
        <p:blipFill>
          <a:blip r:embed="rId2"/>
          <a:stretch>
            <a:fillRect/>
          </a:stretch>
        </p:blipFill>
        <p:spPr>
          <a:xfrm>
            <a:off x="1005839" y="1107996"/>
            <a:ext cx="8118283" cy="5479660"/>
          </a:xfrm>
          <a:prstGeom prst="rect">
            <a:avLst/>
          </a:prstGeom>
        </p:spPr>
      </p:pic>
      <p:sp>
        <p:nvSpPr>
          <p:cNvPr id="8" name="Arrow: Right 7">
            <a:extLst>
              <a:ext uri="{FF2B5EF4-FFF2-40B4-BE49-F238E27FC236}">
                <a16:creationId xmlns:a16="http://schemas.microsoft.com/office/drawing/2014/main" id="{99E42A9F-F2CC-7EAF-5726-B7DAE3BCEE32}"/>
              </a:ext>
            </a:extLst>
          </p:cNvPr>
          <p:cNvSpPr/>
          <p:nvPr/>
        </p:nvSpPr>
        <p:spPr>
          <a:xfrm>
            <a:off x="7343030" y="2888825"/>
            <a:ext cx="246490" cy="202758"/>
          </a:xfrm>
          <a:prstGeom prs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54CBF62B-6734-6247-3F55-95D6C32B253A}"/>
              </a:ext>
            </a:extLst>
          </p:cNvPr>
          <p:cNvSpPr txBox="1"/>
          <p:nvPr/>
        </p:nvSpPr>
        <p:spPr>
          <a:xfrm>
            <a:off x="7513973" y="2843753"/>
            <a:ext cx="1090940" cy="276999"/>
          </a:xfrm>
          <a:prstGeom prst="rect">
            <a:avLst/>
          </a:prstGeom>
          <a:noFill/>
        </p:spPr>
        <p:txBody>
          <a:bodyPr wrap="none" rtlCol="0">
            <a:spAutoFit/>
          </a:bodyPr>
          <a:lstStyle/>
          <a:p>
            <a:r>
              <a:rPr lang="el-GR" sz="1200" b="1" dirty="0"/>
              <a:t>παρουσιάσεις</a:t>
            </a:r>
          </a:p>
        </p:txBody>
      </p:sp>
    </p:spTree>
    <p:extLst>
      <p:ext uri="{BB962C8B-B14F-4D97-AF65-F5344CB8AC3E}">
        <p14:creationId xmlns:p14="http://schemas.microsoft.com/office/powerpoint/2010/main" val="4968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8A3A7-E064-C90A-FF8E-8E4B14CBF04C}"/>
              </a:ext>
            </a:extLst>
          </p:cNvPr>
          <p:cNvSpPr txBox="1"/>
          <p:nvPr/>
        </p:nvSpPr>
        <p:spPr>
          <a:xfrm>
            <a:off x="620872" y="654842"/>
            <a:ext cx="2788199" cy="338554"/>
          </a:xfrm>
          <a:prstGeom prst="rect">
            <a:avLst/>
          </a:prstGeom>
          <a:noFill/>
        </p:spPr>
        <p:txBody>
          <a:bodyPr wrap="none" rtlCol="0">
            <a:spAutoFit/>
          </a:bodyPr>
          <a:lstStyle/>
          <a:p>
            <a:r>
              <a:rPr lang="el-GR" sz="1600" b="1" dirty="0">
                <a:solidFill>
                  <a:srgbClr val="C00000"/>
                </a:solidFill>
              </a:rPr>
              <a:t>Μεθοδολογικά εργαλεία (1/3)</a:t>
            </a:r>
          </a:p>
        </p:txBody>
      </p:sp>
      <p:sp>
        <p:nvSpPr>
          <p:cNvPr id="2" name="TextBox 1">
            <a:extLst>
              <a:ext uri="{FF2B5EF4-FFF2-40B4-BE49-F238E27FC236}">
                <a16:creationId xmlns:a16="http://schemas.microsoft.com/office/drawing/2014/main" id="{D7F2C7E8-6110-8206-DB66-C0DF8543DC1D}"/>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B80222FB-5166-CD62-338B-A3444443927F}"/>
              </a:ext>
            </a:extLst>
          </p:cNvPr>
          <p:cNvSpPr txBox="1"/>
          <p:nvPr/>
        </p:nvSpPr>
        <p:spPr>
          <a:xfrm>
            <a:off x="385822" y="369332"/>
            <a:ext cx="5565729"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[4</a:t>
            </a:r>
            <a:r>
              <a:rPr lang="en-US" b="1" dirty="0">
                <a:solidFill>
                  <a:schemeClr val="bg2">
                    <a:lumMod val="25000"/>
                  </a:schemeClr>
                </a:solidFill>
              </a:rPr>
              <a:t>/</a:t>
            </a:r>
            <a:r>
              <a:rPr lang="el-GR" b="1" dirty="0">
                <a:solidFill>
                  <a:schemeClr val="bg2">
                    <a:lumMod val="25000"/>
                  </a:schemeClr>
                </a:solidFill>
              </a:rPr>
              <a:t>7</a:t>
            </a:r>
            <a:r>
              <a:rPr lang="en-US" b="1" dirty="0">
                <a:solidFill>
                  <a:schemeClr val="bg2">
                    <a:lumMod val="25000"/>
                  </a:schemeClr>
                </a:solidFill>
              </a:rPr>
              <a:t>]</a:t>
            </a:r>
            <a:r>
              <a:rPr lang="el-GR" b="1" dirty="0">
                <a:solidFill>
                  <a:schemeClr val="bg2">
                    <a:lumMod val="25000"/>
                  </a:schemeClr>
                </a:solidFill>
              </a:rPr>
              <a:t> </a:t>
            </a:r>
          </a:p>
        </p:txBody>
      </p:sp>
      <p:sp>
        <p:nvSpPr>
          <p:cNvPr id="6" name="TextBox 5">
            <a:extLst>
              <a:ext uri="{FF2B5EF4-FFF2-40B4-BE49-F238E27FC236}">
                <a16:creationId xmlns:a16="http://schemas.microsoft.com/office/drawing/2014/main" id="{FD7DFB10-9A67-F0AA-174D-D68A6DC2AC63}"/>
              </a:ext>
            </a:extLst>
          </p:cNvPr>
          <p:cNvSpPr txBox="1"/>
          <p:nvPr/>
        </p:nvSpPr>
        <p:spPr>
          <a:xfrm>
            <a:off x="620872" y="1366284"/>
            <a:ext cx="8514085" cy="4769126"/>
          </a:xfrm>
          <a:prstGeom prst="rect">
            <a:avLst/>
          </a:prstGeom>
          <a:noFill/>
        </p:spPr>
        <p:txBody>
          <a:bodyPr wrap="square">
            <a:spAutoFit/>
          </a:bodyPr>
          <a:lstStyle/>
          <a:p>
            <a:pPr algn="just">
              <a:lnSpc>
                <a:spcPct val="110000"/>
              </a:lnSpc>
              <a:spcAft>
                <a:spcPts val="1800"/>
              </a:spcAft>
            </a:pPr>
            <a:r>
              <a:rPr lang="el-GR" dirty="0">
                <a:ea typeface="Calibri" panose="020F0502020204030204" pitchFamily="34" charset="0"/>
              </a:rPr>
              <a:t>Κύρια μεθοδολογικά εργαλεία που χρησιμοποιήθηκαν και συνεισέφεραν στην εκπόνηση της συγκεκριμένης πρότυπης και πρωτοποριακής αποτίμησης για τα ελληνικά δεδομένα ήταν</a:t>
            </a:r>
            <a:r>
              <a:rPr lang="en-US" dirty="0">
                <a:ea typeface="Calibri" panose="020F0502020204030204" pitchFamily="34" charset="0"/>
              </a:rPr>
              <a:t>:</a:t>
            </a:r>
          </a:p>
          <a:p>
            <a:pPr marL="285750" indent="-285750" algn="just">
              <a:lnSpc>
                <a:spcPct val="110000"/>
              </a:lnSpc>
              <a:spcBef>
                <a:spcPts val="0"/>
              </a:spcBef>
              <a:spcAft>
                <a:spcPts val="600"/>
              </a:spcAft>
              <a:buClr>
                <a:srgbClr val="C00000"/>
              </a:buClr>
              <a:buFont typeface="Wingdings" panose="05000000000000000000" pitchFamily="2" charset="2"/>
              <a:buChar char="v"/>
            </a:pPr>
            <a:r>
              <a:rPr lang="el-GR" b="1" dirty="0">
                <a:ea typeface="Times New Roman" panose="02020603050405020304" pitchFamily="18" charset="0"/>
              </a:rPr>
              <a:t>Έρευνα πεδίου (ερωτηματολόγια και συνεντεύξεις) – Ειδική αναφορά στο β’ μέρος της παρουσίασης από τον εκπρόσωπο του ΙΟΒΕ </a:t>
            </a:r>
            <a:r>
              <a:rPr lang="el-GR" b="1" dirty="0" err="1">
                <a:ea typeface="Times New Roman" panose="02020603050405020304" pitchFamily="18" charset="0"/>
              </a:rPr>
              <a:t>Κο</a:t>
            </a:r>
            <a:r>
              <a:rPr lang="el-GR" b="1" dirty="0">
                <a:ea typeface="Times New Roman" panose="02020603050405020304" pitchFamily="18" charset="0"/>
              </a:rPr>
              <a:t> Άγγελο Τσακανίκα</a:t>
            </a:r>
          </a:p>
          <a:p>
            <a:pPr marL="285750" indent="-285750" algn="just">
              <a:lnSpc>
                <a:spcPct val="110000"/>
              </a:lnSpc>
              <a:spcBef>
                <a:spcPts val="0"/>
              </a:spcBef>
              <a:spcAft>
                <a:spcPts val="600"/>
              </a:spcAft>
              <a:buClr>
                <a:srgbClr val="C00000"/>
              </a:buClr>
              <a:buFont typeface="Wingdings" panose="05000000000000000000" pitchFamily="2" charset="2"/>
              <a:buChar char="v"/>
            </a:pPr>
            <a:r>
              <a:rPr lang="el-GR" dirty="0">
                <a:ea typeface="Times New Roman" panose="02020603050405020304" pitchFamily="18" charset="0"/>
              </a:rPr>
              <a:t>Μελέτες περιπτώσεων (</a:t>
            </a:r>
            <a:r>
              <a:rPr lang="en-US" dirty="0">
                <a:ea typeface="Times New Roman" panose="02020603050405020304" pitchFamily="18" charset="0"/>
              </a:rPr>
              <a:t>case studies)</a:t>
            </a:r>
            <a:endParaRPr lang="el-GR" dirty="0">
              <a:ea typeface="Times New Roman" panose="02020603050405020304" pitchFamily="18" charset="0"/>
            </a:endParaRPr>
          </a:p>
          <a:p>
            <a:pPr marL="285750" indent="-285750" algn="just">
              <a:lnSpc>
                <a:spcPct val="110000"/>
              </a:lnSpc>
              <a:spcBef>
                <a:spcPts val="0"/>
              </a:spcBef>
              <a:spcAft>
                <a:spcPts val="600"/>
              </a:spcAft>
              <a:buClr>
                <a:srgbClr val="C00000"/>
              </a:buClr>
              <a:buFont typeface="Wingdings" panose="05000000000000000000" pitchFamily="2" charset="2"/>
              <a:buChar char="v"/>
            </a:pPr>
            <a:r>
              <a:rPr lang="el-GR" dirty="0">
                <a:ea typeface="Times New Roman" panose="02020603050405020304" pitchFamily="18" charset="0"/>
              </a:rPr>
              <a:t>Μελέτη βιβλιογραφίας</a:t>
            </a:r>
            <a:endParaRPr lang="en-US" dirty="0">
              <a:ea typeface="Times New Roman" panose="02020603050405020304" pitchFamily="18" charset="0"/>
            </a:endParaRPr>
          </a:p>
          <a:p>
            <a:pPr marL="285750" indent="-285750" algn="just">
              <a:lnSpc>
                <a:spcPct val="110000"/>
              </a:lnSpc>
              <a:spcBef>
                <a:spcPts val="0"/>
              </a:spcBef>
              <a:spcAft>
                <a:spcPts val="600"/>
              </a:spcAft>
              <a:buClr>
                <a:srgbClr val="C00000"/>
              </a:buClr>
              <a:buFont typeface="Wingdings" panose="05000000000000000000" pitchFamily="2" charset="2"/>
              <a:buChar char="v"/>
            </a:pPr>
            <a:r>
              <a:rPr lang="el-GR" dirty="0" err="1">
                <a:ea typeface="Times New Roman" panose="02020603050405020304" pitchFamily="18" charset="0"/>
              </a:rPr>
              <a:t>Βιβλιομετρική</a:t>
            </a:r>
            <a:r>
              <a:rPr lang="el-GR" dirty="0">
                <a:ea typeface="Times New Roman" panose="02020603050405020304" pitchFamily="18" charset="0"/>
              </a:rPr>
              <a:t> ανάλυση</a:t>
            </a:r>
          </a:p>
          <a:p>
            <a:pPr marL="285750" indent="-285750" algn="just">
              <a:lnSpc>
                <a:spcPct val="110000"/>
              </a:lnSpc>
              <a:spcBef>
                <a:spcPts val="0"/>
              </a:spcBef>
              <a:spcAft>
                <a:spcPts val="600"/>
              </a:spcAft>
              <a:buClr>
                <a:srgbClr val="C00000"/>
              </a:buClr>
              <a:buFont typeface="Wingdings" panose="05000000000000000000" pitchFamily="2" charset="2"/>
              <a:buChar char="v"/>
            </a:pPr>
            <a:r>
              <a:rPr lang="el-GR" dirty="0">
                <a:ea typeface="Times New Roman" panose="02020603050405020304" pitchFamily="18" charset="0"/>
              </a:rPr>
              <a:t>Ανάλυση δικτύων</a:t>
            </a:r>
          </a:p>
          <a:p>
            <a:pPr marL="285750" indent="-285750" algn="just">
              <a:lnSpc>
                <a:spcPct val="110000"/>
              </a:lnSpc>
              <a:spcBef>
                <a:spcPts val="0"/>
              </a:spcBef>
              <a:spcAft>
                <a:spcPts val="600"/>
              </a:spcAft>
              <a:buClr>
                <a:srgbClr val="C00000"/>
              </a:buClr>
              <a:buFont typeface="Wingdings" panose="05000000000000000000" pitchFamily="2" charset="2"/>
              <a:buChar char="v"/>
            </a:pPr>
            <a:r>
              <a:rPr lang="el-GR" dirty="0">
                <a:ea typeface="Times New Roman" panose="02020603050405020304" pitchFamily="18" charset="0"/>
              </a:rPr>
              <a:t>Ανάλυση μεγάλων δεδομένων </a:t>
            </a:r>
            <a:r>
              <a:rPr lang="el-GR" sz="1400" b="1" i="1" dirty="0">
                <a:solidFill>
                  <a:srgbClr val="4472C4"/>
                </a:solidFill>
              </a:rPr>
              <a:t>(βλ. επόμενη διαφάνεια)</a:t>
            </a:r>
          </a:p>
          <a:p>
            <a:pPr marL="285750" indent="-285750" algn="just">
              <a:lnSpc>
                <a:spcPct val="110000"/>
              </a:lnSpc>
              <a:spcBef>
                <a:spcPts val="0"/>
              </a:spcBef>
              <a:spcAft>
                <a:spcPts val="300"/>
              </a:spcAft>
              <a:buClr>
                <a:srgbClr val="C00000"/>
              </a:buClr>
              <a:buFont typeface="Wingdings" panose="05000000000000000000" pitchFamily="2" charset="2"/>
              <a:buChar char="v"/>
            </a:pPr>
            <a:r>
              <a:rPr lang="el-GR" dirty="0" err="1">
                <a:ea typeface="Times New Roman" panose="02020603050405020304" pitchFamily="18" charset="0"/>
              </a:rPr>
              <a:t>Αντιπαραδειγματική</a:t>
            </a:r>
            <a:r>
              <a:rPr lang="el-GR" dirty="0">
                <a:ea typeface="Times New Roman" panose="02020603050405020304" pitchFamily="18" charset="0"/>
              </a:rPr>
              <a:t> ανάλυση (ερευνητικού έργου ερευνητών σε Αριστεία και </a:t>
            </a:r>
            <a:r>
              <a:rPr lang="el-GR" dirty="0" err="1">
                <a:ea typeface="Times New Roman" panose="02020603050405020304" pitchFamily="18" charset="0"/>
              </a:rPr>
              <a:t>Μεταδιδάκτορες</a:t>
            </a:r>
            <a:r>
              <a:rPr lang="el-GR" dirty="0">
                <a:ea typeface="Times New Roman" panose="02020603050405020304" pitchFamily="18" charset="0"/>
              </a:rPr>
              <a:t>, εταιρικών δεδομένων σε ΠΑΒΕΤ και ΣΥΝΕΡΓΑΣΙΑ)</a:t>
            </a:r>
          </a:p>
          <a:p>
            <a:pPr marL="285750" indent="-285750" algn="just">
              <a:lnSpc>
                <a:spcPct val="110000"/>
              </a:lnSpc>
              <a:spcBef>
                <a:spcPts val="0"/>
              </a:spcBef>
              <a:spcAft>
                <a:spcPts val="300"/>
              </a:spcAft>
              <a:buClr>
                <a:srgbClr val="C00000"/>
              </a:buClr>
              <a:buFont typeface="Wingdings" panose="05000000000000000000" pitchFamily="2" charset="2"/>
              <a:buChar char="v"/>
            </a:pPr>
            <a:r>
              <a:rPr lang="el-GR" dirty="0">
                <a:ea typeface="Times New Roman" panose="02020603050405020304" pitchFamily="18" charset="0"/>
              </a:rPr>
              <a:t>Ανάλυση εισροών - εκροών</a:t>
            </a:r>
          </a:p>
        </p:txBody>
      </p:sp>
    </p:spTree>
    <p:extLst>
      <p:ext uri="{BB962C8B-B14F-4D97-AF65-F5344CB8AC3E}">
        <p14:creationId xmlns:p14="http://schemas.microsoft.com/office/powerpoint/2010/main" val="345086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8A3A7-E064-C90A-FF8E-8E4B14CBF04C}"/>
              </a:ext>
            </a:extLst>
          </p:cNvPr>
          <p:cNvSpPr txBox="1"/>
          <p:nvPr/>
        </p:nvSpPr>
        <p:spPr>
          <a:xfrm>
            <a:off x="620872" y="654842"/>
            <a:ext cx="2788199" cy="338554"/>
          </a:xfrm>
          <a:prstGeom prst="rect">
            <a:avLst/>
          </a:prstGeom>
          <a:noFill/>
        </p:spPr>
        <p:txBody>
          <a:bodyPr wrap="none" rtlCol="0">
            <a:spAutoFit/>
          </a:bodyPr>
          <a:lstStyle/>
          <a:p>
            <a:r>
              <a:rPr lang="el-GR" sz="1600" b="1" dirty="0">
                <a:solidFill>
                  <a:srgbClr val="C00000"/>
                </a:solidFill>
              </a:rPr>
              <a:t>Μεθοδολογικά εργαλεία (2/3)</a:t>
            </a:r>
          </a:p>
        </p:txBody>
      </p:sp>
      <p:sp>
        <p:nvSpPr>
          <p:cNvPr id="2" name="TextBox 1">
            <a:extLst>
              <a:ext uri="{FF2B5EF4-FFF2-40B4-BE49-F238E27FC236}">
                <a16:creationId xmlns:a16="http://schemas.microsoft.com/office/drawing/2014/main" id="{D7F2C7E8-6110-8206-DB66-C0DF8543DC1D}"/>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B80222FB-5166-CD62-338B-A3444443927F}"/>
              </a:ext>
            </a:extLst>
          </p:cNvPr>
          <p:cNvSpPr txBox="1"/>
          <p:nvPr/>
        </p:nvSpPr>
        <p:spPr>
          <a:xfrm>
            <a:off x="385822" y="369332"/>
            <a:ext cx="5565729"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[5</a:t>
            </a:r>
            <a:r>
              <a:rPr lang="en-US" b="1" dirty="0">
                <a:solidFill>
                  <a:schemeClr val="bg2">
                    <a:lumMod val="25000"/>
                  </a:schemeClr>
                </a:solidFill>
              </a:rPr>
              <a:t>/</a:t>
            </a:r>
            <a:r>
              <a:rPr lang="el-GR" b="1" dirty="0">
                <a:solidFill>
                  <a:schemeClr val="bg2">
                    <a:lumMod val="25000"/>
                  </a:schemeClr>
                </a:solidFill>
              </a:rPr>
              <a:t>7</a:t>
            </a:r>
            <a:r>
              <a:rPr lang="en-US" b="1" dirty="0">
                <a:solidFill>
                  <a:schemeClr val="bg2">
                    <a:lumMod val="25000"/>
                  </a:schemeClr>
                </a:solidFill>
              </a:rPr>
              <a:t>]</a:t>
            </a:r>
            <a:r>
              <a:rPr lang="el-GR" b="1" dirty="0">
                <a:solidFill>
                  <a:schemeClr val="bg2">
                    <a:lumMod val="25000"/>
                  </a:schemeClr>
                </a:solidFill>
              </a:rPr>
              <a:t> </a:t>
            </a:r>
          </a:p>
        </p:txBody>
      </p:sp>
      <p:sp>
        <p:nvSpPr>
          <p:cNvPr id="6" name="TextBox 5">
            <a:extLst>
              <a:ext uri="{FF2B5EF4-FFF2-40B4-BE49-F238E27FC236}">
                <a16:creationId xmlns:a16="http://schemas.microsoft.com/office/drawing/2014/main" id="{FD7DFB10-9A67-F0AA-174D-D68A6DC2AC63}"/>
              </a:ext>
            </a:extLst>
          </p:cNvPr>
          <p:cNvSpPr txBox="1"/>
          <p:nvPr/>
        </p:nvSpPr>
        <p:spPr>
          <a:xfrm>
            <a:off x="620872" y="1541149"/>
            <a:ext cx="8208636" cy="4298036"/>
          </a:xfrm>
          <a:prstGeom prst="rect">
            <a:avLst/>
          </a:prstGeom>
          <a:noFill/>
        </p:spPr>
        <p:txBody>
          <a:bodyPr wrap="square">
            <a:spAutoFit/>
          </a:bodyPr>
          <a:lstStyle/>
          <a:p>
            <a:pPr algn="just">
              <a:lnSpc>
                <a:spcPct val="110000"/>
              </a:lnSpc>
              <a:spcBef>
                <a:spcPts val="0"/>
              </a:spcBef>
              <a:spcAft>
                <a:spcPts val="600"/>
              </a:spcAft>
              <a:buClr>
                <a:srgbClr val="C00000"/>
              </a:buClr>
            </a:pPr>
            <a:r>
              <a:rPr lang="el-GR" dirty="0">
                <a:ea typeface="Times New Roman" panose="02020603050405020304" pitchFamily="18" charset="0"/>
              </a:rPr>
              <a:t>Η </a:t>
            </a:r>
            <a:r>
              <a:rPr lang="el-GR" b="1" i="1" dirty="0">
                <a:solidFill>
                  <a:srgbClr val="4472C4"/>
                </a:solidFill>
              </a:rPr>
              <a:t>ανάλυση μεγάλων δεδομένων </a:t>
            </a:r>
            <a:r>
              <a:rPr lang="el-GR" dirty="0">
                <a:ea typeface="Times New Roman" panose="02020603050405020304" pitchFamily="18" charset="0"/>
              </a:rPr>
              <a:t>έχει περιλάβει</a:t>
            </a:r>
            <a:r>
              <a:rPr lang="en-US" dirty="0">
                <a:ea typeface="Times New Roman" panose="02020603050405020304" pitchFamily="18" charset="0"/>
              </a:rPr>
              <a:t>:</a:t>
            </a:r>
          </a:p>
          <a:p>
            <a:pPr marL="285750" indent="-285750" algn="just">
              <a:lnSpc>
                <a:spcPct val="114000"/>
              </a:lnSpc>
              <a:spcBef>
                <a:spcPts val="0"/>
              </a:spcBef>
              <a:spcAft>
                <a:spcPts val="900"/>
              </a:spcAft>
              <a:buClr>
                <a:srgbClr val="C00000"/>
              </a:buClr>
              <a:buFont typeface="Wingdings" panose="05000000000000000000" pitchFamily="2" charset="2"/>
              <a:buChar char="Ø"/>
            </a:pPr>
            <a:r>
              <a:rPr lang="el-GR" dirty="0">
                <a:ea typeface="Times New Roman" panose="02020603050405020304" pitchFamily="18" charset="0"/>
              </a:rPr>
              <a:t>Ανάλυση όλου του ερευνητικού έργου των ερευνητών που χρηματοδοτήθηκαν στο πλαίσιο του έργου (ταυτοποίηση ονόματος, δημοσιεύσεις, </a:t>
            </a:r>
            <a:r>
              <a:rPr lang="el-GR" dirty="0" err="1">
                <a:ea typeface="Times New Roman" panose="02020603050405020304" pitchFamily="18" charset="0"/>
              </a:rPr>
              <a:t>ετεροαναφορές</a:t>
            </a:r>
            <a:r>
              <a:rPr lang="el-GR" dirty="0">
                <a:ea typeface="Times New Roman" panose="02020603050405020304" pitchFamily="18" charset="0"/>
              </a:rPr>
              <a:t>, ποσοστά σε επιστημονικά περιοδικά υψηλής ποιότητας, τάσεις πριν και μετά την χρηματοδότηση τους)</a:t>
            </a:r>
          </a:p>
          <a:p>
            <a:pPr marL="285750" indent="-285750" algn="just">
              <a:lnSpc>
                <a:spcPct val="114000"/>
              </a:lnSpc>
              <a:spcBef>
                <a:spcPts val="0"/>
              </a:spcBef>
              <a:spcAft>
                <a:spcPts val="900"/>
              </a:spcAft>
              <a:buClr>
                <a:srgbClr val="C00000"/>
              </a:buClr>
              <a:buFont typeface="Wingdings" panose="05000000000000000000" pitchFamily="2" charset="2"/>
              <a:buChar char="Ø"/>
            </a:pPr>
            <a:r>
              <a:rPr lang="el-GR" dirty="0">
                <a:ea typeface="Times New Roman" panose="02020603050405020304" pitchFamily="18" charset="0"/>
              </a:rPr>
              <a:t>Σύγκριση ερευνητικού έργου πριν και μετά τη χρηματοδότηση </a:t>
            </a:r>
          </a:p>
          <a:p>
            <a:pPr marL="285750" indent="-285750" algn="just">
              <a:lnSpc>
                <a:spcPct val="114000"/>
              </a:lnSpc>
              <a:spcBef>
                <a:spcPts val="0"/>
              </a:spcBef>
              <a:spcAft>
                <a:spcPts val="900"/>
              </a:spcAft>
              <a:buClr>
                <a:srgbClr val="C00000"/>
              </a:buClr>
              <a:buFont typeface="Wingdings" panose="05000000000000000000" pitchFamily="2" charset="2"/>
              <a:buChar char="Ø"/>
            </a:pPr>
            <a:r>
              <a:rPr lang="el-GR" dirty="0">
                <a:ea typeface="Times New Roman" panose="02020603050405020304" pitchFamily="18" charset="0"/>
              </a:rPr>
              <a:t>Σύγκριση με Προγράμματα Πλαίσιο της ΕΕ</a:t>
            </a:r>
          </a:p>
          <a:p>
            <a:pPr marL="285750" indent="-285750" algn="just">
              <a:lnSpc>
                <a:spcPct val="114000"/>
              </a:lnSpc>
              <a:spcBef>
                <a:spcPts val="0"/>
              </a:spcBef>
              <a:spcAft>
                <a:spcPts val="900"/>
              </a:spcAft>
              <a:buClr>
                <a:srgbClr val="C00000"/>
              </a:buClr>
              <a:buFont typeface="Wingdings" panose="05000000000000000000" pitchFamily="2" charset="2"/>
              <a:buChar char="Ø"/>
            </a:pPr>
            <a:r>
              <a:rPr lang="el-GR" dirty="0">
                <a:ea typeface="Times New Roman" panose="02020603050405020304" pitchFamily="18" charset="0"/>
              </a:rPr>
              <a:t>Ανάλυση διπλωμάτων ευρεσιτεχνίας (ερευνητές και εταιρείες)</a:t>
            </a:r>
          </a:p>
          <a:p>
            <a:pPr marL="285750" indent="-285750" algn="just">
              <a:lnSpc>
                <a:spcPct val="114000"/>
              </a:lnSpc>
              <a:spcBef>
                <a:spcPts val="0"/>
              </a:spcBef>
              <a:spcAft>
                <a:spcPts val="900"/>
              </a:spcAft>
              <a:buClr>
                <a:srgbClr val="C00000"/>
              </a:buClr>
              <a:buFont typeface="Wingdings" panose="05000000000000000000" pitchFamily="2" charset="2"/>
              <a:buChar char="Ø"/>
            </a:pPr>
            <a:r>
              <a:rPr lang="el-GR" dirty="0">
                <a:ea typeface="Times New Roman" panose="02020603050405020304" pitchFamily="18" charset="0"/>
              </a:rPr>
              <a:t>Ανάπτυξη γράφων συνεργασιών (ανά φορέα, ερευνητικό πεδίο)</a:t>
            </a:r>
          </a:p>
          <a:p>
            <a:pPr marL="285750" indent="-285750" algn="just">
              <a:lnSpc>
                <a:spcPct val="114000"/>
              </a:lnSpc>
              <a:spcBef>
                <a:spcPts val="0"/>
              </a:spcBef>
              <a:spcAft>
                <a:spcPts val="900"/>
              </a:spcAft>
              <a:buClr>
                <a:srgbClr val="C00000"/>
              </a:buClr>
              <a:buFont typeface="Wingdings" panose="05000000000000000000" pitchFamily="2" charset="2"/>
              <a:buChar char="Ø"/>
            </a:pPr>
            <a:r>
              <a:rPr lang="el-GR" dirty="0">
                <a:ea typeface="Times New Roman" panose="02020603050405020304" pitchFamily="18" charset="0"/>
              </a:rPr>
              <a:t>Έρευνα σε ΓΕΜΗ και </a:t>
            </a:r>
            <a:r>
              <a:rPr lang="el-GR" dirty="0" err="1">
                <a:ea typeface="Times New Roman" panose="02020603050405020304" pitchFamily="18" charset="0"/>
              </a:rPr>
              <a:t>ιστότοπους</a:t>
            </a:r>
            <a:r>
              <a:rPr lang="el-GR" dirty="0">
                <a:ea typeface="Times New Roman" panose="02020603050405020304" pitchFamily="18" charset="0"/>
              </a:rPr>
              <a:t> επιχειρήσεων</a:t>
            </a:r>
            <a:endParaRPr lang="el-GR" sz="1800" b="1" i="1" dirty="0">
              <a:solidFill>
                <a:srgbClr val="4472C4"/>
              </a:solidFill>
              <a:ea typeface="Calibri" panose="020F0502020204030204" pitchFamily="34" charset="0"/>
            </a:endParaRPr>
          </a:p>
          <a:p>
            <a:pPr marL="285750" indent="-285750" algn="just">
              <a:lnSpc>
                <a:spcPct val="110000"/>
              </a:lnSpc>
              <a:spcBef>
                <a:spcPts val="0"/>
              </a:spcBef>
              <a:spcAft>
                <a:spcPts val="300"/>
              </a:spcAft>
              <a:buClr>
                <a:srgbClr val="C00000"/>
              </a:buClr>
              <a:buFont typeface="Wingdings" panose="05000000000000000000" pitchFamily="2" charset="2"/>
              <a:buChar char="v"/>
            </a:pPr>
            <a:endParaRPr lang="el-GR" dirty="0">
              <a:ea typeface="Times New Roman" panose="02020603050405020304" pitchFamily="18" charset="0"/>
            </a:endParaRPr>
          </a:p>
        </p:txBody>
      </p:sp>
    </p:spTree>
    <p:extLst>
      <p:ext uri="{BB962C8B-B14F-4D97-AF65-F5344CB8AC3E}">
        <p14:creationId xmlns:p14="http://schemas.microsoft.com/office/powerpoint/2010/main" val="60308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8A3A7-E064-C90A-FF8E-8E4B14CBF04C}"/>
              </a:ext>
            </a:extLst>
          </p:cNvPr>
          <p:cNvSpPr txBox="1"/>
          <p:nvPr/>
        </p:nvSpPr>
        <p:spPr>
          <a:xfrm>
            <a:off x="620872" y="654842"/>
            <a:ext cx="2788199" cy="338554"/>
          </a:xfrm>
          <a:prstGeom prst="rect">
            <a:avLst/>
          </a:prstGeom>
          <a:noFill/>
        </p:spPr>
        <p:txBody>
          <a:bodyPr wrap="none" rtlCol="0">
            <a:spAutoFit/>
          </a:bodyPr>
          <a:lstStyle/>
          <a:p>
            <a:r>
              <a:rPr lang="el-GR" sz="1600" b="1" dirty="0">
                <a:solidFill>
                  <a:srgbClr val="C00000"/>
                </a:solidFill>
              </a:rPr>
              <a:t>Μεθοδολογικά εργαλεία (3/3)</a:t>
            </a:r>
          </a:p>
        </p:txBody>
      </p:sp>
      <p:sp>
        <p:nvSpPr>
          <p:cNvPr id="2" name="TextBox 1">
            <a:extLst>
              <a:ext uri="{FF2B5EF4-FFF2-40B4-BE49-F238E27FC236}">
                <a16:creationId xmlns:a16="http://schemas.microsoft.com/office/drawing/2014/main" id="{D7F2C7E8-6110-8206-DB66-C0DF8543DC1D}"/>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B80222FB-5166-CD62-338B-A3444443927F}"/>
              </a:ext>
            </a:extLst>
          </p:cNvPr>
          <p:cNvSpPr txBox="1"/>
          <p:nvPr/>
        </p:nvSpPr>
        <p:spPr>
          <a:xfrm>
            <a:off x="385822" y="369332"/>
            <a:ext cx="5565729"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[6</a:t>
            </a:r>
            <a:r>
              <a:rPr lang="en-US" b="1" dirty="0">
                <a:solidFill>
                  <a:schemeClr val="bg2">
                    <a:lumMod val="25000"/>
                  </a:schemeClr>
                </a:solidFill>
              </a:rPr>
              <a:t>/</a:t>
            </a:r>
            <a:r>
              <a:rPr lang="el-GR" b="1" dirty="0">
                <a:solidFill>
                  <a:schemeClr val="bg2">
                    <a:lumMod val="25000"/>
                  </a:schemeClr>
                </a:solidFill>
              </a:rPr>
              <a:t>7</a:t>
            </a:r>
            <a:r>
              <a:rPr lang="en-US" b="1" dirty="0">
                <a:solidFill>
                  <a:schemeClr val="bg2">
                    <a:lumMod val="25000"/>
                  </a:schemeClr>
                </a:solidFill>
              </a:rPr>
              <a:t>]</a:t>
            </a:r>
            <a:r>
              <a:rPr lang="el-GR" b="1" dirty="0">
                <a:solidFill>
                  <a:schemeClr val="bg2">
                    <a:lumMod val="25000"/>
                  </a:schemeClr>
                </a:solidFill>
              </a:rPr>
              <a:t> </a:t>
            </a:r>
          </a:p>
        </p:txBody>
      </p:sp>
      <p:graphicFrame>
        <p:nvGraphicFramePr>
          <p:cNvPr id="3" name="Table 2">
            <a:extLst>
              <a:ext uri="{FF2B5EF4-FFF2-40B4-BE49-F238E27FC236}">
                <a16:creationId xmlns:a16="http://schemas.microsoft.com/office/drawing/2014/main" id="{7AF7B160-27FD-B703-4BE2-4C8F4A6B1CE9}"/>
              </a:ext>
            </a:extLst>
          </p:cNvPr>
          <p:cNvGraphicFramePr>
            <a:graphicFrameLocks noGrp="1"/>
          </p:cNvGraphicFramePr>
          <p:nvPr>
            <p:extLst>
              <p:ext uri="{D42A27DB-BD31-4B8C-83A1-F6EECF244321}">
                <p14:modId xmlns:p14="http://schemas.microsoft.com/office/powerpoint/2010/main" val="1934067351"/>
              </p:ext>
            </p:extLst>
          </p:nvPr>
        </p:nvGraphicFramePr>
        <p:xfrm>
          <a:off x="543000" y="1334566"/>
          <a:ext cx="8820000" cy="4926160"/>
        </p:xfrm>
        <a:graphic>
          <a:graphicData uri="http://schemas.openxmlformats.org/drawingml/2006/table">
            <a:tbl>
              <a:tblPr firstRow="1" firstCol="1" bandRow="1">
                <a:tableStyleId>{5C22544A-7EE6-4342-B048-85BDC9FD1C3A}</a:tableStyleId>
              </a:tblPr>
              <a:tblGrid>
                <a:gridCol w="1476000">
                  <a:extLst>
                    <a:ext uri="{9D8B030D-6E8A-4147-A177-3AD203B41FA5}">
                      <a16:colId xmlns:a16="http://schemas.microsoft.com/office/drawing/2014/main" val="3888767648"/>
                    </a:ext>
                  </a:extLst>
                </a:gridCol>
                <a:gridCol w="1224000">
                  <a:extLst>
                    <a:ext uri="{9D8B030D-6E8A-4147-A177-3AD203B41FA5}">
                      <a16:colId xmlns:a16="http://schemas.microsoft.com/office/drawing/2014/main" val="857260084"/>
                    </a:ext>
                  </a:extLst>
                </a:gridCol>
                <a:gridCol w="1224000">
                  <a:extLst>
                    <a:ext uri="{9D8B030D-6E8A-4147-A177-3AD203B41FA5}">
                      <a16:colId xmlns:a16="http://schemas.microsoft.com/office/drawing/2014/main" val="3034816458"/>
                    </a:ext>
                  </a:extLst>
                </a:gridCol>
                <a:gridCol w="1224000">
                  <a:extLst>
                    <a:ext uri="{9D8B030D-6E8A-4147-A177-3AD203B41FA5}">
                      <a16:colId xmlns:a16="http://schemas.microsoft.com/office/drawing/2014/main" val="1230466838"/>
                    </a:ext>
                  </a:extLst>
                </a:gridCol>
                <a:gridCol w="1224000">
                  <a:extLst>
                    <a:ext uri="{9D8B030D-6E8A-4147-A177-3AD203B41FA5}">
                      <a16:colId xmlns:a16="http://schemas.microsoft.com/office/drawing/2014/main" val="3938753083"/>
                    </a:ext>
                  </a:extLst>
                </a:gridCol>
                <a:gridCol w="1224000">
                  <a:extLst>
                    <a:ext uri="{9D8B030D-6E8A-4147-A177-3AD203B41FA5}">
                      <a16:colId xmlns:a16="http://schemas.microsoft.com/office/drawing/2014/main" val="2517527197"/>
                    </a:ext>
                  </a:extLst>
                </a:gridCol>
                <a:gridCol w="1224000">
                  <a:extLst>
                    <a:ext uri="{9D8B030D-6E8A-4147-A177-3AD203B41FA5}">
                      <a16:colId xmlns:a16="http://schemas.microsoft.com/office/drawing/2014/main" val="2691265275"/>
                    </a:ext>
                  </a:extLst>
                </a:gridCol>
              </a:tblGrid>
              <a:tr h="569786">
                <a:tc>
                  <a:txBody>
                    <a:bodyPr/>
                    <a:lstStyle/>
                    <a:p>
                      <a:pPr algn="ctr">
                        <a:lnSpc>
                          <a:spcPct val="107000"/>
                        </a:lnSpc>
                        <a:spcAft>
                          <a:spcPts val="800"/>
                        </a:spcAft>
                      </a:pPr>
                      <a:r>
                        <a:rPr lang="el-GR" sz="13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noFill/>
                  </a:tcPr>
                </a:tc>
                <a:tc gridSpan="6">
                  <a:txBody>
                    <a:bodyPr/>
                    <a:lstStyle/>
                    <a:p>
                      <a:pPr algn="ctr">
                        <a:lnSpc>
                          <a:spcPct val="107000"/>
                        </a:lnSpc>
                        <a:spcAft>
                          <a:spcPts val="800"/>
                        </a:spcAft>
                      </a:pPr>
                      <a:r>
                        <a:rPr lang="el-GR" sz="1300" kern="100" dirty="0">
                          <a:effectLst/>
                        </a:rPr>
                        <a:t>ΑΝΑΜΕΝΟΜΕΝΑ ΑΠΟΤΕΛΕΣΜΑΤΑ</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663513994"/>
                  </a:ext>
                </a:extLst>
              </a:tr>
              <a:tr h="612374">
                <a:tc>
                  <a:txBody>
                    <a:bodyPr/>
                    <a:lstStyle/>
                    <a:p>
                      <a:pPr>
                        <a:lnSpc>
                          <a:spcPct val="107000"/>
                        </a:lnSpc>
                        <a:spcAft>
                          <a:spcPts val="800"/>
                        </a:spcAft>
                      </a:pPr>
                      <a:r>
                        <a:rPr lang="el-GR" sz="1300" kern="100" dirty="0">
                          <a:effectLst/>
                        </a:rPr>
                        <a:t>ΜΕΘΟΔΟΙ</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0000"/>
                        </a:lnSpc>
                        <a:spcAft>
                          <a:spcPts val="800"/>
                        </a:spcAft>
                      </a:pPr>
                      <a:r>
                        <a:rPr lang="el-GR" sz="1300" b="1" kern="100" dirty="0">
                          <a:effectLst/>
                        </a:rPr>
                        <a:t>Ενδυνάμωση ανθρώπινου κεφαλαίου</a:t>
                      </a:r>
                      <a:endParaRPr lang="el-GR"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0000"/>
                        </a:lnSpc>
                        <a:spcAft>
                          <a:spcPts val="800"/>
                        </a:spcAft>
                      </a:pPr>
                      <a:r>
                        <a:rPr lang="el-GR" sz="1300" b="1" kern="100" dirty="0">
                          <a:effectLst/>
                        </a:rPr>
                        <a:t>Επιστημονικά αποτελέσματα</a:t>
                      </a:r>
                      <a:endParaRPr lang="el-GR"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0000"/>
                        </a:lnSpc>
                        <a:spcAft>
                          <a:spcPts val="800"/>
                        </a:spcAft>
                      </a:pPr>
                      <a:r>
                        <a:rPr lang="el-GR" sz="1300" b="1" kern="100" dirty="0" err="1">
                          <a:effectLst/>
                        </a:rPr>
                        <a:t>Καινοτομικότητα</a:t>
                      </a:r>
                      <a:r>
                        <a:rPr lang="el-GR" sz="1300" b="1" kern="100" dirty="0">
                          <a:effectLst/>
                        </a:rPr>
                        <a:t> επιχειρήσεων</a:t>
                      </a:r>
                      <a:endParaRPr lang="el-GR"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0000"/>
                        </a:lnSpc>
                        <a:spcAft>
                          <a:spcPts val="800"/>
                        </a:spcAft>
                      </a:pPr>
                      <a:r>
                        <a:rPr lang="el-GR" sz="1300" b="1" kern="100" dirty="0">
                          <a:effectLst/>
                        </a:rPr>
                        <a:t>Εθνικό σύστημα καινοτομίας</a:t>
                      </a:r>
                      <a:endParaRPr lang="el-GR"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0000"/>
                        </a:lnSpc>
                        <a:spcAft>
                          <a:spcPts val="800"/>
                        </a:spcAft>
                      </a:pPr>
                      <a:r>
                        <a:rPr lang="el-GR" sz="1300" b="1" kern="100" dirty="0">
                          <a:effectLst/>
                        </a:rPr>
                        <a:t>Κοινωνικό – οικονομικό όφελος</a:t>
                      </a:r>
                      <a:endParaRPr lang="el-GR"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0000"/>
                        </a:lnSpc>
                        <a:spcAft>
                          <a:spcPts val="800"/>
                        </a:spcAft>
                      </a:pPr>
                      <a:r>
                        <a:rPr lang="el-GR" sz="1300" b="1" kern="100" dirty="0">
                          <a:effectLst/>
                        </a:rPr>
                        <a:t>Προώθηση συνεργασιών</a:t>
                      </a:r>
                      <a:endParaRPr lang="el-GR" sz="1000" b="1"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868483425"/>
                  </a:ext>
                </a:extLst>
              </a:tr>
              <a:tr h="468000">
                <a:tc>
                  <a:txBody>
                    <a:bodyPr/>
                    <a:lstStyle/>
                    <a:p>
                      <a:pPr>
                        <a:lnSpc>
                          <a:spcPct val="107000"/>
                        </a:lnSpc>
                        <a:spcAft>
                          <a:spcPts val="800"/>
                        </a:spcAft>
                      </a:pPr>
                      <a:r>
                        <a:rPr lang="el-GR" sz="1300" kern="100" dirty="0">
                          <a:effectLst/>
                        </a:rPr>
                        <a:t>Πιστοποιήσεις</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3352584642"/>
                  </a:ext>
                </a:extLst>
              </a:tr>
              <a:tr h="468000">
                <a:tc>
                  <a:txBody>
                    <a:bodyPr/>
                    <a:lstStyle/>
                    <a:p>
                      <a:pPr>
                        <a:lnSpc>
                          <a:spcPct val="107000"/>
                        </a:lnSpc>
                        <a:spcAft>
                          <a:spcPts val="800"/>
                        </a:spcAft>
                      </a:pPr>
                      <a:r>
                        <a:rPr lang="el-GR" sz="1300" kern="100" dirty="0">
                          <a:effectLst/>
                        </a:rPr>
                        <a:t>Έρευνα πεδίου</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2056090249"/>
                  </a:ext>
                </a:extLst>
              </a:tr>
              <a:tr h="468000">
                <a:tc>
                  <a:txBody>
                    <a:bodyPr/>
                    <a:lstStyle/>
                    <a:p>
                      <a:pPr>
                        <a:lnSpc>
                          <a:spcPct val="107000"/>
                        </a:lnSpc>
                        <a:spcAft>
                          <a:spcPts val="800"/>
                        </a:spcAft>
                      </a:pPr>
                      <a:r>
                        <a:rPr lang="el-GR" sz="1300" kern="100" dirty="0">
                          <a:effectLst/>
                        </a:rPr>
                        <a:t>Μελέτες περιπτώσεων</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393970749"/>
                  </a:ext>
                </a:extLst>
              </a:tr>
              <a:tr h="468000">
                <a:tc>
                  <a:txBody>
                    <a:bodyPr/>
                    <a:lstStyle/>
                    <a:p>
                      <a:pPr>
                        <a:lnSpc>
                          <a:spcPct val="107000"/>
                        </a:lnSpc>
                        <a:spcAft>
                          <a:spcPts val="0"/>
                        </a:spcAft>
                      </a:pPr>
                      <a:r>
                        <a:rPr lang="el-GR" sz="1300" kern="100" dirty="0">
                          <a:effectLst/>
                        </a:rPr>
                        <a:t>Βιβλιογραφία </a:t>
                      </a:r>
                      <a:endParaRPr lang="el-GR" sz="1000" kern="100" dirty="0">
                        <a:effectLst/>
                      </a:endParaRPr>
                    </a:p>
                    <a:p>
                      <a:pPr>
                        <a:lnSpc>
                          <a:spcPct val="107000"/>
                        </a:lnSpc>
                        <a:spcAft>
                          <a:spcPts val="800"/>
                        </a:spcAft>
                      </a:pPr>
                      <a:r>
                        <a:rPr lang="el-GR" sz="1300" kern="100" dirty="0">
                          <a:effectLst/>
                        </a:rPr>
                        <a:t>(καλές πρακτικές)</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3647855424"/>
                  </a:ext>
                </a:extLst>
              </a:tr>
              <a:tr h="468000">
                <a:tc>
                  <a:txBody>
                    <a:bodyPr/>
                    <a:lstStyle/>
                    <a:p>
                      <a:pPr>
                        <a:lnSpc>
                          <a:spcPct val="107000"/>
                        </a:lnSpc>
                        <a:spcAft>
                          <a:spcPts val="800"/>
                        </a:spcAft>
                      </a:pPr>
                      <a:r>
                        <a:rPr lang="el-GR" sz="1300" kern="100" dirty="0">
                          <a:effectLst/>
                        </a:rPr>
                        <a:t>Ανάλυση μεγάλων δεδομένων</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3493159130"/>
                  </a:ext>
                </a:extLst>
              </a:tr>
              <a:tr h="468000">
                <a:tc>
                  <a:txBody>
                    <a:bodyPr/>
                    <a:lstStyle/>
                    <a:p>
                      <a:pPr>
                        <a:lnSpc>
                          <a:spcPct val="107000"/>
                        </a:lnSpc>
                        <a:spcAft>
                          <a:spcPts val="800"/>
                        </a:spcAft>
                      </a:pPr>
                      <a:r>
                        <a:rPr lang="el-GR" sz="1300" kern="100" dirty="0" err="1">
                          <a:effectLst/>
                        </a:rPr>
                        <a:t>Αντιπαραδειγματική</a:t>
                      </a:r>
                      <a:r>
                        <a:rPr lang="el-GR" sz="1300" kern="100" dirty="0">
                          <a:effectLst/>
                        </a:rPr>
                        <a:t> ανάλυση</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1102898321"/>
                  </a:ext>
                </a:extLst>
              </a:tr>
              <a:tr h="468000">
                <a:tc>
                  <a:txBody>
                    <a:bodyPr/>
                    <a:lstStyle/>
                    <a:p>
                      <a:pPr>
                        <a:lnSpc>
                          <a:spcPct val="107000"/>
                        </a:lnSpc>
                        <a:spcAft>
                          <a:spcPts val="800"/>
                        </a:spcAft>
                      </a:pPr>
                      <a:r>
                        <a:rPr lang="el-GR" sz="1300" kern="100" dirty="0">
                          <a:effectLst/>
                        </a:rPr>
                        <a:t>Ανάλυση δικτύων</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4169050559"/>
                  </a:ext>
                </a:extLst>
              </a:tr>
              <a:tr h="468000">
                <a:tc>
                  <a:txBody>
                    <a:bodyPr/>
                    <a:lstStyle/>
                    <a:p>
                      <a:pPr>
                        <a:lnSpc>
                          <a:spcPct val="107000"/>
                        </a:lnSpc>
                        <a:spcAft>
                          <a:spcPts val="800"/>
                        </a:spcAft>
                      </a:pPr>
                      <a:r>
                        <a:rPr lang="el-GR" sz="1300" kern="100" dirty="0">
                          <a:effectLst/>
                        </a:rPr>
                        <a:t>Ανάλυση εισροών-εκροών</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a:effectLst/>
                        </a:rPr>
                        <a:t> </a:t>
                      </a:r>
                      <a:endParaRPr lang="el-GR" sz="1000" kern="10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tc>
                  <a:txBody>
                    <a:bodyPr/>
                    <a:lstStyle/>
                    <a:p>
                      <a:pPr algn="ctr">
                        <a:lnSpc>
                          <a:spcPct val="107000"/>
                        </a:lnSpc>
                        <a:spcAft>
                          <a:spcPts val="800"/>
                        </a:spcAft>
                      </a:pPr>
                      <a:r>
                        <a:rPr lang="el-GR" sz="1000" kern="100" dirty="0">
                          <a:effectLst/>
                        </a:rPr>
                        <a:t> </a:t>
                      </a:r>
                      <a:endParaRPr lang="el-GR" sz="1000" kern="100" dirty="0">
                        <a:effectLst/>
                        <a:latin typeface="Calibri" panose="020F0502020204030204" pitchFamily="34" charset="0"/>
                        <a:ea typeface="Calibri" panose="020F0502020204030204" pitchFamily="34" charset="0"/>
                        <a:cs typeface="Arial" panose="020B0604020202020204" pitchFamily="34" charset="0"/>
                      </a:endParaRPr>
                    </a:p>
                  </a:txBody>
                  <a:tcPr marL="18000" marR="18000" marT="0" marB="0" anchor="ctr"/>
                </a:tc>
                <a:extLst>
                  <a:ext uri="{0D108BD9-81ED-4DB2-BD59-A6C34878D82A}">
                    <a16:rowId xmlns:a16="http://schemas.microsoft.com/office/drawing/2014/main" val="2227592875"/>
                  </a:ext>
                </a:extLst>
              </a:tr>
            </a:tbl>
          </a:graphicData>
        </a:graphic>
      </p:graphicFrame>
      <p:sp>
        <p:nvSpPr>
          <p:cNvPr id="6" name="Arrow: Chevron 5">
            <a:extLst>
              <a:ext uri="{FF2B5EF4-FFF2-40B4-BE49-F238E27FC236}">
                <a16:creationId xmlns:a16="http://schemas.microsoft.com/office/drawing/2014/main" id="{1C42EC05-75C1-8117-6F86-05F2BDFF091A}"/>
              </a:ext>
            </a:extLst>
          </p:cNvPr>
          <p:cNvSpPr/>
          <p:nvPr/>
        </p:nvSpPr>
        <p:spPr>
          <a:xfrm rot="16200000">
            <a:off x="2505671" y="3096885"/>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8" name="Arrow: Chevron 27">
            <a:extLst>
              <a:ext uri="{FF2B5EF4-FFF2-40B4-BE49-F238E27FC236}">
                <a16:creationId xmlns:a16="http://schemas.microsoft.com/office/drawing/2014/main" id="{AF0BEB01-E7A5-99C0-2EA5-F2F96C7E5622}"/>
              </a:ext>
            </a:extLst>
          </p:cNvPr>
          <p:cNvSpPr/>
          <p:nvPr/>
        </p:nvSpPr>
        <p:spPr>
          <a:xfrm rot="16200000">
            <a:off x="2505671" y="3569251"/>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9" name="Arrow: Chevron 28">
            <a:extLst>
              <a:ext uri="{FF2B5EF4-FFF2-40B4-BE49-F238E27FC236}">
                <a16:creationId xmlns:a16="http://schemas.microsoft.com/office/drawing/2014/main" id="{C316BEAC-B0E3-F6B9-BEB9-BB8E54AFB17F}"/>
              </a:ext>
            </a:extLst>
          </p:cNvPr>
          <p:cNvSpPr/>
          <p:nvPr/>
        </p:nvSpPr>
        <p:spPr>
          <a:xfrm rot="16200000">
            <a:off x="2505671" y="4018512"/>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0" name="Arrow: Chevron 29">
            <a:extLst>
              <a:ext uri="{FF2B5EF4-FFF2-40B4-BE49-F238E27FC236}">
                <a16:creationId xmlns:a16="http://schemas.microsoft.com/office/drawing/2014/main" id="{867231AF-303F-F889-A609-3DA759317026}"/>
              </a:ext>
            </a:extLst>
          </p:cNvPr>
          <p:cNvSpPr/>
          <p:nvPr/>
        </p:nvSpPr>
        <p:spPr>
          <a:xfrm rot="16200000">
            <a:off x="2505671" y="4498830"/>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2" name="Arrow: Chevron 31">
            <a:extLst>
              <a:ext uri="{FF2B5EF4-FFF2-40B4-BE49-F238E27FC236}">
                <a16:creationId xmlns:a16="http://schemas.microsoft.com/office/drawing/2014/main" id="{F153F087-84F6-E6F2-EA2B-93411FA935DA}"/>
              </a:ext>
            </a:extLst>
          </p:cNvPr>
          <p:cNvSpPr/>
          <p:nvPr/>
        </p:nvSpPr>
        <p:spPr>
          <a:xfrm rot="16200000">
            <a:off x="3725617" y="3096885"/>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3" name="Arrow: Chevron 32">
            <a:extLst>
              <a:ext uri="{FF2B5EF4-FFF2-40B4-BE49-F238E27FC236}">
                <a16:creationId xmlns:a16="http://schemas.microsoft.com/office/drawing/2014/main" id="{EC955DEE-6D81-5DAF-3105-3762A286795A}"/>
              </a:ext>
            </a:extLst>
          </p:cNvPr>
          <p:cNvSpPr/>
          <p:nvPr/>
        </p:nvSpPr>
        <p:spPr>
          <a:xfrm rot="16200000">
            <a:off x="3725617" y="3569251"/>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4" name="Arrow: Chevron 33">
            <a:extLst>
              <a:ext uri="{FF2B5EF4-FFF2-40B4-BE49-F238E27FC236}">
                <a16:creationId xmlns:a16="http://schemas.microsoft.com/office/drawing/2014/main" id="{6B48AA7B-099C-163D-A36E-25E02634FB73}"/>
              </a:ext>
            </a:extLst>
          </p:cNvPr>
          <p:cNvSpPr/>
          <p:nvPr/>
        </p:nvSpPr>
        <p:spPr>
          <a:xfrm rot="16200000">
            <a:off x="3725617" y="4018512"/>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5" name="Arrow: Chevron 34">
            <a:extLst>
              <a:ext uri="{FF2B5EF4-FFF2-40B4-BE49-F238E27FC236}">
                <a16:creationId xmlns:a16="http://schemas.microsoft.com/office/drawing/2014/main" id="{DEEFFE9B-5E5A-D7DB-31E6-D0F8AF504BD8}"/>
              </a:ext>
            </a:extLst>
          </p:cNvPr>
          <p:cNvSpPr/>
          <p:nvPr/>
        </p:nvSpPr>
        <p:spPr>
          <a:xfrm rot="16200000">
            <a:off x="3725617" y="4498830"/>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6" name="Arrow: Chevron 35">
            <a:extLst>
              <a:ext uri="{FF2B5EF4-FFF2-40B4-BE49-F238E27FC236}">
                <a16:creationId xmlns:a16="http://schemas.microsoft.com/office/drawing/2014/main" id="{8CE23620-9015-C392-290B-2E25D975CE87}"/>
              </a:ext>
            </a:extLst>
          </p:cNvPr>
          <p:cNvSpPr/>
          <p:nvPr/>
        </p:nvSpPr>
        <p:spPr>
          <a:xfrm rot="16200000">
            <a:off x="3725617" y="4956773"/>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7" name="Arrow: Chevron 36">
            <a:extLst>
              <a:ext uri="{FF2B5EF4-FFF2-40B4-BE49-F238E27FC236}">
                <a16:creationId xmlns:a16="http://schemas.microsoft.com/office/drawing/2014/main" id="{4767C784-3903-D3CE-650F-47727135C1E0}"/>
              </a:ext>
            </a:extLst>
          </p:cNvPr>
          <p:cNvSpPr/>
          <p:nvPr/>
        </p:nvSpPr>
        <p:spPr>
          <a:xfrm rot="16200000">
            <a:off x="4978240" y="3096885"/>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8" name="Arrow: Chevron 37">
            <a:extLst>
              <a:ext uri="{FF2B5EF4-FFF2-40B4-BE49-F238E27FC236}">
                <a16:creationId xmlns:a16="http://schemas.microsoft.com/office/drawing/2014/main" id="{881FC39F-F9BF-5F57-209D-73D1B478267C}"/>
              </a:ext>
            </a:extLst>
          </p:cNvPr>
          <p:cNvSpPr/>
          <p:nvPr/>
        </p:nvSpPr>
        <p:spPr>
          <a:xfrm rot="16200000">
            <a:off x="4978240" y="3569251"/>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9" name="Arrow: Chevron 38">
            <a:extLst>
              <a:ext uri="{FF2B5EF4-FFF2-40B4-BE49-F238E27FC236}">
                <a16:creationId xmlns:a16="http://schemas.microsoft.com/office/drawing/2014/main" id="{C003B066-B23A-E739-E677-634FCB94E965}"/>
              </a:ext>
            </a:extLst>
          </p:cNvPr>
          <p:cNvSpPr/>
          <p:nvPr/>
        </p:nvSpPr>
        <p:spPr>
          <a:xfrm rot="16200000">
            <a:off x="4978240" y="4018512"/>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0" name="Arrow: Chevron 39">
            <a:extLst>
              <a:ext uri="{FF2B5EF4-FFF2-40B4-BE49-F238E27FC236}">
                <a16:creationId xmlns:a16="http://schemas.microsoft.com/office/drawing/2014/main" id="{F33C6824-6B4C-941F-02FD-FE9A631B7CA8}"/>
              </a:ext>
            </a:extLst>
          </p:cNvPr>
          <p:cNvSpPr/>
          <p:nvPr/>
        </p:nvSpPr>
        <p:spPr>
          <a:xfrm rot="16200000">
            <a:off x="4978240" y="4498830"/>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1" name="Arrow: Chevron 40">
            <a:extLst>
              <a:ext uri="{FF2B5EF4-FFF2-40B4-BE49-F238E27FC236}">
                <a16:creationId xmlns:a16="http://schemas.microsoft.com/office/drawing/2014/main" id="{45EABA49-655E-EEC2-F39C-1C99DA63CF34}"/>
              </a:ext>
            </a:extLst>
          </p:cNvPr>
          <p:cNvSpPr/>
          <p:nvPr/>
        </p:nvSpPr>
        <p:spPr>
          <a:xfrm rot="16200000">
            <a:off x="6193918" y="4018512"/>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2" name="Arrow: Chevron 41">
            <a:extLst>
              <a:ext uri="{FF2B5EF4-FFF2-40B4-BE49-F238E27FC236}">
                <a16:creationId xmlns:a16="http://schemas.microsoft.com/office/drawing/2014/main" id="{5287972F-DD45-01C6-BCCD-1260D3979158}"/>
              </a:ext>
            </a:extLst>
          </p:cNvPr>
          <p:cNvSpPr/>
          <p:nvPr/>
        </p:nvSpPr>
        <p:spPr>
          <a:xfrm rot="16200000">
            <a:off x="6193918" y="4498830"/>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3" name="Arrow: Chevron 42">
            <a:extLst>
              <a:ext uri="{FF2B5EF4-FFF2-40B4-BE49-F238E27FC236}">
                <a16:creationId xmlns:a16="http://schemas.microsoft.com/office/drawing/2014/main" id="{7C0E5006-F44D-32E3-54C3-39229F4BE496}"/>
              </a:ext>
            </a:extLst>
          </p:cNvPr>
          <p:cNvSpPr/>
          <p:nvPr/>
        </p:nvSpPr>
        <p:spPr>
          <a:xfrm rot="16200000">
            <a:off x="6193918" y="5410734"/>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4" name="Arrow: Chevron 43">
            <a:extLst>
              <a:ext uri="{FF2B5EF4-FFF2-40B4-BE49-F238E27FC236}">
                <a16:creationId xmlns:a16="http://schemas.microsoft.com/office/drawing/2014/main" id="{9D2E41FD-C0E5-2F06-850D-6D6DE4BE8FAF}"/>
              </a:ext>
            </a:extLst>
          </p:cNvPr>
          <p:cNvSpPr/>
          <p:nvPr/>
        </p:nvSpPr>
        <p:spPr>
          <a:xfrm rot="16200000">
            <a:off x="7414590" y="4498830"/>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5" name="Arrow: Chevron 44">
            <a:extLst>
              <a:ext uri="{FF2B5EF4-FFF2-40B4-BE49-F238E27FC236}">
                <a16:creationId xmlns:a16="http://schemas.microsoft.com/office/drawing/2014/main" id="{09921861-3131-573A-290C-0EFA67BBEA6E}"/>
              </a:ext>
            </a:extLst>
          </p:cNvPr>
          <p:cNvSpPr/>
          <p:nvPr/>
        </p:nvSpPr>
        <p:spPr>
          <a:xfrm rot="16200000">
            <a:off x="7414590" y="5914162"/>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6" name="Arrow: Chevron 45">
            <a:extLst>
              <a:ext uri="{FF2B5EF4-FFF2-40B4-BE49-F238E27FC236}">
                <a16:creationId xmlns:a16="http://schemas.microsoft.com/office/drawing/2014/main" id="{A9C37468-B61D-606C-F369-875AE3C2BB4B}"/>
              </a:ext>
            </a:extLst>
          </p:cNvPr>
          <p:cNvSpPr/>
          <p:nvPr/>
        </p:nvSpPr>
        <p:spPr>
          <a:xfrm rot="16200000">
            <a:off x="8603310" y="3096885"/>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7" name="Arrow: Chevron 46">
            <a:extLst>
              <a:ext uri="{FF2B5EF4-FFF2-40B4-BE49-F238E27FC236}">
                <a16:creationId xmlns:a16="http://schemas.microsoft.com/office/drawing/2014/main" id="{6051D876-344D-B5AE-67F6-A13C46DB7074}"/>
              </a:ext>
            </a:extLst>
          </p:cNvPr>
          <p:cNvSpPr/>
          <p:nvPr/>
        </p:nvSpPr>
        <p:spPr>
          <a:xfrm rot="16200000">
            <a:off x="8603310" y="5410734"/>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Arrow: Chevron 6">
            <a:extLst>
              <a:ext uri="{FF2B5EF4-FFF2-40B4-BE49-F238E27FC236}">
                <a16:creationId xmlns:a16="http://schemas.microsoft.com/office/drawing/2014/main" id="{2D45DB4D-2FCC-4CD2-0851-2E6464C724B8}"/>
              </a:ext>
            </a:extLst>
          </p:cNvPr>
          <p:cNvSpPr/>
          <p:nvPr/>
        </p:nvSpPr>
        <p:spPr>
          <a:xfrm rot="16200000">
            <a:off x="4974772" y="4956773"/>
            <a:ext cx="278296" cy="254732"/>
          </a:xfrm>
          <a:prstGeom prst="chevron">
            <a:avLst/>
          </a:prstGeom>
          <a:solidFill>
            <a:srgbClr val="53F1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82057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8A3A7-E064-C90A-FF8E-8E4B14CBF04C}"/>
              </a:ext>
            </a:extLst>
          </p:cNvPr>
          <p:cNvSpPr txBox="1"/>
          <p:nvPr/>
        </p:nvSpPr>
        <p:spPr>
          <a:xfrm>
            <a:off x="620872" y="654842"/>
            <a:ext cx="2346091" cy="338554"/>
          </a:xfrm>
          <a:prstGeom prst="rect">
            <a:avLst/>
          </a:prstGeom>
          <a:noFill/>
        </p:spPr>
        <p:txBody>
          <a:bodyPr wrap="none" rtlCol="0">
            <a:spAutoFit/>
          </a:bodyPr>
          <a:lstStyle/>
          <a:p>
            <a:r>
              <a:rPr lang="el-GR" sz="1600" b="1" dirty="0">
                <a:solidFill>
                  <a:srgbClr val="C00000"/>
                </a:solidFill>
              </a:rPr>
              <a:t>Τελικά παραδοτέα έργου</a:t>
            </a:r>
          </a:p>
        </p:txBody>
      </p:sp>
      <p:sp>
        <p:nvSpPr>
          <p:cNvPr id="2" name="TextBox 1">
            <a:extLst>
              <a:ext uri="{FF2B5EF4-FFF2-40B4-BE49-F238E27FC236}">
                <a16:creationId xmlns:a16="http://schemas.microsoft.com/office/drawing/2014/main" id="{D7F2C7E8-6110-8206-DB66-C0DF8543DC1D}"/>
              </a:ext>
            </a:extLst>
          </p:cNvPr>
          <p:cNvSpPr txBox="1"/>
          <p:nvPr/>
        </p:nvSpPr>
        <p:spPr>
          <a:xfrm>
            <a:off x="385823" y="0"/>
            <a:ext cx="5492657" cy="369332"/>
          </a:xfrm>
          <a:prstGeom prst="rect">
            <a:avLst/>
          </a:prstGeom>
          <a:noFill/>
        </p:spPr>
        <p:txBody>
          <a:bodyPr wrap="none" rtlCol="0">
            <a:spAutoFit/>
          </a:bodyPr>
          <a:lstStyle/>
          <a:p>
            <a:r>
              <a:rPr lang="el-GR" b="1" dirty="0"/>
              <a:t>ΠΕΡΙΛΗΠΤΙΚΗ ΑΝΑΦΟΡΑ ΣΤΗΝ ΥΛΟΠΟΙΗΣΗ ΤΟΥ ΕΡΓΟΥ </a:t>
            </a:r>
          </a:p>
        </p:txBody>
      </p:sp>
      <p:sp>
        <p:nvSpPr>
          <p:cNvPr id="5" name="TextBox 4">
            <a:extLst>
              <a:ext uri="{FF2B5EF4-FFF2-40B4-BE49-F238E27FC236}">
                <a16:creationId xmlns:a16="http://schemas.microsoft.com/office/drawing/2014/main" id="{B80222FB-5166-CD62-338B-A3444443927F}"/>
              </a:ext>
            </a:extLst>
          </p:cNvPr>
          <p:cNvSpPr txBox="1"/>
          <p:nvPr/>
        </p:nvSpPr>
        <p:spPr>
          <a:xfrm>
            <a:off x="385822" y="369332"/>
            <a:ext cx="5565729" cy="369332"/>
          </a:xfrm>
          <a:prstGeom prst="rect">
            <a:avLst/>
          </a:prstGeom>
          <a:noFill/>
        </p:spPr>
        <p:txBody>
          <a:bodyPr wrap="square" rtlCol="0">
            <a:spAutoFit/>
          </a:bodyPr>
          <a:lstStyle/>
          <a:p>
            <a:r>
              <a:rPr lang="el-GR" b="1" dirty="0">
                <a:solidFill>
                  <a:schemeClr val="bg2">
                    <a:lumMod val="25000"/>
                  </a:schemeClr>
                </a:solidFill>
              </a:rPr>
              <a:t>1. Σκοπός, οργάνωση και μεθοδολογία έργου [7</a:t>
            </a:r>
            <a:r>
              <a:rPr lang="en-US" b="1" dirty="0">
                <a:solidFill>
                  <a:schemeClr val="bg2">
                    <a:lumMod val="25000"/>
                  </a:schemeClr>
                </a:solidFill>
              </a:rPr>
              <a:t>/</a:t>
            </a:r>
            <a:r>
              <a:rPr lang="el-GR" b="1" dirty="0">
                <a:solidFill>
                  <a:schemeClr val="bg2">
                    <a:lumMod val="25000"/>
                  </a:schemeClr>
                </a:solidFill>
              </a:rPr>
              <a:t>7</a:t>
            </a:r>
            <a:r>
              <a:rPr lang="en-US" b="1" dirty="0">
                <a:solidFill>
                  <a:schemeClr val="bg2">
                    <a:lumMod val="25000"/>
                  </a:schemeClr>
                </a:solidFill>
              </a:rPr>
              <a:t>]</a:t>
            </a:r>
            <a:r>
              <a:rPr lang="el-GR" b="1" dirty="0">
                <a:solidFill>
                  <a:schemeClr val="bg2">
                    <a:lumMod val="25000"/>
                  </a:schemeClr>
                </a:solidFill>
              </a:rPr>
              <a:t> </a:t>
            </a:r>
          </a:p>
        </p:txBody>
      </p:sp>
      <p:sp>
        <p:nvSpPr>
          <p:cNvPr id="7" name="TextBox 6">
            <a:extLst>
              <a:ext uri="{FF2B5EF4-FFF2-40B4-BE49-F238E27FC236}">
                <a16:creationId xmlns:a16="http://schemas.microsoft.com/office/drawing/2014/main" id="{92045E6F-FD01-C1E3-A57B-4FE705D9C0D2}"/>
              </a:ext>
            </a:extLst>
          </p:cNvPr>
          <p:cNvSpPr txBox="1"/>
          <p:nvPr/>
        </p:nvSpPr>
        <p:spPr>
          <a:xfrm>
            <a:off x="658563" y="1555172"/>
            <a:ext cx="8337578" cy="4273734"/>
          </a:xfrm>
          <a:prstGeom prst="rect">
            <a:avLst/>
          </a:prstGeom>
          <a:noFill/>
        </p:spPr>
        <p:txBody>
          <a:bodyPr wrap="square">
            <a:spAutoFit/>
          </a:bodyPr>
          <a:lstStyle/>
          <a:p>
            <a:pPr algn="just">
              <a:spcAft>
                <a:spcPts val="600"/>
              </a:spcAft>
            </a:pPr>
            <a:r>
              <a:rPr lang="el-GR" sz="1600" b="1" dirty="0">
                <a:effectLst/>
                <a:ea typeface="Times New Roman" panose="02020603050405020304" pitchFamily="18" charset="0"/>
                <a:cs typeface="Times New Roman" panose="02020603050405020304" pitchFamily="18" charset="0"/>
              </a:rPr>
              <a:t>Α. Επιμέρους αποτιμήσεις Δράσεων και Ενοτήτων Δράσεων</a:t>
            </a:r>
          </a:p>
          <a:p>
            <a:pPr marL="268288" algn="just">
              <a:spcAft>
                <a:spcPts val="600"/>
              </a:spcAft>
            </a:pPr>
            <a:r>
              <a:rPr lang="el-GR" sz="1400" dirty="0">
                <a:effectLst/>
                <a:ea typeface="Times New Roman" panose="02020603050405020304" pitchFamily="18" charset="0"/>
                <a:cs typeface="Times New Roman" panose="02020603050405020304" pitchFamily="18" charset="0"/>
              </a:rPr>
              <a:t>Α1. Τεύχη μελέτης αποτίμησης ανά Ενότητα Δράσεων και Δράση</a:t>
            </a:r>
          </a:p>
          <a:p>
            <a:pPr marL="268288" algn="just">
              <a:spcAft>
                <a:spcPts val="600"/>
              </a:spcAft>
            </a:pPr>
            <a:r>
              <a:rPr lang="el-GR" sz="1400" dirty="0">
                <a:effectLst/>
                <a:ea typeface="Times New Roman" panose="02020603050405020304" pitchFamily="18" charset="0"/>
                <a:cs typeface="Times New Roman" panose="02020603050405020304" pitchFamily="18" charset="0"/>
              </a:rPr>
              <a:t>Α2. Παρουσιάσεις PowerPoint των τευχών</a:t>
            </a:r>
          </a:p>
          <a:p>
            <a:pPr algn="just">
              <a:spcAft>
                <a:spcPts val="600"/>
              </a:spcAft>
            </a:pPr>
            <a:r>
              <a:rPr lang="el-GR" sz="1600" b="1" dirty="0">
                <a:cs typeface="Times New Roman" panose="02020603050405020304" pitchFamily="18" charset="0"/>
              </a:rPr>
              <a:t>Β. Συνολική αποτίμηση Δράσεων</a:t>
            </a:r>
          </a:p>
          <a:p>
            <a:pPr marL="268288" algn="just">
              <a:spcAft>
                <a:spcPts val="600"/>
              </a:spcAft>
            </a:pPr>
            <a:r>
              <a:rPr lang="el-GR" sz="1400" dirty="0">
                <a:cs typeface="Times New Roman" panose="02020603050405020304" pitchFamily="18" charset="0"/>
              </a:rPr>
              <a:t>Β1. Τεύχος μελέτης συνολικής αποτίμησης</a:t>
            </a:r>
          </a:p>
          <a:p>
            <a:pPr marL="268288" algn="just">
              <a:spcAft>
                <a:spcPts val="600"/>
              </a:spcAft>
            </a:pPr>
            <a:r>
              <a:rPr lang="el-GR" sz="1400" dirty="0">
                <a:cs typeface="Times New Roman" panose="02020603050405020304" pitchFamily="18" charset="0"/>
              </a:rPr>
              <a:t>Β2. Παρουσίαση PowerPoint του τεύχους</a:t>
            </a:r>
          </a:p>
          <a:p>
            <a:pPr algn="just">
              <a:spcAft>
                <a:spcPts val="600"/>
              </a:spcAft>
            </a:pPr>
            <a:r>
              <a:rPr lang="el-GR" sz="1600" b="1" dirty="0">
                <a:cs typeface="Times New Roman" panose="02020603050405020304" pitchFamily="18" charset="0"/>
              </a:rPr>
              <a:t>Γ. Συνοπτική παρουσίαση έργου αποτίμησης</a:t>
            </a:r>
          </a:p>
          <a:p>
            <a:pPr marL="268288" algn="just">
              <a:spcAft>
                <a:spcPts val="600"/>
              </a:spcAft>
            </a:pPr>
            <a:r>
              <a:rPr lang="el-GR" sz="1400" dirty="0">
                <a:cs typeface="Times New Roman" panose="02020603050405020304" pitchFamily="18" charset="0"/>
              </a:rPr>
              <a:t>Γ1. Φυλλάδιο παρουσίασης έργου</a:t>
            </a:r>
          </a:p>
          <a:p>
            <a:pPr marL="268288" algn="just">
              <a:spcAft>
                <a:spcPts val="600"/>
              </a:spcAft>
            </a:pPr>
            <a:r>
              <a:rPr lang="el-GR" sz="1400" dirty="0">
                <a:cs typeface="Times New Roman" panose="02020603050405020304" pitchFamily="18" charset="0"/>
              </a:rPr>
              <a:t>Γ2. Συνοπτική παρουσίαση PowerPoint έργου αποτίμησης</a:t>
            </a:r>
          </a:p>
          <a:p>
            <a:pPr algn="just">
              <a:spcAft>
                <a:spcPts val="600"/>
              </a:spcAft>
            </a:pPr>
            <a:r>
              <a:rPr lang="el-GR" sz="1600" b="1" dirty="0">
                <a:cs typeface="Times New Roman" panose="02020603050405020304" pitchFamily="18" charset="0"/>
              </a:rPr>
              <a:t>Δ. Ανάπτυξη και θέση σε λειτουργία Βάσης Δεδομένων (ΒΔ)</a:t>
            </a:r>
          </a:p>
          <a:p>
            <a:pPr marL="268288" algn="just">
              <a:spcAft>
                <a:spcPts val="600"/>
              </a:spcAft>
            </a:pPr>
            <a:r>
              <a:rPr lang="el-GR" sz="1400" dirty="0">
                <a:cs typeface="Times New Roman" panose="02020603050405020304" pitchFamily="18" charset="0"/>
              </a:rPr>
              <a:t>Δ1. Λογισμικό</a:t>
            </a:r>
          </a:p>
          <a:p>
            <a:pPr marL="268288" algn="just">
              <a:lnSpc>
                <a:spcPct val="110000"/>
              </a:lnSpc>
              <a:spcAft>
                <a:spcPts val="600"/>
              </a:spcAft>
            </a:pPr>
            <a:r>
              <a:rPr lang="el-GR" sz="1400" dirty="0">
                <a:cs typeface="Times New Roman" panose="02020603050405020304" pitchFamily="18" charset="0"/>
              </a:rPr>
              <a:t>Δ2. Εγκατάσταση ΒΔ και εκπαίδευση προσωπικού</a:t>
            </a:r>
          </a:p>
          <a:p>
            <a:pPr marL="179388" indent="-179388" algn="just">
              <a:lnSpc>
                <a:spcPct val="110000"/>
              </a:lnSpc>
              <a:spcAft>
                <a:spcPts val="600"/>
              </a:spcAft>
            </a:pPr>
            <a:r>
              <a:rPr lang="el-GR" sz="1600" b="1" dirty="0">
                <a:cs typeface="Times New Roman" panose="02020603050405020304" pitchFamily="18" charset="0"/>
              </a:rPr>
              <a:t>Ε. Υποστήριξη στην προβολή του έργου και τη διάδοση των αποτελεσμάτων, συμπερασμάτων και προτάσεων του</a:t>
            </a:r>
          </a:p>
        </p:txBody>
      </p:sp>
    </p:spTree>
    <p:extLst>
      <p:ext uri="{BB962C8B-B14F-4D97-AF65-F5344CB8AC3E}">
        <p14:creationId xmlns:p14="http://schemas.microsoft.com/office/powerpoint/2010/main" val="1156057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22cdc-714b-4246-8b7d-544526377ecc">
      <Terms xmlns="http://schemas.microsoft.com/office/infopath/2007/PartnerControls"/>
    </lcf76f155ced4ddcb4097134ff3c332f>
    <TaxCatchAll xmlns="c2054b7f-f6da-44d0-9639-55c90523cbe1" xsi:nil="true"/>
  </documentManagement>
</p:properties>
</file>

<file path=customXml/itemProps1.xml><?xml version="1.0" encoding="utf-8"?>
<ds:datastoreItem xmlns:ds="http://schemas.openxmlformats.org/officeDocument/2006/customXml" ds:itemID="{010EEAC1-D002-4DCE-98D3-6163ED075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1D7F7-82A6-4D29-894F-ADF061D03A9F}">
  <ds:schemaRefs>
    <ds:schemaRef ds:uri="http://schemas.microsoft.com/sharepoint/v3/contenttype/forms"/>
  </ds:schemaRefs>
</ds:datastoreItem>
</file>

<file path=customXml/itemProps3.xml><?xml version="1.0" encoding="utf-8"?>
<ds:datastoreItem xmlns:ds="http://schemas.openxmlformats.org/officeDocument/2006/customXml" ds:itemID="{0C43870F-427B-41FD-AA53-C777D573CD94}">
  <ds:schemaRefs>
    <ds:schemaRef ds:uri="http://schemas.microsoft.com/office/2006/metadata/properties"/>
    <ds:schemaRef ds:uri="http://schemas.microsoft.com/office/infopath/2007/PartnerControls"/>
    <ds:schemaRef ds:uri="31e22cdc-714b-4246-8b7d-544526377ecc"/>
    <ds:schemaRef ds:uri="c2054b7f-f6da-44d0-9639-55c90523cbe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2025</TotalTime>
  <Words>2082</Words>
  <Application>Microsoft Office PowerPoint</Application>
  <PresentationFormat>A4 Paper (210x297 mm)</PresentationFormat>
  <Paragraphs>252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Petros Catsis</cp:lastModifiedBy>
  <cp:revision>133</cp:revision>
  <dcterms:created xsi:type="dcterms:W3CDTF">2023-07-05T16:39:25Z</dcterms:created>
  <dcterms:modified xsi:type="dcterms:W3CDTF">2023-12-19T10:16:32Z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0x01010005832551F16E394B89606A4355F1AD67</vt:lpwstr>
  </property>
  <property fmtid="{D5CDD505-2E9C-101B-9397-08002B2CF9AE}" pid="3" name="MediaServiceImageTags">
    <vt:lpwstr/>
  </property>
</Properties>
</file>