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415" r:id="rId5"/>
    <p:sldId id="405" r:id="rId6"/>
    <p:sldId id="406" r:id="rId7"/>
    <p:sldId id="407" r:id="rId8"/>
    <p:sldId id="408" r:id="rId9"/>
    <p:sldId id="409" r:id="rId10"/>
    <p:sldId id="410" r:id="rId11"/>
    <p:sldId id="411" r:id="rId12"/>
    <p:sldId id="412" r:id="rId13"/>
    <p:sldId id="413" r:id="rId14"/>
    <p:sldId id="414" r:id="rId1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F1E8"/>
    <a:srgbClr val="D0F7F3"/>
    <a:srgbClr val="5982CB"/>
    <a:srgbClr val="799AD5"/>
    <a:srgbClr val="E9FBF9"/>
    <a:srgbClr val="B1F9F6"/>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09560-D49B-BA77-1FDA-79998640995A}" v="630" dt="2023-12-17T20:45:13.445"/>
    <p1510:client id="{ABE2FDBC-CF2B-6DC6-BFFC-05B7AAAE8115}" v="2" dt="2023-12-12T15:57:15.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4660"/>
  </p:normalViewPr>
  <p:slideViewPr>
    <p:cSldViewPr snapToGrid="0">
      <p:cViewPr varScale="1">
        <p:scale>
          <a:sx n="72" d="100"/>
          <a:sy n="72" d="100"/>
        </p:scale>
        <p:origin x="702" y="3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28E6CD-5652-4D62-84E0-E20B6A8BCE40}" type="datetimeFigureOut">
              <a:rPr lang="el-GR" smtClean="0"/>
              <a:t>17/12/2023</a:t>
            </a:fld>
            <a:endParaRPr lang="el-GR"/>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6DBFE-8C9F-4D8B-8330-4936AFD944BF}"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20000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2C930-C694-4E56-89A2-073D48F98267}"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27917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B5AF-F205-4D66-AC55-D23E0CE83F20}"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32611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ts val="2530"/>
              </a:lnSpc>
              <a:spcBef>
                <a:spcPts val="126"/>
              </a:spcBef>
            </a:pPr>
            <a:r>
              <a:rPr sz="1100" b="1" dirty="0">
                <a:solidFill>
                  <a:srgbClr val="C00000"/>
                </a:solidFill>
                <a:cs typeface="Calibri" panose="020F0502020204030204" pitchFamily="34" charset="0"/>
              </a:rPr>
              <a:t>A</a:t>
            </a:r>
            <a:r>
              <a:rPr lang="el-GR" sz="1100" b="1" dirty="0" err="1">
                <a:solidFill>
                  <a:srgbClr val="C00000"/>
                </a:solidFill>
                <a:cs typeface="Calibri" panose="020F0502020204030204" pitchFamily="34" charset="0"/>
              </a:rPr>
              <a:t>ποτίμηση</a:t>
            </a:r>
            <a:r>
              <a:rPr lang="el-GR" sz="1100" b="1" dirty="0">
                <a:solidFill>
                  <a:srgbClr val="C00000"/>
                </a:solidFill>
                <a:cs typeface="Calibri" panose="020F0502020204030204" pitchFamily="34" charset="0"/>
              </a:rPr>
              <a:t> </a:t>
            </a:r>
            <a:r>
              <a:rPr lang="el-GR" sz="1100" b="1" spc="54" dirty="0">
                <a:solidFill>
                  <a:srgbClr val="C00000"/>
                </a:solidFill>
                <a:cs typeface="Calibri" panose="020F0502020204030204" pitchFamily="34" charset="0"/>
              </a:rPr>
              <a:t>Δ</a:t>
            </a:r>
            <a:r>
              <a:rPr sz="1100" b="1" dirty="0" err="1">
                <a:solidFill>
                  <a:srgbClr val="C00000"/>
                </a:solidFill>
                <a:cs typeface="Calibri" panose="020F0502020204030204" pitchFamily="34" charset="0"/>
              </a:rPr>
              <a:t>ρά</a:t>
            </a:r>
            <a:r>
              <a:rPr sz="1100" b="1" spc="-13" dirty="0" err="1">
                <a:solidFill>
                  <a:srgbClr val="C00000"/>
                </a:solidFill>
                <a:cs typeface="Calibri" panose="020F0502020204030204" pitchFamily="34" charset="0"/>
              </a:rPr>
              <a:t>σ</a:t>
            </a:r>
            <a:r>
              <a:rPr sz="1100" b="1" spc="-25" dirty="0" err="1">
                <a:solidFill>
                  <a:srgbClr val="C00000"/>
                </a:solidFill>
                <a:cs typeface="Calibri" panose="020F0502020204030204" pitchFamily="34" charset="0"/>
              </a:rPr>
              <a:t>ε</a:t>
            </a:r>
            <a:r>
              <a:rPr sz="1100" b="1" spc="-51" dirty="0" err="1">
                <a:solidFill>
                  <a:srgbClr val="C00000"/>
                </a:solidFill>
                <a:cs typeface="Calibri" panose="020F0502020204030204" pitchFamily="34" charset="0"/>
              </a:rPr>
              <a:t>ω</a:t>
            </a:r>
            <a:r>
              <a:rPr sz="1100" b="1" dirty="0" err="1">
                <a:solidFill>
                  <a:srgbClr val="C00000"/>
                </a:solidFill>
                <a:cs typeface="Calibri" panose="020F0502020204030204" pitchFamily="34" charset="0"/>
              </a:rPr>
              <a:t>ν</a:t>
            </a:r>
            <a:r>
              <a:rPr lang="en-US" sz="1100" b="1" dirty="0">
                <a:solidFill>
                  <a:srgbClr val="C00000"/>
                </a:solidFill>
                <a:cs typeface="Calibri" panose="020F0502020204030204" pitchFamily="34" charset="0"/>
              </a:rPr>
              <a:t> </a:t>
            </a:r>
            <a:r>
              <a:rPr sz="1100" b="1" dirty="0" err="1">
                <a:solidFill>
                  <a:srgbClr val="C00000"/>
                </a:solidFill>
                <a:cs typeface="Calibri" panose="020F0502020204030204" pitchFamily="34" charset="0"/>
              </a:rPr>
              <a:t>Έρε</a:t>
            </a:r>
            <a:r>
              <a:rPr sz="1100" b="1" spc="-25" dirty="0" err="1">
                <a:solidFill>
                  <a:srgbClr val="C00000"/>
                </a:solidFill>
                <a:cs typeface="Calibri" panose="020F0502020204030204" pitchFamily="34" charset="0"/>
              </a:rPr>
              <a:t>υ</a:t>
            </a:r>
            <a:r>
              <a:rPr sz="1100" b="1" spc="-50" dirty="0" err="1">
                <a:solidFill>
                  <a:srgbClr val="C00000"/>
                </a:solidFill>
                <a:cs typeface="Calibri" panose="020F0502020204030204" pitchFamily="34" charset="0"/>
              </a:rPr>
              <a:t>ν</a:t>
            </a:r>
            <a:r>
              <a:rPr sz="1100" b="1" dirty="0">
                <a:solidFill>
                  <a:srgbClr val="C00000"/>
                </a:solidFill>
                <a:cs typeface="Calibri" panose="020F0502020204030204" pitchFamily="34" charset="0"/>
              </a:rPr>
              <a:t>ας</a:t>
            </a:r>
            <a:r>
              <a:rPr sz="1100" b="1" spc="106" dirty="0">
                <a:solidFill>
                  <a:srgbClr val="C00000"/>
                </a:solidFill>
                <a:cs typeface="Calibri" panose="020F0502020204030204" pitchFamily="34" charset="0"/>
              </a:rPr>
              <a:t> </a:t>
            </a:r>
            <a:r>
              <a:rPr sz="1100" b="1" spc="-50" dirty="0">
                <a:solidFill>
                  <a:srgbClr val="C00000"/>
                </a:solidFill>
                <a:cs typeface="Calibri" panose="020F0502020204030204" pitchFamily="34" charset="0"/>
              </a:rPr>
              <a:t>κ</a:t>
            </a:r>
            <a:r>
              <a:rPr sz="1100" b="1" dirty="0">
                <a:solidFill>
                  <a:srgbClr val="C00000"/>
                </a:solidFill>
                <a:cs typeface="Calibri" panose="020F0502020204030204" pitchFamily="34" charset="0"/>
              </a:rPr>
              <a:t>αι</a:t>
            </a:r>
            <a:r>
              <a:rPr sz="1100" b="1" spc="46" dirty="0">
                <a:solidFill>
                  <a:srgbClr val="C00000"/>
                </a:solidFill>
                <a:cs typeface="Calibri" panose="020F0502020204030204" pitchFamily="34" charset="0"/>
              </a:rPr>
              <a:t> </a:t>
            </a:r>
            <a:r>
              <a:rPr sz="1100" b="1" spc="-85" dirty="0">
                <a:solidFill>
                  <a:srgbClr val="C00000"/>
                </a:solidFill>
                <a:cs typeface="Calibri" panose="020F0502020204030204" pitchFamily="34" charset="0"/>
              </a:rPr>
              <a:t>Κ</a:t>
            </a:r>
            <a:r>
              <a:rPr sz="1100" b="1" dirty="0">
                <a:solidFill>
                  <a:srgbClr val="C00000"/>
                </a:solidFill>
                <a:cs typeface="Calibri" panose="020F0502020204030204" pitchFamily="34" charset="0"/>
              </a:rPr>
              <a:t>α</a:t>
            </a:r>
            <a:r>
              <a:rPr sz="1100" b="1" spc="-58" dirty="0">
                <a:solidFill>
                  <a:srgbClr val="C00000"/>
                </a:solidFill>
                <a:cs typeface="Calibri" panose="020F0502020204030204" pitchFamily="34" charset="0"/>
              </a:rPr>
              <a:t>ι</a:t>
            </a:r>
            <a:r>
              <a:rPr sz="1100" b="1" spc="-50" dirty="0">
                <a:solidFill>
                  <a:srgbClr val="C00000"/>
                </a:solidFill>
                <a:cs typeface="Calibri" panose="020F0502020204030204" pitchFamily="34" charset="0"/>
              </a:rPr>
              <a:t>ν</a:t>
            </a:r>
            <a:r>
              <a:rPr sz="1100" b="1" dirty="0">
                <a:solidFill>
                  <a:srgbClr val="C00000"/>
                </a:solidFill>
                <a:cs typeface="Calibri" panose="020F0502020204030204" pitchFamily="34" charset="0"/>
              </a:rPr>
              <a:t>ο</a:t>
            </a:r>
            <a:r>
              <a:rPr sz="1100" b="1" spc="-12" dirty="0">
                <a:solidFill>
                  <a:srgbClr val="C00000"/>
                </a:solidFill>
                <a:cs typeface="Calibri" panose="020F0502020204030204" pitchFamily="34" charset="0"/>
              </a:rPr>
              <a:t>τ</a:t>
            </a:r>
            <a:r>
              <a:rPr sz="1100" b="1" dirty="0">
                <a:solidFill>
                  <a:srgbClr val="C00000"/>
                </a:solidFill>
                <a:cs typeface="Calibri" panose="020F0502020204030204" pitchFamily="34" charset="0"/>
              </a:rPr>
              <a:t>ομίας της</a:t>
            </a:r>
            <a:r>
              <a:rPr sz="1100" b="1" spc="48" dirty="0">
                <a:solidFill>
                  <a:srgbClr val="C00000"/>
                </a:solidFill>
                <a:cs typeface="Calibri" panose="020F0502020204030204" pitchFamily="34" charset="0"/>
              </a:rPr>
              <a:t> </a:t>
            </a:r>
            <a:r>
              <a:rPr sz="1100" b="1" dirty="0">
                <a:solidFill>
                  <a:srgbClr val="C00000"/>
                </a:solidFill>
                <a:cs typeface="Calibri" panose="020F0502020204030204" pitchFamily="34" charset="0"/>
              </a:rPr>
              <a:t>ΓΓΕΚ</a:t>
            </a:r>
            <a:r>
              <a:rPr sz="1100" b="1" spc="64" dirty="0">
                <a:solidFill>
                  <a:srgbClr val="C00000"/>
                </a:solidFill>
                <a:cs typeface="Calibri" panose="020F0502020204030204" pitchFamily="34" charset="0"/>
              </a:rPr>
              <a:t> </a:t>
            </a:r>
            <a:r>
              <a:rPr lang="el-GR" sz="1100" b="1" dirty="0">
                <a:solidFill>
                  <a:srgbClr val="C00000"/>
                </a:solidFill>
                <a:cs typeface="Calibri" panose="020F0502020204030204" pitchFamily="34" charset="0"/>
              </a:rPr>
              <a:t>2007-2013</a:t>
            </a:r>
            <a:endParaRPr sz="1100" b="1" dirty="0">
              <a:solidFill>
                <a:srgbClr val="C00000"/>
              </a:solidFill>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53F1E8"/>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D0F7F3"/>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46DCC9-65F6-1C76-B7DF-818DFD1ACEEB}"/>
              </a:ext>
            </a:extLst>
          </p:cNvPr>
          <p:cNvSpPr txBox="1"/>
          <p:nvPr userDrawn="1"/>
        </p:nvSpPr>
        <p:spPr>
          <a:xfrm>
            <a:off x="373041" y="388886"/>
            <a:ext cx="8875130" cy="369332"/>
          </a:xfrm>
          <a:prstGeom prst="rect">
            <a:avLst/>
          </a:prstGeom>
          <a:noFill/>
          <a:ln>
            <a:noFill/>
          </a:ln>
        </p:spPr>
        <p:txBody>
          <a:bodyPr wrap="square" rtlCol="0">
            <a:spAutoFit/>
          </a:bodyPr>
          <a:lstStyle/>
          <a:p>
            <a:endParaRPr lang="el-GR" b="1" dirty="0">
              <a:solidFill>
                <a:schemeClr val="bg2">
                  <a:lumMod val="25000"/>
                </a:schemeClr>
              </a:solidFill>
            </a:endParaRPr>
          </a:p>
        </p:txBody>
      </p:sp>
      <p:sp>
        <p:nvSpPr>
          <p:cNvPr id="4" name="TextBox 3">
            <a:extLst>
              <a:ext uri="{FF2B5EF4-FFF2-40B4-BE49-F238E27FC236}">
                <a16:creationId xmlns:a16="http://schemas.microsoft.com/office/drawing/2014/main" id="{A24521CE-047D-9BAB-6B5A-2C495F9DA2EF}"/>
              </a:ext>
            </a:extLst>
          </p:cNvPr>
          <p:cNvSpPr txBox="1"/>
          <p:nvPr userDrawn="1"/>
        </p:nvSpPr>
        <p:spPr>
          <a:xfrm>
            <a:off x="373041" y="757394"/>
            <a:ext cx="8875130" cy="338554"/>
          </a:xfrm>
          <a:prstGeom prst="rect">
            <a:avLst/>
          </a:prstGeom>
          <a:noFill/>
          <a:ln>
            <a:noFill/>
          </a:ln>
        </p:spPr>
        <p:txBody>
          <a:bodyPr wrap="square" rtlCol="0">
            <a:spAutoFit/>
          </a:bodyPr>
          <a:lstStyle/>
          <a:p>
            <a:endParaRPr lang="el-GR" sz="1600" b="1" dirty="0">
              <a:solidFill>
                <a:srgbClr val="C00000"/>
              </a:solidFill>
            </a:endParaRPr>
          </a:p>
        </p:txBody>
      </p:sp>
      <p:sp>
        <p:nvSpPr>
          <p:cNvPr id="6" name="TextBox 5">
            <a:extLst>
              <a:ext uri="{FF2B5EF4-FFF2-40B4-BE49-F238E27FC236}">
                <a16:creationId xmlns:a16="http://schemas.microsoft.com/office/drawing/2014/main" id="{EDCB9DC5-ECB7-A645-8D39-E401881B6E4E}"/>
              </a:ext>
            </a:extLst>
          </p:cNvPr>
          <p:cNvSpPr txBox="1"/>
          <p:nvPr userDrawn="1"/>
        </p:nvSpPr>
        <p:spPr>
          <a:xfrm>
            <a:off x="373040" y="0"/>
            <a:ext cx="8875131" cy="369332"/>
          </a:xfrm>
          <a:prstGeom prst="rect">
            <a:avLst/>
          </a:prstGeom>
          <a:noFill/>
          <a:ln>
            <a:noFill/>
          </a:ln>
        </p:spPr>
        <p:txBody>
          <a:bodyPr wrap="square" rtlCol="0">
            <a:spAutoFit/>
          </a:bodyPr>
          <a:lstStyle/>
          <a:p>
            <a:endParaRPr lang="en-US" sz="1800" b="1" kern="1200" dirty="0">
              <a:solidFill>
                <a:schemeClr val="tx1"/>
              </a:solidFill>
              <a:latin typeface="+mn-lt"/>
              <a:ea typeface="+mn-ea"/>
              <a:cs typeface="+mn-cs"/>
            </a:endParaRPr>
          </a:p>
        </p:txBody>
      </p:sp>
    </p:spTree>
    <p:extLst>
      <p:ext uri="{BB962C8B-B14F-4D97-AF65-F5344CB8AC3E}">
        <p14:creationId xmlns:p14="http://schemas.microsoft.com/office/powerpoint/2010/main" val="30465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852E5-0C80-450A-8744-7CCD71D687F6}"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6563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FDDB9-14CD-4563-A3B8-8CCCD38E66E5}" type="datetime1">
              <a:rPr lang="el-GR" smtClean="0"/>
              <a:t>17/12/2023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761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EA1B9-A620-4E1E-AAAF-4E09E3B684D7}" type="datetime1">
              <a:rPr lang="el-GR" smtClean="0"/>
              <a:t>17/12/2023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48411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646D2-962B-4803-8E76-412864BF27D8}" type="datetime1">
              <a:rPr lang="el-GR" smtClean="0"/>
              <a:t>17/12/2023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68918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CA13-C190-46D7-8DEA-9C7636A1E2A8}" type="datetime1">
              <a:rPr lang="el-GR" smtClean="0"/>
              <a:t>17/12/2023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760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42CBD-CD47-4521-BA04-8778F1897A5A}" type="datetime1">
              <a:rPr lang="el-GR" smtClean="0"/>
              <a:t>17/12/2023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07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F62FD-4581-4673-97AC-1A82E0C5D6D0}" type="datetime1">
              <a:rPr lang="el-GR" smtClean="0"/>
              <a:t>17/12/2023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4602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17/12/2023</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61367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1028700"/>
            <a:ext cx="9916969" cy="5054600"/>
          </a:xfrm>
          <a:prstGeom prst="rect">
            <a:avLst/>
          </a:prstGeom>
          <a:solidFill>
            <a:srgbClr val="D0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bject 87">
            <a:extLst>
              <a:ext uri="{FF2B5EF4-FFF2-40B4-BE49-F238E27FC236}">
                <a16:creationId xmlns:a16="http://schemas.microsoft.com/office/drawing/2014/main" id="{E6F37633-6C30-092E-3D89-E7D011BDAFEC}"/>
              </a:ext>
            </a:extLst>
          </p:cNvPr>
          <p:cNvSpPr/>
          <p:nvPr/>
        </p:nvSpPr>
        <p:spPr>
          <a:xfrm>
            <a:off x="4229830" y="6225908"/>
            <a:ext cx="1174525" cy="434413"/>
          </a:xfrm>
          <a:prstGeom prst="rect">
            <a:avLst/>
          </a:prstGeom>
          <a:blipFill>
            <a:blip r:embed="rId2" cstate="print"/>
            <a:stretch>
              <a:fillRect/>
            </a:stretch>
          </a:blipFill>
        </p:spPr>
        <p:txBody>
          <a:bodyPr wrap="square" lIns="0" tIns="0" rIns="0" bIns="0" rtlCol="0">
            <a:noAutofit/>
          </a:bodyPr>
          <a:lstStyle/>
          <a:p>
            <a:endParaRPr sz="1322"/>
          </a:p>
        </p:txBody>
      </p:sp>
      <p:pic>
        <p:nvPicPr>
          <p:cNvPr id="5" name="Picture 4" descr="A blue and white logo&#10;&#10;Description automatically generated">
            <a:extLst>
              <a:ext uri="{FF2B5EF4-FFF2-40B4-BE49-F238E27FC236}">
                <a16:creationId xmlns:a16="http://schemas.microsoft.com/office/drawing/2014/main" id="{2E9F25B3-0667-2955-EEA7-EF3861F93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889" y="252321"/>
            <a:ext cx="1199333" cy="472220"/>
          </a:xfrm>
          <a:prstGeom prst="rect">
            <a:avLst/>
          </a:prstGeom>
        </p:spPr>
      </p:pic>
      <p:grpSp>
        <p:nvGrpSpPr>
          <p:cNvPr id="7" name="Group 6">
            <a:extLst>
              <a:ext uri="{FF2B5EF4-FFF2-40B4-BE49-F238E27FC236}">
                <a16:creationId xmlns:a16="http://schemas.microsoft.com/office/drawing/2014/main"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6">
            <a:clrChange>
              <a:clrFrom>
                <a:srgbClr val="7AFFFF"/>
              </a:clrFrom>
              <a:clrTo>
                <a:srgbClr val="7AFFFF">
                  <a:alpha val="0"/>
                </a:srgbClr>
              </a:clrTo>
            </a:clrChange>
            <a:alphaModFix amt="35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364"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8"/>
            <a:tile tx="0" ty="0" sx="100000" sy="100000" flip="none" algn="tl"/>
          </a:blipFill>
        </p:spPr>
        <p:txBody>
          <a:bodyPr wrap="square" lIns="0" tIns="0" rIns="0" bIns="0" rtlCol="0">
            <a:noAutofit/>
          </a:bodyPr>
          <a:lstStyle/>
          <a:p>
            <a:endParaRPr sz="1322"/>
          </a:p>
        </p:txBody>
      </p:sp>
      <p:sp>
        <p:nvSpPr>
          <p:cNvPr id="73" name="object 85">
            <a:extLst>
              <a:ext uri="{FF2B5EF4-FFF2-40B4-BE49-F238E27FC236}">
                <a16:creationId xmlns:a16="http://schemas.microsoft.com/office/drawing/2014/main" id="{84BFAA89-E8D7-5E68-4935-441FAFC962BD}"/>
              </a:ext>
            </a:extLst>
          </p:cNvPr>
          <p:cNvSpPr txBox="1"/>
          <p:nvPr/>
        </p:nvSpPr>
        <p:spPr>
          <a:xfrm>
            <a:off x="6466948" y="3113085"/>
            <a:ext cx="2748866" cy="1005154"/>
          </a:xfrm>
          <a:prstGeom prst="rect">
            <a:avLst/>
          </a:prstGeom>
          <a:noFill/>
        </p:spPr>
        <p:txBody>
          <a:bodyPr wrap="square" lIns="0" tIns="0" rIns="0" bIns="0" rtlCol="0">
            <a:noAutofit/>
          </a:bodyPr>
          <a:lstStyle/>
          <a:p>
            <a:pPr algn="ctr">
              <a:spcBef>
                <a:spcPts val="126"/>
              </a:spcBef>
            </a:pPr>
            <a:r>
              <a:rPr lang="el-GR" sz="1600" b="1" dirty="0">
                <a:solidFill>
                  <a:schemeClr val="tx1">
                    <a:lumMod val="65000"/>
                    <a:lumOff val="35000"/>
                  </a:schemeClr>
                </a:solidFill>
                <a:cs typeface="Calibri" panose="020F0502020204030204" pitchFamily="34" charset="0"/>
              </a:rPr>
              <a:t>Εθνικό Ίδρυμα Ερευνών</a:t>
            </a:r>
          </a:p>
          <a:p>
            <a:pPr algn="ctr">
              <a:spcBef>
                <a:spcPts val="126"/>
              </a:spcBef>
              <a:spcAft>
                <a:spcPts val="1200"/>
              </a:spcAft>
            </a:pPr>
            <a:r>
              <a:rPr lang="el-GR" sz="1400" b="1" dirty="0">
                <a:solidFill>
                  <a:schemeClr val="tx1">
                    <a:lumMod val="65000"/>
                    <a:lumOff val="35000"/>
                  </a:schemeClr>
                </a:solidFill>
                <a:cs typeface="Calibri" panose="020F0502020204030204" pitchFamily="34" charset="0"/>
              </a:rPr>
              <a:t>Αμφιθέατρο ‘Λεωνίδας Ζέρβας’ </a:t>
            </a:r>
          </a:p>
          <a:p>
            <a:pPr algn="ctr">
              <a:lnSpc>
                <a:spcPts val="2530"/>
              </a:lnSpc>
              <a:spcBef>
                <a:spcPts val="126"/>
              </a:spcBef>
            </a:pPr>
            <a:r>
              <a:rPr lang="el-GR" sz="1600" b="1" dirty="0">
                <a:solidFill>
                  <a:schemeClr val="tx1">
                    <a:lumMod val="65000"/>
                    <a:lumOff val="35000"/>
                  </a:schemeClr>
                </a:solidFill>
                <a:cs typeface="Calibri" panose="020F0502020204030204" pitchFamily="34" charset="0"/>
              </a:rPr>
              <a:t>13 Δεκεμβρίου 2023</a:t>
            </a:r>
            <a:endParaRPr sz="1600" b="1" dirty="0">
              <a:solidFill>
                <a:schemeClr val="tx1">
                  <a:lumMod val="65000"/>
                  <a:lumOff val="35000"/>
                </a:schemeClr>
              </a:solidFill>
              <a:cs typeface="Calibri" panose="020F0502020204030204" pitchFamily="34" charset="0"/>
            </a:endParaRP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15B25ADD-77C6-E465-2E6A-C38D21D7B745}"/>
              </a:ext>
            </a:extLst>
          </p:cNvPr>
          <p:cNvSpPr txBox="1"/>
          <p:nvPr/>
        </p:nvSpPr>
        <p:spPr>
          <a:xfrm>
            <a:off x="5150552" y="1830842"/>
            <a:ext cx="4575724" cy="798664"/>
          </a:xfrm>
          <a:prstGeom prst="rect">
            <a:avLst/>
          </a:prstGeom>
        </p:spPr>
        <p:txBody>
          <a:bodyPr wrap="square" lIns="0" tIns="0" rIns="0" bIns="0" rtlCol="0">
            <a:noAutofit/>
          </a:bodyPr>
          <a:lstStyle/>
          <a:p>
            <a:pPr algn="ctr"/>
            <a:r>
              <a:rPr lang="el-GR" b="1" dirty="0">
                <a:solidFill>
                  <a:sysClr val="windowText" lastClr="000000"/>
                </a:solidFill>
                <a:latin typeface="Calibri" panose="020F0502020204030204" pitchFamily="34" charset="0"/>
                <a:cs typeface="Calibri" panose="020F0502020204030204" pitchFamily="34" charset="0"/>
              </a:rPr>
              <a:t>ΑΠΟΤΙΜΗΣΗ ΕΝΟΤΗΤΑΣ</a:t>
            </a:r>
          </a:p>
          <a:p>
            <a:pPr algn="ctr"/>
            <a:r>
              <a:rPr lang="el-GR" b="1" dirty="0">
                <a:solidFill>
                  <a:sysClr val="windowText" lastClr="000000"/>
                </a:solidFill>
                <a:latin typeface="Calibri" panose="020F0502020204030204" pitchFamily="34" charset="0"/>
                <a:cs typeface="Calibri" panose="020F0502020204030204" pitchFamily="34" charset="0"/>
              </a:rPr>
              <a:t>«</a:t>
            </a:r>
            <a:r>
              <a:rPr lang="el-GR" b="1" dirty="0"/>
              <a:t>ΥΠΟΣΤΗΡΙΞΗ ΕΡΕΥΝΗΤΩΝ</a:t>
            </a:r>
          </a:p>
          <a:p>
            <a:pPr algn="ctr">
              <a:lnSpc>
                <a:spcPts val="2530"/>
              </a:lnSpc>
              <a:spcBef>
                <a:spcPts val="126"/>
              </a:spcBef>
              <a:spcAft>
                <a:spcPts val="400"/>
              </a:spcAft>
            </a:pPr>
            <a:r>
              <a:rPr lang="el-GR" sz="1300" b="1" dirty="0">
                <a:solidFill>
                  <a:schemeClr val="tx1">
                    <a:lumMod val="75000"/>
                    <a:lumOff val="25000"/>
                  </a:schemeClr>
                </a:solidFill>
                <a:latin typeface="Calibri" panose="020F0502020204030204" pitchFamily="34" charset="0"/>
                <a:cs typeface="Calibri" panose="020F0502020204030204" pitchFamily="34" charset="0"/>
              </a:rPr>
              <a:t>Ν. Μαρούλης (</a:t>
            </a:r>
            <a:r>
              <a:rPr lang="en-US" sz="1300" b="1" dirty="0">
                <a:solidFill>
                  <a:schemeClr val="tx1">
                    <a:lumMod val="75000"/>
                    <a:lumOff val="25000"/>
                  </a:schemeClr>
                </a:solidFill>
                <a:latin typeface="Calibri" panose="020F0502020204030204" pitchFamily="34" charset="0"/>
                <a:cs typeface="Calibri" panose="020F0502020204030204" pitchFamily="34" charset="0"/>
              </a:rPr>
              <a:t>TECHNOPOLIS), </a:t>
            </a:r>
            <a:r>
              <a:rPr lang="el-GR" sz="1300" b="1" dirty="0">
                <a:solidFill>
                  <a:schemeClr val="tx1">
                    <a:lumMod val="75000"/>
                    <a:lumOff val="25000"/>
                  </a:schemeClr>
                </a:solidFill>
                <a:latin typeface="Calibri" panose="020F0502020204030204" pitchFamily="34" charset="0"/>
                <a:cs typeface="Calibri" panose="020F0502020204030204" pitchFamily="34" charset="0"/>
              </a:rPr>
              <a:t>Λ. </a:t>
            </a:r>
            <a:r>
              <a:rPr lang="el-GR" sz="1300" b="1" dirty="0" err="1">
                <a:solidFill>
                  <a:schemeClr val="tx1">
                    <a:lumMod val="75000"/>
                    <a:lumOff val="25000"/>
                  </a:schemeClr>
                </a:solidFill>
                <a:latin typeface="Calibri" panose="020F0502020204030204" pitchFamily="34" charset="0"/>
                <a:cs typeface="Calibri" panose="020F0502020204030204" pitchFamily="34" charset="0"/>
              </a:rPr>
              <a:t>Τσιπούρη</a:t>
            </a:r>
            <a:r>
              <a:rPr lang="el-GR" sz="1300" b="1" dirty="0">
                <a:solidFill>
                  <a:schemeClr val="tx1">
                    <a:lumMod val="75000"/>
                    <a:lumOff val="25000"/>
                  </a:schemeClr>
                </a:solidFill>
                <a:latin typeface="Calibri" panose="020F0502020204030204" pitchFamily="34" charset="0"/>
                <a:cs typeface="Calibri" panose="020F0502020204030204" pitchFamily="34" charset="0"/>
              </a:rPr>
              <a:t> (</a:t>
            </a:r>
            <a:r>
              <a:rPr lang="en-US" sz="1300" b="1" dirty="0">
                <a:solidFill>
                  <a:schemeClr val="tx1">
                    <a:lumMod val="75000"/>
                    <a:lumOff val="25000"/>
                  </a:schemeClr>
                </a:solidFill>
                <a:latin typeface="Calibri" panose="020F0502020204030204" pitchFamily="34" charset="0"/>
                <a:cs typeface="Calibri" panose="020F0502020204030204" pitchFamily="34" charset="0"/>
              </a:rPr>
              <a:t>OPIX</a:t>
            </a:r>
            <a:r>
              <a:rPr lang="el-GR" sz="1300" b="1" dirty="0">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3" name="Picture 2" descr="A blue and white logo&#10;&#10;Description automatically generated">
            <a:extLst>
              <a:ext uri="{FF2B5EF4-FFF2-40B4-BE49-F238E27FC236}">
                <a16:creationId xmlns:a16="http://schemas.microsoft.com/office/drawing/2014/main" id="{212A0969-2FEE-9184-30DC-E5EFF4FD8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62" y="250209"/>
            <a:ext cx="1602376" cy="632939"/>
          </a:xfrm>
          <a:prstGeom prst="rect">
            <a:avLst/>
          </a:prstGeom>
        </p:spPr>
      </p:pic>
      <p:sp>
        <p:nvSpPr>
          <p:cNvPr id="2" name="object 85">
            <a:extLst>
              <a:ext uri="{FF2B5EF4-FFF2-40B4-BE49-F238E27FC236}">
                <a16:creationId xmlns:a16="http://schemas.microsoft.com/office/drawing/2014/main" id="{AE0867EB-1814-448F-6A3F-9ED063C81126}"/>
              </a:ext>
            </a:extLst>
          </p:cNvPr>
          <p:cNvSpPr txBox="1"/>
          <p:nvPr/>
        </p:nvSpPr>
        <p:spPr>
          <a:xfrm>
            <a:off x="453088" y="1186453"/>
            <a:ext cx="8994851" cy="347668"/>
          </a:xfrm>
          <a:prstGeom prst="rect">
            <a:avLst/>
          </a:prstGeom>
          <a:noFill/>
        </p:spPr>
        <p:txBody>
          <a:bodyPr wrap="square" lIns="0" tIns="0" rIns="0" bIns="0" rtlCol="0">
            <a:noAutofit/>
          </a:bodyPr>
          <a:lstStyle/>
          <a:p>
            <a:pPr algn="ctr">
              <a:lnSpc>
                <a:spcPts val="2530"/>
              </a:lnSpc>
              <a:spcBef>
                <a:spcPts val="126"/>
              </a:spcBef>
            </a:pPr>
            <a:r>
              <a:rPr b="1" dirty="0">
                <a:solidFill>
                  <a:srgbClr val="C00000"/>
                </a:solidFill>
                <a:latin typeface="CeraGR-Black" panose="00000A00000000000000" pitchFamily="50" charset="-95"/>
                <a:cs typeface="Calibri" panose="020F0502020204030204" pitchFamily="34" charset="0"/>
              </a:rPr>
              <a:t>A</a:t>
            </a:r>
            <a:r>
              <a:rPr lang="el-GR" b="1" dirty="0" err="1">
                <a:solidFill>
                  <a:srgbClr val="C00000"/>
                </a:solidFill>
                <a:latin typeface="CeraGR-Black" panose="00000A00000000000000" pitchFamily="50" charset="-95"/>
                <a:cs typeface="Calibri" panose="020F0502020204030204" pitchFamily="34" charset="0"/>
              </a:rPr>
              <a:t>ποτίμηση</a:t>
            </a:r>
            <a:r>
              <a:rPr b="1" spc="54" dirty="0">
                <a:solidFill>
                  <a:srgbClr val="C00000"/>
                </a:solidFill>
                <a:latin typeface="CeraGR-Black" panose="00000A00000000000000" pitchFamily="50" charset="-95"/>
                <a:cs typeface="Calibri" panose="020F0502020204030204" pitchFamily="34" charset="0"/>
              </a:rPr>
              <a:t> </a:t>
            </a:r>
            <a:r>
              <a:rPr lang="el-GR" b="1" spc="54" dirty="0">
                <a:solidFill>
                  <a:srgbClr val="C00000"/>
                </a:solidFill>
                <a:latin typeface="CeraGR-Black" panose="00000A00000000000000" pitchFamily="50" charset="-95"/>
                <a:cs typeface="Calibri" panose="020F0502020204030204" pitchFamily="34" charset="0"/>
              </a:rPr>
              <a:t>Δ</a:t>
            </a:r>
            <a:r>
              <a:rPr b="1" dirty="0" err="1">
                <a:solidFill>
                  <a:srgbClr val="C00000"/>
                </a:solidFill>
                <a:latin typeface="CeraGR-Black" panose="00000A00000000000000" pitchFamily="50" charset="-95"/>
                <a:cs typeface="Calibri" panose="020F0502020204030204" pitchFamily="34" charset="0"/>
              </a:rPr>
              <a:t>ρά</a:t>
            </a:r>
            <a:r>
              <a:rPr b="1" spc="-13" dirty="0" err="1">
                <a:solidFill>
                  <a:srgbClr val="C00000"/>
                </a:solidFill>
                <a:latin typeface="CeraGR-Black" panose="00000A00000000000000" pitchFamily="50" charset="-95"/>
                <a:cs typeface="Calibri" panose="020F0502020204030204" pitchFamily="34" charset="0"/>
              </a:rPr>
              <a:t>σ</a:t>
            </a:r>
            <a:r>
              <a:rPr b="1" spc="-25" dirty="0" err="1">
                <a:solidFill>
                  <a:srgbClr val="C00000"/>
                </a:solidFill>
                <a:latin typeface="CeraGR-Black" panose="00000A00000000000000" pitchFamily="50" charset="-95"/>
                <a:cs typeface="Calibri" panose="020F0502020204030204" pitchFamily="34" charset="0"/>
              </a:rPr>
              <a:t>ε</a:t>
            </a:r>
            <a:r>
              <a:rPr b="1" spc="-51" dirty="0" err="1">
                <a:solidFill>
                  <a:srgbClr val="C00000"/>
                </a:solidFill>
                <a:latin typeface="CeraGR-Black" panose="00000A00000000000000" pitchFamily="50" charset="-95"/>
                <a:cs typeface="Calibri" panose="020F0502020204030204" pitchFamily="34" charset="0"/>
              </a:rPr>
              <a:t>ω</a:t>
            </a:r>
            <a:r>
              <a:rPr b="1" dirty="0" err="1">
                <a:solidFill>
                  <a:srgbClr val="C00000"/>
                </a:solidFill>
                <a:latin typeface="CeraGR-Black" panose="00000A00000000000000" pitchFamily="50" charset="-95"/>
                <a:cs typeface="Calibri" panose="020F0502020204030204" pitchFamily="34" charset="0"/>
              </a:rPr>
              <a:t>ν</a:t>
            </a:r>
            <a:r>
              <a:rPr lang="en-US" b="1" dirty="0">
                <a:solidFill>
                  <a:srgbClr val="C00000"/>
                </a:solidFill>
                <a:latin typeface="CeraGR-Black" panose="00000A00000000000000" pitchFamily="50" charset="-95"/>
                <a:cs typeface="Calibri" panose="020F0502020204030204" pitchFamily="34" charset="0"/>
              </a:rPr>
              <a:t> </a:t>
            </a:r>
            <a:r>
              <a:rPr b="1" dirty="0" err="1">
                <a:solidFill>
                  <a:srgbClr val="C00000"/>
                </a:solidFill>
                <a:latin typeface="CeraGR-Black" panose="00000A00000000000000" pitchFamily="50" charset="-95"/>
                <a:cs typeface="Calibri" panose="020F0502020204030204" pitchFamily="34" charset="0"/>
              </a:rPr>
              <a:t>Έρε</a:t>
            </a:r>
            <a:r>
              <a:rPr b="1" spc="-25" dirty="0" err="1">
                <a:solidFill>
                  <a:srgbClr val="C00000"/>
                </a:solidFill>
                <a:latin typeface="CeraGR-Black" panose="00000A00000000000000" pitchFamily="50" charset="-95"/>
                <a:cs typeface="Calibri" panose="020F0502020204030204" pitchFamily="34" charset="0"/>
              </a:rPr>
              <a:t>υ</a:t>
            </a:r>
            <a:r>
              <a:rPr b="1" spc="-50" dirty="0" err="1">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ας</a:t>
            </a:r>
            <a:r>
              <a:rPr b="1" spc="106" dirty="0">
                <a:solidFill>
                  <a:srgbClr val="C00000"/>
                </a:solidFill>
                <a:latin typeface="CeraGR-Black" panose="00000A00000000000000" pitchFamily="50" charset="-95"/>
                <a:cs typeface="Calibri" panose="020F0502020204030204" pitchFamily="34" charset="0"/>
              </a:rPr>
              <a:t> </a:t>
            </a:r>
            <a:r>
              <a:rPr b="1" spc="-50"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αι</a:t>
            </a:r>
            <a:r>
              <a:rPr b="1" spc="46" dirty="0">
                <a:solidFill>
                  <a:srgbClr val="C00000"/>
                </a:solidFill>
                <a:latin typeface="CeraGR-Black" panose="00000A00000000000000" pitchFamily="50" charset="-95"/>
                <a:cs typeface="Calibri" panose="020F0502020204030204" pitchFamily="34" charset="0"/>
              </a:rPr>
              <a:t> </a:t>
            </a:r>
            <a:r>
              <a:rPr b="1" spc="-85"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a:t>
            </a:r>
            <a:r>
              <a:rPr b="1" spc="-58" dirty="0">
                <a:solidFill>
                  <a:srgbClr val="C00000"/>
                </a:solidFill>
                <a:latin typeface="CeraGR-Black" panose="00000A00000000000000" pitchFamily="50" charset="-95"/>
                <a:cs typeface="Calibri" panose="020F0502020204030204" pitchFamily="34" charset="0"/>
              </a:rPr>
              <a:t>ι</a:t>
            </a:r>
            <a:r>
              <a:rPr b="1" spc="-50" dirty="0">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ο</a:t>
            </a:r>
            <a:r>
              <a:rPr b="1" spc="-12" dirty="0">
                <a:solidFill>
                  <a:srgbClr val="C00000"/>
                </a:solidFill>
                <a:latin typeface="CeraGR-Black" panose="00000A00000000000000" pitchFamily="50" charset="-95"/>
                <a:cs typeface="Calibri" panose="020F0502020204030204" pitchFamily="34" charset="0"/>
              </a:rPr>
              <a:t>τ</a:t>
            </a:r>
            <a:r>
              <a:rPr b="1" dirty="0">
                <a:solidFill>
                  <a:srgbClr val="C00000"/>
                </a:solidFill>
                <a:latin typeface="CeraGR-Black" panose="00000A00000000000000" pitchFamily="50" charset="-95"/>
                <a:cs typeface="Calibri" panose="020F0502020204030204" pitchFamily="34" charset="0"/>
              </a:rPr>
              <a:t>ομίας </a:t>
            </a:r>
            <a:r>
              <a:rPr lang="el-GR" b="1" dirty="0">
                <a:solidFill>
                  <a:srgbClr val="C00000"/>
                </a:solidFill>
                <a:latin typeface="CeraGR-Black" panose="00000A00000000000000" pitchFamily="50" charset="-95"/>
                <a:cs typeface="Calibri" panose="020F0502020204030204" pitchFamily="34" charset="0"/>
              </a:rPr>
              <a:t>ΕΣΠΑ 2007-2013 της</a:t>
            </a:r>
            <a:r>
              <a:rPr lang="el-GR" b="1" spc="48" dirty="0">
                <a:solidFill>
                  <a:srgbClr val="C00000"/>
                </a:solidFill>
                <a:latin typeface="CeraGR-Black" panose="00000A00000000000000" pitchFamily="50" charset="-95"/>
                <a:cs typeface="Calibri" panose="020F0502020204030204" pitchFamily="34" charset="0"/>
              </a:rPr>
              <a:t> </a:t>
            </a:r>
            <a:r>
              <a:rPr lang="el-GR" b="1" dirty="0">
                <a:solidFill>
                  <a:srgbClr val="C00000"/>
                </a:solidFill>
                <a:latin typeface="CeraGR-Black" panose="00000A00000000000000" pitchFamily="50" charset="-95"/>
                <a:cs typeface="Calibri" panose="020F0502020204030204" pitchFamily="34" charset="0"/>
              </a:rPr>
              <a:t>ΓΓΕΚ</a:t>
            </a:r>
            <a:r>
              <a:rPr lang="el-GR" b="1" spc="64" dirty="0">
                <a:solidFill>
                  <a:srgbClr val="C00000"/>
                </a:solidFill>
                <a:latin typeface="CeraGR-Black" panose="00000A00000000000000" pitchFamily="50" charset="-95"/>
                <a:cs typeface="Calibri" panose="020F0502020204030204" pitchFamily="34" charset="0"/>
              </a:rPr>
              <a:t> </a:t>
            </a:r>
            <a:endParaRPr b="1" dirty="0">
              <a:solidFill>
                <a:srgbClr val="C00000"/>
              </a:solidFill>
              <a:latin typeface="CeraGR-Black" panose="00000A00000000000000" pitchFamily="50" charset="-95"/>
              <a:cs typeface="Calibri" panose="020F0502020204030204" pitchFamily="34" charset="0"/>
            </a:endParaRPr>
          </a:p>
        </p:txBody>
      </p:sp>
    </p:spTree>
    <p:extLst>
      <p:ext uri="{BB962C8B-B14F-4D97-AF65-F5344CB8AC3E}">
        <p14:creationId xmlns:p14="http://schemas.microsoft.com/office/powerpoint/2010/main" val="29526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37A72C-3C79-8861-9A74-740C5A987A4C}"/>
              </a:ext>
            </a:extLst>
          </p:cNvPr>
          <p:cNvGraphicFramePr>
            <a:graphicFrameLocks noGrp="1"/>
          </p:cNvGraphicFramePr>
          <p:nvPr>
            <p:extLst>
              <p:ext uri="{D42A27DB-BD31-4B8C-83A1-F6EECF244321}">
                <p14:modId xmlns:p14="http://schemas.microsoft.com/office/powerpoint/2010/main" val="975604908"/>
              </p:ext>
            </p:extLst>
          </p:nvPr>
        </p:nvGraphicFramePr>
        <p:xfrm>
          <a:off x="506895" y="1434066"/>
          <a:ext cx="8835888" cy="4521126"/>
        </p:xfrm>
        <a:graphic>
          <a:graphicData uri="http://schemas.openxmlformats.org/drawingml/2006/table">
            <a:tbl>
              <a:tblPr firstRow="1" firstCol="1" bandRow="1" bandCol="1">
                <a:tableStyleId>{5C22544A-7EE6-4342-B048-85BDC9FD1C3A}</a:tableStyleId>
              </a:tblPr>
              <a:tblGrid>
                <a:gridCol w="1480931">
                  <a:extLst>
                    <a:ext uri="{9D8B030D-6E8A-4147-A177-3AD203B41FA5}">
                      <a16:colId xmlns:a16="http://schemas.microsoft.com/office/drawing/2014/main" val="2559992196"/>
                    </a:ext>
                  </a:extLst>
                </a:gridCol>
                <a:gridCol w="1083365">
                  <a:extLst>
                    <a:ext uri="{9D8B030D-6E8A-4147-A177-3AD203B41FA5}">
                      <a16:colId xmlns:a16="http://schemas.microsoft.com/office/drawing/2014/main" val="3668902185"/>
                    </a:ext>
                  </a:extLst>
                </a:gridCol>
                <a:gridCol w="3588712">
                  <a:extLst>
                    <a:ext uri="{9D8B030D-6E8A-4147-A177-3AD203B41FA5}">
                      <a16:colId xmlns:a16="http://schemas.microsoft.com/office/drawing/2014/main" val="4046559565"/>
                    </a:ext>
                  </a:extLst>
                </a:gridCol>
                <a:gridCol w="2682880">
                  <a:extLst>
                    <a:ext uri="{9D8B030D-6E8A-4147-A177-3AD203B41FA5}">
                      <a16:colId xmlns:a16="http://schemas.microsoft.com/office/drawing/2014/main" val="2914114969"/>
                    </a:ext>
                  </a:extLst>
                </a:gridCol>
              </a:tblGrid>
              <a:tr h="464308">
                <a:tc>
                  <a:txBody>
                    <a:bodyPr/>
                    <a:lstStyle/>
                    <a:p>
                      <a:pPr marL="0" marR="0">
                        <a:spcBef>
                          <a:spcPts val="200"/>
                        </a:spcBef>
                        <a:spcAft>
                          <a:spcPts val="200"/>
                        </a:spcAft>
                      </a:pPr>
                      <a:r>
                        <a:rPr lang="el-GR" sz="1050" b="1" kern="800" dirty="0">
                          <a:effectLst/>
                        </a:rPr>
                        <a:t>Ενότητες</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a:txBody>
                    <a:bodyPr/>
                    <a:lstStyle/>
                    <a:p>
                      <a:pPr marL="0" marR="0">
                        <a:spcBef>
                          <a:spcPts val="200"/>
                        </a:spcBef>
                        <a:spcAft>
                          <a:spcPts val="200"/>
                        </a:spcAft>
                      </a:pPr>
                      <a:r>
                        <a:rPr lang="el-GR" sz="1050" b="1" kern="800" dirty="0">
                          <a:effectLst/>
                        </a:rPr>
                        <a:t>Δράσεις</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a:txBody>
                    <a:bodyPr/>
                    <a:lstStyle/>
                    <a:p>
                      <a:pPr marL="0" marR="0">
                        <a:spcBef>
                          <a:spcPts val="200"/>
                        </a:spcBef>
                        <a:spcAft>
                          <a:spcPts val="200"/>
                        </a:spcAft>
                      </a:pPr>
                      <a:r>
                        <a:rPr lang="el-GR" sz="1050" b="1" kern="800" dirty="0">
                          <a:effectLst/>
                        </a:rPr>
                        <a:t>Συμπεράσματα Δράσης</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a:txBody>
                    <a:bodyPr/>
                    <a:lstStyle/>
                    <a:p>
                      <a:pPr marL="0" marR="0">
                        <a:spcBef>
                          <a:spcPts val="200"/>
                        </a:spcBef>
                        <a:spcAft>
                          <a:spcPts val="200"/>
                        </a:spcAft>
                      </a:pPr>
                      <a:r>
                        <a:rPr lang="el-GR" sz="1050" b="1" kern="800" dirty="0">
                          <a:effectLst/>
                        </a:rPr>
                        <a:t>Συμπεράσματα Ενότητας</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extLst>
                  <a:ext uri="{0D108BD9-81ED-4DB2-BD59-A6C34878D82A}">
                    <a16:rowId xmlns:a16="http://schemas.microsoft.com/office/drawing/2014/main" val="3086457455"/>
                  </a:ext>
                </a:extLst>
              </a:tr>
              <a:tr h="1176458">
                <a:tc rowSpan="3">
                  <a:txBody>
                    <a:bodyPr/>
                    <a:lstStyle/>
                    <a:p>
                      <a:pPr marL="0" marR="0">
                        <a:spcBef>
                          <a:spcPts val="200"/>
                        </a:spcBef>
                        <a:spcAft>
                          <a:spcPts val="200"/>
                        </a:spcAft>
                      </a:pPr>
                      <a:r>
                        <a:rPr lang="el-GR" sz="1050" b="1" kern="800" dirty="0">
                          <a:effectLst/>
                        </a:rPr>
                        <a:t>Υποστήριξη ερευνητών</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148" marB="37148" anchor="ctr"/>
                </a:tc>
                <a:tc>
                  <a:txBody>
                    <a:bodyPr/>
                    <a:lstStyle/>
                    <a:p>
                      <a:pPr marL="0" marR="0">
                        <a:spcBef>
                          <a:spcPts val="200"/>
                        </a:spcBef>
                        <a:spcAft>
                          <a:spcPts val="200"/>
                        </a:spcAft>
                      </a:pPr>
                      <a:r>
                        <a:rPr lang="el-GR" sz="1050" b="1" kern="800" dirty="0">
                          <a:effectLst/>
                        </a:rPr>
                        <a:t>Αριστεία</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a:txBody>
                    <a:bodyPr/>
                    <a:lstStyle/>
                    <a:p>
                      <a:pPr marL="0" marR="0">
                        <a:spcBef>
                          <a:spcPts val="200"/>
                        </a:spcBef>
                        <a:spcAft>
                          <a:spcPts val="200"/>
                        </a:spcAft>
                      </a:pPr>
                      <a:r>
                        <a:rPr lang="el-GR" sz="1050" b="1" i="1" kern="800" dirty="0">
                          <a:effectLst/>
                        </a:rPr>
                        <a:t>Σημαντική συνεισφορά ώριμων ερευνητών σε ακαδημαϊκές δημοσιεύσεις, πρέπει να συνεχιστεί αλλά χρειάζεται να προβλεφθεί ρόλος </a:t>
                      </a:r>
                      <a:r>
                        <a:rPr lang="en-US" sz="1050" b="1" i="1" kern="800" dirty="0">
                          <a:effectLst/>
                        </a:rPr>
                        <a:t>project manager </a:t>
                      </a:r>
                      <a:r>
                        <a:rPr lang="el-GR" sz="1050" b="1" i="1" kern="800" dirty="0">
                          <a:effectLst/>
                        </a:rPr>
                        <a:t>και να μην υπάρχουν αδικαιολόγητοι περιορισμού προϋπολογισμού που υπονομεύουν το κύρος της Δράσης. Επίσης πρέπει να υπάρχουν προσκλήσεις σε τακτά χρονικά διαστήματα και όχι κάθε 3-4 χρόνια.</a:t>
                      </a:r>
                      <a:endParaRPr lang="el-GR" sz="1050" b="1" i="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rowSpan="3">
                  <a:txBody>
                    <a:bodyPr/>
                    <a:lstStyle/>
                    <a:p>
                      <a:pPr marL="0" marR="0">
                        <a:spcBef>
                          <a:spcPts val="200"/>
                        </a:spcBef>
                        <a:spcAft>
                          <a:spcPts val="200"/>
                        </a:spcAft>
                      </a:pPr>
                      <a:r>
                        <a:rPr lang="el-GR" sz="1050" b="1" kern="800" dirty="0">
                          <a:effectLst/>
                        </a:rPr>
                        <a:t>Η υποστήριξη ερευνητών είναι σημαντικό θέμα αντιμετώπισης των αποτυχιών της αγοράς και πρέπει να συνεχιστεί με μεγαλύτερα ποσά και καλύτερη διαχείριση. Τέτοιες δράσεις πρέπει να συντονιστούν με  «απασχόληση στις επιχειρήσεις» ώστε να γίνει ως ενιαίο σύστημα αναβάθμισης του ανθρώπινου δυναμικού. Χρειάζονται συχνότερες προσκλήσεις. Το σύστημα παρακολούθησης απαιτεί σημαντική βελτίωση των εκθέσεων πιστοποίησης, ιδίως της παραλαβής των δεικτών.</a:t>
                      </a:r>
                      <a:endParaRPr lang="el-GR" sz="1050" b="1" kern="800">
                        <a:effectLst/>
                        <a:latin typeface="Calibri"/>
                        <a:ea typeface="Calibri" panose="020F0502020204030204" pitchFamily="34" charset="0"/>
                        <a:cs typeface="Times New Roman"/>
                      </a:endParaRPr>
                    </a:p>
                  </a:txBody>
                  <a:tcPr marL="74295" marR="74295" marT="37148" marB="37148" anchor="ctr"/>
                </a:tc>
                <a:extLst>
                  <a:ext uri="{0D108BD9-81ED-4DB2-BD59-A6C34878D82A}">
                    <a16:rowId xmlns:a16="http://schemas.microsoft.com/office/drawing/2014/main" val="3360118067"/>
                  </a:ext>
                </a:extLst>
              </a:tr>
              <a:tr h="1176458">
                <a:tc vMerge="1">
                  <a:txBody>
                    <a:bodyPr/>
                    <a:lstStyle/>
                    <a:p>
                      <a:endParaRPr lang="el-GR"/>
                    </a:p>
                  </a:txBody>
                  <a:tcPr/>
                </a:tc>
                <a:tc>
                  <a:txBody>
                    <a:bodyPr/>
                    <a:lstStyle/>
                    <a:p>
                      <a:pPr marL="0" marR="0">
                        <a:spcBef>
                          <a:spcPts val="200"/>
                        </a:spcBef>
                        <a:spcAft>
                          <a:spcPts val="200"/>
                        </a:spcAft>
                      </a:pPr>
                      <a:r>
                        <a:rPr lang="el-GR" sz="1050" b="1" kern="800" dirty="0">
                          <a:effectLst/>
                        </a:rPr>
                        <a:t>ERC</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a:txBody>
                    <a:bodyPr/>
                    <a:lstStyle/>
                    <a:p>
                      <a:pPr marL="0" marR="0">
                        <a:spcBef>
                          <a:spcPts val="200"/>
                        </a:spcBef>
                        <a:spcAft>
                          <a:spcPts val="200"/>
                        </a:spcAft>
                      </a:pPr>
                      <a:r>
                        <a:rPr lang="el-GR" sz="1050" b="1" i="1" kern="800" dirty="0">
                          <a:effectLst/>
                        </a:rPr>
                        <a:t>Πολύ αποτελεσματική Δράση λόγω της ποιότητας των ερευνητών που συμμετείχαν.  Συστήνεται να συνεχιστεί συμπεριλαμβάνοντας όλες τις ελληνικές προτάσεις που θα έχουν αξιολογηθεί με &gt;10. Η αποτελεσματικότητά της μπορεί να αυξηθεί αν συμπληρωθεί με </a:t>
                      </a:r>
                      <a:r>
                        <a:rPr lang="el-GR" sz="1050" b="1" i="1" kern="800" dirty="0" err="1">
                          <a:effectLst/>
                        </a:rPr>
                        <a:t>Advanced</a:t>
                      </a:r>
                      <a:r>
                        <a:rPr lang="el-GR" sz="1050" b="1" i="1" kern="800" dirty="0">
                          <a:effectLst/>
                        </a:rPr>
                        <a:t> </a:t>
                      </a:r>
                      <a:r>
                        <a:rPr lang="el-GR" sz="1050" b="1" i="1" kern="800" dirty="0" err="1">
                          <a:effectLst/>
                        </a:rPr>
                        <a:t>Grants</a:t>
                      </a:r>
                      <a:r>
                        <a:rPr lang="el-GR" sz="1050" b="1" i="1" kern="800" dirty="0">
                          <a:effectLst/>
                        </a:rPr>
                        <a:t> και </a:t>
                      </a:r>
                      <a:r>
                        <a:rPr lang="el-GR" sz="1050" b="1" i="1" kern="800" dirty="0" err="1">
                          <a:effectLst/>
                        </a:rPr>
                        <a:t>Proof</a:t>
                      </a:r>
                      <a:r>
                        <a:rPr lang="el-GR" sz="1050" b="1" i="1" kern="800" dirty="0">
                          <a:effectLst/>
                        </a:rPr>
                        <a:t> of </a:t>
                      </a:r>
                      <a:r>
                        <a:rPr lang="el-GR" sz="1050" b="1" i="1" kern="800" dirty="0" err="1">
                          <a:effectLst/>
                        </a:rPr>
                        <a:t>Concept</a:t>
                      </a:r>
                      <a:r>
                        <a:rPr lang="el-GR" sz="1050" b="1" i="1" kern="800" dirty="0">
                          <a:effectLst/>
                        </a:rPr>
                        <a:t>. Είναι απαραίτητο να ξεφύγει η διαχείριση από τις ελληνικές αγκυλώσεις και να προσαρμοστεί στην κοινοτική πρακτική και ταχύτητα.</a:t>
                      </a:r>
                      <a:endParaRPr lang="el-GR" sz="1050" b="1" i="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vMerge="1">
                  <a:txBody>
                    <a:bodyPr/>
                    <a:lstStyle/>
                    <a:p>
                      <a:endParaRPr lang="el-GR"/>
                    </a:p>
                  </a:txBody>
                  <a:tcPr/>
                </a:tc>
                <a:extLst>
                  <a:ext uri="{0D108BD9-81ED-4DB2-BD59-A6C34878D82A}">
                    <a16:rowId xmlns:a16="http://schemas.microsoft.com/office/drawing/2014/main" val="3941508252"/>
                  </a:ext>
                </a:extLst>
              </a:tr>
              <a:tr h="1287540">
                <a:tc vMerge="1">
                  <a:txBody>
                    <a:bodyPr/>
                    <a:lstStyle/>
                    <a:p>
                      <a:endParaRPr lang="el-GR"/>
                    </a:p>
                  </a:txBody>
                  <a:tcPr/>
                </a:tc>
                <a:tc>
                  <a:txBody>
                    <a:bodyPr/>
                    <a:lstStyle/>
                    <a:p>
                      <a:pPr marL="0" marR="0">
                        <a:spcBef>
                          <a:spcPts val="200"/>
                        </a:spcBef>
                        <a:spcAft>
                          <a:spcPts val="200"/>
                        </a:spcAft>
                      </a:pPr>
                      <a:r>
                        <a:rPr lang="el-GR" sz="1050" b="1" kern="800" dirty="0" err="1">
                          <a:effectLst/>
                        </a:rPr>
                        <a:t>Μεταδιδάκτορες</a:t>
                      </a:r>
                      <a:endParaRPr lang="el-GR" sz="1050" b="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5827" marR="25827" marT="0" marB="0" anchor="ctr"/>
                </a:tc>
                <a:tc>
                  <a:txBody>
                    <a:bodyPr/>
                    <a:lstStyle/>
                    <a:p>
                      <a:pPr marL="0" marR="0">
                        <a:spcBef>
                          <a:spcPts val="0"/>
                        </a:spcBef>
                        <a:spcAft>
                          <a:spcPts val="0"/>
                        </a:spcAft>
                      </a:pPr>
                      <a:r>
                        <a:rPr lang="el-GR" sz="1050" b="1" i="1" kern="800" dirty="0">
                          <a:effectLst/>
                        </a:rPr>
                        <a:t>Η Δράση πέτυχε τους άμεσους στόχους της ως προς την ερευνητική παραγωγή και ποιότητα αλλά δεν έλυσε το πρόβλημα της βελτίωσης της ερευνητικής σταδιοδρομίας αφού δεν αυξάνονται αντίστοιχα οι θέσεις των ερευνητών στους δημόσιους ερευνητικούς οργανισμούς. Προτείνεται δημιουργία προσωποπαγών θέσεων σε ΑΕΙ/ΕΙ για το 5-10% των </a:t>
                      </a:r>
                      <a:r>
                        <a:rPr lang="el-GR" sz="1050" b="1" i="1" kern="800" dirty="0" err="1">
                          <a:effectLst/>
                        </a:rPr>
                        <a:t>μεταδιδακτόρων</a:t>
                      </a:r>
                      <a:r>
                        <a:rPr lang="el-GR" sz="1050" b="1" i="1" kern="800" dirty="0">
                          <a:effectLst/>
                        </a:rPr>
                        <a:t> με τα καλύτερα ερευνητικά αποτελέσματα και να συνδυαστεί  με μία Δράση του τύπου Μεταπτυχιακά Απασχόλησης Ιρλανδίας για την ανακατεύθυνση της απασχόλησης προς τη βιομηχανία.</a:t>
                      </a:r>
                      <a:endParaRPr lang="el-GR" sz="105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5827" marR="25827" marT="0" marB="0" anchor="ctr"/>
                </a:tc>
                <a:tc vMerge="1">
                  <a:txBody>
                    <a:bodyPr/>
                    <a:lstStyle/>
                    <a:p>
                      <a:endParaRPr lang="el-GR"/>
                    </a:p>
                  </a:txBody>
                  <a:tcPr/>
                </a:tc>
                <a:extLst>
                  <a:ext uri="{0D108BD9-81ED-4DB2-BD59-A6C34878D82A}">
                    <a16:rowId xmlns:a16="http://schemas.microsoft.com/office/drawing/2014/main" val="501561448"/>
                  </a:ext>
                </a:extLst>
              </a:tr>
            </a:tbl>
          </a:graphicData>
        </a:graphic>
      </p:graphicFrame>
      <p:sp>
        <p:nvSpPr>
          <p:cNvPr id="4" name="TextBox 3">
            <a:extLst>
              <a:ext uri="{FF2B5EF4-FFF2-40B4-BE49-F238E27FC236}">
                <a16:creationId xmlns:a16="http://schemas.microsoft.com/office/drawing/2014/main" id="{D1C8D78F-43AF-C914-E0A1-AC2153185636}"/>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
        <p:nvSpPr>
          <p:cNvPr id="3" name="TextBox 2">
            <a:extLst>
              <a:ext uri="{FF2B5EF4-FFF2-40B4-BE49-F238E27FC236}">
                <a16:creationId xmlns:a16="http://schemas.microsoft.com/office/drawing/2014/main" id="{C75DE83B-FCAC-E97B-02BC-952C13C78914}"/>
              </a:ext>
            </a:extLst>
          </p:cNvPr>
          <p:cNvSpPr txBox="1"/>
          <p:nvPr/>
        </p:nvSpPr>
        <p:spPr>
          <a:xfrm>
            <a:off x="504354" y="5182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Απ</a:t>
            </a:r>
            <a:r>
              <a:rPr lang="en-US" b="1" err="1"/>
              <a:t>οτελέσμ</a:t>
            </a:r>
            <a:r>
              <a:rPr lang="en-US" b="1" dirty="0"/>
              <a:t>ατα α</a:t>
            </a:r>
            <a:r>
              <a:rPr lang="en-US" b="1" err="1"/>
              <a:t>νά</a:t>
            </a:r>
            <a:r>
              <a:rPr lang="en-US" b="1" dirty="0"/>
              <a:t> </a:t>
            </a:r>
            <a:r>
              <a:rPr lang="en-US" b="1" err="1"/>
              <a:t>Δράση</a:t>
            </a:r>
            <a:endParaRPr lang="en-US" b="1" err="1">
              <a:cs typeface="Calibri"/>
            </a:endParaRPr>
          </a:p>
        </p:txBody>
      </p:sp>
    </p:spTree>
    <p:extLst>
      <p:ext uri="{BB962C8B-B14F-4D97-AF65-F5344CB8AC3E}">
        <p14:creationId xmlns:p14="http://schemas.microsoft.com/office/powerpoint/2010/main" val="280796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22CD66-03E0-68D2-A0D4-0217AF5EF781}"/>
              </a:ext>
            </a:extLst>
          </p:cNvPr>
          <p:cNvSpPr txBox="1"/>
          <p:nvPr/>
        </p:nvSpPr>
        <p:spPr>
          <a:xfrm>
            <a:off x="593628" y="1469738"/>
            <a:ext cx="8718744" cy="4839915"/>
          </a:xfrm>
          <a:prstGeom prst="rect">
            <a:avLst/>
          </a:prstGeom>
          <a:noFill/>
        </p:spPr>
        <p:txBody>
          <a:bodyPr wrap="square" lIns="91440" tIns="45720" rIns="91440" bIns="45720" anchor="t">
            <a:spAutoFit/>
          </a:bodyPr>
          <a:lstStyle/>
          <a:p>
            <a:pPr marL="231775" indent="-231775" algn="just">
              <a:lnSpc>
                <a:spcPct val="110000"/>
              </a:lnSpc>
              <a:spcAft>
                <a:spcPts val="488"/>
              </a:spcAft>
              <a:buFont typeface="Wingdings" panose="05000000000000000000" pitchFamily="2" charset="2"/>
              <a:buChar char="v"/>
            </a:pPr>
            <a:r>
              <a:rPr lang="el-GR" b="1" dirty="0">
                <a:latin typeface="Calibri"/>
                <a:ea typeface="Calibri" panose="020F0502020204030204" pitchFamily="34" charset="0"/>
                <a:cs typeface="Calibri"/>
              </a:rPr>
              <a:t>Η συνέχισή των Δράσεων της Ενότητας θα πρέπει να συνεχιστεί.</a:t>
            </a:r>
          </a:p>
          <a:p>
            <a:pPr marL="231775" indent="-231775" algn="just">
              <a:lnSpc>
                <a:spcPct val="110000"/>
              </a:lnSpc>
              <a:spcAft>
                <a:spcPts val="488"/>
              </a:spcAft>
              <a:buFont typeface="Wingdings" panose="05000000000000000000" pitchFamily="2" charset="2"/>
              <a:buChar char="v"/>
            </a:pPr>
            <a:r>
              <a:rPr lang="el-GR" b="1" dirty="0">
                <a:latin typeface="Calibri"/>
                <a:ea typeface="Calibri" panose="020F0502020204030204" pitchFamily="34" charset="0"/>
                <a:cs typeface="Calibri"/>
              </a:rPr>
              <a:t>Στο μέλλον πρέπει να ληφθεί υπόψη η ανάγκη δημιουργίας αμοιβαίας εμπιστοσύνης μέσω ενός διαχειριστικά άρτιου και δίκαιου συστήματος επιλογής, παρακολούθησης και παραλαβής των έργων. Για να πετύχει αυτό απαιτούνται αντίστοιχες δεξιότητες από τα άτομα που θα παρακολουθούν και παραλαμβάνουν τα έργα ώστε να παρέχουν πραγματική υποστήριξη και όχι απλώς να πραγματοποιούν λογιστικούς ελέγχους. </a:t>
            </a:r>
          </a:p>
          <a:p>
            <a:pPr marL="231775" indent="-231775" algn="just">
              <a:lnSpc>
                <a:spcPct val="110000"/>
              </a:lnSpc>
              <a:spcAft>
                <a:spcPts val="488"/>
              </a:spcAft>
              <a:buFont typeface="Wingdings" panose="05000000000000000000" pitchFamily="2" charset="2"/>
              <a:buChar char="v"/>
            </a:pPr>
            <a:r>
              <a:rPr lang="el-GR" b="1" dirty="0">
                <a:latin typeface="Calibri"/>
                <a:ea typeface="Calibri" panose="020F0502020204030204" pitchFamily="34" charset="0"/>
                <a:cs typeface="Calibri"/>
              </a:rPr>
              <a:t>Στην περίπτωση των </a:t>
            </a:r>
            <a:r>
              <a:rPr lang="el-GR" b="1" err="1">
                <a:latin typeface="Calibri"/>
                <a:ea typeface="Calibri" panose="020F0502020204030204" pitchFamily="34" charset="0"/>
                <a:cs typeface="Calibri"/>
              </a:rPr>
              <a:t>μεταδιδκατόρων</a:t>
            </a:r>
            <a:r>
              <a:rPr lang="el-GR" b="1" dirty="0">
                <a:latin typeface="Calibri"/>
                <a:ea typeface="Calibri" panose="020F0502020204030204" pitchFamily="34" charset="0"/>
                <a:cs typeface="Calibri"/>
              </a:rPr>
              <a:t>, παρά τυχόν νομικές ή πολιτικές δυσκολίες, θα ήταν αποτελεσματικό να δημιουργηθεί μια θεσμική αντιμετώπιση της περιορισμένης προσφοράς εργασίας με τη δημιουργία προσωποπαγών θέσεων σε ΑΕΙ/ΕΙ για το 5-10% των </a:t>
            </a:r>
            <a:r>
              <a:rPr lang="el-GR" b="1" err="1">
                <a:latin typeface="Calibri"/>
                <a:ea typeface="Calibri" panose="020F0502020204030204" pitchFamily="34" charset="0"/>
                <a:cs typeface="Calibri"/>
              </a:rPr>
              <a:t>μεταδιδακτόρων</a:t>
            </a:r>
            <a:r>
              <a:rPr lang="el-GR" b="1" dirty="0">
                <a:latin typeface="Calibri"/>
                <a:ea typeface="Calibri" panose="020F0502020204030204" pitchFamily="34" charset="0"/>
                <a:cs typeface="Calibri"/>
              </a:rPr>
              <a:t> με τα καλύτερα ερευνητικά αποτελέσματα.</a:t>
            </a:r>
          </a:p>
          <a:p>
            <a:pPr marL="231775" indent="-231775" algn="just">
              <a:lnSpc>
                <a:spcPct val="110000"/>
              </a:lnSpc>
              <a:spcAft>
                <a:spcPts val="488"/>
              </a:spcAft>
              <a:buFont typeface="Wingdings" panose="05000000000000000000" pitchFamily="2" charset="2"/>
              <a:buChar char="v"/>
            </a:pPr>
            <a:r>
              <a:rPr lang="el-GR" b="1" dirty="0">
                <a:latin typeface="Calibri"/>
                <a:ea typeface="Calibri" panose="020F0502020204030204" pitchFamily="34" charset="0"/>
                <a:cs typeface="Calibri"/>
              </a:rPr>
              <a:t>Η Δράση του </a:t>
            </a:r>
            <a:r>
              <a:rPr lang="en-US" b="1" dirty="0">
                <a:latin typeface="Calibri"/>
                <a:ea typeface="Calibri" panose="020F0502020204030204" pitchFamily="34" charset="0"/>
                <a:cs typeface="Calibri"/>
              </a:rPr>
              <a:t>ERC </a:t>
            </a:r>
            <a:r>
              <a:rPr lang="el-GR" b="1" dirty="0">
                <a:latin typeface="Calibri"/>
                <a:ea typeface="Calibri" panose="020F0502020204030204" pitchFamily="34" charset="0"/>
                <a:cs typeface="Calibri"/>
              </a:rPr>
              <a:t>είναι απαραίτητο να συνεχιστεί, γιατί έχει σημαντική συνεισφορά στην ψηλής ποιότητας του ερευνητικού αποτυπώματος της χώρας, μπορεί κα να εμπλουτιστεί και να αποτελέσει τη βάση για νέου τύπου προσκλήσεις αντίστοιχες των Ευρωπαϊκών </a:t>
            </a:r>
            <a:r>
              <a:rPr lang="el-GR" b="1" err="1">
                <a:latin typeface="Calibri"/>
                <a:ea typeface="Calibri" panose="020F0502020204030204" pitchFamily="34" charset="0"/>
                <a:cs typeface="Calibri"/>
              </a:rPr>
              <a:t>Advanced</a:t>
            </a:r>
            <a:r>
              <a:rPr lang="el-GR" b="1" dirty="0">
                <a:latin typeface="Calibri"/>
                <a:ea typeface="Calibri" panose="020F0502020204030204" pitchFamily="34" charset="0"/>
                <a:cs typeface="Calibri"/>
              </a:rPr>
              <a:t> </a:t>
            </a:r>
            <a:r>
              <a:rPr lang="el-GR" b="1" err="1">
                <a:latin typeface="Calibri"/>
                <a:ea typeface="Calibri" panose="020F0502020204030204" pitchFamily="34" charset="0"/>
                <a:cs typeface="Calibri"/>
              </a:rPr>
              <a:t>Grants</a:t>
            </a:r>
            <a:r>
              <a:rPr lang="el-GR" b="1" dirty="0">
                <a:latin typeface="Calibri"/>
                <a:ea typeface="Calibri" panose="020F0502020204030204" pitchFamily="34" charset="0"/>
                <a:cs typeface="Calibri"/>
              </a:rPr>
              <a:t> και </a:t>
            </a:r>
            <a:r>
              <a:rPr lang="el-GR" b="1" err="1">
                <a:latin typeface="Calibri"/>
                <a:ea typeface="Calibri" panose="020F0502020204030204" pitchFamily="34" charset="0"/>
                <a:cs typeface="Calibri"/>
              </a:rPr>
              <a:t>Proof</a:t>
            </a:r>
            <a:r>
              <a:rPr lang="el-GR" b="1" dirty="0">
                <a:latin typeface="Calibri"/>
                <a:ea typeface="Calibri" panose="020F0502020204030204" pitchFamily="34" charset="0"/>
                <a:cs typeface="Calibri"/>
              </a:rPr>
              <a:t> of </a:t>
            </a:r>
            <a:r>
              <a:rPr lang="el-GR" b="1" err="1">
                <a:latin typeface="Calibri"/>
                <a:ea typeface="Calibri" panose="020F0502020204030204" pitchFamily="34" charset="0"/>
                <a:cs typeface="Calibri"/>
              </a:rPr>
              <a:t>Concept</a:t>
            </a:r>
            <a:r>
              <a:rPr lang="el-GR" b="1" dirty="0">
                <a:latin typeface="Calibri"/>
                <a:ea typeface="Calibri" panose="020F0502020204030204" pitchFamily="34" charset="0"/>
                <a:cs typeface="Calibri"/>
              </a:rPr>
              <a:t>. </a:t>
            </a:r>
          </a:p>
        </p:txBody>
      </p:sp>
      <p:sp>
        <p:nvSpPr>
          <p:cNvPr id="2" name="TextBox 1">
            <a:extLst>
              <a:ext uri="{FF2B5EF4-FFF2-40B4-BE49-F238E27FC236}">
                <a16:creationId xmlns:a16="http://schemas.microsoft.com/office/drawing/2014/main" id="{26C4ED75-4C1B-A6F9-05A1-3FCC72EFD306}"/>
              </a:ext>
            </a:extLst>
          </p:cNvPr>
          <p:cNvSpPr txBox="1"/>
          <p:nvPr/>
        </p:nvSpPr>
        <p:spPr>
          <a:xfrm>
            <a:off x="385823" y="388886"/>
            <a:ext cx="5398751" cy="369332"/>
          </a:xfrm>
          <a:prstGeom prst="rect">
            <a:avLst/>
          </a:prstGeom>
          <a:noFill/>
        </p:spPr>
        <p:txBody>
          <a:bodyPr wrap="square" rtlCol="0">
            <a:spAutoFit/>
          </a:bodyPr>
          <a:lstStyle/>
          <a:p>
            <a:r>
              <a:rPr lang="el-GR" b="1" dirty="0">
                <a:solidFill>
                  <a:schemeClr val="bg2">
                    <a:lumMod val="25000"/>
                  </a:schemeClr>
                </a:solidFill>
              </a:rPr>
              <a:t>Προτάσεις</a:t>
            </a:r>
          </a:p>
        </p:txBody>
      </p:sp>
      <p:sp>
        <p:nvSpPr>
          <p:cNvPr id="4" name="TextBox 3">
            <a:extLst>
              <a:ext uri="{FF2B5EF4-FFF2-40B4-BE49-F238E27FC236}">
                <a16:creationId xmlns:a16="http://schemas.microsoft.com/office/drawing/2014/main" id="{31323734-2ADD-B393-DE58-834801F03549}"/>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83422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2A37054-069D-770B-7F4B-FBD3A453A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59" y="2104999"/>
            <a:ext cx="5450277" cy="3455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2977DF-A7C2-9934-07B8-C2C24B92C365}"/>
              </a:ext>
            </a:extLst>
          </p:cNvPr>
          <p:cNvSpPr txBox="1"/>
          <p:nvPr/>
        </p:nvSpPr>
        <p:spPr>
          <a:xfrm>
            <a:off x="5929484" y="1815903"/>
            <a:ext cx="3443116" cy="1375954"/>
          </a:xfrm>
          <a:prstGeom prst="rect">
            <a:avLst/>
          </a:prstGeom>
          <a:noFill/>
        </p:spPr>
        <p:txBody>
          <a:bodyPr wrap="square" lIns="91440" tIns="45720" rIns="91440" bIns="45720" anchor="t">
            <a:spAutoFit/>
          </a:bodyPr>
          <a:lstStyle/>
          <a:p>
            <a:pPr marL="231775" indent="-231775">
              <a:lnSpc>
                <a:spcPct val="107000"/>
              </a:lnSpc>
              <a:spcAft>
                <a:spcPts val="650"/>
              </a:spcAft>
              <a:buFont typeface="Wingdings" panose="05000000000000000000" pitchFamily="2" charset="2"/>
              <a:buChar char="v"/>
            </a:pPr>
            <a:r>
              <a:rPr lang="el-GR" sz="1400" b="1" kern="100" dirty="0">
                <a:latin typeface="Calibri"/>
                <a:ea typeface="Calibri" panose="020F0502020204030204" pitchFamily="34" charset="0"/>
                <a:cs typeface="Times New Roman"/>
              </a:rPr>
              <a:t>Η υποστήριξη των ερευνητών παίρνει μεγάλο μέρος του συνολικού προϋπολογισμού.</a:t>
            </a:r>
          </a:p>
          <a:p>
            <a:pPr marL="231775" indent="-231775">
              <a:lnSpc>
                <a:spcPct val="107000"/>
              </a:lnSpc>
              <a:spcAft>
                <a:spcPts val="650"/>
              </a:spcAft>
              <a:buFont typeface="Wingdings" panose="05000000000000000000" pitchFamily="2" charset="2"/>
              <a:buChar char="v"/>
            </a:pPr>
            <a:r>
              <a:rPr lang="en-US" sz="1400" b="1" kern="100" dirty="0">
                <a:latin typeface="Calibri"/>
                <a:ea typeface="Calibri" panose="020F0502020204030204" pitchFamily="34" charset="0"/>
                <a:cs typeface="Times New Roman"/>
              </a:rPr>
              <a:t>H </a:t>
            </a:r>
            <a:r>
              <a:rPr lang="el-GR" sz="1400" b="1" kern="100" dirty="0">
                <a:latin typeface="Calibri"/>
                <a:ea typeface="Calibri" panose="020F0502020204030204" pitchFamily="34" charset="0"/>
                <a:cs typeface="Times New Roman"/>
              </a:rPr>
              <a:t>Ενότητα έδωσε μέγιστη έμφαση στην Αριστεία</a:t>
            </a:r>
            <a:endParaRPr lang="el-GR" sz="1400" b="1">
              <a:latin typeface="Calibri"/>
              <a:cs typeface="Times New Roman"/>
            </a:endParaRPr>
          </a:p>
        </p:txBody>
      </p:sp>
      <p:graphicFrame>
        <p:nvGraphicFramePr>
          <p:cNvPr id="7" name="Table 6">
            <a:extLst>
              <a:ext uri="{FF2B5EF4-FFF2-40B4-BE49-F238E27FC236}">
                <a16:creationId xmlns:a16="http://schemas.microsoft.com/office/drawing/2014/main" id="{84D8F2BD-FA63-97E9-04A0-375EBFDA30EE}"/>
              </a:ext>
            </a:extLst>
          </p:cNvPr>
          <p:cNvGraphicFramePr>
            <a:graphicFrameLocks noGrp="1"/>
          </p:cNvGraphicFramePr>
          <p:nvPr>
            <p:extLst>
              <p:ext uri="{D42A27DB-BD31-4B8C-83A1-F6EECF244321}">
                <p14:modId xmlns:p14="http://schemas.microsoft.com/office/powerpoint/2010/main" val="781034770"/>
              </p:ext>
            </p:extLst>
          </p:nvPr>
        </p:nvGraphicFramePr>
        <p:xfrm>
          <a:off x="5929484" y="3270670"/>
          <a:ext cx="3861280" cy="1945343"/>
        </p:xfrm>
        <a:graphic>
          <a:graphicData uri="http://schemas.openxmlformats.org/drawingml/2006/table">
            <a:tbl>
              <a:tblPr firstRow="1" firstCol="1" bandRow="1" bandCol="1"/>
              <a:tblGrid>
                <a:gridCol w="1099777">
                  <a:extLst>
                    <a:ext uri="{9D8B030D-6E8A-4147-A177-3AD203B41FA5}">
                      <a16:colId xmlns:a16="http://schemas.microsoft.com/office/drawing/2014/main" val="3265131251"/>
                    </a:ext>
                  </a:extLst>
                </a:gridCol>
                <a:gridCol w="751228">
                  <a:extLst>
                    <a:ext uri="{9D8B030D-6E8A-4147-A177-3AD203B41FA5}">
                      <a16:colId xmlns:a16="http://schemas.microsoft.com/office/drawing/2014/main" val="3430297712"/>
                    </a:ext>
                  </a:extLst>
                </a:gridCol>
                <a:gridCol w="721481">
                  <a:extLst>
                    <a:ext uri="{9D8B030D-6E8A-4147-A177-3AD203B41FA5}">
                      <a16:colId xmlns:a16="http://schemas.microsoft.com/office/drawing/2014/main" val="875047998"/>
                    </a:ext>
                  </a:extLst>
                </a:gridCol>
                <a:gridCol w="1288794">
                  <a:extLst>
                    <a:ext uri="{9D8B030D-6E8A-4147-A177-3AD203B41FA5}">
                      <a16:colId xmlns:a16="http://schemas.microsoft.com/office/drawing/2014/main" val="385491565"/>
                    </a:ext>
                  </a:extLst>
                </a:gridCol>
              </a:tblGrid>
              <a:tr h="879035">
                <a:tc>
                  <a:txBody>
                    <a:bodyPr/>
                    <a:lstStyle/>
                    <a:p>
                      <a:pPr marL="0" marR="0" algn="ctr">
                        <a:spcBef>
                          <a:spcPts val="200"/>
                        </a:spcBef>
                        <a:spcAft>
                          <a:spcPts val="200"/>
                        </a:spcAft>
                      </a:pPr>
                      <a:r>
                        <a:rPr lang="el-GR" sz="1050" b="1" kern="800" dirty="0">
                          <a:solidFill>
                            <a:srgbClr val="FFFFFF"/>
                          </a:solidFill>
                          <a:effectLst/>
                          <a:latin typeface="Calibri" panose="020F0502020204030204" pitchFamily="34" charset="0"/>
                          <a:ea typeface="Meiryo" panose="020B0604030504040204" pitchFamily="34" charset="-128"/>
                          <a:cs typeface="Arial" panose="020B0604020202020204" pitchFamily="34" charset="0"/>
                        </a:rPr>
                        <a:t>Δράση</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9B2D1F"/>
                    </a:solidFill>
                  </a:tcPr>
                </a:tc>
                <a:tc>
                  <a:txBody>
                    <a:bodyPr/>
                    <a:lstStyle/>
                    <a:p>
                      <a:pPr marL="0" marR="0" algn="ctr">
                        <a:spcBef>
                          <a:spcPts val="200"/>
                        </a:spcBef>
                        <a:spcAft>
                          <a:spcPts val="200"/>
                        </a:spcAft>
                      </a:pPr>
                      <a:r>
                        <a:rPr lang="el-GR" sz="1050" b="1" kern="800" dirty="0">
                          <a:solidFill>
                            <a:srgbClr val="FFFFFF"/>
                          </a:solidFill>
                          <a:effectLst/>
                          <a:latin typeface="Calibri" panose="020F0502020204030204" pitchFamily="34" charset="0"/>
                          <a:ea typeface="Meiryo" panose="020B0604030504040204" pitchFamily="34" charset="-128"/>
                          <a:cs typeface="Arial" panose="020B0604020202020204" pitchFamily="34" charset="0"/>
                        </a:rPr>
                        <a:t>Αριθμός έργων</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9B2D1F"/>
                    </a:solidFill>
                  </a:tcPr>
                </a:tc>
                <a:tc>
                  <a:txBody>
                    <a:bodyPr/>
                    <a:lstStyle/>
                    <a:p>
                      <a:pPr marL="0" marR="0" algn="ctr">
                        <a:spcBef>
                          <a:spcPts val="200"/>
                        </a:spcBef>
                        <a:spcAft>
                          <a:spcPts val="200"/>
                        </a:spcAft>
                      </a:pPr>
                      <a:r>
                        <a:rPr lang="el-GR" sz="1050" b="1" kern="800" dirty="0">
                          <a:solidFill>
                            <a:srgbClr val="FFFFFF"/>
                          </a:solidFill>
                          <a:effectLst/>
                          <a:latin typeface="Calibri" panose="020F0502020204030204" pitchFamily="34" charset="0"/>
                          <a:ea typeface="Meiryo" panose="020B0604030504040204" pitchFamily="34" charset="-128"/>
                          <a:cs typeface="Arial" panose="020B0604020202020204" pitchFamily="34" charset="0"/>
                        </a:rPr>
                        <a:t>Μερίδιο έργων</a:t>
                      </a:r>
                      <a:r>
                        <a:rPr lang="en-US" sz="1050" b="1" kern="800" dirty="0">
                          <a:solidFill>
                            <a:srgbClr val="FFFFFF"/>
                          </a:solidFill>
                          <a:effectLst/>
                          <a:latin typeface="Calibri" panose="020F0502020204030204" pitchFamily="34" charset="0"/>
                          <a:ea typeface="Meiryo" panose="020B0604030504040204" pitchFamily="34" charset="-128"/>
                          <a:cs typeface="Arial" panose="020B0604020202020204" pitchFamily="34" charset="0"/>
                        </a:rPr>
                        <a:t> (%)</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9B2D1F"/>
                    </a:solidFill>
                  </a:tcPr>
                </a:tc>
                <a:tc>
                  <a:txBody>
                    <a:bodyPr/>
                    <a:lstStyle/>
                    <a:p>
                      <a:pPr marL="0" marR="0" algn="ctr">
                        <a:spcBef>
                          <a:spcPts val="200"/>
                        </a:spcBef>
                        <a:spcAft>
                          <a:spcPts val="200"/>
                        </a:spcAft>
                      </a:pPr>
                      <a:r>
                        <a:rPr lang="el-GR" sz="1050" b="1" kern="800" dirty="0">
                          <a:solidFill>
                            <a:srgbClr val="FFFFFF"/>
                          </a:solidFill>
                          <a:effectLst/>
                          <a:latin typeface="Calibri" panose="020F0502020204030204" pitchFamily="34" charset="0"/>
                          <a:ea typeface="Meiryo" panose="020B0604030504040204" pitchFamily="34" charset="-128"/>
                          <a:cs typeface="Arial" panose="020B0604020202020204" pitchFamily="34" charset="0"/>
                        </a:rPr>
                        <a:t>Μερίδιο χρηματοδότησης (%)</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9B2D1F"/>
                    </a:solidFill>
                  </a:tcPr>
                </a:tc>
                <a:extLst>
                  <a:ext uri="{0D108BD9-81ED-4DB2-BD59-A6C34878D82A}">
                    <a16:rowId xmlns:a16="http://schemas.microsoft.com/office/drawing/2014/main" val="1964878757"/>
                  </a:ext>
                </a:extLst>
              </a:tr>
              <a:tr h="248423">
                <a:tc>
                  <a:txBody>
                    <a:bodyPr/>
                    <a:lstStyle/>
                    <a:p>
                      <a:pPr marL="0" marR="0">
                        <a:spcBef>
                          <a:spcPts val="200"/>
                        </a:spcBef>
                        <a:spcAft>
                          <a:spcPts val="200"/>
                        </a:spcAft>
                      </a:pPr>
                      <a:r>
                        <a:rPr lang="el-GR" sz="1050" b="1" kern="800" dirty="0">
                          <a:solidFill>
                            <a:srgbClr val="000000"/>
                          </a:solidFill>
                          <a:effectLst/>
                          <a:latin typeface="Calibri" panose="020F0502020204030204" pitchFamily="34" charset="0"/>
                          <a:ea typeface="Meiryo" panose="020B0604030504040204" pitchFamily="34" charset="-128"/>
                          <a:cs typeface="Arial" panose="020B0604020202020204" pitchFamily="34" charset="0"/>
                        </a:rPr>
                        <a:t>ΑΡΡΙΣΤΕΙΑ</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n-US" sz="1050" kern="800" dirty="0">
                          <a:effectLst/>
                          <a:latin typeface="Calibri" panose="020F0502020204030204" pitchFamily="34" charset="0"/>
                          <a:ea typeface="Meiryo" panose="020B0604030504040204" pitchFamily="34" charset="-128"/>
                          <a:cs typeface="Arial" panose="020B0604020202020204" pitchFamily="34" charset="0"/>
                        </a:rPr>
                        <a:t>377 </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n-US" sz="1050" kern="800">
                          <a:effectLst/>
                          <a:latin typeface="Calibri" panose="020F0502020204030204" pitchFamily="34" charset="0"/>
                          <a:ea typeface="Meiryo" panose="020B0604030504040204" pitchFamily="34" charset="-128"/>
                          <a:cs typeface="Arial" panose="020B0604020202020204" pitchFamily="34" charset="0"/>
                        </a:rPr>
                        <a:t>66 </a:t>
                      </a:r>
                      <a:endParaRPr lang="el-GR" sz="1050" kern="80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l-GR" sz="1050" kern="800" dirty="0">
                          <a:effectLst/>
                          <a:latin typeface="Calibri" panose="020F0502020204030204" pitchFamily="34" charset="0"/>
                          <a:ea typeface="Meiryo" panose="020B0604030504040204" pitchFamily="34" charset="-128"/>
                          <a:cs typeface="Arial" panose="020B0604020202020204" pitchFamily="34" charset="0"/>
                        </a:rPr>
                        <a:t>72</a:t>
                      </a: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extLst>
                  <a:ext uri="{0D108BD9-81ED-4DB2-BD59-A6C34878D82A}">
                    <a16:rowId xmlns:a16="http://schemas.microsoft.com/office/drawing/2014/main" val="556650929"/>
                  </a:ext>
                </a:extLst>
              </a:tr>
              <a:tr h="321039">
                <a:tc>
                  <a:txBody>
                    <a:bodyPr/>
                    <a:lstStyle/>
                    <a:p>
                      <a:pPr marL="0" marR="0">
                        <a:spcBef>
                          <a:spcPts val="200"/>
                        </a:spcBef>
                        <a:spcAft>
                          <a:spcPts val="200"/>
                        </a:spcAft>
                      </a:pPr>
                      <a:r>
                        <a:rPr lang="el-GR" sz="1050" b="1" kern="800" dirty="0" err="1">
                          <a:solidFill>
                            <a:srgbClr val="000000"/>
                          </a:solidFill>
                          <a:effectLst/>
                          <a:latin typeface="Calibri" panose="020F0502020204030204" pitchFamily="34" charset="0"/>
                          <a:ea typeface="Meiryo" panose="020B0604030504040204" pitchFamily="34" charset="-128"/>
                          <a:cs typeface="Arial" panose="020B0604020202020204" pitchFamily="34" charset="0"/>
                        </a:rPr>
                        <a:t>Μεταδιδάκτορες</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n-US" sz="1050" kern="800">
                          <a:effectLst/>
                          <a:latin typeface="Calibri" panose="020F0502020204030204" pitchFamily="34" charset="0"/>
                          <a:ea typeface="Meiryo" panose="020B0604030504040204" pitchFamily="34" charset="-128"/>
                          <a:cs typeface="Arial" panose="020B0604020202020204" pitchFamily="34" charset="0"/>
                        </a:rPr>
                        <a:t>183</a:t>
                      </a:r>
                      <a:endParaRPr lang="el-GR" sz="1050" kern="80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n-US" sz="1050" kern="800" dirty="0">
                          <a:effectLst/>
                          <a:latin typeface="Calibri" panose="020F0502020204030204" pitchFamily="34" charset="0"/>
                          <a:ea typeface="Meiryo" panose="020B0604030504040204" pitchFamily="34" charset="-128"/>
                          <a:cs typeface="Arial" panose="020B0604020202020204" pitchFamily="34" charset="0"/>
                        </a:rPr>
                        <a:t>32</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l-GR" sz="1050" kern="800" dirty="0">
                          <a:effectLst/>
                          <a:latin typeface="Calibri" panose="020F0502020204030204" pitchFamily="34" charset="0"/>
                          <a:ea typeface="Meiryo" panose="020B0604030504040204" pitchFamily="34" charset="-128"/>
                          <a:cs typeface="Arial" panose="020B0604020202020204" pitchFamily="34" charset="0"/>
                        </a:rPr>
                        <a:t>18</a:t>
                      </a: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extLst>
                  <a:ext uri="{0D108BD9-81ED-4DB2-BD59-A6C34878D82A}">
                    <a16:rowId xmlns:a16="http://schemas.microsoft.com/office/drawing/2014/main" val="1279630824"/>
                  </a:ext>
                </a:extLst>
              </a:tr>
              <a:tr h="248423">
                <a:tc>
                  <a:txBody>
                    <a:bodyPr/>
                    <a:lstStyle/>
                    <a:p>
                      <a:pPr marL="0" marR="0">
                        <a:spcBef>
                          <a:spcPts val="200"/>
                        </a:spcBef>
                        <a:spcAft>
                          <a:spcPts val="200"/>
                        </a:spcAft>
                      </a:pPr>
                      <a:r>
                        <a:rPr lang="en-US" sz="1050" b="1" kern="800" dirty="0">
                          <a:solidFill>
                            <a:srgbClr val="000000"/>
                          </a:solidFill>
                          <a:effectLst/>
                          <a:latin typeface="Calibri" panose="020F0502020204030204" pitchFamily="34" charset="0"/>
                          <a:ea typeface="Meiryo" panose="020B0604030504040204" pitchFamily="34" charset="-128"/>
                          <a:cs typeface="Arial" panose="020B0604020202020204" pitchFamily="34" charset="0"/>
                        </a:rPr>
                        <a:t>ERC</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n-US" sz="1050" kern="800">
                          <a:effectLst/>
                          <a:latin typeface="Calibri" panose="020F0502020204030204" pitchFamily="34" charset="0"/>
                          <a:ea typeface="Meiryo" panose="020B0604030504040204" pitchFamily="34" charset="-128"/>
                          <a:cs typeface="Arial" panose="020B0604020202020204" pitchFamily="34" charset="0"/>
                        </a:rPr>
                        <a:t>14</a:t>
                      </a:r>
                      <a:endParaRPr lang="el-GR" sz="1050" kern="80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n-US" sz="1050" kern="800" dirty="0">
                          <a:effectLst/>
                          <a:latin typeface="Calibri" panose="020F0502020204030204" pitchFamily="34" charset="0"/>
                          <a:ea typeface="Meiryo" panose="020B0604030504040204" pitchFamily="34" charset="-128"/>
                          <a:cs typeface="Arial" panose="020B0604020202020204" pitchFamily="34" charset="0"/>
                        </a:rPr>
                        <a:t>2</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l-GR" sz="1050" kern="800" dirty="0">
                          <a:effectLst/>
                          <a:latin typeface="Calibri" panose="020F0502020204030204" pitchFamily="34" charset="0"/>
                          <a:ea typeface="Meiryo" panose="020B0604030504040204" pitchFamily="34" charset="-128"/>
                          <a:cs typeface="Arial" panose="020B0604020202020204" pitchFamily="34" charset="0"/>
                        </a:rPr>
                        <a:t>10</a:t>
                      </a: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extLst>
                  <a:ext uri="{0D108BD9-81ED-4DB2-BD59-A6C34878D82A}">
                    <a16:rowId xmlns:a16="http://schemas.microsoft.com/office/drawing/2014/main" val="3370934323"/>
                  </a:ext>
                </a:extLst>
              </a:tr>
              <a:tr h="248423">
                <a:tc>
                  <a:txBody>
                    <a:bodyPr/>
                    <a:lstStyle/>
                    <a:p>
                      <a:pPr marL="0" marR="0">
                        <a:spcBef>
                          <a:spcPts val="200"/>
                        </a:spcBef>
                        <a:spcAft>
                          <a:spcPts val="200"/>
                        </a:spcAft>
                      </a:pPr>
                      <a:r>
                        <a:rPr lang="el-GR" sz="1050" b="1" kern="800" dirty="0">
                          <a:solidFill>
                            <a:srgbClr val="000000"/>
                          </a:solidFill>
                          <a:effectLst/>
                          <a:latin typeface="Calibri" panose="020F0502020204030204" pitchFamily="34" charset="0"/>
                          <a:ea typeface="Meiryo" panose="020B0604030504040204" pitchFamily="34" charset="-128"/>
                          <a:cs typeface="Arial" panose="020B0604020202020204" pitchFamily="34" charset="0"/>
                        </a:rPr>
                        <a:t>Σύνολο</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n-US" sz="1050" b="1" kern="800">
                          <a:effectLst/>
                          <a:latin typeface="Calibri" panose="020F0502020204030204" pitchFamily="34" charset="0"/>
                          <a:ea typeface="Meiryo" panose="020B0604030504040204" pitchFamily="34" charset="-128"/>
                          <a:cs typeface="Arial" panose="020B0604020202020204" pitchFamily="34" charset="0"/>
                        </a:rPr>
                        <a:t>574</a:t>
                      </a:r>
                      <a:endParaRPr lang="el-GR" sz="1050" kern="80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l-GR" sz="1050" b="1" kern="800">
                          <a:effectLst/>
                          <a:latin typeface="Calibri" panose="020F0502020204030204" pitchFamily="34" charset="0"/>
                          <a:ea typeface="Meiryo" panose="020B0604030504040204" pitchFamily="34" charset="-128"/>
                          <a:cs typeface="Arial" panose="020B0604020202020204" pitchFamily="34" charset="0"/>
                        </a:rPr>
                        <a:t>100</a:t>
                      </a:r>
                      <a:endParaRPr lang="el-GR" sz="1050" kern="80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tc>
                  <a:txBody>
                    <a:bodyPr/>
                    <a:lstStyle/>
                    <a:p>
                      <a:pPr marL="0" marR="0" algn="r">
                        <a:spcBef>
                          <a:spcPts val="200"/>
                        </a:spcBef>
                        <a:spcAft>
                          <a:spcPts val="200"/>
                        </a:spcAft>
                      </a:pPr>
                      <a:r>
                        <a:rPr lang="el-GR" sz="1050" b="1" kern="800" dirty="0">
                          <a:effectLst/>
                          <a:latin typeface="Calibri" panose="020F0502020204030204" pitchFamily="34" charset="0"/>
                          <a:ea typeface="Meiryo" panose="020B0604030504040204" pitchFamily="34" charset="-128"/>
                          <a:cs typeface="Arial" panose="020B0604020202020204" pitchFamily="34" charset="0"/>
                        </a:rPr>
                        <a:t>100</a:t>
                      </a:r>
                      <a:endParaRPr lang="el-GR" sz="1050" kern="800" dirty="0">
                        <a:effectLst/>
                        <a:latin typeface="Calibri" panose="020F0502020204030204" pitchFamily="34" charset="0"/>
                        <a:ea typeface="Meiryo" panose="020B0604030504040204" pitchFamily="34" charset="-128"/>
                        <a:cs typeface="Arial" panose="020B0604020202020204" pitchFamily="34" charset="0"/>
                      </a:endParaRPr>
                    </a:p>
                  </a:txBody>
                  <a:tcPr marL="55721" marR="55721" marT="0" marB="0" anchor="ctr">
                    <a:lnL w="12700" cap="flat" cmpd="sng" algn="ctr">
                      <a:solidFill>
                        <a:srgbClr val="9B2D1F"/>
                      </a:solidFill>
                      <a:prstDash val="solid"/>
                      <a:round/>
                      <a:headEnd type="none" w="med" len="med"/>
                      <a:tailEnd type="none" w="med" len="med"/>
                    </a:lnL>
                    <a:lnR w="12700" cap="flat" cmpd="sng" algn="ctr">
                      <a:solidFill>
                        <a:srgbClr val="9B2D1F"/>
                      </a:solidFill>
                      <a:prstDash val="solid"/>
                      <a:round/>
                      <a:headEnd type="none" w="med" len="med"/>
                      <a:tailEnd type="none" w="med" len="med"/>
                    </a:lnR>
                    <a:lnT w="12700" cap="flat" cmpd="sng" algn="ctr">
                      <a:solidFill>
                        <a:srgbClr val="9B2D1F"/>
                      </a:solidFill>
                      <a:prstDash val="solid"/>
                      <a:round/>
                      <a:headEnd type="none" w="med" len="med"/>
                      <a:tailEnd type="none" w="med" len="med"/>
                    </a:lnT>
                    <a:lnB w="12700" cap="flat" cmpd="sng" algn="ctr">
                      <a:solidFill>
                        <a:srgbClr val="9B2D1F"/>
                      </a:solidFill>
                      <a:prstDash val="solid"/>
                      <a:round/>
                      <a:headEnd type="none" w="med" len="med"/>
                      <a:tailEnd type="none" w="med" len="med"/>
                    </a:lnB>
                  </a:tcPr>
                </a:tc>
                <a:extLst>
                  <a:ext uri="{0D108BD9-81ED-4DB2-BD59-A6C34878D82A}">
                    <a16:rowId xmlns:a16="http://schemas.microsoft.com/office/drawing/2014/main" val="2265681651"/>
                  </a:ext>
                </a:extLst>
              </a:tr>
            </a:tbl>
          </a:graphicData>
        </a:graphic>
      </p:graphicFrame>
      <p:sp>
        <p:nvSpPr>
          <p:cNvPr id="2" name="TextBox 1">
            <a:extLst>
              <a:ext uri="{FF2B5EF4-FFF2-40B4-BE49-F238E27FC236}">
                <a16:creationId xmlns:a16="http://schemas.microsoft.com/office/drawing/2014/main" id="{948B4F95-AC90-2D73-6A2C-EBB63623F120}"/>
              </a:ext>
            </a:extLst>
          </p:cNvPr>
          <p:cNvSpPr txBox="1"/>
          <p:nvPr/>
        </p:nvSpPr>
        <p:spPr>
          <a:xfrm>
            <a:off x="385823" y="388886"/>
            <a:ext cx="5398751" cy="369332"/>
          </a:xfrm>
          <a:prstGeom prst="rect">
            <a:avLst/>
          </a:prstGeom>
          <a:noFill/>
        </p:spPr>
        <p:txBody>
          <a:bodyPr wrap="square" rtlCol="0">
            <a:spAutoFit/>
          </a:bodyPr>
          <a:lstStyle/>
          <a:p>
            <a:r>
              <a:rPr lang="el-GR" b="1" dirty="0">
                <a:solidFill>
                  <a:schemeClr val="bg2">
                    <a:lumMod val="25000"/>
                  </a:schemeClr>
                </a:solidFill>
              </a:rPr>
              <a:t>Χρηματοδότηση</a:t>
            </a:r>
          </a:p>
        </p:txBody>
      </p:sp>
      <p:sp>
        <p:nvSpPr>
          <p:cNvPr id="3" name="TextBox 2">
            <a:extLst>
              <a:ext uri="{FF2B5EF4-FFF2-40B4-BE49-F238E27FC236}">
                <a16:creationId xmlns:a16="http://schemas.microsoft.com/office/drawing/2014/main" id="{1D199A16-0178-06D1-1628-45BC2F021CD8}"/>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4578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5619CC-56AB-5B79-D42A-690130EA75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6" t="-3625" r="-1010" b="-2719"/>
          <a:stretch/>
        </p:blipFill>
        <p:spPr bwMode="auto">
          <a:xfrm>
            <a:off x="1438555" y="1288801"/>
            <a:ext cx="6955968" cy="3650756"/>
          </a:xfrm>
          <a:prstGeom prst="rect">
            <a:avLst/>
          </a:prstGeom>
          <a:ln w="9525" cap="flat" cmpd="sng" algn="ctr">
            <a:solidFill>
              <a:srgbClr val="C5252D"/>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8CEC570E-BCE7-4D0C-FE13-90FFC49A6516}"/>
              </a:ext>
            </a:extLst>
          </p:cNvPr>
          <p:cNvSpPr txBox="1"/>
          <p:nvPr/>
        </p:nvSpPr>
        <p:spPr>
          <a:xfrm>
            <a:off x="641471" y="5174735"/>
            <a:ext cx="8550136" cy="1162113"/>
          </a:xfrm>
          <a:prstGeom prst="rect">
            <a:avLst/>
          </a:prstGeom>
          <a:noFill/>
        </p:spPr>
        <p:txBody>
          <a:bodyPr wrap="square" lIns="91440" tIns="45720" rIns="91440" bIns="45720" anchor="t">
            <a:spAutoFit/>
          </a:bodyPr>
          <a:lstStyle/>
          <a:p>
            <a:pPr algn="just">
              <a:lnSpc>
                <a:spcPct val="110000"/>
              </a:lnSpc>
              <a:spcAft>
                <a:spcPts val="488"/>
              </a:spcAft>
            </a:pPr>
            <a:r>
              <a:rPr lang="el-GR" sz="1600" b="1" dirty="0">
                <a:latin typeface="Calibri"/>
                <a:ea typeface="Calibri" panose="020F0502020204030204" pitchFamily="34" charset="0"/>
                <a:cs typeface="Calibri"/>
              </a:rPr>
              <a:t>Η Ενότητα στόχευε στην αντιμετώπιση δύο σημαντικών προκλήσεων του ελληνικού ερευνητικού συστήματος, την ανεπαρκή χρηματοδότηση και την υστέρηση στην ποιότητα της έρευνας σε σχέση με άλλες χώρες της ΕΕ αντίστοιχου μεγέθους. Οι στόχοι αυτοί ήταν και είναι συμβατοί με τις ανάγκες του Ελληνικού ερευνητικού συστήματος καθώς και τις ανάγκες των ερευνητών.</a:t>
            </a:r>
          </a:p>
        </p:txBody>
      </p:sp>
      <p:sp>
        <p:nvSpPr>
          <p:cNvPr id="3" name="TextBox 2">
            <a:extLst>
              <a:ext uri="{FF2B5EF4-FFF2-40B4-BE49-F238E27FC236}">
                <a16:creationId xmlns:a16="http://schemas.microsoft.com/office/drawing/2014/main" id="{4B8F3244-C179-1068-7028-2DAE25C13D80}"/>
              </a:ext>
            </a:extLst>
          </p:cNvPr>
          <p:cNvSpPr txBox="1"/>
          <p:nvPr/>
        </p:nvSpPr>
        <p:spPr>
          <a:xfrm>
            <a:off x="385823" y="388886"/>
            <a:ext cx="5398751" cy="369332"/>
          </a:xfrm>
          <a:prstGeom prst="rect">
            <a:avLst/>
          </a:prstGeom>
          <a:noFill/>
        </p:spPr>
        <p:txBody>
          <a:bodyPr wrap="square" rtlCol="0">
            <a:spAutoFit/>
          </a:bodyPr>
          <a:lstStyle/>
          <a:p>
            <a:r>
              <a:rPr lang="el-GR" b="1" dirty="0">
                <a:solidFill>
                  <a:schemeClr val="bg2">
                    <a:lumMod val="25000"/>
                  </a:schemeClr>
                </a:solidFill>
              </a:rPr>
              <a:t>Λογική παρέμβασης</a:t>
            </a:r>
          </a:p>
        </p:txBody>
      </p:sp>
      <p:sp>
        <p:nvSpPr>
          <p:cNvPr id="5" name="TextBox 4">
            <a:extLst>
              <a:ext uri="{FF2B5EF4-FFF2-40B4-BE49-F238E27FC236}">
                <a16:creationId xmlns:a16="http://schemas.microsoft.com/office/drawing/2014/main" id="{DDC8E44B-CEE2-B2E8-B1CD-A7CEC907A22D}"/>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190751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B9B187-AAFF-530A-81E3-5E2E02D7A030}"/>
              </a:ext>
            </a:extLst>
          </p:cNvPr>
          <p:cNvSpPr txBox="1"/>
          <p:nvPr/>
        </p:nvSpPr>
        <p:spPr>
          <a:xfrm>
            <a:off x="580946" y="1971262"/>
            <a:ext cx="8744108" cy="3792513"/>
          </a:xfrm>
          <a:prstGeom prst="rect">
            <a:avLst/>
          </a:prstGeom>
          <a:noFill/>
        </p:spPr>
        <p:txBody>
          <a:bodyPr wrap="square" lIns="91440" tIns="45720" rIns="91440" bIns="45720" anchor="t">
            <a:spAutoFit/>
          </a:bodyPr>
          <a:lstStyle/>
          <a:p>
            <a:pPr marL="285750" indent="-285750" algn="just">
              <a:lnSpc>
                <a:spcPct val="110000"/>
              </a:lnSpc>
              <a:spcAft>
                <a:spcPts val="488"/>
              </a:spcAft>
              <a:buFont typeface="Arial"/>
              <a:buChar char="•"/>
            </a:pPr>
            <a:r>
              <a:rPr lang="el-GR" sz="2400" b="1" i="1" dirty="0">
                <a:latin typeface="Calibri"/>
                <a:ea typeface="Calibri" panose="020F0502020204030204" pitchFamily="34" charset="0"/>
                <a:cs typeface="Calibri"/>
              </a:rPr>
              <a:t>Παρόλο που το ποσοστό στον προϋπολογισμό ήταν μεγάλο έγιναν σημαντικές περικοπές οι οποίες δεν ήταν αποτέλεσμα της αξιολόγησης αλλά διαχειριστικών ανεπαρκειών. Στη ΑΡΙΣΤΕΙΑ και  </a:t>
            </a:r>
            <a:r>
              <a:rPr lang="en-US" sz="2400" b="1" i="1" dirty="0">
                <a:latin typeface="Calibri"/>
                <a:ea typeface="Calibri" panose="020F0502020204030204" pitchFamily="34" charset="0"/>
                <a:cs typeface="Calibri"/>
              </a:rPr>
              <a:t>ERC </a:t>
            </a:r>
            <a:r>
              <a:rPr lang="el-GR" sz="2400" b="1" i="1" dirty="0">
                <a:latin typeface="Calibri"/>
                <a:ea typeface="Calibri" panose="020F0502020204030204" pitchFamily="34" charset="0"/>
                <a:cs typeface="Calibri"/>
              </a:rPr>
              <a:t>έφτασαν κατά μέσο όρο το 45% και 10% αντίστοιχα, επηρέασαν την αποτελεσματικότητα των Δράσεων αλλά και την αξιοπιστία του συστήματος.</a:t>
            </a:r>
            <a:endParaRPr lang="en-US" sz="2400" b="1" i="1">
              <a:cs typeface="Calibri"/>
            </a:endParaRPr>
          </a:p>
          <a:p>
            <a:pPr marL="285750" indent="-285750" algn="just">
              <a:lnSpc>
                <a:spcPct val="110000"/>
              </a:lnSpc>
              <a:spcAft>
                <a:spcPts val="488"/>
              </a:spcAft>
              <a:buFont typeface="Arial"/>
              <a:buChar char="•"/>
            </a:pPr>
            <a:r>
              <a:rPr lang="el-GR" sz="2400" b="1" i="1" dirty="0">
                <a:latin typeface="Calibri"/>
                <a:ea typeface="Calibri" panose="020F0502020204030204" pitchFamily="34" charset="0"/>
                <a:cs typeface="Calibri"/>
              </a:rPr>
              <a:t>Σε αυτές θα πρέπει να προστεθούν και οι περικοπές κατά την παραλαβή οι οποίες ανέβασαν τη μέση περικοπή στην ΑΡΙΣΤΕΙΑ στο 52%, στο </a:t>
            </a:r>
            <a:r>
              <a:rPr lang="en-US" sz="2400" b="1" i="1" dirty="0">
                <a:latin typeface="Calibri"/>
                <a:ea typeface="Calibri" panose="020F0502020204030204" pitchFamily="34" charset="0"/>
                <a:cs typeface="Calibri"/>
              </a:rPr>
              <a:t>ERC </a:t>
            </a:r>
            <a:r>
              <a:rPr lang="el-GR" sz="2400" b="1" i="1" dirty="0">
                <a:latin typeface="Calibri"/>
                <a:ea typeface="Calibri" panose="020F0502020204030204" pitchFamily="34" charset="0"/>
                <a:cs typeface="Calibri"/>
              </a:rPr>
              <a:t>στο 18% και στους </a:t>
            </a:r>
            <a:r>
              <a:rPr lang="el-GR" sz="2400" b="1" i="1" err="1">
                <a:latin typeface="Calibri"/>
                <a:ea typeface="Calibri" panose="020F0502020204030204" pitchFamily="34" charset="0"/>
                <a:cs typeface="Calibri"/>
              </a:rPr>
              <a:t>Μεταδιδάκτορες</a:t>
            </a:r>
            <a:r>
              <a:rPr lang="el-GR" sz="2400" b="1" i="1" dirty="0">
                <a:latin typeface="Calibri"/>
                <a:ea typeface="Calibri" panose="020F0502020204030204" pitchFamily="34" charset="0"/>
                <a:cs typeface="Calibri"/>
              </a:rPr>
              <a:t> στο 20%. </a:t>
            </a:r>
            <a:endParaRPr lang="el-GR" sz="1400" b="1" i="1" dirty="0">
              <a:latin typeface="Calibri"/>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7D4B3FB-729C-3415-90A2-69D7DB96C272}"/>
              </a:ext>
            </a:extLst>
          </p:cNvPr>
          <p:cNvSpPr txBox="1"/>
          <p:nvPr/>
        </p:nvSpPr>
        <p:spPr>
          <a:xfrm>
            <a:off x="385823" y="388886"/>
            <a:ext cx="5398751" cy="369332"/>
          </a:xfrm>
          <a:prstGeom prst="rect">
            <a:avLst/>
          </a:prstGeom>
          <a:noFill/>
        </p:spPr>
        <p:txBody>
          <a:bodyPr wrap="square" rtlCol="0">
            <a:spAutoFit/>
          </a:bodyPr>
          <a:lstStyle/>
          <a:p>
            <a:r>
              <a:rPr lang="el-GR" b="1" dirty="0">
                <a:solidFill>
                  <a:schemeClr val="bg2">
                    <a:lumMod val="25000"/>
                  </a:schemeClr>
                </a:solidFill>
              </a:rPr>
              <a:t>Χρηματοδοτικά προβλήματα</a:t>
            </a:r>
          </a:p>
        </p:txBody>
      </p:sp>
      <p:sp>
        <p:nvSpPr>
          <p:cNvPr id="4" name="TextBox 3">
            <a:extLst>
              <a:ext uri="{FF2B5EF4-FFF2-40B4-BE49-F238E27FC236}">
                <a16:creationId xmlns:a16="http://schemas.microsoft.com/office/drawing/2014/main" id="{CFC7D496-2ECD-6635-0985-CF3BFA62CF31}"/>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63515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758BB2-B056-FFD7-D51F-3421A5109B62}"/>
              </a:ext>
            </a:extLst>
          </p:cNvPr>
          <p:cNvSpPr txBox="1"/>
          <p:nvPr/>
        </p:nvSpPr>
        <p:spPr>
          <a:xfrm>
            <a:off x="577245" y="1483016"/>
            <a:ext cx="8908154" cy="4668970"/>
          </a:xfrm>
          <a:prstGeom prst="rect">
            <a:avLst/>
          </a:prstGeom>
          <a:noFill/>
        </p:spPr>
        <p:txBody>
          <a:bodyPr wrap="square" lIns="91440" tIns="45720" rIns="91440" bIns="45720" anchor="t">
            <a:spAutoFit/>
          </a:bodyPr>
          <a:lstStyle/>
          <a:p>
            <a:pPr marL="278130" indent="-278130" algn="just">
              <a:lnSpc>
                <a:spcPct val="110000"/>
              </a:lnSpc>
              <a:spcAft>
                <a:spcPts val="488"/>
              </a:spcAft>
              <a:buFont typeface="+mj-lt"/>
              <a:buAutoNum type="arabicPeriod"/>
            </a:pPr>
            <a:r>
              <a:rPr lang="el-GR" sz="2000" dirty="0">
                <a:latin typeface="Calibri"/>
                <a:ea typeface="Calibri" panose="020F0502020204030204" pitchFamily="34" charset="0"/>
                <a:cs typeface="Calibri"/>
              </a:rPr>
              <a:t>Οι τρεις Δράσεις </a:t>
            </a:r>
            <a:r>
              <a:rPr lang="el-GR" sz="2000" b="1" dirty="0">
                <a:latin typeface="Calibri"/>
                <a:ea typeface="Calibri" panose="020F0502020204030204" pitchFamily="34" charset="0"/>
                <a:cs typeface="Calibri"/>
              </a:rPr>
              <a:t>είχαν τις αναμενόμενες επιστημονικές εκροές</a:t>
            </a:r>
            <a:r>
              <a:rPr lang="el-GR" sz="2000" dirty="0">
                <a:latin typeface="Calibri"/>
                <a:ea typeface="Calibri" panose="020F0502020204030204" pitchFamily="34" charset="0"/>
                <a:cs typeface="Calibri"/>
              </a:rPr>
              <a:t> και πέτυχαν τον στόχο της βελτίωσης της ερευνητικής δραστηριότητας στη χώρα μέσω των επιστημονικών τους δημοσιεύσεων. </a:t>
            </a:r>
            <a:endParaRPr lang="el-GR" sz="2000" dirty="0">
              <a:latin typeface="Calibri" panose="020F0502020204030204" pitchFamily="34" charset="0"/>
              <a:ea typeface="Calibri" panose="020F0502020204030204" pitchFamily="34" charset="0"/>
              <a:cs typeface="Calibri"/>
            </a:endParaRPr>
          </a:p>
          <a:p>
            <a:pPr marL="278130" indent="-278130" algn="just">
              <a:lnSpc>
                <a:spcPct val="110000"/>
              </a:lnSpc>
              <a:spcAft>
                <a:spcPts val="488"/>
              </a:spcAft>
              <a:buFont typeface="+mj-lt"/>
              <a:buAutoNum type="arabicPeriod"/>
            </a:pPr>
            <a:r>
              <a:rPr lang="el-GR" sz="2000" dirty="0">
                <a:latin typeface="Calibri"/>
                <a:ea typeface="Calibri" panose="020F0502020204030204" pitchFamily="34" charset="0"/>
                <a:cs typeface="Calibri"/>
              </a:rPr>
              <a:t>Τόσο στην ΑΡΙΣΤΕΙΑ όσο και στους </a:t>
            </a:r>
            <a:r>
              <a:rPr lang="el-GR" sz="2000" err="1">
                <a:latin typeface="Calibri"/>
                <a:ea typeface="Calibri" panose="020F0502020204030204" pitchFamily="34" charset="0"/>
                <a:cs typeface="Calibri"/>
              </a:rPr>
              <a:t>Μεταδιδάκτορες</a:t>
            </a:r>
            <a:r>
              <a:rPr lang="el-GR" sz="2000" dirty="0">
                <a:latin typeface="Calibri"/>
                <a:ea typeface="Calibri" panose="020F0502020204030204" pitchFamily="34" charset="0"/>
                <a:cs typeface="Calibri"/>
              </a:rPr>
              <a:t> στη διάρκεια της αντίστοιχης Δράσης οι δημοσιεύσεις των ερευνητών αυξήθηκαν, και οι δημοσιεύσεις που είχαν άμεση σχέση με το ερευνητικό έργο που υποστηρίχτηκε από τη ΓΓΕΚ αυξήθηκαν αναλογικά περισσότερο από τον μέσο όρο. </a:t>
            </a:r>
          </a:p>
          <a:p>
            <a:pPr marL="278130" indent="-278130" algn="just">
              <a:lnSpc>
                <a:spcPct val="110000"/>
              </a:lnSpc>
              <a:spcAft>
                <a:spcPts val="488"/>
              </a:spcAft>
              <a:buFont typeface="+mj-lt"/>
              <a:buAutoNum type="arabicPeriod"/>
            </a:pPr>
            <a:r>
              <a:rPr lang="el-GR" sz="2000" dirty="0">
                <a:latin typeface="Calibri"/>
                <a:ea typeface="Calibri" panose="020F0502020204030204" pitchFamily="34" charset="0"/>
                <a:cs typeface="Calibri"/>
              </a:rPr>
              <a:t>Η επιρροή των Δράσεων συνεχίστηκε σε συνέργειες με μεταγενέστερη έρευνα εφόσον μέρος των ακαδημαϊκών δημοσιεύσεων που </a:t>
            </a:r>
            <a:r>
              <a:rPr lang="el-GR" sz="2000" err="1">
                <a:latin typeface="Calibri"/>
                <a:ea typeface="Calibri" panose="020F0502020204030204" pitchFamily="34" charset="0"/>
                <a:cs typeface="Calibri"/>
              </a:rPr>
              <a:t>ταυτοποιήθηκαν</a:t>
            </a:r>
            <a:r>
              <a:rPr lang="el-GR" sz="2000" dirty="0">
                <a:latin typeface="Calibri"/>
                <a:ea typeface="Calibri" panose="020F0502020204030204" pitchFamily="34" charset="0"/>
                <a:cs typeface="Calibri"/>
              </a:rPr>
              <a:t> μετά το τέλος των υπό αξιολόγηση έργων ήταν και πάλι σε άμεσα σχετιζόμενα θέματα. </a:t>
            </a:r>
          </a:p>
          <a:p>
            <a:pPr marL="278130" indent="-278130" algn="just">
              <a:lnSpc>
                <a:spcPct val="110000"/>
              </a:lnSpc>
              <a:spcAft>
                <a:spcPts val="488"/>
              </a:spcAft>
              <a:buFont typeface="+mj-lt"/>
              <a:buAutoNum type="arabicPeriod"/>
            </a:pPr>
            <a:r>
              <a:rPr lang="el-GR" sz="2000" dirty="0">
                <a:latin typeface="Calibri"/>
                <a:ea typeface="Calibri" panose="020F0502020204030204" pitchFamily="34" charset="0"/>
                <a:cs typeface="Calibri"/>
              </a:rPr>
              <a:t>Ως είναι αναμενόμενο τις περισσότερες αναλογικά ακαδημαϊκές δημοσιεύσεις έκανα οι ώριμοι και ανταγωνιστικοί ερευνητές που είχαν επιλεγεί για έργα </a:t>
            </a:r>
            <a:r>
              <a:rPr lang="en-US" sz="2000" dirty="0">
                <a:latin typeface="Calibri"/>
                <a:ea typeface="Calibri" panose="020F0502020204030204" pitchFamily="34" charset="0"/>
                <a:cs typeface="Calibri"/>
              </a:rPr>
              <a:t>ERC </a:t>
            </a:r>
            <a:r>
              <a:rPr lang="el-GR" sz="2000" dirty="0">
                <a:latin typeface="Calibri"/>
                <a:ea typeface="Calibri" panose="020F0502020204030204" pitchFamily="34" charset="0"/>
                <a:cs typeface="Calibri"/>
              </a:rPr>
              <a:t>και οι ομάδες τους.</a:t>
            </a:r>
          </a:p>
        </p:txBody>
      </p:sp>
      <p:sp>
        <p:nvSpPr>
          <p:cNvPr id="2" name="TextBox 1">
            <a:extLst>
              <a:ext uri="{FF2B5EF4-FFF2-40B4-BE49-F238E27FC236}">
                <a16:creationId xmlns:a16="http://schemas.microsoft.com/office/drawing/2014/main" id="{D7087786-5687-93BB-1AA1-05F9B250BE44}"/>
              </a:ext>
            </a:extLst>
          </p:cNvPr>
          <p:cNvSpPr txBox="1"/>
          <p:nvPr/>
        </p:nvSpPr>
        <p:spPr>
          <a:xfrm>
            <a:off x="385823" y="388886"/>
            <a:ext cx="5398751" cy="369332"/>
          </a:xfrm>
          <a:prstGeom prst="rect">
            <a:avLst/>
          </a:prstGeom>
          <a:noFill/>
        </p:spPr>
        <p:txBody>
          <a:bodyPr wrap="square" rtlCol="0">
            <a:spAutoFit/>
          </a:bodyPr>
          <a:lstStyle/>
          <a:p>
            <a:r>
              <a:rPr lang="el-GR" b="1" dirty="0">
                <a:solidFill>
                  <a:schemeClr val="bg2">
                    <a:lumMod val="25000"/>
                  </a:schemeClr>
                </a:solidFill>
              </a:rPr>
              <a:t>Ερευνητικά αποτελέσματα</a:t>
            </a:r>
          </a:p>
        </p:txBody>
      </p:sp>
      <p:sp>
        <p:nvSpPr>
          <p:cNvPr id="4" name="TextBox 3">
            <a:extLst>
              <a:ext uri="{FF2B5EF4-FFF2-40B4-BE49-F238E27FC236}">
                <a16:creationId xmlns:a16="http://schemas.microsoft.com/office/drawing/2014/main" id="{BFB6F8F6-4D8F-6384-1201-F6BE59490279}"/>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70344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CB4B5C-DABC-679F-0D3F-3F37C87F023F}"/>
              </a:ext>
            </a:extLst>
          </p:cNvPr>
          <p:cNvSpPr txBox="1"/>
          <p:nvPr/>
        </p:nvSpPr>
        <p:spPr>
          <a:xfrm>
            <a:off x="681957" y="1172000"/>
            <a:ext cx="8542085" cy="5684633"/>
          </a:xfrm>
          <a:prstGeom prst="rect">
            <a:avLst/>
          </a:prstGeom>
          <a:noFill/>
        </p:spPr>
        <p:txBody>
          <a:bodyPr wrap="square" lIns="91440" tIns="45720" rIns="91440" bIns="45720" anchor="t">
            <a:spAutoFit/>
          </a:bodyPr>
          <a:lstStyle/>
          <a:p>
            <a:pPr marL="231775" indent="-231775" algn="just">
              <a:lnSpc>
                <a:spcPct val="110000"/>
              </a:lnSpc>
              <a:spcAft>
                <a:spcPts val="488"/>
              </a:spcAft>
              <a:buFont typeface="Wingdings" panose="05000000000000000000" pitchFamily="2" charset="2"/>
              <a:buChar char="v"/>
            </a:pPr>
            <a:r>
              <a:rPr lang="el-GR" sz="2000" dirty="0">
                <a:latin typeface="Calibri"/>
                <a:ea typeface="Calibri" panose="020F0502020204030204" pitchFamily="34" charset="0"/>
                <a:cs typeface="Calibri"/>
              </a:rPr>
              <a:t>Στην περίπτωση των </a:t>
            </a:r>
            <a:r>
              <a:rPr lang="el-GR" sz="2000" err="1">
                <a:latin typeface="Calibri"/>
                <a:ea typeface="Calibri" panose="020F0502020204030204" pitchFamily="34" charset="0"/>
                <a:cs typeface="Calibri"/>
              </a:rPr>
              <a:t>μεταδιδακτόρων</a:t>
            </a:r>
            <a:r>
              <a:rPr lang="el-GR" sz="2000" dirty="0">
                <a:latin typeface="Calibri"/>
                <a:ea typeface="Calibri" panose="020F0502020204030204" pitchFamily="34" charset="0"/>
                <a:cs typeface="Calibri"/>
              </a:rPr>
              <a:t> η λήψη χρηματοδότησης στο πλαίσιο της Δράσης συνδέεται θετικά με αυξημένης ποιότητας ερευνητικό έργο. </a:t>
            </a:r>
          </a:p>
          <a:p>
            <a:pPr marL="231775" indent="-231775" algn="just">
              <a:lnSpc>
                <a:spcPct val="110000"/>
              </a:lnSpc>
              <a:spcAft>
                <a:spcPts val="488"/>
              </a:spcAft>
              <a:buFont typeface="Wingdings" panose="05000000000000000000" pitchFamily="2" charset="2"/>
              <a:buChar char="v"/>
            </a:pPr>
            <a:r>
              <a:rPr lang="el-GR" sz="2000" dirty="0">
                <a:latin typeface="Calibri"/>
                <a:ea typeface="Calibri" panose="020F0502020204030204" pitchFamily="34" charset="0"/>
                <a:cs typeface="Calibri"/>
              </a:rPr>
              <a:t>Αντίθετα στην ΑΡΙΣΤΕΙΑ η επίδραση είναι στατιστικά ασήμαντη στο σύνολο του δείγματος. Όταν, όμως, περιορίστηκε το δείγμα στους ερευνητές με την χαμηλότερη ερευνητική εμπειρία, η επίδραση έγινε  θετική και στατιστικά σημαντική σε όλες τις περιπτώσεις πλην του 50ού εκατοστημορίου της ΑΡΙΣΤΕΙΑΣ Ι. Αυτό υποδηλώνει ότι η λήψη χρηματοδότησης στο πλαίσιο του προγράμματος ΑΡΙΣΤΕΙΑ είναι πιθανό να συνδέεται θετικά με αυξημένη ερευνητική παραγωγή στις περιπτώσεις ερευνητών με περιορισμένη εμπειρία, κάτι συμβατό με τη διεθνή βιβλιογραφία. </a:t>
            </a:r>
          </a:p>
          <a:p>
            <a:pPr marL="231775" indent="-231775" algn="just">
              <a:lnSpc>
                <a:spcPct val="110000"/>
              </a:lnSpc>
              <a:spcAft>
                <a:spcPts val="488"/>
              </a:spcAft>
              <a:buFont typeface="Wingdings" panose="05000000000000000000" pitchFamily="2" charset="2"/>
              <a:buChar char="v"/>
            </a:pPr>
            <a:r>
              <a:rPr lang="el-GR" sz="2000" dirty="0">
                <a:latin typeface="Calibri"/>
                <a:ea typeface="Calibri" panose="020F0502020204030204" pitchFamily="34" charset="0"/>
                <a:cs typeface="Calibri"/>
              </a:rPr>
              <a:t>Προσπάθειες να εντοπιστούν στατιστικά σημαντικές διαφορές σε επίπεδο ερευνητικών πεδίων ή γεωγραφικής διαφοροποίησης δεν έδωσαν κανένα στατιστικά σημαντικό αποτέλεσμα.</a:t>
            </a:r>
          </a:p>
          <a:p>
            <a:pPr marL="231775" indent="-231775" algn="just">
              <a:lnSpc>
                <a:spcPct val="110000"/>
              </a:lnSpc>
              <a:spcAft>
                <a:spcPts val="488"/>
              </a:spcAft>
              <a:buFont typeface="Wingdings" panose="05000000000000000000" pitchFamily="2" charset="2"/>
              <a:buChar char="v"/>
            </a:pPr>
            <a:r>
              <a:rPr lang="el-GR" sz="2000" dirty="0">
                <a:latin typeface="Calibri"/>
                <a:ea typeface="Calibri" panose="020F0502020204030204" pitchFamily="34" charset="0"/>
                <a:cs typeface="Calibri"/>
              </a:rPr>
              <a:t>Στην περίπτωση του </a:t>
            </a:r>
            <a:r>
              <a:rPr lang="en-US" sz="2000" dirty="0">
                <a:latin typeface="Calibri"/>
                <a:ea typeface="Calibri" panose="020F0502020204030204" pitchFamily="34" charset="0"/>
                <a:cs typeface="Calibri"/>
              </a:rPr>
              <a:t>ERC</a:t>
            </a:r>
            <a:r>
              <a:rPr lang="el-GR" sz="2000" dirty="0">
                <a:latin typeface="Calibri"/>
                <a:ea typeface="Calibri" panose="020F0502020204030204" pitchFamily="34" charset="0"/>
                <a:cs typeface="Calibri"/>
              </a:rPr>
              <a:t> δεν υπάρχει δυνατότητα για μη προκατειλημμένο (</a:t>
            </a:r>
            <a:r>
              <a:rPr lang="en-US" sz="2000" dirty="0">
                <a:latin typeface="Calibri"/>
                <a:ea typeface="Calibri" panose="020F0502020204030204" pitchFamily="34" charset="0"/>
                <a:cs typeface="Calibri"/>
              </a:rPr>
              <a:t>unbiased</a:t>
            </a:r>
            <a:r>
              <a:rPr lang="el-GR" sz="2000" dirty="0">
                <a:latin typeface="Calibri"/>
                <a:ea typeface="Calibri" panose="020F0502020204030204" pitchFamily="34" charset="0"/>
                <a:cs typeface="Calibri"/>
              </a:rPr>
              <a:t>) δείγμα ελέγχου άρα δεν μπορούσε να γίνει </a:t>
            </a:r>
            <a:r>
              <a:rPr lang="el-GR" sz="2000" dirty="0" err="1">
                <a:latin typeface="Calibri"/>
                <a:ea typeface="Calibri" panose="020F0502020204030204" pitchFamily="34" charset="0"/>
                <a:cs typeface="Calibri"/>
              </a:rPr>
              <a:t>αντιπαραδειγματική</a:t>
            </a:r>
            <a:r>
              <a:rPr lang="el-GR" sz="2000" dirty="0">
                <a:latin typeface="Calibri"/>
                <a:ea typeface="Calibri" panose="020F0502020204030204" pitchFamily="34" charset="0"/>
                <a:cs typeface="Calibri"/>
              </a:rPr>
              <a:t> ανάλυση . </a:t>
            </a:r>
          </a:p>
        </p:txBody>
      </p:sp>
      <p:sp>
        <p:nvSpPr>
          <p:cNvPr id="2" name="TextBox 1">
            <a:extLst>
              <a:ext uri="{FF2B5EF4-FFF2-40B4-BE49-F238E27FC236}">
                <a16:creationId xmlns:a16="http://schemas.microsoft.com/office/drawing/2014/main" id="{396D701C-8070-D65D-D6C1-4B136DB5724E}"/>
              </a:ext>
            </a:extLst>
          </p:cNvPr>
          <p:cNvSpPr txBox="1"/>
          <p:nvPr/>
        </p:nvSpPr>
        <p:spPr>
          <a:xfrm>
            <a:off x="385823" y="388886"/>
            <a:ext cx="5398751" cy="369332"/>
          </a:xfrm>
          <a:prstGeom prst="rect">
            <a:avLst/>
          </a:prstGeom>
          <a:noFill/>
        </p:spPr>
        <p:txBody>
          <a:bodyPr wrap="square" rtlCol="0">
            <a:spAutoFit/>
          </a:bodyPr>
          <a:lstStyle/>
          <a:p>
            <a:r>
              <a:rPr lang="el-GR" b="1" dirty="0" err="1">
                <a:solidFill>
                  <a:schemeClr val="bg2">
                    <a:lumMod val="25000"/>
                  </a:schemeClr>
                </a:solidFill>
              </a:rPr>
              <a:t>Αντιπαραδειγματική</a:t>
            </a:r>
            <a:r>
              <a:rPr lang="el-GR" b="1" dirty="0">
                <a:solidFill>
                  <a:schemeClr val="bg2">
                    <a:lumMod val="25000"/>
                  </a:schemeClr>
                </a:solidFill>
              </a:rPr>
              <a:t> ανάλυση</a:t>
            </a:r>
          </a:p>
        </p:txBody>
      </p:sp>
      <p:sp>
        <p:nvSpPr>
          <p:cNvPr id="4" name="TextBox 3">
            <a:extLst>
              <a:ext uri="{FF2B5EF4-FFF2-40B4-BE49-F238E27FC236}">
                <a16:creationId xmlns:a16="http://schemas.microsoft.com/office/drawing/2014/main" id="{56A857DC-5168-57B9-D033-ABBD58A0E51C}"/>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364024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9CC2D5C-C419-E4A3-0A1B-0BB90D2EEC61}"/>
              </a:ext>
            </a:extLst>
          </p:cNvPr>
          <p:cNvSpPr>
            <a:spLocks noChangeArrowheads="1"/>
          </p:cNvSpPr>
          <p:nvPr/>
        </p:nvSpPr>
        <p:spPr bwMode="auto">
          <a:xfrm>
            <a:off x="571044" y="1775663"/>
            <a:ext cx="8763911" cy="33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marL="231775" indent="-231775" algn="just" eaLnBrk="0" fontAlgn="base" hangingPunct="0">
              <a:spcBef>
                <a:spcPts val="600"/>
              </a:spcBef>
              <a:spcAft>
                <a:spcPts val="600"/>
              </a:spcAft>
              <a:buFont typeface="Wingdings" panose="05000000000000000000" pitchFamily="2" charset="2"/>
              <a:buChar char="v"/>
            </a:pPr>
            <a:r>
              <a:rPr lang="el-GR" altLang="el-GR" sz="2000" b="1" dirty="0">
                <a:ea typeface="Calibri" panose="020F0502020204030204" pitchFamily="34" charset="0"/>
              </a:rPr>
              <a:t>Από τη μελέτη των γεωγραφικών μετακινήσεων των ωφελούμενων προέκυψε, με γνώμονα το ίδρυμα εργασίας (</a:t>
            </a:r>
            <a:r>
              <a:rPr lang="en-US" altLang="el-GR" sz="2000" b="1" dirty="0">
                <a:ea typeface="Calibri" panose="020F0502020204030204" pitchFamily="34" charset="0"/>
              </a:rPr>
              <a:t>affiliation</a:t>
            </a:r>
            <a:r>
              <a:rPr lang="el-GR" altLang="el-GR" sz="2000" b="1" dirty="0">
                <a:ea typeface="Calibri" panose="020F0502020204030204" pitchFamily="34" charset="0"/>
              </a:rPr>
              <a:t>), κίνηση τόσο επαναπατρισμού ωφελούμενων όσο και μετακίνηση άλλων προς το εξωτερικό.</a:t>
            </a:r>
            <a:endParaRPr lang="en-US" sz="2000" b="1">
              <a:cs typeface="Calibri" panose="020F0502020204030204"/>
            </a:endParaRPr>
          </a:p>
          <a:p>
            <a:pPr marL="231775" indent="-231775" algn="just" eaLnBrk="0" fontAlgn="base" hangingPunct="0">
              <a:spcBef>
                <a:spcPts val="600"/>
              </a:spcBef>
              <a:spcAft>
                <a:spcPts val="600"/>
              </a:spcAft>
              <a:buFont typeface="Wingdings" panose="05000000000000000000" pitchFamily="2" charset="2"/>
              <a:buChar char="v"/>
            </a:pPr>
            <a:r>
              <a:rPr lang="el-GR" altLang="el-GR" sz="2000" b="1" dirty="0">
                <a:ea typeface="Calibri" panose="020F0502020204030204" pitchFamily="34" charset="0"/>
              </a:rPr>
              <a:t>Κάνοντας έναν τριπλό διαχωρισμό στους </a:t>
            </a:r>
            <a:r>
              <a:rPr lang="el-GR" altLang="el-GR" sz="2000" b="1" err="1">
                <a:ea typeface="Calibri" panose="020F0502020204030204" pitchFamily="34" charset="0"/>
              </a:rPr>
              <a:t>μεταδιδάκτορες</a:t>
            </a:r>
            <a:r>
              <a:rPr lang="el-GR" altLang="el-GR" sz="2000" b="1" dirty="0">
                <a:ea typeface="Calibri" panose="020F0502020204030204" pitchFamily="34" charset="0"/>
              </a:rPr>
              <a:t> (μη εγκεκριμένοι, εγκεκριμένοι που ολοκλήρωσαν, εγκεκριμένοι που επέλεξαν οι ίδιοι να μην αποδεχθούν την επιχορήγηση) διαπιστώθηκε ότι οι </a:t>
            </a:r>
            <a:r>
              <a:rPr lang="el-GR" altLang="el-GR" sz="2000" b="1" err="1">
                <a:ea typeface="Calibri" panose="020F0502020204030204" pitchFamily="34" charset="0"/>
              </a:rPr>
              <a:t>μεταδιδάκτορες</a:t>
            </a:r>
            <a:r>
              <a:rPr lang="el-GR" altLang="el-GR" sz="2000" b="1" dirty="0">
                <a:ea typeface="Calibri" panose="020F0502020204030204" pitchFamily="34" charset="0"/>
              </a:rPr>
              <a:t> που επέλεξαν να μην υλοποιήσουν το εγκεκριμένο έργο τους (πιθανολογείται λόγω γραφειοκρατικών καθυστερήσεων) ως σύνολο εμφανίζουν κατά μέσο όρο περισσότερο και καλύτερο ερευνητικό έργο από αυτούς που ολοκλήρωσαν τη Δράση.</a:t>
            </a:r>
            <a:endParaRPr lang="el-GR" altLang="el-GR" sz="2000" b="1">
              <a:cs typeface="Calibri" panose="020F0502020204030204"/>
            </a:endParaRPr>
          </a:p>
        </p:txBody>
      </p:sp>
      <p:sp>
        <p:nvSpPr>
          <p:cNvPr id="13" name="TextBox 12">
            <a:extLst>
              <a:ext uri="{FF2B5EF4-FFF2-40B4-BE49-F238E27FC236}">
                <a16:creationId xmlns:a16="http://schemas.microsoft.com/office/drawing/2014/main" id="{0D75963D-70B0-B62F-4453-E4BB37288A36}"/>
              </a:ext>
            </a:extLst>
          </p:cNvPr>
          <p:cNvSpPr txBox="1"/>
          <p:nvPr/>
        </p:nvSpPr>
        <p:spPr>
          <a:xfrm>
            <a:off x="385822" y="388886"/>
            <a:ext cx="9520177" cy="369332"/>
          </a:xfrm>
          <a:prstGeom prst="rect">
            <a:avLst/>
          </a:prstGeom>
          <a:noFill/>
        </p:spPr>
        <p:txBody>
          <a:bodyPr wrap="square" lIns="91440" tIns="45720" rIns="91440" bIns="45720" rtlCol="0" anchor="t">
            <a:spAutoFit/>
          </a:bodyPr>
          <a:lstStyle/>
          <a:p>
            <a:r>
              <a:rPr lang="el-GR" b="1" dirty="0" err="1">
                <a:solidFill>
                  <a:schemeClr val="bg2">
                    <a:lumMod val="25000"/>
                  </a:schemeClr>
                </a:solidFill>
              </a:rPr>
              <a:t>Αντιπαραδειγματική</a:t>
            </a:r>
            <a:r>
              <a:rPr lang="el-GR" b="1" dirty="0">
                <a:solidFill>
                  <a:schemeClr val="bg2">
                    <a:lumMod val="25000"/>
                  </a:schemeClr>
                </a:solidFill>
              </a:rPr>
              <a:t> ανάλυση: ειδικές κατηγορίες</a:t>
            </a:r>
            <a:endParaRPr lang="el-GR" sz="1400" b="1" dirty="0">
              <a:solidFill>
                <a:schemeClr val="bg2">
                  <a:lumMod val="25000"/>
                </a:schemeClr>
              </a:solidFill>
              <a:cs typeface="Calibri"/>
            </a:endParaRPr>
          </a:p>
        </p:txBody>
      </p:sp>
      <p:sp>
        <p:nvSpPr>
          <p:cNvPr id="14" name="TextBox 13">
            <a:extLst>
              <a:ext uri="{FF2B5EF4-FFF2-40B4-BE49-F238E27FC236}">
                <a16:creationId xmlns:a16="http://schemas.microsoft.com/office/drawing/2014/main" id="{E8A9D6A5-2F5A-90B8-E53A-CA848701CC7E}"/>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795094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B9B187-AAFF-530A-81E3-5E2E02D7A030}"/>
              </a:ext>
            </a:extLst>
          </p:cNvPr>
          <p:cNvSpPr txBox="1"/>
          <p:nvPr/>
        </p:nvSpPr>
        <p:spPr>
          <a:xfrm>
            <a:off x="675184" y="1664393"/>
            <a:ext cx="8330677" cy="3953390"/>
          </a:xfrm>
          <a:prstGeom prst="rect">
            <a:avLst/>
          </a:prstGeom>
          <a:noFill/>
        </p:spPr>
        <p:txBody>
          <a:bodyPr wrap="square" lIns="91440" tIns="45720" rIns="91440" bIns="45720" anchor="t">
            <a:spAutoFit/>
          </a:bodyPr>
          <a:lstStyle/>
          <a:p>
            <a:pPr algn="just">
              <a:lnSpc>
                <a:spcPct val="110000"/>
              </a:lnSpc>
              <a:spcBef>
                <a:spcPts val="600"/>
              </a:spcBef>
              <a:spcAft>
                <a:spcPts val="600"/>
              </a:spcAft>
            </a:pPr>
            <a:r>
              <a:rPr lang="el-GR" sz="2000" b="1" dirty="0">
                <a:latin typeface="Calibri"/>
                <a:ea typeface="Calibri" panose="020F0502020204030204" pitchFamily="34" charset="0"/>
                <a:cs typeface="Calibri"/>
              </a:rPr>
              <a:t>Εξωτερική συνοχή είχαν οι Δράσεις της Ενότητας τόσο με τα προγράμματα του Υπουργείου Παιδείας (Θαλής και Ηράκλειτος ΙΙ), όσο και με τα μεταγενέστερα προγράμματα της του ΕΛΙΔΕΚ. Με δεδομένο ότι και οι τρεις Δράσεις δεν είχαν αυστηρούς περιορισμούς σε τομείς ΕΤΑΚ εξωτερική συνοχή μπορούσαν να έχουν με πολλά ελληνικά προγράμματα.</a:t>
            </a:r>
          </a:p>
          <a:p>
            <a:pPr algn="just">
              <a:lnSpc>
                <a:spcPct val="110000"/>
              </a:lnSpc>
              <a:spcBef>
                <a:spcPts val="600"/>
              </a:spcBef>
              <a:spcAft>
                <a:spcPts val="600"/>
              </a:spcAft>
            </a:pPr>
            <a:r>
              <a:rPr lang="el-GR" sz="2000" b="1" dirty="0">
                <a:latin typeface="Calibri"/>
                <a:ea typeface="Calibri" panose="020F0502020204030204" pitchFamily="34" charset="0"/>
                <a:cs typeface="Calibri"/>
              </a:rPr>
              <a:t>Εμφανής είναι και η συνοχή τους με τα Ευρωπαϊκά Προγράμματα Πλαίσιο. Από τις τρεις Δράσεις υπήρξαν τόσο στο 7</a:t>
            </a:r>
            <a:r>
              <a:rPr lang="el-GR" sz="2000" b="1" baseline="30000" dirty="0">
                <a:latin typeface="Calibri"/>
                <a:ea typeface="Calibri" panose="020F0502020204030204" pitchFamily="34" charset="0"/>
                <a:cs typeface="Calibri"/>
              </a:rPr>
              <a:t>ο</a:t>
            </a:r>
            <a:r>
              <a:rPr lang="el-GR" sz="2000" b="1" dirty="0">
                <a:latin typeface="Calibri"/>
                <a:ea typeface="Calibri" panose="020F0502020204030204" pitchFamily="34" charset="0"/>
                <a:cs typeface="Calibri"/>
              </a:rPr>
              <a:t> Π.Π. όσο και στον Ορίζοντα 2020 έργα με εστίαση σε αντικείμενα έρευνας σχετικά (ανάλυση με βάση κοινές λέξεις κλειδιά) με αυτά των έργων τους που υποστηρίχτηκαν από την ΓΓΕΚ. Είναι ιδιαίτερα ελπιδοφόρο ότι αυτό δεν διαπιστώθηκε μόνο για τους έμπειρους Έλληνες ερευνητές αλλά και για τους νέους.</a:t>
            </a:r>
          </a:p>
        </p:txBody>
      </p:sp>
      <p:sp>
        <p:nvSpPr>
          <p:cNvPr id="5" name="TextBox 4">
            <a:extLst>
              <a:ext uri="{FF2B5EF4-FFF2-40B4-BE49-F238E27FC236}">
                <a16:creationId xmlns:a16="http://schemas.microsoft.com/office/drawing/2014/main" id="{3443ADAC-D5B2-378D-8F7D-A0D13CC9F53B}"/>
              </a:ext>
            </a:extLst>
          </p:cNvPr>
          <p:cNvSpPr txBox="1"/>
          <p:nvPr/>
        </p:nvSpPr>
        <p:spPr>
          <a:xfrm>
            <a:off x="385823" y="388886"/>
            <a:ext cx="5398751" cy="369332"/>
          </a:xfrm>
          <a:prstGeom prst="rect">
            <a:avLst/>
          </a:prstGeom>
          <a:noFill/>
        </p:spPr>
        <p:txBody>
          <a:bodyPr wrap="square" rtlCol="0">
            <a:spAutoFit/>
          </a:bodyPr>
          <a:lstStyle/>
          <a:p>
            <a:r>
              <a:rPr lang="el-GR" b="1" dirty="0">
                <a:solidFill>
                  <a:schemeClr val="bg2">
                    <a:lumMod val="25000"/>
                  </a:schemeClr>
                </a:solidFill>
              </a:rPr>
              <a:t>Συνοχή</a:t>
            </a:r>
          </a:p>
        </p:txBody>
      </p:sp>
      <p:sp>
        <p:nvSpPr>
          <p:cNvPr id="6" name="TextBox 5">
            <a:extLst>
              <a:ext uri="{FF2B5EF4-FFF2-40B4-BE49-F238E27FC236}">
                <a16:creationId xmlns:a16="http://schemas.microsoft.com/office/drawing/2014/main" id="{5F44D9C6-988F-2D4A-5A3E-0C6C58D133DB}"/>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Tree>
    <p:extLst>
      <p:ext uri="{BB962C8B-B14F-4D97-AF65-F5344CB8AC3E}">
        <p14:creationId xmlns:p14="http://schemas.microsoft.com/office/powerpoint/2010/main" val="304608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B1516E-E28E-24C7-06E8-445A039205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167" y="2270793"/>
            <a:ext cx="7912412" cy="4092393"/>
          </a:xfrm>
          <a:prstGeom prst="rect">
            <a:avLst/>
          </a:prstGeom>
          <a:ln>
            <a:solidFill>
              <a:srgbClr val="C5252D"/>
            </a:solidFill>
          </a:ln>
        </p:spPr>
      </p:pic>
      <p:sp>
        <p:nvSpPr>
          <p:cNvPr id="4" name="TextBox 3">
            <a:extLst>
              <a:ext uri="{FF2B5EF4-FFF2-40B4-BE49-F238E27FC236}">
                <a16:creationId xmlns:a16="http://schemas.microsoft.com/office/drawing/2014/main" id="{9F0DE906-8638-FDA6-45A8-D49FF9828FFE}"/>
              </a:ext>
            </a:extLst>
          </p:cNvPr>
          <p:cNvSpPr txBox="1"/>
          <p:nvPr/>
        </p:nvSpPr>
        <p:spPr>
          <a:xfrm>
            <a:off x="385823" y="0"/>
            <a:ext cx="2661306" cy="369332"/>
          </a:xfrm>
          <a:prstGeom prst="rect">
            <a:avLst/>
          </a:prstGeom>
          <a:noFill/>
        </p:spPr>
        <p:txBody>
          <a:bodyPr wrap="none" rtlCol="0">
            <a:spAutoFit/>
          </a:bodyPr>
          <a:lstStyle/>
          <a:p>
            <a:r>
              <a:rPr lang="el-GR" b="1" dirty="0"/>
              <a:t>ΥΠΟΣΤΗΡΙΞΗ ΕΡΕΥΝΗΤΩΝ</a:t>
            </a:r>
          </a:p>
        </p:txBody>
      </p:sp>
      <p:sp>
        <p:nvSpPr>
          <p:cNvPr id="3" name="TextBox 2">
            <a:extLst>
              <a:ext uri="{FF2B5EF4-FFF2-40B4-BE49-F238E27FC236}">
                <a16:creationId xmlns:a16="http://schemas.microsoft.com/office/drawing/2014/main" id="{9BE29DF3-DD4F-95B3-F0CA-5372AAD9B602}"/>
              </a:ext>
            </a:extLst>
          </p:cNvPr>
          <p:cNvSpPr txBox="1"/>
          <p:nvPr/>
        </p:nvSpPr>
        <p:spPr>
          <a:xfrm>
            <a:off x="528456" y="1321276"/>
            <a:ext cx="84152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Η π</a:t>
            </a:r>
            <a:r>
              <a:rPr lang="en-US" b="1" err="1"/>
              <a:t>ρόσ</a:t>
            </a:r>
            <a:r>
              <a:rPr lang="en-US" b="1" dirty="0"/>
              <a:t>βα</a:t>
            </a:r>
            <a:r>
              <a:rPr lang="en-US" b="1" err="1"/>
              <a:t>ση</a:t>
            </a:r>
            <a:r>
              <a:rPr lang="en-US" b="1" dirty="0"/>
              <a:t> </a:t>
            </a:r>
            <a:r>
              <a:rPr lang="en-US" b="1" err="1"/>
              <a:t>σε</a:t>
            </a:r>
            <a:r>
              <a:rPr lang="en-US" b="1" dirty="0"/>
              <a:t> </a:t>
            </a:r>
            <a:r>
              <a:rPr lang="en-US" b="1" err="1"/>
              <a:t>χρημ</a:t>
            </a:r>
            <a:r>
              <a:rPr lang="en-US" b="1" dirty="0"/>
              <a:t>α</a:t>
            </a:r>
            <a:r>
              <a:rPr lang="en-US" b="1" err="1"/>
              <a:t>τοδότηση</a:t>
            </a:r>
            <a:r>
              <a:rPr lang="en-US" b="1" dirty="0"/>
              <a:t>, η </a:t>
            </a:r>
            <a:r>
              <a:rPr lang="en-US" b="1" err="1"/>
              <a:t>ενίσχυση</a:t>
            </a:r>
            <a:r>
              <a:rPr lang="en-US" b="1" dirty="0"/>
              <a:t> </a:t>
            </a:r>
            <a:r>
              <a:rPr lang="en-US" b="1" err="1"/>
              <a:t>των</a:t>
            </a:r>
            <a:r>
              <a:rPr lang="en-US" b="1" dirty="0"/>
              <a:t> </a:t>
            </a:r>
            <a:r>
              <a:rPr lang="en-US" b="1" err="1"/>
              <a:t>ερευνητικών</a:t>
            </a:r>
            <a:r>
              <a:rPr lang="en-US" b="1" dirty="0"/>
              <a:t> απ</a:t>
            </a:r>
            <a:r>
              <a:rPr lang="en-US" b="1" err="1"/>
              <a:t>οτελεσμάτων</a:t>
            </a:r>
            <a:r>
              <a:rPr lang="en-US" b="1" dirty="0"/>
              <a:t> και η απ</a:t>
            </a:r>
            <a:r>
              <a:rPr lang="en-US" b="1" err="1"/>
              <a:t>όκτηση</a:t>
            </a:r>
            <a:r>
              <a:rPr lang="en-US" b="1" dirty="0"/>
              <a:t> </a:t>
            </a:r>
            <a:r>
              <a:rPr lang="en-US" b="1" err="1"/>
              <a:t>δεξιοτήτων</a:t>
            </a:r>
            <a:r>
              <a:rPr lang="en-US" b="1" dirty="0"/>
              <a:t> </a:t>
            </a:r>
            <a:r>
              <a:rPr lang="en-US" b="1" err="1"/>
              <a:t>ήτ</a:t>
            </a:r>
            <a:r>
              <a:rPr lang="en-US" b="1" dirty="0"/>
              <a:t>αν τα </a:t>
            </a:r>
            <a:r>
              <a:rPr lang="en-US" b="1" err="1"/>
              <a:t>σημ</a:t>
            </a:r>
            <a:r>
              <a:rPr lang="en-US" b="1" dirty="0"/>
              <a:t>α</a:t>
            </a:r>
            <a:r>
              <a:rPr lang="en-US" b="1" err="1"/>
              <a:t>ντικότερ</a:t>
            </a:r>
            <a:r>
              <a:rPr lang="en-US" b="1" dirty="0"/>
              <a:t>α </a:t>
            </a:r>
            <a:r>
              <a:rPr lang="en-US" b="1" err="1"/>
              <a:t>οφέλη</a:t>
            </a:r>
            <a:r>
              <a:rPr lang="en-US" b="1" dirty="0"/>
              <a:t> </a:t>
            </a:r>
            <a:r>
              <a:rPr lang="en-US" b="1" err="1"/>
              <a:t>των</a:t>
            </a:r>
            <a:r>
              <a:rPr lang="en-US" b="1" dirty="0"/>
              <a:t> </a:t>
            </a:r>
            <a:r>
              <a:rPr lang="en-US" b="1" err="1"/>
              <a:t>ερευνητών</a:t>
            </a:r>
            <a:r>
              <a:rPr lang="en-US" dirty="0"/>
              <a:t>. </a:t>
            </a:r>
            <a:endParaRPr lang="en-US"/>
          </a:p>
        </p:txBody>
      </p:sp>
    </p:spTree>
    <p:extLst>
      <p:ext uri="{BB962C8B-B14F-4D97-AF65-F5344CB8AC3E}">
        <p14:creationId xmlns:p14="http://schemas.microsoft.com/office/powerpoint/2010/main" val="363502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e22cdc-714b-4246-8b7d-544526377ecc">
      <Terms xmlns="http://schemas.microsoft.com/office/infopath/2007/PartnerControls"/>
    </lcf76f155ced4ddcb4097134ff3c332f>
    <TaxCatchAll xmlns="c2054b7f-f6da-44d0-9639-55c90523cbe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137B4-D9F2-4D15-8ACC-98B2FA76D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43870F-427B-41FD-AA53-C777D573CD94}">
  <ds:schemaRefs>
    <ds:schemaRef ds:uri="http://purl.org/dc/elements/1.1/"/>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c2054b7f-f6da-44d0-9639-55c90523cbe1"/>
    <ds:schemaRef ds:uri="31e22cdc-714b-4246-8b7d-544526377ecc"/>
    <ds:schemaRef ds:uri="http://purl.org/dc/terms/"/>
  </ds:schemaRefs>
</ds:datastoreItem>
</file>

<file path=customXml/itemProps3.xml><?xml version="1.0" encoding="utf-8"?>
<ds:datastoreItem xmlns:ds="http://schemas.openxmlformats.org/officeDocument/2006/customXml" ds:itemID="{FF11D7F7-82A6-4D29-894F-ADF061D03A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1872</TotalTime>
  <Words>1184</Words>
  <Application>Microsoft Office PowerPoint</Application>
  <PresentationFormat>A4 Paper (210x297 mm)</PresentationFormat>
  <Paragraphs>80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CeraGR-Black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Lena Tsipouri</cp:lastModifiedBy>
  <cp:revision>243</cp:revision>
  <cp:lastPrinted>2023-12-12T08:56:45Z</cp:lastPrinted>
  <dcterms:created xsi:type="dcterms:W3CDTF">2023-07-05T16:39:25Z</dcterms:created>
  <dcterms:modified xsi:type="dcterms:W3CDTF">2023-12-17T20:46:02Z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0x01010005832551F16E394B89606A4355F1AD67</vt:lpwstr>
  </property>
  <property fmtid="{D5CDD505-2E9C-101B-9397-08002B2CF9AE}" pid="3" name="MediaServiceImageTags">
    <vt:lpwstr/>
  </property>
</Properties>
</file>