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Lst>
  <p:notesMasterIdLst>
    <p:notesMasterId r:id="rId29"/>
  </p:notesMasterIdLst>
  <p:sldIdLst>
    <p:sldId id="256" r:id="rId6"/>
    <p:sldId id="257" r:id="rId7"/>
    <p:sldId id="287" r:id="rId8"/>
    <p:sldId id="284" r:id="rId9"/>
    <p:sldId id="286" r:id="rId10"/>
    <p:sldId id="290" r:id="rId11"/>
    <p:sldId id="275" r:id="rId12"/>
    <p:sldId id="260" r:id="rId13"/>
    <p:sldId id="272" r:id="rId14"/>
    <p:sldId id="258" r:id="rId15"/>
    <p:sldId id="277" r:id="rId16"/>
    <p:sldId id="276" r:id="rId17"/>
    <p:sldId id="278" r:id="rId18"/>
    <p:sldId id="279" r:id="rId19"/>
    <p:sldId id="280" r:id="rId20"/>
    <p:sldId id="281" r:id="rId21"/>
    <p:sldId id="282" r:id="rId22"/>
    <p:sldId id="283" r:id="rId23"/>
    <p:sldId id="268" r:id="rId24"/>
    <p:sldId id="291" r:id="rId25"/>
    <p:sldId id="292" r:id="rId26"/>
    <p:sldId id="288" r:id="rId27"/>
    <p:sldId id="289" r:id="rId2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19EB"/>
    <a:srgbClr val="001241"/>
    <a:srgbClr val="00A724"/>
    <a:srgbClr val="002F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8" d="100"/>
          <a:sy n="108" d="100"/>
        </p:scale>
        <p:origin x="63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859F8-9C71-4E2F-B981-A4C2B81D14E2}" type="datetimeFigureOut">
              <a:rPr lang="el-GR" smtClean="0"/>
              <a:t>16/5/2024</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7BB266-C2BE-454D-B03B-9D3A3D18BC94}" type="slidenum">
              <a:rPr lang="el-GR" smtClean="0"/>
              <a:t>‹#›</a:t>
            </a:fld>
            <a:endParaRPr lang="el-GR"/>
          </a:p>
        </p:txBody>
      </p:sp>
    </p:spTree>
    <p:extLst>
      <p:ext uri="{BB962C8B-B14F-4D97-AF65-F5344CB8AC3E}">
        <p14:creationId xmlns:p14="http://schemas.microsoft.com/office/powerpoint/2010/main" val="480360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2859C-6894-4879-9328-F4FA4CA909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51321157-7F5B-4961-B02E-DB2A829779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72B7B8CB-6AD0-4C39-89AD-9791FCB33037}"/>
              </a:ext>
            </a:extLst>
          </p:cNvPr>
          <p:cNvSpPr>
            <a:spLocks noGrp="1"/>
          </p:cNvSpPr>
          <p:nvPr>
            <p:ph type="dt" sz="half" idx="10"/>
          </p:nvPr>
        </p:nvSpPr>
        <p:spPr/>
        <p:txBody>
          <a:bodyPr/>
          <a:lstStyle/>
          <a:p>
            <a:r>
              <a:rPr lang="el-GR"/>
              <a:t>17/5/2024</a:t>
            </a:r>
          </a:p>
        </p:txBody>
      </p:sp>
      <p:sp>
        <p:nvSpPr>
          <p:cNvPr id="5" name="Footer Placeholder 4">
            <a:extLst>
              <a:ext uri="{FF2B5EF4-FFF2-40B4-BE49-F238E27FC236}">
                <a16:creationId xmlns:a16="http://schemas.microsoft.com/office/drawing/2014/main" id="{A0D4B873-2788-494E-8E8F-964632E88B9F}"/>
              </a:ext>
            </a:extLst>
          </p:cNvPr>
          <p:cNvSpPr>
            <a:spLocks noGrp="1"/>
          </p:cNvSpPr>
          <p:nvPr>
            <p:ph type="ftr" sz="quarter" idx="11"/>
          </p:nvPr>
        </p:nvSpPr>
        <p:spPr/>
        <p:txBody>
          <a:bodyPr/>
          <a:lstStyle/>
          <a:p>
            <a:r>
              <a:rPr lang="el-GR"/>
              <a:t>ΗΜΕΡΙΔΑ ΚΙ ΕΙΕ ΜΑΙΟΣ 2024</a:t>
            </a:r>
          </a:p>
        </p:txBody>
      </p:sp>
      <p:sp>
        <p:nvSpPr>
          <p:cNvPr id="6" name="Slide Number Placeholder 5">
            <a:extLst>
              <a:ext uri="{FF2B5EF4-FFF2-40B4-BE49-F238E27FC236}">
                <a16:creationId xmlns:a16="http://schemas.microsoft.com/office/drawing/2014/main" id="{056AD03C-E882-4424-B1D8-6604C2C3CC0A}"/>
              </a:ext>
            </a:extLst>
          </p:cNvPr>
          <p:cNvSpPr>
            <a:spLocks noGrp="1"/>
          </p:cNvSpPr>
          <p:nvPr>
            <p:ph type="sldNum" sz="quarter" idx="12"/>
          </p:nvPr>
        </p:nvSpPr>
        <p:spPr/>
        <p:txBody>
          <a:bodyPr/>
          <a:lstStyle/>
          <a:p>
            <a:fld id="{D590D91A-1525-4544-8FAB-B681FDA53734}" type="slidenum">
              <a:rPr lang="el-GR" smtClean="0"/>
              <a:t>‹#›</a:t>
            </a:fld>
            <a:endParaRPr lang="el-GR"/>
          </a:p>
        </p:txBody>
      </p:sp>
    </p:spTree>
    <p:extLst>
      <p:ext uri="{BB962C8B-B14F-4D97-AF65-F5344CB8AC3E}">
        <p14:creationId xmlns:p14="http://schemas.microsoft.com/office/powerpoint/2010/main" val="92625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CA855-0180-405D-BDBF-B685460EE799}"/>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E8228822-430F-4D0D-8A23-B060CBE9CC4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080C9584-E5F0-4ECB-8074-86EB07BC9A0B}"/>
              </a:ext>
            </a:extLst>
          </p:cNvPr>
          <p:cNvSpPr>
            <a:spLocks noGrp="1"/>
          </p:cNvSpPr>
          <p:nvPr>
            <p:ph type="dt" sz="half" idx="10"/>
          </p:nvPr>
        </p:nvSpPr>
        <p:spPr/>
        <p:txBody>
          <a:bodyPr/>
          <a:lstStyle/>
          <a:p>
            <a:r>
              <a:rPr lang="el-GR"/>
              <a:t>17/5/2024</a:t>
            </a:r>
          </a:p>
        </p:txBody>
      </p:sp>
      <p:sp>
        <p:nvSpPr>
          <p:cNvPr id="5" name="Footer Placeholder 4">
            <a:extLst>
              <a:ext uri="{FF2B5EF4-FFF2-40B4-BE49-F238E27FC236}">
                <a16:creationId xmlns:a16="http://schemas.microsoft.com/office/drawing/2014/main" id="{B9E76AC2-B7F4-419C-87DC-A22A86E0BF16}"/>
              </a:ext>
            </a:extLst>
          </p:cNvPr>
          <p:cNvSpPr>
            <a:spLocks noGrp="1"/>
          </p:cNvSpPr>
          <p:nvPr>
            <p:ph type="ftr" sz="quarter" idx="11"/>
          </p:nvPr>
        </p:nvSpPr>
        <p:spPr/>
        <p:txBody>
          <a:bodyPr/>
          <a:lstStyle/>
          <a:p>
            <a:r>
              <a:rPr lang="el-GR"/>
              <a:t>ΗΜΕΡΙΔΑ ΚΙ ΕΙΕ ΜΑΙΟΣ 2024</a:t>
            </a:r>
          </a:p>
        </p:txBody>
      </p:sp>
      <p:sp>
        <p:nvSpPr>
          <p:cNvPr id="6" name="Slide Number Placeholder 5">
            <a:extLst>
              <a:ext uri="{FF2B5EF4-FFF2-40B4-BE49-F238E27FC236}">
                <a16:creationId xmlns:a16="http://schemas.microsoft.com/office/drawing/2014/main" id="{0848F09D-18AA-46F0-9955-7F6F8D07D027}"/>
              </a:ext>
            </a:extLst>
          </p:cNvPr>
          <p:cNvSpPr>
            <a:spLocks noGrp="1"/>
          </p:cNvSpPr>
          <p:nvPr>
            <p:ph type="sldNum" sz="quarter" idx="12"/>
          </p:nvPr>
        </p:nvSpPr>
        <p:spPr/>
        <p:txBody>
          <a:bodyPr/>
          <a:lstStyle/>
          <a:p>
            <a:fld id="{D590D91A-1525-4544-8FAB-B681FDA53734}" type="slidenum">
              <a:rPr lang="el-GR" smtClean="0"/>
              <a:t>‹#›</a:t>
            </a:fld>
            <a:endParaRPr lang="el-GR"/>
          </a:p>
        </p:txBody>
      </p:sp>
    </p:spTree>
    <p:extLst>
      <p:ext uri="{BB962C8B-B14F-4D97-AF65-F5344CB8AC3E}">
        <p14:creationId xmlns:p14="http://schemas.microsoft.com/office/powerpoint/2010/main" val="4171535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FAE208-AB76-4977-904B-E81D19E6D93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0D49BE1F-331E-4E28-8BB3-8BE77A3D8D4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41EF7CB1-B4FE-4334-8FD3-AF878C8FB411}"/>
              </a:ext>
            </a:extLst>
          </p:cNvPr>
          <p:cNvSpPr>
            <a:spLocks noGrp="1"/>
          </p:cNvSpPr>
          <p:nvPr>
            <p:ph type="dt" sz="half" idx="10"/>
          </p:nvPr>
        </p:nvSpPr>
        <p:spPr/>
        <p:txBody>
          <a:bodyPr/>
          <a:lstStyle/>
          <a:p>
            <a:r>
              <a:rPr lang="el-GR"/>
              <a:t>17/5/2024</a:t>
            </a:r>
          </a:p>
        </p:txBody>
      </p:sp>
      <p:sp>
        <p:nvSpPr>
          <p:cNvPr id="5" name="Footer Placeholder 4">
            <a:extLst>
              <a:ext uri="{FF2B5EF4-FFF2-40B4-BE49-F238E27FC236}">
                <a16:creationId xmlns:a16="http://schemas.microsoft.com/office/drawing/2014/main" id="{C9B22069-0818-4010-8109-7F2213651D74}"/>
              </a:ext>
            </a:extLst>
          </p:cNvPr>
          <p:cNvSpPr>
            <a:spLocks noGrp="1"/>
          </p:cNvSpPr>
          <p:nvPr>
            <p:ph type="ftr" sz="quarter" idx="11"/>
          </p:nvPr>
        </p:nvSpPr>
        <p:spPr/>
        <p:txBody>
          <a:bodyPr/>
          <a:lstStyle/>
          <a:p>
            <a:r>
              <a:rPr lang="el-GR"/>
              <a:t>ΗΜΕΡΙΔΑ ΚΙ ΕΙΕ ΜΑΙΟΣ 2024</a:t>
            </a:r>
          </a:p>
        </p:txBody>
      </p:sp>
      <p:sp>
        <p:nvSpPr>
          <p:cNvPr id="6" name="Slide Number Placeholder 5">
            <a:extLst>
              <a:ext uri="{FF2B5EF4-FFF2-40B4-BE49-F238E27FC236}">
                <a16:creationId xmlns:a16="http://schemas.microsoft.com/office/drawing/2014/main" id="{374F6150-C110-4BF8-A91B-A4AAC3121693}"/>
              </a:ext>
            </a:extLst>
          </p:cNvPr>
          <p:cNvSpPr>
            <a:spLocks noGrp="1"/>
          </p:cNvSpPr>
          <p:nvPr>
            <p:ph type="sldNum" sz="quarter" idx="12"/>
          </p:nvPr>
        </p:nvSpPr>
        <p:spPr/>
        <p:txBody>
          <a:bodyPr/>
          <a:lstStyle/>
          <a:p>
            <a:fld id="{D590D91A-1525-4544-8FAB-B681FDA53734}" type="slidenum">
              <a:rPr lang="el-GR" smtClean="0"/>
              <a:t>‹#›</a:t>
            </a:fld>
            <a:endParaRPr lang="el-GR"/>
          </a:p>
        </p:txBody>
      </p:sp>
    </p:spTree>
    <p:extLst>
      <p:ext uri="{BB962C8B-B14F-4D97-AF65-F5344CB8AC3E}">
        <p14:creationId xmlns:p14="http://schemas.microsoft.com/office/powerpoint/2010/main" val="3162055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77F20-FA50-4B9F-8653-D787315D5E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FC0E2D88-EAA2-4D0C-B914-D376C81A77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C8C03D75-4C61-4B8F-886E-60221C288573}"/>
              </a:ext>
            </a:extLst>
          </p:cNvPr>
          <p:cNvSpPr>
            <a:spLocks noGrp="1"/>
          </p:cNvSpPr>
          <p:nvPr>
            <p:ph type="dt" sz="half" idx="10"/>
          </p:nvPr>
        </p:nvSpPr>
        <p:spPr/>
        <p:txBody>
          <a:bodyPr/>
          <a:lstStyle/>
          <a:p>
            <a:r>
              <a:rPr lang="el-GR"/>
              <a:t>17/5/2024</a:t>
            </a:r>
          </a:p>
        </p:txBody>
      </p:sp>
      <p:sp>
        <p:nvSpPr>
          <p:cNvPr id="5" name="Footer Placeholder 4">
            <a:extLst>
              <a:ext uri="{FF2B5EF4-FFF2-40B4-BE49-F238E27FC236}">
                <a16:creationId xmlns:a16="http://schemas.microsoft.com/office/drawing/2014/main" id="{7E532919-87D8-45AA-9A22-3459042645D3}"/>
              </a:ext>
            </a:extLst>
          </p:cNvPr>
          <p:cNvSpPr>
            <a:spLocks noGrp="1"/>
          </p:cNvSpPr>
          <p:nvPr>
            <p:ph type="ftr" sz="quarter" idx="11"/>
          </p:nvPr>
        </p:nvSpPr>
        <p:spPr/>
        <p:txBody>
          <a:bodyPr/>
          <a:lstStyle/>
          <a:p>
            <a:r>
              <a:rPr lang="el-GR"/>
              <a:t>ΗΜΕΡΙΔΑ ΚΙ ΕΙΕ ΜΑΙΟΣ 2024</a:t>
            </a:r>
          </a:p>
        </p:txBody>
      </p:sp>
      <p:sp>
        <p:nvSpPr>
          <p:cNvPr id="6" name="Slide Number Placeholder 5">
            <a:extLst>
              <a:ext uri="{FF2B5EF4-FFF2-40B4-BE49-F238E27FC236}">
                <a16:creationId xmlns:a16="http://schemas.microsoft.com/office/drawing/2014/main" id="{B0B39135-513D-4C89-9295-0CAA56AA4B68}"/>
              </a:ext>
            </a:extLst>
          </p:cNvPr>
          <p:cNvSpPr>
            <a:spLocks noGrp="1"/>
          </p:cNvSpPr>
          <p:nvPr>
            <p:ph type="sldNum" sz="quarter" idx="12"/>
          </p:nvPr>
        </p:nvSpPr>
        <p:spPr/>
        <p:txBody>
          <a:bodyPr/>
          <a:lstStyle/>
          <a:p>
            <a:fld id="{EB0C04CF-80D1-44D9-A4E4-09D0A0AE80F8}" type="slidenum">
              <a:rPr lang="el-GR" smtClean="0"/>
              <a:t>‹#›</a:t>
            </a:fld>
            <a:endParaRPr lang="el-GR"/>
          </a:p>
        </p:txBody>
      </p:sp>
    </p:spTree>
    <p:extLst>
      <p:ext uri="{BB962C8B-B14F-4D97-AF65-F5344CB8AC3E}">
        <p14:creationId xmlns:p14="http://schemas.microsoft.com/office/powerpoint/2010/main" val="3957583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C3BB-5EC0-4E8A-9C3E-1D264AFFF05C}"/>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B9FAB0C8-DBBD-4377-AA6A-B8F6686030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83EEF0A4-EE0D-4357-B39E-AFFBB460CF4F}"/>
              </a:ext>
            </a:extLst>
          </p:cNvPr>
          <p:cNvSpPr>
            <a:spLocks noGrp="1"/>
          </p:cNvSpPr>
          <p:nvPr>
            <p:ph type="dt" sz="half" idx="10"/>
          </p:nvPr>
        </p:nvSpPr>
        <p:spPr/>
        <p:txBody>
          <a:bodyPr/>
          <a:lstStyle/>
          <a:p>
            <a:r>
              <a:rPr lang="el-GR"/>
              <a:t>17/5/2024</a:t>
            </a:r>
          </a:p>
        </p:txBody>
      </p:sp>
      <p:sp>
        <p:nvSpPr>
          <p:cNvPr id="5" name="Footer Placeholder 4">
            <a:extLst>
              <a:ext uri="{FF2B5EF4-FFF2-40B4-BE49-F238E27FC236}">
                <a16:creationId xmlns:a16="http://schemas.microsoft.com/office/drawing/2014/main" id="{689CB3CE-CB56-48EF-9157-F163698F6CB4}"/>
              </a:ext>
            </a:extLst>
          </p:cNvPr>
          <p:cNvSpPr>
            <a:spLocks noGrp="1"/>
          </p:cNvSpPr>
          <p:nvPr>
            <p:ph type="ftr" sz="quarter" idx="11"/>
          </p:nvPr>
        </p:nvSpPr>
        <p:spPr/>
        <p:txBody>
          <a:bodyPr/>
          <a:lstStyle/>
          <a:p>
            <a:r>
              <a:rPr lang="el-GR"/>
              <a:t>ΗΜΕΡΙΔΑ ΚΙ ΕΙΕ ΜΑΙΟΣ 2024</a:t>
            </a:r>
          </a:p>
        </p:txBody>
      </p:sp>
      <p:sp>
        <p:nvSpPr>
          <p:cNvPr id="6" name="Slide Number Placeholder 5">
            <a:extLst>
              <a:ext uri="{FF2B5EF4-FFF2-40B4-BE49-F238E27FC236}">
                <a16:creationId xmlns:a16="http://schemas.microsoft.com/office/drawing/2014/main" id="{8B39A5AD-1DB5-49B8-9DDE-391EFE4FB91E}"/>
              </a:ext>
            </a:extLst>
          </p:cNvPr>
          <p:cNvSpPr>
            <a:spLocks noGrp="1"/>
          </p:cNvSpPr>
          <p:nvPr>
            <p:ph type="sldNum" sz="quarter" idx="12"/>
          </p:nvPr>
        </p:nvSpPr>
        <p:spPr/>
        <p:txBody>
          <a:bodyPr/>
          <a:lstStyle/>
          <a:p>
            <a:fld id="{EB0C04CF-80D1-44D9-A4E4-09D0A0AE80F8}" type="slidenum">
              <a:rPr lang="el-GR" smtClean="0"/>
              <a:t>‹#›</a:t>
            </a:fld>
            <a:endParaRPr lang="el-GR"/>
          </a:p>
        </p:txBody>
      </p:sp>
    </p:spTree>
    <p:extLst>
      <p:ext uri="{BB962C8B-B14F-4D97-AF65-F5344CB8AC3E}">
        <p14:creationId xmlns:p14="http://schemas.microsoft.com/office/powerpoint/2010/main" val="1026614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6AF12-1B56-4107-B48F-4037E41784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D68EEC45-DBDC-4D9C-A273-6B25025B35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0920556-1023-44F5-B5D2-15C599B79742}"/>
              </a:ext>
            </a:extLst>
          </p:cNvPr>
          <p:cNvSpPr>
            <a:spLocks noGrp="1"/>
          </p:cNvSpPr>
          <p:nvPr>
            <p:ph type="dt" sz="half" idx="10"/>
          </p:nvPr>
        </p:nvSpPr>
        <p:spPr/>
        <p:txBody>
          <a:bodyPr/>
          <a:lstStyle/>
          <a:p>
            <a:r>
              <a:rPr lang="el-GR"/>
              <a:t>17/5/2024</a:t>
            </a:r>
          </a:p>
        </p:txBody>
      </p:sp>
      <p:sp>
        <p:nvSpPr>
          <p:cNvPr id="5" name="Footer Placeholder 4">
            <a:extLst>
              <a:ext uri="{FF2B5EF4-FFF2-40B4-BE49-F238E27FC236}">
                <a16:creationId xmlns:a16="http://schemas.microsoft.com/office/drawing/2014/main" id="{F3D2C3D7-25CF-41E2-9C34-0336FF9EBA9A}"/>
              </a:ext>
            </a:extLst>
          </p:cNvPr>
          <p:cNvSpPr>
            <a:spLocks noGrp="1"/>
          </p:cNvSpPr>
          <p:nvPr>
            <p:ph type="ftr" sz="quarter" idx="11"/>
          </p:nvPr>
        </p:nvSpPr>
        <p:spPr/>
        <p:txBody>
          <a:bodyPr/>
          <a:lstStyle/>
          <a:p>
            <a:r>
              <a:rPr lang="el-GR"/>
              <a:t>ΗΜΕΡΙΔΑ ΚΙ ΕΙΕ ΜΑΙΟΣ 2024</a:t>
            </a:r>
          </a:p>
        </p:txBody>
      </p:sp>
      <p:sp>
        <p:nvSpPr>
          <p:cNvPr id="6" name="Slide Number Placeholder 5">
            <a:extLst>
              <a:ext uri="{FF2B5EF4-FFF2-40B4-BE49-F238E27FC236}">
                <a16:creationId xmlns:a16="http://schemas.microsoft.com/office/drawing/2014/main" id="{EC1B9D61-2912-47DB-9870-7D4E74EB37FD}"/>
              </a:ext>
            </a:extLst>
          </p:cNvPr>
          <p:cNvSpPr>
            <a:spLocks noGrp="1"/>
          </p:cNvSpPr>
          <p:nvPr>
            <p:ph type="sldNum" sz="quarter" idx="12"/>
          </p:nvPr>
        </p:nvSpPr>
        <p:spPr/>
        <p:txBody>
          <a:bodyPr/>
          <a:lstStyle/>
          <a:p>
            <a:fld id="{EB0C04CF-80D1-44D9-A4E4-09D0A0AE80F8}" type="slidenum">
              <a:rPr lang="el-GR" smtClean="0"/>
              <a:t>‹#›</a:t>
            </a:fld>
            <a:endParaRPr lang="el-GR"/>
          </a:p>
        </p:txBody>
      </p:sp>
    </p:spTree>
    <p:extLst>
      <p:ext uri="{BB962C8B-B14F-4D97-AF65-F5344CB8AC3E}">
        <p14:creationId xmlns:p14="http://schemas.microsoft.com/office/powerpoint/2010/main" val="2043722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F4E7D-1B13-40B8-BD34-5C9E7C83904F}"/>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06FAC141-943A-4B58-81C7-E71EB485BE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485C88D9-A227-456C-AE94-DB74E03DBCB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41E414DC-88D7-4FC8-86EA-5C31D9AC3644}"/>
              </a:ext>
            </a:extLst>
          </p:cNvPr>
          <p:cNvSpPr>
            <a:spLocks noGrp="1"/>
          </p:cNvSpPr>
          <p:nvPr>
            <p:ph type="dt" sz="half" idx="10"/>
          </p:nvPr>
        </p:nvSpPr>
        <p:spPr/>
        <p:txBody>
          <a:bodyPr/>
          <a:lstStyle/>
          <a:p>
            <a:r>
              <a:rPr lang="el-GR"/>
              <a:t>17/5/2024</a:t>
            </a:r>
          </a:p>
        </p:txBody>
      </p:sp>
      <p:sp>
        <p:nvSpPr>
          <p:cNvPr id="6" name="Footer Placeholder 5">
            <a:extLst>
              <a:ext uri="{FF2B5EF4-FFF2-40B4-BE49-F238E27FC236}">
                <a16:creationId xmlns:a16="http://schemas.microsoft.com/office/drawing/2014/main" id="{79EB5AA7-FEC0-43D6-9577-3AD7B3F33481}"/>
              </a:ext>
            </a:extLst>
          </p:cNvPr>
          <p:cNvSpPr>
            <a:spLocks noGrp="1"/>
          </p:cNvSpPr>
          <p:nvPr>
            <p:ph type="ftr" sz="quarter" idx="11"/>
          </p:nvPr>
        </p:nvSpPr>
        <p:spPr/>
        <p:txBody>
          <a:bodyPr/>
          <a:lstStyle/>
          <a:p>
            <a:r>
              <a:rPr lang="el-GR"/>
              <a:t>ΗΜΕΡΙΔΑ ΚΙ ΕΙΕ ΜΑΙΟΣ 2024</a:t>
            </a:r>
          </a:p>
        </p:txBody>
      </p:sp>
      <p:sp>
        <p:nvSpPr>
          <p:cNvPr id="7" name="Slide Number Placeholder 6">
            <a:extLst>
              <a:ext uri="{FF2B5EF4-FFF2-40B4-BE49-F238E27FC236}">
                <a16:creationId xmlns:a16="http://schemas.microsoft.com/office/drawing/2014/main" id="{2CFD0D4C-2C4F-42A1-B67A-375CDED8CBD8}"/>
              </a:ext>
            </a:extLst>
          </p:cNvPr>
          <p:cNvSpPr>
            <a:spLocks noGrp="1"/>
          </p:cNvSpPr>
          <p:nvPr>
            <p:ph type="sldNum" sz="quarter" idx="12"/>
          </p:nvPr>
        </p:nvSpPr>
        <p:spPr/>
        <p:txBody>
          <a:bodyPr/>
          <a:lstStyle/>
          <a:p>
            <a:fld id="{EB0C04CF-80D1-44D9-A4E4-09D0A0AE80F8}" type="slidenum">
              <a:rPr lang="el-GR" smtClean="0"/>
              <a:t>‹#›</a:t>
            </a:fld>
            <a:endParaRPr lang="el-GR"/>
          </a:p>
        </p:txBody>
      </p:sp>
    </p:spTree>
    <p:extLst>
      <p:ext uri="{BB962C8B-B14F-4D97-AF65-F5344CB8AC3E}">
        <p14:creationId xmlns:p14="http://schemas.microsoft.com/office/powerpoint/2010/main" val="2263815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55067-B692-4EA9-8881-CA7AE7580A0C}"/>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768C21D7-BCC5-4725-8BCB-4858645204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39FD8D6-6C64-4EDD-809A-A3519F257BD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F8EB3F7F-5232-49A2-AD8B-19F7325C4A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87FC9E9-867E-414F-9FE8-3058C2709BF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4FC690F0-F596-48AA-81A4-657840122FB5}"/>
              </a:ext>
            </a:extLst>
          </p:cNvPr>
          <p:cNvSpPr>
            <a:spLocks noGrp="1"/>
          </p:cNvSpPr>
          <p:nvPr>
            <p:ph type="dt" sz="half" idx="10"/>
          </p:nvPr>
        </p:nvSpPr>
        <p:spPr/>
        <p:txBody>
          <a:bodyPr/>
          <a:lstStyle/>
          <a:p>
            <a:r>
              <a:rPr lang="el-GR"/>
              <a:t>17/5/2024</a:t>
            </a:r>
          </a:p>
        </p:txBody>
      </p:sp>
      <p:sp>
        <p:nvSpPr>
          <p:cNvPr id="8" name="Footer Placeholder 7">
            <a:extLst>
              <a:ext uri="{FF2B5EF4-FFF2-40B4-BE49-F238E27FC236}">
                <a16:creationId xmlns:a16="http://schemas.microsoft.com/office/drawing/2014/main" id="{9EBBDAC2-6F0E-472A-B59C-EDE463FBDEDF}"/>
              </a:ext>
            </a:extLst>
          </p:cNvPr>
          <p:cNvSpPr>
            <a:spLocks noGrp="1"/>
          </p:cNvSpPr>
          <p:nvPr>
            <p:ph type="ftr" sz="quarter" idx="11"/>
          </p:nvPr>
        </p:nvSpPr>
        <p:spPr/>
        <p:txBody>
          <a:bodyPr/>
          <a:lstStyle/>
          <a:p>
            <a:r>
              <a:rPr lang="el-GR"/>
              <a:t>ΗΜΕΡΙΔΑ ΚΙ ΕΙΕ ΜΑΙΟΣ 2024</a:t>
            </a:r>
          </a:p>
        </p:txBody>
      </p:sp>
      <p:sp>
        <p:nvSpPr>
          <p:cNvPr id="9" name="Slide Number Placeholder 8">
            <a:extLst>
              <a:ext uri="{FF2B5EF4-FFF2-40B4-BE49-F238E27FC236}">
                <a16:creationId xmlns:a16="http://schemas.microsoft.com/office/drawing/2014/main" id="{23FDBE3A-D607-4DF5-9A65-28BA1C47525A}"/>
              </a:ext>
            </a:extLst>
          </p:cNvPr>
          <p:cNvSpPr>
            <a:spLocks noGrp="1"/>
          </p:cNvSpPr>
          <p:nvPr>
            <p:ph type="sldNum" sz="quarter" idx="12"/>
          </p:nvPr>
        </p:nvSpPr>
        <p:spPr/>
        <p:txBody>
          <a:bodyPr/>
          <a:lstStyle/>
          <a:p>
            <a:fld id="{EB0C04CF-80D1-44D9-A4E4-09D0A0AE80F8}" type="slidenum">
              <a:rPr lang="el-GR" smtClean="0"/>
              <a:t>‹#›</a:t>
            </a:fld>
            <a:endParaRPr lang="el-GR"/>
          </a:p>
        </p:txBody>
      </p:sp>
    </p:spTree>
    <p:extLst>
      <p:ext uri="{BB962C8B-B14F-4D97-AF65-F5344CB8AC3E}">
        <p14:creationId xmlns:p14="http://schemas.microsoft.com/office/powerpoint/2010/main" val="3460729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5C6C3-56B7-4054-B4B4-A1360D283AA4}"/>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BE89A965-55CA-4C55-B434-70457370F564}"/>
              </a:ext>
            </a:extLst>
          </p:cNvPr>
          <p:cNvSpPr>
            <a:spLocks noGrp="1"/>
          </p:cNvSpPr>
          <p:nvPr>
            <p:ph type="dt" sz="half" idx="10"/>
          </p:nvPr>
        </p:nvSpPr>
        <p:spPr/>
        <p:txBody>
          <a:bodyPr/>
          <a:lstStyle/>
          <a:p>
            <a:r>
              <a:rPr lang="el-GR"/>
              <a:t>17/5/2024</a:t>
            </a:r>
          </a:p>
        </p:txBody>
      </p:sp>
      <p:sp>
        <p:nvSpPr>
          <p:cNvPr id="4" name="Footer Placeholder 3">
            <a:extLst>
              <a:ext uri="{FF2B5EF4-FFF2-40B4-BE49-F238E27FC236}">
                <a16:creationId xmlns:a16="http://schemas.microsoft.com/office/drawing/2014/main" id="{29D0F978-26B6-4318-9C42-4E151AD80CC3}"/>
              </a:ext>
            </a:extLst>
          </p:cNvPr>
          <p:cNvSpPr>
            <a:spLocks noGrp="1"/>
          </p:cNvSpPr>
          <p:nvPr>
            <p:ph type="ftr" sz="quarter" idx="11"/>
          </p:nvPr>
        </p:nvSpPr>
        <p:spPr/>
        <p:txBody>
          <a:bodyPr/>
          <a:lstStyle/>
          <a:p>
            <a:r>
              <a:rPr lang="el-GR"/>
              <a:t>ΗΜΕΡΙΔΑ ΚΙ ΕΙΕ ΜΑΙΟΣ 2024</a:t>
            </a:r>
          </a:p>
        </p:txBody>
      </p:sp>
      <p:sp>
        <p:nvSpPr>
          <p:cNvPr id="5" name="Slide Number Placeholder 4">
            <a:extLst>
              <a:ext uri="{FF2B5EF4-FFF2-40B4-BE49-F238E27FC236}">
                <a16:creationId xmlns:a16="http://schemas.microsoft.com/office/drawing/2014/main" id="{2F2877CD-7896-498E-9A79-627E06354B62}"/>
              </a:ext>
            </a:extLst>
          </p:cNvPr>
          <p:cNvSpPr>
            <a:spLocks noGrp="1"/>
          </p:cNvSpPr>
          <p:nvPr>
            <p:ph type="sldNum" sz="quarter" idx="12"/>
          </p:nvPr>
        </p:nvSpPr>
        <p:spPr/>
        <p:txBody>
          <a:bodyPr/>
          <a:lstStyle/>
          <a:p>
            <a:fld id="{EB0C04CF-80D1-44D9-A4E4-09D0A0AE80F8}" type="slidenum">
              <a:rPr lang="el-GR" smtClean="0"/>
              <a:t>‹#›</a:t>
            </a:fld>
            <a:endParaRPr lang="el-GR"/>
          </a:p>
        </p:txBody>
      </p:sp>
    </p:spTree>
    <p:extLst>
      <p:ext uri="{BB962C8B-B14F-4D97-AF65-F5344CB8AC3E}">
        <p14:creationId xmlns:p14="http://schemas.microsoft.com/office/powerpoint/2010/main" val="3353344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8EBE2D-939C-438C-B97A-2216FDC32EBC}"/>
              </a:ext>
            </a:extLst>
          </p:cNvPr>
          <p:cNvSpPr>
            <a:spLocks noGrp="1"/>
          </p:cNvSpPr>
          <p:nvPr>
            <p:ph type="dt" sz="half" idx="10"/>
          </p:nvPr>
        </p:nvSpPr>
        <p:spPr/>
        <p:txBody>
          <a:bodyPr/>
          <a:lstStyle/>
          <a:p>
            <a:r>
              <a:rPr lang="el-GR"/>
              <a:t>17/5/2024</a:t>
            </a:r>
          </a:p>
        </p:txBody>
      </p:sp>
      <p:sp>
        <p:nvSpPr>
          <p:cNvPr id="3" name="Footer Placeholder 2">
            <a:extLst>
              <a:ext uri="{FF2B5EF4-FFF2-40B4-BE49-F238E27FC236}">
                <a16:creationId xmlns:a16="http://schemas.microsoft.com/office/drawing/2014/main" id="{D05382BD-4C1F-46F9-988B-A8E6644803A5}"/>
              </a:ext>
            </a:extLst>
          </p:cNvPr>
          <p:cNvSpPr>
            <a:spLocks noGrp="1"/>
          </p:cNvSpPr>
          <p:nvPr>
            <p:ph type="ftr" sz="quarter" idx="11"/>
          </p:nvPr>
        </p:nvSpPr>
        <p:spPr/>
        <p:txBody>
          <a:bodyPr/>
          <a:lstStyle/>
          <a:p>
            <a:r>
              <a:rPr lang="el-GR"/>
              <a:t>ΗΜΕΡΙΔΑ ΚΙ ΕΙΕ ΜΑΙΟΣ 2024</a:t>
            </a:r>
          </a:p>
        </p:txBody>
      </p:sp>
      <p:sp>
        <p:nvSpPr>
          <p:cNvPr id="4" name="Slide Number Placeholder 3">
            <a:extLst>
              <a:ext uri="{FF2B5EF4-FFF2-40B4-BE49-F238E27FC236}">
                <a16:creationId xmlns:a16="http://schemas.microsoft.com/office/drawing/2014/main" id="{E02CDB49-68D5-4F0E-8E50-ECBD23420936}"/>
              </a:ext>
            </a:extLst>
          </p:cNvPr>
          <p:cNvSpPr>
            <a:spLocks noGrp="1"/>
          </p:cNvSpPr>
          <p:nvPr>
            <p:ph type="sldNum" sz="quarter" idx="12"/>
          </p:nvPr>
        </p:nvSpPr>
        <p:spPr/>
        <p:txBody>
          <a:bodyPr/>
          <a:lstStyle/>
          <a:p>
            <a:fld id="{EB0C04CF-80D1-44D9-A4E4-09D0A0AE80F8}" type="slidenum">
              <a:rPr lang="el-GR" smtClean="0"/>
              <a:t>‹#›</a:t>
            </a:fld>
            <a:endParaRPr lang="el-GR"/>
          </a:p>
        </p:txBody>
      </p:sp>
    </p:spTree>
    <p:extLst>
      <p:ext uri="{BB962C8B-B14F-4D97-AF65-F5344CB8AC3E}">
        <p14:creationId xmlns:p14="http://schemas.microsoft.com/office/powerpoint/2010/main" val="3028362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0AAB4-798E-422E-99D8-49525A1A9E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3A153879-7A20-40C2-8C3E-888AFBA415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6740D4E8-7706-4362-906F-8B7B7A188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E344EE-9B3D-42C1-96E1-1DB907A2CC78}"/>
              </a:ext>
            </a:extLst>
          </p:cNvPr>
          <p:cNvSpPr>
            <a:spLocks noGrp="1"/>
          </p:cNvSpPr>
          <p:nvPr>
            <p:ph type="dt" sz="half" idx="10"/>
          </p:nvPr>
        </p:nvSpPr>
        <p:spPr/>
        <p:txBody>
          <a:bodyPr/>
          <a:lstStyle/>
          <a:p>
            <a:r>
              <a:rPr lang="el-GR"/>
              <a:t>17/5/2024</a:t>
            </a:r>
          </a:p>
        </p:txBody>
      </p:sp>
      <p:sp>
        <p:nvSpPr>
          <p:cNvPr id="6" name="Footer Placeholder 5">
            <a:extLst>
              <a:ext uri="{FF2B5EF4-FFF2-40B4-BE49-F238E27FC236}">
                <a16:creationId xmlns:a16="http://schemas.microsoft.com/office/drawing/2014/main" id="{819A980C-E0C2-45C0-B784-83BA7836AAB5}"/>
              </a:ext>
            </a:extLst>
          </p:cNvPr>
          <p:cNvSpPr>
            <a:spLocks noGrp="1"/>
          </p:cNvSpPr>
          <p:nvPr>
            <p:ph type="ftr" sz="quarter" idx="11"/>
          </p:nvPr>
        </p:nvSpPr>
        <p:spPr/>
        <p:txBody>
          <a:bodyPr/>
          <a:lstStyle/>
          <a:p>
            <a:r>
              <a:rPr lang="el-GR"/>
              <a:t>ΗΜΕΡΙΔΑ ΚΙ ΕΙΕ ΜΑΙΟΣ 2024</a:t>
            </a:r>
          </a:p>
        </p:txBody>
      </p:sp>
      <p:sp>
        <p:nvSpPr>
          <p:cNvPr id="7" name="Slide Number Placeholder 6">
            <a:extLst>
              <a:ext uri="{FF2B5EF4-FFF2-40B4-BE49-F238E27FC236}">
                <a16:creationId xmlns:a16="http://schemas.microsoft.com/office/drawing/2014/main" id="{CB78CCDD-DACB-4B34-90B0-4F1BE7CA6AB4}"/>
              </a:ext>
            </a:extLst>
          </p:cNvPr>
          <p:cNvSpPr>
            <a:spLocks noGrp="1"/>
          </p:cNvSpPr>
          <p:nvPr>
            <p:ph type="sldNum" sz="quarter" idx="12"/>
          </p:nvPr>
        </p:nvSpPr>
        <p:spPr/>
        <p:txBody>
          <a:bodyPr/>
          <a:lstStyle/>
          <a:p>
            <a:fld id="{EB0C04CF-80D1-44D9-A4E4-09D0A0AE80F8}" type="slidenum">
              <a:rPr lang="el-GR" smtClean="0"/>
              <a:t>‹#›</a:t>
            </a:fld>
            <a:endParaRPr lang="el-GR"/>
          </a:p>
        </p:txBody>
      </p:sp>
    </p:spTree>
    <p:extLst>
      <p:ext uri="{BB962C8B-B14F-4D97-AF65-F5344CB8AC3E}">
        <p14:creationId xmlns:p14="http://schemas.microsoft.com/office/powerpoint/2010/main" val="640117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C9F53-74CF-4865-8730-0E10A73A1114}"/>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18AF125A-8651-4199-8D08-1C8771E9570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832697E0-6972-451E-990F-A031E29D3ACC}"/>
              </a:ext>
            </a:extLst>
          </p:cNvPr>
          <p:cNvSpPr>
            <a:spLocks noGrp="1"/>
          </p:cNvSpPr>
          <p:nvPr>
            <p:ph type="dt" sz="half" idx="10"/>
          </p:nvPr>
        </p:nvSpPr>
        <p:spPr/>
        <p:txBody>
          <a:bodyPr/>
          <a:lstStyle/>
          <a:p>
            <a:r>
              <a:rPr lang="el-GR"/>
              <a:t>17/5/2024</a:t>
            </a:r>
          </a:p>
        </p:txBody>
      </p:sp>
      <p:sp>
        <p:nvSpPr>
          <p:cNvPr id="5" name="Footer Placeholder 4">
            <a:extLst>
              <a:ext uri="{FF2B5EF4-FFF2-40B4-BE49-F238E27FC236}">
                <a16:creationId xmlns:a16="http://schemas.microsoft.com/office/drawing/2014/main" id="{36590137-D22C-4E50-8A0E-32C6D308E2EF}"/>
              </a:ext>
            </a:extLst>
          </p:cNvPr>
          <p:cNvSpPr>
            <a:spLocks noGrp="1"/>
          </p:cNvSpPr>
          <p:nvPr>
            <p:ph type="ftr" sz="quarter" idx="11"/>
          </p:nvPr>
        </p:nvSpPr>
        <p:spPr/>
        <p:txBody>
          <a:bodyPr/>
          <a:lstStyle/>
          <a:p>
            <a:r>
              <a:rPr lang="el-GR"/>
              <a:t>ΗΜΕΡΙΔΑ ΚΙ ΕΙΕ ΜΑΙΟΣ 2024</a:t>
            </a:r>
          </a:p>
        </p:txBody>
      </p:sp>
      <p:sp>
        <p:nvSpPr>
          <p:cNvPr id="6" name="Slide Number Placeholder 5">
            <a:extLst>
              <a:ext uri="{FF2B5EF4-FFF2-40B4-BE49-F238E27FC236}">
                <a16:creationId xmlns:a16="http://schemas.microsoft.com/office/drawing/2014/main" id="{0EF6233E-06DF-4414-B3B8-4E6A57D45DC2}"/>
              </a:ext>
            </a:extLst>
          </p:cNvPr>
          <p:cNvSpPr>
            <a:spLocks noGrp="1"/>
          </p:cNvSpPr>
          <p:nvPr>
            <p:ph type="sldNum" sz="quarter" idx="12"/>
          </p:nvPr>
        </p:nvSpPr>
        <p:spPr/>
        <p:txBody>
          <a:bodyPr/>
          <a:lstStyle/>
          <a:p>
            <a:fld id="{D590D91A-1525-4544-8FAB-B681FDA53734}" type="slidenum">
              <a:rPr lang="el-GR" smtClean="0"/>
              <a:t>‹#›</a:t>
            </a:fld>
            <a:endParaRPr lang="el-GR"/>
          </a:p>
        </p:txBody>
      </p:sp>
    </p:spTree>
    <p:extLst>
      <p:ext uri="{BB962C8B-B14F-4D97-AF65-F5344CB8AC3E}">
        <p14:creationId xmlns:p14="http://schemas.microsoft.com/office/powerpoint/2010/main" val="3549019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9559D-E612-4878-BDB9-0B67C60F4E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504408BE-388B-460C-9DC6-04EFFA2650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F952C38A-A344-4214-BFEC-D10CA93D71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D685BE5-072C-425A-AE9A-48BD7FBDD6FC}"/>
              </a:ext>
            </a:extLst>
          </p:cNvPr>
          <p:cNvSpPr>
            <a:spLocks noGrp="1"/>
          </p:cNvSpPr>
          <p:nvPr>
            <p:ph type="dt" sz="half" idx="10"/>
          </p:nvPr>
        </p:nvSpPr>
        <p:spPr/>
        <p:txBody>
          <a:bodyPr/>
          <a:lstStyle/>
          <a:p>
            <a:r>
              <a:rPr lang="el-GR"/>
              <a:t>17/5/2024</a:t>
            </a:r>
          </a:p>
        </p:txBody>
      </p:sp>
      <p:sp>
        <p:nvSpPr>
          <p:cNvPr id="6" name="Footer Placeholder 5">
            <a:extLst>
              <a:ext uri="{FF2B5EF4-FFF2-40B4-BE49-F238E27FC236}">
                <a16:creationId xmlns:a16="http://schemas.microsoft.com/office/drawing/2014/main" id="{B9A4A2E9-9AF8-4DFC-9593-9B221640AD70}"/>
              </a:ext>
            </a:extLst>
          </p:cNvPr>
          <p:cNvSpPr>
            <a:spLocks noGrp="1"/>
          </p:cNvSpPr>
          <p:nvPr>
            <p:ph type="ftr" sz="quarter" idx="11"/>
          </p:nvPr>
        </p:nvSpPr>
        <p:spPr/>
        <p:txBody>
          <a:bodyPr/>
          <a:lstStyle/>
          <a:p>
            <a:r>
              <a:rPr lang="el-GR"/>
              <a:t>ΗΜΕΡΙΔΑ ΚΙ ΕΙΕ ΜΑΙΟΣ 2024</a:t>
            </a:r>
          </a:p>
        </p:txBody>
      </p:sp>
      <p:sp>
        <p:nvSpPr>
          <p:cNvPr id="7" name="Slide Number Placeholder 6">
            <a:extLst>
              <a:ext uri="{FF2B5EF4-FFF2-40B4-BE49-F238E27FC236}">
                <a16:creationId xmlns:a16="http://schemas.microsoft.com/office/drawing/2014/main" id="{484EE139-3000-4F10-8B46-BA93D4FF9047}"/>
              </a:ext>
            </a:extLst>
          </p:cNvPr>
          <p:cNvSpPr>
            <a:spLocks noGrp="1"/>
          </p:cNvSpPr>
          <p:nvPr>
            <p:ph type="sldNum" sz="quarter" idx="12"/>
          </p:nvPr>
        </p:nvSpPr>
        <p:spPr/>
        <p:txBody>
          <a:bodyPr/>
          <a:lstStyle/>
          <a:p>
            <a:fld id="{EB0C04CF-80D1-44D9-A4E4-09D0A0AE80F8}" type="slidenum">
              <a:rPr lang="el-GR" smtClean="0"/>
              <a:t>‹#›</a:t>
            </a:fld>
            <a:endParaRPr lang="el-GR"/>
          </a:p>
        </p:txBody>
      </p:sp>
    </p:spTree>
    <p:extLst>
      <p:ext uri="{BB962C8B-B14F-4D97-AF65-F5344CB8AC3E}">
        <p14:creationId xmlns:p14="http://schemas.microsoft.com/office/powerpoint/2010/main" val="3441075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5524-C634-4512-BD9A-D9471214F511}"/>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44674660-A109-46D6-B0BD-FB89C0C9F5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1225D6AF-52CC-44EE-9576-DBBED1FB77B5}"/>
              </a:ext>
            </a:extLst>
          </p:cNvPr>
          <p:cNvSpPr>
            <a:spLocks noGrp="1"/>
          </p:cNvSpPr>
          <p:nvPr>
            <p:ph type="dt" sz="half" idx="10"/>
          </p:nvPr>
        </p:nvSpPr>
        <p:spPr/>
        <p:txBody>
          <a:bodyPr/>
          <a:lstStyle/>
          <a:p>
            <a:r>
              <a:rPr lang="el-GR"/>
              <a:t>17/5/2024</a:t>
            </a:r>
          </a:p>
        </p:txBody>
      </p:sp>
      <p:sp>
        <p:nvSpPr>
          <p:cNvPr id="5" name="Footer Placeholder 4">
            <a:extLst>
              <a:ext uri="{FF2B5EF4-FFF2-40B4-BE49-F238E27FC236}">
                <a16:creationId xmlns:a16="http://schemas.microsoft.com/office/drawing/2014/main" id="{6E350B9F-FC5F-42BB-91D7-1A1529DA0BF3}"/>
              </a:ext>
            </a:extLst>
          </p:cNvPr>
          <p:cNvSpPr>
            <a:spLocks noGrp="1"/>
          </p:cNvSpPr>
          <p:nvPr>
            <p:ph type="ftr" sz="quarter" idx="11"/>
          </p:nvPr>
        </p:nvSpPr>
        <p:spPr/>
        <p:txBody>
          <a:bodyPr/>
          <a:lstStyle/>
          <a:p>
            <a:r>
              <a:rPr lang="el-GR"/>
              <a:t>ΗΜΕΡΙΔΑ ΚΙ ΕΙΕ ΜΑΙΟΣ 2024</a:t>
            </a:r>
          </a:p>
        </p:txBody>
      </p:sp>
      <p:sp>
        <p:nvSpPr>
          <p:cNvPr id="6" name="Slide Number Placeholder 5">
            <a:extLst>
              <a:ext uri="{FF2B5EF4-FFF2-40B4-BE49-F238E27FC236}">
                <a16:creationId xmlns:a16="http://schemas.microsoft.com/office/drawing/2014/main" id="{1C5DDE65-E353-45A6-B7F8-B82B5F557C15}"/>
              </a:ext>
            </a:extLst>
          </p:cNvPr>
          <p:cNvSpPr>
            <a:spLocks noGrp="1"/>
          </p:cNvSpPr>
          <p:nvPr>
            <p:ph type="sldNum" sz="quarter" idx="12"/>
          </p:nvPr>
        </p:nvSpPr>
        <p:spPr/>
        <p:txBody>
          <a:bodyPr/>
          <a:lstStyle/>
          <a:p>
            <a:fld id="{EB0C04CF-80D1-44D9-A4E4-09D0A0AE80F8}" type="slidenum">
              <a:rPr lang="el-GR" smtClean="0"/>
              <a:t>‹#›</a:t>
            </a:fld>
            <a:endParaRPr lang="el-GR"/>
          </a:p>
        </p:txBody>
      </p:sp>
    </p:spTree>
    <p:extLst>
      <p:ext uri="{BB962C8B-B14F-4D97-AF65-F5344CB8AC3E}">
        <p14:creationId xmlns:p14="http://schemas.microsoft.com/office/powerpoint/2010/main" val="4180399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CFF386-2CF1-4A91-AC2E-98267FB5D9F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6113F14E-BF1A-4F6B-9347-E0184A109AB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C2E57894-CCC0-4877-8505-CB6B458F3B48}"/>
              </a:ext>
            </a:extLst>
          </p:cNvPr>
          <p:cNvSpPr>
            <a:spLocks noGrp="1"/>
          </p:cNvSpPr>
          <p:nvPr>
            <p:ph type="dt" sz="half" idx="10"/>
          </p:nvPr>
        </p:nvSpPr>
        <p:spPr/>
        <p:txBody>
          <a:bodyPr/>
          <a:lstStyle/>
          <a:p>
            <a:r>
              <a:rPr lang="el-GR"/>
              <a:t>17/5/2024</a:t>
            </a:r>
          </a:p>
        </p:txBody>
      </p:sp>
      <p:sp>
        <p:nvSpPr>
          <p:cNvPr id="5" name="Footer Placeholder 4">
            <a:extLst>
              <a:ext uri="{FF2B5EF4-FFF2-40B4-BE49-F238E27FC236}">
                <a16:creationId xmlns:a16="http://schemas.microsoft.com/office/drawing/2014/main" id="{61673C7F-FED7-4D4B-8E7F-FDE60CE193F9}"/>
              </a:ext>
            </a:extLst>
          </p:cNvPr>
          <p:cNvSpPr>
            <a:spLocks noGrp="1"/>
          </p:cNvSpPr>
          <p:nvPr>
            <p:ph type="ftr" sz="quarter" idx="11"/>
          </p:nvPr>
        </p:nvSpPr>
        <p:spPr/>
        <p:txBody>
          <a:bodyPr/>
          <a:lstStyle/>
          <a:p>
            <a:r>
              <a:rPr lang="el-GR"/>
              <a:t>ΗΜΕΡΙΔΑ ΚΙ ΕΙΕ ΜΑΙΟΣ 2024</a:t>
            </a:r>
          </a:p>
        </p:txBody>
      </p:sp>
      <p:sp>
        <p:nvSpPr>
          <p:cNvPr id="6" name="Slide Number Placeholder 5">
            <a:extLst>
              <a:ext uri="{FF2B5EF4-FFF2-40B4-BE49-F238E27FC236}">
                <a16:creationId xmlns:a16="http://schemas.microsoft.com/office/drawing/2014/main" id="{68CC91BF-BDEC-4C56-9133-03CFBBFF01CE}"/>
              </a:ext>
            </a:extLst>
          </p:cNvPr>
          <p:cNvSpPr>
            <a:spLocks noGrp="1"/>
          </p:cNvSpPr>
          <p:nvPr>
            <p:ph type="sldNum" sz="quarter" idx="12"/>
          </p:nvPr>
        </p:nvSpPr>
        <p:spPr/>
        <p:txBody>
          <a:bodyPr/>
          <a:lstStyle/>
          <a:p>
            <a:fld id="{EB0C04CF-80D1-44D9-A4E4-09D0A0AE80F8}" type="slidenum">
              <a:rPr lang="el-GR" smtClean="0"/>
              <a:t>‹#›</a:t>
            </a:fld>
            <a:endParaRPr lang="el-GR"/>
          </a:p>
        </p:txBody>
      </p:sp>
    </p:spTree>
    <p:extLst>
      <p:ext uri="{BB962C8B-B14F-4D97-AF65-F5344CB8AC3E}">
        <p14:creationId xmlns:p14="http://schemas.microsoft.com/office/powerpoint/2010/main" val="3985502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BCFE0-C5B5-4EF4-AD62-64BA9A518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C8CA46C4-6DE5-41F4-9643-F5A053888A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49269FA-6EC2-49F3-BAEB-6CF35C0F3573}"/>
              </a:ext>
            </a:extLst>
          </p:cNvPr>
          <p:cNvSpPr>
            <a:spLocks noGrp="1"/>
          </p:cNvSpPr>
          <p:nvPr>
            <p:ph type="dt" sz="half" idx="10"/>
          </p:nvPr>
        </p:nvSpPr>
        <p:spPr/>
        <p:txBody>
          <a:bodyPr/>
          <a:lstStyle/>
          <a:p>
            <a:r>
              <a:rPr lang="el-GR"/>
              <a:t>17/5/2024</a:t>
            </a:r>
          </a:p>
        </p:txBody>
      </p:sp>
      <p:sp>
        <p:nvSpPr>
          <p:cNvPr id="5" name="Footer Placeholder 4">
            <a:extLst>
              <a:ext uri="{FF2B5EF4-FFF2-40B4-BE49-F238E27FC236}">
                <a16:creationId xmlns:a16="http://schemas.microsoft.com/office/drawing/2014/main" id="{BA321961-F615-4531-9A27-8F9B40FF932E}"/>
              </a:ext>
            </a:extLst>
          </p:cNvPr>
          <p:cNvSpPr>
            <a:spLocks noGrp="1"/>
          </p:cNvSpPr>
          <p:nvPr>
            <p:ph type="ftr" sz="quarter" idx="11"/>
          </p:nvPr>
        </p:nvSpPr>
        <p:spPr/>
        <p:txBody>
          <a:bodyPr/>
          <a:lstStyle/>
          <a:p>
            <a:r>
              <a:rPr lang="el-GR"/>
              <a:t>ΗΜΕΡΙΔΑ ΚΙ ΕΙΕ ΜΑΙΟΣ 2024</a:t>
            </a:r>
          </a:p>
        </p:txBody>
      </p:sp>
      <p:sp>
        <p:nvSpPr>
          <p:cNvPr id="6" name="Slide Number Placeholder 5">
            <a:extLst>
              <a:ext uri="{FF2B5EF4-FFF2-40B4-BE49-F238E27FC236}">
                <a16:creationId xmlns:a16="http://schemas.microsoft.com/office/drawing/2014/main" id="{53B14B68-3E5B-481F-BC37-1F93D8DD962A}"/>
              </a:ext>
            </a:extLst>
          </p:cNvPr>
          <p:cNvSpPr>
            <a:spLocks noGrp="1"/>
          </p:cNvSpPr>
          <p:nvPr>
            <p:ph type="sldNum" sz="quarter" idx="12"/>
          </p:nvPr>
        </p:nvSpPr>
        <p:spPr/>
        <p:txBody>
          <a:bodyPr/>
          <a:lstStyle/>
          <a:p>
            <a:fld id="{D590D91A-1525-4544-8FAB-B681FDA53734}" type="slidenum">
              <a:rPr lang="el-GR" smtClean="0"/>
              <a:t>‹#›</a:t>
            </a:fld>
            <a:endParaRPr lang="el-GR"/>
          </a:p>
        </p:txBody>
      </p:sp>
    </p:spTree>
    <p:extLst>
      <p:ext uri="{BB962C8B-B14F-4D97-AF65-F5344CB8AC3E}">
        <p14:creationId xmlns:p14="http://schemas.microsoft.com/office/powerpoint/2010/main" val="1297369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8BEC1-5FC2-47C1-B994-D35D9F39BAFD}"/>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7D83A21A-5C5A-475D-AD8C-4583C141CA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40AABDF1-693E-4B7B-8CC4-3BCE71EB7B6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10C6675C-FB7F-4510-B449-8D879F709357}"/>
              </a:ext>
            </a:extLst>
          </p:cNvPr>
          <p:cNvSpPr>
            <a:spLocks noGrp="1"/>
          </p:cNvSpPr>
          <p:nvPr>
            <p:ph type="dt" sz="half" idx="10"/>
          </p:nvPr>
        </p:nvSpPr>
        <p:spPr/>
        <p:txBody>
          <a:bodyPr/>
          <a:lstStyle/>
          <a:p>
            <a:r>
              <a:rPr lang="el-GR"/>
              <a:t>17/5/2024</a:t>
            </a:r>
          </a:p>
        </p:txBody>
      </p:sp>
      <p:sp>
        <p:nvSpPr>
          <p:cNvPr id="6" name="Footer Placeholder 5">
            <a:extLst>
              <a:ext uri="{FF2B5EF4-FFF2-40B4-BE49-F238E27FC236}">
                <a16:creationId xmlns:a16="http://schemas.microsoft.com/office/drawing/2014/main" id="{CDDCEC31-89D8-4A34-BE80-6A28FF025B83}"/>
              </a:ext>
            </a:extLst>
          </p:cNvPr>
          <p:cNvSpPr>
            <a:spLocks noGrp="1"/>
          </p:cNvSpPr>
          <p:nvPr>
            <p:ph type="ftr" sz="quarter" idx="11"/>
          </p:nvPr>
        </p:nvSpPr>
        <p:spPr/>
        <p:txBody>
          <a:bodyPr/>
          <a:lstStyle/>
          <a:p>
            <a:r>
              <a:rPr lang="el-GR"/>
              <a:t>ΗΜΕΡΙΔΑ ΚΙ ΕΙΕ ΜΑΙΟΣ 2024</a:t>
            </a:r>
          </a:p>
        </p:txBody>
      </p:sp>
      <p:sp>
        <p:nvSpPr>
          <p:cNvPr id="7" name="Slide Number Placeholder 6">
            <a:extLst>
              <a:ext uri="{FF2B5EF4-FFF2-40B4-BE49-F238E27FC236}">
                <a16:creationId xmlns:a16="http://schemas.microsoft.com/office/drawing/2014/main" id="{891A6B13-39E7-4282-8753-7FFB0B693999}"/>
              </a:ext>
            </a:extLst>
          </p:cNvPr>
          <p:cNvSpPr>
            <a:spLocks noGrp="1"/>
          </p:cNvSpPr>
          <p:nvPr>
            <p:ph type="sldNum" sz="quarter" idx="12"/>
          </p:nvPr>
        </p:nvSpPr>
        <p:spPr/>
        <p:txBody>
          <a:bodyPr/>
          <a:lstStyle/>
          <a:p>
            <a:fld id="{D590D91A-1525-4544-8FAB-B681FDA53734}" type="slidenum">
              <a:rPr lang="el-GR" smtClean="0"/>
              <a:t>‹#›</a:t>
            </a:fld>
            <a:endParaRPr lang="el-GR"/>
          </a:p>
        </p:txBody>
      </p:sp>
    </p:spTree>
    <p:extLst>
      <p:ext uri="{BB962C8B-B14F-4D97-AF65-F5344CB8AC3E}">
        <p14:creationId xmlns:p14="http://schemas.microsoft.com/office/powerpoint/2010/main" val="2186957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F760-E827-4F6A-9FCF-3704E8A9E403}"/>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2A908857-08E4-437B-9008-ACC49F4AE9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F9C57FD-8BC5-4966-8615-A92259B96F7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546A2495-BA97-4EF1-8568-CEBADC7D26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AFD53F3-B16A-457B-9D6F-4AB9CB6FDF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66BFCE21-275B-4C5C-BDEB-08BB7CC2A83A}"/>
              </a:ext>
            </a:extLst>
          </p:cNvPr>
          <p:cNvSpPr>
            <a:spLocks noGrp="1"/>
          </p:cNvSpPr>
          <p:nvPr>
            <p:ph type="dt" sz="half" idx="10"/>
          </p:nvPr>
        </p:nvSpPr>
        <p:spPr/>
        <p:txBody>
          <a:bodyPr/>
          <a:lstStyle/>
          <a:p>
            <a:r>
              <a:rPr lang="el-GR"/>
              <a:t>17/5/2024</a:t>
            </a:r>
          </a:p>
        </p:txBody>
      </p:sp>
      <p:sp>
        <p:nvSpPr>
          <p:cNvPr id="8" name="Footer Placeholder 7">
            <a:extLst>
              <a:ext uri="{FF2B5EF4-FFF2-40B4-BE49-F238E27FC236}">
                <a16:creationId xmlns:a16="http://schemas.microsoft.com/office/drawing/2014/main" id="{CA9B151C-C9A1-4204-82C0-651B750156B2}"/>
              </a:ext>
            </a:extLst>
          </p:cNvPr>
          <p:cNvSpPr>
            <a:spLocks noGrp="1"/>
          </p:cNvSpPr>
          <p:nvPr>
            <p:ph type="ftr" sz="quarter" idx="11"/>
          </p:nvPr>
        </p:nvSpPr>
        <p:spPr/>
        <p:txBody>
          <a:bodyPr/>
          <a:lstStyle/>
          <a:p>
            <a:r>
              <a:rPr lang="el-GR"/>
              <a:t>ΗΜΕΡΙΔΑ ΚΙ ΕΙΕ ΜΑΙΟΣ 2024</a:t>
            </a:r>
          </a:p>
        </p:txBody>
      </p:sp>
      <p:sp>
        <p:nvSpPr>
          <p:cNvPr id="9" name="Slide Number Placeholder 8">
            <a:extLst>
              <a:ext uri="{FF2B5EF4-FFF2-40B4-BE49-F238E27FC236}">
                <a16:creationId xmlns:a16="http://schemas.microsoft.com/office/drawing/2014/main" id="{A549EF0F-AAEB-41AD-A3EA-556E1E4BB2C9}"/>
              </a:ext>
            </a:extLst>
          </p:cNvPr>
          <p:cNvSpPr>
            <a:spLocks noGrp="1"/>
          </p:cNvSpPr>
          <p:nvPr>
            <p:ph type="sldNum" sz="quarter" idx="12"/>
          </p:nvPr>
        </p:nvSpPr>
        <p:spPr/>
        <p:txBody>
          <a:bodyPr/>
          <a:lstStyle/>
          <a:p>
            <a:fld id="{D590D91A-1525-4544-8FAB-B681FDA53734}" type="slidenum">
              <a:rPr lang="el-GR" smtClean="0"/>
              <a:t>‹#›</a:t>
            </a:fld>
            <a:endParaRPr lang="el-GR"/>
          </a:p>
        </p:txBody>
      </p:sp>
    </p:spTree>
    <p:extLst>
      <p:ext uri="{BB962C8B-B14F-4D97-AF65-F5344CB8AC3E}">
        <p14:creationId xmlns:p14="http://schemas.microsoft.com/office/powerpoint/2010/main" val="2516135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B3E35-606A-42DA-9430-A779A6240C3A}"/>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668BFBF3-A8D4-4F68-B3FF-011B8358A600}"/>
              </a:ext>
            </a:extLst>
          </p:cNvPr>
          <p:cNvSpPr>
            <a:spLocks noGrp="1"/>
          </p:cNvSpPr>
          <p:nvPr>
            <p:ph type="dt" sz="half" idx="10"/>
          </p:nvPr>
        </p:nvSpPr>
        <p:spPr/>
        <p:txBody>
          <a:bodyPr/>
          <a:lstStyle/>
          <a:p>
            <a:r>
              <a:rPr lang="el-GR"/>
              <a:t>17/5/2024</a:t>
            </a:r>
          </a:p>
        </p:txBody>
      </p:sp>
      <p:sp>
        <p:nvSpPr>
          <p:cNvPr id="4" name="Footer Placeholder 3">
            <a:extLst>
              <a:ext uri="{FF2B5EF4-FFF2-40B4-BE49-F238E27FC236}">
                <a16:creationId xmlns:a16="http://schemas.microsoft.com/office/drawing/2014/main" id="{74ED91CB-7F6D-469B-A88A-B6E420DBA507}"/>
              </a:ext>
            </a:extLst>
          </p:cNvPr>
          <p:cNvSpPr>
            <a:spLocks noGrp="1"/>
          </p:cNvSpPr>
          <p:nvPr>
            <p:ph type="ftr" sz="quarter" idx="11"/>
          </p:nvPr>
        </p:nvSpPr>
        <p:spPr/>
        <p:txBody>
          <a:bodyPr/>
          <a:lstStyle/>
          <a:p>
            <a:r>
              <a:rPr lang="el-GR"/>
              <a:t>ΗΜΕΡΙΔΑ ΚΙ ΕΙΕ ΜΑΙΟΣ 2024</a:t>
            </a:r>
          </a:p>
        </p:txBody>
      </p:sp>
      <p:sp>
        <p:nvSpPr>
          <p:cNvPr id="5" name="Slide Number Placeholder 4">
            <a:extLst>
              <a:ext uri="{FF2B5EF4-FFF2-40B4-BE49-F238E27FC236}">
                <a16:creationId xmlns:a16="http://schemas.microsoft.com/office/drawing/2014/main" id="{94117117-26E5-489D-88B3-B27CA4AF1646}"/>
              </a:ext>
            </a:extLst>
          </p:cNvPr>
          <p:cNvSpPr>
            <a:spLocks noGrp="1"/>
          </p:cNvSpPr>
          <p:nvPr>
            <p:ph type="sldNum" sz="quarter" idx="12"/>
          </p:nvPr>
        </p:nvSpPr>
        <p:spPr/>
        <p:txBody>
          <a:bodyPr/>
          <a:lstStyle/>
          <a:p>
            <a:fld id="{D590D91A-1525-4544-8FAB-B681FDA53734}" type="slidenum">
              <a:rPr lang="el-GR" smtClean="0"/>
              <a:t>‹#›</a:t>
            </a:fld>
            <a:endParaRPr lang="el-GR"/>
          </a:p>
        </p:txBody>
      </p:sp>
    </p:spTree>
    <p:extLst>
      <p:ext uri="{BB962C8B-B14F-4D97-AF65-F5344CB8AC3E}">
        <p14:creationId xmlns:p14="http://schemas.microsoft.com/office/powerpoint/2010/main" val="2863018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6A2619-EA33-49DA-846A-7E7956B98569}"/>
              </a:ext>
            </a:extLst>
          </p:cNvPr>
          <p:cNvSpPr>
            <a:spLocks noGrp="1"/>
          </p:cNvSpPr>
          <p:nvPr>
            <p:ph type="dt" sz="half" idx="10"/>
          </p:nvPr>
        </p:nvSpPr>
        <p:spPr/>
        <p:txBody>
          <a:bodyPr/>
          <a:lstStyle/>
          <a:p>
            <a:r>
              <a:rPr lang="el-GR"/>
              <a:t>17/5/2024</a:t>
            </a:r>
          </a:p>
        </p:txBody>
      </p:sp>
      <p:sp>
        <p:nvSpPr>
          <p:cNvPr id="3" name="Footer Placeholder 2">
            <a:extLst>
              <a:ext uri="{FF2B5EF4-FFF2-40B4-BE49-F238E27FC236}">
                <a16:creationId xmlns:a16="http://schemas.microsoft.com/office/drawing/2014/main" id="{0A9A4C9D-5ACB-48BE-A9B7-145499A06DD1}"/>
              </a:ext>
            </a:extLst>
          </p:cNvPr>
          <p:cNvSpPr>
            <a:spLocks noGrp="1"/>
          </p:cNvSpPr>
          <p:nvPr>
            <p:ph type="ftr" sz="quarter" idx="11"/>
          </p:nvPr>
        </p:nvSpPr>
        <p:spPr/>
        <p:txBody>
          <a:bodyPr/>
          <a:lstStyle/>
          <a:p>
            <a:r>
              <a:rPr lang="el-GR"/>
              <a:t>ΗΜΕΡΙΔΑ ΚΙ ΕΙΕ ΜΑΙΟΣ 2024</a:t>
            </a:r>
          </a:p>
        </p:txBody>
      </p:sp>
      <p:sp>
        <p:nvSpPr>
          <p:cNvPr id="4" name="Slide Number Placeholder 3">
            <a:extLst>
              <a:ext uri="{FF2B5EF4-FFF2-40B4-BE49-F238E27FC236}">
                <a16:creationId xmlns:a16="http://schemas.microsoft.com/office/drawing/2014/main" id="{003005A2-F96E-4732-910C-F9D3654B1C48}"/>
              </a:ext>
            </a:extLst>
          </p:cNvPr>
          <p:cNvSpPr>
            <a:spLocks noGrp="1"/>
          </p:cNvSpPr>
          <p:nvPr>
            <p:ph type="sldNum" sz="quarter" idx="12"/>
          </p:nvPr>
        </p:nvSpPr>
        <p:spPr/>
        <p:txBody>
          <a:bodyPr/>
          <a:lstStyle/>
          <a:p>
            <a:fld id="{D590D91A-1525-4544-8FAB-B681FDA53734}" type="slidenum">
              <a:rPr lang="el-GR" smtClean="0"/>
              <a:t>‹#›</a:t>
            </a:fld>
            <a:endParaRPr lang="el-GR"/>
          </a:p>
        </p:txBody>
      </p:sp>
    </p:spTree>
    <p:extLst>
      <p:ext uri="{BB962C8B-B14F-4D97-AF65-F5344CB8AC3E}">
        <p14:creationId xmlns:p14="http://schemas.microsoft.com/office/powerpoint/2010/main" val="3537823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C8B46-9013-49CB-AD2E-37DFE525F6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B19EE12C-C29D-4301-960A-F281875296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C085C436-E18D-498F-91B3-564DC9C77D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AB1B8B-30ED-4081-8D75-F801CC6706F1}"/>
              </a:ext>
            </a:extLst>
          </p:cNvPr>
          <p:cNvSpPr>
            <a:spLocks noGrp="1"/>
          </p:cNvSpPr>
          <p:nvPr>
            <p:ph type="dt" sz="half" idx="10"/>
          </p:nvPr>
        </p:nvSpPr>
        <p:spPr/>
        <p:txBody>
          <a:bodyPr/>
          <a:lstStyle/>
          <a:p>
            <a:r>
              <a:rPr lang="el-GR"/>
              <a:t>17/5/2024</a:t>
            </a:r>
          </a:p>
        </p:txBody>
      </p:sp>
      <p:sp>
        <p:nvSpPr>
          <p:cNvPr id="6" name="Footer Placeholder 5">
            <a:extLst>
              <a:ext uri="{FF2B5EF4-FFF2-40B4-BE49-F238E27FC236}">
                <a16:creationId xmlns:a16="http://schemas.microsoft.com/office/drawing/2014/main" id="{BBE96BFE-7B8F-4BDE-900C-9A191DCFE7B1}"/>
              </a:ext>
            </a:extLst>
          </p:cNvPr>
          <p:cNvSpPr>
            <a:spLocks noGrp="1"/>
          </p:cNvSpPr>
          <p:nvPr>
            <p:ph type="ftr" sz="quarter" idx="11"/>
          </p:nvPr>
        </p:nvSpPr>
        <p:spPr/>
        <p:txBody>
          <a:bodyPr/>
          <a:lstStyle/>
          <a:p>
            <a:r>
              <a:rPr lang="el-GR"/>
              <a:t>ΗΜΕΡΙΔΑ ΚΙ ΕΙΕ ΜΑΙΟΣ 2024</a:t>
            </a:r>
          </a:p>
        </p:txBody>
      </p:sp>
      <p:sp>
        <p:nvSpPr>
          <p:cNvPr id="7" name="Slide Number Placeholder 6">
            <a:extLst>
              <a:ext uri="{FF2B5EF4-FFF2-40B4-BE49-F238E27FC236}">
                <a16:creationId xmlns:a16="http://schemas.microsoft.com/office/drawing/2014/main" id="{5D6FD87D-0407-422D-8E0C-5BE6A7D22F0E}"/>
              </a:ext>
            </a:extLst>
          </p:cNvPr>
          <p:cNvSpPr>
            <a:spLocks noGrp="1"/>
          </p:cNvSpPr>
          <p:nvPr>
            <p:ph type="sldNum" sz="quarter" idx="12"/>
          </p:nvPr>
        </p:nvSpPr>
        <p:spPr/>
        <p:txBody>
          <a:bodyPr/>
          <a:lstStyle/>
          <a:p>
            <a:fld id="{D590D91A-1525-4544-8FAB-B681FDA53734}" type="slidenum">
              <a:rPr lang="el-GR" smtClean="0"/>
              <a:t>‹#›</a:t>
            </a:fld>
            <a:endParaRPr lang="el-GR"/>
          </a:p>
        </p:txBody>
      </p:sp>
    </p:spTree>
    <p:extLst>
      <p:ext uri="{BB962C8B-B14F-4D97-AF65-F5344CB8AC3E}">
        <p14:creationId xmlns:p14="http://schemas.microsoft.com/office/powerpoint/2010/main" val="1329265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95C10-7649-461C-A6B2-0E49229621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52853957-3155-41D2-8598-0520A95B3C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9E905B89-5EF9-41E4-8DD6-F537D2134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324A1-2D8E-434A-8516-E1A77C3BCBE6}"/>
              </a:ext>
            </a:extLst>
          </p:cNvPr>
          <p:cNvSpPr>
            <a:spLocks noGrp="1"/>
          </p:cNvSpPr>
          <p:nvPr>
            <p:ph type="dt" sz="half" idx="10"/>
          </p:nvPr>
        </p:nvSpPr>
        <p:spPr/>
        <p:txBody>
          <a:bodyPr/>
          <a:lstStyle/>
          <a:p>
            <a:r>
              <a:rPr lang="el-GR"/>
              <a:t>17/5/2024</a:t>
            </a:r>
          </a:p>
        </p:txBody>
      </p:sp>
      <p:sp>
        <p:nvSpPr>
          <p:cNvPr id="6" name="Footer Placeholder 5">
            <a:extLst>
              <a:ext uri="{FF2B5EF4-FFF2-40B4-BE49-F238E27FC236}">
                <a16:creationId xmlns:a16="http://schemas.microsoft.com/office/drawing/2014/main" id="{4F128D64-DFCF-4638-ADB9-C4C1ABDB83E9}"/>
              </a:ext>
            </a:extLst>
          </p:cNvPr>
          <p:cNvSpPr>
            <a:spLocks noGrp="1"/>
          </p:cNvSpPr>
          <p:nvPr>
            <p:ph type="ftr" sz="quarter" idx="11"/>
          </p:nvPr>
        </p:nvSpPr>
        <p:spPr/>
        <p:txBody>
          <a:bodyPr/>
          <a:lstStyle/>
          <a:p>
            <a:r>
              <a:rPr lang="el-GR"/>
              <a:t>ΗΜΕΡΙΔΑ ΚΙ ΕΙΕ ΜΑΙΟΣ 2024</a:t>
            </a:r>
          </a:p>
        </p:txBody>
      </p:sp>
      <p:sp>
        <p:nvSpPr>
          <p:cNvPr id="7" name="Slide Number Placeholder 6">
            <a:extLst>
              <a:ext uri="{FF2B5EF4-FFF2-40B4-BE49-F238E27FC236}">
                <a16:creationId xmlns:a16="http://schemas.microsoft.com/office/drawing/2014/main" id="{A6DD7E41-9C1D-4870-A383-718B757FB9A7}"/>
              </a:ext>
            </a:extLst>
          </p:cNvPr>
          <p:cNvSpPr>
            <a:spLocks noGrp="1"/>
          </p:cNvSpPr>
          <p:nvPr>
            <p:ph type="sldNum" sz="quarter" idx="12"/>
          </p:nvPr>
        </p:nvSpPr>
        <p:spPr/>
        <p:txBody>
          <a:bodyPr/>
          <a:lstStyle/>
          <a:p>
            <a:fld id="{D590D91A-1525-4544-8FAB-B681FDA53734}" type="slidenum">
              <a:rPr lang="el-GR" smtClean="0"/>
              <a:t>‹#›</a:t>
            </a:fld>
            <a:endParaRPr lang="el-GR"/>
          </a:p>
        </p:txBody>
      </p:sp>
    </p:spTree>
    <p:extLst>
      <p:ext uri="{BB962C8B-B14F-4D97-AF65-F5344CB8AC3E}">
        <p14:creationId xmlns:p14="http://schemas.microsoft.com/office/powerpoint/2010/main" val="3172126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C0523C-47B5-4571-B360-7EB37AFD69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E434DF21-FFEA-4B53-8025-8792B2D8EF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02207E08-5B23-4908-9174-9696854D3A3B}"/>
              </a:ext>
            </a:extLst>
          </p:cNvPr>
          <p:cNvSpPr>
            <a:spLocks noGrp="1"/>
          </p:cNvSpPr>
          <p:nvPr>
            <p:ph type="dt" sz="half" idx="2"/>
          </p:nvPr>
        </p:nvSpPr>
        <p:spPr>
          <a:xfrm>
            <a:off x="2206365" y="6452638"/>
            <a:ext cx="1029845" cy="365125"/>
          </a:xfrm>
          <a:prstGeom prst="rect">
            <a:avLst/>
          </a:prstGeom>
        </p:spPr>
        <p:txBody>
          <a:bodyPr vert="horz" lIns="91440" tIns="45720" rIns="91440" bIns="45720" rtlCol="0" anchor="ctr"/>
          <a:lstStyle>
            <a:lvl1pPr algn="l">
              <a:defRPr sz="1200">
                <a:solidFill>
                  <a:schemeClr val="tx1">
                    <a:tint val="75000"/>
                  </a:schemeClr>
                </a:solidFill>
                <a:latin typeface="Roboto Thin" panose="02000000000000000000" pitchFamily="2" charset="0"/>
                <a:ea typeface="Roboto Thin" panose="02000000000000000000" pitchFamily="2" charset="0"/>
              </a:defRPr>
            </a:lvl1pPr>
          </a:lstStyle>
          <a:p>
            <a:r>
              <a:rPr lang="el-GR"/>
              <a:t>17/5/2024</a:t>
            </a:r>
            <a:endParaRPr lang="el-GR" dirty="0"/>
          </a:p>
        </p:txBody>
      </p:sp>
      <p:sp>
        <p:nvSpPr>
          <p:cNvPr id="5" name="Footer Placeholder 4">
            <a:extLst>
              <a:ext uri="{FF2B5EF4-FFF2-40B4-BE49-F238E27FC236}">
                <a16:creationId xmlns:a16="http://schemas.microsoft.com/office/drawing/2014/main" id="{339301BB-2E78-40FA-B365-D91F06363F6A}"/>
              </a:ext>
            </a:extLst>
          </p:cNvPr>
          <p:cNvSpPr>
            <a:spLocks noGrp="1"/>
          </p:cNvSpPr>
          <p:nvPr>
            <p:ph type="ftr" sz="quarter" idx="3"/>
          </p:nvPr>
        </p:nvSpPr>
        <p:spPr>
          <a:xfrm>
            <a:off x="4038600" y="6452639"/>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Thin" panose="02000000000000000000" pitchFamily="2" charset="0"/>
                <a:ea typeface="Roboto Thin" panose="02000000000000000000" pitchFamily="2" charset="0"/>
              </a:defRPr>
            </a:lvl1pPr>
          </a:lstStyle>
          <a:p>
            <a:r>
              <a:rPr lang="el-GR"/>
              <a:t>ΗΜΕΡΙΔΑ ΚΙ ΕΙΕ ΜΑΙΟΣ 2024</a:t>
            </a:r>
            <a:endParaRPr lang="el-GR" dirty="0"/>
          </a:p>
        </p:txBody>
      </p:sp>
      <p:sp>
        <p:nvSpPr>
          <p:cNvPr id="6" name="Slide Number Placeholder 5">
            <a:extLst>
              <a:ext uri="{FF2B5EF4-FFF2-40B4-BE49-F238E27FC236}">
                <a16:creationId xmlns:a16="http://schemas.microsoft.com/office/drawing/2014/main" id="{BF646C91-A076-489C-AC93-FC5C953CB8AA}"/>
              </a:ext>
            </a:extLst>
          </p:cNvPr>
          <p:cNvSpPr>
            <a:spLocks noGrp="1"/>
          </p:cNvSpPr>
          <p:nvPr>
            <p:ph type="sldNum" sz="quarter" idx="4"/>
          </p:nvPr>
        </p:nvSpPr>
        <p:spPr>
          <a:xfrm>
            <a:off x="8953010" y="6452638"/>
            <a:ext cx="478458" cy="365125"/>
          </a:xfrm>
          <a:prstGeom prst="rect">
            <a:avLst/>
          </a:prstGeom>
        </p:spPr>
        <p:txBody>
          <a:bodyPr vert="horz" lIns="91440" tIns="45720" rIns="91440" bIns="45720" rtlCol="0" anchor="ctr"/>
          <a:lstStyle>
            <a:lvl1pPr algn="r">
              <a:defRPr sz="1200">
                <a:solidFill>
                  <a:schemeClr val="tx1">
                    <a:tint val="75000"/>
                  </a:schemeClr>
                </a:solidFill>
                <a:latin typeface="Roboto Thin" panose="02000000000000000000" pitchFamily="2" charset="0"/>
                <a:ea typeface="Roboto Thin" panose="02000000000000000000" pitchFamily="2" charset="0"/>
              </a:defRPr>
            </a:lvl1pPr>
          </a:lstStyle>
          <a:p>
            <a:fld id="{D590D91A-1525-4544-8FAB-B681FDA53734}" type="slidenum">
              <a:rPr lang="el-GR" smtClean="0"/>
              <a:pPr/>
              <a:t>‹#›</a:t>
            </a:fld>
            <a:endParaRPr lang="el-GR"/>
          </a:p>
        </p:txBody>
      </p:sp>
      <p:pic>
        <p:nvPicPr>
          <p:cNvPr id="7" name="Picture 6">
            <a:extLst>
              <a:ext uri="{FF2B5EF4-FFF2-40B4-BE49-F238E27FC236}">
                <a16:creationId xmlns:a16="http://schemas.microsoft.com/office/drawing/2014/main" id="{FAD8F268-9F82-4BB0-A76E-7C1DD803A287}"/>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22943" b="21601"/>
          <a:stretch/>
        </p:blipFill>
        <p:spPr>
          <a:xfrm>
            <a:off x="10746658" y="-2765"/>
            <a:ext cx="1445342" cy="400767"/>
          </a:xfrm>
          <a:prstGeom prst="rect">
            <a:avLst/>
          </a:prstGeom>
        </p:spPr>
      </p:pic>
      <p:pic>
        <p:nvPicPr>
          <p:cNvPr id="12" name="Picture 11">
            <a:extLst>
              <a:ext uri="{FF2B5EF4-FFF2-40B4-BE49-F238E27FC236}">
                <a16:creationId xmlns:a16="http://schemas.microsoft.com/office/drawing/2014/main" id="{D6137379-ABEE-49D7-A31C-9FCB52DADCE5}"/>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2835" b="16550"/>
          <a:stretch/>
        </p:blipFill>
        <p:spPr>
          <a:xfrm>
            <a:off x="0" y="5741053"/>
            <a:ext cx="1118472" cy="1116947"/>
          </a:xfrm>
          <a:prstGeom prst="rect">
            <a:avLst/>
          </a:prstGeom>
        </p:spPr>
      </p:pic>
      <p:pic>
        <p:nvPicPr>
          <p:cNvPr id="14" name="Picture 13">
            <a:extLst>
              <a:ext uri="{FF2B5EF4-FFF2-40B4-BE49-F238E27FC236}">
                <a16:creationId xmlns:a16="http://schemas.microsoft.com/office/drawing/2014/main" id="{83983337-93E3-49F7-8513-EEBE76CD7249}"/>
              </a:ext>
            </a:extLst>
          </p:cNvPr>
          <p:cNvPicPr>
            <a:picLocks noChangeAspect="1"/>
          </p:cNvPicPr>
          <p:nvPr userDrawn="1"/>
        </p:nvPicPr>
        <p:blipFill>
          <a:blip r:embed="rId15"/>
          <a:stretch>
            <a:fillRect/>
          </a:stretch>
        </p:blipFill>
        <p:spPr>
          <a:xfrm>
            <a:off x="1" y="1"/>
            <a:ext cx="746036" cy="741724"/>
          </a:xfrm>
          <a:prstGeom prst="rect">
            <a:avLst/>
          </a:prstGeom>
        </p:spPr>
      </p:pic>
      <p:pic>
        <p:nvPicPr>
          <p:cNvPr id="15" name="Picture 14">
            <a:extLst>
              <a:ext uri="{FF2B5EF4-FFF2-40B4-BE49-F238E27FC236}">
                <a16:creationId xmlns:a16="http://schemas.microsoft.com/office/drawing/2014/main" id="{995512DD-17F4-4E51-BE8B-F3B5CFA32896}"/>
              </a:ext>
            </a:extLst>
          </p:cNvPr>
          <p:cNvPicPr>
            <a:picLocks noChangeAspect="1"/>
          </p:cNvPicPr>
          <p:nvPr userDrawn="1"/>
        </p:nvPicPr>
        <p:blipFill>
          <a:blip r:embed="rId16"/>
          <a:stretch>
            <a:fillRect/>
          </a:stretch>
        </p:blipFill>
        <p:spPr>
          <a:xfrm>
            <a:off x="9756216" y="6452639"/>
            <a:ext cx="2435784" cy="405361"/>
          </a:xfrm>
          <a:prstGeom prst="rect">
            <a:avLst/>
          </a:prstGeom>
        </p:spPr>
      </p:pic>
      <p:sp>
        <p:nvSpPr>
          <p:cNvPr id="16" name="Date Placeholder 3">
            <a:extLst>
              <a:ext uri="{FF2B5EF4-FFF2-40B4-BE49-F238E27FC236}">
                <a16:creationId xmlns:a16="http://schemas.microsoft.com/office/drawing/2014/main" id="{9F556D69-D82E-4775-BA93-516FBC7AFCD5}"/>
              </a:ext>
            </a:extLst>
          </p:cNvPr>
          <p:cNvSpPr txBox="1">
            <a:spLocks/>
          </p:cNvSpPr>
          <p:nvPr userDrawn="1"/>
        </p:nvSpPr>
        <p:spPr>
          <a:xfrm>
            <a:off x="838200" y="12773"/>
            <a:ext cx="4842164" cy="18115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600">
                <a:solidFill>
                  <a:schemeClr val="tx1">
                    <a:lumMod val="50000"/>
                    <a:lumOff val="50000"/>
                  </a:schemeClr>
                </a:solidFill>
                <a:latin typeface="Roboto Thin" panose="02000000000000000000" pitchFamily="2" charset="0"/>
                <a:ea typeface="Roboto Thin" panose="02000000000000000000" pitchFamily="2" charset="0"/>
              </a:rPr>
              <a:t>Hellenic Center for Additive Manufacturing SA | Ελληνικό Κέντρο Προσθετικής κατασκευής AE © All rights reserved</a:t>
            </a:r>
            <a:endParaRPr lang="el-GR" sz="600" dirty="0">
              <a:solidFill>
                <a:schemeClr val="tx1">
                  <a:lumMod val="50000"/>
                  <a:lumOff val="50000"/>
                </a:schemeClr>
              </a:solidFill>
              <a:latin typeface="Roboto Thin" panose="02000000000000000000" pitchFamily="2" charset="0"/>
              <a:ea typeface="Roboto Thin" panose="02000000000000000000" pitchFamily="2" charset="0"/>
            </a:endParaRPr>
          </a:p>
        </p:txBody>
      </p:sp>
    </p:spTree>
    <p:extLst>
      <p:ext uri="{BB962C8B-B14F-4D97-AF65-F5344CB8AC3E}">
        <p14:creationId xmlns:p14="http://schemas.microsoft.com/office/powerpoint/2010/main" val="3877958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45C9B5-1C9C-4CF4-AC29-24519CA978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D9205586-9DA2-4AD8-B979-54BD7906FC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0DFE3CC8-D43F-48CE-A949-380149EF36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l-GR"/>
              <a:t>17/5/2024</a:t>
            </a:r>
          </a:p>
        </p:txBody>
      </p:sp>
      <p:sp>
        <p:nvSpPr>
          <p:cNvPr id="5" name="Footer Placeholder 4">
            <a:extLst>
              <a:ext uri="{FF2B5EF4-FFF2-40B4-BE49-F238E27FC236}">
                <a16:creationId xmlns:a16="http://schemas.microsoft.com/office/drawing/2014/main" id="{57CE602C-E637-4236-BE2A-B76CF5A80A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l-GR"/>
              <a:t>ΗΜΕΡΙΔΑ ΚΙ ΕΙΕ ΜΑΙΟΣ 2024</a:t>
            </a:r>
          </a:p>
        </p:txBody>
      </p:sp>
      <p:sp>
        <p:nvSpPr>
          <p:cNvPr id="6" name="Slide Number Placeholder 5">
            <a:extLst>
              <a:ext uri="{FF2B5EF4-FFF2-40B4-BE49-F238E27FC236}">
                <a16:creationId xmlns:a16="http://schemas.microsoft.com/office/drawing/2014/main" id="{3BA54272-3717-4A03-B20C-E0809CA2D0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C04CF-80D1-44D9-A4E4-09D0A0AE80F8}" type="slidenum">
              <a:rPr lang="el-GR" smtClean="0"/>
              <a:t>‹#›</a:t>
            </a:fld>
            <a:endParaRPr lang="el-GR"/>
          </a:p>
        </p:txBody>
      </p:sp>
    </p:spTree>
    <p:extLst>
      <p:ext uri="{BB962C8B-B14F-4D97-AF65-F5344CB8AC3E}">
        <p14:creationId xmlns:p14="http://schemas.microsoft.com/office/powerpoint/2010/main" val="2772980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image" Target="../media/image38.png"/><Relationship Id="rId16" Type="http://schemas.openxmlformats.org/officeDocument/2006/relationships/image" Target="../media/image52.svg"/><Relationship Id="rId20" Type="http://schemas.openxmlformats.org/officeDocument/2006/relationships/image" Target="../media/image56.svg"/><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19" Type="http://schemas.openxmlformats.org/officeDocument/2006/relationships/image" Target="../media/image55.pn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jpg"/></Relationships>
</file>

<file path=ppt/slides/_rels/slide1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png"/><Relationship Id="rId9" Type="http://schemas.openxmlformats.org/officeDocument/2006/relationships/image" Target="../media/image7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3" Type="http://schemas.openxmlformats.org/officeDocument/2006/relationships/image" Target="../media/image76.svg"/><Relationship Id="rId7" Type="http://schemas.openxmlformats.org/officeDocument/2006/relationships/image" Target="../media/image80.sv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svg"/><Relationship Id="rId15" Type="http://schemas.openxmlformats.org/officeDocument/2006/relationships/image" Target="../media/image88.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svg"/><Relationship Id="rId14" Type="http://schemas.openxmlformats.org/officeDocument/2006/relationships/image" Target="../media/image87.png"/></Relationships>
</file>

<file path=ppt/slides/_rels/slide1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sv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g"/><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2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6.xml"/><Relationship Id="rId4" Type="http://schemas.openxmlformats.org/officeDocument/2006/relationships/image" Target="../media/image10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20.svg"/><Relationship Id="rId1" Type="http://schemas.openxmlformats.org/officeDocument/2006/relationships/slideLayout" Target="../slideLayouts/slideLayout6.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emf"/><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649BA-711F-428C-9225-CE29985D45FC}"/>
              </a:ext>
            </a:extLst>
          </p:cNvPr>
          <p:cNvSpPr>
            <a:spLocks noGrp="1"/>
          </p:cNvSpPr>
          <p:nvPr>
            <p:ph type="ctrTitle"/>
          </p:nvPr>
        </p:nvSpPr>
        <p:spPr/>
        <p:txBody>
          <a:bodyPr>
            <a:normAutofit fontScale="90000"/>
          </a:bodyPr>
          <a:lstStyle/>
          <a:p>
            <a:r>
              <a:rPr lang="el-GR" dirty="0">
                <a:solidFill>
                  <a:srgbClr val="0319EB"/>
                </a:solidFill>
              </a:rPr>
              <a:t>Ε</a:t>
            </a:r>
            <a:r>
              <a:rPr lang="el-GR" dirty="0">
                <a:solidFill>
                  <a:schemeClr val="tx1">
                    <a:lumMod val="50000"/>
                    <a:lumOff val="50000"/>
                  </a:schemeClr>
                </a:solidFill>
              </a:rPr>
              <a:t>ΛΛΗΝΙΚΟ </a:t>
            </a:r>
            <a:r>
              <a:rPr lang="el-GR" dirty="0">
                <a:solidFill>
                  <a:srgbClr val="0319EB"/>
                </a:solidFill>
              </a:rPr>
              <a:t>ΚΕ</a:t>
            </a:r>
            <a:r>
              <a:rPr lang="el-GR" dirty="0">
                <a:solidFill>
                  <a:schemeClr val="tx1">
                    <a:lumMod val="50000"/>
                    <a:lumOff val="50000"/>
                  </a:schemeClr>
                </a:solidFill>
              </a:rPr>
              <a:t>ΝΤΡΟ </a:t>
            </a:r>
            <a:r>
              <a:rPr lang="el-GR" dirty="0">
                <a:solidFill>
                  <a:srgbClr val="0319EB"/>
                </a:solidFill>
              </a:rPr>
              <a:t>Π</a:t>
            </a:r>
            <a:r>
              <a:rPr lang="el-GR" dirty="0">
                <a:solidFill>
                  <a:schemeClr val="tx1">
                    <a:lumMod val="50000"/>
                    <a:lumOff val="50000"/>
                  </a:schemeClr>
                </a:solidFill>
              </a:rPr>
              <a:t>ΡΟΣΘ</a:t>
            </a:r>
            <a:r>
              <a:rPr lang="el-GR" dirty="0">
                <a:solidFill>
                  <a:srgbClr val="0319EB"/>
                </a:solidFill>
              </a:rPr>
              <a:t>Ε</a:t>
            </a:r>
            <a:r>
              <a:rPr lang="el-GR" dirty="0">
                <a:solidFill>
                  <a:schemeClr val="tx1">
                    <a:lumMod val="50000"/>
                    <a:lumOff val="50000"/>
                  </a:schemeClr>
                </a:solidFill>
              </a:rPr>
              <a:t>ΤΙΚΗΣ </a:t>
            </a:r>
            <a:r>
              <a:rPr lang="el-GR" dirty="0">
                <a:solidFill>
                  <a:srgbClr val="0319EB"/>
                </a:solidFill>
              </a:rPr>
              <a:t>Κ</a:t>
            </a:r>
            <a:r>
              <a:rPr lang="el-GR" dirty="0">
                <a:solidFill>
                  <a:schemeClr val="tx1">
                    <a:lumMod val="50000"/>
                    <a:lumOff val="50000"/>
                  </a:schemeClr>
                </a:solidFill>
              </a:rPr>
              <a:t>ΑΤΑΣΚΕΥΗΣ Α.Ε.</a:t>
            </a:r>
          </a:p>
        </p:txBody>
      </p:sp>
      <p:sp>
        <p:nvSpPr>
          <p:cNvPr id="3" name="Subtitle 2">
            <a:extLst>
              <a:ext uri="{FF2B5EF4-FFF2-40B4-BE49-F238E27FC236}">
                <a16:creationId xmlns:a16="http://schemas.microsoft.com/office/drawing/2014/main" id="{6FD63896-4AD4-49BA-8BF5-7803F0091157}"/>
              </a:ext>
            </a:extLst>
          </p:cNvPr>
          <p:cNvSpPr>
            <a:spLocks noGrp="1"/>
          </p:cNvSpPr>
          <p:nvPr>
            <p:ph type="subTitle" idx="1"/>
          </p:nvPr>
        </p:nvSpPr>
        <p:spPr/>
        <p:txBody>
          <a:bodyPr anchor="b">
            <a:normAutofit/>
          </a:bodyPr>
          <a:lstStyle/>
          <a:p>
            <a:r>
              <a:rPr lang="el-GR" sz="1800" dirty="0"/>
              <a:t>Δρ. Δρακόπουλος Βασίλειος</a:t>
            </a:r>
          </a:p>
          <a:p>
            <a:r>
              <a:rPr lang="el-GR" sz="1800" dirty="0"/>
              <a:t>Διευθυντής Εφαρμογών ΙΤΕ/ΙΕΧΜΗ</a:t>
            </a:r>
          </a:p>
          <a:p>
            <a:r>
              <a:rPr lang="el-GR" sz="1800" dirty="0"/>
              <a:t>Αντιπρόεδρος &amp; Επιστημονικός Υπεύθυνος ΕΚΕΠΕΚ ΑΕ</a:t>
            </a:r>
          </a:p>
        </p:txBody>
      </p:sp>
    </p:spTree>
    <p:extLst>
      <p:ext uri="{BB962C8B-B14F-4D97-AF65-F5344CB8AC3E}">
        <p14:creationId xmlns:p14="http://schemas.microsoft.com/office/powerpoint/2010/main" val="198950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44A0E-6702-4910-9B6C-AA736D210258}"/>
              </a:ext>
            </a:extLst>
          </p:cNvPr>
          <p:cNvSpPr>
            <a:spLocks noGrp="1"/>
          </p:cNvSpPr>
          <p:nvPr>
            <p:ph type="title"/>
          </p:nvPr>
        </p:nvSpPr>
        <p:spPr>
          <a:xfrm>
            <a:off x="838200" y="402724"/>
            <a:ext cx="10515600" cy="1325563"/>
          </a:xfrm>
        </p:spPr>
        <p:txBody>
          <a:bodyPr/>
          <a:lstStyle/>
          <a:p>
            <a:r>
              <a:rPr lang="el-GR" dirty="0">
                <a:solidFill>
                  <a:schemeClr val="tx1">
                    <a:lumMod val="50000"/>
                    <a:lumOff val="50000"/>
                  </a:schemeClr>
                </a:solidFill>
              </a:rPr>
              <a:t>ΣΤΟΧΟΣ - ΟΡΑΜΑ</a:t>
            </a:r>
          </a:p>
        </p:txBody>
      </p:sp>
      <p:sp>
        <p:nvSpPr>
          <p:cNvPr id="3" name="Slide Number Placeholder 2">
            <a:extLst>
              <a:ext uri="{FF2B5EF4-FFF2-40B4-BE49-F238E27FC236}">
                <a16:creationId xmlns:a16="http://schemas.microsoft.com/office/drawing/2014/main" id="{F6F001D8-4D35-4EA6-B9D5-130479DA3C76}"/>
              </a:ext>
            </a:extLst>
          </p:cNvPr>
          <p:cNvSpPr>
            <a:spLocks noGrp="1"/>
          </p:cNvSpPr>
          <p:nvPr>
            <p:ph type="sldNum" sz="quarter" idx="12"/>
          </p:nvPr>
        </p:nvSpPr>
        <p:spPr/>
        <p:txBody>
          <a:bodyPr/>
          <a:lstStyle/>
          <a:p>
            <a:fld id="{D590D91A-1525-4544-8FAB-B681FDA53734}" type="slidenum">
              <a:rPr lang="el-GR" smtClean="0"/>
              <a:t>10</a:t>
            </a:fld>
            <a:endParaRPr lang="el-GR"/>
          </a:p>
        </p:txBody>
      </p:sp>
      <p:sp>
        <p:nvSpPr>
          <p:cNvPr id="5" name="Footer Placeholder 4">
            <a:extLst>
              <a:ext uri="{FF2B5EF4-FFF2-40B4-BE49-F238E27FC236}">
                <a16:creationId xmlns:a16="http://schemas.microsoft.com/office/drawing/2014/main" id="{84B473FE-1235-4AD4-B0C6-A1B79252DC9E}"/>
              </a:ext>
            </a:extLst>
          </p:cNvPr>
          <p:cNvSpPr>
            <a:spLocks noGrp="1"/>
          </p:cNvSpPr>
          <p:nvPr>
            <p:ph type="ftr" sz="quarter" idx="11"/>
          </p:nvPr>
        </p:nvSpPr>
        <p:spPr/>
        <p:txBody>
          <a:bodyPr/>
          <a:lstStyle/>
          <a:p>
            <a:r>
              <a:rPr lang="el-GR"/>
              <a:t>ΗΜΕΡΙΔΑ ΚΙ ΕΙΕ ΜΑΙΟΣ 2024</a:t>
            </a:r>
          </a:p>
        </p:txBody>
      </p:sp>
      <p:sp>
        <p:nvSpPr>
          <p:cNvPr id="22" name="Rectangle 21">
            <a:extLst>
              <a:ext uri="{FF2B5EF4-FFF2-40B4-BE49-F238E27FC236}">
                <a16:creationId xmlns:a16="http://schemas.microsoft.com/office/drawing/2014/main" id="{3B77298D-2CFA-49AC-8C65-97C01CBC8B12}"/>
              </a:ext>
            </a:extLst>
          </p:cNvPr>
          <p:cNvSpPr/>
          <p:nvPr/>
        </p:nvSpPr>
        <p:spPr>
          <a:xfrm>
            <a:off x="360733" y="1509609"/>
            <a:ext cx="11353800" cy="1477328"/>
          </a:xfrm>
          <a:prstGeom prst="rect">
            <a:avLst/>
          </a:prstGeom>
        </p:spPr>
        <p:txBody>
          <a:bodyPr wrap="square">
            <a:spAutoFit/>
          </a:bodyPr>
          <a:lstStyle/>
          <a:p>
            <a:pPr algn="just"/>
            <a:r>
              <a:rPr lang="el-GR" dirty="0"/>
              <a:t>Η ΕΚΕΠΕΚ ΑΕ φιλοδοξεί να αποτελέσει ένα μοναδικό </a:t>
            </a:r>
            <a:r>
              <a:rPr lang="el-GR" dirty="0" err="1"/>
              <a:t>one</a:t>
            </a:r>
            <a:r>
              <a:rPr lang="el-GR" dirty="0"/>
              <a:t> – </a:t>
            </a:r>
            <a:r>
              <a:rPr lang="el-GR" dirty="0" err="1"/>
              <a:t>stop</a:t>
            </a:r>
            <a:r>
              <a:rPr lang="el-GR" dirty="0"/>
              <a:t> – </a:t>
            </a:r>
            <a:r>
              <a:rPr lang="el-GR" dirty="0" err="1"/>
              <a:t>shop</a:t>
            </a:r>
            <a:r>
              <a:rPr lang="el-GR" dirty="0"/>
              <a:t> στην Νοτιοανατολική (ΝΑ) Ευρώπη, παρέχοντας ολοκληρωμένες υπηρεσίες και τεχνολογικές λύσεις, έρευνα, κατάρτιση και εκπαίδευση προς όλους τους ενδιαφερόμενους στον τομέα της Προσθετικής Κατασκευής (ΠΚ), επιτρέποντας την ενσωμάτωση πρωτοπόρων προσεγγίσεων και τεχνολογιών από πλήθος καινοτόμων εταιρειών που δραστηριοποιούνται εντός και εκτός Ελλάδας.</a:t>
            </a:r>
          </a:p>
        </p:txBody>
      </p:sp>
      <p:pic>
        <p:nvPicPr>
          <p:cNvPr id="7" name="Picture 6">
            <a:extLst>
              <a:ext uri="{FF2B5EF4-FFF2-40B4-BE49-F238E27FC236}">
                <a16:creationId xmlns:a16="http://schemas.microsoft.com/office/drawing/2014/main" id="{51AD27E0-0DE0-4AC8-B41F-E2DE64DCFA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99236" y="3904575"/>
            <a:ext cx="1417947" cy="939987"/>
          </a:xfrm>
          <a:prstGeom prst="rect">
            <a:avLst/>
          </a:prstGeom>
        </p:spPr>
      </p:pic>
      <p:grpSp>
        <p:nvGrpSpPr>
          <p:cNvPr id="30" name="Group 29">
            <a:extLst>
              <a:ext uri="{FF2B5EF4-FFF2-40B4-BE49-F238E27FC236}">
                <a16:creationId xmlns:a16="http://schemas.microsoft.com/office/drawing/2014/main" id="{089A8582-6572-418D-BF6D-20B5FBD07675}"/>
              </a:ext>
            </a:extLst>
          </p:cNvPr>
          <p:cNvGrpSpPr/>
          <p:nvPr/>
        </p:nvGrpSpPr>
        <p:grpSpPr>
          <a:xfrm>
            <a:off x="4932614" y="4317133"/>
            <a:ext cx="914400" cy="914400"/>
            <a:chOff x="4447973" y="4844562"/>
            <a:chExt cx="914400" cy="914400"/>
          </a:xfrm>
          <a:solidFill>
            <a:srgbClr val="0319EB"/>
          </a:solidFill>
        </p:grpSpPr>
        <p:pic>
          <p:nvPicPr>
            <p:cNvPr id="25" name="Graphic 24" descr="Open hand">
              <a:extLst>
                <a:ext uri="{FF2B5EF4-FFF2-40B4-BE49-F238E27FC236}">
                  <a16:creationId xmlns:a16="http://schemas.microsoft.com/office/drawing/2014/main" id="{0BA9DAA8-91DD-4E28-A254-CF2ED65207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47973" y="4844562"/>
              <a:ext cx="914400" cy="914400"/>
            </a:xfrm>
            <a:prstGeom prst="rect">
              <a:avLst/>
            </a:prstGeom>
          </p:spPr>
        </p:pic>
        <p:pic>
          <p:nvPicPr>
            <p:cNvPr id="27" name="Graphic 26" descr="Gears">
              <a:extLst>
                <a:ext uri="{FF2B5EF4-FFF2-40B4-BE49-F238E27FC236}">
                  <a16:creationId xmlns:a16="http://schemas.microsoft.com/office/drawing/2014/main" id="{125BCBE4-7BC4-4A6A-8315-358924C624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2856" y="4921662"/>
              <a:ext cx="285428" cy="285428"/>
            </a:xfrm>
            <a:prstGeom prst="rect">
              <a:avLst/>
            </a:prstGeom>
          </p:spPr>
        </p:pic>
      </p:grpSp>
      <p:pic>
        <p:nvPicPr>
          <p:cNvPr id="29" name="Graphic 28" descr="Group of people">
            <a:extLst>
              <a:ext uri="{FF2B5EF4-FFF2-40B4-BE49-F238E27FC236}">
                <a16:creationId xmlns:a16="http://schemas.microsoft.com/office/drawing/2014/main" id="{D8A1AB2E-596E-454D-A773-99790E46F0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39603" y="4581373"/>
            <a:ext cx="914400" cy="914400"/>
          </a:xfrm>
          <a:prstGeom prst="rect">
            <a:avLst/>
          </a:prstGeom>
        </p:spPr>
      </p:pic>
      <p:pic>
        <p:nvPicPr>
          <p:cNvPr id="36" name="Graphic 35" descr="Classroom">
            <a:extLst>
              <a:ext uri="{FF2B5EF4-FFF2-40B4-BE49-F238E27FC236}">
                <a16:creationId xmlns:a16="http://schemas.microsoft.com/office/drawing/2014/main" id="{AA263155-361D-433F-A4ED-0AB146467D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06263" y="5255959"/>
            <a:ext cx="914400" cy="914400"/>
          </a:xfrm>
          <a:prstGeom prst="rect">
            <a:avLst/>
          </a:prstGeom>
        </p:spPr>
      </p:pic>
      <p:pic>
        <p:nvPicPr>
          <p:cNvPr id="38" name="Graphic 37" descr="Lightbulb and gear">
            <a:extLst>
              <a:ext uri="{FF2B5EF4-FFF2-40B4-BE49-F238E27FC236}">
                <a16:creationId xmlns:a16="http://schemas.microsoft.com/office/drawing/2014/main" id="{05AC982C-5324-4E4D-B3F2-D4466B38870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05196" y="3288532"/>
            <a:ext cx="606542" cy="606542"/>
          </a:xfrm>
          <a:prstGeom prst="rect">
            <a:avLst/>
          </a:prstGeom>
        </p:spPr>
      </p:pic>
      <p:pic>
        <p:nvPicPr>
          <p:cNvPr id="40" name="Graphic 39" descr="Bar graph with upward trend">
            <a:extLst>
              <a:ext uri="{FF2B5EF4-FFF2-40B4-BE49-F238E27FC236}">
                <a16:creationId xmlns:a16="http://schemas.microsoft.com/office/drawing/2014/main" id="{FDB17A4C-44CA-4763-8288-BEE91E01E4F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831779" y="3231289"/>
            <a:ext cx="721029" cy="721029"/>
          </a:xfrm>
          <a:prstGeom prst="rect">
            <a:avLst/>
          </a:prstGeom>
        </p:spPr>
      </p:pic>
      <p:pic>
        <p:nvPicPr>
          <p:cNvPr id="42" name="Graphic 41" descr="Transfer">
            <a:extLst>
              <a:ext uri="{FF2B5EF4-FFF2-40B4-BE49-F238E27FC236}">
                <a16:creationId xmlns:a16="http://schemas.microsoft.com/office/drawing/2014/main" id="{CEBB93CB-0038-49B2-A270-DC5D46D365E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830208" y="4105643"/>
            <a:ext cx="914400" cy="914400"/>
          </a:xfrm>
          <a:prstGeom prst="rect">
            <a:avLst/>
          </a:prstGeom>
        </p:spPr>
      </p:pic>
      <p:pic>
        <p:nvPicPr>
          <p:cNvPr id="44" name="Graphic 43" descr="Chevron arrows">
            <a:extLst>
              <a:ext uri="{FF2B5EF4-FFF2-40B4-BE49-F238E27FC236}">
                <a16:creationId xmlns:a16="http://schemas.microsoft.com/office/drawing/2014/main" id="{C435987B-2D04-43DE-B9D6-A3555E2169B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739334" y="3235137"/>
            <a:ext cx="713332" cy="713332"/>
          </a:xfrm>
          <a:prstGeom prst="rect">
            <a:avLst/>
          </a:prstGeom>
        </p:spPr>
      </p:pic>
      <p:pic>
        <p:nvPicPr>
          <p:cNvPr id="46" name="Graphic 45" descr="Chevron arrows">
            <a:extLst>
              <a:ext uri="{FF2B5EF4-FFF2-40B4-BE49-F238E27FC236}">
                <a16:creationId xmlns:a16="http://schemas.microsoft.com/office/drawing/2014/main" id="{72E39D50-8DEF-47F6-83B5-4D8161B91C6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71339" y="4739974"/>
            <a:ext cx="713332" cy="713332"/>
          </a:xfrm>
          <a:prstGeom prst="rect">
            <a:avLst/>
          </a:prstGeom>
        </p:spPr>
      </p:pic>
      <p:sp>
        <p:nvSpPr>
          <p:cNvPr id="45" name="Date Placeholder 44">
            <a:extLst>
              <a:ext uri="{FF2B5EF4-FFF2-40B4-BE49-F238E27FC236}">
                <a16:creationId xmlns:a16="http://schemas.microsoft.com/office/drawing/2014/main" id="{98FDEDC6-5A20-4562-8179-9BE6431809E4}"/>
              </a:ext>
            </a:extLst>
          </p:cNvPr>
          <p:cNvSpPr>
            <a:spLocks noGrp="1"/>
          </p:cNvSpPr>
          <p:nvPr>
            <p:ph type="dt" sz="half" idx="10"/>
          </p:nvPr>
        </p:nvSpPr>
        <p:spPr/>
        <p:txBody>
          <a:bodyPr/>
          <a:lstStyle/>
          <a:p>
            <a:r>
              <a:rPr lang="el-GR"/>
              <a:t>17/5/2024</a:t>
            </a:r>
          </a:p>
        </p:txBody>
      </p:sp>
    </p:spTree>
    <p:extLst>
      <p:ext uri="{BB962C8B-B14F-4D97-AF65-F5344CB8AC3E}">
        <p14:creationId xmlns:p14="http://schemas.microsoft.com/office/powerpoint/2010/main" val="4271016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73C32-9CE1-4437-AF5C-2597D28A7F09}"/>
              </a:ext>
            </a:extLst>
          </p:cNvPr>
          <p:cNvSpPr>
            <a:spLocks noGrp="1"/>
          </p:cNvSpPr>
          <p:nvPr>
            <p:ph type="title"/>
          </p:nvPr>
        </p:nvSpPr>
        <p:spPr/>
        <p:txBody>
          <a:bodyPr/>
          <a:lstStyle/>
          <a:p>
            <a:r>
              <a:rPr lang="el-GR" dirty="0">
                <a:solidFill>
                  <a:schemeClr val="tx1">
                    <a:lumMod val="50000"/>
                    <a:lumOff val="50000"/>
                  </a:schemeClr>
                </a:solidFill>
              </a:rPr>
              <a:t>ΕΞΟΠΛΙΣΜΟΣ</a:t>
            </a:r>
          </a:p>
        </p:txBody>
      </p:sp>
      <p:sp>
        <p:nvSpPr>
          <p:cNvPr id="3" name="Date Placeholder 2">
            <a:extLst>
              <a:ext uri="{FF2B5EF4-FFF2-40B4-BE49-F238E27FC236}">
                <a16:creationId xmlns:a16="http://schemas.microsoft.com/office/drawing/2014/main" id="{E8656B63-6F49-41AA-8710-B7E557D653C3}"/>
              </a:ext>
            </a:extLst>
          </p:cNvPr>
          <p:cNvSpPr>
            <a:spLocks noGrp="1"/>
          </p:cNvSpPr>
          <p:nvPr>
            <p:ph type="dt" sz="half" idx="10"/>
          </p:nvPr>
        </p:nvSpPr>
        <p:spPr/>
        <p:txBody>
          <a:bodyPr/>
          <a:lstStyle/>
          <a:p>
            <a:r>
              <a:rPr lang="el-GR"/>
              <a:t>17/5/2024</a:t>
            </a:r>
          </a:p>
        </p:txBody>
      </p:sp>
      <p:sp>
        <p:nvSpPr>
          <p:cNvPr id="4" name="Footer Placeholder 3">
            <a:extLst>
              <a:ext uri="{FF2B5EF4-FFF2-40B4-BE49-F238E27FC236}">
                <a16:creationId xmlns:a16="http://schemas.microsoft.com/office/drawing/2014/main" id="{0DF6C05C-63B9-400F-A8D7-992D0D386085}"/>
              </a:ext>
            </a:extLst>
          </p:cNvPr>
          <p:cNvSpPr>
            <a:spLocks noGrp="1"/>
          </p:cNvSpPr>
          <p:nvPr>
            <p:ph type="ftr" sz="quarter" idx="11"/>
          </p:nvPr>
        </p:nvSpPr>
        <p:spPr/>
        <p:txBody>
          <a:bodyPr/>
          <a:lstStyle/>
          <a:p>
            <a:r>
              <a:rPr lang="el-GR"/>
              <a:t>ΗΜΕΡΙΔΑ ΚΙ ΕΙΕ ΜΑΙΟΣ 2024</a:t>
            </a:r>
          </a:p>
        </p:txBody>
      </p:sp>
      <p:sp>
        <p:nvSpPr>
          <p:cNvPr id="5" name="Slide Number Placeholder 4">
            <a:extLst>
              <a:ext uri="{FF2B5EF4-FFF2-40B4-BE49-F238E27FC236}">
                <a16:creationId xmlns:a16="http://schemas.microsoft.com/office/drawing/2014/main" id="{8E633A57-4957-49EB-BD72-564D7C0AEB4C}"/>
              </a:ext>
            </a:extLst>
          </p:cNvPr>
          <p:cNvSpPr>
            <a:spLocks noGrp="1"/>
          </p:cNvSpPr>
          <p:nvPr>
            <p:ph type="sldNum" sz="quarter" idx="12"/>
          </p:nvPr>
        </p:nvSpPr>
        <p:spPr/>
        <p:txBody>
          <a:bodyPr/>
          <a:lstStyle/>
          <a:p>
            <a:fld id="{D590D91A-1525-4544-8FAB-B681FDA53734}" type="slidenum">
              <a:rPr lang="el-GR" smtClean="0"/>
              <a:t>11</a:t>
            </a:fld>
            <a:endParaRPr lang="el-GR"/>
          </a:p>
        </p:txBody>
      </p:sp>
      <p:pic>
        <p:nvPicPr>
          <p:cNvPr id="6" name="Picture 5">
            <a:extLst>
              <a:ext uri="{FF2B5EF4-FFF2-40B4-BE49-F238E27FC236}">
                <a16:creationId xmlns:a16="http://schemas.microsoft.com/office/drawing/2014/main" id="{440A96DB-C870-4813-AF70-4409BCD7FB2E}"/>
              </a:ext>
            </a:extLst>
          </p:cNvPr>
          <p:cNvPicPr>
            <a:picLocks noChangeAspect="1"/>
          </p:cNvPicPr>
          <p:nvPr/>
        </p:nvPicPr>
        <p:blipFill>
          <a:blip r:embed="rId2"/>
          <a:stretch>
            <a:fillRect/>
          </a:stretch>
        </p:blipFill>
        <p:spPr>
          <a:xfrm>
            <a:off x="340702" y="1925170"/>
            <a:ext cx="7615424" cy="3725374"/>
          </a:xfrm>
          <a:prstGeom prst="rect">
            <a:avLst/>
          </a:prstGeom>
        </p:spPr>
      </p:pic>
      <p:pic>
        <p:nvPicPr>
          <p:cNvPr id="7" name="Εικόνα 5">
            <a:extLst>
              <a:ext uri="{FF2B5EF4-FFF2-40B4-BE49-F238E27FC236}">
                <a16:creationId xmlns:a16="http://schemas.microsoft.com/office/drawing/2014/main" id="{75BF9F34-900B-4070-9409-E69370CDD6C5}"/>
              </a:ext>
            </a:extLst>
          </p:cNvPr>
          <p:cNvPicPr>
            <a:picLocks noChangeAspect="1"/>
          </p:cNvPicPr>
          <p:nvPr/>
        </p:nvPicPr>
        <p:blipFill rotWithShape="1">
          <a:blip r:embed="rId3">
            <a:extLst>
              <a:ext uri="{28A0092B-C50C-407E-A947-70E740481C1C}">
                <a14:useLocalDpi xmlns:a14="http://schemas.microsoft.com/office/drawing/2010/main" val="0"/>
              </a:ext>
            </a:extLst>
          </a:blip>
          <a:srcRect l="41085" b="5123"/>
          <a:stretch/>
        </p:blipFill>
        <p:spPr>
          <a:xfrm>
            <a:off x="8783715" y="1925170"/>
            <a:ext cx="3067583" cy="3725374"/>
          </a:xfrm>
          <a:prstGeom prst="rect">
            <a:avLst/>
          </a:prstGeom>
        </p:spPr>
      </p:pic>
    </p:spTree>
    <p:extLst>
      <p:ext uri="{BB962C8B-B14F-4D97-AF65-F5344CB8AC3E}">
        <p14:creationId xmlns:p14="http://schemas.microsoft.com/office/powerpoint/2010/main" val="1942167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73C32-9CE1-4437-AF5C-2597D28A7F09}"/>
              </a:ext>
            </a:extLst>
          </p:cNvPr>
          <p:cNvSpPr>
            <a:spLocks noGrp="1"/>
          </p:cNvSpPr>
          <p:nvPr>
            <p:ph type="title"/>
          </p:nvPr>
        </p:nvSpPr>
        <p:spPr/>
        <p:txBody>
          <a:bodyPr/>
          <a:lstStyle/>
          <a:p>
            <a:r>
              <a:rPr lang="el-GR" dirty="0">
                <a:solidFill>
                  <a:schemeClr val="tx1">
                    <a:lumMod val="50000"/>
                    <a:lumOff val="50000"/>
                  </a:schemeClr>
                </a:solidFill>
              </a:rPr>
              <a:t>ΕΞΟΠΛΙΣΜΟΣ</a:t>
            </a:r>
          </a:p>
        </p:txBody>
      </p:sp>
      <p:sp>
        <p:nvSpPr>
          <p:cNvPr id="3" name="Date Placeholder 2">
            <a:extLst>
              <a:ext uri="{FF2B5EF4-FFF2-40B4-BE49-F238E27FC236}">
                <a16:creationId xmlns:a16="http://schemas.microsoft.com/office/drawing/2014/main" id="{E8656B63-6F49-41AA-8710-B7E557D653C3}"/>
              </a:ext>
            </a:extLst>
          </p:cNvPr>
          <p:cNvSpPr>
            <a:spLocks noGrp="1"/>
          </p:cNvSpPr>
          <p:nvPr>
            <p:ph type="dt" sz="half" idx="10"/>
          </p:nvPr>
        </p:nvSpPr>
        <p:spPr/>
        <p:txBody>
          <a:bodyPr/>
          <a:lstStyle/>
          <a:p>
            <a:r>
              <a:rPr lang="el-GR"/>
              <a:t>17/5/2024</a:t>
            </a:r>
          </a:p>
        </p:txBody>
      </p:sp>
      <p:sp>
        <p:nvSpPr>
          <p:cNvPr id="4" name="Footer Placeholder 3">
            <a:extLst>
              <a:ext uri="{FF2B5EF4-FFF2-40B4-BE49-F238E27FC236}">
                <a16:creationId xmlns:a16="http://schemas.microsoft.com/office/drawing/2014/main" id="{0DF6C05C-63B9-400F-A8D7-992D0D386085}"/>
              </a:ext>
            </a:extLst>
          </p:cNvPr>
          <p:cNvSpPr>
            <a:spLocks noGrp="1"/>
          </p:cNvSpPr>
          <p:nvPr>
            <p:ph type="ftr" sz="quarter" idx="11"/>
          </p:nvPr>
        </p:nvSpPr>
        <p:spPr/>
        <p:txBody>
          <a:bodyPr/>
          <a:lstStyle/>
          <a:p>
            <a:r>
              <a:rPr lang="el-GR"/>
              <a:t>ΗΜΕΡΙΔΑ ΚΙ ΕΙΕ ΜΑΙΟΣ 2024</a:t>
            </a:r>
          </a:p>
        </p:txBody>
      </p:sp>
      <p:sp>
        <p:nvSpPr>
          <p:cNvPr id="5" name="Slide Number Placeholder 4">
            <a:extLst>
              <a:ext uri="{FF2B5EF4-FFF2-40B4-BE49-F238E27FC236}">
                <a16:creationId xmlns:a16="http://schemas.microsoft.com/office/drawing/2014/main" id="{8E633A57-4957-49EB-BD72-564D7C0AEB4C}"/>
              </a:ext>
            </a:extLst>
          </p:cNvPr>
          <p:cNvSpPr>
            <a:spLocks noGrp="1"/>
          </p:cNvSpPr>
          <p:nvPr>
            <p:ph type="sldNum" sz="quarter" idx="12"/>
          </p:nvPr>
        </p:nvSpPr>
        <p:spPr/>
        <p:txBody>
          <a:bodyPr/>
          <a:lstStyle/>
          <a:p>
            <a:fld id="{D590D91A-1525-4544-8FAB-B681FDA53734}" type="slidenum">
              <a:rPr lang="el-GR" smtClean="0"/>
              <a:t>12</a:t>
            </a:fld>
            <a:endParaRPr lang="el-GR"/>
          </a:p>
        </p:txBody>
      </p:sp>
      <p:pic>
        <p:nvPicPr>
          <p:cNvPr id="6" name="Picture 5">
            <a:extLst>
              <a:ext uri="{FF2B5EF4-FFF2-40B4-BE49-F238E27FC236}">
                <a16:creationId xmlns:a16="http://schemas.microsoft.com/office/drawing/2014/main" id="{94441582-F540-4513-BBC0-6BE41566F43A}"/>
              </a:ext>
            </a:extLst>
          </p:cNvPr>
          <p:cNvPicPr>
            <a:picLocks noChangeAspect="1"/>
          </p:cNvPicPr>
          <p:nvPr/>
        </p:nvPicPr>
        <p:blipFill>
          <a:blip r:embed="rId2"/>
          <a:stretch>
            <a:fillRect/>
          </a:stretch>
        </p:blipFill>
        <p:spPr>
          <a:xfrm>
            <a:off x="1191356" y="1741755"/>
            <a:ext cx="7187712" cy="3814804"/>
          </a:xfrm>
          <a:prstGeom prst="rect">
            <a:avLst/>
          </a:prstGeom>
        </p:spPr>
      </p:pic>
      <p:pic>
        <p:nvPicPr>
          <p:cNvPr id="7" name="Εικόνα 5">
            <a:extLst>
              <a:ext uri="{FF2B5EF4-FFF2-40B4-BE49-F238E27FC236}">
                <a16:creationId xmlns:a16="http://schemas.microsoft.com/office/drawing/2014/main" id="{443FFE97-53F1-4DEE-86A3-78C53891B958}"/>
              </a:ext>
            </a:extLst>
          </p:cNvPr>
          <p:cNvPicPr>
            <a:picLocks noChangeAspect="1"/>
          </p:cNvPicPr>
          <p:nvPr/>
        </p:nvPicPr>
        <p:blipFill rotWithShape="1">
          <a:blip r:embed="rId3">
            <a:extLst>
              <a:ext uri="{28A0092B-C50C-407E-A947-70E740481C1C}">
                <a14:useLocalDpi xmlns:a14="http://schemas.microsoft.com/office/drawing/2010/main" val="0"/>
              </a:ext>
            </a:extLst>
          </a:blip>
          <a:srcRect l="17579" t="14463" r="56875" b="5254"/>
          <a:stretch/>
        </p:blipFill>
        <p:spPr>
          <a:xfrm>
            <a:off x="9557237" y="888022"/>
            <a:ext cx="2202475" cy="5219708"/>
          </a:xfrm>
          <a:prstGeom prst="rect">
            <a:avLst/>
          </a:prstGeom>
        </p:spPr>
      </p:pic>
    </p:spTree>
    <p:extLst>
      <p:ext uri="{BB962C8B-B14F-4D97-AF65-F5344CB8AC3E}">
        <p14:creationId xmlns:p14="http://schemas.microsoft.com/office/powerpoint/2010/main" val="3652086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7">
            <a:extLst>
              <a:ext uri="{FF2B5EF4-FFF2-40B4-BE49-F238E27FC236}">
                <a16:creationId xmlns:a16="http://schemas.microsoft.com/office/drawing/2014/main" id="{818B72E7-C84E-47C1-8A3E-05336046A721}"/>
              </a:ext>
            </a:extLst>
          </p:cNvPr>
          <p:cNvPicPr>
            <a:picLocks noChangeAspect="1"/>
          </p:cNvPicPr>
          <p:nvPr/>
        </p:nvPicPr>
        <p:blipFill rotWithShape="1">
          <a:blip r:embed="rId2">
            <a:extLst>
              <a:ext uri="{28A0092B-C50C-407E-A947-70E740481C1C}">
                <a14:useLocalDpi xmlns:a14="http://schemas.microsoft.com/office/drawing/2010/main" val="0"/>
              </a:ext>
            </a:extLst>
          </a:blip>
          <a:srcRect l="6624" r="3663" b="6160"/>
          <a:stretch/>
        </p:blipFill>
        <p:spPr>
          <a:xfrm>
            <a:off x="6993467" y="1626379"/>
            <a:ext cx="5037666" cy="3826498"/>
          </a:xfrm>
          <a:prstGeom prst="rect">
            <a:avLst/>
          </a:prstGeom>
        </p:spPr>
      </p:pic>
      <p:sp>
        <p:nvSpPr>
          <p:cNvPr id="2" name="Title 1">
            <a:extLst>
              <a:ext uri="{FF2B5EF4-FFF2-40B4-BE49-F238E27FC236}">
                <a16:creationId xmlns:a16="http://schemas.microsoft.com/office/drawing/2014/main" id="{46373C32-9CE1-4437-AF5C-2597D28A7F09}"/>
              </a:ext>
            </a:extLst>
          </p:cNvPr>
          <p:cNvSpPr>
            <a:spLocks noGrp="1"/>
          </p:cNvSpPr>
          <p:nvPr>
            <p:ph type="title"/>
          </p:nvPr>
        </p:nvSpPr>
        <p:spPr/>
        <p:txBody>
          <a:bodyPr/>
          <a:lstStyle/>
          <a:p>
            <a:r>
              <a:rPr lang="el-GR" dirty="0">
                <a:solidFill>
                  <a:schemeClr val="tx1">
                    <a:lumMod val="50000"/>
                    <a:lumOff val="50000"/>
                  </a:schemeClr>
                </a:solidFill>
              </a:rPr>
              <a:t>ΕΞΟΠΛΙΣΜΟΣ</a:t>
            </a:r>
          </a:p>
        </p:txBody>
      </p:sp>
      <p:sp>
        <p:nvSpPr>
          <p:cNvPr id="3" name="Date Placeholder 2">
            <a:extLst>
              <a:ext uri="{FF2B5EF4-FFF2-40B4-BE49-F238E27FC236}">
                <a16:creationId xmlns:a16="http://schemas.microsoft.com/office/drawing/2014/main" id="{E8656B63-6F49-41AA-8710-B7E557D653C3}"/>
              </a:ext>
            </a:extLst>
          </p:cNvPr>
          <p:cNvSpPr>
            <a:spLocks noGrp="1"/>
          </p:cNvSpPr>
          <p:nvPr>
            <p:ph type="dt" sz="half" idx="10"/>
          </p:nvPr>
        </p:nvSpPr>
        <p:spPr/>
        <p:txBody>
          <a:bodyPr/>
          <a:lstStyle/>
          <a:p>
            <a:r>
              <a:rPr lang="el-GR"/>
              <a:t>17/5/2024</a:t>
            </a:r>
          </a:p>
        </p:txBody>
      </p:sp>
      <p:sp>
        <p:nvSpPr>
          <p:cNvPr id="4" name="Footer Placeholder 3">
            <a:extLst>
              <a:ext uri="{FF2B5EF4-FFF2-40B4-BE49-F238E27FC236}">
                <a16:creationId xmlns:a16="http://schemas.microsoft.com/office/drawing/2014/main" id="{0DF6C05C-63B9-400F-A8D7-992D0D386085}"/>
              </a:ext>
            </a:extLst>
          </p:cNvPr>
          <p:cNvSpPr>
            <a:spLocks noGrp="1"/>
          </p:cNvSpPr>
          <p:nvPr>
            <p:ph type="ftr" sz="quarter" idx="11"/>
          </p:nvPr>
        </p:nvSpPr>
        <p:spPr/>
        <p:txBody>
          <a:bodyPr/>
          <a:lstStyle/>
          <a:p>
            <a:r>
              <a:rPr lang="el-GR"/>
              <a:t>ΗΜΕΡΙΔΑ ΚΙ ΕΙΕ ΜΑΙΟΣ 2024</a:t>
            </a:r>
          </a:p>
        </p:txBody>
      </p:sp>
      <p:sp>
        <p:nvSpPr>
          <p:cNvPr id="5" name="Slide Number Placeholder 4">
            <a:extLst>
              <a:ext uri="{FF2B5EF4-FFF2-40B4-BE49-F238E27FC236}">
                <a16:creationId xmlns:a16="http://schemas.microsoft.com/office/drawing/2014/main" id="{8E633A57-4957-49EB-BD72-564D7C0AEB4C}"/>
              </a:ext>
            </a:extLst>
          </p:cNvPr>
          <p:cNvSpPr>
            <a:spLocks noGrp="1"/>
          </p:cNvSpPr>
          <p:nvPr>
            <p:ph type="sldNum" sz="quarter" idx="12"/>
          </p:nvPr>
        </p:nvSpPr>
        <p:spPr/>
        <p:txBody>
          <a:bodyPr/>
          <a:lstStyle/>
          <a:p>
            <a:fld id="{D590D91A-1525-4544-8FAB-B681FDA53734}" type="slidenum">
              <a:rPr lang="el-GR" smtClean="0"/>
              <a:t>13</a:t>
            </a:fld>
            <a:endParaRPr lang="el-GR"/>
          </a:p>
        </p:txBody>
      </p:sp>
      <p:grpSp>
        <p:nvGrpSpPr>
          <p:cNvPr id="11" name="Group 10">
            <a:extLst>
              <a:ext uri="{FF2B5EF4-FFF2-40B4-BE49-F238E27FC236}">
                <a16:creationId xmlns:a16="http://schemas.microsoft.com/office/drawing/2014/main" id="{CFD8BD70-2875-4FA3-BF94-495986C54275}"/>
              </a:ext>
            </a:extLst>
          </p:cNvPr>
          <p:cNvGrpSpPr/>
          <p:nvPr/>
        </p:nvGrpSpPr>
        <p:grpSpPr>
          <a:xfrm>
            <a:off x="435219" y="1777860"/>
            <a:ext cx="6365631" cy="3302280"/>
            <a:chOff x="1046284" y="1520300"/>
            <a:chExt cx="7989277" cy="4344169"/>
          </a:xfrm>
        </p:grpSpPr>
        <p:pic>
          <p:nvPicPr>
            <p:cNvPr id="8" name="Picture 7">
              <a:extLst>
                <a:ext uri="{FF2B5EF4-FFF2-40B4-BE49-F238E27FC236}">
                  <a16:creationId xmlns:a16="http://schemas.microsoft.com/office/drawing/2014/main" id="{45725632-F462-44F2-A09C-55923BC711F1}"/>
                </a:ext>
              </a:extLst>
            </p:cNvPr>
            <p:cNvPicPr>
              <a:picLocks noChangeAspect="1"/>
            </p:cNvPicPr>
            <p:nvPr/>
          </p:nvPicPr>
          <p:blipFill>
            <a:blip r:embed="rId3"/>
            <a:stretch>
              <a:fillRect/>
            </a:stretch>
          </p:blipFill>
          <p:spPr>
            <a:xfrm>
              <a:off x="1046284" y="1520300"/>
              <a:ext cx="7989277" cy="4344169"/>
            </a:xfrm>
            <a:prstGeom prst="rect">
              <a:avLst/>
            </a:prstGeom>
          </p:spPr>
        </p:pic>
        <p:pic>
          <p:nvPicPr>
            <p:cNvPr id="10" name="Picture 9">
              <a:extLst>
                <a:ext uri="{FF2B5EF4-FFF2-40B4-BE49-F238E27FC236}">
                  <a16:creationId xmlns:a16="http://schemas.microsoft.com/office/drawing/2014/main" id="{D0F6CBD7-CEAE-4117-82E8-AB86CAF2004B}"/>
                </a:ext>
              </a:extLst>
            </p:cNvPr>
            <p:cNvPicPr>
              <a:picLocks noChangeAspect="1"/>
            </p:cNvPicPr>
            <p:nvPr/>
          </p:nvPicPr>
          <p:blipFill rotWithShape="1">
            <a:blip r:embed="rId4">
              <a:extLst>
                <a:ext uri="{28A0092B-C50C-407E-A947-70E740481C1C}">
                  <a14:useLocalDpi xmlns:a14="http://schemas.microsoft.com/office/drawing/2010/main" val="0"/>
                </a:ext>
              </a:extLst>
            </a:blip>
            <a:srcRect r="5877" b="18475"/>
            <a:stretch/>
          </p:blipFill>
          <p:spPr>
            <a:xfrm>
              <a:off x="1046284" y="1947496"/>
              <a:ext cx="3391750" cy="3916973"/>
            </a:xfrm>
            <a:prstGeom prst="rect">
              <a:avLst/>
            </a:prstGeom>
          </p:spPr>
        </p:pic>
      </p:grpSp>
    </p:spTree>
    <p:extLst>
      <p:ext uri="{BB962C8B-B14F-4D97-AF65-F5344CB8AC3E}">
        <p14:creationId xmlns:p14="http://schemas.microsoft.com/office/powerpoint/2010/main" val="2688368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73C32-9CE1-4437-AF5C-2597D28A7F09}"/>
              </a:ext>
            </a:extLst>
          </p:cNvPr>
          <p:cNvSpPr>
            <a:spLocks noGrp="1"/>
          </p:cNvSpPr>
          <p:nvPr>
            <p:ph type="title"/>
          </p:nvPr>
        </p:nvSpPr>
        <p:spPr/>
        <p:txBody>
          <a:bodyPr/>
          <a:lstStyle/>
          <a:p>
            <a:r>
              <a:rPr lang="el-GR" dirty="0">
                <a:solidFill>
                  <a:schemeClr val="tx1">
                    <a:lumMod val="50000"/>
                    <a:lumOff val="50000"/>
                  </a:schemeClr>
                </a:solidFill>
              </a:rPr>
              <a:t>ΕΞΟΠΛΙΣΜΟΣ</a:t>
            </a:r>
          </a:p>
        </p:txBody>
      </p:sp>
      <p:sp>
        <p:nvSpPr>
          <p:cNvPr id="3" name="Date Placeholder 2">
            <a:extLst>
              <a:ext uri="{FF2B5EF4-FFF2-40B4-BE49-F238E27FC236}">
                <a16:creationId xmlns:a16="http://schemas.microsoft.com/office/drawing/2014/main" id="{E8656B63-6F49-41AA-8710-B7E557D653C3}"/>
              </a:ext>
            </a:extLst>
          </p:cNvPr>
          <p:cNvSpPr>
            <a:spLocks noGrp="1"/>
          </p:cNvSpPr>
          <p:nvPr>
            <p:ph type="dt" sz="half" idx="10"/>
          </p:nvPr>
        </p:nvSpPr>
        <p:spPr/>
        <p:txBody>
          <a:bodyPr/>
          <a:lstStyle/>
          <a:p>
            <a:r>
              <a:rPr lang="el-GR"/>
              <a:t>17/5/2024</a:t>
            </a:r>
          </a:p>
        </p:txBody>
      </p:sp>
      <p:sp>
        <p:nvSpPr>
          <p:cNvPr id="4" name="Footer Placeholder 3">
            <a:extLst>
              <a:ext uri="{FF2B5EF4-FFF2-40B4-BE49-F238E27FC236}">
                <a16:creationId xmlns:a16="http://schemas.microsoft.com/office/drawing/2014/main" id="{0DF6C05C-63B9-400F-A8D7-992D0D386085}"/>
              </a:ext>
            </a:extLst>
          </p:cNvPr>
          <p:cNvSpPr>
            <a:spLocks noGrp="1"/>
          </p:cNvSpPr>
          <p:nvPr>
            <p:ph type="ftr" sz="quarter" idx="11"/>
          </p:nvPr>
        </p:nvSpPr>
        <p:spPr/>
        <p:txBody>
          <a:bodyPr/>
          <a:lstStyle/>
          <a:p>
            <a:r>
              <a:rPr lang="el-GR"/>
              <a:t>ΗΜΕΡΙΔΑ ΚΙ ΕΙΕ ΜΑΙΟΣ 2024</a:t>
            </a:r>
          </a:p>
        </p:txBody>
      </p:sp>
      <p:sp>
        <p:nvSpPr>
          <p:cNvPr id="5" name="Slide Number Placeholder 4">
            <a:extLst>
              <a:ext uri="{FF2B5EF4-FFF2-40B4-BE49-F238E27FC236}">
                <a16:creationId xmlns:a16="http://schemas.microsoft.com/office/drawing/2014/main" id="{8E633A57-4957-49EB-BD72-564D7C0AEB4C}"/>
              </a:ext>
            </a:extLst>
          </p:cNvPr>
          <p:cNvSpPr>
            <a:spLocks noGrp="1"/>
          </p:cNvSpPr>
          <p:nvPr>
            <p:ph type="sldNum" sz="quarter" idx="12"/>
          </p:nvPr>
        </p:nvSpPr>
        <p:spPr/>
        <p:txBody>
          <a:bodyPr/>
          <a:lstStyle/>
          <a:p>
            <a:fld id="{D590D91A-1525-4544-8FAB-B681FDA53734}" type="slidenum">
              <a:rPr lang="el-GR" smtClean="0"/>
              <a:t>14</a:t>
            </a:fld>
            <a:endParaRPr lang="el-GR"/>
          </a:p>
        </p:txBody>
      </p:sp>
      <p:pic>
        <p:nvPicPr>
          <p:cNvPr id="9" name="Picture 8">
            <a:extLst>
              <a:ext uri="{FF2B5EF4-FFF2-40B4-BE49-F238E27FC236}">
                <a16:creationId xmlns:a16="http://schemas.microsoft.com/office/drawing/2014/main" id="{5537A39E-1C3D-4097-AADF-92FB373BB557}"/>
              </a:ext>
            </a:extLst>
          </p:cNvPr>
          <p:cNvPicPr>
            <a:picLocks noChangeAspect="1"/>
          </p:cNvPicPr>
          <p:nvPr/>
        </p:nvPicPr>
        <p:blipFill rotWithShape="1">
          <a:blip r:embed="rId2"/>
          <a:srcRect b="3315"/>
          <a:stretch/>
        </p:blipFill>
        <p:spPr>
          <a:xfrm>
            <a:off x="7319596" y="1437188"/>
            <a:ext cx="3819459" cy="2865911"/>
          </a:xfrm>
          <a:prstGeom prst="rect">
            <a:avLst/>
          </a:prstGeom>
        </p:spPr>
      </p:pic>
      <p:sp>
        <p:nvSpPr>
          <p:cNvPr id="13" name="Rectangle 12">
            <a:extLst>
              <a:ext uri="{FF2B5EF4-FFF2-40B4-BE49-F238E27FC236}">
                <a16:creationId xmlns:a16="http://schemas.microsoft.com/office/drawing/2014/main" id="{1E534754-45BA-4973-A1FA-060ADA72B3E1}"/>
              </a:ext>
            </a:extLst>
          </p:cNvPr>
          <p:cNvSpPr/>
          <p:nvPr/>
        </p:nvSpPr>
        <p:spPr>
          <a:xfrm>
            <a:off x="411774" y="1690688"/>
            <a:ext cx="6147289" cy="2228239"/>
          </a:xfrm>
          <a:prstGeom prst="rect">
            <a:avLst/>
          </a:prstGeom>
        </p:spPr>
        <p:txBody>
          <a:bodyPr wrap="square">
            <a:spAutoFit/>
          </a:bodyPr>
          <a:lstStyle/>
          <a:p>
            <a:pPr lvl="0">
              <a:lnSpc>
                <a:spcPct val="107000"/>
              </a:lnSpc>
              <a:spcAft>
                <a:spcPts val="800"/>
              </a:spcAft>
            </a:pPr>
            <a:r>
              <a:rPr lang="el-GR" sz="2400" b="1" dirty="0">
                <a:ea typeface="Roboto Black" panose="02000000000000000000" pitchFamily="2" charset="0"/>
                <a:cs typeface="Arial" panose="020B0604020202020204" pitchFamily="34" charset="0"/>
              </a:rPr>
              <a:t>ΣΥΣΤΗΜΑΤΑ ΣΑΡΩΣΗΣ</a:t>
            </a:r>
          </a:p>
          <a:p>
            <a:pPr lvl="0">
              <a:spcAft>
                <a:spcPts val="800"/>
              </a:spcAft>
            </a:pPr>
            <a:r>
              <a:rPr lang="en-US" b="1" dirty="0" err="1">
                <a:ea typeface="Roboto" panose="02000000000000000000" pitchFamily="2" charset="0"/>
                <a:cs typeface="Arial" panose="020B0604020202020204" pitchFamily="34" charset="0"/>
              </a:rPr>
              <a:t>EinScan</a:t>
            </a:r>
            <a:r>
              <a:rPr lang="el-GR" b="1" dirty="0">
                <a:ea typeface="Roboto" panose="02000000000000000000" pitchFamily="2" charset="0"/>
                <a:cs typeface="Arial" panose="020B0604020202020204" pitchFamily="34" charset="0"/>
              </a:rPr>
              <a:t>-</a:t>
            </a:r>
            <a:r>
              <a:rPr lang="en-US" b="1" dirty="0">
                <a:ea typeface="Roboto" panose="02000000000000000000" pitchFamily="2" charset="0"/>
                <a:cs typeface="Arial" panose="020B0604020202020204" pitchFamily="34" charset="0"/>
              </a:rPr>
              <a:t>SE V</a:t>
            </a:r>
            <a:r>
              <a:rPr lang="el-GR" b="1" dirty="0">
                <a:ea typeface="Roboto" panose="02000000000000000000" pitchFamily="2" charset="0"/>
                <a:cs typeface="Arial" panose="020B0604020202020204" pitchFamily="34" charset="0"/>
              </a:rPr>
              <a:t>2 3</a:t>
            </a:r>
            <a:r>
              <a:rPr lang="en-US" b="1" dirty="0">
                <a:ea typeface="Roboto" panose="02000000000000000000" pitchFamily="2" charset="0"/>
                <a:cs typeface="Arial" panose="020B0604020202020204" pitchFamily="34" charset="0"/>
              </a:rPr>
              <a:t>D Scanner</a:t>
            </a:r>
            <a:r>
              <a:rPr lang="el-GR" b="1" dirty="0">
                <a:ea typeface="Roboto" panose="02000000000000000000" pitchFamily="2" charset="0"/>
                <a:cs typeface="Arial" panose="020B0604020202020204" pitchFamily="34" charset="0"/>
              </a:rPr>
              <a:t>. </a:t>
            </a:r>
            <a:r>
              <a:rPr lang="el-GR" sz="1200" dirty="0">
                <a:solidFill>
                  <a:schemeClr val="bg2">
                    <a:lumMod val="50000"/>
                  </a:schemeClr>
                </a:solidFill>
                <a:ea typeface="Roboto" panose="02000000000000000000" pitchFamily="2" charset="0"/>
                <a:cs typeface="Arial" panose="020B0604020202020204" pitchFamily="34" charset="0"/>
              </a:rPr>
              <a:t>Πηγή φωτός:  </a:t>
            </a:r>
            <a:r>
              <a:rPr lang="en-US" sz="1200" dirty="0">
                <a:solidFill>
                  <a:schemeClr val="bg2">
                    <a:lumMod val="50000"/>
                  </a:schemeClr>
                </a:solidFill>
                <a:ea typeface="Roboto" panose="02000000000000000000" pitchFamily="2" charset="0"/>
                <a:cs typeface="Arial" panose="020B0604020202020204" pitchFamily="34" charset="0"/>
              </a:rPr>
              <a:t>White LED</a:t>
            </a:r>
            <a:r>
              <a:rPr lang="el-GR" sz="1200" dirty="0">
                <a:solidFill>
                  <a:schemeClr val="bg2">
                    <a:lumMod val="50000"/>
                  </a:schemeClr>
                </a:solidFill>
                <a:ea typeface="Roboto" panose="02000000000000000000" pitchFamily="2" charset="0"/>
                <a:cs typeface="Arial" panose="020B0604020202020204" pitchFamily="34" charset="0"/>
              </a:rPr>
              <a:t>,</a:t>
            </a:r>
            <a:r>
              <a:rPr lang="el-GR" sz="1200" dirty="0">
                <a:ea typeface="Roboto" panose="02000000000000000000" pitchFamily="2" charset="0"/>
                <a:cs typeface="Arial" panose="020B0604020202020204" pitchFamily="34" charset="0"/>
              </a:rPr>
              <a:t> </a:t>
            </a:r>
            <a:r>
              <a:rPr lang="el-GR" sz="1200" dirty="0">
                <a:solidFill>
                  <a:schemeClr val="bg2">
                    <a:lumMod val="50000"/>
                  </a:schemeClr>
                </a:solidFill>
                <a:ea typeface="Roboto" panose="02000000000000000000" pitchFamily="2" charset="0"/>
                <a:cs typeface="Arial" panose="020B0604020202020204" pitchFamily="34" charset="0"/>
              </a:rPr>
              <a:t>Μέγιστος Όγκος </a:t>
            </a:r>
            <a:r>
              <a:rPr lang="en-US" sz="1200" dirty="0">
                <a:solidFill>
                  <a:schemeClr val="bg2">
                    <a:lumMod val="50000"/>
                  </a:schemeClr>
                </a:solidFill>
                <a:ea typeface="Roboto" panose="02000000000000000000" pitchFamily="2" charset="0"/>
                <a:cs typeface="Arial" panose="020B0604020202020204" pitchFamily="34" charset="0"/>
              </a:rPr>
              <a:t>Scan</a:t>
            </a:r>
            <a:r>
              <a:rPr lang="el-GR" sz="1200" dirty="0">
                <a:solidFill>
                  <a:schemeClr val="bg2">
                    <a:lumMod val="50000"/>
                  </a:schemeClr>
                </a:solidFill>
                <a:ea typeface="Roboto" panose="02000000000000000000" pitchFamily="2" charset="0"/>
                <a:cs typeface="Arial" panose="020B0604020202020204" pitchFamily="34" charset="0"/>
              </a:rPr>
              <a:t>: 200</a:t>
            </a:r>
            <a:r>
              <a:rPr lang="en-US" sz="1200" dirty="0">
                <a:solidFill>
                  <a:schemeClr val="bg2">
                    <a:lumMod val="50000"/>
                  </a:schemeClr>
                </a:solidFill>
                <a:ea typeface="Roboto" panose="02000000000000000000" pitchFamily="2" charset="0"/>
                <a:cs typeface="Arial" panose="020B0604020202020204" pitchFamily="34" charset="0"/>
              </a:rPr>
              <a:t>mm</a:t>
            </a:r>
            <a:r>
              <a:rPr lang="el-GR" sz="1200" dirty="0">
                <a:solidFill>
                  <a:schemeClr val="bg2">
                    <a:lumMod val="50000"/>
                  </a:schemeClr>
                </a:solidFill>
                <a:ea typeface="Roboto" panose="02000000000000000000" pitchFamily="2" charset="0"/>
                <a:cs typeface="Arial" panose="020B0604020202020204" pitchFamily="34" charset="0"/>
              </a:rPr>
              <a:t> × 200</a:t>
            </a:r>
            <a:r>
              <a:rPr lang="en-US" sz="1200" dirty="0">
                <a:solidFill>
                  <a:schemeClr val="bg2">
                    <a:lumMod val="50000"/>
                  </a:schemeClr>
                </a:solidFill>
                <a:ea typeface="Roboto" panose="02000000000000000000" pitchFamily="2" charset="0"/>
                <a:cs typeface="Arial" panose="020B0604020202020204" pitchFamily="34" charset="0"/>
              </a:rPr>
              <a:t>mm</a:t>
            </a:r>
            <a:r>
              <a:rPr lang="el-GR" sz="1200" dirty="0">
                <a:solidFill>
                  <a:schemeClr val="bg2">
                    <a:lumMod val="50000"/>
                  </a:schemeClr>
                </a:solidFill>
                <a:ea typeface="Roboto" panose="02000000000000000000" pitchFamily="2" charset="0"/>
                <a:cs typeface="Arial" panose="020B0604020202020204" pitchFamily="34" charset="0"/>
              </a:rPr>
              <a:t> × 200 </a:t>
            </a:r>
            <a:r>
              <a:rPr lang="en-US" sz="1200" dirty="0">
                <a:solidFill>
                  <a:schemeClr val="bg2">
                    <a:lumMod val="50000"/>
                  </a:schemeClr>
                </a:solidFill>
                <a:ea typeface="Roboto" panose="02000000000000000000" pitchFamily="2" charset="0"/>
                <a:cs typeface="Arial" panose="020B0604020202020204" pitchFamily="34" charset="0"/>
              </a:rPr>
              <a:t>mm</a:t>
            </a:r>
            <a:r>
              <a:rPr lang="el-GR" sz="1200" dirty="0">
                <a:solidFill>
                  <a:schemeClr val="bg2">
                    <a:lumMod val="50000"/>
                  </a:schemeClr>
                </a:solidFill>
                <a:ea typeface="Roboto" panose="02000000000000000000" pitchFamily="2" charset="0"/>
                <a:cs typeface="Arial" panose="020B0604020202020204" pitchFamily="34" charset="0"/>
              </a:rPr>
              <a:t>, Ακρίβεια: ≤0.1 </a:t>
            </a:r>
            <a:r>
              <a:rPr lang="en-US" sz="1200" dirty="0">
                <a:solidFill>
                  <a:schemeClr val="bg2">
                    <a:lumMod val="50000"/>
                  </a:schemeClr>
                </a:solidFill>
                <a:ea typeface="Roboto" panose="02000000000000000000" pitchFamily="2" charset="0"/>
                <a:cs typeface="Arial" panose="020B0604020202020204" pitchFamily="34" charset="0"/>
              </a:rPr>
              <a:t>mm</a:t>
            </a:r>
            <a:r>
              <a:rPr lang="el-GR" sz="1200" dirty="0">
                <a:solidFill>
                  <a:schemeClr val="bg2">
                    <a:lumMod val="50000"/>
                  </a:schemeClr>
                </a:solidFill>
                <a:ea typeface="Roboto" panose="02000000000000000000" pitchFamily="2" charset="0"/>
                <a:cs typeface="Arial" panose="020B0604020202020204" pitchFamily="34" charset="0"/>
              </a:rPr>
              <a:t>,Ταχύτητα σάρωσης:  Απλή λήψη &lt;1 </a:t>
            </a:r>
            <a:r>
              <a:rPr lang="en-GB" sz="1200" dirty="0">
                <a:solidFill>
                  <a:schemeClr val="bg2">
                    <a:lumMod val="50000"/>
                  </a:schemeClr>
                </a:solidFill>
                <a:ea typeface="Roboto" panose="02000000000000000000" pitchFamily="2" charset="0"/>
                <a:cs typeface="Arial" panose="020B0604020202020204" pitchFamily="34" charset="0"/>
              </a:rPr>
              <a:t>s</a:t>
            </a:r>
            <a:r>
              <a:rPr lang="el-GR" sz="1200" dirty="0">
                <a:solidFill>
                  <a:schemeClr val="bg2">
                    <a:lumMod val="50000"/>
                  </a:schemeClr>
                </a:solidFill>
                <a:ea typeface="Roboto" panose="02000000000000000000" pitchFamily="2" charset="0"/>
                <a:cs typeface="Arial" panose="020B0604020202020204" pitchFamily="34" charset="0"/>
              </a:rPr>
              <a:t> / </a:t>
            </a:r>
            <a:r>
              <a:rPr lang="en-GB" sz="1200" dirty="0">
                <a:solidFill>
                  <a:schemeClr val="bg2">
                    <a:lumMod val="50000"/>
                  </a:schemeClr>
                </a:solidFill>
                <a:ea typeface="Roboto" panose="02000000000000000000" pitchFamily="2" charset="0"/>
                <a:cs typeface="Arial" panose="020B0604020202020204" pitchFamily="34" charset="0"/>
              </a:rPr>
              <a:t>Turntable</a:t>
            </a:r>
            <a:r>
              <a:rPr lang="el-GR" sz="1200" dirty="0">
                <a:solidFill>
                  <a:schemeClr val="bg2">
                    <a:lumMod val="50000"/>
                  </a:schemeClr>
                </a:solidFill>
                <a:ea typeface="Roboto" panose="02000000000000000000" pitchFamily="2" charset="0"/>
                <a:cs typeface="Arial" panose="020B0604020202020204" pitchFamily="34" charset="0"/>
              </a:rPr>
              <a:t>&lt;45 </a:t>
            </a:r>
            <a:r>
              <a:rPr lang="en-GB" sz="1200" dirty="0">
                <a:solidFill>
                  <a:schemeClr val="bg2">
                    <a:lumMod val="50000"/>
                  </a:schemeClr>
                </a:solidFill>
                <a:ea typeface="Roboto" panose="02000000000000000000" pitchFamily="2" charset="0"/>
                <a:cs typeface="Arial" panose="020B0604020202020204" pitchFamily="34" charset="0"/>
              </a:rPr>
              <a:t>s</a:t>
            </a:r>
            <a:r>
              <a:rPr lang="el-GR" sz="1200" dirty="0">
                <a:solidFill>
                  <a:schemeClr val="bg2">
                    <a:lumMod val="50000"/>
                  </a:schemeClr>
                </a:solidFill>
                <a:ea typeface="Roboto" panose="02000000000000000000" pitchFamily="2" charset="0"/>
                <a:cs typeface="Arial" panose="020B0604020202020204" pitchFamily="34" charset="0"/>
              </a:rPr>
              <a:t>, ο οποίος θα χρησιμοποιείται και στο εκπαιδευτικό πρόγραμμα της εταιρείας.</a:t>
            </a:r>
          </a:p>
          <a:p>
            <a:r>
              <a:rPr lang="en-US" b="1" dirty="0">
                <a:ea typeface="Roboto" panose="02000000000000000000" pitchFamily="2" charset="0"/>
                <a:cs typeface="Arial" panose="020B0604020202020204" pitchFamily="34" charset="0"/>
              </a:rPr>
              <a:t>Shinning </a:t>
            </a:r>
            <a:r>
              <a:rPr lang="en-US" b="1" dirty="0" err="1">
                <a:ea typeface="Roboto" panose="02000000000000000000" pitchFamily="2" charset="0"/>
                <a:cs typeface="Arial" panose="020B0604020202020204" pitchFamily="34" charset="0"/>
              </a:rPr>
              <a:t>FreeScan</a:t>
            </a:r>
            <a:r>
              <a:rPr lang="en-US" b="1" dirty="0">
                <a:ea typeface="Roboto" panose="02000000000000000000" pitchFamily="2" charset="0"/>
                <a:cs typeface="Arial" panose="020B0604020202020204" pitchFamily="34" charset="0"/>
              </a:rPr>
              <a:t> Combo</a:t>
            </a:r>
            <a:r>
              <a:rPr lang="el-GR" b="1" dirty="0">
                <a:ea typeface="Roboto" panose="02000000000000000000" pitchFamily="2" charset="0"/>
                <a:cs typeface="Arial" panose="020B0604020202020204" pitchFamily="34" charset="0"/>
              </a:rPr>
              <a:t>.</a:t>
            </a:r>
            <a:r>
              <a:rPr lang="el-GR" dirty="0">
                <a:ea typeface="Roboto" panose="02000000000000000000" pitchFamily="2" charset="0"/>
                <a:cs typeface="Arial" panose="020B0604020202020204" pitchFamily="34" charset="0"/>
              </a:rPr>
              <a:t> </a:t>
            </a:r>
            <a:r>
              <a:rPr lang="el-GR" sz="1400" dirty="0">
                <a:solidFill>
                  <a:schemeClr val="tx1">
                    <a:lumMod val="50000"/>
                    <a:lumOff val="50000"/>
                  </a:schemeClr>
                </a:solidFill>
                <a:ea typeface="Roboto" panose="02000000000000000000" pitchFamily="2" charset="0"/>
                <a:cs typeface="Arial" panose="020B0604020202020204" pitchFamily="34" charset="0"/>
              </a:rPr>
              <a:t>Π</a:t>
            </a:r>
            <a:r>
              <a:rPr lang="el-GR" sz="1200" dirty="0">
                <a:solidFill>
                  <a:schemeClr val="bg2">
                    <a:lumMod val="50000"/>
                  </a:schemeClr>
                </a:solidFill>
                <a:ea typeface="Roboto" panose="02000000000000000000" pitchFamily="2" charset="0"/>
                <a:cs typeface="Arial" panose="020B0604020202020204" pitchFamily="34" charset="0"/>
              </a:rPr>
              <a:t>ηγή φωτός: </a:t>
            </a:r>
            <a:r>
              <a:rPr lang="en-US" sz="1200" dirty="0">
                <a:solidFill>
                  <a:schemeClr val="bg2">
                    <a:lumMod val="50000"/>
                  </a:schemeClr>
                </a:solidFill>
                <a:ea typeface="Roboto" panose="02000000000000000000" pitchFamily="2" charset="0"/>
                <a:cs typeface="Arial" panose="020B0604020202020204" pitchFamily="34" charset="0"/>
              </a:rPr>
              <a:t>Blue Laser</a:t>
            </a:r>
            <a:r>
              <a:rPr lang="el-GR" sz="1200" dirty="0">
                <a:solidFill>
                  <a:schemeClr val="bg2">
                    <a:lumMod val="50000"/>
                  </a:schemeClr>
                </a:solidFill>
                <a:ea typeface="Roboto" panose="02000000000000000000" pitchFamily="2" charset="0"/>
                <a:cs typeface="Arial" panose="020B0604020202020204" pitchFamily="34" charset="0"/>
              </a:rPr>
              <a:t> + </a:t>
            </a:r>
            <a:r>
              <a:rPr lang="en-US" sz="1200" dirty="0">
                <a:solidFill>
                  <a:schemeClr val="bg2">
                    <a:lumMod val="50000"/>
                  </a:schemeClr>
                </a:solidFill>
                <a:ea typeface="Roboto" panose="02000000000000000000" pitchFamily="2" charset="0"/>
                <a:cs typeface="Arial" panose="020B0604020202020204" pitchFamily="34" charset="0"/>
              </a:rPr>
              <a:t>Infrared VCSEL</a:t>
            </a:r>
            <a:r>
              <a:rPr lang="el-GR" sz="1200" dirty="0">
                <a:solidFill>
                  <a:schemeClr val="bg2">
                    <a:lumMod val="50000"/>
                  </a:schemeClr>
                </a:solidFill>
                <a:ea typeface="Roboto" panose="02000000000000000000" pitchFamily="2" charset="0"/>
                <a:cs typeface="Arial" panose="020B0604020202020204" pitchFamily="34" charset="0"/>
              </a:rPr>
              <a:t>, ακρίβεια: έως 0.02 </a:t>
            </a:r>
            <a:r>
              <a:rPr lang="en-US" sz="1200" dirty="0">
                <a:solidFill>
                  <a:schemeClr val="bg2">
                    <a:lumMod val="50000"/>
                  </a:schemeClr>
                </a:solidFill>
                <a:ea typeface="Roboto" panose="02000000000000000000" pitchFamily="2" charset="0"/>
                <a:cs typeface="Arial" panose="020B0604020202020204" pitchFamily="34" charset="0"/>
              </a:rPr>
              <a:t>mm</a:t>
            </a:r>
            <a:r>
              <a:rPr lang="el-GR" sz="1200" dirty="0">
                <a:solidFill>
                  <a:schemeClr val="bg2">
                    <a:lumMod val="50000"/>
                  </a:schemeClr>
                </a:solidFill>
                <a:ea typeface="Roboto" panose="02000000000000000000" pitchFamily="2" charset="0"/>
                <a:cs typeface="Arial" panose="020B0604020202020204" pitchFamily="34" charset="0"/>
              </a:rPr>
              <a:t> και ταχύτητα σάρωσης: 1,860,000 </a:t>
            </a:r>
            <a:r>
              <a:rPr lang="en-US" sz="1200" dirty="0">
                <a:solidFill>
                  <a:schemeClr val="bg2">
                    <a:lumMod val="50000"/>
                  </a:schemeClr>
                </a:solidFill>
                <a:ea typeface="Roboto" panose="02000000000000000000" pitchFamily="2" charset="0"/>
                <a:cs typeface="Arial" panose="020B0604020202020204" pitchFamily="34" charset="0"/>
              </a:rPr>
              <a:t>points</a:t>
            </a:r>
            <a:r>
              <a:rPr lang="el-GR" sz="1200" dirty="0">
                <a:solidFill>
                  <a:schemeClr val="bg2">
                    <a:lumMod val="50000"/>
                  </a:schemeClr>
                </a:solidFill>
                <a:ea typeface="Roboto" panose="02000000000000000000" pitchFamily="2" charset="0"/>
                <a:cs typeface="Arial" panose="020B0604020202020204" pitchFamily="34" charset="0"/>
              </a:rPr>
              <a:t>/</a:t>
            </a:r>
            <a:r>
              <a:rPr lang="en-US" sz="1200" dirty="0">
                <a:solidFill>
                  <a:schemeClr val="bg2">
                    <a:lumMod val="50000"/>
                  </a:schemeClr>
                </a:solidFill>
                <a:ea typeface="Roboto" panose="02000000000000000000" pitchFamily="2" charset="0"/>
                <a:cs typeface="Arial" panose="020B0604020202020204" pitchFamily="34" charset="0"/>
              </a:rPr>
              <a:t>s</a:t>
            </a:r>
            <a:r>
              <a:rPr lang="el-GR" sz="1200" dirty="0">
                <a:solidFill>
                  <a:schemeClr val="bg2">
                    <a:lumMod val="50000"/>
                  </a:schemeClr>
                </a:solidFill>
                <a:ea typeface="Roboto" panose="02000000000000000000" pitchFamily="2" charset="0"/>
                <a:cs typeface="Arial" panose="020B0604020202020204" pitchFamily="34" charset="0"/>
              </a:rPr>
              <a:t>, με δυνατότητα χρήσης σε πληθώρα πλαστικών και μεταλλικών υλικών.</a:t>
            </a:r>
            <a:endParaRPr lang="el-GR" dirty="0">
              <a:solidFill>
                <a:schemeClr val="bg2">
                  <a:lumMod val="50000"/>
                </a:schemeClr>
              </a:solidFill>
              <a:ea typeface="Roboto" panose="02000000000000000000" pitchFamily="2" charset="0"/>
            </a:endParaRPr>
          </a:p>
        </p:txBody>
      </p:sp>
      <p:sp>
        <p:nvSpPr>
          <p:cNvPr id="14" name="Rectangle 13">
            <a:extLst>
              <a:ext uri="{FF2B5EF4-FFF2-40B4-BE49-F238E27FC236}">
                <a16:creationId xmlns:a16="http://schemas.microsoft.com/office/drawing/2014/main" id="{AD47567D-4CC7-482F-8F58-57AF777B7CC0}"/>
              </a:ext>
            </a:extLst>
          </p:cNvPr>
          <p:cNvSpPr/>
          <p:nvPr/>
        </p:nvSpPr>
        <p:spPr>
          <a:xfrm>
            <a:off x="363415" y="4235053"/>
            <a:ext cx="5993423" cy="1859805"/>
          </a:xfrm>
          <a:prstGeom prst="rect">
            <a:avLst/>
          </a:prstGeom>
        </p:spPr>
        <p:txBody>
          <a:bodyPr wrap="square">
            <a:spAutoFit/>
          </a:bodyPr>
          <a:lstStyle/>
          <a:p>
            <a:pPr lvl="0">
              <a:lnSpc>
                <a:spcPct val="107000"/>
              </a:lnSpc>
              <a:spcAft>
                <a:spcPts val="0"/>
              </a:spcAft>
            </a:pPr>
            <a:r>
              <a:rPr lang="el-GR" sz="2400" b="1" dirty="0">
                <a:ea typeface="Roboto Black" panose="02000000000000000000" pitchFamily="2" charset="0"/>
                <a:cs typeface="Arial" panose="020B0604020202020204" pitchFamily="34" charset="0"/>
              </a:rPr>
              <a:t>ΛΟΓΙΣΜΙΚΟ</a:t>
            </a:r>
            <a:endParaRPr lang="el-GR" b="1" dirty="0">
              <a:ea typeface="Roboto Black" panose="02000000000000000000" pitchFamily="2" charset="0"/>
              <a:cs typeface="Arial" panose="020B0604020202020204" pitchFamily="34" charset="0"/>
            </a:endParaRPr>
          </a:p>
          <a:p>
            <a:pPr lvl="0">
              <a:lnSpc>
                <a:spcPct val="107000"/>
              </a:lnSpc>
              <a:spcAft>
                <a:spcPts val="0"/>
              </a:spcAft>
            </a:pPr>
            <a:r>
              <a:rPr lang="en-US" b="1" dirty="0">
                <a:ea typeface="Roboto" panose="02000000000000000000" pitchFamily="2" charset="0"/>
                <a:cs typeface="Arial" panose="020B0604020202020204" pitchFamily="34" charset="0"/>
              </a:rPr>
              <a:t>Fusion</a:t>
            </a:r>
            <a:r>
              <a:rPr lang="el-GR" b="1" dirty="0">
                <a:ea typeface="Roboto" panose="02000000000000000000" pitchFamily="2" charset="0"/>
                <a:cs typeface="Arial" panose="020B0604020202020204" pitchFamily="34" charset="0"/>
              </a:rPr>
              <a:t> 360</a:t>
            </a:r>
            <a:r>
              <a:rPr lang="el-GR" dirty="0">
                <a:ea typeface="Roboto" panose="02000000000000000000" pitchFamily="2" charset="0"/>
                <a:cs typeface="Arial" panose="020B0604020202020204" pitchFamily="34" charset="0"/>
              </a:rPr>
              <a:t>. </a:t>
            </a:r>
            <a:r>
              <a:rPr lang="el-GR" sz="1200" dirty="0">
                <a:solidFill>
                  <a:schemeClr val="bg2">
                    <a:lumMod val="50000"/>
                  </a:schemeClr>
                </a:solidFill>
                <a:ea typeface="Roboto" panose="02000000000000000000" pitchFamily="2" charset="0"/>
                <a:cs typeface="Arial" panose="020B0604020202020204" pitchFamily="34" charset="0"/>
              </a:rPr>
              <a:t>Ένα παραμετρικό και </a:t>
            </a:r>
            <a:r>
              <a:rPr lang="en-US" sz="1200" dirty="0">
                <a:solidFill>
                  <a:schemeClr val="bg2">
                    <a:lumMod val="50000"/>
                  </a:schemeClr>
                </a:solidFill>
                <a:ea typeface="Roboto" panose="02000000000000000000" pitchFamily="2" charset="0"/>
                <a:cs typeface="Arial" panose="020B0604020202020204" pitchFamily="34" charset="0"/>
              </a:rPr>
              <a:t>cloud</a:t>
            </a:r>
            <a:r>
              <a:rPr lang="el-GR" sz="1200" dirty="0">
                <a:solidFill>
                  <a:schemeClr val="bg2">
                    <a:lumMod val="50000"/>
                  </a:schemeClr>
                </a:solidFill>
                <a:ea typeface="Roboto" panose="02000000000000000000" pitchFamily="2" charset="0"/>
                <a:cs typeface="Arial" panose="020B0604020202020204" pitchFamily="34" charset="0"/>
              </a:rPr>
              <a:t>-</a:t>
            </a:r>
            <a:r>
              <a:rPr lang="en-US" sz="1200" dirty="0">
                <a:solidFill>
                  <a:schemeClr val="bg2">
                    <a:lumMod val="50000"/>
                  </a:schemeClr>
                </a:solidFill>
                <a:ea typeface="Roboto" panose="02000000000000000000" pitchFamily="2" charset="0"/>
                <a:cs typeface="Arial" panose="020B0604020202020204" pitchFamily="34" charset="0"/>
              </a:rPr>
              <a:t>based </a:t>
            </a:r>
            <a:r>
              <a:rPr lang="en-GB" sz="1200" dirty="0">
                <a:solidFill>
                  <a:schemeClr val="bg2">
                    <a:lumMod val="50000"/>
                  </a:schemeClr>
                </a:solidFill>
                <a:ea typeface="Roboto" panose="02000000000000000000" pitchFamily="2" charset="0"/>
                <a:cs typeface="Arial" panose="020B0604020202020204" pitchFamily="34" charset="0"/>
              </a:rPr>
              <a:t>CAD</a:t>
            </a:r>
            <a:r>
              <a:rPr lang="el-GR" sz="1200" dirty="0">
                <a:solidFill>
                  <a:schemeClr val="bg2">
                    <a:lumMod val="50000"/>
                  </a:schemeClr>
                </a:solidFill>
                <a:ea typeface="Roboto" panose="02000000000000000000" pitchFamily="2" charset="0"/>
                <a:cs typeface="Arial" panose="020B0604020202020204" pitchFamily="34" charset="0"/>
              </a:rPr>
              <a:t>, </a:t>
            </a:r>
            <a:r>
              <a:rPr lang="en-GB" sz="1200" dirty="0">
                <a:solidFill>
                  <a:schemeClr val="bg2">
                    <a:lumMod val="50000"/>
                  </a:schemeClr>
                </a:solidFill>
                <a:ea typeface="Roboto" panose="02000000000000000000" pitchFamily="2" charset="0"/>
                <a:cs typeface="Arial" panose="020B0604020202020204" pitchFamily="34" charset="0"/>
              </a:rPr>
              <a:t>CAM</a:t>
            </a:r>
            <a:r>
              <a:rPr lang="el-GR" sz="1200" dirty="0">
                <a:solidFill>
                  <a:schemeClr val="bg2">
                    <a:lumMod val="50000"/>
                  </a:schemeClr>
                </a:solidFill>
                <a:ea typeface="Roboto" panose="02000000000000000000" pitchFamily="2" charset="0"/>
                <a:cs typeface="Arial" panose="020B0604020202020204" pitchFamily="34" charset="0"/>
              </a:rPr>
              <a:t>, </a:t>
            </a:r>
            <a:r>
              <a:rPr lang="en-GB" sz="1200" dirty="0">
                <a:solidFill>
                  <a:schemeClr val="bg2">
                    <a:lumMod val="50000"/>
                  </a:schemeClr>
                </a:solidFill>
                <a:ea typeface="Roboto" panose="02000000000000000000" pitchFamily="2" charset="0"/>
                <a:cs typeface="Arial" panose="020B0604020202020204" pitchFamily="34" charset="0"/>
              </a:rPr>
              <a:t>CAE</a:t>
            </a:r>
            <a:r>
              <a:rPr lang="el-GR" sz="1200" dirty="0">
                <a:solidFill>
                  <a:schemeClr val="bg2">
                    <a:lumMod val="50000"/>
                  </a:schemeClr>
                </a:solidFill>
                <a:ea typeface="Roboto" panose="02000000000000000000" pitchFamily="2" charset="0"/>
                <a:cs typeface="Arial" panose="020B0604020202020204" pitchFamily="34" charset="0"/>
              </a:rPr>
              <a:t>, </a:t>
            </a:r>
            <a:r>
              <a:rPr lang="en-GB" sz="1200" dirty="0">
                <a:solidFill>
                  <a:schemeClr val="bg2">
                    <a:lumMod val="50000"/>
                  </a:schemeClr>
                </a:solidFill>
                <a:ea typeface="Roboto" panose="02000000000000000000" pitchFamily="2" charset="0"/>
                <a:cs typeface="Arial" panose="020B0604020202020204" pitchFamily="34" charset="0"/>
              </a:rPr>
              <a:t>and PCB</a:t>
            </a:r>
            <a:r>
              <a:rPr lang="el-GR" sz="1200" dirty="0">
                <a:solidFill>
                  <a:schemeClr val="bg2">
                    <a:lumMod val="50000"/>
                  </a:schemeClr>
                </a:solidFill>
                <a:ea typeface="Roboto" panose="02000000000000000000" pitchFamily="2" charset="0"/>
                <a:cs typeface="Arial" panose="020B0604020202020204" pitchFamily="34" charset="0"/>
              </a:rPr>
              <a:t> πλατφόρμα λογισμικού για την δημιουργία ψηφιακών διδύμων.</a:t>
            </a:r>
          </a:p>
          <a:p>
            <a:pPr lvl="0">
              <a:lnSpc>
                <a:spcPct val="107000"/>
              </a:lnSpc>
              <a:spcAft>
                <a:spcPts val="800"/>
              </a:spcAft>
            </a:pPr>
            <a:r>
              <a:rPr lang="en-GB" b="1" dirty="0" err="1">
                <a:ea typeface="Roboto" panose="02000000000000000000" pitchFamily="2" charset="0"/>
                <a:cs typeface="Arial" panose="020B0604020202020204" pitchFamily="34" charset="0"/>
              </a:rPr>
              <a:t>Synera</a:t>
            </a:r>
            <a:r>
              <a:rPr lang="el-GR" b="1" dirty="0">
                <a:ea typeface="Roboto" panose="02000000000000000000" pitchFamily="2" charset="0"/>
                <a:cs typeface="Arial" panose="020B0604020202020204" pitchFamily="34" charset="0"/>
              </a:rPr>
              <a:t>.</a:t>
            </a:r>
            <a:r>
              <a:rPr lang="el-GR" dirty="0">
                <a:ea typeface="Roboto" panose="02000000000000000000" pitchFamily="2" charset="0"/>
                <a:cs typeface="Arial" panose="020B0604020202020204" pitchFamily="34" charset="0"/>
              </a:rPr>
              <a:t> </a:t>
            </a:r>
            <a:r>
              <a:rPr lang="el-GR" sz="1200" dirty="0">
                <a:solidFill>
                  <a:schemeClr val="bg2">
                    <a:lumMod val="50000"/>
                  </a:schemeClr>
                </a:solidFill>
                <a:ea typeface="Roboto" panose="02000000000000000000" pitchFamily="2" charset="0"/>
                <a:cs typeface="Arial" panose="020B0604020202020204" pitchFamily="34" charset="0"/>
              </a:rPr>
              <a:t>Μία </a:t>
            </a:r>
            <a:r>
              <a:rPr lang="en-US" sz="1200" dirty="0">
                <a:solidFill>
                  <a:schemeClr val="bg2">
                    <a:lumMod val="50000"/>
                  </a:schemeClr>
                </a:solidFill>
                <a:ea typeface="Roboto" panose="02000000000000000000" pitchFamily="2" charset="0"/>
                <a:cs typeface="Arial" panose="020B0604020202020204" pitchFamily="34" charset="0"/>
              </a:rPr>
              <a:t>low</a:t>
            </a:r>
            <a:r>
              <a:rPr lang="el-GR" sz="1200" dirty="0">
                <a:solidFill>
                  <a:schemeClr val="bg2">
                    <a:lumMod val="50000"/>
                  </a:schemeClr>
                </a:solidFill>
                <a:ea typeface="Roboto" panose="02000000000000000000" pitchFamily="2" charset="0"/>
                <a:cs typeface="Arial" panose="020B0604020202020204" pitchFamily="34" charset="0"/>
              </a:rPr>
              <a:t>-</a:t>
            </a:r>
            <a:r>
              <a:rPr lang="en-US" sz="1200" dirty="0">
                <a:solidFill>
                  <a:schemeClr val="bg2">
                    <a:lumMod val="50000"/>
                  </a:schemeClr>
                </a:solidFill>
                <a:ea typeface="Roboto" panose="02000000000000000000" pitchFamily="2" charset="0"/>
                <a:cs typeface="Arial" panose="020B0604020202020204" pitchFamily="34" charset="0"/>
              </a:rPr>
              <a:t>code</a:t>
            </a:r>
            <a:r>
              <a:rPr lang="el-GR" sz="1200" dirty="0">
                <a:solidFill>
                  <a:schemeClr val="bg2">
                    <a:lumMod val="50000"/>
                  </a:schemeClr>
                </a:solidFill>
                <a:ea typeface="Roboto" panose="02000000000000000000" pitchFamily="2" charset="0"/>
                <a:cs typeface="Arial" panose="020B0604020202020204" pitchFamily="34" charset="0"/>
              </a:rPr>
              <a:t> πλατφόρμα για την ανάπτυξη των σταδίων δημιουργίας προϊόντων με τη χρήση απλού </a:t>
            </a:r>
            <a:r>
              <a:rPr lang="en-GB" sz="1200" dirty="0">
                <a:solidFill>
                  <a:schemeClr val="bg2">
                    <a:lumMod val="50000"/>
                  </a:schemeClr>
                </a:solidFill>
                <a:ea typeface="Roboto" panose="02000000000000000000" pitchFamily="2" charset="0"/>
                <a:cs typeface="Arial" panose="020B0604020202020204" pitchFamily="34" charset="0"/>
              </a:rPr>
              <a:t>visual editor</a:t>
            </a:r>
            <a:r>
              <a:rPr lang="el-GR" sz="1200" dirty="0">
                <a:solidFill>
                  <a:schemeClr val="bg2">
                    <a:lumMod val="50000"/>
                  </a:schemeClr>
                </a:solidFill>
                <a:ea typeface="Roboto" panose="02000000000000000000" pitchFamily="2" charset="0"/>
                <a:cs typeface="Arial" panose="020B0604020202020204" pitchFamily="34" charset="0"/>
              </a:rPr>
              <a:t>, όπου ενσωματώνονται </a:t>
            </a:r>
            <a:r>
              <a:rPr lang="en-GB" sz="1200" dirty="0">
                <a:solidFill>
                  <a:schemeClr val="bg2">
                    <a:lumMod val="50000"/>
                  </a:schemeClr>
                </a:solidFill>
                <a:ea typeface="Roboto" panose="02000000000000000000" pitchFamily="2" charset="0"/>
                <a:cs typeface="Arial" panose="020B0604020202020204" pitchFamily="34" charset="0"/>
              </a:rPr>
              <a:t>CAE</a:t>
            </a:r>
            <a:r>
              <a:rPr lang="el-GR" sz="1200" dirty="0">
                <a:solidFill>
                  <a:schemeClr val="bg2">
                    <a:lumMod val="50000"/>
                  </a:schemeClr>
                </a:solidFill>
                <a:ea typeface="Roboto" panose="02000000000000000000" pitchFamily="2" charset="0"/>
                <a:cs typeface="Arial" panose="020B0604020202020204" pitchFamily="34" charset="0"/>
              </a:rPr>
              <a:t> εργαλεία, αυτοματοποίηση κρίσιμων καθηκόντων και η χρήση προηγμένων υπολογιστικών σχεδιαστικών αλγορίθμων.</a:t>
            </a:r>
            <a:endParaRPr lang="el-GR" dirty="0">
              <a:solidFill>
                <a:schemeClr val="bg2">
                  <a:lumMod val="50000"/>
                </a:schemeClr>
              </a:solidFill>
              <a:ea typeface="Roboto" panose="02000000000000000000" pitchFamily="2" charset="0"/>
              <a:cs typeface="Arial" panose="020B0604020202020204" pitchFamily="34" charset="0"/>
            </a:endParaRPr>
          </a:p>
        </p:txBody>
      </p:sp>
      <p:sp>
        <p:nvSpPr>
          <p:cNvPr id="15" name="Rectangle 14">
            <a:extLst>
              <a:ext uri="{FF2B5EF4-FFF2-40B4-BE49-F238E27FC236}">
                <a16:creationId xmlns:a16="http://schemas.microsoft.com/office/drawing/2014/main" id="{D69B55EC-DA3B-4173-940B-F3F4E1316688}"/>
              </a:ext>
            </a:extLst>
          </p:cNvPr>
          <p:cNvSpPr/>
          <p:nvPr/>
        </p:nvSpPr>
        <p:spPr>
          <a:xfrm>
            <a:off x="7236070" y="4372097"/>
            <a:ext cx="4774222" cy="1495794"/>
          </a:xfrm>
          <a:prstGeom prst="rect">
            <a:avLst/>
          </a:prstGeom>
        </p:spPr>
        <p:txBody>
          <a:bodyPr wrap="square">
            <a:spAutoFit/>
          </a:bodyPr>
          <a:lstStyle/>
          <a:p>
            <a:pPr lvl="0" algn="just">
              <a:lnSpc>
                <a:spcPct val="107000"/>
              </a:lnSpc>
              <a:spcAft>
                <a:spcPts val="0"/>
              </a:spcAft>
            </a:pPr>
            <a:r>
              <a:rPr lang="el-GR" sz="2400" b="1" dirty="0">
                <a:ea typeface="Roboto Black" panose="02000000000000000000" pitchFamily="2" charset="0"/>
                <a:cs typeface="Arial" panose="020B0604020202020204" pitchFamily="34" charset="0"/>
              </a:rPr>
              <a:t>ΜΕΤΕΠΕΞΕΡΓΑΣΙΑ</a:t>
            </a:r>
          </a:p>
          <a:p>
            <a:pPr marL="285750" lvl="0" indent="-285750" algn="just">
              <a:lnSpc>
                <a:spcPct val="107000"/>
              </a:lnSpc>
              <a:spcAft>
                <a:spcPts val="0"/>
              </a:spcAft>
              <a:buFont typeface="Arial" panose="020B0604020202020204" pitchFamily="34" charset="0"/>
              <a:buChar char="•"/>
            </a:pPr>
            <a:r>
              <a:rPr lang="el-GR" sz="1200" dirty="0">
                <a:solidFill>
                  <a:schemeClr val="bg2">
                    <a:lumMod val="50000"/>
                  </a:schemeClr>
                </a:solidFill>
                <a:ea typeface="Roboto" panose="02000000000000000000" pitchFamily="2" charset="0"/>
                <a:cs typeface="Arial" panose="020B0604020202020204" pitchFamily="34" charset="0"/>
              </a:rPr>
              <a:t>Ένα σύστημα επιμετάλλωσης για επιμεταλλώσεις πλαστικών επιφανειών (Ε.Π.Π.).</a:t>
            </a:r>
          </a:p>
          <a:p>
            <a:pPr marL="285750" lvl="0" indent="-285750" algn="just">
              <a:lnSpc>
                <a:spcPct val="107000"/>
              </a:lnSpc>
              <a:spcAft>
                <a:spcPts val="800"/>
              </a:spcAft>
              <a:buFont typeface="Arial" panose="020B0604020202020204" pitchFamily="34" charset="0"/>
              <a:buChar char="•"/>
            </a:pPr>
            <a:r>
              <a:rPr lang="el-GR" sz="1200" dirty="0">
                <a:solidFill>
                  <a:schemeClr val="bg2">
                    <a:lumMod val="50000"/>
                  </a:schemeClr>
                </a:solidFill>
                <a:ea typeface="Roboto" panose="02000000000000000000" pitchFamily="2" charset="0"/>
                <a:cs typeface="Arial" panose="020B0604020202020204" pitchFamily="34" charset="0"/>
              </a:rPr>
              <a:t>Ένα σύστημα ανακύκλωσης πλαστικού υλικού εκτύπωσης μειώνοντας περαιτέρω το περιβαλλοντικό αποτύπωμα της εταιρείας (ΒΙ.ΠΕ. Πατρών).</a:t>
            </a:r>
            <a:endParaRPr lang="el-GR" sz="1400" dirty="0">
              <a:solidFill>
                <a:schemeClr val="bg2">
                  <a:lumMod val="50000"/>
                </a:schemeClr>
              </a:solidFill>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991789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BB1D3-1C14-4B3E-9C78-BC53DB7AB8C3}"/>
              </a:ext>
            </a:extLst>
          </p:cNvPr>
          <p:cNvSpPr>
            <a:spLocks noGrp="1"/>
          </p:cNvSpPr>
          <p:nvPr>
            <p:ph type="title"/>
          </p:nvPr>
        </p:nvSpPr>
        <p:spPr/>
        <p:txBody>
          <a:bodyPr/>
          <a:lstStyle/>
          <a:p>
            <a:r>
              <a:rPr lang="el-GR" dirty="0">
                <a:solidFill>
                  <a:schemeClr val="tx1">
                    <a:lumMod val="50000"/>
                    <a:lumOff val="50000"/>
                  </a:schemeClr>
                </a:solidFill>
              </a:rPr>
              <a:t>ΠΡΟΙΟΝΤΑ</a:t>
            </a:r>
          </a:p>
        </p:txBody>
      </p:sp>
      <p:sp>
        <p:nvSpPr>
          <p:cNvPr id="3" name="Date Placeholder 2">
            <a:extLst>
              <a:ext uri="{FF2B5EF4-FFF2-40B4-BE49-F238E27FC236}">
                <a16:creationId xmlns:a16="http://schemas.microsoft.com/office/drawing/2014/main" id="{EA41EA6B-8790-40D6-AC37-E2CD0831AD9F}"/>
              </a:ext>
            </a:extLst>
          </p:cNvPr>
          <p:cNvSpPr>
            <a:spLocks noGrp="1"/>
          </p:cNvSpPr>
          <p:nvPr>
            <p:ph type="dt" sz="half" idx="10"/>
          </p:nvPr>
        </p:nvSpPr>
        <p:spPr/>
        <p:txBody>
          <a:bodyPr/>
          <a:lstStyle/>
          <a:p>
            <a:r>
              <a:rPr lang="el-GR"/>
              <a:t>17/5/2024</a:t>
            </a:r>
          </a:p>
        </p:txBody>
      </p:sp>
      <p:sp>
        <p:nvSpPr>
          <p:cNvPr id="4" name="Footer Placeholder 3">
            <a:extLst>
              <a:ext uri="{FF2B5EF4-FFF2-40B4-BE49-F238E27FC236}">
                <a16:creationId xmlns:a16="http://schemas.microsoft.com/office/drawing/2014/main" id="{09D7B2F6-276D-4D09-B2F7-662118A4E435}"/>
              </a:ext>
            </a:extLst>
          </p:cNvPr>
          <p:cNvSpPr>
            <a:spLocks noGrp="1"/>
          </p:cNvSpPr>
          <p:nvPr>
            <p:ph type="ftr" sz="quarter" idx="11"/>
          </p:nvPr>
        </p:nvSpPr>
        <p:spPr/>
        <p:txBody>
          <a:bodyPr/>
          <a:lstStyle/>
          <a:p>
            <a:r>
              <a:rPr lang="el-GR"/>
              <a:t>ΗΜΕΡΙΔΑ ΚΙ ΕΙΕ ΜΑΙΟΣ 2024</a:t>
            </a:r>
          </a:p>
        </p:txBody>
      </p:sp>
      <p:sp>
        <p:nvSpPr>
          <p:cNvPr id="5" name="Slide Number Placeholder 4">
            <a:extLst>
              <a:ext uri="{FF2B5EF4-FFF2-40B4-BE49-F238E27FC236}">
                <a16:creationId xmlns:a16="http://schemas.microsoft.com/office/drawing/2014/main" id="{CBF7F803-DF99-48BF-A352-FB3908295440}"/>
              </a:ext>
            </a:extLst>
          </p:cNvPr>
          <p:cNvSpPr>
            <a:spLocks noGrp="1"/>
          </p:cNvSpPr>
          <p:nvPr>
            <p:ph type="sldNum" sz="quarter" idx="12"/>
          </p:nvPr>
        </p:nvSpPr>
        <p:spPr/>
        <p:txBody>
          <a:bodyPr/>
          <a:lstStyle/>
          <a:p>
            <a:fld id="{D590D91A-1525-4544-8FAB-B681FDA53734}" type="slidenum">
              <a:rPr lang="el-GR" smtClean="0"/>
              <a:t>15</a:t>
            </a:fld>
            <a:endParaRPr lang="el-GR"/>
          </a:p>
        </p:txBody>
      </p:sp>
      <p:grpSp>
        <p:nvGrpSpPr>
          <p:cNvPr id="6" name="Group 5">
            <a:extLst>
              <a:ext uri="{FF2B5EF4-FFF2-40B4-BE49-F238E27FC236}">
                <a16:creationId xmlns:a16="http://schemas.microsoft.com/office/drawing/2014/main" id="{EB7ABC0D-D461-4807-ACEF-DA702F939F89}"/>
              </a:ext>
            </a:extLst>
          </p:cNvPr>
          <p:cNvGrpSpPr/>
          <p:nvPr/>
        </p:nvGrpSpPr>
        <p:grpSpPr>
          <a:xfrm>
            <a:off x="877075" y="2703346"/>
            <a:ext cx="7058788" cy="540000"/>
            <a:chOff x="629391" y="1206271"/>
            <a:chExt cx="7058788" cy="540000"/>
          </a:xfrm>
          <a:solidFill>
            <a:srgbClr val="0319EB"/>
          </a:solidFill>
        </p:grpSpPr>
        <p:sp>
          <p:nvSpPr>
            <p:cNvPr id="7" name="Rectangle 13">
              <a:extLst>
                <a:ext uri="{FF2B5EF4-FFF2-40B4-BE49-F238E27FC236}">
                  <a16:creationId xmlns:a16="http://schemas.microsoft.com/office/drawing/2014/main" id="{F835AD5E-BF0E-45F6-A69E-2B3BDE90B766}"/>
                </a:ext>
              </a:extLst>
            </p:cNvPr>
            <p:cNvSpPr/>
            <p:nvPr/>
          </p:nvSpPr>
          <p:spPr>
            <a:xfrm>
              <a:off x="629392" y="1206271"/>
              <a:ext cx="7058787"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 name="TextBox 7">
              <a:extLst>
                <a:ext uri="{FF2B5EF4-FFF2-40B4-BE49-F238E27FC236}">
                  <a16:creationId xmlns:a16="http://schemas.microsoft.com/office/drawing/2014/main" id="{60B573F2-AB03-45C6-AEBD-D95B8EC83111}"/>
                </a:ext>
              </a:extLst>
            </p:cNvPr>
            <p:cNvSpPr txBox="1"/>
            <p:nvPr/>
          </p:nvSpPr>
          <p:spPr>
            <a:xfrm>
              <a:off x="629391" y="1214661"/>
              <a:ext cx="6766020" cy="523220"/>
            </a:xfrm>
            <a:prstGeom prst="rect">
              <a:avLst/>
            </a:prstGeom>
            <a:grpFill/>
          </p:spPr>
          <p:txBody>
            <a:bodyPr wrap="square" rtlCol="0">
              <a:spAutoFit/>
            </a:bodyPr>
            <a:lstStyle/>
            <a:p>
              <a:r>
                <a:rPr lang="el-GR" sz="2800" dirty="0">
                  <a:solidFill>
                    <a:schemeClr val="bg1"/>
                  </a:solidFill>
                  <a:latin typeface="Roboto Black" panose="02000000000000000000" pitchFamily="2" charset="0"/>
                  <a:ea typeface="Roboto Black" panose="02000000000000000000" pitchFamily="2" charset="0"/>
                </a:rPr>
                <a:t>Εκτύπωση από </a:t>
              </a:r>
              <a:r>
                <a:rPr lang="en-US" sz="2800" dirty="0">
                  <a:solidFill>
                    <a:schemeClr val="bg1"/>
                  </a:solidFill>
                  <a:latin typeface="Roboto Black" panose="02000000000000000000" pitchFamily="2" charset="0"/>
                  <a:ea typeface="Roboto Black" panose="02000000000000000000" pitchFamily="2" charset="0"/>
                </a:rPr>
                <a:t>0,003m</a:t>
              </a:r>
              <a:r>
                <a:rPr lang="en-US" sz="2800" baseline="30000" dirty="0">
                  <a:solidFill>
                    <a:schemeClr val="bg1"/>
                  </a:solidFill>
                  <a:latin typeface="Roboto Black" panose="02000000000000000000" pitchFamily="2" charset="0"/>
                  <a:ea typeface="Roboto Black" panose="02000000000000000000" pitchFamily="2" charset="0"/>
                </a:rPr>
                <a:t>3</a:t>
              </a:r>
              <a:r>
                <a:rPr lang="en-US" sz="2800" dirty="0">
                  <a:solidFill>
                    <a:schemeClr val="bg1"/>
                  </a:solidFill>
                  <a:latin typeface="Roboto Black" panose="02000000000000000000" pitchFamily="2" charset="0"/>
                  <a:ea typeface="Roboto Black" panose="02000000000000000000" pitchFamily="2" charset="0"/>
                </a:rPr>
                <a:t> </a:t>
              </a:r>
              <a:r>
                <a:rPr lang="el-GR" sz="2800" dirty="0">
                  <a:solidFill>
                    <a:schemeClr val="bg1"/>
                  </a:solidFill>
                  <a:latin typeface="Roboto Black" panose="02000000000000000000" pitchFamily="2" charset="0"/>
                  <a:ea typeface="Roboto Black" panose="02000000000000000000" pitchFamily="2" charset="0"/>
                </a:rPr>
                <a:t>ως</a:t>
              </a:r>
              <a:r>
                <a:rPr lang="en-US" sz="2800" dirty="0">
                  <a:solidFill>
                    <a:schemeClr val="bg1"/>
                  </a:solidFill>
                  <a:latin typeface="Roboto Black" panose="02000000000000000000" pitchFamily="2" charset="0"/>
                  <a:ea typeface="Roboto Black" panose="02000000000000000000" pitchFamily="2" charset="0"/>
                </a:rPr>
                <a:t> 3,8m</a:t>
              </a:r>
              <a:r>
                <a:rPr lang="en-US" sz="2800" baseline="30000" dirty="0">
                  <a:solidFill>
                    <a:schemeClr val="bg1"/>
                  </a:solidFill>
                  <a:latin typeface="Roboto Black" panose="02000000000000000000" pitchFamily="2" charset="0"/>
                  <a:ea typeface="Roboto Black" panose="02000000000000000000" pitchFamily="2" charset="0"/>
                </a:rPr>
                <a:t>3</a:t>
              </a:r>
              <a:endParaRPr lang="el-GR" sz="2800" dirty="0">
                <a:solidFill>
                  <a:schemeClr val="bg1"/>
                </a:solidFill>
                <a:latin typeface="Roboto Black" panose="02000000000000000000" pitchFamily="2" charset="0"/>
                <a:ea typeface="Roboto Black" panose="02000000000000000000" pitchFamily="2" charset="0"/>
              </a:endParaRPr>
            </a:p>
          </p:txBody>
        </p:sp>
      </p:grpSp>
      <p:pic>
        <p:nvPicPr>
          <p:cNvPr id="9" name="Picture 3">
            <a:extLst>
              <a:ext uri="{FF2B5EF4-FFF2-40B4-BE49-F238E27FC236}">
                <a16:creationId xmlns:a16="http://schemas.microsoft.com/office/drawing/2014/main" id="{D926092F-474F-4AC3-ABFC-55AE52B781FB}"/>
              </a:ext>
            </a:extLst>
          </p:cNvPr>
          <p:cNvPicPr>
            <a:picLocks noChangeAspect="1"/>
          </p:cNvPicPr>
          <p:nvPr/>
        </p:nvPicPr>
        <p:blipFill>
          <a:blip r:embed="rId2"/>
          <a:stretch>
            <a:fillRect/>
          </a:stretch>
        </p:blipFill>
        <p:spPr>
          <a:xfrm>
            <a:off x="8079651" y="3451559"/>
            <a:ext cx="3942797" cy="773889"/>
          </a:xfrm>
          <a:prstGeom prst="rect">
            <a:avLst/>
          </a:prstGeom>
        </p:spPr>
      </p:pic>
      <p:grpSp>
        <p:nvGrpSpPr>
          <p:cNvPr id="10" name="Group 9">
            <a:extLst>
              <a:ext uri="{FF2B5EF4-FFF2-40B4-BE49-F238E27FC236}">
                <a16:creationId xmlns:a16="http://schemas.microsoft.com/office/drawing/2014/main" id="{7133CA97-C1EE-442F-9F2F-AE50FC4E50A1}"/>
              </a:ext>
            </a:extLst>
          </p:cNvPr>
          <p:cNvGrpSpPr/>
          <p:nvPr/>
        </p:nvGrpSpPr>
        <p:grpSpPr>
          <a:xfrm>
            <a:off x="883504" y="3528698"/>
            <a:ext cx="7058789" cy="540000"/>
            <a:chOff x="629391" y="3162560"/>
            <a:chExt cx="7058789" cy="540000"/>
          </a:xfrm>
        </p:grpSpPr>
        <p:sp>
          <p:nvSpPr>
            <p:cNvPr id="11" name="Rectangle 15">
              <a:extLst>
                <a:ext uri="{FF2B5EF4-FFF2-40B4-BE49-F238E27FC236}">
                  <a16:creationId xmlns:a16="http://schemas.microsoft.com/office/drawing/2014/main" id="{E8893041-0C3B-46E8-849D-1629E2BF9072}"/>
                </a:ext>
              </a:extLst>
            </p:cNvPr>
            <p:cNvSpPr/>
            <p:nvPr/>
          </p:nvSpPr>
          <p:spPr>
            <a:xfrm>
              <a:off x="629392" y="3162560"/>
              <a:ext cx="7058788" cy="540000"/>
            </a:xfrm>
            <a:prstGeom prst="rect">
              <a:avLst/>
            </a:prstGeom>
            <a:solidFill>
              <a:srgbClr val="031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2" name="TextBox 11">
              <a:extLst>
                <a:ext uri="{FF2B5EF4-FFF2-40B4-BE49-F238E27FC236}">
                  <a16:creationId xmlns:a16="http://schemas.microsoft.com/office/drawing/2014/main" id="{51D84192-DCAE-4164-BD38-9399AD4F44C6}"/>
                </a:ext>
              </a:extLst>
            </p:cNvPr>
            <p:cNvSpPr txBox="1"/>
            <p:nvPr/>
          </p:nvSpPr>
          <p:spPr>
            <a:xfrm>
              <a:off x="629391" y="3170950"/>
              <a:ext cx="6946493" cy="523220"/>
            </a:xfrm>
            <a:prstGeom prst="rect">
              <a:avLst/>
            </a:prstGeom>
            <a:solidFill>
              <a:srgbClr val="0319EB"/>
            </a:solidFill>
          </p:spPr>
          <p:txBody>
            <a:bodyPr wrap="square" rtlCol="0">
              <a:spAutoFit/>
            </a:bodyPr>
            <a:lstStyle/>
            <a:p>
              <a:r>
                <a:rPr lang="el-GR" sz="2800" dirty="0">
                  <a:solidFill>
                    <a:schemeClr val="bg1"/>
                  </a:solidFill>
                  <a:latin typeface="Roboto Black" panose="02000000000000000000" pitchFamily="2" charset="0"/>
                  <a:ea typeface="Roboto Black" panose="02000000000000000000" pitchFamily="2" charset="0"/>
                </a:rPr>
                <a:t>Κατασκευή κατά παραγγελία</a:t>
              </a:r>
            </a:p>
          </p:txBody>
        </p:sp>
      </p:grpSp>
      <p:grpSp>
        <p:nvGrpSpPr>
          <p:cNvPr id="13" name="Group 27">
            <a:extLst>
              <a:ext uri="{FF2B5EF4-FFF2-40B4-BE49-F238E27FC236}">
                <a16:creationId xmlns:a16="http://schemas.microsoft.com/office/drawing/2014/main" id="{45C01C67-2594-4A2E-AA10-B0AEB2D73A93}"/>
              </a:ext>
            </a:extLst>
          </p:cNvPr>
          <p:cNvGrpSpPr/>
          <p:nvPr/>
        </p:nvGrpSpPr>
        <p:grpSpPr>
          <a:xfrm>
            <a:off x="899020" y="4391113"/>
            <a:ext cx="7058789" cy="540000"/>
            <a:chOff x="629391" y="3162560"/>
            <a:chExt cx="7058789" cy="540000"/>
          </a:xfrm>
          <a:solidFill>
            <a:srgbClr val="0319EB"/>
          </a:solidFill>
        </p:grpSpPr>
        <p:sp>
          <p:nvSpPr>
            <p:cNvPr id="14" name="Rectangle 28">
              <a:extLst>
                <a:ext uri="{FF2B5EF4-FFF2-40B4-BE49-F238E27FC236}">
                  <a16:creationId xmlns:a16="http://schemas.microsoft.com/office/drawing/2014/main" id="{9D2DC259-D368-42AE-B0FC-30E9C3A2F716}"/>
                </a:ext>
              </a:extLst>
            </p:cNvPr>
            <p:cNvSpPr/>
            <p:nvPr/>
          </p:nvSpPr>
          <p:spPr>
            <a:xfrm>
              <a:off x="629392" y="3162560"/>
              <a:ext cx="7058788"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5" name="TextBox 14">
              <a:extLst>
                <a:ext uri="{FF2B5EF4-FFF2-40B4-BE49-F238E27FC236}">
                  <a16:creationId xmlns:a16="http://schemas.microsoft.com/office/drawing/2014/main" id="{93AA997D-A02B-468E-863A-FB2863C35CF6}"/>
                </a:ext>
              </a:extLst>
            </p:cNvPr>
            <p:cNvSpPr txBox="1"/>
            <p:nvPr/>
          </p:nvSpPr>
          <p:spPr>
            <a:xfrm>
              <a:off x="629391" y="3170950"/>
              <a:ext cx="6946493" cy="523220"/>
            </a:xfrm>
            <a:prstGeom prst="rect">
              <a:avLst/>
            </a:prstGeom>
            <a:grpFill/>
          </p:spPr>
          <p:txBody>
            <a:bodyPr wrap="square" rtlCol="0">
              <a:spAutoFit/>
            </a:bodyPr>
            <a:lstStyle/>
            <a:p>
              <a:r>
                <a:rPr lang="el-GR" sz="2800" dirty="0">
                  <a:solidFill>
                    <a:schemeClr val="bg1"/>
                  </a:solidFill>
                  <a:latin typeface="Roboto Black" panose="02000000000000000000" pitchFamily="2" charset="0"/>
                  <a:ea typeface="Roboto Black" panose="02000000000000000000" pitchFamily="2" charset="0"/>
                </a:rPr>
                <a:t>Πρωτότυπα</a:t>
              </a:r>
            </a:p>
          </p:txBody>
        </p:sp>
      </p:grpSp>
      <p:grpSp>
        <p:nvGrpSpPr>
          <p:cNvPr id="16" name="Group 61">
            <a:extLst>
              <a:ext uri="{FF2B5EF4-FFF2-40B4-BE49-F238E27FC236}">
                <a16:creationId xmlns:a16="http://schemas.microsoft.com/office/drawing/2014/main" id="{E061912F-E05E-472F-AA17-C7E929AF74EE}"/>
              </a:ext>
            </a:extLst>
          </p:cNvPr>
          <p:cNvGrpSpPr/>
          <p:nvPr/>
        </p:nvGrpSpPr>
        <p:grpSpPr>
          <a:xfrm>
            <a:off x="875949" y="5142082"/>
            <a:ext cx="7058789" cy="540000"/>
            <a:chOff x="629391" y="3162560"/>
            <a:chExt cx="7058789" cy="540000"/>
          </a:xfrm>
          <a:solidFill>
            <a:srgbClr val="0319EB"/>
          </a:solidFill>
        </p:grpSpPr>
        <p:sp>
          <p:nvSpPr>
            <p:cNvPr id="17" name="Rectangle 62">
              <a:extLst>
                <a:ext uri="{FF2B5EF4-FFF2-40B4-BE49-F238E27FC236}">
                  <a16:creationId xmlns:a16="http://schemas.microsoft.com/office/drawing/2014/main" id="{57456941-710B-41A4-80EE-E16AECA62EF7}"/>
                </a:ext>
              </a:extLst>
            </p:cNvPr>
            <p:cNvSpPr/>
            <p:nvPr/>
          </p:nvSpPr>
          <p:spPr>
            <a:xfrm>
              <a:off x="629392" y="3162560"/>
              <a:ext cx="7058788"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8" name="TextBox 17">
              <a:extLst>
                <a:ext uri="{FF2B5EF4-FFF2-40B4-BE49-F238E27FC236}">
                  <a16:creationId xmlns:a16="http://schemas.microsoft.com/office/drawing/2014/main" id="{5C9F156A-7D39-432B-8287-678AE4D3AD90}"/>
                </a:ext>
              </a:extLst>
            </p:cNvPr>
            <p:cNvSpPr txBox="1"/>
            <p:nvPr/>
          </p:nvSpPr>
          <p:spPr>
            <a:xfrm>
              <a:off x="629391" y="3170950"/>
              <a:ext cx="6946493" cy="523220"/>
            </a:xfrm>
            <a:prstGeom prst="rect">
              <a:avLst/>
            </a:prstGeom>
            <a:grpFill/>
          </p:spPr>
          <p:txBody>
            <a:bodyPr wrap="square" rtlCol="0">
              <a:spAutoFit/>
            </a:bodyPr>
            <a:lstStyle/>
            <a:p>
              <a:r>
                <a:rPr lang="el-GR" sz="2800" dirty="0">
                  <a:solidFill>
                    <a:schemeClr val="bg1"/>
                  </a:solidFill>
                  <a:latin typeface="Roboto Black" panose="02000000000000000000" pitchFamily="2" charset="0"/>
                  <a:ea typeface="Roboto Black" panose="02000000000000000000" pitchFamily="2" charset="0"/>
                </a:rPr>
                <a:t>Εκπαίδευση</a:t>
              </a:r>
            </a:p>
          </p:txBody>
        </p:sp>
      </p:grpSp>
      <p:grpSp>
        <p:nvGrpSpPr>
          <p:cNvPr id="19" name="Ομάδα 48">
            <a:extLst>
              <a:ext uri="{FF2B5EF4-FFF2-40B4-BE49-F238E27FC236}">
                <a16:creationId xmlns:a16="http://schemas.microsoft.com/office/drawing/2014/main" id="{DD2F9040-58C0-4A4E-88CE-5423BB002BAB}"/>
              </a:ext>
            </a:extLst>
          </p:cNvPr>
          <p:cNvGrpSpPr/>
          <p:nvPr/>
        </p:nvGrpSpPr>
        <p:grpSpPr>
          <a:xfrm>
            <a:off x="8246533" y="2150201"/>
            <a:ext cx="3494043" cy="3649466"/>
            <a:chOff x="8322616" y="2123731"/>
            <a:chExt cx="3426427" cy="3531881"/>
          </a:xfrm>
        </p:grpSpPr>
        <p:pic>
          <p:nvPicPr>
            <p:cNvPr id="20" name="Picture 30">
              <a:extLst>
                <a:ext uri="{FF2B5EF4-FFF2-40B4-BE49-F238E27FC236}">
                  <a16:creationId xmlns:a16="http://schemas.microsoft.com/office/drawing/2014/main" id="{EAA4B060-32F9-446B-B3B1-349580659381}"/>
                </a:ext>
              </a:extLst>
            </p:cNvPr>
            <p:cNvPicPr>
              <a:picLocks noChangeAspect="1"/>
            </p:cNvPicPr>
            <p:nvPr/>
          </p:nvPicPr>
          <p:blipFill>
            <a:blip r:embed="rId3"/>
            <a:stretch>
              <a:fillRect/>
            </a:stretch>
          </p:blipFill>
          <p:spPr>
            <a:xfrm>
              <a:off x="8473356" y="4391114"/>
              <a:ext cx="344729" cy="346939"/>
            </a:xfrm>
            <a:prstGeom prst="rect">
              <a:avLst/>
            </a:prstGeom>
          </p:spPr>
        </p:pic>
        <p:pic>
          <p:nvPicPr>
            <p:cNvPr id="21" name="Picture 31">
              <a:extLst>
                <a:ext uri="{FF2B5EF4-FFF2-40B4-BE49-F238E27FC236}">
                  <a16:creationId xmlns:a16="http://schemas.microsoft.com/office/drawing/2014/main" id="{8819A0B9-ED47-486F-A65B-48AB80458B28}"/>
                </a:ext>
              </a:extLst>
            </p:cNvPr>
            <p:cNvPicPr>
              <a:picLocks noChangeAspect="1"/>
            </p:cNvPicPr>
            <p:nvPr/>
          </p:nvPicPr>
          <p:blipFill>
            <a:blip r:embed="rId4"/>
            <a:stretch>
              <a:fillRect/>
            </a:stretch>
          </p:blipFill>
          <p:spPr>
            <a:xfrm>
              <a:off x="9221110" y="4391114"/>
              <a:ext cx="376053" cy="346939"/>
            </a:xfrm>
            <a:prstGeom prst="rect">
              <a:avLst/>
            </a:prstGeom>
          </p:spPr>
        </p:pic>
        <p:pic>
          <p:nvPicPr>
            <p:cNvPr id="22" name="Picture 32">
              <a:extLst>
                <a:ext uri="{FF2B5EF4-FFF2-40B4-BE49-F238E27FC236}">
                  <a16:creationId xmlns:a16="http://schemas.microsoft.com/office/drawing/2014/main" id="{A741CCB4-48ED-419D-AC4A-C91D7161252A}"/>
                </a:ext>
              </a:extLst>
            </p:cNvPr>
            <p:cNvPicPr>
              <a:picLocks noChangeAspect="1"/>
            </p:cNvPicPr>
            <p:nvPr/>
          </p:nvPicPr>
          <p:blipFill>
            <a:blip r:embed="rId5"/>
            <a:stretch>
              <a:fillRect/>
            </a:stretch>
          </p:blipFill>
          <p:spPr>
            <a:xfrm>
              <a:off x="10000188" y="4391114"/>
              <a:ext cx="387164" cy="346939"/>
            </a:xfrm>
            <a:prstGeom prst="rect">
              <a:avLst/>
            </a:prstGeom>
          </p:spPr>
        </p:pic>
        <p:pic>
          <p:nvPicPr>
            <p:cNvPr id="23" name="Picture 33">
              <a:extLst>
                <a:ext uri="{FF2B5EF4-FFF2-40B4-BE49-F238E27FC236}">
                  <a16:creationId xmlns:a16="http://schemas.microsoft.com/office/drawing/2014/main" id="{64E37F23-3031-4599-B13C-AE62FF2C3B53}"/>
                </a:ext>
              </a:extLst>
            </p:cNvPr>
            <p:cNvPicPr>
              <a:picLocks noChangeAspect="1"/>
            </p:cNvPicPr>
            <p:nvPr/>
          </p:nvPicPr>
          <p:blipFill>
            <a:blip r:embed="rId6"/>
            <a:stretch>
              <a:fillRect/>
            </a:stretch>
          </p:blipFill>
          <p:spPr>
            <a:xfrm>
              <a:off x="10790377" y="4391113"/>
              <a:ext cx="346939" cy="346939"/>
            </a:xfrm>
            <a:prstGeom prst="rect">
              <a:avLst/>
            </a:prstGeom>
          </p:spPr>
        </p:pic>
        <p:sp>
          <p:nvSpPr>
            <p:cNvPr id="24" name="Arrow: Right 40">
              <a:extLst>
                <a:ext uri="{FF2B5EF4-FFF2-40B4-BE49-F238E27FC236}">
                  <a16:creationId xmlns:a16="http://schemas.microsoft.com/office/drawing/2014/main" id="{483CE966-D265-4952-91DD-2FE10A3D1E65}"/>
                </a:ext>
              </a:extLst>
            </p:cNvPr>
            <p:cNvSpPr/>
            <p:nvPr/>
          </p:nvSpPr>
          <p:spPr>
            <a:xfrm>
              <a:off x="8771467" y="3638662"/>
              <a:ext cx="114300" cy="131233"/>
            </a:xfrm>
            <a:prstGeom prst="rightArrow">
              <a:avLst>
                <a:gd name="adj1" fmla="val 50000"/>
                <a:gd name="adj2" fmla="val 100000"/>
              </a:avLst>
            </a:prstGeom>
            <a:solidFill>
              <a:srgbClr val="002FA7"/>
            </a:solidFill>
            <a:ln>
              <a:solidFill>
                <a:srgbClr val="002F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Arrow: Right 41">
              <a:extLst>
                <a:ext uri="{FF2B5EF4-FFF2-40B4-BE49-F238E27FC236}">
                  <a16:creationId xmlns:a16="http://schemas.microsoft.com/office/drawing/2014/main" id="{CCCC93BA-2D88-404F-A85D-31E95C814F88}"/>
                </a:ext>
              </a:extLst>
            </p:cNvPr>
            <p:cNvSpPr/>
            <p:nvPr/>
          </p:nvSpPr>
          <p:spPr>
            <a:xfrm>
              <a:off x="9409136" y="3638662"/>
              <a:ext cx="114300" cy="131233"/>
            </a:xfrm>
            <a:prstGeom prst="rightArrow">
              <a:avLst>
                <a:gd name="adj1" fmla="val 50000"/>
                <a:gd name="adj2" fmla="val 100000"/>
              </a:avLst>
            </a:prstGeom>
            <a:solidFill>
              <a:srgbClr val="002FA7"/>
            </a:solidFill>
            <a:ln>
              <a:solidFill>
                <a:srgbClr val="002F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Arrow: Right 42">
              <a:extLst>
                <a:ext uri="{FF2B5EF4-FFF2-40B4-BE49-F238E27FC236}">
                  <a16:creationId xmlns:a16="http://schemas.microsoft.com/office/drawing/2014/main" id="{809B9FD6-8FA3-4F35-861E-A300D526AE0A}"/>
                </a:ext>
              </a:extLst>
            </p:cNvPr>
            <p:cNvSpPr/>
            <p:nvPr/>
          </p:nvSpPr>
          <p:spPr>
            <a:xfrm>
              <a:off x="10017368" y="3638662"/>
              <a:ext cx="114300" cy="131233"/>
            </a:xfrm>
            <a:prstGeom prst="rightArrow">
              <a:avLst>
                <a:gd name="adj1" fmla="val 50000"/>
                <a:gd name="adj2" fmla="val 100000"/>
              </a:avLst>
            </a:prstGeom>
            <a:solidFill>
              <a:srgbClr val="002FA7"/>
            </a:solidFill>
            <a:ln>
              <a:solidFill>
                <a:srgbClr val="002F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Arrow: Right 43">
              <a:extLst>
                <a:ext uri="{FF2B5EF4-FFF2-40B4-BE49-F238E27FC236}">
                  <a16:creationId xmlns:a16="http://schemas.microsoft.com/office/drawing/2014/main" id="{55A062F4-43B3-4C54-BDDC-9A759E44391D}"/>
                </a:ext>
              </a:extLst>
            </p:cNvPr>
            <p:cNvSpPr/>
            <p:nvPr/>
          </p:nvSpPr>
          <p:spPr>
            <a:xfrm>
              <a:off x="10625600" y="3638662"/>
              <a:ext cx="114300" cy="131233"/>
            </a:xfrm>
            <a:prstGeom prst="rightArrow">
              <a:avLst>
                <a:gd name="adj1" fmla="val 50000"/>
                <a:gd name="adj2" fmla="val 100000"/>
              </a:avLst>
            </a:prstGeom>
            <a:solidFill>
              <a:srgbClr val="002FA7"/>
            </a:solidFill>
            <a:ln>
              <a:solidFill>
                <a:srgbClr val="002F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Arrow: Right 44">
              <a:extLst>
                <a:ext uri="{FF2B5EF4-FFF2-40B4-BE49-F238E27FC236}">
                  <a16:creationId xmlns:a16="http://schemas.microsoft.com/office/drawing/2014/main" id="{9DCEA1ED-AD93-46DF-90AA-C4516172CC27}"/>
                </a:ext>
              </a:extLst>
            </p:cNvPr>
            <p:cNvSpPr/>
            <p:nvPr/>
          </p:nvSpPr>
          <p:spPr>
            <a:xfrm>
              <a:off x="11233832" y="3638662"/>
              <a:ext cx="114300" cy="131233"/>
            </a:xfrm>
            <a:prstGeom prst="rightArrow">
              <a:avLst>
                <a:gd name="adj1" fmla="val 50000"/>
                <a:gd name="adj2" fmla="val 100000"/>
              </a:avLst>
            </a:prstGeom>
            <a:solidFill>
              <a:srgbClr val="002FA7"/>
            </a:solidFill>
            <a:ln>
              <a:solidFill>
                <a:srgbClr val="002F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Arrow: Right 45">
              <a:extLst>
                <a:ext uri="{FF2B5EF4-FFF2-40B4-BE49-F238E27FC236}">
                  <a16:creationId xmlns:a16="http://schemas.microsoft.com/office/drawing/2014/main" id="{D1AF2A17-A3A4-4594-B50C-DEC88FA75494}"/>
                </a:ext>
              </a:extLst>
            </p:cNvPr>
            <p:cNvSpPr/>
            <p:nvPr/>
          </p:nvSpPr>
          <p:spPr>
            <a:xfrm>
              <a:off x="8965077" y="4498965"/>
              <a:ext cx="114300" cy="131233"/>
            </a:xfrm>
            <a:prstGeom prst="rightArrow">
              <a:avLst>
                <a:gd name="adj1" fmla="val 50000"/>
                <a:gd name="adj2" fmla="val 100000"/>
              </a:avLst>
            </a:prstGeom>
            <a:solidFill>
              <a:srgbClr val="002FA7"/>
            </a:solidFill>
            <a:ln>
              <a:solidFill>
                <a:srgbClr val="002F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Arrow: Right 46">
              <a:extLst>
                <a:ext uri="{FF2B5EF4-FFF2-40B4-BE49-F238E27FC236}">
                  <a16:creationId xmlns:a16="http://schemas.microsoft.com/office/drawing/2014/main" id="{1D221669-1F55-4B89-B5C6-DCCABF766CBC}"/>
                </a:ext>
              </a:extLst>
            </p:cNvPr>
            <p:cNvSpPr/>
            <p:nvPr/>
          </p:nvSpPr>
          <p:spPr>
            <a:xfrm>
              <a:off x="9747081" y="4498965"/>
              <a:ext cx="114300" cy="131233"/>
            </a:xfrm>
            <a:prstGeom prst="rightArrow">
              <a:avLst>
                <a:gd name="adj1" fmla="val 50000"/>
                <a:gd name="adj2" fmla="val 100000"/>
              </a:avLst>
            </a:prstGeom>
            <a:solidFill>
              <a:srgbClr val="002FA7"/>
            </a:solidFill>
            <a:ln>
              <a:solidFill>
                <a:srgbClr val="002F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Arrow: Right 47">
              <a:extLst>
                <a:ext uri="{FF2B5EF4-FFF2-40B4-BE49-F238E27FC236}">
                  <a16:creationId xmlns:a16="http://schemas.microsoft.com/office/drawing/2014/main" id="{357BEF3D-1D6F-41C2-88AD-926D8F90A217}"/>
                </a:ext>
              </a:extLst>
            </p:cNvPr>
            <p:cNvSpPr/>
            <p:nvPr/>
          </p:nvSpPr>
          <p:spPr>
            <a:xfrm>
              <a:off x="10511300" y="4511423"/>
              <a:ext cx="114300" cy="131233"/>
            </a:xfrm>
            <a:prstGeom prst="rightArrow">
              <a:avLst>
                <a:gd name="adj1" fmla="val 50000"/>
                <a:gd name="adj2" fmla="val 100000"/>
              </a:avLst>
            </a:prstGeom>
            <a:solidFill>
              <a:srgbClr val="002FA7"/>
            </a:solidFill>
            <a:ln>
              <a:solidFill>
                <a:srgbClr val="002F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TextBox 31">
              <a:extLst>
                <a:ext uri="{FF2B5EF4-FFF2-40B4-BE49-F238E27FC236}">
                  <a16:creationId xmlns:a16="http://schemas.microsoft.com/office/drawing/2014/main" id="{9C6A6C13-7CBF-4871-9C32-3A53EA5E5691}"/>
                </a:ext>
              </a:extLst>
            </p:cNvPr>
            <p:cNvSpPr txBox="1"/>
            <p:nvPr/>
          </p:nvSpPr>
          <p:spPr>
            <a:xfrm>
              <a:off x="8360834" y="4779161"/>
              <a:ext cx="673100" cy="184666"/>
            </a:xfrm>
            <a:prstGeom prst="rect">
              <a:avLst/>
            </a:prstGeom>
            <a:noFill/>
          </p:spPr>
          <p:txBody>
            <a:bodyPr wrap="square" rtlCol="0">
              <a:spAutoFit/>
            </a:bodyPr>
            <a:lstStyle/>
            <a:p>
              <a:r>
                <a:rPr lang="en-US" sz="600" dirty="0">
                  <a:latin typeface="Roboto" panose="02000000000000000000" pitchFamily="2" charset="0"/>
                  <a:ea typeface="Roboto" panose="02000000000000000000" pitchFamily="2" charset="0"/>
                </a:rPr>
                <a:t>3D technology</a:t>
              </a:r>
              <a:endParaRPr lang="el-GR" sz="600" dirty="0">
                <a:latin typeface="Roboto" panose="02000000000000000000" pitchFamily="2" charset="0"/>
                <a:ea typeface="Roboto" panose="02000000000000000000" pitchFamily="2" charset="0"/>
              </a:endParaRPr>
            </a:p>
          </p:txBody>
        </p:sp>
        <p:sp>
          <p:nvSpPr>
            <p:cNvPr id="33" name="TextBox 32">
              <a:extLst>
                <a:ext uri="{FF2B5EF4-FFF2-40B4-BE49-F238E27FC236}">
                  <a16:creationId xmlns:a16="http://schemas.microsoft.com/office/drawing/2014/main" id="{FA8B327A-43BB-4CCF-BD11-3CEB343119EF}"/>
                </a:ext>
              </a:extLst>
            </p:cNvPr>
            <p:cNvSpPr txBox="1"/>
            <p:nvPr/>
          </p:nvSpPr>
          <p:spPr>
            <a:xfrm>
              <a:off x="9158148" y="4774743"/>
              <a:ext cx="501976" cy="184666"/>
            </a:xfrm>
            <a:prstGeom prst="rect">
              <a:avLst/>
            </a:prstGeom>
            <a:noFill/>
          </p:spPr>
          <p:txBody>
            <a:bodyPr wrap="square" rtlCol="0">
              <a:spAutoFit/>
            </a:bodyPr>
            <a:lstStyle/>
            <a:p>
              <a:r>
                <a:rPr lang="en-US" sz="600" dirty="0">
                  <a:latin typeface="Roboto" panose="02000000000000000000" pitchFamily="2" charset="0"/>
                  <a:ea typeface="Roboto" panose="02000000000000000000" pitchFamily="2" charset="0"/>
                </a:rPr>
                <a:t>material</a:t>
              </a:r>
              <a:endParaRPr lang="el-GR" sz="600" dirty="0">
                <a:latin typeface="Roboto" panose="02000000000000000000" pitchFamily="2" charset="0"/>
                <a:ea typeface="Roboto" panose="02000000000000000000" pitchFamily="2" charset="0"/>
              </a:endParaRPr>
            </a:p>
          </p:txBody>
        </p:sp>
        <p:sp>
          <p:nvSpPr>
            <p:cNvPr id="34" name="TextBox 33">
              <a:extLst>
                <a:ext uri="{FF2B5EF4-FFF2-40B4-BE49-F238E27FC236}">
                  <a16:creationId xmlns:a16="http://schemas.microsoft.com/office/drawing/2014/main" id="{C7CA4F4A-491B-4AE4-A50A-AC0F92F3270D}"/>
                </a:ext>
              </a:extLst>
            </p:cNvPr>
            <p:cNvSpPr txBox="1"/>
            <p:nvPr/>
          </p:nvSpPr>
          <p:spPr>
            <a:xfrm>
              <a:off x="9895351" y="4771015"/>
              <a:ext cx="673099" cy="184666"/>
            </a:xfrm>
            <a:prstGeom prst="rect">
              <a:avLst/>
            </a:prstGeom>
            <a:noFill/>
          </p:spPr>
          <p:txBody>
            <a:bodyPr wrap="square" rtlCol="0">
              <a:spAutoFit/>
            </a:bodyPr>
            <a:lstStyle/>
            <a:p>
              <a:r>
                <a:rPr lang="en-US" sz="600" dirty="0">
                  <a:latin typeface="Roboto" panose="02000000000000000000" pitchFamily="2" charset="0"/>
                  <a:ea typeface="Roboto" panose="02000000000000000000" pitchFamily="2" charset="0"/>
                </a:rPr>
                <a:t>post-process</a:t>
              </a:r>
              <a:endParaRPr lang="el-GR" sz="600" dirty="0">
                <a:latin typeface="Roboto" panose="02000000000000000000" pitchFamily="2" charset="0"/>
                <a:ea typeface="Roboto" panose="02000000000000000000" pitchFamily="2" charset="0"/>
              </a:endParaRPr>
            </a:p>
          </p:txBody>
        </p:sp>
        <p:sp>
          <p:nvSpPr>
            <p:cNvPr id="35" name="TextBox 34">
              <a:extLst>
                <a:ext uri="{FF2B5EF4-FFF2-40B4-BE49-F238E27FC236}">
                  <a16:creationId xmlns:a16="http://schemas.microsoft.com/office/drawing/2014/main" id="{6F2CEBC6-6D93-4AB6-BE68-B9432C8E9CCA}"/>
                </a:ext>
              </a:extLst>
            </p:cNvPr>
            <p:cNvSpPr txBox="1"/>
            <p:nvPr/>
          </p:nvSpPr>
          <p:spPr>
            <a:xfrm>
              <a:off x="10739900" y="4757039"/>
              <a:ext cx="673099" cy="184666"/>
            </a:xfrm>
            <a:prstGeom prst="rect">
              <a:avLst/>
            </a:prstGeom>
            <a:noFill/>
          </p:spPr>
          <p:txBody>
            <a:bodyPr wrap="square" rtlCol="0">
              <a:spAutoFit/>
            </a:bodyPr>
            <a:lstStyle/>
            <a:p>
              <a:r>
                <a:rPr lang="en-US" sz="600" dirty="0">
                  <a:latin typeface="Roboto" panose="02000000000000000000" pitchFamily="2" charset="0"/>
                  <a:ea typeface="Roboto" panose="02000000000000000000" pitchFamily="2" charset="0"/>
                </a:rPr>
                <a:t>prototype</a:t>
              </a:r>
              <a:endParaRPr lang="el-GR" sz="600" dirty="0">
                <a:latin typeface="Roboto" panose="02000000000000000000" pitchFamily="2" charset="0"/>
                <a:ea typeface="Roboto" panose="02000000000000000000" pitchFamily="2" charset="0"/>
              </a:endParaRPr>
            </a:p>
          </p:txBody>
        </p:sp>
        <p:pic>
          <p:nvPicPr>
            <p:cNvPr id="36" name="Picture 52">
              <a:extLst>
                <a:ext uri="{FF2B5EF4-FFF2-40B4-BE49-F238E27FC236}">
                  <a16:creationId xmlns:a16="http://schemas.microsoft.com/office/drawing/2014/main" id="{014D412D-E241-4F09-9212-B9BA74FFADBB}"/>
                </a:ext>
              </a:extLst>
            </p:cNvPr>
            <p:cNvPicPr>
              <a:picLocks noChangeAspect="1"/>
            </p:cNvPicPr>
            <p:nvPr/>
          </p:nvPicPr>
          <p:blipFill>
            <a:blip r:embed="rId7"/>
            <a:stretch>
              <a:fillRect/>
            </a:stretch>
          </p:blipFill>
          <p:spPr>
            <a:xfrm>
              <a:off x="10017368" y="2617345"/>
              <a:ext cx="296567" cy="665364"/>
            </a:xfrm>
            <a:prstGeom prst="rect">
              <a:avLst/>
            </a:prstGeom>
          </p:spPr>
        </p:pic>
        <p:pic>
          <p:nvPicPr>
            <p:cNvPr id="37" name="Picture 53">
              <a:extLst>
                <a:ext uri="{FF2B5EF4-FFF2-40B4-BE49-F238E27FC236}">
                  <a16:creationId xmlns:a16="http://schemas.microsoft.com/office/drawing/2014/main" id="{56F8AB4C-EA17-4378-9FCC-BECFECD5E94A}"/>
                </a:ext>
              </a:extLst>
            </p:cNvPr>
            <p:cNvPicPr>
              <a:picLocks noChangeAspect="1"/>
            </p:cNvPicPr>
            <p:nvPr/>
          </p:nvPicPr>
          <p:blipFill>
            <a:blip r:embed="rId8"/>
            <a:stretch>
              <a:fillRect/>
            </a:stretch>
          </p:blipFill>
          <p:spPr>
            <a:xfrm>
              <a:off x="8716083" y="2582806"/>
              <a:ext cx="442065" cy="700740"/>
            </a:xfrm>
            <a:prstGeom prst="rect">
              <a:avLst/>
            </a:prstGeom>
          </p:spPr>
        </p:pic>
        <p:sp>
          <p:nvSpPr>
            <p:cNvPr id="38" name="Rectangle 55">
              <a:extLst>
                <a:ext uri="{FF2B5EF4-FFF2-40B4-BE49-F238E27FC236}">
                  <a16:creationId xmlns:a16="http://schemas.microsoft.com/office/drawing/2014/main" id="{A3849CAF-3E92-4C55-93EB-7434D03061A9}"/>
                </a:ext>
              </a:extLst>
            </p:cNvPr>
            <p:cNvSpPr/>
            <p:nvPr/>
          </p:nvSpPr>
          <p:spPr>
            <a:xfrm>
              <a:off x="8473356" y="2173532"/>
              <a:ext cx="1067921" cy="369332"/>
            </a:xfrm>
            <a:prstGeom prst="rect">
              <a:avLst/>
            </a:prstGeom>
          </p:spPr>
          <p:txBody>
            <a:bodyPr wrap="none">
              <a:spAutoFit/>
            </a:bodyPr>
            <a:lstStyle/>
            <a:p>
              <a:r>
                <a:rPr lang="en-US" dirty="0">
                  <a:solidFill>
                    <a:schemeClr val="tx1">
                      <a:lumMod val="50000"/>
                      <a:lumOff val="50000"/>
                    </a:schemeClr>
                  </a:solidFill>
                  <a:latin typeface="Roboto Black" panose="02000000000000000000" pitchFamily="2" charset="0"/>
                  <a:ea typeface="Roboto Black" panose="02000000000000000000" pitchFamily="2" charset="0"/>
                </a:rPr>
                <a:t>0,003m</a:t>
              </a:r>
              <a:r>
                <a:rPr lang="en-US" baseline="30000" dirty="0">
                  <a:solidFill>
                    <a:schemeClr val="tx1">
                      <a:lumMod val="50000"/>
                      <a:lumOff val="50000"/>
                    </a:schemeClr>
                  </a:solidFill>
                  <a:latin typeface="Roboto Black" panose="02000000000000000000" pitchFamily="2" charset="0"/>
                  <a:ea typeface="Roboto Black" panose="02000000000000000000" pitchFamily="2" charset="0"/>
                </a:rPr>
                <a:t>3</a:t>
              </a:r>
              <a:endParaRPr lang="el-GR" dirty="0">
                <a:solidFill>
                  <a:schemeClr val="tx1">
                    <a:lumMod val="50000"/>
                    <a:lumOff val="50000"/>
                  </a:schemeClr>
                </a:solidFill>
              </a:endParaRPr>
            </a:p>
          </p:txBody>
        </p:sp>
        <p:sp>
          <p:nvSpPr>
            <p:cNvPr id="39" name="Rectangle 56">
              <a:extLst>
                <a:ext uri="{FF2B5EF4-FFF2-40B4-BE49-F238E27FC236}">
                  <a16:creationId xmlns:a16="http://schemas.microsoft.com/office/drawing/2014/main" id="{D09B5F45-6CD8-484F-B365-25D37E38E3F6}"/>
                </a:ext>
              </a:extLst>
            </p:cNvPr>
            <p:cNvSpPr/>
            <p:nvPr/>
          </p:nvSpPr>
          <p:spPr>
            <a:xfrm>
              <a:off x="10947220" y="2123731"/>
              <a:ext cx="801823" cy="369332"/>
            </a:xfrm>
            <a:prstGeom prst="rect">
              <a:avLst/>
            </a:prstGeom>
          </p:spPr>
          <p:txBody>
            <a:bodyPr wrap="none">
              <a:spAutoFit/>
            </a:bodyPr>
            <a:lstStyle/>
            <a:p>
              <a:r>
                <a:rPr lang="en-US" dirty="0">
                  <a:solidFill>
                    <a:schemeClr val="tx1">
                      <a:lumMod val="50000"/>
                      <a:lumOff val="50000"/>
                    </a:schemeClr>
                  </a:solidFill>
                  <a:latin typeface="Roboto Black" panose="02000000000000000000" pitchFamily="2" charset="0"/>
                  <a:ea typeface="Roboto Black" panose="02000000000000000000" pitchFamily="2" charset="0"/>
                </a:rPr>
                <a:t>3,8m</a:t>
              </a:r>
              <a:r>
                <a:rPr lang="en-US" baseline="30000" dirty="0">
                  <a:solidFill>
                    <a:schemeClr val="tx1">
                      <a:lumMod val="50000"/>
                      <a:lumOff val="50000"/>
                    </a:schemeClr>
                  </a:solidFill>
                  <a:latin typeface="Roboto Black" panose="02000000000000000000" pitchFamily="2" charset="0"/>
                  <a:ea typeface="Roboto Black" panose="02000000000000000000" pitchFamily="2" charset="0"/>
                </a:rPr>
                <a:t>3</a:t>
              </a:r>
              <a:endParaRPr lang="el-GR" dirty="0"/>
            </a:p>
          </p:txBody>
        </p:sp>
        <p:sp>
          <p:nvSpPr>
            <p:cNvPr id="40" name="Rectangle 57">
              <a:extLst>
                <a:ext uri="{FF2B5EF4-FFF2-40B4-BE49-F238E27FC236}">
                  <a16:creationId xmlns:a16="http://schemas.microsoft.com/office/drawing/2014/main" id="{2C9A6ED9-6D51-4CF3-9A4F-B29B865D1F07}"/>
                </a:ext>
              </a:extLst>
            </p:cNvPr>
            <p:cNvSpPr/>
            <p:nvPr/>
          </p:nvSpPr>
          <p:spPr>
            <a:xfrm>
              <a:off x="9726334" y="2158469"/>
              <a:ext cx="934871" cy="369332"/>
            </a:xfrm>
            <a:prstGeom prst="rect">
              <a:avLst/>
            </a:prstGeom>
          </p:spPr>
          <p:txBody>
            <a:bodyPr wrap="none">
              <a:spAutoFit/>
            </a:bodyPr>
            <a:lstStyle/>
            <a:p>
              <a:r>
                <a:rPr lang="en-US" dirty="0">
                  <a:solidFill>
                    <a:schemeClr val="tx1">
                      <a:lumMod val="50000"/>
                      <a:lumOff val="50000"/>
                    </a:schemeClr>
                  </a:solidFill>
                  <a:latin typeface="Roboto Black" panose="02000000000000000000" pitchFamily="2" charset="0"/>
                  <a:ea typeface="Roboto Black" panose="02000000000000000000" pitchFamily="2" charset="0"/>
                </a:rPr>
                <a:t>0,04m</a:t>
              </a:r>
              <a:r>
                <a:rPr lang="en-US" baseline="30000" dirty="0">
                  <a:solidFill>
                    <a:schemeClr val="tx1">
                      <a:lumMod val="50000"/>
                      <a:lumOff val="50000"/>
                    </a:schemeClr>
                  </a:solidFill>
                  <a:latin typeface="Roboto Black" panose="02000000000000000000" pitchFamily="2" charset="0"/>
                  <a:ea typeface="Roboto Black" panose="02000000000000000000" pitchFamily="2" charset="0"/>
                </a:rPr>
                <a:t>3</a:t>
              </a:r>
              <a:endParaRPr lang="el-GR" dirty="0">
                <a:solidFill>
                  <a:schemeClr val="tx1">
                    <a:lumMod val="50000"/>
                    <a:lumOff val="50000"/>
                  </a:schemeClr>
                </a:solidFill>
              </a:endParaRPr>
            </a:p>
          </p:txBody>
        </p:sp>
        <p:sp>
          <p:nvSpPr>
            <p:cNvPr id="41" name="TextBox 40">
              <a:extLst>
                <a:ext uri="{FF2B5EF4-FFF2-40B4-BE49-F238E27FC236}">
                  <a16:creationId xmlns:a16="http://schemas.microsoft.com/office/drawing/2014/main" id="{D2282B13-BB0E-4F0C-8934-76F9F5D11047}"/>
                </a:ext>
              </a:extLst>
            </p:cNvPr>
            <p:cNvSpPr txBox="1"/>
            <p:nvPr/>
          </p:nvSpPr>
          <p:spPr>
            <a:xfrm>
              <a:off x="8322616" y="2655204"/>
              <a:ext cx="461665" cy="517129"/>
            </a:xfrm>
            <a:prstGeom prst="rect">
              <a:avLst/>
            </a:prstGeom>
            <a:noFill/>
          </p:spPr>
          <p:txBody>
            <a:bodyPr vert="vert270" wrap="none" rtlCol="0">
              <a:spAutoFit/>
            </a:bodyPr>
            <a:lstStyle/>
            <a:p>
              <a:r>
                <a:rPr lang="en-US" b="1" dirty="0">
                  <a:solidFill>
                    <a:schemeClr val="tx1">
                      <a:lumMod val="50000"/>
                      <a:lumOff val="50000"/>
                    </a:schemeClr>
                  </a:solidFill>
                  <a:latin typeface="Roboto" panose="02000000000000000000" pitchFamily="2" charset="0"/>
                  <a:ea typeface="Roboto" panose="02000000000000000000" pitchFamily="2" charset="0"/>
                </a:rPr>
                <a:t>DLP</a:t>
              </a:r>
              <a:endParaRPr lang="el-GR" b="1" dirty="0">
                <a:solidFill>
                  <a:schemeClr val="tx1">
                    <a:lumMod val="50000"/>
                    <a:lumOff val="50000"/>
                  </a:schemeClr>
                </a:solidFill>
                <a:latin typeface="Roboto" panose="02000000000000000000" pitchFamily="2" charset="0"/>
                <a:ea typeface="Roboto" panose="02000000000000000000" pitchFamily="2" charset="0"/>
              </a:endParaRPr>
            </a:p>
          </p:txBody>
        </p:sp>
        <p:sp>
          <p:nvSpPr>
            <p:cNvPr id="42" name="TextBox 41">
              <a:extLst>
                <a:ext uri="{FF2B5EF4-FFF2-40B4-BE49-F238E27FC236}">
                  <a16:creationId xmlns:a16="http://schemas.microsoft.com/office/drawing/2014/main" id="{E76AC931-C7CB-4A71-BE06-CF3FDD376A5B}"/>
                </a:ext>
              </a:extLst>
            </p:cNvPr>
            <p:cNvSpPr txBox="1"/>
            <p:nvPr/>
          </p:nvSpPr>
          <p:spPr>
            <a:xfrm>
              <a:off x="9630548" y="2703348"/>
              <a:ext cx="461665" cy="472245"/>
            </a:xfrm>
            <a:prstGeom prst="rect">
              <a:avLst/>
            </a:prstGeom>
            <a:noFill/>
          </p:spPr>
          <p:txBody>
            <a:bodyPr vert="vert270" wrap="none" rtlCol="0">
              <a:spAutoFit/>
            </a:bodyPr>
            <a:lstStyle/>
            <a:p>
              <a:r>
                <a:rPr lang="en-US" b="1" dirty="0">
                  <a:solidFill>
                    <a:schemeClr val="tx1">
                      <a:lumMod val="50000"/>
                      <a:lumOff val="50000"/>
                    </a:schemeClr>
                  </a:solidFill>
                  <a:latin typeface="Roboto" panose="02000000000000000000" pitchFamily="2" charset="0"/>
                  <a:ea typeface="Roboto" panose="02000000000000000000" pitchFamily="2" charset="0"/>
                </a:rPr>
                <a:t>FFF</a:t>
              </a:r>
              <a:endParaRPr lang="el-GR" b="1" dirty="0">
                <a:solidFill>
                  <a:schemeClr val="tx1">
                    <a:lumMod val="50000"/>
                    <a:lumOff val="50000"/>
                  </a:schemeClr>
                </a:solidFill>
                <a:latin typeface="Roboto" panose="02000000000000000000" pitchFamily="2" charset="0"/>
                <a:ea typeface="Roboto" panose="02000000000000000000" pitchFamily="2" charset="0"/>
              </a:endParaRPr>
            </a:p>
          </p:txBody>
        </p:sp>
        <p:sp>
          <p:nvSpPr>
            <p:cNvPr id="43" name="TextBox 42">
              <a:extLst>
                <a:ext uri="{FF2B5EF4-FFF2-40B4-BE49-F238E27FC236}">
                  <a16:creationId xmlns:a16="http://schemas.microsoft.com/office/drawing/2014/main" id="{635C2F85-A17D-4764-94CE-5A0410A91888}"/>
                </a:ext>
              </a:extLst>
            </p:cNvPr>
            <p:cNvSpPr txBox="1"/>
            <p:nvPr/>
          </p:nvSpPr>
          <p:spPr>
            <a:xfrm>
              <a:off x="10688552" y="2619553"/>
              <a:ext cx="461665" cy="570028"/>
            </a:xfrm>
            <a:prstGeom prst="rect">
              <a:avLst/>
            </a:prstGeom>
            <a:noFill/>
          </p:spPr>
          <p:txBody>
            <a:bodyPr vert="vert270" wrap="none" rtlCol="0">
              <a:spAutoFit/>
            </a:bodyPr>
            <a:lstStyle/>
            <a:p>
              <a:r>
                <a:rPr lang="en-US" b="1" dirty="0">
                  <a:solidFill>
                    <a:schemeClr val="tx1">
                      <a:lumMod val="50000"/>
                      <a:lumOff val="50000"/>
                    </a:schemeClr>
                  </a:solidFill>
                  <a:latin typeface="Roboto" panose="02000000000000000000" pitchFamily="2" charset="0"/>
                  <a:ea typeface="Roboto" panose="02000000000000000000" pitchFamily="2" charset="0"/>
                </a:rPr>
                <a:t>MEX</a:t>
              </a:r>
              <a:endParaRPr lang="el-GR" b="1" dirty="0">
                <a:solidFill>
                  <a:schemeClr val="tx1">
                    <a:lumMod val="50000"/>
                    <a:lumOff val="50000"/>
                  </a:schemeClr>
                </a:solidFill>
                <a:latin typeface="Roboto" panose="02000000000000000000" pitchFamily="2" charset="0"/>
                <a:ea typeface="Roboto" panose="02000000000000000000" pitchFamily="2" charset="0"/>
              </a:endParaRPr>
            </a:p>
          </p:txBody>
        </p:sp>
        <p:pic>
          <p:nvPicPr>
            <p:cNvPr id="44" name="Graphic 65" descr="Classroom">
              <a:extLst>
                <a:ext uri="{FF2B5EF4-FFF2-40B4-BE49-F238E27FC236}">
                  <a16:creationId xmlns:a16="http://schemas.microsoft.com/office/drawing/2014/main" id="{709C2821-3067-4D27-89F8-A5FC3F1CDC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34578" y="5125113"/>
              <a:ext cx="530499" cy="530499"/>
            </a:xfrm>
            <a:prstGeom prst="rect">
              <a:avLst/>
            </a:prstGeom>
          </p:spPr>
        </p:pic>
        <p:pic>
          <p:nvPicPr>
            <p:cNvPr id="45" name="Picture 66">
              <a:extLst>
                <a:ext uri="{FF2B5EF4-FFF2-40B4-BE49-F238E27FC236}">
                  <a16:creationId xmlns:a16="http://schemas.microsoft.com/office/drawing/2014/main" id="{C4AD433F-6E76-4F83-BD08-5C7FA39A7569}"/>
                </a:ext>
              </a:extLst>
            </p:cNvPr>
            <p:cNvPicPr>
              <a:picLocks noChangeAspect="1"/>
            </p:cNvPicPr>
            <p:nvPr/>
          </p:nvPicPr>
          <p:blipFill>
            <a:blip r:embed="rId11">
              <a:clrChange>
                <a:clrFrom>
                  <a:srgbClr val="FFFFFF"/>
                </a:clrFrom>
                <a:clrTo>
                  <a:srgbClr val="FFFFFF">
                    <a:alpha val="0"/>
                  </a:srgbClr>
                </a:clrTo>
              </a:clrChange>
              <a:duotone>
                <a:schemeClr val="accent1">
                  <a:shade val="45000"/>
                  <a:satMod val="135000"/>
                </a:schemeClr>
                <a:prstClr val="white"/>
              </a:duotone>
            </a:blip>
            <a:stretch>
              <a:fillRect/>
            </a:stretch>
          </p:blipFill>
          <p:spPr>
            <a:xfrm>
              <a:off x="9187141" y="5215502"/>
              <a:ext cx="558289" cy="305861"/>
            </a:xfrm>
            <a:prstGeom prst="rect">
              <a:avLst/>
            </a:prstGeom>
          </p:spPr>
        </p:pic>
        <p:pic>
          <p:nvPicPr>
            <p:cNvPr id="46" name="Εικόνα 47">
              <a:extLst>
                <a:ext uri="{FF2B5EF4-FFF2-40B4-BE49-F238E27FC236}">
                  <a16:creationId xmlns:a16="http://schemas.microsoft.com/office/drawing/2014/main" id="{D880E300-DE19-44D3-A1DE-3E8C1CBE7A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01718" y="2522028"/>
              <a:ext cx="569390" cy="759187"/>
            </a:xfrm>
            <a:prstGeom prst="rect">
              <a:avLst/>
            </a:prstGeom>
          </p:spPr>
        </p:pic>
      </p:grpSp>
    </p:spTree>
    <p:extLst>
      <p:ext uri="{BB962C8B-B14F-4D97-AF65-F5344CB8AC3E}">
        <p14:creationId xmlns:p14="http://schemas.microsoft.com/office/powerpoint/2010/main" val="2176394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BB1D3-1C14-4B3E-9C78-BC53DB7AB8C3}"/>
              </a:ext>
            </a:extLst>
          </p:cNvPr>
          <p:cNvSpPr>
            <a:spLocks noGrp="1"/>
          </p:cNvSpPr>
          <p:nvPr>
            <p:ph type="title"/>
          </p:nvPr>
        </p:nvSpPr>
        <p:spPr/>
        <p:txBody>
          <a:bodyPr/>
          <a:lstStyle/>
          <a:p>
            <a:r>
              <a:rPr lang="el-GR" dirty="0">
                <a:solidFill>
                  <a:schemeClr val="tx1">
                    <a:lumMod val="50000"/>
                    <a:lumOff val="50000"/>
                  </a:schemeClr>
                </a:solidFill>
              </a:rPr>
              <a:t>ΥΠΗΡΕΣΙΕΣ</a:t>
            </a:r>
          </a:p>
        </p:txBody>
      </p:sp>
      <p:sp>
        <p:nvSpPr>
          <p:cNvPr id="3" name="Date Placeholder 2">
            <a:extLst>
              <a:ext uri="{FF2B5EF4-FFF2-40B4-BE49-F238E27FC236}">
                <a16:creationId xmlns:a16="http://schemas.microsoft.com/office/drawing/2014/main" id="{EA41EA6B-8790-40D6-AC37-E2CD0831AD9F}"/>
              </a:ext>
            </a:extLst>
          </p:cNvPr>
          <p:cNvSpPr>
            <a:spLocks noGrp="1"/>
          </p:cNvSpPr>
          <p:nvPr>
            <p:ph type="dt" sz="half" idx="10"/>
          </p:nvPr>
        </p:nvSpPr>
        <p:spPr/>
        <p:txBody>
          <a:bodyPr/>
          <a:lstStyle/>
          <a:p>
            <a:r>
              <a:rPr lang="el-GR"/>
              <a:t>17/5/2024</a:t>
            </a:r>
          </a:p>
        </p:txBody>
      </p:sp>
      <p:sp>
        <p:nvSpPr>
          <p:cNvPr id="4" name="Footer Placeholder 3">
            <a:extLst>
              <a:ext uri="{FF2B5EF4-FFF2-40B4-BE49-F238E27FC236}">
                <a16:creationId xmlns:a16="http://schemas.microsoft.com/office/drawing/2014/main" id="{09D7B2F6-276D-4D09-B2F7-662118A4E435}"/>
              </a:ext>
            </a:extLst>
          </p:cNvPr>
          <p:cNvSpPr>
            <a:spLocks noGrp="1"/>
          </p:cNvSpPr>
          <p:nvPr>
            <p:ph type="ftr" sz="quarter" idx="11"/>
          </p:nvPr>
        </p:nvSpPr>
        <p:spPr/>
        <p:txBody>
          <a:bodyPr/>
          <a:lstStyle/>
          <a:p>
            <a:r>
              <a:rPr lang="el-GR"/>
              <a:t>ΗΜΕΡΙΔΑ ΚΙ ΕΙΕ ΜΑΙΟΣ 2024</a:t>
            </a:r>
          </a:p>
        </p:txBody>
      </p:sp>
      <p:sp>
        <p:nvSpPr>
          <p:cNvPr id="5" name="Slide Number Placeholder 4">
            <a:extLst>
              <a:ext uri="{FF2B5EF4-FFF2-40B4-BE49-F238E27FC236}">
                <a16:creationId xmlns:a16="http://schemas.microsoft.com/office/drawing/2014/main" id="{CBF7F803-DF99-48BF-A352-FB3908295440}"/>
              </a:ext>
            </a:extLst>
          </p:cNvPr>
          <p:cNvSpPr>
            <a:spLocks noGrp="1"/>
          </p:cNvSpPr>
          <p:nvPr>
            <p:ph type="sldNum" sz="quarter" idx="12"/>
          </p:nvPr>
        </p:nvSpPr>
        <p:spPr/>
        <p:txBody>
          <a:bodyPr/>
          <a:lstStyle/>
          <a:p>
            <a:fld id="{D590D91A-1525-4544-8FAB-B681FDA53734}" type="slidenum">
              <a:rPr lang="el-GR" smtClean="0"/>
              <a:t>16</a:t>
            </a:fld>
            <a:endParaRPr lang="el-GR"/>
          </a:p>
        </p:txBody>
      </p:sp>
      <p:sp>
        <p:nvSpPr>
          <p:cNvPr id="6" name="Rectangle 5">
            <a:extLst>
              <a:ext uri="{FF2B5EF4-FFF2-40B4-BE49-F238E27FC236}">
                <a16:creationId xmlns:a16="http://schemas.microsoft.com/office/drawing/2014/main" id="{5183DE36-F93F-4DD1-B537-4EB4B2725353}"/>
              </a:ext>
            </a:extLst>
          </p:cNvPr>
          <p:cNvSpPr/>
          <p:nvPr/>
        </p:nvSpPr>
        <p:spPr>
          <a:xfrm>
            <a:off x="2077262" y="2139095"/>
            <a:ext cx="9212062" cy="3416320"/>
          </a:xfrm>
          <a:prstGeom prst="rect">
            <a:avLst/>
          </a:prstGeom>
        </p:spPr>
        <p:txBody>
          <a:bodyPr wrap="square">
            <a:spAutoFit/>
          </a:bodyPr>
          <a:lstStyle/>
          <a:p>
            <a:pPr marL="342900" lvl="0" indent="-342900">
              <a:buFont typeface="Arial" panose="020B0604020202020204" pitchFamily="34" charset="0"/>
              <a:buChar char="•"/>
            </a:pPr>
            <a:r>
              <a:rPr lang="el-GR" sz="2400" dirty="0">
                <a:solidFill>
                  <a:srgbClr val="002FA7"/>
                </a:solidFill>
                <a:latin typeface="Roboto Light" panose="02000000000000000000" pitchFamily="2" charset="0"/>
                <a:ea typeface="Roboto Light" panose="02000000000000000000" pitchFamily="2" charset="0"/>
              </a:rPr>
              <a:t>Υπηρεσία μια στάσης</a:t>
            </a:r>
          </a:p>
          <a:p>
            <a:pPr marL="342900" lvl="0" indent="-342900">
              <a:buFont typeface="Arial" panose="020B0604020202020204" pitchFamily="34" charset="0"/>
              <a:buChar char="•"/>
            </a:pPr>
            <a:r>
              <a:rPr lang="el-GR" sz="2400" dirty="0">
                <a:solidFill>
                  <a:srgbClr val="002FA7"/>
                </a:solidFill>
                <a:latin typeface="Roboto Light" panose="02000000000000000000" pitchFamily="2" charset="0"/>
                <a:ea typeface="Roboto Light" panose="02000000000000000000" pitchFamily="2" charset="0"/>
              </a:rPr>
              <a:t>Κατασκευή πρωτοτύπων</a:t>
            </a:r>
          </a:p>
          <a:p>
            <a:pPr marL="342900" lvl="0" indent="-342900">
              <a:buFont typeface="Arial" panose="020B0604020202020204" pitchFamily="34" charset="0"/>
              <a:buChar char="•"/>
            </a:pPr>
            <a:r>
              <a:rPr lang="el-GR" sz="2400" dirty="0">
                <a:solidFill>
                  <a:srgbClr val="002FA7"/>
                </a:solidFill>
                <a:latin typeface="Roboto Light" panose="02000000000000000000" pitchFamily="2" charset="0"/>
                <a:ea typeface="Roboto Light" panose="02000000000000000000" pitchFamily="2" charset="0"/>
              </a:rPr>
              <a:t>Δοκιμή νέων σχεδίων και υλικών</a:t>
            </a:r>
          </a:p>
          <a:p>
            <a:pPr marL="342900" lvl="0" indent="-342900">
              <a:buFont typeface="Arial" panose="020B0604020202020204" pitchFamily="34" charset="0"/>
              <a:buChar char="•"/>
            </a:pPr>
            <a:r>
              <a:rPr lang="el-GR" sz="2400" dirty="0">
                <a:solidFill>
                  <a:srgbClr val="002FA7"/>
                </a:solidFill>
                <a:latin typeface="Roboto Light" panose="02000000000000000000" pitchFamily="2" charset="0"/>
                <a:ea typeface="Roboto Light" panose="02000000000000000000" pitchFamily="2" charset="0"/>
              </a:rPr>
              <a:t>Πρωτότυπη και προσαρμοσμένη κατασκευή μικρών ανταλλακτικών σε διάφορες βιομηχανίες</a:t>
            </a:r>
          </a:p>
          <a:p>
            <a:pPr marL="342900" lvl="0" indent="-342900">
              <a:buFont typeface="Arial" panose="020B0604020202020204" pitchFamily="34" charset="0"/>
              <a:buChar char="•"/>
            </a:pPr>
            <a:r>
              <a:rPr lang="el-GR" sz="2400" dirty="0">
                <a:solidFill>
                  <a:srgbClr val="002FA7"/>
                </a:solidFill>
                <a:latin typeface="Roboto Light" panose="02000000000000000000" pitchFamily="2" charset="0"/>
                <a:ea typeface="Roboto Light" panose="02000000000000000000" pitchFamily="2" charset="0"/>
              </a:rPr>
              <a:t>Σχεδιασμό και κατασκευή νέων εξαρτημάτων και προϊόντων</a:t>
            </a:r>
          </a:p>
          <a:p>
            <a:pPr marL="342900" lvl="0" indent="-342900">
              <a:buFont typeface="Arial" panose="020B0604020202020204" pitchFamily="34" charset="0"/>
              <a:buChar char="•"/>
            </a:pPr>
            <a:r>
              <a:rPr lang="el-GR" sz="2400" dirty="0">
                <a:solidFill>
                  <a:schemeClr val="tx1">
                    <a:lumMod val="65000"/>
                    <a:lumOff val="35000"/>
                  </a:schemeClr>
                </a:solidFill>
                <a:latin typeface="Roboto Light" panose="02000000000000000000" pitchFamily="2" charset="0"/>
                <a:ea typeface="Roboto Light" panose="02000000000000000000" pitchFamily="2" charset="0"/>
              </a:rPr>
              <a:t>Πιστοποίηση βιομηχανικών προϊόντων</a:t>
            </a:r>
          </a:p>
          <a:p>
            <a:pPr marL="342900" lvl="0" indent="-342900">
              <a:buFont typeface="Arial" panose="020B0604020202020204" pitchFamily="34" charset="0"/>
              <a:buChar char="•"/>
            </a:pPr>
            <a:r>
              <a:rPr lang="el-GR" sz="2400" dirty="0">
                <a:solidFill>
                  <a:schemeClr val="tx1">
                    <a:lumMod val="65000"/>
                    <a:lumOff val="35000"/>
                  </a:schemeClr>
                </a:solidFill>
                <a:latin typeface="Roboto Light" panose="02000000000000000000" pitchFamily="2" charset="0"/>
                <a:ea typeface="Roboto Light" panose="02000000000000000000" pitchFamily="2" charset="0"/>
              </a:rPr>
              <a:t>Έρευνα</a:t>
            </a:r>
          </a:p>
          <a:p>
            <a:pPr marL="342900" lvl="0" indent="-342900">
              <a:buFont typeface="Arial" panose="020B0604020202020204" pitchFamily="34" charset="0"/>
              <a:buChar char="•"/>
            </a:pPr>
            <a:r>
              <a:rPr lang="el-GR" sz="2400" dirty="0">
                <a:solidFill>
                  <a:srgbClr val="002FA7"/>
                </a:solidFill>
                <a:latin typeface="Roboto Light" panose="02000000000000000000" pitchFamily="2" charset="0"/>
                <a:ea typeface="Roboto Light" panose="02000000000000000000" pitchFamily="2" charset="0"/>
              </a:rPr>
              <a:t>Εκπαίδευση</a:t>
            </a:r>
          </a:p>
        </p:txBody>
      </p:sp>
    </p:spTree>
    <p:extLst>
      <p:ext uri="{BB962C8B-B14F-4D97-AF65-F5344CB8AC3E}">
        <p14:creationId xmlns:p14="http://schemas.microsoft.com/office/powerpoint/2010/main" val="2252752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50B10-E2F3-46B5-8D37-1F56FD42309D}"/>
              </a:ext>
            </a:extLst>
          </p:cNvPr>
          <p:cNvSpPr>
            <a:spLocks noGrp="1"/>
          </p:cNvSpPr>
          <p:nvPr>
            <p:ph type="title"/>
          </p:nvPr>
        </p:nvSpPr>
        <p:spPr>
          <a:xfrm>
            <a:off x="838200" y="365125"/>
            <a:ext cx="10515600" cy="1325563"/>
          </a:xfrm>
        </p:spPr>
        <p:txBody>
          <a:bodyPr/>
          <a:lstStyle/>
          <a:p>
            <a:r>
              <a:rPr lang="el-GR" dirty="0">
                <a:solidFill>
                  <a:schemeClr val="tx1">
                    <a:lumMod val="50000"/>
                    <a:lumOff val="50000"/>
                  </a:schemeClr>
                </a:solidFill>
              </a:rPr>
              <a:t>ΩΦΕΛΟΥΜΕΝΟΙ/ΧΡΗΣΤΕΣ</a:t>
            </a:r>
          </a:p>
        </p:txBody>
      </p:sp>
      <p:sp>
        <p:nvSpPr>
          <p:cNvPr id="3" name="Date Placeholder 2">
            <a:extLst>
              <a:ext uri="{FF2B5EF4-FFF2-40B4-BE49-F238E27FC236}">
                <a16:creationId xmlns:a16="http://schemas.microsoft.com/office/drawing/2014/main" id="{6F68CAA0-B60C-4B16-B54E-2D589FDE830F}"/>
              </a:ext>
            </a:extLst>
          </p:cNvPr>
          <p:cNvSpPr>
            <a:spLocks noGrp="1"/>
          </p:cNvSpPr>
          <p:nvPr>
            <p:ph type="dt" sz="half" idx="10"/>
          </p:nvPr>
        </p:nvSpPr>
        <p:spPr/>
        <p:txBody>
          <a:bodyPr/>
          <a:lstStyle/>
          <a:p>
            <a:r>
              <a:rPr lang="el-GR"/>
              <a:t>17/5/2024</a:t>
            </a:r>
          </a:p>
        </p:txBody>
      </p:sp>
      <p:sp>
        <p:nvSpPr>
          <p:cNvPr id="4" name="Footer Placeholder 3">
            <a:extLst>
              <a:ext uri="{FF2B5EF4-FFF2-40B4-BE49-F238E27FC236}">
                <a16:creationId xmlns:a16="http://schemas.microsoft.com/office/drawing/2014/main" id="{EEC5E6DA-D009-4E40-AA41-ED666E36BF2C}"/>
              </a:ext>
            </a:extLst>
          </p:cNvPr>
          <p:cNvSpPr>
            <a:spLocks noGrp="1"/>
          </p:cNvSpPr>
          <p:nvPr>
            <p:ph type="ftr" sz="quarter" idx="11"/>
          </p:nvPr>
        </p:nvSpPr>
        <p:spPr/>
        <p:txBody>
          <a:bodyPr/>
          <a:lstStyle/>
          <a:p>
            <a:r>
              <a:rPr lang="el-GR"/>
              <a:t>ΗΜΕΡΙΔΑ ΚΙ ΕΙΕ ΜΑΙΟΣ 2024</a:t>
            </a:r>
          </a:p>
        </p:txBody>
      </p:sp>
      <p:sp>
        <p:nvSpPr>
          <p:cNvPr id="5" name="Slide Number Placeholder 4">
            <a:extLst>
              <a:ext uri="{FF2B5EF4-FFF2-40B4-BE49-F238E27FC236}">
                <a16:creationId xmlns:a16="http://schemas.microsoft.com/office/drawing/2014/main" id="{D2FF7A69-AD75-4A6D-BFE5-1FEBCB9A1151}"/>
              </a:ext>
            </a:extLst>
          </p:cNvPr>
          <p:cNvSpPr>
            <a:spLocks noGrp="1"/>
          </p:cNvSpPr>
          <p:nvPr>
            <p:ph type="sldNum" sz="quarter" idx="12"/>
          </p:nvPr>
        </p:nvSpPr>
        <p:spPr/>
        <p:txBody>
          <a:bodyPr/>
          <a:lstStyle/>
          <a:p>
            <a:fld id="{D590D91A-1525-4544-8FAB-B681FDA53734}" type="slidenum">
              <a:rPr lang="el-GR" smtClean="0"/>
              <a:t>17</a:t>
            </a:fld>
            <a:endParaRPr lang="el-GR"/>
          </a:p>
        </p:txBody>
      </p:sp>
      <p:sp>
        <p:nvSpPr>
          <p:cNvPr id="6" name="TextBox 5">
            <a:extLst>
              <a:ext uri="{FF2B5EF4-FFF2-40B4-BE49-F238E27FC236}">
                <a16:creationId xmlns:a16="http://schemas.microsoft.com/office/drawing/2014/main" id="{7A9FB419-260C-48EA-8145-8ECF916CA5F4}"/>
              </a:ext>
            </a:extLst>
          </p:cNvPr>
          <p:cNvSpPr txBox="1"/>
          <p:nvPr/>
        </p:nvSpPr>
        <p:spPr>
          <a:xfrm>
            <a:off x="5451107" y="2521311"/>
            <a:ext cx="4363695" cy="369332"/>
          </a:xfrm>
          <a:prstGeom prst="rect">
            <a:avLst/>
          </a:prstGeom>
          <a:noFill/>
        </p:spPr>
        <p:txBody>
          <a:bodyPr wrap="none" rtlCol="0">
            <a:spAutoFit/>
          </a:bodyPr>
          <a:lstStyle/>
          <a:p>
            <a:r>
              <a:rPr lang="el-GR" dirty="0"/>
              <a:t>ΧΗΜΙΚΗ/ΦΑΡΜΑΚΕΥΤΙΚΗ ΒΙΟΜΗΧΑΝΙΑ</a:t>
            </a:r>
          </a:p>
        </p:txBody>
      </p:sp>
      <p:sp>
        <p:nvSpPr>
          <p:cNvPr id="7" name="TextBox 6">
            <a:extLst>
              <a:ext uri="{FF2B5EF4-FFF2-40B4-BE49-F238E27FC236}">
                <a16:creationId xmlns:a16="http://schemas.microsoft.com/office/drawing/2014/main" id="{C212E02A-5BF5-4646-8834-FC0FF457FC5C}"/>
              </a:ext>
            </a:extLst>
          </p:cNvPr>
          <p:cNvSpPr txBox="1"/>
          <p:nvPr/>
        </p:nvSpPr>
        <p:spPr>
          <a:xfrm>
            <a:off x="5561715" y="3886997"/>
            <a:ext cx="4253087" cy="369332"/>
          </a:xfrm>
          <a:prstGeom prst="rect">
            <a:avLst/>
          </a:prstGeom>
          <a:noFill/>
        </p:spPr>
        <p:txBody>
          <a:bodyPr wrap="none" rtlCol="0">
            <a:spAutoFit/>
          </a:bodyPr>
          <a:lstStyle/>
          <a:p>
            <a:r>
              <a:rPr lang="el-GR" dirty="0"/>
              <a:t>ΕΤΑΙΡΕΙΕΣ ΙΑΤΡΙΚΟΥ ΕΝΔΙΑΦΕΡΟΝΤΟΣ</a:t>
            </a:r>
          </a:p>
        </p:txBody>
      </p:sp>
      <p:sp>
        <p:nvSpPr>
          <p:cNvPr id="8" name="TextBox 7">
            <a:extLst>
              <a:ext uri="{FF2B5EF4-FFF2-40B4-BE49-F238E27FC236}">
                <a16:creationId xmlns:a16="http://schemas.microsoft.com/office/drawing/2014/main" id="{EFF418EA-E448-450B-8863-2297F89CD7B5}"/>
              </a:ext>
            </a:extLst>
          </p:cNvPr>
          <p:cNvSpPr txBox="1"/>
          <p:nvPr/>
        </p:nvSpPr>
        <p:spPr>
          <a:xfrm>
            <a:off x="5592099" y="5103743"/>
            <a:ext cx="3244799" cy="369332"/>
          </a:xfrm>
          <a:prstGeom prst="rect">
            <a:avLst/>
          </a:prstGeom>
          <a:noFill/>
        </p:spPr>
        <p:txBody>
          <a:bodyPr wrap="none" rtlCol="0">
            <a:spAutoFit/>
          </a:bodyPr>
          <a:lstStyle/>
          <a:p>
            <a:r>
              <a:rPr lang="el-GR" dirty="0"/>
              <a:t>ΚΑΤΑΣΚΕΥΑΣΤΙΚΟΣ ΚΛΑΔΟΣ </a:t>
            </a:r>
          </a:p>
        </p:txBody>
      </p:sp>
      <p:grpSp>
        <p:nvGrpSpPr>
          <p:cNvPr id="14" name="Group 13">
            <a:extLst>
              <a:ext uri="{FF2B5EF4-FFF2-40B4-BE49-F238E27FC236}">
                <a16:creationId xmlns:a16="http://schemas.microsoft.com/office/drawing/2014/main" id="{D951512B-D7A0-476B-ADF2-9B29D13E362F}"/>
              </a:ext>
            </a:extLst>
          </p:cNvPr>
          <p:cNvGrpSpPr/>
          <p:nvPr/>
        </p:nvGrpSpPr>
        <p:grpSpPr>
          <a:xfrm>
            <a:off x="2032088" y="2132358"/>
            <a:ext cx="1015399" cy="1067557"/>
            <a:chOff x="6233261" y="2166824"/>
            <a:chExt cx="1188000" cy="1160921"/>
          </a:xfrm>
        </p:grpSpPr>
        <p:sp>
          <p:nvSpPr>
            <p:cNvPr id="9" name="Rectangle: Rounded Corners 8">
              <a:extLst>
                <a:ext uri="{FF2B5EF4-FFF2-40B4-BE49-F238E27FC236}">
                  <a16:creationId xmlns:a16="http://schemas.microsoft.com/office/drawing/2014/main" id="{C41325FE-D261-4724-9FB6-601F79B6ED22}"/>
                </a:ext>
              </a:extLst>
            </p:cNvPr>
            <p:cNvSpPr/>
            <p:nvPr/>
          </p:nvSpPr>
          <p:spPr>
            <a:xfrm rot="2525691">
              <a:off x="6578479" y="2166824"/>
              <a:ext cx="325024" cy="979622"/>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Flowchart: Delay 9">
              <a:extLst>
                <a:ext uri="{FF2B5EF4-FFF2-40B4-BE49-F238E27FC236}">
                  <a16:creationId xmlns:a16="http://schemas.microsoft.com/office/drawing/2014/main" id="{6016D683-D334-4DC7-B531-E4F840837982}"/>
                </a:ext>
              </a:extLst>
            </p:cNvPr>
            <p:cNvSpPr/>
            <p:nvPr/>
          </p:nvSpPr>
          <p:spPr>
            <a:xfrm rot="7898361">
              <a:off x="6385281" y="2737038"/>
              <a:ext cx="397185" cy="231507"/>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Partial Circle 10">
              <a:extLst>
                <a:ext uri="{FF2B5EF4-FFF2-40B4-BE49-F238E27FC236}">
                  <a16:creationId xmlns:a16="http://schemas.microsoft.com/office/drawing/2014/main" id="{E4D15AB0-9B85-4E1B-9E72-CFE4FDF8B741}"/>
                </a:ext>
              </a:extLst>
            </p:cNvPr>
            <p:cNvSpPr/>
            <p:nvPr/>
          </p:nvSpPr>
          <p:spPr>
            <a:xfrm rot="2458320">
              <a:off x="6548802" y="2645364"/>
              <a:ext cx="584656" cy="546404"/>
            </a:xfrm>
            <a:prstGeom prst="pie">
              <a:avLst>
                <a:gd name="adj1" fmla="val 0"/>
                <a:gd name="adj2" fmla="val 54000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Partial Circle 11">
              <a:extLst>
                <a:ext uri="{FF2B5EF4-FFF2-40B4-BE49-F238E27FC236}">
                  <a16:creationId xmlns:a16="http://schemas.microsoft.com/office/drawing/2014/main" id="{9AD00F3F-F86A-4C88-A381-FC95E33879AF}"/>
                </a:ext>
              </a:extLst>
            </p:cNvPr>
            <p:cNvSpPr/>
            <p:nvPr/>
          </p:nvSpPr>
          <p:spPr>
            <a:xfrm rot="18708849">
              <a:off x="6594587" y="2615151"/>
              <a:ext cx="576244" cy="549591"/>
            </a:xfrm>
            <a:prstGeom prst="pie">
              <a:avLst>
                <a:gd name="adj1" fmla="val 0"/>
                <a:gd name="adj2" fmla="val 54000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3" name="Oval 12">
              <a:extLst>
                <a:ext uri="{FF2B5EF4-FFF2-40B4-BE49-F238E27FC236}">
                  <a16:creationId xmlns:a16="http://schemas.microsoft.com/office/drawing/2014/main" id="{A70E7CF6-88AE-48CC-BD8B-7B5B70941A30}"/>
                </a:ext>
              </a:extLst>
            </p:cNvPr>
            <p:cNvSpPr/>
            <p:nvPr/>
          </p:nvSpPr>
          <p:spPr>
            <a:xfrm>
              <a:off x="6233261" y="2175745"/>
              <a:ext cx="1188000" cy="115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16" name="Graphic 15" descr="Factory">
            <a:extLst>
              <a:ext uri="{FF2B5EF4-FFF2-40B4-BE49-F238E27FC236}">
                <a16:creationId xmlns:a16="http://schemas.microsoft.com/office/drawing/2014/main" id="{A6E43D27-FC77-4095-8641-BCF0C337E7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71314" y="2128917"/>
            <a:ext cx="914400" cy="914400"/>
          </a:xfrm>
          <a:prstGeom prst="rect">
            <a:avLst/>
          </a:prstGeom>
        </p:spPr>
      </p:pic>
      <p:pic>
        <p:nvPicPr>
          <p:cNvPr id="18" name="Graphic 17" descr="Flask">
            <a:extLst>
              <a:ext uri="{FF2B5EF4-FFF2-40B4-BE49-F238E27FC236}">
                <a16:creationId xmlns:a16="http://schemas.microsoft.com/office/drawing/2014/main" id="{53C984D4-BC20-4C8A-B1C4-877D5603EF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40353" y="2174126"/>
            <a:ext cx="773756" cy="773756"/>
          </a:xfrm>
          <a:prstGeom prst="rect">
            <a:avLst/>
          </a:prstGeom>
        </p:spPr>
      </p:pic>
      <p:pic>
        <p:nvPicPr>
          <p:cNvPr id="20" name="Graphic 19" descr="DNA">
            <a:extLst>
              <a:ext uri="{FF2B5EF4-FFF2-40B4-BE49-F238E27FC236}">
                <a16:creationId xmlns:a16="http://schemas.microsoft.com/office/drawing/2014/main" id="{CFFAE466-05A0-4DAA-AD32-E94A0F86AB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25953" y="3658085"/>
            <a:ext cx="914400" cy="914400"/>
          </a:xfrm>
          <a:prstGeom prst="rect">
            <a:avLst/>
          </a:prstGeom>
        </p:spPr>
      </p:pic>
      <p:pic>
        <p:nvPicPr>
          <p:cNvPr id="22" name="Graphic 21" descr="Medical">
            <a:extLst>
              <a:ext uri="{FF2B5EF4-FFF2-40B4-BE49-F238E27FC236}">
                <a16:creationId xmlns:a16="http://schemas.microsoft.com/office/drawing/2014/main" id="{0B98CDAD-FAFD-48A3-B216-1F9358442DC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77198" y="3678164"/>
            <a:ext cx="914400" cy="914400"/>
          </a:xfrm>
          <a:prstGeom prst="rect">
            <a:avLst/>
          </a:prstGeom>
        </p:spPr>
      </p:pic>
      <p:pic>
        <p:nvPicPr>
          <p:cNvPr id="24" name="Graphic 23" descr="Crane">
            <a:extLst>
              <a:ext uri="{FF2B5EF4-FFF2-40B4-BE49-F238E27FC236}">
                <a16:creationId xmlns:a16="http://schemas.microsoft.com/office/drawing/2014/main" id="{F11D3871-2A64-4498-8F16-62C520372F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23794" y="4882240"/>
            <a:ext cx="914400" cy="914400"/>
          </a:xfrm>
          <a:prstGeom prst="rect">
            <a:avLst/>
          </a:prstGeom>
        </p:spPr>
      </p:pic>
      <p:pic>
        <p:nvPicPr>
          <p:cNvPr id="26" name="Graphic 25" descr="Tugboat">
            <a:extLst>
              <a:ext uri="{FF2B5EF4-FFF2-40B4-BE49-F238E27FC236}">
                <a16:creationId xmlns:a16="http://schemas.microsoft.com/office/drawing/2014/main" id="{E78F8887-813C-4E65-A9F7-10BB25A03E5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11909" y="4882240"/>
            <a:ext cx="914400" cy="914400"/>
          </a:xfrm>
          <a:prstGeom prst="rect">
            <a:avLst/>
          </a:prstGeom>
        </p:spPr>
      </p:pic>
      <p:pic>
        <p:nvPicPr>
          <p:cNvPr id="28" name="Graphic 27" descr="Rocket">
            <a:extLst>
              <a:ext uri="{FF2B5EF4-FFF2-40B4-BE49-F238E27FC236}">
                <a16:creationId xmlns:a16="http://schemas.microsoft.com/office/drawing/2014/main" id="{4F13203B-480E-485F-8EC7-1D7346DC071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302004" y="4953863"/>
            <a:ext cx="914400" cy="914400"/>
          </a:xfrm>
          <a:prstGeom prst="rect">
            <a:avLst/>
          </a:prstGeom>
        </p:spPr>
      </p:pic>
    </p:spTree>
    <p:extLst>
      <p:ext uri="{BB962C8B-B14F-4D97-AF65-F5344CB8AC3E}">
        <p14:creationId xmlns:p14="http://schemas.microsoft.com/office/powerpoint/2010/main" val="4227806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2CEA2-9271-4E7D-A014-604DBE77D86C}"/>
              </a:ext>
            </a:extLst>
          </p:cNvPr>
          <p:cNvSpPr>
            <a:spLocks noGrp="1"/>
          </p:cNvSpPr>
          <p:nvPr>
            <p:ph type="title"/>
          </p:nvPr>
        </p:nvSpPr>
        <p:spPr/>
        <p:txBody>
          <a:bodyPr/>
          <a:lstStyle/>
          <a:p>
            <a:r>
              <a:rPr lang="el-GR" dirty="0">
                <a:solidFill>
                  <a:schemeClr val="tx1">
                    <a:lumMod val="50000"/>
                    <a:lumOff val="50000"/>
                  </a:schemeClr>
                </a:solidFill>
              </a:rPr>
              <a:t>ΒΙΩΣΙΜΟΤΗΤΑ</a:t>
            </a:r>
          </a:p>
        </p:txBody>
      </p:sp>
      <p:sp>
        <p:nvSpPr>
          <p:cNvPr id="3" name="Date Placeholder 2">
            <a:extLst>
              <a:ext uri="{FF2B5EF4-FFF2-40B4-BE49-F238E27FC236}">
                <a16:creationId xmlns:a16="http://schemas.microsoft.com/office/drawing/2014/main" id="{A9AC95F3-67BB-41DF-AB3A-ACCFF70BD055}"/>
              </a:ext>
            </a:extLst>
          </p:cNvPr>
          <p:cNvSpPr>
            <a:spLocks noGrp="1"/>
          </p:cNvSpPr>
          <p:nvPr>
            <p:ph type="dt" sz="half" idx="10"/>
          </p:nvPr>
        </p:nvSpPr>
        <p:spPr/>
        <p:txBody>
          <a:bodyPr/>
          <a:lstStyle/>
          <a:p>
            <a:r>
              <a:rPr lang="el-GR"/>
              <a:t>17/5/2024</a:t>
            </a:r>
          </a:p>
        </p:txBody>
      </p:sp>
      <p:sp>
        <p:nvSpPr>
          <p:cNvPr id="4" name="Footer Placeholder 3">
            <a:extLst>
              <a:ext uri="{FF2B5EF4-FFF2-40B4-BE49-F238E27FC236}">
                <a16:creationId xmlns:a16="http://schemas.microsoft.com/office/drawing/2014/main" id="{D572A539-062A-447D-AC2F-1CD3AF4DC52B}"/>
              </a:ext>
            </a:extLst>
          </p:cNvPr>
          <p:cNvSpPr>
            <a:spLocks noGrp="1"/>
          </p:cNvSpPr>
          <p:nvPr>
            <p:ph type="ftr" sz="quarter" idx="11"/>
          </p:nvPr>
        </p:nvSpPr>
        <p:spPr/>
        <p:txBody>
          <a:bodyPr/>
          <a:lstStyle/>
          <a:p>
            <a:r>
              <a:rPr lang="el-GR"/>
              <a:t>ΗΜΕΡΙΔΑ ΚΙ ΕΙΕ ΜΑΙΟΣ 2024</a:t>
            </a:r>
          </a:p>
        </p:txBody>
      </p:sp>
      <p:sp>
        <p:nvSpPr>
          <p:cNvPr id="5" name="Slide Number Placeholder 4">
            <a:extLst>
              <a:ext uri="{FF2B5EF4-FFF2-40B4-BE49-F238E27FC236}">
                <a16:creationId xmlns:a16="http://schemas.microsoft.com/office/drawing/2014/main" id="{8F8E396E-5F31-44BD-B88E-1B319DB5117B}"/>
              </a:ext>
            </a:extLst>
          </p:cNvPr>
          <p:cNvSpPr>
            <a:spLocks noGrp="1"/>
          </p:cNvSpPr>
          <p:nvPr>
            <p:ph type="sldNum" sz="quarter" idx="12"/>
          </p:nvPr>
        </p:nvSpPr>
        <p:spPr/>
        <p:txBody>
          <a:bodyPr/>
          <a:lstStyle/>
          <a:p>
            <a:fld id="{D590D91A-1525-4544-8FAB-B681FDA53734}" type="slidenum">
              <a:rPr lang="el-GR" smtClean="0"/>
              <a:t>18</a:t>
            </a:fld>
            <a:endParaRPr lang="el-GR"/>
          </a:p>
        </p:txBody>
      </p:sp>
      <p:sp>
        <p:nvSpPr>
          <p:cNvPr id="6" name="TextBox 5">
            <a:extLst>
              <a:ext uri="{FF2B5EF4-FFF2-40B4-BE49-F238E27FC236}">
                <a16:creationId xmlns:a16="http://schemas.microsoft.com/office/drawing/2014/main" id="{9581018A-6FAF-47D0-B880-DA84C8494E64}"/>
              </a:ext>
            </a:extLst>
          </p:cNvPr>
          <p:cNvSpPr txBox="1"/>
          <p:nvPr/>
        </p:nvSpPr>
        <p:spPr>
          <a:xfrm>
            <a:off x="1002323" y="1991457"/>
            <a:ext cx="1922321" cy="369332"/>
          </a:xfrm>
          <a:prstGeom prst="rect">
            <a:avLst/>
          </a:prstGeom>
          <a:noFill/>
        </p:spPr>
        <p:txBody>
          <a:bodyPr wrap="none" rtlCol="0">
            <a:spAutoFit/>
          </a:bodyPr>
          <a:lstStyle/>
          <a:p>
            <a:r>
              <a:rPr lang="el-GR" dirty="0"/>
              <a:t>ΠΡΟΓΡΑΜΜΑΤΑ</a:t>
            </a:r>
          </a:p>
        </p:txBody>
      </p:sp>
      <p:graphicFrame>
        <p:nvGraphicFramePr>
          <p:cNvPr id="7" name="Table 6">
            <a:extLst>
              <a:ext uri="{FF2B5EF4-FFF2-40B4-BE49-F238E27FC236}">
                <a16:creationId xmlns:a16="http://schemas.microsoft.com/office/drawing/2014/main" id="{CBDD2615-F977-4193-8366-52FEF9514B59}"/>
              </a:ext>
            </a:extLst>
          </p:cNvPr>
          <p:cNvGraphicFramePr>
            <a:graphicFrameLocks noGrp="1"/>
          </p:cNvGraphicFramePr>
          <p:nvPr>
            <p:extLst>
              <p:ext uri="{D42A27DB-BD31-4B8C-83A1-F6EECF244321}">
                <p14:modId xmlns:p14="http://schemas.microsoft.com/office/powerpoint/2010/main" val="905110384"/>
              </p:ext>
            </p:extLst>
          </p:nvPr>
        </p:nvGraphicFramePr>
        <p:xfrm>
          <a:off x="1002323" y="2434166"/>
          <a:ext cx="4892919" cy="741680"/>
        </p:xfrm>
        <a:graphic>
          <a:graphicData uri="http://schemas.openxmlformats.org/drawingml/2006/table">
            <a:tbl>
              <a:tblPr firstRow="1" bandRow="1">
                <a:tableStyleId>{5C22544A-7EE6-4342-B048-85BDC9FD1C3A}</a:tableStyleId>
              </a:tblPr>
              <a:tblGrid>
                <a:gridCol w="673743">
                  <a:extLst>
                    <a:ext uri="{9D8B030D-6E8A-4147-A177-3AD203B41FA5}">
                      <a16:colId xmlns:a16="http://schemas.microsoft.com/office/drawing/2014/main" val="3475897741"/>
                    </a:ext>
                  </a:extLst>
                </a:gridCol>
                <a:gridCol w="4219176">
                  <a:extLst>
                    <a:ext uri="{9D8B030D-6E8A-4147-A177-3AD203B41FA5}">
                      <a16:colId xmlns:a16="http://schemas.microsoft.com/office/drawing/2014/main" val="4166620193"/>
                    </a:ext>
                  </a:extLst>
                </a:gridCol>
              </a:tblGrid>
              <a:tr h="370840">
                <a:tc>
                  <a:txBody>
                    <a:bodyPr/>
                    <a:lstStyle/>
                    <a:p>
                      <a:r>
                        <a:rPr lang="en-US" dirty="0"/>
                        <a:t>ESA</a:t>
                      </a:r>
                      <a:endParaRPr lang="el-GR" dirty="0"/>
                    </a:p>
                  </a:txBody>
                  <a:tcPr/>
                </a:tc>
                <a:tc>
                  <a:txBody>
                    <a:bodyPr/>
                    <a:lstStyle/>
                    <a:p>
                      <a:r>
                        <a:rPr lang="en-US" dirty="0"/>
                        <a:t>2</a:t>
                      </a:r>
                      <a:r>
                        <a:rPr lang="en-US" baseline="30000" dirty="0"/>
                        <a:t>ND</a:t>
                      </a:r>
                      <a:r>
                        <a:rPr lang="en-US" dirty="0"/>
                        <a:t> STAGE (100k</a:t>
                      </a:r>
                      <a:r>
                        <a:rPr lang="el-GR" dirty="0"/>
                        <a:t>€</a:t>
                      </a:r>
                      <a:r>
                        <a:rPr lang="en-US" dirty="0"/>
                        <a:t>)</a:t>
                      </a:r>
                      <a:endParaRPr lang="el-GR" dirty="0"/>
                    </a:p>
                  </a:txBody>
                  <a:tcPr/>
                </a:tc>
                <a:extLst>
                  <a:ext uri="{0D108BD9-81ED-4DB2-BD59-A6C34878D82A}">
                    <a16:rowId xmlns:a16="http://schemas.microsoft.com/office/drawing/2014/main" val="6512568"/>
                  </a:ext>
                </a:extLst>
              </a:tr>
              <a:tr h="370840">
                <a:tc>
                  <a:txBody>
                    <a:bodyPr/>
                    <a:lstStyle/>
                    <a:p>
                      <a:r>
                        <a:rPr lang="en-US" dirty="0"/>
                        <a:t>EU</a:t>
                      </a:r>
                      <a:endParaRPr lang="el-GR" dirty="0"/>
                    </a:p>
                  </a:txBody>
                  <a:tcPr/>
                </a:tc>
                <a:tc>
                  <a:txBody>
                    <a:bodyPr/>
                    <a:lstStyle/>
                    <a:p>
                      <a:r>
                        <a:rPr lang="en-US" dirty="0"/>
                        <a:t>450k</a:t>
                      </a:r>
                      <a:r>
                        <a:rPr lang="el-GR" dirty="0"/>
                        <a:t>€ </a:t>
                      </a:r>
                      <a:r>
                        <a:rPr lang="en-US" dirty="0"/>
                        <a:t>(</a:t>
                      </a:r>
                      <a:r>
                        <a:rPr lang="el-GR" dirty="0"/>
                        <a:t>αναμονή αποτελεσμάτων)</a:t>
                      </a:r>
                    </a:p>
                  </a:txBody>
                  <a:tcPr/>
                </a:tc>
                <a:extLst>
                  <a:ext uri="{0D108BD9-81ED-4DB2-BD59-A6C34878D82A}">
                    <a16:rowId xmlns:a16="http://schemas.microsoft.com/office/drawing/2014/main" val="1948384884"/>
                  </a:ext>
                </a:extLst>
              </a:tr>
            </a:tbl>
          </a:graphicData>
        </a:graphic>
      </p:graphicFrame>
      <p:sp>
        <p:nvSpPr>
          <p:cNvPr id="8" name="TextBox 7">
            <a:extLst>
              <a:ext uri="{FF2B5EF4-FFF2-40B4-BE49-F238E27FC236}">
                <a16:creationId xmlns:a16="http://schemas.microsoft.com/office/drawing/2014/main" id="{F0AA2E4E-F9EF-417B-A211-8A707E16F7E7}"/>
              </a:ext>
            </a:extLst>
          </p:cNvPr>
          <p:cNvSpPr txBox="1"/>
          <p:nvPr/>
        </p:nvSpPr>
        <p:spPr>
          <a:xfrm>
            <a:off x="1002323" y="3671541"/>
            <a:ext cx="3102131" cy="369332"/>
          </a:xfrm>
          <a:prstGeom prst="rect">
            <a:avLst/>
          </a:prstGeom>
          <a:noFill/>
        </p:spPr>
        <p:txBody>
          <a:bodyPr wrap="none" rtlCol="0">
            <a:spAutoFit/>
          </a:bodyPr>
          <a:lstStyle/>
          <a:p>
            <a:r>
              <a:rPr lang="el-GR" dirty="0"/>
              <a:t>ΣΥΜΒΑΣΕΙΣ</a:t>
            </a:r>
            <a:r>
              <a:rPr lang="en-US" dirty="0"/>
              <a:t> (</a:t>
            </a:r>
            <a:r>
              <a:rPr lang="el-GR" dirty="0"/>
              <a:t>ΣΕ </a:t>
            </a:r>
            <a:r>
              <a:rPr lang="en-US" dirty="0"/>
              <a:t>ANAMONH</a:t>
            </a:r>
            <a:r>
              <a:rPr lang="el-GR" dirty="0"/>
              <a:t>)</a:t>
            </a:r>
          </a:p>
        </p:txBody>
      </p:sp>
      <p:sp>
        <p:nvSpPr>
          <p:cNvPr id="9" name="TextBox 8">
            <a:extLst>
              <a:ext uri="{FF2B5EF4-FFF2-40B4-BE49-F238E27FC236}">
                <a16:creationId xmlns:a16="http://schemas.microsoft.com/office/drawing/2014/main" id="{2842CCAE-9EFD-4A27-A3F2-A13D80D309F4}"/>
              </a:ext>
            </a:extLst>
          </p:cNvPr>
          <p:cNvSpPr txBox="1"/>
          <p:nvPr/>
        </p:nvSpPr>
        <p:spPr>
          <a:xfrm>
            <a:off x="1002323" y="4842781"/>
            <a:ext cx="1568058" cy="369332"/>
          </a:xfrm>
          <a:prstGeom prst="rect">
            <a:avLst/>
          </a:prstGeom>
          <a:noFill/>
        </p:spPr>
        <p:txBody>
          <a:bodyPr wrap="none" rtlCol="0">
            <a:spAutoFit/>
          </a:bodyPr>
          <a:lstStyle/>
          <a:p>
            <a:r>
              <a:rPr lang="el-GR" dirty="0"/>
              <a:t>ΕΚΠΑΙΔΕΥΣΗ</a:t>
            </a:r>
          </a:p>
        </p:txBody>
      </p:sp>
      <p:sp>
        <p:nvSpPr>
          <p:cNvPr id="10" name="TextBox 9">
            <a:extLst>
              <a:ext uri="{FF2B5EF4-FFF2-40B4-BE49-F238E27FC236}">
                <a16:creationId xmlns:a16="http://schemas.microsoft.com/office/drawing/2014/main" id="{DECE0FDD-F8DB-43FA-A7E8-C6C5893B2A26}"/>
              </a:ext>
            </a:extLst>
          </p:cNvPr>
          <p:cNvSpPr txBox="1"/>
          <p:nvPr/>
        </p:nvSpPr>
        <p:spPr>
          <a:xfrm>
            <a:off x="1002323" y="4110157"/>
            <a:ext cx="821059" cy="369332"/>
          </a:xfrm>
          <a:prstGeom prst="rect">
            <a:avLst/>
          </a:prstGeom>
          <a:noFill/>
        </p:spPr>
        <p:txBody>
          <a:bodyPr wrap="none" rtlCol="0">
            <a:spAutoFit/>
          </a:bodyPr>
          <a:lstStyle/>
          <a:p>
            <a:r>
              <a:rPr lang="el-GR" dirty="0">
                <a:solidFill>
                  <a:schemeClr val="tx1">
                    <a:lumMod val="50000"/>
                    <a:lumOff val="50000"/>
                  </a:schemeClr>
                </a:solidFill>
              </a:rPr>
              <a:t>200</a:t>
            </a:r>
            <a:r>
              <a:rPr lang="en-US" dirty="0">
                <a:solidFill>
                  <a:schemeClr val="tx1">
                    <a:lumMod val="50000"/>
                    <a:lumOff val="50000"/>
                  </a:schemeClr>
                </a:solidFill>
              </a:rPr>
              <a:t>k</a:t>
            </a:r>
            <a:r>
              <a:rPr lang="el-GR" dirty="0">
                <a:solidFill>
                  <a:schemeClr val="tx1">
                    <a:lumMod val="50000"/>
                    <a:lumOff val="50000"/>
                  </a:schemeClr>
                </a:solidFill>
              </a:rPr>
              <a:t>€</a:t>
            </a:r>
          </a:p>
        </p:txBody>
      </p:sp>
      <p:sp>
        <p:nvSpPr>
          <p:cNvPr id="11" name="TextBox 10">
            <a:extLst>
              <a:ext uri="{FF2B5EF4-FFF2-40B4-BE49-F238E27FC236}">
                <a16:creationId xmlns:a16="http://schemas.microsoft.com/office/drawing/2014/main" id="{0CE8C476-5F88-4EB9-A4FC-7C368179DBB0}"/>
              </a:ext>
            </a:extLst>
          </p:cNvPr>
          <p:cNvSpPr txBox="1"/>
          <p:nvPr/>
        </p:nvSpPr>
        <p:spPr>
          <a:xfrm>
            <a:off x="1002323" y="5350682"/>
            <a:ext cx="4708340" cy="369332"/>
          </a:xfrm>
          <a:prstGeom prst="rect">
            <a:avLst/>
          </a:prstGeom>
          <a:noFill/>
        </p:spPr>
        <p:txBody>
          <a:bodyPr wrap="none" rtlCol="0">
            <a:spAutoFit/>
          </a:bodyPr>
          <a:lstStyle/>
          <a:p>
            <a:r>
              <a:rPr lang="el-GR" dirty="0"/>
              <a:t>ΠΑΡΚΟ ΚΑΙΝΟΤΟΜΙΑΣ </a:t>
            </a:r>
            <a:r>
              <a:rPr lang="en-US" dirty="0"/>
              <a:t>JOIST</a:t>
            </a:r>
            <a:r>
              <a:rPr lang="el-GR" dirty="0"/>
              <a:t> ΙΟΥΛΙΟΣ 2024</a:t>
            </a:r>
          </a:p>
        </p:txBody>
      </p:sp>
      <p:pic>
        <p:nvPicPr>
          <p:cNvPr id="12" name="Picture 11">
            <a:extLst>
              <a:ext uri="{FF2B5EF4-FFF2-40B4-BE49-F238E27FC236}">
                <a16:creationId xmlns:a16="http://schemas.microsoft.com/office/drawing/2014/main" id="{234A4225-DCD9-4369-9DCE-2BEB855F914C}"/>
              </a:ext>
            </a:extLst>
          </p:cNvPr>
          <p:cNvPicPr>
            <a:picLocks noChangeAspect="1"/>
          </p:cNvPicPr>
          <p:nvPr/>
        </p:nvPicPr>
        <p:blipFill>
          <a:blip r:embed="rId2"/>
          <a:stretch>
            <a:fillRect/>
          </a:stretch>
        </p:blipFill>
        <p:spPr>
          <a:xfrm>
            <a:off x="6175193" y="2678347"/>
            <a:ext cx="5980694" cy="3456732"/>
          </a:xfrm>
          <a:prstGeom prst="rect">
            <a:avLst/>
          </a:prstGeom>
        </p:spPr>
      </p:pic>
      <p:sp>
        <p:nvSpPr>
          <p:cNvPr id="13" name="TextBox 12">
            <a:extLst>
              <a:ext uri="{FF2B5EF4-FFF2-40B4-BE49-F238E27FC236}">
                <a16:creationId xmlns:a16="http://schemas.microsoft.com/office/drawing/2014/main" id="{D333A15A-167E-463E-AD73-D35CDC4648E8}"/>
              </a:ext>
            </a:extLst>
          </p:cNvPr>
          <p:cNvSpPr txBox="1"/>
          <p:nvPr/>
        </p:nvSpPr>
        <p:spPr>
          <a:xfrm>
            <a:off x="6496140" y="1480059"/>
            <a:ext cx="5695860" cy="954107"/>
          </a:xfrm>
          <a:prstGeom prst="rect">
            <a:avLst/>
          </a:prstGeom>
          <a:noFill/>
        </p:spPr>
        <p:txBody>
          <a:bodyPr wrap="square" rtlCol="0">
            <a:spAutoFit/>
          </a:bodyPr>
          <a:lstStyle/>
          <a:p>
            <a:r>
              <a:rPr lang="el-GR" sz="2800" b="1" dirty="0">
                <a:solidFill>
                  <a:schemeClr val="tx1">
                    <a:lumMod val="65000"/>
                    <a:lumOff val="35000"/>
                  </a:schemeClr>
                </a:solidFill>
                <a:latin typeface="Roboto Light" panose="02000000000000000000" pitchFamily="2" charset="0"/>
                <a:ea typeface="Roboto Light" panose="02000000000000000000" pitchFamily="2" charset="0"/>
              </a:rPr>
              <a:t>ΗΛΕΚΤΡΟΝΙΚΑ | ΙΑΤΡΙΚΗ | </a:t>
            </a:r>
            <a:r>
              <a:rPr lang="el-GR" sz="2800" b="1" dirty="0">
                <a:solidFill>
                  <a:srgbClr val="002FA7"/>
                </a:solidFill>
                <a:latin typeface="Roboto Light" panose="02000000000000000000" pitchFamily="2" charset="0"/>
                <a:ea typeface="Roboto Light" panose="02000000000000000000" pitchFamily="2" charset="0"/>
              </a:rPr>
              <a:t>ΤΡΟΦΗ</a:t>
            </a:r>
          </a:p>
          <a:p>
            <a:r>
              <a:rPr lang="el-GR" sz="2800" b="1" dirty="0">
                <a:solidFill>
                  <a:schemeClr val="tx1">
                    <a:lumMod val="65000"/>
                    <a:lumOff val="35000"/>
                  </a:schemeClr>
                </a:solidFill>
                <a:latin typeface="Roboto" panose="02000000000000000000" pitchFamily="2" charset="0"/>
                <a:ea typeface="Roboto" panose="02000000000000000000" pitchFamily="2" charset="0"/>
              </a:rPr>
              <a:t>ΕΚΤΥΠΩΣΕΙΣ ΜΕΓΑΛΟΥ ΟΓΚΟΥ</a:t>
            </a:r>
          </a:p>
        </p:txBody>
      </p:sp>
    </p:spTree>
    <p:extLst>
      <p:ext uri="{BB962C8B-B14F-4D97-AF65-F5344CB8AC3E}">
        <p14:creationId xmlns:p14="http://schemas.microsoft.com/office/powerpoint/2010/main" val="2381549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a:extLst>
              <a:ext uri="{FF2B5EF4-FFF2-40B4-BE49-F238E27FC236}">
                <a16:creationId xmlns:a16="http://schemas.microsoft.com/office/drawing/2014/main" id="{4B4479F4-2B72-4E4C-A734-9E2C811DDC99}"/>
              </a:ext>
            </a:extLst>
          </p:cNvPr>
          <p:cNvSpPr>
            <a:spLocks noGrp="1"/>
          </p:cNvSpPr>
          <p:nvPr>
            <p:ph type="title"/>
          </p:nvPr>
        </p:nvSpPr>
        <p:spPr>
          <a:xfrm>
            <a:off x="1628775" y="551169"/>
            <a:ext cx="4467225" cy="1325563"/>
          </a:xfrm>
        </p:spPr>
        <p:txBody>
          <a:bodyPr/>
          <a:lstStyle/>
          <a:p>
            <a:r>
              <a:rPr lang="el-GR" dirty="0">
                <a:solidFill>
                  <a:schemeClr val="tx1">
                    <a:lumMod val="50000"/>
                    <a:lumOff val="50000"/>
                  </a:schemeClr>
                </a:solidFill>
              </a:rPr>
              <a:t>ΕΠΙΚΟΙΝΩΝΙΑ</a:t>
            </a:r>
            <a:endParaRPr lang="en-US" dirty="0">
              <a:solidFill>
                <a:schemeClr val="tx1">
                  <a:lumMod val="50000"/>
                  <a:lumOff val="50000"/>
                </a:schemeClr>
              </a:solidFill>
            </a:endParaRPr>
          </a:p>
        </p:txBody>
      </p:sp>
      <p:pic>
        <p:nvPicPr>
          <p:cNvPr id="10" name="Graphic 9">
            <a:extLst>
              <a:ext uri="{FF2B5EF4-FFF2-40B4-BE49-F238E27FC236}">
                <a16:creationId xmlns:a16="http://schemas.microsoft.com/office/drawing/2014/main" id="{A480D6CB-CE0D-49E7-AEA2-4614D3F6BC0C}"/>
              </a:ext>
            </a:extLst>
          </p:cNvPr>
          <p:cNvPicPr>
            <a:picLocks/>
          </p:cNvPicPr>
          <p:nvPr/>
        </p:nvPicPr>
        <p:blipFill>
          <a:blip r:embed="rId2" cstate="print">
            <a:duotone>
              <a:prstClr val="black"/>
              <a:srgbClr val="0319EB">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97610" y="2828409"/>
            <a:ext cx="432000" cy="432000"/>
          </a:xfrm>
          <a:prstGeom prst="rect">
            <a:avLst/>
          </a:prstGeom>
        </p:spPr>
      </p:pic>
      <p:pic>
        <p:nvPicPr>
          <p:cNvPr id="11" name="Graphic 10">
            <a:extLst>
              <a:ext uri="{FF2B5EF4-FFF2-40B4-BE49-F238E27FC236}">
                <a16:creationId xmlns:a16="http://schemas.microsoft.com/office/drawing/2014/main" id="{E87B6D57-2733-4765-A6AE-C7634C4C00BA}"/>
              </a:ext>
            </a:extLst>
          </p:cNvPr>
          <p:cNvPicPr>
            <a:picLocks/>
          </p:cNvPicPr>
          <p:nvPr/>
        </p:nvPicPr>
        <p:blipFill>
          <a:blip r:embed="rId4">
            <a:duotone>
              <a:prstClr val="black"/>
              <a:srgbClr val="0319EB">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29071" y="3520015"/>
            <a:ext cx="431999" cy="349251"/>
          </a:xfrm>
          <a:prstGeom prst="rect">
            <a:avLst/>
          </a:prstGeom>
        </p:spPr>
      </p:pic>
      <p:pic>
        <p:nvPicPr>
          <p:cNvPr id="12" name="Graphic 11">
            <a:extLst>
              <a:ext uri="{FF2B5EF4-FFF2-40B4-BE49-F238E27FC236}">
                <a16:creationId xmlns:a16="http://schemas.microsoft.com/office/drawing/2014/main" id="{B3B08AC5-ADB5-46D2-83A5-E970448F9C13}"/>
              </a:ext>
            </a:extLst>
          </p:cNvPr>
          <p:cNvPicPr preferRelativeResize="0">
            <a:picLocks/>
          </p:cNvPicPr>
          <p:nvPr/>
        </p:nvPicPr>
        <p:blipFill>
          <a:blip r:embed="rId6">
            <a:duotone>
              <a:prstClr val="black"/>
              <a:srgbClr val="0319EB">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49213" y="4108721"/>
            <a:ext cx="314595" cy="422133"/>
          </a:xfrm>
          <a:prstGeom prst="rect">
            <a:avLst/>
          </a:prstGeom>
        </p:spPr>
      </p:pic>
      <p:pic>
        <p:nvPicPr>
          <p:cNvPr id="13" name="Graphic 3" descr="Receiver">
            <a:extLst>
              <a:ext uri="{FF2B5EF4-FFF2-40B4-BE49-F238E27FC236}">
                <a16:creationId xmlns:a16="http://schemas.microsoft.com/office/drawing/2014/main" id="{625219F2-A5CF-443D-AEE7-833AF47022BF}"/>
              </a:ext>
            </a:extLst>
          </p:cNvPr>
          <p:cNvPicPr>
            <a:picLocks noChangeAspect="1"/>
          </p:cNvPicPr>
          <p:nvPr/>
        </p:nvPicPr>
        <p:blipFill>
          <a:blip r:embed="rId8">
            <a:duotone>
              <a:prstClr val="black"/>
              <a:srgbClr val="0319EB">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57070" y="2155701"/>
            <a:ext cx="504000" cy="504000"/>
          </a:xfrm>
          <a:prstGeom prst="rect">
            <a:avLst/>
          </a:prstGeom>
        </p:spPr>
      </p:pic>
      <p:sp>
        <p:nvSpPr>
          <p:cNvPr id="14" name="TextBox 12">
            <a:extLst>
              <a:ext uri="{FF2B5EF4-FFF2-40B4-BE49-F238E27FC236}">
                <a16:creationId xmlns:a16="http://schemas.microsoft.com/office/drawing/2014/main" id="{92389510-005E-49CA-BF81-A051B38C593D}"/>
              </a:ext>
            </a:extLst>
          </p:cNvPr>
          <p:cNvSpPr txBox="1"/>
          <p:nvPr/>
        </p:nvSpPr>
        <p:spPr>
          <a:xfrm>
            <a:off x="2545460" y="2136338"/>
            <a:ext cx="8205103" cy="2585323"/>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800" b="1" dirty="0">
                <a:solidFill>
                  <a:srgbClr val="001241"/>
                </a:solidFill>
                <a:ea typeface="Open Sans Light" panose="020B0604020202020204" charset="0"/>
                <a:cs typeface="Open Sans Light" panose="020B0604020202020204" charset="0"/>
              </a:rPr>
              <a:t>(+30) 2610 </a:t>
            </a:r>
            <a:r>
              <a:rPr lang="el-GR" sz="2800" b="1" dirty="0">
                <a:solidFill>
                  <a:srgbClr val="001241"/>
                </a:solidFill>
                <a:ea typeface="Open Sans Light" panose="020B0604020202020204" charset="0"/>
                <a:cs typeface="Open Sans Light" panose="020B0604020202020204" charset="0"/>
              </a:rPr>
              <a:t>391261</a:t>
            </a:r>
          </a:p>
          <a:p>
            <a:pPr>
              <a:lnSpc>
                <a:spcPct val="150000"/>
              </a:lnSpc>
            </a:pPr>
            <a:r>
              <a:rPr lang="en-US" sz="2800" b="1" dirty="0">
                <a:solidFill>
                  <a:srgbClr val="001241"/>
                </a:solidFill>
                <a:ea typeface="Open Sans Light" panose="020B0604020202020204" charset="0"/>
                <a:cs typeface="Open Sans Light" panose="020B0604020202020204" charset="0"/>
              </a:rPr>
              <a:t>www.hellenic-cam.gr</a:t>
            </a:r>
          </a:p>
          <a:p>
            <a:pPr>
              <a:lnSpc>
                <a:spcPct val="150000"/>
              </a:lnSpc>
            </a:pPr>
            <a:r>
              <a:rPr lang="en-US" sz="2800" b="1" dirty="0">
                <a:solidFill>
                  <a:srgbClr val="001241"/>
                </a:solidFill>
                <a:ea typeface="Open Sans Light" panose="020B0604020202020204" charset="0"/>
                <a:cs typeface="Open Sans Light" panose="020B0604020202020204" charset="0"/>
              </a:rPr>
              <a:t>info@hellenic-cam.gr</a:t>
            </a:r>
          </a:p>
          <a:p>
            <a:pPr>
              <a:lnSpc>
                <a:spcPct val="150000"/>
              </a:lnSpc>
            </a:pPr>
            <a:r>
              <a:rPr lang="en-US" sz="2800" b="1" dirty="0">
                <a:solidFill>
                  <a:srgbClr val="001241"/>
                </a:solidFill>
                <a:ea typeface="Open Sans Light" panose="020B0604020202020204" charset="0"/>
                <a:cs typeface="Open Sans Light" panose="020B0604020202020204" charset="0"/>
              </a:rPr>
              <a:t>Patras Science Park, GR26504, Greece</a:t>
            </a:r>
          </a:p>
        </p:txBody>
      </p:sp>
      <p:pic>
        <p:nvPicPr>
          <p:cNvPr id="15" name="Εικόνα 14">
            <a:extLst>
              <a:ext uri="{FF2B5EF4-FFF2-40B4-BE49-F238E27FC236}">
                <a16:creationId xmlns:a16="http://schemas.microsoft.com/office/drawing/2014/main" id="{334A5256-33A5-407C-975C-F4E1A89A0212}"/>
              </a:ext>
            </a:extLst>
          </p:cNvPr>
          <p:cNvPicPr>
            <a:picLocks noChangeAspect="1"/>
          </p:cNvPicPr>
          <p:nvPr/>
        </p:nvPicPr>
        <p:blipFill>
          <a:blip r:embed="rId10"/>
          <a:stretch>
            <a:fillRect/>
          </a:stretch>
        </p:blipFill>
        <p:spPr>
          <a:xfrm>
            <a:off x="8089443" y="6176963"/>
            <a:ext cx="4102557" cy="678272"/>
          </a:xfrm>
          <a:prstGeom prst="rect">
            <a:avLst/>
          </a:prstGeom>
        </p:spPr>
      </p:pic>
      <p:sp>
        <p:nvSpPr>
          <p:cNvPr id="16" name="Date Placeholder 3">
            <a:extLst>
              <a:ext uri="{FF2B5EF4-FFF2-40B4-BE49-F238E27FC236}">
                <a16:creationId xmlns:a16="http://schemas.microsoft.com/office/drawing/2014/main" id="{C95C3D6C-AA2E-4F3E-AD00-BEB7E372C0F8}"/>
              </a:ext>
            </a:extLst>
          </p:cNvPr>
          <p:cNvSpPr>
            <a:spLocks noGrp="1"/>
          </p:cNvSpPr>
          <p:nvPr>
            <p:ph type="dt" sz="half" idx="10"/>
          </p:nvPr>
        </p:nvSpPr>
        <p:spPr>
          <a:xfrm>
            <a:off x="838200" y="12773"/>
            <a:ext cx="4620060" cy="181155"/>
          </a:xfrm>
        </p:spPr>
        <p:txBody>
          <a:bodyPr/>
          <a:lstStyle/>
          <a:p>
            <a:r>
              <a:rPr lang="el-GR" sz="700">
                <a:solidFill>
                  <a:srgbClr val="001241"/>
                </a:solidFill>
                <a:latin typeface="Arial Nova Light" panose="020B0304020202020204" pitchFamily="34" charset="0"/>
              </a:rPr>
              <a:t>17/5/2024</a:t>
            </a:r>
            <a:endParaRPr lang="el-GR" sz="700" dirty="0">
              <a:solidFill>
                <a:srgbClr val="001241"/>
              </a:solidFill>
              <a:latin typeface="Arial Nova Light" panose="020B0304020202020204" pitchFamily="34" charset="0"/>
            </a:endParaRPr>
          </a:p>
        </p:txBody>
      </p:sp>
      <p:sp>
        <p:nvSpPr>
          <p:cNvPr id="2" name="Slide Number Placeholder 1">
            <a:extLst>
              <a:ext uri="{FF2B5EF4-FFF2-40B4-BE49-F238E27FC236}">
                <a16:creationId xmlns:a16="http://schemas.microsoft.com/office/drawing/2014/main" id="{F663DCFB-7DB7-468F-8BC8-91C0B0E66646}"/>
              </a:ext>
            </a:extLst>
          </p:cNvPr>
          <p:cNvSpPr>
            <a:spLocks noGrp="1"/>
          </p:cNvSpPr>
          <p:nvPr>
            <p:ph type="sldNum" sz="quarter" idx="12"/>
          </p:nvPr>
        </p:nvSpPr>
        <p:spPr/>
        <p:txBody>
          <a:bodyPr/>
          <a:lstStyle/>
          <a:p>
            <a:fld id="{D590D91A-1525-4544-8FAB-B681FDA53734}" type="slidenum">
              <a:rPr lang="el-GR" smtClean="0"/>
              <a:t>19</a:t>
            </a:fld>
            <a:endParaRPr lang="el-GR"/>
          </a:p>
        </p:txBody>
      </p:sp>
      <p:sp>
        <p:nvSpPr>
          <p:cNvPr id="3" name="Footer Placeholder 2">
            <a:extLst>
              <a:ext uri="{FF2B5EF4-FFF2-40B4-BE49-F238E27FC236}">
                <a16:creationId xmlns:a16="http://schemas.microsoft.com/office/drawing/2014/main" id="{F6CD0791-53C8-4D97-8291-BB65FADE9B60}"/>
              </a:ext>
            </a:extLst>
          </p:cNvPr>
          <p:cNvSpPr>
            <a:spLocks noGrp="1"/>
          </p:cNvSpPr>
          <p:nvPr>
            <p:ph type="ftr" sz="quarter" idx="11"/>
          </p:nvPr>
        </p:nvSpPr>
        <p:spPr/>
        <p:txBody>
          <a:bodyPr/>
          <a:lstStyle/>
          <a:p>
            <a:r>
              <a:rPr lang="el-GR"/>
              <a:t>ΗΜΕΡΙΔΑ ΚΙ ΕΙΕ ΜΑΙΟΣ 2024</a:t>
            </a:r>
          </a:p>
        </p:txBody>
      </p:sp>
    </p:spTree>
    <p:extLst>
      <p:ext uri="{BB962C8B-B14F-4D97-AF65-F5344CB8AC3E}">
        <p14:creationId xmlns:p14="http://schemas.microsoft.com/office/powerpoint/2010/main" val="3376782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FD09F-B831-408F-88F5-AB0AE3E9B463}"/>
              </a:ext>
            </a:extLst>
          </p:cNvPr>
          <p:cNvSpPr>
            <a:spLocks noGrp="1"/>
          </p:cNvSpPr>
          <p:nvPr>
            <p:ph type="title"/>
          </p:nvPr>
        </p:nvSpPr>
        <p:spPr/>
        <p:txBody>
          <a:bodyPr/>
          <a:lstStyle/>
          <a:p>
            <a:r>
              <a:rPr lang="el-GR" dirty="0">
                <a:solidFill>
                  <a:schemeClr val="tx1">
                    <a:lumMod val="50000"/>
                    <a:lumOff val="50000"/>
                  </a:schemeClr>
                </a:solidFill>
              </a:rPr>
              <a:t>ΠΕΡΙΕΧΟΜΕΝΑ</a:t>
            </a:r>
          </a:p>
        </p:txBody>
      </p:sp>
      <p:sp>
        <p:nvSpPr>
          <p:cNvPr id="3" name="Content Placeholder 2">
            <a:extLst>
              <a:ext uri="{FF2B5EF4-FFF2-40B4-BE49-F238E27FC236}">
                <a16:creationId xmlns:a16="http://schemas.microsoft.com/office/drawing/2014/main" id="{1D53F2CF-485B-4EC2-9D65-D5119D762E72}"/>
              </a:ext>
            </a:extLst>
          </p:cNvPr>
          <p:cNvSpPr>
            <a:spLocks noGrp="1"/>
          </p:cNvSpPr>
          <p:nvPr>
            <p:ph idx="1"/>
          </p:nvPr>
        </p:nvSpPr>
        <p:spPr>
          <a:xfrm>
            <a:off x="1850922" y="1825625"/>
            <a:ext cx="4540045" cy="4667250"/>
          </a:xfrm>
        </p:spPr>
        <p:txBody>
          <a:bodyPr>
            <a:normAutofit/>
          </a:bodyPr>
          <a:lstStyle/>
          <a:p>
            <a:pPr marL="0" indent="0">
              <a:buNone/>
            </a:pPr>
            <a:r>
              <a:rPr lang="el-GR" dirty="0"/>
              <a:t>ΓΕΝΙΚΑ ΣΤΟΙΧΕΙΑ</a:t>
            </a:r>
            <a:endParaRPr lang="en-US" dirty="0"/>
          </a:p>
          <a:p>
            <a:pPr marL="0" indent="0">
              <a:buNone/>
            </a:pPr>
            <a:endParaRPr lang="en-US" dirty="0"/>
          </a:p>
          <a:p>
            <a:pPr marL="0" indent="0">
              <a:buNone/>
            </a:pPr>
            <a:r>
              <a:rPr lang="el-GR" dirty="0"/>
              <a:t>ΣΤΟΧΟΣ/ΟΡΑΜΑ</a:t>
            </a:r>
            <a:endParaRPr lang="en-US" dirty="0"/>
          </a:p>
          <a:p>
            <a:pPr marL="0" indent="0">
              <a:buNone/>
            </a:pPr>
            <a:endParaRPr lang="en-US" dirty="0"/>
          </a:p>
          <a:p>
            <a:pPr marL="0" indent="0">
              <a:buNone/>
            </a:pPr>
            <a:r>
              <a:rPr lang="el-GR" dirty="0"/>
              <a:t>ΕΞΟΠΛΙΣΜΟΣ</a:t>
            </a:r>
            <a:endParaRPr lang="en-US" dirty="0"/>
          </a:p>
          <a:p>
            <a:pPr marL="0" indent="0">
              <a:buNone/>
            </a:pPr>
            <a:endParaRPr lang="en-US" dirty="0"/>
          </a:p>
          <a:p>
            <a:pPr marL="0" indent="0">
              <a:buNone/>
            </a:pPr>
            <a:r>
              <a:rPr lang="el-GR" dirty="0"/>
              <a:t>ΠΡΟΙΟΝΤΑ/ΥΠΗΡΕΣΙΕΣ</a:t>
            </a:r>
            <a:endParaRPr lang="en-US" dirty="0"/>
          </a:p>
          <a:p>
            <a:pPr marL="0" indent="0">
              <a:buNone/>
            </a:pPr>
            <a:endParaRPr lang="en-US" dirty="0"/>
          </a:p>
          <a:p>
            <a:pPr marL="0" indent="0">
              <a:buNone/>
            </a:pPr>
            <a:r>
              <a:rPr lang="el-GR" dirty="0"/>
              <a:t>ΠΙΝΑΚΑΣ ΧΡΗΣΤΩΝ</a:t>
            </a:r>
            <a:endParaRPr lang="en-US" dirty="0"/>
          </a:p>
          <a:p>
            <a:pPr marL="0" indent="0">
              <a:buNone/>
            </a:pPr>
            <a:endParaRPr lang="en-US" dirty="0"/>
          </a:p>
        </p:txBody>
      </p:sp>
      <p:sp>
        <p:nvSpPr>
          <p:cNvPr id="4" name="Content Placeholder 2">
            <a:extLst>
              <a:ext uri="{FF2B5EF4-FFF2-40B4-BE49-F238E27FC236}">
                <a16:creationId xmlns:a16="http://schemas.microsoft.com/office/drawing/2014/main" id="{B58DFFCF-B52D-4094-9388-32FB473A408B}"/>
              </a:ext>
            </a:extLst>
          </p:cNvPr>
          <p:cNvSpPr txBox="1">
            <a:spLocks/>
          </p:cNvSpPr>
          <p:nvPr/>
        </p:nvSpPr>
        <p:spPr>
          <a:xfrm>
            <a:off x="7184568" y="1715432"/>
            <a:ext cx="4102557" cy="5012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dirty="0"/>
              <a:t>ΒΙΩΣΙΜΟΤΗΤΑ</a:t>
            </a:r>
            <a:endParaRPr lang="en-US" dirty="0"/>
          </a:p>
        </p:txBody>
      </p:sp>
      <p:sp>
        <p:nvSpPr>
          <p:cNvPr id="5" name="TextBox 4">
            <a:extLst>
              <a:ext uri="{FF2B5EF4-FFF2-40B4-BE49-F238E27FC236}">
                <a16:creationId xmlns:a16="http://schemas.microsoft.com/office/drawing/2014/main" id="{A445F6EB-FF7F-4DDA-B3D3-2034A567F232}"/>
              </a:ext>
            </a:extLst>
          </p:cNvPr>
          <p:cNvSpPr txBox="1"/>
          <p:nvPr/>
        </p:nvSpPr>
        <p:spPr>
          <a:xfrm>
            <a:off x="973393" y="1746507"/>
            <a:ext cx="1484671" cy="646331"/>
          </a:xfrm>
          <a:prstGeom prst="rect">
            <a:avLst/>
          </a:prstGeom>
          <a:noFill/>
        </p:spPr>
        <p:txBody>
          <a:bodyPr wrap="square" rtlCol="0">
            <a:spAutoFit/>
          </a:bodyPr>
          <a:lstStyle/>
          <a:p>
            <a:r>
              <a:rPr lang="en-US" sz="3600" dirty="0">
                <a:solidFill>
                  <a:srgbClr val="002FA7"/>
                </a:solidFill>
                <a:latin typeface="Arial Black" panose="020B0A04020102020204" pitchFamily="34" charset="0"/>
              </a:rPr>
              <a:t>O1</a:t>
            </a:r>
            <a:endParaRPr lang="el-GR" sz="3600" dirty="0">
              <a:solidFill>
                <a:srgbClr val="002FA7"/>
              </a:solidFill>
              <a:latin typeface="Arial Black" panose="020B0A04020102020204" pitchFamily="34" charset="0"/>
            </a:endParaRPr>
          </a:p>
        </p:txBody>
      </p:sp>
      <p:sp>
        <p:nvSpPr>
          <p:cNvPr id="9" name="TextBox 8">
            <a:extLst>
              <a:ext uri="{FF2B5EF4-FFF2-40B4-BE49-F238E27FC236}">
                <a16:creationId xmlns:a16="http://schemas.microsoft.com/office/drawing/2014/main" id="{7CDB010C-DA6C-463F-9547-2C9FDA8D8113}"/>
              </a:ext>
            </a:extLst>
          </p:cNvPr>
          <p:cNvSpPr txBox="1"/>
          <p:nvPr/>
        </p:nvSpPr>
        <p:spPr>
          <a:xfrm>
            <a:off x="973393" y="2770920"/>
            <a:ext cx="1484671" cy="646331"/>
          </a:xfrm>
          <a:prstGeom prst="rect">
            <a:avLst/>
          </a:prstGeom>
          <a:noFill/>
        </p:spPr>
        <p:txBody>
          <a:bodyPr wrap="square" rtlCol="0">
            <a:spAutoFit/>
          </a:bodyPr>
          <a:lstStyle/>
          <a:p>
            <a:r>
              <a:rPr lang="en-US" sz="3600" dirty="0">
                <a:solidFill>
                  <a:srgbClr val="002FA7"/>
                </a:solidFill>
                <a:latin typeface="Arial Black" panose="020B0A04020102020204" pitchFamily="34" charset="0"/>
              </a:rPr>
              <a:t>O2</a:t>
            </a:r>
            <a:endParaRPr lang="el-GR" sz="3600" dirty="0">
              <a:solidFill>
                <a:srgbClr val="002FA7"/>
              </a:solidFill>
              <a:latin typeface="Arial Black" panose="020B0A04020102020204" pitchFamily="34" charset="0"/>
            </a:endParaRPr>
          </a:p>
        </p:txBody>
      </p:sp>
      <p:sp>
        <p:nvSpPr>
          <p:cNvPr id="10" name="TextBox 9">
            <a:extLst>
              <a:ext uri="{FF2B5EF4-FFF2-40B4-BE49-F238E27FC236}">
                <a16:creationId xmlns:a16="http://schemas.microsoft.com/office/drawing/2014/main" id="{87CD0C09-310E-4F8F-A9B8-960DAF82BA96}"/>
              </a:ext>
            </a:extLst>
          </p:cNvPr>
          <p:cNvSpPr txBox="1"/>
          <p:nvPr/>
        </p:nvSpPr>
        <p:spPr>
          <a:xfrm>
            <a:off x="973393" y="3724413"/>
            <a:ext cx="1484671" cy="646331"/>
          </a:xfrm>
          <a:prstGeom prst="rect">
            <a:avLst/>
          </a:prstGeom>
          <a:noFill/>
        </p:spPr>
        <p:txBody>
          <a:bodyPr wrap="square" rtlCol="0">
            <a:spAutoFit/>
          </a:bodyPr>
          <a:lstStyle/>
          <a:p>
            <a:r>
              <a:rPr lang="en-US" sz="3600" dirty="0">
                <a:solidFill>
                  <a:srgbClr val="002FA7"/>
                </a:solidFill>
                <a:latin typeface="Arial Black" panose="020B0A04020102020204" pitchFamily="34" charset="0"/>
              </a:rPr>
              <a:t>O3</a:t>
            </a:r>
            <a:endParaRPr lang="el-GR" sz="3600" dirty="0">
              <a:solidFill>
                <a:srgbClr val="002FA7"/>
              </a:solidFill>
              <a:latin typeface="Arial Black" panose="020B0A04020102020204" pitchFamily="34" charset="0"/>
            </a:endParaRPr>
          </a:p>
        </p:txBody>
      </p:sp>
      <p:sp>
        <p:nvSpPr>
          <p:cNvPr id="15" name="TextBox 14">
            <a:extLst>
              <a:ext uri="{FF2B5EF4-FFF2-40B4-BE49-F238E27FC236}">
                <a16:creationId xmlns:a16="http://schemas.microsoft.com/office/drawing/2014/main" id="{2FAF9A62-7763-42F0-A1E2-E9768BCBF056}"/>
              </a:ext>
            </a:extLst>
          </p:cNvPr>
          <p:cNvSpPr txBox="1"/>
          <p:nvPr/>
        </p:nvSpPr>
        <p:spPr>
          <a:xfrm>
            <a:off x="957414" y="4761378"/>
            <a:ext cx="1484671" cy="646331"/>
          </a:xfrm>
          <a:prstGeom prst="rect">
            <a:avLst/>
          </a:prstGeom>
          <a:noFill/>
        </p:spPr>
        <p:txBody>
          <a:bodyPr wrap="square" rtlCol="0">
            <a:spAutoFit/>
          </a:bodyPr>
          <a:lstStyle/>
          <a:p>
            <a:r>
              <a:rPr lang="en-US" sz="3600" dirty="0">
                <a:solidFill>
                  <a:srgbClr val="002FA7"/>
                </a:solidFill>
                <a:latin typeface="Arial Black" panose="020B0A04020102020204" pitchFamily="34" charset="0"/>
              </a:rPr>
              <a:t>O4</a:t>
            </a:r>
            <a:endParaRPr lang="el-GR" sz="3600" dirty="0">
              <a:solidFill>
                <a:srgbClr val="002FA7"/>
              </a:solidFill>
              <a:latin typeface="Arial Black" panose="020B0A04020102020204" pitchFamily="34" charset="0"/>
            </a:endParaRPr>
          </a:p>
        </p:txBody>
      </p:sp>
      <p:sp>
        <p:nvSpPr>
          <p:cNvPr id="16" name="TextBox 15">
            <a:extLst>
              <a:ext uri="{FF2B5EF4-FFF2-40B4-BE49-F238E27FC236}">
                <a16:creationId xmlns:a16="http://schemas.microsoft.com/office/drawing/2014/main" id="{EEEE7F78-B585-4FF8-A42D-EB7654C5950F}"/>
              </a:ext>
            </a:extLst>
          </p:cNvPr>
          <p:cNvSpPr txBox="1"/>
          <p:nvPr/>
        </p:nvSpPr>
        <p:spPr>
          <a:xfrm>
            <a:off x="6289808" y="1606976"/>
            <a:ext cx="1484671" cy="646331"/>
          </a:xfrm>
          <a:prstGeom prst="rect">
            <a:avLst/>
          </a:prstGeom>
          <a:noFill/>
        </p:spPr>
        <p:txBody>
          <a:bodyPr wrap="square" rtlCol="0">
            <a:spAutoFit/>
          </a:bodyPr>
          <a:lstStyle/>
          <a:p>
            <a:r>
              <a:rPr lang="en-US" sz="3600" dirty="0">
                <a:solidFill>
                  <a:srgbClr val="002FA7"/>
                </a:solidFill>
                <a:latin typeface="Arial Black" panose="020B0A04020102020204" pitchFamily="34" charset="0"/>
              </a:rPr>
              <a:t>O6</a:t>
            </a:r>
            <a:endParaRPr lang="el-GR" sz="3600" dirty="0">
              <a:solidFill>
                <a:srgbClr val="002FA7"/>
              </a:solidFill>
              <a:latin typeface="Arial Black" panose="020B0A04020102020204" pitchFamily="34" charset="0"/>
            </a:endParaRPr>
          </a:p>
        </p:txBody>
      </p:sp>
      <p:sp>
        <p:nvSpPr>
          <p:cNvPr id="17" name="TextBox 16">
            <a:extLst>
              <a:ext uri="{FF2B5EF4-FFF2-40B4-BE49-F238E27FC236}">
                <a16:creationId xmlns:a16="http://schemas.microsoft.com/office/drawing/2014/main" id="{472728CB-DA63-426C-A242-6486F56A1592}"/>
              </a:ext>
            </a:extLst>
          </p:cNvPr>
          <p:cNvSpPr txBox="1"/>
          <p:nvPr/>
        </p:nvSpPr>
        <p:spPr>
          <a:xfrm>
            <a:off x="957415" y="5846544"/>
            <a:ext cx="1484671" cy="646331"/>
          </a:xfrm>
          <a:prstGeom prst="rect">
            <a:avLst/>
          </a:prstGeom>
          <a:noFill/>
        </p:spPr>
        <p:txBody>
          <a:bodyPr wrap="square" rtlCol="0">
            <a:spAutoFit/>
          </a:bodyPr>
          <a:lstStyle/>
          <a:p>
            <a:r>
              <a:rPr lang="en-US" sz="3600" dirty="0">
                <a:solidFill>
                  <a:srgbClr val="002FA7"/>
                </a:solidFill>
                <a:latin typeface="Arial Black" panose="020B0A04020102020204" pitchFamily="34" charset="0"/>
              </a:rPr>
              <a:t>O5</a:t>
            </a:r>
            <a:endParaRPr lang="el-GR" sz="3600" dirty="0">
              <a:solidFill>
                <a:srgbClr val="002FA7"/>
              </a:solidFill>
              <a:latin typeface="Arial Black" panose="020B0A04020102020204" pitchFamily="34" charset="0"/>
            </a:endParaRPr>
          </a:p>
        </p:txBody>
      </p:sp>
      <p:sp>
        <p:nvSpPr>
          <p:cNvPr id="8" name="Slide Number Placeholder 7">
            <a:extLst>
              <a:ext uri="{FF2B5EF4-FFF2-40B4-BE49-F238E27FC236}">
                <a16:creationId xmlns:a16="http://schemas.microsoft.com/office/drawing/2014/main" id="{03CE1898-292C-43A1-B7AD-8FE50DF6E1FF}"/>
              </a:ext>
            </a:extLst>
          </p:cNvPr>
          <p:cNvSpPr>
            <a:spLocks noGrp="1"/>
          </p:cNvSpPr>
          <p:nvPr>
            <p:ph type="sldNum" sz="quarter" idx="12"/>
          </p:nvPr>
        </p:nvSpPr>
        <p:spPr/>
        <p:txBody>
          <a:bodyPr/>
          <a:lstStyle/>
          <a:p>
            <a:fld id="{D590D91A-1525-4544-8FAB-B681FDA53734}" type="slidenum">
              <a:rPr lang="el-GR" smtClean="0"/>
              <a:t>2</a:t>
            </a:fld>
            <a:endParaRPr lang="el-GR"/>
          </a:p>
        </p:txBody>
      </p:sp>
      <p:sp>
        <p:nvSpPr>
          <p:cNvPr id="11" name="Footer Placeholder 10">
            <a:extLst>
              <a:ext uri="{FF2B5EF4-FFF2-40B4-BE49-F238E27FC236}">
                <a16:creationId xmlns:a16="http://schemas.microsoft.com/office/drawing/2014/main" id="{00BC53DC-2BD2-4255-813C-ECA1A6099A98}"/>
              </a:ext>
            </a:extLst>
          </p:cNvPr>
          <p:cNvSpPr>
            <a:spLocks noGrp="1"/>
          </p:cNvSpPr>
          <p:nvPr>
            <p:ph type="ftr" sz="quarter" idx="11"/>
          </p:nvPr>
        </p:nvSpPr>
        <p:spPr/>
        <p:txBody>
          <a:bodyPr/>
          <a:lstStyle/>
          <a:p>
            <a:r>
              <a:rPr lang="el-GR"/>
              <a:t>ΗΜΕΡΙΔΑ ΚΙ ΕΙΕ ΜΑΙΟΣ 2024</a:t>
            </a:r>
          </a:p>
        </p:txBody>
      </p:sp>
      <p:sp>
        <p:nvSpPr>
          <p:cNvPr id="13" name="Date Placeholder 12">
            <a:extLst>
              <a:ext uri="{FF2B5EF4-FFF2-40B4-BE49-F238E27FC236}">
                <a16:creationId xmlns:a16="http://schemas.microsoft.com/office/drawing/2014/main" id="{E47126EA-0F3C-4D36-9A78-C49365C047C7}"/>
              </a:ext>
            </a:extLst>
          </p:cNvPr>
          <p:cNvSpPr>
            <a:spLocks noGrp="1"/>
          </p:cNvSpPr>
          <p:nvPr>
            <p:ph type="dt" sz="half" idx="10"/>
          </p:nvPr>
        </p:nvSpPr>
        <p:spPr/>
        <p:txBody>
          <a:bodyPr/>
          <a:lstStyle/>
          <a:p>
            <a:r>
              <a:rPr lang="el-GR"/>
              <a:t>17/5/2024</a:t>
            </a:r>
          </a:p>
        </p:txBody>
      </p:sp>
    </p:spTree>
    <p:extLst>
      <p:ext uri="{BB962C8B-B14F-4D97-AF65-F5344CB8AC3E}">
        <p14:creationId xmlns:p14="http://schemas.microsoft.com/office/powerpoint/2010/main" val="4142684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92F17-B3F6-4172-94C7-382889D50C03}"/>
              </a:ext>
            </a:extLst>
          </p:cNvPr>
          <p:cNvSpPr>
            <a:spLocks noGrp="1"/>
          </p:cNvSpPr>
          <p:nvPr>
            <p:ph type="title"/>
          </p:nvPr>
        </p:nvSpPr>
        <p:spPr/>
        <p:txBody>
          <a:bodyPr/>
          <a:lstStyle/>
          <a:p>
            <a:r>
              <a:rPr lang="el-GR" dirty="0">
                <a:solidFill>
                  <a:schemeClr val="tx1">
                    <a:lumMod val="50000"/>
                    <a:lumOff val="50000"/>
                  </a:schemeClr>
                </a:solidFill>
              </a:rPr>
              <a:t>ΣΤΙΓΜΕΣ</a:t>
            </a:r>
          </a:p>
        </p:txBody>
      </p:sp>
      <p:sp>
        <p:nvSpPr>
          <p:cNvPr id="3" name="Date Placeholder 2">
            <a:extLst>
              <a:ext uri="{FF2B5EF4-FFF2-40B4-BE49-F238E27FC236}">
                <a16:creationId xmlns:a16="http://schemas.microsoft.com/office/drawing/2014/main" id="{2104F6F7-3890-43F6-A84C-A2C0D96873D1}"/>
              </a:ext>
            </a:extLst>
          </p:cNvPr>
          <p:cNvSpPr>
            <a:spLocks noGrp="1"/>
          </p:cNvSpPr>
          <p:nvPr>
            <p:ph type="dt" sz="half" idx="10"/>
          </p:nvPr>
        </p:nvSpPr>
        <p:spPr/>
        <p:txBody>
          <a:bodyPr/>
          <a:lstStyle/>
          <a:p>
            <a:r>
              <a:rPr lang="el-GR"/>
              <a:t>17/5/2024</a:t>
            </a:r>
          </a:p>
        </p:txBody>
      </p:sp>
      <p:sp>
        <p:nvSpPr>
          <p:cNvPr id="4" name="Footer Placeholder 3">
            <a:extLst>
              <a:ext uri="{FF2B5EF4-FFF2-40B4-BE49-F238E27FC236}">
                <a16:creationId xmlns:a16="http://schemas.microsoft.com/office/drawing/2014/main" id="{41731282-3941-48F6-95AA-C238A0C43F98}"/>
              </a:ext>
            </a:extLst>
          </p:cNvPr>
          <p:cNvSpPr>
            <a:spLocks noGrp="1"/>
          </p:cNvSpPr>
          <p:nvPr>
            <p:ph type="ftr" sz="quarter" idx="11"/>
          </p:nvPr>
        </p:nvSpPr>
        <p:spPr/>
        <p:txBody>
          <a:bodyPr/>
          <a:lstStyle/>
          <a:p>
            <a:r>
              <a:rPr lang="el-GR"/>
              <a:t>ΗΜΕΡΙΔΑ ΚΙ ΕΙΕ ΜΑΙΟΣ 2024</a:t>
            </a:r>
          </a:p>
        </p:txBody>
      </p:sp>
      <p:sp>
        <p:nvSpPr>
          <p:cNvPr id="5" name="Slide Number Placeholder 4">
            <a:extLst>
              <a:ext uri="{FF2B5EF4-FFF2-40B4-BE49-F238E27FC236}">
                <a16:creationId xmlns:a16="http://schemas.microsoft.com/office/drawing/2014/main" id="{0AD8BE11-9889-4D7E-AECE-58656EBCA86C}"/>
              </a:ext>
            </a:extLst>
          </p:cNvPr>
          <p:cNvSpPr>
            <a:spLocks noGrp="1"/>
          </p:cNvSpPr>
          <p:nvPr>
            <p:ph type="sldNum" sz="quarter" idx="12"/>
          </p:nvPr>
        </p:nvSpPr>
        <p:spPr/>
        <p:txBody>
          <a:bodyPr/>
          <a:lstStyle/>
          <a:p>
            <a:fld id="{D590D91A-1525-4544-8FAB-B681FDA53734}" type="slidenum">
              <a:rPr lang="el-GR" smtClean="0"/>
              <a:t>20</a:t>
            </a:fld>
            <a:endParaRPr lang="el-GR"/>
          </a:p>
        </p:txBody>
      </p:sp>
      <p:pic>
        <p:nvPicPr>
          <p:cNvPr id="9" name="Picture 8">
            <a:extLst>
              <a:ext uri="{FF2B5EF4-FFF2-40B4-BE49-F238E27FC236}">
                <a16:creationId xmlns:a16="http://schemas.microsoft.com/office/drawing/2014/main" id="{B254FE4E-698B-4B4B-97F9-3D2DBD1CD435}"/>
              </a:ext>
            </a:extLst>
          </p:cNvPr>
          <p:cNvPicPr>
            <a:picLocks noChangeAspect="1"/>
          </p:cNvPicPr>
          <p:nvPr/>
        </p:nvPicPr>
        <p:blipFill rotWithShape="1">
          <a:blip r:embed="rId2">
            <a:extLst>
              <a:ext uri="{28A0092B-C50C-407E-A947-70E740481C1C}">
                <a14:useLocalDpi xmlns:a14="http://schemas.microsoft.com/office/drawing/2010/main" val="0"/>
              </a:ext>
            </a:extLst>
          </a:blip>
          <a:srcRect t="-1" b="1822"/>
          <a:stretch/>
        </p:blipFill>
        <p:spPr>
          <a:xfrm rot="5400000">
            <a:off x="-489955" y="2067925"/>
            <a:ext cx="4889044" cy="3600001"/>
          </a:xfrm>
          <a:prstGeom prst="rect">
            <a:avLst/>
          </a:prstGeom>
        </p:spPr>
      </p:pic>
      <p:pic>
        <p:nvPicPr>
          <p:cNvPr id="17" name="Picture 16">
            <a:extLst>
              <a:ext uri="{FF2B5EF4-FFF2-40B4-BE49-F238E27FC236}">
                <a16:creationId xmlns:a16="http://schemas.microsoft.com/office/drawing/2014/main" id="{3D74FD23-285F-4C39-8B5A-DD5CE6238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837434" y="2112448"/>
            <a:ext cx="4800000" cy="3600000"/>
          </a:xfrm>
          <a:prstGeom prst="rect">
            <a:avLst/>
          </a:prstGeom>
        </p:spPr>
      </p:pic>
      <p:pic>
        <p:nvPicPr>
          <p:cNvPr id="19" name="Picture 18">
            <a:extLst>
              <a:ext uri="{FF2B5EF4-FFF2-40B4-BE49-F238E27FC236}">
                <a16:creationId xmlns:a16="http://schemas.microsoft.com/office/drawing/2014/main" id="{765F1BE7-9B6D-44D7-B2F4-52EB2C6994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8671" y="2876015"/>
            <a:ext cx="4234658" cy="3366164"/>
          </a:xfrm>
          <a:prstGeom prst="rect">
            <a:avLst/>
          </a:prstGeom>
        </p:spPr>
      </p:pic>
      <p:sp>
        <p:nvSpPr>
          <p:cNvPr id="38" name="TextBox 37">
            <a:extLst>
              <a:ext uri="{FF2B5EF4-FFF2-40B4-BE49-F238E27FC236}">
                <a16:creationId xmlns:a16="http://schemas.microsoft.com/office/drawing/2014/main" id="{F0056D9D-4058-4BE8-AFEA-17706E5191EF}"/>
              </a:ext>
            </a:extLst>
          </p:cNvPr>
          <p:cNvSpPr txBox="1"/>
          <p:nvPr/>
        </p:nvSpPr>
        <p:spPr>
          <a:xfrm>
            <a:off x="1212981" y="1444217"/>
            <a:ext cx="2541586" cy="707886"/>
          </a:xfrm>
          <a:prstGeom prst="rect">
            <a:avLst/>
          </a:prstGeom>
          <a:noFill/>
        </p:spPr>
        <p:txBody>
          <a:bodyPr wrap="square" rtlCol="0">
            <a:spAutoFit/>
          </a:bodyPr>
          <a:lstStyle/>
          <a:p>
            <a:r>
              <a:rPr lang="el-GR" sz="4000" b="1" dirty="0">
                <a:solidFill>
                  <a:schemeClr val="bg1"/>
                </a:solidFill>
              </a:rPr>
              <a:t>ΦΕΒ2023</a:t>
            </a:r>
          </a:p>
        </p:txBody>
      </p:sp>
      <p:sp>
        <p:nvSpPr>
          <p:cNvPr id="39" name="Arrow: Right 38">
            <a:extLst>
              <a:ext uri="{FF2B5EF4-FFF2-40B4-BE49-F238E27FC236}">
                <a16:creationId xmlns:a16="http://schemas.microsoft.com/office/drawing/2014/main" id="{C5BFE6A9-E68B-427B-AC8B-4C5E595BEA04}"/>
              </a:ext>
            </a:extLst>
          </p:cNvPr>
          <p:cNvSpPr/>
          <p:nvPr/>
        </p:nvSpPr>
        <p:spPr>
          <a:xfrm>
            <a:off x="3978670" y="1629424"/>
            <a:ext cx="4174729"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0" name="TextBox 39">
            <a:extLst>
              <a:ext uri="{FF2B5EF4-FFF2-40B4-BE49-F238E27FC236}">
                <a16:creationId xmlns:a16="http://schemas.microsoft.com/office/drawing/2014/main" id="{EDFDFE7E-6387-462C-91D0-411C1FB5DA88}"/>
              </a:ext>
            </a:extLst>
          </p:cNvPr>
          <p:cNvSpPr txBox="1"/>
          <p:nvPr/>
        </p:nvSpPr>
        <p:spPr>
          <a:xfrm>
            <a:off x="8564450" y="1444217"/>
            <a:ext cx="2541586" cy="707886"/>
          </a:xfrm>
          <a:prstGeom prst="rect">
            <a:avLst/>
          </a:prstGeom>
          <a:noFill/>
        </p:spPr>
        <p:txBody>
          <a:bodyPr wrap="square" rtlCol="0">
            <a:spAutoFit/>
          </a:bodyPr>
          <a:lstStyle/>
          <a:p>
            <a:r>
              <a:rPr lang="el-GR" sz="4000" b="1" dirty="0">
                <a:solidFill>
                  <a:schemeClr val="bg1"/>
                </a:solidFill>
              </a:rPr>
              <a:t>ΦΕΒ2024</a:t>
            </a:r>
          </a:p>
        </p:txBody>
      </p:sp>
    </p:spTree>
    <p:extLst>
      <p:ext uri="{BB962C8B-B14F-4D97-AF65-F5344CB8AC3E}">
        <p14:creationId xmlns:p14="http://schemas.microsoft.com/office/powerpoint/2010/main" val="1648018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92F17-B3F6-4172-94C7-382889D50C03}"/>
              </a:ext>
            </a:extLst>
          </p:cNvPr>
          <p:cNvSpPr>
            <a:spLocks noGrp="1"/>
          </p:cNvSpPr>
          <p:nvPr>
            <p:ph type="title"/>
          </p:nvPr>
        </p:nvSpPr>
        <p:spPr/>
        <p:txBody>
          <a:bodyPr/>
          <a:lstStyle/>
          <a:p>
            <a:r>
              <a:rPr lang="el-GR" dirty="0">
                <a:solidFill>
                  <a:schemeClr val="tx1">
                    <a:lumMod val="50000"/>
                    <a:lumOff val="50000"/>
                  </a:schemeClr>
                </a:solidFill>
              </a:rPr>
              <a:t>ΣΤΙΓΜΕΣ</a:t>
            </a:r>
          </a:p>
        </p:txBody>
      </p:sp>
      <p:sp>
        <p:nvSpPr>
          <p:cNvPr id="3" name="Date Placeholder 2">
            <a:extLst>
              <a:ext uri="{FF2B5EF4-FFF2-40B4-BE49-F238E27FC236}">
                <a16:creationId xmlns:a16="http://schemas.microsoft.com/office/drawing/2014/main" id="{2104F6F7-3890-43F6-A84C-A2C0D96873D1}"/>
              </a:ext>
            </a:extLst>
          </p:cNvPr>
          <p:cNvSpPr>
            <a:spLocks noGrp="1"/>
          </p:cNvSpPr>
          <p:nvPr>
            <p:ph type="dt" sz="half" idx="10"/>
          </p:nvPr>
        </p:nvSpPr>
        <p:spPr/>
        <p:txBody>
          <a:bodyPr/>
          <a:lstStyle/>
          <a:p>
            <a:r>
              <a:rPr lang="el-GR"/>
              <a:t>17/5/2024</a:t>
            </a:r>
          </a:p>
        </p:txBody>
      </p:sp>
      <p:sp>
        <p:nvSpPr>
          <p:cNvPr id="4" name="Footer Placeholder 3">
            <a:extLst>
              <a:ext uri="{FF2B5EF4-FFF2-40B4-BE49-F238E27FC236}">
                <a16:creationId xmlns:a16="http://schemas.microsoft.com/office/drawing/2014/main" id="{41731282-3941-48F6-95AA-C238A0C43F98}"/>
              </a:ext>
            </a:extLst>
          </p:cNvPr>
          <p:cNvSpPr>
            <a:spLocks noGrp="1"/>
          </p:cNvSpPr>
          <p:nvPr>
            <p:ph type="ftr" sz="quarter" idx="11"/>
          </p:nvPr>
        </p:nvSpPr>
        <p:spPr/>
        <p:txBody>
          <a:bodyPr/>
          <a:lstStyle/>
          <a:p>
            <a:r>
              <a:rPr lang="el-GR"/>
              <a:t>ΗΜΕΡΙΔΑ ΚΙ ΕΙΕ ΜΑΙΟΣ 2024</a:t>
            </a:r>
          </a:p>
        </p:txBody>
      </p:sp>
      <p:sp>
        <p:nvSpPr>
          <p:cNvPr id="5" name="Slide Number Placeholder 4">
            <a:extLst>
              <a:ext uri="{FF2B5EF4-FFF2-40B4-BE49-F238E27FC236}">
                <a16:creationId xmlns:a16="http://schemas.microsoft.com/office/drawing/2014/main" id="{0AD8BE11-9889-4D7E-AECE-58656EBCA86C}"/>
              </a:ext>
            </a:extLst>
          </p:cNvPr>
          <p:cNvSpPr>
            <a:spLocks noGrp="1"/>
          </p:cNvSpPr>
          <p:nvPr>
            <p:ph type="sldNum" sz="quarter" idx="12"/>
          </p:nvPr>
        </p:nvSpPr>
        <p:spPr/>
        <p:txBody>
          <a:bodyPr/>
          <a:lstStyle/>
          <a:p>
            <a:fld id="{D590D91A-1525-4544-8FAB-B681FDA53734}" type="slidenum">
              <a:rPr lang="el-GR" smtClean="0"/>
              <a:t>21</a:t>
            </a:fld>
            <a:endParaRPr lang="el-GR"/>
          </a:p>
        </p:txBody>
      </p:sp>
      <p:pic>
        <p:nvPicPr>
          <p:cNvPr id="29" name="Picture 28">
            <a:extLst>
              <a:ext uri="{FF2B5EF4-FFF2-40B4-BE49-F238E27FC236}">
                <a16:creationId xmlns:a16="http://schemas.microsoft.com/office/drawing/2014/main" id="{45D30E7C-BE16-4B6A-8100-C7539D506A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867969"/>
            <a:ext cx="2699459" cy="3600000"/>
          </a:xfrm>
          <a:prstGeom prst="rect">
            <a:avLst/>
          </a:prstGeom>
        </p:spPr>
      </p:pic>
      <p:pic>
        <p:nvPicPr>
          <p:cNvPr id="37" name="Picture 36">
            <a:extLst>
              <a:ext uri="{FF2B5EF4-FFF2-40B4-BE49-F238E27FC236}">
                <a16:creationId xmlns:a16="http://schemas.microsoft.com/office/drawing/2014/main" id="{3A100645-4510-4A34-9D77-41319B504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214" y="1867969"/>
            <a:ext cx="4800000" cy="3600000"/>
          </a:xfrm>
          <a:prstGeom prst="rect">
            <a:avLst/>
          </a:prstGeom>
        </p:spPr>
      </p:pic>
      <p:pic>
        <p:nvPicPr>
          <p:cNvPr id="33" name="Picture 32">
            <a:extLst>
              <a:ext uri="{FF2B5EF4-FFF2-40B4-BE49-F238E27FC236}">
                <a16:creationId xmlns:a16="http://schemas.microsoft.com/office/drawing/2014/main" id="{F8D74080-EFF1-490F-98D6-B08C09260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7425" y="1867969"/>
            <a:ext cx="2700000" cy="3600000"/>
          </a:xfrm>
          <a:prstGeom prst="rect">
            <a:avLst/>
          </a:prstGeom>
        </p:spPr>
      </p:pic>
      <p:sp>
        <p:nvSpPr>
          <p:cNvPr id="12" name="TextBox 11">
            <a:extLst>
              <a:ext uri="{FF2B5EF4-FFF2-40B4-BE49-F238E27FC236}">
                <a16:creationId xmlns:a16="http://schemas.microsoft.com/office/drawing/2014/main" id="{22607412-9A0D-45FF-92FE-22E001BDA90F}"/>
              </a:ext>
            </a:extLst>
          </p:cNvPr>
          <p:cNvSpPr txBox="1"/>
          <p:nvPr/>
        </p:nvSpPr>
        <p:spPr>
          <a:xfrm>
            <a:off x="8361558" y="5457300"/>
            <a:ext cx="2915656" cy="707886"/>
          </a:xfrm>
          <a:prstGeom prst="rect">
            <a:avLst/>
          </a:prstGeom>
          <a:noFill/>
        </p:spPr>
        <p:txBody>
          <a:bodyPr wrap="square" rtlCol="0">
            <a:spAutoFit/>
          </a:bodyPr>
          <a:lstStyle/>
          <a:p>
            <a:r>
              <a:rPr lang="el-GR" sz="4000" b="1" dirty="0"/>
              <a:t>ΑΠΡ2024</a:t>
            </a:r>
          </a:p>
        </p:txBody>
      </p:sp>
      <p:sp>
        <p:nvSpPr>
          <p:cNvPr id="13" name="TextBox 12">
            <a:extLst>
              <a:ext uri="{FF2B5EF4-FFF2-40B4-BE49-F238E27FC236}">
                <a16:creationId xmlns:a16="http://schemas.microsoft.com/office/drawing/2014/main" id="{298337E5-0602-4BBC-A88E-E543D14EBD07}"/>
              </a:ext>
            </a:extLst>
          </p:cNvPr>
          <p:cNvSpPr txBox="1"/>
          <p:nvPr/>
        </p:nvSpPr>
        <p:spPr>
          <a:xfrm>
            <a:off x="1012146" y="5467969"/>
            <a:ext cx="2915656" cy="707886"/>
          </a:xfrm>
          <a:prstGeom prst="rect">
            <a:avLst/>
          </a:prstGeom>
          <a:noFill/>
        </p:spPr>
        <p:txBody>
          <a:bodyPr wrap="square" rtlCol="0">
            <a:spAutoFit/>
          </a:bodyPr>
          <a:lstStyle/>
          <a:p>
            <a:r>
              <a:rPr lang="el-GR" sz="4000" b="1" dirty="0"/>
              <a:t>ΔΕΚ2023</a:t>
            </a:r>
          </a:p>
        </p:txBody>
      </p:sp>
    </p:spTree>
    <p:extLst>
      <p:ext uri="{BB962C8B-B14F-4D97-AF65-F5344CB8AC3E}">
        <p14:creationId xmlns:p14="http://schemas.microsoft.com/office/powerpoint/2010/main" val="3481452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C175CB-764B-477B-A58F-985A70F159F2}"/>
              </a:ext>
            </a:extLst>
          </p:cNvPr>
          <p:cNvSpPr>
            <a:spLocks noGrp="1"/>
          </p:cNvSpPr>
          <p:nvPr>
            <p:ph type="dt" sz="half" idx="10"/>
          </p:nvPr>
        </p:nvSpPr>
        <p:spPr/>
        <p:txBody>
          <a:bodyPr/>
          <a:lstStyle/>
          <a:p>
            <a:r>
              <a:rPr lang="el-GR"/>
              <a:t>17/5/2024</a:t>
            </a:r>
          </a:p>
        </p:txBody>
      </p:sp>
      <p:sp>
        <p:nvSpPr>
          <p:cNvPr id="3" name="Footer Placeholder 2">
            <a:extLst>
              <a:ext uri="{FF2B5EF4-FFF2-40B4-BE49-F238E27FC236}">
                <a16:creationId xmlns:a16="http://schemas.microsoft.com/office/drawing/2014/main" id="{BC8236B4-9190-4E27-9186-EA3A42E4485C}"/>
              </a:ext>
            </a:extLst>
          </p:cNvPr>
          <p:cNvSpPr>
            <a:spLocks noGrp="1"/>
          </p:cNvSpPr>
          <p:nvPr>
            <p:ph type="ftr" sz="quarter" idx="11"/>
          </p:nvPr>
        </p:nvSpPr>
        <p:spPr/>
        <p:txBody>
          <a:bodyPr/>
          <a:lstStyle/>
          <a:p>
            <a:r>
              <a:rPr lang="el-GR"/>
              <a:t>ΗΜΕΡΙΔΑ ΚΙ ΕΙΕ ΜΑΙΟΣ 2024</a:t>
            </a:r>
          </a:p>
        </p:txBody>
      </p:sp>
      <p:sp>
        <p:nvSpPr>
          <p:cNvPr id="4" name="Slide Number Placeholder 3">
            <a:extLst>
              <a:ext uri="{FF2B5EF4-FFF2-40B4-BE49-F238E27FC236}">
                <a16:creationId xmlns:a16="http://schemas.microsoft.com/office/drawing/2014/main" id="{77A0973F-AA27-4373-968D-A9A08B7217C8}"/>
              </a:ext>
            </a:extLst>
          </p:cNvPr>
          <p:cNvSpPr>
            <a:spLocks noGrp="1"/>
          </p:cNvSpPr>
          <p:nvPr>
            <p:ph type="sldNum" sz="quarter" idx="12"/>
          </p:nvPr>
        </p:nvSpPr>
        <p:spPr/>
        <p:txBody>
          <a:bodyPr/>
          <a:lstStyle/>
          <a:p>
            <a:fld id="{D590D91A-1525-4544-8FAB-B681FDA53734}" type="slidenum">
              <a:rPr lang="el-GR" smtClean="0"/>
              <a:t>22</a:t>
            </a:fld>
            <a:endParaRPr lang="el-GR"/>
          </a:p>
        </p:txBody>
      </p:sp>
      <p:sp>
        <p:nvSpPr>
          <p:cNvPr id="5" name="Rectangle 4">
            <a:extLst>
              <a:ext uri="{FF2B5EF4-FFF2-40B4-BE49-F238E27FC236}">
                <a16:creationId xmlns:a16="http://schemas.microsoft.com/office/drawing/2014/main" id="{05FA8D17-692C-46C9-9808-97BDB6C2F584}"/>
              </a:ext>
            </a:extLst>
          </p:cNvPr>
          <p:cNvSpPr/>
          <p:nvPr/>
        </p:nvSpPr>
        <p:spPr>
          <a:xfrm>
            <a:off x="1321373" y="4233205"/>
            <a:ext cx="9690429" cy="1323439"/>
          </a:xfrm>
          <a:prstGeom prst="rect">
            <a:avLst/>
          </a:prstGeom>
        </p:spPr>
        <p:txBody>
          <a:bodyPr wrap="square">
            <a:spAutoFit/>
          </a:bodyPr>
          <a:lstStyle/>
          <a:p>
            <a:r>
              <a:rPr lang="el-GR" sz="2000" b="1" i="1" dirty="0">
                <a:solidFill>
                  <a:schemeClr val="tx1">
                    <a:lumMod val="50000"/>
                    <a:lumOff val="50000"/>
                  </a:schemeClr>
                </a:solidFill>
                <a:cs typeface="Calibri" panose="020F0502020204030204" pitchFamily="34" charset="0"/>
              </a:rPr>
              <a:t>Μην ακολουθείς την πεπατημένη. Αν οι άλλοι πηγαίνουν στην άσφαλτο, εσύ πήγαινε από το δάσος. Θα συναντήσεις πράγματα που δεν έχεις ξαναδεί.</a:t>
            </a:r>
          </a:p>
          <a:p>
            <a:endParaRPr lang="el-GR" sz="2000" dirty="0">
              <a:solidFill>
                <a:schemeClr val="tx1">
                  <a:lumMod val="50000"/>
                  <a:lumOff val="50000"/>
                </a:schemeClr>
              </a:solidFill>
              <a:cs typeface="Calibri" panose="020F0502020204030204" pitchFamily="34" charset="0"/>
            </a:endParaRPr>
          </a:p>
          <a:p>
            <a:r>
              <a:rPr lang="en-US" sz="2000" dirty="0">
                <a:cs typeface="Calibri" panose="020F0502020204030204" pitchFamily="34" charset="0"/>
              </a:rPr>
              <a:t>Alexander Graham Bell</a:t>
            </a:r>
            <a:endParaRPr lang="el-GR" sz="2000" dirty="0">
              <a:cs typeface="Calibri" panose="020F0502020204030204" pitchFamily="34" charset="0"/>
            </a:endParaRPr>
          </a:p>
        </p:txBody>
      </p:sp>
      <p:sp>
        <p:nvSpPr>
          <p:cNvPr id="6" name="Rectangle 5">
            <a:extLst>
              <a:ext uri="{FF2B5EF4-FFF2-40B4-BE49-F238E27FC236}">
                <a16:creationId xmlns:a16="http://schemas.microsoft.com/office/drawing/2014/main" id="{369B3E82-21CF-49DC-96E1-A53BED337D66}"/>
              </a:ext>
            </a:extLst>
          </p:cNvPr>
          <p:cNvSpPr/>
          <p:nvPr/>
        </p:nvSpPr>
        <p:spPr>
          <a:xfrm>
            <a:off x="1321373" y="1190228"/>
            <a:ext cx="10621811" cy="2215991"/>
          </a:xfrm>
          <a:prstGeom prst="rect">
            <a:avLst/>
          </a:prstGeom>
        </p:spPr>
        <p:txBody>
          <a:bodyPr wrap="square">
            <a:spAutoFit/>
          </a:bodyPr>
          <a:lstStyle/>
          <a:p>
            <a:r>
              <a:rPr lang="en-US" i="1" dirty="0"/>
              <a:t>What Hath God Wrought.</a:t>
            </a:r>
            <a:r>
              <a:rPr lang="el-GR" i="1" dirty="0"/>
              <a:t> (24 ΜΑΙΟΥ 1844)</a:t>
            </a:r>
          </a:p>
          <a:p>
            <a:endParaRPr lang="el-GR" sz="2000" b="1" i="1" dirty="0">
              <a:solidFill>
                <a:schemeClr val="tx1">
                  <a:lumMod val="50000"/>
                  <a:lumOff val="50000"/>
                </a:schemeClr>
              </a:solidFill>
            </a:endParaRPr>
          </a:p>
          <a:p>
            <a:r>
              <a:rPr lang="el-GR" sz="2000" b="1" i="1" dirty="0">
                <a:solidFill>
                  <a:schemeClr val="tx1">
                    <a:lumMod val="50000"/>
                    <a:lumOff val="50000"/>
                  </a:schemeClr>
                </a:solidFill>
              </a:rPr>
              <a:t>Εάν η παρουσία ηλεκτρισμού μπορεί να γίνει ορατή σε οποιοδήποτε μέρος του κυκλώματος, δεν βλέπω κανένα λόγο για τον οποίο η νοημοσύνη μπορεί να μην μεταδίδεται στιγμιαία με ηλεκτρισμό.</a:t>
            </a:r>
          </a:p>
          <a:p>
            <a:endParaRPr lang="el-GR" sz="2000" b="1" i="1" dirty="0">
              <a:solidFill>
                <a:schemeClr val="tx1">
                  <a:lumMod val="50000"/>
                  <a:lumOff val="50000"/>
                </a:schemeClr>
              </a:solidFill>
            </a:endParaRPr>
          </a:p>
          <a:p>
            <a:r>
              <a:rPr lang="en-US" sz="2000" dirty="0"/>
              <a:t>S. Morse </a:t>
            </a:r>
            <a:endParaRPr lang="el-GR" sz="2000" dirty="0"/>
          </a:p>
        </p:txBody>
      </p:sp>
    </p:spTree>
    <p:extLst>
      <p:ext uri="{BB962C8B-B14F-4D97-AF65-F5344CB8AC3E}">
        <p14:creationId xmlns:p14="http://schemas.microsoft.com/office/powerpoint/2010/main" val="3630471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E67598-C53B-4B42-A3DE-4CBD5F64160E}"/>
              </a:ext>
            </a:extLst>
          </p:cNvPr>
          <p:cNvSpPr>
            <a:spLocks noGrp="1"/>
          </p:cNvSpPr>
          <p:nvPr>
            <p:ph type="dt" sz="half" idx="10"/>
          </p:nvPr>
        </p:nvSpPr>
        <p:spPr/>
        <p:txBody>
          <a:bodyPr/>
          <a:lstStyle/>
          <a:p>
            <a:r>
              <a:rPr lang="el-GR"/>
              <a:t>17/5/2024</a:t>
            </a:r>
          </a:p>
        </p:txBody>
      </p:sp>
      <p:sp>
        <p:nvSpPr>
          <p:cNvPr id="3" name="Footer Placeholder 2">
            <a:extLst>
              <a:ext uri="{FF2B5EF4-FFF2-40B4-BE49-F238E27FC236}">
                <a16:creationId xmlns:a16="http://schemas.microsoft.com/office/drawing/2014/main" id="{9F921641-FB71-4BF5-9C70-A40B2B51BC48}"/>
              </a:ext>
            </a:extLst>
          </p:cNvPr>
          <p:cNvSpPr>
            <a:spLocks noGrp="1"/>
          </p:cNvSpPr>
          <p:nvPr>
            <p:ph type="ftr" sz="quarter" idx="11"/>
          </p:nvPr>
        </p:nvSpPr>
        <p:spPr/>
        <p:txBody>
          <a:bodyPr/>
          <a:lstStyle/>
          <a:p>
            <a:r>
              <a:rPr lang="el-GR"/>
              <a:t>ΗΜΕΡΙΔΑ ΚΙ ΕΙΕ ΜΑΙΟΣ 2024</a:t>
            </a:r>
          </a:p>
        </p:txBody>
      </p:sp>
      <p:sp>
        <p:nvSpPr>
          <p:cNvPr id="4" name="Slide Number Placeholder 3">
            <a:extLst>
              <a:ext uri="{FF2B5EF4-FFF2-40B4-BE49-F238E27FC236}">
                <a16:creationId xmlns:a16="http://schemas.microsoft.com/office/drawing/2014/main" id="{DFC9ADEB-8907-489E-A058-780200045E7E}"/>
              </a:ext>
            </a:extLst>
          </p:cNvPr>
          <p:cNvSpPr>
            <a:spLocks noGrp="1"/>
          </p:cNvSpPr>
          <p:nvPr>
            <p:ph type="sldNum" sz="quarter" idx="12"/>
          </p:nvPr>
        </p:nvSpPr>
        <p:spPr/>
        <p:txBody>
          <a:bodyPr/>
          <a:lstStyle/>
          <a:p>
            <a:fld id="{D590D91A-1525-4544-8FAB-B681FDA53734}" type="slidenum">
              <a:rPr lang="el-GR" smtClean="0"/>
              <a:t>23</a:t>
            </a:fld>
            <a:endParaRPr lang="el-GR"/>
          </a:p>
        </p:txBody>
      </p:sp>
      <p:sp>
        <p:nvSpPr>
          <p:cNvPr id="5" name="TextBox 4">
            <a:extLst>
              <a:ext uri="{FF2B5EF4-FFF2-40B4-BE49-F238E27FC236}">
                <a16:creationId xmlns:a16="http://schemas.microsoft.com/office/drawing/2014/main" id="{6BC2461D-DF95-428D-B567-07CC39FECE0E}"/>
              </a:ext>
            </a:extLst>
          </p:cNvPr>
          <p:cNvSpPr txBox="1"/>
          <p:nvPr/>
        </p:nvSpPr>
        <p:spPr>
          <a:xfrm>
            <a:off x="1698171" y="1413164"/>
            <a:ext cx="8261267" cy="3477875"/>
          </a:xfrm>
          <a:prstGeom prst="rect">
            <a:avLst/>
          </a:prstGeom>
          <a:noFill/>
        </p:spPr>
        <p:txBody>
          <a:bodyPr wrap="square" rtlCol="0">
            <a:spAutoFit/>
          </a:bodyPr>
          <a:lstStyle/>
          <a:p>
            <a:pPr algn="ctr"/>
            <a:r>
              <a:rPr lang="el-GR" sz="4400" b="1" i="1" dirty="0">
                <a:solidFill>
                  <a:schemeClr val="tx1">
                    <a:lumMod val="85000"/>
                    <a:lumOff val="15000"/>
                  </a:schemeClr>
                </a:solidFill>
              </a:rPr>
              <a:t>Με την τρισδιάστατη εκτύπωση υπερέχουμε</a:t>
            </a:r>
            <a:endParaRPr lang="en-US" sz="4400" b="1" i="1" dirty="0">
              <a:solidFill>
                <a:schemeClr val="tx1">
                  <a:lumMod val="85000"/>
                  <a:lumOff val="15000"/>
                </a:schemeClr>
              </a:solidFill>
            </a:endParaRPr>
          </a:p>
          <a:p>
            <a:pPr algn="ctr"/>
            <a:endParaRPr lang="en-US" sz="4400" b="1" i="1" dirty="0">
              <a:solidFill>
                <a:schemeClr val="tx1">
                  <a:lumMod val="85000"/>
                  <a:lumOff val="15000"/>
                </a:schemeClr>
              </a:solidFill>
            </a:endParaRPr>
          </a:p>
          <a:p>
            <a:pPr algn="ctr"/>
            <a:endParaRPr lang="el-GR" sz="4400" b="1" i="1" dirty="0">
              <a:solidFill>
                <a:schemeClr val="tx1">
                  <a:lumMod val="85000"/>
                  <a:lumOff val="15000"/>
                </a:schemeClr>
              </a:solidFill>
            </a:endParaRPr>
          </a:p>
          <a:p>
            <a:pPr algn="ctr"/>
            <a:r>
              <a:rPr lang="en-US" sz="4400" b="1" i="1" dirty="0">
                <a:solidFill>
                  <a:schemeClr val="tx1">
                    <a:lumMod val="85000"/>
                    <a:lumOff val="15000"/>
                  </a:schemeClr>
                </a:solidFill>
              </a:rPr>
              <a:t>With 3D printing, we excel</a:t>
            </a:r>
            <a:endParaRPr lang="el-GR" sz="4400" b="1" i="1" dirty="0">
              <a:solidFill>
                <a:schemeClr val="tx1">
                  <a:lumMod val="85000"/>
                  <a:lumOff val="15000"/>
                </a:schemeClr>
              </a:solidFill>
            </a:endParaRPr>
          </a:p>
        </p:txBody>
      </p:sp>
    </p:spTree>
    <p:extLst>
      <p:ext uri="{BB962C8B-B14F-4D97-AF65-F5344CB8AC3E}">
        <p14:creationId xmlns:p14="http://schemas.microsoft.com/office/powerpoint/2010/main" val="1970762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C6601-6BFE-401A-B90B-0B0E7F945E29}"/>
              </a:ext>
            </a:extLst>
          </p:cNvPr>
          <p:cNvSpPr>
            <a:spLocks noGrp="1"/>
          </p:cNvSpPr>
          <p:nvPr>
            <p:ph type="title"/>
          </p:nvPr>
        </p:nvSpPr>
        <p:spPr/>
        <p:txBody>
          <a:bodyPr/>
          <a:lstStyle/>
          <a:p>
            <a:r>
              <a:rPr lang="el-GR" dirty="0">
                <a:solidFill>
                  <a:schemeClr val="tx1">
                    <a:lumMod val="50000"/>
                    <a:lumOff val="50000"/>
                  </a:schemeClr>
                </a:solidFill>
              </a:rPr>
              <a:t>ΓΙΑΤΙ 3</a:t>
            </a:r>
            <a:r>
              <a:rPr lang="en-US" dirty="0">
                <a:solidFill>
                  <a:schemeClr val="tx1">
                    <a:lumMod val="50000"/>
                    <a:lumOff val="50000"/>
                  </a:schemeClr>
                </a:solidFill>
              </a:rPr>
              <a:t>D PRINTING</a:t>
            </a:r>
            <a:endParaRPr lang="el-GR" dirty="0"/>
          </a:p>
        </p:txBody>
      </p:sp>
      <p:sp>
        <p:nvSpPr>
          <p:cNvPr id="3" name="Date Placeholder 2">
            <a:extLst>
              <a:ext uri="{FF2B5EF4-FFF2-40B4-BE49-F238E27FC236}">
                <a16:creationId xmlns:a16="http://schemas.microsoft.com/office/drawing/2014/main" id="{67BC36B4-115F-48A4-B046-805FF138FB2B}"/>
              </a:ext>
            </a:extLst>
          </p:cNvPr>
          <p:cNvSpPr>
            <a:spLocks noGrp="1"/>
          </p:cNvSpPr>
          <p:nvPr>
            <p:ph type="dt" sz="half" idx="10"/>
          </p:nvPr>
        </p:nvSpPr>
        <p:spPr/>
        <p:txBody>
          <a:bodyPr/>
          <a:lstStyle/>
          <a:p>
            <a:r>
              <a:rPr lang="el-GR"/>
              <a:t>17/5/2024</a:t>
            </a:r>
          </a:p>
        </p:txBody>
      </p:sp>
      <p:sp>
        <p:nvSpPr>
          <p:cNvPr id="4" name="Footer Placeholder 3">
            <a:extLst>
              <a:ext uri="{FF2B5EF4-FFF2-40B4-BE49-F238E27FC236}">
                <a16:creationId xmlns:a16="http://schemas.microsoft.com/office/drawing/2014/main" id="{888324A2-B9CF-43FD-ADFA-9EB22B3F7AE1}"/>
              </a:ext>
            </a:extLst>
          </p:cNvPr>
          <p:cNvSpPr>
            <a:spLocks noGrp="1"/>
          </p:cNvSpPr>
          <p:nvPr>
            <p:ph type="ftr" sz="quarter" idx="11"/>
          </p:nvPr>
        </p:nvSpPr>
        <p:spPr/>
        <p:txBody>
          <a:bodyPr/>
          <a:lstStyle/>
          <a:p>
            <a:r>
              <a:rPr lang="el-GR"/>
              <a:t>ΗΜΕΡΙΔΑ ΚΙ ΕΙΕ ΜΑΙΟΣ 2024</a:t>
            </a:r>
          </a:p>
        </p:txBody>
      </p:sp>
      <p:sp>
        <p:nvSpPr>
          <p:cNvPr id="5" name="Slide Number Placeholder 4">
            <a:extLst>
              <a:ext uri="{FF2B5EF4-FFF2-40B4-BE49-F238E27FC236}">
                <a16:creationId xmlns:a16="http://schemas.microsoft.com/office/drawing/2014/main" id="{EF8C24CC-46E3-4A4F-A78D-44379A8A784D}"/>
              </a:ext>
            </a:extLst>
          </p:cNvPr>
          <p:cNvSpPr>
            <a:spLocks noGrp="1"/>
          </p:cNvSpPr>
          <p:nvPr>
            <p:ph type="sldNum" sz="quarter" idx="12"/>
          </p:nvPr>
        </p:nvSpPr>
        <p:spPr/>
        <p:txBody>
          <a:bodyPr/>
          <a:lstStyle/>
          <a:p>
            <a:fld id="{D590D91A-1525-4544-8FAB-B681FDA53734}" type="slidenum">
              <a:rPr lang="el-GR" smtClean="0"/>
              <a:t>3</a:t>
            </a:fld>
            <a:endParaRPr lang="el-GR"/>
          </a:p>
        </p:txBody>
      </p:sp>
      <p:pic>
        <p:nvPicPr>
          <p:cNvPr id="6" name="Picture 5">
            <a:extLst>
              <a:ext uri="{FF2B5EF4-FFF2-40B4-BE49-F238E27FC236}">
                <a16:creationId xmlns:a16="http://schemas.microsoft.com/office/drawing/2014/main" id="{5C13D342-75D5-45F2-BA7A-775D262435BC}"/>
              </a:ext>
            </a:extLst>
          </p:cNvPr>
          <p:cNvPicPr>
            <a:picLocks noChangeAspect="1"/>
          </p:cNvPicPr>
          <p:nvPr/>
        </p:nvPicPr>
        <p:blipFill>
          <a:blip r:embed="rId2"/>
          <a:stretch>
            <a:fillRect/>
          </a:stretch>
        </p:blipFill>
        <p:spPr>
          <a:xfrm>
            <a:off x="2499048" y="2047615"/>
            <a:ext cx="7193903" cy="4048095"/>
          </a:xfrm>
          <a:prstGeom prst="rect">
            <a:avLst/>
          </a:prstGeom>
        </p:spPr>
      </p:pic>
    </p:spTree>
    <p:extLst>
      <p:ext uri="{BB962C8B-B14F-4D97-AF65-F5344CB8AC3E}">
        <p14:creationId xmlns:p14="http://schemas.microsoft.com/office/powerpoint/2010/main" val="682657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EBDDF-DCCE-4E19-86C6-0BBF1DCBB254}"/>
              </a:ext>
            </a:extLst>
          </p:cNvPr>
          <p:cNvSpPr>
            <a:spLocks noGrp="1"/>
          </p:cNvSpPr>
          <p:nvPr>
            <p:ph type="title"/>
          </p:nvPr>
        </p:nvSpPr>
        <p:spPr>
          <a:ln>
            <a:noFill/>
          </a:ln>
        </p:spPr>
        <p:txBody>
          <a:bodyPr/>
          <a:lstStyle/>
          <a:p>
            <a:r>
              <a:rPr lang="el-GR" dirty="0">
                <a:solidFill>
                  <a:schemeClr val="tx1">
                    <a:lumMod val="50000"/>
                    <a:lumOff val="50000"/>
                  </a:schemeClr>
                </a:solidFill>
              </a:rPr>
              <a:t>ΓΙΑΤΙ 3</a:t>
            </a:r>
            <a:r>
              <a:rPr lang="en-US" dirty="0">
                <a:solidFill>
                  <a:schemeClr val="tx1">
                    <a:lumMod val="50000"/>
                    <a:lumOff val="50000"/>
                  </a:schemeClr>
                </a:solidFill>
              </a:rPr>
              <a:t>D PRINTING</a:t>
            </a:r>
            <a:endParaRPr lang="el-GR" dirty="0">
              <a:solidFill>
                <a:schemeClr val="tx1">
                  <a:lumMod val="50000"/>
                  <a:lumOff val="50000"/>
                </a:schemeClr>
              </a:solidFill>
            </a:endParaRPr>
          </a:p>
        </p:txBody>
      </p:sp>
      <p:sp>
        <p:nvSpPr>
          <p:cNvPr id="3" name="Date Placeholder 2">
            <a:extLst>
              <a:ext uri="{FF2B5EF4-FFF2-40B4-BE49-F238E27FC236}">
                <a16:creationId xmlns:a16="http://schemas.microsoft.com/office/drawing/2014/main" id="{4EFF9B40-5626-48B4-9C70-516CEF06B05E}"/>
              </a:ext>
            </a:extLst>
          </p:cNvPr>
          <p:cNvSpPr>
            <a:spLocks noGrp="1"/>
          </p:cNvSpPr>
          <p:nvPr>
            <p:ph type="dt" sz="half" idx="10"/>
          </p:nvPr>
        </p:nvSpPr>
        <p:spPr/>
        <p:txBody>
          <a:bodyPr/>
          <a:lstStyle/>
          <a:p>
            <a:r>
              <a:rPr lang="el-GR"/>
              <a:t>17/5/2024</a:t>
            </a:r>
          </a:p>
        </p:txBody>
      </p:sp>
      <p:sp>
        <p:nvSpPr>
          <p:cNvPr id="4" name="Footer Placeholder 3">
            <a:extLst>
              <a:ext uri="{FF2B5EF4-FFF2-40B4-BE49-F238E27FC236}">
                <a16:creationId xmlns:a16="http://schemas.microsoft.com/office/drawing/2014/main" id="{21ACDB6C-462B-4A2C-8D70-5DA42FCAFB8B}"/>
              </a:ext>
            </a:extLst>
          </p:cNvPr>
          <p:cNvSpPr>
            <a:spLocks noGrp="1"/>
          </p:cNvSpPr>
          <p:nvPr>
            <p:ph type="ftr" sz="quarter" idx="11"/>
          </p:nvPr>
        </p:nvSpPr>
        <p:spPr/>
        <p:txBody>
          <a:bodyPr/>
          <a:lstStyle/>
          <a:p>
            <a:r>
              <a:rPr lang="el-GR"/>
              <a:t>ΗΜΕΡΙΔΑ ΚΙ ΕΙΕ ΜΑΙΟΣ 2024</a:t>
            </a:r>
          </a:p>
        </p:txBody>
      </p:sp>
      <p:sp>
        <p:nvSpPr>
          <p:cNvPr id="5" name="Slide Number Placeholder 4">
            <a:extLst>
              <a:ext uri="{FF2B5EF4-FFF2-40B4-BE49-F238E27FC236}">
                <a16:creationId xmlns:a16="http://schemas.microsoft.com/office/drawing/2014/main" id="{D06623A7-E7AF-4C5A-B5B2-5BF60958222D}"/>
              </a:ext>
            </a:extLst>
          </p:cNvPr>
          <p:cNvSpPr>
            <a:spLocks noGrp="1"/>
          </p:cNvSpPr>
          <p:nvPr>
            <p:ph type="sldNum" sz="quarter" idx="12"/>
          </p:nvPr>
        </p:nvSpPr>
        <p:spPr/>
        <p:txBody>
          <a:bodyPr/>
          <a:lstStyle/>
          <a:p>
            <a:fld id="{D590D91A-1525-4544-8FAB-B681FDA53734}" type="slidenum">
              <a:rPr lang="el-GR" smtClean="0"/>
              <a:t>4</a:t>
            </a:fld>
            <a:endParaRPr lang="el-GR"/>
          </a:p>
        </p:txBody>
      </p:sp>
      <p:pic>
        <p:nvPicPr>
          <p:cNvPr id="6" name="Picture 5">
            <a:extLst>
              <a:ext uri="{FF2B5EF4-FFF2-40B4-BE49-F238E27FC236}">
                <a16:creationId xmlns:a16="http://schemas.microsoft.com/office/drawing/2014/main" id="{A34EC2E3-D07B-48B7-9F56-4C3FA42FC4A0}"/>
              </a:ext>
            </a:extLst>
          </p:cNvPr>
          <p:cNvPicPr>
            <a:picLocks noChangeAspect="1"/>
          </p:cNvPicPr>
          <p:nvPr/>
        </p:nvPicPr>
        <p:blipFill>
          <a:blip r:embed="rId2"/>
          <a:stretch>
            <a:fillRect/>
          </a:stretch>
        </p:blipFill>
        <p:spPr>
          <a:xfrm>
            <a:off x="152303" y="1866631"/>
            <a:ext cx="4889023" cy="4095630"/>
          </a:xfrm>
          <a:prstGeom prst="rect">
            <a:avLst/>
          </a:prstGeom>
        </p:spPr>
      </p:pic>
      <p:pic>
        <p:nvPicPr>
          <p:cNvPr id="7" name="Graphic 6" descr="Bar graph with downward trend">
            <a:extLst>
              <a:ext uri="{FF2B5EF4-FFF2-40B4-BE49-F238E27FC236}">
                <a16:creationId xmlns:a16="http://schemas.microsoft.com/office/drawing/2014/main" id="{25377690-7F4D-4548-A0C1-D758314502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47628" y="1856282"/>
            <a:ext cx="681174" cy="681174"/>
          </a:xfrm>
          <a:prstGeom prst="rect">
            <a:avLst/>
          </a:prstGeom>
        </p:spPr>
      </p:pic>
      <p:sp>
        <p:nvSpPr>
          <p:cNvPr id="8" name="Rectangle 7">
            <a:extLst>
              <a:ext uri="{FF2B5EF4-FFF2-40B4-BE49-F238E27FC236}">
                <a16:creationId xmlns:a16="http://schemas.microsoft.com/office/drawing/2014/main" id="{B4EDAD10-A01D-4E22-BED1-EFF938013BDF}"/>
              </a:ext>
            </a:extLst>
          </p:cNvPr>
          <p:cNvSpPr/>
          <p:nvPr/>
        </p:nvSpPr>
        <p:spPr>
          <a:xfrm>
            <a:off x="5728802" y="1739669"/>
            <a:ext cx="263254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002FA7"/>
                </a:solidFill>
                <a:latin typeface="Roboto Black"/>
                <a:ea typeface="Roboto" panose="02000000000000000000" pitchFamily="2" charset="0"/>
              </a:rPr>
              <a:t>46.8%</a:t>
            </a:r>
          </a:p>
        </p:txBody>
      </p:sp>
      <p:pic>
        <p:nvPicPr>
          <p:cNvPr id="9" name="Graphic 8" descr="Stethoscope">
            <a:extLst>
              <a:ext uri="{FF2B5EF4-FFF2-40B4-BE49-F238E27FC236}">
                <a16:creationId xmlns:a16="http://schemas.microsoft.com/office/drawing/2014/main" id="{56AC5DE0-B0F4-46AB-B005-F0793C4F0C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47628" y="2868644"/>
            <a:ext cx="681174" cy="681174"/>
          </a:xfrm>
          <a:prstGeom prst="rect">
            <a:avLst/>
          </a:prstGeom>
        </p:spPr>
      </p:pic>
      <p:pic>
        <p:nvPicPr>
          <p:cNvPr id="10" name="Graphic 9" descr="Truck">
            <a:extLst>
              <a:ext uri="{FF2B5EF4-FFF2-40B4-BE49-F238E27FC236}">
                <a16:creationId xmlns:a16="http://schemas.microsoft.com/office/drawing/2014/main" id="{ED1DB2DD-C579-48A0-AA2D-E53F23477E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47628" y="3764431"/>
            <a:ext cx="681174" cy="681174"/>
          </a:xfrm>
          <a:prstGeom prst="rect">
            <a:avLst/>
          </a:prstGeom>
        </p:spPr>
      </p:pic>
      <p:pic>
        <p:nvPicPr>
          <p:cNvPr id="11" name="Graphic 10" descr="Lightning">
            <a:extLst>
              <a:ext uri="{FF2B5EF4-FFF2-40B4-BE49-F238E27FC236}">
                <a16:creationId xmlns:a16="http://schemas.microsoft.com/office/drawing/2014/main" id="{7D77791A-CB08-4D1F-BF09-EC12F813B4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47628" y="4741905"/>
            <a:ext cx="681174" cy="681174"/>
          </a:xfrm>
          <a:prstGeom prst="rect">
            <a:avLst/>
          </a:prstGeom>
        </p:spPr>
      </p:pic>
      <p:pic>
        <p:nvPicPr>
          <p:cNvPr id="12" name="Graphic 11" descr="Email">
            <a:extLst>
              <a:ext uri="{FF2B5EF4-FFF2-40B4-BE49-F238E27FC236}">
                <a16:creationId xmlns:a16="http://schemas.microsoft.com/office/drawing/2014/main" id="{F4AE43C2-7842-4121-B46B-205B0316D2A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47628" y="5719379"/>
            <a:ext cx="681174" cy="681174"/>
          </a:xfrm>
          <a:prstGeom prst="rect">
            <a:avLst/>
          </a:prstGeom>
        </p:spPr>
      </p:pic>
      <p:sp>
        <p:nvSpPr>
          <p:cNvPr id="13" name="Rectangle 12">
            <a:extLst>
              <a:ext uri="{FF2B5EF4-FFF2-40B4-BE49-F238E27FC236}">
                <a16:creationId xmlns:a16="http://schemas.microsoft.com/office/drawing/2014/main" id="{BDEAF176-9F7D-42C8-8523-4FFC97F68624}"/>
              </a:ext>
            </a:extLst>
          </p:cNvPr>
          <p:cNvSpPr/>
          <p:nvPr/>
        </p:nvSpPr>
        <p:spPr>
          <a:xfrm>
            <a:off x="5728802" y="2711618"/>
            <a:ext cx="263254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002FA7"/>
                </a:solidFill>
                <a:latin typeface="Roboto Black"/>
                <a:ea typeface="Roboto" panose="02000000000000000000" pitchFamily="2" charset="0"/>
              </a:rPr>
              <a:t>46.0%</a:t>
            </a:r>
          </a:p>
        </p:txBody>
      </p:sp>
      <p:sp>
        <p:nvSpPr>
          <p:cNvPr id="14" name="Rectangle 13">
            <a:extLst>
              <a:ext uri="{FF2B5EF4-FFF2-40B4-BE49-F238E27FC236}">
                <a16:creationId xmlns:a16="http://schemas.microsoft.com/office/drawing/2014/main" id="{E0DF0102-79B8-4161-8A71-CCDABEA5DCE1}"/>
              </a:ext>
            </a:extLst>
          </p:cNvPr>
          <p:cNvSpPr/>
          <p:nvPr/>
        </p:nvSpPr>
        <p:spPr>
          <a:xfrm>
            <a:off x="5728802" y="3683567"/>
            <a:ext cx="263254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002FA7"/>
                </a:solidFill>
                <a:latin typeface="Roboto Black"/>
                <a:ea typeface="Roboto" panose="02000000000000000000" pitchFamily="2" charset="0"/>
              </a:rPr>
              <a:t>44.4%</a:t>
            </a:r>
          </a:p>
        </p:txBody>
      </p:sp>
      <p:sp>
        <p:nvSpPr>
          <p:cNvPr id="15" name="Rectangle 14">
            <a:extLst>
              <a:ext uri="{FF2B5EF4-FFF2-40B4-BE49-F238E27FC236}">
                <a16:creationId xmlns:a16="http://schemas.microsoft.com/office/drawing/2014/main" id="{78DC5AD1-9FC9-4C0F-A891-D2650EF35887}"/>
              </a:ext>
            </a:extLst>
          </p:cNvPr>
          <p:cNvSpPr/>
          <p:nvPr/>
        </p:nvSpPr>
        <p:spPr>
          <a:xfrm>
            <a:off x="5728802" y="4655516"/>
            <a:ext cx="263254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002FA7"/>
                </a:solidFill>
                <a:latin typeface="Roboto Black"/>
                <a:ea typeface="Roboto" panose="02000000000000000000" pitchFamily="2" charset="0"/>
              </a:rPr>
              <a:t>42.9%</a:t>
            </a:r>
          </a:p>
        </p:txBody>
      </p:sp>
      <p:sp>
        <p:nvSpPr>
          <p:cNvPr id="16" name="Rectangle 15">
            <a:extLst>
              <a:ext uri="{FF2B5EF4-FFF2-40B4-BE49-F238E27FC236}">
                <a16:creationId xmlns:a16="http://schemas.microsoft.com/office/drawing/2014/main" id="{40A7C3D0-5B5B-42A1-AA8D-6C86D5337F61}"/>
              </a:ext>
            </a:extLst>
          </p:cNvPr>
          <p:cNvSpPr/>
          <p:nvPr/>
        </p:nvSpPr>
        <p:spPr>
          <a:xfrm>
            <a:off x="5728802" y="5627464"/>
            <a:ext cx="263254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002FA7"/>
                </a:solidFill>
                <a:latin typeface="Roboto Black"/>
                <a:ea typeface="Roboto" panose="02000000000000000000" pitchFamily="2" charset="0"/>
              </a:rPr>
              <a:t>35.7%</a:t>
            </a:r>
          </a:p>
        </p:txBody>
      </p:sp>
      <p:sp>
        <p:nvSpPr>
          <p:cNvPr id="17" name="Rectangle 16">
            <a:extLst>
              <a:ext uri="{FF2B5EF4-FFF2-40B4-BE49-F238E27FC236}">
                <a16:creationId xmlns:a16="http://schemas.microsoft.com/office/drawing/2014/main" id="{B28AC751-3C71-4195-A129-7A6DF45A797D}"/>
              </a:ext>
            </a:extLst>
          </p:cNvPr>
          <p:cNvSpPr/>
          <p:nvPr/>
        </p:nvSpPr>
        <p:spPr>
          <a:xfrm>
            <a:off x="6320470" y="1092804"/>
            <a:ext cx="263254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4400" b="1" dirty="0">
                <a:solidFill>
                  <a:schemeClr val="tx1">
                    <a:lumMod val="65000"/>
                    <a:lumOff val="35000"/>
                  </a:schemeClr>
                </a:solidFill>
                <a:latin typeface="Roboto Black"/>
                <a:ea typeface="Roboto" panose="02000000000000000000" pitchFamily="2" charset="0"/>
              </a:rPr>
              <a:t>2022</a:t>
            </a:r>
          </a:p>
        </p:txBody>
      </p:sp>
      <p:sp>
        <p:nvSpPr>
          <p:cNvPr id="18" name="Rectangle 17">
            <a:extLst>
              <a:ext uri="{FF2B5EF4-FFF2-40B4-BE49-F238E27FC236}">
                <a16:creationId xmlns:a16="http://schemas.microsoft.com/office/drawing/2014/main" id="{491C7A60-8CDE-40CE-A4B0-655697B7BCC3}"/>
              </a:ext>
            </a:extLst>
          </p:cNvPr>
          <p:cNvSpPr/>
          <p:nvPr/>
        </p:nvSpPr>
        <p:spPr>
          <a:xfrm>
            <a:off x="8973493" y="1021416"/>
            <a:ext cx="263254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4400" b="1" dirty="0">
                <a:solidFill>
                  <a:schemeClr val="tx1">
                    <a:lumMod val="65000"/>
                    <a:lumOff val="35000"/>
                  </a:schemeClr>
                </a:solidFill>
                <a:latin typeface="Roboto Black"/>
                <a:ea typeface="Roboto" panose="02000000000000000000" pitchFamily="2" charset="0"/>
              </a:rPr>
              <a:t>2030</a:t>
            </a:r>
          </a:p>
        </p:txBody>
      </p:sp>
      <p:pic>
        <p:nvPicPr>
          <p:cNvPr id="19" name="Graphic 18" descr="Email">
            <a:extLst>
              <a:ext uri="{FF2B5EF4-FFF2-40B4-BE49-F238E27FC236}">
                <a16:creationId xmlns:a16="http://schemas.microsoft.com/office/drawing/2014/main" id="{D26DDE84-5B2A-400A-B426-2E65CC49D2C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044236" y="1856282"/>
            <a:ext cx="681174" cy="681174"/>
          </a:xfrm>
          <a:prstGeom prst="rect">
            <a:avLst/>
          </a:prstGeom>
        </p:spPr>
      </p:pic>
      <p:pic>
        <p:nvPicPr>
          <p:cNvPr id="20" name="Graphic 19" descr="Lightning">
            <a:extLst>
              <a:ext uri="{FF2B5EF4-FFF2-40B4-BE49-F238E27FC236}">
                <a16:creationId xmlns:a16="http://schemas.microsoft.com/office/drawing/2014/main" id="{18EEA465-B9FB-4D85-8415-D9C66B0B781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44236" y="2711618"/>
            <a:ext cx="681174" cy="681174"/>
          </a:xfrm>
          <a:prstGeom prst="rect">
            <a:avLst/>
          </a:prstGeom>
        </p:spPr>
      </p:pic>
      <p:pic>
        <p:nvPicPr>
          <p:cNvPr id="21" name="Graphic 20" descr="Bonfire">
            <a:extLst>
              <a:ext uri="{FF2B5EF4-FFF2-40B4-BE49-F238E27FC236}">
                <a16:creationId xmlns:a16="http://schemas.microsoft.com/office/drawing/2014/main" id="{8D79605C-4A82-4670-9719-AE2EBBE35DD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44236" y="3646206"/>
            <a:ext cx="681174" cy="681174"/>
          </a:xfrm>
          <a:prstGeom prst="rect">
            <a:avLst/>
          </a:prstGeom>
        </p:spPr>
      </p:pic>
      <p:pic>
        <p:nvPicPr>
          <p:cNvPr id="22" name="Graphic 21" descr="Gavel">
            <a:extLst>
              <a:ext uri="{FF2B5EF4-FFF2-40B4-BE49-F238E27FC236}">
                <a16:creationId xmlns:a16="http://schemas.microsoft.com/office/drawing/2014/main" id="{1F32A543-60B9-4F3F-A816-67015831D41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44236" y="5744077"/>
            <a:ext cx="681174" cy="681174"/>
          </a:xfrm>
          <a:prstGeom prst="rect">
            <a:avLst/>
          </a:prstGeom>
        </p:spPr>
      </p:pic>
      <p:sp>
        <p:nvSpPr>
          <p:cNvPr id="23" name="Rectangle 22">
            <a:extLst>
              <a:ext uri="{FF2B5EF4-FFF2-40B4-BE49-F238E27FC236}">
                <a16:creationId xmlns:a16="http://schemas.microsoft.com/office/drawing/2014/main" id="{B88EF507-4D40-41C3-A80D-A1B3FC2A053F}"/>
              </a:ext>
            </a:extLst>
          </p:cNvPr>
          <p:cNvSpPr/>
          <p:nvPr/>
        </p:nvSpPr>
        <p:spPr>
          <a:xfrm>
            <a:off x="9656387" y="1739669"/>
            <a:ext cx="2047534" cy="72269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b="1" dirty="0">
                <a:solidFill>
                  <a:srgbClr val="002FA7"/>
                </a:solidFill>
                <a:latin typeface="Roboto Black"/>
                <a:ea typeface="Roboto" panose="02000000000000000000" pitchFamily="2" charset="0"/>
              </a:rPr>
              <a:t>55.6%</a:t>
            </a:r>
          </a:p>
        </p:txBody>
      </p:sp>
      <p:sp>
        <p:nvSpPr>
          <p:cNvPr id="24" name="Rectangle 23">
            <a:extLst>
              <a:ext uri="{FF2B5EF4-FFF2-40B4-BE49-F238E27FC236}">
                <a16:creationId xmlns:a16="http://schemas.microsoft.com/office/drawing/2014/main" id="{9DF32110-0748-44E8-9FE5-00FC44081CDC}"/>
              </a:ext>
            </a:extLst>
          </p:cNvPr>
          <p:cNvSpPr/>
          <p:nvPr/>
        </p:nvSpPr>
        <p:spPr>
          <a:xfrm>
            <a:off x="9656387" y="2712008"/>
            <a:ext cx="2047534" cy="72269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b="1" dirty="0">
                <a:solidFill>
                  <a:srgbClr val="002FA7"/>
                </a:solidFill>
                <a:latin typeface="Roboto Black"/>
                <a:ea typeface="Roboto" panose="02000000000000000000" pitchFamily="2" charset="0"/>
              </a:rPr>
              <a:t>46.0%</a:t>
            </a:r>
          </a:p>
        </p:txBody>
      </p:sp>
      <p:sp>
        <p:nvSpPr>
          <p:cNvPr id="25" name="Rectangle 24">
            <a:extLst>
              <a:ext uri="{FF2B5EF4-FFF2-40B4-BE49-F238E27FC236}">
                <a16:creationId xmlns:a16="http://schemas.microsoft.com/office/drawing/2014/main" id="{4769D943-1D74-4C81-9F00-13D3D8ADD405}"/>
              </a:ext>
            </a:extLst>
          </p:cNvPr>
          <p:cNvSpPr/>
          <p:nvPr/>
        </p:nvSpPr>
        <p:spPr>
          <a:xfrm>
            <a:off x="9656387" y="3684347"/>
            <a:ext cx="2047534" cy="72269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b="1" dirty="0">
                <a:solidFill>
                  <a:srgbClr val="002FA7"/>
                </a:solidFill>
                <a:latin typeface="Roboto Black"/>
                <a:ea typeface="Roboto" panose="02000000000000000000" pitchFamily="2" charset="0"/>
              </a:rPr>
              <a:t>44.4%</a:t>
            </a:r>
          </a:p>
        </p:txBody>
      </p:sp>
      <p:sp>
        <p:nvSpPr>
          <p:cNvPr id="26" name="Rectangle 25">
            <a:extLst>
              <a:ext uri="{FF2B5EF4-FFF2-40B4-BE49-F238E27FC236}">
                <a16:creationId xmlns:a16="http://schemas.microsoft.com/office/drawing/2014/main" id="{7B2170F4-2EBE-4A50-86DA-D80B8B773B32}"/>
              </a:ext>
            </a:extLst>
          </p:cNvPr>
          <p:cNvSpPr/>
          <p:nvPr/>
        </p:nvSpPr>
        <p:spPr>
          <a:xfrm>
            <a:off x="9656387" y="5629025"/>
            <a:ext cx="2047534" cy="72269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b="1" dirty="0">
                <a:solidFill>
                  <a:srgbClr val="002FA7"/>
                </a:solidFill>
                <a:latin typeface="Roboto Black"/>
                <a:ea typeface="Roboto" panose="02000000000000000000" pitchFamily="2" charset="0"/>
              </a:rPr>
              <a:t>40.5%</a:t>
            </a:r>
          </a:p>
        </p:txBody>
      </p:sp>
      <p:sp>
        <p:nvSpPr>
          <p:cNvPr id="27" name="Rectangle 26">
            <a:extLst>
              <a:ext uri="{FF2B5EF4-FFF2-40B4-BE49-F238E27FC236}">
                <a16:creationId xmlns:a16="http://schemas.microsoft.com/office/drawing/2014/main" id="{BF487517-1A19-4161-8409-3D32D731E743}"/>
              </a:ext>
            </a:extLst>
          </p:cNvPr>
          <p:cNvSpPr/>
          <p:nvPr/>
        </p:nvSpPr>
        <p:spPr>
          <a:xfrm>
            <a:off x="9656387" y="4656686"/>
            <a:ext cx="2047534" cy="72269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b="1" dirty="0">
                <a:solidFill>
                  <a:srgbClr val="002FA7"/>
                </a:solidFill>
                <a:latin typeface="Roboto Black"/>
                <a:ea typeface="Roboto" panose="02000000000000000000" pitchFamily="2" charset="0"/>
              </a:rPr>
              <a:t>41.3%</a:t>
            </a:r>
          </a:p>
        </p:txBody>
      </p:sp>
      <p:pic>
        <p:nvPicPr>
          <p:cNvPr id="28" name="Graphic 27" descr="Battery charging">
            <a:extLst>
              <a:ext uri="{FF2B5EF4-FFF2-40B4-BE49-F238E27FC236}">
                <a16:creationId xmlns:a16="http://schemas.microsoft.com/office/drawing/2014/main" id="{81B0178C-7A00-45C4-9E7F-C8A84FC8FFB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044236" y="4698210"/>
            <a:ext cx="681174" cy="681174"/>
          </a:xfrm>
          <a:prstGeom prst="rect">
            <a:avLst/>
          </a:prstGeom>
        </p:spPr>
      </p:pic>
    </p:spTree>
    <p:extLst>
      <p:ext uri="{BB962C8B-B14F-4D97-AF65-F5344CB8AC3E}">
        <p14:creationId xmlns:p14="http://schemas.microsoft.com/office/powerpoint/2010/main" val="3489853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CE3F3-1088-47F4-AF79-5D5975F7FEE7}"/>
              </a:ext>
            </a:extLst>
          </p:cNvPr>
          <p:cNvSpPr>
            <a:spLocks noGrp="1"/>
          </p:cNvSpPr>
          <p:nvPr>
            <p:ph type="title"/>
          </p:nvPr>
        </p:nvSpPr>
        <p:spPr/>
        <p:txBody>
          <a:bodyPr/>
          <a:lstStyle/>
          <a:p>
            <a:r>
              <a:rPr lang="el-GR" dirty="0">
                <a:solidFill>
                  <a:schemeClr val="tx1">
                    <a:lumMod val="50000"/>
                    <a:lumOff val="50000"/>
                  </a:schemeClr>
                </a:solidFill>
              </a:rPr>
              <a:t>ΓΙΑΤΙ 3</a:t>
            </a:r>
            <a:r>
              <a:rPr lang="en-US" dirty="0">
                <a:solidFill>
                  <a:schemeClr val="tx1">
                    <a:lumMod val="50000"/>
                    <a:lumOff val="50000"/>
                  </a:schemeClr>
                </a:solidFill>
              </a:rPr>
              <a:t>D PRINTING</a:t>
            </a:r>
            <a:endParaRPr lang="el-GR" dirty="0"/>
          </a:p>
        </p:txBody>
      </p:sp>
      <p:sp>
        <p:nvSpPr>
          <p:cNvPr id="3" name="Date Placeholder 2">
            <a:extLst>
              <a:ext uri="{FF2B5EF4-FFF2-40B4-BE49-F238E27FC236}">
                <a16:creationId xmlns:a16="http://schemas.microsoft.com/office/drawing/2014/main" id="{8DC5A218-1FBC-4399-A3FB-86707A0C6171}"/>
              </a:ext>
            </a:extLst>
          </p:cNvPr>
          <p:cNvSpPr>
            <a:spLocks noGrp="1"/>
          </p:cNvSpPr>
          <p:nvPr>
            <p:ph type="dt" sz="half" idx="10"/>
          </p:nvPr>
        </p:nvSpPr>
        <p:spPr/>
        <p:txBody>
          <a:bodyPr/>
          <a:lstStyle/>
          <a:p>
            <a:r>
              <a:rPr lang="el-GR"/>
              <a:t>17/5/2024</a:t>
            </a:r>
          </a:p>
        </p:txBody>
      </p:sp>
      <p:sp>
        <p:nvSpPr>
          <p:cNvPr id="4" name="Footer Placeholder 3">
            <a:extLst>
              <a:ext uri="{FF2B5EF4-FFF2-40B4-BE49-F238E27FC236}">
                <a16:creationId xmlns:a16="http://schemas.microsoft.com/office/drawing/2014/main" id="{54EBCF3C-9336-4ED6-AC4F-5FBE8FF0A9E5}"/>
              </a:ext>
            </a:extLst>
          </p:cNvPr>
          <p:cNvSpPr>
            <a:spLocks noGrp="1"/>
          </p:cNvSpPr>
          <p:nvPr>
            <p:ph type="ftr" sz="quarter" idx="11"/>
          </p:nvPr>
        </p:nvSpPr>
        <p:spPr/>
        <p:txBody>
          <a:bodyPr/>
          <a:lstStyle/>
          <a:p>
            <a:r>
              <a:rPr lang="el-GR"/>
              <a:t>ΗΜΕΡΙΔΑ ΚΙ ΕΙΕ ΜΑΙΟΣ 2024</a:t>
            </a:r>
          </a:p>
        </p:txBody>
      </p:sp>
      <p:sp>
        <p:nvSpPr>
          <p:cNvPr id="5" name="Slide Number Placeholder 4">
            <a:extLst>
              <a:ext uri="{FF2B5EF4-FFF2-40B4-BE49-F238E27FC236}">
                <a16:creationId xmlns:a16="http://schemas.microsoft.com/office/drawing/2014/main" id="{CDB46AAE-F3F0-4B16-8E76-67F98EE0A66E}"/>
              </a:ext>
            </a:extLst>
          </p:cNvPr>
          <p:cNvSpPr>
            <a:spLocks noGrp="1"/>
          </p:cNvSpPr>
          <p:nvPr>
            <p:ph type="sldNum" sz="quarter" idx="12"/>
          </p:nvPr>
        </p:nvSpPr>
        <p:spPr/>
        <p:txBody>
          <a:bodyPr/>
          <a:lstStyle/>
          <a:p>
            <a:fld id="{D590D91A-1525-4544-8FAB-B681FDA53734}" type="slidenum">
              <a:rPr lang="el-GR" smtClean="0"/>
              <a:t>5</a:t>
            </a:fld>
            <a:endParaRPr lang="el-GR"/>
          </a:p>
        </p:txBody>
      </p:sp>
      <p:sp>
        <p:nvSpPr>
          <p:cNvPr id="6" name="Rectangle 5">
            <a:extLst>
              <a:ext uri="{FF2B5EF4-FFF2-40B4-BE49-F238E27FC236}">
                <a16:creationId xmlns:a16="http://schemas.microsoft.com/office/drawing/2014/main" id="{47F09D31-8EA6-4CAD-B4F0-36E38A3AADB1}"/>
              </a:ext>
            </a:extLst>
          </p:cNvPr>
          <p:cNvSpPr/>
          <p:nvPr/>
        </p:nvSpPr>
        <p:spPr>
          <a:xfrm>
            <a:off x="879912" y="2306594"/>
            <a:ext cx="2234682" cy="1642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8000" b="1" dirty="0">
                <a:solidFill>
                  <a:srgbClr val="002FA7"/>
                </a:solidFill>
                <a:latin typeface="Roboto" panose="02000000000000000000" pitchFamily="2" charset="0"/>
                <a:ea typeface="Roboto" panose="02000000000000000000" pitchFamily="2" charset="0"/>
              </a:rPr>
              <a:t>42%</a:t>
            </a:r>
          </a:p>
        </p:txBody>
      </p:sp>
      <p:sp>
        <p:nvSpPr>
          <p:cNvPr id="7" name="TextBox 6">
            <a:extLst>
              <a:ext uri="{FF2B5EF4-FFF2-40B4-BE49-F238E27FC236}">
                <a16:creationId xmlns:a16="http://schemas.microsoft.com/office/drawing/2014/main" id="{E7854EEF-B958-4509-9AB1-862E3BE308AD}"/>
              </a:ext>
            </a:extLst>
          </p:cNvPr>
          <p:cNvSpPr txBox="1"/>
          <p:nvPr/>
        </p:nvSpPr>
        <p:spPr>
          <a:xfrm>
            <a:off x="763280" y="3805262"/>
            <a:ext cx="3027020" cy="707886"/>
          </a:xfrm>
          <a:prstGeom prst="rect">
            <a:avLst/>
          </a:prstGeom>
          <a:noFill/>
        </p:spPr>
        <p:txBody>
          <a:bodyPr wrap="square" rtlCol="0">
            <a:spAutoFit/>
          </a:bodyPr>
          <a:lstStyle/>
          <a:p>
            <a:r>
              <a:rPr lang="el-GR" sz="2000" b="1" dirty="0">
                <a:solidFill>
                  <a:schemeClr val="tx1">
                    <a:lumMod val="65000"/>
                    <a:lumOff val="35000"/>
                  </a:schemeClr>
                </a:solidFill>
                <a:latin typeface="Roboto" panose="02000000000000000000" pitchFamily="2" charset="0"/>
                <a:ea typeface="Roboto" panose="02000000000000000000" pitchFamily="2" charset="0"/>
              </a:rPr>
              <a:t>Μείωση κερδών προ φόρων κάθε 10 χρόνια</a:t>
            </a:r>
          </a:p>
        </p:txBody>
      </p:sp>
      <p:sp>
        <p:nvSpPr>
          <p:cNvPr id="8" name="Rectangle 7">
            <a:extLst>
              <a:ext uri="{FF2B5EF4-FFF2-40B4-BE49-F238E27FC236}">
                <a16:creationId xmlns:a16="http://schemas.microsoft.com/office/drawing/2014/main" id="{31B1BF15-DDCC-4CCF-9CB0-268B8C10CBAE}"/>
              </a:ext>
            </a:extLst>
          </p:cNvPr>
          <p:cNvSpPr/>
          <p:nvPr/>
        </p:nvSpPr>
        <p:spPr>
          <a:xfrm>
            <a:off x="4621430" y="2272750"/>
            <a:ext cx="3261050" cy="1642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8000" b="1" dirty="0">
                <a:solidFill>
                  <a:srgbClr val="002FA7"/>
                </a:solidFill>
                <a:latin typeface="Roboto" panose="02000000000000000000" pitchFamily="2" charset="0"/>
                <a:ea typeface="Roboto" panose="02000000000000000000" pitchFamily="2" charset="0"/>
              </a:rPr>
              <a:t>3.7 </a:t>
            </a:r>
            <a:r>
              <a:rPr lang="el-GR" sz="3200" b="1" dirty="0">
                <a:solidFill>
                  <a:srgbClr val="002FA7"/>
                </a:solidFill>
                <a:latin typeface="Roboto" panose="02000000000000000000" pitchFamily="2" charset="0"/>
                <a:ea typeface="Roboto" panose="02000000000000000000" pitchFamily="2" charset="0"/>
              </a:rPr>
              <a:t>έτη</a:t>
            </a:r>
          </a:p>
        </p:txBody>
      </p:sp>
      <p:sp>
        <p:nvSpPr>
          <p:cNvPr id="9" name="TextBox 8">
            <a:extLst>
              <a:ext uri="{FF2B5EF4-FFF2-40B4-BE49-F238E27FC236}">
                <a16:creationId xmlns:a16="http://schemas.microsoft.com/office/drawing/2014/main" id="{750BF8E9-B097-417A-BAE8-0DF5CA555CA6}"/>
              </a:ext>
            </a:extLst>
          </p:cNvPr>
          <p:cNvSpPr txBox="1"/>
          <p:nvPr/>
        </p:nvSpPr>
        <p:spPr>
          <a:xfrm>
            <a:off x="4304192" y="3805262"/>
            <a:ext cx="3787451" cy="707886"/>
          </a:xfrm>
          <a:prstGeom prst="rect">
            <a:avLst/>
          </a:prstGeom>
          <a:noFill/>
        </p:spPr>
        <p:txBody>
          <a:bodyPr wrap="square" rtlCol="0">
            <a:spAutoFit/>
          </a:bodyPr>
          <a:lstStyle/>
          <a:p>
            <a:r>
              <a:rPr lang="el-GR" sz="2000" b="1" dirty="0">
                <a:solidFill>
                  <a:schemeClr val="tx1">
                    <a:lumMod val="65000"/>
                    <a:lumOff val="35000"/>
                  </a:schemeClr>
                </a:solidFill>
                <a:latin typeface="Roboto" panose="02000000000000000000" pitchFamily="2" charset="0"/>
                <a:ea typeface="Roboto" panose="02000000000000000000" pitchFamily="2" charset="0"/>
              </a:rPr>
              <a:t>Διαταραχή ενός μήνα στην αλυσίδα αξίας </a:t>
            </a:r>
          </a:p>
        </p:txBody>
      </p:sp>
      <p:sp>
        <p:nvSpPr>
          <p:cNvPr id="10" name="Rectangle 9">
            <a:extLst>
              <a:ext uri="{FF2B5EF4-FFF2-40B4-BE49-F238E27FC236}">
                <a16:creationId xmlns:a16="http://schemas.microsoft.com/office/drawing/2014/main" id="{B3B7FACC-2C72-48D4-A7A3-E48865CA29E8}"/>
              </a:ext>
            </a:extLst>
          </p:cNvPr>
          <p:cNvSpPr/>
          <p:nvPr/>
        </p:nvSpPr>
        <p:spPr>
          <a:xfrm>
            <a:off x="8601200" y="2163075"/>
            <a:ext cx="3133599" cy="1642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8000" b="1" dirty="0">
                <a:solidFill>
                  <a:srgbClr val="002FA7"/>
                </a:solidFill>
                <a:latin typeface="Roboto" panose="02000000000000000000" pitchFamily="2" charset="0"/>
                <a:ea typeface="Roboto" panose="02000000000000000000" pitchFamily="2" charset="0"/>
              </a:rPr>
              <a:t>23.6%</a:t>
            </a:r>
          </a:p>
        </p:txBody>
      </p:sp>
      <p:sp>
        <p:nvSpPr>
          <p:cNvPr id="11" name="TextBox 10">
            <a:extLst>
              <a:ext uri="{FF2B5EF4-FFF2-40B4-BE49-F238E27FC236}">
                <a16:creationId xmlns:a16="http://schemas.microsoft.com/office/drawing/2014/main" id="{692FEFEB-E644-4A88-B69D-7EFD9E5AF98C}"/>
              </a:ext>
            </a:extLst>
          </p:cNvPr>
          <p:cNvSpPr txBox="1"/>
          <p:nvPr/>
        </p:nvSpPr>
        <p:spPr>
          <a:xfrm>
            <a:off x="8531223" y="3743965"/>
            <a:ext cx="3787451" cy="707886"/>
          </a:xfrm>
          <a:prstGeom prst="rect">
            <a:avLst/>
          </a:prstGeom>
          <a:noFill/>
        </p:spPr>
        <p:txBody>
          <a:bodyPr wrap="square" rtlCol="0">
            <a:spAutoFit/>
          </a:bodyPr>
          <a:lstStyle/>
          <a:p>
            <a:r>
              <a:rPr lang="el-GR" sz="2000" b="1" dirty="0">
                <a:solidFill>
                  <a:schemeClr val="tx1">
                    <a:lumMod val="65000"/>
                    <a:lumOff val="35000"/>
                  </a:schemeClr>
                </a:solidFill>
                <a:latin typeface="Roboto" panose="02000000000000000000" pitchFamily="2" charset="0"/>
                <a:ea typeface="Roboto" panose="02000000000000000000" pitchFamily="2" charset="0"/>
              </a:rPr>
              <a:t>Παραγωγή υλικών και ανταλλακτικών τοπικά</a:t>
            </a:r>
          </a:p>
        </p:txBody>
      </p:sp>
    </p:spTree>
    <p:extLst>
      <p:ext uri="{BB962C8B-B14F-4D97-AF65-F5344CB8AC3E}">
        <p14:creationId xmlns:p14="http://schemas.microsoft.com/office/powerpoint/2010/main" val="947769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CE3F3-1088-47F4-AF79-5D5975F7FEE7}"/>
              </a:ext>
            </a:extLst>
          </p:cNvPr>
          <p:cNvSpPr>
            <a:spLocks noGrp="1"/>
          </p:cNvSpPr>
          <p:nvPr>
            <p:ph type="title"/>
          </p:nvPr>
        </p:nvSpPr>
        <p:spPr/>
        <p:txBody>
          <a:bodyPr/>
          <a:lstStyle/>
          <a:p>
            <a:r>
              <a:rPr lang="el-GR" dirty="0">
                <a:solidFill>
                  <a:schemeClr val="tx1">
                    <a:lumMod val="50000"/>
                    <a:lumOff val="50000"/>
                  </a:schemeClr>
                </a:solidFill>
              </a:rPr>
              <a:t>ΓΙΑΤΙ 3</a:t>
            </a:r>
            <a:r>
              <a:rPr lang="en-US" dirty="0">
                <a:solidFill>
                  <a:schemeClr val="tx1">
                    <a:lumMod val="50000"/>
                    <a:lumOff val="50000"/>
                  </a:schemeClr>
                </a:solidFill>
              </a:rPr>
              <a:t>D PRINTING</a:t>
            </a:r>
            <a:endParaRPr lang="el-GR" dirty="0"/>
          </a:p>
        </p:txBody>
      </p:sp>
      <p:sp>
        <p:nvSpPr>
          <p:cNvPr id="3" name="Date Placeholder 2">
            <a:extLst>
              <a:ext uri="{FF2B5EF4-FFF2-40B4-BE49-F238E27FC236}">
                <a16:creationId xmlns:a16="http://schemas.microsoft.com/office/drawing/2014/main" id="{8DC5A218-1FBC-4399-A3FB-86707A0C6171}"/>
              </a:ext>
            </a:extLst>
          </p:cNvPr>
          <p:cNvSpPr>
            <a:spLocks noGrp="1"/>
          </p:cNvSpPr>
          <p:nvPr>
            <p:ph type="dt" sz="half" idx="10"/>
          </p:nvPr>
        </p:nvSpPr>
        <p:spPr/>
        <p:txBody>
          <a:bodyPr/>
          <a:lstStyle/>
          <a:p>
            <a:r>
              <a:rPr lang="el-GR"/>
              <a:t>17/5/2024</a:t>
            </a:r>
          </a:p>
        </p:txBody>
      </p:sp>
      <p:sp>
        <p:nvSpPr>
          <p:cNvPr id="4" name="Footer Placeholder 3">
            <a:extLst>
              <a:ext uri="{FF2B5EF4-FFF2-40B4-BE49-F238E27FC236}">
                <a16:creationId xmlns:a16="http://schemas.microsoft.com/office/drawing/2014/main" id="{54EBCF3C-9336-4ED6-AC4F-5FBE8FF0A9E5}"/>
              </a:ext>
            </a:extLst>
          </p:cNvPr>
          <p:cNvSpPr>
            <a:spLocks noGrp="1"/>
          </p:cNvSpPr>
          <p:nvPr>
            <p:ph type="ftr" sz="quarter" idx="11"/>
          </p:nvPr>
        </p:nvSpPr>
        <p:spPr/>
        <p:txBody>
          <a:bodyPr/>
          <a:lstStyle/>
          <a:p>
            <a:r>
              <a:rPr lang="el-GR"/>
              <a:t>ΗΜΕΡΙΔΑ ΚΙ ΕΙΕ ΜΑΙΟΣ 2024</a:t>
            </a:r>
          </a:p>
        </p:txBody>
      </p:sp>
      <p:sp>
        <p:nvSpPr>
          <p:cNvPr id="5" name="Slide Number Placeholder 4">
            <a:extLst>
              <a:ext uri="{FF2B5EF4-FFF2-40B4-BE49-F238E27FC236}">
                <a16:creationId xmlns:a16="http://schemas.microsoft.com/office/drawing/2014/main" id="{CDB46AAE-F3F0-4B16-8E76-67F98EE0A66E}"/>
              </a:ext>
            </a:extLst>
          </p:cNvPr>
          <p:cNvSpPr>
            <a:spLocks noGrp="1"/>
          </p:cNvSpPr>
          <p:nvPr>
            <p:ph type="sldNum" sz="quarter" idx="12"/>
          </p:nvPr>
        </p:nvSpPr>
        <p:spPr/>
        <p:txBody>
          <a:bodyPr/>
          <a:lstStyle/>
          <a:p>
            <a:fld id="{D590D91A-1525-4544-8FAB-B681FDA53734}" type="slidenum">
              <a:rPr lang="el-GR" smtClean="0"/>
              <a:t>6</a:t>
            </a:fld>
            <a:endParaRPr lang="el-GR"/>
          </a:p>
        </p:txBody>
      </p:sp>
      <p:pic>
        <p:nvPicPr>
          <p:cNvPr id="12" name="Picture 11">
            <a:extLst>
              <a:ext uri="{FF2B5EF4-FFF2-40B4-BE49-F238E27FC236}">
                <a16:creationId xmlns:a16="http://schemas.microsoft.com/office/drawing/2014/main" id="{6F6CFB86-C52C-498F-8FCF-5688B9B2B99B}"/>
              </a:ext>
            </a:extLst>
          </p:cNvPr>
          <p:cNvPicPr>
            <a:picLocks noChangeAspect="1"/>
          </p:cNvPicPr>
          <p:nvPr/>
        </p:nvPicPr>
        <p:blipFill>
          <a:blip r:embed="rId2"/>
          <a:stretch>
            <a:fillRect/>
          </a:stretch>
        </p:blipFill>
        <p:spPr>
          <a:xfrm>
            <a:off x="425868" y="1410010"/>
            <a:ext cx="11443184" cy="4267570"/>
          </a:xfrm>
          <a:prstGeom prst="rect">
            <a:avLst/>
          </a:prstGeom>
        </p:spPr>
      </p:pic>
    </p:spTree>
    <p:extLst>
      <p:ext uri="{BB962C8B-B14F-4D97-AF65-F5344CB8AC3E}">
        <p14:creationId xmlns:p14="http://schemas.microsoft.com/office/powerpoint/2010/main" val="3967883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9B9B3-4199-4BE9-90AD-AC58472228F3}"/>
              </a:ext>
            </a:extLst>
          </p:cNvPr>
          <p:cNvSpPr>
            <a:spLocks noGrp="1"/>
          </p:cNvSpPr>
          <p:nvPr>
            <p:ph type="title"/>
          </p:nvPr>
        </p:nvSpPr>
        <p:spPr/>
        <p:txBody>
          <a:bodyPr/>
          <a:lstStyle/>
          <a:p>
            <a:r>
              <a:rPr lang="el-GR" dirty="0">
                <a:solidFill>
                  <a:schemeClr val="tx1">
                    <a:lumMod val="50000"/>
                    <a:lumOff val="50000"/>
                  </a:schemeClr>
                </a:solidFill>
              </a:rPr>
              <a:t>ΓΕΝΙΚΑ ΣΤΟΙΧΕΙΑ ΤΟΥ ΕΡΓΟΥ</a:t>
            </a:r>
          </a:p>
        </p:txBody>
      </p:sp>
      <p:sp>
        <p:nvSpPr>
          <p:cNvPr id="4" name="Footer Placeholder 3">
            <a:extLst>
              <a:ext uri="{FF2B5EF4-FFF2-40B4-BE49-F238E27FC236}">
                <a16:creationId xmlns:a16="http://schemas.microsoft.com/office/drawing/2014/main" id="{9A65CB81-D024-4209-9896-99EC887BBA42}"/>
              </a:ext>
            </a:extLst>
          </p:cNvPr>
          <p:cNvSpPr>
            <a:spLocks noGrp="1"/>
          </p:cNvSpPr>
          <p:nvPr>
            <p:ph type="ftr" sz="quarter" idx="11"/>
          </p:nvPr>
        </p:nvSpPr>
        <p:spPr/>
        <p:txBody>
          <a:bodyPr/>
          <a:lstStyle/>
          <a:p>
            <a:r>
              <a:rPr lang="el-GR"/>
              <a:t>ΗΜΕΡΙΔΑ ΚΙ ΕΙΕ ΜΑΙΟΣ 2024</a:t>
            </a:r>
          </a:p>
        </p:txBody>
      </p:sp>
      <p:sp>
        <p:nvSpPr>
          <p:cNvPr id="5" name="Slide Number Placeholder 4">
            <a:extLst>
              <a:ext uri="{FF2B5EF4-FFF2-40B4-BE49-F238E27FC236}">
                <a16:creationId xmlns:a16="http://schemas.microsoft.com/office/drawing/2014/main" id="{2DCB8F9F-AF81-4BA9-864C-B7BC5F350FC0}"/>
              </a:ext>
            </a:extLst>
          </p:cNvPr>
          <p:cNvSpPr>
            <a:spLocks noGrp="1"/>
          </p:cNvSpPr>
          <p:nvPr>
            <p:ph type="sldNum" sz="quarter" idx="12"/>
          </p:nvPr>
        </p:nvSpPr>
        <p:spPr/>
        <p:txBody>
          <a:bodyPr/>
          <a:lstStyle/>
          <a:p>
            <a:fld id="{D590D91A-1525-4544-8FAB-B681FDA53734}" type="slidenum">
              <a:rPr lang="el-GR" smtClean="0"/>
              <a:t>7</a:t>
            </a:fld>
            <a:endParaRPr lang="el-GR"/>
          </a:p>
        </p:txBody>
      </p:sp>
      <p:sp>
        <p:nvSpPr>
          <p:cNvPr id="6" name="Date Placeholder 5">
            <a:extLst>
              <a:ext uri="{FF2B5EF4-FFF2-40B4-BE49-F238E27FC236}">
                <a16:creationId xmlns:a16="http://schemas.microsoft.com/office/drawing/2014/main" id="{86ABDD80-7A1B-4D4D-A79B-B571C25E1312}"/>
              </a:ext>
            </a:extLst>
          </p:cNvPr>
          <p:cNvSpPr>
            <a:spLocks noGrp="1"/>
          </p:cNvSpPr>
          <p:nvPr>
            <p:ph type="dt" sz="half" idx="10"/>
          </p:nvPr>
        </p:nvSpPr>
        <p:spPr/>
        <p:txBody>
          <a:bodyPr/>
          <a:lstStyle/>
          <a:p>
            <a:r>
              <a:rPr lang="el-GR"/>
              <a:t>17/5/2024</a:t>
            </a:r>
          </a:p>
        </p:txBody>
      </p:sp>
      <p:grpSp>
        <p:nvGrpSpPr>
          <p:cNvPr id="7" name="Group 6">
            <a:extLst>
              <a:ext uri="{FF2B5EF4-FFF2-40B4-BE49-F238E27FC236}">
                <a16:creationId xmlns:a16="http://schemas.microsoft.com/office/drawing/2014/main" id="{4FE6FD47-24DA-4593-B3B6-3A0637CAE9EF}"/>
              </a:ext>
            </a:extLst>
          </p:cNvPr>
          <p:cNvGrpSpPr/>
          <p:nvPr/>
        </p:nvGrpSpPr>
        <p:grpSpPr>
          <a:xfrm>
            <a:off x="6872926" y="1763625"/>
            <a:ext cx="4480874" cy="1968033"/>
            <a:chOff x="397622" y="2137386"/>
            <a:chExt cx="3333038" cy="1437597"/>
          </a:xfrm>
        </p:grpSpPr>
        <p:grpSp>
          <p:nvGrpSpPr>
            <p:cNvPr id="8" name="Group 7">
              <a:extLst>
                <a:ext uri="{FF2B5EF4-FFF2-40B4-BE49-F238E27FC236}">
                  <a16:creationId xmlns:a16="http://schemas.microsoft.com/office/drawing/2014/main" id="{942CF41D-D743-4F18-9636-F0A1970A319B}"/>
                </a:ext>
              </a:extLst>
            </p:cNvPr>
            <p:cNvGrpSpPr/>
            <p:nvPr/>
          </p:nvGrpSpPr>
          <p:grpSpPr>
            <a:xfrm>
              <a:off x="397622" y="2137386"/>
              <a:ext cx="3333038" cy="1437597"/>
              <a:chOff x="397622" y="2137386"/>
              <a:chExt cx="3333038" cy="1437597"/>
            </a:xfrm>
          </p:grpSpPr>
          <p:pic>
            <p:nvPicPr>
              <p:cNvPr id="10" name="Picture 9">
                <a:extLst>
                  <a:ext uri="{FF2B5EF4-FFF2-40B4-BE49-F238E27FC236}">
                    <a16:creationId xmlns:a16="http://schemas.microsoft.com/office/drawing/2014/main" id="{A7A16676-C648-4FB6-ABD6-6CE5A19F0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622" y="2137386"/>
                <a:ext cx="648000" cy="648000"/>
              </a:xfrm>
              <a:prstGeom prst="rect">
                <a:avLst/>
              </a:prstGeom>
              <a:ln>
                <a:noFill/>
              </a:ln>
            </p:spPr>
          </p:pic>
          <p:pic>
            <p:nvPicPr>
              <p:cNvPr id="11" name="Picture 10">
                <a:extLst>
                  <a:ext uri="{FF2B5EF4-FFF2-40B4-BE49-F238E27FC236}">
                    <a16:creationId xmlns:a16="http://schemas.microsoft.com/office/drawing/2014/main" id="{55A1BFD8-1478-4288-99BB-E9384A6C1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4019" y="2137386"/>
                <a:ext cx="648000" cy="648000"/>
              </a:xfrm>
              <a:prstGeom prst="rect">
                <a:avLst/>
              </a:prstGeom>
              <a:ln>
                <a:noFill/>
              </a:ln>
            </p:spPr>
          </p:pic>
          <p:pic>
            <p:nvPicPr>
              <p:cNvPr id="12" name="Picture 11">
                <a:extLst>
                  <a:ext uri="{FF2B5EF4-FFF2-40B4-BE49-F238E27FC236}">
                    <a16:creationId xmlns:a16="http://schemas.microsoft.com/office/drawing/2014/main" id="{C20307D7-615C-46AC-975D-C5A1B825A5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622" y="2926983"/>
                <a:ext cx="648000" cy="648000"/>
              </a:xfrm>
              <a:prstGeom prst="rect">
                <a:avLst/>
              </a:prstGeom>
              <a:ln>
                <a:noFill/>
              </a:ln>
            </p:spPr>
          </p:pic>
          <p:pic>
            <p:nvPicPr>
              <p:cNvPr id="13" name="Picture 12">
                <a:extLst>
                  <a:ext uri="{FF2B5EF4-FFF2-40B4-BE49-F238E27FC236}">
                    <a16:creationId xmlns:a16="http://schemas.microsoft.com/office/drawing/2014/main" id="{66C9EC4B-9583-4F17-BE0C-81A57059D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0416" y="2921260"/>
                <a:ext cx="648000" cy="648000"/>
              </a:xfrm>
              <a:prstGeom prst="rect">
                <a:avLst/>
              </a:prstGeom>
              <a:ln>
                <a:noFill/>
              </a:ln>
            </p:spPr>
          </p:pic>
          <p:pic>
            <p:nvPicPr>
              <p:cNvPr id="14" name="Picture 13">
                <a:extLst>
                  <a:ext uri="{FF2B5EF4-FFF2-40B4-BE49-F238E27FC236}">
                    <a16:creationId xmlns:a16="http://schemas.microsoft.com/office/drawing/2014/main" id="{AC6A7938-F452-4A07-BB0B-955CCF10C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2660" y="2917894"/>
                <a:ext cx="644895" cy="648000"/>
              </a:xfrm>
              <a:prstGeom prst="rect">
                <a:avLst/>
              </a:prstGeom>
              <a:ln>
                <a:noFill/>
              </a:ln>
            </p:spPr>
          </p:pic>
          <p:pic>
            <p:nvPicPr>
              <p:cNvPr id="15" name="Picture 14">
                <a:extLst>
                  <a:ext uri="{FF2B5EF4-FFF2-40B4-BE49-F238E27FC236}">
                    <a16:creationId xmlns:a16="http://schemas.microsoft.com/office/drawing/2014/main" id="{E92D079C-0B51-4EA8-B2C2-4E6E6161F8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0416" y="2148098"/>
                <a:ext cx="643847" cy="648000"/>
              </a:xfrm>
              <a:prstGeom prst="rect">
                <a:avLst/>
              </a:prstGeom>
              <a:ln>
                <a:noFill/>
              </a:ln>
            </p:spPr>
          </p:pic>
          <p:pic>
            <p:nvPicPr>
              <p:cNvPr id="16" name="Picture 15">
                <a:extLst>
                  <a:ext uri="{FF2B5EF4-FFF2-40B4-BE49-F238E27FC236}">
                    <a16:creationId xmlns:a16="http://schemas.microsoft.com/office/drawing/2014/main" id="{C57B575B-D9A2-4547-8555-0ED0DB75CC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2660" y="2148098"/>
                <a:ext cx="648000" cy="648000"/>
              </a:xfrm>
              <a:prstGeom prst="rect">
                <a:avLst/>
              </a:prstGeom>
              <a:ln>
                <a:noFill/>
              </a:ln>
            </p:spPr>
          </p:pic>
        </p:grpSp>
        <p:pic>
          <p:nvPicPr>
            <p:cNvPr id="9" name="Picture 8">
              <a:extLst>
                <a:ext uri="{FF2B5EF4-FFF2-40B4-BE49-F238E27FC236}">
                  <a16:creationId xmlns:a16="http://schemas.microsoft.com/office/drawing/2014/main" id="{0A9D4E51-501E-4CF2-AB5C-589BF9A9B58C}"/>
                </a:ext>
              </a:extLst>
            </p:cNvPr>
            <p:cNvPicPr>
              <a:picLocks noChangeAspect="1"/>
            </p:cNvPicPr>
            <p:nvPr/>
          </p:nvPicPr>
          <p:blipFill rotWithShape="1">
            <a:blip r:embed="rId9"/>
            <a:srcRect l="5208" r="5208"/>
            <a:stretch/>
          </p:blipFill>
          <p:spPr>
            <a:xfrm>
              <a:off x="1294019" y="2926983"/>
              <a:ext cx="648000" cy="648000"/>
            </a:xfrm>
            <a:prstGeom prst="rect">
              <a:avLst/>
            </a:prstGeom>
          </p:spPr>
        </p:pic>
      </p:grpSp>
      <p:sp>
        <p:nvSpPr>
          <p:cNvPr id="18" name="TextBox 17">
            <a:extLst>
              <a:ext uri="{FF2B5EF4-FFF2-40B4-BE49-F238E27FC236}">
                <a16:creationId xmlns:a16="http://schemas.microsoft.com/office/drawing/2014/main" id="{EA067CA0-ED9D-44B0-AD70-A67DF23B6D89}"/>
              </a:ext>
            </a:extLst>
          </p:cNvPr>
          <p:cNvSpPr txBox="1"/>
          <p:nvPr/>
        </p:nvSpPr>
        <p:spPr>
          <a:xfrm>
            <a:off x="386073" y="1932642"/>
            <a:ext cx="6237121" cy="1384995"/>
          </a:xfrm>
          <a:prstGeom prst="rect">
            <a:avLst/>
          </a:prstGeom>
          <a:noFill/>
        </p:spPr>
        <p:txBody>
          <a:bodyPr wrap="square" rtlCol="0">
            <a:spAutoFit/>
          </a:bodyPr>
          <a:lstStyle/>
          <a:p>
            <a:r>
              <a:rPr lang="el-GR" sz="2800" b="1" dirty="0"/>
              <a:t>Μετοχικό Κεφάλαιο: 508.000,00€</a:t>
            </a:r>
          </a:p>
          <a:p>
            <a:r>
              <a:rPr lang="el-GR" sz="2800" b="1" dirty="0"/>
              <a:t>Χρηματοδότηση ΓΓΕΚ: 818.000,00€</a:t>
            </a:r>
          </a:p>
          <a:p>
            <a:r>
              <a:rPr lang="el-GR" sz="2800" b="1" dirty="0"/>
              <a:t>Σύνολο Επένδυσης : 1.326.000,00€ </a:t>
            </a:r>
          </a:p>
        </p:txBody>
      </p:sp>
      <p:grpSp>
        <p:nvGrpSpPr>
          <p:cNvPr id="21" name="Group 20">
            <a:extLst>
              <a:ext uri="{FF2B5EF4-FFF2-40B4-BE49-F238E27FC236}">
                <a16:creationId xmlns:a16="http://schemas.microsoft.com/office/drawing/2014/main" id="{9DE35181-5C10-46BC-9ED4-1F42EEE7F1CA}"/>
              </a:ext>
            </a:extLst>
          </p:cNvPr>
          <p:cNvGrpSpPr/>
          <p:nvPr/>
        </p:nvGrpSpPr>
        <p:grpSpPr>
          <a:xfrm>
            <a:off x="1278351" y="3925501"/>
            <a:ext cx="2525050" cy="1585060"/>
            <a:chOff x="7203374" y="1686298"/>
            <a:chExt cx="2525050" cy="1585060"/>
          </a:xfrm>
        </p:grpSpPr>
        <p:sp>
          <p:nvSpPr>
            <p:cNvPr id="19" name="TextBox 18">
              <a:extLst>
                <a:ext uri="{FF2B5EF4-FFF2-40B4-BE49-F238E27FC236}">
                  <a16:creationId xmlns:a16="http://schemas.microsoft.com/office/drawing/2014/main" id="{DAFD142D-6813-4DDE-AC88-AC1C5485F017}"/>
                </a:ext>
              </a:extLst>
            </p:cNvPr>
            <p:cNvSpPr txBox="1"/>
            <p:nvPr/>
          </p:nvSpPr>
          <p:spPr>
            <a:xfrm>
              <a:off x="7203374" y="1686298"/>
              <a:ext cx="2525050" cy="1569660"/>
            </a:xfrm>
            <a:prstGeom prst="rect">
              <a:avLst/>
            </a:prstGeom>
            <a:noFill/>
          </p:spPr>
          <p:txBody>
            <a:bodyPr wrap="none" rtlCol="0">
              <a:spAutoFit/>
            </a:bodyPr>
            <a:lstStyle/>
            <a:p>
              <a:r>
                <a:rPr lang="el-GR" sz="9600" dirty="0">
                  <a:solidFill>
                    <a:schemeClr val="tx1">
                      <a:lumMod val="50000"/>
                      <a:lumOff val="50000"/>
                    </a:schemeClr>
                  </a:solidFill>
                  <a:latin typeface="+mj-lt"/>
                </a:rPr>
                <a:t>33%</a:t>
              </a:r>
              <a:endParaRPr lang="el-GR" sz="9600" dirty="0">
                <a:solidFill>
                  <a:schemeClr val="tx1">
                    <a:lumMod val="50000"/>
                    <a:lumOff val="50000"/>
                  </a:schemeClr>
                </a:solidFill>
                <a:latin typeface="Roboto Thin" panose="02000000000000000000" pitchFamily="2" charset="0"/>
                <a:ea typeface="Roboto Thin" panose="02000000000000000000" pitchFamily="2" charset="0"/>
              </a:endParaRPr>
            </a:p>
          </p:txBody>
        </p:sp>
        <p:sp>
          <p:nvSpPr>
            <p:cNvPr id="20" name="Rectangle 19">
              <a:extLst>
                <a:ext uri="{FF2B5EF4-FFF2-40B4-BE49-F238E27FC236}">
                  <a16:creationId xmlns:a16="http://schemas.microsoft.com/office/drawing/2014/main" id="{90D39C41-8982-47AD-B481-DBD61929DA0E}"/>
                </a:ext>
              </a:extLst>
            </p:cNvPr>
            <p:cNvSpPr/>
            <p:nvPr/>
          </p:nvSpPr>
          <p:spPr>
            <a:xfrm>
              <a:off x="7228114" y="2902026"/>
              <a:ext cx="1571264" cy="369332"/>
            </a:xfrm>
            <a:prstGeom prst="rect">
              <a:avLst/>
            </a:prstGeom>
          </p:spPr>
          <p:txBody>
            <a:bodyPr wrap="none">
              <a:spAutoFit/>
            </a:bodyPr>
            <a:lstStyle/>
            <a:p>
              <a:r>
                <a:rPr lang="el-GR" dirty="0">
                  <a:solidFill>
                    <a:srgbClr val="0319EB"/>
                  </a:solidFill>
                  <a:latin typeface="Roboto Thin" panose="02000000000000000000" pitchFamily="2" charset="0"/>
                  <a:ea typeface="Roboto Thin" panose="02000000000000000000" pitchFamily="2" charset="0"/>
                </a:rPr>
                <a:t>ΕΞΟΠΛΙΣΜΟΣ</a:t>
              </a:r>
              <a:endParaRPr lang="el-GR" dirty="0">
                <a:solidFill>
                  <a:srgbClr val="0319EB"/>
                </a:solidFill>
              </a:endParaRPr>
            </a:p>
          </p:txBody>
        </p:sp>
      </p:grpSp>
      <p:grpSp>
        <p:nvGrpSpPr>
          <p:cNvPr id="22" name="Group 21">
            <a:extLst>
              <a:ext uri="{FF2B5EF4-FFF2-40B4-BE49-F238E27FC236}">
                <a16:creationId xmlns:a16="http://schemas.microsoft.com/office/drawing/2014/main" id="{236FE176-DEB8-4C54-A3D6-FDAE19226DC7}"/>
              </a:ext>
            </a:extLst>
          </p:cNvPr>
          <p:cNvGrpSpPr/>
          <p:nvPr/>
        </p:nvGrpSpPr>
        <p:grpSpPr>
          <a:xfrm>
            <a:off x="8059472" y="3925501"/>
            <a:ext cx="2525050" cy="1585060"/>
            <a:chOff x="7203374" y="1686298"/>
            <a:chExt cx="2525050" cy="1585060"/>
          </a:xfrm>
        </p:grpSpPr>
        <p:sp>
          <p:nvSpPr>
            <p:cNvPr id="23" name="TextBox 22">
              <a:extLst>
                <a:ext uri="{FF2B5EF4-FFF2-40B4-BE49-F238E27FC236}">
                  <a16:creationId xmlns:a16="http://schemas.microsoft.com/office/drawing/2014/main" id="{7475A750-2537-4DFB-91CE-27C4F9121EFA}"/>
                </a:ext>
              </a:extLst>
            </p:cNvPr>
            <p:cNvSpPr txBox="1"/>
            <p:nvPr/>
          </p:nvSpPr>
          <p:spPr>
            <a:xfrm>
              <a:off x="7203374" y="1686298"/>
              <a:ext cx="2525050" cy="1569660"/>
            </a:xfrm>
            <a:prstGeom prst="rect">
              <a:avLst/>
            </a:prstGeom>
            <a:noFill/>
          </p:spPr>
          <p:txBody>
            <a:bodyPr wrap="none" rtlCol="0">
              <a:spAutoFit/>
            </a:bodyPr>
            <a:lstStyle/>
            <a:p>
              <a:r>
                <a:rPr lang="el-GR" sz="9600" dirty="0">
                  <a:solidFill>
                    <a:schemeClr val="tx1">
                      <a:lumMod val="50000"/>
                      <a:lumOff val="50000"/>
                    </a:schemeClr>
                  </a:solidFill>
                  <a:latin typeface="+mj-lt"/>
                </a:rPr>
                <a:t>25%</a:t>
              </a:r>
              <a:endParaRPr lang="el-GR" sz="9600" dirty="0">
                <a:solidFill>
                  <a:schemeClr val="tx1">
                    <a:lumMod val="50000"/>
                    <a:lumOff val="50000"/>
                  </a:schemeClr>
                </a:solidFill>
                <a:latin typeface="Roboto Thin" panose="02000000000000000000" pitchFamily="2" charset="0"/>
                <a:ea typeface="Roboto Thin" panose="02000000000000000000" pitchFamily="2" charset="0"/>
              </a:endParaRPr>
            </a:p>
          </p:txBody>
        </p:sp>
        <p:sp>
          <p:nvSpPr>
            <p:cNvPr id="24" name="Rectangle 23">
              <a:extLst>
                <a:ext uri="{FF2B5EF4-FFF2-40B4-BE49-F238E27FC236}">
                  <a16:creationId xmlns:a16="http://schemas.microsoft.com/office/drawing/2014/main" id="{EEF8CD14-02F5-4296-883F-F777AA806685}"/>
                </a:ext>
              </a:extLst>
            </p:cNvPr>
            <p:cNvSpPr/>
            <p:nvPr/>
          </p:nvSpPr>
          <p:spPr>
            <a:xfrm>
              <a:off x="7228114" y="2902026"/>
              <a:ext cx="978153" cy="369332"/>
            </a:xfrm>
            <a:prstGeom prst="rect">
              <a:avLst/>
            </a:prstGeom>
          </p:spPr>
          <p:txBody>
            <a:bodyPr wrap="none">
              <a:spAutoFit/>
            </a:bodyPr>
            <a:lstStyle/>
            <a:p>
              <a:r>
                <a:rPr lang="el-GR" dirty="0">
                  <a:solidFill>
                    <a:srgbClr val="0319EB"/>
                  </a:solidFill>
                  <a:latin typeface="Roboto Thin" panose="02000000000000000000" pitchFamily="2" charset="0"/>
                  <a:ea typeface="Roboto Thin" panose="02000000000000000000" pitchFamily="2" charset="0"/>
                </a:rPr>
                <a:t>Ε&amp;Κ - Μ</a:t>
              </a:r>
              <a:endParaRPr lang="el-GR" dirty="0">
                <a:solidFill>
                  <a:srgbClr val="0319EB"/>
                </a:solidFill>
              </a:endParaRPr>
            </a:p>
          </p:txBody>
        </p:sp>
      </p:grpSp>
      <p:grpSp>
        <p:nvGrpSpPr>
          <p:cNvPr id="25" name="Group 24">
            <a:extLst>
              <a:ext uri="{FF2B5EF4-FFF2-40B4-BE49-F238E27FC236}">
                <a16:creationId xmlns:a16="http://schemas.microsoft.com/office/drawing/2014/main" id="{174F1A6E-1461-4769-B2D3-781B430BF1CA}"/>
              </a:ext>
            </a:extLst>
          </p:cNvPr>
          <p:cNvGrpSpPr/>
          <p:nvPr/>
        </p:nvGrpSpPr>
        <p:grpSpPr>
          <a:xfrm>
            <a:off x="4608365" y="3925501"/>
            <a:ext cx="2730930" cy="1585060"/>
            <a:chOff x="7203374" y="1686298"/>
            <a:chExt cx="2730930" cy="1585060"/>
          </a:xfrm>
        </p:grpSpPr>
        <p:sp>
          <p:nvSpPr>
            <p:cNvPr id="26" name="TextBox 25">
              <a:extLst>
                <a:ext uri="{FF2B5EF4-FFF2-40B4-BE49-F238E27FC236}">
                  <a16:creationId xmlns:a16="http://schemas.microsoft.com/office/drawing/2014/main" id="{B3DB4B19-4BE9-4375-A701-29D84AA5166A}"/>
                </a:ext>
              </a:extLst>
            </p:cNvPr>
            <p:cNvSpPr txBox="1"/>
            <p:nvPr/>
          </p:nvSpPr>
          <p:spPr>
            <a:xfrm>
              <a:off x="7203374" y="1686298"/>
              <a:ext cx="2525050" cy="1569660"/>
            </a:xfrm>
            <a:prstGeom prst="rect">
              <a:avLst/>
            </a:prstGeom>
            <a:noFill/>
          </p:spPr>
          <p:txBody>
            <a:bodyPr wrap="none" rtlCol="0">
              <a:spAutoFit/>
            </a:bodyPr>
            <a:lstStyle/>
            <a:p>
              <a:r>
                <a:rPr lang="el-GR" sz="9600" dirty="0">
                  <a:solidFill>
                    <a:schemeClr val="tx1">
                      <a:lumMod val="50000"/>
                      <a:lumOff val="50000"/>
                    </a:schemeClr>
                  </a:solidFill>
                  <a:latin typeface="+mj-lt"/>
                </a:rPr>
                <a:t>42%</a:t>
              </a:r>
              <a:endParaRPr lang="el-GR" sz="9600" dirty="0">
                <a:solidFill>
                  <a:schemeClr val="tx1">
                    <a:lumMod val="50000"/>
                    <a:lumOff val="50000"/>
                  </a:schemeClr>
                </a:solidFill>
                <a:latin typeface="Roboto Thin" panose="02000000000000000000" pitchFamily="2" charset="0"/>
                <a:ea typeface="Roboto Thin" panose="02000000000000000000" pitchFamily="2" charset="0"/>
              </a:endParaRPr>
            </a:p>
          </p:txBody>
        </p:sp>
        <p:sp>
          <p:nvSpPr>
            <p:cNvPr id="27" name="Rectangle 26">
              <a:extLst>
                <a:ext uri="{FF2B5EF4-FFF2-40B4-BE49-F238E27FC236}">
                  <a16:creationId xmlns:a16="http://schemas.microsoft.com/office/drawing/2014/main" id="{302749BF-EAD9-4B10-8B72-754CC0654D55}"/>
                </a:ext>
              </a:extLst>
            </p:cNvPr>
            <p:cNvSpPr/>
            <p:nvPr/>
          </p:nvSpPr>
          <p:spPr>
            <a:xfrm>
              <a:off x="7228114" y="2902026"/>
              <a:ext cx="2706190" cy="369332"/>
            </a:xfrm>
            <a:prstGeom prst="rect">
              <a:avLst/>
            </a:prstGeom>
          </p:spPr>
          <p:txBody>
            <a:bodyPr wrap="none">
              <a:spAutoFit/>
            </a:bodyPr>
            <a:lstStyle/>
            <a:p>
              <a:r>
                <a:rPr lang="el-GR" dirty="0">
                  <a:solidFill>
                    <a:srgbClr val="0319EB"/>
                  </a:solidFill>
                  <a:latin typeface="Roboto Thin" panose="02000000000000000000" pitchFamily="2" charset="0"/>
                  <a:ea typeface="Roboto Thin" panose="02000000000000000000" pitchFamily="2" charset="0"/>
                </a:rPr>
                <a:t>ΔΙΟΙΚΗΣΗ ΕΞΩΣΤΡΕΦΕΙΑ</a:t>
              </a:r>
              <a:endParaRPr lang="el-GR" dirty="0">
                <a:solidFill>
                  <a:srgbClr val="0319EB"/>
                </a:solidFill>
              </a:endParaRPr>
            </a:p>
          </p:txBody>
        </p:sp>
      </p:grpSp>
      <p:sp>
        <p:nvSpPr>
          <p:cNvPr id="3" name="TextBox 2">
            <a:extLst>
              <a:ext uri="{FF2B5EF4-FFF2-40B4-BE49-F238E27FC236}">
                <a16:creationId xmlns:a16="http://schemas.microsoft.com/office/drawing/2014/main" id="{33EECC54-9BF2-4C65-B269-E9BBF6F11628}"/>
              </a:ext>
            </a:extLst>
          </p:cNvPr>
          <p:cNvSpPr txBox="1"/>
          <p:nvPr/>
        </p:nvSpPr>
        <p:spPr>
          <a:xfrm>
            <a:off x="6706438" y="1913174"/>
            <a:ext cx="1353033" cy="738664"/>
          </a:xfrm>
          <a:prstGeom prst="rect">
            <a:avLst/>
          </a:prstGeom>
          <a:solidFill>
            <a:schemeClr val="bg1"/>
          </a:solidFill>
          <a:ln w="19050">
            <a:solidFill>
              <a:srgbClr val="FF0000"/>
            </a:solidFill>
          </a:ln>
        </p:spPr>
        <p:txBody>
          <a:bodyPr wrap="square" rtlCol="0">
            <a:spAutoFit/>
          </a:bodyPr>
          <a:lstStyle/>
          <a:p>
            <a:r>
              <a:rPr lang="en-US" sz="1400" dirty="0">
                <a:latin typeface="Roboto Slab" pitchFamily="2" charset="0"/>
                <a:ea typeface="Roboto Slab" pitchFamily="2" charset="0"/>
              </a:rPr>
              <a:t>Patras Advanced Technologies</a:t>
            </a:r>
            <a:endParaRPr lang="el-GR" sz="1400" dirty="0">
              <a:latin typeface="Roboto Slab" pitchFamily="2" charset="0"/>
              <a:ea typeface="Roboto Slab" pitchFamily="2" charset="0"/>
            </a:endParaRPr>
          </a:p>
        </p:txBody>
      </p:sp>
    </p:spTree>
    <p:extLst>
      <p:ext uri="{BB962C8B-B14F-4D97-AF65-F5344CB8AC3E}">
        <p14:creationId xmlns:p14="http://schemas.microsoft.com/office/powerpoint/2010/main" val="1313175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BCC6-48DB-4446-BCA3-7E50E2A43FDF}"/>
              </a:ext>
            </a:extLst>
          </p:cNvPr>
          <p:cNvSpPr>
            <a:spLocks noGrp="1"/>
          </p:cNvSpPr>
          <p:nvPr>
            <p:ph type="title"/>
          </p:nvPr>
        </p:nvSpPr>
        <p:spPr>
          <a:xfrm>
            <a:off x="838200" y="295403"/>
            <a:ext cx="10515600" cy="1325563"/>
          </a:xfrm>
        </p:spPr>
        <p:txBody>
          <a:bodyPr>
            <a:normAutofit/>
          </a:bodyPr>
          <a:lstStyle/>
          <a:p>
            <a:r>
              <a:rPr lang="el-GR" dirty="0">
                <a:solidFill>
                  <a:schemeClr val="tx1">
                    <a:lumMod val="50000"/>
                    <a:lumOff val="50000"/>
                  </a:schemeClr>
                </a:solidFill>
              </a:rPr>
              <a:t>ΕΞΕΛΙΞΗ</a:t>
            </a:r>
          </a:p>
        </p:txBody>
      </p:sp>
      <p:sp>
        <p:nvSpPr>
          <p:cNvPr id="14" name="Slide Number Placeholder 13">
            <a:extLst>
              <a:ext uri="{FF2B5EF4-FFF2-40B4-BE49-F238E27FC236}">
                <a16:creationId xmlns:a16="http://schemas.microsoft.com/office/drawing/2014/main" id="{BAA3B4D8-DEB3-4AA5-AFE6-8E8A58E4D1E2}"/>
              </a:ext>
            </a:extLst>
          </p:cNvPr>
          <p:cNvSpPr>
            <a:spLocks noGrp="1"/>
          </p:cNvSpPr>
          <p:nvPr>
            <p:ph type="sldNum" sz="quarter" idx="12"/>
          </p:nvPr>
        </p:nvSpPr>
        <p:spPr/>
        <p:txBody>
          <a:bodyPr/>
          <a:lstStyle/>
          <a:p>
            <a:fld id="{D590D91A-1525-4544-8FAB-B681FDA53734}" type="slidenum">
              <a:rPr lang="el-GR" smtClean="0"/>
              <a:t>8</a:t>
            </a:fld>
            <a:endParaRPr lang="el-GR"/>
          </a:p>
        </p:txBody>
      </p:sp>
      <p:sp>
        <p:nvSpPr>
          <p:cNvPr id="15" name="Footer Placeholder 14">
            <a:extLst>
              <a:ext uri="{FF2B5EF4-FFF2-40B4-BE49-F238E27FC236}">
                <a16:creationId xmlns:a16="http://schemas.microsoft.com/office/drawing/2014/main" id="{33B5EBA5-D3F1-4730-8892-DB5706BBB6B9}"/>
              </a:ext>
            </a:extLst>
          </p:cNvPr>
          <p:cNvSpPr>
            <a:spLocks noGrp="1"/>
          </p:cNvSpPr>
          <p:nvPr>
            <p:ph type="ftr" sz="quarter" idx="11"/>
          </p:nvPr>
        </p:nvSpPr>
        <p:spPr/>
        <p:txBody>
          <a:bodyPr/>
          <a:lstStyle/>
          <a:p>
            <a:r>
              <a:rPr lang="el-GR"/>
              <a:t>ΗΜΕΡΙΔΑ ΚΙ ΕΙΕ ΜΑΙΟΣ 2024</a:t>
            </a:r>
          </a:p>
        </p:txBody>
      </p:sp>
      <p:sp>
        <p:nvSpPr>
          <p:cNvPr id="78" name="TextBox 77">
            <a:extLst>
              <a:ext uri="{FF2B5EF4-FFF2-40B4-BE49-F238E27FC236}">
                <a16:creationId xmlns:a16="http://schemas.microsoft.com/office/drawing/2014/main" id="{54DA14F1-C7EA-4E3E-9AC9-77066E4CD79C}"/>
              </a:ext>
            </a:extLst>
          </p:cNvPr>
          <p:cNvSpPr txBox="1"/>
          <p:nvPr/>
        </p:nvSpPr>
        <p:spPr>
          <a:xfrm>
            <a:off x="9227060" y="2691847"/>
            <a:ext cx="2525050" cy="1569660"/>
          </a:xfrm>
          <a:prstGeom prst="rect">
            <a:avLst/>
          </a:prstGeom>
          <a:noFill/>
        </p:spPr>
        <p:txBody>
          <a:bodyPr wrap="none" rtlCol="0">
            <a:spAutoFit/>
          </a:bodyPr>
          <a:lstStyle/>
          <a:p>
            <a:r>
              <a:rPr lang="el-GR" sz="9600" dirty="0">
                <a:solidFill>
                  <a:srgbClr val="0319EB"/>
                </a:solidFill>
                <a:latin typeface="+mj-lt"/>
              </a:rPr>
              <a:t>54%</a:t>
            </a:r>
            <a:endParaRPr lang="el-GR" sz="9600" dirty="0">
              <a:solidFill>
                <a:srgbClr val="0319EB"/>
              </a:solidFill>
              <a:latin typeface="Roboto Thin" panose="02000000000000000000" pitchFamily="2" charset="0"/>
              <a:ea typeface="Roboto Thin" panose="02000000000000000000" pitchFamily="2" charset="0"/>
            </a:endParaRPr>
          </a:p>
        </p:txBody>
      </p:sp>
      <p:sp>
        <p:nvSpPr>
          <p:cNvPr id="16" name="Date Placeholder 15">
            <a:extLst>
              <a:ext uri="{FF2B5EF4-FFF2-40B4-BE49-F238E27FC236}">
                <a16:creationId xmlns:a16="http://schemas.microsoft.com/office/drawing/2014/main" id="{2A87A667-6EFA-4F81-ACD5-07541F18AD77}"/>
              </a:ext>
            </a:extLst>
          </p:cNvPr>
          <p:cNvSpPr>
            <a:spLocks noGrp="1"/>
          </p:cNvSpPr>
          <p:nvPr>
            <p:ph type="dt" sz="half" idx="10"/>
          </p:nvPr>
        </p:nvSpPr>
        <p:spPr/>
        <p:txBody>
          <a:bodyPr/>
          <a:lstStyle/>
          <a:p>
            <a:r>
              <a:rPr lang="el-GR"/>
              <a:t>17/5/2024</a:t>
            </a:r>
          </a:p>
        </p:txBody>
      </p:sp>
      <p:pic>
        <p:nvPicPr>
          <p:cNvPr id="13" name="Picture 12">
            <a:extLst>
              <a:ext uri="{FF2B5EF4-FFF2-40B4-BE49-F238E27FC236}">
                <a16:creationId xmlns:a16="http://schemas.microsoft.com/office/drawing/2014/main" id="{58283C79-1A42-4C91-81B0-F05E538D2D15}"/>
              </a:ext>
            </a:extLst>
          </p:cNvPr>
          <p:cNvPicPr>
            <a:picLocks noChangeAspect="1"/>
          </p:cNvPicPr>
          <p:nvPr/>
        </p:nvPicPr>
        <p:blipFill>
          <a:blip r:embed="rId2"/>
          <a:stretch>
            <a:fillRect/>
          </a:stretch>
        </p:blipFill>
        <p:spPr>
          <a:xfrm>
            <a:off x="388852" y="1095303"/>
            <a:ext cx="8803387" cy="4932091"/>
          </a:xfrm>
          <a:prstGeom prst="rect">
            <a:avLst/>
          </a:prstGeom>
        </p:spPr>
      </p:pic>
    </p:spTree>
    <p:extLst>
      <p:ext uri="{BB962C8B-B14F-4D97-AF65-F5344CB8AC3E}">
        <p14:creationId xmlns:p14="http://schemas.microsoft.com/office/powerpoint/2010/main" val="2843320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8D4B7-8C6A-4085-AEFC-1C3314D5FA1A}"/>
              </a:ext>
            </a:extLst>
          </p:cNvPr>
          <p:cNvSpPr>
            <a:spLocks noGrp="1"/>
          </p:cNvSpPr>
          <p:nvPr>
            <p:ph type="title"/>
          </p:nvPr>
        </p:nvSpPr>
        <p:spPr>
          <a:xfrm>
            <a:off x="838200" y="231484"/>
            <a:ext cx="10515600" cy="1325563"/>
          </a:xfrm>
        </p:spPr>
        <p:txBody>
          <a:bodyPr/>
          <a:lstStyle/>
          <a:p>
            <a:r>
              <a:rPr lang="el-GR" dirty="0">
                <a:solidFill>
                  <a:schemeClr val="tx1">
                    <a:lumMod val="50000"/>
                    <a:lumOff val="50000"/>
                  </a:schemeClr>
                </a:solidFill>
              </a:rPr>
              <a:t>Η ΟΜΑΔΑ ΜΑΣ</a:t>
            </a:r>
          </a:p>
        </p:txBody>
      </p:sp>
      <p:pic>
        <p:nvPicPr>
          <p:cNvPr id="15" name="Picture 14">
            <a:extLst>
              <a:ext uri="{FF2B5EF4-FFF2-40B4-BE49-F238E27FC236}">
                <a16:creationId xmlns:a16="http://schemas.microsoft.com/office/drawing/2014/main" id="{18B3B326-9F3E-4E78-96C8-111EE97936B3}"/>
              </a:ext>
            </a:extLst>
          </p:cNvPr>
          <p:cNvPicPr>
            <a:picLocks noChangeAspect="1"/>
          </p:cNvPicPr>
          <p:nvPr/>
        </p:nvPicPr>
        <p:blipFill rotWithShape="1">
          <a:blip r:embed="rId2">
            <a:extLst>
              <a:ext uri="{28A0092B-C50C-407E-A947-70E740481C1C}">
                <a14:useLocalDpi xmlns:a14="http://schemas.microsoft.com/office/drawing/2010/main" val="0"/>
              </a:ext>
            </a:extLst>
          </a:blip>
          <a:srcRect l="6725" t="8651" r="19782" b="21345"/>
          <a:stretch/>
        </p:blipFill>
        <p:spPr>
          <a:xfrm>
            <a:off x="7523119" y="1731357"/>
            <a:ext cx="1044000" cy="1044000"/>
          </a:xfrm>
          <a:prstGeom prst="rect">
            <a:avLst/>
          </a:prstGeom>
        </p:spPr>
      </p:pic>
      <p:sp>
        <p:nvSpPr>
          <p:cNvPr id="16" name="TextBox 15">
            <a:extLst>
              <a:ext uri="{FF2B5EF4-FFF2-40B4-BE49-F238E27FC236}">
                <a16:creationId xmlns:a16="http://schemas.microsoft.com/office/drawing/2014/main" id="{386446CC-8D99-472C-90ED-07623756B82D}"/>
              </a:ext>
            </a:extLst>
          </p:cNvPr>
          <p:cNvSpPr txBox="1"/>
          <p:nvPr/>
        </p:nvSpPr>
        <p:spPr>
          <a:xfrm>
            <a:off x="8510967" y="2181011"/>
            <a:ext cx="2130327" cy="584775"/>
          </a:xfrm>
          <a:prstGeom prst="rect">
            <a:avLst/>
          </a:prstGeom>
          <a:noFill/>
        </p:spPr>
        <p:txBody>
          <a:bodyPr wrap="none" rtlCol="0">
            <a:spAutoFit/>
          </a:bodyPr>
          <a:lstStyle/>
          <a:p>
            <a:r>
              <a:rPr lang="el-GR" sz="1600" b="1" dirty="0"/>
              <a:t>Γεώργιος </a:t>
            </a:r>
            <a:r>
              <a:rPr lang="el-GR" sz="1600" b="1" dirty="0" err="1"/>
              <a:t>Βοεράκος</a:t>
            </a:r>
            <a:endParaRPr lang="el-GR" sz="1600" b="1" dirty="0"/>
          </a:p>
          <a:p>
            <a:r>
              <a:rPr lang="el-GR" sz="1600" i="1" dirty="0"/>
              <a:t>Τεχνικός Υπεύθυνος</a:t>
            </a:r>
          </a:p>
        </p:txBody>
      </p:sp>
      <p:pic>
        <p:nvPicPr>
          <p:cNvPr id="18" name="Picture 17">
            <a:extLst>
              <a:ext uri="{FF2B5EF4-FFF2-40B4-BE49-F238E27FC236}">
                <a16:creationId xmlns:a16="http://schemas.microsoft.com/office/drawing/2014/main" id="{0A027910-E8B2-42B1-B39D-2B84F9F7AA78}"/>
              </a:ext>
            </a:extLst>
          </p:cNvPr>
          <p:cNvPicPr>
            <a:picLocks noChangeAspect="1"/>
          </p:cNvPicPr>
          <p:nvPr/>
        </p:nvPicPr>
        <p:blipFill rotWithShape="1">
          <a:blip r:embed="rId3">
            <a:extLst>
              <a:ext uri="{28A0092B-C50C-407E-A947-70E740481C1C}">
                <a14:useLocalDpi xmlns:a14="http://schemas.microsoft.com/office/drawing/2010/main" val="0"/>
              </a:ext>
            </a:extLst>
          </a:blip>
          <a:srcRect l="5821" t="11639" r="17224" b="23281"/>
          <a:stretch/>
        </p:blipFill>
        <p:spPr>
          <a:xfrm>
            <a:off x="7466967" y="5037667"/>
            <a:ext cx="1120386" cy="1120386"/>
          </a:xfrm>
          <a:prstGeom prst="rect">
            <a:avLst/>
          </a:prstGeom>
        </p:spPr>
      </p:pic>
      <p:pic>
        <p:nvPicPr>
          <p:cNvPr id="12" name="Εικόνα 6">
            <a:extLst>
              <a:ext uri="{FF2B5EF4-FFF2-40B4-BE49-F238E27FC236}">
                <a16:creationId xmlns:a16="http://schemas.microsoft.com/office/drawing/2014/main" id="{D81B9304-3087-435A-B910-CAD6D51507E0}"/>
              </a:ext>
            </a:extLst>
          </p:cNvPr>
          <p:cNvPicPr>
            <a:picLocks noChangeAspect="1"/>
          </p:cNvPicPr>
          <p:nvPr/>
        </p:nvPicPr>
        <p:blipFill rotWithShape="1">
          <a:blip r:embed="rId4"/>
          <a:srcRect l="18831" r="6447"/>
          <a:stretch/>
        </p:blipFill>
        <p:spPr>
          <a:xfrm>
            <a:off x="379934" y="2063752"/>
            <a:ext cx="1512201" cy="1515898"/>
          </a:xfrm>
          <a:prstGeom prst="rect">
            <a:avLst/>
          </a:prstGeom>
        </p:spPr>
      </p:pic>
      <p:pic>
        <p:nvPicPr>
          <p:cNvPr id="25" name="Picture 24">
            <a:extLst>
              <a:ext uri="{FF2B5EF4-FFF2-40B4-BE49-F238E27FC236}">
                <a16:creationId xmlns:a16="http://schemas.microsoft.com/office/drawing/2014/main" id="{29478AE3-77F5-4C5B-9E00-87EBC1485C4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79934" y="3612813"/>
            <a:ext cx="1512200" cy="1586550"/>
          </a:xfrm>
          <a:prstGeom prst="rect">
            <a:avLst/>
          </a:prstGeom>
        </p:spPr>
      </p:pic>
      <p:sp>
        <p:nvSpPr>
          <p:cNvPr id="26" name="TextBox 25">
            <a:extLst>
              <a:ext uri="{FF2B5EF4-FFF2-40B4-BE49-F238E27FC236}">
                <a16:creationId xmlns:a16="http://schemas.microsoft.com/office/drawing/2014/main" id="{9613FFED-E559-43B6-BF8C-F888B89FE496}"/>
              </a:ext>
            </a:extLst>
          </p:cNvPr>
          <p:cNvSpPr txBox="1"/>
          <p:nvPr/>
        </p:nvSpPr>
        <p:spPr>
          <a:xfrm>
            <a:off x="1892134" y="4614587"/>
            <a:ext cx="3178472" cy="584776"/>
          </a:xfrm>
          <a:prstGeom prst="rect">
            <a:avLst/>
          </a:prstGeom>
          <a:noFill/>
        </p:spPr>
        <p:txBody>
          <a:bodyPr wrap="square" rtlCol="0">
            <a:spAutoFit/>
          </a:bodyPr>
          <a:lstStyle/>
          <a:p>
            <a:r>
              <a:rPr lang="el-GR" sz="1600" b="1" dirty="0"/>
              <a:t>Δρ. Βασίλειος Δρακόπουλος</a:t>
            </a:r>
          </a:p>
          <a:p>
            <a:r>
              <a:rPr lang="el-GR" sz="1600" i="1" dirty="0"/>
              <a:t>Αντιπρόεδρος </a:t>
            </a:r>
            <a:r>
              <a:rPr lang="en-US" sz="1600" i="1" dirty="0"/>
              <a:t>&amp; </a:t>
            </a:r>
            <a:r>
              <a:rPr lang="el-GR" sz="1600" i="1" dirty="0" err="1"/>
              <a:t>Επ</a:t>
            </a:r>
            <a:r>
              <a:rPr lang="el-GR" sz="1600" i="1" dirty="0"/>
              <a:t>. Υπεύθυνος</a:t>
            </a:r>
            <a:endParaRPr lang="en-US" sz="1600" i="1" dirty="0"/>
          </a:p>
        </p:txBody>
      </p:sp>
      <p:sp>
        <p:nvSpPr>
          <p:cNvPr id="22" name="TextBox 21">
            <a:extLst>
              <a:ext uri="{FF2B5EF4-FFF2-40B4-BE49-F238E27FC236}">
                <a16:creationId xmlns:a16="http://schemas.microsoft.com/office/drawing/2014/main" id="{766B441C-C991-449A-BBFF-FB32245B0D7B}"/>
              </a:ext>
            </a:extLst>
          </p:cNvPr>
          <p:cNvSpPr txBox="1"/>
          <p:nvPr/>
        </p:nvSpPr>
        <p:spPr>
          <a:xfrm>
            <a:off x="1892134" y="2991826"/>
            <a:ext cx="3111666" cy="584775"/>
          </a:xfrm>
          <a:prstGeom prst="rect">
            <a:avLst/>
          </a:prstGeom>
          <a:noFill/>
        </p:spPr>
        <p:txBody>
          <a:bodyPr wrap="square" rtlCol="0">
            <a:spAutoFit/>
          </a:bodyPr>
          <a:lstStyle/>
          <a:p>
            <a:r>
              <a:rPr lang="el-GR" sz="1600" b="1" dirty="0" err="1"/>
              <a:t>Ομ</a:t>
            </a:r>
            <a:r>
              <a:rPr lang="el-GR" sz="1600" b="1" dirty="0"/>
              <a:t>. </a:t>
            </a:r>
            <a:r>
              <a:rPr lang="el-GR" sz="1600" b="1" dirty="0" err="1"/>
              <a:t>Καθ</a:t>
            </a:r>
            <a:r>
              <a:rPr lang="el-GR" sz="1600" b="1" dirty="0"/>
              <a:t>. Κλεομένης</a:t>
            </a:r>
            <a:r>
              <a:rPr lang="en-US" sz="1600" b="1" dirty="0"/>
              <a:t> </a:t>
            </a:r>
            <a:r>
              <a:rPr lang="el-GR" sz="1600" b="1" dirty="0" err="1"/>
              <a:t>Μπάρλος</a:t>
            </a:r>
            <a:endParaRPr lang="en-US" sz="1600" b="1" dirty="0"/>
          </a:p>
          <a:p>
            <a:r>
              <a:rPr lang="en-US" sz="1600" i="1" dirty="0"/>
              <a:t>CEO &amp; </a:t>
            </a:r>
            <a:r>
              <a:rPr lang="el-GR" sz="1600" i="1" dirty="0"/>
              <a:t>Πρόεδρος</a:t>
            </a:r>
          </a:p>
        </p:txBody>
      </p:sp>
      <p:pic>
        <p:nvPicPr>
          <p:cNvPr id="4" name="Εικόνα 3">
            <a:extLst>
              <a:ext uri="{FF2B5EF4-FFF2-40B4-BE49-F238E27FC236}">
                <a16:creationId xmlns:a16="http://schemas.microsoft.com/office/drawing/2014/main" id="{A107D7A6-EFD4-4914-885F-65301BC0CAB8}"/>
              </a:ext>
            </a:extLst>
          </p:cNvPr>
          <p:cNvPicPr>
            <a:picLocks noChangeAspect="1"/>
          </p:cNvPicPr>
          <p:nvPr/>
        </p:nvPicPr>
        <p:blipFill>
          <a:blip r:embed="rId7"/>
          <a:stretch>
            <a:fillRect/>
          </a:stretch>
        </p:blipFill>
        <p:spPr>
          <a:xfrm>
            <a:off x="7523119" y="3424543"/>
            <a:ext cx="1064234" cy="1062664"/>
          </a:xfrm>
          <a:prstGeom prst="rect">
            <a:avLst/>
          </a:prstGeom>
        </p:spPr>
      </p:pic>
      <p:sp>
        <p:nvSpPr>
          <p:cNvPr id="5" name="Slide Number Placeholder 4">
            <a:extLst>
              <a:ext uri="{FF2B5EF4-FFF2-40B4-BE49-F238E27FC236}">
                <a16:creationId xmlns:a16="http://schemas.microsoft.com/office/drawing/2014/main" id="{79AFC871-91F7-4B64-957D-E0609CA11109}"/>
              </a:ext>
            </a:extLst>
          </p:cNvPr>
          <p:cNvSpPr>
            <a:spLocks noGrp="1"/>
          </p:cNvSpPr>
          <p:nvPr>
            <p:ph type="sldNum" sz="quarter" idx="12"/>
          </p:nvPr>
        </p:nvSpPr>
        <p:spPr/>
        <p:txBody>
          <a:bodyPr/>
          <a:lstStyle/>
          <a:p>
            <a:fld id="{D590D91A-1525-4544-8FAB-B681FDA53734}" type="slidenum">
              <a:rPr lang="el-GR" smtClean="0"/>
              <a:t>9</a:t>
            </a:fld>
            <a:endParaRPr lang="el-GR"/>
          </a:p>
        </p:txBody>
      </p:sp>
      <p:sp>
        <p:nvSpPr>
          <p:cNvPr id="6" name="Footer Placeholder 5">
            <a:extLst>
              <a:ext uri="{FF2B5EF4-FFF2-40B4-BE49-F238E27FC236}">
                <a16:creationId xmlns:a16="http://schemas.microsoft.com/office/drawing/2014/main" id="{A3F3321B-6ABE-47F9-90BF-E35997F9DA7C}"/>
              </a:ext>
            </a:extLst>
          </p:cNvPr>
          <p:cNvSpPr>
            <a:spLocks noGrp="1"/>
          </p:cNvSpPr>
          <p:nvPr>
            <p:ph type="ftr" sz="quarter" idx="11"/>
          </p:nvPr>
        </p:nvSpPr>
        <p:spPr/>
        <p:txBody>
          <a:bodyPr/>
          <a:lstStyle/>
          <a:p>
            <a:r>
              <a:rPr lang="el-GR"/>
              <a:t>ΗΜΕΡΙΔΑ ΚΙ ΕΙΕ ΜΑΙΟΣ 2024</a:t>
            </a:r>
          </a:p>
        </p:txBody>
      </p:sp>
      <p:sp>
        <p:nvSpPr>
          <p:cNvPr id="7" name="Date Placeholder 6">
            <a:extLst>
              <a:ext uri="{FF2B5EF4-FFF2-40B4-BE49-F238E27FC236}">
                <a16:creationId xmlns:a16="http://schemas.microsoft.com/office/drawing/2014/main" id="{0867C9F6-8878-4B26-92D8-A9DA67EAA98E}"/>
              </a:ext>
            </a:extLst>
          </p:cNvPr>
          <p:cNvSpPr>
            <a:spLocks noGrp="1"/>
          </p:cNvSpPr>
          <p:nvPr>
            <p:ph type="dt" sz="half" idx="10"/>
          </p:nvPr>
        </p:nvSpPr>
        <p:spPr/>
        <p:txBody>
          <a:bodyPr/>
          <a:lstStyle/>
          <a:p>
            <a:r>
              <a:rPr lang="el-GR"/>
              <a:t>17/5/2024</a:t>
            </a:r>
          </a:p>
        </p:txBody>
      </p:sp>
      <p:sp>
        <p:nvSpPr>
          <p:cNvPr id="17" name="TextBox 16">
            <a:extLst>
              <a:ext uri="{FF2B5EF4-FFF2-40B4-BE49-F238E27FC236}">
                <a16:creationId xmlns:a16="http://schemas.microsoft.com/office/drawing/2014/main" id="{89905CF1-D538-48E7-ACE0-B38550055258}"/>
              </a:ext>
            </a:extLst>
          </p:cNvPr>
          <p:cNvSpPr txBox="1"/>
          <p:nvPr/>
        </p:nvSpPr>
        <p:spPr>
          <a:xfrm>
            <a:off x="8587353" y="3719129"/>
            <a:ext cx="3486626" cy="830997"/>
          </a:xfrm>
          <a:prstGeom prst="rect">
            <a:avLst/>
          </a:prstGeom>
          <a:noFill/>
        </p:spPr>
        <p:txBody>
          <a:bodyPr wrap="square" rtlCol="0">
            <a:spAutoFit/>
          </a:bodyPr>
          <a:lstStyle/>
          <a:p>
            <a:r>
              <a:rPr lang="el-GR" sz="1600" b="1" dirty="0"/>
              <a:t>Δρ. Αρετή </a:t>
            </a:r>
            <a:r>
              <a:rPr lang="el-GR" sz="1600" b="1" dirty="0" err="1"/>
              <a:t>Μούρκα</a:t>
            </a:r>
            <a:endParaRPr lang="en-US" sz="1600" b="1" dirty="0"/>
          </a:p>
          <a:p>
            <a:r>
              <a:rPr lang="el-GR" sz="1600" i="1" dirty="0"/>
              <a:t>Υπεύθυνη Μεταφοράς Τεχνολογίας &amp; Προώθησης Καινοτομίας</a:t>
            </a:r>
          </a:p>
        </p:txBody>
      </p:sp>
      <p:sp>
        <p:nvSpPr>
          <p:cNvPr id="21" name="TextBox 20">
            <a:extLst>
              <a:ext uri="{FF2B5EF4-FFF2-40B4-BE49-F238E27FC236}">
                <a16:creationId xmlns:a16="http://schemas.microsoft.com/office/drawing/2014/main" id="{E20BEF2E-06ED-4C47-BC6B-3D278C831F7C}"/>
              </a:ext>
            </a:extLst>
          </p:cNvPr>
          <p:cNvSpPr txBox="1"/>
          <p:nvPr/>
        </p:nvSpPr>
        <p:spPr>
          <a:xfrm>
            <a:off x="8587353" y="5327056"/>
            <a:ext cx="3182393" cy="830997"/>
          </a:xfrm>
          <a:prstGeom prst="rect">
            <a:avLst/>
          </a:prstGeom>
          <a:noFill/>
        </p:spPr>
        <p:txBody>
          <a:bodyPr wrap="square" rtlCol="0">
            <a:spAutoFit/>
          </a:bodyPr>
          <a:lstStyle/>
          <a:p>
            <a:r>
              <a:rPr lang="el-GR" sz="1600" b="1" dirty="0"/>
              <a:t>Ακριβή Σοφούλη</a:t>
            </a:r>
          </a:p>
          <a:p>
            <a:r>
              <a:rPr lang="el-GR" sz="1600" i="1" dirty="0"/>
              <a:t>Υπεύθυνη Γενικών Διοικητικών &amp; Τεχνικών Καθηκόντων</a:t>
            </a:r>
          </a:p>
        </p:txBody>
      </p:sp>
    </p:spTree>
    <p:extLst>
      <p:ext uri="{BB962C8B-B14F-4D97-AF65-F5344CB8AC3E}">
        <p14:creationId xmlns:p14="http://schemas.microsoft.com/office/powerpoint/2010/main" val="37560062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643b168-8f48-418d-bfca-d44c196909a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BF9AA60A8D1F84598C0DFEF2F596CDB" ma:contentTypeVersion="14" ma:contentTypeDescription="Create a new document." ma:contentTypeScope="" ma:versionID="1000309030a6a078e233b62528b6b357">
  <xsd:schema xmlns:xsd="http://www.w3.org/2001/XMLSchema" xmlns:xs="http://www.w3.org/2001/XMLSchema" xmlns:p="http://schemas.microsoft.com/office/2006/metadata/properties" xmlns:ns3="4f6933e5-4a0a-4d3c-afb4-59a6234bc5aa" xmlns:ns4="e643b168-8f48-418d-bfca-d44c196909a6" targetNamespace="http://schemas.microsoft.com/office/2006/metadata/properties" ma:root="true" ma:fieldsID="bb14f85a860e6c915d6e244139401cea" ns3:_="" ns4:_="">
    <xsd:import namespace="4f6933e5-4a0a-4d3c-afb4-59a6234bc5aa"/>
    <xsd:import namespace="e643b168-8f48-418d-bfca-d44c196909a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6933e5-4a0a-4d3c-afb4-59a6234bc5a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43b168-8f48-418d-bfca-d44c196909a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C85D2A-A475-4816-B631-7BC4DD3CC8A6}">
  <ds:schemaRefs>
    <ds:schemaRef ds:uri="http://schemas.microsoft.com/sharepoint/v3/contenttype/forms"/>
  </ds:schemaRefs>
</ds:datastoreItem>
</file>

<file path=customXml/itemProps2.xml><?xml version="1.0" encoding="utf-8"?>
<ds:datastoreItem xmlns:ds="http://schemas.openxmlformats.org/officeDocument/2006/customXml" ds:itemID="{845F6E9F-E230-45C7-B212-89A42EC29D37}">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4f6933e5-4a0a-4d3c-afb4-59a6234bc5aa"/>
    <ds:schemaRef ds:uri="http://purl.org/dc/elements/1.1/"/>
    <ds:schemaRef ds:uri="http://schemas.microsoft.com/office/2006/metadata/properties"/>
    <ds:schemaRef ds:uri="e643b168-8f48-418d-bfca-d44c196909a6"/>
    <ds:schemaRef ds:uri="http://www.w3.org/XML/1998/namespace"/>
    <ds:schemaRef ds:uri="http://purl.org/dc/terms/"/>
  </ds:schemaRefs>
</ds:datastoreItem>
</file>

<file path=customXml/itemProps3.xml><?xml version="1.0" encoding="utf-8"?>
<ds:datastoreItem xmlns:ds="http://schemas.openxmlformats.org/officeDocument/2006/customXml" ds:itemID="{CC3BF784-7229-4F7C-893C-4CF0D8CCE8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6933e5-4a0a-4d3c-afb4-59a6234bc5aa"/>
    <ds:schemaRef ds:uri="e643b168-8f48-418d-bfca-d44c196909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2297</TotalTime>
  <Words>822</Words>
  <Application>Microsoft Office PowerPoint</Application>
  <PresentationFormat>Ευρεία οθόνη</PresentationFormat>
  <Paragraphs>211</Paragraphs>
  <Slides>23</Slides>
  <Notes>0</Notes>
  <HiddenSlides>0</HiddenSlides>
  <MMClips>0</MMClips>
  <ScaleCrop>false</ScaleCrop>
  <HeadingPairs>
    <vt:vector size="6" baseType="variant">
      <vt:variant>
        <vt:lpstr>Γραμματοσειρές που χρησιμοποιούνται</vt:lpstr>
      </vt:variant>
      <vt:variant>
        <vt:i4>11</vt:i4>
      </vt:variant>
      <vt:variant>
        <vt:lpstr>Θέμα</vt:lpstr>
      </vt:variant>
      <vt:variant>
        <vt:i4>2</vt:i4>
      </vt:variant>
      <vt:variant>
        <vt:lpstr>Τίτλοι διαφανειών</vt:lpstr>
      </vt:variant>
      <vt:variant>
        <vt:i4>23</vt:i4>
      </vt:variant>
    </vt:vector>
  </HeadingPairs>
  <TitlesOfParts>
    <vt:vector size="36" baseType="lpstr">
      <vt:lpstr>Arial</vt:lpstr>
      <vt:lpstr>Arial Black</vt:lpstr>
      <vt:lpstr>Arial Nova Light</vt:lpstr>
      <vt:lpstr>Calibri</vt:lpstr>
      <vt:lpstr>Calibri Light</vt:lpstr>
      <vt:lpstr>Open Sans Light</vt:lpstr>
      <vt:lpstr>Roboto</vt:lpstr>
      <vt:lpstr>Roboto Black</vt:lpstr>
      <vt:lpstr>Roboto Light</vt:lpstr>
      <vt:lpstr>Roboto Slab</vt:lpstr>
      <vt:lpstr>Roboto Thin</vt:lpstr>
      <vt:lpstr>Office Theme</vt:lpstr>
      <vt:lpstr>Custom Design</vt:lpstr>
      <vt:lpstr>ΕΛΛΗΝΙΚΟ ΚΕΝΤΡΟ ΠΡΟΣΘΕΤΙΚΗΣ ΚΑΤΑΣΚΕΥΗΣ Α.Ε.</vt:lpstr>
      <vt:lpstr>ΠΕΡΙΕΧΟΜΕΝΑ</vt:lpstr>
      <vt:lpstr>ΓΙΑΤΙ 3D PRINTING</vt:lpstr>
      <vt:lpstr>ΓΙΑΤΙ 3D PRINTING</vt:lpstr>
      <vt:lpstr>ΓΙΑΤΙ 3D PRINTING</vt:lpstr>
      <vt:lpstr>ΓΙΑΤΙ 3D PRINTING</vt:lpstr>
      <vt:lpstr>ΓΕΝΙΚΑ ΣΤΟΙΧΕΙΑ ΤΟΥ ΕΡΓΟΥ</vt:lpstr>
      <vt:lpstr>ΕΞΕΛΙΞΗ</vt:lpstr>
      <vt:lpstr>Η ΟΜΑΔΑ ΜΑΣ</vt:lpstr>
      <vt:lpstr>ΣΤΟΧΟΣ - ΟΡΑΜΑ</vt:lpstr>
      <vt:lpstr>ΕΞΟΠΛΙΣΜΟΣ</vt:lpstr>
      <vt:lpstr>ΕΞΟΠΛΙΣΜΟΣ</vt:lpstr>
      <vt:lpstr>ΕΞΟΠΛΙΣΜΟΣ</vt:lpstr>
      <vt:lpstr>ΕΞΟΠΛΙΣΜΟΣ</vt:lpstr>
      <vt:lpstr>ΠΡΟΙΟΝΤΑ</vt:lpstr>
      <vt:lpstr>ΥΠΗΡΕΣΙΕΣ</vt:lpstr>
      <vt:lpstr>ΩΦΕΛΟΥΜΕΝΟΙ/ΧΡΗΣΤΕΣ</vt:lpstr>
      <vt:lpstr>ΒΙΩΣΙΜΟΤΗΤΑ</vt:lpstr>
      <vt:lpstr>ΕΠΙΚΟΙΝΩΝΙΑ</vt:lpstr>
      <vt:lpstr>ΣΤΙΓΜΕΣ</vt:lpstr>
      <vt:lpstr>ΣΤΙΓΜΕΣ</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Georgia Tsolou</dc:creator>
  <cp:lastModifiedBy>Chrysanthi Chimona</cp:lastModifiedBy>
  <cp:revision>78</cp:revision>
  <dcterms:created xsi:type="dcterms:W3CDTF">2023-09-06T15:38:57Z</dcterms:created>
  <dcterms:modified xsi:type="dcterms:W3CDTF">2024-05-16T08:22:27Z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0x0101005BF9AA60A8D1F84598C0DFEF2F596CDB</vt:lpwstr>
  </property>
</Properties>
</file>