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ink/ink1.xml" ContentType="application/inkml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</p:sldMasterIdLst>
  <p:notesMasterIdLst>
    <p:notesMasterId r:id="rId19"/>
  </p:notesMasterIdLst>
  <p:sldIdLst>
    <p:sldId id="797" r:id="rId5"/>
    <p:sldId id="1178" r:id="rId6"/>
    <p:sldId id="1177" r:id="rId7"/>
    <p:sldId id="795" r:id="rId8"/>
    <p:sldId id="1195" r:id="rId9"/>
    <p:sldId id="1194" r:id="rId10"/>
    <p:sldId id="409" r:id="rId11"/>
    <p:sldId id="1196" r:id="rId12"/>
    <p:sldId id="1179" r:id="rId13"/>
    <p:sldId id="1190" r:id="rId14"/>
    <p:sldId id="1202" r:id="rId15"/>
    <p:sldId id="1203" r:id="rId16"/>
    <p:sldId id="1204" r:id="rId17"/>
    <p:sldId id="11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Εισαγωγή" id="{1837119A-A8AD-4933-AE7F-DFF51ABA5BBA}">
          <p14:sldIdLst>
            <p14:sldId id="797"/>
          </p14:sldIdLst>
        </p14:section>
        <p14:section name="Ανασκόπηση" id="{C46851D0-D474-482C-A68C-050097BF0057}">
          <p14:sldIdLst>
            <p14:sldId id="1178"/>
            <p14:sldId id="1177"/>
            <p14:sldId id="795"/>
          </p14:sldIdLst>
        </p14:section>
        <p14:section name="Όραμα και Στόχοι" id="{65862843-BD1C-4C27-AB3E-63CAED71A7AC}">
          <p14:sldIdLst>
            <p14:sldId id="1195"/>
            <p14:sldId id="1194"/>
          </p14:sldIdLst>
        </p14:section>
        <p14:section name="Μοναδικότητα στην Αγορά" id="{B7B144B6-C13F-41E4-A963-8288BABA6827}">
          <p14:sldIdLst>
            <p14:sldId id="409"/>
          </p14:sldIdLst>
        </p14:section>
        <p14:section name="Εξοπλισμός" id="{11402F19-1328-4F0B-873B-506DFC75BADF}">
          <p14:sldIdLst>
            <p14:sldId id="1196"/>
          </p14:sldIdLst>
        </p14:section>
        <p14:section name="Μελέτες" id="{BC11F908-8BAA-455B-B9A6-59F2F0A242A5}">
          <p14:sldIdLst>
            <p14:sldId id="1179"/>
            <p14:sldId id="1190"/>
          </p14:sldIdLst>
        </p14:section>
        <p14:section name="Προϊόντα" id="{2F7AC64F-8F10-42D3-8A35-9BF453BF84C4}">
          <p14:sldIdLst>
            <p14:sldId id="1202"/>
            <p14:sldId id="1203"/>
          </p14:sldIdLst>
        </p14:section>
        <p14:section name="Επιπτώσεις / Στοιχεία Βιωσιμότητας" id="{C489E729-50AA-49DC-985A-2A6FC86F0110}">
          <p14:sldIdLst>
            <p14:sldId id="1204"/>
          </p14:sldIdLst>
        </p14:section>
        <p14:section name="Επίλογος" id="{C99B78E6-4D5B-4C44-89EA-5B7CF22E060E}">
          <p14:sldIdLst>
            <p14:sldId id="11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464"/>
    <a:srgbClr val="009F3C"/>
    <a:srgbClr val="FFDB69"/>
    <a:srgbClr val="FFD966"/>
    <a:srgbClr val="FFFFB9"/>
    <a:srgbClr val="ED7D31"/>
    <a:srgbClr val="73B149"/>
    <a:srgbClr val="6D95DD"/>
    <a:srgbClr val="F6BB00"/>
    <a:srgbClr val="FFF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4EF74-71FF-4522-8D10-53DD653B55BF}" v="3" dt="2024-05-15T18:39:36.834"/>
    <p1510:client id="{FABE8C5E-6022-4F5B-82F5-FB9DF29942D2}" v="3" dt="2024-05-15T15:51:53.1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9512" autoAdjust="0"/>
  </p:normalViewPr>
  <p:slideViewPr>
    <p:cSldViewPr snapToGrid="0">
      <p:cViewPr varScale="1">
        <p:scale>
          <a:sx n="96" d="100"/>
          <a:sy n="96" d="100"/>
        </p:scale>
        <p:origin x="12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4:19:08.7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91F44-B84A-DF4A-8183-F7B1B10751BE}" type="datetimeFigureOut">
              <a:rPr lang="en-GR" smtClean="0"/>
              <a:t>05/16/2024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D1E08-FE8D-C34E-8A89-11946883ED4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94642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D1E08-FE8D-C34E-8A89-11946883ED43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6607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FD15-C826-8943-8EE5-F7F03A170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775C4-4D3D-794D-8CB5-A76E26D11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F4B5A-741D-AA4A-80D9-8617E899D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1272B-FCFC-134F-BACF-966BDD99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2511-7AE2-0044-AAA7-D718CF06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53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E3B0-5594-4540-9C64-68BCE4F79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83BDF-3F61-0145-ACAF-C72EA140A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100FA-F958-5043-B323-4FAE571A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8AC82-36A0-0E4C-B885-AEF5346F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2511-7AE2-0044-AAA7-D718CF06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5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9FBB0A-0B1E-E247-87FB-E9FA0C141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16016-50C3-BF40-9DAD-61F77669C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2B5D3-151D-9745-A5BD-5A98200B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B70B8-FB6E-C245-85C7-FCFB0704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2511-7AE2-0044-AAA7-D718CF06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16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27A3-6480-A747-9805-24FDFB3F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A9E1F-E9AA-A647-B3B7-0CF423615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0D051-0A76-8040-8D19-D58B4DFE6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8DCAF-DBEE-B74E-83A1-8FBD56B3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2511-7AE2-0044-AAA7-D718CF06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18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B133A-1FC0-4F41-972A-A7B7284A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E6603-BBF2-2642-9CB9-8AEEA0781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29304-760A-B04A-8C85-52F5F0570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7F909-328E-064A-8700-AAE9EB7A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2511-7AE2-0044-AAA7-D718CF06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42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14F62-14CB-FF44-8F9B-0059F39ED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67C83-32AC-E441-9145-A785385A9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9040E-38A1-5B42-A57E-48A3E8E46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56EF3-1BFF-D44C-B3FE-CB8EFAFD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E2D14-9550-2141-8928-4C945EFF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2511-7AE2-0044-AAA7-D718CF06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22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D61C5-307F-3A46-A711-16CF2F7A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DF454-D058-0E48-BFB2-41DB699A0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00A87-63AA-ED43-833E-5200AA671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4C0324-7407-2143-B843-A1858BE73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44121-E648-1E4B-A56F-A8832EF2A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8F915-FDA6-8942-9681-C086EFB0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0B603F-4FEE-B349-9668-DD342E0A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2511-7AE2-0044-AAA7-D718CF06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54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E4BB4-4F52-6A46-A063-D71C0FC9E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14DC6-637C-8A42-A22E-BFE45961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19419-B9D9-F747-9FC9-B29FCEB6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2511-7AE2-0044-AAA7-D718CF06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01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27EE16-685B-9E4E-A0D3-9E5CE37E9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0F640-2E05-3543-9983-0DBC42FE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2511-7AE2-0044-AAA7-D718CF06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90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0307-75E4-404F-8D0F-7550EA941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9C858-30F2-4C42-9BF7-EBAC61BD5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6F5CB-059A-E245-A29E-E21CE43B0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18630-A8CF-5047-9E5A-F96D4E6A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5F650-1FD6-E145-99C2-7AE7592E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2511-7AE2-0044-AAA7-D718CF06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50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E811F-2629-EB47-9EA5-1D604ABC9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82A4D1-D800-EB45-8681-1521CE52F7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F7BB3-25EB-DD49-B3B6-29AAF938A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E6BDE-9EC1-E842-98CA-4EF538C4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436BE-5AAB-2349-A8A4-D326BEDA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2511-7AE2-0044-AAA7-D718CF06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27A3-6480-A747-9805-24FDFB3F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A9E1F-E9AA-A647-B3B7-0CF423615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0D051-0A76-8040-8D19-D58B4DFE6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8DCAF-DBEE-B74E-83A1-8FBD56B3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2511-7AE2-0044-AAA7-D718CF06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39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E3B0-5594-4540-9C64-68BCE4F79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83BDF-3F61-0145-ACAF-C72EA140A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100FA-F958-5043-B323-4FAE571A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8AC82-36A0-0E4C-B885-AEF5346F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2511-7AE2-0044-AAA7-D718CF06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9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9FBB0A-0B1E-E247-87FB-E9FA0C141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16016-50C3-BF40-9DAD-61F77669C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2B5D3-151D-9745-A5BD-5A98200B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B70B8-FB6E-C245-85C7-FCFB0704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2511-7AE2-0044-AAA7-D718CF06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16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5873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phic_P00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01143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508001" y="177801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7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282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B133A-1FC0-4F41-972A-A7B7284A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E6603-BBF2-2642-9CB9-8AEEA0781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29304-760A-B04A-8C85-52F5F0570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7F909-328E-064A-8700-AAE9EB7A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2511-7AE2-0044-AAA7-D718CF06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6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14F62-14CB-FF44-8F9B-0059F39ED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67C83-32AC-E441-9145-A785385A9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9040E-38A1-5B42-A57E-48A3E8E46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56EF3-1BFF-D44C-B3FE-CB8EFAFD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E2D14-9550-2141-8928-4C945EFF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2511-7AE2-0044-AAA7-D718CF06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4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D61C5-307F-3A46-A711-16CF2F7A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DF454-D058-0E48-BFB2-41DB699A0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00A87-63AA-ED43-833E-5200AA671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4C0324-7407-2143-B843-A1858BE73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44121-E648-1E4B-A56F-A8832EF2A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8F915-FDA6-8942-9681-C086EFB0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0B603F-4FEE-B349-9668-DD342E0A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2511-7AE2-0044-AAA7-D718CF06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8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E4BB4-4F52-6A46-A063-D71C0FC9E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14DC6-637C-8A42-A22E-BFE45961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19419-B9D9-F747-9FC9-B29FCEB6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2511-7AE2-0044-AAA7-D718CF06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2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27EE16-685B-9E4E-A0D3-9E5CE37E9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0F640-2E05-3543-9983-0DBC42FE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2511-7AE2-0044-AAA7-D718CF06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0307-75E4-404F-8D0F-7550EA941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9C858-30F2-4C42-9BF7-EBAC61BD5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6F5CB-059A-E245-A29E-E21CE43B0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18630-A8CF-5047-9E5A-F96D4E6A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5F650-1FD6-E145-99C2-7AE7592E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2511-7AE2-0044-AAA7-D718CF06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4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E811F-2629-EB47-9EA5-1D604ABC9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82A4D1-D800-EB45-8681-1521CE52F7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F7BB3-25EB-DD49-B3B6-29AAF938A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E6BDE-9EC1-E842-98CA-4EF538C4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436BE-5AAB-2349-A8A4-D326BEDA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2511-7AE2-0044-AAA7-D718CF06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0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16FA45-7FAC-F34A-A9DC-BE9D38EA2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BF4DC-C160-5A43-ADE1-276AEDBF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70CF1-31EA-794B-916A-AC208955D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97695-86F6-5B4C-B0CA-0DC50A14F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A2511-7AE2-0044-AAA7-D718CF06FB9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410D64-D822-D952-FA3D-D1128993314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01257" y="6272597"/>
            <a:ext cx="864934" cy="49939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FF4C991-AA60-3BCA-B4A7-4853783FBAED}"/>
              </a:ext>
            </a:extLst>
          </p:cNvPr>
          <p:cNvSpPr txBox="1">
            <a:spLocks/>
          </p:cNvSpPr>
          <p:nvPr/>
        </p:nvSpPr>
        <p:spPr>
          <a:xfrm>
            <a:off x="1391478" y="6475715"/>
            <a:ext cx="4354286" cy="2351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100" b="1">
                <a:latin typeface="Arial" panose="020B0604020202020204" pitchFamily="34" charset="0"/>
                <a:cs typeface="Arial" panose="020B0604020202020204" pitchFamily="34" charset="0"/>
              </a:rPr>
              <a:t>Ενεργειακ</a:t>
            </a:r>
            <a:r>
              <a:rPr lang="en-US" sz="1100" b="1" err="1">
                <a:latin typeface="Arial" panose="020B0604020202020204" pitchFamily="34" charset="0"/>
                <a:cs typeface="Arial" panose="020B0604020202020204" pitchFamily="34" charset="0"/>
              </a:rPr>
              <a:t>ό</a:t>
            </a:r>
            <a:r>
              <a:rPr lang="el-GR" sz="1100" b="1">
                <a:latin typeface="Arial" panose="020B0604020202020204" pitchFamily="34" charset="0"/>
                <a:cs typeface="Arial" panose="020B0604020202020204" pitchFamily="34" charset="0"/>
              </a:rPr>
              <a:t> Κέντρο Ικανοτήτων </a:t>
            </a:r>
            <a:r>
              <a:rPr lang="el-GR" sz="110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Energy Competence Center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98BCC9-14B5-65C4-CADE-308D90C785C7}"/>
              </a:ext>
            </a:extLst>
          </p:cNvPr>
          <p:cNvCxnSpPr>
            <a:cxnSpLocks/>
          </p:cNvCxnSpPr>
          <p:nvPr/>
        </p:nvCxnSpPr>
        <p:spPr>
          <a:xfrm>
            <a:off x="5513033" y="6593281"/>
            <a:ext cx="667896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94920FA-4975-1DAA-855A-F219C4DCA23F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301257" y="6272597"/>
            <a:ext cx="864934" cy="49939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FB52FD6-A070-4D0A-06C9-EB419C3BF34B}"/>
              </a:ext>
            </a:extLst>
          </p:cNvPr>
          <p:cNvSpPr txBox="1">
            <a:spLocks/>
          </p:cNvSpPr>
          <p:nvPr userDrawn="1"/>
        </p:nvSpPr>
        <p:spPr>
          <a:xfrm>
            <a:off x="1391478" y="6475715"/>
            <a:ext cx="4354286" cy="2351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100" b="1" dirty="0" err="1">
                <a:solidFill>
                  <a:srgbClr val="009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Ενεργειακ</a:t>
            </a:r>
            <a:r>
              <a:rPr lang="en-US" sz="1100" b="1" dirty="0">
                <a:solidFill>
                  <a:srgbClr val="009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</a:t>
            </a:r>
            <a:r>
              <a:rPr lang="el-GR" sz="1100" b="1" dirty="0">
                <a:solidFill>
                  <a:srgbClr val="009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Κέντρο Ικανοτήτων </a:t>
            </a:r>
            <a:r>
              <a:rPr lang="el-GR" sz="1100" dirty="0">
                <a:solidFill>
                  <a:srgbClr val="009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100" dirty="0">
                <a:solidFill>
                  <a:srgbClr val="009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Competence Center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DEA931-5A5A-0232-02AA-A373FC2703AA}"/>
              </a:ext>
            </a:extLst>
          </p:cNvPr>
          <p:cNvCxnSpPr>
            <a:cxnSpLocks/>
          </p:cNvCxnSpPr>
          <p:nvPr userDrawn="1"/>
        </p:nvCxnSpPr>
        <p:spPr>
          <a:xfrm>
            <a:off x="5513033" y="6593281"/>
            <a:ext cx="667896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58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650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1" r:id="rId22"/>
    <p:sldLayoutId id="2147483664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0.png"/><Relationship Id="rId5" Type="http://schemas.openxmlformats.org/officeDocument/2006/relationships/image" Target="../media/image81.png"/><Relationship Id="rId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80.png"/><Relationship Id="rId5" Type="http://schemas.openxmlformats.org/officeDocument/2006/relationships/image" Target="../media/image78.png"/><Relationship Id="rId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hyperlink" Target="mailto:s.bikos@hecc.gr" TargetMode="Externa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21" Type="http://schemas.openxmlformats.org/officeDocument/2006/relationships/image" Target="../media/image24.svg"/><Relationship Id="rId34" Type="http://schemas.openxmlformats.org/officeDocument/2006/relationships/image" Target="../media/image37.sv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svg"/><Relationship Id="rId37" Type="http://schemas.openxmlformats.org/officeDocument/2006/relationships/image" Target="../media/image3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39.svg"/><Relationship Id="rId10" Type="http://schemas.openxmlformats.org/officeDocument/2006/relationships/image" Target="../media/image13.svg"/><Relationship Id="rId19" Type="http://schemas.openxmlformats.org/officeDocument/2006/relationships/image" Target="../media/image22.sv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svg"/><Relationship Id="rId35" Type="http://schemas.openxmlformats.org/officeDocument/2006/relationships/image" Target="../media/image38.png"/><Relationship Id="rId8" Type="http://schemas.openxmlformats.org/officeDocument/2006/relationships/image" Target="../media/image11.sv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8.png"/><Relationship Id="rId18" Type="http://schemas.openxmlformats.org/officeDocument/2006/relationships/image" Target="../media/image6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17" Type="http://schemas.openxmlformats.org/officeDocument/2006/relationships/image" Target="../media/image62.png"/><Relationship Id="rId2" Type="http://schemas.openxmlformats.org/officeDocument/2006/relationships/image" Target="../media/image2.png"/><Relationship Id="rId16" Type="http://schemas.openxmlformats.org/officeDocument/2006/relationships/image" Target="../media/image61.svg"/><Relationship Id="rId20" Type="http://schemas.openxmlformats.org/officeDocument/2006/relationships/image" Target="../media/image6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svg"/><Relationship Id="rId19" Type="http://schemas.openxmlformats.org/officeDocument/2006/relationships/image" Target="../media/image64.png"/><Relationship Id="rId4" Type="http://schemas.openxmlformats.org/officeDocument/2006/relationships/image" Target="../media/image49.svg"/><Relationship Id="rId9" Type="http://schemas.openxmlformats.org/officeDocument/2006/relationships/image" Target="../media/image54.png"/><Relationship Id="rId14" Type="http://schemas.openxmlformats.org/officeDocument/2006/relationships/image" Target="../media/image5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svg"/><Relationship Id="rId3" Type="http://schemas.openxmlformats.org/officeDocument/2006/relationships/image" Target="../media/image1.png"/><Relationship Id="rId7" Type="http://schemas.openxmlformats.org/officeDocument/2006/relationships/image" Target="../media/image71.svg"/><Relationship Id="rId12" Type="http://schemas.openxmlformats.org/officeDocument/2006/relationships/image" Target="../media/image7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svg"/><Relationship Id="rId5" Type="http://schemas.openxmlformats.org/officeDocument/2006/relationships/image" Target="../media/image69.sv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10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11" Type="http://schemas.openxmlformats.org/officeDocument/2006/relationships/customXml" Target="../ink/ink1.xml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21C5A04A-D9E5-CC7C-A06E-9E7A02F3006E}"/>
              </a:ext>
            </a:extLst>
          </p:cNvPr>
          <p:cNvGrpSpPr/>
          <p:nvPr/>
        </p:nvGrpSpPr>
        <p:grpSpPr>
          <a:xfrm>
            <a:off x="-4901" y="5785277"/>
            <a:ext cx="12196901" cy="1176981"/>
            <a:chOff x="-3146" y="3803889"/>
            <a:chExt cx="12196901" cy="3041068"/>
          </a:xfrm>
          <a:solidFill>
            <a:schemeClr val="accent1">
              <a:lumMod val="40000"/>
              <a:lumOff val="60000"/>
              <a:alpha val="29660"/>
            </a:schemeClr>
          </a:solidFill>
        </p:grpSpPr>
        <p:grpSp>
          <p:nvGrpSpPr>
            <p:cNvPr id="33" name="Graphic 349">
              <a:extLst>
                <a:ext uri="{FF2B5EF4-FFF2-40B4-BE49-F238E27FC236}">
                  <a16:creationId xmlns:a16="http://schemas.microsoft.com/office/drawing/2014/main" id="{2449D7E9-5337-46A7-B95B-0CC6A0DE45D6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  <a:grpFill/>
          </p:grpSpPr>
          <p:sp>
            <p:nvSpPr>
              <p:cNvPr id="36" name="Freeform: Shape 351">
                <a:extLst>
                  <a:ext uri="{FF2B5EF4-FFF2-40B4-BE49-F238E27FC236}">
                    <a16:creationId xmlns:a16="http://schemas.microsoft.com/office/drawing/2014/main" id="{57406720-4603-E47A-1CB8-91A2AC3A9BB8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rgbClr val="009F3C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128">
                <a:extLst>
                  <a:ext uri="{FF2B5EF4-FFF2-40B4-BE49-F238E27FC236}">
                    <a16:creationId xmlns:a16="http://schemas.microsoft.com/office/drawing/2014/main" id="{CD98C930-0525-749A-47C3-9DC05C51E935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129">
                <a:extLst>
                  <a:ext uri="{FF2B5EF4-FFF2-40B4-BE49-F238E27FC236}">
                    <a16:creationId xmlns:a16="http://schemas.microsoft.com/office/drawing/2014/main" id="{41FAD555-8D2B-1114-9803-348730B3B62F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130">
                <a:extLst>
                  <a:ext uri="{FF2B5EF4-FFF2-40B4-BE49-F238E27FC236}">
                    <a16:creationId xmlns:a16="http://schemas.microsoft.com/office/drawing/2014/main" id="{1F31CE0E-DCAE-2F77-0CE3-EB22B6E40F28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4" name="Freeform: Shape 362">
              <a:extLst>
                <a:ext uri="{FF2B5EF4-FFF2-40B4-BE49-F238E27FC236}">
                  <a16:creationId xmlns:a16="http://schemas.microsoft.com/office/drawing/2014/main" id="{B3466353-D122-D7E0-C7D5-1FBDDEC158CA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64">
              <a:extLst>
                <a:ext uri="{FF2B5EF4-FFF2-40B4-BE49-F238E27FC236}">
                  <a16:creationId xmlns:a16="http://schemas.microsoft.com/office/drawing/2014/main" id="{D7C770B3-65AC-57FE-F264-78585D0F866E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79979E22-8C0F-CABA-5639-031BD52331EA}"/>
              </a:ext>
            </a:extLst>
          </p:cNvPr>
          <p:cNvSpPr txBox="1">
            <a:spLocks/>
          </p:cNvSpPr>
          <p:nvPr/>
        </p:nvSpPr>
        <p:spPr>
          <a:xfrm>
            <a:off x="3812715" y="2200275"/>
            <a:ext cx="6796390" cy="730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ΕΝΕΡΓΕΙΑΚΟ ΚΕΝΤΡΟ ΙΚΑΝΟΤΗΤΩΝ</a:t>
            </a:r>
            <a:endParaRPr lang="en-US" sz="3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Subtitle 5">
            <a:extLst>
              <a:ext uri="{FF2B5EF4-FFF2-40B4-BE49-F238E27FC236}">
                <a16:creationId xmlns:a16="http://schemas.microsoft.com/office/drawing/2014/main" id="{B9BE99F2-8AED-9968-CD41-6667B0F6DA6D}"/>
              </a:ext>
            </a:extLst>
          </p:cNvPr>
          <p:cNvSpPr txBox="1">
            <a:spLocks/>
          </p:cNvSpPr>
          <p:nvPr/>
        </p:nvSpPr>
        <p:spPr>
          <a:xfrm>
            <a:off x="3378368" y="3587652"/>
            <a:ext cx="7665085" cy="865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1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Δρ. Στέλιος Μπίκος</a:t>
            </a:r>
          </a:p>
          <a:p>
            <a:pPr marL="0" indent="0" algn="ctr">
              <a:buNone/>
            </a:pPr>
            <a:r>
              <a:rPr lang="el-GR" sz="1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Διαχειριστής</a:t>
            </a:r>
          </a:p>
          <a:p>
            <a:pPr marL="0" indent="0" algn="ctr">
              <a:buNone/>
            </a:pPr>
            <a:r>
              <a:rPr lang="el-GR" sz="1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Ημερίδα Κέντρων Ικανοτήτων, ΕΙΕ 17 Μαΐου 2024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6A18F5A-40B3-8893-579F-81FFACDB07A1}"/>
              </a:ext>
            </a:extLst>
          </p:cNvPr>
          <p:cNvSpPr/>
          <p:nvPr/>
        </p:nvSpPr>
        <p:spPr>
          <a:xfrm>
            <a:off x="0" y="0"/>
            <a:ext cx="3983525" cy="6850180"/>
          </a:xfrm>
          <a:prstGeom prst="rect">
            <a:avLst/>
          </a:prstGeom>
          <a:solidFill>
            <a:srgbClr val="009F3C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Picture 44" descr="A green circle with white text and a green windmill&#10;&#10;Description automatically generated">
            <a:extLst>
              <a:ext uri="{FF2B5EF4-FFF2-40B4-BE49-F238E27FC236}">
                <a16:creationId xmlns:a16="http://schemas.microsoft.com/office/drawing/2014/main" id="{7BA054B5-E7A8-7B46-FAAD-34CD101A9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2" y="1511147"/>
            <a:ext cx="3818772" cy="3827886"/>
          </a:xfrm>
          <a:prstGeom prst="rect">
            <a:avLst/>
          </a:prstGeom>
        </p:spPr>
      </p:pic>
      <p:pic>
        <p:nvPicPr>
          <p:cNvPr id="2" name="Picture 1" descr="A circular logo with white and blue symbols&#10;&#10;Description automatically generated">
            <a:extLst>
              <a:ext uri="{FF2B5EF4-FFF2-40B4-BE49-F238E27FC236}">
                <a16:creationId xmlns:a16="http://schemas.microsoft.com/office/drawing/2014/main" id="{0A6C0A9E-B217-9010-678F-BC84F399D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2065" y="0"/>
            <a:ext cx="2229935" cy="2229935"/>
          </a:xfrm>
          <a:prstGeom prst="rect">
            <a:avLst/>
          </a:prstGeom>
        </p:spPr>
      </p:pic>
      <p:pic>
        <p:nvPicPr>
          <p:cNvPr id="4" name="Picture 3" descr="A close up of text&#10;&#10;Description automatically generated">
            <a:extLst>
              <a:ext uri="{FF2B5EF4-FFF2-40B4-BE49-F238E27FC236}">
                <a16:creationId xmlns:a16="http://schemas.microsoft.com/office/drawing/2014/main" id="{D5B6C7CA-E0BA-01F5-4583-3DFA085E5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012" y="5001922"/>
            <a:ext cx="7295795" cy="13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23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25F6-EED8-B32F-7EED-4B724FC49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48" y="123825"/>
            <a:ext cx="11974532" cy="76155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l-GR" sz="4000" dirty="0">
                <a:solidFill>
                  <a:srgbClr val="5B9BD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Μελέτες του ΕΚΙ στην ενεργειακή </a:t>
            </a:r>
            <a:r>
              <a:rPr lang="el-GR" sz="4000" dirty="0" err="1">
                <a:solidFill>
                  <a:srgbClr val="5B9BD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αξιακή</a:t>
            </a:r>
            <a:r>
              <a:rPr lang="el-GR" sz="4000" dirty="0">
                <a:solidFill>
                  <a:srgbClr val="5B9BD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αλυσίδα</a:t>
            </a:r>
            <a:endParaRPr lang="en-GB" sz="4000" dirty="0">
              <a:solidFill>
                <a:srgbClr val="5B9BD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0BF9-AC0F-A4E8-7913-66F96E630AE9}"/>
              </a:ext>
            </a:extLst>
          </p:cNvPr>
          <p:cNvGrpSpPr/>
          <p:nvPr/>
        </p:nvGrpSpPr>
        <p:grpSpPr>
          <a:xfrm>
            <a:off x="-4901" y="5785277"/>
            <a:ext cx="12196901" cy="1176981"/>
            <a:chOff x="-3146" y="3803889"/>
            <a:chExt cx="12196901" cy="3041068"/>
          </a:xfrm>
          <a:solidFill>
            <a:schemeClr val="accent1">
              <a:lumMod val="40000"/>
              <a:lumOff val="60000"/>
              <a:alpha val="29660"/>
            </a:schemeClr>
          </a:solidFill>
        </p:grpSpPr>
        <p:grpSp>
          <p:nvGrpSpPr>
            <p:cNvPr id="17" name="Graphic 349">
              <a:extLst>
                <a:ext uri="{FF2B5EF4-FFF2-40B4-BE49-F238E27FC236}">
                  <a16:creationId xmlns:a16="http://schemas.microsoft.com/office/drawing/2014/main" id="{7FD82B95-071D-B759-22B8-F0E6B83F20FD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  <a:grpFill/>
          </p:grpSpPr>
          <p:sp>
            <p:nvSpPr>
              <p:cNvPr id="22" name="Freeform: Shape 351">
                <a:extLst>
                  <a:ext uri="{FF2B5EF4-FFF2-40B4-BE49-F238E27FC236}">
                    <a16:creationId xmlns:a16="http://schemas.microsoft.com/office/drawing/2014/main" id="{32D058C3-E4A8-C052-5B1B-3BA46233F589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rgbClr val="009F3C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28">
                <a:extLst>
                  <a:ext uri="{FF2B5EF4-FFF2-40B4-BE49-F238E27FC236}">
                    <a16:creationId xmlns:a16="http://schemas.microsoft.com/office/drawing/2014/main" id="{F33495D1-A88C-0B6D-629A-E6053A4A8C8C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29">
                <a:extLst>
                  <a:ext uri="{FF2B5EF4-FFF2-40B4-BE49-F238E27FC236}">
                    <a16:creationId xmlns:a16="http://schemas.microsoft.com/office/drawing/2014/main" id="{4D96E548-3502-E13F-C32C-BA96524F8389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30">
                <a:extLst>
                  <a:ext uri="{FF2B5EF4-FFF2-40B4-BE49-F238E27FC236}">
                    <a16:creationId xmlns:a16="http://schemas.microsoft.com/office/drawing/2014/main" id="{E12FB109-3D21-0C6E-70F5-008DBED5A3CF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" name="Freeform: Shape 362">
              <a:extLst>
                <a:ext uri="{FF2B5EF4-FFF2-40B4-BE49-F238E27FC236}">
                  <a16:creationId xmlns:a16="http://schemas.microsoft.com/office/drawing/2014/main" id="{68B41794-B71A-9FCA-7136-1AB97040B0C3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364">
              <a:extLst>
                <a:ext uri="{FF2B5EF4-FFF2-40B4-BE49-F238E27FC236}">
                  <a16:creationId xmlns:a16="http://schemas.microsoft.com/office/drawing/2014/main" id="{EC5953A0-FCC2-C913-FF7A-C231C4CBF96F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4A2D76AA-8130-A93B-00D6-5E4F63A0A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33" y="2017092"/>
            <a:ext cx="11351534" cy="27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08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0BF9-AC0F-A4E8-7913-66F96E630AE9}"/>
              </a:ext>
            </a:extLst>
          </p:cNvPr>
          <p:cNvGrpSpPr/>
          <p:nvPr/>
        </p:nvGrpSpPr>
        <p:grpSpPr>
          <a:xfrm>
            <a:off x="-4901" y="5785277"/>
            <a:ext cx="12196901" cy="1176981"/>
            <a:chOff x="-3146" y="3803889"/>
            <a:chExt cx="12196901" cy="3041068"/>
          </a:xfrm>
          <a:solidFill>
            <a:schemeClr val="accent1">
              <a:lumMod val="40000"/>
              <a:lumOff val="60000"/>
              <a:alpha val="29660"/>
            </a:schemeClr>
          </a:solidFill>
        </p:grpSpPr>
        <p:grpSp>
          <p:nvGrpSpPr>
            <p:cNvPr id="17" name="Graphic 349">
              <a:extLst>
                <a:ext uri="{FF2B5EF4-FFF2-40B4-BE49-F238E27FC236}">
                  <a16:creationId xmlns:a16="http://schemas.microsoft.com/office/drawing/2014/main" id="{7FD82B95-071D-B759-22B8-F0E6B83F20FD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  <a:grpFill/>
          </p:grpSpPr>
          <p:sp>
            <p:nvSpPr>
              <p:cNvPr id="22" name="Freeform: Shape 351">
                <a:extLst>
                  <a:ext uri="{FF2B5EF4-FFF2-40B4-BE49-F238E27FC236}">
                    <a16:creationId xmlns:a16="http://schemas.microsoft.com/office/drawing/2014/main" id="{32D058C3-E4A8-C052-5B1B-3BA46233F589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rgbClr val="009F3C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28">
                <a:extLst>
                  <a:ext uri="{FF2B5EF4-FFF2-40B4-BE49-F238E27FC236}">
                    <a16:creationId xmlns:a16="http://schemas.microsoft.com/office/drawing/2014/main" id="{F33495D1-A88C-0B6D-629A-E6053A4A8C8C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29">
                <a:extLst>
                  <a:ext uri="{FF2B5EF4-FFF2-40B4-BE49-F238E27FC236}">
                    <a16:creationId xmlns:a16="http://schemas.microsoft.com/office/drawing/2014/main" id="{4D96E548-3502-E13F-C32C-BA96524F8389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30">
                <a:extLst>
                  <a:ext uri="{FF2B5EF4-FFF2-40B4-BE49-F238E27FC236}">
                    <a16:creationId xmlns:a16="http://schemas.microsoft.com/office/drawing/2014/main" id="{E12FB109-3D21-0C6E-70F5-008DBED5A3CF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" name="Freeform: Shape 362">
              <a:extLst>
                <a:ext uri="{FF2B5EF4-FFF2-40B4-BE49-F238E27FC236}">
                  <a16:creationId xmlns:a16="http://schemas.microsoft.com/office/drawing/2014/main" id="{68B41794-B71A-9FCA-7136-1AB97040B0C3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364">
              <a:extLst>
                <a:ext uri="{FF2B5EF4-FFF2-40B4-BE49-F238E27FC236}">
                  <a16:creationId xmlns:a16="http://schemas.microsoft.com/office/drawing/2014/main" id="{EC5953A0-FCC2-C913-FF7A-C231C4CBF96F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A8BD6C7-6D47-8E54-F341-3F891F28F4A7}"/>
              </a:ext>
            </a:extLst>
          </p:cNvPr>
          <p:cNvSpPr/>
          <p:nvPr/>
        </p:nvSpPr>
        <p:spPr>
          <a:xfrm>
            <a:off x="0" y="894266"/>
            <a:ext cx="12192000" cy="581788"/>
          </a:xfrm>
          <a:prstGeom prst="rect">
            <a:avLst/>
          </a:prstGeom>
          <a:solidFill>
            <a:schemeClr val="accent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20379D7-F251-BE7F-19A0-D9EA30712E58}"/>
              </a:ext>
            </a:extLst>
          </p:cNvPr>
          <p:cNvSpPr/>
          <p:nvPr/>
        </p:nvSpPr>
        <p:spPr>
          <a:xfrm>
            <a:off x="1160882" y="1700476"/>
            <a:ext cx="10689742" cy="103712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9E72E0-7625-A118-8EF2-02396C568174}"/>
              </a:ext>
            </a:extLst>
          </p:cNvPr>
          <p:cNvSpPr/>
          <p:nvPr/>
        </p:nvSpPr>
        <p:spPr>
          <a:xfrm>
            <a:off x="1160882" y="2818325"/>
            <a:ext cx="10689742" cy="99599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9A1027E-D831-51BC-0814-8942BE802579}"/>
              </a:ext>
            </a:extLst>
          </p:cNvPr>
          <p:cNvSpPr/>
          <p:nvPr/>
        </p:nvSpPr>
        <p:spPr>
          <a:xfrm>
            <a:off x="1160882" y="3927292"/>
            <a:ext cx="10689742" cy="102324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9CFA960-F7DC-4D68-E187-CD10B3F70FB4}"/>
              </a:ext>
            </a:extLst>
          </p:cNvPr>
          <p:cNvSpPr/>
          <p:nvPr/>
        </p:nvSpPr>
        <p:spPr>
          <a:xfrm>
            <a:off x="1160882" y="5063512"/>
            <a:ext cx="10689742" cy="115493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F7CA4C41-A2EF-EE1D-1B59-8439B296E3E5}"/>
              </a:ext>
            </a:extLst>
          </p:cNvPr>
          <p:cNvSpPr/>
          <p:nvPr/>
        </p:nvSpPr>
        <p:spPr>
          <a:xfrm>
            <a:off x="523896" y="2017475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ABC9E4-B4B7-36EE-F955-440E0A36A9E1}"/>
              </a:ext>
            </a:extLst>
          </p:cNvPr>
          <p:cNvSpPr txBox="1"/>
          <p:nvPr/>
        </p:nvSpPr>
        <p:spPr>
          <a:xfrm>
            <a:off x="569496" y="2013461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ko-KR" altLang="en-US" sz="27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526CFD-EF98-D867-483D-0B0D1687E36A}"/>
              </a:ext>
            </a:extLst>
          </p:cNvPr>
          <p:cNvSpPr/>
          <p:nvPr/>
        </p:nvSpPr>
        <p:spPr>
          <a:xfrm>
            <a:off x="523896" y="3088585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92FD4F-2A13-1B33-08E5-CCB3F769E897}"/>
              </a:ext>
            </a:extLst>
          </p:cNvPr>
          <p:cNvSpPr txBox="1"/>
          <p:nvPr/>
        </p:nvSpPr>
        <p:spPr>
          <a:xfrm>
            <a:off x="569496" y="3084571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ko-KR" altLang="en-US" sz="27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1A6D3478-B91D-8054-91E3-09CF77A7CF37}"/>
              </a:ext>
            </a:extLst>
          </p:cNvPr>
          <p:cNvSpPr/>
          <p:nvPr/>
        </p:nvSpPr>
        <p:spPr>
          <a:xfrm>
            <a:off x="523896" y="4176473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E4EC2E-21B2-9355-0CA4-BAD2B89060A3}"/>
              </a:ext>
            </a:extLst>
          </p:cNvPr>
          <p:cNvSpPr txBox="1"/>
          <p:nvPr/>
        </p:nvSpPr>
        <p:spPr>
          <a:xfrm>
            <a:off x="569496" y="4088569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ko-KR" altLang="en-US" sz="27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F8581972-09AA-0548-9A32-69A9F04A3AC4}"/>
              </a:ext>
            </a:extLst>
          </p:cNvPr>
          <p:cNvSpPr/>
          <p:nvPr/>
        </p:nvSpPr>
        <p:spPr>
          <a:xfrm>
            <a:off x="523896" y="5339861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049AE8-5ADD-D4A7-119A-333FFE64CE05}"/>
              </a:ext>
            </a:extLst>
          </p:cNvPr>
          <p:cNvSpPr txBox="1"/>
          <p:nvPr/>
        </p:nvSpPr>
        <p:spPr>
          <a:xfrm>
            <a:off x="569496" y="5335847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ko-KR" altLang="en-US" sz="27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6" name="Group 19">
            <a:extLst>
              <a:ext uri="{FF2B5EF4-FFF2-40B4-BE49-F238E27FC236}">
                <a16:creationId xmlns:a16="http://schemas.microsoft.com/office/drawing/2014/main" id="{EB121B6B-6B33-8C55-ACA8-EC4341D3952B}"/>
              </a:ext>
            </a:extLst>
          </p:cNvPr>
          <p:cNvGrpSpPr/>
          <p:nvPr/>
        </p:nvGrpSpPr>
        <p:grpSpPr>
          <a:xfrm>
            <a:off x="180228" y="1646730"/>
            <a:ext cx="1188052" cy="1214673"/>
            <a:chOff x="1779602" y="1104706"/>
            <a:chExt cx="1188052" cy="1214673"/>
          </a:xfrm>
          <a:solidFill>
            <a:schemeClr val="accent4"/>
          </a:solidFill>
        </p:grpSpPr>
        <p:sp>
          <p:nvSpPr>
            <p:cNvPr id="27" name="Block Arc 20">
              <a:extLst>
                <a:ext uri="{FF2B5EF4-FFF2-40B4-BE49-F238E27FC236}">
                  <a16:creationId xmlns:a16="http://schemas.microsoft.com/office/drawing/2014/main" id="{71AD1166-C810-B707-094B-4EF163240C57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Right Triangle 21">
              <a:extLst>
                <a:ext uri="{FF2B5EF4-FFF2-40B4-BE49-F238E27FC236}">
                  <a16:creationId xmlns:a16="http://schemas.microsoft.com/office/drawing/2014/main" id="{2207D221-21F6-A396-DCCC-808560B4C0AE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9" name="Group 22">
            <a:extLst>
              <a:ext uri="{FF2B5EF4-FFF2-40B4-BE49-F238E27FC236}">
                <a16:creationId xmlns:a16="http://schemas.microsoft.com/office/drawing/2014/main" id="{D2DDE02C-0D27-F531-1343-C2CB34AFD31E}"/>
              </a:ext>
            </a:extLst>
          </p:cNvPr>
          <p:cNvGrpSpPr/>
          <p:nvPr/>
        </p:nvGrpSpPr>
        <p:grpSpPr>
          <a:xfrm>
            <a:off x="180228" y="2712632"/>
            <a:ext cx="1188052" cy="1214673"/>
            <a:chOff x="1779602" y="1104706"/>
            <a:chExt cx="1188052" cy="1214673"/>
          </a:xfrm>
          <a:solidFill>
            <a:schemeClr val="accent3"/>
          </a:solidFill>
        </p:grpSpPr>
        <p:sp>
          <p:nvSpPr>
            <p:cNvPr id="30" name="Block Arc 23">
              <a:extLst>
                <a:ext uri="{FF2B5EF4-FFF2-40B4-BE49-F238E27FC236}">
                  <a16:creationId xmlns:a16="http://schemas.microsoft.com/office/drawing/2014/main" id="{F1792BDA-E40E-B701-5F86-D25BA224BD51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Right Triangle 24">
              <a:extLst>
                <a:ext uri="{FF2B5EF4-FFF2-40B4-BE49-F238E27FC236}">
                  <a16:creationId xmlns:a16="http://schemas.microsoft.com/office/drawing/2014/main" id="{AB62709F-DE3F-D0C6-F609-698D78327025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Group 25">
            <a:extLst>
              <a:ext uri="{FF2B5EF4-FFF2-40B4-BE49-F238E27FC236}">
                <a16:creationId xmlns:a16="http://schemas.microsoft.com/office/drawing/2014/main" id="{09DC9D7B-D70C-6BA7-F59B-2066C542A431}"/>
              </a:ext>
            </a:extLst>
          </p:cNvPr>
          <p:cNvGrpSpPr/>
          <p:nvPr/>
        </p:nvGrpSpPr>
        <p:grpSpPr>
          <a:xfrm>
            <a:off x="180228" y="3795312"/>
            <a:ext cx="1188052" cy="1214673"/>
            <a:chOff x="1779602" y="1104706"/>
            <a:chExt cx="1188052" cy="1214673"/>
          </a:xfrm>
          <a:solidFill>
            <a:schemeClr val="accent2"/>
          </a:solidFill>
        </p:grpSpPr>
        <p:sp>
          <p:nvSpPr>
            <p:cNvPr id="33" name="Block Arc 26">
              <a:extLst>
                <a:ext uri="{FF2B5EF4-FFF2-40B4-BE49-F238E27FC236}">
                  <a16:creationId xmlns:a16="http://schemas.microsoft.com/office/drawing/2014/main" id="{925B4068-9ACB-59F5-F572-B465D8E4DA68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Right Triangle 27">
              <a:extLst>
                <a:ext uri="{FF2B5EF4-FFF2-40B4-BE49-F238E27FC236}">
                  <a16:creationId xmlns:a16="http://schemas.microsoft.com/office/drawing/2014/main" id="{3CBE23E0-D628-656E-C87F-571436612E68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5" name="Group 28">
            <a:extLst>
              <a:ext uri="{FF2B5EF4-FFF2-40B4-BE49-F238E27FC236}">
                <a16:creationId xmlns:a16="http://schemas.microsoft.com/office/drawing/2014/main" id="{5DFE9125-A310-3776-FA79-E663A3E4BF43}"/>
              </a:ext>
            </a:extLst>
          </p:cNvPr>
          <p:cNvGrpSpPr/>
          <p:nvPr/>
        </p:nvGrpSpPr>
        <p:grpSpPr>
          <a:xfrm>
            <a:off x="180228" y="4953493"/>
            <a:ext cx="1188052" cy="1214673"/>
            <a:chOff x="1779602" y="1104706"/>
            <a:chExt cx="1188052" cy="1214673"/>
          </a:xfrm>
          <a:solidFill>
            <a:schemeClr val="accent1"/>
          </a:solidFill>
        </p:grpSpPr>
        <p:sp>
          <p:nvSpPr>
            <p:cNvPr id="37" name="Block Arc 29">
              <a:extLst>
                <a:ext uri="{FF2B5EF4-FFF2-40B4-BE49-F238E27FC236}">
                  <a16:creationId xmlns:a16="http://schemas.microsoft.com/office/drawing/2014/main" id="{965578F0-4420-C853-FB08-A32A6F17E290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5483321"/>
                <a:gd name="adj3" fmla="val 169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Right Triangle 30">
              <a:extLst>
                <a:ext uri="{FF2B5EF4-FFF2-40B4-BE49-F238E27FC236}">
                  <a16:creationId xmlns:a16="http://schemas.microsoft.com/office/drawing/2014/main" id="{7D1B8315-57DB-55F4-7EAC-A3D16D07CD86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92FD2EB-C78E-7759-C891-20B3FD948454}"/>
              </a:ext>
            </a:extLst>
          </p:cNvPr>
          <p:cNvSpPr txBox="1"/>
          <p:nvPr/>
        </p:nvSpPr>
        <p:spPr>
          <a:xfrm>
            <a:off x="1607122" y="2030592"/>
            <a:ext cx="3738851" cy="495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ct val="115000"/>
              </a:lnSpc>
              <a:spcAft>
                <a:spcPts val="600"/>
              </a:spcAft>
            </a:pPr>
            <a:r>
              <a:rPr lang="el-GR" sz="1200" kern="1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Μελέτες ασφαλούς έγχυσης υδρογόνου σε δίκτυα φυσικού αερίου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A596A4-56B8-85C3-D513-5E8088D7C18B}"/>
              </a:ext>
            </a:extLst>
          </p:cNvPr>
          <p:cNvSpPr txBox="1"/>
          <p:nvPr/>
        </p:nvSpPr>
        <p:spPr>
          <a:xfrm>
            <a:off x="1615107" y="3094399"/>
            <a:ext cx="4801435" cy="506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l-GR" sz="1200" kern="100" dirty="0"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Λογισμικό βελτιστοποίησης </a:t>
            </a:r>
            <a:r>
              <a:rPr lang="el-GR" sz="1200" kern="1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</a:t>
            </a:r>
            <a:r>
              <a:rPr lang="el-GR" sz="1200" kern="100" dirty="0"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περίσσειας ενέργειας ΑΠΕ με υβριδική αποθήκευση σε μπαταρίες και υδρογόνο</a:t>
            </a:r>
            <a:endParaRPr lang="en-GB" sz="1200" kern="100" dirty="0">
              <a:solidFill>
                <a:schemeClr val="accent5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8D4E12-0127-1D28-C140-74B0CFA1D368}"/>
              </a:ext>
            </a:extLst>
          </p:cNvPr>
          <p:cNvSpPr txBox="1"/>
          <p:nvPr/>
        </p:nvSpPr>
        <p:spPr>
          <a:xfrm>
            <a:off x="1619589" y="4137110"/>
            <a:ext cx="4172588" cy="506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l-GR" sz="1200" kern="1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Μέθοδος και δεδομένα για διαφορετικούς τύπους καυσίμου στη ναυτιλία και χρήση σε εργαλεία ανάλυσης κύκλου ζωής</a:t>
            </a:r>
            <a:endParaRPr lang="en-GB" sz="1200" kern="1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929587-501C-C9CE-1F9E-9C1D3F3645DE}"/>
              </a:ext>
            </a:extLst>
          </p:cNvPr>
          <p:cNvSpPr txBox="1"/>
          <p:nvPr/>
        </p:nvSpPr>
        <p:spPr>
          <a:xfrm>
            <a:off x="1600494" y="5359795"/>
            <a:ext cx="4092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kern="1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Εργαλειοθήκη για την ενεργειακή βελτιστοποίηση δικτύων διανομής νερού</a:t>
            </a:r>
            <a:endParaRPr lang="en-GB" sz="1200" kern="1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3" name="Group 43">
            <a:extLst>
              <a:ext uri="{FF2B5EF4-FFF2-40B4-BE49-F238E27FC236}">
                <a16:creationId xmlns:a16="http://schemas.microsoft.com/office/drawing/2014/main" id="{B81A1066-2FD5-4A7D-799A-EED6DCAED7BB}"/>
              </a:ext>
            </a:extLst>
          </p:cNvPr>
          <p:cNvGrpSpPr/>
          <p:nvPr/>
        </p:nvGrpSpPr>
        <p:grpSpPr>
          <a:xfrm>
            <a:off x="1505464" y="1531673"/>
            <a:ext cx="4003672" cy="475860"/>
            <a:chOff x="1487532" y="2017033"/>
            <a:chExt cx="2952328" cy="376914"/>
          </a:xfrm>
        </p:grpSpPr>
        <p:sp>
          <p:nvSpPr>
            <p:cNvPr id="44" name="Rectangle 9">
              <a:extLst>
                <a:ext uri="{FF2B5EF4-FFF2-40B4-BE49-F238E27FC236}">
                  <a16:creationId xmlns:a16="http://schemas.microsoft.com/office/drawing/2014/main" id="{F040AAB2-FF85-9643-BE3B-858538A3C6DC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Rectangle 6">
              <a:extLst>
                <a:ext uri="{FF2B5EF4-FFF2-40B4-BE49-F238E27FC236}">
                  <a16:creationId xmlns:a16="http://schemas.microsoft.com/office/drawing/2014/main" id="{BD8CA164-7436-680E-84A5-85E629771DFE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E136ADDA-FB64-0509-2188-8039242E76BE}"/>
              </a:ext>
            </a:extLst>
          </p:cNvPr>
          <p:cNvGrpSpPr/>
          <p:nvPr/>
        </p:nvGrpSpPr>
        <p:grpSpPr>
          <a:xfrm>
            <a:off x="1505464" y="2624283"/>
            <a:ext cx="4003672" cy="475860"/>
            <a:chOff x="1487532" y="2017033"/>
            <a:chExt cx="2952328" cy="376914"/>
          </a:xfrm>
        </p:grpSpPr>
        <p:sp>
          <p:nvSpPr>
            <p:cNvPr id="47" name="Rectangle 9">
              <a:extLst>
                <a:ext uri="{FF2B5EF4-FFF2-40B4-BE49-F238E27FC236}">
                  <a16:creationId xmlns:a16="http://schemas.microsoft.com/office/drawing/2014/main" id="{20CC3E51-3E41-F581-8913-DAA2C3AB5890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Rectangle 6">
              <a:extLst>
                <a:ext uri="{FF2B5EF4-FFF2-40B4-BE49-F238E27FC236}">
                  <a16:creationId xmlns:a16="http://schemas.microsoft.com/office/drawing/2014/main" id="{034DCB37-2BAE-7AAA-9074-84B8422E5252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FC8A4920-47FB-C0B3-6C3D-155EAA85B7ED}"/>
              </a:ext>
            </a:extLst>
          </p:cNvPr>
          <p:cNvGrpSpPr/>
          <p:nvPr/>
        </p:nvGrpSpPr>
        <p:grpSpPr>
          <a:xfrm>
            <a:off x="1494305" y="3714641"/>
            <a:ext cx="4003672" cy="475860"/>
            <a:chOff x="1487532" y="2017033"/>
            <a:chExt cx="2952328" cy="376914"/>
          </a:xfrm>
        </p:grpSpPr>
        <p:sp>
          <p:nvSpPr>
            <p:cNvPr id="50" name="Rectangle 9">
              <a:extLst>
                <a:ext uri="{FF2B5EF4-FFF2-40B4-BE49-F238E27FC236}">
                  <a16:creationId xmlns:a16="http://schemas.microsoft.com/office/drawing/2014/main" id="{C714C1DE-EB43-0650-AC42-ADABB9197035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Rectangle 6">
              <a:extLst>
                <a:ext uri="{FF2B5EF4-FFF2-40B4-BE49-F238E27FC236}">
                  <a16:creationId xmlns:a16="http://schemas.microsoft.com/office/drawing/2014/main" id="{54E8898D-D9B6-9186-4D5C-9210FEE36A74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2" name="Group 52">
            <a:extLst>
              <a:ext uri="{FF2B5EF4-FFF2-40B4-BE49-F238E27FC236}">
                <a16:creationId xmlns:a16="http://schemas.microsoft.com/office/drawing/2014/main" id="{3DAE3C73-A125-4444-6810-25FE528875BA}"/>
              </a:ext>
            </a:extLst>
          </p:cNvPr>
          <p:cNvGrpSpPr/>
          <p:nvPr/>
        </p:nvGrpSpPr>
        <p:grpSpPr>
          <a:xfrm>
            <a:off x="1487573" y="4868686"/>
            <a:ext cx="4003672" cy="475860"/>
            <a:chOff x="1487532" y="2017033"/>
            <a:chExt cx="2952328" cy="376914"/>
          </a:xfrm>
        </p:grpSpPr>
        <p:sp>
          <p:nvSpPr>
            <p:cNvPr id="53" name="Rectangle 9">
              <a:extLst>
                <a:ext uri="{FF2B5EF4-FFF2-40B4-BE49-F238E27FC236}">
                  <a16:creationId xmlns:a16="http://schemas.microsoft.com/office/drawing/2014/main" id="{8B0FBDEF-18E6-B31A-539C-864C0829B39C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Rectangle 6">
              <a:extLst>
                <a:ext uri="{FF2B5EF4-FFF2-40B4-BE49-F238E27FC236}">
                  <a16:creationId xmlns:a16="http://schemas.microsoft.com/office/drawing/2014/main" id="{810EEB70-1FE7-DC3A-0381-B4A7AEC4FD7A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5" name="Group 56">
            <a:extLst>
              <a:ext uri="{FF2B5EF4-FFF2-40B4-BE49-F238E27FC236}">
                <a16:creationId xmlns:a16="http://schemas.microsoft.com/office/drawing/2014/main" id="{CEAECF9C-56AF-2F3C-5B56-D10F55128A6E}"/>
              </a:ext>
            </a:extLst>
          </p:cNvPr>
          <p:cNvGrpSpPr/>
          <p:nvPr/>
        </p:nvGrpSpPr>
        <p:grpSpPr>
          <a:xfrm rot="10800000">
            <a:off x="6399826" y="2078439"/>
            <a:ext cx="206152" cy="206152"/>
            <a:chOff x="2411760" y="3726904"/>
            <a:chExt cx="206152" cy="206152"/>
          </a:xfrm>
        </p:grpSpPr>
        <p:sp>
          <p:nvSpPr>
            <p:cNvPr id="56" name="Oval 58">
              <a:extLst>
                <a:ext uri="{FF2B5EF4-FFF2-40B4-BE49-F238E27FC236}">
                  <a16:creationId xmlns:a16="http://schemas.microsoft.com/office/drawing/2014/main" id="{A185D7C8-0BF4-728D-1B04-8168DD753A89}"/>
                </a:ext>
              </a:extLst>
            </p:cNvPr>
            <p:cNvSpPr/>
            <p:nvPr/>
          </p:nvSpPr>
          <p:spPr>
            <a:xfrm>
              <a:off x="2411760" y="3726904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Chevron 59">
              <a:extLst>
                <a:ext uri="{FF2B5EF4-FFF2-40B4-BE49-F238E27FC236}">
                  <a16:creationId xmlns:a16="http://schemas.microsoft.com/office/drawing/2014/main" id="{3DCAF8CB-1F00-6F6E-0BA5-F99B31A2D996}"/>
                </a:ext>
              </a:extLst>
            </p:cNvPr>
            <p:cNvSpPr/>
            <p:nvPr/>
          </p:nvSpPr>
          <p:spPr>
            <a:xfrm>
              <a:off x="2488361" y="3793980"/>
              <a:ext cx="72000" cy="72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8" name="Group 61">
            <a:extLst>
              <a:ext uri="{FF2B5EF4-FFF2-40B4-BE49-F238E27FC236}">
                <a16:creationId xmlns:a16="http://schemas.microsoft.com/office/drawing/2014/main" id="{C251D8EA-6424-066E-71F2-9DED1041657F}"/>
              </a:ext>
            </a:extLst>
          </p:cNvPr>
          <p:cNvGrpSpPr/>
          <p:nvPr/>
        </p:nvGrpSpPr>
        <p:grpSpPr>
          <a:xfrm rot="10800000">
            <a:off x="6399826" y="5388255"/>
            <a:ext cx="206152" cy="206152"/>
            <a:chOff x="2411760" y="3726904"/>
            <a:chExt cx="206152" cy="206152"/>
          </a:xfrm>
        </p:grpSpPr>
        <p:sp>
          <p:nvSpPr>
            <p:cNvPr id="59" name="Oval 63">
              <a:extLst>
                <a:ext uri="{FF2B5EF4-FFF2-40B4-BE49-F238E27FC236}">
                  <a16:creationId xmlns:a16="http://schemas.microsoft.com/office/drawing/2014/main" id="{A95F135C-D86A-F8AB-6D33-1D4B3B2D47E9}"/>
                </a:ext>
              </a:extLst>
            </p:cNvPr>
            <p:cNvSpPr/>
            <p:nvPr/>
          </p:nvSpPr>
          <p:spPr>
            <a:xfrm>
              <a:off x="2411760" y="3726904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Chevron 64">
              <a:extLst>
                <a:ext uri="{FF2B5EF4-FFF2-40B4-BE49-F238E27FC236}">
                  <a16:creationId xmlns:a16="http://schemas.microsoft.com/office/drawing/2014/main" id="{6590AD1F-3147-98E3-EE61-90346B9F36C5}"/>
                </a:ext>
              </a:extLst>
            </p:cNvPr>
            <p:cNvSpPr/>
            <p:nvPr/>
          </p:nvSpPr>
          <p:spPr>
            <a:xfrm>
              <a:off x="2488361" y="3793980"/>
              <a:ext cx="72000" cy="72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1" name="Group 66">
            <a:extLst>
              <a:ext uri="{FF2B5EF4-FFF2-40B4-BE49-F238E27FC236}">
                <a16:creationId xmlns:a16="http://schemas.microsoft.com/office/drawing/2014/main" id="{0C2A79CC-1BAA-8C28-848D-8C9257F1D8D5}"/>
              </a:ext>
            </a:extLst>
          </p:cNvPr>
          <p:cNvGrpSpPr/>
          <p:nvPr/>
        </p:nvGrpSpPr>
        <p:grpSpPr>
          <a:xfrm rot="10800000">
            <a:off x="6399826" y="3248991"/>
            <a:ext cx="206152" cy="206152"/>
            <a:chOff x="2411760" y="3726904"/>
            <a:chExt cx="206152" cy="206152"/>
          </a:xfrm>
        </p:grpSpPr>
        <p:sp>
          <p:nvSpPr>
            <p:cNvPr id="62" name="Oval 68">
              <a:extLst>
                <a:ext uri="{FF2B5EF4-FFF2-40B4-BE49-F238E27FC236}">
                  <a16:creationId xmlns:a16="http://schemas.microsoft.com/office/drawing/2014/main" id="{97D7CC34-1AE4-6EBA-AF86-F7B6287C396A}"/>
                </a:ext>
              </a:extLst>
            </p:cNvPr>
            <p:cNvSpPr/>
            <p:nvPr/>
          </p:nvSpPr>
          <p:spPr>
            <a:xfrm>
              <a:off x="2411760" y="3726904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Chevron 69">
              <a:extLst>
                <a:ext uri="{FF2B5EF4-FFF2-40B4-BE49-F238E27FC236}">
                  <a16:creationId xmlns:a16="http://schemas.microsoft.com/office/drawing/2014/main" id="{3A03B4E0-C21C-9960-0AA2-0D1B59175CA9}"/>
                </a:ext>
              </a:extLst>
            </p:cNvPr>
            <p:cNvSpPr/>
            <p:nvPr/>
          </p:nvSpPr>
          <p:spPr>
            <a:xfrm>
              <a:off x="2488361" y="3793980"/>
              <a:ext cx="72000" cy="72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4" name="Group 71">
            <a:extLst>
              <a:ext uri="{FF2B5EF4-FFF2-40B4-BE49-F238E27FC236}">
                <a16:creationId xmlns:a16="http://schemas.microsoft.com/office/drawing/2014/main" id="{52E378A3-C242-F0C7-EF0D-4C9673DD5D57}"/>
              </a:ext>
            </a:extLst>
          </p:cNvPr>
          <p:cNvGrpSpPr/>
          <p:nvPr/>
        </p:nvGrpSpPr>
        <p:grpSpPr>
          <a:xfrm rot="10800000">
            <a:off x="6399826" y="4308305"/>
            <a:ext cx="206152" cy="206152"/>
            <a:chOff x="2411760" y="3726904"/>
            <a:chExt cx="206152" cy="206152"/>
          </a:xfrm>
        </p:grpSpPr>
        <p:sp>
          <p:nvSpPr>
            <p:cNvPr id="65" name="Oval 73">
              <a:extLst>
                <a:ext uri="{FF2B5EF4-FFF2-40B4-BE49-F238E27FC236}">
                  <a16:creationId xmlns:a16="http://schemas.microsoft.com/office/drawing/2014/main" id="{7EF513D7-31A1-D643-81FD-54BF4D752AA7}"/>
                </a:ext>
              </a:extLst>
            </p:cNvPr>
            <p:cNvSpPr/>
            <p:nvPr/>
          </p:nvSpPr>
          <p:spPr>
            <a:xfrm>
              <a:off x="2411760" y="3726904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Chevron 74">
              <a:extLst>
                <a:ext uri="{FF2B5EF4-FFF2-40B4-BE49-F238E27FC236}">
                  <a16:creationId xmlns:a16="http://schemas.microsoft.com/office/drawing/2014/main" id="{E5877067-4781-5195-E086-65A5493D7F3D}"/>
                </a:ext>
              </a:extLst>
            </p:cNvPr>
            <p:cNvSpPr/>
            <p:nvPr/>
          </p:nvSpPr>
          <p:spPr>
            <a:xfrm>
              <a:off x="2488361" y="3793980"/>
              <a:ext cx="72000" cy="72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4425119F-52B2-2F46-F5D6-EBCC65C360C7}"/>
              </a:ext>
            </a:extLst>
          </p:cNvPr>
          <p:cNvSpPr txBox="1"/>
          <p:nvPr/>
        </p:nvSpPr>
        <p:spPr>
          <a:xfrm>
            <a:off x="1934379" y="1537625"/>
            <a:ext cx="340043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kern="1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EKIBLEND</a:t>
            </a:r>
            <a:endParaRPr lang="ko-KR" altLang="en-US" sz="14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467A0A1-B4BA-7AB6-AE38-82DBB9062544}"/>
              </a:ext>
            </a:extLst>
          </p:cNvPr>
          <p:cNvSpPr txBox="1"/>
          <p:nvPr/>
        </p:nvSpPr>
        <p:spPr>
          <a:xfrm>
            <a:off x="1934379" y="2634343"/>
            <a:ext cx="34115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kern="100" dirty="0">
                <a:solidFill>
                  <a:srgbClr val="FFFF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ECHOS</a:t>
            </a:r>
            <a:endParaRPr lang="ko-KR" altLang="en-US" sz="1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29BE1E3-66F9-2EB7-B515-839639E1B8AE}"/>
              </a:ext>
            </a:extLst>
          </p:cNvPr>
          <p:cNvSpPr txBox="1"/>
          <p:nvPr/>
        </p:nvSpPr>
        <p:spPr>
          <a:xfrm>
            <a:off x="1920019" y="3753479"/>
            <a:ext cx="342595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kern="100" dirty="0">
                <a:solidFill>
                  <a:srgbClr val="FFFF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EKIMARFU</a:t>
            </a:r>
            <a:endParaRPr lang="ko-KR" altLang="en-US" sz="1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A40BA81-CFE7-0A9F-B1F0-8D1360039825}"/>
              </a:ext>
            </a:extLst>
          </p:cNvPr>
          <p:cNvSpPr txBox="1"/>
          <p:nvPr/>
        </p:nvSpPr>
        <p:spPr>
          <a:xfrm>
            <a:off x="1920019" y="4903381"/>
            <a:ext cx="342595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kern="100" dirty="0">
                <a:solidFill>
                  <a:srgbClr val="FFFF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EKINERO</a:t>
            </a:r>
            <a:endParaRPr lang="ko-KR" altLang="en-US" sz="1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73158E7B-BB03-8E99-D107-1C98FAD04B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2" t="4059" r="3286" b="3673"/>
          <a:stretch/>
        </p:blipFill>
        <p:spPr>
          <a:xfrm>
            <a:off x="6762217" y="1737863"/>
            <a:ext cx="984660" cy="985790"/>
          </a:xfrm>
          <a:prstGeom prst="ellipse">
            <a:avLst/>
          </a:prstGeom>
        </p:spPr>
      </p:pic>
      <p:pic>
        <p:nvPicPr>
          <p:cNvPr id="72" name="Picture 71" descr="A picture containing diagram&#10;&#10;Description automatically generated">
            <a:extLst>
              <a:ext uri="{FF2B5EF4-FFF2-40B4-BE49-F238E27FC236}">
                <a16:creationId xmlns:a16="http://schemas.microsoft.com/office/drawing/2014/main" id="{C77C8697-95B3-E828-6099-8273DAD316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471" t="15718" r="11433" b="2253"/>
          <a:stretch/>
        </p:blipFill>
        <p:spPr>
          <a:xfrm>
            <a:off x="6763987" y="2894866"/>
            <a:ext cx="991872" cy="1041806"/>
          </a:xfrm>
          <a:prstGeom prst="ellipse">
            <a:avLst/>
          </a:prstGeom>
        </p:spPr>
      </p:pic>
      <p:pic>
        <p:nvPicPr>
          <p:cNvPr id="73" name="Picture 72" descr="Chart&#10;&#10;Description automatically generated">
            <a:extLst>
              <a:ext uri="{FF2B5EF4-FFF2-40B4-BE49-F238E27FC236}">
                <a16:creationId xmlns:a16="http://schemas.microsoft.com/office/drawing/2014/main" id="{17BC22A7-A7B0-1C43-3D78-755848363A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939"/>
          <a:stretch/>
        </p:blipFill>
        <p:spPr>
          <a:xfrm>
            <a:off x="6777134" y="3964562"/>
            <a:ext cx="1007870" cy="958084"/>
          </a:xfrm>
          <a:prstGeom prst="ellipse">
            <a:avLst/>
          </a:prstGeom>
        </p:spPr>
      </p:pic>
      <p:pic>
        <p:nvPicPr>
          <p:cNvPr id="74" name="Picture 73" descr="Shape&#10;&#10;Description automatically generated">
            <a:extLst>
              <a:ext uri="{FF2B5EF4-FFF2-40B4-BE49-F238E27FC236}">
                <a16:creationId xmlns:a16="http://schemas.microsoft.com/office/drawing/2014/main" id="{A5D5C341-A349-AB38-B7A8-B129FF5A9A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9277" y="5126360"/>
            <a:ext cx="1041806" cy="1041806"/>
          </a:xfrm>
          <a:prstGeom prst="ellipse">
            <a:avLst/>
          </a:prstGeom>
        </p:spPr>
      </p:pic>
      <p:sp>
        <p:nvSpPr>
          <p:cNvPr id="75" name="Title 1">
            <a:extLst>
              <a:ext uri="{FF2B5EF4-FFF2-40B4-BE49-F238E27FC236}">
                <a16:creationId xmlns:a16="http://schemas.microsoft.com/office/drawing/2014/main" id="{C61D0CA2-6820-F02D-57BF-CE0C5558F80C}"/>
              </a:ext>
            </a:extLst>
          </p:cNvPr>
          <p:cNvSpPr txBox="1">
            <a:spLocks/>
          </p:cNvSpPr>
          <p:nvPr/>
        </p:nvSpPr>
        <p:spPr>
          <a:xfrm>
            <a:off x="209848" y="123825"/>
            <a:ext cx="10515600" cy="600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000" dirty="0">
                <a:solidFill>
                  <a:srgbClr val="5B9BD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πρώτα προϊόντα* του ΕΚΙ</a:t>
            </a:r>
            <a:endParaRPr lang="en-US" sz="4000" dirty="0">
              <a:solidFill>
                <a:srgbClr val="5B9BD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E9EA9D7-D5E2-BDA7-F64A-8B04D8B82335}"/>
              </a:ext>
            </a:extLst>
          </p:cNvPr>
          <p:cNvSpPr txBox="1"/>
          <p:nvPr/>
        </p:nvSpPr>
        <p:spPr>
          <a:xfrm>
            <a:off x="8066116" y="1861932"/>
            <a:ext cx="3666677" cy="759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>
              <a:lnSpc>
                <a:spcPct val="115000"/>
              </a:lnSpc>
              <a:spcAft>
                <a:spcPts val="600"/>
              </a:spcAft>
            </a:pPr>
            <a:r>
              <a:rPr lang="el-GR" sz="1300" kern="100" dirty="0"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Διαχειριστές συστημάτων μεταφοράς και δικτύων διανομής καυσίμων αερίων, οικοσύστημα Η2</a:t>
            </a:r>
            <a:endParaRPr lang="en-GB" sz="1300" kern="100" dirty="0">
              <a:solidFill>
                <a:schemeClr val="accent5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E7FDB04-8A22-045B-ECA8-9522D1218252}"/>
              </a:ext>
            </a:extLst>
          </p:cNvPr>
          <p:cNvSpPr txBox="1"/>
          <p:nvPr/>
        </p:nvSpPr>
        <p:spPr>
          <a:xfrm>
            <a:off x="8056068" y="2943890"/>
            <a:ext cx="3334630" cy="759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l-GR" sz="1300" kern="1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Παραγωγοί και ΦΟΣΕ ΑΠΕ</a:t>
            </a:r>
            <a:r>
              <a:rPr lang="en-GB" sz="1300" kern="1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1300" kern="100" dirty="0"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Διαχειριστές συστημάτων μεταφοράς και δικτύων διανομής </a:t>
            </a:r>
            <a:r>
              <a:rPr lang="el-GR" sz="1300" kern="100" dirty="0" err="1"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ηλ</a:t>
            </a:r>
            <a:r>
              <a:rPr lang="el-GR" sz="1300" kern="100" dirty="0"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ενέργειας, οικοσύστημα Η2</a:t>
            </a:r>
            <a:endParaRPr lang="en-GB" sz="1300" kern="1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0DFB2C1-6EB2-0738-55B2-4CED6A6E5A06}"/>
              </a:ext>
            </a:extLst>
          </p:cNvPr>
          <p:cNvSpPr txBox="1"/>
          <p:nvPr/>
        </p:nvSpPr>
        <p:spPr>
          <a:xfrm>
            <a:off x="2974435" y="969254"/>
            <a:ext cx="1337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5B9BD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Προϊόν</a:t>
            </a:r>
            <a:endParaRPr lang="en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1B47CC0-A031-640A-D0BC-CAFC3938FAEA}"/>
              </a:ext>
            </a:extLst>
          </p:cNvPr>
          <p:cNvSpPr txBox="1"/>
          <p:nvPr/>
        </p:nvSpPr>
        <p:spPr>
          <a:xfrm>
            <a:off x="6542691" y="973325"/>
            <a:ext cx="1337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5B9BD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sz="1800" dirty="0"/>
              <a:t>Μελέτη</a:t>
            </a:r>
            <a:endParaRPr lang="en-GR" sz="18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6F1D726-CEF7-0867-F4EF-36E94639BC44}"/>
              </a:ext>
            </a:extLst>
          </p:cNvPr>
          <p:cNvSpPr txBox="1"/>
          <p:nvPr/>
        </p:nvSpPr>
        <p:spPr>
          <a:xfrm>
            <a:off x="8709269" y="966306"/>
            <a:ext cx="1791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5B9BD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sz="1800" dirty="0"/>
              <a:t>Ωφελούμενοι</a:t>
            </a:r>
            <a:endParaRPr lang="en-GR" sz="18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06F8560-0F46-30B9-F8F7-D31A44CC6015}"/>
              </a:ext>
            </a:extLst>
          </p:cNvPr>
          <p:cNvSpPr txBox="1"/>
          <p:nvPr/>
        </p:nvSpPr>
        <p:spPr>
          <a:xfrm>
            <a:off x="7998388" y="6328086"/>
            <a:ext cx="4191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(* ) «Προϊόν» = υπηρεσία, λογισμικό, συσκευή κλπ.</a:t>
            </a:r>
            <a:endParaRPr lang="en-GB" sz="1100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0F037D5-C12F-28A7-4D5E-927965074D4C}"/>
              </a:ext>
            </a:extLst>
          </p:cNvPr>
          <p:cNvSpPr txBox="1"/>
          <p:nvPr/>
        </p:nvSpPr>
        <p:spPr>
          <a:xfrm>
            <a:off x="8051387" y="4017760"/>
            <a:ext cx="3724173" cy="83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l-GR" sz="1300" kern="1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Ναυτιλία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l-GR" sz="1300" kern="1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(ναυπηγεία, μελετητές, ιδιοκτήτες πλοίων, προμηθευτές μηχανών +)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6348E69-FB2A-87A7-FFBF-0D906E5A3C01}"/>
              </a:ext>
            </a:extLst>
          </p:cNvPr>
          <p:cNvSpPr txBox="1"/>
          <p:nvPr/>
        </p:nvSpPr>
        <p:spPr>
          <a:xfrm>
            <a:off x="8067796" y="5309184"/>
            <a:ext cx="3666677" cy="52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>
              <a:lnSpc>
                <a:spcPct val="115000"/>
              </a:lnSpc>
              <a:spcAft>
                <a:spcPts val="600"/>
              </a:spcAft>
            </a:pPr>
            <a:r>
              <a:rPr lang="el-GR" sz="1300" kern="100" dirty="0"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Διαχειριστές συστημάτων </a:t>
            </a:r>
            <a:r>
              <a:rPr lang="el-GR" sz="1300" kern="1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επεξεργασίας και διανομής νερού</a:t>
            </a:r>
            <a:endParaRPr lang="en-GB" sz="1300" kern="100" dirty="0">
              <a:solidFill>
                <a:schemeClr val="accent5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31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BA03C7F-69F1-BAAB-357F-2603C8B2AB60}"/>
              </a:ext>
            </a:extLst>
          </p:cNvPr>
          <p:cNvSpPr/>
          <p:nvPr/>
        </p:nvSpPr>
        <p:spPr>
          <a:xfrm>
            <a:off x="1270610" y="2108317"/>
            <a:ext cx="10808614" cy="9677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DA62E9-9A50-C9A3-3DB5-9D6A72B84A98}"/>
              </a:ext>
            </a:extLst>
          </p:cNvPr>
          <p:cNvSpPr/>
          <p:nvPr/>
        </p:nvSpPr>
        <p:spPr>
          <a:xfrm>
            <a:off x="1270610" y="3337170"/>
            <a:ext cx="10808614" cy="9383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6A4584-0967-3B2C-7042-E7C4E8E52697}"/>
              </a:ext>
            </a:extLst>
          </p:cNvPr>
          <p:cNvSpPr/>
          <p:nvPr/>
        </p:nvSpPr>
        <p:spPr>
          <a:xfrm>
            <a:off x="1270610" y="4434963"/>
            <a:ext cx="10808614" cy="106788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Oval 8">
            <a:extLst>
              <a:ext uri="{FF2B5EF4-FFF2-40B4-BE49-F238E27FC236}">
                <a16:creationId xmlns:a16="http://schemas.microsoft.com/office/drawing/2014/main" id="{5CD63855-578C-481C-0B86-6F3EE5A4C6A2}"/>
              </a:ext>
            </a:extLst>
          </p:cNvPr>
          <p:cNvSpPr/>
          <p:nvPr/>
        </p:nvSpPr>
        <p:spPr>
          <a:xfrm>
            <a:off x="633624" y="2420902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A7EAD45-B254-E204-205F-C1BEED3A164E}"/>
              </a:ext>
            </a:extLst>
          </p:cNvPr>
          <p:cNvSpPr txBox="1"/>
          <p:nvPr/>
        </p:nvSpPr>
        <p:spPr>
          <a:xfrm>
            <a:off x="679224" y="2416888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sz="2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ko-KR" altLang="en-US" sz="27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Oval 11">
            <a:extLst>
              <a:ext uri="{FF2B5EF4-FFF2-40B4-BE49-F238E27FC236}">
                <a16:creationId xmlns:a16="http://schemas.microsoft.com/office/drawing/2014/main" id="{FA0F0D65-F9E5-EB9F-149B-54FC6A193E5C}"/>
              </a:ext>
            </a:extLst>
          </p:cNvPr>
          <p:cNvSpPr/>
          <p:nvPr/>
        </p:nvSpPr>
        <p:spPr>
          <a:xfrm>
            <a:off x="633624" y="3542346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3152AB8-92CC-99DE-863B-A06D8B25F24C}"/>
              </a:ext>
            </a:extLst>
          </p:cNvPr>
          <p:cNvSpPr txBox="1"/>
          <p:nvPr/>
        </p:nvSpPr>
        <p:spPr>
          <a:xfrm>
            <a:off x="679224" y="3538332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sz="2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ko-KR" altLang="en-US" sz="27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Oval 14">
            <a:extLst>
              <a:ext uri="{FF2B5EF4-FFF2-40B4-BE49-F238E27FC236}">
                <a16:creationId xmlns:a16="http://schemas.microsoft.com/office/drawing/2014/main" id="{87598CC8-3771-1FC9-04D7-659B2CD09C38}"/>
              </a:ext>
            </a:extLst>
          </p:cNvPr>
          <p:cNvSpPr/>
          <p:nvPr/>
        </p:nvSpPr>
        <p:spPr>
          <a:xfrm>
            <a:off x="633624" y="4705735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FDCFA56-6DFA-421A-53AE-228A640AD6A5}"/>
              </a:ext>
            </a:extLst>
          </p:cNvPr>
          <p:cNvSpPr txBox="1"/>
          <p:nvPr/>
        </p:nvSpPr>
        <p:spPr>
          <a:xfrm>
            <a:off x="679224" y="4701721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sz="2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ko-KR" altLang="en-US" sz="27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9" name="Group 19">
            <a:extLst>
              <a:ext uri="{FF2B5EF4-FFF2-40B4-BE49-F238E27FC236}">
                <a16:creationId xmlns:a16="http://schemas.microsoft.com/office/drawing/2014/main" id="{98F9EFC1-1895-3408-70F0-ACE6496B9C12}"/>
              </a:ext>
            </a:extLst>
          </p:cNvPr>
          <p:cNvGrpSpPr/>
          <p:nvPr/>
        </p:nvGrpSpPr>
        <p:grpSpPr>
          <a:xfrm>
            <a:off x="289956" y="2050157"/>
            <a:ext cx="1188052" cy="1214673"/>
            <a:chOff x="1779602" y="1104706"/>
            <a:chExt cx="1188052" cy="1214673"/>
          </a:xfrm>
          <a:solidFill>
            <a:schemeClr val="accent4"/>
          </a:solidFill>
        </p:grpSpPr>
        <p:sp>
          <p:nvSpPr>
            <p:cNvPr id="90" name="Block Arc 20">
              <a:extLst>
                <a:ext uri="{FF2B5EF4-FFF2-40B4-BE49-F238E27FC236}">
                  <a16:creationId xmlns:a16="http://schemas.microsoft.com/office/drawing/2014/main" id="{9D8FC102-8E21-D3B3-8969-0A2C9C0DC30E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Right Triangle 21">
              <a:extLst>
                <a:ext uri="{FF2B5EF4-FFF2-40B4-BE49-F238E27FC236}">
                  <a16:creationId xmlns:a16="http://schemas.microsoft.com/office/drawing/2014/main" id="{2E00C2C4-E652-CA8B-9F92-3EC234054F8A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2" name="Group 22">
            <a:extLst>
              <a:ext uri="{FF2B5EF4-FFF2-40B4-BE49-F238E27FC236}">
                <a16:creationId xmlns:a16="http://schemas.microsoft.com/office/drawing/2014/main" id="{A13E3EA2-0F40-0B91-D5FF-60C4976AB3B7}"/>
              </a:ext>
            </a:extLst>
          </p:cNvPr>
          <p:cNvGrpSpPr/>
          <p:nvPr/>
        </p:nvGrpSpPr>
        <p:grpSpPr>
          <a:xfrm>
            <a:off x="289956" y="3166393"/>
            <a:ext cx="1188052" cy="1214673"/>
            <a:chOff x="1779602" y="1104706"/>
            <a:chExt cx="1188052" cy="1214673"/>
          </a:xfrm>
          <a:solidFill>
            <a:schemeClr val="accent3"/>
          </a:solidFill>
        </p:grpSpPr>
        <p:sp>
          <p:nvSpPr>
            <p:cNvPr id="93" name="Block Arc 23">
              <a:extLst>
                <a:ext uri="{FF2B5EF4-FFF2-40B4-BE49-F238E27FC236}">
                  <a16:creationId xmlns:a16="http://schemas.microsoft.com/office/drawing/2014/main" id="{3E745367-DE21-73A4-310E-5AD9BD965723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ight Triangle 24">
              <a:extLst>
                <a:ext uri="{FF2B5EF4-FFF2-40B4-BE49-F238E27FC236}">
                  <a16:creationId xmlns:a16="http://schemas.microsoft.com/office/drawing/2014/main" id="{A0F349C1-5063-953B-4E85-5EF3B9D75CF4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5" name="Group 25">
            <a:extLst>
              <a:ext uri="{FF2B5EF4-FFF2-40B4-BE49-F238E27FC236}">
                <a16:creationId xmlns:a16="http://schemas.microsoft.com/office/drawing/2014/main" id="{9C9F1A1A-BF9D-4EC6-4B0A-E58190ADAE9F}"/>
              </a:ext>
            </a:extLst>
          </p:cNvPr>
          <p:cNvGrpSpPr/>
          <p:nvPr/>
        </p:nvGrpSpPr>
        <p:grpSpPr>
          <a:xfrm>
            <a:off x="289956" y="4324574"/>
            <a:ext cx="1188052" cy="1214673"/>
            <a:chOff x="1779602" y="1104706"/>
            <a:chExt cx="1188052" cy="1214673"/>
          </a:xfrm>
          <a:solidFill>
            <a:schemeClr val="accent2"/>
          </a:solidFill>
        </p:grpSpPr>
        <p:sp>
          <p:nvSpPr>
            <p:cNvPr id="96" name="Block Arc 26">
              <a:extLst>
                <a:ext uri="{FF2B5EF4-FFF2-40B4-BE49-F238E27FC236}">
                  <a16:creationId xmlns:a16="http://schemas.microsoft.com/office/drawing/2014/main" id="{7A24E313-A6F4-85F3-56E5-E520E4FF9FB6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Right Triangle 27">
              <a:extLst>
                <a:ext uri="{FF2B5EF4-FFF2-40B4-BE49-F238E27FC236}">
                  <a16:creationId xmlns:a16="http://schemas.microsoft.com/office/drawing/2014/main" id="{F2E7E1F7-6B57-C3CE-5D1C-0BB6A7DE9233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79CE3E59-75CA-AEAC-43C7-7BC54D7CEB65}"/>
              </a:ext>
            </a:extLst>
          </p:cNvPr>
          <p:cNvSpPr txBox="1"/>
          <p:nvPr/>
        </p:nvSpPr>
        <p:spPr>
          <a:xfrm>
            <a:off x="1724835" y="2378552"/>
            <a:ext cx="3673321" cy="506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ct val="115000"/>
              </a:lnSpc>
              <a:spcAft>
                <a:spcPts val="600"/>
              </a:spcAft>
            </a:pPr>
            <a:r>
              <a:rPr lang="el-GR" sz="1200" kern="1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Εργαλειοθήκη για την λήψη αποφάσεων σε έργα </a:t>
            </a:r>
            <a:r>
              <a:rPr lang="el-GR" sz="1200" kern="1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Υπεράκτιων</a:t>
            </a:r>
            <a:r>
              <a:rPr lang="el-GR" sz="1200" kern="1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Αιολικών Πάρκων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D17F106-77BB-ECE9-A095-0C74D142D8B7}"/>
              </a:ext>
            </a:extLst>
          </p:cNvPr>
          <p:cNvSpPr txBox="1"/>
          <p:nvPr/>
        </p:nvSpPr>
        <p:spPr>
          <a:xfrm>
            <a:off x="1724834" y="3496611"/>
            <a:ext cx="4801435" cy="506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l-GR" sz="1200" kern="100" dirty="0"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Εφαρμογή </a:t>
            </a:r>
            <a:r>
              <a:rPr lang="el-GR" sz="1200" kern="1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τελικού χρήστη </a:t>
            </a:r>
            <a:r>
              <a:rPr lang="el-GR" sz="1200" kern="100" dirty="0"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τη διαχείριση θέσεων φόρτισης/στάθμευσης ηλεκτροκίνητων οχημάτων</a:t>
            </a:r>
            <a:endParaRPr lang="en-GB" sz="1200" kern="1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DD291DD-1687-305D-5ABF-2EAA177ABC94}"/>
              </a:ext>
            </a:extLst>
          </p:cNvPr>
          <p:cNvSpPr txBox="1"/>
          <p:nvPr/>
        </p:nvSpPr>
        <p:spPr>
          <a:xfrm>
            <a:off x="1724834" y="4711801"/>
            <a:ext cx="3929512" cy="506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l-GR" sz="1200" kern="100" dirty="0"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Μελέτες τεχνολογιών για </a:t>
            </a:r>
            <a:r>
              <a:rPr lang="el-GR" sz="1200" kern="1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ενεργειακή εξοικονόμηση και την </a:t>
            </a:r>
            <a:r>
              <a:rPr lang="el-GR" sz="1200" kern="100" dirty="0"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δέσμευση άνθρακα στα πλοία</a:t>
            </a:r>
            <a:endParaRPr lang="en-GB" sz="1200" kern="1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1" name="Group 43">
            <a:extLst>
              <a:ext uri="{FF2B5EF4-FFF2-40B4-BE49-F238E27FC236}">
                <a16:creationId xmlns:a16="http://schemas.microsoft.com/office/drawing/2014/main" id="{FD1AC0C0-9D03-A967-F8D1-5A8DD25B4F3A}"/>
              </a:ext>
            </a:extLst>
          </p:cNvPr>
          <p:cNvGrpSpPr/>
          <p:nvPr/>
        </p:nvGrpSpPr>
        <p:grpSpPr>
          <a:xfrm>
            <a:off x="1615194" y="1935100"/>
            <a:ext cx="4003676" cy="475860"/>
            <a:chOff x="1487532" y="2017033"/>
            <a:chExt cx="2952328" cy="376914"/>
          </a:xfrm>
        </p:grpSpPr>
        <p:sp>
          <p:nvSpPr>
            <p:cNvPr id="102" name="Rectangle 9">
              <a:extLst>
                <a:ext uri="{FF2B5EF4-FFF2-40B4-BE49-F238E27FC236}">
                  <a16:creationId xmlns:a16="http://schemas.microsoft.com/office/drawing/2014/main" id="{CF87234D-6F98-D5EE-8AA3-F3329F0AC9AC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Rectangle 6">
              <a:extLst>
                <a:ext uri="{FF2B5EF4-FFF2-40B4-BE49-F238E27FC236}">
                  <a16:creationId xmlns:a16="http://schemas.microsoft.com/office/drawing/2014/main" id="{DC53BDCE-0AB4-6C02-7BF9-887E28AD5906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4" name="Group 46">
            <a:extLst>
              <a:ext uri="{FF2B5EF4-FFF2-40B4-BE49-F238E27FC236}">
                <a16:creationId xmlns:a16="http://schemas.microsoft.com/office/drawing/2014/main" id="{A3523995-B71D-33C1-C16C-1F5A0767E365}"/>
              </a:ext>
            </a:extLst>
          </p:cNvPr>
          <p:cNvGrpSpPr/>
          <p:nvPr/>
        </p:nvGrpSpPr>
        <p:grpSpPr>
          <a:xfrm>
            <a:off x="1615192" y="3078044"/>
            <a:ext cx="4003672" cy="475860"/>
            <a:chOff x="1487532" y="2017033"/>
            <a:chExt cx="2952328" cy="376914"/>
          </a:xfrm>
        </p:grpSpPr>
        <p:sp>
          <p:nvSpPr>
            <p:cNvPr id="105" name="Rectangle 9">
              <a:extLst>
                <a:ext uri="{FF2B5EF4-FFF2-40B4-BE49-F238E27FC236}">
                  <a16:creationId xmlns:a16="http://schemas.microsoft.com/office/drawing/2014/main" id="{DA0AFB85-B011-86DD-E414-3E6915851D47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Rectangle 6">
              <a:extLst>
                <a:ext uri="{FF2B5EF4-FFF2-40B4-BE49-F238E27FC236}">
                  <a16:creationId xmlns:a16="http://schemas.microsoft.com/office/drawing/2014/main" id="{5FF16442-E6FE-568D-D6EC-D00240DA42E1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7" name="Group 49">
            <a:extLst>
              <a:ext uri="{FF2B5EF4-FFF2-40B4-BE49-F238E27FC236}">
                <a16:creationId xmlns:a16="http://schemas.microsoft.com/office/drawing/2014/main" id="{029DB8B8-A5A9-D214-A509-965D4B4CFEBB}"/>
              </a:ext>
            </a:extLst>
          </p:cNvPr>
          <p:cNvGrpSpPr/>
          <p:nvPr/>
        </p:nvGrpSpPr>
        <p:grpSpPr>
          <a:xfrm>
            <a:off x="1604033" y="4243903"/>
            <a:ext cx="4003672" cy="475860"/>
            <a:chOff x="1487532" y="2017033"/>
            <a:chExt cx="2952328" cy="376914"/>
          </a:xfrm>
        </p:grpSpPr>
        <p:sp>
          <p:nvSpPr>
            <p:cNvPr id="108" name="Rectangle 9">
              <a:extLst>
                <a:ext uri="{FF2B5EF4-FFF2-40B4-BE49-F238E27FC236}">
                  <a16:creationId xmlns:a16="http://schemas.microsoft.com/office/drawing/2014/main" id="{F460DF87-5685-0E13-03B8-29B7739C5538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Rectangle 6">
              <a:extLst>
                <a:ext uri="{FF2B5EF4-FFF2-40B4-BE49-F238E27FC236}">
                  <a16:creationId xmlns:a16="http://schemas.microsoft.com/office/drawing/2014/main" id="{DC7EFCAA-B376-D369-6630-6A3207C15E64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8BDCD60A-93A4-92E7-ED88-371D647A9C37}"/>
              </a:ext>
            </a:extLst>
          </p:cNvPr>
          <p:cNvSpPr txBox="1"/>
          <p:nvPr/>
        </p:nvSpPr>
        <p:spPr>
          <a:xfrm>
            <a:off x="2029746" y="1956897"/>
            <a:ext cx="33614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kern="1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FLOWIND</a:t>
            </a:r>
            <a:endParaRPr lang="ko-KR" altLang="en-US" sz="14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299A24E-8726-50BB-07D3-3F6ADF0B4D14}"/>
              </a:ext>
            </a:extLst>
          </p:cNvPr>
          <p:cNvSpPr txBox="1"/>
          <p:nvPr/>
        </p:nvSpPr>
        <p:spPr>
          <a:xfrm>
            <a:off x="2029747" y="3077214"/>
            <a:ext cx="33614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kern="100" dirty="0">
                <a:solidFill>
                  <a:srgbClr val="FFFF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EKICHARGE</a:t>
            </a:r>
            <a:endParaRPr lang="ko-KR" altLang="en-US" sz="1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95E0A4D-08A5-8D01-5B48-4227AD79A88C}"/>
              </a:ext>
            </a:extLst>
          </p:cNvPr>
          <p:cNvSpPr txBox="1"/>
          <p:nvPr/>
        </p:nvSpPr>
        <p:spPr>
          <a:xfrm>
            <a:off x="2029747" y="4237550"/>
            <a:ext cx="336142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kern="100" dirty="0">
                <a:solidFill>
                  <a:srgbClr val="FFFF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EKIMARCUS</a:t>
            </a:r>
            <a:endParaRPr lang="ko-KR" altLang="en-US" sz="1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Title 1">
            <a:extLst>
              <a:ext uri="{FF2B5EF4-FFF2-40B4-BE49-F238E27FC236}">
                <a16:creationId xmlns:a16="http://schemas.microsoft.com/office/drawing/2014/main" id="{5CCDB1F0-4F22-F059-154F-0C5CAE73BB68}"/>
              </a:ext>
            </a:extLst>
          </p:cNvPr>
          <p:cNvSpPr txBox="1">
            <a:spLocks/>
          </p:cNvSpPr>
          <p:nvPr/>
        </p:nvSpPr>
        <p:spPr>
          <a:xfrm>
            <a:off x="209848" y="123825"/>
            <a:ext cx="10515600" cy="600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000" dirty="0">
                <a:solidFill>
                  <a:srgbClr val="5B9BD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πρώτα προϊόντα* του ΕΚΙ</a:t>
            </a:r>
            <a:endParaRPr lang="en-US" sz="4000" dirty="0">
              <a:solidFill>
                <a:srgbClr val="5B9BD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4" name="Picture 113" descr="A picture containing logo, graphics, font, graphic design&#10;&#10;Description automatically generated">
            <a:extLst>
              <a:ext uri="{FF2B5EF4-FFF2-40B4-BE49-F238E27FC236}">
                <a16:creationId xmlns:a16="http://schemas.microsoft.com/office/drawing/2014/main" id="{292D8BA0-4DC7-3FA3-42D9-B88DE3A265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" t="3697" r="4246" b="6809"/>
          <a:stretch/>
        </p:blipFill>
        <p:spPr>
          <a:xfrm>
            <a:off x="6759004" y="2165155"/>
            <a:ext cx="908450" cy="913150"/>
          </a:xfrm>
          <a:prstGeom prst="ellipse">
            <a:avLst/>
          </a:prstGeom>
        </p:spPr>
      </p:pic>
      <p:pic>
        <p:nvPicPr>
          <p:cNvPr id="115" name="Picture 114" descr="Shape&#10;&#10;Description automatically generated">
            <a:extLst>
              <a:ext uri="{FF2B5EF4-FFF2-40B4-BE49-F238E27FC236}">
                <a16:creationId xmlns:a16="http://schemas.microsoft.com/office/drawing/2014/main" id="{72487993-74EA-D614-DBEE-895ED4972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050" y="3239712"/>
            <a:ext cx="1020346" cy="1020346"/>
          </a:xfrm>
          <a:prstGeom prst="ellipse">
            <a:avLst/>
          </a:prstGeom>
        </p:spPr>
      </p:pic>
      <p:pic>
        <p:nvPicPr>
          <p:cNvPr id="116" name="Picture 115" descr="Shape&#10;&#10;Description automatically generated">
            <a:extLst>
              <a:ext uri="{FF2B5EF4-FFF2-40B4-BE49-F238E27FC236}">
                <a16:creationId xmlns:a16="http://schemas.microsoft.com/office/drawing/2014/main" id="{8D646527-333E-07D0-B081-E1B4715CC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187" y="4444143"/>
            <a:ext cx="1020346" cy="1020346"/>
          </a:xfrm>
          <a:prstGeom prst="ellipse">
            <a:avLst/>
          </a:prstGeom>
        </p:spPr>
      </p:pic>
      <p:pic>
        <p:nvPicPr>
          <p:cNvPr id="117" name="Picture 116" descr="Chart&#10;&#10;Description automatically generated">
            <a:extLst>
              <a:ext uri="{FF2B5EF4-FFF2-40B4-BE49-F238E27FC236}">
                <a16:creationId xmlns:a16="http://schemas.microsoft.com/office/drawing/2014/main" id="{F5BD526E-0A58-A6AA-B672-B478CFF2A7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939"/>
          <a:stretch/>
        </p:blipFill>
        <p:spPr>
          <a:xfrm>
            <a:off x="7244183" y="4486088"/>
            <a:ext cx="987112" cy="938352"/>
          </a:xfrm>
          <a:prstGeom prst="ellipse">
            <a:avLst/>
          </a:prstGeom>
        </p:spPr>
      </p:pic>
      <p:grpSp>
        <p:nvGrpSpPr>
          <p:cNvPr id="118" name="Group 56">
            <a:extLst>
              <a:ext uri="{FF2B5EF4-FFF2-40B4-BE49-F238E27FC236}">
                <a16:creationId xmlns:a16="http://schemas.microsoft.com/office/drawing/2014/main" id="{BBEE058C-9410-097C-C0CF-6C5E4BD0E7AA}"/>
              </a:ext>
            </a:extLst>
          </p:cNvPr>
          <p:cNvGrpSpPr/>
          <p:nvPr/>
        </p:nvGrpSpPr>
        <p:grpSpPr>
          <a:xfrm rot="10800000">
            <a:off x="5860831" y="2470832"/>
            <a:ext cx="206152" cy="206152"/>
            <a:chOff x="2411760" y="3726904"/>
            <a:chExt cx="206152" cy="206152"/>
          </a:xfrm>
        </p:grpSpPr>
        <p:sp>
          <p:nvSpPr>
            <p:cNvPr id="119" name="Oval 58">
              <a:extLst>
                <a:ext uri="{FF2B5EF4-FFF2-40B4-BE49-F238E27FC236}">
                  <a16:creationId xmlns:a16="http://schemas.microsoft.com/office/drawing/2014/main" id="{38CC5636-3999-BD67-00E2-55B9D4555371}"/>
                </a:ext>
              </a:extLst>
            </p:cNvPr>
            <p:cNvSpPr/>
            <p:nvPr/>
          </p:nvSpPr>
          <p:spPr>
            <a:xfrm>
              <a:off x="2411760" y="3726904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Chevron 59">
              <a:extLst>
                <a:ext uri="{FF2B5EF4-FFF2-40B4-BE49-F238E27FC236}">
                  <a16:creationId xmlns:a16="http://schemas.microsoft.com/office/drawing/2014/main" id="{373CA4C2-869C-A73E-5B06-F05D89485575}"/>
                </a:ext>
              </a:extLst>
            </p:cNvPr>
            <p:cNvSpPr/>
            <p:nvPr/>
          </p:nvSpPr>
          <p:spPr>
            <a:xfrm>
              <a:off x="2488361" y="3793980"/>
              <a:ext cx="72000" cy="72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1" name="Group 66">
            <a:extLst>
              <a:ext uri="{FF2B5EF4-FFF2-40B4-BE49-F238E27FC236}">
                <a16:creationId xmlns:a16="http://schemas.microsoft.com/office/drawing/2014/main" id="{A32D68F9-9B23-71D0-93B8-C6EF0F434991}"/>
              </a:ext>
            </a:extLst>
          </p:cNvPr>
          <p:cNvGrpSpPr/>
          <p:nvPr/>
        </p:nvGrpSpPr>
        <p:grpSpPr>
          <a:xfrm rot="10800000">
            <a:off x="5860831" y="3591134"/>
            <a:ext cx="206152" cy="206152"/>
            <a:chOff x="2411760" y="3726904"/>
            <a:chExt cx="206152" cy="206152"/>
          </a:xfrm>
        </p:grpSpPr>
        <p:sp>
          <p:nvSpPr>
            <p:cNvPr id="122" name="Oval 68">
              <a:extLst>
                <a:ext uri="{FF2B5EF4-FFF2-40B4-BE49-F238E27FC236}">
                  <a16:creationId xmlns:a16="http://schemas.microsoft.com/office/drawing/2014/main" id="{69549DA4-C830-24EC-910E-C899CBA08689}"/>
                </a:ext>
              </a:extLst>
            </p:cNvPr>
            <p:cNvSpPr/>
            <p:nvPr/>
          </p:nvSpPr>
          <p:spPr>
            <a:xfrm>
              <a:off x="2411760" y="3726904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Chevron 69">
              <a:extLst>
                <a:ext uri="{FF2B5EF4-FFF2-40B4-BE49-F238E27FC236}">
                  <a16:creationId xmlns:a16="http://schemas.microsoft.com/office/drawing/2014/main" id="{21796FD7-5428-E9E4-5CB6-14CA61362283}"/>
                </a:ext>
              </a:extLst>
            </p:cNvPr>
            <p:cNvSpPr/>
            <p:nvPr/>
          </p:nvSpPr>
          <p:spPr>
            <a:xfrm>
              <a:off x="2488361" y="3793980"/>
              <a:ext cx="72000" cy="72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4" name="Group 71">
            <a:extLst>
              <a:ext uri="{FF2B5EF4-FFF2-40B4-BE49-F238E27FC236}">
                <a16:creationId xmlns:a16="http://schemas.microsoft.com/office/drawing/2014/main" id="{019B41FE-603F-34F0-9F1C-E1FB01971BCF}"/>
              </a:ext>
            </a:extLst>
          </p:cNvPr>
          <p:cNvGrpSpPr/>
          <p:nvPr/>
        </p:nvGrpSpPr>
        <p:grpSpPr>
          <a:xfrm rot="10800000">
            <a:off x="5860831" y="4753381"/>
            <a:ext cx="206152" cy="206152"/>
            <a:chOff x="2411760" y="3726904"/>
            <a:chExt cx="206152" cy="206152"/>
          </a:xfrm>
        </p:grpSpPr>
        <p:sp>
          <p:nvSpPr>
            <p:cNvPr id="125" name="Oval 73">
              <a:extLst>
                <a:ext uri="{FF2B5EF4-FFF2-40B4-BE49-F238E27FC236}">
                  <a16:creationId xmlns:a16="http://schemas.microsoft.com/office/drawing/2014/main" id="{37D19B6A-2846-79B8-AC5E-F310EBE6F87A}"/>
                </a:ext>
              </a:extLst>
            </p:cNvPr>
            <p:cNvSpPr/>
            <p:nvPr/>
          </p:nvSpPr>
          <p:spPr>
            <a:xfrm>
              <a:off x="2411760" y="3726904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Chevron 74">
              <a:extLst>
                <a:ext uri="{FF2B5EF4-FFF2-40B4-BE49-F238E27FC236}">
                  <a16:creationId xmlns:a16="http://schemas.microsoft.com/office/drawing/2014/main" id="{85E821BA-EFFD-4C2B-483B-C3F6222A202A}"/>
                </a:ext>
              </a:extLst>
            </p:cNvPr>
            <p:cNvSpPr/>
            <p:nvPr/>
          </p:nvSpPr>
          <p:spPr>
            <a:xfrm>
              <a:off x="2488361" y="3793980"/>
              <a:ext cx="72000" cy="72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6603280-9E83-18CE-33F6-F602EE968AF5}"/>
              </a:ext>
            </a:extLst>
          </p:cNvPr>
          <p:cNvSpPr/>
          <p:nvPr/>
        </p:nvSpPr>
        <p:spPr>
          <a:xfrm>
            <a:off x="0" y="1280160"/>
            <a:ext cx="12192000" cy="581788"/>
          </a:xfrm>
          <a:prstGeom prst="rect">
            <a:avLst/>
          </a:prstGeom>
          <a:solidFill>
            <a:schemeClr val="accent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9E6C53D-1976-F298-7752-3E20A112716E}"/>
              </a:ext>
            </a:extLst>
          </p:cNvPr>
          <p:cNvSpPr txBox="1"/>
          <p:nvPr/>
        </p:nvSpPr>
        <p:spPr>
          <a:xfrm>
            <a:off x="3072407" y="1355148"/>
            <a:ext cx="1337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5B9BD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Προϊόν</a:t>
            </a:r>
            <a:endParaRPr lang="en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0C1F694-BC07-4FB1-DB95-7855E03DA2C9}"/>
              </a:ext>
            </a:extLst>
          </p:cNvPr>
          <p:cNvSpPr txBox="1"/>
          <p:nvPr/>
        </p:nvSpPr>
        <p:spPr>
          <a:xfrm>
            <a:off x="6542691" y="1359219"/>
            <a:ext cx="1337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5B9BD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sz="1800" dirty="0"/>
              <a:t>Μελέτη</a:t>
            </a:r>
            <a:endParaRPr lang="en-GR" sz="1800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B3269E5-C672-1A99-49C5-41DED6D29A51}"/>
              </a:ext>
            </a:extLst>
          </p:cNvPr>
          <p:cNvSpPr txBox="1"/>
          <p:nvPr/>
        </p:nvSpPr>
        <p:spPr>
          <a:xfrm>
            <a:off x="8774582" y="1352200"/>
            <a:ext cx="1698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5B9BD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sz="1800" dirty="0"/>
              <a:t>Ωφελούμενοι</a:t>
            </a:r>
            <a:endParaRPr lang="en-GR" sz="18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389A7FA-2CAD-BBA5-1B17-A342D33DA169}"/>
              </a:ext>
            </a:extLst>
          </p:cNvPr>
          <p:cNvSpPr txBox="1"/>
          <p:nvPr/>
        </p:nvSpPr>
        <p:spPr>
          <a:xfrm>
            <a:off x="8292539" y="3400156"/>
            <a:ext cx="3725439" cy="759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l-GR" sz="1300" kern="1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Κεντρική και Τοπική Αυτοδιοίκηση, Διαχειριστές ΜΗΕ &amp; ΔΗΕ, Λειτουργοί &amp; Χρήστες Σταθμών Φόρτισης </a:t>
            </a:r>
            <a:r>
              <a:rPr lang="en-GB" sz="1300" kern="1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C50E7F3-9497-CBB9-6DE3-68E002221A89}"/>
              </a:ext>
            </a:extLst>
          </p:cNvPr>
          <p:cNvSpPr txBox="1"/>
          <p:nvPr/>
        </p:nvSpPr>
        <p:spPr>
          <a:xfrm>
            <a:off x="8292539" y="4537878"/>
            <a:ext cx="3724173" cy="83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l-GR" sz="1300" kern="1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Ναυτιλία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l-GR" sz="1300" kern="1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(ναυπηγεία, μελετητές, διαχειριστές / ιδιοκτήτες / ναυλωτές πλοίων, προμηθευτές μηχανών +)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B2632C8-3E67-E3FC-4A6C-4D382CFF527B}"/>
              </a:ext>
            </a:extLst>
          </p:cNvPr>
          <p:cNvSpPr txBox="1"/>
          <p:nvPr/>
        </p:nvSpPr>
        <p:spPr>
          <a:xfrm>
            <a:off x="7998388" y="6328086"/>
            <a:ext cx="4191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(* ) «Προϊόν» = υπηρεσία, λογισμικό, συσκευή κλπ.</a:t>
            </a:r>
            <a:endParaRPr lang="en-GB" sz="1100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8F02F46-6343-7278-4EAC-48106F1524DA}"/>
              </a:ext>
            </a:extLst>
          </p:cNvPr>
          <p:cNvSpPr txBox="1"/>
          <p:nvPr/>
        </p:nvSpPr>
        <p:spPr>
          <a:xfrm>
            <a:off x="8271487" y="2392658"/>
            <a:ext cx="34962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300" kern="1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Υπεράκτια Αιολικά Πάρκα &amp; προμηθευτές τους</a:t>
            </a:r>
            <a:endParaRPr lang="en-GR" sz="1300" kern="1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56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55BEA90-2733-3B7A-EA02-F862BE7CD6B9}"/>
              </a:ext>
            </a:extLst>
          </p:cNvPr>
          <p:cNvSpPr txBox="1">
            <a:spLocks/>
          </p:cNvSpPr>
          <p:nvPr/>
        </p:nvSpPr>
        <p:spPr>
          <a:xfrm>
            <a:off x="207396" y="34180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>
                <a:solidFill>
                  <a:srgbClr val="5B9BD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EKI </a:t>
            </a:r>
            <a:r>
              <a:rPr lang="el-GR" sz="4000">
                <a:solidFill>
                  <a:srgbClr val="5B9BD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Έργα &amp; Αναθέσεις</a:t>
            </a:r>
            <a:endParaRPr lang="en-US" sz="4000" dirty="0">
              <a:solidFill>
                <a:srgbClr val="5B9BD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A1701D-1D72-30F5-4310-7BCD7C56A30C}"/>
              </a:ext>
            </a:extLst>
          </p:cNvPr>
          <p:cNvSpPr txBox="1"/>
          <p:nvPr/>
        </p:nvSpPr>
        <p:spPr>
          <a:xfrm>
            <a:off x="7998388" y="6328086"/>
            <a:ext cx="4191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(* ) «Προϊόν» = υπηρεσία, λογισμικό, συσκευή κλπ.</a:t>
            </a:r>
            <a:endParaRPr lang="en-GB" sz="1100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EC2BC0-9A4A-9D4F-0029-6C4368C7F843}"/>
              </a:ext>
            </a:extLst>
          </p:cNvPr>
          <p:cNvSpPr/>
          <p:nvPr/>
        </p:nvSpPr>
        <p:spPr>
          <a:xfrm>
            <a:off x="1064869" y="2205958"/>
            <a:ext cx="3376504" cy="3220155"/>
          </a:xfrm>
          <a:prstGeom prst="ellipse">
            <a:avLst/>
          </a:prstGeom>
          <a:solidFill>
            <a:srgbClr val="6D95DD"/>
          </a:solidFill>
          <a:ln>
            <a:noFill/>
          </a:ln>
          <a:effectLst>
            <a:outerShdw blurRad="1143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>
              <a:lnSpc>
                <a:spcPct val="115000"/>
              </a:lnSpc>
              <a:spcAft>
                <a:spcPts val="600"/>
              </a:spcAft>
            </a:pPr>
            <a:r>
              <a:rPr lang="el-GR" sz="1400" b="1" kern="1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ΣΥΜΒΑΣΕΙΣ ΕΡΓΟΥ ΥΠΟΓΕΓΡΑΜΜΕΝΕΣ</a:t>
            </a:r>
          </a:p>
          <a:p>
            <a:pPr lvl="0" rtl="0">
              <a:lnSpc>
                <a:spcPct val="115000"/>
              </a:lnSpc>
              <a:spcAft>
                <a:spcPts val="600"/>
              </a:spcAft>
            </a:pPr>
            <a:endParaRPr lang="el-GR" sz="1400" kern="1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rtl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1400" kern="1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Επέκταση μεθόδου </a:t>
            </a:r>
            <a:r>
              <a:rPr lang="en-GB" sz="1400" kern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SHIMANAGAN </a:t>
            </a:r>
            <a:r>
              <a:rPr lang="el-GR" sz="1400" kern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πραγματικό δίκτυο φυσικού αερίου (0,1Μ€)</a:t>
            </a:r>
            <a:endParaRPr lang="el-GR" sz="1400" kern="1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616F1F-366B-144A-7906-97DC69D6FA5A}"/>
              </a:ext>
            </a:extLst>
          </p:cNvPr>
          <p:cNvSpPr txBox="1"/>
          <p:nvPr/>
        </p:nvSpPr>
        <p:spPr>
          <a:xfrm>
            <a:off x="3708196" y="1095018"/>
            <a:ext cx="4670516" cy="2032416"/>
          </a:xfrm>
          <a:prstGeom prst="rect">
            <a:avLst/>
          </a:prstGeom>
          <a:solidFill>
            <a:srgbClr val="FFFFB9"/>
          </a:solidFill>
          <a:ln>
            <a:noFill/>
          </a:ln>
          <a:effectLst>
            <a:outerShdw blurRad="1143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rtl="0">
              <a:lnSpc>
                <a:spcPct val="115000"/>
              </a:lnSpc>
            </a:pPr>
            <a:r>
              <a:rPr lang="el-GR" sz="1400" b="1" kern="100" dirty="0">
                <a:solidFill>
                  <a:srgbClr val="6D95D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ΣΥΓΧΡΗΜΑΤΟΔΟΤΟΥΜΕΝΑ ΥΠΟΒΕΒΛΗΜΕΝΑ</a:t>
            </a:r>
          </a:p>
          <a:p>
            <a:pPr lvl="0" rtl="0">
              <a:lnSpc>
                <a:spcPct val="115000"/>
              </a:lnSpc>
            </a:pPr>
            <a:endParaRPr lang="el-GR" sz="1400" kern="100" dirty="0">
              <a:solidFill>
                <a:srgbClr val="6D95D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rtl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1400" kern="100" dirty="0">
                <a:solidFill>
                  <a:srgbClr val="6D9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Ανάπτυξης εφοδιαστικής αλυσίδας </a:t>
            </a:r>
            <a:r>
              <a:rPr lang="el-GR" sz="1400" kern="100" dirty="0" err="1">
                <a:solidFill>
                  <a:srgbClr val="6D9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Υπεράκτιων</a:t>
            </a:r>
            <a:r>
              <a:rPr lang="el-GR" sz="1400" kern="100" dirty="0">
                <a:solidFill>
                  <a:srgbClr val="6D9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Αιολικών Πάρκων (</a:t>
            </a:r>
            <a:r>
              <a:rPr lang="en-GB" sz="1400" kern="100" dirty="0">
                <a:solidFill>
                  <a:srgbClr val="6D9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HE) – 0,9M</a:t>
            </a:r>
            <a:r>
              <a:rPr lang="el-GR" sz="1400" kern="100" dirty="0">
                <a:solidFill>
                  <a:srgbClr val="6D9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€</a:t>
            </a:r>
          </a:p>
          <a:p>
            <a:pPr marL="342900" lvl="0" indent="-342900" rtl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endParaRPr lang="en-GB" sz="1400" kern="100" dirty="0">
              <a:solidFill>
                <a:srgbClr val="6D9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rtl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1400" kern="100" dirty="0">
                <a:solidFill>
                  <a:srgbClr val="6D9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Μικρή Κοιλάδα Υδρογόνου (</a:t>
            </a:r>
            <a:r>
              <a:rPr lang="en-GB" sz="1400" kern="100" dirty="0">
                <a:solidFill>
                  <a:srgbClr val="6D9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HE)</a:t>
            </a:r>
            <a:r>
              <a:rPr lang="el-GR" sz="1400" kern="100" dirty="0">
                <a:solidFill>
                  <a:srgbClr val="6D9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0,3Μ€</a:t>
            </a:r>
          </a:p>
          <a:p>
            <a:pPr marL="342900" lvl="0" indent="-342900" rtl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endParaRPr lang="el-GR" sz="1400" kern="100" dirty="0">
              <a:solidFill>
                <a:srgbClr val="6D9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4590C2-4A94-1087-DB83-BE0B1B84B721}"/>
              </a:ext>
            </a:extLst>
          </p:cNvPr>
          <p:cNvSpPr/>
          <p:nvPr/>
        </p:nvSpPr>
        <p:spPr>
          <a:xfrm>
            <a:off x="7003694" y="2216008"/>
            <a:ext cx="4129287" cy="3206757"/>
          </a:xfrm>
          <a:prstGeom prst="ellipse">
            <a:avLst/>
          </a:prstGeom>
          <a:solidFill>
            <a:srgbClr val="FFDB69"/>
          </a:solidFill>
          <a:ln>
            <a:noFill/>
          </a:ln>
          <a:effectLst>
            <a:outerShdw blurRad="1143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>
              <a:lnSpc>
                <a:spcPct val="115000"/>
              </a:lnSpc>
              <a:spcAft>
                <a:spcPts val="600"/>
              </a:spcAft>
            </a:pPr>
            <a:r>
              <a:rPr lang="el-GR" sz="14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ΜΝΗΜΟΝΙΑ ΣΥΝΕΡΓΑΣΙΑΣ</a:t>
            </a:r>
          </a:p>
          <a:p>
            <a:pPr lvl="0" rtl="0">
              <a:lnSpc>
                <a:spcPct val="115000"/>
              </a:lnSpc>
              <a:spcAft>
                <a:spcPts val="600"/>
              </a:spcAft>
            </a:pPr>
            <a:endParaRPr lang="el-GR" sz="14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rtl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Ελληνική Ένωση Βιομηχανιών Ψύχους επί ενεργειακών θεμάτων του κλάδου</a:t>
            </a:r>
          </a:p>
          <a:p>
            <a:pPr marL="342900" lvl="0" indent="-342900" rtl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Παραγωγό τσιμέντου επί ειδικών θεμάτων </a:t>
            </a:r>
            <a:r>
              <a:rPr lang="el-GR" sz="1400" kern="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Υπεράκτιων</a:t>
            </a:r>
            <a:r>
              <a:rPr lang="el-GR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Αιολικών Πάρκων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11C3565-D938-734F-A799-7D9185F4EE5F}"/>
              </a:ext>
            </a:extLst>
          </p:cNvPr>
          <p:cNvSpPr/>
          <p:nvPr/>
        </p:nvSpPr>
        <p:spPr>
          <a:xfrm>
            <a:off x="3302684" y="3639854"/>
            <a:ext cx="4914900" cy="2361535"/>
          </a:xfrm>
          <a:prstGeom prst="triangle">
            <a:avLst/>
          </a:prstGeom>
          <a:solidFill>
            <a:srgbClr val="73B149"/>
          </a:solidFill>
          <a:ln>
            <a:noFill/>
          </a:ln>
          <a:effectLst>
            <a:outerShdw blurRad="1143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rgbClr val="FFFFB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ΕΠΟΜΕΝΕΣ ΚΙΝΗΣΕΙΣ</a:t>
            </a:r>
          </a:p>
          <a:p>
            <a:pPr algn="ctr"/>
            <a:endParaRPr lang="el-GR" sz="1400" dirty="0">
              <a:solidFill>
                <a:srgbClr val="FFFFB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400" dirty="0">
                <a:solidFill>
                  <a:srgbClr val="FFFFB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Εστιασμένη προώθηση</a:t>
            </a:r>
          </a:p>
          <a:p>
            <a:pPr algn="ctr"/>
            <a:endParaRPr lang="el-GR" sz="1400" dirty="0">
              <a:solidFill>
                <a:srgbClr val="FFFFB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400" dirty="0">
                <a:solidFill>
                  <a:srgbClr val="FFFFB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Επιδίωξη πωλήσεων</a:t>
            </a:r>
          </a:p>
          <a:p>
            <a:pPr algn="ctr"/>
            <a:endParaRPr lang="el-GR" sz="1400" dirty="0">
              <a:solidFill>
                <a:srgbClr val="FFFFB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1400" dirty="0">
              <a:solidFill>
                <a:srgbClr val="FFFFB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86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AFDA270-7B7F-C4D6-F864-74140470F651}"/>
              </a:ext>
            </a:extLst>
          </p:cNvPr>
          <p:cNvGrpSpPr/>
          <p:nvPr/>
        </p:nvGrpSpPr>
        <p:grpSpPr>
          <a:xfrm>
            <a:off x="-4901" y="5785277"/>
            <a:ext cx="12196901" cy="1176981"/>
            <a:chOff x="-3146" y="3803889"/>
            <a:chExt cx="12196901" cy="3041068"/>
          </a:xfrm>
          <a:solidFill>
            <a:schemeClr val="accent1">
              <a:lumMod val="40000"/>
              <a:lumOff val="60000"/>
              <a:alpha val="29660"/>
            </a:schemeClr>
          </a:solidFill>
        </p:grpSpPr>
        <p:grpSp>
          <p:nvGrpSpPr>
            <p:cNvPr id="6" name="Graphic 349">
              <a:extLst>
                <a:ext uri="{FF2B5EF4-FFF2-40B4-BE49-F238E27FC236}">
                  <a16:creationId xmlns:a16="http://schemas.microsoft.com/office/drawing/2014/main" id="{86AB3BA2-B65A-8E5E-CAE2-773F23886CF7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  <a:grpFill/>
          </p:grpSpPr>
          <p:sp>
            <p:nvSpPr>
              <p:cNvPr id="10" name="Freeform: Shape 351">
                <a:extLst>
                  <a:ext uri="{FF2B5EF4-FFF2-40B4-BE49-F238E27FC236}">
                    <a16:creationId xmlns:a16="http://schemas.microsoft.com/office/drawing/2014/main" id="{59DE2D4D-8FC1-AC5B-5ABC-B8F89E7A8510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rgbClr val="009F3C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28">
                <a:extLst>
                  <a:ext uri="{FF2B5EF4-FFF2-40B4-BE49-F238E27FC236}">
                    <a16:creationId xmlns:a16="http://schemas.microsoft.com/office/drawing/2014/main" id="{00BDF44D-3D43-2ACF-B6AA-461816B7212A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29">
                <a:extLst>
                  <a:ext uri="{FF2B5EF4-FFF2-40B4-BE49-F238E27FC236}">
                    <a16:creationId xmlns:a16="http://schemas.microsoft.com/office/drawing/2014/main" id="{269EAC2C-9B97-52CC-2FC9-7FA6AA7CDA50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30">
                <a:extLst>
                  <a:ext uri="{FF2B5EF4-FFF2-40B4-BE49-F238E27FC236}">
                    <a16:creationId xmlns:a16="http://schemas.microsoft.com/office/drawing/2014/main" id="{BA783864-42E7-40E1-F6AC-EE203B790DE7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362">
              <a:extLst>
                <a:ext uri="{FF2B5EF4-FFF2-40B4-BE49-F238E27FC236}">
                  <a16:creationId xmlns:a16="http://schemas.microsoft.com/office/drawing/2014/main" id="{8B2A79AD-2401-28A9-797B-C9D3A04B5727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364">
              <a:extLst>
                <a:ext uri="{FF2B5EF4-FFF2-40B4-BE49-F238E27FC236}">
                  <a16:creationId xmlns:a16="http://schemas.microsoft.com/office/drawing/2014/main" id="{35B06A65-3313-9468-B2D2-3F5F2844F0BF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B4BF6CC-2BEE-FAF9-1655-8B013CB6C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42" y="638076"/>
            <a:ext cx="3481288" cy="3489596"/>
          </a:xfrm>
          <a:prstGeom prst="rect">
            <a:avLst/>
          </a:prstGeom>
          <a:gradFill>
            <a:gsLst>
              <a:gs pos="41000">
                <a:srgbClr val="E1F1D4"/>
              </a:gs>
              <a:gs pos="0">
                <a:schemeClr val="accent1">
                  <a:lumMod val="5000"/>
                  <a:lumOff val="95000"/>
                  <a:alpha val="4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B0585C2-9EB3-DAF5-3B33-F6C09672ED8D}"/>
              </a:ext>
            </a:extLst>
          </p:cNvPr>
          <p:cNvSpPr txBox="1">
            <a:spLocks/>
          </p:cNvSpPr>
          <p:nvPr/>
        </p:nvSpPr>
        <p:spPr>
          <a:xfrm>
            <a:off x="4443506" y="1155875"/>
            <a:ext cx="3316234" cy="60205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Ευχαριστώ!</a:t>
            </a:r>
            <a:endParaRPr lang="en-GB" sz="4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11136D-6E1C-EA50-BF03-DD56C79B3167}"/>
              </a:ext>
            </a:extLst>
          </p:cNvPr>
          <p:cNvSpPr txBox="1"/>
          <p:nvPr/>
        </p:nvSpPr>
        <p:spPr>
          <a:xfrm>
            <a:off x="1772524" y="3740820"/>
            <a:ext cx="172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https://</a:t>
            </a:r>
            <a:r>
              <a:rPr lang="en-US">
                <a:solidFill>
                  <a:srgbClr val="0070C0"/>
                </a:solidFill>
              </a:rPr>
              <a:t>h</a:t>
            </a:r>
            <a:r>
              <a:rPr lang="en-GB">
                <a:solidFill>
                  <a:srgbClr val="0070C0"/>
                </a:solidFill>
              </a:rPr>
              <a:t>ecc.gr/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CE45C8-CDAD-94F9-53B5-6054B0DE372D}"/>
              </a:ext>
            </a:extLst>
          </p:cNvPr>
          <p:cNvSpPr txBox="1">
            <a:spLocks/>
          </p:cNvSpPr>
          <p:nvPr/>
        </p:nvSpPr>
        <p:spPr>
          <a:xfrm>
            <a:off x="4450999" y="2544220"/>
            <a:ext cx="3316233" cy="16258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Στέλιος Μπίκος</a:t>
            </a:r>
          </a:p>
          <a:p>
            <a:pPr>
              <a:spcBef>
                <a:spcPts val="1200"/>
              </a:spcBef>
            </a:pP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s.bikos@hecc.gr</a:t>
            </a:r>
            <a:endParaRPr lang="en-GB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el-GR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τηλ</a:t>
            </a:r>
            <a:r>
              <a:rPr lang="el-GR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2110012129</a:t>
            </a:r>
          </a:p>
        </p:txBody>
      </p:sp>
      <p:pic>
        <p:nvPicPr>
          <p:cNvPr id="4" name="Picture 3" descr="A circular logo with white and blue symbols&#10;&#10;Description automatically generated">
            <a:extLst>
              <a:ext uri="{FF2B5EF4-FFF2-40B4-BE49-F238E27FC236}">
                <a16:creationId xmlns:a16="http://schemas.microsoft.com/office/drawing/2014/main" id="{999700FD-4E5A-92A1-376B-27A098DFB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6737" y="858006"/>
            <a:ext cx="3136599" cy="3136599"/>
          </a:xfrm>
          <a:prstGeom prst="rect">
            <a:avLst/>
          </a:prstGeom>
        </p:spPr>
      </p:pic>
      <p:pic>
        <p:nvPicPr>
          <p:cNvPr id="9" name="Picture 8" descr="A close up of text&#10;&#10;Description automatically generated">
            <a:extLst>
              <a:ext uri="{FF2B5EF4-FFF2-40B4-BE49-F238E27FC236}">
                <a16:creationId xmlns:a16="http://schemas.microsoft.com/office/drawing/2014/main" id="{0611ED62-B1FD-579F-82A7-F8DE4842E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700" y="5001922"/>
            <a:ext cx="7295795" cy="13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71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336A64-CFE0-354D-8ADB-AC8D37174582}"/>
              </a:ext>
            </a:extLst>
          </p:cNvPr>
          <p:cNvGrpSpPr/>
          <p:nvPr/>
        </p:nvGrpSpPr>
        <p:grpSpPr>
          <a:xfrm>
            <a:off x="1000403" y="1078217"/>
            <a:ext cx="3042428" cy="1706135"/>
            <a:chOff x="1610943" y="3790414"/>
            <a:chExt cx="4322376" cy="242390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73387D6-14B0-F4B2-CABD-BCD21DA0CCAE}"/>
                </a:ext>
              </a:extLst>
            </p:cNvPr>
            <p:cNvGrpSpPr/>
            <p:nvPr/>
          </p:nvGrpSpPr>
          <p:grpSpPr>
            <a:xfrm>
              <a:off x="1610943" y="4261666"/>
              <a:ext cx="4322376" cy="1952652"/>
              <a:chOff x="3863681" y="3998746"/>
              <a:chExt cx="4322376" cy="1952652"/>
            </a:xfrm>
          </p:grpSpPr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5D80852A-3CB5-B038-3FC7-34B7B35C4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681" y="3998746"/>
                <a:ext cx="4322376" cy="1952652"/>
              </a:xfrm>
              <a:custGeom>
                <a:avLst/>
                <a:gdLst>
                  <a:gd name="T0" fmla="*/ 4758770 w 664"/>
                  <a:gd name="T1" fmla="*/ 874792 h 300"/>
                  <a:gd name="T2" fmla="*/ 4423530 w 664"/>
                  <a:gd name="T3" fmla="*/ 801211 h 300"/>
                  <a:gd name="T4" fmla="*/ 4194586 w 664"/>
                  <a:gd name="T5" fmla="*/ 555943 h 300"/>
                  <a:gd name="T6" fmla="*/ 4210939 w 664"/>
                  <a:gd name="T7" fmla="*/ 351552 h 300"/>
                  <a:gd name="T8" fmla="*/ 4284529 w 664"/>
                  <a:gd name="T9" fmla="*/ 269796 h 300"/>
                  <a:gd name="T10" fmla="*/ 4268175 w 664"/>
                  <a:gd name="T11" fmla="*/ 171688 h 300"/>
                  <a:gd name="T12" fmla="*/ 4055584 w 664"/>
                  <a:gd name="T13" fmla="*/ 49054 h 300"/>
                  <a:gd name="T14" fmla="*/ 3859346 w 664"/>
                  <a:gd name="T15" fmla="*/ 89932 h 300"/>
                  <a:gd name="T16" fmla="*/ 2681919 w 664"/>
                  <a:gd name="T17" fmla="*/ 694928 h 300"/>
                  <a:gd name="T18" fmla="*/ 1569904 w 664"/>
                  <a:gd name="T19" fmla="*/ 179864 h 300"/>
                  <a:gd name="T20" fmla="*/ 1365489 w 664"/>
                  <a:gd name="T21" fmla="*/ 138986 h 300"/>
                  <a:gd name="T22" fmla="*/ 1013896 w 664"/>
                  <a:gd name="T23" fmla="*/ 343376 h 300"/>
                  <a:gd name="T24" fmla="*/ 866718 w 664"/>
                  <a:gd name="T25" fmla="*/ 408781 h 300"/>
                  <a:gd name="T26" fmla="*/ 834011 w 664"/>
                  <a:gd name="T27" fmla="*/ 392430 h 300"/>
                  <a:gd name="T28" fmla="*/ 809482 w 664"/>
                  <a:gd name="T29" fmla="*/ 269796 h 300"/>
                  <a:gd name="T30" fmla="*/ 858541 w 664"/>
                  <a:gd name="T31" fmla="*/ 188039 h 300"/>
                  <a:gd name="T32" fmla="*/ 768599 w 664"/>
                  <a:gd name="T33" fmla="*/ 16351 h 300"/>
                  <a:gd name="T34" fmla="*/ 515125 w 664"/>
                  <a:gd name="T35" fmla="*/ 73581 h 300"/>
                  <a:gd name="T36" fmla="*/ 343416 w 664"/>
                  <a:gd name="T37" fmla="*/ 261620 h 300"/>
                  <a:gd name="T38" fmla="*/ 449712 w 664"/>
                  <a:gd name="T39" fmla="*/ 425133 h 300"/>
                  <a:gd name="T40" fmla="*/ 539654 w 664"/>
                  <a:gd name="T41" fmla="*/ 425133 h 300"/>
                  <a:gd name="T42" fmla="*/ 629597 w 664"/>
                  <a:gd name="T43" fmla="*/ 506889 h 300"/>
                  <a:gd name="T44" fmla="*/ 637773 w 664"/>
                  <a:gd name="T45" fmla="*/ 539591 h 300"/>
                  <a:gd name="T46" fmla="*/ 498771 w 664"/>
                  <a:gd name="T47" fmla="*/ 637699 h 300"/>
                  <a:gd name="T48" fmla="*/ 81766 w 664"/>
                  <a:gd name="T49" fmla="*/ 882968 h 300"/>
                  <a:gd name="T50" fmla="*/ 40883 w 664"/>
                  <a:gd name="T51" fmla="*/ 1062831 h 300"/>
                  <a:gd name="T52" fmla="*/ 2681919 w 664"/>
                  <a:gd name="T53" fmla="*/ 2452688 h 300"/>
                  <a:gd name="T54" fmla="*/ 5388367 w 664"/>
                  <a:gd name="T55" fmla="*/ 972900 h 300"/>
                  <a:gd name="T56" fmla="*/ 5339308 w 664"/>
                  <a:gd name="T57" fmla="*/ 784860 h 300"/>
                  <a:gd name="T58" fmla="*/ 5053127 w 664"/>
                  <a:gd name="T59" fmla="*/ 621348 h 300"/>
                  <a:gd name="T60" fmla="*/ 4955008 w 664"/>
                  <a:gd name="T61" fmla="*/ 662226 h 300"/>
                  <a:gd name="T62" fmla="*/ 4922302 w 664"/>
                  <a:gd name="T63" fmla="*/ 760333 h 300"/>
                  <a:gd name="T64" fmla="*/ 4758770 w 664"/>
                  <a:gd name="T65" fmla="*/ 874792 h 3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64" h="300">
                    <a:moveTo>
                      <a:pt x="582" y="107"/>
                    </a:moveTo>
                    <a:cubicBezTo>
                      <a:pt x="569" y="109"/>
                      <a:pt x="555" y="106"/>
                      <a:pt x="541" y="98"/>
                    </a:cubicBezTo>
                    <a:cubicBezTo>
                      <a:pt x="528" y="91"/>
                      <a:pt x="518" y="80"/>
                      <a:pt x="513" y="68"/>
                    </a:cubicBezTo>
                    <a:cubicBezTo>
                      <a:pt x="510" y="59"/>
                      <a:pt x="511" y="50"/>
                      <a:pt x="515" y="43"/>
                    </a:cubicBezTo>
                    <a:cubicBezTo>
                      <a:pt x="517" y="39"/>
                      <a:pt x="520" y="36"/>
                      <a:pt x="524" y="33"/>
                    </a:cubicBezTo>
                    <a:cubicBezTo>
                      <a:pt x="530" y="29"/>
                      <a:pt x="530" y="25"/>
                      <a:pt x="522" y="21"/>
                    </a:cubicBezTo>
                    <a:cubicBezTo>
                      <a:pt x="496" y="6"/>
                      <a:pt x="496" y="6"/>
                      <a:pt x="496" y="6"/>
                    </a:cubicBezTo>
                    <a:cubicBezTo>
                      <a:pt x="488" y="1"/>
                      <a:pt x="478" y="4"/>
                      <a:pt x="472" y="11"/>
                    </a:cubicBezTo>
                    <a:cubicBezTo>
                      <a:pt x="440" y="56"/>
                      <a:pt x="387" y="85"/>
                      <a:pt x="328" y="85"/>
                    </a:cubicBezTo>
                    <a:cubicBezTo>
                      <a:pt x="273" y="85"/>
                      <a:pt x="224" y="60"/>
                      <a:pt x="192" y="22"/>
                    </a:cubicBezTo>
                    <a:cubicBezTo>
                      <a:pt x="186" y="15"/>
                      <a:pt x="175" y="12"/>
                      <a:pt x="167" y="17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16" y="46"/>
                      <a:pt x="108" y="50"/>
                      <a:pt x="106" y="50"/>
                    </a:cubicBezTo>
                    <a:cubicBezTo>
                      <a:pt x="104" y="49"/>
                      <a:pt x="103" y="49"/>
                      <a:pt x="102" y="48"/>
                    </a:cubicBezTo>
                    <a:cubicBezTo>
                      <a:pt x="99" y="43"/>
                      <a:pt x="97" y="38"/>
                      <a:pt x="99" y="33"/>
                    </a:cubicBezTo>
                    <a:cubicBezTo>
                      <a:pt x="101" y="29"/>
                      <a:pt x="103" y="27"/>
                      <a:pt x="105" y="23"/>
                    </a:cubicBezTo>
                    <a:cubicBezTo>
                      <a:pt x="110" y="14"/>
                      <a:pt x="105" y="4"/>
                      <a:pt x="94" y="2"/>
                    </a:cubicBezTo>
                    <a:cubicBezTo>
                      <a:pt x="84" y="0"/>
                      <a:pt x="73" y="4"/>
                      <a:pt x="63" y="9"/>
                    </a:cubicBezTo>
                    <a:cubicBezTo>
                      <a:pt x="54" y="14"/>
                      <a:pt x="45" y="22"/>
                      <a:pt x="42" y="32"/>
                    </a:cubicBezTo>
                    <a:cubicBezTo>
                      <a:pt x="38" y="42"/>
                      <a:pt x="45" y="52"/>
                      <a:pt x="55" y="52"/>
                    </a:cubicBezTo>
                    <a:cubicBezTo>
                      <a:pt x="59" y="52"/>
                      <a:pt x="62" y="52"/>
                      <a:pt x="66" y="52"/>
                    </a:cubicBezTo>
                    <a:cubicBezTo>
                      <a:pt x="72" y="52"/>
                      <a:pt x="74" y="57"/>
                      <a:pt x="77" y="62"/>
                    </a:cubicBezTo>
                    <a:cubicBezTo>
                      <a:pt x="78" y="63"/>
                      <a:pt x="78" y="65"/>
                      <a:pt x="78" y="66"/>
                    </a:cubicBezTo>
                    <a:cubicBezTo>
                      <a:pt x="77" y="68"/>
                      <a:pt x="69" y="73"/>
                      <a:pt x="61" y="78"/>
                    </a:cubicBezTo>
                    <a:cubicBezTo>
                      <a:pt x="10" y="108"/>
                      <a:pt x="10" y="108"/>
                      <a:pt x="10" y="108"/>
                    </a:cubicBezTo>
                    <a:cubicBezTo>
                      <a:pt x="2" y="112"/>
                      <a:pt x="0" y="122"/>
                      <a:pt x="5" y="130"/>
                    </a:cubicBezTo>
                    <a:cubicBezTo>
                      <a:pt x="76" y="232"/>
                      <a:pt x="194" y="300"/>
                      <a:pt x="328" y="300"/>
                    </a:cubicBezTo>
                    <a:cubicBezTo>
                      <a:pt x="467" y="300"/>
                      <a:pt x="589" y="228"/>
                      <a:pt x="659" y="119"/>
                    </a:cubicBezTo>
                    <a:cubicBezTo>
                      <a:pt x="664" y="111"/>
                      <a:pt x="661" y="101"/>
                      <a:pt x="653" y="96"/>
                    </a:cubicBezTo>
                    <a:cubicBezTo>
                      <a:pt x="618" y="76"/>
                      <a:pt x="618" y="76"/>
                      <a:pt x="618" y="76"/>
                    </a:cubicBezTo>
                    <a:cubicBezTo>
                      <a:pt x="610" y="72"/>
                      <a:pt x="606" y="74"/>
                      <a:pt x="606" y="81"/>
                    </a:cubicBezTo>
                    <a:cubicBezTo>
                      <a:pt x="606" y="85"/>
                      <a:pt x="604" y="89"/>
                      <a:pt x="602" y="93"/>
                    </a:cubicBezTo>
                    <a:cubicBezTo>
                      <a:pt x="598" y="101"/>
                      <a:pt x="590" y="106"/>
                      <a:pt x="582" y="107"/>
                    </a:cubicBezTo>
                    <a:close/>
                  </a:path>
                </a:pathLst>
              </a:custGeom>
              <a:solidFill>
                <a:schemeClr val="bg1">
                  <a:alpha val="54986"/>
                </a:schemeClr>
              </a:solidFill>
              <a:ln w="762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7D65E07D-F70A-D31B-C60E-CB639D7E0B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7313" t="26265" r="26364" b="29987"/>
              <a:stretch/>
            </p:blipFill>
            <p:spPr>
              <a:xfrm>
                <a:off x="6429819" y="4457558"/>
                <a:ext cx="985118" cy="930354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B7DAC7A1-D640-9999-14B5-1A5A08306A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0060" t="5911" r="24482" b="38405"/>
              <a:stretch/>
            </p:blipFill>
            <p:spPr>
              <a:xfrm>
                <a:off x="5391065" y="4604641"/>
                <a:ext cx="918384" cy="922154"/>
              </a:xfrm>
              <a:prstGeom prst="rect">
                <a:avLst/>
              </a:prstGeom>
            </p:spPr>
          </p:pic>
          <p:pic>
            <p:nvPicPr>
              <p:cNvPr id="35" name="Picture 2">
                <a:extLst>
                  <a:ext uri="{FF2B5EF4-FFF2-40B4-BE49-F238E27FC236}">
                    <a16:creationId xmlns:a16="http://schemas.microsoft.com/office/drawing/2014/main" id="{88428A1D-68E5-9BDF-C9FC-DCF252FBCF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24" t="7037" r="21896" b="37932"/>
              <a:stretch/>
            </p:blipFill>
            <p:spPr bwMode="auto">
              <a:xfrm>
                <a:off x="4280336" y="4400468"/>
                <a:ext cx="989288" cy="10011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University of Western Macedonia">
                <a:extLst>
                  <a:ext uri="{FF2B5EF4-FFF2-40B4-BE49-F238E27FC236}">
                    <a16:creationId xmlns:a16="http://schemas.microsoft.com/office/drawing/2014/main" id="{F2A56935-2E67-46E4-FB6F-8F43B4FECA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0293" y="5526795"/>
                <a:ext cx="1508742" cy="2857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Graphic 3" descr="Brain in head">
              <a:extLst>
                <a:ext uri="{FF2B5EF4-FFF2-40B4-BE49-F238E27FC236}">
                  <a16:creationId xmlns:a16="http://schemas.microsoft.com/office/drawing/2014/main" id="{530781B4-7615-F317-D595-A5AEE419F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28346" y="4080195"/>
              <a:ext cx="688726" cy="688726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67246D5-1C65-B6F7-7054-753FA598F1F5}"/>
                </a:ext>
              </a:extLst>
            </p:cNvPr>
            <p:cNvGrpSpPr/>
            <p:nvPr/>
          </p:nvGrpSpPr>
          <p:grpSpPr>
            <a:xfrm>
              <a:off x="2834280" y="3860281"/>
              <a:ext cx="571674" cy="556628"/>
              <a:chOff x="5158149" y="3876926"/>
              <a:chExt cx="571674" cy="55662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57069C9-5C5D-1EB6-2531-8CE61B17E8B8}"/>
                  </a:ext>
                </a:extLst>
              </p:cNvPr>
              <p:cNvSpPr/>
              <p:nvPr/>
            </p:nvSpPr>
            <p:spPr>
              <a:xfrm>
                <a:off x="5158149" y="3876926"/>
                <a:ext cx="571674" cy="556628"/>
              </a:xfrm>
              <a:prstGeom prst="ellipse">
                <a:avLst/>
              </a:prstGeom>
              <a:noFill/>
              <a:ln>
                <a:solidFill>
                  <a:srgbClr val="2E75B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pic>
            <p:nvPicPr>
              <p:cNvPr id="31" name="Graphic 30" descr="Euro">
                <a:extLst>
                  <a:ext uri="{FF2B5EF4-FFF2-40B4-BE49-F238E27FC236}">
                    <a16:creationId xmlns:a16="http://schemas.microsoft.com/office/drawing/2014/main" id="{EAC75556-776F-C847-7DEC-15378A38C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221325" y="3932908"/>
                <a:ext cx="426002" cy="426002"/>
              </a:xfrm>
              <a:prstGeom prst="rect">
                <a:avLst/>
              </a:prstGeom>
            </p:spPr>
          </p:pic>
        </p:grpSp>
        <p:pic>
          <p:nvPicPr>
            <p:cNvPr id="18" name="Graphic 17" descr="Books">
              <a:extLst>
                <a:ext uri="{FF2B5EF4-FFF2-40B4-BE49-F238E27FC236}">
                  <a16:creationId xmlns:a16="http://schemas.microsoft.com/office/drawing/2014/main" id="{469B9F9D-EFD8-DA4F-442F-C1C065147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04070" y="3790414"/>
              <a:ext cx="634144" cy="634144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2920CB1D-4A2D-1AC6-C781-296C0631A29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16200000">
            <a:off x="2556708" y="1689626"/>
            <a:ext cx="6109403" cy="2730145"/>
          </a:xfrm>
          <a:prstGeom prst="rect">
            <a:avLst/>
          </a:prstGeom>
          <a:solidFill>
            <a:srgbClr val="E5E5E5">
              <a:alpha val="0"/>
            </a:srgbClr>
          </a:solidFill>
          <a:effectLst>
            <a:outerShdw blurRad="50800" dist="50800" dir="5400000" algn="ctr" rotWithShape="0">
              <a:srgbClr val="D9D9D9"/>
            </a:outerShdw>
          </a:effec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23B8E23B-BAE3-F9F1-9BEE-6B15FB2060AE}"/>
              </a:ext>
            </a:extLst>
          </p:cNvPr>
          <p:cNvGrpSpPr/>
          <p:nvPr/>
        </p:nvGrpSpPr>
        <p:grpSpPr>
          <a:xfrm rot="630243">
            <a:off x="398695" y="2544172"/>
            <a:ext cx="1875114" cy="2657226"/>
            <a:chOff x="7653133" y="275796"/>
            <a:chExt cx="2663977" cy="377512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90A4636-3393-6C92-EC15-35DDD1EB84C7}"/>
                </a:ext>
              </a:extLst>
            </p:cNvPr>
            <p:cNvGrpSpPr/>
            <p:nvPr/>
          </p:nvGrpSpPr>
          <p:grpSpPr>
            <a:xfrm>
              <a:off x="7771712" y="275796"/>
              <a:ext cx="2545398" cy="3775126"/>
              <a:chOff x="9278048" y="223620"/>
              <a:chExt cx="2545398" cy="3775126"/>
            </a:xfrm>
          </p:grpSpPr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9BDB1B80-E55A-6F4E-0B7E-81704E71A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8048" y="223620"/>
                <a:ext cx="2545398" cy="3775126"/>
              </a:xfrm>
              <a:custGeom>
                <a:avLst/>
                <a:gdLst>
                  <a:gd name="T0" fmla="*/ 367967 w 391"/>
                  <a:gd name="T1" fmla="*/ 596821 h 580"/>
                  <a:gd name="T2" fmla="*/ 466092 w 391"/>
                  <a:gd name="T3" fmla="*/ 923846 h 580"/>
                  <a:gd name="T4" fmla="*/ 367967 w 391"/>
                  <a:gd name="T5" fmla="*/ 1242695 h 580"/>
                  <a:gd name="T6" fmla="*/ 179895 w 391"/>
                  <a:gd name="T7" fmla="*/ 1332627 h 580"/>
                  <a:gd name="T8" fmla="*/ 81770 w 391"/>
                  <a:gd name="T9" fmla="*/ 1308100 h 580"/>
                  <a:gd name="T10" fmla="*/ 0 w 391"/>
                  <a:gd name="T11" fmla="*/ 1373505 h 580"/>
                  <a:gd name="T12" fmla="*/ 0 w 391"/>
                  <a:gd name="T13" fmla="*/ 1618774 h 580"/>
                  <a:gd name="T14" fmla="*/ 130833 w 391"/>
                  <a:gd name="T15" fmla="*/ 1765935 h 580"/>
                  <a:gd name="T16" fmla="*/ 1439160 w 391"/>
                  <a:gd name="T17" fmla="*/ 3213021 h 580"/>
                  <a:gd name="T18" fmla="*/ 1349213 w 391"/>
                  <a:gd name="T19" fmla="*/ 3711734 h 580"/>
                  <a:gd name="T20" fmla="*/ 1422806 w 391"/>
                  <a:gd name="T21" fmla="*/ 3899774 h 580"/>
                  <a:gd name="T22" fmla="*/ 1774419 w 391"/>
                  <a:gd name="T23" fmla="*/ 4104164 h 580"/>
                  <a:gd name="T24" fmla="*/ 1905252 w 391"/>
                  <a:gd name="T25" fmla="*/ 4202272 h 580"/>
                  <a:gd name="T26" fmla="*/ 1905252 w 391"/>
                  <a:gd name="T27" fmla="*/ 4234974 h 580"/>
                  <a:gd name="T28" fmla="*/ 1807127 w 391"/>
                  <a:gd name="T29" fmla="*/ 4316730 h 580"/>
                  <a:gd name="T30" fmla="*/ 1725357 w 391"/>
                  <a:gd name="T31" fmla="*/ 4316730 h 580"/>
                  <a:gd name="T32" fmla="*/ 1610878 w 391"/>
                  <a:gd name="T33" fmla="*/ 4480243 h 580"/>
                  <a:gd name="T34" fmla="*/ 1790773 w 391"/>
                  <a:gd name="T35" fmla="*/ 4668282 h 580"/>
                  <a:gd name="T36" fmla="*/ 2044262 w 391"/>
                  <a:gd name="T37" fmla="*/ 4725512 h 580"/>
                  <a:gd name="T38" fmla="*/ 2126032 w 391"/>
                  <a:gd name="T39" fmla="*/ 4553824 h 580"/>
                  <a:gd name="T40" fmla="*/ 2085147 w 391"/>
                  <a:gd name="T41" fmla="*/ 4480243 h 580"/>
                  <a:gd name="T42" fmla="*/ 2109678 w 391"/>
                  <a:gd name="T43" fmla="*/ 4357609 h 580"/>
                  <a:gd name="T44" fmla="*/ 2134209 w 391"/>
                  <a:gd name="T45" fmla="*/ 4333082 h 580"/>
                  <a:gd name="T46" fmla="*/ 2281396 w 391"/>
                  <a:gd name="T47" fmla="*/ 4398487 h 580"/>
                  <a:gd name="T48" fmla="*/ 2706602 w 391"/>
                  <a:gd name="T49" fmla="*/ 4643755 h 580"/>
                  <a:gd name="T50" fmla="*/ 2886497 w 391"/>
                  <a:gd name="T51" fmla="*/ 4594702 h 580"/>
                  <a:gd name="T52" fmla="*/ 3197225 w 391"/>
                  <a:gd name="T53" fmla="*/ 3213021 h 580"/>
                  <a:gd name="T54" fmla="*/ 130833 w 391"/>
                  <a:gd name="T55" fmla="*/ 8176 h 580"/>
                  <a:gd name="T56" fmla="*/ 0 w 391"/>
                  <a:gd name="T57" fmla="*/ 138986 h 580"/>
                  <a:gd name="T58" fmla="*/ 0 w 391"/>
                  <a:gd name="T59" fmla="*/ 466011 h 580"/>
                  <a:gd name="T60" fmla="*/ 81770 w 391"/>
                  <a:gd name="T61" fmla="*/ 531416 h 580"/>
                  <a:gd name="T62" fmla="*/ 179895 w 391"/>
                  <a:gd name="T63" fmla="*/ 506889 h 580"/>
                  <a:gd name="T64" fmla="*/ 367967 w 391"/>
                  <a:gd name="T65" fmla="*/ 596821 h 5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1" h="580">
                    <a:moveTo>
                      <a:pt x="45" y="73"/>
                    </a:moveTo>
                    <a:cubicBezTo>
                      <a:pt x="53" y="83"/>
                      <a:pt x="57" y="97"/>
                      <a:pt x="57" y="113"/>
                    </a:cubicBezTo>
                    <a:cubicBezTo>
                      <a:pt x="57" y="128"/>
                      <a:pt x="53" y="142"/>
                      <a:pt x="45" y="152"/>
                    </a:cubicBezTo>
                    <a:cubicBezTo>
                      <a:pt x="39" y="159"/>
                      <a:pt x="31" y="163"/>
                      <a:pt x="22" y="163"/>
                    </a:cubicBezTo>
                    <a:cubicBezTo>
                      <a:pt x="18" y="163"/>
                      <a:pt x="13" y="162"/>
                      <a:pt x="10" y="160"/>
                    </a:cubicBezTo>
                    <a:cubicBezTo>
                      <a:pt x="3" y="157"/>
                      <a:pt x="0" y="159"/>
                      <a:pt x="0" y="168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0" y="207"/>
                      <a:pt x="7" y="215"/>
                      <a:pt x="16" y="216"/>
                    </a:cubicBezTo>
                    <a:cubicBezTo>
                      <a:pt x="106" y="225"/>
                      <a:pt x="176" y="301"/>
                      <a:pt x="176" y="393"/>
                    </a:cubicBezTo>
                    <a:cubicBezTo>
                      <a:pt x="176" y="414"/>
                      <a:pt x="172" y="435"/>
                      <a:pt x="165" y="454"/>
                    </a:cubicBezTo>
                    <a:cubicBezTo>
                      <a:pt x="162" y="462"/>
                      <a:pt x="166" y="473"/>
                      <a:pt x="174" y="477"/>
                    </a:cubicBezTo>
                    <a:cubicBezTo>
                      <a:pt x="217" y="502"/>
                      <a:pt x="217" y="502"/>
                      <a:pt x="217" y="502"/>
                    </a:cubicBezTo>
                    <a:cubicBezTo>
                      <a:pt x="225" y="507"/>
                      <a:pt x="232" y="512"/>
                      <a:pt x="233" y="514"/>
                    </a:cubicBezTo>
                    <a:cubicBezTo>
                      <a:pt x="233" y="516"/>
                      <a:pt x="233" y="517"/>
                      <a:pt x="233" y="518"/>
                    </a:cubicBezTo>
                    <a:cubicBezTo>
                      <a:pt x="230" y="523"/>
                      <a:pt x="227" y="528"/>
                      <a:pt x="221" y="528"/>
                    </a:cubicBezTo>
                    <a:cubicBezTo>
                      <a:pt x="218" y="529"/>
                      <a:pt x="214" y="528"/>
                      <a:pt x="211" y="528"/>
                    </a:cubicBezTo>
                    <a:cubicBezTo>
                      <a:pt x="200" y="529"/>
                      <a:pt x="193" y="538"/>
                      <a:pt x="197" y="548"/>
                    </a:cubicBezTo>
                    <a:cubicBezTo>
                      <a:pt x="201" y="558"/>
                      <a:pt x="209" y="566"/>
                      <a:pt x="219" y="571"/>
                    </a:cubicBezTo>
                    <a:cubicBezTo>
                      <a:pt x="228" y="576"/>
                      <a:pt x="239" y="580"/>
                      <a:pt x="250" y="578"/>
                    </a:cubicBezTo>
                    <a:cubicBezTo>
                      <a:pt x="260" y="576"/>
                      <a:pt x="265" y="566"/>
                      <a:pt x="260" y="557"/>
                    </a:cubicBezTo>
                    <a:cubicBezTo>
                      <a:pt x="258" y="554"/>
                      <a:pt x="256" y="551"/>
                      <a:pt x="255" y="548"/>
                    </a:cubicBezTo>
                    <a:cubicBezTo>
                      <a:pt x="252" y="542"/>
                      <a:pt x="255" y="538"/>
                      <a:pt x="258" y="533"/>
                    </a:cubicBezTo>
                    <a:cubicBezTo>
                      <a:pt x="258" y="531"/>
                      <a:pt x="260" y="531"/>
                      <a:pt x="261" y="530"/>
                    </a:cubicBezTo>
                    <a:cubicBezTo>
                      <a:pt x="263" y="530"/>
                      <a:pt x="271" y="534"/>
                      <a:pt x="279" y="538"/>
                    </a:cubicBezTo>
                    <a:cubicBezTo>
                      <a:pt x="331" y="568"/>
                      <a:pt x="331" y="568"/>
                      <a:pt x="331" y="568"/>
                    </a:cubicBezTo>
                    <a:cubicBezTo>
                      <a:pt x="339" y="573"/>
                      <a:pt x="349" y="570"/>
                      <a:pt x="353" y="562"/>
                    </a:cubicBezTo>
                    <a:cubicBezTo>
                      <a:pt x="377" y="510"/>
                      <a:pt x="391" y="453"/>
                      <a:pt x="391" y="393"/>
                    </a:cubicBezTo>
                    <a:cubicBezTo>
                      <a:pt x="391" y="182"/>
                      <a:pt x="225" y="10"/>
                      <a:pt x="16" y="1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6"/>
                      <a:pt x="3" y="69"/>
                      <a:pt x="10" y="65"/>
                    </a:cubicBezTo>
                    <a:cubicBezTo>
                      <a:pt x="13" y="63"/>
                      <a:pt x="18" y="62"/>
                      <a:pt x="22" y="62"/>
                    </a:cubicBezTo>
                    <a:cubicBezTo>
                      <a:pt x="31" y="62"/>
                      <a:pt x="39" y="66"/>
                      <a:pt x="45" y="73"/>
                    </a:cubicBezTo>
                    <a:close/>
                  </a:path>
                </a:pathLst>
              </a:custGeom>
              <a:solidFill>
                <a:schemeClr val="bg1">
                  <a:alpha val="54986"/>
                </a:schemeClr>
              </a:solidFill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CC3CA41F-8BEC-FCB4-0CA1-BBA5D1CDAE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14375" t="11683" r="20027" b="29198"/>
              <a:stretch/>
            </p:blipFill>
            <p:spPr>
              <a:xfrm>
                <a:off x="9599568" y="451009"/>
                <a:ext cx="1062678" cy="957712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735A495C-B542-D389-5D40-89B394F2DC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b="24132"/>
              <a:stretch/>
            </p:blipFill>
            <p:spPr>
              <a:xfrm>
                <a:off x="10710791" y="2004190"/>
                <a:ext cx="764538" cy="759846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48536AAB-46E8-AB00-A4F7-EBBACFA241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70457" y="3050656"/>
                <a:ext cx="1045206" cy="243010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3FB16202-507E-8E66-F656-FAC5261F01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80651" y="1533409"/>
                <a:ext cx="1363190" cy="307548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BBEBD5C-43FF-F794-C7FC-E29065B0F573}"/>
                </a:ext>
              </a:extLst>
            </p:cNvPr>
            <p:cNvGrpSpPr/>
            <p:nvPr/>
          </p:nvGrpSpPr>
          <p:grpSpPr>
            <a:xfrm>
              <a:off x="7653133" y="1772470"/>
              <a:ext cx="583140" cy="567792"/>
              <a:chOff x="7653133" y="1772470"/>
              <a:chExt cx="583140" cy="567792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EF5892C-1285-ABCD-D8A5-31F3E8D6042F}"/>
                  </a:ext>
                </a:extLst>
              </p:cNvPr>
              <p:cNvSpPr/>
              <p:nvPr/>
            </p:nvSpPr>
            <p:spPr>
              <a:xfrm>
                <a:off x="7653133" y="1772470"/>
                <a:ext cx="583140" cy="567792"/>
              </a:xfrm>
              <a:prstGeom prst="ellipse">
                <a:avLst/>
              </a:prstGeom>
              <a:noFill/>
              <a:ln>
                <a:solidFill>
                  <a:srgbClr val="70AD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pic>
            <p:nvPicPr>
              <p:cNvPr id="44" name="Graphic 43" descr="Euro">
                <a:extLst>
                  <a:ext uri="{FF2B5EF4-FFF2-40B4-BE49-F238E27FC236}">
                    <a16:creationId xmlns:a16="http://schemas.microsoft.com/office/drawing/2014/main" id="{E1D280C7-FAC4-49D9-7B2B-6E781D8CF5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7706005" y="1827472"/>
                <a:ext cx="456652" cy="456652"/>
              </a:xfrm>
              <a:prstGeom prst="rect">
                <a:avLst/>
              </a:prstGeom>
            </p:spPr>
          </p:pic>
        </p:grpSp>
        <p:pic>
          <p:nvPicPr>
            <p:cNvPr id="41" name="Graphic 40" descr="Marketing">
              <a:extLst>
                <a:ext uri="{FF2B5EF4-FFF2-40B4-BE49-F238E27FC236}">
                  <a16:creationId xmlns:a16="http://schemas.microsoft.com/office/drawing/2014/main" id="{7A904780-8673-D180-C35F-D7B4C086D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flipH="1">
              <a:off x="8134376" y="2281755"/>
              <a:ext cx="547270" cy="547270"/>
            </a:xfrm>
            <a:prstGeom prst="rect">
              <a:avLst/>
            </a:prstGeom>
          </p:spPr>
        </p:pic>
        <p:pic>
          <p:nvPicPr>
            <p:cNvPr id="42" name="Graphic 41" descr="Court">
              <a:extLst>
                <a:ext uri="{FF2B5EF4-FFF2-40B4-BE49-F238E27FC236}">
                  <a16:creationId xmlns:a16="http://schemas.microsoft.com/office/drawing/2014/main" id="{70D7B05A-25A3-8748-93E4-307D816D4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257188" y="2796658"/>
              <a:ext cx="570708" cy="570708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AC12F6E-B5CD-244F-6416-ED514C0D1BFD}"/>
              </a:ext>
            </a:extLst>
          </p:cNvPr>
          <p:cNvGrpSpPr/>
          <p:nvPr/>
        </p:nvGrpSpPr>
        <p:grpSpPr>
          <a:xfrm rot="630243">
            <a:off x="2971758" y="2657915"/>
            <a:ext cx="2093406" cy="2670572"/>
            <a:chOff x="1884841" y="810557"/>
            <a:chExt cx="2974103" cy="379408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0705B7B-10A6-C503-FA51-EB63CEFBBF22}"/>
                </a:ext>
              </a:extLst>
            </p:cNvPr>
            <p:cNvGrpSpPr/>
            <p:nvPr/>
          </p:nvGrpSpPr>
          <p:grpSpPr>
            <a:xfrm>
              <a:off x="1884841" y="810557"/>
              <a:ext cx="2844930" cy="3794084"/>
              <a:chOff x="602243" y="223620"/>
              <a:chExt cx="2844930" cy="3794084"/>
            </a:xfrm>
          </p:grpSpPr>
          <p:sp>
            <p:nvSpPr>
              <p:cNvPr id="56" name="Freeform 10">
                <a:extLst>
                  <a:ext uri="{FF2B5EF4-FFF2-40B4-BE49-F238E27FC236}">
                    <a16:creationId xmlns:a16="http://schemas.microsoft.com/office/drawing/2014/main" id="{1947BB1A-5CB2-338D-5279-2A0DCD2ED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243" y="223620"/>
                <a:ext cx="2844930" cy="3794084"/>
              </a:xfrm>
              <a:custGeom>
                <a:avLst/>
                <a:gdLst>
                  <a:gd name="T0" fmla="*/ 760485 w 437"/>
                  <a:gd name="T1" fmla="*/ 4185293 h 583"/>
                  <a:gd name="T2" fmla="*/ 989449 w 437"/>
                  <a:gd name="T3" fmla="*/ 3931886 h 583"/>
                  <a:gd name="T4" fmla="*/ 1316539 w 437"/>
                  <a:gd name="T5" fmla="*/ 3858317 h 583"/>
                  <a:gd name="T6" fmla="*/ 1488261 w 437"/>
                  <a:gd name="T7" fmla="*/ 3972758 h 583"/>
                  <a:gd name="T8" fmla="*/ 1520971 w 437"/>
                  <a:gd name="T9" fmla="*/ 4070851 h 583"/>
                  <a:gd name="T10" fmla="*/ 1619098 w 437"/>
                  <a:gd name="T11" fmla="*/ 4111723 h 583"/>
                  <a:gd name="T12" fmla="*/ 1831706 w 437"/>
                  <a:gd name="T13" fmla="*/ 3989107 h 583"/>
                  <a:gd name="T14" fmla="*/ 1880770 w 437"/>
                  <a:gd name="T15" fmla="*/ 3801096 h 583"/>
                  <a:gd name="T16" fmla="*/ 1758111 w 437"/>
                  <a:gd name="T17" fmla="*/ 3204365 h 583"/>
                  <a:gd name="T18" fmla="*/ 2960168 w 437"/>
                  <a:gd name="T19" fmla="*/ 1773845 h 583"/>
                  <a:gd name="T20" fmla="*/ 3091005 w 437"/>
                  <a:gd name="T21" fmla="*/ 1618531 h 583"/>
                  <a:gd name="T22" fmla="*/ 3091005 w 437"/>
                  <a:gd name="T23" fmla="*/ 1209811 h 583"/>
                  <a:gd name="T24" fmla="*/ 3115536 w 437"/>
                  <a:gd name="T25" fmla="*/ 1046323 h 583"/>
                  <a:gd name="T26" fmla="*/ 3140068 w 437"/>
                  <a:gd name="T27" fmla="*/ 1029974 h 583"/>
                  <a:gd name="T28" fmla="*/ 3262727 w 437"/>
                  <a:gd name="T29" fmla="*/ 1070846 h 583"/>
                  <a:gd name="T30" fmla="*/ 3303613 w 437"/>
                  <a:gd name="T31" fmla="*/ 1144416 h 583"/>
                  <a:gd name="T32" fmla="*/ 3499868 w 437"/>
                  <a:gd name="T33" fmla="*/ 1160765 h 583"/>
                  <a:gd name="T34" fmla="*/ 3573463 w 437"/>
                  <a:gd name="T35" fmla="*/ 915533 h 583"/>
                  <a:gd name="T36" fmla="*/ 3499868 w 437"/>
                  <a:gd name="T37" fmla="*/ 662126 h 583"/>
                  <a:gd name="T38" fmla="*/ 3303613 w 437"/>
                  <a:gd name="T39" fmla="*/ 678475 h 583"/>
                  <a:gd name="T40" fmla="*/ 3262727 w 437"/>
                  <a:gd name="T41" fmla="*/ 752045 h 583"/>
                  <a:gd name="T42" fmla="*/ 3140068 w 437"/>
                  <a:gd name="T43" fmla="*/ 792917 h 583"/>
                  <a:gd name="T44" fmla="*/ 3115536 w 437"/>
                  <a:gd name="T45" fmla="*/ 784742 h 583"/>
                  <a:gd name="T46" fmla="*/ 3091005 w 437"/>
                  <a:gd name="T47" fmla="*/ 621254 h 583"/>
                  <a:gd name="T48" fmla="*/ 3091005 w 437"/>
                  <a:gd name="T49" fmla="*/ 130790 h 583"/>
                  <a:gd name="T50" fmla="*/ 2960168 w 437"/>
                  <a:gd name="T51" fmla="*/ 8174 h 583"/>
                  <a:gd name="T52" fmla="*/ 0 w 437"/>
                  <a:gd name="T53" fmla="*/ 3204365 h 583"/>
                  <a:gd name="T54" fmla="*/ 359799 w 437"/>
                  <a:gd name="T55" fmla="*/ 4675757 h 583"/>
                  <a:gd name="T56" fmla="*/ 547876 w 437"/>
                  <a:gd name="T57" fmla="*/ 4732977 h 583"/>
                  <a:gd name="T58" fmla="*/ 825903 w 437"/>
                  <a:gd name="T59" fmla="*/ 4569489 h 583"/>
                  <a:gd name="T60" fmla="*/ 850435 w 437"/>
                  <a:gd name="T61" fmla="*/ 4463222 h 583"/>
                  <a:gd name="T62" fmla="*/ 776840 w 437"/>
                  <a:gd name="T63" fmla="*/ 4381478 h 583"/>
                  <a:gd name="T64" fmla="*/ 760485 w 437"/>
                  <a:gd name="T65" fmla="*/ 4185293 h 5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37" h="583">
                    <a:moveTo>
                      <a:pt x="93" y="512"/>
                    </a:moveTo>
                    <a:cubicBezTo>
                      <a:pt x="97" y="499"/>
                      <a:pt x="107" y="489"/>
                      <a:pt x="121" y="481"/>
                    </a:cubicBezTo>
                    <a:cubicBezTo>
                      <a:pt x="134" y="473"/>
                      <a:pt x="149" y="470"/>
                      <a:pt x="161" y="472"/>
                    </a:cubicBezTo>
                    <a:cubicBezTo>
                      <a:pt x="170" y="473"/>
                      <a:pt x="178" y="479"/>
                      <a:pt x="182" y="486"/>
                    </a:cubicBezTo>
                    <a:cubicBezTo>
                      <a:pt x="184" y="490"/>
                      <a:pt x="185" y="494"/>
                      <a:pt x="186" y="498"/>
                    </a:cubicBezTo>
                    <a:cubicBezTo>
                      <a:pt x="186" y="506"/>
                      <a:pt x="190" y="508"/>
                      <a:pt x="198" y="503"/>
                    </a:cubicBezTo>
                    <a:cubicBezTo>
                      <a:pt x="224" y="488"/>
                      <a:pt x="224" y="488"/>
                      <a:pt x="224" y="488"/>
                    </a:cubicBezTo>
                    <a:cubicBezTo>
                      <a:pt x="232" y="483"/>
                      <a:pt x="234" y="473"/>
                      <a:pt x="230" y="465"/>
                    </a:cubicBezTo>
                    <a:cubicBezTo>
                      <a:pt x="220" y="443"/>
                      <a:pt x="215" y="418"/>
                      <a:pt x="215" y="392"/>
                    </a:cubicBezTo>
                    <a:cubicBezTo>
                      <a:pt x="215" y="304"/>
                      <a:pt x="278" y="231"/>
                      <a:pt x="362" y="217"/>
                    </a:cubicBezTo>
                    <a:cubicBezTo>
                      <a:pt x="371" y="215"/>
                      <a:pt x="378" y="207"/>
                      <a:pt x="378" y="198"/>
                    </a:cubicBezTo>
                    <a:cubicBezTo>
                      <a:pt x="378" y="148"/>
                      <a:pt x="378" y="148"/>
                      <a:pt x="378" y="148"/>
                    </a:cubicBezTo>
                    <a:cubicBezTo>
                      <a:pt x="378" y="139"/>
                      <a:pt x="379" y="129"/>
                      <a:pt x="381" y="128"/>
                    </a:cubicBezTo>
                    <a:cubicBezTo>
                      <a:pt x="382" y="127"/>
                      <a:pt x="383" y="126"/>
                      <a:pt x="384" y="126"/>
                    </a:cubicBezTo>
                    <a:cubicBezTo>
                      <a:pt x="390" y="126"/>
                      <a:pt x="395" y="126"/>
                      <a:pt x="399" y="131"/>
                    </a:cubicBezTo>
                    <a:cubicBezTo>
                      <a:pt x="401" y="134"/>
                      <a:pt x="402" y="137"/>
                      <a:pt x="404" y="140"/>
                    </a:cubicBezTo>
                    <a:cubicBezTo>
                      <a:pt x="409" y="149"/>
                      <a:pt x="421" y="150"/>
                      <a:pt x="428" y="142"/>
                    </a:cubicBezTo>
                    <a:cubicBezTo>
                      <a:pt x="434" y="134"/>
                      <a:pt x="437" y="122"/>
                      <a:pt x="437" y="112"/>
                    </a:cubicBezTo>
                    <a:cubicBezTo>
                      <a:pt x="437" y="101"/>
                      <a:pt x="434" y="90"/>
                      <a:pt x="428" y="81"/>
                    </a:cubicBezTo>
                    <a:cubicBezTo>
                      <a:pt x="421" y="73"/>
                      <a:pt x="409" y="74"/>
                      <a:pt x="404" y="83"/>
                    </a:cubicBezTo>
                    <a:cubicBezTo>
                      <a:pt x="402" y="86"/>
                      <a:pt x="401" y="89"/>
                      <a:pt x="399" y="92"/>
                    </a:cubicBezTo>
                    <a:cubicBezTo>
                      <a:pt x="395" y="97"/>
                      <a:pt x="390" y="97"/>
                      <a:pt x="384" y="97"/>
                    </a:cubicBezTo>
                    <a:cubicBezTo>
                      <a:pt x="383" y="97"/>
                      <a:pt x="382" y="97"/>
                      <a:pt x="381" y="96"/>
                    </a:cubicBezTo>
                    <a:cubicBezTo>
                      <a:pt x="379" y="94"/>
                      <a:pt x="378" y="85"/>
                      <a:pt x="378" y="76"/>
                    </a:cubicBezTo>
                    <a:cubicBezTo>
                      <a:pt x="378" y="16"/>
                      <a:pt x="378" y="16"/>
                      <a:pt x="378" y="16"/>
                    </a:cubicBezTo>
                    <a:cubicBezTo>
                      <a:pt x="378" y="7"/>
                      <a:pt x="371" y="0"/>
                      <a:pt x="362" y="1"/>
                    </a:cubicBezTo>
                    <a:cubicBezTo>
                      <a:pt x="159" y="17"/>
                      <a:pt x="0" y="186"/>
                      <a:pt x="0" y="392"/>
                    </a:cubicBezTo>
                    <a:cubicBezTo>
                      <a:pt x="0" y="457"/>
                      <a:pt x="16" y="518"/>
                      <a:pt x="44" y="572"/>
                    </a:cubicBezTo>
                    <a:cubicBezTo>
                      <a:pt x="48" y="581"/>
                      <a:pt x="59" y="583"/>
                      <a:pt x="67" y="579"/>
                    </a:cubicBezTo>
                    <a:cubicBezTo>
                      <a:pt x="101" y="559"/>
                      <a:pt x="101" y="559"/>
                      <a:pt x="101" y="559"/>
                    </a:cubicBezTo>
                    <a:cubicBezTo>
                      <a:pt x="109" y="554"/>
                      <a:pt x="110" y="550"/>
                      <a:pt x="104" y="546"/>
                    </a:cubicBezTo>
                    <a:cubicBezTo>
                      <a:pt x="100" y="543"/>
                      <a:pt x="97" y="540"/>
                      <a:pt x="95" y="536"/>
                    </a:cubicBezTo>
                    <a:cubicBezTo>
                      <a:pt x="90" y="529"/>
                      <a:pt x="90" y="520"/>
                      <a:pt x="93" y="512"/>
                    </a:cubicBezTo>
                    <a:close/>
                  </a:path>
                </a:pathLst>
              </a:custGeom>
              <a:solidFill>
                <a:schemeClr val="bg1">
                  <a:alpha val="54986"/>
                </a:schemeClr>
              </a:solidFill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18E32D57-2FD4-8129-5088-25DE852CDB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/>
              <a:srcRect t="7536" b="13517"/>
              <a:stretch/>
            </p:blipFill>
            <p:spPr>
              <a:xfrm>
                <a:off x="1290195" y="1144359"/>
                <a:ext cx="962796" cy="760100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1DD8492D-2D30-F14A-DC4B-95A5B09701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5"/>
              <a:srcRect l="697" t="22340" r="-697" b="40916"/>
              <a:stretch/>
            </p:blipFill>
            <p:spPr>
              <a:xfrm>
                <a:off x="816598" y="2487766"/>
                <a:ext cx="973632" cy="35774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C028BF4-3F56-0B48-1AFD-1E04016E99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6"/>
              <a:srcRect t="26349" b="37405"/>
              <a:stretch/>
            </p:blipFill>
            <p:spPr>
              <a:xfrm>
                <a:off x="762242" y="2826852"/>
                <a:ext cx="1287886" cy="466814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8E724DAC-94EC-ACF4-770A-898FF8C624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6598" y="2057409"/>
                <a:ext cx="1108448" cy="313422"/>
              </a:xfrm>
              <a:prstGeom prst="rect">
                <a:avLst/>
              </a:prstGeom>
              <a:solidFill>
                <a:srgbClr val="002060"/>
              </a:solidFill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920E09A-8122-C765-32B6-B9730902C1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/>
              <a:srcRect t="20993" b="43562"/>
              <a:stretch/>
            </p:blipFill>
            <p:spPr>
              <a:xfrm>
                <a:off x="1550530" y="606490"/>
                <a:ext cx="1554536" cy="551008"/>
              </a:xfrm>
              <a:prstGeom prst="rect">
                <a:avLst/>
              </a:prstGeom>
            </p:spPr>
          </p:pic>
        </p:grpSp>
        <p:pic>
          <p:nvPicPr>
            <p:cNvPr id="52" name="Graphic 51" descr="Money">
              <a:extLst>
                <a:ext uri="{FF2B5EF4-FFF2-40B4-BE49-F238E27FC236}">
                  <a16:creationId xmlns:a16="http://schemas.microsoft.com/office/drawing/2014/main" id="{CBC91DE2-3D6A-944D-BCF3-FDE92BE6C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3730453" y="2216310"/>
              <a:ext cx="773664" cy="773664"/>
            </a:xfrm>
            <a:prstGeom prst="rect">
              <a:avLst/>
            </a:prstGeom>
          </p:spPr>
        </p:pic>
        <p:pic>
          <p:nvPicPr>
            <p:cNvPr id="53" name="Graphic 52" descr="Exclamation mark">
              <a:extLst>
                <a:ext uri="{FF2B5EF4-FFF2-40B4-BE49-F238E27FC236}">
                  <a16:creationId xmlns:a16="http://schemas.microsoft.com/office/drawing/2014/main" id="{3929CC5F-9FD9-09E2-B888-2453CC4D2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4280704" y="2355226"/>
              <a:ext cx="578240" cy="578240"/>
            </a:xfrm>
            <a:prstGeom prst="rect">
              <a:avLst/>
            </a:prstGeom>
          </p:spPr>
        </p:pic>
        <p:pic>
          <p:nvPicPr>
            <p:cNvPr id="54" name="Graphic 53" descr="Lock">
              <a:extLst>
                <a:ext uri="{FF2B5EF4-FFF2-40B4-BE49-F238E27FC236}">
                  <a16:creationId xmlns:a16="http://schemas.microsoft.com/office/drawing/2014/main" id="{469DE77E-7450-0668-C154-429E4C906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3253765" y="2785894"/>
              <a:ext cx="1009880" cy="1009880"/>
            </a:xfrm>
            <a:prstGeom prst="rect">
              <a:avLst/>
            </a:prstGeom>
          </p:spPr>
        </p:pic>
        <p:pic>
          <p:nvPicPr>
            <p:cNvPr id="55" name="Graphic 54" descr="Brain in head">
              <a:extLst>
                <a:ext uri="{FF2B5EF4-FFF2-40B4-BE49-F238E27FC236}">
                  <a16:creationId xmlns:a16="http://schemas.microsoft.com/office/drawing/2014/main" id="{5B841AB2-8551-197F-CACA-B6CD5DAE3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3553078" y="2957505"/>
              <a:ext cx="441160" cy="44116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489B923-CB3B-782A-E6B0-F38603AC07B5}"/>
              </a:ext>
            </a:extLst>
          </p:cNvPr>
          <p:cNvGrpSpPr/>
          <p:nvPr/>
        </p:nvGrpSpPr>
        <p:grpSpPr>
          <a:xfrm>
            <a:off x="6911974" y="530969"/>
            <a:ext cx="5014916" cy="4915505"/>
            <a:chOff x="6889436" y="773190"/>
            <a:chExt cx="5014916" cy="4915505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614F703-5649-023E-F4EC-71D6D8BA1DC4}"/>
                </a:ext>
              </a:extLst>
            </p:cNvPr>
            <p:cNvSpPr/>
            <p:nvPr/>
          </p:nvSpPr>
          <p:spPr>
            <a:xfrm>
              <a:off x="6889436" y="779219"/>
              <a:ext cx="5014916" cy="49094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0F1117C-9EA6-5D37-F29F-75D7F63AEF50}"/>
                </a:ext>
              </a:extLst>
            </p:cNvPr>
            <p:cNvGrpSpPr/>
            <p:nvPr/>
          </p:nvGrpSpPr>
          <p:grpSpPr>
            <a:xfrm>
              <a:off x="6953943" y="773190"/>
              <a:ext cx="4914106" cy="4891956"/>
              <a:chOff x="660208" y="681259"/>
              <a:chExt cx="5134479" cy="5111334"/>
            </a:xfrm>
            <a:noFill/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75488941-B0DE-1D36-EE38-8FEE48E4952F}"/>
                  </a:ext>
                </a:extLst>
              </p:cNvPr>
              <p:cNvGrpSpPr/>
              <p:nvPr/>
            </p:nvGrpSpPr>
            <p:grpSpPr>
              <a:xfrm>
                <a:off x="1098306" y="3839941"/>
                <a:ext cx="4322376" cy="1952652"/>
                <a:chOff x="3863681" y="3998746"/>
                <a:chExt cx="4322376" cy="1952652"/>
              </a:xfrm>
              <a:grpFill/>
            </p:grpSpPr>
            <p:sp>
              <p:nvSpPr>
                <p:cNvPr id="80" name="Freeform 12">
                  <a:extLst>
                    <a:ext uri="{FF2B5EF4-FFF2-40B4-BE49-F238E27FC236}">
                      <a16:creationId xmlns:a16="http://schemas.microsoft.com/office/drawing/2014/main" id="{DB4F06E6-7106-02A7-022C-76ED59020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3681" y="3998746"/>
                  <a:ext cx="4322376" cy="1952652"/>
                </a:xfrm>
                <a:custGeom>
                  <a:avLst/>
                  <a:gdLst>
                    <a:gd name="T0" fmla="*/ 4758770 w 664"/>
                    <a:gd name="T1" fmla="*/ 874792 h 300"/>
                    <a:gd name="T2" fmla="*/ 4423530 w 664"/>
                    <a:gd name="T3" fmla="*/ 801211 h 300"/>
                    <a:gd name="T4" fmla="*/ 4194586 w 664"/>
                    <a:gd name="T5" fmla="*/ 555943 h 300"/>
                    <a:gd name="T6" fmla="*/ 4210939 w 664"/>
                    <a:gd name="T7" fmla="*/ 351552 h 300"/>
                    <a:gd name="T8" fmla="*/ 4284529 w 664"/>
                    <a:gd name="T9" fmla="*/ 269796 h 300"/>
                    <a:gd name="T10" fmla="*/ 4268175 w 664"/>
                    <a:gd name="T11" fmla="*/ 171688 h 300"/>
                    <a:gd name="T12" fmla="*/ 4055584 w 664"/>
                    <a:gd name="T13" fmla="*/ 49054 h 300"/>
                    <a:gd name="T14" fmla="*/ 3859346 w 664"/>
                    <a:gd name="T15" fmla="*/ 89932 h 300"/>
                    <a:gd name="T16" fmla="*/ 2681919 w 664"/>
                    <a:gd name="T17" fmla="*/ 694928 h 300"/>
                    <a:gd name="T18" fmla="*/ 1569904 w 664"/>
                    <a:gd name="T19" fmla="*/ 179864 h 300"/>
                    <a:gd name="T20" fmla="*/ 1365489 w 664"/>
                    <a:gd name="T21" fmla="*/ 138986 h 300"/>
                    <a:gd name="T22" fmla="*/ 1013896 w 664"/>
                    <a:gd name="T23" fmla="*/ 343376 h 300"/>
                    <a:gd name="T24" fmla="*/ 866718 w 664"/>
                    <a:gd name="T25" fmla="*/ 408781 h 300"/>
                    <a:gd name="T26" fmla="*/ 834011 w 664"/>
                    <a:gd name="T27" fmla="*/ 392430 h 300"/>
                    <a:gd name="T28" fmla="*/ 809482 w 664"/>
                    <a:gd name="T29" fmla="*/ 269796 h 300"/>
                    <a:gd name="T30" fmla="*/ 858541 w 664"/>
                    <a:gd name="T31" fmla="*/ 188039 h 300"/>
                    <a:gd name="T32" fmla="*/ 768599 w 664"/>
                    <a:gd name="T33" fmla="*/ 16351 h 300"/>
                    <a:gd name="T34" fmla="*/ 515125 w 664"/>
                    <a:gd name="T35" fmla="*/ 73581 h 300"/>
                    <a:gd name="T36" fmla="*/ 343416 w 664"/>
                    <a:gd name="T37" fmla="*/ 261620 h 300"/>
                    <a:gd name="T38" fmla="*/ 449712 w 664"/>
                    <a:gd name="T39" fmla="*/ 425133 h 300"/>
                    <a:gd name="T40" fmla="*/ 539654 w 664"/>
                    <a:gd name="T41" fmla="*/ 425133 h 300"/>
                    <a:gd name="T42" fmla="*/ 629597 w 664"/>
                    <a:gd name="T43" fmla="*/ 506889 h 300"/>
                    <a:gd name="T44" fmla="*/ 637773 w 664"/>
                    <a:gd name="T45" fmla="*/ 539591 h 300"/>
                    <a:gd name="T46" fmla="*/ 498771 w 664"/>
                    <a:gd name="T47" fmla="*/ 637699 h 300"/>
                    <a:gd name="T48" fmla="*/ 81766 w 664"/>
                    <a:gd name="T49" fmla="*/ 882968 h 300"/>
                    <a:gd name="T50" fmla="*/ 40883 w 664"/>
                    <a:gd name="T51" fmla="*/ 1062831 h 300"/>
                    <a:gd name="T52" fmla="*/ 2681919 w 664"/>
                    <a:gd name="T53" fmla="*/ 2452688 h 300"/>
                    <a:gd name="T54" fmla="*/ 5388367 w 664"/>
                    <a:gd name="T55" fmla="*/ 972900 h 300"/>
                    <a:gd name="T56" fmla="*/ 5339308 w 664"/>
                    <a:gd name="T57" fmla="*/ 784860 h 300"/>
                    <a:gd name="T58" fmla="*/ 5053127 w 664"/>
                    <a:gd name="T59" fmla="*/ 621348 h 300"/>
                    <a:gd name="T60" fmla="*/ 4955008 w 664"/>
                    <a:gd name="T61" fmla="*/ 662226 h 300"/>
                    <a:gd name="T62" fmla="*/ 4922302 w 664"/>
                    <a:gd name="T63" fmla="*/ 760333 h 300"/>
                    <a:gd name="T64" fmla="*/ 4758770 w 664"/>
                    <a:gd name="T65" fmla="*/ 874792 h 30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64" h="300">
                      <a:moveTo>
                        <a:pt x="582" y="107"/>
                      </a:moveTo>
                      <a:cubicBezTo>
                        <a:pt x="569" y="109"/>
                        <a:pt x="555" y="106"/>
                        <a:pt x="541" y="98"/>
                      </a:cubicBezTo>
                      <a:cubicBezTo>
                        <a:pt x="528" y="91"/>
                        <a:pt x="518" y="80"/>
                        <a:pt x="513" y="68"/>
                      </a:cubicBezTo>
                      <a:cubicBezTo>
                        <a:pt x="510" y="59"/>
                        <a:pt x="511" y="50"/>
                        <a:pt x="515" y="43"/>
                      </a:cubicBezTo>
                      <a:cubicBezTo>
                        <a:pt x="517" y="39"/>
                        <a:pt x="520" y="36"/>
                        <a:pt x="524" y="33"/>
                      </a:cubicBezTo>
                      <a:cubicBezTo>
                        <a:pt x="530" y="29"/>
                        <a:pt x="530" y="25"/>
                        <a:pt x="522" y="21"/>
                      </a:cubicBezTo>
                      <a:cubicBezTo>
                        <a:pt x="496" y="6"/>
                        <a:pt x="496" y="6"/>
                        <a:pt x="496" y="6"/>
                      </a:cubicBezTo>
                      <a:cubicBezTo>
                        <a:pt x="488" y="1"/>
                        <a:pt x="478" y="4"/>
                        <a:pt x="472" y="11"/>
                      </a:cubicBezTo>
                      <a:cubicBezTo>
                        <a:pt x="440" y="56"/>
                        <a:pt x="387" y="85"/>
                        <a:pt x="328" y="85"/>
                      </a:cubicBezTo>
                      <a:cubicBezTo>
                        <a:pt x="273" y="85"/>
                        <a:pt x="224" y="60"/>
                        <a:pt x="192" y="22"/>
                      </a:cubicBezTo>
                      <a:cubicBezTo>
                        <a:pt x="186" y="15"/>
                        <a:pt x="175" y="12"/>
                        <a:pt x="167" y="17"/>
                      </a:cubicBezTo>
                      <a:cubicBezTo>
                        <a:pt x="124" y="42"/>
                        <a:pt x="124" y="42"/>
                        <a:pt x="124" y="42"/>
                      </a:cubicBezTo>
                      <a:cubicBezTo>
                        <a:pt x="116" y="46"/>
                        <a:pt x="108" y="50"/>
                        <a:pt x="106" y="50"/>
                      </a:cubicBezTo>
                      <a:cubicBezTo>
                        <a:pt x="104" y="49"/>
                        <a:pt x="103" y="49"/>
                        <a:pt x="102" y="48"/>
                      </a:cubicBezTo>
                      <a:cubicBezTo>
                        <a:pt x="99" y="43"/>
                        <a:pt x="97" y="38"/>
                        <a:pt x="99" y="33"/>
                      </a:cubicBezTo>
                      <a:cubicBezTo>
                        <a:pt x="101" y="29"/>
                        <a:pt x="103" y="27"/>
                        <a:pt x="105" y="23"/>
                      </a:cubicBezTo>
                      <a:cubicBezTo>
                        <a:pt x="110" y="14"/>
                        <a:pt x="105" y="4"/>
                        <a:pt x="94" y="2"/>
                      </a:cubicBezTo>
                      <a:cubicBezTo>
                        <a:pt x="84" y="0"/>
                        <a:pt x="73" y="4"/>
                        <a:pt x="63" y="9"/>
                      </a:cubicBezTo>
                      <a:cubicBezTo>
                        <a:pt x="54" y="14"/>
                        <a:pt x="45" y="22"/>
                        <a:pt x="42" y="32"/>
                      </a:cubicBezTo>
                      <a:cubicBezTo>
                        <a:pt x="38" y="42"/>
                        <a:pt x="45" y="52"/>
                        <a:pt x="55" y="52"/>
                      </a:cubicBezTo>
                      <a:cubicBezTo>
                        <a:pt x="59" y="52"/>
                        <a:pt x="62" y="52"/>
                        <a:pt x="66" y="52"/>
                      </a:cubicBezTo>
                      <a:cubicBezTo>
                        <a:pt x="72" y="52"/>
                        <a:pt x="74" y="57"/>
                        <a:pt x="77" y="62"/>
                      </a:cubicBezTo>
                      <a:cubicBezTo>
                        <a:pt x="78" y="63"/>
                        <a:pt x="78" y="65"/>
                        <a:pt x="78" y="66"/>
                      </a:cubicBezTo>
                      <a:cubicBezTo>
                        <a:pt x="77" y="68"/>
                        <a:pt x="69" y="73"/>
                        <a:pt x="61" y="78"/>
                      </a:cubicBezTo>
                      <a:cubicBezTo>
                        <a:pt x="10" y="108"/>
                        <a:pt x="10" y="108"/>
                        <a:pt x="10" y="108"/>
                      </a:cubicBezTo>
                      <a:cubicBezTo>
                        <a:pt x="2" y="112"/>
                        <a:pt x="0" y="122"/>
                        <a:pt x="5" y="130"/>
                      </a:cubicBezTo>
                      <a:cubicBezTo>
                        <a:pt x="76" y="232"/>
                        <a:pt x="194" y="300"/>
                        <a:pt x="328" y="300"/>
                      </a:cubicBezTo>
                      <a:cubicBezTo>
                        <a:pt x="467" y="300"/>
                        <a:pt x="589" y="228"/>
                        <a:pt x="659" y="119"/>
                      </a:cubicBezTo>
                      <a:cubicBezTo>
                        <a:pt x="664" y="111"/>
                        <a:pt x="661" y="101"/>
                        <a:pt x="653" y="96"/>
                      </a:cubicBezTo>
                      <a:cubicBezTo>
                        <a:pt x="618" y="76"/>
                        <a:pt x="618" y="76"/>
                        <a:pt x="618" y="76"/>
                      </a:cubicBezTo>
                      <a:cubicBezTo>
                        <a:pt x="610" y="72"/>
                        <a:pt x="606" y="74"/>
                        <a:pt x="606" y="81"/>
                      </a:cubicBezTo>
                      <a:cubicBezTo>
                        <a:pt x="606" y="85"/>
                        <a:pt x="604" y="89"/>
                        <a:pt x="602" y="93"/>
                      </a:cubicBezTo>
                      <a:cubicBezTo>
                        <a:pt x="598" y="101"/>
                        <a:pt x="590" y="106"/>
                        <a:pt x="582" y="107"/>
                      </a:cubicBezTo>
                      <a:close/>
                    </a:path>
                  </a:pathLst>
                </a:custGeom>
                <a:grpFill/>
                <a:ln w="762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2B1F9EB0-D4A1-4795-486E-1AD4D1DBF0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7313" t="26265" r="26364" b="29987"/>
                <a:stretch/>
              </p:blipFill>
              <p:spPr>
                <a:xfrm>
                  <a:off x="6429819" y="4457558"/>
                  <a:ext cx="985118" cy="93035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D4654833-A20D-0B51-DDFB-BB0EA633F5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0060" t="5911" r="24482" b="38405"/>
                <a:stretch/>
              </p:blipFill>
              <p:spPr>
                <a:xfrm>
                  <a:off x="5391065" y="4604641"/>
                  <a:ext cx="918384" cy="92215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3" name="Picture 2">
                  <a:extLst>
                    <a:ext uri="{FF2B5EF4-FFF2-40B4-BE49-F238E27FC236}">
                      <a16:creationId xmlns:a16="http://schemas.microsoft.com/office/drawing/2014/main" id="{2EBF0F27-426F-05EC-6AEE-300E0173D51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724" t="7037" r="21896" b="37932"/>
                <a:stretch/>
              </p:blipFill>
              <p:spPr bwMode="auto">
                <a:xfrm>
                  <a:off x="4280336" y="4400468"/>
                  <a:ext cx="989288" cy="1001118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4" name="Picture 2" descr="University of Western Macedonia">
                  <a:extLst>
                    <a:ext uri="{FF2B5EF4-FFF2-40B4-BE49-F238E27FC236}">
                      <a16:creationId xmlns:a16="http://schemas.microsoft.com/office/drawing/2014/main" id="{608914B6-4739-CB25-3173-A246317F7D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60293" y="5526795"/>
                  <a:ext cx="1508742" cy="285720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BB21D06-ECD5-55B4-A86C-C18EE54F1266}"/>
                  </a:ext>
                </a:extLst>
              </p:cNvPr>
              <p:cNvGrpSpPr/>
              <p:nvPr/>
            </p:nvGrpSpPr>
            <p:grpSpPr>
              <a:xfrm>
                <a:off x="3249289" y="681259"/>
                <a:ext cx="2545398" cy="3775126"/>
                <a:chOff x="9278048" y="223620"/>
                <a:chExt cx="2545398" cy="3775126"/>
              </a:xfrm>
              <a:grpFill/>
            </p:grpSpPr>
            <p:sp>
              <p:nvSpPr>
                <p:cNvPr id="75" name="Freeform 11">
                  <a:extLst>
                    <a:ext uri="{FF2B5EF4-FFF2-40B4-BE49-F238E27FC236}">
                      <a16:creationId xmlns:a16="http://schemas.microsoft.com/office/drawing/2014/main" id="{D0E49F67-7E33-D3C3-6B65-EF89C2C3AE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78048" y="223620"/>
                  <a:ext cx="2545398" cy="3775126"/>
                </a:xfrm>
                <a:custGeom>
                  <a:avLst/>
                  <a:gdLst>
                    <a:gd name="T0" fmla="*/ 367967 w 391"/>
                    <a:gd name="T1" fmla="*/ 596821 h 580"/>
                    <a:gd name="T2" fmla="*/ 466092 w 391"/>
                    <a:gd name="T3" fmla="*/ 923846 h 580"/>
                    <a:gd name="T4" fmla="*/ 367967 w 391"/>
                    <a:gd name="T5" fmla="*/ 1242695 h 580"/>
                    <a:gd name="T6" fmla="*/ 179895 w 391"/>
                    <a:gd name="T7" fmla="*/ 1332627 h 580"/>
                    <a:gd name="T8" fmla="*/ 81770 w 391"/>
                    <a:gd name="T9" fmla="*/ 1308100 h 580"/>
                    <a:gd name="T10" fmla="*/ 0 w 391"/>
                    <a:gd name="T11" fmla="*/ 1373505 h 580"/>
                    <a:gd name="T12" fmla="*/ 0 w 391"/>
                    <a:gd name="T13" fmla="*/ 1618774 h 580"/>
                    <a:gd name="T14" fmla="*/ 130833 w 391"/>
                    <a:gd name="T15" fmla="*/ 1765935 h 580"/>
                    <a:gd name="T16" fmla="*/ 1439160 w 391"/>
                    <a:gd name="T17" fmla="*/ 3213021 h 580"/>
                    <a:gd name="T18" fmla="*/ 1349213 w 391"/>
                    <a:gd name="T19" fmla="*/ 3711734 h 580"/>
                    <a:gd name="T20" fmla="*/ 1422806 w 391"/>
                    <a:gd name="T21" fmla="*/ 3899774 h 580"/>
                    <a:gd name="T22" fmla="*/ 1774419 w 391"/>
                    <a:gd name="T23" fmla="*/ 4104164 h 580"/>
                    <a:gd name="T24" fmla="*/ 1905252 w 391"/>
                    <a:gd name="T25" fmla="*/ 4202272 h 580"/>
                    <a:gd name="T26" fmla="*/ 1905252 w 391"/>
                    <a:gd name="T27" fmla="*/ 4234974 h 580"/>
                    <a:gd name="T28" fmla="*/ 1807127 w 391"/>
                    <a:gd name="T29" fmla="*/ 4316730 h 580"/>
                    <a:gd name="T30" fmla="*/ 1725357 w 391"/>
                    <a:gd name="T31" fmla="*/ 4316730 h 580"/>
                    <a:gd name="T32" fmla="*/ 1610878 w 391"/>
                    <a:gd name="T33" fmla="*/ 4480243 h 580"/>
                    <a:gd name="T34" fmla="*/ 1790773 w 391"/>
                    <a:gd name="T35" fmla="*/ 4668282 h 580"/>
                    <a:gd name="T36" fmla="*/ 2044262 w 391"/>
                    <a:gd name="T37" fmla="*/ 4725512 h 580"/>
                    <a:gd name="T38" fmla="*/ 2126032 w 391"/>
                    <a:gd name="T39" fmla="*/ 4553824 h 580"/>
                    <a:gd name="T40" fmla="*/ 2085147 w 391"/>
                    <a:gd name="T41" fmla="*/ 4480243 h 580"/>
                    <a:gd name="T42" fmla="*/ 2109678 w 391"/>
                    <a:gd name="T43" fmla="*/ 4357609 h 580"/>
                    <a:gd name="T44" fmla="*/ 2134209 w 391"/>
                    <a:gd name="T45" fmla="*/ 4333082 h 580"/>
                    <a:gd name="T46" fmla="*/ 2281396 w 391"/>
                    <a:gd name="T47" fmla="*/ 4398487 h 580"/>
                    <a:gd name="T48" fmla="*/ 2706602 w 391"/>
                    <a:gd name="T49" fmla="*/ 4643755 h 580"/>
                    <a:gd name="T50" fmla="*/ 2886497 w 391"/>
                    <a:gd name="T51" fmla="*/ 4594702 h 580"/>
                    <a:gd name="T52" fmla="*/ 3197225 w 391"/>
                    <a:gd name="T53" fmla="*/ 3213021 h 580"/>
                    <a:gd name="T54" fmla="*/ 130833 w 391"/>
                    <a:gd name="T55" fmla="*/ 8176 h 580"/>
                    <a:gd name="T56" fmla="*/ 0 w 391"/>
                    <a:gd name="T57" fmla="*/ 138986 h 580"/>
                    <a:gd name="T58" fmla="*/ 0 w 391"/>
                    <a:gd name="T59" fmla="*/ 466011 h 580"/>
                    <a:gd name="T60" fmla="*/ 81770 w 391"/>
                    <a:gd name="T61" fmla="*/ 531416 h 580"/>
                    <a:gd name="T62" fmla="*/ 179895 w 391"/>
                    <a:gd name="T63" fmla="*/ 506889 h 580"/>
                    <a:gd name="T64" fmla="*/ 367967 w 391"/>
                    <a:gd name="T65" fmla="*/ 596821 h 58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91" h="580">
                      <a:moveTo>
                        <a:pt x="45" y="73"/>
                      </a:moveTo>
                      <a:cubicBezTo>
                        <a:pt x="53" y="83"/>
                        <a:pt x="57" y="97"/>
                        <a:pt x="57" y="113"/>
                      </a:cubicBezTo>
                      <a:cubicBezTo>
                        <a:pt x="57" y="128"/>
                        <a:pt x="53" y="142"/>
                        <a:pt x="45" y="152"/>
                      </a:cubicBezTo>
                      <a:cubicBezTo>
                        <a:pt x="39" y="159"/>
                        <a:pt x="31" y="163"/>
                        <a:pt x="22" y="163"/>
                      </a:cubicBezTo>
                      <a:cubicBezTo>
                        <a:pt x="18" y="163"/>
                        <a:pt x="13" y="162"/>
                        <a:pt x="10" y="160"/>
                      </a:cubicBezTo>
                      <a:cubicBezTo>
                        <a:pt x="3" y="157"/>
                        <a:pt x="0" y="159"/>
                        <a:pt x="0" y="168"/>
                      </a:cubicBezTo>
                      <a:cubicBezTo>
                        <a:pt x="0" y="198"/>
                        <a:pt x="0" y="198"/>
                        <a:pt x="0" y="198"/>
                      </a:cubicBezTo>
                      <a:cubicBezTo>
                        <a:pt x="0" y="207"/>
                        <a:pt x="7" y="215"/>
                        <a:pt x="16" y="216"/>
                      </a:cubicBezTo>
                      <a:cubicBezTo>
                        <a:pt x="106" y="225"/>
                        <a:pt x="176" y="301"/>
                        <a:pt x="176" y="393"/>
                      </a:cubicBezTo>
                      <a:cubicBezTo>
                        <a:pt x="176" y="414"/>
                        <a:pt x="172" y="435"/>
                        <a:pt x="165" y="454"/>
                      </a:cubicBezTo>
                      <a:cubicBezTo>
                        <a:pt x="162" y="462"/>
                        <a:pt x="166" y="473"/>
                        <a:pt x="174" y="477"/>
                      </a:cubicBezTo>
                      <a:cubicBezTo>
                        <a:pt x="217" y="502"/>
                        <a:pt x="217" y="502"/>
                        <a:pt x="217" y="502"/>
                      </a:cubicBezTo>
                      <a:cubicBezTo>
                        <a:pt x="225" y="507"/>
                        <a:pt x="232" y="512"/>
                        <a:pt x="233" y="514"/>
                      </a:cubicBezTo>
                      <a:cubicBezTo>
                        <a:pt x="233" y="516"/>
                        <a:pt x="233" y="517"/>
                        <a:pt x="233" y="518"/>
                      </a:cubicBezTo>
                      <a:cubicBezTo>
                        <a:pt x="230" y="523"/>
                        <a:pt x="227" y="528"/>
                        <a:pt x="221" y="528"/>
                      </a:cubicBezTo>
                      <a:cubicBezTo>
                        <a:pt x="218" y="529"/>
                        <a:pt x="214" y="528"/>
                        <a:pt x="211" y="528"/>
                      </a:cubicBezTo>
                      <a:cubicBezTo>
                        <a:pt x="200" y="529"/>
                        <a:pt x="193" y="538"/>
                        <a:pt x="197" y="548"/>
                      </a:cubicBezTo>
                      <a:cubicBezTo>
                        <a:pt x="201" y="558"/>
                        <a:pt x="209" y="566"/>
                        <a:pt x="219" y="571"/>
                      </a:cubicBezTo>
                      <a:cubicBezTo>
                        <a:pt x="228" y="576"/>
                        <a:pt x="239" y="580"/>
                        <a:pt x="250" y="578"/>
                      </a:cubicBezTo>
                      <a:cubicBezTo>
                        <a:pt x="260" y="576"/>
                        <a:pt x="265" y="566"/>
                        <a:pt x="260" y="557"/>
                      </a:cubicBezTo>
                      <a:cubicBezTo>
                        <a:pt x="258" y="554"/>
                        <a:pt x="256" y="551"/>
                        <a:pt x="255" y="548"/>
                      </a:cubicBezTo>
                      <a:cubicBezTo>
                        <a:pt x="252" y="542"/>
                        <a:pt x="255" y="538"/>
                        <a:pt x="258" y="533"/>
                      </a:cubicBezTo>
                      <a:cubicBezTo>
                        <a:pt x="258" y="531"/>
                        <a:pt x="260" y="531"/>
                        <a:pt x="261" y="530"/>
                      </a:cubicBezTo>
                      <a:cubicBezTo>
                        <a:pt x="263" y="530"/>
                        <a:pt x="271" y="534"/>
                        <a:pt x="279" y="538"/>
                      </a:cubicBezTo>
                      <a:cubicBezTo>
                        <a:pt x="331" y="568"/>
                        <a:pt x="331" y="568"/>
                        <a:pt x="331" y="568"/>
                      </a:cubicBezTo>
                      <a:cubicBezTo>
                        <a:pt x="339" y="573"/>
                        <a:pt x="349" y="570"/>
                        <a:pt x="353" y="562"/>
                      </a:cubicBezTo>
                      <a:cubicBezTo>
                        <a:pt x="377" y="510"/>
                        <a:pt x="391" y="453"/>
                        <a:pt x="391" y="393"/>
                      </a:cubicBezTo>
                      <a:cubicBezTo>
                        <a:pt x="391" y="182"/>
                        <a:pt x="225" y="10"/>
                        <a:pt x="16" y="1"/>
                      </a:cubicBezTo>
                      <a:cubicBezTo>
                        <a:pt x="7" y="0"/>
                        <a:pt x="0" y="8"/>
                        <a:pt x="0" y="17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66"/>
                        <a:pt x="3" y="69"/>
                        <a:pt x="10" y="65"/>
                      </a:cubicBezTo>
                      <a:cubicBezTo>
                        <a:pt x="13" y="63"/>
                        <a:pt x="18" y="62"/>
                        <a:pt x="22" y="62"/>
                      </a:cubicBezTo>
                      <a:cubicBezTo>
                        <a:pt x="31" y="62"/>
                        <a:pt x="39" y="66"/>
                        <a:pt x="45" y="73"/>
                      </a:cubicBezTo>
                      <a:close/>
                    </a:path>
                  </a:pathLst>
                </a:custGeom>
                <a:grpFill/>
                <a:ln w="762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CD02B9F2-7EF2-07D0-1935-4025C428DF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/>
                <a:srcRect l="14375" t="11683" r="20027" b="29198"/>
                <a:stretch/>
              </p:blipFill>
              <p:spPr>
                <a:xfrm>
                  <a:off x="9599568" y="451009"/>
                  <a:ext cx="1062678" cy="957712"/>
                </a:xfrm>
                <a:prstGeom prst="rect">
                  <a:avLst/>
                </a:prstGeom>
                <a:grpFill/>
              </p:spPr>
            </p:pic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2AF3AFAC-BC6D-C457-33F4-402D439A7A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5"/>
                <a:srcRect b="24132"/>
                <a:stretch/>
              </p:blipFill>
              <p:spPr>
                <a:xfrm>
                  <a:off x="10710791" y="2004190"/>
                  <a:ext cx="764538" cy="759846"/>
                </a:xfrm>
                <a:prstGeom prst="rect">
                  <a:avLst/>
                </a:prstGeom>
                <a:grpFill/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D0E6774B-655E-AAF0-9B28-A82F18BD12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70457" y="3050656"/>
                  <a:ext cx="1045206" cy="24301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A174FD24-8BF6-8155-F98D-2466B546FE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80651" y="1533409"/>
                  <a:ext cx="1363190" cy="307548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F2DA311C-3330-F6F0-9B04-9A26802797D5}"/>
                  </a:ext>
                </a:extLst>
              </p:cNvPr>
              <p:cNvGrpSpPr/>
              <p:nvPr/>
            </p:nvGrpSpPr>
            <p:grpSpPr>
              <a:xfrm>
                <a:off x="660208" y="683097"/>
                <a:ext cx="2844930" cy="3794084"/>
                <a:chOff x="602243" y="223620"/>
                <a:chExt cx="2844930" cy="3794084"/>
              </a:xfrm>
              <a:grpFill/>
            </p:grpSpPr>
            <p:sp>
              <p:nvSpPr>
                <p:cNvPr id="70" name="Freeform 10">
                  <a:extLst>
                    <a:ext uri="{FF2B5EF4-FFF2-40B4-BE49-F238E27FC236}">
                      <a16:creationId xmlns:a16="http://schemas.microsoft.com/office/drawing/2014/main" id="{9DDA1FA2-8C0B-B5FB-92C5-114F02C244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243" y="223620"/>
                  <a:ext cx="2844930" cy="3794084"/>
                </a:xfrm>
                <a:custGeom>
                  <a:avLst/>
                  <a:gdLst>
                    <a:gd name="T0" fmla="*/ 760485 w 437"/>
                    <a:gd name="T1" fmla="*/ 4185293 h 583"/>
                    <a:gd name="T2" fmla="*/ 989449 w 437"/>
                    <a:gd name="T3" fmla="*/ 3931886 h 583"/>
                    <a:gd name="T4" fmla="*/ 1316539 w 437"/>
                    <a:gd name="T5" fmla="*/ 3858317 h 583"/>
                    <a:gd name="T6" fmla="*/ 1488261 w 437"/>
                    <a:gd name="T7" fmla="*/ 3972758 h 583"/>
                    <a:gd name="T8" fmla="*/ 1520971 w 437"/>
                    <a:gd name="T9" fmla="*/ 4070851 h 583"/>
                    <a:gd name="T10" fmla="*/ 1619098 w 437"/>
                    <a:gd name="T11" fmla="*/ 4111723 h 583"/>
                    <a:gd name="T12" fmla="*/ 1831706 w 437"/>
                    <a:gd name="T13" fmla="*/ 3989107 h 583"/>
                    <a:gd name="T14" fmla="*/ 1880770 w 437"/>
                    <a:gd name="T15" fmla="*/ 3801096 h 583"/>
                    <a:gd name="T16" fmla="*/ 1758111 w 437"/>
                    <a:gd name="T17" fmla="*/ 3204365 h 583"/>
                    <a:gd name="T18" fmla="*/ 2960168 w 437"/>
                    <a:gd name="T19" fmla="*/ 1773845 h 583"/>
                    <a:gd name="T20" fmla="*/ 3091005 w 437"/>
                    <a:gd name="T21" fmla="*/ 1618531 h 583"/>
                    <a:gd name="T22" fmla="*/ 3091005 w 437"/>
                    <a:gd name="T23" fmla="*/ 1209811 h 583"/>
                    <a:gd name="T24" fmla="*/ 3115536 w 437"/>
                    <a:gd name="T25" fmla="*/ 1046323 h 583"/>
                    <a:gd name="T26" fmla="*/ 3140068 w 437"/>
                    <a:gd name="T27" fmla="*/ 1029974 h 583"/>
                    <a:gd name="T28" fmla="*/ 3262727 w 437"/>
                    <a:gd name="T29" fmla="*/ 1070846 h 583"/>
                    <a:gd name="T30" fmla="*/ 3303613 w 437"/>
                    <a:gd name="T31" fmla="*/ 1144416 h 583"/>
                    <a:gd name="T32" fmla="*/ 3499868 w 437"/>
                    <a:gd name="T33" fmla="*/ 1160765 h 583"/>
                    <a:gd name="T34" fmla="*/ 3573463 w 437"/>
                    <a:gd name="T35" fmla="*/ 915533 h 583"/>
                    <a:gd name="T36" fmla="*/ 3499868 w 437"/>
                    <a:gd name="T37" fmla="*/ 662126 h 583"/>
                    <a:gd name="T38" fmla="*/ 3303613 w 437"/>
                    <a:gd name="T39" fmla="*/ 678475 h 583"/>
                    <a:gd name="T40" fmla="*/ 3262727 w 437"/>
                    <a:gd name="T41" fmla="*/ 752045 h 583"/>
                    <a:gd name="T42" fmla="*/ 3140068 w 437"/>
                    <a:gd name="T43" fmla="*/ 792917 h 583"/>
                    <a:gd name="T44" fmla="*/ 3115536 w 437"/>
                    <a:gd name="T45" fmla="*/ 784742 h 583"/>
                    <a:gd name="T46" fmla="*/ 3091005 w 437"/>
                    <a:gd name="T47" fmla="*/ 621254 h 583"/>
                    <a:gd name="T48" fmla="*/ 3091005 w 437"/>
                    <a:gd name="T49" fmla="*/ 130790 h 583"/>
                    <a:gd name="T50" fmla="*/ 2960168 w 437"/>
                    <a:gd name="T51" fmla="*/ 8174 h 583"/>
                    <a:gd name="T52" fmla="*/ 0 w 437"/>
                    <a:gd name="T53" fmla="*/ 3204365 h 583"/>
                    <a:gd name="T54" fmla="*/ 359799 w 437"/>
                    <a:gd name="T55" fmla="*/ 4675757 h 583"/>
                    <a:gd name="T56" fmla="*/ 547876 w 437"/>
                    <a:gd name="T57" fmla="*/ 4732977 h 583"/>
                    <a:gd name="T58" fmla="*/ 825903 w 437"/>
                    <a:gd name="T59" fmla="*/ 4569489 h 583"/>
                    <a:gd name="T60" fmla="*/ 850435 w 437"/>
                    <a:gd name="T61" fmla="*/ 4463222 h 583"/>
                    <a:gd name="T62" fmla="*/ 776840 w 437"/>
                    <a:gd name="T63" fmla="*/ 4381478 h 583"/>
                    <a:gd name="T64" fmla="*/ 760485 w 437"/>
                    <a:gd name="T65" fmla="*/ 4185293 h 58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437" h="583">
                      <a:moveTo>
                        <a:pt x="93" y="512"/>
                      </a:moveTo>
                      <a:cubicBezTo>
                        <a:pt x="97" y="499"/>
                        <a:pt x="107" y="489"/>
                        <a:pt x="121" y="481"/>
                      </a:cubicBezTo>
                      <a:cubicBezTo>
                        <a:pt x="134" y="473"/>
                        <a:pt x="149" y="470"/>
                        <a:pt x="161" y="472"/>
                      </a:cubicBezTo>
                      <a:cubicBezTo>
                        <a:pt x="170" y="473"/>
                        <a:pt x="178" y="479"/>
                        <a:pt x="182" y="486"/>
                      </a:cubicBezTo>
                      <a:cubicBezTo>
                        <a:pt x="184" y="490"/>
                        <a:pt x="185" y="494"/>
                        <a:pt x="186" y="498"/>
                      </a:cubicBezTo>
                      <a:cubicBezTo>
                        <a:pt x="186" y="506"/>
                        <a:pt x="190" y="508"/>
                        <a:pt x="198" y="503"/>
                      </a:cubicBezTo>
                      <a:cubicBezTo>
                        <a:pt x="224" y="488"/>
                        <a:pt x="224" y="488"/>
                        <a:pt x="224" y="488"/>
                      </a:cubicBezTo>
                      <a:cubicBezTo>
                        <a:pt x="232" y="483"/>
                        <a:pt x="234" y="473"/>
                        <a:pt x="230" y="465"/>
                      </a:cubicBezTo>
                      <a:cubicBezTo>
                        <a:pt x="220" y="443"/>
                        <a:pt x="215" y="418"/>
                        <a:pt x="215" y="392"/>
                      </a:cubicBezTo>
                      <a:cubicBezTo>
                        <a:pt x="215" y="304"/>
                        <a:pt x="278" y="231"/>
                        <a:pt x="362" y="217"/>
                      </a:cubicBezTo>
                      <a:cubicBezTo>
                        <a:pt x="371" y="215"/>
                        <a:pt x="378" y="207"/>
                        <a:pt x="378" y="198"/>
                      </a:cubicBezTo>
                      <a:cubicBezTo>
                        <a:pt x="378" y="148"/>
                        <a:pt x="378" y="148"/>
                        <a:pt x="378" y="148"/>
                      </a:cubicBezTo>
                      <a:cubicBezTo>
                        <a:pt x="378" y="139"/>
                        <a:pt x="379" y="129"/>
                        <a:pt x="381" y="128"/>
                      </a:cubicBezTo>
                      <a:cubicBezTo>
                        <a:pt x="382" y="127"/>
                        <a:pt x="383" y="126"/>
                        <a:pt x="384" y="126"/>
                      </a:cubicBezTo>
                      <a:cubicBezTo>
                        <a:pt x="390" y="126"/>
                        <a:pt x="395" y="126"/>
                        <a:pt x="399" y="131"/>
                      </a:cubicBezTo>
                      <a:cubicBezTo>
                        <a:pt x="401" y="134"/>
                        <a:pt x="402" y="137"/>
                        <a:pt x="404" y="140"/>
                      </a:cubicBezTo>
                      <a:cubicBezTo>
                        <a:pt x="409" y="149"/>
                        <a:pt x="421" y="150"/>
                        <a:pt x="428" y="142"/>
                      </a:cubicBezTo>
                      <a:cubicBezTo>
                        <a:pt x="434" y="134"/>
                        <a:pt x="437" y="122"/>
                        <a:pt x="437" y="112"/>
                      </a:cubicBezTo>
                      <a:cubicBezTo>
                        <a:pt x="437" y="101"/>
                        <a:pt x="434" y="90"/>
                        <a:pt x="428" y="81"/>
                      </a:cubicBezTo>
                      <a:cubicBezTo>
                        <a:pt x="421" y="73"/>
                        <a:pt x="409" y="74"/>
                        <a:pt x="404" y="83"/>
                      </a:cubicBezTo>
                      <a:cubicBezTo>
                        <a:pt x="402" y="86"/>
                        <a:pt x="401" y="89"/>
                        <a:pt x="399" y="92"/>
                      </a:cubicBezTo>
                      <a:cubicBezTo>
                        <a:pt x="395" y="97"/>
                        <a:pt x="390" y="97"/>
                        <a:pt x="384" y="97"/>
                      </a:cubicBezTo>
                      <a:cubicBezTo>
                        <a:pt x="383" y="97"/>
                        <a:pt x="382" y="97"/>
                        <a:pt x="381" y="96"/>
                      </a:cubicBezTo>
                      <a:cubicBezTo>
                        <a:pt x="379" y="94"/>
                        <a:pt x="378" y="85"/>
                        <a:pt x="378" y="76"/>
                      </a:cubicBezTo>
                      <a:cubicBezTo>
                        <a:pt x="378" y="16"/>
                        <a:pt x="378" y="16"/>
                        <a:pt x="378" y="16"/>
                      </a:cubicBezTo>
                      <a:cubicBezTo>
                        <a:pt x="378" y="7"/>
                        <a:pt x="371" y="0"/>
                        <a:pt x="362" y="1"/>
                      </a:cubicBezTo>
                      <a:cubicBezTo>
                        <a:pt x="159" y="17"/>
                        <a:pt x="0" y="186"/>
                        <a:pt x="0" y="392"/>
                      </a:cubicBezTo>
                      <a:cubicBezTo>
                        <a:pt x="0" y="457"/>
                        <a:pt x="16" y="518"/>
                        <a:pt x="44" y="572"/>
                      </a:cubicBezTo>
                      <a:cubicBezTo>
                        <a:pt x="48" y="581"/>
                        <a:pt x="59" y="583"/>
                        <a:pt x="67" y="579"/>
                      </a:cubicBezTo>
                      <a:cubicBezTo>
                        <a:pt x="101" y="559"/>
                        <a:pt x="101" y="559"/>
                        <a:pt x="101" y="559"/>
                      </a:cubicBezTo>
                      <a:cubicBezTo>
                        <a:pt x="109" y="554"/>
                        <a:pt x="110" y="550"/>
                        <a:pt x="104" y="546"/>
                      </a:cubicBezTo>
                      <a:cubicBezTo>
                        <a:pt x="100" y="543"/>
                        <a:pt x="97" y="540"/>
                        <a:pt x="95" y="536"/>
                      </a:cubicBezTo>
                      <a:cubicBezTo>
                        <a:pt x="90" y="529"/>
                        <a:pt x="90" y="520"/>
                        <a:pt x="93" y="512"/>
                      </a:cubicBezTo>
                      <a:close/>
                    </a:path>
                  </a:pathLst>
                </a:custGeom>
                <a:grpFill/>
                <a:ln w="762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EBE98881-80AB-E870-2581-ECCCA0690D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4"/>
                <a:srcRect t="7536" b="13517"/>
                <a:stretch/>
              </p:blipFill>
              <p:spPr>
                <a:xfrm>
                  <a:off x="1290195" y="1144359"/>
                  <a:ext cx="962796" cy="76010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3F536B56-0E85-C433-136D-DD9CE839F8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5"/>
                <a:srcRect l="697" t="22340" r="-697" b="40916"/>
                <a:stretch/>
              </p:blipFill>
              <p:spPr>
                <a:xfrm>
                  <a:off x="816598" y="2487766"/>
                  <a:ext cx="973632" cy="357748"/>
                </a:xfrm>
                <a:prstGeom prst="rect">
                  <a:avLst/>
                </a:prstGeom>
                <a:grpFill/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003DC7BB-E5B3-9F1A-FD24-A0245CB536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6"/>
                <a:srcRect t="26349" b="37405"/>
                <a:stretch/>
              </p:blipFill>
              <p:spPr>
                <a:xfrm>
                  <a:off x="762242" y="2826852"/>
                  <a:ext cx="1287886" cy="46681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CD0416F3-F255-8738-D6A0-59601F0708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8"/>
                <a:srcRect t="20993" b="43562"/>
                <a:stretch/>
              </p:blipFill>
              <p:spPr>
                <a:xfrm>
                  <a:off x="1550530" y="606490"/>
                  <a:ext cx="1554536" cy="551008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7F62B50A-46C3-A088-6254-FE2FF34624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75080" y="1863349"/>
                <a:ext cx="2713886" cy="2720364"/>
              </a:xfrm>
              <a:prstGeom prst="rect">
                <a:avLst/>
              </a:prstGeom>
              <a:grpFill/>
            </p:spPr>
          </p:pic>
        </p:grp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E294FCE-61EF-66A0-F3C7-3A1401144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7211050" y="2506698"/>
              <a:ext cx="1017530" cy="287716"/>
            </a:xfrm>
            <a:prstGeom prst="rect">
              <a:avLst/>
            </a:prstGeom>
            <a:solidFill>
              <a:srgbClr val="002060"/>
            </a:solidFill>
          </p:spPr>
        </p:pic>
      </p:grpSp>
      <p:sp>
        <p:nvSpPr>
          <p:cNvPr id="85" name="Text Placeholder 1">
            <a:extLst>
              <a:ext uri="{FF2B5EF4-FFF2-40B4-BE49-F238E27FC236}">
                <a16:creationId xmlns:a16="http://schemas.microsoft.com/office/drawing/2014/main" id="{695F184F-FC97-42AC-ECE5-EB70C6926A7E}"/>
              </a:ext>
            </a:extLst>
          </p:cNvPr>
          <p:cNvSpPr txBox="1">
            <a:spLocks/>
          </p:cNvSpPr>
          <p:nvPr/>
        </p:nvSpPr>
        <p:spPr>
          <a:xfrm>
            <a:off x="-306905" y="64559"/>
            <a:ext cx="6933198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Καινοτομία για την Αγορά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8E74BB6-DBA4-0647-ABF6-786C7E0EFB3D}"/>
              </a:ext>
            </a:extLst>
          </p:cNvPr>
          <p:cNvGrpSpPr/>
          <p:nvPr/>
        </p:nvGrpSpPr>
        <p:grpSpPr>
          <a:xfrm>
            <a:off x="-4901" y="5785277"/>
            <a:ext cx="12196901" cy="1176981"/>
            <a:chOff x="-3146" y="3803889"/>
            <a:chExt cx="12196901" cy="3041068"/>
          </a:xfrm>
          <a:solidFill>
            <a:schemeClr val="accent1">
              <a:lumMod val="40000"/>
              <a:lumOff val="60000"/>
              <a:alpha val="29660"/>
            </a:schemeClr>
          </a:solidFill>
        </p:grpSpPr>
        <p:grpSp>
          <p:nvGrpSpPr>
            <p:cNvPr id="90" name="Graphic 349">
              <a:extLst>
                <a:ext uri="{FF2B5EF4-FFF2-40B4-BE49-F238E27FC236}">
                  <a16:creationId xmlns:a16="http://schemas.microsoft.com/office/drawing/2014/main" id="{EDA647C0-A825-3B20-DBBE-A4E88974B53C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  <a:grpFill/>
          </p:grpSpPr>
          <p:sp>
            <p:nvSpPr>
              <p:cNvPr id="93" name="Freeform: Shape 128">
                <a:extLst>
                  <a:ext uri="{FF2B5EF4-FFF2-40B4-BE49-F238E27FC236}">
                    <a16:creationId xmlns:a16="http://schemas.microsoft.com/office/drawing/2014/main" id="{69848B53-ACAA-5C9F-A90A-CAEB4F995E6B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129">
                <a:extLst>
                  <a:ext uri="{FF2B5EF4-FFF2-40B4-BE49-F238E27FC236}">
                    <a16:creationId xmlns:a16="http://schemas.microsoft.com/office/drawing/2014/main" id="{E1F6C40C-D654-FBA0-266F-13C74D984D53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351">
                <a:extLst>
                  <a:ext uri="{FF2B5EF4-FFF2-40B4-BE49-F238E27FC236}">
                    <a16:creationId xmlns:a16="http://schemas.microsoft.com/office/drawing/2014/main" id="{1896C452-899E-7E31-E26E-AA870D1B8EB3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rgbClr val="009F3C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130">
                <a:extLst>
                  <a:ext uri="{FF2B5EF4-FFF2-40B4-BE49-F238E27FC236}">
                    <a16:creationId xmlns:a16="http://schemas.microsoft.com/office/drawing/2014/main" id="{49A0A973-6281-BDA3-1B27-388C4ACAE3DF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1" name="Freeform: Shape 362">
              <a:extLst>
                <a:ext uri="{FF2B5EF4-FFF2-40B4-BE49-F238E27FC236}">
                  <a16:creationId xmlns:a16="http://schemas.microsoft.com/office/drawing/2014/main" id="{70F114AE-9958-5554-CD18-E4D0C2E98FA6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364">
              <a:extLst>
                <a:ext uri="{FF2B5EF4-FFF2-40B4-BE49-F238E27FC236}">
                  <a16:creationId xmlns:a16="http://schemas.microsoft.com/office/drawing/2014/main" id="{F0DA9BD4-AA49-141E-FBCE-07D41131758A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1791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9604379-9C6A-C724-AB00-BAE26AFD16B2}"/>
              </a:ext>
            </a:extLst>
          </p:cNvPr>
          <p:cNvGrpSpPr/>
          <p:nvPr/>
        </p:nvGrpSpPr>
        <p:grpSpPr>
          <a:xfrm>
            <a:off x="-4901" y="5785277"/>
            <a:ext cx="12196901" cy="1176981"/>
            <a:chOff x="-3146" y="3803889"/>
            <a:chExt cx="12196901" cy="3041068"/>
          </a:xfrm>
          <a:solidFill>
            <a:schemeClr val="accent1">
              <a:lumMod val="40000"/>
              <a:lumOff val="60000"/>
              <a:alpha val="29660"/>
            </a:schemeClr>
          </a:solidFill>
        </p:grpSpPr>
        <p:grpSp>
          <p:nvGrpSpPr>
            <p:cNvPr id="2" name="Graphic 349">
              <a:extLst>
                <a:ext uri="{FF2B5EF4-FFF2-40B4-BE49-F238E27FC236}">
                  <a16:creationId xmlns:a16="http://schemas.microsoft.com/office/drawing/2014/main" id="{907562CE-DA24-74A9-9079-81703D19A0AE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  <a:grpFill/>
          </p:grpSpPr>
          <p:sp>
            <p:nvSpPr>
              <p:cNvPr id="18" name="Freeform: Shape 128">
                <a:extLst>
                  <a:ext uri="{FF2B5EF4-FFF2-40B4-BE49-F238E27FC236}">
                    <a16:creationId xmlns:a16="http://schemas.microsoft.com/office/drawing/2014/main" id="{8177787B-7F66-C466-1269-3CEC2D5C9D8F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29">
                <a:extLst>
                  <a:ext uri="{FF2B5EF4-FFF2-40B4-BE49-F238E27FC236}">
                    <a16:creationId xmlns:a16="http://schemas.microsoft.com/office/drawing/2014/main" id="{57FDA7C6-1FFC-244E-90AE-63F43D7CC2CB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51">
                <a:extLst>
                  <a:ext uri="{FF2B5EF4-FFF2-40B4-BE49-F238E27FC236}">
                    <a16:creationId xmlns:a16="http://schemas.microsoft.com/office/drawing/2014/main" id="{78AECAFB-4812-399B-C4E7-125CA00C1571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rgbClr val="009F3C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30">
                <a:extLst>
                  <a:ext uri="{FF2B5EF4-FFF2-40B4-BE49-F238E27FC236}">
                    <a16:creationId xmlns:a16="http://schemas.microsoft.com/office/drawing/2014/main" id="{D2E6E9C2-2506-8543-5191-0C401DC629CB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" name="Freeform: Shape 362">
              <a:extLst>
                <a:ext uri="{FF2B5EF4-FFF2-40B4-BE49-F238E27FC236}">
                  <a16:creationId xmlns:a16="http://schemas.microsoft.com/office/drawing/2014/main" id="{BDF0FCC1-3C0C-4C75-A047-8EC33FDCB191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364">
              <a:extLst>
                <a:ext uri="{FF2B5EF4-FFF2-40B4-BE49-F238E27FC236}">
                  <a16:creationId xmlns:a16="http://schemas.microsoft.com/office/drawing/2014/main" id="{C920BD92-0F56-31EE-4A6F-C665C8A2C6E1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EEB5725-532E-BF6F-194A-1CAB1A84DAE3}"/>
              </a:ext>
            </a:extLst>
          </p:cNvPr>
          <p:cNvGrpSpPr/>
          <p:nvPr/>
        </p:nvGrpSpPr>
        <p:grpSpPr>
          <a:xfrm>
            <a:off x="8375840" y="712637"/>
            <a:ext cx="3250807" cy="1519824"/>
            <a:chOff x="8107680" y="794595"/>
            <a:chExt cx="2821526" cy="1200888"/>
          </a:xfrm>
        </p:grpSpPr>
        <p:pic>
          <p:nvPicPr>
            <p:cNvPr id="33" name="Picture 2" descr="Cooling tower - Wikipedia">
              <a:extLst>
                <a:ext uri="{FF2B5EF4-FFF2-40B4-BE49-F238E27FC236}">
                  <a16:creationId xmlns:a16="http://schemas.microsoft.com/office/drawing/2014/main" id="{74C23084-3B32-B5EE-4838-8EFFC9C9A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7680" y="805715"/>
              <a:ext cx="1407253" cy="1189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CCD265-51DE-AC0D-D755-561778EEBA10}"/>
                </a:ext>
              </a:extLst>
            </p:cNvPr>
            <p:cNvSpPr txBox="1"/>
            <p:nvPr/>
          </p:nvSpPr>
          <p:spPr>
            <a:xfrm>
              <a:off x="9612209" y="794595"/>
              <a:ext cx="1316997" cy="924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rgbClr val="0070C0"/>
                  </a:solidFill>
                </a:rPr>
                <a:t>Κεντρική Παραγωγή Ενέργειας στη </a:t>
              </a:r>
              <a:r>
                <a:rPr lang="el-GR" sz="1400" dirty="0" err="1">
                  <a:solidFill>
                    <a:srgbClr val="0070C0"/>
                  </a:solidFill>
                </a:rPr>
                <a:t>μεταλιγνιτική</a:t>
              </a:r>
              <a:r>
                <a:rPr lang="el-GR" sz="1400" dirty="0">
                  <a:solidFill>
                    <a:srgbClr val="0070C0"/>
                  </a:solidFill>
                </a:rPr>
                <a:t> εποχή</a:t>
              </a:r>
              <a:endParaRPr lang="en-GB" sz="1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FD3CE3A-8885-66AB-3296-E66918885C83}"/>
              </a:ext>
            </a:extLst>
          </p:cNvPr>
          <p:cNvGrpSpPr/>
          <p:nvPr/>
        </p:nvGrpSpPr>
        <p:grpSpPr>
          <a:xfrm>
            <a:off x="9989531" y="2422992"/>
            <a:ext cx="1695457" cy="2262084"/>
            <a:chOff x="10178734" y="2753363"/>
            <a:chExt cx="1695457" cy="2262084"/>
          </a:xfrm>
        </p:grpSpPr>
        <p:pic>
          <p:nvPicPr>
            <p:cNvPr id="37" name="Picture 4" descr="Eolink awarded €14.9 million for the deployment of its 5MW floating wind  turbine at the SEM-REV test site in France - SEM-REV">
              <a:extLst>
                <a:ext uri="{FF2B5EF4-FFF2-40B4-BE49-F238E27FC236}">
                  <a16:creationId xmlns:a16="http://schemas.microsoft.com/office/drawing/2014/main" id="{CE65DDC7-E2A5-0F10-23A7-F98BE36B02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6" r="18506" b="13607"/>
            <a:stretch/>
          </p:blipFill>
          <p:spPr bwMode="auto">
            <a:xfrm>
              <a:off x="10178734" y="2753363"/>
              <a:ext cx="1663929" cy="1714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A3CED1-B154-7C54-AAE3-D9A29FB53843}"/>
                </a:ext>
              </a:extLst>
            </p:cNvPr>
            <p:cNvSpPr txBox="1"/>
            <p:nvPr/>
          </p:nvSpPr>
          <p:spPr>
            <a:xfrm>
              <a:off x="10210262" y="4492227"/>
              <a:ext cx="16639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1400" dirty="0">
                  <a:solidFill>
                    <a:srgbClr val="0070C0"/>
                  </a:solidFill>
                </a:rPr>
                <a:t>Καινοτομία στις ΑΠΕ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59905C8-17F5-6F91-6A81-5F02617F7E6E}"/>
              </a:ext>
            </a:extLst>
          </p:cNvPr>
          <p:cNvGrpSpPr/>
          <p:nvPr/>
        </p:nvGrpSpPr>
        <p:grpSpPr>
          <a:xfrm>
            <a:off x="6124339" y="2422992"/>
            <a:ext cx="3654579" cy="1598933"/>
            <a:chOff x="4490492" y="583449"/>
            <a:chExt cx="3654579" cy="1598933"/>
          </a:xfrm>
        </p:grpSpPr>
        <p:pic>
          <p:nvPicPr>
            <p:cNvPr id="40" name="Picture 6" descr="The Role of Virtual Power Plants in a Decentralized Power Grid —  Decentralised Energy Canada">
              <a:extLst>
                <a:ext uri="{FF2B5EF4-FFF2-40B4-BE49-F238E27FC236}">
                  <a16:creationId xmlns:a16="http://schemas.microsoft.com/office/drawing/2014/main" id="{EB71B06B-1174-74B5-128D-418F54C0D3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167" y="650000"/>
              <a:ext cx="2056904" cy="1519824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3D67A9-A9EE-B756-A72F-E0FE2CD7445E}"/>
                </a:ext>
              </a:extLst>
            </p:cNvPr>
            <p:cNvSpPr txBox="1"/>
            <p:nvPr/>
          </p:nvSpPr>
          <p:spPr>
            <a:xfrm>
              <a:off x="4490492" y="583449"/>
              <a:ext cx="1540996" cy="159893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r"/>
              <a:r>
                <a:rPr lang="el-GR" sz="1400" dirty="0">
                  <a:solidFill>
                    <a:srgbClr val="0070C0"/>
                  </a:solidFill>
                </a:rPr>
                <a:t>Κατανεμημένη Παραγωγή Ενέργειας</a:t>
              </a:r>
              <a:endParaRPr lang="en-GB" sz="1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2516F02-3517-E265-1308-C7ACB856C449}"/>
              </a:ext>
            </a:extLst>
          </p:cNvPr>
          <p:cNvGrpSpPr/>
          <p:nvPr/>
        </p:nvGrpSpPr>
        <p:grpSpPr>
          <a:xfrm>
            <a:off x="5674295" y="3959458"/>
            <a:ext cx="1885733" cy="1843489"/>
            <a:chOff x="7246419" y="2802626"/>
            <a:chExt cx="1885733" cy="1843489"/>
          </a:xfrm>
        </p:grpSpPr>
        <p:pic>
          <p:nvPicPr>
            <p:cNvPr id="43" name="Picture 8" descr="Energy efficiency in buildings">
              <a:extLst>
                <a:ext uri="{FF2B5EF4-FFF2-40B4-BE49-F238E27FC236}">
                  <a16:creationId xmlns:a16="http://schemas.microsoft.com/office/drawing/2014/main" id="{89326555-F241-95FB-66BA-FE12DFB3A5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4" t="5324" r="14167" b="5324"/>
            <a:stretch/>
          </p:blipFill>
          <p:spPr bwMode="auto">
            <a:xfrm>
              <a:off x="7246419" y="2802626"/>
              <a:ext cx="1885733" cy="1325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F0579C8-B5A3-8735-618C-C76EE8FEDB61}"/>
                </a:ext>
              </a:extLst>
            </p:cNvPr>
            <p:cNvSpPr txBox="1"/>
            <p:nvPr/>
          </p:nvSpPr>
          <p:spPr>
            <a:xfrm>
              <a:off x="7249015" y="4122895"/>
              <a:ext cx="185166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1400" dirty="0">
                  <a:solidFill>
                    <a:srgbClr val="0070C0"/>
                  </a:solidFill>
                </a:rPr>
                <a:t>Εξοικονόμηση Ενέργειας</a:t>
              </a:r>
              <a:endParaRPr lang="en-GB" sz="1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3D2B970-EFE4-9A78-99A0-B2036E95C730}"/>
              </a:ext>
            </a:extLst>
          </p:cNvPr>
          <p:cNvGrpSpPr/>
          <p:nvPr/>
        </p:nvGrpSpPr>
        <p:grpSpPr>
          <a:xfrm>
            <a:off x="7695815" y="4308995"/>
            <a:ext cx="2113583" cy="1943350"/>
            <a:chOff x="6321742" y="3671280"/>
            <a:chExt cx="2040367" cy="1744278"/>
          </a:xfrm>
        </p:grpSpPr>
        <p:pic>
          <p:nvPicPr>
            <p:cNvPr id="46" name="Picture 10" descr="Pumped Hydro Storage (PHS) - Solar Impulse Efficient Solution">
              <a:extLst>
                <a:ext uri="{FF2B5EF4-FFF2-40B4-BE49-F238E27FC236}">
                  <a16:creationId xmlns:a16="http://schemas.microsoft.com/office/drawing/2014/main" id="{68CFD5AD-22E3-BA32-7F89-F5F234452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743" y="4091880"/>
              <a:ext cx="2040366" cy="1323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0B7461-B8F1-DAC0-8627-221A74A00919}"/>
                </a:ext>
              </a:extLst>
            </p:cNvPr>
            <p:cNvSpPr txBox="1"/>
            <p:nvPr/>
          </p:nvSpPr>
          <p:spPr>
            <a:xfrm>
              <a:off x="6321742" y="3671280"/>
              <a:ext cx="2040366" cy="3719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70000"/>
                </a:lnSpc>
                <a:buNone/>
              </a:pPr>
              <a:r>
                <a:rPr lang="el-GR" sz="1400" dirty="0">
                  <a:solidFill>
                    <a:srgbClr val="0070C0"/>
                  </a:solidFill>
                </a:rPr>
                <a:t>Αποθήκευση Ενέργειας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9814A7B-5A50-79F2-844E-65C0E06D22A0}"/>
              </a:ext>
            </a:extLst>
          </p:cNvPr>
          <p:cNvGrpSpPr/>
          <p:nvPr/>
        </p:nvGrpSpPr>
        <p:grpSpPr>
          <a:xfrm>
            <a:off x="444508" y="2421429"/>
            <a:ext cx="2383754" cy="2144672"/>
            <a:chOff x="-1878452" y="661302"/>
            <a:chExt cx="3732107" cy="256569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1487D4F-7CA4-8CB7-0981-46E195544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856557" y="661302"/>
              <a:ext cx="3710211" cy="1677371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C08796-6EE7-01C8-E6B4-024984B50AB7}"/>
                </a:ext>
              </a:extLst>
            </p:cNvPr>
            <p:cNvSpPr txBox="1"/>
            <p:nvPr/>
          </p:nvSpPr>
          <p:spPr>
            <a:xfrm>
              <a:off x="-1878452" y="2343324"/>
              <a:ext cx="3732107" cy="883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l-GR" sz="1400" dirty="0">
                  <a:solidFill>
                    <a:srgbClr val="0070C0"/>
                  </a:solidFill>
                </a:rPr>
                <a:t>Έξυπνες Πόλεις και Κοινότητες, Βιώσιμη Ανάπτυξη, Περιβάλλον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EBE2741-C56F-199E-EF42-2AC08DA979B7}"/>
              </a:ext>
            </a:extLst>
          </p:cNvPr>
          <p:cNvGrpSpPr/>
          <p:nvPr/>
        </p:nvGrpSpPr>
        <p:grpSpPr>
          <a:xfrm>
            <a:off x="3129494" y="2012664"/>
            <a:ext cx="2966506" cy="1829303"/>
            <a:chOff x="1295890" y="3654458"/>
            <a:chExt cx="2966506" cy="1829303"/>
          </a:xfrm>
        </p:grpSpPr>
        <p:pic>
          <p:nvPicPr>
            <p:cNvPr id="52" name="Picture 12" descr="Electricity and gas networks | Costain">
              <a:extLst>
                <a:ext uri="{FF2B5EF4-FFF2-40B4-BE49-F238E27FC236}">
                  <a16:creationId xmlns:a16="http://schemas.microsoft.com/office/drawing/2014/main" id="{53CCDEF3-71BE-250A-B69C-01B6E51D6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890" y="4063223"/>
              <a:ext cx="2966506" cy="1420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C39E1B4-A9C2-1C49-E517-3557771B2CDD}"/>
                </a:ext>
              </a:extLst>
            </p:cNvPr>
            <p:cNvSpPr txBox="1"/>
            <p:nvPr/>
          </p:nvSpPr>
          <p:spPr>
            <a:xfrm>
              <a:off x="1295890" y="3654458"/>
              <a:ext cx="29665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1400" dirty="0">
                  <a:solidFill>
                    <a:srgbClr val="0070C0"/>
                  </a:solidFill>
                </a:rPr>
                <a:t>Δίκτυα </a:t>
              </a:r>
              <a:r>
                <a:rPr lang="el-GR" sz="1400" dirty="0" err="1">
                  <a:solidFill>
                    <a:srgbClr val="0070C0"/>
                  </a:solidFill>
                </a:rPr>
                <a:t>ηλ</a:t>
              </a:r>
              <a:r>
                <a:rPr lang="el-GR" sz="1400" dirty="0">
                  <a:solidFill>
                    <a:srgbClr val="0070C0"/>
                  </a:solidFill>
                </a:rPr>
                <a:t>. ενέργειας και καυσίμων</a:t>
              </a:r>
              <a:endParaRPr lang="en-GB" sz="1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604A452-ACF0-B0BB-275A-710541B0CA20}"/>
              </a:ext>
            </a:extLst>
          </p:cNvPr>
          <p:cNvGrpSpPr/>
          <p:nvPr/>
        </p:nvGrpSpPr>
        <p:grpSpPr>
          <a:xfrm>
            <a:off x="2750102" y="4299039"/>
            <a:ext cx="2840355" cy="1993132"/>
            <a:chOff x="-618505" y="4772861"/>
            <a:chExt cx="2840355" cy="199313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456B10E-250C-C1A4-DBD6-F44AB23E1285}"/>
                </a:ext>
              </a:extLst>
            </p:cNvPr>
            <p:cNvSpPr txBox="1"/>
            <p:nvPr/>
          </p:nvSpPr>
          <p:spPr>
            <a:xfrm>
              <a:off x="-607075" y="4772861"/>
              <a:ext cx="2828925" cy="317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l-GR" sz="1400" dirty="0" err="1">
                  <a:solidFill>
                    <a:srgbClr val="0070C0"/>
                  </a:solidFill>
                </a:rPr>
                <a:t>Αειφορία</a:t>
              </a:r>
              <a:r>
                <a:rPr lang="el-GR" sz="1400" dirty="0">
                  <a:solidFill>
                    <a:srgbClr val="0070C0"/>
                  </a:solidFill>
                </a:rPr>
                <a:t> Ενεργειακών Έργων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pic>
          <p:nvPicPr>
            <p:cNvPr id="56" name="Picture 14" descr="The Latest Trends in Sustainable Project Management">
              <a:extLst>
                <a:ext uri="{FF2B5EF4-FFF2-40B4-BE49-F238E27FC236}">
                  <a16:creationId xmlns:a16="http://schemas.microsoft.com/office/drawing/2014/main" id="{7945D301-D314-06C4-72C7-D98849B199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8505" y="5146743"/>
              <a:ext cx="2828925" cy="1619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Τίτλος 1">
            <a:extLst>
              <a:ext uri="{FF2B5EF4-FFF2-40B4-BE49-F238E27FC236}">
                <a16:creationId xmlns:a16="http://schemas.microsoft.com/office/drawing/2014/main" id="{6EA63B4D-BE44-4ECD-B1AA-81448939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5" y="-6622"/>
            <a:ext cx="10515600" cy="785631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Θεματικές Δραστηριότητας</a:t>
            </a:r>
            <a:endParaRPr lang="en-GB" sz="4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51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Building">
            <a:extLst>
              <a:ext uri="{FF2B5EF4-FFF2-40B4-BE49-F238E27FC236}">
                <a16:creationId xmlns:a16="http://schemas.microsoft.com/office/drawing/2014/main" id="{181CC616-C8FB-7D00-2D1E-B77A3BC8F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0" cy="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D93FD7-EC4A-7667-AE38-C4051F988EAC}"/>
              </a:ext>
            </a:extLst>
          </p:cNvPr>
          <p:cNvSpPr txBox="1"/>
          <p:nvPr/>
        </p:nvSpPr>
        <p:spPr>
          <a:xfrm>
            <a:off x="1590278" y="2795382"/>
            <a:ext cx="1474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Ζωή</a:t>
            </a:r>
          </a:p>
          <a:p>
            <a:pPr algn="ctr"/>
            <a:r>
              <a:rPr lang="el-GR" sz="1400" b="1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l-GR" sz="1400" b="1" baseline="30000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l-GR" sz="1400" b="1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l-GR" sz="1400" b="1" baseline="-25000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l-GR" sz="1400" b="1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b="1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</a:t>
            </a:r>
            <a:r>
              <a:rPr lang="el-GR" sz="1400" b="1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C207D-6CFC-9254-2BAB-B950F3883A4B}"/>
              </a:ext>
            </a:extLst>
          </p:cNvPr>
          <p:cNvSpPr txBox="1"/>
          <p:nvPr/>
        </p:nvSpPr>
        <p:spPr>
          <a:xfrm>
            <a:off x="3547128" y="2795382"/>
            <a:ext cx="231512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l-GR" sz="1400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Δυναμικό</a:t>
            </a:r>
            <a:endParaRPr lang="el-GR" sz="1600" dirty="0">
              <a:solidFill>
                <a:srgbClr val="009F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400" b="1" dirty="0">
                <a:solidFill>
                  <a:srgbClr val="009F3C"/>
                </a:solidFill>
                <a:latin typeface="Tahoma"/>
                <a:ea typeface="Tahoma"/>
                <a:cs typeface="Tahoma"/>
              </a:rPr>
              <a:t>2+6 άτομα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0078CE-7A0C-B29A-322C-60FBD1D9C96B}"/>
              </a:ext>
            </a:extLst>
          </p:cNvPr>
          <p:cNvSpPr txBox="1"/>
          <p:nvPr/>
        </p:nvSpPr>
        <p:spPr>
          <a:xfrm>
            <a:off x="5857275" y="2795382"/>
            <a:ext cx="2128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Προϋπολογισμός</a:t>
            </a:r>
            <a:r>
              <a:rPr lang="el-GR" sz="1400" dirty="0">
                <a:solidFill>
                  <a:srgbClr val="009F3C"/>
                </a:solidFill>
              </a:rPr>
              <a:t> </a:t>
            </a:r>
          </a:p>
          <a:p>
            <a:pPr algn="ctr"/>
            <a:r>
              <a:rPr lang="el-GR" sz="1400" b="1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2,6Μ€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D382CE-5D5C-77B7-D524-F3ECB09EC9D9}"/>
              </a:ext>
            </a:extLst>
          </p:cNvPr>
          <p:cNvSpPr txBox="1"/>
          <p:nvPr/>
        </p:nvSpPr>
        <p:spPr>
          <a:xfrm>
            <a:off x="8074227" y="2795382"/>
            <a:ext cx="2458457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400" dirty="0">
                <a:solidFill>
                  <a:srgbClr val="009F3C"/>
                </a:solidFill>
                <a:latin typeface="Tahoma"/>
                <a:ea typeface="Tahoma"/>
                <a:cs typeface="Tahoma"/>
              </a:rPr>
              <a:t>IT </a:t>
            </a:r>
            <a:endParaRPr lang="el-GR" sz="1400" dirty="0">
              <a:solidFill>
                <a:srgbClr val="009F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400" b="1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l-GR" sz="1400" b="1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0Κ€</a:t>
            </a:r>
            <a:endParaRPr lang="en-GB" sz="1400" b="1" dirty="0">
              <a:solidFill>
                <a:srgbClr val="009F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7218D-3631-54DC-7C78-E6F16B6E4B83}"/>
              </a:ext>
            </a:extLst>
          </p:cNvPr>
          <p:cNvSpPr txBox="1"/>
          <p:nvPr/>
        </p:nvSpPr>
        <p:spPr>
          <a:xfrm>
            <a:off x="3445217" y="5302562"/>
            <a:ext cx="25133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Άμεση Επένδυση </a:t>
            </a:r>
            <a:endParaRPr lang="en-US" sz="1400" dirty="0">
              <a:solidFill>
                <a:srgbClr val="009F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400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Ανάπτυξη Προϊόντων </a:t>
            </a:r>
            <a:endParaRPr lang="en-GR" sz="1400" dirty="0">
              <a:solidFill>
                <a:srgbClr val="009F3C"/>
              </a:solidFill>
            </a:endParaRPr>
          </a:p>
          <a:p>
            <a:pPr algn="ctr"/>
            <a:r>
              <a:rPr lang="el-GR" sz="1400" b="1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1,1Μ€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2A165D-8BED-4FD1-669C-08BA66ACB523}"/>
              </a:ext>
            </a:extLst>
          </p:cNvPr>
          <p:cNvSpPr txBox="1"/>
          <p:nvPr/>
        </p:nvSpPr>
        <p:spPr>
          <a:xfrm>
            <a:off x="5965657" y="5324935"/>
            <a:ext cx="20203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Συμβάσεις</a:t>
            </a:r>
            <a:endParaRPr lang="en-US" sz="1400" dirty="0">
              <a:solidFill>
                <a:srgbClr val="009F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400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Ανάπτυξης Προϊόντων </a:t>
            </a:r>
            <a:endParaRPr lang="en-GR" sz="1400" dirty="0">
              <a:solidFill>
                <a:srgbClr val="009F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400" b="1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r>
              <a:rPr lang="en-US" sz="1400" b="1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l-GR" sz="1400" b="1" dirty="0">
              <a:solidFill>
                <a:srgbClr val="009F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26EEB3-446B-AC96-C3BC-F1046D72D01F}"/>
              </a:ext>
            </a:extLst>
          </p:cNvPr>
          <p:cNvSpPr txBox="1"/>
          <p:nvPr/>
        </p:nvSpPr>
        <p:spPr>
          <a:xfrm>
            <a:off x="8297572" y="5302562"/>
            <a:ext cx="20203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Συνεργάτες για </a:t>
            </a:r>
            <a:endParaRPr lang="en-US" sz="1400" dirty="0">
              <a:solidFill>
                <a:srgbClr val="009F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400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Ανάπτυξη Προϊόντων </a:t>
            </a:r>
            <a:r>
              <a:rPr lang="el-GR" sz="1400" b="1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400" b="1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l-GR" sz="1400" b="1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GR" sz="1400" b="1" dirty="0">
              <a:solidFill>
                <a:srgbClr val="009F3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31AB7E-AEC6-6864-18E0-DB59DFFDBF23}"/>
              </a:ext>
            </a:extLst>
          </p:cNvPr>
          <p:cNvSpPr txBox="1"/>
          <p:nvPr/>
        </p:nvSpPr>
        <p:spPr>
          <a:xfrm>
            <a:off x="1452795" y="5323265"/>
            <a:ext cx="17490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Δράσεις Ανάπτυξης Προϊόντων</a:t>
            </a:r>
            <a:endParaRPr lang="en-GR" sz="1400" dirty="0">
              <a:solidFill>
                <a:srgbClr val="009F3C"/>
              </a:solidFill>
            </a:endParaRPr>
          </a:p>
          <a:p>
            <a:pPr algn="ctr"/>
            <a:r>
              <a:rPr lang="el-GR" sz="1400" b="1" dirty="0">
                <a:solidFill>
                  <a:srgbClr val="009F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85F4AE5F-A461-B15C-F52B-ECAAB1F4D62E}"/>
              </a:ext>
            </a:extLst>
          </p:cNvPr>
          <p:cNvSpPr/>
          <p:nvPr/>
        </p:nvSpPr>
        <p:spPr>
          <a:xfrm>
            <a:off x="3935331" y="1164873"/>
            <a:ext cx="1533112" cy="1533112"/>
          </a:xfrm>
          <a:prstGeom prst="ellipse">
            <a:avLst/>
          </a:prstGeom>
          <a:blipFill dpi="0" rotWithShape="1">
            <a:blip r:embed="rId2">
              <a:alphaModFix amt="15391"/>
            </a:blip>
            <a:srcRect/>
            <a:stretch>
              <a:fillRect/>
            </a:stretch>
          </a:blipFill>
          <a:ln w="15875">
            <a:solidFill>
              <a:srgbClr val="009F3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BA1D308B-B842-C721-E278-0432A4A0181B}"/>
              </a:ext>
            </a:extLst>
          </p:cNvPr>
          <p:cNvSpPr/>
          <p:nvPr/>
        </p:nvSpPr>
        <p:spPr>
          <a:xfrm>
            <a:off x="6155068" y="1164873"/>
            <a:ext cx="1533112" cy="1533112"/>
          </a:xfrm>
          <a:prstGeom prst="ellipse">
            <a:avLst/>
          </a:prstGeom>
          <a:blipFill dpi="0" rotWithShape="1">
            <a:blip r:embed="rId2">
              <a:alphaModFix amt="15391"/>
            </a:blip>
            <a:srcRect/>
            <a:stretch>
              <a:fillRect/>
            </a:stretch>
          </a:blipFill>
          <a:ln w="15875">
            <a:solidFill>
              <a:srgbClr val="009F3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90F3B879-2986-A7C9-E7B9-D78CA3020A2A}"/>
              </a:ext>
            </a:extLst>
          </p:cNvPr>
          <p:cNvSpPr/>
          <p:nvPr/>
        </p:nvSpPr>
        <p:spPr>
          <a:xfrm>
            <a:off x="8505439" y="1164873"/>
            <a:ext cx="1533112" cy="1533112"/>
          </a:xfrm>
          <a:prstGeom prst="ellipse">
            <a:avLst/>
          </a:prstGeom>
          <a:blipFill dpi="0" rotWithShape="1">
            <a:blip r:embed="rId2">
              <a:alphaModFix amt="15391"/>
            </a:blip>
            <a:srcRect/>
            <a:stretch>
              <a:fillRect/>
            </a:stretch>
          </a:blipFill>
          <a:ln w="15875">
            <a:solidFill>
              <a:srgbClr val="009F3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16" name="Graphic 15" descr="Users">
            <a:extLst>
              <a:ext uri="{FF2B5EF4-FFF2-40B4-BE49-F238E27FC236}">
                <a16:creationId xmlns:a16="http://schemas.microsoft.com/office/drawing/2014/main" id="{FD967574-0EAB-0712-7661-E247433AD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3477" y="1492584"/>
            <a:ext cx="816816" cy="816816"/>
          </a:xfrm>
          <a:prstGeom prst="rect">
            <a:avLst/>
          </a:prstGeom>
        </p:spPr>
      </p:pic>
      <p:pic>
        <p:nvPicPr>
          <p:cNvPr id="17" name="Graphic 16" descr="Calculator">
            <a:extLst>
              <a:ext uri="{FF2B5EF4-FFF2-40B4-BE49-F238E27FC236}">
                <a16:creationId xmlns:a16="http://schemas.microsoft.com/office/drawing/2014/main" id="{E2280448-9613-FD88-8D3F-DBD82EB27C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15032" y="1600127"/>
            <a:ext cx="634952" cy="634952"/>
          </a:xfrm>
          <a:prstGeom prst="rect">
            <a:avLst/>
          </a:prstGeom>
        </p:spPr>
      </p:pic>
      <p:pic>
        <p:nvPicPr>
          <p:cNvPr id="18" name="Graphic 17" descr="Computer">
            <a:extLst>
              <a:ext uri="{FF2B5EF4-FFF2-40B4-BE49-F238E27FC236}">
                <a16:creationId xmlns:a16="http://schemas.microsoft.com/office/drawing/2014/main" id="{AD6CA437-ACC5-4795-F35D-85A0D78949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69868" y="1600127"/>
            <a:ext cx="630758" cy="630758"/>
          </a:xfrm>
          <a:prstGeom prst="rect">
            <a:avLst/>
          </a:prstGeom>
        </p:spPr>
      </p:pic>
      <p:sp>
        <p:nvSpPr>
          <p:cNvPr id="19" name="Oval 5">
            <a:extLst>
              <a:ext uri="{FF2B5EF4-FFF2-40B4-BE49-F238E27FC236}">
                <a16:creationId xmlns:a16="http://schemas.microsoft.com/office/drawing/2014/main" id="{4C2ECA61-18EE-5D2F-A409-254FC7667187}"/>
              </a:ext>
            </a:extLst>
          </p:cNvPr>
          <p:cNvSpPr/>
          <p:nvPr/>
        </p:nvSpPr>
        <p:spPr>
          <a:xfrm>
            <a:off x="1600512" y="3618148"/>
            <a:ext cx="1533112" cy="1533112"/>
          </a:xfrm>
          <a:prstGeom prst="ellipse">
            <a:avLst/>
          </a:prstGeom>
          <a:blipFill dpi="0" rotWithShape="1">
            <a:blip r:embed="rId2">
              <a:alphaModFix amt="15391"/>
            </a:blip>
            <a:srcRect/>
            <a:stretch>
              <a:fillRect/>
            </a:stretch>
          </a:blipFill>
          <a:ln w="15875">
            <a:solidFill>
              <a:srgbClr val="009F3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0" name="Oval 6">
            <a:extLst>
              <a:ext uri="{FF2B5EF4-FFF2-40B4-BE49-F238E27FC236}">
                <a16:creationId xmlns:a16="http://schemas.microsoft.com/office/drawing/2014/main" id="{4EF61302-4048-BF95-BC6C-B17ADD33FFA9}"/>
              </a:ext>
            </a:extLst>
          </p:cNvPr>
          <p:cNvSpPr/>
          <p:nvPr/>
        </p:nvSpPr>
        <p:spPr>
          <a:xfrm>
            <a:off x="8505439" y="3611080"/>
            <a:ext cx="1533112" cy="1533112"/>
          </a:xfrm>
          <a:prstGeom prst="ellipse">
            <a:avLst/>
          </a:prstGeom>
          <a:blipFill dpi="0" rotWithShape="1">
            <a:blip r:embed="rId2">
              <a:alphaModFix amt="15391"/>
            </a:blip>
            <a:srcRect/>
            <a:stretch>
              <a:fillRect/>
            </a:stretch>
          </a:blipFill>
          <a:ln w="15875">
            <a:solidFill>
              <a:srgbClr val="009F3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24BFA07D-5C81-EBEE-5DB1-B77B5D1417C1}"/>
              </a:ext>
            </a:extLst>
          </p:cNvPr>
          <p:cNvSpPr/>
          <p:nvPr/>
        </p:nvSpPr>
        <p:spPr>
          <a:xfrm>
            <a:off x="3935331" y="3618148"/>
            <a:ext cx="1533112" cy="1533112"/>
          </a:xfrm>
          <a:prstGeom prst="ellipse">
            <a:avLst/>
          </a:prstGeom>
          <a:blipFill dpi="0" rotWithShape="1">
            <a:blip r:embed="rId2">
              <a:alphaModFix amt="15391"/>
            </a:blip>
            <a:srcRect/>
            <a:stretch>
              <a:fillRect/>
            </a:stretch>
          </a:blipFill>
          <a:ln w="15875">
            <a:solidFill>
              <a:srgbClr val="009F3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22" name="Graphic 21" descr="Lightbulb and gear">
            <a:extLst>
              <a:ext uri="{FF2B5EF4-FFF2-40B4-BE49-F238E27FC236}">
                <a16:creationId xmlns:a16="http://schemas.microsoft.com/office/drawing/2014/main" id="{FC721150-2B5B-3DF9-A616-5AC158C74B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64265" y="3940106"/>
            <a:ext cx="816816" cy="816816"/>
          </a:xfrm>
          <a:prstGeom prst="rect">
            <a:avLst/>
          </a:prstGeom>
        </p:spPr>
      </p:pic>
      <p:pic>
        <p:nvPicPr>
          <p:cNvPr id="23" name="Graphic 22" descr="Piggy Bank">
            <a:extLst>
              <a:ext uri="{FF2B5EF4-FFF2-40B4-BE49-F238E27FC236}">
                <a16:creationId xmlns:a16="http://schemas.microsoft.com/office/drawing/2014/main" id="{46336FDC-8F0D-9D3C-D16C-B698AE684F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59701" y="3913602"/>
            <a:ext cx="816816" cy="816816"/>
          </a:xfrm>
          <a:prstGeom prst="rect">
            <a:avLst/>
          </a:prstGeom>
        </p:spPr>
      </p:pic>
      <p:pic>
        <p:nvPicPr>
          <p:cNvPr id="24" name="Graphic 23" descr="Group of people">
            <a:extLst>
              <a:ext uri="{FF2B5EF4-FFF2-40B4-BE49-F238E27FC236}">
                <a16:creationId xmlns:a16="http://schemas.microsoft.com/office/drawing/2014/main" id="{59E87E8E-5875-80EC-1FA9-2EE9046FD5E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88985" y="3894386"/>
            <a:ext cx="816816" cy="816816"/>
          </a:xfrm>
          <a:prstGeom prst="rect">
            <a:avLst/>
          </a:prstGeom>
        </p:spPr>
      </p:pic>
      <p:sp>
        <p:nvSpPr>
          <p:cNvPr id="25" name="Oval 6">
            <a:extLst>
              <a:ext uri="{FF2B5EF4-FFF2-40B4-BE49-F238E27FC236}">
                <a16:creationId xmlns:a16="http://schemas.microsoft.com/office/drawing/2014/main" id="{3251E0B9-99B8-1446-F595-2C4089ADFCBA}"/>
              </a:ext>
            </a:extLst>
          </p:cNvPr>
          <p:cNvSpPr/>
          <p:nvPr/>
        </p:nvSpPr>
        <p:spPr>
          <a:xfrm>
            <a:off x="6170620" y="3618148"/>
            <a:ext cx="1533112" cy="1533112"/>
          </a:xfrm>
          <a:prstGeom prst="ellipse">
            <a:avLst/>
          </a:prstGeom>
          <a:blipFill dpi="0" rotWithShape="1">
            <a:blip r:embed="rId2">
              <a:alphaModFix amt="15391"/>
            </a:blip>
            <a:srcRect/>
            <a:stretch>
              <a:fillRect/>
            </a:stretch>
          </a:blipFill>
          <a:ln w="15875">
            <a:solidFill>
              <a:srgbClr val="009F3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26" name="Graphic 25" descr="Construction worker">
            <a:extLst>
              <a:ext uri="{FF2B5EF4-FFF2-40B4-BE49-F238E27FC236}">
                <a16:creationId xmlns:a16="http://schemas.microsoft.com/office/drawing/2014/main" id="{9356DCB8-7F88-2D81-9D6A-FC9F7AB667D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492384" y="3860898"/>
            <a:ext cx="914400" cy="914400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B01E19B6-521E-06B7-FD1E-B6486E3EFF83}"/>
              </a:ext>
            </a:extLst>
          </p:cNvPr>
          <p:cNvSpPr txBox="1">
            <a:spLocks/>
          </p:cNvSpPr>
          <p:nvPr/>
        </p:nvSpPr>
        <p:spPr>
          <a:xfrm>
            <a:off x="237643" y="156851"/>
            <a:ext cx="10515600" cy="664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dirty="0">
                <a:solidFill>
                  <a:srgbClr val="5B9BD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ΕΚΙ σε αριθμούς</a:t>
            </a:r>
            <a:endParaRPr lang="en-GR" sz="4000" dirty="0">
              <a:solidFill>
                <a:srgbClr val="5B9BD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Oval 5">
            <a:extLst>
              <a:ext uri="{FF2B5EF4-FFF2-40B4-BE49-F238E27FC236}">
                <a16:creationId xmlns:a16="http://schemas.microsoft.com/office/drawing/2014/main" id="{93342FE0-E72D-9B38-5861-0F84CAE704DD}"/>
              </a:ext>
            </a:extLst>
          </p:cNvPr>
          <p:cNvSpPr/>
          <p:nvPr/>
        </p:nvSpPr>
        <p:spPr>
          <a:xfrm>
            <a:off x="1539572" y="1164873"/>
            <a:ext cx="1533112" cy="1533112"/>
          </a:xfrm>
          <a:prstGeom prst="ellipse">
            <a:avLst/>
          </a:prstGeom>
          <a:blipFill dpi="0" rotWithShape="1">
            <a:blip r:embed="rId2">
              <a:alphaModFix amt="15391"/>
            </a:blip>
            <a:srcRect/>
            <a:stretch>
              <a:fillRect/>
            </a:stretch>
          </a:blipFill>
          <a:ln w="15875">
            <a:solidFill>
              <a:srgbClr val="009F3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EA9C5D9-0799-E988-8FA8-C32C5026C969}"/>
              </a:ext>
            </a:extLst>
          </p:cNvPr>
          <p:cNvGrpSpPr/>
          <p:nvPr/>
        </p:nvGrpSpPr>
        <p:grpSpPr>
          <a:xfrm>
            <a:off x="-4901" y="5785277"/>
            <a:ext cx="12196901" cy="1176981"/>
            <a:chOff x="-3146" y="3803889"/>
            <a:chExt cx="12196901" cy="3041068"/>
          </a:xfrm>
          <a:solidFill>
            <a:schemeClr val="accent1">
              <a:lumMod val="40000"/>
              <a:lumOff val="60000"/>
              <a:alpha val="29660"/>
            </a:schemeClr>
          </a:solidFill>
        </p:grpSpPr>
        <p:grpSp>
          <p:nvGrpSpPr>
            <p:cNvPr id="69" name="Graphic 349">
              <a:extLst>
                <a:ext uri="{FF2B5EF4-FFF2-40B4-BE49-F238E27FC236}">
                  <a16:creationId xmlns:a16="http://schemas.microsoft.com/office/drawing/2014/main" id="{C8544293-3C4A-D0B5-B16E-6955699A5229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  <a:grpFill/>
          </p:grpSpPr>
          <p:sp>
            <p:nvSpPr>
              <p:cNvPr id="72" name="Freeform: Shape 128">
                <a:extLst>
                  <a:ext uri="{FF2B5EF4-FFF2-40B4-BE49-F238E27FC236}">
                    <a16:creationId xmlns:a16="http://schemas.microsoft.com/office/drawing/2014/main" id="{04F2B301-72F5-806D-DD5F-E8F6EDBFF150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129">
                <a:extLst>
                  <a:ext uri="{FF2B5EF4-FFF2-40B4-BE49-F238E27FC236}">
                    <a16:creationId xmlns:a16="http://schemas.microsoft.com/office/drawing/2014/main" id="{EF199F69-DA8C-00D6-2741-5C6422A7DEFC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351">
                <a:extLst>
                  <a:ext uri="{FF2B5EF4-FFF2-40B4-BE49-F238E27FC236}">
                    <a16:creationId xmlns:a16="http://schemas.microsoft.com/office/drawing/2014/main" id="{F6605A1A-5CD6-9E34-FC03-67D17460A757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rgbClr val="009F3C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130">
                <a:extLst>
                  <a:ext uri="{FF2B5EF4-FFF2-40B4-BE49-F238E27FC236}">
                    <a16:creationId xmlns:a16="http://schemas.microsoft.com/office/drawing/2014/main" id="{E72A55C8-E25E-4135-78CC-6552CEDE8E39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0" name="Freeform: Shape 362">
              <a:extLst>
                <a:ext uri="{FF2B5EF4-FFF2-40B4-BE49-F238E27FC236}">
                  <a16:creationId xmlns:a16="http://schemas.microsoft.com/office/drawing/2014/main" id="{DAE66AA7-9EE6-61C6-4F14-6E4FD635F069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364">
              <a:extLst>
                <a:ext uri="{FF2B5EF4-FFF2-40B4-BE49-F238E27FC236}">
                  <a16:creationId xmlns:a16="http://schemas.microsoft.com/office/drawing/2014/main" id="{F5149843-844E-0130-9726-FADE2DAD6C34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2" name="Graphic 11" descr="Dance steps with solid fill">
            <a:extLst>
              <a:ext uri="{FF2B5EF4-FFF2-40B4-BE49-F238E27FC236}">
                <a16:creationId xmlns:a16="http://schemas.microsoft.com/office/drawing/2014/main" id="{B8C60F46-7114-0E66-C7FE-564AF86C55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846118" y="13911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16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>
            <a:extLst>
              <a:ext uri="{FF2B5EF4-FFF2-40B4-BE49-F238E27FC236}">
                <a16:creationId xmlns:a16="http://schemas.microsoft.com/office/drawing/2014/main" id="{9A6CE7E7-0FB2-F4B7-DD9A-39B2327A1B51}"/>
              </a:ext>
            </a:extLst>
          </p:cNvPr>
          <p:cNvSpPr>
            <a:spLocks noChangeAspect="1"/>
          </p:cNvSpPr>
          <p:nvPr/>
        </p:nvSpPr>
        <p:spPr>
          <a:xfrm>
            <a:off x="6335572" y="3931649"/>
            <a:ext cx="1373608" cy="642852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1B1291-2A54-688D-EBB2-CDFF5D692274}"/>
              </a:ext>
            </a:extLst>
          </p:cNvPr>
          <p:cNvGrpSpPr/>
          <p:nvPr/>
        </p:nvGrpSpPr>
        <p:grpSpPr>
          <a:xfrm>
            <a:off x="342246" y="4819571"/>
            <a:ext cx="11507507" cy="787684"/>
            <a:chOff x="0" y="3012418"/>
            <a:chExt cx="12192000" cy="48920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52BF6DB-79B5-9924-3E30-B1A83AB4B66F}"/>
                </a:ext>
              </a:extLst>
            </p:cNvPr>
            <p:cNvSpPr/>
            <p:nvPr/>
          </p:nvSpPr>
          <p:spPr>
            <a:xfrm>
              <a:off x="5957090" y="3135338"/>
              <a:ext cx="246203" cy="246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apezoid 1166">
              <a:extLst>
                <a:ext uri="{FF2B5EF4-FFF2-40B4-BE49-F238E27FC236}">
                  <a16:creationId xmlns:a16="http://schemas.microsoft.com/office/drawing/2014/main" id="{EAF8FB3F-31D0-4674-7BBD-13311C29D032}"/>
                </a:ext>
              </a:extLst>
            </p:cNvPr>
            <p:cNvSpPr/>
            <p:nvPr/>
          </p:nvSpPr>
          <p:spPr>
            <a:xfrm rot="16200000">
              <a:off x="8927415" y="237039"/>
              <a:ext cx="489205" cy="6039965"/>
            </a:xfrm>
            <a:prstGeom prst="trapezoid">
              <a:avLst>
                <a:gd name="adj" fmla="val 3838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apezoid 1167">
              <a:extLst>
                <a:ext uri="{FF2B5EF4-FFF2-40B4-BE49-F238E27FC236}">
                  <a16:creationId xmlns:a16="http://schemas.microsoft.com/office/drawing/2014/main" id="{869535BD-DB2E-9C49-C9D0-D9C2FD2D952D}"/>
                </a:ext>
              </a:extLst>
            </p:cNvPr>
            <p:cNvSpPr/>
            <p:nvPr/>
          </p:nvSpPr>
          <p:spPr>
            <a:xfrm rot="5400000" flipH="1">
              <a:off x="2775380" y="237038"/>
              <a:ext cx="489205" cy="6039965"/>
            </a:xfrm>
            <a:prstGeom prst="trapezoid">
              <a:avLst>
                <a:gd name="adj" fmla="val 3838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31">
            <a:extLst>
              <a:ext uri="{FF2B5EF4-FFF2-40B4-BE49-F238E27FC236}">
                <a16:creationId xmlns:a16="http://schemas.microsoft.com/office/drawing/2014/main" id="{79045CFF-F62E-FEAF-7763-40162019C087}"/>
              </a:ext>
            </a:extLst>
          </p:cNvPr>
          <p:cNvSpPr>
            <a:spLocks noChangeAspect="1"/>
          </p:cNvSpPr>
          <p:nvPr/>
        </p:nvSpPr>
        <p:spPr>
          <a:xfrm flipH="1">
            <a:off x="1753901" y="5359383"/>
            <a:ext cx="1090579" cy="632773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C288D9-6D0F-455D-00C7-713B344B5FAF}"/>
              </a:ext>
            </a:extLst>
          </p:cNvPr>
          <p:cNvGrpSpPr/>
          <p:nvPr/>
        </p:nvGrpSpPr>
        <p:grpSpPr>
          <a:xfrm>
            <a:off x="2314806" y="5637756"/>
            <a:ext cx="3538328" cy="692777"/>
            <a:chOff x="1596377" y="3238221"/>
            <a:chExt cx="5927951" cy="116064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5A8E1BE-1363-9C4A-850D-AD0563B17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65525B32-DCE1-996F-975E-66B4928A5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4" name="Rectangle 35">
              <a:extLst>
                <a:ext uri="{FF2B5EF4-FFF2-40B4-BE49-F238E27FC236}">
                  <a16:creationId xmlns:a16="http://schemas.microsoft.com/office/drawing/2014/main" id="{A334FDB7-C52A-0765-FE0C-5799DFDD4E2B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23DEA73-D942-2122-A845-3702EE01F8F1}"/>
              </a:ext>
            </a:extLst>
          </p:cNvPr>
          <p:cNvSpPr txBox="1"/>
          <p:nvPr/>
        </p:nvSpPr>
        <p:spPr>
          <a:xfrm>
            <a:off x="6168960" y="2146122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Freeform 33">
            <a:extLst>
              <a:ext uri="{FF2B5EF4-FFF2-40B4-BE49-F238E27FC236}">
                <a16:creationId xmlns:a16="http://schemas.microsoft.com/office/drawing/2014/main" id="{44B12849-D584-4936-C9CF-961BFC2CA592}"/>
              </a:ext>
            </a:extLst>
          </p:cNvPr>
          <p:cNvSpPr>
            <a:spLocks noChangeAspect="1"/>
          </p:cNvSpPr>
          <p:nvPr/>
        </p:nvSpPr>
        <p:spPr>
          <a:xfrm>
            <a:off x="9267147" y="5427737"/>
            <a:ext cx="1308166" cy="612226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076F8FF-DD04-35C2-D61A-7AD7347F8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7284" y="4965038"/>
            <a:ext cx="518288" cy="136586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915E7D-BE1F-BB59-3C89-F5ED6A6346AB}"/>
              </a:ext>
            </a:extLst>
          </p:cNvPr>
          <p:cNvGrpSpPr/>
          <p:nvPr/>
        </p:nvGrpSpPr>
        <p:grpSpPr>
          <a:xfrm flipH="1">
            <a:off x="6258492" y="5637756"/>
            <a:ext cx="3538328" cy="692777"/>
            <a:chOff x="1596377" y="3238221"/>
            <a:chExt cx="5927951" cy="116064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A93E9519-7EBA-8DCD-826D-22E985194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1F37B0D-8E0C-AB10-B95B-48C9A2E7C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21" name="Rectangle 35">
              <a:extLst>
                <a:ext uri="{FF2B5EF4-FFF2-40B4-BE49-F238E27FC236}">
                  <a16:creationId xmlns:a16="http://schemas.microsoft.com/office/drawing/2014/main" id="{DDBA5A58-21B3-484B-B1C8-BE0F6FAF2066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79E4FF02-656B-36DA-3F39-D9ECFDDE31DB}"/>
              </a:ext>
            </a:extLst>
          </p:cNvPr>
          <p:cNvSpPr txBox="1">
            <a:spLocks/>
          </p:cNvSpPr>
          <p:nvPr/>
        </p:nvSpPr>
        <p:spPr>
          <a:xfrm>
            <a:off x="205146" y="17772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5B9BD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Ό</a:t>
            </a:r>
            <a:r>
              <a:rPr lang="el-GR" sz="4000" dirty="0" err="1">
                <a:solidFill>
                  <a:srgbClr val="5B9BD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ραμά</a:t>
            </a:r>
            <a:r>
              <a:rPr lang="el-GR" sz="4000" dirty="0">
                <a:solidFill>
                  <a:srgbClr val="5B9BD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μας είναι το ΕΚΙ…</a:t>
            </a:r>
            <a:endParaRPr lang="en-GB" sz="4000" dirty="0">
              <a:solidFill>
                <a:srgbClr val="5B9BD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 descr="A green circle with white text and a green windmill&#10;&#10;Description automatically generated">
            <a:extLst>
              <a:ext uri="{FF2B5EF4-FFF2-40B4-BE49-F238E27FC236}">
                <a16:creationId xmlns:a16="http://schemas.microsoft.com/office/drawing/2014/main" id="{EF77A2AD-118F-2187-364E-F47BDBD43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8788" y="4646368"/>
            <a:ext cx="1117916" cy="1120586"/>
          </a:xfrm>
          <a:prstGeom prst="rect">
            <a:avLst/>
          </a:prstGeom>
        </p:spPr>
      </p:pic>
      <p:pic>
        <p:nvPicPr>
          <p:cNvPr id="24" name="Picture 23" descr="A green circle with white text and a green windmill&#10;&#10;Description automatically generated">
            <a:extLst>
              <a:ext uri="{FF2B5EF4-FFF2-40B4-BE49-F238E27FC236}">
                <a16:creationId xmlns:a16="http://schemas.microsoft.com/office/drawing/2014/main" id="{A2A8876A-924D-FA90-D209-2E50346AB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9848" y="4653119"/>
            <a:ext cx="1117916" cy="11205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D405FB3-A958-0F42-3195-E389DB84FFE7}"/>
              </a:ext>
            </a:extLst>
          </p:cNvPr>
          <p:cNvSpPr txBox="1"/>
          <p:nvPr/>
        </p:nvSpPr>
        <p:spPr>
          <a:xfrm>
            <a:off x="143296" y="1789934"/>
            <a:ext cx="11658483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el-GR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 αποτελέσει έναν οικονομικά υγιή, πρωτοποριακό φορέα εφαρμοσμένης έρευνας και ανάπτυξης, που θα προωθεί καινοτομικές τεχνολογικές λύσεις στις προκλήσεις της ενεργειακής ασφάλειας, της κλιματικής αλλαγής και των φυσικών πόρων,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σκοπό μια βιώσιμη ενεργειακή πραγματικότητα.</a:t>
            </a:r>
          </a:p>
        </p:txBody>
      </p:sp>
    </p:spTree>
    <p:extLst>
      <p:ext uri="{BB962C8B-B14F-4D97-AF65-F5344CB8AC3E}">
        <p14:creationId xmlns:p14="http://schemas.microsoft.com/office/powerpoint/2010/main" val="609801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5">
            <a:extLst>
              <a:ext uri="{FF2B5EF4-FFF2-40B4-BE49-F238E27FC236}">
                <a16:creationId xmlns:a16="http://schemas.microsoft.com/office/drawing/2014/main" id="{EAFB8F53-EEEA-F817-D9C6-B912DFB3E597}"/>
              </a:ext>
            </a:extLst>
          </p:cNvPr>
          <p:cNvGrpSpPr/>
          <p:nvPr/>
        </p:nvGrpSpPr>
        <p:grpSpPr>
          <a:xfrm rot="957422">
            <a:off x="4513517" y="1256542"/>
            <a:ext cx="3588944" cy="3700931"/>
            <a:chOff x="2742732" y="3743607"/>
            <a:chExt cx="2669152" cy="2687690"/>
          </a:xfrm>
          <a:scene3d>
            <a:camera prst="isometricTopUp"/>
            <a:lightRig rig="balanced" dir="t">
              <a:rot lat="0" lon="0" rev="1200000"/>
            </a:lightRig>
          </a:scene3d>
        </p:grpSpPr>
        <p:sp>
          <p:nvSpPr>
            <p:cNvPr id="5" name="Graphic 173">
              <a:extLst>
                <a:ext uri="{FF2B5EF4-FFF2-40B4-BE49-F238E27FC236}">
                  <a16:creationId xmlns:a16="http://schemas.microsoft.com/office/drawing/2014/main" id="{3BDA58EB-A403-A63C-2A97-E2D28B9D3745}"/>
                </a:ext>
              </a:extLst>
            </p:cNvPr>
            <p:cNvSpPr/>
            <p:nvPr/>
          </p:nvSpPr>
          <p:spPr>
            <a:xfrm>
              <a:off x="2743028" y="3743607"/>
              <a:ext cx="1241291" cy="1645034"/>
            </a:xfrm>
            <a:custGeom>
              <a:avLst/>
              <a:gdLst>
                <a:gd name="connsiteX0" fmla="*/ 467 w 1241291"/>
                <a:gd name="connsiteY0" fmla="*/ 1212134 h 1645034"/>
                <a:gd name="connsiteX1" fmla="*/ 28631 w 1241291"/>
                <a:gd name="connsiteY1" fmla="*/ 1239686 h 1645034"/>
                <a:gd name="connsiteX2" fmla="*/ 380040 w 1241291"/>
                <a:gd name="connsiteY2" fmla="*/ 1241138 h 1645034"/>
                <a:gd name="connsiteX3" fmla="*/ 490897 w 1241291"/>
                <a:gd name="connsiteY3" fmla="*/ 1260474 h 1645034"/>
                <a:gd name="connsiteX4" fmla="*/ 502093 w 1241291"/>
                <a:gd name="connsiteY4" fmla="*/ 1348747 h 1645034"/>
                <a:gd name="connsiteX5" fmla="*/ 436022 w 1241291"/>
                <a:gd name="connsiteY5" fmla="*/ 1452381 h 1645034"/>
                <a:gd name="connsiteX6" fmla="*/ 489101 w 1241291"/>
                <a:gd name="connsiteY6" fmla="*/ 1614978 h 1645034"/>
                <a:gd name="connsiteX7" fmla="*/ 760377 w 1241291"/>
                <a:gd name="connsiteY7" fmla="*/ 1511688 h 1645034"/>
                <a:gd name="connsiteX8" fmla="*/ 735309 w 1241291"/>
                <a:gd name="connsiteY8" fmla="*/ 1415047 h 1645034"/>
                <a:gd name="connsiteX9" fmla="*/ 684485 w 1241291"/>
                <a:gd name="connsiteY9" fmla="*/ 1278816 h 1645034"/>
                <a:gd name="connsiteX10" fmla="*/ 773675 w 1241291"/>
                <a:gd name="connsiteY10" fmla="*/ 1239877 h 1645034"/>
                <a:gd name="connsiteX11" fmla="*/ 1201817 w 1241291"/>
                <a:gd name="connsiteY11" fmla="*/ 1240183 h 1645034"/>
                <a:gd name="connsiteX12" fmla="*/ 1240336 w 1241291"/>
                <a:gd name="connsiteY12" fmla="*/ 1198148 h 1645034"/>
                <a:gd name="connsiteX13" fmla="*/ 1240412 w 1241291"/>
                <a:gd name="connsiteY13" fmla="*/ 875781 h 1645034"/>
                <a:gd name="connsiteX14" fmla="*/ 1235139 w 1241291"/>
                <a:gd name="connsiteY14" fmla="*/ 802831 h 1645034"/>
                <a:gd name="connsiteX15" fmla="*/ 1175985 w 1241291"/>
                <a:gd name="connsiteY15" fmla="*/ 784183 h 1645034"/>
                <a:gd name="connsiteX16" fmla="*/ 1121645 w 1241291"/>
                <a:gd name="connsiteY16" fmla="*/ 822320 h 1645034"/>
                <a:gd name="connsiteX17" fmla="*/ 858509 w 1241291"/>
                <a:gd name="connsiteY17" fmla="*/ 774324 h 1645034"/>
                <a:gd name="connsiteX18" fmla="*/ 836383 w 1241291"/>
                <a:gd name="connsiteY18" fmla="*/ 629229 h 1645034"/>
                <a:gd name="connsiteX19" fmla="*/ 848917 w 1241291"/>
                <a:gd name="connsiteY19" fmla="*/ 584939 h 1645034"/>
                <a:gd name="connsiteX20" fmla="*/ 974066 w 1241291"/>
                <a:gd name="connsiteY20" fmla="*/ 481572 h 1645034"/>
                <a:gd name="connsiteX21" fmla="*/ 1101392 w 1241291"/>
                <a:gd name="connsiteY21" fmla="*/ 503239 h 1645034"/>
                <a:gd name="connsiteX22" fmla="*/ 1172584 w 1241291"/>
                <a:gd name="connsiteY22" fmla="*/ 556432 h 1645034"/>
                <a:gd name="connsiteX23" fmla="*/ 1241291 w 1241291"/>
                <a:gd name="connsiteY23" fmla="*/ 521964 h 1645034"/>
                <a:gd name="connsiteX24" fmla="*/ 1240259 w 1241291"/>
                <a:gd name="connsiteY24" fmla="*/ 22058 h 1645034"/>
                <a:gd name="connsiteX25" fmla="*/ 1220427 w 1241291"/>
                <a:gd name="connsiteY25" fmla="*/ 2683 h 1645034"/>
                <a:gd name="connsiteX26" fmla="*/ 15600 w 1241291"/>
                <a:gd name="connsiteY26" fmla="*/ 123 h 1645034"/>
                <a:gd name="connsiteX27" fmla="*/ 9 w 1241291"/>
                <a:gd name="connsiteY27" fmla="*/ 15676 h 1645034"/>
                <a:gd name="connsiteX28" fmla="*/ 467 w 1241291"/>
                <a:gd name="connsiteY28" fmla="*/ 1212134 h 164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41291" h="1645034">
                  <a:moveTo>
                    <a:pt x="467" y="1212134"/>
                  </a:moveTo>
                  <a:cubicBezTo>
                    <a:pt x="467" y="1239648"/>
                    <a:pt x="544" y="1239571"/>
                    <a:pt x="28631" y="1239686"/>
                  </a:cubicBezTo>
                  <a:cubicBezTo>
                    <a:pt x="145754" y="1240068"/>
                    <a:pt x="262916" y="1240030"/>
                    <a:pt x="380040" y="1241138"/>
                  </a:cubicBezTo>
                  <a:cubicBezTo>
                    <a:pt x="416954" y="1241482"/>
                    <a:pt x="457689" y="1241788"/>
                    <a:pt x="490897" y="1260474"/>
                  </a:cubicBezTo>
                  <a:cubicBezTo>
                    <a:pt x="524524" y="1279428"/>
                    <a:pt x="517722" y="1318252"/>
                    <a:pt x="502093" y="1348747"/>
                  </a:cubicBezTo>
                  <a:cubicBezTo>
                    <a:pt x="483216" y="1385622"/>
                    <a:pt x="448900" y="1411951"/>
                    <a:pt x="436022" y="1452381"/>
                  </a:cubicBezTo>
                  <a:cubicBezTo>
                    <a:pt x="417833" y="1509624"/>
                    <a:pt x="438774" y="1581160"/>
                    <a:pt x="489101" y="1614978"/>
                  </a:cubicBezTo>
                  <a:cubicBezTo>
                    <a:pt x="586010" y="1680056"/>
                    <a:pt x="743296" y="1636684"/>
                    <a:pt x="760377" y="1511688"/>
                  </a:cubicBezTo>
                  <a:cubicBezTo>
                    <a:pt x="765077" y="1477449"/>
                    <a:pt x="756364" y="1442560"/>
                    <a:pt x="735309" y="1415047"/>
                  </a:cubicBezTo>
                  <a:cubicBezTo>
                    <a:pt x="709821" y="1381725"/>
                    <a:pt x="650055" y="1321577"/>
                    <a:pt x="684485" y="1278816"/>
                  </a:cubicBezTo>
                  <a:cubicBezTo>
                    <a:pt x="707910" y="1249774"/>
                    <a:pt x="741194" y="1239877"/>
                    <a:pt x="773675" y="1239877"/>
                  </a:cubicBezTo>
                  <a:cubicBezTo>
                    <a:pt x="859770" y="1239877"/>
                    <a:pt x="1192187" y="1240221"/>
                    <a:pt x="1201817" y="1240183"/>
                  </a:cubicBezTo>
                  <a:cubicBezTo>
                    <a:pt x="1239992" y="1237355"/>
                    <a:pt x="1240298" y="1237355"/>
                    <a:pt x="1240336" y="1198148"/>
                  </a:cubicBezTo>
                  <a:cubicBezTo>
                    <a:pt x="1240489" y="1090692"/>
                    <a:pt x="1240259" y="983236"/>
                    <a:pt x="1240412" y="875781"/>
                  </a:cubicBezTo>
                  <a:cubicBezTo>
                    <a:pt x="1240450" y="849948"/>
                    <a:pt x="1244348" y="826600"/>
                    <a:pt x="1235139" y="802831"/>
                  </a:cubicBezTo>
                  <a:cubicBezTo>
                    <a:pt x="1224974" y="776617"/>
                    <a:pt x="1201396" y="770885"/>
                    <a:pt x="1175985" y="784183"/>
                  </a:cubicBezTo>
                  <a:cubicBezTo>
                    <a:pt x="1156228" y="794539"/>
                    <a:pt x="1137198" y="806920"/>
                    <a:pt x="1121645" y="822320"/>
                  </a:cubicBezTo>
                  <a:cubicBezTo>
                    <a:pt x="1045219" y="897868"/>
                    <a:pt x="903677" y="861604"/>
                    <a:pt x="858509" y="774324"/>
                  </a:cubicBezTo>
                  <a:cubicBezTo>
                    <a:pt x="833899" y="726711"/>
                    <a:pt x="828855" y="679861"/>
                    <a:pt x="836383" y="629229"/>
                  </a:cubicBezTo>
                  <a:cubicBezTo>
                    <a:pt x="837988" y="613752"/>
                    <a:pt x="843720" y="599422"/>
                    <a:pt x="848917" y="584939"/>
                  </a:cubicBezTo>
                  <a:cubicBezTo>
                    <a:pt x="872380" y="528422"/>
                    <a:pt x="916287" y="494909"/>
                    <a:pt x="974066" y="481572"/>
                  </a:cubicBezTo>
                  <a:cubicBezTo>
                    <a:pt x="1018240" y="471408"/>
                    <a:pt x="1062568" y="476108"/>
                    <a:pt x="1101392" y="503239"/>
                  </a:cubicBezTo>
                  <a:cubicBezTo>
                    <a:pt x="1125658" y="520206"/>
                    <a:pt x="1148891" y="538625"/>
                    <a:pt x="1172584" y="556432"/>
                  </a:cubicBezTo>
                  <a:cubicBezTo>
                    <a:pt x="1202657" y="580239"/>
                    <a:pt x="1241291" y="546802"/>
                    <a:pt x="1241291" y="521964"/>
                  </a:cubicBezTo>
                  <a:cubicBezTo>
                    <a:pt x="1241291" y="452225"/>
                    <a:pt x="1240489" y="42425"/>
                    <a:pt x="1240259" y="22058"/>
                  </a:cubicBezTo>
                  <a:cubicBezTo>
                    <a:pt x="1240145" y="8798"/>
                    <a:pt x="1234336" y="2722"/>
                    <a:pt x="1220427" y="2683"/>
                  </a:cubicBezTo>
                  <a:cubicBezTo>
                    <a:pt x="1192378" y="2683"/>
                    <a:pt x="21255" y="620"/>
                    <a:pt x="15600" y="123"/>
                  </a:cubicBezTo>
                  <a:cubicBezTo>
                    <a:pt x="3983" y="-870"/>
                    <a:pt x="-220" y="4135"/>
                    <a:pt x="9" y="15676"/>
                  </a:cubicBezTo>
                  <a:cubicBezTo>
                    <a:pt x="467" y="37916"/>
                    <a:pt x="467" y="844446"/>
                    <a:pt x="467" y="1212134"/>
                  </a:cubicBezTo>
                  <a:close/>
                </a:path>
              </a:pathLst>
            </a:custGeom>
            <a:solidFill>
              <a:schemeClr val="accent2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173">
              <a:extLst>
                <a:ext uri="{FF2B5EF4-FFF2-40B4-BE49-F238E27FC236}">
                  <a16:creationId xmlns:a16="http://schemas.microsoft.com/office/drawing/2014/main" id="{4E370394-B83B-3CCA-715D-839430C2EE5E}"/>
                </a:ext>
              </a:extLst>
            </p:cNvPr>
            <p:cNvSpPr/>
            <p:nvPr/>
          </p:nvSpPr>
          <p:spPr>
            <a:xfrm rot="20242093">
              <a:off x="3798681" y="4656538"/>
              <a:ext cx="1613203" cy="1774759"/>
            </a:xfrm>
            <a:custGeom>
              <a:avLst/>
              <a:gdLst>
                <a:gd name="connsiteX0" fmla="*/ 1603222 w 1613203"/>
                <a:gd name="connsiteY0" fmla="*/ 631413 h 1774759"/>
                <a:gd name="connsiteX1" fmla="*/ 1184137 w 1613203"/>
                <a:gd name="connsiteY1" fmla="*/ 457771 h 1774759"/>
                <a:gd name="connsiteX2" fmla="*/ 1101252 w 1613203"/>
                <a:gd name="connsiteY2" fmla="*/ 382262 h 1774759"/>
                <a:gd name="connsiteX3" fmla="*/ 1125403 w 1613203"/>
                <a:gd name="connsiteY3" fmla="*/ 333846 h 1774759"/>
                <a:gd name="connsiteX4" fmla="*/ 1193231 w 1613203"/>
                <a:gd name="connsiteY4" fmla="*/ 287951 h 1774759"/>
                <a:gd name="connsiteX5" fmla="*/ 1193231 w 1613203"/>
                <a:gd name="connsiteY5" fmla="*/ 287951 h 1774759"/>
                <a:gd name="connsiteX6" fmla="*/ 1193231 w 1613203"/>
                <a:gd name="connsiteY6" fmla="*/ 287951 h 1774759"/>
                <a:gd name="connsiteX7" fmla="*/ 1267098 w 1613203"/>
                <a:gd name="connsiteY7" fmla="*/ 195590 h 1774759"/>
                <a:gd name="connsiteX8" fmla="*/ 1266639 w 1613203"/>
                <a:gd name="connsiteY8" fmla="*/ 120119 h 1774759"/>
                <a:gd name="connsiteX9" fmla="*/ 1217955 w 1613203"/>
                <a:gd name="connsiteY9" fmla="*/ 49577 h 1774759"/>
                <a:gd name="connsiteX10" fmla="*/ 1135224 w 1613203"/>
                <a:gd name="connsiteY10" fmla="*/ 5785 h 1774759"/>
                <a:gd name="connsiteX11" fmla="*/ 1043244 w 1613203"/>
                <a:gd name="connsiteY11" fmla="*/ 7504 h 1774759"/>
                <a:gd name="connsiteX12" fmla="*/ 946030 w 1613203"/>
                <a:gd name="connsiteY12" fmla="*/ 104031 h 1774759"/>
                <a:gd name="connsiteX13" fmla="*/ 953902 w 1613203"/>
                <a:gd name="connsiteY13" fmla="*/ 207245 h 1774759"/>
                <a:gd name="connsiteX14" fmla="*/ 963187 w 1613203"/>
                <a:gd name="connsiteY14" fmla="*/ 292652 h 1774759"/>
                <a:gd name="connsiteX15" fmla="*/ 919892 w 1613203"/>
                <a:gd name="connsiteY15" fmla="*/ 328763 h 1774759"/>
                <a:gd name="connsiteX16" fmla="*/ 864559 w 1613203"/>
                <a:gd name="connsiteY16" fmla="*/ 323375 h 1774759"/>
                <a:gd name="connsiteX17" fmla="*/ 487967 w 1613203"/>
                <a:gd name="connsiteY17" fmla="*/ 177248 h 1774759"/>
                <a:gd name="connsiteX18" fmla="*/ 454989 w 1613203"/>
                <a:gd name="connsiteY18" fmla="*/ 191883 h 1774759"/>
                <a:gd name="connsiteX19" fmla="*/ 292582 w 1613203"/>
                <a:gd name="connsiteY19" fmla="*/ 595033 h 1774759"/>
                <a:gd name="connsiteX20" fmla="*/ 277641 w 1613203"/>
                <a:gd name="connsiteY20" fmla="*/ 653805 h 1774759"/>
                <a:gd name="connsiteX21" fmla="*/ 321548 w 1613203"/>
                <a:gd name="connsiteY21" fmla="*/ 692286 h 1774759"/>
                <a:gd name="connsiteX22" fmla="*/ 438137 w 1613203"/>
                <a:gd name="connsiteY22" fmla="*/ 667753 h 1774759"/>
                <a:gd name="connsiteX23" fmla="*/ 558814 w 1613203"/>
                <a:gd name="connsiteY23" fmla="*/ 717851 h 1774759"/>
                <a:gd name="connsiteX24" fmla="*/ 600658 w 1613203"/>
                <a:gd name="connsiteY24" fmla="*/ 914000 h 1774759"/>
                <a:gd name="connsiteX25" fmla="*/ 523773 w 1613203"/>
                <a:gd name="connsiteY25" fmla="*/ 1017864 h 1774759"/>
                <a:gd name="connsiteX26" fmla="*/ 523773 w 1613203"/>
                <a:gd name="connsiteY26" fmla="*/ 1017864 h 1774759"/>
                <a:gd name="connsiteX27" fmla="*/ 384524 w 1613203"/>
                <a:gd name="connsiteY27" fmla="*/ 1044078 h 1774759"/>
                <a:gd name="connsiteX28" fmla="*/ 270763 w 1613203"/>
                <a:gd name="connsiteY28" fmla="*/ 959779 h 1774759"/>
                <a:gd name="connsiteX29" fmla="*/ 240612 w 1613203"/>
                <a:gd name="connsiteY29" fmla="*/ 896192 h 1774759"/>
                <a:gd name="connsiteX30" fmla="*/ 180426 w 1613203"/>
                <a:gd name="connsiteY30" fmla="*/ 901619 h 1774759"/>
                <a:gd name="connsiteX31" fmla="*/ 1588 w 1613203"/>
                <a:gd name="connsiteY31" fmla="*/ 1301750 h 1774759"/>
                <a:gd name="connsiteX32" fmla="*/ 10759 w 1613203"/>
                <a:gd name="connsiteY32" fmla="*/ 1321162 h 1774759"/>
                <a:gd name="connsiteX33" fmla="*/ 1113022 w 1613203"/>
                <a:gd name="connsiteY33" fmla="*/ 1771162 h 1774759"/>
                <a:gd name="connsiteX34" fmla="*/ 1157617 w 1613203"/>
                <a:gd name="connsiteY34" fmla="*/ 1753164 h 1774759"/>
                <a:gd name="connsiteX35" fmla="*/ 1610291 w 1613203"/>
                <a:gd name="connsiteY35" fmla="*/ 654761 h 1774759"/>
                <a:gd name="connsiteX36" fmla="*/ 1603222 w 1613203"/>
                <a:gd name="connsiteY36" fmla="*/ 631413 h 177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3203" h="1774759">
                  <a:moveTo>
                    <a:pt x="1603222" y="631413"/>
                  </a:moveTo>
                  <a:cubicBezTo>
                    <a:pt x="1582281" y="625642"/>
                    <a:pt x="1237597" y="483221"/>
                    <a:pt x="1184137" y="457771"/>
                  </a:cubicBezTo>
                  <a:cubicBezTo>
                    <a:pt x="1149019" y="441034"/>
                    <a:pt x="1115162" y="422615"/>
                    <a:pt x="1101252" y="382262"/>
                  </a:cubicBezTo>
                  <a:cubicBezTo>
                    <a:pt x="1099074" y="361741"/>
                    <a:pt x="1113175" y="346532"/>
                    <a:pt x="1125403" y="333846"/>
                  </a:cubicBezTo>
                  <a:cubicBezTo>
                    <a:pt x="1144624" y="313822"/>
                    <a:pt x="1168393" y="299950"/>
                    <a:pt x="1193231" y="287951"/>
                  </a:cubicBezTo>
                  <a:cubicBezTo>
                    <a:pt x="1193231" y="287951"/>
                    <a:pt x="1193231" y="287951"/>
                    <a:pt x="1193231" y="287951"/>
                  </a:cubicBezTo>
                  <a:cubicBezTo>
                    <a:pt x="1193231" y="287951"/>
                    <a:pt x="1193231" y="287951"/>
                    <a:pt x="1193231" y="287951"/>
                  </a:cubicBezTo>
                  <a:cubicBezTo>
                    <a:pt x="1234043" y="270106"/>
                    <a:pt x="1257009" y="236516"/>
                    <a:pt x="1267098" y="195590"/>
                  </a:cubicBezTo>
                  <a:cubicBezTo>
                    <a:pt x="1273021" y="171477"/>
                    <a:pt x="1272983" y="144461"/>
                    <a:pt x="1266639" y="120119"/>
                  </a:cubicBezTo>
                  <a:cubicBezTo>
                    <a:pt x="1259226" y="91650"/>
                    <a:pt x="1239431" y="70289"/>
                    <a:pt x="1217955" y="49577"/>
                  </a:cubicBezTo>
                  <a:cubicBezTo>
                    <a:pt x="1193958" y="26458"/>
                    <a:pt x="1165603" y="13695"/>
                    <a:pt x="1135224" y="5785"/>
                  </a:cubicBezTo>
                  <a:cubicBezTo>
                    <a:pt x="1105150" y="-2011"/>
                    <a:pt x="1073815" y="-2393"/>
                    <a:pt x="1043244" y="7504"/>
                  </a:cubicBezTo>
                  <a:cubicBezTo>
                    <a:pt x="994408" y="23286"/>
                    <a:pt x="965366" y="58710"/>
                    <a:pt x="946030" y="104031"/>
                  </a:cubicBezTo>
                  <a:cubicBezTo>
                    <a:pt x="937737" y="139302"/>
                    <a:pt x="942208" y="172777"/>
                    <a:pt x="953902" y="207245"/>
                  </a:cubicBezTo>
                  <a:cubicBezTo>
                    <a:pt x="963035" y="234147"/>
                    <a:pt x="971212" y="263036"/>
                    <a:pt x="963187" y="292652"/>
                  </a:cubicBezTo>
                  <a:cubicBezTo>
                    <a:pt x="956615" y="316841"/>
                    <a:pt x="919892" y="328763"/>
                    <a:pt x="919892" y="328763"/>
                  </a:cubicBezTo>
                  <a:cubicBezTo>
                    <a:pt x="896467" y="331667"/>
                    <a:pt x="875373" y="325171"/>
                    <a:pt x="864559" y="323375"/>
                  </a:cubicBezTo>
                  <a:cubicBezTo>
                    <a:pt x="830549" y="317720"/>
                    <a:pt x="579717" y="219091"/>
                    <a:pt x="487967" y="177248"/>
                  </a:cubicBezTo>
                  <a:cubicBezTo>
                    <a:pt x="467179" y="167771"/>
                    <a:pt x="462899" y="170178"/>
                    <a:pt x="454989" y="191883"/>
                  </a:cubicBezTo>
                  <a:cubicBezTo>
                    <a:pt x="446429" y="215384"/>
                    <a:pt x="307142" y="566526"/>
                    <a:pt x="292582" y="595033"/>
                  </a:cubicBezTo>
                  <a:cubicBezTo>
                    <a:pt x="279781" y="620140"/>
                    <a:pt x="279361" y="635616"/>
                    <a:pt x="277641" y="653805"/>
                  </a:cubicBezTo>
                  <a:cubicBezTo>
                    <a:pt x="275004" y="682236"/>
                    <a:pt x="299843" y="696490"/>
                    <a:pt x="321548" y="692286"/>
                  </a:cubicBezTo>
                  <a:cubicBezTo>
                    <a:pt x="360640" y="684758"/>
                    <a:pt x="398204" y="668212"/>
                    <a:pt x="438137" y="667753"/>
                  </a:cubicBezTo>
                  <a:cubicBezTo>
                    <a:pt x="484566" y="667218"/>
                    <a:pt x="524996" y="684032"/>
                    <a:pt x="558814" y="717851"/>
                  </a:cubicBezTo>
                  <a:cubicBezTo>
                    <a:pt x="615676" y="774674"/>
                    <a:pt x="623013" y="842617"/>
                    <a:pt x="600658" y="914000"/>
                  </a:cubicBezTo>
                  <a:cubicBezTo>
                    <a:pt x="587627" y="955614"/>
                    <a:pt x="565540" y="995203"/>
                    <a:pt x="523773" y="1017864"/>
                  </a:cubicBezTo>
                  <a:cubicBezTo>
                    <a:pt x="523773" y="1017864"/>
                    <a:pt x="523773" y="1017864"/>
                    <a:pt x="523773" y="1017864"/>
                  </a:cubicBezTo>
                  <a:cubicBezTo>
                    <a:pt x="482197" y="1051950"/>
                    <a:pt x="433131" y="1052791"/>
                    <a:pt x="384524" y="1044078"/>
                  </a:cubicBezTo>
                  <a:cubicBezTo>
                    <a:pt x="334082" y="1035059"/>
                    <a:pt x="292659" y="1009075"/>
                    <a:pt x="270763" y="959779"/>
                  </a:cubicBezTo>
                  <a:cubicBezTo>
                    <a:pt x="260865" y="937539"/>
                    <a:pt x="253796" y="916140"/>
                    <a:pt x="240612" y="896192"/>
                  </a:cubicBezTo>
                  <a:cubicBezTo>
                    <a:pt x="227887" y="876971"/>
                    <a:pt x="192616" y="881901"/>
                    <a:pt x="180426" y="901619"/>
                  </a:cubicBezTo>
                  <a:cubicBezTo>
                    <a:pt x="166937" y="923477"/>
                    <a:pt x="22949" y="1251232"/>
                    <a:pt x="1588" y="1301750"/>
                  </a:cubicBezTo>
                  <a:cubicBezTo>
                    <a:pt x="-2921" y="1312450"/>
                    <a:pt x="2811" y="1317761"/>
                    <a:pt x="10759" y="1321162"/>
                  </a:cubicBezTo>
                  <a:cubicBezTo>
                    <a:pt x="59519" y="1341874"/>
                    <a:pt x="1108512" y="1768946"/>
                    <a:pt x="1113022" y="1771162"/>
                  </a:cubicBezTo>
                  <a:cubicBezTo>
                    <a:pt x="1140497" y="1784651"/>
                    <a:pt x="1156356" y="1756068"/>
                    <a:pt x="1157617" y="1753164"/>
                  </a:cubicBezTo>
                  <a:cubicBezTo>
                    <a:pt x="1173208" y="1717549"/>
                    <a:pt x="1594509" y="689229"/>
                    <a:pt x="1610291" y="654761"/>
                  </a:cubicBezTo>
                  <a:cubicBezTo>
                    <a:pt x="1614915" y="644634"/>
                    <a:pt x="1615030" y="634661"/>
                    <a:pt x="1603222" y="631413"/>
                  </a:cubicBezTo>
                  <a:close/>
                </a:path>
              </a:pathLst>
            </a:custGeom>
            <a:solidFill>
              <a:srgbClr val="009F3C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Graphic 173">
              <a:extLst>
                <a:ext uri="{FF2B5EF4-FFF2-40B4-BE49-F238E27FC236}">
                  <a16:creationId xmlns:a16="http://schemas.microsoft.com/office/drawing/2014/main" id="{1BE5A927-BD97-7474-6261-574CDEA339C2}"/>
                </a:ext>
              </a:extLst>
            </p:cNvPr>
            <p:cNvSpPr/>
            <p:nvPr/>
          </p:nvSpPr>
          <p:spPr>
            <a:xfrm>
              <a:off x="3602708" y="3746137"/>
              <a:ext cx="1648963" cy="1239216"/>
            </a:xfrm>
            <a:custGeom>
              <a:avLst/>
              <a:gdLst>
                <a:gd name="connsiteX0" fmla="*/ 405188 w 1648963"/>
                <a:gd name="connsiteY0" fmla="*/ 499066 h 1239216"/>
                <a:gd name="connsiteX1" fmla="*/ 381535 w 1648963"/>
                <a:gd name="connsiteY1" fmla="*/ 574881 h 1239216"/>
                <a:gd name="connsiteX2" fmla="*/ 305528 w 1648963"/>
                <a:gd name="connsiteY2" fmla="*/ 578282 h 1239216"/>
                <a:gd name="connsiteX3" fmla="*/ 241597 w 1648963"/>
                <a:gd name="connsiteY3" fmla="*/ 534757 h 1239216"/>
                <a:gd name="connsiteX4" fmla="*/ 74949 w 1648963"/>
                <a:gd name="connsiteY4" fmla="*/ 523446 h 1239216"/>
                <a:gd name="connsiteX5" fmla="*/ 30545 w 1648963"/>
                <a:gd name="connsiteY5" fmla="*/ 563723 h 1239216"/>
                <a:gd name="connsiteX6" fmla="*/ 10254 w 1648963"/>
                <a:gd name="connsiteY6" fmla="*/ 603388 h 1239216"/>
                <a:gd name="connsiteX7" fmla="*/ 9719 w 1648963"/>
                <a:gd name="connsiteY7" fmla="*/ 730562 h 1239216"/>
                <a:gd name="connsiteX8" fmla="*/ 147707 w 1648963"/>
                <a:gd name="connsiteY8" fmla="*/ 830834 h 1239216"/>
                <a:gd name="connsiteX9" fmla="*/ 251648 w 1648963"/>
                <a:gd name="connsiteY9" fmla="*/ 793270 h 1239216"/>
                <a:gd name="connsiteX10" fmla="*/ 311604 w 1648963"/>
                <a:gd name="connsiteY10" fmla="*/ 753108 h 1239216"/>
                <a:gd name="connsiteX11" fmla="*/ 387763 w 1648963"/>
                <a:gd name="connsiteY11" fmla="*/ 765986 h 1239216"/>
                <a:gd name="connsiteX12" fmla="*/ 407176 w 1648963"/>
                <a:gd name="connsiteY12" fmla="*/ 872792 h 1239216"/>
                <a:gd name="connsiteX13" fmla="*/ 408666 w 1648963"/>
                <a:gd name="connsiteY13" fmla="*/ 1212546 h 1239216"/>
                <a:gd name="connsiteX14" fmla="*/ 431517 w 1648963"/>
                <a:gd name="connsiteY14" fmla="*/ 1236009 h 1239216"/>
                <a:gd name="connsiteX15" fmla="*/ 802072 w 1648963"/>
                <a:gd name="connsiteY15" fmla="*/ 1235016 h 1239216"/>
                <a:gd name="connsiteX16" fmla="*/ 888587 w 1648963"/>
                <a:gd name="connsiteY16" fmla="*/ 1222864 h 1239216"/>
                <a:gd name="connsiteX17" fmla="*/ 894089 w 1648963"/>
                <a:gd name="connsiteY17" fmla="*/ 1165314 h 1239216"/>
                <a:gd name="connsiteX18" fmla="*/ 836693 w 1648963"/>
                <a:gd name="connsiteY18" fmla="*/ 1109982 h 1239216"/>
                <a:gd name="connsiteX19" fmla="*/ 892293 w 1648963"/>
                <a:gd name="connsiteY19" fmla="*/ 854640 h 1239216"/>
                <a:gd name="connsiteX20" fmla="*/ 1126311 w 1648963"/>
                <a:gd name="connsiteY20" fmla="*/ 872945 h 1239216"/>
                <a:gd name="connsiteX21" fmla="*/ 1146603 w 1648963"/>
                <a:gd name="connsiteY21" fmla="*/ 1119955 h 1239216"/>
                <a:gd name="connsiteX22" fmla="*/ 1099486 w 1648963"/>
                <a:gd name="connsiteY22" fmla="*/ 1172002 h 1239216"/>
                <a:gd name="connsiteX23" fmla="*/ 1117637 w 1648963"/>
                <a:gd name="connsiteY23" fmla="*/ 1230277 h 1239216"/>
                <a:gd name="connsiteX24" fmla="*/ 1208394 w 1648963"/>
                <a:gd name="connsiteY24" fmla="*/ 1237270 h 1239216"/>
                <a:gd name="connsiteX25" fmla="*/ 1631415 w 1648963"/>
                <a:gd name="connsiteY25" fmla="*/ 1235818 h 1239216"/>
                <a:gd name="connsiteX26" fmla="*/ 1647273 w 1648963"/>
                <a:gd name="connsiteY26" fmla="*/ 1220647 h 1239216"/>
                <a:gd name="connsiteX27" fmla="*/ 1647617 w 1648963"/>
                <a:gd name="connsiteY27" fmla="*/ 20215 h 1239216"/>
                <a:gd name="connsiteX28" fmla="*/ 1627097 w 1648963"/>
                <a:gd name="connsiteY28" fmla="*/ 38 h 1239216"/>
                <a:gd name="connsiteX29" fmla="*/ 431403 w 1648963"/>
                <a:gd name="connsiteY29" fmla="*/ 0 h 1239216"/>
                <a:gd name="connsiteX30" fmla="*/ 408590 w 1648963"/>
                <a:gd name="connsiteY30" fmla="*/ 23578 h 1239216"/>
                <a:gd name="connsiteX31" fmla="*/ 405188 w 1648963"/>
                <a:gd name="connsiteY31" fmla="*/ 499066 h 123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48963" h="1239216">
                  <a:moveTo>
                    <a:pt x="405188" y="499066"/>
                  </a:moveTo>
                  <a:cubicBezTo>
                    <a:pt x="404692" y="531509"/>
                    <a:pt x="401979" y="547176"/>
                    <a:pt x="381535" y="574881"/>
                  </a:cubicBezTo>
                  <a:cubicBezTo>
                    <a:pt x="370797" y="589440"/>
                    <a:pt x="335258" y="594943"/>
                    <a:pt x="305528" y="578282"/>
                  </a:cubicBezTo>
                  <a:cubicBezTo>
                    <a:pt x="282142" y="566818"/>
                    <a:pt x="261010" y="551762"/>
                    <a:pt x="241597" y="534757"/>
                  </a:cubicBezTo>
                  <a:cubicBezTo>
                    <a:pt x="194060" y="493028"/>
                    <a:pt x="126002" y="494862"/>
                    <a:pt x="74949" y="523446"/>
                  </a:cubicBezTo>
                  <a:cubicBezTo>
                    <a:pt x="57180" y="533381"/>
                    <a:pt x="42392" y="547023"/>
                    <a:pt x="30545" y="563723"/>
                  </a:cubicBezTo>
                  <a:cubicBezTo>
                    <a:pt x="23858" y="576983"/>
                    <a:pt x="14458" y="588867"/>
                    <a:pt x="10254" y="603388"/>
                  </a:cubicBezTo>
                  <a:cubicBezTo>
                    <a:pt x="-2165" y="645728"/>
                    <a:pt x="-4420" y="688222"/>
                    <a:pt x="9719" y="730562"/>
                  </a:cubicBezTo>
                  <a:cubicBezTo>
                    <a:pt x="27297" y="783258"/>
                    <a:pt x="82859" y="832973"/>
                    <a:pt x="147707" y="830834"/>
                  </a:cubicBezTo>
                  <a:cubicBezTo>
                    <a:pt x="188443" y="829496"/>
                    <a:pt x="221268" y="819446"/>
                    <a:pt x="251648" y="793270"/>
                  </a:cubicBezTo>
                  <a:cubicBezTo>
                    <a:pt x="269722" y="777679"/>
                    <a:pt x="289746" y="763731"/>
                    <a:pt x="311604" y="753108"/>
                  </a:cubicBezTo>
                  <a:cubicBezTo>
                    <a:pt x="341143" y="738739"/>
                    <a:pt x="370300" y="738128"/>
                    <a:pt x="387763" y="765986"/>
                  </a:cubicBezTo>
                  <a:cubicBezTo>
                    <a:pt x="406908" y="796556"/>
                    <a:pt x="406488" y="838362"/>
                    <a:pt x="407176" y="872792"/>
                  </a:cubicBezTo>
                  <a:cubicBezTo>
                    <a:pt x="409430" y="986018"/>
                    <a:pt x="409086" y="1099282"/>
                    <a:pt x="408666" y="1212546"/>
                  </a:cubicBezTo>
                  <a:cubicBezTo>
                    <a:pt x="408590" y="1230506"/>
                    <a:pt x="412755" y="1236162"/>
                    <a:pt x="431517" y="1236009"/>
                  </a:cubicBezTo>
                  <a:cubicBezTo>
                    <a:pt x="555023" y="1235130"/>
                    <a:pt x="678566" y="1238340"/>
                    <a:pt x="802072" y="1235016"/>
                  </a:cubicBezTo>
                  <a:cubicBezTo>
                    <a:pt x="842349" y="1234328"/>
                    <a:pt x="866920" y="1232570"/>
                    <a:pt x="888587" y="1222864"/>
                  </a:cubicBezTo>
                  <a:cubicBezTo>
                    <a:pt x="909031" y="1213731"/>
                    <a:pt x="905744" y="1184039"/>
                    <a:pt x="894089" y="1165314"/>
                  </a:cubicBezTo>
                  <a:cubicBezTo>
                    <a:pt x="879721" y="1142272"/>
                    <a:pt x="853851" y="1131152"/>
                    <a:pt x="836693" y="1109982"/>
                  </a:cubicBezTo>
                  <a:cubicBezTo>
                    <a:pt x="771960" y="1030154"/>
                    <a:pt x="805052" y="903362"/>
                    <a:pt x="892293" y="854640"/>
                  </a:cubicBezTo>
                  <a:cubicBezTo>
                    <a:pt x="965243" y="813905"/>
                    <a:pt x="1060776" y="819446"/>
                    <a:pt x="1126311" y="872945"/>
                  </a:cubicBezTo>
                  <a:cubicBezTo>
                    <a:pt x="1196433" y="930188"/>
                    <a:pt x="1216457" y="1048611"/>
                    <a:pt x="1146603" y="1119955"/>
                  </a:cubicBezTo>
                  <a:cubicBezTo>
                    <a:pt x="1130057" y="1136846"/>
                    <a:pt x="1110797" y="1151558"/>
                    <a:pt x="1099486" y="1172002"/>
                  </a:cubicBezTo>
                  <a:cubicBezTo>
                    <a:pt x="1087525" y="1193592"/>
                    <a:pt x="1093754" y="1222443"/>
                    <a:pt x="1117637" y="1230277"/>
                  </a:cubicBezTo>
                  <a:cubicBezTo>
                    <a:pt x="1146756" y="1239792"/>
                    <a:pt x="1165901" y="1235398"/>
                    <a:pt x="1208394" y="1237270"/>
                  </a:cubicBezTo>
                  <a:cubicBezTo>
                    <a:pt x="1325403" y="1242467"/>
                    <a:pt x="1614907" y="1235589"/>
                    <a:pt x="1631415" y="1235818"/>
                  </a:cubicBezTo>
                  <a:cubicBezTo>
                    <a:pt x="1642649" y="1235971"/>
                    <a:pt x="1647350" y="1232341"/>
                    <a:pt x="1647273" y="1220647"/>
                  </a:cubicBezTo>
                  <a:cubicBezTo>
                    <a:pt x="1647120" y="1200929"/>
                    <a:pt x="1650904" y="170966"/>
                    <a:pt x="1647617" y="20215"/>
                  </a:cubicBezTo>
                  <a:cubicBezTo>
                    <a:pt x="1647273" y="4815"/>
                    <a:pt x="1643070" y="38"/>
                    <a:pt x="1627097" y="38"/>
                  </a:cubicBezTo>
                  <a:cubicBezTo>
                    <a:pt x="1360941" y="38"/>
                    <a:pt x="563812" y="382"/>
                    <a:pt x="431403" y="0"/>
                  </a:cubicBezTo>
                  <a:cubicBezTo>
                    <a:pt x="412334" y="-38"/>
                    <a:pt x="407405" y="5770"/>
                    <a:pt x="408590" y="23578"/>
                  </a:cubicBezTo>
                  <a:cubicBezTo>
                    <a:pt x="409889" y="42532"/>
                    <a:pt x="407137" y="366924"/>
                    <a:pt x="405188" y="499066"/>
                  </a:cubicBezTo>
                  <a:close/>
                </a:path>
              </a:pathLst>
            </a:custGeom>
            <a:solidFill>
              <a:schemeClr val="accent3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173">
              <a:extLst>
                <a:ext uri="{FF2B5EF4-FFF2-40B4-BE49-F238E27FC236}">
                  <a16:creationId xmlns:a16="http://schemas.microsoft.com/office/drawing/2014/main" id="{88C7CC8B-AB83-BAD2-AFA7-C6A80823B8B9}"/>
                </a:ext>
              </a:extLst>
            </p:cNvPr>
            <p:cNvSpPr/>
            <p:nvPr/>
          </p:nvSpPr>
          <p:spPr>
            <a:xfrm>
              <a:off x="2742732" y="5009729"/>
              <a:ext cx="1649438" cy="1237048"/>
            </a:xfrm>
            <a:custGeom>
              <a:avLst/>
              <a:gdLst>
                <a:gd name="connsiteX0" fmla="*/ 1287062 w 1649438"/>
                <a:gd name="connsiteY0" fmla="*/ 736301 h 1237048"/>
                <a:gd name="connsiteX1" fmla="*/ 1326574 w 1649438"/>
                <a:gd name="connsiteY1" fmla="*/ 733932 h 1237048"/>
                <a:gd name="connsiteX2" fmla="*/ 1406440 w 1649438"/>
                <a:gd name="connsiteY2" fmla="*/ 784488 h 1237048"/>
                <a:gd name="connsiteX3" fmla="*/ 1544390 w 1649438"/>
                <a:gd name="connsiteY3" fmla="*/ 807264 h 1237048"/>
                <a:gd name="connsiteX4" fmla="*/ 1630294 w 1649438"/>
                <a:gd name="connsiteY4" fmla="*/ 734773 h 1237048"/>
                <a:gd name="connsiteX5" fmla="*/ 1621161 w 1649438"/>
                <a:gd name="connsiteY5" fmla="*/ 553871 h 1237048"/>
                <a:gd name="connsiteX6" fmla="*/ 1404224 w 1649438"/>
                <a:gd name="connsiteY6" fmla="*/ 519976 h 1237048"/>
                <a:gd name="connsiteX7" fmla="*/ 1330281 w 1649438"/>
                <a:gd name="connsiteY7" fmla="*/ 569768 h 1237048"/>
                <a:gd name="connsiteX8" fmla="*/ 1261191 w 1649438"/>
                <a:gd name="connsiteY8" fmla="*/ 548483 h 1237048"/>
                <a:gd name="connsiteX9" fmla="*/ 1241550 w 1649438"/>
                <a:gd name="connsiteY9" fmla="*/ 455396 h 1237048"/>
                <a:gd name="connsiteX10" fmla="*/ 1240594 w 1649438"/>
                <a:gd name="connsiteY10" fmla="*/ 41011 h 1237048"/>
                <a:gd name="connsiteX11" fmla="*/ 1218240 w 1649438"/>
                <a:gd name="connsiteY11" fmla="*/ 619 h 1237048"/>
                <a:gd name="connsiteX12" fmla="*/ 815089 w 1649438"/>
                <a:gd name="connsiteY12" fmla="*/ 581 h 1237048"/>
                <a:gd name="connsiteX13" fmla="*/ 737708 w 1649438"/>
                <a:gd name="connsiteY13" fmla="*/ 4364 h 1237048"/>
                <a:gd name="connsiteX14" fmla="*/ 703812 w 1649438"/>
                <a:gd name="connsiteY14" fmla="*/ 54767 h 1237048"/>
                <a:gd name="connsiteX15" fmla="*/ 778023 w 1649438"/>
                <a:gd name="connsiteY15" fmla="*/ 171012 h 1237048"/>
                <a:gd name="connsiteX16" fmla="*/ 766673 w 1649438"/>
                <a:gd name="connsiteY16" fmla="*/ 313089 h 1237048"/>
                <a:gd name="connsiteX17" fmla="*/ 673891 w 1649438"/>
                <a:gd name="connsiteY17" fmla="*/ 391235 h 1237048"/>
                <a:gd name="connsiteX18" fmla="*/ 542514 w 1649438"/>
                <a:gd name="connsiteY18" fmla="*/ 399604 h 1237048"/>
                <a:gd name="connsiteX19" fmla="*/ 461502 w 1649438"/>
                <a:gd name="connsiteY19" fmla="*/ 359480 h 1237048"/>
                <a:gd name="connsiteX20" fmla="*/ 399902 w 1649438"/>
                <a:gd name="connsiteY20" fmla="*/ 223861 h 1237048"/>
                <a:gd name="connsiteX21" fmla="*/ 455693 w 1649438"/>
                <a:gd name="connsiteY21" fmla="*/ 98331 h 1237048"/>
                <a:gd name="connsiteX22" fmla="*/ 488710 w 1649438"/>
                <a:gd name="connsiteY22" fmla="*/ 43189 h 1237048"/>
                <a:gd name="connsiteX23" fmla="*/ 458789 w 1649438"/>
                <a:gd name="connsiteY23" fmla="*/ 7765 h 1237048"/>
                <a:gd name="connsiteX24" fmla="*/ 365013 w 1649438"/>
                <a:gd name="connsiteY24" fmla="*/ 1192 h 1237048"/>
                <a:gd name="connsiteX25" fmla="*/ 17922 w 1649438"/>
                <a:gd name="connsiteY25" fmla="*/ 1727 h 1237048"/>
                <a:gd name="connsiteX26" fmla="*/ 0 w 1649438"/>
                <a:gd name="connsiteY26" fmla="*/ 12504 h 1237048"/>
                <a:gd name="connsiteX27" fmla="*/ 1223 w 1649438"/>
                <a:gd name="connsiteY27" fmla="*/ 1215267 h 1237048"/>
                <a:gd name="connsiteX28" fmla="*/ 11617 w 1649438"/>
                <a:gd name="connsiteY28" fmla="*/ 1237048 h 1237048"/>
                <a:gd name="connsiteX29" fmla="*/ 1214189 w 1649438"/>
                <a:gd name="connsiteY29" fmla="*/ 1234985 h 1237048"/>
                <a:gd name="connsiteX30" fmla="*/ 1239486 w 1649438"/>
                <a:gd name="connsiteY30" fmla="*/ 1212439 h 1237048"/>
                <a:gd name="connsiteX31" fmla="*/ 1241856 w 1649438"/>
                <a:gd name="connsiteY31" fmla="*/ 922553 h 1237048"/>
                <a:gd name="connsiteX32" fmla="*/ 1246174 w 1649438"/>
                <a:gd name="connsiteY32" fmla="*/ 810206 h 1237048"/>
                <a:gd name="connsiteX33" fmla="*/ 1287062 w 1649438"/>
                <a:gd name="connsiteY33" fmla="*/ 736301 h 123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49438" h="1237048">
                  <a:moveTo>
                    <a:pt x="1287062" y="736301"/>
                  </a:moveTo>
                  <a:cubicBezTo>
                    <a:pt x="1300284" y="728277"/>
                    <a:pt x="1312970" y="728239"/>
                    <a:pt x="1326574" y="733932"/>
                  </a:cubicBezTo>
                  <a:cubicBezTo>
                    <a:pt x="1356037" y="746275"/>
                    <a:pt x="1381563" y="765267"/>
                    <a:pt x="1406440" y="784488"/>
                  </a:cubicBezTo>
                  <a:cubicBezTo>
                    <a:pt x="1445341" y="814562"/>
                    <a:pt x="1497464" y="820141"/>
                    <a:pt x="1544390" y="807264"/>
                  </a:cubicBezTo>
                  <a:cubicBezTo>
                    <a:pt x="1583215" y="796602"/>
                    <a:pt x="1612983" y="770846"/>
                    <a:pt x="1630294" y="734773"/>
                  </a:cubicBezTo>
                  <a:cubicBezTo>
                    <a:pt x="1659565" y="673784"/>
                    <a:pt x="1654291" y="614095"/>
                    <a:pt x="1621161" y="553871"/>
                  </a:cubicBezTo>
                  <a:cubicBezTo>
                    <a:pt x="1584552" y="487380"/>
                    <a:pt x="1467963" y="461166"/>
                    <a:pt x="1404224" y="519976"/>
                  </a:cubicBezTo>
                  <a:cubicBezTo>
                    <a:pt x="1382442" y="540076"/>
                    <a:pt x="1357642" y="557081"/>
                    <a:pt x="1330281" y="569768"/>
                  </a:cubicBezTo>
                  <a:cubicBezTo>
                    <a:pt x="1306359" y="580850"/>
                    <a:pt x="1271700" y="572252"/>
                    <a:pt x="1261191" y="548483"/>
                  </a:cubicBezTo>
                  <a:cubicBezTo>
                    <a:pt x="1246823" y="516116"/>
                    <a:pt x="1241015" y="491927"/>
                    <a:pt x="1241550" y="455396"/>
                  </a:cubicBezTo>
                  <a:cubicBezTo>
                    <a:pt x="1242352" y="398840"/>
                    <a:pt x="1240480" y="45367"/>
                    <a:pt x="1240594" y="41011"/>
                  </a:cubicBezTo>
                  <a:cubicBezTo>
                    <a:pt x="1241550" y="3944"/>
                    <a:pt x="1238072" y="46"/>
                    <a:pt x="1218240" y="619"/>
                  </a:cubicBezTo>
                  <a:cubicBezTo>
                    <a:pt x="1208113" y="466"/>
                    <a:pt x="927704" y="1651"/>
                    <a:pt x="815089" y="581"/>
                  </a:cubicBezTo>
                  <a:cubicBezTo>
                    <a:pt x="780239" y="237"/>
                    <a:pt x="771335" y="-1750"/>
                    <a:pt x="737708" y="4364"/>
                  </a:cubicBezTo>
                  <a:cubicBezTo>
                    <a:pt x="710653" y="9255"/>
                    <a:pt x="699341" y="29776"/>
                    <a:pt x="703812" y="54767"/>
                  </a:cubicBezTo>
                  <a:cubicBezTo>
                    <a:pt x="727390" y="94738"/>
                    <a:pt x="760750" y="127220"/>
                    <a:pt x="778023" y="171012"/>
                  </a:cubicBezTo>
                  <a:cubicBezTo>
                    <a:pt x="796136" y="216945"/>
                    <a:pt x="792467" y="270864"/>
                    <a:pt x="766673" y="313089"/>
                  </a:cubicBezTo>
                  <a:cubicBezTo>
                    <a:pt x="745121" y="348398"/>
                    <a:pt x="711531" y="374804"/>
                    <a:pt x="673891" y="391235"/>
                  </a:cubicBezTo>
                  <a:cubicBezTo>
                    <a:pt x="630022" y="410342"/>
                    <a:pt x="588637" y="412406"/>
                    <a:pt x="542514" y="399604"/>
                  </a:cubicBezTo>
                  <a:cubicBezTo>
                    <a:pt x="512593" y="391312"/>
                    <a:pt x="485538" y="378931"/>
                    <a:pt x="461502" y="359480"/>
                  </a:cubicBezTo>
                  <a:cubicBezTo>
                    <a:pt x="418321" y="324515"/>
                    <a:pt x="399711" y="277283"/>
                    <a:pt x="399902" y="223861"/>
                  </a:cubicBezTo>
                  <a:cubicBezTo>
                    <a:pt x="400093" y="176400"/>
                    <a:pt x="428906" y="135168"/>
                    <a:pt x="455693" y="98331"/>
                  </a:cubicBezTo>
                  <a:cubicBezTo>
                    <a:pt x="467234" y="82434"/>
                    <a:pt x="486532" y="63671"/>
                    <a:pt x="488710" y="43189"/>
                  </a:cubicBezTo>
                  <a:cubicBezTo>
                    <a:pt x="490735" y="24350"/>
                    <a:pt x="474227" y="11242"/>
                    <a:pt x="458789" y="7765"/>
                  </a:cubicBezTo>
                  <a:cubicBezTo>
                    <a:pt x="428791" y="1040"/>
                    <a:pt x="396310" y="1154"/>
                    <a:pt x="365013" y="1192"/>
                  </a:cubicBezTo>
                  <a:cubicBezTo>
                    <a:pt x="251749" y="1345"/>
                    <a:pt x="142574" y="696"/>
                    <a:pt x="17922" y="1727"/>
                  </a:cubicBezTo>
                  <a:cubicBezTo>
                    <a:pt x="10547" y="1727"/>
                    <a:pt x="0" y="657"/>
                    <a:pt x="0" y="12504"/>
                  </a:cubicBezTo>
                  <a:cubicBezTo>
                    <a:pt x="573" y="37686"/>
                    <a:pt x="994" y="848572"/>
                    <a:pt x="1223" y="1215267"/>
                  </a:cubicBezTo>
                  <a:cubicBezTo>
                    <a:pt x="1223" y="1223368"/>
                    <a:pt x="-4471" y="1235902"/>
                    <a:pt x="11617" y="1237048"/>
                  </a:cubicBezTo>
                  <a:cubicBezTo>
                    <a:pt x="19833" y="1236513"/>
                    <a:pt x="981279" y="1234794"/>
                    <a:pt x="1214189" y="1234985"/>
                  </a:cubicBezTo>
                  <a:cubicBezTo>
                    <a:pt x="1231156" y="1234985"/>
                    <a:pt x="1238760" y="1231775"/>
                    <a:pt x="1239486" y="1212439"/>
                  </a:cubicBezTo>
                  <a:cubicBezTo>
                    <a:pt x="1243117" y="1115798"/>
                    <a:pt x="1240633" y="1019156"/>
                    <a:pt x="1241856" y="922553"/>
                  </a:cubicBezTo>
                  <a:cubicBezTo>
                    <a:pt x="1242314" y="885104"/>
                    <a:pt x="1239983" y="847464"/>
                    <a:pt x="1246174" y="810206"/>
                  </a:cubicBezTo>
                  <a:cubicBezTo>
                    <a:pt x="1255039" y="782960"/>
                    <a:pt x="1259090" y="753306"/>
                    <a:pt x="1287062" y="736301"/>
                  </a:cubicBezTo>
                  <a:close/>
                </a:path>
              </a:pathLst>
            </a:custGeom>
            <a:solidFill>
              <a:schemeClr val="accent1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2172DD3-44BE-D34B-CB2B-EB07E6042E46}"/>
              </a:ext>
            </a:extLst>
          </p:cNvPr>
          <p:cNvSpPr txBox="1"/>
          <p:nvPr/>
        </p:nvSpPr>
        <p:spPr>
          <a:xfrm>
            <a:off x="8008518" y="1437054"/>
            <a:ext cx="4143738" cy="148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l-GR" sz="160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Η </a:t>
            </a:r>
            <a:r>
              <a:rPr lang="el-GR" sz="1600" b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αξιοποίηση της επιστημονικής έρευνας 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στην ενεργειακή αποδοτικότητα, στη μείωση των εκπομπών αερίων του θερμοκηπίου, στην ανάπτυξη ανανεώσιμων πηγών ενέργειας και στην ενεργειακή ασφάλεια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4CD5B2-9B67-137C-4739-C0C6357EA59C}"/>
              </a:ext>
            </a:extLst>
          </p:cNvPr>
          <p:cNvSpPr txBox="1"/>
          <p:nvPr/>
        </p:nvSpPr>
        <p:spPr>
          <a:xfrm>
            <a:off x="7436332" y="4294027"/>
            <a:ext cx="4534758" cy="92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l-GR" sz="1600" dirty="0">
                <a:solidFill>
                  <a:srgbClr val="009F3C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Η </a:t>
            </a:r>
            <a:r>
              <a:rPr lang="el-GR" sz="1600" b="1" dirty="0">
                <a:solidFill>
                  <a:srgbClr val="009F3C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εκπαίδευση και η ενημέρωση </a:t>
            </a:r>
            <a:r>
              <a:rPr lang="el-GR" sz="1600" dirty="0">
                <a:solidFill>
                  <a:srgbClr val="009F3C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της κοινότητας σχετικά με την αειφόρο Ενέργεια και τις καινοτόμες λύσεις, που την προάγουν</a:t>
            </a:r>
            <a:endParaRPr lang="en-GB" sz="1600" dirty="0">
              <a:solidFill>
                <a:srgbClr val="009F3C"/>
              </a:solidFill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19" name="Group 73">
            <a:extLst>
              <a:ext uri="{FF2B5EF4-FFF2-40B4-BE49-F238E27FC236}">
                <a16:creationId xmlns:a16="http://schemas.microsoft.com/office/drawing/2014/main" id="{5F2023E0-DB64-B3A1-54B1-A3C658950EC2}"/>
              </a:ext>
            </a:extLst>
          </p:cNvPr>
          <p:cNvGrpSpPr/>
          <p:nvPr/>
        </p:nvGrpSpPr>
        <p:grpSpPr>
          <a:xfrm>
            <a:off x="717423" y="1979626"/>
            <a:ext cx="2977822" cy="1174431"/>
            <a:chOff x="1130190" y="4149080"/>
            <a:chExt cx="1523461" cy="11744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C9AAAD-10A1-73C8-306C-9DCB8813AA5D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B6724B2-6277-AD93-84A8-4F2A75B86A09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921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l-GR" sz="1600" dirty="0">
                  <a:solidFill>
                    <a:srgbClr val="ED7D31"/>
                  </a:solidFill>
                  <a:latin typeface="Aptos" panose="020B0004020202020204" pitchFamily="34" charset="0"/>
                  <a:ea typeface="Calibri" panose="020F0502020204030204" pitchFamily="34" charset="0"/>
                </a:rPr>
                <a:t>Η α</a:t>
              </a:r>
              <a:r>
                <a:rPr lang="el-GR" sz="1600" dirty="0">
                  <a:solidFill>
                    <a:srgbClr val="ED7D31"/>
                  </a:solidFill>
                  <a:effectLst/>
                  <a:latin typeface="Aptos" panose="020B0004020202020204" pitchFamily="34" charset="0"/>
                  <a:ea typeface="Calibri" panose="020F0502020204030204" pitchFamily="34" charset="0"/>
                </a:rPr>
                <a:t>ναζήτηση και ανάπτυξη καινοτόμων και βιώσιμων </a:t>
              </a:r>
              <a:r>
                <a:rPr lang="el-GR" sz="1600" b="1" dirty="0">
                  <a:solidFill>
                    <a:srgbClr val="ED7D31"/>
                  </a:solidFill>
                  <a:effectLst/>
                  <a:latin typeface="Aptos" panose="020B0004020202020204" pitchFamily="34" charset="0"/>
                  <a:ea typeface="Calibri" panose="020F0502020204030204" pitchFamily="34" charset="0"/>
                </a:rPr>
                <a:t>τεχνολογικών λύσεων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385B940-3CAC-CA21-DA7B-7C60C779D5F7}"/>
              </a:ext>
            </a:extLst>
          </p:cNvPr>
          <p:cNvSpPr txBox="1"/>
          <p:nvPr/>
        </p:nvSpPr>
        <p:spPr>
          <a:xfrm>
            <a:off x="235556" y="4120584"/>
            <a:ext cx="5362962" cy="1763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l-GR" sz="1600" dirty="0">
                <a:solidFill>
                  <a:srgbClr val="6D95DD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Οι </a:t>
            </a:r>
            <a:r>
              <a:rPr lang="el-GR" sz="1600" b="1" dirty="0">
                <a:solidFill>
                  <a:srgbClr val="6D95DD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συνεργασίες </a:t>
            </a:r>
            <a:r>
              <a:rPr lang="el-GR" sz="1600" dirty="0">
                <a:solidFill>
                  <a:srgbClr val="6D95DD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με ερευνητικά κέντρα/ιδρύματα, με επιχειρήσεις, με </a:t>
            </a:r>
            <a:r>
              <a:rPr lang="el-GR" sz="1600" dirty="0">
                <a:solidFill>
                  <a:srgbClr val="6D95DD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φορείς του Δημοσίου, με μη-κυβερνητικές οργανώσεις και την κοινωνία </a:t>
            </a:r>
            <a:r>
              <a:rPr lang="el-GR" sz="1600" dirty="0">
                <a:solidFill>
                  <a:srgbClr val="6D95DD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για να ανταλλάσσει το ΕΚΙ γνώση, να διευκολύνει τη μεταφορά της τεχνολογίας και να προωθεί την εμπορική υιοθέτηση καινοτόμων ενεργειακών τεχνολογιών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56FBE14-885F-94A9-FC54-70ECBD4B579F}"/>
              </a:ext>
            </a:extLst>
          </p:cNvPr>
          <p:cNvSpPr txBox="1">
            <a:spLocks/>
          </p:cNvSpPr>
          <p:nvPr/>
        </p:nvSpPr>
        <p:spPr>
          <a:xfrm>
            <a:off x="205146" y="17772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dirty="0">
                <a:solidFill>
                  <a:srgbClr val="5B9BD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Στόχοι μας είναι…</a:t>
            </a:r>
            <a:endParaRPr lang="en-GB" sz="4000" dirty="0">
              <a:solidFill>
                <a:srgbClr val="5B9BD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8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855">
            <a:extLst>
              <a:ext uri="{FF2B5EF4-FFF2-40B4-BE49-F238E27FC236}">
                <a16:creationId xmlns:a16="http://schemas.microsoft.com/office/drawing/2014/main" id="{24CB5570-0693-63CA-8E9B-31AF7EBAF271}"/>
              </a:ext>
            </a:extLst>
          </p:cNvPr>
          <p:cNvGrpSpPr/>
          <p:nvPr/>
        </p:nvGrpSpPr>
        <p:grpSpPr>
          <a:xfrm>
            <a:off x="9485235" y="3575060"/>
            <a:ext cx="1765268" cy="2210815"/>
            <a:chOff x="9568362" y="3962988"/>
            <a:chExt cx="1765268" cy="2090949"/>
          </a:xfrm>
        </p:grpSpPr>
        <p:sp>
          <p:nvSpPr>
            <p:cNvPr id="3" name="사각형: 둥근 모서리 1856">
              <a:extLst>
                <a:ext uri="{FF2B5EF4-FFF2-40B4-BE49-F238E27FC236}">
                  <a16:creationId xmlns:a16="http://schemas.microsoft.com/office/drawing/2014/main" id="{DD9D03D5-E7B2-600A-C574-71A8BC72B804}"/>
                </a:ext>
              </a:extLst>
            </p:cNvPr>
            <p:cNvSpPr/>
            <p:nvPr/>
          </p:nvSpPr>
          <p:spPr>
            <a:xfrm>
              <a:off x="9568362" y="3962988"/>
              <a:ext cx="1765268" cy="52331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1857">
              <a:extLst>
                <a:ext uri="{FF2B5EF4-FFF2-40B4-BE49-F238E27FC236}">
                  <a16:creationId xmlns:a16="http://schemas.microsoft.com/office/drawing/2014/main" id="{5BFE8FEE-625F-9A9A-5C12-157BC35CA9FE}"/>
                </a:ext>
              </a:extLst>
            </p:cNvPr>
            <p:cNvSpPr/>
            <p:nvPr/>
          </p:nvSpPr>
          <p:spPr>
            <a:xfrm>
              <a:off x="9568518" y="5981937"/>
              <a:ext cx="1764956" cy="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16DBA6-7F26-BA3E-2CFC-37604E5F9AA7}"/>
              </a:ext>
            </a:extLst>
          </p:cNvPr>
          <p:cNvSpPr txBox="1"/>
          <p:nvPr/>
        </p:nvSpPr>
        <p:spPr>
          <a:xfrm>
            <a:off x="9363075" y="4338358"/>
            <a:ext cx="2104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sz="1300" dirty="0">
                <a:solidFill>
                  <a:srgbClr val="0070C0"/>
                </a:solidFill>
              </a:rPr>
              <a:t>Ευαισθητοποίηση &amp; κατάρτιση των επιχειρήσεων και της κοινότητας</a:t>
            </a:r>
          </a:p>
          <a:p>
            <a:endParaRPr lang="el-GR" sz="1300" dirty="0">
              <a:solidFill>
                <a:srgbClr val="0070C0"/>
              </a:solidFill>
            </a:endParaRPr>
          </a:p>
          <a:p>
            <a:r>
              <a:rPr lang="el-GR" sz="1300" dirty="0">
                <a:solidFill>
                  <a:srgbClr val="0070C0"/>
                </a:solidFill>
              </a:rPr>
              <a:t>(</a:t>
            </a:r>
            <a:r>
              <a:rPr lang="el-GR" sz="1300" dirty="0" err="1">
                <a:solidFill>
                  <a:srgbClr val="0070C0"/>
                </a:solidFill>
              </a:rPr>
              <a:t>στοχευμένη</a:t>
            </a:r>
            <a:r>
              <a:rPr lang="el-GR" sz="1300" dirty="0">
                <a:solidFill>
                  <a:srgbClr val="0070C0"/>
                </a:solidFill>
              </a:rPr>
              <a:t> εκπαίδευση)</a:t>
            </a:r>
            <a:endParaRPr lang="en-GB" sz="1300" dirty="0">
              <a:solidFill>
                <a:srgbClr val="0070C0"/>
              </a:solidFill>
            </a:endParaRPr>
          </a:p>
        </p:txBody>
      </p:sp>
      <p:grpSp>
        <p:nvGrpSpPr>
          <p:cNvPr id="6" name="그룹 1861">
            <a:extLst>
              <a:ext uri="{FF2B5EF4-FFF2-40B4-BE49-F238E27FC236}">
                <a16:creationId xmlns:a16="http://schemas.microsoft.com/office/drawing/2014/main" id="{E70BD2BF-ACFB-7CD4-1FFC-3BA43DB7C97B}"/>
              </a:ext>
            </a:extLst>
          </p:cNvPr>
          <p:cNvGrpSpPr/>
          <p:nvPr/>
        </p:nvGrpSpPr>
        <p:grpSpPr>
          <a:xfrm>
            <a:off x="7294897" y="3575060"/>
            <a:ext cx="1765268" cy="2210815"/>
            <a:chOff x="7378024" y="3962988"/>
            <a:chExt cx="1765268" cy="2090949"/>
          </a:xfrm>
          <a:solidFill>
            <a:schemeClr val="accent2"/>
          </a:solidFill>
        </p:grpSpPr>
        <p:sp>
          <p:nvSpPr>
            <p:cNvPr id="7" name="사각형: 둥근 모서리 1862">
              <a:extLst>
                <a:ext uri="{FF2B5EF4-FFF2-40B4-BE49-F238E27FC236}">
                  <a16:creationId xmlns:a16="http://schemas.microsoft.com/office/drawing/2014/main" id="{625726A1-C1E5-903E-D2B9-DBB3E44AA4D6}"/>
                </a:ext>
              </a:extLst>
            </p:cNvPr>
            <p:cNvSpPr/>
            <p:nvPr/>
          </p:nvSpPr>
          <p:spPr>
            <a:xfrm>
              <a:off x="7378024" y="3962988"/>
              <a:ext cx="1765268" cy="52331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1863">
              <a:extLst>
                <a:ext uri="{FF2B5EF4-FFF2-40B4-BE49-F238E27FC236}">
                  <a16:creationId xmlns:a16="http://schemas.microsoft.com/office/drawing/2014/main" id="{90B98BFA-82F7-C594-76E1-B4E923810D5D}"/>
                </a:ext>
              </a:extLst>
            </p:cNvPr>
            <p:cNvSpPr/>
            <p:nvPr/>
          </p:nvSpPr>
          <p:spPr>
            <a:xfrm>
              <a:off x="7378180" y="5981937"/>
              <a:ext cx="1764956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827CEAA-C685-38CC-575B-13FD539A5AAA}"/>
              </a:ext>
            </a:extLst>
          </p:cNvPr>
          <p:cNvSpPr txBox="1"/>
          <p:nvPr/>
        </p:nvSpPr>
        <p:spPr>
          <a:xfrm>
            <a:off x="7096126" y="4338358"/>
            <a:ext cx="21417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sz="1300" dirty="0">
                <a:solidFill>
                  <a:srgbClr val="0070C0"/>
                </a:solidFill>
              </a:rPr>
              <a:t>Επιχειρηματική οπτική</a:t>
            </a:r>
          </a:p>
          <a:p>
            <a:endParaRPr lang="el-GR" sz="1300" dirty="0">
              <a:solidFill>
                <a:srgbClr val="0070C0"/>
              </a:solidFill>
            </a:endParaRPr>
          </a:p>
          <a:p>
            <a:endParaRPr lang="el-GR" sz="1300" dirty="0">
              <a:solidFill>
                <a:srgbClr val="0070C0"/>
              </a:solidFill>
            </a:endParaRPr>
          </a:p>
          <a:p>
            <a:endParaRPr lang="el-GR" sz="1300" dirty="0">
              <a:solidFill>
                <a:srgbClr val="0070C0"/>
              </a:solidFill>
            </a:endParaRPr>
          </a:p>
          <a:p>
            <a:r>
              <a:rPr lang="el-GR" sz="1300" dirty="0">
                <a:solidFill>
                  <a:srgbClr val="0070C0"/>
                </a:solidFill>
              </a:rPr>
              <a:t>(έρευνα για εφαρμογή, επιχειρηματική διαχείριση)</a:t>
            </a:r>
            <a:endParaRPr lang="en-GB" sz="1300" dirty="0">
              <a:solidFill>
                <a:srgbClr val="0070C0"/>
              </a:solidFill>
            </a:endParaRPr>
          </a:p>
        </p:txBody>
      </p:sp>
      <p:sp>
        <p:nvSpPr>
          <p:cNvPr id="10" name="타원 1867">
            <a:extLst>
              <a:ext uri="{FF2B5EF4-FFF2-40B4-BE49-F238E27FC236}">
                <a16:creationId xmlns:a16="http://schemas.microsoft.com/office/drawing/2014/main" id="{DB69C5EE-A363-7C89-A2E2-6A083A5FCFBA}"/>
              </a:ext>
            </a:extLst>
          </p:cNvPr>
          <p:cNvSpPr>
            <a:spLocks/>
          </p:cNvSpPr>
          <p:nvPr/>
        </p:nvSpPr>
        <p:spPr>
          <a:xfrm>
            <a:off x="7637531" y="1754216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plastic">
            <a:bevelT w="1524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타원 1868">
            <a:extLst>
              <a:ext uri="{FF2B5EF4-FFF2-40B4-BE49-F238E27FC236}">
                <a16:creationId xmlns:a16="http://schemas.microsoft.com/office/drawing/2014/main" id="{C7DBD090-C57A-C65C-14B0-886792AB16DE}"/>
              </a:ext>
            </a:extLst>
          </p:cNvPr>
          <p:cNvSpPr>
            <a:spLocks/>
          </p:cNvSpPr>
          <p:nvPr/>
        </p:nvSpPr>
        <p:spPr>
          <a:xfrm>
            <a:off x="5447195" y="1754216"/>
            <a:ext cx="1080000" cy="1080000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plastic">
            <a:bevelT w="1524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그룹 1869">
            <a:extLst>
              <a:ext uri="{FF2B5EF4-FFF2-40B4-BE49-F238E27FC236}">
                <a16:creationId xmlns:a16="http://schemas.microsoft.com/office/drawing/2014/main" id="{8A22C80D-29F6-B942-77F4-F954EF1DE8CA}"/>
              </a:ext>
            </a:extLst>
          </p:cNvPr>
          <p:cNvGrpSpPr/>
          <p:nvPr/>
        </p:nvGrpSpPr>
        <p:grpSpPr>
          <a:xfrm>
            <a:off x="5104561" y="3575060"/>
            <a:ext cx="1765268" cy="2210815"/>
            <a:chOff x="5187688" y="3962988"/>
            <a:chExt cx="1765268" cy="2090949"/>
          </a:xfrm>
          <a:solidFill>
            <a:schemeClr val="accent3"/>
          </a:solidFill>
        </p:grpSpPr>
        <p:sp>
          <p:nvSpPr>
            <p:cNvPr id="13" name="사각형: 둥근 모서리 1870">
              <a:extLst>
                <a:ext uri="{FF2B5EF4-FFF2-40B4-BE49-F238E27FC236}">
                  <a16:creationId xmlns:a16="http://schemas.microsoft.com/office/drawing/2014/main" id="{FCD766A2-5D99-5A6C-CA22-09CBC75B018B}"/>
                </a:ext>
              </a:extLst>
            </p:cNvPr>
            <p:cNvSpPr/>
            <p:nvPr/>
          </p:nvSpPr>
          <p:spPr>
            <a:xfrm>
              <a:off x="5187688" y="3962988"/>
              <a:ext cx="1765268" cy="52331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871">
              <a:extLst>
                <a:ext uri="{FF2B5EF4-FFF2-40B4-BE49-F238E27FC236}">
                  <a16:creationId xmlns:a16="http://schemas.microsoft.com/office/drawing/2014/main" id="{A309B1E0-3091-D085-3E8A-A3742369529C}"/>
                </a:ext>
              </a:extLst>
            </p:cNvPr>
            <p:cNvSpPr/>
            <p:nvPr/>
          </p:nvSpPr>
          <p:spPr>
            <a:xfrm>
              <a:off x="5187844" y="5981937"/>
              <a:ext cx="1764956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D4FD7FA-0FE8-410B-68FE-199C85CB4D01}"/>
              </a:ext>
            </a:extLst>
          </p:cNvPr>
          <p:cNvSpPr txBox="1"/>
          <p:nvPr/>
        </p:nvSpPr>
        <p:spPr>
          <a:xfrm>
            <a:off x="5104405" y="4338358"/>
            <a:ext cx="176526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sz="1300" dirty="0">
                <a:solidFill>
                  <a:srgbClr val="0070C0"/>
                </a:solidFill>
              </a:rPr>
              <a:t>Εστίαση στην εφαρμοσμένη καινοτομία και τον τεχνολογικό πρωταθλητισμό</a:t>
            </a:r>
            <a:endParaRPr lang="en-GB" sz="1300" dirty="0">
              <a:solidFill>
                <a:srgbClr val="0070C0"/>
              </a:solidFill>
            </a:endParaRPr>
          </a:p>
        </p:txBody>
      </p:sp>
      <p:sp>
        <p:nvSpPr>
          <p:cNvPr id="16" name="타원 1875">
            <a:extLst>
              <a:ext uri="{FF2B5EF4-FFF2-40B4-BE49-F238E27FC236}">
                <a16:creationId xmlns:a16="http://schemas.microsoft.com/office/drawing/2014/main" id="{D7F2EF98-8D84-5969-F6B8-623CA7F48551}"/>
              </a:ext>
            </a:extLst>
          </p:cNvPr>
          <p:cNvSpPr>
            <a:spLocks/>
          </p:cNvSpPr>
          <p:nvPr/>
        </p:nvSpPr>
        <p:spPr>
          <a:xfrm>
            <a:off x="3256859" y="1754216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plastic">
            <a:bevelT w="1524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그룹 1876">
            <a:extLst>
              <a:ext uri="{FF2B5EF4-FFF2-40B4-BE49-F238E27FC236}">
                <a16:creationId xmlns:a16="http://schemas.microsoft.com/office/drawing/2014/main" id="{E6D4E254-6843-74E3-736D-4650E3DE492C}"/>
              </a:ext>
            </a:extLst>
          </p:cNvPr>
          <p:cNvGrpSpPr/>
          <p:nvPr/>
        </p:nvGrpSpPr>
        <p:grpSpPr>
          <a:xfrm>
            <a:off x="2914225" y="3575060"/>
            <a:ext cx="1765268" cy="2210815"/>
            <a:chOff x="2997352" y="3962988"/>
            <a:chExt cx="1765268" cy="2090949"/>
          </a:xfrm>
          <a:solidFill>
            <a:schemeClr val="accent4"/>
          </a:solidFill>
        </p:grpSpPr>
        <p:sp>
          <p:nvSpPr>
            <p:cNvPr id="18" name="사각형: 둥근 모서리 1877">
              <a:extLst>
                <a:ext uri="{FF2B5EF4-FFF2-40B4-BE49-F238E27FC236}">
                  <a16:creationId xmlns:a16="http://schemas.microsoft.com/office/drawing/2014/main" id="{569802C4-365E-0A02-663E-63E4EDA8F879}"/>
                </a:ext>
              </a:extLst>
            </p:cNvPr>
            <p:cNvSpPr/>
            <p:nvPr/>
          </p:nvSpPr>
          <p:spPr>
            <a:xfrm>
              <a:off x="2997352" y="3962988"/>
              <a:ext cx="1765268" cy="523311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alpha val="3006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78">
              <a:extLst>
                <a:ext uri="{FF2B5EF4-FFF2-40B4-BE49-F238E27FC236}">
                  <a16:creationId xmlns:a16="http://schemas.microsoft.com/office/drawing/2014/main" id="{5BA6F1FD-E50B-A600-2CF6-7E3F4AAE89F8}"/>
                </a:ext>
              </a:extLst>
            </p:cNvPr>
            <p:cNvSpPr/>
            <p:nvPr/>
          </p:nvSpPr>
          <p:spPr>
            <a:xfrm>
              <a:off x="2997508" y="5981937"/>
              <a:ext cx="1764956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47411A0-FE78-E033-3577-E25E5C4D8E84}"/>
              </a:ext>
            </a:extLst>
          </p:cNvPr>
          <p:cNvSpPr txBox="1"/>
          <p:nvPr/>
        </p:nvSpPr>
        <p:spPr>
          <a:xfrm>
            <a:off x="2828925" y="4338358"/>
            <a:ext cx="19431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sz="1300" dirty="0">
                <a:solidFill>
                  <a:srgbClr val="0070C0"/>
                </a:solidFill>
              </a:rPr>
              <a:t>Ισχυρή συνεργασία μεταξύ των τριών κόσμων</a:t>
            </a:r>
          </a:p>
          <a:p>
            <a:endParaRPr lang="el-GR" sz="1300" dirty="0">
              <a:solidFill>
                <a:srgbClr val="0070C0"/>
              </a:solidFill>
            </a:endParaRPr>
          </a:p>
          <a:p>
            <a:r>
              <a:rPr lang="el-GR" sz="1300" dirty="0">
                <a:solidFill>
                  <a:srgbClr val="0070C0"/>
                </a:solidFill>
              </a:rPr>
              <a:t>(έρευνας, δημόσιου τομέα, ιδιωτικού τομέα)</a:t>
            </a:r>
            <a:endParaRPr lang="en-GB" sz="1300" dirty="0">
              <a:solidFill>
                <a:srgbClr val="0070C0"/>
              </a:solidFill>
            </a:endParaRPr>
          </a:p>
        </p:txBody>
      </p:sp>
      <p:sp>
        <p:nvSpPr>
          <p:cNvPr id="21" name="타원 1882">
            <a:extLst>
              <a:ext uri="{FF2B5EF4-FFF2-40B4-BE49-F238E27FC236}">
                <a16:creationId xmlns:a16="http://schemas.microsoft.com/office/drawing/2014/main" id="{1131998E-4644-E0E6-DFBA-7DEA7DCFD26F}"/>
              </a:ext>
            </a:extLst>
          </p:cNvPr>
          <p:cNvSpPr>
            <a:spLocks/>
          </p:cNvSpPr>
          <p:nvPr/>
        </p:nvSpPr>
        <p:spPr>
          <a:xfrm>
            <a:off x="1066523" y="1754216"/>
            <a:ext cx="1080000" cy="1080000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plastic">
            <a:bevelT w="1524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2" name="그룹 1883">
            <a:extLst>
              <a:ext uri="{FF2B5EF4-FFF2-40B4-BE49-F238E27FC236}">
                <a16:creationId xmlns:a16="http://schemas.microsoft.com/office/drawing/2014/main" id="{642C9959-6037-89F9-8889-82F9E3206B45}"/>
              </a:ext>
            </a:extLst>
          </p:cNvPr>
          <p:cNvGrpSpPr/>
          <p:nvPr/>
        </p:nvGrpSpPr>
        <p:grpSpPr>
          <a:xfrm>
            <a:off x="5261638" y="1568660"/>
            <a:ext cx="1451114" cy="2006400"/>
            <a:chOff x="5344765" y="1956588"/>
            <a:chExt cx="1451114" cy="2006400"/>
          </a:xfrm>
        </p:grpSpPr>
        <p:sp>
          <p:nvSpPr>
            <p:cNvPr id="23" name="타원 1884">
              <a:extLst>
                <a:ext uri="{FF2B5EF4-FFF2-40B4-BE49-F238E27FC236}">
                  <a16:creationId xmlns:a16="http://schemas.microsoft.com/office/drawing/2014/main" id="{032D9EF6-7110-CB8D-4F1A-D2076F920F6D}"/>
                </a:ext>
              </a:extLst>
            </p:cNvPr>
            <p:cNvSpPr/>
            <p:nvPr/>
          </p:nvSpPr>
          <p:spPr>
            <a:xfrm>
              <a:off x="5344765" y="1956588"/>
              <a:ext cx="1451114" cy="1451112"/>
            </a:xfrm>
            <a:prstGeom prst="ellipse">
              <a:avLst/>
            </a:prstGeom>
            <a:noFill/>
            <a:ln w="127000" cap="sq" cmpd="thickThin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4" name="직선 연결선 1885">
              <a:extLst>
                <a:ext uri="{FF2B5EF4-FFF2-40B4-BE49-F238E27FC236}">
                  <a16:creationId xmlns:a16="http://schemas.microsoft.com/office/drawing/2014/main" id="{118B99A5-1B37-5EC9-7EA4-4D5ED8532B08}"/>
                </a:ext>
              </a:extLst>
            </p:cNvPr>
            <p:cNvCxnSpPr>
              <a:cxnSpLocks/>
            </p:cNvCxnSpPr>
            <p:nvPr/>
          </p:nvCxnSpPr>
          <p:spPr>
            <a:xfrm>
              <a:off x="6070322" y="3407700"/>
              <a:ext cx="0" cy="555288"/>
            </a:xfrm>
            <a:prstGeom prst="line">
              <a:avLst/>
            </a:prstGeom>
            <a:ln w="3810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그룹 1886">
            <a:extLst>
              <a:ext uri="{FF2B5EF4-FFF2-40B4-BE49-F238E27FC236}">
                <a16:creationId xmlns:a16="http://schemas.microsoft.com/office/drawing/2014/main" id="{6A7C31B2-0327-94FC-347C-91D8D2E5ED0D}"/>
              </a:ext>
            </a:extLst>
          </p:cNvPr>
          <p:cNvGrpSpPr/>
          <p:nvPr/>
        </p:nvGrpSpPr>
        <p:grpSpPr>
          <a:xfrm>
            <a:off x="9642312" y="1568660"/>
            <a:ext cx="1451114" cy="2006400"/>
            <a:chOff x="9725439" y="1956588"/>
            <a:chExt cx="1451114" cy="2006400"/>
          </a:xfrm>
        </p:grpSpPr>
        <p:grpSp>
          <p:nvGrpSpPr>
            <p:cNvPr id="26" name="그룹 1887">
              <a:extLst>
                <a:ext uri="{FF2B5EF4-FFF2-40B4-BE49-F238E27FC236}">
                  <a16:creationId xmlns:a16="http://schemas.microsoft.com/office/drawing/2014/main" id="{3787958D-0297-CE65-7D07-CC2F98DC762B}"/>
                </a:ext>
              </a:extLst>
            </p:cNvPr>
            <p:cNvGrpSpPr/>
            <p:nvPr/>
          </p:nvGrpSpPr>
          <p:grpSpPr>
            <a:xfrm>
              <a:off x="9725439" y="1956588"/>
              <a:ext cx="1451114" cy="1451112"/>
              <a:chOff x="4644886" y="2445027"/>
              <a:chExt cx="1451114" cy="1451112"/>
            </a:xfrm>
          </p:grpSpPr>
          <p:sp>
            <p:nvSpPr>
              <p:cNvPr id="28" name="타원 1889">
                <a:extLst>
                  <a:ext uri="{FF2B5EF4-FFF2-40B4-BE49-F238E27FC236}">
                    <a16:creationId xmlns:a16="http://schemas.microsoft.com/office/drawing/2014/main" id="{BA461B0D-450B-3A7C-0F87-9345DA1DA6C7}"/>
                  </a:ext>
                </a:extLst>
              </p:cNvPr>
              <p:cNvSpPr/>
              <p:nvPr/>
            </p:nvSpPr>
            <p:spPr>
              <a:xfrm>
                <a:off x="4644886" y="2445027"/>
                <a:ext cx="1451114" cy="1451112"/>
              </a:xfrm>
              <a:prstGeom prst="ellipse">
                <a:avLst/>
              </a:prstGeom>
              <a:noFill/>
              <a:ln w="127000" cap="sq" cmpd="thickThin">
                <a:solidFill>
                  <a:schemeClr val="accent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타원 1890">
                <a:extLst>
                  <a:ext uri="{FF2B5EF4-FFF2-40B4-BE49-F238E27FC236}">
                    <a16:creationId xmlns:a16="http://schemas.microsoft.com/office/drawing/2014/main" id="{5F0A2282-78A5-7631-9BB5-4ABBE90FC14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30443" y="2630583"/>
                <a:ext cx="1080000" cy="108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/>
              </a:scene3d>
              <a:sp3d prstMaterial="plastic">
                <a:bevelT w="152400" h="381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cxnSp>
          <p:nvCxnSpPr>
            <p:cNvPr id="27" name="직선 연결선 1888">
              <a:extLst>
                <a:ext uri="{FF2B5EF4-FFF2-40B4-BE49-F238E27FC236}">
                  <a16:creationId xmlns:a16="http://schemas.microsoft.com/office/drawing/2014/main" id="{09442487-BCAB-D6AB-99F9-B45CEFCBF3EF}"/>
                </a:ext>
              </a:extLst>
            </p:cNvPr>
            <p:cNvCxnSpPr>
              <a:cxnSpLocks/>
            </p:cNvCxnSpPr>
            <p:nvPr/>
          </p:nvCxnSpPr>
          <p:spPr>
            <a:xfrm>
              <a:off x="10450996" y="3407700"/>
              <a:ext cx="0" cy="5552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1891">
            <a:extLst>
              <a:ext uri="{FF2B5EF4-FFF2-40B4-BE49-F238E27FC236}">
                <a16:creationId xmlns:a16="http://schemas.microsoft.com/office/drawing/2014/main" id="{0D8CA71B-F8A4-9FF4-BF83-792800D302EA}"/>
              </a:ext>
            </a:extLst>
          </p:cNvPr>
          <p:cNvGrpSpPr/>
          <p:nvPr/>
        </p:nvGrpSpPr>
        <p:grpSpPr>
          <a:xfrm>
            <a:off x="7451974" y="1568660"/>
            <a:ext cx="1451114" cy="2006400"/>
            <a:chOff x="7535101" y="1956588"/>
            <a:chExt cx="1451114" cy="2006400"/>
          </a:xfrm>
        </p:grpSpPr>
        <p:sp>
          <p:nvSpPr>
            <p:cNvPr id="31" name="타원 1892">
              <a:extLst>
                <a:ext uri="{FF2B5EF4-FFF2-40B4-BE49-F238E27FC236}">
                  <a16:creationId xmlns:a16="http://schemas.microsoft.com/office/drawing/2014/main" id="{BACA81E7-3B94-B723-1C25-5E12C4E6B6FA}"/>
                </a:ext>
              </a:extLst>
            </p:cNvPr>
            <p:cNvSpPr/>
            <p:nvPr/>
          </p:nvSpPr>
          <p:spPr>
            <a:xfrm>
              <a:off x="7535101" y="1956588"/>
              <a:ext cx="1451114" cy="1451112"/>
            </a:xfrm>
            <a:prstGeom prst="ellipse">
              <a:avLst/>
            </a:prstGeom>
            <a:noFill/>
            <a:ln w="127000" cap="sq" cmpd="thickThin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2" name="직선 연결선 1893">
              <a:extLst>
                <a:ext uri="{FF2B5EF4-FFF2-40B4-BE49-F238E27FC236}">
                  <a16:creationId xmlns:a16="http://schemas.microsoft.com/office/drawing/2014/main" id="{9B8A575D-DC1E-2340-ABF2-5D9158A96C04}"/>
                </a:ext>
              </a:extLst>
            </p:cNvPr>
            <p:cNvCxnSpPr>
              <a:cxnSpLocks/>
            </p:cNvCxnSpPr>
            <p:nvPr/>
          </p:nvCxnSpPr>
          <p:spPr>
            <a:xfrm>
              <a:off x="8260658" y="3407700"/>
              <a:ext cx="0" cy="555288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그룹 1894">
            <a:extLst>
              <a:ext uri="{FF2B5EF4-FFF2-40B4-BE49-F238E27FC236}">
                <a16:creationId xmlns:a16="http://schemas.microsoft.com/office/drawing/2014/main" id="{5D584C2C-68E8-AB5D-F9CA-62737DC88436}"/>
              </a:ext>
            </a:extLst>
          </p:cNvPr>
          <p:cNvGrpSpPr/>
          <p:nvPr/>
        </p:nvGrpSpPr>
        <p:grpSpPr>
          <a:xfrm>
            <a:off x="3071302" y="1568660"/>
            <a:ext cx="1451114" cy="2006400"/>
            <a:chOff x="3154429" y="1956588"/>
            <a:chExt cx="1451114" cy="2006400"/>
          </a:xfrm>
        </p:grpSpPr>
        <p:sp>
          <p:nvSpPr>
            <p:cNvPr id="34" name="타원 1895">
              <a:extLst>
                <a:ext uri="{FF2B5EF4-FFF2-40B4-BE49-F238E27FC236}">
                  <a16:creationId xmlns:a16="http://schemas.microsoft.com/office/drawing/2014/main" id="{99DCA033-9191-020B-F70C-ECFFB27F3072}"/>
                </a:ext>
              </a:extLst>
            </p:cNvPr>
            <p:cNvSpPr/>
            <p:nvPr/>
          </p:nvSpPr>
          <p:spPr>
            <a:xfrm>
              <a:off x="3154429" y="1956588"/>
              <a:ext cx="1451114" cy="1451112"/>
            </a:xfrm>
            <a:prstGeom prst="ellipse">
              <a:avLst/>
            </a:prstGeom>
            <a:noFill/>
            <a:ln w="127000" cap="sq" cmpd="thickThin">
              <a:solidFill>
                <a:schemeClr val="accent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5" name="직선 연결선 1896">
              <a:extLst>
                <a:ext uri="{FF2B5EF4-FFF2-40B4-BE49-F238E27FC236}">
                  <a16:creationId xmlns:a16="http://schemas.microsoft.com/office/drawing/2014/main" id="{0410382C-8085-FC0D-83F0-0540B282B22F}"/>
                </a:ext>
              </a:extLst>
            </p:cNvPr>
            <p:cNvCxnSpPr>
              <a:cxnSpLocks/>
            </p:cNvCxnSpPr>
            <p:nvPr/>
          </p:nvCxnSpPr>
          <p:spPr>
            <a:xfrm>
              <a:off x="3879986" y="3407700"/>
              <a:ext cx="0" cy="555288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1897">
            <a:extLst>
              <a:ext uri="{FF2B5EF4-FFF2-40B4-BE49-F238E27FC236}">
                <a16:creationId xmlns:a16="http://schemas.microsoft.com/office/drawing/2014/main" id="{5B364133-DE62-E5F5-BE16-F235AF1542D4}"/>
              </a:ext>
            </a:extLst>
          </p:cNvPr>
          <p:cNvGrpSpPr/>
          <p:nvPr/>
        </p:nvGrpSpPr>
        <p:grpSpPr>
          <a:xfrm>
            <a:off x="880966" y="1568660"/>
            <a:ext cx="1451114" cy="2006400"/>
            <a:chOff x="964093" y="1956588"/>
            <a:chExt cx="1451114" cy="2006400"/>
          </a:xfrm>
        </p:grpSpPr>
        <p:sp>
          <p:nvSpPr>
            <p:cNvPr id="37" name="타원 1898">
              <a:extLst>
                <a:ext uri="{FF2B5EF4-FFF2-40B4-BE49-F238E27FC236}">
                  <a16:creationId xmlns:a16="http://schemas.microsoft.com/office/drawing/2014/main" id="{AA3E7006-E0AA-E686-5FE9-2744AEEF91E3}"/>
                </a:ext>
              </a:extLst>
            </p:cNvPr>
            <p:cNvSpPr/>
            <p:nvPr/>
          </p:nvSpPr>
          <p:spPr>
            <a:xfrm>
              <a:off x="964093" y="1956588"/>
              <a:ext cx="1451114" cy="1451112"/>
            </a:xfrm>
            <a:prstGeom prst="ellipse">
              <a:avLst/>
            </a:prstGeom>
            <a:noFill/>
            <a:ln w="127000" cap="sq" cmpd="thickThin">
              <a:solidFill>
                <a:schemeClr val="accent5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8" name="직선 연결선 1899">
              <a:extLst>
                <a:ext uri="{FF2B5EF4-FFF2-40B4-BE49-F238E27FC236}">
                  <a16:creationId xmlns:a16="http://schemas.microsoft.com/office/drawing/2014/main" id="{E671E391-E099-986C-A7FB-8348553AF56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650" y="3407700"/>
              <a:ext cx="0" cy="555288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그룹 1900">
            <a:extLst>
              <a:ext uri="{FF2B5EF4-FFF2-40B4-BE49-F238E27FC236}">
                <a16:creationId xmlns:a16="http://schemas.microsoft.com/office/drawing/2014/main" id="{AF9EE6C8-1A23-0630-A287-335543A3CE5C}"/>
              </a:ext>
            </a:extLst>
          </p:cNvPr>
          <p:cNvGrpSpPr/>
          <p:nvPr/>
        </p:nvGrpSpPr>
        <p:grpSpPr>
          <a:xfrm>
            <a:off x="723889" y="3575060"/>
            <a:ext cx="1765268" cy="2210815"/>
            <a:chOff x="807016" y="3962988"/>
            <a:chExt cx="1765268" cy="2090949"/>
          </a:xfrm>
          <a:solidFill>
            <a:schemeClr val="accent5"/>
          </a:solidFill>
        </p:grpSpPr>
        <p:sp>
          <p:nvSpPr>
            <p:cNvPr id="40" name="사각형: 둥근 모서리 1901">
              <a:extLst>
                <a:ext uri="{FF2B5EF4-FFF2-40B4-BE49-F238E27FC236}">
                  <a16:creationId xmlns:a16="http://schemas.microsoft.com/office/drawing/2014/main" id="{802EB515-6C99-22AE-9BBE-67CB1A123FCD}"/>
                </a:ext>
              </a:extLst>
            </p:cNvPr>
            <p:cNvSpPr/>
            <p:nvPr/>
          </p:nvSpPr>
          <p:spPr>
            <a:xfrm>
              <a:off x="807016" y="3962988"/>
              <a:ext cx="1765268" cy="523311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1902">
              <a:extLst>
                <a:ext uri="{FF2B5EF4-FFF2-40B4-BE49-F238E27FC236}">
                  <a16:creationId xmlns:a16="http://schemas.microsoft.com/office/drawing/2014/main" id="{D9524929-96E3-24A9-8E24-086E9BDFE35C}"/>
                </a:ext>
              </a:extLst>
            </p:cNvPr>
            <p:cNvSpPr/>
            <p:nvPr/>
          </p:nvSpPr>
          <p:spPr>
            <a:xfrm>
              <a:off x="807172" y="5981937"/>
              <a:ext cx="1764956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36359C8-E9BC-B90A-28EE-37C009E4DB77}"/>
              </a:ext>
            </a:extLst>
          </p:cNvPr>
          <p:cNvSpPr txBox="1"/>
          <p:nvPr/>
        </p:nvSpPr>
        <p:spPr>
          <a:xfrm>
            <a:off x="723733" y="4338358"/>
            <a:ext cx="17652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Άριστη επιστημονική και τεχνική ικανότητα</a:t>
            </a:r>
          </a:p>
          <a:p>
            <a:pPr algn="ctr"/>
            <a:r>
              <a:rPr lang="el-GR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el-GR" sz="13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3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13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Ερευνητικοί Εταίροι)</a:t>
            </a:r>
            <a:endParaRPr lang="en-GB" sz="13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D5A290B-2B87-9AA7-B16D-8AEC7476F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634" y="3626798"/>
            <a:ext cx="753778" cy="43521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B88D302-0E15-0E06-8588-F8EDA60B2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958" y="3626798"/>
            <a:ext cx="753778" cy="43521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5B4AD6B-7BE4-054B-7672-92F76C7C0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552" y="3628560"/>
            <a:ext cx="753778" cy="43521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3974657-4047-C6B8-215C-606E4EDDA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813" y="3619798"/>
            <a:ext cx="753778" cy="43521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5FB3651-00FB-7023-2131-BF412A7E5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980" y="3626798"/>
            <a:ext cx="753778" cy="435216"/>
          </a:xfrm>
          <a:prstGeom prst="rect">
            <a:avLst/>
          </a:prstGeom>
        </p:spPr>
      </p:pic>
      <p:pic>
        <p:nvPicPr>
          <p:cNvPr id="65" name="Graphic 64" descr="Atom">
            <a:extLst>
              <a:ext uri="{FF2B5EF4-FFF2-40B4-BE49-F238E27FC236}">
                <a16:creationId xmlns:a16="http://schemas.microsoft.com/office/drawing/2014/main" id="{F79D311C-776E-4BF8-B8DC-AD0AD2298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323" y="1811708"/>
            <a:ext cx="914400" cy="914400"/>
          </a:xfrm>
          <a:prstGeom prst="rect">
            <a:avLst/>
          </a:prstGeom>
        </p:spPr>
      </p:pic>
      <p:pic>
        <p:nvPicPr>
          <p:cNvPr id="67" name="Graphic 66" descr="Handshake">
            <a:extLst>
              <a:ext uri="{FF2B5EF4-FFF2-40B4-BE49-F238E27FC236}">
                <a16:creationId xmlns:a16="http://schemas.microsoft.com/office/drawing/2014/main" id="{5912F6EF-0EFB-40DA-1906-51823E1F9D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34870" y="1837016"/>
            <a:ext cx="914400" cy="914400"/>
          </a:xfrm>
          <a:prstGeom prst="rect">
            <a:avLst/>
          </a:prstGeom>
        </p:spPr>
      </p:pic>
      <p:pic>
        <p:nvPicPr>
          <p:cNvPr id="69" name="Graphic 68" descr="Lightbulb">
            <a:extLst>
              <a:ext uri="{FF2B5EF4-FFF2-40B4-BE49-F238E27FC236}">
                <a16:creationId xmlns:a16="http://schemas.microsoft.com/office/drawing/2014/main" id="{DB949427-8918-DC5F-0867-2C224F0F8A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29995" y="1837016"/>
            <a:ext cx="914400" cy="914400"/>
          </a:xfrm>
          <a:prstGeom prst="rect">
            <a:avLst/>
          </a:prstGeom>
        </p:spPr>
      </p:pic>
      <p:pic>
        <p:nvPicPr>
          <p:cNvPr id="71" name="Graphic 70" descr="Briefcase">
            <a:extLst>
              <a:ext uri="{FF2B5EF4-FFF2-40B4-BE49-F238E27FC236}">
                <a16:creationId xmlns:a16="http://schemas.microsoft.com/office/drawing/2014/main" id="{1228D339-6A33-DD3E-68B7-C2E7622114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39586" y="1918865"/>
            <a:ext cx="700086" cy="700086"/>
          </a:xfrm>
          <a:prstGeom prst="rect">
            <a:avLst/>
          </a:prstGeom>
        </p:spPr>
      </p:pic>
      <p:pic>
        <p:nvPicPr>
          <p:cNvPr id="73" name="Graphic 72" descr="Graduation cap">
            <a:extLst>
              <a:ext uri="{FF2B5EF4-FFF2-40B4-BE49-F238E27FC236}">
                <a16:creationId xmlns:a16="http://schemas.microsoft.com/office/drawing/2014/main" id="{012DA04C-C72E-3FD4-1CAA-D6E2F01C7C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10669" y="1811708"/>
            <a:ext cx="914400" cy="914400"/>
          </a:xfrm>
          <a:prstGeom prst="rect">
            <a:avLst/>
          </a:prstGeom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id="{22004BB3-AFA0-FAA1-B0F6-6CF49822FBB1}"/>
              </a:ext>
            </a:extLst>
          </p:cNvPr>
          <p:cNvSpPr txBox="1">
            <a:spLocks/>
          </p:cNvSpPr>
          <p:nvPr/>
        </p:nvSpPr>
        <p:spPr>
          <a:xfrm>
            <a:off x="208915" y="140336"/>
            <a:ext cx="10515600" cy="6371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dirty="0">
                <a:solidFill>
                  <a:srgbClr val="5B9BD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Μοναδικότητα στην Αγορά</a:t>
            </a:r>
            <a:endParaRPr lang="en-GB" sz="4000" dirty="0">
              <a:solidFill>
                <a:srgbClr val="5B9BD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Σταυρός 51">
            <a:extLst>
              <a:ext uri="{FF2B5EF4-FFF2-40B4-BE49-F238E27FC236}">
                <a16:creationId xmlns:a16="http://schemas.microsoft.com/office/drawing/2014/main" id="{2EFF0A5A-07C2-6889-F734-857FAA0016DD}"/>
              </a:ext>
            </a:extLst>
          </p:cNvPr>
          <p:cNvSpPr/>
          <p:nvPr/>
        </p:nvSpPr>
        <p:spPr>
          <a:xfrm>
            <a:off x="2522893" y="2124365"/>
            <a:ext cx="366286" cy="351278"/>
          </a:xfrm>
          <a:prstGeom prst="plus">
            <a:avLst>
              <a:gd name="adj" fmla="val 38313"/>
            </a:avLst>
          </a:prstGeom>
          <a:solidFill>
            <a:srgbClr val="5B9BD5">
              <a:alpha val="4992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Σταυρός 51">
            <a:extLst>
              <a:ext uri="{FF2B5EF4-FFF2-40B4-BE49-F238E27FC236}">
                <a16:creationId xmlns:a16="http://schemas.microsoft.com/office/drawing/2014/main" id="{B879CEF5-9D85-2C3C-0015-C598B103DDDA}"/>
              </a:ext>
            </a:extLst>
          </p:cNvPr>
          <p:cNvSpPr/>
          <p:nvPr/>
        </p:nvSpPr>
        <p:spPr>
          <a:xfrm>
            <a:off x="4694255" y="2118577"/>
            <a:ext cx="366286" cy="351278"/>
          </a:xfrm>
          <a:prstGeom prst="plus">
            <a:avLst>
              <a:gd name="adj" fmla="val 38313"/>
            </a:avLst>
          </a:prstGeom>
          <a:solidFill>
            <a:srgbClr val="FFC000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Σταυρός 51">
            <a:extLst>
              <a:ext uri="{FF2B5EF4-FFF2-40B4-BE49-F238E27FC236}">
                <a16:creationId xmlns:a16="http://schemas.microsoft.com/office/drawing/2014/main" id="{0098A1C1-6A2C-1D5E-AFFA-76603FE15ADC}"/>
              </a:ext>
            </a:extLst>
          </p:cNvPr>
          <p:cNvSpPr/>
          <p:nvPr/>
        </p:nvSpPr>
        <p:spPr>
          <a:xfrm>
            <a:off x="6908314" y="2118577"/>
            <a:ext cx="366286" cy="351278"/>
          </a:xfrm>
          <a:prstGeom prst="plus">
            <a:avLst>
              <a:gd name="adj" fmla="val 38313"/>
            </a:avLst>
          </a:prstGeom>
          <a:solidFill>
            <a:srgbClr val="A5A5A5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Σταυρός 51">
            <a:extLst>
              <a:ext uri="{FF2B5EF4-FFF2-40B4-BE49-F238E27FC236}">
                <a16:creationId xmlns:a16="http://schemas.microsoft.com/office/drawing/2014/main" id="{F00AA59F-DA80-2BA5-ED70-04104C4D1A35}"/>
              </a:ext>
            </a:extLst>
          </p:cNvPr>
          <p:cNvSpPr/>
          <p:nvPr/>
        </p:nvSpPr>
        <p:spPr>
          <a:xfrm>
            <a:off x="9118949" y="2113892"/>
            <a:ext cx="366286" cy="351278"/>
          </a:xfrm>
          <a:prstGeom prst="plus">
            <a:avLst>
              <a:gd name="adj" fmla="val 38313"/>
            </a:avLst>
          </a:prstGeom>
          <a:solidFill>
            <a:srgbClr val="ED7D31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4164188-1AC7-D5C7-F6ED-EF07BE80DDCD}"/>
              </a:ext>
            </a:extLst>
          </p:cNvPr>
          <p:cNvGrpSpPr/>
          <p:nvPr/>
        </p:nvGrpSpPr>
        <p:grpSpPr>
          <a:xfrm>
            <a:off x="-4901" y="5785277"/>
            <a:ext cx="12196901" cy="1176981"/>
            <a:chOff x="-3146" y="3803889"/>
            <a:chExt cx="12196901" cy="3041068"/>
          </a:xfrm>
          <a:solidFill>
            <a:schemeClr val="accent1">
              <a:lumMod val="40000"/>
              <a:lumOff val="60000"/>
              <a:alpha val="29660"/>
            </a:schemeClr>
          </a:solidFill>
        </p:grpSpPr>
        <p:grpSp>
          <p:nvGrpSpPr>
            <p:cNvPr id="57" name="Graphic 349">
              <a:extLst>
                <a:ext uri="{FF2B5EF4-FFF2-40B4-BE49-F238E27FC236}">
                  <a16:creationId xmlns:a16="http://schemas.microsoft.com/office/drawing/2014/main" id="{5440090C-16E7-D74E-4A0F-3FD8DB161CE6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  <a:grpFill/>
          </p:grpSpPr>
          <p:sp>
            <p:nvSpPr>
              <p:cNvPr id="66" name="Freeform: Shape 351">
                <a:extLst>
                  <a:ext uri="{FF2B5EF4-FFF2-40B4-BE49-F238E27FC236}">
                    <a16:creationId xmlns:a16="http://schemas.microsoft.com/office/drawing/2014/main" id="{25E802A1-78EE-078B-B531-B932E4A4BD47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rgbClr val="009F3C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128">
                <a:extLst>
                  <a:ext uri="{FF2B5EF4-FFF2-40B4-BE49-F238E27FC236}">
                    <a16:creationId xmlns:a16="http://schemas.microsoft.com/office/drawing/2014/main" id="{AEC72181-CA7F-BFF1-62D4-FFCCEF4C7528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129">
                <a:extLst>
                  <a:ext uri="{FF2B5EF4-FFF2-40B4-BE49-F238E27FC236}">
                    <a16:creationId xmlns:a16="http://schemas.microsoft.com/office/drawing/2014/main" id="{CD6898B9-1F83-8B19-85CC-803516CE1A61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130">
                <a:extLst>
                  <a:ext uri="{FF2B5EF4-FFF2-40B4-BE49-F238E27FC236}">
                    <a16:creationId xmlns:a16="http://schemas.microsoft.com/office/drawing/2014/main" id="{65920C23-548E-1C85-520B-2C7ECD59D00E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8" name="Freeform: Shape 362">
              <a:extLst>
                <a:ext uri="{FF2B5EF4-FFF2-40B4-BE49-F238E27FC236}">
                  <a16:creationId xmlns:a16="http://schemas.microsoft.com/office/drawing/2014/main" id="{1AB39AB2-5190-2F74-A141-690C6FD05AFE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364">
              <a:extLst>
                <a:ext uri="{FF2B5EF4-FFF2-40B4-BE49-F238E27FC236}">
                  <a16:creationId xmlns:a16="http://schemas.microsoft.com/office/drawing/2014/main" id="{CE77FA5F-AE58-352B-88AC-914B3495A126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1703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05E9-32EB-B774-31DE-970A2298A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65" y="68571"/>
            <a:ext cx="11107310" cy="64556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5B9BD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EKI</a:t>
            </a:r>
            <a:r>
              <a:rPr lang="el-GR" sz="4000" dirty="0">
                <a:solidFill>
                  <a:srgbClr val="5B9BD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εξοπλισμός</a:t>
            </a:r>
            <a:endParaRPr lang="en-GR" sz="4000" dirty="0">
              <a:solidFill>
                <a:srgbClr val="5B9BD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5DCCCB-49FB-874E-A2AA-DE6D3CD98949}"/>
              </a:ext>
            </a:extLst>
          </p:cNvPr>
          <p:cNvSpPr txBox="1"/>
          <p:nvPr/>
        </p:nvSpPr>
        <p:spPr>
          <a:xfrm>
            <a:off x="4580066" y="285072"/>
            <a:ext cx="7279557" cy="6322954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marL="285750" indent="-285750" algn="l" rtl="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1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Διακομιστής ΕΚΙ</a:t>
            </a:r>
          </a:p>
          <a:p>
            <a:pPr marL="742950" lvl="1" indent="-28575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Ισχυρός φυσικός διακομιστής με 9 Εικονικούς Διακομιστές</a:t>
            </a:r>
          </a:p>
          <a:p>
            <a:pPr marL="742950" lvl="1" indent="-28575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Φιλοξενείται στο Υπολογιστικό Κέντρο ΕΜΠ (Ζωγράφου)</a:t>
            </a:r>
          </a:p>
          <a:p>
            <a:pPr marL="742950" lvl="1" indent="-28575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Φιλοξενεί λογισμικό βελτιστοποίησης και το προϊόν </a:t>
            </a:r>
            <a:r>
              <a:rPr lang="en-GB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ECHOS</a:t>
            </a:r>
          </a:p>
          <a:p>
            <a:pPr marL="742950" lvl="1" indent="-28575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Προδιαγεγραμμένος να εξυπηρετήσει </a:t>
            </a:r>
            <a:r>
              <a:rPr lang="en-GB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SaaS</a:t>
            </a:r>
            <a:endParaRPr lang="el-GR" sz="16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fontAlgn="base">
              <a:spcAft>
                <a:spcPts val="600"/>
              </a:spcAft>
              <a:buFont typeface="Wingdings" pitchFamily="2" charset="2"/>
              <a:buChar char="§"/>
            </a:pPr>
            <a:endParaRPr lang="en-US" sz="16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16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Διακομιστής Ενεργειακής Επιθεώρησης</a:t>
            </a:r>
          </a:p>
          <a:p>
            <a:pPr marL="742950" lvl="1" indent="-28575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16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Φιλοξενείται σε εγκατάσταση της ΕΥΔΑΠ</a:t>
            </a:r>
          </a:p>
          <a:p>
            <a:pPr marL="742950" lvl="1" indent="-28575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16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Φιλοξενεί λογισμικό συλλογής, επεξεργασίας &amp; αναφοράς δεδομένων ενεργειακής κατανάλωσης </a:t>
            </a:r>
          </a:p>
          <a:p>
            <a:pPr marL="742950" lvl="1" indent="-285750" fontAlgn="base">
              <a:spcAft>
                <a:spcPts val="600"/>
              </a:spcAft>
              <a:buFont typeface="Wingdings" pitchFamily="2" charset="2"/>
              <a:buChar char="§"/>
            </a:pPr>
            <a:endParaRPr lang="en-US" sz="1600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Πρότυπος Σταθμός Φόρτισης Ηλεκτρικών Οχημάτων</a:t>
            </a:r>
          </a:p>
          <a:p>
            <a:pPr marL="742950" lvl="1" indent="-28575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Περιλαμβάνει αισθητήρα κατάληψης χώρου και εξοπλισμό </a:t>
            </a:r>
            <a:r>
              <a:rPr lang="en-GB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RFID </a:t>
            </a:r>
            <a:r>
              <a:rPr lang="el-G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αναγνώρισης οχήματος</a:t>
            </a:r>
          </a:p>
          <a:p>
            <a:pPr marL="742950" lvl="1" indent="-28575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Χρησιμοποιήθηκε στην επίδειξη Υπηρεσίας Κράτησης θέσεων φόρτισης</a:t>
            </a:r>
          </a:p>
          <a:p>
            <a:pPr marL="742950" lvl="1" indent="-285750" fontAlgn="base">
              <a:spcAft>
                <a:spcPts val="600"/>
              </a:spcAft>
              <a:buFont typeface="Wingdings" pitchFamily="2" charset="2"/>
              <a:buChar char="§"/>
            </a:pPr>
            <a:endParaRPr lang="el-GR" sz="16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1600" b="1" dirty="0" err="1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Μικρο</a:t>
            </a:r>
            <a:r>
              <a:rPr lang="el-GR" sz="16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-υπολογιστές και αισθητήρες παρακολούθησης ενεργειακής κατανάλωσης κτηρίων</a:t>
            </a:r>
          </a:p>
          <a:p>
            <a:pPr marL="742950" lvl="1" indent="-28575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16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Φιλοξενούνται σε χώρους του Παν. </a:t>
            </a:r>
            <a:r>
              <a:rPr lang="el-GR" sz="1600" dirty="0" err="1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Δυτ</a:t>
            </a:r>
            <a:r>
              <a:rPr lang="el-GR" sz="16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Μακεδονίας</a:t>
            </a:r>
          </a:p>
          <a:p>
            <a:pPr marL="742950" lvl="1" indent="-28575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16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Τροφοδοτούν και </a:t>
            </a:r>
            <a:r>
              <a:rPr lang="el-GR" sz="1600" dirty="0" err="1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αναδρούν</a:t>
            </a:r>
            <a:r>
              <a:rPr lang="el-GR" sz="16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στην ενεργειακή κατανάλωση των χώρων</a:t>
            </a:r>
          </a:p>
          <a:p>
            <a:pPr marL="742950" lvl="1" indent="-285750" fontAlgn="base">
              <a:spcAft>
                <a:spcPts val="600"/>
              </a:spcAft>
              <a:buFont typeface="Wingdings" pitchFamily="2" charset="2"/>
              <a:buChar char="§"/>
            </a:pPr>
            <a:endParaRPr lang="el-GR" sz="16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16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Εξοπλισμός γραφείου</a:t>
            </a:r>
          </a:p>
          <a:p>
            <a:pPr marL="742950" lvl="1" indent="-28575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Φορητοί Η/Υ, σταθμοί υποδοχής, οθόνες, υλικό διαδικτυακής επικοινωνίας</a:t>
            </a:r>
          </a:p>
          <a:p>
            <a:pPr marL="742950" lvl="1" indent="-28575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Προβολικό, οθόνη προβολής, υλικό φωτογράφησης, υλικά εξωστρέφειας</a:t>
            </a:r>
          </a:p>
          <a:p>
            <a:pPr marL="742950" lvl="1" indent="-28575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Επαγγελματικό </a:t>
            </a:r>
            <a:r>
              <a:rPr lang="el-GR" sz="16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πολυμηχάνημα</a:t>
            </a:r>
            <a:r>
              <a:rPr lang="el-GR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εκτύπωσης, σάρωσης, αντιγραφής</a:t>
            </a:r>
          </a:p>
          <a:p>
            <a:pPr marL="742950" lvl="1" indent="-285750" fontAlgn="base">
              <a:spcAft>
                <a:spcPts val="600"/>
              </a:spcAft>
              <a:buFont typeface="Wingdings" pitchFamily="2" charset="2"/>
              <a:buChar char="§"/>
            </a:pPr>
            <a:endParaRPr lang="el-GR" sz="1600" dirty="0">
              <a:solidFill>
                <a:srgbClr val="ED7D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160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Λογισμικό</a:t>
            </a:r>
          </a:p>
          <a:p>
            <a:pPr marL="742950" lvl="1" indent="-28575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1600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Περιβάλλον και </a:t>
            </a:r>
            <a:r>
              <a:rPr lang="el-GR" sz="1600" dirty="0" err="1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επιλύτες</a:t>
            </a:r>
            <a:r>
              <a:rPr lang="el-GR" sz="1600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βελτιστοποίησης</a:t>
            </a:r>
          </a:p>
          <a:p>
            <a:pPr marL="742950" lvl="1" indent="-28575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1600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Περιβάλλον έξυπνης αναζήτησης δημόσιας πληροφορίας</a:t>
            </a:r>
          </a:p>
          <a:p>
            <a:pPr marL="742950" lvl="1" indent="-28575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1600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Διαδικτυακή βάση δεδομένων ηλεκτροκίνησης (</a:t>
            </a:r>
            <a:r>
              <a:rPr lang="en-GB" sz="1600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IoT)</a:t>
            </a:r>
            <a:endParaRPr lang="el-GR" sz="1600" dirty="0">
              <a:solidFill>
                <a:srgbClr val="ED7D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FE45938-B092-80FD-35CC-CC1E7A145711}"/>
              </a:ext>
            </a:extLst>
          </p:cNvPr>
          <p:cNvGrpSpPr/>
          <p:nvPr/>
        </p:nvGrpSpPr>
        <p:grpSpPr>
          <a:xfrm>
            <a:off x="-4901" y="5785277"/>
            <a:ext cx="12196901" cy="1176981"/>
            <a:chOff x="-3146" y="3803889"/>
            <a:chExt cx="12196901" cy="3041068"/>
          </a:xfrm>
          <a:solidFill>
            <a:schemeClr val="accent1">
              <a:lumMod val="40000"/>
              <a:lumOff val="60000"/>
              <a:alpha val="29660"/>
            </a:schemeClr>
          </a:solidFill>
        </p:grpSpPr>
        <p:grpSp>
          <p:nvGrpSpPr>
            <p:cNvPr id="30" name="Graphic 349">
              <a:extLst>
                <a:ext uri="{FF2B5EF4-FFF2-40B4-BE49-F238E27FC236}">
                  <a16:creationId xmlns:a16="http://schemas.microsoft.com/office/drawing/2014/main" id="{9F7F783F-649D-C37F-1C90-DA44BB1FC030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  <a:grpFill/>
          </p:grpSpPr>
          <p:sp>
            <p:nvSpPr>
              <p:cNvPr id="33" name="Freeform: Shape 128">
                <a:extLst>
                  <a:ext uri="{FF2B5EF4-FFF2-40B4-BE49-F238E27FC236}">
                    <a16:creationId xmlns:a16="http://schemas.microsoft.com/office/drawing/2014/main" id="{A5F2B222-4230-48DE-7110-6963924B53DC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29">
                <a:extLst>
                  <a:ext uri="{FF2B5EF4-FFF2-40B4-BE49-F238E27FC236}">
                    <a16:creationId xmlns:a16="http://schemas.microsoft.com/office/drawing/2014/main" id="{96C52C4A-D0EC-66AD-A892-E11E7B8DBA2E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51">
                <a:extLst>
                  <a:ext uri="{FF2B5EF4-FFF2-40B4-BE49-F238E27FC236}">
                    <a16:creationId xmlns:a16="http://schemas.microsoft.com/office/drawing/2014/main" id="{D276B0A5-D167-C775-51D2-BFC6608190B9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rgbClr val="009F3C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130">
                <a:extLst>
                  <a:ext uri="{FF2B5EF4-FFF2-40B4-BE49-F238E27FC236}">
                    <a16:creationId xmlns:a16="http://schemas.microsoft.com/office/drawing/2014/main" id="{8837D64D-3E62-8575-E857-7E4250D29B0F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62">
              <a:extLst>
                <a:ext uri="{FF2B5EF4-FFF2-40B4-BE49-F238E27FC236}">
                  <a16:creationId xmlns:a16="http://schemas.microsoft.com/office/drawing/2014/main" id="{5F9CE8FE-6345-6480-C49F-F3F6CD4F4410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64">
              <a:extLst>
                <a:ext uri="{FF2B5EF4-FFF2-40B4-BE49-F238E27FC236}">
                  <a16:creationId xmlns:a16="http://schemas.microsoft.com/office/drawing/2014/main" id="{4F94C5E4-2760-62DE-CDBE-C64E0C123D7F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152DF19-EF50-1C89-DED1-87E305CE97BF}"/>
              </a:ext>
            </a:extLst>
          </p:cNvPr>
          <p:cNvGrpSpPr/>
          <p:nvPr/>
        </p:nvGrpSpPr>
        <p:grpSpPr>
          <a:xfrm>
            <a:off x="417088" y="1620279"/>
            <a:ext cx="3838221" cy="3474235"/>
            <a:chOff x="417088" y="1620279"/>
            <a:chExt cx="4531249" cy="4145567"/>
          </a:xfrm>
        </p:grpSpPr>
        <p:grpSp>
          <p:nvGrpSpPr>
            <p:cNvPr id="7" name="Group 75">
              <a:extLst>
                <a:ext uri="{FF2B5EF4-FFF2-40B4-BE49-F238E27FC236}">
                  <a16:creationId xmlns:a16="http://schemas.microsoft.com/office/drawing/2014/main" id="{45A3B53A-7021-B5FB-D56E-BD638C049A3B}"/>
                </a:ext>
              </a:extLst>
            </p:cNvPr>
            <p:cNvGrpSpPr/>
            <p:nvPr/>
          </p:nvGrpSpPr>
          <p:grpSpPr>
            <a:xfrm>
              <a:off x="417088" y="1620279"/>
              <a:ext cx="4531249" cy="4145567"/>
              <a:chOff x="945390" y="1816223"/>
              <a:chExt cx="4576177" cy="4186672"/>
            </a:xfrm>
          </p:grpSpPr>
          <p:cxnSp>
            <p:nvCxnSpPr>
              <p:cNvPr id="8" name="Straight Arrow Connector 36">
                <a:extLst>
                  <a:ext uri="{FF2B5EF4-FFF2-40B4-BE49-F238E27FC236}">
                    <a16:creationId xmlns:a16="http://schemas.microsoft.com/office/drawing/2014/main" id="{5CB8D686-5B17-90E9-60E3-3B9C5AB14A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6075" y="3137561"/>
                <a:ext cx="717251" cy="512731"/>
              </a:xfrm>
              <a:prstGeom prst="straightConnector1">
                <a:avLst/>
              </a:prstGeom>
              <a:ln w="44450">
                <a:solidFill>
                  <a:srgbClr val="4472C4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33">
                <a:extLst>
                  <a:ext uri="{FF2B5EF4-FFF2-40B4-BE49-F238E27FC236}">
                    <a16:creationId xmlns:a16="http://schemas.microsoft.com/office/drawing/2014/main" id="{C060E5FE-4CF2-7408-CD41-54A13B5AD173}"/>
                  </a:ext>
                </a:extLst>
              </p:cNvPr>
              <p:cNvCxnSpPr>
                <a:cxnSpLocks/>
                <a:stCxn id="15" idx="6"/>
              </p:cNvCxnSpPr>
              <p:nvPr/>
            </p:nvCxnSpPr>
            <p:spPr>
              <a:xfrm flipV="1">
                <a:off x="2336876" y="4124182"/>
                <a:ext cx="214941" cy="1178490"/>
              </a:xfrm>
              <a:prstGeom prst="straightConnector1">
                <a:avLst/>
              </a:prstGeom>
              <a:ln w="44450">
                <a:solidFill>
                  <a:srgbClr val="76717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30">
                <a:extLst>
                  <a:ext uri="{FF2B5EF4-FFF2-40B4-BE49-F238E27FC236}">
                    <a16:creationId xmlns:a16="http://schemas.microsoft.com/office/drawing/2014/main" id="{765E958B-3430-8243-1680-CE54C25F91F4}"/>
                  </a:ext>
                </a:extLst>
              </p:cNvPr>
              <p:cNvCxnSpPr>
                <a:cxnSpLocks/>
                <a:stCxn id="17" idx="5"/>
              </p:cNvCxnSpPr>
              <p:nvPr/>
            </p:nvCxnSpPr>
            <p:spPr>
              <a:xfrm flipH="1">
                <a:off x="3581351" y="4606929"/>
                <a:ext cx="1244473" cy="304886"/>
              </a:xfrm>
              <a:prstGeom prst="straightConnector1">
                <a:avLst/>
              </a:prstGeom>
              <a:ln w="44450">
                <a:solidFill>
                  <a:srgbClr val="ED7D3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E3DEC955-9FC6-302F-48F5-5380031D739E}"/>
                  </a:ext>
                </a:extLst>
              </p:cNvPr>
              <p:cNvSpPr/>
              <p:nvPr/>
            </p:nvSpPr>
            <p:spPr>
              <a:xfrm>
                <a:off x="2540821" y="3559509"/>
                <a:ext cx="1441498" cy="1441498"/>
              </a:xfrm>
              <a:custGeom>
                <a:avLst/>
                <a:gdLst>
                  <a:gd name="connsiteX0" fmla="*/ 1484119 w 2968238"/>
                  <a:gd name="connsiteY0" fmla="*/ 1312669 h 2968238"/>
                  <a:gd name="connsiteX1" fmla="*/ 1312669 w 2968238"/>
                  <a:gd name="connsiteY1" fmla="*/ 1484119 h 2968238"/>
                  <a:gd name="connsiteX2" fmla="*/ 1484119 w 2968238"/>
                  <a:gd name="connsiteY2" fmla="*/ 1655569 h 2968238"/>
                  <a:gd name="connsiteX3" fmla="*/ 1655569 w 2968238"/>
                  <a:gd name="connsiteY3" fmla="*/ 1484119 h 2968238"/>
                  <a:gd name="connsiteX4" fmla="*/ 1484119 w 2968238"/>
                  <a:gd name="connsiteY4" fmla="*/ 1312669 h 2968238"/>
                  <a:gd name="connsiteX5" fmla="*/ 1484119 w 2968238"/>
                  <a:gd name="connsiteY5" fmla="*/ 0 h 2968238"/>
                  <a:gd name="connsiteX6" fmla="*/ 2968238 w 2968238"/>
                  <a:gd name="connsiteY6" fmla="*/ 1484119 h 2968238"/>
                  <a:gd name="connsiteX7" fmla="*/ 1484119 w 2968238"/>
                  <a:gd name="connsiteY7" fmla="*/ 2968238 h 2968238"/>
                  <a:gd name="connsiteX8" fmla="*/ 0 w 2968238"/>
                  <a:gd name="connsiteY8" fmla="*/ 1484119 h 2968238"/>
                  <a:gd name="connsiteX9" fmla="*/ 1484119 w 2968238"/>
                  <a:gd name="connsiteY9" fmla="*/ 0 h 296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68238" h="2968238">
                    <a:moveTo>
                      <a:pt x="1484119" y="1312669"/>
                    </a:moveTo>
                    <a:cubicBezTo>
                      <a:pt x="1389430" y="1312669"/>
                      <a:pt x="1312669" y="1389430"/>
                      <a:pt x="1312669" y="1484119"/>
                    </a:cubicBezTo>
                    <a:cubicBezTo>
                      <a:pt x="1312669" y="1578808"/>
                      <a:pt x="1389430" y="1655569"/>
                      <a:pt x="1484119" y="1655569"/>
                    </a:cubicBezTo>
                    <a:cubicBezTo>
                      <a:pt x="1578808" y="1655569"/>
                      <a:pt x="1655569" y="1578808"/>
                      <a:pt x="1655569" y="1484119"/>
                    </a:cubicBezTo>
                    <a:cubicBezTo>
                      <a:pt x="1655569" y="1389430"/>
                      <a:pt x="1578808" y="1312669"/>
                      <a:pt x="1484119" y="1312669"/>
                    </a:cubicBezTo>
                    <a:close/>
                    <a:moveTo>
                      <a:pt x="1484119" y="0"/>
                    </a:moveTo>
                    <a:cubicBezTo>
                      <a:pt x="2303775" y="0"/>
                      <a:pt x="2968238" y="664463"/>
                      <a:pt x="2968238" y="1484119"/>
                    </a:cubicBezTo>
                    <a:cubicBezTo>
                      <a:pt x="2968238" y="2303775"/>
                      <a:pt x="2303775" y="2968238"/>
                      <a:pt x="1484119" y="2968238"/>
                    </a:cubicBezTo>
                    <a:cubicBezTo>
                      <a:pt x="664463" y="2968238"/>
                      <a:pt x="0" y="2303775"/>
                      <a:pt x="0" y="1484119"/>
                    </a:cubicBezTo>
                    <a:cubicBezTo>
                      <a:pt x="0" y="664463"/>
                      <a:pt x="664463" y="0"/>
                      <a:pt x="1484119" y="0"/>
                    </a:cubicBezTo>
                    <a:close/>
                  </a:path>
                </a:pathLst>
              </a:custGeom>
              <a:noFill/>
              <a:ln w="4445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8CD0A92E-82A8-1883-4476-2E50FA20F368}"/>
                  </a:ext>
                </a:extLst>
              </p:cNvPr>
              <p:cNvSpPr/>
              <p:nvPr/>
            </p:nvSpPr>
            <p:spPr>
              <a:xfrm>
                <a:off x="2654923" y="3674780"/>
                <a:ext cx="1213339" cy="1212547"/>
              </a:xfrm>
              <a:custGeom>
                <a:avLst/>
                <a:gdLst>
                  <a:gd name="connsiteX0" fmla="*/ 1338961 w 2678023"/>
                  <a:gd name="connsiteY0" fmla="*/ 855269 h 2676273"/>
                  <a:gd name="connsiteX1" fmla="*/ 857849 w 2678023"/>
                  <a:gd name="connsiteY1" fmla="*/ 1336381 h 2676273"/>
                  <a:gd name="connsiteX2" fmla="*/ 1338961 w 2678023"/>
                  <a:gd name="connsiteY2" fmla="*/ 1817493 h 2676273"/>
                  <a:gd name="connsiteX3" fmla="*/ 1820073 w 2678023"/>
                  <a:gd name="connsiteY3" fmla="*/ 1336381 h 2676273"/>
                  <a:gd name="connsiteX4" fmla="*/ 1338961 w 2678023"/>
                  <a:gd name="connsiteY4" fmla="*/ 855269 h 2676273"/>
                  <a:gd name="connsiteX5" fmla="*/ 1338961 w 2678023"/>
                  <a:gd name="connsiteY5" fmla="*/ 545806 h 2676273"/>
                  <a:gd name="connsiteX6" fmla="*/ 2129536 w 2678023"/>
                  <a:gd name="connsiteY6" fmla="*/ 1336381 h 2676273"/>
                  <a:gd name="connsiteX7" fmla="*/ 1338961 w 2678023"/>
                  <a:gd name="connsiteY7" fmla="*/ 2126956 h 2676273"/>
                  <a:gd name="connsiteX8" fmla="*/ 548386 w 2678023"/>
                  <a:gd name="connsiteY8" fmla="*/ 1336381 h 2676273"/>
                  <a:gd name="connsiteX9" fmla="*/ 1338961 w 2678023"/>
                  <a:gd name="connsiteY9" fmla="*/ 545806 h 2676273"/>
                  <a:gd name="connsiteX10" fmla="*/ 1340068 w 2678023"/>
                  <a:gd name="connsiteY10" fmla="*/ 359376 h 2676273"/>
                  <a:gd name="connsiteX11" fmla="*/ 361775 w 2678023"/>
                  <a:gd name="connsiteY11" fmla="*/ 1331995 h 2676273"/>
                  <a:gd name="connsiteX12" fmla="*/ 1338521 w 2678023"/>
                  <a:gd name="connsiteY12" fmla="*/ 2312868 h 2676273"/>
                  <a:gd name="connsiteX13" fmla="*/ 2316814 w 2678023"/>
                  <a:gd name="connsiteY13" fmla="*/ 1335606 h 2676273"/>
                  <a:gd name="connsiteX14" fmla="*/ 1340068 w 2678023"/>
                  <a:gd name="connsiteY14" fmla="*/ 359376 h 2676273"/>
                  <a:gd name="connsiteX15" fmla="*/ 1190637 w 2678023"/>
                  <a:gd name="connsiteY15" fmla="*/ 143 h 2676273"/>
                  <a:gd name="connsiteX16" fmla="*/ 1235841 w 2678023"/>
                  <a:gd name="connsiteY16" fmla="*/ 48758 h 2676273"/>
                  <a:gd name="connsiteX17" fmla="*/ 1269895 w 2678023"/>
                  <a:gd name="connsiteY17" fmla="*/ 162273 h 2676273"/>
                  <a:gd name="connsiteX18" fmla="*/ 1303434 w 2678023"/>
                  <a:gd name="connsiteY18" fmla="*/ 192716 h 2676273"/>
                  <a:gd name="connsiteX19" fmla="*/ 1376702 w 2678023"/>
                  <a:gd name="connsiteY19" fmla="*/ 192716 h 2676273"/>
                  <a:gd name="connsiteX20" fmla="*/ 1409209 w 2678023"/>
                  <a:gd name="connsiteY20" fmla="*/ 163305 h 2676273"/>
                  <a:gd name="connsiteX21" fmla="*/ 1447392 w 2678023"/>
                  <a:gd name="connsiteY21" fmla="*/ 37922 h 2676273"/>
                  <a:gd name="connsiteX22" fmla="*/ 1499505 w 2678023"/>
                  <a:gd name="connsiteY22" fmla="*/ 256 h 2676273"/>
                  <a:gd name="connsiteX23" fmla="*/ 1513436 w 2678023"/>
                  <a:gd name="connsiteY23" fmla="*/ 772 h 2676273"/>
                  <a:gd name="connsiteX24" fmla="*/ 1573290 w 2678023"/>
                  <a:gd name="connsiteY24" fmla="*/ 65269 h 2676273"/>
                  <a:gd name="connsiteX25" fmla="*/ 1576902 w 2678023"/>
                  <a:gd name="connsiteY25" fmla="*/ 185492 h 2676273"/>
                  <a:gd name="connsiteX26" fmla="*/ 1598057 w 2678023"/>
                  <a:gd name="connsiteY26" fmla="*/ 220578 h 2676273"/>
                  <a:gd name="connsiteX27" fmla="*/ 1674422 w 2678023"/>
                  <a:gd name="connsiteY27" fmla="*/ 240702 h 2676273"/>
                  <a:gd name="connsiteX28" fmla="*/ 1710540 w 2678023"/>
                  <a:gd name="connsiteY28" fmla="*/ 221610 h 2676273"/>
                  <a:gd name="connsiteX29" fmla="*/ 1779165 w 2678023"/>
                  <a:gd name="connsiteY29" fmla="*/ 111707 h 2676273"/>
                  <a:gd name="connsiteX30" fmla="*/ 1845726 w 2678023"/>
                  <a:gd name="connsiteY30" fmla="*/ 88488 h 2676273"/>
                  <a:gd name="connsiteX31" fmla="*/ 1857594 w 2678023"/>
                  <a:gd name="connsiteY31" fmla="*/ 92616 h 2676273"/>
                  <a:gd name="connsiteX32" fmla="*/ 1895260 w 2678023"/>
                  <a:gd name="connsiteY32" fmla="*/ 166401 h 2676273"/>
                  <a:gd name="connsiteX33" fmla="*/ 1868429 w 2678023"/>
                  <a:gd name="connsiteY33" fmla="*/ 281980 h 2676273"/>
                  <a:gd name="connsiteX34" fmla="*/ 1887004 w 2678023"/>
                  <a:gd name="connsiteY34" fmla="*/ 332030 h 2676273"/>
                  <a:gd name="connsiteX35" fmla="*/ 1946857 w 2678023"/>
                  <a:gd name="connsiteY35" fmla="*/ 365052 h 2676273"/>
                  <a:gd name="connsiteX36" fmla="*/ 1986588 w 2678023"/>
                  <a:gd name="connsiteY36" fmla="*/ 355765 h 2676273"/>
                  <a:gd name="connsiteX37" fmla="*/ 2081528 w 2678023"/>
                  <a:gd name="connsiteY37" fmla="*/ 267532 h 2676273"/>
                  <a:gd name="connsiteX38" fmla="*/ 2151701 w 2678023"/>
                  <a:gd name="connsiteY38" fmla="*/ 261857 h 2676273"/>
                  <a:gd name="connsiteX39" fmla="*/ 2155312 w 2678023"/>
                  <a:gd name="connsiteY39" fmla="*/ 264437 h 2676273"/>
                  <a:gd name="connsiteX40" fmla="*/ 2177500 w 2678023"/>
                  <a:gd name="connsiteY40" fmla="*/ 353701 h 2676273"/>
                  <a:gd name="connsiteX41" fmla="*/ 2122290 w 2678023"/>
                  <a:gd name="connsiteY41" fmla="*/ 456896 h 2676273"/>
                  <a:gd name="connsiteX42" fmla="*/ 2126934 w 2678023"/>
                  <a:gd name="connsiteY42" fmla="*/ 505914 h 2676273"/>
                  <a:gd name="connsiteX43" fmla="*/ 2173372 w 2678023"/>
                  <a:gd name="connsiteY43" fmla="*/ 551836 h 2676273"/>
                  <a:gd name="connsiteX44" fmla="*/ 2219810 w 2678023"/>
                  <a:gd name="connsiteY44" fmla="*/ 555964 h 2676273"/>
                  <a:gd name="connsiteX45" fmla="*/ 2336937 w 2678023"/>
                  <a:gd name="connsiteY45" fmla="*/ 494046 h 2676273"/>
                  <a:gd name="connsiteX46" fmla="*/ 2400917 w 2678023"/>
                  <a:gd name="connsiteY46" fmla="*/ 507462 h 2676273"/>
                  <a:gd name="connsiteX47" fmla="*/ 2420525 w 2678023"/>
                  <a:gd name="connsiteY47" fmla="*/ 533777 h 2676273"/>
                  <a:gd name="connsiteX48" fmla="*/ 2415365 w 2678023"/>
                  <a:gd name="connsiteY48" fmla="*/ 591566 h 2676273"/>
                  <a:gd name="connsiteX49" fmla="*/ 2321973 w 2678023"/>
                  <a:gd name="connsiteY49" fmla="*/ 692182 h 2676273"/>
                  <a:gd name="connsiteX50" fmla="*/ 2313718 w 2678023"/>
                  <a:gd name="connsiteY50" fmla="*/ 733460 h 2676273"/>
                  <a:gd name="connsiteX51" fmla="*/ 2349320 w 2678023"/>
                  <a:gd name="connsiteY51" fmla="*/ 795377 h 2676273"/>
                  <a:gd name="connsiteX52" fmla="*/ 2394726 w 2678023"/>
                  <a:gd name="connsiteY52" fmla="*/ 810341 h 2676273"/>
                  <a:gd name="connsiteX53" fmla="*/ 2526816 w 2678023"/>
                  <a:gd name="connsiteY53" fmla="*/ 780414 h 2676273"/>
                  <a:gd name="connsiteX54" fmla="*/ 2575834 w 2678023"/>
                  <a:gd name="connsiteY54" fmla="*/ 803117 h 2676273"/>
                  <a:gd name="connsiteX55" fmla="*/ 2591313 w 2678023"/>
                  <a:gd name="connsiteY55" fmla="*/ 838719 h 2676273"/>
                  <a:gd name="connsiteX56" fmla="*/ 2570158 w 2678023"/>
                  <a:gd name="connsiteY56" fmla="*/ 896509 h 2676273"/>
                  <a:gd name="connsiteX57" fmla="*/ 2461287 w 2678023"/>
                  <a:gd name="connsiteY57" fmla="*/ 964103 h 2676273"/>
                  <a:gd name="connsiteX58" fmla="*/ 2438068 w 2678023"/>
                  <a:gd name="connsiteY58" fmla="*/ 1014669 h 2676273"/>
                  <a:gd name="connsiteX59" fmla="*/ 2454063 w 2678023"/>
                  <a:gd name="connsiteY59" fmla="*/ 1073490 h 2676273"/>
                  <a:gd name="connsiteX60" fmla="*/ 2492762 w 2678023"/>
                  <a:gd name="connsiteY60" fmla="*/ 1100837 h 2676273"/>
                  <a:gd name="connsiteX61" fmla="*/ 2628464 w 2678023"/>
                  <a:gd name="connsiteY61" fmla="*/ 1105997 h 2676273"/>
                  <a:gd name="connsiteX62" fmla="*/ 2672322 w 2678023"/>
                  <a:gd name="connsiteY62" fmla="*/ 1140567 h 2676273"/>
                  <a:gd name="connsiteX63" fmla="*/ 2677998 w 2678023"/>
                  <a:gd name="connsiteY63" fmla="*/ 1182361 h 2676273"/>
                  <a:gd name="connsiteX64" fmla="*/ 2644459 w 2678023"/>
                  <a:gd name="connsiteY64" fmla="*/ 1229831 h 2676273"/>
                  <a:gd name="connsiteX65" fmla="*/ 2522172 w 2678023"/>
                  <a:gd name="connsiteY65" fmla="*/ 1267498 h 2676273"/>
                  <a:gd name="connsiteX66" fmla="*/ 2483990 w 2678023"/>
                  <a:gd name="connsiteY66" fmla="*/ 1315999 h 2676273"/>
                  <a:gd name="connsiteX67" fmla="*/ 2486570 w 2678023"/>
                  <a:gd name="connsiteY67" fmla="*/ 1379981 h 2676273"/>
                  <a:gd name="connsiteX68" fmla="*/ 2512885 w 2678023"/>
                  <a:gd name="connsiteY68" fmla="*/ 1407843 h 2676273"/>
                  <a:gd name="connsiteX69" fmla="*/ 2641363 w 2678023"/>
                  <a:gd name="connsiteY69" fmla="*/ 1447058 h 2676273"/>
                  <a:gd name="connsiteX70" fmla="*/ 2677998 w 2678023"/>
                  <a:gd name="connsiteY70" fmla="*/ 1498139 h 2676273"/>
                  <a:gd name="connsiteX71" fmla="*/ 2677998 w 2678023"/>
                  <a:gd name="connsiteY71" fmla="*/ 1507427 h 2676273"/>
                  <a:gd name="connsiteX72" fmla="*/ 2611952 w 2678023"/>
                  <a:gd name="connsiteY72" fmla="*/ 1572956 h 2676273"/>
                  <a:gd name="connsiteX73" fmla="*/ 2490182 w 2678023"/>
                  <a:gd name="connsiteY73" fmla="*/ 1576568 h 2676273"/>
                  <a:gd name="connsiteX74" fmla="*/ 2457675 w 2678023"/>
                  <a:gd name="connsiteY74" fmla="*/ 1596691 h 2676273"/>
                  <a:gd name="connsiteX75" fmla="*/ 2437036 w 2678023"/>
                  <a:gd name="connsiteY75" fmla="*/ 1673056 h 2676273"/>
                  <a:gd name="connsiteX76" fmla="*/ 2457159 w 2678023"/>
                  <a:gd name="connsiteY76" fmla="*/ 1710206 h 2676273"/>
                  <a:gd name="connsiteX77" fmla="*/ 2564483 w 2678023"/>
                  <a:gd name="connsiteY77" fmla="*/ 1777283 h 2676273"/>
                  <a:gd name="connsiteX78" fmla="*/ 2588733 w 2678023"/>
                  <a:gd name="connsiteY78" fmla="*/ 1845908 h 2676273"/>
                  <a:gd name="connsiteX79" fmla="*/ 2571706 w 2678023"/>
                  <a:gd name="connsiteY79" fmla="*/ 1880995 h 2676273"/>
                  <a:gd name="connsiteX80" fmla="*/ 2538684 w 2678023"/>
                  <a:gd name="connsiteY80" fmla="*/ 1897506 h 2676273"/>
                  <a:gd name="connsiteX81" fmla="*/ 2456643 w 2678023"/>
                  <a:gd name="connsiteY81" fmla="*/ 1879447 h 2676273"/>
                  <a:gd name="connsiteX82" fmla="*/ 2389566 w 2678023"/>
                  <a:gd name="connsiteY82" fmla="*/ 1863967 h 2676273"/>
                  <a:gd name="connsiteX83" fmla="*/ 2354479 w 2678023"/>
                  <a:gd name="connsiteY83" fmla="*/ 1874803 h 2676273"/>
                  <a:gd name="connsiteX84" fmla="*/ 2312170 w 2678023"/>
                  <a:gd name="connsiteY84" fmla="*/ 1950652 h 2676273"/>
                  <a:gd name="connsiteX85" fmla="*/ 2322489 w 2678023"/>
                  <a:gd name="connsiteY85" fmla="*/ 1983158 h 2676273"/>
                  <a:gd name="connsiteX86" fmla="*/ 2412785 w 2678023"/>
                  <a:gd name="connsiteY86" fmla="*/ 2080162 h 2676273"/>
                  <a:gd name="connsiteX87" fmla="*/ 2418461 w 2678023"/>
                  <a:gd name="connsiteY87" fmla="*/ 2146723 h 2676273"/>
                  <a:gd name="connsiteX88" fmla="*/ 2414849 w 2678023"/>
                  <a:gd name="connsiteY88" fmla="*/ 2151883 h 2676273"/>
                  <a:gd name="connsiteX89" fmla="*/ 2324037 w 2678023"/>
                  <a:gd name="connsiteY89" fmla="*/ 2174586 h 2676273"/>
                  <a:gd name="connsiteX90" fmla="*/ 2219294 w 2678023"/>
                  <a:gd name="connsiteY90" fmla="*/ 2118860 h 2676273"/>
                  <a:gd name="connsiteX91" fmla="*/ 2178531 w 2678023"/>
                  <a:gd name="connsiteY91" fmla="*/ 2120408 h 2676273"/>
                  <a:gd name="connsiteX92" fmla="*/ 2125386 w 2678023"/>
                  <a:gd name="connsiteY92" fmla="*/ 2172522 h 2676273"/>
                  <a:gd name="connsiteX93" fmla="*/ 2122806 w 2678023"/>
                  <a:gd name="connsiteY93" fmla="*/ 2217412 h 2676273"/>
                  <a:gd name="connsiteX94" fmla="*/ 2184723 w 2678023"/>
                  <a:gd name="connsiteY94" fmla="*/ 2334539 h 2676273"/>
                  <a:gd name="connsiteX95" fmla="*/ 2174404 w 2678023"/>
                  <a:gd name="connsiteY95" fmla="*/ 2395424 h 2676273"/>
                  <a:gd name="connsiteX96" fmla="*/ 2164084 w 2678023"/>
                  <a:gd name="connsiteY96" fmla="*/ 2404712 h 2676273"/>
                  <a:gd name="connsiteX97" fmla="*/ 2075336 w 2678023"/>
                  <a:gd name="connsiteY97" fmla="*/ 2401616 h 2676273"/>
                  <a:gd name="connsiteX98" fmla="*/ 1988652 w 2678023"/>
                  <a:gd name="connsiteY98" fmla="*/ 2320607 h 2676273"/>
                  <a:gd name="connsiteX99" fmla="*/ 1944277 w 2678023"/>
                  <a:gd name="connsiteY99" fmla="*/ 2311836 h 2676273"/>
                  <a:gd name="connsiteX100" fmla="*/ 1883392 w 2678023"/>
                  <a:gd name="connsiteY100" fmla="*/ 2346406 h 2676273"/>
                  <a:gd name="connsiteX101" fmla="*/ 1868429 w 2678023"/>
                  <a:gd name="connsiteY101" fmla="*/ 2391812 h 2676273"/>
                  <a:gd name="connsiteX102" fmla="*/ 1899388 w 2678023"/>
                  <a:gd name="connsiteY102" fmla="*/ 2526998 h 2676273"/>
                  <a:gd name="connsiteX103" fmla="*/ 1879264 w 2678023"/>
                  <a:gd name="connsiteY103" fmla="*/ 2571888 h 2676273"/>
                  <a:gd name="connsiteX104" fmla="*/ 1841082 w 2678023"/>
                  <a:gd name="connsiteY104" fmla="*/ 2588916 h 2676273"/>
                  <a:gd name="connsiteX105" fmla="*/ 1782777 w 2678023"/>
                  <a:gd name="connsiteY105" fmla="*/ 2568277 h 2676273"/>
                  <a:gd name="connsiteX106" fmla="*/ 1715184 w 2678023"/>
                  <a:gd name="connsiteY106" fmla="*/ 2459405 h 2676273"/>
                  <a:gd name="connsiteX107" fmla="*/ 1664618 w 2678023"/>
                  <a:gd name="connsiteY107" fmla="*/ 2435670 h 2676273"/>
                  <a:gd name="connsiteX108" fmla="*/ 1610440 w 2678023"/>
                  <a:gd name="connsiteY108" fmla="*/ 2450118 h 2676273"/>
                  <a:gd name="connsiteX109" fmla="*/ 1577418 w 2678023"/>
                  <a:gd name="connsiteY109" fmla="*/ 2495008 h 2676273"/>
                  <a:gd name="connsiteX110" fmla="*/ 1573806 w 2678023"/>
                  <a:gd name="connsiteY110" fmla="*/ 2616778 h 2676273"/>
                  <a:gd name="connsiteX111" fmla="*/ 1526852 w 2678023"/>
                  <a:gd name="connsiteY111" fmla="*/ 2672504 h 2676273"/>
                  <a:gd name="connsiteX112" fmla="*/ 1497441 w 2678023"/>
                  <a:gd name="connsiteY112" fmla="*/ 2676116 h 2676273"/>
                  <a:gd name="connsiteX113" fmla="*/ 1449972 w 2678023"/>
                  <a:gd name="connsiteY113" fmla="*/ 2644125 h 2676273"/>
                  <a:gd name="connsiteX114" fmla="*/ 1410241 w 2678023"/>
                  <a:gd name="connsiteY114" fmla="*/ 2514615 h 2676273"/>
                  <a:gd name="connsiteX115" fmla="*/ 1373091 w 2678023"/>
                  <a:gd name="connsiteY115" fmla="*/ 2482624 h 2676273"/>
                  <a:gd name="connsiteX116" fmla="*/ 1304982 w 2678023"/>
                  <a:gd name="connsiteY116" fmla="*/ 2483140 h 2676273"/>
                  <a:gd name="connsiteX117" fmla="*/ 1271959 w 2678023"/>
                  <a:gd name="connsiteY117" fmla="*/ 2511519 h 2676273"/>
                  <a:gd name="connsiteX118" fmla="*/ 1234293 w 2678023"/>
                  <a:gd name="connsiteY118" fmla="*/ 2633806 h 2676273"/>
                  <a:gd name="connsiteX119" fmla="*/ 1170828 w 2678023"/>
                  <a:gd name="connsiteY119" fmla="*/ 2674568 h 2676273"/>
                  <a:gd name="connsiteX120" fmla="*/ 1106847 w 2678023"/>
                  <a:gd name="connsiteY120" fmla="*/ 2602331 h 2676273"/>
                  <a:gd name="connsiteX121" fmla="*/ 1103751 w 2678023"/>
                  <a:gd name="connsiteY121" fmla="*/ 2491396 h 2676273"/>
                  <a:gd name="connsiteX122" fmla="*/ 1080532 w 2678023"/>
                  <a:gd name="connsiteY122" fmla="*/ 2454245 h 2676273"/>
                  <a:gd name="connsiteX123" fmla="*/ 1005199 w 2678023"/>
                  <a:gd name="connsiteY123" fmla="*/ 2435154 h 2676273"/>
                  <a:gd name="connsiteX124" fmla="*/ 969080 w 2678023"/>
                  <a:gd name="connsiteY124" fmla="*/ 2454245 h 2676273"/>
                  <a:gd name="connsiteX125" fmla="*/ 900456 w 2678023"/>
                  <a:gd name="connsiteY125" fmla="*/ 2564149 h 2676273"/>
                  <a:gd name="connsiteX126" fmla="*/ 836474 w 2678023"/>
                  <a:gd name="connsiteY126" fmla="*/ 2587368 h 2676273"/>
                  <a:gd name="connsiteX127" fmla="*/ 831830 w 2678023"/>
                  <a:gd name="connsiteY127" fmla="*/ 2585820 h 2676273"/>
                  <a:gd name="connsiteX128" fmla="*/ 785392 w 2678023"/>
                  <a:gd name="connsiteY128" fmla="*/ 2504811 h 2676273"/>
                  <a:gd name="connsiteX129" fmla="*/ 811707 w 2678023"/>
                  <a:gd name="connsiteY129" fmla="*/ 2390780 h 2676273"/>
                  <a:gd name="connsiteX130" fmla="*/ 794680 w 2678023"/>
                  <a:gd name="connsiteY130" fmla="*/ 2344342 h 2676273"/>
                  <a:gd name="connsiteX131" fmla="*/ 739470 w 2678023"/>
                  <a:gd name="connsiteY131" fmla="*/ 2312352 h 2676273"/>
                  <a:gd name="connsiteX132" fmla="*/ 689421 w 2678023"/>
                  <a:gd name="connsiteY132" fmla="*/ 2321639 h 2676273"/>
                  <a:gd name="connsiteX133" fmla="*/ 596029 w 2678023"/>
                  <a:gd name="connsiteY133" fmla="*/ 2408839 h 2676273"/>
                  <a:gd name="connsiteX134" fmla="*/ 530500 w 2678023"/>
                  <a:gd name="connsiteY134" fmla="*/ 2415031 h 2676273"/>
                  <a:gd name="connsiteX135" fmla="*/ 521212 w 2678023"/>
                  <a:gd name="connsiteY135" fmla="*/ 2408839 h 2676273"/>
                  <a:gd name="connsiteX136" fmla="*/ 500573 w 2678023"/>
                  <a:gd name="connsiteY136" fmla="*/ 2322671 h 2676273"/>
                  <a:gd name="connsiteX137" fmla="*/ 556298 w 2678023"/>
                  <a:gd name="connsiteY137" fmla="*/ 2217928 h 2676273"/>
                  <a:gd name="connsiteX138" fmla="*/ 552171 w 2678023"/>
                  <a:gd name="connsiteY138" fmla="*/ 2168910 h 2676273"/>
                  <a:gd name="connsiteX139" fmla="*/ 505733 w 2678023"/>
                  <a:gd name="connsiteY139" fmla="*/ 2122988 h 2676273"/>
                  <a:gd name="connsiteX140" fmla="*/ 457747 w 2678023"/>
                  <a:gd name="connsiteY140" fmla="*/ 2119376 h 2676273"/>
                  <a:gd name="connsiteX141" fmla="*/ 341652 w 2678023"/>
                  <a:gd name="connsiteY141" fmla="*/ 2180778 h 2676273"/>
                  <a:gd name="connsiteX142" fmla="*/ 278187 w 2678023"/>
                  <a:gd name="connsiteY142" fmla="*/ 2168910 h 2676273"/>
                  <a:gd name="connsiteX143" fmla="*/ 274059 w 2678023"/>
                  <a:gd name="connsiteY143" fmla="*/ 2164266 h 2676273"/>
                  <a:gd name="connsiteX144" fmla="*/ 276639 w 2678023"/>
                  <a:gd name="connsiteY144" fmla="*/ 2069326 h 2676273"/>
                  <a:gd name="connsiteX145" fmla="*/ 354551 w 2678023"/>
                  <a:gd name="connsiteY145" fmla="*/ 1986254 h 2676273"/>
                  <a:gd name="connsiteX146" fmla="*/ 363839 w 2678023"/>
                  <a:gd name="connsiteY146" fmla="*/ 1940848 h 2676273"/>
                  <a:gd name="connsiteX147" fmla="*/ 328237 w 2678023"/>
                  <a:gd name="connsiteY147" fmla="*/ 1878931 h 2676273"/>
                  <a:gd name="connsiteX148" fmla="*/ 283347 w 2678023"/>
                  <a:gd name="connsiteY148" fmla="*/ 1866031 h 2676273"/>
                  <a:gd name="connsiteX149" fmla="*/ 170864 w 2678023"/>
                  <a:gd name="connsiteY149" fmla="*/ 1891830 h 2676273"/>
                  <a:gd name="connsiteX150" fmla="*/ 155900 w 2678023"/>
                  <a:gd name="connsiteY150" fmla="*/ 1895442 h 2676273"/>
                  <a:gd name="connsiteX151" fmla="*/ 100175 w 2678023"/>
                  <a:gd name="connsiteY151" fmla="*/ 1868095 h 2676273"/>
                  <a:gd name="connsiteX152" fmla="*/ 87275 w 2678023"/>
                  <a:gd name="connsiteY152" fmla="*/ 1838169 h 2676273"/>
                  <a:gd name="connsiteX153" fmla="*/ 107915 w 2678023"/>
                  <a:gd name="connsiteY153" fmla="*/ 1779863 h 2676273"/>
                  <a:gd name="connsiteX154" fmla="*/ 213690 w 2678023"/>
                  <a:gd name="connsiteY154" fmla="*/ 1713818 h 2676273"/>
                  <a:gd name="connsiteX155" fmla="*/ 238972 w 2678023"/>
                  <a:gd name="connsiteY155" fmla="*/ 1654481 h 2676273"/>
                  <a:gd name="connsiteX156" fmla="*/ 222977 w 2678023"/>
                  <a:gd name="connsiteY156" fmla="*/ 1600819 h 2676273"/>
                  <a:gd name="connsiteX157" fmla="*/ 184279 w 2678023"/>
                  <a:gd name="connsiteY157" fmla="*/ 1575020 h 2676273"/>
                  <a:gd name="connsiteX158" fmla="*/ 59413 w 2678023"/>
                  <a:gd name="connsiteY158" fmla="*/ 1571408 h 2676273"/>
                  <a:gd name="connsiteX159" fmla="*/ 3687 w 2678023"/>
                  <a:gd name="connsiteY159" fmla="*/ 1524454 h 2676273"/>
                  <a:gd name="connsiteX160" fmla="*/ 1623 w 2678023"/>
                  <a:gd name="connsiteY160" fmla="*/ 1513619 h 2676273"/>
                  <a:gd name="connsiteX161" fmla="*/ 48577 w 2678023"/>
                  <a:gd name="connsiteY161" fmla="*/ 1442414 h 2676273"/>
                  <a:gd name="connsiteX162" fmla="*/ 160544 w 2678023"/>
                  <a:gd name="connsiteY162" fmla="*/ 1408359 h 2676273"/>
                  <a:gd name="connsiteX163" fmla="*/ 194083 w 2678023"/>
                  <a:gd name="connsiteY163" fmla="*/ 1370693 h 2676273"/>
                  <a:gd name="connsiteX164" fmla="*/ 192534 w 2678023"/>
                  <a:gd name="connsiteY164" fmla="*/ 1298972 h 2676273"/>
                  <a:gd name="connsiteX165" fmla="*/ 166220 w 2678023"/>
                  <a:gd name="connsiteY165" fmla="*/ 1269561 h 2676273"/>
                  <a:gd name="connsiteX166" fmla="*/ 47029 w 2678023"/>
                  <a:gd name="connsiteY166" fmla="*/ 1232927 h 2676273"/>
                  <a:gd name="connsiteX167" fmla="*/ 1623 w 2678023"/>
                  <a:gd name="connsiteY167" fmla="*/ 1166882 h 2676273"/>
                  <a:gd name="connsiteX168" fmla="*/ 6267 w 2678023"/>
                  <a:gd name="connsiteY168" fmla="*/ 1139535 h 2676273"/>
                  <a:gd name="connsiteX169" fmla="*/ 49093 w 2678023"/>
                  <a:gd name="connsiteY169" fmla="*/ 1105481 h 2676273"/>
                  <a:gd name="connsiteX170" fmla="*/ 164672 w 2678023"/>
                  <a:gd name="connsiteY170" fmla="*/ 1101869 h 2676273"/>
                  <a:gd name="connsiteX171" fmla="*/ 181699 w 2678023"/>
                  <a:gd name="connsiteY171" fmla="*/ 1101353 h 2676273"/>
                  <a:gd name="connsiteX172" fmla="*/ 227621 w 2678023"/>
                  <a:gd name="connsiteY172" fmla="*/ 1065234 h 2676273"/>
                  <a:gd name="connsiteX173" fmla="*/ 241036 w 2678023"/>
                  <a:gd name="connsiteY173" fmla="*/ 1014153 h 2676273"/>
                  <a:gd name="connsiteX174" fmla="*/ 219366 w 2678023"/>
                  <a:gd name="connsiteY174" fmla="*/ 965651 h 2676273"/>
                  <a:gd name="connsiteX175" fmla="*/ 113590 w 2678023"/>
                  <a:gd name="connsiteY175" fmla="*/ 899605 h 2676273"/>
                  <a:gd name="connsiteX176" fmla="*/ 89855 w 2678023"/>
                  <a:gd name="connsiteY176" fmla="*/ 832012 h 2676273"/>
                  <a:gd name="connsiteX177" fmla="*/ 104818 w 2678023"/>
                  <a:gd name="connsiteY177" fmla="*/ 799505 h 2676273"/>
                  <a:gd name="connsiteX178" fmla="*/ 151256 w 2678023"/>
                  <a:gd name="connsiteY178" fmla="*/ 779898 h 2676273"/>
                  <a:gd name="connsiteX179" fmla="*/ 283347 w 2678023"/>
                  <a:gd name="connsiteY179" fmla="*/ 810341 h 2676273"/>
                  <a:gd name="connsiteX180" fmla="*/ 331332 w 2678023"/>
                  <a:gd name="connsiteY180" fmla="*/ 794345 h 2676273"/>
                  <a:gd name="connsiteX181" fmla="*/ 363839 w 2678023"/>
                  <a:gd name="connsiteY181" fmla="*/ 737588 h 2676273"/>
                  <a:gd name="connsiteX182" fmla="*/ 354551 w 2678023"/>
                  <a:gd name="connsiteY182" fmla="*/ 689086 h 2676273"/>
                  <a:gd name="connsiteX183" fmla="*/ 266835 w 2678023"/>
                  <a:gd name="connsiteY183" fmla="*/ 595694 h 2676273"/>
                  <a:gd name="connsiteX184" fmla="*/ 261675 w 2678023"/>
                  <a:gd name="connsiteY184" fmla="*/ 529133 h 2676273"/>
                  <a:gd name="connsiteX185" fmla="*/ 270447 w 2678023"/>
                  <a:gd name="connsiteY185" fmla="*/ 516233 h 2676273"/>
                  <a:gd name="connsiteX186" fmla="*/ 349907 w 2678023"/>
                  <a:gd name="connsiteY186" fmla="*/ 498690 h 2676273"/>
                  <a:gd name="connsiteX187" fmla="*/ 457231 w 2678023"/>
                  <a:gd name="connsiteY187" fmla="*/ 555964 h 2676273"/>
                  <a:gd name="connsiteX188" fmla="*/ 507797 w 2678023"/>
                  <a:gd name="connsiteY188" fmla="*/ 551320 h 2676273"/>
                  <a:gd name="connsiteX189" fmla="*/ 551139 w 2678023"/>
                  <a:gd name="connsiteY189" fmla="*/ 508494 h 2676273"/>
                  <a:gd name="connsiteX190" fmla="*/ 556815 w 2678023"/>
                  <a:gd name="connsiteY190" fmla="*/ 456896 h 2676273"/>
                  <a:gd name="connsiteX191" fmla="*/ 494381 w 2678023"/>
                  <a:gd name="connsiteY191" fmla="*/ 339769 h 2676273"/>
                  <a:gd name="connsiteX192" fmla="*/ 505217 w 2678023"/>
                  <a:gd name="connsiteY192" fmla="*/ 280432 h 2676273"/>
                  <a:gd name="connsiteX193" fmla="*/ 537723 w 2678023"/>
                  <a:gd name="connsiteY193" fmla="*/ 256181 h 2676273"/>
                  <a:gd name="connsiteX194" fmla="*/ 590353 w 2678023"/>
                  <a:gd name="connsiteY194" fmla="*/ 261857 h 2676273"/>
                  <a:gd name="connsiteX195" fmla="*/ 679617 w 2678023"/>
                  <a:gd name="connsiteY195" fmla="*/ 344929 h 2676273"/>
                  <a:gd name="connsiteX196" fmla="*/ 754950 w 2678023"/>
                  <a:gd name="connsiteY196" fmla="*/ 355765 h 2676273"/>
                  <a:gd name="connsiteX197" fmla="*/ 797260 w 2678023"/>
                  <a:gd name="connsiteY197" fmla="*/ 329450 h 2676273"/>
                  <a:gd name="connsiteX198" fmla="*/ 811707 w 2678023"/>
                  <a:gd name="connsiteY198" fmla="*/ 285076 h 2676273"/>
                  <a:gd name="connsiteX199" fmla="*/ 781781 w 2678023"/>
                  <a:gd name="connsiteY199" fmla="*/ 156081 h 2676273"/>
                  <a:gd name="connsiteX200" fmla="*/ 807064 w 2678023"/>
                  <a:gd name="connsiteY200" fmla="*/ 100872 h 2676273"/>
                  <a:gd name="connsiteX201" fmla="*/ 841634 w 2678023"/>
                  <a:gd name="connsiteY201" fmla="*/ 86424 h 2676273"/>
                  <a:gd name="connsiteX202" fmla="*/ 896328 w 2678023"/>
                  <a:gd name="connsiteY202" fmla="*/ 106031 h 2676273"/>
                  <a:gd name="connsiteX203" fmla="*/ 965469 w 2678023"/>
                  <a:gd name="connsiteY203" fmla="*/ 217483 h 2676273"/>
                  <a:gd name="connsiteX204" fmla="*/ 1013455 w 2678023"/>
                  <a:gd name="connsiteY204" fmla="*/ 240702 h 2676273"/>
                  <a:gd name="connsiteX205" fmla="*/ 1077952 w 2678023"/>
                  <a:gd name="connsiteY205" fmla="*/ 222642 h 2676273"/>
                  <a:gd name="connsiteX206" fmla="*/ 1101687 w 2678023"/>
                  <a:gd name="connsiteY206" fmla="*/ 188072 h 2676273"/>
                  <a:gd name="connsiteX207" fmla="*/ 1106847 w 2678023"/>
                  <a:gd name="connsiteY207" fmla="*/ 53918 h 2676273"/>
                  <a:gd name="connsiteX208" fmla="*/ 1145029 w 2678023"/>
                  <a:gd name="connsiteY208" fmla="*/ 4900 h 2676273"/>
                  <a:gd name="connsiteX209" fmla="*/ 1158960 w 2678023"/>
                  <a:gd name="connsiteY209" fmla="*/ 1804 h 2676273"/>
                  <a:gd name="connsiteX210" fmla="*/ 1190637 w 2678023"/>
                  <a:gd name="connsiteY210" fmla="*/ 143 h 267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678023" h="2676273">
                    <a:moveTo>
                      <a:pt x="1338961" y="855269"/>
                    </a:moveTo>
                    <a:cubicBezTo>
                      <a:pt x="1073250" y="855269"/>
                      <a:pt x="857849" y="1070670"/>
                      <a:pt x="857849" y="1336381"/>
                    </a:cubicBezTo>
                    <a:cubicBezTo>
                      <a:pt x="857849" y="1602092"/>
                      <a:pt x="1073250" y="1817493"/>
                      <a:pt x="1338961" y="1817493"/>
                    </a:cubicBezTo>
                    <a:cubicBezTo>
                      <a:pt x="1604672" y="1817493"/>
                      <a:pt x="1820073" y="1602092"/>
                      <a:pt x="1820073" y="1336381"/>
                    </a:cubicBezTo>
                    <a:cubicBezTo>
                      <a:pt x="1820073" y="1070670"/>
                      <a:pt x="1604672" y="855269"/>
                      <a:pt x="1338961" y="855269"/>
                    </a:cubicBezTo>
                    <a:close/>
                    <a:moveTo>
                      <a:pt x="1338961" y="545806"/>
                    </a:moveTo>
                    <a:cubicBezTo>
                      <a:pt x="1775584" y="545806"/>
                      <a:pt x="2129536" y="899758"/>
                      <a:pt x="2129536" y="1336381"/>
                    </a:cubicBezTo>
                    <a:cubicBezTo>
                      <a:pt x="2129536" y="1773004"/>
                      <a:pt x="1775584" y="2126956"/>
                      <a:pt x="1338961" y="2126956"/>
                    </a:cubicBezTo>
                    <a:cubicBezTo>
                      <a:pt x="902338" y="2126956"/>
                      <a:pt x="548386" y="1773004"/>
                      <a:pt x="548386" y="1336381"/>
                    </a:cubicBezTo>
                    <a:cubicBezTo>
                      <a:pt x="548386" y="899758"/>
                      <a:pt x="902338" y="545806"/>
                      <a:pt x="1338961" y="545806"/>
                    </a:cubicBezTo>
                    <a:close/>
                    <a:moveTo>
                      <a:pt x="1340068" y="359376"/>
                    </a:moveTo>
                    <a:cubicBezTo>
                      <a:pt x="796228" y="358860"/>
                      <a:pt x="363839" y="794861"/>
                      <a:pt x="361775" y="1331995"/>
                    </a:cubicBezTo>
                    <a:cubicBezTo>
                      <a:pt x="359711" y="1882027"/>
                      <a:pt x="806032" y="2314416"/>
                      <a:pt x="1338521" y="2312868"/>
                    </a:cubicBezTo>
                    <a:cubicBezTo>
                      <a:pt x="1869461" y="2314932"/>
                      <a:pt x="2317329" y="1887702"/>
                      <a:pt x="2316814" y="1335606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lose/>
                    <a:moveTo>
                      <a:pt x="1190637" y="143"/>
                    </a:moveTo>
                    <a:cubicBezTo>
                      <a:pt x="1216299" y="1546"/>
                      <a:pt x="1225780" y="13543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3"/>
                      <a:pt x="2498437" y="942948"/>
                      <a:pt x="2461287" y="964103"/>
                    </a:cubicBezTo>
                    <a:cubicBezTo>
                      <a:pt x="2440132" y="976486"/>
                      <a:pt x="2434456" y="992998"/>
                      <a:pt x="2438068" y="1014669"/>
                    </a:cubicBezTo>
                    <a:cubicBezTo>
                      <a:pt x="2441164" y="1034792"/>
                      <a:pt x="2446840" y="1054399"/>
                      <a:pt x="2454063" y="1073490"/>
                    </a:cubicBezTo>
                    <a:cubicBezTo>
                      <a:pt x="2460771" y="1091033"/>
                      <a:pt x="2472638" y="1100321"/>
                      <a:pt x="2492762" y="1100837"/>
                    </a:cubicBezTo>
                    <a:cubicBezTo>
                      <a:pt x="2538168" y="1101353"/>
                      <a:pt x="2583058" y="1104449"/>
                      <a:pt x="2628464" y="1105997"/>
                    </a:cubicBezTo>
                    <a:cubicBezTo>
                      <a:pt x="2653230" y="1107029"/>
                      <a:pt x="2665614" y="1116832"/>
                      <a:pt x="2672322" y="1140567"/>
                    </a:cubicBezTo>
                    <a:cubicBezTo>
                      <a:pt x="2676449" y="1153983"/>
                      <a:pt x="2677998" y="1167914"/>
                      <a:pt x="2677998" y="1182361"/>
                    </a:cubicBezTo>
                    <a:cubicBezTo>
                      <a:pt x="2677998" y="1210224"/>
                      <a:pt x="2670258" y="1221576"/>
                      <a:pt x="2644459" y="1229831"/>
                    </a:cubicBezTo>
                    <a:cubicBezTo>
                      <a:pt x="2603697" y="1242731"/>
                      <a:pt x="2562934" y="1255114"/>
                      <a:pt x="2522172" y="1267498"/>
                    </a:cubicBezTo>
                    <a:cubicBezTo>
                      <a:pt x="2492762" y="1276269"/>
                      <a:pt x="2485022" y="1285557"/>
                      <a:pt x="2483990" y="1315999"/>
                    </a:cubicBezTo>
                    <a:cubicBezTo>
                      <a:pt x="2483474" y="1337154"/>
                      <a:pt x="2481926" y="1358825"/>
                      <a:pt x="2486570" y="1379981"/>
                    </a:cubicBezTo>
                    <a:cubicBezTo>
                      <a:pt x="2489666" y="1394428"/>
                      <a:pt x="2498437" y="1403200"/>
                      <a:pt x="2512885" y="1407843"/>
                    </a:cubicBezTo>
                    <a:cubicBezTo>
                      <a:pt x="2555711" y="1420743"/>
                      <a:pt x="2598537" y="1433642"/>
                      <a:pt x="2641363" y="1447058"/>
                    </a:cubicBezTo>
                    <a:cubicBezTo>
                      <a:pt x="2671290" y="1456345"/>
                      <a:pt x="2678514" y="1466665"/>
                      <a:pt x="2677998" y="1498139"/>
                    </a:cubicBezTo>
                    <a:cubicBezTo>
                      <a:pt x="2677998" y="1501235"/>
                      <a:pt x="2677998" y="1504331"/>
                      <a:pt x="2677998" y="1507427"/>
                    </a:cubicBezTo>
                    <a:cubicBezTo>
                      <a:pt x="2675934" y="1555929"/>
                      <a:pt x="2660454" y="1571408"/>
                      <a:pt x="2611952" y="1572956"/>
                    </a:cubicBezTo>
                    <a:cubicBezTo>
                      <a:pt x="2571190" y="1573988"/>
                      <a:pt x="2530944" y="1576052"/>
                      <a:pt x="2490182" y="1576568"/>
                    </a:cubicBezTo>
                    <a:cubicBezTo>
                      <a:pt x="2474702" y="1577084"/>
                      <a:pt x="2463867" y="1583792"/>
                      <a:pt x="2457675" y="1596691"/>
                    </a:cubicBezTo>
                    <a:cubicBezTo>
                      <a:pt x="2446324" y="1620942"/>
                      <a:pt x="2439100" y="1646225"/>
                      <a:pt x="2437036" y="1673056"/>
                    </a:cubicBezTo>
                    <a:cubicBezTo>
                      <a:pt x="2435488" y="1690083"/>
                      <a:pt x="2442712" y="1701435"/>
                      <a:pt x="2457159" y="1710206"/>
                    </a:cubicBezTo>
                    <a:cubicBezTo>
                      <a:pt x="2493278" y="1732393"/>
                      <a:pt x="2528880" y="1754580"/>
                      <a:pt x="2564483" y="1777283"/>
                    </a:cubicBezTo>
                    <a:cubicBezTo>
                      <a:pt x="2596989" y="1797406"/>
                      <a:pt x="2601117" y="1809790"/>
                      <a:pt x="2588733" y="1845908"/>
                    </a:cubicBezTo>
                    <a:cubicBezTo>
                      <a:pt x="2584606" y="1858292"/>
                      <a:pt x="2578930" y="1870159"/>
                      <a:pt x="2571706" y="1880995"/>
                    </a:cubicBezTo>
                    <a:cubicBezTo>
                      <a:pt x="2564998" y="1890798"/>
                      <a:pt x="2554163" y="1897506"/>
                      <a:pt x="2538684" y="1897506"/>
                    </a:cubicBezTo>
                    <a:cubicBezTo>
                      <a:pt x="2511337" y="1891314"/>
                      <a:pt x="2483990" y="1885122"/>
                      <a:pt x="2456643" y="1879447"/>
                    </a:cubicBezTo>
                    <a:cubicBezTo>
                      <a:pt x="2434456" y="1874287"/>
                      <a:pt x="2411753" y="1869643"/>
                      <a:pt x="2389566" y="1863967"/>
                    </a:cubicBezTo>
                    <a:cubicBezTo>
                      <a:pt x="2375119" y="1860355"/>
                      <a:pt x="2363767" y="1864483"/>
                      <a:pt x="2354479" y="1874803"/>
                    </a:cubicBezTo>
                    <a:cubicBezTo>
                      <a:pt x="2335389" y="1896990"/>
                      <a:pt x="2320425" y="1922273"/>
                      <a:pt x="2312170" y="1950652"/>
                    </a:cubicBezTo>
                    <a:cubicBezTo>
                      <a:pt x="2308042" y="1964067"/>
                      <a:pt x="2314234" y="1973870"/>
                      <a:pt x="2322489" y="1983158"/>
                    </a:cubicBezTo>
                    <a:cubicBezTo>
                      <a:pt x="2352416" y="2015665"/>
                      <a:pt x="2382858" y="2048171"/>
                      <a:pt x="2412785" y="2080162"/>
                    </a:cubicBezTo>
                    <a:cubicBezTo>
                      <a:pt x="2435488" y="2104413"/>
                      <a:pt x="2436520" y="2118860"/>
                      <a:pt x="2418461" y="2146723"/>
                    </a:cubicBezTo>
                    <a:cubicBezTo>
                      <a:pt x="2417429" y="2148271"/>
                      <a:pt x="2416397" y="2150335"/>
                      <a:pt x="2414849" y="2151883"/>
                    </a:cubicBezTo>
                    <a:cubicBezTo>
                      <a:pt x="2380795" y="2197805"/>
                      <a:pt x="2365831" y="2198321"/>
                      <a:pt x="2324037" y="2174586"/>
                    </a:cubicBezTo>
                    <a:cubicBezTo>
                      <a:pt x="2289982" y="2154979"/>
                      <a:pt x="2253864" y="2137435"/>
                      <a:pt x="2219294" y="2118860"/>
                    </a:cubicBezTo>
                    <a:cubicBezTo>
                      <a:pt x="2204846" y="2111121"/>
                      <a:pt x="2191431" y="2111121"/>
                      <a:pt x="2178531" y="2120408"/>
                    </a:cubicBezTo>
                    <a:cubicBezTo>
                      <a:pt x="2157892" y="2134856"/>
                      <a:pt x="2140349" y="2152399"/>
                      <a:pt x="2125386" y="2172522"/>
                    </a:cubicBezTo>
                    <a:cubicBezTo>
                      <a:pt x="2114550" y="2186969"/>
                      <a:pt x="2114034" y="2201417"/>
                      <a:pt x="2122806" y="2217412"/>
                    </a:cubicBezTo>
                    <a:cubicBezTo>
                      <a:pt x="2143961" y="2256110"/>
                      <a:pt x="2164600" y="2295324"/>
                      <a:pt x="2184723" y="2334539"/>
                    </a:cubicBezTo>
                    <a:cubicBezTo>
                      <a:pt x="2198655" y="2361886"/>
                      <a:pt x="2196591" y="2374269"/>
                      <a:pt x="2174404" y="2395424"/>
                    </a:cubicBezTo>
                    <a:cubicBezTo>
                      <a:pt x="2170792" y="2398520"/>
                      <a:pt x="2167696" y="2402132"/>
                      <a:pt x="2164084" y="2404712"/>
                    </a:cubicBezTo>
                    <a:cubicBezTo>
                      <a:pt x="2131062" y="2428963"/>
                      <a:pt x="2114034" y="2440830"/>
                      <a:pt x="2075336" y="2401616"/>
                    </a:cubicBezTo>
                    <a:cubicBezTo>
                      <a:pt x="2047473" y="2373237"/>
                      <a:pt x="2017547" y="2347954"/>
                      <a:pt x="1988652" y="2320607"/>
                    </a:cubicBezTo>
                    <a:cubicBezTo>
                      <a:pt x="1975236" y="2307708"/>
                      <a:pt x="1960789" y="2305128"/>
                      <a:pt x="1944277" y="2311836"/>
                    </a:cubicBezTo>
                    <a:cubicBezTo>
                      <a:pt x="1922607" y="2320607"/>
                      <a:pt x="1901968" y="2331959"/>
                      <a:pt x="1883392" y="2346406"/>
                    </a:cubicBezTo>
                    <a:cubicBezTo>
                      <a:pt x="1867913" y="2358274"/>
                      <a:pt x="1863785" y="2373237"/>
                      <a:pt x="1868429" y="2391812"/>
                    </a:cubicBezTo>
                    <a:cubicBezTo>
                      <a:pt x="1879264" y="2436702"/>
                      <a:pt x="1889584" y="2482108"/>
                      <a:pt x="1899388" y="2526998"/>
                    </a:cubicBezTo>
                    <a:cubicBezTo>
                      <a:pt x="1903516" y="2546605"/>
                      <a:pt x="1896808" y="2561569"/>
                      <a:pt x="1879264" y="2571888"/>
                    </a:cubicBezTo>
                    <a:cubicBezTo>
                      <a:pt x="1867397" y="2579112"/>
                      <a:pt x="1854498" y="2584788"/>
                      <a:pt x="1841082" y="2588916"/>
                    </a:cubicBezTo>
                    <a:cubicBezTo>
                      <a:pt x="1813736" y="2597687"/>
                      <a:pt x="1798256" y="2592527"/>
                      <a:pt x="1782777" y="2568277"/>
                    </a:cubicBezTo>
                    <a:cubicBezTo>
                      <a:pt x="1760074" y="2532158"/>
                      <a:pt x="1736855" y="2496556"/>
                      <a:pt x="1715184" y="2459405"/>
                    </a:cubicBezTo>
                    <a:cubicBezTo>
                      <a:pt x="1703316" y="2439282"/>
                      <a:pt x="1687837" y="2431543"/>
                      <a:pt x="1664618" y="2435670"/>
                    </a:cubicBezTo>
                    <a:cubicBezTo>
                      <a:pt x="1646043" y="2439282"/>
                      <a:pt x="1627984" y="2443926"/>
                      <a:pt x="1610440" y="2450118"/>
                    </a:cubicBezTo>
                    <a:cubicBezTo>
                      <a:pt x="1586190" y="2458889"/>
                      <a:pt x="1578450" y="2469209"/>
                      <a:pt x="1577418" y="2495008"/>
                    </a:cubicBezTo>
                    <a:cubicBezTo>
                      <a:pt x="1575870" y="2535770"/>
                      <a:pt x="1574838" y="2576016"/>
                      <a:pt x="1573806" y="2616778"/>
                    </a:cubicBezTo>
                    <a:cubicBezTo>
                      <a:pt x="1572774" y="2653929"/>
                      <a:pt x="1563487" y="2665796"/>
                      <a:pt x="1526852" y="2672504"/>
                    </a:cubicBezTo>
                    <a:cubicBezTo>
                      <a:pt x="1517049" y="2674568"/>
                      <a:pt x="1507245" y="2675600"/>
                      <a:pt x="1497441" y="2676116"/>
                    </a:cubicBezTo>
                    <a:cubicBezTo>
                      <a:pt x="1473191" y="2677664"/>
                      <a:pt x="1457711" y="2667860"/>
                      <a:pt x="1449972" y="2644125"/>
                    </a:cubicBezTo>
                    <a:cubicBezTo>
                      <a:pt x="1436040" y="2600783"/>
                      <a:pt x="1422624" y="2557957"/>
                      <a:pt x="1410241" y="2514615"/>
                    </a:cubicBezTo>
                    <a:cubicBezTo>
                      <a:pt x="1404565" y="2495008"/>
                      <a:pt x="1392698" y="2485720"/>
                      <a:pt x="1373091" y="2482624"/>
                    </a:cubicBezTo>
                    <a:cubicBezTo>
                      <a:pt x="1350388" y="2479528"/>
                      <a:pt x="1327685" y="2479528"/>
                      <a:pt x="1304982" y="2483140"/>
                    </a:cubicBezTo>
                    <a:cubicBezTo>
                      <a:pt x="1287955" y="2485720"/>
                      <a:pt x="1277119" y="2494492"/>
                      <a:pt x="1271959" y="2511519"/>
                    </a:cubicBezTo>
                    <a:cubicBezTo>
                      <a:pt x="1260092" y="2552281"/>
                      <a:pt x="1247192" y="2593043"/>
                      <a:pt x="1234293" y="2633806"/>
                    </a:cubicBezTo>
                    <a:cubicBezTo>
                      <a:pt x="1222941" y="2670440"/>
                      <a:pt x="1208494" y="2679728"/>
                      <a:pt x="1170828" y="2674568"/>
                    </a:cubicBezTo>
                    <a:cubicBezTo>
                      <a:pt x="1114070" y="2666828"/>
                      <a:pt x="1107362" y="2659088"/>
                      <a:pt x="1106847" y="2602331"/>
                    </a:cubicBezTo>
                    <a:cubicBezTo>
                      <a:pt x="1106331" y="2565181"/>
                      <a:pt x="1104783" y="2528546"/>
                      <a:pt x="1103751" y="2491396"/>
                    </a:cubicBezTo>
                    <a:cubicBezTo>
                      <a:pt x="1103234" y="2474369"/>
                      <a:pt x="1096527" y="2460953"/>
                      <a:pt x="1080532" y="2454245"/>
                    </a:cubicBezTo>
                    <a:cubicBezTo>
                      <a:pt x="1056281" y="2443926"/>
                      <a:pt x="1031514" y="2436702"/>
                      <a:pt x="1005199" y="2435154"/>
                    </a:cubicBezTo>
                    <a:cubicBezTo>
                      <a:pt x="989203" y="2434122"/>
                      <a:pt x="977852" y="2440314"/>
                      <a:pt x="969080" y="2454245"/>
                    </a:cubicBezTo>
                    <a:cubicBezTo>
                      <a:pt x="946894" y="2491396"/>
                      <a:pt x="923159" y="2527514"/>
                      <a:pt x="900456" y="2564149"/>
                    </a:cubicBezTo>
                    <a:cubicBezTo>
                      <a:pt x="882396" y="2593043"/>
                      <a:pt x="868465" y="2598203"/>
                      <a:pt x="836474" y="2587368"/>
                    </a:cubicBezTo>
                    <a:cubicBezTo>
                      <a:pt x="834926" y="2586852"/>
                      <a:pt x="833379" y="2586336"/>
                      <a:pt x="831830" y="2585820"/>
                    </a:cubicBezTo>
                    <a:cubicBezTo>
                      <a:pt x="782297" y="2565697"/>
                      <a:pt x="772493" y="2554345"/>
                      <a:pt x="785392" y="2504811"/>
                    </a:cubicBezTo>
                    <a:cubicBezTo>
                      <a:pt x="795196" y="2467145"/>
                      <a:pt x="802420" y="2428963"/>
                      <a:pt x="811707" y="2390780"/>
                    </a:cubicBezTo>
                    <a:cubicBezTo>
                      <a:pt x="816351" y="2371173"/>
                      <a:pt x="811191" y="2356210"/>
                      <a:pt x="794680" y="2344342"/>
                    </a:cubicBezTo>
                    <a:cubicBezTo>
                      <a:pt x="777137" y="2331959"/>
                      <a:pt x="759078" y="2321123"/>
                      <a:pt x="739470" y="2312352"/>
                    </a:cubicBezTo>
                    <a:cubicBezTo>
                      <a:pt x="720895" y="2304096"/>
                      <a:pt x="704900" y="2307192"/>
                      <a:pt x="689421" y="2321639"/>
                    </a:cubicBezTo>
                    <a:cubicBezTo>
                      <a:pt x="658462" y="2351050"/>
                      <a:pt x="626988" y="2379945"/>
                      <a:pt x="596029" y="2408839"/>
                    </a:cubicBezTo>
                    <a:cubicBezTo>
                      <a:pt x="572810" y="2431027"/>
                      <a:pt x="557847" y="2432058"/>
                      <a:pt x="530500" y="2415031"/>
                    </a:cubicBezTo>
                    <a:cubicBezTo>
                      <a:pt x="527404" y="2412967"/>
                      <a:pt x="524308" y="2410903"/>
                      <a:pt x="521212" y="2408839"/>
                    </a:cubicBezTo>
                    <a:cubicBezTo>
                      <a:pt x="481482" y="2380461"/>
                      <a:pt x="477870" y="2365497"/>
                      <a:pt x="500573" y="2322671"/>
                    </a:cubicBezTo>
                    <a:cubicBezTo>
                      <a:pt x="519148" y="2287585"/>
                      <a:pt x="537207" y="2252498"/>
                      <a:pt x="556298" y="2217928"/>
                    </a:cubicBezTo>
                    <a:cubicBezTo>
                      <a:pt x="566102" y="2199869"/>
                      <a:pt x="564555" y="2184389"/>
                      <a:pt x="552171" y="2168910"/>
                    </a:cubicBezTo>
                    <a:cubicBezTo>
                      <a:pt x="538756" y="2151883"/>
                      <a:pt x="523276" y="2136403"/>
                      <a:pt x="505733" y="2122988"/>
                    </a:cubicBezTo>
                    <a:cubicBezTo>
                      <a:pt x="490254" y="2111121"/>
                      <a:pt x="474774" y="2110089"/>
                      <a:pt x="457747" y="2119376"/>
                    </a:cubicBezTo>
                    <a:cubicBezTo>
                      <a:pt x="419564" y="2140015"/>
                      <a:pt x="380866" y="2160654"/>
                      <a:pt x="341652" y="2180778"/>
                    </a:cubicBezTo>
                    <a:cubicBezTo>
                      <a:pt x="314305" y="2195225"/>
                      <a:pt x="298310" y="2191613"/>
                      <a:pt x="278187" y="2168910"/>
                    </a:cubicBezTo>
                    <a:cubicBezTo>
                      <a:pt x="276639" y="2167362"/>
                      <a:pt x="275607" y="2165814"/>
                      <a:pt x="274059" y="2164266"/>
                    </a:cubicBezTo>
                    <a:cubicBezTo>
                      <a:pt x="238456" y="2122988"/>
                      <a:pt x="238972" y="2108541"/>
                      <a:pt x="276639" y="2069326"/>
                    </a:cubicBezTo>
                    <a:cubicBezTo>
                      <a:pt x="302954" y="2041464"/>
                      <a:pt x="327721" y="2013085"/>
                      <a:pt x="354551" y="1986254"/>
                    </a:cubicBezTo>
                    <a:cubicBezTo>
                      <a:pt x="367967" y="1972323"/>
                      <a:pt x="370547" y="1957875"/>
                      <a:pt x="363839" y="1940848"/>
                    </a:cubicBezTo>
                    <a:cubicBezTo>
                      <a:pt x="355067" y="1918661"/>
                      <a:pt x="342684" y="1898022"/>
                      <a:pt x="328237" y="1878931"/>
                    </a:cubicBezTo>
                    <a:cubicBezTo>
                      <a:pt x="316369" y="1863451"/>
                      <a:pt x="300374" y="1861903"/>
                      <a:pt x="283347" y="1866031"/>
                    </a:cubicBezTo>
                    <a:cubicBezTo>
                      <a:pt x="245680" y="1874803"/>
                      <a:pt x="208530" y="1883574"/>
                      <a:pt x="170864" y="1891830"/>
                    </a:cubicBezTo>
                    <a:cubicBezTo>
                      <a:pt x="165704" y="1892862"/>
                      <a:pt x="160544" y="1894410"/>
                      <a:pt x="155900" y="1895442"/>
                    </a:cubicBezTo>
                    <a:cubicBezTo>
                      <a:pt x="127521" y="1900602"/>
                      <a:pt x="113074" y="1893894"/>
                      <a:pt x="100175" y="1868095"/>
                    </a:cubicBezTo>
                    <a:cubicBezTo>
                      <a:pt x="95531" y="1858292"/>
                      <a:pt x="90887" y="1848488"/>
                      <a:pt x="87275" y="1838169"/>
                    </a:cubicBezTo>
                    <a:cubicBezTo>
                      <a:pt x="77988" y="1810822"/>
                      <a:pt x="83147" y="1795342"/>
                      <a:pt x="107915" y="1779863"/>
                    </a:cubicBezTo>
                    <a:cubicBezTo>
                      <a:pt x="143001" y="1757676"/>
                      <a:pt x="178603" y="1735489"/>
                      <a:pt x="213690" y="1713818"/>
                    </a:cubicBezTo>
                    <a:cubicBezTo>
                      <a:pt x="241552" y="1696275"/>
                      <a:pt x="245680" y="1686471"/>
                      <a:pt x="238972" y="1654481"/>
                    </a:cubicBezTo>
                    <a:cubicBezTo>
                      <a:pt x="234845" y="1636421"/>
                      <a:pt x="230201" y="1617846"/>
                      <a:pt x="222977" y="1600819"/>
                    </a:cubicBezTo>
                    <a:cubicBezTo>
                      <a:pt x="215753" y="1583792"/>
                      <a:pt x="203370" y="1575536"/>
                      <a:pt x="184279" y="1575020"/>
                    </a:cubicBezTo>
                    <a:cubicBezTo>
                      <a:pt x="142485" y="1574504"/>
                      <a:pt x="101207" y="1572956"/>
                      <a:pt x="59413" y="1571408"/>
                    </a:cubicBezTo>
                    <a:cubicBezTo>
                      <a:pt x="21746" y="1570376"/>
                      <a:pt x="10395" y="1560573"/>
                      <a:pt x="3687" y="1524454"/>
                    </a:cubicBezTo>
                    <a:cubicBezTo>
                      <a:pt x="3171" y="1520842"/>
                      <a:pt x="2139" y="1517231"/>
                      <a:pt x="1623" y="1513619"/>
                    </a:cubicBezTo>
                    <a:cubicBezTo>
                      <a:pt x="-4053" y="1467697"/>
                      <a:pt x="3687" y="1455829"/>
                      <a:pt x="48577" y="1442414"/>
                    </a:cubicBezTo>
                    <a:cubicBezTo>
                      <a:pt x="85727" y="1431062"/>
                      <a:pt x="122877" y="1418679"/>
                      <a:pt x="160544" y="1408359"/>
                    </a:cubicBezTo>
                    <a:cubicBezTo>
                      <a:pt x="181183" y="1402684"/>
                      <a:pt x="192018" y="1390816"/>
                      <a:pt x="194083" y="1370693"/>
                    </a:cubicBezTo>
                    <a:cubicBezTo>
                      <a:pt x="196147" y="1346958"/>
                      <a:pt x="197178" y="1322707"/>
                      <a:pt x="192534" y="1298972"/>
                    </a:cubicBezTo>
                    <a:cubicBezTo>
                      <a:pt x="189954" y="1283493"/>
                      <a:pt x="181183" y="1274205"/>
                      <a:pt x="166220" y="1269561"/>
                    </a:cubicBezTo>
                    <a:cubicBezTo>
                      <a:pt x="126490" y="1257694"/>
                      <a:pt x="86759" y="1245311"/>
                      <a:pt x="47029" y="1232927"/>
                    </a:cubicBezTo>
                    <a:cubicBezTo>
                      <a:pt x="3687" y="1219512"/>
                      <a:pt x="-957" y="1212288"/>
                      <a:pt x="1623" y="1166882"/>
                    </a:cubicBezTo>
                    <a:cubicBezTo>
                      <a:pt x="2139" y="1157594"/>
                      <a:pt x="4203" y="1148307"/>
                      <a:pt x="6267" y="1139535"/>
                    </a:cubicBezTo>
                    <a:cubicBezTo>
                      <a:pt x="12459" y="1116832"/>
                      <a:pt x="25358" y="1106513"/>
                      <a:pt x="49093" y="1105481"/>
                    </a:cubicBezTo>
                    <a:cubicBezTo>
                      <a:pt x="87791" y="1103933"/>
                      <a:pt x="125974" y="1102901"/>
                      <a:pt x="164672" y="1101869"/>
                    </a:cubicBezTo>
                    <a:cubicBezTo>
                      <a:pt x="170348" y="1101869"/>
                      <a:pt x="176023" y="1101353"/>
                      <a:pt x="181699" y="1101353"/>
                    </a:cubicBezTo>
                    <a:cubicBezTo>
                      <a:pt x="207498" y="1102385"/>
                      <a:pt x="220913" y="1087937"/>
                      <a:pt x="227621" y="1065234"/>
                    </a:cubicBezTo>
                    <a:cubicBezTo>
                      <a:pt x="232781" y="1048207"/>
                      <a:pt x="237425" y="1031180"/>
                      <a:pt x="241036" y="1014153"/>
                    </a:cubicBezTo>
                    <a:cubicBezTo>
                      <a:pt x="245680" y="990418"/>
                      <a:pt x="240005" y="979066"/>
                      <a:pt x="219366" y="965651"/>
                    </a:cubicBezTo>
                    <a:cubicBezTo>
                      <a:pt x="184279" y="943464"/>
                      <a:pt x="148676" y="921277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171731" y="385"/>
                      <a:pt x="1182083" y="-325"/>
                      <a:pt x="1190637" y="1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Freeform: Shape 10">
                <a:extLst>
                  <a:ext uri="{FF2B5EF4-FFF2-40B4-BE49-F238E27FC236}">
                    <a16:creationId xmlns:a16="http://schemas.microsoft.com/office/drawing/2014/main" id="{9A70F5B5-273B-6777-9F27-8A254AC0F72A}"/>
                  </a:ext>
                </a:extLst>
              </p:cNvPr>
              <p:cNvSpPr/>
              <p:nvPr/>
            </p:nvSpPr>
            <p:spPr>
              <a:xfrm>
                <a:off x="2542498" y="1816223"/>
                <a:ext cx="1391486" cy="1391486"/>
              </a:xfrm>
              <a:custGeom>
                <a:avLst/>
                <a:gdLst>
                  <a:gd name="connsiteX0" fmla="*/ 1484119 w 2968238"/>
                  <a:gd name="connsiteY0" fmla="*/ 1312669 h 2968238"/>
                  <a:gd name="connsiteX1" fmla="*/ 1312669 w 2968238"/>
                  <a:gd name="connsiteY1" fmla="*/ 1484119 h 2968238"/>
                  <a:gd name="connsiteX2" fmla="*/ 1484119 w 2968238"/>
                  <a:gd name="connsiteY2" fmla="*/ 1655569 h 2968238"/>
                  <a:gd name="connsiteX3" fmla="*/ 1655569 w 2968238"/>
                  <a:gd name="connsiteY3" fmla="*/ 1484119 h 2968238"/>
                  <a:gd name="connsiteX4" fmla="*/ 1484119 w 2968238"/>
                  <a:gd name="connsiteY4" fmla="*/ 1312669 h 2968238"/>
                  <a:gd name="connsiteX5" fmla="*/ 1484119 w 2968238"/>
                  <a:gd name="connsiteY5" fmla="*/ 0 h 2968238"/>
                  <a:gd name="connsiteX6" fmla="*/ 2968238 w 2968238"/>
                  <a:gd name="connsiteY6" fmla="*/ 1484119 h 2968238"/>
                  <a:gd name="connsiteX7" fmla="*/ 1484119 w 2968238"/>
                  <a:gd name="connsiteY7" fmla="*/ 2968238 h 2968238"/>
                  <a:gd name="connsiteX8" fmla="*/ 0 w 2968238"/>
                  <a:gd name="connsiteY8" fmla="*/ 1484119 h 2968238"/>
                  <a:gd name="connsiteX9" fmla="*/ 1484119 w 2968238"/>
                  <a:gd name="connsiteY9" fmla="*/ 0 h 296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68238" h="2968238">
                    <a:moveTo>
                      <a:pt x="1484119" y="1312669"/>
                    </a:moveTo>
                    <a:cubicBezTo>
                      <a:pt x="1389430" y="1312669"/>
                      <a:pt x="1312669" y="1389430"/>
                      <a:pt x="1312669" y="1484119"/>
                    </a:cubicBezTo>
                    <a:cubicBezTo>
                      <a:pt x="1312669" y="1578808"/>
                      <a:pt x="1389430" y="1655569"/>
                      <a:pt x="1484119" y="1655569"/>
                    </a:cubicBezTo>
                    <a:cubicBezTo>
                      <a:pt x="1578808" y="1655569"/>
                      <a:pt x="1655569" y="1578808"/>
                      <a:pt x="1655569" y="1484119"/>
                    </a:cubicBezTo>
                    <a:cubicBezTo>
                      <a:pt x="1655569" y="1389430"/>
                      <a:pt x="1578808" y="1312669"/>
                      <a:pt x="1484119" y="1312669"/>
                    </a:cubicBezTo>
                    <a:close/>
                    <a:moveTo>
                      <a:pt x="1484119" y="0"/>
                    </a:moveTo>
                    <a:cubicBezTo>
                      <a:pt x="2303775" y="0"/>
                      <a:pt x="2968238" y="664463"/>
                      <a:pt x="2968238" y="1484119"/>
                    </a:cubicBezTo>
                    <a:cubicBezTo>
                      <a:pt x="2968238" y="2303775"/>
                      <a:pt x="2303775" y="2968238"/>
                      <a:pt x="1484119" y="2968238"/>
                    </a:cubicBezTo>
                    <a:cubicBezTo>
                      <a:pt x="664463" y="2968238"/>
                      <a:pt x="0" y="2303775"/>
                      <a:pt x="0" y="1484119"/>
                    </a:cubicBezTo>
                    <a:cubicBezTo>
                      <a:pt x="0" y="664463"/>
                      <a:pt x="664463" y="0"/>
                      <a:pt x="14841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Freeform: Shape 11">
                <a:extLst>
                  <a:ext uri="{FF2B5EF4-FFF2-40B4-BE49-F238E27FC236}">
                    <a16:creationId xmlns:a16="http://schemas.microsoft.com/office/drawing/2014/main" id="{B7391C22-9E16-0639-8093-D5CDE9BEA3A9}"/>
                  </a:ext>
                </a:extLst>
              </p:cNvPr>
              <p:cNvSpPr/>
              <p:nvPr/>
            </p:nvSpPr>
            <p:spPr>
              <a:xfrm>
                <a:off x="2652641" y="1927494"/>
                <a:ext cx="1171243" cy="1170478"/>
              </a:xfrm>
              <a:custGeom>
                <a:avLst/>
                <a:gdLst>
                  <a:gd name="connsiteX0" fmla="*/ 1338961 w 2678023"/>
                  <a:gd name="connsiteY0" fmla="*/ 855269 h 2676273"/>
                  <a:gd name="connsiteX1" fmla="*/ 857849 w 2678023"/>
                  <a:gd name="connsiteY1" fmla="*/ 1336381 h 2676273"/>
                  <a:gd name="connsiteX2" fmla="*/ 1338961 w 2678023"/>
                  <a:gd name="connsiteY2" fmla="*/ 1817493 h 2676273"/>
                  <a:gd name="connsiteX3" fmla="*/ 1820073 w 2678023"/>
                  <a:gd name="connsiteY3" fmla="*/ 1336381 h 2676273"/>
                  <a:gd name="connsiteX4" fmla="*/ 1338961 w 2678023"/>
                  <a:gd name="connsiteY4" fmla="*/ 855269 h 2676273"/>
                  <a:gd name="connsiteX5" fmla="*/ 1338961 w 2678023"/>
                  <a:gd name="connsiteY5" fmla="*/ 545806 h 2676273"/>
                  <a:gd name="connsiteX6" fmla="*/ 2129536 w 2678023"/>
                  <a:gd name="connsiteY6" fmla="*/ 1336381 h 2676273"/>
                  <a:gd name="connsiteX7" fmla="*/ 1338961 w 2678023"/>
                  <a:gd name="connsiteY7" fmla="*/ 2126956 h 2676273"/>
                  <a:gd name="connsiteX8" fmla="*/ 548386 w 2678023"/>
                  <a:gd name="connsiteY8" fmla="*/ 1336381 h 2676273"/>
                  <a:gd name="connsiteX9" fmla="*/ 1338961 w 2678023"/>
                  <a:gd name="connsiteY9" fmla="*/ 545806 h 2676273"/>
                  <a:gd name="connsiteX10" fmla="*/ 1340068 w 2678023"/>
                  <a:gd name="connsiteY10" fmla="*/ 359376 h 2676273"/>
                  <a:gd name="connsiteX11" fmla="*/ 361775 w 2678023"/>
                  <a:gd name="connsiteY11" fmla="*/ 1331995 h 2676273"/>
                  <a:gd name="connsiteX12" fmla="*/ 1338521 w 2678023"/>
                  <a:gd name="connsiteY12" fmla="*/ 2312868 h 2676273"/>
                  <a:gd name="connsiteX13" fmla="*/ 2316814 w 2678023"/>
                  <a:gd name="connsiteY13" fmla="*/ 1335606 h 2676273"/>
                  <a:gd name="connsiteX14" fmla="*/ 1340068 w 2678023"/>
                  <a:gd name="connsiteY14" fmla="*/ 359376 h 2676273"/>
                  <a:gd name="connsiteX15" fmla="*/ 1190637 w 2678023"/>
                  <a:gd name="connsiteY15" fmla="*/ 143 h 2676273"/>
                  <a:gd name="connsiteX16" fmla="*/ 1235841 w 2678023"/>
                  <a:gd name="connsiteY16" fmla="*/ 48758 h 2676273"/>
                  <a:gd name="connsiteX17" fmla="*/ 1269895 w 2678023"/>
                  <a:gd name="connsiteY17" fmla="*/ 162273 h 2676273"/>
                  <a:gd name="connsiteX18" fmla="*/ 1303434 w 2678023"/>
                  <a:gd name="connsiteY18" fmla="*/ 192716 h 2676273"/>
                  <a:gd name="connsiteX19" fmla="*/ 1376702 w 2678023"/>
                  <a:gd name="connsiteY19" fmla="*/ 192716 h 2676273"/>
                  <a:gd name="connsiteX20" fmla="*/ 1409209 w 2678023"/>
                  <a:gd name="connsiteY20" fmla="*/ 163305 h 2676273"/>
                  <a:gd name="connsiteX21" fmla="*/ 1447392 w 2678023"/>
                  <a:gd name="connsiteY21" fmla="*/ 37922 h 2676273"/>
                  <a:gd name="connsiteX22" fmla="*/ 1499505 w 2678023"/>
                  <a:gd name="connsiteY22" fmla="*/ 256 h 2676273"/>
                  <a:gd name="connsiteX23" fmla="*/ 1513436 w 2678023"/>
                  <a:gd name="connsiteY23" fmla="*/ 772 h 2676273"/>
                  <a:gd name="connsiteX24" fmla="*/ 1573290 w 2678023"/>
                  <a:gd name="connsiteY24" fmla="*/ 65269 h 2676273"/>
                  <a:gd name="connsiteX25" fmla="*/ 1576902 w 2678023"/>
                  <a:gd name="connsiteY25" fmla="*/ 185492 h 2676273"/>
                  <a:gd name="connsiteX26" fmla="*/ 1598057 w 2678023"/>
                  <a:gd name="connsiteY26" fmla="*/ 220578 h 2676273"/>
                  <a:gd name="connsiteX27" fmla="*/ 1674422 w 2678023"/>
                  <a:gd name="connsiteY27" fmla="*/ 240702 h 2676273"/>
                  <a:gd name="connsiteX28" fmla="*/ 1710540 w 2678023"/>
                  <a:gd name="connsiteY28" fmla="*/ 221610 h 2676273"/>
                  <a:gd name="connsiteX29" fmla="*/ 1779165 w 2678023"/>
                  <a:gd name="connsiteY29" fmla="*/ 111707 h 2676273"/>
                  <a:gd name="connsiteX30" fmla="*/ 1845726 w 2678023"/>
                  <a:gd name="connsiteY30" fmla="*/ 88488 h 2676273"/>
                  <a:gd name="connsiteX31" fmla="*/ 1857594 w 2678023"/>
                  <a:gd name="connsiteY31" fmla="*/ 92616 h 2676273"/>
                  <a:gd name="connsiteX32" fmla="*/ 1895260 w 2678023"/>
                  <a:gd name="connsiteY32" fmla="*/ 166401 h 2676273"/>
                  <a:gd name="connsiteX33" fmla="*/ 1868429 w 2678023"/>
                  <a:gd name="connsiteY33" fmla="*/ 281980 h 2676273"/>
                  <a:gd name="connsiteX34" fmla="*/ 1887004 w 2678023"/>
                  <a:gd name="connsiteY34" fmla="*/ 332030 h 2676273"/>
                  <a:gd name="connsiteX35" fmla="*/ 1946857 w 2678023"/>
                  <a:gd name="connsiteY35" fmla="*/ 365052 h 2676273"/>
                  <a:gd name="connsiteX36" fmla="*/ 1986588 w 2678023"/>
                  <a:gd name="connsiteY36" fmla="*/ 355765 h 2676273"/>
                  <a:gd name="connsiteX37" fmla="*/ 2081528 w 2678023"/>
                  <a:gd name="connsiteY37" fmla="*/ 267532 h 2676273"/>
                  <a:gd name="connsiteX38" fmla="*/ 2151701 w 2678023"/>
                  <a:gd name="connsiteY38" fmla="*/ 261857 h 2676273"/>
                  <a:gd name="connsiteX39" fmla="*/ 2155312 w 2678023"/>
                  <a:gd name="connsiteY39" fmla="*/ 264437 h 2676273"/>
                  <a:gd name="connsiteX40" fmla="*/ 2177500 w 2678023"/>
                  <a:gd name="connsiteY40" fmla="*/ 353701 h 2676273"/>
                  <a:gd name="connsiteX41" fmla="*/ 2122290 w 2678023"/>
                  <a:gd name="connsiteY41" fmla="*/ 456896 h 2676273"/>
                  <a:gd name="connsiteX42" fmla="*/ 2126934 w 2678023"/>
                  <a:gd name="connsiteY42" fmla="*/ 505914 h 2676273"/>
                  <a:gd name="connsiteX43" fmla="*/ 2173372 w 2678023"/>
                  <a:gd name="connsiteY43" fmla="*/ 551836 h 2676273"/>
                  <a:gd name="connsiteX44" fmla="*/ 2219810 w 2678023"/>
                  <a:gd name="connsiteY44" fmla="*/ 555964 h 2676273"/>
                  <a:gd name="connsiteX45" fmla="*/ 2336937 w 2678023"/>
                  <a:gd name="connsiteY45" fmla="*/ 494046 h 2676273"/>
                  <a:gd name="connsiteX46" fmla="*/ 2400917 w 2678023"/>
                  <a:gd name="connsiteY46" fmla="*/ 507462 h 2676273"/>
                  <a:gd name="connsiteX47" fmla="*/ 2420525 w 2678023"/>
                  <a:gd name="connsiteY47" fmla="*/ 533777 h 2676273"/>
                  <a:gd name="connsiteX48" fmla="*/ 2415365 w 2678023"/>
                  <a:gd name="connsiteY48" fmla="*/ 591566 h 2676273"/>
                  <a:gd name="connsiteX49" fmla="*/ 2321973 w 2678023"/>
                  <a:gd name="connsiteY49" fmla="*/ 692182 h 2676273"/>
                  <a:gd name="connsiteX50" fmla="*/ 2313718 w 2678023"/>
                  <a:gd name="connsiteY50" fmla="*/ 733460 h 2676273"/>
                  <a:gd name="connsiteX51" fmla="*/ 2349320 w 2678023"/>
                  <a:gd name="connsiteY51" fmla="*/ 795377 h 2676273"/>
                  <a:gd name="connsiteX52" fmla="*/ 2394726 w 2678023"/>
                  <a:gd name="connsiteY52" fmla="*/ 810341 h 2676273"/>
                  <a:gd name="connsiteX53" fmla="*/ 2526816 w 2678023"/>
                  <a:gd name="connsiteY53" fmla="*/ 780414 h 2676273"/>
                  <a:gd name="connsiteX54" fmla="*/ 2575834 w 2678023"/>
                  <a:gd name="connsiteY54" fmla="*/ 803117 h 2676273"/>
                  <a:gd name="connsiteX55" fmla="*/ 2591313 w 2678023"/>
                  <a:gd name="connsiteY55" fmla="*/ 838719 h 2676273"/>
                  <a:gd name="connsiteX56" fmla="*/ 2570158 w 2678023"/>
                  <a:gd name="connsiteY56" fmla="*/ 896509 h 2676273"/>
                  <a:gd name="connsiteX57" fmla="*/ 2461287 w 2678023"/>
                  <a:gd name="connsiteY57" fmla="*/ 964103 h 2676273"/>
                  <a:gd name="connsiteX58" fmla="*/ 2438068 w 2678023"/>
                  <a:gd name="connsiteY58" fmla="*/ 1014669 h 2676273"/>
                  <a:gd name="connsiteX59" fmla="*/ 2454063 w 2678023"/>
                  <a:gd name="connsiteY59" fmla="*/ 1073490 h 2676273"/>
                  <a:gd name="connsiteX60" fmla="*/ 2492762 w 2678023"/>
                  <a:gd name="connsiteY60" fmla="*/ 1100837 h 2676273"/>
                  <a:gd name="connsiteX61" fmla="*/ 2628464 w 2678023"/>
                  <a:gd name="connsiteY61" fmla="*/ 1105997 h 2676273"/>
                  <a:gd name="connsiteX62" fmla="*/ 2672322 w 2678023"/>
                  <a:gd name="connsiteY62" fmla="*/ 1140567 h 2676273"/>
                  <a:gd name="connsiteX63" fmla="*/ 2677998 w 2678023"/>
                  <a:gd name="connsiteY63" fmla="*/ 1182361 h 2676273"/>
                  <a:gd name="connsiteX64" fmla="*/ 2644459 w 2678023"/>
                  <a:gd name="connsiteY64" fmla="*/ 1229831 h 2676273"/>
                  <a:gd name="connsiteX65" fmla="*/ 2522172 w 2678023"/>
                  <a:gd name="connsiteY65" fmla="*/ 1267498 h 2676273"/>
                  <a:gd name="connsiteX66" fmla="*/ 2483990 w 2678023"/>
                  <a:gd name="connsiteY66" fmla="*/ 1315999 h 2676273"/>
                  <a:gd name="connsiteX67" fmla="*/ 2486570 w 2678023"/>
                  <a:gd name="connsiteY67" fmla="*/ 1379981 h 2676273"/>
                  <a:gd name="connsiteX68" fmla="*/ 2512885 w 2678023"/>
                  <a:gd name="connsiteY68" fmla="*/ 1407843 h 2676273"/>
                  <a:gd name="connsiteX69" fmla="*/ 2641363 w 2678023"/>
                  <a:gd name="connsiteY69" fmla="*/ 1447058 h 2676273"/>
                  <a:gd name="connsiteX70" fmla="*/ 2677998 w 2678023"/>
                  <a:gd name="connsiteY70" fmla="*/ 1498139 h 2676273"/>
                  <a:gd name="connsiteX71" fmla="*/ 2677998 w 2678023"/>
                  <a:gd name="connsiteY71" fmla="*/ 1507427 h 2676273"/>
                  <a:gd name="connsiteX72" fmla="*/ 2611952 w 2678023"/>
                  <a:gd name="connsiteY72" fmla="*/ 1572956 h 2676273"/>
                  <a:gd name="connsiteX73" fmla="*/ 2490182 w 2678023"/>
                  <a:gd name="connsiteY73" fmla="*/ 1576568 h 2676273"/>
                  <a:gd name="connsiteX74" fmla="*/ 2457675 w 2678023"/>
                  <a:gd name="connsiteY74" fmla="*/ 1596691 h 2676273"/>
                  <a:gd name="connsiteX75" fmla="*/ 2437036 w 2678023"/>
                  <a:gd name="connsiteY75" fmla="*/ 1673056 h 2676273"/>
                  <a:gd name="connsiteX76" fmla="*/ 2457159 w 2678023"/>
                  <a:gd name="connsiteY76" fmla="*/ 1710206 h 2676273"/>
                  <a:gd name="connsiteX77" fmla="*/ 2564483 w 2678023"/>
                  <a:gd name="connsiteY77" fmla="*/ 1777283 h 2676273"/>
                  <a:gd name="connsiteX78" fmla="*/ 2588733 w 2678023"/>
                  <a:gd name="connsiteY78" fmla="*/ 1845908 h 2676273"/>
                  <a:gd name="connsiteX79" fmla="*/ 2571706 w 2678023"/>
                  <a:gd name="connsiteY79" fmla="*/ 1880995 h 2676273"/>
                  <a:gd name="connsiteX80" fmla="*/ 2538684 w 2678023"/>
                  <a:gd name="connsiteY80" fmla="*/ 1897506 h 2676273"/>
                  <a:gd name="connsiteX81" fmla="*/ 2456643 w 2678023"/>
                  <a:gd name="connsiteY81" fmla="*/ 1879447 h 2676273"/>
                  <a:gd name="connsiteX82" fmla="*/ 2389566 w 2678023"/>
                  <a:gd name="connsiteY82" fmla="*/ 1863967 h 2676273"/>
                  <a:gd name="connsiteX83" fmla="*/ 2354479 w 2678023"/>
                  <a:gd name="connsiteY83" fmla="*/ 1874803 h 2676273"/>
                  <a:gd name="connsiteX84" fmla="*/ 2312170 w 2678023"/>
                  <a:gd name="connsiteY84" fmla="*/ 1950652 h 2676273"/>
                  <a:gd name="connsiteX85" fmla="*/ 2322489 w 2678023"/>
                  <a:gd name="connsiteY85" fmla="*/ 1983158 h 2676273"/>
                  <a:gd name="connsiteX86" fmla="*/ 2412785 w 2678023"/>
                  <a:gd name="connsiteY86" fmla="*/ 2080162 h 2676273"/>
                  <a:gd name="connsiteX87" fmla="*/ 2418461 w 2678023"/>
                  <a:gd name="connsiteY87" fmla="*/ 2146723 h 2676273"/>
                  <a:gd name="connsiteX88" fmla="*/ 2414849 w 2678023"/>
                  <a:gd name="connsiteY88" fmla="*/ 2151883 h 2676273"/>
                  <a:gd name="connsiteX89" fmla="*/ 2324037 w 2678023"/>
                  <a:gd name="connsiteY89" fmla="*/ 2174586 h 2676273"/>
                  <a:gd name="connsiteX90" fmla="*/ 2219294 w 2678023"/>
                  <a:gd name="connsiteY90" fmla="*/ 2118860 h 2676273"/>
                  <a:gd name="connsiteX91" fmla="*/ 2178531 w 2678023"/>
                  <a:gd name="connsiteY91" fmla="*/ 2120408 h 2676273"/>
                  <a:gd name="connsiteX92" fmla="*/ 2125386 w 2678023"/>
                  <a:gd name="connsiteY92" fmla="*/ 2172522 h 2676273"/>
                  <a:gd name="connsiteX93" fmla="*/ 2122806 w 2678023"/>
                  <a:gd name="connsiteY93" fmla="*/ 2217412 h 2676273"/>
                  <a:gd name="connsiteX94" fmla="*/ 2184723 w 2678023"/>
                  <a:gd name="connsiteY94" fmla="*/ 2334539 h 2676273"/>
                  <a:gd name="connsiteX95" fmla="*/ 2174404 w 2678023"/>
                  <a:gd name="connsiteY95" fmla="*/ 2395424 h 2676273"/>
                  <a:gd name="connsiteX96" fmla="*/ 2164084 w 2678023"/>
                  <a:gd name="connsiteY96" fmla="*/ 2404712 h 2676273"/>
                  <a:gd name="connsiteX97" fmla="*/ 2075336 w 2678023"/>
                  <a:gd name="connsiteY97" fmla="*/ 2401616 h 2676273"/>
                  <a:gd name="connsiteX98" fmla="*/ 1988652 w 2678023"/>
                  <a:gd name="connsiteY98" fmla="*/ 2320607 h 2676273"/>
                  <a:gd name="connsiteX99" fmla="*/ 1944277 w 2678023"/>
                  <a:gd name="connsiteY99" fmla="*/ 2311836 h 2676273"/>
                  <a:gd name="connsiteX100" fmla="*/ 1883392 w 2678023"/>
                  <a:gd name="connsiteY100" fmla="*/ 2346406 h 2676273"/>
                  <a:gd name="connsiteX101" fmla="*/ 1868429 w 2678023"/>
                  <a:gd name="connsiteY101" fmla="*/ 2391812 h 2676273"/>
                  <a:gd name="connsiteX102" fmla="*/ 1899388 w 2678023"/>
                  <a:gd name="connsiteY102" fmla="*/ 2526998 h 2676273"/>
                  <a:gd name="connsiteX103" fmla="*/ 1879264 w 2678023"/>
                  <a:gd name="connsiteY103" fmla="*/ 2571888 h 2676273"/>
                  <a:gd name="connsiteX104" fmla="*/ 1841082 w 2678023"/>
                  <a:gd name="connsiteY104" fmla="*/ 2588916 h 2676273"/>
                  <a:gd name="connsiteX105" fmla="*/ 1782777 w 2678023"/>
                  <a:gd name="connsiteY105" fmla="*/ 2568277 h 2676273"/>
                  <a:gd name="connsiteX106" fmla="*/ 1715184 w 2678023"/>
                  <a:gd name="connsiteY106" fmla="*/ 2459405 h 2676273"/>
                  <a:gd name="connsiteX107" fmla="*/ 1664618 w 2678023"/>
                  <a:gd name="connsiteY107" fmla="*/ 2435670 h 2676273"/>
                  <a:gd name="connsiteX108" fmla="*/ 1610440 w 2678023"/>
                  <a:gd name="connsiteY108" fmla="*/ 2450118 h 2676273"/>
                  <a:gd name="connsiteX109" fmla="*/ 1577418 w 2678023"/>
                  <a:gd name="connsiteY109" fmla="*/ 2495008 h 2676273"/>
                  <a:gd name="connsiteX110" fmla="*/ 1573806 w 2678023"/>
                  <a:gd name="connsiteY110" fmla="*/ 2616778 h 2676273"/>
                  <a:gd name="connsiteX111" fmla="*/ 1526852 w 2678023"/>
                  <a:gd name="connsiteY111" fmla="*/ 2672504 h 2676273"/>
                  <a:gd name="connsiteX112" fmla="*/ 1497441 w 2678023"/>
                  <a:gd name="connsiteY112" fmla="*/ 2676116 h 2676273"/>
                  <a:gd name="connsiteX113" fmla="*/ 1449972 w 2678023"/>
                  <a:gd name="connsiteY113" fmla="*/ 2644125 h 2676273"/>
                  <a:gd name="connsiteX114" fmla="*/ 1410241 w 2678023"/>
                  <a:gd name="connsiteY114" fmla="*/ 2514615 h 2676273"/>
                  <a:gd name="connsiteX115" fmla="*/ 1373091 w 2678023"/>
                  <a:gd name="connsiteY115" fmla="*/ 2482624 h 2676273"/>
                  <a:gd name="connsiteX116" fmla="*/ 1304982 w 2678023"/>
                  <a:gd name="connsiteY116" fmla="*/ 2483140 h 2676273"/>
                  <a:gd name="connsiteX117" fmla="*/ 1271959 w 2678023"/>
                  <a:gd name="connsiteY117" fmla="*/ 2511519 h 2676273"/>
                  <a:gd name="connsiteX118" fmla="*/ 1234293 w 2678023"/>
                  <a:gd name="connsiteY118" fmla="*/ 2633806 h 2676273"/>
                  <a:gd name="connsiteX119" fmla="*/ 1170828 w 2678023"/>
                  <a:gd name="connsiteY119" fmla="*/ 2674568 h 2676273"/>
                  <a:gd name="connsiteX120" fmla="*/ 1106847 w 2678023"/>
                  <a:gd name="connsiteY120" fmla="*/ 2602331 h 2676273"/>
                  <a:gd name="connsiteX121" fmla="*/ 1103751 w 2678023"/>
                  <a:gd name="connsiteY121" fmla="*/ 2491396 h 2676273"/>
                  <a:gd name="connsiteX122" fmla="*/ 1080532 w 2678023"/>
                  <a:gd name="connsiteY122" fmla="*/ 2454245 h 2676273"/>
                  <a:gd name="connsiteX123" fmla="*/ 1005199 w 2678023"/>
                  <a:gd name="connsiteY123" fmla="*/ 2435154 h 2676273"/>
                  <a:gd name="connsiteX124" fmla="*/ 969080 w 2678023"/>
                  <a:gd name="connsiteY124" fmla="*/ 2454245 h 2676273"/>
                  <a:gd name="connsiteX125" fmla="*/ 900456 w 2678023"/>
                  <a:gd name="connsiteY125" fmla="*/ 2564149 h 2676273"/>
                  <a:gd name="connsiteX126" fmla="*/ 836474 w 2678023"/>
                  <a:gd name="connsiteY126" fmla="*/ 2587368 h 2676273"/>
                  <a:gd name="connsiteX127" fmla="*/ 831830 w 2678023"/>
                  <a:gd name="connsiteY127" fmla="*/ 2585820 h 2676273"/>
                  <a:gd name="connsiteX128" fmla="*/ 785392 w 2678023"/>
                  <a:gd name="connsiteY128" fmla="*/ 2504811 h 2676273"/>
                  <a:gd name="connsiteX129" fmla="*/ 811707 w 2678023"/>
                  <a:gd name="connsiteY129" fmla="*/ 2390780 h 2676273"/>
                  <a:gd name="connsiteX130" fmla="*/ 794680 w 2678023"/>
                  <a:gd name="connsiteY130" fmla="*/ 2344342 h 2676273"/>
                  <a:gd name="connsiteX131" fmla="*/ 739470 w 2678023"/>
                  <a:gd name="connsiteY131" fmla="*/ 2312352 h 2676273"/>
                  <a:gd name="connsiteX132" fmla="*/ 689421 w 2678023"/>
                  <a:gd name="connsiteY132" fmla="*/ 2321639 h 2676273"/>
                  <a:gd name="connsiteX133" fmla="*/ 596029 w 2678023"/>
                  <a:gd name="connsiteY133" fmla="*/ 2408839 h 2676273"/>
                  <a:gd name="connsiteX134" fmla="*/ 530500 w 2678023"/>
                  <a:gd name="connsiteY134" fmla="*/ 2415031 h 2676273"/>
                  <a:gd name="connsiteX135" fmla="*/ 521212 w 2678023"/>
                  <a:gd name="connsiteY135" fmla="*/ 2408839 h 2676273"/>
                  <a:gd name="connsiteX136" fmla="*/ 500573 w 2678023"/>
                  <a:gd name="connsiteY136" fmla="*/ 2322671 h 2676273"/>
                  <a:gd name="connsiteX137" fmla="*/ 556298 w 2678023"/>
                  <a:gd name="connsiteY137" fmla="*/ 2217928 h 2676273"/>
                  <a:gd name="connsiteX138" fmla="*/ 552171 w 2678023"/>
                  <a:gd name="connsiteY138" fmla="*/ 2168910 h 2676273"/>
                  <a:gd name="connsiteX139" fmla="*/ 505733 w 2678023"/>
                  <a:gd name="connsiteY139" fmla="*/ 2122988 h 2676273"/>
                  <a:gd name="connsiteX140" fmla="*/ 457747 w 2678023"/>
                  <a:gd name="connsiteY140" fmla="*/ 2119376 h 2676273"/>
                  <a:gd name="connsiteX141" fmla="*/ 341652 w 2678023"/>
                  <a:gd name="connsiteY141" fmla="*/ 2180778 h 2676273"/>
                  <a:gd name="connsiteX142" fmla="*/ 278187 w 2678023"/>
                  <a:gd name="connsiteY142" fmla="*/ 2168910 h 2676273"/>
                  <a:gd name="connsiteX143" fmla="*/ 274059 w 2678023"/>
                  <a:gd name="connsiteY143" fmla="*/ 2164266 h 2676273"/>
                  <a:gd name="connsiteX144" fmla="*/ 276639 w 2678023"/>
                  <a:gd name="connsiteY144" fmla="*/ 2069326 h 2676273"/>
                  <a:gd name="connsiteX145" fmla="*/ 354551 w 2678023"/>
                  <a:gd name="connsiteY145" fmla="*/ 1986254 h 2676273"/>
                  <a:gd name="connsiteX146" fmla="*/ 363839 w 2678023"/>
                  <a:gd name="connsiteY146" fmla="*/ 1940848 h 2676273"/>
                  <a:gd name="connsiteX147" fmla="*/ 328237 w 2678023"/>
                  <a:gd name="connsiteY147" fmla="*/ 1878931 h 2676273"/>
                  <a:gd name="connsiteX148" fmla="*/ 283347 w 2678023"/>
                  <a:gd name="connsiteY148" fmla="*/ 1866031 h 2676273"/>
                  <a:gd name="connsiteX149" fmla="*/ 170864 w 2678023"/>
                  <a:gd name="connsiteY149" fmla="*/ 1891830 h 2676273"/>
                  <a:gd name="connsiteX150" fmla="*/ 155900 w 2678023"/>
                  <a:gd name="connsiteY150" fmla="*/ 1895442 h 2676273"/>
                  <a:gd name="connsiteX151" fmla="*/ 100175 w 2678023"/>
                  <a:gd name="connsiteY151" fmla="*/ 1868095 h 2676273"/>
                  <a:gd name="connsiteX152" fmla="*/ 87275 w 2678023"/>
                  <a:gd name="connsiteY152" fmla="*/ 1838169 h 2676273"/>
                  <a:gd name="connsiteX153" fmla="*/ 107915 w 2678023"/>
                  <a:gd name="connsiteY153" fmla="*/ 1779863 h 2676273"/>
                  <a:gd name="connsiteX154" fmla="*/ 213690 w 2678023"/>
                  <a:gd name="connsiteY154" fmla="*/ 1713818 h 2676273"/>
                  <a:gd name="connsiteX155" fmla="*/ 238972 w 2678023"/>
                  <a:gd name="connsiteY155" fmla="*/ 1654481 h 2676273"/>
                  <a:gd name="connsiteX156" fmla="*/ 222977 w 2678023"/>
                  <a:gd name="connsiteY156" fmla="*/ 1600819 h 2676273"/>
                  <a:gd name="connsiteX157" fmla="*/ 184279 w 2678023"/>
                  <a:gd name="connsiteY157" fmla="*/ 1575020 h 2676273"/>
                  <a:gd name="connsiteX158" fmla="*/ 59413 w 2678023"/>
                  <a:gd name="connsiteY158" fmla="*/ 1571408 h 2676273"/>
                  <a:gd name="connsiteX159" fmla="*/ 3687 w 2678023"/>
                  <a:gd name="connsiteY159" fmla="*/ 1524454 h 2676273"/>
                  <a:gd name="connsiteX160" fmla="*/ 1623 w 2678023"/>
                  <a:gd name="connsiteY160" fmla="*/ 1513619 h 2676273"/>
                  <a:gd name="connsiteX161" fmla="*/ 48577 w 2678023"/>
                  <a:gd name="connsiteY161" fmla="*/ 1442414 h 2676273"/>
                  <a:gd name="connsiteX162" fmla="*/ 160544 w 2678023"/>
                  <a:gd name="connsiteY162" fmla="*/ 1408359 h 2676273"/>
                  <a:gd name="connsiteX163" fmla="*/ 194083 w 2678023"/>
                  <a:gd name="connsiteY163" fmla="*/ 1370693 h 2676273"/>
                  <a:gd name="connsiteX164" fmla="*/ 192534 w 2678023"/>
                  <a:gd name="connsiteY164" fmla="*/ 1298972 h 2676273"/>
                  <a:gd name="connsiteX165" fmla="*/ 166220 w 2678023"/>
                  <a:gd name="connsiteY165" fmla="*/ 1269561 h 2676273"/>
                  <a:gd name="connsiteX166" fmla="*/ 47029 w 2678023"/>
                  <a:gd name="connsiteY166" fmla="*/ 1232927 h 2676273"/>
                  <a:gd name="connsiteX167" fmla="*/ 1623 w 2678023"/>
                  <a:gd name="connsiteY167" fmla="*/ 1166882 h 2676273"/>
                  <a:gd name="connsiteX168" fmla="*/ 6267 w 2678023"/>
                  <a:gd name="connsiteY168" fmla="*/ 1139535 h 2676273"/>
                  <a:gd name="connsiteX169" fmla="*/ 49093 w 2678023"/>
                  <a:gd name="connsiteY169" fmla="*/ 1105481 h 2676273"/>
                  <a:gd name="connsiteX170" fmla="*/ 164672 w 2678023"/>
                  <a:gd name="connsiteY170" fmla="*/ 1101869 h 2676273"/>
                  <a:gd name="connsiteX171" fmla="*/ 181699 w 2678023"/>
                  <a:gd name="connsiteY171" fmla="*/ 1101353 h 2676273"/>
                  <a:gd name="connsiteX172" fmla="*/ 227621 w 2678023"/>
                  <a:gd name="connsiteY172" fmla="*/ 1065234 h 2676273"/>
                  <a:gd name="connsiteX173" fmla="*/ 241036 w 2678023"/>
                  <a:gd name="connsiteY173" fmla="*/ 1014153 h 2676273"/>
                  <a:gd name="connsiteX174" fmla="*/ 219366 w 2678023"/>
                  <a:gd name="connsiteY174" fmla="*/ 965651 h 2676273"/>
                  <a:gd name="connsiteX175" fmla="*/ 113590 w 2678023"/>
                  <a:gd name="connsiteY175" fmla="*/ 899605 h 2676273"/>
                  <a:gd name="connsiteX176" fmla="*/ 89855 w 2678023"/>
                  <a:gd name="connsiteY176" fmla="*/ 832012 h 2676273"/>
                  <a:gd name="connsiteX177" fmla="*/ 104818 w 2678023"/>
                  <a:gd name="connsiteY177" fmla="*/ 799505 h 2676273"/>
                  <a:gd name="connsiteX178" fmla="*/ 151256 w 2678023"/>
                  <a:gd name="connsiteY178" fmla="*/ 779898 h 2676273"/>
                  <a:gd name="connsiteX179" fmla="*/ 283347 w 2678023"/>
                  <a:gd name="connsiteY179" fmla="*/ 810341 h 2676273"/>
                  <a:gd name="connsiteX180" fmla="*/ 331332 w 2678023"/>
                  <a:gd name="connsiteY180" fmla="*/ 794345 h 2676273"/>
                  <a:gd name="connsiteX181" fmla="*/ 363839 w 2678023"/>
                  <a:gd name="connsiteY181" fmla="*/ 737588 h 2676273"/>
                  <a:gd name="connsiteX182" fmla="*/ 354551 w 2678023"/>
                  <a:gd name="connsiteY182" fmla="*/ 689086 h 2676273"/>
                  <a:gd name="connsiteX183" fmla="*/ 266835 w 2678023"/>
                  <a:gd name="connsiteY183" fmla="*/ 595694 h 2676273"/>
                  <a:gd name="connsiteX184" fmla="*/ 261675 w 2678023"/>
                  <a:gd name="connsiteY184" fmla="*/ 529133 h 2676273"/>
                  <a:gd name="connsiteX185" fmla="*/ 270447 w 2678023"/>
                  <a:gd name="connsiteY185" fmla="*/ 516233 h 2676273"/>
                  <a:gd name="connsiteX186" fmla="*/ 349907 w 2678023"/>
                  <a:gd name="connsiteY186" fmla="*/ 498690 h 2676273"/>
                  <a:gd name="connsiteX187" fmla="*/ 457231 w 2678023"/>
                  <a:gd name="connsiteY187" fmla="*/ 555964 h 2676273"/>
                  <a:gd name="connsiteX188" fmla="*/ 507797 w 2678023"/>
                  <a:gd name="connsiteY188" fmla="*/ 551320 h 2676273"/>
                  <a:gd name="connsiteX189" fmla="*/ 551139 w 2678023"/>
                  <a:gd name="connsiteY189" fmla="*/ 508494 h 2676273"/>
                  <a:gd name="connsiteX190" fmla="*/ 556815 w 2678023"/>
                  <a:gd name="connsiteY190" fmla="*/ 456896 h 2676273"/>
                  <a:gd name="connsiteX191" fmla="*/ 494381 w 2678023"/>
                  <a:gd name="connsiteY191" fmla="*/ 339769 h 2676273"/>
                  <a:gd name="connsiteX192" fmla="*/ 505217 w 2678023"/>
                  <a:gd name="connsiteY192" fmla="*/ 280432 h 2676273"/>
                  <a:gd name="connsiteX193" fmla="*/ 537723 w 2678023"/>
                  <a:gd name="connsiteY193" fmla="*/ 256181 h 2676273"/>
                  <a:gd name="connsiteX194" fmla="*/ 590353 w 2678023"/>
                  <a:gd name="connsiteY194" fmla="*/ 261857 h 2676273"/>
                  <a:gd name="connsiteX195" fmla="*/ 679617 w 2678023"/>
                  <a:gd name="connsiteY195" fmla="*/ 344929 h 2676273"/>
                  <a:gd name="connsiteX196" fmla="*/ 754950 w 2678023"/>
                  <a:gd name="connsiteY196" fmla="*/ 355765 h 2676273"/>
                  <a:gd name="connsiteX197" fmla="*/ 797260 w 2678023"/>
                  <a:gd name="connsiteY197" fmla="*/ 329450 h 2676273"/>
                  <a:gd name="connsiteX198" fmla="*/ 811707 w 2678023"/>
                  <a:gd name="connsiteY198" fmla="*/ 285076 h 2676273"/>
                  <a:gd name="connsiteX199" fmla="*/ 781781 w 2678023"/>
                  <a:gd name="connsiteY199" fmla="*/ 156081 h 2676273"/>
                  <a:gd name="connsiteX200" fmla="*/ 807064 w 2678023"/>
                  <a:gd name="connsiteY200" fmla="*/ 100872 h 2676273"/>
                  <a:gd name="connsiteX201" fmla="*/ 841634 w 2678023"/>
                  <a:gd name="connsiteY201" fmla="*/ 86424 h 2676273"/>
                  <a:gd name="connsiteX202" fmla="*/ 896328 w 2678023"/>
                  <a:gd name="connsiteY202" fmla="*/ 106031 h 2676273"/>
                  <a:gd name="connsiteX203" fmla="*/ 965469 w 2678023"/>
                  <a:gd name="connsiteY203" fmla="*/ 217483 h 2676273"/>
                  <a:gd name="connsiteX204" fmla="*/ 1013455 w 2678023"/>
                  <a:gd name="connsiteY204" fmla="*/ 240702 h 2676273"/>
                  <a:gd name="connsiteX205" fmla="*/ 1077952 w 2678023"/>
                  <a:gd name="connsiteY205" fmla="*/ 222642 h 2676273"/>
                  <a:gd name="connsiteX206" fmla="*/ 1101687 w 2678023"/>
                  <a:gd name="connsiteY206" fmla="*/ 188072 h 2676273"/>
                  <a:gd name="connsiteX207" fmla="*/ 1106847 w 2678023"/>
                  <a:gd name="connsiteY207" fmla="*/ 53918 h 2676273"/>
                  <a:gd name="connsiteX208" fmla="*/ 1145029 w 2678023"/>
                  <a:gd name="connsiteY208" fmla="*/ 4900 h 2676273"/>
                  <a:gd name="connsiteX209" fmla="*/ 1158960 w 2678023"/>
                  <a:gd name="connsiteY209" fmla="*/ 1804 h 2676273"/>
                  <a:gd name="connsiteX210" fmla="*/ 1190637 w 2678023"/>
                  <a:gd name="connsiteY210" fmla="*/ 143 h 267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678023" h="2676273">
                    <a:moveTo>
                      <a:pt x="1338961" y="855269"/>
                    </a:moveTo>
                    <a:cubicBezTo>
                      <a:pt x="1073250" y="855269"/>
                      <a:pt x="857849" y="1070670"/>
                      <a:pt x="857849" y="1336381"/>
                    </a:cubicBezTo>
                    <a:cubicBezTo>
                      <a:pt x="857849" y="1602092"/>
                      <a:pt x="1073250" y="1817493"/>
                      <a:pt x="1338961" y="1817493"/>
                    </a:cubicBezTo>
                    <a:cubicBezTo>
                      <a:pt x="1604672" y="1817493"/>
                      <a:pt x="1820073" y="1602092"/>
                      <a:pt x="1820073" y="1336381"/>
                    </a:cubicBezTo>
                    <a:cubicBezTo>
                      <a:pt x="1820073" y="1070670"/>
                      <a:pt x="1604672" y="855269"/>
                      <a:pt x="1338961" y="855269"/>
                    </a:cubicBezTo>
                    <a:close/>
                    <a:moveTo>
                      <a:pt x="1338961" y="545806"/>
                    </a:moveTo>
                    <a:cubicBezTo>
                      <a:pt x="1775584" y="545806"/>
                      <a:pt x="2129536" y="899758"/>
                      <a:pt x="2129536" y="1336381"/>
                    </a:cubicBezTo>
                    <a:cubicBezTo>
                      <a:pt x="2129536" y="1773004"/>
                      <a:pt x="1775584" y="2126956"/>
                      <a:pt x="1338961" y="2126956"/>
                    </a:cubicBezTo>
                    <a:cubicBezTo>
                      <a:pt x="902338" y="2126956"/>
                      <a:pt x="548386" y="1773004"/>
                      <a:pt x="548386" y="1336381"/>
                    </a:cubicBezTo>
                    <a:cubicBezTo>
                      <a:pt x="548386" y="899758"/>
                      <a:pt x="902338" y="545806"/>
                      <a:pt x="1338961" y="545806"/>
                    </a:cubicBezTo>
                    <a:close/>
                    <a:moveTo>
                      <a:pt x="1340068" y="359376"/>
                    </a:moveTo>
                    <a:cubicBezTo>
                      <a:pt x="796228" y="358860"/>
                      <a:pt x="363839" y="794861"/>
                      <a:pt x="361775" y="1331995"/>
                    </a:cubicBezTo>
                    <a:cubicBezTo>
                      <a:pt x="359711" y="1882027"/>
                      <a:pt x="806032" y="2314416"/>
                      <a:pt x="1338521" y="2312868"/>
                    </a:cubicBezTo>
                    <a:cubicBezTo>
                      <a:pt x="1869461" y="2314932"/>
                      <a:pt x="2317329" y="1887702"/>
                      <a:pt x="2316814" y="1335606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lose/>
                    <a:moveTo>
                      <a:pt x="1190637" y="143"/>
                    </a:moveTo>
                    <a:cubicBezTo>
                      <a:pt x="1216299" y="1546"/>
                      <a:pt x="1225780" y="13543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3"/>
                      <a:pt x="2498437" y="942948"/>
                      <a:pt x="2461287" y="964103"/>
                    </a:cubicBezTo>
                    <a:cubicBezTo>
                      <a:pt x="2440132" y="976486"/>
                      <a:pt x="2434456" y="992998"/>
                      <a:pt x="2438068" y="1014669"/>
                    </a:cubicBezTo>
                    <a:cubicBezTo>
                      <a:pt x="2441164" y="1034792"/>
                      <a:pt x="2446840" y="1054399"/>
                      <a:pt x="2454063" y="1073490"/>
                    </a:cubicBezTo>
                    <a:cubicBezTo>
                      <a:pt x="2460771" y="1091033"/>
                      <a:pt x="2472638" y="1100321"/>
                      <a:pt x="2492762" y="1100837"/>
                    </a:cubicBezTo>
                    <a:cubicBezTo>
                      <a:pt x="2538168" y="1101353"/>
                      <a:pt x="2583058" y="1104449"/>
                      <a:pt x="2628464" y="1105997"/>
                    </a:cubicBezTo>
                    <a:cubicBezTo>
                      <a:pt x="2653230" y="1107029"/>
                      <a:pt x="2665614" y="1116832"/>
                      <a:pt x="2672322" y="1140567"/>
                    </a:cubicBezTo>
                    <a:cubicBezTo>
                      <a:pt x="2676449" y="1153983"/>
                      <a:pt x="2677998" y="1167914"/>
                      <a:pt x="2677998" y="1182361"/>
                    </a:cubicBezTo>
                    <a:cubicBezTo>
                      <a:pt x="2677998" y="1210224"/>
                      <a:pt x="2670258" y="1221576"/>
                      <a:pt x="2644459" y="1229831"/>
                    </a:cubicBezTo>
                    <a:cubicBezTo>
                      <a:pt x="2603697" y="1242731"/>
                      <a:pt x="2562934" y="1255114"/>
                      <a:pt x="2522172" y="1267498"/>
                    </a:cubicBezTo>
                    <a:cubicBezTo>
                      <a:pt x="2492762" y="1276269"/>
                      <a:pt x="2485022" y="1285557"/>
                      <a:pt x="2483990" y="1315999"/>
                    </a:cubicBezTo>
                    <a:cubicBezTo>
                      <a:pt x="2483474" y="1337154"/>
                      <a:pt x="2481926" y="1358825"/>
                      <a:pt x="2486570" y="1379981"/>
                    </a:cubicBezTo>
                    <a:cubicBezTo>
                      <a:pt x="2489666" y="1394428"/>
                      <a:pt x="2498437" y="1403200"/>
                      <a:pt x="2512885" y="1407843"/>
                    </a:cubicBezTo>
                    <a:cubicBezTo>
                      <a:pt x="2555711" y="1420743"/>
                      <a:pt x="2598537" y="1433642"/>
                      <a:pt x="2641363" y="1447058"/>
                    </a:cubicBezTo>
                    <a:cubicBezTo>
                      <a:pt x="2671290" y="1456345"/>
                      <a:pt x="2678514" y="1466665"/>
                      <a:pt x="2677998" y="1498139"/>
                    </a:cubicBezTo>
                    <a:cubicBezTo>
                      <a:pt x="2677998" y="1501235"/>
                      <a:pt x="2677998" y="1504331"/>
                      <a:pt x="2677998" y="1507427"/>
                    </a:cubicBezTo>
                    <a:cubicBezTo>
                      <a:pt x="2675934" y="1555929"/>
                      <a:pt x="2660454" y="1571408"/>
                      <a:pt x="2611952" y="1572956"/>
                    </a:cubicBezTo>
                    <a:cubicBezTo>
                      <a:pt x="2571190" y="1573988"/>
                      <a:pt x="2530944" y="1576052"/>
                      <a:pt x="2490182" y="1576568"/>
                    </a:cubicBezTo>
                    <a:cubicBezTo>
                      <a:pt x="2474702" y="1577084"/>
                      <a:pt x="2463867" y="1583792"/>
                      <a:pt x="2457675" y="1596691"/>
                    </a:cubicBezTo>
                    <a:cubicBezTo>
                      <a:pt x="2446324" y="1620942"/>
                      <a:pt x="2439100" y="1646225"/>
                      <a:pt x="2437036" y="1673056"/>
                    </a:cubicBezTo>
                    <a:cubicBezTo>
                      <a:pt x="2435488" y="1690083"/>
                      <a:pt x="2442712" y="1701435"/>
                      <a:pt x="2457159" y="1710206"/>
                    </a:cubicBezTo>
                    <a:cubicBezTo>
                      <a:pt x="2493278" y="1732393"/>
                      <a:pt x="2528880" y="1754580"/>
                      <a:pt x="2564483" y="1777283"/>
                    </a:cubicBezTo>
                    <a:cubicBezTo>
                      <a:pt x="2596989" y="1797406"/>
                      <a:pt x="2601117" y="1809790"/>
                      <a:pt x="2588733" y="1845908"/>
                    </a:cubicBezTo>
                    <a:cubicBezTo>
                      <a:pt x="2584606" y="1858292"/>
                      <a:pt x="2578930" y="1870159"/>
                      <a:pt x="2571706" y="1880995"/>
                    </a:cubicBezTo>
                    <a:cubicBezTo>
                      <a:pt x="2564998" y="1890798"/>
                      <a:pt x="2554163" y="1897506"/>
                      <a:pt x="2538684" y="1897506"/>
                    </a:cubicBezTo>
                    <a:cubicBezTo>
                      <a:pt x="2511337" y="1891314"/>
                      <a:pt x="2483990" y="1885122"/>
                      <a:pt x="2456643" y="1879447"/>
                    </a:cubicBezTo>
                    <a:cubicBezTo>
                      <a:pt x="2434456" y="1874287"/>
                      <a:pt x="2411753" y="1869643"/>
                      <a:pt x="2389566" y="1863967"/>
                    </a:cubicBezTo>
                    <a:cubicBezTo>
                      <a:pt x="2375119" y="1860355"/>
                      <a:pt x="2363767" y="1864483"/>
                      <a:pt x="2354479" y="1874803"/>
                    </a:cubicBezTo>
                    <a:cubicBezTo>
                      <a:pt x="2335389" y="1896990"/>
                      <a:pt x="2320425" y="1922273"/>
                      <a:pt x="2312170" y="1950652"/>
                    </a:cubicBezTo>
                    <a:cubicBezTo>
                      <a:pt x="2308042" y="1964067"/>
                      <a:pt x="2314234" y="1973870"/>
                      <a:pt x="2322489" y="1983158"/>
                    </a:cubicBezTo>
                    <a:cubicBezTo>
                      <a:pt x="2352416" y="2015665"/>
                      <a:pt x="2382858" y="2048171"/>
                      <a:pt x="2412785" y="2080162"/>
                    </a:cubicBezTo>
                    <a:cubicBezTo>
                      <a:pt x="2435488" y="2104413"/>
                      <a:pt x="2436520" y="2118860"/>
                      <a:pt x="2418461" y="2146723"/>
                    </a:cubicBezTo>
                    <a:cubicBezTo>
                      <a:pt x="2417429" y="2148271"/>
                      <a:pt x="2416397" y="2150335"/>
                      <a:pt x="2414849" y="2151883"/>
                    </a:cubicBezTo>
                    <a:cubicBezTo>
                      <a:pt x="2380795" y="2197805"/>
                      <a:pt x="2365831" y="2198321"/>
                      <a:pt x="2324037" y="2174586"/>
                    </a:cubicBezTo>
                    <a:cubicBezTo>
                      <a:pt x="2289982" y="2154979"/>
                      <a:pt x="2253864" y="2137435"/>
                      <a:pt x="2219294" y="2118860"/>
                    </a:cubicBezTo>
                    <a:cubicBezTo>
                      <a:pt x="2204846" y="2111121"/>
                      <a:pt x="2191431" y="2111121"/>
                      <a:pt x="2178531" y="2120408"/>
                    </a:cubicBezTo>
                    <a:cubicBezTo>
                      <a:pt x="2157892" y="2134856"/>
                      <a:pt x="2140349" y="2152399"/>
                      <a:pt x="2125386" y="2172522"/>
                    </a:cubicBezTo>
                    <a:cubicBezTo>
                      <a:pt x="2114550" y="2186969"/>
                      <a:pt x="2114034" y="2201417"/>
                      <a:pt x="2122806" y="2217412"/>
                    </a:cubicBezTo>
                    <a:cubicBezTo>
                      <a:pt x="2143961" y="2256110"/>
                      <a:pt x="2164600" y="2295324"/>
                      <a:pt x="2184723" y="2334539"/>
                    </a:cubicBezTo>
                    <a:cubicBezTo>
                      <a:pt x="2198655" y="2361886"/>
                      <a:pt x="2196591" y="2374269"/>
                      <a:pt x="2174404" y="2395424"/>
                    </a:cubicBezTo>
                    <a:cubicBezTo>
                      <a:pt x="2170792" y="2398520"/>
                      <a:pt x="2167696" y="2402132"/>
                      <a:pt x="2164084" y="2404712"/>
                    </a:cubicBezTo>
                    <a:cubicBezTo>
                      <a:pt x="2131062" y="2428963"/>
                      <a:pt x="2114034" y="2440830"/>
                      <a:pt x="2075336" y="2401616"/>
                    </a:cubicBezTo>
                    <a:cubicBezTo>
                      <a:pt x="2047473" y="2373237"/>
                      <a:pt x="2017547" y="2347954"/>
                      <a:pt x="1988652" y="2320607"/>
                    </a:cubicBezTo>
                    <a:cubicBezTo>
                      <a:pt x="1975236" y="2307708"/>
                      <a:pt x="1960789" y="2305128"/>
                      <a:pt x="1944277" y="2311836"/>
                    </a:cubicBezTo>
                    <a:cubicBezTo>
                      <a:pt x="1922607" y="2320607"/>
                      <a:pt x="1901968" y="2331959"/>
                      <a:pt x="1883392" y="2346406"/>
                    </a:cubicBezTo>
                    <a:cubicBezTo>
                      <a:pt x="1867913" y="2358274"/>
                      <a:pt x="1863785" y="2373237"/>
                      <a:pt x="1868429" y="2391812"/>
                    </a:cubicBezTo>
                    <a:cubicBezTo>
                      <a:pt x="1879264" y="2436702"/>
                      <a:pt x="1889584" y="2482108"/>
                      <a:pt x="1899388" y="2526998"/>
                    </a:cubicBezTo>
                    <a:cubicBezTo>
                      <a:pt x="1903516" y="2546605"/>
                      <a:pt x="1896808" y="2561569"/>
                      <a:pt x="1879264" y="2571888"/>
                    </a:cubicBezTo>
                    <a:cubicBezTo>
                      <a:pt x="1867397" y="2579112"/>
                      <a:pt x="1854498" y="2584788"/>
                      <a:pt x="1841082" y="2588916"/>
                    </a:cubicBezTo>
                    <a:cubicBezTo>
                      <a:pt x="1813736" y="2597687"/>
                      <a:pt x="1798256" y="2592527"/>
                      <a:pt x="1782777" y="2568277"/>
                    </a:cubicBezTo>
                    <a:cubicBezTo>
                      <a:pt x="1760074" y="2532158"/>
                      <a:pt x="1736855" y="2496556"/>
                      <a:pt x="1715184" y="2459405"/>
                    </a:cubicBezTo>
                    <a:cubicBezTo>
                      <a:pt x="1703316" y="2439282"/>
                      <a:pt x="1687837" y="2431543"/>
                      <a:pt x="1664618" y="2435670"/>
                    </a:cubicBezTo>
                    <a:cubicBezTo>
                      <a:pt x="1646043" y="2439282"/>
                      <a:pt x="1627984" y="2443926"/>
                      <a:pt x="1610440" y="2450118"/>
                    </a:cubicBezTo>
                    <a:cubicBezTo>
                      <a:pt x="1586190" y="2458889"/>
                      <a:pt x="1578450" y="2469209"/>
                      <a:pt x="1577418" y="2495008"/>
                    </a:cubicBezTo>
                    <a:cubicBezTo>
                      <a:pt x="1575870" y="2535770"/>
                      <a:pt x="1574838" y="2576016"/>
                      <a:pt x="1573806" y="2616778"/>
                    </a:cubicBezTo>
                    <a:cubicBezTo>
                      <a:pt x="1572774" y="2653929"/>
                      <a:pt x="1563487" y="2665796"/>
                      <a:pt x="1526852" y="2672504"/>
                    </a:cubicBezTo>
                    <a:cubicBezTo>
                      <a:pt x="1517049" y="2674568"/>
                      <a:pt x="1507245" y="2675600"/>
                      <a:pt x="1497441" y="2676116"/>
                    </a:cubicBezTo>
                    <a:cubicBezTo>
                      <a:pt x="1473191" y="2677664"/>
                      <a:pt x="1457711" y="2667860"/>
                      <a:pt x="1449972" y="2644125"/>
                    </a:cubicBezTo>
                    <a:cubicBezTo>
                      <a:pt x="1436040" y="2600783"/>
                      <a:pt x="1422624" y="2557957"/>
                      <a:pt x="1410241" y="2514615"/>
                    </a:cubicBezTo>
                    <a:cubicBezTo>
                      <a:pt x="1404565" y="2495008"/>
                      <a:pt x="1392698" y="2485720"/>
                      <a:pt x="1373091" y="2482624"/>
                    </a:cubicBezTo>
                    <a:cubicBezTo>
                      <a:pt x="1350388" y="2479528"/>
                      <a:pt x="1327685" y="2479528"/>
                      <a:pt x="1304982" y="2483140"/>
                    </a:cubicBezTo>
                    <a:cubicBezTo>
                      <a:pt x="1287955" y="2485720"/>
                      <a:pt x="1277119" y="2494492"/>
                      <a:pt x="1271959" y="2511519"/>
                    </a:cubicBezTo>
                    <a:cubicBezTo>
                      <a:pt x="1260092" y="2552281"/>
                      <a:pt x="1247192" y="2593043"/>
                      <a:pt x="1234293" y="2633806"/>
                    </a:cubicBezTo>
                    <a:cubicBezTo>
                      <a:pt x="1222941" y="2670440"/>
                      <a:pt x="1208494" y="2679728"/>
                      <a:pt x="1170828" y="2674568"/>
                    </a:cubicBezTo>
                    <a:cubicBezTo>
                      <a:pt x="1114070" y="2666828"/>
                      <a:pt x="1107362" y="2659088"/>
                      <a:pt x="1106847" y="2602331"/>
                    </a:cubicBezTo>
                    <a:cubicBezTo>
                      <a:pt x="1106331" y="2565181"/>
                      <a:pt x="1104783" y="2528546"/>
                      <a:pt x="1103751" y="2491396"/>
                    </a:cubicBezTo>
                    <a:cubicBezTo>
                      <a:pt x="1103234" y="2474369"/>
                      <a:pt x="1096527" y="2460953"/>
                      <a:pt x="1080532" y="2454245"/>
                    </a:cubicBezTo>
                    <a:cubicBezTo>
                      <a:pt x="1056281" y="2443926"/>
                      <a:pt x="1031514" y="2436702"/>
                      <a:pt x="1005199" y="2435154"/>
                    </a:cubicBezTo>
                    <a:cubicBezTo>
                      <a:pt x="989203" y="2434122"/>
                      <a:pt x="977852" y="2440314"/>
                      <a:pt x="969080" y="2454245"/>
                    </a:cubicBezTo>
                    <a:cubicBezTo>
                      <a:pt x="946894" y="2491396"/>
                      <a:pt x="923159" y="2527514"/>
                      <a:pt x="900456" y="2564149"/>
                    </a:cubicBezTo>
                    <a:cubicBezTo>
                      <a:pt x="882396" y="2593043"/>
                      <a:pt x="868465" y="2598203"/>
                      <a:pt x="836474" y="2587368"/>
                    </a:cubicBezTo>
                    <a:cubicBezTo>
                      <a:pt x="834926" y="2586852"/>
                      <a:pt x="833379" y="2586336"/>
                      <a:pt x="831830" y="2585820"/>
                    </a:cubicBezTo>
                    <a:cubicBezTo>
                      <a:pt x="782297" y="2565697"/>
                      <a:pt x="772493" y="2554345"/>
                      <a:pt x="785392" y="2504811"/>
                    </a:cubicBezTo>
                    <a:cubicBezTo>
                      <a:pt x="795196" y="2467145"/>
                      <a:pt x="802420" y="2428963"/>
                      <a:pt x="811707" y="2390780"/>
                    </a:cubicBezTo>
                    <a:cubicBezTo>
                      <a:pt x="816351" y="2371173"/>
                      <a:pt x="811191" y="2356210"/>
                      <a:pt x="794680" y="2344342"/>
                    </a:cubicBezTo>
                    <a:cubicBezTo>
                      <a:pt x="777137" y="2331959"/>
                      <a:pt x="759078" y="2321123"/>
                      <a:pt x="739470" y="2312352"/>
                    </a:cubicBezTo>
                    <a:cubicBezTo>
                      <a:pt x="720895" y="2304096"/>
                      <a:pt x="704900" y="2307192"/>
                      <a:pt x="689421" y="2321639"/>
                    </a:cubicBezTo>
                    <a:cubicBezTo>
                      <a:pt x="658462" y="2351050"/>
                      <a:pt x="626988" y="2379945"/>
                      <a:pt x="596029" y="2408839"/>
                    </a:cubicBezTo>
                    <a:cubicBezTo>
                      <a:pt x="572810" y="2431027"/>
                      <a:pt x="557847" y="2432058"/>
                      <a:pt x="530500" y="2415031"/>
                    </a:cubicBezTo>
                    <a:cubicBezTo>
                      <a:pt x="527404" y="2412967"/>
                      <a:pt x="524308" y="2410903"/>
                      <a:pt x="521212" y="2408839"/>
                    </a:cubicBezTo>
                    <a:cubicBezTo>
                      <a:pt x="481482" y="2380461"/>
                      <a:pt x="477870" y="2365497"/>
                      <a:pt x="500573" y="2322671"/>
                    </a:cubicBezTo>
                    <a:cubicBezTo>
                      <a:pt x="519148" y="2287585"/>
                      <a:pt x="537207" y="2252498"/>
                      <a:pt x="556298" y="2217928"/>
                    </a:cubicBezTo>
                    <a:cubicBezTo>
                      <a:pt x="566102" y="2199869"/>
                      <a:pt x="564555" y="2184389"/>
                      <a:pt x="552171" y="2168910"/>
                    </a:cubicBezTo>
                    <a:cubicBezTo>
                      <a:pt x="538756" y="2151883"/>
                      <a:pt x="523276" y="2136403"/>
                      <a:pt x="505733" y="2122988"/>
                    </a:cubicBezTo>
                    <a:cubicBezTo>
                      <a:pt x="490254" y="2111121"/>
                      <a:pt x="474774" y="2110089"/>
                      <a:pt x="457747" y="2119376"/>
                    </a:cubicBezTo>
                    <a:cubicBezTo>
                      <a:pt x="419564" y="2140015"/>
                      <a:pt x="380866" y="2160654"/>
                      <a:pt x="341652" y="2180778"/>
                    </a:cubicBezTo>
                    <a:cubicBezTo>
                      <a:pt x="314305" y="2195225"/>
                      <a:pt x="298310" y="2191613"/>
                      <a:pt x="278187" y="2168910"/>
                    </a:cubicBezTo>
                    <a:cubicBezTo>
                      <a:pt x="276639" y="2167362"/>
                      <a:pt x="275607" y="2165814"/>
                      <a:pt x="274059" y="2164266"/>
                    </a:cubicBezTo>
                    <a:cubicBezTo>
                      <a:pt x="238456" y="2122988"/>
                      <a:pt x="238972" y="2108541"/>
                      <a:pt x="276639" y="2069326"/>
                    </a:cubicBezTo>
                    <a:cubicBezTo>
                      <a:pt x="302954" y="2041464"/>
                      <a:pt x="327721" y="2013085"/>
                      <a:pt x="354551" y="1986254"/>
                    </a:cubicBezTo>
                    <a:cubicBezTo>
                      <a:pt x="367967" y="1972323"/>
                      <a:pt x="370547" y="1957875"/>
                      <a:pt x="363839" y="1940848"/>
                    </a:cubicBezTo>
                    <a:cubicBezTo>
                      <a:pt x="355067" y="1918661"/>
                      <a:pt x="342684" y="1898022"/>
                      <a:pt x="328237" y="1878931"/>
                    </a:cubicBezTo>
                    <a:cubicBezTo>
                      <a:pt x="316369" y="1863451"/>
                      <a:pt x="300374" y="1861903"/>
                      <a:pt x="283347" y="1866031"/>
                    </a:cubicBezTo>
                    <a:cubicBezTo>
                      <a:pt x="245680" y="1874803"/>
                      <a:pt x="208530" y="1883574"/>
                      <a:pt x="170864" y="1891830"/>
                    </a:cubicBezTo>
                    <a:cubicBezTo>
                      <a:pt x="165704" y="1892862"/>
                      <a:pt x="160544" y="1894410"/>
                      <a:pt x="155900" y="1895442"/>
                    </a:cubicBezTo>
                    <a:cubicBezTo>
                      <a:pt x="127521" y="1900602"/>
                      <a:pt x="113074" y="1893894"/>
                      <a:pt x="100175" y="1868095"/>
                    </a:cubicBezTo>
                    <a:cubicBezTo>
                      <a:pt x="95531" y="1858292"/>
                      <a:pt x="90887" y="1848488"/>
                      <a:pt x="87275" y="1838169"/>
                    </a:cubicBezTo>
                    <a:cubicBezTo>
                      <a:pt x="77988" y="1810822"/>
                      <a:pt x="83147" y="1795342"/>
                      <a:pt x="107915" y="1779863"/>
                    </a:cubicBezTo>
                    <a:cubicBezTo>
                      <a:pt x="143001" y="1757676"/>
                      <a:pt x="178603" y="1735489"/>
                      <a:pt x="213690" y="1713818"/>
                    </a:cubicBezTo>
                    <a:cubicBezTo>
                      <a:pt x="241552" y="1696275"/>
                      <a:pt x="245680" y="1686471"/>
                      <a:pt x="238972" y="1654481"/>
                    </a:cubicBezTo>
                    <a:cubicBezTo>
                      <a:pt x="234845" y="1636421"/>
                      <a:pt x="230201" y="1617846"/>
                      <a:pt x="222977" y="1600819"/>
                    </a:cubicBezTo>
                    <a:cubicBezTo>
                      <a:pt x="215753" y="1583792"/>
                      <a:pt x="203370" y="1575536"/>
                      <a:pt x="184279" y="1575020"/>
                    </a:cubicBezTo>
                    <a:cubicBezTo>
                      <a:pt x="142485" y="1574504"/>
                      <a:pt x="101207" y="1572956"/>
                      <a:pt x="59413" y="1571408"/>
                    </a:cubicBezTo>
                    <a:cubicBezTo>
                      <a:pt x="21746" y="1570376"/>
                      <a:pt x="10395" y="1560573"/>
                      <a:pt x="3687" y="1524454"/>
                    </a:cubicBezTo>
                    <a:cubicBezTo>
                      <a:pt x="3171" y="1520842"/>
                      <a:pt x="2139" y="1517231"/>
                      <a:pt x="1623" y="1513619"/>
                    </a:cubicBezTo>
                    <a:cubicBezTo>
                      <a:pt x="-4053" y="1467697"/>
                      <a:pt x="3687" y="1455829"/>
                      <a:pt x="48577" y="1442414"/>
                    </a:cubicBezTo>
                    <a:cubicBezTo>
                      <a:pt x="85727" y="1431062"/>
                      <a:pt x="122877" y="1418679"/>
                      <a:pt x="160544" y="1408359"/>
                    </a:cubicBezTo>
                    <a:cubicBezTo>
                      <a:pt x="181183" y="1402684"/>
                      <a:pt x="192018" y="1390816"/>
                      <a:pt x="194083" y="1370693"/>
                    </a:cubicBezTo>
                    <a:cubicBezTo>
                      <a:pt x="196147" y="1346958"/>
                      <a:pt x="197178" y="1322707"/>
                      <a:pt x="192534" y="1298972"/>
                    </a:cubicBezTo>
                    <a:cubicBezTo>
                      <a:pt x="189954" y="1283493"/>
                      <a:pt x="181183" y="1274205"/>
                      <a:pt x="166220" y="1269561"/>
                    </a:cubicBezTo>
                    <a:cubicBezTo>
                      <a:pt x="126490" y="1257694"/>
                      <a:pt x="86759" y="1245311"/>
                      <a:pt x="47029" y="1232927"/>
                    </a:cubicBezTo>
                    <a:cubicBezTo>
                      <a:pt x="3687" y="1219512"/>
                      <a:pt x="-957" y="1212288"/>
                      <a:pt x="1623" y="1166882"/>
                    </a:cubicBezTo>
                    <a:cubicBezTo>
                      <a:pt x="2139" y="1157594"/>
                      <a:pt x="4203" y="1148307"/>
                      <a:pt x="6267" y="1139535"/>
                    </a:cubicBezTo>
                    <a:cubicBezTo>
                      <a:pt x="12459" y="1116832"/>
                      <a:pt x="25358" y="1106513"/>
                      <a:pt x="49093" y="1105481"/>
                    </a:cubicBezTo>
                    <a:cubicBezTo>
                      <a:pt x="87791" y="1103933"/>
                      <a:pt x="125974" y="1102901"/>
                      <a:pt x="164672" y="1101869"/>
                    </a:cubicBezTo>
                    <a:cubicBezTo>
                      <a:pt x="170348" y="1101869"/>
                      <a:pt x="176023" y="1101353"/>
                      <a:pt x="181699" y="1101353"/>
                    </a:cubicBezTo>
                    <a:cubicBezTo>
                      <a:pt x="207498" y="1102385"/>
                      <a:pt x="220913" y="1087937"/>
                      <a:pt x="227621" y="1065234"/>
                    </a:cubicBezTo>
                    <a:cubicBezTo>
                      <a:pt x="232781" y="1048207"/>
                      <a:pt x="237425" y="1031180"/>
                      <a:pt x="241036" y="1014153"/>
                    </a:cubicBezTo>
                    <a:cubicBezTo>
                      <a:pt x="245680" y="990418"/>
                      <a:pt x="240005" y="979066"/>
                      <a:pt x="219366" y="965651"/>
                    </a:cubicBezTo>
                    <a:cubicBezTo>
                      <a:pt x="184279" y="943464"/>
                      <a:pt x="148676" y="921277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171731" y="385"/>
                      <a:pt x="1182083" y="-325"/>
                      <a:pt x="1190637" y="14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5155" cap="flat">
                <a:solidFill>
                  <a:schemeClr val="accent4">
                    <a:lumMod val="75000"/>
                  </a:schemeClr>
                </a:solidFill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Freeform: Shape 13">
                <a:extLst>
                  <a:ext uri="{FF2B5EF4-FFF2-40B4-BE49-F238E27FC236}">
                    <a16:creationId xmlns:a16="http://schemas.microsoft.com/office/drawing/2014/main" id="{7F1E3FD4-20D1-D863-67D7-A4EE30AFAA07}"/>
                  </a:ext>
                </a:extLst>
              </p:cNvPr>
              <p:cNvSpPr/>
              <p:nvPr/>
            </p:nvSpPr>
            <p:spPr>
              <a:xfrm>
                <a:off x="945390" y="4606929"/>
                <a:ext cx="1391486" cy="1391486"/>
              </a:xfrm>
              <a:custGeom>
                <a:avLst/>
                <a:gdLst>
                  <a:gd name="connsiteX0" fmla="*/ 1484119 w 2968238"/>
                  <a:gd name="connsiteY0" fmla="*/ 1312669 h 2968238"/>
                  <a:gd name="connsiteX1" fmla="*/ 1312669 w 2968238"/>
                  <a:gd name="connsiteY1" fmla="*/ 1484119 h 2968238"/>
                  <a:gd name="connsiteX2" fmla="*/ 1484119 w 2968238"/>
                  <a:gd name="connsiteY2" fmla="*/ 1655569 h 2968238"/>
                  <a:gd name="connsiteX3" fmla="*/ 1655569 w 2968238"/>
                  <a:gd name="connsiteY3" fmla="*/ 1484119 h 2968238"/>
                  <a:gd name="connsiteX4" fmla="*/ 1484119 w 2968238"/>
                  <a:gd name="connsiteY4" fmla="*/ 1312669 h 2968238"/>
                  <a:gd name="connsiteX5" fmla="*/ 1484119 w 2968238"/>
                  <a:gd name="connsiteY5" fmla="*/ 0 h 2968238"/>
                  <a:gd name="connsiteX6" fmla="*/ 2968238 w 2968238"/>
                  <a:gd name="connsiteY6" fmla="*/ 1484119 h 2968238"/>
                  <a:gd name="connsiteX7" fmla="*/ 1484119 w 2968238"/>
                  <a:gd name="connsiteY7" fmla="*/ 2968238 h 2968238"/>
                  <a:gd name="connsiteX8" fmla="*/ 0 w 2968238"/>
                  <a:gd name="connsiteY8" fmla="*/ 1484119 h 2968238"/>
                  <a:gd name="connsiteX9" fmla="*/ 1484119 w 2968238"/>
                  <a:gd name="connsiteY9" fmla="*/ 0 h 296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68238" h="2968238">
                    <a:moveTo>
                      <a:pt x="1484119" y="1312669"/>
                    </a:moveTo>
                    <a:cubicBezTo>
                      <a:pt x="1389430" y="1312669"/>
                      <a:pt x="1312669" y="1389430"/>
                      <a:pt x="1312669" y="1484119"/>
                    </a:cubicBezTo>
                    <a:cubicBezTo>
                      <a:pt x="1312669" y="1578808"/>
                      <a:pt x="1389430" y="1655569"/>
                      <a:pt x="1484119" y="1655569"/>
                    </a:cubicBezTo>
                    <a:cubicBezTo>
                      <a:pt x="1578808" y="1655569"/>
                      <a:pt x="1655569" y="1578808"/>
                      <a:pt x="1655569" y="1484119"/>
                    </a:cubicBezTo>
                    <a:cubicBezTo>
                      <a:pt x="1655569" y="1389430"/>
                      <a:pt x="1578808" y="1312669"/>
                      <a:pt x="1484119" y="1312669"/>
                    </a:cubicBezTo>
                    <a:close/>
                    <a:moveTo>
                      <a:pt x="1484119" y="0"/>
                    </a:moveTo>
                    <a:cubicBezTo>
                      <a:pt x="2303775" y="0"/>
                      <a:pt x="2968238" y="664463"/>
                      <a:pt x="2968238" y="1484119"/>
                    </a:cubicBezTo>
                    <a:cubicBezTo>
                      <a:pt x="2968238" y="2303775"/>
                      <a:pt x="2303775" y="2968238"/>
                      <a:pt x="1484119" y="2968238"/>
                    </a:cubicBezTo>
                    <a:cubicBezTo>
                      <a:pt x="664463" y="2968238"/>
                      <a:pt x="0" y="2303775"/>
                      <a:pt x="0" y="1484119"/>
                    </a:cubicBezTo>
                    <a:cubicBezTo>
                      <a:pt x="0" y="664463"/>
                      <a:pt x="664463" y="0"/>
                      <a:pt x="14841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: Shape 14">
                <a:extLst>
                  <a:ext uri="{FF2B5EF4-FFF2-40B4-BE49-F238E27FC236}">
                    <a16:creationId xmlns:a16="http://schemas.microsoft.com/office/drawing/2014/main" id="{10639963-AE75-0029-F99E-4FC0DB2DE111}"/>
                  </a:ext>
                </a:extLst>
              </p:cNvPr>
              <p:cNvSpPr/>
              <p:nvPr/>
            </p:nvSpPr>
            <p:spPr>
              <a:xfrm>
                <a:off x="1055533" y="4718200"/>
                <a:ext cx="1171243" cy="1170478"/>
              </a:xfrm>
              <a:custGeom>
                <a:avLst/>
                <a:gdLst>
                  <a:gd name="connsiteX0" fmla="*/ 1338961 w 2678023"/>
                  <a:gd name="connsiteY0" fmla="*/ 855269 h 2676273"/>
                  <a:gd name="connsiteX1" fmla="*/ 857849 w 2678023"/>
                  <a:gd name="connsiteY1" fmla="*/ 1336381 h 2676273"/>
                  <a:gd name="connsiteX2" fmla="*/ 1338961 w 2678023"/>
                  <a:gd name="connsiteY2" fmla="*/ 1817493 h 2676273"/>
                  <a:gd name="connsiteX3" fmla="*/ 1820073 w 2678023"/>
                  <a:gd name="connsiteY3" fmla="*/ 1336381 h 2676273"/>
                  <a:gd name="connsiteX4" fmla="*/ 1338961 w 2678023"/>
                  <a:gd name="connsiteY4" fmla="*/ 855269 h 2676273"/>
                  <a:gd name="connsiteX5" fmla="*/ 1338961 w 2678023"/>
                  <a:gd name="connsiteY5" fmla="*/ 545806 h 2676273"/>
                  <a:gd name="connsiteX6" fmla="*/ 2129536 w 2678023"/>
                  <a:gd name="connsiteY6" fmla="*/ 1336381 h 2676273"/>
                  <a:gd name="connsiteX7" fmla="*/ 1338961 w 2678023"/>
                  <a:gd name="connsiteY7" fmla="*/ 2126956 h 2676273"/>
                  <a:gd name="connsiteX8" fmla="*/ 548386 w 2678023"/>
                  <a:gd name="connsiteY8" fmla="*/ 1336381 h 2676273"/>
                  <a:gd name="connsiteX9" fmla="*/ 1338961 w 2678023"/>
                  <a:gd name="connsiteY9" fmla="*/ 545806 h 2676273"/>
                  <a:gd name="connsiteX10" fmla="*/ 1340068 w 2678023"/>
                  <a:gd name="connsiteY10" fmla="*/ 359376 h 2676273"/>
                  <a:gd name="connsiteX11" fmla="*/ 361775 w 2678023"/>
                  <a:gd name="connsiteY11" fmla="*/ 1331995 h 2676273"/>
                  <a:gd name="connsiteX12" fmla="*/ 1338521 w 2678023"/>
                  <a:gd name="connsiteY12" fmla="*/ 2312868 h 2676273"/>
                  <a:gd name="connsiteX13" fmla="*/ 2316814 w 2678023"/>
                  <a:gd name="connsiteY13" fmla="*/ 1335606 h 2676273"/>
                  <a:gd name="connsiteX14" fmla="*/ 1340068 w 2678023"/>
                  <a:gd name="connsiteY14" fmla="*/ 359376 h 2676273"/>
                  <a:gd name="connsiteX15" fmla="*/ 1190637 w 2678023"/>
                  <a:gd name="connsiteY15" fmla="*/ 143 h 2676273"/>
                  <a:gd name="connsiteX16" fmla="*/ 1235841 w 2678023"/>
                  <a:gd name="connsiteY16" fmla="*/ 48758 h 2676273"/>
                  <a:gd name="connsiteX17" fmla="*/ 1269895 w 2678023"/>
                  <a:gd name="connsiteY17" fmla="*/ 162273 h 2676273"/>
                  <a:gd name="connsiteX18" fmla="*/ 1303434 w 2678023"/>
                  <a:gd name="connsiteY18" fmla="*/ 192716 h 2676273"/>
                  <a:gd name="connsiteX19" fmla="*/ 1376702 w 2678023"/>
                  <a:gd name="connsiteY19" fmla="*/ 192716 h 2676273"/>
                  <a:gd name="connsiteX20" fmla="*/ 1409209 w 2678023"/>
                  <a:gd name="connsiteY20" fmla="*/ 163305 h 2676273"/>
                  <a:gd name="connsiteX21" fmla="*/ 1447392 w 2678023"/>
                  <a:gd name="connsiteY21" fmla="*/ 37922 h 2676273"/>
                  <a:gd name="connsiteX22" fmla="*/ 1499505 w 2678023"/>
                  <a:gd name="connsiteY22" fmla="*/ 256 h 2676273"/>
                  <a:gd name="connsiteX23" fmla="*/ 1513436 w 2678023"/>
                  <a:gd name="connsiteY23" fmla="*/ 772 h 2676273"/>
                  <a:gd name="connsiteX24" fmla="*/ 1573290 w 2678023"/>
                  <a:gd name="connsiteY24" fmla="*/ 65269 h 2676273"/>
                  <a:gd name="connsiteX25" fmla="*/ 1576902 w 2678023"/>
                  <a:gd name="connsiteY25" fmla="*/ 185492 h 2676273"/>
                  <a:gd name="connsiteX26" fmla="*/ 1598057 w 2678023"/>
                  <a:gd name="connsiteY26" fmla="*/ 220578 h 2676273"/>
                  <a:gd name="connsiteX27" fmla="*/ 1674422 w 2678023"/>
                  <a:gd name="connsiteY27" fmla="*/ 240702 h 2676273"/>
                  <a:gd name="connsiteX28" fmla="*/ 1710540 w 2678023"/>
                  <a:gd name="connsiteY28" fmla="*/ 221610 h 2676273"/>
                  <a:gd name="connsiteX29" fmla="*/ 1779165 w 2678023"/>
                  <a:gd name="connsiteY29" fmla="*/ 111707 h 2676273"/>
                  <a:gd name="connsiteX30" fmla="*/ 1845726 w 2678023"/>
                  <a:gd name="connsiteY30" fmla="*/ 88488 h 2676273"/>
                  <a:gd name="connsiteX31" fmla="*/ 1857594 w 2678023"/>
                  <a:gd name="connsiteY31" fmla="*/ 92616 h 2676273"/>
                  <a:gd name="connsiteX32" fmla="*/ 1895260 w 2678023"/>
                  <a:gd name="connsiteY32" fmla="*/ 166401 h 2676273"/>
                  <a:gd name="connsiteX33" fmla="*/ 1868429 w 2678023"/>
                  <a:gd name="connsiteY33" fmla="*/ 281980 h 2676273"/>
                  <a:gd name="connsiteX34" fmla="*/ 1887004 w 2678023"/>
                  <a:gd name="connsiteY34" fmla="*/ 332030 h 2676273"/>
                  <a:gd name="connsiteX35" fmla="*/ 1946857 w 2678023"/>
                  <a:gd name="connsiteY35" fmla="*/ 365052 h 2676273"/>
                  <a:gd name="connsiteX36" fmla="*/ 1986588 w 2678023"/>
                  <a:gd name="connsiteY36" fmla="*/ 355765 h 2676273"/>
                  <a:gd name="connsiteX37" fmla="*/ 2081528 w 2678023"/>
                  <a:gd name="connsiteY37" fmla="*/ 267532 h 2676273"/>
                  <a:gd name="connsiteX38" fmla="*/ 2151701 w 2678023"/>
                  <a:gd name="connsiteY38" fmla="*/ 261857 h 2676273"/>
                  <a:gd name="connsiteX39" fmla="*/ 2155312 w 2678023"/>
                  <a:gd name="connsiteY39" fmla="*/ 264437 h 2676273"/>
                  <a:gd name="connsiteX40" fmla="*/ 2177500 w 2678023"/>
                  <a:gd name="connsiteY40" fmla="*/ 353701 h 2676273"/>
                  <a:gd name="connsiteX41" fmla="*/ 2122290 w 2678023"/>
                  <a:gd name="connsiteY41" fmla="*/ 456896 h 2676273"/>
                  <a:gd name="connsiteX42" fmla="*/ 2126934 w 2678023"/>
                  <a:gd name="connsiteY42" fmla="*/ 505914 h 2676273"/>
                  <a:gd name="connsiteX43" fmla="*/ 2173372 w 2678023"/>
                  <a:gd name="connsiteY43" fmla="*/ 551836 h 2676273"/>
                  <a:gd name="connsiteX44" fmla="*/ 2219810 w 2678023"/>
                  <a:gd name="connsiteY44" fmla="*/ 555964 h 2676273"/>
                  <a:gd name="connsiteX45" fmla="*/ 2336937 w 2678023"/>
                  <a:gd name="connsiteY45" fmla="*/ 494046 h 2676273"/>
                  <a:gd name="connsiteX46" fmla="*/ 2400917 w 2678023"/>
                  <a:gd name="connsiteY46" fmla="*/ 507462 h 2676273"/>
                  <a:gd name="connsiteX47" fmla="*/ 2420525 w 2678023"/>
                  <a:gd name="connsiteY47" fmla="*/ 533777 h 2676273"/>
                  <a:gd name="connsiteX48" fmla="*/ 2415365 w 2678023"/>
                  <a:gd name="connsiteY48" fmla="*/ 591566 h 2676273"/>
                  <a:gd name="connsiteX49" fmla="*/ 2321973 w 2678023"/>
                  <a:gd name="connsiteY49" fmla="*/ 692182 h 2676273"/>
                  <a:gd name="connsiteX50" fmla="*/ 2313718 w 2678023"/>
                  <a:gd name="connsiteY50" fmla="*/ 733460 h 2676273"/>
                  <a:gd name="connsiteX51" fmla="*/ 2349320 w 2678023"/>
                  <a:gd name="connsiteY51" fmla="*/ 795377 h 2676273"/>
                  <a:gd name="connsiteX52" fmla="*/ 2394726 w 2678023"/>
                  <a:gd name="connsiteY52" fmla="*/ 810341 h 2676273"/>
                  <a:gd name="connsiteX53" fmla="*/ 2526816 w 2678023"/>
                  <a:gd name="connsiteY53" fmla="*/ 780414 h 2676273"/>
                  <a:gd name="connsiteX54" fmla="*/ 2575834 w 2678023"/>
                  <a:gd name="connsiteY54" fmla="*/ 803117 h 2676273"/>
                  <a:gd name="connsiteX55" fmla="*/ 2591313 w 2678023"/>
                  <a:gd name="connsiteY55" fmla="*/ 838719 h 2676273"/>
                  <a:gd name="connsiteX56" fmla="*/ 2570158 w 2678023"/>
                  <a:gd name="connsiteY56" fmla="*/ 896509 h 2676273"/>
                  <a:gd name="connsiteX57" fmla="*/ 2461287 w 2678023"/>
                  <a:gd name="connsiteY57" fmla="*/ 964103 h 2676273"/>
                  <a:gd name="connsiteX58" fmla="*/ 2438068 w 2678023"/>
                  <a:gd name="connsiteY58" fmla="*/ 1014669 h 2676273"/>
                  <a:gd name="connsiteX59" fmla="*/ 2454063 w 2678023"/>
                  <a:gd name="connsiteY59" fmla="*/ 1073490 h 2676273"/>
                  <a:gd name="connsiteX60" fmla="*/ 2492762 w 2678023"/>
                  <a:gd name="connsiteY60" fmla="*/ 1100837 h 2676273"/>
                  <a:gd name="connsiteX61" fmla="*/ 2628464 w 2678023"/>
                  <a:gd name="connsiteY61" fmla="*/ 1105997 h 2676273"/>
                  <a:gd name="connsiteX62" fmla="*/ 2672322 w 2678023"/>
                  <a:gd name="connsiteY62" fmla="*/ 1140567 h 2676273"/>
                  <a:gd name="connsiteX63" fmla="*/ 2677998 w 2678023"/>
                  <a:gd name="connsiteY63" fmla="*/ 1182361 h 2676273"/>
                  <a:gd name="connsiteX64" fmla="*/ 2644459 w 2678023"/>
                  <a:gd name="connsiteY64" fmla="*/ 1229831 h 2676273"/>
                  <a:gd name="connsiteX65" fmla="*/ 2522172 w 2678023"/>
                  <a:gd name="connsiteY65" fmla="*/ 1267498 h 2676273"/>
                  <a:gd name="connsiteX66" fmla="*/ 2483990 w 2678023"/>
                  <a:gd name="connsiteY66" fmla="*/ 1315999 h 2676273"/>
                  <a:gd name="connsiteX67" fmla="*/ 2486570 w 2678023"/>
                  <a:gd name="connsiteY67" fmla="*/ 1379981 h 2676273"/>
                  <a:gd name="connsiteX68" fmla="*/ 2512885 w 2678023"/>
                  <a:gd name="connsiteY68" fmla="*/ 1407843 h 2676273"/>
                  <a:gd name="connsiteX69" fmla="*/ 2641363 w 2678023"/>
                  <a:gd name="connsiteY69" fmla="*/ 1447058 h 2676273"/>
                  <a:gd name="connsiteX70" fmla="*/ 2677998 w 2678023"/>
                  <a:gd name="connsiteY70" fmla="*/ 1498139 h 2676273"/>
                  <a:gd name="connsiteX71" fmla="*/ 2677998 w 2678023"/>
                  <a:gd name="connsiteY71" fmla="*/ 1507427 h 2676273"/>
                  <a:gd name="connsiteX72" fmla="*/ 2611952 w 2678023"/>
                  <a:gd name="connsiteY72" fmla="*/ 1572956 h 2676273"/>
                  <a:gd name="connsiteX73" fmla="*/ 2490182 w 2678023"/>
                  <a:gd name="connsiteY73" fmla="*/ 1576568 h 2676273"/>
                  <a:gd name="connsiteX74" fmla="*/ 2457675 w 2678023"/>
                  <a:gd name="connsiteY74" fmla="*/ 1596691 h 2676273"/>
                  <a:gd name="connsiteX75" fmla="*/ 2437036 w 2678023"/>
                  <a:gd name="connsiteY75" fmla="*/ 1673056 h 2676273"/>
                  <a:gd name="connsiteX76" fmla="*/ 2457159 w 2678023"/>
                  <a:gd name="connsiteY76" fmla="*/ 1710206 h 2676273"/>
                  <a:gd name="connsiteX77" fmla="*/ 2564483 w 2678023"/>
                  <a:gd name="connsiteY77" fmla="*/ 1777283 h 2676273"/>
                  <a:gd name="connsiteX78" fmla="*/ 2588733 w 2678023"/>
                  <a:gd name="connsiteY78" fmla="*/ 1845908 h 2676273"/>
                  <a:gd name="connsiteX79" fmla="*/ 2571706 w 2678023"/>
                  <a:gd name="connsiteY79" fmla="*/ 1880995 h 2676273"/>
                  <a:gd name="connsiteX80" fmla="*/ 2538684 w 2678023"/>
                  <a:gd name="connsiteY80" fmla="*/ 1897506 h 2676273"/>
                  <a:gd name="connsiteX81" fmla="*/ 2456643 w 2678023"/>
                  <a:gd name="connsiteY81" fmla="*/ 1879447 h 2676273"/>
                  <a:gd name="connsiteX82" fmla="*/ 2389566 w 2678023"/>
                  <a:gd name="connsiteY82" fmla="*/ 1863967 h 2676273"/>
                  <a:gd name="connsiteX83" fmla="*/ 2354479 w 2678023"/>
                  <a:gd name="connsiteY83" fmla="*/ 1874803 h 2676273"/>
                  <a:gd name="connsiteX84" fmla="*/ 2312170 w 2678023"/>
                  <a:gd name="connsiteY84" fmla="*/ 1950652 h 2676273"/>
                  <a:gd name="connsiteX85" fmla="*/ 2322489 w 2678023"/>
                  <a:gd name="connsiteY85" fmla="*/ 1983158 h 2676273"/>
                  <a:gd name="connsiteX86" fmla="*/ 2412785 w 2678023"/>
                  <a:gd name="connsiteY86" fmla="*/ 2080162 h 2676273"/>
                  <a:gd name="connsiteX87" fmla="*/ 2418461 w 2678023"/>
                  <a:gd name="connsiteY87" fmla="*/ 2146723 h 2676273"/>
                  <a:gd name="connsiteX88" fmla="*/ 2414849 w 2678023"/>
                  <a:gd name="connsiteY88" fmla="*/ 2151883 h 2676273"/>
                  <a:gd name="connsiteX89" fmla="*/ 2324037 w 2678023"/>
                  <a:gd name="connsiteY89" fmla="*/ 2174586 h 2676273"/>
                  <a:gd name="connsiteX90" fmla="*/ 2219294 w 2678023"/>
                  <a:gd name="connsiteY90" fmla="*/ 2118860 h 2676273"/>
                  <a:gd name="connsiteX91" fmla="*/ 2178531 w 2678023"/>
                  <a:gd name="connsiteY91" fmla="*/ 2120408 h 2676273"/>
                  <a:gd name="connsiteX92" fmla="*/ 2125386 w 2678023"/>
                  <a:gd name="connsiteY92" fmla="*/ 2172522 h 2676273"/>
                  <a:gd name="connsiteX93" fmla="*/ 2122806 w 2678023"/>
                  <a:gd name="connsiteY93" fmla="*/ 2217412 h 2676273"/>
                  <a:gd name="connsiteX94" fmla="*/ 2184723 w 2678023"/>
                  <a:gd name="connsiteY94" fmla="*/ 2334539 h 2676273"/>
                  <a:gd name="connsiteX95" fmla="*/ 2174404 w 2678023"/>
                  <a:gd name="connsiteY95" fmla="*/ 2395424 h 2676273"/>
                  <a:gd name="connsiteX96" fmla="*/ 2164084 w 2678023"/>
                  <a:gd name="connsiteY96" fmla="*/ 2404712 h 2676273"/>
                  <a:gd name="connsiteX97" fmla="*/ 2075336 w 2678023"/>
                  <a:gd name="connsiteY97" fmla="*/ 2401616 h 2676273"/>
                  <a:gd name="connsiteX98" fmla="*/ 1988652 w 2678023"/>
                  <a:gd name="connsiteY98" fmla="*/ 2320607 h 2676273"/>
                  <a:gd name="connsiteX99" fmla="*/ 1944277 w 2678023"/>
                  <a:gd name="connsiteY99" fmla="*/ 2311836 h 2676273"/>
                  <a:gd name="connsiteX100" fmla="*/ 1883392 w 2678023"/>
                  <a:gd name="connsiteY100" fmla="*/ 2346406 h 2676273"/>
                  <a:gd name="connsiteX101" fmla="*/ 1868429 w 2678023"/>
                  <a:gd name="connsiteY101" fmla="*/ 2391812 h 2676273"/>
                  <a:gd name="connsiteX102" fmla="*/ 1899388 w 2678023"/>
                  <a:gd name="connsiteY102" fmla="*/ 2526998 h 2676273"/>
                  <a:gd name="connsiteX103" fmla="*/ 1879264 w 2678023"/>
                  <a:gd name="connsiteY103" fmla="*/ 2571888 h 2676273"/>
                  <a:gd name="connsiteX104" fmla="*/ 1841082 w 2678023"/>
                  <a:gd name="connsiteY104" fmla="*/ 2588916 h 2676273"/>
                  <a:gd name="connsiteX105" fmla="*/ 1782777 w 2678023"/>
                  <a:gd name="connsiteY105" fmla="*/ 2568277 h 2676273"/>
                  <a:gd name="connsiteX106" fmla="*/ 1715184 w 2678023"/>
                  <a:gd name="connsiteY106" fmla="*/ 2459405 h 2676273"/>
                  <a:gd name="connsiteX107" fmla="*/ 1664618 w 2678023"/>
                  <a:gd name="connsiteY107" fmla="*/ 2435670 h 2676273"/>
                  <a:gd name="connsiteX108" fmla="*/ 1610440 w 2678023"/>
                  <a:gd name="connsiteY108" fmla="*/ 2450118 h 2676273"/>
                  <a:gd name="connsiteX109" fmla="*/ 1577418 w 2678023"/>
                  <a:gd name="connsiteY109" fmla="*/ 2495008 h 2676273"/>
                  <a:gd name="connsiteX110" fmla="*/ 1573806 w 2678023"/>
                  <a:gd name="connsiteY110" fmla="*/ 2616778 h 2676273"/>
                  <a:gd name="connsiteX111" fmla="*/ 1526852 w 2678023"/>
                  <a:gd name="connsiteY111" fmla="*/ 2672504 h 2676273"/>
                  <a:gd name="connsiteX112" fmla="*/ 1497441 w 2678023"/>
                  <a:gd name="connsiteY112" fmla="*/ 2676116 h 2676273"/>
                  <a:gd name="connsiteX113" fmla="*/ 1449972 w 2678023"/>
                  <a:gd name="connsiteY113" fmla="*/ 2644125 h 2676273"/>
                  <a:gd name="connsiteX114" fmla="*/ 1410241 w 2678023"/>
                  <a:gd name="connsiteY114" fmla="*/ 2514615 h 2676273"/>
                  <a:gd name="connsiteX115" fmla="*/ 1373091 w 2678023"/>
                  <a:gd name="connsiteY115" fmla="*/ 2482624 h 2676273"/>
                  <a:gd name="connsiteX116" fmla="*/ 1304982 w 2678023"/>
                  <a:gd name="connsiteY116" fmla="*/ 2483140 h 2676273"/>
                  <a:gd name="connsiteX117" fmla="*/ 1271959 w 2678023"/>
                  <a:gd name="connsiteY117" fmla="*/ 2511519 h 2676273"/>
                  <a:gd name="connsiteX118" fmla="*/ 1234293 w 2678023"/>
                  <a:gd name="connsiteY118" fmla="*/ 2633806 h 2676273"/>
                  <a:gd name="connsiteX119" fmla="*/ 1170828 w 2678023"/>
                  <a:gd name="connsiteY119" fmla="*/ 2674568 h 2676273"/>
                  <a:gd name="connsiteX120" fmla="*/ 1106847 w 2678023"/>
                  <a:gd name="connsiteY120" fmla="*/ 2602331 h 2676273"/>
                  <a:gd name="connsiteX121" fmla="*/ 1103751 w 2678023"/>
                  <a:gd name="connsiteY121" fmla="*/ 2491396 h 2676273"/>
                  <a:gd name="connsiteX122" fmla="*/ 1080532 w 2678023"/>
                  <a:gd name="connsiteY122" fmla="*/ 2454245 h 2676273"/>
                  <a:gd name="connsiteX123" fmla="*/ 1005199 w 2678023"/>
                  <a:gd name="connsiteY123" fmla="*/ 2435154 h 2676273"/>
                  <a:gd name="connsiteX124" fmla="*/ 969080 w 2678023"/>
                  <a:gd name="connsiteY124" fmla="*/ 2454245 h 2676273"/>
                  <a:gd name="connsiteX125" fmla="*/ 900456 w 2678023"/>
                  <a:gd name="connsiteY125" fmla="*/ 2564149 h 2676273"/>
                  <a:gd name="connsiteX126" fmla="*/ 836474 w 2678023"/>
                  <a:gd name="connsiteY126" fmla="*/ 2587368 h 2676273"/>
                  <a:gd name="connsiteX127" fmla="*/ 831830 w 2678023"/>
                  <a:gd name="connsiteY127" fmla="*/ 2585820 h 2676273"/>
                  <a:gd name="connsiteX128" fmla="*/ 785392 w 2678023"/>
                  <a:gd name="connsiteY128" fmla="*/ 2504811 h 2676273"/>
                  <a:gd name="connsiteX129" fmla="*/ 811707 w 2678023"/>
                  <a:gd name="connsiteY129" fmla="*/ 2390780 h 2676273"/>
                  <a:gd name="connsiteX130" fmla="*/ 794680 w 2678023"/>
                  <a:gd name="connsiteY130" fmla="*/ 2344342 h 2676273"/>
                  <a:gd name="connsiteX131" fmla="*/ 739470 w 2678023"/>
                  <a:gd name="connsiteY131" fmla="*/ 2312352 h 2676273"/>
                  <a:gd name="connsiteX132" fmla="*/ 689421 w 2678023"/>
                  <a:gd name="connsiteY132" fmla="*/ 2321639 h 2676273"/>
                  <a:gd name="connsiteX133" fmla="*/ 596029 w 2678023"/>
                  <a:gd name="connsiteY133" fmla="*/ 2408839 h 2676273"/>
                  <a:gd name="connsiteX134" fmla="*/ 530500 w 2678023"/>
                  <a:gd name="connsiteY134" fmla="*/ 2415031 h 2676273"/>
                  <a:gd name="connsiteX135" fmla="*/ 521212 w 2678023"/>
                  <a:gd name="connsiteY135" fmla="*/ 2408839 h 2676273"/>
                  <a:gd name="connsiteX136" fmla="*/ 500573 w 2678023"/>
                  <a:gd name="connsiteY136" fmla="*/ 2322671 h 2676273"/>
                  <a:gd name="connsiteX137" fmla="*/ 556298 w 2678023"/>
                  <a:gd name="connsiteY137" fmla="*/ 2217928 h 2676273"/>
                  <a:gd name="connsiteX138" fmla="*/ 552171 w 2678023"/>
                  <a:gd name="connsiteY138" fmla="*/ 2168910 h 2676273"/>
                  <a:gd name="connsiteX139" fmla="*/ 505733 w 2678023"/>
                  <a:gd name="connsiteY139" fmla="*/ 2122988 h 2676273"/>
                  <a:gd name="connsiteX140" fmla="*/ 457747 w 2678023"/>
                  <a:gd name="connsiteY140" fmla="*/ 2119376 h 2676273"/>
                  <a:gd name="connsiteX141" fmla="*/ 341652 w 2678023"/>
                  <a:gd name="connsiteY141" fmla="*/ 2180778 h 2676273"/>
                  <a:gd name="connsiteX142" fmla="*/ 278187 w 2678023"/>
                  <a:gd name="connsiteY142" fmla="*/ 2168910 h 2676273"/>
                  <a:gd name="connsiteX143" fmla="*/ 274059 w 2678023"/>
                  <a:gd name="connsiteY143" fmla="*/ 2164266 h 2676273"/>
                  <a:gd name="connsiteX144" fmla="*/ 276639 w 2678023"/>
                  <a:gd name="connsiteY144" fmla="*/ 2069326 h 2676273"/>
                  <a:gd name="connsiteX145" fmla="*/ 354551 w 2678023"/>
                  <a:gd name="connsiteY145" fmla="*/ 1986254 h 2676273"/>
                  <a:gd name="connsiteX146" fmla="*/ 363839 w 2678023"/>
                  <a:gd name="connsiteY146" fmla="*/ 1940848 h 2676273"/>
                  <a:gd name="connsiteX147" fmla="*/ 328237 w 2678023"/>
                  <a:gd name="connsiteY147" fmla="*/ 1878931 h 2676273"/>
                  <a:gd name="connsiteX148" fmla="*/ 283347 w 2678023"/>
                  <a:gd name="connsiteY148" fmla="*/ 1866031 h 2676273"/>
                  <a:gd name="connsiteX149" fmla="*/ 170864 w 2678023"/>
                  <a:gd name="connsiteY149" fmla="*/ 1891830 h 2676273"/>
                  <a:gd name="connsiteX150" fmla="*/ 155900 w 2678023"/>
                  <a:gd name="connsiteY150" fmla="*/ 1895442 h 2676273"/>
                  <a:gd name="connsiteX151" fmla="*/ 100175 w 2678023"/>
                  <a:gd name="connsiteY151" fmla="*/ 1868095 h 2676273"/>
                  <a:gd name="connsiteX152" fmla="*/ 87275 w 2678023"/>
                  <a:gd name="connsiteY152" fmla="*/ 1838169 h 2676273"/>
                  <a:gd name="connsiteX153" fmla="*/ 107915 w 2678023"/>
                  <a:gd name="connsiteY153" fmla="*/ 1779863 h 2676273"/>
                  <a:gd name="connsiteX154" fmla="*/ 213690 w 2678023"/>
                  <a:gd name="connsiteY154" fmla="*/ 1713818 h 2676273"/>
                  <a:gd name="connsiteX155" fmla="*/ 238972 w 2678023"/>
                  <a:gd name="connsiteY155" fmla="*/ 1654481 h 2676273"/>
                  <a:gd name="connsiteX156" fmla="*/ 222977 w 2678023"/>
                  <a:gd name="connsiteY156" fmla="*/ 1600819 h 2676273"/>
                  <a:gd name="connsiteX157" fmla="*/ 184279 w 2678023"/>
                  <a:gd name="connsiteY157" fmla="*/ 1575020 h 2676273"/>
                  <a:gd name="connsiteX158" fmla="*/ 59413 w 2678023"/>
                  <a:gd name="connsiteY158" fmla="*/ 1571408 h 2676273"/>
                  <a:gd name="connsiteX159" fmla="*/ 3687 w 2678023"/>
                  <a:gd name="connsiteY159" fmla="*/ 1524454 h 2676273"/>
                  <a:gd name="connsiteX160" fmla="*/ 1623 w 2678023"/>
                  <a:gd name="connsiteY160" fmla="*/ 1513619 h 2676273"/>
                  <a:gd name="connsiteX161" fmla="*/ 48577 w 2678023"/>
                  <a:gd name="connsiteY161" fmla="*/ 1442414 h 2676273"/>
                  <a:gd name="connsiteX162" fmla="*/ 160544 w 2678023"/>
                  <a:gd name="connsiteY162" fmla="*/ 1408359 h 2676273"/>
                  <a:gd name="connsiteX163" fmla="*/ 194083 w 2678023"/>
                  <a:gd name="connsiteY163" fmla="*/ 1370693 h 2676273"/>
                  <a:gd name="connsiteX164" fmla="*/ 192534 w 2678023"/>
                  <a:gd name="connsiteY164" fmla="*/ 1298972 h 2676273"/>
                  <a:gd name="connsiteX165" fmla="*/ 166220 w 2678023"/>
                  <a:gd name="connsiteY165" fmla="*/ 1269561 h 2676273"/>
                  <a:gd name="connsiteX166" fmla="*/ 47029 w 2678023"/>
                  <a:gd name="connsiteY166" fmla="*/ 1232927 h 2676273"/>
                  <a:gd name="connsiteX167" fmla="*/ 1623 w 2678023"/>
                  <a:gd name="connsiteY167" fmla="*/ 1166882 h 2676273"/>
                  <a:gd name="connsiteX168" fmla="*/ 6267 w 2678023"/>
                  <a:gd name="connsiteY168" fmla="*/ 1139535 h 2676273"/>
                  <a:gd name="connsiteX169" fmla="*/ 49093 w 2678023"/>
                  <a:gd name="connsiteY169" fmla="*/ 1105481 h 2676273"/>
                  <a:gd name="connsiteX170" fmla="*/ 164672 w 2678023"/>
                  <a:gd name="connsiteY170" fmla="*/ 1101869 h 2676273"/>
                  <a:gd name="connsiteX171" fmla="*/ 181699 w 2678023"/>
                  <a:gd name="connsiteY171" fmla="*/ 1101353 h 2676273"/>
                  <a:gd name="connsiteX172" fmla="*/ 227621 w 2678023"/>
                  <a:gd name="connsiteY172" fmla="*/ 1065234 h 2676273"/>
                  <a:gd name="connsiteX173" fmla="*/ 241036 w 2678023"/>
                  <a:gd name="connsiteY173" fmla="*/ 1014153 h 2676273"/>
                  <a:gd name="connsiteX174" fmla="*/ 219366 w 2678023"/>
                  <a:gd name="connsiteY174" fmla="*/ 965651 h 2676273"/>
                  <a:gd name="connsiteX175" fmla="*/ 113590 w 2678023"/>
                  <a:gd name="connsiteY175" fmla="*/ 899605 h 2676273"/>
                  <a:gd name="connsiteX176" fmla="*/ 89855 w 2678023"/>
                  <a:gd name="connsiteY176" fmla="*/ 832012 h 2676273"/>
                  <a:gd name="connsiteX177" fmla="*/ 104818 w 2678023"/>
                  <a:gd name="connsiteY177" fmla="*/ 799505 h 2676273"/>
                  <a:gd name="connsiteX178" fmla="*/ 151256 w 2678023"/>
                  <a:gd name="connsiteY178" fmla="*/ 779898 h 2676273"/>
                  <a:gd name="connsiteX179" fmla="*/ 283347 w 2678023"/>
                  <a:gd name="connsiteY179" fmla="*/ 810341 h 2676273"/>
                  <a:gd name="connsiteX180" fmla="*/ 331332 w 2678023"/>
                  <a:gd name="connsiteY180" fmla="*/ 794345 h 2676273"/>
                  <a:gd name="connsiteX181" fmla="*/ 363839 w 2678023"/>
                  <a:gd name="connsiteY181" fmla="*/ 737588 h 2676273"/>
                  <a:gd name="connsiteX182" fmla="*/ 354551 w 2678023"/>
                  <a:gd name="connsiteY182" fmla="*/ 689086 h 2676273"/>
                  <a:gd name="connsiteX183" fmla="*/ 266835 w 2678023"/>
                  <a:gd name="connsiteY183" fmla="*/ 595694 h 2676273"/>
                  <a:gd name="connsiteX184" fmla="*/ 261675 w 2678023"/>
                  <a:gd name="connsiteY184" fmla="*/ 529133 h 2676273"/>
                  <a:gd name="connsiteX185" fmla="*/ 270447 w 2678023"/>
                  <a:gd name="connsiteY185" fmla="*/ 516233 h 2676273"/>
                  <a:gd name="connsiteX186" fmla="*/ 349907 w 2678023"/>
                  <a:gd name="connsiteY186" fmla="*/ 498690 h 2676273"/>
                  <a:gd name="connsiteX187" fmla="*/ 457231 w 2678023"/>
                  <a:gd name="connsiteY187" fmla="*/ 555964 h 2676273"/>
                  <a:gd name="connsiteX188" fmla="*/ 507797 w 2678023"/>
                  <a:gd name="connsiteY188" fmla="*/ 551320 h 2676273"/>
                  <a:gd name="connsiteX189" fmla="*/ 551139 w 2678023"/>
                  <a:gd name="connsiteY189" fmla="*/ 508494 h 2676273"/>
                  <a:gd name="connsiteX190" fmla="*/ 556815 w 2678023"/>
                  <a:gd name="connsiteY190" fmla="*/ 456896 h 2676273"/>
                  <a:gd name="connsiteX191" fmla="*/ 494381 w 2678023"/>
                  <a:gd name="connsiteY191" fmla="*/ 339769 h 2676273"/>
                  <a:gd name="connsiteX192" fmla="*/ 505217 w 2678023"/>
                  <a:gd name="connsiteY192" fmla="*/ 280432 h 2676273"/>
                  <a:gd name="connsiteX193" fmla="*/ 537723 w 2678023"/>
                  <a:gd name="connsiteY193" fmla="*/ 256181 h 2676273"/>
                  <a:gd name="connsiteX194" fmla="*/ 590353 w 2678023"/>
                  <a:gd name="connsiteY194" fmla="*/ 261857 h 2676273"/>
                  <a:gd name="connsiteX195" fmla="*/ 679617 w 2678023"/>
                  <a:gd name="connsiteY195" fmla="*/ 344929 h 2676273"/>
                  <a:gd name="connsiteX196" fmla="*/ 754950 w 2678023"/>
                  <a:gd name="connsiteY196" fmla="*/ 355765 h 2676273"/>
                  <a:gd name="connsiteX197" fmla="*/ 797260 w 2678023"/>
                  <a:gd name="connsiteY197" fmla="*/ 329450 h 2676273"/>
                  <a:gd name="connsiteX198" fmla="*/ 811707 w 2678023"/>
                  <a:gd name="connsiteY198" fmla="*/ 285076 h 2676273"/>
                  <a:gd name="connsiteX199" fmla="*/ 781781 w 2678023"/>
                  <a:gd name="connsiteY199" fmla="*/ 156081 h 2676273"/>
                  <a:gd name="connsiteX200" fmla="*/ 807064 w 2678023"/>
                  <a:gd name="connsiteY200" fmla="*/ 100872 h 2676273"/>
                  <a:gd name="connsiteX201" fmla="*/ 841634 w 2678023"/>
                  <a:gd name="connsiteY201" fmla="*/ 86424 h 2676273"/>
                  <a:gd name="connsiteX202" fmla="*/ 896328 w 2678023"/>
                  <a:gd name="connsiteY202" fmla="*/ 106031 h 2676273"/>
                  <a:gd name="connsiteX203" fmla="*/ 965469 w 2678023"/>
                  <a:gd name="connsiteY203" fmla="*/ 217483 h 2676273"/>
                  <a:gd name="connsiteX204" fmla="*/ 1013455 w 2678023"/>
                  <a:gd name="connsiteY204" fmla="*/ 240702 h 2676273"/>
                  <a:gd name="connsiteX205" fmla="*/ 1077952 w 2678023"/>
                  <a:gd name="connsiteY205" fmla="*/ 222642 h 2676273"/>
                  <a:gd name="connsiteX206" fmla="*/ 1101687 w 2678023"/>
                  <a:gd name="connsiteY206" fmla="*/ 188072 h 2676273"/>
                  <a:gd name="connsiteX207" fmla="*/ 1106847 w 2678023"/>
                  <a:gd name="connsiteY207" fmla="*/ 53918 h 2676273"/>
                  <a:gd name="connsiteX208" fmla="*/ 1145029 w 2678023"/>
                  <a:gd name="connsiteY208" fmla="*/ 4900 h 2676273"/>
                  <a:gd name="connsiteX209" fmla="*/ 1158960 w 2678023"/>
                  <a:gd name="connsiteY209" fmla="*/ 1804 h 2676273"/>
                  <a:gd name="connsiteX210" fmla="*/ 1190637 w 2678023"/>
                  <a:gd name="connsiteY210" fmla="*/ 143 h 267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678023" h="2676273">
                    <a:moveTo>
                      <a:pt x="1338961" y="855269"/>
                    </a:moveTo>
                    <a:cubicBezTo>
                      <a:pt x="1073250" y="855269"/>
                      <a:pt x="857849" y="1070670"/>
                      <a:pt x="857849" y="1336381"/>
                    </a:cubicBezTo>
                    <a:cubicBezTo>
                      <a:pt x="857849" y="1602092"/>
                      <a:pt x="1073250" y="1817493"/>
                      <a:pt x="1338961" y="1817493"/>
                    </a:cubicBezTo>
                    <a:cubicBezTo>
                      <a:pt x="1604672" y="1817493"/>
                      <a:pt x="1820073" y="1602092"/>
                      <a:pt x="1820073" y="1336381"/>
                    </a:cubicBezTo>
                    <a:cubicBezTo>
                      <a:pt x="1820073" y="1070670"/>
                      <a:pt x="1604672" y="855269"/>
                      <a:pt x="1338961" y="855269"/>
                    </a:cubicBezTo>
                    <a:close/>
                    <a:moveTo>
                      <a:pt x="1338961" y="545806"/>
                    </a:moveTo>
                    <a:cubicBezTo>
                      <a:pt x="1775584" y="545806"/>
                      <a:pt x="2129536" y="899758"/>
                      <a:pt x="2129536" y="1336381"/>
                    </a:cubicBezTo>
                    <a:cubicBezTo>
                      <a:pt x="2129536" y="1773004"/>
                      <a:pt x="1775584" y="2126956"/>
                      <a:pt x="1338961" y="2126956"/>
                    </a:cubicBezTo>
                    <a:cubicBezTo>
                      <a:pt x="902338" y="2126956"/>
                      <a:pt x="548386" y="1773004"/>
                      <a:pt x="548386" y="1336381"/>
                    </a:cubicBezTo>
                    <a:cubicBezTo>
                      <a:pt x="548386" y="899758"/>
                      <a:pt x="902338" y="545806"/>
                      <a:pt x="1338961" y="545806"/>
                    </a:cubicBezTo>
                    <a:close/>
                    <a:moveTo>
                      <a:pt x="1340068" y="359376"/>
                    </a:moveTo>
                    <a:cubicBezTo>
                      <a:pt x="796228" y="358860"/>
                      <a:pt x="363839" y="794861"/>
                      <a:pt x="361775" y="1331995"/>
                    </a:cubicBezTo>
                    <a:cubicBezTo>
                      <a:pt x="359711" y="1882027"/>
                      <a:pt x="806032" y="2314416"/>
                      <a:pt x="1338521" y="2312868"/>
                    </a:cubicBezTo>
                    <a:cubicBezTo>
                      <a:pt x="1869461" y="2314932"/>
                      <a:pt x="2317329" y="1887702"/>
                      <a:pt x="2316814" y="1335606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lose/>
                    <a:moveTo>
                      <a:pt x="1190637" y="143"/>
                    </a:moveTo>
                    <a:cubicBezTo>
                      <a:pt x="1216299" y="1546"/>
                      <a:pt x="1225780" y="13543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3"/>
                      <a:pt x="2498437" y="942948"/>
                      <a:pt x="2461287" y="964103"/>
                    </a:cubicBezTo>
                    <a:cubicBezTo>
                      <a:pt x="2440132" y="976486"/>
                      <a:pt x="2434456" y="992998"/>
                      <a:pt x="2438068" y="1014669"/>
                    </a:cubicBezTo>
                    <a:cubicBezTo>
                      <a:pt x="2441164" y="1034792"/>
                      <a:pt x="2446840" y="1054399"/>
                      <a:pt x="2454063" y="1073490"/>
                    </a:cubicBezTo>
                    <a:cubicBezTo>
                      <a:pt x="2460771" y="1091033"/>
                      <a:pt x="2472638" y="1100321"/>
                      <a:pt x="2492762" y="1100837"/>
                    </a:cubicBezTo>
                    <a:cubicBezTo>
                      <a:pt x="2538168" y="1101353"/>
                      <a:pt x="2583058" y="1104449"/>
                      <a:pt x="2628464" y="1105997"/>
                    </a:cubicBezTo>
                    <a:cubicBezTo>
                      <a:pt x="2653230" y="1107029"/>
                      <a:pt x="2665614" y="1116832"/>
                      <a:pt x="2672322" y="1140567"/>
                    </a:cubicBezTo>
                    <a:cubicBezTo>
                      <a:pt x="2676449" y="1153983"/>
                      <a:pt x="2677998" y="1167914"/>
                      <a:pt x="2677998" y="1182361"/>
                    </a:cubicBezTo>
                    <a:cubicBezTo>
                      <a:pt x="2677998" y="1210224"/>
                      <a:pt x="2670258" y="1221576"/>
                      <a:pt x="2644459" y="1229831"/>
                    </a:cubicBezTo>
                    <a:cubicBezTo>
                      <a:pt x="2603697" y="1242731"/>
                      <a:pt x="2562934" y="1255114"/>
                      <a:pt x="2522172" y="1267498"/>
                    </a:cubicBezTo>
                    <a:cubicBezTo>
                      <a:pt x="2492762" y="1276269"/>
                      <a:pt x="2485022" y="1285557"/>
                      <a:pt x="2483990" y="1315999"/>
                    </a:cubicBezTo>
                    <a:cubicBezTo>
                      <a:pt x="2483474" y="1337154"/>
                      <a:pt x="2481926" y="1358825"/>
                      <a:pt x="2486570" y="1379981"/>
                    </a:cubicBezTo>
                    <a:cubicBezTo>
                      <a:pt x="2489666" y="1394428"/>
                      <a:pt x="2498437" y="1403200"/>
                      <a:pt x="2512885" y="1407843"/>
                    </a:cubicBezTo>
                    <a:cubicBezTo>
                      <a:pt x="2555711" y="1420743"/>
                      <a:pt x="2598537" y="1433642"/>
                      <a:pt x="2641363" y="1447058"/>
                    </a:cubicBezTo>
                    <a:cubicBezTo>
                      <a:pt x="2671290" y="1456345"/>
                      <a:pt x="2678514" y="1466665"/>
                      <a:pt x="2677998" y="1498139"/>
                    </a:cubicBezTo>
                    <a:cubicBezTo>
                      <a:pt x="2677998" y="1501235"/>
                      <a:pt x="2677998" y="1504331"/>
                      <a:pt x="2677998" y="1507427"/>
                    </a:cubicBezTo>
                    <a:cubicBezTo>
                      <a:pt x="2675934" y="1555929"/>
                      <a:pt x="2660454" y="1571408"/>
                      <a:pt x="2611952" y="1572956"/>
                    </a:cubicBezTo>
                    <a:cubicBezTo>
                      <a:pt x="2571190" y="1573988"/>
                      <a:pt x="2530944" y="1576052"/>
                      <a:pt x="2490182" y="1576568"/>
                    </a:cubicBezTo>
                    <a:cubicBezTo>
                      <a:pt x="2474702" y="1577084"/>
                      <a:pt x="2463867" y="1583792"/>
                      <a:pt x="2457675" y="1596691"/>
                    </a:cubicBezTo>
                    <a:cubicBezTo>
                      <a:pt x="2446324" y="1620942"/>
                      <a:pt x="2439100" y="1646225"/>
                      <a:pt x="2437036" y="1673056"/>
                    </a:cubicBezTo>
                    <a:cubicBezTo>
                      <a:pt x="2435488" y="1690083"/>
                      <a:pt x="2442712" y="1701435"/>
                      <a:pt x="2457159" y="1710206"/>
                    </a:cubicBezTo>
                    <a:cubicBezTo>
                      <a:pt x="2493278" y="1732393"/>
                      <a:pt x="2528880" y="1754580"/>
                      <a:pt x="2564483" y="1777283"/>
                    </a:cubicBezTo>
                    <a:cubicBezTo>
                      <a:pt x="2596989" y="1797406"/>
                      <a:pt x="2601117" y="1809790"/>
                      <a:pt x="2588733" y="1845908"/>
                    </a:cubicBezTo>
                    <a:cubicBezTo>
                      <a:pt x="2584606" y="1858292"/>
                      <a:pt x="2578930" y="1870159"/>
                      <a:pt x="2571706" y="1880995"/>
                    </a:cubicBezTo>
                    <a:cubicBezTo>
                      <a:pt x="2564998" y="1890798"/>
                      <a:pt x="2554163" y="1897506"/>
                      <a:pt x="2538684" y="1897506"/>
                    </a:cubicBezTo>
                    <a:cubicBezTo>
                      <a:pt x="2511337" y="1891314"/>
                      <a:pt x="2483990" y="1885122"/>
                      <a:pt x="2456643" y="1879447"/>
                    </a:cubicBezTo>
                    <a:cubicBezTo>
                      <a:pt x="2434456" y="1874287"/>
                      <a:pt x="2411753" y="1869643"/>
                      <a:pt x="2389566" y="1863967"/>
                    </a:cubicBezTo>
                    <a:cubicBezTo>
                      <a:pt x="2375119" y="1860355"/>
                      <a:pt x="2363767" y="1864483"/>
                      <a:pt x="2354479" y="1874803"/>
                    </a:cubicBezTo>
                    <a:cubicBezTo>
                      <a:pt x="2335389" y="1896990"/>
                      <a:pt x="2320425" y="1922273"/>
                      <a:pt x="2312170" y="1950652"/>
                    </a:cubicBezTo>
                    <a:cubicBezTo>
                      <a:pt x="2308042" y="1964067"/>
                      <a:pt x="2314234" y="1973870"/>
                      <a:pt x="2322489" y="1983158"/>
                    </a:cubicBezTo>
                    <a:cubicBezTo>
                      <a:pt x="2352416" y="2015665"/>
                      <a:pt x="2382858" y="2048171"/>
                      <a:pt x="2412785" y="2080162"/>
                    </a:cubicBezTo>
                    <a:cubicBezTo>
                      <a:pt x="2435488" y="2104413"/>
                      <a:pt x="2436520" y="2118860"/>
                      <a:pt x="2418461" y="2146723"/>
                    </a:cubicBezTo>
                    <a:cubicBezTo>
                      <a:pt x="2417429" y="2148271"/>
                      <a:pt x="2416397" y="2150335"/>
                      <a:pt x="2414849" y="2151883"/>
                    </a:cubicBezTo>
                    <a:cubicBezTo>
                      <a:pt x="2380795" y="2197805"/>
                      <a:pt x="2365831" y="2198321"/>
                      <a:pt x="2324037" y="2174586"/>
                    </a:cubicBezTo>
                    <a:cubicBezTo>
                      <a:pt x="2289982" y="2154979"/>
                      <a:pt x="2253864" y="2137435"/>
                      <a:pt x="2219294" y="2118860"/>
                    </a:cubicBezTo>
                    <a:cubicBezTo>
                      <a:pt x="2204846" y="2111121"/>
                      <a:pt x="2191431" y="2111121"/>
                      <a:pt x="2178531" y="2120408"/>
                    </a:cubicBezTo>
                    <a:cubicBezTo>
                      <a:pt x="2157892" y="2134856"/>
                      <a:pt x="2140349" y="2152399"/>
                      <a:pt x="2125386" y="2172522"/>
                    </a:cubicBezTo>
                    <a:cubicBezTo>
                      <a:pt x="2114550" y="2186969"/>
                      <a:pt x="2114034" y="2201417"/>
                      <a:pt x="2122806" y="2217412"/>
                    </a:cubicBezTo>
                    <a:cubicBezTo>
                      <a:pt x="2143961" y="2256110"/>
                      <a:pt x="2164600" y="2295324"/>
                      <a:pt x="2184723" y="2334539"/>
                    </a:cubicBezTo>
                    <a:cubicBezTo>
                      <a:pt x="2198655" y="2361886"/>
                      <a:pt x="2196591" y="2374269"/>
                      <a:pt x="2174404" y="2395424"/>
                    </a:cubicBezTo>
                    <a:cubicBezTo>
                      <a:pt x="2170792" y="2398520"/>
                      <a:pt x="2167696" y="2402132"/>
                      <a:pt x="2164084" y="2404712"/>
                    </a:cubicBezTo>
                    <a:cubicBezTo>
                      <a:pt x="2131062" y="2428963"/>
                      <a:pt x="2114034" y="2440830"/>
                      <a:pt x="2075336" y="2401616"/>
                    </a:cubicBezTo>
                    <a:cubicBezTo>
                      <a:pt x="2047473" y="2373237"/>
                      <a:pt x="2017547" y="2347954"/>
                      <a:pt x="1988652" y="2320607"/>
                    </a:cubicBezTo>
                    <a:cubicBezTo>
                      <a:pt x="1975236" y="2307708"/>
                      <a:pt x="1960789" y="2305128"/>
                      <a:pt x="1944277" y="2311836"/>
                    </a:cubicBezTo>
                    <a:cubicBezTo>
                      <a:pt x="1922607" y="2320607"/>
                      <a:pt x="1901968" y="2331959"/>
                      <a:pt x="1883392" y="2346406"/>
                    </a:cubicBezTo>
                    <a:cubicBezTo>
                      <a:pt x="1867913" y="2358274"/>
                      <a:pt x="1863785" y="2373237"/>
                      <a:pt x="1868429" y="2391812"/>
                    </a:cubicBezTo>
                    <a:cubicBezTo>
                      <a:pt x="1879264" y="2436702"/>
                      <a:pt x="1889584" y="2482108"/>
                      <a:pt x="1899388" y="2526998"/>
                    </a:cubicBezTo>
                    <a:cubicBezTo>
                      <a:pt x="1903516" y="2546605"/>
                      <a:pt x="1896808" y="2561569"/>
                      <a:pt x="1879264" y="2571888"/>
                    </a:cubicBezTo>
                    <a:cubicBezTo>
                      <a:pt x="1867397" y="2579112"/>
                      <a:pt x="1854498" y="2584788"/>
                      <a:pt x="1841082" y="2588916"/>
                    </a:cubicBezTo>
                    <a:cubicBezTo>
                      <a:pt x="1813736" y="2597687"/>
                      <a:pt x="1798256" y="2592527"/>
                      <a:pt x="1782777" y="2568277"/>
                    </a:cubicBezTo>
                    <a:cubicBezTo>
                      <a:pt x="1760074" y="2532158"/>
                      <a:pt x="1736855" y="2496556"/>
                      <a:pt x="1715184" y="2459405"/>
                    </a:cubicBezTo>
                    <a:cubicBezTo>
                      <a:pt x="1703316" y="2439282"/>
                      <a:pt x="1687837" y="2431543"/>
                      <a:pt x="1664618" y="2435670"/>
                    </a:cubicBezTo>
                    <a:cubicBezTo>
                      <a:pt x="1646043" y="2439282"/>
                      <a:pt x="1627984" y="2443926"/>
                      <a:pt x="1610440" y="2450118"/>
                    </a:cubicBezTo>
                    <a:cubicBezTo>
                      <a:pt x="1586190" y="2458889"/>
                      <a:pt x="1578450" y="2469209"/>
                      <a:pt x="1577418" y="2495008"/>
                    </a:cubicBezTo>
                    <a:cubicBezTo>
                      <a:pt x="1575870" y="2535770"/>
                      <a:pt x="1574838" y="2576016"/>
                      <a:pt x="1573806" y="2616778"/>
                    </a:cubicBezTo>
                    <a:cubicBezTo>
                      <a:pt x="1572774" y="2653929"/>
                      <a:pt x="1563487" y="2665796"/>
                      <a:pt x="1526852" y="2672504"/>
                    </a:cubicBezTo>
                    <a:cubicBezTo>
                      <a:pt x="1517049" y="2674568"/>
                      <a:pt x="1507245" y="2675600"/>
                      <a:pt x="1497441" y="2676116"/>
                    </a:cubicBezTo>
                    <a:cubicBezTo>
                      <a:pt x="1473191" y="2677664"/>
                      <a:pt x="1457711" y="2667860"/>
                      <a:pt x="1449972" y="2644125"/>
                    </a:cubicBezTo>
                    <a:cubicBezTo>
                      <a:pt x="1436040" y="2600783"/>
                      <a:pt x="1422624" y="2557957"/>
                      <a:pt x="1410241" y="2514615"/>
                    </a:cubicBezTo>
                    <a:cubicBezTo>
                      <a:pt x="1404565" y="2495008"/>
                      <a:pt x="1392698" y="2485720"/>
                      <a:pt x="1373091" y="2482624"/>
                    </a:cubicBezTo>
                    <a:cubicBezTo>
                      <a:pt x="1350388" y="2479528"/>
                      <a:pt x="1327685" y="2479528"/>
                      <a:pt x="1304982" y="2483140"/>
                    </a:cubicBezTo>
                    <a:cubicBezTo>
                      <a:pt x="1287955" y="2485720"/>
                      <a:pt x="1277119" y="2494492"/>
                      <a:pt x="1271959" y="2511519"/>
                    </a:cubicBezTo>
                    <a:cubicBezTo>
                      <a:pt x="1260092" y="2552281"/>
                      <a:pt x="1247192" y="2593043"/>
                      <a:pt x="1234293" y="2633806"/>
                    </a:cubicBezTo>
                    <a:cubicBezTo>
                      <a:pt x="1222941" y="2670440"/>
                      <a:pt x="1208494" y="2679728"/>
                      <a:pt x="1170828" y="2674568"/>
                    </a:cubicBezTo>
                    <a:cubicBezTo>
                      <a:pt x="1114070" y="2666828"/>
                      <a:pt x="1107362" y="2659088"/>
                      <a:pt x="1106847" y="2602331"/>
                    </a:cubicBezTo>
                    <a:cubicBezTo>
                      <a:pt x="1106331" y="2565181"/>
                      <a:pt x="1104783" y="2528546"/>
                      <a:pt x="1103751" y="2491396"/>
                    </a:cubicBezTo>
                    <a:cubicBezTo>
                      <a:pt x="1103234" y="2474369"/>
                      <a:pt x="1096527" y="2460953"/>
                      <a:pt x="1080532" y="2454245"/>
                    </a:cubicBezTo>
                    <a:cubicBezTo>
                      <a:pt x="1056281" y="2443926"/>
                      <a:pt x="1031514" y="2436702"/>
                      <a:pt x="1005199" y="2435154"/>
                    </a:cubicBezTo>
                    <a:cubicBezTo>
                      <a:pt x="989203" y="2434122"/>
                      <a:pt x="977852" y="2440314"/>
                      <a:pt x="969080" y="2454245"/>
                    </a:cubicBezTo>
                    <a:cubicBezTo>
                      <a:pt x="946894" y="2491396"/>
                      <a:pt x="923159" y="2527514"/>
                      <a:pt x="900456" y="2564149"/>
                    </a:cubicBezTo>
                    <a:cubicBezTo>
                      <a:pt x="882396" y="2593043"/>
                      <a:pt x="868465" y="2598203"/>
                      <a:pt x="836474" y="2587368"/>
                    </a:cubicBezTo>
                    <a:cubicBezTo>
                      <a:pt x="834926" y="2586852"/>
                      <a:pt x="833379" y="2586336"/>
                      <a:pt x="831830" y="2585820"/>
                    </a:cubicBezTo>
                    <a:cubicBezTo>
                      <a:pt x="782297" y="2565697"/>
                      <a:pt x="772493" y="2554345"/>
                      <a:pt x="785392" y="2504811"/>
                    </a:cubicBezTo>
                    <a:cubicBezTo>
                      <a:pt x="795196" y="2467145"/>
                      <a:pt x="802420" y="2428963"/>
                      <a:pt x="811707" y="2390780"/>
                    </a:cubicBezTo>
                    <a:cubicBezTo>
                      <a:pt x="816351" y="2371173"/>
                      <a:pt x="811191" y="2356210"/>
                      <a:pt x="794680" y="2344342"/>
                    </a:cubicBezTo>
                    <a:cubicBezTo>
                      <a:pt x="777137" y="2331959"/>
                      <a:pt x="759078" y="2321123"/>
                      <a:pt x="739470" y="2312352"/>
                    </a:cubicBezTo>
                    <a:cubicBezTo>
                      <a:pt x="720895" y="2304096"/>
                      <a:pt x="704900" y="2307192"/>
                      <a:pt x="689421" y="2321639"/>
                    </a:cubicBezTo>
                    <a:cubicBezTo>
                      <a:pt x="658462" y="2351050"/>
                      <a:pt x="626988" y="2379945"/>
                      <a:pt x="596029" y="2408839"/>
                    </a:cubicBezTo>
                    <a:cubicBezTo>
                      <a:pt x="572810" y="2431027"/>
                      <a:pt x="557847" y="2432058"/>
                      <a:pt x="530500" y="2415031"/>
                    </a:cubicBezTo>
                    <a:cubicBezTo>
                      <a:pt x="527404" y="2412967"/>
                      <a:pt x="524308" y="2410903"/>
                      <a:pt x="521212" y="2408839"/>
                    </a:cubicBezTo>
                    <a:cubicBezTo>
                      <a:pt x="481482" y="2380461"/>
                      <a:pt x="477870" y="2365497"/>
                      <a:pt x="500573" y="2322671"/>
                    </a:cubicBezTo>
                    <a:cubicBezTo>
                      <a:pt x="519148" y="2287585"/>
                      <a:pt x="537207" y="2252498"/>
                      <a:pt x="556298" y="2217928"/>
                    </a:cubicBezTo>
                    <a:cubicBezTo>
                      <a:pt x="566102" y="2199869"/>
                      <a:pt x="564555" y="2184389"/>
                      <a:pt x="552171" y="2168910"/>
                    </a:cubicBezTo>
                    <a:cubicBezTo>
                      <a:pt x="538756" y="2151883"/>
                      <a:pt x="523276" y="2136403"/>
                      <a:pt x="505733" y="2122988"/>
                    </a:cubicBezTo>
                    <a:cubicBezTo>
                      <a:pt x="490254" y="2111121"/>
                      <a:pt x="474774" y="2110089"/>
                      <a:pt x="457747" y="2119376"/>
                    </a:cubicBezTo>
                    <a:cubicBezTo>
                      <a:pt x="419564" y="2140015"/>
                      <a:pt x="380866" y="2160654"/>
                      <a:pt x="341652" y="2180778"/>
                    </a:cubicBezTo>
                    <a:cubicBezTo>
                      <a:pt x="314305" y="2195225"/>
                      <a:pt x="298310" y="2191613"/>
                      <a:pt x="278187" y="2168910"/>
                    </a:cubicBezTo>
                    <a:cubicBezTo>
                      <a:pt x="276639" y="2167362"/>
                      <a:pt x="275607" y="2165814"/>
                      <a:pt x="274059" y="2164266"/>
                    </a:cubicBezTo>
                    <a:cubicBezTo>
                      <a:pt x="238456" y="2122988"/>
                      <a:pt x="238972" y="2108541"/>
                      <a:pt x="276639" y="2069326"/>
                    </a:cubicBezTo>
                    <a:cubicBezTo>
                      <a:pt x="302954" y="2041464"/>
                      <a:pt x="327721" y="2013085"/>
                      <a:pt x="354551" y="1986254"/>
                    </a:cubicBezTo>
                    <a:cubicBezTo>
                      <a:pt x="367967" y="1972323"/>
                      <a:pt x="370547" y="1957875"/>
                      <a:pt x="363839" y="1940848"/>
                    </a:cubicBezTo>
                    <a:cubicBezTo>
                      <a:pt x="355067" y="1918661"/>
                      <a:pt x="342684" y="1898022"/>
                      <a:pt x="328237" y="1878931"/>
                    </a:cubicBezTo>
                    <a:cubicBezTo>
                      <a:pt x="316369" y="1863451"/>
                      <a:pt x="300374" y="1861903"/>
                      <a:pt x="283347" y="1866031"/>
                    </a:cubicBezTo>
                    <a:cubicBezTo>
                      <a:pt x="245680" y="1874803"/>
                      <a:pt x="208530" y="1883574"/>
                      <a:pt x="170864" y="1891830"/>
                    </a:cubicBezTo>
                    <a:cubicBezTo>
                      <a:pt x="165704" y="1892862"/>
                      <a:pt x="160544" y="1894410"/>
                      <a:pt x="155900" y="1895442"/>
                    </a:cubicBezTo>
                    <a:cubicBezTo>
                      <a:pt x="127521" y="1900602"/>
                      <a:pt x="113074" y="1893894"/>
                      <a:pt x="100175" y="1868095"/>
                    </a:cubicBezTo>
                    <a:cubicBezTo>
                      <a:pt x="95531" y="1858292"/>
                      <a:pt x="90887" y="1848488"/>
                      <a:pt x="87275" y="1838169"/>
                    </a:cubicBezTo>
                    <a:cubicBezTo>
                      <a:pt x="77988" y="1810822"/>
                      <a:pt x="83147" y="1795342"/>
                      <a:pt x="107915" y="1779863"/>
                    </a:cubicBezTo>
                    <a:cubicBezTo>
                      <a:pt x="143001" y="1757676"/>
                      <a:pt x="178603" y="1735489"/>
                      <a:pt x="213690" y="1713818"/>
                    </a:cubicBezTo>
                    <a:cubicBezTo>
                      <a:pt x="241552" y="1696275"/>
                      <a:pt x="245680" y="1686471"/>
                      <a:pt x="238972" y="1654481"/>
                    </a:cubicBezTo>
                    <a:cubicBezTo>
                      <a:pt x="234845" y="1636421"/>
                      <a:pt x="230201" y="1617846"/>
                      <a:pt x="222977" y="1600819"/>
                    </a:cubicBezTo>
                    <a:cubicBezTo>
                      <a:pt x="215753" y="1583792"/>
                      <a:pt x="203370" y="1575536"/>
                      <a:pt x="184279" y="1575020"/>
                    </a:cubicBezTo>
                    <a:cubicBezTo>
                      <a:pt x="142485" y="1574504"/>
                      <a:pt x="101207" y="1572956"/>
                      <a:pt x="59413" y="1571408"/>
                    </a:cubicBezTo>
                    <a:cubicBezTo>
                      <a:pt x="21746" y="1570376"/>
                      <a:pt x="10395" y="1560573"/>
                      <a:pt x="3687" y="1524454"/>
                    </a:cubicBezTo>
                    <a:cubicBezTo>
                      <a:pt x="3171" y="1520842"/>
                      <a:pt x="2139" y="1517231"/>
                      <a:pt x="1623" y="1513619"/>
                    </a:cubicBezTo>
                    <a:cubicBezTo>
                      <a:pt x="-4053" y="1467697"/>
                      <a:pt x="3687" y="1455829"/>
                      <a:pt x="48577" y="1442414"/>
                    </a:cubicBezTo>
                    <a:cubicBezTo>
                      <a:pt x="85727" y="1431062"/>
                      <a:pt x="122877" y="1418679"/>
                      <a:pt x="160544" y="1408359"/>
                    </a:cubicBezTo>
                    <a:cubicBezTo>
                      <a:pt x="181183" y="1402684"/>
                      <a:pt x="192018" y="1390816"/>
                      <a:pt x="194083" y="1370693"/>
                    </a:cubicBezTo>
                    <a:cubicBezTo>
                      <a:pt x="196147" y="1346958"/>
                      <a:pt x="197178" y="1322707"/>
                      <a:pt x="192534" y="1298972"/>
                    </a:cubicBezTo>
                    <a:cubicBezTo>
                      <a:pt x="189954" y="1283493"/>
                      <a:pt x="181183" y="1274205"/>
                      <a:pt x="166220" y="1269561"/>
                    </a:cubicBezTo>
                    <a:cubicBezTo>
                      <a:pt x="126490" y="1257694"/>
                      <a:pt x="86759" y="1245311"/>
                      <a:pt x="47029" y="1232927"/>
                    </a:cubicBezTo>
                    <a:cubicBezTo>
                      <a:pt x="3687" y="1219512"/>
                      <a:pt x="-957" y="1212288"/>
                      <a:pt x="1623" y="1166882"/>
                    </a:cubicBezTo>
                    <a:cubicBezTo>
                      <a:pt x="2139" y="1157594"/>
                      <a:pt x="4203" y="1148307"/>
                      <a:pt x="6267" y="1139535"/>
                    </a:cubicBezTo>
                    <a:cubicBezTo>
                      <a:pt x="12459" y="1116832"/>
                      <a:pt x="25358" y="1106513"/>
                      <a:pt x="49093" y="1105481"/>
                    </a:cubicBezTo>
                    <a:cubicBezTo>
                      <a:pt x="87791" y="1103933"/>
                      <a:pt x="125974" y="1102901"/>
                      <a:pt x="164672" y="1101869"/>
                    </a:cubicBezTo>
                    <a:cubicBezTo>
                      <a:pt x="170348" y="1101869"/>
                      <a:pt x="176023" y="1101353"/>
                      <a:pt x="181699" y="1101353"/>
                    </a:cubicBezTo>
                    <a:cubicBezTo>
                      <a:pt x="207498" y="1102385"/>
                      <a:pt x="220913" y="1087937"/>
                      <a:pt x="227621" y="1065234"/>
                    </a:cubicBezTo>
                    <a:cubicBezTo>
                      <a:pt x="232781" y="1048207"/>
                      <a:pt x="237425" y="1031180"/>
                      <a:pt x="241036" y="1014153"/>
                    </a:cubicBezTo>
                    <a:cubicBezTo>
                      <a:pt x="245680" y="990418"/>
                      <a:pt x="240005" y="979066"/>
                      <a:pt x="219366" y="965651"/>
                    </a:cubicBezTo>
                    <a:cubicBezTo>
                      <a:pt x="184279" y="943464"/>
                      <a:pt x="148676" y="921277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171731" y="385"/>
                      <a:pt x="1182083" y="-325"/>
                      <a:pt x="1190637" y="1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5155" cap="flat">
                <a:solidFill>
                  <a:schemeClr val="bg2">
                    <a:lumMod val="50000"/>
                  </a:schemeClr>
                </a:solidFill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45256B6-CDA4-39AB-B8AA-1D4DA7C53FB9}"/>
                  </a:ext>
                </a:extLst>
              </p:cNvPr>
              <p:cNvSpPr/>
              <p:nvPr/>
            </p:nvSpPr>
            <p:spPr>
              <a:xfrm>
                <a:off x="4130081" y="4606929"/>
                <a:ext cx="1391486" cy="1391486"/>
              </a:xfrm>
              <a:custGeom>
                <a:avLst/>
                <a:gdLst>
                  <a:gd name="connsiteX0" fmla="*/ 1484119 w 2968238"/>
                  <a:gd name="connsiteY0" fmla="*/ 1312669 h 2968238"/>
                  <a:gd name="connsiteX1" fmla="*/ 1312669 w 2968238"/>
                  <a:gd name="connsiteY1" fmla="*/ 1484119 h 2968238"/>
                  <a:gd name="connsiteX2" fmla="*/ 1484119 w 2968238"/>
                  <a:gd name="connsiteY2" fmla="*/ 1655569 h 2968238"/>
                  <a:gd name="connsiteX3" fmla="*/ 1655569 w 2968238"/>
                  <a:gd name="connsiteY3" fmla="*/ 1484119 h 2968238"/>
                  <a:gd name="connsiteX4" fmla="*/ 1484119 w 2968238"/>
                  <a:gd name="connsiteY4" fmla="*/ 1312669 h 2968238"/>
                  <a:gd name="connsiteX5" fmla="*/ 1484119 w 2968238"/>
                  <a:gd name="connsiteY5" fmla="*/ 0 h 2968238"/>
                  <a:gd name="connsiteX6" fmla="*/ 2968238 w 2968238"/>
                  <a:gd name="connsiteY6" fmla="*/ 1484119 h 2968238"/>
                  <a:gd name="connsiteX7" fmla="*/ 1484119 w 2968238"/>
                  <a:gd name="connsiteY7" fmla="*/ 2968238 h 2968238"/>
                  <a:gd name="connsiteX8" fmla="*/ 0 w 2968238"/>
                  <a:gd name="connsiteY8" fmla="*/ 1484119 h 2968238"/>
                  <a:gd name="connsiteX9" fmla="*/ 1484119 w 2968238"/>
                  <a:gd name="connsiteY9" fmla="*/ 0 h 296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68238" h="2968238">
                    <a:moveTo>
                      <a:pt x="1484119" y="1312669"/>
                    </a:moveTo>
                    <a:cubicBezTo>
                      <a:pt x="1389430" y="1312669"/>
                      <a:pt x="1312669" y="1389430"/>
                      <a:pt x="1312669" y="1484119"/>
                    </a:cubicBezTo>
                    <a:cubicBezTo>
                      <a:pt x="1312669" y="1578808"/>
                      <a:pt x="1389430" y="1655569"/>
                      <a:pt x="1484119" y="1655569"/>
                    </a:cubicBezTo>
                    <a:cubicBezTo>
                      <a:pt x="1578808" y="1655569"/>
                      <a:pt x="1655569" y="1578808"/>
                      <a:pt x="1655569" y="1484119"/>
                    </a:cubicBezTo>
                    <a:cubicBezTo>
                      <a:pt x="1655569" y="1389430"/>
                      <a:pt x="1578808" y="1312669"/>
                      <a:pt x="1484119" y="1312669"/>
                    </a:cubicBezTo>
                    <a:close/>
                    <a:moveTo>
                      <a:pt x="1484119" y="0"/>
                    </a:moveTo>
                    <a:cubicBezTo>
                      <a:pt x="2303775" y="0"/>
                      <a:pt x="2968238" y="664463"/>
                      <a:pt x="2968238" y="1484119"/>
                    </a:cubicBezTo>
                    <a:cubicBezTo>
                      <a:pt x="2968238" y="2303775"/>
                      <a:pt x="2303775" y="2968238"/>
                      <a:pt x="1484119" y="2968238"/>
                    </a:cubicBezTo>
                    <a:cubicBezTo>
                      <a:pt x="664463" y="2968238"/>
                      <a:pt x="0" y="2303775"/>
                      <a:pt x="0" y="1484119"/>
                    </a:cubicBezTo>
                    <a:cubicBezTo>
                      <a:pt x="0" y="664463"/>
                      <a:pt x="664463" y="0"/>
                      <a:pt x="14841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A21C0B1-3937-AE19-DA3F-2E5B28F94AD2}"/>
                  </a:ext>
                </a:extLst>
              </p:cNvPr>
              <p:cNvSpPr/>
              <p:nvPr/>
            </p:nvSpPr>
            <p:spPr>
              <a:xfrm>
                <a:off x="4240224" y="4718200"/>
                <a:ext cx="1171243" cy="1170478"/>
              </a:xfrm>
              <a:custGeom>
                <a:avLst/>
                <a:gdLst>
                  <a:gd name="connsiteX0" fmla="*/ 1338961 w 2678023"/>
                  <a:gd name="connsiteY0" fmla="*/ 855269 h 2676273"/>
                  <a:gd name="connsiteX1" fmla="*/ 857849 w 2678023"/>
                  <a:gd name="connsiteY1" fmla="*/ 1336381 h 2676273"/>
                  <a:gd name="connsiteX2" fmla="*/ 1338961 w 2678023"/>
                  <a:gd name="connsiteY2" fmla="*/ 1817493 h 2676273"/>
                  <a:gd name="connsiteX3" fmla="*/ 1820073 w 2678023"/>
                  <a:gd name="connsiteY3" fmla="*/ 1336381 h 2676273"/>
                  <a:gd name="connsiteX4" fmla="*/ 1338961 w 2678023"/>
                  <a:gd name="connsiteY4" fmla="*/ 855269 h 2676273"/>
                  <a:gd name="connsiteX5" fmla="*/ 1338961 w 2678023"/>
                  <a:gd name="connsiteY5" fmla="*/ 545806 h 2676273"/>
                  <a:gd name="connsiteX6" fmla="*/ 2129536 w 2678023"/>
                  <a:gd name="connsiteY6" fmla="*/ 1336381 h 2676273"/>
                  <a:gd name="connsiteX7" fmla="*/ 1338961 w 2678023"/>
                  <a:gd name="connsiteY7" fmla="*/ 2126956 h 2676273"/>
                  <a:gd name="connsiteX8" fmla="*/ 548386 w 2678023"/>
                  <a:gd name="connsiteY8" fmla="*/ 1336381 h 2676273"/>
                  <a:gd name="connsiteX9" fmla="*/ 1338961 w 2678023"/>
                  <a:gd name="connsiteY9" fmla="*/ 545806 h 2676273"/>
                  <a:gd name="connsiteX10" fmla="*/ 1340068 w 2678023"/>
                  <a:gd name="connsiteY10" fmla="*/ 359376 h 2676273"/>
                  <a:gd name="connsiteX11" fmla="*/ 361775 w 2678023"/>
                  <a:gd name="connsiteY11" fmla="*/ 1331995 h 2676273"/>
                  <a:gd name="connsiteX12" fmla="*/ 1338521 w 2678023"/>
                  <a:gd name="connsiteY12" fmla="*/ 2312868 h 2676273"/>
                  <a:gd name="connsiteX13" fmla="*/ 2316814 w 2678023"/>
                  <a:gd name="connsiteY13" fmla="*/ 1335606 h 2676273"/>
                  <a:gd name="connsiteX14" fmla="*/ 1340068 w 2678023"/>
                  <a:gd name="connsiteY14" fmla="*/ 359376 h 2676273"/>
                  <a:gd name="connsiteX15" fmla="*/ 1190637 w 2678023"/>
                  <a:gd name="connsiteY15" fmla="*/ 143 h 2676273"/>
                  <a:gd name="connsiteX16" fmla="*/ 1235841 w 2678023"/>
                  <a:gd name="connsiteY16" fmla="*/ 48758 h 2676273"/>
                  <a:gd name="connsiteX17" fmla="*/ 1269895 w 2678023"/>
                  <a:gd name="connsiteY17" fmla="*/ 162273 h 2676273"/>
                  <a:gd name="connsiteX18" fmla="*/ 1303434 w 2678023"/>
                  <a:gd name="connsiteY18" fmla="*/ 192716 h 2676273"/>
                  <a:gd name="connsiteX19" fmla="*/ 1376702 w 2678023"/>
                  <a:gd name="connsiteY19" fmla="*/ 192716 h 2676273"/>
                  <a:gd name="connsiteX20" fmla="*/ 1409209 w 2678023"/>
                  <a:gd name="connsiteY20" fmla="*/ 163305 h 2676273"/>
                  <a:gd name="connsiteX21" fmla="*/ 1447392 w 2678023"/>
                  <a:gd name="connsiteY21" fmla="*/ 37922 h 2676273"/>
                  <a:gd name="connsiteX22" fmla="*/ 1499505 w 2678023"/>
                  <a:gd name="connsiteY22" fmla="*/ 256 h 2676273"/>
                  <a:gd name="connsiteX23" fmla="*/ 1513436 w 2678023"/>
                  <a:gd name="connsiteY23" fmla="*/ 772 h 2676273"/>
                  <a:gd name="connsiteX24" fmla="*/ 1573290 w 2678023"/>
                  <a:gd name="connsiteY24" fmla="*/ 65269 h 2676273"/>
                  <a:gd name="connsiteX25" fmla="*/ 1576902 w 2678023"/>
                  <a:gd name="connsiteY25" fmla="*/ 185492 h 2676273"/>
                  <a:gd name="connsiteX26" fmla="*/ 1598057 w 2678023"/>
                  <a:gd name="connsiteY26" fmla="*/ 220578 h 2676273"/>
                  <a:gd name="connsiteX27" fmla="*/ 1674422 w 2678023"/>
                  <a:gd name="connsiteY27" fmla="*/ 240702 h 2676273"/>
                  <a:gd name="connsiteX28" fmla="*/ 1710540 w 2678023"/>
                  <a:gd name="connsiteY28" fmla="*/ 221610 h 2676273"/>
                  <a:gd name="connsiteX29" fmla="*/ 1779165 w 2678023"/>
                  <a:gd name="connsiteY29" fmla="*/ 111707 h 2676273"/>
                  <a:gd name="connsiteX30" fmla="*/ 1845726 w 2678023"/>
                  <a:gd name="connsiteY30" fmla="*/ 88488 h 2676273"/>
                  <a:gd name="connsiteX31" fmla="*/ 1857594 w 2678023"/>
                  <a:gd name="connsiteY31" fmla="*/ 92616 h 2676273"/>
                  <a:gd name="connsiteX32" fmla="*/ 1895260 w 2678023"/>
                  <a:gd name="connsiteY32" fmla="*/ 166401 h 2676273"/>
                  <a:gd name="connsiteX33" fmla="*/ 1868429 w 2678023"/>
                  <a:gd name="connsiteY33" fmla="*/ 281980 h 2676273"/>
                  <a:gd name="connsiteX34" fmla="*/ 1887004 w 2678023"/>
                  <a:gd name="connsiteY34" fmla="*/ 332030 h 2676273"/>
                  <a:gd name="connsiteX35" fmla="*/ 1946857 w 2678023"/>
                  <a:gd name="connsiteY35" fmla="*/ 365052 h 2676273"/>
                  <a:gd name="connsiteX36" fmla="*/ 1986588 w 2678023"/>
                  <a:gd name="connsiteY36" fmla="*/ 355765 h 2676273"/>
                  <a:gd name="connsiteX37" fmla="*/ 2081528 w 2678023"/>
                  <a:gd name="connsiteY37" fmla="*/ 267532 h 2676273"/>
                  <a:gd name="connsiteX38" fmla="*/ 2151701 w 2678023"/>
                  <a:gd name="connsiteY38" fmla="*/ 261857 h 2676273"/>
                  <a:gd name="connsiteX39" fmla="*/ 2155312 w 2678023"/>
                  <a:gd name="connsiteY39" fmla="*/ 264437 h 2676273"/>
                  <a:gd name="connsiteX40" fmla="*/ 2177500 w 2678023"/>
                  <a:gd name="connsiteY40" fmla="*/ 353701 h 2676273"/>
                  <a:gd name="connsiteX41" fmla="*/ 2122290 w 2678023"/>
                  <a:gd name="connsiteY41" fmla="*/ 456896 h 2676273"/>
                  <a:gd name="connsiteX42" fmla="*/ 2126934 w 2678023"/>
                  <a:gd name="connsiteY42" fmla="*/ 505914 h 2676273"/>
                  <a:gd name="connsiteX43" fmla="*/ 2173372 w 2678023"/>
                  <a:gd name="connsiteY43" fmla="*/ 551836 h 2676273"/>
                  <a:gd name="connsiteX44" fmla="*/ 2219810 w 2678023"/>
                  <a:gd name="connsiteY44" fmla="*/ 555964 h 2676273"/>
                  <a:gd name="connsiteX45" fmla="*/ 2336937 w 2678023"/>
                  <a:gd name="connsiteY45" fmla="*/ 494046 h 2676273"/>
                  <a:gd name="connsiteX46" fmla="*/ 2400917 w 2678023"/>
                  <a:gd name="connsiteY46" fmla="*/ 507462 h 2676273"/>
                  <a:gd name="connsiteX47" fmla="*/ 2420525 w 2678023"/>
                  <a:gd name="connsiteY47" fmla="*/ 533777 h 2676273"/>
                  <a:gd name="connsiteX48" fmla="*/ 2415365 w 2678023"/>
                  <a:gd name="connsiteY48" fmla="*/ 591566 h 2676273"/>
                  <a:gd name="connsiteX49" fmla="*/ 2321973 w 2678023"/>
                  <a:gd name="connsiteY49" fmla="*/ 692182 h 2676273"/>
                  <a:gd name="connsiteX50" fmla="*/ 2313718 w 2678023"/>
                  <a:gd name="connsiteY50" fmla="*/ 733460 h 2676273"/>
                  <a:gd name="connsiteX51" fmla="*/ 2349320 w 2678023"/>
                  <a:gd name="connsiteY51" fmla="*/ 795377 h 2676273"/>
                  <a:gd name="connsiteX52" fmla="*/ 2394726 w 2678023"/>
                  <a:gd name="connsiteY52" fmla="*/ 810341 h 2676273"/>
                  <a:gd name="connsiteX53" fmla="*/ 2526816 w 2678023"/>
                  <a:gd name="connsiteY53" fmla="*/ 780414 h 2676273"/>
                  <a:gd name="connsiteX54" fmla="*/ 2575834 w 2678023"/>
                  <a:gd name="connsiteY54" fmla="*/ 803117 h 2676273"/>
                  <a:gd name="connsiteX55" fmla="*/ 2591313 w 2678023"/>
                  <a:gd name="connsiteY55" fmla="*/ 838719 h 2676273"/>
                  <a:gd name="connsiteX56" fmla="*/ 2570158 w 2678023"/>
                  <a:gd name="connsiteY56" fmla="*/ 896509 h 2676273"/>
                  <a:gd name="connsiteX57" fmla="*/ 2461287 w 2678023"/>
                  <a:gd name="connsiteY57" fmla="*/ 964103 h 2676273"/>
                  <a:gd name="connsiteX58" fmla="*/ 2438068 w 2678023"/>
                  <a:gd name="connsiteY58" fmla="*/ 1014669 h 2676273"/>
                  <a:gd name="connsiteX59" fmla="*/ 2454063 w 2678023"/>
                  <a:gd name="connsiteY59" fmla="*/ 1073490 h 2676273"/>
                  <a:gd name="connsiteX60" fmla="*/ 2492762 w 2678023"/>
                  <a:gd name="connsiteY60" fmla="*/ 1100837 h 2676273"/>
                  <a:gd name="connsiteX61" fmla="*/ 2628464 w 2678023"/>
                  <a:gd name="connsiteY61" fmla="*/ 1105997 h 2676273"/>
                  <a:gd name="connsiteX62" fmla="*/ 2672322 w 2678023"/>
                  <a:gd name="connsiteY62" fmla="*/ 1140567 h 2676273"/>
                  <a:gd name="connsiteX63" fmla="*/ 2677998 w 2678023"/>
                  <a:gd name="connsiteY63" fmla="*/ 1182361 h 2676273"/>
                  <a:gd name="connsiteX64" fmla="*/ 2644459 w 2678023"/>
                  <a:gd name="connsiteY64" fmla="*/ 1229831 h 2676273"/>
                  <a:gd name="connsiteX65" fmla="*/ 2522172 w 2678023"/>
                  <a:gd name="connsiteY65" fmla="*/ 1267498 h 2676273"/>
                  <a:gd name="connsiteX66" fmla="*/ 2483990 w 2678023"/>
                  <a:gd name="connsiteY66" fmla="*/ 1315999 h 2676273"/>
                  <a:gd name="connsiteX67" fmla="*/ 2486570 w 2678023"/>
                  <a:gd name="connsiteY67" fmla="*/ 1379981 h 2676273"/>
                  <a:gd name="connsiteX68" fmla="*/ 2512885 w 2678023"/>
                  <a:gd name="connsiteY68" fmla="*/ 1407843 h 2676273"/>
                  <a:gd name="connsiteX69" fmla="*/ 2641363 w 2678023"/>
                  <a:gd name="connsiteY69" fmla="*/ 1447058 h 2676273"/>
                  <a:gd name="connsiteX70" fmla="*/ 2677998 w 2678023"/>
                  <a:gd name="connsiteY70" fmla="*/ 1498139 h 2676273"/>
                  <a:gd name="connsiteX71" fmla="*/ 2677998 w 2678023"/>
                  <a:gd name="connsiteY71" fmla="*/ 1507427 h 2676273"/>
                  <a:gd name="connsiteX72" fmla="*/ 2611952 w 2678023"/>
                  <a:gd name="connsiteY72" fmla="*/ 1572956 h 2676273"/>
                  <a:gd name="connsiteX73" fmla="*/ 2490182 w 2678023"/>
                  <a:gd name="connsiteY73" fmla="*/ 1576568 h 2676273"/>
                  <a:gd name="connsiteX74" fmla="*/ 2457675 w 2678023"/>
                  <a:gd name="connsiteY74" fmla="*/ 1596691 h 2676273"/>
                  <a:gd name="connsiteX75" fmla="*/ 2437036 w 2678023"/>
                  <a:gd name="connsiteY75" fmla="*/ 1673056 h 2676273"/>
                  <a:gd name="connsiteX76" fmla="*/ 2457159 w 2678023"/>
                  <a:gd name="connsiteY76" fmla="*/ 1710206 h 2676273"/>
                  <a:gd name="connsiteX77" fmla="*/ 2564483 w 2678023"/>
                  <a:gd name="connsiteY77" fmla="*/ 1777283 h 2676273"/>
                  <a:gd name="connsiteX78" fmla="*/ 2588733 w 2678023"/>
                  <a:gd name="connsiteY78" fmla="*/ 1845908 h 2676273"/>
                  <a:gd name="connsiteX79" fmla="*/ 2571706 w 2678023"/>
                  <a:gd name="connsiteY79" fmla="*/ 1880995 h 2676273"/>
                  <a:gd name="connsiteX80" fmla="*/ 2538684 w 2678023"/>
                  <a:gd name="connsiteY80" fmla="*/ 1897506 h 2676273"/>
                  <a:gd name="connsiteX81" fmla="*/ 2456643 w 2678023"/>
                  <a:gd name="connsiteY81" fmla="*/ 1879447 h 2676273"/>
                  <a:gd name="connsiteX82" fmla="*/ 2389566 w 2678023"/>
                  <a:gd name="connsiteY82" fmla="*/ 1863967 h 2676273"/>
                  <a:gd name="connsiteX83" fmla="*/ 2354479 w 2678023"/>
                  <a:gd name="connsiteY83" fmla="*/ 1874803 h 2676273"/>
                  <a:gd name="connsiteX84" fmla="*/ 2312170 w 2678023"/>
                  <a:gd name="connsiteY84" fmla="*/ 1950652 h 2676273"/>
                  <a:gd name="connsiteX85" fmla="*/ 2322489 w 2678023"/>
                  <a:gd name="connsiteY85" fmla="*/ 1983158 h 2676273"/>
                  <a:gd name="connsiteX86" fmla="*/ 2412785 w 2678023"/>
                  <a:gd name="connsiteY86" fmla="*/ 2080162 h 2676273"/>
                  <a:gd name="connsiteX87" fmla="*/ 2418461 w 2678023"/>
                  <a:gd name="connsiteY87" fmla="*/ 2146723 h 2676273"/>
                  <a:gd name="connsiteX88" fmla="*/ 2414849 w 2678023"/>
                  <a:gd name="connsiteY88" fmla="*/ 2151883 h 2676273"/>
                  <a:gd name="connsiteX89" fmla="*/ 2324037 w 2678023"/>
                  <a:gd name="connsiteY89" fmla="*/ 2174586 h 2676273"/>
                  <a:gd name="connsiteX90" fmla="*/ 2219294 w 2678023"/>
                  <a:gd name="connsiteY90" fmla="*/ 2118860 h 2676273"/>
                  <a:gd name="connsiteX91" fmla="*/ 2178531 w 2678023"/>
                  <a:gd name="connsiteY91" fmla="*/ 2120408 h 2676273"/>
                  <a:gd name="connsiteX92" fmla="*/ 2125386 w 2678023"/>
                  <a:gd name="connsiteY92" fmla="*/ 2172522 h 2676273"/>
                  <a:gd name="connsiteX93" fmla="*/ 2122806 w 2678023"/>
                  <a:gd name="connsiteY93" fmla="*/ 2217412 h 2676273"/>
                  <a:gd name="connsiteX94" fmla="*/ 2184723 w 2678023"/>
                  <a:gd name="connsiteY94" fmla="*/ 2334539 h 2676273"/>
                  <a:gd name="connsiteX95" fmla="*/ 2174404 w 2678023"/>
                  <a:gd name="connsiteY95" fmla="*/ 2395424 h 2676273"/>
                  <a:gd name="connsiteX96" fmla="*/ 2164084 w 2678023"/>
                  <a:gd name="connsiteY96" fmla="*/ 2404712 h 2676273"/>
                  <a:gd name="connsiteX97" fmla="*/ 2075336 w 2678023"/>
                  <a:gd name="connsiteY97" fmla="*/ 2401616 h 2676273"/>
                  <a:gd name="connsiteX98" fmla="*/ 1988652 w 2678023"/>
                  <a:gd name="connsiteY98" fmla="*/ 2320607 h 2676273"/>
                  <a:gd name="connsiteX99" fmla="*/ 1944277 w 2678023"/>
                  <a:gd name="connsiteY99" fmla="*/ 2311836 h 2676273"/>
                  <a:gd name="connsiteX100" fmla="*/ 1883392 w 2678023"/>
                  <a:gd name="connsiteY100" fmla="*/ 2346406 h 2676273"/>
                  <a:gd name="connsiteX101" fmla="*/ 1868429 w 2678023"/>
                  <a:gd name="connsiteY101" fmla="*/ 2391812 h 2676273"/>
                  <a:gd name="connsiteX102" fmla="*/ 1899388 w 2678023"/>
                  <a:gd name="connsiteY102" fmla="*/ 2526998 h 2676273"/>
                  <a:gd name="connsiteX103" fmla="*/ 1879264 w 2678023"/>
                  <a:gd name="connsiteY103" fmla="*/ 2571888 h 2676273"/>
                  <a:gd name="connsiteX104" fmla="*/ 1841082 w 2678023"/>
                  <a:gd name="connsiteY104" fmla="*/ 2588916 h 2676273"/>
                  <a:gd name="connsiteX105" fmla="*/ 1782777 w 2678023"/>
                  <a:gd name="connsiteY105" fmla="*/ 2568277 h 2676273"/>
                  <a:gd name="connsiteX106" fmla="*/ 1715184 w 2678023"/>
                  <a:gd name="connsiteY106" fmla="*/ 2459405 h 2676273"/>
                  <a:gd name="connsiteX107" fmla="*/ 1664618 w 2678023"/>
                  <a:gd name="connsiteY107" fmla="*/ 2435670 h 2676273"/>
                  <a:gd name="connsiteX108" fmla="*/ 1610440 w 2678023"/>
                  <a:gd name="connsiteY108" fmla="*/ 2450118 h 2676273"/>
                  <a:gd name="connsiteX109" fmla="*/ 1577418 w 2678023"/>
                  <a:gd name="connsiteY109" fmla="*/ 2495008 h 2676273"/>
                  <a:gd name="connsiteX110" fmla="*/ 1573806 w 2678023"/>
                  <a:gd name="connsiteY110" fmla="*/ 2616778 h 2676273"/>
                  <a:gd name="connsiteX111" fmla="*/ 1526852 w 2678023"/>
                  <a:gd name="connsiteY111" fmla="*/ 2672504 h 2676273"/>
                  <a:gd name="connsiteX112" fmla="*/ 1497441 w 2678023"/>
                  <a:gd name="connsiteY112" fmla="*/ 2676116 h 2676273"/>
                  <a:gd name="connsiteX113" fmla="*/ 1449972 w 2678023"/>
                  <a:gd name="connsiteY113" fmla="*/ 2644125 h 2676273"/>
                  <a:gd name="connsiteX114" fmla="*/ 1410241 w 2678023"/>
                  <a:gd name="connsiteY114" fmla="*/ 2514615 h 2676273"/>
                  <a:gd name="connsiteX115" fmla="*/ 1373091 w 2678023"/>
                  <a:gd name="connsiteY115" fmla="*/ 2482624 h 2676273"/>
                  <a:gd name="connsiteX116" fmla="*/ 1304982 w 2678023"/>
                  <a:gd name="connsiteY116" fmla="*/ 2483140 h 2676273"/>
                  <a:gd name="connsiteX117" fmla="*/ 1271959 w 2678023"/>
                  <a:gd name="connsiteY117" fmla="*/ 2511519 h 2676273"/>
                  <a:gd name="connsiteX118" fmla="*/ 1234293 w 2678023"/>
                  <a:gd name="connsiteY118" fmla="*/ 2633806 h 2676273"/>
                  <a:gd name="connsiteX119" fmla="*/ 1170828 w 2678023"/>
                  <a:gd name="connsiteY119" fmla="*/ 2674568 h 2676273"/>
                  <a:gd name="connsiteX120" fmla="*/ 1106847 w 2678023"/>
                  <a:gd name="connsiteY120" fmla="*/ 2602331 h 2676273"/>
                  <a:gd name="connsiteX121" fmla="*/ 1103751 w 2678023"/>
                  <a:gd name="connsiteY121" fmla="*/ 2491396 h 2676273"/>
                  <a:gd name="connsiteX122" fmla="*/ 1080532 w 2678023"/>
                  <a:gd name="connsiteY122" fmla="*/ 2454245 h 2676273"/>
                  <a:gd name="connsiteX123" fmla="*/ 1005199 w 2678023"/>
                  <a:gd name="connsiteY123" fmla="*/ 2435154 h 2676273"/>
                  <a:gd name="connsiteX124" fmla="*/ 969080 w 2678023"/>
                  <a:gd name="connsiteY124" fmla="*/ 2454245 h 2676273"/>
                  <a:gd name="connsiteX125" fmla="*/ 900456 w 2678023"/>
                  <a:gd name="connsiteY125" fmla="*/ 2564149 h 2676273"/>
                  <a:gd name="connsiteX126" fmla="*/ 836474 w 2678023"/>
                  <a:gd name="connsiteY126" fmla="*/ 2587368 h 2676273"/>
                  <a:gd name="connsiteX127" fmla="*/ 831830 w 2678023"/>
                  <a:gd name="connsiteY127" fmla="*/ 2585820 h 2676273"/>
                  <a:gd name="connsiteX128" fmla="*/ 785392 w 2678023"/>
                  <a:gd name="connsiteY128" fmla="*/ 2504811 h 2676273"/>
                  <a:gd name="connsiteX129" fmla="*/ 811707 w 2678023"/>
                  <a:gd name="connsiteY129" fmla="*/ 2390780 h 2676273"/>
                  <a:gd name="connsiteX130" fmla="*/ 794680 w 2678023"/>
                  <a:gd name="connsiteY130" fmla="*/ 2344342 h 2676273"/>
                  <a:gd name="connsiteX131" fmla="*/ 739470 w 2678023"/>
                  <a:gd name="connsiteY131" fmla="*/ 2312352 h 2676273"/>
                  <a:gd name="connsiteX132" fmla="*/ 689421 w 2678023"/>
                  <a:gd name="connsiteY132" fmla="*/ 2321639 h 2676273"/>
                  <a:gd name="connsiteX133" fmla="*/ 596029 w 2678023"/>
                  <a:gd name="connsiteY133" fmla="*/ 2408839 h 2676273"/>
                  <a:gd name="connsiteX134" fmla="*/ 530500 w 2678023"/>
                  <a:gd name="connsiteY134" fmla="*/ 2415031 h 2676273"/>
                  <a:gd name="connsiteX135" fmla="*/ 521212 w 2678023"/>
                  <a:gd name="connsiteY135" fmla="*/ 2408839 h 2676273"/>
                  <a:gd name="connsiteX136" fmla="*/ 500573 w 2678023"/>
                  <a:gd name="connsiteY136" fmla="*/ 2322671 h 2676273"/>
                  <a:gd name="connsiteX137" fmla="*/ 556298 w 2678023"/>
                  <a:gd name="connsiteY137" fmla="*/ 2217928 h 2676273"/>
                  <a:gd name="connsiteX138" fmla="*/ 552171 w 2678023"/>
                  <a:gd name="connsiteY138" fmla="*/ 2168910 h 2676273"/>
                  <a:gd name="connsiteX139" fmla="*/ 505733 w 2678023"/>
                  <a:gd name="connsiteY139" fmla="*/ 2122988 h 2676273"/>
                  <a:gd name="connsiteX140" fmla="*/ 457747 w 2678023"/>
                  <a:gd name="connsiteY140" fmla="*/ 2119376 h 2676273"/>
                  <a:gd name="connsiteX141" fmla="*/ 341652 w 2678023"/>
                  <a:gd name="connsiteY141" fmla="*/ 2180778 h 2676273"/>
                  <a:gd name="connsiteX142" fmla="*/ 278187 w 2678023"/>
                  <a:gd name="connsiteY142" fmla="*/ 2168910 h 2676273"/>
                  <a:gd name="connsiteX143" fmla="*/ 274059 w 2678023"/>
                  <a:gd name="connsiteY143" fmla="*/ 2164266 h 2676273"/>
                  <a:gd name="connsiteX144" fmla="*/ 276639 w 2678023"/>
                  <a:gd name="connsiteY144" fmla="*/ 2069326 h 2676273"/>
                  <a:gd name="connsiteX145" fmla="*/ 354551 w 2678023"/>
                  <a:gd name="connsiteY145" fmla="*/ 1986254 h 2676273"/>
                  <a:gd name="connsiteX146" fmla="*/ 363839 w 2678023"/>
                  <a:gd name="connsiteY146" fmla="*/ 1940848 h 2676273"/>
                  <a:gd name="connsiteX147" fmla="*/ 328237 w 2678023"/>
                  <a:gd name="connsiteY147" fmla="*/ 1878931 h 2676273"/>
                  <a:gd name="connsiteX148" fmla="*/ 283347 w 2678023"/>
                  <a:gd name="connsiteY148" fmla="*/ 1866031 h 2676273"/>
                  <a:gd name="connsiteX149" fmla="*/ 170864 w 2678023"/>
                  <a:gd name="connsiteY149" fmla="*/ 1891830 h 2676273"/>
                  <a:gd name="connsiteX150" fmla="*/ 155900 w 2678023"/>
                  <a:gd name="connsiteY150" fmla="*/ 1895442 h 2676273"/>
                  <a:gd name="connsiteX151" fmla="*/ 100175 w 2678023"/>
                  <a:gd name="connsiteY151" fmla="*/ 1868095 h 2676273"/>
                  <a:gd name="connsiteX152" fmla="*/ 87275 w 2678023"/>
                  <a:gd name="connsiteY152" fmla="*/ 1838169 h 2676273"/>
                  <a:gd name="connsiteX153" fmla="*/ 107915 w 2678023"/>
                  <a:gd name="connsiteY153" fmla="*/ 1779863 h 2676273"/>
                  <a:gd name="connsiteX154" fmla="*/ 213690 w 2678023"/>
                  <a:gd name="connsiteY154" fmla="*/ 1713818 h 2676273"/>
                  <a:gd name="connsiteX155" fmla="*/ 238972 w 2678023"/>
                  <a:gd name="connsiteY155" fmla="*/ 1654481 h 2676273"/>
                  <a:gd name="connsiteX156" fmla="*/ 222977 w 2678023"/>
                  <a:gd name="connsiteY156" fmla="*/ 1600819 h 2676273"/>
                  <a:gd name="connsiteX157" fmla="*/ 184279 w 2678023"/>
                  <a:gd name="connsiteY157" fmla="*/ 1575020 h 2676273"/>
                  <a:gd name="connsiteX158" fmla="*/ 59413 w 2678023"/>
                  <a:gd name="connsiteY158" fmla="*/ 1571408 h 2676273"/>
                  <a:gd name="connsiteX159" fmla="*/ 3687 w 2678023"/>
                  <a:gd name="connsiteY159" fmla="*/ 1524454 h 2676273"/>
                  <a:gd name="connsiteX160" fmla="*/ 1623 w 2678023"/>
                  <a:gd name="connsiteY160" fmla="*/ 1513619 h 2676273"/>
                  <a:gd name="connsiteX161" fmla="*/ 48577 w 2678023"/>
                  <a:gd name="connsiteY161" fmla="*/ 1442414 h 2676273"/>
                  <a:gd name="connsiteX162" fmla="*/ 160544 w 2678023"/>
                  <a:gd name="connsiteY162" fmla="*/ 1408359 h 2676273"/>
                  <a:gd name="connsiteX163" fmla="*/ 194083 w 2678023"/>
                  <a:gd name="connsiteY163" fmla="*/ 1370693 h 2676273"/>
                  <a:gd name="connsiteX164" fmla="*/ 192534 w 2678023"/>
                  <a:gd name="connsiteY164" fmla="*/ 1298972 h 2676273"/>
                  <a:gd name="connsiteX165" fmla="*/ 166220 w 2678023"/>
                  <a:gd name="connsiteY165" fmla="*/ 1269561 h 2676273"/>
                  <a:gd name="connsiteX166" fmla="*/ 47029 w 2678023"/>
                  <a:gd name="connsiteY166" fmla="*/ 1232927 h 2676273"/>
                  <a:gd name="connsiteX167" fmla="*/ 1623 w 2678023"/>
                  <a:gd name="connsiteY167" fmla="*/ 1166882 h 2676273"/>
                  <a:gd name="connsiteX168" fmla="*/ 6267 w 2678023"/>
                  <a:gd name="connsiteY168" fmla="*/ 1139535 h 2676273"/>
                  <a:gd name="connsiteX169" fmla="*/ 49093 w 2678023"/>
                  <a:gd name="connsiteY169" fmla="*/ 1105481 h 2676273"/>
                  <a:gd name="connsiteX170" fmla="*/ 164672 w 2678023"/>
                  <a:gd name="connsiteY170" fmla="*/ 1101869 h 2676273"/>
                  <a:gd name="connsiteX171" fmla="*/ 181699 w 2678023"/>
                  <a:gd name="connsiteY171" fmla="*/ 1101353 h 2676273"/>
                  <a:gd name="connsiteX172" fmla="*/ 227621 w 2678023"/>
                  <a:gd name="connsiteY172" fmla="*/ 1065234 h 2676273"/>
                  <a:gd name="connsiteX173" fmla="*/ 241036 w 2678023"/>
                  <a:gd name="connsiteY173" fmla="*/ 1014153 h 2676273"/>
                  <a:gd name="connsiteX174" fmla="*/ 219366 w 2678023"/>
                  <a:gd name="connsiteY174" fmla="*/ 965651 h 2676273"/>
                  <a:gd name="connsiteX175" fmla="*/ 113590 w 2678023"/>
                  <a:gd name="connsiteY175" fmla="*/ 899605 h 2676273"/>
                  <a:gd name="connsiteX176" fmla="*/ 89855 w 2678023"/>
                  <a:gd name="connsiteY176" fmla="*/ 832012 h 2676273"/>
                  <a:gd name="connsiteX177" fmla="*/ 104818 w 2678023"/>
                  <a:gd name="connsiteY177" fmla="*/ 799505 h 2676273"/>
                  <a:gd name="connsiteX178" fmla="*/ 151256 w 2678023"/>
                  <a:gd name="connsiteY178" fmla="*/ 779898 h 2676273"/>
                  <a:gd name="connsiteX179" fmla="*/ 283347 w 2678023"/>
                  <a:gd name="connsiteY179" fmla="*/ 810341 h 2676273"/>
                  <a:gd name="connsiteX180" fmla="*/ 331332 w 2678023"/>
                  <a:gd name="connsiteY180" fmla="*/ 794345 h 2676273"/>
                  <a:gd name="connsiteX181" fmla="*/ 363839 w 2678023"/>
                  <a:gd name="connsiteY181" fmla="*/ 737588 h 2676273"/>
                  <a:gd name="connsiteX182" fmla="*/ 354551 w 2678023"/>
                  <a:gd name="connsiteY182" fmla="*/ 689086 h 2676273"/>
                  <a:gd name="connsiteX183" fmla="*/ 266835 w 2678023"/>
                  <a:gd name="connsiteY183" fmla="*/ 595694 h 2676273"/>
                  <a:gd name="connsiteX184" fmla="*/ 261675 w 2678023"/>
                  <a:gd name="connsiteY184" fmla="*/ 529133 h 2676273"/>
                  <a:gd name="connsiteX185" fmla="*/ 270447 w 2678023"/>
                  <a:gd name="connsiteY185" fmla="*/ 516233 h 2676273"/>
                  <a:gd name="connsiteX186" fmla="*/ 349907 w 2678023"/>
                  <a:gd name="connsiteY186" fmla="*/ 498690 h 2676273"/>
                  <a:gd name="connsiteX187" fmla="*/ 457231 w 2678023"/>
                  <a:gd name="connsiteY187" fmla="*/ 555964 h 2676273"/>
                  <a:gd name="connsiteX188" fmla="*/ 507797 w 2678023"/>
                  <a:gd name="connsiteY188" fmla="*/ 551320 h 2676273"/>
                  <a:gd name="connsiteX189" fmla="*/ 551139 w 2678023"/>
                  <a:gd name="connsiteY189" fmla="*/ 508494 h 2676273"/>
                  <a:gd name="connsiteX190" fmla="*/ 556815 w 2678023"/>
                  <a:gd name="connsiteY190" fmla="*/ 456896 h 2676273"/>
                  <a:gd name="connsiteX191" fmla="*/ 494381 w 2678023"/>
                  <a:gd name="connsiteY191" fmla="*/ 339769 h 2676273"/>
                  <a:gd name="connsiteX192" fmla="*/ 505217 w 2678023"/>
                  <a:gd name="connsiteY192" fmla="*/ 280432 h 2676273"/>
                  <a:gd name="connsiteX193" fmla="*/ 537723 w 2678023"/>
                  <a:gd name="connsiteY193" fmla="*/ 256181 h 2676273"/>
                  <a:gd name="connsiteX194" fmla="*/ 590353 w 2678023"/>
                  <a:gd name="connsiteY194" fmla="*/ 261857 h 2676273"/>
                  <a:gd name="connsiteX195" fmla="*/ 679617 w 2678023"/>
                  <a:gd name="connsiteY195" fmla="*/ 344929 h 2676273"/>
                  <a:gd name="connsiteX196" fmla="*/ 754950 w 2678023"/>
                  <a:gd name="connsiteY196" fmla="*/ 355765 h 2676273"/>
                  <a:gd name="connsiteX197" fmla="*/ 797260 w 2678023"/>
                  <a:gd name="connsiteY197" fmla="*/ 329450 h 2676273"/>
                  <a:gd name="connsiteX198" fmla="*/ 811707 w 2678023"/>
                  <a:gd name="connsiteY198" fmla="*/ 285076 h 2676273"/>
                  <a:gd name="connsiteX199" fmla="*/ 781781 w 2678023"/>
                  <a:gd name="connsiteY199" fmla="*/ 156081 h 2676273"/>
                  <a:gd name="connsiteX200" fmla="*/ 807064 w 2678023"/>
                  <a:gd name="connsiteY200" fmla="*/ 100872 h 2676273"/>
                  <a:gd name="connsiteX201" fmla="*/ 841634 w 2678023"/>
                  <a:gd name="connsiteY201" fmla="*/ 86424 h 2676273"/>
                  <a:gd name="connsiteX202" fmla="*/ 896328 w 2678023"/>
                  <a:gd name="connsiteY202" fmla="*/ 106031 h 2676273"/>
                  <a:gd name="connsiteX203" fmla="*/ 965469 w 2678023"/>
                  <a:gd name="connsiteY203" fmla="*/ 217483 h 2676273"/>
                  <a:gd name="connsiteX204" fmla="*/ 1013455 w 2678023"/>
                  <a:gd name="connsiteY204" fmla="*/ 240702 h 2676273"/>
                  <a:gd name="connsiteX205" fmla="*/ 1077952 w 2678023"/>
                  <a:gd name="connsiteY205" fmla="*/ 222642 h 2676273"/>
                  <a:gd name="connsiteX206" fmla="*/ 1101687 w 2678023"/>
                  <a:gd name="connsiteY206" fmla="*/ 188072 h 2676273"/>
                  <a:gd name="connsiteX207" fmla="*/ 1106847 w 2678023"/>
                  <a:gd name="connsiteY207" fmla="*/ 53918 h 2676273"/>
                  <a:gd name="connsiteX208" fmla="*/ 1145029 w 2678023"/>
                  <a:gd name="connsiteY208" fmla="*/ 4900 h 2676273"/>
                  <a:gd name="connsiteX209" fmla="*/ 1158960 w 2678023"/>
                  <a:gd name="connsiteY209" fmla="*/ 1804 h 2676273"/>
                  <a:gd name="connsiteX210" fmla="*/ 1190637 w 2678023"/>
                  <a:gd name="connsiteY210" fmla="*/ 143 h 267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678023" h="2676273">
                    <a:moveTo>
                      <a:pt x="1338961" y="855269"/>
                    </a:moveTo>
                    <a:cubicBezTo>
                      <a:pt x="1073250" y="855269"/>
                      <a:pt x="857849" y="1070670"/>
                      <a:pt x="857849" y="1336381"/>
                    </a:cubicBezTo>
                    <a:cubicBezTo>
                      <a:pt x="857849" y="1602092"/>
                      <a:pt x="1073250" y="1817493"/>
                      <a:pt x="1338961" y="1817493"/>
                    </a:cubicBezTo>
                    <a:cubicBezTo>
                      <a:pt x="1604672" y="1817493"/>
                      <a:pt x="1820073" y="1602092"/>
                      <a:pt x="1820073" y="1336381"/>
                    </a:cubicBezTo>
                    <a:cubicBezTo>
                      <a:pt x="1820073" y="1070670"/>
                      <a:pt x="1604672" y="855269"/>
                      <a:pt x="1338961" y="855269"/>
                    </a:cubicBezTo>
                    <a:close/>
                    <a:moveTo>
                      <a:pt x="1338961" y="545806"/>
                    </a:moveTo>
                    <a:cubicBezTo>
                      <a:pt x="1775584" y="545806"/>
                      <a:pt x="2129536" y="899758"/>
                      <a:pt x="2129536" y="1336381"/>
                    </a:cubicBezTo>
                    <a:cubicBezTo>
                      <a:pt x="2129536" y="1773004"/>
                      <a:pt x="1775584" y="2126956"/>
                      <a:pt x="1338961" y="2126956"/>
                    </a:cubicBezTo>
                    <a:cubicBezTo>
                      <a:pt x="902338" y="2126956"/>
                      <a:pt x="548386" y="1773004"/>
                      <a:pt x="548386" y="1336381"/>
                    </a:cubicBezTo>
                    <a:cubicBezTo>
                      <a:pt x="548386" y="899758"/>
                      <a:pt x="902338" y="545806"/>
                      <a:pt x="1338961" y="545806"/>
                    </a:cubicBezTo>
                    <a:close/>
                    <a:moveTo>
                      <a:pt x="1340068" y="359376"/>
                    </a:moveTo>
                    <a:cubicBezTo>
                      <a:pt x="796228" y="358860"/>
                      <a:pt x="363839" y="794861"/>
                      <a:pt x="361775" y="1331995"/>
                    </a:cubicBezTo>
                    <a:cubicBezTo>
                      <a:pt x="359711" y="1882027"/>
                      <a:pt x="806032" y="2314416"/>
                      <a:pt x="1338521" y="2312868"/>
                    </a:cubicBezTo>
                    <a:cubicBezTo>
                      <a:pt x="1869461" y="2314932"/>
                      <a:pt x="2317329" y="1887702"/>
                      <a:pt x="2316814" y="1335606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lose/>
                    <a:moveTo>
                      <a:pt x="1190637" y="143"/>
                    </a:moveTo>
                    <a:cubicBezTo>
                      <a:pt x="1216299" y="1546"/>
                      <a:pt x="1225780" y="13543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3"/>
                      <a:pt x="2498437" y="942948"/>
                      <a:pt x="2461287" y="964103"/>
                    </a:cubicBezTo>
                    <a:cubicBezTo>
                      <a:pt x="2440132" y="976486"/>
                      <a:pt x="2434456" y="992998"/>
                      <a:pt x="2438068" y="1014669"/>
                    </a:cubicBezTo>
                    <a:cubicBezTo>
                      <a:pt x="2441164" y="1034792"/>
                      <a:pt x="2446840" y="1054399"/>
                      <a:pt x="2454063" y="1073490"/>
                    </a:cubicBezTo>
                    <a:cubicBezTo>
                      <a:pt x="2460771" y="1091033"/>
                      <a:pt x="2472638" y="1100321"/>
                      <a:pt x="2492762" y="1100837"/>
                    </a:cubicBezTo>
                    <a:cubicBezTo>
                      <a:pt x="2538168" y="1101353"/>
                      <a:pt x="2583058" y="1104449"/>
                      <a:pt x="2628464" y="1105997"/>
                    </a:cubicBezTo>
                    <a:cubicBezTo>
                      <a:pt x="2653230" y="1107029"/>
                      <a:pt x="2665614" y="1116832"/>
                      <a:pt x="2672322" y="1140567"/>
                    </a:cubicBezTo>
                    <a:cubicBezTo>
                      <a:pt x="2676449" y="1153983"/>
                      <a:pt x="2677998" y="1167914"/>
                      <a:pt x="2677998" y="1182361"/>
                    </a:cubicBezTo>
                    <a:cubicBezTo>
                      <a:pt x="2677998" y="1210224"/>
                      <a:pt x="2670258" y="1221576"/>
                      <a:pt x="2644459" y="1229831"/>
                    </a:cubicBezTo>
                    <a:cubicBezTo>
                      <a:pt x="2603697" y="1242731"/>
                      <a:pt x="2562934" y="1255114"/>
                      <a:pt x="2522172" y="1267498"/>
                    </a:cubicBezTo>
                    <a:cubicBezTo>
                      <a:pt x="2492762" y="1276269"/>
                      <a:pt x="2485022" y="1285557"/>
                      <a:pt x="2483990" y="1315999"/>
                    </a:cubicBezTo>
                    <a:cubicBezTo>
                      <a:pt x="2483474" y="1337154"/>
                      <a:pt x="2481926" y="1358825"/>
                      <a:pt x="2486570" y="1379981"/>
                    </a:cubicBezTo>
                    <a:cubicBezTo>
                      <a:pt x="2489666" y="1394428"/>
                      <a:pt x="2498437" y="1403200"/>
                      <a:pt x="2512885" y="1407843"/>
                    </a:cubicBezTo>
                    <a:cubicBezTo>
                      <a:pt x="2555711" y="1420743"/>
                      <a:pt x="2598537" y="1433642"/>
                      <a:pt x="2641363" y="1447058"/>
                    </a:cubicBezTo>
                    <a:cubicBezTo>
                      <a:pt x="2671290" y="1456345"/>
                      <a:pt x="2678514" y="1466665"/>
                      <a:pt x="2677998" y="1498139"/>
                    </a:cubicBezTo>
                    <a:cubicBezTo>
                      <a:pt x="2677998" y="1501235"/>
                      <a:pt x="2677998" y="1504331"/>
                      <a:pt x="2677998" y="1507427"/>
                    </a:cubicBezTo>
                    <a:cubicBezTo>
                      <a:pt x="2675934" y="1555929"/>
                      <a:pt x="2660454" y="1571408"/>
                      <a:pt x="2611952" y="1572956"/>
                    </a:cubicBezTo>
                    <a:cubicBezTo>
                      <a:pt x="2571190" y="1573988"/>
                      <a:pt x="2530944" y="1576052"/>
                      <a:pt x="2490182" y="1576568"/>
                    </a:cubicBezTo>
                    <a:cubicBezTo>
                      <a:pt x="2474702" y="1577084"/>
                      <a:pt x="2463867" y="1583792"/>
                      <a:pt x="2457675" y="1596691"/>
                    </a:cubicBezTo>
                    <a:cubicBezTo>
                      <a:pt x="2446324" y="1620942"/>
                      <a:pt x="2439100" y="1646225"/>
                      <a:pt x="2437036" y="1673056"/>
                    </a:cubicBezTo>
                    <a:cubicBezTo>
                      <a:pt x="2435488" y="1690083"/>
                      <a:pt x="2442712" y="1701435"/>
                      <a:pt x="2457159" y="1710206"/>
                    </a:cubicBezTo>
                    <a:cubicBezTo>
                      <a:pt x="2493278" y="1732393"/>
                      <a:pt x="2528880" y="1754580"/>
                      <a:pt x="2564483" y="1777283"/>
                    </a:cubicBezTo>
                    <a:cubicBezTo>
                      <a:pt x="2596989" y="1797406"/>
                      <a:pt x="2601117" y="1809790"/>
                      <a:pt x="2588733" y="1845908"/>
                    </a:cubicBezTo>
                    <a:cubicBezTo>
                      <a:pt x="2584606" y="1858292"/>
                      <a:pt x="2578930" y="1870159"/>
                      <a:pt x="2571706" y="1880995"/>
                    </a:cubicBezTo>
                    <a:cubicBezTo>
                      <a:pt x="2564998" y="1890798"/>
                      <a:pt x="2554163" y="1897506"/>
                      <a:pt x="2538684" y="1897506"/>
                    </a:cubicBezTo>
                    <a:cubicBezTo>
                      <a:pt x="2511337" y="1891314"/>
                      <a:pt x="2483990" y="1885122"/>
                      <a:pt x="2456643" y="1879447"/>
                    </a:cubicBezTo>
                    <a:cubicBezTo>
                      <a:pt x="2434456" y="1874287"/>
                      <a:pt x="2411753" y="1869643"/>
                      <a:pt x="2389566" y="1863967"/>
                    </a:cubicBezTo>
                    <a:cubicBezTo>
                      <a:pt x="2375119" y="1860355"/>
                      <a:pt x="2363767" y="1864483"/>
                      <a:pt x="2354479" y="1874803"/>
                    </a:cubicBezTo>
                    <a:cubicBezTo>
                      <a:pt x="2335389" y="1896990"/>
                      <a:pt x="2320425" y="1922273"/>
                      <a:pt x="2312170" y="1950652"/>
                    </a:cubicBezTo>
                    <a:cubicBezTo>
                      <a:pt x="2308042" y="1964067"/>
                      <a:pt x="2314234" y="1973870"/>
                      <a:pt x="2322489" y="1983158"/>
                    </a:cubicBezTo>
                    <a:cubicBezTo>
                      <a:pt x="2352416" y="2015665"/>
                      <a:pt x="2382858" y="2048171"/>
                      <a:pt x="2412785" y="2080162"/>
                    </a:cubicBezTo>
                    <a:cubicBezTo>
                      <a:pt x="2435488" y="2104413"/>
                      <a:pt x="2436520" y="2118860"/>
                      <a:pt x="2418461" y="2146723"/>
                    </a:cubicBezTo>
                    <a:cubicBezTo>
                      <a:pt x="2417429" y="2148271"/>
                      <a:pt x="2416397" y="2150335"/>
                      <a:pt x="2414849" y="2151883"/>
                    </a:cubicBezTo>
                    <a:cubicBezTo>
                      <a:pt x="2380795" y="2197805"/>
                      <a:pt x="2365831" y="2198321"/>
                      <a:pt x="2324037" y="2174586"/>
                    </a:cubicBezTo>
                    <a:cubicBezTo>
                      <a:pt x="2289982" y="2154979"/>
                      <a:pt x="2253864" y="2137435"/>
                      <a:pt x="2219294" y="2118860"/>
                    </a:cubicBezTo>
                    <a:cubicBezTo>
                      <a:pt x="2204846" y="2111121"/>
                      <a:pt x="2191431" y="2111121"/>
                      <a:pt x="2178531" y="2120408"/>
                    </a:cubicBezTo>
                    <a:cubicBezTo>
                      <a:pt x="2157892" y="2134856"/>
                      <a:pt x="2140349" y="2152399"/>
                      <a:pt x="2125386" y="2172522"/>
                    </a:cubicBezTo>
                    <a:cubicBezTo>
                      <a:pt x="2114550" y="2186969"/>
                      <a:pt x="2114034" y="2201417"/>
                      <a:pt x="2122806" y="2217412"/>
                    </a:cubicBezTo>
                    <a:cubicBezTo>
                      <a:pt x="2143961" y="2256110"/>
                      <a:pt x="2164600" y="2295324"/>
                      <a:pt x="2184723" y="2334539"/>
                    </a:cubicBezTo>
                    <a:cubicBezTo>
                      <a:pt x="2198655" y="2361886"/>
                      <a:pt x="2196591" y="2374269"/>
                      <a:pt x="2174404" y="2395424"/>
                    </a:cubicBezTo>
                    <a:cubicBezTo>
                      <a:pt x="2170792" y="2398520"/>
                      <a:pt x="2167696" y="2402132"/>
                      <a:pt x="2164084" y="2404712"/>
                    </a:cubicBezTo>
                    <a:cubicBezTo>
                      <a:pt x="2131062" y="2428963"/>
                      <a:pt x="2114034" y="2440830"/>
                      <a:pt x="2075336" y="2401616"/>
                    </a:cubicBezTo>
                    <a:cubicBezTo>
                      <a:pt x="2047473" y="2373237"/>
                      <a:pt x="2017547" y="2347954"/>
                      <a:pt x="1988652" y="2320607"/>
                    </a:cubicBezTo>
                    <a:cubicBezTo>
                      <a:pt x="1975236" y="2307708"/>
                      <a:pt x="1960789" y="2305128"/>
                      <a:pt x="1944277" y="2311836"/>
                    </a:cubicBezTo>
                    <a:cubicBezTo>
                      <a:pt x="1922607" y="2320607"/>
                      <a:pt x="1901968" y="2331959"/>
                      <a:pt x="1883392" y="2346406"/>
                    </a:cubicBezTo>
                    <a:cubicBezTo>
                      <a:pt x="1867913" y="2358274"/>
                      <a:pt x="1863785" y="2373237"/>
                      <a:pt x="1868429" y="2391812"/>
                    </a:cubicBezTo>
                    <a:cubicBezTo>
                      <a:pt x="1879264" y="2436702"/>
                      <a:pt x="1889584" y="2482108"/>
                      <a:pt x="1899388" y="2526998"/>
                    </a:cubicBezTo>
                    <a:cubicBezTo>
                      <a:pt x="1903516" y="2546605"/>
                      <a:pt x="1896808" y="2561569"/>
                      <a:pt x="1879264" y="2571888"/>
                    </a:cubicBezTo>
                    <a:cubicBezTo>
                      <a:pt x="1867397" y="2579112"/>
                      <a:pt x="1854498" y="2584788"/>
                      <a:pt x="1841082" y="2588916"/>
                    </a:cubicBezTo>
                    <a:cubicBezTo>
                      <a:pt x="1813736" y="2597687"/>
                      <a:pt x="1798256" y="2592527"/>
                      <a:pt x="1782777" y="2568277"/>
                    </a:cubicBezTo>
                    <a:cubicBezTo>
                      <a:pt x="1760074" y="2532158"/>
                      <a:pt x="1736855" y="2496556"/>
                      <a:pt x="1715184" y="2459405"/>
                    </a:cubicBezTo>
                    <a:cubicBezTo>
                      <a:pt x="1703316" y="2439282"/>
                      <a:pt x="1687837" y="2431543"/>
                      <a:pt x="1664618" y="2435670"/>
                    </a:cubicBezTo>
                    <a:cubicBezTo>
                      <a:pt x="1646043" y="2439282"/>
                      <a:pt x="1627984" y="2443926"/>
                      <a:pt x="1610440" y="2450118"/>
                    </a:cubicBezTo>
                    <a:cubicBezTo>
                      <a:pt x="1586190" y="2458889"/>
                      <a:pt x="1578450" y="2469209"/>
                      <a:pt x="1577418" y="2495008"/>
                    </a:cubicBezTo>
                    <a:cubicBezTo>
                      <a:pt x="1575870" y="2535770"/>
                      <a:pt x="1574838" y="2576016"/>
                      <a:pt x="1573806" y="2616778"/>
                    </a:cubicBezTo>
                    <a:cubicBezTo>
                      <a:pt x="1572774" y="2653929"/>
                      <a:pt x="1563487" y="2665796"/>
                      <a:pt x="1526852" y="2672504"/>
                    </a:cubicBezTo>
                    <a:cubicBezTo>
                      <a:pt x="1517049" y="2674568"/>
                      <a:pt x="1507245" y="2675600"/>
                      <a:pt x="1497441" y="2676116"/>
                    </a:cubicBezTo>
                    <a:cubicBezTo>
                      <a:pt x="1473191" y="2677664"/>
                      <a:pt x="1457711" y="2667860"/>
                      <a:pt x="1449972" y="2644125"/>
                    </a:cubicBezTo>
                    <a:cubicBezTo>
                      <a:pt x="1436040" y="2600783"/>
                      <a:pt x="1422624" y="2557957"/>
                      <a:pt x="1410241" y="2514615"/>
                    </a:cubicBezTo>
                    <a:cubicBezTo>
                      <a:pt x="1404565" y="2495008"/>
                      <a:pt x="1392698" y="2485720"/>
                      <a:pt x="1373091" y="2482624"/>
                    </a:cubicBezTo>
                    <a:cubicBezTo>
                      <a:pt x="1350388" y="2479528"/>
                      <a:pt x="1327685" y="2479528"/>
                      <a:pt x="1304982" y="2483140"/>
                    </a:cubicBezTo>
                    <a:cubicBezTo>
                      <a:pt x="1287955" y="2485720"/>
                      <a:pt x="1277119" y="2494492"/>
                      <a:pt x="1271959" y="2511519"/>
                    </a:cubicBezTo>
                    <a:cubicBezTo>
                      <a:pt x="1260092" y="2552281"/>
                      <a:pt x="1247192" y="2593043"/>
                      <a:pt x="1234293" y="2633806"/>
                    </a:cubicBezTo>
                    <a:cubicBezTo>
                      <a:pt x="1222941" y="2670440"/>
                      <a:pt x="1208494" y="2679728"/>
                      <a:pt x="1170828" y="2674568"/>
                    </a:cubicBezTo>
                    <a:cubicBezTo>
                      <a:pt x="1114070" y="2666828"/>
                      <a:pt x="1107362" y="2659088"/>
                      <a:pt x="1106847" y="2602331"/>
                    </a:cubicBezTo>
                    <a:cubicBezTo>
                      <a:pt x="1106331" y="2565181"/>
                      <a:pt x="1104783" y="2528546"/>
                      <a:pt x="1103751" y="2491396"/>
                    </a:cubicBezTo>
                    <a:cubicBezTo>
                      <a:pt x="1103234" y="2474369"/>
                      <a:pt x="1096527" y="2460953"/>
                      <a:pt x="1080532" y="2454245"/>
                    </a:cubicBezTo>
                    <a:cubicBezTo>
                      <a:pt x="1056281" y="2443926"/>
                      <a:pt x="1031514" y="2436702"/>
                      <a:pt x="1005199" y="2435154"/>
                    </a:cubicBezTo>
                    <a:cubicBezTo>
                      <a:pt x="989203" y="2434122"/>
                      <a:pt x="977852" y="2440314"/>
                      <a:pt x="969080" y="2454245"/>
                    </a:cubicBezTo>
                    <a:cubicBezTo>
                      <a:pt x="946894" y="2491396"/>
                      <a:pt x="923159" y="2527514"/>
                      <a:pt x="900456" y="2564149"/>
                    </a:cubicBezTo>
                    <a:cubicBezTo>
                      <a:pt x="882396" y="2593043"/>
                      <a:pt x="868465" y="2598203"/>
                      <a:pt x="836474" y="2587368"/>
                    </a:cubicBezTo>
                    <a:cubicBezTo>
                      <a:pt x="834926" y="2586852"/>
                      <a:pt x="833379" y="2586336"/>
                      <a:pt x="831830" y="2585820"/>
                    </a:cubicBezTo>
                    <a:cubicBezTo>
                      <a:pt x="782297" y="2565697"/>
                      <a:pt x="772493" y="2554345"/>
                      <a:pt x="785392" y="2504811"/>
                    </a:cubicBezTo>
                    <a:cubicBezTo>
                      <a:pt x="795196" y="2467145"/>
                      <a:pt x="802420" y="2428963"/>
                      <a:pt x="811707" y="2390780"/>
                    </a:cubicBezTo>
                    <a:cubicBezTo>
                      <a:pt x="816351" y="2371173"/>
                      <a:pt x="811191" y="2356210"/>
                      <a:pt x="794680" y="2344342"/>
                    </a:cubicBezTo>
                    <a:cubicBezTo>
                      <a:pt x="777137" y="2331959"/>
                      <a:pt x="759078" y="2321123"/>
                      <a:pt x="739470" y="2312352"/>
                    </a:cubicBezTo>
                    <a:cubicBezTo>
                      <a:pt x="720895" y="2304096"/>
                      <a:pt x="704900" y="2307192"/>
                      <a:pt x="689421" y="2321639"/>
                    </a:cubicBezTo>
                    <a:cubicBezTo>
                      <a:pt x="658462" y="2351050"/>
                      <a:pt x="626988" y="2379945"/>
                      <a:pt x="596029" y="2408839"/>
                    </a:cubicBezTo>
                    <a:cubicBezTo>
                      <a:pt x="572810" y="2431027"/>
                      <a:pt x="557847" y="2432058"/>
                      <a:pt x="530500" y="2415031"/>
                    </a:cubicBezTo>
                    <a:cubicBezTo>
                      <a:pt x="527404" y="2412967"/>
                      <a:pt x="524308" y="2410903"/>
                      <a:pt x="521212" y="2408839"/>
                    </a:cubicBezTo>
                    <a:cubicBezTo>
                      <a:pt x="481482" y="2380461"/>
                      <a:pt x="477870" y="2365497"/>
                      <a:pt x="500573" y="2322671"/>
                    </a:cubicBezTo>
                    <a:cubicBezTo>
                      <a:pt x="519148" y="2287585"/>
                      <a:pt x="537207" y="2252498"/>
                      <a:pt x="556298" y="2217928"/>
                    </a:cubicBezTo>
                    <a:cubicBezTo>
                      <a:pt x="566102" y="2199869"/>
                      <a:pt x="564555" y="2184389"/>
                      <a:pt x="552171" y="2168910"/>
                    </a:cubicBezTo>
                    <a:cubicBezTo>
                      <a:pt x="538756" y="2151883"/>
                      <a:pt x="523276" y="2136403"/>
                      <a:pt x="505733" y="2122988"/>
                    </a:cubicBezTo>
                    <a:cubicBezTo>
                      <a:pt x="490254" y="2111121"/>
                      <a:pt x="474774" y="2110089"/>
                      <a:pt x="457747" y="2119376"/>
                    </a:cubicBezTo>
                    <a:cubicBezTo>
                      <a:pt x="419564" y="2140015"/>
                      <a:pt x="380866" y="2160654"/>
                      <a:pt x="341652" y="2180778"/>
                    </a:cubicBezTo>
                    <a:cubicBezTo>
                      <a:pt x="314305" y="2195225"/>
                      <a:pt x="298310" y="2191613"/>
                      <a:pt x="278187" y="2168910"/>
                    </a:cubicBezTo>
                    <a:cubicBezTo>
                      <a:pt x="276639" y="2167362"/>
                      <a:pt x="275607" y="2165814"/>
                      <a:pt x="274059" y="2164266"/>
                    </a:cubicBezTo>
                    <a:cubicBezTo>
                      <a:pt x="238456" y="2122988"/>
                      <a:pt x="238972" y="2108541"/>
                      <a:pt x="276639" y="2069326"/>
                    </a:cubicBezTo>
                    <a:cubicBezTo>
                      <a:pt x="302954" y="2041464"/>
                      <a:pt x="327721" y="2013085"/>
                      <a:pt x="354551" y="1986254"/>
                    </a:cubicBezTo>
                    <a:cubicBezTo>
                      <a:pt x="367967" y="1972323"/>
                      <a:pt x="370547" y="1957875"/>
                      <a:pt x="363839" y="1940848"/>
                    </a:cubicBezTo>
                    <a:cubicBezTo>
                      <a:pt x="355067" y="1918661"/>
                      <a:pt x="342684" y="1898022"/>
                      <a:pt x="328237" y="1878931"/>
                    </a:cubicBezTo>
                    <a:cubicBezTo>
                      <a:pt x="316369" y="1863451"/>
                      <a:pt x="300374" y="1861903"/>
                      <a:pt x="283347" y="1866031"/>
                    </a:cubicBezTo>
                    <a:cubicBezTo>
                      <a:pt x="245680" y="1874803"/>
                      <a:pt x="208530" y="1883574"/>
                      <a:pt x="170864" y="1891830"/>
                    </a:cubicBezTo>
                    <a:cubicBezTo>
                      <a:pt x="165704" y="1892862"/>
                      <a:pt x="160544" y="1894410"/>
                      <a:pt x="155900" y="1895442"/>
                    </a:cubicBezTo>
                    <a:cubicBezTo>
                      <a:pt x="127521" y="1900602"/>
                      <a:pt x="113074" y="1893894"/>
                      <a:pt x="100175" y="1868095"/>
                    </a:cubicBezTo>
                    <a:cubicBezTo>
                      <a:pt x="95531" y="1858292"/>
                      <a:pt x="90887" y="1848488"/>
                      <a:pt x="87275" y="1838169"/>
                    </a:cubicBezTo>
                    <a:cubicBezTo>
                      <a:pt x="77988" y="1810822"/>
                      <a:pt x="83147" y="1795342"/>
                      <a:pt x="107915" y="1779863"/>
                    </a:cubicBezTo>
                    <a:cubicBezTo>
                      <a:pt x="143001" y="1757676"/>
                      <a:pt x="178603" y="1735489"/>
                      <a:pt x="213690" y="1713818"/>
                    </a:cubicBezTo>
                    <a:cubicBezTo>
                      <a:pt x="241552" y="1696275"/>
                      <a:pt x="245680" y="1686471"/>
                      <a:pt x="238972" y="1654481"/>
                    </a:cubicBezTo>
                    <a:cubicBezTo>
                      <a:pt x="234845" y="1636421"/>
                      <a:pt x="230201" y="1617846"/>
                      <a:pt x="222977" y="1600819"/>
                    </a:cubicBezTo>
                    <a:cubicBezTo>
                      <a:pt x="215753" y="1583792"/>
                      <a:pt x="203370" y="1575536"/>
                      <a:pt x="184279" y="1575020"/>
                    </a:cubicBezTo>
                    <a:cubicBezTo>
                      <a:pt x="142485" y="1574504"/>
                      <a:pt x="101207" y="1572956"/>
                      <a:pt x="59413" y="1571408"/>
                    </a:cubicBezTo>
                    <a:cubicBezTo>
                      <a:pt x="21746" y="1570376"/>
                      <a:pt x="10395" y="1560573"/>
                      <a:pt x="3687" y="1524454"/>
                    </a:cubicBezTo>
                    <a:cubicBezTo>
                      <a:pt x="3171" y="1520842"/>
                      <a:pt x="2139" y="1517231"/>
                      <a:pt x="1623" y="1513619"/>
                    </a:cubicBezTo>
                    <a:cubicBezTo>
                      <a:pt x="-4053" y="1467697"/>
                      <a:pt x="3687" y="1455829"/>
                      <a:pt x="48577" y="1442414"/>
                    </a:cubicBezTo>
                    <a:cubicBezTo>
                      <a:pt x="85727" y="1431062"/>
                      <a:pt x="122877" y="1418679"/>
                      <a:pt x="160544" y="1408359"/>
                    </a:cubicBezTo>
                    <a:cubicBezTo>
                      <a:pt x="181183" y="1402684"/>
                      <a:pt x="192018" y="1390816"/>
                      <a:pt x="194083" y="1370693"/>
                    </a:cubicBezTo>
                    <a:cubicBezTo>
                      <a:pt x="196147" y="1346958"/>
                      <a:pt x="197178" y="1322707"/>
                      <a:pt x="192534" y="1298972"/>
                    </a:cubicBezTo>
                    <a:cubicBezTo>
                      <a:pt x="189954" y="1283493"/>
                      <a:pt x="181183" y="1274205"/>
                      <a:pt x="166220" y="1269561"/>
                    </a:cubicBezTo>
                    <a:cubicBezTo>
                      <a:pt x="126490" y="1257694"/>
                      <a:pt x="86759" y="1245311"/>
                      <a:pt x="47029" y="1232927"/>
                    </a:cubicBezTo>
                    <a:cubicBezTo>
                      <a:pt x="3687" y="1219512"/>
                      <a:pt x="-957" y="1212288"/>
                      <a:pt x="1623" y="1166882"/>
                    </a:cubicBezTo>
                    <a:cubicBezTo>
                      <a:pt x="2139" y="1157594"/>
                      <a:pt x="4203" y="1148307"/>
                      <a:pt x="6267" y="1139535"/>
                    </a:cubicBezTo>
                    <a:cubicBezTo>
                      <a:pt x="12459" y="1116832"/>
                      <a:pt x="25358" y="1106513"/>
                      <a:pt x="49093" y="1105481"/>
                    </a:cubicBezTo>
                    <a:cubicBezTo>
                      <a:pt x="87791" y="1103933"/>
                      <a:pt x="125974" y="1102901"/>
                      <a:pt x="164672" y="1101869"/>
                    </a:cubicBezTo>
                    <a:cubicBezTo>
                      <a:pt x="170348" y="1101869"/>
                      <a:pt x="176023" y="1101353"/>
                      <a:pt x="181699" y="1101353"/>
                    </a:cubicBezTo>
                    <a:cubicBezTo>
                      <a:pt x="207498" y="1102385"/>
                      <a:pt x="220913" y="1087937"/>
                      <a:pt x="227621" y="1065234"/>
                    </a:cubicBezTo>
                    <a:cubicBezTo>
                      <a:pt x="232781" y="1048207"/>
                      <a:pt x="237425" y="1031180"/>
                      <a:pt x="241036" y="1014153"/>
                    </a:cubicBezTo>
                    <a:cubicBezTo>
                      <a:pt x="245680" y="990418"/>
                      <a:pt x="240005" y="979066"/>
                      <a:pt x="219366" y="965651"/>
                    </a:cubicBezTo>
                    <a:cubicBezTo>
                      <a:pt x="184279" y="943464"/>
                      <a:pt x="148676" y="921277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171731" y="385"/>
                      <a:pt x="1182083" y="-325"/>
                      <a:pt x="1190637" y="1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19" name="Straight Arrow Connector 19">
                <a:extLst>
                  <a:ext uri="{FF2B5EF4-FFF2-40B4-BE49-F238E27FC236}">
                    <a16:creationId xmlns:a16="http://schemas.microsoft.com/office/drawing/2014/main" id="{8A3F1440-0841-D613-9588-E76D256BD4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8262" y="2236999"/>
                <a:ext cx="1199038" cy="2122984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21">
                <a:extLst>
                  <a:ext uri="{FF2B5EF4-FFF2-40B4-BE49-F238E27FC236}">
                    <a16:creationId xmlns:a16="http://schemas.microsoft.com/office/drawing/2014/main" id="{6890C5D3-33BD-2E00-3F01-D51D7E3E89AC}"/>
                  </a:ext>
                </a:extLst>
              </p:cNvPr>
              <p:cNvCxnSpPr>
                <a:cxnSpLocks/>
                <a:stCxn id="17" idx="7"/>
              </p:cNvCxnSpPr>
              <p:nvPr/>
            </p:nvCxnSpPr>
            <p:spPr>
              <a:xfrm flipH="1">
                <a:off x="2336878" y="5998415"/>
                <a:ext cx="2488946" cy="4480"/>
              </a:xfrm>
              <a:prstGeom prst="straightConnector1">
                <a:avLst/>
              </a:prstGeom>
              <a:ln w="444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6">
                <a:extLst>
                  <a:ext uri="{FF2B5EF4-FFF2-40B4-BE49-F238E27FC236}">
                    <a16:creationId xmlns:a16="http://schemas.microsoft.com/office/drawing/2014/main" id="{00F76222-7C46-A8BB-EBD4-3BB80C85F5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0932" y="2724150"/>
                <a:ext cx="1289791" cy="2352675"/>
              </a:xfrm>
              <a:prstGeom prst="straightConnector1">
                <a:avLst/>
              </a:prstGeom>
              <a:ln w="4445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6" name="Picture 45" descr="A green circle with white text and a windmill&#10;&#10;Description automatically generated">
              <a:extLst>
                <a:ext uri="{FF2B5EF4-FFF2-40B4-BE49-F238E27FC236}">
                  <a16:creationId xmlns:a16="http://schemas.microsoft.com/office/drawing/2014/main" id="{E1D258D2-8BC1-D2A2-8335-0F685BAAD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0137" y="1935504"/>
              <a:ext cx="747372" cy="747372"/>
            </a:xfrm>
            <a:prstGeom prst="rect">
              <a:avLst/>
            </a:prstGeom>
          </p:spPr>
        </p:pic>
        <p:pic>
          <p:nvPicPr>
            <p:cNvPr id="47" name="Picture 46" descr="A green circle with white text and a windmill&#10;&#10;Description automatically generated">
              <a:extLst>
                <a:ext uri="{FF2B5EF4-FFF2-40B4-BE49-F238E27FC236}">
                  <a16:creationId xmlns:a16="http://schemas.microsoft.com/office/drawing/2014/main" id="{16B882DD-99D0-7454-B5F9-671DADEF2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2251" y="4698809"/>
              <a:ext cx="747372" cy="747372"/>
            </a:xfrm>
            <a:prstGeom prst="rect">
              <a:avLst/>
            </a:prstGeom>
          </p:spPr>
        </p:pic>
        <p:pic>
          <p:nvPicPr>
            <p:cNvPr id="22" name="Picture 21" descr="A green circle with white text and a windmill&#10;&#10;Description automatically generated">
              <a:extLst>
                <a:ext uri="{FF2B5EF4-FFF2-40B4-BE49-F238E27FC236}">
                  <a16:creationId xmlns:a16="http://schemas.microsoft.com/office/drawing/2014/main" id="{BF4A2A83-BE6A-9F20-B92D-382674075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6842" y="3686435"/>
              <a:ext cx="747372" cy="747372"/>
            </a:xfrm>
            <a:prstGeom prst="rect">
              <a:avLst/>
            </a:prstGeom>
          </p:spPr>
        </p:pic>
        <p:pic>
          <p:nvPicPr>
            <p:cNvPr id="44" name="Picture 43" descr="A green circle with white text and a windmill&#10;&#10;Description automatically generated">
              <a:extLst>
                <a:ext uri="{FF2B5EF4-FFF2-40B4-BE49-F238E27FC236}">
                  <a16:creationId xmlns:a16="http://schemas.microsoft.com/office/drawing/2014/main" id="{4D8AD461-69DB-F794-B3AC-E44838076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5649" y="4693506"/>
              <a:ext cx="747372" cy="747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123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25F6-EED8-B32F-7EED-4B724FC49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48" y="123825"/>
            <a:ext cx="10515600" cy="6000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l-GR" sz="4000" dirty="0">
                <a:solidFill>
                  <a:srgbClr val="5B9BD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Μελέτες του ΕΚΙ</a:t>
            </a:r>
            <a:endParaRPr lang="en-GB" sz="4000" dirty="0">
              <a:solidFill>
                <a:srgbClr val="5B9BD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0BF9-AC0F-A4E8-7913-66F96E630AE9}"/>
              </a:ext>
            </a:extLst>
          </p:cNvPr>
          <p:cNvGrpSpPr/>
          <p:nvPr/>
        </p:nvGrpSpPr>
        <p:grpSpPr>
          <a:xfrm>
            <a:off x="-4901" y="5745803"/>
            <a:ext cx="12196901" cy="1176981"/>
            <a:chOff x="-3146" y="3803889"/>
            <a:chExt cx="12196901" cy="3041068"/>
          </a:xfrm>
          <a:solidFill>
            <a:schemeClr val="accent1">
              <a:lumMod val="40000"/>
              <a:lumOff val="60000"/>
              <a:alpha val="29660"/>
            </a:schemeClr>
          </a:solidFill>
        </p:grpSpPr>
        <p:grpSp>
          <p:nvGrpSpPr>
            <p:cNvPr id="17" name="Graphic 349">
              <a:extLst>
                <a:ext uri="{FF2B5EF4-FFF2-40B4-BE49-F238E27FC236}">
                  <a16:creationId xmlns:a16="http://schemas.microsoft.com/office/drawing/2014/main" id="{7FD82B95-071D-B759-22B8-F0E6B83F20FD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  <a:grpFill/>
          </p:grpSpPr>
          <p:sp>
            <p:nvSpPr>
              <p:cNvPr id="22" name="Freeform: Shape 351">
                <a:extLst>
                  <a:ext uri="{FF2B5EF4-FFF2-40B4-BE49-F238E27FC236}">
                    <a16:creationId xmlns:a16="http://schemas.microsoft.com/office/drawing/2014/main" id="{32D058C3-E4A8-C052-5B1B-3BA46233F589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rgbClr val="009F3C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28">
                <a:extLst>
                  <a:ext uri="{FF2B5EF4-FFF2-40B4-BE49-F238E27FC236}">
                    <a16:creationId xmlns:a16="http://schemas.microsoft.com/office/drawing/2014/main" id="{F33495D1-A88C-0B6D-629A-E6053A4A8C8C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29">
                <a:extLst>
                  <a:ext uri="{FF2B5EF4-FFF2-40B4-BE49-F238E27FC236}">
                    <a16:creationId xmlns:a16="http://schemas.microsoft.com/office/drawing/2014/main" id="{4D96E548-3502-E13F-C32C-BA96524F8389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30">
                <a:extLst>
                  <a:ext uri="{FF2B5EF4-FFF2-40B4-BE49-F238E27FC236}">
                    <a16:creationId xmlns:a16="http://schemas.microsoft.com/office/drawing/2014/main" id="{E12FB109-3D21-0C6E-70F5-008DBED5A3CF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" name="Freeform: Shape 362">
              <a:extLst>
                <a:ext uri="{FF2B5EF4-FFF2-40B4-BE49-F238E27FC236}">
                  <a16:creationId xmlns:a16="http://schemas.microsoft.com/office/drawing/2014/main" id="{68B41794-B71A-9FCA-7136-1AB97040B0C3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364">
              <a:extLst>
                <a:ext uri="{FF2B5EF4-FFF2-40B4-BE49-F238E27FC236}">
                  <a16:creationId xmlns:a16="http://schemas.microsoft.com/office/drawing/2014/main" id="{EC5953A0-FCC2-C913-FF7A-C231C4CBF96F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6212B535-079F-0A5D-0A97-D69206A5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871" y="1135363"/>
            <a:ext cx="2261020" cy="2261020"/>
          </a:xfrm>
          <a:prstGeom prst="ellipse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A743F47-672A-98FF-ECA2-DB3E5C9F0B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15" t="7928" r="10156" b="8858"/>
          <a:stretch/>
        </p:blipFill>
        <p:spPr>
          <a:xfrm>
            <a:off x="5829301" y="1135362"/>
            <a:ext cx="2261020" cy="2293638"/>
          </a:xfrm>
          <a:prstGeom prst="ellipse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F19A248B-39BC-99E9-F07D-2423E643AE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939"/>
          <a:stretch/>
        </p:blipFill>
        <p:spPr>
          <a:xfrm>
            <a:off x="567499" y="3617547"/>
            <a:ext cx="2187373" cy="2079324"/>
          </a:xfrm>
          <a:prstGeom prst="ellipse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BBD97AF-FDE9-BFD2-A07A-901763A58F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471" t="15718" r="11433" b="2253"/>
          <a:stretch/>
        </p:blipFill>
        <p:spPr>
          <a:xfrm>
            <a:off x="8505825" y="1135362"/>
            <a:ext cx="2152650" cy="2261021"/>
          </a:xfrm>
          <a:prstGeom prst="ellipse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5BC9674-96D4-919A-58DD-C6D95E440A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52" t="4059" r="3286" b="3673"/>
          <a:stretch/>
        </p:blipFill>
        <p:spPr>
          <a:xfrm>
            <a:off x="6038179" y="3750868"/>
            <a:ext cx="1943771" cy="1946003"/>
          </a:xfrm>
          <a:prstGeom prst="ellipse">
            <a:avLst/>
          </a:prstGeom>
        </p:spPr>
      </p:pic>
      <p:pic>
        <p:nvPicPr>
          <p:cNvPr id="8" name="Picture 7" descr="A picture containing logo, graphics, font, graphic design&#10;&#10;Description automatically generated">
            <a:extLst>
              <a:ext uri="{FF2B5EF4-FFF2-40B4-BE49-F238E27FC236}">
                <a16:creationId xmlns:a16="http://schemas.microsoft.com/office/drawing/2014/main" id="{4A1A905A-2B6D-FC79-B9CC-693FD29C877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720" t="3697" r="4246" b="6809"/>
          <a:stretch/>
        </p:blipFill>
        <p:spPr>
          <a:xfrm>
            <a:off x="3301822" y="3722321"/>
            <a:ext cx="2013069" cy="2023482"/>
          </a:xfrm>
          <a:prstGeom prst="ellipse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F1CCE8A-7467-9EE3-3564-8EF558C78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t="6743" r="5326" b="6493"/>
          <a:stretch/>
        </p:blipFill>
        <p:spPr bwMode="auto">
          <a:xfrm>
            <a:off x="704850" y="1302525"/>
            <a:ext cx="1933517" cy="18978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sunflower on a green cone&#10;&#10;Description automatically generated">
            <a:extLst>
              <a:ext uri="{FF2B5EF4-FFF2-40B4-BE49-F238E27FC236}">
                <a16:creationId xmlns:a16="http://schemas.microsoft.com/office/drawing/2014/main" id="{C52C44D1-2307-F615-CFC7-2AC4414D62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8667" y="3654242"/>
            <a:ext cx="2463159" cy="20760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680762-D013-3858-F8CB-37DF042C8EC8}"/>
                  </a:ext>
                </a:extLst>
              </p14:cNvPr>
              <p14:cNvContentPartPr/>
              <p14:nvPr/>
            </p14:nvContentPartPr>
            <p14:xfrm>
              <a:off x="2478960" y="143667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680762-D013-3858-F8CB-37DF042C8EC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72840" y="1430557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1627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ECC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C1" id="{F61B8F7D-BBD7-438A-93FE-EC2D08947FE6}" vid="{BDB8D492-AD46-4053-AD73-F1FD327298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c7396f-705b-4d9b-b3bd-85293e898384" xsi:nil="true"/>
    <lcf76f155ced4ddcb4097134ff3c332f xmlns="5cb01c2c-6bc7-4a81-9afe-e8d313a44adb">
      <Terms xmlns="http://schemas.microsoft.com/office/infopath/2007/PartnerControls"/>
    </lcf76f155ced4ddcb4097134ff3c332f>
    <SharedWithUsers xmlns="1dc7396f-705b-4d9b-b3bd-85293e898384">
      <UserInfo>
        <DisplayName>Vassilios Veliopoulos</DisplayName>
        <AccountId>27</AccountId>
        <AccountType/>
      </UserInfo>
      <UserInfo>
        <DisplayName>Olympia Savvidou</DisplayName>
        <AccountId>12</AccountId>
        <AccountType/>
      </UserInfo>
      <UserInfo>
        <DisplayName>Alkistis Skaleou</DisplayName>
        <AccountId>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EE6666D8DFC47843EC6BC24863A3C" ma:contentTypeVersion="15" ma:contentTypeDescription="Create a new document." ma:contentTypeScope="" ma:versionID="4fb12cd4a04d0b20aff499e9096c0945">
  <xsd:schema xmlns:xsd="http://www.w3.org/2001/XMLSchema" xmlns:xs="http://www.w3.org/2001/XMLSchema" xmlns:p="http://schemas.microsoft.com/office/2006/metadata/properties" xmlns:ns2="5cb01c2c-6bc7-4a81-9afe-e8d313a44adb" xmlns:ns3="1dc7396f-705b-4d9b-b3bd-85293e898384" targetNamespace="http://schemas.microsoft.com/office/2006/metadata/properties" ma:root="true" ma:fieldsID="43ef73fbf9eb8822ca990dce92e89799" ns2:_="" ns3:_="">
    <xsd:import namespace="5cb01c2c-6bc7-4a81-9afe-e8d313a44adb"/>
    <xsd:import namespace="1dc7396f-705b-4d9b-b3bd-85293e8983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01c2c-6bc7-4a81-9afe-e8d313a44a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f495463-f1ef-48c8-8ed9-33b5918c97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c7396f-705b-4d9b-b3bd-85293e89838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b248829-2a84-41a3-a3ae-d28d8cd898cd}" ma:internalName="TaxCatchAll" ma:showField="CatchAllData" ma:web="1dc7396f-705b-4d9b-b3bd-85293e8983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66650B-035C-4400-87A8-C0243F3047BA}">
  <ds:schemaRefs>
    <ds:schemaRef ds:uri="001125b6-2c0c-44e7-9b1b-d5f87ad340d4"/>
    <ds:schemaRef ds:uri="274bf8ae-d25d-4d99-b5f7-12b87ff46f86"/>
    <ds:schemaRef ds:uri="56a0e813-9c21-4934-bdfb-e09ad309df5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dc7396f-705b-4d9b-b3bd-85293e898384"/>
    <ds:schemaRef ds:uri="5cb01c2c-6bc7-4a81-9afe-e8d313a44adb"/>
  </ds:schemaRefs>
</ds:datastoreItem>
</file>

<file path=customXml/itemProps2.xml><?xml version="1.0" encoding="utf-8"?>
<ds:datastoreItem xmlns:ds="http://schemas.openxmlformats.org/officeDocument/2006/customXml" ds:itemID="{0C6C3F91-1C86-4C93-BCF8-47BF68242F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b01c2c-6bc7-4a81-9afe-e8d313a44adb"/>
    <ds:schemaRef ds:uri="1dc7396f-705b-4d9b-b3bd-85293e8983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7D0D9D-EE02-4F11-BE33-AE3C8CC75C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785</Words>
  <Application>Microsoft Office PowerPoint</Application>
  <PresentationFormat>Ευρεία οθόνη</PresentationFormat>
  <Paragraphs>154</Paragraphs>
  <Slides>14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Segoe UI Symbol</vt:lpstr>
      <vt:lpstr>Tahoma</vt:lpstr>
      <vt:lpstr>Wingdings</vt:lpstr>
      <vt:lpstr>ECC1</vt:lpstr>
      <vt:lpstr>Παρουσίαση του PowerPoint</vt:lpstr>
      <vt:lpstr>Παρουσίαση του PowerPoint</vt:lpstr>
      <vt:lpstr>Θεματικές Δραστηριότητας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EKI εξοπλισμός</vt:lpstr>
      <vt:lpstr>Οι Μελέτες του ΕΚΙ</vt:lpstr>
      <vt:lpstr>Οι Μελέτες του ΕΚΙ στην ενεργειακή αξιακή αλυσίδα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Authors</dc:title>
  <dc:creator>Microsoft Office User</dc:creator>
  <cp:lastModifiedBy>Chrysanthi Chimona</cp:lastModifiedBy>
  <cp:revision>32</cp:revision>
  <dcterms:created xsi:type="dcterms:W3CDTF">2022-02-14T13:25:53Z</dcterms:created>
  <dcterms:modified xsi:type="dcterms:W3CDTF">2024-05-16T05:25:58Z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0x010100D46EE6666D8DFC47843EC6BC24863A3C</vt:lpwstr>
  </property>
  <property fmtid="{D5CDD505-2E9C-101B-9397-08002B2CF9AE}" pid="3" name="MediaServiceImageTags">
    <vt:lpwstr/>
  </property>
</Properties>
</file>