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3"/>
    <p:sldMasterId id="2147483660" r:id="rId4"/>
  </p:sldMasterIdLst>
  <p:notesMasterIdLst>
    <p:notesMasterId r:id="rId29"/>
  </p:notesMasterIdLst>
  <p:sldIdLst>
    <p:sldId id="256" r:id="rId5"/>
    <p:sldId id="412" r:id="rId6"/>
    <p:sldId id="403" r:id="rId7"/>
    <p:sldId id="400" r:id="rId8"/>
    <p:sldId id="404" r:id="rId9"/>
    <p:sldId id="405" r:id="rId10"/>
    <p:sldId id="337" r:id="rId11"/>
    <p:sldId id="407" r:id="rId12"/>
    <p:sldId id="408" r:id="rId13"/>
    <p:sldId id="409" r:id="rId14"/>
    <p:sldId id="410" r:id="rId15"/>
    <p:sldId id="411" r:id="rId16"/>
    <p:sldId id="402" r:id="rId17"/>
    <p:sldId id="399" r:id="rId18"/>
    <p:sldId id="398" r:id="rId19"/>
    <p:sldId id="259" r:id="rId20"/>
    <p:sldId id="391" r:id="rId21"/>
    <p:sldId id="338" r:id="rId22"/>
    <p:sldId id="392" r:id="rId23"/>
    <p:sldId id="393" r:id="rId24"/>
    <p:sldId id="394" r:id="rId25"/>
    <p:sldId id="283" r:id="rId26"/>
    <p:sldId id="396" r:id="rId27"/>
    <p:sldId id="406" r:id="rId2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CA"/>
    <a:srgbClr val="FFDFAB"/>
    <a:srgbClr val="886B48"/>
    <a:srgbClr val="FFEAC9"/>
    <a:srgbClr val="DACBB9"/>
    <a:srgbClr val="E6F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93907" autoAdjust="0"/>
  </p:normalViewPr>
  <p:slideViewPr>
    <p:cSldViewPr snapToGrid="0">
      <p:cViewPr varScale="1">
        <p:scale>
          <a:sx n="105" d="100"/>
          <a:sy n="105" d="100"/>
        </p:scale>
        <p:origin x="105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CA0C9-2B7B-4280-8D4A-012A88EDB14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C1ECFA39-4B52-45C5-B16E-5784322BD3A9}">
      <dgm:prSet phldrT="[Κείμενο]" custT="1"/>
      <dgm:spPr>
        <a:solidFill>
          <a:srgbClr val="FFEAC9">
            <a:alpha val="50000"/>
          </a:srgbClr>
        </a:solidFill>
      </dgm:spPr>
      <dgm:t>
        <a:bodyPr/>
        <a:lstStyle/>
        <a:p>
          <a:pPr algn="l"/>
          <a:r>
            <a:rPr lang="el-GR" sz="1600" b="1" i="1" u="none" strike="noStrike"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rPr>
            <a:t>τη συνολική αποτίμηση της αναγκαιότητας, της στοχοθέτησης, των προτεραιοτήτων, της δράσεων και της προτεινόμενης δομής διακυβέρνησης της Στρατηγικής </a:t>
          </a:r>
          <a:endParaRPr lang="en-GB" sz="1600" b="1" dirty="0">
            <a:solidFill>
              <a:schemeClr val="tx1">
                <a:lumMod val="65000"/>
                <a:lumOff val="35000"/>
              </a:schemeClr>
            </a:solidFill>
          </a:endParaRPr>
        </a:p>
      </dgm:t>
    </dgm:pt>
    <dgm:pt modelId="{49299FD1-B66E-4331-B29F-FB263D6B731F}" type="parTrans" cxnId="{C8D1409A-6135-4F3A-A646-518361EABDC3}">
      <dgm:prSet/>
      <dgm:spPr/>
      <dgm:t>
        <a:bodyPr/>
        <a:lstStyle/>
        <a:p>
          <a:pPr algn="l"/>
          <a:endParaRPr lang="en-GB" sz="1200" b="1">
            <a:solidFill>
              <a:schemeClr val="tx1">
                <a:lumMod val="65000"/>
                <a:lumOff val="35000"/>
              </a:schemeClr>
            </a:solidFill>
          </a:endParaRPr>
        </a:p>
      </dgm:t>
    </dgm:pt>
    <dgm:pt modelId="{74C4E28F-C7B5-4809-97E5-7BB27BD01F02}" type="sibTrans" cxnId="{C8D1409A-6135-4F3A-A646-518361EABDC3}">
      <dgm:prSet/>
      <dgm:spPr/>
      <dgm:t>
        <a:bodyPr/>
        <a:lstStyle/>
        <a:p>
          <a:pPr algn="l"/>
          <a:endParaRPr lang="en-GB" sz="1200" b="1">
            <a:solidFill>
              <a:schemeClr val="tx1">
                <a:lumMod val="65000"/>
                <a:lumOff val="35000"/>
              </a:schemeClr>
            </a:solidFill>
          </a:endParaRPr>
        </a:p>
      </dgm:t>
    </dgm:pt>
    <dgm:pt modelId="{04B1E924-DC27-4A08-A84D-E6A2EE210F42}">
      <dgm:prSet custT="1"/>
      <dgm:spPr>
        <a:solidFill>
          <a:srgbClr val="FFEAC9">
            <a:alpha val="50000"/>
          </a:srgbClr>
        </a:solidFill>
      </dgm:spPr>
      <dgm:t>
        <a:bodyPr/>
        <a:lstStyle/>
        <a:p>
          <a:pPr algn="l"/>
          <a:r>
            <a:rPr lang="el-GR" sz="1600" b="1" i="1" dirty="0">
              <a:solidFill>
                <a:schemeClr val="tx1">
                  <a:lumMod val="65000"/>
                  <a:lumOff val="35000"/>
                </a:schemeClr>
              </a:solidFill>
              <a:latin typeface="Calibri" panose="020F0502020204030204" pitchFamily="34" charset="0"/>
              <a:ea typeface="Times New Roman" panose="02020603050405020304" pitchFamily="18" charset="0"/>
              <a:cs typeface="Arial" panose="020B0604020202020204" pitchFamily="34" charset="0"/>
            </a:rPr>
            <a:t>τη μ</a:t>
          </a:r>
          <a:r>
            <a:rPr lang="el-GR" sz="1600" b="1" i="1" u="none" strike="noStrike"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rPr>
            <a:t>ελέτη της συνεισφοράς των Δράσεων στους στόχους και τα αποτελέσματα της Στρατηγικής στο τέλος της προγραμματικής περιόδου 2014 – 2020.</a:t>
          </a:r>
          <a:endParaRPr lang="en-US" sz="1600" b="1" i="1" u="none" strike="noStrike"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endParaRPr>
        </a:p>
      </dgm:t>
    </dgm:pt>
    <dgm:pt modelId="{C71A63AD-4FE5-40E9-86FA-12EADD81A8A9}" type="parTrans" cxnId="{E01CF520-CC67-4FD3-9CFC-3CEE4B1AEA99}">
      <dgm:prSet/>
      <dgm:spPr/>
      <dgm:t>
        <a:bodyPr/>
        <a:lstStyle/>
        <a:p>
          <a:endParaRPr lang="en-GB" sz="1200" b="1">
            <a:solidFill>
              <a:schemeClr val="tx1">
                <a:lumMod val="65000"/>
                <a:lumOff val="35000"/>
              </a:schemeClr>
            </a:solidFill>
          </a:endParaRPr>
        </a:p>
      </dgm:t>
    </dgm:pt>
    <dgm:pt modelId="{9007C9EC-596D-4A5C-8C6C-9BC00524CD72}" type="sibTrans" cxnId="{E01CF520-CC67-4FD3-9CFC-3CEE4B1AEA99}">
      <dgm:prSet/>
      <dgm:spPr/>
      <dgm:t>
        <a:bodyPr/>
        <a:lstStyle/>
        <a:p>
          <a:endParaRPr lang="en-GB" sz="1200" b="1">
            <a:solidFill>
              <a:schemeClr val="tx1">
                <a:lumMod val="65000"/>
                <a:lumOff val="35000"/>
              </a:schemeClr>
            </a:solidFill>
          </a:endParaRPr>
        </a:p>
      </dgm:t>
    </dgm:pt>
    <dgm:pt modelId="{F99CC3DC-722A-42B8-A468-FF574340DF94}">
      <dgm:prSet custT="1"/>
      <dgm:spPr>
        <a:solidFill>
          <a:srgbClr val="FFEAC9">
            <a:alpha val="50000"/>
          </a:srgbClr>
        </a:solidFill>
      </dgm:spPr>
      <dgm:t>
        <a:bodyPr/>
        <a:lstStyle/>
        <a:p>
          <a:pPr algn="l"/>
          <a:r>
            <a:rPr lang="el-GR" sz="1600" b="1" i="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Την ε</a:t>
          </a:r>
          <a:r>
            <a:rPr lang="el-GR" sz="1600" b="1" i="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ρμηνεία των αιτίων επιτυχίας ή απόκλισης των αποτελεσμάτων εφαρμογής της Στρατηγικής και τον καθορισμό των απαραίτητων διορθωτικών παρεμβάσεων</a:t>
          </a:r>
          <a:endParaRPr lang="en-GB" sz="1600" b="1" i="1" u="none" strike="noStrike"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endParaRPr>
        </a:p>
      </dgm:t>
    </dgm:pt>
    <dgm:pt modelId="{0C7E301B-E940-468F-8DA8-1D4784341F56}" type="parTrans" cxnId="{A670C4C7-3EA9-46E4-A6C4-7CAD0D0A9205}">
      <dgm:prSet/>
      <dgm:spPr/>
      <dgm:t>
        <a:bodyPr/>
        <a:lstStyle/>
        <a:p>
          <a:endParaRPr lang="en-GB" sz="1200" b="1">
            <a:solidFill>
              <a:schemeClr val="tx1">
                <a:lumMod val="65000"/>
                <a:lumOff val="35000"/>
              </a:schemeClr>
            </a:solidFill>
          </a:endParaRPr>
        </a:p>
      </dgm:t>
    </dgm:pt>
    <dgm:pt modelId="{6045711C-0F7B-4748-8731-7DD0ED1A0798}" type="sibTrans" cxnId="{A670C4C7-3EA9-46E4-A6C4-7CAD0D0A9205}">
      <dgm:prSet/>
      <dgm:spPr/>
      <dgm:t>
        <a:bodyPr/>
        <a:lstStyle/>
        <a:p>
          <a:endParaRPr lang="en-GB" sz="1200" b="1">
            <a:solidFill>
              <a:schemeClr val="tx1">
                <a:lumMod val="65000"/>
                <a:lumOff val="35000"/>
              </a:schemeClr>
            </a:solidFill>
          </a:endParaRPr>
        </a:p>
      </dgm:t>
    </dgm:pt>
    <dgm:pt modelId="{4E066F1E-8756-46D8-8D8A-F2C8A9906537}" type="pres">
      <dgm:prSet presAssocID="{F2ACA0C9-2B7B-4280-8D4A-012A88EDB147}" presName="linearFlow" presStyleCnt="0">
        <dgm:presLayoutVars>
          <dgm:dir/>
          <dgm:resizeHandles val="exact"/>
        </dgm:presLayoutVars>
      </dgm:prSet>
      <dgm:spPr/>
    </dgm:pt>
    <dgm:pt modelId="{EB33A343-C5A5-4031-B065-585DF2DBD0E4}" type="pres">
      <dgm:prSet presAssocID="{C1ECFA39-4B52-45C5-B16E-5784322BD3A9}" presName="composite" presStyleCnt="0"/>
      <dgm:spPr/>
    </dgm:pt>
    <dgm:pt modelId="{F077BBE8-BEE1-4476-B96C-F33987A01055}" type="pres">
      <dgm:prSet presAssocID="{C1ECFA39-4B52-45C5-B16E-5784322BD3A9}" presName="imgShp" presStyleLbl="fgImgPlace1" presStyleIdx="0" presStyleCnt="3"/>
      <dgm:spPr>
        <a:solidFill>
          <a:schemeClr val="tx1">
            <a:lumMod val="75000"/>
            <a:lumOff val="25000"/>
          </a:schemeClr>
        </a:solidFill>
      </dgm:spPr>
    </dgm:pt>
    <dgm:pt modelId="{8AFBF404-275B-4FAC-8FDF-0C5344AA2A49}" type="pres">
      <dgm:prSet presAssocID="{C1ECFA39-4B52-45C5-B16E-5784322BD3A9}" presName="txShp" presStyleLbl="node1" presStyleIdx="0" presStyleCnt="3">
        <dgm:presLayoutVars>
          <dgm:bulletEnabled val="1"/>
        </dgm:presLayoutVars>
      </dgm:prSet>
      <dgm:spPr/>
    </dgm:pt>
    <dgm:pt modelId="{9D30A219-24D5-440C-BBD8-6FE748C32463}" type="pres">
      <dgm:prSet presAssocID="{74C4E28F-C7B5-4809-97E5-7BB27BD01F02}" presName="spacing" presStyleCnt="0"/>
      <dgm:spPr/>
    </dgm:pt>
    <dgm:pt modelId="{2251FDB6-96E7-4C4D-B66B-D614592ABDA0}" type="pres">
      <dgm:prSet presAssocID="{04B1E924-DC27-4A08-A84D-E6A2EE210F42}" presName="composite" presStyleCnt="0"/>
      <dgm:spPr/>
    </dgm:pt>
    <dgm:pt modelId="{9E6B7AE2-2CD1-4A18-981A-D817BA82706C}" type="pres">
      <dgm:prSet presAssocID="{04B1E924-DC27-4A08-A84D-E6A2EE210F42}" presName="imgShp" presStyleLbl="fgImgPlace1" presStyleIdx="1" presStyleCnt="3"/>
      <dgm:spPr>
        <a:solidFill>
          <a:schemeClr val="tx1">
            <a:lumMod val="75000"/>
            <a:lumOff val="25000"/>
          </a:schemeClr>
        </a:solidFill>
      </dgm:spPr>
    </dgm:pt>
    <dgm:pt modelId="{91CC332B-B5E6-421E-9CEA-BE43DD20A630}" type="pres">
      <dgm:prSet presAssocID="{04B1E924-DC27-4A08-A84D-E6A2EE210F42}" presName="txShp" presStyleLbl="node1" presStyleIdx="1" presStyleCnt="3">
        <dgm:presLayoutVars>
          <dgm:bulletEnabled val="1"/>
        </dgm:presLayoutVars>
      </dgm:prSet>
      <dgm:spPr/>
    </dgm:pt>
    <dgm:pt modelId="{2DFC5428-EA26-44E8-9FE1-98CE3C99DE4A}" type="pres">
      <dgm:prSet presAssocID="{9007C9EC-596D-4A5C-8C6C-9BC00524CD72}" presName="spacing" presStyleCnt="0"/>
      <dgm:spPr/>
    </dgm:pt>
    <dgm:pt modelId="{3CC8CB07-071A-4DEA-939E-C7322D27B40F}" type="pres">
      <dgm:prSet presAssocID="{F99CC3DC-722A-42B8-A468-FF574340DF94}" presName="composite" presStyleCnt="0"/>
      <dgm:spPr/>
    </dgm:pt>
    <dgm:pt modelId="{359C3311-61C6-4E5B-8201-6766F93CD3EC}" type="pres">
      <dgm:prSet presAssocID="{F99CC3DC-722A-42B8-A468-FF574340DF94}" presName="imgShp" presStyleLbl="fgImgPlace1" presStyleIdx="2" presStyleCnt="3"/>
      <dgm:spPr>
        <a:solidFill>
          <a:schemeClr val="tx1">
            <a:lumMod val="75000"/>
            <a:lumOff val="25000"/>
          </a:schemeClr>
        </a:solidFill>
      </dgm:spPr>
    </dgm:pt>
    <dgm:pt modelId="{95C15DE1-316F-44DF-860E-EBCB1C2AA17C}" type="pres">
      <dgm:prSet presAssocID="{F99CC3DC-722A-42B8-A468-FF574340DF94}" presName="txShp" presStyleLbl="node1" presStyleIdx="2" presStyleCnt="3">
        <dgm:presLayoutVars>
          <dgm:bulletEnabled val="1"/>
        </dgm:presLayoutVars>
      </dgm:prSet>
      <dgm:spPr/>
    </dgm:pt>
  </dgm:ptLst>
  <dgm:cxnLst>
    <dgm:cxn modelId="{E01CF520-CC67-4FD3-9CFC-3CEE4B1AEA99}" srcId="{F2ACA0C9-2B7B-4280-8D4A-012A88EDB147}" destId="{04B1E924-DC27-4A08-A84D-E6A2EE210F42}" srcOrd="1" destOrd="0" parTransId="{C71A63AD-4FE5-40E9-86FA-12EADD81A8A9}" sibTransId="{9007C9EC-596D-4A5C-8C6C-9BC00524CD72}"/>
    <dgm:cxn modelId="{4834A836-A760-443D-881B-F96EA945F5AA}" type="presOf" srcId="{C1ECFA39-4B52-45C5-B16E-5784322BD3A9}" destId="{8AFBF404-275B-4FAC-8FDF-0C5344AA2A49}" srcOrd="0" destOrd="0" presId="urn:microsoft.com/office/officeart/2005/8/layout/vList3"/>
    <dgm:cxn modelId="{71433168-B4BE-481A-8E36-3C9F95185258}" type="presOf" srcId="{F99CC3DC-722A-42B8-A468-FF574340DF94}" destId="{95C15DE1-316F-44DF-860E-EBCB1C2AA17C}" srcOrd="0" destOrd="0" presId="urn:microsoft.com/office/officeart/2005/8/layout/vList3"/>
    <dgm:cxn modelId="{DDFA3C58-3763-4B10-A5FE-C6931011CEF3}" type="presOf" srcId="{04B1E924-DC27-4A08-A84D-E6A2EE210F42}" destId="{91CC332B-B5E6-421E-9CEA-BE43DD20A630}" srcOrd="0" destOrd="0" presId="urn:microsoft.com/office/officeart/2005/8/layout/vList3"/>
    <dgm:cxn modelId="{C8D1409A-6135-4F3A-A646-518361EABDC3}" srcId="{F2ACA0C9-2B7B-4280-8D4A-012A88EDB147}" destId="{C1ECFA39-4B52-45C5-B16E-5784322BD3A9}" srcOrd="0" destOrd="0" parTransId="{49299FD1-B66E-4331-B29F-FB263D6B731F}" sibTransId="{74C4E28F-C7B5-4809-97E5-7BB27BD01F02}"/>
    <dgm:cxn modelId="{A670C4C7-3EA9-46E4-A6C4-7CAD0D0A9205}" srcId="{F2ACA0C9-2B7B-4280-8D4A-012A88EDB147}" destId="{F99CC3DC-722A-42B8-A468-FF574340DF94}" srcOrd="2" destOrd="0" parTransId="{0C7E301B-E940-468F-8DA8-1D4784341F56}" sibTransId="{6045711C-0F7B-4748-8731-7DD0ED1A0798}"/>
    <dgm:cxn modelId="{99B26EFB-FAC2-43B3-B126-5977EB33763C}" type="presOf" srcId="{F2ACA0C9-2B7B-4280-8D4A-012A88EDB147}" destId="{4E066F1E-8756-46D8-8D8A-F2C8A9906537}" srcOrd="0" destOrd="0" presId="urn:microsoft.com/office/officeart/2005/8/layout/vList3"/>
    <dgm:cxn modelId="{FC8C6122-2EDD-4BB8-AC2B-BF80EABACC88}" type="presParOf" srcId="{4E066F1E-8756-46D8-8D8A-F2C8A9906537}" destId="{EB33A343-C5A5-4031-B065-585DF2DBD0E4}" srcOrd="0" destOrd="0" presId="urn:microsoft.com/office/officeart/2005/8/layout/vList3"/>
    <dgm:cxn modelId="{CE3778C6-95F6-4474-8357-070338041F57}" type="presParOf" srcId="{EB33A343-C5A5-4031-B065-585DF2DBD0E4}" destId="{F077BBE8-BEE1-4476-B96C-F33987A01055}" srcOrd="0" destOrd="0" presId="urn:microsoft.com/office/officeart/2005/8/layout/vList3"/>
    <dgm:cxn modelId="{E0255A92-6FE9-4C58-8171-721AB3EB2C38}" type="presParOf" srcId="{EB33A343-C5A5-4031-B065-585DF2DBD0E4}" destId="{8AFBF404-275B-4FAC-8FDF-0C5344AA2A49}" srcOrd="1" destOrd="0" presId="urn:microsoft.com/office/officeart/2005/8/layout/vList3"/>
    <dgm:cxn modelId="{C6A701C3-EAEF-405A-BEA4-FF2D9BC9170D}" type="presParOf" srcId="{4E066F1E-8756-46D8-8D8A-F2C8A9906537}" destId="{9D30A219-24D5-440C-BBD8-6FE748C32463}" srcOrd="1" destOrd="0" presId="urn:microsoft.com/office/officeart/2005/8/layout/vList3"/>
    <dgm:cxn modelId="{FE46CA0F-D3EC-4479-8866-1B91D477FDAC}" type="presParOf" srcId="{4E066F1E-8756-46D8-8D8A-F2C8A9906537}" destId="{2251FDB6-96E7-4C4D-B66B-D614592ABDA0}" srcOrd="2" destOrd="0" presId="urn:microsoft.com/office/officeart/2005/8/layout/vList3"/>
    <dgm:cxn modelId="{2E828363-5DFC-4470-80C9-E0BC4077466E}" type="presParOf" srcId="{2251FDB6-96E7-4C4D-B66B-D614592ABDA0}" destId="{9E6B7AE2-2CD1-4A18-981A-D817BA82706C}" srcOrd="0" destOrd="0" presId="urn:microsoft.com/office/officeart/2005/8/layout/vList3"/>
    <dgm:cxn modelId="{68DC9149-0E8C-4D4E-AE81-4CA1905DBEFC}" type="presParOf" srcId="{2251FDB6-96E7-4C4D-B66B-D614592ABDA0}" destId="{91CC332B-B5E6-421E-9CEA-BE43DD20A630}" srcOrd="1" destOrd="0" presId="urn:microsoft.com/office/officeart/2005/8/layout/vList3"/>
    <dgm:cxn modelId="{AFB43BD3-0255-4E32-A3AD-264849E1C9B4}" type="presParOf" srcId="{4E066F1E-8756-46D8-8D8A-F2C8A9906537}" destId="{2DFC5428-EA26-44E8-9FE1-98CE3C99DE4A}" srcOrd="3" destOrd="0" presId="urn:microsoft.com/office/officeart/2005/8/layout/vList3"/>
    <dgm:cxn modelId="{49011371-BFD8-4354-B638-957245F42458}" type="presParOf" srcId="{4E066F1E-8756-46D8-8D8A-F2C8A9906537}" destId="{3CC8CB07-071A-4DEA-939E-C7322D27B40F}" srcOrd="4" destOrd="0" presId="urn:microsoft.com/office/officeart/2005/8/layout/vList3"/>
    <dgm:cxn modelId="{84A2F1E3-31BC-4DD5-895F-930ADD681A26}" type="presParOf" srcId="{3CC8CB07-071A-4DEA-939E-C7322D27B40F}" destId="{359C3311-61C6-4E5B-8201-6766F93CD3EC}" srcOrd="0" destOrd="0" presId="urn:microsoft.com/office/officeart/2005/8/layout/vList3"/>
    <dgm:cxn modelId="{09579BAF-BE28-4FA3-B8AC-1572612C521E}" type="presParOf" srcId="{3CC8CB07-071A-4DEA-939E-C7322D27B40F}" destId="{95C15DE1-316F-44DF-860E-EBCB1C2AA17C}"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D455E-49DA-4BF8-A753-C625D33FF1EE}" type="doc">
      <dgm:prSet loTypeId="urn:microsoft.com/office/officeart/2005/8/layout/radial6" loCatId="relationship" qsTypeId="urn:microsoft.com/office/officeart/2005/8/quickstyle/simple1" qsCatId="simple" csTypeId="urn:microsoft.com/office/officeart/2005/8/colors/accent5_3" csCatId="accent5" phldr="1"/>
      <dgm:spPr/>
    </dgm:pt>
    <dgm:pt modelId="{D5F4C359-C4A8-4A61-BD41-BE601B6FAFD2}">
      <dgm:prSet phldrT="[Κείμενο]" custT="1"/>
      <dgm:spPr>
        <a:solidFill>
          <a:schemeClr val="tx1">
            <a:lumMod val="65000"/>
            <a:lumOff val="35000"/>
          </a:schemeClr>
        </a:solidFill>
      </dgm:spPr>
      <dgm:t>
        <a:bodyPr/>
        <a:lstStyle/>
        <a:p>
          <a:pPr algn="ctr"/>
          <a:r>
            <a:rPr lang="el-GR" sz="1200" b="1" dirty="0">
              <a:solidFill>
                <a:schemeClr val="bg1"/>
              </a:solidFill>
            </a:rPr>
            <a:t>Αξιολογικό Πλαίσιο</a:t>
          </a:r>
        </a:p>
      </dgm:t>
    </dgm:pt>
    <dgm:pt modelId="{124D51B4-0AA5-4785-9AAC-226C26B5CBE4}" type="parTrans" cxnId="{2299FEAE-807A-420C-9174-BE79D77E418A}">
      <dgm:prSet/>
      <dgm:spPr/>
      <dgm:t>
        <a:bodyPr/>
        <a:lstStyle/>
        <a:p>
          <a:pPr algn="l"/>
          <a:endParaRPr lang="el-GR" sz="900" b="1"/>
        </a:p>
      </dgm:t>
    </dgm:pt>
    <dgm:pt modelId="{C5DD1489-1BC4-467A-9DC9-3E1B47DBF2F9}" type="sibTrans" cxnId="{2299FEAE-807A-420C-9174-BE79D77E418A}">
      <dgm:prSet/>
      <dgm:spPr/>
      <dgm:t>
        <a:bodyPr/>
        <a:lstStyle/>
        <a:p>
          <a:pPr algn="l"/>
          <a:endParaRPr lang="el-GR" sz="900" b="1"/>
        </a:p>
      </dgm:t>
    </dgm:pt>
    <dgm:pt modelId="{67ECE992-92CA-4089-B364-0BFE7482707C}">
      <dgm:prSet phldrT="[Κείμενο]" custT="1"/>
      <dgm:spPr>
        <a:solidFill>
          <a:schemeClr val="tx1">
            <a:lumMod val="65000"/>
            <a:lumOff val="35000"/>
          </a:schemeClr>
        </a:solidFill>
      </dgm:spPr>
      <dgm:t>
        <a:bodyPr/>
        <a:lstStyle/>
        <a:p>
          <a:pPr algn="ctr"/>
          <a:r>
            <a:rPr lang="el-GR" sz="1000" b="1" dirty="0"/>
            <a:t>Μέθοδοι</a:t>
          </a:r>
          <a:r>
            <a:rPr lang="el-GR" sz="900" b="1" dirty="0"/>
            <a:t> και Εργαλεία</a:t>
          </a:r>
        </a:p>
      </dgm:t>
    </dgm:pt>
    <dgm:pt modelId="{3702A424-0867-4283-9A3A-E74DA8426034}" type="parTrans" cxnId="{7E6E43C7-6548-446F-AC1F-C37173930881}">
      <dgm:prSet/>
      <dgm:spPr/>
      <dgm:t>
        <a:bodyPr/>
        <a:lstStyle/>
        <a:p>
          <a:pPr algn="l"/>
          <a:endParaRPr lang="el-GR" sz="900" b="1"/>
        </a:p>
      </dgm:t>
    </dgm:pt>
    <dgm:pt modelId="{AA33D996-92A7-41B5-A1AC-DD60E364205C}" type="sibTrans" cxnId="{7E6E43C7-6548-446F-AC1F-C37173930881}">
      <dgm:prSet/>
      <dgm:spPr>
        <a:solidFill>
          <a:srgbClr val="FFEAC9"/>
        </a:solidFill>
      </dgm:spPr>
      <dgm:t>
        <a:bodyPr/>
        <a:lstStyle/>
        <a:p>
          <a:pPr algn="l"/>
          <a:endParaRPr lang="el-GR" sz="900" b="1"/>
        </a:p>
      </dgm:t>
    </dgm:pt>
    <dgm:pt modelId="{BA9117E9-2EC1-4BE1-B30A-12B2357AA5A2}">
      <dgm:prSet custT="1"/>
      <dgm:spPr>
        <a:solidFill>
          <a:schemeClr val="tx1">
            <a:lumMod val="65000"/>
            <a:lumOff val="35000"/>
          </a:schemeClr>
        </a:solidFill>
      </dgm:spPr>
      <dgm:t>
        <a:bodyPr/>
        <a:lstStyle/>
        <a:p>
          <a:pPr algn="ctr"/>
          <a:r>
            <a:rPr lang="el-GR" sz="1000" b="1" dirty="0"/>
            <a:t>Κριτήρια</a:t>
          </a:r>
        </a:p>
      </dgm:t>
    </dgm:pt>
    <dgm:pt modelId="{2FEE12FE-11BB-4503-ABE2-D0C568E8890D}" type="parTrans" cxnId="{B41F1356-175A-4F60-9164-9D1F3D00369E}">
      <dgm:prSet/>
      <dgm:spPr/>
      <dgm:t>
        <a:bodyPr/>
        <a:lstStyle/>
        <a:p>
          <a:pPr algn="l"/>
          <a:endParaRPr lang="el-GR" sz="900" b="1"/>
        </a:p>
      </dgm:t>
    </dgm:pt>
    <dgm:pt modelId="{74040A0E-6ABC-4BC1-8D5D-8CEA7DABB2A6}" type="sibTrans" cxnId="{B41F1356-175A-4F60-9164-9D1F3D00369E}">
      <dgm:prSet/>
      <dgm:spPr>
        <a:solidFill>
          <a:srgbClr val="FFEAC9"/>
        </a:solidFill>
      </dgm:spPr>
      <dgm:t>
        <a:bodyPr/>
        <a:lstStyle/>
        <a:p>
          <a:pPr algn="l"/>
          <a:endParaRPr lang="el-GR" sz="900" b="1"/>
        </a:p>
      </dgm:t>
    </dgm:pt>
    <dgm:pt modelId="{9C58D4F0-FDE6-4B3C-838C-51E76A99A0C6}">
      <dgm:prSet phldrT="[Κείμενο]" custT="1"/>
      <dgm:spPr>
        <a:solidFill>
          <a:schemeClr val="tx1">
            <a:lumMod val="65000"/>
            <a:lumOff val="35000"/>
          </a:schemeClr>
        </a:solidFill>
      </dgm:spPr>
      <dgm:t>
        <a:bodyPr/>
        <a:lstStyle/>
        <a:p>
          <a:pPr algn="ctr"/>
          <a:r>
            <a:rPr lang="el-GR" sz="900" b="1" dirty="0"/>
            <a:t>Αξιολογικά Ερωτήματα</a:t>
          </a:r>
        </a:p>
      </dgm:t>
    </dgm:pt>
    <dgm:pt modelId="{DAC46171-A9AC-4BC3-9E6E-069E8B519561}" type="parTrans" cxnId="{CF40F7A1-595C-4010-BA41-62A1F631B745}">
      <dgm:prSet/>
      <dgm:spPr/>
      <dgm:t>
        <a:bodyPr/>
        <a:lstStyle/>
        <a:p>
          <a:endParaRPr lang="en-GB"/>
        </a:p>
      </dgm:t>
    </dgm:pt>
    <dgm:pt modelId="{A86CB80C-8C20-496B-B275-E2EBA84211FA}" type="sibTrans" cxnId="{CF40F7A1-595C-4010-BA41-62A1F631B745}">
      <dgm:prSet/>
      <dgm:spPr>
        <a:solidFill>
          <a:srgbClr val="FFEAC9"/>
        </a:solidFill>
      </dgm:spPr>
      <dgm:t>
        <a:bodyPr/>
        <a:lstStyle/>
        <a:p>
          <a:endParaRPr lang="en-GB"/>
        </a:p>
      </dgm:t>
    </dgm:pt>
    <dgm:pt modelId="{AF28EC9F-68D5-41BE-B963-B2B485E5AFAC}" type="pres">
      <dgm:prSet presAssocID="{3A6D455E-49DA-4BF8-A753-C625D33FF1EE}" presName="Name0" presStyleCnt="0">
        <dgm:presLayoutVars>
          <dgm:chMax val="1"/>
          <dgm:dir/>
          <dgm:animLvl val="ctr"/>
          <dgm:resizeHandles val="exact"/>
        </dgm:presLayoutVars>
      </dgm:prSet>
      <dgm:spPr/>
    </dgm:pt>
    <dgm:pt modelId="{B076CDC1-6B49-4BC0-927D-FED21FBBD9BA}" type="pres">
      <dgm:prSet presAssocID="{D5F4C359-C4A8-4A61-BD41-BE601B6FAFD2}" presName="centerShape" presStyleLbl="node0" presStyleIdx="0" presStyleCnt="1" custScaleX="134133" custScaleY="135116"/>
      <dgm:spPr/>
    </dgm:pt>
    <dgm:pt modelId="{85425662-BB60-4B75-A5A6-427EFEE04A53}" type="pres">
      <dgm:prSet presAssocID="{9C58D4F0-FDE6-4B3C-838C-51E76A99A0C6}" presName="node" presStyleLbl="node1" presStyleIdx="0" presStyleCnt="3" custScaleX="130668" custScaleY="132977" custRadScaleRad="92444" custRadScaleInc="-717">
        <dgm:presLayoutVars>
          <dgm:bulletEnabled val="1"/>
        </dgm:presLayoutVars>
      </dgm:prSet>
      <dgm:spPr/>
    </dgm:pt>
    <dgm:pt modelId="{C5778C0A-51EB-4D7A-8C11-25EE879A5633}" type="pres">
      <dgm:prSet presAssocID="{9C58D4F0-FDE6-4B3C-838C-51E76A99A0C6}" presName="dummy" presStyleCnt="0"/>
      <dgm:spPr/>
    </dgm:pt>
    <dgm:pt modelId="{8A7259DD-BE0C-4FF0-B3CA-D5405F6761F4}" type="pres">
      <dgm:prSet presAssocID="{A86CB80C-8C20-496B-B275-E2EBA84211FA}" presName="sibTrans" presStyleLbl="sibTrans2D1" presStyleIdx="0" presStyleCnt="3" custScaleX="108518" custScaleY="106301"/>
      <dgm:spPr/>
    </dgm:pt>
    <dgm:pt modelId="{912FC5D0-12C7-4CE1-9449-602B372A9215}" type="pres">
      <dgm:prSet presAssocID="{67ECE992-92CA-4089-B364-0BFE7482707C}" presName="node" presStyleLbl="node1" presStyleIdx="1" presStyleCnt="3" custScaleX="132097" custScaleY="130795">
        <dgm:presLayoutVars>
          <dgm:bulletEnabled val="1"/>
        </dgm:presLayoutVars>
      </dgm:prSet>
      <dgm:spPr/>
    </dgm:pt>
    <dgm:pt modelId="{A029AF9F-5BD5-43FB-897B-86CAB6EA51C9}" type="pres">
      <dgm:prSet presAssocID="{67ECE992-92CA-4089-B364-0BFE7482707C}" presName="dummy" presStyleCnt="0"/>
      <dgm:spPr/>
    </dgm:pt>
    <dgm:pt modelId="{772AACD1-CC0D-4A80-B287-5EC48BA78F7A}" type="pres">
      <dgm:prSet presAssocID="{AA33D996-92A7-41B5-A1AC-DD60E364205C}" presName="sibTrans" presStyleLbl="sibTrans2D1" presStyleIdx="1" presStyleCnt="3"/>
      <dgm:spPr/>
    </dgm:pt>
    <dgm:pt modelId="{C88B9DEF-87AB-4BD5-9DDD-38D1762D08A5}" type="pres">
      <dgm:prSet presAssocID="{BA9117E9-2EC1-4BE1-B30A-12B2357AA5A2}" presName="node" presStyleLbl="node1" presStyleIdx="2" presStyleCnt="3" custScaleX="134902" custScaleY="133294">
        <dgm:presLayoutVars>
          <dgm:bulletEnabled val="1"/>
        </dgm:presLayoutVars>
      </dgm:prSet>
      <dgm:spPr/>
    </dgm:pt>
    <dgm:pt modelId="{44A4B807-8785-43BE-B72F-645F97CDB20C}" type="pres">
      <dgm:prSet presAssocID="{BA9117E9-2EC1-4BE1-B30A-12B2357AA5A2}" presName="dummy" presStyleCnt="0"/>
      <dgm:spPr/>
    </dgm:pt>
    <dgm:pt modelId="{1678C2A3-3A4D-4C57-9259-03CB52189F70}" type="pres">
      <dgm:prSet presAssocID="{74040A0E-6ABC-4BC1-8D5D-8CEA7DABB2A6}" presName="sibTrans" presStyleLbl="sibTrans2D1" presStyleIdx="2" presStyleCnt="3"/>
      <dgm:spPr/>
    </dgm:pt>
  </dgm:ptLst>
  <dgm:cxnLst>
    <dgm:cxn modelId="{2BFB9D54-A26A-4691-B3DC-9DFB146C1A0E}" type="presOf" srcId="{AA33D996-92A7-41B5-A1AC-DD60E364205C}" destId="{772AACD1-CC0D-4A80-B287-5EC48BA78F7A}" srcOrd="0" destOrd="0" presId="urn:microsoft.com/office/officeart/2005/8/layout/radial6"/>
    <dgm:cxn modelId="{B41F1356-175A-4F60-9164-9D1F3D00369E}" srcId="{D5F4C359-C4A8-4A61-BD41-BE601B6FAFD2}" destId="{BA9117E9-2EC1-4BE1-B30A-12B2357AA5A2}" srcOrd="2" destOrd="0" parTransId="{2FEE12FE-11BB-4503-ABE2-D0C568E8890D}" sibTransId="{74040A0E-6ABC-4BC1-8D5D-8CEA7DABB2A6}"/>
    <dgm:cxn modelId="{3259748A-AE75-4ED3-B16F-F84B92C7D90E}" type="presOf" srcId="{3A6D455E-49DA-4BF8-A753-C625D33FF1EE}" destId="{AF28EC9F-68D5-41BE-B963-B2B485E5AFAC}" srcOrd="0" destOrd="0" presId="urn:microsoft.com/office/officeart/2005/8/layout/radial6"/>
    <dgm:cxn modelId="{01536F8B-7228-46CE-9FE6-2EC6E3841919}" type="presOf" srcId="{BA9117E9-2EC1-4BE1-B30A-12B2357AA5A2}" destId="{C88B9DEF-87AB-4BD5-9DDD-38D1762D08A5}" srcOrd="0" destOrd="0" presId="urn:microsoft.com/office/officeart/2005/8/layout/radial6"/>
    <dgm:cxn modelId="{B27B4B95-9803-45DF-856A-BB6DB882EEB3}" type="presOf" srcId="{A86CB80C-8C20-496B-B275-E2EBA84211FA}" destId="{8A7259DD-BE0C-4FF0-B3CA-D5405F6761F4}" srcOrd="0" destOrd="0" presId="urn:microsoft.com/office/officeart/2005/8/layout/radial6"/>
    <dgm:cxn modelId="{CF40F7A1-595C-4010-BA41-62A1F631B745}" srcId="{D5F4C359-C4A8-4A61-BD41-BE601B6FAFD2}" destId="{9C58D4F0-FDE6-4B3C-838C-51E76A99A0C6}" srcOrd="0" destOrd="0" parTransId="{DAC46171-A9AC-4BC3-9E6E-069E8B519561}" sibTransId="{A86CB80C-8C20-496B-B275-E2EBA84211FA}"/>
    <dgm:cxn modelId="{2299FEAE-807A-420C-9174-BE79D77E418A}" srcId="{3A6D455E-49DA-4BF8-A753-C625D33FF1EE}" destId="{D5F4C359-C4A8-4A61-BD41-BE601B6FAFD2}" srcOrd="0" destOrd="0" parTransId="{124D51B4-0AA5-4785-9AAC-226C26B5CBE4}" sibTransId="{C5DD1489-1BC4-467A-9DC9-3E1B47DBF2F9}"/>
    <dgm:cxn modelId="{CA43E7B6-44A4-43DD-A360-36621420CAB1}" type="presOf" srcId="{9C58D4F0-FDE6-4B3C-838C-51E76A99A0C6}" destId="{85425662-BB60-4B75-A5A6-427EFEE04A53}" srcOrd="0" destOrd="0" presId="urn:microsoft.com/office/officeart/2005/8/layout/radial6"/>
    <dgm:cxn modelId="{36BAA3B7-068A-40B7-B266-502A9608B405}" type="presOf" srcId="{74040A0E-6ABC-4BC1-8D5D-8CEA7DABB2A6}" destId="{1678C2A3-3A4D-4C57-9259-03CB52189F70}" srcOrd="0" destOrd="0" presId="urn:microsoft.com/office/officeart/2005/8/layout/radial6"/>
    <dgm:cxn modelId="{7E6E43C7-6548-446F-AC1F-C37173930881}" srcId="{D5F4C359-C4A8-4A61-BD41-BE601B6FAFD2}" destId="{67ECE992-92CA-4089-B364-0BFE7482707C}" srcOrd="1" destOrd="0" parTransId="{3702A424-0867-4283-9A3A-E74DA8426034}" sibTransId="{AA33D996-92A7-41B5-A1AC-DD60E364205C}"/>
    <dgm:cxn modelId="{12209DD4-1B0C-4422-AD86-CBA0BED0334E}" type="presOf" srcId="{67ECE992-92CA-4089-B364-0BFE7482707C}" destId="{912FC5D0-12C7-4CE1-9449-602B372A9215}" srcOrd="0" destOrd="0" presId="urn:microsoft.com/office/officeart/2005/8/layout/radial6"/>
    <dgm:cxn modelId="{6FB1EFEC-8D9C-4A3B-960E-4097C8ED1E0C}" type="presOf" srcId="{D5F4C359-C4A8-4A61-BD41-BE601B6FAFD2}" destId="{B076CDC1-6B49-4BC0-927D-FED21FBBD9BA}" srcOrd="0" destOrd="0" presId="urn:microsoft.com/office/officeart/2005/8/layout/radial6"/>
    <dgm:cxn modelId="{35CCB24E-BE98-4C8C-905A-256BC5F6795B}" type="presParOf" srcId="{AF28EC9F-68D5-41BE-B963-B2B485E5AFAC}" destId="{B076CDC1-6B49-4BC0-927D-FED21FBBD9BA}" srcOrd="0" destOrd="0" presId="urn:microsoft.com/office/officeart/2005/8/layout/radial6"/>
    <dgm:cxn modelId="{472D3460-F2A5-4D98-AABD-57B228E7CAD0}" type="presParOf" srcId="{AF28EC9F-68D5-41BE-B963-B2B485E5AFAC}" destId="{85425662-BB60-4B75-A5A6-427EFEE04A53}" srcOrd="1" destOrd="0" presId="urn:microsoft.com/office/officeart/2005/8/layout/radial6"/>
    <dgm:cxn modelId="{17B20ACB-484E-4974-8D7A-BB14EC91151C}" type="presParOf" srcId="{AF28EC9F-68D5-41BE-B963-B2B485E5AFAC}" destId="{C5778C0A-51EB-4D7A-8C11-25EE879A5633}" srcOrd="2" destOrd="0" presId="urn:microsoft.com/office/officeart/2005/8/layout/radial6"/>
    <dgm:cxn modelId="{6E241345-9A59-4B0E-A3D0-B38A79E8EADB}" type="presParOf" srcId="{AF28EC9F-68D5-41BE-B963-B2B485E5AFAC}" destId="{8A7259DD-BE0C-4FF0-B3CA-D5405F6761F4}" srcOrd="3" destOrd="0" presId="urn:microsoft.com/office/officeart/2005/8/layout/radial6"/>
    <dgm:cxn modelId="{D2366429-47F3-4C10-A728-2F58334A25C9}" type="presParOf" srcId="{AF28EC9F-68D5-41BE-B963-B2B485E5AFAC}" destId="{912FC5D0-12C7-4CE1-9449-602B372A9215}" srcOrd="4" destOrd="0" presId="urn:microsoft.com/office/officeart/2005/8/layout/radial6"/>
    <dgm:cxn modelId="{0CCE6DF7-6CDE-457B-BB52-C7824806F42C}" type="presParOf" srcId="{AF28EC9F-68D5-41BE-B963-B2B485E5AFAC}" destId="{A029AF9F-5BD5-43FB-897B-86CAB6EA51C9}" srcOrd="5" destOrd="0" presId="urn:microsoft.com/office/officeart/2005/8/layout/radial6"/>
    <dgm:cxn modelId="{2AD5602A-8BD1-4EED-ABC1-582F0D7631C1}" type="presParOf" srcId="{AF28EC9F-68D5-41BE-B963-B2B485E5AFAC}" destId="{772AACD1-CC0D-4A80-B287-5EC48BA78F7A}" srcOrd="6" destOrd="0" presId="urn:microsoft.com/office/officeart/2005/8/layout/radial6"/>
    <dgm:cxn modelId="{5769D510-DF64-4682-BB78-FA06B158C9E4}" type="presParOf" srcId="{AF28EC9F-68D5-41BE-B963-B2B485E5AFAC}" destId="{C88B9DEF-87AB-4BD5-9DDD-38D1762D08A5}" srcOrd="7" destOrd="0" presId="urn:microsoft.com/office/officeart/2005/8/layout/radial6"/>
    <dgm:cxn modelId="{86DA67DA-8EC1-4867-A656-14712E3E6590}" type="presParOf" srcId="{AF28EC9F-68D5-41BE-B963-B2B485E5AFAC}" destId="{44A4B807-8785-43BE-B72F-645F97CDB20C}" srcOrd="8" destOrd="0" presId="urn:microsoft.com/office/officeart/2005/8/layout/radial6"/>
    <dgm:cxn modelId="{AC3D6643-C629-4BA7-B6C0-F7C134C2573F}" type="presParOf" srcId="{AF28EC9F-68D5-41BE-B963-B2B485E5AFAC}" destId="{1678C2A3-3A4D-4C57-9259-03CB52189F70}"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32B982-CBEB-4F51-822B-6AC8AB49250C}" type="doc">
      <dgm:prSet loTypeId="urn:microsoft.com/office/officeart/2005/8/layout/vProcess5" loCatId="process" qsTypeId="urn:microsoft.com/office/officeart/2005/8/quickstyle/simple1" qsCatId="simple" csTypeId="urn:microsoft.com/office/officeart/2005/8/colors/accent2_1" csCatId="accent2" phldr="1"/>
      <dgm:spPr/>
    </dgm:pt>
    <dgm:pt modelId="{40C37187-4898-478D-875B-302CBE8DC711}">
      <dgm:prSet phldrT="[Κείμενο]"/>
      <dgm:spPr>
        <a:solidFill>
          <a:srgbClr val="FFEAC9"/>
        </a:solidFill>
        <a:ln>
          <a:solidFill>
            <a:srgbClr val="886B48"/>
          </a:solidFill>
        </a:ln>
      </dgm:spPr>
      <dgm:t>
        <a:bodyPr/>
        <a:lstStyle/>
        <a:p>
          <a:pPr>
            <a:buFont typeface="+mj-lt"/>
            <a:buAutoNum type="arabicPeriod"/>
          </a:pPr>
          <a:r>
            <a:rPr lang="el-GR" b="0">
              <a:effectLst/>
              <a:latin typeface="+mn-lt"/>
              <a:ea typeface="+mn-ea"/>
              <a:cs typeface="+mn-cs"/>
            </a:rPr>
            <a:t>Ανάλυση του γεωγραφικού πλαισίου και των δυνατοτήτων για καινοτομία</a:t>
          </a:r>
          <a:endParaRPr lang="en-GB" b="0" dirty="0"/>
        </a:p>
      </dgm:t>
    </dgm:pt>
    <dgm:pt modelId="{4D4259A4-7055-4B8C-BCE4-A1DFABA66D42}" type="parTrans" cxnId="{5CFFB827-6815-4148-B5F1-8B76D26C0D35}">
      <dgm:prSet/>
      <dgm:spPr/>
      <dgm:t>
        <a:bodyPr/>
        <a:lstStyle/>
        <a:p>
          <a:endParaRPr lang="en-GB" b="0"/>
        </a:p>
      </dgm:t>
    </dgm:pt>
    <dgm:pt modelId="{C7550A3A-5B5A-4844-B28E-B5E530DA78CC}" type="sibTrans" cxnId="{5CFFB827-6815-4148-B5F1-8B76D26C0D35}">
      <dgm:prSet/>
      <dgm:spPr>
        <a:solidFill>
          <a:schemeClr val="tx1">
            <a:lumMod val="65000"/>
            <a:lumOff val="35000"/>
            <a:alpha val="90000"/>
          </a:schemeClr>
        </a:solidFill>
        <a:ln>
          <a:solidFill>
            <a:srgbClr val="886B48">
              <a:alpha val="90000"/>
            </a:srgbClr>
          </a:solidFill>
        </a:ln>
      </dgm:spPr>
      <dgm:t>
        <a:bodyPr/>
        <a:lstStyle/>
        <a:p>
          <a:endParaRPr lang="en-GB" b="0"/>
        </a:p>
      </dgm:t>
    </dgm:pt>
    <dgm:pt modelId="{3E5179F4-0748-4DC1-9257-07500842752F}">
      <dgm:prSet/>
      <dgm:spPr>
        <a:solidFill>
          <a:srgbClr val="FFE9CA"/>
        </a:solidFill>
        <a:ln>
          <a:solidFill>
            <a:srgbClr val="886B48"/>
          </a:solidFill>
        </a:ln>
      </dgm:spPr>
      <dgm:t>
        <a:bodyPr/>
        <a:lstStyle/>
        <a:p>
          <a:r>
            <a:rPr lang="el-GR" b="0" dirty="0">
              <a:effectLst/>
              <a:latin typeface="+mn-lt"/>
              <a:ea typeface="+mn-ea"/>
              <a:cs typeface="+mn-cs"/>
            </a:rPr>
            <a:t>Δημιουργία μιας υγιούς και χωρίς αποκλεισμούς δομής διακυβέρνησης</a:t>
          </a:r>
        </a:p>
      </dgm:t>
    </dgm:pt>
    <dgm:pt modelId="{D9431E85-8B58-439C-AB8D-60CEF7356FB7}" type="parTrans" cxnId="{90E7D322-E2D2-4782-8C92-60FFF6684AFD}">
      <dgm:prSet/>
      <dgm:spPr/>
      <dgm:t>
        <a:bodyPr/>
        <a:lstStyle/>
        <a:p>
          <a:endParaRPr lang="en-GB" b="0"/>
        </a:p>
      </dgm:t>
    </dgm:pt>
    <dgm:pt modelId="{3AFB3A55-C0B5-4017-99D8-B2C11D94E770}" type="sibTrans" cxnId="{90E7D322-E2D2-4782-8C92-60FFF6684AFD}">
      <dgm:prSet/>
      <dgm:spPr>
        <a:solidFill>
          <a:schemeClr val="tx1">
            <a:lumMod val="65000"/>
            <a:lumOff val="35000"/>
            <a:alpha val="90000"/>
          </a:schemeClr>
        </a:solidFill>
        <a:ln>
          <a:solidFill>
            <a:srgbClr val="886B48">
              <a:alpha val="90000"/>
            </a:srgbClr>
          </a:solidFill>
        </a:ln>
      </dgm:spPr>
      <dgm:t>
        <a:bodyPr/>
        <a:lstStyle/>
        <a:p>
          <a:endParaRPr lang="en-GB" b="0"/>
        </a:p>
      </dgm:t>
    </dgm:pt>
    <dgm:pt modelId="{905B6388-72A6-4D3A-A3F3-FA91FA6DFEC6}">
      <dgm:prSet/>
      <dgm:spPr>
        <a:solidFill>
          <a:srgbClr val="FFE9CA"/>
        </a:solidFill>
        <a:ln>
          <a:solidFill>
            <a:srgbClr val="886B48"/>
          </a:solidFill>
        </a:ln>
      </dgm:spPr>
      <dgm:t>
        <a:bodyPr/>
        <a:lstStyle/>
        <a:p>
          <a:r>
            <a:rPr lang="el-GR" b="0" dirty="0">
              <a:effectLst/>
              <a:latin typeface="+mn-lt"/>
              <a:ea typeface="+mn-ea"/>
              <a:cs typeface="+mn-cs"/>
            </a:rPr>
            <a:t>Παραγωγή κοινού οράματος για το μέλλον της γεωγραφικής περιοχής (χώρα / περιφέρεια)</a:t>
          </a:r>
        </a:p>
      </dgm:t>
    </dgm:pt>
    <dgm:pt modelId="{ED260B2F-CB7D-48C0-A454-F4480BF199F3}" type="parTrans" cxnId="{D8E157BB-4C55-44A9-AEA5-E782F2A316A9}">
      <dgm:prSet/>
      <dgm:spPr/>
      <dgm:t>
        <a:bodyPr/>
        <a:lstStyle/>
        <a:p>
          <a:endParaRPr lang="en-GB" b="0"/>
        </a:p>
      </dgm:t>
    </dgm:pt>
    <dgm:pt modelId="{E02D0419-CA73-46AA-91FA-BF4777F52468}" type="sibTrans" cxnId="{D8E157BB-4C55-44A9-AEA5-E782F2A316A9}">
      <dgm:prSet/>
      <dgm:spPr>
        <a:solidFill>
          <a:schemeClr val="tx1">
            <a:lumMod val="65000"/>
            <a:lumOff val="35000"/>
            <a:alpha val="90000"/>
          </a:schemeClr>
        </a:solidFill>
        <a:ln>
          <a:solidFill>
            <a:srgbClr val="886B48">
              <a:alpha val="90000"/>
            </a:srgbClr>
          </a:solidFill>
        </a:ln>
      </dgm:spPr>
      <dgm:t>
        <a:bodyPr/>
        <a:lstStyle/>
        <a:p>
          <a:endParaRPr lang="en-GB" b="0"/>
        </a:p>
      </dgm:t>
    </dgm:pt>
    <dgm:pt modelId="{95671305-27A3-4212-B6B7-EC6FB52D7F52}">
      <dgm:prSet/>
      <dgm:spPr>
        <a:solidFill>
          <a:srgbClr val="FFE9CA"/>
        </a:solidFill>
        <a:ln>
          <a:solidFill>
            <a:srgbClr val="886B48"/>
          </a:solidFill>
        </a:ln>
      </dgm:spPr>
      <dgm:t>
        <a:bodyPr/>
        <a:lstStyle/>
        <a:p>
          <a:r>
            <a:rPr lang="el-GR" b="0" dirty="0">
              <a:effectLst/>
              <a:latin typeface="+mn-lt"/>
              <a:ea typeface="+mn-ea"/>
              <a:cs typeface="+mn-cs"/>
            </a:rPr>
            <a:t>Επιλογή περιορισμένου αριθμού προτεραιοτήτων για την ανάπτυξη</a:t>
          </a:r>
        </a:p>
      </dgm:t>
    </dgm:pt>
    <dgm:pt modelId="{D1CFD367-71CF-42EE-9680-D90C158CE5CD}" type="parTrans" cxnId="{E016795A-8299-42E4-8A34-EFC8707966F8}">
      <dgm:prSet/>
      <dgm:spPr/>
      <dgm:t>
        <a:bodyPr/>
        <a:lstStyle/>
        <a:p>
          <a:endParaRPr lang="en-GB" b="0"/>
        </a:p>
      </dgm:t>
    </dgm:pt>
    <dgm:pt modelId="{834DCF8E-EB0A-41C1-A587-3CFED456BEB5}" type="sibTrans" cxnId="{E016795A-8299-42E4-8A34-EFC8707966F8}">
      <dgm:prSet/>
      <dgm:spPr>
        <a:solidFill>
          <a:schemeClr val="tx1">
            <a:lumMod val="65000"/>
            <a:lumOff val="35000"/>
            <a:alpha val="90000"/>
          </a:schemeClr>
        </a:solidFill>
        <a:ln>
          <a:solidFill>
            <a:srgbClr val="886B48">
              <a:alpha val="90000"/>
            </a:srgbClr>
          </a:solidFill>
        </a:ln>
      </dgm:spPr>
      <dgm:t>
        <a:bodyPr/>
        <a:lstStyle/>
        <a:p>
          <a:endParaRPr lang="en-GB" b="0"/>
        </a:p>
      </dgm:t>
    </dgm:pt>
    <dgm:pt modelId="{2B14AA14-D11B-43C4-86F5-DDFD0C930DCF}">
      <dgm:prSet/>
      <dgm:spPr>
        <a:solidFill>
          <a:srgbClr val="FFE9CA"/>
        </a:solidFill>
        <a:ln>
          <a:solidFill>
            <a:srgbClr val="886B48"/>
          </a:solidFill>
        </a:ln>
      </dgm:spPr>
      <dgm:t>
        <a:bodyPr/>
        <a:lstStyle/>
        <a:p>
          <a:r>
            <a:rPr lang="el-GR" b="0" dirty="0">
              <a:effectLst/>
              <a:latin typeface="+mn-lt"/>
              <a:ea typeface="+mn-ea"/>
              <a:cs typeface="+mn-cs"/>
            </a:rPr>
            <a:t>Καθιέρωση κατάλληλων συνδυασμών πολιτικής</a:t>
          </a:r>
        </a:p>
      </dgm:t>
    </dgm:pt>
    <dgm:pt modelId="{85C2F3DC-C2C5-4494-9EF7-7A20782BCE32}" type="parTrans" cxnId="{80F42FC0-FE3D-4CBB-9FAF-7D5552B81A0C}">
      <dgm:prSet/>
      <dgm:spPr/>
      <dgm:t>
        <a:bodyPr/>
        <a:lstStyle/>
        <a:p>
          <a:endParaRPr lang="en-GB" b="0"/>
        </a:p>
      </dgm:t>
    </dgm:pt>
    <dgm:pt modelId="{3C19622F-F9BC-47D4-9F7C-C1ECC3EEC8FE}" type="sibTrans" cxnId="{80F42FC0-FE3D-4CBB-9FAF-7D5552B81A0C}">
      <dgm:prSet/>
      <dgm:spPr/>
      <dgm:t>
        <a:bodyPr/>
        <a:lstStyle/>
        <a:p>
          <a:endParaRPr lang="en-GB" b="0"/>
        </a:p>
      </dgm:t>
    </dgm:pt>
    <dgm:pt modelId="{35C3FF9D-CFDD-4C23-B4B7-D14D9CDC8B71}">
      <dgm:prSet/>
      <dgm:spPr/>
      <dgm:t>
        <a:bodyPr/>
        <a:lstStyle/>
        <a:p>
          <a:endParaRPr lang="en-GB" b="0"/>
        </a:p>
      </dgm:t>
    </dgm:pt>
    <dgm:pt modelId="{BB685872-AD04-4FC2-98FF-585B79C3C624}" type="parTrans" cxnId="{BC54DC0D-EDA2-4434-83B4-F52564F1F815}">
      <dgm:prSet/>
      <dgm:spPr/>
      <dgm:t>
        <a:bodyPr/>
        <a:lstStyle/>
        <a:p>
          <a:endParaRPr lang="en-GB" b="0"/>
        </a:p>
      </dgm:t>
    </dgm:pt>
    <dgm:pt modelId="{A70ABC3E-918D-41DC-9D7A-3C22F818177C}" type="sibTrans" cxnId="{BC54DC0D-EDA2-4434-83B4-F52564F1F815}">
      <dgm:prSet/>
      <dgm:spPr/>
      <dgm:t>
        <a:bodyPr/>
        <a:lstStyle/>
        <a:p>
          <a:endParaRPr lang="en-GB" b="0"/>
        </a:p>
      </dgm:t>
    </dgm:pt>
    <dgm:pt modelId="{EB7AC410-5D25-4359-A243-E33F5C9CA94F}" type="pres">
      <dgm:prSet presAssocID="{BC32B982-CBEB-4F51-822B-6AC8AB49250C}" presName="outerComposite" presStyleCnt="0">
        <dgm:presLayoutVars>
          <dgm:chMax val="5"/>
          <dgm:dir/>
          <dgm:resizeHandles val="exact"/>
        </dgm:presLayoutVars>
      </dgm:prSet>
      <dgm:spPr/>
    </dgm:pt>
    <dgm:pt modelId="{4B66FCC0-10AD-453D-B955-CED888D3FF83}" type="pres">
      <dgm:prSet presAssocID="{BC32B982-CBEB-4F51-822B-6AC8AB49250C}" presName="dummyMaxCanvas" presStyleCnt="0">
        <dgm:presLayoutVars/>
      </dgm:prSet>
      <dgm:spPr/>
    </dgm:pt>
    <dgm:pt modelId="{C16814B8-334A-4A8D-AA8B-1933B536A621}" type="pres">
      <dgm:prSet presAssocID="{BC32B982-CBEB-4F51-822B-6AC8AB49250C}" presName="FiveNodes_1" presStyleLbl="node1" presStyleIdx="0" presStyleCnt="5">
        <dgm:presLayoutVars>
          <dgm:bulletEnabled val="1"/>
        </dgm:presLayoutVars>
      </dgm:prSet>
      <dgm:spPr/>
    </dgm:pt>
    <dgm:pt modelId="{794BF3F1-29D4-49AF-BA5F-7C89DD545FCB}" type="pres">
      <dgm:prSet presAssocID="{BC32B982-CBEB-4F51-822B-6AC8AB49250C}" presName="FiveNodes_2" presStyleLbl="node1" presStyleIdx="1" presStyleCnt="5">
        <dgm:presLayoutVars>
          <dgm:bulletEnabled val="1"/>
        </dgm:presLayoutVars>
      </dgm:prSet>
      <dgm:spPr/>
    </dgm:pt>
    <dgm:pt modelId="{E03006E7-6AFD-409C-91E3-610DF057E08A}" type="pres">
      <dgm:prSet presAssocID="{BC32B982-CBEB-4F51-822B-6AC8AB49250C}" presName="FiveNodes_3" presStyleLbl="node1" presStyleIdx="2" presStyleCnt="5">
        <dgm:presLayoutVars>
          <dgm:bulletEnabled val="1"/>
        </dgm:presLayoutVars>
      </dgm:prSet>
      <dgm:spPr/>
    </dgm:pt>
    <dgm:pt modelId="{C9898F3B-C447-4172-A9B8-F6FCBD4D26D9}" type="pres">
      <dgm:prSet presAssocID="{BC32B982-CBEB-4F51-822B-6AC8AB49250C}" presName="FiveNodes_4" presStyleLbl="node1" presStyleIdx="3" presStyleCnt="5">
        <dgm:presLayoutVars>
          <dgm:bulletEnabled val="1"/>
        </dgm:presLayoutVars>
      </dgm:prSet>
      <dgm:spPr/>
    </dgm:pt>
    <dgm:pt modelId="{E3222402-99D0-4A5B-AD48-05F1EA511027}" type="pres">
      <dgm:prSet presAssocID="{BC32B982-CBEB-4F51-822B-6AC8AB49250C}" presName="FiveNodes_5" presStyleLbl="node1" presStyleIdx="4" presStyleCnt="5">
        <dgm:presLayoutVars>
          <dgm:bulletEnabled val="1"/>
        </dgm:presLayoutVars>
      </dgm:prSet>
      <dgm:spPr/>
    </dgm:pt>
    <dgm:pt modelId="{D09BBE27-0745-403F-A336-1BC8AFC728EB}" type="pres">
      <dgm:prSet presAssocID="{BC32B982-CBEB-4F51-822B-6AC8AB49250C}" presName="FiveConn_1-2" presStyleLbl="fgAccFollowNode1" presStyleIdx="0" presStyleCnt="4">
        <dgm:presLayoutVars>
          <dgm:bulletEnabled val="1"/>
        </dgm:presLayoutVars>
      </dgm:prSet>
      <dgm:spPr/>
    </dgm:pt>
    <dgm:pt modelId="{0E1339A3-AF8B-4966-984D-6AAC9B011823}" type="pres">
      <dgm:prSet presAssocID="{BC32B982-CBEB-4F51-822B-6AC8AB49250C}" presName="FiveConn_2-3" presStyleLbl="fgAccFollowNode1" presStyleIdx="1" presStyleCnt="4">
        <dgm:presLayoutVars>
          <dgm:bulletEnabled val="1"/>
        </dgm:presLayoutVars>
      </dgm:prSet>
      <dgm:spPr/>
    </dgm:pt>
    <dgm:pt modelId="{890D58B3-3577-44C9-9E3F-E6AC676EB8A3}" type="pres">
      <dgm:prSet presAssocID="{BC32B982-CBEB-4F51-822B-6AC8AB49250C}" presName="FiveConn_3-4" presStyleLbl="fgAccFollowNode1" presStyleIdx="2" presStyleCnt="4">
        <dgm:presLayoutVars>
          <dgm:bulletEnabled val="1"/>
        </dgm:presLayoutVars>
      </dgm:prSet>
      <dgm:spPr/>
    </dgm:pt>
    <dgm:pt modelId="{4B40A497-A20A-49BC-B808-D9EE08FC9CDA}" type="pres">
      <dgm:prSet presAssocID="{BC32B982-CBEB-4F51-822B-6AC8AB49250C}" presName="FiveConn_4-5" presStyleLbl="fgAccFollowNode1" presStyleIdx="3" presStyleCnt="4">
        <dgm:presLayoutVars>
          <dgm:bulletEnabled val="1"/>
        </dgm:presLayoutVars>
      </dgm:prSet>
      <dgm:spPr/>
    </dgm:pt>
    <dgm:pt modelId="{DBC73C07-3EA7-4CE1-ADCE-407DDCED130F}" type="pres">
      <dgm:prSet presAssocID="{BC32B982-CBEB-4F51-822B-6AC8AB49250C}" presName="FiveNodes_1_text" presStyleLbl="node1" presStyleIdx="4" presStyleCnt="5">
        <dgm:presLayoutVars>
          <dgm:bulletEnabled val="1"/>
        </dgm:presLayoutVars>
      </dgm:prSet>
      <dgm:spPr/>
    </dgm:pt>
    <dgm:pt modelId="{2A34FCDA-D334-4E31-B0AA-FC3EEBAAAE16}" type="pres">
      <dgm:prSet presAssocID="{BC32B982-CBEB-4F51-822B-6AC8AB49250C}" presName="FiveNodes_2_text" presStyleLbl="node1" presStyleIdx="4" presStyleCnt="5">
        <dgm:presLayoutVars>
          <dgm:bulletEnabled val="1"/>
        </dgm:presLayoutVars>
      </dgm:prSet>
      <dgm:spPr/>
    </dgm:pt>
    <dgm:pt modelId="{5DA03EC5-35B7-4BB4-91B4-DACB4F40B50D}" type="pres">
      <dgm:prSet presAssocID="{BC32B982-CBEB-4F51-822B-6AC8AB49250C}" presName="FiveNodes_3_text" presStyleLbl="node1" presStyleIdx="4" presStyleCnt="5">
        <dgm:presLayoutVars>
          <dgm:bulletEnabled val="1"/>
        </dgm:presLayoutVars>
      </dgm:prSet>
      <dgm:spPr/>
    </dgm:pt>
    <dgm:pt modelId="{C648EE86-4BC2-4619-9729-400E58B39C56}" type="pres">
      <dgm:prSet presAssocID="{BC32B982-CBEB-4F51-822B-6AC8AB49250C}" presName="FiveNodes_4_text" presStyleLbl="node1" presStyleIdx="4" presStyleCnt="5">
        <dgm:presLayoutVars>
          <dgm:bulletEnabled val="1"/>
        </dgm:presLayoutVars>
      </dgm:prSet>
      <dgm:spPr/>
    </dgm:pt>
    <dgm:pt modelId="{7493827F-D9B9-40FA-9044-9B782813E054}" type="pres">
      <dgm:prSet presAssocID="{BC32B982-CBEB-4F51-822B-6AC8AB49250C}" presName="FiveNodes_5_text" presStyleLbl="node1" presStyleIdx="4" presStyleCnt="5">
        <dgm:presLayoutVars>
          <dgm:bulletEnabled val="1"/>
        </dgm:presLayoutVars>
      </dgm:prSet>
      <dgm:spPr/>
    </dgm:pt>
  </dgm:ptLst>
  <dgm:cxnLst>
    <dgm:cxn modelId="{6E31B103-1AC9-4BC8-B579-DBF536EC2DA6}" type="presOf" srcId="{3AFB3A55-C0B5-4017-99D8-B2C11D94E770}" destId="{0E1339A3-AF8B-4966-984D-6AAC9B011823}" srcOrd="0" destOrd="0" presId="urn:microsoft.com/office/officeart/2005/8/layout/vProcess5"/>
    <dgm:cxn modelId="{BC54DC0D-EDA2-4434-83B4-F52564F1F815}" srcId="{BC32B982-CBEB-4F51-822B-6AC8AB49250C}" destId="{35C3FF9D-CFDD-4C23-B4B7-D14D9CDC8B71}" srcOrd="5" destOrd="0" parTransId="{BB685872-AD04-4FC2-98FF-585B79C3C624}" sibTransId="{A70ABC3E-918D-41DC-9D7A-3C22F818177C}"/>
    <dgm:cxn modelId="{21058518-6577-4402-9606-AE3B6C1E6FA2}" type="presOf" srcId="{95671305-27A3-4212-B6B7-EC6FB52D7F52}" destId="{C9898F3B-C447-4172-A9B8-F6FCBD4D26D9}" srcOrd="0" destOrd="0" presId="urn:microsoft.com/office/officeart/2005/8/layout/vProcess5"/>
    <dgm:cxn modelId="{90E7D322-E2D2-4782-8C92-60FFF6684AFD}" srcId="{BC32B982-CBEB-4F51-822B-6AC8AB49250C}" destId="{3E5179F4-0748-4DC1-9257-07500842752F}" srcOrd="1" destOrd="0" parTransId="{D9431E85-8B58-439C-AB8D-60CEF7356FB7}" sibTransId="{3AFB3A55-C0B5-4017-99D8-B2C11D94E770}"/>
    <dgm:cxn modelId="{567C5D25-DFBC-4A23-91B3-FB0CC25EFBAD}" type="presOf" srcId="{3E5179F4-0748-4DC1-9257-07500842752F}" destId="{794BF3F1-29D4-49AF-BA5F-7C89DD545FCB}" srcOrd="0" destOrd="0" presId="urn:microsoft.com/office/officeart/2005/8/layout/vProcess5"/>
    <dgm:cxn modelId="{8A6D3926-64D6-4BAE-84D5-DAE619C74749}" type="presOf" srcId="{2B14AA14-D11B-43C4-86F5-DDFD0C930DCF}" destId="{E3222402-99D0-4A5B-AD48-05F1EA511027}" srcOrd="0" destOrd="0" presId="urn:microsoft.com/office/officeart/2005/8/layout/vProcess5"/>
    <dgm:cxn modelId="{5CFFB827-6815-4148-B5F1-8B76D26C0D35}" srcId="{BC32B982-CBEB-4F51-822B-6AC8AB49250C}" destId="{40C37187-4898-478D-875B-302CBE8DC711}" srcOrd="0" destOrd="0" parTransId="{4D4259A4-7055-4B8C-BCE4-A1DFABA66D42}" sibTransId="{C7550A3A-5B5A-4844-B28E-B5E530DA78CC}"/>
    <dgm:cxn modelId="{B285BB2C-7FDB-4D81-A56A-1AFF9AF1014F}" type="presOf" srcId="{834DCF8E-EB0A-41C1-A587-3CFED456BEB5}" destId="{4B40A497-A20A-49BC-B808-D9EE08FC9CDA}" srcOrd="0" destOrd="0" presId="urn:microsoft.com/office/officeart/2005/8/layout/vProcess5"/>
    <dgm:cxn modelId="{15408334-FCA6-442F-AF3B-835DBD167DF7}" type="presOf" srcId="{C7550A3A-5B5A-4844-B28E-B5E530DA78CC}" destId="{D09BBE27-0745-403F-A336-1BC8AFC728EB}" srcOrd="0" destOrd="0" presId="urn:microsoft.com/office/officeart/2005/8/layout/vProcess5"/>
    <dgm:cxn modelId="{27F8B43B-40AF-4DCF-8CD4-2A66CBB6B746}" type="presOf" srcId="{40C37187-4898-478D-875B-302CBE8DC711}" destId="{C16814B8-334A-4A8D-AA8B-1933B536A621}" srcOrd="0" destOrd="0" presId="urn:microsoft.com/office/officeart/2005/8/layout/vProcess5"/>
    <dgm:cxn modelId="{E78F9969-C765-49F9-8C9F-E80C92585759}" type="presOf" srcId="{BC32B982-CBEB-4F51-822B-6AC8AB49250C}" destId="{EB7AC410-5D25-4359-A243-E33F5C9CA94F}" srcOrd="0" destOrd="0" presId="urn:microsoft.com/office/officeart/2005/8/layout/vProcess5"/>
    <dgm:cxn modelId="{53CE0C6F-75A7-4FD4-A52B-12CF9D28B64C}" type="presOf" srcId="{95671305-27A3-4212-B6B7-EC6FB52D7F52}" destId="{C648EE86-4BC2-4619-9729-400E58B39C56}" srcOrd="1" destOrd="0" presId="urn:microsoft.com/office/officeart/2005/8/layout/vProcess5"/>
    <dgm:cxn modelId="{CC1D4F56-D893-496A-893E-AB44E69DAFA1}" type="presOf" srcId="{905B6388-72A6-4D3A-A3F3-FA91FA6DFEC6}" destId="{E03006E7-6AFD-409C-91E3-610DF057E08A}" srcOrd="0" destOrd="0" presId="urn:microsoft.com/office/officeart/2005/8/layout/vProcess5"/>
    <dgm:cxn modelId="{E016795A-8299-42E4-8A34-EFC8707966F8}" srcId="{BC32B982-CBEB-4F51-822B-6AC8AB49250C}" destId="{95671305-27A3-4212-B6B7-EC6FB52D7F52}" srcOrd="3" destOrd="0" parTransId="{D1CFD367-71CF-42EE-9680-D90C158CE5CD}" sibTransId="{834DCF8E-EB0A-41C1-A587-3CFED456BEB5}"/>
    <dgm:cxn modelId="{86DFB881-7DD1-469B-BB2F-BFD758DDA1ED}" type="presOf" srcId="{2B14AA14-D11B-43C4-86F5-DDFD0C930DCF}" destId="{7493827F-D9B9-40FA-9044-9B782813E054}" srcOrd="1" destOrd="0" presId="urn:microsoft.com/office/officeart/2005/8/layout/vProcess5"/>
    <dgm:cxn modelId="{FD7C17BB-28CA-4DBD-A2E1-C6A91CC85311}" type="presOf" srcId="{E02D0419-CA73-46AA-91FA-BF4777F52468}" destId="{890D58B3-3577-44C9-9E3F-E6AC676EB8A3}" srcOrd="0" destOrd="0" presId="urn:microsoft.com/office/officeart/2005/8/layout/vProcess5"/>
    <dgm:cxn modelId="{D8E157BB-4C55-44A9-AEA5-E782F2A316A9}" srcId="{BC32B982-CBEB-4F51-822B-6AC8AB49250C}" destId="{905B6388-72A6-4D3A-A3F3-FA91FA6DFEC6}" srcOrd="2" destOrd="0" parTransId="{ED260B2F-CB7D-48C0-A454-F4480BF199F3}" sibTransId="{E02D0419-CA73-46AA-91FA-BF4777F52468}"/>
    <dgm:cxn modelId="{80F42FC0-FE3D-4CBB-9FAF-7D5552B81A0C}" srcId="{BC32B982-CBEB-4F51-822B-6AC8AB49250C}" destId="{2B14AA14-D11B-43C4-86F5-DDFD0C930DCF}" srcOrd="4" destOrd="0" parTransId="{85C2F3DC-C2C5-4494-9EF7-7A20782BCE32}" sibTransId="{3C19622F-F9BC-47D4-9F7C-C1ECC3EEC8FE}"/>
    <dgm:cxn modelId="{6308FFDE-2C9F-46F8-B47B-12482B351F92}" type="presOf" srcId="{905B6388-72A6-4D3A-A3F3-FA91FA6DFEC6}" destId="{5DA03EC5-35B7-4BB4-91B4-DACB4F40B50D}" srcOrd="1" destOrd="0" presId="urn:microsoft.com/office/officeart/2005/8/layout/vProcess5"/>
    <dgm:cxn modelId="{C94C79E1-9483-49AD-A974-E13F6FB4EC96}" type="presOf" srcId="{3E5179F4-0748-4DC1-9257-07500842752F}" destId="{2A34FCDA-D334-4E31-B0AA-FC3EEBAAAE16}" srcOrd="1" destOrd="0" presId="urn:microsoft.com/office/officeart/2005/8/layout/vProcess5"/>
    <dgm:cxn modelId="{CCF55DFE-B5BE-4C33-931C-FE1494D09F86}" type="presOf" srcId="{40C37187-4898-478D-875B-302CBE8DC711}" destId="{DBC73C07-3EA7-4CE1-ADCE-407DDCED130F}" srcOrd="1" destOrd="0" presId="urn:microsoft.com/office/officeart/2005/8/layout/vProcess5"/>
    <dgm:cxn modelId="{4486C547-1A0C-4589-9C04-553D4930FEF5}" type="presParOf" srcId="{EB7AC410-5D25-4359-A243-E33F5C9CA94F}" destId="{4B66FCC0-10AD-453D-B955-CED888D3FF83}" srcOrd="0" destOrd="0" presId="urn:microsoft.com/office/officeart/2005/8/layout/vProcess5"/>
    <dgm:cxn modelId="{9C7327A4-72B2-46DC-B16C-EFD68316B28E}" type="presParOf" srcId="{EB7AC410-5D25-4359-A243-E33F5C9CA94F}" destId="{C16814B8-334A-4A8D-AA8B-1933B536A621}" srcOrd="1" destOrd="0" presId="urn:microsoft.com/office/officeart/2005/8/layout/vProcess5"/>
    <dgm:cxn modelId="{A21174CD-341B-4C5B-BE83-1BE9912A782C}" type="presParOf" srcId="{EB7AC410-5D25-4359-A243-E33F5C9CA94F}" destId="{794BF3F1-29D4-49AF-BA5F-7C89DD545FCB}" srcOrd="2" destOrd="0" presId="urn:microsoft.com/office/officeart/2005/8/layout/vProcess5"/>
    <dgm:cxn modelId="{3FA6452E-F593-4B09-8438-B34158AD0C29}" type="presParOf" srcId="{EB7AC410-5D25-4359-A243-E33F5C9CA94F}" destId="{E03006E7-6AFD-409C-91E3-610DF057E08A}" srcOrd="3" destOrd="0" presId="urn:microsoft.com/office/officeart/2005/8/layout/vProcess5"/>
    <dgm:cxn modelId="{0231DC6F-6188-453F-8F2C-B94D38D22AE1}" type="presParOf" srcId="{EB7AC410-5D25-4359-A243-E33F5C9CA94F}" destId="{C9898F3B-C447-4172-A9B8-F6FCBD4D26D9}" srcOrd="4" destOrd="0" presId="urn:microsoft.com/office/officeart/2005/8/layout/vProcess5"/>
    <dgm:cxn modelId="{69ED4C3A-B36E-40F4-871B-68CDC8326858}" type="presParOf" srcId="{EB7AC410-5D25-4359-A243-E33F5C9CA94F}" destId="{E3222402-99D0-4A5B-AD48-05F1EA511027}" srcOrd="5" destOrd="0" presId="urn:microsoft.com/office/officeart/2005/8/layout/vProcess5"/>
    <dgm:cxn modelId="{1C645BB6-C575-40FA-B2E7-94FFB5C57B1F}" type="presParOf" srcId="{EB7AC410-5D25-4359-A243-E33F5C9CA94F}" destId="{D09BBE27-0745-403F-A336-1BC8AFC728EB}" srcOrd="6" destOrd="0" presId="urn:microsoft.com/office/officeart/2005/8/layout/vProcess5"/>
    <dgm:cxn modelId="{F4A5D77D-A0D5-4EA1-84EC-0A51AB22F5E9}" type="presParOf" srcId="{EB7AC410-5D25-4359-A243-E33F5C9CA94F}" destId="{0E1339A3-AF8B-4966-984D-6AAC9B011823}" srcOrd="7" destOrd="0" presId="urn:microsoft.com/office/officeart/2005/8/layout/vProcess5"/>
    <dgm:cxn modelId="{A2479309-97F2-4F0F-89AF-D62F4A26E390}" type="presParOf" srcId="{EB7AC410-5D25-4359-A243-E33F5C9CA94F}" destId="{890D58B3-3577-44C9-9E3F-E6AC676EB8A3}" srcOrd="8" destOrd="0" presId="urn:microsoft.com/office/officeart/2005/8/layout/vProcess5"/>
    <dgm:cxn modelId="{E47C1EEF-BCD2-407C-B07D-B6652665C4C9}" type="presParOf" srcId="{EB7AC410-5D25-4359-A243-E33F5C9CA94F}" destId="{4B40A497-A20A-49BC-B808-D9EE08FC9CDA}" srcOrd="9" destOrd="0" presId="urn:microsoft.com/office/officeart/2005/8/layout/vProcess5"/>
    <dgm:cxn modelId="{2B8756D6-2725-466A-B2B7-F4234D99A18B}" type="presParOf" srcId="{EB7AC410-5D25-4359-A243-E33F5C9CA94F}" destId="{DBC73C07-3EA7-4CE1-ADCE-407DDCED130F}" srcOrd="10" destOrd="0" presId="urn:microsoft.com/office/officeart/2005/8/layout/vProcess5"/>
    <dgm:cxn modelId="{7FD10645-01EB-409A-A498-44D3B8CE116E}" type="presParOf" srcId="{EB7AC410-5D25-4359-A243-E33F5C9CA94F}" destId="{2A34FCDA-D334-4E31-B0AA-FC3EEBAAAE16}" srcOrd="11" destOrd="0" presId="urn:microsoft.com/office/officeart/2005/8/layout/vProcess5"/>
    <dgm:cxn modelId="{80879118-9C55-4A80-B917-B7CE6E0FA1A8}" type="presParOf" srcId="{EB7AC410-5D25-4359-A243-E33F5C9CA94F}" destId="{5DA03EC5-35B7-4BB4-91B4-DACB4F40B50D}" srcOrd="12" destOrd="0" presId="urn:microsoft.com/office/officeart/2005/8/layout/vProcess5"/>
    <dgm:cxn modelId="{5B46D271-0213-4C3A-A651-A79BCFA351F9}" type="presParOf" srcId="{EB7AC410-5D25-4359-A243-E33F5C9CA94F}" destId="{C648EE86-4BC2-4619-9729-400E58B39C56}" srcOrd="13" destOrd="0" presId="urn:microsoft.com/office/officeart/2005/8/layout/vProcess5"/>
    <dgm:cxn modelId="{72F78C0B-31E4-425B-A6D6-818BAB74B2B2}" type="presParOf" srcId="{EB7AC410-5D25-4359-A243-E33F5C9CA94F}" destId="{7493827F-D9B9-40FA-9044-9B782813E05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dgm:spPr>
        <a:solidFill>
          <a:schemeClr val="bg1">
            <a:lumMod val="95000"/>
          </a:schemeClr>
        </a:solidFill>
      </dgm:spPr>
      <dgm:t>
        <a:bodyPr/>
        <a:lstStyle/>
        <a:p>
          <a:pPr>
            <a:buClr>
              <a:srgbClr val="C00000"/>
            </a:buClr>
            <a:buFont typeface="Wingdings" panose="05000000000000000000" pitchFamily="2" charset="2"/>
            <a:buChar char="§"/>
          </a:pPr>
          <a:r>
            <a:rPr lang="el-GR" b="1" dirty="0" err="1">
              <a:latin typeface="Calibri" panose="020F0502020204030204" pitchFamily="34" charset="0"/>
              <a:cs typeface="Calibri" panose="020F0502020204030204" pitchFamily="34" charset="0"/>
            </a:rPr>
            <a:t>Οριοθετήθηκε</a:t>
          </a:r>
          <a:r>
            <a:rPr lang="el-GR" b="1" dirty="0">
              <a:latin typeface="Calibri" panose="020F0502020204030204" pitchFamily="34" charset="0"/>
              <a:cs typeface="Calibri" panose="020F0502020204030204" pitchFamily="34" charset="0"/>
            </a:rPr>
            <a:t> το πλαίσιο σχεδιασμού μιας εντελώς νέας προσέγγισης </a:t>
          </a:r>
          <a:r>
            <a:rPr lang="el-GR" dirty="0">
              <a:latin typeface="Calibri" panose="020F0502020204030204" pitchFamily="34" charset="0"/>
              <a:cs typeface="Calibri" panose="020F0502020204030204" pitchFamily="34" charset="0"/>
            </a:rPr>
            <a:t>και καθορίστηκαν οι σχετικές διαδικασίες για τη διοίκησή της,</a:t>
          </a:r>
          <a:endParaRPr lang="en-GB" dirty="0"/>
        </a:p>
      </dgm:t>
    </dgm:pt>
    <dgm:pt modelId="{3E8C8BD6-D807-425D-A01C-5BBFA7A54E58}" type="parTrans" cxnId="{9AC5681D-CFD2-4EA0-8124-173809E5D6AD}">
      <dgm:prSet/>
      <dgm:spPr/>
      <dgm:t>
        <a:bodyPr/>
        <a:lstStyle/>
        <a:p>
          <a:endParaRPr lang="en-GB"/>
        </a:p>
      </dgm:t>
    </dgm:pt>
    <dgm:pt modelId="{8F05116A-2EA6-4C49-A016-3965DE52BB07}" type="sibTrans" cxnId="{9AC5681D-CFD2-4EA0-8124-173809E5D6AD}">
      <dgm:prSet/>
      <dgm:spPr>
        <a:ln>
          <a:solidFill>
            <a:srgbClr val="886B48"/>
          </a:solidFill>
        </a:ln>
      </dgm:spPr>
      <dgm:t>
        <a:bodyPr/>
        <a:lstStyle/>
        <a:p>
          <a:endParaRPr lang="en-GB"/>
        </a:p>
      </dgm:t>
    </dgm:pt>
    <dgm:pt modelId="{C0470E47-5D15-45E2-818C-16AFDE44BF12}">
      <dgm:prSet/>
      <dgm:spPr>
        <a:solidFill>
          <a:schemeClr val="bg1">
            <a:lumMod val="95000"/>
          </a:schemeClr>
        </a:solidFill>
      </dgm:spPr>
      <dgm:t>
        <a:bodyPr/>
        <a:lstStyle/>
        <a:p>
          <a:r>
            <a:rPr lang="el-GR" b="1" dirty="0">
              <a:latin typeface="Calibri" panose="020F0502020204030204" pitchFamily="34" charset="0"/>
              <a:cs typeface="Calibri" panose="020F0502020204030204" pitchFamily="34" charset="0"/>
            </a:rPr>
            <a:t>Αναπτύχθηκε η βάση αναφοράς </a:t>
          </a:r>
          <a:r>
            <a:rPr lang="el-GR" dirty="0">
              <a:latin typeface="Calibri" panose="020F0502020204030204" pitchFamily="34" charset="0"/>
              <a:cs typeface="Calibri" panose="020F0502020204030204" pitchFamily="34" charset="0"/>
            </a:rPr>
            <a:t>για τον σχεδιασμό και την εξειδίκευση (διαμόρφωση με βάση κείμενα, προτάσεις πολιτικής, μελέτες ΓΓΕΚ και άλλων φορέων, κλπ.),</a:t>
          </a:r>
          <a:endParaRPr lang="en-GB" dirty="0">
            <a:latin typeface="Calibri" panose="020F0502020204030204" pitchFamily="34" charset="0"/>
            <a:cs typeface="Calibri" panose="020F0502020204030204" pitchFamily="34" charset="0"/>
          </a:endParaRPr>
        </a:p>
      </dgm:t>
    </dgm:pt>
    <dgm:pt modelId="{12EABEBC-9DF7-4447-B1CB-709A3BB8F02C}" type="parTrans" cxnId="{92AF61BD-A186-4755-A1A5-124C8734C28E}">
      <dgm:prSet/>
      <dgm:spPr/>
      <dgm:t>
        <a:bodyPr/>
        <a:lstStyle/>
        <a:p>
          <a:endParaRPr lang="en-GB"/>
        </a:p>
      </dgm:t>
    </dgm:pt>
    <dgm:pt modelId="{B7EC47FF-C85D-4B0C-9A70-00973F5B2DAE}" type="sibTrans" cxnId="{92AF61BD-A186-4755-A1A5-124C8734C28E}">
      <dgm:prSet/>
      <dgm:spPr/>
      <dgm:t>
        <a:bodyPr/>
        <a:lstStyle/>
        <a:p>
          <a:endParaRPr lang="en-GB"/>
        </a:p>
      </dgm:t>
    </dgm:pt>
    <dgm:pt modelId="{E00078FF-1343-4FBA-92B3-8E9D9D41BAA9}">
      <dgm:prSet/>
      <dgm:spPr>
        <a:solidFill>
          <a:schemeClr val="bg1">
            <a:lumMod val="95000"/>
          </a:schemeClr>
        </a:solidFill>
      </dgm:spPr>
      <dgm:t>
        <a:bodyPr/>
        <a:lstStyle/>
        <a:p>
          <a:r>
            <a:rPr lang="el-GR" b="1" dirty="0">
              <a:latin typeface="Calibri" panose="020F0502020204030204" pitchFamily="34" charset="0"/>
              <a:cs typeface="Calibri" panose="020F0502020204030204" pitchFamily="34" charset="0"/>
            </a:rPr>
            <a:t>Οργανώθηκε και λειτούργησε ο μηχανισμός της τετραπλής έλικας</a:t>
          </a:r>
          <a:r>
            <a:rPr lang="el-GR"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dgm:t>
    </dgm:pt>
    <dgm:pt modelId="{1B4F1AA7-87E7-4313-91A2-E0296DD66BD7}" type="parTrans" cxnId="{393A8321-C1F8-418D-A07C-D8F87B4AE389}">
      <dgm:prSet/>
      <dgm:spPr/>
      <dgm:t>
        <a:bodyPr/>
        <a:lstStyle/>
        <a:p>
          <a:endParaRPr lang="en-GB"/>
        </a:p>
      </dgm:t>
    </dgm:pt>
    <dgm:pt modelId="{69100F6F-19C3-4C62-8AEC-4DDF426E46F4}" type="sibTrans" cxnId="{393A8321-C1F8-418D-A07C-D8F87B4AE389}">
      <dgm:prSet/>
      <dgm:spPr/>
      <dgm:t>
        <a:bodyPr/>
        <a:lstStyle/>
        <a:p>
          <a:endParaRPr lang="en-GB"/>
        </a:p>
      </dgm:t>
    </dgm:pt>
    <dgm:pt modelId="{30EE6E60-659C-4DBD-8758-592030FE15CF}">
      <dgm:prSet/>
      <dgm:spPr>
        <a:solidFill>
          <a:schemeClr val="bg1">
            <a:lumMod val="95000"/>
          </a:schemeClr>
        </a:solidFill>
      </dgm:spPr>
      <dgm:t>
        <a:bodyPr/>
        <a:lstStyle/>
        <a:p>
          <a:r>
            <a:rPr lang="el-GR" b="1" dirty="0">
              <a:latin typeface="Calibri" panose="020F0502020204030204" pitchFamily="34" charset="0"/>
              <a:cs typeface="Calibri" panose="020F0502020204030204" pitchFamily="34" charset="0"/>
            </a:rPr>
            <a:t>Ξεπεράστηκε γρήγορα ο αρχικός χαρακτήρας πειραματισμού </a:t>
          </a:r>
          <a:r>
            <a:rPr lang="el-GR"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learning by doing</a:t>
          </a:r>
          <a:r>
            <a:rPr lang="el-GR"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dgm:t>
    </dgm:pt>
    <dgm:pt modelId="{102D3077-2326-4CEC-BCA8-28D32E774630}" type="parTrans" cxnId="{79326E51-9846-4A65-BF92-CBE45178D105}">
      <dgm:prSet/>
      <dgm:spPr/>
      <dgm:t>
        <a:bodyPr/>
        <a:lstStyle/>
        <a:p>
          <a:endParaRPr lang="en-GB"/>
        </a:p>
      </dgm:t>
    </dgm:pt>
    <dgm:pt modelId="{408A8495-ADBD-4D81-8648-C029DB18192E}" type="sibTrans" cxnId="{79326E51-9846-4A65-BF92-CBE45178D105}">
      <dgm:prSet/>
      <dgm:spPr/>
      <dgm:t>
        <a:bodyPr/>
        <a:lstStyle/>
        <a:p>
          <a:endParaRPr lang="en-GB"/>
        </a:p>
      </dgm:t>
    </dgm:pt>
    <dgm:pt modelId="{6BEC8DE5-616B-4354-8BEE-0C5078F10C25}">
      <dgm:prSet/>
      <dgm:spPr>
        <a:solidFill>
          <a:schemeClr val="bg1">
            <a:lumMod val="95000"/>
          </a:schemeClr>
        </a:solidFill>
      </dgm:spPr>
      <dgm:t>
        <a:bodyPr/>
        <a:lstStyle/>
        <a:p>
          <a:r>
            <a:rPr lang="el-GR" b="1" dirty="0">
              <a:latin typeface="Calibri" panose="020F0502020204030204" pitchFamily="34" charset="0"/>
              <a:cs typeface="Calibri" panose="020F0502020204030204" pitchFamily="34" charset="0"/>
            </a:rPr>
            <a:t>Οριστικοποιήθηκαν οι βασικοί τομείς της οικονομίας </a:t>
          </a:r>
          <a:r>
            <a:rPr lang="el-GR" dirty="0">
              <a:latin typeface="Calibri" panose="020F0502020204030204" pitchFamily="34" charset="0"/>
              <a:cs typeface="Calibri" panose="020F0502020204030204" pitchFamily="34" charset="0"/>
            </a:rPr>
            <a:t>και ο πολύ μεγάλος αριθμός προτεραιοτήτων της Στρατηγικής.</a:t>
          </a:r>
          <a:endParaRPr lang="en-GB" dirty="0">
            <a:latin typeface="Calibri" panose="020F0502020204030204" pitchFamily="34" charset="0"/>
            <a:cs typeface="Calibri" panose="020F0502020204030204" pitchFamily="34" charset="0"/>
          </a:endParaRPr>
        </a:p>
      </dgm:t>
    </dgm:pt>
    <dgm:pt modelId="{F14E76C7-DD33-49BE-9352-710012BB2336}" type="parTrans" cxnId="{6587FFEE-DF0B-4642-B17E-92F6C091B4CE}">
      <dgm:prSet/>
      <dgm:spPr/>
      <dgm:t>
        <a:bodyPr/>
        <a:lstStyle/>
        <a:p>
          <a:endParaRPr lang="en-GB"/>
        </a:p>
      </dgm:t>
    </dgm:pt>
    <dgm:pt modelId="{9B50B881-752C-4D6B-B981-1B26F7771F08}" type="sibTrans" cxnId="{6587FFEE-DF0B-4642-B17E-92F6C091B4CE}">
      <dgm:prSet/>
      <dgm:spPr/>
      <dgm:t>
        <a:bodyPr/>
        <a:lstStyle/>
        <a:p>
          <a:endParaRPr lang="en-GB"/>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5"/>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5"/>
      <dgm:spPr/>
    </dgm:pt>
    <dgm:pt modelId="{1BF42E5B-11E6-4F6A-A326-B7976CA66B55}" type="pres">
      <dgm:prSet presAssocID="{4E8EA2CC-F97D-4F49-A5F8-B22064FE9416}" presName="dstNode" presStyleLbl="node1" presStyleIdx="0" presStyleCnt="5"/>
      <dgm:spPr/>
    </dgm:pt>
    <dgm:pt modelId="{236B72BA-E283-420B-944D-B96DC472BB32}" type="pres">
      <dgm:prSet presAssocID="{33D7DADD-EEB8-4A26-8853-6BAE1623BD3A}" presName="text_1" presStyleLbl="node1" presStyleIdx="0" presStyleCnt="5">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5"/>
      <dgm:spPr>
        <a:solidFill>
          <a:srgbClr val="FFE9CA"/>
        </a:solidFill>
        <a:ln>
          <a:solidFill>
            <a:srgbClr val="886B48"/>
          </a:solidFill>
        </a:ln>
      </dgm:spPr>
    </dgm:pt>
    <dgm:pt modelId="{13B0DF42-52C8-45C3-A4CB-C74BD9C3177C}" type="pres">
      <dgm:prSet presAssocID="{C0470E47-5D15-45E2-818C-16AFDE44BF12}" presName="text_2" presStyleLbl="node1" presStyleIdx="1" presStyleCnt="5">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5"/>
      <dgm:spPr>
        <a:solidFill>
          <a:srgbClr val="FFE9CA"/>
        </a:solidFill>
        <a:ln>
          <a:solidFill>
            <a:srgbClr val="886B48"/>
          </a:solidFill>
        </a:ln>
      </dgm:spPr>
    </dgm:pt>
    <dgm:pt modelId="{053C26B0-E0BF-432F-99D7-F6E619EB0C10}" type="pres">
      <dgm:prSet presAssocID="{E00078FF-1343-4FBA-92B3-8E9D9D41BAA9}" presName="text_3" presStyleLbl="node1" presStyleIdx="2" presStyleCnt="5">
        <dgm:presLayoutVars>
          <dgm:bulletEnabled val="1"/>
        </dgm:presLayoutVars>
      </dgm:prSet>
      <dgm:spPr/>
    </dgm:pt>
    <dgm:pt modelId="{5C871BCD-A8FB-4C06-9617-6BC9D40611DE}" type="pres">
      <dgm:prSet presAssocID="{E00078FF-1343-4FBA-92B3-8E9D9D41BAA9}" presName="accent_3" presStyleCnt="0"/>
      <dgm:spPr/>
    </dgm:pt>
    <dgm:pt modelId="{821A34F8-A597-497F-A37D-D19A3C1BC622}" type="pres">
      <dgm:prSet presAssocID="{E00078FF-1343-4FBA-92B3-8E9D9D41BAA9}" presName="accentRepeatNode" presStyleLbl="solidFgAcc1" presStyleIdx="2" presStyleCnt="5"/>
      <dgm:spPr>
        <a:solidFill>
          <a:srgbClr val="FFE9CA"/>
        </a:solidFill>
        <a:ln>
          <a:solidFill>
            <a:srgbClr val="886B48"/>
          </a:solidFill>
        </a:ln>
      </dgm:spPr>
    </dgm:pt>
    <dgm:pt modelId="{604C6B0B-1EA5-43BA-8704-616D2ADCE265}" type="pres">
      <dgm:prSet presAssocID="{30EE6E60-659C-4DBD-8758-592030FE15CF}" presName="text_4" presStyleLbl="node1" presStyleIdx="3" presStyleCnt="5">
        <dgm:presLayoutVars>
          <dgm:bulletEnabled val="1"/>
        </dgm:presLayoutVars>
      </dgm:prSet>
      <dgm:spPr/>
    </dgm:pt>
    <dgm:pt modelId="{34EE01F5-DE11-4DAA-86EC-553A7D252F2F}" type="pres">
      <dgm:prSet presAssocID="{30EE6E60-659C-4DBD-8758-592030FE15CF}" presName="accent_4" presStyleCnt="0"/>
      <dgm:spPr/>
    </dgm:pt>
    <dgm:pt modelId="{FE32AD02-F5CC-417D-9725-EC6958CA39E7}" type="pres">
      <dgm:prSet presAssocID="{30EE6E60-659C-4DBD-8758-592030FE15CF}" presName="accentRepeatNode" presStyleLbl="solidFgAcc1" presStyleIdx="3" presStyleCnt="5"/>
      <dgm:spPr>
        <a:solidFill>
          <a:srgbClr val="FFE9CA"/>
        </a:solidFill>
        <a:ln>
          <a:solidFill>
            <a:srgbClr val="886B48"/>
          </a:solidFill>
        </a:ln>
      </dgm:spPr>
    </dgm:pt>
    <dgm:pt modelId="{DCDD1388-D63B-4719-849E-D0E6277689A5}" type="pres">
      <dgm:prSet presAssocID="{6BEC8DE5-616B-4354-8BEE-0C5078F10C25}" presName="text_5" presStyleLbl="node1" presStyleIdx="4" presStyleCnt="5">
        <dgm:presLayoutVars>
          <dgm:bulletEnabled val="1"/>
        </dgm:presLayoutVars>
      </dgm:prSet>
      <dgm:spPr/>
    </dgm:pt>
    <dgm:pt modelId="{1D570745-D002-4515-8075-EDD55E338E34}" type="pres">
      <dgm:prSet presAssocID="{6BEC8DE5-616B-4354-8BEE-0C5078F10C25}" presName="accent_5" presStyleCnt="0"/>
      <dgm:spPr/>
    </dgm:pt>
    <dgm:pt modelId="{7ABDCABE-02D5-4DD9-8BB6-142B21930F1C}" type="pres">
      <dgm:prSet presAssocID="{6BEC8DE5-616B-4354-8BEE-0C5078F10C25}" presName="accentRepeatNode" presStyleLbl="solidFgAcc1" presStyleIdx="4" presStyleCnt="5"/>
      <dgm:spPr>
        <a:solidFill>
          <a:srgbClr val="FFE9CA"/>
        </a:solidFill>
        <a:ln>
          <a:solidFill>
            <a:srgbClr val="886B48"/>
          </a:solidFill>
        </a:ln>
      </dgm:spPr>
    </dgm:pt>
  </dgm:ptLst>
  <dgm:cxnLst>
    <dgm:cxn modelId="{D1EB6E12-56D4-4CB0-820F-6B575F913E56}" type="presOf" srcId="{C0470E47-5D15-45E2-818C-16AFDE44BF12}" destId="{13B0DF42-52C8-45C3-A4CB-C74BD9C3177C}"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2"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79326E51-9846-4A65-BF92-CBE45178D105}" srcId="{4E8EA2CC-F97D-4F49-A5F8-B22064FE9416}" destId="{30EE6E60-659C-4DBD-8758-592030FE15CF}" srcOrd="3" destOrd="0" parTransId="{102D3077-2326-4CEC-BCA8-28D32E774630}" sibTransId="{408A8495-ADBD-4D81-8648-C029DB18192E}"/>
    <dgm:cxn modelId="{396AC7A4-70F0-4E45-B44E-4884EFC6A291}" type="presOf" srcId="{E00078FF-1343-4FBA-92B3-8E9D9D41BAA9}" destId="{053C26B0-E0BF-432F-99D7-F6E619EB0C10}"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D9008BEA-8649-4F73-9405-07BC97F6DFCE}" type="presOf" srcId="{30EE6E60-659C-4DBD-8758-592030FE15CF}" destId="{604C6B0B-1EA5-43BA-8704-616D2ADCE265}" srcOrd="0" destOrd="0" presId="urn:microsoft.com/office/officeart/2008/layout/VerticalCurvedList"/>
    <dgm:cxn modelId="{6587FFEE-DF0B-4642-B17E-92F6C091B4CE}" srcId="{4E8EA2CC-F97D-4F49-A5F8-B22064FE9416}" destId="{6BEC8DE5-616B-4354-8BEE-0C5078F10C25}" srcOrd="4" destOrd="0" parTransId="{F14E76C7-DD33-49BE-9352-710012BB2336}" sibTransId="{9B50B881-752C-4D6B-B981-1B26F7771F08}"/>
    <dgm:cxn modelId="{EF4FEDF3-EE64-47E5-BAA8-82C971DA1DCA}" type="presOf" srcId="{6BEC8DE5-616B-4354-8BEE-0C5078F10C25}" destId="{DCDD1388-D63B-4719-849E-D0E6277689A5}" srcOrd="0" destOrd="0" presId="urn:microsoft.com/office/officeart/2008/layout/VerticalCurvedList"/>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95E69B13-5683-4D4B-8636-D2D4E42BDE7F}" type="presParOf" srcId="{4D48C7C4-2B44-4258-8295-E349D7D40EB3}" destId="{053C26B0-E0BF-432F-99D7-F6E619EB0C10}" srcOrd="5" destOrd="0" presId="urn:microsoft.com/office/officeart/2008/layout/VerticalCurvedList"/>
    <dgm:cxn modelId="{3626DE86-817C-4B83-8637-22139C6B9C17}" type="presParOf" srcId="{4D48C7C4-2B44-4258-8295-E349D7D40EB3}" destId="{5C871BCD-A8FB-4C06-9617-6BC9D40611DE}" srcOrd="6" destOrd="0" presId="urn:microsoft.com/office/officeart/2008/layout/VerticalCurvedList"/>
    <dgm:cxn modelId="{67036632-71D4-43EE-9104-9D490BEFE0F2}" type="presParOf" srcId="{5C871BCD-A8FB-4C06-9617-6BC9D40611DE}" destId="{821A34F8-A597-497F-A37D-D19A3C1BC622}" srcOrd="0" destOrd="0" presId="urn:microsoft.com/office/officeart/2008/layout/VerticalCurvedList"/>
    <dgm:cxn modelId="{5DAAFFD5-0E36-4810-8DF4-9C7C0E00178A}" type="presParOf" srcId="{4D48C7C4-2B44-4258-8295-E349D7D40EB3}" destId="{604C6B0B-1EA5-43BA-8704-616D2ADCE265}" srcOrd="7" destOrd="0" presId="urn:microsoft.com/office/officeart/2008/layout/VerticalCurvedList"/>
    <dgm:cxn modelId="{92E8AFC1-9686-4727-9274-D9F49C706CAF}" type="presParOf" srcId="{4D48C7C4-2B44-4258-8295-E349D7D40EB3}" destId="{34EE01F5-DE11-4DAA-86EC-553A7D252F2F}" srcOrd="8" destOrd="0" presId="urn:microsoft.com/office/officeart/2008/layout/VerticalCurvedList"/>
    <dgm:cxn modelId="{C47F1D9B-27D4-46A3-B502-EDFC2CC3CB93}" type="presParOf" srcId="{34EE01F5-DE11-4DAA-86EC-553A7D252F2F}" destId="{FE32AD02-F5CC-417D-9725-EC6958CA39E7}" srcOrd="0" destOrd="0" presId="urn:microsoft.com/office/officeart/2008/layout/VerticalCurvedList"/>
    <dgm:cxn modelId="{9524D09F-0614-4860-BB40-F62FCE276AEE}" type="presParOf" srcId="{4D48C7C4-2B44-4258-8295-E349D7D40EB3}" destId="{DCDD1388-D63B-4719-849E-D0E6277689A5}" srcOrd="9" destOrd="0" presId="urn:microsoft.com/office/officeart/2008/layout/VerticalCurvedList"/>
    <dgm:cxn modelId="{7DAFA1DB-A90D-4B00-8E5E-CEF402015853}" type="presParOf" srcId="{4D48C7C4-2B44-4258-8295-E349D7D40EB3}" destId="{1D570745-D002-4515-8075-EDD55E338E34}" srcOrd="10" destOrd="0" presId="urn:microsoft.com/office/officeart/2008/layout/VerticalCurvedList"/>
    <dgm:cxn modelId="{74899C64-99F2-41FB-B44B-274F1A752849}" type="presParOf" srcId="{1D570745-D002-4515-8075-EDD55E338E34}" destId="{7ABDCABE-02D5-4DD9-8BB6-142B21930F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5B5A4E-7EA4-4C7B-92AC-B3B9F5A797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BF8E4E99-AA8A-4A7A-93A2-376814FA7941}">
      <dgm:prSet phldrT="[Κείμενο]" custT="1"/>
      <dgm:spPr>
        <a:solidFill>
          <a:schemeClr val="bg1">
            <a:lumMod val="95000"/>
          </a:schemeClr>
        </a:solidFill>
      </dgm:spPr>
      <dgm:t>
        <a:bodyPr/>
        <a:lstStyle/>
        <a:p>
          <a:r>
            <a:rPr lang="el-GR" sz="1200" b="1" dirty="0">
              <a:solidFill>
                <a:schemeClr val="tx1"/>
              </a:solidFill>
              <a:latin typeface="Calibri" panose="020F0502020204030204" pitchFamily="34" charset="0"/>
              <a:cs typeface="Calibri" panose="020F0502020204030204" pitchFamily="34" charset="0"/>
            </a:rPr>
            <a:t>Οι αρχικές δυσκολίες ξεπεράστηκαν  με την εφαρμογή:</a:t>
          </a:r>
          <a:endParaRPr lang="en-GB" sz="1200" dirty="0">
            <a:solidFill>
              <a:schemeClr val="tx1"/>
            </a:solidFill>
            <a:latin typeface="Calibri" panose="020F0502020204030204" pitchFamily="34" charset="0"/>
            <a:cs typeface="Calibri" panose="020F0502020204030204" pitchFamily="34" charset="0"/>
          </a:endParaRPr>
        </a:p>
      </dgm:t>
    </dgm:pt>
    <dgm:pt modelId="{9BB3A701-C9B2-409F-ADBE-08132340CBE2}" type="parTrans" cxnId="{16CBB931-C829-4AF7-9576-57EC2DAED9FF}">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668E2A2A-2341-426B-9A5C-F71878603B59}" type="sibTrans" cxnId="{16CBB931-C829-4AF7-9576-57EC2DAED9FF}">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C3D00FB6-D557-4AAB-975A-EDFD5A7F4874}">
      <dgm:prSet phldrT="[Κείμενο]" custT="1"/>
      <dgm:spPr/>
      <dgm:t>
        <a:bodyPr/>
        <a:lstStyle/>
        <a:p>
          <a:r>
            <a:rPr lang="el-GR" sz="1200" dirty="0">
              <a:solidFill>
                <a:schemeClr val="tx1"/>
              </a:solidFill>
              <a:latin typeface="Calibri" panose="020F0502020204030204" pitchFamily="34" charset="0"/>
              <a:cs typeface="Calibri" panose="020F0502020204030204" pitchFamily="34" charset="0"/>
            </a:rPr>
            <a:t>τεκμηριωμένης ανάλυσης </a:t>
          </a:r>
          <a:endParaRPr lang="en-GB" sz="1200" dirty="0">
            <a:solidFill>
              <a:schemeClr val="tx1"/>
            </a:solidFill>
            <a:latin typeface="Calibri" panose="020F0502020204030204" pitchFamily="34" charset="0"/>
            <a:cs typeface="Calibri" panose="020F0502020204030204" pitchFamily="34" charset="0"/>
          </a:endParaRPr>
        </a:p>
      </dgm:t>
    </dgm:pt>
    <dgm:pt modelId="{FB4A7829-9933-4A7C-8851-3ED60100D9EC}" type="parTrans" cxnId="{6C10EC0B-8D39-4494-A34A-E7E21023CC26}">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FD5A1332-E67D-484F-A173-D5E360546112}" type="sibTrans" cxnId="{6C10EC0B-8D39-4494-A34A-E7E21023CC26}">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B71003EB-FD9E-44E2-8CE4-B147DEE72E5C}">
      <dgm:prSet custT="1"/>
      <dgm:spPr/>
      <dgm:t>
        <a:bodyPr/>
        <a:lstStyle/>
        <a:p>
          <a:r>
            <a:rPr lang="el-GR" sz="1200">
              <a:solidFill>
                <a:schemeClr val="tx1"/>
              </a:solidFill>
              <a:latin typeface="Calibri" panose="020F0502020204030204" pitchFamily="34" charset="0"/>
              <a:cs typeface="Calibri" panose="020F0502020204030204" pitchFamily="34" charset="0"/>
            </a:rPr>
            <a:t>ανοιχτού διάλογου και συμμετοχής </a:t>
          </a:r>
          <a:endParaRPr lang="el-GR" sz="1200" dirty="0">
            <a:solidFill>
              <a:schemeClr val="tx1"/>
            </a:solidFill>
            <a:latin typeface="Calibri" panose="020F0502020204030204" pitchFamily="34" charset="0"/>
            <a:cs typeface="Calibri" panose="020F0502020204030204" pitchFamily="34" charset="0"/>
          </a:endParaRPr>
        </a:p>
      </dgm:t>
    </dgm:pt>
    <dgm:pt modelId="{39462D47-181C-4CF9-B4D7-24930DF3BC2E}" type="parTrans" cxnId="{821925F6-05C3-4057-A952-2B1BBD882AF4}">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103709DB-4957-42A2-A648-BF6D7A2A7BD2}" type="sibTrans" cxnId="{821925F6-05C3-4057-A952-2B1BBD882AF4}">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2494510D-9119-4DB6-9DC2-929256199DD5}">
      <dgm:prSet custT="1"/>
      <dgm:spPr/>
      <dgm:t>
        <a:bodyPr/>
        <a:lstStyle/>
        <a:p>
          <a:r>
            <a:rPr lang="el-GR" sz="1200" dirty="0">
              <a:solidFill>
                <a:schemeClr val="tx1"/>
              </a:solidFill>
              <a:latin typeface="Calibri" panose="020F0502020204030204" pitchFamily="34" charset="0"/>
              <a:cs typeface="Calibri" panose="020F0502020204030204" pitchFamily="34" charset="0"/>
            </a:rPr>
            <a:t>συστηματικής μεθοδολογικής προσέγγισης</a:t>
          </a:r>
        </a:p>
      </dgm:t>
    </dgm:pt>
    <dgm:pt modelId="{EF19FB67-8EEE-432E-A9E7-4DF211F33B29}" type="parTrans" cxnId="{14AA09D1-150D-4853-922C-CA6A0F7E97A1}">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6053C417-5367-4901-A208-E74DB3B61EC0}" type="sibTrans" cxnId="{14AA09D1-150D-4853-922C-CA6A0F7E97A1}">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D3848A97-9EC4-402A-A522-50D744B18833}">
      <dgm:prSet custT="1"/>
      <dgm:spPr/>
      <dgm:t>
        <a:bodyPr/>
        <a:lstStyle/>
        <a:p>
          <a:r>
            <a:rPr lang="el-GR" sz="1200" dirty="0">
              <a:solidFill>
                <a:schemeClr val="tx1"/>
              </a:solidFill>
              <a:latin typeface="Calibri" panose="020F0502020204030204" pitchFamily="34" charset="0"/>
              <a:cs typeface="Calibri" panose="020F0502020204030204" pitchFamily="34" charset="0"/>
            </a:rPr>
            <a:t>διάθεσης σημαντικών πόρων από τους εμπλεκόμενους</a:t>
          </a:r>
        </a:p>
      </dgm:t>
    </dgm:pt>
    <dgm:pt modelId="{62613788-814D-4574-BB72-94D25BB09B0E}" type="parTrans" cxnId="{74F4EC61-9027-4860-9C06-A773245F280B}">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74B64FE0-BA45-4979-B41A-6C36F19658AD}" type="sibTrans" cxnId="{74F4EC61-9027-4860-9C06-A773245F280B}">
      <dgm:prSet/>
      <dgm:spPr/>
      <dgm:t>
        <a:bodyPr/>
        <a:lstStyle/>
        <a:p>
          <a:endParaRPr lang="en-GB" sz="1200">
            <a:solidFill>
              <a:schemeClr val="tx1"/>
            </a:solidFill>
            <a:latin typeface="Calibri" panose="020F0502020204030204" pitchFamily="34" charset="0"/>
            <a:cs typeface="Calibri" panose="020F0502020204030204" pitchFamily="34" charset="0"/>
          </a:endParaRPr>
        </a:p>
      </dgm:t>
    </dgm:pt>
    <dgm:pt modelId="{B19FDC84-B48A-4A2F-86EF-39E4E082A268}" type="pres">
      <dgm:prSet presAssocID="{8E5B5A4E-7EA4-4C7B-92AC-B3B9F5A7971D}" presName="vert0" presStyleCnt="0">
        <dgm:presLayoutVars>
          <dgm:dir/>
          <dgm:animOne val="branch"/>
          <dgm:animLvl val="lvl"/>
        </dgm:presLayoutVars>
      </dgm:prSet>
      <dgm:spPr/>
    </dgm:pt>
    <dgm:pt modelId="{786B0CD5-24C0-4D79-A8CB-50D306AA13BB}" type="pres">
      <dgm:prSet presAssocID="{BF8E4E99-AA8A-4A7A-93A2-376814FA7941}" presName="thickLine" presStyleLbl="alignNode1" presStyleIdx="0" presStyleCnt="1"/>
      <dgm:spPr/>
    </dgm:pt>
    <dgm:pt modelId="{4E87269E-D242-4F0C-9EA7-31D707EAC856}" type="pres">
      <dgm:prSet presAssocID="{BF8E4E99-AA8A-4A7A-93A2-376814FA7941}" presName="horz1" presStyleCnt="0"/>
      <dgm:spPr/>
    </dgm:pt>
    <dgm:pt modelId="{24456F21-C662-47E6-BBA9-73DECC383A11}" type="pres">
      <dgm:prSet presAssocID="{BF8E4E99-AA8A-4A7A-93A2-376814FA7941}" presName="tx1" presStyleLbl="revTx" presStyleIdx="0" presStyleCnt="5" custScaleX="167111"/>
      <dgm:spPr/>
    </dgm:pt>
    <dgm:pt modelId="{A42589B8-9AE7-49E1-91B3-DB810A0473AB}" type="pres">
      <dgm:prSet presAssocID="{BF8E4E99-AA8A-4A7A-93A2-376814FA7941}" presName="vert1" presStyleCnt="0"/>
      <dgm:spPr/>
    </dgm:pt>
    <dgm:pt modelId="{C302282C-0F81-4032-B6B1-9952E57812B0}" type="pres">
      <dgm:prSet presAssocID="{C3D00FB6-D557-4AAB-975A-EDFD5A7F4874}" presName="vertSpace2a" presStyleCnt="0"/>
      <dgm:spPr/>
    </dgm:pt>
    <dgm:pt modelId="{721403DF-0C4D-45F5-A71F-6DAEAC857A9C}" type="pres">
      <dgm:prSet presAssocID="{C3D00FB6-D557-4AAB-975A-EDFD5A7F4874}" presName="horz2" presStyleCnt="0"/>
      <dgm:spPr/>
    </dgm:pt>
    <dgm:pt modelId="{7809AE6E-65CE-4E85-B2AE-FD6B35E6CD15}" type="pres">
      <dgm:prSet presAssocID="{C3D00FB6-D557-4AAB-975A-EDFD5A7F4874}" presName="horzSpace2" presStyleCnt="0"/>
      <dgm:spPr/>
    </dgm:pt>
    <dgm:pt modelId="{8643400A-C07B-4496-BC1E-9EA12A957C44}" type="pres">
      <dgm:prSet presAssocID="{C3D00FB6-D557-4AAB-975A-EDFD5A7F4874}" presName="tx2" presStyleLbl="revTx" presStyleIdx="1" presStyleCnt="5"/>
      <dgm:spPr/>
    </dgm:pt>
    <dgm:pt modelId="{DC8689BC-EF3E-40C1-91C5-F90B7D76B2DB}" type="pres">
      <dgm:prSet presAssocID="{C3D00FB6-D557-4AAB-975A-EDFD5A7F4874}" presName="vert2" presStyleCnt="0"/>
      <dgm:spPr/>
    </dgm:pt>
    <dgm:pt modelId="{346268E9-4466-4C34-8872-63EFF4F468F1}" type="pres">
      <dgm:prSet presAssocID="{C3D00FB6-D557-4AAB-975A-EDFD5A7F4874}" presName="thinLine2b" presStyleLbl="callout" presStyleIdx="0" presStyleCnt="4"/>
      <dgm:spPr/>
    </dgm:pt>
    <dgm:pt modelId="{F4C22EF0-FA13-4953-B259-67602A57D774}" type="pres">
      <dgm:prSet presAssocID="{C3D00FB6-D557-4AAB-975A-EDFD5A7F4874}" presName="vertSpace2b" presStyleCnt="0"/>
      <dgm:spPr/>
    </dgm:pt>
    <dgm:pt modelId="{123F9E4A-D976-4954-90B5-11837BC32375}" type="pres">
      <dgm:prSet presAssocID="{B71003EB-FD9E-44E2-8CE4-B147DEE72E5C}" presName="horz2" presStyleCnt="0"/>
      <dgm:spPr/>
    </dgm:pt>
    <dgm:pt modelId="{E311CB73-B341-4A7E-BDBF-8B19BCC6F23B}" type="pres">
      <dgm:prSet presAssocID="{B71003EB-FD9E-44E2-8CE4-B147DEE72E5C}" presName="horzSpace2" presStyleCnt="0"/>
      <dgm:spPr/>
    </dgm:pt>
    <dgm:pt modelId="{9CA14B2E-11BF-4F47-A9F9-9E928D230827}" type="pres">
      <dgm:prSet presAssocID="{B71003EB-FD9E-44E2-8CE4-B147DEE72E5C}" presName="tx2" presStyleLbl="revTx" presStyleIdx="2" presStyleCnt="5"/>
      <dgm:spPr/>
    </dgm:pt>
    <dgm:pt modelId="{A64A3A6C-B6E8-469C-84D7-257B5CF0AAE4}" type="pres">
      <dgm:prSet presAssocID="{B71003EB-FD9E-44E2-8CE4-B147DEE72E5C}" presName="vert2" presStyleCnt="0"/>
      <dgm:spPr/>
    </dgm:pt>
    <dgm:pt modelId="{B9C3033A-A0A3-4A1B-9085-6B937F06D441}" type="pres">
      <dgm:prSet presAssocID="{B71003EB-FD9E-44E2-8CE4-B147DEE72E5C}" presName="thinLine2b" presStyleLbl="callout" presStyleIdx="1" presStyleCnt="4"/>
      <dgm:spPr/>
    </dgm:pt>
    <dgm:pt modelId="{C3FE5089-70AE-4AAD-8491-0F28BC204516}" type="pres">
      <dgm:prSet presAssocID="{B71003EB-FD9E-44E2-8CE4-B147DEE72E5C}" presName="vertSpace2b" presStyleCnt="0"/>
      <dgm:spPr/>
    </dgm:pt>
    <dgm:pt modelId="{CA292C28-40CF-470F-97D6-402214FADB03}" type="pres">
      <dgm:prSet presAssocID="{2494510D-9119-4DB6-9DC2-929256199DD5}" presName="horz2" presStyleCnt="0"/>
      <dgm:spPr/>
    </dgm:pt>
    <dgm:pt modelId="{8F0DD6DF-F9D7-433E-9B27-542EF7986AF6}" type="pres">
      <dgm:prSet presAssocID="{2494510D-9119-4DB6-9DC2-929256199DD5}" presName="horzSpace2" presStyleCnt="0"/>
      <dgm:spPr/>
    </dgm:pt>
    <dgm:pt modelId="{A9C94CAE-1772-4452-9EEE-06DDDEDB0BCF}" type="pres">
      <dgm:prSet presAssocID="{2494510D-9119-4DB6-9DC2-929256199DD5}" presName="tx2" presStyleLbl="revTx" presStyleIdx="3" presStyleCnt="5"/>
      <dgm:spPr/>
    </dgm:pt>
    <dgm:pt modelId="{70110A47-10B9-4107-93F1-43EF00120100}" type="pres">
      <dgm:prSet presAssocID="{2494510D-9119-4DB6-9DC2-929256199DD5}" presName="vert2" presStyleCnt="0"/>
      <dgm:spPr/>
    </dgm:pt>
    <dgm:pt modelId="{1EE5030A-96F7-4AD8-843D-86AF22FAE617}" type="pres">
      <dgm:prSet presAssocID="{2494510D-9119-4DB6-9DC2-929256199DD5}" presName="thinLine2b" presStyleLbl="callout" presStyleIdx="2" presStyleCnt="4"/>
      <dgm:spPr/>
    </dgm:pt>
    <dgm:pt modelId="{C4F482EF-92FE-4606-A800-5E12EE423888}" type="pres">
      <dgm:prSet presAssocID="{2494510D-9119-4DB6-9DC2-929256199DD5}" presName="vertSpace2b" presStyleCnt="0"/>
      <dgm:spPr/>
    </dgm:pt>
    <dgm:pt modelId="{4C395457-DA99-4518-B2EB-3F504CE4A2E6}" type="pres">
      <dgm:prSet presAssocID="{D3848A97-9EC4-402A-A522-50D744B18833}" presName="horz2" presStyleCnt="0"/>
      <dgm:spPr/>
    </dgm:pt>
    <dgm:pt modelId="{326579EA-1D86-4F45-AE2D-60E5E1206F75}" type="pres">
      <dgm:prSet presAssocID="{D3848A97-9EC4-402A-A522-50D744B18833}" presName="horzSpace2" presStyleCnt="0"/>
      <dgm:spPr/>
    </dgm:pt>
    <dgm:pt modelId="{6D596576-D486-42FD-B1E2-73E8FD32AC68}" type="pres">
      <dgm:prSet presAssocID="{D3848A97-9EC4-402A-A522-50D744B18833}" presName="tx2" presStyleLbl="revTx" presStyleIdx="4" presStyleCnt="5"/>
      <dgm:spPr/>
    </dgm:pt>
    <dgm:pt modelId="{647DD296-63D1-41D1-87D2-27845EBE8ED2}" type="pres">
      <dgm:prSet presAssocID="{D3848A97-9EC4-402A-A522-50D744B18833}" presName="vert2" presStyleCnt="0"/>
      <dgm:spPr/>
    </dgm:pt>
    <dgm:pt modelId="{9680EE90-7530-442F-ACBF-905F1747397A}" type="pres">
      <dgm:prSet presAssocID="{D3848A97-9EC4-402A-A522-50D744B18833}" presName="thinLine2b" presStyleLbl="callout" presStyleIdx="3" presStyleCnt="4"/>
      <dgm:spPr/>
    </dgm:pt>
    <dgm:pt modelId="{EBE2E911-8C57-493A-AFE7-161E6F6110D9}" type="pres">
      <dgm:prSet presAssocID="{D3848A97-9EC4-402A-A522-50D744B18833}" presName="vertSpace2b" presStyleCnt="0"/>
      <dgm:spPr/>
    </dgm:pt>
  </dgm:ptLst>
  <dgm:cxnLst>
    <dgm:cxn modelId="{2E28A605-5601-446E-81ED-E7F7F85992E3}" type="presOf" srcId="{2494510D-9119-4DB6-9DC2-929256199DD5}" destId="{A9C94CAE-1772-4452-9EEE-06DDDEDB0BCF}" srcOrd="0" destOrd="0" presId="urn:microsoft.com/office/officeart/2008/layout/LinedList"/>
    <dgm:cxn modelId="{6C10EC0B-8D39-4494-A34A-E7E21023CC26}" srcId="{BF8E4E99-AA8A-4A7A-93A2-376814FA7941}" destId="{C3D00FB6-D557-4AAB-975A-EDFD5A7F4874}" srcOrd="0" destOrd="0" parTransId="{FB4A7829-9933-4A7C-8851-3ED60100D9EC}" sibTransId="{FD5A1332-E67D-484F-A173-D5E360546112}"/>
    <dgm:cxn modelId="{16CBB931-C829-4AF7-9576-57EC2DAED9FF}" srcId="{8E5B5A4E-7EA4-4C7B-92AC-B3B9F5A7971D}" destId="{BF8E4E99-AA8A-4A7A-93A2-376814FA7941}" srcOrd="0" destOrd="0" parTransId="{9BB3A701-C9B2-409F-ADBE-08132340CBE2}" sibTransId="{668E2A2A-2341-426B-9A5C-F71878603B59}"/>
    <dgm:cxn modelId="{74F4EC61-9027-4860-9C06-A773245F280B}" srcId="{BF8E4E99-AA8A-4A7A-93A2-376814FA7941}" destId="{D3848A97-9EC4-402A-A522-50D744B18833}" srcOrd="3" destOrd="0" parTransId="{62613788-814D-4574-BB72-94D25BB09B0E}" sibTransId="{74B64FE0-BA45-4979-B41A-6C36F19658AD}"/>
    <dgm:cxn modelId="{6C339978-6C8B-4005-9FA8-B1B9C3C84FA6}" type="presOf" srcId="{C3D00FB6-D557-4AAB-975A-EDFD5A7F4874}" destId="{8643400A-C07B-4496-BC1E-9EA12A957C44}" srcOrd="0" destOrd="0" presId="urn:microsoft.com/office/officeart/2008/layout/LinedList"/>
    <dgm:cxn modelId="{6122AE99-2E80-483C-BB40-BBF5314E73DB}" type="presOf" srcId="{8E5B5A4E-7EA4-4C7B-92AC-B3B9F5A7971D}" destId="{B19FDC84-B48A-4A2F-86EF-39E4E082A268}" srcOrd="0" destOrd="0" presId="urn:microsoft.com/office/officeart/2008/layout/LinedList"/>
    <dgm:cxn modelId="{25EA529E-F6BD-4732-A822-FE73A1DA8624}" type="presOf" srcId="{D3848A97-9EC4-402A-A522-50D744B18833}" destId="{6D596576-D486-42FD-B1E2-73E8FD32AC68}" srcOrd="0" destOrd="0" presId="urn:microsoft.com/office/officeart/2008/layout/LinedList"/>
    <dgm:cxn modelId="{D50537A8-9D1E-48A9-9873-4658156E23AD}" type="presOf" srcId="{B71003EB-FD9E-44E2-8CE4-B147DEE72E5C}" destId="{9CA14B2E-11BF-4F47-A9F9-9E928D230827}" srcOrd="0" destOrd="0" presId="urn:microsoft.com/office/officeart/2008/layout/LinedList"/>
    <dgm:cxn modelId="{14AA09D1-150D-4853-922C-CA6A0F7E97A1}" srcId="{BF8E4E99-AA8A-4A7A-93A2-376814FA7941}" destId="{2494510D-9119-4DB6-9DC2-929256199DD5}" srcOrd="2" destOrd="0" parTransId="{EF19FB67-8EEE-432E-A9E7-4DF211F33B29}" sibTransId="{6053C417-5367-4901-A208-E74DB3B61EC0}"/>
    <dgm:cxn modelId="{64351DE2-A462-4D72-9C93-130F117FC512}" type="presOf" srcId="{BF8E4E99-AA8A-4A7A-93A2-376814FA7941}" destId="{24456F21-C662-47E6-BBA9-73DECC383A11}" srcOrd="0" destOrd="0" presId="urn:microsoft.com/office/officeart/2008/layout/LinedList"/>
    <dgm:cxn modelId="{821925F6-05C3-4057-A952-2B1BBD882AF4}" srcId="{BF8E4E99-AA8A-4A7A-93A2-376814FA7941}" destId="{B71003EB-FD9E-44E2-8CE4-B147DEE72E5C}" srcOrd="1" destOrd="0" parTransId="{39462D47-181C-4CF9-B4D7-24930DF3BC2E}" sibTransId="{103709DB-4957-42A2-A648-BF6D7A2A7BD2}"/>
    <dgm:cxn modelId="{4F38CC51-6FE5-4757-86D6-4D190D558E16}" type="presParOf" srcId="{B19FDC84-B48A-4A2F-86EF-39E4E082A268}" destId="{786B0CD5-24C0-4D79-A8CB-50D306AA13BB}" srcOrd="0" destOrd="0" presId="urn:microsoft.com/office/officeart/2008/layout/LinedList"/>
    <dgm:cxn modelId="{BA377962-2A9F-471B-A4AB-FA83D4E291DB}" type="presParOf" srcId="{B19FDC84-B48A-4A2F-86EF-39E4E082A268}" destId="{4E87269E-D242-4F0C-9EA7-31D707EAC856}" srcOrd="1" destOrd="0" presId="urn:microsoft.com/office/officeart/2008/layout/LinedList"/>
    <dgm:cxn modelId="{09AB2424-D295-4290-819D-7561E268DD47}" type="presParOf" srcId="{4E87269E-D242-4F0C-9EA7-31D707EAC856}" destId="{24456F21-C662-47E6-BBA9-73DECC383A11}" srcOrd="0" destOrd="0" presId="urn:microsoft.com/office/officeart/2008/layout/LinedList"/>
    <dgm:cxn modelId="{32845F35-D101-47D6-AFBB-3728D643AFC7}" type="presParOf" srcId="{4E87269E-D242-4F0C-9EA7-31D707EAC856}" destId="{A42589B8-9AE7-49E1-91B3-DB810A0473AB}" srcOrd="1" destOrd="0" presId="urn:microsoft.com/office/officeart/2008/layout/LinedList"/>
    <dgm:cxn modelId="{C83433E9-FADE-43E2-956D-0C7A66F3F6BF}" type="presParOf" srcId="{A42589B8-9AE7-49E1-91B3-DB810A0473AB}" destId="{C302282C-0F81-4032-B6B1-9952E57812B0}" srcOrd="0" destOrd="0" presId="urn:microsoft.com/office/officeart/2008/layout/LinedList"/>
    <dgm:cxn modelId="{86459E5D-B2B3-47FC-B7CE-250CE83602F9}" type="presParOf" srcId="{A42589B8-9AE7-49E1-91B3-DB810A0473AB}" destId="{721403DF-0C4D-45F5-A71F-6DAEAC857A9C}" srcOrd="1" destOrd="0" presId="urn:microsoft.com/office/officeart/2008/layout/LinedList"/>
    <dgm:cxn modelId="{293618CD-7040-4917-969C-2E6395AE0D6F}" type="presParOf" srcId="{721403DF-0C4D-45F5-A71F-6DAEAC857A9C}" destId="{7809AE6E-65CE-4E85-B2AE-FD6B35E6CD15}" srcOrd="0" destOrd="0" presId="urn:microsoft.com/office/officeart/2008/layout/LinedList"/>
    <dgm:cxn modelId="{4CA6384F-A168-4BA0-ABB0-0F23F69E72AD}" type="presParOf" srcId="{721403DF-0C4D-45F5-A71F-6DAEAC857A9C}" destId="{8643400A-C07B-4496-BC1E-9EA12A957C44}" srcOrd="1" destOrd="0" presId="urn:microsoft.com/office/officeart/2008/layout/LinedList"/>
    <dgm:cxn modelId="{D47EC176-D566-4339-9346-AE2B9F22CBEC}" type="presParOf" srcId="{721403DF-0C4D-45F5-A71F-6DAEAC857A9C}" destId="{DC8689BC-EF3E-40C1-91C5-F90B7D76B2DB}" srcOrd="2" destOrd="0" presId="urn:microsoft.com/office/officeart/2008/layout/LinedList"/>
    <dgm:cxn modelId="{ACD973F0-AFDC-46FB-9A6A-263B606F3F5D}" type="presParOf" srcId="{A42589B8-9AE7-49E1-91B3-DB810A0473AB}" destId="{346268E9-4466-4C34-8872-63EFF4F468F1}" srcOrd="2" destOrd="0" presId="urn:microsoft.com/office/officeart/2008/layout/LinedList"/>
    <dgm:cxn modelId="{BA72EAE5-E438-4D83-A298-22E6BBD38198}" type="presParOf" srcId="{A42589B8-9AE7-49E1-91B3-DB810A0473AB}" destId="{F4C22EF0-FA13-4953-B259-67602A57D774}" srcOrd="3" destOrd="0" presId="urn:microsoft.com/office/officeart/2008/layout/LinedList"/>
    <dgm:cxn modelId="{E9A73193-D95E-4BF8-AFF5-0470FC9B90AA}" type="presParOf" srcId="{A42589B8-9AE7-49E1-91B3-DB810A0473AB}" destId="{123F9E4A-D976-4954-90B5-11837BC32375}" srcOrd="4" destOrd="0" presId="urn:microsoft.com/office/officeart/2008/layout/LinedList"/>
    <dgm:cxn modelId="{F53CB9BF-E0D5-421C-9449-1F33EBC03578}" type="presParOf" srcId="{123F9E4A-D976-4954-90B5-11837BC32375}" destId="{E311CB73-B341-4A7E-BDBF-8B19BCC6F23B}" srcOrd="0" destOrd="0" presId="urn:microsoft.com/office/officeart/2008/layout/LinedList"/>
    <dgm:cxn modelId="{0AB71847-7EFD-41CD-8EB2-CBACB859FC90}" type="presParOf" srcId="{123F9E4A-D976-4954-90B5-11837BC32375}" destId="{9CA14B2E-11BF-4F47-A9F9-9E928D230827}" srcOrd="1" destOrd="0" presId="urn:microsoft.com/office/officeart/2008/layout/LinedList"/>
    <dgm:cxn modelId="{189A3DE4-A605-42D3-84A7-CABADD519897}" type="presParOf" srcId="{123F9E4A-D976-4954-90B5-11837BC32375}" destId="{A64A3A6C-B6E8-469C-84D7-257B5CF0AAE4}" srcOrd="2" destOrd="0" presId="urn:microsoft.com/office/officeart/2008/layout/LinedList"/>
    <dgm:cxn modelId="{3D118389-85F4-4114-AE87-732F675D575A}" type="presParOf" srcId="{A42589B8-9AE7-49E1-91B3-DB810A0473AB}" destId="{B9C3033A-A0A3-4A1B-9085-6B937F06D441}" srcOrd="5" destOrd="0" presId="urn:microsoft.com/office/officeart/2008/layout/LinedList"/>
    <dgm:cxn modelId="{AE5ED9A5-CCAD-4B1A-A17D-408AB46D75FF}" type="presParOf" srcId="{A42589B8-9AE7-49E1-91B3-DB810A0473AB}" destId="{C3FE5089-70AE-4AAD-8491-0F28BC204516}" srcOrd="6" destOrd="0" presId="urn:microsoft.com/office/officeart/2008/layout/LinedList"/>
    <dgm:cxn modelId="{2EFBB2A3-F447-4892-B82E-A72CB6873EB1}" type="presParOf" srcId="{A42589B8-9AE7-49E1-91B3-DB810A0473AB}" destId="{CA292C28-40CF-470F-97D6-402214FADB03}" srcOrd="7" destOrd="0" presId="urn:microsoft.com/office/officeart/2008/layout/LinedList"/>
    <dgm:cxn modelId="{294CF904-2BA6-43C2-BCF8-4432A6F56623}" type="presParOf" srcId="{CA292C28-40CF-470F-97D6-402214FADB03}" destId="{8F0DD6DF-F9D7-433E-9B27-542EF7986AF6}" srcOrd="0" destOrd="0" presId="urn:microsoft.com/office/officeart/2008/layout/LinedList"/>
    <dgm:cxn modelId="{C962AC8D-37A9-4158-BE66-87309D746D9C}" type="presParOf" srcId="{CA292C28-40CF-470F-97D6-402214FADB03}" destId="{A9C94CAE-1772-4452-9EEE-06DDDEDB0BCF}" srcOrd="1" destOrd="0" presId="urn:microsoft.com/office/officeart/2008/layout/LinedList"/>
    <dgm:cxn modelId="{07BBF2AE-AC88-46FB-A612-C510131D192D}" type="presParOf" srcId="{CA292C28-40CF-470F-97D6-402214FADB03}" destId="{70110A47-10B9-4107-93F1-43EF00120100}" srcOrd="2" destOrd="0" presId="urn:microsoft.com/office/officeart/2008/layout/LinedList"/>
    <dgm:cxn modelId="{4AF51F41-7FC8-48F1-AA09-73EB3C24C4B1}" type="presParOf" srcId="{A42589B8-9AE7-49E1-91B3-DB810A0473AB}" destId="{1EE5030A-96F7-4AD8-843D-86AF22FAE617}" srcOrd="8" destOrd="0" presId="urn:microsoft.com/office/officeart/2008/layout/LinedList"/>
    <dgm:cxn modelId="{1DC78065-F5FD-4E13-A4BC-F2DC7BE1CFF5}" type="presParOf" srcId="{A42589B8-9AE7-49E1-91B3-DB810A0473AB}" destId="{C4F482EF-92FE-4606-A800-5E12EE423888}" srcOrd="9" destOrd="0" presId="urn:microsoft.com/office/officeart/2008/layout/LinedList"/>
    <dgm:cxn modelId="{9713767D-17A9-4A18-A55F-EA2E034330EE}" type="presParOf" srcId="{A42589B8-9AE7-49E1-91B3-DB810A0473AB}" destId="{4C395457-DA99-4518-B2EB-3F504CE4A2E6}" srcOrd="10" destOrd="0" presId="urn:microsoft.com/office/officeart/2008/layout/LinedList"/>
    <dgm:cxn modelId="{6937E4ED-644C-47A3-A060-F981566DEF59}" type="presParOf" srcId="{4C395457-DA99-4518-B2EB-3F504CE4A2E6}" destId="{326579EA-1D86-4F45-AE2D-60E5E1206F75}" srcOrd="0" destOrd="0" presId="urn:microsoft.com/office/officeart/2008/layout/LinedList"/>
    <dgm:cxn modelId="{09367983-3319-4A21-A04F-77012D0476A4}" type="presParOf" srcId="{4C395457-DA99-4518-B2EB-3F504CE4A2E6}" destId="{6D596576-D486-42FD-B1E2-73E8FD32AC68}" srcOrd="1" destOrd="0" presId="urn:microsoft.com/office/officeart/2008/layout/LinedList"/>
    <dgm:cxn modelId="{046C04F8-D301-4389-9219-BA114A75A667}" type="presParOf" srcId="{4C395457-DA99-4518-B2EB-3F504CE4A2E6}" destId="{647DD296-63D1-41D1-87D2-27845EBE8ED2}" srcOrd="2" destOrd="0" presId="urn:microsoft.com/office/officeart/2008/layout/LinedList"/>
    <dgm:cxn modelId="{6336D7F0-B346-47FE-98F6-8626733F0E83}" type="presParOf" srcId="{A42589B8-9AE7-49E1-91B3-DB810A0473AB}" destId="{9680EE90-7530-442F-ACBF-905F1747397A}" srcOrd="11" destOrd="0" presId="urn:microsoft.com/office/officeart/2008/layout/LinedList"/>
    <dgm:cxn modelId="{7D55DBFF-6FE7-427B-BB6C-BA71B5E4E0BD}" type="presParOf" srcId="{A42589B8-9AE7-49E1-91B3-DB810A0473AB}" destId="{EBE2E911-8C57-493A-AFE7-161E6F6110D9}" srcOrd="12" destOrd="0" presId="urn:microsoft.com/office/officeart/2008/layout/LinedList"/>
  </dgm:cxnLst>
  <dgm:bg>
    <a:solidFill>
      <a:srgbClr val="DACBB9"/>
    </a:solidFill>
  </dgm:bg>
  <dgm:whole>
    <a:ln>
      <a:solidFill>
        <a:srgbClr val="886B48"/>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58C957-EC5F-4C79-8919-9E42C5626EC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6C58612F-D4E9-4E34-B91A-93CAA2961154}">
      <dgm:prSet phldrT="[Κείμενο]" custT="1"/>
      <dgm:spPr>
        <a:ln>
          <a:solidFill>
            <a:srgbClr val="886B48"/>
          </a:solidFill>
        </a:ln>
      </dgm:spPr>
      <dgm:t>
        <a:bodyPr/>
        <a:lstStyle/>
        <a:p>
          <a:pPr>
            <a:buClr>
              <a:srgbClr val="B12128"/>
            </a:buClr>
            <a:buFont typeface="Wingdings" panose="05000000000000000000" pitchFamily="2" charset="2"/>
            <a:buChar char="§"/>
          </a:pPr>
          <a:r>
            <a:rPr lang="el-GR" sz="900" b="1" dirty="0">
              <a:effectLst/>
              <a:latin typeface="Calibri" panose="020F0502020204030204" pitchFamily="34" charset="0"/>
              <a:cs typeface="Calibri" panose="020F0502020204030204" pitchFamily="34" charset="0"/>
            </a:rPr>
            <a:t>η ανάλυση αναγκών, η ενεργός ανάλυση SWOT και η προοπτική διερεύνηση ως τεχνικές που αξιοποιήθηκαν στη διαδικασία της συν-διαμόρφωσης των τομέων προτεραιότητας</a:t>
          </a:r>
          <a:endParaRPr lang="en-GB" sz="900" b="1" dirty="0">
            <a:latin typeface="Calibri" panose="020F0502020204030204" pitchFamily="34" charset="0"/>
            <a:cs typeface="Calibri" panose="020F0502020204030204" pitchFamily="34" charset="0"/>
          </a:endParaRPr>
        </a:p>
      </dgm:t>
    </dgm:pt>
    <dgm:pt modelId="{DAD7AB2E-970C-4CF6-9E8B-9CB3944B9BE9}" type="parTrans" cxnId="{820FBB03-E036-4A2F-8192-5A6F79D1B8A0}">
      <dgm:prSet/>
      <dgm:spPr/>
      <dgm:t>
        <a:bodyPr/>
        <a:lstStyle/>
        <a:p>
          <a:endParaRPr lang="en-GB" sz="900" b="1">
            <a:latin typeface="Calibri" panose="020F0502020204030204" pitchFamily="34" charset="0"/>
            <a:cs typeface="Calibri" panose="020F0502020204030204" pitchFamily="34" charset="0"/>
          </a:endParaRPr>
        </a:p>
      </dgm:t>
    </dgm:pt>
    <dgm:pt modelId="{22C744AC-A93E-4B07-AB5B-BEB7916CDB54}" type="sibTrans" cxnId="{820FBB03-E036-4A2F-8192-5A6F79D1B8A0}">
      <dgm:prSet/>
      <dgm:spPr/>
      <dgm:t>
        <a:bodyPr/>
        <a:lstStyle/>
        <a:p>
          <a:endParaRPr lang="en-GB" sz="900" b="1">
            <a:latin typeface="Calibri" panose="020F0502020204030204" pitchFamily="34" charset="0"/>
            <a:cs typeface="Calibri" panose="020F0502020204030204" pitchFamily="34" charset="0"/>
          </a:endParaRPr>
        </a:p>
      </dgm:t>
    </dgm:pt>
    <dgm:pt modelId="{A182E142-3172-4741-8D0E-3B62C659FF04}">
      <dgm:prSet custT="1"/>
      <dgm:spPr>
        <a:ln>
          <a:solidFill>
            <a:srgbClr val="886B48"/>
          </a:solidFill>
        </a:ln>
      </dgm:spPr>
      <dgm:t>
        <a:bodyPr/>
        <a:lstStyle/>
        <a:p>
          <a:r>
            <a:rPr lang="el-GR" sz="900" b="1">
              <a:effectLst/>
              <a:latin typeface="Calibri" panose="020F0502020204030204" pitchFamily="34" charset="0"/>
              <a:cs typeface="Calibri" panose="020F0502020204030204" pitchFamily="34" charset="0"/>
            </a:rPr>
            <a:t>η εφαρμογή του μηχανισμού ως κοινά αξιοποιήσιμη πρακτική</a:t>
          </a:r>
          <a:endParaRPr lang="en-GB" sz="900" b="1" dirty="0">
            <a:effectLst/>
            <a:latin typeface="Calibri" panose="020F0502020204030204" pitchFamily="34" charset="0"/>
            <a:cs typeface="Calibri" panose="020F0502020204030204" pitchFamily="34" charset="0"/>
          </a:endParaRPr>
        </a:p>
      </dgm:t>
    </dgm:pt>
    <dgm:pt modelId="{76513CA5-B4AE-4419-ABF2-D654077B09CC}" type="parTrans" cxnId="{285A2EE5-2B5F-4C9E-8E57-99CA3CAEAD3E}">
      <dgm:prSet/>
      <dgm:spPr/>
      <dgm:t>
        <a:bodyPr/>
        <a:lstStyle/>
        <a:p>
          <a:endParaRPr lang="en-GB" sz="900" b="1">
            <a:latin typeface="Calibri" panose="020F0502020204030204" pitchFamily="34" charset="0"/>
            <a:cs typeface="Calibri" panose="020F0502020204030204" pitchFamily="34" charset="0"/>
          </a:endParaRPr>
        </a:p>
      </dgm:t>
    </dgm:pt>
    <dgm:pt modelId="{3A0E1D55-4543-4194-A447-D06FE6460617}" type="sibTrans" cxnId="{285A2EE5-2B5F-4C9E-8E57-99CA3CAEAD3E}">
      <dgm:prSet/>
      <dgm:spPr/>
      <dgm:t>
        <a:bodyPr/>
        <a:lstStyle/>
        <a:p>
          <a:endParaRPr lang="en-GB" sz="900" b="1">
            <a:latin typeface="Calibri" panose="020F0502020204030204" pitchFamily="34" charset="0"/>
            <a:cs typeface="Calibri" panose="020F0502020204030204" pitchFamily="34" charset="0"/>
          </a:endParaRPr>
        </a:p>
      </dgm:t>
    </dgm:pt>
    <dgm:pt modelId="{D0CFF636-4A7D-41EB-9A67-2526F104FAAA}">
      <dgm:prSet custT="1"/>
      <dgm:spPr>
        <a:ln>
          <a:solidFill>
            <a:srgbClr val="886B48"/>
          </a:solidFill>
        </a:ln>
      </dgm:spPr>
      <dgm:t>
        <a:bodyPr/>
        <a:lstStyle/>
        <a:p>
          <a:r>
            <a:rPr lang="el-GR" sz="900" b="1">
              <a:effectLst/>
              <a:latin typeface="Calibri" panose="020F0502020204030204" pitchFamily="34" charset="0"/>
              <a:cs typeface="Calibri" panose="020F0502020204030204" pitchFamily="34" charset="0"/>
            </a:rPr>
            <a:t>η λειτουργία των Συμβουλευτικών Ομάδων</a:t>
          </a:r>
          <a:endParaRPr lang="en-GB" sz="900" b="1" dirty="0">
            <a:effectLst/>
            <a:latin typeface="Calibri" panose="020F0502020204030204" pitchFamily="34" charset="0"/>
            <a:cs typeface="Calibri" panose="020F0502020204030204" pitchFamily="34" charset="0"/>
          </a:endParaRPr>
        </a:p>
      </dgm:t>
    </dgm:pt>
    <dgm:pt modelId="{F0CCD6B2-A21F-4B19-B474-0F3429E7C392}" type="parTrans" cxnId="{474A5338-1F71-42F6-90A3-AFA84E878655}">
      <dgm:prSet/>
      <dgm:spPr/>
      <dgm:t>
        <a:bodyPr/>
        <a:lstStyle/>
        <a:p>
          <a:endParaRPr lang="en-GB" sz="900" b="1">
            <a:latin typeface="Calibri" panose="020F0502020204030204" pitchFamily="34" charset="0"/>
            <a:cs typeface="Calibri" panose="020F0502020204030204" pitchFamily="34" charset="0"/>
          </a:endParaRPr>
        </a:p>
      </dgm:t>
    </dgm:pt>
    <dgm:pt modelId="{D5A450C4-65B6-48DA-A78E-82CE778D0166}" type="sibTrans" cxnId="{474A5338-1F71-42F6-90A3-AFA84E878655}">
      <dgm:prSet/>
      <dgm:spPr/>
      <dgm:t>
        <a:bodyPr/>
        <a:lstStyle/>
        <a:p>
          <a:endParaRPr lang="en-GB" sz="900" b="1">
            <a:latin typeface="Calibri" panose="020F0502020204030204" pitchFamily="34" charset="0"/>
            <a:cs typeface="Calibri" panose="020F0502020204030204" pitchFamily="34" charset="0"/>
          </a:endParaRPr>
        </a:p>
      </dgm:t>
    </dgm:pt>
    <dgm:pt modelId="{773C270B-F5EB-47F4-8324-CA0E0D3E813F}">
      <dgm:prSet custT="1"/>
      <dgm:spPr>
        <a:ln>
          <a:solidFill>
            <a:srgbClr val="886B48"/>
          </a:solidFill>
        </a:ln>
      </dgm:spPr>
      <dgm:t>
        <a:bodyPr/>
        <a:lstStyle/>
        <a:p>
          <a:r>
            <a:rPr lang="el-GR" sz="900" b="1" dirty="0">
              <a:effectLst/>
              <a:latin typeface="Calibri" panose="020F0502020204030204" pitchFamily="34" charset="0"/>
              <a:cs typeface="Calibri" panose="020F0502020204030204" pitchFamily="34" charset="0"/>
            </a:rPr>
            <a:t>η εδραίωση του μηχανισμού για την παρακολούθηση των τάσεων στους επιλεγμένους τομείς και στη δυναμική εξειδίκευση των </a:t>
          </a:r>
          <a:r>
            <a:rPr lang="el-GR" sz="900" b="1" dirty="0" err="1">
              <a:effectLst/>
              <a:latin typeface="Calibri" panose="020F0502020204030204" pitchFamily="34" charset="0"/>
              <a:cs typeface="Calibri" panose="020F0502020204030204" pitchFamily="34" charset="0"/>
            </a:rPr>
            <a:t>υποτομέων</a:t>
          </a:r>
          <a:r>
            <a:rPr lang="el-GR" sz="900" b="1" dirty="0">
              <a:effectLst/>
              <a:latin typeface="Calibri" panose="020F0502020204030204" pitchFamily="34" charset="0"/>
              <a:cs typeface="Calibri" panose="020F0502020204030204" pitchFamily="34" charset="0"/>
            </a:rPr>
            <a:t> προτεραιότητας</a:t>
          </a:r>
          <a:endParaRPr lang="en-GB" sz="900" b="1" dirty="0">
            <a:effectLst/>
            <a:latin typeface="Calibri" panose="020F0502020204030204" pitchFamily="34" charset="0"/>
            <a:cs typeface="Calibri" panose="020F0502020204030204" pitchFamily="34" charset="0"/>
          </a:endParaRPr>
        </a:p>
      </dgm:t>
    </dgm:pt>
    <dgm:pt modelId="{1FF32BEE-127E-4236-9162-04A570291B70}" type="parTrans" cxnId="{7AE44236-BE10-4A1A-8DE5-2E42E3DFD5E4}">
      <dgm:prSet/>
      <dgm:spPr/>
      <dgm:t>
        <a:bodyPr/>
        <a:lstStyle/>
        <a:p>
          <a:endParaRPr lang="en-GB" sz="900" b="1">
            <a:latin typeface="Calibri" panose="020F0502020204030204" pitchFamily="34" charset="0"/>
            <a:cs typeface="Calibri" panose="020F0502020204030204" pitchFamily="34" charset="0"/>
          </a:endParaRPr>
        </a:p>
      </dgm:t>
    </dgm:pt>
    <dgm:pt modelId="{8BAD2239-EF77-40B0-A546-43492774589C}" type="sibTrans" cxnId="{7AE44236-BE10-4A1A-8DE5-2E42E3DFD5E4}">
      <dgm:prSet/>
      <dgm:spPr/>
      <dgm:t>
        <a:bodyPr/>
        <a:lstStyle/>
        <a:p>
          <a:endParaRPr lang="en-GB" sz="900" b="1">
            <a:latin typeface="Calibri" panose="020F0502020204030204" pitchFamily="34" charset="0"/>
            <a:cs typeface="Calibri" panose="020F0502020204030204" pitchFamily="34" charset="0"/>
          </a:endParaRPr>
        </a:p>
      </dgm:t>
    </dgm:pt>
    <dgm:pt modelId="{541AF097-5C78-4D35-9F6B-4100E843AF2B}">
      <dgm:prSet custT="1"/>
      <dgm:spPr>
        <a:ln>
          <a:solidFill>
            <a:srgbClr val="886B48"/>
          </a:solidFill>
        </a:ln>
      </dgm:spPr>
      <dgm:t>
        <a:bodyPr/>
        <a:lstStyle/>
        <a:p>
          <a:r>
            <a:rPr lang="el-GR" sz="900" b="1">
              <a:effectLst/>
              <a:latin typeface="Calibri" panose="020F0502020204030204" pitchFamily="34" charset="0"/>
              <a:cs typeface="Calibri" panose="020F0502020204030204" pitchFamily="34" charset="0"/>
            </a:rPr>
            <a:t>ο ομοιογενής τρόπος σχεδιασμού και σε περιφερειακό επίπεδο</a:t>
          </a:r>
          <a:endParaRPr lang="en-GB" sz="900" b="1" dirty="0">
            <a:effectLst/>
            <a:latin typeface="Calibri" panose="020F0502020204030204" pitchFamily="34" charset="0"/>
            <a:cs typeface="Calibri" panose="020F0502020204030204" pitchFamily="34" charset="0"/>
          </a:endParaRPr>
        </a:p>
      </dgm:t>
    </dgm:pt>
    <dgm:pt modelId="{1D594CFD-C6AD-407F-9FD4-1FC5E3EA32F1}" type="parTrans" cxnId="{A49F8A77-1A68-4500-866C-242AAFB068D3}">
      <dgm:prSet/>
      <dgm:spPr/>
      <dgm:t>
        <a:bodyPr/>
        <a:lstStyle/>
        <a:p>
          <a:endParaRPr lang="en-GB" sz="900" b="1">
            <a:latin typeface="Calibri" panose="020F0502020204030204" pitchFamily="34" charset="0"/>
            <a:cs typeface="Calibri" panose="020F0502020204030204" pitchFamily="34" charset="0"/>
          </a:endParaRPr>
        </a:p>
      </dgm:t>
    </dgm:pt>
    <dgm:pt modelId="{E43EFE3B-A62E-40C9-8225-A644CF7DCAB4}" type="sibTrans" cxnId="{A49F8A77-1A68-4500-866C-242AAFB068D3}">
      <dgm:prSet/>
      <dgm:spPr/>
      <dgm:t>
        <a:bodyPr/>
        <a:lstStyle/>
        <a:p>
          <a:endParaRPr lang="en-GB" sz="900" b="1">
            <a:latin typeface="Calibri" panose="020F0502020204030204" pitchFamily="34" charset="0"/>
            <a:cs typeface="Calibri" panose="020F0502020204030204" pitchFamily="34" charset="0"/>
          </a:endParaRPr>
        </a:p>
      </dgm:t>
    </dgm:pt>
    <dgm:pt modelId="{6BFB13D9-674B-4FBF-B928-BA1FD80033E2}">
      <dgm:prSet custT="1"/>
      <dgm:spPr>
        <a:ln>
          <a:solidFill>
            <a:srgbClr val="886B48"/>
          </a:solidFill>
        </a:ln>
      </dgm:spPr>
      <dgm:t>
        <a:bodyPr/>
        <a:lstStyle/>
        <a:p>
          <a:r>
            <a:rPr lang="el-GR" sz="900" b="1" dirty="0">
              <a:effectLst/>
              <a:latin typeface="Calibri" panose="020F0502020204030204" pitchFamily="34" charset="0"/>
              <a:cs typeface="Calibri" panose="020F0502020204030204" pitchFamily="34" charset="0"/>
            </a:rPr>
            <a:t>η ανάδειξη του ρόλου της ΓΓΕΚ, σε επίπεδο σχεδιασμού και λειτουργία του συγκεκριμένου μηχανισμού</a:t>
          </a:r>
          <a:endParaRPr lang="en-GB" sz="900" b="1" dirty="0">
            <a:effectLst/>
            <a:latin typeface="Calibri" panose="020F0502020204030204" pitchFamily="34" charset="0"/>
            <a:cs typeface="Calibri" panose="020F0502020204030204" pitchFamily="34" charset="0"/>
          </a:endParaRPr>
        </a:p>
      </dgm:t>
    </dgm:pt>
    <dgm:pt modelId="{2673C773-FC32-47EC-BFA6-9703F5ED7BE4}" type="parTrans" cxnId="{7501FFA5-72B7-40A9-9998-47B920BB9C48}">
      <dgm:prSet/>
      <dgm:spPr/>
      <dgm:t>
        <a:bodyPr/>
        <a:lstStyle/>
        <a:p>
          <a:endParaRPr lang="en-GB" sz="900" b="1">
            <a:latin typeface="Calibri" panose="020F0502020204030204" pitchFamily="34" charset="0"/>
            <a:cs typeface="Calibri" panose="020F0502020204030204" pitchFamily="34" charset="0"/>
          </a:endParaRPr>
        </a:p>
      </dgm:t>
    </dgm:pt>
    <dgm:pt modelId="{3AF3F66B-BB08-4C38-AE9C-C91B347D5371}" type="sibTrans" cxnId="{7501FFA5-72B7-40A9-9998-47B920BB9C48}">
      <dgm:prSet/>
      <dgm:spPr/>
      <dgm:t>
        <a:bodyPr/>
        <a:lstStyle/>
        <a:p>
          <a:endParaRPr lang="en-GB" sz="900" b="1">
            <a:latin typeface="Calibri" panose="020F0502020204030204" pitchFamily="34" charset="0"/>
            <a:cs typeface="Calibri" panose="020F0502020204030204" pitchFamily="34" charset="0"/>
          </a:endParaRPr>
        </a:p>
      </dgm:t>
    </dgm:pt>
    <dgm:pt modelId="{F84C4B55-8460-4B4E-BD31-AE67A92CF9A2}" type="pres">
      <dgm:prSet presAssocID="{2258C957-EC5F-4C79-8919-9E42C5626ECA}" presName="Name0" presStyleCnt="0">
        <dgm:presLayoutVars>
          <dgm:dir/>
          <dgm:resizeHandles val="exact"/>
        </dgm:presLayoutVars>
      </dgm:prSet>
      <dgm:spPr/>
    </dgm:pt>
    <dgm:pt modelId="{C05CD38F-D0B9-400F-8A64-5F69B71FB248}" type="pres">
      <dgm:prSet presAssocID="{6C58612F-D4E9-4E34-B91A-93CAA2961154}" presName="composite" presStyleCnt="0"/>
      <dgm:spPr/>
    </dgm:pt>
    <dgm:pt modelId="{7BAEBF89-044B-4ABD-831D-76AB86F43DC8}" type="pres">
      <dgm:prSet presAssocID="{6C58612F-D4E9-4E34-B91A-93CAA2961154}" presName="rect1" presStyleLbl="trAlignAcc1" presStyleIdx="0" presStyleCnt="6">
        <dgm:presLayoutVars>
          <dgm:bulletEnabled val="1"/>
        </dgm:presLayoutVars>
      </dgm:prSet>
      <dgm:spPr/>
    </dgm:pt>
    <dgm:pt modelId="{B9DBB861-4D08-48C7-A6F3-6C9A0A139052}" type="pres">
      <dgm:prSet presAssocID="{6C58612F-D4E9-4E34-B91A-93CAA2961154}" presName="rect2" presStyleLbl="fgImgPlace1" presStyleIdx="0" presStyleCnt="6"/>
      <dgm:spPr>
        <a:solidFill>
          <a:schemeClr val="tx1">
            <a:lumMod val="65000"/>
            <a:lumOff val="35000"/>
          </a:schemeClr>
        </a:solidFill>
      </dgm:spPr>
    </dgm:pt>
    <dgm:pt modelId="{999459CB-7BFE-4D0C-BDE2-9C927B344ACE}" type="pres">
      <dgm:prSet presAssocID="{22C744AC-A93E-4B07-AB5B-BEB7916CDB54}" presName="sibTrans" presStyleCnt="0"/>
      <dgm:spPr/>
    </dgm:pt>
    <dgm:pt modelId="{53F89CB0-E849-476A-BA9B-C20571A2B4A5}" type="pres">
      <dgm:prSet presAssocID="{A182E142-3172-4741-8D0E-3B62C659FF04}" presName="composite" presStyleCnt="0"/>
      <dgm:spPr/>
    </dgm:pt>
    <dgm:pt modelId="{4E19BB13-4191-42A5-A37C-A591CA0A334A}" type="pres">
      <dgm:prSet presAssocID="{A182E142-3172-4741-8D0E-3B62C659FF04}" presName="rect1" presStyleLbl="trAlignAcc1" presStyleIdx="1" presStyleCnt="6">
        <dgm:presLayoutVars>
          <dgm:bulletEnabled val="1"/>
        </dgm:presLayoutVars>
      </dgm:prSet>
      <dgm:spPr/>
    </dgm:pt>
    <dgm:pt modelId="{295958D4-6A4F-4DA9-A69D-7DC7B30C7ED8}" type="pres">
      <dgm:prSet presAssocID="{A182E142-3172-4741-8D0E-3B62C659FF04}" presName="rect2" presStyleLbl="fgImgPlace1" presStyleIdx="1" presStyleCnt="6"/>
      <dgm:spPr>
        <a:solidFill>
          <a:schemeClr val="tx1">
            <a:lumMod val="65000"/>
            <a:lumOff val="35000"/>
          </a:schemeClr>
        </a:solidFill>
      </dgm:spPr>
    </dgm:pt>
    <dgm:pt modelId="{E2DAD8B8-57C4-4018-886E-46A03BFEFDC7}" type="pres">
      <dgm:prSet presAssocID="{3A0E1D55-4543-4194-A447-D06FE6460617}" presName="sibTrans" presStyleCnt="0"/>
      <dgm:spPr/>
    </dgm:pt>
    <dgm:pt modelId="{9E9B165B-6379-43C6-A13C-C1E86D702497}" type="pres">
      <dgm:prSet presAssocID="{D0CFF636-4A7D-41EB-9A67-2526F104FAAA}" presName="composite" presStyleCnt="0"/>
      <dgm:spPr/>
    </dgm:pt>
    <dgm:pt modelId="{283069FB-2393-4398-A6A9-D953FBFF873F}" type="pres">
      <dgm:prSet presAssocID="{D0CFF636-4A7D-41EB-9A67-2526F104FAAA}" presName="rect1" presStyleLbl="trAlignAcc1" presStyleIdx="2" presStyleCnt="6">
        <dgm:presLayoutVars>
          <dgm:bulletEnabled val="1"/>
        </dgm:presLayoutVars>
      </dgm:prSet>
      <dgm:spPr/>
    </dgm:pt>
    <dgm:pt modelId="{49BD360C-68CB-492D-AB53-6A5448ED722C}" type="pres">
      <dgm:prSet presAssocID="{D0CFF636-4A7D-41EB-9A67-2526F104FAAA}" presName="rect2" presStyleLbl="fgImgPlace1" presStyleIdx="2" presStyleCnt="6"/>
      <dgm:spPr>
        <a:solidFill>
          <a:schemeClr val="tx1">
            <a:lumMod val="65000"/>
            <a:lumOff val="35000"/>
          </a:schemeClr>
        </a:solidFill>
      </dgm:spPr>
    </dgm:pt>
    <dgm:pt modelId="{8BB7B86C-B52D-47CB-9AD2-D02375FE01BA}" type="pres">
      <dgm:prSet presAssocID="{D5A450C4-65B6-48DA-A78E-82CE778D0166}" presName="sibTrans" presStyleCnt="0"/>
      <dgm:spPr/>
    </dgm:pt>
    <dgm:pt modelId="{72D66642-26AF-4717-A228-65107071542A}" type="pres">
      <dgm:prSet presAssocID="{773C270B-F5EB-47F4-8324-CA0E0D3E813F}" presName="composite" presStyleCnt="0"/>
      <dgm:spPr/>
    </dgm:pt>
    <dgm:pt modelId="{6E463F0E-6C4F-4366-8220-091A6D06EBFE}" type="pres">
      <dgm:prSet presAssocID="{773C270B-F5EB-47F4-8324-CA0E0D3E813F}" presName="rect1" presStyleLbl="trAlignAcc1" presStyleIdx="3" presStyleCnt="6">
        <dgm:presLayoutVars>
          <dgm:bulletEnabled val="1"/>
        </dgm:presLayoutVars>
      </dgm:prSet>
      <dgm:spPr/>
    </dgm:pt>
    <dgm:pt modelId="{43B3CD94-C75D-414F-924D-F149328748ED}" type="pres">
      <dgm:prSet presAssocID="{773C270B-F5EB-47F4-8324-CA0E0D3E813F}" presName="rect2" presStyleLbl="fgImgPlace1" presStyleIdx="3" presStyleCnt="6" custLinFactNeighborX="-1436" custLinFactNeighborY="912"/>
      <dgm:spPr>
        <a:solidFill>
          <a:schemeClr val="tx1">
            <a:lumMod val="65000"/>
            <a:lumOff val="35000"/>
          </a:schemeClr>
        </a:solidFill>
      </dgm:spPr>
    </dgm:pt>
    <dgm:pt modelId="{85CF9385-0D4C-4230-A38E-4F925B57C0E0}" type="pres">
      <dgm:prSet presAssocID="{8BAD2239-EF77-40B0-A546-43492774589C}" presName="sibTrans" presStyleCnt="0"/>
      <dgm:spPr/>
    </dgm:pt>
    <dgm:pt modelId="{C36AF7E0-48C3-4A02-808D-6875538615A2}" type="pres">
      <dgm:prSet presAssocID="{541AF097-5C78-4D35-9F6B-4100E843AF2B}" presName="composite" presStyleCnt="0"/>
      <dgm:spPr/>
    </dgm:pt>
    <dgm:pt modelId="{70BF6A00-9FF7-48F0-8B7E-EFB2FD4E5F36}" type="pres">
      <dgm:prSet presAssocID="{541AF097-5C78-4D35-9F6B-4100E843AF2B}" presName="rect1" presStyleLbl="trAlignAcc1" presStyleIdx="4" presStyleCnt="6">
        <dgm:presLayoutVars>
          <dgm:bulletEnabled val="1"/>
        </dgm:presLayoutVars>
      </dgm:prSet>
      <dgm:spPr/>
    </dgm:pt>
    <dgm:pt modelId="{510CA978-3BE0-404F-A687-1ED4789CE8EC}" type="pres">
      <dgm:prSet presAssocID="{541AF097-5C78-4D35-9F6B-4100E843AF2B}" presName="rect2" presStyleLbl="fgImgPlace1" presStyleIdx="4" presStyleCnt="6"/>
      <dgm:spPr>
        <a:solidFill>
          <a:schemeClr val="tx1">
            <a:lumMod val="65000"/>
            <a:lumOff val="35000"/>
          </a:schemeClr>
        </a:solidFill>
      </dgm:spPr>
    </dgm:pt>
    <dgm:pt modelId="{B272CCBE-A33B-43FC-BD81-A1C618B6846F}" type="pres">
      <dgm:prSet presAssocID="{E43EFE3B-A62E-40C9-8225-A644CF7DCAB4}" presName="sibTrans" presStyleCnt="0"/>
      <dgm:spPr/>
    </dgm:pt>
    <dgm:pt modelId="{7005E60D-3B34-4689-989F-FB4880F1C9D6}" type="pres">
      <dgm:prSet presAssocID="{6BFB13D9-674B-4FBF-B928-BA1FD80033E2}" presName="composite" presStyleCnt="0"/>
      <dgm:spPr/>
    </dgm:pt>
    <dgm:pt modelId="{DB5E409B-523F-4626-B04A-EBE733CC6AAE}" type="pres">
      <dgm:prSet presAssocID="{6BFB13D9-674B-4FBF-B928-BA1FD80033E2}" presName="rect1" presStyleLbl="trAlignAcc1" presStyleIdx="5" presStyleCnt="6" custLinFactNeighborX="11101" custLinFactNeighborY="6050">
        <dgm:presLayoutVars>
          <dgm:bulletEnabled val="1"/>
        </dgm:presLayoutVars>
      </dgm:prSet>
      <dgm:spPr/>
    </dgm:pt>
    <dgm:pt modelId="{43DD02AC-849A-4594-8145-CF33B1B669BB}" type="pres">
      <dgm:prSet presAssocID="{6BFB13D9-674B-4FBF-B928-BA1FD80033E2}" presName="rect2" presStyleLbl="fgImgPlace1" presStyleIdx="5" presStyleCnt="6"/>
      <dgm:spPr>
        <a:solidFill>
          <a:schemeClr val="tx1">
            <a:lumMod val="65000"/>
            <a:lumOff val="35000"/>
          </a:schemeClr>
        </a:solidFill>
      </dgm:spPr>
    </dgm:pt>
  </dgm:ptLst>
  <dgm:cxnLst>
    <dgm:cxn modelId="{8F60CB02-0BAB-497B-904F-13CB590F0E8C}" type="presOf" srcId="{773C270B-F5EB-47F4-8324-CA0E0D3E813F}" destId="{6E463F0E-6C4F-4366-8220-091A6D06EBFE}" srcOrd="0" destOrd="0" presId="urn:microsoft.com/office/officeart/2008/layout/PictureStrips"/>
    <dgm:cxn modelId="{820FBB03-E036-4A2F-8192-5A6F79D1B8A0}" srcId="{2258C957-EC5F-4C79-8919-9E42C5626ECA}" destId="{6C58612F-D4E9-4E34-B91A-93CAA2961154}" srcOrd="0" destOrd="0" parTransId="{DAD7AB2E-970C-4CF6-9E8B-9CB3944B9BE9}" sibTransId="{22C744AC-A93E-4B07-AB5B-BEB7916CDB54}"/>
    <dgm:cxn modelId="{387C4A16-3602-46EF-B7D5-84EEEFDFACD9}" type="presOf" srcId="{A182E142-3172-4741-8D0E-3B62C659FF04}" destId="{4E19BB13-4191-42A5-A37C-A591CA0A334A}" srcOrd="0" destOrd="0" presId="urn:microsoft.com/office/officeart/2008/layout/PictureStrips"/>
    <dgm:cxn modelId="{7AE44236-BE10-4A1A-8DE5-2E42E3DFD5E4}" srcId="{2258C957-EC5F-4C79-8919-9E42C5626ECA}" destId="{773C270B-F5EB-47F4-8324-CA0E0D3E813F}" srcOrd="3" destOrd="0" parTransId="{1FF32BEE-127E-4236-9162-04A570291B70}" sibTransId="{8BAD2239-EF77-40B0-A546-43492774589C}"/>
    <dgm:cxn modelId="{474A5338-1F71-42F6-90A3-AFA84E878655}" srcId="{2258C957-EC5F-4C79-8919-9E42C5626ECA}" destId="{D0CFF636-4A7D-41EB-9A67-2526F104FAAA}" srcOrd="2" destOrd="0" parTransId="{F0CCD6B2-A21F-4B19-B474-0F3429E7C392}" sibTransId="{D5A450C4-65B6-48DA-A78E-82CE778D0166}"/>
    <dgm:cxn modelId="{6FEC016C-0F87-4051-8522-E6050EF530B8}" type="presOf" srcId="{2258C957-EC5F-4C79-8919-9E42C5626ECA}" destId="{F84C4B55-8460-4B4E-BD31-AE67A92CF9A2}" srcOrd="0" destOrd="0" presId="urn:microsoft.com/office/officeart/2008/layout/PictureStrips"/>
    <dgm:cxn modelId="{A49F8A77-1A68-4500-866C-242AAFB068D3}" srcId="{2258C957-EC5F-4C79-8919-9E42C5626ECA}" destId="{541AF097-5C78-4D35-9F6B-4100E843AF2B}" srcOrd="4" destOrd="0" parTransId="{1D594CFD-C6AD-407F-9FD4-1FC5E3EA32F1}" sibTransId="{E43EFE3B-A62E-40C9-8225-A644CF7DCAB4}"/>
    <dgm:cxn modelId="{FDA8A585-0C71-4A68-B10B-5964BFB25456}" type="presOf" srcId="{6BFB13D9-674B-4FBF-B928-BA1FD80033E2}" destId="{DB5E409B-523F-4626-B04A-EBE733CC6AAE}" srcOrd="0" destOrd="0" presId="urn:microsoft.com/office/officeart/2008/layout/PictureStrips"/>
    <dgm:cxn modelId="{8B32448D-CBE6-4BD7-8BC3-67EC974807A8}" type="presOf" srcId="{D0CFF636-4A7D-41EB-9A67-2526F104FAAA}" destId="{283069FB-2393-4398-A6A9-D953FBFF873F}" srcOrd="0" destOrd="0" presId="urn:microsoft.com/office/officeart/2008/layout/PictureStrips"/>
    <dgm:cxn modelId="{08968A9D-9FC4-4D9D-B5E1-7D224881BFE5}" type="presOf" srcId="{541AF097-5C78-4D35-9F6B-4100E843AF2B}" destId="{70BF6A00-9FF7-48F0-8B7E-EFB2FD4E5F36}" srcOrd="0" destOrd="0" presId="urn:microsoft.com/office/officeart/2008/layout/PictureStrips"/>
    <dgm:cxn modelId="{7501FFA5-72B7-40A9-9998-47B920BB9C48}" srcId="{2258C957-EC5F-4C79-8919-9E42C5626ECA}" destId="{6BFB13D9-674B-4FBF-B928-BA1FD80033E2}" srcOrd="5" destOrd="0" parTransId="{2673C773-FC32-47EC-BFA6-9703F5ED7BE4}" sibTransId="{3AF3F66B-BB08-4C38-AE9C-C91B347D5371}"/>
    <dgm:cxn modelId="{285A2EE5-2B5F-4C9E-8E57-99CA3CAEAD3E}" srcId="{2258C957-EC5F-4C79-8919-9E42C5626ECA}" destId="{A182E142-3172-4741-8D0E-3B62C659FF04}" srcOrd="1" destOrd="0" parTransId="{76513CA5-B4AE-4419-ABF2-D654077B09CC}" sibTransId="{3A0E1D55-4543-4194-A447-D06FE6460617}"/>
    <dgm:cxn modelId="{A8BA3AE7-0E65-4C8B-846A-54CDC47CC14A}" type="presOf" srcId="{6C58612F-D4E9-4E34-B91A-93CAA2961154}" destId="{7BAEBF89-044B-4ABD-831D-76AB86F43DC8}" srcOrd="0" destOrd="0" presId="urn:microsoft.com/office/officeart/2008/layout/PictureStrips"/>
    <dgm:cxn modelId="{BE8B8408-62FE-4404-BC15-8714F73FFC3A}" type="presParOf" srcId="{F84C4B55-8460-4B4E-BD31-AE67A92CF9A2}" destId="{C05CD38F-D0B9-400F-8A64-5F69B71FB248}" srcOrd="0" destOrd="0" presId="urn:microsoft.com/office/officeart/2008/layout/PictureStrips"/>
    <dgm:cxn modelId="{FBF0347B-5E9A-4B0D-9591-82F7643D9FCF}" type="presParOf" srcId="{C05CD38F-D0B9-400F-8A64-5F69B71FB248}" destId="{7BAEBF89-044B-4ABD-831D-76AB86F43DC8}" srcOrd="0" destOrd="0" presId="urn:microsoft.com/office/officeart/2008/layout/PictureStrips"/>
    <dgm:cxn modelId="{AEAD7F71-CAC2-4B10-AA67-978136F2ADEA}" type="presParOf" srcId="{C05CD38F-D0B9-400F-8A64-5F69B71FB248}" destId="{B9DBB861-4D08-48C7-A6F3-6C9A0A139052}" srcOrd="1" destOrd="0" presId="urn:microsoft.com/office/officeart/2008/layout/PictureStrips"/>
    <dgm:cxn modelId="{FE06D654-583F-4402-B16E-249F500940D9}" type="presParOf" srcId="{F84C4B55-8460-4B4E-BD31-AE67A92CF9A2}" destId="{999459CB-7BFE-4D0C-BDE2-9C927B344ACE}" srcOrd="1" destOrd="0" presId="urn:microsoft.com/office/officeart/2008/layout/PictureStrips"/>
    <dgm:cxn modelId="{C6D513AD-2686-431D-B517-9D69CFC424AF}" type="presParOf" srcId="{F84C4B55-8460-4B4E-BD31-AE67A92CF9A2}" destId="{53F89CB0-E849-476A-BA9B-C20571A2B4A5}" srcOrd="2" destOrd="0" presId="urn:microsoft.com/office/officeart/2008/layout/PictureStrips"/>
    <dgm:cxn modelId="{B686DEC7-CF88-48D1-948B-1786FE75B32C}" type="presParOf" srcId="{53F89CB0-E849-476A-BA9B-C20571A2B4A5}" destId="{4E19BB13-4191-42A5-A37C-A591CA0A334A}" srcOrd="0" destOrd="0" presId="urn:microsoft.com/office/officeart/2008/layout/PictureStrips"/>
    <dgm:cxn modelId="{2E1CBBC9-6FC7-41BB-8C69-85AD6CE71CDD}" type="presParOf" srcId="{53F89CB0-E849-476A-BA9B-C20571A2B4A5}" destId="{295958D4-6A4F-4DA9-A69D-7DC7B30C7ED8}" srcOrd="1" destOrd="0" presId="urn:microsoft.com/office/officeart/2008/layout/PictureStrips"/>
    <dgm:cxn modelId="{F0A2EAC6-24D9-4DD8-8AA9-2F27DEE79581}" type="presParOf" srcId="{F84C4B55-8460-4B4E-BD31-AE67A92CF9A2}" destId="{E2DAD8B8-57C4-4018-886E-46A03BFEFDC7}" srcOrd="3" destOrd="0" presId="urn:microsoft.com/office/officeart/2008/layout/PictureStrips"/>
    <dgm:cxn modelId="{8E2C58F4-9253-4501-BAFC-48915B034DD0}" type="presParOf" srcId="{F84C4B55-8460-4B4E-BD31-AE67A92CF9A2}" destId="{9E9B165B-6379-43C6-A13C-C1E86D702497}" srcOrd="4" destOrd="0" presId="urn:microsoft.com/office/officeart/2008/layout/PictureStrips"/>
    <dgm:cxn modelId="{910A63B2-C1EA-45B5-B264-51632DC857C6}" type="presParOf" srcId="{9E9B165B-6379-43C6-A13C-C1E86D702497}" destId="{283069FB-2393-4398-A6A9-D953FBFF873F}" srcOrd="0" destOrd="0" presId="urn:microsoft.com/office/officeart/2008/layout/PictureStrips"/>
    <dgm:cxn modelId="{DEBCAA9B-89E9-4D80-96B1-84C1C65D76FC}" type="presParOf" srcId="{9E9B165B-6379-43C6-A13C-C1E86D702497}" destId="{49BD360C-68CB-492D-AB53-6A5448ED722C}" srcOrd="1" destOrd="0" presId="urn:microsoft.com/office/officeart/2008/layout/PictureStrips"/>
    <dgm:cxn modelId="{968B6BA0-0238-474F-8FBD-F9C858BB33FF}" type="presParOf" srcId="{F84C4B55-8460-4B4E-BD31-AE67A92CF9A2}" destId="{8BB7B86C-B52D-47CB-9AD2-D02375FE01BA}" srcOrd="5" destOrd="0" presId="urn:microsoft.com/office/officeart/2008/layout/PictureStrips"/>
    <dgm:cxn modelId="{AE6EE5D7-5EE2-4763-BF4E-362DD449B321}" type="presParOf" srcId="{F84C4B55-8460-4B4E-BD31-AE67A92CF9A2}" destId="{72D66642-26AF-4717-A228-65107071542A}" srcOrd="6" destOrd="0" presId="urn:microsoft.com/office/officeart/2008/layout/PictureStrips"/>
    <dgm:cxn modelId="{9A3EA3BD-14FA-423C-9B63-D8564C9C27AB}" type="presParOf" srcId="{72D66642-26AF-4717-A228-65107071542A}" destId="{6E463F0E-6C4F-4366-8220-091A6D06EBFE}" srcOrd="0" destOrd="0" presId="urn:microsoft.com/office/officeart/2008/layout/PictureStrips"/>
    <dgm:cxn modelId="{B07EAE37-68AB-4F35-BC31-F6CF1B8D9E1C}" type="presParOf" srcId="{72D66642-26AF-4717-A228-65107071542A}" destId="{43B3CD94-C75D-414F-924D-F149328748ED}" srcOrd="1" destOrd="0" presId="urn:microsoft.com/office/officeart/2008/layout/PictureStrips"/>
    <dgm:cxn modelId="{B50F52DA-5815-447E-8950-ABCE93D37D38}" type="presParOf" srcId="{F84C4B55-8460-4B4E-BD31-AE67A92CF9A2}" destId="{85CF9385-0D4C-4230-A38E-4F925B57C0E0}" srcOrd="7" destOrd="0" presId="urn:microsoft.com/office/officeart/2008/layout/PictureStrips"/>
    <dgm:cxn modelId="{93B21829-5C4C-43D3-95C2-81AA7DF50C50}" type="presParOf" srcId="{F84C4B55-8460-4B4E-BD31-AE67A92CF9A2}" destId="{C36AF7E0-48C3-4A02-808D-6875538615A2}" srcOrd="8" destOrd="0" presId="urn:microsoft.com/office/officeart/2008/layout/PictureStrips"/>
    <dgm:cxn modelId="{1C7B2E7E-D748-410B-B77E-F0AF5FDAE81A}" type="presParOf" srcId="{C36AF7E0-48C3-4A02-808D-6875538615A2}" destId="{70BF6A00-9FF7-48F0-8B7E-EFB2FD4E5F36}" srcOrd="0" destOrd="0" presId="urn:microsoft.com/office/officeart/2008/layout/PictureStrips"/>
    <dgm:cxn modelId="{41B752A2-48A0-404D-859C-CCFBA594B248}" type="presParOf" srcId="{C36AF7E0-48C3-4A02-808D-6875538615A2}" destId="{510CA978-3BE0-404F-A687-1ED4789CE8EC}" srcOrd="1" destOrd="0" presId="urn:microsoft.com/office/officeart/2008/layout/PictureStrips"/>
    <dgm:cxn modelId="{91599D00-BCE6-48AE-9856-B2D7C7CDB5B9}" type="presParOf" srcId="{F84C4B55-8460-4B4E-BD31-AE67A92CF9A2}" destId="{B272CCBE-A33B-43FC-BD81-A1C618B6846F}" srcOrd="9" destOrd="0" presId="urn:microsoft.com/office/officeart/2008/layout/PictureStrips"/>
    <dgm:cxn modelId="{DC127FFB-40EC-42AA-A70A-FF0B1F4536EE}" type="presParOf" srcId="{F84C4B55-8460-4B4E-BD31-AE67A92CF9A2}" destId="{7005E60D-3B34-4689-989F-FB4880F1C9D6}" srcOrd="10" destOrd="0" presId="urn:microsoft.com/office/officeart/2008/layout/PictureStrips"/>
    <dgm:cxn modelId="{F8A0E519-F850-43E9-B7CF-F6E659348A09}" type="presParOf" srcId="{7005E60D-3B34-4689-989F-FB4880F1C9D6}" destId="{DB5E409B-523F-4626-B04A-EBE733CC6AAE}" srcOrd="0" destOrd="0" presId="urn:microsoft.com/office/officeart/2008/layout/PictureStrips"/>
    <dgm:cxn modelId="{AE4042A1-CBBA-4980-BA69-B51B1BD71112}" type="presParOf" srcId="{7005E60D-3B34-4689-989F-FB4880F1C9D6}" destId="{43DD02AC-849A-4594-8145-CF33B1B669BB}"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4D83D8-B9E6-4D40-AADC-BD95E463E37D}" type="doc">
      <dgm:prSet loTypeId="urn:microsoft.com/office/officeart/2008/layout/SquareAccentList" loCatId="list" qsTypeId="urn:microsoft.com/office/officeart/2005/8/quickstyle/simple1" qsCatId="simple" csTypeId="urn:microsoft.com/office/officeart/2005/8/colors/accent2_1" csCatId="accent2" phldr="1"/>
      <dgm:spPr/>
      <dgm:t>
        <a:bodyPr/>
        <a:lstStyle/>
        <a:p>
          <a:endParaRPr lang="en-GB"/>
        </a:p>
      </dgm:t>
    </dgm:pt>
    <dgm:pt modelId="{999F1486-4956-49C6-A1B1-D3AE77656C07}">
      <dgm:prSet phldrT="[Κείμενο]" custT="1"/>
      <dgm:spPr>
        <a:solidFill>
          <a:srgbClr val="FFE9CA"/>
        </a:solidFill>
      </dgm:spPr>
      <dgm:t>
        <a:bodyPr/>
        <a:lstStyle/>
        <a:p>
          <a:pPr>
            <a:buClr>
              <a:srgbClr val="C00000"/>
            </a:buClr>
            <a:buFont typeface="Wingdings" panose="05000000000000000000" pitchFamily="2" charset="2"/>
            <a:buChar char="§"/>
          </a:pPr>
          <a:r>
            <a:rPr lang="el-GR" sz="1400" b="1" dirty="0">
              <a:effectLst/>
              <a:highlight>
                <a:srgbClr val="FFFF00"/>
              </a:highlight>
              <a:latin typeface="Calibri" panose="020F0502020204030204" pitchFamily="34" charset="0"/>
              <a:ea typeface="Yu Gothic Light" panose="020B0300000000000000" pitchFamily="34" charset="-128"/>
              <a:cs typeface="Calibri" panose="020F0502020204030204" pitchFamily="34" charset="0"/>
            </a:rPr>
            <a:t>Το σύστημα διοίκησης/διακυβέρνησης της ΔΕΑ</a:t>
          </a:r>
          <a:r>
            <a:rPr lang="el-GR" sz="1400" b="1" dirty="0">
              <a:effectLst/>
              <a:latin typeface="Calibri" panose="020F0502020204030204" pitchFamily="34" charset="0"/>
              <a:ea typeface="Yu Gothic Light" panose="020B0300000000000000" pitchFamily="34" charset="-128"/>
              <a:cs typeface="Calibri" panose="020F0502020204030204" pitchFamily="34" charset="0"/>
            </a:rPr>
            <a:t> υπήρξε απαιτητικό, με σημαντικό βαθμό πολυπλοκότητας της μεθοδολογίας που εφαρμόστηκε</a:t>
          </a:r>
          <a:endParaRPr lang="en-GB" sz="1400" b="1" dirty="0"/>
        </a:p>
      </dgm:t>
    </dgm:pt>
    <dgm:pt modelId="{1D3D21D0-9457-45AD-9249-FFEF183D1EC3}" type="parTrans" cxnId="{21F3C206-157D-4701-B858-3AAD00EA7943}">
      <dgm:prSet/>
      <dgm:spPr/>
      <dgm:t>
        <a:bodyPr/>
        <a:lstStyle/>
        <a:p>
          <a:endParaRPr lang="en-GB" sz="1400"/>
        </a:p>
      </dgm:t>
    </dgm:pt>
    <dgm:pt modelId="{3C504C0D-F422-4FF4-A1D2-C6FCEC7BE7DE}" type="sibTrans" cxnId="{21F3C206-157D-4701-B858-3AAD00EA7943}">
      <dgm:prSet/>
      <dgm:spPr/>
      <dgm:t>
        <a:bodyPr/>
        <a:lstStyle/>
        <a:p>
          <a:endParaRPr lang="en-GB" sz="1400"/>
        </a:p>
      </dgm:t>
    </dgm:pt>
    <dgm:pt modelId="{57CC54ED-D360-40B3-8CCE-9596BBA8BA31}">
      <dgm:prSet custT="1"/>
      <dgm:spPr/>
      <dgm:t>
        <a:bodyPr/>
        <a:lstStyle/>
        <a:p>
          <a:r>
            <a:rPr lang="el-GR" sz="1400" dirty="0">
              <a:effectLst/>
              <a:latin typeface="Calibri" panose="020F0502020204030204" pitchFamily="34" charset="0"/>
              <a:ea typeface="Yu Gothic Light" panose="020B0300000000000000" pitchFamily="34" charset="-128"/>
              <a:cs typeface="Calibri" panose="020F0502020204030204" pitchFamily="34" charset="0"/>
            </a:rPr>
            <a:t>με αρχική απουσία ουσιαστικής κουλτούρας διαβούλευσης με σκοπό τη συν-διαμόρφωση </a:t>
          </a:r>
        </a:p>
      </dgm:t>
    </dgm:pt>
    <dgm:pt modelId="{FA4D0E3E-3A0B-472E-9DA4-A23B82697E11}" type="parTrans" cxnId="{DF541EBD-3A75-45D7-B17F-DFF8043B4AE8}">
      <dgm:prSet/>
      <dgm:spPr/>
      <dgm:t>
        <a:bodyPr/>
        <a:lstStyle/>
        <a:p>
          <a:endParaRPr lang="en-GB" sz="1400"/>
        </a:p>
      </dgm:t>
    </dgm:pt>
    <dgm:pt modelId="{1AF95893-4BDE-4F2A-A045-F6C84697CF03}" type="sibTrans" cxnId="{DF541EBD-3A75-45D7-B17F-DFF8043B4AE8}">
      <dgm:prSet/>
      <dgm:spPr/>
      <dgm:t>
        <a:bodyPr/>
        <a:lstStyle/>
        <a:p>
          <a:endParaRPr lang="en-GB" sz="1400"/>
        </a:p>
      </dgm:t>
    </dgm:pt>
    <dgm:pt modelId="{2FA249FD-F2FD-4498-A2A3-ED2D1D51C86B}">
      <dgm:prSet custT="1"/>
      <dgm:spPr/>
      <dgm:t>
        <a:bodyPr/>
        <a:lstStyle/>
        <a:p>
          <a:r>
            <a:rPr lang="el-GR" sz="1400" dirty="0">
              <a:effectLst/>
              <a:latin typeface="Calibri" panose="020F0502020204030204" pitchFamily="34" charset="0"/>
              <a:ea typeface="Yu Gothic Light" panose="020B0300000000000000" pitchFamily="34" charset="-128"/>
              <a:cs typeface="Calibri" panose="020F0502020204030204" pitchFamily="34" charset="0"/>
            </a:rPr>
            <a:t>με την απουσία μιας ‘υποστηρικτικής δομής’, εν </a:t>
          </a:r>
          <a:r>
            <a:rPr lang="el-GR" sz="1400" dirty="0" err="1">
              <a:effectLst/>
              <a:latin typeface="Calibri" panose="020F0502020204030204" pitchFamily="34" charset="0"/>
              <a:ea typeface="Yu Gothic Light" panose="020B0300000000000000" pitchFamily="34" charset="-128"/>
              <a:cs typeface="Calibri" panose="020F0502020204030204" pitchFamily="34" charset="0"/>
            </a:rPr>
            <a:t>είδει</a:t>
          </a:r>
          <a:r>
            <a:rPr lang="el-GR" sz="1400" dirty="0">
              <a:effectLst/>
              <a:latin typeface="Calibri" panose="020F0502020204030204" pitchFamily="34" charset="0"/>
              <a:ea typeface="Yu Gothic Light" panose="020B0300000000000000" pitchFamily="34" charset="-128"/>
              <a:cs typeface="Calibri" panose="020F0502020204030204" pitchFamily="34" charset="0"/>
            </a:rPr>
            <a:t> γραμματείας (</a:t>
          </a:r>
          <a:r>
            <a:rPr lang="el-GR" sz="1400" dirty="0" err="1">
              <a:effectLst/>
              <a:latin typeface="Calibri" panose="020F0502020204030204" pitchFamily="34" charset="0"/>
              <a:ea typeface="Yu Gothic Light" panose="020B0300000000000000" pitchFamily="34" charset="-128"/>
              <a:cs typeface="Calibri" panose="020F0502020204030204" pitchFamily="34" charset="0"/>
            </a:rPr>
            <a:t>secretariat</a:t>
          </a:r>
          <a:r>
            <a:rPr lang="el-GR" sz="1400" dirty="0">
              <a:effectLst/>
              <a:latin typeface="Calibri" panose="020F0502020204030204" pitchFamily="34" charset="0"/>
              <a:ea typeface="Yu Gothic Light" panose="020B0300000000000000" pitchFamily="34" charset="-128"/>
              <a:cs typeface="Calibri" panose="020F0502020204030204" pitchFamily="34" charset="0"/>
            </a:rPr>
            <a:t>) που θα στήριζε την προσπάθεια της ΓΓΕΚ </a:t>
          </a:r>
        </a:p>
      </dgm:t>
    </dgm:pt>
    <dgm:pt modelId="{9C9FCA8A-F765-49F6-8250-2C4E05372B92}" type="parTrans" cxnId="{84811B68-CBA3-444C-8306-ECDD5A3405EE}">
      <dgm:prSet/>
      <dgm:spPr/>
      <dgm:t>
        <a:bodyPr/>
        <a:lstStyle/>
        <a:p>
          <a:endParaRPr lang="en-GB" sz="1400"/>
        </a:p>
      </dgm:t>
    </dgm:pt>
    <dgm:pt modelId="{55A7D319-5C8C-4B9A-95D3-9B6F361FEEF6}" type="sibTrans" cxnId="{84811B68-CBA3-444C-8306-ECDD5A3405EE}">
      <dgm:prSet/>
      <dgm:spPr/>
      <dgm:t>
        <a:bodyPr/>
        <a:lstStyle/>
        <a:p>
          <a:endParaRPr lang="en-GB" sz="1400"/>
        </a:p>
      </dgm:t>
    </dgm:pt>
    <dgm:pt modelId="{39EF3930-D39E-4690-9562-12E7E146A79F}">
      <dgm:prSet custT="1"/>
      <dgm:spPr>
        <a:solidFill>
          <a:srgbClr val="FFE9CA"/>
        </a:solidFill>
      </dgm:spPr>
      <dgm:t>
        <a:bodyPr/>
        <a:lstStyle/>
        <a:p>
          <a:r>
            <a:rPr lang="el-GR" sz="1400" b="1" dirty="0">
              <a:effectLst/>
              <a:latin typeface="Calibri" panose="020F0502020204030204" pitchFamily="34" charset="0"/>
              <a:ea typeface="Calibri" panose="020F0502020204030204" pitchFamily="34" charset="0"/>
              <a:cs typeface="Times New Roman" panose="02020603050405020304" pitchFamily="18" charset="0"/>
            </a:rPr>
            <a:t>Σε επίπεδο εκροών της ΔΕΑ, κρίνεται ότι η στόχευση που προέκυψε ήταν ιδιαίτερα ευρεία, λόγω του μεγάλου πλήθους των πεδίων (3</a:t>
          </a:r>
          <a:r>
            <a:rPr lang="el-GR" sz="1400" b="1"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400" b="1" dirty="0">
              <a:effectLst/>
              <a:latin typeface="Calibri" panose="020F0502020204030204" pitchFamily="34" charset="0"/>
              <a:ea typeface="Calibri" panose="020F0502020204030204" pitchFamily="34" charset="0"/>
              <a:cs typeface="Times New Roman" panose="02020603050405020304" pitchFamily="18" charset="0"/>
            </a:rPr>
            <a:t> επίπεδο), ανά τομέα προτεραιότητας </a:t>
          </a:r>
        </a:p>
      </dgm:t>
    </dgm:pt>
    <dgm:pt modelId="{703FAEBA-8C67-4501-950F-863D2E0EF42F}" type="parTrans" cxnId="{180696BA-357C-45EA-BD1A-2FBC04855B70}">
      <dgm:prSet/>
      <dgm:spPr/>
      <dgm:t>
        <a:bodyPr/>
        <a:lstStyle/>
        <a:p>
          <a:endParaRPr lang="en-GB" sz="1400"/>
        </a:p>
      </dgm:t>
    </dgm:pt>
    <dgm:pt modelId="{FEBDF435-EC6E-49D8-840C-050DC3EE3E90}" type="sibTrans" cxnId="{180696BA-357C-45EA-BD1A-2FBC04855B70}">
      <dgm:prSet/>
      <dgm:spPr/>
      <dgm:t>
        <a:bodyPr/>
        <a:lstStyle/>
        <a:p>
          <a:endParaRPr lang="en-GB" sz="1400"/>
        </a:p>
      </dgm:t>
    </dgm:pt>
    <dgm:pt modelId="{674D704E-BE46-40F0-B700-17A70C3DC08D}">
      <dgm:prSet custT="1"/>
      <dgm:spPr/>
      <dgm:t>
        <a:bodyPr/>
        <a:lstStyle/>
        <a:p>
          <a:r>
            <a:rPr lang="el-GR" sz="1400" dirty="0">
              <a:effectLst/>
              <a:latin typeface="Calibri" panose="020F0502020204030204" pitchFamily="34" charset="0"/>
              <a:ea typeface="Calibri" panose="020F0502020204030204" pitchFamily="34" charset="0"/>
              <a:cs typeface="Times New Roman" panose="02020603050405020304" pitchFamily="18" charset="0"/>
            </a:rPr>
            <a:t>τα πεδία που αναγνωρίστηκαν καλύπτουν ένα μεγάλο εύρος δυνητικών περιοχών παρέμβασης, </a:t>
          </a:r>
        </a:p>
        <a:p>
          <a:r>
            <a:rPr lang="el-GR" sz="1400" dirty="0">
              <a:effectLst/>
              <a:latin typeface="Calibri" panose="020F0502020204030204" pitchFamily="34" charset="0"/>
              <a:ea typeface="Calibri" panose="020F0502020204030204" pitchFamily="34" charset="0"/>
              <a:cs typeface="Times New Roman" panose="02020603050405020304" pitchFamily="18" charset="0"/>
            </a:rPr>
            <a:t>σε αντίθεση με τη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συνιστώμενη</a:t>
          </a:r>
          <a:r>
            <a:rPr lang="el-GR" sz="1400" dirty="0">
              <a:effectLst/>
              <a:latin typeface="Calibri" panose="020F0502020204030204" pitchFamily="34" charset="0"/>
              <a:ea typeface="Calibri" panose="020F0502020204030204" pitchFamily="34" charset="0"/>
              <a:cs typeface="Times New Roman" panose="02020603050405020304" pitchFamily="18" charset="0"/>
            </a:rPr>
            <a:t> διεθνή βέλτιστη πρακτική, κατά την οποία η δημόσια δαπάνη (και οι ιδιωτικές επενδύσεις που αναμένεται να παρακινηθούν σαν αποτέλεσμα αυτής) επικεντρώνονται σε λίγους και σαφώς καθορισμένους τομείς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6BCFC753-7FF3-43D7-842D-B7893C7697E9}" type="parTrans" cxnId="{6320C212-3787-4F84-B1B0-5599E5CC1BCB}">
      <dgm:prSet/>
      <dgm:spPr/>
      <dgm:t>
        <a:bodyPr/>
        <a:lstStyle/>
        <a:p>
          <a:endParaRPr lang="en-GB" sz="1400"/>
        </a:p>
      </dgm:t>
    </dgm:pt>
    <dgm:pt modelId="{C4D2BF8C-3AEC-4EED-9EA8-82F6469D31E8}" type="sibTrans" cxnId="{6320C212-3787-4F84-B1B0-5599E5CC1BCB}">
      <dgm:prSet/>
      <dgm:spPr/>
      <dgm:t>
        <a:bodyPr/>
        <a:lstStyle/>
        <a:p>
          <a:endParaRPr lang="en-GB" sz="1400"/>
        </a:p>
      </dgm:t>
    </dgm:pt>
    <dgm:pt modelId="{E6BE30C8-378E-443E-B79D-470C5BD9C0BE}">
      <dgm:prSet custT="1"/>
      <dgm:spPr/>
      <dgm:t>
        <a:bodyPr/>
        <a:lstStyle/>
        <a:p>
          <a:r>
            <a:rPr lang="el-GR" sz="1400" dirty="0">
              <a:effectLst/>
              <a:latin typeface="Calibri" panose="020F0502020204030204" pitchFamily="34" charset="0"/>
              <a:ea typeface="Yu Gothic Light" panose="020B0300000000000000" pitchFamily="34" charset="-128"/>
              <a:cs typeface="Calibri" panose="020F0502020204030204" pitchFamily="34" charset="0"/>
            </a:rPr>
            <a:t>με μειωμένη επιχειρησιακή ικανότητα για την εφαρμογή της σε περιφερειακό επίπεδο και </a:t>
          </a:r>
        </a:p>
      </dgm:t>
    </dgm:pt>
    <dgm:pt modelId="{C45191C8-E86C-4B36-8A17-35315289CBC5}" type="parTrans" cxnId="{D978B0A2-D08E-4482-8D0F-0A6DE44E13C9}">
      <dgm:prSet/>
      <dgm:spPr/>
      <dgm:t>
        <a:bodyPr/>
        <a:lstStyle/>
        <a:p>
          <a:endParaRPr lang="en-GB" sz="1400"/>
        </a:p>
      </dgm:t>
    </dgm:pt>
    <dgm:pt modelId="{6FD128FC-3EAC-41BB-8ABD-E7788A0D1B78}" type="sibTrans" cxnId="{D978B0A2-D08E-4482-8D0F-0A6DE44E13C9}">
      <dgm:prSet/>
      <dgm:spPr/>
      <dgm:t>
        <a:bodyPr/>
        <a:lstStyle/>
        <a:p>
          <a:endParaRPr lang="en-GB" sz="1400"/>
        </a:p>
      </dgm:t>
    </dgm:pt>
    <dgm:pt modelId="{8A8FCC2B-0837-4F10-9E93-736D73FD3933}">
      <dgm:prSet custT="1"/>
      <dgm:spPr/>
      <dgm:t>
        <a:bodyPr/>
        <a:lstStyle/>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A2AECA5A-5B72-4613-8071-5E9F7C6CA961}" type="parTrans" cxnId="{2FF04FDE-4063-4769-931F-ACCF553BA6E2}">
      <dgm:prSet/>
      <dgm:spPr/>
      <dgm:t>
        <a:bodyPr/>
        <a:lstStyle/>
        <a:p>
          <a:endParaRPr lang="en-GB"/>
        </a:p>
      </dgm:t>
    </dgm:pt>
    <dgm:pt modelId="{D79703F3-F6CC-464C-9116-7BFB7E602E83}" type="sibTrans" cxnId="{2FF04FDE-4063-4769-931F-ACCF553BA6E2}">
      <dgm:prSet/>
      <dgm:spPr/>
      <dgm:t>
        <a:bodyPr/>
        <a:lstStyle/>
        <a:p>
          <a:endParaRPr lang="en-GB"/>
        </a:p>
      </dgm:t>
    </dgm:pt>
    <dgm:pt modelId="{B26961C8-6BE1-4C03-9C0E-97B7BC414874}" type="pres">
      <dgm:prSet presAssocID="{CB4D83D8-B9E6-4D40-AADC-BD95E463E37D}" presName="layout" presStyleCnt="0">
        <dgm:presLayoutVars>
          <dgm:chMax/>
          <dgm:chPref/>
          <dgm:dir/>
          <dgm:resizeHandles/>
        </dgm:presLayoutVars>
      </dgm:prSet>
      <dgm:spPr/>
    </dgm:pt>
    <dgm:pt modelId="{1845ECD4-509A-4433-B41B-2863FF18F057}" type="pres">
      <dgm:prSet presAssocID="{999F1486-4956-49C6-A1B1-D3AE77656C07}" presName="root" presStyleCnt="0">
        <dgm:presLayoutVars>
          <dgm:chMax/>
          <dgm:chPref/>
        </dgm:presLayoutVars>
      </dgm:prSet>
      <dgm:spPr/>
    </dgm:pt>
    <dgm:pt modelId="{32EFBB3D-71EA-4A17-9B1C-9142C1D9C62A}" type="pres">
      <dgm:prSet presAssocID="{999F1486-4956-49C6-A1B1-D3AE77656C07}" presName="rootComposite" presStyleCnt="0">
        <dgm:presLayoutVars/>
      </dgm:prSet>
      <dgm:spPr/>
    </dgm:pt>
    <dgm:pt modelId="{FAAC6EB7-3F1D-4BD7-B55E-10F1F1696EBC}" type="pres">
      <dgm:prSet presAssocID="{999F1486-4956-49C6-A1B1-D3AE77656C07}" presName="ParentAccent" presStyleLbl="alignNode1" presStyleIdx="0" presStyleCnt="2"/>
      <dgm:spPr>
        <a:solidFill>
          <a:schemeClr val="tx1">
            <a:lumMod val="65000"/>
            <a:lumOff val="35000"/>
          </a:schemeClr>
        </a:solidFill>
        <a:ln>
          <a:solidFill>
            <a:srgbClr val="886B48"/>
          </a:solidFill>
        </a:ln>
      </dgm:spPr>
    </dgm:pt>
    <dgm:pt modelId="{0E983B06-C460-4B78-82A3-12C5E20CAE3E}" type="pres">
      <dgm:prSet presAssocID="{999F1486-4956-49C6-A1B1-D3AE77656C07}" presName="ParentSmallAccent" presStyleLbl="fgAcc1" presStyleIdx="0" presStyleCnt="2"/>
      <dgm:spPr>
        <a:solidFill>
          <a:srgbClr val="886B48">
            <a:alpha val="50000"/>
          </a:srgbClr>
        </a:solidFill>
        <a:ln>
          <a:solidFill>
            <a:srgbClr val="886B48"/>
          </a:solidFill>
        </a:ln>
      </dgm:spPr>
    </dgm:pt>
    <dgm:pt modelId="{D29428A2-8556-4335-8866-3F523372EF5C}" type="pres">
      <dgm:prSet presAssocID="{999F1486-4956-49C6-A1B1-D3AE77656C07}" presName="Parent" presStyleLbl="revTx" presStyleIdx="0" presStyleCnt="7">
        <dgm:presLayoutVars>
          <dgm:chMax/>
          <dgm:chPref val="4"/>
          <dgm:bulletEnabled val="1"/>
        </dgm:presLayoutVars>
      </dgm:prSet>
      <dgm:spPr/>
    </dgm:pt>
    <dgm:pt modelId="{FC2C5541-77C5-4193-A13D-620892DC0EA6}" type="pres">
      <dgm:prSet presAssocID="{999F1486-4956-49C6-A1B1-D3AE77656C07}" presName="childShape" presStyleCnt="0">
        <dgm:presLayoutVars>
          <dgm:chMax val="0"/>
          <dgm:chPref val="0"/>
        </dgm:presLayoutVars>
      </dgm:prSet>
      <dgm:spPr/>
    </dgm:pt>
    <dgm:pt modelId="{94E6D447-1435-4B8D-B8AC-0FA239CC99BF}" type="pres">
      <dgm:prSet presAssocID="{57CC54ED-D360-40B3-8CCE-9596BBA8BA31}" presName="childComposite" presStyleCnt="0">
        <dgm:presLayoutVars>
          <dgm:chMax val="0"/>
          <dgm:chPref val="0"/>
        </dgm:presLayoutVars>
      </dgm:prSet>
      <dgm:spPr/>
    </dgm:pt>
    <dgm:pt modelId="{B3BEE6E7-EE32-4319-ACE2-59E6E1C9D2C9}" type="pres">
      <dgm:prSet presAssocID="{57CC54ED-D360-40B3-8CCE-9596BBA8BA31}" presName="ChildAccent" presStyleLbl="solidFgAcc1" presStyleIdx="0" presStyleCnt="5"/>
      <dgm:spPr>
        <a:ln>
          <a:solidFill>
            <a:srgbClr val="886B48"/>
          </a:solidFill>
        </a:ln>
      </dgm:spPr>
    </dgm:pt>
    <dgm:pt modelId="{8207FA9D-330B-4B4E-B6DC-8A276D6D17BD}" type="pres">
      <dgm:prSet presAssocID="{57CC54ED-D360-40B3-8CCE-9596BBA8BA31}" presName="Child" presStyleLbl="revTx" presStyleIdx="1" presStyleCnt="7">
        <dgm:presLayoutVars>
          <dgm:chMax val="0"/>
          <dgm:chPref val="0"/>
          <dgm:bulletEnabled val="1"/>
        </dgm:presLayoutVars>
      </dgm:prSet>
      <dgm:spPr/>
    </dgm:pt>
    <dgm:pt modelId="{8D4D64E5-83FD-447A-9473-5E168D691B95}" type="pres">
      <dgm:prSet presAssocID="{E6BE30C8-378E-443E-B79D-470C5BD9C0BE}" presName="childComposite" presStyleCnt="0">
        <dgm:presLayoutVars>
          <dgm:chMax val="0"/>
          <dgm:chPref val="0"/>
        </dgm:presLayoutVars>
      </dgm:prSet>
      <dgm:spPr/>
    </dgm:pt>
    <dgm:pt modelId="{DCC04683-150C-4798-9C96-D9FF63D1A16D}" type="pres">
      <dgm:prSet presAssocID="{E6BE30C8-378E-443E-B79D-470C5BD9C0BE}" presName="ChildAccent" presStyleLbl="solidFgAcc1" presStyleIdx="1" presStyleCnt="5"/>
      <dgm:spPr>
        <a:ln>
          <a:solidFill>
            <a:srgbClr val="886B48"/>
          </a:solidFill>
        </a:ln>
      </dgm:spPr>
    </dgm:pt>
    <dgm:pt modelId="{BCCC95EB-226E-43BF-9190-AEAB405AA0DD}" type="pres">
      <dgm:prSet presAssocID="{E6BE30C8-378E-443E-B79D-470C5BD9C0BE}" presName="Child" presStyleLbl="revTx" presStyleIdx="2" presStyleCnt="7">
        <dgm:presLayoutVars>
          <dgm:chMax val="0"/>
          <dgm:chPref val="0"/>
          <dgm:bulletEnabled val="1"/>
        </dgm:presLayoutVars>
      </dgm:prSet>
      <dgm:spPr/>
    </dgm:pt>
    <dgm:pt modelId="{ACCD672D-8260-4775-95AD-F29A12925B71}" type="pres">
      <dgm:prSet presAssocID="{2FA249FD-F2FD-4498-A2A3-ED2D1D51C86B}" presName="childComposite" presStyleCnt="0">
        <dgm:presLayoutVars>
          <dgm:chMax val="0"/>
          <dgm:chPref val="0"/>
        </dgm:presLayoutVars>
      </dgm:prSet>
      <dgm:spPr/>
    </dgm:pt>
    <dgm:pt modelId="{020AC52C-A731-4008-BAC8-B07095F07F81}" type="pres">
      <dgm:prSet presAssocID="{2FA249FD-F2FD-4498-A2A3-ED2D1D51C86B}" presName="ChildAccent" presStyleLbl="solidFgAcc1" presStyleIdx="2" presStyleCnt="5"/>
      <dgm:spPr>
        <a:ln>
          <a:solidFill>
            <a:srgbClr val="886B48"/>
          </a:solidFill>
        </a:ln>
      </dgm:spPr>
    </dgm:pt>
    <dgm:pt modelId="{E99D94C8-3D27-4C65-BFC5-FE0229A42859}" type="pres">
      <dgm:prSet presAssocID="{2FA249FD-F2FD-4498-A2A3-ED2D1D51C86B}" presName="Child" presStyleLbl="revTx" presStyleIdx="3" presStyleCnt="7">
        <dgm:presLayoutVars>
          <dgm:chMax val="0"/>
          <dgm:chPref val="0"/>
          <dgm:bulletEnabled val="1"/>
        </dgm:presLayoutVars>
      </dgm:prSet>
      <dgm:spPr/>
    </dgm:pt>
    <dgm:pt modelId="{4E3BAF46-E717-4FBB-9DB8-3C3E794BBFBD}" type="pres">
      <dgm:prSet presAssocID="{39EF3930-D39E-4690-9562-12E7E146A79F}" presName="root" presStyleCnt="0">
        <dgm:presLayoutVars>
          <dgm:chMax/>
          <dgm:chPref/>
        </dgm:presLayoutVars>
      </dgm:prSet>
      <dgm:spPr/>
    </dgm:pt>
    <dgm:pt modelId="{72888533-FECC-4701-867E-FDE923AFB2A9}" type="pres">
      <dgm:prSet presAssocID="{39EF3930-D39E-4690-9562-12E7E146A79F}" presName="rootComposite" presStyleCnt="0">
        <dgm:presLayoutVars/>
      </dgm:prSet>
      <dgm:spPr/>
    </dgm:pt>
    <dgm:pt modelId="{F709A96E-DFBF-4FF7-83AD-C4CAA82F257E}" type="pres">
      <dgm:prSet presAssocID="{39EF3930-D39E-4690-9562-12E7E146A79F}" presName="ParentAccent" presStyleLbl="alignNode1" presStyleIdx="1" presStyleCnt="2"/>
      <dgm:spPr>
        <a:solidFill>
          <a:schemeClr val="tx1">
            <a:lumMod val="65000"/>
            <a:lumOff val="35000"/>
          </a:schemeClr>
        </a:solidFill>
        <a:ln>
          <a:solidFill>
            <a:srgbClr val="886B48"/>
          </a:solidFill>
        </a:ln>
      </dgm:spPr>
    </dgm:pt>
    <dgm:pt modelId="{0B79372C-BA50-41B3-8783-BFF2FCC97031}" type="pres">
      <dgm:prSet presAssocID="{39EF3930-D39E-4690-9562-12E7E146A79F}" presName="ParentSmallAccent" presStyleLbl="fgAcc1" presStyleIdx="1" presStyleCnt="2"/>
      <dgm:spPr>
        <a:solidFill>
          <a:srgbClr val="886B48">
            <a:alpha val="50000"/>
          </a:srgbClr>
        </a:solidFill>
        <a:ln>
          <a:solidFill>
            <a:srgbClr val="886B48"/>
          </a:solidFill>
        </a:ln>
      </dgm:spPr>
    </dgm:pt>
    <dgm:pt modelId="{04E02750-E821-44B5-A4B4-1C85BE8ABBB8}" type="pres">
      <dgm:prSet presAssocID="{39EF3930-D39E-4690-9562-12E7E146A79F}" presName="Parent" presStyleLbl="revTx" presStyleIdx="4" presStyleCnt="7">
        <dgm:presLayoutVars>
          <dgm:chMax/>
          <dgm:chPref val="4"/>
          <dgm:bulletEnabled val="1"/>
        </dgm:presLayoutVars>
      </dgm:prSet>
      <dgm:spPr/>
    </dgm:pt>
    <dgm:pt modelId="{36AC716A-0FF7-4C86-95EA-FF3A6B4CEE1E}" type="pres">
      <dgm:prSet presAssocID="{39EF3930-D39E-4690-9562-12E7E146A79F}" presName="childShape" presStyleCnt="0">
        <dgm:presLayoutVars>
          <dgm:chMax val="0"/>
          <dgm:chPref val="0"/>
        </dgm:presLayoutVars>
      </dgm:prSet>
      <dgm:spPr/>
    </dgm:pt>
    <dgm:pt modelId="{81F480B0-2779-481F-8C5B-EFB2AD345A23}" type="pres">
      <dgm:prSet presAssocID="{8A8FCC2B-0837-4F10-9E93-736D73FD3933}" presName="childComposite" presStyleCnt="0">
        <dgm:presLayoutVars>
          <dgm:chMax val="0"/>
          <dgm:chPref val="0"/>
        </dgm:presLayoutVars>
      </dgm:prSet>
      <dgm:spPr/>
    </dgm:pt>
    <dgm:pt modelId="{F03A578B-B726-4288-BC32-A4B205E9C7F0}" type="pres">
      <dgm:prSet presAssocID="{8A8FCC2B-0837-4F10-9E93-736D73FD3933}" presName="ChildAccent" presStyleLbl="solidFgAcc1" presStyleIdx="3" presStyleCnt="5"/>
      <dgm:spPr>
        <a:ln>
          <a:solidFill>
            <a:srgbClr val="886B48"/>
          </a:solidFill>
        </a:ln>
      </dgm:spPr>
    </dgm:pt>
    <dgm:pt modelId="{9EDB4261-AED9-44FC-9C0E-FCA4EF5373EF}" type="pres">
      <dgm:prSet presAssocID="{8A8FCC2B-0837-4F10-9E93-736D73FD3933}" presName="Child" presStyleLbl="revTx" presStyleIdx="5" presStyleCnt="7">
        <dgm:presLayoutVars>
          <dgm:chMax val="0"/>
          <dgm:chPref val="0"/>
          <dgm:bulletEnabled val="1"/>
        </dgm:presLayoutVars>
      </dgm:prSet>
      <dgm:spPr/>
    </dgm:pt>
    <dgm:pt modelId="{93002AF7-D4A8-40A1-9E51-192128C0E735}" type="pres">
      <dgm:prSet presAssocID="{674D704E-BE46-40F0-B700-17A70C3DC08D}" presName="childComposite" presStyleCnt="0">
        <dgm:presLayoutVars>
          <dgm:chMax val="0"/>
          <dgm:chPref val="0"/>
        </dgm:presLayoutVars>
      </dgm:prSet>
      <dgm:spPr/>
    </dgm:pt>
    <dgm:pt modelId="{3BAB4224-62AE-46FD-A244-5F3F3FDF1F19}" type="pres">
      <dgm:prSet presAssocID="{674D704E-BE46-40F0-B700-17A70C3DC08D}" presName="ChildAccent" presStyleLbl="solidFgAcc1" presStyleIdx="4" presStyleCnt="5"/>
      <dgm:spPr>
        <a:ln>
          <a:solidFill>
            <a:srgbClr val="886B48"/>
          </a:solidFill>
        </a:ln>
      </dgm:spPr>
    </dgm:pt>
    <dgm:pt modelId="{19C6B782-D75A-412A-AE9D-72FE11DC34FA}" type="pres">
      <dgm:prSet presAssocID="{674D704E-BE46-40F0-B700-17A70C3DC08D}" presName="Child" presStyleLbl="revTx" presStyleIdx="6" presStyleCnt="7">
        <dgm:presLayoutVars>
          <dgm:chMax val="0"/>
          <dgm:chPref val="0"/>
          <dgm:bulletEnabled val="1"/>
        </dgm:presLayoutVars>
      </dgm:prSet>
      <dgm:spPr/>
    </dgm:pt>
  </dgm:ptLst>
  <dgm:cxnLst>
    <dgm:cxn modelId="{0CF5A301-6B6E-4AB4-93CF-D5EDCDACF04B}" type="presOf" srcId="{39EF3930-D39E-4690-9562-12E7E146A79F}" destId="{04E02750-E821-44B5-A4B4-1C85BE8ABBB8}" srcOrd="0" destOrd="0" presId="urn:microsoft.com/office/officeart/2008/layout/SquareAccentList"/>
    <dgm:cxn modelId="{21F3C206-157D-4701-B858-3AAD00EA7943}" srcId="{CB4D83D8-B9E6-4D40-AADC-BD95E463E37D}" destId="{999F1486-4956-49C6-A1B1-D3AE77656C07}" srcOrd="0" destOrd="0" parTransId="{1D3D21D0-9457-45AD-9249-FFEF183D1EC3}" sibTransId="{3C504C0D-F422-4FF4-A1D2-C6FCEC7BE7DE}"/>
    <dgm:cxn modelId="{88F99109-E1F0-42DC-B15A-BF29C5FC21F9}" type="presOf" srcId="{8A8FCC2B-0837-4F10-9E93-736D73FD3933}" destId="{9EDB4261-AED9-44FC-9C0E-FCA4EF5373EF}" srcOrd="0" destOrd="0" presId="urn:microsoft.com/office/officeart/2008/layout/SquareAccentList"/>
    <dgm:cxn modelId="{6320C212-3787-4F84-B1B0-5599E5CC1BCB}" srcId="{39EF3930-D39E-4690-9562-12E7E146A79F}" destId="{674D704E-BE46-40F0-B700-17A70C3DC08D}" srcOrd="1" destOrd="0" parTransId="{6BCFC753-7FF3-43D7-842D-B7893C7697E9}" sibTransId="{C4D2BF8C-3AEC-4EED-9EA8-82F6469D31E8}"/>
    <dgm:cxn modelId="{A133A91B-0C4E-4B43-A4FC-8AC8BBD32B00}" type="presOf" srcId="{CB4D83D8-B9E6-4D40-AADC-BD95E463E37D}" destId="{B26961C8-6BE1-4C03-9C0E-97B7BC414874}" srcOrd="0" destOrd="0" presId="urn:microsoft.com/office/officeart/2008/layout/SquareAccentList"/>
    <dgm:cxn modelId="{84811B68-CBA3-444C-8306-ECDD5A3405EE}" srcId="{999F1486-4956-49C6-A1B1-D3AE77656C07}" destId="{2FA249FD-F2FD-4498-A2A3-ED2D1D51C86B}" srcOrd="2" destOrd="0" parTransId="{9C9FCA8A-F765-49F6-8250-2C4E05372B92}" sibTransId="{55A7D319-5C8C-4B9A-95D3-9B6F361FEEF6}"/>
    <dgm:cxn modelId="{2505344E-DB90-4092-92CC-7461434CE6F2}" type="presOf" srcId="{674D704E-BE46-40F0-B700-17A70C3DC08D}" destId="{19C6B782-D75A-412A-AE9D-72FE11DC34FA}" srcOrd="0" destOrd="0" presId="urn:microsoft.com/office/officeart/2008/layout/SquareAccentList"/>
    <dgm:cxn modelId="{3DFC5D56-C960-415C-B5CF-03EC651597D9}" type="presOf" srcId="{57CC54ED-D360-40B3-8CCE-9596BBA8BA31}" destId="{8207FA9D-330B-4B4E-B6DC-8A276D6D17BD}" srcOrd="0" destOrd="0" presId="urn:microsoft.com/office/officeart/2008/layout/SquareAccentList"/>
    <dgm:cxn modelId="{472DE38B-FC58-4B18-8A43-F237C325B66A}" type="presOf" srcId="{2FA249FD-F2FD-4498-A2A3-ED2D1D51C86B}" destId="{E99D94C8-3D27-4C65-BFC5-FE0229A42859}" srcOrd="0" destOrd="0" presId="urn:microsoft.com/office/officeart/2008/layout/SquareAccentList"/>
    <dgm:cxn modelId="{D978B0A2-D08E-4482-8D0F-0A6DE44E13C9}" srcId="{999F1486-4956-49C6-A1B1-D3AE77656C07}" destId="{E6BE30C8-378E-443E-B79D-470C5BD9C0BE}" srcOrd="1" destOrd="0" parTransId="{C45191C8-E86C-4B36-8A17-35315289CBC5}" sibTransId="{6FD128FC-3EAC-41BB-8ABD-E7788A0D1B78}"/>
    <dgm:cxn modelId="{180696BA-357C-45EA-BD1A-2FBC04855B70}" srcId="{CB4D83D8-B9E6-4D40-AADC-BD95E463E37D}" destId="{39EF3930-D39E-4690-9562-12E7E146A79F}" srcOrd="1" destOrd="0" parTransId="{703FAEBA-8C67-4501-950F-863D2E0EF42F}" sibTransId="{FEBDF435-EC6E-49D8-840C-050DC3EE3E90}"/>
    <dgm:cxn modelId="{DF541EBD-3A75-45D7-B17F-DFF8043B4AE8}" srcId="{999F1486-4956-49C6-A1B1-D3AE77656C07}" destId="{57CC54ED-D360-40B3-8CCE-9596BBA8BA31}" srcOrd="0" destOrd="0" parTransId="{FA4D0E3E-3A0B-472E-9DA4-A23B82697E11}" sibTransId="{1AF95893-4BDE-4F2A-A045-F6C84697CF03}"/>
    <dgm:cxn modelId="{972B96C7-AD6B-4184-B22E-B55559758E55}" type="presOf" srcId="{999F1486-4956-49C6-A1B1-D3AE77656C07}" destId="{D29428A2-8556-4335-8866-3F523372EF5C}" srcOrd="0" destOrd="0" presId="urn:microsoft.com/office/officeart/2008/layout/SquareAccentList"/>
    <dgm:cxn modelId="{10FDBFCA-A0DB-4B9D-B54A-236FF58D2F32}" type="presOf" srcId="{E6BE30C8-378E-443E-B79D-470C5BD9C0BE}" destId="{BCCC95EB-226E-43BF-9190-AEAB405AA0DD}" srcOrd="0" destOrd="0" presId="urn:microsoft.com/office/officeart/2008/layout/SquareAccentList"/>
    <dgm:cxn modelId="{2FF04FDE-4063-4769-931F-ACCF553BA6E2}" srcId="{39EF3930-D39E-4690-9562-12E7E146A79F}" destId="{8A8FCC2B-0837-4F10-9E93-736D73FD3933}" srcOrd="0" destOrd="0" parTransId="{A2AECA5A-5B72-4613-8071-5E9F7C6CA961}" sibTransId="{D79703F3-F6CC-464C-9116-7BFB7E602E83}"/>
    <dgm:cxn modelId="{9F3D06DB-F5A4-47BD-855B-4DAC88E67415}" type="presParOf" srcId="{B26961C8-6BE1-4C03-9C0E-97B7BC414874}" destId="{1845ECD4-509A-4433-B41B-2863FF18F057}" srcOrd="0" destOrd="0" presId="urn:microsoft.com/office/officeart/2008/layout/SquareAccentList"/>
    <dgm:cxn modelId="{19615CFA-CC52-4835-BA0B-3B7387B70C20}" type="presParOf" srcId="{1845ECD4-509A-4433-B41B-2863FF18F057}" destId="{32EFBB3D-71EA-4A17-9B1C-9142C1D9C62A}" srcOrd="0" destOrd="0" presId="urn:microsoft.com/office/officeart/2008/layout/SquareAccentList"/>
    <dgm:cxn modelId="{B73841CD-20E1-419A-B24A-E62770625E4E}" type="presParOf" srcId="{32EFBB3D-71EA-4A17-9B1C-9142C1D9C62A}" destId="{FAAC6EB7-3F1D-4BD7-B55E-10F1F1696EBC}" srcOrd="0" destOrd="0" presId="urn:microsoft.com/office/officeart/2008/layout/SquareAccentList"/>
    <dgm:cxn modelId="{FBB6998B-FF33-49D4-9E4F-F15D11053D79}" type="presParOf" srcId="{32EFBB3D-71EA-4A17-9B1C-9142C1D9C62A}" destId="{0E983B06-C460-4B78-82A3-12C5E20CAE3E}" srcOrd="1" destOrd="0" presId="urn:microsoft.com/office/officeart/2008/layout/SquareAccentList"/>
    <dgm:cxn modelId="{230006A5-E103-41C0-9693-A8C3D0B6ECE4}" type="presParOf" srcId="{32EFBB3D-71EA-4A17-9B1C-9142C1D9C62A}" destId="{D29428A2-8556-4335-8866-3F523372EF5C}" srcOrd="2" destOrd="0" presId="urn:microsoft.com/office/officeart/2008/layout/SquareAccentList"/>
    <dgm:cxn modelId="{FA4636CB-A6F9-40BE-8BE1-FCAA0D4B02CD}" type="presParOf" srcId="{1845ECD4-509A-4433-B41B-2863FF18F057}" destId="{FC2C5541-77C5-4193-A13D-620892DC0EA6}" srcOrd="1" destOrd="0" presId="urn:microsoft.com/office/officeart/2008/layout/SquareAccentList"/>
    <dgm:cxn modelId="{7E70C8E5-2CFA-4C58-9289-191EC59B9824}" type="presParOf" srcId="{FC2C5541-77C5-4193-A13D-620892DC0EA6}" destId="{94E6D447-1435-4B8D-B8AC-0FA239CC99BF}" srcOrd="0" destOrd="0" presId="urn:microsoft.com/office/officeart/2008/layout/SquareAccentList"/>
    <dgm:cxn modelId="{68C47FCF-C016-4E21-A0DC-1CB821CA0B66}" type="presParOf" srcId="{94E6D447-1435-4B8D-B8AC-0FA239CC99BF}" destId="{B3BEE6E7-EE32-4319-ACE2-59E6E1C9D2C9}" srcOrd="0" destOrd="0" presId="urn:microsoft.com/office/officeart/2008/layout/SquareAccentList"/>
    <dgm:cxn modelId="{609A0F2C-E71B-45F5-B642-46581A9F36E5}" type="presParOf" srcId="{94E6D447-1435-4B8D-B8AC-0FA239CC99BF}" destId="{8207FA9D-330B-4B4E-B6DC-8A276D6D17BD}" srcOrd="1" destOrd="0" presId="urn:microsoft.com/office/officeart/2008/layout/SquareAccentList"/>
    <dgm:cxn modelId="{E55356DB-494D-45F0-B17D-BEB7F3720C85}" type="presParOf" srcId="{FC2C5541-77C5-4193-A13D-620892DC0EA6}" destId="{8D4D64E5-83FD-447A-9473-5E168D691B95}" srcOrd="1" destOrd="0" presId="urn:microsoft.com/office/officeart/2008/layout/SquareAccentList"/>
    <dgm:cxn modelId="{EA7B4BA3-81F9-43AC-A449-4B8294F6C42C}" type="presParOf" srcId="{8D4D64E5-83FD-447A-9473-5E168D691B95}" destId="{DCC04683-150C-4798-9C96-D9FF63D1A16D}" srcOrd="0" destOrd="0" presId="urn:microsoft.com/office/officeart/2008/layout/SquareAccentList"/>
    <dgm:cxn modelId="{50A98BC9-FF18-4113-A460-B381E57CA3AA}" type="presParOf" srcId="{8D4D64E5-83FD-447A-9473-5E168D691B95}" destId="{BCCC95EB-226E-43BF-9190-AEAB405AA0DD}" srcOrd="1" destOrd="0" presId="urn:microsoft.com/office/officeart/2008/layout/SquareAccentList"/>
    <dgm:cxn modelId="{0801DF9C-1306-46D3-A71A-9B919A7FF87A}" type="presParOf" srcId="{FC2C5541-77C5-4193-A13D-620892DC0EA6}" destId="{ACCD672D-8260-4775-95AD-F29A12925B71}" srcOrd="2" destOrd="0" presId="urn:microsoft.com/office/officeart/2008/layout/SquareAccentList"/>
    <dgm:cxn modelId="{5031BDC9-09C0-43FB-BD62-A73F97CD2C8A}" type="presParOf" srcId="{ACCD672D-8260-4775-95AD-F29A12925B71}" destId="{020AC52C-A731-4008-BAC8-B07095F07F81}" srcOrd="0" destOrd="0" presId="urn:microsoft.com/office/officeart/2008/layout/SquareAccentList"/>
    <dgm:cxn modelId="{BD41FE29-FA93-442E-9A84-B0BAA6589B98}" type="presParOf" srcId="{ACCD672D-8260-4775-95AD-F29A12925B71}" destId="{E99D94C8-3D27-4C65-BFC5-FE0229A42859}" srcOrd="1" destOrd="0" presId="urn:microsoft.com/office/officeart/2008/layout/SquareAccentList"/>
    <dgm:cxn modelId="{8FDB9199-5E9C-4595-AE4E-9B02946750CB}" type="presParOf" srcId="{B26961C8-6BE1-4C03-9C0E-97B7BC414874}" destId="{4E3BAF46-E717-4FBB-9DB8-3C3E794BBFBD}" srcOrd="1" destOrd="0" presId="urn:microsoft.com/office/officeart/2008/layout/SquareAccentList"/>
    <dgm:cxn modelId="{962F912B-F5F8-4206-BC2B-4513F013E52E}" type="presParOf" srcId="{4E3BAF46-E717-4FBB-9DB8-3C3E794BBFBD}" destId="{72888533-FECC-4701-867E-FDE923AFB2A9}" srcOrd="0" destOrd="0" presId="urn:microsoft.com/office/officeart/2008/layout/SquareAccentList"/>
    <dgm:cxn modelId="{FFC63BFB-B7FE-4D47-814D-89B2B99B7486}" type="presParOf" srcId="{72888533-FECC-4701-867E-FDE923AFB2A9}" destId="{F709A96E-DFBF-4FF7-83AD-C4CAA82F257E}" srcOrd="0" destOrd="0" presId="urn:microsoft.com/office/officeart/2008/layout/SquareAccentList"/>
    <dgm:cxn modelId="{0709A194-B686-46FD-9E23-D4C9EE6B8F5F}" type="presParOf" srcId="{72888533-FECC-4701-867E-FDE923AFB2A9}" destId="{0B79372C-BA50-41B3-8783-BFF2FCC97031}" srcOrd="1" destOrd="0" presId="urn:microsoft.com/office/officeart/2008/layout/SquareAccentList"/>
    <dgm:cxn modelId="{F904EBEC-90F7-45EA-9F06-547E7C59532A}" type="presParOf" srcId="{72888533-FECC-4701-867E-FDE923AFB2A9}" destId="{04E02750-E821-44B5-A4B4-1C85BE8ABBB8}" srcOrd="2" destOrd="0" presId="urn:microsoft.com/office/officeart/2008/layout/SquareAccentList"/>
    <dgm:cxn modelId="{887D0DFF-B862-4F81-9C43-10CFF86F576B}" type="presParOf" srcId="{4E3BAF46-E717-4FBB-9DB8-3C3E794BBFBD}" destId="{36AC716A-0FF7-4C86-95EA-FF3A6B4CEE1E}" srcOrd="1" destOrd="0" presId="urn:microsoft.com/office/officeart/2008/layout/SquareAccentList"/>
    <dgm:cxn modelId="{C9A9AFD8-5AA7-44A3-BE62-620FBCDDBAEE}" type="presParOf" srcId="{36AC716A-0FF7-4C86-95EA-FF3A6B4CEE1E}" destId="{81F480B0-2779-481F-8C5B-EFB2AD345A23}" srcOrd="0" destOrd="0" presId="urn:microsoft.com/office/officeart/2008/layout/SquareAccentList"/>
    <dgm:cxn modelId="{DBD2F369-9E18-4700-9FE0-94B1FCF0BA98}" type="presParOf" srcId="{81F480B0-2779-481F-8C5B-EFB2AD345A23}" destId="{F03A578B-B726-4288-BC32-A4B205E9C7F0}" srcOrd="0" destOrd="0" presId="urn:microsoft.com/office/officeart/2008/layout/SquareAccentList"/>
    <dgm:cxn modelId="{2A4DEA7F-BAC0-497C-8360-D32C47719C1D}" type="presParOf" srcId="{81F480B0-2779-481F-8C5B-EFB2AD345A23}" destId="{9EDB4261-AED9-44FC-9C0E-FCA4EF5373EF}" srcOrd="1" destOrd="0" presId="urn:microsoft.com/office/officeart/2008/layout/SquareAccentList"/>
    <dgm:cxn modelId="{8DA101BA-B2B2-4C94-B51C-A5C251248EA4}" type="presParOf" srcId="{36AC716A-0FF7-4C86-95EA-FF3A6B4CEE1E}" destId="{93002AF7-D4A8-40A1-9E51-192128C0E735}" srcOrd="1" destOrd="0" presId="urn:microsoft.com/office/officeart/2008/layout/SquareAccentList"/>
    <dgm:cxn modelId="{F4B1C463-55C8-4C3E-BDDA-C9D23427D0E9}" type="presParOf" srcId="{93002AF7-D4A8-40A1-9E51-192128C0E735}" destId="{3BAB4224-62AE-46FD-A244-5F3F3FDF1F19}" srcOrd="0" destOrd="0" presId="urn:microsoft.com/office/officeart/2008/layout/SquareAccentList"/>
    <dgm:cxn modelId="{27D0B41A-DB56-4D1D-8948-18CA32B65BA8}" type="presParOf" srcId="{93002AF7-D4A8-40A1-9E51-192128C0E735}" destId="{19C6B782-D75A-412A-AE9D-72FE11DC34FA}"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FE8F58-A3B4-4B68-80A2-075EF7D0528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830B1A5D-30CF-44B5-A9D6-25E4F4E60439}">
      <dgm:prSet phldrT="[Κείμενο]" custT="1"/>
      <dgm:spPr>
        <a:ln>
          <a:solidFill>
            <a:srgbClr val="886B48"/>
          </a:solidFill>
        </a:ln>
      </dgm:spPr>
      <dgm:t>
        <a:bodyPr/>
        <a:lstStyle/>
        <a:p>
          <a:pPr>
            <a:buClr>
              <a:srgbClr val="C00000"/>
            </a:buClr>
            <a:buSzTx/>
            <a:buFont typeface="Wingdings" panose="05000000000000000000" pitchFamily="2" charset="2"/>
            <a:buChar char="§"/>
          </a:pPr>
          <a:r>
            <a:rPr lang="el-GR" sz="1200" b="1" dirty="0">
              <a:solidFill>
                <a:schemeClr val="tx1"/>
              </a:solidFill>
              <a:effectLst/>
              <a:latin typeface="+mn-lt"/>
              <a:ea typeface="+mn-ea"/>
              <a:cs typeface="+mn-cs"/>
            </a:rPr>
            <a:t>Διαμόρφωση μιας Στρατηγικής περισσότερο ευθυγραμμισμένης με την ‘</a:t>
          </a:r>
          <a:r>
            <a:rPr lang="el-GR" sz="1200" b="1" i="1" dirty="0" err="1">
              <a:solidFill>
                <a:schemeClr val="tx1"/>
              </a:solidFill>
              <a:effectLst/>
              <a:latin typeface="+mn-lt"/>
              <a:ea typeface="+mn-ea"/>
              <a:cs typeface="+mn-cs"/>
            </a:rPr>
            <a:t>προϊοντική</a:t>
          </a:r>
          <a:r>
            <a:rPr lang="el-GR" sz="1200" b="1" i="1" dirty="0">
              <a:solidFill>
                <a:schemeClr val="tx1"/>
              </a:solidFill>
              <a:effectLst/>
              <a:latin typeface="+mn-lt"/>
              <a:ea typeface="+mn-ea"/>
              <a:cs typeface="+mn-cs"/>
            </a:rPr>
            <a:t>’</a:t>
          </a:r>
          <a:r>
            <a:rPr lang="el-GR" sz="1200" b="1" dirty="0">
              <a:solidFill>
                <a:schemeClr val="tx1"/>
              </a:solidFill>
              <a:effectLst/>
              <a:latin typeface="+mn-lt"/>
              <a:ea typeface="+mn-ea"/>
              <a:cs typeface="+mn-cs"/>
            </a:rPr>
            <a:t> προσέγγιση’:</a:t>
          </a:r>
          <a:endParaRPr lang="en-GB" sz="1200" dirty="0"/>
        </a:p>
      </dgm:t>
    </dgm:pt>
    <dgm:pt modelId="{14AB57E9-6C7C-4E14-93F4-7C0A5B8E29BE}" type="parTrans" cxnId="{81848E89-3497-449C-857E-C0BAC0309C56}">
      <dgm:prSet/>
      <dgm:spPr/>
      <dgm:t>
        <a:bodyPr/>
        <a:lstStyle/>
        <a:p>
          <a:endParaRPr lang="en-GB" sz="1200"/>
        </a:p>
      </dgm:t>
    </dgm:pt>
    <dgm:pt modelId="{5755179C-E9AA-4784-AAC5-85BCE0C8669D}" type="sibTrans" cxnId="{81848E89-3497-449C-857E-C0BAC0309C56}">
      <dgm:prSet/>
      <dgm:spPr/>
      <dgm:t>
        <a:bodyPr/>
        <a:lstStyle/>
        <a:p>
          <a:endParaRPr lang="en-GB" sz="1200"/>
        </a:p>
      </dgm:t>
    </dgm:pt>
    <dgm:pt modelId="{225FF05C-D16C-4907-B828-192084B2CF16}">
      <dgm:prSet custT="1"/>
      <dgm:spPr>
        <a:ln>
          <a:solidFill>
            <a:srgbClr val="886B48"/>
          </a:solidFill>
        </a:ln>
      </dgm:spPr>
      <dgm:t>
        <a:bodyPr/>
        <a:lstStyle/>
        <a:p>
          <a:r>
            <a:rPr lang="el-GR" sz="1200">
              <a:solidFill>
                <a:schemeClr val="tx1"/>
              </a:solidFill>
              <a:effectLst/>
              <a:latin typeface="+mn-lt"/>
              <a:ea typeface="+mn-ea"/>
              <a:cs typeface="+mn-cs"/>
            </a:rPr>
            <a:t>ήτοι με μία περισσότερο στοχευμένη Διαδικασία Επιχειρηματικής Ανακάλυψης με βάση την ύπαρξη κρίσιμης μάζας επιχειρήσεων </a:t>
          </a:r>
          <a:endParaRPr lang="el-GR" sz="1200" dirty="0">
            <a:solidFill>
              <a:schemeClr val="tx1"/>
            </a:solidFill>
            <a:effectLst/>
            <a:latin typeface="+mn-lt"/>
            <a:ea typeface="+mn-ea"/>
            <a:cs typeface="+mn-cs"/>
          </a:endParaRPr>
        </a:p>
      </dgm:t>
    </dgm:pt>
    <dgm:pt modelId="{58FA0857-6EB6-4C25-88B1-46AE91DFCB0B}" type="parTrans" cxnId="{5A952025-31EC-498C-A5AC-40504D44C317}">
      <dgm:prSet/>
      <dgm:spPr/>
      <dgm:t>
        <a:bodyPr/>
        <a:lstStyle/>
        <a:p>
          <a:endParaRPr lang="en-GB" sz="1200"/>
        </a:p>
      </dgm:t>
    </dgm:pt>
    <dgm:pt modelId="{7F48AE3C-7CEF-4492-B92F-4A8FFAE33737}" type="sibTrans" cxnId="{5A952025-31EC-498C-A5AC-40504D44C317}">
      <dgm:prSet/>
      <dgm:spPr/>
      <dgm:t>
        <a:bodyPr/>
        <a:lstStyle/>
        <a:p>
          <a:endParaRPr lang="en-GB" sz="1200"/>
        </a:p>
      </dgm:t>
    </dgm:pt>
    <dgm:pt modelId="{908969C2-C96D-43AA-8143-9225AD4E2275}">
      <dgm:prSet custT="1"/>
      <dgm:spPr>
        <a:ln>
          <a:solidFill>
            <a:srgbClr val="886B48"/>
          </a:solidFill>
        </a:ln>
      </dgm:spPr>
      <dgm:t>
        <a:bodyPr/>
        <a:lstStyle/>
        <a:p>
          <a:r>
            <a:rPr lang="el-GR" sz="1200" b="1">
              <a:solidFill>
                <a:schemeClr val="tx1"/>
              </a:solidFill>
              <a:effectLst/>
              <a:latin typeface="+mn-lt"/>
              <a:ea typeface="+mn-ea"/>
              <a:cs typeface="+mn-cs"/>
            </a:rPr>
            <a:t>Διαμόρφωση μιας Στρατηγικής με σαφή Λογική της Παρέμβασης</a:t>
          </a:r>
          <a:r>
            <a:rPr lang="el-GR" sz="1200">
              <a:solidFill>
                <a:schemeClr val="tx1"/>
              </a:solidFill>
              <a:effectLst/>
              <a:latin typeface="+mn-lt"/>
              <a:ea typeface="+mn-ea"/>
              <a:cs typeface="+mn-cs"/>
            </a:rPr>
            <a:t>: </a:t>
          </a:r>
          <a:endParaRPr lang="el-GR" sz="1200" dirty="0">
            <a:solidFill>
              <a:schemeClr val="tx1"/>
            </a:solidFill>
            <a:effectLst/>
            <a:latin typeface="+mn-lt"/>
            <a:ea typeface="+mn-ea"/>
            <a:cs typeface="+mn-cs"/>
          </a:endParaRPr>
        </a:p>
      </dgm:t>
    </dgm:pt>
    <dgm:pt modelId="{5839D691-C9BC-4D5C-9007-0675F221F39E}" type="parTrans" cxnId="{7763A701-E9AD-4D7A-92DC-0E083924B8F6}">
      <dgm:prSet/>
      <dgm:spPr/>
      <dgm:t>
        <a:bodyPr/>
        <a:lstStyle/>
        <a:p>
          <a:endParaRPr lang="en-GB" sz="1200"/>
        </a:p>
      </dgm:t>
    </dgm:pt>
    <dgm:pt modelId="{DDB79B94-0CBD-437E-BD7F-3E1B1C28F3C3}" type="sibTrans" cxnId="{7763A701-E9AD-4D7A-92DC-0E083924B8F6}">
      <dgm:prSet/>
      <dgm:spPr/>
      <dgm:t>
        <a:bodyPr/>
        <a:lstStyle/>
        <a:p>
          <a:endParaRPr lang="en-GB" sz="1200"/>
        </a:p>
      </dgm:t>
    </dgm:pt>
    <dgm:pt modelId="{3390F6C6-11D6-40DE-906D-A8E66FFC6C2D}">
      <dgm:prSet custT="1"/>
      <dgm:spPr>
        <a:ln>
          <a:solidFill>
            <a:srgbClr val="886B48"/>
          </a:solidFill>
        </a:ln>
      </dgm:spPr>
      <dgm:t>
        <a:bodyPr/>
        <a:lstStyle/>
        <a:p>
          <a:r>
            <a:rPr lang="el-GR" sz="1200">
              <a:solidFill>
                <a:schemeClr val="tx1"/>
              </a:solidFill>
              <a:effectLst/>
              <a:latin typeface="+mn-lt"/>
              <a:ea typeface="+mn-ea"/>
              <a:cs typeface="+mn-cs"/>
            </a:rPr>
            <a:t>διασφάλιση της σχέσης ‘αιτίου-αιτιατού’ και ανάπτυξη δομημένου συστήματος δεικτών (κορμού/διαθρωτικών/αποτελέσματος/εκροών) </a:t>
          </a:r>
          <a:endParaRPr lang="el-GR" sz="1200" dirty="0">
            <a:solidFill>
              <a:schemeClr val="tx1"/>
            </a:solidFill>
            <a:effectLst/>
            <a:latin typeface="+mn-lt"/>
            <a:ea typeface="+mn-ea"/>
            <a:cs typeface="+mn-cs"/>
          </a:endParaRPr>
        </a:p>
      </dgm:t>
    </dgm:pt>
    <dgm:pt modelId="{42A65DFE-2D5C-484C-AED3-57774628636C}" type="parTrans" cxnId="{BD556038-C92A-41C4-9BC8-90BACC1A1011}">
      <dgm:prSet/>
      <dgm:spPr/>
      <dgm:t>
        <a:bodyPr/>
        <a:lstStyle/>
        <a:p>
          <a:endParaRPr lang="en-GB" sz="1200"/>
        </a:p>
      </dgm:t>
    </dgm:pt>
    <dgm:pt modelId="{551E9384-AC94-4420-996C-36B520DF8F31}" type="sibTrans" cxnId="{BD556038-C92A-41C4-9BC8-90BACC1A1011}">
      <dgm:prSet/>
      <dgm:spPr/>
      <dgm:t>
        <a:bodyPr/>
        <a:lstStyle/>
        <a:p>
          <a:endParaRPr lang="en-GB" sz="1200"/>
        </a:p>
      </dgm:t>
    </dgm:pt>
    <dgm:pt modelId="{1B77FCE3-D476-4E8D-A34F-F9F5E5A8BA9D}">
      <dgm:prSet custT="1"/>
      <dgm:spPr>
        <a:ln>
          <a:solidFill>
            <a:srgbClr val="886B48"/>
          </a:solidFill>
        </a:ln>
      </dgm:spPr>
      <dgm:t>
        <a:bodyPr/>
        <a:lstStyle/>
        <a:p>
          <a:r>
            <a:rPr lang="el-GR" sz="1200">
              <a:solidFill>
                <a:schemeClr val="tx1"/>
              </a:solidFill>
              <a:effectLst/>
              <a:latin typeface="+mn-lt"/>
              <a:ea typeface="+mn-ea"/>
              <a:cs typeface="+mn-cs"/>
            </a:rPr>
            <a:t>ποσοτικοποίηση της συμβολής των δράσεων στην επίτευξη της επιδιωκόμενης αλλαγής</a:t>
          </a:r>
          <a:endParaRPr lang="el-GR" sz="1200" dirty="0">
            <a:solidFill>
              <a:schemeClr val="tx1"/>
            </a:solidFill>
            <a:effectLst/>
            <a:latin typeface="+mn-lt"/>
            <a:ea typeface="+mn-ea"/>
            <a:cs typeface="+mn-cs"/>
          </a:endParaRPr>
        </a:p>
      </dgm:t>
    </dgm:pt>
    <dgm:pt modelId="{1E117BDB-7B18-4AD1-BEB6-4C7623FB73DE}" type="parTrans" cxnId="{9D2EFDBC-587B-4856-B42B-5B509316A3AA}">
      <dgm:prSet/>
      <dgm:spPr/>
      <dgm:t>
        <a:bodyPr/>
        <a:lstStyle/>
        <a:p>
          <a:endParaRPr lang="en-GB" sz="1200"/>
        </a:p>
      </dgm:t>
    </dgm:pt>
    <dgm:pt modelId="{1B7CD4C0-FCD5-4CE4-A908-1F71734926D3}" type="sibTrans" cxnId="{9D2EFDBC-587B-4856-B42B-5B509316A3AA}">
      <dgm:prSet/>
      <dgm:spPr/>
      <dgm:t>
        <a:bodyPr/>
        <a:lstStyle/>
        <a:p>
          <a:endParaRPr lang="en-GB" sz="1200"/>
        </a:p>
      </dgm:t>
    </dgm:pt>
    <dgm:pt modelId="{D206876F-CF3F-4583-B962-4A33BB2F3E1B}">
      <dgm:prSet custT="1"/>
      <dgm:spPr>
        <a:ln>
          <a:solidFill>
            <a:srgbClr val="886B48"/>
          </a:solidFill>
        </a:ln>
      </dgm:spPr>
      <dgm:t>
        <a:bodyPr/>
        <a:lstStyle/>
        <a:p>
          <a:r>
            <a:rPr lang="el-GR" sz="1200" b="1">
              <a:solidFill>
                <a:schemeClr val="tx1"/>
              </a:solidFill>
              <a:effectLst/>
              <a:latin typeface="+mn-lt"/>
              <a:ea typeface="+mn-ea"/>
              <a:cs typeface="+mn-cs"/>
            </a:rPr>
            <a:t>Θεσμοθέτηση της ΔΕΑ ως μιας συστηματικής και συστημικής δυναμικής διεργασίας</a:t>
          </a:r>
          <a:r>
            <a:rPr lang="el-GR" sz="1200">
              <a:solidFill>
                <a:schemeClr val="tx1"/>
              </a:solidFill>
              <a:effectLst/>
              <a:latin typeface="+mn-lt"/>
              <a:ea typeface="+mn-ea"/>
              <a:cs typeface="+mn-cs"/>
            </a:rPr>
            <a:t>:</a:t>
          </a:r>
          <a:endParaRPr lang="el-GR" sz="1200" dirty="0">
            <a:solidFill>
              <a:schemeClr val="tx1"/>
            </a:solidFill>
            <a:effectLst/>
            <a:latin typeface="+mn-lt"/>
            <a:ea typeface="+mn-ea"/>
            <a:cs typeface="+mn-cs"/>
          </a:endParaRPr>
        </a:p>
      </dgm:t>
    </dgm:pt>
    <dgm:pt modelId="{6497F973-9167-4A9A-BB6A-959A5AB43D05}" type="parTrans" cxnId="{DC3C5947-0267-4A54-8018-8E38ED9B6ACB}">
      <dgm:prSet/>
      <dgm:spPr/>
      <dgm:t>
        <a:bodyPr/>
        <a:lstStyle/>
        <a:p>
          <a:endParaRPr lang="en-GB" sz="1200"/>
        </a:p>
      </dgm:t>
    </dgm:pt>
    <dgm:pt modelId="{B355BBCF-5A36-4C2A-8884-EB843F204565}" type="sibTrans" cxnId="{DC3C5947-0267-4A54-8018-8E38ED9B6ACB}">
      <dgm:prSet/>
      <dgm:spPr/>
      <dgm:t>
        <a:bodyPr/>
        <a:lstStyle/>
        <a:p>
          <a:endParaRPr lang="en-GB" sz="1200"/>
        </a:p>
      </dgm:t>
    </dgm:pt>
    <dgm:pt modelId="{6B6BF740-1CD4-4061-BC03-ADD2948A23B3}">
      <dgm:prSet custT="1"/>
      <dgm:spPr>
        <a:ln>
          <a:solidFill>
            <a:srgbClr val="886B48"/>
          </a:solidFill>
        </a:ln>
      </dgm:spPr>
      <dgm:t>
        <a:bodyPr/>
        <a:lstStyle/>
        <a:p>
          <a:r>
            <a:rPr lang="el-GR" sz="1200">
              <a:solidFill>
                <a:schemeClr val="tx1"/>
              </a:solidFill>
              <a:effectLst/>
              <a:latin typeface="+mn-lt"/>
              <a:ea typeface="+mn-ea"/>
              <a:cs typeface="+mn-cs"/>
            </a:rPr>
            <a:t>στο επίκεντρο των πολιτικών οικονομικής και κοινωνικής ανάπτυξης</a:t>
          </a:r>
          <a:endParaRPr lang="el-GR" sz="1200" dirty="0">
            <a:solidFill>
              <a:schemeClr val="tx1"/>
            </a:solidFill>
            <a:effectLst/>
            <a:latin typeface="+mn-lt"/>
            <a:ea typeface="+mn-ea"/>
            <a:cs typeface="+mn-cs"/>
          </a:endParaRPr>
        </a:p>
      </dgm:t>
    </dgm:pt>
    <dgm:pt modelId="{597BC5EE-8062-489E-A7AD-B890D9568553}" type="parTrans" cxnId="{6C7F1FE9-50E6-4F2A-98A2-4B5607437F48}">
      <dgm:prSet/>
      <dgm:spPr/>
      <dgm:t>
        <a:bodyPr/>
        <a:lstStyle/>
        <a:p>
          <a:endParaRPr lang="en-GB" sz="1200"/>
        </a:p>
      </dgm:t>
    </dgm:pt>
    <dgm:pt modelId="{C38B2DCA-04FB-4BC2-8B7D-C167CC55E746}" type="sibTrans" cxnId="{6C7F1FE9-50E6-4F2A-98A2-4B5607437F48}">
      <dgm:prSet/>
      <dgm:spPr/>
      <dgm:t>
        <a:bodyPr/>
        <a:lstStyle/>
        <a:p>
          <a:endParaRPr lang="en-GB" sz="1200"/>
        </a:p>
      </dgm:t>
    </dgm:pt>
    <dgm:pt modelId="{CAB96CB1-D1BC-4F67-B77D-2F84DFC539F8}">
      <dgm:prSet custT="1"/>
      <dgm:spPr>
        <a:ln>
          <a:solidFill>
            <a:srgbClr val="886B48"/>
          </a:solidFill>
        </a:ln>
      </dgm:spPr>
      <dgm:t>
        <a:bodyPr/>
        <a:lstStyle/>
        <a:p>
          <a:r>
            <a:rPr lang="el-GR" sz="1200" b="1">
              <a:solidFill>
                <a:schemeClr val="tx1"/>
              </a:solidFill>
              <a:effectLst/>
              <a:latin typeface="+mn-lt"/>
              <a:ea typeface="+mn-ea"/>
              <a:cs typeface="+mn-cs"/>
            </a:rPr>
            <a:t>Αναβάθμιση του πλαισίου για τον βέλτιστο ‘καθορισμό προτεραιοτήτων’:</a:t>
          </a:r>
          <a:endParaRPr lang="el-GR" sz="1200" b="1" dirty="0">
            <a:solidFill>
              <a:schemeClr val="tx1"/>
            </a:solidFill>
            <a:effectLst/>
            <a:latin typeface="+mn-lt"/>
            <a:ea typeface="+mn-ea"/>
            <a:cs typeface="+mn-cs"/>
          </a:endParaRPr>
        </a:p>
      </dgm:t>
    </dgm:pt>
    <dgm:pt modelId="{ED386FFE-2F26-4601-BF20-49D8C4B8D4D3}" type="parTrans" cxnId="{D02AFB76-A7F8-473E-AD2C-DD64CDD09C85}">
      <dgm:prSet/>
      <dgm:spPr/>
      <dgm:t>
        <a:bodyPr/>
        <a:lstStyle/>
        <a:p>
          <a:endParaRPr lang="en-GB" sz="1200"/>
        </a:p>
      </dgm:t>
    </dgm:pt>
    <dgm:pt modelId="{898B0EAC-1554-4A5B-99D8-981C23D6C113}" type="sibTrans" cxnId="{D02AFB76-A7F8-473E-AD2C-DD64CDD09C85}">
      <dgm:prSet/>
      <dgm:spPr/>
      <dgm:t>
        <a:bodyPr/>
        <a:lstStyle/>
        <a:p>
          <a:endParaRPr lang="en-GB" sz="1200"/>
        </a:p>
      </dgm:t>
    </dgm:pt>
    <dgm:pt modelId="{36106A62-D090-4E3A-83BE-13180ED099BE}">
      <dgm:prSet custT="1"/>
      <dgm:spPr>
        <a:ln>
          <a:solidFill>
            <a:srgbClr val="886B48"/>
          </a:solidFill>
        </a:ln>
      </dgm:spPr>
      <dgm:t>
        <a:bodyPr/>
        <a:lstStyle/>
        <a:p>
          <a:r>
            <a:rPr lang="el-GR" sz="1200">
              <a:solidFill>
                <a:schemeClr val="tx1"/>
              </a:solidFill>
              <a:effectLst/>
              <a:latin typeface="+mn-lt"/>
              <a:ea typeface="+mn-ea"/>
              <a:cs typeface="+mn-cs"/>
            </a:rPr>
            <a:t>σε συνάφεια με τις ανάγκες της οικονομίας αλλά και με τις δυνατότητες των επιχειρήσεων</a:t>
          </a:r>
          <a:endParaRPr lang="el-GR" sz="1200" dirty="0">
            <a:solidFill>
              <a:schemeClr val="tx1"/>
            </a:solidFill>
            <a:effectLst/>
            <a:latin typeface="+mn-lt"/>
            <a:ea typeface="+mn-ea"/>
            <a:cs typeface="+mn-cs"/>
          </a:endParaRPr>
        </a:p>
      </dgm:t>
    </dgm:pt>
    <dgm:pt modelId="{1ADFF06B-CCBF-400F-960B-1EB4D8B456FA}" type="parTrans" cxnId="{52EFDE98-2867-43ED-A784-CE5B00E33359}">
      <dgm:prSet/>
      <dgm:spPr/>
      <dgm:t>
        <a:bodyPr/>
        <a:lstStyle/>
        <a:p>
          <a:endParaRPr lang="en-GB" sz="1200"/>
        </a:p>
      </dgm:t>
    </dgm:pt>
    <dgm:pt modelId="{DE28C0C3-14AC-4057-96AF-EEC1592A14D5}" type="sibTrans" cxnId="{52EFDE98-2867-43ED-A784-CE5B00E33359}">
      <dgm:prSet/>
      <dgm:spPr/>
      <dgm:t>
        <a:bodyPr/>
        <a:lstStyle/>
        <a:p>
          <a:endParaRPr lang="en-GB" sz="1200"/>
        </a:p>
      </dgm:t>
    </dgm:pt>
    <dgm:pt modelId="{72F55401-6D2B-4F02-985D-6AAD64E6A027}">
      <dgm:prSet custT="1"/>
      <dgm:spPr>
        <a:ln>
          <a:solidFill>
            <a:srgbClr val="886B48"/>
          </a:solidFill>
        </a:ln>
      </dgm:spPr>
      <dgm:t>
        <a:bodyPr/>
        <a:lstStyle/>
        <a:p>
          <a:r>
            <a:rPr lang="el-GR" sz="1200" b="1">
              <a:solidFill>
                <a:schemeClr val="tx1"/>
              </a:solidFill>
              <a:effectLst/>
              <a:latin typeface="+mn-lt"/>
              <a:ea typeface="+mn-ea"/>
              <a:cs typeface="+mn-cs"/>
            </a:rPr>
            <a:t>Επανεξέταση του μεγάλου πλήθους των προτεραιοτήτων </a:t>
          </a:r>
          <a:endParaRPr lang="el-GR" sz="1200" b="1" dirty="0">
            <a:solidFill>
              <a:schemeClr val="tx1"/>
            </a:solidFill>
            <a:effectLst/>
            <a:latin typeface="+mn-lt"/>
            <a:ea typeface="+mn-ea"/>
            <a:cs typeface="+mn-cs"/>
          </a:endParaRPr>
        </a:p>
      </dgm:t>
    </dgm:pt>
    <dgm:pt modelId="{8E9CF6B6-27CB-40D9-B1FB-0FB9CE7F3EB4}" type="parTrans" cxnId="{7FF90BA6-454B-4835-BE50-EBA550863780}">
      <dgm:prSet/>
      <dgm:spPr/>
      <dgm:t>
        <a:bodyPr/>
        <a:lstStyle/>
        <a:p>
          <a:endParaRPr lang="en-GB" sz="1200"/>
        </a:p>
      </dgm:t>
    </dgm:pt>
    <dgm:pt modelId="{A3B87D3E-0029-4A73-A9CF-2617AB23E2FD}" type="sibTrans" cxnId="{7FF90BA6-454B-4835-BE50-EBA550863780}">
      <dgm:prSet/>
      <dgm:spPr/>
      <dgm:t>
        <a:bodyPr/>
        <a:lstStyle/>
        <a:p>
          <a:endParaRPr lang="en-GB" sz="1200"/>
        </a:p>
      </dgm:t>
    </dgm:pt>
    <dgm:pt modelId="{8F904254-8A00-40DD-B9F7-1BB4F14E1267}">
      <dgm:prSet custT="1"/>
      <dgm:spPr>
        <a:ln>
          <a:solidFill>
            <a:srgbClr val="886B48"/>
          </a:solidFill>
        </a:ln>
      </dgm:spPr>
      <dgm:t>
        <a:bodyPr/>
        <a:lstStyle/>
        <a:p>
          <a:r>
            <a:rPr lang="el-GR" sz="1200">
              <a:solidFill>
                <a:schemeClr val="tx1"/>
              </a:solidFill>
              <a:effectLst/>
              <a:latin typeface="+mn-lt"/>
              <a:ea typeface="+mn-ea"/>
              <a:cs typeface="+mn-cs"/>
            </a:rPr>
            <a:t>για την ενδεχόμενη μείωσή του (</a:t>
          </a:r>
          <a:r>
            <a:rPr lang="el-GR" sz="1200" i="1">
              <a:solidFill>
                <a:schemeClr val="tx1"/>
              </a:solidFill>
              <a:effectLst/>
              <a:latin typeface="+mn-lt"/>
              <a:ea typeface="+mn-ea"/>
              <a:cs typeface="+mn-cs"/>
            </a:rPr>
            <a:t>ισορροπία μεταξύ εξειδίκευσης και υποστήριξης μιας περισσότερο ανοιχτής καινοτομίας</a:t>
          </a:r>
          <a:r>
            <a:rPr lang="el-GR" sz="1200">
              <a:solidFill>
                <a:schemeClr val="tx1"/>
              </a:solidFill>
              <a:effectLst/>
              <a:latin typeface="+mn-lt"/>
              <a:ea typeface="+mn-ea"/>
              <a:cs typeface="+mn-cs"/>
            </a:rPr>
            <a:t>) </a:t>
          </a:r>
          <a:endParaRPr lang="en-GB" sz="1200" dirty="0">
            <a:solidFill>
              <a:schemeClr val="tx1"/>
            </a:solidFill>
            <a:effectLst/>
            <a:latin typeface="+mn-lt"/>
            <a:ea typeface="+mn-ea"/>
            <a:cs typeface="+mn-cs"/>
          </a:endParaRPr>
        </a:p>
      </dgm:t>
    </dgm:pt>
    <dgm:pt modelId="{88F503DD-D43F-4C09-941F-103E96E02121}" type="parTrans" cxnId="{5F4561EF-38DB-40E4-B103-E83799DD396F}">
      <dgm:prSet/>
      <dgm:spPr/>
      <dgm:t>
        <a:bodyPr/>
        <a:lstStyle/>
        <a:p>
          <a:endParaRPr lang="en-GB" sz="1200"/>
        </a:p>
      </dgm:t>
    </dgm:pt>
    <dgm:pt modelId="{BC22F7BC-FEC8-4429-8F38-D709CDD83803}" type="sibTrans" cxnId="{5F4561EF-38DB-40E4-B103-E83799DD396F}">
      <dgm:prSet/>
      <dgm:spPr/>
      <dgm:t>
        <a:bodyPr/>
        <a:lstStyle/>
        <a:p>
          <a:endParaRPr lang="en-GB" sz="1200"/>
        </a:p>
      </dgm:t>
    </dgm:pt>
    <dgm:pt modelId="{1B72D847-20C3-4E4D-96DE-A138E5DFFD57}" type="pres">
      <dgm:prSet presAssocID="{A1FE8F58-A3B4-4B68-80A2-075EF7D0528E}" presName="Name0" presStyleCnt="0">
        <dgm:presLayoutVars>
          <dgm:dir/>
          <dgm:resizeHandles val="exact"/>
        </dgm:presLayoutVars>
      </dgm:prSet>
      <dgm:spPr/>
    </dgm:pt>
    <dgm:pt modelId="{3A914B2D-FE99-4D54-B836-2970908E83CE}" type="pres">
      <dgm:prSet presAssocID="{830B1A5D-30CF-44B5-A9D6-25E4F4E60439}" presName="composite" presStyleCnt="0"/>
      <dgm:spPr/>
    </dgm:pt>
    <dgm:pt modelId="{EEA0B7B7-6BD1-4A90-852F-16A1D8E1E49E}" type="pres">
      <dgm:prSet presAssocID="{830B1A5D-30CF-44B5-A9D6-25E4F4E60439}" presName="rect1" presStyleLbl="trAlignAcc1" presStyleIdx="0" presStyleCnt="5">
        <dgm:presLayoutVars>
          <dgm:bulletEnabled val="1"/>
        </dgm:presLayoutVars>
      </dgm:prSet>
      <dgm:spPr/>
    </dgm:pt>
    <dgm:pt modelId="{68550096-A517-4997-AEC4-B4B35E8009E7}" type="pres">
      <dgm:prSet presAssocID="{830B1A5D-30CF-44B5-A9D6-25E4F4E60439}" presName="rect2" presStyleLbl="fgImgPlace1" presStyleIdx="0" presStyleCnt="5"/>
      <dgm:spPr>
        <a:solidFill>
          <a:schemeClr val="tx1">
            <a:lumMod val="65000"/>
            <a:lumOff val="35000"/>
          </a:schemeClr>
        </a:solidFill>
      </dgm:spPr>
    </dgm:pt>
    <dgm:pt modelId="{84305522-49E3-477D-879A-EAC425263A5A}" type="pres">
      <dgm:prSet presAssocID="{5755179C-E9AA-4784-AAC5-85BCE0C8669D}" presName="sibTrans" presStyleCnt="0"/>
      <dgm:spPr/>
    </dgm:pt>
    <dgm:pt modelId="{369DCF38-CB39-4A72-9118-D0A5D4B1FA83}" type="pres">
      <dgm:prSet presAssocID="{908969C2-C96D-43AA-8143-9225AD4E2275}" presName="composite" presStyleCnt="0"/>
      <dgm:spPr/>
    </dgm:pt>
    <dgm:pt modelId="{C8C5CC30-B34C-48BD-882D-18295CE51422}" type="pres">
      <dgm:prSet presAssocID="{908969C2-C96D-43AA-8143-9225AD4E2275}" presName="rect1" presStyleLbl="trAlignAcc1" presStyleIdx="1" presStyleCnt="5">
        <dgm:presLayoutVars>
          <dgm:bulletEnabled val="1"/>
        </dgm:presLayoutVars>
      </dgm:prSet>
      <dgm:spPr/>
    </dgm:pt>
    <dgm:pt modelId="{F7C44C65-F840-4A2E-BFF4-BE3CC4B19AE2}" type="pres">
      <dgm:prSet presAssocID="{908969C2-C96D-43AA-8143-9225AD4E2275}" presName="rect2" presStyleLbl="fgImgPlace1" presStyleIdx="1" presStyleCnt="5"/>
      <dgm:spPr>
        <a:solidFill>
          <a:schemeClr val="tx1">
            <a:lumMod val="65000"/>
            <a:lumOff val="35000"/>
          </a:schemeClr>
        </a:solidFill>
      </dgm:spPr>
    </dgm:pt>
    <dgm:pt modelId="{0A271123-6B16-4C93-A192-CE974364A3BD}" type="pres">
      <dgm:prSet presAssocID="{DDB79B94-0CBD-437E-BD7F-3E1B1C28F3C3}" presName="sibTrans" presStyleCnt="0"/>
      <dgm:spPr/>
    </dgm:pt>
    <dgm:pt modelId="{4A4F84CE-952D-49BC-813D-6E66295B9F6B}" type="pres">
      <dgm:prSet presAssocID="{D206876F-CF3F-4583-B962-4A33BB2F3E1B}" presName="composite" presStyleCnt="0"/>
      <dgm:spPr/>
    </dgm:pt>
    <dgm:pt modelId="{9189FB9B-6717-4745-AFDB-F0D9DA18BC82}" type="pres">
      <dgm:prSet presAssocID="{D206876F-CF3F-4583-B962-4A33BB2F3E1B}" presName="rect1" presStyleLbl="trAlignAcc1" presStyleIdx="2" presStyleCnt="5">
        <dgm:presLayoutVars>
          <dgm:bulletEnabled val="1"/>
        </dgm:presLayoutVars>
      </dgm:prSet>
      <dgm:spPr/>
    </dgm:pt>
    <dgm:pt modelId="{3EDC7C75-B4A1-4666-8B65-5DC4CFAE45CC}" type="pres">
      <dgm:prSet presAssocID="{D206876F-CF3F-4583-B962-4A33BB2F3E1B}" presName="rect2" presStyleLbl="fgImgPlace1" presStyleIdx="2" presStyleCnt="5"/>
      <dgm:spPr>
        <a:solidFill>
          <a:schemeClr val="tx1">
            <a:lumMod val="65000"/>
            <a:lumOff val="35000"/>
          </a:schemeClr>
        </a:solidFill>
      </dgm:spPr>
    </dgm:pt>
    <dgm:pt modelId="{02020357-8672-4395-8521-647546CA7B0A}" type="pres">
      <dgm:prSet presAssocID="{B355BBCF-5A36-4C2A-8884-EB843F204565}" presName="sibTrans" presStyleCnt="0"/>
      <dgm:spPr/>
    </dgm:pt>
    <dgm:pt modelId="{3C9F61D9-9BD7-49A4-A39B-EEDAA07ECC00}" type="pres">
      <dgm:prSet presAssocID="{CAB96CB1-D1BC-4F67-B77D-2F84DFC539F8}" presName="composite" presStyleCnt="0"/>
      <dgm:spPr/>
    </dgm:pt>
    <dgm:pt modelId="{67421646-DC1E-4BD7-92DA-34083C939C85}" type="pres">
      <dgm:prSet presAssocID="{CAB96CB1-D1BC-4F67-B77D-2F84DFC539F8}" presName="rect1" presStyleLbl="trAlignAcc1" presStyleIdx="3" presStyleCnt="5" custLinFactNeighborX="29" custLinFactNeighborY="2756">
        <dgm:presLayoutVars>
          <dgm:bulletEnabled val="1"/>
        </dgm:presLayoutVars>
      </dgm:prSet>
      <dgm:spPr/>
    </dgm:pt>
    <dgm:pt modelId="{8B5E87CD-2754-468F-BFF9-AC84345F24A7}" type="pres">
      <dgm:prSet presAssocID="{CAB96CB1-D1BC-4F67-B77D-2F84DFC539F8}" presName="rect2" presStyleLbl="fgImgPlace1" presStyleIdx="3" presStyleCnt="5"/>
      <dgm:spPr>
        <a:solidFill>
          <a:schemeClr val="tx1">
            <a:lumMod val="65000"/>
            <a:lumOff val="35000"/>
          </a:schemeClr>
        </a:solidFill>
      </dgm:spPr>
    </dgm:pt>
    <dgm:pt modelId="{B40ACC2E-5A43-4511-895B-BBA6935DA0CA}" type="pres">
      <dgm:prSet presAssocID="{898B0EAC-1554-4A5B-99D8-981C23D6C113}" presName="sibTrans" presStyleCnt="0"/>
      <dgm:spPr/>
    </dgm:pt>
    <dgm:pt modelId="{5E8A6BA2-F81B-41F0-AA5B-4DF0178CF3AE}" type="pres">
      <dgm:prSet presAssocID="{72F55401-6D2B-4F02-985D-6AAD64E6A027}" presName="composite" presStyleCnt="0"/>
      <dgm:spPr/>
    </dgm:pt>
    <dgm:pt modelId="{2F37300D-DA16-40BC-8983-DEB753042652}" type="pres">
      <dgm:prSet presAssocID="{72F55401-6D2B-4F02-985D-6AAD64E6A027}" presName="rect1" presStyleLbl="trAlignAcc1" presStyleIdx="4" presStyleCnt="5">
        <dgm:presLayoutVars>
          <dgm:bulletEnabled val="1"/>
        </dgm:presLayoutVars>
      </dgm:prSet>
      <dgm:spPr/>
    </dgm:pt>
    <dgm:pt modelId="{82D25323-0CF9-40CD-9051-6D2B8E8300C7}" type="pres">
      <dgm:prSet presAssocID="{72F55401-6D2B-4F02-985D-6AAD64E6A027}" presName="rect2" presStyleLbl="fgImgPlace1" presStyleIdx="4" presStyleCnt="5"/>
      <dgm:spPr>
        <a:solidFill>
          <a:schemeClr val="tx1">
            <a:lumMod val="65000"/>
            <a:lumOff val="35000"/>
          </a:schemeClr>
        </a:solidFill>
      </dgm:spPr>
    </dgm:pt>
  </dgm:ptLst>
  <dgm:cxnLst>
    <dgm:cxn modelId="{7763A701-E9AD-4D7A-92DC-0E083924B8F6}" srcId="{A1FE8F58-A3B4-4B68-80A2-075EF7D0528E}" destId="{908969C2-C96D-43AA-8143-9225AD4E2275}" srcOrd="1" destOrd="0" parTransId="{5839D691-C9BC-4D5C-9007-0675F221F39E}" sibTransId="{DDB79B94-0CBD-437E-BD7F-3E1B1C28F3C3}"/>
    <dgm:cxn modelId="{5A952025-31EC-498C-A5AC-40504D44C317}" srcId="{830B1A5D-30CF-44B5-A9D6-25E4F4E60439}" destId="{225FF05C-D16C-4907-B828-192084B2CF16}" srcOrd="0" destOrd="0" parTransId="{58FA0857-6EB6-4C25-88B1-46AE91DFCB0B}" sibTransId="{7F48AE3C-7CEF-4492-B92F-4A8FFAE33737}"/>
    <dgm:cxn modelId="{68F6D425-2442-441A-968B-97BD4806552B}" type="presOf" srcId="{6B6BF740-1CD4-4061-BC03-ADD2948A23B3}" destId="{9189FB9B-6717-4745-AFDB-F0D9DA18BC82}" srcOrd="0" destOrd="1" presId="urn:microsoft.com/office/officeart/2008/layout/PictureStrips"/>
    <dgm:cxn modelId="{8931B12D-8375-4440-86D7-4FD66B77BD75}" type="presOf" srcId="{8F904254-8A00-40DD-B9F7-1BB4F14E1267}" destId="{2F37300D-DA16-40BC-8983-DEB753042652}" srcOrd="0" destOrd="1" presId="urn:microsoft.com/office/officeart/2008/layout/PictureStrips"/>
    <dgm:cxn modelId="{BD556038-C92A-41C4-9BC8-90BACC1A1011}" srcId="{908969C2-C96D-43AA-8143-9225AD4E2275}" destId="{3390F6C6-11D6-40DE-906D-A8E66FFC6C2D}" srcOrd="0" destOrd="0" parTransId="{42A65DFE-2D5C-484C-AED3-57774628636C}" sibTransId="{551E9384-AC94-4420-996C-36B520DF8F31}"/>
    <dgm:cxn modelId="{7C378B3D-E516-4F05-A13A-1EAEF99DD014}" type="presOf" srcId="{908969C2-C96D-43AA-8143-9225AD4E2275}" destId="{C8C5CC30-B34C-48BD-882D-18295CE51422}" srcOrd="0" destOrd="0" presId="urn:microsoft.com/office/officeart/2008/layout/PictureStrips"/>
    <dgm:cxn modelId="{DC3C5947-0267-4A54-8018-8E38ED9B6ACB}" srcId="{A1FE8F58-A3B4-4B68-80A2-075EF7D0528E}" destId="{D206876F-CF3F-4583-B962-4A33BB2F3E1B}" srcOrd="2" destOrd="0" parTransId="{6497F973-9167-4A9A-BB6A-959A5AB43D05}" sibTransId="{B355BBCF-5A36-4C2A-8884-EB843F204565}"/>
    <dgm:cxn modelId="{02D5E347-DA3D-4323-A3C0-6E06647882DD}" type="presOf" srcId="{72F55401-6D2B-4F02-985D-6AAD64E6A027}" destId="{2F37300D-DA16-40BC-8983-DEB753042652}" srcOrd="0" destOrd="0" presId="urn:microsoft.com/office/officeart/2008/layout/PictureStrips"/>
    <dgm:cxn modelId="{9BB26476-5F16-4FAB-BEC3-4C597F697EA9}" type="presOf" srcId="{A1FE8F58-A3B4-4B68-80A2-075EF7D0528E}" destId="{1B72D847-20C3-4E4D-96DE-A138E5DFFD57}" srcOrd="0" destOrd="0" presId="urn:microsoft.com/office/officeart/2008/layout/PictureStrips"/>
    <dgm:cxn modelId="{D02AFB76-A7F8-473E-AD2C-DD64CDD09C85}" srcId="{A1FE8F58-A3B4-4B68-80A2-075EF7D0528E}" destId="{CAB96CB1-D1BC-4F67-B77D-2F84DFC539F8}" srcOrd="3" destOrd="0" parTransId="{ED386FFE-2F26-4601-BF20-49D8C4B8D4D3}" sibTransId="{898B0EAC-1554-4A5B-99D8-981C23D6C113}"/>
    <dgm:cxn modelId="{B6890758-40FF-463C-A8CD-643137052039}" type="presOf" srcId="{830B1A5D-30CF-44B5-A9D6-25E4F4E60439}" destId="{EEA0B7B7-6BD1-4A90-852F-16A1D8E1E49E}" srcOrd="0" destOrd="0" presId="urn:microsoft.com/office/officeart/2008/layout/PictureStrips"/>
    <dgm:cxn modelId="{8EE5767E-0E04-4BA3-A899-85DF1F39A27A}" type="presOf" srcId="{1B77FCE3-D476-4E8D-A34F-F9F5E5A8BA9D}" destId="{C8C5CC30-B34C-48BD-882D-18295CE51422}" srcOrd="0" destOrd="2" presId="urn:microsoft.com/office/officeart/2008/layout/PictureStrips"/>
    <dgm:cxn modelId="{81848E89-3497-449C-857E-C0BAC0309C56}" srcId="{A1FE8F58-A3B4-4B68-80A2-075EF7D0528E}" destId="{830B1A5D-30CF-44B5-A9D6-25E4F4E60439}" srcOrd="0" destOrd="0" parTransId="{14AB57E9-6C7C-4E14-93F4-7C0A5B8E29BE}" sibTransId="{5755179C-E9AA-4784-AAC5-85BCE0C8669D}"/>
    <dgm:cxn modelId="{05A45A91-C8A1-4D2E-AA1F-AA515A33B6CE}" type="presOf" srcId="{3390F6C6-11D6-40DE-906D-A8E66FFC6C2D}" destId="{C8C5CC30-B34C-48BD-882D-18295CE51422}" srcOrd="0" destOrd="1" presId="urn:microsoft.com/office/officeart/2008/layout/PictureStrips"/>
    <dgm:cxn modelId="{7CA36B93-CEC9-48B3-8C46-43CBFE642200}" type="presOf" srcId="{225FF05C-D16C-4907-B828-192084B2CF16}" destId="{EEA0B7B7-6BD1-4A90-852F-16A1D8E1E49E}" srcOrd="0" destOrd="1" presId="urn:microsoft.com/office/officeart/2008/layout/PictureStrips"/>
    <dgm:cxn modelId="{59367993-B4BC-411F-B5A7-609B3762A4E8}" type="presOf" srcId="{D206876F-CF3F-4583-B962-4A33BB2F3E1B}" destId="{9189FB9B-6717-4745-AFDB-F0D9DA18BC82}" srcOrd="0" destOrd="0" presId="urn:microsoft.com/office/officeart/2008/layout/PictureStrips"/>
    <dgm:cxn modelId="{52EFDE98-2867-43ED-A784-CE5B00E33359}" srcId="{CAB96CB1-D1BC-4F67-B77D-2F84DFC539F8}" destId="{36106A62-D090-4E3A-83BE-13180ED099BE}" srcOrd="0" destOrd="0" parTransId="{1ADFF06B-CCBF-400F-960B-1EB4D8B456FA}" sibTransId="{DE28C0C3-14AC-4057-96AF-EEC1592A14D5}"/>
    <dgm:cxn modelId="{7FF90BA6-454B-4835-BE50-EBA550863780}" srcId="{A1FE8F58-A3B4-4B68-80A2-075EF7D0528E}" destId="{72F55401-6D2B-4F02-985D-6AAD64E6A027}" srcOrd="4" destOrd="0" parTransId="{8E9CF6B6-27CB-40D9-B1FB-0FB9CE7F3EB4}" sibTransId="{A3B87D3E-0029-4A73-A9CF-2617AB23E2FD}"/>
    <dgm:cxn modelId="{9D2EFDBC-587B-4856-B42B-5B509316A3AA}" srcId="{908969C2-C96D-43AA-8143-9225AD4E2275}" destId="{1B77FCE3-D476-4E8D-A34F-F9F5E5A8BA9D}" srcOrd="1" destOrd="0" parTransId="{1E117BDB-7B18-4AD1-BEB6-4C7623FB73DE}" sibTransId="{1B7CD4C0-FCD5-4CE4-A908-1F71734926D3}"/>
    <dgm:cxn modelId="{9BBD84C9-DBD4-44FB-9C15-7CEE71FC3C9E}" type="presOf" srcId="{36106A62-D090-4E3A-83BE-13180ED099BE}" destId="{67421646-DC1E-4BD7-92DA-34083C939C85}" srcOrd="0" destOrd="1" presId="urn:microsoft.com/office/officeart/2008/layout/PictureStrips"/>
    <dgm:cxn modelId="{6C7F1FE9-50E6-4F2A-98A2-4B5607437F48}" srcId="{D206876F-CF3F-4583-B962-4A33BB2F3E1B}" destId="{6B6BF740-1CD4-4061-BC03-ADD2948A23B3}" srcOrd="0" destOrd="0" parTransId="{597BC5EE-8062-489E-A7AD-B890D9568553}" sibTransId="{C38B2DCA-04FB-4BC2-8B7D-C167CC55E746}"/>
    <dgm:cxn modelId="{709721EF-27A2-4380-B365-E84E5E8E6744}" type="presOf" srcId="{CAB96CB1-D1BC-4F67-B77D-2F84DFC539F8}" destId="{67421646-DC1E-4BD7-92DA-34083C939C85}" srcOrd="0" destOrd="0" presId="urn:microsoft.com/office/officeart/2008/layout/PictureStrips"/>
    <dgm:cxn modelId="{5F4561EF-38DB-40E4-B103-E83799DD396F}" srcId="{72F55401-6D2B-4F02-985D-6AAD64E6A027}" destId="{8F904254-8A00-40DD-B9F7-1BB4F14E1267}" srcOrd="0" destOrd="0" parTransId="{88F503DD-D43F-4C09-941F-103E96E02121}" sibTransId="{BC22F7BC-FEC8-4429-8F38-D709CDD83803}"/>
    <dgm:cxn modelId="{11BAE9F3-54CC-4557-92B1-CD6ACCAFBBE6}" type="presParOf" srcId="{1B72D847-20C3-4E4D-96DE-A138E5DFFD57}" destId="{3A914B2D-FE99-4D54-B836-2970908E83CE}" srcOrd="0" destOrd="0" presId="urn:microsoft.com/office/officeart/2008/layout/PictureStrips"/>
    <dgm:cxn modelId="{D5500028-269D-4A80-AADA-07B87F650571}" type="presParOf" srcId="{3A914B2D-FE99-4D54-B836-2970908E83CE}" destId="{EEA0B7B7-6BD1-4A90-852F-16A1D8E1E49E}" srcOrd="0" destOrd="0" presId="urn:microsoft.com/office/officeart/2008/layout/PictureStrips"/>
    <dgm:cxn modelId="{60B419F9-3653-49A0-B7BE-F5975B4D1AD0}" type="presParOf" srcId="{3A914B2D-FE99-4D54-B836-2970908E83CE}" destId="{68550096-A517-4997-AEC4-B4B35E8009E7}" srcOrd="1" destOrd="0" presId="urn:microsoft.com/office/officeart/2008/layout/PictureStrips"/>
    <dgm:cxn modelId="{597904EC-9053-47DF-87B6-C99AD69A7C83}" type="presParOf" srcId="{1B72D847-20C3-4E4D-96DE-A138E5DFFD57}" destId="{84305522-49E3-477D-879A-EAC425263A5A}" srcOrd="1" destOrd="0" presId="urn:microsoft.com/office/officeart/2008/layout/PictureStrips"/>
    <dgm:cxn modelId="{451EEC1A-F5B7-47B6-962E-74779EF997B6}" type="presParOf" srcId="{1B72D847-20C3-4E4D-96DE-A138E5DFFD57}" destId="{369DCF38-CB39-4A72-9118-D0A5D4B1FA83}" srcOrd="2" destOrd="0" presId="urn:microsoft.com/office/officeart/2008/layout/PictureStrips"/>
    <dgm:cxn modelId="{8CF4FC6F-7F1E-41A6-9E80-8BD62DE95980}" type="presParOf" srcId="{369DCF38-CB39-4A72-9118-D0A5D4B1FA83}" destId="{C8C5CC30-B34C-48BD-882D-18295CE51422}" srcOrd="0" destOrd="0" presId="urn:microsoft.com/office/officeart/2008/layout/PictureStrips"/>
    <dgm:cxn modelId="{A70B7BBA-CB2D-4B58-87FB-1A4C11EF2B80}" type="presParOf" srcId="{369DCF38-CB39-4A72-9118-D0A5D4B1FA83}" destId="{F7C44C65-F840-4A2E-BFF4-BE3CC4B19AE2}" srcOrd="1" destOrd="0" presId="urn:microsoft.com/office/officeart/2008/layout/PictureStrips"/>
    <dgm:cxn modelId="{E6E090D4-C624-4C06-83EF-3DF58C432FA1}" type="presParOf" srcId="{1B72D847-20C3-4E4D-96DE-A138E5DFFD57}" destId="{0A271123-6B16-4C93-A192-CE974364A3BD}" srcOrd="3" destOrd="0" presId="urn:microsoft.com/office/officeart/2008/layout/PictureStrips"/>
    <dgm:cxn modelId="{02234384-DBAA-4B9C-B1A8-883DF5447D8B}" type="presParOf" srcId="{1B72D847-20C3-4E4D-96DE-A138E5DFFD57}" destId="{4A4F84CE-952D-49BC-813D-6E66295B9F6B}" srcOrd="4" destOrd="0" presId="urn:microsoft.com/office/officeart/2008/layout/PictureStrips"/>
    <dgm:cxn modelId="{B5EBA9DA-ADF3-40D7-947F-0F56B20E109E}" type="presParOf" srcId="{4A4F84CE-952D-49BC-813D-6E66295B9F6B}" destId="{9189FB9B-6717-4745-AFDB-F0D9DA18BC82}" srcOrd="0" destOrd="0" presId="urn:microsoft.com/office/officeart/2008/layout/PictureStrips"/>
    <dgm:cxn modelId="{CC62FAB8-85F3-4812-80B9-6E48C1B277FE}" type="presParOf" srcId="{4A4F84CE-952D-49BC-813D-6E66295B9F6B}" destId="{3EDC7C75-B4A1-4666-8B65-5DC4CFAE45CC}" srcOrd="1" destOrd="0" presId="urn:microsoft.com/office/officeart/2008/layout/PictureStrips"/>
    <dgm:cxn modelId="{8C9629D6-B8D9-48B1-8E2F-D4338B112E51}" type="presParOf" srcId="{1B72D847-20C3-4E4D-96DE-A138E5DFFD57}" destId="{02020357-8672-4395-8521-647546CA7B0A}" srcOrd="5" destOrd="0" presId="urn:microsoft.com/office/officeart/2008/layout/PictureStrips"/>
    <dgm:cxn modelId="{0B6E5025-5A56-426C-92E2-98555433A1B6}" type="presParOf" srcId="{1B72D847-20C3-4E4D-96DE-A138E5DFFD57}" destId="{3C9F61D9-9BD7-49A4-A39B-EEDAA07ECC00}" srcOrd="6" destOrd="0" presId="urn:microsoft.com/office/officeart/2008/layout/PictureStrips"/>
    <dgm:cxn modelId="{22ABC71D-0F27-4F0D-A2AF-28F658B3BEBB}" type="presParOf" srcId="{3C9F61D9-9BD7-49A4-A39B-EEDAA07ECC00}" destId="{67421646-DC1E-4BD7-92DA-34083C939C85}" srcOrd="0" destOrd="0" presId="urn:microsoft.com/office/officeart/2008/layout/PictureStrips"/>
    <dgm:cxn modelId="{1D3A06B3-4205-4203-A475-7FF074C37970}" type="presParOf" srcId="{3C9F61D9-9BD7-49A4-A39B-EEDAA07ECC00}" destId="{8B5E87CD-2754-468F-BFF9-AC84345F24A7}" srcOrd="1" destOrd="0" presId="urn:microsoft.com/office/officeart/2008/layout/PictureStrips"/>
    <dgm:cxn modelId="{848D3DEC-CFE5-469F-9FFF-1C15BF455922}" type="presParOf" srcId="{1B72D847-20C3-4E4D-96DE-A138E5DFFD57}" destId="{B40ACC2E-5A43-4511-895B-BBA6935DA0CA}" srcOrd="7" destOrd="0" presId="urn:microsoft.com/office/officeart/2008/layout/PictureStrips"/>
    <dgm:cxn modelId="{E4463DED-7CBF-4226-9B30-C1DC2E61FDD6}" type="presParOf" srcId="{1B72D847-20C3-4E4D-96DE-A138E5DFFD57}" destId="{5E8A6BA2-F81B-41F0-AA5B-4DF0178CF3AE}" srcOrd="8" destOrd="0" presId="urn:microsoft.com/office/officeart/2008/layout/PictureStrips"/>
    <dgm:cxn modelId="{55176BEF-0F1A-470B-8E66-46380BDDC6CA}" type="presParOf" srcId="{5E8A6BA2-F81B-41F0-AA5B-4DF0178CF3AE}" destId="{2F37300D-DA16-40BC-8983-DEB753042652}" srcOrd="0" destOrd="0" presId="urn:microsoft.com/office/officeart/2008/layout/PictureStrips"/>
    <dgm:cxn modelId="{1D8AFA82-B613-4F67-B0AB-CC1A22095FDD}" type="presParOf" srcId="{5E8A6BA2-F81B-41F0-AA5B-4DF0178CF3AE}" destId="{82D25323-0CF9-40CD-9051-6D2B8E8300C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FE8F58-A3B4-4B68-80A2-075EF7D0528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803F4985-F985-4111-A6B7-F6AE7C9A3C55}">
      <dgm:prSet custT="1"/>
      <dgm:spPr>
        <a:ln>
          <a:solidFill>
            <a:srgbClr val="886B48"/>
          </a:solidFill>
        </a:ln>
      </dgm:spPr>
      <dgm:t>
        <a:bodyPr/>
        <a:lstStyle/>
        <a:p>
          <a:pPr>
            <a:buClr>
              <a:srgbClr val="C00000"/>
            </a:buClr>
            <a:buFont typeface="Wingdings" panose="05000000000000000000" pitchFamily="2" charset="2"/>
            <a:buChar char="§"/>
          </a:pPr>
          <a:r>
            <a:rPr lang="el-GR" sz="1200" b="1" dirty="0">
              <a:solidFill>
                <a:schemeClr val="tx1"/>
              </a:solidFill>
              <a:effectLst/>
              <a:latin typeface="+mn-lt"/>
              <a:ea typeface="+mn-ea"/>
              <a:cs typeface="+mn-cs"/>
            </a:rPr>
            <a:t>Περιοδική συστηματική εφαρμογή της ανάλυσης SWOT:</a:t>
          </a:r>
          <a:endParaRPr lang="el-GR" sz="1200" b="0" dirty="0">
            <a:solidFill>
              <a:schemeClr val="tx1"/>
            </a:solidFill>
            <a:effectLst/>
            <a:latin typeface="+mn-lt"/>
            <a:ea typeface="+mn-ea"/>
            <a:cs typeface="+mn-cs"/>
          </a:endParaRPr>
        </a:p>
      </dgm:t>
    </dgm:pt>
    <dgm:pt modelId="{76D54634-2144-447A-B25E-9538164EAFFD}" type="parTrans" cxnId="{0818B15E-E2CC-4DD7-8A0B-E01DB8CF78E9}">
      <dgm:prSet/>
      <dgm:spPr/>
      <dgm:t>
        <a:bodyPr/>
        <a:lstStyle/>
        <a:p>
          <a:endParaRPr lang="en-GB" sz="1200"/>
        </a:p>
      </dgm:t>
    </dgm:pt>
    <dgm:pt modelId="{F7EB0E2F-CCC7-4968-9203-90A477631D45}" type="sibTrans" cxnId="{0818B15E-E2CC-4DD7-8A0B-E01DB8CF78E9}">
      <dgm:prSet/>
      <dgm:spPr/>
      <dgm:t>
        <a:bodyPr/>
        <a:lstStyle/>
        <a:p>
          <a:endParaRPr lang="en-GB" sz="1200"/>
        </a:p>
      </dgm:t>
    </dgm:pt>
    <dgm:pt modelId="{487521B5-7F89-493F-9E94-A7ECE6DACC3F}">
      <dgm:prSet custT="1"/>
      <dgm:spPr>
        <a:ln>
          <a:solidFill>
            <a:srgbClr val="886B48"/>
          </a:solidFill>
        </a:ln>
      </dgm:spPr>
      <dgm:t>
        <a:bodyPr/>
        <a:lstStyle/>
        <a:p>
          <a:r>
            <a:rPr lang="el-GR" sz="1200" dirty="0">
              <a:solidFill>
                <a:schemeClr val="tx1"/>
              </a:solidFill>
              <a:effectLst/>
              <a:latin typeface="+mn-lt"/>
              <a:ea typeface="+mn-ea"/>
              <a:cs typeface="+mn-cs"/>
            </a:rPr>
            <a:t>ενεργοποίηση της Κοινωνίας των Πολιτών, </a:t>
          </a:r>
        </a:p>
      </dgm:t>
    </dgm:pt>
    <dgm:pt modelId="{702FF618-06D8-4EB0-9D76-E61C958BAC35}" type="parTrans" cxnId="{2B7BE176-D3A8-468F-AE32-7CD1B802843F}">
      <dgm:prSet/>
      <dgm:spPr/>
      <dgm:t>
        <a:bodyPr/>
        <a:lstStyle/>
        <a:p>
          <a:endParaRPr lang="en-GB" sz="1200"/>
        </a:p>
      </dgm:t>
    </dgm:pt>
    <dgm:pt modelId="{426892D2-BC0F-4B4C-B9C5-78868F048457}" type="sibTrans" cxnId="{2B7BE176-D3A8-468F-AE32-7CD1B802843F}">
      <dgm:prSet/>
      <dgm:spPr/>
      <dgm:t>
        <a:bodyPr/>
        <a:lstStyle/>
        <a:p>
          <a:endParaRPr lang="en-GB" sz="1200"/>
        </a:p>
      </dgm:t>
    </dgm:pt>
    <dgm:pt modelId="{26F735FF-CAC1-4A70-9DBA-D063EEA65CA3}">
      <dgm:prSet custT="1"/>
      <dgm:spPr>
        <a:ln>
          <a:solidFill>
            <a:srgbClr val="886B48"/>
          </a:solidFill>
        </a:ln>
      </dgm:spPr>
      <dgm:t>
        <a:bodyPr/>
        <a:lstStyle/>
        <a:p>
          <a:r>
            <a:rPr lang="el-GR" sz="1200" dirty="0">
              <a:solidFill>
                <a:schemeClr val="tx1"/>
              </a:solidFill>
              <a:effectLst/>
              <a:latin typeface="+mn-lt"/>
              <a:ea typeface="+mn-ea"/>
              <a:cs typeface="+mn-cs"/>
            </a:rPr>
            <a:t>ενίσχυση της συμμετοχής των επιχειρήσεων</a:t>
          </a:r>
        </a:p>
      </dgm:t>
    </dgm:pt>
    <dgm:pt modelId="{24A1F8A8-ED36-4915-B02A-C1ECFE39822A}" type="parTrans" cxnId="{55C77190-E180-4CA5-B692-C3347D0D3CA9}">
      <dgm:prSet/>
      <dgm:spPr/>
      <dgm:t>
        <a:bodyPr/>
        <a:lstStyle/>
        <a:p>
          <a:endParaRPr lang="en-GB" sz="1200"/>
        </a:p>
      </dgm:t>
    </dgm:pt>
    <dgm:pt modelId="{0C332A41-C81D-483F-B121-B43B0C252545}" type="sibTrans" cxnId="{55C77190-E180-4CA5-B692-C3347D0D3CA9}">
      <dgm:prSet/>
      <dgm:spPr/>
      <dgm:t>
        <a:bodyPr/>
        <a:lstStyle/>
        <a:p>
          <a:endParaRPr lang="en-GB" sz="1200"/>
        </a:p>
      </dgm:t>
    </dgm:pt>
    <dgm:pt modelId="{FE103748-0D5F-4A9B-8B96-4BCF8E331A57}">
      <dgm:prSet custT="1"/>
      <dgm:spPr>
        <a:ln>
          <a:solidFill>
            <a:srgbClr val="886B48"/>
          </a:solidFill>
        </a:ln>
      </dgm:spPr>
      <dgm:t>
        <a:bodyPr/>
        <a:lstStyle/>
        <a:p>
          <a:r>
            <a:rPr lang="el-GR" sz="1200" b="1">
              <a:solidFill>
                <a:schemeClr val="tx1"/>
              </a:solidFill>
              <a:effectLst/>
              <a:latin typeface="+mn-lt"/>
              <a:ea typeface="+mn-ea"/>
              <a:cs typeface="+mn-cs"/>
            </a:rPr>
            <a:t>Πιθανή εγκαθίδρυση κεντρικού σημείου (δομής)</a:t>
          </a:r>
          <a:r>
            <a:rPr lang="el-GR" sz="1200"/>
            <a:t> </a:t>
          </a:r>
          <a:r>
            <a:rPr lang="el-GR" sz="1200" b="1"/>
            <a:t>με ρόλο</a:t>
          </a:r>
          <a:r>
            <a:rPr lang="el-GR" sz="1200" b="1">
              <a:solidFill>
                <a:schemeClr val="tx1"/>
              </a:solidFill>
              <a:effectLst/>
              <a:latin typeface="+mn-lt"/>
              <a:ea typeface="+mn-ea"/>
              <a:cs typeface="+mn-cs"/>
            </a:rPr>
            <a:t>:</a:t>
          </a:r>
          <a:endParaRPr lang="el-GR" sz="1200" b="1" dirty="0">
            <a:solidFill>
              <a:schemeClr val="tx1"/>
            </a:solidFill>
            <a:effectLst/>
            <a:latin typeface="+mn-lt"/>
            <a:ea typeface="+mn-ea"/>
            <a:cs typeface="+mn-cs"/>
          </a:endParaRPr>
        </a:p>
      </dgm:t>
    </dgm:pt>
    <dgm:pt modelId="{E8C7D13B-0286-44D9-BF32-2F365D9D9079}" type="parTrans" cxnId="{E0B408B5-E99F-4796-93E1-5234217C77E5}">
      <dgm:prSet/>
      <dgm:spPr/>
      <dgm:t>
        <a:bodyPr/>
        <a:lstStyle/>
        <a:p>
          <a:endParaRPr lang="en-GB" sz="1200"/>
        </a:p>
      </dgm:t>
    </dgm:pt>
    <dgm:pt modelId="{1A0E6922-4E68-490F-8636-55514E64B497}" type="sibTrans" cxnId="{E0B408B5-E99F-4796-93E1-5234217C77E5}">
      <dgm:prSet/>
      <dgm:spPr/>
      <dgm:t>
        <a:bodyPr/>
        <a:lstStyle/>
        <a:p>
          <a:endParaRPr lang="en-GB" sz="1200"/>
        </a:p>
      </dgm:t>
    </dgm:pt>
    <dgm:pt modelId="{8FF26EE8-3BFA-49BD-B1B1-880B130BA9D9}">
      <dgm:prSet custT="1"/>
      <dgm:spPr>
        <a:ln>
          <a:solidFill>
            <a:srgbClr val="886B48"/>
          </a:solidFill>
        </a:ln>
      </dgm:spPr>
      <dgm:t>
        <a:bodyPr/>
        <a:lstStyle/>
        <a:p>
          <a:r>
            <a:rPr lang="el-GR" sz="1200" dirty="0">
              <a:solidFill>
                <a:schemeClr val="tx1"/>
              </a:solidFill>
              <a:effectLst/>
              <a:latin typeface="+mn-lt"/>
              <a:ea typeface="+mn-ea"/>
              <a:cs typeface="+mn-cs"/>
            </a:rPr>
            <a:t>το συντονισμό μεταξύ συστημάτων και μηχανισμών που παρακολουθούν επιμέρους θεματικές της Στρατηγικής, για λογαριασμό διαφορετικών φορέων άσκησης </a:t>
          </a:r>
          <a:r>
            <a:rPr lang="el-GR" sz="1200" b="0" dirty="0">
              <a:solidFill>
                <a:schemeClr val="tx1"/>
              </a:solidFill>
              <a:effectLst/>
              <a:latin typeface="+mn-lt"/>
              <a:ea typeface="+mn-ea"/>
              <a:cs typeface="+mn-cs"/>
            </a:rPr>
            <a:t>πολιτικής</a:t>
          </a:r>
          <a:endParaRPr lang="el-GR" sz="1200" b="1" dirty="0">
            <a:solidFill>
              <a:schemeClr val="tx1"/>
            </a:solidFill>
            <a:effectLst/>
            <a:latin typeface="+mn-lt"/>
            <a:ea typeface="+mn-ea"/>
            <a:cs typeface="+mn-cs"/>
          </a:endParaRPr>
        </a:p>
      </dgm:t>
    </dgm:pt>
    <dgm:pt modelId="{C8F8B380-645B-4EB6-B7EB-23DF50954558}" type="parTrans" cxnId="{18B89F00-49FA-4EFF-A41A-CC073BDF49E4}">
      <dgm:prSet/>
      <dgm:spPr/>
      <dgm:t>
        <a:bodyPr/>
        <a:lstStyle/>
        <a:p>
          <a:endParaRPr lang="en-GB" sz="1200"/>
        </a:p>
      </dgm:t>
    </dgm:pt>
    <dgm:pt modelId="{E5551B8B-0B98-4FAF-8F19-76C6E23AD605}" type="sibTrans" cxnId="{18B89F00-49FA-4EFF-A41A-CC073BDF49E4}">
      <dgm:prSet/>
      <dgm:spPr/>
      <dgm:t>
        <a:bodyPr/>
        <a:lstStyle/>
        <a:p>
          <a:endParaRPr lang="en-GB" sz="1200"/>
        </a:p>
      </dgm:t>
    </dgm:pt>
    <dgm:pt modelId="{E9AA648E-3DB3-41B4-B7AA-1737B33B1924}">
      <dgm:prSet custT="1"/>
      <dgm:spPr>
        <a:ln>
          <a:solidFill>
            <a:srgbClr val="886B48"/>
          </a:solidFill>
        </a:ln>
      </dgm:spPr>
      <dgm:t>
        <a:bodyPr/>
        <a:lstStyle/>
        <a:p>
          <a:r>
            <a:rPr lang="el-GR" sz="1200" dirty="0"/>
            <a:t>τη δ</a:t>
          </a:r>
          <a:r>
            <a:rPr lang="el-GR" sz="1200" dirty="0">
              <a:solidFill>
                <a:schemeClr val="tx1"/>
              </a:solidFill>
              <a:effectLst/>
              <a:latin typeface="+mn-lt"/>
              <a:ea typeface="+mn-ea"/>
              <a:cs typeface="+mn-cs"/>
            </a:rPr>
            <a:t>ιασφάλιση </a:t>
          </a:r>
          <a:r>
            <a:rPr lang="el-GR" sz="1200" dirty="0" err="1">
              <a:solidFill>
                <a:schemeClr val="tx1"/>
              </a:solidFill>
              <a:effectLst/>
              <a:latin typeface="+mn-lt"/>
              <a:ea typeface="+mn-ea"/>
              <a:cs typeface="+mn-cs"/>
            </a:rPr>
            <a:t>διαλειτουργικότητας</a:t>
          </a:r>
          <a:endParaRPr lang="el-GR" sz="1200" dirty="0">
            <a:solidFill>
              <a:schemeClr val="tx1"/>
            </a:solidFill>
            <a:effectLst/>
            <a:latin typeface="+mn-lt"/>
            <a:ea typeface="+mn-ea"/>
            <a:cs typeface="+mn-cs"/>
          </a:endParaRPr>
        </a:p>
      </dgm:t>
    </dgm:pt>
    <dgm:pt modelId="{EF0FFB6F-47CE-45DE-8A64-77FAA14D2877}" type="parTrans" cxnId="{32C5F2B1-9D2D-4B56-942A-B9819D69CC03}">
      <dgm:prSet/>
      <dgm:spPr/>
      <dgm:t>
        <a:bodyPr/>
        <a:lstStyle/>
        <a:p>
          <a:endParaRPr lang="en-GB" sz="1200"/>
        </a:p>
      </dgm:t>
    </dgm:pt>
    <dgm:pt modelId="{4DAD9E0F-6E28-4DC6-8C32-3DF18F3759B9}" type="sibTrans" cxnId="{32C5F2B1-9D2D-4B56-942A-B9819D69CC03}">
      <dgm:prSet/>
      <dgm:spPr/>
      <dgm:t>
        <a:bodyPr/>
        <a:lstStyle/>
        <a:p>
          <a:endParaRPr lang="en-GB" sz="1200"/>
        </a:p>
      </dgm:t>
    </dgm:pt>
    <dgm:pt modelId="{DDCC363B-18E2-4005-A240-E98D9CE9EDBA}">
      <dgm:prSet custT="1"/>
      <dgm:spPr>
        <a:ln>
          <a:solidFill>
            <a:srgbClr val="886B48"/>
          </a:solidFill>
        </a:ln>
      </dgm:spPr>
      <dgm:t>
        <a:bodyPr/>
        <a:lstStyle/>
        <a:p>
          <a:r>
            <a:rPr lang="el-GR" sz="1200" b="1" dirty="0">
              <a:solidFill>
                <a:schemeClr val="tx1"/>
              </a:solidFill>
              <a:effectLst/>
              <a:latin typeface="+mn-lt"/>
              <a:ea typeface="+mn-ea"/>
              <a:cs typeface="+mn-cs"/>
            </a:rPr>
            <a:t>Αναβάθμιση του ρόλου της ΓΓΕΚ, </a:t>
          </a:r>
          <a:r>
            <a:rPr lang="el-GR" sz="1200" b="1" dirty="0"/>
            <a:t>ως συντονιστή του Συστήματος Διακυβέρνησης της ΕΣΕΕ:</a:t>
          </a:r>
          <a:r>
            <a:rPr lang="el-GR" sz="1200" b="1" dirty="0">
              <a:solidFill>
                <a:schemeClr val="tx1"/>
              </a:solidFill>
              <a:effectLst/>
              <a:latin typeface="+mn-lt"/>
              <a:ea typeface="+mn-ea"/>
              <a:cs typeface="+mn-cs"/>
            </a:rPr>
            <a:t> </a:t>
          </a:r>
        </a:p>
      </dgm:t>
    </dgm:pt>
    <dgm:pt modelId="{F8E68929-2564-46E1-AE31-7A38F34856FF}" type="parTrans" cxnId="{4C9BA9A1-0EBC-4D41-9D07-E6E80D3E8C08}">
      <dgm:prSet/>
      <dgm:spPr/>
      <dgm:t>
        <a:bodyPr/>
        <a:lstStyle/>
        <a:p>
          <a:endParaRPr lang="en-GB" sz="1200"/>
        </a:p>
      </dgm:t>
    </dgm:pt>
    <dgm:pt modelId="{DEA39319-8588-4236-AB2B-8C28A540C9E3}" type="sibTrans" cxnId="{4C9BA9A1-0EBC-4D41-9D07-E6E80D3E8C08}">
      <dgm:prSet/>
      <dgm:spPr/>
      <dgm:t>
        <a:bodyPr/>
        <a:lstStyle/>
        <a:p>
          <a:endParaRPr lang="en-GB" sz="1200"/>
        </a:p>
      </dgm:t>
    </dgm:pt>
    <dgm:pt modelId="{32A7D15D-76D9-46FC-B6BE-6D2FD8932DD8}">
      <dgm:prSet custT="1"/>
      <dgm:spPr>
        <a:ln>
          <a:solidFill>
            <a:srgbClr val="886B48"/>
          </a:solidFill>
        </a:ln>
      </dgm:spPr>
      <dgm:t>
        <a:bodyPr/>
        <a:lstStyle/>
        <a:p>
          <a:r>
            <a:rPr lang="el-GR" sz="1200" dirty="0">
              <a:solidFill>
                <a:schemeClr val="tx1"/>
              </a:solidFill>
              <a:effectLst/>
              <a:latin typeface="+mn-lt"/>
              <a:ea typeface="+mn-ea"/>
              <a:cs typeface="+mn-cs"/>
            </a:rPr>
            <a:t>ενίσχυση της επιχειρησιακής της ικανότητας με προσωπικό, τεχνικά μέσα και εργαλεία</a:t>
          </a:r>
        </a:p>
      </dgm:t>
    </dgm:pt>
    <dgm:pt modelId="{4B93E039-F21E-4D96-B402-925AA2E5D9C7}" type="parTrans" cxnId="{6C08EF6D-A324-4379-9630-2371EE034C02}">
      <dgm:prSet/>
      <dgm:spPr/>
      <dgm:t>
        <a:bodyPr/>
        <a:lstStyle/>
        <a:p>
          <a:endParaRPr lang="en-GB" sz="1200"/>
        </a:p>
      </dgm:t>
    </dgm:pt>
    <dgm:pt modelId="{B0A21700-13EC-4BC6-994B-F33A36DDAB6F}" type="sibTrans" cxnId="{6C08EF6D-A324-4379-9630-2371EE034C02}">
      <dgm:prSet/>
      <dgm:spPr/>
      <dgm:t>
        <a:bodyPr/>
        <a:lstStyle/>
        <a:p>
          <a:endParaRPr lang="en-GB" sz="1200"/>
        </a:p>
      </dgm:t>
    </dgm:pt>
    <dgm:pt modelId="{A50DABA2-F7D7-46CA-AE39-A581F7CD7DAE}">
      <dgm:prSet custT="1"/>
      <dgm:spPr>
        <a:ln>
          <a:solidFill>
            <a:srgbClr val="886B48"/>
          </a:solidFill>
        </a:ln>
      </dgm:spPr>
      <dgm:t>
        <a:bodyPr/>
        <a:lstStyle/>
        <a:p>
          <a:r>
            <a:rPr lang="el-GR" sz="1200" dirty="0">
              <a:solidFill>
                <a:schemeClr val="tx1"/>
              </a:solidFill>
              <a:effectLst/>
              <a:latin typeface="+mn-lt"/>
              <a:ea typeface="+mn-ea"/>
              <a:cs typeface="+mn-cs"/>
            </a:rPr>
            <a:t>διασφάλιση της παροχής υποστήριξης και λειτουργίας μηχανισμού ‘</a:t>
          </a:r>
          <a:r>
            <a:rPr lang="el-GR" sz="1200" i="1" dirty="0" err="1">
              <a:solidFill>
                <a:schemeClr val="tx1"/>
              </a:solidFill>
              <a:effectLst/>
              <a:latin typeface="+mn-lt"/>
              <a:ea typeface="+mn-ea"/>
              <a:cs typeface="+mn-cs"/>
            </a:rPr>
            <a:t>secretariat</a:t>
          </a:r>
          <a:r>
            <a:rPr lang="el-GR" sz="1200" i="1" dirty="0">
              <a:solidFill>
                <a:schemeClr val="tx1"/>
              </a:solidFill>
              <a:effectLst/>
              <a:latin typeface="+mn-lt"/>
              <a:ea typeface="+mn-ea"/>
              <a:cs typeface="+mn-cs"/>
            </a:rPr>
            <a:t>’</a:t>
          </a:r>
          <a:endParaRPr lang="el-GR" sz="1200" dirty="0">
            <a:solidFill>
              <a:schemeClr val="tx1"/>
            </a:solidFill>
            <a:effectLst/>
            <a:latin typeface="+mn-lt"/>
            <a:ea typeface="+mn-ea"/>
            <a:cs typeface="+mn-cs"/>
          </a:endParaRPr>
        </a:p>
      </dgm:t>
    </dgm:pt>
    <dgm:pt modelId="{23BDBD7E-5389-48F0-A4D8-ADCC11B7D362}" type="parTrans" cxnId="{1CE4D603-E97B-4672-8F54-7C36A6730AD4}">
      <dgm:prSet/>
      <dgm:spPr/>
      <dgm:t>
        <a:bodyPr/>
        <a:lstStyle/>
        <a:p>
          <a:endParaRPr lang="en-GB" sz="1200"/>
        </a:p>
      </dgm:t>
    </dgm:pt>
    <dgm:pt modelId="{921D9A92-8236-419B-A1C3-5304D7B47224}" type="sibTrans" cxnId="{1CE4D603-E97B-4672-8F54-7C36A6730AD4}">
      <dgm:prSet/>
      <dgm:spPr/>
      <dgm:t>
        <a:bodyPr/>
        <a:lstStyle/>
        <a:p>
          <a:endParaRPr lang="en-GB" sz="1200"/>
        </a:p>
      </dgm:t>
    </dgm:pt>
    <dgm:pt modelId="{B7F86424-AE0F-48B1-BEB9-3BA78915B144}">
      <dgm:prSet custT="1"/>
      <dgm:spPr>
        <a:ln>
          <a:solidFill>
            <a:srgbClr val="886B48"/>
          </a:solidFill>
        </a:ln>
      </dgm:spPr>
      <dgm:t>
        <a:bodyPr/>
        <a:lstStyle/>
        <a:p>
          <a:r>
            <a:rPr lang="el-GR" sz="1200" dirty="0"/>
            <a:t>ως</a:t>
          </a:r>
          <a:r>
            <a:rPr lang="el-GR" sz="1200" b="1" dirty="0">
              <a:solidFill>
                <a:schemeClr val="tx1"/>
              </a:solidFill>
              <a:effectLst/>
              <a:latin typeface="+mn-lt"/>
              <a:ea typeface="+mn-ea"/>
              <a:cs typeface="+mn-cs"/>
            </a:rPr>
            <a:t> </a:t>
          </a:r>
          <a:r>
            <a:rPr lang="el-GR" sz="1200" b="0" dirty="0">
              <a:solidFill>
                <a:schemeClr val="tx1"/>
              </a:solidFill>
              <a:effectLst/>
              <a:latin typeface="+mn-lt"/>
              <a:ea typeface="+mn-ea"/>
              <a:cs typeface="+mn-cs"/>
            </a:rPr>
            <a:t>βασικού εργαλείου μαζί με την ΔΕΑ, καθ’ όλη τη διάρκεια της προγραμματικής περιόδου και διασύνδεσή της με σύστημα δεικτών</a:t>
          </a:r>
        </a:p>
      </dgm:t>
    </dgm:pt>
    <dgm:pt modelId="{83F21FC0-860C-41CC-A404-A2E4560E2449}" type="parTrans" cxnId="{4856AD63-3D01-4061-BE8C-0C153ACE5A17}">
      <dgm:prSet/>
      <dgm:spPr/>
      <dgm:t>
        <a:bodyPr/>
        <a:lstStyle/>
        <a:p>
          <a:endParaRPr lang="en-GB" sz="1200"/>
        </a:p>
      </dgm:t>
    </dgm:pt>
    <dgm:pt modelId="{D1E4DB26-CC3F-42B7-A624-5FB1E01E9E54}" type="sibTrans" cxnId="{4856AD63-3D01-4061-BE8C-0C153ACE5A17}">
      <dgm:prSet/>
      <dgm:spPr/>
      <dgm:t>
        <a:bodyPr/>
        <a:lstStyle/>
        <a:p>
          <a:endParaRPr lang="en-GB" sz="1200"/>
        </a:p>
      </dgm:t>
    </dgm:pt>
    <dgm:pt modelId="{B2D8DF9D-02B4-4E71-B67F-F34A6512B9B7}">
      <dgm:prSet custT="1"/>
      <dgm:spPr>
        <a:ln>
          <a:solidFill>
            <a:srgbClr val="886B48"/>
          </a:solidFill>
        </a:ln>
      </dgm:spPr>
      <dgm:t>
        <a:bodyPr/>
        <a:lstStyle/>
        <a:p>
          <a:pPr>
            <a:buClr>
              <a:srgbClr val="C00000"/>
            </a:buClr>
            <a:buFont typeface="Wingdings" panose="05000000000000000000" pitchFamily="2" charset="2"/>
            <a:buChar char="§"/>
          </a:pPr>
          <a:r>
            <a:rPr lang="el-GR" sz="1200" b="1">
              <a:solidFill>
                <a:schemeClr val="tx1"/>
              </a:solidFill>
              <a:effectLst/>
              <a:latin typeface="+mn-lt"/>
              <a:ea typeface="+mn-ea"/>
              <a:cs typeface="+mn-cs"/>
            </a:rPr>
            <a:t>Διασφάλιση </a:t>
          </a:r>
          <a:r>
            <a:rPr lang="el-GR" sz="1200" b="1" dirty="0">
              <a:solidFill>
                <a:schemeClr val="tx1"/>
              </a:solidFill>
              <a:effectLst/>
              <a:latin typeface="+mn-lt"/>
              <a:ea typeface="+mn-ea"/>
              <a:cs typeface="+mn-cs"/>
            </a:rPr>
            <a:t>της ισόρροπης προσέλκυσης και ενεργού συμμετοχής φορέων και από τις τέσσερεις έλικες</a:t>
          </a:r>
          <a:r>
            <a:rPr lang="el-GR" sz="1200" dirty="0">
              <a:solidFill>
                <a:schemeClr val="tx1"/>
              </a:solidFill>
              <a:effectLst/>
              <a:latin typeface="+mn-lt"/>
              <a:ea typeface="+mn-ea"/>
              <a:cs typeface="+mn-cs"/>
            </a:rPr>
            <a:t>, στο Σύστημα Διακυβέρνησης της ΕΣΕΕ αλλά και στη ΔΕΑ: </a:t>
          </a:r>
          <a:endParaRPr lang="el-GR" sz="1200" b="0" dirty="0">
            <a:solidFill>
              <a:schemeClr val="tx1"/>
            </a:solidFill>
            <a:effectLst/>
            <a:latin typeface="+mn-lt"/>
            <a:ea typeface="+mn-ea"/>
            <a:cs typeface="+mn-cs"/>
          </a:endParaRPr>
        </a:p>
      </dgm:t>
    </dgm:pt>
    <dgm:pt modelId="{2023D54F-F0DB-453B-8120-561915CFC41E}" type="parTrans" cxnId="{8D567AD6-0200-46DB-A71F-802ADE6B92D5}">
      <dgm:prSet/>
      <dgm:spPr/>
      <dgm:t>
        <a:bodyPr/>
        <a:lstStyle/>
        <a:p>
          <a:endParaRPr lang="en-GB" sz="1200"/>
        </a:p>
      </dgm:t>
    </dgm:pt>
    <dgm:pt modelId="{9E41465E-63AE-4F2B-8647-5139DC8BCAD4}" type="sibTrans" cxnId="{8D567AD6-0200-46DB-A71F-802ADE6B92D5}">
      <dgm:prSet/>
      <dgm:spPr/>
      <dgm:t>
        <a:bodyPr/>
        <a:lstStyle/>
        <a:p>
          <a:endParaRPr lang="en-GB" sz="1200"/>
        </a:p>
      </dgm:t>
    </dgm:pt>
    <dgm:pt modelId="{1B72D847-20C3-4E4D-96DE-A138E5DFFD57}" type="pres">
      <dgm:prSet presAssocID="{A1FE8F58-A3B4-4B68-80A2-075EF7D0528E}" presName="Name0" presStyleCnt="0">
        <dgm:presLayoutVars>
          <dgm:dir/>
          <dgm:resizeHandles val="exact"/>
        </dgm:presLayoutVars>
      </dgm:prSet>
      <dgm:spPr/>
    </dgm:pt>
    <dgm:pt modelId="{3564045E-E960-40C4-8FA5-950E88F4767F}" type="pres">
      <dgm:prSet presAssocID="{803F4985-F985-4111-A6B7-F6AE7C9A3C55}" presName="composite" presStyleCnt="0"/>
      <dgm:spPr/>
    </dgm:pt>
    <dgm:pt modelId="{78F3CF87-4D10-480A-BBE1-20A14E55E740}" type="pres">
      <dgm:prSet presAssocID="{803F4985-F985-4111-A6B7-F6AE7C9A3C55}" presName="rect1" presStyleLbl="trAlignAcc1" presStyleIdx="0" presStyleCnt="4">
        <dgm:presLayoutVars>
          <dgm:bulletEnabled val="1"/>
        </dgm:presLayoutVars>
      </dgm:prSet>
      <dgm:spPr/>
    </dgm:pt>
    <dgm:pt modelId="{98B2CDFF-9832-4053-98D4-0B9FEC668924}" type="pres">
      <dgm:prSet presAssocID="{803F4985-F985-4111-A6B7-F6AE7C9A3C55}" presName="rect2" presStyleLbl="fgImgPlace1" presStyleIdx="0" presStyleCnt="4"/>
      <dgm:spPr>
        <a:solidFill>
          <a:schemeClr val="tx1">
            <a:lumMod val="65000"/>
            <a:lumOff val="35000"/>
          </a:schemeClr>
        </a:solidFill>
      </dgm:spPr>
    </dgm:pt>
    <dgm:pt modelId="{D2F9A1F5-D69C-49BD-955F-8E35502EAFAB}" type="pres">
      <dgm:prSet presAssocID="{F7EB0E2F-CCC7-4968-9203-90A477631D45}" presName="sibTrans" presStyleCnt="0"/>
      <dgm:spPr/>
    </dgm:pt>
    <dgm:pt modelId="{705C3254-3235-446E-B7E7-7A8C36857285}" type="pres">
      <dgm:prSet presAssocID="{B2D8DF9D-02B4-4E71-B67F-F34A6512B9B7}" presName="composite" presStyleCnt="0"/>
      <dgm:spPr/>
    </dgm:pt>
    <dgm:pt modelId="{DB73CFA7-5E5B-41FA-BF51-C4562A18A6C8}" type="pres">
      <dgm:prSet presAssocID="{B2D8DF9D-02B4-4E71-B67F-F34A6512B9B7}" presName="rect1" presStyleLbl="trAlignAcc1" presStyleIdx="1" presStyleCnt="4">
        <dgm:presLayoutVars>
          <dgm:bulletEnabled val="1"/>
        </dgm:presLayoutVars>
      </dgm:prSet>
      <dgm:spPr/>
    </dgm:pt>
    <dgm:pt modelId="{4D26C900-886C-4EAE-BC26-8C7D6BA2426F}" type="pres">
      <dgm:prSet presAssocID="{B2D8DF9D-02B4-4E71-B67F-F34A6512B9B7}" presName="rect2" presStyleLbl="fgImgPlace1" presStyleIdx="1" presStyleCnt="4"/>
      <dgm:spPr>
        <a:solidFill>
          <a:schemeClr val="tx1">
            <a:lumMod val="65000"/>
            <a:lumOff val="35000"/>
          </a:schemeClr>
        </a:solidFill>
      </dgm:spPr>
    </dgm:pt>
    <dgm:pt modelId="{965A9BBD-10B1-4E32-9582-CCB063163377}" type="pres">
      <dgm:prSet presAssocID="{9E41465E-63AE-4F2B-8647-5139DC8BCAD4}" presName="sibTrans" presStyleCnt="0"/>
      <dgm:spPr/>
    </dgm:pt>
    <dgm:pt modelId="{9FEEFCBC-3DF5-4125-90D6-6AB82A538DE9}" type="pres">
      <dgm:prSet presAssocID="{FE103748-0D5F-4A9B-8B96-4BCF8E331A57}" presName="composite" presStyleCnt="0"/>
      <dgm:spPr/>
    </dgm:pt>
    <dgm:pt modelId="{AE58CF7F-B206-40CB-B103-50ACF8BED85F}" type="pres">
      <dgm:prSet presAssocID="{FE103748-0D5F-4A9B-8B96-4BCF8E331A57}" presName="rect1" presStyleLbl="trAlignAcc1" presStyleIdx="2" presStyleCnt="4">
        <dgm:presLayoutVars>
          <dgm:bulletEnabled val="1"/>
        </dgm:presLayoutVars>
      </dgm:prSet>
      <dgm:spPr/>
    </dgm:pt>
    <dgm:pt modelId="{14EE237A-8DFA-487B-B046-0A10DDA1ED03}" type="pres">
      <dgm:prSet presAssocID="{FE103748-0D5F-4A9B-8B96-4BCF8E331A57}" presName="rect2" presStyleLbl="fgImgPlace1" presStyleIdx="2" presStyleCnt="4"/>
      <dgm:spPr>
        <a:solidFill>
          <a:schemeClr val="tx1">
            <a:lumMod val="65000"/>
            <a:lumOff val="35000"/>
          </a:schemeClr>
        </a:solidFill>
      </dgm:spPr>
    </dgm:pt>
    <dgm:pt modelId="{6679D0C0-65AD-4824-B25F-A422EF1BD5A4}" type="pres">
      <dgm:prSet presAssocID="{1A0E6922-4E68-490F-8636-55514E64B497}" presName="sibTrans" presStyleCnt="0"/>
      <dgm:spPr/>
    </dgm:pt>
    <dgm:pt modelId="{F0FEB175-6331-4DDA-ADBD-B7CF1122651F}" type="pres">
      <dgm:prSet presAssocID="{DDCC363B-18E2-4005-A240-E98D9CE9EDBA}" presName="composite" presStyleCnt="0"/>
      <dgm:spPr/>
    </dgm:pt>
    <dgm:pt modelId="{7D57AD88-E617-4CBC-997D-86CDF2E62A78}" type="pres">
      <dgm:prSet presAssocID="{DDCC363B-18E2-4005-A240-E98D9CE9EDBA}" presName="rect1" presStyleLbl="trAlignAcc1" presStyleIdx="3" presStyleCnt="4">
        <dgm:presLayoutVars>
          <dgm:bulletEnabled val="1"/>
        </dgm:presLayoutVars>
      </dgm:prSet>
      <dgm:spPr/>
    </dgm:pt>
    <dgm:pt modelId="{EBA33B81-FAEE-40E6-9D1C-501D3B597AED}" type="pres">
      <dgm:prSet presAssocID="{DDCC363B-18E2-4005-A240-E98D9CE9EDBA}" presName="rect2" presStyleLbl="fgImgPlace1" presStyleIdx="3" presStyleCnt="4"/>
      <dgm:spPr>
        <a:solidFill>
          <a:schemeClr val="tx1">
            <a:lumMod val="65000"/>
            <a:lumOff val="35000"/>
          </a:schemeClr>
        </a:solidFill>
      </dgm:spPr>
    </dgm:pt>
  </dgm:ptLst>
  <dgm:cxnLst>
    <dgm:cxn modelId="{18B89F00-49FA-4EFF-A41A-CC073BDF49E4}" srcId="{FE103748-0D5F-4A9B-8B96-4BCF8E331A57}" destId="{8FF26EE8-3BFA-49BD-B1B1-880B130BA9D9}" srcOrd="0" destOrd="0" parTransId="{C8F8B380-645B-4EB6-B7EB-23DF50954558}" sibTransId="{E5551B8B-0B98-4FAF-8F19-76C6E23AD605}"/>
    <dgm:cxn modelId="{1CE4D603-E97B-4672-8F54-7C36A6730AD4}" srcId="{DDCC363B-18E2-4005-A240-E98D9CE9EDBA}" destId="{A50DABA2-F7D7-46CA-AE39-A581F7CD7DAE}" srcOrd="1" destOrd="0" parTransId="{23BDBD7E-5389-48F0-A4D8-ADCC11B7D362}" sibTransId="{921D9A92-8236-419B-A1C3-5304D7B47224}"/>
    <dgm:cxn modelId="{D5A01923-1EA1-413D-91B9-30D9D8B42FB5}" type="presOf" srcId="{32A7D15D-76D9-46FC-B6BE-6D2FD8932DD8}" destId="{7D57AD88-E617-4CBC-997D-86CDF2E62A78}" srcOrd="0" destOrd="1" presId="urn:microsoft.com/office/officeart/2008/layout/PictureStrips"/>
    <dgm:cxn modelId="{4D427331-B408-46FD-9126-88C6875A790B}" type="presOf" srcId="{26F735FF-CAC1-4A70-9DBA-D063EEA65CA3}" destId="{DB73CFA7-5E5B-41FA-BF51-C4562A18A6C8}" srcOrd="0" destOrd="2" presId="urn:microsoft.com/office/officeart/2008/layout/PictureStrips"/>
    <dgm:cxn modelId="{0818B15E-E2CC-4DD7-8A0B-E01DB8CF78E9}" srcId="{A1FE8F58-A3B4-4B68-80A2-075EF7D0528E}" destId="{803F4985-F985-4111-A6B7-F6AE7C9A3C55}" srcOrd="0" destOrd="0" parTransId="{76D54634-2144-447A-B25E-9538164EAFFD}" sibTransId="{F7EB0E2F-CCC7-4968-9203-90A477631D45}"/>
    <dgm:cxn modelId="{F3F32641-7692-481B-B55D-5FCA3F37A0D6}" type="presOf" srcId="{803F4985-F985-4111-A6B7-F6AE7C9A3C55}" destId="{78F3CF87-4D10-480A-BBE1-20A14E55E740}" srcOrd="0" destOrd="0" presId="urn:microsoft.com/office/officeart/2008/layout/PictureStrips"/>
    <dgm:cxn modelId="{4856AD63-3D01-4061-BE8C-0C153ACE5A17}" srcId="{803F4985-F985-4111-A6B7-F6AE7C9A3C55}" destId="{B7F86424-AE0F-48B1-BEB9-3BA78915B144}" srcOrd="0" destOrd="0" parTransId="{83F21FC0-860C-41CC-A404-A2E4560E2449}" sibTransId="{D1E4DB26-CC3F-42B7-A624-5FB1E01E9E54}"/>
    <dgm:cxn modelId="{8A75EF67-CCBB-480F-B9FD-E0A51DBC4A7A}" type="presOf" srcId="{B7F86424-AE0F-48B1-BEB9-3BA78915B144}" destId="{78F3CF87-4D10-480A-BBE1-20A14E55E740}" srcOrd="0" destOrd="1" presId="urn:microsoft.com/office/officeart/2008/layout/PictureStrips"/>
    <dgm:cxn modelId="{344B766A-1F57-4B69-A1F3-BD86F633EB00}" type="presOf" srcId="{B2D8DF9D-02B4-4E71-B67F-F34A6512B9B7}" destId="{DB73CFA7-5E5B-41FA-BF51-C4562A18A6C8}" srcOrd="0" destOrd="0" presId="urn:microsoft.com/office/officeart/2008/layout/PictureStrips"/>
    <dgm:cxn modelId="{6C08EF6D-A324-4379-9630-2371EE034C02}" srcId="{DDCC363B-18E2-4005-A240-E98D9CE9EDBA}" destId="{32A7D15D-76D9-46FC-B6BE-6D2FD8932DD8}" srcOrd="0" destOrd="0" parTransId="{4B93E039-F21E-4D96-B402-925AA2E5D9C7}" sibTransId="{B0A21700-13EC-4BC6-994B-F33A36DDAB6F}"/>
    <dgm:cxn modelId="{9BB26476-5F16-4FAB-BEC3-4C597F697EA9}" type="presOf" srcId="{A1FE8F58-A3B4-4B68-80A2-075EF7D0528E}" destId="{1B72D847-20C3-4E4D-96DE-A138E5DFFD57}" srcOrd="0" destOrd="0" presId="urn:microsoft.com/office/officeart/2008/layout/PictureStrips"/>
    <dgm:cxn modelId="{2B7BE176-D3A8-468F-AE32-7CD1B802843F}" srcId="{B2D8DF9D-02B4-4E71-B67F-F34A6512B9B7}" destId="{487521B5-7F89-493F-9E94-A7ECE6DACC3F}" srcOrd="0" destOrd="0" parTransId="{702FF618-06D8-4EB0-9D76-E61C958BAC35}" sibTransId="{426892D2-BC0F-4B4C-B9C5-78868F048457}"/>
    <dgm:cxn modelId="{899CD079-426B-42C5-87C1-4D8B8B1C4F13}" type="presOf" srcId="{8FF26EE8-3BFA-49BD-B1B1-880B130BA9D9}" destId="{AE58CF7F-B206-40CB-B103-50ACF8BED85F}" srcOrd="0" destOrd="1" presId="urn:microsoft.com/office/officeart/2008/layout/PictureStrips"/>
    <dgm:cxn modelId="{D26BFC7A-6638-41CB-B92D-E09F742F5F3A}" type="presOf" srcId="{FE103748-0D5F-4A9B-8B96-4BCF8E331A57}" destId="{AE58CF7F-B206-40CB-B103-50ACF8BED85F}" srcOrd="0" destOrd="0" presId="urn:microsoft.com/office/officeart/2008/layout/PictureStrips"/>
    <dgm:cxn modelId="{55C77190-E180-4CA5-B692-C3347D0D3CA9}" srcId="{B2D8DF9D-02B4-4E71-B67F-F34A6512B9B7}" destId="{26F735FF-CAC1-4A70-9DBA-D063EEA65CA3}" srcOrd="1" destOrd="0" parTransId="{24A1F8A8-ED36-4915-B02A-C1ECFE39822A}" sibTransId="{0C332A41-C81D-483F-B121-B43B0C252545}"/>
    <dgm:cxn modelId="{4C9BA9A1-0EBC-4D41-9D07-E6E80D3E8C08}" srcId="{A1FE8F58-A3B4-4B68-80A2-075EF7D0528E}" destId="{DDCC363B-18E2-4005-A240-E98D9CE9EDBA}" srcOrd="3" destOrd="0" parTransId="{F8E68929-2564-46E1-AE31-7A38F34856FF}" sibTransId="{DEA39319-8588-4236-AB2B-8C28A540C9E3}"/>
    <dgm:cxn modelId="{C6EF20A6-7F1E-4E89-833B-C84A98E99616}" type="presOf" srcId="{A50DABA2-F7D7-46CA-AE39-A581F7CD7DAE}" destId="{7D57AD88-E617-4CBC-997D-86CDF2E62A78}" srcOrd="0" destOrd="2" presId="urn:microsoft.com/office/officeart/2008/layout/PictureStrips"/>
    <dgm:cxn modelId="{32C5F2B1-9D2D-4B56-942A-B9819D69CC03}" srcId="{FE103748-0D5F-4A9B-8B96-4BCF8E331A57}" destId="{E9AA648E-3DB3-41B4-B7AA-1737B33B1924}" srcOrd="1" destOrd="0" parTransId="{EF0FFB6F-47CE-45DE-8A64-77FAA14D2877}" sibTransId="{4DAD9E0F-6E28-4DC6-8C32-3DF18F3759B9}"/>
    <dgm:cxn modelId="{E0B408B5-E99F-4796-93E1-5234217C77E5}" srcId="{A1FE8F58-A3B4-4B68-80A2-075EF7D0528E}" destId="{FE103748-0D5F-4A9B-8B96-4BCF8E331A57}" srcOrd="2" destOrd="0" parTransId="{E8C7D13B-0286-44D9-BF32-2F365D9D9079}" sibTransId="{1A0E6922-4E68-490F-8636-55514E64B497}"/>
    <dgm:cxn modelId="{635CE3CD-29C6-4215-8688-5A22C78120F2}" type="presOf" srcId="{487521B5-7F89-493F-9E94-A7ECE6DACC3F}" destId="{DB73CFA7-5E5B-41FA-BF51-C4562A18A6C8}" srcOrd="0" destOrd="1" presId="urn:microsoft.com/office/officeart/2008/layout/PictureStrips"/>
    <dgm:cxn modelId="{8D567AD6-0200-46DB-A71F-802ADE6B92D5}" srcId="{A1FE8F58-A3B4-4B68-80A2-075EF7D0528E}" destId="{B2D8DF9D-02B4-4E71-B67F-F34A6512B9B7}" srcOrd="1" destOrd="0" parTransId="{2023D54F-F0DB-453B-8120-561915CFC41E}" sibTransId="{9E41465E-63AE-4F2B-8647-5139DC8BCAD4}"/>
    <dgm:cxn modelId="{07CA24EB-EBC3-44FA-8CD9-97788FEBE31A}" type="presOf" srcId="{DDCC363B-18E2-4005-A240-E98D9CE9EDBA}" destId="{7D57AD88-E617-4CBC-997D-86CDF2E62A78}" srcOrd="0" destOrd="0" presId="urn:microsoft.com/office/officeart/2008/layout/PictureStrips"/>
    <dgm:cxn modelId="{88EFC3F2-6174-4C43-8DD0-6552A157375C}" type="presOf" srcId="{E9AA648E-3DB3-41B4-B7AA-1737B33B1924}" destId="{AE58CF7F-B206-40CB-B103-50ACF8BED85F}" srcOrd="0" destOrd="2" presId="urn:microsoft.com/office/officeart/2008/layout/PictureStrips"/>
    <dgm:cxn modelId="{A58AB8C9-46A1-462B-942C-B2C753F48FA5}" type="presParOf" srcId="{1B72D847-20C3-4E4D-96DE-A138E5DFFD57}" destId="{3564045E-E960-40C4-8FA5-950E88F4767F}" srcOrd="0" destOrd="0" presId="urn:microsoft.com/office/officeart/2008/layout/PictureStrips"/>
    <dgm:cxn modelId="{DE8DB2DC-4542-4EF2-AB0B-63D1EE8B667D}" type="presParOf" srcId="{3564045E-E960-40C4-8FA5-950E88F4767F}" destId="{78F3CF87-4D10-480A-BBE1-20A14E55E740}" srcOrd="0" destOrd="0" presId="urn:microsoft.com/office/officeart/2008/layout/PictureStrips"/>
    <dgm:cxn modelId="{04FE459D-2B84-49CC-AE7C-4D4C844E1FD0}" type="presParOf" srcId="{3564045E-E960-40C4-8FA5-950E88F4767F}" destId="{98B2CDFF-9832-4053-98D4-0B9FEC668924}" srcOrd="1" destOrd="0" presId="urn:microsoft.com/office/officeart/2008/layout/PictureStrips"/>
    <dgm:cxn modelId="{FFAFD1B9-956C-4B16-8DF7-FE498FC51C95}" type="presParOf" srcId="{1B72D847-20C3-4E4D-96DE-A138E5DFFD57}" destId="{D2F9A1F5-D69C-49BD-955F-8E35502EAFAB}" srcOrd="1" destOrd="0" presId="urn:microsoft.com/office/officeart/2008/layout/PictureStrips"/>
    <dgm:cxn modelId="{8435B5F1-F453-4B4B-A96F-4CC3C21837F0}" type="presParOf" srcId="{1B72D847-20C3-4E4D-96DE-A138E5DFFD57}" destId="{705C3254-3235-446E-B7E7-7A8C36857285}" srcOrd="2" destOrd="0" presId="urn:microsoft.com/office/officeart/2008/layout/PictureStrips"/>
    <dgm:cxn modelId="{0EA060D1-7E23-441C-9714-93F8AECEA9C5}" type="presParOf" srcId="{705C3254-3235-446E-B7E7-7A8C36857285}" destId="{DB73CFA7-5E5B-41FA-BF51-C4562A18A6C8}" srcOrd="0" destOrd="0" presId="urn:microsoft.com/office/officeart/2008/layout/PictureStrips"/>
    <dgm:cxn modelId="{9CBCAF96-7E5B-477D-A3B9-1023956AD938}" type="presParOf" srcId="{705C3254-3235-446E-B7E7-7A8C36857285}" destId="{4D26C900-886C-4EAE-BC26-8C7D6BA2426F}" srcOrd="1" destOrd="0" presId="urn:microsoft.com/office/officeart/2008/layout/PictureStrips"/>
    <dgm:cxn modelId="{AF9A58C6-2C2E-44B6-A450-EF3E78CF9D39}" type="presParOf" srcId="{1B72D847-20C3-4E4D-96DE-A138E5DFFD57}" destId="{965A9BBD-10B1-4E32-9582-CCB063163377}" srcOrd="3" destOrd="0" presId="urn:microsoft.com/office/officeart/2008/layout/PictureStrips"/>
    <dgm:cxn modelId="{364BCCEC-19F7-4872-924A-4AD29B117C78}" type="presParOf" srcId="{1B72D847-20C3-4E4D-96DE-A138E5DFFD57}" destId="{9FEEFCBC-3DF5-4125-90D6-6AB82A538DE9}" srcOrd="4" destOrd="0" presId="urn:microsoft.com/office/officeart/2008/layout/PictureStrips"/>
    <dgm:cxn modelId="{14CA7A2D-8FFC-45DB-BC49-F3A5D1685ACE}" type="presParOf" srcId="{9FEEFCBC-3DF5-4125-90D6-6AB82A538DE9}" destId="{AE58CF7F-B206-40CB-B103-50ACF8BED85F}" srcOrd="0" destOrd="0" presId="urn:microsoft.com/office/officeart/2008/layout/PictureStrips"/>
    <dgm:cxn modelId="{6994A4FE-841F-4BB7-88FE-911143615EB3}" type="presParOf" srcId="{9FEEFCBC-3DF5-4125-90D6-6AB82A538DE9}" destId="{14EE237A-8DFA-487B-B046-0A10DDA1ED03}" srcOrd="1" destOrd="0" presId="urn:microsoft.com/office/officeart/2008/layout/PictureStrips"/>
    <dgm:cxn modelId="{41F07171-DC84-4226-A0F5-94F8323D4D13}" type="presParOf" srcId="{1B72D847-20C3-4E4D-96DE-A138E5DFFD57}" destId="{6679D0C0-65AD-4824-B25F-A422EF1BD5A4}" srcOrd="5" destOrd="0" presId="urn:microsoft.com/office/officeart/2008/layout/PictureStrips"/>
    <dgm:cxn modelId="{D892387D-2BEF-44F1-842F-527E4D5954F2}" type="presParOf" srcId="{1B72D847-20C3-4E4D-96DE-A138E5DFFD57}" destId="{F0FEB175-6331-4DDA-ADBD-B7CF1122651F}" srcOrd="6" destOrd="0" presId="urn:microsoft.com/office/officeart/2008/layout/PictureStrips"/>
    <dgm:cxn modelId="{CE94DD33-7E65-46A5-8AD7-8C117CA65EF4}" type="presParOf" srcId="{F0FEB175-6331-4DDA-ADBD-B7CF1122651F}" destId="{7D57AD88-E617-4CBC-997D-86CDF2E62A78}" srcOrd="0" destOrd="0" presId="urn:microsoft.com/office/officeart/2008/layout/PictureStrips"/>
    <dgm:cxn modelId="{512AB9AC-522A-446E-B4BE-013F13B78BE3}" type="presParOf" srcId="{F0FEB175-6331-4DDA-ADBD-B7CF1122651F}" destId="{EBA33B81-FAEE-40E6-9D1C-501D3B597A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BF404-275B-4FAC-8FDF-0C5344AA2A49}">
      <dsp:nvSpPr>
        <dsp:cNvPr id="0" name=""/>
        <dsp:cNvSpPr/>
      </dsp:nvSpPr>
      <dsp:spPr>
        <a:xfrm rot="10800000">
          <a:off x="1709774" y="1600"/>
          <a:ext cx="5589847" cy="1207223"/>
        </a:xfrm>
        <a:prstGeom prst="homePlate">
          <a:avLst/>
        </a:prstGeom>
        <a:solidFill>
          <a:srgbClr val="FFEAC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352" tIns="60960" rIns="113792" bIns="60960" numCol="1" spcCol="1270" anchor="ctr" anchorCtr="0">
          <a:noAutofit/>
        </a:bodyPr>
        <a:lstStyle/>
        <a:p>
          <a:pPr marL="0" lvl="0" indent="0" algn="l" defTabSz="711200">
            <a:lnSpc>
              <a:spcPct val="90000"/>
            </a:lnSpc>
            <a:spcBef>
              <a:spcPct val="0"/>
            </a:spcBef>
            <a:spcAft>
              <a:spcPct val="35000"/>
            </a:spcAft>
            <a:buNone/>
          </a:pPr>
          <a:r>
            <a:rPr lang="el-GR" sz="1600" b="1" i="1" u="none" strike="noStrike" kern="1200"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rPr>
            <a:t>τη συνολική αποτίμηση της αναγκαιότητας, της στοχοθέτησης, των προτεραιοτήτων, της δράσεων και της προτεινόμενης δομής διακυβέρνησης της Στρατηγικής </a:t>
          </a:r>
          <a:endParaRPr lang="en-GB" sz="1600" b="1" kern="1200" dirty="0">
            <a:solidFill>
              <a:schemeClr val="tx1">
                <a:lumMod val="65000"/>
                <a:lumOff val="35000"/>
              </a:schemeClr>
            </a:solidFill>
          </a:endParaRPr>
        </a:p>
      </dsp:txBody>
      <dsp:txXfrm rot="10800000">
        <a:off x="2011580" y="1600"/>
        <a:ext cx="5288041" cy="1207223"/>
      </dsp:txXfrm>
    </dsp:sp>
    <dsp:sp modelId="{F077BBE8-BEE1-4476-B96C-F33987A01055}">
      <dsp:nvSpPr>
        <dsp:cNvPr id="0" name=""/>
        <dsp:cNvSpPr/>
      </dsp:nvSpPr>
      <dsp:spPr>
        <a:xfrm>
          <a:off x="1106163" y="1600"/>
          <a:ext cx="1207223" cy="120722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C332B-B5E6-421E-9CEA-BE43DD20A630}">
      <dsp:nvSpPr>
        <dsp:cNvPr id="0" name=""/>
        <dsp:cNvSpPr/>
      </dsp:nvSpPr>
      <dsp:spPr>
        <a:xfrm rot="10800000">
          <a:off x="1709774" y="1569189"/>
          <a:ext cx="5589847" cy="1207223"/>
        </a:xfrm>
        <a:prstGeom prst="homePlate">
          <a:avLst/>
        </a:prstGeom>
        <a:solidFill>
          <a:srgbClr val="FFEAC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352" tIns="60960" rIns="113792" bIns="60960" numCol="1" spcCol="1270" anchor="ctr" anchorCtr="0">
          <a:noAutofit/>
        </a:bodyPr>
        <a:lstStyle/>
        <a:p>
          <a:pPr marL="0" lvl="0" indent="0" algn="l" defTabSz="711200">
            <a:lnSpc>
              <a:spcPct val="90000"/>
            </a:lnSpc>
            <a:spcBef>
              <a:spcPct val="0"/>
            </a:spcBef>
            <a:spcAft>
              <a:spcPct val="35000"/>
            </a:spcAft>
            <a:buNone/>
          </a:pPr>
          <a:r>
            <a:rPr lang="el-GR" sz="1600" b="1" i="1" kern="1200" dirty="0">
              <a:solidFill>
                <a:schemeClr val="tx1">
                  <a:lumMod val="65000"/>
                  <a:lumOff val="35000"/>
                </a:schemeClr>
              </a:solidFill>
              <a:latin typeface="Calibri" panose="020F0502020204030204" pitchFamily="34" charset="0"/>
              <a:ea typeface="Times New Roman" panose="02020603050405020304" pitchFamily="18" charset="0"/>
              <a:cs typeface="Arial" panose="020B0604020202020204" pitchFamily="34" charset="0"/>
            </a:rPr>
            <a:t>τη μ</a:t>
          </a:r>
          <a:r>
            <a:rPr lang="el-GR" sz="1600" b="1" i="1" u="none" strike="noStrike" kern="1200"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rPr>
            <a:t>ελέτη της συνεισφοράς των Δράσεων στους στόχους και τα αποτελέσματα της Στρατηγικής στο τέλος της προγραμματικής περιόδου 2014 – 2020.</a:t>
          </a:r>
          <a:endParaRPr lang="en-US" sz="1600" b="1" i="1" u="none" strike="noStrike" kern="1200"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endParaRPr>
        </a:p>
      </dsp:txBody>
      <dsp:txXfrm rot="10800000">
        <a:off x="2011580" y="1569189"/>
        <a:ext cx="5288041" cy="1207223"/>
      </dsp:txXfrm>
    </dsp:sp>
    <dsp:sp modelId="{9E6B7AE2-2CD1-4A18-981A-D817BA82706C}">
      <dsp:nvSpPr>
        <dsp:cNvPr id="0" name=""/>
        <dsp:cNvSpPr/>
      </dsp:nvSpPr>
      <dsp:spPr>
        <a:xfrm>
          <a:off x="1106163" y="1569189"/>
          <a:ext cx="1207223" cy="120722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15DE1-316F-44DF-860E-EBCB1C2AA17C}">
      <dsp:nvSpPr>
        <dsp:cNvPr id="0" name=""/>
        <dsp:cNvSpPr/>
      </dsp:nvSpPr>
      <dsp:spPr>
        <a:xfrm rot="10800000">
          <a:off x="1709774" y="3136777"/>
          <a:ext cx="5589847" cy="1207223"/>
        </a:xfrm>
        <a:prstGeom prst="homePlate">
          <a:avLst/>
        </a:prstGeom>
        <a:solidFill>
          <a:srgbClr val="FFEAC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352" tIns="60960" rIns="113792" bIns="60960" numCol="1" spcCol="1270" anchor="ctr" anchorCtr="0">
          <a:noAutofit/>
        </a:bodyPr>
        <a:lstStyle/>
        <a:p>
          <a:pPr marL="0" lvl="0" indent="0" algn="l" defTabSz="711200">
            <a:lnSpc>
              <a:spcPct val="90000"/>
            </a:lnSpc>
            <a:spcBef>
              <a:spcPct val="0"/>
            </a:spcBef>
            <a:spcAft>
              <a:spcPct val="35000"/>
            </a:spcAft>
            <a:buNone/>
          </a:pPr>
          <a:r>
            <a:rPr lang="el-GR" sz="1600" b="1" i="1" kern="12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Την ε</a:t>
          </a:r>
          <a:r>
            <a:rPr lang="el-GR" sz="1600" b="1" i="1" kern="12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ρμηνεία των αιτίων επιτυχίας ή απόκλισης των αποτελεσμάτων εφαρμογής της Στρατηγικής και τον καθορισμό των απαραίτητων διορθωτικών παρεμβάσεων</a:t>
          </a:r>
          <a:endParaRPr lang="en-GB" sz="1600" b="1" i="1" u="none" strike="noStrike" kern="1200" dirty="0">
            <a:solidFill>
              <a:schemeClr val="tx1">
                <a:lumMod val="65000"/>
                <a:lumOff val="35000"/>
              </a:schemeClr>
            </a:solidFill>
            <a:effectLst/>
            <a:latin typeface="Calibri" panose="020F0502020204030204" pitchFamily="34" charset="0"/>
            <a:ea typeface="Times New Roman" panose="02020603050405020304" pitchFamily="18" charset="0"/>
            <a:cs typeface="Arial" panose="020B0604020202020204" pitchFamily="34" charset="0"/>
          </a:endParaRPr>
        </a:p>
      </dsp:txBody>
      <dsp:txXfrm rot="10800000">
        <a:off x="2011580" y="3136777"/>
        <a:ext cx="5288041" cy="1207223"/>
      </dsp:txXfrm>
    </dsp:sp>
    <dsp:sp modelId="{359C3311-61C6-4E5B-8201-6766F93CD3EC}">
      <dsp:nvSpPr>
        <dsp:cNvPr id="0" name=""/>
        <dsp:cNvSpPr/>
      </dsp:nvSpPr>
      <dsp:spPr>
        <a:xfrm>
          <a:off x="1106163" y="3136777"/>
          <a:ext cx="1207223" cy="120722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8C2A3-3A4D-4C57-9259-03CB52189F70}">
      <dsp:nvSpPr>
        <dsp:cNvPr id="0" name=""/>
        <dsp:cNvSpPr/>
      </dsp:nvSpPr>
      <dsp:spPr>
        <a:xfrm>
          <a:off x="1001543" y="824539"/>
          <a:ext cx="3868171" cy="3868171"/>
        </a:xfrm>
        <a:prstGeom prst="blockArc">
          <a:avLst>
            <a:gd name="adj1" fmla="val 9289517"/>
            <a:gd name="adj2" fmla="val 16050009"/>
            <a:gd name="adj3" fmla="val 4640"/>
          </a:avLst>
        </a:prstGeom>
        <a:solidFill>
          <a:srgbClr val="FFEAC9"/>
        </a:solidFill>
        <a:ln>
          <a:noFill/>
        </a:ln>
        <a:effectLst/>
      </dsp:spPr>
      <dsp:style>
        <a:lnRef idx="0">
          <a:scrgbClr r="0" g="0" b="0"/>
        </a:lnRef>
        <a:fillRef idx="1">
          <a:scrgbClr r="0" g="0" b="0"/>
        </a:fillRef>
        <a:effectRef idx="0">
          <a:scrgbClr r="0" g="0" b="0"/>
        </a:effectRef>
        <a:fontRef idx="minor">
          <a:schemeClr val="lt1"/>
        </a:fontRef>
      </dsp:style>
    </dsp:sp>
    <dsp:sp modelId="{772AACD1-CC0D-4A80-B287-5EC48BA78F7A}">
      <dsp:nvSpPr>
        <dsp:cNvPr id="0" name=""/>
        <dsp:cNvSpPr/>
      </dsp:nvSpPr>
      <dsp:spPr>
        <a:xfrm>
          <a:off x="927884" y="683566"/>
          <a:ext cx="3868171" cy="3868171"/>
        </a:xfrm>
        <a:prstGeom prst="blockArc">
          <a:avLst>
            <a:gd name="adj1" fmla="val 1800000"/>
            <a:gd name="adj2" fmla="val 9000000"/>
            <a:gd name="adj3" fmla="val 4640"/>
          </a:avLst>
        </a:prstGeom>
        <a:solidFill>
          <a:srgbClr val="FFEAC9"/>
        </a:solidFill>
        <a:ln>
          <a:noFill/>
        </a:ln>
        <a:effectLst/>
      </dsp:spPr>
      <dsp:style>
        <a:lnRef idx="0">
          <a:scrgbClr r="0" g="0" b="0"/>
        </a:lnRef>
        <a:fillRef idx="1">
          <a:scrgbClr r="0" g="0" b="0"/>
        </a:fillRef>
        <a:effectRef idx="0">
          <a:scrgbClr r="0" g="0" b="0"/>
        </a:effectRef>
        <a:fontRef idx="minor">
          <a:schemeClr val="lt1"/>
        </a:fontRef>
      </dsp:style>
    </dsp:sp>
    <dsp:sp modelId="{8A7259DD-BE0C-4FF0-B3CA-D5405F6761F4}">
      <dsp:nvSpPr>
        <dsp:cNvPr id="0" name=""/>
        <dsp:cNvSpPr/>
      </dsp:nvSpPr>
      <dsp:spPr>
        <a:xfrm>
          <a:off x="689164" y="703344"/>
          <a:ext cx="4197661" cy="4111904"/>
        </a:xfrm>
        <a:prstGeom prst="blockArc">
          <a:avLst>
            <a:gd name="adj1" fmla="val 16318725"/>
            <a:gd name="adj2" fmla="val 1509134"/>
            <a:gd name="adj3" fmla="val 4640"/>
          </a:avLst>
        </a:prstGeom>
        <a:solidFill>
          <a:srgbClr val="FFEAC9"/>
        </a:solidFill>
        <a:ln>
          <a:noFill/>
        </a:ln>
        <a:effectLst/>
      </dsp:spPr>
      <dsp:style>
        <a:lnRef idx="0">
          <a:scrgbClr r="0" g="0" b="0"/>
        </a:lnRef>
        <a:fillRef idx="1">
          <a:scrgbClr r="0" g="0" b="0"/>
        </a:fillRef>
        <a:effectRef idx="0">
          <a:scrgbClr r="0" g="0" b="0"/>
        </a:effectRef>
        <a:fontRef idx="minor">
          <a:schemeClr val="lt1"/>
        </a:fontRef>
      </dsp:style>
    </dsp:sp>
    <dsp:sp modelId="{B076CDC1-6B49-4BC0-927D-FED21FBBD9BA}">
      <dsp:nvSpPr>
        <dsp:cNvPr id="0" name=""/>
        <dsp:cNvSpPr/>
      </dsp:nvSpPr>
      <dsp:spPr>
        <a:xfrm>
          <a:off x="1667862" y="1414793"/>
          <a:ext cx="2388214" cy="2405716"/>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bg1"/>
              </a:solidFill>
            </a:rPr>
            <a:t>Αξιολογικό Πλαίσιο</a:t>
          </a:r>
        </a:p>
      </dsp:txBody>
      <dsp:txXfrm>
        <a:off x="2017608" y="1767102"/>
        <a:ext cx="1688722" cy="1701098"/>
      </dsp:txXfrm>
    </dsp:sp>
    <dsp:sp modelId="{85425662-BB60-4B75-A5A6-427EFEE04A53}">
      <dsp:nvSpPr>
        <dsp:cNvPr id="0" name=""/>
        <dsp:cNvSpPr/>
      </dsp:nvSpPr>
      <dsp:spPr>
        <a:xfrm>
          <a:off x="2038945" y="42534"/>
          <a:ext cx="1628564" cy="1657342"/>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b="1" kern="1200" dirty="0"/>
            <a:t>Αξιολογικά Ερωτήματα</a:t>
          </a:r>
        </a:p>
      </dsp:txBody>
      <dsp:txXfrm>
        <a:off x="2277443" y="285246"/>
        <a:ext cx="1151568" cy="1171918"/>
      </dsp:txXfrm>
    </dsp:sp>
    <dsp:sp modelId="{912FC5D0-12C7-4CE1-9449-602B372A9215}">
      <dsp:nvSpPr>
        <dsp:cNvPr id="0" name=""/>
        <dsp:cNvSpPr/>
      </dsp:nvSpPr>
      <dsp:spPr>
        <a:xfrm>
          <a:off x="3674892" y="2747186"/>
          <a:ext cx="1646374" cy="1630147"/>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Μέθοδοι</a:t>
          </a:r>
          <a:r>
            <a:rPr lang="el-GR" sz="900" b="1" kern="1200" dirty="0"/>
            <a:t> και Εργαλεία</a:t>
          </a:r>
        </a:p>
      </dsp:txBody>
      <dsp:txXfrm>
        <a:off x="3915998" y="2985916"/>
        <a:ext cx="1164162" cy="1152687"/>
      </dsp:txXfrm>
    </dsp:sp>
    <dsp:sp modelId="{C88B9DEF-87AB-4BD5-9DDD-38D1762D08A5}">
      <dsp:nvSpPr>
        <dsp:cNvPr id="0" name=""/>
        <dsp:cNvSpPr/>
      </dsp:nvSpPr>
      <dsp:spPr>
        <a:xfrm>
          <a:off x="385192" y="2731613"/>
          <a:ext cx="1681334" cy="1661293"/>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Κριτήρια</a:t>
          </a:r>
        </a:p>
      </dsp:txBody>
      <dsp:txXfrm>
        <a:off x="631418" y="2974904"/>
        <a:ext cx="1188882" cy="1174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814B8-334A-4A8D-AA8B-1933B536A621}">
      <dsp:nvSpPr>
        <dsp:cNvPr id="0" name=""/>
        <dsp:cNvSpPr/>
      </dsp:nvSpPr>
      <dsp:spPr>
        <a:xfrm>
          <a:off x="0" y="0"/>
          <a:ext cx="4358329" cy="436438"/>
        </a:xfrm>
        <a:prstGeom prst="roundRect">
          <a:avLst>
            <a:gd name="adj" fmla="val 10000"/>
          </a:avLst>
        </a:prstGeom>
        <a:solidFill>
          <a:srgbClr val="FFEAC9"/>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mj-lt"/>
            <a:buNone/>
          </a:pPr>
          <a:r>
            <a:rPr lang="el-GR" sz="1200" b="0" kern="1200">
              <a:effectLst/>
              <a:latin typeface="+mn-lt"/>
              <a:ea typeface="+mn-ea"/>
              <a:cs typeface="+mn-cs"/>
            </a:rPr>
            <a:t>Ανάλυση του γεωγραφικού πλαισίου και των δυνατοτήτων για καινοτομία</a:t>
          </a:r>
          <a:endParaRPr lang="en-GB" sz="1200" b="0" kern="1200" dirty="0"/>
        </a:p>
      </dsp:txBody>
      <dsp:txXfrm>
        <a:off x="12783" y="12783"/>
        <a:ext cx="3836314" cy="410872"/>
      </dsp:txXfrm>
    </dsp:sp>
    <dsp:sp modelId="{794BF3F1-29D4-49AF-BA5F-7C89DD545FCB}">
      <dsp:nvSpPr>
        <dsp:cNvPr id="0" name=""/>
        <dsp:cNvSpPr/>
      </dsp:nvSpPr>
      <dsp:spPr>
        <a:xfrm>
          <a:off x="325459" y="497055"/>
          <a:ext cx="4358329" cy="436438"/>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kern="1200" dirty="0">
              <a:effectLst/>
              <a:latin typeface="+mn-lt"/>
              <a:ea typeface="+mn-ea"/>
              <a:cs typeface="+mn-cs"/>
            </a:rPr>
            <a:t>Δημιουργία μιας υγιούς και χωρίς αποκλεισμούς δομής διακυβέρνησης</a:t>
          </a:r>
        </a:p>
      </dsp:txBody>
      <dsp:txXfrm>
        <a:off x="338242" y="509838"/>
        <a:ext cx="3723618" cy="410872"/>
      </dsp:txXfrm>
    </dsp:sp>
    <dsp:sp modelId="{E03006E7-6AFD-409C-91E3-610DF057E08A}">
      <dsp:nvSpPr>
        <dsp:cNvPr id="0" name=""/>
        <dsp:cNvSpPr/>
      </dsp:nvSpPr>
      <dsp:spPr>
        <a:xfrm>
          <a:off x="650919" y="994110"/>
          <a:ext cx="4358329" cy="436438"/>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kern="1200" dirty="0">
              <a:effectLst/>
              <a:latin typeface="+mn-lt"/>
              <a:ea typeface="+mn-ea"/>
              <a:cs typeface="+mn-cs"/>
            </a:rPr>
            <a:t>Παραγωγή κοινού οράματος για το μέλλον της γεωγραφικής περιοχής (χώρα / περιφέρεια)</a:t>
          </a:r>
        </a:p>
      </dsp:txBody>
      <dsp:txXfrm>
        <a:off x="663702" y="1006893"/>
        <a:ext cx="3723618" cy="410872"/>
      </dsp:txXfrm>
    </dsp:sp>
    <dsp:sp modelId="{C9898F3B-C447-4172-A9B8-F6FCBD4D26D9}">
      <dsp:nvSpPr>
        <dsp:cNvPr id="0" name=""/>
        <dsp:cNvSpPr/>
      </dsp:nvSpPr>
      <dsp:spPr>
        <a:xfrm>
          <a:off x="976378" y="1491165"/>
          <a:ext cx="4358329" cy="436438"/>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kern="1200" dirty="0">
              <a:effectLst/>
              <a:latin typeface="+mn-lt"/>
              <a:ea typeface="+mn-ea"/>
              <a:cs typeface="+mn-cs"/>
            </a:rPr>
            <a:t>Επιλογή περιορισμένου αριθμού προτεραιοτήτων για την ανάπτυξη</a:t>
          </a:r>
        </a:p>
      </dsp:txBody>
      <dsp:txXfrm>
        <a:off x="989161" y="1503948"/>
        <a:ext cx="3723618" cy="410872"/>
      </dsp:txXfrm>
    </dsp:sp>
    <dsp:sp modelId="{E3222402-99D0-4A5B-AD48-05F1EA511027}">
      <dsp:nvSpPr>
        <dsp:cNvPr id="0" name=""/>
        <dsp:cNvSpPr/>
      </dsp:nvSpPr>
      <dsp:spPr>
        <a:xfrm>
          <a:off x="1301838" y="1988221"/>
          <a:ext cx="4358329" cy="436438"/>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kern="1200" dirty="0">
              <a:effectLst/>
              <a:latin typeface="+mn-lt"/>
              <a:ea typeface="+mn-ea"/>
              <a:cs typeface="+mn-cs"/>
            </a:rPr>
            <a:t>Καθιέρωση κατάλληλων συνδυασμών πολιτικής</a:t>
          </a:r>
        </a:p>
      </dsp:txBody>
      <dsp:txXfrm>
        <a:off x="1314621" y="2001004"/>
        <a:ext cx="3723618" cy="410872"/>
      </dsp:txXfrm>
    </dsp:sp>
    <dsp:sp modelId="{D09BBE27-0745-403F-A336-1BC8AFC728EB}">
      <dsp:nvSpPr>
        <dsp:cNvPr id="0" name=""/>
        <dsp:cNvSpPr/>
      </dsp:nvSpPr>
      <dsp:spPr>
        <a:xfrm>
          <a:off x="4074644" y="318842"/>
          <a:ext cx="283685" cy="283685"/>
        </a:xfrm>
        <a:prstGeom prst="downArrow">
          <a:avLst>
            <a:gd name="adj1" fmla="val 55000"/>
            <a:gd name="adj2" fmla="val 45000"/>
          </a:avLst>
        </a:prstGeom>
        <a:solidFill>
          <a:schemeClr val="tx1">
            <a:lumMod val="65000"/>
            <a:lumOff val="35000"/>
            <a:alpha val="90000"/>
          </a:schemeClr>
        </a:solidFill>
        <a:ln w="12700" cap="flat" cmpd="sng" algn="ctr">
          <a:solidFill>
            <a:srgbClr val="886B4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4138473" y="318842"/>
        <a:ext cx="156027" cy="213473"/>
      </dsp:txXfrm>
    </dsp:sp>
    <dsp:sp modelId="{0E1339A3-AF8B-4966-984D-6AAC9B011823}">
      <dsp:nvSpPr>
        <dsp:cNvPr id="0" name=""/>
        <dsp:cNvSpPr/>
      </dsp:nvSpPr>
      <dsp:spPr>
        <a:xfrm>
          <a:off x="4400103" y="815898"/>
          <a:ext cx="283685" cy="283685"/>
        </a:xfrm>
        <a:prstGeom prst="downArrow">
          <a:avLst>
            <a:gd name="adj1" fmla="val 55000"/>
            <a:gd name="adj2" fmla="val 45000"/>
          </a:avLst>
        </a:prstGeom>
        <a:solidFill>
          <a:schemeClr val="tx1">
            <a:lumMod val="65000"/>
            <a:lumOff val="35000"/>
            <a:alpha val="90000"/>
          </a:schemeClr>
        </a:solidFill>
        <a:ln w="12700" cap="flat" cmpd="sng" algn="ctr">
          <a:solidFill>
            <a:srgbClr val="886B4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4463932" y="815898"/>
        <a:ext cx="156027" cy="213473"/>
      </dsp:txXfrm>
    </dsp:sp>
    <dsp:sp modelId="{890D58B3-3577-44C9-9E3F-E6AC676EB8A3}">
      <dsp:nvSpPr>
        <dsp:cNvPr id="0" name=""/>
        <dsp:cNvSpPr/>
      </dsp:nvSpPr>
      <dsp:spPr>
        <a:xfrm>
          <a:off x="4725563" y="1305679"/>
          <a:ext cx="283685" cy="283685"/>
        </a:xfrm>
        <a:prstGeom prst="downArrow">
          <a:avLst>
            <a:gd name="adj1" fmla="val 55000"/>
            <a:gd name="adj2" fmla="val 45000"/>
          </a:avLst>
        </a:prstGeom>
        <a:solidFill>
          <a:schemeClr val="tx1">
            <a:lumMod val="65000"/>
            <a:lumOff val="35000"/>
            <a:alpha val="90000"/>
          </a:schemeClr>
        </a:solidFill>
        <a:ln w="12700" cap="flat" cmpd="sng" algn="ctr">
          <a:solidFill>
            <a:srgbClr val="886B4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4789392" y="1305679"/>
        <a:ext cx="156027" cy="213473"/>
      </dsp:txXfrm>
    </dsp:sp>
    <dsp:sp modelId="{4B40A497-A20A-49BC-B808-D9EE08FC9CDA}">
      <dsp:nvSpPr>
        <dsp:cNvPr id="0" name=""/>
        <dsp:cNvSpPr/>
      </dsp:nvSpPr>
      <dsp:spPr>
        <a:xfrm>
          <a:off x="5051023" y="1807584"/>
          <a:ext cx="283685" cy="283685"/>
        </a:xfrm>
        <a:prstGeom prst="downArrow">
          <a:avLst>
            <a:gd name="adj1" fmla="val 55000"/>
            <a:gd name="adj2" fmla="val 45000"/>
          </a:avLst>
        </a:prstGeom>
        <a:solidFill>
          <a:schemeClr val="tx1">
            <a:lumMod val="65000"/>
            <a:lumOff val="35000"/>
            <a:alpha val="90000"/>
          </a:schemeClr>
        </a:solidFill>
        <a:ln w="12700" cap="flat" cmpd="sng" algn="ctr">
          <a:solidFill>
            <a:srgbClr val="886B4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5114852" y="1807584"/>
        <a:ext cx="156027" cy="213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4318783" y="-662516"/>
          <a:ext cx="5145479" cy="5145479"/>
        </a:xfrm>
        <a:prstGeom prst="blockArc">
          <a:avLst>
            <a:gd name="adj1" fmla="val 18900000"/>
            <a:gd name="adj2" fmla="val 2700000"/>
            <a:gd name="adj3" fmla="val 420"/>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362032" y="238701"/>
          <a:ext cx="4271613"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25400" rIns="25400" bIns="25400" numCol="1" spcCol="1270" anchor="ctr" anchorCtr="0">
          <a:noAutofit/>
        </a:bodyPr>
        <a:lstStyle/>
        <a:p>
          <a:pPr marL="0" lvl="0" indent="0" algn="l" defTabSz="444500">
            <a:lnSpc>
              <a:spcPct val="90000"/>
            </a:lnSpc>
            <a:spcBef>
              <a:spcPct val="0"/>
            </a:spcBef>
            <a:spcAft>
              <a:spcPct val="35000"/>
            </a:spcAft>
            <a:buClr>
              <a:srgbClr val="C00000"/>
            </a:buClr>
            <a:buFont typeface="Wingdings" panose="05000000000000000000" pitchFamily="2" charset="2"/>
            <a:buNone/>
          </a:pPr>
          <a:r>
            <a:rPr lang="el-GR" sz="1000" b="1" kern="1200" dirty="0" err="1">
              <a:latin typeface="Calibri" panose="020F0502020204030204" pitchFamily="34" charset="0"/>
              <a:cs typeface="Calibri" panose="020F0502020204030204" pitchFamily="34" charset="0"/>
            </a:rPr>
            <a:t>Οριοθετήθηκε</a:t>
          </a:r>
          <a:r>
            <a:rPr lang="el-GR" sz="1000" b="1" kern="1200" dirty="0">
              <a:latin typeface="Calibri" panose="020F0502020204030204" pitchFamily="34" charset="0"/>
              <a:cs typeface="Calibri" panose="020F0502020204030204" pitchFamily="34" charset="0"/>
            </a:rPr>
            <a:t> το πλαίσιο σχεδιασμού μιας εντελώς νέας προσέγγισης </a:t>
          </a:r>
          <a:r>
            <a:rPr lang="el-GR" sz="1000" kern="1200" dirty="0">
              <a:latin typeface="Calibri" panose="020F0502020204030204" pitchFamily="34" charset="0"/>
              <a:cs typeface="Calibri" panose="020F0502020204030204" pitchFamily="34" charset="0"/>
            </a:rPr>
            <a:t>και καθορίστηκαν οι σχετικές διαδικασίες για τη διοίκησή της,</a:t>
          </a:r>
          <a:endParaRPr lang="en-GB" sz="1000" kern="1200" dirty="0"/>
        </a:p>
      </dsp:txBody>
      <dsp:txXfrm>
        <a:off x="362032" y="238701"/>
        <a:ext cx="4271613" cy="477708"/>
      </dsp:txXfrm>
    </dsp:sp>
    <dsp:sp modelId="{B49D4D71-0F62-4B30-BFDC-1BC0AA87E94C}">
      <dsp:nvSpPr>
        <dsp:cNvPr id="0" name=""/>
        <dsp:cNvSpPr/>
      </dsp:nvSpPr>
      <dsp:spPr>
        <a:xfrm>
          <a:off x="63464" y="178987"/>
          <a:ext cx="597135" cy="597135"/>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704344" y="955035"/>
          <a:ext cx="3929301"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25400" rIns="25400" bIns="25400" numCol="1" spcCol="1270" anchor="ctr" anchorCtr="0">
          <a:noAutofit/>
        </a:bodyPr>
        <a:lstStyle/>
        <a:p>
          <a:pPr marL="0" lvl="0" indent="0" algn="l" defTabSz="444500">
            <a:lnSpc>
              <a:spcPct val="90000"/>
            </a:lnSpc>
            <a:spcBef>
              <a:spcPct val="0"/>
            </a:spcBef>
            <a:spcAft>
              <a:spcPct val="35000"/>
            </a:spcAft>
            <a:buNone/>
          </a:pPr>
          <a:r>
            <a:rPr lang="el-GR" sz="1000" b="1" kern="1200" dirty="0">
              <a:latin typeface="Calibri" panose="020F0502020204030204" pitchFamily="34" charset="0"/>
              <a:cs typeface="Calibri" panose="020F0502020204030204" pitchFamily="34" charset="0"/>
            </a:rPr>
            <a:t>Αναπτύχθηκε η βάση αναφοράς </a:t>
          </a:r>
          <a:r>
            <a:rPr lang="el-GR" sz="1000" kern="1200" dirty="0">
              <a:latin typeface="Calibri" panose="020F0502020204030204" pitchFamily="34" charset="0"/>
              <a:cs typeface="Calibri" panose="020F0502020204030204" pitchFamily="34" charset="0"/>
            </a:rPr>
            <a:t>για τον σχεδιασμό και την εξειδίκευση (διαμόρφωση με βάση κείμενα, προτάσεις πολιτικής, μελέτες ΓΓΕΚ και άλλων φορέων, κλπ.),</a:t>
          </a:r>
          <a:endParaRPr lang="en-GB" sz="1000" kern="1200" dirty="0">
            <a:latin typeface="Calibri" panose="020F0502020204030204" pitchFamily="34" charset="0"/>
            <a:cs typeface="Calibri" panose="020F0502020204030204" pitchFamily="34" charset="0"/>
          </a:endParaRPr>
        </a:p>
      </dsp:txBody>
      <dsp:txXfrm>
        <a:off x="704344" y="955035"/>
        <a:ext cx="3929301" cy="477708"/>
      </dsp:txXfrm>
    </dsp:sp>
    <dsp:sp modelId="{2361444B-88D9-472C-93BF-5A709824C7C0}">
      <dsp:nvSpPr>
        <dsp:cNvPr id="0" name=""/>
        <dsp:cNvSpPr/>
      </dsp:nvSpPr>
      <dsp:spPr>
        <a:xfrm>
          <a:off x="405776" y="895321"/>
          <a:ext cx="597135" cy="597135"/>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053C26B0-E0BF-432F-99D7-F6E619EB0C10}">
      <dsp:nvSpPr>
        <dsp:cNvPr id="0" name=""/>
        <dsp:cNvSpPr/>
      </dsp:nvSpPr>
      <dsp:spPr>
        <a:xfrm>
          <a:off x="809406" y="1671368"/>
          <a:ext cx="3824239"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25400" rIns="25400" bIns="25400" numCol="1" spcCol="1270" anchor="ctr" anchorCtr="0">
          <a:noAutofit/>
        </a:bodyPr>
        <a:lstStyle/>
        <a:p>
          <a:pPr marL="0" lvl="0" indent="0" algn="l" defTabSz="444500">
            <a:lnSpc>
              <a:spcPct val="90000"/>
            </a:lnSpc>
            <a:spcBef>
              <a:spcPct val="0"/>
            </a:spcBef>
            <a:spcAft>
              <a:spcPct val="35000"/>
            </a:spcAft>
            <a:buNone/>
          </a:pPr>
          <a:r>
            <a:rPr lang="el-GR" sz="1000" b="1" kern="1200" dirty="0">
              <a:latin typeface="Calibri" panose="020F0502020204030204" pitchFamily="34" charset="0"/>
              <a:cs typeface="Calibri" panose="020F0502020204030204" pitchFamily="34" charset="0"/>
            </a:rPr>
            <a:t>Οργανώθηκε και λειτούργησε ο μηχανισμός της τετραπλής έλικας</a:t>
          </a:r>
          <a:r>
            <a:rPr lang="el-GR" sz="1000" kern="1200" dirty="0">
              <a:latin typeface="Calibri" panose="020F0502020204030204" pitchFamily="34" charset="0"/>
              <a:cs typeface="Calibri" panose="020F0502020204030204" pitchFamily="34" charset="0"/>
            </a:rPr>
            <a:t>,</a:t>
          </a:r>
          <a:endParaRPr lang="en-GB" sz="1000" kern="1200" dirty="0">
            <a:latin typeface="Calibri" panose="020F0502020204030204" pitchFamily="34" charset="0"/>
            <a:cs typeface="Calibri" panose="020F0502020204030204" pitchFamily="34" charset="0"/>
          </a:endParaRPr>
        </a:p>
      </dsp:txBody>
      <dsp:txXfrm>
        <a:off x="809406" y="1671368"/>
        <a:ext cx="3824239" cy="477708"/>
      </dsp:txXfrm>
    </dsp:sp>
    <dsp:sp modelId="{821A34F8-A597-497F-A37D-D19A3C1BC622}">
      <dsp:nvSpPr>
        <dsp:cNvPr id="0" name=""/>
        <dsp:cNvSpPr/>
      </dsp:nvSpPr>
      <dsp:spPr>
        <a:xfrm>
          <a:off x="510838" y="1611655"/>
          <a:ext cx="597135" cy="597135"/>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604C6B0B-1EA5-43BA-8704-616D2ADCE265}">
      <dsp:nvSpPr>
        <dsp:cNvPr id="0" name=""/>
        <dsp:cNvSpPr/>
      </dsp:nvSpPr>
      <dsp:spPr>
        <a:xfrm>
          <a:off x="704344" y="2387702"/>
          <a:ext cx="3929301"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25400" rIns="25400" bIns="25400" numCol="1" spcCol="1270" anchor="ctr" anchorCtr="0">
          <a:noAutofit/>
        </a:bodyPr>
        <a:lstStyle/>
        <a:p>
          <a:pPr marL="0" lvl="0" indent="0" algn="l" defTabSz="444500">
            <a:lnSpc>
              <a:spcPct val="90000"/>
            </a:lnSpc>
            <a:spcBef>
              <a:spcPct val="0"/>
            </a:spcBef>
            <a:spcAft>
              <a:spcPct val="35000"/>
            </a:spcAft>
            <a:buNone/>
          </a:pPr>
          <a:r>
            <a:rPr lang="el-GR" sz="1000" b="1" kern="1200" dirty="0">
              <a:latin typeface="Calibri" panose="020F0502020204030204" pitchFamily="34" charset="0"/>
              <a:cs typeface="Calibri" panose="020F0502020204030204" pitchFamily="34" charset="0"/>
            </a:rPr>
            <a:t>Ξεπεράστηκε γρήγορα ο αρχικός χαρακτήρας πειραματισμού </a:t>
          </a:r>
          <a:r>
            <a:rPr lang="el-GR" sz="1000" kern="1200" dirty="0">
              <a:latin typeface="Calibri" panose="020F0502020204030204" pitchFamily="34" charset="0"/>
              <a:cs typeface="Calibri" panose="020F0502020204030204" pitchFamily="34" charset="0"/>
            </a:rPr>
            <a:t>(</a:t>
          </a:r>
          <a:r>
            <a:rPr lang="en-US" sz="1000" i="1" kern="1200" dirty="0">
              <a:latin typeface="Calibri" panose="020F0502020204030204" pitchFamily="34" charset="0"/>
              <a:cs typeface="Calibri" panose="020F0502020204030204" pitchFamily="34" charset="0"/>
            </a:rPr>
            <a:t>learning by doing</a:t>
          </a:r>
          <a:r>
            <a:rPr lang="el-GR" sz="1000" kern="1200" dirty="0">
              <a:latin typeface="Calibri" panose="020F0502020204030204" pitchFamily="34" charset="0"/>
              <a:cs typeface="Calibri" panose="020F0502020204030204" pitchFamily="34" charset="0"/>
            </a:rPr>
            <a:t>) </a:t>
          </a:r>
          <a:endParaRPr lang="en-GB" sz="1000" kern="1200" dirty="0">
            <a:latin typeface="Calibri" panose="020F0502020204030204" pitchFamily="34" charset="0"/>
            <a:cs typeface="Calibri" panose="020F0502020204030204" pitchFamily="34" charset="0"/>
          </a:endParaRPr>
        </a:p>
      </dsp:txBody>
      <dsp:txXfrm>
        <a:off x="704344" y="2387702"/>
        <a:ext cx="3929301" cy="477708"/>
      </dsp:txXfrm>
    </dsp:sp>
    <dsp:sp modelId="{FE32AD02-F5CC-417D-9725-EC6958CA39E7}">
      <dsp:nvSpPr>
        <dsp:cNvPr id="0" name=""/>
        <dsp:cNvSpPr/>
      </dsp:nvSpPr>
      <dsp:spPr>
        <a:xfrm>
          <a:off x="405776" y="2327988"/>
          <a:ext cx="597135" cy="597135"/>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DCDD1388-D63B-4719-849E-D0E6277689A5}">
      <dsp:nvSpPr>
        <dsp:cNvPr id="0" name=""/>
        <dsp:cNvSpPr/>
      </dsp:nvSpPr>
      <dsp:spPr>
        <a:xfrm>
          <a:off x="362032" y="3104035"/>
          <a:ext cx="4271613"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25400" rIns="25400" bIns="25400" numCol="1" spcCol="1270" anchor="ctr" anchorCtr="0">
          <a:noAutofit/>
        </a:bodyPr>
        <a:lstStyle/>
        <a:p>
          <a:pPr marL="0" lvl="0" indent="0" algn="l" defTabSz="444500">
            <a:lnSpc>
              <a:spcPct val="90000"/>
            </a:lnSpc>
            <a:spcBef>
              <a:spcPct val="0"/>
            </a:spcBef>
            <a:spcAft>
              <a:spcPct val="35000"/>
            </a:spcAft>
            <a:buNone/>
          </a:pPr>
          <a:r>
            <a:rPr lang="el-GR" sz="1000" b="1" kern="1200" dirty="0">
              <a:latin typeface="Calibri" panose="020F0502020204030204" pitchFamily="34" charset="0"/>
              <a:cs typeface="Calibri" panose="020F0502020204030204" pitchFamily="34" charset="0"/>
            </a:rPr>
            <a:t>Οριστικοποιήθηκαν οι βασικοί τομείς της οικονομίας </a:t>
          </a:r>
          <a:r>
            <a:rPr lang="el-GR" sz="1000" kern="1200" dirty="0">
              <a:latin typeface="Calibri" panose="020F0502020204030204" pitchFamily="34" charset="0"/>
              <a:cs typeface="Calibri" panose="020F0502020204030204" pitchFamily="34" charset="0"/>
            </a:rPr>
            <a:t>και ο πολύ μεγάλος αριθμός προτεραιοτήτων της Στρατηγικής.</a:t>
          </a:r>
          <a:endParaRPr lang="en-GB" sz="1000" kern="1200" dirty="0">
            <a:latin typeface="Calibri" panose="020F0502020204030204" pitchFamily="34" charset="0"/>
            <a:cs typeface="Calibri" panose="020F0502020204030204" pitchFamily="34" charset="0"/>
          </a:endParaRPr>
        </a:p>
      </dsp:txBody>
      <dsp:txXfrm>
        <a:off x="362032" y="3104035"/>
        <a:ext cx="4271613" cy="477708"/>
      </dsp:txXfrm>
    </dsp:sp>
    <dsp:sp modelId="{7ABDCABE-02D5-4DD9-8BB6-142B21930F1C}">
      <dsp:nvSpPr>
        <dsp:cNvPr id="0" name=""/>
        <dsp:cNvSpPr/>
      </dsp:nvSpPr>
      <dsp:spPr>
        <a:xfrm>
          <a:off x="63464" y="3044322"/>
          <a:ext cx="597135" cy="597135"/>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B0CD5-24C0-4D79-A8CB-50D306AA13BB}">
      <dsp:nvSpPr>
        <dsp:cNvPr id="0" name=""/>
        <dsp:cNvSpPr/>
      </dsp:nvSpPr>
      <dsp:spPr>
        <a:xfrm>
          <a:off x="0" y="761"/>
          <a:ext cx="48369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56F21-C662-47E6-BBA9-73DECC383A11}">
      <dsp:nvSpPr>
        <dsp:cNvPr id="0" name=""/>
        <dsp:cNvSpPr/>
      </dsp:nvSpPr>
      <dsp:spPr>
        <a:xfrm>
          <a:off x="0" y="761"/>
          <a:ext cx="1424002" cy="155724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Οι αρχικές δυσκολίες ξεπεράστηκαν  με την εφαρμογή:</a:t>
          </a:r>
          <a:endParaRPr lang="en-GB" sz="1200" kern="1200" dirty="0">
            <a:solidFill>
              <a:schemeClr val="tx1"/>
            </a:solidFill>
            <a:latin typeface="Calibri" panose="020F0502020204030204" pitchFamily="34" charset="0"/>
            <a:cs typeface="Calibri" panose="020F0502020204030204" pitchFamily="34" charset="0"/>
          </a:endParaRPr>
        </a:p>
      </dsp:txBody>
      <dsp:txXfrm>
        <a:off x="0" y="761"/>
        <a:ext cx="1424002" cy="1557240"/>
      </dsp:txXfrm>
    </dsp:sp>
    <dsp:sp modelId="{8643400A-C07B-4496-BC1E-9EA12A957C44}">
      <dsp:nvSpPr>
        <dsp:cNvPr id="0" name=""/>
        <dsp:cNvSpPr/>
      </dsp:nvSpPr>
      <dsp:spPr>
        <a:xfrm>
          <a:off x="1487912" y="19067"/>
          <a:ext cx="3344608" cy="36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solidFill>
                <a:schemeClr val="tx1"/>
              </a:solidFill>
              <a:latin typeface="Calibri" panose="020F0502020204030204" pitchFamily="34" charset="0"/>
              <a:cs typeface="Calibri" panose="020F0502020204030204" pitchFamily="34" charset="0"/>
            </a:rPr>
            <a:t>τεκμηριωμένης ανάλυσης </a:t>
          </a:r>
          <a:endParaRPr lang="en-GB" sz="1200" kern="1200" dirty="0">
            <a:solidFill>
              <a:schemeClr val="tx1"/>
            </a:solidFill>
            <a:latin typeface="Calibri" panose="020F0502020204030204" pitchFamily="34" charset="0"/>
            <a:cs typeface="Calibri" panose="020F0502020204030204" pitchFamily="34" charset="0"/>
          </a:endParaRPr>
        </a:p>
      </dsp:txBody>
      <dsp:txXfrm>
        <a:off x="1487912" y="19067"/>
        <a:ext cx="3344608" cy="366118"/>
      </dsp:txXfrm>
    </dsp:sp>
    <dsp:sp modelId="{346268E9-4466-4C34-8872-63EFF4F468F1}">
      <dsp:nvSpPr>
        <dsp:cNvPr id="0" name=""/>
        <dsp:cNvSpPr/>
      </dsp:nvSpPr>
      <dsp:spPr>
        <a:xfrm>
          <a:off x="1424002" y="385185"/>
          <a:ext cx="34085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A14B2E-11BF-4F47-A9F9-9E928D230827}">
      <dsp:nvSpPr>
        <dsp:cNvPr id="0" name=""/>
        <dsp:cNvSpPr/>
      </dsp:nvSpPr>
      <dsp:spPr>
        <a:xfrm>
          <a:off x="1487912" y="403491"/>
          <a:ext cx="3344608" cy="36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a:solidFill>
                <a:schemeClr val="tx1"/>
              </a:solidFill>
              <a:latin typeface="Calibri" panose="020F0502020204030204" pitchFamily="34" charset="0"/>
              <a:cs typeface="Calibri" panose="020F0502020204030204" pitchFamily="34" charset="0"/>
            </a:rPr>
            <a:t>ανοιχτού διάλογου και συμμετοχής </a:t>
          </a:r>
          <a:endParaRPr lang="el-GR" sz="1200" kern="1200" dirty="0">
            <a:solidFill>
              <a:schemeClr val="tx1"/>
            </a:solidFill>
            <a:latin typeface="Calibri" panose="020F0502020204030204" pitchFamily="34" charset="0"/>
            <a:cs typeface="Calibri" panose="020F0502020204030204" pitchFamily="34" charset="0"/>
          </a:endParaRPr>
        </a:p>
      </dsp:txBody>
      <dsp:txXfrm>
        <a:off x="1487912" y="403491"/>
        <a:ext cx="3344608" cy="366118"/>
      </dsp:txXfrm>
    </dsp:sp>
    <dsp:sp modelId="{B9C3033A-A0A3-4A1B-9085-6B937F06D441}">
      <dsp:nvSpPr>
        <dsp:cNvPr id="0" name=""/>
        <dsp:cNvSpPr/>
      </dsp:nvSpPr>
      <dsp:spPr>
        <a:xfrm>
          <a:off x="1424002" y="769610"/>
          <a:ext cx="34085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94CAE-1772-4452-9EEE-06DDDEDB0BCF}">
      <dsp:nvSpPr>
        <dsp:cNvPr id="0" name=""/>
        <dsp:cNvSpPr/>
      </dsp:nvSpPr>
      <dsp:spPr>
        <a:xfrm>
          <a:off x="1487912" y="787916"/>
          <a:ext cx="3344608" cy="36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solidFill>
                <a:schemeClr val="tx1"/>
              </a:solidFill>
              <a:latin typeface="Calibri" panose="020F0502020204030204" pitchFamily="34" charset="0"/>
              <a:cs typeface="Calibri" panose="020F0502020204030204" pitchFamily="34" charset="0"/>
            </a:rPr>
            <a:t>συστηματικής μεθοδολογικής προσέγγισης</a:t>
          </a:r>
        </a:p>
      </dsp:txBody>
      <dsp:txXfrm>
        <a:off x="1487912" y="787916"/>
        <a:ext cx="3344608" cy="366118"/>
      </dsp:txXfrm>
    </dsp:sp>
    <dsp:sp modelId="{1EE5030A-96F7-4AD8-843D-86AF22FAE617}">
      <dsp:nvSpPr>
        <dsp:cNvPr id="0" name=""/>
        <dsp:cNvSpPr/>
      </dsp:nvSpPr>
      <dsp:spPr>
        <a:xfrm>
          <a:off x="1424002" y="1154035"/>
          <a:ext cx="34085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96576-D486-42FD-B1E2-73E8FD32AC68}">
      <dsp:nvSpPr>
        <dsp:cNvPr id="0" name=""/>
        <dsp:cNvSpPr/>
      </dsp:nvSpPr>
      <dsp:spPr>
        <a:xfrm>
          <a:off x="1487912" y="1172341"/>
          <a:ext cx="3344608" cy="36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solidFill>
                <a:schemeClr val="tx1"/>
              </a:solidFill>
              <a:latin typeface="Calibri" panose="020F0502020204030204" pitchFamily="34" charset="0"/>
              <a:cs typeface="Calibri" panose="020F0502020204030204" pitchFamily="34" charset="0"/>
            </a:rPr>
            <a:t>διάθεσης σημαντικών πόρων από τους εμπλεκόμενους</a:t>
          </a:r>
        </a:p>
      </dsp:txBody>
      <dsp:txXfrm>
        <a:off x="1487912" y="1172341"/>
        <a:ext cx="3344608" cy="366118"/>
      </dsp:txXfrm>
    </dsp:sp>
    <dsp:sp modelId="{9680EE90-7530-442F-ACBF-905F1747397A}">
      <dsp:nvSpPr>
        <dsp:cNvPr id="0" name=""/>
        <dsp:cNvSpPr/>
      </dsp:nvSpPr>
      <dsp:spPr>
        <a:xfrm>
          <a:off x="1424002" y="1538460"/>
          <a:ext cx="34085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EBF89-044B-4ABD-831D-76AB86F43DC8}">
      <dsp:nvSpPr>
        <dsp:cNvPr id="0" name=""/>
        <dsp:cNvSpPr/>
      </dsp:nvSpPr>
      <dsp:spPr>
        <a:xfrm>
          <a:off x="94587" y="356791"/>
          <a:ext cx="2249169" cy="702865"/>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074" tIns="34290" rIns="34290" bIns="34290" numCol="1" spcCol="1270" anchor="ctr" anchorCtr="0">
          <a:noAutofit/>
        </a:bodyPr>
        <a:lstStyle/>
        <a:p>
          <a:pPr marL="0" lvl="0" indent="0" algn="l" defTabSz="400050">
            <a:lnSpc>
              <a:spcPct val="90000"/>
            </a:lnSpc>
            <a:spcBef>
              <a:spcPct val="0"/>
            </a:spcBef>
            <a:spcAft>
              <a:spcPct val="35000"/>
            </a:spcAft>
            <a:buClr>
              <a:srgbClr val="B12128"/>
            </a:buClr>
            <a:buFont typeface="Wingdings" panose="05000000000000000000" pitchFamily="2" charset="2"/>
            <a:buNone/>
          </a:pPr>
          <a:r>
            <a:rPr lang="el-GR" sz="900" b="1" kern="1200" dirty="0">
              <a:effectLst/>
              <a:latin typeface="Calibri" panose="020F0502020204030204" pitchFamily="34" charset="0"/>
              <a:cs typeface="Calibri" panose="020F0502020204030204" pitchFamily="34" charset="0"/>
            </a:rPr>
            <a:t>η ανάλυση αναγκών, η ενεργός ανάλυση SWOT και η προοπτική διερεύνηση ως τεχνικές που αξιοποιήθηκαν στη διαδικασία της συν-διαμόρφωσης των τομέων προτεραιότητας</a:t>
          </a:r>
          <a:endParaRPr lang="en-GB" sz="900" b="1" kern="1200" dirty="0">
            <a:latin typeface="Calibri" panose="020F0502020204030204" pitchFamily="34" charset="0"/>
            <a:cs typeface="Calibri" panose="020F0502020204030204" pitchFamily="34" charset="0"/>
          </a:endParaRPr>
        </a:p>
      </dsp:txBody>
      <dsp:txXfrm>
        <a:off x="94587" y="356791"/>
        <a:ext cx="2249169" cy="702865"/>
      </dsp:txXfrm>
    </dsp:sp>
    <dsp:sp modelId="{B9DBB861-4D08-48C7-A6F3-6C9A0A139052}">
      <dsp:nvSpPr>
        <dsp:cNvPr id="0" name=""/>
        <dsp:cNvSpPr/>
      </dsp:nvSpPr>
      <dsp:spPr>
        <a:xfrm>
          <a:off x="872" y="255266"/>
          <a:ext cx="492005" cy="73800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9BB13-4191-42A5-A37C-A591CA0A334A}">
      <dsp:nvSpPr>
        <dsp:cNvPr id="0" name=""/>
        <dsp:cNvSpPr/>
      </dsp:nvSpPr>
      <dsp:spPr>
        <a:xfrm>
          <a:off x="2586881" y="356791"/>
          <a:ext cx="2249169" cy="702865"/>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074" tIns="34290" rIns="34290" bIns="34290" numCol="1" spcCol="1270" anchor="ctr" anchorCtr="0">
          <a:noAutofit/>
        </a:bodyPr>
        <a:lstStyle/>
        <a:p>
          <a:pPr marL="0" lvl="0" indent="0" algn="l" defTabSz="400050">
            <a:lnSpc>
              <a:spcPct val="90000"/>
            </a:lnSpc>
            <a:spcBef>
              <a:spcPct val="0"/>
            </a:spcBef>
            <a:spcAft>
              <a:spcPct val="35000"/>
            </a:spcAft>
            <a:buNone/>
          </a:pPr>
          <a:r>
            <a:rPr lang="el-GR" sz="900" b="1" kern="1200">
              <a:effectLst/>
              <a:latin typeface="Calibri" panose="020F0502020204030204" pitchFamily="34" charset="0"/>
              <a:cs typeface="Calibri" panose="020F0502020204030204" pitchFamily="34" charset="0"/>
            </a:rPr>
            <a:t>η εφαρμογή του μηχανισμού ως κοινά αξιοποιήσιμη πρακτική</a:t>
          </a:r>
          <a:endParaRPr lang="en-GB" sz="900" b="1" kern="1200" dirty="0">
            <a:effectLst/>
            <a:latin typeface="Calibri" panose="020F0502020204030204" pitchFamily="34" charset="0"/>
            <a:cs typeface="Calibri" panose="020F0502020204030204" pitchFamily="34" charset="0"/>
          </a:endParaRPr>
        </a:p>
      </dsp:txBody>
      <dsp:txXfrm>
        <a:off x="2586881" y="356791"/>
        <a:ext cx="2249169" cy="702865"/>
      </dsp:txXfrm>
    </dsp:sp>
    <dsp:sp modelId="{295958D4-6A4F-4DA9-A69D-7DC7B30C7ED8}">
      <dsp:nvSpPr>
        <dsp:cNvPr id="0" name=""/>
        <dsp:cNvSpPr/>
      </dsp:nvSpPr>
      <dsp:spPr>
        <a:xfrm>
          <a:off x="2493166" y="255266"/>
          <a:ext cx="492005" cy="73800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3069FB-2393-4398-A6A9-D953FBFF873F}">
      <dsp:nvSpPr>
        <dsp:cNvPr id="0" name=""/>
        <dsp:cNvSpPr/>
      </dsp:nvSpPr>
      <dsp:spPr>
        <a:xfrm>
          <a:off x="94587" y="1241620"/>
          <a:ext cx="2249169" cy="702865"/>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074" tIns="34290" rIns="34290" bIns="34290" numCol="1" spcCol="1270" anchor="ctr" anchorCtr="0">
          <a:noAutofit/>
        </a:bodyPr>
        <a:lstStyle/>
        <a:p>
          <a:pPr marL="0" lvl="0" indent="0" algn="l" defTabSz="400050">
            <a:lnSpc>
              <a:spcPct val="90000"/>
            </a:lnSpc>
            <a:spcBef>
              <a:spcPct val="0"/>
            </a:spcBef>
            <a:spcAft>
              <a:spcPct val="35000"/>
            </a:spcAft>
            <a:buNone/>
          </a:pPr>
          <a:r>
            <a:rPr lang="el-GR" sz="900" b="1" kern="1200">
              <a:effectLst/>
              <a:latin typeface="Calibri" panose="020F0502020204030204" pitchFamily="34" charset="0"/>
              <a:cs typeface="Calibri" panose="020F0502020204030204" pitchFamily="34" charset="0"/>
            </a:rPr>
            <a:t>η λειτουργία των Συμβουλευτικών Ομάδων</a:t>
          </a:r>
          <a:endParaRPr lang="en-GB" sz="900" b="1" kern="1200" dirty="0">
            <a:effectLst/>
            <a:latin typeface="Calibri" panose="020F0502020204030204" pitchFamily="34" charset="0"/>
            <a:cs typeface="Calibri" panose="020F0502020204030204" pitchFamily="34" charset="0"/>
          </a:endParaRPr>
        </a:p>
      </dsp:txBody>
      <dsp:txXfrm>
        <a:off x="94587" y="1241620"/>
        <a:ext cx="2249169" cy="702865"/>
      </dsp:txXfrm>
    </dsp:sp>
    <dsp:sp modelId="{49BD360C-68CB-492D-AB53-6A5448ED722C}">
      <dsp:nvSpPr>
        <dsp:cNvPr id="0" name=""/>
        <dsp:cNvSpPr/>
      </dsp:nvSpPr>
      <dsp:spPr>
        <a:xfrm>
          <a:off x="872" y="1140095"/>
          <a:ext cx="492005" cy="73800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463F0E-6C4F-4366-8220-091A6D06EBFE}">
      <dsp:nvSpPr>
        <dsp:cNvPr id="0" name=""/>
        <dsp:cNvSpPr/>
      </dsp:nvSpPr>
      <dsp:spPr>
        <a:xfrm>
          <a:off x="2586881" y="1241620"/>
          <a:ext cx="2249169" cy="702865"/>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074" tIns="34290" rIns="34290" bIns="34290" numCol="1" spcCol="1270" anchor="ctr" anchorCtr="0">
          <a:noAutofit/>
        </a:bodyPr>
        <a:lstStyle/>
        <a:p>
          <a:pPr marL="0" lvl="0" indent="0" algn="l" defTabSz="400050">
            <a:lnSpc>
              <a:spcPct val="90000"/>
            </a:lnSpc>
            <a:spcBef>
              <a:spcPct val="0"/>
            </a:spcBef>
            <a:spcAft>
              <a:spcPct val="35000"/>
            </a:spcAft>
            <a:buNone/>
          </a:pPr>
          <a:r>
            <a:rPr lang="el-GR" sz="900" b="1" kern="1200" dirty="0">
              <a:effectLst/>
              <a:latin typeface="Calibri" panose="020F0502020204030204" pitchFamily="34" charset="0"/>
              <a:cs typeface="Calibri" panose="020F0502020204030204" pitchFamily="34" charset="0"/>
            </a:rPr>
            <a:t>η εδραίωση του μηχανισμού για την παρακολούθηση των τάσεων στους επιλεγμένους τομείς και στη δυναμική εξειδίκευση των </a:t>
          </a:r>
          <a:r>
            <a:rPr lang="el-GR" sz="900" b="1" kern="1200" dirty="0" err="1">
              <a:effectLst/>
              <a:latin typeface="Calibri" panose="020F0502020204030204" pitchFamily="34" charset="0"/>
              <a:cs typeface="Calibri" panose="020F0502020204030204" pitchFamily="34" charset="0"/>
            </a:rPr>
            <a:t>υποτομέων</a:t>
          </a:r>
          <a:r>
            <a:rPr lang="el-GR" sz="900" b="1" kern="1200" dirty="0">
              <a:effectLst/>
              <a:latin typeface="Calibri" panose="020F0502020204030204" pitchFamily="34" charset="0"/>
              <a:cs typeface="Calibri" panose="020F0502020204030204" pitchFamily="34" charset="0"/>
            </a:rPr>
            <a:t> προτεραιότητας</a:t>
          </a:r>
          <a:endParaRPr lang="en-GB" sz="900" b="1" kern="1200" dirty="0">
            <a:effectLst/>
            <a:latin typeface="Calibri" panose="020F0502020204030204" pitchFamily="34" charset="0"/>
            <a:cs typeface="Calibri" panose="020F0502020204030204" pitchFamily="34" charset="0"/>
          </a:endParaRPr>
        </a:p>
      </dsp:txBody>
      <dsp:txXfrm>
        <a:off x="2586881" y="1241620"/>
        <a:ext cx="2249169" cy="702865"/>
      </dsp:txXfrm>
    </dsp:sp>
    <dsp:sp modelId="{43B3CD94-C75D-414F-924D-F149328748ED}">
      <dsp:nvSpPr>
        <dsp:cNvPr id="0" name=""/>
        <dsp:cNvSpPr/>
      </dsp:nvSpPr>
      <dsp:spPr>
        <a:xfrm>
          <a:off x="2486101" y="1146826"/>
          <a:ext cx="492005" cy="73800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BF6A00-9FF7-48F0-8B7E-EFB2FD4E5F36}">
      <dsp:nvSpPr>
        <dsp:cNvPr id="0" name=""/>
        <dsp:cNvSpPr/>
      </dsp:nvSpPr>
      <dsp:spPr>
        <a:xfrm>
          <a:off x="94587" y="2126450"/>
          <a:ext cx="2249169" cy="702865"/>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074" tIns="34290" rIns="34290" bIns="34290" numCol="1" spcCol="1270" anchor="ctr" anchorCtr="0">
          <a:noAutofit/>
        </a:bodyPr>
        <a:lstStyle/>
        <a:p>
          <a:pPr marL="0" lvl="0" indent="0" algn="l" defTabSz="400050">
            <a:lnSpc>
              <a:spcPct val="90000"/>
            </a:lnSpc>
            <a:spcBef>
              <a:spcPct val="0"/>
            </a:spcBef>
            <a:spcAft>
              <a:spcPct val="35000"/>
            </a:spcAft>
            <a:buNone/>
          </a:pPr>
          <a:r>
            <a:rPr lang="el-GR" sz="900" b="1" kern="1200">
              <a:effectLst/>
              <a:latin typeface="Calibri" panose="020F0502020204030204" pitchFamily="34" charset="0"/>
              <a:cs typeface="Calibri" panose="020F0502020204030204" pitchFamily="34" charset="0"/>
            </a:rPr>
            <a:t>ο ομοιογενής τρόπος σχεδιασμού και σε περιφερειακό επίπεδο</a:t>
          </a:r>
          <a:endParaRPr lang="en-GB" sz="900" b="1" kern="1200" dirty="0">
            <a:effectLst/>
            <a:latin typeface="Calibri" panose="020F0502020204030204" pitchFamily="34" charset="0"/>
            <a:cs typeface="Calibri" panose="020F0502020204030204" pitchFamily="34" charset="0"/>
          </a:endParaRPr>
        </a:p>
      </dsp:txBody>
      <dsp:txXfrm>
        <a:off x="94587" y="2126450"/>
        <a:ext cx="2249169" cy="702865"/>
      </dsp:txXfrm>
    </dsp:sp>
    <dsp:sp modelId="{510CA978-3BE0-404F-A687-1ED4789CE8EC}">
      <dsp:nvSpPr>
        <dsp:cNvPr id="0" name=""/>
        <dsp:cNvSpPr/>
      </dsp:nvSpPr>
      <dsp:spPr>
        <a:xfrm>
          <a:off x="872" y="2024925"/>
          <a:ext cx="492005" cy="73800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5E409B-523F-4626-B04A-EBE733CC6AAE}">
      <dsp:nvSpPr>
        <dsp:cNvPr id="0" name=""/>
        <dsp:cNvSpPr/>
      </dsp:nvSpPr>
      <dsp:spPr>
        <a:xfrm>
          <a:off x="2587753" y="2168973"/>
          <a:ext cx="2249169" cy="702865"/>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074" tIns="34290" rIns="34290" bIns="34290" numCol="1" spcCol="1270" anchor="ctr" anchorCtr="0">
          <a:noAutofit/>
        </a:bodyPr>
        <a:lstStyle/>
        <a:p>
          <a:pPr marL="0" lvl="0" indent="0" algn="l" defTabSz="400050">
            <a:lnSpc>
              <a:spcPct val="90000"/>
            </a:lnSpc>
            <a:spcBef>
              <a:spcPct val="0"/>
            </a:spcBef>
            <a:spcAft>
              <a:spcPct val="35000"/>
            </a:spcAft>
            <a:buNone/>
          </a:pPr>
          <a:r>
            <a:rPr lang="el-GR" sz="900" b="1" kern="1200" dirty="0">
              <a:effectLst/>
              <a:latin typeface="Calibri" panose="020F0502020204030204" pitchFamily="34" charset="0"/>
              <a:cs typeface="Calibri" panose="020F0502020204030204" pitchFamily="34" charset="0"/>
            </a:rPr>
            <a:t>η ανάδειξη του ρόλου της ΓΓΕΚ, σε επίπεδο σχεδιασμού και λειτουργία του συγκεκριμένου μηχανισμού</a:t>
          </a:r>
          <a:endParaRPr lang="en-GB" sz="900" b="1" kern="1200" dirty="0">
            <a:effectLst/>
            <a:latin typeface="Calibri" panose="020F0502020204030204" pitchFamily="34" charset="0"/>
            <a:cs typeface="Calibri" panose="020F0502020204030204" pitchFamily="34" charset="0"/>
          </a:endParaRPr>
        </a:p>
      </dsp:txBody>
      <dsp:txXfrm>
        <a:off x="2587753" y="2168973"/>
        <a:ext cx="2249169" cy="702865"/>
      </dsp:txXfrm>
    </dsp:sp>
    <dsp:sp modelId="{43DD02AC-849A-4594-8145-CF33B1B669BB}">
      <dsp:nvSpPr>
        <dsp:cNvPr id="0" name=""/>
        <dsp:cNvSpPr/>
      </dsp:nvSpPr>
      <dsp:spPr>
        <a:xfrm>
          <a:off x="2493166" y="2024925"/>
          <a:ext cx="492005" cy="73800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6EB7-3F1D-4BD7-B55E-10F1F1696EBC}">
      <dsp:nvSpPr>
        <dsp:cNvPr id="0" name=""/>
        <dsp:cNvSpPr/>
      </dsp:nvSpPr>
      <dsp:spPr>
        <a:xfrm>
          <a:off x="910704" y="926495"/>
          <a:ext cx="4383836" cy="515745"/>
        </a:xfrm>
        <a:prstGeom prst="rect">
          <a:avLst/>
        </a:prstGeom>
        <a:solidFill>
          <a:schemeClr val="tx1">
            <a:lumMod val="65000"/>
            <a:lumOff val="35000"/>
          </a:scheme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83B06-C460-4B78-82A3-12C5E20CAE3E}">
      <dsp:nvSpPr>
        <dsp:cNvPr id="0" name=""/>
        <dsp:cNvSpPr/>
      </dsp:nvSpPr>
      <dsp:spPr>
        <a:xfrm>
          <a:off x="910704" y="1120188"/>
          <a:ext cx="322052" cy="322052"/>
        </a:xfrm>
        <a:prstGeom prst="rect">
          <a:avLst/>
        </a:prstGeom>
        <a:solidFill>
          <a:srgbClr val="886B48">
            <a:alpha val="50000"/>
          </a:srgb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D29428A2-8556-4335-8866-3F523372EF5C}">
      <dsp:nvSpPr>
        <dsp:cNvPr id="0" name=""/>
        <dsp:cNvSpPr/>
      </dsp:nvSpPr>
      <dsp:spPr>
        <a:xfrm>
          <a:off x="910704" y="0"/>
          <a:ext cx="4383836" cy="926495"/>
        </a:xfrm>
        <a:prstGeom prst="rect">
          <a:avLst/>
        </a:prstGeom>
        <a:solidFill>
          <a:srgbClr val="FFE9CA"/>
        </a:solid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b="1" kern="1200" dirty="0">
              <a:effectLst/>
              <a:highlight>
                <a:srgbClr val="FFFF00"/>
              </a:highlight>
              <a:latin typeface="Calibri" panose="020F0502020204030204" pitchFamily="34" charset="0"/>
              <a:ea typeface="Yu Gothic Light" panose="020B0300000000000000" pitchFamily="34" charset="-128"/>
              <a:cs typeface="Calibri" panose="020F0502020204030204" pitchFamily="34" charset="0"/>
            </a:rPr>
            <a:t>Το σύστημα διοίκησης/διακυβέρνησης της ΔΕΑ</a:t>
          </a:r>
          <a:r>
            <a:rPr lang="el-GR" sz="1400" b="1" kern="1200" dirty="0">
              <a:effectLst/>
              <a:latin typeface="Calibri" panose="020F0502020204030204" pitchFamily="34" charset="0"/>
              <a:ea typeface="Yu Gothic Light" panose="020B0300000000000000" pitchFamily="34" charset="-128"/>
              <a:cs typeface="Calibri" panose="020F0502020204030204" pitchFamily="34" charset="0"/>
            </a:rPr>
            <a:t> υπήρξε απαιτητικό, με σημαντικό βαθμό πολυπλοκότητας της μεθοδολογίας που εφαρμόστηκε</a:t>
          </a:r>
          <a:endParaRPr lang="en-GB" sz="1400" b="1" kern="1200" dirty="0"/>
        </a:p>
      </dsp:txBody>
      <dsp:txXfrm>
        <a:off x="910704" y="0"/>
        <a:ext cx="4383836" cy="926495"/>
      </dsp:txXfrm>
    </dsp:sp>
    <dsp:sp modelId="{B3BEE6E7-EE32-4319-ACE2-59E6E1C9D2C9}">
      <dsp:nvSpPr>
        <dsp:cNvPr id="0" name=""/>
        <dsp:cNvSpPr/>
      </dsp:nvSpPr>
      <dsp:spPr>
        <a:xfrm>
          <a:off x="910704" y="1870883"/>
          <a:ext cx="322044" cy="322044"/>
        </a:xfrm>
        <a:prstGeom prst="rect">
          <a:avLst/>
        </a:prstGeom>
        <a:solidFill>
          <a:schemeClr val="lt1">
            <a:hueOff val="0"/>
            <a:satOff val="0"/>
            <a:lumOff val="0"/>
            <a:alphaOff val="0"/>
          </a:scheme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8207FA9D-330B-4B4E-B6DC-8A276D6D17BD}">
      <dsp:nvSpPr>
        <dsp:cNvPr id="0" name=""/>
        <dsp:cNvSpPr/>
      </dsp:nvSpPr>
      <dsp:spPr>
        <a:xfrm>
          <a:off x="1217573" y="1656562"/>
          <a:ext cx="4076968" cy="75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kern="1200" dirty="0">
              <a:effectLst/>
              <a:latin typeface="Calibri" panose="020F0502020204030204" pitchFamily="34" charset="0"/>
              <a:ea typeface="Yu Gothic Light" panose="020B0300000000000000" pitchFamily="34" charset="-128"/>
              <a:cs typeface="Calibri" panose="020F0502020204030204" pitchFamily="34" charset="0"/>
            </a:rPr>
            <a:t>με αρχική απουσία ουσιαστικής κουλτούρας διαβούλευσης με σκοπό τη συν-διαμόρφωση </a:t>
          </a:r>
        </a:p>
      </dsp:txBody>
      <dsp:txXfrm>
        <a:off x="1217573" y="1656562"/>
        <a:ext cx="4076968" cy="750686"/>
      </dsp:txXfrm>
    </dsp:sp>
    <dsp:sp modelId="{DCC04683-150C-4798-9C96-D9FF63D1A16D}">
      <dsp:nvSpPr>
        <dsp:cNvPr id="0" name=""/>
        <dsp:cNvSpPr/>
      </dsp:nvSpPr>
      <dsp:spPr>
        <a:xfrm>
          <a:off x="910704" y="2621569"/>
          <a:ext cx="322044" cy="322044"/>
        </a:xfrm>
        <a:prstGeom prst="rect">
          <a:avLst/>
        </a:prstGeom>
        <a:solidFill>
          <a:schemeClr val="lt1">
            <a:hueOff val="0"/>
            <a:satOff val="0"/>
            <a:lumOff val="0"/>
            <a:alphaOff val="0"/>
          </a:scheme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BCCC95EB-226E-43BF-9190-AEAB405AA0DD}">
      <dsp:nvSpPr>
        <dsp:cNvPr id="0" name=""/>
        <dsp:cNvSpPr/>
      </dsp:nvSpPr>
      <dsp:spPr>
        <a:xfrm>
          <a:off x="1217573" y="2407248"/>
          <a:ext cx="4076968" cy="75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kern="1200" dirty="0">
              <a:effectLst/>
              <a:latin typeface="Calibri" panose="020F0502020204030204" pitchFamily="34" charset="0"/>
              <a:ea typeface="Yu Gothic Light" panose="020B0300000000000000" pitchFamily="34" charset="-128"/>
              <a:cs typeface="Calibri" panose="020F0502020204030204" pitchFamily="34" charset="0"/>
            </a:rPr>
            <a:t>με μειωμένη επιχειρησιακή ικανότητα για την εφαρμογή της σε περιφερειακό επίπεδο και </a:t>
          </a:r>
        </a:p>
      </dsp:txBody>
      <dsp:txXfrm>
        <a:off x="1217573" y="2407248"/>
        <a:ext cx="4076968" cy="750686"/>
      </dsp:txXfrm>
    </dsp:sp>
    <dsp:sp modelId="{020AC52C-A731-4008-BAC8-B07095F07F81}">
      <dsp:nvSpPr>
        <dsp:cNvPr id="0" name=""/>
        <dsp:cNvSpPr/>
      </dsp:nvSpPr>
      <dsp:spPr>
        <a:xfrm>
          <a:off x="910704" y="3372256"/>
          <a:ext cx="322044" cy="322044"/>
        </a:xfrm>
        <a:prstGeom prst="rect">
          <a:avLst/>
        </a:prstGeom>
        <a:solidFill>
          <a:schemeClr val="lt1">
            <a:hueOff val="0"/>
            <a:satOff val="0"/>
            <a:lumOff val="0"/>
            <a:alphaOff val="0"/>
          </a:scheme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E99D94C8-3D27-4C65-BFC5-FE0229A42859}">
      <dsp:nvSpPr>
        <dsp:cNvPr id="0" name=""/>
        <dsp:cNvSpPr/>
      </dsp:nvSpPr>
      <dsp:spPr>
        <a:xfrm>
          <a:off x="1217573" y="3157935"/>
          <a:ext cx="4076968" cy="75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kern="1200" dirty="0">
              <a:effectLst/>
              <a:latin typeface="Calibri" panose="020F0502020204030204" pitchFamily="34" charset="0"/>
              <a:ea typeface="Yu Gothic Light" panose="020B0300000000000000" pitchFamily="34" charset="-128"/>
              <a:cs typeface="Calibri" panose="020F0502020204030204" pitchFamily="34" charset="0"/>
            </a:rPr>
            <a:t>με την απουσία μιας ‘υποστηρικτικής δομής’, εν </a:t>
          </a:r>
          <a:r>
            <a:rPr lang="el-GR" sz="1400" kern="1200" dirty="0" err="1">
              <a:effectLst/>
              <a:latin typeface="Calibri" panose="020F0502020204030204" pitchFamily="34" charset="0"/>
              <a:ea typeface="Yu Gothic Light" panose="020B0300000000000000" pitchFamily="34" charset="-128"/>
              <a:cs typeface="Calibri" panose="020F0502020204030204" pitchFamily="34" charset="0"/>
            </a:rPr>
            <a:t>είδει</a:t>
          </a:r>
          <a:r>
            <a:rPr lang="el-GR" sz="1400" kern="1200" dirty="0">
              <a:effectLst/>
              <a:latin typeface="Calibri" panose="020F0502020204030204" pitchFamily="34" charset="0"/>
              <a:ea typeface="Yu Gothic Light" panose="020B0300000000000000" pitchFamily="34" charset="-128"/>
              <a:cs typeface="Calibri" panose="020F0502020204030204" pitchFamily="34" charset="0"/>
            </a:rPr>
            <a:t> γραμματείας (</a:t>
          </a:r>
          <a:r>
            <a:rPr lang="el-GR" sz="1400" kern="1200" dirty="0" err="1">
              <a:effectLst/>
              <a:latin typeface="Calibri" panose="020F0502020204030204" pitchFamily="34" charset="0"/>
              <a:ea typeface="Yu Gothic Light" panose="020B0300000000000000" pitchFamily="34" charset="-128"/>
              <a:cs typeface="Calibri" panose="020F0502020204030204" pitchFamily="34" charset="0"/>
            </a:rPr>
            <a:t>secretariat</a:t>
          </a:r>
          <a:r>
            <a:rPr lang="el-GR" sz="1400" kern="1200" dirty="0">
              <a:effectLst/>
              <a:latin typeface="Calibri" panose="020F0502020204030204" pitchFamily="34" charset="0"/>
              <a:ea typeface="Yu Gothic Light" panose="020B0300000000000000" pitchFamily="34" charset="-128"/>
              <a:cs typeface="Calibri" panose="020F0502020204030204" pitchFamily="34" charset="0"/>
            </a:rPr>
            <a:t>) που θα στήριζε την προσπάθεια της ΓΓΕΚ </a:t>
          </a:r>
        </a:p>
      </dsp:txBody>
      <dsp:txXfrm>
        <a:off x="1217573" y="3157935"/>
        <a:ext cx="4076968" cy="750686"/>
      </dsp:txXfrm>
    </dsp:sp>
    <dsp:sp modelId="{F709A96E-DFBF-4FF7-83AD-C4CAA82F257E}">
      <dsp:nvSpPr>
        <dsp:cNvPr id="0" name=""/>
        <dsp:cNvSpPr/>
      </dsp:nvSpPr>
      <dsp:spPr>
        <a:xfrm>
          <a:off x="5513733" y="926495"/>
          <a:ext cx="4383836" cy="515745"/>
        </a:xfrm>
        <a:prstGeom prst="rect">
          <a:avLst/>
        </a:prstGeom>
        <a:solidFill>
          <a:schemeClr val="tx1">
            <a:lumMod val="65000"/>
            <a:lumOff val="35000"/>
          </a:scheme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9372C-BA50-41B3-8783-BFF2FCC97031}">
      <dsp:nvSpPr>
        <dsp:cNvPr id="0" name=""/>
        <dsp:cNvSpPr/>
      </dsp:nvSpPr>
      <dsp:spPr>
        <a:xfrm>
          <a:off x="5513733" y="1120188"/>
          <a:ext cx="322052" cy="322052"/>
        </a:xfrm>
        <a:prstGeom prst="rect">
          <a:avLst/>
        </a:prstGeom>
        <a:solidFill>
          <a:srgbClr val="886B48">
            <a:alpha val="50000"/>
          </a:srgb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04E02750-E821-44B5-A4B4-1C85BE8ABBB8}">
      <dsp:nvSpPr>
        <dsp:cNvPr id="0" name=""/>
        <dsp:cNvSpPr/>
      </dsp:nvSpPr>
      <dsp:spPr>
        <a:xfrm>
          <a:off x="5513733" y="0"/>
          <a:ext cx="4383836" cy="926495"/>
        </a:xfrm>
        <a:prstGeom prst="rect">
          <a:avLst/>
        </a:prstGeom>
        <a:solidFill>
          <a:srgbClr val="FFE9CA"/>
        </a:solid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Calibri" panose="020F0502020204030204" pitchFamily="34" charset="0"/>
              <a:cs typeface="Times New Roman" panose="02020603050405020304" pitchFamily="18" charset="0"/>
            </a:rPr>
            <a:t>Σε επίπεδο εκροών της ΔΕΑ, κρίνεται ότι η στόχευση που προέκυψε ήταν ιδιαίτερα ευρεία, λόγω του μεγάλου πλήθους των πεδίων (3</a:t>
          </a:r>
          <a:r>
            <a:rPr lang="el-GR" sz="1400" b="1" kern="12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400" b="1" kern="1200" dirty="0">
              <a:effectLst/>
              <a:latin typeface="Calibri" panose="020F0502020204030204" pitchFamily="34" charset="0"/>
              <a:ea typeface="Calibri" panose="020F0502020204030204" pitchFamily="34" charset="0"/>
              <a:cs typeface="Times New Roman" panose="02020603050405020304" pitchFamily="18" charset="0"/>
            </a:rPr>
            <a:t> επίπεδο), ανά τομέα προτεραιότητας </a:t>
          </a:r>
        </a:p>
      </dsp:txBody>
      <dsp:txXfrm>
        <a:off x="5513733" y="0"/>
        <a:ext cx="4383836" cy="926495"/>
      </dsp:txXfrm>
    </dsp:sp>
    <dsp:sp modelId="{F03A578B-B726-4288-BC32-A4B205E9C7F0}">
      <dsp:nvSpPr>
        <dsp:cNvPr id="0" name=""/>
        <dsp:cNvSpPr/>
      </dsp:nvSpPr>
      <dsp:spPr>
        <a:xfrm>
          <a:off x="5513733" y="1870883"/>
          <a:ext cx="322044" cy="322044"/>
        </a:xfrm>
        <a:prstGeom prst="rect">
          <a:avLst/>
        </a:prstGeom>
        <a:solidFill>
          <a:schemeClr val="lt1">
            <a:hueOff val="0"/>
            <a:satOff val="0"/>
            <a:lumOff val="0"/>
            <a:alphaOff val="0"/>
          </a:scheme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9EDB4261-AED9-44FC-9C0E-FCA4EF5373EF}">
      <dsp:nvSpPr>
        <dsp:cNvPr id="0" name=""/>
        <dsp:cNvSpPr/>
      </dsp:nvSpPr>
      <dsp:spPr>
        <a:xfrm>
          <a:off x="5820601" y="1656562"/>
          <a:ext cx="4076968" cy="75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GB"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5820601" y="1656562"/>
        <a:ext cx="4076968" cy="750686"/>
      </dsp:txXfrm>
    </dsp:sp>
    <dsp:sp modelId="{3BAB4224-62AE-46FD-A244-5F3F3FDF1F19}">
      <dsp:nvSpPr>
        <dsp:cNvPr id="0" name=""/>
        <dsp:cNvSpPr/>
      </dsp:nvSpPr>
      <dsp:spPr>
        <a:xfrm>
          <a:off x="5513733" y="2621569"/>
          <a:ext cx="322044" cy="322044"/>
        </a:xfrm>
        <a:prstGeom prst="rect">
          <a:avLst/>
        </a:prstGeom>
        <a:solidFill>
          <a:schemeClr val="lt1">
            <a:hueOff val="0"/>
            <a:satOff val="0"/>
            <a:lumOff val="0"/>
            <a:alphaOff val="0"/>
          </a:scheme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19C6B782-D75A-412A-AE9D-72FE11DC34FA}">
      <dsp:nvSpPr>
        <dsp:cNvPr id="0" name=""/>
        <dsp:cNvSpPr/>
      </dsp:nvSpPr>
      <dsp:spPr>
        <a:xfrm>
          <a:off x="5820601" y="2407248"/>
          <a:ext cx="4076968" cy="75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kern="1200" dirty="0">
              <a:effectLst/>
              <a:latin typeface="Calibri" panose="020F0502020204030204" pitchFamily="34" charset="0"/>
              <a:ea typeface="Calibri" panose="020F0502020204030204" pitchFamily="34" charset="0"/>
              <a:cs typeface="Times New Roman" panose="02020603050405020304" pitchFamily="18" charset="0"/>
            </a:rPr>
            <a:t>τα πεδία που αναγνωρίστηκαν καλύπτουν ένα μεγάλο εύρος δυνητικών περιοχών παρέμβασης, </a:t>
          </a:r>
        </a:p>
        <a:p>
          <a:pPr marL="0" lvl="0" indent="0" algn="l" defTabSz="622300">
            <a:lnSpc>
              <a:spcPct val="90000"/>
            </a:lnSpc>
            <a:spcBef>
              <a:spcPct val="0"/>
            </a:spcBef>
            <a:spcAft>
              <a:spcPct val="35000"/>
            </a:spcAft>
            <a:buNone/>
          </a:pPr>
          <a:r>
            <a:rPr lang="el-GR" sz="1400" kern="1200" dirty="0">
              <a:effectLst/>
              <a:latin typeface="Calibri" panose="020F0502020204030204" pitchFamily="34" charset="0"/>
              <a:ea typeface="Calibri" panose="020F0502020204030204" pitchFamily="34" charset="0"/>
              <a:cs typeface="Times New Roman" panose="02020603050405020304" pitchFamily="18" charset="0"/>
            </a:rPr>
            <a:t>σε αντίθεση με τη </a:t>
          </a:r>
          <a:r>
            <a:rPr lang="el-GR" sz="1400" kern="1200" dirty="0" err="1">
              <a:effectLst/>
              <a:latin typeface="Calibri" panose="020F0502020204030204" pitchFamily="34" charset="0"/>
              <a:ea typeface="Calibri" panose="020F0502020204030204" pitchFamily="34" charset="0"/>
              <a:cs typeface="Times New Roman" panose="02020603050405020304" pitchFamily="18" charset="0"/>
            </a:rPr>
            <a:t>συνιστώμενη</a:t>
          </a:r>
          <a:r>
            <a:rPr lang="el-GR" sz="1400" kern="1200" dirty="0">
              <a:effectLst/>
              <a:latin typeface="Calibri" panose="020F0502020204030204" pitchFamily="34" charset="0"/>
              <a:ea typeface="Calibri" panose="020F0502020204030204" pitchFamily="34" charset="0"/>
              <a:cs typeface="Times New Roman" panose="02020603050405020304" pitchFamily="18" charset="0"/>
            </a:rPr>
            <a:t> διεθνή βέλτιστη πρακτική, κατά την οποία η δημόσια δαπάνη (και οι ιδιωτικές επενδύσεις που αναμένεται να παρακινηθούν σαν αποτέλεσμα αυτής) επικεντρώνονται σε λίγους και σαφώς καθορισμένους τομείς</a:t>
          </a:r>
          <a:endParaRPr lang="en-GB"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5820601" y="2407248"/>
        <a:ext cx="4076968" cy="7506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0B7B7-6BD1-4A90-852F-16A1D8E1E49E}">
      <dsp:nvSpPr>
        <dsp:cNvPr id="0" name=""/>
        <dsp:cNvSpPr/>
      </dsp:nvSpPr>
      <dsp:spPr>
        <a:xfrm>
          <a:off x="176279" y="386054"/>
          <a:ext cx="4201643" cy="1313013"/>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348" tIns="45720" rIns="45720" bIns="45720" numCol="1" spcCol="1270" anchor="t" anchorCtr="0">
          <a:noAutofit/>
        </a:bodyPr>
        <a:lstStyle/>
        <a:p>
          <a:pPr marL="0" lvl="0" indent="0" algn="l" defTabSz="533400">
            <a:lnSpc>
              <a:spcPct val="90000"/>
            </a:lnSpc>
            <a:spcBef>
              <a:spcPct val="0"/>
            </a:spcBef>
            <a:spcAft>
              <a:spcPct val="35000"/>
            </a:spcAft>
            <a:buClr>
              <a:srgbClr val="C00000"/>
            </a:buClr>
            <a:buSzTx/>
            <a:buFont typeface="Wingdings" panose="05000000000000000000" pitchFamily="2" charset="2"/>
            <a:buNone/>
          </a:pPr>
          <a:r>
            <a:rPr lang="el-GR" sz="1200" b="1" kern="1200" dirty="0">
              <a:solidFill>
                <a:schemeClr val="tx1"/>
              </a:solidFill>
              <a:effectLst/>
              <a:latin typeface="+mn-lt"/>
              <a:ea typeface="+mn-ea"/>
              <a:cs typeface="+mn-cs"/>
            </a:rPr>
            <a:t>Διαμόρφωση μιας Στρατηγικής περισσότερο ευθυγραμμισμένης με την ‘</a:t>
          </a:r>
          <a:r>
            <a:rPr lang="el-GR" sz="1200" b="1" i="1" kern="1200" dirty="0" err="1">
              <a:solidFill>
                <a:schemeClr val="tx1"/>
              </a:solidFill>
              <a:effectLst/>
              <a:latin typeface="+mn-lt"/>
              <a:ea typeface="+mn-ea"/>
              <a:cs typeface="+mn-cs"/>
            </a:rPr>
            <a:t>προϊοντική</a:t>
          </a:r>
          <a:r>
            <a:rPr lang="el-GR" sz="1200" b="1" i="1" kern="1200" dirty="0">
              <a:solidFill>
                <a:schemeClr val="tx1"/>
              </a:solidFill>
              <a:effectLst/>
              <a:latin typeface="+mn-lt"/>
              <a:ea typeface="+mn-ea"/>
              <a:cs typeface="+mn-cs"/>
            </a:rPr>
            <a:t>’</a:t>
          </a:r>
          <a:r>
            <a:rPr lang="el-GR" sz="1200" b="1" kern="1200" dirty="0">
              <a:solidFill>
                <a:schemeClr val="tx1"/>
              </a:solidFill>
              <a:effectLst/>
              <a:latin typeface="+mn-lt"/>
              <a:ea typeface="+mn-ea"/>
              <a:cs typeface="+mn-cs"/>
            </a:rPr>
            <a:t> προσέγγιση’:</a:t>
          </a:r>
          <a:endParaRPr lang="en-GB" sz="1200" kern="1200" dirty="0"/>
        </a:p>
        <a:p>
          <a:pPr marL="114300" lvl="1" indent="-114300" algn="l" defTabSz="533400">
            <a:lnSpc>
              <a:spcPct val="90000"/>
            </a:lnSpc>
            <a:spcBef>
              <a:spcPct val="0"/>
            </a:spcBef>
            <a:spcAft>
              <a:spcPct val="15000"/>
            </a:spcAft>
            <a:buChar char="•"/>
          </a:pPr>
          <a:r>
            <a:rPr lang="el-GR" sz="1200" kern="1200">
              <a:solidFill>
                <a:schemeClr val="tx1"/>
              </a:solidFill>
              <a:effectLst/>
              <a:latin typeface="+mn-lt"/>
              <a:ea typeface="+mn-ea"/>
              <a:cs typeface="+mn-cs"/>
            </a:rPr>
            <a:t>ήτοι με μία περισσότερο στοχευμένη Διαδικασία Επιχειρηματικής Ανακάλυψης με βάση την ύπαρξη κρίσιμης μάζας επιχειρήσεων </a:t>
          </a:r>
          <a:endParaRPr lang="el-GR" sz="1200" kern="1200" dirty="0">
            <a:solidFill>
              <a:schemeClr val="tx1"/>
            </a:solidFill>
            <a:effectLst/>
            <a:latin typeface="+mn-lt"/>
            <a:ea typeface="+mn-ea"/>
            <a:cs typeface="+mn-cs"/>
          </a:endParaRPr>
        </a:p>
      </dsp:txBody>
      <dsp:txXfrm>
        <a:off x="176279" y="386054"/>
        <a:ext cx="4201643" cy="1313013"/>
      </dsp:txXfrm>
    </dsp:sp>
    <dsp:sp modelId="{68550096-A517-4997-AEC4-B4B35E8009E7}">
      <dsp:nvSpPr>
        <dsp:cNvPr id="0" name=""/>
        <dsp:cNvSpPr/>
      </dsp:nvSpPr>
      <dsp:spPr>
        <a:xfrm>
          <a:off x="1211" y="196396"/>
          <a:ext cx="919109" cy="1378664"/>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C5CC30-B34C-48BD-882D-18295CE51422}">
      <dsp:nvSpPr>
        <dsp:cNvPr id="0" name=""/>
        <dsp:cNvSpPr/>
      </dsp:nvSpPr>
      <dsp:spPr>
        <a:xfrm>
          <a:off x="4805693" y="386054"/>
          <a:ext cx="4201643" cy="1313013"/>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348"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a:solidFill>
                <a:schemeClr val="tx1"/>
              </a:solidFill>
              <a:effectLst/>
              <a:latin typeface="+mn-lt"/>
              <a:ea typeface="+mn-ea"/>
              <a:cs typeface="+mn-cs"/>
            </a:rPr>
            <a:t>Διαμόρφωση μιας Στρατηγικής με σαφή Λογική της Παρέμβασης</a:t>
          </a:r>
          <a:r>
            <a:rPr lang="el-GR" sz="1200" kern="120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a:solidFill>
                <a:schemeClr val="tx1"/>
              </a:solidFill>
              <a:effectLst/>
              <a:latin typeface="+mn-lt"/>
              <a:ea typeface="+mn-ea"/>
              <a:cs typeface="+mn-cs"/>
            </a:rPr>
            <a:t>διασφάλιση της σχέσης ‘αιτίου-αιτιατού’ και ανάπτυξη δομημένου συστήματος δεικτών (κορμού/διαθρωτικών/αποτελέσματος/εκροών) </a:t>
          </a:r>
          <a:endParaRPr lang="el-GR" sz="1200"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a:solidFill>
                <a:schemeClr val="tx1"/>
              </a:solidFill>
              <a:effectLst/>
              <a:latin typeface="+mn-lt"/>
              <a:ea typeface="+mn-ea"/>
              <a:cs typeface="+mn-cs"/>
            </a:rPr>
            <a:t>ποσοτικοποίηση της συμβολής των δράσεων στην επίτευξη της επιδιωκόμενης αλλαγής</a:t>
          </a:r>
          <a:endParaRPr lang="el-GR" sz="1200" kern="1200" dirty="0">
            <a:solidFill>
              <a:schemeClr val="tx1"/>
            </a:solidFill>
            <a:effectLst/>
            <a:latin typeface="+mn-lt"/>
            <a:ea typeface="+mn-ea"/>
            <a:cs typeface="+mn-cs"/>
          </a:endParaRPr>
        </a:p>
      </dsp:txBody>
      <dsp:txXfrm>
        <a:off x="4805693" y="386054"/>
        <a:ext cx="4201643" cy="1313013"/>
      </dsp:txXfrm>
    </dsp:sp>
    <dsp:sp modelId="{F7C44C65-F840-4A2E-BFF4-BE3CC4B19AE2}">
      <dsp:nvSpPr>
        <dsp:cNvPr id="0" name=""/>
        <dsp:cNvSpPr/>
      </dsp:nvSpPr>
      <dsp:spPr>
        <a:xfrm>
          <a:off x="4630624" y="196396"/>
          <a:ext cx="919109" cy="1378664"/>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9FB9B-6717-4745-AFDB-F0D9DA18BC82}">
      <dsp:nvSpPr>
        <dsp:cNvPr id="0" name=""/>
        <dsp:cNvSpPr/>
      </dsp:nvSpPr>
      <dsp:spPr>
        <a:xfrm>
          <a:off x="176279" y="2038992"/>
          <a:ext cx="4201643" cy="1313013"/>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348"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a:solidFill>
                <a:schemeClr val="tx1"/>
              </a:solidFill>
              <a:effectLst/>
              <a:latin typeface="+mn-lt"/>
              <a:ea typeface="+mn-ea"/>
              <a:cs typeface="+mn-cs"/>
            </a:rPr>
            <a:t>Θεσμοθέτηση της ΔΕΑ ως μιας συστηματικής και συστημικής δυναμικής διεργασίας</a:t>
          </a:r>
          <a:r>
            <a:rPr lang="el-GR" sz="1200" kern="120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a:solidFill>
                <a:schemeClr val="tx1"/>
              </a:solidFill>
              <a:effectLst/>
              <a:latin typeface="+mn-lt"/>
              <a:ea typeface="+mn-ea"/>
              <a:cs typeface="+mn-cs"/>
            </a:rPr>
            <a:t>στο επίκεντρο των πολιτικών οικονομικής και κοινωνικής ανάπτυξης</a:t>
          </a:r>
          <a:endParaRPr lang="el-GR" sz="1200" kern="1200" dirty="0">
            <a:solidFill>
              <a:schemeClr val="tx1"/>
            </a:solidFill>
            <a:effectLst/>
            <a:latin typeface="+mn-lt"/>
            <a:ea typeface="+mn-ea"/>
            <a:cs typeface="+mn-cs"/>
          </a:endParaRPr>
        </a:p>
      </dsp:txBody>
      <dsp:txXfrm>
        <a:off x="176279" y="2038992"/>
        <a:ext cx="4201643" cy="1313013"/>
      </dsp:txXfrm>
    </dsp:sp>
    <dsp:sp modelId="{3EDC7C75-B4A1-4666-8B65-5DC4CFAE45CC}">
      <dsp:nvSpPr>
        <dsp:cNvPr id="0" name=""/>
        <dsp:cNvSpPr/>
      </dsp:nvSpPr>
      <dsp:spPr>
        <a:xfrm>
          <a:off x="1211" y="1849335"/>
          <a:ext cx="919109" cy="1378664"/>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421646-DC1E-4BD7-92DA-34083C939C85}">
      <dsp:nvSpPr>
        <dsp:cNvPr id="0" name=""/>
        <dsp:cNvSpPr/>
      </dsp:nvSpPr>
      <dsp:spPr>
        <a:xfrm>
          <a:off x="4806904" y="2075179"/>
          <a:ext cx="4201643" cy="1313013"/>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348"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a:solidFill>
                <a:schemeClr val="tx1"/>
              </a:solidFill>
              <a:effectLst/>
              <a:latin typeface="+mn-lt"/>
              <a:ea typeface="+mn-ea"/>
              <a:cs typeface="+mn-cs"/>
            </a:rPr>
            <a:t>Αναβάθμιση του πλαισίου για τον βέλτιστο ‘καθορισμό προτεραιοτήτων’:</a:t>
          </a:r>
          <a:endParaRPr lang="el-GR" sz="1200" b="1"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a:solidFill>
                <a:schemeClr val="tx1"/>
              </a:solidFill>
              <a:effectLst/>
              <a:latin typeface="+mn-lt"/>
              <a:ea typeface="+mn-ea"/>
              <a:cs typeface="+mn-cs"/>
            </a:rPr>
            <a:t>σε συνάφεια με τις ανάγκες της οικονομίας αλλά και με τις δυνατότητες των επιχειρήσεων</a:t>
          </a:r>
          <a:endParaRPr lang="el-GR" sz="1200" kern="1200" dirty="0">
            <a:solidFill>
              <a:schemeClr val="tx1"/>
            </a:solidFill>
            <a:effectLst/>
            <a:latin typeface="+mn-lt"/>
            <a:ea typeface="+mn-ea"/>
            <a:cs typeface="+mn-cs"/>
          </a:endParaRPr>
        </a:p>
      </dsp:txBody>
      <dsp:txXfrm>
        <a:off x="4806904" y="2075179"/>
        <a:ext cx="4201643" cy="1313013"/>
      </dsp:txXfrm>
    </dsp:sp>
    <dsp:sp modelId="{8B5E87CD-2754-468F-BFF9-AC84345F24A7}">
      <dsp:nvSpPr>
        <dsp:cNvPr id="0" name=""/>
        <dsp:cNvSpPr/>
      </dsp:nvSpPr>
      <dsp:spPr>
        <a:xfrm>
          <a:off x="4630624" y="1849335"/>
          <a:ext cx="919109" cy="1378664"/>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37300D-DA16-40BC-8983-DEB753042652}">
      <dsp:nvSpPr>
        <dsp:cNvPr id="0" name=""/>
        <dsp:cNvSpPr/>
      </dsp:nvSpPr>
      <dsp:spPr>
        <a:xfrm>
          <a:off x="2490986" y="3691930"/>
          <a:ext cx="4201643" cy="1313013"/>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348"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a:solidFill>
                <a:schemeClr val="tx1"/>
              </a:solidFill>
              <a:effectLst/>
              <a:latin typeface="+mn-lt"/>
              <a:ea typeface="+mn-ea"/>
              <a:cs typeface="+mn-cs"/>
            </a:rPr>
            <a:t>Επανεξέταση του μεγάλου πλήθους των προτεραιοτήτων </a:t>
          </a:r>
          <a:endParaRPr lang="el-GR" sz="1200" b="1"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a:solidFill>
                <a:schemeClr val="tx1"/>
              </a:solidFill>
              <a:effectLst/>
              <a:latin typeface="+mn-lt"/>
              <a:ea typeface="+mn-ea"/>
              <a:cs typeface="+mn-cs"/>
            </a:rPr>
            <a:t>για την ενδεχόμενη μείωσή του (</a:t>
          </a:r>
          <a:r>
            <a:rPr lang="el-GR" sz="1200" i="1" kern="1200">
              <a:solidFill>
                <a:schemeClr val="tx1"/>
              </a:solidFill>
              <a:effectLst/>
              <a:latin typeface="+mn-lt"/>
              <a:ea typeface="+mn-ea"/>
              <a:cs typeface="+mn-cs"/>
            </a:rPr>
            <a:t>ισορροπία μεταξύ εξειδίκευσης και υποστήριξης μιας περισσότερο ανοιχτής καινοτομίας</a:t>
          </a:r>
          <a:r>
            <a:rPr lang="el-GR" sz="1200" kern="120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dsp:txBody>
      <dsp:txXfrm>
        <a:off x="2490986" y="3691930"/>
        <a:ext cx="4201643" cy="1313013"/>
      </dsp:txXfrm>
    </dsp:sp>
    <dsp:sp modelId="{82D25323-0CF9-40CD-9051-6D2B8E8300C7}">
      <dsp:nvSpPr>
        <dsp:cNvPr id="0" name=""/>
        <dsp:cNvSpPr/>
      </dsp:nvSpPr>
      <dsp:spPr>
        <a:xfrm>
          <a:off x="2315918" y="3502273"/>
          <a:ext cx="919109" cy="1378664"/>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3CF87-4D10-480A-BBE1-20A14E55E740}">
      <dsp:nvSpPr>
        <dsp:cNvPr id="0" name=""/>
        <dsp:cNvSpPr/>
      </dsp:nvSpPr>
      <dsp:spPr>
        <a:xfrm>
          <a:off x="189609" y="1105578"/>
          <a:ext cx="4525344" cy="1414170"/>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7865" tIns="45720" rIns="45720" bIns="45720" numCol="1" spcCol="1270" anchor="t"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200" b="1" kern="1200" dirty="0">
              <a:solidFill>
                <a:schemeClr val="tx1"/>
              </a:solidFill>
              <a:effectLst/>
              <a:latin typeface="+mn-lt"/>
              <a:ea typeface="+mn-ea"/>
              <a:cs typeface="+mn-cs"/>
            </a:rPr>
            <a:t>Περιοδική συστηματική εφαρμογή της ανάλυσης SWOT:</a:t>
          </a:r>
          <a:endParaRPr lang="el-GR" sz="1200" b="0"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dirty="0"/>
            <a:t>ως</a:t>
          </a:r>
          <a:r>
            <a:rPr lang="el-GR" sz="1200" b="1" kern="1200" dirty="0">
              <a:solidFill>
                <a:schemeClr val="tx1"/>
              </a:solidFill>
              <a:effectLst/>
              <a:latin typeface="+mn-lt"/>
              <a:ea typeface="+mn-ea"/>
              <a:cs typeface="+mn-cs"/>
            </a:rPr>
            <a:t> </a:t>
          </a:r>
          <a:r>
            <a:rPr lang="el-GR" sz="1200" b="0" kern="1200" dirty="0">
              <a:solidFill>
                <a:schemeClr val="tx1"/>
              </a:solidFill>
              <a:effectLst/>
              <a:latin typeface="+mn-lt"/>
              <a:ea typeface="+mn-ea"/>
              <a:cs typeface="+mn-cs"/>
            </a:rPr>
            <a:t>βασικού εργαλείου μαζί με την ΔΕΑ, καθ’ όλη τη διάρκεια της προγραμματικής περιόδου και διασύνδεσή της με σύστημα δεικτών</a:t>
          </a:r>
        </a:p>
      </dsp:txBody>
      <dsp:txXfrm>
        <a:off x="189609" y="1105578"/>
        <a:ext cx="4525344" cy="1414170"/>
      </dsp:txXfrm>
    </dsp:sp>
    <dsp:sp modelId="{98B2CDFF-9832-4053-98D4-0B9FEC668924}">
      <dsp:nvSpPr>
        <dsp:cNvPr id="0" name=""/>
        <dsp:cNvSpPr/>
      </dsp:nvSpPr>
      <dsp:spPr>
        <a:xfrm>
          <a:off x="1053" y="901309"/>
          <a:ext cx="989919" cy="148487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73CFA7-5E5B-41FA-BF51-C4562A18A6C8}">
      <dsp:nvSpPr>
        <dsp:cNvPr id="0" name=""/>
        <dsp:cNvSpPr/>
      </dsp:nvSpPr>
      <dsp:spPr>
        <a:xfrm>
          <a:off x="5156719" y="1105578"/>
          <a:ext cx="4525344" cy="1414170"/>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7865" tIns="45720" rIns="45720" bIns="45720" numCol="1" spcCol="1270" anchor="t"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200" b="1" kern="1200">
              <a:solidFill>
                <a:schemeClr val="tx1"/>
              </a:solidFill>
              <a:effectLst/>
              <a:latin typeface="+mn-lt"/>
              <a:ea typeface="+mn-ea"/>
              <a:cs typeface="+mn-cs"/>
            </a:rPr>
            <a:t>Διασφάλιση </a:t>
          </a:r>
          <a:r>
            <a:rPr lang="el-GR" sz="1200" b="1" kern="1200" dirty="0">
              <a:solidFill>
                <a:schemeClr val="tx1"/>
              </a:solidFill>
              <a:effectLst/>
              <a:latin typeface="+mn-lt"/>
              <a:ea typeface="+mn-ea"/>
              <a:cs typeface="+mn-cs"/>
            </a:rPr>
            <a:t>της ισόρροπης προσέλκυσης και ενεργού συμμετοχής φορέων και από τις τέσσερεις έλικες</a:t>
          </a:r>
          <a:r>
            <a:rPr lang="el-GR" sz="1200" kern="1200" dirty="0">
              <a:solidFill>
                <a:schemeClr val="tx1"/>
              </a:solidFill>
              <a:effectLst/>
              <a:latin typeface="+mn-lt"/>
              <a:ea typeface="+mn-ea"/>
              <a:cs typeface="+mn-cs"/>
            </a:rPr>
            <a:t>, στο Σύστημα Διακυβέρνησης της ΕΣΕΕ αλλά και στη ΔΕΑ: </a:t>
          </a:r>
          <a:endParaRPr lang="el-GR" sz="1200" b="0"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dirty="0">
              <a:solidFill>
                <a:schemeClr val="tx1"/>
              </a:solidFill>
              <a:effectLst/>
              <a:latin typeface="+mn-lt"/>
              <a:ea typeface="+mn-ea"/>
              <a:cs typeface="+mn-cs"/>
            </a:rPr>
            <a:t>ενεργοποίηση της Κοινωνίας των Πολιτών, </a:t>
          </a:r>
        </a:p>
        <a:p>
          <a:pPr marL="114300" lvl="1" indent="-114300" algn="l" defTabSz="533400">
            <a:lnSpc>
              <a:spcPct val="90000"/>
            </a:lnSpc>
            <a:spcBef>
              <a:spcPct val="0"/>
            </a:spcBef>
            <a:spcAft>
              <a:spcPct val="15000"/>
            </a:spcAft>
            <a:buChar char="•"/>
          </a:pPr>
          <a:r>
            <a:rPr lang="el-GR" sz="1200" kern="1200" dirty="0">
              <a:solidFill>
                <a:schemeClr val="tx1"/>
              </a:solidFill>
              <a:effectLst/>
              <a:latin typeface="+mn-lt"/>
              <a:ea typeface="+mn-ea"/>
              <a:cs typeface="+mn-cs"/>
            </a:rPr>
            <a:t>ενίσχυση της συμμετοχής των επιχειρήσεων</a:t>
          </a:r>
        </a:p>
      </dsp:txBody>
      <dsp:txXfrm>
        <a:off x="5156719" y="1105578"/>
        <a:ext cx="4525344" cy="1414170"/>
      </dsp:txXfrm>
    </dsp:sp>
    <dsp:sp modelId="{4D26C900-886C-4EAE-BC26-8C7D6BA2426F}">
      <dsp:nvSpPr>
        <dsp:cNvPr id="0" name=""/>
        <dsp:cNvSpPr/>
      </dsp:nvSpPr>
      <dsp:spPr>
        <a:xfrm>
          <a:off x="4968163" y="901309"/>
          <a:ext cx="989919" cy="148487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8CF7F-B206-40CB-B103-50ACF8BED85F}">
      <dsp:nvSpPr>
        <dsp:cNvPr id="0" name=""/>
        <dsp:cNvSpPr/>
      </dsp:nvSpPr>
      <dsp:spPr>
        <a:xfrm>
          <a:off x="189609" y="2885861"/>
          <a:ext cx="4525344" cy="1414170"/>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7865"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a:solidFill>
                <a:schemeClr val="tx1"/>
              </a:solidFill>
              <a:effectLst/>
              <a:latin typeface="+mn-lt"/>
              <a:ea typeface="+mn-ea"/>
              <a:cs typeface="+mn-cs"/>
            </a:rPr>
            <a:t>Πιθανή εγκαθίδρυση κεντρικού σημείου (δομής)</a:t>
          </a:r>
          <a:r>
            <a:rPr lang="el-GR" sz="1200" kern="1200"/>
            <a:t> </a:t>
          </a:r>
          <a:r>
            <a:rPr lang="el-GR" sz="1200" b="1" kern="1200"/>
            <a:t>με ρόλο</a:t>
          </a:r>
          <a:r>
            <a:rPr lang="el-GR" sz="1200" b="1" kern="1200">
              <a:solidFill>
                <a:schemeClr val="tx1"/>
              </a:solidFill>
              <a:effectLst/>
              <a:latin typeface="+mn-lt"/>
              <a:ea typeface="+mn-ea"/>
              <a:cs typeface="+mn-cs"/>
            </a:rPr>
            <a:t>:</a:t>
          </a:r>
          <a:endParaRPr lang="el-GR" sz="1200" b="1"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dirty="0">
              <a:solidFill>
                <a:schemeClr val="tx1"/>
              </a:solidFill>
              <a:effectLst/>
              <a:latin typeface="+mn-lt"/>
              <a:ea typeface="+mn-ea"/>
              <a:cs typeface="+mn-cs"/>
            </a:rPr>
            <a:t>το συντονισμό μεταξύ συστημάτων και μηχανισμών που παρακολουθούν επιμέρους θεματικές της Στρατηγικής, για λογαριασμό διαφορετικών φορέων άσκησης </a:t>
          </a:r>
          <a:r>
            <a:rPr lang="el-GR" sz="1200" b="0" kern="1200" dirty="0">
              <a:solidFill>
                <a:schemeClr val="tx1"/>
              </a:solidFill>
              <a:effectLst/>
              <a:latin typeface="+mn-lt"/>
              <a:ea typeface="+mn-ea"/>
              <a:cs typeface="+mn-cs"/>
            </a:rPr>
            <a:t>πολιτικής</a:t>
          </a:r>
          <a:endParaRPr lang="el-GR" sz="1200" b="1" kern="1200" dirty="0">
            <a:solidFill>
              <a:schemeClr val="tx1"/>
            </a:solidFill>
            <a:effectLst/>
            <a:latin typeface="+mn-lt"/>
            <a:ea typeface="+mn-ea"/>
            <a:cs typeface="+mn-cs"/>
          </a:endParaRPr>
        </a:p>
        <a:p>
          <a:pPr marL="114300" lvl="1" indent="-114300" algn="l" defTabSz="533400">
            <a:lnSpc>
              <a:spcPct val="90000"/>
            </a:lnSpc>
            <a:spcBef>
              <a:spcPct val="0"/>
            </a:spcBef>
            <a:spcAft>
              <a:spcPct val="15000"/>
            </a:spcAft>
            <a:buChar char="•"/>
          </a:pPr>
          <a:r>
            <a:rPr lang="el-GR" sz="1200" kern="1200" dirty="0"/>
            <a:t>τη δ</a:t>
          </a:r>
          <a:r>
            <a:rPr lang="el-GR" sz="1200" kern="1200" dirty="0">
              <a:solidFill>
                <a:schemeClr val="tx1"/>
              </a:solidFill>
              <a:effectLst/>
              <a:latin typeface="+mn-lt"/>
              <a:ea typeface="+mn-ea"/>
              <a:cs typeface="+mn-cs"/>
            </a:rPr>
            <a:t>ιασφάλιση </a:t>
          </a:r>
          <a:r>
            <a:rPr lang="el-GR" sz="1200" kern="1200" dirty="0" err="1">
              <a:solidFill>
                <a:schemeClr val="tx1"/>
              </a:solidFill>
              <a:effectLst/>
              <a:latin typeface="+mn-lt"/>
              <a:ea typeface="+mn-ea"/>
              <a:cs typeface="+mn-cs"/>
            </a:rPr>
            <a:t>διαλειτουργικότητας</a:t>
          </a:r>
          <a:endParaRPr lang="el-GR" sz="1200" kern="1200" dirty="0">
            <a:solidFill>
              <a:schemeClr val="tx1"/>
            </a:solidFill>
            <a:effectLst/>
            <a:latin typeface="+mn-lt"/>
            <a:ea typeface="+mn-ea"/>
            <a:cs typeface="+mn-cs"/>
          </a:endParaRPr>
        </a:p>
      </dsp:txBody>
      <dsp:txXfrm>
        <a:off x="189609" y="2885861"/>
        <a:ext cx="4525344" cy="1414170"/>
      </dsp:txXfrm>
    </dsp:sp>
    <dsp:sp modelId="{14EE237A-8DFA-487B-B046-0A10DDA1ED03}">
      <dsp:nvSpPr>
        <dsp:cNvPr id="0" name=""/>
        <dsp:cNvSpPr/>
      </dsp:nvSpPr>
      <dsp:spPr>
        <a:xfrm>
          <a:off x="1053" y="2681592"/>
          <a:ext cx="989919" cy="148487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57AD88-E617-4CBC-997D-86CDF2E62A78}">
      <dsp:nvSpPr>
        <dsp:cNvPr id="0" name=""/>
        <dsp:cNvSpPr/>
      </dsp:nvSpPr>
      <dsp:spPr>
        <a:xfrm>
          <a:off x="5156719" y="2885861"/>
          <a:ext cx="4525344" cy="1414170"/>
        </a:xfrm>
        <a:prstGeom prst="rect">
          <a:avLst/>
        </a:prstGeom>
        <a:solidFill>
          <a:schemeClr val="lt1">
            <a:alpha val="40000"/>
            <a:hueOff val="0"/>
            <a:satOff val="0"/>
            <a:lumOff val="0"/>
            <a:alphaOff val="0"/>
          </a:schemeClr>
        </a:solidFill>
        <a:ln w="6350" cap="flat" cmpd="sng" algn="ctr">
          <a:solidFill>
            <a:srgbClr val="886B4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7865"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dirty="0">
              <a:solidFill>
                <a:schemeClr val="tx1"/>
              </a:solidFill>
              <a:effectLst/>
              <a:latin typeface="+mn-lt"/>
              <a:ea typeface="+mn-ea"/>
              <a:cs typeface="+mn-cs"/>
            </a:rPr>
            <a:t>Αναβάθμιση του ρόλου της ΓΓΕΚ, </a:t>
          </a:r>
          <a:r>
            <a:rPr lang="el-GR" sz="1200" b="1" kern="1200" dirty="0"/>
            <a:t>ως συντονιστή του Συστήματος Διακυβέρνησης της ΕΣΕΕ:</a:t>
          </a:r>
          <a:r>
            <a:rPr lang="el-GR" sz="1200" b="1" kern="1200" dirty="0">
              <a:solidFill>
                <a:schemeClr val="tx1"/>
              </a:solidFill>
              <a:effectLst/>
              <a:latin typeface="+mn-lt"/>
              <a:ea typeface="+mn-ea"/>
              <a:cs typeface="+mn-cs"/>
            </a:rPr>
            <a:t> </a:t>
          </a:r>
        </a:p>
        <a:p>
          <a:pPr marL="114300" lvl="1" indent="-114300" algn="l" defTabSz="533400">
            <a:lnSpc>
              <a:spcPct val="90000"/>
            </a:lnSpc>
            <a:spcBef>
              <a:spcPct val="0"/>
            </a:spcBef>
            <a:spcAft>
              <a:spcPct val="15000"/>
            </a:spcAft>
            <a:buChar char="•"/>
          </a:pPr>
          <a:r>
            <a:rPr lang="el-GR" sz="1200" kern="1200" dirty="0">
              <a:solidFill>
                <a:schemeClr val="tx1"/>
              </a:solidFill>
              <a:effectLst/>
              <a:latin typeface="+mn-lt"/>
              <a:ea typeface="+mn-ea"/>
              <a:cs typeface="+mn-cs"/>
            </a:rPr>
            <a:t>ενίσχυση της επιχειρησιακής της ικανότητας με προσωπικό, τεχνικά μέσα και εργαλεία</a:t>
          </a:r>
        </a:p>
        <a:p>
          <a:pPr marL="114300" lvl="1" indent="-114300" algn="l" defTabSz="533400">
            <a:lnSpc>
              <a:spcPct val="90000"/>
            </a:lnSpc>
            <a:spcBef>
              <a:spcPct val="0"/>
            </a:spcBef>
            <a:spcAft>
              <a:spcPct val="15000"/>
            </a:spcAft>
            <a:buChar char="•"/>
          </a:pPr>
          <a:r>
            <a:rPr lang="el-GR" sz="1200" kern="1200" dirty="0">
              <a:solidFill>
                <a:schemeClr val="tx1"/>
              </a:solidFill>
              <a:effectLst/>
              <a:latin typeface="+mn-lt"/>
              <a:ea typeface="+mn-ea"/>
              <a:cs typeface="+mn-cs"/>
            </a:rPr>
            <a:t>διασφάλιση της παροχής υποστήριξης και λειτουργίας μηχανισμού ‘</a:t>
          </a:r>
          <a:r>
            <a:rPr lang="el-GR" sz="1200" i="1" kern="1200" dirty="0" err="1">
              <a:solidFill>
                <a:schemeClr val="tx1"/>
              </a:solidFill>
              <a:effectLst/>
              <a:latin typeface="+mn-lt"/>
              <a:ea typeface="+mn-ea"/>
              <a:cs typeface="+mn-cs"/>
            </a:rPr>
            <a:t>secretariat</a:t>
          </a:r>
          <a:r>
            <a:rPr lang="el-GR" sz="1200" i="1"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dsp:txBody>
      <dsp:txXfrm>
        <a:off x="5156719" y="2885861"/>
        <a:ext cx="4525344" cy="1414170"/>
      </dsp:txXfrm>
    </dsp:sp>
    <dsp:sp modelId="{EBA33B81-FAEE-40E6-9D1C-501D3B597AED}">
      <dsp:nvSpPr>
        <dsp:cNvPr id="0" name=""/>
        <dsp:cNvSpPr/>
      </dsp:nvSpPr>
      <dsp:spPr>
        <a:xfrm>
          <a:off x="4968163" y="2681592"/>
          <a:ext cx="989919" cy="1484878"/>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2/12/2024</a:t>
            </a:fld>
            <a:endParaRPr lang="el-G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ct val="150000"/>
              </a:lnSpc>
            </a:pPr>
            <a:r>
              <a:rPr lang="el-GR" sz="1100" b="1" dirty="0">
                <a:solidFill>
                  <a:sysClr val="windowText" lastClr="000000"/>
                </a:solidFill>
                <a:latin typeface="Calibri" panose="020F0502020204030204" pitchFamily="34" charset="0"/>
                <a:cs typeface="Calibri" panose="020F0502020204030204" pitchFamily="34" charset="0"/>
              </a:rPr>
              <a:t>Εθνική Στρατηγική Έξυπνης Εξειδίκευσης 2014-2020 &amp; Πλαίσιο Αξιολόγησης </a:t>
            </a: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FFDFAB"/>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FFE9CA">
              <a:alpha val="49804"/>
            </a:srgbClr>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6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0CB2-CF0B-606E-76C1-6A9CD0EFBCA1}"/>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BA6CB1-3388-1B58-48EF-A535DDC88E1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a:extLst>
              <a:ext uri="{FF2B5EF4-FFF2-40B4-BE49-F238E27FC236}">
                <a16:creationId xmlns:a16="http://schemas.microsoft.com/office/drawing/2014/main" id="{A1BD0520-5496-2B6D-25DD-F1AC6EC6CC6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F449EB0A-3583-82B5-99BD-7ADABDE16629}"/>
              </a:ext>
            </a:extLst>
          </p:cNvPr>
          <p:cNvSpPr>
            <a:spLocks noGrp="1"/>
          </p:cNvSpPr>
          <p:nvPr>
            <p:ph type="dt" sz="half" idx="10"/>
          </p:nvPr>
        </p:nvSpPr>
        <p:spPr/>
        <p:txBody>
          <a:bodyPr/>
          <a:lstStyle/>
          <a:p>
            <a:fld id="{DF9F62FD-4581-4673-97AC-1A82E0C5D6D0}" type="datetime1">
              <a:rPr lang="el-GR" smtClean="0"/>
              <a:t>2/12/2024</a:t>
            </a:fld>
            <a:endParaRPr lang="el-GR"/>
          </a:p>
        </p:txBody>
      </p:sp>
      <p:sp>
        <p:nvSpPr>
          <p:cNvPr id="6" name="Footer Placeholder 5">
            <a:extLst>
              <a:ext uri="{FF2B5EF4-FFF2-40B4-BE49-F238E27FC236}">
                <a16:creationId xmlns:a16="http://schemas.microsoft.com/office/drawing/2014/main" id="{EF9A61E9-7096-0BC2-E499-55C40445658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35D88F8-4F90-23DC-E645-DBEA84E525F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35605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3EAF-E886-C153-D601-5AAC68A1C3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F7F141-55CE-1AD6-CA96-7F1927A0B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3E2523-C2D3-A803-BB3D-561D5CFDC02B}"/>
              </a:ext>
            </a:extLst>
          </p:cNvPr>
          <p:cNvSpPr>
            <a:spLocks noGrp="1"/>
          </p:cNvSpPr>
          <p:nvPr>
            <p:ph type="dt" sz="half" idx="10"/>
          </p:nvPr>
        </p:nvSpPr>
        <p:spPr/>
        <p:txBody>
          <a:bodyPr/>
          <a:lstStyle/>
          <a:p>
            <a:fld id="{9BD2C930-C694-4E56-89A2-073D48F98267}" type="datetime1">
              <a:rPr lang="el-GR" smtClean="0"/>
              <a:t>2/12/2024</a:t>
            </a:fld>
            <a:endParaRPr lang="el-GR"/>
          </a:p>
        </p:txBody>
      </p:sp>
      <p:sp>
        <p:nvSpPr>
          <p:cNvPr id="5" name="Footer Placeholder 4">
            <a:extLst>
              <a:ext uri="{FF2B5EF4-FFF2-40B4-BE49-F238E27FC236}">
                <a16:creationId xmlns:a16="http://schemas.microsoft.com/office/drawing/2014/main" id="{5403BFBB-6503-73F9-738D-DA8CE62ADD3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4866D5E-DC8B-9725-14C3-B66D8E61D31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6475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23800-2D00-3A38-1B15-7686A7AEC889}"/>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68A152-197A-6FC4-AF2E-3F307FE1B12A}"/>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5C1A5-0696-1E7D-0077-C085D0CAEA92}"/>
              </a:ext>
            </a:extLst>
          </p:cNvPr>
          <p:cNvSpPr>
            <a:spLocks noGrp="1"/>
          </p:cNvSpPr>
          <p:nvPr>
            <p:ph type="dt" sz="half" idx="10"/>
          </p:nvPr>
        </p:nvSpPr>
        <p:spPr/>
        <p:txBody>
          <a:bodyPr/>
          <a:lstStyle/>
          <a:p>
            <a:fld id="{FE3EB5AF-F205-4D66-AC55-D23E0CE83F20}" type="datetime1">
              <a:rPr lang="el-GR" smtClean="0"/>
              <a:t>2/12/2024</a:t>
            </a:fld>
            <a:endParaRPr lang="el-GR"/>
          </a:p>
        </p:txBody>
      </p:sp>
      <p:sp>
        <p:nvSpPr>
          <p:cNvPr id="5" name="Footer Placeholder 4">
            <a:extLst>
              <a:ext uri="{FF2B5EF4-FFF2-40B4-BE49-F238E27FC236}">
                <a16:creationId xmlns:a16="http://schemas.microsoft.com/office/drawing/2014/main" id="{04EAF39A-F7F8-D21D-D2FE-29AACF43BEF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42A1BEC-D1E2-2CAC-F3AE-65D5766422F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0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r>
              <a:rPr lang="el-GR" sz="1100" b="1" dirty="0">
                <a:effectLst/>
                <a:latin typeface="Calibri" panose="020F0502020204030204" pitchFamily="34" charset="0"/>
                <a:ea typeface="Calibri" panose="020F0502020204030204" pitchFamily="34" charset="0"/>
                <a:cs typeface="Times New Roman" panose="02020603050405020304" pitchFamily="18" charset="0"/>
              </a:rPr>
              <a:t>Πλαίσιο Πολιτικής και σχεδιασμός της Στρατηγικής της RIS3 </a:t>
            </a:r>
            <a:endParaRPr lang="el-GR" sz="1100" b="1" dirty="0">
              <a:solidFill>
                <a:sysClr val="windowText" lastClr="00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FFDFAB"/>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FFE9CA">
              <a:alpha val="49804"/>
            </a:srgbClr>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65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ts val="2530"/>
              </a:lnSpc>
              <a:spcBef>
                <a:spcPts val="126"/>
              </a:spcBef>
            </a:pPr>
            <a:r>
              <a:rPr sz="1100" b="1" dirty="0">
                <a:solidFill>
                  <a:srgbClr val="C00000"/>
                </a:solidFill>
                <a:cs typeface="Calibri" panose="020F0502020204030204" pitchFamily="34" charset="0"/>
              </a:rPr>
              <a:t>A</a:t>
            </a:r>
            <a:r>
              <a:rPr lang="el-GR" sz="1100" b="1" dirty="0" err="1">
                <a:solidFill>
                  <a:srgbClr val="C00000"/>
                </a:solidFill>
                <a:cs typeface="Calibri" panose="020F0502020204030204" pitchFamily="34" charset="0"/>
              </a:rPr>
              <a:t>ποτίμηση</a:t>
            </a:r>
            <a:r>
              <a:rPr lang="el-GR" sz="1100" b="1" dirty="0">
                <a:solidFill>
                  <a:srgbClr val="C00000"/>
                </a:solidFill>
                <a:cs typeface="Calibri" panose="020F0502020204030204" pitchFamily="34" charset="0"/>
              </a:rPr>
              <a:t> </a:t>
            </a:r>
            <a:r>
              <a:rPr lang="el-GR" sz="1100" b="1" spc="54" dirty="0">
                <a:solidFill>
                  <a:srgbClr val="C00000"/>
                </a:solidFill>
                <a:cs typeface="Calibri" panose="020F0502020204030204" pitchFamily="34" charset="0"/>
              </a:rPr>
              <a:t>Δ</a:t>
            </a:r>
            <a:r>
              <a:rPr sz="1100" b="1" dirty="0" err="1">
                <a:solidFill>
                  <a:srgbClr val="C00000"/>
                </a:solidFill>
                <a:cs typeface="Calibri" panose="020F0502020204030204" pitchFamily="34" charset="0"/>
              </a:rPr>
              <a:t>ρά</a:t>
            </a:r>
            <a:r>
              <a:rPr sz="1100" b="1" spc="-13" dirty="0" err="1">
                <a:solidFill>
                  <a:srgbClr val="C00000"/>
                </a:solidFill>
                <a:cs typeface="Calibri" panose="020F0502020204030204" pitchFamily="34" charset="0"/>
              </a:rPr>
              <a:t>σ</a:t>
            </a:r>
            <a:r>
              <a:rPr sz="1100" b="1" spc="-25" dirty="0" err="1">
                <a:solidFill>
                  <a:srgbClr val="C00000"/>
                </a:solidFill>
                <a:cs typeface="Calibri" panose="020F0502020204030204" pitchFamily="34" charset="0"/>
              </a:rPr>
              <a:t>ε</a:t>
            </a:r>
            <a:r>
              <a:rPr sz="1100" b="1" spc="-51" dirty="0" err="1">
                <a:solidFill>
                  <a:srgbClr val="C00000"/>
                </a:solidFill>
                <a:cs typeface="Calibri" panose="020F0502020204030204" pitchFamily="34" charset="0"/>
              </a:rPr>
              <a:t>ω</a:t>
            </a:r>
            <a:r>
              <a:rPr sz="1100" b="1" dirty="0" err="1">
                <a:solidFill>
                  <a:srgbClr val="C00000"/>
                </a:solidFill>
                <a:cs typeface="Calibri" panose="020F0502020204030204" pitchFamily="34" charset="0"/>
              </a:rPr>
              <a:t>ν</a:t>
            </a:r>
            <a:r>
              <a:rPr lang="en-US" sz="1100" b="1" dirty="0">
                <a:solidFill>
                  <a:srgbClr val="C00000"/>
                </a:solidFill>
                <a:cs typeface="Calibri" panose="020F0502020204030204" pitchFamily="34" charset="0"/>
              </a:rPr>
              <a:t> </a:t>
            </a:r>
            <a:r>
              <a:rPr sz="1100" b="1" dirty="0" err="1">
                <a:solidFill>
                  <a:srgbClr val="C00000"/>
                </a:solidFill>
                <a:cs typeface="Calibri" panose="020F0502020204030204" pitchFamily="34" charset="0"/>
              </a:rPr>
              <a:t>Έρε</a:t>
            </a:r>
            <a:r>
              <a:rPr sz="1100" b="1" spc="-25" dirty="0" err="1">
                <a:solidFill>
                  <a:srgbClr val="C00000"/>
                </a:solidFill>
                <a:cs typeface="Calibri" panose="020F0502020204030204" pitchFamily="34" charset="0"/>
              </a:rPr>
              <a:t>υ</a:t>
            </a:r>
            <a:r>
              <a:rPr sz="1100" b="1" spc="-50" dirty="0" err="1">
                <a:solidFill>
                  <a:srgbClr val="C00000"/>
                </a:solidFill>
                <a:cs typeface="Calibri" panose="020F0502020204030204" pitchFamily="34" charset="0"/>
              </a:rPr>
              <a:t>ν</a:t>
            </a:r>
            <a:r>
              <a:rPr sz="1100" b="1" dirty="0">
                <a:solidFill>
                  <a:srgbClr val="C00000"/>
                </a:solidFill>
                <a:cs typeface="Calibri" panose="020F0502020204030204" pitchFamily="34" charset="0"/>
              </a:rPr>
              <a:t>ας</a:t>
            </a:r>
            <a:r>
              <a:rPr sz="1100" b="1" spc="106" dirty="0">
                <a:solidFill>
                  <a:srgbClr val="C00000"/>
                </a:solidFill>
                <a:cs typeface="Calibri" panose="020F0502020204030204" pitchFamily="34" charset="0"/>
              </a:rPr>
              <a:t> </a:t>
            </a:r>
            <a:r>
              <a:rPr sz="1100" b="1" spc="-50" dirty="0">
                <a:solidFill>
                  <a:srgbClr val="C00000"/>
                </a:solidFill>
                <a:cs typeface="Calibri" panose="020F0502020204030204" pitchFamily="34" charset="0"/>
              </a:rPr>
              <a:t>κ</a:t>
            </a:r>
            <a:r>
              <a:rPr sz="1100" b="1" dirty="0">
                <a:solidFill>
                  <a:srgbClr val="C00000"/>
                </a:solidFill>
                <a:cs typeface="Calibri" panose="020F0502020204030204" pitchFamily="34" charset="0"/>
              </a:rPr>
              <a:t>αι</a:t>
            </a:r>
            <a:r>
              <a:rPr sz="1100" b="1" spc="46" dirty="0">
                <a:solidFill>
                  <a:srgbClr val="C00000"/>
                </a:solidFill>
                <a:cs typeface="Calibri" panose="020F0502020204030204" pitchFamily="34" charset="0"/>
              </a:rPr>
              <a:t> </a:t>
            </a:r>
            <a:r>
              <a:rPr sz="1100" b="1" spc="-85" dirty="0">
                <a:solidFill>
                  <a:srgbClr val="C00000"/>
                </a:solidFill>
                <a:cs typeface="Calibri" panose="020F0502020204030204" pitchFamily="34" charset="0"/>
              </a:rPr>
              <a:t>Κ</a:t>
            </a:r>
            <a:r>
              <a:rPr sz="1100" b="1" dirty="0">
                <a:solidFill>
                  <a:srgbClr val="C00000"/>
                </a:solidFill>
                <a:cs typeface="Calibri" panose="020F0502020204030204" pitchFamily="34" charset="0"/>
              </a:rPr>
              <a:t>α</a:t>
            </a:r>
            <a:r>
              <a:rPr sz="1100" b="1" spc="-58" dirty="0">
                <a:solidFill>
                  <a:srgbClr val="C00000"/>
                </a:solidFill>
                <a:cs typeface="Calibri" panose="020F0502020204030204" pitchFamily="34" charset="0"/>
              </a:rPr>
              <a:t>ι</a:t>
            </a:r>
            <a:r>
              <a:rPr sz="1100" b="1" spc="-50" dirty="0">
                <a:solidFill>
                  <a:srgbClr val="C00000"/>
                </a:solidFill>
                <a:cs typeface="Calibri" panose="020F0502020204030204" pitchFamily="34" charset="0"/>
              </a:rPr>
              <a:t>ν</a:t>
            </a:r>
            <a:r>
              <a:rPr sz="1100" b="1" dirty="0">
                <a:solidFill>
                  <a:srgbClr val="C00000"/>
                </a:solidFill>
                <a:cs typeface="Calibri" panose="020F0502020204030204" pitchFamily="34" charset="0"/>
              </a:rPr>
              <a:t>ο</a:t>
            </a:r>
            <a:r>
              <a:rPr sz="1100" b="1" spc="-12" dirty="0">
                <a:solidFill>
                  <a:srgbClr val="C00000"/>
                </a:solidFill>
                <a:cs typeface="Calibri" panose="020F0502020204030204" pitchFamily="34" charset="0"/>
              </a:rPr>
              <a:t>τ</a:t>
            </a:r>
            <a:r>
              <a:rPr sz="1100" b="1" dirty="0">
                <a:solidFill>
                  <a:srgbClr val="C00000"/>
                </a:solidFill>
                <a:cs typeface="Calibri" panose="020F0502020204030204" pitchFamily="34" charset="0"/>
              </a:rPr>
              <a:t>ομίας της</a:t>
            </a:r>
            <a:r>
              <a:rPr sz="1100" b="1" spc="48" dirty="0">
                <a:solidFill>
                  <a:srgbClr val="C00000"/>
                </a:solidFill>
                <a:cs typeface="Calibri" panose="020F0502020204030204" pitchFamily="34" charset="0"/>
              </a:rPr>
              <a:t> </a:t>
            </a:r>
            <a:r>
              <a:rPr sz="1100" b="1" dirty="0">
                <a:solidFill>
                  <a:srgbClr val="C00000"/>
                </a:solidFill>
                <a:cs typeface="Calibri" panose="020F0502020204030204" pitchFamily="34" charset="0"/>
              </a:rPr>
              <a:t>ΓΓΕΚ</a:t>
            </a:r>
            <a:r>
              <a:rPr sz="1100" b="1" spc="64" dirty="0">
                <a:solidFill>
                  <a:srgbClr val="C00000"/>
                </a:solidFill>
                <a:cs typeface="Calibri" panose="020F0502020204030204" pitchFamily="34" charset="0"/>
              </a:rPr>
              <a:t> </a:t>
            </a:r>
            <a:r>
              <a:rPr lang="el-GR" sz="1100" b="1" dirty="0">
                <a:solidFill>
                  <a:srgbClr val="C00000"/>
                </a:solidFill>
                <a:cs typeface="Calibri" panose="020F0502020204030204" pitchFamily="34" charset="0"/>
              </a:rPr>
              <a:t>2007-2013</a:t>
            </a:r>
            <a:endParaRPr sz="1100" b="1" dirty="0">
              <a:solidFill>
                <a:srgbClr val="C00000"/>
              </a:solidFill>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53F1E8"/>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D0F7F3"/>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F1FA-94A0-7B2A-EBD9-08E9E943B8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5C4628DB-6A4E-7BA9-842B-3020E1935411}"/>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6F513D-1D41-8F12-4032-C8B152FCB686}"/>
              </a:ext>
            </a:extLst>
          </p:cNvPr>
          <p:cNvSpPr>
            <a:spLocks noGrp="1"/>
          </p:cNvSpPr>
          <p:nvPr>
            <p:ph type="dt" sz="half" idx="10"/>
          </p:nvPr>
        </p:nvSpPr>
        <p:spPr/>
        <p:txBody>
          <a:bodyPr/>
          <a:lstStyle/>
          <a:p>
            <a:fld id="{1986DBFE-8C9F-4D8B-8330-4936AFD944BF}" type="datetime1">
              <a:rPr lang="el-GR" smtClean="0"/>
              <a:t>2/12/2024</a:t>
            </a:fld>
            <a:endParaRPr lang="el-GR"/>
          </a:p>
        </p:txBody>
      </p:sp>
      <p:sp>
        <p:nvSpPr>
          <p:cNvPr id="5" name="Footer Placeholder 4">
            <a:extLst>
              <a:ext uri="{FF2B5EF4-FFF2-40B4-BE49-F238E27FC236}">
                <a16:creationId xmlns:a16="http://schemas.microsoft.com/office/drawing/2014/main" id="{1602397D-C15F-FB4C-9845-E73D090FD24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D8D22F0-E6C6-9FBB-EAA7-0B4B15FA6C9D}"/>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91055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D484-B831-3F27-90D8-5905DEB58E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2C651-2F05-64FB-C97A-870F38B95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43336-631F-095C-C33B-A09CD82B31E7}"/>
              </a:ext>
            </a:extLst>
          </p:cNvPr>
          <p:cNvSpPr>
            <a:spLocks noGrp="1"/>
          </p:cNvSpPr>
          <p:nvPr>
            <p:ph type="dt" sz="half" idx="10"/>
          </p:nvPr>
        </p:nvSpPr>
        <p:spPr/>
        <p:txBody>
          <a:bodyPr/>
          <a:lstStyle/>
          <a:p>
            <a:fld id="{CEAFE71A-43E3-448C-9CBF-F0D1648BF9CA}" type="datetime1">
              <a:rPr lang="el-GR" smtClean="0"/>
              <a:t>2/12/2024</a:t>
            </a:fld>
            <a:endParaRPr lang="el-GR"/>
          </a:p>
        </p:txBody>
      </p:sp>
      <p:sp>
        <p:nvSpPr>
          <p:cNvPr id="5" name="Footer Placeholder 4">
            <a:extLst>
              <a:ext uri="{FF2B5EF4-FFF2-40B4-BE49-F238E27FC236}">
                <a16:creationId xmlns:a16="http://schemas.microsoft.com/office/drawing/2014/main" id="{4CE2AE29-BB61-04C9-63C8-4928B94B519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5BFF8E8-5EE2-21CC-6D88-C0BF97B22C0F}"/>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0026138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B269-4F2E-3AB3-A128-97BE29DBA3E1}"/>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FFC53E-D1C9-9CF0-B45E-A42FDA4D2DE9}"/>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51DE2-63BF-11B6-8339-E6D91B84C596}"/>
              </a:ext>
            </a:extLst>
          </p:cNvPr>
          <p:cNvSpPr>
            <a:spLocks noGrp="1"/>
          </p:cNvSpPr>
          <p:nvPr>
            <p:ph type="dt" sz="half" idx="10"/>
          </p:nvPr>
        </p:nvSpPr>
        <p:spPr/>
        <p:txBody>
          <a:bodyPr/>
          <a:lstStyle/>
          <a:p>
            <a:fld id="{F5E852E5-0C80-450A-8744-7CCD71D687F6}" type="datetime1">
              <a:rPr lang="el-GR" smtClean="0"/>
              <a:t>2/12/2024</a:t>
            </a:fld>
            <a:endParaRPr lang="el-GR"/>
          </a:p>
        </p:txBody>
      </p:sp>
      <p:sp>
        <p:nvSpPr>
          <p:cNvPr id="5" name="Footer Placeholder 4">
            <a:extLst>
              <a:ext uri="{FF2B5EF4-FFF2-40B4-BE49-F238E27FC236}">
                <a16:creationId xmlns:a16="http://schemas.microsoft.com/office/drawing/2014/main" id="{1D343D49-2461-D7D4-4D87-E9CCC4E4BF3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CF9EFD0-DC11-7C29-3459-D1D2DC6EBB58}"/>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2135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8473-48FB-DE68-9EB0-FBE45E6351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7A2F91-5772-10F7-F899-435BED081BA4}"/>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098A0C-FC3D-5E4C-4941-C973E2E8DE25}"/>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047229-8024-69DE-6368-875D98DA43DE}"/>
              </a:ext>
            </a:extLst>
          </p:cNvPr>
          <p:cNvSpPr>
            <a:spLocks noGrp="1"/>
          </p:cNvSpPr>
          <p:nvPr>
            <p:ph type="dt" sz="half" idx="10"/>
          </p:nvPr>
        </p:nvSpPr>
        <p:spPr/>
        <p:txBody>
          <a:bodyPr/>
          <a:lstStyle/>
          <a:p>
            <a:fld id="{622FDDB9-14CD-4563-A3B8-8CCCD38E66E5}" type="datetime1">
              <a:rPr lang="el-GR" smtClean="0"/>
              <a:t>2/12/2024</a:t>
            </a:fld>
            <a:endParaRPr lang="el-GR"/>
          </a:p>
        </p:txBody>
      </p:sp>
      <p:sp>
        <p:nvSpPr>
          <p:cNvPr id="6" name="Footer Placeholder 5">
            <a:extLst>
              <a:ext uri="{FF2B5EF4-FFF2-40B4-BE49-F238E27FC236}">
                <a16:creationId xmlns:a16="http://schemas.microsoft.com/office/drawing/2014/main" id="{DA1CA537-9699-7CF5-90E6-763A8E7C852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379E28B-F214-9C99-86A7-066DEF801972}"/>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86086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A4A6-F302-B473-84B1-0BFFCB44230D}"/>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957BF-3516-86E6-0BBE-9126BB742CF2}"/>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53B90C94-2AD8-8540-997F-D1F64CCFC8AE}"/>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6864A9-C403-6B64-A556-D180A3E0FB66}"/>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ECC05-0EDD-5C0F-ACB9-ACC226E2CFE6}"/>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2FD3C-6C3C-41D4-2BC5-795177B3FBA3}"/>
              </a:ext>
            </a:extLst>
          </p:cNvPr>
          <p:cNvSpPr>
            <a:spLocks noGrp="1"/>
          </p:cNvSpPr>
          <p:nvPr>
            <p:ph type="dt" sz="half" idx="10"/>
          </p:nvPr>
        </p:nvSpPr>
        <p:spPr/>
        <p:txBody>
          <a:bodyPr/>
          <a:lstStyle/>
          <a:p>
            <a:fld id="{29DEA1B9-A620-4E1E-AAAF-4E09E3B684D7}" type="datetime1">
              <a:rPr lang="el-GR" smtClean="0"/>
              <a:t>2/12/2024</a:t>
            </a:fld>
            <a:endParaRPr lang="el-GR"/>
          </a:p>
        </p:txBody>
      </p:sp>
      <p:sp>
        <p:nvSpPr>
          <p:cNvPr id="8" name="Footer Placeholder 7">
            <a:extLst>
              <a:ext uri="{FF2B5EF4-FFF2-40B4-BE49-F238E27FC236}">
                <a16:creationId xmlns:a16="http://schemas.microsoft.com/office/drawing/2014/main" id="{FF522834-CAAB-4B12-2D0D-AF213B63E951}"/>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20BA268-39EA-0EBE-8CEB-6F72BE45CC2F}"/>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75141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F7C0-A322-4668-96EF-54C8BDE722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603E40-A8A0-01C4-758A-392FBA3B26F8}"/>
              </a:ext>
            </a:extLst>
          </p:cNvPr>
          <p:cNvSpPr>
            <a:spLocks noGrp="1"/>
          </p:cNvSpPr>
          <p:nvPr>
            <p:ph type="dt" sz="half" idx="10"/>
          </p:nvPr>
        </p:nvSpPr>
        <p:spPr/>
        <p:txBody>
          <a:bodyPr/>
          <a:lstStyle/>
          <a:p>
            <a:fld id="{C10646D2-962B-4803-8E76-412864BF27D8}" type="datetime1">
              <a:rPr lang="el-GR" smtClean="0"/>
              <a:t>2/12/2024</a:t>
            </a:fld>
            <a:endParaRPr lang="el-GR"/>
          </a:p>
        </p:txBody>
      </p:sp>
      <p:sp>
        <p:nvSpPr>
          <p:cNvPr id="4" name="Footer Placeholder 3">
            <a:extLst>
              <a:ext uri="{FF2B5EF4-FFF2-40B4-BE49-F238E27FC236}">
                <a16:creationId xmlns:a16="http://schemas.microsoft.com/office/drawing/2014/main" id="{AD5F03BA-3025-01F7-A308-BF3A4D9B6FA6}"/>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D0EB65FB-CE11-44D3-BA49-5197262D2EEC}"/>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4096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EE15A-BBED-EC07-7156-D4BC5C2286EA}"/>
              </a:ext>
            </a:extLst>
          </p:cNvPr>
          <p:cNvSpPr>
            <a:spLocks noGrp="1"/>
          </p:cNvSpPr>
          <p:nvPr>
            <p:ph type="dt" sz="half" idx="10"/>
          </p:nvPr>
        </p:nvSpPr>
        <p:spPr/>
        <p:txBody>
          <a:bodyPr/>
          <a:lstStyle/>
          <a:p>
            <a:fld id="{9B12CA13-C190-46D7-8DEA-9C7636A1E2A8}" type="datetime1">
              <a:rPr lang="el-GR" smtClean="0"/>
              <a:t>2/12/2024</a:t>
            </a:fld>
            <a:endParaRPr lang="el-GR"/>
          </a:p>
        </p:txBody>
      </p:sp>
      <p:sp>
        <p:nvSpPr>
          <p:cNvPr id="3" name="Footer Placeholder 2">
            <a:extLst>
              <a:ext uri="{FF2B5EF4-FFF2-40B4-BE49-F238E27FC236}">
                <a16:creationId xmlns:a16="http://schemas.microsoft.com/office/drawing/2014/main" id="{641F115C-90E0-D553-D8A5-54E10ED403E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6A3F6124-D44C-9718-829C-DFCD9E95011C}"/>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96994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97EA-DAC6-ED9B-DD8D-BAD8692D7790}"/>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D3FEC4-CC54-FBCC-F8E5-393E93F6923E}"/>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A1117D-D0B1-E5F5-D9A7-FFAB50038B06}"/>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7E1FC79A-69C5-F33A-5B27-4565E04E2D5A}"/>
              </a:ext>
            </a:extLst>
          </p:cNvPr>
          <p:cNvSpPr>
            <a:spLocks noGrp="1"/>
          </p:cNvSpPr>
          <p:nvPr>
            <p:ph type="dt" sz="half" idx="10"/>
          </p:nvPr>
        </p:nvSpPr>
        <p:spPr/>
        <p:txBody>
          <a:bodyPr/>
          <a:lstStyle/>
          <a:p>
            <a:fld id="{22142CBD-CD47-4521-BA04-8778F1897A5A}" type="datetime1">
              <a:rPr lang="el-GR" smtClean="0"/>
              <a:t>2/12/2024</a:t>
            </a:fld>
            <a:endParaRPr lang="el-GR"/>
          </a:p>
        </p:txBody>
      </p:sp>
      <p:sp>
        <p:nvSpPr>
          <p:cNvPr id="6" name="Footer Placeholder 5">
            <a:extLst>
              <a:ext uri="{FF2B5EF4-FFF2-40B4-BE49-F238E27FC236}">
                <a16:creationId xmlns:a16="http://schemas.microsoft.com/office/drawing/2014/main" id="{FBE97341-7FE0-3F68-D183-6FE7AF48AAE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8C2496F-6E08-8194-6555-CA23508A98B5}"/>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59618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BAB7E-E95F-26FA-CC38-3B9B4EC7052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58895-BBF9-9E4E-43C5-0BCEB818A1B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7165E-FE5C-06B6-43F4-888422F350F3}"/>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EAFE71A-43E3-448C-9CBF-F0D1648BF9CA}" type="datetime1">
              <a:rPr lang="el-GR" smtClean="0"/>
              <a:t>2/12/2024</a:t>
            </a:fld>
            <a:endParaRPr lang="el-GR"/>
          </a:p>
        </p:txBody>
      </p:sp>
      <p:sp>
        <p:nvSpPr>
          <p:cNvPr id="5" name="Footer Placeholder 4">
            <a:extLst>
              <a:ext uri="{FF2B5EF4-FFF2-40B4-BE49-F238E27FC236}">
                <a16:creationId xmlns:a16="http://schemas.microsoft.com/office/drawing/2014/main" id="{AF0E4E21-EF5C-D72B-615E-035D58CC56B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635A10AE-C336-FD92-F68A-E171C845C49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1737531554"/>
      </p:ext>
    </p:extLst>
  </p:cSld>
  <p:clrMap bg1="lt1" tx1="dk1" bg2="lt2" tx2="dk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2/12/2024</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613671057"/>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08553E1-7D07-6213-3CC4-1975739312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02" y="64195"/>
            <a:ext cx="9899854" cy="6857999"/>
          </a:xfrm>
          <a:prstGeom prst="rect">
            <a:avLst/>
          </a:prstGeom>
        </p:spPr>
      </p:pic>
      <p:sp>
        <p:nvSpPr>
          <p:cNvPr id="4" name="object 87">
            <a:extLst>
              <a:ext uri="{FF2B5EF4-FFF2-40B4-BE49-F238E27FC236}">
                <a16:creationId xmlns:a16="http://schemas.microsoft.com/office/drawing/2014/main" id="{E6F37633-6C30-092E-3D89-E7D011BDAFEC}"/>
              </a:ext>
            </a:extLst>
          </p:cNvPr>
          <p:cNvSpPr/>
          <p:nvPr/>
        </p:nvSpPr>
        <p:spPr>
          <a:xfrm>
            <a:off x="4229830" y="6186155"/>
            <a:ext cx="1174525" cy="434413"/>
          </a:xfrm>
          <a:prstGeom prst="rect">
            <a:avLst/>
          </a:prstGeom>
          <a:blipFill>
            <a:blip r:embed="rId3" cstate="print"/>
            <a:stretch>
              <a:fillRect/>
            </a:stretch>
          </a:blipFill>
        </p:spPr>
        <p:txBody>
          <a:bodyPr wrap="square" lIns="0" tIns="0" rIns="0" bIns="0" rtlCol="0">
            <a:noAutofit/>
          </a:bodyPr>
          <a:lstStyle/>
          <a:p>
            <a:endParaRPr sz="1322"/>
          </a:p>
        </p:txBody>
      </p:sp>
      <p:grpSp>
        <p:nvGrpSpPr>
          <p:cNvPr id="7" name="Group 6">
            <a:extLst>
              <a:ext uri="{FF2B5EF4-FFF2-40B4-BE49-F238E27FC236}">
                <a16:creationId xmlns:a16="http://schemas.microsoft.com/office/drawing/2014/main"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sp>
        <p:nvSpPr>
          <p:cNvPr id="65" name="object 85">
            <a:extLst>
              <a:ext uri="{FF2B5EF4-FFF2-40B4-BE49-F238E27FC236}">
                <a16:creationId xmlns:a16="http://schemas.microsoft.com/office/drawing/2014/main" id="{DDFF913A-DE95-826F-D62E-817178FC21F5}"/>
              </a:ext>
            </a:extLst>
          </p:cNvPr>
          <p:cNvSpPr txBox="1"/>
          <p:nvPr/>
        </p:nvSpPr>
        <p:spPr>
          <a:xfrm>
            <a:off x="2164242" y="1343231"/>
            <a:ext cx="5577514" cy="659155"/>
          </a:xfrm>
          <a:prstGeom prst="rect">
            <a:avLst/>
          </a:prstGeom>
          <a:noFill/>
        </p:spPr>
        <p:txBody>
          <a:bodyPr wrap="square" lIns="0" tIns="0" rIns="0" bIns="0" rtlCol="0">
            <a:spAutoFit/>
          </a:bodyPr>
          <a:lstStyle/>
          <a:p>
            <a:pPr algn="ctr">
              <a:lnSpc>
                <a:spcPts val="2530"/>
              </a:lnSpc>
              <a:spcBef>
                <a:spcPts val="126"/>
              </a:spcBef>
            </a:pPr>
            <a:r>
              <a:rPr lang="el-GR" sz="2200" b="1" dirty="0">
                <a:effectLst/>
                <a:latin typeface="Calibri" panose="020F0502020204030204" pitchFamily="34" charset="0"/>
                <a:ea typeface="Calibri" panose="020F0502020204030204" pitchFamily="34" charset="0"/>
                <a:cs typeface="Times New Roman" panose="02020603050405020304" pitchFamily="18" charset="0"/>
              </a:rPr>
              <a:t>Αξιολόγηση της Εθνικής Στρατηγικής Ε&amp;Κ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2200" b="1" dirty="0">
                <a:effectLst/>
                <a:latin typeface="Calibri" panose="020F0502020204030204" pitchFamily="34" charset="0"/>
                <a:ea typeface="Calibri" panose="020F0502020204030204" pitchFamily="34" charset="0"/>
                <a:cs typeface="Times New Roman" panose="02020603050405020304" pitchFamily="18" charset="0"/>
              </a:rPr>
              <a:t>για την Έξυπνη Εξειδίκευση (RIS3) 2014 –2020 </a:t>
            </a:r>
            <a:endParaRPr sz="2200" b="1" dirty="0">
              <a:solidFill>
                <a:srgbClr val="C00000"/>
              </a:solidFill>
              <a:latin typeface="CeraGR-Black" panose="00000A00000000000000" pitchFamily="50" charset="-95"/>
              <a:cs typeface="Calibri" panose="020F0502020204030204" pitchFamily="34" charset="0"/>
            </a:endParaRPr>
          </a:p>
        </p:txBody>
      </p:sp>
      <p:sp>
        <p:nvSpPr>
          <p:cNvPr id="73" name="object 85">
            <a:extLst>
              <a:ext uri="{FF2B5EF4-FFF2-40B4-BE49-F238E27FC236}">
                <a16:creationId xmlns:a16="http://schemas.microsoft.com/office/drawing/2014/main" id="{84BFAA89-E8D7-5E68-4935-441FAFC962BD}"/>
              </a:ext>
            </a:extLst>
          </p:cNvPr>
          <p:cNvSpPr txBox="1"/>
          <p:nvPr/>
        </p:nvSpPr>
        <p:spPr>
          <a:xfrm>
            <a:off x="7483973" y="3511593"/>
            <a:ext cx="2226580" cy="133226"/>
          </a:xfrm>
          <a:prstGeom prst="rect">
            <a:avLst/>
          </a:prstGeom>
          <a:noFill/>
        </p:spPr>
        <p:txBody>
          <a:bodyPr wrap="square" lIns="0" tIns="0" rIns="0" bIns="0" rtlCol="0">
            <a:noAutofit/>
          </a:bodyPr>
          <a:lstStyle/>
          <a:p>
            <a:pPr algn="ctr">
              <a:lnSpc>
                <a:spcPts val="2530"/>
              </a:lnSpc>
              <a:spcBef>
                <a:spcPts val="126"/>
              </a:spcBef>
            </a:pPr>
            <a:r>
              <a:rPr lang="el-GR" sz="1400" b="1" dirty="0">
                <a:solidFill>
                  <a:srgbClr val="C00000"/>
                </a:solidFill>
                <a:latin typeface="Calibri" panose="020F0502020204030204" pitchFamily="34" charset="0"/>
                <a:ea typeface="Calibri" panose="020F0502020204030204" pitchFamily="34" charset="0"/>
                <a:cs typeface="Calibri" panose="020F0502020204030204" pitchFamily="34" charset="0"/>
              </a:rPr>
              <a:t>Ινστιτούτο ΠΑΣΤΕΡ </a:t>
            </a:r>
          </a:p>
          <a:p>
            <a:pPr algn="ctr">
              <a:lnSpc>
                <a:spcPts val="2530"/>
              </a:lnSpc>
              <a:spcBef>
                <a:spcPts val="126"/>
              </a:spcBef>
            </a:pPr>
            <a:r>
              <a:rPr lang="el-GR" sz="1400" b="1" dirty="0">
                <a:solidFill>
                  <a:srgbClr val="C00000"/>
                </a:solidFill>
                <a:latin typeface="Calibri" panose="020F0502020204030204" pitchFamily="34" charset="0"/>
                <a:ea typeface="Calibri" panose="020F0502020204030204" pitchFamily="34" charset="0"/>
                <a:cs typeface="Calibri" panose="020F0502020204030204" pitchFamily="34" charset="0"/>
              </a:rPr>
              <a:t>Τρίτη_03_ΔΕΚΕΜΒΡΙΟΥ_2024</a:t>
            </a:r>
          </a:p>
        </p:txBody>
      </p:sp>
      <p:sp>
        <p:nvSpPr>
          <p:cNvPr id="62" name="object 85">
            <a:extLst>
              <a:ext uri="{FF2B5EF4-FFF2-40B4-BE49-F238E27FC236}">
                <a16:creationId xmlns:a16="http://schemas.microsoft.com/office/drawing/2014/main" id="{15B25ADD-77C6-E465-2E6A-C38D21D7B745}"/>
              </a:ext>
            </a:extLst>
          </p:cNvPr>
          <p:cNvSpPr txBox="1"/>
          <p:nvPr/>
        </p:nvSpPr>
        <p:spPr>
          <a:xfrm>
            <a:off x="44467" y="2034059"/>
            <a:ext cx="9972270" cy="1700466"/>
          </a:xfrm>
          <a:prstGeom prst="rect">
            <a:avLst/>
          </a:prstGeom>
        </p:spPr>
        <p:txBody>
          <a:bodyPr wrap="square" lIns="0" tIns="0" rIns="0" bIns="0" rtlCol="0">
            <a:spAutoFit/>
          </a:bodyPr>
          <a:lstStyle/>
          <a:p>
            <a:pPr algn="ctr">
              <a:spcBef>
                <a:spcPts val="126"/>
              </a:spcBef>
            </a:pPr>
            <a:r>
              <a:rPr lang="el-GR"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ΕΙΣΑΓΩΓΗ</a:t>
            </a:r>
          </a:p>
          <a:p>
            <a:pPr algn="ctr">
              <a:spcBef>
                <a:spcPts val="126"/>
              </a:spcBef>
            </a:pPr>
            <a:r>
              <a:rPr lang="el-GR" sz="2000" b="1" dirty="0">
                <a:solidFill>
                  <a:srgbClr val="0070C0"/>
                </a:solidFill>
                <a:latin typeface="Calibri" panose="020F0502020204030204" pitchFamily="34" charset="0"/>
                <a:cs typeface="Calibri" panose="020F0502020204030204" pitchFamily="34" charset="0"/>
              </a:rPr>
              <a:t>Δρ.  </a:t>
            </a:r>
            <a:r>
              <a:rPr lang="el-GR" sz="2000" b="1" dirty="0" err="1">
                <a:solidFill>
                  <a:srgbClr val="0070C0"/>
                </a:solidFill>
                <a:latin typeface="Calibri" panose="020F0502020204030204" pitchFamily="34" charset="0"/>
                <a:cs typeface="Calibri" panose="020F0502020204030204" pitchFamily="34" charset="0"/>
              </a:rPr>
              <a:t>Νικ</a:t>
            </a:r>
            <a:r>
              <a:rPr lang="el-GR" sz="2000" b="1" dirty="0">
                <a:solidFill>
                  <a:srgbClr val="0070C0"/>
                </a:solidFill>
                <a:latin typeface="Calibri" panose="020F0502020204030204" pitchFamily="34" charset="0"/>
                <a:cs typeface="Calibri" panose="020F0502020204030204" pitchFamily="34" charset="0"/>
              </a:rPr>
              <a:t>. </a:t>
            </a:r>
            <a:r>
              <a:rPr lang="el-GR" sz="2000" b="1" dirty="0" err="1">
                <a:solidFill>
                  <a:srgbClr val="0070C0"/>
                </a:solidFill>
                <a:latin typeface="Calibri" panose="020F0502020204030204" pitchFamily="34" charset="0"/>
                <a:cs typeface="Calibri" panose="020F0502020204030204" pitchFamily="34" charset="0"/>
              </a:rPr>
              <a:t>Σαργιάνος</a:t>
            </a:r>
            <a:r>
              <a:rPr lang="el-GR" sz="2000" b="1" dirty="0">
                <a:solidFill>
                  <a:srgbClr val="0070C0"/>
                </a:solidFill>
                <a:latin typeface="Calibri" panose="020F0502020204030204" pitchFamily="34" charset="0"/>
                <a:cs typeface="Calibri" panose="020F0502020204030204" pitchFamily="34" charset="0"/>
              </a:rPr>
              <a:t>,  Γ.Γ.Ε.Κ.</a:t>
            </a:r>
            <a:r>
              <a:rPr lang="el-GR" sz="1800" b="1" dirty="0">
                <a:solidFill>
                  <a:sysClr val="windowText" lastClr="000000"/>
                </a:solidFill>
                <a:latin typeface="Calibri" panose="020F0502020204030204" pitchFamily="34" charset="0"/>
                <a:cs typeface="Calibri" panose="020F0502020204030204" pitchFamily="34" charset="0"/>
              </a:rPr>
              <a:t> </a:t>
            </a:r>
            <a:endParaRPr lang="en-US" sz="1800" dirty="0">
              <a:solidFill>
                <a:sysClr val="windowText" lastClr="000000"/>
              </a:solidFill>
              <a:latin typeface="Calibri" panose="020F0502020204030204" pitchFamily="34" charset="0"/>
              <a:cs typeface="Calibri" panose="020F0502020204030204" pitchFamily="34" charset="0"/>
            </a:endParaRPr>
          </a:p>
          <a:p>
            <a:pPr algn="ctr">
              <a:spcBef>
                <a:spcPts val="126"/>
              </a:spcBef>
            </a:pPr>
            <a:r>
              <a:rPr lang="el-GR" sz="1800" dirty="0">
                <a:solidFill>
                  <a:sysClr val="windowText" lastClr="000000"/>
                </a:solidFill>
                <a:latin typeface="Calibri" panose="020F0502020204030204" pitchFamily="34" charset="0"/>
                <a:cs typeface="Calibri" panose="020F0502020204030204" pitchFamily="34" charset="0"/>
              </a:rPr>
              <a:t>Προϊστάμενος Τμήματος Β΄ -</a:t>
            </a:r>
            <a:r>
              <a:rPr lang="en-US" sz="1800" dirty="0">
                <a:solidFill>
                  <a:sysClr val="windowText" lastClr="000000"/>
                </a:solidFill>
                <a:latin typeface="Calibri" panose="020F0502020204030204" pitchFamily="34" charset="0"/>
                <a:cs typeface="Calibri" panose="020F0502020204030204" pitchFamily="34" charset="0"/>
              </a:rPr>
              <a:t> </a:t>
            </a:r>
            <a:r>
              <a:rPr lang="el-GR" sz="1800" dirty="0">
                <a:solidFill>
                  <a:sysClr val="windowText" lastClr="000000"/>
                </a:solidFill>
                <a:latin typeface="Calibri" panose="020F0502020204030204" pitchFamily="34" charset="0"/>
                <a:cs typeface="Calibri" panose="020F0502020204030204" pitchFamily="34" charset="0"/>
              </a:rPr>
              <a:t>Αποτίμησης και Αξιολόγησης Επιπτώσεων</a:t>
            </a:r>
          </a:p>
          <a:p>
            <a:pPr algn="ctr">
              <a:spcBef>
                <a:spcPts val="126"/>
              </a:spcBef>
            </a:pPr>
            <a:r>
              <a:rPr lang="el-GR" sz="1800" dirty="0">
                <a:solidFill>
                  <a:sysClr val="windowText" lastClr="000000"/>
                </a:solidFill>
                <a:latin typeface="Calibri" panose="020F0502020204030204" pitchFamily="34" charset="0"/>
                <a:cs typeface="Calibri" panose="020F0502020204030204" pitchFamily="34" charset="0"/>
              </a:rPr>
              <a:t>Δ/</a:t>
            </a:r>
            <a:r>
              <a:rPr lang="el-GR" sz="1800" dirty="0" err="1">
                <a:solidFill>
                  <a:sysClr val="windowText" lastClr="000000"/>
                </a:solidFill>
                <a:latin typeface="Calibri" panose="020F0502020204030204" pitchFamily="34" charset="0"/>
                <a:cs typeface="Calibri" panose="020F0502020204030204" pitchFamily="34" charset="0"/>
              </a:rPr>
              <a:t>νσης</a:t>
            </a:r>
            <a:r>
              <a:rPr lang="el-GR" sz="1800" dirty="0">
                <a:solidFill>
                  <a:sysClr val="windowText" lastClr="000000"/>
                </a:solidFill>
                <a:latin typeface="Calibri" panose="020F0502020204030204" pitchFamily="34" charset="0"/>
                <a:cs typeface="Calibri" panose="020F0502020204030204" pitchFamily="34" charset="0"/>
              </a:rPr>
              <a:t> Σχεδιασμού &amp; Προγραμματισμού ‘</a:t>
            </a:r>
            <a:r>
              <a:rPr lang="el-GR" sz="1800" dirty="0" err="1">
                <a:solidFill>
                  <a:sysClr val="windowText" lastClr="000000"/>
                </a:solidFill>
                <a:latin typeface="Calibri" panose="020F0502020204030204" pitchFamily="34" charset="0"/>
                <a:cs typeface="Calibri" panose="020F0502020204030204" pitchFamily="34" charset="0"/>
              </a:rPr>
              <a:t>Ερευνας</a:t>
            </a:r>
            <a:r>
              <a:rPr lang="el-GR" sz="1800" dirty="0">
                <a:solidFill>
                  <a:sysClr val="windowText" lastClr="000000"/>
                </a:solidFill>
                <a:latin typeface="Calibri" panose="020F0502020204030204" pitchFamily="34" charset="0"/>
                <a:cs typeface="Calibri" panose="020F0502020204030204" pitchFamily="34" charset="0"/>
              </a:rPr>
              <a:t> και Καινοτομίας</a:t>
            </a:r>
          </a:p>
          <a:p>
            <a:pPr marL="0" algn="ctr" rtl="0" eaLnBrk="1" latinLnBrk="0" hangingPunct="1">
              <a:spcBef>
                <a:spcPts val="0"/>
              </a:spcBef>
              <a:spcAft>
                <a:spcPts val="0"/>
              </a:spcAft>
            </a:pPr>
            <a:r>
              <a:rPr lang="el-GR"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algn="ctr" rtl="0" eaLnBrk="1" latinLnBrk="0" hangingPunct="1">
              <a:spcBef>
                <a:spcPts val="0"/>
              </a:spcBef>
              <a:spcAft>
                <a:spcPts val="0"/>
              </a:spcAft>
            </a:pPr>
            <a:r>
              <a:rPr lang="el-GR" sz="1600" dirty="0">
                <a:effectLst/>
              </a:rPr>
              <a:t>                                                    </a:t>
            </a:r>
            <a:endParaRPr lang="en-GB" sz="1600" dirty="0">
              <a:effectLst/>
            </a:endParaRPr>
          </a:p>
        </p:txBody>
      </p:sp>
      <p:pic>
        <p:nvPicPr>
          <p:cNvPr id="67" name="Picture 66" descr="A blue and white logo&#10;&#10;Description automatically generated">
            <a:extLst>
              <a:ext uri="{FF2B5EF4-FFF2-40B4-BE49-F238E27FC236}">
                <a16:creationId xmlns:a16="http://schemas.microsoft.com/office/drawing/2014/main" id="{D4B83089-974D-3CFF-E079-8CFF90038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430" y="275376"/>
            <a:ext cx="1639116" cy="612355"/>
          </a:xfrm>
          <a:prstGeom prst="rect">
            <a:avLst/>
          </a:prstGeom>
        </p:spPr>
      </p:pic>
      <p:pic>
        <p:nvPicPr>
          <p:cNvPr id="69" name="Picture 68" descr="A white and blue text on a black background&#10;&#10;Description automatically generated">
            <a:extLst>
              <a:ext uri="{FF2B5EF4-FFF2-40B4-BE49-F238E27FC236}">
                <a16:creationId xmlns:a16="http://schemas.microsoft.com/office/drawing/2014/main" id="{CCC25F86-C785-E818-C02A-DD2C3F93C1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848" y="339124"/>
            <a:ext cx="1218722" cy="484859"/>
          </a:xfrm>
          <a:prstGeom prst="rect">
            <a:avLst/>
          </a:prstGeom>
        </p:spPr>
      </p:pic>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9DA4B-FF90-09F5-402E-B6F208E36EFB}"/>
              </a:ext>
            </a:extLst>
          </p:cNvPr>
          <p:cNvSpPr txBox="1"/>
          <p:nvPr/>
        </p:nvSpPr>
        <p:spPr>
          <a:xfrm>
            <a:off x="926644" y="489590"/>
            <a:ext cx="1620957" cy="461665"/>
          </a:xfrm>
          <a:prstGeom prst="rect">
            <a:avLst/>
          </a:prstGeom>
          <a:noFill/>
        </p:spPr>
        <p:txBody>
          <a:bodyPr wrap="none" rtlCol="0">
            <a:spAutoFit/>
          </a:bodyPr>
          <a:lstStyle/>
          <a:p>
            <a:r>
              <a:rPr lang="el-GR" sz="2400" b="1" dirty="0">
                <a:solidFill>
                  <a:srgbClr val="C00000"/>
                </a:solidFill>
              </a:rPr>
              <a:t>ΚΡΙΤΗΡΙΑ</a:t>
            </a:r>
            <a:endParaRPr lang="el-GR" sz="2000" b="1" dirty="0">
              <a:solidFill>
                <a:srgbClr val="C00000"/>
              </a:solidFill>
            </a:endParaRPr>
          </a:p>
        </p:txBody>
      </p:sp>
      <p:sp>
        <p:nvSpPr>
          <p:cNvPr id="3" name="Text Box 1343423491">
            <a:extLst>
              <a:ext uri="{FF2B5EF4-FFF2-40B4-BE49-F238E27FC236}">
                <a16:creationId xmlns:a16="http://schemas.microsoft.com/office/drawing/2014/main" id="{985CB849-4EF1-2905-3491-3EEEC0A53624}"/>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3" name="TextBox 12">
            <a:extLst>
              <a:ext uri="{FF2B5EF4-FFF2-40B4-BE49-F238E27FC236}">
                <a16:creationId xmlns:a16="http://schemas.microsoft.com/office/drawing/2014/main" id="{C701830E-10B7-6C65-0861-79E6857D5AFB}"/>
              </a:ext>
            </a:extLst>
          </p:cNvPr>
          <p:cNvSpPr txBox="1"/>
          <p:nvPr/>
        </p:nvSpPr>
        <p:spPr>
          <a:xfrm>
            <a:off x="433402" y="2199937"/>
            <a:ext cx="428076" cy="338554"/>
          </a:xfrm>
          <a:prstGeom prst="rect">
            <a:avLst/>
          </a:prstGeom>
          <a:noFill/>
        </p:spPr>
        <p:txBody>
          <a:bodyPr wrap="square" rtlCol="0">
            <a:spAutoFit/>
          </a:bodyPr>
          <a:lstStyle/>
          <a:p>
            <a:r>
              <a:rPr lang="el-GR" sz="1600" dirty="0">
                <a:solidFill>
                  <a:schemeClr val="bg1"/>
                </a:solidFill>
              </a:rPr>
              <a:t>01</a:t>
            </a:r>
            <a:endParaRPr lang="en-GB" sz="1600" dirty="0">
              <a:solidFill>
                <a:schemeClr val="bg1"/>
              </a:solidFill>
            </a:endParaRPr>
          </a:p>
        </p:txBody>
      </p:sp>
      <p:sp>
        <p:nvSpPr>
          <p:cNvPr id="14" name="TextBox 13">
            <a:extLst>
              <a:ext uri="{FF2B5EF4-FFF2-40B4-BE49-F238E27FC236}">
                <a16:creationId xmlns:a16="http://schemas.microsoft.com/office/drawing/2014/main" id="{2F663CDF-20FA-6881-87C7-7EC496EC111C}"/>
              </a:ext>
            </a:extLst>
          </p:cNvPr>
          <p:cNvSpPr txBox="1"/>
          <p:nvPr/>
        </p:nvSpPr>
        <p:spPr>
          <a:xfrm>
            <a:off x="433402" y="3020343"/>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0AD2D0AC-CD05-C728-BBC3-33B6A5B53087}"/>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graphicFrame>
        <p:nvGraphicFramePr>
          <p:cNvPr id="5" name="Table 4">
            <a:extLst>
              <a:ext uri="{FF2B5EF4-FFF2-40B4-BE49-F238E27FC236}">
                <a16:creationId xmlns:a16="http://schemas.microsoft.com/office/drawing/2014/main" id="{E516CFBF-BC44-FE86-CBED-854A61681CF4}"/>
              </a:ext>
            </a:extLst>
          </p:cNvPr>
          <p:cNvGraphicFramePr>
            <a:graphicFrameLocks noGrp="1"/>
          </p:cNvGraphicFramePr>
          <p:nvPr/>
        </p:nvGraphicFramePr>
        <p:xfrm>
          <a:off x="1023650" y="1352612"/>
          <a:ext cx="8035509" cy="5003099"/>
        </p:xfrm>
        <a:graphic>
          <a:graphicData uri="http://schemas.openxmlformats.org/drawingml/2006/table">
            <a:tbl>
              <a:tblPr/>
              <a:tblGrid>
                <a:gridCol w="776004">
                  <a:extLst>
                    <a:ext uri="{9D8B030D-6E8A-4147-A177-3AD203B41FA5}">
                      <a16:colId xmlns:a16="http://schemas.microsoft.com/office/drawing/2014/main" val="3739283122"/>
                    </a:ext>
                  </a:extLst>
                </a:gridCol>
                <a:gridCol w="5854911">
                  <a:extLst>
                    <a:ext uri="{9D8B030D-6E8A-4147-A177-3AD203B41FA5}">
                      <a16:colId xmlns:a16="http://schemas.microsoft.com/office/drawing/2014/main" val="260501827"/>
                    </a:ext>
                  </a:extLst>
                </a:gridCol>
                <a:gridCol w="1404594">
                  <a:extLst>
                    <a:ext uri="{9D8B030D-6E8A-4147-A177-3AD203B41FA5}">
                      <a16:colId xmlns:a16="http://schemas.microsoft.com/office/drawing/2014/main" val="2979163016"/>
                    </a:ext>
                  </a:extLst>
                </a:gridCol>
              </a:tblGrid>
              <a:tr h="339640">
                <a:tc gridSpan="2">
                  <a:txBody>
                    <a:bodyPr/>
                    <a:lstStyle/>
                    <a:p>
                      <a:pPr algn="ctr" fontAlgn="ctr"/>
                      <a:r>
                        <a:rPr lang="en-US" sz="1100" b="1" i="0" u="none" strike="noStrike" dirty="0">
                          <a:solidFill>
                            <a:srgbClr val="FFFFFF"/>
                          </a:solidFill>
                          <a:effectLst/>
                          <a:latin typeface="Calibri" panose="020F0502020204030204" pitchFamily="34" charset="0"/>
                        </a:rPr>
                        <a:t>ΚΡΙΤΗΡΙΟ -  ΠΕΡΙΓΡΑΦΗ  </a:t>
                      </a:r>
                    </a:p>
                  </a:txBody>
                  <a:tcPr marL="7068" marR="7068" marT="7068" marB="0" anchor="ctr">
                    <a:lnL>
                      <a:noFill/>
                    </a:lnL>
                    <a:lnR>
                      <a:noFill/>
                    </a:lnR>
                    <a:lnT>
                      <a:noFill/>
                    </a:lnT>
                    <a:lnB>
                      <a:noFill/>
                    </a:lnB>
                    <a:solidFill>
                      <a:srgbClr val="002060"/>
                    </a:solidFill>
                  </a:tcPr>
                </a:tc>
                <a:tc h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  ΣΥΝΤΕΛΕΣΤΗΣ ΒΑΡΥΤΗΤΑΣ</a:t>
                      </a:r>
                    </a:p>
                  </a:txBody>
                  <a:tcPr marL="7068" marR="7068" marT="7068" marB="0" anchor="ctr">
                    <a:lnL>
                      <a:noFill/>
                    </a:lnL>
                    <a:lnR>
                      <a:noFill/>
                    </a:lnR>
                    <a:lnT>
                      <a:noFill/>
                    </a:lnT>
                    <a:lnB>
                      <a:noFill/>
                    </a:lnB>
                    <a:solidFill>
                      <a:srgbClr val="002060"/>
                    </a:solidFill>
                  </a:tcPr>
                </a:tc>
                <a:extLst>
                  <a:ext uri="{0D108BD9-81ED-4DB2-BD59-A6C34878D82A}">
                    <a16:rowId xmlns:a16="http://schemas.microsoft.com/office/drawing/2014/main" val="2092104419"/>
                  </a:ext>
                </a:extLst>
              </a:tr>
              <a:tr h="283033">
                <a:tc>
                  <a:txBody>
                    <a:bodyPr/>
                    <a:lstStyle/>
                    <a:p>
                      <a:pPr algn="ctr" fontAlgn="ctr"/>
                      <a:r>
                        <a:rPr lang="en-US" sz="1100" b="1" i="0" u="none" strike="noStrike">
                          <a:solidFill>
                            <a:srgbClr val="FFFFFF"/>
                          </a:solidFill>
                          <a:effectLst/>
                          <a:latin typeface="Calibri" panose="020F0502020204030204" pitchFamily="34" charset="0"/>
                        </a:rPr>
                        <a:t>ΟΜΑΔΑ Α</a:t>
                      </a:r>
                    </a:p>
                  </a:txBody>
                  <a:tcPr marL="7068" marR="7068" marT="7068" marB="0" anchor="ctr">
                    <a:lnL>
                      <a:noFill/>
                    </a:lnL>
                    <a:lnR>
                      <a:noFill/>
                    </a:lnR>
                    <a:lnT>
                      <a:noFill/>
                    </a:lnT>
                    <a:lnB w="6350" cap="flat" cmpd="sng" algn="ctr">
                      <a:solidFill>
                        <a:srgbClr val="FFFFFF"/>
                      </a:solidFill>
                      <a:prstDash val="solid"/>
                      <a:round/>
                      <a:headEnd type="none" w="med" len="med"/>
                      <a:tailEnd type="none" w="med" len="med"/>
                    </a:lnB>
                    <a:solidFill>
                      <a:srgbClr val="0070C0"/>
                    </a:solidFill>
                  </a:tcPr>
                </a:tc>
                <a:tc>
                  <a:txBody>
                    <a:bodyPr/>
                    <a:lstStyle/>
                    <a:p>
                      <a:pPr algn="l" fontAlgn="ctr"/>
                      <a:r>
                        <a:rPr lang="el-GR" sz="1100" b="1" i="0" u="none" strike="noStrike" dirty="0">
                          <a:solidFill>
                            <a:srgbClr val="FFFFFF"/>
                          </a:solidFill>
                          <a:effectLst/>
                          <a:latin typeface="Calibri" panose="020F0502020204030204" pitchFamily="34" charset="0"/>
                        </a:rPr>
                        <a:t> Μεθοδολογία προσέγγισης και υλοποίησης του έργου</a:t>
                      </a:r>
                      <a:endParaRPr lang="en-US" sz="1100" b="1" i="0" u="none" strike="noStrike" dirty="0">
                        <a:solidFill>
                          <a:srgbClr val="FFFFFF"/>
                        </a:solidFill>
                        <a:effectLst/>
                        <a:latin typeface="Calibri" panose="020F0502020204030204" pitchFamily="34" charset="0"/>
                      </a:endParaRPr>
                    </a:p>
                  </a:txBody>
                  <a:tcPr marL="7068" marR="7068" marT="7068" marB="0" anchor="ctr">
                    <a:lnL>
                      <a:noFill/>
                    </a:lnL>
                    <a:lnR>
                      <a:noFill/>
                    </a:lnR>
                    <a:lnT>
                      <a:noFill/>
                    </a:lnT>
                    <a:lnB>
                      <a:noFill/>
                    </a:lnB>
                    <a:solidFill>
                      <a:srgbClr val="0070C0"/>
                    </a:solidFill>
                  </a:tcPr>
                </a:tc>
                <a:tc>
                  <a:txBody>
                    <a:bodyPr/>
                    <a:lstStyle/>
                    <a:p>
                      <a:pPr algn="ctr" fontAlgn="ctr"/>
                      <a:r>
                        <a:rPr lang="en-US" sz="1100" b="1" i="0" u="none" strike="noStrike">
                          <a:solidFill>
                            <a:srgbClr val="FFFFFF"/>
                          </a:solidFill>
                          <a:effectLst/>
                          <a:latin typeface="Calibri" panose="020F0502020204030204" pitchFamily="34" charset="0"/>
                        </a:rPr>
                        <a:t> </a:t>
                      </a:r>
                    </a:p>
                  </a:txBody>
                  <a:tcPr marL="7068" marR="7068" marT="7068" marB="0" anchor="ctr">
                    <a:lnL>
                      <a:noFill/>
                    </a:lnL>
                    <a:lnR>
                      <a:noFill/>
                    </a:lnR>
                    <a:lnT>
                      <a:noFill/>
                    </a:lnT>
                    <a:lnB>
                      <a:noFill/>
                    </a:lnB>
                    <a:solidFill>
                      <a:srgbClr val="0070C0"/>
                    </a:solidFill>
                  </a:tcPr>
                </a:tc>
                <a:extLst>
                  <a:ext uri="{0D108BD9-81ED-4DB2-BD59-A6C34878D82A}">
                    <a16:rowId xmlns:a16="http://schemas.microsoft.com/office/drawing/2014/main" val="3806530728"/>
                  </a:ext>
                </a:extLst>
              </a:tr>
              <a:tr h="323466">
                <a:tc>
                  <a:txBody>
                    <a:bodyPr/>
                    <a:lstStyle/>
                    <a:p>
                      <a:pPr algn="ctr" fontAlgn="ctr"/>
                      <a:r>
                        <a:rPr lang="en-US" sz="1100" b="1" i="0" u="none" strike="noStrike">
                          <a:solidFill>
                            <a:srgbClr val="000000"/>
                          </a:solidFill>
                          <a:effectLst/>
                          <a:latin typeface="Calibri" panose="020F0502020204030204" pitchFamily="34" charset="0"/>
                        </a:rPr>
                        <a:t>Κ1</a:t>
                      </a:r>
                    </a:p>
                  </a:txBody>
                  <a:tcPr marL="7068" marR="7068" marT="7068" marB="0" anchor="ctr">
                    <a:lnL>
                      <a:noFill/>
                    </a:lnL>
                    <a:lnR>
                      <a:noFill/>
                    </a:lnR>
                    <a:lnT w="6350" cap="flat" cmpd="sng" algn="ctr">
                      <a:solidFill>
                        <a:srgbClr val="FFFFFF"/>
                      </a:solidFill>
                      <a:prstDash val="solid"/>
                      <a:round/>
                      <a:headEnd type="none" w="med" len="med"/>
                      <a:tailEnd type="none" w="med" len="med"/>
                    </a:lnT>
                    <a:lnB>
                      <a:noFill/>
                    </a:lnB>
                    <a:solidFill>
                      <a:srgbClr val="BCBCBC"/>
                    </a:solidFill>
                  </a:tcPr>
                </a:tc>
                <a:tc>
                  <a:txBody>
                    <a:bodyPr/>
                    <a:lstStyle/>
                    <a:p>
                      <a:pPr algn="l" fontAlgn="ctr"/>
                      <a:r>
                        <a:rPr lang="en-US" sz="1100" b="1" i="0" u="none" strike="noStrike" dirty="0">
                          <a:solidFill>
                            <a:srgbClr val="000000"/>
                          </a:solidFill>
                          <a:effectLst/>
                          <a:latin typeface="Calibri" panose="020F0502020204030204" pitchFamily="34" charset="0"/>
                        </a:rPr>
                        <a:t>Κατα</a:t>
                      </a:r>
                      <a:r>
                        <a:rPr lang="en-US" sz="1100" b="1" i="0" u="none" strike="noStrike" dirty="0" err="1">
                          <a:solidFill>
                            <a:srgbClr val="000000"/>
                          </a:solidFill>
                          <a:effectLst/>
                          <a:latin typeface="Calibri" panose="020F0502020204030204" pitchFamily="34" charset="0"/>
                        </a:rPr>
                        <a:t>νόηση</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των</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στόχων</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του</a:t>
                      </a:r>
                      <a:r>
                        <a:rPr lang="en-US" sz="1100" b="1" i="0" u="none" strike="noStrike" dirty="0">
                          <a:solidFill>
                            <a:srgbClr val="000000"/>
                          </a:solidFill>
                          <a:effectLst/>
                          <a:latin typeface="Calibri" panose="020F0502020204030204" pitchFamily="34" charset="0"/>
                        </a:rPr>
                        <a:t> α</a:t>
                      </a:r>
                      <a:r>
                        <a:rPr lang="en-US" sz="1100" b="1" i="0" u="none" strike="noStrike" dirty="0" err="1">
                          <a:solidFill>
                            <a:srgbClr val="000000"/>
                          </a:solidFill>
                          <a:effectLst/>
                          <a:latin typeface="Calibri" panose="020F0502020204030204" pitchFamily="34" charset="0"/>
                        </a:rPr>
                        <a:t>ντικειμένου</a:t>
                      </a:r>
                      <a:r>
                        <a:rPr lang="en-US" sz="1100" b="1" i="0" u="none" strike="noStrike" dirty="0">
                          <a:solidFill>
                            <a:srgbClr val="000000"/>
                          </a:solidFill>
                          <a:effectLst/>
                          <a:latin typeface="Calibri" panose="020F0502020204030204" pitchFamily="34" charset="0"/>
                        </a:rPr>
                        <a:t> και </a:t>
                      </a:r>
                      <a:r>
                        <a:rPr lang="en-US" sz="1100" b="1" i="0" u="none" strike="noStrike" dirty="0" err="1">
                          <a:solidFill>
                            <a:srgbClr val="000000"/>
                          </a:solidFill>
                          <a:effectLst/>
                          <a:latin typeface="Calibri" panose="020F0502020204030204" pitchFamily="34" charset="0"/>
                        </a:rPr>
                        <a:t>των</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ειδικότερων</a:t>
                      </a:r>
                      <a:r>
                        <a:rPr lang="en-US" sz="1100" b="1" i="0" u="none" strike="noStrike" dirty="0">
                          <a:solidFill>
                            <a:srgbClr val="000000"/>
                          </a:solidFill>
                          <a:effectLst/>
                          <a:latin typeface="Calibri" panose="020F0502020204030204" pitchFamily="34" charset="0"/>
                        </a:rPr>
                        <a:t> απα</a:t>
                      </a:r>
                      <a:r>
                        <a:rPr lang="en-US" sz="1100" b="1" i="0" u="none" strike="noStrike" dirty="0" err="1">
                          <a:solidFill>
                            <a:srgbClr val="000000"/>
                          </a:solidFill>
                          <a:effectLst/>
                          <a:latin typeface="Calibri" panose="020F0502020204030204" pitchFamily="34" charset="0"/>
                        </a:rPr>
                        <a:t>ιτήσεων</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της</a:t>
                      </a:r>
                      <a:r>
                        <a:rPr lang="en-US"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σύμ</a:t>
                      </a:r>
                      <a:r>
                        <a:rPr lang="en-US" sz="1100" b="1" i="0" u="none" strike="noStrike" dirty="0">
                          <a:solidFill>
                            <a:srgbClr val="000000"/>
                          </a:solidFill>
                          <a:effectLst/>
                          <a:latin typeface="Calibri" panose="020F0502020204030204" pitchFamily="34" charset="0"/>
                        </a:rPr>
                        <a:t>βασης</a:t>
                      </a:r>
                    </a:p>
                  </a:txBody>
                  <a:tcPr marL="7068" marR="7068" marT="7068" marB="0" anchor="ctr">
                    <a:lnL>
                      <a:noFill/>
                    </a:lnL>
                    <a:lnR>
                      <a:noFill/>
                    </a:lnR>
                    <a:lnT>
                      <a:noFill/>
                    </a:lnT>
                    <a:lnB>
                      <a:noFill/>
                    </a:lnB>
                    <a:noFill/>
                  </a:tcPr>
                </a:tc>
                <a:tc>
                  <a:txBody>
                    <a:bodyPr/>
                    <a:lstStyle/>
                    <a:p>
                      <a:pPr algn="ctr" fontAlgn="ctr"/>
                      <a:r>
                        <a:rPr lang="en-US" sz="1100" b="1" i="0" u="none" strike="noStrike">
                          <a:solidFill>
                            <a:srgbClr val="000000"/>
                          </a:solidFill>
                          <a:effectLst/>
                          <a:latin typeface="Calibri" panose="020F0502020204030204" pitchFamily="34" charset="0"/>
                        </a:rPr>
                        <a:t>20%</a:t>
                      </a:r>
                    </a:p>
                  </a:txBody>
                  <a:tcPr marL="7068" marR="7068" marT="7068" marB="0" anchor="ctr">
                    <a:lnL>
                      <a:noFill/>
                    </a:lnL>
                    <a:lnR>
                      <a:noFill/>
                    </a:lnR>
                    <a:lnT>
                      <a:noFill/>
                    </a:lnT>
                    <a:lnB>
                      <a:noFill/>
                    </a:lnB>
                    <a:noFill/>
                  </a:tcPr>
                </a:tc>
                <a:extLst>
                  <a:ext uri="{0D108BD9-81ED-4DB2-BD59-A6C34878D82A}">
                    <a16:rowId xmlns:a16="http://schemas.microsoft.com/office/drawing/2014/main" val="3982049649"/>
                  </a:ext>
                </a:extLst>
              </a:tr>
              <a:tr h="485199">
                <a:tc>
                  <a:txBody>
                    <a:bodyPr/>
                    <a:lstStyle/>
                    <a:p>
                      <a:pPr algn="ctr" fontAlgn="ctr"/>
                      <a:r>
                        <a:rPr lang="en-US" sz="1100" b="1" i="0" u="none" strike="noStrike">
                          <a:solidFill>
                            <a:srgbClr val="000000"/>
                          </a:solidFill>
                          <a:effectLst/>
                          <a:latin typeface="Calibri" panose="020F0502020204030204" pitchFamily="34" charset="0"/>
                        </a:rPr>
                        <a:t> </a:t>
                      </a:r>
                    </a:p>
                  </a:txBody>
                  <a:tcPr marL="7068" marR="7068" marT="7068" marB="0" anchor="ctr">
                    <a:lnL>
                      <a:noFill/>
                    </a:lnL>
                    <a:lnR>
                      <a:noFill/>
                    </a:lnR>
                    <a:lnT>
                      <a:noFill/>
                    </a:lnT>
                    <a:lnB>
                      <a:noFill/>
                    </a:lnB>
                    <a:solidFill>
                      <a:srgbClr val="BCBCBC"/>
                    </a:solidFill>
                  </a:tcPr>
                </a:tc>
                <a:tc>
                  <a:txBody>
                    <a:bodyPr/>
                    <a:lstStyle/>
                    <a:p>
                      <a:pPr algn="l" fontAlgn="ctr"/>
                      <a:r>
                        <a:rPr lang="el-GR" sz="1100" b="1" i="0" u="none" strike="noStrike" dirty="0">
                          <a:solidFill>
                            <a:srgbClr val="000000"/>
                          </a:solidFill>
                          <a:effectLst/>
                          <a:latin typeface="Calibri" panose="020F0502020204030204" pitchFamily="34" charset="0"/>
                        </a:rPr>
                        <a:t>Αντίληψη του αντικειμένου και των στόχων του έργου σε συμφωνία με τους όρους και προδιαγραφές που παρουσιάζονται στο κείμενο της Διακήρυξης και του Παραρτήματος I αυτής</a:t>
                      </a:r>
                      <a:endParaRPr lang="en-US" sz="1100" b="1" i="0" u="none" strike="noStrike" dirty="0">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tc>
                  <a:txBody>
                    <a:bodyPr/>
                    <a:lstStyle/>
                    <a:p>
                      <a:pPr algn="ctr" fontAlgn="ctr"/>
                      <a:endParaRPr lang="en-US" sz="1100" b="1" i="0" u="none" strike="noStrike">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extLst>
                  <a:ext uri="{0D108BD9-81ED-4DB2-BD59-A6C34878D82A}">
                    <a16:rowId xmlns:a16="http://schemas.microsoft.com/office/drawing/2014/main" val="3092921197"/>
                  </a:ext>
                </a:extLst>
              </a:tr>
              <a:tr h="485199">
                <a:tc>
                  <a:txBody>
                    <a:bodyPr/>
                    <a:lstStyle/>
                    <a:p>
                      <a:pPr algn="ctr" fontAlgn="ctr"/>
                      <a:r>
                        <a:rPr lang="en-US" sz="1100" b="1" i="0" u="none" strike="noStrike">
                          <a:solidFill>
                            <a:srgbClr val="000000"/>
                          </a:solidFill>
                          <a:effectLst/>
                          <a:latin typeface="Calibri" panose="020F0502020204030204" pitchFamily="34" charset="0"/>
                        </a:rPr>
                        <a:t> </a:t>
                      </a:r>
                    </a:p>
                  </a:txBody>
                  <a:tcPr marL="7068" marR="7068" marT="7068" marB="0" anchor="ctr">
                    <a:lnL>
                      <a:noFill/>
                    </a:lnL>
                    <a:lnR>
                      <a:noFill/>
                    </a:lnR>
                    <a:lnT>
                      <a:noFill/>
                    </a:lnT>
                    <a:lnB w="6350" cap="flat" cmpd="sng" algn="ctr">
                      <a:solidFill>
                        <a:srgbClr val="FFFFFF"/>
                      </a:solidFill>
                      <a:prstDash val="solid"/>
                      <a:round/>
                      <a:headEnd type="none" w="med" len="med"/>
                      <a:tailEnd type="none" w="med" len="med"/>
                    </a:lnB>
                    <a:solidFill>
                      <a:srgbClr val="BCBCBC"/>
                    </a:solidFill>
                  </a:tcPr>
                </a:tc>
                <a:tc>
                  <a:txBody>
                    <a:bodyPr/>
                    <a:lstStyle/>
                    <a:p>
                      <a:pPr algn="l" fontAlgn="ctr"/>
                      <a:r>
                        <a:rPr lang="el-GR" sz="1100" b="1" i="0" u="none" strike="noStrike" dirty="0">
                          <a:solidFill>
                            <a:srgbClr val="000000"/>
                          </a:solidFill>
                          <a:effectLst/>
                          <a:latin typeface="Calibri" panose="020F0502020204030204" pitchFamily="34" charset="0"/>
                        </a:rPr>
                        <a:t>Ανάλυση των κρίσιμων παραγόντων και των ενδεχόμενων κινδύνων σε συνδυασμό με τον προτεινόμενο τρόπο αντιμετώπισής τους για την επιτυχή ολοκλήρωση της σύμβασης.    </a:t>
                      </a:r>
                      <a:endParaRPr lang="en-US" sz="1100" b="1" i="0" u="none" strike="noStrike" dirty="0">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tc>
                  <a:txBody>
                    <a:bodyPr/>
                    <a:lstStyle/>
                    <a:p>
                      <a:pPr algn="ctr" fontAlgn="ctr"/>
                      <a:endParaRPr lang="en-US" sz="1100" b="1" i="0" u="none" strike="noStrike">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extLst>
                  <a:ext uri="{0D108BD9-81ED-4DB2-BD59-A6C34878D82A}">
                    <a16:rowId xmlns:a16="http://schemas.microsoft.com/office/drawing/2014/main" val="1502347524"/>
                  </a:ext>
                </a:extLst>
              </a:tr>
              <a:tr h="323466">
                <a:tc>
                  <a:txBody>
                    <a:bodyPr/>
                    <a:lstStyle/>
                    <a:p>
                      <a:pPr algn="ctr" fontAlgn="ctr"/>
                      <a:r>
                        <a:rPr lang="en-US" sz="1100" b="1" i="0" u="none" strike="noStrike">
                          <a:solidFill>
                            <a:srgbClr val="000000"/>
                          </a:solidFill>
                          <a:effectLst/>
                          <a:latin typeface="Calibri" panose="020F0502020204030204" pitchFamily="34" charset="0"/>
                        </a:rPr>
                        <a:t>Κ2</a:t>
                      </a:r>
                    </a:p>
                  </a:txBody>
                  <a:tcPr marL="7068" marR="7068" marT="7068"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BCBC"/>
                    </a:solidFill>
                  </a:tcPr>
                </a:tc>
                <a:tc>
                  <a:txBody>
                    <a:bodyPr/>
                    <a:lstStyle/>
                    <a:p>
                      <a:pPr algn="l" fontAlgn="ctr"/>
                      <a:r>
                        <a:rPr lang="el-GR" sz="1100" b="1" i="0" u="none" strike="noStrike" dirty="0">
                          <a:solidFill>
                            <a:srgbClr val="000000"/>
                          </a:solidFill>
                          <a:effectLst/>
                          <a:latin typeface="Calibri" panose="020F0502020204030204" pitchFamily="34" charset="0"/>
                        </a:rPr>
                        <a:t>Πρόταση υλοποίησης και ανάλυση του αντικειμένου σε πακέτα εργασίας και δραστηριότητες. Πληρότητα των παραδοτέων και της μεθοδολογικής προσέγγισης. </a:t>
                      </a:r>
                      <a:endParaRPr lang="en-US" sz="1100" b="1" i="0" u="none" strike="noStrike" dirty="0">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tc>
                  <a:txBody>
                    <a:bodyPr/>
                    <a:lstStyle/>
                    <a:p>
                      <a:pPr algn="ctr" fontAlgn="ctr"/>
                      <a:r>
                        <a:rPr lang="en-US" sz="1100" b="1" i="0" u="none" strike="noStrike">
                          <a:solidFill>
                            <a:srgbClr val="000000"/>
                          </a:solidFill>
                          <a:effectLst/>
                          <a:latin typeface="Calibri" panose="020F0502020204030204" pitchFamily="34" charset="0"/>
                        </a:rPr>
                        <a:t>35%</a:t>
                      </a:r>
                    </a:p>
                  </a:txBody>
                  <a:tcPr marL="7068" marR="7068" marT="7068" marB="0" anchor="ctr">
                    <a:lnL>
                      <a:noFill/>
                    </a:lnL>
                    <a:lnR>
                      <a:noFill/>
                    </a:lnR>
                    <a:lnT>
                      <a:noFill/>
                    </a:lnT>
                    <a:lnB>
                      <a:noFill/>
                    </a:lnB>
                    <a:noFill/>
                  </a:tcPr>
                </a:tc>
                <a:extLst>
                  <a:ext uri="{0D108BD9-81ED-4DB2-BD59-A6C34878D82A}">
                    <a16:rowId xmlns:a16="http://schemas.microsoft.com/office/drawing/2014/main" val="3913960877"/>
                  </a:ext>
                </a:extLst>
              </a:tr>
              <a:tr h="485199">
                <a:tc>
                  <a:txBody>
                    <a:bodyPr/>
                    <a:lstStyle/>
                    <a:p>
                      <a:pPr algn="ctr" fontAlgn="ctr"/>
                      <a:r>
                        <a:rPr lang="en-US" sz="1100" b="1" i="0" u="none" strike="noStrike">
                          <a:solidFill>
                            <a:srgbClr val="000000"/>
                          </a:solidFill>
                          <a:effectLst/>
                          <a:latin typeface="Calibri" panose="020F0502020204030204" pitchFamily="34" charset="0"/>
                        </a:rPr>
                        <a:t>Κ3</a:t>
                      </a:r>
                    </a:p>
                  </a:txBody>
                  <a:tcPr marL="7068" marR="7068" marT="7068" marB="0" anchor="ctr">
                    <a:lnL>
                      <a:noFill/>
                    </a:lnL>
                    <a:lnR>
                      <a:noFill/>
                    </a:lnR>
                    <a:lnT w="6350" cap="flat" cmpd="sng" algn="ctr">
                      <a:solidFill>
                        <a:srgbClr val="FFFFFF"/>
                      </a:solidFill>
                      <a:prstDash val="solid"/>
                      <a:round/>
                      <a:headEnd type="none" w="med" len="med"/>
                      <a:tailEnd type="none" w="med" len="med"/>
                    </a:lnT>
                    <a:lnB>
                      <a:noFill/>
                    </a:lnB>
                    <a:solidFill>
                      <a:srgbClr val="BCBCBC"/>
                    </a:solidFill>
                  </a:tcPr>
                </a:tc>
                <a:tc>
                  <a:txBody>
                    <a:bodyPr/>
                    <a:lstStyle/>
                    <a:p>
                      <a:pPr algn="l" fontAlgn="ctr"/>
                      <a:r>
                        <a:rPr lang="el-GR" sz="1100" b="1" i="0" u="none" strike="noStrike" dirty="0">
                          <a:solidFill>
                            <a:srgbClr val="000000"/>
                          </a:solidFill>
                          <a:effectLst/>
                          <a:latin typeface="Calibri" panose="020F0502020204030204" pitchFamily="34" charset="0"/>
                        </a:rPr>
                        <a:t>Χρονοπρογραμματισμός επιμέρους εργασιών Ειδικότερα αξιολογείται η </a:t>
                      </a:r>
                      <a:r>
                        <a:rPr lang="el-GR" sz="1100" b="1" i="0" u="none" strike="noStrike" dirty="0" err="1">
                          <a:solidFill>
                            <a:srgbClr val="000000"/>
                          </a:solidFill>
                          <a:effectLst/>
                          <a:latin typeface="Calibri" panose="020F0502020204030204" pitchFamily="34" charset="0"/>
                        </a:rPr>
                        <a:t>ρεαλιστικότητα</a:t>
                      </a:r>
                      <a:r>
                        <a:rPr lang="el-GR" sz="1100" b="1" i="0" u="none" strike="noStrike" dirty="0">
                          <a:solidFill>
                            <a:srgbClr val="000000"/>
                          </a:solidFill>
                          <a:effectLst/>
                          <a:latin typeface="Calibri" panose="020F0502020204030204" pitchFamily="34" charset="0"/>
                        </a:rPr>
                        <a:t>, η πληρότητα και η τεκμηρίωση του προτεινόμενου χρονοδιαγράμματος υλοποίησης του αντικειμένου της σύμβασης</a:t>
                      </a:r>
                      <a:endParaRPr lang="en-US" sz="1100" b="1" i="0" u="none" strike="noStrike" dirty="0">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tc>
                  <a:txBody>
                    <a:bodyPr/>
                    <a:lstStyle/>
                    <a:p>
                      <a:pPr algn="ctr" fontAlgn="ctr"/>
                      <a:r>
                        <a:rPr lang="en-US" sz="1100" b="1" i="0" u="none" strike="noStrike">
                          <a:solidFill>
                            <a:srgbClr val="000000"/>
                          </a:solidFill>
                          <a:effectLst/>
                          <a:latin typeface="Calibri" panose="020F0502020204030204" pitchFamily="34" charset="0"/>
                        </a:rPr>
                        <a:t>20%</a:t>
                      </a:r>
                    </a:p>
                  </a:txBody>
                  <a:tcPr marL="7068" marR="7068" marT="7068" marB="0" anchor="ctr">
                    <a:lnL>
                      <a:noFill/>
                    </a:lnL>
                    <a:lnR>
                      <a:noFill/>
                    </a:lnR>
                    <a:lnT>
                      <a:noFill/>
                    </a:lnT>
                    <a:lnB>
                      <a:noFill/>
                    </a:lnB>
                    <a:noFill/>
                  </a:tcPr>
                </a:tc>
                <a:extLst>
                  <a:ext uri="{0D108BD9-81ED-4DB2-BD59-A6C34878D82A}">
                    <a16:rowId xmlns:a16="http://schemas.microsoft.com/office/drawing/2014/main" val="2947630060"/>
                  </a:ext>
                </a:extLst>
              </a:tr>
              <a:tr h="355813">
                <a:tc>
                  <a:txBody>
                    <a:bodyPr/>
                    <a:lstStyle/>
                    <a:p>
                      <a:pPr algn="ctr" fontAlgn="ctr"/>
                      <a:r>
                        <a:rPr lang="en-US" sz="1100" b="1" i="0" u="none" strike="noStrike">
                          <a:solidFill>
                            <a:srgbClr val="FFFFFF"/>
                          </a:solidFill>
                          <a:effectLst/>
                          <a:latin typeface="Calibri" panose="020F0502020204030204" pitchFamily="34" charset="0"/>
                        </a:rPr>
                        <a:t> </a:t>
                      </a:r>
                    </a:p>
                  </a:txBody>
                  <a:tcPr marL="7068" marR="7068" marT="7068" marB="0" anchor="ctr">
                    <a:lnL>
                      <a:noFill/>
                    </a:lnL>
                    <a:lnR>
                      <a:noFill/>
                    </a:lnR>
                    <a:lnT>
                      <a:noFill/>
                    </a:lnT>
                    <a:lnB>
                      <a:noFill/>
                    </a:lnB>
                    <a:solidFill>
                      <a:srgbClr val="A87000"/>
                    </a:solidFill>
                  </a:tcPr>
                </a:tc>
                <a:tc>
                  <a:txBody>
                    <a:bodyPr/>
                    <a:lstStyle/>
                    <a:p>
                      <a:pPr algn="l" fontAlgn="ctr"/>
                      <a:r>
                        <a:rPr lang="en-US" sz="1100" b="1" i="0" u="none" strike="noStrike" dirty="0">
                          <a:solidFill>
                            <a:srgbClr val="FFFFFF"/>
                          </a:solidFill>
                          <a:effectLst/>
                          <a:latin typeface="Calibri" panose="020F0502020204030204" pitchFamily="34" charset="0"/>
                        </a:rPr>
                        <a:t>ΑΘΡΟΙΣΜΑ ΣΥΝΤΕΛΕΣΤΩΝ ΒΑΡΥΤΗΤΑΣ ΟΜΑΔΑΣ Α: </a:t>
                      </a:r>
                    </a:p>
                  </a:txBody>
                  <a:tcPr marL="7068" marR="7068" marT="7068" marB="0" anchor="ctr">
                    <a:lnL>
                      <a:noFill/>
                    </a:lnL>
                    <a:lnR>
                      <a:noFill/>
                    </a:lnR>
                    <a:lnT>
                      <a:noFill/>
                    </a:lnT>
                    <a:lnB>
                      <a:noFill/>
                    </a:lnB>
                    <a:solidFill>
                      <a:srgbClr val="A87000"/>
                    </a:solidFill>
                  </a:tcPr>
                </a:tc>
                <a:tc>
                  <a:txBody>
                    <a:bodyPr/>
                    <a:lstStyle/>
                    <a:p>
                      <a:pPr algn="ctr" fontAlgn="ctr"/>
                      <a:r>
                        <a:rPr lang="en-US" sz="1100" b="1" i="0" u="none" strike="noStrike" dirty="0">
                          <a:solidFill>
                            <a:srgbClr val="FFFFFF"/>
                          </a:solidFill>
                          <a:effectLst/>
                          <a:latin typeface="Calibri" panose="020F0502020204030204" pitchFamily="34" charset="0"/>
                        </a:rPr>
                        <a:t>75%</a:t>
                      </a:r>
                    </a:p>
                  </a:txBody>
                  <a:tcPr marL="7068" marR="7068" marT="7068" marB="0" anchor="ctr">
                    <a:lnL>
                      <a:noFill/>
                    </a:lnL>
                    <a:lnR>
                      <a:noFill/>
                    </a:lnR>
                    <a:lnT>
                      <a:noFill/>
                    </a:lnT>
                    <a:lnB>
                      <a:noFill/>
                    </a:lnB>
                    <a:solidFill>
                      <a:srgbClr val="A87000"/>
                    </a:solidFill>
                  </a:tcPr>
                </a:tc>
                <a:extLst>
                  <a:ext uri="{0D108BD9-81ED-4DB2-BD59-A6C34878D82A}">
                    <a16:rowId xmlns:a16="http://schemas.microsoft.com/office/drawing/2014/main" val="2045211465"/>
                  </a:ext>
                </a:extLst>
              </a:tr>
              <a:tr h="469026">
                <a:tc>
                  <a:txBody>
                    <a:bodyPr/>
                    <a:lstStyle/>
                    <a:p>
                      <a:pPr algn="ctr" fontAlgn="ctr"/>
                      <a:r>
                        <a:rPr lang="en-US" sz="1100" b="1" i="0" u="none" strike="noStrike">
                          <a:solidFill>
                            <a:srgbClr val="FFFFFF"/>
                          </a:solidFill>
                          <a:effectLst/>
                          <a:latin typeface="Calibri" panose="020F0502020204030204" pitchFamily="34" charset="0"/>
                        </a:rPr>
                        <a:t>ΟΜΑΔΑ Β</a:t>
                      </a:r>
                    </a:p>
                  </a:txBody>
                  <a:tcPr marL="7068" marR="7068" marT="7068" marB="0" anchor="ctr">
                    <a:lnL>
                      <a:noFill/>
                    </a:lnL>
                    <a:lnR>
                      <a:noFill/>
                    </a:lnR>
                    <a:lnT>
                      <a:noFill/>
                    </a:lnT>
                    <a:lnB w="6350" cap="flat" cmpd="sng" algn="ctr">
                      <a:solidFill>
                        <a:srgbClr val="FFFFFF"/>
                      </a:solidFill>
                      <a:prstDash val="solid"/>
                      <a:round/>
                      <a:headEnd type="none" w="med" len="med"/>
                      <a:tailEnd type="none" w="med" len="med"/>
                    </a:lnB>
                    <a:solidFill>
                      <a:srgbClr val="0070C0"/>
                    </a:solidFill>
                  </a:tcPr>
                </a:tc>
                <a:tc>
                  <a:txBody>
                    <a:bodyPr/>
                    <a:lstStyle/>
                    <a:p>
                      <a:pPr algn="l" fontAlgn="ctr"/>
                      <a:r>
                        <a:rPr lang="en-US" sz="1100" b="1" i="0" u="none" strike="noStrike" dirty="0" err="1">
                          <a:solidFill>
                            <a:srgbClr val="FFFFFF"/>
                          </a:solidFill>
                          <a:effectLst/>
                          <a:latin typeface="Calibri" panose="020F0502020204030204" pitchFamily="34" charset="0"/>
                        </a:rPr>
                        <a:t>Κριτήρι</a:t>
                      </a:r>
                      <a:r>
                        <a:rPr lang="en-US" sz="1100" b="1" i="0" u="none" strike="noStrike" dirty="0">
                          <a:solidFill>
                            <a:srgbClr val="FFFFFF"/>
                          </a:solidFill>
                          <a:effectLst/>
                          <a:latin typeface="Calibri" panose="020F0502020204030204" pitchFamily="34" charset="0"/>
                        </a:rPr>
                        <a:t>α οργάνωσης και διοίκησης έργου αναδόχου σε συνδυασμό με την ομάδα έργου</a:t>
                      </a:r>
                    </a:p>
                  </a:txBody>
                  <a:tcPr marL="7068" marR="7068" marT="7068" marB="0" anchor="ctr">
                    <a:lnL>
                      <a:noFill/>
                    </a:lnL>
                    <a:lnR>
                      <a:noFill/>
                    </a:lnR>
                    <a:lnT>
                      <a:noFill/>
                    </a:lnT>
                    <a:lnB>
                      <a:noFill/>
                    </a:lnB>
                    <a:solidFill>
                      <a:srgbClr val="0070C0"/>
                    </a:solidFill>
                  </a:tcPr>
                </a:tc>
                <a:tc>
                  <a:txBody>
                    <a:bodyPr/>
                    <a:lstStyle/>
                    <a:p>
                      <a:pPr algn="ctr" fontAlgn="ctr"/>
                      <a:r>
                        <a:rPr lang="en-US" sz="1100" b="1" i="0" u="none" strike="noStrike">
                          <a:solidFill>
                            <a:srgbClr val="FFFFFF"/>
                          </a:solidFill>
                          <a:effectLst/>
                          <a:latin typeface="Calibri" panose="020F0502020204030204" pitchFamily="34" charset="0"/>
                        </a:rPr>
                        <a:t> </a:t>
                      </a:r>
                    </a:p>
                  </a:txBody>
                  <a:tcPr marL="7068" marR="7068" marT="7068" marB="0" anchor="ctr">
                    <a:lnL>
                      <a:noFill/>
                    </a:lnL>
                    <a:lnR>
                      <a:noFill/>
                    </a:lnR>
                    <a:lnT>
                      <a:noFill/>
                    </a:lnT>
                    <a:lnB>
                      <a:noFill/>
                    </a:lnB>
                    <a:solidFill>
                      <a:srgbClr val="0070C0"/>
                    </a:solidFill>
                  </a:tcPr>
                </a:tc>
                <a:extLst>
                  <a:ext uri="{0D108BD9-81ED-4DB2-BD59-A6C34878D82A}">
                    <a16:rowId xmlns:a16="http://schemas.microsoft.com/office/drawing/2014/main" val="880392238"/>
                  </a:ext>
                </a:extLst>
              </a:tr>
              <a:tr h="371986">
                <a:tc>
                  <a:txBody>
                    <a:bodyPr/>
                    <a:lstStyle/>
                    <a:p>
                      <a:pPr algn="ctr" fontAlgn="ctr"/>
                      <a:r>
                        <a:rPr lang="en-US" sz="1100" b="1" i="0" u="none" strike="noStrike">
                          <a:solidFill>
                            <a:srgbClr val="000000"/>
                          </a:solidFill>
                          <a:effectLst/>
                          <a:latin typeface="Calibri" panose="020F0502020204030204" pitchFamily="34" charset="0"/>
                        </a:rPr>
                        <a:t>Κ4</a:t>
                      </a:r>
                    </a:p>
                  </a:txBody>
                  <a:tcPr marL="7068" marR="7068" marT="7068" marB="0" anchor="ctr">
                    <a:lnL>
                      <a:noFill/>
                    </a:lnL>
                    <a:lnR>
                      <a:noFill/>
                    </a:lnR>
                    <a:lnT w="6350" cap="flat" cmpd="sng" algn="ctr">
                      <a:solidFill>
                        <a:srgbClr val="FFFFFF"/>
                      </a:solidFill>
                      <a:prstDash val="solid"/>
                      <a:round/>
                      <a:headEnd type="none" w="med" len="med"/>
                      <a:tailEnd type="none" w="med" len="med"/>
                    </a:lnT>
                    <a:lnB>
                      <a:noFill/>
                    </a:lnB>
                    <a:solidFill>
                      <a:srgbClr val="BCBCBC"/>
                    </a:solidFill>
                  </a:tcPr>
                </a:tc>
                <a:tc>
                  <a:txBody>
                    <a:bodyPr/>
                    <a:lstStyle/>
                    <a:p>
                      <a:pPr algn="l" fontAlgn="ctr"/>
                      <a:r>
                        <a:rPr lang="en-US" sz="1100" b="1" i="0" u="none" strike="noStrike" dirty="0">
                          <a:solidFill>
                            <a:srgbClr val="000000"/>
                          </a:solidFill>
                          <a:effectLst/>
                          <a:latin typeface="Calibri" panose="020F0502020204030204" pitchFamily="34" charset="0"/>
                        </a:rPr>
                        <a:t>Κατα</a:t>
                      </a:r>
                      <a:r>
                        <a:rPr lang="en-US" sz="1100" b="1" i="0" u="none" strike="noStrike" dirty="0" err="1">
                          <a:solidFill>
                            <a:srgbClr val="000000"/>
                          </a:solidFill>
                          <a:effectLst/>
                          <a:latin typeface="Calibri" panose="020F0502020204030204" pitchFamily="34" charset="0"/>
                        </a:rPr>
                        <a:t>λληλότητ</a:t>
                      </a:r>
                      <a:r>
                        <a:rPr lang="en-US" sz="1100" b="1" i="0" u="none" strike="noStrike" dirty="0">
                          <a:solidFill>
                            <a:srgbClr val="000000"/>
                          </a:solidFill>
                          <a:effectLst/>
                          <a:latin typeface="Calibri" panose="020F0502020204030204" pitchFamily="34" charset="0"/>
                        </a:rPr>
                        <a:t>α της Οργάνωσης Υλοποίησης του Έργου και του Σχήματος Διοίκησης αυτού.</a:t>
                      </a:r>
                    </a:p>
                  </a:txBody>
                  <a:tcPr marL="7068" marR="7068" marT="7068" marB="0" anchor="ctr">
                    <a:lnL>
                      <a:noFill/>
                    </a:lnL>
                    <a:lnR>
                      <a:noFill/>
                    </a:lnR>
                    <a:lnT>
                      <a:noFill/>
                    </a:lnT>
                    <a:lnB>
                      <a:noFill/>
                    </a:lnB>
                    <a:noFill/>
                  </a:tcPr>
                </a:tc>
                <a:tc>
                  <a:txBody>
                    <a:bodyPr/>
                    <a:lstStyle/>
                    <a:p>
                      <a:pPr algn="ctr" fontAlgn="ctr"/>
                      <a:endParaRPr lang="en-US" sz="1100" b="1" i="0" u="none" strike="noStrike">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extLst>
                  <a:ext uri="{0D108BD9-81ED-4DB2-BD59-A6C34878D82A}">
                    <a16:rowId xmlns:a16="http://schemas.microsoft.com/office/drawing/2014/main" val="1804097120"/>
                  </a:ext>
                </a:extLst>
              </a:tr>
              <a:tr h="347726">
                <a:tc>
                  <a:txBody>
                    <a:bodyPr/>
                    <a:lstStyle/>
                    <a:p>
                      <a:pPr algn="ctr" fontAlgn="ctr"/>
                      <a:r>
                        <a:rPr lang="en-US" sz="1100" b="1" i="0" u="none" strike="noStrike">
                          <a:solidFill>
                            <a:srgbClr val="000000"/>
                          </a:solidFill>
                          <a:effectLst/>
                          <a:latin typeface="Calibri" panose="020F0502020204030204" pitchFamily="34" charset="0"/>
                        </a:rPr>
                        <a:t> </a:t>
                      </a:r>
                    </a:p>
                  </a:txBody>
                  <a:tcPr marL="7068" marR="7068" marT="7068" marB="0" anchor="ctr">
                    <a:lnL>
                      <a:noFill/>
                    </a:lnL>
                    <a:lnR>
                      <a:noFill/>
                    </a:lnR>
                    <a:lnT>
                      <a:noFill/>
                    </a:lnT>
                    <a:lnB>
                      <a:noFill/>
                    </a:lnB>
                    <a:solidFill>
                      <a:srgbClr val="BCBCBC"/>
                    </a:solidFill>
                  </a:tcPr>
                </a:tc>
                <a:tc>
                  <a:txBody>
                    <a:bodyPr/>
                    <a:lstStyle/>
                    <a:p>
                      <a:pPr algn="l" fontAlgn="ctr"/>
                      <a:r>
                        <a:rPr lang="en-US" sz="1100" b="1" i="0" u="none" strike="noStrike" dirty="0">
                          <a:solidFill>
                            <a:srgbClr val="000000"/>
                          </a:solidFill>
                          <a:effectLst/>
                          <a:latin typeface="Calibri" panose="020F0502020204030204" pitchFamily="34" charset="0"/>
                        </a:rPr>
                        <a:t>Απ</a:t>
                      </a:r>
                      <a:r>
                        <a:rPr lang="en-US" sz="1100" b="1" i="0" u="none" strike="noStrike" dirty="0" err="1">
                          <a:solidFill>
                            <a:srgbClr val="000000"/>
                          </a:solidFill>
                          <a:effectLst/>
                          <a:latin typeface="Calibri" panose="020F0502020204030204" pitchFamily="34" charset="0"/>
                        </a:rPr>
                        <a:t>οτελεσμ</a:t>
                      </a:r>
                      <a:r>
                        <a:rPr lang="en-US" sz="1100" b="1" i="0" u="none" strike="noStrike" dirty="0">
                          <a:solidFill>
                            <a:srgbClr val="000000"/>
                          </a:solidFill>
                          <a:effectLst/>
                          <a:latin typeface="Calibri" panose="020F0502020204030204" pitchFamily="34" charset="0"/>
                        </a:rPr>
                        <a:t>ατικότητα του συστήματος Επικοινωνίας και Συνεργασίας με την Αναθέτουσα Αρχή και τους λοιπούς εμπλεκομένους</a:t>
                      </a:r>
                    </a:p>
                  </a:txBody>
                  <a:tcPr marL="7068" marR="7068" marT="7068" marB="0" anchor="ctr">
                    <a:lnL>
                      <a:noFill/>
                    </a:lnL>
                    <a:lnR>
                      <a:noFill/>
                    </a:lnR>
                    <a:lnT>
                      <a:noFill/>
                    </a:lnT>
                    <a:lnB>
                      <a:noFill/>
                    </a:lnB>
                    <a:noFill/>
                  </a:tcPr>
                </a:tc>
                <a:tc>
                  <a:txBody>
                    <a:bodyPr/>
                    <a:lstStyle/>
                    <a:p>
                      <a:pPr algn="ctr" fontAlgn="ctr"/>
                      <a:r>
                        <a:rPr lang="en-US" sz="1100" b="1" i="0" u="none" strike="noStrike">
                          <a:solidFill>
                            <a:srgbClr val="000000"/>
                          </a:solidFill>
                          <a:effectLst/>
                          <a:latin typeface="Calibri" panose="020F0502020204030204" pitchFamily="34" charset="0"/>
                        </a:rPr>
                        <a:t>25%</a:t>
                      </a:r>
                    </a:p>
                  </a:txBody>
                  <a:tcPr marL="7068" marR="7068" marT="7068" marB="0" anchor="ctr">
                    <a:lnL>
                      <a:noFill/>
                    </a:lnL>
                    <a:lnR>
                      <a:noFill/>
                    </a:lnR>
                    <a:lnT>
                      <a:noFill/>
                    </a:lnT>
                    <a:lnB>
                      <a:noFill/>
                    </a:lnB>
                    <a:noFill/>
                  </a:tcPr>
                </a:tc>
                <a:extLst>
                  <a:ext uri="{0D108BD9-81ED-4DB2-BD59-A6C34878D82A}">
                    <a16:rowId xmlns:a16="http://schemas.microsoft.com/office/drawing/2014/main" val="3694963015"/>
                  </a:ext>
                </a:extLst>
              </a:tr>
              <a:tr h="0">
                <a:tc>
                  <a:txBody>
                    <a:bodyPr/>
                    <a:lstStyle/>
                    <a:p>
                      <a:pPr algn="ctr" fontAlgn="ctr"/>
                      <a:endParaRPr lang="en-US" sz="800" b="1" i="0" u="none" strike="noStrike" dirty="0">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tc>
                  <a:txBody>
                    <a:bodyPr/>
                    <a:lstStyle/>
                    <a:p>
                      <a:pPr algn="l" fontAlgn="ctr"/>
                      <a:endParaRPr lang="en-US" sz="800" b="1" i="0" u="none" strike="noStrike" dirty="0">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tc>
                  <a:txBody>
                    <a:bodyPr/>
                    <a:lstStyle/>
                    <a:p>
                      <a:pPr algn="ctr" fontAlgn="ctr"/>
                      <a:endParaRPr lang="en-US" sz="800" b="1" i="0" u="none" strike="noStrike" dirty="0">
                        <a:solidFill>
                          <a:srgbClr val="000000"/>
                        </a:solidFill>
                        <a:effectLst/>
                        <a:latin typeface="Calibri" panose="020F0502020204030204" pitchFamily="34" charset="0"/>
                      </a:endParaRPr>
                    </a:p>
                  </a:txBody>
                  <a:tcPr marL="7068" marR="7068" marT="7068" marB="0" anchor="ctr">
                    <a:lnL>
                      <a:noFill/>
                    </a:lnL>
                    <a:lnR>
                      <a:noFill/>
                    </a:lnR>
                    <a:lnT>
                      <a:noFill/>
                    </a:lnT>
                    <a:lnB>
                      <a:noFill/>
                    </a:lnB>
                    <a:noFill/>
                  </a:tcPr>
                </a:tc>
                <a:extLst>
                  <a:ext uri="{0D108BD9-81ED-4DB2-BD59-A6C34878D82A}">
                    <a16:rowId xmlns:a16="http://schemas.microsoft.com/office/drawing/2014/main" val="2695817092"/>
                  </a:ext>
                </a:extLst>
              </a:tr>
              <a:tr h="266860">
                <a:tc>
                  <a:txBody>
                    <a:bodyPr/>
                    <a:lstStyle/>
                    <a:p>
                      <a:pPr algn="ctr" fontAlgn="ctr"/>
                      <a:r>
                        <a:rPr lang="en-US" sz="1100" b="1" i="0" u="none" strike="noStrike">
                          <a:solidFill>
                            <a:srgbClr val="D9D9D9"/>
                          </a:solidFill>
                          <a:effectLst/>
                          <a:latin typeface="Calibri" panose="020F0502020204030204" pitchFamily="34" charset="0"/>
                        </a:rPr>
                        <a:t> </a:t>
                      </a:r>
                    </a:p>
                  </a:txBody>
                  <a:tcPr marL="7068" marR="7068" marT="7068" marB="0" anchor="ctr">
                    <a:lnL>
                      <a:noFill/>
                    </a:lnL>
                    <a:lnR>
                      <a:noFill/>
                    </a:lnR>
                    <a:lnT>
                      <a:noFill/>
                    </a:lnT>
                    <a:lnB>
                      <a:noFill/>
                    </a:lnB>
                    <a:solidFill>
                      <a:srgbClr val="A87000"/>
                    </a:solidFill>
                  </a:tcPr>
                </a:tc>
                <a:tc>
                  <a:txBody>
                    <a:bodyPr/>
                    <a:lstStyle/>
                    <a:p>
                      <a:pPr algn="l" fontAlgn="ctr"/>
                      <a:r>
                        <a:rPr lang="en-US" sz="1100" b="1" i="0" u="none" strike="noStrike" dirty="0">
                          <a:solidFill>
                            <a:srgbClr val="FFFFFF"/>
                          </a:solidFill>
                          <a:effectLst/>
                          <a:latin typeface="Calibri" panose="020F0502020204030204" pitchFamily="34" charset="0"/>
                        </a:rPr>
                        <a:t>ΑΘΡΟΙΣΜΑ ΣΥΝΤΕΛΕΣΤΩΝ ΒΑΡΥΤΗΤΑΣ ΟΜΑΔΑΣ Β:</a:t>
                      </a:r>
                    </a:p>
                  </a:txBody>
                  <a:tcPr marL="7068" marR="7068" marT="7068" marB="0" anchor="ctr">
                    <a:lnL>
                      <a:noFill/>
                    </a:lnL>
                    <a:lnR>
                      <a:noFill/>
                    </a:lnR>
                    <a:lnT>
                      <a:noFill/>
                    </a:lnT>
                    <a:lnB>
                      <a:noFill/>
                    </a:lnB>
                    <a:solidFill>
                      <a:srgbClr val="A87000"/>
                    </a:solidFill>
                  </a:tcPr>
                </a:tc>
                <a:tc>
                  <a:txBody>
                    <a:bodyPr/>
                    <a:lstStyle/>
                    <a:p>
                      <a:pPr algn="ctr" fontAlgn="ctr"/>
                      <a:r>
                        <a:rPr lang="en-US" sz="1100" b="1" i="0" u="none" strike="noStrike" dirty="0">
                          <a:solidFill>
                            <a:srgbClr val="FFFFFF"/>
                          </a:solidFill>
                          <a:effectLst/>
                          <a:latin typeface="Calibri" panose="020F0502020204030204" pitchFamily="34" charset="0"/>
                        </a:rPr>
                        <a:t>25%</a:t>
                      </a:r>
                    </a:p>
                  </a:txBody>
                  <a:tcPr marL="7068" marR="7068" marT="7068" marB="0" anchor="ctr">
                    <a:lnL>
                      <a:noFill/>
                    </a:lnL>
                    <a:lnR>
                      <a:noFill/>
                    </a:lnR>
                    <a:lnT>
                      <a:noFill/>
                    </a:lnT>
                    <a:lnB>
                      <a:noFill/>
                    </a:lnB>
                    <a:solidFill>
                      <a:srgbClr val="A87000"/>
                    </a:solidFill>
                  </a:tcPr>
                </a:tc>
                <a:extLst>
                  <a:ext uri="{0D108BD9-81ED-4DB2-BD59-A6C34878D82A}">
                    <a16:rowId xmlns:a16="http://schemas.microsoft.com/office/drawing/2014/main" val="1468953905"/>
                  </a:ext>
                </a:extLst>
              </a:tr>
              <a:tr h="291119">
                <a:tc>
                  <a:txBody>
                    <a:bodyPr/>
                    <a:lstStyle/>
                    <a:p>
                      <a:pPr algn="ctr" fontAlgn="ctr"/>
                      <a:r>
                        <a:rPr lang="en-US" sz="1100" b="1" i="0" u="none" strike="noStrike">
                          <a:solidFill>
                            <a:srgbClr val="D9D9D9"/>
                          </a:solidFill>
                          <a:effectLst/>
                          <a:latin typeface="Calibri" panose="020F0502020204030204" pitchFamily="34" charset="0"/>
                        </a:rPr>
                        <a:t> </a:t>
                      </a:r>
                    </a:p>
                  </a:txBody>
                  <a:tcPr marL="7068" marR="7068" marT="7068" marB="0" anchor="ctr">
                    <a:lnL>
                      <a:noFill/>
                    </a:lnL>
                    <a:lnR>
                      <a:noFill/>
                    </a:lnR>
                    <a:lnT>
                      <a:noFill/>
                    </a:lnT>
                    <a:lnB>
                      <a:noFill/>
                    </a:lnB>
                    <a:solidFill>
                      <a:srgbClr val="A87000"/>
                    </a:solidFill>
                  </a:tcPr>
                </a:tc>
                <a:tc>
                  <a:txBody>
                    <a:bodyPr/>
                    <a:lstStyle/>
                    <a:p>
                      <a:pPr algn="l" fontAlgn="ctr"/>
                      <a:r>
                        <a:rPr lang="en-US" sz="1100" b="1" i="0" u="none" strike="noStrike" dirty="0">
                          <a:solidFill>
                            <a:srgbClr val="FFFFFF"/>
                          </a:solidFill>
                          <a:effectLst/>
                          <a:latin typeface="Calibri" panose="020F0502020204030204" pitchFamily="34" charset="0"/>
                        </a:rPr>
                        <a:t>ΑΘΡΟΙΣΜΑ ΣΥΝΟΛΟΥ ΣΥΝΤΕΛΕΣΤΩΝ ΒΑΡΥΤΗΤΑΣ </a:t>
                      </a:r>
                    </a:p>
                  </a:txBody>
                  <a:tcPr marL="7068" marR="7068" marT="7068" marB="0" anchor="ctr">
                    <a:lnL>
                      <a:noFill/>
                    </a:lnL>
                    <a:lnR>
                      <a:noFill/>
                    </a:lnR>
                    <a:lnT>
                      <a:noFill/>
                    </a:lnT>
                    <a:lnB>
                      <a:noFill/>
                    </a:lnB>
                    <a:solidFill>
                      <a:srgbClr val="A87000"/>
                    </a:solidFill>
                  </a:tcPr>
                </a:tc>
                <a:tc>
                  <a:txBody>
                    <a:bodyPr/>
                    <a:lstStyle/>
                    <a:p>
                      <a:pPr algn="ctr" fontAlgn="ctr"/>
                      <a:r>
                        <a:rPr lang="en-US" sz="1100" b="1" i="0" u="none" strike="noStrike" dirty="0">
                          <a:solidFill>
                            <a:srgbClr val="FFFFFF"/>
                          </a:solidFill>
                          <a:effectLst/>
                          <a:latin typeface="Calibri" panose="020F0502020204030204" pitchFamily="34" charset="0"/>
                        </a:rPr>
                        <a:t>100%</a:t>
                      </a:r>
                    </a:p>
                  </a:txBody>
                  <a:tcPr marL="7068" marR="7068" marT="7068" marB="0" anchor="ctr">
                    <a:lnL>
                      <a:noFill/>
                    </a:lnL>
                    <a:lnR>
                      <a:noFill/>
                    </a:lnR>
                    <a:lnT>
                      <a:noFill/>
                    </a:lnT>
                    <a:lnB>
                      <a:noFill/>
                    </a:lnB>
                    <a:solidFill>
                      <a:srgbClr val="A87000"/>
                    </a:solidFill>
                  </a:tcPr>
                </a:tc>
                <a:extLst>
                  <a:ext uri="{0D108BD9-81ED-4DB2-BD59-A6C34878D82A}">
                    <a16:rowId xmlns:a16="http://schemas.microsoft.com/office/drawing/2014/main" val="124975838"/>
                  </a:ext>
                </a:extLst>
              </a:tr>
            </a:tbl>
          </a:graphicData>
        </a:graphic>
      </p:graphicFrame>
    </p:spTree>
    <p:extLst>
      <p:ext uri="{BB962C8B-B14F-4D97-AF65-F5344CB8AC3E}">
        <p14:creationId xmlns:p14="http://schemas.microsoft.com/office/powerpoint/2010/main" val="392465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EEAAB-3CAE-51ED-7715-D807CD2159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219924-7B6D-5423-F62B-85B772CB4DF1}"/>
              </a:ext>
            </a:extLst>
          </p:cNvPr>
          <p:cNvSpPr txBox="1"/>
          <p:nvPr/>
        </p:nvSpPr>
        <p:spPr>
          <a:xfrm>
            <a:off x="926644" y="489590"/>
            <a:ext cx="4801314" cy="461665"/>
          </a:xfrm>
          <a:prstGeom prst="rect">
            <a:avLst/>
          </a:prstGeom>
          <a:noFill/>
        </p:spPr>
        <p:txBody>
          <a:bodyPr wrap="none" rtlCol="0">
            <a:spAutoFit/>
          </a:bodyPr>
          <a:lstStyle/>
          <a:p>
            <a:r>
              <a:rPr lang="el-GR" sz="2400" b="1" dirty="0">
                <a:solidFill>
                  <a:srgbClr val="C00000"/>
                </a:solidFill>
              </a:rPr>
              <a:t>ΥΠΟΒΟΛΕΣ</a:t>
            </a:r>
            <a:r>
              <a:rPr lang="el-GR" sz="2000" b="1" dirty="0">
                <a:solidFill>
                  <a:srgbClr val="C00000"/>
                </a:solidFill>
              </a:rPr>
              <a:t> – </a:t>
            </a:r>
            <a:r>
              <a:rPr lang="el-GR" sz="2400" b="1" dirty="0">
                <a:solidFill>
                  <a:srgbClr val="C00000"/>
                </a:solidFill>
              </a:rPr>
              <a:t>ΑΞΙΟΛΟΓΗΣΗ </a:t>
            </a:r>
            <a:r>
              <a:rPr lang="el-GR" sz="2000" b="1" dirty="0">
                <a:solidFill>
                  <a:srgbClr val="C00000"/>
                </a:solidFill>
              </a:rPr>
              <a:t>	</a:t>
            </a:r>
          </a:p>
        </p:txBody>
      </p:sp>
      <p:sp>
        <p:nvSpPr>
          <p:cNvPr id="3" name="Text Box 1343423491">
            <a:extLst>
              <a:ext uri="{FF2B5EF4-FFF2-40B4-BE49-F238E27FC236}">
                <a16:creationId xmlns:a16="http://schemas.microsoft.com/office/drawing/2014/main" id="{521E35A5-BA43-3D9E-5B0B-19EE45CF25E8}"/>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4" name="TextBox 13">
            <a:extLst>
              <a:ext uri="{FF2B5EF4-FFF2-40B4-BE49-F238E27FC236}">
                <a16:creationId xmlns:a16="http://schemas.microsoft.com/office/drawing/2014/main" id="{6C223695-909E-5312-C1B7-19C359C410D3}"/>
              </a:ext>
            </a:extLst>
          </p:cNvPr>
          <p:cNvSpPr txBox="1"/>
          <p:nvPr/>
        </p:nvSpPr>
        <p:spPr>
          <a:xfrm>
            <a:off x="433402" y="3003838"/>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0A3995C3-28F3-87D2-2297-049A81188058}"/>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sp>
        <p:nvSpPr>
          <p:cNvPr id="5" name="TextBox 4">
            <a:extLst>
              <a:ext uri="{FF2B5EF4-FFF2-40B4-BE49-F238E27FC236}">
                <a16:creationId xmlns:a16="http://schemas.microsoft.com/office/drawing/2014/main" id="{7A013007-F3FF-05A9-431F-B900923B1D6A}"/>
              </a:ext>
            </a:extLst>
          </p:cNvPr>
          <p:cNvSpPr txBox="1"/>
          <p:nvPr/>
        </p:nvSpPr>
        <p:spPr>
          <a:xfrm>
            <a:off x="1011301" y="1928555"/>
            <a:ext cx="7981869" cy="3416320"/>
          </a:xfrm>
          <a:prstGeom prst="rect">
            <a:avLst/>
          </a:prstGeom>
          <a:noFill/>
        </p:spPr>
        <p:txBody>
          <a:bodyPr wrap="square">
            <a:spAutoFit/>
          </a:bodyPr>
          <a:lstStyle/>
          <a:p>
            <a:pPr marL="342900" indent="-342900" algn="just">
              <a:buFont typeface="Arial" panose="020B0604020202020204" pitchFamily="34" charset="0"/>
              <a:buChar char="•"/>
            </a:pPr>
            <a:r>
              <a:rPr lang="el-GR" sz="2400" b="1" dirty="0">
                <a:latin typeface="Calibri" panose="020F0502020204030204" pitchFamily="34" charset="0"/>
                <a:cs typeface="Calibri" panose="020F0502020204030204" pitchFamily="34" charset="0"/>
              </a:rPr>
              <a:t>Υποβλήθηκε μόνο μία προσφορά από την εταιρία </a:t>
            </a:r>
            <a:r>
              <a:rPr lang="en-US" sz="2400" b="1" dirty="0">
                <a:latin typeface="Calibri" panose="020F0502020204030204" pitchFamily="34" charset="0"/>
                <a:cs typeface="Calibri" panose="020F0502020204030204" pitchFamily="34" charset="0"/>
              </a:rPr>
              <a:t>PLANET</a:t>
            </a:r>
            <a:r>
              <a:rPr lang="el-GR" sz="2400" b="1" dirty="0">
                <a:latin typeface="Calibri" panose="020F0502020204030204" pitchFamily="34" charset="0"/>
                <a:cs typeface="Calibri" panose="020F0502020204030204" pitchFamily="34" charset="0"/>
              </a:rPr>
              <a:t> Α.Ε.,</a:t>
            </a:r>
            <a:r>
              <a:rPr lang="en-US" sz="2400" b="1"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σε συνεργασία με τη </a:t>
            </a:r>
            <a:r>
              <a:rPr lang="en-US" sz="2400" b="1" dirty="0">
                <a:latin typeface="Calibri" panose="020F0502020204030204" pitchFamily="34" charset="0"/>
                <a:cs typeface="Calibri" panose="020F0502020204030204" pitchFamily="34" charset="0"/>
              </a:rPr>
              <a:t>REMACO</a:t>
            </a:r>
            <a:r>
              <a:rPr lang="el-GR" sz="2400" b="1" dirty="0">
                <a:latin typeface="Calibri" panose="020F0502020204030204" pitchFamily="34" charset="0"/>
                <a:cs typeface="Calibri" panose="020F0502020204030204" pitchFamily="34" charset="0"/>
              </a:rPr>
              <a:t> και άλλους εξωτερικούς συνεργάτες,  η οποία κρίθηκε ότι πληρούσε τις συνθήκες συμμετοχής και ικανοποιούσε τα κριτήρια αξιολόγησης.</a:t>
            </a:r>
            <a:endParaRPr lang="en-US" sz="24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l-G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sz="2400" b="1" dirty="0">
                <a:latin typeface="Calibri" panose="020F0502020204030204" pitchFamily="34" charset="0"/>
                <a:cs typeface="Calibri" panose="020F0502020204030204" pitchFamily="34" charset="0"/>
              </a:rPr>
              <a:t>Η οικονομική προσφορά ήταν</a:t>
            </a:r>
            <a:r>
              <a:rPr lang="el-GR" sz="2400" dirty="0">
                <a:latin typeface="Calibri" panose="020F0502020204030204" pitchFamily="34" charset="0"/>
                <a:cs typeface="Calibri" panose="020F0502020204030204" pitchFamily="34" charset="0"/>
              </a:rPr>
              <a:t> </a:t>
            </a:r>
            <a:r>
              <a:rPr lang="el-GR" sz="2400" b="1" kern="0" dirty="0">
                <a:effectLst/>
                <a:latin typeface="Calibri" panose="020F0502020204030204" pitchFamily="34" charset="0"/>
                <a:ea typeface="Times New Roman" panose="02020603050405020304" pitchFamily="18" charset="0"/>
                <a:cs typeface="Calibri" panose="020F0502020204030204" pitchFamily="34" charset="0"/>
              </a:rPr>
              <a:t>294.400,00 € (χωρίς Φ.Π.Α.) και 365.056,00€ (με 24% Φ.Π.Α.), επομένως κάτω από το μέγιστο ποσό του προϋπολογισμού της διακήρυξης</a:t>
            </a:r>
            <a:r>
              <a:rPr lang="el-GR" sz="2400" b="1" kern="0" dirty="0">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406831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312906" cy="369332"/>
          </a:xfrm>
          <a:prstGeom prst="rect">
            <a:avLst/>
          </a:prstGeom>
          <a:noFill/>
        </p:spPr>
        <p:txBody>
          <a:bodyPr wrap="none" rtlCol="0">
            <a:spAutoFit/>
          </a:bodyPr>
          <a:lstStyle/>
          <a:p>
            <a:r>
              <a:rPr lang="el-GR" b="1" dirty="0">
                <a:solidFill>
                  <a:schemeClr val="bg2">
                    <a:lumMod val="25000"/>
                  </a:schemeClr>
                </a:solidFill>
              </a:rPr>
              <a:t>  </a:t>
            </a:r>
          </a:p>
        </p:txBody>
      </p:sp>
      <p:sp>
        <p:nvSpPr>
          <p:cNvPr id="6" name="TextBox 5">
            <a:extLst>
              <a:ext uri="{FF2B5EF4-FFF2-40B4-BE49-F238E27FC236}">
                <a16:creationId xmlns:a16="http://schemas.microsoft.com/office/drawing/2014/main" id="{3F527C6D-0161-2797-E197-BCA40B450CAD}"/>
              </a:ext>
            </a:extLst>
          </p:cNvPr>
          <p:cNvSpPr txBox="1"/>
          <p:nvPr/>
        </p:nvSpPr>
        <p:spPr>
          <a:xfrm>
            <a:off x="924339" y="471099"/>
            <a:ext cx="7955048" cy="461665"/>
          </a:xfrm>
          <a:prstGeom prst="rect">
            <a:avLst/>
          </a:prstGeom>
          <a:noFill/>
        </p:spPr>
        <p:txBody>
          <a:bodyPr wrap="square">
            <a:spAutoFit/>
          </a:bodyPr>
          <a:lstStyle/>
          <a:p>
            <a:r>
              <a:rPr lang="el-GR" sz="2400" b="1" dirty="0">
                <a:solidFill>
                  <a:srgbClr val="C00000"/>
                </a:solidFill>
              </a:rPr>
              <a:t>ΕΚΤΕΛΕΣΗ ΤΗΣ ΣΥΜΒΑΣΗΣ  </a:t>
            </a:r>
            <a:r>
              <a:rPr lang="el-GR" sz="2000" b="1" dirty="0">
                <a:solidFill>
                  <a:srgbClr val="C00000"/>
                </a:solidFill>
              </a:rPr>
              <a:t>-</a:t>
            </a:r>
            <a:r>
              <a:rPr lang="en-US" sz="2000" b="1" dirty="0">
                <a:solidFill>
                  <a:srgbClr val="C00000"/>
                </a:solidFill>
              </a:rPr>
              <a:t> </a:t>
            </a:r>
            <a:r>
              <a:rPr lang="el-GR" sz="2400" b="1" dirty="0">
                <a:solidFill>
                  <a:srgbClr val="C00000"/>
                </a:solidFill>
              </a:rPr>
              <a:t>ΧΡΟΝΟΔΙΑΓΡΑΜΜΑ</a:t>
            </a:r>
            <a:r>
              <a:rPr lang="el-GR" sz="2000" b="1" dirty="0">
                <a:solidFill>
                  <a:srgbClr val="C00000"/>
                </a:solidFill>
              </a:rPr>
              <a:t>  </a:t>
            </a:r>
          </a:p>
        </p:txBody>
      </p:sp>
      <p:sp>
        <p:nvSpPr>
          <p:cNvPr id="2" name="TextBox 1">
            <a:extLst>
              <a:ext uri="{FF2B5EF4-FFF2-40B4-BE49-F238E27FC236}">
                <a16:creationId xmlns:a16="http://schemas.microsoft.com/office/drawing/2014/main" id="{27E5EA30-C64F-4F62-A9EA-17A2F4FCBA6C}"/>
              </a:ext>
            </a:extLst>
          </p:cNvPr>
          <p:cNvSpPr txBox="1"/>
          <p:nvPr/>
        </p:nvSpPr>
        <p:spPr>
          <a:xfrm>
            <a:off x="698729" y="1861166"/>
            <a:ext cx="8675842" cy="3785652"/>
          </a:xfrm>
          <a:prstGeom prst="rect">
            <a:avLst/>
          </a:prstGeom>
          <a:noFill/>
        </p:spPr>
        <p:txBody>
          <a:bodyPr wrap="square" rtlCol="0">
            <a:spAutoFit/>
          </a:bodyPr>
          <a:lstStyle/>
          <a:p>
            <a:pPr marL="342900" indent="-342900" algn="just">
              <a:buFont typeface="Arial" panose="020B0604020202020204" pitchFamily="34" charset="0"/>
              <a:buChar char="•"/>
            </a:pPr>
            <a:r>
              <a:rPr kumimoji="0" lang="el-GR" altLang="en-US" sz="24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Η σύμβαση υπογράφηκε στις 12 Μάιου 2023,  ήταν διάρκειας ενός εξάμηνου, όπως προέβλεπε η διακήρυξη και έληξε στις 12 Νοεμβρίου  2023.</a:t>
            </a:r>
            <a:endParaRPr kumimoji="0" lang="en-US" altLang="en-US" sz="24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kumimoji="0" lang="el-GR" altLang="en-US" sz="24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altLang="en-US" sz="2400" b="1" dirty="0">
                <a:latin typeface="Calibri" panose="020F0502020204030204" pitchFamily="34" charset="0"/>
                <a:ea typeface="Calibri" panose="020F0502020204030204" pitchFamily="34" charset="0"/>
                <a:cs typeface="Calibri" panose="020F0502020204030204" pitchFamily="34" charset="0"/>
              </a:rPr>
              <a:t>Όλα τα παραδοτέα υποβλήθηκαν εμπροθέσμως και έγιναν αποδεκτά από τη ΓΓΕΚ.</a:t>
            </a:r>
            <a:endParaRPr lang="en-US" alt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l-GR" alt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altLang="en-US" sz="2400" b="1" dirty="0">
                <a:latin typeface="Calibri" panose="020F0502020204030204" pitchFamily="34" charset="0"/>
                <a:ea typeface="Calibri" panose="020F0502020204030204" pitchFamily="34" charset="0"/>
                <a:cs typeface="Calibri" panose="020F0502020204030204" pitchFamily="34" charset="0"/>
              </a:rPr>
              <a:t>Τα βασικά ευρήματα της μελέτης και οι προτάσεις βελτίωσης θα παρουσιαστούν αναλυτικά και θα συζητηθούν στη σημερινή ημερίδα. </a:t>
            </a:r>
            <a:endParaRPr lang="en-US" alt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377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BB07-0883-955F-008C-9C342712DA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D33DEA-AE66-8695-04E9-3C8445D33EC0}"/>
              </a:ext>
            </a:extLst>
          </p:cNvPr>
          <p:cNvSpPr txBox="1"/>
          <p:nvPr/>
        </p:nvSpPr>
        <p:spPr>
          <a:xfrm>
            <a:off x="385823" y="503395"/>
            <a:ext cx="7481827" cy="523220"/>
          </a:xfrm>
          <a:prstGeom prst="rect">
            <a:avLst/>
          </a:prstGeom>
          <a:noFill/>
        </p:spPr>
        <p:txBody>
          <a:bodyPr wrap="square" rtlCol="0">
            <a:spAutoFit/>
          </a:bodyPr>
          <a:lstStyle/>
          <a:p>
            <a:r>
              <a:rPr lang="el-GR" sz="1400" b="1" dirty="0">
                <a:solidFill>
                  <a:srgbClr val="C00000"/>
                </a:solidFill>
              </a:rPr>
              <a:t>Παρακολούθηση σύμβασης και παραλαβή μελετών</a:t>
            </a:r>
          </a:p>
          <a:p>
            <a:r>
              <a:rPr lang="el-GR" sz="1400" b="1" dirty="0">
                <a:solidFill>
                  <a:srgbClr val="C00000"/>
                </a:solidFill>
              </a:rPr>
              <a:t>	</a:t>
            </a:r>
          </a:p>
        </p:txBody>
      </p:sp>
      <p:sp>
        <p:nvSpPr>
          <p:cNvPr id="5" name="TextBox 4">
            <a:extLst>
              <a:ext uri="{FF2B5EF4-FFF2-40B4-BE49-F238E27FC236}">
                <a16:creationId xmlns:a16="http://schemas.microsoft.com/office/drawing/2014/main" id="{DEEAED44-98B6-AA6B-3D80-95704E89DA56}"/>
              </a:ext>
            </a:extLst>
          </p:cNvPr>
          <p:cNvSpPr txBox="1"/>
          <p:nvPr/>
        </p:nvSpPr>
        <p:spPr>
          <a:xfrm>
            <a:off x="385823" y="0"/>
            <a:ext cx="4229428" cy="369332"/>
          </a:xfrm>
          <a:prstGeom prst="rect">
            <a:avLst/>
          </a:prstGeom>
          <a:noFill/>
        </p:spPr>
        <p:txBody>
          <a:bodyPr wrap="none" rtlCol="0">
            <a:spAutoFit/>
          </a:bodyPr>
          <a:lstStyle/>
          <a:p>
            <a:r>
              <a:rPr lang="el-GR" b="1" dirty="0"/>
              <a:t>ΙΣΤΟΡΙΚΟ – ΟΡΟΣΗΜΑ ΥΛΟΠΟΙΗΣΗΣ</a:t>
            </a:r>
          </a:p>
        </p:txBody>
      </p:sp>
      <p:sp>
        <p:nvSpPr>
          <p:cNvPr id="3" name="Text Box 1343423491">
            <a:extLst>
              <a:ext uri="{FF2B5EF4-FFF2-40B4-BE49-F238E27FC236}">
                <a16:creationId xmlns:a16="http://schemas.microsoft.com/office/drawing/2014/main" id="{22CE3EEB-1D0D-FB75-0DBC-B19EF85B7CE1}"/>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1" name="Content Placeholder 2">
            <a:extLst>
              <a:ext uri="{FF2B5EF4-FFF2-40B4-BE49-F238E27FC236}">
                <a16:creationId xmlns:a16="http://schemas.microsoft.com/office/drawing/2014/main" id="{E7857E82-82E4-C1EC-253E-A9A34A5F08A1}"/>
              </a:ext>
            </a:extLst>
          </p:cNvPr>
          <p:cNvSpPr txBox="1">
            <a:spLocks/>
          </p:cNvSpPr>
          <p:nvPr/>
        </p:nvSpPr>
        <p:spPr>
          <a:xfrm>
            <a:off x="385823" y="1527925"/>
            <a:ext cx="9185560" cy="3888900"/>
          </a:xfrm>
          <a:prstGeom prst="rect">
            <a:avLst/>
          </a:prstGeom>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342900" lvl="0" indent="-342900" rtl="0">
              <a:spcAft>
                <a:spcPts val="1200"/>
              </a:spcAft>
              <a:buClr>
                <a:srgbClr val="C00000"/>
              </a:buClr>
              <a:buFont typeface="Wingdings" panose="05000000000000000000" pitchFamily="2" charset="2"/>
              <a:buChar char="v"/>
            </a:pPr>
            <a:r>
              <a:rPr lang="el-GR" sz="1600" dirty="0">
                <a:effectLst/>
                <a:latin typeface="Calibri" panose="020F0502020204030204" pitchFamily="34" charset="0"/>
                <a:ea typeface="Times New Roman" panose="02020603050405020304" pitchFamily="18" charset="0"/>
              </a:rPr>
              <a:t>Στενή συνεργασία και παρακολούθηση από την Αναθέτουσα Αρχή (ΑΑ: ΓΓΕΚ/ΠΡΟ/Τμήμα Β’) και την Επιτροπή Παρακολούθησης και Παραλαβής (ΕΠΠΕ) του έργου </a:t>
            </a:r>
          </a:p>
          <a:p>
            <a:pPr marL="342900" lvl="0" indent="-342900" rtl="0">
              <a:spcAft>
                <a:spcPts val="1200"/>
              </a:spcAft>
              <a:buClr>
                <a:srgbClr val="C00000"/>
              </a:buClr>
              <a:buFont typeface="Wingdings" panose="05000000000000000000" pitchFamily="2" charset="2"/>
              <a:buChar char="v"/>
            </a:pPr>
            <a:r>
              <a:rPr lang="el-GR" sz="1600" dirty="0">
                <a:latin typeface="Calibri" panose="020F0502020204030204" pitchFamily="34" charset="0"/>
              </a:rPr>
              <a:t>Συνεχής/αδιάλειπτη συνεργασία </a:t>
            </a:r>
            <a:r>
              <a:rPr lang="el-GR" sz="1600" dirty="0">
                <a:effectLst/>
                <a:latin typeface="Calibri" panose="020F0502020204030204" pitchFamily="34" charset="0"/>
                <a:ea typeface="Calibri" panose="020F0502020204030204" pitchFamily="34" charset="0"/>
              </a:rPr>
              <a:t>για την κάλυψη όλων των σημείων – απαιτήσεων της Διακήρυξης</a:t>
            </a:r>
          </a:p>
          <a:p>
            <a:pPr marL="342900" lvl="0" indent="-342900">
              <a:spcAft>
                <a:spcPts val="600"/>
              </a:spcAft>
              <a:buClr>
                <a:srgbClr val="C00000"/>
              </a:buClr>
              <a:buFont typeface="Wingdings" panose="05000000000000000000" pitchFamily="2" charset="2"/>
              <a:buChar char="v"/>
            </a:pPr>
            <a:r>
              <a:rPr lang="el-GR" sz="1600" dirty="0">
                <a:effectLst/>
                <a:latin typeface="Calibri" panose="020F0502020204030204" pitchFamily="34" charset="0"/>
                <a:ea typeface="Times New Roman" panose="02020603050405020304" pitchFamily="18" charset="0"/>
              </a:rPr>
              <a:t>Συναντήσεις μεταξύ Αναδόχου, Αναθέτουσας Αρχής και ΕΠΠΕ</a:t>
            </a:r>
            <a:endParaRPr lang="el-GR" sz="1600" dirty="0">
              <a:effectLst/>
              <a:latin typeface="Calibri" panose="020F0502020204030204" pitchFamily="34" charset="0"/>
              <a:ea typeface="Calibri" panose="020F0502020204030204" pitchFamily="34" charset="0"/>
            </a:endParaRPr>
          </a:p>
          <a:p>
            <a:pPr marL="342900" lvl="0" indent="-342900">
              <a:spcAft>
                <a:spcPts val="600"/>
              </a:spcAft>
              <a:buClr>
                <a:srgbClr val="C00000"/>
              </a:buClr>
              <a:buFont typeface="Wingdings" panose="05000000000000000000" pitchFamily="2" charset="2"/>
              <a:buChar char="v"/>
            </a:pPr>
            <a:r>
              <a:rPr lang="el-GR" sz="1600" dirty="0">
                <a:effectLst/>
                <a:latin typeface="Calibri" panose="020F0502020204030204" pitchFamily="34" charset="0"/>
                <a:ea typeface="Times New Roman" panose="02020603050405020304" pitchFamily="18" charset="0"/>
              </a:rPr>
              <a:t>Παραλαβή των μελετών αποτίμησης: Νοέμβριος 2023</a:t>
            </a:r>
          </a:p>
          <a:p>
            <a:pPr marL="342900" lvl="0" indent="-342900">
              <a:spcAft>
                <a:spcPts val="1200"/>
              </a:spcAft>
              <a:buClr>
                <a:srgbClr val="C00000"/>
              </a:buClr>
              <a:buFont typeface="Wingdings" panose="05000000000000000000" pitchFamily="2" charset="2"/>
              <a:buChar char="v"/>
            </a:pPr>
            <a:r>
              <a:rPr lang="el-GR" sz="1600" dirty="0">
                <a:latin typeface="Calibri" panose="020F0502020204030204" pitchFamily="34" charset="0"/>
              </a:rPr>
              <a:t>Οδηγίες για την τελική μορφή των Παραδοτέων, έλεγχος και προτάσεις βελτίωσης/διόρθωσης αυτών </a:t>
            </a:r>
          </a:p>
          <a:p>
            <a:pPr marL="342900" lvl="0" indent="-342900">
              <a:spcAft>
                <a:spcPts val="1800"/>
              </a:spcAft>
              <a:buClr>
                <a:srgbClr val="C00000"/>
              </a:buClr>
              <a:buFont typeface="Wingdings" panose="05000000000000000000" pitchFamily="2" charset="2"/>
              <a:buChar char="v"/>
            </a:pPr>
            <a:r>
              <a:rPr lang="el-GR" sz="1600">
                <a:latin typeface="Calibri" panose="020F0502020204030204" pitchFamily="34" charset="0"/>
              </a:rPr>
              <a:t>Συνδρομή στη διαμόρφωση, το περιεχόμενο, τους χρωματισμούς, το εικαστικό και τα βασικά σημεία των Φυλλαδίων.</a:t>
            </a:r>
          </a:p>
          <a:p>
            <a:pPr marL="342900" lvl="0" indent="-342900">
              <a:spcAft>
                <a:spcPts val="600"/>
              </a:spcAft>
              <a:buClr>
                <a:srgbClr val="C00000"/>
              </a:buClr>
              <a:buFont typeface="Wingdings" panose="05000000000000000000" pitchFamily="2" charset="2"/>
              <a:buChar char="v"/>
            </a:pPr>
            <a:endParaRPr lang="el-GR"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6036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8190E-84B4-1A3C-6837-74DDC228E0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2C5628-B1B9-2F02-47F1-07B5D228646D}"/>
              </a:ext>
            </a:extLst>
          </p:cNvPr>
          <p:cNvSpPr txBox="1"/>
          <p:nvPr/>
        </p:nvSpPr>
        <p:spPr>
          <a:xfrm>
            <a:off x="620872" y="654842"/>
            <a:ext cx="5838458" cy="338554"/>
          </a:xfrm>
          <a:prstGeom prst="rect">
            <a:avLst/>
          </a:prstGeom>
          <a:noFill/>
        </p:spPr>
        <p:txBody>
          <a:bodyPr wrap="none" rtlCol="0">
            <a:spAutoFit/>
          </a:bodyPr>
          <a:lstStyle/>
          <a:p>
            <a:r>
              <a:rPr lang="el-GR" sz="1600" b="1" dirty="0">
                <a:solidFill>
                  <a:srgbClr val="C00000"/>
                </a:solidFill>
              </a:rPr>
              <a:t>ΣΚΟΠΟΣ ΚΑΙ ΑΝΤΙΚΕΙΜΕΝΟ ΤΗΣ ΑΞΙΟΛΟΓΗΣΗΣ	</a:t>
            </a:r>
          </a:p>
        </p:txBody>
      </p:sp>
      <p:sp>
        <p:nvSpPr>
          <p:cNvPr id="5" name="TextBox 4">
            <a:extLst>
              <a:ext uri="{FF2B5EF4-FFF2-40B4-BE49-F238E27FC236}">
                <a16:creationId xmlns:a16="http://schemas.microsoft.com/office/drawing/2014/main" id="{668DE910-1566-8075-ED83-1262330FBAC7}"/>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3" name="Text Box 1343423491">
            <a:extLst>
              <a:ext uri="{FF2B5EF4-FFF2-40B4-BE49-F238E27FC236}">
                <a16:creationId xmlns:a16="http://schemas.microsoft.com/office/drawing/2014/main" id="{B958ED56-ED15-731F-7457-835D4C8C57C7}"/>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6" name="Ορθογώνιο 5">
            <a:extLst>
              <a:ext uri="{FF2B5EF4-FFF2-40B4-BE49-F238E27FC236}">
                <a16:creationId xmlns:a16="http://schemas.microsoft.com/office/drawing/2014/main" id="{87CF535D-13FE-4D92-96B8-039914F525AE}"/>
              </a:ext>
            </a:extLst>
          </p:cNvPr>
          <p:cNvSpPr/>
          <p:nvPr/>
        </p:nvSpPr>
        <p:spPr>
          <a:xfrm>
            <a:off x="228067" y="1108084"/>
            <a:ext cx="6957888" cy="37147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nSpc>
                <a:spcPct val="110000"/>
              </a:lnSpc>
              <a:spcBef>
                <a:spcPts val="975"/>
              </a:spcBef>
              <a:spcAft>
                <a:spcPts val="488"/>
              </a:spcAft>
              <a:buSzPts val="1400"/>
            </a:pPr>
            <a:r>
              <a:rPr lang="el-GR" sz="1625" b="1" dirty="0">
                <a:solidFill>
                  <a:schemeClr val="tx1"/>
                </a:solidFill>
              </a:rPr>
              <a:t>Αντικείμενο και μεθοδολογία αξιολογικού έργου</a:t>
            </a:r>
          </a:p>
        </p:txBody>
      </p:sp>
      <p:sp>
        <p:nvSpPr>
          <p:cNvPr id="11" name="Content Placeholder 2">
            <a:extLst>
              <a:ext uri="{FF2B5EF4-FFF2-40B4-BE49-F238E27FC236}">
                <a16:creationId xmlns:a16="http://schemas.microsoft.com/office/drawing/2014/main" id="{4A2F3806-7EA6-4DF0-86C5-3509457C9141}"/>
              </a:ext>
            </a:extLst>
          </p:cNvPr>
          <p:cNvSpPr txBox="1">
            <a:spLocks/>
          </p:cNvSpPr>
          <p:nvPr/>
        </p:nvSpPr>
        <p:spPr>
          <a:xfrm>
            <a:off x="228067" y="1425142"/>
            <a:ext cx="9343316" cy="3991683"/>
          </a:xfrm>
          <a:prstGeom prst="rect">
            <a:avLst/>
          </a:prstGeom>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a:lnSpc>
                <a:spcPts val="1600"/>
              </a:lnSpc>
              <a:spcBef>
                <a:spcPts val="1200"/>
              </a:spcBef>
              <a:buFont typeface="Arial" panose="020B0604020202020204" pitchFamily="34" charset="0"/>
              <a:buNone/>
            </a:pPr>
            <a:r>
              <a:rPr lang="en-US" sz="1400" dirty="0">
                <a:latin typeface="Calibri" panose="020F0502020204030204" pitchFamily="34" charset="0"/>
                <a:ea typeface="Calibri" panose="020F0502020204030204" pitchFamily="34" charset="0"/>
                <a:cs typeface="Calibri" panose="020F0502020204030204" pitchFamily="34" charset="0"/>
              </a:rPr>
              <a:t>H </a:t>
            </a:r>
            <a:r>
              <a:rPr lang="el-GR" sz="1400" dirty="0">
                <a:latin typeface="Calibri" panose="020F0502020204030204" pitchFamily="34" charset="0"/>
                <a:ea typeface="Calibri" panose="020F0502020204030204" pitchFamily="34" charset="0"/>
                <a:cs typeface="Calibri" panose="020F0502020204030204" pitchFamily="34" charset="0"/>
              </a:rPr>
              <a:t> αποτίμηση της Εθνικής Στρατηγικής Έρευνας και Καινοτομίας για την Έξυπνη Εξειδίκευση 2014 – 2020 (RIS3), είχε ως αντικείμενο:</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lnSpc>
                <a:spcPts val="1600"/>
              </a:lnSpc>
              <a:spcBef>
                <a:spcPts val="1200"/>
              </a:spcBef>
              <a:buFont typeface="Arial" panose="020B0604020202020204" pitchFamily="34" charset="0"/>
              <a:buNone/>
            </a:pPr>
            <a:endParaRPr lang="en-GB" sz="1400" dirty="0">
              <a:latin typeface="Calibri" panose="020F0502020204030204" pitchFamily="34" charset="0"/>
              <a:cs typeface="Calibri" panose="020F0502020204030204" pitchFamily="34" charset="0"/>
            </a:endParaRPr>
          </a:p>
        </p:txBody>
      </p:sp>
      <p:graphicFrame>
        <p:nvGraphicFramePr>
          <p:cNvPr id="12" name="Διάγραμμα 11">
            <a:extLst>
              <a:ext uri="{FF2B5EF4-FFF2-40B4-BE49-F238E27FC236}">
                <a16:creationId xmlns:a16="http://schemas.microsoft.com/office/drawing/2014/main" id="{576D91B6-7B3F-C748-F5EB-8CF69A42AD87}"/>
              </a:ext>
            </a:extLst>
          </p:cNvPr>
          <p:cNvGraphicFramePr/>
          <p:nvPr/>
        </p:nvGraphicFramePr>
        <p:xfrm>
          <a:off x="1013538" y="2019915"/>
          <a:ext cx="8405785" cy="4345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2C041BBC-3591-240E-B554-CCD466D23E69}"/>
              </a:ext>
            </a:extLst>
          </p:cNvPr>
          <p:cNvSpPr txBox="1"/>
          <p:nvPr/>
        </p:nvSpPr>
        <p:spPr>
          <a:xfrm>
            <a:off x="433402" y="2199937"/>
            <a:ext cx="428076" cy="338554"/>
          </a:xfrm>
          <a:prstGeom prst="rect">
            <a:avLst/>
          </a:prstGeom>
          <a:noFill/>
        </p:spPr>
        <p:txBody>
          <a:bodyPr wrap="square" rtlCol="0">
            <a:spAutoFit/>
          </a:bodyPr>
          <a:lstStyle/>
          <a:p>
            <a:r>
              <a:rPr lang="el-GR" sz="1600" dirty="0">
                <a:solidFill>
                  <a:schemeClr val="bg1"/>
                </a:solidFill>
              </a:rPr>
              <a:t>01</a:t>
            </a:r>
            <a:endParaRPr lang="en-GB" sz="1600" dirty="0">
              <a:solidFill>
                <a:schemeClr val="bg1"/>
              </a:solidFill>
            </a:endParaRPr>
          </a:p>
        </p:txBody>
      </p:sp>
      <p:sp>
        <p:nvSpPr>
          <p:cNvPr id="14" name="TextBox 13">
            <a:extLst>
              <a:ext uri="{FF2B5EF4-FFF2-40B4-BE49-F238E27FC236}">
                <a16:creationId xmlns:a16="http://schemas.microsoft.com/office/drawing/2014/main" id="{01043D31-7EDE-46D0-53D6-B9116DE3182A}"/>
              </a:ext>
            </a:extLst>
          </p:cNvPr>
          <p:cNvSpPr txBox="1"/>
          <p:nvPr/>
        </p:nvSpPr>
        <p:spPr>
          <a:xfrm>
            <a:off x="433402" y="3020343"/>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CD22D929-3BE1-CBB9-ED5B-657440713A2C}"/>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spTree>
    <p:extLst>
      <p:ext uri="{BB962C8B-B14F-4D97-AF65-F5344CB8AC3E}">
        <p14:creationId xmlns:p14="http://schemas.microsoft.com/office/powerpoint/2010/main" val="289014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9DA4B-FF90-09F5-402E-B6F208E36EFB}"/>
              </a:ext>
            </a:extLst>
          </p:cNvPr>
          <p:cNvSpPr txBox="1"/>
          <p:nvPr/>
        </p:nvSpPr>
        <p:spPr>
          <a:xfrm>
            <a:off x="620872" y="654842"/>
            <a:ext cx="5838458" cy="338554"/>
          </a:xfrm>
          <a:prstGeom prst="rect">
            <a:avLst/>
          </a:prstGeom>
          <a:noFill/>
        </p:spPr>
        <p:txBody>
          <a:bodyPr wrap="none" rtlCol="0">
            <a:spAutoFit/>
          </a:bodyPr>
          <a:lstStyle/>
          <a:p>
            <a:r>
              <a:rPr lang="el-GR" sz="1600" b="1" dirty="0">
                <a:solidFill>
                  <a:srgbClr val="C00000"/>
                </a:solidFill>
              </a:rPr>
              <a:t>ΣΚΟΠΟΣ ΚΑΙ ΑΝΤΙΚΕΙΜΕΝΟ ΤΗΣ ΑΞΙΟΛΟΓΗΣΗΣ	</a:t>
            </a:r>
          </a:p>
        </p:txBody>
      </p:sp>
      <p:sp>
        <p:nvSpPr>
          <p:cNvPr id="5" name="TextBox 4">
            <a:extLst>
              <a:ext uri="{FF2B5EF4-FFF2-40B4-BE49-F238E27FC236}">
                <a16:creationId xmlns:a16="http://schemas.microsoft.com/office/drawing/2014/main" id="{6DD6A89A-3A54-4137-36C5-ED88D5757E63}"/>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3" name="Text Box 1343423491">
            <a:extLst>
              <a:ext uri="{FF2B5EF4-FFF2-40B4-BE49-F238E27FC236}">
                <a16:creationId xmlns:a16="http://schemas.microsoft.com/office/drawing/2014/main" id="{985CB849-4EF1-2905-3491-3EEEC0A53624}"/>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graphicFrame>
        <p:nvGraphicFramePr>
          <p:cNvPr id="8" name="Diagram 5">
            <a:extLst>
              <a:ext uri="{FF2B5EF4-FFF2-40B4-BE49-F238E27FC236}">
                <a16:creationId xmlns:a16="http://schemas.microsoft.com/office/drawing/2014/main" id="{D202584F-7BAF-C033-7665-CA2359EF9579}"/>
              </a:ext>
            </a:extLst>
          </p:cNvPr>
          <p:cNvGraphicFramePr/>
          <p:nvPr>
            <p:extLst>
              <p:ext uri="{D42A27DB-BD31-4B8C-83A1-F6EECF244321}">
                <p14:modId xmlns:p14="http://schemas.microsoft.com/office/powerpoint/2010/main" val="1119661918"/>
              </p:ext>
            </p:extLst>
          </p:nvPr>
        </p:nvGraphicFramePr>
        <p:xfrm>
          <a:off x="385824" y="1503021"/>
          <a:ext cx="5706460" cy="4700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3">
            <a:extLst>
              <a:ext uri="{FF2B5EF4-FFF2-40B4-BE49-F238E27FC236}">
                <a16:creationId xmlns:a16="http://schemas.microsoft.com/office/drawing/2014/main" id="{D82DB5C0-DD12-1BD6-03C7-C19EF9D8E729}"/>
              </a:ext>
            </a:extLst>
          </p:cNvPr>
          <p:cNvSpPr txBox="1">
            <a:spLocks/>
          </p:cNvSpPr>
          <p:nvPr/>
        </p:nvSpPr>
        <p:spPr>
          <a:xfrm>
            <a:off x="6806347" y="1631670"/>
            <a:ext cx="2569071" cy="1813642"/>
          </a:xfrm>
          <a:prstGeom prst="rect">
            <a:avLst/>
          </a:prstGeom>
          <a:solidFill>
            <a:srgbClr val="FFDFAB">
              <a:alpha val="50000"/>
            </a:srgbClr>
          </a:solidFill>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1365"/>
              </a:lnSpc>
              <a:spcBef>
                <a:spcPts val="488"/>
              </a:spcBef>
              <a:buNone/>
            </a:pPr>
            <a:r>
              <a:rPr lang="el-GR" sz="1138" b="1" dirty="0">
                <a:solidFill>
                  <a:srgbClr val="C00000"/>
                </a:solidFill>
                <a:latin typeface="Calibri" panose="020F0502020204030204" pitchFamily="34" charset="0"/>
                <a:ea typeface="Calibri" panose="020F0502020204030204" pitchFamily="34" charset="0"/>
                <a:cs typeface="Calibri" panose="020F0502020204030204" pitchFamily="34" charset="0"/>
              </a:rPr>
              <a:t>2. Κριτήρια</a:t>
            </a:r>
          </a:p>
          <a:p>
            <a:pPr algn="just">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Συνάφεια</a:t>
            </a:r>
          </a:p>
          <a:p>
            <a:pPr algn="just">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Συνοχή</a:t>
            </a:r>
          </a:p>
          <a:p>
            <a:pPr algn="just">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Αποτελεσματικότητα</a:t>
            </a:r>
          </a:p>
          <a:p>
            <a:pPr algn="just">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Αποδοτικότητα</a:t>
            </a:r>
          </a:p>
          <a:p>
            <a:pPr algn="just">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Προστιθέμενη αξία</a:t>
            </a:r>
          </a:p>
          <a:p>
            <a:pPr algn="just">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Αντίκτυπος</a:t>
            </a:r>
            <a:endParaRPr lang="en-GB" sz="1138" dirty="0">
              <a:latin typeface="Calibri" panose="020F0502020204030204" pitchFamily="34" charset="0"/>
              <a:ea typeface="Calibri" panose="020F0502020204030204" pitchFamily="34" charset="0"/>
              <a:cs typeface="Calibri" panose="020F0502020204030204" pitchFamily="34" charset="0"/>
            </a:endParaRPr>
          </a:p>
        </p:txBody>
      </p:sp>
      <p:sp>
        <p:nvSpPr>
          <p:cNvPr id="10" name="Content Placeholder 3">
            <a:extLst>
              <a:ext uri="{FF2B5EF4-FFF2-40B4-BE49-F238E27FC236}">
                <a16:creationId xmlns:a16="http://schemas.microsoft.com/office/drawing/2014/main" id="{F458082D-64B3-4D41-56B8-048D34788944}"/>
              </a:ext>
            </a:extLst>
          </p:cNvPr>
          <p:cNvSpPr txBox="1">
            <a:spLocks/>
          </p:cNvSpPr>
          <p:nvPr/>
        </p:nvSpPr>
        <p:spPr>
          <a:xfrm>
            <a:off x="6578700" y="4501429"/>
            <a:ext cx="2569071" cy="1930315"/>
          </a:xfrm>
          <a:prstGeom prst="rect">
            <a:avLst/>
          </a:prstGeom>
          <a:solidFill>
            <a:schemeClr val="bg1">
              <a:lumMod val="95000"/>
            </a:schemeClr>
          </a:solidFill>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65"/>
              </a:lnSpc>
              <a:spcBef>
                <a:spcPts val="488"/>
              </a:spcBef>
              <a:buNone/>
            </a:pPr>
            <a:r>
              <a:rPr lang="el-GR" sz="1138" b="1" dirty="0">
                <a:solidFill>
                  <a:srgbClr val="C00000"/>
                </a:solidFill>
                <a:latin typeface="Calibri" panose="020F0502020204030204" pitchFamily="34" charset="0"/>
                <a:ea typeface="Calibri" panose="020F0502020204030204" pitchFamily="34" charset="0"/>
                <a:cs typeface="Calibri" panose="020F0502020204030204" pitchFamily="34" charset="0"/>
              </a:rPr>
              <a:t>3. Μέθοδοι &amp; Εργαλεία</a:t>
            </a:r>
          </a:p>
          <a:p>
            <a:pPr>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Βιβλιογραφική ανασκόπηση και δευτερογενής ανάλυση</a:t>
            </a:r>
          </a:p>
          <a:p>
            <a:pPr>
              <a:lnSpc>
                <a:spcPts val="1365"/>
              </a:lnSpc>
              <a:spcBef>
                <a:spcPts val="488"/>
              </a:spcBef>
              <a:buClr>
                <a:srgbClr val="C00000"/>
              </a:buClr>
              <a:buFont typeface="Wingdings" panose="05000000000000000000" pitchFamily="2" charset="2"/>
              <a:buChar char="§"/>
            </a:pPr>
            <a:r>
              <a:rPr lang="el-GR" sz="1138" dirty="0" err="1">
                <a:latin typeface="Calibri" panose="020F0502020204030204" pitchFamily="34" charset="0"/>
                <a:ea typeface="Calibri" panose="020F0502020204030204" pitchFamily="34" charset="0"/>
                <a:cs typeface="Calibri" panose="020F0502020204030204" pitchFamily="34" charset="0"/>
              </a:rPr>
              <a:t>Πολυκριτηριακή</a:t>
            </a:r>
            <a:r>
              <a:rPr lang="el-GR" sz="1138" dirty="0">
                <a:latin typeface="Calibri" panose="020F0502020204030204" pitchFamily="34" charset="0"/>
                <a:ea typeface="Calibri" panose="020F0502020204030204" pitchFamily="34" charset="0"/>
                <a:cs typeface="Calibri" panose="020F0502020204030204" pitchFamily="34" charset="0"/>
              </a:rPr>
              <a:t> ανάλυση</a:t>
            </a:r>
          </a:p>
          <a:p>
            <a:pPr>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Πρωτογενείς έρευνες πεδίου (ποιοτικές και ποσοτικές)</a:t>
            </a:r>
          </a:p>
          <a:p>
            <a:pPr>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Ανάλυση Λογικού Πλαισίου</a:t>
            </a:r>
          </a:p>
          <a:p>
            <a:pPr>
              <a:lnSpc>
                <a:spcPts val="1365"/>
              </a:lnSpc>
              <a:spcBef>
                <a:spcPts val="488"/>
              </a:spcBef>
              <a:buClr>
                <a:srgbClr val="C00000"/>
              </a:buClr>
              <a:buFont typeface="Wingdings" panose="05000000000000000000" pitchFamily="2" charset="2"/>
              <a:buChar char="§"/>
            </a:pPr>
            <a:r>
              <a:rPr lang="el-GR" sz="1138" dirty="0">
                <a:latin typeface="Calibri" panose="020F0502020204030204" pitchFamily="34" charset="0"/>
                <a:ea typeface="Calibri" panose="020F0502020204030204" pitchFamily="34" charset="0"/>
                <a:cs typeface="Calibri" panose="020F0502020204030204" pitchFamily="34" charset="0"/>
              </a:rPr>
              <a:t>Δείκτες</a:t>
            </a:r>
          </a:p>
          <a:p>
            <a:pPr marL="0" indent="0">
              <a:lnSpc>
                <a:spcPts val="1365"/>
              </a:lnSpc>
              <a:spcBef>
                <a:spcPts val="488"/>
              </a:spcBef>
              <a:buNone/>
            </a:pPr>
            <a:endParaRPr lang="en-GB" sz="1138"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701830E-10B7-6C65-0861-79E6857D5AFB}"/>
              </a:ext>
            </a:extLst>
          </p:cNvPr>
          <p:cNvSpPr txBox="1"/>
          <p:nvPr/>
        </p:nvSpPr>
        <p:spPr>
          <a:xfrm>
            <a:off x="433402" y="2199937"/>
            <a:ext cx="428076" cy="338554"/>
          </a:xfrm>
          <a:prstGeom prst="rect">
            <a:avLst/>
          </a:prstGeom>
          <a:noFill/>
        </p:spPr>
        <p:txBody>
          <a:bodyPr wrap="square" rtlCol="0">
            <a:spAutoFit/>
          </a:bodyPr>
          <a:lstStyle/>
          <a:p>
            <a:r>
              <a:rPr lang="el-GR" sz="1600" dirty="0">
                <a:solidFill>
                  <a:schemeClr val="bg1"/>
                </a:solidFill>
              </a:rPr>
              <a:t>01</a:t>
            </a:r>
            <a:endParaRPr lang="en-GB" sz="1600" dirty="0">
              <a:solidFill>
                <a:schemeClr val="bg1"/>
              </a:solidFill>
            </a:endParaRPr>
          </a:p>
        </p:txBody>
      </p:sp>
      <p:sp>
        <p:nvSpPr>
          <p:cNvPr id="14" name="TextBox 13">
            <a:extLst>
              <a:ext uri="{FF2B5EF4-FFF2-40B4-BE49-F238E27FC236}">
                <a16:creationId xmlns:a16="http://schemas.microsoft.com/office/drawing/2014/main" id="{2F663CDF-20FA-6881-87C7-7EC496EC111C}"/>
              </a:ext>
            </a:extLst>
          </p:cNvPr>
          <p:cNvSpPr txBox="1"/>
          <p:nvPr/>
        </p:nvSpPr>
        <p:spPr>
          <a:xfrm>
            <a:off x="433402" y="3020343"/>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0AD2D0AC-CD05-C728-BBC3-33B6A5B53087}"/>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spTree>
    <p:extLst>
      <p:ext uri="{BB962C8B-B14F-4D97-AF65-F5344CB8AC3E}">
        <p14:creationId xmlns:p14="http://schemas.microsoft.com/office/powerpoint/2010/main" val="24104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D6A89A-3A54-4137-36C5-ED88D5757E63}"/>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6" name="TextBox 5">
            <a:extLst>
              <a:ext uri="{FF2B5EF4-FFF2-40B4-BE49-F238E27FC236}">
                <a16:creationId xmlns:a16="http://schemas.microsoft.com/office/drawing/2014/main" id="{3F527C6D-0161-2797-E197-BCA40B450CAD}"/>
              </a:ext>
            </a:extLst>
          </p:cNvPr>
          <p:cNvSpPr txBox="1"/>
          <p:nvPr/>
        </p:nvSpPr>
        <p:spPr>
          <a:xfrm>
            <a:off x="4157455" y="652611"/>
            <a:ext cx="6133288" cy="400110"/>
          </a:xfrm>
          <a:prstGeom prst="rect">
            <a:avLst/>
          </a:prstGeom>
          <a:noFill/>
        </p:spPr>
        <p:txBody>
          <a:bodyPr wrap="square">
            <a:spAutoFit/>
          </a:bodyPr>
          <a:lstStyle/>
          <a:p>
            <a:r>
              <a:rPr lang="el-GR" sz="2000" b="1" dirty="0"/>
              <a:t>Βασικές Αρχές και Στόχοι της ΕΣΕΕ 2014-2020</a:t>
            </a:r>
          </a:p>
        </p:txBody>
      </p:sp>
      <p:sp>
        <p:nvSpPr>
          <p:cNvPr id="8" name="TextBox 7">
            <a:extLst>
              <a:ext uri="{FF2B5EF4-FFF2-40B4-BE49-F238E27FC236}">
                <a16:creationId xmlns:a16="http://schemas.microsoft.com/office/drawing/2014/main" id="{0332A09D-DB31-EEFA-A895-FD4A54F879B4}"/>
              </a:ext>
            </a:extLst>
          </p:cNvPr>
          <p:cNvSpPr txBox="1"/>
          <p:nvPr/>
        </p:nvSpPr>
        <p:spPr>
          <a:xfrm>
            <a:off x="499852" y="1301925"/>
            <a:ext cx="8863860" cy="1815882"/>
          </a:xfrm>
          <a:prstGeom prst="rect">
            <a:avLst/>
          </a:prstGeom>
          <a:noFill/>
        </p:spPr>
        <p:txBody>
          <a:bodyPr wrap="square">
            <a:spAutoFit/>
          </a:bodyPr>
          <a:lstStyle/>
          <a:p>
            <a:r>
              <a:rPr lang="el-GR" sz="1400" dirty="0">
                <a:effectLst/>
                <a:latin typeface="Calibri" panose="020F0502020204030204" pitchFamily="34" charset="0"/>
                <a:ea typeface="Calibri" panose="020F0502020204030204" pitchFamily="34" charset="0"/>
                <a:cs typeface="Arial" panose="020B0604020202020204" pitchFamily="34" charset="0"/>
              </a:rPr>
              <a:t>Για την Προγραμματική Περίοδο (ΠΠ) 2014-2020, </a:t>
            </a:r>
            <a:r>
              <a:rPr lang="el-GR" sz="1400" b="1" dirty="0">
                <a:effectLst/>
                <a:latin typeface="Calibri" panose="020F0502020204030204" pitchFamily="34" charset="0"/>
                <a:ea typeface="Calibri" panose="020F0502020204030204" pitchFamily="34" charset="0"/>
                <a:cs typeface="Arial" panose="020B0604020202020204" pitchFamily="34" charset="0"/>
              </a:rPr>
              <a:t>η Εθνική Στρατηγική Έξυπνης Εξειδίκευσης (ΕΣΕΕ) εισήχθη  από την Ε.Ε. ως βασική  προϋπόθεση για </a:t>
            </a:r>
            <a:r>
              <a:rPr lang="el-GR" sz="1400" b="1" dirty="0">
                <a:latin typeface="Calibri" panose="020F0502020204030204" pitchFamily="34" charset="0"/>
                <a:ea typeface="Calibri" panose="020F0502020204030204" pitchFamily="34" charset="0"/>
                <a:cs typeface="Arial" panose="020B0604020202020204" pitchFamily="34" charset="0"/>
              </a:rPr>
              <a:t>να λάβουν τα </a:t>
            </a:r>
            <a:r>
              <a:rPr lang="el-GR" sz="1400" b="1" dirty="0">
                <a:effectLst/>
                <a:latin typeface="Calibri" panose="020F0502020204030204" pitchFamily="34" charset="0"/>
                <a:ea typeface="Calibri" panose="020F0502020204030204" pitchFamily="34" charset="0"/>
                <a:cs typeface="Arial" panose="020B0604020202020204" pitchFamily="34" charset="0"/>
              </a:rPr>
              <a:t>Κράτη Μέλη οικονομική στήριξη </a:t>
            </a:r>
            <a:r>
              <a:rPr lang="el-GR" sz="1400" dirty="0">
                <a:effectLst/>
                <a:latin typeface="Calibri" panose="020F0502020204030204" pitchFamily="34" charset="0"/>
                <a:ea typeface="Calibri" panose="020F0502020204030204" pitchFamily="34" charset="0"/>
                <a:cs typeface="Arial" panose="020B0604020202020204" pitchFamily="34" charset="0"/>
              </a:rPr>
              <a:t>για επενδύσεις  στην έρευνα και καινοτομία μέσω των Ευρωπαϊκών Διαρθρωτικών και Επενδυτικών Ταμείων (ΕΔΕΤ).</a:t>
            </a:r>
            <a:r>
              <a:rPr lang="el-GR" sz="1400" dirty="0">
                <a:latin typeface="Calibri" panose="020F0502020204030204" pitchFamily="34" charset="0"/>
                <a:ea typeface="Calibri" panose="020F0502020204030204" pitchFamily="34" charset="0"/>
                <a:cs typeface="Arial" panose="020B0604020202020204" pitchFamily="34" charset="0"/>
              </a:rPr>
              <a:t>  </a:t>
            </a:r>
          </a:p>
          <a:p>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b="1" dirty="0">
                <a:latin typeface="Calibri" panose="020F0502020204030204" pitchFamily="34" charset="0"/>
                <a:ea typeface="Calibri" panose="020F0502020204030204" pitchFamily="34" charset="0"/>
                <a:cs typeface="Arial" panose="020B0604020202020204" pitchFamily="34" charset="0"/>
              </a:rPr>
              <a:t>Η ΕΣΕΕ 2014-2020 αναπτύχθηκε τόσο σε εθνικό, όσο και περιφερειακό επίπεδο (μία Εθνική Στρατηγική Έξυπνης Εξειδίκευσης και 13 Περιφερειακές) κατά το διάστημα 2013 – 2015. </a:t>
            </a:r>
            <a:endParaRPr lang="en-US" sz="1400" b="1" dirty="0">
              <a:latin typeface="Calibri" panose="020F0502020204030204" pitchFamily="34" charset="0"/>
              <a:ea typeface="Calibri" panose="020F0502020204030204" pitchFamily="34" charset="0"/>
              <a:cs typeface="Arial" panose="020B0604020202020204" pitchFamily="34" charset="0"/>
            </a:endParaRPr>
          </a:p>
          <a:p>
            <a:endParaRPr lang="en-US" sz="1400" b="1" dirty="0">
              <a:latin typeface="Calibri" panose="020F0502020204030204" pitchFamily="34" charset="0"/>
              <a:ea typeface="Calibri" panose="020F0502020204030204" pitchFamily="34" charset="0"/>
              <a:cs typeface="Arial" panose="020B0604020202020204" pitchFamily="34" charset="0"/>
            </a:endParaRPr>
          </a:p>
          <a:p>
            <a:endParaRPr lang="en-GB" sz="1400" dirty="0"/>
          </a:p>
        </p:txBody>
      </p:sp>
      <p:graphicFrame>
        <p:nvGraphicFramePr>
          <p:cNvPr id="9" name="Table 5">
            <a:extLst>
              <a:ext uri="{FF2B5EF4-FFF2-40B4-BE49-F238E27FC236}">
                <a16:creationId xmlns:a16="http://schemas.microsoft.com/office/drawing/2014/main" id="{75737695-0D4A-48B9-43B0-A77D1DA0DA94}"/>
              </a:ext>
            </a:extLst>
          </p:cNvPr>
          <p:cNvGraphicFramePr>
            <a:graphicFrameLocks noGrp="1"/>
          </p:cNvGraphicFramePr>
          <p:nvPr>
            <p:extLst>
              <p:ext uri="{D42A27DB-BD31-4B8C-83A1-F6EECF244321}">
                <p14:modId xmlns:p14="http://schemas.microsoft.com/office/powerpoint/2010/main" val="3956473345"/>
              </p:ext>
            </p:extLst>
          </p:nvPr>
        </p:nvGraphicFramePr>
        <p:xfrm>
          <a:off x="499852" y="3794915"/>
          <a:ext cx="8863860" cy="2379375"/>
        </p:xfrm>
        <a:graphic>
          <a:graphicData uri="http://schemas.openxmlformats.org/drawingml/2006/table">
            <a:tbl>
              <a:tblPr>
                <a:tableStyleId>{C083E6E3-FA7D-4D7B-A595-EF9225AFEA82}</a:tableStyleId>
              </a:tblPr>
              <a:tblGrid>
                <a:gridCol w="1656100">
                  <a:extLst>
                    <a:ext uri="{9D8B030D-6E8A-4147-A177-3AD203B41FA5}">
                      <a16:colId xmlns:a16="http://schemas.microsoft.com/office/drawing/2014/main" val="1284439859"/>
                    </a:ext>
                  </a:extLst>
                </a:gridCol>
                <a:gridCol w="2117113">
                  <a:extLst>
                    <a:ext uri="{9D8B030D-6E8A-4147-A177-3AD203B41FA5}">
                      <a16:colId xmlns:a16="http://schemas.microsoft.com/office/drawing/2014/main" val="1942549749"/>
                    </a:ext>
                  </a:extLst>
                </a:gridCol>
                <a:gridCol w="2266056">
                  <a:extLst>
                    <a:ext uri="{9D8B030D-6E8A-4147-A177-3AD203B41FA5}">
                      <a16:colId xmlns:a16="http://schemas.microsoft.com/office/drawing/2014/main" val="219653204"/>
                    </a:ext>
                  </a:extLst>
                </a:gridCol>
                <a:gridCol w="2824591">
                  <a:extLst>
                    <a:ext uri="{9D8B030D-6E8A-4147-A177-3AD203B41FA5}">
                      <a16:colId xmlns:a16="http://schemas.microsoft.com/office/drawing/2014/main" val="1032905993"/>
                    </a:ext>
                  </a:extLst>
                </a:gridCol>
              </a:tblGrid>
              <a:tr h="438588">
                <a:tc>
                  <a:txBody>
                    <a:bodyPr/>
                    <a:lstStyle/>
                    <a:p>
                      <a:pPr marL="0" marR="0" algn="ctr">
                        <a:lnSpc>
                          <a:spcPct val="115000"/>
                        </a:lnSpc>
                        <a:spcBef>
                          <a:spcPts val="0"/>
                        </a:spcBef>
                        <a:spcAft>
                          <a:spcPts val="0"/>
                        </a:spcAft>
                      </a:pPr>
                      <a:r>
                        <a:rPr lang="en-US" sz="1000" b="1" u="sng" dirty="0" err="1">
                          <a:solidFill>
                            <a:srgbClr val="886B48"/>
                          </a:solidFill>
                          <a:effectLst/>
                          <a:highlight>
                            <a:srgbClr val="00FFFF"/>
                          </a:highlight>
                          <a:latin typeface="Calibri" panose="020F0502020204030204" pitchFamily="34" charset="0"/>
                          <a:cs typeface="Calibri" panose="020F0502020204030204" pitchFamily="34" charset="0"/>
                        </a:rPr>
                        <a:t>Στρ</a:t>
                      </a:r>
                      <a:r>
                        <a:rPr lang="en-US" sz="1000" b="1" u="sng" dirty="0">
                          <a:solidFill>
                            <a:srgbClr val="886B48"/>
                          </a:solidFill>
                          <a:effectLst/>
                          <a:highlight>
                            <a:srgbClr val="00FFFF"/>
                          </a:highlight>
                          <a:latin typeface="Calibri" panose="020F0502020204030204" pitchFamily="34" charset="0"/>
                          <a:cs typeface="Calibri" panose="020F0502020204030204" pitchFamily="34" charset="0"/>
                        </a:rPr>
                        <a:t>ατηγικές Επιλογές</a:t>
                      </a:r>
                      <a:endParaRPr lang="en-GB" sz="1000" b="1" u="sng" dirty="0">
                        <a:solidFill>
                          <a:srgbClr val="886B48"/>
                        </a:solidFill>
                        <a:effectLst/>
                        <a:highlight>
                          <a:srgbClr val="00FFFF"/>
                        </a:highligh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T w="12700" cap="flat" cmpd="sng" algn="ctr">
                      <a:solidFill>
                        <a:srgbClr val="886B48"/>
                      </a:solidFill>
                      <a:prstDash val="solid"/>
                      <a:round/>
                      <a:headEnd type="none" w="med" len="med"/>
                      <a:tailEnd type="none" w="med" len="med"/>
                    </a:lnT>
                    <a:solidFill>
                      <a:schemeClr val="bg1">
                        <a:lumMod val="95000"/>
                      </a:schemeClr>
                    </a:solidFill>
                  </a:tcPr>
                </a:tc>
                <a:tc>
                  <a:txBody>
                    <a:bodyPr/>
                    <a:lstStyle/>
                    <a:p>
                      <a:pPr marL="0" marR="0" algn="ctr">
                        <a:lnSpc>
                          <a:spcPct val="115000"/>
                        </a:lnSpc>
                        <a:spcBef>
                          <a:spcPts val="0"/>
                        </a:spcBef>
                        <a:spcAft>
                          <a:spcPts val="0"/>
                        </a:spcAft>
                      </a:pPr>
                      <a:r>
                        <a:rPr lang="el-GR" sz="1000" b="1" dirty="0">
                          <a:solidFill>
                            <a:srgbClr val="FF0000"/>
                          </a:solidFill>
                          <a:effectLst/>
                          <a:latin typeface="Calibri" panose="020F0502020204030204" pitchFamily="34" charset="0"/>
                          <a:cs typeface="Calibri" panose="020F0502020204030204" pitchFamily="34" charset="0"/>
                        </a:rPr>
                        <a:t>Επένδυση στη δημιουργία και διάχυση της Νέας Γνώσης</a:t>
                      </a:r>
                      <a:endParaRPr lang="en-GB"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T w="12700" cap="flat" cmpd="sng" algn="ctr">
                      <a:solidFill>
                        <a:srgbClr val="886B48"/>
                      </a:solidFill>
                      <a:prstDash val="solid"/>
                      <a:round/>
                      <a:headEnd type="none" w="med" len="med"/>
                      <a:tailEnd type="none" w="med" len="med"/>
                    </a:lnT>
                    <a:solidFill>
                      <a:schemeClr val="bg1">
                        <a:lumMod val="95000"/>
                      </a:schemeClr>
                    </a:solidFill>
                  </a:tcPr>
                </a:tc>
                <a:tc>
                  <a:txBody>
                    <a:bodyPr/>
                    <a:lstStyle/>
                    <a:p>
                      <a:pPr marL="0" marR="0" algn="ctr">
                        <a:lnSpc>
                          <a:spcPct val="115000"/>
                        </a:lnSpc>
                        <a:spcBef>
                          <a:spcPts val="0"/>
                        </a:spcBef>
                        <a:spcAft>
                          <a:spcPts val="0"/>
                        </a:spcAft>
                      </a:pPr>
                      <a:r>
                        <a:rPr lang="el-GR" sz="1000" b="1" dirty="0">
                          <a:solidFill>
                            <a:srgbClr val="FF0000"/>
                          </a:solidFill>
                          <a:effectLst/>
                          <a:latin typeface="Calibri" panose="020F0502020204030204" pitchFamily="34" charset="0"/>
                          <a:cs typeface="Calibri" panose="020F0502020204030204" pitchFamily="34" charset="0"/>
                        </a:rPr>
                        <a:t>Επένδυση στην Έρευνα και Καινοτομία</a:t>
                      </a:r>
                      <a:endParaRPr lang="en-GB"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T w="12700" cap="flat" cmpd="sng" algn="ctr">
                      <a:solidFill>
                        <a:srgbClr val="886B48"/>
                      </a:solidFill>
                      <a:prstDash val="solid"/>
                      <a:round/>
                      <a:headEnd type="none" w="med" len="med"/>
                      <a:tailEnd type="none" w="med" len="med"/>
                    </a:lnT>
                    <a:solidFill>
                      <a:schemeClr val="bg1">
                        <a:lumMod val="95000"/>
                      </a:schemeClr>
                    </a:solidFill>
                  </a:tcPr>
                </a:tc>
                <a:tc>
                  <a:txBody>
                    <a:bodyPr/>
                    <a:lstStyle/>
                    <a:p>
                      <a:pPr marL="0" marR="0" algn="ctr">
                        <a:lnSpc>
                          <a:spcPct val="115000"/>
                        </a:lnSpc>
                        <a:spcBef>
                          <a:spcPts val="0"/>
                        </a:spcBef>
                        <a:spcAft>
                          <a:spcPts val="0"/>
                        </a:spcAft>
                      </a:pPr>
                      <a:r>
                        <a:rPr lang="el-GR" sz="1000" b="1" dirty="0">
                          <a:solidFill>
                            <a:srgbClr val="FF0000"/>
                          </a:solidFill>
                          <a:effectLst/>
                          <a:latin typeface="Calibri" panose="020F0502020204030204" pitchFamily="34" charset="0"/>
                          <a:cs typeface="Calibri" panose="020F0502020204030204" pitchFamily="34" charset="0"/>
                        </a:rPr>
                        <a:t>Ανάπτυξη καινοτομικής νοοτροπίας και θεσμών και διασυνδέσεων Ε.ΤΑ.Κ με την κοινωνία</a:t>
                      </a:r>
                      <a:endParaRPr lang="en-GB"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T w="12700" cap="flat" cmpd="sng" algn="ctr">
                      <a:solidFill>
                        <a:srgbClr val="886B48"/>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134123590"/>
                  </a:ext>
                </a:extLst>
              </a:tr>
              <a:tr h="234713">
                <a:tc>
                  <a:txBody>
                    <a:bodyPr/>
                    <a:lstStyle/>
                    <a:p>
                      <a:pPr marL="0" marR="0">
                        <a:lnSpc>
                          <a:spcPct val="107000"/>
                        </a:lnSpc>
                        <a:spcBef>
                          <a:spcPts val="0"/>
                        </a:spcBef>
                        <a:spcAft>
                          <a:spcPts val="0"/>
                        </a:spcAft>
                      </a:pPr>
                      <a:r>
                        <a:rPr lang="en-US" sz="1000" b="1" u="sng" dirty="0" err="1">
                          <a:effectLst/>
                          <a:highlight>
                            <a:srgbClr val="FFFF00"/>
                          </a:highlight>
                          <a:latin typeface="Calibri" panose="020F0502020204030204" pitchFamily="34" charset="0"/>
                          <a:cs typeface="Calibri" panose="020F0502020204030204" pitchFamily="34" charset="0"/>
                        </a:rPr>
                        <a:t>Άξονες</a:t>
                      </a:r>
                      <a:r>
                        <a:rPr lang="en-US" sz="1000" b="1" u="sng" dirty="0">
                          <a:effectLst/>
                          <a:highlight>
                            <a:srgbClr val="FFFF00"/>
                          </a:highlight>
                          <a:latin typeface="Calibri" panose="020F0502020204030204" pitchFamily="34" charset="0"/>
                          <a:cs typeface="Calibri" panose="020F0502020204030204" pitchFamily="34" charset="0"/>
                        </a:rPr>
                        <a:t> Πα</a:t>
                      </a:r>
                      <a:r>
                        <a:rPr lang="en-US" sz="1000" b="1" u="sng" dirty="0" err="1">
                          <a:effectLst/>
                          <a:highlight>
                            <a:srgbClr val="FFFF00"/>
                          </a:highlight>
                          <a:latin typeface="Calibri" panose="020F0502020204030204" pitchFamily="34" charset="0"/>
                          <a:cs typeface="Calibri" panose="020F0502020204030204" pitchFamily="34" charset="0"/>
                        </a:rPr>
                        <a:t>ρέμ</a:t>
                      </a:r>
                      <a:r>
                        <a:rPr lang="en-US" sz="1000" b="1" u="sng" dirty="0">
                          <a:effectLst/>
                          <a:highlight>
                            <a:srgbClr val="FFFF00"/>
                          </a:highlight>
                          <a:latin typeface="Calibri" panose="020F0502020204030204" pitchFamily="34" charset="0"/>
                          <a:cs typeface="Calibri" panose="020F0502020204030204" pitchFamily="34" charset="0"/>
                        </a:rPr>
                        <a:t>βασης</a:t>
                      </a:r>
                      <a:endParaRPr lang="en-GB" sz="10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gridSpan="3">
                  <a:txBody>
                    <a:bodyPr/>
                    <a:lstStyle/>
                    <a:p>
                      <a:pPr marL="0" marR="0" algn="ctr" defTabSz="773113">
                        <a:lnSpc>
                          <a:spcPct val="107000"/>
                        </a:lnSpc>
                        <a:spcBef>
                          <a:spcPts val="0"/>
                        </a:spcBef>
                        <a:spcAft>
                          <a:spcPts val="0"/>
                        </a:spcAft>
                      </a:pPr>
                      <a:r>
                        <a:rPr lang="en-US" sz="1000" b="1" dirty="0">
                          <a:effectLst/>
                          <a:latin typeface="Calibri" panose="020F0502020204030204" pitchFamily="34" charset="0"/>
                          <a:cs typeface="Calibri" panose="020F0502020204030204" pitchFamily="34" charset="0"/>
                        </a:rPr>
                        <a:t>Κα</a:t>
                      </a:r>
                      <a:r>
                        <a:rPr lang="en-US" sz="1000" b="1" dirty="0" err="1">
                          <a:effectLst/>
                          <a:latin typeface="Calibri" panose="020F0502020204030204" pitchFamily="34" charset="0"/>
                          <a:cs typeface="Calibri" panose="020F0502020204030204" pitchFamily="34" charset="0"/>
                        </a:rPr>
                        <a:t>τηγορίες</a:t>
                      </a:r>
                      <a:r>
                        <a:rPr lang="en-US" sz="1000" b="1" dirty="0">
                          <a:effectLst/>
                          <a:latin typeface="Calibri" panose="020F0502020204030204" pitchFamily="34" charset="0"/>
                          <a:cs typeface="Calibri" panose="020F0502020204030204" pitchFamily="34" charset="0"/>
                        </a:rPr>
                        <a:t> πα</a:t>
                      </a:r>
                      <a:r>
                        <a:rPr lang="en-US" sz="1000" b="1" dirty="0" err="1">
                          <a:effectLst/>
                          <a:latin typeface="Calibri" panose="020F0502020204030204" pitchFamily="34" charset="0"/>
                          <a:cs typeface="Calibri" panose="020F0502020204030204" pitchFamily="34" charset="0"/>
                        </a:rPr>
                        <a:t>ρέμ</a:t>
                      </a:r>
                      <a:r>
                        <a:rPr lang="en-US" sz="1000" b="1" dirty="0">
                          <a:effectLst/>
                          <a:latin typeface="Calibri" panose="020F0502020204030204" pitchFamily="34" charset="0"/>
                          <a:cs typeface="Calibri" panose="020F0502020204030204" pitchFamily="34" charset="0"/>
                        </a:rPr>
                        <a:t>βασης</a:t>
                      </a:r>
                      <a:endParaRPr lang="en-GB" sz="1000" b="1" dirty="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22421202"/>
                  </a:ext>
                </a:extLst>
              </a:tr>
              <a:tr h="506377">
                <a:tc>
                  <a:txBody>
                    <a:bodyPr/>
                    <a:lstStyle/>
                    <a:p>
                      <a:pPr marL="0" marR="0">
                        <a:lnSpc>
                          <a:spcPct val="107000"/>
                        </a:lnSpc>
                        <a:spcBef>
                          <a:spcPts val="0"/>
                        </a:spcBef>
                        <a:spcAft>
                          <a:spcPts val="0"/>
                        </a:spcAft>
                      </a:pPr>
                      <a:r>
                        <a:rPr lang="en-US" sz="1000" dirty="0">
                          <a:solidFill>
                            <a:srgbClr val="7030A0"/>
                          </a:solidFill>
                          <a:effectLst/>
                          <a:latin typeface="Calibri" panose="020F0502020204030204" pitchFamily="34" charset="0"/>
                          <a:cs typeface="Calibri" panose="020F0502020204030204" pitchFamily="34" charset="0"/>
                        </a:rPr>
                        <a:t>α. </a:t>
                      </a:r>
                      <a:r>
                        <a:rPr lang="en-US" sz="1000" dirty="0" err="1">
                          <a:solidFill>
                            <a:srgbClr val="7030A0"/>
                          </a:solidFill>
                          <a:effectLst/>
                          <a:latin typeface="Calibri" panose="020F0502020204030204" pitchFamily="34" charset="0"/>
                          <a:cs typeface="Calibri" panose="020F0502020204030204" pitchFamily="34" charset="0"/>
                        </a:rPr>
                        <a:t>Ανά</a:t>
                      </a:r>
                      <a:r>
                        <a:rPr lang="en-US" sz="1000" dirty="0">
                          <a:solidFill>
                            <a:srgbClr val="7030A0"/>
                          </a:solidFill>
                          <a:effectLst/>
                          <a:latin typeface="Calibri" panose="020F0502020204030204" pitchFamily="34" charset="0"/>
                          <a:cs typeface="Calibri" panose="020F0502020204030204" pitchFamily="34" charset="0"/>
                        </a:rPr>
                        <a:t>πτυξη δυναμικού (capacity building)</a:t>
                      </a:r>
                      <a:endParaRPr lang="en-GB" sz="10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dirty="0">
                          <a:effectLst/>
                          <a:latin typeface="Calibri" panose="020F0502020204030204" pitchFamily="34" charset="0"/>
                          <a:cs typeface="Calibri" panose="020F0502020204030204" pitchFamily="34" charset="0"/>
                        </a:rPr>
                        <a:t>1.α  Ανάπτυξη δυναμικού ΕΤΑΚ στους τομείς εξειδίκευσης</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dirty="0">
                          <a:effectLst/>
                          <a:latin typeface="Calibri" panose="020F0502020204030204" pitchFamily="34" charset="0"/>
                          <a:cs typeface="Calibri" panose="020F0502020204030204" pitchFamily="34" charset="0"/>
                        </a:rPr>
                        <a:t>2.α Εκκόλαψη νέων επιχειρηματικών παικτών</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a:effectLst/>
                          <a:latin typeface="Calibri" panose="020F0502020204030204" pitchFamily="34" charset="0"/>
                          <a:cs typeface="Calibri" panose="020F0502020204030204" pitchFamily="34" charset="0"/>
                        </a:rPr>
                        <a:t>3.α Ενίσχυση μηχανισμών και θεσμικού πλαισίου</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extLst>
                  <a:ext uri="{0D108BD9-81ED-4DB2-BD59-A6C34878D82A}">
                    <a16:rowId xmlns:a16="http://schemas.microsoft.com/office/drawing/2014/main" val="406819855"/>
                  </a:ext>
                </a:extLst>
              </a:tr>
              <a:tr h="415025">
                <a:tc>
                  <a:txBody>
                    <a:bodyPr/>
                    <a:lstStyle/>
                    <a:p>
                      <a:pPr marL="0" marR="0">
                        <a:lnSpc>
                          <a:spcPct val="107000"/>
                        </a:lnSpc>
                        <a:spcBef>
                          <a:spcPts val="0"/>
                        </a:spcBef>
                        <a:spcAft>
                          <a:spcPts val="0"/>
                        </a:spcAft>
                      </a:pPr>
                      <a:r>
                        <a:rPr lang="en-US" sz="1000" dirty="0">
                          <a:solidFill>
                            <a:srgbClr val="7030A0"/>
                          </a:solidFill>
                          <a:effectLst/>
                          <a:latin typeface="Calibri" panose="020F0502020204030204" pitchFamily="34" charset="0"/>
                          <a:cs typeface="Calibri" panose="020F0502020204030204" pitchFamily="34" charset="0"/>
                        </a:rPr>
                        <a:t>β. </a:t>
                      </a:r>
                      <a:r>
                        <a:rPr lang="en-US" sz="1000" dirty="0" err="1">
                          <a:solidFill>
                            <a:srgbClr val="7030A0"/>
                          </a:solidFill>
                          <a:effectLst/>
                          <a:latin typeface="Calibri" panose="020F0502020204030204" pitchFamily="34" charset="0"/>
                          <a:cs typeface="Calibri" panose="020F0502020204030204" pitchFamily="34" charset="0"/>
                        </a:rPr>
                        <a:t>Ενίσχυση</a:t>
                      </a:r>
                      <a:r>
                        <a:rPr lang="en-US" sz="1000" dirty="0">
                          <a:solidFill>
                            <a:srgbClr val="7030A0"/>
                          </a:solidFill>
                          <a:effectLst/>
                          <a:latin typeface="Calibri" panose="020F0502020204030204" pitchFamily="34" charset="0"/>
                          <a:cs typeface="Calibri" panose="020F0502020204030204" pitchFamily="34" charset="0"/>
                        </a:rPr>
                        <a:t> </a:t>
                      </a:r>
                      <a:r>
                        <a:rPr lang="en-US" sz="1000" dirty="0" err="1">
                          <a:solidFill>
                            <a:srgbClr val="7030A0"/>
                          </a:solidFill>
                          <a:effectLst/>
                          <a:latin typeface="Calibri" panose="020F0502020204030204" pitchFamily="34" charset="0"/>
                          <a:cs typeface="Calibri" panose="020F0502020204030204" pitchFamily="34" charset="0"/>
                        </a:rPr>
                        <a:t>δρ</a:t>
                      </a:r>
                      <a:r>
                        <a:rPr lang="en-US" sz="1000" dirty="0">
                          <a:solidFill>
                            <a:srgbClr val="7030A0"/>
                          </a:solidFill>
                          <a:effectLst/>
                          <a:latin typeface="Calibri" panose="020F0502020204030204" pitchFamily="34" charset="0"/>
                          <a:cs typeface="Calibri" panose="020F0502020204030204" pitchFamily="34" charset="0"/>
                        </a:rPr>
                        <a:t>αστηριοτήτων ΕΤΑΚ</a:t>
                      </a:r>
                      <a:endParaRPr lang="en-GB" sz="10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dirty="0">
                          <a:effectLst/>
                          <a:latin typeface="Calibri" panose="020F0502020204030204" pitchFamily="34" charset="0"/>
                          <a:cs typeface="Calibri" panose="020F0502020204030204" pitchFamily="34" charset="0"/>
                        </a:rPr>
                        <a:t>1.β Ενίσχυση δραστηριοτήτων ΕΤΑΚ και νησίδων αριστείας</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a:effectLst/>
                          <a:latin typeface="Calibri" panose="020F0502020204030204" pitchFamily="34" charset="0"/>
                          <a:cs typeface="Calibri" panose="020F0502020204030204" pitchFamily="34" charset="0"/>
                        </a:rPr>
                        <a:t>2.β Ενίσχυση της ενδογενούς έρευνας και καινοτομίας στις επιχειρήσεις</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a:effectLst/>
                          <a:latin typeface="Calibri" panose="020F0502020204030204" pitchFamily="34" charset="0"/>
                          <a:cs typeface="Calibri" panose="020F0502020204030204" pitchFamily="34" charset="0"/>
                        </a:rPr>
                        <a:t>3.β Ενίσχυση της ζήτησης για καινοτομία από τη δημόσια διοίκηση</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extLst>
                  <a:ext uri="{0D108BD9-81ED-4DB2-BD59-A6C34878D82A}">
                    <a16:rowId xmlns:a16="http://schemas.microsoft.com/office/drawing/2014/main" val="4179052834"/>
                  </a:ext>
                </a:extLst>
              </a:tr>
              <a:tr h="415025">
                <a:tc>
                  <a:txBody>
                    <a:bodyPr/>
                    <a:lstStyle/>
                    <a:p>
                      <a:pPr marL="0" marR="0">
                        <a:lnSpc>
                          <a:spcPct val="107000"/>
                        </a:lnSpc>
                        <a:spcBef>
                          <a:spcPts val="0"/>
                        </a:spcBef>
                        <a:spcAft>
                          <a:spcPts val="0"/>
                        </a:spcAft>
                      </a:pPr>
                      <a:r>
                        <a:rPr lang="el-GR" sz="1000" dirty="0">
                          <a:solidFill>
                            <a:srgbClr val="7030A0"/>
                          </a:solidFill>
                          <a:effectLst/>
                          <a:latin typeface="Calibri" panose="020F0502020204030204" pitchFamily="34" charset="0"/>
                          <a:cs typeface="Calibri" panose="020F0502020204030204" pitchFamily="34" charset="0"/>
                        </a:rPr>
                        <a:t>γ. Μηχανισμοί και δομές υποστήριξης</a:t>
                      </a:r>
                      <a:endParaRPr lang="en-GB" sz="10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a:effectLst/>
                          <a:latin typeface="Calibri" panose="020F0502020204030204" pitchFamily="34" charset="0"/>
                          <a:cs typeface="Calibri" panose="020F0502020204030204" pitchFamily="34" charset="0"/>
                        </a:rPr>
                        <a:t>1.γ Ενίσχυση (υπό)δομών δικτύωσης</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a:effectLst/>
                          <a:latin typeface="Calibri" panose="020F0502020204030204" pitchFamily="34" charset="0"/>
                          <a:cs typeface="Calibri" panose="020F0502020204030204" pitchFamily="34" charset="0"/>
                        </a:rPr>
                        <a:t>2.γ Υποδομές και μηχανισμοί στήριξης καινοτόμου επιχειρηματικότητας</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tc>
                  <a:txBody>
                    <a:bodyPr/>
                    <a:lstStyle/>
                    <a:p>
                      <a:pPr marL="0" marR="0">
                        <a:lnSpc>
                          <a:spcPct val="107000"/>
                        </a:lnSpc>
                        <a:spcBef>
                          <a:spcPts val="0"/>
                        </a:spcBef>
                        <a:spcAft>
                          <a:spcPts val="0"/>
                        </a:spcAft>
                      </a:pPr>
                      <a:r>
                        <a:rPr lang="el-GR" sz="1000">
                          <a:effectLst/>
                          <a:latin typeface="Calibri" panose="020F0502020204030204" pitchFamily="34" charset="0"/>
                          <a:cs typeface="Calibri" panose="020F0502020204030204" pitchFamily="34" charset="0"/>
                        </a:rPr>
                        <a:t>3.γ Μηχανισμοί Επιχειρηματικής Ανακάλυψης και Τεκμηρίωσης</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tc>
                <a:extLst>
                  <a:ext uri="{0D108BD9-81ED-4DB2-BD59-A6C34878D82A}">
                    <a16:rowId xmlns:a16="http://schemas.microsoft.com/office/drawing/2014/main" val="3892661418"/>
                  </a:ext>
                </a:extLst>
              </a:tr>
              <a:tr h="234713">
                <a:tc>
                  <a:txBody>
                    <a:bodyPr/>
                    <a:lstStyle/>
                    <a:p>
                      <a:pPr marL="0" marR="0">
                        <a:lnSpc>
                          <a:spcPct val="107000"/>
                        </a:lnSpc>
                        <a:spcBef>
                          <a:spcPts val="0"/>
                        </a:spcBef>
                        <a:spcAft>
                          <a:spcPts val="0"/>
                        </a:spcAft>
                      </a:pPr>
                      <a:r>
                        <a:rPr lang="en-US" sz="1000" dirty="0">
                          <a:solidFill>
                            <a:srgbClr val="7030A0"/>
                          </a:solidFill>
                          <a:effectLst/>
                          <a:latin typeface="Calibri" panose="020F0502020204030204" pitchFamily="34" charset="0"/>
                          <a:cs typeface="Calibri" panose="020F0502020204030204" pitchFamily="34" charset="0"/>
                        </a:rPr>
                        <a:t>δ. </a:t>
                      </a:r>
                      <a:r>
                        <a:rPr lang="en-US" sz="1000" dirty="0" err="1">
                          <a:solidFill>
                            <a:srgbClr val="7030A0"/>
                          </a:solidFill>
                          <a:effectLst/>
                          <a:latin typeface="Calibri" panose="020F0502020204030204" pitchFamily="34" charset="0"/>
                          <a:cs typeface="Calibri" panose="020F0502020204030204" pitchFamily="34" charset="0"/>
                        </a:rPr>
                        <a:t>Εξωστρέφει</a:t>
                      </a:r>
                      <a:r>
                        <a:rPr lang="en-US" sz="1000" dirty="0">
                          <a:solidFill>
                            <a:srgbClr val="7030A0"/>
                          </a:solidFill>
                          <a:effectLst/>
                          <a:latin typeface="Calibri" panose="020F0502020204030204" pitchFamily="34" charset="0"/>
                          <a:cs typeface="Calibri" panose="020F0502020204030204" pitchFamily="34" charset="0"/>
                        </a:rPr>
                        <a:t>α και δικτύωση</a:t>
                      </a:r>
                      <a:endParaRPr lang="en-GB" sz="10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B w="12700" cap="flat" cmpd="sng" algn="ctr">
                      <a:solidFill>
                        <a:srgbClr val="886B48"/>
                      </a:solidFill>
                      <a:prstDash val="solid"/>
                      <a:round/>
                      <a:headEnd type="none" w="med" len="med"/>
                      <a:tailEnd type="none" w="med" len="med"/>
                    </a:lnB>
                  </a:tcPr>
                </a:tc>
                <a:tc>
                  <a:txBody>
                    <a:bodyPr/>
                    <a:lstStyle/>
                    <a:p>
                      <a:pPr marL="0" marR="0">
                        <a:lnSpc>
                          <a:spcPct val="107000"/>
                        </a:lnSpc>
                        <a:spcBef>
                          <a:spcPts val="0"/>
                        </a:spcBef>
                        <a:spcAft>
                          <a:spcPts val="0"/>
                        </a:spcAft>
                      </a:pPr>
                      <a:r>
                        <a:rPr lang="el-GR" sz="1000">
                          <a:effectLst/>
                          <a:latin typeface="Calibri" panose="020F0502020204030204" pitchFamily="34" charset="0"/>
                          <a:cs typeface="Calibri" panose="020F0502020204030204" pitchFamily="34" charset="0"/>
                        </a:rPr>
                        <a:t>1.δ Διασύνδεση και συνεργασία σε ΕΤΑΚ</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B w="12700" cap="flat" cmpd="sng" algn="ctr">
                      <a:solidFill>
                        <a:srgbClr val="886B48"/>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cs typeface="Calibri" panose="020F0502020204030204" pitchFamily="34" charset="0"/>
                        </a:rPr>
                        <a:t>2.δ Επ</a:t>
                      </a:r>
                      <a:r>
                        <a:rPr lang="en-US" sz="1000" dirty="0" err="1">
                          <a:effectLst/>
                          <a:latin typeface="Calibri" panose="020F0502020204030204" pitchFamily="34" charset="0"/>
                          <a:cs typeface="Calibri" panose="020F0502020204030204" pitchFamily="34" charset="0"/>
                        </a:rPr>
                        <a:t>ιχειρημ</a:t>
                      </a:r>
                      <a:r>
                        <a:rPr lang="en-US" sz="1000" dirty="0">
                          <a:effectLst/>
                          <a:latin typeface="Calibri" panose="020F0502020204030204" pitchFamily="34" charset="0"/>
                          <a:cs typeface="Calibri" panose="020F0502020204030204" pitchFamily="34" charset="0"/>
                        </a:rPr>
                        <a:t>ατική εξωστρέφεια</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B w="12700" cap="flat" cmpd="sng" algn="ctr">
                      <a:solidFill>
                        <a:srgbClr val="886B48"/>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cs typeface="Calibri" panose="020F0502020204030204" pitchFamily="34" charset="0"/>
                        </a:rPr>
                        <a:t>3.δ </a:t>
                      </a:r>
                      <a:r>
                        <a:rPr lang="en-US" sz="1000" dirty="0" err="1">
                          <a:effectLst/>
                          <a:latin typeface="Calibri" panose="020F0502020204030204" pitchFamily="34" charset="0"/>
                          <a:cs typeface="Calibri" panose="020F0502020204030204" pitchFamily="34" charset="0"/>
                        </a:rPr>
                        <a:t>Ανά</a:t>
                      </a:r>
                      <a:r>
                        <a:rPr lang="en-US" sz="1000" dirty="0">
                          <a:effectLst/>
                          <a:latin typeface="Calibri" panose="020F0502020204030204" pitchFamily="34" charset="0"/>
                          <a:cs typeface="Calibri" panose="020F0502020204030204" pitchFamily="34" charset="0"/>
                        </a:rPr>
                        <a:t>πτυξη Καινοτομικής κουλτούρας</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5375" marR="25375" marT="25375" marB="25375" anchor="ctr">
                    <a:lnB w="12700" cap="flat" cmpd="sng" algn="ctr">
                      <a:solidFill>
                        <a:srgbClr val="886B48"/>
                      </a:solidFill>
                      <a:prstDash val="solid"/>
                      <a:round/>
                      <a:headEnd type="none" w="med" len="med"/>
                      <a:tailEnd type="none" w="med" len="med"/>
                    </a:lnB>
                  </a:tcPr>
                </a:tc>
                <a:extLst>
                  <a:ext uri="{0D108BD9-81ED-4DB2-BD59-A6C34878D82A}">
                    <a16:rowId xmlns:a16="http://schemas.microsoft.com/office/drawing/2014/main" val="2639997928"/>
                  </a:ext>
                </a:extLst>
              </a:tr>
            </a:tbl>
          </a:graphicData>
        </a:graphic>
      </p:graphicFrame>
      <p:sp>
        <p:nvSpPr>
          <p:cNvPr id="10" name="TextBox 9">
            <a:extLst>
              <a:ext uri="{FF2B5EF4-FFF2-40B4-BE49-F238E27FC236}">
                <a16:creationId xmlns:a16="http://schemas.microsoft.com/office/drawing/2014/main" id="{FC7F9CB4-4B34-EF6A-3EDB-16C9D155D8D5}"/>
              </a:ext>
            </a:extLst>
          </p:cNvPr>
          <p:cNvSpPr txBox="1"/>
          <p:nvPr/>
        </p:nvSpPr>
        <p:spPr>
          <a:xfrm>
            <a:off x="499852" y="3063085"/>
            <a:ext cx="8863860" cy="646331"/>
          </a:xfrm>
          <a:prstGeom prst="rect">
            <a:avLst/>
          </a:prstGeom>
          <a:solidFill>
            <a:schemeClr val="bg1">
              <a:lumMod val="95000"/>
            </a:schemeClr>
          </a:solidFill>
        </p:spPr>
        <p:txBody>
          <a:bodyPr wrap="square">
            <a:spAutoFit/>
          </a:bodyPr>
          <a:lstStyle/>
          <a:p>
            <a:pPr algn="ctr"/>
            <a:r>
              <a:rPr lang="el-GR" sz="1200" b="1" dirty="0">
                <a:solidFill>
                  <a:schemeClr val="accent2">
                    <a:lumMod val="75000"/>
                  </a:schemeClr>
                </a:solidFill>
              </a:rPr>
              <a:t>Αρχιτεκτονική της  ΕΣΕΕ 2014-2020 </a:t>
            </a:r>
          </a:p>
          <a:p>
            <a:pPr algn="ctr"/>
            <a:r>
              <a:rPr lang="el-GR" sz="1200" dirty="0">
                <a:effectLst/>
                <a:latin typeface="Calibri" panose="020F0502020204030204" pitchFamily="34" charset="0"/>
                <a:ea typeface="Calibri" panose="020F0502020204030204" pitchFamily="34" charset="0"/>
                <a:cs typeface="Arial" panose="020B0604020202020204" pitchFamily="34" charset="0"/>
              </a:rPr>
              <a:t>Η ΕΣΕΕ 2014-2020 δομήθηκε στη βάση </a:t>
            </a:r>
            <a:r>
              <a:rPr lang="el-GR" sz="12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τριών Στρατηγικών Επιλογών </a:t>
            </a:r>
            <a:r>
              <a:rPr lang="el-GR" sz="1200" dirty="0">
                <a:effectLst/>
                <a:latin typeface="Calibri" panose="020F0502020204030204" pitchFamily="34" charset="0"/>
                <a:ea typeface="Calibri" panose="020F0502020204030204" pitchFamily="34" charset="0"/>
                <a:cs typeface="Arial" panose="020B0604020202020204" pitchFamily="34" charset="0"/>
              </a:rPr>
              <a:t>και </a:t>
            </a:r>
            <a:r>
              <a:rPr lang="el-GR"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τεσσάρων αξόνων προτεραιότητας </a:t>
            </a:r>
            <a:r>
              <a:rPr lang="el-GR" sz="1200" dirty="0">
                <a:effectLst/>
                <a:latin typeface="Calibri" panose="020F0502020204030204" pitchFamily="34" charset="0"/>
                <a:ea typeface="Calibri" panose="020F0502020204030204" pitchFamily="34" charset="0"/>
                <a:cs typeface="Arial" panose="020B0604020202020204" pitchFamily="34" charset="0"/>
              </a:rPr>
              <a:t>που «</a:t>
            </a:r>
            <a:r>
              <a:rPr lang="el-GR" sz="1200" b="1" dirty="0">
                <a:effectLst/>
                <a:latin typeface="Calibri" panose="020F0502020204030204" pitchFamily="34" charset="0"/>
                <a:ea typeface="Calibri" panose="020F0502020204030204" pitchFamily="34" charset="0"/>
                <a:cs typeface="Arial" panose="020B0604020202020204" pitchFamily="34" charset="0"/>
              </a:rPr>
              <a:t>τέμνουν εγκάρσια</a:t>
            </a:r>
            <a:r>
              <a:rPr lang="el-GR" sz="1200" dirty="0">
                <a:effectLst/>
                <a:latin typeface="Calibri" panose="020F0502020204030204" pitchFamily="34" charset="0"/>
                <a:ea typeface="Calibri" panose="020F0502020204030204" pitchFamily="34" charset="0"/>
                <a:cs typeface="Arial" panose="020B0604020202020204" pitchFamily="34" charset="0"/>
              </a:rPr>
              <a:t>» τις Στρατηγικές Επιλογές </a:t>
            </a:r>
            <a:endParaRPr lang="en-GB" sz="1200" dirty="0"/>
          </a:p>
        </p:txBody>
      </p:sp>
    </p:spTree>
    <p:extLst>
      <p:ext uri="{BB962C8B-B14F-4D97-AF65-F5344CB8AC3E}">
        <p14:creationId xmlns:p14="http://schemas.microsoft.com/office/powerpoint/2010/main" val="70581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D6A89A-3A54-4137-36C5-ED88D5757E63}"/>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2" name="TextBox 1">
            <a:extLst>
              <a:ext uri="{FF2B5EF4-FFF2-40B4-BE49-F238E27FC236}">
                <a16:creationId xmlns:a16="http://schemas.microsoft.com/office/drawing/2014/main" id="{7B33A4F9-0442-F8BA-2087-09A92230C34E}"/>
              </a:ext>
            </a:extLst>
          </p:cNvPr>
          <p:cNvSpPr txBox="1"/>
          <p:nvPr/>
        </p:nvSpPr>
        <p:spPr>
          <a:xfrm>
            <a:off x="166923" y="3622027"/>
            <a:ext cx="5991965" cy="2717347"/>
          </a:xfrm>
          <a:prstGeom prst="rect">
            <a:avLst/>
          </a:prstGeom>
          <a:solidFill>
            <a:srgbClr val="FFE9CA"/>
          </a:solidFill>
        </p:spPr>
        <p:txBody>
          <a:bodyPr wrap="square">
            <a:spAutoFit/>
          </a:bodyPr>
          <a:lstStyle/>
          <a:p>
            <a:pPr algn="just">
              <a:lnSpc>
                <a:spcPts val="1200"/>
              </a:lnSpc>
              <a:spcAft>
                <a:spcPts val="600"/>
              </a:spcAft>
              <a:buSzPct val="120000"/>
            </a:pPr>
            <a:r>
              <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Ως </a:t>
            </a:r>
            <a:r>
              <a:rPr lang="el-G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αποτέλεσμα όλης αυτής της διεργασίας  αναγνωρίστηκαν οι παρακάτω τομείς προτεραιότητας</a:t>
            </a:r>
            <a:r>
              <a:rPr lang="el-G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l-GR" sz="1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200"/>
              </a:lnSpc>
              <a:spcAft>
                <a:spcPts val="600"/>
              </a:spcAft>
              <a:buClr>
                <a:srgbClr val="C00000"/>
              </a:buClr>
              <a:buFont typeface="Wingdings" panose="05000000000000000000" pitchFamily="2" charset="2"/>
              <a:buChar char="§"/>
              <a:tabLst>
                <a:tab pos="457200" algn="l"/>
              </a:tabLs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1" descr="A diagram of a variety of circles&#10;&#10;Description automatically generated">
            <a:extLst>
              <a:ext uri="{FF2B5EF4-FFF2-40B4-BE49-F238E27FC236}">
                <a16:creationId xmlns:a16="http://schemas.microsoft.com/office/drawing/2014/main" id="{7B03111E-05B5-12DD-34E2-5C0DA7E4D6C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0724" y="1327131"/>
            <a:ext cx="2618362" cy="2101869"/>
          </a:xfrm>
          <a:prstGeom prst="rect">
            <a:avLst/>
          </a:prstGeom>
          <a:noFill/>
          <a:ln>
            <a:noFill/>
          </a:ln>
        </p:spPr>
      </p:pic>
      <p:sp>
        <p:nvSpPr>
          <p:cNvPr id="6" name="TextBox 5">
            <a:extLst>
              <a:ext uri="{FF2B5EF4-FFF2-40B4-BE49-F238E27FC236}">
                <a16:creationId xmlns:a16="http://schemas.microsoft.com/office/drawing/2014/main" id="{AF237BA0-2A81-F33A-FD39-8397656BBE2B}"/>
              </a:ext>
            </a:extLst>
          </p:cNvPr>
          <p:cNvSpPr txBox="1"/>
          <p:nvPr/>
        </p:nvSpPr>
        <p:spPr>
          <a:xfrm>
            <a:off x="142915" y="1286212"/>
            <a:ext cx="3357809" cy="2255682"/>
          </a:xfrm>
          <a:prstGeom prst="rect">
            <a:avLst/>
          </a:prstGeom>
          <a:noFill/>
        </p:spPr>
        <p:txBody>
          <a:bodyPr wrap="square">
            <a:spAutoFit/>
          </a:bodyPr>
          <a:lstStyle/>
          <a:p>
            <a:pPr algn="just">
              <a:lnSpc>
                <a:spcPts val="1200"/>
              </a:lnSpc>
              <a:spcBef>
                <a:spcPts val="600"/>
              </a:spcBef>
              <a:buSzPct val="120000"/>
            </a:pPr>
            <a:r>
              <a:rPr lang="el-GR" sz="1400" b="1" dirty="0">
                <a:effectLst/>
                <a:latin typeface="Calibri" panose="020F0502020204030204" pitchFamily="34" charset="0"/>
                <a:ea typeface="Calibri" panose="020F0502020204030204" pitchFamily="34" charset="0"/>
                <a:cs typeface="Calibri" panose="020F0502020204030204" pitchFamily="34" charset="0"/>
              </a:rPr>
              <a:t>Η ΔΕΑ είναι μια διαδικασία μάθησης στην οποία συμμετέχουν οι αντιπρόσωποι της τετραπλής έλικας</a:t>
            </a:r>
            <a:r>
              <a:rPr lang="el-GR" sz="1400" dirty="0">
                <a:effectLst/>
                <a:latin typeface="Calibri" panose="020F0502020204030204" pitchFamily="34" charset="0"/>
                <a:ea typeface="Calibri" panose="020F0502020204030204" pitchFamily="34" charset="0"/>
                <a:cs typeface="Calibri" panose="020F0502020204030204" pitchFamily="34" charset="0"/>
              </a:rPr>
              <a:t>, η οποία περιλαμβάνει:</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2438" lvl="0" indent="-187325" algn="just">
              <a:lnSpc>
                <a:spcPts val="1200"/>
              </a:lnSpc>
              <a:spcBef>
                <a:spcPts val="600"/>
              </a:spcBef>
              <a:buClr>
                <a:srgbClr val="B12128"/>
              </a:buClr>
              <a:buFont typeface="Wingdings" panose="05000000000000000000" pitchFamily="2"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τον επιχειρηματικό τομέα,</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2438" lvl="0" indent="-187325" algn="just">
              <a:lnSpc>
                <a:spcPts val="1200"/>
              </a:lnSpc>
              <a:spcBef>
                <a:spcPts val="600"/>
              </a:spcBef>
              <a:buClr>
                <a:srgbClr val="B12128"/>
              </a:buClr>
              <a:buFont typeface="Symbol" panose="05050102010706020507" pitchFamily="18"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τα ερευνητικά / ακαδημαϊκά κέντρα,</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2438" lvl="0" indent="-187325" algn="just">
              <a:lnSpc>
                <a:spcPts val="1200"/>
              </a:lnSpc>
              <a:spcBef>
                <a:spcPts val="600"/>
              </a:spcBef>
              <a:buClr>
                <a:srgbClr val="B12128"/>
              </a:buClr>
              <a:buFont typeface="Symbol" panose="05050102010706020507" pitchFamily="18"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τον δημόσιο τομέα και</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2438" lvl="0" indent="-187325" algn="just">
              <a:lnSpc>
                <a:spcPts val="1200"/>
              </a:lnSpc>
              <a:spcBef>
                <a:spcPts val="600"/>
              </a:spcBef>
              <a:buClr>
                <a:srgbClr val="B12128"/>
              </a:buClr>
              <a:buFont typeface="Symbol" panose="05050102010706020507" pitchFamily="18" charset="2"/>
              <a:buChar char=""/>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οργανώσεις της κοινωνίας των πολιτών, όπου οι εμπλεκόμενοι φορείς ανακαλύπτουν και παράγουν πληροφορίες σχετικά με νέες δραστηριότητες και πιθανές ευκαιρίες.</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Content Placeholder 10">
            <a:extLst>
              <a:ext uri="{FF2B5EF4-FFF2-40B4-BE49-F238E27FC236}">
                <a16:creationId xmlns:a16="http://schemas.microsoft.com/office/drawing/2014/main" id="{B4DC792E-B178-8A0E-E923-DC8EE54190D5}"/>
              </a:ext>
            </a:extLst>
          </p:cNvPr>
          <p:cNvSpPr txBox="1">
            <a:spLocks/>
          </p:cNvSpPr>
          <p:nvPr/>
        </p:nvSpPr>
        <p:spPr>
          <a:xfrm>
            <a:off x="6262181" y="1362612"/>
            <a:ext cx="3500904" cy="4976762"/>
          </a:xfrm>
          <a:prstGeom prst="rect">
            <a:avLst/>
          </a:prstGeom>
          <a:solidFill>
            <a:schemeClr val="bg1">
              <a:lumMod val="95000"/>
            </a:schemeClr>
          </a:solid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nSpc>
                <a:spcPts val="1200"/>
              </a:lnSpc>
              <a:spcBef>
                <a:spcPts val="600"/>
              </a:spcBef>
              <a:buClr>
                <a:srgbClr val="C00000"/>
              </a:buClr>
              <a:buFont typeface="Wingdings" panose="05000000000000000000" pitchFamily="2" charset="2"/>
              <a:buChar char="§"/>
            </a:pPr>
            <a:r>
              <a:rPr lang="el-GR" sz="1100" dirty="0">
                <a:latin typeface="Calibri" panose="020F0502020204030204" pitchFamily="34" charset="0"/>
                <a:ea typeface="Calibri" panose="020F0502020204030204" pitchFamily="34" charset="0"/>
                <a:cs typeface="Calibri" panose="020F0502020204030204" pitchFamily="34" charset="0"/>
              </a:rPr>
              <a:t>Για την επίτευξη των στόχων της ΕΣΕΕ 2014-2020, σχεδιάστηκε το Σύστημα Διακυβέρνησης και η διασύνδεσή του με τις Περιφερειακές Στρατηγικές Έξυπνης Εξειδίκευσης </a:t>
            </a:r>
          </a:p>
          <a:p>
            <a:pPr>
              <a:lnSpc>
                <a:spcPts val="1200"/>
              </a:lnSpc>
              <a:spcBef>
                <a:spcPts val="600"/>
              </a:spcBef>
              <a:buClr>
                <a:srgbClr val="C00000"/>
              </a:buClr>
              <a:buFont typeface="Wingdings" panose="05000000000000000000" pitchFamily="2" charset="2"/>
              <a:buChar char="§"/>
            </a:pPr>
            <a:r>
              <a:rPr lang="el-GR" sz="1100" dirty="0">
                <a:latin typeface="Calibri" panose="020F0502020204030204" pitchFamily="34" charset="0"/>
                <a:ea typeface="Calibri" panose="020F0502020204030204" pitchFamily="34" charset="0"/>
                <a:cs typeface="Calibri" panose="020F0502020204030204" pitchFamily="34" charset="0"/>
              </a:rPr>
              <a:t>Με το εν λόγω σύστημα επιδιώκεται η εξασφάλιση της ενεργούς συμμετοχής των εκπροσώπων όλων των εμπλεκομένων, καθώς και ο αποτελεσματικός συντονισμός μεταξύ των φορέων της κεντρικής διοίκησης και του περιφερειακού επιπέδου λειτουργίας του συστήματος</a:t>
            </a:r>
          </a:p>
          <a:p>
            <a:pPr>
              <a:lnSpc>
                <a:spcPts val="1200"/>
              </a:lnSpc>
              <a:spcBef>
                <a:spcPts val="600"/>
              </a:spcBef>
              <a:buClr>
                <a:srgbClr val="C00000"/>
              </a:buClr>
              <a:buFont typeface="Wingdings" panose="05000000000000000000" pitchFamily="2" charset="2"/>
              <a:buChar char="§"/>
            </a:pPr>
            <a:r>
              <a:rPr lang="el-GR" sz="1100" dirty="0">
                <a:latin typeface="Calibri" panose="020F0502020204030204" pitchFamily="34" charset="0"/>
                <a:ea typeface="Calibri" panose="020F0502020204030204" pitchFamily="34" charset="0"/>
                <a:cs typeface="Calibri" panose="020F0502020204030204" pitchFamily="34" charset="0"/>
              </a:rPr>
              <a:t>Στόχος ήταν οι περιφερειακές στρατηγικές RIS3, να αλληλοεπιδρούν με την Εθνική Στρατηγική RIS3 στις προτεραιότητες της έρευνας, της τεχνολογικής ανάπτυξης και της καινοτομίας και να εξειδικεύουν τον σχεδιασμό, σύμφωνα με τα αποτελέσματα της ΔΕΑ</a:t>
            </a:r>
            <a:endParaRPr lang="en-GB" sz="1100" b="1" i="1" dirty="0">
              <a:latin typeface="Calibri" panose="020F0502020204030204" pitchFamily="34" charset="0"/>
              <a:cs typeface="Calibri" panose="020F0502020204030204" pitchFamily="34" charset="0"/>
            </a:endParaRPr>
          </a:p>
        </p:txBody>
      </p:sp>
      <p:pic>
        <p:nvPicPr>
          <p:cNvPr id="9" name="Picture 7" descr="Diagram&#10;&#10;Description automatically generated">
            <a:extLst>
              <a:ext uri="{FF2B5EF4-FFF2-40B4-BE49-F238E27FC236}">
                <a16:creationId xmlns:a16="http://schemas.microsoft.com/office/drawing/2014/main" id="{19C3AA1E-0296-7520-0400-06E1FFF05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697" y="4138338"/>
            <a:ext cx="3138783" cy="2111083"/>
          </a:xfrm>
          <a:prstGeom prst="rect">
            <a:avLst/>
          </a:prstGeom>
        </p:spPr>
      </p:pic>
      <p:sp>
        <p:nvSpPr>
          <p:cNvPr id="10" name="TextBox 9">
            <a:extLst>
              <a:ext uri="{FF2B5EF4-FFF2-40B4-BE49-F238E27FC236}">
                <a16:creationId xmlns:a16="http://schemas.microsoft.com/office/drawing/2014/main" id="{40BF9042-D4BE-10E9-053C-3F6EB3383221}"/>
              </a:ext>
            </a:extLst>
          </p:cNvPr>
          <p:cNvSpPr txBox="1"/>
          <p:nvPr/>
        </p:nvSpPr>
        <p:spPr>
          <a:xfrm>
            <a:off x="3905207" y="554400"/>
            <a:ext cx="6133288" cy="400110"/>
          </a:xfrm>
          <a:prstGeom prst="rect">
            <a:avLst/>
          </a:prstGeom>
          <a:noFill/>
        </p:spPr>
        <p:txBody>
          <a:bodyPr wrap="square">
            <a:spAutoFit/>
          </a:bodyPr>
          <a:lstStyle/>
          <a:p>
            <a:r>
              <a:rPr lang="el-GR" sz="2000" b="1" dirty="0"/>
              <a:t>Η Διαδικασία της Επιχειρηματικής Ανακάλυψης</a:t>
            </a:r>
          </a:p>
        </p:txBody>
      </p:sp>
      <p:pic>
        <p:nvPicPr>
          <p:cNvPr id="11" name="Εικόνα 10">
            <a:extLst>
              <a:ext uri="{FF2B5EF4-FFF2-40B4-BE49-F238E27FC236}">
                <a16:creationId xmlns:a16="http://schemas.microsoft.com/office/drawing/2014/main" id="{9F014B4A-442E-C23F-28BD-9173288871D7}"/>
              </a:ext>
            </a:extLst>
          </p:cNvPr>
          <p:cNvPicPr>
            <a:picLocks noChangeAspect="1"/>
          </p:cNvPicPr>
          <p:nvPr/>
        </p:nvPicPr>
        <p:blipFill>
          <a:blip r:embed="rId4"/>
          <a:stretch>
            <a:fillRect/>
          </a:stretch>
        </p:blipFill>
        <p:spPr>
          <a:xfrm>
            <a:off x="1038178" y="4052739"/>
            <a:ext cx="4249454" cy="2094124"/>
          </a:xfrm>
          <a:prstGeom prst="rect">
            <a:avLst/>
          </a:prstGeom>
        </p:spPr>
      </p:pic>
    </p:spTree>
    <p:extLst>
      <p:ext uri="{BB962C8B-B14F-4D97-AF65-F5344CB8AC3E}">
        <p14:creationId xmlns:p14="http://schemas.microsoft.com/office/powerpoint/2010/main" val="160173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8" name="TextBox 7">
            <a:extLst>
              <a:ext uri="{FF2B5EF4-FFF2-40B4-BE49-F238E27FC236}">
                <a16:creationId xmlns:a16="http://schemas.microsoft.com/office/drawing/2014/main" id="{CFA240E5-9634-A443-F21E-FB5D7E2C7C38}"/>
              </a:ext>
            </a:extLst>
          </p:cNvPr>
          <p:cNvSpPr txBox="1"/>
          <p:nvPr/>
        </p:nvSpPr>
        <p:spPr>
          <a:xfrm>
            <a:off x="284532" y="1293831"/>
            <a:ext cx="9336936" cy="5683607"/>
          </a:xfrm>
          <a:prstGeom prst="rect">
            <a:avLst/>
          </a:prstGeom>
          <a:noFill/>
        </p:spPr>
        <p:txBody>
          <a:bodyPr wrap="square" numCol="1">
            <a:spAutoFit/>
          </a:bodyPr>
          <a:lstStyle/>
          <a:p>
            <a:pPr>
              <a:lnSpc>
                <a:spcPts val="1400"/>
              </a:lnSpc>
              <a:spcBef>
                <a:spcPts val="1200"/>
              </a:spcBef>
            </a:pPr>
            <a:r>
              <a:rPr lang="el-GR" sz="1400" dirty="0"/>
              <a:t>Ο σχεδιασμός της ΕΣΕΕ βασίστηκε πάνω στην </a:t>
            </a:r>
            <a:r>
              <a:rPr lang="el-GR" sz="1400" b="1" dirty="0"/>
              <a:t>εφαρμογή της τετραπλής έλικας και ο τρόπος του σχεδιασμού της αναδεικνύει το καινοτόμο του ίδιου του εγχειρήματος</a:t>
            </a:r>
            <a:r>
              <a:rPr lang="el-GR" sz="1400" dirty="0"/>
              <a:t> (</a:t>
            </a:r>
            <a:r>
              <a:rPr lang="en-US" sz="1400" dirty="0"/>
              <a:t>co-design)</a:t>
            </a:r>
            <a:r>
              <a:rPr lang="el-GR" sz="1400" dirty="0"/>
              <a:t> </a:t>
            </a:r>
          </a:p>
          <a:p>
            <a:pPr>
              <a:lnSpc>
                <a:spcPts val="1400"/>
              </a:lnSpc>
              <a:spcBef>
                <a:spcPts val="1200"/>
              </a:spcBef>
            </a:pPr>
            <a:r>
              <a:rPr lang="el-GR" sz="1400" dirty="0"/>
              <a:t>Ο </a:t>
            </a:r>
            <a:r>
              <a:rPr lang="el-GR" sz="1400" b="1" dirty="0"/>
              <a:t>σχεδιασμός ευθυγραμμίστηκε πλήρως με  τα βήματα της ‘κεντρικής’ μεθοδολογίας και τις βασικές προδιαγραφές που έθεσε η ΕΕ</a:t>
            </a:r>
            <a:r>
              <a:rPr lang="el-GR" sz="1400" dirty="0"/>
              <a:t> ήτοι: </a:t>
            </a:r>
          </a:p>
          <a:p>
            <a:pPr>
              <a:lnSpc>
                <a:spcPts val="1400"/>
              </a:lnSpc>
              <a:spcBef>
                <a:spcPts val="1200"/>
              </a:spcBef>
            </a:pPr>
            <a:endParaRPr lang="el-GR" sz="1400" dirty="0"/>
          </a:p>
          <a:p>
            <a:pPr>
              <a:lnSpc>
                <a:spcPts val="1400"/>
              </a:lnSpc>
              <a:spcBef>
                <a:spcPts val="1200"/>
              </a:spcBef>
            </a:pPr>
            <a:endParaRPr lang="en-US" sz="1400" dirty="0"/>
          </a:p>
          <a:p>
            <a:pPr>
              <a:lnSpc>
                <a:spcPts val="1400"/>
              </a:lnSpc>
              <a:spcBef>
                <a:spcPts val="1200"/>
              </a:spcBef>
            </a:pPr>
            <a:endParaRPr lang="el-GR" sz="1400" dirty="0"/>
          </a:p>
          <a:p>
            <a:pPr>
              <a:lnSpc>
                <a:spcPts val="1400"/>
              </a:lnSpc>
              <a:spcBef>
                <a:spcPts val="1200"/>
              </a:spcBef>
            </a:pPr>
            <a:endParaRPr lang="el-GR" sz="1400" dirty="0"/>
          </a:p>
          <a:p>
            <a:pPr>
              <a:lnSpc>
                <a:spcPts val="1400"/>
              </a:lnSpc>
              <a:spcBef>
                <a:spcPts val="1200"/>
              </a:spcBef>
            </a:pPr>
            <a:endParaRPr lang="el-GR" sz="1400" dirty="0"/>
          </a:p>
          <a:p>
            <a:pPr>
              <a:lnSpc>
                <a:spcPts val="1400"/>
              </a:lnSpc>
              <a:spcBef>
                <a:spcPts val="1200"/>
              </a:spcBef>
            </a:pPr>
            <a:endParaRPr lang="el-GR" sz="1400" dirty="0"/>
          </a:p>
          <a:p>
            <a:pPr>
              <a:lnSpc>
                <a:spcPts val="1400"/>
              </a:lnSpc>
              <a:spcBef>
                <a:spcPts val="1200"/>
              </a:spcBef>
            </a:pPr>
            <a:endParaRPr lang="el-GR" sz="1400" dirty="0"/>
          </a:p>
          <a:p>
            <a:pPr>
              <a:lnSpc>
                <a:spcPts val="1400"/>
              </a:lnSpc>
              <a:spcBef>
                <a:spcPts val="1200"/>
              </a:spcBef>
            </a:pPr>
            <a:endParaRPr lang="en-US" sz="1400" dirty="0"/>
          </a:p>
          <a:p>
            <a:pPr>
              <a:lnSpc>
                <a:spcPts val="1400"/>
              </a:lnSpc>
              <a:spcBef>
                <a:spcPts val="1200"/>
              </a:spcBef>
            </a:pPr>
            <a:endParaRPr lang="en-US" sz="1400" dirty="0"/>
          </a:p>
          <a:p>
            <a:pPr>
              <a:lnSpc>
                <a:spcPts val="1400"/>
              </a:lnSpc>
              <a:spcBef>
                <a:spcPts val="1200"/>
              </a:spcBef>
            </a:pPr>
            <a:r>
              <a:rPr lang="el-GR" sz="1400" dirty="0"/>
              <a:t>Παρότι η Στρατηγική δεν ανέπτυξε μια ξεκάθαρη Λογική της Παρέμβασης, με συσχέτιση αναγκών&gt;στόχων&gt;δεικτών αποτελέσματος </a:t>
            </a:r>
            <a:r>
              <a:rPr lang="en-US" sz="1400" dirty="0"/>
              <a:t>SMART</a:t>
            </a:r>
            <a:r>
              <a:rPr lang="el-GR" sz="1400" dirty="0"/>
              <a:t>, η</a:t>
            </a:r>
            <a:r>
              <a:rPr lang="el-GR" sz="1400" b="1" dirty="0"/>
              <a:t> ΕΣΕΕ διαμόρφωσε σε μεγάλο βαθμό συνέργειες και συνάφεια με άλλες πολιτικές και στρατηγικές γεγονός που την ενέταξε ομαλά στο σύνολο των προσπαθειών της χώρας και της Ε.Ε. για την αξιοποίηση της καινοτομίας ως υπόβαθρου και μέσου για οικονομική ανάπτυξη</a:t>
            </a:r>
            <a:r>
              <a:rPr lang="el-GR" sz="1400" dirty="0"/>
              <a:t>.</a:t>
            </a:r>
            <a:endParaRPr lang="en-GB" sz="1400" dirty="0"/>
          </a:p>
          <a:p>
            <a:pPr>
              <a:lnSpc>
                <a:spcPts val="1400"/>
              </a:lnSpc>
              <a:spcBef>
                <a:spcPts val="1200"/>
              </a:spcBef>
            </a:pPr>
            <a:endParaRPr lang="en-US" sz="1400" dirty="0"/>
          </a:p>
          <a:p>
            <a:pPr>
              <a:lnSpc>
                <a:spcPts val="1400"/>
              </a:lnSpc>
              <a:spcBef>
                <a:spcPts val="1200"/>
              </a:spcBef>
            </a:pPr>
            <a:endParaRPr lang="en-US" sz="1400" dirty="0"/>
          </a:p>
        </p:txBody>
      </p:sp>
      <p:graphicFrame>
        <p:nvGraphicFramePr>
          <p:cNvPr id="9" name="Διάγραμμα 8">
            <a:extLst>
              <a:ext uri="{FF2B5EF4-FFF2-40B4-BE49-F238E27FC236}">
                <a16:creationId xmlns:a16="http://schemas.microsoft.com/office/drawing/2014/main" id="{ABAC45A7-A631-B8AC-111A-20FCB53BF6ED}"/>
              </a:ext>
            </a:extLst>
          </p:cNvPr>
          <p:cNvGraphicFramePr/>
          <p:nvPr>
            <p:extLst>
              <p:ext uri="{D42A27DB-BD31-4B8C-83A1-F6EECF244321}">
                <p14:modId xmlns:p14="http://schemas.microsoft.com/office/powerpoint/2010/main" val="2342127458"/>
              </p:ext>
            </p:extLst>
          </p:nvPr>
        </p:nvGraphicFramePr>
        <p:xfrm>
          <a:off x="2122916" y="2578265"/>
          <a:ext cx="5660168" cy="2424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756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4" name="TextBox 3">
            <a:extLst>
              <a:ext uri="{FF2B5EF4-FFF2-40B4-BE49-F238E27FC236}">
                <a16:creationId xmlns:a16="http://schemas.microsoft.com/office/drawing/2014/main" id="{CBF8A3A7-E064-C90A-FF8E-8E4B14CBF04C}"/>
              </a:ext>
            </a:extLst>
          </p:cNvPr>
          <p:cNvSpPr txBox="1"/>
          <p:nvPr/>
        </p:nvSpPr>
        <p:spPr>
          <a:xfrm>
            <a:off x="491585" y="569387"/>
            <a:ext cx="7391447" cy="338554"/>
          </a:xfrm>
          <a:prstGeom prst="rect">
            <a:avLst/>
          </a:prstGeom>
          <a:noFill/>
        </p:spPr>
        <p:txBody>
          <a:bodyPr wrap="none" rtlCol="0">
            <a:spAutoFit/>
          </a:bodyPr>
          <a:lstStyle/>
          <a:p>
            <a:r>
              <a:rPr kumimoji="0" lang="el-GR" altLang="en-US" sz="16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ΑΞΙΟΛΟΓΗΣΗ ΤΟΥ ΠΛΑΙΣΙΟΥ ΠΟΛΙΤΙΚΗΣ ΚΑΙ ΤΟΥ ΣΧΕΔΙΑΣΜΟΥ </a:t>
            </a:r>
            <a:r>
              <a:rPr lang="el-GR" altLang="en-US" sz="1600" b="1" dirty="0">
                <a:latin typeface="Arial" panose="020B0604020202020204" pitchFamily="34" charset="0"/>
                <a:ea typeface="Calibri" panose="020F0502020204030204" pitchFamily="34" charset="0"/>
                <a:cs typeface="Arial" panose="020B0604020202020204" pitchFamily="34" charset="0"/>
              </a:rPr>
              <a:t>ΤΗΣ RIS3</a:t>
            </a:r>
            <a:endParaRPr lang="en-US" altLang="en-US" sz="1600" b="1"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6" name="TextBox 5">
            <a:extLst>
              <a:ext uri="{FF2B5EF4-FFF2-40B4-BE49-F238E27FC236}">
                <a16:creationId xmlns:a16="http://schemas.microsoft.com/office/drawing/2014/main" id="{6B8EE8A3-8B3D-7F3A-9C89-0F9CD9874423}"/>
              </a:ext>
            </a:extLst>
          </p:cNvPr>
          <p:cNvSpPr txBox="1"/>
          <p:nvPr/>
        </p:nvSpPr>
        <p:spPr>
          <a:xfrm>
            <a:off x="510596" y="3898742"/>
            <a:ext cx="4461415" cy="2316019"/>
          </a:xfrm>
          <a:prstGeom prst="rect">
            <a:avLst/>
          </a:prstGeom>
          <a:solidFill>
            <a:srgbClr val="FFE9CA"/>
          </a:solidFill>
        </p:spPr>
        <p:txBody>
          <a:bodyPr wrap="square">
            <a:spAutoFit/>
          </a:bodyPr>
          <a:lstStyle/>
          <a:p>
            <a:pPr>
              <a:spcBef>
                <a:spcPts val="488"/>
              </a:spcBef>
            </a:pPr>
            <a:r>
              <a:rPr lang="el-GR" sz="1200" dirty="0">
                <a:highlight>
                  <a:srgbClr val="FFFF00"/>
                </a:highlight>
              </a:rPr>
              <a:t>Η διαδικασία σχεδιασμού και εφαρμογής θεωρήθηκε τόσο σημαντική που απετέλεσε τη βάση για το συστηματικό μηχανισμό σχεδιασμού της ΕΣΕΕ 2021-2027</a:t>
            </a:r>
            <a:r>
              <a:rPr lang="el-GR" sz="1200" dirty="0"/>
              <a:t>, στη βάση αξιοποίησης μιας μικτής προσέγγισης: </a:t>
            </a:r>
          </a:p>
          <a:p>
            <a:pPr marL="628650" lvl="1" indent="-171450">
              <a:spcBef>
                <a:spcPts val="488"/>
              </a:spcBef>
              <a:buFont typeface="Wingdings" panose="05000000000000000000" pitchFamily="2" charset="2"/>
              <a:buChar char="ü"/>
            </a:pPr>
            <a:r>
              <a:rPr lang="en-US" sz="1200" i="1" dirty="0"/>
              <a:t>top</a:t>
            </a:r>
            <a:r>
              <a:rPr lang="el-GR" sz="1200" i="1" dirty="0"/>
              <a:t>-</a:t>
            </a:r>
            <a:r>
              <a:rPr lang="en-US" sz="1200" i="1" dirty="0"/>
              <a:t>down</a:t>
            </a:r>
            <a:r>
              <a:rPr lang="el-GR" sz="1200" i="1" dirty="0"/>
              <a:t> για την αναγνώριση των τομέων και τη διαμόρφωση των κειμένων πολιτικής και </a:t>
            </a:r>
          </a:p>
          <a:p>
            <a:pPr marL="628650" lvl="1" indent="-171450">
              <a:spcBef>
                <a:spcPts val="488"/>
              </a:spcBef>
              <a:buFont typeface="Wingdings" panose="05000000000000000000" pitchFamily="2" charset="2"/>
              <a:buChar char="ü"/>
            </a:pPr>
            <a:r>
              <a:rPr lang="en-US" sz="1200" i="1" dirty="0"/>
              <a:t>bottom</a:t>
            </a:r>
            <a:r>
              <a:rPr lang="el-GR" sz="1200" i="1" dirty="0"/>
              <a:t>-</a:t>
            </a:r>
            <a:r>
              <a:rPr lang="en-US" sz="1200" i="1" dirty="0"/>
              <a:t>up evidence</a:t>
            </a:r>
            <a:r>
              <a:rPr lang="el-GR" sz="1200" i="1" dirty="0"/>
              <a:t>-</a:t>
            </a:r>
            <a:r>
              <a:rPr lang="en-US" sz="1200" i="1" dirty="0"/>
              <a:t>based</a:t>
            </a:r>
            <a:r>
              <a:rPr lang="el-GR" sz="1200" i="1" dirty="0"/>
              <a:t> ανατροφοδότησης από φορείς της επιχειρηματικότητας και της ερευνητικής κοινότητας </a:t>
            </a:r>
          </a:p>
          <a:p>
            <a:pPr>
              <a:spcBef>
                <a:spcPts val="488"/>
              </a:spcBef>
            </a:pPr>
            <a:r>
              <a:rPr lang="el-GR" sz="1200" dirty="0"/>
              <a:t>για τις ανάγκες και τις δυναμικές που αναπτύσσει η οικονομία στους επιλεγμένους τομείς. </a:t>
            </a:r>
            <a:endParaRPr lang="en-GB" sz="1200" dirty="0">
              <a:solidFill>
                <a:srgbClr val="FF0000"/>
              </a:solidFill>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B948FE3-5DBB-A9BE-3F53-12BCA1490C54}"/>
              </a:ext>
            </a:extLst>
          </p:cNvPr>
          <p:cNvSpPr txBox="1"/>
          <p:nvPr/>
        </p:nvSpPr>
        <p:spPr>
          <a:xfrm>
            <a:off x="510596" y="1299525"/>
            <a:ext cx="4519626" cy="2862322"/>
          </a:xfrm>
          <a:prstGeom prst="rect">
            <a:avLst/>
          </a:prstGeom>
          <a:noFill/>
        </p:spPr>
        <p:txBody>
          <a:bodyPr wrap="square">
            <a:spAutoFit/>
          </a:bodyPr>
          <a:lstStyle/>
          <a:p>
            <a:pPr marL="342900" indent="-342900">
              <a:lnSpc>
                <a:spcPts val="1600"/>
              </a:lnSpc>
              <a:spcBef>
                <a:spcPts val="1200"/>
              </a:spcBef>
              <a:buFont typeface="+mj-lt"/>
              <a:buAutoNum type="arabicPeriod"/>
            </a:pPr>
            <a:r>
              <a:rPr lang="el-GR" sz="1400" dirty="0">
                <a:latin typeface="Calibri" panose="020F0502020204030204" pitchFamily="34" charset="0"/>
                <a:cs typeface="Calibri" panose="020F0502020204030204" pitchFamily="34" charset="0"/>
              </a:rPr>
              <a:t>Ως προς την </a:t>
            </a:r>
            <a:r>
              <a:rPr lang="el-GR" sz="1400" b="1" dirty="0">
                <a:latin typeface="Calibri" panose="020F0502020204030204" pitchFamily="34" charset="0"/>
                <a:cs typeface="Calibri" panose="020F0502020204030204" pitchFamily="34" charset="0"/>
              </a:rPr>
              <a:t>ορθότητα παρουσίασης και ανάλυσης</a:t>
            </a:r>
            <a:r>
              <a:rPr lang="el-GR" sz="1400" dirty="0">
                <a:latin typeface="Calibri" panose="020F0502020204030204" pitchFamily="34" charset="0"/>
                <a:cs typeface="Calibri" panose="020F0502020204030204" pitchFamily="34" charset="0"/>
              </a:rPr>
              <a:t>: α) του ελληνικού </a:t>
            </a:r>
            <a:r>
              <a:rPr lang="el-GR" sz="1400" dirty="0" err="1">
                <a:latin typeface="Calibri" panose="020F0502020204030204" pitchFamily="34" charset="0"/>
                <a:cs typeface="Calibri" panose="020F0502020204030204" pitchFamily="34" charset="0"/>
              </a:rPr>
              <a:t>κοινωνικο</a:t>
            </a:r>
            <a:r>
              <a:rPr lang="el-GR" sz="1400" dirty="0">
                <a:latin typeface="Calibri" panose="020F0502020204030204" pitchFamily="34" charset="0"/>
                <a:cs typeface="Calibri" panose="020F0502020204030204" pitchFamily="34" charset="0"/>
              </a:rPr>
              <a:t>-οικονομικού περιβάλλοντος της χώρας και β) του υφιστάμενου συστήματος Έρευνας &amp; Καινοτομίας πριν την περίοδο 2014 – 2020, η ΕΣΕΕ 2014-2020 </a:t>
            </a:r>
            <a:r>
              <a:rPr lang="el-GR" sz="1400" b="1" dirty="0">
                <a:latin typeface="Calibri" panose="020F0502020204030204" pitchFamily="34" charset="0"/>
                <a:cs typeface="Calibri" panose="020F0502020204030204" pitchFamily="34" charset="0"/>
              </a:rPr>
              <a:t>καταγράφει θετικό πρόσημο</a:t>
            </a:r>
            <a:r>
              <a:rPr lang="el-GR" sz="1400" dirty="0">
                <a:latin typeface="Calibri" panose="020F0502020204030204" pitchFamily="34" charset="0"/>
                <a:cs typeface="Calibri" panose="020F0502020204030204" pitchFamily="34" charset="0"/>
              </a:rPr>
              <a:t>. </a:t>
            </a:r>
          </a:p>
          <a:p>
            <a:pPr marL="342900" indent="-342900">
              <a:lnSpc>
                <a:spcPts val="1600"/>
              </a:lnSpc>
              <a:spcBef>
                <a:spcPts val="1200"/>
              </a:spcBef>
              <a:buFont typeface="+mj-lt"/>
              <a:buAutoNum type="arabicPeriod"/>
            </a:pPr>
            <a:r>
              <a:rPr lang="el-GR" sz="1400" dirty="0">
                <a:latin typeface="Calibri" panose="020F0502020204030204" pitchFamily="34" charset="0"/>
                <a:cs typeface="Calibri" panose="020F0502020204030204" pitchFamily="34" charset="0"/>
              </a:rPr>
              <a:t>Η </a:t>
            </a:r>
            <a:r>
              <a:rPr lang="el-GR" sz="1400" b="1" dirty="0">
                <a:latin typeface="Calibri" panose="020F0502020204030204" pitchFamily="34" charset="0"/>
                <a:cs typeface="Calibri" panose="020F0502020204030204" pitchFamily="34" charset="0"/>
              </a:rPr>
              <a:t>ανάλυση SWOT της Στρατηγικής είναι περιορισμένης έκτασης  αλλά επαρκής</a:t>
            </a:r>
            <a:r>
              <a:rPr lang="el-GR" sz="1400" dirty="0">
                <a:latin typeface="Calibri" panose="020F0502020204030204" pitchFamily="34" charset="0"/>
                <a:cs typeface="Calibri" panose="020F0502020204030204" pitchFamily="34" charset="0"/>
              </a:rPr>
              <a:t>: η ανάλυση παραθέτει τα σημεία χωρίς σχολιασμό. Εντούτοις,  ο βαθμός τεκμηρίωσης των στοιχείων της SWOT της Στρατηγικής είναι συναφής ως προς τις ανάγκες που αναγνωρίστηκαν</a:t>
            </a:r>
          </a:p>
          <a:p>
            <a:pPr marL="342900" indent="-342900">
              <a:lnSpc>
                <a:spcPts val="1600"/>
              </a:lnSpc>
              <a:spcBef>
                <a:spcPts val="1200"/>
              </a:spcBef>
              <a:buFont typeface="+mj-lt"/>
              <a:buAutoNum type="arabicPeriod"/>
            </a:pPr>
            <a:endParaRPr lang="en-GB" sz="1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6993489-57EB-8658-6069-5E05085A2B73}"/>
              </a:ext>
            </a:extLst>
          </p:cNvPr>
          <p:cNvSpPr txBox="1"/>
          <p:nvPr/>
        </p:nvSpPr>
        <p:spPr>
          <a:xfrm>
            <a:off x="5173974" y="1299525"/>
            <a:ext cx="4519626" cy="1172052"/>
          </a:xfrm>
          <a:prstGeom prst="rect">
            <a:avLst/>
          </a:prstGeom>
          <a:noFill/>
        </p:spPr>
        <p:txBody>
          <a:bodyPr wrap="square">
            <a:spAutoFit/>
          </a:bodyPr>
          <a:lstStyle/>
          <a:p>
            <a:pPr>
              <a:lnSpc>
                <a:spcPts val="1400"/>
              </a:lnSpc>
              <a:spcBef>
                <a:spcPts val="1200"/>
              </a:spcBef>
            </a:pPr>
            <a:r>
              <a:rPr lang="el-GR" sz="1400" dirty="0">
                <a:highlight>
                  <a:srgbClr val="00FFFF"/>
                </a:highlight>
                <a:latin typeface="Calibri" panose="020F0502020204030204" pitchFamily="34" charset="0"/>
                <a:cs typeface="Calibri" panose="020F0502020204030204" pitchFamily="34" charset="0"/>
              </a:rPr>
              <a:t>Η </a:t>
            </a:r>
            <a:r>
              <a:rPr lang="el-GR" sz="1400" b="1" dirty="0">
                <a:highlight>
                  <a:srgbClr val="00FFFF"/>
                </a:highlight>
                <a:latin typeface="Calibri" panose="020F0502020204030204" pitchFamily="34" charset="0"/>
                <a:cs typeface="Calibri" panose="020F0502020204030204" pitchFamily="34" charset="0"/>
              </a:rPr>
              <a:t>διαδικασία σχεδιασμού υπήρξε επιτυχής</a:t>
            </a:r>
            <a:r>
              <a:rPr lang="el-GR" sz="1400" dirty="0">
                <a:highlight>
                  <a:srgbClr val="00FFFF"/>
                </a:highlight>
                <a:latin typeface="Calibri" panose="020F0502020204030204" pitchFamily="34" charset="0"/>
                <a:cs typeface="Calibri" panose="020F0502020204030204" pitchFamily="34" charset="0"/>
              </a:rPr>
              <a:t>, δημιούργησε τεχνογνωσία, ανέδειξε τον συντονιστικό ρόλο της ΓΓΕΤ  και αποτέλεσε εχέγγυο για την ορθή υλοποίηση αλλά και τη δυνατότητα εντοπισμού και διόρθωσης στη συνέχεια  των όποιων σχεδιαστικών αστοχιών. Ως αποτέλεσμα της διαδικασίας αυτής:</a:t>
            </a:r>
          </a:p>
        </p:txBody>
      </p:sp>
      <p:graphicFrame>
        <p:nvGraphicFramePr>
          <p:cNvPr id="15" name="Διάγραμμα 14">
            <a:extLst>
              <a:ext uri="{FF2B5EF4-FFF2-40B4-BE49-F238E27FC236}">
                <a16:creationId xmlns:a16="http://schemas.microsoft.com/office/drawing/2014/main" id="{9D737EA1-3B36-CA8B-C78F-2FEC0F90B0EE}"/>
              </a:ext>
            </a:extLst>
          </p:cNvPr>
          <p:cNvGraphicFramePr/>
          <p:nvPr>
            <p:extLst>
              <p:ext uri="{D42A27DB-BD31-4B8C-83A1-F6EECF244321}">
                <p14:modId xmlns:p14="http://schemas.microsoft.com/office/powerpoint/2010/main" val="2200334403"/>
              </p:ext>
            </p:extLst>
          </p:nvPr>
        </p:nvGraphicFramePr>
        <p:xfrm>
          <a:off x="5013305" y="2394315"/>
          <a:ext cx="4684986" cy="382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37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E8BD-43F6-9419-E40F-10BD7AAE24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BC92A5-DE49-255E-E312-9728B603082F}"/>
              </a:ext>
            </a:extLst>
          </p:cNvPr>
          <p:cNvSpPr txBox="1"/>
          <p:nvPr/>
        </p:nvSpPr>
        <p:spPr>
          <a:xfrm>
            <a:off x="190743" y="548910"/>
            <a:ext cx="9417963" cy="307777"/>
          </a:xfrm>
          <a:prstGeom prst="rect">
            <a:avLst/>
          </a:prstGeom>
          <a:noFill/>
        </p:spPr>
        <p:txBody>
          <a:bodyPr wrap="none" rtlCol="0">
            <a:spAutoFit/>
          </a:bodyPr>
          <a:lstStyle/>
          <a:p>
            <a:r>
              <a:rPr lang="el-GR" sz="1400" b="1" dirty="0">
                <a:solidFill>
                  <a:srgbClr val="C00000"/>
                </a:solidFill>
              </a:rPr>
              <a:t>Αποτίμηση (Αξιολόγηση) της Εθνικής Στρατηγικής Ε&amp;Κ για την Έξυπνη Εξειδίκευση (RIS3) 2014 – 2020	</a:t>
            </a:r>
          </a:p>
        </p:txBody>
      </p:sp>
      <p:sp>
        <p:nvSpPr>
          <p:cNvPr id="5" name="TextBox 4">
            <a:extLst>
              <a:ext uri="{FF2B5EF4-FFF2-40B4-BE49-F238E27FC236}">
                <a16:creationId xmlns:a16="http://schemas.microsoft.com/office/drawing/2014/main" id="{12DE4FAB-06E4-84AF-AFC1-C2481B2664E7}"/>
              </a:ext>
            </a:extLst>
          </p:cNvPr>
          <p:cNvSpPr txBox="1"/>
          <p:nvPr/>
        </p:nvSpPr>
        <p:spPr>
          <a:xfrm>
            <a:off x="385823" y="0"/>
            <a:ext cx="1764009" cy="369332"/>
          </a:xfrm>
          <a:prstGeom prst="rect">
            <a:avLst/>
          </a:prstGeom>
          <a:noFill/>
        </p:spPr>
        <p:txBody>
          <a:bodyPr wrap="none" rtlCol="0">
            <a:spAutoFit/>
          </a:bodyPr>
          <a:lstStyle/>
          <a:p>
            <a:r>
              <a:rPr lang="el-GR" b="1" dirty="0"/>
              <a:t>Τίτλος Έργου</a:t>
            </a:r>
            <a:r>
              <a:rPr lang="en-US" b="1" dirty="0"/>
              <a:t>:</a:t>
            </a:r>
            <a:endParaRPr lang="el-GR" b="1" dirty="0"/>
          </a:p>
        </p:txBody>
      </p:sp>
      <p:sp>
        <p:nvSpPr>
          <p:cNvPr id="3" name="Text Box 1343423491">
            <a:extLst>
              <a:ext uri="{FF2B5EF4-FFF2-40B4-BE49-F238E27FC236}">
                <a16:creationId xmlns:a16="http://schemas.microsoft.com/office/drawing/2014/main" id="{088A1CA0-203C-3268-E18B-68BDF8BD158D}"/>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1" name="Content Placeholder 2">
            <a:extLst>
              <a:ext uri="{FF2B5EF4-FFF2-40B4-BE49-F238E27FC236}">
                <a16:creationId xmlns:a16="http://schemas.microsoft.com/office/drawing/2014/main" id="{B3A3E264-881C-8D90-997E-32E21A65A411}"/>
              </a:ext>
            </a:extLst>
          </p:cNvPr>
          <p:cNvSpPr txBox="1">
            <a:spLocks/>
          </p:cNvSpPr>
          <p:nvPr/>
        </p:nvSpPr>
        <p:spPr>
          <a:xfrm>
            <a:off x="3238959" y="2588787"/>
            <a:ext cx="6086841" cy="2530749"/>
          </a:xfrm>
          <a:prstGeom prst="rect">
            <a:avLst/>
          </a:prstGeom>
          <a:solidFill>
            <a:schemeClr val="bg1">
              <a:lumMod val="95000"/>
            </a:schemeClr>
          </a:solidFill>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r">
              <a:lnSpc>
                <a:spcPct val="100000"/>
              </a:lnSpc>
              <a:spcBef>
                <a:spcPts val="1200"/>
              </a:spcBef>
              <a:buFont typeface="Arial" panose="020B0604020202020204" pitchFamily="34" charset="0"/>
              <a:buNone/>
            </a:pPr>
            <a:r>
              <a:rPr lang="el-GR" sz="2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Τι σημαίνει όμως  </a:t>
            </a:r>
            <a:r>
              <a:rPr lang="el-GR" sz="2800" b="1" i="1" u="sng"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Έξυπνη Εξειδίκευση</a:t>
            </a:r>
            <a:r>
              <a:rPr lang="el-GR" sz="2800" b="1" dirty="0">
                <a:latin typeface="Calibri" panose="020F0502020204030204" pitchFamily="34" charset="0"/>
                <a:ea typeface="Calibri" panose="020F0502020204030204" pitchFamily="34" charset="0"/>
                <a:cs typeface="Calibri" panose="020F0502020204030204" pitchFamily="34" charset="0"/>
              </a:rPr>
              <a:t>;</a:t>
            </a:r>
          </a:p>
          <a:p>
            <a:pPr marL="0" indent="0" algn="r">
              <a:lnSpc>
                <a:spcPct val="100000"/>
              </a:lnSpc>
              <a:spcBef>
                <a:spcPts val="1200"/>
              </a:spcBef>
              <a:buFont typeface="Arial" panose="020B0604020202020204" pitchFamily="34" charset="0"/>
              <a:buNone/>
            </a:pPr>
            <a:r>
              <a:rPr lang="el-GR" sz="2000" b="1" dirty="0">
                <a:latin typeface="Calibri" panose="020F0502020204030204" pitchFamily="34" charset="0"/>
                <a:ea typeface="Calibri" panose="020F0502020204030204" pitchFamily="34" charset="0"/>
                <a:cs typeface="Calibri" panose="020F0502020204030204" pitchFamily="34" charset="0"/>
              </a:rPr>
              <a:t>Είναι η εύρεση/εντοπισμός  των μοναδικών χαρακτηριστικών, δυνατοτήτων και μέσων κάθε χώρας ή/και κάθε Περιφέρειας μιας χώρας, επισημαίνοντας τα συγκριτικά ισχυρότερα ανταγωνιστικά πλεονεκτήματά τους και συγκεντρώνοντας και συντονίζοντας  τοπικούς παράγοντες και πόρους γύρω από ένα όραμα για το μέλλον τους, με βάση την εξωστρέφεια και την αριστεία.</a:t>
            </a:r>
            <a:endParaRPr lang="en-GB" sz="2000" b="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7BEF55A-DA1E-88C5-2DB5-A557E0D8535B}"/>
              </a:ext>
            </a:extLst>
          </p:cNvPr>
          <p:cNvSpPr txBox="1"/>
          <p:nvPr/>
        </p:nvSpPr>
        <p:spPr>
          <a:xfrm>
            <a:off x="433402" y="2199937"/>
            <a:ext cx="428076" cy="338554"/>
          </a:xfrm>
          <a:prstGeom prst="rect">
            <a:avLst/>
          </a:prstGeom>
          <a:noFill/>
        </p:spPr>
        <p:txBody>
          <a:bodyPr wrap="square" rtlCol="0">
            <a:spAutoFit/>
          </a:bodyPr>
          <a:lstStyle/>
          <a:p>
            <a:r>
              <a:rPr lang="el-GR" sz="1600" dirty="0">
                <a:solidFill>
                  <a:schemeClr val="bg1"/>
                </a:solidFill>
              </a:rPr>
              <a:t>01</a:t>
            </a:r>
            <a:endParaRPr lang="en-GB" sz="1600" dirty="0">
              <a:solidFill>
                <a:schemeClr val="bg1"/>
              </a:solidFill>
            </a:endParaRPr>
          </a:p>
        </p:txBody>
      </p:sp>
      <p:sp>
        <p:nvSpPr>
          <p:cNvPr id="14" name="TextBox 13">
            <a:extLst>
              <a:ext uri="{FF2B5EF4-FFF2-40B4-BE49-F238E27FC236}">
                <a16:creationId xmlns:a16="http://schemas.microsoft.com/office/drawing/2014/main" id="{F13E2842-F0D6-87CC-61CA-042F4F4287C4}"/>
              </a:ext>
            </a:extLst>
          </p:cNvPr>
          <p:cNvSpPr txBox="1"/>
          <p:nvPr/>
        </p:nvSpPr>
        <p:spPr>
          <a:xfrm>
            <a:off x="433402" y="3020343"/>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933EA9AB-287F-2A55-37D8-0D60BDFBF7AC}"/>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spTree>
    <p:extLst>
      <p:ext uri="{BB962C8B-B14F-4D97-AF65-F5344CB8AC3E}">
        <p14:creationId xmlns:p14="http://schemas.microsoft.com/office/powerpoint/2010/main" val="254694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928AE6-4F79-28DD-4408-C93710907659}"/>
              </a:ext>
            </a:extLst>
          </p:cNvPr>
          <p:cNvSpPr txBox="1"/>
          <p:nvPr/>
        </p:nvSpPr>
        <p:spPr>
          <a:xfrm>
            <a:off x="175187" y="1059244"/>
            <a:ext cx="6391808" cy="542584"/>
          </a:xfrm>
          <a:prstGeom prst="rect">
            <a:avLst/>
          </a:prstGeom>
          <a:noFill/>
        </p:spPr>
        <p:txBody>
          <a:bodyPr wrap="square">
            <a:spAutoFit/>
          </a:bodyPr>
          <a:lstStyle/>
          <a:p>
            <a:r>
              <a:rPr lang="el-GR" sz="1463" b="1"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Η ΔΕΑ ως εργαλείο σχεδιασμού της ΕΣΕΕ 2014-2020.</a:t>
            </a:r>
          </a:p>
          <a:p>
            <a:endParaRPr lang="en-GB" sz="1463" dirty="0"/>
          </a:p>
        </p:txBody>
      </p:sp>
      <p:graphicFrame>
        <p:nvGraphicFramePr>
          <p:cNvPr id="3" name="Πίνακας 2">
            <a:extLst>
              <a:ext uri="{FF2B5EF4-FFF2-40B4-BE49-F238E27FC236}">
                <a16:creationId xmlns:a16="http://schemas.microsoft.com/office/drawing/2014/main" id="{4545ABD2-B4B4-DECA-D673-36E32581113B}"/>
              </a:ext>
            </a:extLst>
          </p:cNvPr>
          <p:cNvGraphicFramePr>
            <a:graphicFrameLocks noGrp="1"/>
          </p:cNvGraphicFramePr>
          <p:nvPr>
            <p:extLst>
              <p:ext uri="{D42A27DB-BD31-4B8C-83A1-F6EECF244321}">
                <p14:modId xmlns:p14="http://schemas.microsoft.com/office/powerpoint/2010/main" val="3931685121"/>
              </p:ext>
            </p:extLst>
          </p:nvPr>
        </p:nvGraphicFramePr>
        <p:xfrm>
          <a:off x="256210" y="1392767"/>
          <a:ext cx="9254504" cy="5379094"/>
        </p:xfrm>
        <a:graphic>
          <a:graphicData uri="http://schemas.openxmlformats.org/drawingml/2006/table">
            <a:tbl>
              <a:tblPr firstRow="1" bandRow="1">
                <a:tableStyleId>{C083E6E3-FA7D-4D7B-A595-EF9225AFEA82}</a:tableStyleId>
              </a:tblPr>
              <a:tblGrid>
                <a:gridCol w="4550470">
                  <a:extLst>
                    <a:ext uri="{9D8B030D-6E8A-4147-A177-3AD203B41FA5}">
                      <a16:colId xmlns:a16="http://schemas.microsoft.com/office/drawing/2014/main" val="827504489"/>
                    </a:ext>
                  </a:extLst>
                </a:gridCol>
                <a:gridCol w="4704034">
                  <a:extLst>
                    <a:ext uri="{9D8B030D-6E8A-4147-A177-3AD203B41FA5}">
                      <a16:colId xmlns:a16="http://schemas.microsoft.com/office/drawing/2014/main" val="4031814604"/>
                    </a:ext>
                  </a:extLst>
                </a:gridCol>
              </a:tblGrid>
              <a:tr h="5379094">
                <a:tc>
                  <a:txBody>
                    <a:bodyPr/>
                    <a:lstStyle/>
                    <a:p>
                      <a:pPr algn="just">
                        <a:lnSpc>
                          <a:spcPts val="1200"/>
                        </a:lnSpc>
                        <a:spcBef>
                          <a:spcPts val="600"/>
                        </a:spcBef>
                        <a:spcAft>
                          <a:spcPts val="0"/>
                        </a:spcAft>
                      </a:pPr>
                      <a:r>
                        <a:rPr lang="el-GR" sz="1200" dirty="0">
                          <a:solidFill>
                            <a:srgbClr val="000000"/>
                          </a:solidFill>
                          <a:effectLst/>
                          <a:latin typeface="Calibri" panose="020F0502020204030204" pitchFamily="34" charset="0"/>
                          <a:cs typeface="Calibri" panose="020F0502020204030204" pitchFamily="34" charset="0"/>
                        </a:rPr>
                        <a:t>Δυνατά σημεία που καταγράφονται από την εφαρμογή της ΔΕΑ :</a:t>
                      </a:r>
                      <a:endParaRPr lang="en-GB" sz="1200" dirty="0">
                        <a:effectLst/>
                        <a:latin typeface="Calibri" panose="020F0502020204030204" pitchFamily="34" charset="0"/>
                        <a:cs typeface="Calibri" panose="020F0502020204030204" pitchFamily="34" charset="0"/>
                      </a:endParaRPr>
                    </a:p>
                    <a:p>
                      <a:pPr marL="342900" lvl="0" indent="-342900" algn="just">
                        <a:lnSpc>
                          <a:spcPts val="1200"/>
                        </a:lnSpc>
                        <a:spcBef>
                          <a:spcPts val="600"/>
                        </a:spcBef>
                        <a:spcAft>
                          <a:spcPts val="0"/>
                        </a:spcAft>
                        <a:buClr>
                          <a:srgbClr val="B12128"/>
                        </a:buClr>
                        <a:buFont typeface="Wingdings" panose="05000000000000000000" pitchFamily="2" charset="2"/>
                        <a:buChar char="§"/>
                      </a:pPr>
                      <a:endParaRPr lang="el-GR" sz="1100" b="0" dirty="0">
                        <a:effectLst/>
                        <a:latin typeface="Calibri" panose="020F0502020204030204" pitchFamily="34" charset="0"/>
                        <a:cs typeface="Calibri" panose="020F0502020204030204" pitchFamily="34" charset="0"/>
                      </a:endParaRPr>
                    </a:p>
                  </a:txBody>
                  <a:tcPr marL="74295" marR="74295" marT="37148" marB="37148">
                    <a:lnT w="12700" cap="flat" cmpd="sng" algn="ctr">
                      <a:noFill/>
                      <a:prstDash val="solid"/>
                      <a:round/>
                      <a:headEnd type="none" w="med" len="med"/>
                      <a:tailEnd type="none" w="med" len="med"/>
                    </a:lnT>
                    <a:lnB w="12700" cap="flat" cmpd="sng" algn="ctr">
                      <a:solidFill>
                        <a:srgbClr val="886B48"/>
                      </a:solidFill>
                      <a:prstDash val="solid"/>
                      <a:round/>
                      <a:headEnd type="none" w="med" len="med"/>
                      <a:tailEnd type="none" w="med" len="med"/>
                    </a:lnB>
                  </a:tcPr>
                </a:tc>
                <a:tc>
                  <a:txBody>
                    <a:bodyPr/>
                    <a:lstStyle/>
                    <a:p>
                      <a:pPr marL="271463" indent="0" algn="just">
                        <a:lnSpc>
                          <a:spcPts val="1200"/>
                        </a:lnSpc>
                        <a:spcBef>
                          <a:spcPts val="600"/>
                        </a:spcBef>
                        <a:spcAft>
                          <a:spcPts val="0"/>
                        </a:spcAft>
                      </a:pPr>
                      <a:r>
                        <a:rPr lang="el-GR" sz="1100" dirty="0">
                          <a:solidFill>
                            <a:srgbClr val="000000"/>
                          </a:solidFill>
                          <a:effectLst/>
                          <a:latin typeface="Calibri" panose="020F0502020204030204" pitchFamily="34" charset="0"/>
                          <a:cs typeface="Calibri" panose="020F0502020204030204" pitchFamily="34" charset="0"/>
                        </a:rPr>
                        <a:t>Δυσκολίες που καταγράφηκαν κατά την εφαρμογή της ΔΕΑ:</a:t>
                      </a: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u="sng" dirty="0">
                          <a:effectLst/>
                          <a:latin typeface="Calibri" panose="020F0502020204030204" pitchFamily="34" charset="0"/>
                          <a:cs typeface="Calibri" panose="020F0502020204030204" pitchFamily="34" charset="0"/>
                        </a:rPr>
                        <a:t>σε μεθοδολογικό επίπεδο</a:t>
                      </a:r>
                      <a:r>
                        <a:rPr lang="el-GR" sz="1100" b="0" dirty="0">
                          <a:effectLst/>
                          <a:latin typeface="Calibri" panose="020F0502020204030204" pitchFamily="34" charset="0"/>
                          <a:cs typeface="Calibri" panose="020F0502020204030204" pitchFamily="34" charset="0"/>
                        </a:rPr>
                        <a:t>: ανάπτυξη διαδικασιών και κριτηρίων ‘ανίχνευσης προτεραιοτήτων’. Σημαντική πρόκληση υπήρξε η ανάδειξη της </a:t>
                      </a:r>
                      <a:r>
                        <a:rPr lang="el-GR" sz="1100" b="0" dirty="0" err="1">
                          <a:effectLst/>
                          <a:latin typeface="Calibri" panose="020F0502020204030204" pitchFamily="34" charset="0"/>
                          <a:cs typeface="Calibri" panose="020F0502020204030204" pitchFamily="34" charset="0"/>
                        </a:rPr>
                        <a:t>διατομεακότητας</a:t>
                      </a:r>
                      <a:r>
                        <a:rPr lang="el-GR" sz="1100" b="0" dirty="0">
                          <a:effectLst/>
                          <a:latin typeface="Calibri" panose="020F0502020204030204" pitchFamily="34" charset="0"/>
                          <a:cs typeface="Calibri" panose="020F0502020204030204" pitchFamily="34" charset="0"/>
                        </a:rPr>
                        <a:t> και της </a:t>
                      </a:r>
                      <a:r>
                        <a:rPr lang="el-GR" sz="1100" b="0" dirty="0" err="1">
                          <a:effectLst/>
                          <a:latin typeface="Calibri" panose="020F0502020204030204" pitchFamily="34" charset="0"/>
                          <a:cs typeface="Calibri" panose="020F0502020204030204" pitchFamily="34" charset="0"/>
                        </a:rPr>
                        <a:t>περιφερειακότητας</a:t>
                      </a:r>
                      <a:endParaRPr lang="el-GR"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η απαίτηση σημαντικά αυξημένων πόρων της ΓΓΕΚ για την ανάπτυξη κειμένων αναφοράς και την υποστήριξη της περαιτέρω διαβούλευσης και εξειδίκευσης </a:t>
                      </a:r>
                      <a:endParaRPr lang="en-GB"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η συμμετοχή μεγάλου πλήθους φορέων και άρα η ανάγκη δημιουργίας ‘θεματικών ομάδων’ με στόχο την εξειδίκευση</a:t>
                      </a:r>
                      <a:endParaRPr lang="en-GB"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τα Τομεακά Επιστημονικά Συμβούλια (ΤΕΣ) που απαρτίζονταν από εκπροσώπους Πανεπιστημίων και Ερευνητικών Φορέων και δεν είχαν την αρχικά προγραμματισμένη στόχευση</a:t>
                      </a:r>
                      <a:endParaRPr lang="en-GB"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τη μεγαλύτερη εκπροσώπηση φορέων από την ερευνητική/ακαδημαϊκή κοινότητα που αρχικά έστρεψε και ενίσχυσε τη στόχευση των κειμένων που αναπτύχθηκαν προς την έρευνα</a:t>
                      </a:r>
                      <a:endParaRPr lang="en-GB" sz="1100" b="0" dirty="0">
                        <a:effectLst/>
                        <a:latin typeface="Calibri" panose="020F0502020204030204" pitchFamily="34" charset="0"/>
                        <a:cs typeface="Calibri" panose="020F0502020204030204" pitchFamily="34" charset="0"/>
                      </a:endParaRPr>
                    </a:p>
                    <a:p>
                      <a:pPr marL="806450" marR="0" lvl="0" indent="-449263" algn="just" defTabSz="914400" rtl="0" eaLnBrk="1" fontAlgn="auto" latinLnBrk="0" hangingPunct="1">
                        <a:lnSpc>
                          <a:spcPts val="1200"/>
                        </a:lnSpc>
                        <a:spcBef>
                          <a:spcPts val="600"/>
                        </a:spcBef>
                        <a:spcAft>
                          <a:spcPts val="0"/>
                        </a:spcAft>
                        <a:buClr>
                          <a:srgbClr val="B12128"/>
                        </a:buClr>
                        <a:buSzTx/>
                        <a:buFont typeface="Wingdings" panose="05000000000000000000" pitchFamily="2" charset="2"/>
                        <a:buChar char="§"/>
                        <a:tabLst/>
                        <a:defRPr/>
                      </a:pPr>
                      <a:r>
                        <a:rPr lang="el-GR" sz="1100" b="0" dirty="0">
                          <a:effectLst/>
                          <a:latin typeface="Calibri" panose="020F0502020204030204" pitchFamily="34" charset="0"/>
                          <a:cs typeface="Calibri" panose="020F0502020204030204" pitchFamily="34" charset="0"/>
                        </a:rPr>
                        <a:t>την ισόρροπη προσέλκυση και ενεργό συμμετοχή φορέων και από τις τέσσερεις έλικες</a:t>
                      </a:r>
                      <a:endParaRPr lang="en-GB"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το πιεστικό χρονοδιάγραμμα έγκρισης της ΕΣΕΕ 2014-2020</a:t>
                      </a:r>
                      <a:endParaRPr lang="en-GB"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τη διαμόρφωση μη προσωποπαγών διασυνδέσεων μεταξύ φορέων για τη δημιουργία δικτύων και την ανάπτυξη σχέσεων εμπιστοσύνης στο κοινό εγχείρημα</a:t>
                      </a:r>
                      <a:endParaRPr lang="en-GB"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την ουσιαστική εμβάθυνση ως προς την περιφερειακή διάσταση</a:t>
                      </a:r>
                      <a:endParaRPr lang="en-GB" sz="1100" b="0" dirty="0">
                        <a:effectLst/>
                        <a:latin typeface="Calibri" panose="020F0502020204030204" pitchFamily="34" charset="0"/>
                        <a:cs typeface="Calibri" panose="020F0502020204030204" pitchFamily="34" charset="0"/>
                      </a:endParaRPr>
                    </a:p>
                    <a:p>
                      <a:pPr marL="806450" lvl="0" indent="-449263" algn="just">
                        <a:lnSpc>
                          <a:spcPts val="1200"/>
                        </a:lnSpc>
                        <a:spcBef>
                          <a:spcPts val="600"/>
                        </a:spcBef>
                        <a:spcAft>
                          <a:spcPts val="0"/>
                        </a:spcAft>
                        <a:buClr>
                          <a:srgbClr val="B12128"/>
                        </a:buClr>
                        <a:buFont typeface="Wingdings" panose="05000000000000000000" pitchFamily="2" charset="2"/>
                        <a:buChar char="§"/>
                      </a:pPr>
                      <a:r>
                        <a:rPr lang="el-GR" sz="1100" b="0" dirty="0">
                          <a:effectLst/>
                          <a:latin typeface="Calibri" panose="020F0502020204030204" pitchFamily="34" charset="0"/>
                          <a:cs typeface="Calibri" panose="020F0502020204030204" pitchFamily="34" charset="0"/>
                        </a:rPr>
                        <a:t>τη διατήρηση του ενδιαφέροντος από την πλευρά ιδίως των επιχειρήσεων σε σχέση με καθυστερήσεις που καταγράφηκαν ως προς την έκδοση των οικείων Προσκλήσεων</a:t>
                      </a:r>
                      <a:endParaRPr lang="en-GB" sz="1100" b="0" dirty="0">
                        <a:effectLst/>
                        <a:latin typeface="Calibri" panose="020F0502020204030204" pitchFamily="34" charset="0"/>
                        <a:cs typeface="Calibri" panose="020F0502020204030204" pitchFamily="34" charset="0"/>
                      </a:endParaRPr>
                    </a:p>
                    <a:p>
                      <a:pPr>
                        <a:lnSpc>
                          <a:spcPts val="1200"/>
                        </a:lnSpc>
                        <a:spcBef>
                          <a:spcPts val="600"/>
                        </a:spcBef>
                        <a:spcAft>
                          <a:spcPts val="0"/>
                        </a:spcAft>
                      </a:pPr>
                      <a:endParaRPr lang="en-GB" sz="1100" dirty="0">
                        <a:latin typeface="Calibri" panose="020F0502020204030204" pitchFamily="34" charset="0"/>
                        <a:cs typeface="Calibri" panose="020F0502020204030204" pitchFamily="34" charset="0"/>
                      </a:endParaRPr>
                    </a:p>
                  </a:txBody>
                  <a:tcPr marL="74295" marR="74295" marT="37148" marB="37148">
                    <a:lnT w="12700" cap="flat" cmpd="sng" algn="ctr">
                      <a:noFill/>
                      <a:prstDash val="solid"/>
                      <a:round/>
                      <a:headEnd type="none" w="med" len="med"/>
                      <a:tailEnd type="none" w="med" len="med"/>
                    </a:lnT>
                    <a:lnB w="12700" cap="flat" cmpd="sng" algn="ctr">
                      <a:solidFill>
                        <a:srgbClr val="886B48"/>
                      </a:solidFill>
                      <a:prstDash val="solid"/>
                      <a:round/>
                      <a:headEnd type="none" w="med" len="med"/>
                      <a:tailEnd type="none" w="med" len="med"/>
                    </a:lnB>
                  </a:tcPr>
                </a:tc>
                <a:extLst>
                  <a:ext uri="{0D108BD9-81ED-4DB2-BD59-A6C34878D82A}">
                    <a16:rowId xmlns:a16="http://schemas.microsoft.com/office/drawing/2014/main" val="3050087441"/>
                  </a:ext>
                </a:extLst>
              </a:tr>
            </a:tbl>
          </a:graphicData>
        </a:graphic>
      </p:graphicFrame>
      <p:sp>
        <p:nvSpPr>
          <p:cNvPr id="6" name="TextBox 5">
            <a:extLst>
              <a:ext uri="{FF2B5EF4-FFF2-40B4-BE49-F238E27FC236}">
                <a16:creationId xmlns:a16="http://schemas.microsoft.com/office/drawing/2014/main" id="{781B41BF-2963-EB25-B5F5-548DE1583C87}"/>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7" name="TextBox 6">
            <a:extLst>
              <a:ext uri="{FF2B5EF4-FFF2-40B4-BE49-F238E27FC236}">
                <a16:creationId xmlns:a16="http://schemas.microsoft.com/office/drawing/2014/main" id="{220435E4-3DD6-1BD2-F33A-0A66497EB011}"/>
              </a:ext>
            </a:extLst>
          </p:cNvPr>
          <p:cNvSpPr txBox="1"/>
          <p:nvPr/>
        </p:nvSpPr>
        <p:spPr>
          <a:xfrm>
            <a:off x="491585" y="569387"/>
            <a:ext cx="7391447" cy="338554"/>
          </a:xfrm>
          <a:prstGeom prst="rect">
            <a:avLst/>
          </a:prstGeom>
          <a:noFill/>
        </p:spPr>
        <p:txBody>
          <a:bodyPr wrap="none" rtlCol="0">
            <a:spAutoFit/>
          </a:bodyPr>
          <a:lstStyle/>
          <a:p>
            <a:r>
              <a:rPr kumimoji="0" lang="el-GR" altLang="en-US" sz="16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ΑΞΙΟΛΟΓΗΣΗ ΤΟΥ ΠΛΑΙΣΙΟΥ ΠΟΛΙΤΙΚΗΣ ΚΑΙ ΤΟΥ ΣΧΕΔΙΑΣΜΟΥ </a:t>
            </a:r>
            <a:r>
              <a:rPr lang="el-GR" altLang="en-US" sz="1600" b="1" dirty="0">
                <a:latin typeface="Arial" panose="020B0604020202020204" pitchFamily="34" charset="0"/>
                <a:ea typeface="Calibri" panose="020F0502020204030204" pitchFamily="34" charset="0"/>
                <a:cs typeface="Arial" panose="020B0604020202020204" pitchFamily="34" charset="0"/>
              </a:rPr>
              <a:t>ΤΗΣ RIS3</a:t>
            </a:r>
            <a:endParaRPr lang="en-US" altLang="en-US" sz="1600" b="1"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FB875B-30D1-F326-3300-666895187139}"/>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graphicFrame>
        <p:nvGraphicFramePr>
          <p:cNvPr id="10" name="Διάγραμμα 9">
            <a:extLst>
              <a:ext uri="{FF2B5EF4-FFF2-40B4-BE49-F238E27FC236}">
                <a16:creationId xmlns:a16="http://schemas.microsoft.com/office/drawing/2014/main" id="{E633AB81-FF7B-3788-527A-E575E38F17F0}"/>
              </a:ext>
            </a:extLst>
          </p:cNvPr>
          <p:cNvGraphicFramePr/>
          <p:nvPr>
            <p:extLst>
              <p:ext uri="{D42A27DB-BD31-4B8C-83A1-F6EECF244321}">
                <p14:modId xmlns:p14="http://schemas.microsoft.com/office/powerpoint/2010/main" val="2369137995"/>
              </p:ext>
            </p:extLst>
          </p:nvPr>
        </p:nvGraphicFramePr>
        <p:xfrm>
          <a:off x="46539" y="4637719"/>
          <a:ext cx="4836922" cy="155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Διάγραμμα 10">
            <a:extLst>
              <a:ext uri="{FF2B5EF4-FFF2-40B4-BE49-F238E27FC236}">
                <a16:creationId xmlns:a16="http://schemas.microsoft.com/office/drawing/2014/main" id="{D31A39E8-1EC0-9275-C2C4-EA16FB5836A7}"/>
              </a:ext>
            </a:extLst>
          </p:cNvPr>
          <p:cNvGraphicFramePr/>
          <p:nvPr>
            <p:extLst>
              <p:ext uri="{D42A27DB-BD31-4B8C-83A1-F6EECF244321}">
                <p14:modId xmlns:p14="http://schemas.microsoft.com/office/powerpoint/2010/main" val="399661641"/>
              </p:ext>
            </p:extLst>
          </p:nvPr>
        </p:nvGraphicFramePr>
        <p:xfrm>
          <a:off x="46538" y="1597854"/>
          <a:ext cx="4836923" cy="30845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596112DC-2D51-CC06-407D-37C63D6B7A66}"/>
              </a:ext>
            </a:extLst>
          </p:cNvPr>
          <p:cNvSpPr txBox="1"/>
          <p:nvPr/>
        </p:nvSpPr>
        <p:spPr>
          <a:xfrm>
            <a:off x="46537" y="2034487"/>
            <a:ext cx="522514" cy="400110"/>
          </a:xfrm>
          <a:prstGeom prst="rect">
            <a:avLst/>
          </a:prstGeom>
          <a:noFill/>
        </p:spPr>
        <p:txBody>
          <a:bodyPr wrap="square" rtlCol="0">
            <a:spAutoFit/>
          </a:bodyPr>
          <a:lstStyle/>
          <a:p>
            <a:r>
              <a:rPr lang="el-GR" sz="2000" b="1" dirty="0">
                <a:solidFill>
                  <a:srgbClr val="FFEAC9"/>
                </a:solidFill>
              </a:rPr>
              <a:t>01</a:t>
            </a:r>
            <a:endParaRPr lang="en-GB" sz="2000" b="1" dirty="0">
              <a:solidFill>
                <a:srgbClr val="FFEAC9"/>
              </a:solidFill>
            </a:endParaRPr>
          </a:p>
        </p:txBody>
      </p:sp>
      <p:sp>
        <p:nvSpPr>
          <p:cNvPr id="13" name="TextBox 12">
            <a:extLst>
              <a:ext uri="{FF2B5EF4-FFF2-40B4-BE49-F238E27FC236}">
                <a16:creationId xmlns:a16="http://schemas.microsoft.com/office/drawing/2014/main" id="{C11B9901-C884-1CD1-4345-ED805EC9B2B4}"/>
              </a:ext>
            </a:extLst>
          </p:cNvPr>
          <p:cNvSpPr txBox="1"/>
          <p:nvPr/>
        </p:nvSpPr>
        <p:spPr>
          <a:xfrm>
            <a:off x="2573271" y="2034487"/>
            <a:ext cx="522514" cy="400110"/>
          </a:xfrm>
          <a:prstGeom prst="rect">
            <a:avLst/>
          </a:prstGeom>
          <a:noFill/>
        </p:spPr>
        <p:txBody>
          <a:bodyPr wrap="square" rtlCol="0">
            <a:spAutoFit/>
          </a:bodyPr>
          <a:lstStyle/>
          <a:p>
            <a:r>
              <a:rPr lang="el-GR" sz="2000" b="1" dirty="0">
                <a:solidFill>
                  <a:srgbClr val="FFEAC9"/>
                </a:solidFill>
              </a:rPr>
              <a:t>02</a:t>
            </a:r>
            <a:endParaRPr lang="en-GB" sz="2000" b="1" dirty="0">
              <a:solidFill>
                <a:srgbClr val="FFEAC9"/>
              </a:solidFill>
            </a:endParaRPr>
          </a:p>
        </p:txBody>
      </p:sp>
      <p:sp>
        <p:nvSpPr>
          <p:cNvPr id="14" name="TextBox 13">
            <a:extLst>
              <a:ext uri="{FF2B5EF4-FFF2-40B4-BE49-F238E27FC236}">
                <a16:creationId xmlns:a16="http://schemas.microsoft.com/office/drawing/2014/main" id="{C39A0DE1-8308-E07D-B187-0072BF4EA889}"/>
              </a:ext>
            </a:extLst>
          </p:cNvPr>
          <p:cNvSpPr txBox="1"/>
          <p:nvPr/>
        </p:nvSpPr>
        <p:spPr>
          <a:xfrm>
            <a:off x="46537" y="2928408"/>
            <a:ext cx="522514" cy="400110"/>
          </a:xfrm>
          <a:prstGeom prst="rect">
            <a:avLst/>
          </a:prstGeom>
          <a:noFill/>
        </p:spPr>
        <p:txBody>
          <a:bodyPr wrap="square" rtlCol="0">
            <a:spAutoFit/>
          </a:bodyPr>
          <a:lstStyle/>
          <a:p>
            <a:r>
              <a:rPr lang="el-GR" sz="2000" b="1" dirty="0">
                <a:solidFill>
                  <a:srgbClr val="FFEAC9"/>
                </a:solidFill>
              </a:rPr>
              <a:t>03</a:t>
            </a:r>
            <a:endParaRPr lang="en-GB" sz="2000" b="1" dirty="0">
              <a:solidFill>
                <a:srgbClr val="FFEAC9"/>
              </a:solidFill>
            </a:endParaRPr>
          </a:p>
        </p:txBody>
      </p:sp>
      <p:sp>
        <p:nvSpPr>
          <p:cNvPr id="15" name="TextBox 14">
            <a:extLst>
              <a:ext uri="{FF2B5EF4-FFF2-40B4-BE49-F238E27FC236}">
                <a16:creationId xmlns:a16="http://schemas.microsoft.com/office/drawing/2014/main" id="{3159FCFB-95AB-0D98-F539-D1B485F5010B}"/>
              </a:ext>
            </a:extLst>
          </p:cNvPr>
          <p:cNvSpPr txBox="1"/>
          <p:nvPr/>
        </p:nvSpPr>
        <p:spPr>
          <a:xfrm>
            <a:off x="46537" y="3830519"/>
            <a:ext cx="522514" cy="400110"/>
          </a:xfrm>
          <a:prstGeom prst="rect">
            <a:avLst/>
          </a:prstGeom>
          <a:noFill/>
        </p:spPr>
        <p:txBody>
          <a:bodyPr wrap="square" rtlCol="0">
            <a:spAutoFit/>
          </a:bodyPr>
          <a:lstStyle/>
          <a:p>
            <a:r>
              <a:rPr lang="el-GR" sz="2000" b="1" dirty="0">
                <a:solidFill>
                  <a:srgbClr val="FFEAC9"/>
                </a:solidFill>
              </a:rPr>
              <a:t>05</a:t>
            </a:r>
            <a:endParaRPr lang="en-GB" sz="2000" b="1" dirty="0">
              <a:solidFill>
                <a:srgbClr val="FFEAC9"/>
              </a:solidFill>
            </a:endParaRPr>
          </a:p>
        </p:txBody>
      </p:sp>
      <p:sp>
        <p:nvSpPr>
          <p:cNvPr id="16" name="TextBox 15">
            <a:extLst>
              <a:ext uri="{FF2B5EF4-FFF2-40B4-BE49-F238E27FC236}">
                <a16:creationId xmlns:a16="http://schemas.microsoft.com/office/drawing/2014/main" id="{4011C891-63F2-0294-E98B-93E277F540C2}"/>
              </a:ext>
            </a:extLst>
          </p:cNvPr>
          <p:cNvSpPr txBox="1"/>
          <p:nvPr/>
        </p:nvSpPr>
        <p:spPr>
          <a:xfrm>
            <a:off x="2534259" y="2973206"/>
            <a:ext cx="522514" cy="400110"/>
          </a:xfrm>
          <a:prstGeom prst="rect">
            <a:avLst/>
          </a:prstGeom>
          <a:noFill/>
        </p:spPr>
        <p:txBody>
          <a:bodyPr wrap="square" rtlCol="0">
            <a:spAutoFit/>
          </a:bodyPr>
          <a:lstStyle/>
          <a:p>
            <a:r>
              <a:rPr lang="el-GR" sz="2000" b="1" dirty="0">
                <a:solidFill>
                  <a:srgbClr val="FFEAC9"/>
                </a:solidFill>
              </a:rPr>
              <a:t>04</a:t>
            </a:r>
            <a:endParaRPr lang="en-GB" sz="2000" b="1" dirty="0">
              <a:solidFill>
                <a:srgbClr val="FFEAC9"/>
              </a:solidFill>
            </a:endParaRPr>
          </a:p>
        </p:txBody>
      </p:sp>
      <p:sp>
        <p:nvSpPr>
          <p:cNvPr id="17" name="TextBox 16">
            <a:extLst>
              <a:ext uri="{FF2B5EF4-FFF2-40B4-BE49-F238E27FC236}">
                <a16:creationId xmlns:a16="http://schemas.microsoft.com/office/drawing/2014/main" id="{E3D6E8F7-C363-217C-7CD2-9AC6F49EDA0C}"/>
              </a:ext>
            </a:extLst>
          </p:cNvPr>
          <p:cNvSpPr txBox="1"/>
          <p:nvPr/>
        </p:nvSpPr>
        <p:spPr>
          <a:xfrm>
            <a:off x="2573270" y="3797786"/>
            <a:ext cx="522514" cy="400110"/>
          </a:xfrm>
          <a:prstGeom prst="rect">
            <a:avLst/>
          </a:prstGeom>
          <a:noFill/>
        </p:spPr>
        <p:txBody>
          <a:bodyPr wrap="square" rtlCol="0">
            <a:spAutoFit/>
          </a:bodyPr>
          <a:lstStyle/>
          <a:p>
            <a:r>
              <a:rPr lang="el-GR" sz="2000" b="1" dirty="0">
                <a:solidFill>
                  <a:srgbClr val="FFEAC9"/>
                </a:solidFill>
              </a:rPr>
              <a:t>06</a:t>
            </a:r>
            <a:endParaRPr lang="en-GB" sz="2000" b="1" dirty="0">
              <a:solidFill>
                <a:srgbClr val="FFEAC9"/>
              </a:solidFill>
            </a:endParaRPr>
          </a:p>
        </p:txBody>
      </p:sp>
    </p:spTree>
    <p:extLst>
      <p:ext uri="{BB962C8B-B14F-4D97-AF65-F5344CB8AC3E}">
        <p14:creationId xmlns:p14="http://schemas.microsoft.com/office/powerpoint/2010/main" val="354005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A93D90-4544-0648-1100-63FD050A3F30}"/>
              </a:ext>
            </a:extLst>
          </p:cNvPr>
          <p:cNvSpPr txBox="1"/>
          <p:nvPr/>
        </p:nvSpPr>
        <p:spPr>
          <a:xfrm>
            <a:off x="283027" y="5189472"/>
            <a:ext cx="9339943" cy="1169551"/>
          </a:xfrm>
          <a:prstGeom prst="rect">
            <a:avLst/>
          </a:prstGeom>
          <a:solidFill>
            <a:srgbClr val="FFDFAB">
              <a:alpha val="40000"/>
            </a:srgbClr>
          </a:solidFill>
        </p:spPr>
        <p:txBody>
          <a:bodyPr wrap="square">
            <a:spAutoFit/>
          </a:bodyPr>
          <a:lstStyle/>
          <a:p>
            <a:r>
              <a:rPr lang="el-GR" sz="1200" b="1" dirty="0">
                <a:effectLst/>
                <a:latin typeface="Calibri" panose="020F0502020204030204" pitchFamily="34" charset="0"/>
                <a:ea typeface="Calibri" panose="020F0502020204030204" pitchFamily="34" charset="0"/>
                <a:cs typeface="Times New Roman" panose="02020603050405020304" pitchFamily="18" charset="0"/>
              </a:rPr>
              <a:t>Η ΔΕΑ, παρά τις όποιες δυσκολίες κατάφερε την επίτευξη των στόχων που έθεσε για το (συν)σχεδιασμό και την εφαρμογή της </a:t>
            </a:r>
            <a:r>
              <a:rPr lang="el-GR" sz="1200" b="1" dirty="0" err="1">
                <a:effectLst/>
                <a:latin typeface="Calibri" panose="020F0502020204030204" pitchFamily="34" charset="0"/>
                <a:ea typeface="Calibri" panose="020F0502020204030204" pitchFamily="34" charset="0"/>
                <a:cs typeface="Times New Roman" panose="02020603050405020304" pitchFamily="18" charset="0"/>
              </a:rPr>
              <a:t>bottom-up</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προσέγγισης, κινητοποιώντας για πρώτη φορά ένα τόσο μεγάλο πλήθος φορέων</a:t>
            </a: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1200"/>
              </a:spcBef>
            </a:pPr>
            <a:r>
              <a:rPr lang="el-GR" sz="1200" dirty="0">
                <a:effectLst/>
                <a:latin typeface="Calibri" panose="020F0502020204030204" pitchFamily="34" charset="0"/>
                <a:ea typeface="Calibri" panose="020F0502020204030204" pitchFamily="34" charset="0"/>
                <a:cs typeface="Times New Roman" panose="02020603050405020304" pitchFamily="18" charset="0"/>
              </a:rPr>
              <a:t>Παράλληλα, η συγκεκριμένη κινητοποίηση για την υλοποίηση της ΔΕΑ κατά την Προγραμματική Περίοδο 2014- 2020 επέτρεψε μια καλή χαρτογράφηση των δυνατοτήτων του ερευνητικού δυναμικού της χώρας να στηρίξει επιλογές σε περιοχές που συνιστούν σημαντικές επενδυτικές ευκαιρίες. </a:t>
            </a:r>
            <a:endParaRPr lang="en-GB" sz="1200" dirty="0"/>
          </a:p>
        </p:txBody>
      </p:sp>
      <p:sp>
        <p:nvSpPr>
          <p:cNvPr id="4" name="TextBox 3">
            <a:extLst>
              <a:ext uri="{FF2B5EF4-FFF2-40B4-BE49-F238E27FC236}">
                <a16:creationId xmlns:a16="http://schemas.microsoft.com/office/drawing/2014/main" id="{D8FFC202-A33B-2CBA-6D3E-E66697753BC3}"/>
              </a:ext>
            </a:extLst>
          </p:cNvPr>
          <p:cNvSpPr txBox="1"/>
          <p:nvPr/>
        </p:nvSpPr>
        <p:spPr>
          <a:xfrm>
            <a:off x="491585" y="569387"/>
            <a:ext cx="7391447" cy="338554"/>
          </a:xfrm>
          <a:prstGeom prst="rect">
            <a:avLst/>
          </a:prstGeom>
          <a:noFill/>
        </p:spPr>
        <p:txBody>
          <a:bodyPr wrap="none" rtlCol="0">
            <a:spAutoFit/>
          </a:bodyPr>
          <a:lstStyle/>
          <a:p>
            <a:r>
              <a:rPr kumimoji="0" lang="el-GR" altLang="en-US" sz="16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ΑΞΙΟΛΟΓΗΣΗ ΤΟΥ ΠΛΑΙΣΙΟΥ ΠΟΛΙΤΙΚΗΣ ΚΑΙ ΤΟΥ ΣΧΕΔΙΑΣΜΟΥ </a:t>
            </a:r>
            <a:r>
              <a:rPr lang="el-GR" altLang="en-US" sz="1600" b="1" dirty="0">
                <a:latin typeface="Arial" panose="020B0604020202020204" pitchFamily="34" charset="0"/>
                <a:ea typeface="Calibri" panose="020F0502020204030204" pitchFamily="34" charset="0"/>
                <a:cs typeface="Arial" panose="020B0604020202020204" pitchFamily="34" charset="0"/>
              </a:rPr>
              <a:t>ΤΗΣ RIS3</a:t>
            </a:r>
            <a:endParaRPr lang="en-US" altLang="en-US" sz="1600" b="1"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A689CE1-3935-815E-D128-49DF818DD67A}"/>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graphicFrame>
        <p:nvGraphicFramePr>
          <p:cNvPr id="8" name="Διάγραμμα 7">
            <a:extLst>
              <a:ext uri="{FF2B5EF4-FFF2-40B4-BE49-F238E27FC236}">
                <a16:creationId xmlns:a16="http://schemas.microsoft.com/office/drawing/2014/main" id="{475F83C5-E210-65F1-4959-11A9D50D0183}"/>
              </a:ext>
            </a:extLst>
          </p:cNvPr>
          <p:cNvGraphicFramePr/>
          <p:nvPr>
            <p:extLst>
              <p:ext uri="{D42A27DB-BD31-4B8C-83A1-F6EECF244321}">
                <p14:modId xmlns:p14="http://schemas.microsoft.com/office/powerpoint/2010/main" val="3226714808"/>
              </p:ext>
            </p:extLst>
          </p:nvPr>
        </p:nvGraphicFramePr>
        <p:xfrm>
          <a:off x="-451138" y="1277273"/>
          <a:ext cx="10808275" cy="3912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66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22</a:t>
            </a:fld>
            <a:endParaRPr lang="el-GR" sz="1200" b="1" dirty="0">
              <a:solidFill>
                <a:schemeClr val="accent1">
                  <a:lumMod val="50000"/>
                </a:schemeClr>
              </a:solidFill>
            </a:endParaRPr>
          </a:p>
        </p:txBody>
      </p:sp>
      <p:sp>
        <p:nvSpPr>
          <p:cNvPr id="5" name="TextBox 4">
            <a:extLst>
              <a:ext uri="{FF2B5EF4-FFF2-40B4-BE49-F238E27FC236}">
                <a16:creationId xmlns:a16="http://schemas.microsoft.com/office/drawing/2014/main" id="{E1355BB4-11B0-9394-6709-6F3744B4D666}"/>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7" name="TextBox 6">
            <a:extLst>
              <a:ext uri="{FF2B5EF4-FFF2-40B4-BE49-F238E27FC236}">
                <a16:creationId xmlns:a16="http://schemas.microsoft.com/office/drawing/2014/main" id="{087C7E46-A997-2335-CE92-9AE975AEC338}"/>
              </a:ext>
            </a:extLst>
          </p:cNvPr>
          <p:cNvSpPr txBox="1"/>
          <p:nvPr/>
        </p:nvSpPr>
        <p:spPr>
          <a:xfrm>
            <a:off x="385823" y="503556"/>
            <a:ext cx="3719864" cy="369332"/>
          </a:xfrm>
          <a:prstGeom prst="rect">
            <a:avLst/>
          </a:prstGeom>
          <a:noFill/>
        </p:spPr>
        <p:txBody>
          <a:bodyPr wrap="none" rtlCol="0">
            <a:spAutoFit/>
          </a:bodyPr>
          <a:lstStyle/>
          <a:p>
            <a:r>
              <a:rPr lang="el-GR" b="1" dirty="0">
                <a:solidFill>
                  <a:schemeClr val="bg2">
                    <a:lumMod val="25000"/>
                  </a:schemeClr>
                </a:solidFill>
              </a:rPr>
              <a:t>ΠΡΟΤΑΣΕΙΣ ΓΙΑ ΒΕΛΤΙΩΣΗ [1/</a:t>
            </a:r>
            <a:r>
              <a:rPr lang="en-US" b="1" dirty="0">
                <a:solidFill>
                  <a:schemeClr val="bg2">
                    <a:lumMod val="25000"/>
                  </a:schemeClr>
                </a:solidFill>
              </a:rPr>
              <a:t>2]</a:t>
            </a:r>
            <a:r>
              <a:rPr lang="el-GR" b="1" dirty="0">
                <a:solidFill>
                  <a:schemeClr val="bg2">
                    <a:lumMod val="25000"/>
                  </a:schemeClr>
                </a:solidFill>
              </a:rPr>
              <a:t> </a:t>
            </a:r>
          </a:p>
        </p:txBody>
      </p:sp>
      <p:graphicFrame>
        <p:nvGraphicFramePr>
          <p:cNvPr id="9" name="Διάγραμμα 8">
            <a:extLst>
              <a:ext uri="{FF2B5EF4-FFF2-40B4-BE49-F238E27FC236}">
                <a16:creationId xmlns:a16="http://schemas.microsoft.com/office/drawing/2014/main" id="{BC4B8F14-7918-718C-CA0C-7D1A3C868EE9}"/>
              </a:ext>
            </a:extLst>
          </p:cNvPr>
          <p:cNvGraphicFramePr/>
          <p:nvPr>
            <p:extLst>
              <p:ext uri="{D42A27DB-BD31-4B8C-83A1-F6EECF244321}">
                <p14:modId xmlns:p14="http://schemas.microsoft.com/office/powerpoint/2010/main" val="1234305470"/>
              </p:ext>
            </p:extLst>
          </p:nvPr>
        </p:nvGraphicFramePr>
        <p:xfrm>
          <a:off x="478834" y="1153103"/>
          <a:ext cx="9008548" cy="5201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391D008-19CA-C29D-EB2E-5ADBB729BBFF}"/>
              </a:ext>
            </a:extLst>
          </p:cNvPr>
          <p:cNvSpPr txBox="1"/>
          <p:nvPr/>
        </p:nvSpPr>
        <p:spPr>
          <a:xfrm>
            <a:off x="903514" y="2201657"/>
            <a:ext cx="522514" cy="400110"/>
          </a:xfrm>
          <a:prstGeom prst="rect">
            <a:avLst/>
          </a:prstGeom>
          <a:noFill/>
        </p:spPr>
        <p:txBody>
          <a:bodyPr wrap="square" rtlCol="0">
            <a:spAutoFit/>
          </a:bodyPr>
          <a:lstStyle/>
          <a:p>
            <a:r>
              <a:rPr lang="el-GR" sz="2000" b="1" dirty="0">
                <a:solidFill>
                  <a:srgbClr val="FFEAC9"/>
                </a:solidFill>
              </a:rPr>
              <a:t>01</a:t>
            </a:r>
            <a:endParaRPr lang="en-GB" sz="2000" b="1" dirty="0">
              <a:solidFill>
                <a:srgbClr val="FFEAC9"/>
              </a:solidFill>
            </a:endParaRPr>
          </a:p>
        </p:txBody>
      </p:sp>
      <p:sp>
        <p:nvSpPr>
          <p:cNvPr id="11" name="TextBox 10">
            <a:extLst>
              <a:ext uri="{FF2B5EF4-FFF2-40B4-BE49-F238E27FC236}">
                <a16:creationId xmlns:a16="http://schemas.microsoft.com/office/drawing/2014/main" id="{D776A400-673C-72CF-51E0-BC7E094FDEF0}"/>
              </a:ext>
            </a:extLst>
          </p:cNvPr>
          <p:cNvSpPr txBox="1"/>
          <p:nvPr/>
        </p:nvSpPr>
        <p:spPr>
          <a:xfrm>
            <a:off x="5509945" y="3989124"/>
            <a:ext cx="522514" cy="400110"/>
          </a:xfrm>
          <a:prstGeom prst="rect">
            <a:avLst/>
          </a:prstGeom>
          <a:noFill/>
        </p:spPr>
        <p:txBody>
          <a:bodyPr wrap="square" rtlCol="0">
            <a:spAutoFit/>
          </a:bodyPr>
          <a:lstStyle/>
          <a:p>
            <a:r>
              <a:rPr lang="el-GR" sz="2000" b="1" dirty="0">
                <a:solidFill>
                  <a:srgbClr val="FFEAC9"/>
                </a:solidFill>
              </a:rPr>
              <a:t>04</a:t>
            </a:r>
            <a:endParaRPr lang="en-GB" sz="2000" b="1" dirty="0">
              <a:solidFill>
                <a:srgbClr val="FFEAC9"/>
              </a:solidFill>
            </a:endParaRPr>
          </a:p>
        </p:txBody>
      </p:sp>
      <p:sp>
        <p:nvSpPr>
          <p:cNvPr id="12" name="TextBox 11">
            <a:extLst>
              <a:ext uri="{FF2B5EF4-FFF2-40B4-BE49-F238E27FC236}">
                <a16:creationId xmlns:a16="http://schemas.microsoft.com/office/drawing/2014/main" id="{CAADEDF7-A531-BC74-C51D-FCED6DD7508C}"/>
              </a:ext>
            </a:extLst>
          </p:cNvPr>
          <p:cNvSpPr txBox="1"/>
          <p:nvPr/>
        </p:nvSpPr>
        <p:spPr>
          <a:xfrm>
            <a:off x="5509945" y="2201657"/>
            <a:ext cx="522514" cy="400110"/>
          </a:xfrm>
          <a:prstGeom prst="rect">
            <a:avLst/>
          </a:prstGeom>
          <a:noFill/>
        </p:spPr>
        <p:txBody>
          <a:bodyPr wrap="square" rtlCol="0">
            <a:spAutoFit/>
          </a:bodyPr>
          <a:lstStyle/>
          <a:p>
            <a:r>
              <a:rPr lang="el-GR" sz="2000" b="1" dirty="0">
                <a:solidFill>
                  <a:srgbClr val="FFEAC9"/>
                </a:solidFill>
              </a:rPr>
              <a:t>02</a:t>
            </a:r>
            <a:endParaRPr lang="en-GB" sz="2000" b="1" dirty="0">
              <a:solidFill>
                <a:srgbClr val="FFEAC9"/>
              </a:solidFill>
            </a:endParaRPr>
          </a:p>
        </p:txBody>
      </p:sp>
      <p:sp>
        <p:nvSpPr>
          <p:cNvPr id="13" name="TextBox 12">
            <a:extLst>
              <a:ext uri="{FF2B5EF4-FFF2-40B4-BE49-F238E27FC236}">
                <a16:creationId xmlns:a16="http://schemas.microsoft.com/office/drawing/2014/main" id="{30805999-A1D5-DB8A-D5CE-A3DAF06373C1}"/>
              </a:ext>
            </a:extLst>
          </p:cNvPr>
          <p:cNvSpPr txBox="1"/>
          <p:nvPr/>
        </p:nvSpPr>
        <p:spPr>
          <a:xfrm>
            <a:off x="3201723" y="5640455"/>
            <a:ext cx="522514" cy="400110"/>
          </a:xfrm>
          <a:prstGeom prst="rect">
            <a:avLst/>
          </a:prstGeom>
          <a:noFill/>
        </p:spPr>
        <p:txBody>
          <a:bodyPr wrap="square" rtlCol="0">
            <a:spAutoFit/>
          </a:bodyPr>
          <a:lstStyle/>
          <a:p>
            <a:r>
              <a:rPr lang="el-GR" sz="2000" b="1" dirty="0">
                <a:solidFill>
                  <a:srgbClr val="FFEAC9"/>
                </a:solidFill>
              </a:rPr>
              <a:t>05</a:t>
            </a:r>
            <a:endParaRPr lang="en-GB" sz="2000" b="1" dirty="0">
              <a:solidFill>
                <a:srgbClr val="FFEAC9"/>
              </a:solidFill>
            </a:endParaRPr>
          </a:p>
        </p:txBody>
      </p:sp>
      <p:sp>
        <p:nvSpPr>
          <p:cNvPr id="14" name="TextBox 13">
            <a:extLst>
              <a:ext uri="{FF2B5EF4-FFF2-40B4-BE49-F238E27FC236}">
                <a16:creationId xmlns:a16="http://schemas.microsoft.com/office/drawing/2014/main" id="{A3A434EC-D039-B417-9F82-1DCB2005E5B2}"/>
              </a:ext>
            </a:extLst>
          </p:cNvPr>
          <p:cNvSpPr txBox="1"/>
          <p:nvPr/>
        </p:nvSpPr>
        <p:spPr>
          <a:xfrm>
            <a:off x="903514" y="3849945"/>
            <a:ext cx="522514" cy="400110"/>
          </a:xfrm>
          <a:prstGeom prst="rect">
            <a:avLst/>
          </a:prstGeom>
          <a:noFill/>
        </p:spPr>
        <p:txBody>
          <a:bodyPr wrap="square" rtlCol="0">
            <a:spAutoFit/>
          </a:bodyPr>
          <a:lstStyle/>
          <a:p>
            <a:r>
              <a:rPr lang="el-GR" sz="2000" b="1" dirty="0">
                <a:solidFill>
                  <a:srgbClr val="FFEAC9"/>
                </a:solidFill>
              </a:rPr>
              <a:t>03</a:t>
            </a:r>
            <a:endParaRPr lang="en-GB" sz="2000" b="1" dirty="0">
              <a:solidFill>
                <a:srgbClr val="FFEAC9"/>
              </a:solidFill>
            </a:endParaRPr>
          </a:p>
        </p:txBody>
      </p:sp>
      <p:sp>
        <p:nvSpPr>
          <p:cNvPr id="16" name="TextBox 15">
            <a:extLst>
              <a:ext uri="{FF2B5EF4-FFF2-40B4-BE49-F238E27FC236}">
                <a16:creationId xmlns:a16="http://schemas.microsoft.com/office/drawing/2014/main" id="{2B8F7D50-8284-ACFF-5897-B86467BBF5E8}"/>
              </a:ext>
            </a:extLst>
          </p:cNvPr>
          <p:cNvSpPr txBox="1"/>
          <p:nvPr/>
        </p:nvSpPr>
        <p:spPr>
          <a:xfrm>
            <a:off x="9726592" y="5040290"/>
            <a:ext cx="522514" cy="400110"/>
          </a:xfrm>
          <a:prstGeom prst="rect">
            <a:avLst/>
          </a:prstGeom>
          <a:noFill/>
        </p:spPr>
        <p:txBody>
          <a:bodyPr wrap="square" rtlCol="0">
            <a:spAutoFit/>
          </a:bodyPr>
          <a:lstStyle/>
          <a:p>
            <a:r>
              <a:rPr lang="el-GR" sz="2000" b="1" dirty="0">
                <a:solidFill>
                  <a:schemeClr val="accent2">
                    <a:lumMod val="20000"/>
                    <a:lumOff val="80000"/>
                  </a:schemeClr>
                </a:solidFill>
              </a:rPr>
              <a:t>09</a:t>
            </a:r>
            <a:endParaRPr lang="en-GB" sz="2000" b="1" dirty="0">
              <a:solidFill>
                <a:schemeClr val="accent2">
                  <a:lumMod val="20000"/>
                  <a:lumOff val="80000"/>
                </a:schemeClr>
              </a:solidFill>
            </a:endParaRPr>
          </a:p>
        </p:txBody>
      </p:sp>
    </p:spTree>
    <p:extLst>
      <p:ext uri="{BB962C8B-B14F-4D97-AF65-F5344CB8AC3E}">
        <p14:creationId xmlns:p14="http://schemas.microsoft.com/office/powerpoint/2010/main" val="275349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23</a:t>
            </a:fld>
            <a:endParaRPr lang="el-GR" sz="1200" b="1" dirty="0">
              <a:solidFill>
                <a:schemeClr val="accent1">
                  <a:lumMod val="50000"/>
                </a:schemeClr>
              </a:solidFill>
            </a:endParaRPr>
          </a:p>
        </p:txBody>
      </p:sp>
      <p:sp>
        <p:nvSpPr>
          <p:cNvPr id="5" name="TextBox 4">
            <a:extLst>
              <a:ext uri="{FF2B5EF4-FFF2-40B4-BE49-F238E27FC236}">
                <a16:creationId xmlns:a16="http://schemas.microsoft.com/office/drawing/2014/main" id="{E1355BB4-11B0-9394-6709-6F3744B4D666}"/>
              </a:ext>
            </a:extLst>
          </p:cNvPr>
          <p:cNvSpPr txBox="1"/>
          <p:nvPr/>
        </p:nvSpPr>
        <p:spPr>
          <a:xfrm>
            <a:off x="385823" y="0"/>
            <a:ext cx="6676828" cy="369332"/>
          </a:xfrm>
          <a:prstGeom prst="rect">
            <a:avLst/>
          </a:prstGeom>
          <a:noFill/>
        </p:spPr>
        <p:txBody>
          <a:bodyPr wrap="none" rtlCol="0">
            <a:spAutoFit/>
          </a:bodyPr>
          <a:lstStyle/>
          <a:p>
            <a:r>
              <a:rPr lang="el-GR" b="1" dirty="0"/>
              <a:t>Πλαίσιο Πολιτικής και σχεδιασμός της Στρατηγικής της RIS3 </a:t>
            </a:r>
          </a:p>
        </p:txBody>
      </p:sp>
      <p:sp>
        <p:nvSpPr>
          <p:cNvPr id="7" name="TextBox 6">
            <a:extLst>
              <a:ext uri="{FF2B5EF4-FFF2-40B4-BE49-F238E27FC236}">
                <a16:creationId xmlns:a16="http://schemas.microsoft.com/office/drawing/2014/main" id="{087C7E46-A997-2335-CE92-9AE975AEC338}"/>
              </a:ext>
            </a:extLst>
          </p:cNvPr>
          <p:cNvSpPr txBox="1"/>
          <p:nvPr/>
        </p:nvSpPr>
        <p:spPr>
          <a:xfrm>
            <a:off x="385823" y="503556"/>
            <a:ext cx="3719864" cy="369332"/>
          </a:xfrm>
          <a:prstGeom prst="rect">
            <a:avLst/>
          </a:prstGeom>
          <a:noFill/>
        </p:spPr>
        <p:txBody>
          <a:bodyPr wrap="none" rtlCol="0">
            <a:spAutoFit/>
          </a:bodyPr>
          <a:lstStyle/>
          <a:p>
            <a:r>
              <a:rPr lang="el-GR" b="1" dirty="0">
                <a:solidFill>
                  <a:schemeClr val="bg2">
                    <a:lumMod val="25000"/>
                  </a:schemeClr>
                </a:solidFill>
              </a:rPr>
              <a:t>ΠΡΟΤΑΣΕΙΣ ΓΙΑ ΒΕΛΤΙΩΣΗ [2/</a:t>
            </a:r>
            <a:r>
              <a:rPr lang="en-US" b="1" dirty="0">
                <a:solidFill>
                  <a:schemeClr val="bg2">
                    <a:lumMod val="25000"/>
                  </a:schemeClr>
                </a:solidFill>
              </a:rPr>
              <a:t>2]</a:t>
            </a:r>
            <a:r>
              <a:rPr lang="el-GR" b="1" dirty="0">
                <a:solidFill>
                  <a:schemeClr val="bg2">
                    <a:lumMod val="25000"/>
                  </a:schemeClr>
                </a:solidFill>
              </a:rPr>
              <a:t> </a:t>
            </a:r>
          </a:p>
        </p:txBody>
      </p:sp>
      <p:graphicFrame>
        <p:nvGraphicFramePr>
          <p:cNvPr id="9" name="Διάγραμμα 8">
            <a:extLst>
              <a:ext uri="{FF2B5EF4-FFF2-40B4-BE49-F238E27FC236}">
                <a16:creationId xmlns:a16="http://schemas.microsoft.com/office/drawing/2014/main" id="{BC4B8F14-7918-718C-CA0C-7D1A3C868EE9}"/>
              </a:ext>
            </a:extLst>
          </p:cNvPr>
          <p:cNvGraphicFramePr/>
          <p:nvPr>
            <p:extLst>
              <p:ext uri="{D42A27DB-BD31-4B8C-83A1-F6EECF244321}">
                <p14:modId xmlns:p14="http://schemas.microsoft.com/office/powerpoint/2010/main" val="1350476388"/>
              </p:ext>
            </p:extLst>
          </p:nvPr>
        </p:nvGraphicFramePr>
        <p:xfrm>
          <a:off x="43474" y="1007112"/>
          <a:ext cx="9683118" cy="5201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391D008-19CA-C29D-EB2E-5ADBB729BBFF}"/>
              </a:ext>
            </a:extLst>
          </p:cNvPr>
          <p:cNvSpPr txBox="1"/>
          <p:nvPr/>
        </p:nvSpPr>
        <p:spPr>
          <a:xfrm>
            <a:off x="5529942" y="2924553"/>
            <a:ext cx="522514" cy="400110"/>
          </a:xfrm>
          <a:prstGeom prst="rect">
            <a:avLst/>
          </a:prstGeom>
          <a:noFill/>
        </p:spPr>
        <p:txBody>
          <a:bodyPr wrap="square" rtlCol="0">
            <a:spAutoFit/>
          </a:bodyPr>
          <a:lstStyle/>
          <a:p>
            <a:r>
              <a:rPr lang="el-GR" sz="2000" b="1" dirty="0">
                <a:solidFill>
                  <a:srgbClr val="FFEAC9"/>
                </a:solidFill>
              </a:rPr>
              <a:t>07</a:t>
            </a:r>
            <a:endParaRPr lang="en-GB" sz="2000" b="1" dirty="0">
              <a:solidFill>
                <a:srgbClr val="FFEAC9"/>
              </a:solidFill>
            </a:endParaRPr>
          </a:p>
        </p:txBody>
      </p:sp>
      <p:sp>
        <p:nvSpPr>
          <p:cNvPr id="16" name="TextBox 15">
            <a:extLst>
              <a:ext uri="{FF2B5EF4-FFF2-40B4-BE49-F238E27FC236}">
                <a16:creationId xmlns:a16="http://schemas.microsoft.com/office/drawing/2014/main" id="{2B8F7D50-8284-ACFF-5897-B86467BBF5E8}"/>
              </a:ext>
            </a:extLst>
          </p:cNvPr>
          <p:cNvSpPr txBox="1"/>
          <p:nvPr/>
        </p:nvSpPr>
        <p:spPr>
          <a:xfrm>
            <a:off x="5529942" y="4713254"/>
            <a:ext cx="522514" cy="400110"/>
          </a:xfrm>
          <a:prstGeom prst="rect">
            <a:avLst/>
          </a:prstGeom>
          <a:noFill/>
        </p:spPr>
        <p:txBody>
          <a:bodyPr wrap="square" rtlCol="0">
            <a:spAutoFit/>
          </a:bodyPr>
          <a:lstStyle/>
          <a:p>
            <a:r>
              <a:rPr lang="el-GR" sz="2000" b="1" dirty="0">
                <a:solidFill>
                  <a:srgbClr val="FFEAC9"/>
                </a:solidFill>
              </a:rPr>
              <a:t>09</a:t>
            </a:r>
            <a:endParaRPr lang="en-GB" sz="2000" b="1" dirty="0">
              <a:solidFill>
                <a:srgbClr val="FFEAC9"/>
              </a:solidFill>
            </a:endParaRPr>
          </a:p>
        </p:txBody>
      </p:sp>
      <p:sp>
        <p:nvSpPr>
          <p:cNvPr id="17" name="TextBox 16">
            <a:extLst>
              <a:ext uri="{FF2B5EF4-FFF2-40B4-BE49-F238E27FC236}">
                <a16:creationId xmlns:a16="http://schemas.microsoft.com/office/drawing/2014/main" id="{3D89D1ED-C300-29FB-0E50-C09E02D3F90D}"/>
              </a:ext>
            </a:extLst>
          </p:cNvPr>
          <p:cNvSpPr txBox="1"/>
          <p:nvPr/>
        </p:nvSpPr>
        <p:spPr>
          <a:xfrm>
            <a:off x="533399" y="4713254"/>
            <a:ext cx="522514" cy="400110"/>
          </a:xfrm>
          <a:prstGeom prst="rect">
            <a:avLst/>
          </a:prstGeom>
          <a:noFill/>
        </p:spPr>
        <p:txBody>
          <a:bodyPr wrap="square" rtlCol="0">
            <a:spAutoFit/>
          </a:bodyPr>
          <a:lstStyle/>
          <a:p>
            <a:r>
              <a:rPr lang="el-GR" sz="2000" b="1" dirty="0">
                <a:solidFill>
                  <a:srgbClr val="FFEAC9"/>
                </a:solidFill>
              </a:rPr>
              <a:t>08</a:t>
            </a:r>
            <a:endParaRPr lang="en-GB" sz="2000" b="1" dirty="0">
              <a:solidFill>
                <a:srgbClr val="FFEAC9"/>
              </a:solidFill>
            </a:endParaRPr>
          </a:p>
        </p:txBody>
      </p:sp>
      <p:sp>
        <p:nvSpPr>
          <p:cNvPr id="3" name="TextBox 2">
            <a:extLst>
              <a:ext uri="{FF2B5EF4-FFF2-40B4-BE49-F238E27FC236}">
                <a16:creationId xmlns:a16="http://schemas.microsoft.com/office/drawing/2014/main" id="{E3191F82-782C-BA7B-0C08-890813A5D92E}"/>
              </a:ext>
            </a:extLst>
          </p:cNvPr>
          <p:cNvSpPr txBox="1"/>
          <p:nvPr/>
        </p:nvSpPr>
        <p:spPr>
          <a:xfrm>
            <a:off x="533399" y="2924553"/>
            <a:ext cx="522514" cy="400110"/>
          </a:xfrm>
          <a:prstGeom prst="rect">
            <a:avLst/>
          </a:prstGeom>
          <a:noFill/>
        </p:spPr>
        <p:txBody>
          <a:bodyPr wrap="square" rtlCol="0">
            <a:spAutoFit/>
          </a:bodyPr>
          <a:lstStyle/>
          <a:p>
            <a:r>
              <a:rPr lang="el-GR" sz="2000" b="1" dirty="0">
                <a:solidFill>
                  <a:srgbClr val="FFEAC9"/>
                </a:solidFill>
              </a:rPr>
              <a:t>06</a:t>
            </a:r>
            <a:endParaRPr lang="en-GB" sz="2000" b="1" dirty="0">
              <a:solidFill>
                <a:srgbClr val="FFEAC9"/>
              </a:solidFill>
            </a:endParaRPr>
          </a:p>
        </p:txBody>
      </p:sp>
    </p:spTree>
    <p:extLst>
      <p:ext uri="{BB962C8B-B14F-4D97-AF65-F5344CB8AC3E}">
        <p14:creationId xmlns:p14="http://schemas.microsoft.com/office/powerpoint/2010/main" val="421681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78A9-DD3F-2A59-F84F-565A5B931617}"/>
            </a:ext>
          </a:extLst>
        </p:cNvPr>
        <p:cNvGrpSpPr/>
        <p:nvPr/>
      </p:nvGrpSpPr>
      <p:grpSpPr>
        <a:xfrm>
          <a:off x="0" y="0"/>
          <a:ext cx="0" cy="0"/>
          <a:chOff x="0" y="0"/>
          <a:chExt cx="0" cy="0"/>
        </a:xfrm>
      </p:grpSpPr>
      <p:pic>
        <p:nvPicPr>
          <p:cNvPr id="63" name="Picture 62">
            <a:extLst>
              <a:ext uri="{FF2B5EF4-FFF2-40B4-BE49-F238E27FC236}">
                <a16:creationId xmlns:a16="http://schemas.microsoft.com/office/drawing/2014/main" id="{5008A02D-5704-52E2-30EE-DFBE443E4F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72" y="0"/>
            <a:ext cx="9899854" cy="6857999"/>
          </a:xfrm>
          <a:prstGeom prst="rect">
            <a:avLst/>
          </a:prstGeom>
        </p:spPr>
      </p:pic>
      <p:sp>
        <p:nvSpPr>
          <p:cNvPr id="2" name="TextBox 1">
            <a:extLst>
              <a:ext uri="{FF2B5EF4-FFF2-40B4-BE49-F238E27FC236}">
                <a16:creationId xmlns:a16="http://schemas.microsoft.com/office/drawing/2014/main" id="{C7992EE8-8089-1622-80B1-33D6979A6971}"/>
              </a:ext>
            </a:extLst>
          </p:cNvPr>
          <p:cNvSpPr txBox="1"/>
          <p:nvPr/>
        </p:nvSpPr>
        <p:spPr>
          <a:xfrm>
            <a:off x="3419856" y="668948"/>
            <a:ext cx="3328416" cy="276999"/>
          </a:xfrm>
          <a:prstGeom prst="rect">
            <a:avLst/>
          </a:prstGeom>
          <a:noFill/>
        </p:spPr>
        <p:txBody>
          <a:bodyPr wrap="square" lIns="0" tIns="0" rIns="0" bIns="0" rtlCol="0">
            <a:spAutoFit/>
          </a:bodyPr>
          <a:lstStyle/>
          <a:p>
            <a:pPr algn="ctr"/>
            <a:r>
              <a:rPr lang="el-GR" b="1" dirty="0">
                <a:solidFill>
                  <a:schemeClr val="bg2">
                    <a:lumMod val="25000"/>
                  </a:schemeClr>
                </a:solidFill>
              </a:rPr>
              <a:t>ΕΥΧΑΡΙΣΤΩ</a:t>
            </a:r>
          </a:p>
        </p:txBody>
      </p:sp>
      <p:sp>
        <p:nvSpPr>
          <p:cNvPr id="3" name="TextBox 2">
            <a:extLst>
              <a:ext uri="{FF2B5EF4-FFF2-40B4-BE49-F238E27FC236}">
                <a16:creationId xmlns:a16="http://schemas.microsoft.com/office/drawing/2014/main" id="{255D6171-F07F-8AF4-B67C-7B0862FBE81F}"/>
              </a:ext>
            </a:extLst>
          </p:cNvPr>
          <p:cNvSpPr txBox="1"/>
          <p:nvPr/>
        </p:nvSpPr>
        <p:spPr>
          <a:xfrm>
            <a:off x="3419856" y="1182474"/>
            <a:ext cx="3867912" cy="338554"/>
          </a:xfrm>
          <a:prstGeom prst="rect">
            <a:avLst/>
          </a:prstGeom>
          <a:noFill/>
        </p:spPr>
        <p:txBody>
          <a:bodyPr wrap="square" rtlCol="0">
            <a:spAutoFit/>
          </a:bodyPr>
          <a:lstStyle/>
          <a:p>
            <a:pPr algn="ctr"/>
            <a:r>
              <a:rPr lang="el-GR" sz="1600" b="1" i="1" u="sng" dirty="0" err="1">
                <a:solidFill>
                  <a:schemeClr val="accent1">
                    <a:lumMod val="75000"/>
                  </a:schemeClr>
                </a:solidFill>
              </a:rPr>
              <a:t>Δρ</a:t>
            </a:r>
            <a:r>
              <a:rPr lang="el-GR" sz="1600" b="1" i="1" u="sng" dirty="0">
                <a:solidFill>
                  <a:schemeClr val="accent1">
                    <a:lumMod val="75000"/>
                  </a:schemeClr>
                </a:solidFill>
              </a:rPr>
              <a:t> Νικόλαος Σαργιάνος – Γ.Γ.Ε.Κ.</a:t>
            </a:r>
          </a:p>
        </p:txBody>
      </p:sp>
      <p:pic>
        <p:nvPicPr>
          <p:cNvPr id="6" name="Picture 5" descr="A black and white logo&#10;&#10;Description automatically generated">
            <a:extLst>
              <a:ext uri="{FF2B5EF4-FFF2-40B4-BE49-F238E27FC236}">
                <a16:creationId xmlns:a16="http://schemas.microsoft.com/office/drawing/2014/main" id="{70FDCE07-73C2-683B-28A4-98803D240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530" y="2034556"/>
            <a:ext cx="1510940" cy="435112"/>
          </a:xfrm>
          <a:prstGeom prst="rect">
            <a:avLst/>
          </a:prstGeom>
        </p:spPr>
      </p:pic>
    </p:spTree>
    <p:extLst>
      <p:ext uri="{BB962C8B-B14F-4D97-AF65-F5344CB8AC3E}">
        <p14:creationId xmlns:p14="http://schemas.microsoft.com/office/powerpoint/2010/main" val="242833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B71B8A-0D91-A303-B899-D92AD888B798}"/>
              </a:ext>
            </a:extLst>
          </p:cNvPr>
          <p:cNvSpPr txBox="1"/>
          <p:nvPr/>
        </p:nvSpPr>
        <p:spPr>
          <a:xfrm>
            <a:off x="295809" y="552491"/>
            <a:ext cx="7609215" cy="461665"/>
          </a:xfrm>
          <a:prstGeom prst="rect">
            <a:avLst/>
          </a:prstGeom>
          <a:noFill/>
        </p:spPr>
        <p:txBody>
          <a:bodyPr wrap="square" rtlCol="0">
            <a:spAutoFit/>
          </a:bodyPr>
          <a:lstStyle/>
          <a:p>
            <a:r>
              <a:rPr lang="el-GR" sz="2400" b="1" dirty="0">
                <a:solidFill>
                  <a:srgbClr val="C00000"/>
                </a:solidFill>
              </a:rPr>
              <a:t>Τι είναι μια αξιολόγηση ?</a:t>
            </a:r>
          </a:p>
        </p:txBody>
      </p:sp>
      <p:sp>
        <p:nvSpPr>
          <p:cNvPr id="5" name="TextBox 4">
            <a:extLst>
              <a:ext uri="{FF2B5EF4-FFF2-40B4-BE49-F238E27FC236}">
                <a16:creationId xmlns:a16="http://schemas.microsoft.com/office/drawing/2014/main" id="{4AAD156A-1DBC-4057-1AA0-70FAB0815EB3}"/>
              </a:ext>
            </a:extLst>
          </p:cNvPr>
          <p:cNvSpPr txBox="1"/>
          <p:nvPr/>
        </p:nvSpPr>
        <p:spPr>
          <a:xfrm>
            <a:off x="417169" y="1504194"/>
            <a:ext cx="4892962" cy="4431983"/>
          </a:xfrm>
          <a:prstGeom prst="rect">
            <a:avLst/>
          </a:prstGeom>
          <a:solidFill>
            <a:schemeClr val="bg1">
              <a:lumMod val="95000"/>
            </a:schemeClr>
          </a:solidFill>
        </p:spPr>
        <p:txBody>
          <a:bodyPr wrap="square">
            <a:spAutoFit/>
          </a:bodyPr>
          <a:lstStyle/>
          <a:p>
            <a:pPr marL="342900" lvl="0" indent="-342900" rtl="0">
              <a:spcAft>
                <a:spcPts val="1200"/>
              </a:spcAft>
              <a:buClr>
                <a:srgbClr val="C00000"/>
              </a:buClr>
              <a:buFont typeface="Wingdings" panose="05000000000000000000" pitchFamily="2" charset="2"/>
              <a:buChar char="v"/>
              <a:tabLst>
                <a:tab pos="457200" algn="l"/>
              </a:tabLst>
            </a:pP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Είναι μ</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ί</a:t>
            </a: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a:t>
            </a:r>
            <a:r>
              <a:rPr lang="el-GR"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συστηματική διαδικασία </a:t>
            </a: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οποία αποτιμά την </a:t>
            </a:r>
            <a:r>
              <a:rPr lang="el-GR"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συνάφεια</a:t>
            </a: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την </a:t>
            </a:r>
            <a:r>
              <a:rPr lang="el-GR"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αποδοτικότητα,</a:t>
            </a: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την </a:t>
            </a:r>
            <a:r>
              <a:rPr lang="el-GR"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αποτελεσματικότητα</a:t>
            </a: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τις </a:t>
            </a:r>
            <a:r>
              <a:rPr lang="el-GR"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επιπτώσεις</a:t>
            </a: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πολιτικών, δράσεων και έργων σε σχέση με τους στόχους που είχαν τεθεί</a:t>
            </a:r>
            <a:endParaRPr lang="el-GR" dirty="0">
              <a:effectLst/>
              <a:latin typeface="Calibri" panose="020F0502020204030204" pitchFamily="34" charset="0"/>
              <a:ea typeface="Calibri" panose="020F0502020204030204" pitchFamily="34" charset="0"/>
            </a:endParaRPr>
          </a:p>
          <a:p>
            <a:pPr marL="342900" lvl="0" indent="-342900">
              <a:spcAft>
                <a:spcPts val="1200"/>
              </a:spcAft>
              <a:buClr>
                <a:srgbClr val="C00000"/>
              </a:buClr>
              <a:buFont typeface="Wingdings" panose="05000000000000000000" pitchFamily="2" charset="2"/>
              <a:buChar char="v"/>
              <a:tabLst>
                <a:tab pos="457200" algn="l"/>
              </a:tabLst>
            </a:pP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Τα αποτελέσματά της τροφοδοτούν τη διαδικασία χάραξης πολιτικής δημιουργώντας μία διαρκή </a:t>
            </a:r>
            <a:r>
              <a:rPr lang="el-GR"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διαδικασία μάθησης και βελτίωσης</a:t>
            </a:r>
            <a:endParaRPr lang="el-GR" dirty="0">
              <a:effectLst/>
              <a:latin typeface="Calibri" panose="020F0502020204030204" pitchFamily="34" charset="0"/>
              <a:ea typeface="Calibri" panose="020F0502020204030204" pitchFamily="34" charset="0"/>
            </a:endParaRPr>
          </a:p>
          <a:p>
            <a:pPr marL="342900" lvl="0" indent="-342900">
              <a:spcAft>
                <a:spcPts val="1200"/>
              </a:spcAft>
              <a:buClr>
                <a:srgbClr val="C00000"/>
              </a:buClr>
              <a:buFont typeface="Wingdings" panose="05000000000000000000" pitchFamily="2" charset="2"/>
              <a:buChar char="v"/>
              <a:tabLst>
                <a:tab pos="457200" algn="l"/>
              </a:tabLst>
            </a:pP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αξιολόγηση (πρέπει να) αποτελεί </a:t>
            </a:r>
            <a:r>
              <a:rPr lang="el-GR"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αναπόσπαστο</a:t>
            </a:r>
            <a:r>
              <a:rPr lang="el-GR"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τμήμα του προγραμματισμού και της υλοποίησης πολιτικών</a:t>
            </a:r>
            <a:endParaRPr lang="el-GR" dirty="0">
              <a:effectLst/>
              <a:latin typeface="Calibri" panose="020F0502020204030204" pitchFamily="34" charset="0"/>
              <a:ea typeface="Calibri" panose="020F0502020204030204" pitchFamily="34" charset="0"/>
            </a:endParaRPr>
          </a:p>
          <a:p>
            <a:pPr marL="342900" lvl="0" indent="-342900">
              <a:buClr>
                <a:srgbClr val="C00000"/>
              </a:buClr>
              <a:buFont typeface="Wingdings" panose="05000000000000000000" pitchFamily="2" charset="2"/>
              <a:buChar char="v"/>
              <a:tabLst>
                <a:tab pos="457200" algn="l"/>
              </a:tabLst>
            </a:pPr>
            <a:r>
              <a:rPr lang="el-GR"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Παρά την προφανή χρησιμότητά της, στην Ελλάδα εφαρμόζεται </a:t>
            </a:r>
            <a:r>
              <a:rPr lang="el-GR"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ελάχιστα</a:t>
            </a:r>
            <a:endParaRPr lang="el-GR" sz="16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8DEDB497-C9BD-3275-FF20-7579D57DFA7C}"/>
              </a:ext>
            </a:extLst>
          </p:cNvPr>
          <p:cNvSpPr txBox="1"/>
          <p:nvPr/>
        </p:nvSpPr>
        <p:spPr>
          <a:xfrm>
            <a:off x="5552501" y="1504194"/>
            <a:ext cx="4120309" cy="1754326"/>
          </a:xfrm>
          <a:prstGeom prst="rect">
            <a:avLst/>
          </a:prstGeom>
          <a:solidFill>
            <a:schemeClr val="tx1">
              <a:lumMod val="65000"/>
              <a:lumOff val="35000"/>
            </a:schemeClr>
          </a:solidFill>
        </p:spPr>
        <p:txBody>
          <a:bodyPr wrap="square" rtlCol="0">
            <a:spAutoFit/>
          </a:bodyPr>
          <a:lstStyle/>
          <a:p>
            <a:r>
              <a:rPr lang="en-US" b="1" dirty="0">
                <a:solidFill>
                  <a:schemeClr val="bg1"/>
                </a:solidFill>
              </a:rPr>
              <a:t>H </a:t>
            </a:r>
            <a:r>
              <a:rPr lang="el-GR" b="1" dirty="0">
                <a:solidFill>
                  <a:schemeClr val="bg1"/>
                </a:solidFill>
              </a:rPr>
              <a:t>ΓΓΕΚ εφαρμόζει τον </a:t>
            </a:r>
            <a:r>
              <a:rPr lang="en-US" b="1" dirty="0">
                <a:solidFill>
                  <a:schemeClr val="bg1"/>
                </a:solidFill>
              </a:rPr>
              <a:t>‘</a:t>
            </a:r>
            <a:r>
              <a:rPr lang="el-GR" b="1" dirty="0">
                <a:solidFill>
                  <a:schemeClr val="bg1"/>
                </a:solidFill>
              </a:rPr>
              <a:t>κύκλο πολιτικής</a:t>
            </a:r>
            <a:r>
              <a:rPr lang="en-US" b="1" dirty="0">
                <a:solidFill>
                  <a:schemeClr val="bg1"/>
                </a:solidFill>
              </a:rPr>
              <a:t>’</a:t>
            </a:r>
            <a:r>
              <a:rPr lang="el-GR" b="1" dirty="0">
                <a:solidFill>
                  <a:schemeClr val="bg1"/>
                </a:solidFill>
              </a:rPr>
              <a:t> στις στρατηγικές της, αναγνωρίζοντας τη διάσταση της συστηματικής αποτίμησης και αξιολόγησης των </a:t>
            </a:r>
            <a:r>
              <a:rPr lang="el-GR" b="1" dirty="0" err="1">
                <a:solidFill>
                  <a:schemeClr val="bg1"/>
                </a:solidFill>
              </a:rPr>
              <a:t>δράσεών</a:t>
            </a:r>
            <a:r>
              <a:rPr lang="el-GR" b="1" dirty="0">
                <a:solidFill>
                  <a:schemeClr val="bg1"/>
                </a:solidFill>
              </a:rPr>
              <a:t> της και της ανατροφοδότησης του σχεδιασμού δράσεων και πολιτικών</a:t>
            </a:r>
            <a:endParaRPr lang="en-GB" b="1" dirty="0">
              <a:solidFill>
                <a:schemeClr val="bg1"/>
              </a:solidFill>
            </a:endParaRPr>
          </a:p>
        </p:txBody>
      </p:sp>
      <p:pic>
        <p:nvPicPr>
          <p:cNvPr id="6" name="Εικόνα 5">
            <a:extLst>
              <a:ext uri="{FF2B5EF4-FFF2-40B4-BE49-F238E27FC236}">
                <a16:creationId xmlns:a16="http://schemas.microsoft.com/office/drawing/2014/main" id="{32A72F0D-3FDD-9011-C6E7-761DC3EF14A3}"/>
              </a:ext>
            </a:extLst>
          </p:cNvPr>
          <p:cNvPicPr>
            <a:picLocks noChangeAspect="1"/>
          </p:cNvPicPr>
          <p:nvPr/>
        </p:nvPicPr>
        <p:blipFill>
          <a:blip r:embed="rId2"/>
          <a:stretch>
            <a:fillRect/>
          </a:stretch>
        </p:blipFill>
        <p:spPr>
          <a:xfrm>
            <a:off x="5552501" y="3428588"/>
            <a:ext cx="4120309" cy="2427031"/>
          </a:xfrm>
          <a:prstGeom prst="rect">
            <a:avLst/>
          </a:prstGeom>
        </p:spPr>
      </p:pic>
    </p:spTree>
    <p:extLst>
      <p:ext uri="{BB962C8B-B14F-4D97-AF65-F5344CB8AC3E}">
        <p14:creationId xmlns:p14="http://schemas.microsoft.com/office/powerpoint/2010/main" val="41772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31B06-F3DD-626C-1BFF-CBDA40C6A2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2D08BE-63D7-CF73-5F46-7A1D2280F17E}"/>
              </a:ext>
            </a:extLst>
          </p:cNvPr>
          <p:cNvSpPr txBox="1"/>
          <p:nvPr/>
        </p:nvSpPr>
        <p:spPr>
          <a:xfrm>
            <a:off x="228843" y="499804"/>
            <a:ext cx="7571303" cy="523220"/>
          </a:xfrm>
          <a:prstGeom prst="rect">
            <a:avLst/>
          </a:prstGeom>
          <a:noFill/>
        </p:spPr>
        <p:txBody>
          <a:bodyPr wrap="none" rtlCol="0">
            <a:spAutoFit/>
          </a:bodyPr>
          <a:lstStyle/>
          <a:p>
            <a:r>
              <a:rPr lang="el-GR" sz="1400" b="1" dirty="0">
                <a:solidFill>
                  <a:schemeClr val="accent1"/>
                </a:solidFill>
              </a:rPr>
              <a:t>Τμήμα Β’ - Αποτίμησης και Αξιολόγησης Επιπτώσεων</a:t>
            </a:r>
          </a:p>
          <a:p>
            <a:r>
              <a:rPr lang="el-GR" sz="1400" b="1" dirty="0">
                <a:solidFill>
                  <a:srgbClr val="C00000"/>
                </a:solidFill>
              </a:rPr>
              <a:t>της Δ/νσης Σχεδιασμού και Προγραμματισμού Έρευνας &amp; Καινοτομίας της Γ.Γ.Ε.Κ. 	</a:t>
            </a:r>
          </a:p>
        </p:txBody>
      </p:sp>
      <p:sp>
        <p:nvSpPr>
          <p:cNvPr id="5" name="TextBox 4">
            <a:extLst>
              <a:ext uri="{FF2B5EF4-FFF2-40B4-BE49-F238E27FC236}">
                <a16:creationId xmlns:a16="http://schemas.microsoft.com/office/drawing/2014/main" id="{D77444F6-9F78-7033-4782-21F6937168B1}"/>
              </a:ext>
            </a:extLst>
          </p:cNvPr>
          <p:cNvSpPr txBox="1"/>
          <p:nvPr/>
        </p:nvSpPr>
        <p:spPr>
          <a:xfrm>
            <a:off x="385823" y="0"/>
            <a:ext cx="5063502" cy="369332"/>
          </a:xfrm>
          <a:prstGeom prst="rect">
            <a:avLst/>
          </a:prstGeom>
          <a:noFill/>
        </p:spPr>
        <p:txBody>
          <a:bodyPr wrap="none" rtlCol="0">
            <a:spAutoFit/>
          </a:bodyPr>
          <a:lstStyle/>
          <a:p>
            <a:r>
              <a:rPr lang="el-GR" b="1" dirty="0"/>
              <a:t>ΑΡΜΟΔΙΟΤΗΤΕΣ ΟΙΚΕΙΟΥ ΤΜΗΜΑΤΟΣ ΓΓΕΚ</a:t>
            </a:r>
          </a:p>
        </p:txBody>
      </p:sp>
      <p:sp>
        <p:nvSpPr>
          <p:cNvPr id="3" name="Text Box 1343423491">
            <a:extLst>
              <a:ext uri="{FF2B5EF4-FFF2-40B4-BE49-F238E27FC236}">
                <a16:creationId xmlns:a16="http://schemas.microsoft.com/office/drawing/2014/main" id="{25124869-D680-C754-5873-D17EA6A5387C}"/>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1" name="Content Placeholder 2">
            <a:extLst>
              <a:ext uri="{FF2B5EF4-FFF2-40B4-BE49-F238E27FC236}">
                <a16:creationId xmlns:a16="http://schemas.microsoft.com/office/drawing/2014/main" id="{FD675DA6-008D-9660-8963-87BBFA304214}"/>
              </a:ext>
            </a:extLst>
          </p:cNvPr>
          <p:cNvSpPr txBox="1">
            <a:spLocks/>
          </p:cNvSpPr>
          <p:nvPr/>
        </p:nvSpPr>
        <p:spPr>
          <a:xfrm>
            <a:off x="385823" y="1527925"/>
            <a:ext cx="9185560" cy="3888900"/>
          </a:xfrm>
          <a:prstGeom prst="rect">
            <a:avLst/>
          </a:prstGeom>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342900" lvl="0" indent="-342900" rtl="0">
              <a:spcAft>
                <a:spcPts val="600"/>
              </a:spcAft>
              <a:buClr>
                <a:srgbClr val="C00000"/>
              </a:buClr>
              <a:buFont typeface="+mj-lt"/>
              <a:buAutoNum type="arabicPeriod"/>
            </a:pPr>
            <a:r>
              <a:rPr lang="el-GR" sz="1400" dirty="0">
                <a:solidFill>
                  <a:schemeClr val="bg2">
                    <a:lumMod val="10000"/>
                  </a:schemeClr>
                </a:solidFill>
                <a:effectLst/>
                <a:highlight>
                  <a:srgbClr val="FFFF00"/>
                </a:highlight>
                <a:latin typeface="Calibri" panose="020F0502020204030204" pitchFamily="34" charset="0"/>
                <a:ea typeface="Times New Roman" panose="02020603050405020304" pitchFamily="18" charset="0"/>
              </a:rPr>
              <a:t>Αποτίμηση-Αξιολόγηση αποτελεσμάτων των Δράσεων της ΓΓΕΚ και Εποπτευόμενων Φορέων</a:t>
            </a:r>
            <a:endParaRPr lang="el-GR" sz="1400" dirty="0">
              <a:solidFill>
                <a:schemeClr val="bg2">
                  <a:lumMod val="10000"/>
                </a:schemeClr>
              </a:solidFill>
              <a:effectLst/>
              <a:highlight>
                <a:srgbClr val="FFFF00"/>
              </a:highlight>
              <a:latin typeface="Calibri" panose="020F0502020204030204" pitchFamily="34" charset="0"/>
              <a:ea typeface="Calibri" panose="020F0502020204030204" pitchFamily="34" charset="0"/>
            </a:endParaRPr>
          </a:p>
          <a:p>
            <a:pPr marL="342900" lvl="0" indent="-342900">
              <a:spcAft>
                <a:spcPts val="600"/>
              </a:spcAft>
              <a:buClr>
                <a:srgbClr val="C00000"/>
              </a:buClr>
              <a:buFont typeface="+mj-lt"/>
              <a:buAutoNum type="arabicPeriod"/>
            </a:pPr>
            <a:r>
              <a:rPr lang="el-GR" sz="1400" dirty="0">
                <a:solidFill>
                  <a:schemeClr val="bg2">
                    <a:lumMod val="10000"/>
                  </a:schemeClr>
                </a:solidFill>
                <a:effectLst/>
                <a:highlight>
                  <a:srgbClr val="FFFF00"/>
                </a:highlight>
                <a:latin typeface="Calibri" panose="020F0502020204030204" pitchFamily="34" charset="0"/>
                <a:ea typeface="Times New Roman" panose="02020603050405020304" pitchFamily="18" charset="0"/>
              </a:rPr>
              <a:t>Λήψη διορθωτικών μέτρων με βάση τα συμπεράσματα του σημείου 1</a:t>
            </a:r>
            <a:endParaRPr lang="el-GR" sz="1400" dirty="0">
              <a:solidFill>
                <a:schemeClr val="bg2">
                  <a:lumMod val="10000"/>
                </a:schemeClr>
              </a:solidFill>
              <a:effectLst/>
              <a:highlight>
                <a:srgbClr val="FFFF00"/>
              </a:highlight>
              <a:latin typeface="Calibri" panose="020F0502020204030204" pitchFamily="34" charset="0"/>
              <a:ea typeface="Calibri" panose="020F0502020204030204" pitchFamily="34" charset="0"/>
            </a:endParaRPr>
          </a:p>
          <a:p>
            <a:pPr marL="342900" lvl="0" indent="-342900">
              <a:spcAft>
                <a:spcPts val="600"/>
              </a:spcAft>
              <a:buClr>
                <a:srgbClr val="C00000"/>
              </a:buClr>
              <a:buFont typeface="+mj-lt"/>
              <a:buAutoNum type="arabicPeriod"/>
            </a:pPr>
            <a:r>
              <a:rPr lang="el-GR" sz="1400" dirty="0">
                <a:solidFill>
                  <a:schemeClr val="bg2">
                    <a:lumMod val="10000"/>
                  </a:schemeClr>
                </a:solidFill>
                <a:effectLst/>
                <a:latin typeface="Calibri" panose="020F0502020204030204" pitchFamily="34" charset="0"/>
                <a:ea typeface="Times New Roman" panose="02020603050405020304" pitchFamily="18" charset="0"/>
              </a:rPr>
              <a:t>Εκτίμηση μακροχρόνιων αναγκών του Εθνικού Συστήματος Έρευνας</a:t>
            </a:r>
            <a:endParaRPr lang="el-GR" sz="1400" dirty="0">
              <a:solidFill>
                <a:schemeClr val="bg2">
                  <a:lumMod val="10000"/>
                </a:schemeClr>
              </a:solidFill>
              <a:effectLst/>
              <a:latin typeface="Calibri" panose="020F0502020204030204" pitchFamily="34" charset="0"/>
              <a:ea typeface="Calibri" panose="020F0502020204030204" pitchFamily="34" charset="0"/>
            </a:endParaRPr>
          </a:p>
          <a:p>
            <a:pPr marL="342900" lvl="0" indent="-342900">
              <a:spcAft>
                <a:spcPts val="600"/>
              </a:spcAft>
              <a:buClr>
                <a:srgbClr val="C00000"/>
              </a:buClr>
              <a:buFont typeface="+mj-lt"/>
              <a:buAutoNum type="arabicPeriod"/>
            </a:pPr>
            <a:r>
              <a:rPr lang="el-GR" sz="1400" dirty="0">
                <a:solidFill>
                  <a:schemeClr val="bg2">
                    <a:lumMod val="10000"/>
                  </a:schemeClr>
                </a:solidFill>
                <a:effectLst/>
                <a:latin typeface="Calibri" panose="020F0502020204030204" pitchFamily="34" charset="0"/>
                <a:ea typeface="Times New Roman" panose="02020603050405020304" pitchFamily="18" charset="0"/>
              </a:rPr>
              <a:t>Συλλογή και ταξινόμηση ερευνητικών δεδομένων/αποτελεσμάτων για συνολική αξιολόγηση</a:t>
            </a:r>
            <a:endParaRPr lang="el-GR" sz="1400" dirty="0">
              <a:solidFill>
                <a:schemeClr val="bg2">
                  <a:lumMod val="10000"/>
                </a:schemeClr>
              </a:solidFill>
              <a:effectLst/>
              <a:latin typeface="Calibri" panose="020F0502020204030204" pitchFamily="34" charset="0"/>
              <a:ea typeface="Calibri" panose="020F0502020204030204" pitchFamily="34" charset="0"/>
            </a:endParaRPr>
          </a:p>
          <a:p>
            <a:pPr marL="342900" lvl="0" indent="-342900">
              <a:spcAft>
                <a:spcPts val="600"/>
              </a:spcAft>
              <a:buClr>
                <a:srgbClr val="C00000"/>
              </a:buClr>
              <a:buFont typeface="+mj-lt"/>
              <a:buAutoNum type="arabicPeriod"/>
            </a:pPr>
            <a:r>
              <a:rPr lang="el-GR" sz="1400" dirty="0">
                <a:solidFill>
                  <a:schemeClr val="bg2">
                    <a:lumMod val="10000"/>
                  </a:schemeClr>
                </a:solidFill>
                <a:effectLst/>
                <a:latin typeface="Calibri" panose="020F0502020204030204" pitchFamily="34" charset="0"/>
                <a:ea typeface="Times New Roman" panose="02020603050405020304" pitchFamily="18" charset="0"/>
              </a:rPr>
              <a:t>Αναζήτηση και ιεράρχηση αξιόλογων και ώριμων αποτελεσμάτων ερευνητικών έργων, με στόχο την ανεύρεση μεθόδων/τρόπων  εμπορικής αξιοποίησής τους</a:t>
            </a:r>
            <a:endParaRPr lang="el-GR" sz="1400" dirty="0">
              <a:solidFill>
                <a:schemeClr val="bg2">
                  <a:lumMod val="10000"/>
                </a:schemeClr>
              </a:solidFill>
              <a:effectLst/>
              <a:latin typeface="Calibri" panose="020F0502020204030204" pitchFamily="34" charset="0"/>
              <a:ea typeface="Calibri" panose="020F0502020204030204" pitchFamily="34" charset="0"/>
            </a:endParaRPr>
          </a:p>
          <a:p>
            <a:pPr marL="342900" lvl="0" indent="-342900">
              <a:spcAft>
                <a:spcPts val="600"/>
              </a:spcAft>
              <a:buClr>
                <a:srgbClr val="C00000"/>
              </a:buClr>
              <a:buFont typeface="+mj-lt"/>
              <a:buAutoNum type="arabicPeriod"/>
            </a:pPr>
            <a:r>
              <a:rPr lang="el-GR" sz="1400" dirty="0">
                <a:solidFill>
                  <a:schemeClr val="bg2">
                    <a:lumMod val="10000"/>
                  </a:schemeClr>
                </a:solidFill>
                <a:effectLst/>
                <a:highlight>
                  <a:srgbClr val="FFFF00"/>
                </a:highlight>
                <a:latin typeface="Calibri" panose="020F0502020204030204" pitchFamily="34" charset="0"/>
                <a:ea typeface="Times New Roman" panose="02020603050405020304" pitchFamily="18" charset="0"/>
              </a:rPr>
              <a:t>Σύνταξη εξειδικευμένων μελετών και εκθέσεων για τα αποτελέσματα έργων και δράσεων της ΓΓΕΚ</a:t>
            </a:r>
            <a:endParaRPr lang="el-GR" sz="1400" dirty="0">
              <a:solidFill>
                <a:schemeClr val="bg2">
                  <a:lumMod val="10000"/>
                </a:schemeClr>
              </a:solidFill>
              <a:effectLst/>
              <a:highlight>
                <a:srgbClr val="FFFF00"/>
              </a:highlight>
              <a:latin typeface="Calibri" panose="020F0502020204030204" pitchFamily="34" charset="0"/>
              <a:ea typeface="Calibri" panose="020F0502020204030204" pitchFamily="34" charset="0"/>
            </a:endParaRPr>
          </a:p>
          <a:p>
            <a:pPr marL="342900" lvl="0" indent="-342900">
              <a:spcAft>
                <a:spcPts val="600"/>
              </a:spcAft>
              <a:buClr>
                <a:srgbClr val="C00000"/>
              </a:buClr>
              <a:buFont typeface="+mj-lt"/>
              <a:buAutoNum type="arabicPeriod"/>
            </a:pPr>
            <a:r>
              <a:rPr lang="el-GR" sz="1400" dirty="0">
                <a:solidFill>
                  <a:schemeClr val="bg2">
                    <a:lumMod val="10000"/>
                  </a:schemeClr>
                </a:solidFill>
                <a:effectLst/>
                <a:latin typeface="Calibri" panose="020F0502020204030204" pitchFamily="34" charset="0"/>
                <a:ea typeface="Times New Roman" panose="02020603050405020304" pitchFamily="18" charset="0"/>
              </a:rPr>
              <a:t>Συλλογή, ταξινόμηση και παρουσίαση στοιχείων για Ε&amp;Κ στον εθνικό, ευρωπαϊκό και διεθνή χώρο</a:t>
            </a:r>
            <a:endParaRPr lang="el-GR" sz="1400" dirty="0">
              <a:solidFill>
                <a:schemeClr val="bg2">
                  <a:lumMod val="10000"/>
                </a:schemeClr>
              </a:solidFill>
              <a:effectLst/>
              <a:latin typeface="Calibri" panose="020F0502020204030204" pitchFamily="34" charset="0"/>
              <a:ea typeface="Calibri" panose="020F0502020204030204" pitchFamily="34" charset="0"/>
            </a:endParaRPr>
          </a:p>
          <a:p>
            <a:pPr marL="342900" lvl="0" indent="-342900">
              <a:spcAft>
                <a:spcPts val="600"/>
              </a:spcAft>
              <a:buClr>
                <a:srgbClr val="C00000"/>
              </a:buClr>
              <a:buFont typeface="+mj-lt"/>
              <a:buAutoNum type="arabicPeriod"/>
            </a:pPr>
            <a:r>
              <a:rPr lang="el-GR" sz="1400" dirty="0">
                <a:solidFill>
                  <a:schemeClr val="bg2">
                    <a:lumMod val="10000"/>
                  </a:schemeClr>
                </a:solidFill>
                <a:effectLst/>
                <a:latin typeface="Calibri" panose="020F0502020204030204" pitchFamily="34" charset="0"/>
                <a:ea typeface="Times New Roman" panose="02020603050405020304" pitchFamily="18" charset="0"/>
              </a:rPr>
              <a:t>Προετοιμασία,  υποστήριξη πιστοποίησης και εποπτεία των διαδικασιών Διασφάλισης Ποιότητας της Γ.Γ.Ε.Κ κατά την Προκήρυξη-Διαχείριση-Παρακολούθηση προγραμμάτων </a:t>
            </a:r>
            <a:endParaRPr lang="el-GR" sz="1400" dirty="0">
              <a:solidFill>
                <a:schemeClr val="bg2">
                  <a:lumMod val="10000"/>
                </a:schemeClr>
              </a:solidFill>
              <a:effectLst/>
              <a:latin typeface="Calibri" panose="020F0502020204030204" pitchFamily="34" charset="0"/>
              <a:ea typeface="Calibri" panose="020F0502020204030204" pitchFamily="34" charset="0"/>
            </a:endParaRPr>
          </a:p>
          <a:p>
            <a:pPr marL="342900" lvl="0" indent="-342900">
              <a:buClr>
                <a:srgbClr val="C00000"/>
              </a:buClr>
              <a:buFont typeface="+mj-lt"/>
              <a:buAutoNum type="arabicPeriod"/>
            </a:pPr>
            <a:r>
              <a:rPr lang="el-GR" sz="1400" dirty="0">
                <a:solidFill>
                  <a:schemeClr val="bg2">
                    <a:lumMod val="10000"/>
                  </a:schemeClr>
                </a:solidFill>
                <a:effectLst/>
                <a:latin typeface="Calibri" panose="020F0502020204030204" pitchFamily="34" charset="0"/>
                <a:ea typeface="Times New Roman" panose="02020603050405020304" pitchFamily="18" charset="0"/>
              </a:rPr>
              <a:t>Συντονισμός και </a:t>
            </a:r>
            <a:r>
              <a:rPr lang="el-GR" sz="1400" dirty="0">
                <a:solidFill>
                  <a:schemeClr val="bg2">
                    <a:lumMod val="10000"/>
                  </a:schemeClr>
                </a:solidFill>
                <a:latin typeface="Calibri" panose="020F0502020204030204" pitchFamily="34" charset="0"/>
                <a:ea typeface="Times New Roman" panose="02020603050405020304" pitchFamily="18" charset="0"/>
              </a:rPr>
              <a:t>ε</a:t>
            </a:r>
            <a:r>
              <a:rPr lang="el-GR" sz="1400" dirty="0">
                <a:solidFill>
                  <a:schemeClr val="bg2">
                    <a:lumMod val="10000"/>
                  </a:schemeClr>
                </a:solidFill>
                <a:effectLst/>
                <a:latin typeface="Calibri" panose="020F0502020204030204" pitchFamily="34" charset="0"/>
                <a:ea typeface="Times New Roman" panose="02020603050405020304" pitchFamily="18" charset="0"/>
              </a:rPr>
              <a:t>πικοινωνία </a:t>
            </a:r>
            <a:r>
              <a:rPr lang="el-GR" sz="1400" dirty="0">
                <a:solidFill>
                  <a:schemeClr val="bg2">
                    <a:lumMod val="10000"/>
                  </a:schemeClr>
                </a:solidFill>
                <a:latin typeface="Calibri" panose="020F0502020204030204" pitchFamily="34" charset="0"/>
                <a:ea typeface="Times New Roman" panose="02020603050405020304" pitchFamily="18" charset="0"/>
              </a:rPr>
              <a:t>με </a:t>
            </a:r>
            <a:r>
              <a:rPr lang="el-GR" sz="1400" dirty="0">
                <a:solidFill>
                  <a:schemeClr val="bg2">
                    <a:lumMod val="10000"/>
                  </a:schemeClr>
                </a:solidFill>
                <a:effectLst/>
                <a:latin typeface="Calibri" panose="020F0502020204030204" pitchFamily="34" charset="0"/>
                <a:ea typeface="Times New Roman" panose="02020603050405020304" pitchFamily="18" charset="0"/>
              </a:rPr>
              <a:t>Δ/</a:t>
            </a:r>
            <a:r>
              <a:rPr lang="el-GR" sz="1400" dirty="0" err="1">
                <a:solidFill>
                  <a:schemeClr val="bg2">
                    <a:lumMod val="10000"/>
                  </a:schemeClr>
                </a:solidFill>
                <a:effectLst/>
                <a:latin typeface="Calibri" panose="020F0502020204030204" pitchFamily="34" charset="0"/>
                <a:ea typeface="Times New Roman" panose="02020603050405020304" pitchFamily="18" charset="0"/>
              </a:rPr>
              <a:t>νσεις</a:t>
            </a:r>
            <a:r>
              <a:rPr lang="el-GR" sz="1400" dirty="0">
                <a:solidFill>
                  <a:schemeClr val="bg2">
                    <a:lumMod val="10000"/>
                  </a:schemeClr>
                </a:solidFill>
                <a:effectLst/>
                <a:latin typeface="Calibri" panose="020F0502020204030204" pitchFamily="34" charset="0"/>
                <a:ea typeface="Times New Roman" panose="02020603050405020304" pitchFamily="18" charset="0"/>
              </a:rPr>
              <a:t> και Τμήματα της ΓΓΕΚ για τη συλλογή στοιχείων και πληροφοριών, που </a:t>
            </a:r>
            <a:r>
              <a:rPr lang="el-GR" sz="1400" dirty="0">
                <a:solidFill>
                  <a:schemeClr val="bg2">
                    <a:lumMod val="10000"/>
                  </a:schemeClr>
                </a:solidFill>
                <a:latin typeface="Calibri" panose="020F0502020204030204" pitchFamily="34" charset="0"/>
                <a:ea typeface="Times New Roman" panose="02020603050405020304" pitchFamily="18" charset="0"/>
              </a:rPr>
              <a:t>χρειάζονται </a:t>
            </a:r>
            <a:r>
              <a:rPr lang="el-GR" sz="1400" dirty="0">
                <a:solidFill>
                  <a:schemeClr val="bg2">
                    <a:lumMod val="10000"/>
                  </a:schemeClr>
                </a:solidFill>
                <a:effectLst/>
                <a:latin typeface="Calibri" panose="020F0502020204030204" pitchFamily="34" charset="0"/>
                <a:ea typeface="Times New Roman" panose="02020603050405020304" pitchFamily="18" charset="0"/>
              </a:rPr>
              <a:t>για τη σύνταξη κατάλληλων απαντήσεων σε υποβαλλόμενες ερωτήσεις  Κοινοβουλευτικού Ελέγχου</a:t>
            </a:r>
            <a:endParaRPr lang="el-GR" sz="1400" dirty="0">
              <a:solidFill>
                <a:schemeClr val="bg2">
                  <a:lumMod val="1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753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4F6DD-BE7D-7388-B7DE-EFF475F7BF21}"/>
              </a:ext>
            </a:extLst>
          </p:cNvPr>
          <p:cNvSpPr txBox="1"/>
          <p:nvPr/>
        </p:nvSpPr>
        <p:spPr>
          <a:xfrm>
            <a:off x="385823" y="0"/>
            <a:ext cx="3514552" cy="369332"/>
          </a:xfrm>
          <a:prstGeom prst="rect">
            <a:avLst/>
          </a:prstGeom>
          <a:noFill/>
        </p:spPr>
        <p:txBody>
          <a:bodyPr wrap="none" rtlCol="0">
            <a:spAutoFit/>
          </a:bodyPr>
          <a:lstStyle/>
          <a:p>
            <a:r>
              <a:rPr lang="el-GR" b="1" dirty="0"/>
              <a:t>ΙΣΤΟΡΙΚΟ ΑΞΙΟΛΟΓΗΣΕΩΝ </a:t>
            </a:r>
            <a:r>
              <a:rPr lang="en-US" b="1" dirty="0"/>
              <a:t>EX-POST</a:t>
            </a:r>
          </a:p>
        </p:txBody>
      </p:sp>
      <p:sp>
        <p:nvSpPr>
          <p:cNvPr id="4" name="TextBox 3">
            <a:extLst>
              <a:ext uri="{FF2B5EF4-FFF2-40B4-BE49-F238E27FC236}">
                <a16:creationId xmlns:a16="http://schemas.microsoft.com/office/drawing/2014/main" id="{771F33DE-248E-A1FD-1339-94556DA8E40A}"/>
              </a:ext>
            </a:extLst>
          </p:cNvPr>
          <p:cNvSpPr txBox="1"/>
          <p:nvPr/>
        </p:nvSpPr>
        <p:spPr>
          <a:xfrm>
            <a:off x="385823" y="520407"/>
            <a:ext cx="7609215" cy="369332"/>
          </a:xfrm>
          <a:prstGeom prst="rect">
            <a:avLst/>
          </a:prstGeom>
          <a:noFill/>
        </p:spPr>
        <p:txBody>
          <a:bodyPr wrap="square" rtlCol="0">
            <a:spAutoFit/>
          </a:bodyPr>
          <a:lstStyle/>
          <a:p>
            <a:r>
              <a:rPr lang="el-GR" b="1" dirty="0">
                <a:solidFill>
                  <a:srgbClr val="C00000"/>
                </a:solidFill>
              </a:rPr>
              <a:t>Παλιότερες αξιολογήσεις</a:t>
            </a:r>
          </a:p>
        </p:txBody>
      </p:sp>
      <p:sp>
        <p:nvSpPr>
          <p:cNvPr id="6" name="TextBox 5">
            <a:extLst>
              <a:ext uri="{FF2B5EF4-FFF2-40B4-BE49-F238E27FC236}">
                <a16:creationId xmlns:a16="http://schemas.microsoft.com/office/drawing/2014/main" id="{F36EEBE7-6968-081A-A6EE-673D533AE74B}"/>
              </a:ext>
            </a:extLst>
          </p:cNvPr>
          <p:cNvSpPr txBox="1"/>
          <p:nvPr/>
        </p:nvSpPr>
        <p:spPr>
          <a:xfrm>
            <a:off x="385822" y="1297091"/>
            <a:ext cx="9242919" cy="4708981"/>
          </a:xfrm>
          <a:prstGeom prst="rect">
            <a:avLst/>
          </a:prstGeom>
          <a:noFill/>
        </p:spPr>
        <p:txBody>
          <a:bodyPr wrap="square">
            <a:spAutoFit/>
          </a:bodyPr>
          <a:lstStyle/>
          <a:p>
            <a:pPr marL="342900" lvl="0" indent="-342900" rtl="0">
              <a:buClr>
                <a:srgbClr val="C00000"/>
              </a:buClr>
              <a:buFont typeface="Wingdings" panose="05000000000000000000" pitchFamily="2" charset="2"/>
              <a:buChar char="v"/>
              <a:tabLst>
                <a:tab pos="457200" algn="l"/>
              </a:tabLst>
            </a:pPr>
            <a:r>
              <a:rPr lang="el-GR" sz="2000" b="1" kern="1200" dirty="0">
                <a:solidFill>
                  <a:srgbClr val="000000"/>
                </a:solidFill>
                <a:effectLst/>
                <a:latin typeface="Calibri" panose="020F0502020204030204" pitchFamily="34" charset="0"/>
                <a:ea typeface="+mn-ea"/>
                <a:cs typeface="Calibri" panose="020F0502020204030204" pitchFamily="34" charset="0"/>
              </a:rPr>
              <a:t>ΠΑΕΤ</a:t>
            </a:r>
            <a:r>
              <a:rPr lang="el-GR" sz="2000" kern="1200" dirty="0">
                <a:solidFill>
                  <a:srgbClr val="000000"/>
                </a:solidFill>
                <a:effectLst/>
                <a:latin typeface="Calibri" panose="020F0502020204030204" pitchFamily="34" charset="0"/>
                <a:ea typeface="+mn-ea"/>
                <a:cs typeface="Calibri" panose="020F0502020204030204" pitchFamily="34" charset="0"/>
              </a:rPr>
              <a:t> 1992 (αφορούσε την περίοδο 1984 – 85) </a:t>
            </a:r>
            <a:endParaRPr lang="el-GR" sz="2000" dirty="0">
              <a:effectLst/>
              <a:latin typeface="Calibri" panose="020F0502020204030204" pitchFamily="34" charset="0"/>
              <a:ea typeface="Calibri" panose="020F0502020204030204" pitchFamily="34" charset="0"/>
            </a:endParaRPr>
          </a:p>
          <a:p>
            <a:pPr marL="357188">
              <a:buClr>
                <a:srgbClr val="C00000"/>
              </a:buClr>
            </a:pPr>
            <a:r>
              <a:rPr lang="el-GR" sz="2000" kern="1200" dirty="0">
                <a:solidFill>
                  <a:srgbClr val="000000"/>
                </a:solidFill>
                <a:effectLst/>
                <a:latin typeface="Calibri" panose="020F0502020204030204" pitchFamily="34" charset="0"/>
                <a:ea typeface="+mn-ea"/>
                <a:cs typeface="Calibri" panose="020F0502020204030204" pitchFamily="34" charset="0"/>
              </a:rPr>
              <a:t>Αξιολόγηση από ομάδα στελεχών ΓΓΕΤ + εξωτ</a:t>
            </a:r>
            <a:r>
              <a:rPr lang="el-GR" sz="2000" dirty="0">
                <a:solidFill>
                  <a:srgbClr val="000000"/>
                </a:solidFill>
                <a:latin typeface="Calibri" panose="020F0502020204030204" pitchFamily="34" charset="0"/>
                <a:cs typeface="Calibri" panose="020F0502020204030204" pitchFamily="34" charset="0"/>
              </a:rPr>
              <a:t>ερικός</a:t>
            </a:r>
            <a:r>
              <a:rPr lang="el-GR" sz="2000" kern="1200" dirty="0">
                <a:solidFill>
                  <a:srgbClr val="000000"/>
                </a:solidFill>
                <a:effectLst/>
                <a:latin typeface="Calibri" panose="020F0502020204030204" pitchFamily="34" charset="0"/>
                <a:ea typeface="+mn-ea"/>
                <a:cs typeface="Calibri" panose="020F0502020204030204" pitchFamily="34" charset="0"/>
              </a:rPr>
              <a:t> Εμπειρογνώμονες</a:t>
            </a:r>
            <a:endParaRPr lang="el-GR" sz="2000" dirty="0">
              <a:effectLst/>
              <a:latin typeface="Calibri" panose="020F0502020204030204" pitchFamily="34" charset="0"/>
              <a:ea typeface="Calibri" panose="020F0502020204030204" pitchFamily="34" charset="0"/>
            </a:endParaRPr>
          </a:p>
          <a:p>
            <a:pPr marL="731520">
              <a:buClr>
                <a:srgbClr val="C00000"/>
              </a:buClr>
            </a:pPr>
            <a:r>
              <a:rPr lang="el-GR" sz="2000" dirty="0">
                <a:solidFill>
                  <a:srgbClr val="D34817"/>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a:p>
            <a:pPr marL="342900" lvl="0" indent="-342900">
              <a:buClr>
                <a:srgbClr val="C00000"/>
              </a:buClr>
              <a:buFont typeface="Wingdings" panose="05000000000000000000" pitchFamily="2" charset="2"/>
              <a:buChar char="v"/>
              <a:tabLst>
                <a:tab pos="457200" algn="l"/>
              </a:tabLst>
            </a:pPr>
            <a:r>
              <a:rPr lang="el-GR" sz="2000" b="1" kern="1200" dirty="0">
                <a:solidFill>
                  <a:srgbClr val="000000"/>
                </a:solidFill>
                <a:effectLst/>
                <a:latin typeface="Calibri" panose="020F0502020204030204" pitchFamily="34" charset="0"/>
                <a:ea typeface="+mn-ea"/>
                <a:cs typeface="Calibri" panose="020F0502020204030204" pitchFamily="34" charset="0"/>
              </a:rPr>
              <a:t>ΠΑΒΕ</a:t>
            </a:r>
            <a:r>
              <a:rPr lang="el-GR" sz="2000" kern="1200" dirty="0">
                <a:solidFill>
                  <a:srgbClr val="000000"/>
                </a:solidFill>
                <a:effectLst/>
                <a:latin typeface="Calibri" panose="020F0502020204030204" pitchFamily="34" charset="0"/>
                <a:ea typeface="+mn-ea"/>
                <a:cs typeface="Calibri" panose="020F0502020204030204" pitchFamily="34" charset="0"/>
              </a:rPr>
              <a:t> 1994 (περίοδος 1986 – 1990)  Εξωτερικός </a:t>
            </a:r>
            <a:r>
              <a:rPr lang="el-GR" sz="2000" kern="1200" dirty="0" err="1">
                <a:solidFill>
                  <a:srgbClr val="000000"/>
                </a:solidFill>
                <a:effectLst/>
                <a:latin typeface="Calibri" panose="020F0502020204030204" pitchFamily="34" charset="0"/>
                <a:ea typeface="+mn-ea"/>
                <a:cs typeface="Calibri" panose="020F0502020204030204" pitchFamily="34" charset="0"/>
              </a:rPr>
              <a:t>Αξιολογητής</a:t>
            </a:r>
            <a:r>
              <a:rPr lang="el-GR" sz="2000" kern="1200" dirty="0">
                <a:solidFill>
                  <a:srgbClr val="000000"/>
                </a:solidFill>
                <a:effectLst/>
                <a:latin typeface="Calibri" panose="020F0502020204030204" pitchFamily="34" charset="0"/>
                <a:ea typeface="+mn-ea"/>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a:p>
            <a:pPr marL="731520">
              <a:buClr>
                <a:srgbClr val="C00000"/>
              </a:buClr>
            </a:pPr>
            <a:r>
              <a:rPr lang="el-GR" sz="2000" dirty="0">
                <a:solidFill>
                  <a:srgbClr val="D34817"/>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a:p>
            <a:pPr marL="342900" lvl="0" indent="-342900">
              <a:buClr>
                <a:srgbClr val="C00000"/>
              </a:buClr>
              <a:buFont typeface="Wingdings" panose="05000000000000000000" pitchFamily="2" charset="2"/>
              <a:buChar char="v"/>
              <a:tabLst>
                <a:tab pos="457200" algn="l"/>
              </a:tabLst>
            </a:pPr>
            <a:r>
              <a:rPr lang="el-GR" sz="2000" b="1" kern="1200" dirty="0">
                <a:solidFill>
                  <a:srgbClr val="000000"/>
                </a:solidFill>
                <a:effectLst/>
                <a:latin typeface="Calibri" panose="020F0502020204030204" pitchFamily="34" charset="0"/>
                <a:ea typeface="+mn-ea"/>
                <a:cs typeface="Calibri" panose="020F0502020204030204" pitchFamily="34" charset="0"/>
              </a:rPr>
              <a:t>ΕΠΕΤ Ι</a:t>
            </a:r>
            <a:r>
              <a:rPr lang="el-GR" sz="2000" kern="1200" dirty="0">
                <a:solidFill>
                  <a:srgbClr val="000000"/>
                </a:solidFill>
                <a:effectLst/>
                <a:latin typeface="Calibri" panose="020F0502020204030204" pitchFamily="34" charset="0"/>
                <a:ea typeface="+mn-ea"/>
                <a:cs typeface="Calibri" panose="020F0502020204030204" pitchFamily="34" charset="0"/>
              </a:rPr>
              <a:t> 1995 (περίοδος 1989 – 93) Αξιολόγηση από εσωτερική ομάδα της ΓΓΕΤ</a:t>
            </a:r>
            <a:endParaRPr lang="el-GR" sz="2000" dirty="0">
              <a:effectLst/>
              <a:latin typeface="Calibri" panose="020F0502020204030204" pitchFamily="34" charset="0"/>
              <a:ea typeface="Calibri" panose="020F0502020204030204" pitchFamily="34" charset="0"/>
            </a:endParaRPr>
          </a:p>
          <a:p>
            <a:pPr marL="457200">
              <a:buClr>
                <a:srgbClr val="C00000"/>
              </a:buClr>
            </a:pPr>
            <a:r>
              <a:rPr lang="el-GR" sz="2000" dirty="0">
                <a:solidFill>
                  <a:srgbClr val="D34817"/>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a:p>
            <a:pPr marL="342900" lvl="0" indent="-342900">
              <a:buClr>
                <a:srgbClr val="C00000"/>
              </a:buClr>
              <a:buFont typeface="Wingdings" panose="05000000000000000000" pitchFamily="2" charset="2"/>
              <a:buChar char="v"/>
              <a:tabLst>
                <a:tab pos="457200" algn="l"/>
              </a:tabLst>
            </a:pPr>
            <a:r>
              <a:rPr lang="en-US" sz="2000" b="1" kern="1200" dirty="0">
                <a:solidFill>
                  <a:srgbClr val="000000"/>
                </a:solidFill>
                <a:effectLst/>
                <a:latin typeface="Calibri" panose="020F0502020204030204" pitchFamily="34" charset="0"/>
                <a:ea typeface="+mn-ea"/>
                <a:cs typeface="Calibri" panose="020F0502020204030204" pitchFamily="34" charset="0"/>
              </a:rPr>
              <a:t>STRIDE</a:t>
            </a:r>
            <a:r>
              <a:rPr lang="el-GR" sz="2000" kern="1200" dirty="0">
                <a:solidFill>
                  <a:srgbClr val="000000"/>
                </a:solidFill>
                <a:effectLst/>
                <a:latin typeface="Calibri" panose="020F0502020204030204" pitchFamily="34" charset="0"/>
                <a:ea typeface="+mn-ea"/>
                <a:cs typeface="Calibri" panose="020F0502020204030204" pitchFamily="34" charset="0"/>
              </a:rPr>
              <a:t> 1995 (περίοδος 1991 – 94) Αξιολόγηση από εσωτ</a:t>
            </a:r>
            <a:r>
              <a:rPr lang="el-GR" sz="2000" dirty="0">
                <a:solidFill>
                  <a:srgbClr val="000000"/>
                </a:solidFill>
                <a:latin typeface="Calibri" panose="020F0502020204030204" pitchFamily="34" charset="0"/>
                <a:cs typeface="Calibri" panose="020F0502020204030204" pitchFamily="34" charset="0"/>
              </a:rPr>
              <a:t>ερική</a:t>
            </a:r>
            <a:r>
              <a:rPr lang="el-GR" sz="2000" kern="1200" dirty="0">
                <a:solidFill>
                  <a:srgbClr val="000000"/>
                </a:solidFill>
                <a:effectLst/>
                <a:latin typeface="Calibri" panose="020F0502020204030204" pitchFamily="34" charset="0"/>
                <a:ea typeface="+mn-ea"/>
                <a:cs typeface="Calibri" panose="020F0502020204030204" pitchFamily="34" charset="0"/>
              </a:rPr>
              <a:t> ομάδα της ΓΓΕΤ</a:t>
            </a:r>
            <a:endParaRPr lang="el-GR" sz="2000" dirty="0">
              <a:effectLst/>
              <a:latin typeface="Calibri" panose="020F0502020204030204" pitchFamily="34" charset="0"/>
              <a:ea typeface="Calibri" panose="020F0502020204030204" pitchFamily="34" charset="0"/>
            </a:endParaRPr>
          </a:p>
          <a:p>
            <a:pPr marL="457200">
              <a:buClr>
                <a:srgbClr val="C00000"/>
              </a:buClr>
            </a:pPr>
            <a:r>
              <a:rPr lang="el-GR" sz="2000" dirty="0">
                <a:solidFill>
                  <a:srgbClr val="D34817"/>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a:p>
            <a:pPr marL="342900" lvl="0" indent="-342900">
              <a:buClr>
                <a:srgbClr val="C00000"/>
              </a:buClr>
              <a:buFont typeface="Wingdings" panose="05000000000000000000" pitchFamily="2" charset="2"/>
              <a:buChar char="v"/>
              <a:tabLst>
                <a:tab pos="457200" algn="l"/>
              </a:tabLst>
            </a:pPr>
            <a:r>
              <a:rPr lang="el-GR" sz="2000" b="1" kern="1200" dirty="0">
                <a:solidFill>
                  <a:srgbClr val="000000"/>
                </a:solidFill>
                <a:effectLst/>
                <a:latin typeface="Calibri" panose="020F0502020204030204" pitchFamily="34" charset="0"/>
                <a:ea typeface="+mn-ea"/>
                <a:cs typeface="Calibri" panose="020F0502020204030204" pitchFamily="34" charset="0"/>
              </a:rPr>
              <a:t>ΠΕΝΕΔ-ΣΥΝ-ΠΑΒΕ</a:t>
            </a:r>
            <a:r>
              <a:rPr lang="el-GR" sz="2000" kern="1200" dirty="0">
                <a:solidFill>
                  <a:srgbClr val="000000"/>
                </a:solidFill>
                <a:effectLst/>
                <a:latin typeface="Calibri" panose="020F0502020204030204" pitchFamily="34" charset="0"/>
                <a:ea typeface="+mn-ea"/>
                <a:cs typeface="Calibri" panose="020F0502020204030204" pitchFamily="34" charset="0"/>
              </a:rPr>
              <a:t> 1998 (προκηρύξεις της περιόδου 1989 – 1992)  Εξωτερικός </a:t>
            </a:r>
            <a:r>
              <a:rPr lang="el-GR" sz="2000" kern="1200" dirty="0" err="1">
                <a:solidFill>
                  <a:srgbClr val="000000"/>
                </a:solidFill>
                <a:effectLst/>
                <a:latin typeface="Calibri" panose="020F0502020204030204" pitchFamily="34" charset="0"/>
                <a:ea typeface="+mn-ea"/>
                <a:cs typeface="Calibri" panose="020F0502020204030204" pitchFamily="34" charset="0"/>
              </a:rPr>
              <a:t>Αξιολογητής</a:t>
            </a:r>
            <a:endParaRPr lang="el-GR" sz="2000" dirty="0">
              <a:effectLst/>
              <a:latin typeface="Calibri" panose="020F0502020204030204" pitchFamily="34" charset="0"/>
              <a:ea typeface="Calibri" panose="020F0502020204030204" pitchFamily="34" charset="0"/>
            </a:endParaRPr>
          </a:p>
          <a:p>
            <a:pPr marL="457200">
              <a:buClr>
                <a:srgbClr val="C00000"/>
              </a:buClr>
            </a:pPr>
            <a:r>
              <a:rPr lang="el-GR" sz="2000" dirty="0">
                <a:solidFill>
                  <a:srgbClr val="D34817"/>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a:p>
            <a:pPr marL="342900" lvl="0" indent="-342900">
              <a:buClr>
                <a:srgbClr val="C00000"/>
              </a:buClr>
              <a:buFont typeface="Wingdings" panose="05000000000000000000" pitchFamily="2" charset="2"/>
              <a:buChar char="v"/>
              <a:tabLst>
                <a:tab pos="457200" algn="l"/>
              </a:tabLst>
            </a:pPr>
            <a:r>
              <a:rPr lang="el-GR" sz="2000" kern="1200" dirty="0">
                <a:solidFill>
                  <a:srgbClr val="000000"/>
                </a:solidFill>
                <a:effectLst/>
                <a:latin typeface="Calibri" panose="020F0502020204030204" pitchFamily="34" charset="0"/>
                <a:ea typeface="+mn-ea"/>
                <a:cs typeface="Calibri" panose="020F0502020204030204" pitchFamily="34" charset="0"/>
              </a:rPr>
              <a:t>Αποτίμηση του προγράμματος  </a:t>
            </a:r>
            <a:r>
              <a:rPr lang="el-GR" sz="2000" b="1" kern="1200" dirty="0">
                <a:solidFill>
                  <a:srgbClr val="000000"/>
                </a:solidFill>
                <a:effectLst/>
                <a:latin typeface="Calibri" panose="020F0502020204030204" pitchFamily="34" charset="0"/>
                <a:ea typeface="+mn-ea"/>
                <a:cs typeface="Calibri" panose="020F0502020204030204" pitchFamily="34" charset="0"/>
              </a:rPr>
              <a:t>ΠΡΑΞΕ - Φάση Α’</a:t>
            </a:r>
            <a:r>
              <a:rPr lang="el-GR" sz="2000" kern="1200" dirty="0">
                <a:solidFill>
                  <a:srgbClr val="000000"/>
                </a:solidFill>
                <a:effectLst/>
                <a:latin typeface="Calibri" panose="020F0502020204030204" pitchFamily="34" charset="0"/>
                <a:ea typeface="+mn-ea"/>
                <a:cs typeface="Calibri" panose="020F0502020204030204" pitchFamily="34" charset="0"/>
              </a:rPr>
              <a:t>  (2008) </a:t>
            </a:r>
            <a:endParaRPr lang="el-GR" sz="2000" dirty="0">
              <a:effectLst/>
              <a:latin typeface="Calibri" panose="020F0502020204030204" pitchFamily="34" charset="0"/>
              <a:ea typeface="Calibri" panose="020F0502020204030204" pitchFamily="34" charset="0"/>
            </a:endParaRPr>
          </a:p>
          <a:p>
            <a:pPr marL="457200">
              <a:buClr>
                <a:srgbClr val="C00000"/>
              </a:buClr>
            </a:pPr>
            <a:r>
              <a:rPr lang="el-GR" sz="2000" dirty="0">
                <a:solidFill>
                  <a:srgbClr val="D34817"/>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a:p>
            <a:pPr marL="342900" lvl="0" indent="-342900">
              <a:buClr>
                <a:srgbClr val="C00000"/>
              </a:buClr>
              <a:buFont typeface="Wingdings" panose="05000000000000000000" pitchFamily="2" charset="2"/>
              <a:buChar char="v"/>
              <a:tabLst>
                <a:tab pos="457200" algn="l"/>
              </a:tabLst>
            </a:pPr>
            <a:r>
              <a:rPr lang="el-GR" sz="2000" kern="1200" dirty="0">
                <a:solidFill>
                  <a:srgbClr val="000000"/>
                </a:solidFill>
                <a:effectLst/>
                <a:latin typeface="Calibri" panose="020F0502020204030204" pitchFamily="34" charset="0"/>
                <a:ea typeface="+mn-ea"/>
                <a:cs typeface="Calibri" panose="020F0502020204030204" pitchFamily="34" charset="0"/>
              </a:rPr>
              <a:t>Επαναλαμβανόμενες Αξιολογήσεις των </a:t>
            </a:r>
            <a:r>
              <a:rPr lang="el-GR" sz="2000" b="1" kern="1200" dirty="0">
                <a:solidFill>
                  <a:srgbClr val="000000"/>
                </a:solidFill>
                <a:effectLst/>
                <a:latin typeface="Calibri" panose="020F0502020204030204" pitchFamily="34" charset="0"/>
                <a:ea typeface="+mn-ea"/>
                <a:cs typeface="Calibri" panose="020F0502020204030204" pitchFamily="34" charset="0"/>
              </a:rPr>
              <a:t>Ερευνητικών Κέντρων</a:t>
            </a:r>
            <a:r>
              <a:rPr lang="el-GR" sz="2000" kern="1200" dirty="0">
                <a:solidFill>
                  <a:srgbClr val="000000"/>
                </a:solidFill>
                <a:effectLst/>
                <a:latin typeface="Calibri" panose="020F0502020204030204" pitchFamily="34" charset="0"/>
                <a:ea typeface="+mn-ea"/>
                <a:cs typeface="Calibri" panose="020F0502020204030204" pitchFamily="34" charset="0"/>
              </a:rPr>
              <a:t> </a:t>
            </a:r>
            <a:endParaRPr lang="el-GR"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5996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4F6DD-BE7D-7388-B7DE-EFF475F7BF21}"/>
              </a:ext>
            </a:extLst>
          </p:cNvPr>
          <p:cNvSpPr txBox="1"/>
          <p:nvPr/>
        </p:nvSpPr>
        <p:spPr>
          <a:xfrm>
            <a:off x="385823" y="0"/>
            <a:ext cx="3514552" cy="369332"/>
          </a:xfrm>
          <a:prstGeom prst="rect">
            <a:avLst/>
          </a:prstGeom>
          <a:noFill/>
        </p:spPr>
        <p:txBody>
          <a:bodyPr wrap="none" rtlCol="0">
            <a:spAutoFit/>
          </a:bodyPr>
          <a:lstStyle/>
          <a:p>
            <a:r>
              <a:rPr lang="el-GR" b="1" dirty="0"/>
              <a:t>ΙΣΤΟΡΙΚΟ ΑΞΙΟΛΟΓΗΣΕΩΝ </a:t>
            </a:r>
            <a:r>
              <a:rPr lang="en-US" b="1" dirty="0"/>
              <a:t>EX-POST</a:t>
            </a:r>
          </a:p>
        </p:txBody>
      </p:sp>
      <p:sp>
        <p:nvSpPr>
          <p:cNvPr id="3" name="TextBox 2">
            <a:extLst>
              <a:ext uri="{FF2B5EF4-FFF2-40B4-BE49-F238E27FC236}">
                <a16:creationId xmlns:a16="http://schemas.microsoft.com/office/drawing/2014/main" id="{8FB71B8A-0D91-A303-B899-D92AD888B798}"/>
              </a:ext>
            </a:extLst>
          </p:cNvPr>
          <p:cNvSpPr txBox="1"/>
          <p:nvPr/>
        </p:nvSpPr>
        <p:spPr>
          <a:xfrm>
            <a:off x="385823" y="520407"/>
            <a:ext cx="7609215" cy="369332"/>
          </a:xfrm>
          <a:prstGeom prst="rect">
            <a:avLst/>
          </a:prstGeom>
          <a:noFill/>
        </p:spPr>
        <p:txBody>
          <a:bodyPr wrap="square" rtlCol="0">
            <a:spAutoFit/>
          </a:bodyPr>
          <a:lstStyle/>
          <a:p>
            <a:r>
              <a:rPr lang="el-GR" b="1" dirty="0">
                <a:solidFill>
                  <a:srgbClr val="C00000"/>
                </a:solidFill>
              </a:rPr>
              <a:t>Η αξιολόγηση του 2015</a:t>
            </a:r>
          </a:p>
        </p:txBody>
      </p:sp>
      <p:sp>
        <p:nvSpPr>
          <p:cNvPr id="7" name="TextBox 6">
            <a:extLst>
              <a:ext uri="{FF2B5EF4-FFF2-40B4-BE49-F238E27FC236}">
                <a16:creationId xmlns:a16="http://schemas.microsoft.com/office/drawing/2014/main" id="{744AAB10-0FCD-3074-6B27-25D0802E2B1F}"/>
              </a:ext>
            </a:extLst>
          </p:cNvPr>
          <p:cNvSpPr txBox="1"/>
          <p:nvPr/>
        </p:nvSpPr>
        <p:spPr>
          <a:xfrm>
            <a:off x="385823" y="1473201"/>
            <a:ext cx="8833714" cy="4385816"/>
          </a:xfrm>
          <a:prstGeom prst="rect">
            <a:avLst/>
          </a:prstGeom>
          <a:noFill/>
        </p:spPr>
        <p:txBody>
          <a:bodyPr wrap="square">
            <a:spAutoFit/>
          </a:bodyPr>
          <a:lstStyle/>
          <a:p>
            <a:pPr marL="342900" lvl="0" indent="-342900" rtl="0">
              <a:spcAft>
                <a:spcPts val="600"/>
              </a:spcAft>
              <a:buClr>
                <a:srgbClr val="C00000"/>
              </a:buClr>
              <a:buFont typeface="Wingdings" panose="05000000000000000000" pitchFamily="2" charset="2"/>
              <a:buChar char="v"/>
              <a:tabLst>
                <a:tab pos="457200" algn="l"/>
              </a:tabLst>
            </a:pPr>
            <a:r>
              <a:rPr lang="el-GR" sz="1700" b="1" kern="1200" dirty="0">
                <a:solidFill>
                  <a:srgbClr val="000000"/>
                </a:solidFill>
                <a:effectLst/>
                <a:ea typeface="Times New Roman" panose="02020603050405020304" pitchFamily="18" charset="0"/>
                <a:cs typeface="Calibri" panose="020F0502020204030204" pitchFamily="34" charset="0"/>
              </a:rPr>
              <a:t>Υπήρξε η προ-τελευταία </a:t>
            </a:r>
            <a:r>
              <a:rPr lang="en-US" sz="1700" b="1" kern="1200" dirty="0">
                <a:solidFill>
                  <a:srgbClr val="000000"/>
                </a:solidFill>
                <a:effectLst/>
                <a:ea typeface="Times New Roman" panose="02020603050405020304" pitchFamily="18" charset="0"/>
                <a:cs typeface="Calibri" panose="020F0502020204030204" pitchFamily="34" charset="0"/>
              </a:rPr>
              <a:t>“</a:t>
            </a:r>
            <a:r>
              <a:rPr lang="el-GR" sz="1700" b="1" dirty="0">
                <a:solidFill>
                  <a:srgbClr val="000000"/>
                </a:solidFill>
                <a:ea typeface="Times New Roman" panose="02020603050405020304" pitchFamily="18" charset="0"/>
                <a:cs typeface="Calibri" panose="020F0502020204030204" pitchFamily="34" charset="0"/>
              </a:rPr>
              <a:t>μαζική</a:t>
            </a:r>
            <a:r>
              <a:rPr lang="en-US" sz="1700" b="1" dirty="0">
                <a:solidFill>
                  <a:srgbClr val="000000"/>
                </a:solidFill>
                <a:ea typeface="Times New Roman" panose="02020603050405020304" pitchFamily="18" charset="0"/>
                <a:cs typeface="Calibri" panose="020F0502020204030204" pitchFamily="34" charset="0"/>
              </a:rPr>
              <a:t>”</a:t>
            </a:r>
            <a:r>
              <a:rPr lang="el-GR" sz="1700" b="1" dirty="0">
                <a:solidFill>
                  <a:srgbClr val="000000"/>
                </a:solidFill>
                <a:ea typeface="Times New Roman" panose="02020603050405020304" pitchFamily="18" charset="0"/>
                <a:cs typeface="Calibri" panose="020F0502020204030204" pitchFamily="34" charset="0"/>
              </a:rPr>
              <a:t> </a:t>
            </a:r>
            <a:r>
              <a:rPr lang="el-GR" sz="1700" b="1" kern="1200" dirty="0">
                <a:solidFill>
                  <a:srgbClr val="000000"/>
                </a:solidFill>
                <a:effectLst/>
                <a:ea typeface="Times New Roman" panose="02020603050405020304" pitchFamily="18" charset="0"/>
                <a:cs typeface="Calibri" panose="020F0502020204030204" pitchFamily="34" charset="0"/>
              </a:rPr>
              <a:t>αξιολόγηση</a:t>
            </a:r>
            <a:r>
              <a:rPr lang="el-GR" sz="1700" kern="1200" dirty="0">
                <a:solidFill>
                  <a:srgbClr val="000000"/>
                </a:solidFill>
                <a:effectLst/>
                <a:ea typeface="Times New Roman" panose="02020603050405020304" pitchFamily="18" charset="0"/>
                <a:cs typeface="Calibri" panose="020F0502020204030204" pitchFamily="34" charset="0"/>
              </a:rPr>
              <a:t> και η μεγαλύτερη μέχρι τη σημερινή</a:t>
            </a:r>
            <a:endParaRPr lang="el-GR" sz="1700" dirty="0">
              <a:effectLst/>
              <a:ea typeface="Calibri" panose="020F0502020204030204" pitchFamily="34" charset="0"/>
            </a:endParaRPr>
          </a:p>
          <a:p>
            <a:pPr marL="342900" indent="-342900">
              <a:buClr>
                <a:srgbClr val="C00000"/>
              </a:buClr>
              <a:buFont typeface="Wingdings" panose="05000000000000000000" pitchFamily="2" charset="2"/>
              <a:buChar char="v"/>
              <a:tabLst>
                <a:tab pos="457200" algn="l"/>
              </a:tabLst>
            </a:pPr>
            <a:r>
              <a:rPr lang="el-GR" sz="1700" dirty="0">
                <a:solidFill>
                  <a:srgbClr val="000000"/>
                </a:solidFill>
                <a:cs typeface="Calibri" panose="020F0502020204030204" pitchFamily="34" charset="0"/>
              </a:rPr>
              <a:t>Περιέλαβε </a:t>
            </a:r>
            <a:r>
              <a:rPr lang="el-GR" sz="1700" b="1" dirty="0">
                <a:solidFill>
                  <a:srgbClr val="000000"/>
                </a:solidFill>
                <a:cs typeface="Calibri" panose="020F0502020204030204" pitchFamily="34" charset="0"/>
              </a:rPr>
              <a:t>6 Δράσεις </a:t>
            </a:r>
            <a:r>
              <a:rPr lang="el-GR" sz="1700" dirty="0">
                <a:solidFill>
                  <a:srgbClr val="000000"/>
                </a:solidFill>
                <a:cs typeface="Calibri" panose="020F0502020204030204" pitchFamily="34" charset="0"/>
              </a:rPr>
              <a:t>του Γ’ ΚΠΣ και του ΕΣΠΑ</a:t>
            </a:r>
          </a:p>
          <a:p>
            <a:pPr marL="628650" lvl="1" indent="-271463">
              <a:buClr>
                <a:srgbClr val="C00000"/>
              </a:buClr>
              <a:buFont typeface="Wingdings 2" panose="05020102010507070707" pitchFamily="18" charset="2"/>
              <a:buChar char=""/>
            </a:pPr>
            <a:r>
              <a:rPr lang="el-GR" sz="1600" kern="1200" dirty="0">
                <a:solidFill>
                  <a:srgbClr val="000000"/>
                </a:solidFill>
                <a:effectLst/>
                <a:ea typeface="Times New Roman" panose="02020603050405020304" pitchFamily="18" charset="0"/>
                <a:cs typeface="Arial" panose="020B0604020202020204" pitchFamily="34" charset="0"/>
              </a:rPr>
              <a:t>Κοινοπραξίες Επιχειρήσεων</a:t>
            </a:r>
            <a:endParaRPr lang="el-GR" sz="1600" dirty="0">
              <a:effectLst/>
              <a:ea typeface="Calibri" panose="020F0502020204030204" pitchFamily="34" charset="0"/>
            </a:endParaRPr>
          </a:p>
          <a:p>
            <a:pPr marL="628650" lvl="1" indent="-271463">
              <a:buClr>
                <a:srgbClr val="C00000"/>
              </a:buClr>
              <a:buFont typeface="Wingdings 2" panose="05020102010507070707" pitchFamily="18" charset="2"/>
              <a:buChar char=""/>
            </a:pPr>
            <a:r>
              <a:rPr lang="el-GR" sz="1600" kern="1200" dirty="0">
                <a:solidFill>
                  <a:srgbClr val="000000"/>
                </a:solidFill>
                <a:effectLst/>
                <a:ea typeface="Times New Roman" panose="02020603050405020304" pitchFamily="18" charset="0"/>
                <a:cs typeface="Arial" panose="020B0604020202020204" pitchFamily="34" charset="0"/>
              </a:rPr>
              <a:t>ΠΑΒΕΤ</a:t>
            </a:r>
            <a:endParaRPr lang="el-GR" sz="1600" dirty="0">
              <a:effectLst/>
              <a:ea typeface="Calibri" panose="020F0502020204030204" pitchFamily="34" charset="0"/>
            </a:endParaRPr>
          </a:p>
          <a:p>
            <a:pPr marL="628650" lvl="1" indent="-271463">
              <a:buClr>
                <a:srgbClr val="C00000"/>
              </a:buClr>
              <a:buFont typeface="Wingdings 2" panose="05020102010507070707" pitchFamily="18" charset="2"/>
              <a:buChar char=""/>
            </a:pPr>
            <a:r>
              <a:rPr lang="el-GR" sz="1600" kern="1200" dirty="0" err="1">
                <a:solidFill>
                  <a:srgbClr val="000000"/>
                </a:solidFill>
                <a:effectLst/>
                <a:ea typeface="Times New Roman" panose="02020603050405020304" pitchFamily="18" charset="0"/>
                <a:cs typeface="Arial" panose="020B0604020202020204" pitchFamily="34" charset="0"/>
              </a:rPr>
              <a:t>Τεχνοβλαστοί</a:t>
            </a:r>
            <a:endParaRPr lang="el-GR" sz="1600" dirty="0">
              <a:effectLst/>
              <a:ea typeface="Calibri" panose="020F0502020204030204" pitchFamily="34" charset="0"/>
            </a:endParaRPr>
          </a:p>
          <a:p>
            <a:pPr marL="628650" lvl="1" indent="-271463">
              <a:buClr>
                <a:srgbClr val="C00000"/>
              </a:buClr>
              <a:buFont typeface="Wingdings 2" panose="05020102010507070707" pitchFamily="18" charset="2"/>
              <a:buChar char=""/>
            </a:pPr>
            <a:r>
              <a:rPr lang="el-GR" sz="1600" kern="1200" dirty="0">
                <a:solidFill>
                  <a:srgbClr val="000000"/>
                </a:solidFill>
                <a:effectLst/>
                <a:ea typeface="Times New Roman" panose="02020603050405020304" pitchFamily="18" charset="0"/>
                <a:cs typeface="Arial" panose="020B0604020202020204" pitchFamily="34" charset="0"/>
              </a:rPr>
              <a:t>Θερμοκοιτίδες (ΕΛΕΥΘΩ)</a:t>
            </a:r>
            <a:endParaRPr lang="el-GR" sz="1600" dirty="0">
              <a:effectLst/>
              <a:ea typeface="Calibri" panose="020F0502020204030204" pitchFamily="34" charset="0"/>
            </a:endParaRPr>
          </a:p>
          <a:p>
            <a:pPr marL="628650" lvl="1" indent="-271463">
              <a:buClr>
                <a:srgbClr val="C00000"/>
              </a:buClr>
              <a:buFont typeface="Wingdings 2" panose="05020102010507070707" pitchFamily="18" charset="2"/>
              <a:buChar char=""/>
            </a:pPr>
            <a:r>
              <a:rPr lang="el-GR" sz="1600" kern="1200" dirty="0">
                <a:solidFill>
                  <a:srgbClr val="000000"/>
                </a:solidFill>
                <a:effectLst/>
                <a:ea typeface="Times New Roman" panose="02020603050405020304" pitchFamily="18" charset="0"/>
                <a:cs typeface="Arial" panose="020B0604020202020204" pitchFamily="34" charset="0"/>
              </a:rPr>
              <a:t>Περιφερειακοί Πόλοι Καινοτομίας</a:t>
            </a:r>
            <a:endParaRPr lang="el-GR" sz="1600" dirty="0">
              <a:effectLst/>
              <a:ea typeface="Calibri" panose="020F0502020204030204" pitchFamily="34" charset="0"/>
            </a:endParaRPr>
          </a:p>
          <a:p>
            <a:pPr marL="628650" lvl="1" indent="-271463">
              <a:spcAft>
                <a:spcPts val="600"/>
              </a:spcAft>
              <a:buClr>
                <a:srgbClr val="C00000"/>
              </a:buClr>
              <a:buFont typeface="Wingdings 2" panose="05020102010507070707" pitchFamily="18" charset="2"/>
              <a:buChar char=""/>
            </a:pPr>
            <a:r>
              <a:rPr lang="en-US" sz="1600" kern="1200" dirty="0">
                <a:solidFill>
                  <a:srgbClr val="000000"/>
                </a:solidFill>
                <a:effectLst/>
                <a:ea typeface="Times New Roman" panose="02020603050405020304" pitchFamily="18" charset="0"/>
                <a:cs typeface="Arial" panose="020B0604020202020204" pitchFamily="34" charset="0"/>
              </a:rPr>
              <a:t>Cluster </a:t>
            </a:r>
            <a:r>
              <a:rPr lang="el-GR" sz="1600" kern="1200" dirty="0">
                <a:solidFill>
                  <a:srgbClr val="000000"/>
                </a:solidFill>
                <a:effectLst/>
                <a:ea typeface="Times New Roman" panose="02020603050405020304" pitchFamily="18" charset="0"/>
                <a:cs typeface="Arial" panose="020B0604020202020204" pitchFamily="34" charset="0"/>
              </a:rPr>
              <a:t>μικροηλεκτρονικής</a:t>
            </a:r>
            <a:endParaRPr lang="el-GR" sz="1600" dirty="0">
              <a:effectLst/>
              <a:ea typeface="Calibri" panose="020F0502020204030204" pitchFamily="34" charset="0"/>
            </a:endParaRPr>
          </a:p>
          <a:p>
            <a:pPr marL="342900" indent="-342900">
              <a:buClr>
                <a:srgbClr val="C00000"/>
              </a:buClr>
              <a:buFont typeface="Wingdings" panose="05000000000000000000" pitchFamily="2" charset="2"/>
              <a:buChar char="v"/>
              <a:tabLst>
                <a:tab pos="457200" algn="l"/>
              </a:tabLst>
            </a:pPr>
            <a:r>
              <a:rPr lang="el-GR" sz="1700" dirty="0">
                <a:solidFill>
                  <a:srgbClr val="000000"/>
                </a:solidFill>
                <a:cs typeface="Calibri" panose="020F0502020204030204" pitchFamily="34" charset="0"/>
              </a:rPr>
              <a:t>Συμπεριέλαβε και </a:t>
            </a:r>
            <a:r>
              <a:rPr lang="el-GR" sz="1700" b="1" dirty="0">
                <a:solidFill>
                  <a:srgbClr val="000000"/>
                </a:solidFill>
                <a:cs typeface="Calibri" panose="020F0502020204030204" pitchFamily="34" charset="0"/>
              </a:rPr>
              <a:t>άλλα θέματα</a:t>
            </a:r>
            <a:r>
              <a:rPr lang="el-GR" sz="1700" dirty="0">
                <a:solidFill>
                  <a:srgbClr val="000000"/>
                </a:solidFill>
                <a:cs typeface="Calibri" panose="020F0502020204030204" pitchFamily="34" charset="0"/>
              </a:rPr>
              <a:t>, όπως : </a:t>
            </a:r>
          </a:p>
          <a:p>
            <a:pPr marL="628650" lvl="1" indent="-271463">
              <a:buClr>
                <a:srgbClr val="C00000"/>
              </a:buClr>
              <a:buFont typeface="Wingdings 2" panose="05020102010507070707" pitchFamily="18" charset="2"/>
              <a:buChar char=""/>
              <a:tabLst>
                <a:tab pos="914400" algn="l"/>
              </a:tabLst>
            </a:pPr>
            <a:r>
              <a:rPr lang="el-GR" sz="1600" dirty="0">
                <a:solidFill>
                  <a:srgbClr val="000000"/>
                </a:solidFill>
                <a:cs typeface="Arial" panose="020B0604020202020204" pitchFamily="34" charset="0"/>
              </a:rPr>
              <a:t>Αποτίμηση της διαχείρισης από τη ΓΓΕΤ</a:t>
            </a:r>
          </a:p>
          <a:p>
            <a:pPr marL="628650" lvl="1" indent="-271463">
              <a:buClr>
                <a:srgbClr val="C00000"/>
              </a:buClr>
              <a:buFont typeface="Wingdings 2" panose="05020102010507070707" pitchFamily="18" charset="2"/>
              <a:buChar char=""/>
              <a:tabLst>
                <a:tab pos="914400" algn="l"/>
              </a:tabLst>
            </a:pPr>
            <a:r>
              <a:rPr lang="el-GR" sz="1600" dirty="0">
                <a:solidFill>
                  <a:srgbClr val="000000"/>
                </a:solidFill>
                <a:cs typeface="Arial" panose="020B0604020202020204" pitchFamily="34" charset="0"/>
              </a:rPr>
              <a:t>Συγκριτικές αναλύσεις μεταξύ των δράσεων</a:t>
            </a:r>
          </a:p>
          <a:p>
            <a:pPr marL="628650" lvl="1" indent="-271463">
              <a:buClr>
                <a:srgbClr val="C00000"/>
              </a:buClr>
              <a:buFont typeface="Wingdings 2" panose="05020102010507070707" pitchFamily="18" charset="2"/>
              <a:buChar char=""/>
              <a:tabLst>
                <a:tab pos="914400" algn="l"/>
              </a:tabLst>
            </a:pPr>
            <a:r>
              <a:rPr lang="el-GR" sz="1600" dirty="0">
                <a:solidFill>
                  <a:srgbClr val="000000"/>
                </a:solidFill>
                <a:cs typeface="Arial" panose="020B0604020202020204" pitchFamily="34" charset="0"/>
              </a:rPr>
              <a:t>Διεθνείς πρακτικές</a:t>
            </a:r>
          </a:p>
          <a:p>
            <a:pPr marL="628650" lvl="1" indent="-271463">
              <a:spcAft>
                <a:spcPts val="600"/>
              </a:spcAft>
              <a:buClr>
                <a:srgbClr val="C00000"/>
              </a:buClr>
              <a:buFont typeface="Wingdings 2" panose="05020102010507070707" pitchFamily="18" charset="2"/>
              <a:buChar char=""/>
              <a:tabLst>
                <a:tab pos="914400" algn="l"/>
              </a:tabLst>
            </a:pPr>
            <a:r>
              <a:rPr lang="el-GR" sz="1600" dirty="0">
                <a:solidFill>
                  <a:srgbClr val="000000"/>
                </a:solidFill>
                <a:cs typeface="Arial" panose="020B0604020202020204" pitchFamily="34" charset="0"/>
              </a:rPr>
              <a:t>Μελέτες περιπτώσεων, </a:t>
            </a:r>
            <a:r>
              <a:rPr lang="el-GR" sz="1600" dirty="0" err="1">
                <a:solidFill>
                  <a:srgbClr val="000000"/>
                </a:solidFill>
                <a:cs typeface="Arial" panose="020B0604020202020204" pitchFamily="34" charset="0"/>
              </a:rPr>
              <a:t>κλπ</a:t>
            </a:r>
            <a:endParaRPr lang="el-GR" sz="1600" dirty="0">
              <a:solidFill>
                <a:srgbClr val="000000"/>
              </a:solidFill>
              <a:cs typeface="Arial" panose="020B0604020202020204" pitchFamily="34" charset="0"/>
            </a:endParaRPr>
          </a:p>
          <a:p>
            <a:pPr marL="357188">
              <a:spcAft>
                <a:spcPts val="600"/>
              </a:spcAft>
            </a:pPr>
            <a:r>
              <a:rPr lang="el-GR" sz="1600" kern="1200" dirty="0">
                <a:solidFill>
                  <a:srgbClr val="000000"/>
                </a:solidFill>
                <a:effectLst/>
                <a:ea typeface="Times New Roman" panose="02020603050405020304" pitchFamily="18" charset="0"/>
                <a:cs typeface="Calibri" panose="020F0502020204030204" pitchFamily="34" charset="0"/>
              </a:rPr>
              <a:t>(Υλοποιήθηκε κατά κύριο λόγο το </a:t>
            </a:r>
            <a:r>
              <a:rPr lang="el-GR" sz="1600" b="1" kern="1200" dirty="0">
                <a:solidFill>
                  <a:srgbClr val="000000"/>
                </a:solidFill>
                <a:effectLst/>
                <a:ea typeface="Times New Roman" panose="02020603050405020304" pitchFamily="18" charset="0"/>
                <a:cs typeface="Calibri" panose="020F0502020204030204" pitchFamily="34" charset="0"/>
              </a:rPr>
              <a:t>2015</a:t>
            </a:r>
            <a:r>
              <a:rPr lang="el-GR" sz="1600" kern="1200" dirty="0">
                <a:solidFill>
                  <a:srgbClr val="000000"/>
                </a:solidFill>
                <a:effectLst/>
                <a:ea typeface="Times New Roman" panose="02020603050405020304" pitchFamily="18" charset="0"/>
                <a:cs typeface="Calibri" panose="020F0502020204030204" pitchFamily="34" charset="0"/>
              </a:rPr>
              <a:t>, σε μεγάλη χρονική απόσταση από το κλείσιμο των έργων)</a:t>
            </a:r>
            <a:endParaRPr lang="el-GR" sz="1600" dirty="0">
              <a:effectLst/>
              <a:ea typeface="Calibri" panose="020F0502020204030204" pitchFamily="34" charset="0"/>
            </a:endParaRPr>
          </a:p>
          <a:p>
            <a:pPr marL="357188"/>
            <a:r>
              <a:rPr lang="el-GR" sz="1400" dirty="0">
                <a:effectLst/>
                <a:ea typeface="Calibri" panose="020F0502020204030204" pitchFamily="34" charset="0"/>
              </a:rPr>
              <a:t>Ανάδοχοι του έργου ήταν κοινοπραξία εξωτερικών συμβούλων, που αποτελείτο από τις εταιρίες: ΑΤΛΑΝΤΙΣ Συμβουλευτική - INTRASOFT International - AGILIS </a:t>
            </a:r>
            <a:r>
              <a:rPr lang="el-GR" sz="1400" dirty="0" err="1">
                <a:effectLst/>
                <a:ea typeface="Calibri" panose="020F0502020204030204" pitchFamily="34" charset="0"/>
              </a:rPr>
              <a:t>Statistics</a:t>
            </a:r>
            <a:r>
              <a:rPr lang="el-GR" sz="1400" dirty="0">
                <a:effectLst/>
                <a:ea typeface="Calibri" panose="020F0502020204030204" pitchFamily="34" charset="0"/>
              </a:rPr>
              <a:t> &amp; </a:t>
            </a:r>
            <a:r>
              <a:rPr lang="el-GR" sz="1400" dirty="0" err="1">
                <a:effectLst/>
                <a:ea typeface="Calibri" panose="020F0502020204030204" pitchFamily="34" charset="0"/>
              </a:rPr>
              <a:t>Informatics</a:t>
            </a:r>
            <a:endParaRPr lang="el-GR" sz="1400" dirty="0">
              <a:effectLst/>
              <a:ea typeface="Calibri" panose="020F0502020204030204" pitchFamily="34" charset="0"/>
            </a:endParaRPr>
          </a:p>
        </p:txBody>
      </p:sp>
    </p:spTree>
    <p:extLst>
      <p:ext uri="{BB962C8B-B14F-4D97-AF65-F5344CB8AC3E}">
        <p14:creationId xmlns:p14="http://schemas.microsoft.com/office/powerpoint/2010/main" val="353396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9DA4B-FF90-09F5-402E-B6F208E36EFB}"/>
              </a:ext>
            </a:extLst>
          </p:cNvPr>
          <p:cNvSpPr txBox="1"/>
          <p:nvPr/>
        </p:nvSpPr>
        <p:spPr>
          <a:xfrm>
            <a:off x="190743" y="548910"/>
            <a:ext cx="9417963" cy="307777"/>
          </a:xfrm>
          <a:prstGeom prst="rect">
            <a:avLst/>
          </a:prstGeom>
          <a:noFill/>
        </p:spPr>
        <p:txBody>
          <a:bodyPr wrap="none" rtlCol="0">
            <a:spAutoFit/>
          </a:bodyPr>
          <a:lstStyle/>
          <a:p>
            <a:r>
              <a:rPr lang="el-GR" sz="1400" b="1" dirty="0">
                <a:solidFill>
                  <a:srgbClr val="C00000"/>
                </a:solidFill>
              </a:rPr>
              <a:t>Αποτίμηση (Αξιολόγηση) της Εθνικής Στρατηγικής Ε&amp;Κ για την Έξυπνη Εξειδίκευση (RIS3) 2014 – 2020	</a:t>
            </a:r>
          </a:p>
        </p:txBody>
      </p:sp>
      <p:sp>
        <p:nvSpPr>
          <p:cNvPr id="5" name="TextBox 4">
            <a:extLst>
              <a:ext uri="{FF2B5EF4-FFF2-40B4-BE49-F238E27FC236}">
                <a16:creationId xmlns:a16="http://schemas.microsoft.com/office/drawing/2014/main" id="{6DD6A89A-3A54-4137-36C5-ED88D5757E63}"/>
              </a:ext>
            </a:extLst>
          </p:cNvPr>
          <p:cNvSpPr txBox="1"/>
          <p:nvPr/>
        </p:nvSpPr>
        <p:spPr>
          <a:xfrm>
            <a:off x="385823" y="0"/>
            <a:ext cx="1764009" cy="369332"/>
          </a:xfrm>
          <a:prstGeom prst="rect">
            <a:avLst/>
          </a:prstGeom>
          <a:noFill/>
        </p:spPr>
        <p:txBody>
          <a:bodyPr wrap="none" rtlCol="0">
            <a:spAutoFit/>
          </a:bodyPr>
          <a:lstStyle/>
          <a:p>
            <a:r>
              <a:rPr lang="el-GR" b="1" dirty="0"/>
              <a:t>Τίτλος Έργου</a:t>
            </a:r>
            <a:r>
              <a:rPr lang="en-US" b="1" dirty="0"/>
              <a:t>:</a:t>
            </a:r>
            <a:endParaRPr lang="el-GR" b="1" dirty="0"/>
          </a:p>
        </p:txBody>
      </p:sp>
      <p:sp>
        <p:nvSpPr>
          <p:cNvPr id="3" name="Text Box 1343423491">
            <a:extLst>
              <a:ext uri="{FF2B5EF4-FFF2-40B4-BE49-F238E27FC236}">
                <a16:creationId xmlns:a16="http://schemas.microsoft.com/office/drawing/2014/main" id="{985CB849-4EF1-2905-3491-3EEEC0A53624}"/>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1" name="Content Placeholder 2">
            <a:extLst>
              <a:ext uri="{FF2B5EF4-FFF2-40B4-BE49-F238E27FC236}">
                <a16:creationId xmlns:a16="http://schemas.microsoft.com/office/drawing/2014/main" id="{48EC756B-33F3-7E90-4F40-AE16F64B8BDA}"/>
              </a:ext>
            </a:extLst>
          </p:cNvPr>
          <p:cNvSpPr txBox="1">
            <a:spLocks/>
          </p:cNvSpPr>
          <p:nvPr/>
        </p:nvSpPr>
        <p:spPr>
          <a:xfrm>
            <a:off x="3238959" y="2588787"/>
            <a:ext cx="6086841" cy="2530749"/>
          </a:xfrm>
          <a:prstGeom prst="rect">
            <a:avLst/>
          </a:prstGeom>
          <a:solidFill>
            <a:schemeClr val="bg1">
              <a:lumMod val="95000"/>
            </a:schemeClr>
          </a:solidFill>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r">
              <a:lnSpc>
                <a:spcPct val="100000"/>
              </a:lnSpc>
              <a:spcBef>
                <a:spcPts val="1200"/>
              </a:spcBef>
              <a:buFont typeface="Arial" panose="020B0604020202020204" pitchFamily="34" charset="0"/>
              <a:buNone/>
            </a:pPr>
            <a:r>
              <a:rPr lang="el-GR" sz="1800" b="1" dirty="0">
                <a:latin typeface="Calibri" panose="020F0502020204030204" pitchFamily="34" charset="0"/>
                <a:ea typeface="Calibri" panose="020F0502020204030204" pitchFamily="34" charset="0"/>
                <a:cs typeface="Calibri" panose="020F0502020204030204" pitchFamily="34" charset="0"/>
              </a:rPr>
              <a:t>Το έργο εντάχθηκε στο Επιχειρησιακό Πρόγραμμα «Ανταγωνιστικότητα Επιχειρηματικότητα και Καινοτομία 2014-2020» και χρηματοδοτήθηκε από την Ευρωπαϊκή Ένωση (Ε.Τ.Π.Α.) και από εθνικούς πόρους μέσω του Π.Δ.Ε., στο πλαίσιο της Πράξης «ΕΓΚΑΤΑΣΤΑΣΗ ΜΗΧΑΝΙΣΜΟΥ ΠΑΡΑΚΟΛΟΥΘΗΣΗΣ (MONITORING MECHANISM) ΤΗΣ ΥΛΟΠΟΙΗΣΗΣ ΤΗΣ ΕΘΝΙΚΗΣ ΣΤΡΑΤΗΓΙΚΗΣ RIS3 - ΣΥΛΛΟΓΗ &amp; ΕΠΕΞΕΡΓΑΣΙΑ ΔΕΙΚΤΩΝ» [με Κωδικό ΟΠΣ 5008067</a:t>
            </a:r>
            <a:endParaRPr lang="en-GB" sz="1800" b="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701830E-10B7-6C65-0861-79E6857D5AFB}"/>
              </a:ext>
            </a:extLst>
          </p:cNvPr>
          <p:cNvSpPr txBox="1"/>
          <p:nvPr/>
        </p:nvSpPr>
        <p:spPr>
          <a:xfrm>
            <a:off x="433402" y="2199937"/>
            <a:ext cx="428076" cy="338554"/>
          </a:xfrm>
          <a:prstGeom prst="rect">
            <a:avLst/>
          </a:prstGeom>
          <a:noFill/>
        </p:spPr>
        <p:txBody>
          <a:bodyPr wrap="square" rtlCol="0">
            <a:spAutoFit/>
          </a:bodyPr>
          <a:lstStyle/>
          <a:p>
            <a:r>
              <a:rPr lang="el-GR" sz="1600" dirty="0">
                <a:solidFill>
                  <a:schemeClr val="bg1"/>
                </a:solidFill>
              </a:rPr>
              <a:t>01</a:t>
            </a:r>
            <a:endParaRPr lang="en-GB" sz="1600" dirty="0">
              <a:solidFill>
                <a:schemeClr val="bg1"/>
              </a:solidFill>
            </a:endParaRPr>
          </a:p>
        </p:txBody>
      </p:sp>
      <p:sp>
        <p:nvSpPr>
          <p:cNvPr id="14" name="TextBox 13">
            <a:extLst>
              <a:ext uri="{FF2B5EF4-FFF2-40B4-BE49-F238E27FC236}">
                <a16:creationId xmlns:a16="http://schemas.microsoft.com/office/drawing/2014/main" id="{2F663CDF-20FA-6881-87C7-7EC496EC111C}"/>
              </a:ext>
            </a:extLst>
          </p:cNvPr>
          <p:cNvSpPr txBox="1"/>
          <p:nvPr/>
        </p:nvSpPr>
        <p:spPr>
          <a:xfrm>
            <a:off x="433402" y="3020343"/>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0AD2D0AC-CD05-C728-BBC3-33B6A5B53087}"/>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spTree>
    <p:extLst>
      <p:ext uri="{BB962C8B-B14F-4D97-AF65-F5344CB8AC3E}">
        <p14:creationId xmlns:p14="http://schemas.microsoft.com/office/powerpoint/2010/main" val="320563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9DA4B-FF90-09F5-402E-B6F208E36EFB}"/>
              </a:ext>
            </a:extLst>
          </p:cNvPr>
          <p:cNvSpPr txBox="1"/>
          <p:nvPr/>
        </p:nvSpPr>
        <p:spPr>
          <a:xfrm>
            <a:off x="779898" y="512936"/>
            <a:ext cx="2031325" cy="400110"/>
          </a:xfrm>
          <a:prstGeom prst="rect">
            <a:avLst/>
          </a:prstGeom>
          <a:noFill/>
        </p:spPr>
        <p:txBody>
          <a:bodyPr wrap="none" rtlCol="0">
            <a:spAutoFit/>
          </a:bodyPr>
          <a:lstStyle/>
          <a:p>
            <a:r>
              <a:rPr lang="el-GR" sz="2000" b="1" dirty="0">
                <a:solidFill>
                  <a:srgbClr val="C00000"/>
                </a:solidFill>
              </a:rPr>
              <a:t>ΠΡΟΚΗΡΥΞΗ </a:t>
            </a:r>
            <a:r>
              <a:rPr lang="el-GR" sz="1600" b="1" dirty="0">
                <a:solidFill>
                  <a:srgbClr val="C00000"/>
                </a:solidFill>
              </a:rPr>
              <a:t>	</a:t>
            </a:r>
          </a:p>
        </p:txBody>
      </p:sp>
      <p:sp>
        <p:nvSpPr>
          <p:cNvPr id="3" name="Text Box 1343423491">
            <a:extLst>
              <a:ext uri="{FF2B5EF4-FFF2-40B4-BE49-F238E27FC236}">
                <a16:creationId xmlns:a16="http://schemas.microsoft.com/office/drawing/2014/main" id="{985CB849-4EF1-2905-3491-3EEEC0A53624}"/>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1" name="Content Placeholder 2">
            <a:extLst>
              <a:ext uri="{FF2B5EF4-FFF2-40B4-BE49-F238E27FC236}">
                <a16:creationId xmlns:a16="http://schemas.microsoft.com/office/drawing/2014/main" id="{48EC756B-33F3-7E90-4F40-AE16F64B8BDA}"/>
              </a:ext>
            </a:extLst>
          </p:cNvPr>
          <p:cNvSpPr txBox="1">
            <a:spLocks/>
          </p:cNvSpPr>
          <p:nvPr/>
        </p:nvSpPr>
        <p:spPr>
          <a:xfrm>
            <a:off x="228067" y="1390270"/>
            <a:ext cx="9343316" cy="4026555"/>
          </a:xfrm>
          <a:prstGeom prst="rect">
            <a:avLst/>
          </a:prstGeom>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nSpc>
                <a:spcPts val="1600"/>
              </a:lnSpc>
              <a:spcBef>
                <a:spcPts val="1200"/>
              </a:spcBef>
              <a:buFont typeface="Arial" panose="020B0604020202020204" pitchFamily="34" charset="0"/>
              <a:buNone/>
            </a:pPr>
            <a:endParaRPr lang="en-GB"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701830E-10B7-6C65-0861-79E6857D5AFB}"/>
              </a:ext>
            </a:extLst>
          </p:cNvPr>
          <p:cNvSpPr txBox="1"/>
          <p:nvPr/>
        </p:nvSpPr>
        <p:spPr>
          <a:xfrm>
            <a:off x="433402" y="2199937"/>
            <a:ext cx="428076" cy="338554"/>
          </a:xfrm>
          <a:prstGeom prst="rect">
            <a:avLst/>
          </a:prstGeom>
          <a:noFill/>
        </p:spPr>
        <p:txBody>
          <a:bodyPr wrap="square" rtlCol="0">
            <a:spAutoFit/>
          </a:bodyPr>
          <a:lstStyle/>
          <a:p>
            <a:r>
              <a:rPr lang="el-GR" sz="1600" dirty="0">
                <a:solidFill>
                  <a:schemeClr val="bg1"/>
                </a:solidFill>
              </a:rPr>
              <a:t>01</a:t>
            </a:r>
            <a:endParaRPr lang="en-GB" sz="1600" dirty="0">
              <a:solidFill>
                <a:schemeClr val="bg1"/>
              </a:solidFill>
            </a:endParaRPr>
          </a:p>
        </p:txBody>
      </p:sp>
      <p:sp>
        <p:nvSpPr>
          <p:cNvPr id="14" name="TextBox 13">
            <a:extLst>
              <a:ext uri="{FF2B5EF4-FFF2-40B4-BE49-F238E27FC236}">
                <a16:creationId xmlns:a16="http://schemas.microsoft.com/office/drawing/2014/main" id="{2F663CDF-20FA-6881-87C7-7EC496EC111C}"/>
              </a:ext>
            </a:extLst>
          </p:cNvPr>
          <p:cNvSpPr txBox="1"/>
          <p:nvPr/>
        </p:nvSpPr>
        <p:spPr>
          <a:xfrm>
            <a:off x="433402" y="3020343"/>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0AD2D0AC-CD05-C728-BBC3-33B6A5B53087}"/>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sp>
        <p:nvSpPr>
          <p:cNvPr id="5" name="TextBox 4">
            <a:extLst>
              <a:ext uri="{FF2B5EF4-FFF2-40B4-BE49-F238E27FC236}">
                <a16:creationId xmlns:a16="http://schemas.microsoft.com/office/drawing/2014/main" id="{09D217D1-21C8-E0CE-0275-24F51417F3D7}"/>
              </a:ext>
            </a:extLst>
          </p:cNvPr>
          <p:cNvSpPr txBox="1"/>
          <p:nvPr/>
        </p:nvSpPr>
        <p:spPr>
          <a:xfrm>
            <a:off x="433402" y="1414611"/>
            <a:ext cx="9226795" cy="4633576"/>
          </a:xfrm>
          <a:prstGeom prst="rect">
            <a:avLst/>
          </a:prstGeom>
          <a:noFill/>
        </p:spPr>
        <p:txBody>
          <a:bodyPr wrap="square">
            <a:spAutoFit/>
          </a:bodyPr>
          <a:lstStyle/>
          <a:p>
            <a:pPr algn="just">
              <a:lnSpc>
                <a:spcPct val="114000"/>
              </a:lnSpc>
            </a:pPr>
            <a:r>
              <a:rPr lang="el-GR" sz="2000" b="1" dirty="0">
                <a:latin typeface="Calibri" panose="020F0502020204030204" pitchFamily="34" charset="0"/>
                <a:cs typeface="Calibri" panose="020F0502020204030204" pitchFamily="34" charset="0"/>
              </a:rPr>
              <a:t>Με την </a:t>
            </a:r>
            <a:r>
              <a:rPr lang="el-GR" sz="2000" b="1" dirty="0" err="1">
                <a:latin typeface="Calibri" panose="020F0502020204030204" pitchFamily="34" charset="0"/>
                <a:cs typeface="Calibri" panose="020F0502020204030204" pitchFamily="34" charset="0"/>
              </a:rPr>
              <a:t>υπ</a:t>
            </a:r>
            <a:r>
              <a:rPr lang="el-GR"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Αριθ</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Πρωτ</a:t>
            </a:r>
            <a:r>
              <a:rPr lang="en-US" sz="2000" b="1" dirty="0">
                <a:latin typeface="Calibri" panose="020F0502020204030204" pitchFamily="34" charset="0"/>
                <a:cs typeface="Calibri" panose="020F0502020204030204" pitchFamily="34" charset="0"/>
              </a:rPr>
              <a:t>.: 16672 </a:t>
            </a:r>
            <a:r>
              <a:rPr lang="el-GR" sz="2000" b="1"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 21-02-2023</a:t>
            </a:r>
            <a:r>
              <a:rPr lang="el-GR" sz="2000" b="1" dirty="0">
                <a:latin typeface="Calibri" panose="020F0502020204030204" pitchFamily="34" charset="0"/>
                <a:cs typeface="Calibri" panose="020F0502020204030204" pitchFamily="34" charset="0"/>
              </a:rPr>
              <a:t> Απόφαση, </a:t>
            </a:r>
          </a:p>
          <a:p>
            <a:pPr algn="just">
              <a:lnSpc>
                <a:spcPct val="114000"/>
              </a:lnSpc>
            </a:pPr>
            <a:r>
              <a:rPr lang="el-GR" sz="2000" b="1" dirty="0">
                <a:latin typeface="Calibri" panose="020F0502020204030204" pitchFamily="34" charset="0"/>
                <a:cs typeface="Calibri" panose="020F0502020204030204" pitchFamily="34" charset="0"/>
              </a:rPr>
              <a:t>η </a:t>
            </a:r>
            <a:r>
              <a:rPr lang="en-US" sz="2000" b="1" dirty="0">
                <a:latin typeface="Calibri" panose="020F0502020204030204" pitchFamily="34" charset="0"/>
                <a:cs typeface="Calibri" panose="020F0502020204030204" pitchFamily="34" charset="0"/>
              </a:rPr>
              <a:t>ΓΕΝΙΚΗ ΓΡΑΜΜΑΤΕΙΑ ΕΡΕΥΝΑΣ ΚΑΙ</a:t>
            </a:r>
            <a:r>
              <a:rPr lang="el-GR"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KAINOTOMΙΑΣ (Γ.Γ.Ε.Κ.)</a:t>
            </a:r>
            <a:r>
              <a:rPr lang="el-GR" sz="2000" b="1" dirty="0">
                <a:latin typeface="Calibri" panose="020F0502020204030204" pitchFamily="34" charset="0"/>
                <a:cs typeface="Calibri" panose="020F0502020204030204" pitchFamily="34" charset="0"/>
              </a:rPr>
              <a:t>  </a:t>
            </a:r>
          </a:p>
          <a:p>
            <a:pPr algn="just">
              <a:lnSpc>
                <a:spcPct val="114000"/>
              </a:lnSpc>
            </a:pPr>
            <a:r>
              <a:rPr lang="el-GR" sz="2000" b="1"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Δ/ΝΣΗ ΣΧΕΔΙΑΣΜΟΥ ΚΑΙ ΠΡΟΓΡΑΜΜΑΤΙΣΜΟΥ</a:t>
            </a:r>
            <a:r>
              <a:rPr lang="el-GR"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ΕΡΕΥΝΑΣ ΚΑΙ ΚΑΙΝΟΤΟΜΙΑΣ</a:t>
            </a:r>
            <a:r>
              <a:rPr lang="el-GR" sz="2000" b="1" dirty="0">
                <a:latin typeface="Calibri" panose="020F0502020204030204" pitchFamily="34" charset="0"/>
                <a:cs typeface="Calibri" panose="020F0502020204030204" pitchFamily="34" charset="0"/>
              </a:rPr>
              <a:t>  </a:t>
            </a:r>
          </a:p>
          <a:p>
            <a:pPr algn="just">
              <a:lnSpc>
                <a:spcPct val="114000"/>
              </a:lnSpc>
            </a:pPr>
            <a:r>
              <a:rPr lang="el-GR" sz="2000" b="1"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ΤΜΗΜΑ B’</a:t>
            </a:r>
            <a:r>
              <a:rPr lang="el-GR" sz="2000" b="1" dirty="0">
                <a:latin typeface="Calibri" panose="020F0502020204030204" pitchFamily="34" charset="0"/>
                <a:cs typeface="Calibri" panose="020F0502020204030204" pitchFamily="34" charset="0"/>
              </a:rPr>
              <a:t>_</a:t>
            </a:r>
            <a:r>
              <a:rPr lang="en-US" sz="2000" b="1" dirty="0">
                <a:latin typeface="Calibri" panose="020F0502020204030204" pitchFamily="34" charset="0"/>
                <a:cs typeface="Calibri" panose="020F0502020204030204" pitchFamily="34" charset="0"/>
              </a:rPr>
              <a:t>ΑΠΟΤΙΜΗΣΗΣ ΚΑΙ ΑΞΙΟΛΟΓΗΣΗΣ</a:t>
            </a:r>
            <a:r>
              <a:rPr lang="el-GR"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ΕΠΙΠΤΩΣΕΩΝ</a:t>
            </a:r>
            <a:r>
              <a:rPr lang="el-GR" sz="2000" b="1" dirty="0">
                <a:latin typeface="Calibri" panose="020F0502020204030204" pitchFamily="34" charset="0"/>
                <a:cs typeface="Calibri" panose="020F0502020204030204" pitchFamily="34" charset="0"/>
              </a:rPr>
              <a:t> </a:t>
            </a:r>
          </a:p>
          <a:p>
            <a:pPr algn="just">
              <a:lnSpc>
                <a:spcPct val="114000"/>
              </a:lnSpc>
            </a:pPr>
            <a:r>
              <a:rPr lang="el-GR" sz="2000" b="1" dirty="0">
                <a:latin typeface="Calibri" panose="020F0502020204030204" pitchFamily="34" charset="0"/>
                <a:cs typeface="Calibri" panose="020F0502020204030204" pitchFamily="34" charset="0"/>
              </a:rPr>
              <a:t>προκήρυξε ανοικτό διεθνή ηλεκτρονικό διαγωνισμό για την ανάθεση του έργου: </a:t>
            </a:r>
          </a:p>
          <a:p>
            <a:pPr algn="just">
              <a:lnSpc>
                <a:spcPct val="114000"/>
              </a:lnSpc>
            </a:pPr>
            <a:endParaRPr lang="el-GR" sz="2000" b="1" dirty="0">
              <a:latin typeface="Calibri" panose="020F0502020204030204" pitchFamily="34" charset="0"/>
              <a:cs typeface="Calibri" panose="020F0502020204030204" pitchFamily="34" charset="0"/>
            </a:endParaRPr>
          </a:p>
          <a:p>
            <a:pPr algn="ctr">
              <a:lnSpc>
                <a:spcPct val="114000"/>
              </a:lnSpc>
            </a:pPr>
            <a:r>
              <a:rPr lang="el-GR" sz="2000" b="1" dirty="0">
                <a:latin typeface="Calibri" panose="020F0502020204030204" pitchFamily="34" charset="0"/>
                <a:cs typeface="Calibri" panose="020F0502020204030204" pitchFamily="34" charset="0"/>
              </a:rPr>
              <a:t>«Αξιολόγηση της Εθνικής  Στρατηγικής Ε&amp;Κ για την Έξυπνη Εξειδίκευση (RIS3) 2014 – 2020», μέσω της ανοικτής διαδικασίας του αρ. 27 του ν. 4412/2016 (ΦΕΚ 147/Α/2016), </a:t>
            </a:r>
          </a:p>
          <a:p>
            <a:pPr algn="just">
              <a:lnSpc>
                <a:spcPct val="114000"/>
              </a:lnSpc>
            </a:pPr>
            <a:endParaRPr lang="el-GR" sz="2000" b="1" dirty="0">
              <a:latin typeface="Calibri" panose="020F0502020204030204" pitchFamily="34" charset="0"/>
              <a:cs typeface="Calibri" panose="020F0502020204030204" pitchFamily="34" charset="0"/>
            </a:endParaRPr>
          </a:p>
          <a:p>
            <a:pPr algn="just">
              <a:lnSpc>
                <a:spcPct val="114000"/>
              </a:lnSpc>
            </a:pPr>
            <a:r>
              <a:rPr lang="el-GR" sz="2000" b="1" dirty="0">
                <a:latin typeface="Calibri" panose="020F0502020204030204" pitchFamily="34" charset="0"/>
                <a:cs typeface="Calibri" panose="020F0502020204030204" pitchFamily="34" charset="0"/>
              </a:rPr>
              <a:t>με </a:t>
            </a:r>
            <a:r>
              <a:rPr lang="el-GR" sz="2000" b="1" u="sng" dirty="0">
                <a:latin typeface="Calibri" panose="020F0502020204030204" pitchFamily="34" charset="0"/>
                <a:cs typeface="Calibri" panose="020F0502020204030204" pitchFamily="34" charset="0"/>
              </a:rPr>
              <a:t>κριτήριο κατακύρωσης τη βέλτιστη σχέση ποιότητας – τιμής.</a:t>
            </a:r>
          </a:p>
          <a:p>
            <a:pPr algn="just">
              <a:lnSpc>
                <a:spcPct val="114000"/>
              </a:lnSpc>
            </a:pPr>
            <a:r>
              <a:rPr lang="en-US" sz="2000" b="1" dirty="0">
                <a:latin typeface="Calibri" panose="020F0502020204030204" pitchFamily="34" charset="0"/>
                <a:cs typeface="Calibri" panose="020F0502020204030204" pitchFamily="34" charset="0"/>
              </a:rPr>
              <a:t>Η εκτιμώμενη αξία της σύμβασης ανέρχεται στο ποσό των </a:t>
            </a:r>
            <a:r>
              <a:rPr lang="en-US" sz="2000" b="1" dirty="0">
                <a:solidFill>
                  <a:srgbClr val="FF0000"/>
                </a:solidFill>
                <a:latin typeface="Calibri" panose="020F0502020204030204" pitchFamily="34" charset="0"/>
                <a:cs typeface="Calibri" panose="020F0502020204030204" pitchFamily="34" charset="0"/>
              </a:rPr>
              <a:t>396.800,00€</a:t>
            </a:r>
            <a:r>
              <a:rPr lang="en-US" sz="2000" b="1" dirty="0">
                <a:latin typeface="Calibri" panose="020F0502020204030204" pitchFamily="34" charset="0"/>
                <a:cs typeface="Calibri" panose="020F0502020204030204" pitchFamily="34" charset="0"/>
              </a:rPr>
              <a:t> συμπεριλαμβανομένου του ΦΠΑ 24%.</a:t>
            </a:r>
          </a:p>
        </p:txBody>
      </p:sp>
    </p:spTree>
    <p:extLst>
      <p:ext uri="{BB962C8B-B14F-4D97-AF65-F5344CB8AC3E}">
        <p14:creationId xmlns:p14="http://schemas.microsoft.com/office/powerpoint/2010/main" val="372389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60550-742E-DC39-55B9-063440E81E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AE4273-11CD-AD18-C3F6-7777A039D635}"/>
              </a:ext>
            </a:extLst>
          </p:cNvPr>
          <p:cNvSpPr txBox="1"/>
          <p:nvPr/>
        </p:nvSpPr>
        <p:spPr>
          <a:xfrm>
            <a:off x="779898" y="512936"/>
            <a:ext cx="2954655" cy="400110"/>
          </a:xfrm>
          <a:prstGeom prst="rect">
            <a:avLst/>
          </a:prstGeom>
          <a:noFill/>
        </p:spPr>
        <p:txBody>
          <a:bodyPr wrap="none" rtlCol="0">
            <a:spAutoFit/>
          </a:bodyPr>
          <a:lstStyle/>
          <a:p>
            <a:r>
              <a:rPr lang="el-GR" sz="2000" b="1" dirty="0">
                <a:solidFill>
                  <a:srgbClr val="C00000"/>
                </a:solidFill>
              </a:rPr>
              <a:t>ΠΡΟΔΙΑΓΡΑΦΕΣ </a:t>
            </a:r>
            <a:r>
              <a:rPr lang="el-GR" sz="1600" b="1" dirty="0">
                <a:solidFill>
                  <a:srgbClr val="C00000"/>
                </a:solidFill>
              </a:rPr>
              <a:t>	</a:t>
            </a:r>
          </a:p>
        </p:txBody>
      </p:sp>
      <p:sp>
        <p:nvSpPr>
          <p:cNvPr id="3" name="Text Box 1343423491">
            <a:extLst>
              <a:ext uri="{FF2B5EF4-FFF2-40B4-BE49-F238E27FC236}">
                <a16:creationId xmlns:a16="http://schemas.microsoft.com/office/drawing/2014/main" id="{FF3C4798-A704-0AD4-EC86-BA7DDC22D9B5}"/>
              </a:ext>
            </a:extLst>
          </p:cNvPr>
          <p:cNvSpPr txBox="1">
            <a:spLocks noChangeArrowheads="1"/>
          </p:cNvSpPr>
          <p:nvPr/>
        </p:nvSpPr>
        <p:spPr bwMode="auto">
          <a:xfrm>
            <a:off x="4268424" y="1160678"/>
            <a:ext cx="1176338" cy="2295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eaLnBrk="0" fontAlgn="base" hangingPunct="0">
              <a:spcBef>
                <a:spcPct val="0"/>
              </a:spcBef>
              <a:spcAft>
                <a:spcPct val="0"/>
              </a:spcAft>
            </a:pPr>
            <a:endParaRPr lang="el-GR" altLang="ja-JP" sz="1463" dirty="0">
              <a:latin typeface="Arial" panose="020B0604020202020204" pitchFamily="34" charset="0"/>
            </a:endParaRPr>
          </a:p>
        </p:txBody>
      </p:sp>
      <p:sp>
        <p:nvSpPr>
          <p:cNvPr id="11" name="Content Placeholder 2">
            <a:extLst>
              <a:ext uri="{FF2B5EF4-FFF2-40B4-BE49-F238E27FC236}">
                <a16:creationId xmlns:a16="http://schemas.microsoft.com/office/drawing/2014/main" id="{33DB7128-0A69-42BD-7315-C092E79653B5}"/>
              </a:ext>
            </a:extLst>
          </p:cNvPr>
          <p:cNvSpPr txBox="1">
            <a:spLocks/>
          </p:cNvSpPr>
          <p:nvPr/>
        </p:nvSpPr>
        <p:spPr>
          <a:xfrm>
            <a:off x="228067" y="1390270"/>
            <a:ext cx="9343316" cy="4026555"/>
          </a:xfrm>
          <a:prstGeom prst="rect">
            <a:avLst/>
          </a:prstGeom>
        </p:spPr>
        <p:txBody>
          <a:bodyP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nSpc>
                <a:spcPts val="1600"/>
              </a:lnSpc>
              <a:spcBef>
                <a:spcPts val="1200"/>
              </a:spcBef>
              <a:buFont typeface="Arial" panose="020B0604020202020204" pitchFamily="34" charset="0"/>
              <a:buNone/>
            </a:pPr>
            <a:endParaRPr lang="en-GB"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EE48A7B-B985-BBFE-419F-6BA3951572F7}"/>
              </a:ext>
            </a:extLst>
          </p:cNvPr>
          <p:cNvSpPr txBox="1"/>
          <p:nvPr/>
        </p:nvSpPr>
        <p:spPr>
          <a:xfrm>
            <a:off x="433402" y="2199937"/>
            <a:ext cx="428076" cy="338554"/>
          </a:xfrm>
          <a:prstGeom prst="rect">
            <a:avLst/>
          </a:prstGeom>
          <a:noFill/>
        </p:spPr>
        <p:txBody>
          <a:bodyPr wrap="square" rtlCol="0">
            <a:spAutoFit/>
          </a:bodyPr>
          <a:lstStyle/>
          <a:p>
            <a:r>
              <a:rPr lang="el-GR" sz="1600" dirty="0">
                <a:solidFill>
                  <a:schemeClr val="bg1"/>
                </a:solidFill>
              </a:rPr>
              <a:t>01</a:t>
            </a:r>
            <a:endParaRPr lang="en-GB" sz="1600" dirty="0">
              <a:solidFill>
                <a:schemeClr val="bg1"/>
              </a:solidFill>
            </a:endParaRPr>
          </a:p>
        </p:txBody>
      </p:sp>
      <p:sp>
        <p:nvSpPr>
          <p:cNvPr id="14" name="TextBox 13">
            <a:extLst>
              <a:ext uri="{FF2B5EF4-FFF2-40B4-BE49-F238E27FC236}">
                <a16:creationId xmlns:a16="http://schemas.microsoft.com/office/drawing/2014/main" id="{1F0F1BBD-DA82-3CA0-E855-9793BA7AF906}"/>
              </a:ext>
            </a:extLst>
          </p:cNvPr>
          <p:cNvSpPr txBox="1"/>
          <p:nvPr/>
        </p:nvSpPr>
        <p:spPr>
          <a:xfrm>
            <a:off x="433402" y="3020343"/>
            <a:ext cx="428076" cy="338554"/>
          </a:xfrm>
          <a:prstGeom prst="rect">
            <a:avLst/>
          </a:prstGeom>
          <a:noFill/>
        </p:spPr>
        <p:txBody>
          <a:bodyPr wrap="square" rtlCol="0">
            <a:spAutoFit/>
          </a:bodyPr>
          <a:lstStyle/>
          <a:p>
            <a:r>
              <a:rPr lang="el-GR" sz="1600" dirty="0">
                <a:solidFill>
                  <a:schemeClr val="bg1"/>
                </a:solidFill>
              </a:rPr>
              <a:t>02</a:t>
            </a:r>
            <a:endParaRPr lang="en-GB" sz="1600" dirty="0">
              <a:solidFill>
                <a:schemeClr val="bg1"/>
              </a:solidFill>
            </a:endParaRPr>
          </a:p>
        </p:txBody>
      </p:sp>
      <p:sp>
        <p:nvSpPr>
          <p:cNvPr id="15" name="TextBox 14">
            <a:extLst>
              <a:ext uri="{FF2B5EF4-FFF2-40B4-BE49-F238E27FC236}">
                <a16:creationId xmlns:a16="http://schemas.microsoft.com/office/drawing/2014/main" id="{5263107E-2190-147D-4FDF-701E05C4562A}"/>
              </a:ext>
            </a:extLst>
          </p:cNvPr>
          <p:cNvSpPr txBox="1"/>
          <p:nvPr/>
        </p:nvSpPr>
        <p:spPr>
          <a:xfrm>
            <a:off x="433402" y="3854162"/>
            <a:ext cx="428076" cy="338554"/>
          </a:xfrm>
          <a:prstGeom prst="rect">
            <a:avLst/>
          </a:prstGeom>
          <a:noFill/>
        </p:spPr>
        <p:txBody>
          <a:bodyPr wrap="square" rtlCol="0">
            <a:spAutoFit/>
          </a:bodyPr>
          <a:lstStyle/>
          <a:p>
            <a:r>
              <a:rPr lang="el-GR" sz="1600" dirty="0">
                <a:solidFill>
                  <a:schemeClr val="bg1"/>
                </a:solidFill>
              </a:rPr>
              <a:t>03</a:t>
            </a:r>
            <a:endParaRPr lang="en-GB" sz="1600" dirty="0">
              <a:solidFill>
                <a:schemeClr val="bg1"/>
              </a:solidFill>
            </a:endParaRPr>
          </a:p>
        </p:txBody>
      </p:sp>
      <p:sp>
        <p:nvSpPr>
          <p:cNvPr id="5" name="TextBox 4">
            <a:extLst>
              <a:ext uri="{FF2B5EF4-FFF2-40B4-BE49-F238E27FC236}">
                <a16:creationId xmlns:a16="http://schemas.microsoft.com/office/drawing/2014/main" id="{8CFEDB9F-5912-F1BE-395B-51492D0973F1}"/>
              </a:ext>
            </a:extLst>
          </p:cNvPr>
          <p:cNvSpPr txBox="1"/>
          <p:nvPr/>
        </p:nvSpPr>
        <p:spPr>
          <a:xfrm>
            <a:off x="433402" y="1275474"/>
            <a:ext cx="9226795" cy="4916346"/>
          </a:xfrm>
          <a:prstGeom prst="rect">
            <a:avLst/>
          </a:prstGeom>
          <a:noFill/>
        </p:spPr>
        <p:txBody>
          <a:bodyPr wrap="square">
            <a:spAutoFit/>
          </a:bodyPr>
          <a:lstStyle/>
          <a:p>
            <a:pPr algn="just">
              <a:lnSpc>
                <a:spcPct val="114000"/>
              </a:lnSpc>
            </a:pPr>
            <a:r>
              <a:rPr lang="el-GR" sz="2000" b="1" dirty="0">
                <a:latin typeface="Calibri" panose="020F0502020204030204" pitchFamily="34" charset="0"/>
                <a:cs typeface="Calibri" panose="020F0502020204030204" pitchFamily="34" charset="0"/>
              </a:rPr>
              <a:t>Βασική επιδίωξη της αξιολόγησης :</a:t>
            </a:r>
          </a:p>
          <a:p>
            <a:pPr algn="just">
              <a:lnSpc>
                <a:spcPct val="114000"/>
              </a:lnSpc>
            </a:pPr>
            <a:r>
              <a:rPr lang="el-GR" sz="2000" b="1" dirty="0">
                <a:solidFill>
                  <a:schemeClr val="accent2">
                    <a:lumMod val="75000"/>
                  </a:schemeClr>
                </a:solidFill>
                <a:latin typeface="Calibri" panose="020F0502020204030204" pitchFamily="34" charset="0"/>
                <a:cs typeface="Calibri" panose="020F0502020204030204" pitchFamily="34" charset="0"/>
              </a:rPr>
              <a:t>--- η διερεύνηση της συνεισφοράς της στρατηγικής στις επιδιωκόμενες διαρθρωτικές και αναπτυξιακές αλλαγές. </a:t>
            </a:r>
          </a:p>
          <a:p>
            <a:pPr algn="just">
              <a:lnSpc>
                <a:spcPct val="114000"/>
              </a:lnSpc>
            </a:pPr>
            <a:r>
              <a:rPr lang="el-GR" sz="2000" b="1" dirty="0">
                <a:latin typeface="Calibri" panose="020F0502020204030204" pitchFamily="34" charset="0"/>
                <a:cs typeface="Calibri" panose="020F0502020204030204" pitchFamily="34" charset="0"/>
              </a:rPr>
              <a:t>Επιπλέον στόχος : </a:t>
            </a:r>
          </a:p>
          <a:p>
            <a:pPr algn="just">
              <a:lnSpc>
                <a:spcPct val="114000"/>
              </a:lnSpc>
            </a:pPr>
            <a:r>
              <a:rPr lang="el-GR" sz="2000" b="1" dirty="0">
                <a:solidFill>
                  <a:schemeClr val="accent2">
                    <a:lumMod val="75000"/>
                  </a:schemeClr>
                </a:solidFill>
                <a:latin typeface="Calibri" panose="020F0502020204030204" pitchFamily="34" charset="0"/>
                <a:cs typeface="Calibri" panose="020F0502020204030204" pitchFamily="34" charset="0"/>
              </a:rPr>
              <a:t>--- η επιβεβαίωση και η ερμηνεία των αιτίων επιτυχίας ή απόκλισης των αποτελεσμάτων εφαρμογής της στρατηγικής και ο καθορισμός των δυνάμει απαραίτητων διορθωτικών παρεμβάσεων. </a:t>
            </a:r>
          </a:p>
          <a:p>
            <a:pPr algn="just">
              <a:lnSpc>
                <a:spcPct val="114000"/>
              </a:lnSpc>
            </a:pPr>
            <a:endParaRPr lang="el-GR" sz="1100" b="1" dirty="0">
              <a:solidFill>
                <a:schemeClr val="accent2">
                  <a:lumMod val="75000"/>
                </a:schemeClr>
              </a:solidFill>
              <a:latin typeface="Calibri" panose="020F0502020204030204" pitchFamily="34" charset="0"/>
              <a:cs typeface="Calibri" panose="020F0502020204030204" pitchFamily="34" charset="0"/>
            </a:endParaRPr>
          </a:p>
          <a:p>
            <a:pPr algn="just">
              <a:lnSpc>
                <a:spcPct val="114000"/>
              </a:lnSpc>
            </a:pPr>
            <a:r>
              <a:rPr lang="el-GR" sz="2000" b="1" dirty="0">
                <a:latin typeface="Calibri" panose="020F0502020204030204" pitchFamily="34" charset="0"/>
                <a:cs typeface="Calibri" panose="020F0502020204030204" pitchFamily="34" charset="0"/>
              </a:rPr>
              <a:t>Η αξιολόγηση της RIS3 εντάσσεται στο πλαίσιο του Μηχανισμού Παρακολούθησης της υλοποίησής της (</a:t>
            </a:r>
            <a:r>
              <a:rPr lang="el-GR" sz="2000" b="1" dirty="0" err="1">
                <a:latin typeface="Calibri" panose="020F0502020204030204" pitchFamily="34" charset="0"/>
                <a:cs typeface="Calibri" panose="020F0502020204030204" pitchFamily="34" charset="0"/>
              </a:rPr>
              <a:t>Monitoring</a:t>
            </a:r>
            <a:r>
              <a:rPr lang="el-GR" sz="2000" b="1" dirty="0">
                <a:latin typeface="Calibri" panose="020F0502020204030204" pitchFamily="34" charset="0"/>
                <a:cs typeface="Calibri" panose="020F0502020204030204" pitchFamily="34" charset="0"/>
              </a:rPr>
              <a:t> </a:t>
            </a:r>
            <a:r>
              <a:rPr lang="el-GR" sz="2000" b="1" dirty="0" err="1">
                <a:latin typeface="Calibri" panose="020F0502020204030204" pitchFamily="34" charset="0"/>
                <a:cs typeface="Calibri" panose="020F0502020204030204" pitchFamily="34" charset="0"/>
              </a:rPr>
              <a:t>Mechanism</a:t>
            </a:r>
            <a:r>
              <a:rPr lang="el-GR" sz="2000" b="1" dirty="0">
                <a:latin typeface="Calibri" panose="020F0502020204030204" pitchFamily="34" charset="0"/>
                <a:cs typeface="Calibri" panose="020F0502020204030204" pitchFamily="34" charset="0"/>
              </a:rPr>
              <a:t>) και περιλαμβάνει τα κάτωθι μέρη:</a:t>
            </a:r>
          </a:p>
          <a:p>
            <a:pPr algn="just">
              <a:lnSpc>
                <a:spcPct val="114000"/>
              </a:lnSpc>
            </a:pPr>
            <a:endParaRPr lang="el-GR" sz="1100" b="1" dirty="0">
              <a:latin typeface="Calibri" panose="020F0502020204030204" pitchFamily="34" charset="0"/>
              <a:cs typeface="Calibri" panose="020F0502020204030204" pitchFamily="34" charset="0"/>
            </a:endParaRPr>
          </a:p>
          <a:p>
            <a:pPr algn="just">
              <a:lnSpc>
                <a:spcPct val="114000"/>
              </a:lnSpc>
            </a:pPr>
            <a:r>
              <a:rPr lang="el-GR" sz="2000" b="1" dirty="0">
                <a:latin typeface="Calibri" panose="020F0502020204030204" pitchFamily="34" charset="0"/>
                <a:cs typeface="Calibri" panose="020F0502020204030204" pitchFamily="34" charset="0"/>
              </a:rPr>
              <a:t>• </a:t>
            </a:r>
            <a:r>
              <a:rPr lang="el-GR" b="1" dirty="0">
                <a:solidFill>
                  <a:srgbClr val="C00000"/>
                </a:solidFill>
                <a:latin typeface="Calibri" panose="020F0502020204030204" pitchFamily="34" charset="0"/>
                <a:cs typeface="Calibri" panose="020F0502020204030204" pitchFamily="34" charset="0"/>
              </a:rPr>
              <a:t>συνολική αξιολόγηση της αναγκαιότητας, της στοχοθέτησης, των προτεραιοτήτων, της διαδικασίας και της προτεινόμενης δομής διακυβέρνησης της στρατηγικής και</a:t>
            </a:r>
          </a:p>
          <a:p>
            <a:pPr algn="just">
              <a:lnSpc>
                <a:spcPct val="114000"/>
              </a:lnSpc>
            </a:pPr>
            <a:r>
              <a:rPr lang="el-GR" b="1" dirty="0">
                <a:solidFill>
                  <a:srgbClr val="C00000"/>
                </a:solidFill>
                <a:latin typeface="Calibri" panose="020F0502020204030204" pitchFamily="34" charset="0"/>
                <a:cs typeface="Calibri" panose="020F0502020204030204" pitchFamily="34" charset="0"/>
              </a:rPr>
              <a:t>• μελέτη της συνεισφοράς των προτεινόμενων από τη στρατηγική Δράσεων στους στόχους και τα αποτελέσματα της στρατηγικής στο τέλος της προγραμματικής περιόδου 2014 – 2020.</a:t>
            </a:r>
            <a:endParaRPr lang="en-US"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1447418"/>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9ADD2-D9F3-409C-AAFA-BF46CF278E94}">
  <ds:schemaRefs>
    <ds:schemaRef ds:uri="http://schemas.microsoft.com/sharepoint/v3/contenttype/forms"/>
  </ds:schemaRefs>
</ds:datastoreItem>
</file>

<file path=customXml/itemProps2.xml><?xml version="1.0" encoding="utf-8"?>
<ds:datastoreItem xmlns:ds="http://schemas.openxmlformats.org/officeDocument/2006/customXml" ds:itemID="{A7FA45AA-78EF-4DF0-8046-60BB9765E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2634</TotalTime>
  <Words>3372</Words>
  <Application>Microsoft Office PowerPoint</Application>
  <PresentationFormat>Χαρτί Α4 (210x297 χιλ.)</PresentationFormat>
  <Paragraphs>360</Paragraphs>
  <Slides>24</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24</vt:i4>
      </vt:variant>
    </vt:vector>
  </HeadingPairs>
  <TitlesOfParts>
    <vt:vector size="34" baseType="lpstr">
      <vt:lpstr>Arial</vt:lpstr>
      <vt:lpstr>Calibri</vt:lpstr>
      <vt:lpstr>Calibri Light</vt:lpstr>
      <vt:lpstr>CeraGR-Black</vt:lpstr>
      <vt:lpstr>Symbol</vt:lpstr>
      <vt:lpstr>Times New Roman</vt:lpstr>
      <vt:lpstr>Wingdings</vt:lpstr>
      <vt:lpstr>Wingdings 2</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Nikos Sargianos</cp:lastModifiedBy>
  <cp:revision>95</cp:revision>
  <dcterms:created xsi:type="dcterms:W3CDTF">2023-07-05T16:39:25Z</dcterms:created>
  <dcterms:modified xsi:type="dcterms:W3CDTF">2024-12-02T12:03:54Z</dcterms:modified>
</cp:coreProperties>
</file>